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5"/>
  </p:notesMasterIdLst>
  <p:sldIdLst>
    <p:sldId id="256" r:id="rId2"/>
    <p:sldId id="324" r:id="rId3"/>
    <p:sldId id="325" r:id="rId4"/>
    <p:sldId id="264" r:id="rId5"/>
    <p:sldId id="319" r:id="rId6"/>
    <p:sldId id="265" r:id="rId7"/>
    <p:sldId id="295" r:id="rId8"/>
    <p:sldId id="296" r:id="rId9"/>
    <p:sldId id="286"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20" r:id="rId25"/>
    <p:sldId id="321" r:id="rId26"/>
    <p:sldId id="269" r:id="rId27"/>
    <p:sldId id="288" r:id="rId28"/>
    <p:sldId id="270" r:id="rId29"/>
    <p:sldId id="317" r:id="rId30"/>
    <p:sldId id="261" r:id="rId31"/>
    <p:sldId id="314" r:id="rId32"/>
    <p:sldId id="315" r:id="rId33"/>
    <p:sldId id="274" r:id="rId34"/>
    <p:sldId id="318" r:id="rId35"/>
    <p:sldId id="323" r:id="rId36"/>
    <p:sldId id="271" r:id="rId37"/>
    <p:sldId id="272" r:id="rId38"/>
    <p:sldId id="273" r:id="rId39"/>
    <p:sldId id="276" r:id="rId40"/>
    <p:sldId id="277" r:id="rId41"/>
    <p:sldId id="278" r:id="rId42"/>
    <p:sldId id="279" r:id="rId43"/>
    <p:sldId id="280" r:id="rId44"/>
    <p:sldId id="281" r:id="rId45"/>
    <p:sldId id="340" r:id="rId46"/>
    <p:sldId id="341" r:id="rId47"/>
    <p:sldId id="345" r:id="rId48"/>
    <p:sldId id="344" r:id="rId49"/>
    <p:sldId id="346" r:id="rId50"/>
    <p:sldId id="347" r:id="rId51"/>
    <p:sldId id="342" r:id="rId52"/>
    <p:sldId id="343" r:id="rId53"/>
    <p:sldId id="283"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9" autoAdjust="0"/>
    <p:restoredTop sz="94660"/>
  </p:normalViewPr>
  <p:slideViewPr>
    <p:cSldViewPr snapToGrid="0">
      <p:cViewPr varScale="1">
        <p:scale>
          <a:sx n="73" d="100"/>
          <a:sy n="73" d="100"/>
        </p:scale>
        <p:origin x="69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06918C-557E-4374-AD83-31A93EBD7CF1}" type="doc">
      <dgm:prSet loTypeId="urn:microsoft.com/office/officeart/2005/8/layout/chevron2" loCatId="process" qsTypeId="urn:microsoft.com/office/officeart/2005/8/quickstyle/3d1" qsCatId="3D" csTypeId="urn:microsoft.com/office/officeart/2005/8/colors/accent4_2" csCatId="accent4" phldr="1"/>
      <dgm:spPr/>
      <dgm:t>
        <a:bodyPr/>
        <a:lstStyle/>
        <a:p>
          <a:endParaRPr lang="el-GR"/>
        </a:p>
      </dgm:t>
    </dgm:pt>
    <dgm:pt modelId="{617A0B54-C009-46FA-AA97-00914A3665EF}">
      <dgm:prSet phldrT="[Text]" custT="1"/>
      <dgm:spPr/>
      <dgm:t>
        <a:bodyPr/>
        <a:lstStyle/>
        <a:p>
          <a:endParaRPr lang="el-GR" sz="2800" dirty="0">
            <a:latin typeface="Arial" pitchFamily="34" charset="0"/>
            <a:cs typeface="Arial" pitchFamily="34" charset="0"/>
          </a:endParaRPr>
        </a:p>
      </dgm:t>
    </dgm:pt>
    <dgm:pt modelId="{4E67641F-2654-4248-A2E9-DC650D255C3E}" type="parTrans" cxnId="{9F11022A-4036-433F-98D1-6F21839195B6}">
      <dgm:prSet/>
      <dgm:spPr/>
      <dgm:t>
        <a:bodyPr/>
        <a:lstStyle/>
        <a:p>
          <a:endParaRPr lang="el-GR" sz="2800"/>
        </a:p>
      </dgm:t>
    </dgm:pt>
    <dgm:pt modelId="{6E64C486-36FB-4F4B-AB42-76E8E74E2238}" type="sibTrans" cxnId="{9F11022A-4036-433F-98D1-6F21839195B6}">
      <dgm:prSet/>
      <dgm:spPr/>
      <dgm:t>
        <a:bodyPr/>
        <a:lstStyle/>
        <a:p>
          <a:endParaRPr lang="el-GR" sz="2800"/>
        </a:p>
      </dgm:t>
    </dgm:pt>
    <dgm:pt modelId="{9B18183D-38D1-4F14-AFB5-1BA17C9B504B}">
      <dgm:prSet phldrT="[Text]" custT="1"/>
      <dgm:spPr/>
      <dgm:t>
        <a:bodyPr/>
        <a:lstStyle/>
        <a:p>
          <a:endParaRPr lang="el-GR" sz="2800" dirty="0">
            <a:latin typeface="Arial" pitchFamily="34" charset="0"/>
            <a:cs typeface="Arial" pitchFamily="34" charset="0"/>
          </a:endParaRPr>
        </a:p>
      </dgm:t>
    </dgm:pt>
    <dgm:pt modelId="{282C1517-77DB-4612-9DC3-C71B27B52E4E}" type="parTrans" cxnId="{98471746-4B1E-49F3-B601-5328A22244AE}">
      <dgm:prSet/>
      <dgm:spPr/>
      <dgm:t>
        <a:bodyPr/>
        <a:lstStyle/>
        <a:p>
          <a:endParaRPr lang="el-GR" sz="2800"/>
        </a:p>
      </dgm:t>
    </dgm:pt>
    <dgm:pt modelId="{78590B13-9E3F-4917-93D3-36A97B40891C}" type="sibTrans" cxnId="{98471746-4B1E-49F3-B601-5328A22244AE}">
      <dgm:prSet/>
      <dgm:spPr/>
      <dgm:t>
        <a:bodyPr/>
        <a:lstStyle/>
        <a:p>
          <a:endParaRPr lang="el-GR" sz="2800"/>
        </a:p>
      </dgm:t>
    </dgm:pt>
    <dgm:pt modelId="{A51D97DC-9664-439E-98D0-7E75F3800D3E}">
      <dgm:prSet phldrT="[Text]" custT="1"/>
      <dgm:spPr/>
      <dgm:t>
        <a:bodyPr/>
        <a:lstStyle/>
        <a:p>
          <a:endParaRPr lang="el-GR" sz="2800" dirty="0">
            <a:latin typeface="Arial" pitchFamily="34" charset="0"/>
            <a:cs typeface="Arial" pitchFamily="34" charset="0"/>
          </a:endParaRPr>
        </a:p>
      </dgm:t>
    </dgm:pt>
    <dgm:pt modelId="{0F1135F5-8FC9-4AB6-A906-ABD8C8DB2EC7}" type="parTrans" cxnId="{D85A0BC5-4FD8-440E-964B-B5B9396FB9E7}">
      <dgm:prSet/>
      <dgm:spPr/>
      <dgm:t>
        <a:bodyPr/>
        <a:lstStyle/>
        <a:p>
          <a:endParaRPr lang="el-GR" sz="2800"/>
        </a:p>
      </dgm:t>
    </dgm:pt>
    <dgm:pt modelId="{334B3C89-FD61-4CD3-B65A-789AB3623190}" type="sibTrans" cxnId="{D85A0BC5-4FD8-440E-964B-B5B9396FB9E7}">
      <dgm:prSet/>
      <dgm:spPr/>
      <dgm:t>
        <a:bodyPr/>
        <a:lstStyle/>
        <a:p>
          <a:endParaRPr lang="el-GR" sz="2800"/>
        </a:p>
      </dgm:t>
    </dgm:pt>
    <dgm:pt modelId="{AF6967F9-658A-4EFB-A95C-16578E6A9AED}">
      <dgm:prSet phldrT="[Text]" custT="1"/>
      <dgm:spPr/>
      <dgm:t>
        <a:bodyPr/>
        <a:lstStyle/>
        <a:p>
          <a:r>
            <a:rPr lang="el-GR" sz="2800" dirty="0">
              <a:latin typeface="Arial" pitchFamily="34" charset="0"/>
              <a:cs typeface="Arial" pitchFamily="34" charset="0"/>
            </a:rPr>
            <a:t>Μειώσεις κρατικών δαπανών</a:t>
          </a:r>
        </a:p>
      </dgm:t>
    </dgm:pt>
    <dgm:pt modelId="{4A580042-BA1D-4C99-80BF-3E853AC5713D}" type="parTrans" cxnId="{272E43E8-DB01-4BD8-B216-6979350C0F61}">
      <dgm:prSet/>
      <dgm:spPr/>
      <dgm:t>
        <a:bodyPr/>
        <a:lstStyle/>
        <a:p>
          <a:endParaRPr lang="el-GR" sz="2800"/>
        </a:p>
      </dgm:t>
    </dgm:pt>
    <dgm:pt modelId="{351A467E-842E-469B-B0D4-A60D66246741}" type="sibTrans" cxnId="{272E43E8-DB01-4BD8-B216-6979350C0F61}">
      <dgm:prSet/>
      <dgm:spPr/>
      <dgm:t>
        <a:bodyPr/>
        <a:lstStyle/>
        <a:p>
          <a:endParaRPr lang="el-GR" sz="2800"/>
        </a:p>
      </dgm:t>
    </dgm:pt>
    <dgm:pt modelId="{0B52C769-AE37-4ADC-825A-AD06EA73D9A7}">
      <dgm:prSet phldrT="[Text]" custT="1"/>
      <dgm:spPr/>
      <dgm:t>
        <a:bodyPr/>
        <a:lstStyle/>
        <a:p>
          <a:endParaRPr lang="el-GR" sz="2800" dirty="0">
            <a:latin typeface="Arial" pitchFamily="34" charset="0"/>
            <a:cs typeface="Arial" pitchFamily="34" charset="0"/>
          </a:endParaRPr>
        </a:p>
      </dgm:t>
    </dgm:pt>
    <dgm:pt modelId="{0D3FD9BB-AAAB-4E19-ACE1-68F60BAE4F04}" type="parTrans" cxnId="{C4C2AA6E-9CF0-4123-832B-E2B94C12E635}">
      <dgm:prSet/>
      <dgm:spPr/>
      <dgm:t>
        <a:bodyPr/>
        <a:lstStyle/>
        <a:p>
          <a:endParaRPr lang="el-GR" sz="2800"/>
        </a:p>
      </dgm:t>
    </dgm:pt>
    <dgm:pt modelId="{1AF519E4-4D52-4B0B-B0FB-C0ABBD5112F5}" type="sibTrans" cxnId="{C4C2AA6E-9CF0-4123-832B-E2B94C12E635}">
      <dgm:prSet/>
      <dgm:spPr/>
      <dgm:t>
        <a:bodyPr/>
        <a:lstStyle/>
        <a:p>
          <a:endParaRPr lang="el-GR" sz="2800"/>
        </a:p>
      </dgm:t>
    </dgm:pt>
    <dgm:pt modelId="{7A826174-988E-40AC-925F-794B6FC9BFFB}">
      <dgm:prSet phldrT="[Text]" custT="1"/>
      <dgm:spPr/>
      <dgm:t>
        <a:bodyPr/>
        <a:lstStyle/>
        <a:p>
          <a:r>
            <a:rPr lang="el-GR" sz="2800" dirty="0">
              <a:latin typeface="Arial" pitchFamily="34" charset="0"/>
              <a:cs typeface="Arial" pitchFamily="34" charset="0"/>
            </a:rPr>
            <a:t>Ιδιωτικοποίηση κοινωνικών υπηρεσιών</a:t>
          </a:r>
        </a:p>
      </dgm:t>
    </dgm:pt>
    <dgm:pt modelId="{B5A7E0EA-8C4B-401E-9521-581A03B13C54}" type="parTrans" cxnId="{A4CC644C-844C-43F4-AC0C-FD1A8B29D52E}">
      <dgm:prSet/>
      <dgm:spPr/>
      <dgm:t>
        <a:bodyPr/>
        <a:lstStyle/>
        <a:p>
          <a:endParaRPr lang="el-GR" sz="2800"/>
        </a:p>
      </dgm:t>
    </dgm:pt>
    <dgm:pt modelId="{AE47C353-AA60-4A00-9E3C-E2CE08607DAE}" type="sibTrans" cxnId="{A4CC644C-844C-43F4-AC0C-FD1A8B29D52E}">
      <dgm:prSet/>
      <dgm:spPr/>
      <dgm:t>
        <a:bodyPr/>
        <a:lstStyle/>
        <a:p>
          <a:endParaRPr lang="el-GR" sz="2800"/>
        </a:p>
      </dgm:t>
    </dgm:pt>
    <dgm:pt modelId="{165551FD-41EC-4D85-BB6B-BF4FB647833F}">
      <dgm:prSet phldrT="[Text]" custT="1"/>
      <dgm:spPr/>
      <dgm:t>
        <a:bodyPr/>
        <a:lstStyle/>
        <a:p>
          <a:r>
            <a:rPr lang="el-GR" sz="2800" dirty="0">
              <a:latin typeface="Arial" pitchFamily="34" charset="0"/>
              <a:cs typeface="Arial" pitchFamily="34" charset="0"/>
            </a:rPr>
            <a:t>Διαρθρωτική ανεργία</a:t>
          </a:r>
        </a:p>
      </dgm:t>
    </dgm:pt>
    <dgm:pt modelId="{4A48AC5B-6601-4B56-9B9C-DE6B6FA3DDE1}" type="parTrans" cxnId="{6C02372B-F585-449B-BA86-05FF524F2E0E}">
      <dgm:prSet/>
      <dgm:spPr/>
      <dgm:t>
        <a:bodyPr/>
        <a:lstStyle/>
        <a:p>
          <a:endParaRPr lang="el-GR" sz="2800"/>
        </a:p>
      </dgm:t>
    </dgm:pt>
    <dgm:pt modelId="{F3196B71-1A82-4172-A94F-16784B6CD0AC}" type="sibTrans" cxnId="{6C02372B-F585-449B-BA86-05FF524F2E0E}">
      <dgm:prSet/>
      <dgm:spPr/>
      <dgm:t>
        <a:bodyPr/>
        <a:lstStyle/>
        <a:p>
          <a:endParaRPr lang="el-GR" sz="2800"/>
        </a:p>
      </dgm:t>
    </dgm:pt>
    <dgm:pt modelId="{8BF69D68-215E-48E2-935A-317C6CA70494}">
      <dgm:prSet phldrT="[Text]" custT="1"/>
      <dgm:spPr/>
      <dgm:t>
        <a:bodyPr/>
        <a:lstStyle/>
        <a:p>
          <a:r>
            <a:rPr lang="el-GR" sz="2800" dirty="0">
              <a:latin typeface="Arial" pitchFamily="34" charset="0"/>
              <a:cs typeface="Arial" pitchFamily="34" charset="0"/>
            </a:rPr>
            <a:t>Αύξηση φτώχειας</a:t>
          </a:r>
        </a:p>
      </dgm:t>
    </dgm:pt>
    <dgm:pt modelId="{733C13C9-B94F-48F5-9A03-0A19301ECEED}" type="parTrans" cxnId="{C2063C88-EF1D-45E9-8A88-BF4A354F5AC3}">
      <dgm:prSet/>
      <dgm:spPr/>
      <dgm:t>
        <a:bodyPr/>
        <a:lstStyle/>
        <a:p>
          <a:endParaRPr lang="el-GR" sz="2800"/>
        </a:p>
      </dgm:t>
    </dgm:pt>
    <dgm:pt modelId="{B7DB9197-A0F0-463F-A179-397CA3D7EED8}" type="sibTrans" cxnId="{C2063C88-EF1D-45E9-8A88-BF4A354F5AC3}">
      <dgm:prSet/>
      <dgm:spPr/>
      <dgm:t>
        <a:bodyPr/>
        <a:lstStyle/>
        <a:p>
          <a:endParaRPr lang="el-GR" sz="2800"/>
        </a:p>
      </dgm:t>
    </dgm:pt>
    <dgm:pt modelId="{8DED9E19-8AE1-4CCA-9DEC-3F201DFAB861}">
      <dgm:prSet phldrT="[Text]" custT="1"/>
      <dgm:spPr/>
      <dgm:t>
        <a:bodyPr/>
        <a:lstStyle/>
        <a:p>
          <a:r>
            <a:rPr lang="el-GR" sz="2800" dirty="0">
              <a:latin typeface="Arial" pitchFamily="34" charset="0"/>
              <a:cs typeface="Arial" pitchFamily="34" charset="0"/>
            </a:rPr>
            <a:t>Κλιματική αλλαγή</a:t>
          </a:r>
        </a:p>
      </dgm:t>
    </dgm:pt>
    <dgm:pt modelId="{7C060950-D0C5-4FC7-BF7B-5F15EA696478}" type="parTrans" cxnId="{E216FDE0-C352-47FE-BF3D-0F9444A3428E}">
      <dgm:prSet/>
      <dgm:spPr/>
      <dgm:t>
        <a:bodyPr/>
        <a:lstStyle/>
        <a:p>
          <a:endParaRPr lang="el-GR" sz="2800"/>
        </a:p>
      </dgm:t>
    </dgm:pt>
    <dgm:pt modelId="{A59DDDA2-BD45-433B-8044-222C16160A48}" type="sibTrans" cxnId="{E216FDE0-C352-47FE-BF3D-0F9444A3428E}">
      <dgm:prSet/>
      <dgm:spPr/>
      <dgm:t>
        <a:bodyPr/>
        <a:lstStyle/>
        <a:p>
          <a:endParaRPr lang="el-GR" sz="2800"/>
        </a:p>
      </dgm:t>
    </dgm:pt>
    <dgm:pt modelId="{C04AB21F-7CE8-4A75-B303-8FE793AA5A07}">
      <dgm:prSet phldrT="[Text]" custT="1"/>
      <dgm:spPr/>
      <dgm:t>
        <a:bodyPr/>
        <a:lstStyle/>
        <a:p>
          <a:r>
            <a:rPr lang="el-GR" sz="2800" dirty="0">
              <a:latin typeface="Arial" pitchFamily="34" charset="0"/>
              <a:cs typeface="Arial" pitchFamily="34" charset="0"/>
            </a:rPr>
            <a:t>Εταιρική κοινωνική ευθύνη και ηθική</a:t>
          </a:r>
        </a:p>
      </dgm:t>
    </dgm:pt>
    <dgm:pt modelId="{B2AE8E54-A22D-4D47-8739-FDC567E69212}" type="parTrans" cxnId="{02E7C359-AAAD-43EE-91E7-403B80111039}">
      <dgm:prSet/>
      <dgm:spPr/>
      <dgm:t>
        <a:bodyPr/>
        <a:lstStyle/>
        <a:p>
          <a:endParaRPr lang="el-GR" sz="2800"/>
        </a:p>
      </dgm:t>
    </dgm:pt>
    <dgm:pt modelId="{61D35328-48C6-48C0-9ED3-C29FC5E63690}" type="sibTrans" cxnId="{02E7C359-AAAD-43EE-91E7-403B80111039}">
      <dgm:prSet/>
      <dgm:spPr/>
      <dgm:t>
        <a:bodyPr/>
        <a:lstStyle/>
        <a:p>
          <a:endParaRPr lang="el-GR" sz="2800"/>
        </a:p>
      </dgm:t>
    </dgm:pt>
    <dgm:pt modelId="{C7987708-2105-4239-B192-7AB2F29B4CEB}">
      <dgm:prSet phldrT="[Text]" custT="1"/>
      <dgm:spPr/>
      <dgm:t>
        <a:bodyPr/>
        <a:lstStyle/>
        <a:p>
          <a:endParaRPr lang="el-GR" sz="2800" dirty="0">
            <a:latin typeface="Arial" pitchFamily="34" charset="0"/>
            <a:cs typeface="Arial" pitchFamily="34" charset="0"/>
          </a:endParaRPr>
        </a:p>
      </dgm:t>
    </dgm:pt>
    <dgm:pt modelId="{DDA41C22-9A9E-4E19-90D8-2C5A515A574E}" type="parTrans" cxnId="{63B94389-473C-42EA-9FD2-A176942D51F7}">
      <dgm:prSet/>
      <dgm:spPr/>
      <dgm:t>
        <a:bodyPr/>
        <a:lstStyle/>
        <a:p>
          <a:endParaRPr lang="el-GR"/>
        </a:p>
      </dgm:t>
    </dgm:pt>
    <dgm:pt modelId="{0D30DD61-1AF1-4787-B5E2-A5CF37B3D76E}" type="sibTrans" cxnId="{63B94389-473C-42EA-9FD2-A176942D51F7}">
      <dgm:prSet/>
      <dgm:spPr/>
      <dgm:t>
        <a:bodyPr/>
        <a:lstStyle/>
        <a:p>
          <a:endParaRPr lang="el-GR"/>
        </a:p>
      </dgm:t>
    </dgm:pt>
    <dgm:pt modelId="{5DF59667-68AA-4F83-ABBE-BCFF9821112C}">
      <dgm:prSet phldrT="[Text]" custT="1"/>
      <dgm:spPr/>
      <dgm:t>
        <a:bodyPr/>
        <a:lstStyle/>
        <a:p>
          <a:endParaRPr lang="el-GR" sz="2800" dirty="0">
            <a:latin typeface="Arial" pitchFamily="34" charset="0"/>
            <a:cs typeface="Arial" pitchFamily="34" charset="0"/>
          </a:endParaRPr>
        </a:p>
      </dgm:t>
    </dgm:pt>
    <dgm:pt modelId="{202A21C5-A1B3-49BD-907F-ED63DB92F02E}" type="parTrans" cxnId="{83AAEE86-55BE-4A41-9038-F7B77ABAD375}">
      <dgm:prSet/>
      <dgm:spPr/>
      <dgm:t>
        <a:bodyPr/>
        <a:lstStyle/>
        <a:p>
          <a:endParaRPr lang="el-GR"/>
        </a:p>
      </dgm:t>
    </dgm:pt>
    <dgm:pt modelId="{602258AA-3018-4203-8FF4-422F147B52E1}" type="sibTrans" cxnId="{83AAEE86-55BE-4A41-9038-F7B77ABAD375}">
      <dgm:prSet/>
      <dgm:spPr/>
      <dgm:t>
        <a:bodyPr/>
        <a:lstStyle/>
        <a:p>
          <a:endParaRPr lang="el-GR"/>
        </a:p>
      </dgm:t>
    </dgm:pt>
    <dgm:pt modelId="{EDD8C7F0-B38D-4B05-B75A-C49CACD7026D}" type="pres">
      <dgm:prSet presAssocID="{7406918C-557E-4374-AD83-31A93EBD7CF1}" presName="linearFlow" presStyleCnt="0">
        <dgm:presLayoutVars>
          <dgm:dir/>
          <dgm:animLvl val="lvl"/>
          <dgm:resizeHandles val="exact"/>
        </dgm:presLayoutVars>
      </dgm:prSet>
      <dgm:spPr/>
    </dgm:pt>
    <dgm:pt modelId="{32F3A5B9-B0C3-4C4D-95F1-D4C71B04C29C}" type="pres">
      <dgm:prSet presAssocID="{C7987708-2105-4239-B192-7AB2F29B4CEB}" presName="composite" presStyleCnt="0"/>
      <dgm:spPr/>
    </dgm:pt>
    <dgm:pt modelId="{91A5BE68-225C-4DF1-8C9E-34FD2BCDD51F}" type="pres">
      <dgm:prSet presAssocID="{C7987708-2105-4239-B192-7AB2F29B4CEB}" presName="parentText" presStyleLbl="alignNode1" presStyleIdx="0" presStyleCnt="6">
        <dgm:presLayoutVars>
          <dgm:chMax val="1"/>
          <dgm:bulletEnabled val="1"/>
        </dgm:presLayoutVars>
      </dgm:prSet>
      <dgm:spPr/>
    </dgm:pt>
    <dgm:pt modelId="{7F440949-ACB3-432A-B6CB-B4C94004DAE7}" type="pres">
      <dgm:prSet presAssocID="{C7987708-2105-4239-B192-7AB2F29B4CEB}" presName="descendantText" presStyleLbl="alignAcc1" presStyleIdx="0" presStyleCnt="6">
        <dgm:presLayoutVars>
          <dgm:bulletEnabled val="1"/>
        </dgm:presLayoutVars>
      </dgm:prSet>
      <dgm:spPr/>
    </dgm:pt>
    <dgm:pt modelId="{05B86168-686F-4F11-9519-5E43A5FDF7A2}" type="pres">
      <dgm:prSet presAssocID="{0D30DD61-1AF1-4787-B5E2-A5CF37B3D76E}" presName="sp" presStyleCnt="0"/>
      <dgm:spPr/>
    </dgm:pt>
    <dgm:pt modelId="{AEE62D20-FB9C-48B7-A823-5C68454037C4}" type="pres">
      <dgm:prSet presAssocID="{617A0B54-C009-46FA-AA97-00914A3665EF}" presName="composite" presStyleCnt="0"/>
      <dgm:spPr/>
    </dgm:pt>
    <dgm:pt modelId="{D29B07B0-1C69-48F4-B0DB-72423A282EC7}" type="pres">
      <dgm:prSet presAssocID="{617A0B54-C009-46FA-AA97-00914A3665EF}" presName="parentText" presStyleLbl="alignNode1" presStyleIdx="1" presStyleCnt="6">
        <dgm:presLayoutVars>
          <dgm:chMax val="1"/>
          <dgm:bulletEnabled val="1"/>
        </dgm:presLayoutVars>
      </dgm:prSet>
      <dgm:spPr/>
    </dgm:pt>
    <dgm:pt modelId="{6FBA5C91-A01F-4EEE-ADF1-0405906C0879}" type="pres">
      <dgm:prSet presAssocID="{617A0B54-C009-46FA-AA97-00914A3665EF}" presName="descendantText" presStyleLbl="alignAcc1" presStyleIdx="1" presStyleCnt="6">
        <dgm:presLayoutVars>
          <dgm:bulletEnabled val="1"/>
        </dgm:presLayoutVars>
      </dgm:prSet>
      <dgm:spPr/>
    </dgm:pt>
    <dgm:pt modelId="{7346E8E9-672B-4EF5-AA70-2E5E71140B1B}" type="pres">
      <dgm:prSet presAssocID="{6E64C486-36FB-4F4B-AB42-76E8E74E2238}" presName="sp" presStyleCnt="0"/>
      <dgm:spPr/>
    </dgm:pt>
    <dgm:pt modelId="{5634A5CB-006E-4535-845F-87F28E084148}" type="pres">
      <dgm:prSet presAssocID="{9B18183D-38D1-4F14-AFB5-1BA17C9B504B}" presName="composite" presStyleCnt="0"/>
      <dgm:spPr/>
    </dgm:pt>
    <dgm:pt modelId="{6CD162F1-23EB-4E26-8627-5069E0FBF997}" type="pres">
      <dgm:prSet presAssocID="{9B18183D-38D1-4F14-AFB5-1BA17C9B504B}" presName="parentText" presStyleLbl="alignNode1" presStyleIdx="2" presStyleCnt="6">
        <dgm:presLayoutVars>
          <dgm:chMax val="1"/>
          <dgm:bulletEnabled val="1"/>
        </dgm:presLayoutVars>
      </dgm:prSet>
      <dgm:spPr/>
    </dgm:pt>
    <dgm:pt modelId="{799956CC-C1DA-4E25-8402-9FD229914F36}" type="pres">
      <dgm:prSet presAssocID="{9B18183D-38D1-4F14-AFB5-1BA17C9B504B}" presName="descendantText" presStyleLbl="alignAcc1" presStyleIdx="2" presStyleCnt="6">
        <dgm:presLayoutVars>
          <dgm:bulletEnabled val="1"/>
        </dgm:presLayoutVars>
      </dgm:prSet>
      <dgm:spPr/>
    </dgm:pt>
    <dgm:pt modelId="{0AD916AB-076B-4C84-A750-6EE1BDF69FD8}" type="pres">
      <dgm:prSet presAssocID="{78590B13-9E3F-4917-93D3-36A97B40891C}" presName="sp" presStyleCnt="0"/>
      <dgm:spPr/>
    </dgm:pt>
    <dgm:pt modelId="{75CD4612-A441-4EE7-B40E-D3308BEC80C7}" type="pres">
      <dgm:prSet presAssocID="{A51D97DC-9664-439E-98D0-7E75F3800D3E}" presName="composite" presStyleCnt="0"/>
      <dgm:spPr/>
    </dgm:pt>
    <dgm:pt modelId="{D6C6CC6F-9A24-4B72-8857-1402A89F7723}" type="pres">
      <dgm:prSet presAssocID="{A51D97DC-9664-439E-98D0-7E75F3800D3E}" presName="parentText" presStyleLbl="alignNode1" presStyleIdx="3" presStyleCnt="6">
        <dgm:presLayoutVars>
          <dgm:chMax val="1"/>
          <dgm:bulletEnabled val="1"/>
        </dgm:presLayoutVars>
      </dgm:prSet>
      <dgm:spPr/>
    </dgm:pt>
    <dgm:pt modelId="{36724526-5070-4494-A6E4-2330BC8E2F5F}" type="pres">
      <dgm:prSet presAssocID="{A51D97DC-9664-439E-98D0-7E75F3800D3E}" presName="descendantText" presStyleLbl="alignAcc1" presStyleIdx="3" presStyleCnt="6">
        <dgm:presLayoutVars>
          <dgm:bulletEnabled val="1"/>
        </dgm:presLayoutVars>
      </dgm:prSet>
      <dgm:spPr/>
    </dgm:pt>
    <dgm:pt modelId="{A646DCB7-9EF0-4677-87F5-4FA621743102}" type="pres">
      <dgm:prSet presAssocID="{334B3C89-FD61-4CD3-B65A-789AB3623190}" presName="sp" presStyleCnt="0"/>
      <dgm:spPr/>
    </dgm:pt>
    <dgm:pt modelId="{97E5E3FA-75CB-424F-A929-0420953C341A}" type="pres">
      <dgm:prSet presAssocID="{5DF59667-68AA-4F83-ABBE-BCFF9821112C}" presName="composite" presStyleCnt="0"/>
      <dgm:spPr/>
    </dgm:pt>
    <dgm:pt modelId="{83C0C095-5D97-43D4-A68A-08D7414A67A4}" type="pres">
      <dgm:prSet presAssocID="{5DF59667-68AA-4F83-ABBE-BCFF9821112C}" presName="parentText" presStyleLbl="alignNode1" presStyleIdx="4" presStyleCnt="6">
        <dgm:presLayoutVars>
          <dgm:chMax val="1"/>
          <dgm:bulletEnabled val="1"/>
        </dgm:presLayoutVars>
      </dgm:prSet>
      <dgm:spPr/>
    </dgm:pt>
    <dgm:pt modelId="{8D19DB12-926C-4A16-A837-175B098FEF0B}" type="pres">
      <dgm:prSet presAssocID="{5DF59667-68AA-4F83-ABBE-BCFF9821112C}" presName="descendantText" presStyleLbl="alignAcc1" presStyleIdx="4" presStyleCnt="6">
        <dgm:presLayoutVars>
          <dgm:bulletEnabled val="1"/>
        </dgm:presLayoutVars>
      </dgm:prSet>
      <dgm:spPr/>
    </dgm:pt>
    <dgm:pt modelId="{48925079-7530-447C-9AC4-7D452A216D34}" type="pres">
      <dgm:prSet presAssocID="{602258AA-3018-4203-8FF4-422F147B52E1}" presName="sp" presStyleCnt="0"/>
      <dgm:spPr/>
    </dgm:pt>
    <dgm:pt modelId="{2EA7404E-A994-4E04-BBE4-A1B6FF41C7E3}" type="pres">
      <dgm:prSet presAssocID="{0B52C769-AE37-4ADC-825A-AD06EA73D9A7}" presName="composite" presStyleCnt="0"/>
      <dgm:spPr/>
    </dgm:pt>
    <dgm:pt modelId="{EBD0973C-4F92-4285-B990-77B53EA70063}" type="pres">
      <dgm:prSet presAssocID="{0B52C769-AE37-4ADC-825A-AD06EA73D9A7}" presName="parentText" presStyleLbl="alignNode1" presStyleIdx="5" presStyleCnt="6">
        <dgm:presLayoutVars>
          <dgm:chMax val="1"/>
          <dgm:bulletEnabled val="1"/>
        </dgm:presLayoutVars>
      </dgm:prSet>
      <dgm:spPr/>
    </dgm:pt>
    <dgm:pt modelId="{0E62D9BD-EF3B-4005-82C4-D3253877365B}" type="pres">
      <dgm:prSet presAssocID="{0B52C769-AE37-4ADC-825A-AD06EA73D9A7}" presName="descendantText" presStyleLbl="alignAcc1" presStyleIdx="5" presStyleCnt="6" custScaleY="169001">
        <dgm:presLayoutVars>
          <dgm:bulletEnabled val="1"/>
        </dgm:presLayoutVars>
      </dgm:prSet>
      <dgm:spPr/>
    </dgm:pt>
  </dgm:ptLst>
  <dgm:cxnLst>
    <dgm:cxn modelId="{B3E64F15-A0F4-4922-9522-4C42E39863A3}" type="presOf" srcId="{8DED9E19-8AE1-4CCA-9DEC-3F201DFAB861}" destId="{36724526-5070-4494-A6E4-2330BC8E2F5F}" srcOrd="0" destOrd="0" presId="urn:microsoft.com/office/officeart/2005/8/layout/chevron2"/>
    <dgm:cxn modelId="{F32FD91C-736F-4538-8994-CB28BC0A676A}" type="presOf" srcId="{617A0B54-C009-46FA-AA97-00914A3665EF}" destId="{D29B07B0-1C69-48F4-B0DB-72423A282EC7}" srcOrd="0" destOrd="0" presId="urn:microsoft.com/office/officeart/2005/8/layout/chevron2"/>
    <dgm:cxn modelId="{DF968D1D-76C8-4342-A425-C6B465BF676B}" type="presOf" srcId="{9B18183D-38D1-4F14-AFB5-1BA17C9B504B}" destId="{6CD162F1-23EB-4E26-8627-5069E0FBF997}" srcOrd="0" destOrd="0" presId="urn:microsoft.com/office/officeart/2005/8/layout/chevron2"/>
    <dgm:cxn modelId="{C4E2411E-7B44-4807-9D19-5339D17BCCDF}" type="presOf" srcId="{C7987708-2105-4239-B192-7AB2F29B4CEB}" destId="{91A5BE68-225C-4DF1-8C9E-34FD2BCDD51F}" srcOrd="0" destOrd="0" presId="urn:microsoft.com/office/officeart/2005/8/layout/chevron2"/>
    <dgm:cxn modelId="{BE8BF91F-B80C-4042-BB36-19A695FDB721}" type="presOf" srcId="{7A826174-988E-40AC-925F-794B6FC9BFFB}" destId="{7F440949-ACB3-432A-B6CB-B4C94004DAE7}" srcOrd="0" destOrd="0" presId="urn:microsoft.com/office/officeart/2005/8/layout/chevron2"/>
    <dgm:cxn modelId="{9F11022A-4036-433F-98D1-6F21839195B6}" srcId="{7406918C-557E-4374-AD83-31A93EBD7CF1}" destId="{617A0B54-C009-46FA-AA97-00914A3665EF}" srcOrd="1" destOrd="0" parTransId="{4E67641F-2654-4248-A2E9-DC650D255C3E}" sibTransId="{6E64C486-36FB-4F4B-AB42-76E8E74E2238}"/>
    <dgm:cxn modelId="{6C02372B-F585-449B-BA86-05FF524F2E0E}" srcId="{617A0B54-C009-46FA-AA97-00914A3665EF}" destId="{165551FD-41EC-4D85-BB6B-BF4FB647833F}" srcOrd="0" destOrd="0" parTransId="{4A48AC5B-6601-4B56-9B9C-DE6B6FA3DDE1}" sibTransId="{F3196B71-1A82-4172-A94F-16784B6CD0AC}"/>
    <dgm:cxn modelId="{03207C32-AF00-4E12-BC2A-57932D0946F2}" type="presOf" srcId="{8BF69D68-215E-48E2-935A-317C6CA70494}" destId="{799956CC-C1DA-4E25-8402-9FD229914F36}" srcOrd="0" destOrd="0" presId="urn:microsoft.com/office/officeart/2005/8/layout/chevron2"/>
    <dgm:cxn modelId="{57F40C39-2A1A-41F0-8A58-FDB4B01FAEDE}" type="presOf" srcId="{5DF59667-68AA-4F83-ABBE-BCFF9821112C}" destId="{83C0C095-5D97-43D4-A68A-08D7414A67A4}" srcOrd="0" destOrd="0" presId="urn:microsoft.com/office/officeart/2005/8/layout/chevron2"/>
    <dgm:cxn modelId="{98471746-4B1E-49F3-B601-5328A22244AE}" srcId="{7406918C-557E-4374-AD83-31A93EBD7CF1}" destId="{9B18183D-38D1-4F14-AFB5-1BA17C9B504B}" srcOrd="2" destOrd="0" parTransId="{282C1517-77DB-4612-9DC3-C71B27B52E4E}" sibTransId="{78590B13-9E3F-4917-93D3-36A97B40891C}"/>
    <dgm:cxn modelId="{25537C48-F664-4774-97EE-74AFA1B33935}" type="presOf" srcId="{AF6967F9-658A-4EFB-A95C-16578E6A9AED}" destId="{8D19DB12-926C-4A16-A837-175B098FEF0B}" srcOrd="0" destOrd="0" presId="urn:microsoft.com/office/officeart/2005/8/layout/chevron2"/>
    <dgm:cxn modelId="{634FF94B-587F-4B1A-B065-F28C9229EF19}" type="presOf" srcId="{7406918C-557E-4374-AD83-31A93EBD7CF1}" destId="{EDD8C7F0-B38D-4B05-B75A-C49CACD7026D}" srcOrd="0" destOrd="0" presId="urn:microsoft.com/office/officeart/2005/8/layout/chevron2"/>
    <dgm:cxn modelId="{A4CC644C-844C-43F4-AC0C-FD1A8B29D52E}" srcId="{C7987708-2105-4239-B192-7AB2F29B4CEB}" destId="{7A826174-988E-40AC-925F-794B6FC9BFFB}" srcOrd="0" destOrd="0" parTransId="{B5A7E0EA-8C4B-401E-9521-581A03B13C54}" sibTransId="{AE47C353-AA60-4A00-9E3C-E2CE08607DAE}"/>
    <dgm:cxn modelId="{8AE9D66D-EABD-40AD-86F7-2E65744F57D3}" type="presOf" srcId="{0B52C769-AE37-4ADC-825A-AD06EA73D9A7}" destId="{EBD0973C-4F92-4285-B990-77B53EA70063}" srcOrd="0" destOrd="0" presId="urn:microsoft.com/office/officeart/2005/8/layout/chevron2"/>
    <dgm:cxn modelId="{C4C2AA6E-9CF0-4123-832B-E2B94C12E635}" srcId="{7406918C-557E-4374-AD83-31A93EBD7CF1}" destId="{0B52C769-AE37-4ADC-825A-AD06EA73D9A7}" srcOrd="5" destOrd="0" parTransId="{0D3FD9BB-AAAB-4E19-ACE1-68F60BAE4F04}" sibTransId="{1AF519E4-4D52-4B0B-B0FB-C0ABBD5112F5}"/>
    <dgm:cxn modelId="{02E7C359-AAAD-43EE-91E7-403B80111039}" srcId="{0B52C769-AE37-4ADC-825A-AD06EA73D9A7}" destId="{C04AB21F-7CE8-4A75-B303-8FE793AA5A07}" srcOrd="0" destOrd="0" parTransId="{B2AE8E54-A22D-4D47-8739-FDC567E69212}" sibTransId="{61D35328-48C6-48C0-9ED3-C29FC5E63690}"/>
    <dgm:cxn modelId="{DFACB885-14A1-4E1B-9A23-C186F22427EB}" type="presOf" srcId="{165551FD-41EC-4D85-BB6B-BF4FB647833F}" destId="{6FBA5C91-A01F-4EEE-ADF1-0405906C0879}" srcOrd="0" destOrd="0" presId="urn:microsoft.com/office/officeart/2005/8/layout/chevron2"/>
    <dgm:cxn modelId="{83AAEE86-55BE-4A41-9038-F7B77ABAD375}" srcId="{7406918C-557E-4374-AD83-31A93EBD7CF1}" destId="{5DF59667-68AA-4F83-ABBE-BCFF9821112C}" srcOrd="4" destOrd="0" parTransId="{202A21C5-A1B3-49BD-907F-ED63DB92F02E}" sibTransId="{602258AA-3018-4203-8FF4-422F147B52E1}"/>
    <dgm:cxn modelId="{C2063C88-EF1D-45E9-8A88-BF4A354F5AC3}" srcId="{9B18183D-38D1-4F14-AFB5-1BA17C9B504B}" destId="{8BF69D68-215E-48E2-935A-317C6CA70494}" srcOrd="0" destOrd="0" parTransId="{733C13C9-B94F-48F5-9A03-0A19301ECEED}" sibTransId="{B7DB9197-A0F0-463F-A179-397CA3D7EED8}"/>
    <dgm:cxn modelId="{63B94389-473C-42EA-9FD2-A176942D51F7}" srcId="{7406918C-557E-4374-AD83-31A93EBD7CF1}" destId="{C7987708-2105-4239-B192-7AB2F29B4CEB}" srcOrd="0" destOrd="0" parTransId="{DDA41C22-9A9E-4E19-90D8-2C5A515A574E}" sibTransId="{0D30DD61-1AF1-4787-B5E2-A5CF37B3D76E}"/>
    <dgm:cxn modelId="{3AA67394-E660-4606-B4D8-F8804A7ECBBE}" type="presOf" srcId="{A51D97DC-9664-439E-98D0-7E75F3800D3E}" destId="{D6C6CC6F-9A24-4B72-8857-1402A89F7723}" srcOrd="0" destOrd="0" presId="urn:microsoft.com/office/officeart/2005/8/layout/chevron2"/>
    <dgm:cxn modelId="{163FA2C4-FBCC-4461-ADD0-00813BFF50AE}" type="presOf" srcId="{C04AB21F-7CE8-4A75-B303-8FE793AA5A07}" destId="{0E62D9BD-EF3B-4005-82C4-D3253877365B}" srcOrd="0" destOrd="0" presId="urn:microsoft.com/office/officeart/2005/8/layout/chevron2"/>
    <dgm:cxn modelId="{D85A0BC5-4FD8-440E-964B-B5B9396FB9E7}" srcId="{7406918C-557E-4374-AD83-31A93EBD7CF1}" destId="{A51D97DC-9664-439E-98D0-7E75F3800D3E}" srcOrd="3" destOrd="0" parTransId="{0F1135F5-8FC9-4AB6-A906-ABD8C8DB2EC7}" sibTransId="{334B3C89-FD61-4CD3-B65A-789AB3623190}"/>
    <dgm:cxn modelId="{E216FDE0-C352-47FE-BF3D-0F9444A3428E}" srcId="{A51D97DC-9664-439E-98D0-7E75F3800D3E}" destId="{8DED9E19-8AE1-4CCA-9DEC-3F201DFAB861}" srcOrd="0" destOrd="0" parTransId="{7C060950-D0C5-4FC7-BF7B-5F15EA696478}" sibTransId="{A59DDDA2-BD45-433B-8044-222C16160A48}"/>
    <dgm:cxn modelId="{272E43E8-DB01-4BD8-B216-6979350C0F61}" srcId="{5DF59667-68AA-4F83-ABBE-BCFF9821112C}" destId="{AF6967F9-658A-4EFB-A95C-16578E6A9AED}" srcOrd="0" destOrd="0" parTransId="{4A580042-BA1D-4C99-80BF-3E853AC5713D}" sibTransId="{351A467E-842E-469B-B0D4-A60D66246741}"/>
    <dgm:cxn modelId="{55E632AC-9382-4D45-9D8D-F502D28A7575}" type="presParOf" srcId="{EDD8C7F0-B38D-4B05-B75A-C49CACD7026D}" destId="{32F3A5B9-B0C3-4C4D-95F1-D4C71B04C29C}" srcOrd="0" destOrd="0" presId="urn:microsoft.com/office/officeart/2005/8/layout/chevron2"/>
    <dgm:cxn modelId="{23C72F66-DD48-4432-9F28-90F34BE8DBB4}" type="presParOf" srcId="{32F3A5B9-B0C3-4C4D-95F1-D4C71B04C29C}" destId="{91A5BE68-225C-4DF1-8C9E-34FD2BCDD51F}" srcOrd="0" destOrd="0" presId="urn:microsoft.com/office/officeart/2005/8/layout/chevron2"/>
    <dgm:cxn modelId="{8CD723D7-38E6-460B-BA79-65ABBB725E4E}" type="presParOf" srcId="{32F3A5B9-B0C3-4C4D-95F1-D4C71B04C29C}" destId="{7F440949-ACB3-432A-B6CB-B4C94004DAE7}" srcOrd="1" destOrd="0" presId="urn:microsoft.com/office/officeart/2005/8/layout/chevron2"/>
    <dgm:cxn modelId="{D9245756-5117-419B-B04A-98D59D6F6FE9}" type="presParOf" srcId="{EDD8C7F0-B38D-4B05-B75A-C49CACD7026D}" destId="{05B86168-686F-4F11-9519-5E43A5FDF7A2}" srcOrd="1" destOrd="0" presId="urn:microsoft.com/office/officeart/2005/8/layout/chevron2"/>
    <dgm:cxn modelId="{440AF6B1-8010-4939-BF80-0DB2D42D46BA}" type="presParOf" srcId="{EDD8C7F0-B38D-4B05-B75A-C49CACD7026D}" destId="{AEE62D20-FB9C-48B7-A823-5C68454037C4}" srcOrd="2" destOrd="0" presId="urn:microsoft.com/office/officeart/2005/8/layout/chevron2"/>
    <dgm:cxn modelId="{DF343DA7-405C-4BA2-9C2A-3A69C9F92B46}" type="presParOf" srcId="{AEE62D20-FB9C-48B7-A823-5C68454037C4}" destId="{D29B07B0-1C69-48F4-B0DB-72423A282EC7}" srcOrd="0" destOrd="0" presId="urn:microsoft.com/office/officeart/2005/8/layout/chevron2"/>
    <dgm:cxn modelId="{302C1273-B629-4E25-8DE0-2204DB8A52D1}" type="presParOf" srcId="{AEE62D20-FB9C-48B7-A823-5C68454037C4}" destId="{6FBA5C91-A01F-4EEE-ADF1-0405906C0879}" srcOrd="1" destOrd="0" presId="urn:microsoft.com/office/officeart/2005/8/layout/chevron2"/>
    <dgm:cxn modelId="{4DD957B6-6D23-4BED-9A7A-C36870C0E134}" type="presParOf" srcId="{EDD8C7F0-B38D-4B05-B75A-C49CACD7026D}" destId="{7346E8E9-672B-4EF5-AA70-2E5E71140B1B}" srcOrd="3" destOrd="0" presId="urn:microsoft.com/office/officeart/2005/8/layout/chevron2"/>
    <dgm:cxn modelId="{38A0E09E-3080-469F-941C-878B43B5E002}" type="presParOf" srcId="{EDD8C7F0-B38D-4B05-B75A-C49CACD7026D}" destId="{5634A5CB-006E-4535-845F-87F28E084148}" srcOrd="4" destOrd="0" presId="urn:microsoft.com/office/officeart/2005/8/layout/chevron2"/>
    <dgm:cxn modelId="{B65C1E1F-0968-476E-99A6-A03433F08E89}" type="presParOf" srcId="{5634A5CB-006E-4535-845F-87F28E084148}" destId="{6CD162F1-23EB-4E26-8627-5069E0FBF997}" srcOrd="0" destOrd="0" presId="urn:microsoft.com/office/officeart/2005/8/layout/chevron2"/>
    <dgm:cxn modelId="{B11B419A-BB4E-411A-9AB8-C85199498BF5}" type="presParOf" srcId="{5634A5CB-006E-4535-845F-87F28E084148}" destId="{799956CC-C1DA-4E25-8402-9FD229914F36}" srcOrd="1" destOrd="0" presId="urn:microsoft.com/office/officeart/2005/8/layout/chevron2"/>
    <dgm:cxn modelId="{85C421AA-410E-4C3E-8735-D3631FE8E194}" type="presParOf" srcId="{EDD8C7F0-B38D-4B05-B75A-C49CACD7026D}" destId="{0AD916AB-076B-4C84-A750-6EE1BDF69FD8}" srcOrd="5" destOrd="0" presId="urn:microsoft.com/office/officeart/2005/8/layout/chevron2"/>
    <dgm:cxn modelId="{B75A60B3-C850-4CA8-9DB5-0C743D978422}" type="presParOf" srcId="{EDD8C7F0-B38D-4B05-B75A-C49CACD7026D}" destId="{75CD4612-A441-4EE7-B40E-D3308BEC80C7}" srcOrd="6" destOrd="0" presId="urn:microsoft.com/office/officeart/2005/8/layout/chevron2"/>
    <dgm:cxn modelId="{09067CD2-CAE0-433A-99A3-A5571627D1B5}" type="presParOf" srcId="{75CD4612-A441-4EE7-B40E-D3308BEC80C7}" destId="{D6C6CC6F-9A24-4B72-8857-1402A89F7723}" srcOrd="0" destOrd="0" presId="urn:microsoft.com/office/officeart/2005/8/layout/chevron2"/>
    <dgm:cxn modelId="{8BE3805B-17CA-49E3-B661-22F5EC097A7D}" type="presParOf" srcId="{75CD4612-A441-4EE7-B40E-D3308BEC80C7}" destId="{36724526-5070-4494-A6E4-2330BC8E2F5F}" srcOrd="1" destOrd="0" presId="urn:microsoft.com/office/officeart/2005/8/layout/chevron2"/>
    <dgm:cxn modelId="{1C0DCFB8-2EDC-4CFC-852A-0FC4A85DA18E}" type="presParOf" srcId="{EDD8C7F0-B38D-4B05-B75A-C49CACD7026D}" destId="{A646DCB7-9EF0-4677-87F5-4FA621743102}" srcOrd="7" destOrd="0" presId="urn:microsoft.com/office/officeart/2005/8/layout/chevron2"/>
    <dgm:cxn modelId="{ECF0E2DB-944A-4AE0-A66D-13FCA372412C}" type="presParOf" srcId="{EDD8C7F0-B38D-4B05-B75A-C49CACD7026D}" destId="{97E5E3FA-75CB-424F-A929-0420953C341A}" srcOrd="8" destOrd="0" presId="urn:microsoft.com/office/officeart/2005/8/layout/chevron2"/>
    <dgm:cxn modelId="{59B5D1B0-C3ED-4864-964A-FCC6850A486A}" type="presParOf" srcId="{97E5E3FA-75CB-424F-A929-0420953C341A}" destId="{83C0C095-5D97-43D4-A68A-08D7414A67A4}" srcOrd="0" destOrd="0" presId="urn:microsoft.com/office/officeart/2005/8/layout/chevron2"/>
    <dgm:cxn modelId="{44693E7A-EB7B-45B7-8A74-AE424FA21EA6}" type="presParOf" srcId="{97E5E3FA-75CB-424F-A929-0420953C341A}" destId="{8D19DB12-926C-4A16-A837-175B098FEF0B}" srcOrd="1" destOrd="0" presId="urn:microsoft.com/office/officeart/2005/8/layout/chevron2"/>
    <dgm:cxn modelId="{B0531053-9E49-4EC8-9A89-1AA7063B480D}" type="presParOf" srcId="{EDD8C7F0-B38D-4B05-B75A-C49CACD7026D}" destId="{48925079-7530-447C-9AC4-7D452A216D34}" srcOrd="9" destOrd="0" presId="urn:microsoft.com/office/officeart/2005/8/layout/chevron2"/>
    <dgm:cxn modelId="{785714F6-B306-475C-B209-1DC0747D76C4}" type="presParOf" srcId="{EDD8C7F0-B38D-4B05-B75A-C49CACD7026D}" destId="{2EA7404E-A994-4E04-BBE4-A1B6FF41C7E3}" srcOrd="10" destOrd="0" presId="urn:microsoft.com/office/officeart/2005/8/layout/chevron2"/>
    <dgm:cxn modelId="{A23BED56-FCB2-4658-93E4-5FE466D9B01F}" type="presParOf" srcId="{2EA7404E-A994-4E04-BBE4-A1B6FF41C7E3}" destId="{EBD0973C-4F92-4285-B990-77B53EA70063}" srcOrd="0" destOrd="0" presId="urn:microsoft.com/office/officeart/2005/8/layout/chevron2"/>
    <dgm:cxn modelId="{4D93E7ED-1902-4A66-B2EC-C40851CB9819}" type="presParOf" srcId="{2EA7404E-A994-4E04-BBE4-A1B6FF41C7E3}" destId="{0E62D9BD-EF3B-4005-82C4-D3253877365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4E43A4-A00A-4FB3-9767-81923EFD5152}"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C6C73FE-343C-461C-9F78-AA22FD67CA3C}">
      <dgm:prSet custT="1"/>
      <dgm:spPr/>
      <dgm:t>
        <a:bodyPr/>
        <a:lstStyle/>
        <a:p>
          <a:r>
            <a:rPr lang="el-GR" sz="1100" b="1" dirty="0"/>
            <a:t>Φιλόδοξοι: </a:t>
          </a:r>
          <a:r>
            <a:rPr lang="el-GR" sz="1100" dirty="0"/>
            <a:t>Οι κοινωνικοί επιχειρηματίες αντιμετωπίζουν σημαντικά κοινωνικά ζητήματα, από την αύξηση του ποσοστού εγγραφής φοιτητών χαμηλού εισοδήματος στα κολέγια μέχρι την καταπολέμηση της φτώχειας. Δραστηριοποιούνται σε όλα τα είδη οργανισμών: καινοτόμους μη κερδοσκοπικούς οργανισμούς, εγχειρήματα κοινωνικού σκοπού και υβριδικούς οργανισμούς που συνδυάζουν στοιχεία μη κερδοσκοπικών και κερδοσκοπικών οργανισμών.</a:t>
          </a:r>
          <a:endParaRPr lang="en-US" sz="1100" dirty="0"/>
        </a:p>
      </dgm:t>
    </dgm:pt>
    <dgm:pt modelId="{1C6296C0-3379-4CA2-BD58-D38C3D3EBB3D}" type="parTrans" cxnId="{6C83D91A-47CF-45DE-B537-977A085F274D}">
      <dgm:prSet/>
      <dgm:spPr/>
      <dgm:t>
        <a:bodyPr/>
        <a:lstStyle/>
        <a:p>
          <a:endParaRPr lang="en-US" sz="2400"/>
        </a:p>
      </dgm:t>
    </dgm:pt>
    <dgm:pt modelId="{DAC29C9C-C325-4B88-8587-F886E1C6F1D3}" type="sibTrans" cxnId="{6C83D91A-47CF-45DE-B537-977A085F274D}">
      <dgm:prSet/>
      <dgm:spPr/>
      <dgm:t>
        <a:bodyPr/>
        <a:lstStyle/>
        <a:p>
          <a:endParaRPr lang="en-US" sz="2400"/>
        </a:p>
      </dgm:t>
    </dgm:pt>
    <dgm:pt modelId="{00E2A8E9-8652-41CD-BAAE-57DD102A3265}">
      <dgm:prSet custT="1"/>
      <dgm:spPr/>
      <dgm:t>
        <a:bodyPr/>
        <a:lstStyle/>
        <a:p>
          <a:r>
            <a:rPr lang="el-GR" sz="1100" b="1"/>
            <a:t>Καθοδηγούμενοι από την αποστολή: </a:t>
          </a:r>
          <a:r>
            <a:rPr lang="el-GR" sz="1100"/>
            <a:t>Η δημιουργία κοινωνικής αξίας —όχι πλούτου— είναι το κεντρικό κριτήριο ενός επιτυχημένου κοινωνικού επιχειρηματία. Αν και η δημιουργία πλούτου μπορεί να είναι μέρος της διαδικασίας, δεν είναι αυτοσκοπός. Η προώθηση της συστημικής κοινωνικής αλλαγής είναι ο πραγματικός στόχος.</a:t>
          </a:r>
          <a:endParaRPr lang="en-US" sz="1100"/>
        </a:p>
      </dgm:t>
    </dgm:pt>
    <dgm:pt modelId="{D9C24C24-AC77-4FCB-84B4-6F8A2E884509}" type="parTrans" cxnId="{2D5E2980-E5AF-49A7-AEA5-62F79EAACCA3}">
      <dgm:prSet/>
      <dgm:spPr/>
      <dgm:t>
        <a:bodyPr/>
        <a:lstStyle/>
        <a:p>
          <a:endParaRPr lang="en-US" sz="2400"/>
        </a:p>
      </dgm:t>
    </dgm:pt>
    <dgm:pt modelId="{F49C5C8E-E15D-482B-BD75-64CE96609A2E}" type="sibTrans" cxnId="{2D5E2980-E5AF-49A7-AEA5-62F79EAACCA3}">
      <dgm:prSet/>
      <dgm:spPr/>
      <dgm:t>
        <a:bodyPr/>
        <a:lstStyle/>
        <a:p>
          <a:endParaRPr lang="en-US" sz="2400"/>
        </a:p>
      </dgm:t>
    </dgm:pt>
    <dgm:pt modelId="{23515824-CE50-45D2-8243-082FD5D3F2FD}">
      <dgm:prSet custT="1"/>
      <dgm:spPr/>
      <dgm:t>
        <a:bodyPr/>
        <a:lstStyle/>
        <a:p>
          <a:r>
            <a:rPr lang="el-GR" sz="1100" b="1"/>
            <a:t>Στρατηγικοι: </a:t>
          </a:r>
          <a:r>
            <a:rPr lang="el-GR" sz="1100"/>
            <a:t>Όπως οι επιχειρηματίες, οι κοινωνικοί επιχειρηματίες βλέπουν και ενεργούν με βάση αυτό που χάνουν οι άλλοι: ευκαιρίες για βελτίωση συστημάτων, δημιουργία λύσεων και επινόηση νέων προσεγγίσεων που δημιουργούν κοινωνική αξία.</a:t>
          </a:r>
          <a:endParaRPr lang="en-US" sz="1100"/>
        </a:p>
      </dgm:t>
    </dgm:pt>
    <dgm:pt modelId="{162D6ED0-6381-4C9C-8FDE-08EFBA190864}" type="parTrans" cxnId="{8D2A1550-9742-4297-8992-B612F68E780C}">
      <dgm:prSet/>
      <dgm:spPr/>
      <dgm:t>
        <a:bodyPr/>
        <a:lstStyle/>
        <a:p>
          <a:endParaRPr lang="en-US" sz="2400"/>
        </a:p>
      </dgm:t>
    </dgm:pt>
    <dgm:pt modelId="{ACC6626A-8201-4396-B9BE-8B5AE3BAC9D8}" type="sibTrans" cxnId="{8D2A1550-9742-4297-8992-B612F68E780C}">
      <dgm:prSet/>
      <dgm:spPr/>
      <dgm:t>
        <a:bodyPr/>
        <a:lstStyle/>
        <a:p>
          <a:endParaRPr lang="en-US" sz="2400"/>
        </a:p>
      </dgm:t>
    </dgm:pt>
    <dgm:pt modelId="{9261D20D-B996-4219-8A97-C30D1253D9F0}">
      <dgm:prSet custT="1"/>
      <dgm:spPr/>
      <dgm:t>
        <a:bodyPr/>
        <a:lstStyle/>
        <a:p>
          <a:r>
            <a:rPr lang="el-GR" sz="1100" b="1"/>
            <a:t>Επινοητικοί: </a:t>
          </a:r>
          <a:r>
            <a:rPr lang="el-GR" sz="1100"/>
            <a:t>Επειδή οι κοινωνικοί επιχειρηματίες λειτουργούν σε ένα κοινωνικό πλαίσιο και όχι στον επιχειρηματικό κόσμο, έχουν περιορισμένη πρόσβαση στο κεφάλαιο και στα παραδοσιακά συστήματα υποστήριξης της αγοράς. Ως αποτέλεσμα, οι κοινωνικοί επιχειρηματίες πρέπει να είναι ικανοί στην κινητοποίηση ανθρώπινων, οικονομικών και πολιτικών πόρων.</a:t>
          </a:r>
          <a:endParaRPr lang="en-US" sz="1100"/>
        </a:p>
      </dgm:t>
    </dgm:pt>
    <dgm:pt modelId="{88BA6A47-E43A-4812-869F-4FCB92120499}" type="parTrans" cxnId="{2F39B7ED-2E90-42AC-ACDC-C773F5F14093}">
      <dgm:prSet/>
      <dgm:spPr/>
      <dgm:t>
        <a:bodyPr/>
        <a:lstStyle/>
        <a:p>
          <a:endParaRPr lang="en-US" sz="2400"/>
        </a:p>
      </dgm:t>
    </dgm:pt>
    <dgm:pt modelId="{C655EE44-88A9-433D-A379-F7A029ABD52E}" type="sibTrans" cxnId="{2F39B7ED-2E90-42AC-ACDC-C773F5F14093}">
      <dgm:prSet/>
      <dgm:spPr/>
      <dgm:t>
        <a:bodyPr/>
        <a:lstStyle/>
        <a:p>
          <a:endParaRPr lang="en-US" sz="2400"/>
        </a:p>
      </dgm:t>
    </dgm:pt>
    <dgm:pt modelId="{DF95861D-FF01-4151-B172-9F7637B6BD33}">
      <dgm:prSet custT="1"/>
      <dgm:spPr/>
      <dgm:t>
        <a:bodyPr/>
        <a:lstStyle/>
        <a:p>
          <a:r>
            <a:rPr lang="el-GR" sz="1100" b="1"/>
            <a:t>Προσανατολισμός στα αποτελέσματα: </a:t>
          </a:r>
          <a:r>
            <a:rPr lang="el-GR" sz="1100"/>
            <a:t>οι κοινωνικοί επιχειρηματίες οδηγούνται να παράγουν μετρήσιμες αποδόσεις. Αυτά τα αποτελέσματα μεταμορφώνουν τις υπάρχουσες πραγματικότητες, ανοίγουν νέους δρόμους για τους περιθωριοποιημένους και μειονεκτούντες και ξεκλειδώνουν τις δυνατότητες της κοινωνίας να πραγματοποιήσει κοινωνική αλλαγή</a:t>
          </a:r>
          <a:endParaRPr lang="en-US" sz="1100"/>
        </a:p>
      </dgm:t>
    </dgm:pt>
    <dgm:pt modelId="{664E540D-E219-41EB-95A5-A6A961B77C03}" type="parTrans" cxnId="{EFBDD819-2E2D-4313-BDC8-40C93D5B2014}">
      <dgm:prSet/>
      <dgm:spPr/>
      <dgm:t>
        <a:bodyPr/>
        <a:lstStyle/>
        <a:p>
          <a:endParaRPr lang="en-US" sz="2400"/>
        </a:p>
      </dgm:t>
    </dgm:pt>
    <dgm:pt modelId="{2DF2A6BC-5F97-45C4-966C-F03373FF837B}" type="sibTrans" cxnId="{EFBDD819-2E2D-4313-BDC8-40C93D5B2014}">
      <dgm:prSet/>
      <dgm:spPr/>
      <dgm:t>
        <a:bodyPr/>
        <a:lstStyle/>
        <a:p>
          <a:endParaRPr lang="en-US" sz="2400"/>
        </a:p>
      </dgm:t>
    </dgm:pt>
    <dgm:pt modelId="{712950A8-B589-8D41-AF0E-9A7046EFE1AC}" type="pres">
      <dgm:prSet presAssocID="{AF4E43A4-A00A-4FB3-9767-81923EFD5152}" presName="linear" presStyleCnt="0">
        <dgm:presLayoutVars>
          <dgm:animLvl val="lvl"/>
          <dgm:resizeHandles val="exact"/>
        </dgm:presLayoutVars>
      </dgm:prSet>
      <dgm:spPr/>
    </dgm:pt>
    <dgm:pt modelId="{17060015-F7A7-7341-A13E-B2FCE9D8895F}" type="pres">
      <dgm:prSet presAssocID="{DC6C73FE-343C-461C-9F78-AA22FD67CA3C}" presName="parentText" presStyleLbl="node1" presStyleIdx="0" presStyleCnt="5">
        <dgm:presLayoutVars>
          <dgm:chMax val="0"/>
          <dgm:bulletEnabled val="1"/>
        </dgm:presLayoutVars>
      </dgm:prSet>
      <dgm:spPr/>
    </dgm:pt>
    <dgm:pt modelId="{83EFF9B1-C6E4-B644-943D-885E9D4E4F5F}" type="pres">
      <dgm:prSet presAssocID="{DAC29C9C-C325-4B88-8587-F886E1C6F1D3}" presName="spacer" presStyleCnt="0"/>
      <dgm:spPr/>
    </dgm:pt>
    <dgm:pt modelId="{C0752817-7E4C-064E-84C2-755EBF8CFBBF}" type="pres">
      <dgm:prSet presAssocID="{00E2A8E9-8652-41CD-BAAE-57DD102A3265}" presName="parentText" presStyleLbl="node1" presStyleIdx="1" presStyleCnt="5">
        <dgm:presLayoutVars>
          <dgm:chMax val="0"/>
          <dgm:bulletEnabled val="1"/>
        </dgm:presLayoutVars>
      </dgm:prSet>
      <dgm:spPr/>
    </dgm:pt>
    <dgm:pt modelId="{2DACB69E-D50A-EA42-A12A-50A7E6852D5E}" type="pres">
      <dgm:prSet presAssocID="{F49C5C8E-E15D-482B-BD75-64CE96609A2E}" presName="spacer" presStyleCnt="0"/>
      <dgm:spPr/>
    </dgm:pt>
    <dgm:pt modelId="{2BD32876-4A62-F641-835D-FE19C7C2D810}" type="pres">
      <dgm:prSet presAssocID="{23515824-CE50-45D2-8243-082FD5D3F2FD}" presName="parentText" presStyleLbl="node1" presStyleIdx="2" presStyleCnt="5">
        <dgm:presLayoutVars>
          <dgm:chMax val="0"/>
          <dgm:bulletEnabled val="1"/>
        </dgm:presLayoutVars>
      </dgm:prSet>
      <dgm:spPr/>
    </dgm:pt>
    <dgm:pt modelId="{26601AC0-6841-F94F-BC88-752F534F6734}" type="pres">
      <dgm:prSet presAssocID="{ACC6626A-8201-4396-B9BE-8B5AE3BAC9D8}" presName="spacer" presStyleCnt="0"/>
      <dgm:spPr/>
    </dgm:pt>
    <dgm:pt modelId="{69CA7BE0-0CCA-AA4C-8300-9263E2E40C30}" type="pres">
      <dgm:prSet presAssocID="{9261D20D-B996-4219-8A97-C30D1253D9F0}" presName="parentText" presStyleLbl="node1" presStyleIdx="3" presStyleCnt="5">
        <dgm:presLayoutVars>
          <dgm:chMax val="0"/>
          <dgm:bulletEnabled val="1"/>
        </dgm:presLayoutVars>
      </dgm:prSet>
      <dgm:spPr/>
    </dgm:pt>
    <dgm:pt modelId="{AAE2455E-D59E-EC43-BD85-33786B1B19A4}" type="pres">
      <dgm:prSet presAssocID="{C655EE44-88A9-433D-A379-F7A029ABD52E}" presName="spacer" presStyleCnt="0"/>
      <dgm:spPr/>
    </dgm:pt>
    <dgm:pt modelId="{F3485932-41D7-CF49-8EBB-5571706F9A36}" type="pres">
      <dgm:prSet presAssocID="{DF95861D-FF01-4151-B172-9F7637B6BD33}" presName="parentText" presStyleLbl="node1" presStyleIdx="4" presStyleCnt="5">
        <dgm:presLayoutVars>
          <dgm:chMax val="0"/>
          <dgm:bulletEnabled val="1"/>
        </dgm:presLayoutVars>
      </dgm:prSet>
      <dgm:spPr/>
    </dgm:pt>
  </dgm:ptLst>
  <dgm:cxnLst>
    <dgm:cxn modelId="{4BDE5005-554B-D144-980F-5E5CEF4B14B1}" type="presOf" srcId="{9261D20D-B996-4219-8A97-C30D1253D9F0}" destId="{69CA7BE0-0CCA-AA4C-8300-9263E2E40C30}" srcOrd="0" destOrd="0" presId="urn:microsoft.com/office/officeart/2005/8/layout/vList2"/>
    <dgm:cxn modelId="{EFBDD819-2E2D-4313-BDC8-40C93D5B2014}" srcId="{AF4E43A4-A00A-4FB3-9767-81923EFD5152}" destId="{DF95861D-FF01-4151-B172-9F7637B6BD33}" srcOrd="4" destOrd="0" parTransId="{664E540D-E219-41EB-95A5-A6A961B77C03}" sibTransId="{2DF2A6BC-5F97-45C4-966C-F03373FF837B}"/>
    <dgm:cxn modelId="{6C83D91A-47CF-45DE-B537-977A085F274D}" srcId="{AF4E43A4-A00A-4FB3-9767-81923EFD5152}" destId="{DC6C73FE-343C-461C-9F78-AA22FD67CA3C}" srcOrd="0" destOrd="0" parTransId="{1C6296C0-3379-4CA2-BD58-D38C3D3EBB3D}" sibTransId="{DAC29C9C-C325-4B88-8587-F886E1C6F1D3}"/>
    <dgm:cxn modelId="{36506362-C604-224C-8FB5-4F3BDF066693}" type="presOf" srcId="{AF4E43A4-A00A-4FB3-9767-81923EFD5152}" destId="{712950A8-B589-8D41-AF0E-9A7046EFE1AC}" srcOrd="0" destOrd="0" presId="urn:microsoft.com/office/officeart/2005/8/layout/vList2"/>
    <dgm:cxn modelId="{8D2A1550-9742-4297-8992-B612F68E780C}" srcId="{AF4E43A4-A00A-4FB3-9767-81923EFD5152}" destId="{23515824-CE50-45D2-8243-082FD5D3F2FD}" srcOrd="2" destOrd="0" parTransId="{162D6ED0-6381-4C9C-8FDE-08EFBA190864}" sibTransId="{ACC6626A-8201-4396-B9BE-8B5AE3BAC9D8}"/>
    <dgm:cxn modelId="{26D30651-2148-DE4C-8007-9BBDD54519A8}" type="presOf" srcId="{23515824-CE50-45D2-8243-082FD5D3F2FD}" destId="{2BD32876-4A62-F641-835D-FE19C7C2D810}" srcOrd="0" destOrd="0" presId="urn:microsoft.com/office/officeart/2005/8/layout/vList2"/>
    <dgm:cxn modelId="{2D5E2980-E5AF-49A7-AEA5-62F79EAACCA3}" srcId="{AF4E43A4-A00A-4FB3-9767-81923EFD5152}" destId="{00E2A8E9-8652-41CD-BAAE-57DD102A3265}" srcOrd="1" destOrd="0" parTransId="{D9C24C24-AC77-4FCB-84B4-6F8A2E884509}" sibTransId="{F49C5C8E-E15D-482B-BD75-64CE96609A2E}"/>
    <dgm:cxn modelId="{75A93390-10B0-2644-8328-439AE357A348}" type="presOf" srcId="{DC6C73FE-343C-461C-9F78-AA22FD67CA3C}" destId="{17060015-F7A7-7341-A13E-B2FCE9D8895F}" srcOrd="0" destOrd="0" presId="urn:microsoft.com/office/officeart/2005/8/layout/vList2"/>
    <dgm:cxn modelId="{11E16FBB-BCC6-F84C-8C9F-5041D404E186}" type="presOf" srcId="{00E2A8E9-8652-41CD-BAAE-57DD102A3265}" destId="{C0752817-7E4C-064E-84C2-755EBF8CFBBF}" srcOrd="0" destOrd="0" presId="urn:microsoft.com/office/officeart/2005/8/layout/vList2"/>
    <dgm:cxn modelId="{0F9BF0C7-59C6-2C4F-91C8-F78373D4BAAB}" type="presOf" srcId="{DF95861D-FF01-4151-B172-9F7637B6BD33}" destId="{F3485932-41D7-CF49-8EBB-5571706F9A36}" srcOrd="0" destOrd="0" presId="urn:microsoft.com/office/officeart/2005/8/layout/vList2"/>
    <dgm:cxn modelId="{2F39B7ED-2E90-42AC-ACDC-C773F5F14093}" srcId="{AF4E43A4-A00A-4FB3-9767-81923EFD5152}" destId="{9261D20D-B996-4219-8A97-C30D1253D9F0}" srcOrd="3" destOrd="0" parTransId="{88BA6A47-E43A-4812-869F-4FCB92120499}" sibTransId="{C655EE44-88A9-433D-A379-F7A029ABD52E}"/>
    <dgm:cxn modelId="{37F1634D-CD5E-4C4C-89C9-E78FF31F68BA}" type="presParOf" srcId="{712950A8-B589-8D41-AF0E-9A7046EFE1AC}" destId="{17060015-F7A7-7341-A13E-B2FCE9D8895F}" srcOrd="0" destOrd="0" presId="urn:microsoft.com/office/officeart/2005/8/layout/vList2"/>
    <dgm:cxn modelId="{636FEAF6-E7A0-EE43-8A90-7A5FDEEB0BF0}" type="presParOf" srcId="{712950A8-B589-8D41-AF0E-9A7046EFE1AC}" destId="{83EFF9B1-C6E4-B644-943D-885E9D4E4F5F}" srcOrd="1" destOrd="0" presId="urn:microsoft.com/office/officeart/2005/8/layout/vList2"/>
    <dgm:cxn modelId="{8FD66D77-3395-F745-9C34-4F8E77659294}" type="presParOf" srcId="{712950A8-B589-8D41-AF0E-9A7046EFE1AC}" destId="{C0752817-7E4C-064E-84C2-755EBF8CFBBF}" srcOrd="2" destOrd="0" presId="urn:microsoft.com/office/officeart/2005/8/layout/vList2"/>
    <dgm:cxn modelId="{421CF78A-45FA-A944-BCD8-644450A3EDDE}" type="presParOf" srcId="{712950A8-B589-8D41-AF0E-9A7046EFE1AC}" destId="{2DACB69E-D50A-EA42-A12A-50A7E6852D5E}" srcOrd="3" destOrd="0" presId="urn:microsoft.com/office/officeart/2005/8/layout/vList2"/>
    <dgm:cxn modelId="{987A63C5-61F3-7E4F-97D1-76595CB6DAEB}" type="presParOf" srcId="{712950A8-B589-8D41-AF0E-9A7046EFE1AC}" destId="{2BD32876-4A62-F641-835D-FE19C7C2D810}" srcOrd="4" destOrd="0" presId="urn:microsoft.com/office/officeart/2005/8/layout/vList2"/>
    <dgm:cxn modelId="{C8661EDA-8A51-9F40-98C3-ED6A81C4286D}" type="presParOf" srcId="{712950A8-B589-8D41-AF0E-9A7046EFE1AC}" destId="{26601AC0-6841-F94F-BC88-752F534F6734}" srcOrd="5" destOrd="0" presId="urn:microsoft.com/office/officeart/2005/8/layout/vList2"/>
    <dgm:cxn modelId="{9B9968F2-E18B-A24B-A68B-62F684A1CBE6}" type="presParOf" srcId="{712950A8-B589-8D41-AF0E-9A7046EFE1AC}" destId="{69CA7BE0-0CCA-AA4C-8300-9263E2E40C30}" srcOrd="6" destOrd="0" presId="urn:microsoft.com/office/officeart/2005/8/layout/vList2"/>
    <dgm:cxn modelId="{8DE211FC-1F8F-174E-94ED-6825D8E998C4}" type="presParOf" srcId="{712950A8-B589-8D41-AF0E-9A7046EFE1AC}" destId="{AAE2455E-D59E-EC43-BD85-33786B1B19A4}" srcOrd="7" destOrd="0" presId="urn:microsoft.com/office/officeart/2005/8/layout/vList2"/>
    <dgm:cxn modelId="{69A00B79-B4F4-4040-8930-C1740975B138}" type="presParOf" srcId="{712950A8-B589-8D41-AF0E-9A7046EFE1AC}" destId="{F3485932-41D7-CF49-8EBB-5571706F9A3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5BE68-225C-4DF1-8C9E-34FD2BCDD51F}">
      <dsp:nvSpPr>
        <dsp:cNvPr id="0" name=""/>
        <dsp:cNvSpPr/>
      </dsp:nvSpPr>
      <dsp:spPr>
        <a:xfrm rot="5400000">
          <a:off x="-96179" y="98276"/>
          <a:ext cx="641194" cy="448836"/>
        </a:xfrm>
        <a:prstGeom prst="chevron">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l-GR" sz="2800" kern="1200" dirty="0">
            <a:latin typeface="Arial" pitchFamily="34" charset="0"/>
            <a:cs typeface="Arial" pitchFamily="34" charset="0"/>
          </a:endParaRPr>
        </a:p>
      </dsp:txBody>
      <dsp:txXfrm rot="-5400000">
        <a:off x="0" y="226515"/>
        <a:ext cx="448836" cy="192358"/>
      </dsp:txXfrm>
    </dsp:sp>
    <dsp:sp modelId="{7F440949-ACB3-432A-B6CB-B4C94004DAE7}">
      <dsp:nvSpPr>
        <dsp:cNvPr id="0" name=""/>
        <dsp:cNvSpPr/>
      </dsp:nvSpPr>
      <dsp:spPr>
        <a:xfrm rot="5400000">
          <a:off x="3780558" y="-3329625"/>
          <a:ext cx="416776" cy="7080221"/>
        </a:xfrm>
        <a:prstGeom prst="round2Same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l-GR" sz="2800" kern="1200" dirty="0">
              <a:latin typeface="Arial" pitchFamily="34" charset="0"/>
              <a:cs typeface="Arial" pitchFamily="34" charset="0"/>
            </a:rPr>
            <a:t>Ιδιωτικοποίηση κοινωνικών υπηρεσιών</a:t>
          </a:r>
        </a:p>
      </dsp:txBody>
      <dsp:txXfrm rot="-5400000">
        <a:off x="448836" y="22442"/>
        <a:ext cx="7059876" cy="376086"/>
      </dsp:txXfrm>
    </dsp:sp>
    <dsp:sp modelId="{D29B07B0-1C69-48F4-B0DB-72423A282EC7}">
      <dsp:nvSpPr>
        <dsp:cNvPr id="0" name=""/>
        <dsp:cNvSpPr/>
      </dsp:nvSpPr>
      <dsp:spPr>
        <a:xfrm rot="5400000">
          <a:off x="-96179" y="641480"/>
          <a:ext cx="641194" cy="448836"/>
        </a:xfrm>
        <a:prstGeom prst="chevron">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l-GR" sz="2800" kern="1200" dirty="0">
            <a:latin typeface="Arial" pitchFamily="34" charset="0"/>
            <a:cs typeface="Arial" pitchFamily="34" charset="0"/>
          </a:endParaRPr>
        </a:p>
      </dsp:txBody>
      <dsp:txXfrm rot="-5400000">
        <a:off x="0" y="769719"/>
        <a:ext cx="448836" cy="192358"/>
      </dsp:txXfrm>
    </dsp:sp>
    <dsp:sp modelId="{6FBA5C91-A01F-4EEE-ADF1-0405906C0879}">
      <dsp:nvSpPr>
        <dsp:cNvPr id="0" name=""/>
        <dsp:cNvSpPr/>
      </dsp:nvSpPr>
      <dsp:spPr>
        <a:xfrm rot="5400000">
          <a:off x="3780558" y="-2786421"/>
          <a:ext cx="416776" cy="7080221"/>
        </a:xfrm>
        <a:prstGeom prst="round2Same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l-GR" sz="2800" kern="1200" dirty="0">
              <a:latin typeface="Arial" pitchFamily="34" charset="0"/>
              <a:cs typeface="Arial" pitchFamily="34" charset="0"/>
            </a:rPr>
            <a:t>Διαρθρωτική ανεργία</a:t>
          </a:r>
        </a:p>
      </dsp:txBody>
      <dsp:txXfrm rot="-5400000">
        <a:off x="448836" y="565646"/>
        <a:ext cx="7059876" cy="376086"/>
      </dsp:txXfrm>
    </dsp:sp>
    <dsp:sp modelId="{6CD162F1-23EB-4E26-8627-5069E0FBF997}">
      <dsp:nvSpPr>
        <dsp:cNvPr id="0" name=""/>
        <dsp:cNvSpPr/>
      </dsp:nvSpPr>
      <dsp:spPr>
        <a:xfrm rot="5400000">
          <a:off x="-96179" y="1184684"/>
          <a:ext cx="641194" cy="448836"/>
        </a:xfrm>
        <a:prstGeom prst="chevron">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l-GR" sz="2800" kern="1200" dirty="0">
            <a:latin typeface="Arial" pitchFamily="34" charset="0"/>
            <a:cs typeface="Arial" pitchFamily="34" charset="0"/>
          </a:endParaRPr>
        </a:p>
      </dsp:txBody>
      <dsp:txXfrm rot="-5400000">
        <a:off x="0" y="1312923"/>
        <a:ext cx="448836" cy="192358"/>
      </dsp:txXfrm>
    </dsp:sp>
    <dsp:sp modelId="{799956CC-C1DA-4E25-8402-9FD229914F36}">
      <dsp:nvSpPr>
        <dsp:cNvPr id="0" name=""/>
        <dsp:cNvSpPr/>
      </dsp:nvSpPr>
      <dsp:spPr>
        <a:xfrm rot="5400000">
          <a:off x="3780558" y="-2243217"/>
          <a:ext cx="416776" cy="7080221"/>
        </a:xfrm>
        <a:prstGeom prst="round2Same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l-GR" sz="2800" kern="1200" dirty="0">
              <a:latin typeface="Arial" pitchFamily="34" charset="0"/>
              <a:cs typeface="Arial" pitchFamily="34" charset="0"/>
            </a:rPr>
            <a:t>Αύξηση φτώχειας</a:t>
          </a:r>
        </a:p>
      </dsp:txBody>
      <dsp:txXfrm rot="-5400000">
        <a:off x="448836" y="1108850"/>
        <a:ext cx="7059876" cy="376086"/>
      </dsp:txXfrm>
    </dsp:sp>
    <dsp:sp modelId="{D6C6CC6F-9A24-4B72-8857-1402A89F7723}">
      <dsp:nvSpPr>
        <dsp:cNvPr id="0" name=""/>
        <dsp:cNvSpPr/>
      </dsp:nvSpPr>
      <dsp:spPr>
        <a:xfrm rot="5400000">
          <a:off x="-96179" y="1727889"/>
          <a:ext cx="641194" cy="448836"/>
        </a:xfrm>
        <a:prstGeom prst="chevron">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l-GR" sz="2800" kern="1200" dirty="0">
            <a:latin typeface="Arial" pitchFamily="34" charset="0"/>
            <a:cs typeface="Arial" pitchFamily="34" charset="0"/>
          </a:endParaRPr>
        </a:p>
      </dsp:txBody>
      <dsp:txXfrm rot="-5400000">
        <a:off x="0" y="1856128"/>
        <a:ext cx="448836" cy="192358"/>
      </dsp:txXfrm>
    </dsp:sp>
    <dsp:sp modelId="{36724526-5070-4494-A6E4-2330BC8E2F5F}">
      <dsp:nvSpPr>
        <dsp:cNvPr id="0" name=""/>
        <dsp:cNvSpPr/>
      </dsp:nvSpPr>
      <dsp:spPr>
        <a:xfrm rot="5400000">
          <a:off x="3780558" y="-1700012"/>
          <a:ext cx="416776" cy="7080221"/>
        </a:xfrm>
        <a:prstGeom prst="round2Same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l-GR" sz="2800" kern="1200" dirty="0">
              <a:latin typeface="Arial" pitchFamily="34" charset="0"/>
              <a:cs typeface="Arial" pitchFamily="34" charset="0"/>
            </a:rPr>
            <a:t>Κλιματική αλλαγή</a:t>
          </a:r>
        </a:p>
      </dsp:txBody>
      <dsp:txXfrm rot="-5400000">
        <a:off x="448836" y="1652055"/>
        <a:ext cx="7059876" cy="376086"/>
      </dsp:txXfrm>
    </dsp:sp>
    <dsp:sp modelId="{83C0C095-5D97-43D4-A68A-08D7414A67A4}">
      <dsp:nvSpPr>
        <dsp:cNvPr id="0" name=""/>
        <dsp:cNvSpPr/>
      </dsp:nvSpPr>
      <dsp:spPr>
        <a:xfrm rot="5400000">
          <a:off x="-96179" y="2271093"/>
          <a:ext cx="641194" cy="448836"/>
        </a:xfrm>
        <a:prstGeom prst="chevron">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l-GR" sz="2800" kern="1200" dirty="0">
            <a:latin typeface="Arial" pitchFamily="34" charset="0"/>
            <a:cs typeface="Arial" pitchFamily="34" charset="0"/>
          </a:endParaRPr>
        </a:p>
      </dsp:txBody>
      <dsp:txXfrm rot="-5400000">
        <a:off x="0" y="2399332"/>
        <a:ext cx="448836" cy="192358"/>
      </dsp:txXfrm>
    </dsp:sp>
    <dsp:sp modelId="{8D19DB12-926C-4A16-A837-175B098FEF0B}">
      <dsp:nvSpPr>
        <dsp:cNvPr id="0" name=""/>
        <dsp:cNvSpPr/>
      </dsp:nvSpPr>
      <dsp:spPr>
        <a:xfrm rot="5400000">
          <a:off x="3780558" y="-1156808"/>
          <a:ext cx="416776" cy="7080221"/>
        </a:xfrm>
        <a:prstGeom prst="round2Same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l-GR" sz="2800" kern="1200" dirty="0">
              <a:latin typeface="Arial" pitchFamily="34" charset="0"/>
              <a:cs typeface="Arial" pitchFamily="34" charset="0"/>
            </a:rPr>
            <a:t>Μειώσεις κρατικών δαπανών</a:t>
          </a:r>
        </a:p>
      </dsp:txBody>
      <dsp:txXfrm rot="-5400000">
        <a:off x="448836" y="2195259"/>
        <a:ext cx="7059876" cy="376086"/>
      </dsp:txXfrm>
    </dsp:sp>
    <dsp:sp modelId="{EBD0973C-4F92-4285-B990-77B53EA70063}">
      <dsp:nvSpPr>
        <dsp:cNvPr id="0" name=""/>
        <dsp:cNvSpPr/>
      </dsp:nvSpPr>
      <dsp:spPr>
        <a:xfrm rot="5400000">
          <a:off x="-96179" y="2958087"/>
          <a:ext cx="641194" cy="448836"/>
        </a:xfrm>
        <a:prstGeom prst="chevron">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l-GR" sz="2800" kern="1200" dirty="0">
            <a:latin typeface="Arial" pitchFamily="34" charset="0"/>
            <a:cs typeface="Arial" pitchFamily="34" charset="0"/>
          </a:endParaRPr>
        </a:p>
      </dsp:txBody>
      <dsp:txXfrm rot="-5400000">
        <a:off x="0" y="3086326"/>
        <a:ext cx="448836" cy="192358"/>
      </dsp:txXfrm>
    </dsp:sp>
    <dsp:sp modelId="{0E62D9BD-EF3B-4005-82C4-D3253877365B}">
      <dsp:nvSpPr>
        <dsp:cNvPr id="0" name=""/>
        <dsp:cNvSpPr/>
      </dsp:nvSpPr>
      <dsp:spPr>
        <a:xfrm rot="5400000">
          <a:off x="3636768" y="-469814"/>
          <a:ext cx="704356" cy="7080221"/>
        </a:xfrm>
        <a:prstGeom prst="round2Same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l-GR" sz="2800" kern="1200" dirty="0">
              <a:latin typeface="Arial" pitchFamily="34" charset="0"/>
              <a:cs typeface="Arial" pitchFamily="34" charset="0"/>
            </a:rPr>
            <a:t>Εταιρική κοινωνική ευθύνη και ηθική</a:t>
          </a:r>
        </a:p>
      </dsp:txBody>
      <dsp:txXfrm rot="-5400000">
        <a:off x="448836" y="2752502"/>
        <a:ext cx="7045837" cy="635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60015-F7A7-7341-A13E-B2FCE9D8895F}">
      <dsp:nvSpPr>
        <dsp:cNvPr id="0" name=""/>
        <dsp:cNvSpPr/>
      </dsp:nvSpPr>
      <dsp:spPr>
        <a:xfrm>
          <a:off x="0" y="1368"/>
          <a:ext cx="6243991" cy="1102359"/>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l-GR" sz="1100" b="1" kern="1200" dirty="0"/>
            <a:t>Φιλόδοξοι: </a:t>
          </a:r>
          <a:r>
            <a:rPr lang="el-GR" sz="1100" kern="1200" dirty="0"/>
            <a:t>Οι κοινωνικοί επιχειρηματίες αντιμετωπίζουν σημαντικά κοινωνικά ζητήματα, από την αύξηση του ποσοστού εγγραφής φοιτητών χαμηλού εισοδήματος στα κολέγια μέχρι την καταπολέμηση της φτώχειας. Δραστηριοποιούνται σε όλα τα είδη οργανισμών: καινοτόμους μη κερδοσκοπικούς οργανισμούς, εγχειρήματα κοινωνικού σκοπού και υβριδικούς οργανισμούς που συνδυάζουν στοιχεία μη κερδοσκοπικών και κερδοσκοπικών οργανισμών.</a:t>
          </a:r>
          <a:endParaRPr lang="en-US" sz="1100" kern="1200" dirty="0"/>
        </a:p>
      </dsp:txBody>
      <dsp:txXfrm>
        <a:off x="53813" y="55181"/>
        <a:ext cx="6136365" cy="994733"/>
      </dsp:txXfrm>
    </dsp:sp>
    <dsp:sp modelId="{C0752817-7E4C-064E-84C2-755EBF8CFBBF}">
      <dsp:nvSpPr>
        <dsp:cNvPr id="0" name=""/>
        <dsp:cNvSpPr/>
      </dsp:nvSpPr>
      <dsp:spPr>
        <a:xfrm>
          <a:off x="0" y="1117860"/>
          <a:ext cx="6243991" cy="1102359"/>
        </a:xfrm>
        <a:prstGeom prst="roundRect">
          <a:avLst/>
        </a:prstGeom>
        <a:gradFill rotWithShape="0">
          <a:gsLst>
            <a:gs pos="0">
              <a:schemeClr val="accent5">
                <a:hueOff val="-168991"/>
                <a:satOff val="-4524"/>
                <a:lumOff val="-1569"/>
                <a:alphaOff val="0"/>
                <a:tint val="96000"/>
                <a:lumMod val="104000"/>
              </a:schemeClr>
            </a:gs>
            <a:gs pos="100000">
              <a:schemeClr val="accent5">
                <a:hueOff val="-168991"/>
                <a:satOff val="-4524"/>
                <a:lumOff val="-1569"/>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l-GR" sz="1100" b="1" kern="1200"/>
            <a:t>Καθοδηγούμενοι από την αποστολή: </a:t>
          </a:r>
          <a:r>
            <a:rPr lang="el-GR" sz="1100" kern="1200"/>
            <a:t>Η δημιουργία κοινωνικής αξίας —όχι πλούτου— είναι το κεντρικό κριτήριο ενός επιτυχημένου κοινωνικού επιχειρηματία. Αν και η δημιουργία πλούτου μπορεί να είναι μέρος της διαδικασίας, δεν είναι αυτοσκοπός. Η προώθηση της συστημικής κοινωνικής αλλαγής είναι ο πραγματικός στόχος.</a:t>
          </a:r>
          <a:endParaRPr lang="en-US" sz="1100" kern="1200"/>
        </a:p>
      </dsp:txBody>
      <dsp:txXfrm>
        <a:off x="53813" y="1171673"/>
        <a:ext cx="6136365" cy="994733"/>
      </dsp:txXfrm>
    </dsp:sp>
    <dsp:sp modelId="{2BD32876-4A62-F641-835D-FE19C7C2D810}">
      <dsp:nvSpPr>
        <dsp:cNvPr id="0" name=""/>
        <dsp:cNvSpPr/>
      </dsp:nvSpPr>
      <dsp:spPr>
        <a:xfrm>
          <a:off x="0" y="2234352"/>
          <a:ext cx="6243991" cy="1102359"/>
        </a:xfrm>
        <a:prstGeom prst="roundRect">
          <a:avLst/>
        </a:prstGeom>
        <a:gradFill rotWithShape="0">
          <a:gsLst>
            <a:gs pos="0">
              <a:schemeClr val="accent5">
                <a:hueOff val="-337983"/>
                <a:satOff val="-9047"/>
                <a:lumOff val="-3139"/>
                <a:alphaOff val="0"/>
                <a:tint val="96000"/>
                <a:lumMod val="104000"/>
              </a:schemeClr>
            </a:gs>
            <a:gs pos="100000">
              <a:schemeClr val="accent5">
                <a:hueOff val="-337983"/>
                <a:satOff val="-9047"/>
                <a:lumOff val="-3139"/>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l-GR" sz="1100" b="1" kern="1200"/>
            <a:t>Στρατηγικοι: </a:t>
          </a:r>
          <a:r>
            <a:rPr lang="el-GR" sz="1100" kern="1200"/>
            <a:t>Όπως οι επιχειρηματίες, οι κοινωνικοί επιχειρηματίες βλέπουν και ενεργούν με βάση αυτό που χάνουν οι άλλοι: ευκαιρίες για βελτίωση συστημάτων, δημιουργία λύσεων και επινόηση νέων προσεγγίσεων που δημιουργούν κοινωνική αξία.</a:t>
          </a:r>
          <a:endParaRPr lang="en-US" sz="1100" kern="1200"/>
        </a:p>
      </dsp:txBody>
      <dsp:txXfrm>
        <a:off x="53813" y="2288165"/>
        <a:ext cx="6136365" cy="994733"/>
      </dsp:txXfrm>
    </dsp:sp>
    <dsp:sp modelId="{69CA7BE0-0CCA-AA4C-8300-9263E2E40C30}">
      <dsp:nvSpPr>
        <dsp:cNvPr id="0" name=""/>
        <dsp:cNvSpPr/>
      </dsp:nvSpPr>
      <dsp:spPr>
        <a:xfrm>
          <a:off x="0" y="3350844"/>
          <a:ext cx="6243991" cy="1102359"/>
        </a:xfrm>
        <a:prstGeom prst="roundRect">
          <a:avLst/>
        </a:prstGeom>
        <a:gradFill rotWithShape="0">
          <a:gsLst>
            <a:gs pos="0">
              <a:schemeClr val="accent5">
                <a:hueOff val="-506974"/>
                <a:satOff val="-13571"/>
                <a:lumOff val="-4708"/>
                <a:alphaOff val="0"/>
                <a:tint val="96000"/>
                <a:lumMod val="104000"/>
              </a:schemeClr>
            </a:gs>
            <a:gs pos="100000">
              <a:schemeClr val="accent5">
                <a:hueOff val="-506974"/>
                <a:satOff val="-13571"/>
                <a:lumOff val="-4708"/>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l-GR" sz="1100" b="1" kern="1200"/>
            <a:t>Επινοητικοί: </a:t>
          </a:r>
          <a:r>
            <a:rPr lang="el-GR" sz="1100" kern="1200"/>
            <a:t>Επειδή οι κοινωνικοί επιχειρηματίες λειτουργούν σε ένα κοινωνικό πλαίσιο και όχι στον επιχειρηματικό κόσμο, έχουν περιορισμένη πρόσβαση στο κεφάλαιο και στα παραδοσιακά συστήματα υποστήριξης της αγοράς. Ως αποτέλεσμα, οι κοινωνικοί επιχειρηματίες πρέπει να είναι ικανοί στην κινητοποίηση ανθρώπινων, οικονομικών και πολιτικών πόρων.</a:t>
          </a:r>
          <a:endParaRPr lang="en-US" sz="1100" kern="1200"/>
        </a:p>
      </dsp:txBody>
      <dsp:txXfrm>
        <a:off x="53813" y="3404657"/>
        <a:ext cx="6136365" cy="994733"/>
      </dsp:txXfrm>
    </dsp:sp>
    <dsp:sp modelId="{F3485932-41D7-CF49-8EBB-5571706F9A36}">
      <dsp:nvSpPr>
        <dsp:cNvPr id="0" name=""/>
        <dsp:cNvSpPr/>
      </dsp:nvSpPr>
      <dsp:spPr>
        <a:xfrm>
          <a:off x="0" y="4467337"/>
          <a:ext cx="6243991" cy="1102359"/>
        </a:xfrm>
        <a:prstGeom prst="roundRect">
          <a:avLst/>
        </a:prstGeom>
        <a:gradFill rotWithShape="0">
          <a:gsLst>
            <a:gs pos="0">
              <a:schemeClr val="accent5">
                <a:hueOff val="-675965"/>
                <a:satOff val="-18095"/>
                <a:lumOff val="-6277"/>
                <a:alphaOff val="0"/>
                <a:tint val="96000"/>
                <a:lumMod val="104000"/>
              </a:schemeClr>
            </a:gs>
            <a:gs pos="100000">
              <a:schemeClr val="accent5">
                <a:hueOff val="-675965"/>
                <a:satOff val="-18095"/>
                <a:lumOff val="-6277"/>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l-GR" sz="1100" b="1" kern="1200"/>
            <a:t>Προσανατολισμός στα αποτελέσματα: </a:t>
          </a:r>
          <a:r>
            <a:rPr lang="el-GR" sz="1100" kern="1200"/>
            <a:t>οι κοινωνικοί επιχειρηματίες οδηγούνται να παράγουν μετρήσιμες αποδόσεις. Αυτά τα αποτελέσματα μεταμορφώνουν τις υπάρχουσες πραγματικότητες, ανοίγουν νέους δρόμους για τους περιθωριοποιημένους και μειονεκτούντες και ξεκλειδώνουν τις δυνατότητες της κοινωνίας να πραγματοποιήσει κοινωνική αλλαγή</a:t>
          </a:r>
          <a:endParaRPr lang="en-US" sz="1100" kern="1200"/>
        </a:p>
      </dsp:txBody>
      <dsp:txXfrm>
        <a:off x="53813" y="4521150"/>
        <a:ext cx="6136365" cy="9947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B5A29-46F9-4B1B-A95E-E1E5F598E7EE}" type="datetimeFigureOut">
              <a:rPr lang="en-GB" smtClean="0"/>
              <a:t>09/11/2022</a:t>
            </a:fld>
            <a:endParaRPr lang="en-GB"/>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FC1FE-E10C-4D31-AD1C-F18E475AC9ED}" type="slidenum">
              <a:rPr lang="en-GB" smtClean="0"/>
              <a:t>‹#›</a:t>
            </a:fld>
            <a:endParaRPr lang="en-GB"/>
          </a:p>
        </p:txBody>
      </p:sp>
    </p:spTree>
    <p:extLst>
      <p:ext uri="{BB962C8B-B14F-4D97-AF65-F5344CB8AC3E}">
        <p14:creationId xmlns:p14="http://schemas.microsoft.com/office/powerpoint/2010/main" val="10294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Promising</a:t>
            </a:r>
            <a:r>
              <a:rPr lang="en-US" baseline="0" dirty="0"/>
              <a:t> to …….</a:t>
            </a:r>
            <a:endParaRPr lang="en-US" dirty="0"/>
          </a:p>
          <a:p>
            <a:r>
              <a:rPr lang="en-US" dirty="0"/>
              <a:t>Even</a:t>
            </a:r>
            <a:r>
              <a:rPr lang="en-US" baseline="0" dirty="0"/>
              <a:t> though the terminology used is new, most of social enterprises in </a:t>
            </a:r>
            <a:r>
              <a:rPr lang="en-US" baseline="0" dirty="0" err="1"/>
              <a:t>greece</a:t>
            </a:r>
            <a:r>
              <a:rPr lang="en-US" baseline="0" dirty="0"/>
              <a:t> have emerged through civil society </a:t>
            </a:r>
            <a:r>
              <a:rPr lang="en-US" baseline="0" dirty="0" err="1"/>
              <a:t>organisations</a:t>
            </a:r>
            <a:r>
              <a:rPr lang="en-US" baseline="0" dirty="0"/>
              <a:t>. </a:t>
            </a:r>
          </a:p>
          <a:p>
            <a:endParaRPr lang="en-US" baseline="0" dirty="0"/>
          </a:p>
          <a:p>
            <a:r>
              <a:rPr lang="en-US" baseline="0" dirty="0"/>
              <a:t>Therefore, the state of civil society has a great influence on how social enterprises are formed and on whether they can actually deliver what they promise.</a:t>
            </a:r>
            <a:endParaRPr lang="el-GR" dirty="0"/>
          </a:p>
        </p:txBody>
      </p:sp>
      <p:sp>
        <p:nvSpPr>
          <p:cNvPr id="4" name="Slide Number Placeholder 3"/>
          <p:cNvSpPr>
            <a:spLocks noGrp="1"/>
          </p:cNvSpPr>
          <p:nvPr>
            <p:ph type="sldNum" sz="quarter" idx="10"/>
          </p:nvPr>
        </p:nvSpPr>
        <p:spPr/>
        <p:txBody>
          <a:bodyPr/>
          <a:lstStyle/>
          <a:p>
            <a:fld id="{DD1EF4C2-0929-417A-B478-AAA6272ED9D8}" type="slidenum">
              <a:rPr lang="el-GR" smtClean="0"/>
              <a:pPr/>
              <a:t>27</a:t>
            </a:fld>
            <a:endParaRPr lang="el-GR"/>
          </a:p>
        </p:txBody>
      </p:sp>
    </p:spTree>
    <p:extLst>
      <p:ext uri="{BB962C8B-B14F-4D97-AF65-F5344CB8AC3E}">
        <p14:creationId xmlns:p14="http://schemas.microsoft.com/office/powerpoint/2010/main" val="261353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l-GR"/>
              <a:t>Στυλ κύριου τίτλου</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l-GR"/>
              <a:t>Στυλ κύριου τίτλου</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l-GR"/>
              <a:t>Στυλ κύριου τίτλου</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υποδείγματος κειμένου</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l-GR"/>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l-GR"/>
              <a:t>Στυλ κύριου τίτλου</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l-GR"/>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l-GR"/>
              <a:t>Στυλ κύριου τίτλου</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l-GR"/>
              <a:t>Στυλ υποδείγματος κειμένου</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l-GR"/>
              <a:t>Στυλ κύριου τίτλου</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l-GR"/>
              <a:t>Στυλ υποδείγματος κειμένου</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nchor="ct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l-GR"/>
              <a:t>Στυλ κύριου τίτλου</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l-GR"/>
              <a:t>Στυλ κύριου τίτλου</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l-GR"/>
              <a:t>Στυλ κύριου τίτλου</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11/9/2022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l-GR"/>
              <a:t>Στυλ κύριου τίτλου</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11/9/2022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77800" y="693058"/>
            <a:ext cx="12014200" cy="1458471"/>
          </a:xfrm>
        </p:spPr>
        <p:txBody>
          <a:bodyPr>
            <a:normAutofit fontScale="90000"/>
          </a:bodyPr>
          <a:lstStyle/>
          <a:p>
            <a:r>
              <a:rPr lang="el-GR" dirty="0"/>
              <a:t>Επιχειρηματική Πολιτική και Στρατηγική</a:t>
            </a:r>
            <a:endParaRPr lang="en-GB" dirty="0"/>
          </a:p>
        </p:txBody>
      </p:sp>
      <p:sp>
        <p:nvSpPr>
          <p:cNvPr id="4" name="2 - Υπότιτλος">
            <a:extLst>
              <a:ext uri="{FF2B5EF4-FFF2-40B4-BE49-F238E27FC236}">
                <a16:creationId xmlns:a16="http://schemas.microsoft.com/office/drawing/2014/main" id="{56B1FC57-7233-6C45-BE9D-AF2FC757FA9E}"/>
              </a:ext>
            </a:extLst>
          </p:cNvPr>
          <p:cNvSpPr txBox="1">
            <a:spLocks/>
          </p:cNvSpPr>
          <p:nvPr/>
        </p:nvSpPr>
        <p:spPr>
          <a:xfrm>
            <a:off x="2984500" y="2950232"/>
            <a:ext cx="6400800" cy="3214710"/>
          </a:xfrm>
          <a:prstGeom prst="rect">
            <a:avLst/>
          </a:prstGeom>
        </p:spPr>
        <p:txBody>
          <a:bodyPr>
            <a:normAutofit fontScale="92500" lnSpcReduction="20000"/>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r>
              <a:rPr lang="el-GR" sz="2200" b="1" dirty="0"/>
              <a:t>ΠΑΝΤΕΛΗΣ Χ. ΚΩΣΤΗΣ</a:t>
            </a:r>
          </a:p>
          <a:p>
            <a:r>
              <a:rPr lang="el-GR" sz="2000" i="1" dirty="0"/>
              <a:t>ΕΠΙΚΟΥΡΟΣ ΚΑΘΗΓΗΤΗΣ </a:t>
            </a:r>
          </a:p>
          <a:p>
            <a:r>
              <a:rPr lang="el-GR" sz="2000" i="1" dirty="0"/>
              <a:t>ΤΜΗΜΑ ΟΙΚΟΝΟΜΙΚΩΝ ΕΠΙΣΤΗΜΩΝ </a:t>
            </a:r>
          </a:p>
          <a:p>
            <a:r>
              <a:rPr lang="el-GR" sz="2000" i="1" dirty="0"/>
              <a:t>ΕΘΝΙΚΟ ΚΑΙ ΚΑΠΟΔΙΣΤΡΙΑΚΟ ΠΑΝΕΠΙΣΤΗΜΙΟ ΑΘΗΝΩΝ</a:t>
            </a:r>
          </a:p>
          <a:p>
            <a:endParaRPr lang="el-GR" sz="2000" dirty="0"/>
          </a:p>
          <a:p>
            <a:endParaRPr lang="el-GR" sz="2000" b="1" dirty="0"/>
          </a:p>
          <a:p>
            <a:r>
              <a:rPr lang="en-US" sz="2000" b="1" dirty="0"/>
              <a:t>E-MAIL: </a:t>
            </a:r>
            <a:r>
              <a:rPr lang="en-US" sz="2000" dirty="0" err="1"/>
              <a:t>pkostis@econ.uoa.gr</a:t>
            </a:r>
            <a:endParaRPr lang="el-GR" sz="2000" dirty="0"/>
          </a:p>
          <a:p>
            <a:endParaRPr lang="el-GR" sz="2000" dirty="0"/>
          </a:p>
          <a:p>
            <a:r>
              <a:rPr lang="el-GR" sz="1600" b="1" dirty="0"/>
              <a:t>ΩΡΕΣ ΓΡΑΦΕΙΟΥ: </a:t>
            </a:r>
            <a:r>
              <a:rPr lang="el-GR" sz="1600" dirty="0"/>
              <a:t>Τρίτη 11:00-12:00, Γραφείο 425.</a:t>
            </a:r>
          </a:p>
          <a:p>
            <a:endParaRPr lang="el-GR" sz="2000" b="1" dirty="0"/>
          </a:p>
        </p:txBody>
      </p:sp>
    </p:spTree>
    <p:extLst>
      <p:ext uri="{BB962C8B-B14F-4D97-AF65-F5344CB8AC3E}">
        <p14:creationId xmlns:p14="http://schemas.microsoft.com/office/powerpoint/2010/main" val="3848095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910046D-67D9-9C42-85A6-022F02111A34}"/>
              </a:ext>
            </a:extLst>
          </p:cNvPr>
          <p:cNvSpPr>
            <a:spLocks noGrp="1"/>
          </p:cNvSpPr>
          <p:nvPr>
            <p:ph idx="1"/>
          </p:nvPr>
        </p:nvSpPr>
        <p:spPr>
          <a:xfrm>
            <a:off x="1141413" y="1398494"/>
            <a:ext cx="9905998" cy="4849905"/>
          </a:xfrm>
        </p:spPr>
        <p:txBody>
          <a:bodyPr>
            <a:normAutofit/>
          </a:bodyPr>
          <a:lstStyle/>
          <a:p>
            <a:r>
              <a:rPr lang="el-GR" dirty="0">
                <a:effectLst/>
              </a:rPr>
              <a:t>Όσον αναφορά τον ορισμό της καθαρής επιχειρηματικότητας, η πλειοψηφία των ακαδημαϊκών και ερευνητών αναγνωρίζει την αξία της έννοιας.</a:t>
            </a:r>
          </a:p>
          <a:p>
            <a:r>
              <a:rPr lang="el-GR" dirty="0">
                <a:effectLst/>
              </a:rPr>
              <a:t>όπως επίσης υποστηρίζουν ότι σήμερα μετατρέπεται σε σημαντικό παράγοντα που συμβάλλει αναπόφευκτα στην ευημερία των μοντέρνων κοινωνιών ανεξάρτητα αν οι επιχειρηματικές δραστηριότητες εφαρμόζονται σε οικονομίες που έχουν ως γνώμονα τους παράγοντες, την αποδοτικότητα ή την καινοτομία, η τελική επίπτωση παραμένει η ίδια: </a:t>
            </a:r>
          </a:p>
          <a:p>
            <a:pPr lvl="1"/>
            <a:r>
              <a:rPr lang="el-GR" sz="2000" dirty="0">
                <a:effectLst/>
              </a:rPr>
              <a:t>μείωση των ποσοστών ανεργίας, ανοδική τάση στη δημιουργία καινοτομιών και αύξηση στις μεταβολές της οικονομικής δομής, επιδρώντας παράλληλα και με θετικό τρόπο στην παραγωγικότητα και την υγιή επιχειρηματική ανταγωνιστικότητα (</a:t>
            </a:r>
            <a:r>
              <a:rPr lang="en" sz="2000" dirty="0">
                <a:effectLst/>
              </a:rPr>
              <a:t>UNCTAD, 2004</a:t>
            </a:r>
            <a:r>
              <a:rPr lang="el-GR" sz="2000" dirty="0">
                <a:effectLst/>
              </a:rPr>
              <a:t>)</a:t>
            </a:r>
            <a:endParaRPr lang="el-GR" sz="2000" dirty="0"/>
          </a:p>
        </p:txBody>
      </p:sp>
      <p:sp>
        <p:nvSpPr>
          <p:cNvPr id="5" name="Τίτλος 1">
            <a:extLst>
              <a:ext uri="{FF2B5EF4-FFF2-40B4-BE49-F238E27FC236}">
                <a16:creationId xmlns:a16="http://schemas.microsoft.com/office/drawing/2014/main" id="{0B8CDEAE-395E-CF4E-878E-C64D91EAFEC5}"/>
              </a:ext>
            </a:extLst>
          </p:cNvPr>
          <p:cNvSpPr>
            <a:spLocks noGrp="1"/>
          </p:cNvSpPr>
          <p:nvPr>
            <p:ph type="title"/>
          </p:nvPr>
        </p:nvSpPr>
        <p:spPr>
          <a:xfrm>
            <a:off x="1141413" y="609600"/>
            <a:ext cx="9905998" cy="788894"/>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199839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1494289-AD97-9246-9DBD-764CE8527276}"/>
              </a:ext>
            </a:extLst>
          </p:cNvPr>
          <p:cNvSpPr>
            <a:spLocks noGrp="1"/>
          </p:cNvSpPr>
          <p:nvPr>
            <p:ph idx="1"/>
          </p:nvPr>
        </p:nvSpPr>
        <p:spPr/>
        <p:txBody>
          <a:bodyPr>
            <a:normAutofit fontScale="92500"/>
          </a:bodyPr>
          <a:lstStyle/>
          <a:p>
            <a:r>
              <a:rPr lang="el-GR" sz="2400" dirty="0">
                <a:effectLst/>
              </a:rPr>
              <a:t>Από την </a:t>
            </a:r>
            <a:r>
              <a:rPr lang="el-GR" sz="2400" dirty="0" err="1">
                <a:effectLst/>
              </a:rPr>
              <a:t>αλλη</a:t>
            </a:r>
            <a:r>
              <a:rPr lang="el-GR" sz="2400" dirty="0">
                <a:effectLst/>
              </a:rPr>
              <a:t>, όταν αναφερόμαστε στην ειδική κατηγορία της επιχειρηματικότητας, επονομαζόμενη ως ‘κοινωνική επιχειρηματικότητα’, υποθέτουμε εκείνες τις επιχειρηματικές δραστηριότητες οι οποίες είναι άμεσα συνυφασμένες με τελικό σκοπό τη δημιουργία κοινωνικής αξίας. </a:t>
            </a:r>
          </a:p>
          <a:p>
            <a:endParaRPr lang="el-GR" sz="2400" dirty="0">
              <a:effectLst/>
            </a:endParaRPr>
          </a:p>
          <a:p>
            <a:r>
              <a:rPr lang="el-GR" sz="2400" dirty="0">
                <a:effectLst/>
              </a:rPr>
              <a:t>Όπως περιγράφει ο </a:t>
            </a:r>
            <a:r>
              <a:rPr lang="en" sz="2400" dirty="0">
                <a:effectLst/>
              </a:rPr>
              <a:t>Dees, </a:t>
            </a:r>
            <a:r>
              <a:rPr lang="el-GR" sz="2400" dirty="0">
                <a:effectLst/>
              </a:rPr>
              <a:t>η κοινωνική επιχειρηματικότητα συνδυάζει το πάθος μιας κοινωνικής αποστολής με την επιχειρηματική πειθαρχία, την καινοτομία</a:t>
            </a:r>
            <a:r>
              <a:rPr lang="en" sz="2400" dirty="0">
                <a:effectLst/>
              </a:rPr>
              <a:t>(Dees, 1998</a:t>
            </a:r>
            <a:r>
              <a:rPr lang="el-GR" sz="2400" dirty="0">
                <a:effectLst/>
              </a:rPr>
              <a:t>)</a:t>
            </a:r>
            <a:endParaRPr lang="el-GR" sz="2400" dirty="0"/>
          </a:p>
        </p:txBody>
      </p:sp>
      <p:sp>
        <p:nvSpPr>
          <p:cNvPr id="4" name="Τίτλος 1">
            <a:extLst>
              <a:ext uri="{FF2B5EF4-FFF2-40B4-BE49-F238E27FC236}">
                <a16:creationId xmlns:a16="http://schemas.microsoft.com/office/drawing/2014/main" id="{6A262721-1E03-4D41-8F6D-5285B9D630FD}"/>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172625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B323027-D024-4940-8DBF-C7DAA912DCDD}"/>
              </a:ext>
            </a:extLst>
          </p:cNvPr>
          <p:cNvSpPr>
            <a:spLocks noGrp="1"/>
          </p:cNvSpPr>
          <p:nvPr>
            <p:ph idx="1"/>
          </p:nvPr>
        </p:nvSpPr>
        <p:spPr>
          <a:xfrm>
            <a:off x="1141413" y="1901537"/>
            <a:ext cx="9905998" cy="4346864"/>
          </a:xfrm>
        </p:spPr>
        <p:txBody>
          <a:bodyPr>
            <a:normAutofit fontScale="92500" lnSpcReduction="10000"/>
          </a:bodyPr>
          <a:lstStyle/>
          <a:p>
            <a:r>
              <a:rPr lang="el-GR" dirty="0">
                <a:effectLst/>
              </a:rPr>
              <a:t>Παρά το γεγονός ότι η έννοια της ‘κοινωνικής επιχειρηματικότητας’ κερδίζει αναγνώριση και δημοσιότητα, υπάρχει ακόμη, από την άλλη μια καταγεγραμμένη τάση αβεβαιότητας σε σχέση με τον τρόπο λειτουργίας ενός κοινωνικού επιχειρηματία. </a:t>
            </a:r>
          </a:p>
          <a:p>
            <a:endParaRPr lang="el-GR" dirty="0">
              <a:effectLst/>
            </a:endParaRPr>
          </a:p>
          <a:p>
            <a:r>
              <a:rPr lang="el-GR" dirty="0">
                <a:effectLst/>
              </a:rPr>
              <a:t>Όπως χαρακτηριστικά αναφέρει ο </a:t>
            </a:r>
            <a:r>
              <a:rPr lang="en" dirty="0">
                <a:effectLst/>
              </a:rPr>
              <a:t>Samer Abu-</a:t>
            </a:r>
            <a:r>
              <a:rPr lang="en" dirty="0" err="1">
                <a:effectLst/>
              </a:rPr>
              <a:t>Saifan</a:t>
            </a:r>
            <a:r>
              <a:rPr lang="en" dirty="0">
                <a:effectLst/>
              </a:rPr>
              <a:t>, 2012 ‘ </a:t>
            </a:r>
            <a:r>
              <a:rPr lang="el-GR" dirty="0">
                <a:effectLst/>
              </a:rPr>
              <a:t>Ο όρος κοινωνική επιχειρηματικότητα είναι ακατάλληλος (</a:t>
            </a:r>
            <a:r>
              <a:rPr lang="en" dirty="0" err="1">
                <a:effectLst/>
              </a:rPr>
              <a:t>Barendsen</a:t>
            </a:r>
            <a:r>
              <a:rPr lang="en" dirty="0">
                <a:effectLst/>
              </a:rPr>
              <a:t> and Gardner, 2004), </a:t>
            </a:r>
            <a:r>
              <a:rPr lang="el-GR" dirty="0">
                <a:effectLst/>
              </a:rPr>
              <a:t>είναι κατακερματισμένος, και δεν έχει συμπαγή θεωρητική δομή (</a:t>
            </a:r>
            <a:r>
              <a:rPr lang="en" dirty="0" err="1">
                <a:effectLst/>
              </a:rPr>
              <a:t>Weerawardena</a:t>
            </a:r>
            <a:r>
              <a:rPr lang="en" dirty="0">
                <a:effectLst/>
              </a:rPr>
              <a:t> and Mort, 2006)’, </a:t>
            </a:r>
            <a:r>
              <a:rPr lang="el-GR" dirty="0">
                <a:effectLst/>
              </a:rPr>
              <a:t>ενώ παράλληλα επισημαίνει την ανάγκη να προσδιοριστούν οι κοινωνικοί επιχειρηματίες σε συνοχή με τις επικυρωμένες θεωρίες τις επιχειρηματικότητας. </a:t>
            </a:r>
          </a:p>
          <a:p>
            <a:endParaRPr lang="el-GR" dirty="0">
              <a:effectLst/>
            </a:endParaRPr>
          </a:p>
          <a:p>
            <a:r>
              <a:rPr lang="el-GR" dirty="0">
                <a:effectLst/>
              </a:rPr>
              <a:t>Για αυτό το λόγο </a:t>
            </a:r>
            <a:r>
              <a:rPr lang="el-GR" dirty="0" err="1">
                <a:effectLst/>
              </a:rPr>
              <a:t>παρουσιαζεται</a:t>
            </a:r>
            <a:r>
              <a:rPr lang="el-GR" dirty="0">
                <a:effectLst/>
              </a:rPr>
              <a:t> ο </a:t>
            </a:r>
            <a:r>
              <a:rPr lang="el-GR" dirty="0" err="1">
                <a:effectLst/>
              </a:rPr>
              <a:t>πινακας</a:t>
            </a:r>
            <a:r>
              <a:rPr lang="el-GR" dirty="0">
                <a:effectLst/>
              </a:rPr>
              <a:t> του </a:t>
            </a:r>
            <a:r>
              <a:rPr lang="en" dirty="0">
                <a:effectLst/>
              </a:rPr>
              <a:t>Samer Abu-</a:t>
            </a:r>
            <a:r>
              <a:rPr lang="en" dirty="0" err="1">
                <a:effectLst/>
              </a:rPr>
              <a:t>Saifan’s</a:t>
            </a:r>
            <a:r>
              <a:rPr lang="en" dirty="0">
                <a:effectLst/>
              </a:rPr>
              <a:t>, </a:t>
            </a:r>
            <a:r>
              <a:rPr lang="el-GR" dirty="0">
                <a:effectLst/>
              </a:rPr>
              <a:t>ο οποίος περιέχει διαφορετικούς ορισμούς της έννοιας της ‘επιχειρηματικότητας’ και του ‘επιχειρηματία’ σε διαφορετικές περιόδους, με σκοπό να συγκριθούν στη συνέχεια με τους αντίστοιχους ορισμούς της ‘κοινωνικής επιχειρηματικότητας’ και των ‘κοινωνικών επιχειρηματιών’.</a:t>
            </a:r>
            <a:endParaRPr lang="el-GR" dirty="0"/>
          </a:p>
        </p:txBody>
      </p:sp>
      <p:sp>
        <p:nvSpPr>
          <p:cNvPr id="4" name="Τίτλος 1">
            <a:extLst>
              <a:ext uri="{FF2B5EF4-FFF2-40B4-BE49-F238E27FC236}">
                <a16:creationId xmlns:a16="http://schemas.microsoft.com/office/drawing/2014/main" id="{27B1A0BE-0C2B-4747-979E-7F528FB1E66A}"/>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1617907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Θέση περιεχομένου 4" descr="Εικόνα που περιέχει πίνακας&#10;&#10;Περιγραφή που δημιουργήθηκε αυτόματα">
            <a:extLst>
              <a:ext uri="{FF2B5EF4-FFF2-40B4-BE49-F238E27FC236}">
                <a16:creationId xmlns:a16="http://schemas.microsoft.com/office/drawing/2014/main" id="{5E74DEC2-AB18-234D-B714-72DF6474E536}"/>
              </a:ext>
            </a:extLst>
          </p:cNvPr>
          <p:cNvPicPr>
            <a:picLocks noChangeAspect="1"/>
          </p:cNvPicPr>
          <p:nvPr/>
        </p:nvPicPr>
        <p:blipFill>
          <a:blip r:embed="rId3"/>
          <a:stretch>
            <a:fillRect/>
          </a:stretch>
        </p:blipFill>
        <p:spPr>
          <a:xfrm>
            <a:off x="1445920" y="394824"/>
            <a:ext cx="9300159" cy="60683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11525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0B6E1ED-5A1A-AE47-BCC6-D74A45C6A6B2}"/>
              </a:ext>
            </a:extLst>
          </p:cNvPr>
          <p:cNvSpPr>
            <a:spLocks noGrp="1"/>
          </p:cNvSpPr>
          <p:nvPr>
            <p:ph idx="1"/>
          </p:nvPr>
        </p:nvSpPr>
        <p:spPr/>
        <p:txBody>
          <a:bodyPr>
            <a:normAutofit/>
          </a:bodyPr>
          <a:lstStyle/>
          <a:p>
            <a:r>
              <a:rPr lang="el-GR" sz="2400" dirty="0">
                <a:effectLst/>
              </a:rPr>
              <a:t>Τα τελευταία δεκαπέντε χρόνια, όλες αυτές οι ιστορίες επιτυχημένων ανθρώπων οπού αποκαλούνται ‘κοινωνικοί επιχειρηματίες’, καταφέρνοντας να δώσουν συγκεκριμένες λύσεις σε κρίσιμα κοινωνικοπολιτικά προβλήματα λειτουργούν ως μια μορφή νομιμοποίησης του όρου ‘κοινωνική επιχειρηματικότητα’</a:t>
            </a:r>
            <a:endParaRPr lang="el-GR" sz="2400" dirty="0"/>
          </a:p>
        </p:txBody>
      </p:sp>
      <p:sp>
        <p:nvSpPr>
          <p:cNvPr id="4" name="Τίτλος 1">
            <a:extLst>
              <a:ext uri="{FF2B5EF4-FFF2-40B4-BE49-F238E27FC236}">
                <a16:creationId xmlns:a16="http://schemas.microsoft.com/office/drawing/2014/main" id="{838EF50D-04AB-8B48-AE58-15DF30BE6EF2}"/>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268044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38D7E7-1B6B-E54E-ADB1-19722B486886}"/>
              </a:ext>
            </a:extLst>
          </p:cNvPr>
          <p:cNvSpPr>
            <a:spLocks noGrp="1"/>
          </p:cNvSpPr>
          <p:nvPr>
            <p:ph idx="1"/>
          </p:nvPr>
        </p:nvSpPr>
        <p:spPr>
          <a:xfrm>
            <a:off x="1141413" y="1984664"/>
            <a:ext cx="9905998" cy="4263735"/>
          </a:xfrm>
        </p:spPr>
        <p:txBody>
          <a:bodyPr>
            <a:normAutofit/>
          </a:bodyPr>
          <a:lstStyle/>
          <a:p>
            <a:r>
              <a:rPr lang="el-GR" dirty="0">
                <a:effectLst/>
              </a:rPr>
              <a:t>Η αφοσίωση τους στην αντιμετώπιση και επίλυση βασικών κοινωνικών προβλημάτων με σκοπό την ικανοποίηση κοινωνικών προκλήσεων και βελτίωσης των προτύπων και της ποιότητας ζωής όταν πρόκειται για περιθωριοποιημένες κοινωνικές ομάδες, βάζει τους κοινωνικούς επιχειρηματίες στην καρδιά της κοινωνίας (</a:t>
            </a:r>
            <a:r>
              <a:rPr lang="en" dirty="0">
                <a:effectLst/>
              </a:rPr>
              <a:t>Zahra et al., 2008). </a:t>
            </a:r>
            <a:endParaRPr lang="el-GR" dirty="0">
              <a:effectLst/>
            </a:endParaRPr>
          </a:p>
          <a:p>
            <a:endParaRPr lang="el-GR" dirty="0">
              <a:effectLst/>
            </a:endParaRPr>
          </a:p>
          <a:p>
            <a:r>
              <a:rPr lang="el-GR" dirty="0">
                <a:effectLst/>
              </a:rPr>
              <a:t>Σε αντίθεση με διάφορους ορισμούς των κοινωνικών επιχειρηματιών και σε αντιστοιχία με αυτούς των καθαρών επιχειρηματιών, καταλήγουμε στο συμπέρασμα ότι οι τελευταίοι επικεντρώνονται στην δημιουργία επιχειρηματικού πλούτου, ενώ ο κοινωνικός επιχειρηματίας λειτουργεί με τρόπο που να ικανοποιεί όλα τα κριτήρια που θέτει η πρωταρχική κοινωνική αποστολή που θέλει να εκπληρώσει, αναπτύσσοντας έτσι μια σειρά πηγών και στρατηγικών που παράγουν έσοδα με σκοπό να απορροφήσουν την κοινωνική αξία (</a:t>
            </a:r>
            <a:r>
              <a:rPr lang="en" dirty="0">
                <a:effectLst/>
              </a:rPr>
              <a:t>Samer Abu-</a:t>
            </a:r>
            <a:r>
              <a:rPr lang="en" dirty="0" err="1">
                <a:effectLst/>
              </a:rPr>
              <a:t>Saifan</a:t>
            </a:r>
            <a:r>
              <a:rPr lang="en" dirty="0">
                <a:effectLst/>
              </a:rPr>
              <a:t>, 2012).</a:t>
            </a:r>
            <a:endParaRPr lang="el-GR" dirty="0"/>
          </a:p>
        </p:txBody>
      </p:sp>
      <p:sp>
        <p:nvSpPr>
          <p:cNvPr id="4" name="Τίτλος 1">
            <a:extLst>
              <a:ext uri="{FF2B5EF4-FFF2-40B4-BE49-F238E27FC236}">
                <a16:creationId xmlns:a16="http://schemas.microsoft.com/office/drawing/2014/main" id="{783B3BAF-9DB5-D54E-86DC-429868075FED}"/>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2814295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85B2F18-92BA-784C-BC2C-006FCD2FDF15}"/>
              </a:ext>
            </a:extLst>
          </p:cNvPr>
          <p:cNvSpPr>
            <a:spLocks noGrp="1"/>
          </p:cNvSpPr>
          <p:nvPr>
            <p:ph idx="1"/>
          </p:nvPr>
        </p:nvSpPr>
        <p:spPr>
          <a:xfrm>
            <a:off x="1141413" y="1923803"/>
            <a:ext cx="9905998" cy="3867397"/>
          </a:xfrm>
        </p:spPr>
        <p:txBody>
          <a:bodyPr>
            <a:normAutofit lnSpcReduction="10000"/>
          </a:bodyPr>
          <a:lstStyle/>
          <a:p>
            <a:r>
              <a:rPr lang="el-GR" dirty="0">
                <a:effectLst/>
              </a:rPr>
              <a:t>Ο </a:t>
            </a:r>
            <a:r>
              <a:rPr lang="en" dirty="0">
                <a:effectLst/>
              </a:rPr>
              <a:t>Samer Abu-</a:t>
            </a:r>
            <a:r>
              <a:rPr lang="en" dirty="0" err="1">
                <a:effectLst/>
              </a:rPr>
              <a:t>Saifan</a:t>
            </a:r>
            <a:r>
              <a:rPr lang="en" dirty="0">
                <a:effectLst/>
              </a:rPr>
              <a:t> </a:t>
            </a:r>
            <a:r>
              <a:rPr lang="el-GR" dirty="0">
                <a:effectLst/>
              </a:rPr>
              <a:t>ήταν ο πρώτος ακαδημαϊκός που προσπάθησε να διατυπώσει ένα συγκεκριμένο ορισμό των κοινωνικών επιχειρηματιών με σκοπό να θέσει τα όρια και να εναντιωθεί στη ‘συνεχόμενη αντιληπτή ασάφεια’ η οποία χαρακτηρίζει το συγκεκριμένο πεδίο, σε μια προσπάθεια να αποδοθεί ένα είδος ακαδημαϊκής ‘νομιμότητας’ στην έννοια του ‘κοινωνικού επιχειρηματία’. </a:t>
            </a:r>
          </a:p>
          <a:p>
            <a:endParaRPr lang="el-GR" dirty="0">
              <a:effectLst/>
            </a:endParaRPr>
          </a:p>
          <a:p>
            <a:r>
              <a:rPr lang="el-GR" dirty="0">
                <a:effectLst/>
              </a:rPr>
              <a:t>Όπως το θέτει, ο κοινωνικός επιχειρηματίας είναι ένα άτομο με γνώμονα την αποστολή το οποίο χρησιμοποιεί μια σειρά από επιχειρηματικές συμπεριφορές για να προσφέρει κοινωνική αξία στους λιγότερο προνομιούχους, παρόλο που η οικονομική οντότητα αυτή είναι οικονομικά ανεξάρτητη, αυτοτελής ή βιώσιμη, ενώ στη συνέχεια προχωρεί στη διαμόρφωση τεσσάρων βασικών σημείων – πυλώνων που διακρίνουν τους κοινωνικούς επιχειρηματίες από άλλους τύπους επιχειρηματιών.</a:t>
            </a:r>
            <a:endParaRPr lang="el-GR" dirty="0"/>
          </a:p>
        </p:txBody>
      </p:sp>
      <p:sp>
        <p:nvSpPr>
          <p:cNvPr id="4" name="Τίτλος 1">
            <a:extLst>
              <a:ext uri="{FF2B5EF4-FFF2-40B4-BE49-F238E27FC236}">
                <a16:creationId xmlns:a16="http://schemas.microsoft.com/office/drawing/2014/main" id="{0DB5611E-0E78-9444-A31E-F182E62E46D5}"/>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3138118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0F5D8BB-2B7D-5846-ACB2-478E2BAA8C25}"/>
              </a:ext>
            </a:extLst>
          </p:cNvPr>
          <p:cNvSpPr>
            <a:spLocks noGrp="1"/>
          </p:cNvSpPr>
          <p:nvPr>
            <p:ph idx="1"/>
          </p:nvPr>
        </p:nvSpPr>
        <p:spPr>
          <a:xfrm>
            <a:off x="1141413" y="2088573"/>
            <a:ext cx="9905998" cy="3702627"/>
          </a:xfrm>
        </p:spPr>
        <p:txBody>
          <a:bodyPr>
            <a:normAutofit/>
          </a:bodyPr>
          <a:lstStyle/>
          <a:p>
            <a:r>
              <a:rPr lang="el-GR" sz="2400" dirty="0">
                <a:effectLst/>
              </a:rPr>
              <a:t>Πρώτα από όλα οι κοινωνικοί επιχειρηματίες καθοδηγούνται από την αποστολή, λειτουργώντας έτσι στο πλαίσιο της δημιουργίας και της προώθησης της κοινωνικής αξίας στις λιγότερο προνομιούχες κοινωνικές ομάδες. </a:t>
            </a:r>
          </a:p>
          <a:p>
            <a:endParaRPr lang="el-GR" sz="2400" dirty="0">
              <a:effectLst/>
            </a:endParaRPr>
          </a:p>
          <a:p>
            <a:r>
              <a:rPr lang="el-GR" sz="2400" dirty="0">
                <a:effectLst/>
              </a:rPr>
              <a:t>Δεύτερον, έχουν την ικανότητα να δρουν επιχειρηματικά μέσα σε ένα σύνολο προκαθορισμένων χαρακτηριστικών που τους διακρίνουν από άλλες μορφές επιχειρηματιών </a:t>
            </a:r>
            <a:endParaRPr lang="el-GR" sz="2400" dirty="0"/>
          </a:p>
        </p:txBody>
      </p:sp>
      <p:sp>
        <p:nvSpPr>
          <p:cNvPr id="4" name="Τίτλος 1">
            <a:extLst>
              <a:ext uri="{FF2B5EF4-FFF2-40B4-BE49-F238E27FC236}">
                <a16:creationId xmlns:a16="http://schemas.microsoft.com/office/drawing/2014/main" id="{D1F960D6-4F0D-304C-9C2B-69174D576DF0}"/>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2550546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B7CCEE2-69AD-8B4B-AC56-CEB79CAE8410}"/>
              </a:ext>
            </a:extLst>
          </p:cNvPr>
          <p:cNvSpPr>
            <a:spLocks noGrp="1"/>
          </p:cNvSpPr>
          <p:nvPr>
            <p:ph idx="1"/>
          </p:nvPr>
        </p:nvSpPr>
        <p:spPr>
          <a:xfrm>
            <a:off x="1141413" y="2119745"/>
            <a:ext cx="9905998" cy="4128655"/>
          </a:xfrm>
        </p:spPr>
        <p:txBody>
          <a:bodyPr>
            <a:normAutofit fontScale="92500" lnSpcReduction="20000"/>
          </a:bodyPr>
          <a:lstStyle/>
          <a:p>
            <a:r>
              <a:rPr lang="el-GR" dirty="0">
                <a:effectLst/>
              </a:rPr>
              <a:t>Επιπλέον, οι κοινωνικοί επιχειρηματίες λειτουργούν μέσω επιχειρηματικών οργανώσεων που λειτουργούν μέσα σε ένα πλαίσιο που ενισχύει την καινοτομία και την ανάπτυξη νέων ιδεών. </a:t>
            </a:r>
          </a:p>
          <a:p>
            <a:endParaRPr lang="el-GR" dirty="0">
              <a:effectLst/>
            </a:endParaRPr>
          </a:p>
          <a:p>
            <a:r>
              <a:rPr lang="el-GR" dirty="0">
                <a:effectLst/>
              </a:rPr>
              <a:t>Τελευταία σημειώνεται πως η κοινωνική λειτουργία υφίσταται εντός οικονομικά ανεξάρτητων οργανώσεων, μέσω των οποίων σχεδιάζονται και εφαρμόζονται στρατηγικές κερδοσκοπικού εισοδήματος, προσπαθώντας να αποδώσουν την προκαθορισμένη κοινωνική αξία στις κοινωνικές ομάδες που δεν καλύπτονται, παραμένοντας όμως οικονομικά βιώσιμες και αυτοδύναμες. </a:t>
            </a:r>
          </a:p>
          <a:p>
            <a:endParaRPr lang="el-GR" dirty="0">
              <a:effectLst/>
            </a:endParaRPr>
          </a:p>
          <a:p>
            <a:r>
              <a:rPr lang="el-GR" dirty="0">
                <a:effectLst/>
              </a:rPr>
              <a:t>Ο στόχος αυτός επιτυγχάνεται, όπως περιγράφει ο </a:t>
            </a:r>
            <a:r>
              <a:rPr lang="en" dirty="0">
                <a:effectLst/>
              </a:rPr>
              <a:t>Samer Abu-</a:t>
            </a:r>
            <a:r>
              <a:rPr lang="en" dirty="0" err="1">
                <a:effectLst/>
              </a:rPr>
              <a:t>Saifan</a:t>
            </a:r>
            <a:r>
              <a:rPr lang="en" dirty="0">
                <a:effectLst/>
              </a:rPr>
              <a:t>, </a:t>
            </a:r>
            <a:r>
              <a:rPr lang="el-GR" dirty="0">
                <a:effectLst/>
              </a:rPr>
              <a:t>από το συνδυασμό δραστηριοτήτων που είναι ακόμη και κοινωνικά ή κερδοφόρα και που επιτρέπουν στον οργανισμό να περιορίσει την εξάρτησή του σε κεφάλαια που προέρχονται από δωρεές ή κρατικά κεφάλαια (</a:t>
            </a:r>
            <a:r>
              <a:rPr lang="en" dirty="0" err="1">
                <a:effectLst/>
              </a:rPr>
              <a:t>Bacq</a:t>
            </a:r>
            <a:r>
              <a:rPr lang="en" dirty="0">
                <a:effectLst/>
              </a:rPr>
              <a:t> et al., 2011).</a:t>
            </a:r>
            <a:endParaRPr lang="el-GR" dirty="0"/>
          </a:p>
        </p:txBody>
      </p:sp>
      <p:sp>
        <p:nvSpPr>
          <p:cNvPr id="4" name="Τίτλος 1">
            <a:extLst>
              <a:ext uri="{FF2B5EF4-FFF2-40B4-BE49-F238E27FC236}">
                <a16:creationId xmlns:a16="http://schemas.microsoft.com/office/drawing/2014/main" id="{21340E1E-9294-F94D-8668-D1BFBF98EB8C}"/>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2735250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FB2638D-5715-C7C8-BDA1-DF713145AD6E}"/>
              </a:ext>
            </a:extLst>
          </p:cNvPr>
          <p:cNvSpPr>
            <a:spLocks noGrp="1"/>
          </p:cNvSpPr>
          <p:nvPr>
            <p:ph idx="1"/>
          </p:nvPr>
        </p:nvSpPr>
        <p:spPr>
          <a:xfrm>
            <a:off x="497719" y="1820861"/>
            <a:ext cx="3643674" cy="3216276"/>
          </a:xfrm>
        </p:spPr>
        <p:txBody>
          <a:bodyPr anchor="t">
            <a:normAutofit lnSpcReduction="10000"/>
          </a:bodyPr>
          <a:lstStyle/>
          <a:p>
            <a:r>
              <a:rPr lang="el-GR" dirty="0">
                <a:effectLst/>
              </a:rPr>
              <a:t>Ο πίνακας που αναφέρει ο </a:t>
            </a:r>
            <a:r>
              <a:rPr lang="en" dirty="0">
                <a:effectLst/>
              </a:rPr>
              <a:t>Samer Abu-</a:t>
            </a:r>
            <a:r>
              <a:rPr lang="en" dirty="0" err="1">
                <a:effectLst/>
              </a:rPr>
              <a:t>Saifan</a:t>
            </a:r>
            <a:r>
              <a:rPr lang="en" dirty="0">
                <a:effectLst/>
              </a:rPr>
              <a:t>,</a:t>
            </a:r>
            <a:r>
              <a:rPr lang="el-GR" dirty="0">
                <a:effectLst/>
              </a:rPr>
              <a:t>υποδηλώνει τα εγγενή χαρακτηριστικά τόσο του κερδοσκοπικού όσο και του κοινωνικού επιχειρηματία ενώ διακρίνει τα χαρακτηριστικά εκείνα που είναι πιο συνηθισμένα για κάθε τύπο επιχειρηματία ξεχωριστά.</a:t>
            </a:r>
            <a:endParaRPr lang="en-US" sz="1800" dirty="0"/>
          </a:p>
        </p:txBody>
      </p:sp>
      <p:pic>
        <p:nvPicPr>
          <p:cNvPr id="5" name="Θέση περιεχομένου 4" descr="Εικόνα που περιέχει πίνακας&#10;&#10;Περιγραφή που δημιουργήθηκε αυτόματα">
            <a:extLst>
              <a:ext uri="{FF2B5EF4-FFF2-40B4-BE49-F238E27FC236}">
                <a16:creationId xmlns:a16="http://schemas.microsoft.com/office/drawing/2014/main" id="{20BA954D-0E96-B64C-9818-69C48F1ABD7C}"/>
              </a:ext>
            </a:extLst>
          </p:cNvPr>
          <p:cNvPicPr>
            <a:picLocks noChangeAspect="1"/>
          </p:cNvPicPr>
          <p:nvPr/>
        </p:nvPicPr>
        <p:blipFill>
          <a:blip r:embed="rId3"/>
          <a:stretch>
            <a:fillRect/>
          </a:stretch>
        </p:blipFill>
        <p:spPr>
          <a:xfrm>
            <a:off x="4662167" y="1476372"/>
            <a:ext cx="7148630" cy="390525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94962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3001" y="1909482"/>
            <a:ext cx="9905998" cy="2472018"/>
          </a:xfrm>
        </p:spPr>
        <p:txBody>
          <a:bodyPr>
            <a:normAutofit/>
          </a:bodyPr>
          <a:lstStyle/>
          <a:p>
            <a:pPr algn="ctr"/>
            <a:r>
              <a:rPr lang="el-GR" sz="4000" b="1" dirty="0" err="1"/>
              <a:t>Κοινωνικη</a:t>
            </a:r>
            <a:r>
              <a:rPr lang="el-GR" sz="4000" b="1" dirty="0"/>
              <a:t> επιχειρηματικότητα</a:t>
            </a:r>
            <a:endParaRPr lang="en-GB" sz="4000" b="1" dirty="0"/>
          </a:p>
        </p:txBody>
      </p:sp>
    </p:spTree>
    <p:extLst>
      <p:ext uri="{BB962C8B-B14F-4D97-AF65-F5344CB8AC3E}">
        <p14:creationId xmlns:p14="http://schemas.microsoft.com/office/powerpoint/2010/main" val="225918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9388C87-2D08-4144-A378-3FCF13AF3888}"/>
              </a:ext>
            </a:extLst>
          </p:cNvPr>
          <p:cNvSpPr>
            <a:spLocks noGrp="1"/>
          </p:cNvSpPr>
          <p:nvPr>
            <p:ph idx="1"/>
          </p:nvPr>
        </p:nvSpPr>
        <p:spPr>
          <a:xfrm>
            <a:off x="1141413" y="2173185"/>
            <a:ext cx="9905998" cy="3618016"/>
          </a:xfrm>
        </p:spPr>
        <p:txBody>
          <a:bodyPr/>
          <a:lstStyle/>
          <a:p>
            <a:r>
              <a:rPr lang="el-GR" dirty="0">
                <a:effectLst/>
              </a:rPr>
              <a:t>Παρ’ όλα αυτά, λόγω της ανεπάρκειας να αποδοθεί ένας ξεκάθαρος ορισμός, έχει παρατηρηθεί ότι σε άλλες δράσεις, όπως οι δωρεές, ο κοινωνικός ακτιβισμός, οι φιλανθρωπίες, οι οικολόγοι </a:t>
            </a:r>
            <a:r>
              <a:rPr lang="el-GR" dirty="0" err="1">
                <a:effectLst/>
              </a:rPr>
              <a:t>κτλ</a:t>
            </a:r>
            <a:r>
              <a:rPr lang="el-GR" dirty="0">
                <a:effectLst/>
              </a:rPr>
              <a:t> συχνά -και κακώς- </a:t>
            </a:r>
            <a:r>
              <a:rPr lang="el-GR" dirty="0" err="1">
                <a:effectLst/>
              </a:rPr>
              <a:t>δίνετ</a:t>
            </a:r>
            <a:r>
              <a:rPr lang="en-US" dirty="0">
                <a:effectLst/>
              </a:rPr>
              <a:t>ai</a:t>
            </a:r>
            <a:r>
              <a:rPr lang="el-GR" dirty="0">
                <a:effectLst/>
              </a:rPr>
              <a:t> ο τίτλος των ‘κοινωνικών επιχειρηματιών’, δημιουργώντας έτσι την ανάγκη της θεσμοθέτησης διακριτών ορίων εντός των οποίων θα δραστηριοποιείται ένας κοινωνικός επιχειρηματίας και εκ των οποίων θα μπορεί να γίνετε διακριτή η θέση του από κάθε άλλη μορφή επιχειρηματία και κοινωνικά προσανατολισμένων επαγγελματιών.</a:t>
            </a:r>
            <a:endParaRPr lang="el-GR" dirty="0"/>
          </a:p>
        </p:txBody>
      </p:sp>
      <p:sp>
        <p:nvSpPr>
          <p:cNvPr id="4" name="Τίτλος 1">
            <a:extLst>
              <a:ext uri="{FF2B5EF4-FFF2-40B4-BE49-F238E27FC236}">
                <a16:creationId xmlns:a16="http://schemas.microsoft.com/office/drawing/2014/main" id="{863C3AEC-1FDA-AF4B-B920-E605E597FDD1}"/>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37154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11B35D3-3BB7-644A-B6F1-CB7AB95E9F3A}"/>
              </a:ext>
            </a:extLst>
          </p:cNvPr>
          <p:cNvSpPr>
            <a:spLocks noGrp="1"/>
          </p:cNvSpPr>
          <p:nvPr>
            <p:ph idx="1"/>
          </p:nvPr>
        </p:nvSpPr>
        <p:spPr>
          <a:xfrm>
            <a:off x="753034" y="1559859"/>
            <a:ext cx="10784541" cy="4688541"/>
          </a:xfrm>
        </p:spPr>
        <p:txBody>
          <a:bodyPr>
            <a:normAutofit fontScale="92500" lnSpcReduction="20000"/>
          </a:bodyPr>
          <a:lstStyle/>
          <a:p>
            <a:r>
              <a:rPr lang="el-GR" dirty="0">
                <a:effectLst/>
              </a:rPr>
              <a:t>ο ορισμός της κοινωνικής επιχειρηματικότητας δεν πρέπει να επεκτείνετε στους φιλάνθρωπους, ακτιβιστές, εταιρίες με δωρεές ή οργανισμούς οι οποίοι είναι απλά κοινωνικά υπεύθυνοι. Ενώ όλοι αυτοί οι συντελεστές χρειάζονται και είναι πολύτιμοι, υπογραμμίζοντας έτσι την ανάγκη για τοποθέτηση των κοινωνικών επιχειρηματιών στο ‘φάσμα της κοινωνικής επιχειρηματικότητας’ σε συνδυασμό με δυο βασικές επιχειρηματικές στρατηγικές:</a:t>
            </a:r>
          </a:p>
          <a:p>
            <a:endParaRPr lang="el-GR" dirty="0">
              <a:effectLst/>
            </a:endParaRPr>
          </a:p>
          <a:p>
            <a:pPr lvl="1"/>
            <a:r>
              <a:rPr lang="el-GR" b="1" dirty="0">
                <a:effectLst/>
              </a:rPr>
              <a:t>1. Μη κερδοσκοπικές στρατηγικές αποδοχών:</a:t>
            </a:r>
            <a:r>
              <a:rPr lang="el-GR" dirty="0">
                <a:effectLst/>
              </a:rPr>
              <a:t> μια κοινωνική επιχείρηση που πραγματοποιεί μια υβριδική επιχειρηματική και εμπορική επιχειρηματική δραστηριότητα για την επίτευξη αυτάρκειας. Σε αυτή τη περίπτωση, ένας κοινωνικός επιχειρηματίας χειρίζεται έναν οργανισμό που είναι ταυτόχρονα και κοινωνικός και εμπορικός; Τα έσοδα και τα κέρδη που παράγονται χρησιμοποιούνται μόνο για την περεταίρω βελτίωση της παροχής κοινωνικών αξιών. </a:t>
            </a:r>
          </a:p>
          <a:p>
            <a:pPr lvl="1"/>
            <a:endParaRPr lang="el-GR" dirty="0">
              <a:effectLst/>
            </a:endParaRPr>
          </a:p>
          <a:p>
            <a:pPr lvl="1"/>
            <a:r>
              <a:rPr lang="el-GR" b="1" dirty="0">
                <a:effectLst/>
              </a:rPr>
              <a:t>2. Κερδοσκοπικές στρατηγικές με αποστολές:</a:t>
            </a:r>
            <a:r>
              <a:rPr lang="el-GR" dirty="0">
                <a:effectLst/>
              </a:rPr>
              <a:t> μια κοινωνική επιχείρηση που ασκεί ταυτόχρονα κοινωνική και εμπορική επιχειρηματική δραστηριότητα με σκοπό την επίτευξη της βιωσιμότητάς της. Σε αυτή την περίπτωση, ο κοινωνικός επιχειρηματία χειρίζεται έναν οργανισμό που είναι ταυτόχρονα και κοινωνικός και εμπορικός. Ο οργανισμός είναι οικονομικά ανεξάρτητος και οι ιδρυτές και οι επενδυτές του μπορούν να επωφεληθούν από το προσωπικό </a:t>
            </a:r>
            <a:r>
              <a:rPr lang="el-GR" dirty="0" err="1">
                <a:effectLst/>
              </a:rPr>
              <a:t>οφελοσ</a:t>
            </a:r>
            <a:r>
              <a:rPr lang="el-GR" dirty="0">
                <a:effectLst/>
              </a:rPr>
              <a:t> (</a:t>
            </a:r>
            <a:r>
              <a:rPr lang="en" dirty="0">
                <a:effectLst/>
              </a:rPr>
              <a:t>Samer Abu-</a:t>
            </a:r>
            <a:r>
              <a:rPr lang="en" dirty="0" err="1">
                <a:effectLst/>
              </a:rPr>
              <a:t>Saifan</a:t>
            </a:r>
            <a:r>
              <a:rPr lang="en" dirty="0">
                <a:effectLst/>
              </a:rPr>
              <a:t>, 2012).</a:t>
            </a:r>
          </a:p>
          <a:p>
            <a:endParaRPr lang="el-GR" dirty="0"/>
          </a:p>
        </p:txBody>
      </p:sp>
      <p:sp>
        <p:nvSpPr>
          <p:cNvPr id="4" name="Τίτλος 1">
            <a:extLst>
              <a:ext uri="{FF2B5EF4-FFF2-40B4-BE49-F238E27FC236}">
                <a16:creationId xmlns:a16="http://schemas.microsoft.com/office/drawing/2014/main" id="{9F8B2D27-01BB-9643-A661-3C394622C744}"/>
              </a:ext>
            </a:extLst>
          </p:cNvPr>
          <p:cNvSpPr>
            <a:spLocks noGrp="1"/>
          </p:cNvSpPr>
          <p:nvPr>
            <p:ph type="title"/>
          </p:nvPr>
        </p:nvSpPr>
        <p:spPr>
          <a:xfrm>
            <a:off x="1141413" y="609600"/>
            <a:ext cx="9905998" cy="6477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818600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B089B544-4284-1646-902E-E5B6602E8FFD}"/>
              </a:ext>
            </a:extLst>
          </p:cNvPr>
          <p:cNvPicPr>
            <a:picLocks noChangeAspect="1"/>
          </p:cNvPicPr>
          <p:nvPr/>
        </p:nvPicPr>
        <p:blipFill rotWithShape="1">
          <a:blip r:embed="rId3"/>
          <a:srcRect l="10719" t="-1" r="8427" b="27922"/>
          <a:stretch/>
        </p:blipFill>
        <p:spPr>
          <a:xfrm>
            <a:off x="1258783" y="999012"/>
            <a:ext cx="9849457" cy="460614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483434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6A92867-C7D8-0542-990E-94A2BF4A9687}"/>
              </a:ext>
            </a:extLst>
          </p:cNvPr>
          <p:cNvSpPr>
            <a:spLocks noGrp="1"/>
          </p:cNvSpPr>
          <p:nvPr>
            <p:ph idx="1"/>
          </p:nvPr>
        </p:nvSpPr>
        <p:spPr>
          <a:xfrm>
            <a:off x="675408" y="1364674"/>
            <a:ext cx="11003973" cy="5233554"/>
          </a:xfrm>
        </p:spPr>
        <p:txBody>
          <a:bodyPr>
            <a:normAutofit fontScale="92500" lnSpcReduction="20000"/>
          </a:bodyPr>
          <a:lstStyle/>
          <a:p>
            <a:r>
              <a:rPr lang="el-GR" sz="1800" dirty="0">
                <a:effectLst/>
              </a:rPr>
              <a:t>Κατά κύριο λόγο, η κοινωνική επιχειρηματικότητα έχει να κάνει με την καινοτομία και το αντίκτυπο της, αλλά όχι με το κέρδος. </a:t>
            </a:r>
          </a:p>
          <a:p>
            <a:endParaRPr lang="el-GR" sz="1800" dirty="0">
              <a:effectLst/>
            </a:endParaRPr>
          </a:p>
          <a:p>
            <a:r>
              <a:rPr lang="el-GR" sz="1800" dirty="0">
                <a:effectLst/>
              </a:rPr>
              <a:t>Αυτό δε σημαίνει πως και οι δυο πλευρές δεν μπορούν να συνυπάρξουν, από τη στιγμή που κοινωνικά σχεδιασμένα έργα που παράγουν έσοδα μπορούν επίσης να συμπεριληφθούν σε αυτό το είδος κοινωνικών επιχειρήσεων. </a:t>
            </a:r>
          </a:p>
          <a:p>
            <a:endParaRPr lang="el-GR" sz="1800" dirty="0">
              <a:effectLst/>
            </a:endParaRPr>
          </a:p>
          <a:p>
            <a:r>
              <a:rPr lang="el-GR" sz="1800" dirty="0">
                <a:effectLst/>
              </a:rPr>
              <a:t>Επιπλέον, διάφορα εγγενή χαρακτηριστικά ενός ‘εμπορικού επιχειρηματία’ (επιχειρηματική πρωτοβουλία, καινοτομία, διαχειριστικές ικανότητες, συσσώρευση κεφαλαίων και άλλων πόρων, αίσθηση της ευκαιρίας, κτλ.) είναι εξίσου απαραίτητα για έναν επιτυχημένο κοινωνικό επιχειρηματία. </a:t>
            </a:r>
          </a:p>
          <a:p>
            <a:endParaRPr lang="el-GR" sz="1800" dirty="0">
              <a:effectLst/>
            </a:endParaRPr>
          </a:p>
          <a:p>
            <a:r>
              <a:rPr lang="el-GR" sz="1800" dirty="0">
                <a:effectLst/>
              </a:rPr>
              <a:t>Η διαφορά είναι ότι ο τελευταίος αναπτύσσει την δουλειά της/του στο πλαίσιο μιας κοινωνικής αποστολής που σκοπεύει να πραγματοποιήσει, εκτός από την αντιμετώπιση άλλων κοινωνικών προκλήσεων που δεν μπορούν να </a:t>
            </a:r>
            <a:r>
              <a:rPr lang="el-GR" sz="1800" dirty="0" err="1">
                <a:effectLst/>
              </a:rPr>
              <a:t>παραμεληθούν</a:t>
            </a:r>
            <a:r>
              <a:rPr lang="el-GR" sz="1800" dirty="0">
                <a:effectLst/>
              </a:rPr>
              <a:t>. </a:t>
            </a:r>
          </a:p>
          <a:p>
            <a:endParaRPr lang="el-GR" sz="1800" dirty="0">
              <a:effectLst/>
            </a:endParaRPr>
          </a:p>
          <a:p>
            <a:r>
              <a:rPr lang="el-GR" sz="1800" dirty="0">
                <a:effectLst/>
              </a:rPr>
              <a:t>Το αντίκτυπο της κατάστασης της αποστολής της/του επηρεάζει τον τρόπο με τον οποίο οι ευκαιρίες αναγνωρίζονται και αξιοποιούνται, δεδομένου ότι το κέρδος που παράγεται από αυτές τις ενέργειες είναι απλά ένα μέσο για τον τερματισμό.</a:t>
            </a:r>
            <a:endParaRPr lang="el-GR" sz="1800" dirty="0"/>
          </a:p>
        </p:txBody>
      </p:sp>
      <p:sp>
        <p:nvSpPr>
          <p:cNvPr id="4" name="Τίτλος 1">
            <a:extLst>
              <a:ext uri="{FF2B5EF4-FFF2-40B4-BE49-F238E27FC236}">
                <a16:creationId xmlns:a16="http://schemas.microsoft.com/office/drawing/2014/main" id="{8646EEAF-282E-3B45-B6E3-1B0780CAAA56}"/>
              </a:ext>
            </a:extLst>
          </p:cNvPr>
          <p:cNvSpPr>
            <a:spLocks noGrp="1"/>
          </p:cNvSpPr>
          <p:nvPr>
            <p:ph type="title"/>
          </p:nvPr>
        </p:nvSpPr>
        <p:spPr>
          <a:xfrm>
            <a:off x="1141413" y="259773"/>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2831370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3971" y="0"/>
            <a:ext cx="11105016" cy="1039586"/>
          </a:xfrm>
        </p:spPr>
        <p:txBody>
          <a:bodyPr>
            <a:normAutofit fontScale="90000"/>
          </a:bodyPr>
          <a:lstStyle/>
          <a:p>
            <a:r>
              <a:rPr lang="el-GR" dirty="0"/>
              <a:t>Τομείς εστίασης της κοινωνικής επιχειρηματικότητας</a:t>
            </a:r>
          </a:p>
        </p:txBody>
      </p:sp>
      <p:sp>
        <p:nvSpPr>
          <p:cNvPr id="3" name="Θέση περιεχομένου 2"/>
          <p:cNvSpPr>
            <a:spLocks noGrp="1"/>
          </p:cNvSpPr>
          <p:nvPr>
            <p:ph idx="1"/>
          </p:nvPr>
        </p:nvSpPr>
        <p:spPr>
          <a:xfrm>
            <a:off x="488270" y="1213756"/>
            <a:ext cx="11105016" cy="5203373"/>
          </a:xfrm>
        </p:spPr>
        <p:txBody>
          <a:bodyPr>
            <a:noAutofit/>
          </a:bodyPr>
          <a:lstStyle/>
          <a:p>
            <a:r>
              <a:rPr lang="el-GR" dirty="0"/>
              <a:t>Ενίσχυση της </a:t>
            </a:r>
            <a:r>
              <a:rPr lang="el-GR" dirty="0" err="1"/>
              <a:t>ικανότητασ</a:t>
            </a:r>
            <a:r>
              <a:rPr lang="el-GR" dirty="0"/>
              <a:t> ενός ατόμου να βελτιώσει την οικονομική του ευημερία και την προσωπική του αξιοπρέπεια μέσω ευκαιριών.</a:t>
            </a:r>
          </a:p>
          <a:p>
            <a:r>
              <a:rPr lang="el-GR" dirty="0"/>
              <a:t>Αξιοποίηση της βοήθειας για πιο υπεύθυνες και διαφανείς λύσεις, για διαρκή ανάπτυξη.</a:t>
            </a:r>
          </a:p>
          <a:p>
            <a:r>
              <a:rPr lang="el-GR" dirty="0"/>
              <a:t>Δυνατότητα πρόσβασης και διασφάλιση της χρήσης αξιόπιστης, οικονομικής και κατάλληλης υγειονομικής περίθαλψης σε </a:t>
            </a:r>
            <a:r>
              <a:rPr lang="el-GR" dirty="0" err="1"/>
              <a:t>μειονεκτούντες</a:t>
            </a:r>
            <a:r>
              <a:rPr lang="el-GR" dirty="0"/>
              <a:t> πληθυσμούς.</a:t>
            </a:r>
          </a:p>
          <a:p>
            <a:r>
              <a:rPr lang="el-GR" dirty="0"/>
              <a:t>Αντιμετώπιση ζητημάτων βιώσιμης παραγωγικότητας όχι ανά δικαιούχο, αλλά σε όλο το σύστημα.</a:t>
            </a:r>
          </a:p>
          <a:p>
            <a:r>
              <a:rPr lang="el-GR" dirty="0" err="1"/>
              <a:t>Θεσπιση</a:t>
            </a:r>
            <a:r>
              <a:rPr lang="el-GR" dirty="0"/>
              <a:t> </a:t>
            </a:r>
            <a:r>
              <a:rPr lang="el-GR" dirty="0" err="1"/>
              <a:t>θεμελιων</a:t>
            </a:r>
            <a:r>
              <a:rPr lang="el-GR" dirty="0"/>
              <a:t> για την ειρήνη και την ανθρώπινη ασφάλεια.</a:t>
            </a:r>
          </a:p>
          <a:p>
            <a:r>
              <a:rPr lang="el-GR" dirty="0"/>
              <a:t>Αξιοποίηση των αγορών κεφαλαίου και καταναλωτών που οδηγούν στην αλλαγή λαμβάνοντας υπόψη όλα τα κόστη και τις ευκαιρίες.</a:t>
            </a:r>
          </a:p>
          <a:p>
            <a:r>
              <a:rPr lang="el-GR" dirty="0"/>
              <a:t>Μεταμόρφωση του τρόπου διαχείρισης και παροχής νερού, μακροπρόθεσμα, τόσο για τους ανθρώπους όσο και για τη γεωργία</a:t>
            </a:r>
          </a:p>
        </p:txBody>
      </p:sp>
    </p:spTree>
    <p:extLst>
      <p:ext uri="{BB962C8B-B14F-4D97-AF65-F5344CB8AC3E}">
        <p14:creationId xmlns:p14="http://schemas.microsoft.com/office/powerpoint/2010/main" val="4088685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06626" y="266700"/>
            <a:ext cx="11300959" cy="925286"/>
          </a:xfrm>
        </p:spPr>
        <p:txBody>
          <a:bodyPr>
            <a:normAutofit fontScale="90000"/>
          </a:bodyPr>
          <a:lstStyle/>
          <a:p>
            <a:r>
              <a:rPr lang="el-GR" dirty="0"/>
              <a:t>Ρόλος και Σημασία της Κοινωνικής Επιχειρηματικότητας</a:t>
            </a:r>
          </a:p>
        </p:txBody>
      </p:sp>
      <p:sp>
        <p:nvSpPr>
          <p:cNvPr id="3" name="Θέση περιεχομένου 2"/>
          <p:cNvSpPr>
            <a:spLocks noGrp="1"/>
          </p:cNvSpPr>
          <p:nvPr>
            <p:ph idx="1"/>
          </p:nvPr>
        </p:nvSpPr>
        <p:spPr>
          <a:xfrm>
            <a:off x="261257" y="1191986"/>
            <a:ext cx="11723913" cy="5666014"/>
          </a:xfrm>
        </p:spPr>
        <p:txBody>
          <a:bodyPr>
            <a:normAutofit lnSpcReduction="10000"/>
          </a:bodyPr>
          <a:lstStyle/>
          <a:p>
            <a:r>
              <a:rPr lang="el-GR" sz="2100" dirty="0"/>
              <a:t>Ανάπτυξη Απασχόλησης. Η πρώτη μεγάλη οικονομική αξία που δημιουργεί η κοινωνική επιχειρηματικότητα είναι η εργασία και η απασχόληση. από ένα έως επτά τοις εκατό των ατόμων που απασχολούνται </a:t>
            </a:r>
            <a:r>
              <a:rPr lang="en-US" sz="2100" dirty="0"/>
              <a:t> to </a:t>
            </a:r>
            <a:r>
              <a:rPr lang="en-US" sz="2100" dirty="0" err="1"/>
              <a:t>kanoyn</a:t>
            </a:r>
            <a:r>
              <a:rPr lang="en-US" sz="2100" dirty="0"/>
              <a:t> </a:t>
            </a:r>
            <a:r>
              <a:rPr lang="el-GR" sz="2100" dirty="0"/>
              <a:t>στον τομέα της κοινωνικής επιχειρηματικότητας.</a:t>
            </a:r>
          </a:p>
          <a:p>
            <a:endParaRPr lang="el-GR" sz="2100" dirty="0"/>
          </a:p>
          <a:p>
            <a:r>
              <a:rPr lang="el-GR" sz="2100" dirty="0"/>
              <a:t>Καινοτομία / Νέα αγαθά και υπηρεσίες. Οι κοινωνικοί επιχειρηματίες αναπτύσσουν και εφαρμόζουν καινοτομίες σημαντικές για την κοινωνική και οικονομική ανάπτυξη και αναπτύσσουν νέα αγαθά και υπηρεσίες. Τα θέματα που αντιμετωπίζονται περιλαμβάνουν μερικά από τα μεγαλύτερα κοινωνικά προβλήματα, όπως ο </a:t>
            </a:r>
            <a:r>
              <a:rPr lang="en-US" sz="2100" dirty="0"/>
              <a:t>HIV, </a:t>
            </a:r>
            <a:r>
              <a:rPr lang="el-GR" sz="2100" dirty="0"/>
              <a:t>η ψυχική ασθένεια, ο αναλφαβητισμός, το έγκλημα και η κατάχρηση ναρκωτικών, τα οποία αντιμετωπίζονται σημαντικά με καινοτόμους τρόπους.</a:t>
            </a:r>
          </a:p>
          <a:p>
            <a:endParaRPr lang="el-GR" sz="2100" dirty="0"/>
          </a:p>
          <a:p>
            <a:r>
              <a:rPr lang="el-GR" sz="2100" dirty="0"/>
              <a:t>Προώθηση ιδίων κεφαλαίων. Η κοινωνική επιχειρηματικότητα προάγει μια πιο δίκαιη κοινωνία αντιμετωπίζοντας κοινωνικά ζητήματα και προσπαθώντας να επιτύχει συνεχή βιώσιμο αντίκτυπο μέσω της κοινωνικής τους αποστολής και όχι καθαρά μεγιστοποιώντας το κέρδος. Ένα παράδειγμα είναι ο Αμερικανός κοινωνικός επιχειρηματίας </a:t>
            </a:r>
            <a:r>
              <a:rPr lang="en-US" sz="2100" dirty="0"/>
              <a:t>J.B. Schramm </a:t>
            </a:r>
            <a:r>
              <a:rPr lang="el-GR" sz="2100" dirty="0"/>
              <a:t>που έχει βοηθήσει χιλιάδες μαθητές γυμνασίου με χαμηλό εισόδημα να φτάσουν στην τριτοβάθμια εκπαίδευση.</a:t>
            </a:r>
            <a:endParaRPr lang="el-GR" sz="1800" dirty="0"/>
          </a:p>
        </p:txBody>
      </p:sp>
    </p:spTree>
    <p:extLst>
      <p:ext uri="{BB962C8B-B14F-4D97-AF65-F5344CB8AC3E}">
        <p14:creationId xmlns:p14="http://schemas.microsoft.com/office/powerpoint/2010/main" val="2413488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592" y="217714"/>
            <a:ext cx="9905998" cy="1905000"/>
          </a:xfrm>
        </p:spPr>
        <p:txBody>
          <a:bodyPr/>
          <a:lstStyle/>
          <a:p>
            <a:r>
              <a:rPr lang="el-GR" dirty="0"/>
              <a:t>Η εμφάνιση των κοινωνικών επιχειρήσεων</a:t>
            </a:r>
            <a:endParaRPr lang="en-GB" dirty="0"/>
          </a:p>
        </p:txBody>
      </p:sp>
      <p:graphicFrame>
        <p:nvGraphicFramePr>
          <p:cNvPr id="4" name="9 - Διάγραμμα"/>
          <p:cNvGraphicFramePr>
            <a:graphicFrameLocks noGrp="1"/>
          </p:cNvGraphicFramePr>
          <p:nvPr>
            <p:ph idx="1"/>
            <p:extLst>
              <p:ext uri="{D42A27DB-BD31-4B8C-83A1-F6EECF244321}">
                <p14:modId xmlns:p14="http://schemas.microsoft.com/office/powerpoint/2010/main" val="951824048"/>
              </p:ext>
            </p:extLst>
          </p:nvPr>
        </p:nvGraphicFramePr>
        <p:xfrm>
          <a:off x="716871" y="2452590"/>
          <a:ext cx="7529058"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5"/>
          <p:cNvSpPr/>
          <p:nvPr/>
        </p:nvSpPr>
        <p:spPr>
          <a:xfrm>
            <a:off x="9989735" y="3681360"/>
            <a:ext cx="1857356" cy="1071570"/>
          </a:xfrm>
          <a:prstGeom prst="roundRect">
            <a:avLst/>
          </a:prstGeom>
          <a:solidFill>
            <a:sysClr val="window" lastClr="FFFFFF"/>
          </a:solidFill>
          <a:ln w="25400"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chemeClr val="accent4">
                    <a:lumMod val="50000"/>
                  </a:schemeClr>
                </a:solidFill>
                <a:effectLst/>
                <a:uLnTx/>
                <a:uFillTx/>
                <a:latin typeface="Calibri"/>
                <a:ea typeface="+mn-ea"/>
                <a:cs typeface="+mn-cs"/>
              </a:rPr>
              <a:t>Κοινωνική Επιχειρηματικότητα</a:t>
            </a:r>
          </a:p>
        </p:txBody>
      </p:sp>
      <p:sp>
        <p:nvSpPr>
          <p:cNvPr id="6" name="Right Arrow 4"/>
          <p:cNvSpPr/>
          <p:nvPr/>
        </p:nvSpPr>
        <p:spPr>
          <a:xfrm>
            <a:off x="8506473" y="3830636"/>
            <a:ext cx="1014843" cy="773017"/>
          </a:xfrm>
          <a:prstGeom prst="rightArrow">
            <a:avLst/>
          </a:prstGeom>
          <a:solidFill>
            <a:schemeClr val="accent4">
              <a:lumMod val="60000"/>
              <a:lumOff val="40000"/>
            </a:schemeClr>
          </a:solidFill>
          <a:ln>
            <a:solidFill>
              <a:schemeClr val="accent4">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3839733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5472" y="1512402"/>
            <a:ext cx="8183880" cy="3567598"/>
          </a:xfrm>
          <a:ln w="41275">
            <a:solidFill>
              <a:schemeClr val="accent5">
                <a:lumMod val="75000"/>
              </a:schemeClr>
            </a:solidFill>
          </a:ln>
        </p:spPr>
        <p:txBody>
          <a:bodyPr>
            <a:noAutofit/>
          </a:bodyPr>
          <a:lstStyle/>
          <a:p>
            <a:r>
              <a:rPr lang="el-GR" sz="2400" dirty="0">
                <a:latin typeface="Arial" pitchFamily="34" charset="0"/>
                <a:cs typeface="Arial" pitchFamily="34" charset="0"/>
              </a:rPr>
              <a:t>Τ</a:t>
            </a:r>
            <a:r>
              <a:rPr lang="en-US" sz="2400" dirty="0">
                <a:latin typeface="Arial" pitchFamily="34" charset="0"/>
                <a:cs typeface="Arial" pitchFamily="34" charset="0"/>
              </a:rPr>
              <a:t>o</a:t>
            </a:r>
            <a:r>
              <a:rPr lang="el-GR" sz="2400" dirty="0" err="1">
                <a:latin typeface="Arial" pitchFamily="34" charset="0"/>
                <a:cs typeface="Arial" pitchFamily="34" charset="0"/>
              </a:rPr>
              <a:t>νωση</a:t>
            </a:r>
            <a:r>
              <a:rPr lang="el-GR" sz="2400" dirty="0">
                <a:latin typeface="Arial" pitchFamily="34" charset="0"/>
                <a:cs typeface="Arial" pitchFamily="34" charset="0"/>
              </a:rPr>
              <a:t> της </a:t>
            </a:r>
            <a:r>
              <a:rPr lang="el-GR" sz="2400" dirty="0" err="1">
                <a:latin typeface="Arial" pitchFamily="34" charset="0"/>
                <a:cs typeface="Arial" pitchFamily="34" charset="0"/>
              </a:rPr>
              <a:t>οικονομικήσ</a:t>
            </a:r>
            <a:r>
              <a:rPr lang="el-GR" sz="2400" dirty="0">
                <a:latin typeface="Arial" pitchFamily="34" charset="0"/>
                <a:cs typeface="Arial" pitchFamily="34" charset="0"/>
              </a:rPr>
              <a:t> </a:t>
            </a:r>
            <a:r>
              <a:rPr lang="el-GR" sz="2400" dirty="0" err="1">
                <a:latin typeface="Arial" pitchFamily="34" charset="0"/>
                <a:cs typeface="Arial" pitchFamily="34" charset="0"/>
              </a:rPr>
              <a:t>ανάπτυξησ</a:t>
            </a:r>
            <a:endParaRPr lang="el-GR" sz="2400" dirty="0">
              <a:latin typeface="Arial" pitchFamily="34" charset="0"/>
              <a:cs typeface="Arial" pitchFamily="34" charset="0"/>
            </a:endParaRPr>
          </a:p>
          <a:p>
            <a:r>
              <a:rPr lang="el-GR" sz="2400" dirty="0">
                <a:latin typeface="Arial" pitchFamily="34" charset="0"/>
                <a:cs typeface="Arial" pitchFamily="34" charset="0"/>
              </a:rPr>
              <a:t>Μείωση </a:t>
            </a:r>
            <a:r>
              <a:rPr lang="el-GR" sz="2400" dirty="0" err="1">
                <a:latin typeface="Arial" pitchFamily="34" charset="0"/>
                <a:cs typeface="Arial" pitchFamily="34" charset="0"/>
              </a:rPr>
              <a:t>τησ</a:t>
            </a:r>
            <a:r>
              <a:rPr lang="el-GR" sz="2400" dirty="0">
                <a:latin typeface="Arial" pitchFamily="34" charset="0"/>
                <a:cs typeface="Arial" pitchFamily="34" charset="0"/>
              </a:rPr>
              <a:t> </a:t>
            </a:r>
            <a:r>
              <a:rPr lang="el-GR" sz="2400" dirty="0" err="1">
                <a:latin typeface="Arial" pitchFamily="34" charset="0"/>
                <a:cs typeface="Arial" pitchFamily="34" charset="0"/>
              </a:rPr>
              <a:t>Ανεργίασ</a:t>
            </a:r>
            <a:endParaRPr lang="el-GR" sz="2400" dirty="0">
              <a:latin typeface="Arial" pitchFamily="34" charset="0"/>
              <a:cs typeface="Arial" pitchFamily="34" charset="0"/>
            </a:endParaRPr>
          </a:p>
          <a:p>
            <a:r>
              <a:rPr lang="el-GR" sz="2400" dirty="0">
                <a:latin typeface="Arial" pitchFamily="34" charset="0"/>
                <a:cs typeface="Arial" pitchFamily="34" charset="0"/>
              </a:rPr>
              <a:t>Δημιουργία κοινωνικού κεφαλαίου</a:t>
            </a:r>
          </a:p>
          <a:p>
            <a:r>
              <a:rPr lang="el-GR" sz="2400" dirty="0">
                <a:latin typeface="Arial" pitchFamily="34" charset="0"/>
                <a:cs typeface="Arial" pitchFamily="34" charset="0"/>
              </a:rPr>
              <a:t>Διευκόλυνση του κοινωνικού, οικονομικού και πολιτικού μετασχηματισμού</a:t>
            </a:r>
          </a:p>
          <a:p>
            <a:r>
              <a:rPr lang="el-GR" sz="2400" dirty="0">
                <a:latin typeface="Arial" pitchFamily="34" charset="0"/>
                <a:cs typeface="Arial" pitchFamily="34" charset="0"/>
              </a:rPr>
              <a:t>Ενίσχυση του </a:t>
            </a:r>
            <a:r>
              <a:rPr lang="el-GR" sz="2400" dirty="0" err="1">
                <a:latin typeface="Arial" pitchFamily="34" charset="0"/>
                <a:cs typeface="Arial" pitchFamily="34" charset="0"/>
              </a:rPr>
              <a:t>αισθηματος</a:t>
            </a:r>
            <a:r>
              <a:rPr lang="el-GR" sz="2400" dirty="0">
                <a:latin typeface="Arial" pitchFamily="34" charset="0"/>
                <a:cs typeface="Arial" pitchFamily="34" charset="0"/>
              </a:rPr>
              <a:t> αλληλεγγύης και κοινωνικού οράματος</a:t>
            </a:r>
            <a:endParaRPr lang="en-US" sz="2800" dirty="0">
              <a:latin typeface="Arial" pitchFamily="34" charset="0"/>
              <a:cs typeface="Arial" pitchFamily="34" charset="0"/>
            </a:endParaRPr>
          </a:p>
        </p:txBody>
      </p:sp>
      <p:sp>
        <p:nvSpPr>
          <p:cNvPr id="5" name="Down Arrow 4"/>
          <p:cNvSpPr/>
          <p:nvPr/>
        </p:nvSpPr>
        <p:spPr>
          <a:xfrm>
            <a:off x="2636814" y="4909106"/>
            <a:ext cx="1224136" cy="619616"/>
          </a:xfrm>
          <a:prstGeom prst="downArrow">
            <a:avLst/>
          </a:prstGeom>
          <a:ln>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l-GR"/>
          </a:p>
        </p:txBody>
      </p:sp>
      <p:sp>
        <p:nvSpPr>
          <p:cNvPr id="6" name="TextBox 5"/>
          <p:cNvSpPr txBox="1"/>
          <p:nvPr/>
        </p:nvSpPr>
        <p:spPr>
          <a:xfrm>
            <a:off x="2007099" y="5528722"/>
            <a:ext cx="8611739" cy="523220"/>
          </a:xfrm>
          <a:prstGeom prst="rect">
            <a:avLst/>
          </a:prstGeom>
          <a:noFill/>
        </p:spPr>
        <p:txBody>
          <a:bodyPr wrap="square" rtlCol="0">
            <a:spAutoFit/>
          </a:bodyPr>
          <a:lstStyle/>
          <a:p>
            <a:r>
              <a:rPr lang="el-GR" sz="2800" dirty="0">
                <a:latin typeface="Arial" pitchFamily="34" charset="0"/>
                <a:cs typeface="Arial" pitchFamily="34" charset="0"/>
              </a:rPr>
              <a:t>Κοινωνική Επιχειρηματικότητα</a:t>
            </a:r>
            <a:endParaRPr lang="en-US" sz="2800" dirty="0">
              <a:latin typeface="Arial" pitchFamily="34" charset="0"/>
              <a:cs typeface="Arial" pitchFamily="34" charset="0"/>
            </a:endParaRPr>
          </a:p>
        </p:txBody>
      </p:sp>
      <p:sp>
        <p:nvSpPr>
          <p:cNvPr id="7" name="6 - Τίτλος"/>
          <p:cNvSpPr>
            <a:spLocks noGrp="1"/>
          </p:cNvSpPr>
          <p:nvPr>
            <p:ph type="title"/>
          </p:nvPr>
        </p:nvSpPr>
        <p:spPr>
          <a:xfrm>
            <a:off x="825910" y="0"/>
            <a:ext cx="10707329" cy="1905000"/>
          </a:xfrm>
        </p:spPr>
        <p:txBody>
          <a:bodyPr>
            <a:normAutofit/>
          </a:bodyPr>
          <a:lstStyle/>
          <a:p>
            <a:r>
              <a:rPr lang="el-GR" sz="3600" dirty="0">
                <a:latin typeface="Arial" pitchFamily="34" charset="0"/>
                <a:cs typeface="Arial" pitchFamily="34" charset="0"/>
              </a:rPr>
              <a:t>Η υπόσχεση της Κοινωνικής Επιχείρησης</a:t>
            </a:r>
          </a:p>
        </p:txBody>
      </p:sp>
    </p:spTree>
    <p:extLst>
      <p:ext uri="{BB962C8B-B14F-4D97-AF65-F5344CB8AC3E}">
        <p14:creationId xmlns:p14="http://schemas.microsoft.com/office/powerpoint/2010/main" val="1564669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1942" y="299357"/>
            <a:ext cx="9905998" cy="892629"/>
          </a:xfrm>
        </p:spPr>
        <p:txBody>
          <a:bodyPr/>
          <a:lstStyle/>
          <a:p>
            <a:r>
              <a:rPr lang="el-GR" dirty="0"/>
              <a:t>Ποιοι είναι οι κοινωνικοί επιχειρηματίες</a:t>
            </a:r>
            <a:endParaRPr lang="en-GB" dirty="0"/>
          </a:p>
        </p:txBody>
      </p:sp>
      <p:sp>
        <p:nvSpPr>
          <p:cNvPr id="3" name="Θέση περιεχομένου 2"/>
          <p:cNvSpPr>
            <a:spLocks noGrp="1"/>
          </p:cNvSpPr>
          <p:nvPr>
            <p:ph idx="1"/>
          </p:nvPr>
        </p:nvSpPr>
        <p:spPr>
          <a:xfrm>
            <a:off x="751114" y="1442357"/>
            <a:ext cx="10564585" cy="4844143"/>
          </a:xfrm>
        </p:spPr>
        <p:txBody>
          <a:bodyPr>
            <a:normAutofit/>
          </a:bodyPr>
          <a:lstStyle/>
          <a:p>
            <a:pPr marL="0" indent="0">
              <a:buNone/>
            </a:pPr>
            <a:r>
              <a:rPr lang="el-GR" i="1" dirty="0"/>
              <a:t>ο κοινωνικός επιχειρηματίας είναι ένα άτομο με γνώμονα την αποστολή και χρησιμοποιεί ένα σύνολο επιχειρηματικών συμπεριφορών για να προσφέρει μια κοινωνική αξία στους λιγότερο προνομιούχους, μέσω μιας οντότητας με επιχειρηματικό προσανατολισμό που είναι οικονομικά ανεξάρτητη, αυτάρκης </a:t>
            </a:r>
            <a:r>
              <a:rPr lang="en-US" i="1" dirty="0"/>
              <a:t>kai</a:t>
            </a:r>
            <a:r>
              <a:rPr lang="el-GR" i="1" dirty="0"/>
              <a:t> βιώσιμη.</a:t>
            </a:r>
          </a:p>
          <a:p>
            <a:pPr marL="0" indent="0">
              <a:buNone/>
            </a:pPr>
            <a:endParaRPr lang="el-GR" i="1" dirty="0"/>
          </a:p>
          <a:p>
            <a:pPr marL="0" indent="0">
              <a:buNone/>
            </a:pPr>
            <a:r>
              <a:rPr lang="el-GR" i="1" dirty="0"/>
              <a:t>Κοινωνικός επιχειρηματίας είναι κάποιος που ασχολείται με ένα πιεστικό κοινωνικό πρόβλημα και το αντιμετωπίζει με μια καινοτόμο ή πρωτοποριακή λύση. Δεδομένου ότι το κέρδος είναι ένας δευτερεύων στόχος, είναι άνθρωποι που είναι παθιασμένοι και αποφασισμένοι με αυτό που κάνουν. Διαθέτουν πολύ υψηλό επίπεδο κινήτρων και είναι οραματιστές που στοχεύουν να επιφέρουν μια αλλαγή στον τρόπο που έχουν τα πράγματα.</a:t>
            </a:r>
            <a:endParaRPr lang="en-GB" i="1" dirty="0">
              <a:solidFill>
                <a:schemeClr val="tx2"/>
              </a:solidFill>
            </a:endParaRPr>
          </a:p>
        </p:txBody>
      </p:sp>
    </p:spTree>
    <p:extLst>
      <p:ext uri="{BB962C8B-B14F-4D97-AF65-F5344CB8AC3E}">
        <p14:creationId xmlns:p14="http://schemas.microsoft.com/office/powerpoint/2010/main" val="354806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2DAF8F-91EC-1341-94FF-39B44217A448}"/>
              </a:ext>
            </a:extLst>
          </p:cNvPr>
          <p:cNvSpPr>
            <a:spLocks noGrp="1"/>
          </p:cNvSpPr>
          <p:nvPr>
            <p:ph type="title"/>
          </p:nvPr>
        </p:nvSpPr>
        <p:spPr/>
        <p:txBody>
          <a:bodyPr/>
          <a:lstStyle/>
          <a:p>
            <a:endParaRPr lang="el-GR"/>
          </a:p>
        </p:txBody>
      </p:sp>
      <p:pic>
        <p:nvPicPr>
          <p:cNvPr id="5" name="Θέση περιεχομένου 4" descr="Εικόνα που περιέχει στιγμιότυπο οθόνης, φωτογραφία, άνδρας&#10;&#10;Περιγραφή που δημιουργήθηκε αυτόματα">
            <a:extLst>
              <a:ext uri="{FF2B5EF4-FFF2-40B4-BE49-F238E27FC236}">
                <a16:creationId xmlns:a16="http://schemas.microsoft.com/office/drawing/2014/main" id="{230E4635-EF58-6243-AC04-4664CB9B1291}"/>
              </a:ext>
            </a:extLst>
          </p:cNvPr>
          <p:cNvPicPr>
            <a:picLocks noGrp="1" noChangeAspect="1"/>
          </p:cNvPicPr>
          <p:nvPr>
            <p:ph idx="1"/>
          </p:nvPr>
        </p:nvPicPr>
        <p:blipFill>
          <a:blip r:embed="rId2"/>
          <a:stretch>
            <a:fillRect/>
          </a:stretch>
        </p:blipFill>
        <p:spPr>
          <a:xfrm>
            <a:off x="985001" y="138602"/>
            <a:ext cx="10433848" cy="6580796"/>
          </a:xfrm>
        </p:spPr>
      </p:pic>
    </p:spTree>
    <p:extLst>
      <p:ext uri="{BB962C8B-B14F-4D97-AF65-F5344CB8AC3E}">
        <p14:creationId xmlns:p14="http://schemas.microsoft.com/office/powerpoint/2010/main" val="249389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1B43FE-501D-064B-BD0D-9CE8AFE73B58}"/>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
        <p:nvSpPr>
          <p:cNvPr id="3" name="Θέση περιεχομένου 2">
            <a:extLst>
              <a:ext uri="{FF2B5EF4-FFF2-40B4-BE49-F238E27FC236}">
                <a16:creationId xmlns:a16="http://schemas.microsoft.com/office/drawing/2014/main" id="{8826A911-7A0E-1B4A-A4D3-524B26A70ACA}"/>
              </a:ext>
            </a:extLst>
          </p:cNvPr>
          <p:cNvSpPr>
            <a:spLocks noGrp="1"/>
          </p:cNvSpPr>
          <p:nvPr>
            <p:ph idx="1"/>
          </p:nvPr>
        </p:nvSpPr>
        <p:spPr/>
        <p:txBody>
          <a:bodyPr>
            <a:normAutofit fontScale="92500"/>
          </a:bodyPr>
          <a:lstStyle/>
          <a:p>
            <a:r>
              <a:rPr lang="el-GR" sz="2400" dirty="0">
                <a:effectLst/>
              </a:rPr>
              <a:t>η κοινωνική επιχειρηματικότητα αποτελεί ένα πεδίο το οποίο χαρακτηρίζεται έλλειψη συγκεκριμένων ορίων και ενός κοινού ορισμού, η οποία βρίσκεται σε αναζήτηση ενός σαφούς ορισμού προκειμένου να αποκτήσει ακαδημαϊκή νομιμότητα.</a:t>
            </a:r>
          </a:p>
          <a:p>
            <a:endParaRPr lang="el-GR" sz="2400" dirty="0">
              <a:effectLst/>
            </a:endParaRPr>
          </a:p>
          <a:p>
            <a:r>
              <a:rPr lang="el-GR" sz="2400" dirty="0">
                <a:effectLst/>
              </a:rPr>
              <a:t> Ταυτόχρονα, υπάρχει ανάγκη για την κοινωνική επιχειρηματικότητα να αποκτήσει μια θεωρητική δομή μέσω της οποίας θα μπορέσει να συνδεθεί με άλλες θεωρίες της κλασσικής επιχειρηματικότητας (</a:t>
            </a:r>
            <a:r>
              <a:rPr lang="en" sz="2400" dirty="0">
                <a:effectLst/>
              </a:rPr>
              <a:t>Samer Abu-</a:t>
            </a:r>
            <a:r>
              <a:rPr lang="en" sz="2400" dirty="0" err="1">
                <a:effectLst/>
              </a:rPr>
              <a:t>Saifan</a:t>
            </a:r>
            <a:r>
              <a:rPr lang="en" sz="2400" dirty="0">
                <a:effectLst/>
              </a:rPr>
              <a:t>, 2012).</a:t>
            </a:r>
            <a:endParaRPr lang="el-GR" sz="2400" dirty="0"/>
          </a:p>
        </p:txBody>
      </p:sp>
    </p:spTree>
    <p:extLst>
      <p:ext uri="{BB962C8B-B14F-4D97-AF65-F5344CB8AC3E}">
        <p14:creationId xmlns:p14="http://schemas.microsoft.com/office/powerpoint/2010/main" val="9661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27537" y="1442190"/>
            <a:ext cx="10691648" cy="4133850"/>
          </a:xfrm>
        </p:spPr>
        <p:txBody>
          <a:bodyPr>
            <a:normAutofit/>
          </a:bodyPr>
          <a:lstStyle/>
          <a:p>
            <a:r>
              <a:rPr lang="el-GR" dirty="0"/>
              <a:t>Μοχάμεντ Γιουνούς</a:t>
            </a:r>
          </a:p>
          <a:p>
            <a:r>
              <a:rPr lang="el-GR" dirty="0"/>
              <a:t>Μικρό χωριό στο Μπαγκλαντές</a:t>
            </a:r>
          </a:p>
          <a:p>
            <a:r>
              <a:rPr lang="en-GB" dirty="0"/>
              <a:t>Grameen bank 1976 – </a:t>
            </a:r>
            <a:r>
              <a:rPr lang="el-GR" dirty="0" err="1"/>
              <a:t>μικροπίστωση</a:t>
            </a:r>
            <a:endParaRPr lang="el-GR" dirty="0"/>
          </a:p>
          <a:p>
            <a:r>
              <a:rPr lang="el-GR" dirty="0"/>
              <a:t>Μικρά δάνεια – αποπληρωμή 99%.</a:t>
            </a:r>
          </a:p>
          <a:p>
            <a:r>
              <a:rPr lang="el-GR" dirty="0"/>
              <a:t>Νικητής του Νόμπελ Ειρήνης 2006</a:t>
            </a:r>
          </a:p>
          <a:p>
            <a:endParaRPr lang="el-GR" dirty="0"/>
          </a:p>
          <a:p>
            <a:endParaRPr lang="el-GR" dirty="0"/>
          </a:p>
          <a:p>
            <a:endParaRPr lang="el-GR" b="1" dirty="0">
              <a:solidFill>
                <a:srgbClr val="00B0F0"/>
              </a:solidFill>
            </a:endParaRPr>
          </a:p>
          <a:p>
            <a:pPr marL="0" indent="0">
              <a:buNone/>
            </a:pPr>
            <a:r>
              <a:rPr lang="el-GR" b="1" dirty="0">
                <a:solidFill>
                  <a:srgbClr val="00B0F0"/>
                </a:solidFill>
              </a:rPr>
              <a:t>Ένας ηγέτης που κατάφερε να μεταφράσει τα οράματα σε δράση προς όφελος εκατομμυρίων</a:t>
            </a:r>
            <a:endParaRPr lang="en-GB" b="1" dirty="0">
              <a:solidFill>
                <a:srgbClr val="00B0F0"/>
              </a:solidFill>
            </a:endParaRPr>
          </a:p>
        </p:txBody>
      </p:sp>
      <p:pic>
        <p:nvPicPr>
          <p:cNvPr id="5" name="Εικόνα 4" descr="Εικόνα που περιέχει άτομο, εσωτερικό, ομάδα, άτομα&#10;&#10;Περιγραφή που δημιουργήθηκε αυτόματα">
            <a:extLst>
              <a:ext uri="{FF2B5EF4-FFF2-40B4-BE49-F238E27FC236}">
                <a16:creationId xmlns:a16="http://schemas.microsoft.com/office/drawing/2014/main" id="{3CFF522A-E5FB-7046-B1C1-0366B05F4B1F}"/>
              </a:ext>
            </a:extLst>
          </p:cNvPr>
          <p:cNvPicPr>
            <a:picLocks noChangeAspect="1"/>
          </p:cNvPicPr>
          <p:nvPr/>
        </p:nvPicPr>
        <p:blipFill>
          <a:blip r:embed="rId2"/>
          <a:stretch>
            <a:fillRect/>
          </a:stretch>
        </p:blipFill>
        <p:spPr>
          <a:xfrm>
            <a:off x="5733393" y="1588921"/>
            <a:ext cx="5885793" cy="3274304"/>
          </a:xfrm>
          <a:prstGeom prst="rect">
            <a:avLst/>
          </a:prstGeom>
        </p:spPr>
      </p:pic>
      <p:sp>
        <p:nvSpPr>
          <p:cNvPr id="6" name="Ορθογώνιο 5">
            <a:extLst>
              <a:ext uri="{FF2B5EF4-FFF2-40B4-BE49-F238E27FC236}">
                <a16:creationId xmlns:a16="http://schemas.microsoft.com/office/drawing/2014/main" id="{BB9E3C65-42C6-D943-B3F9-BD3953E17102}"/>
              </a:ext>
            </a:extLst>
          </p:cNvPr>
          <p:cNvSpPr/>
          <p:nvPr/>
        </p:nvSpPr>
        <p:spPr>
          <a:xfrm>
            <a:off x="5565227" y="792818"/>
            <a:ext cx="5738649" cy="646331"/>
          </a:xfrm>
          <a:prstGeom prst="rect">
            <a:avLst/>
          </a:prstGeom>
        </p:spPr>
        <p:txBody>
          <a:bodyPr wrap="square">
            <a:spAutoFit/>
          </a:bodyPr>
          <a:lstStyle/>
          <a:p>
            <a:r>
              <a:rPr lang="el-GR" dirty="0"/>
              <a:t>Μοχάμεντ Γιουνούς – Επίτιμος Διδάκτορας του Τμήματος οικονομικών Επιστημών του ΕΚΠΑ (2019)</a:t>
            </a:r>
          </a:p>
        </p:txBody>
      </p:sp>
      <p:sp>
        <p:nvSpPr>
          <p:cNvPr id="2" name="Ορθογώνιο 1">
            <a:extLst>
              <a:ext uri="{FF2B5EF4-FFF2-40B4-BE49-F238E27FC236}">
                <a16:creationId xmlns:a16="http://schemas.microsoft.com/office/drawing/2014/main" id="{91E49596-19CE-404A-875E-D11CC02DA246}"/>
              </a:ext>
            </a:extLst>
          </p:cNvPr>
          <p:cNvSpPr/>
          <p:nvPr/>
        </p:nvSpPr>
        <p:spPr>
          <a:xfrm>
            <a:off x="927537" y="5576040"/>
            <a:ext cx="10336925" cy="923330"/>
          </a:xfrm>
          <a:prstGeom prst="rect">
            <a:avLst/>
          </a:prstGeom>
        </p:spPr>
        <p:txBody>
          <a:bodyPr wrap="square">
            <a:spAutoFit/>
          </a:bodyPr>
          <a:lstStyle/>
          <a:p>
            <a:r>
              <a:rPr lang="el-GR" dirty="0">
                <a:solidFill>
                  <a:srgbClr val="7A7A7A"/>
                </a:solidFill>
                <a:latin typeface="Roboto" panose="02000000000000000000" pitchFamily="2" charset="0"/>
              </a:rPr>
              <a:t>ΤΡΆΠΕΖΑ </a:t>
            </a:r>
            <a:r>
              <a:rPr lang="en" dirty="0">
                <a:solidFill>
                  <a:srgbClr val="7A7A7A"/>
                </a:solidFill>
                <a:latin typeface="Roboto" panose="02000000000000000000" pitchFamily="2" charset="0"/>
              </a:rPr>
              <a:t>GRAMEEN </a:t>
            </a:r>
            <a:r>
              <a:rPr lang="el-GR" dirty="0">
                <a:solidFill>
                  <a:srgbClr val="7A7A7A"/>
                </a:solidFill>
                <a:latin typeface="Roboto" panose="02000000000000000000" pitchFamily="2" charset="0"/>
              </a:rPr>
              <a:t>έχει αναστρέψει τη συμβατική τραπεζική πρακτική με την άρση της ανάγκης για εξασφάλιση και δημιούργησε ένα τραπεζικό σύστημα βασισμένο στην αμοιβαία εμπιστοσύνη, την υπευθυνότητα, τη συμμετοχή και τη δημιουργικότητα.</a:t>
            </a:r>
            <a:endParaRPr lang="el-GR" dirty="0"/>
          </a:p>
        </p:txBody>
      </p:sp>
    </p:spTree>
    <p:extLst>
      <p:ext uri="{BB962C8B-B14F-4D97-AF65-F5344CB8AC3E}">
        <p14:creationId xmlns:p14="http://schemas.microsoft.com/office/powerpoint/2010/main" val="1990995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DCBC10-6E58-8744-9C45-528E52ED0AC6}"/>
              </a:ext>
            </a:extLst>
          </p:cNvPr>
          <p:cNvSpPr>
            <a:spLocks noGrp="1"/>
          </p:cNvSpPr>
          <p:nvPr>
            <p:ph type="title"/>
          </p:nvPr>
        </p:nvSpPr>
        <p:spPr>
          <a:xfrm>
            <a:off x="515483" y="-10886"/>
            <a:ext cx="9905998" cy="1627414"/>
          </a:xfrm>
        </p:spPr>
        <p:txBody>
          <a:bodyPr/>
          <a:lstStyle/>
          <a:p>
            <a:r>
              <a:rPr lang="el-GR" b="1" dirty="0" err="1">
                <a:effectLst/>
              </a:rPr>
              <a:t>Παραδοσιακοι</a:t>
            </a:r>
            <a:r>
              <a:rPr lang="el-GR" b="1" dirty="0">
                <a:effectLst/>
              </a:rPr>
              <a:t> </a:t>
            </a:r>
            <a:r>
              <a:rPr lang="el-GR" b="1" dirty="0" err="1">
                <a:effectLst/>
              </a:rPr>
              <a:t>επιχειρηματιες</a:t>
            </a:r>
            <a:endParaRPr lang="el-GR" dirty="0"/>
          </a:p>
        </p:txBody>
      </p:sp>
      <p:sp>
        <p:nvSpPr>
          <p:cNvPr id="3" name="Θέση περιεχομένου 2">
            <a:extLst>
              <a:ext uri="{FF2B5EF4-FFF2-40B4-BE49-F238E27FC236}">
                <a16:creationId xmlns:a16="http://schemas.microsoft.com/office/drawing/2014/main" id="{F6868657-FF67-584A-B055-88930B53642E}"/>
              </a:ext>
            </a:extLst>
          </p:cNvPr>
          <p:cNvSpPr>
            <a:spLocks noGrp="1"/>
          </p:cNvSpPr>
          <p:nvPr>
            <p:ph idx="1"/>
          </p:nvPr>
        </p:nvSpPr>
        <p:spPr>
          <a:xfrm>
            <a:off x="281441" y="1338943"/>
            <a:ext cx="11382602" cy="4686300"/>
          </a:xfrm>
        </p:spPr>
        <p:txBody>
          <a:bodyPr>
            <a:normAutofit fontScale="92500" lnSpcReduction="10000"/>
          </a:bodyPr>
          <a:lstStyle/>
          <a:p>
            <a:r>
              <a:rPr lang="el-GR" dirty="0">
                <a:effectLst/>
              </a:rPr>
              <a:t>Οι επιχειρηματίες επικεντρώνονται περισσότερο στην πλευρά του κέρδους και του πλούτου. Ο κύριος στόχος τους είναι να ικανοποιήσουν τις ανάγκες των πελατών, να προσφέρουν ανάπτυξη στους μετόχους, να επεκτείνουν την επιρροή της επιχείρησής τους και να εκθέσουν την επιχείρησή τους στον μεγαλύτερο αριθμό ατόμων που μπορούν. Συνήθως, κάποιοι μπορεί να παραμελούν τα οικολογικά αποτελέσματα των συνηθειών τους. </a:t>
            </a:r>
          </a:p>
          <a:p>
            <a:endParaRPr lang="el-GR" dirty="0">
              <a:effectLst/>
            </a:endParaRPr>
          </a:p>
          <a:p>
            <a:r>
              <a:rPr lang="el-GR" dirty="0">
                <a:effectLst/>
              </a:rPr>
              <a:t>Η πιο σημαντική προτεραιότητα για τον επιχειρηματία είναι να κερδίσει έσοδα. Πρέπει να αποκτήσουν έσοδα για να μπορέσουν ουσιαστικά να συνεχίσουν να παρέχουν βοήθεια ή προϊόντα στην πελατεία, να φροντίζουν τον εαυτό τους και τα νοικοκυριά τους και να φροντίζουν για την πρόοδο της επιχείρησής τους.</a:t>
            </a:r>
          </a:p>
          <a:p>
            <a:endParaRPr lang="el-GR" dirty="0">
              <a:effectLst/>
            </a:endParaRPr>
          </a:p>
          <a:p>
            <a:r>
              <a:rPr lang="el-GR" dirty="0">
                <a:effectLst/>
              </a:rPr>
              <a:t>Κατά τη λειτουργία της έναρξης της επιχείρησής τους, αναζητούν τρύπες στην αγορά για να καλύψουν. Προσπαθούν να βρουν πράγματα που χρειάζονται ή θέλουν οι άνθρωποι και στη συνέχεια φτιάχνουν ένα σύστημα ή ένα προϊόν που θα ικανοποιήσει αυτή την ανάγκη ή επιθυμία. Το τελικό αποτέλεσμα είναι να </a:t>
            </a:r>
            <a:r>
              <a:rPr lang="el-GR" dirty="0" err="1">
                <a:effectLst/>
              </a:rPr>
              <a:t>εχουν</a:t>
            </a:r>
            <a:r>
              <a:rPr lang="el-GR" dirty="0">
                <a:effectLst/>
              </a:rPr>
              <a:t> αποδόσεις μέσω υλικών στοιχείων.</a:t>
            </a:r>
            <a:endParaRPr lang="el-GR" dirty="0"/>
          </a:p>
        </p:txBody>
      </p:sp>
    </p:spTree>
    <p:extLst>
      <p:ext uri="{BB962C8B-B14F-4D97-AF65-F5344CB8AC3E}">
        <p14:creationId xmlns:p14="http://schemas.microsoft.com/office/powerpoint/2010/main" val="2302243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26D376-DA68-2C42-A585-9269D54F4119}"/>
              </a:ext>
            </a:extLst>
          </p:cNvPr>
          <p:cNvSpPr>
            <a:spLocks noGrp="1"/>
          </p:cNvSpPr>
          <p:nvPr>
            <p:ph type="title"/>
          </p:nvPr>
        </p:nvSpPr>
        <p:spPr>
          <a:xfrm>
            <a:off x="357641" y="1"/>
            <a:ext cx="9905998" cy="1209367"/>
          </a:xfrm>
        </p:spPr>
        <p:txBody>
          <a:bodyPr/>
          <a:lstStyle/>
          <a:p>
            <a:r>
              <a:rPr lang="el-GR" b="1" dirty="0" err="1">
                <a:effectLst/>
              </a:rPr>
              <a:t>Κοινωνικοι</a:t>
            </a:r>
            <a:r>
              <a:rPr lang="el-GR" b="1" dirty="0">
                <a:effectLst/>
              </a:rPr>
              <a:t> </a:t>
            </a:r>
            <a:r>
              <a:rPr lang="el-GR" b="1" dirty="0" err="1">
                <a:effectLst/>
              </a:rPr>
              <a:t>επιχειρηματιεσ</a:t>
            </a:r>
            <a:endParaRPr lang="el-GR" dirty="0"/>
          </a:p>
        </p:txBody>
      </p:sp>
      <p:sp>
        <p:nvSpPr>
          <p:cNvPr id="3" name="Θέση περιεχομένου 2">
            <a:extLst>
              <a:ext uri="{FF2B5EF4-FFF2-40B4-BE49-F238E27FC236}">
                <a16:creationId xmlns:a16="http://schemas.microsoft.com/office/drawing/2014/main" id="{53CCB008-0C45-5349-AFAC-57F29590DE22}"/>
              </a:ext>
            </a:extLst>
          </p:cNvPr>
          <p:cNvSpPr>
            <a:spLocks noGrp="1"/>
          </p:cNvSpPr>
          <p:nvPr>
            <p:ph idx="1"/>
          </p:nvPr>
        </p:nvSpPr>
        <p:spPr>
          <a:xfrm>
            <a:off x="404699" y="1304085"/>
            <a:ext cx="11382602" cy="5036843"/>
          </a:xfrm>
        </p:spPr>
        <p:txBody>
          <a:bodyPr>
            <a:noAutofit/>
          </a:bodyPr>
          <a:lstStyle/>
          <a:p>
            <a:r>
              <a:rPr lang="el-GR" dirty="0">
                <a:effectLst/>
              </a:rPr>
              <a:t>Η κύρια έμφαση του κοινωνικού επιχειρηματία είναι η κοινοτική ή/και οικολογική υγεία και ευημερία. Μόλις αντιληφθούν ένα εμπόδιο στην τοπική κοινότητα, το περιβάλλον ή τις μεθόδους των ανθρώπων, αναλαμβάνουν ενέργειες για να βοηθήσουν στην επίλυση αυτού του μειονεκτήματος. </a:t>
            </a:r>
          </a:p>
          <a:p>
            <a:endParaRPr lang="el-GR" dirty="0">
              <a:effectLst/>
            </a:endParaRPr>
          </a:p>
          <a:p>
            <a:r>
              <a:rPr lang="el-GR" dirty="0">
                <a:effectLst/>
              </a:rPr>
              <a:t>Ο κεντρικός τελικός στόχος για τον κοινωνικό επιχειρηματία δεν είναι το κέρδος. Αντίθετα, δίνουν μεγαλύτερη προτεραιότητα στην εξυπηρέτηση των επιθυμιών και των αναγκών της τοπικής κοινότητας με μια πολύ πιο ευέλικτη μέθοδο. Συχνά, εμπλέκονται στη δουλειά τους με πολύ λίγους οικονομικούς πόρους, ενώ επιπλέον κάνουν σημαντική διαφορά στην κοινωνία.</a:t>
            </a:r>
          </a:p>
          <a:p>
            <a:endParaRPr lang="el-GR" dirty="0">
              <a:effectLst/>
            </a:endParaRPr>
          </a:p>
          <a:p>
            <a:r>
              <a:rPr lang="el-GR" dirty="0">
                <a:effectLst/>
              </a:rPr>
              <a:t>Οι κοινωνικοί επιχειρηματίες βοηθούν να γίνει ο πλανήτης ένα βελτιωμένο μέρος για να ζεις. Επικεντρώνονται πολύ περισσότερο στο ευρύτερο καλό. Οι δουλειές τους μπορεί να μην παράγουν πλούτο και εισόδημα. Κατά καιρούς, θα επενδύσουν σημαντικό μέρος του χρόνου τους και θα επικεντρωθούν στον μετασχηματισμό της κοινωνίας με ελάχιστα </a:t>
            </a:r>
            <a:r>
              <a:rPr lang="el-GR" dirty="0" err="1">
                <a:effectLst/>
              </a:rPr>
              <a:t>αντάλλαγματα</a:t>
            </a:r>
            <a:r>
              <a:rPr lang="el-GR" dirty="0">
                <a:effectLst/>
              </a:rPr>
              <a:t>. Οι κοινωνικοί επιχειρηματίες προσηλώνονται σε πολλά διαφορετικά θέματα, όπως η οικονομία, η κοινωνική αποδιοργάνωση και η ανισότητα.</a:t>
            </a:r>
            <a:endParaRPr lang="el-GR" dirty="0"/>
          </a:p>
        </p:txBody>
      </p:sp>
    </p:spTree>
    <p:extLst>
      <p:ext uri="{BB962C8B-B14F-4D97-AF65-F5344CB8AC3E}">
        <p14:creationId xmlns:p14="http://schemas.microsoft.com/office/powerpoint/2010/main" val="1037437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rotWithShape="1">
          <a:blip r:embed="rId2"/>
          <a:srcRect t="25926"/>
          <a:stretch/>
        </p:blipFill>
        <p:spPr>
          <a:xfrm>
            <a:off x="2318657" y="-2"/>
            <a:ext cx="7690758" cy="6802221"/>
          </a:xfrm>
          <a:prstGeom prst="rect">
            <a:avLst/>
          </a:prstGeom>
        </p:spPr>
      </p:pic>
    </p:spTree>
    <p:extLst>
      <p:ext uri="{BB962C8B-B14F-4D97-AF65-F5344CB8AC3E}">
        <p14:creationId xmlns:p14="http://schemas.microsoft.com/office/powerpoint/2010/main" val="169045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DA7A29-2600-CA40-9C9D-F1D70F0D7BAA}"/>
              </a:ext>
            </a:extLst>
          </p:cNvPr>
          <p:cNvSpPr>
            <a:spLocks noGrp="1"/>
          </p:cNvSpPr>
          <p:nvPr>
            <p:ph type="title"/>
          </p:nvPr>
        </p:nvSpPr>
        <p:spPr/>
        <p:txBody>
          <a:bodyPr/>
          <a:lstStyle/>
          <a:p>
            <a:endParaRPr lang="el-GR"/>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6DA9DB6A-2158-DD41-9D72-AE409F15CCAF}"/>
              </a:ext>
            </a:extLst>
          </p:cNvPr>
          <p:cNvPicPr>
            <a:picLocks noGrp="1" noChangeAspect="1"/>
          </p:cNvPicPr>
          <p:nvPr>
            <p:ph idx="1"/>
          </p:nvPr>
        </p:nvPicPr>
        <p:blipFill>
          <a:blip r:embed="rId2"/>
          <a:stretch>
            <a:fillRect/>
          </a:stretch>
        </p:blipFill>
        <p:spPr>
          <a:xfrm>
            <a:off x="1642805" y="273324"/>
            <a:ext cx="8903213" cy="6333123"/>
          </a:xfrm>
        </p:spPr>
      </p:pic>
    </p:spTree>
    <p:extLst>
      <p:ext uri="{BB962C8B-B14F-4D97-AF65-F5344CB8AC3E}">
        <p14:creationId xmlns:p14="http://schemas.microsoft.com/office/powerpoint/2010/main" val="3718025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119869" y="643466"/>
            <a:ext cx="3143875" cy="5571065"/>
          </a:xfrm>
        </p:spPr>
        <p:txBody>
          <a:bodyPr anchor="ctr">
            <a:normAutofit/>
          </a:bodyPr>
          <a:lstStyle/>
          <a:p>
            <a:r>
              <a:rPr lang="el-GR" sz="2800"/>
              <a:t>Ιδιότητες Κοινωνικών Επιχειρηματιών</a:t>
            </a:r>
          </a:p>
        </p:txBody>
      </p:sp>
      <p:sp>
        <p:nvSpPr>
          <p:cNvPr id="9" name="Rectangle 8">
            <a:extLst>
              <a:ext uri="{FF2B5EF4-FFF2-40B4-BE49-F238E27FC236}">
                <a16:creationId xmlns:a16="http://schemas.microsoft.com/office/drawing/2014/main" id="{D0672142-94D6-400E-B188-309B101D8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27259A-B804-4AD2-9BC6-66F7BB218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a:extLst>
              <a:ext uri="{FF2B5EF4-FFF2-40B4-BE49-F238E27FC236}">
                <a16:creationId xmlns:a16="http://schemas.microsoft.com/office/drawing/2014/main" id="{39B4E8A7-8505-4752-9B81-C739116CE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Θέση περιεχομένου 2">
            <a:extLst>
              <a:ext uri="{FF2B5EF4-FFF2-40B4-BE49-F238E27FC236}">
                <a16:creationId xmlns:a16="http://schemas.microsoft.com/office/drawing/2014/main" id="{BE7872AA-81FC-E843-AE8E-EAA3EB7DCEBF}"/>
              </a:ext>
            </a:extLst>
          </p:cNvPr>
          <p:cNvGraphicFramePr>
            <a:graphicFrameLocks noGrp="1"/>
          </p:cNvGraphicFramePr>
          <p:nvPr>
            <p:ph idx="1"/>
            <p:extLst>
              <p:ext uri="{D42A27DB-BD31-4B8C-83A1-F6EECF244321}">
                <p14:modId xmlns:p14="http://schemas.microsoft.com/office/powerpoint/2010/main" val="1313024534"/>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1975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l="12291" t="10000" r="13680" b="8271"/>
          <a:stretch/>
        </p:blipFill>
        <p:spPr>
          <a:xfrm>
            <a:off x="1449329" y="716726"/>
            <a:ext cx="9698367" cy="6022813"/>
          </a:xfrm>
          <a:prstGeom prst="rect">
            <a:avLst/>
          </a:prstGeom>
        </p:spPr>
      </p:pic>
      <p:sp>
        <p:nvSpPr>
          <p:cNvPr id="5" name="Ορθογώνιο 4"/>
          <p:cNvSpPr/>
          <p:nvPr/>
        </p:nvSpPr>
        <p:spPr>
          <a:xfrm>
            <a:off x="729264" y="269147"/>
            <a:ext cx="2853666" cy="369332"/>
          </a:xfrm>
          <a:prstGeom prst="rect">
            <a:avLst/>
          </a:prstGeom>
        </p:spPr>
        <p:txBody>
          <a:bodyPr wrap="none">
            <a:spAutoFit/>
          </a:bodyPr>
          <a:lstStyle/>
          <a:p>
            <a:r>
              <a:rPr lang="en-GB" dirty="0"/>
              <a:t>https://www.toms.com/</a:t>
            </a:r>
          </a:p>
        </p:txBody>
      </p:sp>
    </p:spTree>
    <p:extLst>
      <p:ext uri="{BB962C8B-B14F-4D97-AF65-F5344CB8AC3E}">
        <p14:creationId xmlns:p14="http://schemas.microsoft.com/office/powerpoint/2010/main" val="3440713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n-GB"/>
          </a:p>
        </p:txBody>
      </p:sp>
      <p:sp>
        <p:nvSpPr>
          <p:cNvPr id="4" name="Ορθογώνιο 3"/>
          <p:cNvSpPr/>
          <p:nvPr/>
        </p:nvSpPr>
        <p:spPr>
          <a:xfrm>
            <a:off x="237530" y="164069"/>
            <a:ext cx="5272597" cy="369332"/>
          </a:xfrm>
          <a:prstGeom prst="rect">
            <a:avLst/>
          </a:prstGeom>
        </p:spPr>
        <p:txBody>
          <a:bodyPr wrap="none">
            <a:spAutoFit/>
          </a:bodyPr>
          <a:lstStyle/>
          <a:p>
            <a:r>
              <a:rPr lang="en-GB" dirty="0"/>
              <a:t>https://www.parkerclay.com/pages/our-story</a:t>
            </a:r>
          </a:p>
        </p:txBody>
      </p:sp>
      <p:pic>
        <p:nvPicPr>
          <p:cNvPr id="5" name="Εικόνα 4"/>
          <p:cNvPicPr>
            <a:picLocks noChangeAspect="1"/>
          </p:cNvPicPr>
          <p:nvPr/>
        </p:nvPicPr>
        <p:blipFill rotWithShape="1">
          <a:blip r:embed="rId2"/>
          <a:srcRect l="13786" t="9524" r="17286" b="8318"/>
          <a:stretch/>
        </p:blipFill>
        <p:spPr>
          <a:xfrm>
            <a:off x="1672288" y="627742"/>
            <a:ext cx="9114246" cy="6110796"/>
          </a:xfrm>
          <a:prstGeom prst="rect">
            <a:avLst/>
          </a:prstGeom>
        </p:spPr>
      </p:pic>
    </p:spTree>
    <p:extLst>
      <p:ext uri="{BB962C8B-B14F-4D97-AF65-F5344CB8AC3E}">
        <p14:creationId xmlns:p14="http://schemas.microsoft.com/office/powerpoint/2010/main" val="3401177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GB"/>
          </a:p>
        </p:txBody>
      </p:sp>
      <p:sp>
        <p:nvSpPr>
          <p:cNvPr id="3" name="Θέση περιεχομένου 2"/>
          <p:cNvSpPr>
            <a:spLocks noGrp="1"/>
          </p:cNvSpPr>
          <p:nvPr>
            <p:ph idx="1"/>
          </p:nvPr>
        </p:nvSpPr>
        <p:spPr/>
        <p:txBody>
          <a:bodyPr/>
          <a:lstStyle/>
          <a:p>
            <a:endParaRPr lang="en-GB"/>
          </a:p>
        </p:txBody>
      </p:sp>
      <p:sp>
        <p:nvSpPr>
          <p:cNvPr id="4" name="Ορθογώνιο 3"/>
          <p:cNvSpPr/>
          <p:nvPr/>
        </p:nvSpPr>
        <p:spPr>
          <a:xfrm>
            <a:off x="269528" y="87869"/>
            <a:ext cx="3321743" cy="369332"/>
          </a:xfrm>
          <a:prstGeom prst="rect">
            <a:avLst/>
          </a:prstGeom>
        </p:spPr>
        <p:txBody>
          <a:bodyPr wrap="none">
            <a:spAutoFit/>
          </a:bodyPr>
          <a:lstStyle/>
          <a:p>
            <a:r>
              <a:rPr lang="en-GB" dirty="0"/>
              <a:t>https://babies4babies.com/</a:t>
            </a:r>
          </a:p>
        </p:txBody>
      </p:sp>
      <p:pic>
        <p:nvPicPr>
          <p:cNvPr id="5" name="Εικόνα 4"/>
          <p:cNvPicPr>
            <a:picLocks noChangeAspect="1"/>
          </p:cNvPicPr>
          <p:nvPr/>
        </p:nvPicPr>
        <p:blipFill rotWithShape="1">
          <a:blip r:embed="rId2"/>
          <a:srcRect l="10486" t="9383" r="18889" b="8025"/>
          <a:stretch/>
        </p:blipFill>
        <p:spPr>
          <a:xfrm>
            <a:off x="1322652" y="457201"/>
            <a:ext cx="9543520" cy="6277891"/>
          </a:xfrm>
          <a:prstGeom prst="rect">
            <a:avLst/>
          </a:prstGeom>
        </p:spPr>
      </p:pic>
    </p:spTree>
    <p:extLst>
      <p:ext uri="{BB962C8B-B14F-4D97-AF65-F5344CB8AC3E}">
        <p14:creationId xmlns:p14="http://schemas.microsoft.com/office/powerpoint/2010/main" val="3896647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87413" y="2476500"/>
            <a:ext cx="9905998" cy="1905000"/>
          </a:xfrm>
        </p:spPr>
        <p:txBody>
          <a:bodyPr/>
          <a:lstStyle/>
          <a:p>
            <a:pPr algn="ctr"/>
            <a:r>
              <a:rPr lang="el-GR" dirty="0"/>
              <a:t>5 μύθοι για την κοινωνική επιχειρηματικότητα</a:t>
            </a:r>
            <a:endParaRPr lang="en-GB" dirty="0"/>
          </a:p>
        </p:txBody>
      </p:sp>
    </p:spTree>
    <p:extLst>
      <p:ext uri="{BB962C8B-B14F-4D97-AF65-F5344CB8AC3E}">
        <p14:creationId xmlns:p14="http://schemas.microsoft.com/office/powerpoint/2010/main" val="3757148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41412" y="1681317"/>
            <a:ext cx="10509813" cy="4567084"/>
          </a:xfrm>
        </p:spPr>
        <p:txBody>
          <a:bodyPr>
            <a:normAutofit/>
          </a:bodyPr>
          <a:lstStyle/>
          <a:p>
            <a:pPr marL="0" indent="15875">
              <a:buNone/>
            </a:pPr>
            <a:r>
              <a:rPr lang="el-GR" sz="2400" dirty="0"/>
              <a:t>Η διαδικασία με την οποία οι πολίτες χτίζουν </a:t>
            </a:r>
            <a:r>
              <a:rPr lang="en-US" sz="2400" dirty="0" err="1"/>
              <a:t>ή</a:t>
            </a:r>
            <a:r>
              <a:rPr lang="el-GR" sz="2400" dirty="0"/>
              <a:t> μετασχηματίζουν θεσμούς για να προωθήσουν λύσεις σε κοινωνικά προβλήματα, όπως η φτώχεια, η ασθένεια, ο αναλφαβητισμός, η περιβαλλοντική αποδόμηση, οι παραβιάσεις των ανθρωπίνων δικαιωμάτων και η διαφθορά χρησιμοποιώντας επιχειρηματικές τακτικές (</a:t>
            </a:r>
            <a:r>
              <a:rPr lang="en-GB" sz="2400" dirty="0"/>
              <a:t>Bornstein &amp; Davis, 2010).</a:t>
            </a:r>
          </a:p>
          <a:p>
            <a:pPr marL="0" indent="15875">
              <a:buNone/>
            </a:pPr>
            <a:endParaRPr lang="en-GB" sz="2400" dirty="0"/>
          </a:p>
          <a:p>
            <a:pPr marL="0" indent="15875">
              <a:buNone/>
            </a:pPr>
            <a:r>
              <a:rPr lang="el-GR" sz="2400" dirty="0"/>
              <a:t>Οι κοινωνικοί επιχειρηματίες καινοτομούν για να βελτιώσουν την ικανότητα της κοινωνίας να αντιμετωπίζει προβλήματα (</a:t>
            </a:r>
            <a:r>
              <a:rPr lang="en-GB" sz="2400" dirty="0"/>
              <a:t>Dees, 1998)</a:t>
            </a:r>
          </a:p>
        </p:txBody>
      </p:sp>
      <p:sp>
        <p:nvSpPr>
          <p:cNvPr id="6" name="Τίτλος 1">
            <a:extLst>
              <a:ext uri="{FF2B5EF4-FFF2-40B4-BE49-F238E27FC236}">
                <a16:creationId xmlns:a16="http://schemas.microsoft.com/office/drawing/2014/main" id="{7A7E146C-C9B9-B84E-B7C1-A78668959B5C}"/>
              </a:ext>
            </a:extLst>
          </p:cNvPr>
          <p:cNvSpPr txBox="1">
            <a:spLocks/>
          </p:cNvSpPr>
          <p:nvPr/>
        </p:nvSpPr>
        <p:spPr>
          <a:xfrm>
            <a:off x="1141413" y="609600"/>
            <a:ext cx="9905998" cy="11049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a:t>Ορισμοι της κοινωνικης επιχειρηματικότητας</a:t>
            </a:r>
            <a:endParaRPr lang="el-GR" dirty="0"/>
          </a:p>
        </p:txBody>
      </p:sp>
    </p:spTree>
    <p:extLst>
      <p:ext uri="{BB962C8B-B14F-4D97-AF65-F5344CB8AC3E}">
        <p14:creationId xmlns:p14="http://schemas.microsoft.com/office/powerpoint/2010/main" val="1394205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4837098"/>
            <a:ext cx="9923766" cy="1102455"/>
          </a:xfrm>
        </p:spPr>
        <p:txBody>
          <a:bodyPr anchor="ctr">
            <a:normAutofit/>
          </a:bodyPr>
          <a:lstStyle/>
          <a:p>
            <a:pPr>
              <a:lnSpc>
                <a:spcPct val="90000"/>
              </a:lnSpc>
            </a:pPr>
            <a:r>
              <a:rPr lang="el-GR" sz="2300"/>
              <a:t>Μύθος 1: Οι κοινωνικοί επιχειρηματίες δεν ενδιαφέρονται/δεν ξέρουν για τις επιχειρήσεις. Τα εγχειρήματά τους δεν έχουν κέρδος.</a:t>
            </a:r>
            <a:endParaRPr lang="en-GB" sz="2300"/>
          </a:p>
        </p:txBody>
      </p:sp>
      <p:sp>
        <p:nvSpPr>
          <p:cNvPr id="15" name="Rectangle 14">
            <a:extLst>
              <a:ext uri="{FF2B5EF4-FFF2-40B4-BE49-F238E27FC236}">
                <a16:creationId xmlns:a16="http://schemas.microsoft.com/office/drawing/2014/main" id="{C138CEDA-0C7F-4A0D-9089-CD1E70084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153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B231A0-304E-4E17-94F9-17C05B0E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048959"/>
            <a:ext cx="12192000" cy="466406"/>
          </a:xfrm>
          <a:prstGeom prst="rect">
            <a:avLst/>
          </a:prstGeom>
          <a:gradFill>
            <a:gsLst>
              <a:gs pos="0">
                <a:schemeClr val="bg1">
                  <a:alpha val="50000"/>
                </a:schemeClr>
              </a:gs>
              <a:gs pos="100000">
                <a:srgbClr val="363D46">
                  <a:lumMod val="75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Θέση περιεχομένου 2"/>
          <p:cNvSpPr>
            <a:spLocks noGrp="1"/>
          </p:cNvSpPr>
          <p:nvPr>
            <p:ph idx="1"/>
          </p:nvPr>
        </p:nvSpPr>
        <p:spPr>
          <a:xfrm>
            <a:off x="1134117" y="714375"/>
            <a:ext cx="9931062" cy="3440657"/>
          </a:xfrm>
        </p:spPr>
        <p:txBody>
          <a:bodyPr anchor="b">
            <a:normAutofit/>
          </a:bodyPr>
          <a:lstStyle/>
          <a:p>
            <a:pPr marL="0" indent="0">
              <a:buNone/>
            </a:pPr>
            <a:r>
              <a:rPr lang="el-GR" sz="2400" dirty="0">
                <a:solidFill>
                  <a:schemeClr val="tx1"/>
                </a:solidFill>
              </a:rPr>
              <a:t>Οι κοινωνικοί επιχειρηματίες που διαχειρίζονται τα κοινωνικά τους εγχειρήματα με σκοπό το κέρδος νοιάζονται και γνωρίζουν για κάθε πτυχή της επιχειρηματικής ανάπτυξης και </a:t>
            </a:r>
            <a:r>
              <a:rPr lang="el-GR" sz="2800" dirty="0">
                <a:solidFill>
                  <a:schemeClr val="tx1"/>
                </a:solidFill>
              </a:rPr>
              <a:t>στρατηγικής</a:t>
            </a:r>
            <a:r>
              <a:rPr lang="el-GR" sz="2400" dirty="0">
                <a:solidFill>
                  <a:schemeClr val="tx1"/>
                </a:solidFill>
              </a:rPr>
              <a:t> όσο οποιοσδήποτε άλλος επιχειρηματίας. Αναπτύσσουν τις επιχειρηματικές τους ιδέες για τις λιγότερο ανεπτυγμένες αγορές, αναπτύσσουν τις λύσεις τους με τη χειρότερη υποστήριξη υποδομών και εξυπηρετούν άτομα στο χαμηλότερο σκαλί της κλίμακας και εξακολουθούν να έχουν μια βιώσιμη ή κερδοφόρα επιχείρηση.</a:t>
            </a:r>
            <a:endParaRPr lang="en-GB" sz="2400" dirty="0">
              <a:solidFill>
                <a:schemeClr val="tx1"/>
              </a:solidFill>
            </a:endParaRPr>
          </a:p>
        </p:txBody>
      </p:sp>
      <p:cxnSp>
        <p:nvCxnSpPr>
          <p:cNvPr id="19" name="Straight Connector 18">
            <a:extLst>
              <a:ext uri="{FF2B5EF4-FFF2-40B4-BE49-F238E27FC236}">
                <a16:creationId xmlns:a16="http://schemas.microsoft.com/office/drawing/2014/main" id="{183525D7-E53C-447D-B126-70F2345DB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96" y="4515366"/>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109170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4837098"/>
            <a:ext cx="9923766" cy="1102455"/>
          </a:xfrm>
        </p:spPr>
        <p:txBody>
          <a:bodyPr anchor="ctr">
            <a:normAutofit/>
          </a:bodyPr>
          <a:lstStyle/>
          <a:p>
            <a:pPr>
              <a:lnSpc>
                <a:spcPct val="90000"/>
              </a:lnSpc>
            </a:pPr>
            <a:r>
              <a:rPr lang="el-GR" sz="2500"/>
              <a:t>Μύθος 2: Οι κοινωνικοί επιχειρηματίες ενδιαφέρονται μόνο για τον διαρκή αντίκτυπο και όχι για τα έσοδα.</a:t>
            </a:r>
            <a:endParaRPr lang="en-GB" sz="2500"/>
          </a:p>
        </p:txBody>
      </p:sp>
      <p:sp>
        <p:nvSpPr>
          <p:cNvPr id="15" name="Rectangle 14">
            <a:extLst>
              <a:ext uri="{FF2B5EF4-FFF2-40B4-BE49-F238E27FC236}">
                <a16:creationId xmlns:a16="http://schemas.microsoft.com/office/drawing/2014/main" id="{C138CEDA-0C7F-4A0D-9089-CD1E70084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153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B231A0-304E-4E17-94F9-17C05B0E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048959"/>
            <a:ext cx="12192000" cy="466406"/>
          </a:xfrm>
          <a:prstGeom prst="rect">
            <a:avLst/>
          </a:prstGeom>
          <a:gradFill>
            <a:gsLst>
              <a:gs pos="0">
                <a:schemeClr val="bg1">
                  <a:alpha val="50000"/>
                </a:schemeClr>
              </a:gs>
              <a:gs pos="100000">
                <a:srgbClr val="363D46">
                  <a:lumMod val="75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Θέση περιεχομένου 2"/>
          <p:cNvSpPr>
            <a:spLocks noGrp="1"/>
          </p:cNvSpPr>
          <p:nvPr>
            <p:ph idx="1"/>
          </p:nvPr>
        </p:nvSpPr>
        <p:spPr>
          <a:xfrm>
            <a:off x="1134117" y="714375"/>
            <a:ext cx="9931062" cy="3440657"/>
          </a:xfrm>
        </p:spPr>
        <p:txBody>
          <a:bodyPr anchor="b">
            <a:normAutofit/>
          </a:bodyPr>
          <a:lstStyle/>
          <a:p>
            <a:pPr marL="0" indent="0">
              <a:buNone/>
            </a:pPr>
            <a:r>
              <a:rPr lang="el-GR" sz="2400" dirty="0">
                <a:solidFill>
                  <a:schemeClr val="tx1"/>
                </a:solidFill>
              </a:rPr>
              <a:t>Το να έχει θετικό αντίκτυπο είναι ο κύριος στόχος ενός κοινωνικού εγχειρήματος, αλλά αυτό δεν σημαίνει ότι δεν κερδίζουν χρήματα. πώς μπορούν να δημιουργηθούν μόνιμες επιπτώσεις χωρίς πόρους και έσοδα; Οι κοινωνικοί επιχειρηματίες ενδιαφέρονται να είναι βιώσιμοι, να διατηρούν τις ταμειακές ροές, καλά έσοδα και καλύτερα κέρδη ενώ βοηθούν και βελτιώνουν την κοινωνία. Όπως κάθε άλλος επιχειρηματίας, κοιτάζουν τα κέρδη και τις αποδόσεις μαζί με μια θετική απόδοση στην κοινωνία</a:t>
            </a:r>
            <a:endParaRPr lang="en-GB" sz="2400" dirty="0">
              <a:solidFill>
                <a:schemeClr val="tx1"/>
              </a:solidFill>
            </a:endParaRPr>
          </a:p>
        </p:txBody>
      </p:sp>
      <p:cxnSp>
        <p:nvCxnSpPr>
          <p:cNvPr id="19" name="Straight Connector 18">
            <a:extLst>
              <a:ext uri="{FF2B5EF4-FFF2-40B4-BE49-F238E27FC236}">
                <a16:creationId xmlns:a16="http://schemas.microsoft.com/office/drawing/2014/main" id="{183525D7-E53C-447D-B126-70F2345DB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96" y="4515366"/>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54311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4837098"/>
            <a:ext cx="9923766" cy="1102455"/>
          </a:xfrm>
        </p:spPr>
        <p:txBody>
          <a:bodyPr anchor="ctr">
            <a:normAutofit/>
          </a:bodyPr>
          <a:lstStyle/>
          <a:p>
            <a:pPr>
              <a:lnSpc>
                <a:spcPct val="90000"/>
              </a:lnSpc>
            </a:pPr>
            <a:r>
              <a:rPr lang="el-GR" sz="3600"/>
              <a:t>Μύθος 3: Οι κοινωνικές επιχειρήσεις δεν είναι επεκτάσιμες.</a:t>
            </a:r>
            <a:endParaRPr lang="en-GB" sz="3600"/>
          </a:p>
        </p:txBody>
      </p:sp>
      <p:sp>
        <p:nvSpPr>
          <p:cNvPr id="8" name="Rectangle 7">
            <a:extLst>
              <a:ext uri="{FF2B5EF4-FFF2-40B4-BE49-F238E27FC236}">
                <a16:creationId xmlns:a16="http://schemas.microsoft.com/office/drawing/2014/main" id="{C138CEDA-0C7F-4A0D-9089-CD1E70084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153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B231A0-304E-4E17-94F9-17C05B0E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048959"/>
            <a:ext cx="12192000" cy="466406"/>
          </a:xfrm>
          <a:prstGeom prst="rect">
            <a:avLst/>
          </a:prstGeom>
          <a:gradFill>
            <a:gsLst>
              <a:gs pos="0">
                <a:schemeClr val="bg1">
                  <a:alpha val="50000"/>
                </a:schemeClr>
              </a:gs>
              <a:gs pos="100000">
                <a:srgbClr val="363D46">
                  <a:lumMod val="75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Θέση περιεχομένου 2"/>
          <p:cNvSpPr>
            <a:spLocks noGrp="1"/>
          </p:cNvSpPr>
          <p:nvPr>
            <p:ph idx="1"/>
          </p:nvPr>
        </p:nvSpPr>
        <p:spPr>
          <a:xfrm>
            <a:off x="1134117" y="714375"/>
            <a:ext cx="9931062" cy="3440657"/>
          </a:xfrm>
        </p:spPr>
        <p:txBody>
          <a:bodyPr anchor="b">
            <a:normAutofit/>
          </a:bodyPr>
          <a:lstStyle/>
          <a:p>
            <a:pPr marL="0" indent="0">
              <a:buNone/>
            </a:pPr>
            <a:r>
              <a:rPr lang="el-GR" sz="2400" dirty="0">
                <a:solidFill>
                  <a:schemeClr val="tx1"/>
                </a:solidFill>
              </a:rPr>
              <a:t>Η επεκτασιμότητα οποιουδήποτε εγχειρήματος εξαρτάται από πολλούς παράγοντες, όπως το επιχειρηματικό μοντέλο, ο στρατηγικός σχεδιασμός, η άψογη εκτέλεση, η διαχειριζόμενη ανάπτυξη κ.λπ. Και ισχύουν για κάθε είδους επιχείρηση. Η επεκτασιμότητα δεν έχει να κάνει με το να είσαι σε μια συγκεκριμένη κατηγορία επιχειρηματικού χώρου.</a:t>
            </a:r>
            <a:endParaRPr lang="en-GB" sz="2400" dirty="0">
              <a:solidFill>
                <a:schemeClr val="tx1"/>
              </a:solidFill>
            </a:endParaRPr>
          </a:p>
          <a:p>
            <a:endParaRPr lang="en-GB" sz="2400" dirty="0">
              <a:solidFill>
                <a:schemeClr val="tx1"/>
              </a:solidFill>
            </a:endParaRPr>
          </a:p>
        </p:txBody>
      </p:sp>
      <p:cxnSp>
        <p:nvCxnSpPr>
          <p:cNvPr id="12" name="Straight Connector 11">
            <a:extLst>
              <a:ext uri="{FF2B5EF4-FFF2-40B4-BE49-F238E27FC236}">
                <a16:creationId xmlns:a16="http://schemas.microsoft.com/office/drawing/2014/main" id="{183525D7-E53C-447D-B126-70F2345DB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96" y="4515366"/>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22610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4837098"/>
            <a:ext cx="9923766" cy="1102455"/>
          </a:xfrm>
        </p:spPr>
        <p:txBody>
          <a:bodyPr anchor="ctr">
            <a:normAutofit/>
          </a:bodyPr>
          <a:lstStyle/>
          <a:p>
            <a:pPr>
              <a:lnSpc>
                <a:spcPct val="90000"/>
              </a:lnSpc>
            </a:pPr>
            <a:r>
              <a:rPr lang="el-GR" sz="2800"/>
              <a:t>Μύθος 4: Οι κοινωνικοί επιχειρηματίες είναι καλοί ανθρωποι, όχι πραγματικοί επιχειρηματίες.</a:t>
            </a:r>
            <a:endParaRPr lang="en-GB" sz="2800"/>
          </a:p>
        </p:txBody>
      </p:sp>
      <p:sp>
        <p:nvSpPr>
          <p:cNvPr id="8" name="Rectangle 7">
            <a:extLst>
              <a:ext uri="{FF2B5EF4-FFF2-40B4-BE49-F238E27FC236}">
                <a16:creationId xmlns:a16="http://schemas.microsoft.com/office/drawing/2014/main" id="{C138CEDA-0C7F-4A0D-9089-CD1E70084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153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B231A0-304E-4E17-94F9-17C05B0E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048959"/>
            <a:ext cx="12192000" cy="466406"/>
          </a:xfrm>
          <a:prstGeom prst="rect">
            <a:avLst/>
          </a:prstGeom>
          <a:gradFill>
            <a:gsLst>
              <a:gs pos="0">
                <a:schemeClr val="bg1">
                  <a:alpha val="50000"/>
                </a:schemeClr>
              </a:gs>
              <a:gs pos="100000">
                <a:srgbClr val="363D46">
                  <a:lumMod val="75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Θέση περιεχομένου 2"/>
          <p:cNvSpPr>
            <a:spLocks noGrp="1"/>
          </p:cNvSpPr>
          <p:nvPr>
            <p:ph idx="1"/>
          </p:nvPr>
        </p:nvSpPr>
        <p:spPr>
          <a:xfrm>
            <a:off x="1134117" y="714375"/>
            <a:ext cx="9931062" cy="3440657"/>
          </a:xfrm>
        </p:spPr>
        <p:txBody>
          <a:bodyPr anchor="b">
            <a:normAutofit/>
          </a:bodyPr>
          <a:lstStyle/>
          <a:p>
            <a:pPr marL="0" indent="0">
              <a:buNone/>
            </a:pPr>
            <a:r>
              <a:rPr lang="el-GR" sz="2400" dirty="0">
                <a:solidFill>
                  <a:schemeClr val="tx1"/>
                </a:solidFill>
              </a:rPr>
              <a:t>Κάνουν καλό, με τα μέσα των επιχειρήσεων τους. Η επιτυχία ή αποτυχία τους είναι από κάθε άποψη παρόμοια με οποιονδήποτε άλλο επιχειρηματία. Το πάθος για τα εγχειρήματά τους, ο κυνισμός για κάθε λεπτομέρεια, οι προκλήσεις που αντιμετωπίζει η αγορά, οι δυσκολίες να πειστούν οι πελάτες, ο πόνος της άντλησης κεφαλαίων </a:t>
            </a:r>
            <a:endParaRPr lang="en-GB" sz="2400" dirty="0">
              <a:solidFill>
                <a:schemeClr val="tx1"/>
              </a:solidFill>
            </a:endParaRPr>
          </a:p>
        </p:txBody>
      </p:sp>
      <p:cxnSp>
        <p:nvCxnSpPr>
          <p:cNvPr id="12" name="Straight Connector 11">
            <a:extLst>
              <a:ext uri="{FF2B5EF4-FFF2-40B4-BE49-F238E27FC236}">
                <a16:creationId xmlns:a16="http://schemas.microsoft.com/office/drawing/2014/main" id="{183525D7-E53C-447D-B126-70F2345DB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96" y="4515366"/>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776075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4837098"/>
            <a:ext cx="9923766" cy="1102455"/>
          </a:xfrm>
        </p:spPr>
        <p:txBody>
          <a:bodyPr anchor="ctr">
            <a:normAutofit/>
          </a:bodyPr>
          <a:lstStyle/>
          <a:p>
            <a:pPr>
              <a:lnSpc>
                <a:spcPct val="90000"/>
              </a:lnSpc>
            </a:pPr>
            <a:r>
              <a:rPr lang="el-GR" sz="2500"/>
              <a:t>Μύθος 5: Οι κοινωνικοί επιχειρηματίες πρέπει απλώς να λιώνουν τις καρδιές τους, όχι να ανοίγουν πορτοφόλια</a:t>
            </a:r>
            <a:endParaRPr lang="en-GB" sz="2500"/>
          </a:p>
        </p:txBody>
      </p:sp>
      <p:sp>
        <p:nvSpPr>
          <p:cNvPr id="8" name="Rectangle 7">
            <a:extLst>
              <a:ext uri="{FF2B5EF4-FFF2-40B4-BE49-F238E27FC236}">
                <a16:creationId xmlns:a16="http://schemas.microsoft.com/office/drawing/2014/main" id="{C138CEDA-0C7F-4A0D-9089-CD1E70084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153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B231A0-304E-4E17-94F9-17C05B0E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048959"/>
            <a:ext cx="12192000" cy="466406"/>
          </a:xfrm>
          <a:prstGeom prst="rect">
            <a:avLst/>
          </a:prstGeom>
          <a:gradFill>
            <a:gsLst>
              <a:gs pos="0">
                <a:schemeClr val="bg1">
                  <a:alpha val="50000"/>
                </a:schemeClr>
              </a:gs>
              <a:gs pos="100000">
                <a:srgbClr val="363D46">
                  <a:lumMod val="75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Θέση περιεχομένου 2"/>
          <p:cNvSpPr>
            <a:spLocks noGrp="1"/>
          </p:cNvSpPr>
          <p:nvPr>
            <p:ph idx="1"/>
          </p:nvPr>
        </p:nvSpPr>
        <p:spPr>
          <a:xfrm>
            <a:off x="1134117" y="714375"/>
            <a:ext cx="9931062" cy="3440657"/>
          </a:xfrm>
        </p:spPr>
        <p:txBody>
          <a:bodyPr anchor="b">
            <a:normAutofit/>
          </a:bodyPr>
          <a:lstStyle/>
          <a:p>
            <a:pPr marL="0" indent="0">
              <a:buNone/>
            </a:pPr>
            <a:r>
              <a:rPr lang="el-GR" sz="2400" dirty="0">
                <a:solidFill>
                  <a:schemeClr val="tx1"/>
                </a:solidFill>
              </a:rPr>
              <a:t>Το να ακολουθήσεις το δρόμο της κοινωνικής επιχειρηματικότητας κάθε άλλο παρά εύκολο είναι. Για την ανάπτυξη καινοτόμων προϊόντων, την παροχή ουσιαστικών υπηρεσιών και τη βοήθεια του λιγότερο προνομιούχου τμήματος της κοινωνίας, χρειάζονται πόροι. Μπορεί να φαίνεται πολύ δελεαστικό εξωτερικά, αλλά σίγουρα δεν είναι τόσο χαρισματικό όσο φαίνεται. Οι λιωμένες καρδιές μπορούν να παρέχουν μια επιβεβαίωση στην ιδέα σας και μια ώθηση να κάνετε περισσότερα, αλλά οι πόροι και η υποστήριξη για να το κάνετε προέρχονται από το κεφάλαιο.</a:t>
            </a:r>
            <a:endParaRPr lang="en-GB" sz="2400" dirty="0">
              <a:solidFill>
                <a:schemeClr val="tx1"/>
              </a:solidFill>
            </a:endParaRPr>
          </a:p>
        </p:txBody>
      </p:sp>
      <p:cxnSp>
        <p:nvCxnSpPr>
          <p:cNvPr id="12" name="Straight Connector 11">
            <a:extLst>
              <a:ext uri="{FF2B5EF4-FFF2-40B4-BE49-F238E27FC236}">
                <a16:creationId xmlns:a16="http://schemas.microsoft.com/office/drawing/2014/main" id="{183525D7-E53C-447D-B126-70F2345DB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96" y="4515366"/>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539287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F5E362-0C40-F24E-A7A4-8E28DF370FD4}"/>
              </a:ext>
            </a:extLst>
          </p:cNvPr>
          <p:cNvSpPr>
            <a:spLocks noGrp="1"/>
          </p:cNvSpPr>
          <p:nvPr>
            <p:ph type="title"/>
          </p:nvPr>
        </p:nvSpPr>
        <p:spPr>
          <a:xfrm>
            <a:off x="1141413" y="609600"/>
            <a:ext cx="9905998" cy="1387642"/>
          </a:xfrm>
        </p:spPr>
        <p:txBody>
          <a:bodyPr/>
          <a:lstStyle/>
          <a:p>
            <a:r>
              <a:rPr lang="el-GR" dirty="0"/>
              <a:t>Κοινωνική επιχειρηματικότητα μέσα στα επιχειρηματικά μοντέλα</a:t>
            </a:r>
          </a:p>
        </p:txBody>
      </p:sp>
      <p:sp>
        <p:nvSpPr>
          <p:cNvPr id="3" name="Θέση περιεχομένου 2">
            <a:extLst>
              <a:ext uri="{FF2B5EF4-FFF2-40B4-BE49-F238E27FC236}">
                <a16:creationId xmlns:a16="http://schemas.microsoft.com/office/drawing/2014/main" id="{86E4FF6E-FA7F-EB4E-A3CD-FBBD8D0ED822}"/>
              </a:ext>
            </a:extLst>
          </p:cNvPr>
          <p:cNvSpPr>
            <a:spLocks noGrp="1"/>
          </p:cNvSpPr>
          <p:nvPr>
            <p:ph idx="1"/>
          </p:nvPr>
        </p:nvSpPr>
        <p:spPr>
          <a:xfrm>
            <a:off x="694372" y="2219959"/>
            <a:ext cx="10928667" cy="4028441"/>
          </a:xfrm>
        </p:spPr>
        <p:txBody>
          <a:bodyPr>
            <a:normAutofit fontScale="92500" lnSpcReduction="10000"/>
          </a:bodyPr>
          <a:lstStyle/>
          <a:p>
            <a:r>
              <a:rPr lang="el-GR" dirty="0">
                <a:effectLst/>
              </a:rPr>
              <a:t>η κοινωνική επιχειρηματικότητα έχει βασιστεί σε επιχειρηματικές τεχνικές και προσεγγίσεις με σκοπό να λύσει κοινωνικά, πολιτιστικά και περιβαλλοντικά προβλήματα όπως την εξάλειψη της φτώχειας, την βελτίωση του βιοτικού επιπέδου, την υποστήριξη ευάλωτων πληθυσμών κτλ. Ωστόσο, ένας από τους κύριους στόχους είναι η διατήρηση της βιωσιμότητας και της αυτάρκειας </a:t>
            </a:r>
            <a:r>
              <a:rPr lang="el-GR" dirty="0" err="1">
                <a:effectLst/>
              </a:rPr>
              <a:t>επανεπενδύοντας</a:t>
            </a:r>
            <a:r>
              <a:rPr lang="el-GR" dirty="0">
                <a:effectLst/>
              </a:rPr>
              <a:t> τα κέρδη που προκύπτουν από διάφορες λειτουργίες της κοινωνικής επιχείρησης με σκοπό την εκπλήρωση της αποστολής.</a:t>
            </a:r>
          </a:p>
          <a:p>
            <a:r>
              <a:rPr lang="el-GR" dirty="0">
                <a:effectLst/>
              </a:rPr>
              <a:t>Η ανάγκη των λειτουργιών με προσανατολισμό τα έσοδα για κοινωνικές επιχειρήσεις σημαίνει την ανάγκη δημιουργίας ενός μοναδικού επιχειρησιακού μοντέλου λειτουργίας, στα πλαίσια την συνύπαρξης επιχειρησιακών αρχών και κανόνων, χαρακτηριστικών της αγοράς και αξιών όπως, για παράδειγμα η ανταγωνιστικότητα, </a:t>
            </a:r>
            <a:r>
              <a:rPr lang="el-GR" dirty="0" err="1">
                <a:effectLst/>
              </a:rPr>
              <a:t>διαποικίληση</a:t>
            </a:r>
            <a:r>
              <a:rPr lang="el-GR" dirty="0">
                <a:effectLst/>
              </a:rPr>
              <a:t>, </a:t>
            </a:r>
            <a:r>
              <a:rPr lang="el-GR" dirty="0" err="1">
                <a:effectLst/>
              </a:rPr>
              <a:t>ανοικτότητα</a:t>
            </a:r>
            <a:r>
              <a:rPr lang="el-GR" dirty="0">
                <a:effectLst/>
              </a:rPr>
              <a:t>, καινοτομία, συνδυασμένη με την ανάγκη που η ίδια η κοινωνία δημιουργεί, προσφέροντας έτσι κοινωνική αξία. Μερικές εικόνες σχετικά με τη δομή του επιχειρηματικού μοντέλου μιας κοινωνικής επιχείρησης δίνονται στις παρακάτω εικόνες.</a:t>
            </a:r>
          </a:p>
          <a:p>
            <a:endParaRPr lang="el-GR" dirty="0"/>
          </a:p>
        </p:txBody>
      </p:sp>
    </p:spTree>
    <p:extLst>
      <p:ext uri="{BB962C8B-B14F-4D97-AF65-F5344CB8AC3E}">
        <p14:creationId xmlns:p14="http://schemas.microsoft.com/office/powerpoint/2010/main" val="797009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45405C3-9F7D-47AF-3443-221DF4AD6F00}"/>
              </a:ext>
            </a:extLst>
          </p:cNvPr>
          <p:cNvSpPr>
            <a:spLocks noGrp="1"/>
          </p:cNvSpPr>
          <p:nvPr>
            <p:ph idx="1"/>
          </p:nvPr>
        </p:nvSpPr>
        <p:spPr>
          <a:xfrm>
            <a:off x="0" y="407402"/>
            <a:ext cx="4307305" cy="6161840"/>
          </a:xfrm>
        </p:spPr>
        <p:txBody>
          <a:bodyPr anchor="t">
            <a:normAutofit lnSpcReduction="10000"/>
          </a:bodyPr>
          <a:lstStyle/>
          <a:p>
            <a:r>
              <a:rPr lang="el-GR" dirty="0">
                <a:effectLst/>
              </a:rPr>
              <a:t>οι απαιτήσεις για ένα επιτυχημένο επιχειρηματικό μοντέλο είναι να προταθεί μια επιχειρηματική στρατηγική η οποία θα περιλαμβάνει τόσο την εσωτερική δομή του οργανισμού όσο και τις εξωτερικές συνεργασίες μέσω των οποίων η κοινωνική επιχείρηση θα είναι σε θέση να δημιουργεί μια προκαθορισμένη κοινωνική επίπτωση. </a:t>
            </a:r>
          </a:p>
          <a:p>
            <a:r>
              <a:rPr lang="el-GR" dirty="0">
                <a:effectLst/>
              </a:rPr>
              <a:t>Επιπλέον, ένα επιτυχημένο επιχειρηματικό πλάνο θα πρέπει επίσης να εμπεριέχει μια πλήρη στρατηγική πόρων, υπονοώντας τον τρόπο με τον οποίο ο οργανισμός θα μπορέσει να αποκτήσει συγκεκριμένες μορφές οικονομικού και ανθρώπινου κεφαλαίου, εκπληρώνοντας έτσι το σκοπό του.</a:t>
            </a:r>
            <a:endParaRPr lang="en-US" sz="1800" dirty="0"/>
          </a:p>
        </p:txBody>
      </p:sp>
      <p:pic>
        <p:nvPicPr>
          <p:cNvPr id="6" name="Εικόνα 5" descr="Εικόνα που περιέχει πίνακας&#10;&#10;Περιγραφή που δημιουργήθηκε αυτόματα">
            <a:extLst>
              <a:ext uri="{FF2B5EF4-FFF2-40B4-BE49-F238E27FC236}">
                <a16:creationId xmlns:a16="http://schemas.microsoft.com/office/drawing/2014/main" id="{B35ED8DF-12AE-D248-8BB8-970D8BE7DD99}"/>
              </a:ext>
            </a:extLst>
          </p:cNvPr>
          <p:cNvPicPr>
            <a:picLocks noChangeAspect="1"/>
          </p:cNvPicPr>
          <p:nvPr/>
        </p:nvPicPr>
        <p:blipFill>
          <a:blip r:embed="rId3"/>
          <a:stretch>
            <a:fillRect/>
          </a:stretch>
        </p:blipFill>
        <p:spPr>
          <a:xfrm>
            <a:off x="4603532" y="660400"/>
            <a:ext cx="7362496" cy="5537200"/>
          </a:xfrm>
          <a:prstGeom prst="rect">
            <a:avLst/>
          </a:prstGeom>
        </p:spPr>
      </p:pic>
    </p:spTree>
    <p:extLst>
      <p:ext uri="{BB962C8B-B14F-4D97-AF65-F5344CB8AC3E}">
        <p14:creationId xmlns:p14="http://schemas.microsoft.com/office/powerpoint/2010/main" val="946954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3EAC661-537E-EA4E-9EB5-93E4F86B0623}"/>
              </a:ext>
            </a:extLst>
          </p:cNvPr>
          <p:cNvSpPr>
            <a:spLocks noGrp="1"/>
          </p:cNvSpPr>
          <p:nvPr>
            <p:ph idx="1"/>
          </p:nvPr>
        </p:nvSpPr>
        <p:spPr>
          <a:xfrm>
            <a:off x="1141413" y="801511"/>
            <a:ext cx="9905998" cy="4989689"/>
          </a:xfrm>
        </p:spPr>
        <p:txBody>
          <a:bodyPr>
            <a:normAutofit fontScale="92500" lnSpcReduction="10000"/>
          </a:bodyPr>
          <a:lstStyle/>
          <a:p>
            <a:pPr marL="0" indent="0">
              <a:buNone/>
            </a:pPr>
            <a:r>
              <a:rPr lang="el-GR" dirty="0">
                <a:effectLst/>
              </a:rPr>
              <a:t>Τμήματα</a:t>
            </a:r>
          </a:p>
          <a:p>
            <a:r>
              <a:rPr lang="el-GR" dirty="0">
                <a:effectLst/>
              </a:rPr>
              <a:t>Εντός της ενότητας αυτής, κάνουμε αναφορά σε δυο κατηγορίες ανθρώπων: από τη μια πλευρά, τους δυνητικούς δικαιούχους και από την άλλη πλευρά, τους δυνητικούς μας πελάτες. Όσο αναφορά τους δυνητικούς μας δικαιούχους, θα πρέπει να μπορούμε να απαντήσουμε στην ερώτηση ‘ποιοι είναι ο δικαιούχος της κοινωνικής επιχείρησης’ και ‘ ποιος επωφελείται από την παρέμβαση αυτή’? Με άλλα λόγια, θα πρέπει να επιλέξουμε για ποιον παράγουμε αξία. Επομένως, προκειμένου να διατηρηθεί η δημιουργία πραγματικής κοινωνικής αξίας θα πρέπει να σκεφτούμε τους πελάτες στους οποίους σκοπεύουμε να πουλήσουμε τα προϊόντα ή τις υπηρεσίες μας, απαντώντας έτσι σε ερωτήσεις του τύπου ‘ποιοι θα είναι οι πιο σημαντικοί μας πελάτες;’</a:t>
            </a:r>
          </a:p>
          <a:p>
            <a:endParaRPr lang="el-GR" dirty="0">
              <a:effectLst/>
            </a:endParaRPr>
          </a:p>
          <a:p>
            <a:pPr marL="0" indent="0">
              <a:buNone/>
            </a:pPr>
            <a:r>
              <a:rPr lang="el-GR" dirty="0" err="1">
                <a:effectLst/>
              </a:rPr>
              <a:t>Τυπος</a:t>
            </a:r>
            <a:r>
              <a:rPr lang="el-GR" dirty="0">
                <a:effectLst/>
              </a:rPr>
              <a:t> παρέμβασης</a:t>
            </a:r>
          </a:p>
          <a:p>
            <a:r>
              <a:rPr lang="el-GR" dirty="0">
                <a:effectLst/>
              </a:rPr>
              <a:t>Μετά τη λήψη αποφάσεων τόσο για τους δικαιούχους, όσο και για τους πελάτες, θα πρέπει να αποφασίσουμε για τον τύπο της μορφής την παρέμβασής μας. Για παράδειγμα, επιθυμούμε να προσφέρουμε ένα συγκεκριμένο προϊόν στους πελάτες μας, μια υπηρεσία ή οτιδήποτε άλλο;</a:t>
            </a:r>
          </a:p>
          <a:p>
            <a:endParaRPr lang="el-GR" dirty="0"/>
          </a:p>
        </p:txBody>
      </p:sp>
    </p:spTree>
    <p:extLst>
      <p:ext uri="{BB962C8B-B14F-4D97-AF65-F5344CB8AC3E}">
        <p14:creationId xmlns:p14="http://schemas.microsoft.com/office/powerpoint/2010/main" val="1246172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74188AC-500D-8040-A70E-A586E1749ADF}"/>
              </a:ext>
            </a:extLst>
          </p:cNvPr>
          <p:cNvSpPr>
            <a:spLocks noGrp="1"/>
          </p:cNvSpPr>
          <p:nvPr>
            <p:ph idx="1"/>
          </p:nvPr>
        </p:nvSpPr>
        <p:spPr>
          <a:xfrm>
            <a:off x="610834" y="736599"/>
            <a:ext cx="10892543" cy="5641623"/>
          </a:xfrm>
        </p:spPr>
        <p:txBody>
          <a:bodyPr>
            <a:normAutofit fontScale="92500" lnSpcReduction="10000"/>
          </a:bodyPr>
          <a:lstStyle/>
          <a:p>
            <a:pPr marL="0" indent="0">
              <a:buNone/>
            </a:pPr>
            <a:r>
              <a:rPr lang="el-GR" dirty="0">
                <a:effectLst/>
              </a:rPr>
              <a:t>Πρόταση αξίας</a:t>
            </a:r>
          </a:p>
          <a:p>
            <a:r>
              <a:rPr lang="el-GR" dirty="0">
                <a:effectLst/>
              </a:rPr>
              <a:t>Αυτό το τμήμα συνθέτετε από δυο διαχωρισμένα τμήματα: (</a:t>
            </a:r>
            <a:r>
              <a:rPr lang="en" dirty="0" err="1">
                <a:effectLst/>
              </a:rPr>
              <a:t>i</a:t>
            </a:r>
            <a:r>
              <a:rPr lang="en" dirty="0">
                <a:effectLst/>
              </a:rPr>
              <a:t>) </a:t>
            </a:r>
            <a:r>
              <a:rPr lang="el-GR" dirty="0">
                <a:effectLst/>
              </a:rPr>
              <a:t>Η πρόταση αξίας για τους χρήστες η οποία στην ουσία αναφέρεται στους δικαιούχους και , (</a:t>
            </a:r>
            <a:r>
              <a:rPr lang="en" dirty="0">
                <a:effectLst/>
              </a:rPr>
              <a:t>ii) </a:t>
            </a:r>
            <a:r>
              <a:rPr lang="el-GR" dirty="0">
                <a:effectLst/>
              </a:rPr>
              <a:t>Η πρόταση αξίας για τους πελάτες, η οποία συσχετίζεται αναπόφευκτα με τους πελάτες. Αυτό είναι ένα πολύ σημαντικό στοιχείο με το οποίο θα πρέπει να μπορούμε να δώσουμε σαφείς απαντήσεις σε πολύ συγκεκριμένες ερωτήσεις. Σε σχέση με τους δικαιούχους, οι ερωτήσεις που θα πρέπει να απαντηθούν είναι: ‘ τι κοινωνικό αντίκτυπο πρόκειται να δημιουργήσουμε και με ποιους τρόπους πρόκειται να αποδείξουμε ότι δημιουργούμε όντως κοινωνικό αντίκτυπο’ και σε σχέση με τους πελάτες ‘ τι είδους αξία πρόκειται να προσφέρουμε στους πιθανούς μας πελάτες’, ΄ποια από τα προβλήματα των πελατών μας που σκοπεύουμε να επιλύσουμε’; Επιπλέον, ‘τι πακέτα προϊόντων και υπηρεσιών θα προσφέρουμε σε κάθε τμήμα πελατών’ και ‘ποιες από τις ανάγκες των πελατών μας πρόκειται να ικανοποιήσουμε;</a:t>
            </a:r>
          </a:p>
          <a:p>
            <a:endParaRPr lang="el-GR" dirty="0">
              <a:effectLst/>
            </a:endParaRPr>
          </a:p>
          <a:p>
            <a:pPr marL="0" indent="0">
              <a:buNone/>
            </a:pPr>
            <a:r>
              <a:rPr lang="el-GR" dirty="0">
                <a:effectLst/>
              </a:rPr>
              <a:t>Βασικοί Πόροι</a:t>
            </a:r>
          </a:p>
          <a:p>
            <a:r>
              <a:rPr lang="el-GR" dirty="0">
                <a:effectLst/>
              </a:rPr>
              <a:t>Στο πλαίσιο αυτό πρέπει να σκεφτούμε τα εξής: ‘Τι βασικούς πόρους απαιτεί η πρόταση αξίας μας;’ Ως τύπους πόρων διαθέτουμε:(</a:t>
            </a:r>
            <a:r>
              <a:rPr lang="en" dirty="0" err="1">
                <a:effectLst/>
              </a:rPr>
              <a:t>i</a:t>
            </a:r>
            <a:r>
              <a:rPr lang="en" dirty="0">
                <a:effectLst/>
              </a:rPr>
              <a:t>) </a:t>
            </a:r>
            <a:r>
              <a:rPr lang="el-GR" dirty="0">
                <a:effectLst/>
              </a:rPr>
              <a:t>Φυσικοί πόροι, (</a:t>
            </a:r>
            <a:r>
              <a:rPr lang="en" dirty="0">
                <a:effectLst/>
              </a:rPr>
              <a:t>ii) </a:t>
            </a:r>
            <a:r>
              <a:rPr lang="el-GR" dirty="0">
                <a:effectLst/>
              </a:rPr>
              <a:t>πνευματικοί πόροι συμπεριλαμβανομένων διπλωμάτων ευρεσιτεχνίας, δικαιώματα πνευματικής ιδιοκτησίας και δεδομένων, (</a:t>
            </a:r>
            <a:r>
              <a:rPr lang="en" dirty="0">
                <a:effectLst/>
              </a:rPr>
              <a:t>iii) </a:t>
            </a:r>
            <a:r>
              <a:rPr lang="el-GR" dirty="0">
                <a:effectLst/>
              </a:rPr>
              <a:t>ανθρώπινοι πόροι, συμπεριλαμβανομένου του προσωπικού, την ομάδα διαχείρισης </a:t>
            </a:r>
            <a:r>
              <a:rPr lang="el-GR" dirty="0" err="1">
                <a:effectLst/>
              </a:rPr>
              <a:t>κτλ</a:t>
            </a:r>
            <a:r>
              <a:rPr lang="el-GR" dirty="0">
                <a:effectLst/>
              </a:rPr>
              <a:t>, (</a:t>
            </a:r>
            <a:r>
              <a:rPr lang="en" dirty="0">
                <a:effectLst/>
              </a:rPr>
              <a:t>iv) </a:t>
            </a:r>
            <a:r>
              <a:rPr lang="el-GR" dirty="0">
                <a:effectLst/>
              </a:rPr>
              <a:t>οικονομικοί πόροι.</a:t>
            </a:r>
          </a:p>
          <a:p>
            <a:endParaRPr lang="el-GR" dirty="0"/>
          </a:p>
        </p:txBody>
      </p:sp>
    </p:spTree>
    <p:extLst>
      <p:ext uri="{BB962C8B-B14F-4D97-AF65-F5344CB8AC3E}">
        <p14:creationId xmlns:p14="http://schemas.microsoft.com/office/powerpoint/2010/main" val="1228256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05BF962-2E9A-7842-A78F-7C69D07014A4}"/>
              </a:ext>
            </a:extLst>
          </p:cNvPr>
          <p:cNvSpPr>
            <a:spLocks noGrp="1"/>
          </p:cNvSpPr>
          <p:nvPr>
            <p:ph idx="1"/>
          </p:nvPr>
        </p:nvSpPr>
        <p:spPr>
          <a:xfrm>
            <a:off x="554390" y="759177"/>
            <a:ext cx="10971566" cy="5325534"/>
          </a:xfrm>
        </p:spPr>
        <p:txBody>
          <a:bodyPr>
            <a:normAutofit fontScale="92500" lnSpcReduction="20000"/>
          </a:bodyPr>
          <a:lstStyle/>
          <a:p>
            <a:pPr marL="0" indent="0">
              <a:buNone/>
            </a:pPr>
            <a:r>
              <a:rPr lang="el-GR" dirty="0">
                <a:effectLst/>
              </a:rPr>
              <a:t>Εταίροι και Βασικά ενδιαφερόμενα μέρη</a:t>
            </a:r>
          </a:p>
          <a:p>
            <a:r>
              <a:rPr lang="el-GR" dirty="0">
                <a:effectLst/>
              </a:rPr>
              <a:t>Ποιες είναι οι βασικές ομάδες που θα πρέπει να συμπεριλάβουμε για να διευκολύνουμε το πρόγραμμά μας; Χρειάζεται ειδική πρόσβαση ή άδεια; Ειδικότερα θα πρέπει να αποφασίσουμε τόσο για τους βασικούς εταίρους όσο και για τους βασικούς προμηθευτές, προσδιορίζοντας έτσι ποιους βασικούς πόρους θα μπορούσαμε να αποκτήσουμε από κάθε εταίρο/ενδιαφερόμενο και τι είδους βασικές δραστηριότητες θα μπορούσαν να εκτελέσουν.</a:t>
            </a:r>
          </a:p>
          <a:p>
            <a:pPr marL="0" indent="0">
              <a:buNone/>
            </a:pPr>
            <a:endParaRPr lang="el-GR" dirty="0">
              <a:effectLst/>
            </a:endParaRPr>
          </a:p>
          <a:p>
            <a:pPr marL="0" indent="0">
              <a:buNone/>
            </a:pPr>
            <a:r>
              <a:rPr lang="el-GR" dirty="0">
                <a:effectLst/>
              </a:rPr>
              <a:t>Βασικές δραστηριότητες</a:t>
            </a:r>
          </a:p>
          <a:p>
            <a:r>
              <a:rPr lang="el-GR" dirty="0">
                <a:effectLst/>
              </a:rPr>
              <a:t>Ποιες δραστηριότητες εντός και εκτός προγράμματος θα πραγματοποιήσει ο οργανισμός μας; Ποιες βασικές δραστηριότητες απαιτεί η πρόταση αξίας μας; Υπό το πλαίσιο αυτό θα πρέπει να πάρουμε βασικές αποφάσεις σχετικά με σημαντικά ζητήματα, όπως τα κανάλια διανομής και τις σχέσεις μας με τους πιθανούς μας πελάτες και το δίκτυο γενικότερα. Για παράδειγμα, τι μορφή σχέσεις περιμένει κάθε ομάδα πελατών να δημιουργήσουμε και να διατηρήσουμε μαζί τους; Έχουμε ήδη δημιουργήσει κάποιες; Πως θα ενσωματωθούν με το υπόλοιπο επιχειρηματικό μοντέλο? Μέσω ποιων καναλιών οι ομάδες πελατών θέλουν να επικοινωνήσουμε και με ποιο τρόπο επικοινωνούμε εμείς μαζί τους; Πως θα ολοκληρωθούν τα κανάλια μας και ποια από αυτά δουλεύουν καλύτερα; Ποια είναι πιο οικονομικά αποδοτικά; Με ποιο τρόπο θα τα ενσωματώσουμε στην ρουτίνα των πελατών;</a:t>
            </a:r>
          </a:p>
          <a:p>
            <a:endParaRPr lang="el-GR" dirty="0"/>
          </a:p>
        </p:txBody>
      </p:sp>
    </p:spTree>
    <p:extLst>
      <p:ext uri="{BB962C8B-B14F-4D97-AF65-F5344CB8AC3E}">
        <p14:creationId xmlns:p14="http://schemas.microsoft.com/office/powerpoint/2010/main" val="3842593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8A712F-54D3-0E4A-A2AA-22D6C8EDD0CA}"/>
              </a:ext>
            </a:extLst>
          </p:cNvPr>
          <p:cNvSpPr>
            <a:spLocks noGrp="1"/>
          </p:cNvSpPr>
          <p:nvPr>
            <p:ph idx="1"/>
          </p:nvPr>
        </p:nvSpPr>
        <p:spPr>
          <a:xfrm>
            <a:off x="1003391" y="1866899"/>
            <a:ext cx="9905998" cy="3124201"/>
          </a:xfrm>
        </p:spPr>
        <p:txBody>
          <a:bodyPr>
            <a:normAutofit/>
          </a:bodyPr>
          <a:lstStyle/>
          <a:p>
            <a:pPr marL="0" indent="0" algn="ctr">
              <a:lnSpc>
                <a:spcPct val="150000"/>
              </a:lnSpc>
              <a:buNone/>
            </a:pPr>
            <a:r>
              <a:rPr lang="el-GR" sz="2400" b="1" dirty="0">
                <a:effectLst/>
              </a:rPr>
              <a:t>Η κοινωνική επιχειρηματικότητα είναι η χρήση των τεχνικών που ξεκινούν επιχειρηματίες για την ανάπτυξη, τη χρηματοδότηση και την εφαρμογή λύσεων σε κοινωνικά, πολιτιστικά ή περιβαλλοντικά ζητήματα.</a:t>
            </a:r>
            <a:endParaRPr lang="el-GR" sz="2400" b="1" dirty="0"/>
          </a:p>
        </p:txBody>
      </p:sp>
      <p:sp>
        <p:nvSpPr>
          <p:cNvPr id="4" name="Τίτλος 1">
            <a:extLst>
              <a:ext uri="{FF2B5EF4-FFF2-40B4-BE49-F238E27FC236}">
                <a16:creationId xmlns:a16="http://schemas.microsoft.com/office/drawing/2014/main" id="{298EDDB8-49FB-474B-AADD-D1D1568ED384}"/>
              </a:ext>
            </a:extLst>
          </p:cNvPr>
          <p:cNvSpPr>
            <a:spLocks noGrp="1"/>
          </p:cNvSpPr>
          <p:nvPr>
            <p:ph type="title"/>
          </p:nvPr>
        </p:nvSpPr>
        <p:spPr>
          <a:xfrm>
            <a:off x="1141413" y="609600"/>
            <a:ext cx="9905998" cy="1104900"/>
          </a:xfrm>
        </p:spPr>
        <p:txBody>
          <a:body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1297248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8FD83E7-111D-1345-9A5A-0F5751567F9A}"/>
              </a:ext>
            </a:extLst>
          </p:cNvPr>
          <p:cNvSpPr>
            <a:spLocks noGrp="1"/>
          </p:cNvSpPr>
          <p:nvPr>
            <p:ph idx="1"/>
          </p:nvPr>
        </p:nvSpPr>
        <p:spPr>
          <a:xfrm>
            <a:off x="531812" y="522110"/>
            <a:ext cx="11073165" cy="5799668"/>
          </a:xfrm>
        </p:spPr>
        <p:txBody>
          <a:bodyPr>
            <a:normAutofit fontScale="92500" lnSpcReduction="10000"/>
          </a:bodyPr>
          <a:lstStyle/>
          <a:p>
            <a:pPr marL="0" indent="0">
              <a:buNone/>
            </a:pPr>
            <a:r>
              <a:rPr lang="el-GR" dirty="0">
                <a:effectLst/>
              </a:rPr>
              <a:t>Δομή του κόστους</a:t>
            </a:r>
          </a:p>
          <a:p>
            <a:r>
              <a:rPr lang="el-GR" dirty="0">
                <a:effectLst/>
              </a:rPr>
              <a:t>Η δομή του κόστους είναι ένα από τα πιο κρίσιμα ζητήματα κατά τη διάρκεια της δημιουργίας και σχεδίασης της κοινωνικής μας επιχείρησης, επειδή στο σημείο αυτό βρίσκεται το ερώτημα: ‘ Ποιοι είναι οι μεγαλύτεροι τομείς δαπανών μας’; Ποιοι βασικοί πόροι και ποιες βασικές δραστηριότητες είναι οι πιο δαπανηρές; Στο πλαίσιο των δαπανών θα πρέπει να λάβουμε υπόψιν όλα τα σταθερά έξοδα, συμπεριλαμβανομένων και των μισθών, ενοίκια, το πιθανό μεταβλητό κόστος και τους συνυφασμένους όρους όπως οι οικονομίες κλίμακας και οι οικονομίες πεδίου εφαρμογής.</a:t>
            </a:r>
          </a:p>
          <a:p>
            <a:endParaRPr lang="el-GR" dirty="0">
              <a:effectLst/>
            </a:endParaRPr>
          </a:p>
          <a:p>
            <a:pPr marL="0" indent="0">
              <a:buNone/>
            </a:pPr>
            <a:r>
              <a:rPr lang="el-GR" dirty="0">
                <a:effectLst/>
              </a:rPr>
              <a:t>Έσοδα</a:t>
            </a:r>
          </a:p>
          <a:p>
            <a:r>
              <a:rPr lang="el-GR" dirty="0">
                <a:effectLst/>
              </a:rPr>
              <a:t>Αναπόφευκτα, θα πρέπει να λάβουμε υπόψιν όλους τους ακόλουθους παράγοντες που είναι αρκετά συνυφασμένοι με τις ροές εσόδων. Για ποια αξία οι πελάτες μας είναι πραγματικά πρόθυμοι να πληρώσουν; Για τι πληρώνουν σήμερα; Πώς πληρώνουν αυτήν τη στιγμή; Πώς θα προτιμούσαν να πληρώσουν; Πόσο συμβάλλει κάθε ροή εσόδων στα συνολικά έσοδα;</a:t>
            </a:r>
          </a:p>
          <a:p>
            <a:pPr marL="0" indent="0">
              <a:buNone/>
            </a:pPr>
            <a:endParaRPr lang="el-GR" dirty="0">
              <a:effectLst/>
            </a:endParaRPr>
          </a:p>
          <a:p>
            <a:pPr marL="0" indent="0">
              <a:buNone/>
            </a:pPr>
            <a:r>
              <a:rPr lang="el-GR" dirty="0">
                <a:effectLst/>
              </a:rPr>
              <a:t>Πλεόνασμα</a:t>
            </a:r>
          </a:p>
          <a:p>
            <a:r>
              <a:rPr lang="el-GR" dirty="0">
                <a:effectLst/>
              </a:rPr>
              <a:t>Τελευταίο αλλά εξίσου σημαντικό, θα πρέπει να απαντήσουμε στο εξής κρίσιμο ερώτημα: ΄Που σκοπεύουμε να επενδύσουμε τα κέρδη μας με σκοπό να διατηρήσουμε την απαιτούμενη κοινωνική αξία;</a:t>
            </a:r>
          </a:p>
          <a:p>
            <a:endParaRPr lang="el-GR" dirty="0"/>
          </a:p>
        </p:txBody>
      </p:sp>
    </p:spTree>
    <p:extLst>
      <p:ext uri="{BB962C8B-B14F-4D97-AF65-F5344CB8AC3E}">
        <p14:creationId xmlns:p14="http://schemas.microsoft.com/office/powerpoint/2010/main" val="1004031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F54756A-EEB0-C84F-A095-1215011E5B38}"/>
              </a:ext>
            </a:extLst>
          </p:cNvPr>
          <p:cNvSpPr>
            <a:spLocks noGrp="1"/>
          </p:cNvSpPr>
          <p:nvPr>
            <p:ph idx="1"/>
          </p:nvPr>
        </p:nvSpPr>
        <p:spPr/>
        <p:txBody>
          <a:bodyPr>
            <a:normAutofit lnSpcReduction="10000"/>
          </a:bodyPr>
          <a:lstStyle/>
          <a:p>
            <a:r>
              <a:rPr lang="el-GR" dirty="0">
                <a:effectLst/>
              </a:rPr>
              <a:t>Σε οικονομικούς όρους, το επιχειρηματικό πλάνο για μια κοινωνική επιχειρηματικότητα είναι ο τρόπος με τον οποίο οι εισροές μετατρέπονται σε αποτελέσματα, προκριμένου να δημιουργηθεί κοινωνική και οικονομική αξία. Υπάρχουν ποικίλοι τύποι επιχειρηματικών μοντέλων κοινωνικών επιχειρήσεων που προτείνονται σε σχετικά βιβλία, άρθρα και διαδικτυακές πηγές και που θα μπορούσαν να εφαρμοστούν σε διαφορετικές περιπτώσεις, πάντα σε συνέπεια με διάφορους παράγοντες όπως η οικονομική δυνατότητα των κοινωνικών επιχειρήσεων, την κοινωνική αποστολή, την δυναμική της αγοράς, το νομικό πλαίσιο, τις ανάγκες και τις απαιτήσεις των πελατών αλλά και κάθε άλλης ομάδας που στοχεύουμε κτλ. Επομένως, ένας πίνακας ο οποίος παρέχει μια ανασκόπηση διαφόρων τύπων μοντέλων, παρέχεται από κάτω.</a:t>
            </a:r>
            <a:endParaRPr lang="el-GR" dirty="0"/>
          </a:p>
        </p:txBody>
      </p:sp>
      <p:sp>
        <p:nvSpPr>
          <p:cNvPr id="4" name="Τίτλος 1">
            <a:extLst>
              <a:ext uri="{FF2B5EF4-FFF2-40B4-BE49-F238E27FC236}">
                <a16:creationId xmlns:a16="http://schemas.microsoft.com/office/drawing/2014/main" id="{2051FD0C-E70E-274F-BADE-DEFE65CA8FA2}"/>
              </a:ext>
            </a:extLst>
          </p:cNvPr>
          <p:cNvSpPr>
            <a:spLocks noGrp="1"/>
          </p:cNvSpPr>
          <p:nvPr>
            <p:ph type="title"/>
          </p:nvPr>
        </p:nvSpPr>
        <p:spPr>
          <a:xfrm>
            <a:off x="1141413" y="609600"/>
            <a:ext cx="9905998" cy="1387642"/>
          </a:xfrm>
        </p:spPr>
        <p:txBody>
          <a:bodyPr/>
          <a:lstStyle/>
          <a:p>
            <a:r>
              <a:rPr lang="el-GR" dirty="0"/>
              <a:t>Κοινωνική επιχειρηματικότητα μέσα στα επιχειρηματικά μοντέλα</a:t>
            </a:r>
          </a:p>
        </p:txBody>
      </p:sp>
    </p:spTree>
    <p:extLst>
      <p:ext uri="{BB962C8B-B14F-4D97-AF65-F5344CB8AC3E}">
        <p14:creationId xmlns:p14="http://schemas.microsoft.com/office/powerpoint/2010/main" val="1756248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14A51300-AF96-F749-9B9F-C9429692C737}"/>
              </a:ext>
            </a:extLst>
          </p:cNvPr>
          <p:cNvPicPr>
            <a:picLocks noChangeAspect="1"/>
          </p:cNvPicPr>
          <p:nvPr/>
        </p:nvPicPr>
        <p:blipFill>
          <a:blip r:embed="rId3"/>
          <a:stretch>
            <a:fillRect/>
          </a:stretch>
        </p:blipFill>
        <p:spPr>
          <a:xfrm>
            <a:off x="1612232" y="245527"/>
            <a:ext cx="9363155" cy="636694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658146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55147" y="1066800"/>
            <a:ext cx="9905998" cy="1905000"/>
          </a:xfrm>
        </p:spPr>
        <p:txBody>
          <a:bodyPr/>
          <a:lstStyle/>
          <a:p>
            <a:r>
              <a:rPr lang="en" dirty="0">
                <a:effectLst/>
              </a:rPr>
              <a:t>Social Entrepreneurs And Their Crazy Ideas</a:t>
            </a:r>
          </a:p>
        </p:txBody>
      </p:sp>
      <p:sp>
        <p:nvSpPr>
          <p:cNvPr id="3" name="Θέση περιεχομένου 2"/>
          <p:cNvSpPr>
            <a:spLocks noGrp="1"/>
          </p:cNvSpPr>
          <p:nvPr>
            <p:ph idx="1"/>
          </p:nvPr>
        </p:nvSpPr>
        <p:spPr/>
        <p:txBody>
          <a:bodyPr/>
          <a:lstStyle/>
          <a:p>
            <a:r>
              <a:rPr lang="en-GB" dirty="0"/>
              <a:t>https://</a:t>
            </a:r>
            <a:r>
              <a:rPr lang="en-GB" dirty="0" err="1"/>
              <a:t>www.youtube.com</a:t>
            </a:r>
            <a:r>
              <a:rPr lang="en-GB" dirty="0"/>
              <a:t>/</a:t>
            </a:r>
            <a:r>
              <a:rPr lang="en-GB" dirty="0" err="1"/>
              <a:t>watch?v</a:t>
            </a:r>
            <a:r>
              <a:rPr lang="en-GB" dirty="0"/>
              <a:t>=nlXKcpgPP6M</a:t>
            </a:r>
          </a:p>
        </p:txBody>
      </p:sp>
    </p:spTree>
    <p:extLst>
      <p:ext uri="{BB962C8B-B14F-4D97-AF65-F5344CB8AC3E}">
        <p14:creationId xmlns:p14="http://schemas.microsoft.com/office/powerpoint/2010/main" val="4152621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1141413" y="2035277"/>
            <a:ext cx="9905998" cy="4213123"/>
          </a:xfrm>
        </p:spPr>
        <p:txBody>
          <a:bodyPr>
            <a:noAutofit/>
          </a:bodyPr>
          <a:lstStyle/>
          <a:p>
            <a:pPr>
              <a:buClr>
                <a:schemeClr val="accent5">
                  <a:lumMod val="75000"/>
                </a:schemeClr>
              </a:buClr>
            </a:pPr>
            <a:r>
              <a:rPr lang="el-GR" sz="2800" dirty="0">
                <a:latin typeface="Arial" pitchFamily="34" charset="0"/>
                <a:cs typeface="Arial" pitchFamily="34" charset="0"/>
              </a:rPr>
              <a:t>Γεωγραφικές Τοποθεσίες -Επιστημονική Προσέγγιση</a:t>
            </a:r>
          </a:p>
          <a:p>
            <a:pPr>
              <a:buClr>
                <a:schemeClr val="accent5">
                  <a:lumMod val="75000"/>
                </a:schemeClr>
              </a:buClr>
            </a:pPr>
            <a:r>
              <a:rPr lang="el-GR" sz="2800" dirty="0">
                <a:latin typeface="Arial" pitchFamily="34" charset="0"/>
                <a:cs typeface="Arial" pitchFamily="34" charset="0"/>
              </a:rPr>
              <a:t>Επιστήμη Επιχειρήσεων και Διοίκησης εναντίον Κοινωνιολογίας και Πολιτικής Επιστήμης</a:t>
            </a:r>
          </a:p>
          <a:p>
            <a:pPr>
              <a:buClr>
                <a:schemeClr val="accent5">
                  <a:lumMod val="75000"/>
                </a:schemeClr>
              </a:buClr>
            </a:pPr>
            <a:r>
              <a:rPr lang="el-GR" sz="2800" dirty="0">
                <a:latin typeface="Arial" pitchFamily="34" charset="0"/>
                <a:cs typeface="Arial" pitchFamily="34" charset="0"/>
              </a:rPr>
              <a:t>Εκπαιδευτικό και Επαγγελματικό υπόβαθρο</a:t>
            </a:r>
          </a:p>
          <a:p>
            <a:pPr>
              <a:buClr>
                <a:schemeClr val="accent5">
                  <a:lumMod val="75000"/>
                </a:schemeClr>
              </a:buClr>
            </a:pPr>
            <a:endParaRPr lang="el-GR" sz="2800" dirty="0">
              <a:latin typeface="Arial" pitchFamily="34" charset="0"/>
              <a:cs typeface="Arial" pitchFamily="34" charset="0"/>
            </a:endParaRPr>
          </a:p>
          <a:p>
            <a:pPr>
              <a:buClr>
                <a:schemeClr val="accent5">
                  <a:lumMod val="75000"/>
                </a:schemeClr>
              </a:buClr>
            </a:pPr>
            <a:r>
              <a:rPr lang="el-GR" sz="2800" dirty="0">
                <a:latin typeface="Arial" pitchFamily="34" charset="0"/>
                <a:cs typeface="Arial" pitchFamily="34" charset="0"/>
              </a:rPr>
              <a:t>  Περισσότεροι από 47 ορισμοί!!</a:t>
            </a:r>
          </a:p>
        </p:txBody>
      </p:sp>
      <p:sp>
        <p:nvSpPr>
          <p:cNvPr id="5" name="Βέλος προς τα κάτω 4"/>
          <p:cNvSpPr/>
          <p:nvPr/>
        </p:nvSpPr>
        <p:spPr>
          <a:xfrm>
            <a:off x="5704945" y="4695449"/>
            <a:ext cx="778933" cy="5080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7" name="Τίτλος 1">
            <a:extLst>
              <a:ext uri="{FF2B5EF4-FFF2-40B4-BE49-F238E27FC236}">
                <a16:creationId xmlns:a16="http://schemas.microsoft.com/office/drawing/2014/main" id="{6D038679-E78E-BA46-A91B-7D50609FAB5D}"/>
              </a:ext>
            </a:extLst>
          </p:cNvPr>
          <p:cNvSpPr txBox="1">
            <a:spLocks/>
          </p:cNvSpPr>
          <p:nvPr/>
        </p:nvSpPr>
        <p:spPr>
          <a:xfrm>
            <a:off x="1141413" y="609600"/>
            <a:ext cx="9905998" cy="11049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388531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41413" y="1808018"/>
            <a:ext cx="9905998" cy="4707081"/>
          </a:xfrm>
        </p:spPr>
        <p:txBody>
          <a:bodyPr>
            <a:noAutofit/>
          </a:bodyPr>
          <a:lstStyle/>
          <a:p>
            <a:pPr marL="0" indent="0">
              <a:buNone/>
            </a:pPr>
            <a:r>
              <a:rPr lang="el-GR" sz="2400" b="1" dirty="0" err="1"/>
              <a:t>Ζουγκλα</a:t>
            </a:r>
            <a:r>
              <a:rPr lang="el-GR" sz="2400" b="1" dirty="0"/>
              <a:t> Ορισμών</a:t>
            </a:r>
          </a:p>
          <a:p>
            <a:r>
              <a:rPr lang="el-GR" sz="2400" dirty="0"/>
              <a:t>Η έννοια της κοινωνικής επιχείρησης έχει εφαρμοστεί για να περιγράψει εθελοντικούς οργανισμούς που παρέχουν δημόσιες υπηρεσίες (</a:t>
            </a:r>
            <a:r>
              <a:rPr lang="en-GB" sz="2400" dirty="0"/>
              <a:t>Di Domenico et al., 2009)</a:t>
            </a:r>
          </a:p>
          <a:p>
            <a:r>
              <a:rPr lang="el-GR" sz="2400" dirty="0"/>
              <a:t>δημοκρατικά ελεγχόμενοι οργανισμοί που συνδυάζουν κοινωνικούς και οικονομικούς στόχους (</a:t>
            </a:r>
            <a:r>
              <a:rPr lang="en-GB" sz="2400" dirty="0" err="1"/>
              <a:t>Defourny</a:t>
            </a:r>
            <a:r>
              <a:rPr lang="en-GB" sz="2400" dirty="0"/>
              <a:t> </a:t>
            </a:r>
            <a:r>
              <a:rPr lang="el-GR" sz="2400" dirty="0"/>
              <a:t>και </a:t>
            </a:r>
            <a:r>
              <a:rPr lang="en-GB" sz="2400" dirty="0"/>
              <a:t>Nyssens, 2006),</a:t>
            </a:r>
          </a:p>
          <a:p>
            <a:r>
              <a:rPr lang="el-GR" sz="2400" dirty="0"/>
              <a:t>Επιχειρήσεις προσανατολισμένες στο κέρδος που δραστηριοποιούνται σε τομείς δημόσιας ευημερίας (</a:t>
            </a:r>
            <a:r>
              <a:rPr lang="en-GB" sz="2400" dirty="0"/>
              <a:t>Kanter </a:t>
            </a:r>
            <a:r>
              <a:rPr lang="el-GR" sz="2400" dirty="0"/>
              <a:t>και </a:t>
            </a:r>
            <a:r>
              <a:rPr lang="en-GB" sz="2400" dirty="0" err="1"/>
              <a:t>Purringthon</a:t>
            </a:r>
            <a:r>
              <a:rPr lang="en-GB" sz="2400" dirty="0"/>
              <a:t>, 1998) </a:t>
            </a:r>
            <a:r>
              <a:rPr lang="el-GR" sz="2400" dirty="0"/>
              <a:t>έχοντας κοινωνική συνείδηση (</a:t>
            </a:r>
            <a:r>
              <a:rPr lang="en-GB" sz="2400" dirty="0"/>
              <a:t>Harding, 2010)</a:t>
            </a:r>
          </a:p>
          <a:p>
            <a:r>
              <a:rPr lang="el-GR" sz="2400" dirty="0"/>
              <a:t>κοινοτικές επιχειρήσεις που αντιμετωπίζουν κοινωνικά προβλήματα (</a:t>
            </a:r>
            <a:r>
              <a:rPr lang="en-GB" sz="2400" dirty="0"/>
              <a:t>Williams, 2007).</a:t>
            </a:r>
          </a:p>
        </p:txBody>
      </p:sp>
      <p:sp>
        <p:nvSpPr>
          <p:cNvPr id="6" name="Τίτλος 1">
            <a:extLst>
              <a:ext uri="{FF2B5EF4-FFF2-40B4-BE49-F238E27FC236}">
                <a16:creationId xmlns:a16="http://schemas.microsoft.com/office/drawing/2014/main" id="{17ABEFE0-042D-754F-9F28-F167C8AD698D}"/>
              </a:ext>
            </a:extLst>
          </p:cNvPr>
          <p:cNvSpPr txBox="1">
            <a:spLocks/>
          </p:cNvSpPr>
          <p:nvPr/>
        </p:nvSpPr>
        <p:spPr>
          <a:xfrm>
            <a:off x="1141413" y="609600"/>
            <a:ext cx="9905998" cy="11049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err="1"/>
              <a:t>Ορισμοι</a:t>
            </a:r>
            <a:r>
              <a:rPr lang="el-GR" dirty="0"/>
              <a:t> της </a:t>
            </a:r>
            <a:r>
              <a:rPr lang="el-GR" dirty="0" err="1"/>
              <a:t>κοινωνικης</a:t>
            </a:r>
            <a:r>
              <a:rPr lang="el-GR" dirty="0"/>
              <a:t> επιχειρηματικότητας</a:t>
            </a:r>
          </a:p>
        </p:txBody>
      </p:sp>
    </p:spTree>
    <p:extLst>
      <p:ext uri="{BB962C8B-B14F-4D97-AF65-F5344CB8AC3E}">
        <p14:creationId xmlns:p14="http://schemas.microsoft.com/office/powerpoint/2010/main" val="364213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43001" y="2283541"/>
            <a:ext cx="9905998" cy="3124201"/>
          </a:xfrm>
        </p:spPr>
        <p:txBody>
          <a:bodyPr>
            <a:normAutofit/>
          </a:bodyPr>
          <a:lstStyle/>
          <a:p>
            <a:pPr marL="0" indent="0">
              <a:buNone/>
            </a:pPr>
            <a:r>
              <a:rPr lang="el-GR" sz="2800" dirty="0"/>
              <a:t>«Υπάρχουν εκείνοι που βλέπουν τις κοινωνικές επιχειρήσεις ως απάντηση στα οικονομικά και οργανωτικά προβλήματα [πολύ </a:t>
            </a:r>
            <a:r>
              <a:rPr lang="el-GR" sz="2800" dirty="0" err="1"/>
              <a:t>κοινο</a:t>
            </a:r>
            <a:r>
              <a:rPr lang="el-GR" sz="2800" dirty="0"/>
              <a:t> για τους κυβερνητικούς ορισμούς] έναντι εκείνων που αναζητούν το </a:t>
            </a:r>
            <a:r>
              <a:rPr lang="el-GR" sz="2800" dirty="0" err="1"/>
              <a:t>δικαιο</a:t>
            </a:r>
            <a:r>
              <a:rPr lang="el-GR" sz="2800" dirty="0"/>
              <a:t> και την κοινωνική αλλαγή».</a:t>
            </a:r>
            <a:endParaRPr lang="en-GB" sz="2800" b="1" dirty="0"/>
          </a:p>
        </p:txBody>
      </p:sp>
    </p:spTree>
    <p:extLst>
      <p:ext uri="{BB962C8B-B14F-4D97-AF65-F5344CB8AC3E}">
        <p14:creationId xmlns:p14="http://schemas.microsoft.com/office/powerpoint/2010/main" val="152023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1413" y="609600"/>
            <a:ext cx="9905998" cy="699655"/>
          </a:xfrm>
        </p:spPr>
        <p:txBody>
          <a:bodyPr/>
          <a:lstStyle/>
          <a:p>
            <a:endParaRPr lang="en-GB" dirty="0"/>
          </a:p>
        </p:txBody>
      </p:sp>
      <p:sp>
        <p:nvSpPr>
          <p:cNvPr id="6" name="Θέση περιεχομένου 5"/>
          <p:cNvSpPr>
            <a:spLocks noGrp="1"/>
          </p:cNvSpPr>
          <p:nvPr>
            <p:ph idx="1"/>
          </p:nvPr>
        </p:nvSpPr>
        <p:spPr>
          <a:xfrm>
            <a:off x="1141413" y="1735282"/>
            <a:ext cx="9905998" cy="4281053"/>
          </a:xfrm>
        </p:spPr>
        <p:txBody>
          <a:bodyPr>
            <a:normAutofit/>
          </a:bodyPr>
          <a:lstStyle/>
          <a:p>
            <a:pPr marL="0" indent="0">
              <a:buNone/>
            </a:pPr>
            <a:r>
              <a:rPr lang="el-GR" sz="1800" dirty="0">
                <a:latin typeface="Arial" pitchFamily="34" charset="0"/>
                <a:cs typeface="Arial" pitchFamily="34" charset="0"/>
              </a:rPr>
              <a:t>Ορισμός Ευρωπαϊκής Ένωσης για την κοινωνική επιχειρηματικότητα</a:t>
            </a:r>
          </a:p>
          <a:p>
            <a:endParaRPr lang="el-GR" sz="1800" dirty="0">
              <a:latin typeface="Arial" pitchFamily="34" charset="0"/>
              <a:cs typeface="Arial" pitchFamily="34" charset="0"/>
            </a:endParaRPr>
          </a:p>
          <a:p>
            <a:r>
              <a:rPr lang="el-GR" sz="1800" dirty="0">
                <a:latin typeface="Arial" pitchFamily="34" charset="0"/>
                <a:cs typeface="Arial" pitchFamily="34" charset="0"/>
              </a:rPr>
              <a:t>Ο </a:t>
            </a:r>
            <a:r>
              <a:rPr lang="el-GR" sz="2400" b="1" dirty="0">
                <a:solidFill>
                  <a:srgbClr val="00B0F0"/>
                </a:solidFill>
                <a:latin typeface="Arial" pitchFamily="34" charset="0"/>
                <a:cs typeface="Arial" pitchFamily="34" charset="0"/>
              </a:rPr>
              <a:t>κοινωνικός τους στόχος είναι ο λόγος για την εμπορική δραστηριότητα</a:t>
            </a:r>
            <a:r>
              <a:rPr lang="el-GR" sz="1800" dirty="0">
                <a:latin typeface="Arial" pitchFamily="34" charset="0"/>
                <a:cs typeface="Arial" pitchFamily="34" charset="0"/>
              </a:rPr>
              <a:t>, συχνά με τη μορφή υψηλού επιπέδου κοινωνικής καινοτομίας</a:t>
            </a:r>
          </a:p>
          <a:p>
            <a:r>
              <a:rPr lang="el-GR" sz="1800" dirty="0">
                <a:latin typeface="Arial" pitchFamily="34" charset="0"/>
                <a:cs typeface="Arial" pitchFamily="34" charset="0"/>
              </a:rPr>
              <a:t>Τα </a:t>
            </a:r>
            <a:r>
              <a:rPr lang="el-GR" sz="2400" b="1" dirty="0">
                <a:solidFill>
                  <a:srgbClr val="00B0F0"/>
                </a:solidFill>
                <a:latin typeface="Arial" pitchFamily="34" charset="0"/>
                <a:cs typeface="Arial" pitchFamily="34" charset="0"/>
              </a:rPr>
              <a:t>κέρδη τους </a:t>
            </a:r>
            <a:r>
              <a:rPr lang="el-GR" sz="2400" b="1" dirty="0" err="1">
                <a:solidFill>
                  <a:srgbClr val="00B0F0"/>
                </a:solidFill>
                <a:latin typeface="Arial" pitchFamily="34" charset="0"/>
                <a:cs typeface="Arial" pitchFamily="34" charset="0"/>
              </a:rPr>
              <a:t>επανεπενδύονται</a:t>
            </a:r>
            <a:r>
              <a:rPr lang="el-GR" sz="2400" b="1" dirty="0">
                <a:solidFill>
                  <a:srgbClr val="00B0F0"/>
                </a:solidFill>
                <a:latin typeface="Arial" pitchFamily="34" charset="0"/>
                <a:cs typeface="Arial" pitchFamily="34" charset="0"/>
              </a:rPr>
              <a:t> </a:t>
            </a:r>
            <a:r>
              <a:rPr lang="el-GR" sz="1800" dirty="0">
                <a:latin typeface="Arial" pitchFamily="34" charset="0"/>
                <a:cs typeface="Arial" pitchFamily="34" charset="0"/>
              </a:rPr>
              <a:t>κυρίως με σκοπό την επίτευξη αυτού του κοινωνικού στόχου</a:t>
            </a:r>
          </a:p>
          <a:p>
            <a:r>
              <a:rPr lang="el-GR" sz="1800" dirty="0">
                <a:latin typeface="Arial" pitchFamily="34" charset="0"/>
                <a:cs typeface="Arial" pitchFamily="34" charset="0"/>
              </a:rPr>
              <a:t> Η </a:t>
            </a:r>
            <a:r>
              <a:rPr lang="el-GR" sz="2400" b="1" dirty="0">
                <a:solidFill>
                  <a:srgbClr val="00B0F0"/>
                </a:solidFill>
                <a:latin typeface="Arial" pitchFamily="34" charset="0"/>
                <a:cs typeface="Arial" pitchFamily="34" charset="0"/>
              </a:rPr>
              <a:t>μέθοδος οργάνωσής </a:t>
            </a:r>
            <a:r>
              <a:rPr lang="el-GR" sz="1800" dirty="0">
                <a:latin typeface="Arial" pitchFamily="34" charset="0"/>
                <a:cs typeface="Arial" pitchFamily="34" charset="0"/>
              </a:rPr>
              <a:t>τους  αντικατοπτρίζει την αποστολή τους</a:t>
            </a:r>
          </a:p>
          <a:p>
            <a:r>
              <a:rPr lang="el-GR" sz="1600" dirty="0">
                <a:latin typeface="Arial" pitchFamily="34" charset="0"/>
                <a:cs typeface="Arial" pitchFamily="34" charset="0"/>
              </a:rPr>
              <a:t>Παρέχουν </a:t>
            </a:r>
            <a:r>
              <a:rPr lang="el-GR" sz="2400" b="1" dirty="0">
                <a:solidFill>
                  <a:srgbClr val="00B0F0"/>
                </a:solidFill>
                <a:latin typeface="Arial" pitchFamily="34" charset="0"/>
                <a:cs typeface="Arial" pitchFamily="34" charset="0"/>
              </a:rPr>
              <a:t>κοινωνικές υπηρεσίες ή/και αγαθά σε ευάλωτες ομάδες</a:t>
            </a:r>
          </a:p>
          <a:p>
            <a:r>
              <a:rPr lang="el-GR" sz="1600" dirty="0">
                <a:latin typeface="Arial" pitchFamily="34" charset="0"/>
                <a:cs typeface="Arial" pitchFamily="34" charset="0"/>
              </a:rPr>
              <a:t>Η </a:t>
            </a:r>
            <a:r>
              <a:rPr lang="el-GR" sz="2400" b="1" dirty="0">
                <a:solidFill>
                  <a:srgbClr val="00B0F0"/>
                </a:solidFill>
                <a:latin typeface="Arial" pitchFamily="34" charset="0"/>
                <a:cs typeface="Arial" pitchFamily="34" charset="0"/>
              </a:rPr>
              <a:t>μέθοδος παραγωγής τους έχει κοινωνικό στόχο</a:t>
            </a:r>
            <a:r>
              <a:rPr lang="el-GR" sz="1800" b="1" dirty="0">
                <a:solidFill>
                  <a:srgbClr val="00B0F0"/>
                </a:solidFill>
                <a:latin typeface="Arial" pitchFamily="34" charset="0"/>
                <a:cs typeface="Arial" pitchFamily="34" charset="0"/>
              </a:rPr>
              <a:t>.</a:t>
            </a:r>
            <a:endParaRPr lang="el-GR" sz="1600" dirty="0">
              <a:latin typeface="Arial" pitchFamily="34" charset="0"/>
              <a:cs typeface="Arial" pitchFamily="34" charset="0"/>
            </a:endParaRPr>
          </a:p>
          <a:p>
            <a:endParaRPr lang="el-GR" sz="1800" dirty="0">
              <a:latin typeface="Arial" pitchFamily="34" charset="0"/>
              <a:cs typeface="Arial" pitchFamily="34" charset="0"/>
            </a:endParaRPr>
          </a:p>
        </p:txBody>
      </p:sp>
    </p:spTree>
    <p:extLst>
      <p:ext uri="{BB962C8B-B14F-4D97-AF65-F5344CB8AC3E}">
        <p14:creationId xmlns:p14="http://schemas.microsoft.com/office/powerpoint/2010/main" val="2224315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λέγμα">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TotalTime>
  <Words>4505</Words>
  <Application>Microsoft Office PowerPoint</Application>
  <PresentationFormat>Ευρεία οθόνη</PresentationFormat>
  <Paragraphs>207</Paragraphs>
  <Slides>53</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53</vt:i4>
      </vt:variant>
    </vt:vector>
  </HeadingPairs>
  <TitlesOfParts>
    <vt:vector size="59" baseType="lpstr">
      <vt:lpstr>Arial</vt:lpstr>
      <vt:lpstr>Calibri</vt:lpstr>
      <vt:lpstr>Century Gothic</vt:lpstr>
      <vt:lpstr>Roboto</vt:lpstr>
      <vt:lpstr>Wingdings 2</vt:lpstr>
      <vt:lpstr>Πλέγμα</vt:lpstr>
      <vt:lpstr>Επιχειρηματική Πολιτική και Στρατηγική</vt:lpstr>
      <vt:lpstr>Κοινωνικη επιχειρηματικότητα</vt:lpstr>
      <vt:lpstr>Ορισμοι της κοινωνικης επιχειρηματικότητας</vt:lpstr>
      <vt:lpstr>Παρουσίαση του PowerPoint</vt:lpstr>
      <vt:lpstr>Ορισμοι της κοινωνικης επιχειρηματικότητας</vt:lpstr>
      <vt:lpstr>Παρουσίαση του PowerPoint</vt:lpstr>
      <vt:lpstr>Παρουσίαση του PowerPoint</vt:lpstr>
      <vt:lpstr>Παρουσίαση του PowerPoint</vt:lpstr>
      <vt:lpstr>Παρουσίαση του PowerPoint</vt:lpstr>
      <vt:lpstr>Ορισμοι της κοινωνικης επιχειρηματικότητας</vt:lpstr>
      <vt:lpstr>Ορισμοι της κοινωνικης επιχειρηματικότητας</vt:lpstr>
      <vt:lpstr>Ορισμοι της κοινωνικης επιχειρηματικότητας</vt:lpstr>
      <vt:lpstr>Παρουσίαση του PowerPoint</vt:lpstr>
      <vt:lpstr>Ορισμοι της κοινωνικης επιχειρηματικότητας</vt:lpstr>
      <vt:lpstr>Ορισμοι της κοινωνικης επιχειρηματικότητας</vt:lpstr>
      <vt:lpstr>Ορισμοι της κοινωνικης επιχειρηματικότητας</vt:lpstr>
      <vt:lpstr>Ορισμοι της κοινωνικης επιχειρηματικότητας</vt:lpstr>
      <vt:lpstr>Ορισμοι της κοινωνικης επιχειρηματικότητας</vt:lpstr>
      <vt:lpstr>Παρουσίαση του PowerPoint</vt:lpstr>
      <vt:lpstr>Ορισμοι της κοινωνικης επιχειρηματικότητας</vt:lpstr>
      <vt:lpstr>Ορισμοι της κοινωνικης επιχειρηματικότητας</vt:lpstr>
      <vt:lpstr>Παρουσίαση του PowerPoint</vt:lpstr>
      <vt:lpstr>Ορισμοι της κοινωνικης επιχειρηματικότητας</vt:lpstr>
      <vt:lpstr>Τομείς εστίασης της κοινωνικής επιχειρηματικότητας</vt:lpstr>
      <vt:lpstr>Ρόλος και Σημασία της Κοινωνικής Επιχειρηματικότητας</vt:lpstr>
      <vt:lpstr>Η εμφάνιση των κοινωνικών επιχειρήσεων</vt:lpstr>
      <vt:lpstr>Η υπόσχεση της Κοινωνικής Επιχείρησης</vt:lpstr>
      <vt:lpstr>Ποιοι είναι οι κοινωνικοί επιχειρηματίες</vt:lpstr>
      <vt:lpstr>Παρουσίαση του PowerPoint</vt:lpstr>
      <vt:lpstr>Παρουσίαση του PowerPoint</vt:lpstr>
      <vt:lpstr>Παραδοσιακοι επιχειρηματιες</vt:lpstr>
      <vt:lpstr>Κοινωνικοι επιχειρηματιεσ</vt:lpstr>
      <vt:lpstr>Παρουσίαση του PowerPoint</vt:lpstr>
      <vt:lpstr>Παρουσίαση του PowerPoint</vt:lpstr>
      <vt:lpstr>Ιδιότητες Κοινωνικών Επιχειρηματιών</vt:lpstr>
      <vt:lpstr>Παρουσίαση του PowerPoint</vt:lpstr>
      <vt:lpstr>Παρουσίαση του PowerPoint</vt:lpstr>
      <vt:lpstr>Παρουσίαση του PowerPoint</vt:lpstr>
      <vt:lpstr>5 μύθοι για την κοινωνική επιχειρηματικότητα</vt:lpstr>
      <vt:lpstr>Μύθος 1: Οι κοινωνικοί επιχειρηματίες δεν ενδιαφέρονται/δεν ξέρουν για τις επιχειρήσεις. Τα εγχειρήματά τους δεν έχουν κέρδος.</vt:lpstr>
      <vt:lpstr>Μύθος 2: Οι κοινωνικοί επιχειρηματίες ενδιαφέρονται μόνο για τον διαρκή αντίκτυπο και όχι για τα έσοδα.</vt:lpstr>
      <vt:lpstr>Μύθος 3: Οι κοινωνικές επιχειρήσεις δεν είναι επεκτάσιμες.</vt:lpstr>
      <vt:lpstr>Μύθος 4: Οι κοινωνικοί επιχειρηματίες είναι καλοί ανθρωποι, όχι πραγματικοί επιχειρηματίες.</vt:lpstr>
      <vt:lpstr>Μύθος 5: Οι κοινωνικοί επιχειρηματίες πρέπει απλώς να λιώνουν τις καρδιές τους, όχι να ανοίγουν πορτοφόλια</vt:lpstr>
      <vt:lpstr>Κοινωνική επιχειρηματικότητα μέσα στα επιχειρηματικά μοντέλα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Κοινωνική επιχειρηματικότητα μέσα στα επιχειρηματικά μοντέλα</vt:lpstr>
      <vt:lpstr>Παρουσίαση του PowerPoint</vt:lpstr>
      <vt:lpstr>Social Entrepreneurs And Their Crazy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GBCA316 Social Entrepreneurship</dc:title>
  <dc:creator>KOSTIS PANTELIS</dc:creator>
  <cp:lastModifiedBy>gmanolo@o365.uoa.gr</cp:lastModifiedBy>
  <cp:revision>28</cp:revision>
  <dcterms:created xsi:type="dcterms:W3CDTF">2020-02-13T05:00:37Z</dcterms:created>
  <dcterms:modified xsi:type="dcterms:W3CDTF">2022-11-09T08:04:28Z</dcterms:modified>
</cp:coreProperties>
</file>