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296" r:id="rId6"/>
    <p:sldId id="338" r:id="rId7"/>
    <p:sldId id="350" r:id="rId8"/>
    <p:sldId id="306" r:id="rId9"/>
    <p:sldId id="346" r:id="rId10"/>
    <p:sldId id="328" r:id="rId11"/>
    <p:sldId id="348" r:id="rId12"/>
    <p:sldId id="347" r:id="rId13"/>
    <p:sldId id="351" r:id="rId14"/>
    <p:sldId id="344" r:id="rId15"/>
    <p:sldId id="349" r:id="rId16"/>
    <p:sldId id="352" r:id="rId17"/>
    <p:sldId id="353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3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2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0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0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947" y="2146041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4980992" y="3301075"/>
            <a:ext cx="2230016" cy="75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askerville Old Face" panose="02020602080505020303" pitchFamily="18" charset="0"/>
              </a:rPr>
              <a:t>GENDERED MODERNISM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1346" y="1061259"/>
            <a:ext cx="5449078" cy="42428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Edna St. Vincent Millay 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(1892-1950)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25760C-A19A-5642-1FAF-E0CF42F4D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221" y="1375227"/>
            <a:ext cx="3011077" cy="39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522089"/>
            <a:ext cx="8695944" cy="6354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</a:rPr>
              <a:t>Edna St. Vincent Millay </a:t>
            </a:r>
            <a:r>
              <a:rPr lang="en-GB" sz="3200" dirty="0">
                <a:solidFill>
                  <a:schemeClr val="accent2"/>
                </a:solidFill>
              </a:rPr>
              <a:t>(1892-1950)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00" y="2640563"/>
            <a:ext cx="8540080" cy="2537927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Skillful use of the sonnet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Live life to its full potential</a:t>
            </a:r>
            <a:endParaRPr lang="en-GB" sz="2800" dirty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Against traditional ideologies of gender and sex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Reversal of conventional gendered roles</a:t>
            </a:r>
          </a:p>
        </p:txBody>
      </p:sp>
    </p:spTree>
    <p:extLst>
      <p:ext uri="{BB962C8B-B14F-4D97-AF65-F5344CB8AC3E}">
        <p14:creationId xmlns:p14="http://schemas.microsoft.com/office/powerpoint/2010/main" val="246227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[I, being born a woman] (1923)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745" y="1828800"/>
            <a:ext cx="3784391" cy="13255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u="sng" dirty="0">
                <a:latin typeface="Baskerville Old Face" panose="02020602080505020303" pitchFamily="18" charset="77"/>
                <a:cs typeface="+mn-lt"/>
              </a:rPr>
              <a:t>Revisioning the Italian tradition of the Petrarchan poem</a:t>
            </a:r>
            <a:endParaRPr lang="en-US" b="1" u="sng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8591" y="1946251"/>
            <a:ext cx="3200400" cy="57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Millay’s poem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09776" y="3154363"/>
            <a:ext cx="3272623" cy="3184598"/>
          </a:xfrm>
        </p:spPr>
        <p:txBody>
          <a:bodyPr numCol="1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Rhyme patter – Octave  &amp; sestet: ABBA </a:t>
            </a:r>
            <a:r>
              <a:rPr lang="en-US" sz="2400" dirty="0" err="1">
                <a:latin typeface="Times New Roman" panose="02020603050405020304" pitchFamily="18" charset="0"/>
              </a:rPr>
              <a:t>ABBA</a:t>
            </a:r>
            <a:r>
              <a:rPr lang="en-US" sz="2400" dirty="0">
                <a:latin typeface="Times New Roman" panose="02020603050405020304" pitchFamily="18" charset="0"/>
              </a:rPr>
              <a:t> CDCDCD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Content: sexual love, emotional disorder, female individuality &amp; empowerment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Octave: ideas &amp; arguments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Sestet: answer to previous arguments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0062" y="2069885"/>
            <a:ext cx="3200400" cy="427797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Baskerville Old Face" panose="02020602080505020303" pitchFamily="18" charset="77"/>
                <a:cs typeface="+mn-lt"/>
              </a:rPr>
              <a:t>Petrarchan poem</a:t>
            </a:r>
            <a:endParaRPr lang="el-GR" sz="2800" b="1" u="sng" dirty="0">
              <a:cs typeface="+mn-lt"/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264" y="3154363"/>
            <a:ext cx="3507512" cy="3020729"/>
          </a:xfrm>
        </p:spPr>
        <p:txBody>
          <a:bodyPr numCol="1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Rhyme pattern – Octave &amp; sestet: ABBA </a:t>
            </a:r>
            <a:r>
              <a:rPr lang="en-US" sz="2400" dirty="0" err="1">
                <a:latin typeface="Times New Roman" panose="02020603050405020304" pitchFamily="18" charset="0"/>
              </a:rPr>
              <a:t>ABBA</a:t>
            </a:r>
            <a:r>
              <a:rPr lang="en-US" sz="2400" dirty="0">
                <a:latin typeface="Times New Roman" panose="02020603050405020304" pitchFamily="18" charset="0"/>
              </a:rPr>
              <a:t> CDCDCD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Content: pains and hopes of a male lover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Octave: ideas &amp; arguments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Sestet: answer to previous arguments</a:t>
            </a:r>
          </a:p>
        </p:txBody>
      </p:sp>
      <p:sp>
        <p:nvSpPr>
          <p:cNvPr id="11" name="Θέση περιεχομένου 12">
            <a:extLst>
              <a:ext uri="{FF2B5EF4-FFF2-40B4-BE49-F238E27FC236}">
                <a16:creationId xmlns:a16="http://schemas.microsoft.com/office/drawing/2014/main" id="{7EB59B59-5EE2-C762-F1EF-405237E11646}"/>
              </a:ext>
            </a:extLst>
          </p:cNvPr>
          <p:cNvSpPr txBox="1">
            <a:spLocks/>
          </p:cNvSpPr>
          <p:nvPr/>
        </p:nvSpPr>
        <p:spPr>
          <a:xfrm>
            <a:off x="609601" y="3219186"/>
            <a:ext cx="4114799" cy="262404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External appearance retained – Rhyme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 Content subverted</a:t>
            </a:r>
          </a:p>
        </p:txBody>
      </p:sp>
    </p:spTree>
    <p:extLst>
      <p:ext uri="{BB962C8B-B14F-4D97-AF65-F5344CB8AC3E}">
        <p14:creationId xmlns:p14="http://schemas.microsoft.com/office/powerpoint/2010/main" val="30548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12" grpId="0" build="p"/>
      <p:bldP spid="13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1346" y="1061259"/>
            <a:ext cx="5449078" cy="42428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Marianne Moore 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(1887-1972)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467715-ABDA-CA1E-0A94-1C1A2CE97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415" y="1061259"/>
            <a:ext cx="3656140" cy="47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Marianne Moore </a:t>
            </a:r>
            <a:r>
              <a:rPr lang="en-GB" sz="3200" dirty="0">
                <a:solidFill>
                  <a:schemeClr val="accent2"/>
                </a:solidFill>
              </a:rPr>
              <a:t>(1887-1972)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3" y="1899821"/>
            <a:ext cx="10682926" cy="4223393"/>
          </a:xfrm>
        </p:spPr>
        <p:txBody>
          <a:bodyPr numCol="2"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Experimental poet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Literary tradition is contingent (Raymond Williams &amp; Julia Guillory)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Clarity and precision in language – playfulness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Use of sound (Alliteration, assonance and rhyme)</a:t>
            </a:r>
            <a:endParaRPr lang="en-GB" sz="2800" dirty="0">
              <a:latin typeface="+mj-lt"/>
              <a:cs typeface="Gill Sans Nova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Breaks formal rules about rhyme, line endings, and the coherence of stanzas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Attention to things, objects, people, animals, and plants that surround us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Multiple points of view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Gill Sans Nova Light" panose="020F0302020204030204" pitchFamily="34" charset="0"/>
              </a:rPr>
              <a:t>Influenced by Precisionist painters: emphasis on vivid color, precise detail, motion, 3D perspective</a:t>
            </a:r>
          </a:p>
        </p:txBody>
      </p:sp>
    </p:spTree>
    <p:extLst>
      <p:ext uri="{BB962C8B-B14F-4D97-AF65-F5344CB8AC3E}">
        <p14:creationId xmlns:p14="http://schemas.microsoft.com/office/powerpoint/2010/main" val="24912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124372"/>
            <a:ext cx="8695944" cy="6354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“Nevertheless” (1944)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976" y="1788995"/>
            <a:ext cx="8920942" cy="348513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Gill Sans Nova Light" panose="020F0302020204030204" pitchFamily="34" charset="0"/>
              </a:rPr>
              <a:t>Conversational tone – stepped verse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Gill Sans Nova Light" panose="020F0302020204030204" pitchFamily="34" charset="0"/>
              </a:rPr>
              <a:t>Words split: energy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Gill Sans Nova Light" panose="020F0302020204030204" pitchFamily="34" charset="0"/>
              </a:rPr>
              <a:t>Nothing remains the same – all things  change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Gill Sans Nova Light" panose="020F0302020204030204" pitchFamily="34" charset="0"/>
              </a:rPr>
              <a:t>Model of survival and persistence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Gill Sans Nova Light" panose="020F0302020204030204" pitchFamily="34" charset="0"/>
              </a:rPr>
              <a:t>Tenses: Present Perfect &amp; Present Simple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Gill Sans Nova Light" panose="020F0302020204030204" pitchFamily="34" charset="0"/>
              </a:rPr>
              <a:t>Constant revolution, progression, transformation, evolution, metamorphosis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28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-1"/>
            <a:ext cx="5148070" cy="6858001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Transition from Romantic and Victorian to modern modes of poetry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Influenced by Darwin, Marx, Freud, and Einstein</a:t>
            </a:r>
            <a:endParaRPr lang="en-US" sz="4500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New modes of verbal expression</a:t>
            </a:r>
            <a:endParaRPr lang="en-US" sz="4500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Revival of classical and religious myths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change in literary values</a:t>
            </a:r>
            <a:endParaRPr lang="en-US" sz="4500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emerging classicism</a:t>
            </a:r>
            <a:endParaRPr lang="en-US" sz="45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reassertion of tradition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New visual art: motion, speed, urbanity, machinery, accelerated pace of life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1913: the Armory Show:  awareness of the revolutionary and distinctive newness of 20</a:t>
            </a:r>
            <a:r>
              <a:rPr lang="en-US" sz="45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century life and culture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4500" dirty="0">
                <a:effectLst/>
                <a:latin typeface="+mj-lt"/>
                <a:ea typeface="Calibri" panose="020F0502020204030204" pitchFamily="34" charset="0"/>
              </a:rPr>
              <a:t>parallels for the impressionists, the cubists, the surrealists, and the futurists in their poetry</a:t>
            </a:r>
            <a:endParaRPr lang="en-GB" sz="4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800" dirty="0">
              <a:latin typeface="Baskerville Old Face" panose="02020602080505020303" pitchFamily="18" charset="0"/>
              <a:cs typeface="Gill Sans Light" panose="020B0302020104020203" pitchFamily="34" charset="-79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735" y="1426464"/>
            <a:ext cx="4908583" cy="4242816"/>
          </a:xfrm>
        </p:spPr>
        <p:txBody>
          <a:bodyPr>
            <a:normAutofit lnSpcReduction="10000"/>
          </a:bodyPr>
          <a:lstStyle/>
          <a:p>
            <a:r>
              <a:rPr lang="en-US" sz="8000" dirty="0"/>
              <a:t>The Emergence of the Modern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35282" y="93306"/>
            <a:ext cx="5156718" cy="68300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Women poets: Women’s importance as poets / dismissed but later recognized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Two groupings of women poets:</a:t>
            </a:r>
            <a:endParaRPr lang="en-GB" dirty="0">
              <a:latin typeface="+mj-lt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traditionalists:</a:t>
            </a:r>
            <a:endParaRPr lang="en-GB" dirty="0">
              <a:latin typeface="+mj-lt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</a:rPr>
              <a:t>use of more conventional forms such as the sonnet</a:t>
            </a:r>
            <a:endParaRPr lang="en-GB" dirty="0">
              <a:latin typeface="+mj-lt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</a:rPr>
              <a:t>explore their personal experiences and gendered positions in society</a:t>
            </a:r>
            <a:endParaRPr lang="en-GB" dirty="0">
              <a:latin typeface="+mj-lt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2"/>
            </a:pPr>
            <a:r>
              <a:rPr lang="en-US" dirty="0">
                <a:latin typeface="+mj-lt"/>
              </a:rPr>
              <a:t>experimentalists: formal and linguistic innovation</a:t>
            </a:r>
            <a:endParaRPr lang="en-GB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Ambivalence about traditional constructions of gender: androgyny </a:t>
            </a:r>
            <a:endParaRPr lang="en-GB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200" dirty="0">
              <a:latin typeface="Baskerville Old Face" panose="02020602080505020303" pitchFamily="18" charset="0"/>
              <a:cs typeface="Gill Sans Light" panose="020B0302020104020203" pitchFamily="34" charset="-79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57300"/>
            <a:ext cx="5905500" cy="4411980"/>
          </a:xfrm>
        </p:spPr>
        <p:txBody>
          <a:bodyPr>
            <a:normAutofit/>
          </a:bodyPr>
          <a:lstStyle/>
          <a:p>
            <a:r>
              <a:rPr lang="en-US" sz="8000" dirty="0"/>
              <a:t>Gendered Modernism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91235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5084" y="1148972"/>
            <a:ext cx="4728296" cy="42428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Gertrude Stein 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(1874-1946)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A081643-B544-2F8F-0DC1-FDE36C368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11" y="2067646"/>
            <a:ext cx="4166590" cy="27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0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195518"/>
            <a:ext cx="8695944" cy="6354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</a:rPr>
              <a:t>Gertrude Stein </a:t>
            </a:r>
            <a:r>
              <a:rPr lang="en-GB" sz="3200" dirty="0">
                <a:solidFill>
                  <a:schemeClr val="accent2"/>
                </a:solidFill>
              </a:rPr>
              <a:t>(1874-1946)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960" y="1830982"/>
            <a:ext cx="8540080" cy="3535675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Influenced by William James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Use of stream of consciousness technique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Influenced by Cubist paintings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Nature and properties of language: Playfulness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Repetition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Attention to the process of composition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Sense of flux </a:t>
            </a: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9F60574-99E4-9A99-AE61-EE82AB2891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949488" y="0"/>
            <a:ext cx="3816548" cy="6292534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CBFAD0-6ECC-7AE4-F6F6-0566C564FC42}"/>
              </a:ext>
            </a:extLst>
          </p:cNvPr>
          <p:cNvSpPr txBox="1">
            <a:spLocks/>
          </p:cNvSpPr>
          <p:nvPr/>
        </p:nvSpPr>
        <p:spPr>
          <a:xfrm>
            <a:off x="7349205" y="272142"/>
            <a:ext cx="4193496" cy="653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latin typeface="Baskerville Old Face" panose="02020602080505020303" pitchFamily="18" charset="77"/>
                <a:cs typeface="+mn-lt"/>
              </a:rPr>
              <a:t>Cubist Paintings</a:t>
            </a:r>
            <a:endParaRPr lang="en-US" sz="2000" b="1" dirty="0">
              <a:solidFill>
                <a:schemeClr val="bg1"/>
              </a:solidFill>
              <a:latin typeface="Baskerville Old Face" panose="02020602080505020303" pitchFamily="18" charset="77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73222C-85CD-9EDB-71FA-5101D53D6948}"/>
              </a:ext>
            </a:extLst>
          </p:cNvPr>
          <p:cNvSpPr txBox="1">
            <a:spLocks/>
          </p:cNvSpPr>
          <p:nvPr/>
        </p:nvSpPr>
        <p:spPr>
          <a:xfrm>
            <a:off x="7349205" y="925286"/>
            <a:ext cx="4726895" cy="6013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500" dirty="0">
                <a:latin typeface="+mj-lt"/>
              </a:rPr>
              <a:t>Abstraction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500" dirty="0">
                <a:latin typeface="+mj-lt"/>
              </a:rPr>
              <a:t>Distortion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500" dirty="0">
                <a:latin typeface="+mj-lt"/>
              </a:rPr>
              <a:t>Ambiguity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3500" dirty="0">
                <a:latin typeface="+mj-lt"/>
              </a:rPr>
              <a:t>3D geometrical shapes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3500" dirty="0">
                <a:latin typeface="+mj-lt"/>
              </a:rPr>
              <a:t>Fragmentation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3500" dirty="0" err="1">
                <a:latin typeface="+mj-lt"/>
              </a:rPr>
              <a:t>Colors</a:t>
            </a:r>
            <a:endParaRPr lang="en-GB" sz="350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3500" dirty="0">
                <a:latin typeface="+mj-lt"/>
              </a:rPr>
              <a:t>Continuity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3500" dirty="0">
                <a:latin typeface="+mj-lt"/>
              </a:rPr>
              <a:t>Piling up of images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3500" dirty="0">
                <a:latin typeface="+mj-lt"/>
              </a:rPr>
              <a:t>Disorder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3500" dirty="0">
                <a:latin typeface="+mj-lt"/>
              </a:rPr>
              <a:t>Mobility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200" dirty="0">
              <a:latin typeface="Baskerville Old Face" panose="02020602080505020303" pitchFamily="18" charset="0"/>
              <a:cs typeface="Gill Sans Light" panose="020B03020201040202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14677-1287-F0CD-3154-DA4B37124717}"/>
              </a:ext>
            </a:extLst>
          </p:cNvPr>
          <p:cNvSpPr txBox="1"/>
          <p:nvPr/>
        </p:nvSpPr>
        <p:spPr>
          <a:xfrm>
            <a:off x="927716" y="6292534"/>
            <a:ext cx="363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77"/>
                <a:cs typeface="+mn-lt"/>
              </a:rPr>
              <a:t>Marcel Duchamp – </a:t>
            </a:r>
            <a:r>
              <a:rPr lang="en-US" sz="1800" b="1" i="1" dirty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77"/>
                <a:cs typeface="+mn-lt"/>
              </a:rPr>
              <a:t>Nude Descending a Staircase </a:t>
            </a:r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77"/>
                <a:cs typeface="+mn-lt"/>
              </a:rPr>
              <a:t>(1912)</a:t>
            </a:r>
          </a:p>
        </p:txBody>
      </p:sp>
    </p:spTree>
    <p:extLst>
      <p:ext uri="{BB962C8B-B14F-4D97-AF65-F5344CB8AC3E}">
        <p14:creationId xmlns:p14="http://schemas.microsoft.com/office/powerpoint/2010/main" val="21808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Tender Buttons: A Substance in a Cushion 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(1914)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56" y="1883162"/>
            <a:ext cx="3200400" cy="42779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>
                <a:latin typeface="Baskerville Old Face" panose="02020602080505020303" pitchFamily="18" charset="77"/>
                <a:cs typeface="+mn-lt"/>
              </a:rPr>
              <a:t>Repetitions</a:t>
            </a:r>
            <a:endParaRPr lang="en-US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49830"/>
            <a:ext cx="3200400" cy="33208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White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Pink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Purple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Light blue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Black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Green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0398" y="1606273"/>
            <a:ext cx="4264152" cy="719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Images / other concrete things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1277" y="2545996"/>
            <a:ext cx="3656140" cy="3029338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Table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Chairs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Closet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Bed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Swan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Ivy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Suit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Matches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Oyster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Feather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Seal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Cotton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4568" y="1903796"/>
            <a:ext cx="3200400" cy="427797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u="sng" dirty="0">
                <a:latin typeface="Baskerville Old Face" panose="02020602080505020303" pitchFamily="18" charset="77"/>
                <a:cs typeface="+mn-lt"/>
              </a:rPr>
              <a:t>Colors</a:t>
            </a:r>
            <a:endParaRPr lang="el-GR" b="1" u="sng" dirty="0">
              <a:cs typeface="+mn-lt"/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3" y="2545996"/>
            <a:ext cx="3485324" cy="2776440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</a:rPr>
              <a:t>Change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There 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Does not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Shows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Likely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Difference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Thing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Sight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Band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</a:rPr>
              <a:t>Supposing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9" grpId="0" build="p"/>
      <p:bldP spid="10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47114" y="489859"/>
            <a:ext cx="5344886" cy="62810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Emphasis on how we see things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3-Dimensionality – Moving away from fixed points of view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Prose + Poetry collide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Emphasis on fragmented forms &amp; discontinuous narratives – poems as collages of disparate words &amp; images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  <a:cs typeface="Gill Sans Light" panose="020B0302020104020203" pitchFamily="34" charset="-79"/>
              </a:rPr>
              <a:t>Repetition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  <a:cs typeface="Gill Sans Light" panose="020B0302020104020203" pitchFamily="34" charset="-79"/>
              </a:rPr>
              <a:t>Present Tenses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  <a:cs typeface="Gill Sans Light" panose="020B0302020104020203" pitchFamily="34" charset="-79"/>
              </a:rPr>
              <a:t>Spontaneity &amp; Discovery (stream of consciousness)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  <a:cs typeface="Gill Sans Light" panose="020B0302020104020203" pitchFamily="34" charset="-79"/>
              </a:rPr>
              <a:t>Rhythm (alliteration)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  <a:cs typeface="Gill Sans Light" panose="020B0302020104020203" pitchFamily="34" charset="-79"/>
              </a:rPr>
              <a:t>No personal pronouns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  <a:cs typeface="Gill Sans Light" panose="020B0302020104020203" pitchFamily="34" charset="-79"/>
              </a:rPr>
              <a:t>Punctuation (no commas, but </a:t>
            </a:r>
            <a:r>
              <a:rPr lang="en-GB" dirty="0" err="1">
                <a:latin typeface="+mj-lt"/>
                <a:cs typeface="Gill Sans Light" panose="020B0302020104020203" pitchFamily="34" charset="-79"/>
              </a:rPr>
              <a:t>fullstop</a:t>
            </a:r>
            <a:r>
              <a:rPr lang="en-GB" dirty="0">
                <a:latin typeface="+mj-lt"/>
                <a:cs typeface="Gill Sans Light" panose="020B0302020104020203" pitchFamily="34" charset="-79"/>
              </a:rPr>
              <a:t>)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57300"/>
            <a:ext cx="5905500" cy="4411980"/>
          </a:xfrm>
        </p:spPr>
        <p:txBody>
          <a:bodyPr>
            <a:normAutofit fontScale="92500"/>
          </a:bodyPr>
          <a:lstStyle/>
          <a:p>
            <a:r>
              <a:rPr lang="en-US" sz="7400" dirty="0"/>
              <a:t>Tender Buttons: A Substance in a Cushion (1914)</a:t>
            </a:r>
            <a:endParaRPr lang="en-GB" sz="74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E105DC-9C63-1F53-AC07-22CE6C5D2CA1}"/>
              </a:ext>
            </a:extLst>
          </p:cNvPr>
          <p:cNvSpPr txBox="1">
            <a:spLocks/>
          </p:cNvSpPr>
          <p:nvPr/>
        </p:nvSpPr>
        <p:spPr>
          <a:xfrm>
            <a:off x="7422809" y="32656"/>
            <a:ext cx="4193496" cy="653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latin typeface="Baskerville Old Face" panose="02020602080505020303" pitchFamily="18" charset="77"/>
                <a:cs typeface="+mn-lt"/>
              </a:rPr>
              <a:t>Writing Style</a:t>
            </a:r>
            <a:endParaRPr lang="en-US" sz="2000" b="1" dirty="0">
              <a:solidFill>
                <a:schemeClr val="bg1"/>
              </a:solidFill>
              <a:latin typeface="Baskerville Old Face" panose="02020602080505020303" pitchFamily="18" charset="77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45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35282" y="93306"/>
            <a:ext cx="5156718" cy="6830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Poem full of secret codes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Poem that mingles together poetic experimentations with erotic desire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Poem to be enjoyed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Poem full of language games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No personal feelings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No unity, no order, no cohesion, no coherence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Poem that speaks to our senses and our uncontrolled emotions</a:t>
            </a:r>
            <a:endParaRPr lang="en-GB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200" dirty="0">
              <a:latin typeface="Baskerville Old Face" panose="02020602080505020303" pitchFamily="18" charset="0"/>
              <a:cs typeface="Gill Sans Light" panose="020B0302020104020203" pitchFamily="34" charset="-79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57300"/>
            <a:ext cx="5905500" cy="4411980"/>
          </a:xfrm>
        </p:spPr>
        <p:txBody>
          <a:bodyPr>
            <a:normAutofit fontScale="92500"/>
          </a:bodyPr>
          <a:lstStyle/>
          <a:p>
            <a:r>
              <a:rPr lang="en-US" sz="7400" dirty="0"/>
              <a:t>Tender Buttons: A Substance in a Cushion (1914)</a:t>
            </a:r>
            <a:endParaRPr lang="en-GB" sz="7400" dirty="0"/>
          </a:p>
        </p:txBody>
      </p:sp>
    </p:spTree>
    <p:extLst>
      <p:ext uri="{BB962C8B-B14F-4D97-AF65-F5344CB8AC3E}">
        <p14:creationId xmlns:p14="http://schemas.microsoft.com/office/powerpoint/2010/main" val="415172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3073</TotalTime>
  <Words>715</Words>
  <Application>Microsoft Office PowerPoint</Application>
  <PresentationFormat>Ευρεία οθόνη</PresentationFormat>
  <Paragraphs>143</Paragraphs>
  <Slides>15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6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Symbol</vt:lpstr>
      <vt:lpstr>Times New Roman</vt:lpstr>
      <vt:lpstr>Wingdings</vt:lpstr>
      <vt:lpstr>Office Theme</vt:lpstr>
      <vt:lpstr>AMERICAN WOMEN POETS OF THE 20TH &amp; 21ST CENTURY</vt:lpstr>
      <vt:lpstr>Παρουσίαση του PowerPoint</vt:lpstr>
      <vt:lpstr>Παρουσίαση του PowerPoint</vt:lpstr>
      <vt:lpstr>Παρουσίαση του PowerPoint</vt:lpstr>
      <vt:lpstr>Gertrude Stein (1874-1946)</vt:lpstr>
      <vt:lpstr>Παρουσίαση του PowerPoint</vt:lpstr>
      <vt:lpstr>Tender Buttons: A Substance in a Cushion (1914)</vt:lpstr>
      <vt:lpstr>Παρουσίαση του PowerPoint</vt:lpstr>
      <vt:lpstr>Παρουσίαση του PowerPoint</vt:lpstr>
      <vt:lpstr>Παρουσίαση του PowerPoint</vt:lpstr>
      <vt:lpstr>Edna St. Vincent Millay (1892-1950)</vt:lpstr>
      <vt:lpstr>[I, being born a woman] (1923)</vt:lpstr>
      <vt:lpstr>Παρουσίαση του PowerPoint</vt:lpstr>
      <vt:lpstr>Marianne Moore (1887-1972)</vt:lpstr>
      <vt:lpstr>“Nevertheless” (1944)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54</cp:revision>
  <dcterms:created xsi:type="dcterms:W3CDTF">2022-09-03T09:41:53Z</dcterms:created>
  <dcterms:modified xsi:type="dcterms:W3CDTF">2022-11-18T16:13:53Z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