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4"/>
  </p:notesMasterIdLst>
  <p:sldIdLst>
    <p:sldId id="258" r:id="rId2"/>
    <p:sldId id="537" r:id="rId3"/>
    <p:sldId id="478" r:id="rId4"/>
    <p:sldId id="479" r:id="rId5"/>
    <p:sldId id="480" r:id="rId6"/>
    <p:sldId id="481" r:id="rId7"/>
    <p:sldId id="482" r:id="rId8"/>
    <p:sldId id="483" r:id="rId9"/>
    <p:sldId id="484" r:id="rId10"/>
    <p:sldId id="485" r:id="rId11"/>
    <p:sldId id="486" r:id="rId12"/>
    <p:sldId id="487" r:id="rId13"/>
    <p:sldId id="488" r:id="rId14"/>
    <p:sldId id="489" r:id="rId15"/>
    <p:sldId id="490" r:id="rId16"/>
    <p:sldId id="491" r:id="rId17"/>
    <p:sldId id="536" r:id="rId18"/>
    <p:sldId id="492" r:id="rId19"/>
    <p:sldId id="495" r:id="rId20"/>
    <p:sldId id="496" r:id="rId21"/>
    <p:sldId id="497" r:id="rId22"/>
    <p:sldId id="501" r:id="rId23"/>
    <p:sldId id="502" r:id="rId24"/>
    <p:sldId id="534" r:id="rId25"/>
    <p:sldId id="533" r:id="rId26"/>
    <p:sldId id="503" r:id="rId27"/>
    <p:sldId id="504" r:id="rId28"/>
    <p:sldId id="505" r:id="rId29"/>
    <p:sldId id="506" r:id="rId30"/>
    <p:sldId id="510" r:id="rId31"/>
    <p:sldId id="511" r:id="rId32"/>
    <p:sldId id="512" r:id="rId33"/>
    <p:sldId id="514" r:id="rId34"/>
    <p:sldId id="515" r:id="rId35"/>
    <p:sldId id="516" r:id="rId36"/>
    <p:sldId id="517" r:id="rId37"/>
    <p:sldId id="518" r:id="rId38"/>
    <p:sldId id="519" r:id="rId39"/>
    <p:sldId id="520" r:id="rId40"/>
    <p:sldId id="521" r:id="rId41"/>
    <p:sldId id="522" r:id="rId42"/>
    <p:sldId id="523" r:id="rId43"/>
    <p:sldId id="524" r:id="rId44"/>
    <p:sldId id="525" r:id="rId45"/>
    <p:sldId id="526" r:id="rId46"/>
    <p:sldId id="527" r:id="rId47"/>
    <p:sldId id="299" r:id="rId48"/>
    <p:sldId id="529" r:id="rId49"/>
    <p:sldId id="530" r:id="rId50"/>
    <p:sldId id="531" r:id="rId51"/>
    <p:sldId id="532" r:id="rId52"/>
    <p:sldId id="460" r:id="rId53"/>
  </p:sldIdLst>
  <p:sldSz cx="9144000" cy="6858000" type="screen4x3"/>
  <p:notesSz cx="7099300" cy="1023461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CC"/>
    <a:srgbClr val="008000"/>
    <a:srgbClr val="FF00FF"/>
    <a:srgbClr val="FFFFCC"/>
    <a:srgbClr val="000099"/>
    <a:srgbClr val="000066"/>
    <a:srgbClr val="FF7C8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100" d="100"/>
          <a:sy n="100" d="100"/>
        </p:scale>
        <p:origin x="1836" y="78"/>
      </p:cViewPr>
      <p:guideLst>
        <p:guide orient="horz" pos="2160"/>
        <p:guide pos="2880"/>
      </p:guideLst>
    </p:cSldViewPr>
  </p:slideViewPr>
  <p:notesTextViewPr>
    <p:cViewPr>
      <p:scale>
        <a:sx n="100" d="100"/>
        <a:sy n="100" d="100"/>
      </p:scale>
      <p:origin x="0" y="0"/>
    </p:cViewPr>
  </p:notesTextViewPr>
  <p:sorterViewPr>
    <p:cViewPr>
      <p:scale>
        <a:sx n="66" d="100"/>
        <a:sy n="66" d="100"/>
      </p:scale>
      <p:origin x="0" y="13164"/>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ableStyles" Target="tableStyle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6363" cy="511731"/>
          </a:xfrm>
          <a:prstGeom prst="rect">
            <a:avLst/>
          </a:prstGeom>
        </p:spPr>
        <p:txBody>
          <a:bodyPr vert="horz" lIns="99048" tIns="49524" rIns="99048" bIns="49524" rtlCol="0"/>
          <a:lstStyle>
            <a:lvl1pPr algn="l">
              <a:defRPr sz="1300"/>
            </a:lvl1pPr>
          </a:lstStyle>
          <a:p>
            <a:endParaRPr lang="en-GB"/>
          </a:p>
        </p:txBody>
      </p:sp>
      <p:sp>
        <p:nvSpPr>
          <p:cNvPr id="3" name="Date Placeholder 2"/>
          <p:cNvSpPr>
            <a:spLocks noGrp="1"/>
          </p:cNvSpPr>
          <p:nvPr>
            <p:ph type="dt" idx="1"/>
          </p:nvPr>
        </p:nvSpPr>
        <p:spPr>
          <a:xfrm>
            <a:off x="4021294" y="0"/>
            <a:ext cx="3076363" cy="511731"/>
          </a:xfrm>
          <a:prstGeom prst="rect">
            <a:avLst/>
          </a:prstGeom>
        </p:spPr>
        <p:txBody>
          <a:bodyPr vert="horz" lIns="99048" tIns="49524" rIns="99048" bIns="49524" rtlCol="0"/>
          <a:lstStyle>
            <a:lvl1pPr algn="r">
              <a:defRPr sz="1300"/>
            </a:lvl1pPr>
          </a:lstStyle>
          <a:p>
            <a:fld id="{85C74C4A-D16E-4D4C-ABF5-F3748B12EF80}" type="datetimeFigureOut">
              <a:rPr lang="en-GB" smtClean="0"/>
              <a:pPr/>
              <a:t>30/06/2023</a:t>
            </a:fld>
            <a:endParaRPr lang="en-GB"/>
          </a:p>
        </p:txBody>
      </p:sp>
      <p:sp>
        <p:nvSpPr>
          <p:cNvPr id="4" name="Slide Image Placeholder 3"/>
          <p:cNvSpPr>
            <a:spLocks noGrp="1" noRot="1" noChangeAspect="1"/>
          </p:cNvSpPr>
          <p:nvPr>
            <p:ph type="sldImg" idx="2"/>
          </p:nvPr>
        </p:nvSpPr>
        <p:spPr>
          <a:xfrm>
            <a:off x="992188" y="768350"/>
            <a:ext cx="5114925" cy="3836988"/>
          </a:xfrm>
          <a:prstGeom prst="rect">
            <a:avLst/>
          </a:prstGeom>
          <a:noFill/>
          <a:ln w="12700">
            <a:solidFill>
              <a:prstClr val="black"/>
            </a:solidFill>
          </a:ln>
        </p:spPr>
        <p:txBody>
          <a:bodyPr vert="horz" lIns="99048" tIns="49524" rIns="99048" bIns="49524" rtlCol="0" anchor="ctr"/>
          <a:lstStyle/>
          <a:p>
            <a:endParaRPr lang="en-GB"/>
          </a:p>
        </p:txBody>
      </p:sp>
      <p:sp>
        <p:nvSpPr>
          <p:cNvPr id="5" name="Notes Placeholder 4"/>
          <p:cNvSpPr>
            <a:spLocks noGrp="1"/>
          </p:cNvSpPr>
          <p:nvPr>
            <p:ph type="body" sz="quarter" idx="3"/>
          </p:nvPr>
        </p:nvSpPr>
        <p:spPr>
          <a:xfrm>
            <a:off x="709930" y="4861441"/>
            <a:ext cx="5679440" cy="4605576"/>
          </a:xfrm>
          <a:prstGeom prst="rect">
            <a:avLst/>
          </a:prstGeom>
        </p:spPr>
        <p:txBody>
          <a:bodyPr vert="horz" lIns="99048" tIns="49524" rIns="99048" bIns="49524"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721106"/>
            <a:ext cx="3076363" cy="511731"/>
          </a:xfrm>
          <a:prstGeom prst="rect">
            <a:avLst/>
          </a:prstGeom>
        </p:spPr>
        <p:txBody>
          <a:bodyPr vert="horz" lIns="99048" tIns="49524" rIns="99048" bIns="49524" rtlCol="0" anchor="b"/>
          <a:lstStyle>
            <a:lvl1pPr algn="l">
              <a:defRPr sz="1300"/>
            </a:lvl1pPr>
          </a:lstStyle>
          <a:p>
            <a:endParaRPr lang="en-GB"/>
          </a:p>
        </p:txBody>
      </p:sp>
      <p:sp>
        <p:nvSpPr>
          <p:cNvPr id="7" name="Slide Number Placeholder 6"/>
          <p:cNvSpPr>
            <a:spLocks noGrp="1"/>
          </p:cNvSpPr>
          <p:nvPr>
            <p:ph type="sldNum" sz="quarter" idx="5"/>
          </p:nvPr>
        </p:nvSpPr>
        <p:spPr>
          <a:xfrm>
            <a:off x="4021294" y="9721106"/>
            <a:ext cx="3076363" cy="511731"/>
          </a:xfrm>
          <a:prstGeom prst="rect">
            <a:avLst/>
          </a:prstGeom>
        </p:spPr>
        <p:txBody>
          <a:bodyPr vert="horz" lIns="99048" tIns="49524" rIns="99048" bIns="49524" rtlCol="0" anchor="b"/>
          <a:lstStyle>
            <a:lvl1pPr algn="r">
              <a:defRPr sz="1300"/>
            </a:lvl1pPr>
          </a:lstStyle>
          <a:p>
            <a:fld id="{07B94EAD-953A-4515-AB07-38E80B266921}" type="slidenum">
              <a:rPr lang="en-GB" smtClean="0"/>
              <a:pPr/>
              <a:t>‹#›</a:t>
            </a:fld>
            <a:endParaRPr lang="en-GB"/>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Rectangle 7"/>
          <p:cNvSpPr>
            <a:spLocks noGrp="1" noChangeArrowheads="1"/>
          </p:cNvSpPr>
          <p:nvPr>
            <p:ph type="sldNum" sz="quarter" idx="5"/>
          </p:nvPr>
        </p:nvSpPr>
        <p:spPr/>
        <p:txBody>
          <a:bodyPr/>
          <a:lstStyle/>
          <a:p>
            <a:pPr>
              <a:defRPr/>
            </a:pPr>
            <a:fld id="{16932860-8D2F-4112-BE22-7532D15BE5C0}" type="slidenum">
              <a:rPr lang="en-GB" smtClean="0">
                <a:solidFill>
                  <a:srgbClr val="000000"/>
                </a:solidFill>
                <a:latin typeface="Times New Roman" charset="0"/>
              </a:rPr>
              <a:pPr>
                <a:defRPr/>
              </a:pPr>
              <a:t>3</a:t>
            </a:fld>
            <a:endParaRPr lang="en-GB">
              <a:solidFill>
                <a:srgbClr val="000000"/>
              </a:solidFill>
              <a:latin typeface="Times New Roman" charset="0"/>
            </a:endParaRPr>
          </a:p>
        </p:txBody>
      </p:sp>
      <p:sp>
        <p:nvSpPr>
          <p:cNvPr id="130051" name="Rectangle 2"/>
          <p:cNvSpPr>
            <a:spLocks noGrp="1" noRot="1" noChangeAspect="1" noChangeArrowheads="1" noTextEdit="1"/>
          </p:cNvSpPr>
          <p:nvPr>
            <p:ph type="sldImg"/>
          </p:nvPr>
        </p:nvSpPr>
        <p:spPr>
          <a:ln/>
        </p:spPr>
      </p:sp>
      <p:sp>
        <p:nvSpPr>
          <p:cNvPr id="130052" name="Rectangle 3"/>
          <p:cNvSpPr>
            <a:spLocks noGrp="1" noChangeArrowheads="1"/>
          </p:cNvSpPr>
          <p:nvPr>
            <p:ph type="body" idx="1"/>
          </p:nvPr>
        </p:nvSpPr>
        <p:spPr>
          <a:noFill/>
          <a:ln/>
        </p:spPr>
        <p:txBody>
          <a:bodyPr/>
          <a:lstStyle/>
          <a:p>
            <a:endParaRPr lang="el-G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Rectangle 7"/>
          <p:cNvSpPr>
            <a:spLocks noGrp="1" noChangeArrowheads="1"/>
          </p:cNvSpPr>
          <p:nvPr>
            <p:ph type="sldNum" sz="quarter" idx="5"/>
          </p:nvPr>
        </p:nvSpPr>
        <p:spPr/>
        <p:txBody>
          <a:bodyPr/>
          <a:lstStyle/>
          <a:p>
            <a:pPr>
              <a:defRPr/>
            </a:pPr>
            <a:fld id="{C4DABB9D-4DE3-4363-A001-6E17BD356E14}" type="slidenum">
              <a:rPr lang="en-GB" smtClean="0">
                <a:solidFill>
                  <a:srgbClr val="000000"/>
                </a:solidFill>
                <a:latin typeface="Times New Roman" charset="0"/>
              </a:rPr>
              <a:pPr>
                <a:defRPr/>
              </a:pPr>
              <a:t>15</a:t>
            </a:fld>
            <a:endParaRPr lang="en-GB">
              <a:solidFill>
                <a:srgbClr val="000000"/>
              </a:solidFill>
              <a:latin typeface="Times New Roman" charset="0"/>
            </a:endParaRPr>
          </a:p>
        </p:txBody>
      </p:sp>
      <p:sp>
        <p:nvSpPr>
          <p:cNvPr id="149507" name="Rectangle 2"/>
          <p:cNvSpPr>
            <a:spLocks noGrp="1" noRot="1" noChangeAspect="1" noChangeArrowheads="1" noTextEdit="1"/>
          </p:cNvSpPr>
          <p:nvPr>
            <p:ph type="sldImg"/>
          </p:nvPr>
        </p:nvSpPr>
        <p:spPr>
          <a:ln/>
        </p:spPr>
      </p:sp>
      <p:sp>
        <p:nvSpPr>
          <p:cNvPr id="149508" name="Rectangle 3"/>
          <p:cNvSpPr>
            <a:spLocks noGrp="1" noChangeArrowheads="1"/>
          </p:cNvSpPr>
          <p:nvPr>
            <p:ph type="body" idx="1"/>
          </p:nvPr>
        </p:nvSpPr>
        <p:spPr>
          <a:noFill/>
          <a:ln/>
        </p:spPr>
        <p:txBody>
          <a:bodyPr/>
          <a:lstStyle/>
          <a:p>
            <a:endParaRPr lang="el-G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Rectangle 7"/>
          <p:cNvSpPr>
            <a:spLocks noGrp="1" noChangeArrowheads="1"/>
          </p:cNvSpPr>
          <p:nvPr>
            <p:ph type="sldNum" sz="quarter" idx="5"/>
          </p:nvPr>
        </p:nvSpPr>
        <p:spPr/>
        <p:txBody>
          <a:bodyPr/>
          <a:lstStyle/>
          <a:p>
            <a:pPr>
              <a:defRPr/>
            </a:pPr>
            <a:fld id="{25CE8B3E-6835-4097-83F6-0D6ADC3A64DF}" type="slidenum">
              <a:rPr lang="en-GB" smtClean="0">
                <a:solidFill>
                  <a:srgbClr val="000000"/>
                </a:solidFill>
                <a:latin typeface="Times New Roman" charset="0"/>
              </a:rPr>
              <a:pPr>
                <a:defRPr/>
              </a:pPr>
              <a:t>16</a:t>
            </a:fld>
            <a:endParaRPr lang="en-GB">
              <a:solidFill>
                <a:srgbClr val="000000"/>
              </a:solidFill>
              <a:latin typeface="Times New Roman" charset="0"/>
            </a:endParaRPr>
          </a:p>
        </p:txBody>
      </p:sp>
      <p:sp>
        <p:nvSpPr>
          <p:cNvPr id="158723" name="Rectangle 2"/>
          <p:cNvSpPr>
            <a:spLocks noGrp="1" noRot="1" noChangeAspect="1" noChangeArrowheads="1" noTextEdit="1"/>
          </p:cNvSpPr>
          <p:nvPr>
            <p:ph type="sldImg"/>
          </p:nvPr>
        </p:nvSpPr>
        <p:spPr>
          <a:ln/>
        </p:spPr>
      </p:sp>
      <p:sp>
        <p:nvSpPr>
          <p:cNvPr id="158724" name="Rectangle 3"/>
          <p:cNvSpPr>
            <a:spLocks noGrp="1" noChangeArrowheads="1"/>
          </p:cNvSpPr>
          <p:nvPr>
            <p:ph type="body" idx="1"/>
          </p:nvPr>
        </p:nvSpPr>
        <p:spPr>
          <a:noFill/>
          <a:ln/>
        </p:spPr>
        <p:txBody>
          <a:bodyPr/>
          <a:lstStyle/>
          <a:p>
            <a:endParaRPr lang="el-G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Rectangle 7"/>
          <p:cNvSpPr>
            <a:spLocks noGrp="1" noChangeArrowheads="1"/>
          </p:cNvSpPr>
          <p:nvPr>
            <p:ph type="sldNum" sz="quarter" idx="5"/>
          </p:nvPr>
        </p:nvSpPr>
        <p:spPr/>
        <p:txBody>
          <a:bodyPr/>
          <a:lstStyle/>
          <a:p>
            <a:pPr>
              <a:defRPr/>
            </a:pPr>
            <a:fld id="{25CE8B3E-6835-4097-83F6-0D6ADC3A64DF}" type="slidenum">
              <a:rPr lang="en-GB" smtClean="0">
                <a:solidFill>
                  <a:srgbClr val="000000"/>
                </a:solidFill>
                <a:latin typeface="Times New Roman" charset="0"/>
              </a:rPr>
              <a:pPr>
                <a:defRPr/>
              </a:pPr>
              <a:t>17</a:t>
            </a:fld>
            <a:endParaRPr lang="en-GB">
              <a:solidFill>
                <a:srgbClr val="000000"/>
              </a:solidFill>
              <a:latin typeface="Times New Roman" charset="0"/>
            </a:endParaRPr>
          </a:p>
        </p:txBody>
      </p:sp>
      <p:sp>
        <p:nvSpPr>
          <p:cNvPr id="158723" name="Rectangle 2"/>
          <p:cNvSpPr>
            <a:spLocks noGrp="1" noRot="1" noChangeAspect="1" noChangeArrowheads="1" noTextEdit="1"/>
          </p:cNvSpPr>
          <p:nvPr>
            <p:ph type="sldImg"/>
          </p:nvPr>
        </p:nvSpPr>
        <p:spPr>
          <a:ln/>
        </p:spPr>
      </p:sp>
      <p:sp>
        <p:nvSpPr>
          <p:cNvPr id="158724" name="Rectangle 3"/>
          <p:cNvSpPr>
            <a:spLocks noGrp="1" noChangeArrowheads="1"/>
          </p:cNvSpPr>
          <p:nvPr>
            <p:ph type="body" idx="1"/>
          </p:nvPr>
        </p:nvSpPr>
        <p:spPr>
          <a:noFill/>
          <a:ln/>
        </p:spPr>
        <p:txBody>
          <a:bodyPr/>
          <a:lstStyle/>
          <a:p>
            <a:endParaRPr lang="el-GR"/>
          </a:p>
        </p:txBody>
      </p:sp>
    </p:spTree>
    <p:extLst>
      <p:ext uri="{BB962C8B-B14F-4D97-AF65-F5344CB8AC3E}">
        <p14:creationId xmlns:p14="http://schemas.microsoft.com/office/powerpoint/2010/main" val="392288352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Slide Image Placeholder 1"/>
          <p:cNvSpPr>
            <a:spLocks noGrp="1" noRot="1" noChangeAspect="1" noTextEdit="1"/>
          </p:cNvSpPr>
          <p:nvPr>
            <p:ph type="sldImg"/>
          </p:nvPr>
        </p:nvSpPr>
        <p:spPr bwMode="auto">
          <a:noFill/>
          <a:ln>
            <a:solidFill>
              <a:srgbClr val="000000"/>
            </a:solidFill>
            <a:miter lim="800000"/>
            <a:headEnd/>
            <a:tailEnd/>
          </a:ln>
        </p:spPr>
      </p:sp>
      <p:sp>
        <p:nvSpPr>
          <p:cNvPr id="9421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fr-BE"/>
          </a:p>
        </p:txBody>
      </p:sp>
      <p:sp>
        <p:nvSpPr>
          <p:cNvPr id="8602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5FECC452-B538-499F-88A9-2482FF3A80F8}" type="slidenum">
              <a:rPr lang="fr-BE" smtClean="0"/>
              <a:pPr fontAlgn="base">
                <a:spcBef>
                  <a:spcPct val="0"/>
                </a:spcBef>
                <a:spcAft>
                  <a:spcPct val="0"/>
                </a:spcAft>
                <a:defRPr/>
              </a:pPr>
              <a:t>18</a:t>
            </a:fld>
            <a:endParaRPr lang="fr-BE"/>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Slide Image Placeholder 1"/>
          <p:cNvSpPr>
            <a:spLocks noGrp="1" noRot="1" noChangeAspect="1" noTextEdit="1"/>
          </p:cNvSpPr>
          <p:nvPr>
            <p:ph type="sldImg"/>
          </p:nvPr>
        </p:nvSpPr>
        <p:spPr bwMode="auto">
          <a:noFill/>
          <a:ln>
            <a:solidFill>
              <a:srgbClr val="000000"/>
            </a:solidFill>
            <a:miter lim="800000"/>
            <a:headEnd/>
            <a:tailEnd/>
          </a:ln>
        </p:spPr>
      </p:sp>
      <p:sp>
        <p:nvSpPr>
          <p:cNvPr id="9318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fr-BE"/>
          </a:p>
        </p:txBody>
      </p:sp>
      <p:sp>
        <p:nvSpPr>
          <p:cNvPr id="8602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5D1983D3-152C-44FE-A7C3-98C820DFDF1B}" type="slidenum">
              <a:rPr lang="fr-BE" smtClean="0"/>
              <a:pPr fontAlgn="base">
                <a:spcBef>
                  <a:spcPct val="0"/>
                </a:spcBef>
                <a:spcAft>
                  <a:spcPct val="0"/>
                </a:spcAft>
                <a:defRPr/>
              </a:pPr>
              <a:t>19</a:t>
            </a:fld>
            <a:endParaRPr lang="fr-BE"/>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Slide Image Placeholder 1"/>
          <p:cNvSpPr>
            <a:spLocks noGrp="1" noRot="1" noChangeAspect="1" noTextEdit="1"/>
          </p:cNvSpPr>
          <p:nvPr>
            <p:ph type="sldImg"/>
          </p:nvPr>
        </p:nvSpPr>
        <p:spPr bwMode="auto">
          <a:noFill/>
          <a:ln>
            <a:solidFill>
              <a:srgbClr val="000000"/>
            </a:solidFill>
            <a:miter lim="800000"/>
            <a:headEnd/>
            <a:tailEnd/>
          </a:ln>
        </p:spPr>
      </p:sp>
      <p:sp>
        <p:nvSpPr>
          <p:cNvPr id="9625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fr-BE"/>
          </a:p>
        </p:txBody>
      </p:sp>
      <p:sp>
        <p:nvSpPr>
          <p:cNvPr id="8602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44738B35-D45A-4DB3-BB81-C2211053940F}" type="slidenum">
              <a:rPr lang="fr-BE" smtClean="0"/>
              <a:pPr fontAlgn="base">
                <a:spcBef>
                  <a:spcPct val="0"/>
                </a:spcBef>
                <a:spcAft>
                  <a:spcPct val="0"/>
                </a:spcAft>
                <a:defRPr/>
              </a:pPr>
              <a:t>20</a:t>
            </a:fld>
            <a:endParaRPr lang="fr-BE"/>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Slide Image Placeholder 1"/>
          <p:cNvSpPr>
            <a:spLocks noGrp="1" noRot="1" noChangeAspect="1" noTextEdit="1"/>
          </p:cNvSpPr>
          <p:nvPr>
            <p:ph type="sldImg"/>
          </p:nvPr>
        </p:nvSpPr>
        <p:spPr bwMode="auto">
          <a:noFill/>
          <a:ln>
            <a:solidFill>
              <a:srgbClr val="000000"/>
            </a:solidFill>
            <a:miter lim="800000"/>
            <a:headEnd/>
            <a:tailEnd/>
          </a:ln>
        </p:spPr>
      </p:sp>
      <p:sp>
        <p:nvSpPr>
          <p:cNvPr id="9728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fr-BE"/>
          </a:p>
        </p:txBody>
      </p:sp>
      <p:sp>
        <p:nvSpPr>
          <p:cNvPr id="8602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FE14EA8E-8081-46AD-88E2-E15DA43B2A03}" type="slidenum">
              <a:rPr lang="fr-BE" smtClean="0"/>
              <a:pPr fontAlgn="base">
                <a:spcBef>
                  <a:spcPct val="0"/>
                </a:spcBef>
                <a:spcAft>
                  <a:spcPct val="0"/>
                </a:spcAft>
                <a:defRPr/>
              </a:pPr>
              <a:t>21</a:t>
            </a:fld>
            <a:endParaRPr lang="fr-BE"/>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Slide Image Placeholder 1"/>
          <p:cNvSpPr>
            <a:spLocks noGrp="1" noRot="1" noChangeAspect="1" noTextEdit="1"/>
          </p:cNvSpPr>
          <p:nvPr>
            <p:ph type="sldImg"/>
          </p:nvPr>
        </p:nvSpPr>
        <p:spPr bwMode="auto">
          <a:noFill/>
          <a:ln>
            <a:solidFill>
              <a:srgbClr val="000000"/>
            </a:solidFill>
            <a:miter lim="800000"/>
            <a:headEnd/>
            <a:tailEnd/>
          </a:ln>
        </p:spPr>
      </p:sp>
      <p:sp>
        <p:nvSpPr>
          <p:cNvPr id="10137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fr-BE"/>
          </a:p>
        </p:txBody>
      </p:sp>
      <p:sp>
        <p:nvSpPr>
          <p:cNvPr id="6042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B03B79CB-7080-41DE-B0CA-83B2891F3F9A}" type="slidenum">
              <a:rPr lang="fr-BE" smtClean="0"/>
              <a:pPr fontAlgn="base">
                <a:spcBef>
                  <a:spcPct val="0"/>
                </a:spcBef>
                <a:spcAft>
                  <a:spcPct val="0"/>
                </a:spcAft>
                <a:defRPr/>
              </a:pPr>
              <a:t>22</a:t>
            </a:fld>
            <a:endParaRPr lang="fr-BE"/>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Slide Image Placeholder 1"/>
          <p:cNvSpPr>
            <a:spLocks noGrp="1" noRot="1" noChangeAspect="1" noTextEdit="1"/>
          </p:cNvSpPr>
          <p:nvPr>
            <p:ph type="sldImg"/>
          </p:nvPr>
        </p:nvSpPr>
        <p:spPr bwMode="auto">
          <a:noFill/>
          <a:ln>
            <a:solidFill>
              <a:srgbClr val="000000"/>
            </a:solidFill>
            <a:miter lim="800000"/>
            <a:headEnd/>
            <a:tailEnd/>
          </a:ln>
        </p:spPr>
      </p:sp>
      <p:sp>
        <p:nvSpPr>
          <p:cNvPr id="10240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fr-BE"/>
          </a:p>
        </p:txBody>
      </p:sp>
      <p:sp>
        <p:nvSpPr>
          <p:cNvPr id="6554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832A6724-4FFF-4061-9710-DE1AE6EABCB3}" type="slidenum">
              <a:rPr lang="fr-BE" smtClean="0"/>
              <a:pPr fontAlgn="base">
                <a:spcBef>
                  <a:spcPct val="0"/>
                </a:spcBef>
                <a:spcAft>
                  <a:spcPct val="0"/>
                </a:spcAft>
                <a:defRPr/>
              </a:pPr>
              <a:t>23</a:t>
            </a:fld>
            <a:endParaRPr lang="fr-BE"/>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Slide Image Placeholder 1"/>
          <p:cNvSpPr>
            <a:spLocks noGrp="1" noRot="1" noChangeAspect="1" noTextEdit="1"/>
          </p:cNvSpPr>
          <p:nvPr>
            <p:ph type="sldImg"/>
          </p:nvPr>
        </p:nvSpPr>
        <p:spPr bwMode="auto">
          <a:noFill/>
          <a:ln>
            <a:solidFill>
              <a:srgbClr val="000000"/>
            </a:solidFill>
            <a:miter lim="800000"/>
            <a:headEnd/>
            <a:tailEnd/>
          </a:ln>
        </p:spPr>
      </p:sp>
      <p:sp>
        <p:nvSpPr>
          <p:cNvPr id="10240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fr-BE"/>
          </a:p>
        </p:txBody>
      </p:sp>
      <p:sp>
        <p:nvSpPr>
          <p:cNvPr id="6554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832A6724-4FFF-4061-9710-DE1AE6EABCB3}" type="slidenum">
              <a:rPr lang="fr-BE" smtClean="0"/>
              <a:pPr fontAlgn="base">
                <a:spcBef>
                  <a:spcPct val="0"/>
                </a:spcBef>
                <a:spcAft>
                  <a:spcPct val="0"/>
                </a:spcAft>
                <a:defRPr/>
              </a:pPr>
              <a:t>24</a:t>
            </a:fld>
            <a:endParaRPr lang="fr-BE"/>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Rectangle 7"/>
          <p:cNvSpPr>
            <a:spLocks noGrp="1" noChangeArrowheads="1"/>
          </p:cNvSpPr>
          <p:nvPr>
            <p:ph type="sldNum" sz="quarter" idx="5"/>
          </p:nvPr>
        </p:nvSpPr>
        <p:spPr/>
        <p:txBody>
          <a:bodyPr/>
          <a:lstStyle/>
          <a:p>
            <a:pPr>
              <a:defRPr/>
            </a:pPr>
            <a:fld id="{1422168C-70E0-46F5-8545-98D24B509B0F}" type="slidenum">
              <a:rPr lang="en-GB" smtClean="0">
                <a:solidFill>
                  <a:srgbClr val="000000"/>
                </a:solidFill>
                <a:latin typeface="Times New Roman" charset="0"/>
              </a:rPr>
              <a:pPr>
                <a:defRPr/>
              </a:pPr>
              <a:t>4</a:t>
            </a:fld>
            <a:endParaRPr lang="en-GB">
              <a:solidFill>
                <a:srgbClr val="000000"/>
              </a:solidFill>
              <a:latin typeface="Times New Roman" charset="0"/>
            </a:endParaRPr>
          </a:p>
        </p:txBody>
      </p:sp>
      <p:sp>
        <p:nvSpPr>
          <p:cNvPr id="132099" name="Rectangle 2"/>
          <p:cNvSpPr>
            <a:spLocks noGrp="1" noRot="1" noChangeAspect="1" noChangeArrowheads="1" noTextEdit="1"/>
          </p:cNvSpPr>
          <p:nvPr>
            <p:ph type="sldImg"/>
          </p:nvPr>
        </p:nvSpPr>
        <p:spPr>
          <a:ln/>
        </p:spPr>
      </p:sp>
      <p:sp>
        <p:nvSpPr>
          <p:cNvPr id="132100" name="Rectangle 3"/>
          <p:cNvSpPr>
            <a:spLocks noGrp="1" noChangeArrowheads="1"/>
          </p:cNvSpPr>
          <p:nvPr>
            <p:ph type="body" idx="1"/>
          </p:nvPr>
        </p:nvSpPr>
        <p:spPr>
          <a:noFill/>
          <a:ln/>
        </p:spPr>
        <p:txBody>
          <a:bodyPr/>
          <a:lstStyle/>
          <a:p>
            <a:endParaRPr lang="el-G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7"/>
          <p:cNvSpPr>
            <a:spLocks noGrp="1" noChangeArrowheads="1"/>
          </p:cNvSpPr>
          <p:nvPr>
            <p:ph type="sldNum" sz="quarter" idx="5"/>
          </p:nvPr>
        </p:nvSpPr>
        <p:spPr>
          <a:noFill/>
        </p:spPr>
        <p:txBody>
          <a:bodyPr/>
          <a:lstStyle/>
          <a:p>
            <a:fld id="{BA113846-FFE7-4A4A-8E3D-E8A6C70D9ACB}" type="slidenum">
              <a:rPr lang="en-US" smtClean="0"/>
              <a:pPr/>
              <a:t>25</a:t>
            </a:fld>
            <a:endParaRPr lang="en-US"/>
          </a:p>
        </p:txBody>
      </p:sp>
      <p:sp>
        <p:nvSpPr>
          <p:cNvPr id="92163" name="Rectangle 2"/>
          <p:cNvSpPr>
            <a:spLocks noGrp="1" noRot="1" noChangeAspect="1" noChangeArrowheads="1" noTextEdit="1"/>
          </p:cNvSpPr>
          <p:nvPr>
            <p:ph type="sldImg"/>
          </p:nvPr>
        </p:nvSpPr>
        <p:spPr>
          <a:ln/>
        </p:spPr>
      </p:sp>
      <p:sp>
        <p:nvSpPr>
          <p:cNvPr id="92164" name="Rectangle 3"/>
          <p:cNvSpPr>
            <a:spLocks noGrp="1" noChangeArrowheads="1"/>
          </p:cNvSpPr>
          <p:nvPr>
            <p:ph type="body" idx="1"/>
          </p:nvPr>
        </p:nvSpPr>
        <p:spPr>
          <a:noFill/>
          <a:ln/>
        </p:spPr>
        <p:txBody>
          <a:bodyPr/>
          <a:lstStyle/>
          <a:p>
            <a:pPr eaLnBrk="1" hangingPunct="1"/>
            <a:endParaRPr lang="el-G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Slide Image Placeholder 1"/>
          <p:cNvSpPr>
            <a:spLocks noGrp="1" noRot="1" noChangeAspect="1" noTextEdit="1"/>
          </p:cNvSpPr>
          <p:nvPr>
            <p:ph type="sldImg"/>
          </p:nvPr>
        </p:nvSpPr>
        <p:spPr bwMode="auto">
          <a:noFill/>
          <a:ln>
            <a:solidFill>
              <a:srgbClr val="000000"/>
            </a:solidFill>
            <a:miter lim="800000"/>
            <a:headEnd/>
            <a:tailEnd/>
          </a:ln>
        </p:spPr>
      </p:sp>
      <p:sp>
        <p:nvSpPr>
          <p:cNvPr id="10342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fr-BE"/>
          </a:p>
        </p:txBody>
      </p:sp>
      <p:sp>
        <p:nvSpPr>
          <p:cNvPr id="6554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895869A3-AA6D-4C4F-A373-A3EC9A89A245}" type="slidenum">
              <a:rPr lang="fr-BE" smtClean="0"/>
              <a:pPr fontAlgn="base">
                <a:spcBef>
                  <a:spcPct val="0"/>
                </a:spcBef>
                <a:spcAft>
                  <a:spcPct val="0"/>
                </a:spcAft>
                <a:defRPr/>
              </a:pPr>
              <a:t>26</a:t>
            </a:fld>
            <a:endParaRPr lang="fr-BE"/>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Slide Image Placeholder 1"/>
          <p:cNvSpPr>
            <a:spLocks noGrp="1" noRot="1" noChangeAspect="1" noTextEdit="1"/>
          </p:cNvSpPr>
          <p:nvPr>
            <p:ph type="sldImg"/>
          </p:nvPr>
        </p:nvSpPr>
        <p:spPr bwMode="auto">
          <a:noFill/>
          <a:ln>
            <a:solidFill>
              <a:srgbClr val="000000"/>
            </a:solidFill>
            <a:miter lim="800000"/>
            <a:headEnd/>
            <a:tailEnd/>
          </a:ln>
        </p:spPr>
      </p:sp>
      <p:sp>
        <p:nvSpPr>
          <p:cNvPr id="10957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fr-BE"/>
          </a:p>
        </p:txBody>
      </p:sp>
      <p:sp>
        <p:nvSpPr>
          <p:cNvPr id="61444"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26F1B6B6-69B1-47C8-A94D-441829E06942}" type="slidenum">
              <a:rPr lang="fr-BE" smtClean="0"/>
              <a:pPr fontAlgn="base">
                <a:spcBef>
                  <a:spcPct val="0"/>
                </a:spcBef>
                <a:spcAft>
                  <a:spcPct val="0"/>
                </a:spcAft>
                <a:defRPr/>
              </a:pPr>
              <a:t>28</a:t>
            </a:fld>
            <a:endParaRPr lang="fr-BE"/>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Rectangle 7"/>
          <p:cNvSpPr>
            <a:spLocks noGrp="1" noChangeArrowheads="1"/>
          </p:cNvSpPr>
          <p:nvPr>
            <p:ph type="sldNum" sz="quarter" idx="5"/>
          </p:nvPr>
        </p:nvSpPr>
        <p:spPr/>
        <p:txBody>
          <a:bodyPr/>
          <a:lstStyle/>
          <a:p>
            <a:pPr>
              <a:defRPr/>
            </a:pPr>
            <a:fld id="{9856AAD0-2A01-4986-A79E-831D3EEF05B9}" type="slidenum">
              <a:rPr lang="en-GB" smtClean="0">
                <a:solidFill>
                  <a:srgbClr val="000000"/>
                </a:solidFill>
                <a:latin typeface="Times New Roman" charset="0"/>
              </a:rPr>
              <a:pPr>
                <a:defRPr/>
              </a:pPr>
              <a:t>5</a:t>
            </a:fld>
            <a:endParaRPr lang="en-GB">
              <a:solidFill>
                <a:srgbClr val="000000"/>
              </a:solidFill>
              <a:latin typeface="Times New Roman" charset="0"/>
            </a:endParaRPr>
          </a:p>
        </p:txBody>
      </p:sp>
      <p:sp>
        <p:nvSpPr>
          <p:cNvPr id="133123" name="Rectangle 2"/>
          <p:cNvSpPr>
            <a:spLocks noGrp="1" noRot="1" noChangeAspect="1" noChangeArrowheads="1" noTextEdit="1"/>
          </p:cNvSpPr>
          <p:nvPr>
            <p:ph type="sldImg"/>
          </p:nvPr>
        </p:nvSpPr>
        <p:spPr>
          <a:ln/>
        </p:spPr>
      </p:sp>
      <p:sp>
        <p:nvSpPr>
          <p:cNvPr id="133124" name="Rectangle 3"/>
          <p:cNvSpPr>
            <a:spLocks noGrp="1" noChangeArrowheads="1"/>
          </p:cNvSpPr>
          <p:nvPr>
            <p:ph type="body" idx="1"/>
          </p:nvPr>
        </p:nvSpPr>
        <p:spPr>
          <a:noFill/>
          <a:ln/>
        </p:spPr>
        <p:txBody>
          <a:bodyPr/>
          <a:lstStyle/>
          <a:p>
            <a:endParaRPr lang="el-G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Rectangle 7"/>
          <p:cNvSpPr>
            <a:spLocks noGrp="1" noChangeArrowheads="1"/>
          </p:cNvSpPr>
          <p:nvPr>
            <p:ph type="sldNum" sz="quarter" idx="5"/>
          </p:nvPr>
        </p:nvSpPr>
        <p:spPr/>
        <p:txBody>
          <a:bodyPr/>
          <a:lstStyle/>
          <a:p>
            <a:pPr>
              <a:defRPr/>
            </a:pPr>
            <a:fld id="{9CD770C5-2DCE-448C-921D-FEFE1B7BD04A}" type="slidenum">
              <a:rPr lang="en-GB" smtClean="0">
                <a:solidFill>
                  <a:srgbClr val="000000"/>
                </a:solidFill>
                <a:latin typeface="Times New Roman" charset="0"/>
              </a:rPr>
              <a:pPr>
                <a:defRPr/>
              </a:pPr>
              <a:t>6</a:t>
            </a:fld>
            <a:endParaRPr lang="en-GB">
              <a:solidFill>
                <a:srgbClr val="000000"/>
              </a:solidFill>
              <a:latin typeface="Times New Roman" charset="0"/>
            </a:endParaRPr>
          </a:p>
        </p:txBody>
      </p:sp>
      <p:sp>
        <p:nvSpPr>
          <p:cNvPr id="134147" name="Rectangle 2"/>
          <p:cNvSpPr>
            <a:spLocks noGrp="1" noRot="1" noChangeAspect="1" noChangeArrowheads="1" noTextEdit="1"/>
          </p:cNvSpPr>
          <p:nvPr>
            <p:ph type="sldImg"/>
          </p:nvPr>
        </p:nvSpPr>
        <p:spPr>
          <a:ln/>
        </p:spPr>
      </p:sp>
      <p:sp>
        <p:nvSpPr>
          <p:cNvPr id="134148" name="Rectangle 3"/>
          <p:cNvSpPr>
            <a:spLocks noGrp="1" noChangeArrowheads="1"/>
          </p:cNvSpPr>
          <p:nvPr>
            <p:ph type="body" idx="1"/>
          </p:nvPr>
        </p:nvSpPr>
        <p:spPr>
          <a:noFill/>
          <a:ln/>
        </p:spPr>
        <p:txBody>
          <a:bodyPr/>
          <a:lstStyle/>
          <a:p>
            <a:endParaRPr lang="el-G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Rectangle 7"/>
          <p:cNvSpPr>
            <a:spLocks noGrp="1" noChangeArrowheads="1"/>
          </p:cNvSpPr>
          <p:nvPr>
            <p:ph type="sldNum" sz="quarter" idx="5"/>
          </p:nvPr>
        </p:nvSpPr>
        <p:spPr/>
        <p:txBody>
          <a:bodyPr/>
          <a:lstStyle/>
          <a:p>
            <a:pPr>
              <a:defRPr/>
            </a:pPr>
            <a:fld id="{6196E834-C5ED-4FAB-911A-349AEC9B1778}" type="slidenum">
              <a:rPr lang="en-GB" smtClean="0">
                <a:solidFill>
                  <a:srgbClr val="000000"/>
                </a:solidFill>
                <a:latin typeface="Times New Roman" charset="0"/>
              </a:rPr>
              <a:pPr>
                <a:defRPr/>
              </a:pPr>
              <a:t>10</a:t>
            </a:fld>
            <a:endParaRPr lang="en-GB">
              <a:solidFill>
                <a:srgbClr val="000000"/>
              </a:solidFill>
              <a:latin typeface="Times New Roman" charset="0"/>
            </a:endParaRPr>
          </a:p>
        </p:txBody>
      </p:sp>
      <p:sp>
        <p:nvSpPr>
          <p:cNvPr id="136195" name="Rectangle 2"/>
          <p:cNvSpPr>
            <a:spLocks noGrp="1" noRot="1" noChangeAspect="1" noChangeArrowheads="1" noTextEdit="1"/>
          </p:cNvSpPr>
          <p:nvPr>
            <p:ph type="sldImg"/>
          </p:nvPr>
        </p:nvSpPr>
        <p:spPr>
          <a:ln/>
        </p:spPr>
      </p:sp>
      <p:sp>
        <p:nvSpPr>
          <p:cNvPr id="136196" name="Rectangle 3"/>
          <p:cNvSpPr>
            <a:spLocks noGrp="1" noChangeArrowheads="1"/>
          </p:cNvSpPr>
          <p:nvPr>
            <p:ph type="body" idx="1"/>
          </p:nvPr>
        </p:nvSpPr>
        <p:spPr>
          <a:noFill/>
          <a:ln/>
        </p:spPr>
        <p:txBody>
          <a:bodyPr/>
          <a:lstStyle/>
          <a:p>
            <a:endParaRPr lang="el-G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7"/>
          <p:cNvSpPr>
            <a:spLocks noGrp="1" noChangeArrowheads="1"/>
          </p:cNvSpPr>
          <p:nvPr>
            <p:ph type="sldNum" sz="quarter" idx="5"/>
          </p:nvPr>
        </p:nvSpPr>
        <p:spPr/>
        <p:txBody>
          <a:bodyPr/>
          <a:lstStyle/>
          <a:p>
            <a:pPr>
              <a:defRPr/>
            </a:pPr>
            <a:fld id="{9BF3AD62-1EE5-409D-BA5C-8AA1442F726A}" type="slidenum">
              <a:rPr lang="en-GB" smtClean="0">
                <a:solidFill>
                  <a:srgbClr val="000000"/>
                </a:solidFill>
                <a:latin typeface="Times New Roman" charset="0"/>
              </a:rPr>
              <a:pPr>
                <a:defRPr/>
              </a:pPr>
              <a:t>11</a:t>
            </a:fld>
            <a:endParaRPr lang="en-GB">
              <a:solidFill>
                <a:srgbClr val="000000"/>
              </a:solidFill>
              <a:latin typeface="Times New Roman" charset="0"/>
            </a:endParaRPr>
          </a:p>
        </p:txBody>
      </p:sp>
      <p:sp>
        <p:nvSpPr>
          <p:cNvPr id="137219" name="Rectangle 2"/>
          <p:cNvSpPr>
            <a:spLocks noGrp="1" noRot="1" noChangeAspect="1" noChangeArrowheads="1" noTextEdit="1"/>
          </p:cNvSpPr>
          <p:nvPr>
            <p:ph type="sldImg"/>
          </p:nvPr>
        </p:nvSpPr>
        <p:spPr>
          <a:ln/>
        </p:spPr>
      </p:sp>
      <p:sp>
        <p:nvSpPr>
          <p:cNvPr id="137220" name="Rectangle 3"/>
          <p:cNvSpPr>
            <a:spLocks noGrp="1" noChangeArrowheads="1"/>
          </p:cNvSpPr>
          <p:nvPr>
            <p:ph type="body" idx="1"/>
          </p:nvPr>
        </p:nvSpPr>
        <p:spPr>
          <a:noFill/>
          <a:ln/>
        </p:spPr>
        <p:txBody>
          <a:bodyPr/>
          <a:lstStyle/>
          <a:p>
            <a:endParaRPr lang="el-G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Rectangle 7"/>
          <p:cNvSpPr>
            <a:spLocks noGrp="1" noChangeArrowheads="1"/>
          </p:cNvSpPr>
          <p:nvPr>
            <p:ph type="sldNum" sz="quarter" idx="5"/>
          </p:nvPr>
        </p:nvSpPr>
        <p:spPr/>
        <p:txBody>
          <a:bodyPr/>
          <a:lstStyle/>
          <a:p>
            <a:pPr>
              <a:defRPr/>
            </a:pPr>
            <a:fld id="{2D91AE73-9675-4449-B696-748A06E03E93}" type="slidenum">
              <a:rPr lang="en-GB" smtClean="0">
                <a:solidFill>
                  <a:srgbClr val="000000"/>
                </a:solidFill>
                <a:latin typeface="Times New Roman" charset="0"/>
              </a:rPr>
              <a:pPr>
                <a:defRPr/>
              </a:pPr>
              <a:t>12</a:t>
            </a:fld>
            <a:endParaRPr lang="en-GB">
              <a:solidFill>
                <a:srgbClr val="000000"/>
              </a:solidFill>
              <a:latin typeface="Times New Roman" charset="0"/>
            </a:endParaRPr>
          </a:p>
        </p:txBody>
      </p:sp>
      <p:sp>
        <p:nvSpPr>
          <p:cNvPr id="144387" name="Rectangle 2"/>
          <p:cNvSpPr>
            <a:spLocks noGrp="1" noRot="1" noChangeAspect="1" noChangeArrowheads="1" noTextEdit="1"/>
          </p:cNvSpPr>
          <p:nvPr>
            <p:ph type="sldImg"/>
          </p:nvPr>
        </p:nvSpPr>
        <p:spPr>
          <a:ln/>
        </p:spPr>
      </p:sp>
      <p:sp>
        <p:nvSpPr>
          <p:cNvPr id="144388" name="Rectangle 3"/>
          <p:cNvSpPr>
            <a:spLocks noGrp="1" noChangeArrowheads="1"/>
          </p:cNvSpPr>
          <p:nvPr>
            <p:ph type="body" idx="1"/>
          </p:nvPr>
        </p:nvSpPr>
        <p:spPr>
          <a:noFill/>
          <a:ln/>
        </p:spPr>
        <p:txBody>
          <a:bodyPr/>
          <a:lstStyle/>
          <a:p>
            <a:endParaRPr lang="el-G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Rectangle 7"/>
          <p:cNvSpPr>
            <a:spLocks noGrp="1" noChangeArrowheads="1"/>
          </p:cNvSpPr>
          <p:nvPr>
            <p:ph type="sldNum" sz="quarter" idx="5"/>
          </p:nvPr>
        </p:nvSpPr>
        <p:spPr/>
        <p:txBody>
          <a:bodyPr/>
          <a:lstStyle/>
          <a:p>
            <a:pPr>
              <a:defRPr/>
            </a:pPr>
            <a:fld id="{44EBFDDC-8456-4B77-9552-74045FD818B6}" type="slidenum">
              <a:rPr lang="en-GB" smtClean="0">
                <a:solidFill>
                  <a:srgbClr val="000000"/>
                </a:solidFill>
                <a:latin typeface="Times New Roman" charset="0"/>
              </a:rPr>
              <a:pPr>
                <a:defRPr/>
              </a:pPr>
              <a:t>13</a:t>
            </a:fld>
            <a:endParaRPr lang="en-GB">
              <a:solidFill>
                <a:srgbClr val="000000"/>
              </a:solidFill>
              <a:latin typeface="Times New Roman" charset="0"/>
            </a:endParaRPr>
          </a:p>
        </p:txBody>
      </p:sp>
      <p:sp>
        <p:nvSpPr>
          <p:cNvPr id="147459" name="Rectangle 2"/>
          <p:cNvSpPr>
            <a:spLocks noGrp="1" noRot="1" noChangeAspect="1" noChangeArrowheads="1" noTextEdit="1"/>
          </p:cNvSpPr>
          <p:nvPr>
            <p:ph type="sldImg"/>
          </p:nvPr>
        </p:nvSpPr>
        <p:spPr>
          <a:ln/>
        </p:spPr>
      </p:sp>
      <p:sp>
        <p:nvSpPr>
          <p:cNvPr id="147460" name="Rectangle 3"/>
          <p:cNvSpPr>
            <a:spLocks noGrp="1" noChangeArrowheads="1"/>
          </p:cNvSpPr>
          <p:nvPr>
            <p:ph type="body" idx="1"/>
          </p:nvPr>
        </p:nvSpPr>
        <p:spPr>
          <a:noFill/>
          <a:ln/>
        </p:spPr>
        <p:txBody>
          <a:bodyPr/>
          <a:lstStyle/>
          <a:p>
            <a:endParaRPr lang="el-G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Rectangle 7"/>
          <p:cNvSpPr>
            <a:spLocks noGrp="1" noChangeArrowheads="1"/>
          </p:cNvSpPr>
          <p:nvPr>
            <p:ph type="sldNum" sz="quarter" idx="5"/>
          </p:nvPr>
        </p:nvSpPr>
        <p:spPr/>
        <p:txBody>
          <a:bodyPr/>
          <a:lstStyle/>
          <a:p>
            <a:pPr>
              <a:defRPr/>
            </a:pPr>
            <a:fld id="{44EBFDDC-8456-4B77-9552-74045FD818B6}" type="slidenum">
              <a:rPr lang="en-GB" smtClean="0">
                <a:solidFill>
                  <a:srgbClr val="000000"/>
                </a:solidFill>
                <a:latin typeface="Times New Roman" charset="0"/>
              </a:rPr>
              <a:pPr>
                <a:defRPr/>
              </a:pPr>
              <a:t>14</a:t>
            </a:fld>
            <a:endParaRPr lang="en-GB">
              <a:solidFill>
                <a:srgbClr val="000000"/>
              </a:solidFill>
              <a:latin typeface="Times New Roman" charset="0"/>
            </a:endParaRPr>
          </a:p>
        </p:txBody>
      </p:sp>
      <p:sp>
        <p:nvSpPr>
          <p:cNvPr id="147459" name="Rectangle 2"/>
          <p:cNvSpPr>
            <a:spLocks noGrp="1" noRot="1" noChangeAspect="1" noChangeArrowheads="1" noTextEdit="1"/>
          </p:cNvSpPr>
          <p:nvPr>
            <p:ph type="sldImg"/>
          </p:nvPr>
        </p:nvSpPr>
        <p:spPr>
          <a:ln/>
        </p:spPr>
      </p:sp>
      <p:sp>
        <p:nvSpPr>
          <p:cNvPr id="147460" name="Rectangle 3"/>
          <p:cNvSpPr>
            <a:spLocks noGrp="1" noChangeArrowheads="1"/>
          </p:cNvSpPr>
          <p:nvPr>
            <p:ph type="body" idx="1"/>
          </p:nvPr>
        </p:nvSpPr>
        <p:spPr>
          <a:noFill/>
          <a:ln/>
        </p:spPr>
        <p:txBody>
          <a:bodyPr/>
          <a:lstStyle/>
          <a:p>
            <a:endParaRPr lang="el-G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17" Type="http://schemas.openxmlformats.org/officeDocument/2006/relationships/image" Target="../media/image5.png"/><Relationship Id="rId2" Type="http://schemas.openxmlformats.org/officeDocument/2006/relationships/slideLayout" Target="../slideLayouts/slideLayout2.xml"/><Relationship Id="rId16" Type="http://schemas.openxmlformats.org/officeDocument/2006/relationships/image" Target="../media/image4.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grpSp>
        <p:nvGrpSpPr>
          <p:cNvPr id="11" name="Group 10">
            <a:extLst>
              <a:ext uri="{FF2B5EF4-FFF2-40B4-BE49-F238E27FC236}">
                <a16:creationId xmlns:a16="http://schemas.microsoft.com/office/drawing/2014/main" id="{485E047B-ABB4-5260-0DDD-E2F4DF33BE7E}"/>
              </a:ext>
            </a:extLst>
          </p:cNvPr>
          <p:cNvGrpSpPr/>
          <p:nvPr userDrawn="1"/>
        </p:nvGrpSpPr>
        <p:grpSpPr>
          <a:xfrm>
            <a:off x="19050" y="6418684"/>
            <a:ext cx="9105900" cy="415614"/>
            <a:chOff x="19050" y="6418684"/>
            <a:chExt cx="9105900" cy="415614"/>
          </a:xfrm>
        </p:grpSpPr>
        <p:pic>
          <p:nvPicPr>
            <p:cNvPr id="4" name="Picture 20" descr="IUGS_logo_new">
              <a:extLst>
                <a:ext uri="{FF2B5EF4-FFF2-40B4-BE49-F238E27FC236}">
                  <a16:creationId xmlns:a16="http://schemas.microsoft.com/office/drawing/2014/main" id="{18AD44BB-9A70-C1E8-479F-351CAAC6F2EE}"/>
                </a:ext>
              </a:extLst>
            </p:cNvPr>
            <p:cNvPicPr>
              <a:picLocks noChangeAspect="1" noChangeArrowheads="1"/>
            </p:cNvPicPr>
            <p:nvPr userDrawn="1"/>
          </p:nvPicPr>
          <p:blipFill>
            <a:blip r:embed="rId13" cstate="print">
              <a:extLst>
                <a:ext uri="{28A0092B-C50C-407E-A947-70E740481C1C}">
                  <a14:useLocalDpi xmlns:a14="http://schemas.microsoft.com/office/drawing/2010/main"/>
                </a:ext>
              </a:extLst>
            </a:blip>
            <a:srcRect r="-1383"/>
            <a:stretch>
              <a:fillRect/>
            </a:stretch>
          </p:blipFill>
          <p:spPr bwMode="auto">
            <a:xfrm>
              <a:off x="19050" y="6444083"/>
              <a:ext cx="406400" cy="360363"/>
            </a:xfrm>
            <a:prstGeom prst="rect">
              <a:avLst/>
            </a:prstGeom>
            <a:solidFill>
              <a:schemeClr val="bg1"/>
            </a:solidFill>
            <a:ln w="2540">
              <a:solidFill>
                <a:srgbClr val="000080"/>
              </a:solidFill>
              <a:miter lim="800000"/>
              <a:headEnd/>
              <a:tailEnd/>
            </a:ln>
          </p:spPr>
        </p:pic>
        <p:pic>
          <p:nvPicPr>
            <p:cNvPr id="5" name="Picture 21">
              <a:extLst>
                <a:ext uri="{FF2B5EF4-FFF2-40B4-BE49-F238E27FC236}">
                  <a16:creationId xmlns:a16="http://schemas.microsoft.com/office/drawing/2014/main" id="{F499200E-C710-3798-CF23-AA2F417E978F}"/>
                </a:ext>
              </a:extLst>
            </p:cNvPr>
            <p:cNvPicPr>
              <a:picLocks noChangeAspect="1" noChangeArrowheads="1"/>
            </p:cNvPicPr>
            <p:nvPr userDrawn="1"/>
          </p:nvPicPr>
          <p:blipFill>
            <a:blip r:embed="rId14" cstate="print">
              <a:extLst>
                <a:ext uri="{28A0092B-C50C-407E-A947-70E740481C1C}">
                  <a14:useLocalDpi xmlns:a14="http://schemas.microsoft.com/office/drawing/2010/main"/>
                </a:ext>
              </a:extLst>
            </a:blip>
            <a:srcRect/>
            <a:stretch>
              <a:fillRect/>
            </a:stretch>
          </p:blipFill>
          <p:spPr bwMode="auto">
            <a:xfrm>
              <a:off x="7608241" y="6432489"/>
              <a:ext cx="405334" cy="401809"/>
            </a:xfrm>
            <a:prstGeom prst="rect">
              <a:avLst/>
            </a:prstGeom>
            <a:noFill/>
            <a:ln w="2540">
              <a:noFill/>
              <a:miter lim="800000"/>
              <a:headEnd/>
              <a:tailEnd/>
            </a:ln>
          </p:spPr>
        </p:pic>
        <p:pic>
          <p:nvPicPr>
            <p:cNvPr id="6" name="Picture 5">
              <a:extLst>
                <a:ext uri="{FF2B5EF4-FFF2-40B4-BE49-F238E27FC236}">
                  <a16:creationId xmlns:a16="http://schemas.microsoft.com/office/drawing/2014/main" id="{EF6FCE95-2A67-8CF1-2EF9-41672507CEE7}"/>
                </a:ext>
              </a:extLst>
            </p:cNvPr>
            <p:cNvPicPr>
              <a:picLocks noChangeAspect="1"/>
            </p:cNvPicPr>
            <p:nvPr userDrawn="1"/>
          </p:nvPicPr>
          <p:blipFill>
            <a:blip r:embed="rId15" cstate="print">
              <a:extLst>
                <a:ext uri="{28A0092B-C50C-407E-A947-70E740481C1C}">
                  <a14:useLocalDpi xmlns:a14="http://schemas.microsoft.com/office/drawing/2010/main"/>
                </a:ext>
              </a:extLst>
            </a:blip>
            <a:stretch>
              <a:fillRect/>
            </a:stretch>
          </p:blipFill>
          <p:spPr bwMode="auto">
            <a:xfrm>
              <a:off x="467544" y="6453473"/>
              <a:ext cx="537621" cy="354284"/>
            </a:xfrm>
            <a:prstGeom prst="rect">
              <a:avLst/>
            </a:prstGeom>
            <a:noFill/>
            <a:ln w="9525">
              <a:noFill/>
              <a:miter lim="800000"/>
              <a:headEnd/>
              <a:tailEnd/>
            </a:ln>
          </p:spPr>
        </p:pic>
        <p:pic>
          <p:nvPicPr>
            <p:cNvPr id="7" name="Picture 6" descr="EGS_logo_ico_NEW.jpg">
              <a:extLst>
                <a:ext uri="{FF2B5EF4-FFF2-40B4-BE49-F238E27FC236}">
                  <a16:creationId xmlns:a16="http://schemas.microsoft.com/office/drawing/2014/main" id="{BC9BA111-4FFC-D63F-D20A-6A39023C46F2}"/>
                </a:ext>
              </a:extLst>
            </p:cNvPr>
            <p:cNvPicPr>
              <a:picLocks noChangeAspect="1"/>
            </p:cNvPicPr>
            <p:nvPr userDrawn="1"/>
          </p:nvPicPr>
          <p:blipFill>
            <a:blip r:embed="rId16" cstate="print"/>
            <a:srcRect/>
            <a:stretch>
              <a:fillRect/>
            </a:stretch>
          </p:blipFill>
          <p:spPr bwMode="auto">
            <a:xfrm>
              <a:off x="8448675" y="6444084"/>
              <a:ext cx="676275" cy="360362"/>
            </a:xfrm>
            <a:prstGeom prst="rect">
              <a:avLst/>
            </a:prstGeom>
            <a:noFill/>
            <a:ln w="9525">
              <a:noFill/>
              <a:miter lim="800000"/>
              <a:headEnd/>
              <a:tailEnd/>
            </a:ln>
          </p:spPr>
        </p:pic>
        <p:sp>
          <p:nvSpPr>
            <p:cNvPr id="8" name="Line 5">
              <a:extLst>
                <a:ext uri="{FF2B5EF4-FFF2-40B4-BE49-F238E27FC236}">
                  <a16:creationId xmlns:a16="http://schemas.microsoft.com/office/drawing/2014/main" id="{1E48A347-E627-4BD3-253A-4181D1388329}"/>
                </a:ext>
              </a:extLst>
            </p:cNvPr>
            <p:cNvSpPr>
              <a:spLocks noChangeShapeType="1"/>
            </p:cNvSpPr>
            <p:nvPr userDrawn="1"/>
          </p:nvSpPr>
          <p:spPr bwMode="auto">
            <a:xfrm>
              <a:off x="304800" y="6418684"/>
              <a:ext cx="8382000" cy="0"/>
            </a:xfrm>
            <a:prstGeom prst="line">
              <a:avLst/>
            </a:prstGeom>
            <a:noFill/>
            <a:ln w="19050">
              <a:solidFill>
                <a:srgbClr val="0000CC"/>
              </a:solidFill>
              <a:round/>
              <a:headEnd/>
              <a:tailEnd/>
            </a:ln>
            <a:effectLst/>
          </p:spPr>
          <p:txBody>
            <a:bodyPr/>
            <a:lstStyle/>
            <a:p>
              <a:pPr>
                <a:defRPr/>
              </a:pPr>
              <a:endParaRPr lang="el-GR"/>
            </a:p>
          </p:txBody>
        </p:sp>
        <p:pic>
          <p:nvPicPr>
            <p:cNvPr id="9" name="Picture 12" descr="IG-EN_transparent.tif">
              <a:extLst>
                <a:ext uri="{FF2B5EF4-FFF2-40B4-BE49-F238E27FC236}">
                  <a16:creationId xmlns:a16="http://schemas.microsoft.com/office/drawing/2014/main" id="{7E9571C8-FD66-86A5-CBF8-A83B27704C06}"/>
                </a:ext>
              </a:extLst>
            </p:cNvPr>
            <p:cNvPicPr>
              <a:picLocks noChangeAspect="1"/>
            </p:cNvPicPr>
            <p:nvPr userDrawn="1"/>
          </p:nvPicPr>
          <p:blipFill>
            <a:blip r:embed="rId17" cstate="print"/>
            <a:srcRect/>
            <a:stretch>
              <a:fillRect/>
            </a:stretch>
          </p:blipFill>
          <p:spPr bwMode="auto">
            <a:xfrm>
              <a:off x="8042275" y="6450434"/>
              <a:ext cx="358775" cy="360362"/>
            </a:xfrm>
            <a:prstGeom prst="rect">
              <a:avLst/>
            </a:prstGeom>
            <a:noFill/>
            <a:ln w="9525">
              <a:noFill/>
              <a:miter lim="800000"/>
              <a:headEnd/>
              <a:tailEnd/>
            </a:ln>
          </p:spPr>
        </p:pic>
        <p:sp>
          <p:nvSpPr>
            <p:cNvPr id="10" name="Rectangle 9">
              <a:extLst>
                <a:ext uri="{FF2B5EF4-FFF2-40B4-BE49-F238E27FC236}">
                  <a16:creationId xmlns:a16="http://schemas.microsoft.com/office/drawing/2014/main" id="{DC7EA904-8C12-56D1-9B38-3884590F12BE}"/>
                </a:ext>
              </a:extLst>
            </p:cNvPr>
            <p:cNvSpPr>
              <a:spLocks noChangeArrowheads="1"/>
            </p:cNvSpPr>
            <p:nvPr userDrawn="1"/>
          </p:nvSpPr>
          <p:spPr bwMode="auto">
            <a:xfrm>
              <a:off x="1013881" y="6458947"/>
              <a:ext cx="6654463" cy="369332"/>
            </a:xfrm>
            <a:prstGeom prst="rect">
              <a:avLst/>
            </a:prstGeom>
            <a:noFill/>
            <a:ln w="9525">
              <a:noFill/>
              <a:miter lim="800000"/>
              <a:headEnd/>
              <a:tailEnd/>
            </a:ln>
            <a:effectLst/>
          </p:spPr>
          <p:txBody>
            <a:bodyPr wrap="square">
              <a:spAutoFit/>
            </a:bodyPr>
            <a:lstStyle>
              <a:defPPr>
                <a:defRPr lang="en-GB"/>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lgn="ctr">
                <a:defRPr/>
              </a:pPr>
              <a:r>
                <a:rPr lang="en-GB" sz="900" i="1" dirty="0">
                  <a:solidFill>
                    <a:schemeClr val="tx1"/>
                  </a:solidFill>
                </a:rPr>
                <a:t>Short course on the applied geochemical methods described in the International Union of Geological Sciences Manual of Standard Methods for Establishing the Global Geochemical Reference Network, SEGH 2023, Athens, 1</a:t>
              </a:r>
              <a:r>
                <a:rPr lang="en-GB" sz="900" i="1" baseline="30000" dirty="0">
                  <a:solidFill>
                    <a:schemeClr val="tx1"/>
                  </a:solidFill>
                </a:rPr>
                <a:t>st</a:t>
              </a:r>
              <a:r>
                <a:rPr lang="en-GB" sz="900" i="1" dirty="0">
                  <a:solidFill>
                    <a:schemeClr val="tx1"/>
                  </a:solidFill>
                </a:rPr>
                <a:t> &amp; 2</a:t>
              </a:r>
              <a:r>
                <a:rPr lang="en-GB" sz="900" i="1" baseline="30000" dirty="0">
                  <a:solidFill>
                    <a:schemeClr val="tx1"/>
                  </a:solidFill>
                </a:rPr>
                <a:t>nd</a:t>
              </a:r>
              <a:r>
                <a:rPr lang="en-GB" sz="900" i="1" dirty="0">
                  <a:solidFill>
                    <a:schemeClr val="tx1"/>
                  </a:solidFill>
                </a:rPr>
                <a:t> July 2023</a:t>
              </a:r>
            </a:p>
          </p:txBody>
        </p:sp>
      </p:gr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25.jpeg"/></Relationships>
</file>

<file path=ppt/slides/_rels/slide1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24.jpeg"/></Relationships>
</file>

<file path=ppt/slides/_rels/slide12.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28.jpeg"/></Relationships>
</file>

<file path=ppt/slides/_rels/slide1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30.jpeg"/></Relationships>
</file>

<file path=ppt/slides/_rels/slide1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9.xml"/><Relationship Id="rId1" Type="http://schemas.openxmlformats.org/officeDocument/2006/relationships/slideLayout" Target="../slideLayouts/slideLayout1.xml"/><Relationship Id="rId5" Type="http://schemas.openxmlformats.org/officeDocument/2006/relationships/image" Target="../media/image32.png"/><Relationship Id="rId4" Type="http://schemas.openxmlformats.org/officeDocument/2006/relationships/image" Target="../media/image31.png"/></Relationships>
</file>

<file path=ppt/slides/_rels/slide15.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34.jpeg"/></Relationships>
</file>

<file path=ppt/slides/_rels/slide16.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3.xml"/><Relationship Id="rId1" Type="http://schemas.openxmlformats.org/officeDocument/2006/relationships/slideLayout" Target="../slideLayouts/slideLayout1.xml"/><Relationship Id="rId5" Type="http://schemas.openxmlformats.org/officeDocument/2006/relationships/image" Target="../media/image38.jpeg"/><Relationship Id="rId4" Type="http://schemas.openxmlformats.org/officeDocument/2006/relationships/hyperlink" Target="http://www.schweizerbart.de/publications/detail/artno/001201002"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9.jpeg"/><Relationship Id="rId7" Type="http://schemas.openxmlformats.org/officeDocument/2006/relationships/hyperlink" Target="http://weppi.gtk.fi/publ/foregsatlas/" TargetMode="External"/><Relationship Id="rId2" Type="http://schemas.openxmlformats.org/officeDocument/2006/relationships/image" Target="../media/image8.png"/><Relationship Id="rId1" Type="http://schemas.openxmlformats.org/officeDocument/2006/relationships/slideLayout" Target="../slideLayouts/slideLayout1.xml"/><Relationship Id="rId6" Type="http://schemas.openxmlformats.org/officeDocument/2006/relationships/image" Target="../media/image11.emf"/><Relationship Id="rId5" Type="http://schemas.openxmlformats.org/officeDocument/2006/relationships/hyperlink" Target="http://tupa.gtk.fi/julkaisu/opas/op_047.pdf" TargetMode="External"/><Relationship Id="rId4" Type="http://schemas.openxmlformats.org/officeDocument/2006/relationships/image" Target="../media/image10.jpeg"/></Relationships>
</file>

<file path=ppt/slides/_rels/slide20.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openxmlformats.org/officeDocument/2006/relationships/image" Target="../media/image45.png"/></Relationships>
</file>

<file path=ppt/slides/_rels/slide25.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1.xml"/><Relationship Id="rId1" Type="http://schemas.openxmlformats.org/officeDocument/2006/relationships/slideLayout" Target="../slideLayouts/slideLayout1.xml"/><Relationship Id="rId5" Type="http://schemas.openxmlformats.org/officeDocument/2006/relationships/image" Target="../media/image49.png"/><Relationship Id="rId4" Type="http://schemas.openxmlformats.org/officeDocument/2006/relationships/image" Target="../media/image48.png"/></Relationships>
</file>

<file path=ppt/slides/_rels/slide27.xml.rels><?xml version="1.0" encoding="UTF-8" standalone="yes"?>
<Relationships xmlns="http://schemas.openxmlformats.org/package/2006/relationships"><Relationship Id="rId3" Type="http://schemas.openxmlformats.org/officeDocument/2006/relationships/hyperlink" Target="http://weppi.gtk.fi/publ/foregsatlas/maps/Water/w_icpms_cr_edit.pdf" TargetMode="External"/><Relationship Id="rId7" Type="http://schemas.openxmlformats.org/officeDocument/2006/relationships/hyperlink" Target="http://www.schweizerbart.de/publications/detail/artno/001201002" TargetMode="External"/><Relationship Id="rId2" Type="http://schemas.openxmlformats.org/officeDocument/2006/relationships/image" Target="../media/image50.jpeg"/><Relationship Id="rId1" Type="http://schemas.openxmlformats.org/officeDocument/2006/relationships/slideLayout" Target="../slideLayouts/slideLayout2.xml"/><Relationship Id="rId6" Type="http://schemas.openxmlformats.org/officeDocument/2006/relationships/image" Target="../media/image52.jpeg"/><Relationship Id="rId5" Type="http://schemas.openxmlformats.org/officeDocument/2006/relationships/image" Target="../media/image51.emf"/><Relationship Id="rId4" Type="http://schemas.openxmlformats.org/officeDocument/2006/relationships/hyperlink" Target="http://eurogeologists.eu/wp-content/uploads/2015/11/EGJ40_final_LR.pdf" TargetMode="External"/></Relationships>
</file>

<file path=ppt/slides/_rels/slide28.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22.xml"/><Relationship Id="rId1" Type="http://schemas.openxmlformats.org/officeDocument/2006/relationships/slideLayout" Target="../slideLayouts/slideLayout1.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_rels/slide29.xml.rels><?xml version="1.0" encoding="UTF-8" standalone="yes"?>
<Relationships xmlns="http://schemas.openxmlformats.org/package/2006/relationships"><Relationship Id="rId3" Type="http://schemas.openxmlformats.org/officeDocument/2006/relationships/image" Target="../media/image58.jpeg"/><Relationship Id="rId7" Type="http://schemas.openxmlformats.org/officeDocument/2006/relationships/hyperlink" Target="http://gemas.geolba.ac.at/" TargetMode="External"/><Relationship Id="rId2" Type="http://schemas.openxmlformats.org/officeDocument/2006/relationships/image" Target="../media/image57.jpeg"/><Relationship Id="rId1" Type="http://schemas.openxmlformats.org/officeDocument/2006/relationships/slideLayout" Target="../slideLayouts/slideLayout2.xml"/><Relationship Id="rId6" Type="http://schemas.openxmlformats.org/officeDocument/2006/relationships/image" Target="../media/image60.png"/><Relationship Id="rId5" Type="http://schemas.openxmlformats.org/officeDocument/2006/relationships/hyperlink" Target="http://www.schweizerbart.de/publications/detail/isbn/9783510968466" TargetMode="External"/><Relationship Id="rId4" Type="http://schemas.openxmlformats.org/officeDocument/2006/relationships/image" Target="../media/image59.jpeg"/></Relationships>
</file>

<file path=ppt/slides/_rels/slide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png"/><Relationship Id="rId1" Type="http://schemas.openxmlformats.org/officeDocument/2006/relationships/slideLayout" Target="../slideLayouts/slideLayout2.xml"/><Relationship Id="rId5" Type="http://schemas.openxmlformats.org/officeDocument/2006/relationships/image" Target="../media/image60.png"/><Relationship Id="rId4" Type="http://schemas.openxmlformats.org/officeDocument/2006/relationships/hyperlink" Target="http://www.eurometaux.org/" TargetMode="External"/></Relationships>
</file>

<file path=ppt/slides/_rels/slide31.xml.rels><?xml version="1.0" encoding="UTF-8" standalone="yes"?>
<Relationships xmlns="http://schemas.openxmlformats.org/package/2006/relationships"><Relationship Id="rId3" Type="http://schemas.openxmlformats.org/officeDocument/2006/relationships/hyperlink" Target="http://www.ngu.no/upload/Publikasjoner/Rapporter/2008/2008_038.pdf" TargetMode="External"/><Relationship Id="rId2" Type="http://schemas.openxmlformats.org/officeDocument/2006/relationships/image" Target="../media/image63.jpeg"/><Relationship Id="rId1" Type="http://schemas.openxmlformats.org/officeDocument/2006/relationships/slideLayout" Target="../slideLayouts/slideLayout2.xml"/><Relationship Id="rId4" Type="http://schemas.openxmlformats.org/officeDocument/2006/relationships/image" Target="../media/image60.png"/></Relationships>
</file>

<file path=ppt/slides/_rels/slide32.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2.xml"/><Relationship Id="rId4" Type="http://schemas.openxmlformats.org/officeDocument/2006/relationships/image" Target="../media/image60.png"/></Relationships>
</file>

<file path=ppt/slides/_rels/slide33.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63.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0.png"/><Relationship Id="rId1" Type="http://schemas.openxmlformats.org/officeDocument/2006/relationships/slideLayout" Target="../slideLayouts/slideLayout2.xml"/><Relationship Id="rId4" Type="http://schemas.openxmlformats.org/officeDocument/2006/relationships/image" Target="../media/image68.png"/></Relationships>
</file>

<file path=ppt/slides/_rels/slide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14.jpeg"/></Relationships>
</file>

<file path=ppt/slides/_rels/slide40.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0.png"/><Relationship Id="rId1" Type="http://schemas.openxmlformats.org/officeDocument/2006/relationships/slideLayout" Target="../slideLayouts/slideLayout2.xml"/><Relationship Id="rId4" Type="http://schemas.openxmlformats.org/officeDocument/2006/relationships/image" Target="../media/image70.png"/></Relationships>
</file>

<file path=ppt/slides/_rels/slide41.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60.png"/><Relationship Id="rId1" Type="http://schemas.openxmlformats.org/officeDocument/2006/relationships/slideLayout" Target="../slideLayouts/slideLayout2.xml"/><Relationship Id="rId4" Type="http://schemas.openxmlformats.org/officeDocument/2006/relationships/image" Target="../media/image72.png"/></Relationships>
</file>

<file path=ppt/slides/_rels/slide42.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60.png"/><Relationship Id="rId1" Type="http://schemas.openxmlformats.org/officeDocument/2006/relationships/slideLayout" Target="../slideLayouts/slideLayout2.xml"/><Relationship Id="rId5" Type="http://schemas.openxmlformats.org/officeDocument/2006/relationships/image" Target="../media/image75.png"/><Relationship Id="rId4" Type="http://schemas.openxmlformats.org/officeDocument/2006/relationships/image" Target="../media/image74.png"/></Relationships>
</file>

<file path=ppt/slides/_rels/slide43.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hyperlink" Target="http://gemas.geolba.ac.at/Download/GEMAS_Periodic_Table_of_Elements_High_resolution.pdf" TargetMode="External"/><Relationship Id="rId1" Type="http://schemas.openxmlformats.org/officeDocument/2006/relationships/slideLayout" Target="../slideLayouts/slideLayout2.xml"/><Relationship Id="rId4" Type="http://schemas.openxmlformats.org/officeDocument/2006/relationships/image" Target="../media/image60.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78.jpeg"/><Relationship Id="rId1" Type="http://schemas.openxmlformats.org/officeDocument/2006/relationships/slideLayout" Target="../slideLayouts/slideLayout2.xml"/><Relationship Id="rId6" Type="http://schemas.openxmlformats.org/officeDocument/2006/relationships/image" Target="../media/image82.jpeg"/><Relationship Id="rId5" Type="http://schemas.openxmlformats.org/officeDocument/2006/relationships/image" Target="../media/image81.jpeg"/><Relationship Id="rId4" Type="http://schemas.openxmlformats.org/officeDocument/2006/relationships/image" Target="../media/image80.jpeg"/></Relationships>
</file>

<file path=ppt/slides/_rels/slide47.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2.xml"/><Relationship Id="rId6" Type="http://schemas.openxmlformats.org/officeDocument/2006/relationships/image" Target="../media/image87.wmf"/><Relationship Id="rId5" Type="http://schemas.openxmlformats.org/officeDocument/2006/relationships/image" Target="../media/image86.wmf"/><Relationship Id="rId4" Type="http://schemas.openxmlformats.org/officeDocument/2006/relationships/image" Target="../media/image85.jpeg"/></Relationships>
</file>

<file path=ppt/slides/_rels/slide48.xml.rels><?xml version="1.0" encoding="UTF-8" standalone="yes"?>
<Relationships xmlns="http://schemas.openxmlformats.org/package/2006/relationships"><Relationship Id="rId3" Type="http://schemas.openxmlformats.org/officeDocument/2006/relationships/hyperlink" Target="http://www.ga.gov.au/about/projects/minerals/concluded/national-geochemical-survey/atlas" TargetMode="External"/><Relationship Id="rId2" Type="http://schemas.openxmlformats.org/officeDocument/2006/relationships/hyperlink" Target="http://www.who.int/nutrition/publications/VMNIS_Iodine_deficiency_in_Europe.pdf" TargetMode="External"/><Relationship Id="rId1" Type="http://schemas.openxmlformats.org/officeDocument/2006/relationships/slideLayout" Target="../slideLayouts/slideLayout2.xml"/><Relationship Id="rId6" Type="http://schemas.openxmlformats.org/officeDocument/2006/relationships/hyperlink" Target="http://eurogeologists.eu/wp-content/uploads/2015/11/EGJ40_final_LR.pdf" TargetMode="External"/><Relationship Id="rId5" Type="http://schemas.openxmlformats.org/officeDocument/2006/relationships/hyperlink" Target="http://doi.org/10.21715/GB2358-2812.2018322136" TargetMode="External"/><Relationship Id="rId4" Type="http://schemas.openxmlformats.org/officeDocument/2006/relationships/hyperlink" Target="http://www.globalgeochemicalbaselines.eu/wp-content/uploads/2012/07/Blue_Book_GGD_IGCP259.pdf" TargetMode="External"/></Relationships>
</file>

<file path=ppt/slides/_rels/slide49.xml.rels><?xml version="1.0" encoding="UTF-8" standalone="yes"?>
<Relationships xmlns="http://schemas.openxmlformats.org/package/2006/relationships"><Relationship Id="rId3" Type="http://schemas.openxmlformats.org/officeDocument/2006/relationships/hyperlink" Target="http://www.ngu.no/upload/Publikasjoner/Rapporter/2008/2008_038.pdf" TargetMode="External"/><Relationship Id="rId2" Type="http://schemas.openxmlformats.org/officeDocument/2006/relationships/hyperlink" Target="http://weppi.gtk.fi/publ/foregsatlas/" TargetMode="External"/><Relationship Id="rId1" Type="http://schemas.openxmlformats.org/officeDocument/2006/relationships/slideLayout" Target="../slideLayouts/slideLayout2.xml"/><Relationship Id="rId5" Type="http://schemas.openxmlformats.org/officeDocument/2006/relationships/hyperlink" Target="http://weppi.gtk.fi/publ/foregsatlas/articles/Geology.pdf" TargetMode="External"/><Relationship Id="rId4" Type="http://schemas.openxmlformats.org/officeDocument/2006/relationships/hyperlink" Target="http://nora.nerc.ac.uk/19012/1/WP95014.pdf"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15.jpeg"/></Relationships>
</file>

<file path=ppt/slides/_rels/slide50.xml.rels><?xml version="1.0" encoding="UTF-8" standalone="yes"?>
<Relationships xmlns="http://schemas.openxmlformats.org/package/2006/relationships"><Relationship Id="rId3" Type="http://schemas.openxmlformats.org/officeDocument/2006/relationships/hyperlink" Target="http://www.schweizerbart.de/publications/detail/artno/001201002" TargetMode="External"/><Relationship Id="rId7" Type="http://schemas.openxmlformats.org/officeDocument/2006/relationships/hyperlink" Target="http://www.schweizerbart.de/publications/detail/isbn/9783510968466" TargetMode="External"/><Relationship Id="rId2" Type="http://schemas.openxmlformats.org/officeDocument/2006/relationships/hyperlink" Target="http://www.ngu.no/upload/Publikasjoner/Rapporter/2009/2009_049.pdf" TargetMode="External"/><Relationship Id="rId1" Type="http://schemas.openxmlformats.org/officeDocument/2006/relationships/slideLayout" Target="../slideLayouts/slideLayout2.xml"/><Relationship Id="rId6" Type="http://schemas.openxmlformats.org/officeDocument/2006/relationships/hyperlink" Target="http://www.sciencedirect.com/science/article/pii/S088329271100494X" TargetMode="External"/><Relationship Id="rId5" Type="http://schemas.openxmlformats.org/officeDocument/2006/relationships/hyperlink" Target="http://www.ngu.no/upload/Publikasjoner/Rapporter/2012/2012_051.pdf" TargetMode="External"/><Relationship Id="rId4" Type="http://schemas.openxmlformats.org/officeDocument/2006/relationships/hyperlink" Target="http://www.ngu.no/upload/Publikasjoner/Rapporter/2011/2011_043.pdf" TargetMode="External"/></Relationships>
</file>

<file path=ppt/slides/_rels/slide51.xml.rels><?xml version="1.0" encoding="UTF-8" standalone="yes"?>
<Relationships xmlns="http://schemas.openxmlformats.org/package/2006/relationships"><Relationship Id="rId3" Type="http://schemas.openxmlformats.org/officeDocument/2006/relationships/hyperlink" Target="http://weppi.gtk.fi/publ/foregsatlas/" TargetMode="External"/><Relationship Id="rId2" Type="http://schemas.openxmlformats.org/officeDocument/2006/relationships/hyperlink" Target="http://tupa.gtk.fi/julkaisu/opas/op_047.pdf" TargetMode="External"/><Relationship Id="rId1" Type="http://schemas.openxmlformats.org/officeDocument/2006/relationships/slideLayout" Target="../slideLayouts/slideLayout2.xml"/><Relationship Id="rId5" Type="http://schemas.openxmlformats.org/officeDocument/2006/relationships/hyperlink" Target="http://earthsci.org/fossils/geotime/radate/crusher.gif" TargetMode="External"/><Relationship Id="rId4" Type="http://schemas.openxmlformats.org/officeDocument/2006/relationships/hyperlink" Target="http://pubs.usgs.gov/of/2014/1082/" TargetMode="External"/></Relationships>
</file>

<file path=ppt/slides/_rels/slide52.xml.rels><?xml version="1.0" encoding="UTF-8" standalone="yes"?>
<Relationships xmlns="http://schemas.openxmlformats.org/package/2006/relationships"><Relationship Id="rId3" Type="http://schemas.openxmlformats.org/officeDocument/2006/relationships/image" Target="../media/image88.jp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17.jpeg"/></Relationships>
</file>

<file path=ppt/slides/_rels/slide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hyperlink" Target="https://img0.etsystatic.com/000/1/6312872/il_fullxfull.344138234.jpg" TargetMode="External"/><Relationship Id="rId1" Type="http://schemas.openxmlformats.org/officeDocument/2006/relationships/slideLayout" Target="../slideLayouts/slideLayout2.xml"/><Relationship Id="rId4" Type="http://schemas.openxmlformats.org/officeDocument/2006/relationships/image" Target="../media/image19.jpeg"/></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eg"/><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14 - TextBox"/>
          <p:cNvSpPr txBox="1"/>
          <p:nvPr/>
        </p:nvSpPr>
        <p:spPr>
          <a:xfrm>
            <a:off x="251520" y="188640"/>
            <a:ext cx="8640960" cy="1569660"/>
          </a:xfrm>
          <a:prstGeom prst="rect">
            <a:avLst/>
          </a:prstGeom>
          <a:noFill/>
        </p:spPr>
        <p:txBody>
          <a:bodyPr wrap="square">
            <a:spAutoFit/>
          </a:bodyPr>
          <a:lstStyle/>
          <a:p>
            <a:pPr algn="ctr">
              <a:defRPr/>
            </a:pPr>
            <a:r>
              <a:rPr lang="en-GB" sz="3200" b="1" dirty="0">
                <a:solidFill>
                  <a:srgbClr val="0000CC"/>
                </a:solidFill>
                <a:latin typeface="Arial" pitchFamily="34" charset="0"/>
                <a:cs typeface="Arial" pitchFamily="34" charset="0"/>
              </a:rPr>
              <a:t>Interpretation and usage of European multinational and continental-scale geochemical data sets</a:t>
            </a:r>
          </a:p>
        </p:txBody>
      </p:sp>
      <p:sp>
        <p:nvSpPr>
          <p:cNvPr id="4" name="Text Box 16">
            <a:extLst>
              <a:ext uri="{FF2B5EF4-FFF2-40B4-BE49-F238E27FC236}">
                <a16:creationId xmlns:a16="http://schemas.microsoft.com/office/drawing/2014/main" id="{F323991E-C61E-EAE3-5BC5-5F3058866C29}"/>
              </a:ext>
            </a:extLst>
          </p:cNvPr>
          <p:cNvSpPr txBox="1">
            <a:spLocks noChangeArrowheads="1"/>
          </p:cNvSpPr>
          <p:nvPr/>
        </p:nvSpPr>
        <p:spPr bwMode="auto">
          <a:xfrm>
            <a:off x="0" y="2023100"/>
            <a:ext cx="9144000" cy="1261884"/>
          </a:xfrm>
          <a:prstGeom prst="rect">
            <a:avLst/>
          </a:prstGeom>
          <a:noFill/>
          <a:ln w="9525">
            <a:noFill/>
            <a:miter lim="800000"/>
            <a:headEnd/>
            <a:tailEnd/>
          </a:ln>
        </p:spPr>
        <p:txBody>
          <a:bodyPr>
            <a:spAutoFit/>
          </a:bodyPr>
          <a:lstStyle/>
          <a:p>
            <a:pPr algn="ctr"/>
            <a:r>
              <a:rPr lang="en-GB" b="1" i="1" dirty="0" err="1">
                <a:solidFill>
                  <a:srgbClr val="0000CC"/>
                </a:solidFill>
              </a:rPr>
              <a:t>EurGeol</a:t>
            </a:r>
            <a:r>
              <a:rPr lang="en-GB" b="1" dirty="0">
                <a:solidFill>
                  <a:srgbClr val="0000CC"/>
                </a:solidFill>
              </a:rPr>
              <a:t> </a:t>
            </a:r>
            <a:r>
              <a:rPr lang="en-GB" sz="2400" b="1" dirty="0">
                <a:solidFill>
                  <a:srgbClr val="0000CC"/>
                </a:solidFill>
              </a:rPr>
              <a:t>Alecos Demetriades</a:t>
            </a:r>
            <a:r>
              <a:rPr lang="en-GB" sz="2400" dirty="0">
                <a:solidFill>
                  <a:srgbClr val="0000CC"/>
                </a:solidFill>
              </a:rPr>
              <a:t>,</a:t>
            </a:r>
            <a:r>
              <a:rPr lang="en-GB" sz="2400" b="1" dirty="0">
                <a:solidFill>
                  <a:srgbClr val="0000CC"/>
                </a:solidFill>
              </a:rPr>
              <a:t> </a:t>
            </a:r>
            <a:r>
              <a:rPr lang="en-GB" b="1" i="1" dirty="0">
                <a:solidFill>
                  <a:srgbClr val="0000CC"/>
                </a:solidFill>
              </a:rPr>
              <a:t>B.Sc.(Hons), M.Sc., Ph.D., F.A.A.G.</a:t>
            </a:r>
          </a:p>
          <a:p>
            <a:pPr algn="ctr"/>
            <a:r>
              <a:rPr lang="en-US" b="1" dirty="0">
                <a:solidFill>
                  <a:srgbClr val="0000CC"/>
                </a:solidFill>
              </a:rPr>
              <a:t>http://www.globalgeochemicalbaselines.eu/</a:t>
            </a:r>
          </a:p>
          <a:p>
            <a:pPr algn="ctr"/>
            <a:endParaRPr lang="en-GB" b="1" dirty="0">
              <a:solidFill>
                <a:srgbClr val="0000CC"/>
              </a:solidFill>
            </a:endParaRPr>
          </a:p>
          <a:p>
            <a:pPr algn="ctr"/>
            <a:r>
              <a:rPr lang="en-GB" sz="1600" b="1" dirty="0">
                <a:solidFill>
                  <a:srgbClr val="0000CC"/>
                </a:solidFill>
              </a:rPr>
              <a:t>E-mail:  alecos.demetriades@gmail.com</a:t>
            </a:r>
          </a:p>
        </p:txBody>
      </p:sp>
      <p:pic>
        <p:nvPicPr>
          <p:cNvPr id="5" name="Picture 4">
            <a:extLst>
              <a:ext uri="{FF2B5EF4-FFF2-40B4-BE49-F238E27FC236}">
                <a16:creationId xmlns:a16="http://schemas.microsoft.com/office/drawing/2014/main" id="{8EDCC54C-AF91-FF24-33F8-448C4524C68F}"/>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485076" y="4580398"/>
            <a:ext cx="2690417" cy="1772944"/>
          </a:xfrm>
          <a:prstGeom prst="rect">
            <a:avLst/>
          </a:prstGeom>
        </p:spPr>
      </p:pic>
      <p:sp>
        <p:nvSpPr>
          <p:cNvPr id="6" name="Rectangle 5">
            <a:extLst>
              <a:ext uri="{FF2B5EF4-FFF2-40B4-BE49-F238E27FC236}">
                <a16:creationId xmlns:a16="http://schemas.microsoft.com/office/drawing/2014/main" id="{94FAD661-5F6A-D96B-263F-7B31559ACF56}"/>
              </a:ext>
            </a:extLst>
          </p:cNvPr>
          <p:cNvSpPr/>
          <p:nvPr/>
        </p:nvSpPr>
        <p:spPr>
          <a:xfrm>
            <a:off x="377496" y="3593872"/>
            <a:ext cx="2880320" cy="954107"/>
          </a:xfrm>
          <a:prstGeom prst="rect">
            <a:avLst/>
          </a:prstGeom>
        </p:spPr>
        <p:txBody>
          <a:bodyPr wrap="square">
            <a:spAutoFit/>
          </a:bodyPr>
          <a:lstStyle/>
          <a:p>
            <a:pPr algn="ctr">
              <a:defRPr/>
            </a:pPr>
            <a:r>
              <a:rPr lang="en-GB" sz="1400" i="1" dirty="0">
                <a:solidFill>
                  <a:srgbClr val="0000CC"/>
                </a:solidFill>
                <a:latin typeface="Arial" pitchFamily="34" charset="0"/>
                <a:cs typeface="Arial" pitchFamily="34" charset="0"/>
              </a:rPr>
              <a:t>Chairperson of Sampling Committee of the </a:t>
            </a:r>
          </a:p>
          <a:p>
            <a:pPr algn="ctr">
              <a:defRPr/>
            </a:pPr>
            <a:r>
              <a:rPr lang="en-GB" sz="1400" i="1" dirty="0">
                <a:solidFill>
                  <a:srgbClr val="0000CC"/>
                </a:solidFill>
                <a:latin typeface="Arial" pitchFamily="34" charset="0"/>
                <a:cs typeface="Arial" pitchFamily="34" charset="0"/>
              </a:rPr>
              <a:t>IUGS Commission on Global Geochemical Baselines</a:t>
            </a:r>
          </a:p>
        </p:txBody>
      </p:sp>
      <p:pic>
        <p:nvPicPr>
          <p:cNvPr id="7" name="Picture 6" descr="IG-EN.TIF">
            <a:extLst>
              <a:ext uri="{FF2B5EF4-FFF2-40B4-BE49-F238E27FC236}">
                <a16:creationId xmlns:a16="http://schemas.microsoft.com/office/drawing/2014/main" id="{B5CCFD3B-4C9D-4979-2840-5DE5D5577CE8}"/>
              </a:ext>
            </a:extLst>
          </p:cNvPr>
          <p:cNvPicPr>
            <a:picLocks noChangeAspect="1"/>
          </p:cNvPicPr>
          <p:nvPr/>
        </p:nvPicPr>
        <p:blipFill>
          <a:blip r:embed="rId3" cstate="print"/>
          <a:stretch>
            <a:fillRect/>
          </a:stretch>
        </p:blipFill>
        <p:spPr>
          <a:xfrm>
            <a:off x="6325592" y="4547979"/>
            <a:ext cx="1774800" cy="1774800"/>
          </a:xfrm>
          <a:prstGeom prst="rect">
            <a:avLst/>
          </a:prstGeom>
        </p:spPr>
      </p:pic>
      <p:sp>
        <p:nvSpPr>
          <p:cNvPr id="8" name="TextBox 7">
            <a:extLst>
              <a:ext uri="{FF2B5EF4-FFF2-40B4-BE49-F238E27FC236}">
                <a16:creationId xmlns:a16="http://schemas.microsoft.com/office/drawing/2014/main" id="{4E8CB988-9E34-01D9-8A7F-8B46A08A3957}"/>
              </a:ext>
            </a:extLst>
          </p:cNvPr>
          <p:cNvSpPr txBox="1"/>
          <p:nvPr/>
        </p:nvSpPr>
        <p:spPr>
          <a:xfrm>
            <a:off x="5454352" y="3601209"/>
            <a:ext cx="3582144" cy="954107"/>
          </a:xfrm>
          <a:prstGeom prst="rect">
            <a:avLst/>
          </a:prstGeom>
          <a:noFill/>
        </p:spPr>
        <p:txBody>
          <a:bodyPr wrap="square">
            <a:spAutoFit/>
          </a:bodyPr>
          <a:lstStyle/>
          <a:p>
            <a:pPr algn="ctr"/>
            <a:r>
              <a:rPr lang="en-US" sz="1400" i="1" dirty="0">
                <a:solidFill>
                  <a:srgbClr val="0000CC"/>
                </a:solidFill>
              </a:rPr>
              <a:t>Former Director of the Division of Geochemistry and Environment,</a:t>
            </a:r>
          </a:p>
          <a:p>
            <a:pPr algn="ctr"/>
            <a:r>
              <a:rPr lang="en-US" sz="1400" i="1" dirty="0">
                <a:solidFill>
                  <a:srgbClr val="0000CC"/>
                </a:solidFill>
              </a:rPr>
              <a:t>Hellenic Institute of Geology and Mineral Exploration</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12" name="Group 11"/>
          <p:cNvGrpSpPr/>
          <p:nvPr/>
        </p:nvGrpSpPr>
        <p:grpSpPr>
          <a:xfrm>
            <a:off x="0" y="0"/>
            <a:ext cx="9144000" cy="6841952"/>
            <a:chOff x="0" y="0"/>
            <a:chExt cx="9144000" cy="6841952"/>
          </a:xfrm>
        </p:grpSpPr>
        <p:sp>
          <p:nvSpPr>
            <p:cNvPr id="75779" name="Text Box 12"/>
            <p:cNvSpPr txBox="1">
              <a:spLocks noChangeArrowheads="1"/>
            </p:cNvSpPr>
            <p:nvPr/>
          </p:nvSpPr>
          <p:spPr bwMode="auto">
            <a:xfrm>
              <a:off x="0" y="5503124"/>
              <a:ext cx="9144000" cy="1338828"/>
            </a:xfrm>
            <a:prstGeom prst="rect">
              <a:avLst/>
            </a:prstGeom>
            <a:solidFill>
              <a:srgbClr val="FFFF99"/>
            </a:solidFill>
            <a:ln w="9525">
              <a:noFill/>
              <a:miter lim="800000"/>
              <a:headEnd/>
              <a:tailEnd/>
            </a:ln>
          </p:spPr>
          <p:txBody>
            <a:bodyPr>
              <a:spAutoFit/>
            </a:bodyPr>
            <a:lstStyle/>
            <a:p>
              <a:pPr>
                <a:spcBef>
                  <a:spcPct val="50000"/>
                </a:spcBef>
              </a:pPr>
              <a:endParaRPr lang="el-GR" b="1" dirty="0">
                <a:solidFill>
                  <a:srgbClr val="3333CC"/>
                </a:solidFill>
                <a:latin typeface="Arial Narrow" pitchFamily="34" charset="0"/>
              </a:endParaRPr>
            </a:p>
            <a:p>
              <a:pPr>
                <a:spcBef>
                  <a:spcPct val="50000"/>
                </a:spcBef>
              </a:pPr>
              <a:r>
                <a:rPr lang="en-GB" b="1" dirty="0">
                  <a:solidFill>
                    <a:srgbClr val="3333CC"/>
                  </a:solidFill>
                  <a:latin typeface="Arial Narrow" pitchFamily="34" charset="0"/>
                </a:rPr>
                <a:t>Stream water is more acid in Scandinavian countries, due to the low base </a:t>
              </a:r>
              <a:r>
                <a:rPr lang="en-GB" b="1" dirty="0" err="1">
                  <a:solidFill>
                    <a:srgbClr val="3333CC"/>
                  </a:solidFill>
                  <a:latin typeface="Arial Narrow" pitchFamily="34" charset="0"/>
                </a:rPr>
                <a:t>cation</a:t>
              </a:r>
              <a:r>
                <a:rPr lang="en-GB" b="1" dirty="0">
                  <a:solidFill>
                    <a:srgbClr val="3333CC"/>
                  </a:solidFill>
                  <a:latin typeface="Arial Narrow" pitchFamily="34" charset="0"/>
                </a:rPr>
                <a:t> capacity of metamorphic basement rocks and high concentration of </a:t>
              </a:r>
              <a:r>
                <a:rPr lang="en-GB" b="1" dirty="0" err="1">
                  <a:solidFill>
                    <a:srgbClr val="3333CC"/>
                  </a:solidFill>
                  <a:latin typeface="Arial Narrow" pitchFamily="34" charset="0"/>
                </a:rPr>
                <a:t>humic</a:t>
              </a:r>
              <a:r>
                <a:rPr lang="en-GB" b="1" dirty="0">
                  <a:solidFill>
                    <a:srgbClr val="3333CC"/>
                  </a:solidFill>
                  <a:latin typeface="Arial Narrow" pitchFamily="34" charset="0"/>
                </a:rPr>
                <a:t> and </a:t>
              </a:r>
              <a:r>
                <a:rPr lang="en-GB" b="1" dirty="0" err="1">
                  <a:solidFill>
                    <a:srgbClr val="3333CC"/>
                  </a:solidFill>
                  <a:latin typeface="Arial Narrow" pitchFamily="34" charset="0"/>
                </a:rPr>
                <a:t>fulvic</a:t>
              </a:r>
              <a:r>
                <a:rPr lang="en-GB" b="1" dirty="0">
                  <a:solidFill>
                    <a:srgbClr val="3333CC"/>
                  </a:solidFill>
                  <a:latin typeface="Arial Narrow" pitchFamily="34" charset="0"/>
                </a:rPr>
                <a:t> acids, typical of boreal climate.   Low pH values result in higher solubility of aluminium and some “heavy metals”.</a:t>
              </a:r>
              <a:endParaRPr lang="el-GR" b="1" dirty="0">
                <a:solidFill>
                  <a:srgbClr val="3333CC"/>
                </a:solidFill>
                <a:latin typeface="Arial Narrow" pitchFamily="34" charset="0"/>
              </a:endParaRPr>
            </a:p>
          </p:txBody>
        </p:sp>
        <p:pic>
          <p:nvPicPr>
            <p:cNvPr id="75780" name="Picture 23" descr="pH_stream_wate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0"/>
              <a:ext cx="4487863" cy="5876925"/>
            </a:xfrm>
            <a:prstGeom prst="rect">
              <a:avLst/>
            </a:prstGeom>
            <a:noFill/>
            <a:ln w="9525">
              <a:noFill/>
              <a:miter lim="800000"/>
              <a:headEnd/>
              <a:tailEnd/>
            </a:ln>
          </p:spPr>
        </p:pic>
        <p:sp>
          <p:nvSpPr>
            <p:cNvPr id="75781" name="Rectangle 13"/>
            <p:cNvSpPr>
              <a:spLocks noChangeArrowheads="1"/>
            </p:cNvSpPr>
            <p:nvPr/>
          </p:nvSpPr>
          <p:spPr bwMode="auto">
            <a:xfrm>
              <a:off x="2000232" y="549275"/>
              <a:ext cx="2504212" cy="400110"/>
            </a:xfrm>
            <a:prstGeom prst="rect">
              <a:avLst/>
            </a:prstGeom>
            <a:noFill/>
            <a:ln w="9525">
              <a:noFill/>
              <a:miter lim="800000"/>
              <a:headEnd/>
              <a:tailEnd/>
            </a:ln>
          </p:spPr>
          <p:txBody>
            <a:bodyPr wrap="none">
              <a:spAutoFit/>
            </a:bodyPr>
            <a:lstStyle/>
            <a:p>
              <a:r>
                <a:rPr lang="en-GB" sz="2000" b="1" dirty="0">
                  <a:solidFill>
                    <a:srgbClr val="FF3300"/>
                  </a:solidFill>
                  <a:latin typeface="Arial" charset="0"/>
                </a:rPr>
                <a:t>pH in Stream water</a:t>
              </a:r>
            </a:p>
          </p:txBody>
        </p:sp>
        <p:pic>
          <p:nvPicPr>
            <p:cNvPr id="75782" name="Picture 24" descr="Al_stream_wate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4572000" y="0"/>
              <a:ext cx="4552950" cy="5872163"/>
            </a:xfrm>
            <a:prstGeom prst="rect">
              <a:avLst/>
            </a:prstGeom>
            <a:noFill/>
            <a:ln w="9525">
              <a:noFill/>
              <a:miter lim="800000"/>
              <a:headEnd/>
              <a:tailEnd/>
            </a:ln>
          </p:spPr>
        </p:pic>
        <p:sp>
          <p:nvSpPr>
            <p:cNvPr id="75783" name="Rectangle 14"/>
            <p:cNvSpPr>
              <a:spLocks noChangeArrowheads="1"/>
            </p:cNvSpPr>
            <p:nvPr/>
          </p:nvSpPr>
          <p:spPr bwMode="auto">
            <a:xfrm>
              <a:off x="6643702" y="558800"/>
              <a:ext cx="2417650" cy="400110"/>
            </a:xfrm>
            <a:prstGeom prst="rect">
              <a:avLst/>
            </a:prstGeom>
            <a:noFill/>
            <a:ln w="9525">
              <a:noFill/>
              <a:miter lim="800000"/>
              <a:headEnd/>
              <a:tailEnd/>
            </a:ln>
          </p:spPr>
          <p:txBody>
            <a:bodyPr wrap="none">
              <a:spAutoFit/>
            </a:bodyPr>
            <a:lstStyle/>
            <a:p>
              <a:r>
                <a:rPr lang="en-GB" sz="2000" b="1" dirty="0">
                  <a:solidFill>
                    <a:srgbClr val="FF3300"/>
                  </a:solidFill>
                  <a:latin typeface="Arial" charset="0"/>
                </a:rPr>
                <a:t>Al in Stream water</a:t>
              </a:r>
            </a:p>
          </p:txBody>
        </p:sp>
        <p:sp>
          <p:nvSpPr>
            <p:cNvPr id="8" name="TextBox 7"/>
            <p:cNvSpPr txBox="1"/>
            <p:nvPr/>
          </p:nvSpPr>
          <p:spPr>
            <a:xfrm>
              <a:off x="5734050" y="5600700"/>
              <a:ext cx="3240088" cy="276225"/>
            </a:xfrm>
            <a:prstGeom prst="rect">
              <a:avLst/>
            </a:prstGeom>
            <a:noFill/>
          </p:spPr>
          <p:txBody>
            <a:bodyPr>
              <a:spAutoFit/>
            </a:bodyPr>
            <a:lstStyle/>
            <a:p>
              <a:pPr algn="ctr">
                <a:defRPr/>
              </a:pPr>
              <a:r>
                <a:rPr lang="en-GB" sz="1200" dirty="0">
                  <a:latin typeface="+mn-lt"/>
                </a:rPr>
                <a:t>(Source:  </a:t>
              </a:r>
              <a:r>
                <a:rPr lang="en-GB" sz="1200" dirty="0" err="1">
                  <a:latin typeface="+mn-lt"/>
                </a:rPr>
                <a:t>Salminen</a:t>
              </a:r>
              <a:r>
                <a:rPr lang="en-GB" sz="1200" dirty="0">
                  <a:latin typeface="+mn-lt"/>
                </a:rPr>
                <a:t> </a:t>
              </a:r>
              <a:r>
                <a:rPr lang="en-GB" sz="1200" i="1" dirty="0">
                  <a:latin typeface="+mn-lt"/>
                </a:rPr>
                <a:t>et al</a:t>
              </a:r>
              <a:r>
                <a:rPr lang="en-GB" sz="1200" dirty="0">
                  <a:latin typeface="+mn-lt"/>
                </a:rPr>
                <a:t>., 2005, p.113)</a:t>
              </a:r>
            </a:p>
          </p:txBody>
        </p:sp>
        <p:sp>
          <p:nvSpPr>
            <p:cNvPr id="9" name="TextBox 8"/>
            <p:cNvSpPr txBox="1"/>
            <p:nvPr/>
          </p:nvSpPr>
          <p:spPr>
            <a:xfrm>
              <a:off x="1058863" y="5591175"/>
              <a:ext cx="3241675" cy="277813"/>
            </a:xfrm>
            <a:prstGeom prst="rect">
              <a:avLst/>
            </a:prstGeom>
            <a:noFill/>
          </p:spPr>
          <p:txBody>
            <a:bodyPr>
              <a:spAutoFit/>
            </a:bodyPr>
            <a:lstStyle/>
            <a:p>
              <a:pPr algn="ctr">
                <a:defRPr/>
              </a:pPr>
              <a:r>
                <a:rPr lang="en-GB" sz="1200" dirty="0">
                  <a:latin typeface="+mn-lt"/>
                </a:rPr>
                <a:t>(Source:  </a:t>
              </a:r>
              <a:r>
                <a:rPr lang="en-GB" sz="1200" dirty="0" err="1">
                  <a:latin typeface="+mn-lt"/>
                </a:rPr>
                <a:t>Salminen</a:t>
              </a:r>
              <a:r>
                <a:rPr lang="en-GB" sz="1200" dirty="0">
                  <a:latin typeface="+mn-lt"/>
                </a:rPr>
                <a:t> </a:t>
              </a:r>
              <a:r>
                <a:rPr lang="en-GB" sz="1200" i="1" dirty="0">
                  <a:latin typeface="+mn-lt"/>
                </a:rPr>
                <a:t>et al</a:t>
              </a:r>
              <a:r>
                <a:rPr lang="en-GB" sz="1200" dirty="0">
                  <a:latin typeface="+mn-lt"/>
                </a:rPr>
                <a:t>., 2005, p.385)</a:t>
              </a:r>
            </a:p>
          </p:txBody>
        </p:sp>
        <p:sp>
          <p:nvSpPr>
            <p:cNvPr id="10" name="Oval 9"/>
            <p:cNvSpPr/>
            <p:nvPr/>
          </p:nvSpPr>
          <p:spPr>
            <a:xfrm rot="2161099">
              <a:off x="2780166" y="903005"/>
              <a:ext cx="1571686" cy="2400263"/>
            </a:xfrm>
            <a:prstGeom prst="ellipse">
              <a:avLst/>
            </a:prstGeom>
            <a:noFill/>
            <a:ln>
              <a:solidFill>
                <a:srgbClr val="FF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Oval 10"/>
            <p:cNvSpPr/>
            <p:nvPr/>
          </p:nvSpPr>
          <p:spPr>
            <a:xfrm rot="2161099">
              <a:off x="7397227" y="1062945"/>
              <a:ext cx="1571686" cy="2321385"/>
            </a:xfrm>
            <a:prstGeom prst="ellipse">
              <a:avLst/>
            </a:prstGeom>
            <a:noFill/>
            <a:ln>
              <a:solidFill>
                <a:srgbClr val="FF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13" name="Group 12"/>
          <p:cNvGrpSpPr/>
          <p:nvPr/>
        </p:nvGrpSpPr>
        <p:grpSpPr>
          <a:xfrm>
            <a:off x="0" y="0"/>
            <a:ext cx="9133486" cy="6669360"/>
            <a:chOff x="0" y="0"/>
            <a:chExt cx="9133486" cy="6669360"/>
          </a:xfrm>
        </p:grpSpPr>
        <p:pic>
          <p:nvPicPr>
            <p:cNvPr id="11" name="Picture 10" descr="Stream_water_icpms_Ce_edit.jpg"/>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a:xfrm>
              <a:off x="4562850" y="0"/>
              <a:ext cx="4545654" cy="5882097"/>
            </a:xfrm>
            <a:prstGeom prst="rect">
              <a:avLst/>
            </a:prstGeom>
          </p:spPr>
        </p:pic>
        <p:sp>
          <p:nvSpPr>
            <p:cNvPr id="76802" name="Text Box 16"/>
            <p:cNvSpPr txBox="1">
              <a:spLocks noChangeArrowheads="1"/>
            </p:cNvSpPr>
            <p:nvPr/>
          </p:nvSpPr>
          <p:spPr bwMode="auto">
            <a:xfrm>
              <a:off x="251520" y="6023247"/>
              <a:ext cx="8640960" cy="646113"/>
            </a:xfrm>
            <a:prstGeom prst="rect">
              <a:avLst/>
            </a:prstGeom>
            <a:solidFill>
              <a:srgbClr val="FFFFCC"/>
            </a:solidFill>
            <a:ln w="9525">
              <a:noFill/>
              <a:miter lim="800000"/>
              <a:headEnd/>
              <a:tailEnd/>
            </a:ln>
          </p:spPr>
          <p:txBody>
            <a:bodyPr/>
            <a:lstStyle/>
            <a:p>
              <a:pPr>
                <a:spcBef>
                  <a:spcPct val="50000"/>
                </a:spcBef>
              </a:pPr>
              <a:r>
                <a:rPr lang="en-GB" sz="2100" b="1" dirty="0">
                  <a:solidFill>
                    <a:srgbClr val="000099"/>
                  </a:solidFill>
                  <a:latin typeface="Arial Narrow" pitchFamily="34" charset="0"/>
                </a:rPr>
                <a:t>Rare earth element anomalies, such as those of Cerium (</a:t>
              </a:r>
              <a:r>
                <a:rPr lang="en-GB" sz="2100" b="1" dirty="0" err="1">
                  <a:solidFill>
                    <a:srgbClr val="000099"/>
                  </a:solidFill>
                  <a:latin typeface="Arial Narrow" pitchFamily="34" charset="0"/>
                </a:rPr>
                <a:t>Ce</a:t>
              </a:r>
              <a:r>
                <a:rPr lang="en-GB" sz="2100" b="1" dirty="0">
                  <a:solidFill>
                    <a:srgbClr val="000099"/>
                  </a:solidFill>
                  <a:latin typeface="Arial Narrow" pitchFamily="34" charset="0"/>
                </a:rPr>
                <a:t>), in </a:t>
              </a:r>
              <a:r>
                <a:rPr lang="en-GB" sz="2100" b="1" dirty="0" err="1">
                  <a:solidFill>
                    <a:srgbClr val="000099"/>
                  </a:solidFill>
                  <a:latin typeface="Arial Narrow" pitchFamily="34" charset="0"/>
                </a:rPr>
                <a:t>Fennoscandia</a:t>
              </a:r>
              <a:r>
                <a:rPr lang="en-GB" sz="2100" b="1" dirty="0">
                  <a:solidFill>
                    <a:srgbClr val="000099"/>
                  </a:solidFill>
                  <a:latin typeface="Arial Narrow" pitchFamily="34" charset="0"/>
                </a:rPr>
                <a:t> are related to acid pH and high levels of dissolved organic carbon.</a:t>
              </a:r>
            </a:p>
          </p:txBody>
        </p:sp>
        <p:pic>
          <p:nvPicPr>
            <p:cNvPr id="76803" name="Picture 25" descr="pH_stream_wate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0" y="0"/>
              <a:ext cx="4487863" cy="5876925"/>
            </a:xfrm>
            <a:prstGeom prst="rect">
              <a:avLst/>
            </a:prstGeom>
            <a:noFill/>
            <a:ln w="9525">
              <a:noFill/>
              <a:miter lim="800000"/>
              <a:headEnd/>
              <a:tailEnd/>
            </a:ln>
          </p:spPr>
        </p:pic>
        <p:sp>
          <p:nvSpPr>
            <p:cNvPr id="76805" name="Rectangle 14"/>
            <p:cNvSpPr>
              <a:spLocks noChangeArrowheads="1"/>
            </p:cNvSpPr>
            <p:nvPr/>
          </p:nvSpPr>
          <p:spPr bwMode="auto">
            <a:xfrm>
              <a:off x="2000232" y="549275"/>
              <a:ext cx="2504212" cy="400110"/>
            </a:xfrm>
            <a:prstGeom prst="rect">
              <a:avLst/>
            </a:prstGeom>
            <a:noFill/>
            <a:ln w="9525">
              <a:noFill/>
              <a:miter lim="800000"/>
              <a:headEnd/>
              <a:tailEnd/>
            </a:ln>
          </p:spPr>
          <p:txBody>
            <a:bodyPr wrap="none">
              <a:spAutoFit/>
            </a:bodyPr>
            <a:lstStyle/>
            <a:p>
              <a:r>
                <a:rPr lang="en-GB" sz="2000" b="1" dirty="0">
                  <a:solidFill>
                    <a:srgbClr val="FF3300"/>
                  </a:solidFill>
                  <a:latin typeface="Arial" charset="0"/>
                </a:rPr>
                <a:t>pH in Stream water</a:t>
              </a:r>
            </a:p>
          </p:txBody>
        </p:sp>
        <p:sp>
          <p:nvSpPr>
            <p:cNvPr id="76806" name="Rectangle 15"/>
            <p:cNvSpPr>
              <a:spLocks noChangeArrowheads="1"/>
            </p:cNvSpPr>
            <p:nvPr/>
          </p:nvSpPr>
          <p:spPr bwMode="auto">
            <a:xfrm>
              <a:off x="6643702" y="576263"/>
              <a:ext cx="2489784" cy="400110"/>
            </a:xfrm>
            <a:prstGeom prst="rect">
              <a:avLst/>
            </a:prstGeom>
            <a:noFill/>
            <a:ln w="9525">
              <a:noFill/>
              <a:miter lim="800000"/>
              <a:headEnd/>
              <a:tailEnd/>
            </a:ln>
          </p:spPr>
          <p:txBody>
            <a:bodyPr wrap="none">
              <a:spAutoFit/>
            </a:bodyPr>
            <a:lstStyle/>
            <a:p>
              <a:r>
                <a:rPr lang="en-GB" sz="2000" b="1" dirty="0" err="1">
                  <a:solidFill>
                    <a:srgbClr val="FF3300"/>
                  </a:solidFill>
                  <a:latin typeface="Arial" charset="0"/>
                </a:rPr>
                <a:t>Ce</a:t>
              </a:r>
              <a:r>
                <a:rPr lang="en-GB" sz="2000" b="1" dirty="0">
                  <a:solidFill>
                    <a:srgbClr val="FF3300"/>
                  </a:solidFill>
                  <a:latin typeface="Arial" charset="0"/>
                </a:rPr>
                <a:t> in Stream water</a:t>
              </a:r>
            </a:p>
          </p:txBody>
        </p:sp>
        <p:sp>
          <p:nvSpPr>
            <p:cNvPr id="8" name="TextBox 7"/>
            <p:cNvSpPr txBox="1"/>
            <p:nvPr/>
          </p:nvSpPr>
          <p:spPr>
            <a:xfrm>
              <a:off x="5669398" y="5594204"/>
              <a:ext cx="3240088" cy="276225"/>
            </a:xfrm>
            <a:prstGeom prst="rect">
              <a:avLst/>
            </a:prstGeom>
            <a:noFill/>
          </p:spPr>
          <p:txBody>
            <a:bodyPr>
              <a:spAutoFit/>
            </a:bodyPr>
            <a:lstStyle/>
            <a:p>
              <a:pPr algn="ctr">
                <a:defRPr/>
              </a:pPr>
              <a:r>
                <a:rPr lang="en-GB" sz="1200" dirty="0">
                  <a:latin typeface="+mn-lt"/>
                </a:rPr>
                <a:t>(Source:  </a:t>
              </a:r>
              <a:r>
                <a:rPr lang="en-GB" sz="1200" dirty="0" err="1">
                  <a:latin typeface="+mn-lt"/>
                </a:rPr>
                <a:t>Salminen</a:t>
              </a:r>
              <a:r>
                <a:rPr lang="en-GB" sz="1200" dirty="0">
                  <a:latin typeface="+mn-lt"/>
                </a:rPr>
                <a:t> </a:t>
              </a:r>
              <a:r>
                <a:rPr lang="en-GB" sz="1200" i="1" dirty="0">
                  <a:latin typeface="+mn-lt"/>
                </a:rPr>
                <a:t>et al</a:t>
              </a:r>
              <a:r>
                <a:rPr lang="en-GB" sz="1200" dirty="0">
                  <a:latin typeface="+mn-lt"/>
                </a:rPr>
                <a:t>., 2005, p.171)</a:t>
              </a:r>
            </a:p>
          </p:txBody>
        </p:sp>
        <p:sp>
          <p:nvSpPr>
            <p:cNvPr id="9" name="TextBox 8"/>
            <p:cNvSpPr txBox="1"/>
            <p:nvPr/>
          </p:nvSpPr>
          <p:spPr>
            <a:xfrm>
              <a:off x="1058863" y="5591175"/>
              <a:ext cx="3241675" cy="277813"/>
            </a:xfrm>
            <a:prstGeom prst="rect">
              <a:avLst/>
            </a:prstGeom>
            <a:noFill/>
          </p:spPr>
          <p:txBody>
            <a:bodyPr>
              <a:spAutoFit/>
            </a:bodyPr>
            <a:lstStyle/>
            <a:p>
              <a:pPr algn="ctr">
                <a:defRPr/>
              </a:pPr>
              <a:r>
                <a:rPr lang="en-GB" sz="1200" dirty="0">
                  <a:latin typeface="+mn-lt"/>
                </a:rPr>
                <a:t>(Source:  </a:t>
              </a:r>
              <a:r>
                <a:rPr lang="en-GB" sz="1200" dirty="0" err="1">
                  <a:latin typeface="+mn-lt"/>
                </a:rPr>
                <a:t>Salminen</a:t>
              </a:r>
              <a:r>
                <a:rPr lang="en-GB" sz="1200" dirty="0">
                  <a:latin typeface="+mn-lt"/>
                </a:rPr>
                <a:t> </a:t>
              </a:r>
              <a:r>
                <a:rPr lang="en-GB" sz="1200" i="1" dirty="0">
                  <a:latin typeface="+mn-lt"/>
                </a:rPr>
                <a:t>et al</a:t>
              </a:r>
              <a:r>
                <a:rPr lang="en-GB" sz="1200" dirty="0">
                  <a:latin typeface="+mn-lt"/>
                </a:rPr>
                <a:t>., 2005, p.385)</a:t>
              </a:r>
            </a:p>
          </p:txBody>
        </p:sp>
        <p:sp>
          <p:nvSpPr>
            <p:cNvPr id="10" name="Oval 9"/>
            <p:cNvSpPr/>
            <p:nvPr/>
          </p:nvSpPr>
          <p:spPr>
            <a:xfrm rot="2161099">
              <a:off x="2780166" y="903005"/>
              <a:ext cx="1571686" cy="2400263"/>
            </a:xfrm>
            <a:prstGeom prst="ellipse">
              <a:avLst/>
            </a:prstGeom>
            <a:noFill/>
            <a:ln>
              <a:solidFill>
                <a:srgbClr val="FF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Oval 11"/>
            <p:cNvSpPr/>
            <p:nvPr/>
          </p:nvSpPr>
          <p:spPr>
            <a:xfrm rot="2161099">
              <a:off x="7397227" y="1062945"/>
              <a:ext cx="1571686" cy="2321385"/>
            </a:xfrm>
            <a:prstGeom prst="ellipse">
              <a:avLst/>
            </a:prstGeom>
            <a:noFill/>
            <a:ln>
              <a:solidFill>
                <a:srgbClr val="FF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 name="Group 29"/>
          <p:cNvGrpSpPr/>
          <p:nvPr/>
        </p:nvGrpSpPr>
        <p:grpSpPr>
          <a:xfrm>
            <a:off x="0" y="0"/>
            <a:ext cx="9144000" cy="6381750"/>
            <a:chOff x="0" y="0"/>
            <a:chExt cx="9144000" cy="6381750"/>
          </a:xfrm>
        </p:grpSpPr>
        <p:grpSp>
          <p:nvGrpSpPr>
            <p:cNvPr id="2" name="Group 37"/>
            <p:cNvGrpSpPr>
              <a:grpSpLocks/>
            </p:cNvGrpSpPr>
            <p:nvPr/>
          </p:nvGrpSpPr>
          <p:grpSpPr bwMode="auto">
            <a:xfrm>
              <a:off x="0" y="0"/>
              <a:ext cx="9144000" cy="6381750"/>
              <a:chOff x="0" y="0"/>
              <a:chExt cx="9144000" cy="6381750"/>
            </a:xfrm>
          </p:grpSpPr>
          <p:pic>
            <p:nvPicPr>
              <p:cNvPr id="83973" name="Picture 14" descr="Europe_Mineral_deposits_map"/>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73025"/>
                <a:ext cx="4576763" cy="6308725"/>
              </a:xfrm>
              <a:prstGeom prst="rect">
                <a:avLst/>
              </a:prstGeom>
              <a:solidFill>
                <a:schemeClr val="bg1"/>
              </a:solidFill>
              <a:ln w="9525">
                <a:noFill/>
                <a:miter lim="800000"/>
                <a:headEnd/>
                <a:tailEnd/>
              </a:ln>
            </p:spPr>
          </p:pic>
          <p:pic>
            <p:nvPicPr>
              <p:cNvPr id="83974" name="Picture 14" descr="Pb_Floodplain_2"/>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4392729" y="0"/>
                <a:ext cx="4751271" cy="6165304"/>
              </a:xfrm>
              <a:prstGeom prst="rect">
                <a:avLst/>
              </a:prstGeom>
              <a:noFill/>
              <a:ln w="9525">
                <a:noFill/>
                <a:miter lim="800000"/>
                <a:headEnd/>
                <a:tailEnd/>
              </a:ln>
            </p:spPr>
          </p:pic>
          <p:sp>
            <p:nvSpPr>
              <p:cNvPr id="14" name="Oval 13"/>
              <p:cNvSpPr/>
              <p:nvPr/>
            </p:nvSpPr>
            <p:spPr>
              <a:xfrm>
                <a:off x="0" y="5084763"/>
                <a:ext cx="900113" cy="36036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l-GR"/>
              </a:p>
            </p:txBody>
          </p:sp>
          <p:sp>
            <p:nvSpPr>
              <p:cNvPr id="15" name="Oval 14"/>
              <p:cNvSpPr/>
              <p:nvPr/>
            </p:nvSpPr>
            <p:spPr>
              <a:xfrm>
                <a:off x="5076825" y="5013325"/>
                <a:ext cx="898525" cy="36036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l-GR"/>
              </a:p>
            </p:txBody>
          </p:sp>
          <p:cxnSp>
            <p:nvCxnSpPr>
              <p:cNvPr id="17" name="Straight Arrow Connector 16"/>
              <p:cNvCxnSpPr>
                <a:stCxn id="15" idx="2"/>
              </p:cNvCxnSpPr>
              <p:nvPr/>
            </p:nvCxnSpPr>
            <p:spPr>
              <a:xfrm flipH="1">
                <a:off x="900113" y="5192713"/>
                <a:ext cx="4176712" cy="107950"/>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8" name="Oval 17"/>
              <p:cNvSpPr/>
              <p:nvPr/>
            </p:nvSpPr>
            <p:spPr>
              <a:xfrm rot="18722772">
                <a:off x="6878638" y="4970463"/>
                <a:ext cx="900112" cy="360362"/>
              </a:xfrm>
              <a:prstGeom prst="ellipse">
                <a:avLst/>
              </a:prstGeom>
              <a:no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l-GR"/>
              </a:p>
            </p:txBody>
          </p:sp>
          <p:sp>
            <p:nvSpPr>
              <p:cNvPr id="19" name="Oval 18"/>
              <p:cNvSpPr/>
              <p:nvPr/>
            </p:nvSpPr>
            <p:spPr>
              <a:xfrm rot="18722772">
                <a:off x="2100263" y="5072063"/>
                <a:ext cx="900112" cy="360362"/>
              </a:xfrm>
              <a:prstGeom prst="ellipse">
                <a:avLst/>
              </a:prstGeom>
              <a:no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l-GR"/>
              </a:p>
            </p:txBody>
          </p:sp>
          <p:sp>
            <p:nvSpPr>
              <p:cNvPr id="20" name="Oval 19"/>
              <p:cNvSpPr/>
              <p:nvPr/>
            </p:nvSpPr>
            <p:spPr>
              <a:xfrm rot="1465045">
                <a:off x="1462088" y="2844800"/>
                <a:ext cx="503237" cy="29368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l-GR"/>
              </a:p>
            </p:txBody>
          </p:sp>
          <p:sp>
            <p:nvSpPr>
              <p:cNvPr id="21" name="Oval 20"/>
              <p:cNvSpPr/>
              <p:nvPr/>
            </p:nvSpPr>
            <p:spPr>
              <a:xfrm rot="1465045">
                <a:off x="6338888" y="3016250"/>
                <a:ext cx="503237" cy="29368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l-GR"/>
              </a:p>
            </p:txBody>
          </p:sp>
          <p:cxnSp>
            <p:nvCxnSpPr>
              <p:cNvPr id="22" name="Straight Arrow Connector 21"/>
              <p:cNvCxnSpPr/>
              <p:nvPr/>
            </p:nvCxnSpPr>
            <p:spPr>
              <a:xfrm flipH="1" flipV="1">
                <a:off x="1908175" y="3068638"/>
                <a:ext cx="4621213" cy="6350"/>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5" name="Oval 24"/>
              <p:cNvSpPr/>
              <p:nvPr/>
            </p:nvSpPr>
            <p:spPr>
              <a:xfrm>
                <a:off x="7596188" y="3789363"/>
                <a:ext cx="360362" cy="2159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l-GR"/>
              </a:p>
            </p:txBody>
          </p:sp>
          <p:sp>
            <p:nvSpPr>
              <p:cNvPr id="26" name="Oval 25"/>
              <p:cNvSpPr/>
              <p:nvPr/>
            </p:nvSpPr>
            <p:spPr>
              <a:xfrm>
                <a:off x="2771775" y="3716338"/>
                <a:ext cx="360363" cy="21748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l-GR"/>
              </a:p>
            </p:txBody>
          </p:sp>
          <p:cxnSp>
            <p:nvCxnSpPr>
              <p:cNvPr id="28" name="Straight Arrow Connector 27"/>
              <p:cNvCxnSpPr>
                <a:stCxn id="25" idx="2"/>
                <a:endCxn id="26" idx="6"/>
              </p:cNvCxnSpPr>
              <p:nvPr/>
            </p:nvCxnSpPr>
            <p:spPr>
              <a:xfrm flipH="1" flipV="1">
                <a:off x="3132138" y="3824288"/>
                <a:ext cx="4464050" cy="73025"/>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5" name="Shape 34"/>
              <p:cNvCxnSpPr>
                <a:endCxn id="19" idx="4"/>
              </p:cNvCxnSpPr>
              <p:nvPr/>
            </p:nvCxnSpPr>
            <p:spPr>
              <a:xfrm rot="10800000">
                <a:off x="2684463" y="5372100"/>
                <a:ext cx="4335462" cy="144463"/>
              </a:xfrm>
              <a:prstGeom prst="curvedConnector3">
                <a:avLst>
                  <a:gd name="adj1" fmla="val 50000"/>
                </a:avLst>
              </a:prstGeom>
              <a:ln w="19050">
                <a:solidFill>
                  <a:srgbClr val="FF9900"/>
                </a:solidFill>
                <a:tailEnd type="arrow"/>
              </a:ln>
            </p:spPr>
            <p:style>
              <a:lnRef idx="1">
                <a:schemeClr val="accent1"/>
              </a:lnRef>
              <a:fillRef idx="0">
                <a:schemeClr val="accent1"/>
              </a:fillRef>
              <a:effectRef idx="0">
                <a:schemeClr val="accent1"/>
              </a:effectRef>
              <a:fontRef idx="minor">
                <a:schemeClr val="tx1"/>
              </a:fontRef>
            </p:style>
          </p:cxnSp>
        </p:grpSp>
        <p:sp>
          <p:nvSpPr>
            <p:cNvPr id="24" name="TextBox 23"/>
            <p:cNvSpPr txBox="1"/>
            <p:nvPr/>
          </p:nvSpPr>
          <p:spPr>
            <a:xfrm>
              <a:off x="5589588" y="5853113"/>
              <a:ext cx="3240087" cy="277812"/>
            </a:xfrm>
            <a:prstGeom prst="rect">
              <a:avLst/>
            </a:prstGeom>
            <a:noFill/>
          </p:spPr>
          <p:txBody>
            <a:bodyPr>
              <a:spAutoFit/>
            </a:bodyPr>
            <a:lstStyle/>
            <a:p>
              <a:pPr algn="ctr">
                <a:defRPr/>
              </a:pPr>
              <a:r>
                <a:rPr lang="en-GB" sz="1200" dirty="0">
                  <a:latin typeface="+mn-lt"/>
                </a:rPr>
                <a:t>(Source:  </a:t>
              </a:r>
              <a:r>
                <a:rPr lang="en-GB" sz="1200" dirty="0" err="1">
                  <a:latin typeface="+mn-lt"/>
                </a:rPr>
                <a:t>Salminen</a:t>
              </a:r>
              <a:r>
                <a:rPr lang="en-GB" sz="1200" dirty="0">
                  <a:latin typeface="+mn-lt"/>
                </a:rPr>
                <a:t> </a:t>
              </a:r>
              <a:r>
                <a:rPr lang="en-GB" sz="1200" i="1" dirty="0">
                  <a:latin typeface="+mn-lt"/>
                </a:rPr>
                <a:t>et al</a:t>
              </a:r>
              <a:r>
                <a:rPr lang="en-GB" sz="1200" dirty="0">
                  <a:latin typeface="+mn-lt"/>
                </a:rPr>
                <a:t>., 2005, p.382)</a:t>
              </a:r>
            </a:p>
          </p:txBody>
        </p:sp>
        <p:sp>
          <p:nvSpPr>
            <p:cNvPr id="27" name="TextBox 26"/>
            <p:cNvSpPr txBox="1"/>
            <p:nvPr/>
          </p:nvSpPr>
          <p:spPr>
            <a:xfrm>
              <a:off x="735013" y="6076950"/>
              <a:ext cx="3240087" cy="277813"/>
            </a:xfrm>
            <a:prstGeom prst="rect">
              <a:avLst/>
            </a:prstGeom>
            <a:noFill/>
          </p:spPr>
          <p:txBody>
            <a:bodyPr>
              <a:spAutoFit/>
            </a:bodyPr>
            <a:lstStyle/>
            <a:p>
              <a:pPr algn="ctr">
                <a:defRPr/>
              </a:pPr>
              <a:r>
                <a:rPr lang="en-GB" sz="1200" dirty="0">
                  <a:latin typeface="+mn-lt"/>
                </a:rPr>
                <a:t>(Source:  </a:t>
              </a:r>
              <a:r>
                <a:rPr lang="en-GB" sz="1200" dirty="0" err="1">
                  <a:latin typeface="+mn-lt"/>
                </a:rPr>
                <a:t>Demetriades</a:t>
              </a:r>
              <a:r>
                <a:rPr lang="en-GB" sz="1200" dirty="0">
                  <a:latin typeface="+mn-lt"/>
                </a:rPr>
                <a:t>, 2006, p.430)</a:t>
              </a:r>
            </a:p>
          </p:txBody>
        </p:sp>
        <p:sp>
          <p:nvSpPr>
            <p:cNvPr id="23" name="TextBox 22"/>
            <p:cNvSpPr txBox="1"/>
            <p:nvPr/>
          </p:nvSpPr>
          <p:spPr>
            <a:xfrm>
              <a:off x="153684" y="9560"/>
              <a:ext cx="4248472" cy="369332"/>
            </a:xfrm>
            <a:prstGeom prst="rect">
              <a:avLst/>
            </a:prstGeom>
            <a:solidFill>
              <a:schemeClr val="bg1"/>
            </a:solidFill>
          </p:spPr>
          <p:txBody>
            <a:bodyPr wrap="square" rtlCol="0">
              <a:spAutoFit/>
            </a:bodyPr>
            <a:lstStyle/>
            <a:p>
              <a:r>
                <a:rPr lang="en-GB" b="1" dirty="0"/>
                <a:t>Major mineral deposits of Europe</a:t>
              </a:r>
            </a:p>
          </p:txBody>
        </p:sp>
        <p:sp>
          <p:nvSpPr>
            <p:cNvPr id="29" name="Rectangle 15"/>
            <p:cNvSpPr>
              <a:spLocks noChangeArrowheads="1"/>
            </p:cNvSpPr>
            <p:nvPr/>
          </p:nvSpPr>
          <p:spPr bwMode="auto">
            <a:xfrm>
              <a:off x="6116442" y="591011"/>
              <a:ext cx="2791149" cy="400110"/>
            </a:xfrm>
            <a:prstGeom prst="rect">
              <a:avLst/>
            </a:prstGeom>
            <a:noFill/>
            <a:ln w="9525">
              <a:noFill/>
              <a:miter lim="800000"/>
              <a:headEnd/>
              <a:tailEnd/>
            </a:ln>
          </p:spPr>
          <p:txBody>
            <a:bodyPr wrap="none">
              <a:spAutoFit/>
            </a:bodyPr>
            <a:lstStyle/>
            <a:p>
              <a:r>
                <a:rPr lang="en-GB" sz="2000" b="1" dirty="0" err="1">
                  <a:solidFill>
                    <a:srgbClr val="FF3300"/>
                  </a:solidFill>
                  <a:latin typeface="Arial" charset="0"/>
                </a:rPr>
                <a:t>Pb</a:t>
              </a:r>
              <a:r>
                <a:rPr lang="en-GB" sz="2000" b="1" dirty="0">
                  <a:solidFill>
                    <a:srgbClr val="FF3300"/>
                  </a:solidFill>
                  <a:latin typeface="Arial" charset="0"/>
                </a:rPr>
                <a:t> in Floodplain Sed.</a:t>
              </a:r>
            </a:p>
          </p:txBody>
        </p:sp>
      </p:grpSp>
    </p:spTree>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7"/>
          <p:cNvGrpSpPr/>
          <p:nvPr/>
        </p:nvGrpSpPr>
        <p:grpSpPr>
          <a:xfrm>
            <a:off x="0" y="28575"/>
            <a:ext cx="9144000" cy="6301070"/>
            <a:chOff x="0" y="28575"/>
            <a:chExt cx="9144000" cy="6301070"/>
          </a:xfrm>
        </p:grpSpPr>
        <p:pic>
          <p:nvPicPr>
            <p:cNvPr id="87042" name="Picture 9" descr="12_Fig_fp_sf5_p589"/>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4678363" y="28575"/>
              <a:ext cx="4451350" cy="5759450"/>
            </a:xfrm>
            <a:prstGeom prst="rect">
              <a:avLst/>
            </a:prstGeom>
            <a:noFill/>
            <a:ln w="9525">
              <a:noFill/>
              <a:miter lim="800000"/>
              <a:headEnd/>
              <a:tailEnd/>
            </a:ln>
          </p:spPr>
        </p:pic>
        <p:pic>
          <p:nvPicPr>
            <p:cNvPr id="87043" name="Picture 11" descr="11_Fig_streamsed_sf2_p588"/>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109538" y="52388"/>
              <a:ext cx="4438650" cy="5759450"/>
            </a:xfrm>
            <a:prstGeom prst="rect">
              <a:avLst/>
            </a:prstGeom>
            <a:noFill/>
            <a:ln w="9525">
              <a:noFill/>
              <a:miter lim="800000"/>
              <a:headEnd/>
              <a:tailEnd/>
            </a:ln>
          </p:spPr>
        </p:pic>
        <p:sp>
          <p:nvSpPr>
            <p:cNvPr id="87044" name="Rectangle 13"/>
            <p:cNvSpPr>
              <a:spLocks noChangeArrowheads="1"/>
            </p:cNvSpPr>
            <p:nvPr/>
          </p:nvSpPr>
          <p:spPr bwMode="auto">
            <a:xfrm>
              <a:off x="6429388" y="592138"/>
              <a:ext cx="2711191" cy="400110"/>
            </a:xfrm>
            <a:prstGeom prst="rect">
              <a:avLst/>
            </a:prstGeom>
            <a:noFill/>
            <a:ln w="9525">
              <a:noFill/>
              <a:miter lim="800000"/>
              <a:headEnd/>
              <a:tailEnd/>
            </a:ln>
          </p:spPr>
          <p:txBody>
            <a:bodyPr wrap="none">
              <a:spAutoFit/>
            </a:bodyPr>
            <a:lstStyle/>
            <a:p>
              <a:r>
                <a:rPr lang="en-GB" sz="2000" b="1" dirty="0">
                  <a:solidFill>
                    <a:srgbClr val="FF3300"/>
                  </a:solidFill>
                  <a:latin typeface="Arial" charset="0"/>
                </a:rPr>
                <a:t>I in Topsoil (0-25 cm)</a:t>
              </a:r>
            </a:p>
          </p:txBody>
        </p:sp>
        <p:sp>
          <p:nvSpPr>
            <p:cNvPr id="87045" name="Rectangle 14"/>
            <p:cNvSpPr>
              <a:spLocks noChangeArrowheads="1"/>
            </p:cNvSpPr>
            <p:nvPr/>
          </p:nvSpPr>
          <p:spPr bwMode="auto">
            <a:xfrm>
              <a:off x="1857356" y="620713"/>
              <a:ext cx="2916183" cy="400110"/>
            </a:xfrm>
            <a:prstGeom prst="rect">
              <a:avLst/>
            </a:prstGeom>
            <a:noFill/>
            <a:ln w="9525">
              <a:noFill/>
              <a:miter lim="800000"/>
              <a:headEnd/>
              <a:tailEnd/>
            </a:ln>
          </p:spPr>
          <p:txBody>
            <a:bodyPr wrap="none">
              <a:spAutoFit/>
            </a:bodyPr>
            <a:lstStyle/>
            <a:p>
              <a:r>
                <a:rPr lang="en-GB" sz="2000" b="1" dirty="0">
                  <a:solidFill>
                    <a:srgbClr val="FF3300"/>
                  </a:solidFill>
                  <a:latin typeface="Arial" charset="0"/>
                </a:rPr>
                <a:t>Iodine in Stream water</a:t>
              </a:r>
            </a:p>
          </p:txBody>
        </p:sp>
        <p:sp>
          <p:nvSpPr>
            <p:cNvPr id="9" name="TextBox 8"/>
            <p:cNvSpPr txBox="1"/>
            <p:nvPr/>
          </p:nvSpPr>
          <p:spPr>
            <a:xfrm>
              <a:off x="5780088" y="5483225"/>
              <a:ext cx="3240087" cy="276225"/>
            </a:xfrm>
            <a:prstGeom prst="rect">
              <a:avLst/>
            </a:prstGeom>
            <a:noFill/>
          </p:spPr>
          <p:txBody>
            <a:bodyPr>
              <a:spAutoFit/>
            </a:bodyPr>
            <a:lstStyle/>
            <a:p>
              <a:pPr algn="ctr">
                <a:defRPr/>
              </a:pPr>
              <a:r>
                <a:rPr lang="en-GB" sz="1200" dirty="0">
                  <a:latin typeface="+mn-lt"/>
                </a:rPr>
                <a:t>(</a:t>
              </a:r>
              <a:r>
                <a:rPr lang="en-GB" sz="1200" dirty="0" err="1">
                  <a:latin typeface="+mn-lt"/>
                </a:rPr>
                <a:t>Salminen</a:t>
              </a:r>
              <a:r>
                <a:rPr lang="en-GB" sz="1200" dirty="0">
                  <a:latin typeface="+mn-lt"/>
                </a:rPr>
                <a:t> </a:t>
              </a:r>
              <a:r>
                <a:rPr lang="en-GB" sz="1200" i="1" dirty="0">
                  <a:latin typeface="+mn-lt"/>
                </a:rPr>
                <a:t>et al</a:t>
              </a:r>
              <a:r>
                <a:rPr lang="en-GB" sz="1200" dirty="0">
                  <a:latin typeface="+mn-lt"/>
                </a:rPr>
                <a:t>., 2005, p.288)</a:t>
              </a:r>
            </a:p>
          </p:txBody>
        </p:sp>
        <p:sp>
          <p:nvSpPr>
            <p:cNvPr id="10" name="TextBox 9"/>
            <p:cNvSpPr txBox="1"/>
            <p:nvPr/>
          </p:nvSpPr>
          <p:spPr>
            <a:xfrm>
              <a:off x="1181100" y="5516563"/>
              <a:ext cx="3240088" cy="277812"/>
            </a:xfrm>
            <a:prstGeom prst="rect">
              <a:avLst/>
            </a:prstGeom>
            <a:noFill/>
          </p:spPr>
          <p:txBody>
            <a:bodyPr>
              <a:spAutoFit/>
            </a:bodyPr>
            <a:lstStyle/>
            <a:p>
              <a:pPr algn="ctr">
                <a:defRPr/>
              </a:pPr>
              <a:r>
                <a:rPr lang="en-GB" sz="1200" dirty="0">
                  <a:latin typeface="+mn-lt"/>
                </a:rPr>
                <a:t>(</a:t>
              </a:r>
              <a:r>
                <a:rPr lang="en-GB" sz="1200" dirty="0" err="1">
                  <a:latin typeface="+mn-lt"/>
                </a:rPr>
                <a:t>Salminen</a:t>
              </a:r>
              <a:r>
                <a:rPr lang="en-GB" sz="1200" dirty="0">
                  <a:latin typeface="+mn-lt"/>
                </a:rPr>
                <a:t> </a:t>
              </a:r>
              <a:r>
                <a:rPr lang="en-GB" sz="1200" i="1" dirty="0">
                  <a:latin typeface="+mn-lt"/>
                </a:rPr>
                <a:t>et al</a:t>
              </a:r>
              <a:r>
                <a:rPr lang="en-GB" sz="1200" dirty="0">
                  <a:latin typeface="+mn-lt"/>
                </a:rPr>
                <a:t>., 2005, p.289)</a:t>
              </a:r>
            </a:p>
          </p:txBody>
        </p:sp>
        <p:sp>
          <p:nvSpPr>
            <p:cNvPr id="87048" name="Rectangle 12"/>
            <p:cNvSpPr>
              <a:spLocks noChangeArrowheads="1"/>
            </p:cNvSpPr>
            <p:nvPr/>
          </p:nvSpPr>
          <p:spPr bwMode="auto">
            <a:xfrm>
              <a:off x="0" y="5867980"/>
              <a:ext cx="9144000" cy="461665"/>
            </a:xfrm>
            <a:prstGeom prst="rect">
              <a:avLst/>
            </a:prstGeom>
            <a:noFill/>
            <a:ln w="9525">
              <a:noFill/>
              <a:miter lim="800000"/>
              <a:headEnd/>
              <a:tailEnd/>
            </a:ln>
          </p:spPr>
          <p:txBody>
            <a:bodyPr>
              <a:spAutoFit/>
            </a:bodyPr>
            <a:lstStyle/>
            <a:p>
              <a:pPr algn="ctr"/>
              <a:r>
                <a:rPr lang="en-GB" sz="2400" b="1" dirty="0">
                  <a:solidFill>
                    <a:srgbClr val="000099"/>
                  </a:solidFill>
                  <a:latin typeface="Arial" pitchFamily="34" charset="0"/>
                  <a:cs typeface="Arial" pitchFamily="34" charset="0"/>
                </a:rPr>
                <a:t>Iodine deficient areas</a:t>
              </a:r>
            </a:p>
          </p:txBody>
        </p:sp>
        <p:sp>
          <p:nvSpPr>
            <p:cNvPr id="12" name="Freeform 11"/>
            <p:cNvSpPr/>
            <p:nvPr/>
          </p:nvSpPr>
          <p:spPr>
            <a:xfrm>
              <a:off x="2114550" y="3600450"/>
              <a:ext cx="1057275" cy="1028700"/>
            </a:xfrm>
            <a:custGeom>
              <a:avLst/>
              <a:gdLst>
                <a:gd name="connsiteX0" fmla="*/ 814388 w 1057275"/>
                <a:gd name="connsiteY0" fmla="*/ 0 h 1028700"/>
                <a:gd name="connsiteX1" fmla="*/ 857250 w 1057275"/>
                <a:gd name="connsiteY1" fmla="*/ 300038 h 1028700"/>
                <a:gd name="connsiteX2" fmla="*/ 757238 w 1057275"/>
                <a:gd name="connsiteY2" fmla="*/ 500063 h 1028700"/>
                <a:gd name="connsiteX3" fmla="*/ 1057275 w 1057275"/>
                <a:gd name="connsiteY3" fmla="*/ 714375 h 1028700"/>
                <a:gd name="connsiteX4" fmla="*/ 957263 w 1057275"/>
                <a:gd name="connsiteY4" fmla="*/ 885825 h 1028700"/>
                <a:gd name="connsiteX5" fmla="*/ 714375 w 1057275"/>
                <a:gd name="connsiteY5" fmla="*/ 728663 h 1028700"/>
                <a:gd name="connsiteX6" fmla="*/ 542925 w 1057275"/>
                <a:gd name="connsiteY6" fmla="*/ 900113 h 1028700"/>
                <a:gd name="connsiteX7" fmla="*/ 414338 w 1057275"/>
                <a:gd name="connsiteY7" fmla="*/ 1028700 h 1028700"/>
                <a:gd name="connsiteX8" fmla="*/ 57150 w 1057275"/>
                <a:gd name="connsiteY8" fmla="*/ 828675 h 1028700"/>
                <a:gd name="connsiteX9" fmla="*/ 0 w 1057275"/>
                <a:gd name="connsiteY9" fmla="*/ 728663 h 1028700"/>
                <a:gd name="connsiteX10" fmla="*/ 142875 w 1057275"/>
                <a:gd name="connsiteY10" fmla="*/ 528638 h 1028700"/>
                <a:gd name="connsiteX11" fmla="*/ 371475 w 1057275"/>
                <a:gd name="connsiteY11" fmla="*/ 228600 h 1028700"/>
                <a:gd name="connsiteX12" fmla="*/ 542925 w 1057275"/>
                <a:gd name="connsiteY12" fmla="*/ 85725 h 1028700"/>
                <a:gd name="connsiteX13" fmla="*/ 814388 w 1057275"/>
                <a:gd name="connsiteY13" fmla="*/ 0 h 1028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57275" h="1028700">
                  <a:moveTo>
                    <a:pt x="814388" y="0"/>
                  </a:moveTo>
                  <a:lnTo>
                    <a:pt x="857250" y="300038"/>
                  </a:lnTo>
                  <a:lnTo>
                    <a:pt x="757238" y="500063"/>
                  </a:lnTo>
                  <a:lnTo>
                    <a:pt x="1057275" y="714375"/>
                  </a:lnTo>
                  <a:lnTo>
                    <a:pt x="957263" y="885825"/>
                  </a:lnTo>
                  <a:lnTo>
                    <a:pt x="714375" y="728663"/>
                  </a:lnTo>
                  <a:lnTo>
                    <a:pt x="542925" y="900113"/>
                  </a:lnTo>
                  <a:lnTo>
                    <a:pt x="414338" y="1028700"/>
                  </a:lnTo>
                  <a:lnTo>
                    <a:pt x="57150" y="828675"/>
                  </a:lnTo>
                  <a:lnTo>
                    <a:pt x="0" y="728663"/>
                  </a:lnTo>
                  <a:lnTo>
                    <a:pt x="142875" y="528638"/>
                  </a:lnTo>
                  <a:lnTo>
                    <a:pt x="371475" y="228600"/>
                  </a:lnTo>
                  <a:lnTo>
                    <a:pt x="542925" y="85725"/>
                  </a:lnTo>
                  <a:lnTo>
                    <a:pt x="814388" y="0"/>
                  </a:lnTo>
                  <a:close/>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3" name="Oval 12"/>
            <p:cNvSpPr/>
            <p:nvPr/>
          </p:nvSpPr>
          <p:spPr>
            <a:xfrm>
              <a:off x="3851920" y="4869160"/>
              <a:ext cx="576064" cy="72008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4" name="Oval 13"/>
            <p:cNvSpPr/>
            <p:nvPr/>
          </p:nvSpPr>
          <p:spPr>
            <a:xfrm rot="6327629">
              <a:off x="5480524" y="4449055"/>
              <a:ext cx="410809" cy="70364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5" name="Freeform 14"/>
            <p:cNvSpPr/>
            <p:nvPr/>
          </p:nvSpPr>
          <p:spPr>
            <a:xfrm>
              <a:off x="7400925" y="2786063"/>
              <a:ext cx="1543050" cy="1671637"/>
            </a:xfrm>
            <a:custGeom>
              <a:avLst/>
              <a:gdLst>
                <a:gd name="connsiteX0" fmla="*/ 1085850 w 1543050"/>
                <a:gd name="connsiteY0" fmla="*/ 128587 h 1671637"/>
                <a:gd name="connsiteX1" fmla="*/ 1371600 w 1543050"/>
                <a:gd name="connsiteY1" fmla="*/ 0 h 1671637"/>
                <a:gd name="connsiteX2" fmla="*/ 1543050 w 1543050"/>
                <a:gd name="connsiteY2" fmla="*/ 128587 h 1671637"/>
                <a:gd name="connsiteX3" fmla="*/ 1471613 w 1543050"/>
                <a:gd name="connsiteY3" fmla="*/ 357187 h 1671637"/>
                <a:gd name="connsiteX4" fmla="*/ 1385888 w 1543050"/>
                <a:gd name="connsiteY4" fmla="*/ 514350 h 1671637"/>
                <a:gd name="connsiteX5" fmla="*/ 1271588 w 1543050"/>
                <a:gd name="connsiteY5" fmla="*/ 542925 h 1671637"/>
                <a:gd name="connsiteX6" fmla="*/ 1285875 w 1543050"/>
                <a:gd name="connsiteY6" fmla="*/ 928687 h 1671637"/>
                <a:gd name="connsiteX7" fmla="*/ 1171575 w 1543050"/>
                <a:gd name="connsiteY7" fmla="*/ 1200150 h 1671637"/>
                <a:gd name="connsiteX8" fmla="*/ 1114425 w 1543050"/>
                <a:gd name="connsiteY8" fmla="*/ 1443037 h 1671637"/>
                <a:gd name="connsiteX9" fmla="*/ 957263 w 1543050"/>
                <a:gd name="connsiteY9" fmla="*/ 1543050 h 1671637"/>
                <a:gd name="connsiteX10" fmla="*/ 914400 w 1543050"/>
                <a:gd name="connsiteY10" fmla="*/ 1671637 h 1671637"/>
                <a:gd name="connsiteX11" fmla="*/ 642938 w 1543050"/>
                <a:gd name="connsiteY11" fmla="*/ 1643062 h 1671637"/>
                <a:gd name="connsiteX12" fmla="*/ 600075 w 1543050"/>
                <a:gd name="connsiteY12" fmla="*/ 1414462 h 1671637"/>
                <a:gd name="connsiteX13" fmla="*/ 428625 w 1543050"/>
                <a:gd name="connsiteY13" fmla="*/ 1357312 h 1671637"/>
                <a:gd name="connsiteX14" fmla="*/ 142875 w 1543050"/>
                <a:gd name="connsiteY14" fmla="*/ 1357312 h 1671637"/>
                <a:gd name="connsiteX15" fmla="*/ 71438 w 1543050"/>
                <a:gd name="connsiteY15" fmla="*/ 1300162 h 1671637"/>
                <a:gd name="connsiteX16" fmla="*/ 0 w 1543050"/>
                <a:gd name="connsiteY16" fmla="*/ 1143000 h 1671637"/>
                <a:gd name="connsiteX17" fmla="*/ 14288 w 1543050"/>
                <a:gd name="connsiteY17" fmla="*/ 985837 h 1671637"/>
                <a:gd name="connsiteX18" fmla="*/ 185738 w 1543050"/>
                <a:gd name="connsiteY18" fmla="*/ 785812 h 1671637"/>
                <a:gd name="connsiteX19" fmla="*/ 185738 w 1543050"/>
                <a:gd name="connsiteY19" fmla="*/ 557212 h 1671637"/>
                <a:gd name="connsiteX20" fmla="*/ 442913 w 1543050"/>
                <a:gd name="connsiteY20" fmla="*/ 457200 h 1671637"/>
                <a:gd name="connsiteX21" fmla="*/ 657225 w 1543050"/>
                <a:gd name="connsiteY21" fmla="*/ 514350 h 1671637"/>
                <a:gd name="connsiteX22" fmla="*/ 985838 w 1543050"/>
                <a:gd name="connsiteY22" fmla="*/ 442912 h 1671637"/>
                <a:gd name="connsiteX23" fmla="*/ 1085850 w 1543050"/>
                <a:gd name="connsiteY23" fmla="*/ 342900 h 1671637"/>
                <a:gd name="connsiteX24" fmla="*/ 1085850 w 1543050"/>
                <a:gd name="connsiteY24" fmla="*/ 128587 h 1671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543050" h="1671637">
                  <a:moveTo>
                    <a:pt x="1085850" y="128587"/>
                  </a:moveTo>
                  <a:lnTo>
                    <a:pt x="1371600" y="0"/>
                  </a:lnTo>
                  <a:lnTo>
                    <a:pt x="1543050" y="128587"/>
                  </a:lnTo>
                  <a:lnTo>
                    <a:pt x="1471613" y="357187"/>
                  </a:lnTo>
                  <a:lnTo>
                    <a:pt x="1385888" y="514350"/>
                  </a:lnTo>
                  <a:lnTo>
                    <a:pt x="1271588" y="542925"/>
                  </a:lnTo>
                  <a:lnTo>
                    <a:pt x="1285875" y="928687"/>
                  </a:lnTo>
                  <a:lnTo>
                    <a:pt x="1171575" y="1200150"/>
                  </a:lnTo>
                  <a:lnTo>
                    <a:pt x="1114425" y="1443037"/>
                  </a:lnTo>
                  <a:lnTo>
                    <a:pt x="957263" y="1543050"/>
                  </a:lnTo>
                  <a:lnTo>
                    <a:pt x="914400" y="1671637"/>
                  </a:lnTo>
                  <a:lnTo>
                    <a:pt x="642938" y="1643062"/>
                  </a:lnTo>
                  <a:lnTo>
                    <a:pt x="600075" y="1414462"/>
                  </a:lnTo>
                  <a:lnTo>
                    <a:pt x="428625" y="1357312"/>
                  </a:lnTo>
                  <a:lnTo>
                    <a:pt x="142875" y="1357312"/>
                  </a:lnTo>
                  <a:lnTo>
                    <a:pt x="71438" y="1300162"/>
                  </a:lnTo>
                  <a:lnTo>
                    <a:pt x="0" y="1143000"/>
                  </a:lnTo>
                  <a:lnTo>
                    <a:pt x="14288" y="985837"/>
                  </a:lnTo>
                  <a:lnTo>
                    <a:pt x="185738" y="785812"/>
                  </a:lnTo>
                  <a:lnTo>
                    <a:pt x="185738" y="557212"/>
                  </a:lnTo>
                  <a:lnTo>
                    <a:pt x="442913" y="457200"/>
                  </a:lnTo>
                  <a:lnTo>
                    <a:pt x="657225" y="514350"/>
                  </a:lnTo>
                  <a:lnTo>
                    <a:pt x="985838" y="442912"/>
                  </a:lnTo>
                  <a:lnTo>
                    <a:pt x="1085850" y="342900"/>
                  </a:lnTo>
                  <a:lnTo>
                    <a:pt x="1085850" y="128587"/>
                  </a:lnTo>
                  <a:close/>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6" name="Oval 15"/>
            <p:cNvSpPr/>
            <p:nvPr/>
          </p:nvSpPr>
          <p:spPr>
            <a:xfrm>
              <a:off x="4067944" y="2780928"/>
              <a:ext cx="288032" cy="57606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7" name="Oval 16"/>
            <p:cNvSpPr/>
            <p:nvPr/>
          </p:nvSpPr>
          <p:spPr>
            <a:xfrm>
              <a:off x="971600" y="4365104"/>
              <a:ext cx="432048" cy="28803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cxnSp>
          <p:nvCxnSpPr>
            <p:cNvPr id="19" name="Straight Arrow Connector 18"/>
            <p:cNvCxnSpPr>
              <a:stCxn id="87048" idx="0"/>
            </p:cNvCxnSpPr>
            <p:nvPr/>
          </p:nvCxnSpPr>
          <p:spPr>
            <a:xfrm flipH="1" flipV="1">
              <a:off x="1259632" y="4581128"/>
              <a:ext cx="3312368" cy="1286852"/>
            </a:xfrm>
            <a:prstGeom prst="straightConnector1">
              <a:avLst/>
            </a:prstGeom>
            <a:ln w="25400">
              <a:tailEnd type="arrow"/>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a:stCxn id="87048" idx="0"/>
              <a:endCxn id="12" idx="4"/>
            </p:cNvCxnSpPr>
            <p:nvPr/>
          </p:nvCxnSpPr>
          <p:spPr>
            <a:xfrm flipH="1" flipV="1">
              <a:off x="3071813" y="4486275"/>
              <a:ext cx="1500187" cy="1381705"/>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a:stCxn id="87048" idx="0"/>
              <a:endCxn id="14" idx="6"/>
            </p:cNvCxnSpPr>
            <p:nvPr/>
          </p:nvCxnSpPr>
          <p:spPr>
            <a:xfrm flipV="1">
              <a:off x="4572000" y="4998850"/>
              <a:ext cx="1059173" cy="869130"/>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a:stCxn id="87048" idx="0"/>
              <a:endCxn id="15" idx="11"/>
            </p:cNvCxnSpPr>
            <p:nvPr/>
          </p:nvCxnSpPr>
          <p:spPr>
            <a:xfrm flipV="1">
              <a:off x="4572000" y="4429125"/>
              <a:ext cx="3471863" cy="1438855"/>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a:stCxn id="87048" idx="0"/>
              <a:endCxn id="16" idx="4"/>
            </p:cNvCxnSpPr>
            <p:nvPr/>
          </p:nvCxnSpPr>
          <p:spPr>
            <a:xfrm flipH="1" flipV="1">
              <a:off x="4211960" y="3356992"/>
              <a:ext cx="360040" cy="2510988"/>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spTree>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p:cNvGrpSpPr/>
          <p:nvPr/>
        </p:nvGrpSpPr>
        <p:grpSpPr>
          <a:xfrm>
            <a:off x="0" y="42864"/>
            <a:ext cx="9065072" cy="6343933"/>
            <a:chOff x="0" y="42864"/>
            <a:chExt cx="9065072" cy="6343933"/>
          </a:xfrm>
        </p:grpSpPr>
        <p:pic>
          <p:nvPicPr>
            <p:cNvPr id="87043" name="Picture 11" descr="11_Fig_streamsed_sf2_p588"/>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09538" y="52388"/>
              <a:ext cx="4438650" cy="5759450"/>
            </a:xfrm>
            <a:prstGeom prst="rect">
              <a:avLst/>
            </a:prstGeom>
            <a:noFill/>
            <a:ln w="9525">
              <a:noFill/>
              <a:miter lim="800000"/>
              <a:headEnd/>
              <a:tailEnd/>
            </a:ln>
          </p:spPr>
        </p:pic>
        <p:sp>
          <p:nvSpPr>
            <p:cNvPr id="87045" name="Rectangle 14"/>
            <p:cNvSpPr>
              <a:spLocks noChangeArrowheads="1"/>
            </p:cNvSpPr>
            <p:nvPr/>
          </p:nvSpPr>
          <p:spPr bwMode="auto">
            <a:xfrm>
              <a:off x="1785918" y="620713"/>
              <a:ext cx="2916183" cy="400110"/>
            </a:xfrm>
            <a:prstGeom prst="rect">
              <a:avLst/>
            </a:prstGeom>
            <a:noFill/>
            <a:ln w="9525">
              <a:noFill/>
              <a:miter lim="800000"/>
              <a:headEnd/>
              <a:tailEnd/>
            </a:ln>
          </p:spPr>
          <p:txBody>
            <a:bodyPr wrap="none">
              <a:spAutoFit/>
            </a:bodyPr>
            <a:lstStyle/>
            <a:p>
              <a:r>
                <a:rPr lang="en-GB" sz="2000" b="1" dirty="0">
                  <a:solidFill>
                    <a:srgbClr val="FF3300"/>
                  </a:solidFill>
                  <a:latin typeface="Arial" charset="0"/>
                </a:rPr>
                <a:t>Iodine in Stream water</a:t>
              </a:r>
            </a:p>
          </p:txBody>
        </p:sp>
        <p:sp>
          <p:nvSpPr>
            <p:cNvPr id="10" name="TextBox 9"/>
            <p:cNvSpPr txBox="1"/>
            <p:nvPr/>
          </p:nvSpPr>
          <p:spPr>
            <a:xfrm>
              <a:off x="0" y="5801196"/>
              <a:ext cx="2699520" cy="277812"/>
            </a:xfrm>
            <a:prstGeom prst="rect">
              <a:avLst/>
            </a:prstGeom>
            <a:noFill/>
          </p:spPr>
          <p:txBody>
            <a:bodyPr wrap="square">
              <a:spAutoFit/>
            </a:bodyPr>
            <a:lstStyle/>
            <a:p>
              <a:pPr algn="ctr">
                <a:defRPr/>
              </a:pPr>
              <a:r>
                <a:rPr lang="en-GB" sz="1200" dirty="0">
                  <a:latin typeface="+mn-lt"/>
                </a:rPr>
                <a:t>(Source:  </a:t>
              </a:r>
              <a:r>
                <a:rPr lang="en-GB" sz="1200" dirty="0" err="1">
                  <a:latin typeface="+mn-lt"/>
                </a:rPr>
                <a:t>Salminen</a:t>
              </a:r>
              <a:r>
                <a:rPr lang="en-GB" sz="1200" dirty="0">
                  <a:latin typeface="+mn-lt"/>
                </a:rPr>
                <a:t> </a:t>
              </a:r>
              <a:r>
                <a:rPr lang="en-GB" sz="1200" i="1" dirty="0">
                  <a:latin typeface="+mn-lt"/>
                </a:rPr>
                <a:t>et al</a:t>
              </a:r>
              <a:r>
                <a:rPr lang="en-GB" sz="1200" dirty="0">
                  <a:latin typeface="+mn-lt"/>
                </a:rPr>
                <a:t>., 2005, p.289)</a:t>
              </a:r>
            </a:p>
          </p:txBody>
        </p:sp>
        <p:sp>
          <p:nvSpPr>
            <p:cNvPr id="87048" name="Rectangle 12"/>
            <p:cNvSpPr>
              <a:spLocks noChangeArrowheads="1"/>
            </p:cNvSpPr>
            <p:nvPr/>
          </p:nvSpPr>
          <p:spPr bwMode="auto">
            <a:xfrm>
              <a:off x="971600" y="5925132"/>
              <a:ext cx="3384376" cy="461665"/>
            </a:xfrm>
            <a:prstGeom prst="rect">
              <a:avLst/>
            </a:prstGeom>
            <a:noFill/>
            <a:ln w="9525">
              <a:noFill/>
              <a:miter lim="800000"/>
              <a:headEnd/>
              <a:tailEnd/>
            </a:ln>
          </p:spPr>
          <p:txBody>
            <a:bodyPr wrap="square">
              <a:spAutoFit/>
            </a:bodyPr>
            <a:lstStyle/>
            <a:p>
              <a:pPr algn="ctr"/>
              <a:r>
                <a:rPr lang="en-GB" sz="2400" b="1" dirty="0">
                  <a:solidFill>
                    <a:srgbClr val="000099"/>
                  </a:solidFill>
                  <a:latin typeface="Arial" pitchFamily="34" charset="0"/>
                  <a:cs typeface="Arial" pitchFamily="34" charset="0"/>
                </a:rPr>
                <a:t>Iodine deficient areas</a:t>
              </a:r>
            </a:p>
          </p:txBody>
        </p:sp>
        <p:sp>
          <p:nvSpPr>
            <p:cNvPr id="12" name="Freeform 11"/>
            <p:cNvSpPr/>
            <p:nvPr/>
          </p:nvSpPr>
          <p:spPr>
            <a:xfrm>
              <a:off x="2114550" y="3600450"/>
              <a:ext cx="1057275" cy="1028700"/>
            </a:xfrm>
            <a:custGeom>
              <a:avLst/>
              <a:gdLst>
                <a:gd name="connsiteX0" fmla="*/ 814388 w 1057275"/>
                <a:gd name="connsiteY0" fmla="*/ 0 h 1028700"/>
                <a:gd name="connsiteX1" fmla="*/ 857250 w 1057275"/>
                <a:gd name="connsiteY1" fmla="*/ 300038 h 1028700"/>
                <a:gd name="connsiteX2" fmla="*/ 757238 w 1057275"/>
                <a:gd name="connsiteY2" fmla="*/ 500063 h 1028700"/>
                <a:gd name="connsiteX3" fmla="*/ 1057275 w 1057275"/>
                <a:gd name="connsiteY3" fmla="*/ 714375 h 1028700"/>
                <a:gd name="connsiteX4" fmla="*/ 957263 w 1057275"/>
                <a:gd name="connsiteY4" fmla="*/ 885825 h 1028700"/>
                <a:gd name="connsiteX5" fmla="*/ 714375 w 1057275"/>
                <a:gd name="connsiteY5" fmla="*/ 728663 h 1028700"/>
                <a:gd name="connsiteX6" fmla="*/ 542925 w 1057275"/>
                <a:gd name="connsiteY6" fmla="*/ 900113 h 1028700"/>
                <a:gd name="connsiteX7" fmla="*/ 414338 w 1057275"/>
                <a:gd name="connsiteY7" fmla="*/ 1028700 h 1028700"/>
                <a:gd name="connsiteX8" fmla="*/ 57150 w 1057275"/>
                <a:gd name="connsiteY8" fmla="*/ 828675 h 1028700"/>
                <a:gd name="connsiteX9" fmla="*/ 0 w 1057275"/>
                <a:gd name="connsiteY9" fmla="*/ 728663 h 1028700"/>
                <a:gd name="connsiteX10" fmla="*/ 142875 w 1057275"/>
                <a:gd name="connsiteY10" fmla="*/ 528638 h 1028700"/>
                <a:gd name="connsiteX11" fmla="*/ 371475 w 1057275"/>
                <a:gd name="connsiteY11" fmla="*/ 228600 h 1028700"/>
                <a:gd name="connsiteX12" fmla="*/ 542925 w 1057275"/>
                <a:gd name="connsiteY12" fmla="*/ 85725 h 1028700"/>
                <a:gd name="connsiteX13" fmla="*/ 814388 w 1057275"/>
                <a:gd name="connsiteY13" fmla="*/ 0 h 1028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57275" h="1028700">
                  <a:moveTo>
                    <a:pt x="814388" y="0"/>
                  </a:moveTo>
                  <a:lnTo>
                    <a:pt x="857250" y="300038"/>
                  </a:lnTo>
                  <a:lnTo>
                    <a:pt x="757238" y="500063"/>
                  </a:lnTo>
                  <a:lnTo>
                    <a:pt x="1057275" y="714375"/>
                  </a:lnTo>
                  <a:lnTo>
                    <a:pt x="957263" y="885825"/>
                  </a:lnTo>
                  <a:lnTo>
                    <a:pt x="714375" y="728663"/>
                  </a:lnTo>
                  <a:lnTo>
                    <a:pt x="542925" y="900113"/>
                  </a:lnTo>
                  <a:lnTo>
                    <a:pt x="414338" y="1028700"/>
                  </a:lnTo>
                  <a:lnTo>
                    <a:pt x="57150" y="828675"/>
                  </a:lnTo>
                  <a:lnTo>
                    <a:pt x="0" y="728663"/>
                  </a:lnTo>
                  <a:lnTo>
                    <a:pt x="142875" y="528638"/>
                  </a:lnTo>
                  <a:lnTo>
                    <a:pt x="371475" y="228600"/>
                  </a:lnTo>
                  <a:lnTo>
                    <a:pt x="542925" y="85725"/>
                  </a:lnTo>
                  <a:lnTo>
                    <a:pt x="814388" y="0"/>
                  </a:lnTo>
                  <a:close/>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3" name="Oval 12"/>
            <p:cNvSpPr/>
            <p:nvPr/>
          </p:nvSpPr>
          <p:spPr>
            <a:xfrm>
              <a:off x="3851920" y="4869160"/>
              <a:ext cx="576064" cy="72008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6" name="Oval 15"/>
            <p:cNvSpPr/>
            <p:nvPr/>
          </p:nvSpPr>
          <p:spPr>
            <a:xfrm>
              <a:off x="4067944" y="2780928"/>
              <a:ext cx="288032" cy="57606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7" name="Oval 16"/>
            <p:cNvSpPr/>
            <p:nvPr/>
          </p:nvSpPr>
          <p:spPr>
            <a:xfrm>
              <a:off x="971600" y="4365104"/>
              <a:ext cx="432048" cy="28803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cxnSp>
          <p:nvCxnSpPr>
            <p:cNvPr id="19" name="Straight Arrow Connector 18"/>
            <p:cNvCxnSpPr>
              <a:stCxn id="87048" idx="0"/>
            </p:cNvCxnSpPr>
            <p:nvPr/>
          </p:nvCxnSpPr>
          <p:spPr>
            <a:xfrm flipH="1" flipV="1">
              <a:off x="1115616" y="4638280"/>
              <a:ext cx="1548172" cy="1286852"/>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a:stCxn id="87048" idx="0"/>
              <a:endCxn id="12" idx="4"/>
            </p:cNvCxnSpPr>
            <p:nvPr/>
          </p:nvCxnSpPr>
          <p:spPr>
            <a:xfrm flipV="1">
              <a:off x="2663788" y="4486275"/>
              <a:ext cx="408025" cy="1438857"/>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a:stCxn id="87048" idx="0"/>
              <a:endCxn id="16" idx="4"/>
            </p:cNvCxnSpPr>
            <p:nvPr/>
          </p:nvCxnSpPr>
          <p:spPr>
            <a:xfrm flipV="1">
              <a:off x="2663788" y="3356992"/>
              <a:ext cx="1548172" cy="2568140"/>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22" name="Picture 2"/>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4639000" y="404664"/>
              <a:ext cx="4387988" cy="5400600"/>
            </a:xfrm>
            <a:prstGeom prst="rect">
              <a:avLst/>
            </a:prstGeom>
            <a:noFill/>
            <a:ln w="12700">
              <a:solidFill>
                <a:schemeClr val="tx1"/>
              </a:solidFill>
              <a:miter lim="800000"/>
              <a:headEnd/>
              <a:tailEnd/>
            </a:ln>
          </p:spPr>
        </p:pic>
        <p:pic>
          <p:nvPicPr>
            <p:cNvPr id="24" name="Picture 2"/>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4644008" y="42864"/>
              <a:ext cx="4421064" cy="1694741"/>
            </a:xfrm>
            <a:prstGeom prst="rect">
              <a:avLst/>
            </a:prstGeom>
            <a:noFill/>
            <a:ln w="9525">
              <a:noFill/>
              <a:miter lim="800000"/>
              <a:headEnd/>
              <a:tailEnd/>
            </a:ln>
          </p:spPr>
        </p:pic>
        <p:cxnSp>
          <p:nvCxnSpPr>
            <p:cNvPr id="40" name="Straight Arrow Connector 39"/>
            <p:cNvCxnSpPr>
              <a:stCxn id="87048" idx="0"/>
            </p:cNvCxnSpPr>
            <p:nvPr/>
          </p:nvCxnSpPr>
          <p:spPr>
            <a:xfrm flipV="1">
              <a:off x="2663788" y="5430368"/>
              <a:ext cx="1188132" cy="494764"/>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42" name="TextBox 41"/>
            <p:cNvSpPr txBox="1"/>
            <p:nvPr/>
          </p:nvSpPr>
          <p:spPr>
            <a:xfrm>
              <a:off x="5508104" y="5805832"/>
              <a:ext cx="2699520" cy="277812"/>
            </a:xfrm>
            <a:prstGeom prst="rect">
              <a:avLst/>
            </a:prstGeom>
            <a:noFill/>
          </p:spPr>
          <p:txBody>
            <a:bodyPr wrap="square">
              <a:spAutoFit/>
            </a:bodyPr>
            <a:lstStyle/>
            <a:p>
              <a:pPr algn="ctr">
                <a:defRPr/>
              </a:pPr>
              <a:r>
                <a:rPr lang="en-GB" sz="1200" dirty="0"/>
                <a:t>(Source:  </a:t>
              </a:r>
              <a:r>
                <a:rPr lang="en-GB" sz="1200" dirty="0" err="1"/>
                <a:t>Andersson</a:t>
              </a:r>
              <a:r>
                <a:rPr lang="en-GB" sz="1200" dirty="0"/>
                <a:t> </a:t>
              </a:r>
              <a:r>
                <a:rPr lang="en-GB" sz="1200" i="1" dirty="0"/>
                <a:t>et al.</a:t>
              </a:r>
              <a:r>
                <a:rPr lang="en-GB" sz="1200" dirty="0"/>
                <a:t>, </a:t>
              </a:r>
              <a:r>
                <a:rPr lang="en-GB" sz="1200" dirty="0">
                  <a:latin typeface="+mn-lt"/>
                </a:rPr>
                <a:t>Fig. 3.2, p.23)</a:t>
              </a:r>
            </a:p>
          </p:txBody>
        </p:sp>
      </p:grpSp>
    </p:spTree>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0" y="36513"/>
            <a:ext cx="9241360" cy="6433773"/>
            <a:chOff x="0" y="36513"/>
            <a:chExt cx="9241360" cy="6433773"/>
          </a:xfrm>
        </p:grpSpPr>
        <p:pic>
          <p:nvPicPr>
            <p:cNvPr id="89090" name="Picture 9" descr="12_Fig_fp_sf5_p589"/>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4643438" y="44450"/>
              <a:ext cx="4451350" cy="5759450"/>
            </a:xfrm>
            <a:prstGeom prst="rect">
              <a:avLst/>
            </a:prstGeom>
            <a:noFill/>
            <a:ln w="9525">
              <a:noFill/>
              <a:miter lim="800000"/>
              <a:headEnd/>
              <a:tailEnd/>
            </a:ln>
          </p:spPr>
        </p:pic>
        <p:pic>
          <p:nvPicPr>
            <p:cNvPr id="89091" name="Picture 11" descr="11_Fig_streamsed_sf2_p588"/>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53975" y="36513"/>
              <a:ext cx="4451350" cy="5759450"/>
            </a:xfrm>
            <a:prstGeom prst="rect">
              <a:avLst/>
            </a:prstGeom>
            <a:noFill/>
            <a:ln w="9525">
              <a:noFill/>
              <a:miter lim="800000"/>
              <a:headEnd/>
              <a:tailEnd/>
            </a:ln>
          </p:spPr>
        </p:pic>
        <p:sp>
          <p:nvSpPr>
            <p:cNvPr id="89092" name="Rectangle 13"/>
            <p:cNvSpPr>
              <a:spLocks noChangeArrowheads="1"/>
            </p:cNvSpPr>
            <p:nvPr/>
          </p:nvSpPr>
          <p:spPr bwMode="auto">
            <a:xfrm>
              <a:off x="6286512" y="601663"/>
              <a:ext cx="2954848" cy="400110"/>
            </a:xfrm>
            <a:prstGeom prst="rect">
              <a:avLst/>
            </a:prstGeom>
            <a:noFill/>
            <a:ln w="9525">
              <a:noFill/>
              <a:miter lim="800000"/>
              <a:headEnd/>
              <a:tailEnd/>
            </a:ln>
          </p:spPr>
          <p:txBody>
            <a:bodyPr wrap="none">
              <a:spAutoFit/>
            </a:bodyPr>
            <a:lstStyle/>
            <a:p>
              <a:r>
                <a:rPr lang="en-GB" sz="2000" b="1" dirty="0">
                  <a:solidFill>
                    <a:srgbClr val="FF3300"/>
                  </a:solidFill>
                  <a:latin typeface="Arial" charset="0"/>
                </a:rPr>
                <a:t>Zn in Topsoil (0-25 cm)</a:t>
              </a:r>
            </a:p>
          </p:txBody>
        </p:sp>
        <p:sp>
          <p:nvSpPr>
            <p:cNvPr id="89093" name="Rectangle 14"/>
            <p:cNvSpPr>
              <a:spLocks noChangeArrowheads="1"/>
            </p:cNvSpPr>
            <p:nvPr/>
          </p:nvSpPr>
          <p:spPr bwMode="auto">
            <a:xfrm>
              <a:off x="1928794" y="601663"/>
              <a:ext cx="2807563" cy="400110"/>
            </a:xfrm>
            <a:prstGeom prst="rect">
              <a:avLst/>
            </a:prstGeom>
            <a:noFill/>
            <a:ln w="9525">
              <a:noFill/>
              <a:miter lim="800000"/>
              <a:headEnd/>
              <a:tailEnd/>
            </a:ln>
          </p:spPr>
          <p:txBody>
            <a:bodyPr wrap="none">
              <a:spAutoFit/>
            </a:bodyPr>
            <a:lstStyle/>
            <a:p>
              <a:r>
                <a:rPr lang="en-GB" sz="2000" b="1" dirty="0">
                  <a:solidFill>
                    <a:srgbClr val="FF3300"/>
                  </a:solidFill>
                  <a:latin typeface="Arial" charset="0"/>
                </a:rPr>
                <a:t>P in Topsoil (0-25 cm)</a:t>
              </a:r>
            </a:p>
          </p:txBody>
        </p:sp>
        <p:sp>
          <p:nvSpPr>
            <p:cNvPr id="9" name="TextBox 8"/>
            <p:cNvSpPr txBox="1"/>
            <p:nvPr/>
          </p:nvSpPr>
          <p:spPr>
            <a:xfrm>
              <a:off x="5780088" y="5500688"/>
              <a:ext cx="3240087" cy="277812"/>
            </a:xfrm>
            <a:prstGeom prst="rect">
              <a:avLst/>
            </a:prstGeom>
            <a:noFill/>
          </p:spPr>
          <p:txBody>
            <a:bodyPr>
              <a:spAutoFit/>
            </a:bodyPr>
            <a:lstStyle/>
            <a:p>
              <a:pPr algn="ctr">
                <a:defRPr/>
              </a:pPr>
              <a:r>
                <a:rPr lang="en-GB" sz="1200" dirty="0">
                  <a:latin typeface="+mn-lt"/>
                </a:rPr>
                <a:t>(Source:  </a:t>
              </a:r>
              <a:r>
                <a:rPr lang="en-GB" sz="1200" dirty="0" err="1">
                  <a:latin typeface="+mn-lt"/>
                </a:rPr>
                <a:t>Salminen</a:t>
              </a:r>
              <a:r>
                <a:rPr lang="en-GB" sz="1200" dirty="0">
                  <a:latin typeface="+mn-lt"/>
                </a:rPr>
                <a:t> </a:t>
              </a:r>
              <a:r>
                <a:rPr lang="en-GB" sz="1200" i="1" dirty="0">
                  <a:latin typeface="+mn-lt"/>
                </a:rPr>
                <a:t>et al</a:t>
              </a:r>
              <a:r>
                <a:rPr lang="en-GB" sz="1200" dirty="0">
                  <a:latin typeface="+mn-lt"/>
                </a:rPr>
                <a:t>., 2005, p.513)</a:t>
              </a:r>
            </a:p>
          </p:txBody>
        </p:sp>
        <p:sp>
          <p:nvSpPr>
            <p:cNvPr id="10" name="TextBox 9"/>
            <p:cNvSpPr txBox="1"/>
            <p:nvPr/>
          </p:nvSpPr>
          <p:spPr>
            <a:xfrm>
              <a:off x="1181100" y="5516563"/>
              <a:ext cx="3240088" cy="277812"/>
            </a:xfrm>
            <a:prstGeom prst="rect">
              <a:avLst/>
            </a:prstGeom>
            <a:noFill/>
          </p:spPr>
          <p:txBody>
            <a:bodyPr>
              <a:spAutoFit/>
            </a:bodyPr>
            <a:lstStyle/>
            <a:p>
              <a:pPr algn="ctr">
                <a:defRPr/>
              </a:pPr>
              <a:r>
                <a:rPr lang="en-GB" sz="1200" dirty="0">
                  <a:latin typeface="+mn-lt"/>
                </a:rPr>
                <a:t>(Source:  </a:t>
              </a:r>
              <a:r>
                <a:rPr lang="en-GB" sz="1200" dirty="0" err="1">
                  <a:latin typeface="+mn-lt"/>
                </a:rPr>
                <a:t>Salminen</a:t>
              </a:r>
              <a:r>
                <a:rPr lang="en-GB" sz="1200" dirty="0">
                  <a:latin typeface="+mn-lt"/>
                </a:rPr>
                <a:t> </a:t>
              </a:r>
              <a:r>
                <a:rPr lang="en-GB" sz="1200" i="1" dirty="0">
                  <a:latin typeface="+mn-lt"/>
                </a:rPr>
                <a:t>et al</a:t>
              </a:r>
              <a:r>
                <a:rPr lang="en-GB" sz="1200" dirty="0">
                  <a:latin typeface="+mn-lt"/>
                </a:rPr>
                <a:t>., 2005, p.370)</a:t>
              </a:r>
            </a:p>
          </p:txBody>
        </p:sp>
        <p:sp>
          <p:nvSpPr>
            <p:cNvPr id="89096" name="Rectangle 12"/>
            <p:cNvSpPr>
              <a:spLocks noChangeArrowheads="1"/>
            </p:cNvSpPr>
            <p:nvPr/>
          </p:nvSpPr>
          <p:spPr bwMode="auto">
            <a:xfrm>
              <a:off x="0" y="5762400"/>
              <a:ext cx="9144000" cy="707886"/>
            </a:xfrm>
            <a:prstGeom prst="rect">
              <a:avLst/>
            </a:prstGeom>
            <a:noFill/>
            <a:ln w="9525">
              <a:noFill/>
              <a:miter lim="800000"/>
              <a:headEnd/>
              <a:tailEnd/>
            </a:ln>
          </p:spPr>
          <p:txBody>
            <a:bodyPr>
              <a:spAutoFit/>
            </a:bodyPr>
            <a:lstStyle/>
            <a:p>
              <a:pPr algn="ctr"/>
              <a:r>
                <a:rPr lang="en-GB" sz="2000" b="1" dirty="0">
                  <a:solidFill>
                    <a:srgbClr val="000099"/>
                  </a:solidFill>
                  <a:latin typeface="Arial Narrow" pitchFamily="34" charset="0"/>
                </a:rPr>
                <a:t>Zinc (Zn) absorption by a plant is dependent upon the levels of Phosphorus (P), and </a:t>
              </a:r>
            </a:p>
            <a:p>
              <a:pPr algn="ctr"/>
              <a:r>
                <a:rPr lang="en-GB" sz="2000" b="1" dirty="0">
                  <a:solidFill>
                    <a:srgbClr val="FF0000"/>
                  </a:solidFill>
                  <a:latin typeface="Arial Narrow" pitchFamily="34" charset="0"/>
                </a:rPr>
                <a:t>High Phosphorus (P) levels in soil antagonise the uptake of Zinc (Zn)</a:t>
              </a:r>
            </a:p>
          </p:txBody>
        </p:sp>
        <p:sp>
          <p:nvSpPr>
            <p:cNvPr id="12" name="Freeform 11"/>
            <p:cNvSpPr/>
            <p:nvPr/>
          </p:nvSpPr>
          <p:spPr>
            <a:xfrm>
              <a:off x="1357313" y="2452671"/>
              <a:ext cx="2000250" cy="1704992"/>
            </a:xfrm>
            <a:custGeom>
              <a:avLst/>
              <a:gdLst>
                <a:gd name="connsiteX0" fmla="*/ 171450 w 2000250"/>
                <a:gd name="connsiteY0" fmla="*/ 285750 h 1585913"/>
                <a:gd name="connsiteX1" fmla="*/ 442912 w 2000250"/>
                <a:gd name="connsiteY1" fmla="*/ 200025 h 1585913"/>
                <a:gd name="connsiteX2" fmla="*/ 785812 w 2000250"/>
                <a:gd name="connsiteY2" fmla="*/ 71438 h 1585913"/>
                <a:gd name="connsiteX3" fmla="*/ 900112 w 2000250"/>
                <a:gd name="connsiteY3" fmla="*/ 0 h 1585913"/>
                <a:gd name="connsiteX4" fmla="*/ 971550 w 2000250"/>
                <a:gd name="connsiteY4" fmla="*/ 628650 h 1585913"/>
                <a:gd name="connsiteX5" fmla="*/ 1028700 w 2000250"/>
                <a:gd name="connsiteY5" fmla="*/ 885825 h 1585913"/>
                <a:gd name="connsiteX6" fmla="*/ 1514475 w 2000250"/>
                <a:gd name="connsiteY6" fmla="*/ 871538 h 1585913"/>
                <a:gd name="connsiteX7" fmla="*/ 1843087 w 2000250"/>
                <a:gd name="connsiteY7" fmla="*/ 885825 h 1585913"/>
                <a:gd name="connsiteX8" fmla="*/ 2000250 w 2000250"/>
                <a:gd name="connsiteY8" fmla="*/ 1028700 h 1585913"/>
                <a:gd name="connsiteX9" fmla="*/ 1900237 w 2000250"/>
                <a:gd name="connsiteY9" fmla="*/ 1200150 h 1585913"/>
                <a:gd name="connsiteX10" fmla="*/ 1914525 w 2000250"/>
                <a:gd name="connsiteY10" fmla="*/ 1414463 h 1585913"/>
                <a:gd name="connsiteX11" fmla="*/ 1871662 w 2000250"/>
                <a:gd name="connsiteY11" fmla="*/ 1557338 h 1585913"/>
                <a:gd name="connsiteX12" fmla="*/ 1757362 w 2000250"/>
                <a:gd name="connsiteY12" fmla="*/ 1585913 h 1585913"/>
                <a:gd name="connsiteX13" fmla="*/ 1643062 w 2000250"/>
                <a:gd name="connsiteY13" fmla="*/ 1400175 h 1585913"/>
                <a:gd name="connsiteX14" fmla="*/ 1414462 w 2000250"/>
                <a:gd name="connsiteY14" fmla="*/ 1414463 h 1585913"/>
                <a:gd name="connsiteX15" fmla="*/ 1057275 w 2000250"/>
                <a:gd name="connsiteY15" fmla="*/ 1357313 h 1585913"/>
                <a:gd name="connsiteX16" fmla="*/ 814387 w 2000250"/>
                <a:gd name="connsiteY16" fmla="*/ 1228725 h 1585913"/>
                <a:gd name="connsiteX17" fmla="*/ 771525 w 2000250"/>
                <a:gd name="connsiteY17" fmla="*/ 1100138 h 1585913"/>
                <a:gd name="connsiteX18" fmla="*/ 642937 w 2000250"/>
                <a:gd name="connsiteY18" fmla="*/ 1171575 h 1585913"/>
                <a:gd name="connsiteX19" fmla="*/ 657225 w 2000250"/>
                <a:gd name="connsiteY19" fmla="*/ 1371600 h 1585913"/>
                <a:gd name="connsiteX20" fmla="*/ 657225 w 2000250"/>
                <a:gd name="connsiteY20" fmla="*/ 1585913 h 1585913"/>
                <a:gd name="connsiteX21" fmla="*/ 457200 w 2000250"/>
                <a:gd name="connsiteY21" fmla="*/ 1485900 h 1585913"/>
                <a:gd name="connsiteX22" fmla="*/ 342900 w 2000250"/>
                <a:gd name="connsiteY22" fmla="*/ 1314450 h 1585913"/>
                <a:gd name="connsiteX23" fmla="*/ 285750 w 2000250"/>
                <a:gd name="connsiteY23" fmla="*/ 1128713 h 1585913"/>
                <a:gd name="connsiteX24" fmla="*/ 0 w 2000250"/>
                <a:gd name="connsiteY24" fmla="*/ 528638 h 1585913"/>
                <a:gd name="connsiteX25" fmla="*/ 171450 w 2000250"/>
                <a:gd name="connsiteY25" fmla="*/ 285750 h 1585913"/>
                <a:gd name="connsiteX0" fmla="*/ 171450 w 2000250"/>
                <a:gd name="connsiteY0" fmla="*/ 285750 h 1585913"/>
                <a:gd name="connsiteX1" fmla="*/ 406375 w 2000250"/>
                <a:gd name="connsiteY1" fmla="*/ 65162 h 1585913"/>
                <a:gd name="connsiteX2" fmla="*/ 785812 w 2000250"/>
                <a:gd name="connsiteY2" fmla="*/ 71438 h 1585913"/>
                <a:gd name="connsiteX3" fmla="*/ 900112 w 2000250"/>
                <a:gd name="connsiteY3" fmla="*/ 0 h 1585913"/>
                <a:gd name="connsiteX4" fmla="*/ 971550 w 2000250"/>
                <a:gd name="connsiteY4" fmla="*/ 628650 h 1585913"/>
                <a:gd name="connsiteX5" fmla="*/ 1028700 w 2000250"/>
                <a:gd name="connsiteY5" fmla="*/ 885825 h 1585913"/>
                <a:gd name="connsiteX6" fmla="*/ 1514475 w 2000250"/>
                <a:gd name="connsiteY6" fmla="*/ 871538 h 1585913"/>
                <a:gd name="connsiteX7" fmla="*/ 1843087 w 2000250"/>
                <a:gd name="connsiteY7" fmla="*/ 885825 h 1585913"/>
                <a:gd name="connsiteX8" fmla="*/ 2000250 w 2000250"/>
                <a:gd name="connsiteY8" fmla="*/ 1028700 h 1585913"/>
                <a:gd name="connsiteX9" fmla="*/ 1900237 w 2000250"/>
                <a:gd name="connsiteY9" fmla="*/ 1200150 h 1585913"/>
                <a:gd name="connsiteX10" fmla="*/ 1914525 w 2000250"/>
                <a:gd name="connsiteY10" fmla="*/ 1414463 h 1585913"/>
                <a:gd name="connsiteX11" fmla="*/ 1871662 w 2000250"/>
                <a:gd name="connsiteY11" fmla="*/ 1557338 h 1585913"/>
                <a:gd name="connsiteX12" fmla="*/ 1757362 w 2000250"/>
                <a:gd name="connsiteY12" fmla="*/ 1585913 h 1585913"/>
                <a:gd name="connsiteX13" fmla="*/ 1643062 w 2000250"/>
                <a:gd name="connsiteY13" fmla="*/ 1400175 h 1585913"/>
                <a:gd name="connsiteX14" fmla="*/ 1414462 w 2000250"/>
                <a:gd name="connsiteY14" fmla="*/ 1414463 h 1585913"/>
                <a:gd name="connsiteX15" fmla="*/ 1057275 w 2000250"/>
                <a:gd name="connsiteY15" fmla="*/ 1357313 h 1585913"/>
                <a:gd name="connsiteX16" fmla="*/ 814387 w 2000250"/>
                <a:gd name="connsiteY16" fmla="*/ 1228725 h 1585913"/>
                <a:gd name="connsiteX17" fmla="*/ 771525 w 2000250"/>
                <a:gd name="connsiteY17" fmla="*/ 1100138 h 1585913"/>
                <a:gd name="connsiteX18" fmla="*/ 642937 w 2000250"/>
                <a:gd name="connsiteY18" fmla="*/ 1171575 h 1585913"/>
                <a:gd name="connsiteX19" fmla="*/ 657225 w 2000250"/>
                <a:gd name="connsiteY19" fmla="*/ 1371600 h 1585913"/>
                <a:gd name="connsiteX20" fmla="*/ 657225 w 2000250"/>
                <a:gd name="connsiteY20" fmla="*/ 1585913 h 1585913"/>
                <a:gd name="connsiteX21" fmla="*/ 457200 w 2000250"/>
                <a:gd name="connsiteY21" fmla="*/ 1485900 h 1585913"/>
                <a:gd name="connsiteX22" fmla="*/ 342900 w 2000250"/>
                <a:gd name="connsiteY22" fmla="*/ 1314450 h 1585913"/>
                <a:gd name="connsiteX23" fmla="*/ 285750 w 2000250"/>
                <a:gd name="connsiteY23" fmla="*/ 1128713 h 1585913"/>
                <a:gd name="connsiteX24" fmla="*/ 0 w 2000250"/>
                <a:gd name="connsiteY24" fmla="*/ 528638 h 1585913"/>
                <a:gd name="connsiteX25" fmla="*/ 171450 w 2000250"/>
                <a:gd name="connsiteY25" fmla="*/ 285750 h 1585913"/>
                <a:gd name="connsiteX0" fmla="*/ 171450 w 2000250"/>
                <a:gd name="connsiteY0" fmla="*/ 340808 h 1640971"/>
                <a:gd name="connsiteX1" fmla="*/ 406375 w 2000250"/>
                <a:gd name="connsiteY1" fmla="*/ 120220 h 1640971"/>
                <a:gd name="connsiteX2" fmla="*/ 785812 w 2000250"/>
                <a:gd name="connsiteY2" fmla="*/ 126496 h 1640971"/>
                <a:gd name="connsiteX3" fmla="*/ 900112 w 2000250"/>
                <a:gd name="connsiteY3" fmla="*/ 55058 h 1640971"/>
                <a:gd name="connsiteX4" fmla="*/ 971550 w 2000250"/>
                <a:gd name="connsiteY4" fmla="*/ 683708 h 1640971"/>
                <a:gd name="connsiteX5" fmla="*/ 1028700 w 2000250"/>
                <a:gd name="connsiteY5" fmla="*/ 940883 h 1640971"/>
                <a:gd name="connsiteX6" fmla="*/ 1514475 w 2000250"/>
                <a:gd name="connsiteY6" fmla="*/ 926596 h 1640971"/>
                <a:gd name="connsiteX7" fmla="*/ 1843087 w 2000250"/>
                <a:gd name="connsiteY7" fmla="*/ 940883 h 1640971"/>
                <a:gd name="connsiteX8" fmla="*/ 2000250 w 2000250"/>
                <a:gd name="connsiteY8" fmla="*/ 1083758 h 1640971"/>
                <a:gd name="connsiteX9" fmla="*/ 1900237 w 2000250"/>
                <a:gd name="connsiteY9" fmla="*/ 1255208 h 1640971"/>
                <a:gd name="connsiteX10" fmla="*/ 1914525 w 2000250"/>
                <a:gd name="connsiteY10" fmla="*/ 1469521 h 1640971"/>
                <a:gd name="connsiteX11" fmla="*/ 1871662 w 2000250"/>
                <a:gd name="connsiteY11" fmla="*/ 1612396 h 1640971"/>
                <a:gd name="connsiteX12" fmla="*/ 1757362 w 2000250"/>
                <a:gd name="connsiteY12" fmla="*/ 1640971 h 1640971"/>
                <a:gd name="connsiteX13" fmla="*/ 1643062 w 2000250"/>
                <a:gd name="connsiteY13" fmla="*/ 1455233 h 1640971"/>
                <a:gd name="connsiteX14" fmla="*/ 1414462 w 2000250"/>
                <a:gd name="connsiteY14" fmla="*/ 1469521 h 1640971"/>
                <a:gd name="connsiteX15" fmla="*/ 1057275 w 2000250"/>
                <a:gd name="connsiteY15" fmla="*/ 1412371 h 1640971"/>
                <a:gd name="connsiteX16" fmla="*/ 814387 w 2000250"/>
                <a:gd name="connsiteY16" fmla="*/ 1283783 h 1640971"/>
                <a:gd name="connsiteX17" fmla="*/ 771525 w 2000250"/>
                <a:gd name="connsiteY17" fmla="*/ 1155196 h 1640971"/>
                <a:gd name="connsiteX18" fmla="*/ 642937 w 2000250"/>
                <a:gd name="connsiteY18" fmla="*/ 1226633 h 1640971"/>
                <a:gd name="connsiteX19" fmla="*/ 657225 w 2000250"/>
                <a:gd name="connsiteY19" fmla="*/ 1426658 h 1640971"/>
                <a:gd name="connsiteX20" fmla="*/ 657225 w 2000250"/>
                <a:gd name="connsiteY20" fmla="*/ 1640971 h 1640971"/>
                <a:gd name="connsiteX21" fmla="*/ 457200 w 2000250"/>
                <a:gd name="connsiteY21" fmla="*/ 1540958 h 1640971"/>
                <a:gd name="connsiteX22" fmla="*/ 342900 w 2000250"/>
                <a:gd name="connsiteY22" fmla="*/ 1369508 h 1640971"/>
                <a:gd name="connsiteX23" fmla="*/ 285750 w 2000250"/>
                <a:gd name="connsiteY23" fmla="*/ 1183771 h 1640971"/>
                <a:gd name="connsiteX24" fmla="*/ 0 w 2000250"/>
                <a:gd name="connsiteY24" fmla="*/ 583696 h 1640971"/>
                <a:gd name="connsiteX25" fmla="*/ 171450 w 2000250"/>
                <a:gd name="connsiteY25" fmla="*/ 340808 h 1640971"/>
                <a:gd name="connsiteX0" fmla="*/ 171450 w 2000250"/>
                <a:gd name="connsiteY0" fmla="*/ 404829 h 1704992"/>
                <a:gd name="connsiteX1" fmla="*/ 406375 w 2000250"/>
                <a:gd name="connsiteY1" fmla="*/ 184241 h 1704992"/>
                <a:gd name="connsiteX2" fmla="*/ 785812 w 2000250"/>
                <a:gd name="connsiteY2" fmla="*/ 190517 h 1704992"/>
                <a:gd name="connsiteX3" fmla="*/ 900112 w 2000250"/>
                <a:gd name="connsiteY3" fmla="*/ 119079 h 1704992"/>
                <a:gd name="connsiteX4" fmla="*/ 971550 w 2000250"/>
                <a:gd name="connsiteY4" fmla="*/ 747729 h 1704992"/>
                <a:gd name="connsiteX5" fmla="*/ 1028700 w 2000250"/>
                <a:gd name="connsiteY5" fmla="*/ 1004904 h 1704992"/>
                <a:gd name="connsiteX6" fmla="*/ 1514475 w 2000250"/>
                <a:gd name="connsiteY6" fmla="*/ 990617 h 1704992"/>
                <a:gd name="connsiteX7" fmla="*/ 1843087 w 2000250"/>
                <a:gd name="connsiteY7" fmla="*/ 1004904 h 1704992"/>
                <a:gd name="connsiteX8" fmla="*/ 2000250 w 2000250"/>
                <a:gd name="connsiteY8" fmla="*/ 1147779 h 1704992"/>
                <a:gd name="connsiteX9" fmla="*/ 1900237 w 2000250"/>
                <a:gd name="connsiteY9" fmla="*/ 1319229 h 1704992"/>
                <a:gd name="connsiteX10" fmla="*/ 1914525 w 2000250"/>
                <a:gd name="connsiteY10" fmla="*/ 1533542 h 1704992"/>
                <a:gd name="connsiteX11" fmla="*/ 1871662 w 2000250"/>
                <a:gd name="connsiteY11" fmla="*/ 1676417 h 1704992"/>
                <a:gd name="connsiteX12" fmla="*/ 1757362 w 2000250"/>
                <a:gd name="connsiteY12" fmla="*/ 1704992 h 1704992"/>
                <a:gd name="connsiteX13" fmla="*/ 1643062 w 2000250"/>
                <a:gd name="connsiteY13" fmla="*/ 1519254 h 1704992"/>
                <a:gd name="connsiteX14" fmla="*/ 1414462 w 2000250"/>
                <a:gd name="connsiteY14" fmla="*/ 1533542 h 1704992"/>
                <a:gd name="connsiteX15" fmla="*/ 1057275 w 2000250"/>
                <a:gd name="connsiteY15" fmla="*/ 1476392 h 1704992"/>
                <a:gd name="connsiteX16" fmla="*/ 814387 w 2000250"/>
                <a:gd name="connsiteY16" fmla="*/ 1347804 h 1704992"/>
                <a:gd name="connsiteX17" fmla="*/ 771525 w 2000250"/>
                <a:gd name="connsiteY17" fmla="*/ 1219217 h 1704992"/>
                <a:gd name="connsiteX18" fmla="*/ 642937 w 2000250"/>
                <a:gd name="connsiteY18" fmla="*/ 1290654 h 1704992"/>
                <a:gd name="connsiteX19" fmla="*/ 657225 w 2000250"/>
                <a:gd name="connsiteY19" fmla="*/ 1490679 h 1704992"/>
                <a:gd name="connsiteX20" fmla="*/ 657225 w 2000250"/>
                <a:gd name="connsiteY20" fmla="*/ 1704992 h 1704992"/>
                <a:gd name="connsiteX21" fmla="*/ 457200 w 2000250"/>
                <a:gd name="connsiteY21" fmla="*/ 1604979 h 1704992"/>
                <a:gd name="connsiteX22" fmla="*/ 342900 w 2000250"/>
                <a:gd name="connsiteY22" fmla="*/ 1433529 h 1704992"/>
                <a:gd name="connsiteX23" fmla="*/ 285750 w 2000250"/>
                <a:gd name="connsiteY23" fmla="*/ 1247792 h 1704992"/>
                <a:gd name="connsiteX24" fmla="*/ 0 w 2000250"/>
                <a:gd name="connsiteY24" fmla="*/ 647717 h 1704992"/>
                <a:gd name="connsiteX25" fmla="*/ 171450 w 2000250"/>
                <a:gd name="connsiteY25" fmla="*/ 404829 h 1704992"/>
                <a:gd name="connsiteX0" fmla="*/ 171450 w 2000250"/>
                <a:gd name="connsiteY0" fmla="*/ 404829 h 1704992"/>
                <a:gd name="connsiteX1" fmla="*/ 406375 w 2000250"/>
                <a:gd name="connsiteY1" fmla="*/ 184241 h 1704992"/>
                <a:gd name="connsiteX2" fmla="*/ 766415 w 2000250"/>
                <a:gd name="connsiteY2" fmla="*/ 112233 h 1704992"/>
                <a:gd name="connsiteX3" fmla="*/ 900112 w 2000250"/>
                <a:gd name="connsiteY3" fmla="*/ 119079 h 1704992"/>
                <a:gd name="connsiteX4" fmla="*/ 971550 w 2000250"/>
                <a:gd name="connsiteY4" fmla="*/ 747729 h 1704992"/>
                <a:gd name="connsiteX5" fmla="*/ 1028700 w 2000250"/>
                <a:gd name="connsiteY5" fmla="*/ 1004904 h 1704992"/>
                <a:gd name="connsiteX6" fmla="*/ 1514475 w 2000250"/>
                <a:gd name="connsiteY6" fmla="*/ 990617 h 1704992"/>
                <a:gd name="connsiteX7" fmla="*/ 1843087 w 2000250"/>
                <a:gd name="connsiteY7" fmla="*/ 1004904 h 1704992"/>
                <a:gd name="connsiteX8" fmla="*/ 2000250 w 2000250"/>
                <a:gd name="connsiteY8" fmla="*/ 1147779 h 1704992"/>
                <a:gd name="connsiteX9" fmla="*/ 1900237 w 2000250"/>
                <a:gd name="connsiteY9" fmla="*/ 1319229 h 1704992"/>
                <a:gd name="connsiteX10" fmla="*/ 1914525 w 2000250"/>
                <a:gd name="connsiteY10" fmla="*/ 1533542 h 1704992"/>
                <a:gd name="connsiteX11" fmla="*/ 1871662 w 2000250"/>
                <a:gd name="connsiteY11" fmla="*/ 1676417 h 1704992"/>
                <a:gd name="connsiteX12" fmla="*/ 1757362 w 2000250"/>
                <a:gd name="connsiteY12" fmla="*/ 1704992 h 1704992"/>
                <a:gd name="connsiteX13" fmla="*/ 1643062 w 2000250"/>
                <a:gd name="connsiteY13" fmla="*/ 1519254 h 1704992"/>
                <a:gd name="connsiteX14" fmla="*/ 1414462 w 2000250"/>
                <a:gd name="connsiteY14" fmla="*/ 1533542 h 1704992"/>
                <a:gd name="connsiteX15" fmla="*/ 1057275 w 2000250"/>
                <a:gd name="connsiteY15" fmla="*/ 1476392 h 1704992"/>
                <a:gd name="connsiteX16" fmla="*/ 814387 w 2000250"/>
                <a:gd name="connsiteY16" fmla="*/ 1347804 h 1704992"/>
                <a:gd name="connsiteX17" fmla="*/ 771525 w 2000250"/>
                <a:gd name="connsiteY17" fmla="*/ 1219217 h 1704992"/>
                <a:gd name="connsiteX18" fmla="*/ 642937 w 2000250"/>
                <a:gd name="connsiteY18" fmla="*/ 1290654 h 1704992"/>
                <a:gd name="connsiteX19" fmla="*/ 657225 w 2000250"/>
                <a:gd name="connsiteY19" fmla="*/ 1490679 h 1704992"/>
                <a:gd name="connsiteX20" fmla="*/ 657225 w 2000250"/>
                <a:gd name="connsiteY20" fmla="*/ 1704992 h 1704992"/>
                <a:gd name="connsiteX21" fmla="*/ 457200 w 2000250"/>
                <a:gd name="connsiteY21" fmla="*/ 1604979 h 1704992"/>
                <a:gd name="connsiteX22" fmla="*/ 342900 w 2000250"/>
                <a:gd name="connsiteY22" fmla="*/ 1433529 h 1704992"/>
                <a:gd name="connsiteX23" fmla="*/ 285750 w 2000250"/>
                <a:gd name="connsiteY23" fmla="*/ 1247792 h 1704992"/>
                <a:gd name="connsiteX24" fmla="*/ 0 w 2000250"/>
                <a:gd name="connsiteY24" fmla="*/ 647717 h 1704992"/>
                <a:gd name="connsiteX25" fmla="*/ 171450 w 2000250"/>
                <a:gd name="connsiteY25" fmla="*/ 404829 h 1704992"/>
                <a:gd name="connsiteX0" fmla="*/ 171450 w 2000250"/>
                <a:gd name="connsiteY0" fmla="*/ 404829 h 1704992"/>
                <a:gd name="connsiteX1" fmla="*/ 406375 w 2000250"/>
                <a:gd name="connsiteY1" fmla="*/ 184241 h 1704992"/>
                <a:gd name="connsiteX2" fmla="*/ 766415 w 2000250"/>
                <a:gd name="connsiteY2" fmla="*/ 112233 h 1704992"/>
                <a:gd name="connsiteX3" fmla="*/ 900112 w 2000250"/>
                <a:gd name="connsiteY3" fmla="*/ 119079 h 1704992"/>
                <a:gd name="connsiteX4" fmla="*/ 971550 w 2000250"/>
                <a:gd name="connsiteY4" fmla="*/ 747729 h 1704992"/>
                <a:gd name="connsiteX5" fmla="*/ 1028700 w 2000250"/>
                <a:gd name="connsiteY5" fmla="*/ 1004904 h 1704992"/>
                <a:gd name="connsiteX6" fmla="*/ 1514475 w 2000250"/>
                <a:gd name="connsiteY6" fmla="*/ 990617 h 1704992"/>
                <a:gd name="connsiteX7" fmla="*/ 1843087 w 2000250"/>
                <a:gd name="connsiteY7" fmla="*/ 1004904 h 1704992"/>
                <a:gd name="connsiteX8" fmla="*/ 2000250 w 2000250"/>
                <a:gd name="connsiteY8" fmla="*/ 1147779 h 1704992"/>
                <a:gd name="connsiteX9" fmla="*/ 1900237 w 2000250"/>
                <a:gd name="connsiteY9" fmla="*/ 1319229 h 1704992"/>
                <a:gd name="connsiteX10" fmla="*/ 1914525 w 2000250"/>
                <a:gd name="connsiteY10" fmla="*/ 1533542 h 1704992"/>
                <a:gd name="connsiteX11" fmla="*/ 1871662 w 2000250"/>
                <a:gd name="connsiteY11" fmla="*/ 1676417 h 1704992"/>
                <a:gd name="connsiteX12" fmla="*/ 1757362 w 2000250"/>
                <a:gd name="connsiteY12" fmla="*/ 1704992 h 1704992"/>
                <a:gd name="connsiteX13" fmla="*/ 1643062 w 2000250"/>
                <a:gd name="connsiteY13" fmla="*/ 1519254 h 1704992"/>
                <a:gd name="connsiteX14" fmla="*/ 1414462 w 2000250"/>
                <a:gd name="connsiteY14" fmla="*/ 1533542 h 1704992"/>
                <a:gd name="connsiteX15" fmla="*/ 1057275 w 2000250"/>
                <a:gd name="connsiteY15" fmla="*/ 1476392 h 1704992"/>
                <a:gd name="connsiteX16" fmla="*/ 814387 w 2000250"/>
                <a:gd name="connsiteY16" fmla="*/ 1347804 h 1704992"/>
                <a:gd name="connsiteX17" fmla="*/ 771525 w 2000250"/>
                <a:gd name="connsiteY17" fmla="*/ 1219217 h 1704992"/>
                <a:gd name="connsiteX18" fmla="*/ 642937 w 2000250"/>
                <a:gd name="connsiteY18" fmla="*/ 1290654 h 1704992"/>
                <a:gd name="connsiteX19" fmla="*/ 657225 w 2000250"/>
                <a:gd name="connsiteY19" fmla="*/ 1490679 h 1704992"/>
                <a:gd name="connsiteX20" fmla="*/ 657225 w 2000250"/>
                <a:gd name="connsiteY20" fmla="*/ 1704992 h 1704992"/>
                <a:gd name="connsiteX21" fmla="*/ 457200 w 2000250"/>
                <a:gd name="connsiteY21" fmla="*/ 1604979 h 1704992"/>
                <a:gd name="connsiteX22" fmla="*/ 342900 w 2000250"/>
                <a:gd name="connsiteY22" fmla="*/ 1433529 h 1704992"/>
                <a:gd name="connsiteX23" fmla="*/ 285750 w 2000250"/>
                <a:gd name="connsiteY23" fmla="*/ 1247792 h 1704992"/>
                <a:gd name="connsiteX24" fmla="*/ 0 w 2000250"/>
                <a:gd name="connsiteY24" fmla="*/ 647717 h 1704992"/>
                <a:gd name="connsiteX25" fmla="*/ 171450 w 2000250"/>
                <a:gd name="connsiteY25" fmla="*/ 404829 h 1704992"/>
                <a:gd name="connsiteX0" fmla="*/ 171450 w 2000250"/>
                <a:gd name="connsiteY0" fmla="*/ 404829 h 1704992"/>
                <a:gd name="connsiteX1" fmla="*/ 406375 w 2000250"/>
                <a:gd name="connsiteY1" fmla="*/ 184241 h 1704992"/>
                <a:gd name="connsiteX2" fmla="*/ 766415 w 2000250"/>
                <a:gd name="connsiteY2" fmla="*/ 112233 h 1704992"/>
                <a:gd name="connsiteX3" fmla="*/ 900112 w 2000250"/>
                <a:gd name="connsiteY3" fmla="*/ 119079 h 1704992"/>
                <a:gd name="connsiteX4" fmla="*/ 971550 w 2000250"/>
                <a:gd name="connsiteY4" fmla="*/ 747729 h 1704992"/>
                <a:gd name="connsiteX5" fmla="*/ 1028700 w 2000250"/>
                <a:gd name="connsiteY5" fmla="*/ 1004904 h 1704992"/>
                <a:gd name="connsiteX6" fmla="*/ 1514475 w 2000250"/>
                <a:gd name="connsiteY6" fmla="*/ 990617 h 1704992"/>
                <a:gd name="connsiteX7" fmla="*/ 1843087 w 2000250"/>
                <a:gd name="connsiteY7" fmla="*/ 1004904 h 1704992"/>
                <a:gd name="connsiteX8" fmla="*/ 2000250 w 2000250"/>
                <a:gd name="connsiteY8" fmla="*/ 1147779 h 1704992"/>
                <a:gd name="connsiteX9" fmla="*/ 1900237 w 2000250"/>
                <a:gd name="connsiteY9" fmla="*/ 1319229 h 1704992"/>
                <a:gd name="connsiteX10" fmla="*/ 1914525 w 2000250"/>
                <a:gd name="connsiteY10" fmla="*/ 1533542 h 1704992"/>
                <a:gd name="connsiteX11" fmla="*/ 1871662 w 2000250"/>
                <a:gd name="connsiteY11" fmla="*/ 1676417 h 1704992"/>
                <a:gd name="connsiteX12" fmla="*/ 1757362 w 2000250"/>
                <a:gd name="connsiteY12" fmla="*/ 1704992 h 1704992"/>
                <a:gd name="connsiteX13" fmla="*/ 1643062 w 2000250"/>
                <a:gd name="connsiteY13" fmla="*/ 1519254 h 1704992"/>
                <a:gd name="connsiteX14" fmla="*/ 1414462 w 2000250"/>
                <a:gd name="connsiteY14" fmla="*/ 1533542 h 1704992"/>
                <a:gd name="connsiteX15" fmla="*/ 1057275 w 2000250"/>
                <a:gd name="connsiteY15" fmla="*/ 1476392 h 1704992"/>
                <a:gd name="connsiteX16" fmla="*/ 814387 w 2000250"/>
                <a:gd name="connsiteY16" fmla="*/ 1347804 h 1704992"/>
                <a:gd name="connsiteX17" fmla="*/ 771525 w 2000250"/>
                <a:gd name="connsiteY17" fmla="*/ 1219217 h 1704992"/>
                <a:gd name="connsiteX18" fmla="*/ 642937 w 2000250"/>
                <a:gd name="connsiteY18" fmla="*/ 1290654 h 1704992"/>
                <a:gd name="connsiteX19" fmla="*/ 657225 w 2000250"/>
                <a:gd name="connsiteY19" fmla="*/ 1490679 h 1704992"/>
                <a:gd name="connsiteX20" fmla="*/ 657225 w 2000250"/>
                <a:gd name="connsiteY20" fmla="*/ 1704992 h 1704992"/>
                <a:gd name="connsiteX21" fmla="*/ 457200 w 2000250"/>
                <a:gd name="connsiteY21" fmla="*/ 1604979 h 1704992"/>
                <a:gd name="connsiteX22" fmla="*/ 342900 w 2000250"/>
                <a:gd name="connsiteY22" fmla="*/ 1433529 h 1704992"/>
                <a:gd name="connsiteX23" fmla="*/ 285750 w 2000250"/>
                <a:gd name="connsiteY23" fmla="*/ 1247792 h 1704992"/>
                <a:gd name="connsiteX24" fmla="*/ 0 w 2000250"/>
                <a:gd name="connsiteY24" fmla="*/ 647717 h 1704992"/>
                <a:gd name="connsiteX25" fmla="*/ 171450 w 2000250"/>
                <a:gd name="connsiteY25" fmla="*/ 404829 h 1704992"/>
                <a:gd name="connsiteX0" fmla="*/ 171450 w 2000250"/>
                <a:gd name="connsiteY0" fmla="*/ 404829 h 1704992"/>
                <a:gd name="connsiteX1" fmla="*/ 406375 w 2000250"/>
                <a:gd name="connsiteY1" fmla="*/ 184241 h 1704992"/>
                <a:gd name="connsiteX2" fmla="*/ 766415 w 2000250"/>
                <a:gd name="connsiteY2" fmla="*/ 112233 h 1704992"/>
                <a:gd name="connsiteX3" fmla="*/ 910431 w 2000250"/>
                <a:gd name="connsiteY3" fmla="*/ 112233 h 1704992"/>
                <a:gd name="connsiteX4" fmla="*/ 971550 w 2000250"/>
                <a:gd name="connsiteY4" fmla="*/ 747729 h 1704992"/>
                <a:gd name="connsiteX5" fmla="*/ 1028700 w 2000250"/>
                <a:gd name="connsiteY5" fmla="*/ 1004904 h 1704992"/>
                <a:gd name="connsiteX6" fmla="*/ 1514475 w 2000250"/>
                <a:gd name="connsiteY6" fmla="*/ 990617 h 1704992"/>
                <a:gd name="connsiteX7" fmla="*/ 1843087 w 2000250"/>
                <a:gd name="connsiteY7" fmla="*/ 1004904 h 1704992"/>
                <a:gd name="connsiteX8" fmla="*/ 2000250 w 2000250"/>
                <a:gd name="connsiteY8" fmla="*/ 1147779 h 1704992"/>
                <a:gd name="connsiteX9" fmla="*/ 1900237 w 2000250"/>
                <a:gd name="connsiteY9" fmla="*/ 1319229 h 1704992"/>
                <a:gd name="connsiteX10" fmla="*/ 1914525 w 2000250"/>
                <a:gd name="connsiteY10" fmla="*/ 1533542 h 1704992"/>
                <a:gd name="connsiteX11" fmla="*/ 1871662 w 2000250"/>
                <a:gd name="connsiteY11" fmla="*/ 1676417 h 1704992"/>
                <a:gd name="connsiteX12" fmla="*/ 1757362 w 2000250"/>
                <a:gd name="connsiteY12" fmla="*/ 1704992 h 1704992"/>
                <a:gd name="connsiteX13" fmla="*/ 1643062 w 2000250"/>
                <a:gd name="connsiteY13" fmla="*/ 1519254 h 1704992"/>
                <a:gd name="connsiteX14" fmla="*/ 1414462 w 2000250"/>
                <a:gd name="connsiteY14" fmla="*/ 1533542 h 1704992"/>
                <a:gd name="connsiteX15" fmla="*/ 1057275 w 2000250"/>
                <a:gd name="connsiteY15" fmla="*/ 1476392 h 1704992"/>
                <a:gd name="connsiteX16" fmla="*/ 814387 w 2000250"/>
                <a:gd name="connsiteY16" fmla="*/ 1347804 h 1704992"/>
                <a:gd name="connsiteX17" fmla="*/ 771525 w 2000250"/>
                <a:gd name="connsiteY17" fmla="*/ 1219217 h 1704992"/>
                <a:gd name="connsiteX18" fmla="*/ 642937 w 2000250"/>
                <a:gd name="connsiteY18" fmla="*/ 1290654 h 1704992"/>
                <a:gd name="connsiteX19" fmla="*/ 657225 w 2000250"/>
                <a:gd name="connsiteY19" fmla="*/ 1490679 h 1704992"/>
                <a:gd name="connsiteX20" fmla="*/ 657225 w 2000250"/>
                <a:gd name="connsiteY20" fmla="*/ 1704992 h 1704992"/>
                <a:gd name="connsiteX21" fmla="*/ 457200 w 2000250"/>
                <a:gd name="connsiteY21" fmla="*/ 1604979 h 1704992"/>
                <a:gd name="connsiteX22" fmla="*/ 342900 w 2000250"/>
                <a:gd name="connsiteY22" fmla="*/ 1433529 h 1704992"/>
                <a:gd name="connsiteX23" fmla="*/ 285750 w 2000250"/>
                <a:gd name="connsiteY23" fmla="*/ 1247792 h 1704992"/>
                <a:gd name="connsiteX24" fmla="*/ 0 w 2000250"/>
                <a:gd name="connsiteY24" fmla="*/ 647717 h 1704992"/>
                <a:gd name="connsiteX25" fmla="*/ 171450 w 2000250"/>
                <a:gd name="connsiteY25" fmla="*/ 404829 h 1704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000250" h="1704992">
                  <a:moveTo>
                    <a:pt x="171450" y="404829"/>
                  </a:moveTo>
                  <a:lnTo>
                    <a:pt x="406375" y="184241"/>
                  </a:lnTo>
                  <a:cubicBezTo>
                    <a:pt x="546497" y="0"/>
                    <a:pt x="528042" y="122693"/>
                    <a:pt x="766415" y="112233"/>
                  </a:cubicBezTo>
                  <a:lnTo>
                    <a:pt x="910431" y="112233"/>
                  </a:lnTo>
                  <a:lnTo>
                    <a:pt x="971550" y="747729"/>
                  </a:lnTo>
                  <a:lnTo>
                    <a:pt x="1028700" y="1004904"/>
                  </a:lnTo>
                  <a:lnTo>
                    <a:pt x="1514475" y="990617"/>
                  </a:lnTo>
                  <a:lnTo>
                    <a:pt x="1843087" y="1004904"/>
                  </a:lnTo>
                  <a:lnTo>
                    <a:pt x="2000250" y="1147779"/>
                  </a:lnTo>
                  <a:lnTo>
                    <a:pt x="1900237" y="1319229"/>
                  </a:lnTo>
                  <a:lnTo>
                    <a:pt x="1914525" y="1533542"/>
                  </a:lnTo>
                  <a:lnTo>
                    <a:pt x="1871662" y="1676417"/>
                  </a:lnTo>
                  <a:lnTo>
                    <a:pt x="1757362" y="1704992"/>
                  </a:lnTo>
                  <a:lnTo>
                    <a:pt x="1643062" y="1519254"/>
                  </a:lnTo>
                  <a:lnTo>
                    <a:pt x="1414462" y="1533542"/>
                  </a:lnTo>
                  <a:lnTo>
                    <a:pt x="1057275" y="1476392"/>
                  </a:lnTo>
                  <a:lnTo>
                    <a:pt x="814387" y="1347804"/>
                  </a:lnTo>
                  <a:lnTo>
                    <a:pt x="771525" y="1219217"/>
                  </a:lnTo>
                  <a:lnTo>
                    <a:pt x="642937" y="1290654"/>
                  </a:lnTo>
                  <a:lnTo>
                    <a:pt x="657225" y="1490679"/>
                  </a:lnTo>
                  <a:lnTo>
                    <a:pt x="657225" y="1704992"/>
                  </a:lnTo>
                  <a:lnTo>
                    <a:pt x="457200" y="1604979"/>
                  </a:lnTo>
                  <a:lnTo>
                    <a:pt x="342900" y="1433529"/>
                  </a:lnTo>
                  <a:lnTo>
                    <a:pt x="285750" y="1247792"/>
                  </a:lnTo>
                  <a:lnTo>
                    <a:pt x="0" y="647717"/>
                  </a:lnTo>
                  <a:lnTo>
                    <a:pt x="171450" y="404829"/>
                  </a:lnTo>
                  <a:close/>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cxnSp>
          <p:nvCxnSpPr>
            <p:cNvPr id="16" name="Straight Arrow Connector 15"/>
            <p:cNvCxnSpPr>
              <a:stCxn id="89096" idx="0"/>
              <a:endCxn id="12" idx="11"/>
            </p:cNvCxnSpPr>
            <p:nvPr/>
          </p:nvCxnSpPr>
          <p:spPr>
            <a:xfrm flipH="1" flipV="1">
              <a:off x="3228975" y="4129088"/>
              <a:ext cx="1343025" cy="1633312"/>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spTree>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3"/>
          <p:cNvGrpSpPr/>
          <p:nvPr/>
        </p:nvGrpSpPr>
        <p:grpSpPr>
          <a:xfrm>
            <a:off x="42863" y="0"/>
            <a:ext cx="9101137" cy="6357958"/>
            <a:chOff x="42863" y="0"/>
            <a:chExt cx="9101137" cy="6357958"/>
          </a:xfrm>
        </p:grpSpPr>
        <p:sp>
          <p:nvSpPr>
            <p:cNvPr id="99330" name="Rectangle 11"/>
            <p:cNvSpPr>
              <a:spLocks noChangeArrowheads="1"/>
            </p:cNvSpPr>
            <p:nvPr/>
          </p:nvSpPr>
          <p:spPr bwMode="auto">
            <a:xfrm>
              <a:off x="5076825" y="0"/>
              <a:ext cx="4067175" cy="2111347"/>
            </a:xfrm>
            <a:prstGeom prst="rect">
              <a:avLst/>
            </a:prstGeom>
            <a:noFill/>
            <a:ln w="9525">
              <a:noFill/>
              <a:miter lim="800000"/>
              <a:headEnd/>
              <a:tailEnd/>
            </a:ln>
          </p:spPr>
          <p:txBody>
            <a:bodyPr>
              <a:spAutoFit/>
            </a:bodyPr>
            <a:lstStyle/>
            <a:p>
              <a:pPr algn="ctr" eaLnBrk="0" hangingPunct="0">
                <a:spcBef>
                  <a:spcPct val="30000"/>
                </a:spcBef>
              </a:pPr>
              <a:r>
                <a:rPr lang="en-GB" sz="2800" b="1" dirty="0">
                  <a:solidFill>
                    <a:srgbClr val="000000"/>
                  </a:solidFill>
                  <a:latin typeface="Arial" charset="0"/>
                </a:rPr>
                <a:t>In France </a:t>
              </a:r>
            </a:p>
            <a:p>
              <a:pPr eaLnBrk="0" hangingPunct="0">
                <a:spcBef>
                  <a:spcPct val="30000"/>
                </a:spcBef>
              </a:pPr>
              <a:r>
                <a:rPr lang="en-GB" sz="2400" b="1" dirty="0">
                  <a:solidFill>
                    <a:srgbClr val="000000"/>
                  </a:solidFill>
                  <a:latin typeface="Arial" charset="0"/>
                </a:rPr>
                <a:t>Magnesium deficiency in certain types of soil has been associated with specific kinds of cancer.</a:t>
              </a:r>
              <a:endParaRPr lang="en-US" sz="2400" b="1" dirty="0">
                <a:solidFill>
                  <a:srgbClr val="000000"/>
                </a:solidFill>
                <a:latin typeface="Arial" charset="0"/>
              </a:endParaRPr>
            </a:p>
          </p:txBody>
        </p:sp>
        <p:pic>
          <p:nvPicPr>
            <p:cNvPr id="99331" name="Picture 14" descr="t_xrf_mgo_edit"/>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42863" y="57150"/>
              <a:ext cx="4752975" cy="6067425"/>
            </a:xfrm>
            <a:prstGeom prst="rect">
              <a:avLst/>
            </a:prstGeom>
            <a:noFill/>
            <a:ln w="50800">
              <a:solidFill>
                <a:schemeClr val="tx1"/>
              </a:solidFill>
              <a:miter lim="800000"/>
              <a:headEnd/>
              <a:tailEnd/>
            </a:ln>
          </p:spPr>
        </p:pic>
        <p:sp>
          <p:nvSpPr>
            <p:cNvPr id="99332" name="Text Box 15"/>
            <p:cNvSpPr txBox="1">
              <a:spLocks noChangeArrowheads="1"/>
            </p:cNvSpPr>
            <p:nvPr/>
          </p:nvSpPr>
          <p:spPr bwMode="auto">
            <a:xfrm>
              <a:off x="755576" y="5949950"/>
              <a:ext cx="3312368" cy="369332"/>
            </a:xfrm>
            <a:prstGeom prst="rect">
              <a:avLst/>
            </a:prstGeom>
            <a:gradFill rotWithShape="0">
              <a:gsLst>
                <a:gs pos="0">
                  <a:srgbClr val="CCFFFF"/>
                </a:gs>
                <a:gs pos="50000">
                  <a:srgbClr val="CCECFF"/>
                </a:gs>
                <a:gs pos="100000">
                  <a:srgbClr val="CCFFFF"/>
                </a:gs>
              </a:gsLst>
              <a:lin ang="5400000" scaled="1"/>
            </a:gradFill>
            <a:ln w="25400">
              <a:solidFill>
                <a:srgbClr val="0000CC"/>
              </a:solidFill>
              <a:miter lim="800000"/>
              <a:headEnd/>
              <a:tailEnd/>
            </a:ln>
          </p:spPr>
          <p:txBody>
            <a:bodyPr wrap="square">
              <a:spAutoFit/>
            </a:bodyPr>
            <a:lstStyle/>
            <a:p>
              <a:pPr algn="ctr">
                <a:spcBef>
                  <a:spcPct val="50000"/>
                </a:spcBef>
              </a:pPr>
              <a:r>
                <a:rPr lang="en-GB" b="1" dirty="0">
                  <a:solidFill>
                    <a:srgbClr val="000099"/>
                  </a:solidFill>
                  <a:latin typeface="Arial" charset="0"/>
                </a:rPr>
                <a:t>Mg deficiency in French soil</a:t>
              </a:r>
            </a:p>
          </p:txBody>
        </p:sp>
        <p:sp>
          <p:nvSpPr>
            <p:cNvPr id="99333" name="Freeform 16"/>
            <p:cNvSpPr>
              <a:spLocks/>
            </p:cNvSpPr>
            <p:nvPr/>
          </p:nvSpPr>
          <p:spPr bwMode="auto">
            <a:xfrm>
              <a:off x="2379663" y="4208463"/>
              <a:ext cx="30162" cy="1735137"/>
            </a:xfrm>
            <a:custGeom>
              <a:avLst/>
              <a:gdLst>
                <a:gd name="T0" fmla="*/ 2147483647 w 19"/>
                <a:gd name="T1" fmla="*/ 2147483647 h 1093"/>
                <a:gd name="T2" fmla="*/ 0 w 19"/>
                <a:gd name="T3" fmla="*/ 0 h 1093"/>
                <a:gd name="T4" fmla="*/ 0 60000 65536"/>
                <a:gd name="T5" fmla="*/ 0 60000 65536"/>
                <a:gd name="T6" fmla="*/ 0 w 19"/>
                <a:gd name="T7" fmla="*/ 0 h 1093"/>
                <a:gd name="T8" fmla="*/ 19 w 19"/>
                <a:gd name="T9" fmla="*/ 1093 h 1093"/>
              </a:gdLst>
              <a:ahLst/>
              <a:cxnLst>
                <a:cxn ang="T4">
                  <a:pos x="T0" y="T1"/>
                </a:cxn>
                <a:cxn ang="T5">
                  <a:pos x="T2" y="T3"/>
                </a:cxn>
              </a:cxnLst>
              <a:rect l="T6" t="T7" r="T8" b="T9"/>
              <a:pathLst>
                <a:path w="19" h="1093">
                  <a:moveTo>
                    <a:pt x="19" y="1093"/>
                  </a:moveTo>
                  <a:lnTo>
                    <a:pt x="0" y="0"/>
                  </a:lnTo>
                </a:path>
              </a:pathLst>
            </a:custGeom>
            <a:noFill/>
            <a:ln w="25400">
              <a:solidFill>
                <a:srgbClr val="0000FF"/>
              </a:solidFill>
              <a:round/>
              <a:headEnd type="none" w="med" len="med"/>
              <a:tailEnd type="triangle" w="med" len="med"/>
            </a:ln>
          </p:spPr>
          <p:txBody>
            <a:bodyPr/>
            <a:lstStyle/>
            <a:p>
              <a:endParaRPr lang="en-GB"/>
            </a:p>
          </p:txBody>
        </p:sp>
        <p:sp>
          <p:nvSpPr>
            <p:cNvPr id="99334" name="Freeform 17"/>
            <p:cNvSpPr>
              <a:spLocks/>
            </p:cNvSpPr>
            <p:nvPr/>
          </p:nvSpPr>
          <p:spPr bwMode="auto">
            <a:xfrm>
              <a:off x="2074863" y="4572000"/>
              <a:ext cx="325437" cy="1371600"/>
            </a:xfrm>
            <a:custGeom>
              <a:avLst/>
              <a:gdLst>
                <a:gd name="T0" fmla="*/ 2147483647 w 205"/>
                <a:gd name="T1" fmla="*/ 2147483647 h 864"/>
                <a:gd name="T2" fmla="*/ 0 w 205"/>
                <a:gd name="T3" fmla="*/ 0 h 864"/>
                <a:gd name="T4" fmla="*/ 0 60000 65536"/>
                <a:gd name="T5" fmla="*/ 0 60000 65536"/>
                <a:gd name="T6" fmla="*/ 0 w 205"/>
                <a:gd name="T7" fmla="*/ 0 h 864"/>
                <a:gd name="T8" fmla="*/ 205 w 205"/>
                <a:gd name="T9" fmla="*/ 864 h 864"/>
              </a:gdLst>
              <a:ahLst/>
              <a:cxnLst>
                <a:cxn ang="T4">
                  <a:pos x="T0" y="T1"/>
                </a:cxn>
                <a:cxn ang="T5">
                  <a:pos x="T2" y="T3"/>
                </a:cxn>
              </a:cxnLst>
              <a:rect l="T6" t="T7" r="T8" b="T9"/>
              <a:pathLst>
                <a:path w="205" h="864">
                  <a:moveTo>
                    <a:pt x="205" y="864"/>
                  </a:moveTo>
                  <a:lnTo>
                    <a:pt x="0" y="0"/>
                  </a:lnTo>
                </a:path>
              </a:pathLst>
            </a:custGeom>
            <a:noFill/>
            <a:ln w="25400">
              <a:solidFill>
                <a:srgbClr val="0000FF"/>
              </a:solidFill>
              <a:round/>
              <a:headEnd type="none" w="med" len="med"/>
              <a:tailEnd type="triangle" w="med" len="med"/>
            </a:ln>
          </p:spPr>
          <p:txBody>
            <a:bodyPr/>
            <a:lstStyle/>
            <a:p>
              <a:endParaRPr lang="en-GB"/>
            </a:p>
          </p:txBody>
        </p:sp>
        <p:sp>
          <p:nvSpPr>
            <p:cNvPr id="99335" name="Text Box 18"/>
            <p:cNvSpPr txBox="1">
              <a:spLocks noChangeArrowheads="1"/>
            </p:cNvSpPr>
            <p:nvPr/>
          </p:nvSpPr>
          <p:spPr bwMode="auto">
            <a:xfrm>
              <a:off x="5580063" y="2998788"/>
              <a:ext cx="2735262" cy="1943100"/>
            </a:xfrm>
            <a:prstGeom prst="rect">
              <a:avLst/>
            </a:prstGeom>
            <a:gradFill rotWithShape="0">
              <a:gsLst>
                <a:gs pos="0">
                  <a:srgbClr val="CCFFFF"/>
                </a:gs>
                <a:gs pos="50000">
                  <a:srgbClr val="FF99FF"/>
                </a:gs>
                <a:gs pos="100000">
                  <a:srgbClr val="CCFFFF"/>
                </a:gs>
              </a:gsLst>
              <a:lin ang="5400000" scaled="1"/>
            </a:gradFill>
            <a:ln w="25400">
              <a:solidFill>
                <a:srgbClr val="0000CC"/>
              </a:solidFill>
              <a:miter lim="800000"/>
              <a:headEnd/>
              <a:tailEnd/>
            </a:ln>
          </p:spPr>
          <p:txBody>
            <a:bodyPr>
              <a:spAutoFit/>
            </a:bodyPr>
            <a:lstStyle/>
            <a:p>
              <a:pPr algn="ctr">
                <a:spcBef>
                  <a:spcPct val="50000"/>
                </a:spcBef>
              </a:pPr>
              <a:r>
                <a:rPr lang="en-GB" sz="2400" b="1" dirty="0">
                  <a:solidFill>
                    <a:srgbClr val="0000FF"/>
                  </a:solidFill>
                  <a:latin typeface="Arial" charset="0"/>
                </a:rPr>
                <a:t>High risk areas with magnesium deficiency in soil should be investigated</a:t>
              </a:r>
            </a:p>
          </p:txBody>
        </p:sp>
        <p:sp>
          <p:nvSpPr>
            <p:cNvPr id="99336" name="Freeform 19"/>
            <p:cNvSpPr>
              <a:spLocks/>
            </p:cNvSpPr>
            <p:nvPr/>
          </p:nvSpPr>
          <p:spPr bwMode="auto">
            <a:xfrm>
              <a:off x="3648075" y="2819400"/>
              <a:ext cx="1933575" cy="1190625"/>
            </a:xfrm>
            <a:custGeom>
              <a:avLst/>
              <a:gdLst>
                <a:gd name="T0" fmla="*/ 2147483647 w 1218"/>
                <a:gd name="T1" fmla="*/ 2147483647 h 750"/>
                <a:gd name="T2" fmla="*/ 0 w 1218"/>
                <a:gd name="T3" fmla="*/ 0 h 750"/>
                <a:gd name="T4" fmla="*/ 0 60000 65536"/>
                <a:gd name="T5" fmla="*/ 0 60000 65536"/>
                <a:gd name="T6" fmla="*/ 0 w 1218"/>
                <a:gd name="T7" fmla="*/ 0 h 750"/>
                <a:gd name="T8" fmla="*/ 1218 w 1218"/>
                <a:gd name="T9" fmla="*/ 750 h 750"/>
              </a:gdLst>
              <a:ahLst/>
              <a:cxnLst>
                <a:cxn ang="T4">
                  <a:pos x="T0" y="T1"/>
                </a:cxn>
                <a:cxn ang="T5">
                  <a:pos x="T2" y="T3"/>
                </a:cxn>
              </a:cxnLst>
              <a:rect l="T6" t="T7" r="T8" b="T9"/>
              <a:pathLst>
                <a:path w="1218" h="750">
                  <a:moveTo>
                    <a:pt x="1218" y="750"/>
                  </a:moveTo>
                  <a:lnTo>
                    <a:pt x="0" y="0"/>
                  </a:lnTo>
                </a:path>
              </a:pathLst>
            </a:custGeom>
            <a:noFill/>
            <a:ln w="25400">
              <a:solidFill>
                <a:srgbClr val="FF00FF"/>
              </a:solidFill>
              <a:round/>
              <a:headEnd type="none" w="med" len="med"/>
              <a:tailEnd type="triangle" w="med" len="med"/>
            </a:ln>
          </p:spPr>
          <p:txBody>
            <a:bodyPr/>
            <a:lstStyle/>
            <a:p>
              <a:endParaRPr lang="en-GB"/>
            </a:p>
          </p:txBody>
        </p:sp>
        <p:sp>
          <p:nvSpPr>
            <p:cNvPr id="99337" name="Freeform 20"/>
            <p:cNvSpPr>
              <a:spLocks/>
            </p:cNvSpPr>
            <p:nvPr/>
          </p:nvSpPr>
          <p:spPr bwMode="auto">
            <a:xfrm>
              <a:off x="3857625" y="3848100"/>
              <a:ext cx="1733550" cy="142875"/>
            </a:xfrm>
            <a:custGeom>
              <a:avLst/>
              <a:gdLst>
                <a:gd name="T0" fmla="*/ 2147483647 w 1092"/>
                <a:gd name="T1" fmla="*/ 2147483647 h 90"/>
                <a:gd name="T2" fmla="*/ 0 w 1092"/>
                <a:gd name="T3" fmla="*/ 0 h 90"/>
                <a:gd name="T4" fmla="*/ 0 60000 65536"/>
                <a:gd name="T5" fmla="*/ 0 60000 65536"/>
                <a:gd name="T6" fmla="*/ 0 w 1092"/>
                <a:gd name="T7" fmla="*/ 0 h 90"/>
                <a:gd name="T8" fmla="*/ 1092 w 1092"/>
                <a:gd name="T9" fmla="*/ 90 h 90"/>
              </a:gdLst>
              <a:ahLst/>
              <a:cxnLst>
                <a:cxn ang="T4">
                  <a:pos x="T0" y="T1"/>
                </a:cxn>
                <a:cxn ang="T5">
                  <a:pos x="T2" y="T3"/>
                </a:cxn>
              </a:cxnLst>
              <a:rect l="T6" t="T7" r="T8" b="T9"/>
              <a:pathLst>
                <a:path w="1092" h="90">
                  <a:moveTo>
                    <a:pt x="1092" y="90"/>
                  </a:moveTo>
                  <a:lnTo>
                    <a:pt x="0" y="0"/>
                  </a:lnTo>
                </a:path>
              </a:pathLst>
            </a:custGeom>
            <a:noFill/>
            <a:ln w="25400">
              <a:solidFill>
                <a:srgbClr val="FF00FF"/>
              </a:solidFill>
              <a:round/>
              <a:headEnd type="none" w="med" len="med"/>
              <a:tailEnd type="triangle" w="med" len="med"/>
            </a:ln>
          </p:spPr>
          <p:txBody>
            <a:bodyPr/>
            <a:lstStyle/>
            <a:p>
              <a:endParaRPr lang="en-GB"/>
            </a:p>
          </p:txBody>
        </p:sp>
        <p:sp>
          <p:nvSpPr>
            <p:cNvPr id="99338" name="Freeform 21"/>
            <p:cNvSpPr>
              <a:spLocks/>
            </p:cNvSpPr>
            <p:nvPr/>
          </p:nvSpPr>
          <p:spPr bwMode="auto">
            <a:xfrm>
              <a:off x="4324350" y="2286000"/>
              <a:ext cx="1257300" cy="1714500"/>
            </a:xfrm>
            <a:custGeom>
              <a:avLst/>
              <a:gdLst>
                <a:gd name="T0" fmla="*/ 2147483647 w 792"/>
                <a:gd name="T1" fmla="*/ 2147483647 h 1080"/>
                <a:gd name="T2" fmla="*/ 0 w 792"/>
                <a:gd name="T3" fmla="*/ 0 h 1080"/>
                <a:gd name="T4" fmla="*/ 0 60000 65536"/>
                <a:gd name="T5" fmla="*/ 0 60000 65536"/>
                <a:gd name="T6" fmla="*/ 0 w 792"/>
                <a:gd name="T7" fmla="*/ 0 h 1080"/>
                <a:gd name="T8" fmla="*/ 792 w 792"/>
                <a:gd name="T9" fmla="*/ 1080 h 1080"/>
              </a:gdLst>
              <a:ahLst/>
              <a:cxnLst>
                <a:cxn ang="T4">
                  <a:pos x="T0" y="T1"/>
                </a:cxn>
                <a:cxn ang="T5">
                  <a:pos x="T2" y="T3"/>
                </a:cxn>
              </a:cxnLst>
              <a:rect l="T6" t="T7" r="T8" b="T9"/>
              <a:pathLst>
                <a:path w="792" h="1080">
                  <a:moveTo>
                    <a:pt x="792" y="1080"/>
                  </a:moveTo>
                  <a:lnTo>
                    <a:pt x="0" y="0"/>
                  </a:lnTo>
                </a:path>
              </a:pathLst>
            </a:custGeom>
            <a:noFill/>
            <a:ln w="25400">
              <a:solidFill>
                <a:srgbClr val="FF00FF"/>
              </a:solidFill>
              <a:round/>
              <a:headEnd type="none" w="med" len="med"/>
              <a:tailEnd type="triangle" w="med" len="med"/>
            </a:ln>
          </p:spPr>
          <p:txBody>
            <a:bodyPr/>
            <a:lstStyle/>
            <a:p>
              <a:endParaRPr lang="en-GB"/>
            </a:p>
          </p:txBody>
        </p:sp>
        <p:sp>
          <p:nvSpPr>
            <p:cNvPr id="99339" name="Freeform 22"/>
            <p:cNvSpPr>
              <a:spLocks/>
            </p:cNvSpPr>
            <p:nvPr/>
          </p:nvSpPr>
          <p:spPr bwMode="auto">
            <a:xfrm>
              <a:off x="2295525" y="2809875"/>
              <a:ext cx="3276600" cy="1171575"/>
            </a:xfrm>
            <a:custGeom>
              <a:avLst/>
              <a:gdLst>
                <a:gd name="T0" fmla="*/ 2147483647 w 2064"/>
                <a:gd name="T1" fmla="*/ 2147483647 h 738"/>
                <a:gd name="T2" fmla="*/ 0 w 2064"/>
                <a:gd name="T3" fmla="*/ 0 h 738"/>
                <a:gd name="T4" fmla="*/ 0 60000 65536"/>
                <a:gd name="T5" fmla="*/ 0 60000 65536"/>
                <a:gd name="T6" fmla="*/ 0 w 2064"/>
                <a:gd name="T7" fmla="*/ 0 h 738"/>
                <a:gd name="T8" fmla="*/ 2064 w 2064"/>
                <a:gd name="T9" fmla="*/ 738 h 738"/>
              </a:gdLst>
              <a:ahLst/>
              <a:cxnLst>
                <a:cxn ang="T4">
                  <a:pos x="T0" y="T1"/>
                </a:cxn>
                <a:cxn ang="T5">
                  <a:pos x="T2" y="T3"/>
                </a:cxn>
              </a:cxnLst>
              <a:rect l="T6" t="T7" r="T8" b="T9"/>
              <a:pathLst>
                <a:path w="2064" h="738">
                  <a:moveTo>
                    <a:pt x="2064" y="738"/>
                  </a:moveTo>
                  <a:lnTo>
                    <a:pt x="0" y="0"/>
                  </a:lnTo>
                </a:path>
              </a:pathLst>
            </a:custGeom>
            <a:noFill/>
            <a:ln w="25400">
              <a:solidFill>
                <a:srgbClr val="FF00FF"/>
              </a:solidFill>
              <a:round/>
              <a:headEnd type="none" w="med" len="med"/>
              <a:tailEnd type="triangle" w="med" len="med"/>
            </a:ln>
          </p:spPr>
          <p:txBody>
            <a:bodyPr/>
            <a:lstStyle/>
            <a:p>
              <a:endParaRPr lang="en-GB"/>
            </a:p>
          </p:txBody>
        </p:sp>
        <p:sp>
          <p:nvSpPr>
            <p:cNvPr id="99340" name="Freeform 23"/>
            <p:cNvSpPr>
              <a:spLocks/>
            </p:cNvSpPr>
            <p:nvPr/>
          </p:nvSpPr>
          <p:spPr bwMode="auto">
            <a:xfrm>
              <a:off x="1095375" y="3971925"/>
              <a:ext cx="4457700" cy="933450"/>
            </a:xfrm>
            <a:custGeom>
              <a:avLst/>
              <a:gdLst>
                <a:gd name="T0" fmla="*/ 2147483647 w 2808"/>
                <a:gd name="T1" fmla="*/ 0 h 588"/>
                <a:gd name="T2" fmla="*/ 0 w 2808"/>
                <a:gd name="T3" fmla="*/ 2147483647 h 588"/>
                <a:gd name="T4" fmla="*/ 0 60000 65536"/>
                <a:gd name="T5" fmla="*/ 0 60000 65536"/>
                <a:gd name="T6" fmla="*/ 0 w 2808"/>
                <a:gd name="T7" fmla="*/ 0 h 588"/>
                <a:gd name="T8" fmla="*/ 2808 w 2808"/>
                <a:gd name="T9" fmla="*/ 588 h 588"/>
              </a:gdLst>
              <a:ahLst/>
              <a:cxnLst>
                <a:cxn ang="T4">
                  <a:pos x="T0" y="T1"/>
                </a:cxn>
                <a:cxn ang="T5">
                  <a:pos x="T2" y="T3"/>
                </a:cxn>
              </a:cxnLst>
              <a:rect l="T6" t="T7" r="T8" b="T9"/>
              <a:pathLst>
                <a:path w="2808" h="588">
                  <a:moveTo>
                    <a:pt x="2808" y="0"/>
                  </a:moveTo>
                  <a:lnTo>
                    <a:pt x="0" y="588"/>
                  </a:lnTo>
                </a:path>
              </a:pathLst>
            </a:custGeom>
            <a:noFill/>
            <a:ln w="25400">
              <a:solidFill>
                <a:srgbClr val="FF00FF"/>
              </a:solidFill>
              <a:round/>
              <a:headEnd type="none" w="med" len="med"/>
              <a:tailEnd type="triangle" w="med" len="med"/>
            </a:ln>
          </p:spPr>
          <p:txBody>
            <a:bodyPr/>
            <a:lstStyle/>
            <a:p>
              <a:endParaRPr lang="en-GB"/>
            </a:p>
          </p:txBody>
        </p:sp>
        <p:sp>
          <p:nvSpPr>
            <p:cNvPr id="13" name="TextBox 12"/>
            <p:cNvSpPr txBox="1"/>
            <p:nvPr/>
          </p:nvSpPr>
          <p:spPr>
            <a:xfrm>
              <a:off x="4722812" y="6080959"/>
              <a:ext cx="2706707" cy="276999"/>
            </a:xfrm>
            <a:prstGeom prst="rect">
              <a:avLst/>
            </a:prstGeom>
            <a:noFill/>
          </p:spPr>
          <p:txBody>
            <a:bodyPr wrap="square">
              <a:spAutoFit/>
            </a:bodyPr>
            <a:lstStyle/>
            <a:p>
              <a:pPr algn="ctr">
                <a:defRPr/>
              </a:pPr>
              <a:r>
                <a:rPr lang="en-GB" sz="1200" dirty="0">
                  <a:latin typeface="+mn-lt"/>
                </a:rPr>
                <a:t>(Source:  </a:t>
              </a:r>
              <a:r>
                <a:rPr lang="en-GB" sz="1200" dirty="0" err="1">
                  <a:latin typeface="+mn-lt"/>
                </a:rPr>
                <a:t>Salminen</a:t>
              </a:r>
              <a:r>
                <a:rPr lang="en-GB" sz="1200" dirty="0">
                  <a:latin typeface="+mn-lt"/>
                </a:rPr>
                <a:t> </a:t>
              </a:r>
              <a:r>
                <a:rPr lang="en-GB" sz="1200" i="1" dirty="0">
                  <a:latin typeface="+mn-lt"/>
                </a:rPr>
                <a:t>et al</a:t>
              </a:r>
              <a:r>
                <a:rPr lang="en-GB" sz="1200" dirty="0">
                  <a:latin typeface="+mn-lt"/>
                </a:rPr>
                <a:t>., 2005, p.318)</a:t>
              </a:r>
            </a:p>
          </p:txBody>
        </p:sp>
      </p:grpSp>
      <p:sp>
        <p:nvSpPr>
          <p:cNvPr id="15" name="TextBox 14"/>
          <p:cNvSpPr txBox="1"/>
          <p:nvPr/>
        </p:nvSpPr>
        <p:spPr>
          <a:xfrm>
            <a:off x="1928794" y="642918"/>
            <a:ext cx="3000396" cy="400110"/>
          </a:xfrm>
          <a:prstGeom prst="rect">
            <a:avLst/>
          </a:prstGeom>
          <a:noFill/>
        </p:spPr>
        <p:txBody>
          <a:bodyPr wrap="square" rtlCol="0">
            <a:spAutoFit/>
          </a:bodyPr>
          <a:lstStyle/>
          <a:p>
            <a:r>
              <a:rPr lang="en-GB" sz="2000" b="1" dirty="0">
                <a:solidFill>
                  <a:srgbClr val="FF0000"/>
                </a:solidFill>
                <a:latin typeface="Arial" pitchFamily="34" charset="0"/>
                <a:cs typeface="Arial" pitchFamily="34" charset="0"/>
              </a:rPr>
              <a:t>Mg in Topsoil (0-25 cm)</a:t>
            </a:r>
          </a:p>
        </p:txBody>
      </p:sp>
    </p:spTree>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87350E9-B21C-40D4-A572-6FE2CDECE9D3}"/>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a:off x="0" y="0"/>
            <a:ext cx="9143999" cy="6331750"/>
          </a:xfrm>
          <a:prstGeom prst="rect">
            <a:avLst/>
          </a:prstGeom>
        </p:spPr>
      </p:pic>
    </p:spTree>
    <p:extLst>
      <p:ext uri="{BB962C8B-B14F-4D97-AF65-F5344CB8AC3E}">
        <p14:creationId xmlns:p14="http://schemas.microsoft.com/office/powerpoint/2010/main" val="139543578"/>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3794" name="Picture 2" descr="EGG_atlas_cover_page.jpeg"/>
          <p:cNvPicPr>
            <a:picLocks noChangeAspect="1"/>
          </p:cNvPicPr>
          <p:nvPr/>
        </p:nvPicPr>
        <p:blipFill>
          <a:blip r:embed="rId3" cstate="print"/>
          <a:srcRect/>
          <a:stretch>
            <a:fillRect/>
          </a:stretch>
        </p:blipFill>
        <p:spPr bwMode="auto">
          <a:xfrm>
            <a:off x="538163" y="1150154"/>
            <a:ext cx="3870325" cy="5119688"/>
          </a:xfrm>
          <a:prstGeom prst="rect">
            <a:avLst/>
          </a:prstGeom>
          <a:noFill/>
          <a:ln w="9525">
            <a:solidFill>
              <a:srgbClr val="0000CC"/>
            </a:solidFill>
            <a:miter lim="800000"/>
            <a:headEnd/>
            <a:tailEnd/>
          </a:ln>
        </p:spPr>
      </p:pic>
      <p:sp>
        <p:nvSpPr>
          <p:cNvPr id="33795" name="Rectangle 4"/>
          <p:cNvSpPr>
            <a:spLocks noChangeArrowheads="1"/>
          </p:cNvSpPr>
          <p:nvPr/>
        </p:nvSpPr>
        <p:spPr bwMode="auto">
          <a:xfrm>
            <a:off x="395536" y="6475238"/>
            <a:ext cx="6215063" cy="338138"/>
          </a:xfrm>
          <a:prstGeom prst="rect">
            <a:avLst/>
          </a:prstGeom>
          <a:solidFill>
            <a:schemeClr val="bg1"/>
          </a:solidFill>
          <a:ln w="9525">
            <a:noFill/>
            <a:miter lim="800000"/>
            <a:headEnd/>
            <a:tailEnd/>
          </a:ln>
        </p:spPr>
        <p:txBody>
          <a:bodyPr>
            <a:spAutoFit/>
          </a:bodyPr>
          <a:lstStyle/>
          <a:p>
            <a:pPr algn="ctr"/>
            <a:r>
              <a:rPr lang="en-GB" sz="1600" dirty="0">
                <a:solidFill>
                  <a:srgbClr val="0000CC"/>
                </a:solidFill>
                <a:latin typeface="Arial" pitchFamily="34" charset="0"/>
                <a:cs typeface="Arial" pitchFamily="34" charset="0"/>
                <a:hlinkClick r:id="rId4"/>
              </a:rPr>
              <a:t>http://www.schweizerbart.de/publications/detail/artno/001201002#</a:t>
            </a:r>
            <a:r>
              <a:rPr lang="en-GB" sz="1600" dirty="0">
                <a:solidFill>
                  <a:srgbClr val="0000CC"/>
                </a:solidFill>
                <a:latin typeface="Arial" pitchFamily="34" charset="0"/>
                <a:cs typeface="Arial" pitchFamily="34" charset="0"/>
              </a:rPr>
              <a:t> </a:t>
            </a:r>
            <a:endParaRPr lang="en-GB" dirty="0">
              <a:solidFill>
                <a:srgbClr val="0000CC"/>
              </a:solidFill>
              <a:latin typeface="Arial" pitchFamily="34" charset="0"/>
              <a:cs typeface="Arial" pitchFamily="34" charset="0"/>
            </a:endParaRPr>
          </a:p>
        </p:txBody>
      </p:sp>
      <p:sp>
        <p:nvSpPr>
          <p:cNvPr id="33796" name="Rectangle 5"/>
          <p:cNvSpPr>
            <a:spLocks noChangeArrowheads="1"/>
          </p:cNvSpPr>
          <p:nvPr/>
        </p:nvSpPr>
        <p:spPr bwMode="auto">
          <a:xfrm>
            <a:off x="4643438" y="1124744"/>
            <a:ext cx="4071937" cy="5170646"/>
          </a:xfrm>
          <a:prstGeom prst="rect">
            <a:avLst/>
          </a:prstGeom>
          <a:noFill/>
          <a:ln w="9525">
            <a:noFill/>
            <a:miter lim="800000"/>
            <a:headEnd/>
            <a:tailEnd/>
          </a:ln>
        </p:spPr>
        <p:txBody>
          <a:bodyPr>
            <a:spAutoFit/>
          </a:bodyPr>
          <a:lstStyle/>
          <a:p>
            <a:r>
              <a:rPr lang="en-GB" sz="2200" dirty="0">
                <a:solidFill>
                  <a:srgbClr val="0000CC"/>
                </a:solidFill>
                <a:latin typeface="Arial" pitchFamily="34" charset="0"/>
                <a:cs typeface="Arial" pitchFamily="34" charset="0"/>
              </a:rPr>
              <a:t>Publication date:  2010</a:t>
            </a:r>
          </a:p>
          <a:p>
            <a:r>
              <a:rPr lang="en-GB" sz="2200" dirty="0">
                <a:solidFill>
                  <a:srgbClr val="0000CC"/>
                </a:solidFill>
                <a:latin typeface="Arial" pitchFamily="34" charset="0"/>
                <a:cs typeface="Arial" pitchFamily="34" charset="0"/>
              </a:rPr>
              <a:t>268 pages</a:t>
            </a:r>
          </a:p>
          <a:p>
            <a:r>
              <a:rPr lang="en-GB" sz="2200" dirty="0">
                <a:solidFill>
                  <a:srgbClr val="0000CC"/>
                </a:solidFill>
                <a:latin typeface="Arial" pitchFamily="34" charset="0"/>
                <a:cs typeface="Arial" pitchFamily="34" charset="0"/>
              </a:rPr>
              <a:t>28 diagrams</a:t>
            </a:r>
          </a:p>
          <a:p>
            <a:r>
              <a:rPr lang="en-GB" sz="2200" dirty="0">
                <a:solidFill>
                  <a:srgbClr val="0000CC"/>
                </a:solidFill>
                <a:latin typeface="Arial" pitchFamily="34" charset="0"/>
                <a:cs typeface="Arial" pitchFamily="34" charset="0"/>
              </a:rPr>
              <a:t>6 tables</a:t>
            </a:r>
          </a:p>
          <a:p>
            <a:r>
              <a:rPr lang="en-GB" sz="2200" dirty="0">
                <a:solidFill>
                  <a:srgbClr val="0000CC"/>
                </a:solidFill>
                <a:latin typeface="Arial" pitchFamily="34" charset="0"/>
                <a:cs typeface="Arial" pitchFamily="34" charset="0"/>
              </a:rPr>
              <a:t>2 appendices </a:t>
            </a:r>
          </a:p>
          <a:p>
            <a:r>
              <a:rPr lang="en-GB" sz="2200" dirty="0">
                <a:solidFill>
                  <a:srgbClr val="0000CC"/>
                </a:solidFill>
                <a:latin typeface="Arial" pitchFamily="34" charset="0"/>
                <a:cs typeface="Arial" pitchFamily="34" charset="0"/>
              </a:rPr>
              <a:t>67 determinand distribution maps</a:t>
            </a:r>
          </a:p>
          <a:p>
            <a:r>
              <a:rPr lang="en-GB" sz="2200" dirty="0">
                <a:solidFill>
                  <a:srgbClr val="0000CC"/>
                </a:solidFill>
                <a:latin typeface="Arial" pitchFamily="34" charset="0"/>
                <a:cs typeface="Arial" pitchFamily="34" charset="0"/>
              </a:rPr>
              <a:t>CD-ROM  with all analytical results, maps and diagrams </a:t>
            </a:r>
          </a:p>
          <a:p>
            <a:endParaRPr lang="en-GB" sz="2200" dirty="0">
              <a:solidFill>
                <a:srgbClr val="0000CC"/>
              </a:solidFill>
              <a:latin typeface="Arial" pitchFamily="34" charset="0"/>
              <a:cs typeface="Arial" pitchFamily="34" charset="0"/>
            </a:endParaRPr>
          </a:p>
          <a:p>
            <a:r>
              <a:rPr lang="en-GB" sz="2200" dirty="0">
                <a:solidFill>
                  <a:srgbClr val="0000CC"/>
                </a:solidFill>
                <a:latin typeface="Arial" pitchFamily="34" charset="0"/>
                <a:cs typeface="Arial" pitchFamily="34" charset="0"/>
              </a:rPr>
              <a:t>Language:   English</a:t>
            </a:r>
          </a:p>
          <a:p>
            <a:endParaRPr lang="en-GB" sz="2200" dirty="0">
              <a:solidFill>
                <a:srgbClr val="0000CC"/>
              </a:solidFill>
              <a:latin typeface="Arial" pitchFamily="34" charset="0"/>
              <a:cs typeface="Arial" pitchFamily="34" charset="0"/>
            </a:endParaRPr>
          </a:p>
          <a:p>
            <a:r>
              <a:rPr lang="en-GB" sz="2200" dirty="0">
                <a:solidFill>
                  <a:srgbClr val="0000CC"/>
                </a:solidFill>
                <a:latin typeface="Arial" pitchFamily="34" charset="0"/>
                <a:cs typeface="Arial" pitchFamily="34" charset="0"/>
              </a:rPr>
              <a:t>ISBN 978-3-443-01067-6 </a:t>
            </a:r>
          </a:p>
          <a:p>
            <a:endParaRPr lang="en-GB" sz="2200" dirty="0">
              <a:solidFill>
                <a:srgbClr val="0000CC"/>
              </a:solidFill>
              <a:latin typeface="Arial" pitchFamily="34" charset="0"/>
              <a:cs typeface="Arial" pitchFamily="34" charset="0"/>
            </a:endParaRPr>
          </a:p>
          <a:p>
            <a:r>
              <a:rPr lang="en-GB" sz="2200" dirty="0">
                <a:solidFill>
                  <a:srgbClr val="0000CC"/>
                </a:solidFill>
                <a:latin typeface="Arial" pitchFamily="34" charset="0"/>
                <a:cs typeface="Arial" pitchFamily="34" charset="0"/>
              </a:rPr>
              <a:t>Price:  78.00 €</a:t>
            </a:r>
          </a:p>
        </p:txBody>
      </p:sp>
      <p:sp>
        <p:nvSpPr>
          <p:cNvPr id="33797" name="Rectangle 8"/>
          <p:cNvSpPr>
            <a:spLocks noChangeArrowheads="1"/>
          </p:cNvSpPr>
          <p:nvPr/>
        </p:nvSpPr>
        <p:spPr bwMode="auto">
          <a:xfrm>
            <a:off x="251520" y="0"/>
            <a:ext cx="8460432" cy="1077218"/>
          </a:xfrm>
          <a:prstGeom prst="rect">
            <a:avLst/>
          </a:prstGeom>
          <a:noFill/>
          <a:ln w="9525">
            <a:noFill/>
            <a:miter lim="800000"/>
            <a:headEnd/>
            <a:tailEnd/>
          </a:ln>
        </p:spPr>
        <p:txBody>
          <a:bodyPr wrap="square">
            <a:spAutoFit/>
          </a:bodyPr>
          <a:lstStyle/>
          <a:p>
            <a:r>
              <a:rPr lang="en-GB" sz="3200" b="1" dirty="0">
                <a:solidFill>
                  <a:srgbClr val="0000CC"/>
                </a:solidFill>
                <a:latin typeface="Arial" pitchFamily="34" charset="0"/>
                <a:cs typeface="Arial" pitchFamily="34" charset="0"/>
              </a:rPr>
              <a:t>2. Geochemistry of ground water using bottled mineral water as sampling medium  </a:t>
            </a:r>
          </a:p>
        </p:txBody>
      </p:sp>
      <p:pic>
        <p:nvPicPr>
          <p:cNvPr id="7" name="Picture 6" descr="EGG_CD_image.jpg"/>
          <p:cNvPicPr>
            <a:picLocks noChangeAspect="1"/>
          </p:cNvPicPr>
          <p:nvPr/>
        </p:nvPicPr>
        <p:blipFill>
          <a:blip r:embed="rId5" cstate="print"/>
          <a:stretch>
            <a:fillRect/>
          </a:stretch>
        </p:blipFill>
        <p:spPr>
          <a:xfrm>
            <a:off x="107504" y="4109378"/>
            <a:ext cx="2306572" cy="2343958"/>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txBox="1">
            <a:spLocks noChangeArrowheads="1"/>
          </p:cNvSpPr>
          <p:nvPr/>
        </p:nvSpPr>
        <p:spPr bwMode="auto">
          <a:xfrm>
            <a:off x="827088" y="125413"/>
            <a:ext cx="7772400" cy="1143000"/>
          </a:xfrm>
          <a:prstGeom prst="rect">
            <a:avLst/>
          </a:prstGeom>
          <a:noFill/>
          <a:ln w="9525">
            <a:noFill/>
            <a:miter lim="800000"/>
            <a:headEnd/>
            <a:tailEnd/>
          </a:ln>
          <a:effectLst/>
        </p:spPr>
        <p:txBody>
          <a:bodyPr anchor="ctr">
            <a:normAutofit fontScale="47500" lnSpcReduction="20000"/>
          </a:bodyPr>
          <a:lstStyle/>
          <a:p>
            <a:pPr algn="ctr" fontAlgn="auto">
              <a:lnSpc>
                <a:spcPct val="120000"/>
              </a:lnSpc>
              <a:spcAft>
                <a:spcPts val="0"/>
              </a:spcAft>
              <a:defRPr/>
            </a:pPr>
            <a:r>
              <a:rPr lang="en-GB" sz="4400" b="1" dirty="0">
                <a:solidFill>
                  <a:srgbClr val="C00000"/>
                </a:solidFill>
                <a:latin typeface="Arial" pitchFamily="34" charset="0"/>
                <a:ea typeface="+mj-ea"/>
                <a:cs typeface="Arial" pitchFamily="34" charset="0"/>
              </a:rPr>
              <a:t>The European Environmental Agency got in touch with us asking if a similar high quality geochemical database on ground water was available as is for stream water</a:t>
            </a:r>
          </a:p>
        </p:txBody>
      </p:sp>
      <p:sp>
        <p:nvSpPr>
          <p:cNvPr id="7" name="Rectangle 4"/>
          <p:cNvSpPr>
            <a:spLocks noChangeArrowheads="1"/>
          </p:cNvSpPr>
          <p:nvPr/>
        </p:nvSpPr>
        <p:spPr bwMode="auto">
          <a:xfrm>
            <a:off x="827088" y="1268413"/>
            <a:ext cx="8067675" cy="2554545"/>
          </a:xfrm>
          <a:prstGeom prst="rect">
            <a:avLst/>
          </a:prstGeom>
          <a:noFill/>
          <a:ln w="9525">
            <a:noFill/>
            <a:miter lim="800000"/>
            <a:headEnd/>
            <a:tailEnd/>
          </a:ln>
        </p:spPr>
        <p:txBody>
          <a:bodyPr>
            <a:spAutoFit/>
          </a:bodyPr>
          <a:lstStyle/>
          <a:p>
            <a:pPr>
              <a:defRPr/>
            </a:pPr>
            <a:r>
              <a:rPr lang="en-GB" sz="2000" b="1" dirty="0">
                <a:solidFill>
                  <a:srgbClr val="0000CC"/>
                </a:solidFill>
                <a:latin typeface="Arial" pitchFamily="34" charset="0"/>
                <a:cs typeface="Arial" pitchFamily="34" charset="0"/>
              </a:rPr>
              <a:t>Ground water:</a:t>
            </a:r>
          </a:p>
          <a:p>
            <a:pPr marL="266700" indent="-266700">
              <a:buFont typeface="Arial" charset="0"/>
              <a:buChar char="•"/>
              <a:defRPr/>
            </a:pPr>
            <a:r>
              <a:rPr lang="en-GB" sz="2000" b="1" dirty="0">
                <a:solidFill>
                  <a:srgbClr val="0000CC"/>
                </a:solidFill>
                <a:latin typeface="Arial" pitchFamily="34" charset="0"/>
                <a:cs typeface="Arial" pitchFamily="34" charset="0"/>
              </a:rPr>
              <a:t>It is a difficult medium to sample (contamination issues).</a:t>
            </a:r>
          </a:p>
          <a:p>
            <a:pPr marL="266700" indent="-266700">
              <a:buFont typeface="Arial" charset="0"/>
              <a:buChar char="•"/>
              <a:defRPr/>
            </a:pPr>
            <a:r>
              <a:rPr lang="en-GB" sz="2000" b="1" dirty="0">
                <a:solidFill>
                  <a:srgbClr val="0000CC"/>
                </a:solidFill>
                <a:latin typeface="Arial" pitchFamily="34" charset="0"/>
                <a:cs typeface="Arial" pitchFamily="34" charset="0"/>
              </a:rPr>
              <a:t>It is difficult to map [3D-regional distribution (aquifers)], and</a:t>
            </a:r>
          </a:p>
          <a:p>
            <a:pPr marL="266700" indent="-266700">
              <a:buFont typeface="Arial" charset="0"/>
              <a:buChar char="•"/>
              <a:defRPr/>
            </a:pPr>
            <a:r>
              <a:rPr lang="en-GB" sz="2000" b="1" dirty="0">
                <a:solidFill>
                  <a:srgbClr val="0000CC"/>
                </a:solidFill>
                <a:latin typeface="Arial" pitchFamily="34" charset="0"/>
                <a:cs typeface="Arial" pitchFamily="34" charset="0"/>
              </a:rPr>
              <a:t>It has a high local variation.</a:t>
            </a:r>
          </a:p>
          <a:p>
            <a:pPr>
              <a:buFont typeface="Arial" charset="0"/>
              <a:buChar char="•"/>
              <a:defRPr/>
            </a:pPr>
            <a:endParaRPr lang="en-GB" sz="2000" b="1" dirty="0">
              <a:solidFill>
                <a:srgbClr val="0000CC"/>
              </a:solidFill>
              <a:latin typeface="Arial" pitchFamily="34" charset="0"/>
              <a:cs typeface="Arial" pitchFamily="34" charset="0"/>
            </a:endParaRPr>
          </a:p>
          <a:p>
            <a:pPr>
              <a:defRPr/>
            </a:pPr>
            <a:r>
              <a:rPr lang="en-GB" sz="2000" b="1" u="sng" dirty="0">
                <a:solidFill>
                  <a:srgbClr val="FF0000"/>
                </a:solidFill>
                <a:latin typeface="Arial" pitchFamily="34" charset="0"/>
                <a:cs typeface="Arial" pitchFamily="34" charset="0"/>
              </a:rPr>
              <a:t>Ground water is, therefore, a medium that is</a:t>
            </a:r>
            <a:r>
              <a:rPr lang="en-GB" sz="2000" b="1" dirty="0">
                <a:solidFill>
                  <a:srgbClr val="FF0000"/>
                </a:solidFill>
                <a:latin typeface="Arial" pitchFamily="34" charset="0"/>
                <a:cs typeface="Arial" pitchFamily="34" charset="0"/>
              </a:rPr>
              <a:t> </a:t>
            </a:r>
            <a:r>
              <a:rPr lang="en-GB" sz="2000" b="1" i="1" dirty="0">
                <a:solidFill>
                  <a:srgbClr val="FF0000"/>
                </a:solidFill>
                <a:latin typeface="Arial" pitchFamily="34" charset="0"/>
                <a:cs typeface="Arial" pitchFamily="34" charset="0"/>
              </a:rPr>
              <a:t>impossible to sample </a:t>
            </a:r>
            <a:r>
              <a:rPr lang="en-GB" sz="2000" b="1" i="1" u="sng" dirty="0">
                <a:solidFill>
                  <a:srgbClr val="FF0000"/>
                </a:solidFill>
                <a:latin typeface="Arial" pitchFamily="34" charset="0"/>
                <a:cs typeface="Arial" pitchFamily="34" charset="0"/>
              </a:rPr>
              <a:t>systematically</a:t>
            </a:r>
            <a:r>
              <a:rPr lang="en-GB" sz="2000" b="1" i="1" dirty="0">
                <a:solidFill>
                  <a:srgbClr val="FF0000"/>
                </a:solidFill>
                <a:latin typeface="Arial" pitchFamily="34" charset="0"/>
                <a:cs typeface="Arial" pitchFamily="34" charset="0"/>
              </a:rPr>
              <a:t> and to analyse at a reasonable cost</a:t>
            </a:r>
            <a:r>
              <a:rPr lang="en-GB" sz="2000" b="1" dirty="0">
                <a:solidFill>
                  <a:srgbClr val="FF0000"/>
                </a:solidFill>
                <a:latin typeface="Arial" pitchFamily="34" charset="0"/>
                <a:cs typeface="Arial" pitchFamily="34" charset="0"/>
              </a:rPr>
              <a:t>.</a:t>
            </a:r>
          </a:p>
          <a:p>
            <a:pPr>
              <a:defRPr/>
            </a:pPr>
            <a:endParaRPr lang="en-GB" sz="2000" b="1" dirty="0">
              <a:solidFill>
                <a:srgbClr val="0000CC"/>
              </a:solidFill>
              <a:latin typeface="Arial" pitchFamily="34" charset="0"/>
              <a:cs typeface="Arial" pitchFamily="34" charset="0"/>
            </a:endParaRPr>
          </a:p>
        </p:txBody>
      </p:sp>
      <p:sp>
        <p:nvSpPr>
          <p:cNvPr id="32772" name="Rectangle 8"/>
          <p:cNvSpPr>
            <a:spLocks noChangeArrowheads="1"/>
          </p:cNvSpPr>
          <p:nvPr/>
        </p:nvSpPr>
        <p:spPr bwMode="auto">
          <a:xfrm>
            <a:off x="2843212" y="3573016"/>
            <a:ext cx="6049267" cy="2862322"/>
          </a:xfrm>
          <a:prstGeom prst="rect">
            <a:avLst/>
          </a:prstGeom>
          <a:noFill/>
          <a:ln w="9525">
            <a:noFill/>
            <a:miter lim="800000"/>
            <a:headEnd/>
            <a:tailEnd/>
          </a:ln>
        </p:spPr>
        <p:txBody>
          <a:bodyPr wrap="square">
            <a:spAutoFit/>
          </a:bodyPr>
          <a:lstStyle/>
          <a:p>
            <a:r>
              <a:rPr lang="en-GB" sz="2000" b="1" dirty="0">
                <a:solidFill>
                  <a:srgbClr val="008000"/>
                </a:solidFill>
                <a:latin typeface="Arial" pitchFamily="34" charset="0"/>
                <a:cs typeface="Arial" pitchFamily="34" charset="0"/>
              </a:rPr>
              <a:t>Project idea:</a:t>
            </a:r>
          </a:p>
          <a:p>
            <a:endParaRPr lang="en-GB" sz="2000" b="1" dirty="0">
              <a:solidFill>
                <a:srgbClr val="0000CC"/>
              </a:solidFill>
              <a:latin typeface="Arial" pitchFamily="34" charset="0"/>
              <a:cs typeface="Arial" pitchFamily="34" charset="0"/>
            </a:endParaRPr>
          </a:p>
          <a:p>
            <a:r>
              <a:rPr lang="en-GB" sz="2000" b="1" dirty="0">
                <a:solidFill>
                  <a:srgbClr val="0000CC"/>
                </a:solidFill>
                <a:latin typeface="Arial" pitchFamily="34" charset="0"/>
                <a:cs typeface="Arial" pitchFamily="34" charset="0"/>
              </a:rPr>
              <a:t>Ground water can be bought readily sampled at the European scale – more than 1900 bottled mineral water brands are registered in Europe.</a:t>
            </a:r>
          </a:p>
          <a:p>
            <a:endParaRPr lang="en-GB" sz="2000" b="1" dirty="0">
              <a:solidFill>
                <a:srgbClr val="0000CC"/>
              </a:solidFill>
              <a:latin typeface="Arial" pitchFamily="34" charset="0"/>
              <a:cs typeface="Arial" pitchFamily="34" charset="0"/>
            </a:endParaRPr>
          </a:p>
          <a:p>
            <a:r>
              <a:rPr lang="en-GB" sz="2000" b="1" dirty="0">
                <a:solidFill>
                  <a:srgbClr val="0000CC"/>
                </a:solidFill>
                <a:latin typeface="Arial" pitchFamily="34" charset="0"/>
                <a:cs typeface="Arial" pitchFamily="34" charset="0"/>
              </a:rPr>
              <a:t>According to Manfred’s experience, bottled mineral water can be used as a "</a:t>
            </a:r>
            <a:r>
              <a:rPr lang="en-GB" sz="2000" b="1" i="1" dirty="0">
                <a:solidFill>
                  <a:srgbClr val="0000CC"/>
                </a:solidFill>
                <a:latin typeface="Arial" pitchFamily="34" charset="0"/>
                <a:cs typeface="Arial" pitchFamily="34" charset="0"/>
              </a:rPr>
              <a:t>proxy</a:t>
            </a:r>
            <a:r>
              <a:rPr lang="en-GB" sz="2000" b="1" dirty="0">
                <a:solidFill>
                  <a:srgbClr val="0000CC"/>
                </a:solidFill>
                <a:latin typeface="Arial" pitchFamily="34" charset="0"/>
                <a:cs typeface="Arial" pitchFamily="34" charset="0"/>
              </a:rPr>
              <a:t>" to ground water.</a:t>
            </a:r>
            <a:endParaRPr lang="en-GB" sz="2000" dirty="0">
              <a:solidFill>
                <a:srgbClr val="0000CC"/>
              </a:solidFill>
              <a:latin typeface="Arial" pitchFamily="34" charset="0"/>
              <a:cs typeface="Arial" pitchFamily="34" charset="0"/>
            </a:endParaRPr>
          </a:p>
        </p:txBody>
      </p:sp>
      <p:pic>
        <p:nvPicPr>
          <p:cNvPr id="32773" name="Picture 10" descr="Manfred_Birke.JPG"/>
          <p:cNvPicPr>
            <a:picLocks noChangeAspect="1"/>
          </p:cNvPicPr>
          <p:nvPr/>
        </p:nvPicPr>
        <p:blipFill>
          <a:blip r:embed="rId3" cstate="print"/>
          <a:srcRect/>
          <a:stretch>
            <a:fillRect/>
          </a:stretch>
        </p:blipFill>
        <p:spPr bwMode="auto">
          <a:xfrm>
            <a:off x="611188" y="3500438"/>
            <a:ext cx="1941512" cy="2374900"/>
          </a:xfrm>
          <a:prstGeom prst="rect">
            <a:avLst/>
          </a:prstGeom>
          <a:noFill/>
          <a:ln w="9525">
            <a:noFill/>
            <a:miter lim="800000"/>
            <a:headEnd/>
            <a:tailEnd/>
          </a:ln>
        </p:spPr>
      </p:pic>
      <p:sp>
        <p:nvSpPr>
          <p:cNvPr id="32774" name="Rectangle 11"/>
          <p:cNvSpPr>
            <a:spLocks noChangeArrowheads="1"/>
          </p:cNvSpPr>
          <p:nvPr/>
        </p:nvSpPr>
        <p:spPr bwMode="auto">
          <a:xfrm>
            <a:off x="554038" y="5899150"/>
            <a:ext cx="2217737" cy="338138"/>
          </a:xfrm>
          <a:prstGeom prst="rect">
            <a:avLst/>
          </a:prstGeom>
          <a:noFill/>
          <a:ln w="9525">
            <a:noFill/>
            <a:miter lim="800000"/>
            <a:headEnd/>
            <a:tailEnd/>
          </a:ln>
        </p:spPr>
        <p:txBody>
          <a:bodyPr wrap="none">
            <a:spAutoFit/>
          </a:bodyPr>
          <a:lstStyle/>
          <a:p>
            <a:r>
              <a:rPr lang="en-GB" sz="1600" b="1">
                <a:solidFill>
                  <a:srgbClr val="0000CC"/>
                </a:solidFill>
                <a:latin typeface="Arial" pitchFamily="34" charset="0"/>
                <a:cs typeface="Arial" pitchFamily="34" charset="0"/>
              </a:rPr>
              <a:t>Manfred Birke (BGR)</a:t>
            </a:r>
            <a:endParaRPr lang="en-GB" sz="1600">
              <a:solidFill>
                <a:srgbClr val="0000CC"/>
              </a:solidFill>
              <a:latin typeface="Arial" pitchFamily="34" charset="0"/>
              <a:cs typeface="Arial" pitchFamily="34" charset="0"/>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GTK field manual">
            <a:extLst>
              <a:ext uri="{FF2B5EF4-FFF2-40B4-BE49-F238E27FC236}">
                <a16:creationId xmlns:a16="http://schemas.microsoft.com/office/drawing/2014/main" id="{24F16CDC-3C09-CC5D-F727-ECA808BE849C}"/>
              </a:ext>
            </a:extLst>
          </p:cNvPr>
          <p:cNvPicPr>
            <a:picLocks noChangeAspect="1" noChangeArrowheads="1"/>
          </p:cNvPicPr>
          <p:nvPr/>
        </p:nvPicPr>
        <p:blipFill>
          <a:blip r:embed="rId2" cstate="print"/>
          <a:srcRect/>
          <a:stretch>
            <a:fillRect/>
          </a:stretch>
        </p:blipFill>
        <p:spPr bwMode="auto">
          <a:xfrm>
            <a:off x="31750" y="620713"/>
            <a:ext cx="3216275" cy="4572000"/>
          </a:xfrm>
          <a:prstGeom prst="rect">
            <a:avLst/>
          </a:prstGeom>
          <a:noFill/>
          <a:ln w="19050">
            <a:solidFill>
              <a:schemeClr val="bg1"/>
            </a:solidFill>
            <a:miter lim="800000"/>
            <a:headEnd/>
            <a:tailEnd/>
          </a:ln>
        </p:spPr>
      </p:pic>
      <p:sp>
        <p:nvSpPr>
          <p:cNvPr id="3" name="Text Box 2">
            <a:extLst>
              <a:ext uri="{FF2B5EF4-FFF2-40B4-BE49-F238E27FC236}">
                <a16:creationId xmlns:a16="http://schemas.microsoft.com/office/drawing/2014/main" id="{FBCE02C3-2FE7-A145-4289-2335F79AB226}"/>
              </a:ext>
            </a:extLst>
          </p:cNvPr>
          <p:cNvSpPr txBox="1">
            <a:spLocks noChangeArrowheads="1"/>
          </p:cNvSpPr>
          <p:nvPr/>
        </p:nvSpPr>
        <p:spPr bwMode="auto">
          <a:xfrm>
            <a:off x="2574925" y="4232275"/>
            <a:ext cx="184150" cy="457200"/>
          </a:xfrm>
          <a:prstGeom prst="rect">
            <a:avLst/>
          </a:prstGeom>
          <a:noFill/>
          <a:ln w="9525">
            <a:noFill/>
            <a:miter lim="800000"/>
            <a:headEnd/>
            <a:tailEnd/>
          </a:ln>
        </p:spPr>
        <p:txBody>
          <a:bodyPr wrap="none">
            <a:spAutoFit/>
          </a:bodyPr>
          <a:lstStyle/>
          <a:p>
            <a:endParaRPr lang="en-US"/>
          </a:p>
        </p:txBody>
      </p:sp>
      <p:sp>
        <p:nvSpPr>
          <p:cNvPr id="9" name="Rectangle 3">
            <a:extLst>
              <a:ext uri="{FF2B5EF4-FFF2-40B4-BE49-F238E27FC236}">
                <a16:creationId xmlns:a16="http://schemas.microsoft.com/office/drawing/2014/main" id="{1E8FE74E-AB78-6251-B5EC-EE7130EFB2C4}"/>
              </a:ext>
            </a:extLst>
          </p:cNvPr>
          <p:cNvSpPr>
            <a:spLocks noChangeArrowheads="1"/>
          </p:cNvSpPr>
          <p:nvPr/>
        </p:nvSpPr>
        <p:spPr bwMode="auto">
          <a:xfrm>
            <a:off x="2552700" y="1571625"/>
            <a:ext cx="9144000" cy="0"/>
          </a:xfrm>
          <a:prstGeom prst="rect">
            <a:avLst/>
          </a:prstGeom>
          <a:noFill/>
          <a:ln w="9525">
            <a:noFill/>
            <a:miter lim="800000"/>
            <a:headEnd/>
            <a:tailEnd/>
          </a:ln>
        </p:spPr>
        <p:txBody>
          <a:bodyPr>
            <a:spAutoFit/>
          </a:bodyPr>
          <a:lstStyle/>
          <a:p>
            <a:endParaRPr lang="en-US"/>
          </a:p>
        </p:txBody>
      </p:sp>
      <p:pic>
        <p:nvPicPr>
          <p:cNvPr id="10" name="Picture 9" descr="Talvipäiv1">
            <a:extLst>
              <a:ext uri="{FF2B5EF4-FFF2-40B4-BE49-F238E27FC236}">
                <a16:creationId xmlns:a16="http://schemas.microsoft.com/office/drawing/2014/main" id="{DC39612C-5832-8E52-7ABD-71E8A0999F32}"/>
              </a:ext>
            </a:extLst>
          </p:cNvPr>
          <p:cNvPicPr>
            <a:picLocks noChangeAspect="1" noChangeArrowheads="1"/>
          </p:cNvPicPr>
          <p:nvPr/>
        </p:nvPicPr>
        <p:blipFill>
          <a:blip r:embed="rId3" cstate="print"/>
          <a:srcRect/>
          <a:stretch>
            <a:fillRect/>
          </a:stretch>
        </p:blipFill>
        <p:spPr bwMode="auto">
          <a:xfrm>
            <a:off x="2620963" y="1019175"/>
            <a:ext cx="3495675" cy="4641850"/>
          </a:xfrm>
          <a:prstGeom prst="rect">
            <a:avLst/>
          </a:prstGeom>
          <a:noFill/>
          <a:ln w="19050">
            <a:solidFill>
              <a:schemeClr val="bg1"/>
            </a:solidFill>
            <a:miter lim="800000"/>
            <a:headEnd/>
            <a:tailEnd/>
          </a:ln>
        </p:spPr>
      </p:pic>
      <p:sp>
        <p:nvSpPr>
          <p:cNvPr id="11" name="Text Box 11">
            <a:extLst>
              <a:ext uri="{FF2B5EF4-FFF2-40B4-BE49-F238E27FC236}">
                <a16:creationId xmlns:a16="http://schemas.microsoft.com/office/drawing/2014/main" id="{41A27FA2-E443-EE5F-2BB6-E67A8F250DBC}"/>
              </a:ext>
            </a:extLst>
          </p:cNvPr>
          <p:cNvSpPr txBox="1">
            <a:spLocks noChangeArrowheads="1"/>
          </p:cNvSpPr>
          <p:nvPr/>
        </p:nvSpPr>
        <p:spPr bwMode="auto">
          <a:xfrm>
            <a:off x="4532313" y="1487488"/>
            <a:ext cx="1152525" cy="1004887"/>
          </a:xfrm>
          <a:prstGeom prst="rect">
            <a:avLst/>
          </a:prstGeom>
          <a:noFill/>
          <a:ln w="9525">
            <a:noFill/>
            <a:miter lim="800000"/>
            <a:headEnd/>
            <a:tailEnd/>
          </a:ln>
        </p:spPr>
        <p:txBody>
          <a:bodyPr>
            <a:spAutoFit/>
          </a:bodyPr>
          <a:lstStyle/>
          <a:p>
            <a:pPr algn="ctr">
              <a:spcBef>
                <a:spcPct val="50000"/>
              </a:spcBef>
            </a:pPr>
            <a:r>
              <a:rPr lang="en-GB">
                <a:solidFill>
                  <a:schemeClr val="bg1"/>
                </a:solidFill>
              </a:rPr>
              <a:t>Part 1</a:t>
            </a:r>
          </a:p>
          <a:p>
            <a:pPr algn="ctr">
              <a:spcBef>
                <a:spcPct val="50000"/>
              </a:spcBef>
            </a:pPr>
            <a:r>
              <a:rPr lang="en-GB">
                <a:solidFill>
                  <a:schemeClr val="bg1"/>
                </a:solidFill>
              </a:rPr>
              <a:t>2005</a:t>
            </a:r>
          </a:p>
        </p:txBody>
      </p:sp>
      <p:pic>
        <p:nvPicPr>
          <p:cNvPr id="12" name="Picture 8">
            <a:extLst>
              <a:ext uri="{FF2B5EF4-FFF2-40B4-BE49-F238E27FC236}">
                <a16:creationId xmlns:a16="http://schemas.microsoft.com/office/drawing/2014/main" id="{8CE75F68-AFBF-9982-E39B-9C1BBF6B3531}"/>
              </a:ext>
            </a:extLst>
          </p:cNvPr>
          <p:cNvPicPr>
            <a:picLocks noChangeAspect="1" noChangeArrowheads="1"/>
          </p:cNvPicPr>
          <p:nvPr/>
        </p:nvPicPr>
        <p:blipFill>
          <a:blip r:embed="rId4" cstate="print"/>
          <a:srcRect/>
          <a:stretch>
            <a:fillRect/>
          </a:stretch>
        </p:blipFill>
        <p:spPr bwMode="auto">
          <a:xfrm>
            <a:off x="5589588" y="1484313"/>
            <a:ext cx="3513137" cy="4648200"/>
          </a:xfrm>
          <a:prstGeom prst="rect">
            <a:avLst/>
          </a:prstGeom>
          <a:noFill/>
          <a:ln w="15875">
            <a:solidFill>
              <a:schemeClr val="bg1"/>
            </a:solidFill>
            <a:miter lim="800000"/>
            <a:headEnd/>
            <a:tailEnd/>
          </a:ln>
        </p:spPr>
      </p:pic>
      <p:sp>
        <p:nvSpPr>
          <p:cNvPr id="14" name="Text Box 12">
            <a:extLst>
              <a:ext uri="{FF2B5EF4-FFF2-40B4-BE49-F238E27FC236}">
                <a16:creationId xmlns:a16="http://schemas.microsoft.com/office/drawing/2014/main" id="{A04FD540-5231-29A1-9F76-A9075C112D02}"/>
              </a:ext>
            </a:extLst>
          </p:cNvPr>
          <p:cNvSpPr txBox="1">
            <a:spLocks noChangeArrowheads="1"/>
          </p:cNvSpPr>
          <p:nvPr/>
        </p:nvSpPr>
        <p:spPr bwMode="auto">
          <a:xfrm>
            <a:off x="8094663" y="2103438"/>
            <a:ext cx="1081087" cy="1004887"/>
          </a:xfrm>
          <a:prstGeom prst="rect">
            <a:avLst/>
          </a:prstGeom>
          <a:noFill/>
          <a:ln w="9525">
            <a:noFill/>
            <a:miter lim="800000"/>
            <a:headEnd/>
            <a:tailEnd/>
          </a:ln>
        </p:spPr>
        <p:txBody>
          <a:bodyPr>
            <a:spAutoFit/>
          </a:bodyPr>
          <a:lstStyle/>
          <a:p>
            <a:pPr>
              <a:spcBef>
                <a:spcPct val="50000"/>
              </a:spcBef>
            </a:pPr>
            <a:r>
              <a:rPr lang="en-GB">
                <a:solidFill>
                  <a:schemeClr val="bg1"/>
                </a:solidFill>
              </a:rPr>
              <a:t>Part 2</a:t>
            </a:r>
          </a:p>
          <a:p>
            <a:pPr>
              <a:spcBef>
                <a:spcPct val="50000"/>
              </a:spcBef>
            </a:pPr>
            <a:r>
              <a:rPr lang="en-GB">
                <a:solidFill>
                  <a:schemeClr val="bg1"/>
                </a:solidFill>
              </a:rPr>
              <a:t>2006</a:t>
            </a:r>
          </a:p>
        </p:txBody>
      </p:sp>
      <p:sp>
        <p:nvSpPr>
          <p:cNvPr id="15" name="Rectangle 10">
            <a:extLst>
              <a:ext uri="{FF2B5EF4-FFF2-40B4-BE49-F238E27FC236}">
                <a16:creationId xmlns:a16="http://schemas.microsoft.com/office/drawing/2014/main" id="{BF772F26-0F15-373B-AF5B-8385E2B05753}"/>
              </a:ext>
            </a:extLst>
          </p:cNvPr>
          <p:cNvSpPr>
            <a:spLocks noChangeArrowheads="1"/>
          </p:cNvSpPr>
          <p:nvPr/>
        </p:nvSpPr>
        <p:spPr bwMode="auto">
          <a:xfrm>
            <a:off x="250825" y="-26988"/>
            <a:ext cx="8605838" cy="646113"/>
          </a:xfrm>
          <a:prstGeom prst="rect">
            <a:avLst/>
          </a:prstGeom>
          <a:noFill/>
          <a:ln w="9525">
            <a:noFill/>
            <a:miter lim="800000"/>
            <a:headEnd/>
            <a:tailEnd/>
          </a:ln>
        </p:spPr>
        <p:txBody>
          <a:bodyPr>
            <a:spAutoFit/>
          </a:bodyPr>
          <a:lstStyle/>
          <a:p>
            <a:pPr algn="ctr"/>
            <a:r>
              <a:rPr lang="en-GB" sz="3600" b="1" dirty="0">
                <a:solidFill>
                  <a:srgbClr val="B61212"/>
                </a:solidFill>
                <a:latin typeface="Arial" charset="0"/>
              </a:rPr>
              <a:t>FOREGS Geochemical Atlas of Europe</a:t>
            </a:r>
            <a:endParaRPr lang="en-GB" sz="3600" dirty="0"/>
          </a:p>
        </p:txBody>
      </p:sp>
      <p:sp>
        <p:nvSpPr>
          <p:cNvPr id="16" name="Rectangle 5">
            <a:extLst>
              <a:ext uri="{FF2B5EF4-FFF2-40B4-BE49-F238E27FC236}">
                <a16:creationId xmlns:a16="http://schemas.microsoft.com/office/drawing/2014/main" id="{8DF962DC-8307-C05B-3533-93823C3CB764}"/>
              </a:ext>
            </a:extLst>
          </p:cNvPr>
          <p:cNvSpPr>
            <a:spLocks noChangeArrowheads="1"/>
          </p:cNvSpPr>
          <p:nvPr/>
        </p:nvSpPr>
        <p:spPr bwMode="auto">
          <a:xfrm>
            <a:off x="35496" y="5651956"/>
            <a:ext cx="4910319" cy="400110"/>
          </a:xfrm>
          <a:prstGeom prst="rect">
            <a:avLst/>
          </a:prstGeom>
          <a:noFill/>
          <a:ln w="9525">
            <a:noFill/>
            <a:miter lim="800000"/>
            <a:headEnd/>
            <a:tailEnd/>
          </a:ln>
        </p:spPr>
        <p:txBody>
          <a:bodyPr wrap="none">
            <a:spAutoFit/>
          </a:bodyPr>
          <a:lstStyle/>
          <a:p>
            <a:r>
              <a:rPr lang="nb-NO" sz="2000" dirty="0">
                <a:solidFill>
                  <a:srgbClr val="0033CC"/>
                </a:solidFill>
                <a:latin typeface="Arial" pitchFamily="34" charset="0"/>
                <a:cs typeface="Arial" pitchFamily="34" charset="0"/>
                <a:hlinkClick r:id="rId5"/>
              </a:rPr>
              <a:t>http://</a:t>
            </a:r>
            <a:r>
              <a:rPr lang="en-GB" sz="2000" dirty="0">
                <a:solidFill>
                  <a:srgbClr val="0033CC"/>
                </a:solidFill>
                <a:latin typeface="Arial" pitchFamily="34" charset="0"/>
                <a:cs typeface="Arial" pitchFamily="34" charset="0"/>
                <a:hlinkClick r:id="rId5"/>
              </a:rPr>
              <a:t>tupa.gtk.fi/</a:t>
            </a:r>
            <a:r>
              <a:rPr lang="en-GB" sz="2000" dirty="0" err="1">
                <a:solidFill>
                  <a:srgbClr val="0033CC"/>
                </a:solidFill>
                <a:latin typeface="Arial" pitchFamily="34" charset="0"/>
                <a:cs typeface="Arial" pitchFamily="34" charset="0"/>
                <a:hlinkClick r:id="rId5"/>
              </a:rPr>
              <a:t>julkaisu</a:t>
            </a:r>
            <a:r>
              <a:rPr lang="en-GB" sz="2000" dirty="0">
                <a:solidFill>
                  <a:srgbClr val="0033CC"/>
                </a:solidFill>
                <a:latin typeface="Arial" pitchFamily="34" charset="0"/>
                <a:cs typeface="Arial" pitchFamily="34" charset="0"/>
                <a:hlinkClick r:id="rId5"/>
              </a:rPr>
              <a:t>/</a:t>
            </a:r>
            <a:r>
              <a:rPr lang="en-GB" sz="2000" dirty="0" err="1">
                <a:solidFill>
                  <a:srgbClr val="0033CC"/>
                </a:solidFill>
                <a:latin typeface="Arial" pitchFamily="34" charset="0"/>
                <a:cs typeface="Arial" pitchFamily="34" charset="0"/>
                <a:hlinkClick r:id="rId5"/>
              </a:rPr>
              <a:t>opas</a:t>
            </a:r>
            <a:r>
              <a:rPr lang="en-GB" sz="2000" dirty="0">
                <a:solidFill>
                  <a:srgbClr val="0033CC"/>
                </a:solidFill>
                <a:latin typeface="Arial" pitchFamily="34" charset="0"/>
                <a:cs typeface="Arial" pitchFamily="34" charset="0"/>
                <a:hlinkClick r:id="rId5"/>
              </a:rPr>
              <a:t>/op_047.pdf</a:t>
            </a:r>
            <a:r>
              <a:rPr lang="nb-NO" sz="2000" dirty="0">
                <a:solidFill>
                  <a:srgbClr val="0033CC"/>
                </a:solidFill>
                <a:latin typeface="Arial" pitchFamily="34" charset="0"/>
                <a:cs typeface="Arial" pitchFamily="34" charset="0"/>
              </a:rPr>
              <a:t> </a:t>
            </a:r>
          </a:p>
        </p:txBody>
      </p:sp>
      <p:pic>
        <p:nvPicPr>
          <p:cNvPr id="17" name="Picture 4">
            <a:extLst>
              <a:ext uri="{FF2B5EF4-FFF2-40B4-BE49-F238E27FC236}">
                <a16:creationId xmlns:a16="http://schemas.microsoft.com/office/drawing/2014/main" id="{863B28CE-D0E1-E6E7-D472-B16CDEC93E38}"/>
              </a:ext>
            </a:extLst>
          </p:cNvPr>
          <p:cNvPicPr>
            <a:picLocks noChangeAspect="1" noChangeArrowheads="1"/>
          </p:cNvPicPr>
          <p:nvPr/>
        </p:nvPicPr>
        <p:blipFill>
          <a:blip r:embed="rId6" cstate="print"/>
          <a:srcRect/>
          <a:stretch>
            <a:fillRect/>
          </a:stretch>
        </p:blipFill>
        <p:spPr bwMode="auto">
          <a:xfrm>
            <a:off x="5652120" y="620688"/>
            <a:ext cx="2448272" cy="2448272"/>
          </a:xfrm>
          <a:prstGeom prst="rect">
            <a:avLst/>
          </a:prstGeom>
          <a:noFill/>
          <a:ln w="9525">
            <a:noFill/>
            <a:miter lim="800000"/>
            <a:headEnd/>
            <a:tailEnd/>
          </a:ln>
        </p:spPr>
      </p:pic>
      <p:sp>
        <p:nvSpPr>
          <p:cNvPr id="18" name="Rectangle 4">
            <a:extLst>
              <a:ext uri="{FF2B5EF4-FFF2-40B4-BE49-F238E27FC236}">
                <a16:creationId xmlns:a16="http://schemas.microsoft.com/office/drawing/2014/main" id="{7EE4BB9C-AA56-352A-9538-4040723ECA44}"/>
              </a:ext>
            </a:extLst>
          </p:cNvPr>
          <p:cNvSpPr>
            <a:spLocks noChangeArrowheads="1"/>
          </p:cNvSpPr>
          <p:nvPr/>
        </p:nvSpPr>
        <p:spPr bwMode="auto">
          <a:xfrm>
            <a:off x="1639887" y="6006454"/>
            <a:ext cx="5867400" cy="461665"/>
          </a:xfrm>
          <a:prstGeom prst="rect">
            <a:avLst/>
          </a:prstGeom>
          <a:noFill/>
          <a:ln w="9525">
            <a:noFill/>
            <a:miter lim="800000"/>
            <a:headEnd/>
            <a:tailEnd/>
          </a:ln>
        </p:spPr>
        <p:txBody>
          <a:bodyPr>
            <a:spAutoFit/>
          </a:bodyPr>
          <a:lstStyle/>
          <a:p>
            <a:pPr algn="ctr"/>
            <a:r>
              <a:rPr lang="en-GB" sz="2400" b="1" dirty="0">
                <a:solidFill>
                  <a:srgbClr val="B61212"/>
                </a:solidFill>
                <a:latin typeface="Arial" charset="0"/>
                <a:hlinkClick r:id="rId7"/>
              </a:rPr>
              <a:t>http://weppi.gtk.fi/publ/foregsatlas/</a:t>
            </a:r>
            <a:r>
              <a:rPr lang="en-GB" sz="2400" b="1" dirty="0">
                <a:solidFill>
                  <a:srgbClr val="B61212"/>
                </a:solidFill>
                <a:latin typeface="Arial" charset="0"/>
              </a:rPr>
              <a:t> </a:t>
            </a:r>
          </a:p>
        </p:txBody>
      </p:sp>
    </p:spTree>
    <p:extLst>
      <p:ext uri="{BB962C8B-B14F-4D97-AF65-F5344CB8AC3E}">
        <p14:creationId xmlns:p14="http://schemas.microsoft.com/office/powerpoint/2010/main" val="119184187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ext Box 3"/>
          <p:cNvSpPr txBox="1">
            <a:spLocks noChangeArrowheads="1"/>
          </p:cNvSpPr>
          <p:nvPr/>
        </p:nvSpPr>
        <p:spPr bwMode="auto">
          <a:xfrm>
            <a:off x="611188" y="5876925"/>
            <a:ext cx="8064500" cy="369888"/>
          </a:xfrm>
          <a:prstGeom prst="rect">
            <a:avLst/>
          </a:prstGeom>
          <a:noFill/>
          <a:ln w="9525">
            <a:noFill/>
            <a:miter lim="800000"/>
            <a:headEnd/>
            <a:tailEnd/>
          </a:ln>
        </p:spPr>
        <p:txBody>
          <a:bodyPr>
            <a:spAutoFit/>
          </a:bodyPr>
          <a:lstStyle/>
          <a:p>
            <a:pPr>
              <a:spcBef>
                <a:spcPct val="50000"/>
              </a:spcBef>
            </a:pPr>
            <a:r>
              <a:rPr lang="en-GB" b="1">
                <a:solidFill>
                  <a:srgbClr val="0000CC"/>
                </a:solidFill>
                <a:latin typeface="Arial" pitchFamily="34" charset="0"/>
                <a:cs typeface="Arial" pitchFamily="34" charset="0"/>
              </a:rPr>
              <a:t>Sample storage at BGR, Berlin </a:t>
            </a:r>
            <a:r>
              <a:rPr lang="en-GB" sz="1200">
                <a:solidFill>
                  <a:srgbClr val="0000CC"/>
                </a:solidFill>
                <a:latin typeface="Arial" pitchFamily="34" charset="0"/>
                <a:cs typeface="Arial" pitchFamily="34" charset="0"/>
              </a:rPr>
              <a:t>(Source:  Reimann &amp; Birke, 2010, Fig. 19, p.30)</a:t>
            </a:r>
          </a:p>
        </p:txBody>
      </p:sp>
      <p:pic>
        <p:nvPicPr>
          <p:cNvPr id="35843" name="Picture 7" descr="Kühlschrank 1"/>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627063" y="776288"/>
            <a:ext cx="3584575" cy="5091112"/>
          </a:xfrm>
          <a:prstGeom prst="rect">
            <a:avLst/>
          </a:prstGeom>
          <a:noFill/>
          <a:ln w="9525">
            <a:noFill/>
            <a:miter lim="800000"/>
            <a:headEnd/>
            <a:tailEnd/>
          </a:ln>
        </p:spPr>
      </p:pic>
      <p:sp>
        <p:nvSpPr>
          <p:cNvPr id="35844" name="Rectangle 8"/>
          <p:cNvSpPr>
            <a:spLocks noChangeArrowheads="1"/>
          </p:cNvSpPr>
          <p:nvPr/>
        </p:nvSpPr>
        <p:spPr bwMode="auto">
          <a:xfrm>
            <a:off x="4428876" y="692696"/>
            <a:ext cx="4319588" cy="5262979"/>
          </a:xfrm>
          <a:prstGeom prst="rect">
            <a:avLst/>
          </a:prstGeom>
          <a:noFill/>
          <a:ln w="9525">
            <a:noFill/>
            <a:miter lim="800000"/>
            <a:headEnd/>
            <a:tailEnd/>
          </a:ln>
        </p:spPr>
        <p:txBody>
          <a:bodyPr>
            <a:spAutoFit/>
          </a:bodyPr>
          <a:lstStyle/>
          <a:p>
            <a:r>
              <a:rPr lang="en-GB" sz="2400" b="1" dirty="0">
                <a:solidFill>
                  <a:srgbClr val="0000CC"/>
                </a:solidFill>
                <a:latin typeface="Arial" pitchFamily="34" charset="0"/>
                <a:cs typeface="Arial" pitchFamily="34" charset="0"/>
              </a:rPr>
              <a:t>The sampling or purchase of bottled mineral water from supermarkets started in November 2007 and was completed by April 2008.</a:t>
            </a:r>
          </a:p>
          <a:p>
            <a:endParaRPr lang="en-GB" sz="2400" b="1" dirty="0">
              <a:solidFill>
                <a:srgbClr val="0000CC"/>
              </a:solidFill>
              <a:latin typeface="Arial" pitchFamily="34" charset="0"/>
              <a:cs typeface="Arial" pitchFamily="34" charset="0"/>
            </a:endParaRPr>
          </a:p>
          <a:p>
            <a:r>
              <a:rPr lang="en-GB" sz="2400" b="1" dirty="0">
                <a:solidFill>
                  <a:srgbClr val="0000CC"/>
                </a:solidFill>
                <a:latin typeface="Arial" pitchFamily="34" charset="0"/>
                <a:cs typeface="Arial" pitchFamily="34" charset="0"/>
              </a:rPr>
              <a:t>In total, 1785 “samples“ of bottled mineral water were purchased from supermarkets all over Europe (38 countries), representing 1247 boreholes/wells at 884 unique locations.</a:t>
            </a:r>
            <a:endParaRPr lang="en-GB" sz="2400" dirty="0">
              <a:solidFill>
                <a:srgbClr val="0000CC"/>
              </a:solidFill>
              <a:latin typeface="Arial" pitchFamily="34" charset="0"/>
              <a:cs typeface="Arial" pitchFamily="34" charset="0"/>
            </a:endParaRPr>
          </a:p>
        </p:txBody>
      </p:sp>
      <p:sp>
        <p:nvSpPr>
          <p:cNvPr id="35845" name="Rectangle 6"/>
          <p:cNvSpPr>
            <a:spLocks noChangeArrowheads="1"/>
          </p:cNvSpPr>
          <p:nvPr/>
        </p:nvSpPr>
        <p:spPr bwMode="auto">
          <a:xfrm>
            <a:off x="425450" y="44624"/>
            <a:ext cx="8291513" cy="523875"/>
          </a:xfrm>
          <a:prstGeom prst="rect">
            <a:avLst/>
          </a:prstGeom>
          <a:noFill/>
          <a:ln w="9525">
            <a:noFill/>
            <a:miter lim="800000"/>
            <a:headEnd/>
            <a:tailEnd/>
          </a:ln>
        </p:spPr>
        <p:txBody>
          <a:bodyPr wrap="none">
            <a:spAutoFit/>
          </a:bodyPr>
          <a:lstStyle/>
          <a:p>
            <a:pPr algn="ctr">
              <a:spcBef>
                <a:spcPct val="50000"/>
              </a:spcBef>
            </a:pPr>
            <a:r>
              <a:rPr lang="en-GB" sz="2800" b="1" dirty="0">
                <a:solidFill>
                  <a:srgbClr val="0000CC"/>
                </a:solidFill>
                <a:latin typeface="Arial" pitchFamily="34" charset="0"/>
                <a:cs typeface="Arial" pitchFamily="34" charset="0"/>
              </a:rPr>
              <a:t>Atlas of European Ground water Geochemistry </a:t>
            </a:r>
          </a:p>
        </p:txBody>
      </p:sp>
      <p:cxnSp>
        <p:nvCxnSpPr>
          <p:cNvPr id="7" name="Straight Connector 6"/>
          <p:cNvCxnSpPr/>
          <p:nvPr/>
        </p:nvCxnSpPr>
        <p:spPr>
          <a:xfrm>
            <a:off x="179512" y="548680"/>
            <a:ext cx="8640960" cy="0"/>
          </a:xfrm>
          <a:prstGeom prst="line">
            <a:avLst/>
          </a:prstGeom>
          <a:ln w="28575"/>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6"/>
          <p:cNvSpPr>
            <a:spLocks noChangeArrowheads="1"/>
          </p:cNvSpPr>
          <p:nvPr/>
        </p:nvSpPr>
        <p:spPr bwMode="auto">
          <a:xfrm>
            <a:off x="425450" y="190500"/>
            <a:ext cx="8291513" cy="523875"/>
          </a:xfrm>
          <a:prstGeom prst="rect">
            <a:avLst/>
          </a:prstGeom>
          <a:noFill/>
          <a:ln w="9525">
            <a:noFill/>
            <a:miter lim="800000"/>
            <a:headEnd/>
            <a:tailEnd/>
          </a:ln>
        </p:spPr>
        <p:txBody>
          <a:bodyPr wrap="none">
            <a:spAutoFit/>
          </a:bodyPr>
          <a:lstStyle/>
          <a:p>
            <a:pPr algn="ctr">
              <a:spcBef>
                <a:spcPct val="50000"/>
              </a:spcBef>
            </a:pPr>
            <a:r>
              <a:rPr lang="en-GB" sz="2800" b="1" dirty="0">
                <a:solidFill>
                  <a:srgbClr val="0000CC"/>
                </a:solidFill>
                <a:latin typeface="Arial" pitchFamily="34" charset="0"/>
                <a:cs typeface="Arial" pitchFamily="34" charset="0"/>
              </a:rPr>
              <a:t>Atlas of European Ground water Geochemistry </a:t>
            </a:r>
          </a:p>
        </p:txBody>
      </p:sp>
      <p:pic>
        <p:nvPicPr>
          <p:cNvPr id="36867" name="Content Placeholder 3" descr="DSCF2438.JPG"/>
          <p:cNvPicPr>
            <a:picLocks noChangeAspect="1"/>
          </p:cNvPicPr>
          <p:nvPr/>
        </p:nvPicPr>
        <p:blipFill>
          <a:blip r:embed="rId3" cstate="print"/>
          <a:srcRect/>
          <a:stretch>
            <a:fillRect/>
          </a:stretch>
        </p:blipFill>
        <p:spPr bwMode="auto">
          <a:xfrm>
            <a:off x="1795463" y="881063"/>
            <a:ext cx="5568950" cy="4176712"/>
          </a:xfrm>
          <a:prstGeom prst="rect">
            <a:avLst/>
          </a:prstGeom>
          <a:noFill/>
          <a:ln w="9525">
            <a:noFill/>
            <a:miter lim="800000"/>
            <a:headEnd/>
            <a:tailEnd/>
          </a:ln>
        </p:spPr>
      </p:pic>
      <p:sp>
        <p:nvSpPr>
          <p:cNvPr id="36868" name="Rectangle 5"/>
          <p:cNvSpPr>
            <a:spLocks noChangeArrowheads="1"/>
          </p:cNvSpPr>
          <p:nvPr/>
        </p:nvSpPr>
        <p:spPr bwMode="auto">
          <a:xfrm>
            <a:off x="534988" y="5119688"/>
            <a:ext cx="8358187" cy="1200329"/>
          </a:xfrm>
          <a:prstGeom prst="rect">
            <a:avLst/>
          </a:prstGeom>
          <a:noFill/>
          <a:ln w="9525">
            <a:noFill/>
            <a:miter lim="800000"/>
            <a:headEnd/>
            <a:tailEnd/>
          </a:ln>
        </p:spPr>
        <p:txBody>
          <a:bodyPr>
            <a:spAutoFit/>
          </a:bodyPr>
          <a:lstStyle/>
          <a:p>
            <a:r>
              <a:rPr lang="en-GB" sz="2400" b="1" dirty="0">
                <a:solidFill>
                  <a:srgbClr val="0000CC"/>
                </a:solidFill>
                <a:latin typeface="Arial" pitchFamily="34" charset="0"/>
                <a:cs typeface="Arial" pitchFamily="34" charset="0"/>
              </a:rPr>
              <a:t>To obtain a fully harmonised and homogeneous data set all samples were analysed in just one laboratory for 72 parameters.</a:t>
            </a:r>
            <a:endParaRPr lang="en-GB" sz="2400" dirty="0">
              <a:solidFill>
                <a:srgbClr val="0000CC"/>
              </a:solidFill>
              <a:latin typeface="Arial" pitchFamily="34" charset="0"/>
              <a:cs typeface="Arial" pitchFamily="34" charset="0"/>
            </a:endParaRPr>
          </a:p>
        </p:txBody>
      </p:sp>
      <p:sp>
        <p:nvSpPr>
          <p:cNvPr id="36871" name="Rectangle 15"/>
          <p:cNvSpPr>
            <a:spLocks noChangeArrowheads="1"/>
          </p:cNvSpPr>
          <p:nvPr/>
        </p:nvSpPr>
        <p:spPr bwMode="auto">
          <a:xfrm>
            <a:off x="3786182" y="6093296"/>
            <a:ext cx="5354638" cy="338138"/>
          </a:xfrm>
          <a:prstGeom prst="rect">
            <a:avLst/>
          </a:prstGeom>
          <a:noFill/>
          <a:ln w="9525">
            <a:noFill/>
            <a:miter lim="800000"/>
            <a:headEnd/>
            <a:tailEnd/>
          </a:ln>
        </p:spPr>
        <p:txBody>
          <a:bodyPr wrap="none">
            <a:spAutoFit/>
          </a:bodyPr>
          <a:lstStyle/>
          <a:p>
            <a:r>
              <a:rPr lang="en-GB" sz="1600" dirty="0">
                <a:latin typeface="Arial" pitchFamily="34" charset="0"/>
                <a:cs typeface="Arial" pitchFamily="34" charset="0"/>
              </a:rPr>
              <a:t>(Photograph provided by Manfred </a:t>
            </a:r>
            <a:r>
              <a:rPr lang="en-GB" sz="1600" dirty="0" err="1">
                <a:latin typeface="Arial" pitchFamily="34" charset="0"/>
                <a:cs typeface="Arial" pitchFamily="34" charset="0"/>
              </a:rPr>
              <a:t>Birke</a:t>
            </a:r>
            <a:r>
              <a:rPr lang="en-GB" sz="1600" dirty="0">
                <a:latin typeface="Arial" pitchFamily="34" charset="0"/>
                <a:cs typeface="Arial" pitchFamily="34" charset="0"/>
              </a:rPr>
              <a:t>, BGR, Germany)</a:t>
            </a:r>
          </a:p>
        </p:txBody>
      </p:sp>
      <p:cxnSp>
        <p:nvCxnSpPr>
          <p:cNvPr id="6" name="Straight Connector 5"/>
          <p:cNvCxnSpPr/>
          <p:nvPr/>
        </p:nvCxnSpPr>
        <p:spPr>
          <a:xfrm>
            <a:off x="179512" y="764704"/>
            <a:ext cx="8640960" cy="0"/>
          </a:xfrm>
          <a:prstGeom prst="line">
            <a:avLst/>
          </a:prstGeom>
          <a:ln w="28575"/>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3" name="Picture 4"/>
          <p:cNvPicPr>
            <a:picLocks noChangeAspect="1" noChangeArrowheads="1"/>
          </p:cNvPicPr>
          <p:nvPr/>
        </p:nvPicPr>
        <p:blipFill>
          <a:blip r:embed="rId3" cstate="print">
            <a:extLst>
              <a:ext uri="{28A0092B-C50C-407E-A947-70E740481C1C}">
                <a14:useLocalDpi xmlns:a14="http://schemas.microsoft.com/office/drawing/2010/main"/>
              </a:ext>
            </a:extLst>
          </a:blip>
          <a:srcRect r="3174"/>
          <a:stretch>
            <a:fillRect/>
          </a:stretch>
        </p:blipFill>
        <p:spPr bwMode="auto">
          <a:xfrm>
            <a:off x="34925" y="548680"/>
            <a:ext cx="6591300" cy="5400675"/>
          </a:xfrm>
          <a:prstGeom prst="rect">
            <a:avLst/>
          </a:prstGeom>
          <a:noFill/>
          <a:ln w="9525">
            <a:noFill/>
            <a:miter lim="800000"/>
            <a:headEnd/>
            <a:tailEnd/>
          </a:ln>
        </p:spPr>
      </p:pic>
      <p:sp>
        <p:nvSpPr>
          <p:cNvPr id="12" name="Rectangle 11"/>
          <p:cNvSpPr/>
          <p:nvPr/>
        </p:nvSpPr>
        <p:spPr>
          <a:xfrm>
            <a:off x="6659563" y="116632"/>
            <a:ext cx="2233612" cy="2923877"/>
          </a:xfrm>
          <a:prstGeom prst="rect">
            <a:avLst/>
          </a:prstGeom>
        </p:spPr>
        <p:txBody>
          <a:bodyPr>
            <a:spAutoFit/>
          </a:bodyPr>
          <a:lstStyle/>
          <a:p>
            <a:pPr fontAlgn="auto">
              <a:spcBef>
                <a:spcPts val="0"/>
              </a:spcBef>
              <a:spcAft>
                <a:spcPts val="0"/>
              </a:spcAft>
              <a:defRPr/>
            </a:pPr>
            <a:r>
              <a:rPr lang="en-GB" sz="2400" b="1" dirty="0">
                <a:solidFill>
                  <a:srgbClr val="0000CC"/>
                </a:solidFill>
                <a:effectLst>
                  <a:outerShdw blurRad="38100" dist="38100" dir="2700000" algn="tl">
                    <a:srgbClr val="C0C0C0"/>
                  </a:outerShdw>
                </a:effectLst>
                <a:latin typeface="Arial" pitchFamily="34" charset="0"/>
                <a:cs typeface="Arial" pitchFamily="34" charset="0"/>
              </a:rPr>
              <a:t>Arsenic (As): </a:t>
            </a:r>
          </a:p>
          <a:p>
            <a:pPr fontAlgn="auto">
              <a:spcBef>
                <a:spcPts val="0"/>
              </a:spcBef>
              <a:spcAft>
                <a:spcPts val="0"/>
              </a:spcAft>
              <a:defRPr/>
            </a:pPr>
            <a:endParaRPr lang="en-GB" sz="2000" b="1" dirty="0">
              <a:solidFill>
                <a:srgbClr val="0000CC"/>
              </a:solidFill>
              <a:effectLst>
                <a:outerShdw blurRad="38100" dist="38100" dir="2700000" algn="tl">
                  <a:srgbClr val="C0C0C0"/>
                </a:outerShdw>
              </a:effectLst>
              <a:latin typeface="Arial" pitchFamily="34" charset="0"/>
              <a:cs typeface="Arial" pitchFamily="34" charset="0"/>
            </a:endParaRPr>
          </a:p>
          <a:p>
            <a:pPr marL="179388" indent="-179388" fontAlgn="auto">
              <a:spcBef>
                <a:spcPts val="0"/>
              </a:spcBef>
              <a:spcAft>
                <a:spcPts val="0"/>
              </a:spcAft>
              <a:buFont typeface="Arial" pitchFamily="34" charset="0"/>
              <a:buChar char="•"/>
              <a:defRPr/>
            </a:pPr>
            <a:r>
              <a:rPr lang="en-GB" sz="2000" b="1" dirty="0">
                <a:solidFill>
                  <a:srgbClr val="0000CC"/>
                </a:solidFill>
                <a:effectLst>
                  <a:outerShdw blurRad="38100" dist="38100" dir="2700000" algn="tl">
                    <a:srgbClr val="C0C0C0"/>
                  </a:outerShdw>
                </a:effectLst>
                <a:latin typeface="Arial" pitchFamily="34" charset="0"/>
                <a:cs typeface="Arial" pitchFamily="34" charset="0"/>
              </a:rPr>
              <a:t>Sulphide mineralisation; </a:t>
            </a:r>
          </a:p>
          <a:p>
            <a:pPr marL="179388" indent="-179388" fontAlgn="auto">
              <a:spcBef>
                <a:spcPts val="0"/>
              </a:spcBef>
              <a:spcAft>
                <a:spcPts val="0"/>
              </a:spcAft>
              <a:buFont typeface="Arial" pitchFamily="34" charset="0"/>
              <a:buChar char="•"/>
              <a:defRPr/>
            </a:pPr>
            <a:r>
              <a:rPr lang="en-GB" sz="2000" b="1" dirty="0">
                <a:solidFill>
                  <a:srgbClr val="0000CC"/>
                </a:solidFill>
                <a:effectLst>
                  <a:outerShdw blurRad="38100" dist="38100" dir="2700000" algn="tl">
                    <a:srgbClr val="C0C0C0"/>
                  </a:outerShdw>
                </a:effectLst>
                <a:latin typeface="Arial" pitchFamily="34" charset="0"/>
                <a:cs typeface="Arial" pitchFamily="34" charset="0"/>
              </a:rPr>
              <a:t>Fault zones;</a:t>
            </a:r>
          </a:p>
          <a:p>
            <a:pPr marL="179388" indent="-179388" fontAlgn="auto">
              <a:spcBef>
                <a:spcPts val="0"/>
              </a:spcBef>
              <a:spcAft>
                <a:spcPts val="0"/>
              </a:spcAft>
              <a:buFont typeface="Arial" pitchFamily="34" charset="0"/>
              <a:buChar char="•"/>
              <a:defRPr/>
            </a:pPr>
            <a:r>
              <a:rPr lang="en-GB" sz="2000" b="1" dirty="0">
                <a:solidFill>
                  <a:srgbClr val="0000CC"/>
                </a:solidFill>
                <a:effectLst>
                  <a:outerShdw blurRad="38100" dist="38100" dir="2700000" algn="tl">
                    <a:srgbClr val="C0C0C0"/>
                  </a:outerShdw>
                </a:effectLst>
                <a:latin typeface="Arial" pitchFamily="34" charset="0"/>
                <a:cs typeface="Arial" pitchFamily="34" charset="0"/>
              </a:rPr>
              <a:t>Alkaline volcanic provinces in Italy.</a:t>
            </a:r>
            <a:endParaRPr lang="en-GB" sz="2000" dirty="0">
              <a:solidFill>
                <a:srgbClr val="0000CC"/>
              </a:solidFill>
              <a:latin typeface="Arial" pitchFamily="34" charset="0"/>
              <a:cs typeface="Arial" pitchFamily="34" charset="0"/>
            </a:endParaRPr>
          </a:p>
        </p:txBody>
      </p:sp>
      <p:sp>
        <p:nvSpPr>
          <p:cNvPr id="40966" name="Rectangle 4"/>
          <p:cNvSpPr>
            <a:spLocks noChangeArrowheads="1"/>
          </p:cNvSpPr>
          <p:nvPr/>
        </p:nvSpPr>
        <p:spPr bwMode="auto">
          <a:xfrm>
            <a:off x="3700463" y="5492750"/>
            <a:ext cx="2865437" cy="276225"/>
          </a:xfrm>
          <a:prstGeom prst="rect">
            <a:avLst/>
          </a:prstGeom>
          <a:noFill/>
          <a:ln w="9525">
            <a:noFill/>
            <a:miter lim="800000"/>
            <a:headEnd/>
            <a:tailEnd/>
          </a:ln>
        </p:spPr>
        <p:txBody>
          <a:bodyPr wrap="none">
            <a:spAutoFit/>
          </a:bodyPr>
          <a:lstStyle/>
          <a:p>
            <a:r>
              <a:rPr lang="en-GB" sz="1200" dirty="0">
                <a:latin typeface="Arial" pitchFamily="34" charset="0"/>
                <a:cs typeface="Arial" pitchFamily="34" charset="0"/>
              </a:rPr>
              <a:t>(Source:  </a:t>
            </a:r>
            <a:r>
              <a:rPr lang="en-GB" sz="1200" dirty="0" err="1">
                <a:latin typeface="Arial" pitchFamily="34" charset="0"/>
                <a:cs typeface="Arial" pitchFamily="34" charset="0"/>
              </a:rPr>
              <a:t>Reimann</a:t>
            </a:r>
            <a:r>
              <a:rPr lang="en-GB" sz="1200" dirty="0">
                <a:latin typeface="Arial" pitchFamily="34" charset="0"/>
                <a:cs typeface="Arial" pitchFamily="34" charset="0"/>
              </a:rPr>
              <a:t> &amp; </a:t>
            </a:r>
            <a:r>
              <a:rPr lang="en-GB" sz="1200" dirty="0" err="1">
                <a:latin typeface="Arial" pitchFamily="34" charset="0"/>
                <a:cs typeface="Arial" pitchFamily="34" charset="0"/>
              </a:rPr>
              <a:t>Birke</a:t>
            </a:r>
            <a:r>
              <a:rPr lang="en-GB" sz="1200" dirty="0">
                <a:latin typeface="Arial" pitchFamily="34" charset="0"/>
                <a:cs typeface="Arial" pitchFamily="34" charset="0"/>
              </a:rPr>
              <a:t>, 2010, p.77)</a:t>
            </a:r>
          </a:p>
        </p:txBody>
      </p:sp>
      <p:sp>
        <p:nvSpPr>
          <p:cNvPr id="40967" name="Text Box 12"/>
          <p:cNvSpPr txBox="1">
            <a:spLocks noChangeArrowheads="1"/>
          </p:cNvSpPr>
          <p:nvPr/>
        </p:nvSpPr>
        <p:spPr bwMode="auto">
          <a:xfrm>
            <a:off x="6623050" y="3241129"/>
            <a:ext cx="2520950" cy="2923877"/>
          </a:xfrm>
          <a:prstGeom prst="rect">
            <a:avLst/>
          </a:prstGeom>
          <a:noFill/>
          <a:ln w="9525">
            <a:noFill/>
            <a:miter lim="800000"/>
            <a:headEnd/>
            <a:tailEnd/>
          </a:ln>
        </p:spPr>
        <p:txBody>
          <a:bodyPr>
            <a:spAutoFit/>
          </a:bodyPr>
          <a:lstStyle/>
          <a:p>
            <a:pPr>
              <a:spcBef>
                <a:spcPct val="50000"/>
              </a:spcBef>
            </a:pPr>
            <a:r>
              <a:rPr lang="en-GB" sz="1600" b="1" dirty="0">
                <a:solidFill>
                  <a:srgbClr val="3333CC"/>
                </a:solidFill>
                <a:latin typeface="Arial" pitchFamily="34" charset="0"/>
                <a:cs typeface="Arial" pitchFamily="34" charset="0"/>
              </a:rPr>
              <a:t>Limit value:  10 </a:t>
            </a:r>
            <a:r>
              <a:rPr lang="en-GB" sz="1600" b="1" dirty="0" err="1">
                <a:solidFill>
                  <a:srgbClr val="3333CC"/>
                </a:solidFill>
                <a:latin typeface="Arial" pitchFamily="34" charset="0"/>
                <a:cs typeface="Arial" pitchFamily="34" charset="0"/>
              </a:rPr>
              <a:t>μg</a:t>
            </a:r>
            <a:r>
              <a:rPr lang="en-GB" sz="1600" b="1" dirty="0">
                <a:solidFill>
                  <a:srgbClr val="3333CC"/>
                </a:solidFill>
                <a:latin typeface="Arial" pitchFamily="34" charset="0"/>
                <a:cs typeface="Arial" pitchFamily="34" charset="0"/>
              </a:rPr>
              <a:t>/L</a:t>
            </a:r>
          </a:p>
          <a:p>
            <a:pPr>
              <a:spcBef>
                <a:spcPct val="50000"/>
              </a:spcBef>
            </a:pPr>
            <a:r>
              <a:rPr lang="en-GB" sz="1600" b="1" dirty="0">
                <a:solidFill>
                  <a:srgbClr val="3333CC"/>
                </a:solidFill>
                <a:latin typeface="Arial" pitchFamily="34" charset="0"/>
                <a:cs typeface="Arial" pitchFamily="34" charset="0"/>
              </a:rPr>
              <a:t>Drinking water directive 98/83/EC</a:t>
            </a:r>
          </a:p>
          <a:p>
            <a:pPr>
              <a:spcBef>
                <a:spcPct val="50000"/>
              </a:spcBef>
            </a:pPr>
            <a:r>
              <a:rPr lang="en-GB" sz="1600" b="1" dirty="0">
                <a:solidFill>
                  <a:srgbClr val="3333CC"/>
                </a:solidFill>
                <a:latin typeface="Arial" pitchFamily="34" charset="0"/>
                <a:cs typeface="Arial" pitchFamily="34" charset="0"/>
              </a:rPr>
              <a:t>Natural Mineral water directive 2009/54/EC</a:t>
            </a:r>
          </a:p>
          <a:p>
            <a:pPr>
              <a:spcBef>
                <a:spcPct val="50000"/>
              </a:spcBef>
            </a:pPr>
            <a:r>
              <a:rPr lang="en-GB" sz="1600" b="1" dirty="0">
                <a:solidFill>
                  <a:srgbClr val="FF0000"/>
                </a:solidFill>
                <a:latin typeface="Arial" pitchFamily="34" charset="0"/>
                <a:cs typeface="Arial" pitchFamily="34" charset="0"/>
              </a:rPr>
              <a:t>9 samples have values exceeding the limit set by the European drinking and mineral water directives.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7" name="Picture 5" descr="V.jpg"/>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176213" y="592138"/>
            <a:ext cx="6624637" cy="5400675"/>
          </a:xfrm>
          <a:prstGeom prst="rect">
            <a:avLst/>
          </a:prstGeom>
          <a:noFill/>
          <a:ln w="9525">
            <a:noFill/>
            <a:miter lim="800000"/>
            <a:headEnd/>
            <a:tailEnd/>
          </a:ln>
        </p:spPr>
      </p:pic>
      <p:sp>
        <p:nvSpPr>
          <p:cNvPr id="6" name="Rectangle 5"/>
          <p:cNvSpPr/>
          <p:nvPr/>
        </p:nvSpPr>
        <p:spPr>
          <a:xfrm>
            <a:off x="6748463" y="1268413"/>
            <a:ext cx="2286000" cy="4339650"/>
          </a:xfrm>
          <a:prstGeom prst="rect">
            <a:avLst/>
          </a:prstGeom>
        </p:spPr>
        <p:txBody>
          <a:bodyPr>
            <a:spAutoFit/>
          </a:bodyPr>
          <a:lstStyle/>
          <a:p>
            <a:pPr>
              <a:defRPr/>
            </a:pPr>
            <a:r>
              <a:rPr lang="en-GB" sz="2400" b="1" dirty="0">
                <a:solidFill>
                  <a:srgbClr val="0000CC"/>
                </a:solidFill>
                <a:effectLst>
                  <a:outerShdw blurRad="38100" dist="38100" dir="2700000" algn="tl">
                    <a:srgbClr val="C0C0C0"/>
                  </a:outerShdw>
                </a:effectLst>
                <a:latin typeface="Arial" pitchFamily="34" charset="0"/>
                <a:cs typeface="Arial" pitchFamily="34" charset="0"/>
              </a:rPr>
              <a:t>Vanadium (V): </a:t>
            </a:r>
          </a:p>
          <a:p>
            <a:pPr>
              <a:defRPr/>
            </a:pPr>
            <a:endParaRPr lang="en-GB" b="1" dirty="0">
              <a:solidFill>
                <a:srgbClr val="0000CC"/>
              </a:solidFill>
              <a:effectLst>
                <a:outerShdw blurRad="38100" dist="38100" dir="2700000" algn="tl">
                  <a:srgbClr val="C0C0C0"/>
                </a:outerShdw>
              </a:effectLst>
              <a:latin typeface="Arial" pitchFamily="34" charset="0"/>
              <a:cs typeface="Arial" pitchFamily="34" charset="0"/>
            </a:endParaRPr>
          </a:p>
          <a:p>
            <a:pPr>
              <a:defRPr/>
            </a:pPr>
            <a:r>
              <a:rPr lang="en-GB" b="1" dirty="0">
                <a:solidFill>
                  <a:srgbClr val="0000CC"/>
                </a:solidFill>
                <a:effectLst>
                  <a:outerShdw blurRad="38100" dist="38100" dir="2700000" algn="tl">
                    <a:srgbClr val="C0C0C0"/>
                  </a:outerShdw>
                </a:effectLst>
                <a:latin typeface="Arial" pitchFamily="34" charset="0"/>
                <a:cs typeface="Arial" pitchFamily="34" charset="0"/>
              </a:rPr>
              <a:t>Active volcanic centres and basaltic rocks are indicated, </a:t>
            </a:r>
            <a:r>
              <a:rPr lang="en-GB" b="1" i="1" dirty="0">
                <a:solidFill>
                  <a:srgbClr val="0000CC"/>
                </a:solidFill>
                <a:effectLst>
                  <a:outerShdw blurRad="38100" dist="38100" dir="2700000" algn="tl">
                    <a:srgbClr val="C0C0C0"/>
                  </a:outerShdw>
                </a:effectLst>
                <a:latin typeface="Arial" pitchFamily="34" charset="0"/>
                <a:cs typeface="Arial" pitchFamily="34" charset="0"/>
              </a:rPr>
              <a:t>e.g</a:t>
            </a:r>
            <a:r>
              <a:rPr lang="en-GB" b="1" dirty="0">
                <a:solidFill>
                  <a:srgbClr val="0000CC"/>
                </a:solidFill>
                <a:effectLst>
                  <a:outerShdw blurRad="38100" dist="38100" dir="2700000" algn="tl">
                    <a:srgbClr val="C0C0C0"/>
                  </a:outerShdw>
                </a:effectLst>
                <a:latin typeface="Arial" pitchFamily="34" charset="0"/>
                <a:cs typeface="Arial" pitchFamily="34" charset="0"/>
              </a:rPr>
              <a:t>., </a:t>
            </a:r>
          </a:p>
          <a:p>
            <a:pPr>
              <a:defRPr/>
            </a:pPr>
            <a:endParaRPr lang="en-GB" b="1" dirty="0">
              <a:solidFill>
                <a:srgbClr val="0000CC"/>
              </a:solidFill>
              <a:effectLst>
                <a:outerShdw blurRad="38100" dist="38100" dir="2700000" algn="tl">
                  <a:srgbClr val="C0C0C0"/>
                </a:outerShdw>
              </a:effectLst>
              <a:latin typeface="Arial" pitchFamily="34" charset="0"/>
              <a:cs typeface="Arial" pitchFamily="34" charset="0"/>
            </a:endParaRPr>
          </a:p>
          <a:p>
            <a:pPr marL="176213" indent="-176213">
              <a:buFont typeface="Arial" pitchFamily="34" charset="0"/>
              <a:buChar char="•"/>
              <a:defRPr/>
            </a:pPr>
            <a:r>
              <a:rPr lang="en-GB" b="1" dirty="0">
                <a:solidFill>
                  <a:srgbClr val="0000CC"/>
                </a:solidFill>
                <a:effectLst>
                  <a:outerShdw blurRad="38100" dist="38100" dir="2700000" algn="tl">
                    <a:srgbClr val="C0C0C0"/>
                  </a:outerShdw>
                </a:effectLst>
                <a:latin typeface="Arial" pitchFamily="34" charset="0"/>
                <a:cs typeface="Arial" pitchFamily="34" charset="0"/>
              </a:rPr>
              <a:t>Canary Isles,</a:t>
            </a:r>
          </a:p>
          <a:p>
            <a:pPr marL="176213" indent="-176213">
              <a:buFont typeface="Arial" pitchFamily="34" charset="0"/>
              <a:buChar char="•"/>
              <a:defRPr/>
            </a:pPr>
            <a:r>
              <a:rPr lang="en-GB" b="1" dirty="0">
                <a:solidFill>
                  <a:srgbClr val="0000CC"/>
                </a:solidFill>
                <a:effectLst>
                  <a:outerShdw blurRad="38100" dist="38100" dir="2700000" algn="tl">
                    <a:srgbClr val="C0C0C0"/>
                  </a:outerShdw>
                </a:effectLst>
                <a:latin typeface="Arial" pitchFamily="34" charset="0"/>
                <a:cs typeface="Arial" pitchFamily="34" charset="0"/>
              </a:rPr>
              <a:t>Cyprus,</a:t>
            </a:r>
          </a:p>
          <a:p>
            <a:pPr marL="176213" indent="-176213">
              <a:buFont typeface="Arial" pitchFamily="34" charset="0"/>
              <a:buChar char="•"/>
              <a:defRPr/>
            </a:pPr>
            <a:r>
              <a:rPr lang="en-GB" b="1" dirty="0">
                <a:solidFill>
                  <a:srgbClr val="0000CC"/>
                </a:solidFill>
                <a:effectLst>
                  <a:outerShdw blurRad="38100" dist="38100" dir="2700000" algn="tl">
                    <a:srgbClr val="C0C0C0"/>
                  </a:outerShdw>
                </a:effectLst>
                <a:latin typeface="Arial" pitchFamily="34" charset="0"/>
                <a:cs typeface="Arial" pitchFamily="34" charset="0"/>
              </a:rPr>
              <a:t>Hellas,</a:t>
            </a:r>
          </a:p>
          <a:p>
            <a:pPr marL="176213" indent="-176213">
              <a:buFont typeface="Arial" pitchFamily="34" charset="0"/>
              <a:buChar char="•"/>
              <a:defRPr/>
            </a:pPr>
            <a:r>
              <a:rPr lang="en-GB" b="1" dirty="0">
                <a:solidFill>
                  <a:srgbClr val="0000CC"/>
                </a:solidFill>
                <a:effectLst>
                  <a:outerShdw blurRad="38100" dist="38100" dir="2700000" algn="tl">
                    <a:srgbClr val="C0C0C0"/>
                  </a:outerShdw>
                </a:effectLst>
                <a:latin typeface="Arial" pitchFamily="34" charset="0"/>
                <a:cs typeface="Arial" pitchFamily="34" charset="0"/>
              </a:rPr>
              <a:t>Iceland,</a:t>
            </a:r>
          </a:p>
          <a:p>
            <a:pPr marL="176213" indent="-176213">
              <a:buFont typeface="Arial" pitchFamily="34" charset="0"/>
              <a:buChar char="•"/>
              <a:defRPr/>
            </a:pPr>
            <a:r>
              <a:rPr lang="en-GB" b="1" dirty="0">
                <a:solidFill>
                  <a:srgbClr val="0000CC"/>
                </a:solidFill>
                <a:effectLst>
                  <a:outerShdw blurRad="38100" dist="38100" dir="2700000" algn="tl">
                    <a:srgbClr val="C0C0C0"/>
                  </a:outerShdw>
                </a:effectLst>
                <a:latin typeface="Arial" pitchFamily="34" charset="0"/>
                <a:cs typeface="Arial" pitchFamily="34" charset="0"/>
              </a:rPr>
              <a:t>Ireland (Antrim Plateau), </a:t>
            </a:r>
          </a:p>
          <a:p>
            <a:pPr marL="176213" indent="-176213">
              <a:buFont typeface="Arial" pitchFamily="34" charset="0"/>
              <a:buChar char="•"/>
              <a:defRPr/>
            </a:pPr>
            <a:r>
              <a:rPr lang="en-GB" b="1" dirty="0">
                <a:solidFill>
                  <a:srgbClr val="0000CC"/>
                </a:solidFill>
                <a:effectLst>
                  <a:outerShdw blurRad="38100" dist="38100" dir="2700000" algn="tl">
                    <a:srgbClr val="C0C0C0"/>
                  </a:outerShdw>
                </a:effectLst>
                <a:latin typeface="Arial" pitchFamily="34" charset="0"/>
                <a:cs typeface="Arial" pitchFamily="34" charset="0"/>
              </a:rPr>
              <a:t>Central and southern Italy.</a:t>
            </a:r>
            <a:endParaRPr lang="en-GB" dirty="0">
              <a:solidFill>
                <a:srgbClr val="0000CC"/>
              </a:solidFill>
              <a:latin typeface="Arial" pitchFamily="34" charset="0"/>
              <a:cs typeface="Arial" pitchFamily="34" charset="0"/>
            </a:endParaRPr>
          </a:p>
        </p:txBody>
      </p:sp>
      <p:sp>
        <p:nvSpPr>
          <p:cNvPr id="41989" name="Rectangle 4"/>
          <p:cNvSpPr>
            <a:spLocks noChangeArrowheads="1"/>
          </p:cNvSpPr>
          <p:nvPr/>
        </p:nvSpPr>
        <p:spPr bwMode="auto">
          <a:xfrm>
            <a:off x="3825875" y="5489575"/>
            <a:ext cx="2906713" cy="277813"/>
          </a:xfrm>
          <a:prstGeom prst="rect">
            <a:avLst/>
          </a:prstGeom>
          <a:noFill/>
          <a:ln w="9525">
            <a:noFill/>
            <a:miter lim="800000"/>
            <a:headEnd/>
            <a:tailEnd/>
          </a:ln>
        </p:spPr>
        <p:txBody>
          <a:bodyPr wrap="none">
            <a:spAutoFit/>
          </a:bodyPr>
          <a:lstStyle/>
          <a:p>
            <a:r>
              <a:rPr lang="en-GB" sz="1200">
                <a:latin typeface="Arial" pitchFamily="34" charset="0"/>
                <a:cs typeface="Arial" pitchFamily="34" charset="0"/>
              </a:rPr>
              <a:t>(Source: Reimann &amp; Birke, 2010, p.189)</a:t>
            </a:r>
          </a:p>
        </p:txBody>
      </p:sp>
      <p:sp>
        <p:nvSpPr>
          <p:cNvPr id="41991" name="Text Box 12"/>
          <p:cNvSpPr txBox="1">
            <a:spLocks noChangeArrowheads="1"/>
          </p:cNvSpPr>
          <p:nvPr/>
        </p:nvSpPr>
        <p:spPr bwMode="auto">
          <a:xfrm>
            <a:off x="6732588" y="5971182"/>
            <a:ext cx="2232025" cy="338138"/>
          </a:xfrm>
          <a:prstGeom prst="rect">
            <a:avLst/>
          </a:prstGeom>
          <a:noFill/>
          <a:ln w="9525">
            <a:noFill/>
            <a:miter lim="800000"/>
            <a:headEnd/>
            <a:tailEnd/>
          </a:ln>
        </p:spPr>
        <p:txBody>
          <a:bodyPr>
            <a:spAutoFit/>
          </a:bodyPr>
          <a:lstStyle/>
          <a:p>
            <a:pPr>
              <a:spcBef>
                <a:spcPct val="50000"/>
              </a:spcBef>
            </a:pPr>
            <a:r>
              <a:rPr lang="en-GB" sz="1600" b="1" dirty="0">
                <a:solidFill>
                  <a:srgbClr val="3333CC"/>
                </a:solidFill>
                <a:latin typeface="Arial" pitchFamily="34" charset="0"/>
                <a:cs typeface="Arial" pitchFamily="34" charset="0"/>
              </a:rPr>
              <a:t>Limit value:  none</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2" y="214290"/>
            <a:ext cx="9001154" cy="6135729"/>
            <a:chOff x="2" y="214290"/>
            <a:chExt cx="9001154" cy="6135729"/>
          </a:xfrm>
        </p:grpSpPr>
        <p:pic>
          <p:nvPicPr>
            <p:cNvPr id="41987" name="Picture 5" descr="V.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 y="1404390"/>
              <a:ext cx="4838227" cy="3600000"/>
            </a:xfrm>
            <a:prstGeom prst="rect">
              <a:avLst/>
            </a:prstGeom>
            <a:noFill/>
            <a:ln w="9525">
              <a:noFill/>
              <a:miter lim="800000"/>
              <a:headEnd/>
              <a:tailEnd/>
            </a:ln>
          </p:spPr>
        </p:pic>
        <p:sp>
          <p:nvSpPr>
            <p:cNvPr id="6" name="Rectangle 5"/>
            <p:cNvSpPr/>
            <p:nvPr/>
          </p:nvSpPr>
          <p:spPr>
            <a:xfrm>
              <a:off x="214282" y="214290"/>
              <a:ext cx="8643998" cy="830997"/>
            </a:xfrm>
            <a:prstGeom prst="rect">
              <a:avLst/>
            </a:prstGeom>
          </p:spPr>
          <p:txBody>
            <a:bodyPr wrap="square">
              <a:spAutoFit/>
            </a:bodyPr>
            <a:lstStyle/>
            <a:p>
              <a:pPr algn="ctr">
                <a:defRPr/>
              </a:pPr>
              <a:r>
                <a:rPr lang="en-GB" sz="2400" b="1" dirty="0">
                  <a:solidFill>
                    <a:srgbClr val="0000CC"/>
                  </a:solidFill>
                  <a:effectLst>
                    <a:outerShdw blurRad="38100" dist="38100" dir="2700000" algn="tl">
                      <a:srgbClr val="C0C0C0"/>
                    </a:outerShdw>
                  </a:effectLst>
                  <a:latin typeface="Arial" pitchFamily="34" charset="0"/>
                  <a:cs typeface="Arial" pitchFamily="34" charset="0"/>
                </a:rPr>
                <a:t>We said that the statistical distribution of geochemical data usually has a right or positive </a:t>
              </a:r>
              <a:r>
                <a:rPr lang="en-GB" sz="2400" b="1" dirty="0" err="1">
                  <a:solidFill>
                    <a:srgbClr val="0000CC"/>
                  </a:solidFill>
                  <a:effectLst>
                    <a:outerShdw blurRad="38100" dist="38100" dir="2700000" algn="tl">
                      <a:srgbClr val="C0C0C0"/>
                    </a:outerShdw>
                  </a:effectLst>
                  <a:latin typeface="Arial" pitchFamily="34" charset="0"/>
                  <a:cs typeface="Arial" pitchFamily="34" charset="0"/>
                </a:rPr>
                <a:t>skewness</a:t>
              </a:r>
              <a:r>
                <a:rPr lang="en-GB" sz="2400" b="1" dirty="0">
                  <a:solidFill>
                    <a:srgbClr val="0000CC"/>
                  </a:solidFill>
                  <a:effectLst>
                    <a:outerShdw blurRad="38100" dist="38100" dir="2700000" algn="tl">
                      <a:srgbClr val="C0C0C0"/>
                    </a:outerShdw>
                  </a:effectLst>
                  <a:latin typeface="Arial" pitchFamily="34" charset="0"/>
                  <a:cs typeface="Arial" pitchFamily="34" charset="0"/>
                </a:rPr>
                <a:t> </a:t>
              </a:r>
              <a:endParaRPr lang="en-GB" b="1" dirty="0">
                <a:solidFill>
                  <a:srgbClr val="0000CC"/>
                </a:solidFill>
                <a:effectLst>
                  <a:outerShdw blurRad="38100" dist="38100" dir="2700000" algn="tl">
                    <a:srgbClr val="C0C0C0"/>
                  </a:outerShdw>
                </a:effectLst>
                <a:latin typeface="Arial" pitchFamily="34" charset="0"/>
                <a:cs typeface="Arial" pitchFamily="34" charset="0"/>
              </a:endParaRPr>
            </a:p>
          </p:txBody>
        </p:sp>
        <p:sp>
          <p:nvSpPr>
            <p:cNvPr id="41989" name="Rectangle 4"/>
            <p:cNvSpPr>
              <a:spLocks noChangeArrowheads="1"/>
            </p:cNvSpPr>
            <p:nvPr/>
          </p:nvSpPr>
          <p:spPr bwMode="auto">
            <a:xfrm>
              <a:off x="93651" y="5008575"/>
              <a:ext cx="2906713" cy="277813"/>
            </a:xfrm>
            <a:prstGeom prst="rect">
              <a:avLst/>
            </a:prstGeom>
            <a:noFill/>
            <a:ln w="9525">
              <a:noFill/>
              <a:miter lim="800000"/>
              <a:headEnd/>
              <a:tailEnd/>
            </a:ln>
          </p:spPr>
          <p:txBody>
            <a:bodyPr wrap="none">
              <a:spAutoFit/>
            </a:bodyPr>
            <a:lstStyle/>
            <a:p>
              <a:r>
                <a:rPr lang="en-GB" sz="1200" dirty="0">
                  <a:latin typeface="Arial" pitchFamily="34" charset="0"/>
                  <a:cs typeface="Arial" pitchFamily="34" charset="0"/>
                </a:rPr>
                <a:t>(Source: </a:t>
              </a:r>
              <a:r>
                <a:rPr lang="en-GB" sz="1200" dirty="0" err="1">
                  <a:latin typeface="Arial" pitchFamily="34" charset="0"/>
                  <a:cs typeface="Arial" pitchFamily="34" charset="0"/>
                </a:rPr>
                <a:t>Reimann</a:t>
              </a:r>
              <a:r>
                <a:rPr lang="en-GB" sz="1200" dirty="0">
                  <a:latin typeface="Arial" pitchFamily="34" charset="0"/>
                  <a:cs typeface="Arial" pitchFamily="34" charset="0"/>
                </a:rPr>
                <a:t> &amp; </a:t>
              </a:r>
              <a:r>
                <a:rPr lang="en-GB" sz="1200" dirty="0" err="1">
                  <a:latin typeface="Arial" pitchFamily="34" charset="0"/>
                  <a:cs typeface="Arial" pitchFamily="34" charset="0"/>
                </a:rPr>
                <a:t>Birke</a:t>
              </a:r>
              <a:r>
                <a:rPr lang="en-GB" sz="1200" dirty="0">
                  <a:latin typeface="Arial" pitchFamily="34" charset="0"/>
                  <a:cs typeface="Arial" pitchFamily="34" charset="0"/>
                </a:rPr>
                <a:t>, 2010, p.189)</a:t>
              </a:r>
            </a:p>
          </p:txBody>
        </p:sp>
        <p:sp>
          <p:nvSpPr>
            <p:cNvPr id="7" name="TextBox 6"/>
            <p:cNvSpPr txBox="1"/>
            <p:nvPr/>
          </p:nvSpPr>
          <p:spPr>
            <a:xfrm>
              <a:off x="2714612" y="1458232"/>
              <a:ext cx="2000264" cy="707886"/>
            </a:xfrm>
            <a:prstGeom prst="rect">
              <a:avLst/>
            </a:prstGeom>
            <a:noFill/>
          </p:spPr>
          <p:txBody>
            <a:bodyPr wrap="square" rtlCol="0">
              <a:spAutoFit/>
            </a:bodyPr>
            <a:lstStyle/>
            <a:p>
              <a:pPr algn="ctr"/>
              <a:r>
                <a:rPr lang="en-GB" sz="2000" b="1" dirty="0">
                  <a:solidFill>
                    <a:srgbClr val="0000CC"/>
                  </a:solidFill>
                  <a:latin typeface="Arial" pitchFamily="34" charset="0"/>
                  <a:cs typeface="Arial" pitchFamily="34" charset="0"/>
                </a:rPr>
                <a:t>Vanadium in ground water</a:t>
              </a:r>
            </a:p>
          </p:txBody>
        </p:sp>
        <p:pic>
          <p:nvPicPr>
            <p:cNvPr id="8" name="Picture 7" descr="Cr_in_Groundwater_EGG_atlas.PNG"/>
            <p:cNvPicPr>
              <a:picLocks noChangeAspect="1"/>
            </p:cNvPicPr>
            <p:nvPr/>
          </p:nvPicPr>
          <p:blipFill>
            <a:blip r:embed="rId4"/>
            <a:stretch>
              <a:fillRect/>
            </a:stretch>
          </p:blipFill>
          <p:spPr>
            <a:xfrm>
              <a:off x="4381688" y="2686520"/>
              <a:ext cx="4619468" cy="3600000"/>
            </a:xfrm>
            <a:prstGeom prst="rect">
              <a:avLst/>
            </a:prstGeom>
          </p:spPr>
        </p:pic>
        <p:sp>
          <p:nvSpPr>
            <p:cNvPr id="9" name="TextBox 8"/>
            <p:cNvSpPr txBox="1"/>
            <p:nvPr/>
          </p:nvSpPr>
          <p:spPr>
            <a:xfrm>
              <a:off x="6929454" y="2786058"/>
              <a:ext cx="2000264" cy="707886"/>
            </a:xfrm>
            <a:prstGeom prst="rect">
              <a:avLst/>
            </a:prstGeom>
            <a:noFill/>
          </p:spPr>
          <p:txBody>
            <a:bodyPr wrap="square" rtlCol="0">
              <a:spAutoFit/>
            </a:bodyPr>
            <a:lstStyle/>
            <a:p>
              <a:pPr algn="ctr"/>
              <a:r>
                <a:rPr lang="en-GB" sz="2000" b="1" dirty="0">
                  <a:solidFill>
                    <a:srgbClr val="0000CC"/>
                  </a:solidFill>
                  <a:latin typeface="Arial" pitchFamily="34" charset="0"/>
                  <a:cs typeface="Arial" pitchFamily="34" charset="0"/>
                </a:rPr>
                <a:t>Chromium in ground water</a:t>
              </a:r>
            </a:p>
          </p:txBody>
        </p:sp>
        <p:sp>
          <p:nvSpPr>
            <p:cNvPr id="10" name="Rectangle 6"/>
            <p:cNvSpPr>
              <a:spLocks noChangeArrowheads="1"/>
            </p:cNvSpPr>
            <p:nvPr/>
          </p:nvSpPr>
          <p:spPr bwMode="auto">
            <a:xfrm>
              <a:off x="3854450" y="6072206"/>
              <a:ext cx="2865438" cy="277813"/>
            </a:xfrm>
            <a:prstGeom prst="rect">
              <a:avLst/>
            </a:prstGeom>
            <a:noFill/>
            <a:ln w="9525">
              <a:noFill/>
              <a:miter lim="800000"/>
              <a:headEnd/>
              <a:tailEnd/>
            </a:ln>
          </p:spPr>
          <p:txBody>
            <a:bodyPr wrap="none">
              <a:spAutoFit/>
            </a:bodyPr>
            <a:lstStyle/>
            <a:p>
              <a:r>
                <a:rPr lang="en-GB" sz="1200" dirty="0">
                  <a:latin typeface="Arial" pitchFamily="34" charset="0"/>
                  <a:cs typeface="Arial" pitchFamily="34" charset="0"/>
                </a:rPr>
                <a:t>(Source:  </a:t>
              </a:r>
              <a:r>
                <a:rPr lang="en-GB" sz="1200" dirty="0" err="1">
                  <a:latin typeface="Arial" pitchFamily="34" charset="0"/>
                  <a:cs typeface="Arial" pitchFamily="34" charset="0"/>
                </a:rPr>
                <a:t>Reimann</a:t>
              </a:r>
              <a:r>
                <a:rPr lang="en-GB" sz="1200" dirty="0">
                  <a:latin typeface="Arial" pitchFamily="34" charset="0"/>
                  <a:cs typeface="Arial" pitchFamily="34" charset="0"/>
                </a:rPr>
                <a:t> &amp; </a:t>
              </a:r>
              <a:r>
                <a:rPr lang="en-GB" sz="1200" dirty="0" err="1">
                  <a:latin typeface="Arial" pitchFamily="34" charset="0"/>
                  <a:cs typeface="Arial" pitchFamily="34" charset="0"/>
                </a:rPr>
                <a:t>Birke</a:t>
              </a:r>
              <a:r>
                <a:rPr lang="en-GB" sz="1200" dirty="0">
                  <a:latin typeface="Arial" pitchFamily="34" charset="0"/>
                  <a:cs typeface="Arial" pitchFamily="34" charset="0"/>
                </a:rPr>
                <a:t>, 2010, p.99)</a:t>
              </a:r>
            </a:p>
          </p:txBody>
        </p:sp>
      </p:gr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Rectangle 3"/>
          <p:cNvSpPr txBox="1">
            <a:spLocks noChangeArrowheads="1"/>
          </p:cNvSpPr>
          <p:nvPr/>
        </p:nvSpPr>
        <p:spPr bwMode="auto">
          <a:xfrm>
            <a:off x="214282" y="4857760"/>
            <a:ext cx="8643938" cy="2000548"/>
          </a:xfrm>
          <a:prstGeom prst="rect">
            <a:avLst/>
          </a:prstGeom>
          <a:noFill/>
          <a:ln w="9525">
            <a:noFill/>
            <a:miter lim="800000"/>
            <a:headEnd/>
            <a:tailEnd/>
          </a:ln>
        </p:spPr>
        <p:txBody>
          <a:bodyPr>
            <a:spAutoFit/>
          </a:bodyPr>
          <a:lstStyle/>
          <a:p>
            <a:pPr>
              <a:spcBef>
                <a:spcPct val="20000"/>
              </a:spcBef>
              <a:defRPr/>
            </a:pPr>
            <a:r>
              <a:rPr lang="en-GB" sz="2000" b="1" dirty="0">
                <a:solidFill>
                  <a:srgbClr val="0000CC"/>
                </a:solidFill>
                <a:effectLst>
                  <a:outerShdw blurRad="38100" dist="38100" dir="2700000" algn="tl">
                    <a:srgbClr val="C0C0C0"/>
                  </a:outerShdw>
                </a:effectLst>
                <a:latin typeface="Arial" pitchFamily="34" charset="0"/>
                <a:cs typeface="Arial" pitchFamily="34" charset="0"/>
              </a:rPr>
              <a:t>Statistical distribution of U in samples of bottled water </a:t>
            </a:r>
            <a:r>
              <a:rPr lang="el-GR" sz="2000" b="1" dirty="0">
                <a:solidFill>
                  <a:srgbClr val="0000CC"/>
                </a:solidFill>
                <a:effectLst>
                  <a:outerShdw blurRad="38100" dist="38100" dir="2700000" algn="tl">
                    <a:srgbClr val="C0C0C0"/>
                  </a:outerShdw>
                </a:effectLst>
                <a:latin typeface="Arial" pitchFamily="34" charset="0"/>
                <a:cs typeface="Arial" pitchFamily="34" charset="0"/>
              </a:rPr>
              <a:t>(</a:t>
            </a:r>
            <a:r>
              <a:rPr lang="en-GB" sz="2000" b="1" dirty="0">
                <a:solidFill>
                  <a:srgbClr val="0000CC"/>
                </a:solidFill>
                <a:effectLst>
                  <a:outerShdw blurRad="38100" dist="38100" dir="2700000" algn="tl">
                    <a:srgbClr val="C0C0C0"/>
                  </a:outerShdw>
                </a:effectLst>
                <a:latin typeface="Arial" pitchFamily="34" charset="0"/>
                <a:cs typeface="Arial" pitchFamily="34" charset="0"/>
              </a:rPr>
              <a:t>N</a:t>
            </a:r>
            <a:r>
              <a:rPr lang="el-GR" sz="2000" b="1" dirty="0">
                <a:solidFill>
                  <a:srgbClr val="0000CC"/>
                </a:solidFill>
                <a:effectLst>
                  <a:outerShdw blurRad="38100" dist="38100" dir="2700000" algn="tl">
                    <a:srgbClr val="C0C0C0"/>
                  </a:outerShdw>
                </a:effectLst>
                <a:latin typeface="Arial" pitchFamily="34" charset="0"/>
                <a:cs typeface="Arial" pitchFamily="34" charset="0"/>
              </a:rPr>
              <a:t> = 884).  </a:t>
            </a:r>
            <a:r>
              <a:rPr lang="en-GB" sz="2000" b="1" dirty="0">
                <a:solidFill>
                  <a:srgbClr val="0000CC"/>
                </a:solidFill>
                <a:effectLst>
                  <a:outerShdw blurRad="38100" dist="38100" dir="2700000" algn="tl">
                    <a:srgbClr val="C0C0C0"/>
                  </a:outerShdw>
                </a:effectLst>
                <a:latin typeface="Arial" pitchFamily="34" charset="0"/>
                <a:cs typeface="Arial" pitchFamily="34" charset="0"/>
              </a:rPr>
              <a:t>Observe the sudden drop of values at </a:t>
            </a:r>
            <a:r>
              <a:rPr lang="el-GR" sz="2000" b="1" dirty="0">
                <a:solidFill>
                  <a:srgbClr val="0000CC"/>
                </a:solidFill>
                <a:effectLst>
                  <a:outerShdw blurRad="38100" dist="38100" dir="2700000" algn="tl">
                    <a:srgbClr val="C0C0C0"/>
                  </a:outerShdw>
                </a:effectLst>
                <a:latin typeface="Arial" pitchFamily="34" charset="0"/>
                <a:cs typeface="Arial" pitchFamily="34" charset="0"/>
              </a:rPr>
              <a:t>10 μ</a:t>
            </a:r>
            <a:r>
              <a:rPr lang="en-GB" sz="2000" b="1" dirty="0">
                <a:solidFill>
                  <a:srgbClr val="0000CC"/>
                </a:solidFill>
                <a:effectLst>
                  <a:outerShdw blurRad="38100" dist="38100" dir="2700000" algn="tl">
                    <a:srgbClr val="C0C0C0"/>
                  </a:outerShdw>
                </a:effectLst>
                <a:latin typeface="Arial" pitchFamily="34" charset="0"/>
                <a:cs typeface="Arial" pitchFamily="34" charset="0"/>
              </a:rPr>
              <a:t>g/L.  </a:t>
            </a:r>
            <a:r>
              <a:rPr lang="en-GB" sz="2000" b="1" i="1" dirty="0">
                <a:solidFill>
                  <a:srgbClr val="FF0000"/>
                </a:solidFill>
                <a:effectLst>
                  <a:outerShdw blurRad="38100" dist="38100" dir="2700000" algn="tl">
                    <a:srgbClr val="C0C0C0"/>
                  </a:outerShdw>
                </a:effectLst>
                <a:latin typeface="Arial" pitchFamily="34" charset="0"/>
                <a:cs typeface="Arial" pitchFamily="34" charset="0"/>
              </a:rPr>
              <a:t>Is the statistical distribution of U positively skewed? </a:t>
            </a:r>
            <a:r>
              <a:rPr lang="en-GB" sz="2000" b="1" i="1" dirty="0">
                <a:solidFill>
                  <a:srgbClr val="008000"/>
                </a:solidFill>
                <a:effectLst>
                  <a:outerShdw blurRad="38100" dist="38100" dir="2700000" algn="tl">
                    <a:srgbClr val="C0C0C0"/>
                  </a:outerShdw>
                </a:effectLst>
                <a:latin typeface="Arial" pitchFamily="34" charset="0"/>
                <a:cs typeface="Arial" pitchFamily="34" charset="0"/>
              </a:rPr>
              <a:t>Of course, Not!!!</a:t>
            </a:r>
          </a:p>
          <a:p>
            <a:pPr>
              <a:spcBef>
                <a:spcPct val="20000"/>
              </a:spcBef>
              <a:defRPr/>
            </a:pPr>
            <a:r>
              <a:rPr lang="en-GB" sz="2000" b="1" i="1" dirty="0">
                <a:solidFill>
                  <a:srgbClr val="0000CC"/>
                </a:solidFill>
                <a:effectLst>
                  <a:outerShdw blurRad="38100" dist="38100" dir="2700000" algn="tl">
                    <a:srgbClr val="C0C0C0"/>
                  </a:outerShdw>
                </a:effectLst>
                <a:latin typeface="Arial" pitchFamily="34" charset="0"/>
                <a:cs typeface="Arial" pitchFamily="34" charset="0"/>
              </a:rPr>
              <a:t>The World Health Organisation has proposed a guideline value of </a:t>
            </a:r>
            <a:r>
              <a:rPr lang="el-GR" sz="2000" b="1" i="1" dirty="0">
                <a:solidFill>
                  <a:srgbClr val="0000CC"/>
                </a:solidFill>
                <a:effectLst>
                  <a:outerShdw blurRad="38100" dist="38100" dir="2700000" algn="tl">
                    <a:srgbClr val="C0C0C0"/>
                  </a:outerShdw>
                </a:effectLst>
                <a:latin typeface="Arial" pitchFamily="34" charset="0"/>
                <a:cs typeface="Arial" pitchFamily="34" charset="0"/>
              </a:rPr>
              <a:t>15 μ</a:t>
            </a:r>
            <a:r>
              <a:rPr lang="en-GB" sz="2000" b="1" i="1" dirty="0">
                <a:solidFill>
                  <a:srgbClr val="0000CC"/>
                </a:solidFill>
                <a:effectLst>
                  <a:outerShdw blurRad="38100" dist="38100" dir="2700000" algn="tl">
                    <a:srgbClr val="C0C0C0"/>
                  </a:outerShdw>
                </a:effectLst>
                <a:latin typeface="Arial" pitchFamily="34" charset="0"/>
                <a:cs typeface="Arial" pitchFamily="34" charset="0"/>
              </a:rPr>
              <a:t>g/L and it appears that the bottling companies are observing this limit</a:t>
            </a:r>
            <a:r>
              <a:rPr lang="el-GR" sz="2000" b="1" dirty="0">
                <a:solidFill>
                  <a:srgbClr val="0000CC"/>
                </a:solidFill>
                <a:effectLst>
                  <a:outerShdw blurRad="38100" dist="38100" dir="2700000" algn="tl">
                    <a:srgbClr val="C0C0C0"/>
                  </a:outerShdw>
                </a:effectLst>
                <a:latin typeface="Arial" pitchFamily="34" charset="0"/>
                <a:cs typeface="Arial" pitchFamily="34" charset="0"/>
              </a:rPr>
              <a:t>.</a:t>
            </a:r>
            <a:endParaRPr lang="nb-NO" sz="2000" b="1" dirty="0">
              <a:solidFill>
                <a:srgbClr val="0000CC"/>
              </a:solidFill>
              <a:effectLst>
                <a:outerShdw blurRad="38100" dist="38100" dir="2700000" algn="tl">
                  <a:srgbClr val="C0C0C0"/>
                </a:outerShdw>
              </a:effectLst>
              <a:latin typeface="Arial" pitchFamily="34" charset="0"/>
              <a:cs typeface="Arial" pitchFamily="34" charset="0"/>
            </a:endParaRPr>
          </a:p>
        </p:txBody>
      </p:sp>
      <p:pic>
        <p:nvPicPr>
          <p:cNvPr id="33795" name="Picture 3" descr="FIG25U_HIST_DENS.jpg"/>
          <p:cNvPicPr>
            <a:picLocks noChangeAspect="1"/>
          </p:cNvPicPr>
          <p:nvPr/>
        </p:nvPicPr>
        <p:blipFill>
          <a:blip r:embed="rId3"/>
          <a:srcRect/>
          <a:stretch>
            <a:fillRect/>
          </a:stretch>
        </p:blipFill>
        <p:spPr bwMode="auto">
          <a:xfrm>
            <a:off x="1458224" y="169618"/>
            <a:ext cx="6215106" cy="4671258"/>
          </a:xfrm>
          <a:prstGeom prst="rect">
            <a:avLst/>
          </a:prstGeom>
          <a:noFill/>
          <a:ln w="9525">
            <a:noFill/>
            <a:miter lim="800000"/>
            <a:headEnd/>
            <a:tailEnd/>
          </a:ln>
        </p:spPr>
      </p:pic>
      <p:sp>
        <p:nvSpPr>
          <p:cNvPr id="33796" name="Rectangle 3"/>
          <p:cNvSpPr>
            <a:spLocks noChangeArrowheads="1"/>
          </p:cNvSpPr>
          <p:nvPr/>
        </p:nvSpPr>
        <p:spPr bwMode="auto">
          <a:xfrm>
            <a:off x="2472836" y="223043"/>
            <a:ext cx="2670668" cy="276999"/>
          </a:xfrm>
          <a:prstGeom prst="rect">
            <a:avLst/>
          </a:prstGeom>
          <a:noFill/>
          <a:ln w="9525">
            <a:noFill/>
            <a:miter lim="800000"/>
            <a:headEnd/>
            <a:tailEnd/>
          </a:ln>
        </p:spPr>
        <p:txBody>
          <a:bodyPr wrap="none">
            <a:spAutoFit/>
          </a:bodyPr>
          <a:lstStyle/>
          <a:p>
            <a:r>
              <a:rPr lang="en-GB" sz="1200" dirty="0"/>
              <a:t>(Source:  </a:t>
            </a:r>
            <a:r>
              <a:rPr lang="en-GB" sz="1200" dirty="0" err="1"/>
              <a:t>Reimann</a:t>
            </a:r>
            <a:r>
              <a:rPr lang="en-GB" sz="1200" dirty="0"/>
              <a:t> &amp; </a:t>
            </a:r>
            <a:r>
              <a:rPr lang="en-GB" sz="1200" dirty="0" err="1"/>
              <a:t>Birke</a:t>
            </a:r>
            <a:r>
              <a:rPr lang="en-GB" sz="1200" dirty="0"/>
              <a:t>, 2010, p.187)</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0" y="404664"/>
            <a:ext cx="9144000" cy="5760640"/>
            <a:chOff x="0" y="404664"/>
            <a:chExt cx="9144000" cy="5760640"/>
          </a:xfrm>
        </p:grpSpPr>
        <p:sp>
          <p:nvSpPr>
            <p:cNvPr id="5" name="Rectangle 4"/>
            <p:cNvSpPr/>
            <p:nvPr/>
          </p:nvSpPr>
          <p:spPr>
            <a:xfrm>
              <a:off x="6702425" y="908050"/>
              <a:ext cx="2441575" cy="1570038"/>
            </a:xfrm>
            <a:prstGeom prst="rect">
              <a:avLst/>
            </a:prstGeom>
          </p:spPr>
          <p:txBody>
            <a:bodyPr>
              <a:spAutoFit/>
            </a:bodyPr>
            <a:lstStyle/>
            <a:p>
              <a:pPr>
                <a:defRPr/>
              </a:pPr>
              <a:r>
                <a:rPr lang="en-GB" sz="2400" b="1" dirty="0">
                  <a:solidFill>
                    <a:srgbClr val="0000CC"/>
                  </a:solidFill>
                  <a:effectLst>
                    <a:outerShdw blurRad="38100" dist="38100" dir="2700000" algn="tl">
                      <a:srgbClr val="C0C0C0"/>
                    </a:outerShdw>
                  </a:effectLst>
                  <a:latin typeface="Arial" pitchFamily="34" charset="0"/>
                  <a:cs typeface="Arial" pitchFamily="34" charset="0"/>
                </a:rPr>
                <a:t>Chromium (Cr): </a:t>
              </a:r>
            </a:p>
            <a:p>
              <a:pPr>
                <a:defRPr/>
              </a:pPr>
              <a:endParaRPr lang="en-GB" b="1" dirty="0">
                <a:solidFill>
                  <a:srgbClr val="0000CC"/>
                </a:solidFill>
                <a:effectLst>
                  <a:outerShdw blurRad="38100" dist="38100" dir="2700000" algn="tl">
                    <a:srgbClr val="C0C0C0"/>
                  </a:outerShdw>
                </a:effectLst>
                <a:latin typeface="Arial" pitchFamily="34" charset="0"/>
                <a:cs typeface="Arial" pitchFamily="34" charset="0"/>
              </a:endParaRPr>
            </a:p>
            <a:p>
              <a:pPr>
                <a:defRPr/>
              </a:pPr>
              <a:r>
                <a:rPr lang="en-GB" b="1" dirty="0">
                  <a:solidFill>
                    <a:srgbClr val="0000CC"/>
                  </a:solidFill>
                  <a:effectLst>
                    <a:outerShdw blurRad="38100" dist="38100" dir="2700000" algn="tl">
                      <a:srgbClr val="C0C0C0"/>
                    </a:outerShdw>
                  </a:effectLst>
                  <a:latin typeface="Arial" pitchFamily="34" charset="0"/>
                  <a:cs typeface="Arial" pitchFamily="34" charset="0"/>
                </a:rPr>
                <a:t>Ophiolite complexes (mafic-ultramafic rocks)</a:t>
              </a:r>
              <a:endParaRPr lang="en-GB" dirty="0">
                <a:solidFill>
                  <a:srgbClr val="0000CC"/>
                </a:solidFill>
                <a:latin typeface="Arial" pitchFamily="34" charset="0"/>
                <a:cs typeface="Arial" pitchFamily="34" charset="0"/>
              </a:endParaRPr>
            </a:p>
          </p:txBody>
        </p:sp>
        <p:pic>
          <p:nvPicPr>
            <p:cNvPr id="43012" name="Picture 2"/>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212725" y="593725"/>
              <a:ext cx="6577013" cy="5400675"/>
            </a:xfrm>
            <a:prstGeom prst="rect">
              <a:avLst/>
            </a:prstGeom>
            <a:noFill/>
            <a:ln w="9525">
              <a:noFill/>
              <a:miter lim="800000"/>
              <a:headEnd/>
              <a:tailEnd/>
            </a:ln>
          </p:spPr>
        </p:pic>
        <p:sp>
          <p:nvSpPr>
            <p:cNvPr id="43013" name="Rectangle 6"/>
            <p:cNvSpPr>
              <a:spLocks noChangeArrowheads="1"/>
            </p:cNvSpPr>
            <p:nvPr/>
          </p:nvSpPr>
          <p:spPr bwMode="auto">
            <a:xfrm>
              <a:off x="3854450" y="5492750"/>
              <a:ext cx="2865438" cy="277813"/>
            </a:xfrm>
            <a:prstGeom prst="rect">
              <a:avLst/>
            </a:prstGeom>
            <a:noFill/>
            <a:ln w="9525">
              <a:noFill/>
              <a:miter lim="800000"/>
              <a:headEnd/>
              <a:tailEnd/>
            </a:ln>
          </p:spPr>
          <p:txBody>
            <a:bodyPr wrap="none">
              <a:spAutoFit/>
            </a:bodyPr>
            <a:lstStyle/>
            <a:p>
              <a:r>
                <a:rPr lang="en-GB" sz="1200" dirty="0">
                  <a:latin typeface="Arial" pitchFamily="34" charset="0"/>
                  <a:cs typeface="Arial" pitchFamily="34" charset="0"/>
                </a:rPr>
                <a:t>(Source:  </a:t>
              </a:r>
              <a:r>
                <a:rPr lang="en-GB" sz="1200" dirty="0" err="1">
                  <a:latin typeface="Arial" pitchFamily="34" charset="0"/>
                  <a:cs typeface="Arial" pitchFamily="34" charset="0"/>
                </a:rPr>
                <a:t>Reimann</a:t>
              </a:r>
              <a:r>
                <a:rPr lang="en-GB" sz="1200" dirty="0">
                  <a:latin typeface="Arial" pitchFamily="34" charset="0"/>
                  <a:cs typeface="Arial" pitchFamily="34" charset="0"/>
                </a:rPr>
                <a:t> &amp; </a:t>
              </a:r>
              <a:r>
                <a:rPr lang="en-GB" sz="1200" dirty="0" err="1">
                  <a:latin typeface="Arial" pitchFamily="34" charset="0"/>
                  <a:cs typeface="Arial" pitchFamily="34" charset="0"/>
                </a:rPr>
                <a:t>Birke</a:t>
              </a:r>
              <a:r>
                <a:rPr lang="en-GB" sz="1200" dirty="0">
                  <a:latin typeface="Arial" pitchFamily="34" charset="0"/>
                  <a:cs typeface="Arial" pitchFamily="34" charset="0"/>
                </a:rPr>
                <a:t>, 2010, p.99)</a:t>
              </a:r>
            </a:p>
          </p:txBody>
        </p:sp>
        <p:sp>
          <p:nvSpPr>
            <p:cNvPr id="43015" name="Text Box 12"/>
            <p:cNvSpPr txBox="1">
              <a:spLocks noChangeArrowheads="1"/>
            </p:cNvSpPr>
            <p:nvPr/>
          </p:nvSpPr>
          <p:spPr bwMode="auto">
            <a:xfrm>
              <a:off x="6804025" y="4350791"/>
              <a:ext cx="2232025" cy="1814513"/>
            </a:xfrm>
            <a:prstGeom prst="rect">
              <a:avLst/>
            </a:prstGeom>
            <a:noFill/>
            <a:ln w="9525">
              <a:noFill/>
              <a:miter lim="800000"/>
              <a:headEnd/>
              <a:tailEnd/>
            </a:ln>
          </p:spPr>
          <p:txBody>
            <a:bodyPr>
              <a:spAutoFit/>
            </a:bodyPr>
            <a:lstStyle/>
            <a:p>
              <a:pPr>
                <a:spcBef>
                  <a:spcPct val="50000"/>
                </a:spcBef>
              </a:pPr>
              <a:r>
                <a:rPr lang="en-GB" sz="1600" b="1" dirty="0">
                  <a:solidFill>
                    <a:srgbClr val="3333CC"/>
                  </a:solidFill>
                  <a:latin typeface="Arial" pitchFamily="34" charset="0"/>
                  <a:cs typeface="Arial" pitchFamily="34" charset="0"/>
                </a:rPr>
                <a:t>Limit value:  50 </a:t>
              </a:r>
              <a:r>
                <a:rPr lang="en-GB" sz="1600" b="1" dirty="0" err="1">
                  <a:solidFill>
                    <a:srgbClr val="3333CC"/>
                  </a:solidFill>
                  <a:latin typeface="Arial" pitchFamily="34" charset="0"/>
                  <a:cs typeface="Arial" pitchFamily="34" charset="0"/>
                </a:rPr>
                <a:t>μg</a:t>
              </a:r>
              <a:r>
                <a:rPr lang="en-GB" sz="1600" b="1" dirty="0">
                  <a:solidFill>
                    <a:srgbClr val="3333CC"/>
                  </a:solidFill>
                  <a:latin typeface="Arial" pitchFamily="34" charset="0"/>
                  <a:cs typeface="Arial" pitchFamily="34" charset="0"/>
                </a:rPr>
                <a:t>/L</a:t>
              </a:r>
            </a:p>
            <a:p>
              <a:pPr>
                <a:spcBef>
                  <a:spcPct val="50000"/>
                </a:spcBef>
              </a:pPr>
              <a:r>
                <a:rPr lang="en-GB" sz="1600" b="1" dirty="0">
                  <a:solidFill>
                    <a:srgbClr val="3333CC"/>
                  </a:solidFill>
                  <a:latin typeface="Arial" pitchFamily="34" charset="0"/>
                  <a:cs typeface="Arial" pitchFamily="34" charset="0"/>
                </a:rPr>
                <a:t>Drinking water directive 98/83/EC</a:t>
              </a:r>
            </a:p>
            <a:p>
              <a:pPr>
                <a:spcBef>
                  <a:spcPct val="50000"/>
                </a:spcBef>
              </a:pPr>
              <a:r>
                <a:rPr lang="en-GB" sz="1600" b="1" dirty="0">
                  <a:solidFill>
                    <a:srgbClr val="3333CC"/>
                  </a:solidFill>
                  <a:latin typeface="Arial" pitchFamily="34" charset="0"/>
                  <a:cs typeface="Arial" pitchFamily="34" charset="0"/>
                </a:rPr>
                <a:t>Natural Mineral water directive 2009/54/EC</a:t>
              </a:r>
            </a:p>
          </p:txBody>
        </p:sp>
        <p:sp>
          <p:nvSpPr>
            <p:cNvPr id="6" name="Rectangle 5"/>
            <p:cNvSpPr/>
            <p:nvPr/>
          </p:nvSpPr>
          <p:spPr>
            <a:xfrm>
              <a:off x="6858000" y="2636912"/>
              <a:ext cx="2034480" cy="1477328"/>
            </a:xfrm>
            <a:prstGeom prst="rect">
              <a:avLst/>
            </a:prstGeom>
          </p:spPr>
          <p:txBody>
            <a:bodyPr wrap="square">
              <a:spAutoFit/>
            </a:bodyPr>
            <a:lstStyle/>
            <a:p>
              <a:pPr marL="176213" indent="-176213">
                <a:buFont typeface="Arial" pitchFamily="34" charset="0"/>
                <a:buChar char="•"/>
                <a:defRPr/>
              </a:pPr>
              <a:r>
                <a:rPr lang="en-GB" b="1" dirty="0">
                  <a:solidFill>
                    <a:srgbClr val="0000CC"/>
                  </a:solidFill>
                  <a:effectLst>
                    <a:outerShdw blurRad="38100" dist="38100" dir="2700000" algn="tl">
                      <a:srgbClr val="C0C0C0"/>
                    </a:outerShdw>
                  </a:effectLst>
                  <a:latin typeface="Arial" pitchFamily="34" charset="0"/>
                  <a:cs typeface="Arial" pitchFamily="34" charset="0"/>
                </a:rPr>
                <a:t>Albania,</a:t>
              </a:r>
            </a:p>
            <a:p>
              <a:pPr marL="176213" indent="-176213">
                <a:buFont typeface="Arial" pitchFamily="34" charset="0"/>
                <a:buChar char="•"/>
                <a:defRPr/>
              </a:pPr>
              <a:r>
                <a:rPr lang="en-GB" b="1" dirty="0">
                  <a:solidFill>
                    <a:srgbClr val="0000CC"/>
                  </a:solidFill>
                  <a:effectLst>
                    <a:outerShdw blurRad="38100" dist="38100" dir="2700000" algn="tl">
                      <a:srgbClr val="C0C0C0"/>
                    </a:outerShdw>
                  </a:effectLst>
                  <a:latin typeface="Arial" pitchFamily="34" charset="0"/>
                  <a:cs typeface="Arial" pitchFamily="34" charset="0"/>
                </a:rPr>
                <a:t>Hellas,</a:t>
              </a:r>
            </a:p>
            <a:p>
              <a:pPr marL="176213" indent="-176213">
                <a:buFont typeface="Arial" pitchFamily="34" charset="0"/>
                <a:buChar char="•"/>
                <a:defRPr/>
              </a:pPr>
              <a:r>
                <a:rPr lang="en-GB" b="1" dirty="0" err="1">
                  <a:solidFill>
                    <a:srgbClr val="0000CC"/>
                  </a:solidFill>
                  <a:effectLst>
                    <a:outerShdw blurRad="38100" dist="38100" dir="2700000" algn="tl">
                      <a:srgbClr val="C0C0C0"/>
                    </a:outerShdw>
                  </a:effectLst>
                  <a:latin typeface="Arial" pitchFamily="34" charset="0"/>
                  <a:cs typeface="Arial" pitchFamily="34" charset="0"/>
                </a:rPr>
                <a:t>Chechia</a:t>
              </a:r>
              <a:endParaRPr lang="en-GB" b="1" dirty="0">
                <a:solidFill>
                  <a:srgbClr val="FF0000"/>
                </a:solidFill>
                <a:effectLst>
                  <a:outerShdw blurRad="38100" dist="38100" dir="2700000" algn="tl">
                    <a:srgbClr val="C0C0C0"/>
                  </a:outerShdw>
                </a:effectLst>
                <a:latin typeface="Arial" pitchFamily="34" charset="0"/>
                <a:cs typeface="Arial" pitchFamily="34" charset="0"/>
              </a:endParaRPr>
            </a:p>
            <a:p>
              <a:pPr marL="176213" indent="-176213">
                <a:buFont typeface="Arial" pitchFamily="34" charset="0"/>
                <a:buChar char="•"/>
                <a:defRPr/>
              </a:pPr>
              <a:r>
                <a:rPr lang="en-GB" b="1" dirty="0">
                  <a:solidFill>
                    <a:srgbClr val="0000CC"/>
                  </a:solidFill>
                  <a:effectLst>
                    <a:outerShdw blurRad="38100" dist="38100" dir="2700000" algn="tl">
                      <a:srgbClr val="C0C0C0"/>
                    </a:outerShdw>
                  </a:effectLst>
                  <a:latin typeface="Arial" pitchFamily="34" charset="0"/>
                  <a:cs typeface="Arial" pitchFamily="34" charset="0"/>
                </a:rPr>
                <a:t>Southern Portugal</a:t>
              </a:r>
            </a:p>
          </p:txBody>
        </p:sp>
        <p:grpSp>
          <p:nvGrpSpPr>
            <p:cNvPr id="2" name="Group 6"/>
            <p:cNvGrpSpPr/>
            <p:nvPr/>
          </p:nvGrpSpPr>
          <p:grpSpPr>
            <a:xfrm>
              <a:off x="0" y="404664"/>
              <a:ext cx="3866804" cy="4823723"/>
              <a:chOff x="223812" y="1556792"/>
              <a:chExt cx="3866804" cy="4823723"/>
            </a:xfrm>
          </p:grpSpPr>
          <p:pic>
            <p:nvPicPr>
              <p:cNvPr id="8" name="Picture 7" descr="Fig_10.6b_Intermediate_ultramafic_JAN2013.png"/>
              <p:cNvPicPr>
                <a:picLocks noChangeAspect="1"/>
              </p:cNvPicPr>
              <p:nvPr/>
            </p:nvPicPr>
            <p:blipFill>
              <a:blip r:embed="rId4" cstate="print">
                <a:extLst>
                  <a:ext uri="{28A0092B-C50C-407E-A947-70E740481C1C}">
                    <a14:useLocalDpi xmlns:a14="http://schemas.microsoft.com/office/drawing/2010/main"/>
                  </a:ext>
                </a:extLst>
              </a:blip>
              <a:srcRect/>
              <a:stretch>
                <a:fillRect/>
              </a:stretch>
            </p:blipFill>
            <p:spPr>
              <a:xfrm>
                <a:off x="279392" y="1556792"/>
                <a:ext cx="3811224" cy="4795200"/>
              </a:xfrm>
              <a:prstGeom prst="rect">
                <a:avLst/>
              </a:prstGeom>
              <a:ln>
                <a:solidFill>
                  <a:schemeClr val="tx1"/>
                </a:solidFill>
              </a:ln>
            </p:spPr>
          </p:pic>
          <p:pic>
            <p:nvPicPr>
              <p:cNvPr id="9" name="Picture 2"/>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323529" y="1641967"/>
                <a:ext cx="2016223" cy="490889"/>
              </a:xfrm>
              <a:prstGeom prst="rect">
                <a:avLst/>
              </a:prstGeom>
              <a:noFill/>
              <a:ln w="9525">
                <a:noFill/>
                <a:miter lim="800000"/>
                <a:headEnd/>
                <a:tailEnd/>
              </a:ln>
            </p:spPr>
          </p:pic>
          <p:sp>
            <p:nvSpPr>
              <p:cNvPr id="10" name="TextBox 9"/>
              <p:cNvSpPr txBox="1"/>
              <p:nvPr/>
            </p:nvSpPr>
            <p:spPr>
              <a:xfrm>
                <a:off x="223812" y="6103516"/>
                <a:ext cx="2857488" cy="276999"/>
              </a:xfrm>
              <a:prstGeom prst="rect">
                <a:avLst/>
              </a:prstGeom>
              <a:noFill/>
            </p:spPr>
            <p:txBody>
              <a:bodyPr wrap="square">
                <a:spAutoFit/>
              </a:bodyPr>
              <a:lstStyle/>
              <a:p>
                <a:pPr algn="ctr">
                  <a:defRPr/>
                </a:pPr>
                <a:r>
                  <a:rPr lang="en-GB" sz="1200" dirty="0">
                    <a:latin typeface="+mn-lt"/>
                  </a:rPr>
                  <a:t>(Source:  </a:t>
                </a:r>
                <a:r>
                  <a:rPr lang="en-GB" sz="1200" dirty="0" err="1">
                    <a:latin typeface="+mn-lt"/>
                  </a:rPr>
                  <a:t>J</a:t>
                </a:r>
                <a:r>
                  <a:rPr lang="en-GB" sz="1200" dirty="0" err="1">
                    <a:latin typeface="Arial"/>
                    <a:cs typeface="Arial"/>
                  </a:rPr>
                  <a:t>ähne</a:t>
                </a:r>
                <a:r>
                  <a:rPr lang="en-GB" sz="1200" dirty="0">
                    <a:latin typeface="Arial"/>
                    <a:cs typeface="Arial"/>
                  </a:rPr>
                  <a:t> 2014, Fig. 2.6c,</a:t>
                </a:r>
                <a:r>
                  <a:rPr lang="en-GB" sz="1200" dirty="0">
                    <a:latin typeface="+mn-lt"/>
                  </a:rPr>
                  <a:t>  p.59)</a:t>
                </a:r>
              </a:p>
            </p:txBody>
          </p:sp>
        </p:grpSp>
      </p:gr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15" name="Group 14"/>
          <p:cNvGrpSpPr/>
          <p:nvPr/>
        </p:nvGrpSpPr>
        <p:grpSpPr>
          <a:xfrm>
            <a:off x="0" y="94812"/>
            <a:ext cx="9144000" cy="6763188"/>
            <a:chOff x="0" y="94812"/>
            <a:chExt cx="9144000" cy="6763188"/>
          </a:xfrm>
        </p:grpSpPr>
        <p:pic>
          <p:nvPicPr>
            <p:cNvPr id="2" name="Picture 1" descr="FOREGS_Stream_water_NO3.jpg"/>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a:xfrm>
              <a:off x="44732" y="596740"/>
              <a:ext cx="4445035" cy="5842800"/>
            </a:xfrm>
            <a:prstGeom prst="rect">
              <a:avLst/>
            </a:prstGeom>
            <a:ln>
              <a:noFill/>
            </a:ln>
            <a:effectLst>
              <a:outerShdw blurRad="292100" dist="139700" dir="2700000" algn="tl" rotWithShape="0">
                <a:srgbClr val="333333">
                  <a:alpha val="65000"/>
                </a:srgbClr>
              </a:outerShdw>
            </a:effectLst>
          </p:spPr>
        </p:pic>
        <p:cxnSp>
          <p:nvCxnSpPr>
            <p:cNvPr id="5" name="3 - Ευθεία γραμμή σύνδεσης"/>
            <p:cNvCxnSpPr/>
            <p:nvPr/>
          </p:nvCxnSpPr>
          <p:spPr>
            <a:xfrm>
              <a:off x="404524" y="546800"/>
              <a:ext cx="8280400" cy="0"/>
            </a:xfrm>
            <a:prstGeom prst="line">
              <a:avLst/>
            </a:prstGeom>
            <a:ln w="25400" cmpd="sng">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sp>
          <p:nvSpPr>
            <p:cNvPr id="6" name="5 - TextBox"/>
            <p:cNvSpPr txBox="1"/>
            <p:nvPr/>
          </p:nvSpPr>
          <p:spPr>
            <a:xfrm>
              <a:off x="0" y="94812"/>
              <a:ext cx="9144000" cy="461665"/>
            </a:xfrm>
            <a:prstGeom prst="rect">
              <a:avLst/>
            </a:prstGeom>
            <a:noFill/>
          </p:spPr>
          <p:txBody>
            <a:bodyPr wrap="square">
              <a:spAutoFit/>
            </a:bodyPr>
            <a:lstStyle/>
            <a:p>
              <a:pPr algn="ctr">
                <a:defRPr/>
              </a:pPr>
              <a:r>
                <a:rPr lang="en-US" sz="2400" b="1" dirty="0">
                  <a:solidFill>
                    <a:srgbClr val="0000CC"/>
                  </a:solidFill>
                  <a:latin typeface="+mj-lt"/>
                </a:rPr>
                <a:t>Similarities between FOREGS &amp; EGG Geochemical Atlases of Europe</a:t>
              </a:r>
              <a:endParaRPr lang="el-GR" sz="2400" b="1" dirty="0">
                <a:solidFill>
                  <a:srgbClr val="0000CC"/>
                </a:solidFill>
                <a:latin typeface="+mj-lt"/>
              </a:endParaRPr>
            </a:p>
          </p:txBody>
        </p:sp>
        <p:sp>
          <p:nvSpPr>
            <p:cNvPr id="7" name="TextBox 6"/>
            <p:cNvSpPr txBox="1"/>
            <p:nvPr/>
          </p:nvSpPr>
          <p:spPr>
            <a:xfrm>
              <a:off x="357766" y="6457890"/>
              <a:ext cx="3998210" cy="400110"/>
            </a:xfrm>
            <a:prstGeom prst="rect">
              <a:avLst/>
            </a:prstGeom>
            <a:noFill/>
          </p:spPr>
          <p:txBody>
            <a:bodyPr wrap="none" rtlCol="0">
              <a:spAutoFit/>
            </a:bodyPr>
            <a:lstStyle/>
            <a:p>
              <a:r>
                <a:rPr lang="en-GB" sz="1000" dirty="0"/>
                <a:t>Source:  </a:t>
              </a:r>
              <a:r>
                <a:rPr lang="en-GB" sz="1000" dirty="0" err="1"/>
                <a:t>Salminen</a:t>
              </a:r>
              <a:r>
                <a:rPr lang="en-GB" sz="1000" dirty="0"/>
                <a:t> </a:t>
              </a:r>
              <a:r>
                <a:rPr lang="en-GB" sz="1000" i="1" dirty="0"/>
                <a:t>et al</a:t>
              </a:r>
              <a:r>
                <a:rPr lang="en-GB" sz="1000" dirty="0"/>
                <a:t>., 2005, p.191, </a:t>
              </a:r>
            </a:p>
            <a:p>
              <a:r>
                <a:rPr lang="en-GB" sz="1000" dirty="0">
                  <a:hlinkClick r:id="rId3"/>
                </a:rPr>
                <a:t>http://weppi.gtk.fi/publ/foregsatlas/maps/Water/w_icpms_cr_edit.pdf</a:t>
              </a:r>
              <a:r>
                <a:rPr lang="en-GB" sz="1000" dirty="0"/>
                <a:t> </a:t>
              </a:r>
            </a:p>
          </p:txBody>
        </p:sp>
        <p:sp>
          <p:nvSpPr>
            <p:cNvPr id="8" name="TextBox 7"/>
            <p:cNvSpPr txBox="1"/>
            <p:nvPr/>
          </p:nvSpPr>
          <p:spPr>
            <a:xfrm>
              <a:off x="4572000" y="4409404"/>
              <a:ext cx="4315605" cy="400110"/>
            </a:xfrm>
            <a:prstGeom prst="rect">
              <a:avLst/>
            </a:prstGeom>
            <a:noFill/>
          </p:spPr>
          <p:txBody>
            <a:bodyPr wrap="none" rtlCol="0">
              <a:spAutoFit/>
            </a:bodyPr>
            <a:lstStyle/>
            <a:p>
              <a:r>
                <a:rPr lang="en-GB" sz="1000" dirty="0"/>
                <a:t>Source:  </a:t>
              </a:r>
              <a:r>
                <a:rPr lang="en-GB" sz="1000" dirty="0" err="1"/>
                <a:t>Demetriades</a:t>
              </a:r>
              <a:r>
                <a:rPr lang="en-GB" sz="1000" dirty="0"/>
                <a:t> </a:t>
              </a:r>
              <a:r>
                <a:rPr lang="en-GB" sz="1000" i="1" dirty="0"/>
                <a:t>et al</a:t>
              </a:r>
              <a:r>
                <a:rPr lang="en-GB" sz="1000" dirty="0"/>
                <a:t>., 2015, Fig. 3, p.26, </a:t>
              </a:r>
            </a:p>
            <a:p>
              <a:r>
                <a:rPr lang="en-GB" sz="1000" dirty="0">
                  <a:hlinkClick r:id="rId4"/>
                </a:rPr>
                <a:t>http://eurogeologists.eu/wp-content/uploads/2015/11/EGJ40_final_LR.pdf</a:t>
              </a:r>
              <a:r>
                <a:rPr lang="en-GB" sz="1000" dirty="0"/>
                <a:t> </a:t>
              </a:r>
            </a:p>
          </p:txBody>
        </p:sp>
        <p:pic>
          <p:nvPicPr>
            <p:cNvPr id="10" name="Picture 9" descr="Fig_3_EGG_Chromium_distribution_new.emf"/>
            <p:cNvPicPr>
              <a:picLocks noChangeAspect="1"/>
            </p:cNvPicPr>
            <p:nvPr/>
          </p:nvPicPr>
          <p:blipFill>
            <a:blip r:embed="rId5" cstate="print">
              <a:extLst>
                <a:ext uri="{28A0092B-C50C-407E-A947-70E740481C1C}">
                  <a14:useLocalDpi xmlns:a14="http://schemas.microsoft.com/office/drawing/2010/main"/>
                </a:ext>
              </a:extLst>
            </a:blip>
            <a:srcRect l="870" t="1552" r="1741" b="1035"/>
            <a:stretch>
              <a:fillRect/>
            </a:stretch>
          </p:blipFill>
          <p:spPr>
            <a:xfrm>
              <a:off x="4585640" y="609572"/>
              <a:ext cx="4502944" cy="3787824"/>
            </a:xfrm>
            <a:prstGeom prst="rect">
              <a:avLst/>
            </a:prstGeom>
            <a:ln w="3175">
              <a:solidFill>
                <a:srgbClr val="0000CC"/>
              </a:solidFill>
            </a:ln>
            <a:effectLst>
              <a:outerShdw blurRad="292100" dist="139700" dir="2700000" algn="tl" rotWithShape="0">
                <a:srgbClr val="333333">
                  <a:alpha val="65000"/>
                </a:srgbClr>
              </a:outerShdw>
            </a:effectLst>
          </p:spPr>
        </p:pic>
        <p:sp>
          <p:nvSpPr>
            <p:cNvPr id="12" name="TextBox 11"/>
            <p:cNvSpPr txBox="1"/>
            <p:nvPr/>
          </p:nvSpPr>
          <p:spPr>
            <a:xfrm>
              <a:off x="4642128" y="790532"/>
              <a:ext cx="2160240" cy="369332"/>
            </a:xfrm>
            <a:prstGeom prst="rect">
              <a:avLst/>
            </a:prstGeom>
            <a:solidFill>
              <a:schemeClr val="accent1">
                <a:lumMod val="20000"/>
                <a:lumOff val="80000"/>
              </a:schemeClr>
            </a:solidFill>
            <a:ln w="6350">
              <a:solidFill>
                <a:srgbClr val="002060"/>
              </a:solidFill>
            </a:ln>
          </p:spPr>
          <p:txBody>
            <a:bodyPr wrap="square" rtlCol="0">
              <a:spAutoFit/>
            </a:bodyPr>
            <a:lstStyle/>
            <a:p>
              <a:r>
                <a:rPr lang="en-GB" b="1" dirty="0">
                  <a:solidFill>
                    <a:srgbClr val="0000CC"/>
                  </a:solidFill>
                </a:rPr>
                <a:t>Cr in ground water</a:t>
              </a:r>
            </a:p>
          </p:txBody>
        </p:sp>
        <p:pic>
          <p:nvPicPr>
            <p:cNvPr id="13" name="Picture 2" descr="EGG_atlas_cover_page.jpeg"/>
            <p:cNvPicPr>
              <a:picLocks noChangeAspect="1"/>
            </p:cNvPicPr>
            <p:nvPr/>
          </p:nvPicPr>
          <p:blipFill>
            <a:blip r:embed="rId6" cstate="print"/>
            <a:srcRect/>
            <a:stretch>
              <a:fillRect/>
            </a:stretch>
          </p:blipFill>
          <p:spPr bwMode="auto">
            <a:xfrm>
              <a:off x="7524328" y="4780560"/>
              <a:ext cx="1509332" cy="1996380"/>
            </a:xfrm>
            <a:prstGeom prst="rect">
              <a:avLst/>
            </a:prstGeom>
            <a:noFill/>
            <a:ln w="9525">
              <a:solidFill>
                <a:srgbClr val="0000CC"/>
              </a:solidFill>
              <a:miter lim="800000"/>
              <a:headEnd/>
              <a:tailEnd/>
            </a:ln>
          </p:spPr>
        </p:pic>
        <p:sp>
          <p:nvSpPr>
            <p:cNvPr id="14" name="Rectangle 4"/>
            <p:cNvSpPr>
              <a:spLocks noChangeArrowheads="1"/>
            </p:cNvSpPr>
            <p:nvPr/>
          </p:nvSpPr>
          <p:spPr bwMode="auto">
            <a:xfrm>
              <a:off x="4525820" y="6326076"/>
              <a:ext cx="2988890" cy="461665"/>
            </a:xfrm>
            <a:prstGeom prst="rect">
              <a:avLst/>
            </a:prstGeom>
            <a:noFill/>
            <a:ln w="9525">
              <a:noFill/>
              <a:miter lim="800000"/>
              <a:headEnd/>
              <a:tailEnd/>
            </a:ln>
          </p:spPr>
          <p:txBody>
            <a:bodyPr wrap="square">
              <a:spAutoFit/>
            </a:bodyPr>
            <a:lstStyle/>
            <a:p>
              <a:r>
                <a:rPr lang="en-GB" sz="1200" dirty="0">
                  <a:hlinkClick r:id="rId7"/>
                </a:rPr>
                <a:t>http://www.schweizerbart.de/publications/detail/artno/001201002#</a:t>
              </a:r>
              <a:r>
                <a:rPr lang="en-GB" sz="1200" dirty="0"/>
                <a:t> </a:t>
              </a:r>
            </a:p>
          </p:txBody>
        </p:sp>
        <p:sp>
          <p:nvSpPr>
            <p:cNvPr id="11" name="TextBox 10"/>
            <p:cNvSpPr txBox="1"/>
            <p:nvPr/>
          </p:nvSpPr>
          <p:spPr>
            <a:xfrm>
              <a:off x="2000232" y="1142984"/>
              <a:ext cx="2571768" cy="400110"/>
            </a:xfrm>
            <a:prstGeom prst="rect">
              <a:avLst/>
            </a:prstGeom>
            <a:noFill/>
          </p:spPr>
          <p:txBody>
            <a:bodyPr wrap="square" rtlCol="0">
              <a:spAutoFit/>
            </a:bodyPr>
            <a:lstStyle/>
            <a:p>
              <a:r>
                <a:rPr lang="en-GB" sz="2000" b="1" dirty="0">
                  <a:solidFill>
                    <a:srgbClr val="FF0000"/>
                  </a:solidFill>
                  <a:latin typeface="Arial" pitchFamily="34" charset="0"/>
                  <a:cs typeface="Arial" pitchFamily="34" charset="0"/>
                </a:rPr>
                <a:t>Cr in Stream water</a:t>
              </a:r>
            </a:p>
          </p:txBody>
        </p:sp>
      </p:gr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4" name="Group 43"/>
          <p:cNvGrpSpPr/>
          <p:nvPr/>
        </p:nvGrpSpPr>
        <p:grpSpPr>
          <a:xfrm>
            <a:off x="325438" y="161925"/>
            <a:ext cx="8782050" cy="6011863"/>
            <a:chOff x="325438" y="161925"/>
            <a:chExt cx="8782050" cy="6011863"/>
          </a:xfrm>
        </p:grpSpPr>
        <p:grpSp>
          <p:nvGrpSpPr>
            <p:cNvPr id="2" name="Group 40"/>
            <p:cNvGrpSpPr/>
            <p:nvPr/>
          </p:nvGrpSpPr>
          <p:grpSpPr>
            <a:xfrm>
              <a:off x="325438" y="161925"/>
              <a:ext cx="8782050" cy="6011863"/>
              <a:chOff x="325438" y="161925"/>
              <a:chExt cx="8782050" cy="6011863"/>
            </a:xfrm>
          </p:grpSpPr>
          <p:grpSp>
            <p:nvGrpSpPr>
              <p:cNvPr id="3" name="Group 25"/>
              <p:cNvGrpSpPr>
                <a:grpSpLocks/>
              </p:cNvGrpSpPr>
              <p:nvPr/>
            </p:nvGrpSpPr>
            <p:grpSpPr bwMode="auto">
              <a:xfrm>
                <a:off x="325438" y="179388"/>
                <a:ext cx="8423275" cy="5949950"/>
                <a:chOff x="326132" y="180133"/>
                <a:chExt cx="8422332" cy="5949950"/>
              </a:xfrm>
            </p:grpSpPr>
            <p:pic>
              <p:nvPicPr>
                <p:cNvPr id="49178" name="Picture 22" descr="w_icpms_As_edit"/>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326132" y="180133"/>
                  <a:ext cx="4664075" cy="5949950"/>
                </a:xfrm>
                <a:prstGeom prst="rect">
                  <a:avLst/>
                </a:prstGeom>
                <a:noFill/>
                <a:ln w="19050">
                  <a:solidFill>
                    <a:schemeClr val="tx1"/>
                  </a:solidFill>
                  <a:miter lim="800000"/>
                  <a:headEnd/>
                  <a:tailEnd/>
                </a:ln>
              </p:spPr>
            </p:pic>
            <p:grpSp>
              <p:nvGrpSpPr>
                <p:cNvPr id="4" name="Group 19"/>
                <p:cNvGrpSpPr>
                  <a:grpSpLocks/>
                </p:cNvGrpSpPr>
                <p:nvPr/>
              </p:nvGrpSpPr>
              <p:grpSpPr bwMode="auto">
                <a:xfrm>
                  <a:off x="5076056" y="1583399"/>
                  <a:ext cx="3672408" cy="4536504"/>
                  <a:chOff x="5076056" y="1340768"/>
                  <a:chExt cx="3672408" cy="4536504"/>
                </a:xfrm>
              </p:grpSpPr>
              <p:pic>
                <p:nvPicPr>
                  <p:cNvPr id="49180" name="Picture 4"/>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5076056" y="1340768"/>
                    <a:ext cx="3672408" cy="4536504"/>
                  </a:xfrm>
                  <a:prstGeom prst="rect">
                    <a:avLst/>
                  </a:prstGeom>
                  <a:noFill/>
                  <a:ln w="9525">
                    <a:solidFill>
                      <a:srgbClr val="000099"/>
                    </a:solidFill>
                    <a:miter lim="800000"/>
                    <a:headEnd/>
                    <a:tailEnd/>
                  </a:ln>
                </p:spPr>
              </p:pic>
              <p:pic>
                <p:nvPicPr>
                  <p:cNvPr id="49181" name="Picture 4"/>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5148064" y="1349733"/>
                    <a:ext cx="1080120" cy="1728192"/>
                  </a:xfrm>
                  <a:prstGeom prst="rect">
                    <a:avLst/>
                  </a:prstGeom>
                  <a:noFill/>
                  <a:ln w="9525">
                    <a:noFill/>
                    <a:miter lim="800000"/>
                    <a:headEnd/>
                    <a:tailEnd/>
                  </a:ln>
                </p:spPr>
              </p:pic>
              <p:pic>
                <p:nvPicPr>
                  <p:cNvPr id="49182" name="Picture 4"/>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7164288" y="1349733"/>
                    <a:ext cx="1584176" cy="360040"/>
                  </a:xfrm>
                  <a:prstGeom prst="rect">
                    <a:avLst/>
                  </a:prstGeom>
                  <a:noFill/>
                  <a:ln w="9525">
                    <a:noFill/>
                    <a:miter lim="800000"/>
                    <a:headEnd/>
                    <a:tailEnd/>
                  </a:ln>
                </p:spPr>
              </p:pic>
              <p:sp>
                <p:nvSpPr>
                  <p:cNvPr id="17" name="Rectangle 16"/>
                  <p:cNvSpPr/>
                  <p:nvPr/>
                </p:nvSpPr>
                <p:spPr>
                  <a:xfrm>
                    <a:off x="5084924" y="3933239"/>
                    <a:ext cx="360322" cy="2889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latin typeface="Arial" pitchFamily="34" charset="0"/>
                      <a:cs typeface="Arial" pitchFamily="34" charset="0"/>
                    </a:endParaRPr>
                  </a:p>
                </p:txBody>
              </p:sp>
            </p:grpSp>
          </p:grpSp>
          <p:sp>
            <p:nvSpPr>
              <p:cNvPr id="24" name="Oval 23"/>
              <p:cNvSpPr/>
              <p:nvPr/>
            </p:nvSpPr>
            <p:spPr>
              <a:xfrm>
                <a:off x="6308725" y="4760913"/>
                <a:ext cx="288925" cy="2667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latin typeface="Arial" pitchFamily="34" charset="0"/>
                  <a:cs typeface="Arial" pitchFamily="34" charset="0"/>
                </a:endParaRPr>
              </a:p>
            </p:txBody>
          </p:sp>
          <p:sp>
            <p:nvSpPr>
              <p:cNvPr id="23" name="Oval 22"/>
              <p:cNvSpPr/>
              <p:nvPr/>
            </p:nvSpPr>
            <p:spPr>
              <a:xfrm rot="18535640">
                <a:off x="3883819" y="3966369"/>
                <a:ext cx="504825" cy="877887"/>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latin typeface="Arial" pitchFamily="34" charset="0"/>
                  <a:cs typeface="Arial" pitchFamily="34" charset="0"/>
                </a:endParaRPr>
              </a:p>
            </p:txBody>
          </p:sp>
          <p:sp>
            <p:nvSpPr>
              <p:cNvPr id="21" name="Oval 20"/>
              <p:cNvSpPr/>
              <p:nvPr/>
            </p:nvSpPr>
            <p:spPr>
              <a:xfrm rot="18535640">
                <a:off x="7550944" y="4118769"/>
                <a:ext cx="503237" cy="879475"/>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latin typeface="Arial" pitchFamily="34" charset="0"/>
                  <a:cs typeface="Arial" pitchFamily="34" charset="0"/>
                </a:endParaRPr>
              </a:p>
            </p:txBody>
          </p:sp>
          <p:sp>
            <p:nvSpPr>
              <p:cNvPr id="25" name="Oval 24"/>
              <p:cNvSpPr/>
              <p:nvPr/>
            </p:nvSpPr>
            <p:spPr>
              <a:xfrm rot="20539751">
                <a:off x="8047038" y="5256213"/>
                <a:ext cx="358775" cy="2159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latin typeface="Arial" pitchFamily="34" charset="0"/>
                  <a:cs typeface="Arial" pitchFamily="34" charset="0"/>
                </a:endParaRPr>
              </a:p>
            </p:txBody>
          </p:sp>
          <p:sp>
            <p:nvSpPr>
              <p:cNvPr id="27" name="Oval 26"/>
              <p:cNvSpPr/>
              <p:nvPr/>
            </p:nvSpPr>
            <p:spPr>
              <a:xfrm rot="20539751">
                <a:off x="4391025" y="5202238"/>
                <a:ext cx="360363" cy="2159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latin typeface="Arial" pitchFamily="34" charset="0"/>
                  <a:cs typeface="Arial" pitchFamily="34" charset="0"/>
                </a:endParaRPr>
              </a:p>
            </p:txBody>
          </p:sp>
          <p:sp>
            <p:nvSpPr>
              <p:cNvPr id="28" name="Oval 27"/>
              <p:cNvSpPr/>
              <p:nvPr/>
            </p:nvSpPr>
            <p:spPr>
              <a:xfrm rot="19087342">
                <a:off x="7199313" y="5068888"/>
                <a:ext cx="306387" cy="64293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latin typeface="Arial" pitchFamily="34" charset="0"/>
                  <a:cs typeface="Arial" pitchFamily="34" charset="0"/>
                </a:endParaRPr>
              </a:p>
            </p:txBody>
          </p:sp>
          <p:sp>
            <p:nvSpPr>
              <p:cNvPr id="29" name="Oval 28"/>
              <p:cNvSpPr/>
              <p:nvPr/>
            </p:nvSpPr>
            <p:spPr>
              <a:xfrm rot="19087342">
                <a:off x="3414713" y="4854575"/>
                <a:ext cx="306387" cy="64293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latin typeface="Arial" pitchFamily="34" charset="0"/>
                  <a:cs typeface="Arial" pitchFamily="34" charset="0"/>
                </a:endParaRPr>
              </a:p>
            </p:txBody>
          </p:sp>
          <p:sp>
            <p:nvSpPr>
              <p:cNvPr id="30" name="Oval 29"/>
              <p:cNvSpPr/>
              <p:nvPr/>
            </p:nvSpPr>
            <p:spPr>
              <a:xfrm>
                <a:off x="6813550" y="5454650"/>
                <a:ext cx="252413" cy="25241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latin typeface="Arial" pitchFamily="34" charset="0"/>
                  <a:cs typeface="Arial" pitchFamily="34" charset="0"/>
                </a:endParaRPr>
              </a:p>
            </p:txBody>
          </p:sp>
          <p:sp>
            <p:nvSpPr>
              <p:cNvPr id="31" name="Oval 30"/>
              <p:cNvSpPr/>
              <p:nvPr/>
            </p:nvSpPr>
            <p:spPr>
              <a:xfrm>
                <a:off x="3033713" y="5202238"/>
                <a:ext cx="250825" cy="25241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latin typeface="Arial" pitchFamily="34" charset="0"/>
                  <a:cs typeface="Arial" pitchFamily="34" charset="0"/>
                </a:endParaRPr>
              </a:p>
            </p:txBody>
          </p:sp>
          <p:sp>
            <p:nvSpPr>
              <p:cNvPr id="32" name="Oval 31"/>
              <p:cNvSpPr/>
              <p:nvPr/>
            </p:nvSpPr>
            <p:spPr>
              <a:xfrm rot="1299353">
                <a:off x="5962650" y="5183188"/>
                <a:ext cx="615950" cy="23812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latin typeface="Arial" pitchFamily="34" charset="0"/>
                  <a:cs typeface="Arial" pitchFamily="34" charset="0"/>
                </a:endParaRPr>
              </a:p>
            </p:txBody>
          </p:sp>
          <p:sp>
            <p:nvSpPr>
              <p:cNvPr id="33" name="Oval 32"/>
              <p:cNvSpPr/>
              <p:nvPr/>
            </p:nvSpPr>
            <p:spPr>
              <a:xfrm rot="1299353">
                <a:off x="2146300" y="4757738"/>
                <a:ext cx="614363" cy="23812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latin typeface="Arial" pitchFamily="34" charset="0"/>
                  <a:cs typeface="Arial" pitchFamily="34" charset="0"/>
                </a:endParaRPr>
              </a:p>
            </p:txBody>
          </p:sp>
          <p:sp>
            <p:nvSpPr>
              <p:cNvPr id="34" name="Oval 33"/>
              <p:cNvSpPr/>
              <p:nvPr/>
            </p:nvSpPr>
            <p:spPr>
              <a:xfrm>
                <a:off x="2987675" y="4005263"/>
                <a:ext cx="431800" cy="4318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latin typeface="Arial" pitchFamily="34" charset="0"/>
                  <a:cs typeface="Arial" pitchFamily="34" charset="0"/>
                </a:endParaRPr>
              </a:p>
            </p:txBody>
          </p:sp>
          <p:sp>
            <p:nvSpPr>
              <p:cNvPr id="35" name="Oval 34"/>
              <p:cNvSpPr/>
              <p:nvPr/>
            </p:nvSpPr>
            <p:spPr>
              <a:xfrm>
                <a:off x="1727200" y="4716463"/>
                <a:ext cx="215900" cy="40957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latin typeface="Arial" pitchFamily="34" charset="0"/>
                  <a:cs typeface="Arial" pitchFamily="34" charset="0"/>
                </a:endParaRPr>
              </a:p>
            </p:txBody>
          </p:sp>
          <p:sp>
            <p:nvSpPr>
              <p:cNvPr id="36" name="Oval 35"/>
              <p:cNvSpPr/>
              <p:nvPr/>
            </p:nvSpPr>
            <p:spPr>
              <a:xfrm>
                <a:off x="5526088" y="5205413"/>
                <a:ext cx="215900" cy="41116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latin typeface="Arial" pitchFamily="34" charset="0"/>
                  <a:cs typeface="Arial" pitchFamily="34" charset="0"/>
                </a:endParaRPr>
              </a:p>
            </p:txBody>
          </p:sp>
          <p:sp>
            <p:nvSpPr>
              <p:cNvPr id="37" name="Oval 36"/>
              <p:cNvSpPr/>
              <p:nvPr/>
            </p:nvSpPr>
            <p:spPr>
              <a:xfrm rot="20672491">
                <a:off x="1404938" y="4662488"/>
                <a:ext cx="290512" cy="62547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latin typeface="Arial" pitchFamily="34" charset="0"/>
                  <a:cs typeface="Arial" pitchFamily="34" charset="0"/>
                </a:endParaRPr>
              </a:p>
            </p:txBody>
          </p:sp>
          <p:sp>
            <p:nvSpPr>
              <p:cNvPr id="38" name="Oval 37"/>
              <p:cNvSpPr/>
              <p:nvPr/>
            </p:nvSpPr>
            <p:spPr>
              <a:xfrm rot="21392582">
                <a:off x="5229225" y="5078413"/>
                <a:ext cx="290513" cy="62706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latin typeface="Arial" pitchFamily="34" charset="0"/>
                  <a:cs typeface="Arial" pitchFamily="34" charset="0"/>
                </a:endParaRPr>
              </a:p>
            </p:txBody>
          </p:sp>
          <p:sp>
            <p:nvSpPr>
              <p:cNvPr id="39" name="Oval 38"/>
              <p:cNvSpPr/>
              <p:nvPr/>
            </p:nvSpPr>
            <p:spPr>
              <a:xfrm>
                <a:off x="6732588" y="4292600"/>
                <a:ext cx="431800" cy="4318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latin typeface="Arial" pitchFamily="34" charset="0"/>
                  <a:cs typeface="Arial" pitchFamily="34" charset="0"/>
                </a:endParaRPr>
              </a:p>
            </p:txBody>
          </p:sp>
          <p:sp>
            <p:nvSpPr>
              <p:cNvPr id="40" name="Oval 39"/>
              <p:cNvSpPr/>
              <p:nvPr/>
            </p:nvSpPr>
            <p:spPr>
              <a:xfrm>
                <a:off x="2573338" y="4365625"/>
                <a:ext cx="288925" cy="26511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latin typeface="Arial" pitchFamily="34" charset="0"/>
                  <a:cs typeface="Arial" pitchFamily="34" charset="0"/>
                </a:endParaRPr>
              </a:p>
            </p:txBody>
          </p:sp>
          <p:sp>
            <p:nvSpPr>
              <p:cNvPr id="43" name="Text Box 12"/>
              <p:cNvSpPr txBox="1">
                <a:spLocks noChangeArrowheads="1"/>
              </p:cNvSpPr>
              <p:nvPr/>
            </p:nvSpPr>
            <p:spPr bwMode="auto">
              <a:xfrm>
                <a:off x="5040313" y="161925"/>
                <a:ext cx="4067175" cy="1200150"/>
              </a:xfrm>
              <a:prstGeom prst="rect">
                <a:avLst/>
              </a:prstGeom>
              <a:gradFill rotWithShape="1">
                <a:gsLst>
                  <a:gs pos="0">
                    <a:srgbClr val="FFCCCC"/>
                  </a:gs>
                  <a:gs pos="50000">
                    <a:schemeClr val="bg1"/>
                  </a:gs>
                  <a:gs pos="100000">
                    <a:srgbClr val="FFCCCC"/>
                  </a:gs>
                </a:gsLst>
                <a:lin ang="5400000" scaled="1"/>
              </a:gradFill>
              <a:ln w="25400">
                <a:solidFill>
                  <a:srgbClr val="CC3300"/>
                </a:solidFill>
                <a:miter lim="800000"/>
                <a:headEnd/>
                <a:tailEnd/>
              </a:ln>
              <a:effectLst/>
            </p:spPr>
            <p:txBody>
              <a:bodyPr>
                <a:spAutoFit/>
              </a:bodyPr>
              <a:lstStyle/>
              <a:p>
                <a:pPr algn="ctr">
                  <a:spcBef>
                    <a:spcPct val="50000"/>
                  </a:spcBef>
                  <a:defRPr/>
                </a:pPr>
                <a:r>
                  <a:rPr lang="en-GB" sz="2400" b="1" dirty="0">
                    <a:solidFill>
                      <a:srgbClr val="000099"/>
                    </a:solidFill>
                    <a:latin typeface="Arial" pitchFamily="34" charset="0"/>
                    <a:cs typeface="Arial" pitchFamily="34" charset="0"/>
                  </a:rPr>
                  <a:t>An interesting relationship of As in stream and ground water</a:t>
                </a:r>
              </a:p>
            </p:txBody>
          </p:sp>
          <p:sp>
            <p:nvSpPr>
              <p:cNvPr id="49176" name="Rectangle 5"/>
              <p:cNvSpPr>
                <a:spLocks noChangeArrowheads="1"/>
              </p:cNvSpPr>
              <p:nvPr/>
            </p:nvSpPr>
            <p:spPr bwMode="auto">
              <a:xfrm>
                <a:off x="1881188" y="5889625"/>
                <a:ext cx="2814637" cy="276225"/>
              </a:xfrm>
              <a:prstGeom prst="rect">
                <a:avLst/>
              </a:prstGeom>
              <a:noFill/>
              <a:ln w="9525">
                <a:noFill/>
                <a:miter lim="800000"/>
                <a:headEnd/>
                <a:tailEnd/>
              </a:ln>
            </p:spPr>
            <p:txBody>
              <a:bodyPr wrap="none">
                <a:spAutoFit/>
              </a:bodyPr>
              <a:lstStyle/>
              <a:p>
                <a:r>
                  <a:rPr lang="en-GB" sz="1200">
                    <a:latin typeface="Arial" pitchFamily="34" charset="0"/>
                    <a:cs typeface="Arial" pitchFamily="34" charset="0"/>
                  </a:rPr>
                  <a:t>(Source:  Salminen </a:t>
                </a:r>
                <a:r>
                  <a:rPr lang="en-GB" sz="1200" i="1">
                    <a:latin typeface="Arial" pitchFamily="34" charset="0"/>
                    <a:cs typeface="Arial" pitchFamily="34" charset="0"/>
                  </a:rPr>
                  <a:t>et al</a:t>
                </a:r>
                <a:r>
                  <a:rPr lang="en-GB" sz="1200">
                    <a:latin typeface="Arial" pitchFamily="34" charset="0"/>
                    <a:cs typeface="Arial" pitchFamily="34" charset="0"/>
                  </a:rPr>
                  <a:t>., 2005, p.121)</a:t>
                </a:r>
              </a:p>
            </p:txBody>
          </p:sp>
          <p:sp>
            <p:nvSpPr>
              <p:cNvPr id="49177" name="Rectangle 4"/>
              <p:cNvSpPr>
                <a:spLocks noChangeArrowheads="1"/>
              </p:cNvSpPr>
              <p:nvPr/>
            </p:nvSpPr>
            <p:spPr bwMode="auto">
              <a:xfrm>
                <a:off x="5091113" y="5897563"/>
                <a:ext cx="2865437" cy="276225"/>
              </a:xfrm>
              <a:prstGeom prst="rect">
                <a:avLst/>
              </a:prstGeom>
              <a:noFill/>
              <a:ln w="9525">
                <a:noFill/>
                <a:miter lim="800000"/>
                <a:headEnd/>
                <a:tailEnd/>
              </a:ln>
            </p:spPr>
            <p:txBody>
              <a:bodyPr wrap="none">
                <a:spAutoFit/>
              </a:bodyPr>
              <a:lstStyle/>
              <a:p>
                <a:r>
                  <a:rPr lang="en-GB" sz="1200">
                    <a:latin typeface="Arial" pitchFamily="34" charset="0"/>
                    <a:cs typeface="Arial" pitchFamily="34" charset="0"/>
                  </a:rPr>
                  <a:t>(Source:  Reimann &amp; Birke, 2010, p.77)</a:t>
                </a:r>
              </a:p>
            </p:txBody>
          </p:sp>
        </p:grpSp>
        <p:sp>
          <p:nvSpPr>
            <p:cNvPr id="41" name="TextBox 40"/>
            <p:cNvSpPr txBox="1"/>
            <p:nvPr/>
          </p:nvSpPr>
          <p:spPr>
            <a:xfrm>
              <a:off x="2500298" y="785794"/>
              <a:ext cx="2571768" cy="400110"/>
            </a:xfrm>
            <a:prstGeom prst="rect">
              <a:avLst/>
            </a:prstGeom>
            <a:noFill/>
          </p:spPr>
          <p:txBody>
            <a:bodyPr wrap="square" rtlCol="0">
              <a:spAutoFit/>
            </a:bodyPr>
            <a:lstStyle/>
            <a:p>
              <a:r>
                <a:rPr lang="en-GB" sz="2000" b="1" dirty="0">
                  <a:solidFill>
                    <a:srgbClr val="FF0000"/>
                  </a:solidFill>
                  <a:latin typeface="Arial" pitchFamily="34" charset="0"/>
                  <a:cs typeface="Arial" pitchFamily="34" charset="0"/>
                </a:rPr>
                <a:t>As in Stream water</a:t>
              </a:r>
            </a:p>
          </p:txBody>
        </p:sp>
        <p:sp>
          <p:nvSpPr>
            <p:cNvPr id="42" name="TextBox 41"/>
            <p:cNvSpPr txBox="1"/>
            <p:nvPr/>
          </p:nvSpPr>
          <p:spPr>
            <a:xfrm>
              <a:off x="6286512" y="2000240"/>
              <a:ext cx="2571768" cy="400110"/>
            </a:xfrm>
            <a:prstGeom prst="rect">
              <a:avLst/>
            </a:prstGeom>
            <a:noFill/>
          </p:spPr>
          <p:txBody>
            <a:bodyPr wrap="square" rtlCol="0">
              <a:spAutoFit/>
            </a:bodyPr>
            <a:lstStyle/>
            <a:p>
              <a:r>
                <a:rPr lang="en-GB" sz="2000" b="1" dirty="0">
                  <a:solidFill>
                    <a:srgbClr val="0000CC"/>
                  </a:solidFill>
                  <a:latin typeface="Arial" pitchFamily="34" charset="0"/>
                  <a:cs typeface="Arial" pitchFamily="34" charset="0"/>
                </a:rPr>
                <a:t>As in Ground water</a:t>
              </a:r>
            </a:p>
          </p:txBody>
        </p:sp>
      </p:gr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 name="Picture 10" descr="BGR_GEMAS_DVD_Label_print"/>
          <p:cNvPicPr>
            <a:picLocks noChangeAspect="1" noChangeArrowheads="1"/>
          </p:cNvPicPr>
          <p:nvPr/>
        </p:nvPicPr>
        <p:blipFill>
          <a:blip r:embed="rId2" cstate="print"/>
          <a:srcRect/>
          <a:stretch>
            <a:fillRect/>
          </a:stretch>
        </p:blipFill>
        <p:spPr bwMode="auto">
          <a:xfrm>
            <a:off x="2699792" y="3501008"/>
            <a:ext cx="2749550" cy="2749550"/>
          </a:xfrm>
          <a:prstGeom prst="rect">
            <a:avLst/>
          </a:prstGeom>
          <a:noFill/>
        </p:spPr>
      </p:pic>
      <p:cxnSp>
        <p:nvCxnSpPr>
          <p:cNvPr id="4" name="3 - Ευθεία γραμμή σύνδεσης"/>
          <p:cNvCxnSpPr/>
          <p:nvPr/>
        </p:nvCxnSpPr>
        <p:spPr>
          <a:xfrm>
            <a:off x="395288" y="1125538"/>
            <a:ext cx="8280400" cy="0"/>
          </a:xfrm>
          <a:prstGeom prst="line">
            <a:avLst/>
          </a:prstGeom>
          <a:ln w="25400" cmpd="sng">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pic>
        <p:nvPicPr>
          <p:cNvPr id="7" name="Picture 19" descr="end-BGR_GEMAS_Bd_B.jpg"/>
          <p:cNvPicPr>
            <a:picLocks noChangeAspect="1"/>
          </p:cNvPicPr>
          <p:nvPr/>
        </p:nvPicPr>
        <p:blipFill>
          <a:blip r:embed="rId3" cstate="print"/>
          <a:srcRect/>
          <a:stretch>
            <a:fillRect/>
          </a:stretch>
        </p:blipFill>
        <p:spPr bwMode="auto">
          <a:xfrm>
            <a:off x="5508104" y="1628800"/>
            <a:ext cx="2686567" cy="3600000"/>
          </a:xfrm>
          <a:prstGeom prst="rect">
            <a:avLst/>
          </a:prstGeom>
          <a:ln>
            <a:noFill/>
          </a:ln>
          <a:effectLst>
            <a:outerShdw blurRad="292100" dist="139700" dir="2700000" algn="tl" rotWithShape="0">
              <a:srgbClr val="333333">
                <a:alpha val="65000"/>
              </a:srgbClr>
            </a:outerShdw>
          </a:effectLst>
        </p:spPr>
      </p:pic>
      <p:pic>
        <p:nvPicPr>
          <p:cNvPr id="8" name="Picture 18" descr="end-BGR_GEMAS_Bd_A.jpg"/>
          <p:cNvPicPr>
            <a:picLocks noChangeAspect="1"/>
          </p:cNvPicPr>
          <p:nvPr/>
        </p:nvPicPr>
        <p:blipFill>
          <a:blip r:embed="rId4" cstate="print"/>
          <a:srcRect/>
          <a:stretch>
            <a:fillRect/>
          </a:stretch>
        </p:blipFill>
        <p:spPr bwMode="auto">
          <a:xfrm>
            <a:off x="611560" y="1340768"/>
            <a:ext cx="2671913" cy="3600000"/>
          </a:xfrm>
          <a:prstGeom prst="rect">
            <a:avLst/>
          </a:prstGeom>
          <a:ln>
            <a:noFill/>
          </a:ln>
          <a:effectLst>
            <a:outerShdw blurRad="292100" dist="139700" dir="2700000" algn="tl" rotWithShape="0">
              <a:srgbClr val="333333">
                <a:alpha val="65000"/>
              </a:srgbClr>
            </a:outerShdw>
          </a:effectLst>
        </p:spPr>
      </p:pic>
      <p:sp>
        <p:nvSpPr>
          <p:cNvPr id="11" name="Rectangle 10"/>
          <p:cNvSpPr/>
          <p:nvPr/>
        </p:nvSpPr>
        <p:spPr>
          <a:xfrm>
            <a:off x="347776" y="6199637"/>
            <a:ext cx="8424936" cy="369332"/>
          </a:xfrm>
          <a:prstGeom prst="rect">
            <a:avLst/>
          </a:prstGeom>
        </p:spPr>
        <p:txBody>
          <a:bodyPr wrap="square">
            <a:spAutoFit/>
          </a:bodyPr>
          <a:lstStyle/>
          <a:p>
            <a:pPr algn="ctr"/>
            <a:r>
              <a:rPr lang="en-GB" dirty="0">
                <a:latin typeface="Arial" pitchFamily="34" charset="0"/>
                <a:cs typeface="Arial" pitchFamily="34" charset="0"/>
                <a:hlinkClick r:id="rId5"/>
              </a:rPr>
              <a:t>http://www.schweizerbart.de/publications/detail/isbn/9783510968466</a:t>
            </a:r>
            <a:r>
              <a:rPr lang="en-GB" dirty="0">
                <a:latin typeface="Arial" pitchFamily="34" charset="0"/>
                <a:cs typeface="Arial" pitchFamily="34" charset="0"/>
              </a:rPr>
              <a:t> </a:t>
            </a:r>
          </a:p>
        </p:txBody>
      </p:sp>
      <p:sp>
        <p:nvSpPr>
          <p:cNvPr id="12" name="Rectangle 1030"/>
          <p:cNvSpPr>
            <a:spLocks noChangeArrowheads="1"/>
          </p:cNvSpPr>
          <p:nvPr/>
        </p:nvSpPr>
        <p:spPr bwMode="auto">
          <a:xfrm>
            <a:off x="3103360" y="1101968"/>
            <a:ext cx="4164012" cy="523875"/>
          </a:xfrm>
          <a:prstGeom prst="rect">
            <a:avLst/>
          </a:prstGeom>
          <a:noFill/>
          <a:ln w="9525">
            <a:noFill/>
            <a:miter lim="800000"/>
            <a:headEnd/>
            <a:tailEnd/>
          </a:ln>
        </p:spPr>
        <p:txBody>
          <a:bodyPr>
            <a:spAutoFit/>
          </a:bodyPr>
          <a:lstStyle/>
          <a:p>
            <a:pPr algn="ctr">
              <a:spcBef>
                <a:spcPct val="50000"/>
              </a:spcBef>
            </a:pPr>
            <a:r>
              <a:rPr lang="fi-FI" sz="2800" b="1" dirty="0">
                <a:solidFill>
                  <a:srgbClr val="0000CC"/>
                </a:solidFill>
                <a:latin typeface="Arial" pitchFamily="34" charset="0"/>
                <a:cs typeface="Arial" pitchFamily="34" charset="0"/>
              </a:rPr>
              <a:t>Printed Publications</a:t>
            </a:r>
            <a:endParaRPr lang="en-GB" sz="2800" b="1" dirty="0">
              <a:solidFill>
                <a:srgbClr val="0000CC"/>
              </a:solidFill>
              <a:latin typeface="Arial" pitchFamily="34" charset="0"/>
              <a:cs typeface="Arial" pitchFamily="34" charset="0"/>
            </a:endParaRPr>
          </a:p>
        </p:txBody>
      </p:sp>
      <p:pic>
        <p:nvPicPr>
          <p:cNvPr id="13" name="Picture 12" descr="GEMAS-Logo-LD.tif"/>
          <p:cNvPicPr>
            <a:picLocks noChangeAspect="1"/>
          </p:cNvPicPr>
          <p:nvPr/>
        </p:nvPicPr>
        <p:blipFill>
          <a:blip r:embed="rId6" cstate="print"/>
          <a:stretch>
            <a:fillRect/>
          </a:stretch>
        </p:blipFill>
        <p:spPr>
          <a:xfrm>
            <a:off x="7944528" y="60160"/>
            <a:ext cx="1123950" cy="692150"/>
          </a:xfrm>
          <a:prstGeom prst="rect">
            <a:avLst/>
          </a:prstGeom>
          <a:ln>
            <a:noFill/>
          </a:ln>
          <a:effectLst>
            <a:outerShdw blurRad="292100" dist="139700" dir="2700000" algn="tl" rotWithShape="0">
              <a:srgbClr val="333333">
                <a:alpha val="65000"/>
              </a:srgbClr>
            </a:outerShdw>
          </a:effectLst>
        </p:spPr>
      </p:pic>
      <p:sp>
        <p:nvSpPr>
          <p:cNvPr id="15" name="5 - TextBox"/>
          <p:cNvSpPr txBox="1"/>
          <p:nvPr/>
        </p:nvSpPr>
        <p:spPr>
          <a:xfrm>
            <a:off x="1260401" y="188640"/>
            <a:ext cx="6551959" cy="830997"/>
          </a:xfrm>
          <a:prstGeom prst="rect">
            <a:avLst/>
          </a:prstGeom>
          <a:noFill/>
        </p:spPr>
        <p:txBody>
          <a:bodyPr wrap="square">
            <a:spAutoFit/>
          </a:bodyPr>
          <a:lstStyle/>
          <a:p>
            <a:pPr>
              <a:defRPr/>
            </a:pPr>
            <a:r>
              <a:rPr lang="en-US" sz="2400" b="1" dirty="0">
                <a:solidFill>
                  <a:schemeClr val="accent6">
                    <a:lumMod val="50000"/>
                  </a:schemeClr>
                </a:solidFill>
                <a:latin typeface="Arial" pitchFamily="34" charset="0"/>
                <a:cs typeface="Arial" pitchFamily="34" charset="0"/>
              </a:rPr>
              <a:t>GEMAS atlas – </a:t>
            </a:r>
            <a:r>
              <a:rPr lang="en-US" sz="2400" b="1" u="sng" dirty="0" err="1">
                <a:solidFill>
                  <a:schemeClr val="accent6">
                    <a:lumMod val="50000"/>
                  </a:schemeClr>
                </a:solidFill>
                <a:latin typeface="Arial" pitchFamily="34" charset="0"/>
                <a:cs typeface="Arial" pitchFamily="34" charset="0"/>
              </a:rPr>
              <a:t>GE</a:t>
            </a:r>
            <a:r>
              <a:rPr lang="en-US" sz="2400" b="1" dirty="0" err="1">
                <a:solidFill>
                  <a:schemeClr val="accent6">
                    <a:lumMod val="50000"/>
                  </a:schemeClr>
                </a:solidFill>
                <a:latin typeface="Arial" pitchFamily="34" charset="0"/>
                <a:cs typeface="Arial" pitchFamily="34" charset="0"/>
              </a:rPr>
              <a:t>ochemical</a:t>
            </a:r>
            <a:r>
              <a:rPr lang="en-US" sz="2400" b="1" dirty="0">
                <a:solidFill>
                  <a:schemeClr val="accent6">
                    <a:lumMod val="50000"/>
                  </a:schemeClr>
                </a:solidFill>
                <a:latin typeface="Arial" pitchFamily="34" charset="0"/>
                <a:cs typeface="Arial" pitchFamily="34" charset="0"/>
              </a:rPr>
              <a:t> </a:t>
            </a:r>
            <a:r>
              <a:rPr lang="en-US" sz="2400" b="1" u="sng" dirty="0">
                <a:solidFill>
                  <a:schemeClr val="accent6">
                    <a:lumMod val="50000"/>
                  </a:schemeClr>
                </a:solidFill>
                <a:latin typeface="Arial" pitchFamily="34" charset="0"/>
                <a:cs typeface="Arial" pitchFamily="34" charset="0"/>
              </a:rPr>
              <a:t>M</a:t>
            </a:r>
            <a:r>
              <a:rPr lang="en-US" sz="2400" b="1" dirty="0">
                <a:solidFill>
                  <a:schemeClr val="accent6">
                    <a:lumMod val="50000"/>
                  </a:schemeClr>
                </a:solidFill>
                <a:latin typeface="Arial" pitchFamily="34" charset="0"/>
                <a:cs typeface="Arial" pitchFamily="34" charset="0"/>
              </a:rPr>
              <a:t>apping of </a:t>
            </a:r>
            <a:r>
              <a:rPr lang="en-US" sz="2400" b="1" u="sng" dirty="0">
                <a:solidFill>
                  <a:schemeClr val="accent6">
                    <a:lumMod val="50000"/>
                  </a:schemeClr>
                </a:solidFill>
                <a:latin typeface="Arial" pitchFamily="34" charset="0"/>
                <a:cs typeface="Arial" pitchFamily="34" charset="0"/>
              </a:rPr>
              <a:t>A</a:t>
            </a:r>
            <a:r>
              <a:rPr lang="en-US" sz="2400" b="1" dirty="0">
                <a:solidFill>
                  <a:schemeClr val="accent6">
                    <a:lumMod val="50000"/>
                  </a:schemeClr>
                </a:solidFill>
                <a:latin typeface="Arial" pitchFamily="34" charset="0"/>
                <a:cs typeface="Arial" pitchFamily="34" charset="0"/>
              </a:rPr>
              <a:t>gricultural and grazing land </a:t>
            </a:r>
            <a:r>
              <a:rPr lang="en-US" sz="2400" b="1" u="sng" dirty="0">
                <a:solidFill>
                  <a:schemeClr val="accent6">
                    <a:lumMod val="50000"/>
                  </a:schemeClr>
                </a:solidFill>
                <a:latin typeface="Arial" pitchFamily="34" charset="0"/>
                <a:cs typeface="Arial" pitchFamily="34" charset="0"/>
              </a:rPr>
              <a:t>S</a:t>
            </a:r>
            <a:r>
              <a:rPr lang="en-US" sz="2400" b="1" dirty="0">
                <a:solidFill>
                  <a:schemeClr val="accent6">
                    <a:lumMod val="50000"/>
                  </a:schemeClr>
                </a:solidFill>
                <a:latin typeface="Arial" pitchFamily="34" charset="0"/>
                <a:cs typeface="Arial" pitchFamily="34" charset="0"/>
              </a:rPr>
              <a:t>oil of Europe </a:t>
            </a:r>
            <a:endParaRPr lang="el-GR" sz="2400" b="1" dirty="0">
              <a:solidFill>
                <a:schemeClr val="accent6">
                  <a:lumMod val="50000"/>
                </a:schemeClr>
              </a:solidFill>
              <a:latin typeface="Arial" pitchFamily="34" charset="0"/>
              <a:cs typeface="Arial" pitchFamily="34" charset="0"/>
            </a:endParaRPr>
          </a:p>
        </p:txBody>
      </p:sp>
      <p:sp>
        <p:nvSpPr>
          <p:cNvPr id="10" name="Rectangle 9"/>
          <p:cNvSpPr/>
          <p:nvPr/>
        </p:nvSpPr>
        <p:spPr>
          <a:xfrm>
            <a:off x="5436096" y="5589240"/>
            <a:ext cx="2903359" cy="369332"/>
          </a:xfrm>
          <a:prstGeom prst="rect">
            <a:avLst/>
          </a:prstGeom>
        </p:spPr>
        <p:txBody>
          <a:bodyPr wrap="none">
            <a:spAutoFit/>
          </a:bodyPr>
          <a:lstStyle/>
          <a:p>
            <a:r>
              <a:rPr lang="en-US" dirty="0">
                <a:solidFill>
                  <a:schemeClr val="accent5">
                    <a:lumMod val="50000"/>
                  </a:schemeClr>
                </a:solidFill>
                <a:latin typeface="Arial" pitchFamily="34" charset="0"/>
                <a:cs typeface="Arial" pitchFamily="34" charset="0"/>
                <a:hlinkClick r:id="rId7"/>
              </a:rPr>
              <a:t>http://gemas.geolba.ac.at/</a:t>
            </a:r>
            <a:r>
              <a:rPr lang="en-US" dirty="0">
                <a:solidFill>
                  <a:schemeClr val="accent5">
                    <a:lumMod val="50000"/>
                  </a:schemeClr>
                </a:solidFill>
                <a:latin typeface="Arial" pitchFamily="34" charset="0"/>
                <a:cs typeface="Arial" pitchFamily="34" charset="0"/>
              </a:rPr>
              <a:t> </a:t>
            </a:r>
            <a:endParaRPr lang="en-GB"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4" name="Picture 16" descr="02_Ni_wate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66675" y="260648"/>
            <a:ext cx="4637088" cy="5976937"/>
          </a:xfrm>
          <a:prstGeom prst="rect">
            <a:avLst/>
          </a:prstGeom>
          <a:noFill/>
          <a:ln w="9525">
            <a:noFill/>
            <a:miter lim="800000"/>
            <a:headEnd/>
            <a:tailEnd/>
          </a:ln>
        </p:spPr>
      </p:pic>
      <p:sp>
        <p:nvSpPr>
          <p:cNvPr id="69635" name="Rectangle 3"/>
          <p:cNvSpPr>
            <a:spLocks noChangeArrowheads="1"/>
          </p:cNvSpPr>
          <p:nvPr/>
        </p:nvSpPr>
        <p:spPr bwMode="auto">
          <a:xfrm>
            <a:off x="1365132" y="6143644"/>
            <a:ext cx="2813591" cy="276999"/>
          </a:xfrm>
          <a:prstGeom prst="rect">
            <a:avLst/>
          </a:prstGeom>
          <a:noFill/>
          <a:ln w="9525">
            <a:noFill/>
            <a:miter lim="800000"/>
            <a:headEnd/>
            <a:tailEnd/>
          </a:ln>
        </p:spPr>
        <p:txBody>
          <a:bodyPr wrap="none">
            <a:spAutoFit/>
          </a:bodyPr>
          <a:lstStyle/>
          <a:p>
            <a:r>
              <a:rPr lang="en-GB" sz="1200" dirty="0">
                <a:latin typeface="Arial" charset="0"/>
              </a:rPr>
              <a:t>(Source:  </a:t>
            </a:r>
            <a:r>
              <a:rPr lang="en-GB" sz="1200" dirty="0" err="1">
                <a:latin typeface="Arial" charset="0"/>
              </a:rPr>
              <a:t>Salminen</a:t>
            </a:r>
            <a:r>
              <a:rPr lang="en-GB" sz="1200" dirty="0">
                <a:latin typeface="Arial" charset="0"/>
              </a:rPr>
              <a:t> </a:t>
            </a:r>
            <a:r>
              <a:rPr lang="en-GB" sz="1200" i="1" dirty="0">
                <a:latin typeface="Arial" charset="0"/>
              </a:rPr>
              <a:t>et al.</a:t>
            </a:r>
            <a:r>
              <a:rPr lang="en-GB" sz="1200" dirty="0">
                <a:latin typeface="Arial" charset="0"/>
              </a:rPr>
              <a:t>, 2005, p.362)</a:t>
            </a:r>
            <a:endParaRPr lang="en-GB" sz="1200" dirty="0"/>
          </a:p>
        </p:txBody>
      </p:sp>
      <p:sp>
        <p:nvSpPr>
          <p:cNvPr id="69636" name="Rectangle 4"/>
          <p:cNvSpPr>
            <a:spLocks noChangeArrowheads="1"/>
          </p:cNvSpPr>
          <p:nvPr/>
        </p:nvSpPr>
        <p:spPr bwMode="auto">
          <a:xfrm>
            <a:off x="4716016" y="1227524"/>
            <a:ext cx="4248150" cy="3785652"/>
          </a:xfrm>
          <a:prstGeom prst="rect">
            <a:avLst/>
          </a:prstGeom>
          <a:noFill/>
          <a:ln w="9525">
            <a:noFill/>
            <a:miter lim="800000"/>
            <a:headEnd/>
            <a:tailEnd/>
          </a:ln>
        </p:spPr>
        <p:txBody>
          <a:bodyPr>
            <a:spAutoFit/>
          </a:bodyPr>
          <a:lstStyle/>
          <a:p>
            <a:r>
              <a:rPr lang="en-GB" sz="2400" b="1" dirty="0">
                <a:solidFill>
                  <a:srgbClr val="B61212"/>
                </a:solidFill>
                <a:latin typeface="Arial" charset="0"/>
              </a:rPr>
              <a:t>Geochemical baseline concentrations of elements in samples of: </a:t>
            </a:r>
          </a:p>
          <a:p>
            <a:endParaRPr lang="en-GB" sz="2400" b="1" dirty="0">
              <a:solidFill>
                <a:srgbClr val="B61212"/>
              </a:solidFill>
              <a:latin typeface="Arial" charset="0"/>
            </a:endParaRPr>
          </a:p>
          <a:p>
            <a:pPr marL="176213" indent="-176213">
              <a:buFont typeface="Arial" pitchFamily="34" charset="0"/>
              <a:buChar char="•"/>
            </a:pPr>
            <a:r>
              <a:rPr lang="en-GB" sz="2400" b="1" dirty="0">
                <a:solidFill>
                  <a:srgbClr val="B61212"/>
                </a:solidFill>
                <a:latin typeface="Arial" charset="0"/>
              </a:rPr>
              <a:t>Stream water,</a:t>
            </a:r>
          </a:p>
          <a:p>
            <a:pPr marL="176213" indent="-176213">
              <a:buFont typeface="Arial" pitchFamily="34" charset="0"/>
              <a:buChar char="•"/>
            </a:pPr>
            <a:r>
              <a:rPr lang="en-GB" sz="2400" b="1" dirty="0">
                <a:solidFill>
                  <a:srgbClr val="B61212"/>
                </a:solidFill>
                <a:latin typeface="Arial" charset="0"/>
              </a:rPr>
              <a:t>Stream sediment, </a:t>
            </a:r>
          </a:p>
          <a:p>
            <a:pPr marL="176213" indent="-176213">
              <a:buFont typeface="Arial" pitchFamily="34" charset="0"/>
              <a:buChar char="•"/>
            </a:pPr>
            <a:r>
              <a:rPr lang="en-GB" sz="2400" b="1" dirty="0">
                <a:solidFill>
                  <a:srgbClr val="B61212"/>
                </a:solidFill>
                <a:latin typeface="Arial" charset="0"/>
              </a:rPr>
              <a:t>Floodplain sediment, </a:t>
            </a:r>
          </a:p>
          <a:p>
            <a:pPr marL="176213" indent="-176213">
              <a:buFont typeface="Arial" pitchFamily="34" charset="0"/>
              <a:buChar char="•"/>
            </a:pPr>
            <a:r>
              <a:rPr lang="en-GB" sz="2400" b="1" dirty="0">
                <a:solidFill>
                  <a:srgbClr val="B61212"/>
                </a:solidFill>
                <a:latin typeface="Arial" charset="0"/>
              </a:rPr>
              <a:t>Residual top soil,</a:t>
            </a:r>
          </a:p>
          <a:p>
            <a:pPr marL="176213" indent="-176213">
              <a:buFont typeface="Arial" pitchFamily="34" charset="0"/>
              <a:buChar char="•"/>
            </a:pPr>
            <a:r>
              <a:rPr lang="en-GB" sz="2400" b="1" dirty="0">
                <a:solidFill>
                  <a:srgbClr val="B61212"/>
                </a:solidFill>
                <a:latin typeface="Arial" charset="0"/>
              </a:rPr>
              <a:t>Residual bottom soil, and</a:t>
            </a:r>
          </a:p>
          <a:p>
            <a:pPr marL="176213" indent="-176213">
              <a:buFont typeface="Arial" pitchFamily="34" charset="0"/>
              <a:buChar char="•"/>
            </a:pPr>
            <a:r>
              <a:rPr lang="en-GB" sz="2400" b="1" dirty="0">
                <a:solidFill>
                  <a:srgbClr val="B61212"/>
                </a:solidFill>
                <a:latin typeface="Arial" charset="0"/>
              </a:rPr>
              <a:t>Humus </a:t>
            </a:r>
            <a:endParaRPr lang="el-GR" sz="2400" b="1" dirty="0">
              <a:solidFill>
                <a:srgbClr val="FF0000"/>
              </a:solidFill>
              <a:latin typeface="Arial" charset="0"/>
            </a:endParaRPr>
          </a:p>
        </p:txBody>
      </p:sp>
      <p:sp>
        <p:nvSpPr>
          <p:cNvPr id="5" name="5 - TextBox"/>
          <p:cNvSpPr txBox="1"/>
          <p:nvPr/>
        </p:nvSpPr>
        <p:spPr>
          <a:xfrm>
            <a:off x="4716016" y="44624"/>
            <a:ext cx="4176464" cy="830997"/>
          </a:xfrm>
          <a:prstGeom prst="rect">
            <a:avLst/>
          </a:prstGeom>
          <a:noFill/>
        </p:spPr>
        <p:txBody>
          <a:bodyPr wrap="square">
            <a:spAutoFit/>
          </a:bodyPr>
          <a:lstStyle/>
          <a:p>
            <a:pPr algn="ctr">
              <a:defRPr/>
            </a:pPr>
            <a:r>
              <a:rPr lang="en-US" sz="2400" b="1" dirty="0">
                <a:solidFill>
                  <a:schemeClr val="tx2">
                    <a:lumMod val="60000"/>
                    <a:lumOff val="40000"/>
                  </a:schemeClr>
                </a:solidFill>
                <a:latin typeface="Arial" pitchFamily="34" charset="0"/>
                <a:cs typeface="Arial" pitchFamily="34" charset="0"/>
              </a:rPr>
              <a:t>FOREGS </a:t>
            </a:r>
            <a:r>
              <a:rPr lang="en-GB" sz="2400" b="1" dirty="0">
                <a:solidFill>
                  <a:schemeClr val="tx2">
                    <a:lumMod val="60000"/>
                    <a:lumOff val="40000"/>
                  </a:schemeClr>
                </a:solidFill>
                <a:latin typeface="Arial" pitchFamily="34" charset="0"/>
                <a:cs typeface="Arial" pitchFamily="34" charset="0"/>
              </a:rPr>
              <a:t>Geochemical</a:t>
            </a:r>
            <a:r>
              <a:rPr lang="en-US" sz="2400" b="1" dirty="0">
                <a:solidFill>
                  <a:schemeClr val="tx2">
                    <a:lumMod val="60000"/>
                    <a:lumOff val="40000"/>
                  </a:schemeClr>
                </a:solidFill>
                <a:latin typeface="Arial" pitchFamily="34" charset="0"/>
                <a:cs typeface="Arial" pitchFamily="34" charset="0"/>
              </a:rPr>
              <a:t> Atlas of Europe</a:t>
            </a:r>
            <a:endParaRPr lang="el-GR" sz="2400" b="1" dirty="0">
              <a:solidFill>
                <a:schemeClr val="tx2">
                  <a:lumMod val="60000"/>
                  <a:lumOff val="40000"/>
                </a:schemeClr>
              </a:solidFill>
              <a:latin typeface="Arial" pitchFamily="34" charset="0"/>
              <a:cs typeface="Arial" pitchFamily="34" charset="0"/>
            </a:endParaRPr>
          </a:p>
        </p:txBody>
      </p:sp>
      <p:sp>
        <p:nvSpPr>
          <p:cNvPr id="6" name="TextBox 5"/>
          <p:cNvSpPr txBox="1"/>
          <p:nvPr/>
        </p:nvSpPr>
        <p:spPr>
          <a:xfrm>
            <a:off x="2084116" y="859838"/>
            <a:ext cx="2714644" cy="369332"/>
          </a:xfrm>
          <a:prstGeom prst="rect">
            <a:avLst/>
          </a:prstGeom>
          <a:noFill/>
        </p:spPr>
        <p:txBody>
          <a:bodyPr wrap="square" rtlCol="0">
            <a:spAutoFit/>
          </a:bodyPr>
          <a:lstStyle/>
          <a:p>
            <a:r>
              <a:rPr lang="en-GB" b="1" dirty="0">
                <a:solidFill>
                  <a:srgbClr val="0000CC"/>
                </a:solidFill>
                <a:latin typeface="Arial" pitchFamily="34" charset="0"/>
                <a:cs typeface="Arial" pitchFamily="34" charset="0"/>
              </a:rPr>
              <a:t>Nickel in Stream water</a:t>
            </a:r>
          </a:p>
        </p:txBody>
      </p:sp>
    </p:spTree>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cxnSp>
        <p:nvCxnSpPr>
          <p:cNvPr id="4" name="3 - Ευθεία γραμμή σύνδεσης"/>
          <p:cNvCxnSpPr/>
          <p:nvPr/>
        </p:nvCxnSpPr>
        <p:spPr>
          <a:xfrm>
            <a:off x="395288" y="1052736"/>
            <a:ext cx="8280400" cy="0"/>
          </a:xfrm>
          <a:prstGeom prst="line">
            <a:avLst/>
          </a:prstGeom>
          <a:ln w="25400" cmpd="sng">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sp>
        <p:nvSpPr>
          <p:cNvPr id="6" name="5 - TextBox"/>
          <p:cNvSpPr txBox="1"/>
          <p:nvPr/>
        </p:nvSpPr>
        <p:spPr>
          <a:xfrm>
            <a:off x="323528" y="116632"/>
            <a:ext cx="8064822" cy="830997"/>
          </a:xfrm>
          <a:prstGeom prst="rect">
            <a:avLst/>
          </a:prstGeom>
          <a:noFill/>
        </p:spPr>
        <p:txBody>
          <a:bodyPr wrap="square">
            <a:spAutoFit/>
          </a:bodyPr>
          <a:lstStyle/>
          <a:p>
            <a:pPr>
              <a:defRPr/>
            </a:pPr>
            <a:r>
              <a:rPr lang="en-US" sz="2400" b="1" dirty="0">
                <a:solidFill>
                  <a:schemeClr val="accent6">
                    <a:lumMod val="50000"/>
                  </a:schemeClr>
                </a:solidFill>
                <a:latin typeface="Arial" pitchFamily="34" charset="0"/>
                <a:cs typeface="Arial" pitchFamily="34" charset="0"/>
              </a:rPr>
              <a:t>GEMAS atlas – </a:t>
            </a:r>
            <a:r>
              <a:rPr lang="en-US" sz="2400" b="1" u="sng" dirty="0" err="1">
                <a:solidFill>
                  <a:schemeClr val="accent6">
                    <a:lumMod val="50000"/>
                  </a:schemeClr>
                </a:solidFill>
                <a:latin typeface="Arial" pitchFamily="34" charset="0"/>
                <a:cs typeface="Arial" pitchFamily="34" charset="0"/>
              </a:rPr>
              <a:t>GE</a:t>
            </a:r>
            <a:r>
              <a:rPr lang="en-US" sz="2400" b="1" dirty="0" err="1">
                <a:solidFill>
                  <a:schemeClr val="accent6">
                    <a:lumMod val="50000"/>
                  </a:schemeClr>
                </a:solidFill>
                <a:latin typeface="Arial" pitchFamily="34" charset="0"/>
                <a:cs typeface="Arial" pitchFamily="34" charset="0"/>
              </a:rPr>
              <a:t>ochemical</a:t>
            </a:r>
            <a:r>
              <a:rPr lang="en-US" sz="2400" b="1" dirty="0">
                <a:solidFill>
                  <a:schemeClr val="accent6">
                    <a:lumMod val="50000"/>
                  </a:schemeClr>
                </a:solidFill>
                <a:latin typeface="Arial" pitchFamily="34" charset="0"/>
                <a:cs typeface="Arial" pitchFamily="34" charset="0"/>
              </a:rPr>
              <a:t> </a:t>
            </a:r>
            <a:r>
              <a:rPr lang="en-US" sz="2400" b="1" u="sng" dirty="0">
                <a:solidFill>
                  <a:schemeClr val="accent6">
                    <a:lumMod val="50000"/>
                  </a:schemeClr>
                </a:solidFill>
                <a:latin typeface="Arial" pitchFamily="34" charset="0"/>
                <a:cs typeface="Arial" pitchFamily="34" charset="0"/>
              </a:rPr>
              <a:t>M</a:t>
            </a:r>
            <a:r>
              <a:rPr lang="en-US" sz="2400" b="1" dirty="0">
                <a:solidFill>
                  <a:schemeClr val="accent6">
                    <a:lumMod val="50000"/>
                  </a:schemeClr>
                </a:solidFill>
                <a:latin typeface="Arial" pitchFamily="34" charset="0"/>
                <a:cs typeface="Arial" pitchFamily="34" charset="0"/>
              </a:rPr>
              <a:t>apping of </a:t>
            </a:r>
            <a:r>
              <a:rPr lang="en-US" sz="2400" b="1" u="sng" dirty="0">
                <a:solidFill>
                  <a:schemeClr val="accent6">
                    <a:lumMod val="50000"/>
                  </a:schemeClr>
                </a:solidFill>
                <a:latin typeface="Arial" pitchFamily="34" charset="0"/>
                <a:cs typeface="Arial" pitchFamily="34" charset="0"/>
              </a:rPr>
              <a:t>A</a:t>
            </a:r>
            <a:r>
              <a:rPr lang="en-US" sz="2400" b="1" dirty="0">
                <a:solidFill>
                  <a:schemeClr val="accent6">
                    <a:lumMod val="50000"/>
                  </a:schemeClr>
                </a:solidFill>
                <a:latin typeface="Arial" pitchFamily="34" charset="0"/>
                <a:cs typeface="Arial" pitchFamily="34" charset="0"/>
              </a:rPr>
              <a:t>gricultural and grazing land </a:t>
            </a:r>
            <a:r>
              <a:rPr lang="en-US" sz="2400" b="1" u="sng" dirty="0">
                <a:solidFill>
                  <a:schemeClr val="accent6">
                    <a:lumMod val="50000"/>
                  </a:schemeClr>
                </a:solidFill>
                <a:latin typeface="Arial" pitchFamily="34" charset="0"/>
                <a:cs typeface="Arial" pitchFamily="34" charset="0"/>
              </a:rPr>
              <a:t>S</a:t>
            </a:r>
            <a:r>
              <a:rPr lang="en-US" sz="2400" b="1" dirty="0">
                <a:solidFill>
                  <a:schemeClr val="accent6">
                    <a:lumMod val="50000"/>
                  </a:schemeClr>
                </a:solidFill>
                <a:latin typeface="Arial" pitchFamily="34" charset="0"/>
                <a:cs typeface="Arial" pitchFamily="34" charset="0"/>
              </a:rPr>
              <a:t>oil of Europe </a:t>
            </a:r>
            <a:endParaRPr lang="el-GR" sz="2400" b="1" dirty="0">
              <a:solidFill>
                <a:schemeClr val="accent6">
                  <a:lumMod val="50000"/>
                </a:schemeClr>
              </a:solidFill>
              <a:latin typeface="Arial" pitchFamily="34" charset="0"/>
              <a:cs typeface="Arial" pitchFamily="34" charset="0"/>
            </a:endParaRPr>
          </a:p>
        </p:txBody>
      </p:sp>
      <p:pic>
        <p:nvPicPr>
          <p:cNvPr id="7" name="Picture 23"/>
          <p:cNvPicPr>
            <a:picLocks noChangeAspect="1"/>
          </p:cNvPicPr>
          <p:nvPr/>
        </p:nvPicPr>
        <p:blipFill>
          <a:blip r:embed="rId2" cstate="print"/>
          <a:srcRect/>
          <a:stretch>
            <a:fillRect/>
          </a:stretch>
        </p:blipFill>
        <p:spPr bwMode="auto">
          <a:xfrm>
            <a:off x="5124440" y="4234614"/>
            <a:ext cx="3960000" cy="2555066"/>
          </a:xfrm>
          <a:prstGeom prst="rect">
            <a:avLst/>
          </a:prstGeom>
          <a:ln>
            <a:solidFill>
              <a:schemeClr val="tx1"/>
            </a:solidFill>
          </a:ln>
          <a:effectLst>
            <a:outerShdw blurRad="292100" dist="139700" dir="2700000" algn="tl" rotWithShape="0">
              <a:srgbClr val="333333">
                <a:alpha val="65000"/>
              </a:srgbClr>
            </a:outerShdw>
          </a:effectLst>
        </p:spPr>
      </p:pic>
      <p:pic>
        <p:nvPicPr>
          <p:cNvPr id="8" name="Picture 2" descr="C:\___\GEMAS\Swedish_Photos\cd_2\SWE062\Picture 548.jpg"/>
          <p:cNvPicPr>
            <a:picLocks noChangeAspect="1" noChangeArrowheads="1"/>
          </p:cNvPicPr>
          <p:nvPr/>
        </p:nvPicPr>
        <p:blipFill>
          <a:blip r:embed="rId3" cstate="print"/>
          <a:srcRect/>
          <a:stretch>
            <a:fillRect/>
          </a:stretch>
        </p:blipFill>
        <p:spPr bwMode="auto">
          <a:xfrm>
            <a:off x="5123444" y="1184864"/>
            <a:ext cx="3960000" cy="2968398"/>
          </a:xfrm>
          <a:prstGeom prst="rect">
            <a:avLst/>
          </a:prstGeom>
          <a:ln>
            <a:solidFill>
              <a:schemeClr val="tx1"/>
            </a:solidFill>
          </a:ln>
          <a:effectLst>
            <a:outerShdw blurRad="292100" dist="139700" dir="2700000" algn="tl" rotWithShape="0">
              <a:srgbClr val="333333">
                <a:alpha val="65000"/>
              </a:srgbClr>
            </a:outerShdw>
          </a:effectLst>
        </p:spPr>
      </p:pic>
      <p:sp>
        <p:nvSpPr>
          <p:cNvPr id="13" name="Rectangle 5"/>
          <p:cNvSpPr>
            <a:spLocks noChangeArrowheads="1"/>
          </p:cNvSpPr>
          <p:nvPr/>
        </p:nvSpPr>
        <p:spPr bwMode="auto">
          <a:xfrm>
            <a:off x="179388" y="1124744"/>
            <a:ext cx="4896668" cy="4216539"/>
          </a:xfrm>
          <a:prstGeom prst="rect">
            <a:avLst/>
          </a:prstGeom>
          <a:noFill/>
          <a:ln w="9525">
            <a:noFill/>
            <a:miter lim="800000"/>
            <a:headEnd/>
            <a:tailEnd/>
          </a:ln>
        </p:spPr>
        <p:txBody>
          <a:bodyPr wrap="square">
            <a:spAutoFit/>
          </a:bodyPr>
          <a:lstStyle/>
          <a:p>
            <a:pPr>
              <a:spcBef>
                <a:spcPct val="50000"/>
              </a:spcBef>
            </a:pPr>
            <a:r>
              <a:rPr lang="nb-NO" sz="2800" b="1" u="sng" dirty="0">
                <a:latin typeface="Arial" pitchFamily="34" charset="0"/>
                <a:cs typeface="Arial" pitchFamily="34" charset="0"/>
              </a:rPr>
              <a:t>Objective</a:t>
            </a:r>
            <a:r>
              <a:rPr lang="nb-NO" sz="2400" b="1" dirty="0">
                <a:latin typeface="Arial" pitchFamily="34" charset="0"/>
                <a:cs typeface="Arial" pitchFamily="34" charset="0"/>
              </a:rPr>
              <a:t>:  To produce a land-use related geochemical database needed at the European scale for the REACH regulation </a:t>
            </a:r>
            <a:r>
              <a:rPr lang="nb-NO" sz="2400" i="1" dirty="0">
                <a:latin typeface="Arial" pitchFamily="34" charset="0"/>
                <a:cs typeface="Arial" pitchFamily="34" charset="0"/>
              </a:rPr>
              <a:t>(</a:t>
            </a:r>
            <a:r>
              <a:rPr lang="nb-NO" sz="2400" b="1" i="1" dirty="0">
                <a:latin typeface="Arial" pitchFamily="34" charset="0"/>
                <a:cs typeface="Arial" pitchFamily="34" charset="0"/>
              </a:rPr>
              <a:t>R</a:t>
            </a:r>
            <a:r>
              <a:rPr lang="nb-NO" sz="2400" i="1" dirty="0">
                <a:latin typeface="Arial" pitchFamily="34" charset="0"/>
                <a:cs typeface="Arial" pitchFamily="34" charset="0"/>
              </a:rPr>
              <a:t>egistration, </a:t>
            </a:r>
            <a:r>
              <a:rPr lang="nb-NO" sz="2400" b="1" i="1" dirty="0">
                <a:latin typeface="Arial" pitchFamily="34" charset="0"/>
                <a:cs typeface="Arial" pitchFamily="34" charset="0"/>
              </a:rPr>
              <a:t>E</a:t>
            </a:r>
            <a:r>
              <a:rPr lang="nb-NO" sz="2400" i="1" dirty="0">
                <a:latin typeface="Arial" pitchFamily="34" charset="0"/>
                <a:cs typeface="Arial" pitchFamily="34" charset="0"/>
              </a:rPr>
              <a:t>valuation, </a:t>
            </a:r>
            <a:r>
              <a:rPr lang="nb-NO" sz="2400" b="1" i="1" dirty="0">
                <a:latin typeface="Arial" pitchFamily="34" charset="0"/>
                <a:cs typeface="Arial" pitchFamily="34" charset="0"/>
              </a:rPr>
              <a:t>A</a:t>
            </a:r>
            <a:r>
              <a:rPr lang="nb-NO" sz="2400" i="1" dirty="0">
                <a:latin typeface="Arial" pitchFamily="34" charset="0"/>
                <a:cs typeface="Arial" pitchFamily="34" charset="0"/>
              </a:rPr>
              <a:t>uthorisation and restriction of </a:t>
            </a:r>
            <a:r>
              <a:rPr lang="nb-NO" sz="2400" b="1" i="1" dirty="0">
                <a:latin typeface="Arial" pitchFamily="34" charset="0"/>
                <a:cs typeface="Arial" pitchFamily="34" charset="0"/>
              </a:rPr>
              <a:t>CH</a:t>
            </a:r>
            <a:r>
              <a:rPr lang="nb-NO" sz="2400" i="1" dirty="0">
                <a:latin typeface="Arial" pitchFamily="34" charset="0"/>
                <a:cs typeface="Arial" pitchFamily="34" charset="0"/>
              </a:rPr>
              <a:t>emical substances) </a:t>
            </a:r>
            <a:r>
              <a:rPr lang="nb-NO" sz="2400" dirty="0">
                <a:latin typeface="Arial" pitchFamily="34" charset="0"/>
                <a:cs typeface="Arial" pitchFamily="34" charset="0"/>
              </a:rPr>
              <a:t>by the companies of the European Association of Metals (Eurometaux, </a:t>
            </a:r>
            <a:r>
              <a:rPr lang="nb-NO" sz="2400" dirty="0">
                <a:latin typeface="Arial" pitchFamily="34" charset="0"/>
                <a:cs typeface="Arial" pitchFamily="34" charset="0"/>
                <a:hlinkClick r:id="rId4"/>
              </a:rPr>
              <a:t>http://www.eurometaux.org/</a:t>
            </a:r>
            <a:r>
              <a:rPr lang="nb-NO" sz="2400" dirty="0">
                <a:latin typeface="Arial" pitchFamily="34" charset="0"/>
                <a:cs typeface="Arial" pitchFamily="34" charset="0"/>
              </a:rPr>
              <a:t>).  </a:t>
            </a:r>
          </a:p>
        </p:txBody>
      </p:sp>
      <p:sp>
        <p:nvSpPr>
          <p:cNvPr id="14" name="Rectangle 6"/>
          <p:cNvSpPr>
            <a:spLocks noChangeArrowheads="1"/>
          </p:cNvSpPr>
          <p:nvPr/>
        </p:nvSpPr>
        <p:spPr bwMode="auto">
          <a:xfrm>
            <a:off x="5148064" y="3741078"/>
            <a:ext cx="3924300" cy="400050"/>
          </a:xfrm>
          <a:prstGeom prst="rect">
            <a:avLst/>
          </a:prstGeom>
          <a:noFill/>
          <a:ln w="9525">
            <a:noFill/>
            <a:miter lim="800000"/>
            <a:headEnd/>
            <a:tailEnd/>
          </a:ln>
        </p:spPr>
        <p:txBody>
          <a:bodyPr>
            <a:spAutoFit/>
          </a:bodyPr>
          <a:lstStyle/>
          <a:p>
            <a:pPr>
              <a:spcBef>
                <a:spcPct val="50000"/>
              </a:spcBef>
            </a:pPr>
            <a:r>
              <a:rPr lang="nb-NO" sz="2000" b="1" dirty="0">
                <a:solidFill>
                  <a:schemeClr val="bg1"/>
                </a:solidFill>
                <a:latin typeface="Verdana" pitchFamily="34" charset="0"/>
              </a:rPr>
              <a:t>Grazing land soil, 0-10 cm</a:t>
            </a:r>
          </a:p>
        </p:txBody>
      </p:sp>
      <p:sp>
        <p:nvSpPr>
          <p:cNvPr id="15" name="Rectangle 8"/>
          <p:cNvSpPr>
            <a:spLocks noChangeArrowheads="1"/>
          </p:cNvSpPr>
          <p:nvPr/>
        </p:nvSpPr>
        <p:spPr bwMode="auto">
          <a:xfrm>
            <a:off x="5315960" y="5940122"/>
            <a:ext cx="3600400" cy="861774"/>
          </a:xfrm>
          <a:prstGeom prst="rect">
            <a:avLst/>
          </a:prstGeom>
          <a:noFill/>
          <a:ln w="9525">
            <a:noFill/>
            <a:miter lim="800000"/>
            <a:headEnd/>
            <a:tailEnd/>
          </a:ln>
        </p:spPr>
        <p:txBody>
          <a:bodyPr wrap="square">
            <a:spAutoFit/>
          </a:bodyPr>
          <a:lstStyle/>
          <a:p>
            <a:pPr algn="ctr">
              <a:spcBef>
                <a:spcPct val="50000"/>
              </a:spcBef>
            </a:pPr>
            <a:r>
              <a:rPr lang="nb-NO" sz="2000" b="1" dirty="0">
                <a:solidFill>
                  <a:schemeClr val="bg1"/>
                </a:solidFill>
                <a:latin typeface="Verdana" pitchFamily="34" charset="0"/>
              </a:rPr>
              <a:t>Agricultural soil </a:t>
            </a:r>
          </a:p>
          <a:p>
            <a:pPr algn="ctr">
              <a:spcBef>
                <a:spcPct val="50000"/>
              </a:spcBef>
            </a:pPr>
            <a:r>
              <a:rPr lang="nb-NO" sz="2000" b="1" dirty="0">
                <a:solidFill>
                  <a:schemeClr val="bg1"/>
                </a:solidFill>
                <a:latin typeface="Verdana" pitchFamily="34" charset="0"/>
              </a:rPr>
              <a:t>(A</a:t>
            </a:r>
            <a:r>
              <a:rPr lang="nb-NO" sz="2000" b="1" baseline="-25000" dirty="0">
                <a:solidFill>
                  <a:schemeClr val="bg1"/>
                </a:solidFill>
                <a:latin typeface="Verdana" pitchFamily="34" charset="0"/>
              </a:rPr>
              <a:t>p</a:t>
            </a:r>
            <a:r>
              <a:rPr lang="nb-NO" sz="2000" b="1" dirty="0">
                <a:solidFill>
                  <a:schemeClr val="bg1"/>
                </a:solidFill>
                <a:latin typeface="Verdana" pitchFamily="34" charset="0"/>
              </a:rPr>
              <a:t>-horizon), 0-20 cm</a:t>
            </a:r>
          </a:p>
        </p:txBody>
      </p:sp>
      <p:sp>
        <p:nvSpPr>
          <p:cNvPr id="16" name="Rectangle 10"/>
          <p:cNvSpPr>
            <a:spLocks noChangeArrowheads="1"/>
          </p:cNvSpPr>
          <p:nvPr/>
        </p:nvSpPr>
        <p:spPr bwMode="auto">
          <a:xfrm>
            <a:off x="287248" y="5373216"/>
            <a:ext cx="4428768" cy="1338828"/>
          </a:xfrm>
          <a:prstGeom prst="rect">
            <a:avLst/>
          </a:prstGeom>
          <a:noFill/>
          <a:ln w="9525">
            <a:noFill/>
            <a:miter lim="800000"/>
            <a:headEnd/>
            <a:tailEnd/>
          </a:ln>
        </p:spPr>
        <p:txBody>
          <a:bodyPr wrap="square">
            <a:spAutoFit/>
          </a:bodyPr>
          <a:lstStyle/>
          <a:p>
            <a:pPr marL="268288" indent="-268288">
              <a:spcBef>
                <a:spcPct val="50000"/>
              </a:spcBef>
              <a:buFont typeface="Arial" pitchFamily="34" charset="0"/>
              <a:buChar char="•"/>
            </a:pPr>
            <a:r>
              <a:rPr lang="nb-NO" b="1" dirty="0">
                <a:solidFill>
                  <a:srgbClr val="002060"/>
                </a:solidFill>
                <a:latin typeface="Arial" pitchFamily="34" charset="0"/>
                <a:cs typeface="Arial" pitchFamily="34" charset="0"/>
              </a:rPr>
              <a:t>2 sample materials collected at 1 site/2500 km</a:t>
            </a:r>
            <a:r>
              <a:rPr lang="nb-NO" b="1" baseline="30000" dirty="0">
                <a:solidFill>
                  <a:srgbClr val="002060"/>
                </a:solidFill>
                <a:latin typeface="Arial" pitchFamily="34" charset="0"/>
                <a:cs typeface="Arial" pitchFamily="34" charset="0"/>
              </a:rPr>
              <a:t>2</a:t>
            </a:r>
          </a:p>
          <a:p>
            <a:pPr marL="268288" indent="-268288">
              <a:spcBef>
                <a:spcPct val="50000"/>
              </a:spcBef>
              <a:buFont typeface="Arial" pitchFamily="34" charset="0"/>
              <a:buChar char="•"/>
            </a:pPr>
            <a:r>
              <a:rPr lang="nb-NO" b="1" dirty="0">
                <a:solidFill>
                  <a:srgbClr val="002060"/>
                </a:solidFill>
                <a:latin typeface="Arial" pitchFamily="34" charset="0"/>
                <a:cs typeface="Arial" pitchFamily="34" charset="0"/>
              </a:rPr>
              <a:t>&lt;2 mm fraction analysed by aqua regia extraction</a:t>
            </a:r>
          </a:p>
        </p:txBody>
      </p:sp>
      <p:pic>
        <p:nvPicPr>
          <p:cNvPr id="17" name="Picture 16" descr="GEMAS-Logo-LD.tif"/>
          <p:cNvPicPr>
            <a:picLocks noChangeAspect="1"/>
          </p:cNvPicPr>
          <p:nvPr/>
        </p:nvPicPr>
        <p:blipFill>
          <a:blip r:embed="rId5" cstate="print"/>
          <a:stretch>
            <a:fillRect/>
          </a:stretch>
        </p:blipFill>
        <p:spPr>
          <a:xfrm>
            <a:off x="8158262" y="60160"/>
            <a:ext cx="910215" cy="560528"/>
          </a:xfrm>
          <a:prstGeom prst="rect">
            <a:avLst/>
          </a:prstGeom>
          <a:ln>
            <a:noFill/>
          </a:ln>
          <a:effectLst>
            <a:outerShdw blurRad="292100" dist="139700" dir="2700000" algn="tl" rotWithShape="0">
              <a:srgbClr val="333333">
                <a:alpha val="65000"/>
              </a:srgbClr>
            </a:outerShdw>
          </a:effectLst>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 name="Text Box 2"/>
          <p:cNvSpPr txBox="1">
            <a:spLocks noChangeArrowheads="1"/>
          </p:cNvSpPr>
          <p:nvPr/>
        </p:nvSpPr>
        <p:spPr bwMode="auto">
          <a:xfrm>
            <a:off x="1143000" y="144463"/>
            <a:ext cx="381000" cy="369332"/>
          </a:xfrm>
          <a:prstGeom prst="rect">
            <a:avLst/>
          </a:prstGeom>
          <a:noFill/>
          <a:ln w="9525">
            <a:noFill/>
            <a:miter lim="800000"/>
            <a:headEnd/>
            <a:tailEnd/>
          </a:ln>
        </p:spPr>
        <p:txBody>
          <a:bodyPr>
            <a:spAutoFit/>
          </a:bodyPr>
          <a:lstStyle/>
          <a:p>
            <a:pPr>
              <a:spcBef>
                <a:spcPct val="50000"/>
              </a:spcBef>
            </a:pPr>
            <a:endParaRPr lang="de-DE">
              <a:latin typeface="Arial" pitchFamily="34" charset="0"/>
              <a:cs typeface="Arial" pitchFamily="34" charset="0"/>
            </a:endParaRPr>
          </a:p>
        </p:txBody>
      </p:sp>
      <p:pic>
        <p:nvPicPr>
          <p:cNvPr id="17" name="Picture 2" descr="C:\DOCUME~1\Alex\LOCALS~1\Temp\~DEST\scan002.bmp"/>
          <p:cNvPicPr>
            <a:picLocks noChangeAspect="1" noChangeArrowheads="1"/>
          </p:cNvPicPr>
          <p:nvPr/>
        </p:nvPicPr>
        <p:blipFill>
          <a:blip r:embed="rId2" cstate="print"/>
          <a:srcRect/>
          <a:stretch>
            <a:fillRect/>
          </a:stretch>
        </p:blipFill>
        <p:spPr bwMode="auto">
          <a:xfrm>
            <a:off x="84138" y="147638"/>
            <a:ext cx="4487862" cy="6562725"/>
          </a:xfrm>
          <a:prstGeom prst="rect">
            <a:avLst/>
          </a:prstGeom>
          <a:ln>
            <a:noFill/>
          </a:ln>
          <a:effectLst>
            <a:outerShdw blurRad="292100" dist="139700" dir="2700000" algn="tl" rotWithShape="0">
              <a:srgbClr val="333333">
                <a:alpha val="65000"/>
              </a:srgbClr>
            </a:outerShdw>
          </a:effectLst>
        </p:spPr>
      </p:pic>
      <p:sp>
        <p:nvSpPr>
          <p:cNvPr id="18" name="Title 1"/>
          <p:cNvSpPr txBox="1">
            <a:spLocks/>
          </p:cNvSpPr>
          <p:nvPr/>
        </p:nvSpPr>
        <p:spPr bwMode="auto">
          <a:xfrm>
            <a:off x="4859338" y="1412875"/>
            <a:ext cx="3756025" cy="1570038"/>
          </a:xfrm>
          <a:prstGeom prst="rect">
            <a:avLst/>
          </a:prstGeom>
          <a:noFill/>
          <a:ln w="9525">
            <a:noFill/>
            <a:miter lim="800000"/>
            <a:headEnd/>
            <a:tailEnd/>
          </a:ln>
        </p:spPr>
        <p:txBody>
          <a:bodyPr anchor="ctr">
            <a:spAutoFit/>
          </a:bodyPr>
          <a:lstStyle/>
          <a:p>
            <a:pPr algn="ctr">
              <a:defRPr/>
            </a:pPr>
            <a:r>
              <a:rPr lang="en-GB" sz="3200" b="1" dirty="0">
                <a:latin typeface="Arial" pitchFamily="34" charset="0"/>
                <a:ea typeface="+mj-ea"/>
                <a:cs typeface="Arial" pitchFamily="34" charset="0"/>
              </a:rPr>
              <a:t>The GEMAS </a:t>
            </a:r>
          </a:p>
          <a:p>
            <a:pPr algn="ctr">
              <a:defRPr/>
            </a:pPr>
            <a:r>
              <a:rPr lang="en-GB" sz="3200" b="1" dirty="0">
                <a:latin typeface="Arial" pitchFamily="34" charset="0"/>
                <a:ea typeface="+mj-ea"/>
                <a:cs typeface="Arial" pitchFamily="34" charset="0"/>
              </a:rPr>
              <a:t>Field Manual is available from:</a:t>
            </a:r>
            <a:endParaRPr lang="el-GR" sz="3200" dirty="0">
              <a:latin typeface="Arial" pitchFamily="34" charset="0"/>
              <a:ea typeface="+mj-ea"/>
              <a:cs typeface="Arial" pitchFamily="34" charset="0"/>
            </a:endParaRPr>
          </a:p>
        </p:txBody>
      </p:sp>
      <p:sp>
        <p:nvSpPr>
          <p:cNvPr id="19" name="Rectangle 18"/>
          <p:cNvSpPr/>
          <p:nvPr/>
        </p:nvSpPr>
        <p:spPr>
          <a:xfrm>
            <a:off x="107950" y="3213100"/>
            <a:ext cx="9036050" cy="461665"/>
          </a:xfrm>
          <a:prstGeom prst="rect">
            <a:avLst/>
          </a:prstGeom>
          <a:solidFill>
            <a:schemeClr val="bg1"/>
          </a:solidFill>
          <a:ln w="22225">
            <a:solidFill>
              <a:schemeClr val="accent1">
                <a:shade val="50000"/>
              </a:schemeClr>
            </a:solidFill>
          </a:ln>
        </p:spPr>
        <p:txBody>
          <a:bodyPr>
            <a:spAutoFit/>
          </a:bodyPr>
          <a:lstStyle/>
          <a:p>
            <a:pPr algn="ctr">
              <a:defRPr/>
            </a:pPr>
            <a:r>
              <a:rPr lang="en-GB" sz="2400" dirty="0">
                <a:latin typeface="Arial Narrow" pitchFamily="34" charset="0"/>
                <a:cs typeface="Arial" pitchFamily="34" charset="0"/>
                <a:hlinkClick r:id="rId3"/>
              </a:rPr>
              <a:t>http://www.ngu.no/upload/Publikasjoner/Rapporter/2008/2008_038.pdf</a:t>
            </a:r>
            <a:r>
              <a:rPr lang="en-GB" sz="2400" dirty="0">
                <a:latin typeface="Arial Narrow" pitchFamily="34" charset="0"/>
                <a:cs typeface="Arial" pitchFamily="34" charset="0"/>
              </a:rPr>
              <a:t> </a:t>
            </a:r>
            <a:endParaRPr lang="el-GR" sz="2400" dirty="0">
              <a:latin typeface="Arial Narrow" pitchFamily="34" charset="0"/>
              <a:cs typeface="Arial" pitchFamily="34" charset="0"/>
            </a:endParaRPr>
          </a:p>
        </p:txBody>
      </p:sp>
      <p:sp>
        <p:nvSpPr>
          <p:cNvPr id="20" name="AutoShape 3"/>
          <p:cNvSpPr>
            <a:spLocks noChangeArrowheads="1"/>
          </p:cNvSpPr>
          <p:nvPr/>
        </p:nvSpPr>
        <p:spPr bwMode="auto">
          <a:xfrm>
            <a:off x="1676400" y="4495800"/>
            <a:ext cx="2819400" cy="1524000"/>
          </a:xfrm>
          <a:prstGeom prst="roundRect">
            <a:avLst>
              <a:gd name="adj" fmla="val 16667"/>
            </a:avLst>
          </a:prstGeom>
          <a:solidFill>
            <a:schemeClr val="bg1"/>
          </a:solidFill>
          <a:ln w="9525">
            <a:noFill/>
            <a:round/>
            <a:headEnd/>
            <a:tailEnd/>
          </a:ln>
        </p:spPr>
        <p:txBody>
          <a:bodyPr lIns="3600" tIns="3600" rIns="3600" bIns="3600" anchor="ctr"/>
          <a:lstStyle/>
          <a:p>
            <a:pPr algn="ctr"/>
            <a:r>
              <a:rPr lang="en-GB" sz="1100" dirty="0">
                <a:latin typeface="Arial" pitchFamily="34" charset="0"/>
                <a:cs typeface="Arial" pitchFamily="34" charset="0"/>
              </a:rPr>
              <a:t>NGU Report 2008.38</a:t>
            </a:r>
          </a:p>
          <a:p>
            <a:pPr algn="ctr"/>
            <a:endParaRPr lang="en-GB" sz="1100" dirty="0">
              <a:latin typeface="Arial" pitchFamily="34" charset="0"/>
              <a:cs typeface="Arial" pitchFamily="34" charset="0"/>
            </a:endParaRPr>
          </a:p>
          <a:p>
            <a:pPr algn="ctr"/>
            <a:r>
              <a:rPr lang="en-GB" sz="1100" dirty="0">
                <a:latin typeface="Arial" pitchFamily="34" charset="0"/>
                <a:cs typeface="Arial" pitchFamily="34" charset="0"/>
              </a:rPr>
              <a:t>EuroGeoSurveys Geochemical mapping of agricultural and grazing land soil of Europe (GEMAS) – Field manual</a:t>
            </a:r>
          </a:p>
          <a:p>
            <a:pPr algn="ctr"/>
            <a:endParaRPr lang="en-GB" sz="1100" dirty="0">
              <a:latin typeface="Arial" pitchFamily="34" charset="0"/>
              <a:cs typeface="Arial" pitchFamily="34" charset="0"/>
            </a:endParaRPr>
          </a:p>
        </p:txBody>
      </p:sp>
      <p:pic>
        <p:nvPicPr>
          <p:cNvPr id="22" name="Picture 21" descr="GEMAS-Logo-LD.tif"/>
          <p:cNvPicPr>
            <a:picLocks noChangeAspect="1"/>
          </p:cNvPicPr>
          <p:nvPr/>
        </p:nvPicPr>
        <p:blipFill>
          <a:blip r:embed="rId4" cstate="print"/>
          <a:stretch>
            <a:fillRect/>
          </a:stretch>
        </p:blipFill>
        <p:spPr>
          <a:xfrm>
            <a:off x="7944528" y="60160"/>
            <a:ext cx="1123950" cy="692150"/>
          </a:xfrm>
          <a:prstGeom prst="rect">
            <a:avLst/>
          </a:prstGeom>
          <a:ln>
            <a:noFill/>
          </a:ln>
          <a:effectLst>
            <a:outerShdw blurRad="292100" dist="139700" dir="2700000" algn="tl" rotWithShape="0">
              <a:srgbClr val="333333">
                <a:alpha val="65000"/>
              </a:srgbClr>
            </a:outerShdw>
          </a:effectLst>
        </p:spPr>
      </p:pic>
      <p:sp>
        <p:nvSpPr>
          <p:cNvPr id="11" name="Text Box 1036"/>
          <p:cNvSpPr txBox="1">
            <a:spLocks noChangeArrowheads="1"/>
          </p:cNvSpPr>
          <p:nvPr/>
        </p:nvSpPr>
        <p:spPr bwMode="auto">
          <a:xfrm>
            <a:off x="5360327" y="4402048"/>
            <a:ext cx="2736305" cy="1323439"/>
          </a:xfrm>
          <a:prstGeom prst="rect">
            <a:avLst/>
          </a:prstGeom>
          <a:noFill/>
          <a:ln w="9525">
            <a:noFill/>
            <a:miter lim="800000"/>
            <a:headEnd/>
            <a:tailEnd/>
          </a:ln>
        </p:spPr>
        <p:txBody>
          <a:bodyPr wrap="square">
            <a:spAutoFit/>
          </a:bodyPr>
          <a:lstStyle/>
          <a:p>
            <a:pPr algn="ctr">
              <a:spcBef>
                <a:spcPct val="50000"/>
              </a:spcBef>
            </a:pPr>
            <a:r>
              <a:rPr lang="en-GB" sz="2000" dirty="0">
                <a:latin typeface="Arial" pitchFamily="34" charset="0"/>
                <a:cs typeface="Arial" pitchFamily="34" charset="0"/>
              </a:rPr>
              <a:t>Fieldwork was carried out from May 2008 to March 2009 as national projects </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cxnSp>
        <p:nvCxnSpPr>
          <p:cNvPr id="4" name="3 - Ευθεία γραμμή σύνδεσης"/>
          <p:cNvCxnSpPr/>
          <p:nvPr/>
        </p:nvCxnSpPr>
        <p:spPr>
          <a:xfrm>
            <a:off x="395288" y="1125538"/>
            <a:ext cx="8280400" cy="0"/>
          </a:xfrm>
          <a:prstGeom prst="line">
            <a:avLst/>
          </a:prstGeom>
          <a:ln w="25400" cmpd="sng">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sp>
        <p:nvSpPr>
          <p:cNvPr id="6" name="5 - TextBox"/>
          <p:cNvSpPr txBox="1"/>
          <p:nvPr/>
        </p:nvSpPr>
        <p:spPr>
          <a:xfrm>
            <a:off x="1260401" y="188640"/>
            <a:ext cx="6551959" cy="830997"/>
          </a:xfrm>
          <a:prstGeom prst="rect">
            <a:avLst/>
          </a:prstGeom>
          <a:noFill/>
        </p:spPr>
        <p:txBody>
          <a:bodyPr wrap="square">
            <a:spAutoFit/>
          </a:bodyPr>
          <a:lstStyle/>
          <a:p>
            <a:pPr>
              <a:defRPr/>
            </a:pPr>
            <a:r>
              <a:rPr lang="en-US" sz="2400" b="1" dirty="0">
                <a:solidFill>
                  <a:schemeClr val="accent6">
                    <a:lumMod val="50000"/>
                  </a:schemeClr>
                </a:solidFill>
                <a:latin typeface="Arial" pitchFamily="34" charset="0"/>
                <a:cs typeface="Arial" pitchFamily="34" charset="0"/>
              </a:rPr>
              <a:t>GEMAS atlas – </a:t>
            </a:r>
            <a:r>
              <a:rPr lang="en-US" sz="2400" b="1" u="sng" dirty="0" err="1">
                <a:solidFill>
                  <a:schemeClr val="accent6">
                    <a:lumMod val="50000"/>
                  </a:schemeClr>
                </a:solidFill>
                <a:latin typeface="Arial" pitchFamily="34" charset="0"/>
                <a:cs typeface="Arial" pitchFamily="34" charset="0"/>
              </a:rPr>
              <a:t>GE</a:t>
            </a:r>
            <a:r>
              <a:rPr lang="en-US" sz="2400" b="1" dirty="0" err="1">
                <a:solidFill>
                  <a:schemeClr val="accent6">
                    <a:lumMod val="50000"/>
                  </a:schemeClr>
                </a:solidFill>
                <a:latin typeface="Arial" pitchFamily="34" charset="0"/>
                <a:cs typeface="Arial" pitchFamily="34" charset="0"/>
              </a:rPr>
              <a:t>ochemical</a:t>
            </a:r>
            <a:r>
              <a:rPr lang="en-US" sz="2400" b="1" dirty="0">
                <a:solidFill>
                  <a:schemeClr val="accent6">
                    <a:lumMod val="50000"/>
                  </a:schemeClr>
                </a:solidFill>
                <a:latin typeface="Arial" pitchFamily="34" charset="0"/>
                <a:cs typeface="Arial" pitchFamily="34" charset="0"/>
              </a:rPr>
              <a:t> </a:t>
            </a:r>
            <a:r>
              <a:rPr lang="en-US" sz="2400" b="1" u="sng" dirty="0">
                <a:solidFill>
                  <a:schemeClr val="accent6">
                    <a:lumMod val="50000"/>
                  </a:schemeClr>
                </a:solidFill>
                <a:latin typeface="Arial" pitchFamily="34" charset="0"/>
                <a:cs typeface="Arial" pitchFamily="34" charset="0"/>
              </a:rPr>
              <a:t>M</a:t>
            </a:r>
            <a:r>
              <a:rPr lang="en-US" sz="2400" b="1" dirty="0">
                <a:solidFill>
                  <a:schemeClr val="accent6">
                    <a:lumMod val="50000"/>
                  </a:schemeClr>
                </a:solidFill>
                <a:latin typeface="Arial" pitchFamily="34" charset="0"/>
                <a:cs typeface="Arial" pitchFamily="34" charset="0"/>
              </a:rPr>
              <a:t>apping of </a:t>
            </a:r>
            <a:r>
              <a:rPr lang="en-US" sz="2400" b="1" u="sng" dirty="0">
                <a:solidFill>
                  <a:schemeClr val="accent6">
                    <a:lumMod val="50000"/>
                  </a:schemeClr>
                </a:solidFill>
                <a:latin typeface="Arial" pitchFamily="34" charset="0"/>
                <a:cs typeface="Arial" pitchFamily="34" charset="0"/>
              </a:rPr>
              <a:t>A</a:t>
            </a:r>
            <a:r>
              <a:rPr lang="en-US" sz="2400" b="1" dirty="0">
                <a:solidFill>
                  <a:schemeClr val="accent6">
                    <a:lumMod val="50000"/>
                  </a:schemeClr>
                </a:solidFill>
                <a:latin typeface="Arial" pitchFamily="34" charset="0"/>
                <a:cs typeface="Arial" pitchFamily="34" charset="0"/>
              </a:rPr>
              <a:t>gricultural and grazing land </a:t>
            </a:r>
            <a:r>
              <a:rPr lang="en-US" sz="2400" b="1" u="sng" dirty="0">
                <a:solidFill>
                  <a:schemeClr val="accent6">
                    <a:lumMod val="50000"/>
                  </a:schemeClr>
                </a:solidFill>
                <a:latin typeface="Arial" pitchFamily="34" charset="0"/>
                <a:cs typeface="Arial" pitchFamily="34" charset="0"/>
              </a:rPr>
              <a:t>S</a:t>
            </a:r>
            <a:r>
              <a:rPr lang="en-US" sz="2400" b="1" dirty="0">
                <a:solidFill>
                  <a:schemeClr val="accent6">
                    <a:lumMod val="50000"/>
                  </a:schemeClr>
                </a:solidFill>
                <a:latin typeface="Arial" pitchFamily="34" charset="0"/>
                <a:cs typeface="Arial" pitchFamily="34" charset="0"/>
              </a:rPr>
              <a:t>oil of Europe </a:t>
            </a:r>
            <a:endParaRPr lang="el-GR" sz="2400" b="1" dirty="0">
              <a:solidFill>
                <a:schemeClr val="accent6">
                  <a:lumMod val="50000"/>
                </a:schemeClr>
              </a:solidFill>
              <a:latin typeface="Arial" pitchFamily="34" charset="0"/>
              <a:cs typeface="Arial" pitchFamily="34" charset="0"/>
            </a:endParaRPr>
          </a:p>
        </p:txBody>
      </p:sp>
      <p:pic>
        <p:nvPicPr>
          <p:cNvPr id="7" name="Picture 4" descr="GEMAS-Probenverteilung Gr"/>
          <p:cNvPicPr>
            <a:picLocks noChangeAspect="1" noChangeArrowheads="1"/>
          </p:cNvPicPr>
          <p:nvPr/>
        </p:nvPicPr>
        <p:blipFill>
          <a:blip r:embed="rId2" cstate="print"/>
          <a:srcRect/>
          <a:stretch>
            <a:fillRect/>
          </a:stretch>
        </p:blipFill>
        <p:spPr bwMode="auto">
          <a:xfrm>
            <a:off x="4716463" y="1915691"/>
            <a:ext cx="4318000" cy="4241800"/>
          </a:xfrm>
          <a:prstGeom prst="rect">
            <a:avLst/>
          </a:prstGeom>
          <a:ln>
            <a:noFill/>
          </a:ln>
          <a:effectLst>
            <a:outerShdw blurRad="292100" dist="139700" dir="2700000" algn="tl" rotWithShape="0">
              <a:srgbClr val="333333">
                <a:alpha val="65000"/>
              </a:srgbClr>
            </a:outerShdw>
          </a:effectLst>
        </p:spPr>
      </p:pic>
      <p:sp>
        <p:nvSpPr>
          <p:cNvPr id="8" name="Text Box 6"/>
          <p:cNvSpPr txBox="1">
            <a:spLocks noChangeArrowheads="1"/>
          </p:cNvSpPr>
          <p:nvPr/>
        </p:nvSpPr>
        <p:spPr bwMode="auto">
          <a:xfrm>
            <a:off x="611188" y="1131019"/>
            <a:ext cx="3357562" cy="785813"/>
          </a:xfrm>
          <a:prstGeom prst="rect">
            <a:avLst/>
          </a:prstGeom>
          <a:noFill/>
          <a:ln w="9525">
            <a:noFill/>
            <a:miter lim="800000"/>
            <a:headEnd/>
            <a:tailEnd/>
          </a:ln>
        </p:spPr>
        <p:txBody>
          <a:bodyPr anchor="b"/>
          <a:lstStyle/>
          <a:p>
            <a:pPr algn="ctr">
              <a:spcBef>
                <a:spcPct val="50000"/>
              </a:spcBef>
            </a:pPr>
            <a:r>
              <a:rPr lang="de-DE" sz="2000" b="1" dirty="0">
                <a:solidFill>
                  <a:srgbClr val="002060"/>
                </a:solidFill>
                <a:latin typeface="Arial" pitchFamily="34" charset="0"/>
                <a:cs typeface="Arial" pitchFamily="34" charset="0"/>
              </a:rPr>
              <a:t>Agricultural soil (A</a:t>
            </a:r>
            <a:r>
              <a:rPr lang="de-DE" sz="2000" b="1" baseline="-25000" dirty="0">
                <a:solidFill>
                  <a:srgbClr val="002060"/>
                </a:solidFill>
                <a:latin typeface="Arial" pitchFamily="34" charset="0"/>
                <a:cs typeface="Arial" pitchFamily="34" charset="0"/>
              </a:rPr>
              <a:t>p</a:t>
            </a:r>
            <a:r>
              <a:rPr lang="de-DE" sz="2000" b="1" dirty="0">
                <a:solidFill>
                  <a:srgbClr val="002060"/>
                </a:solidFill>
                <a:latin typeface="Arial" pitchFamily="34" charset="0"/>
                <a:cs typeface="Arial" pitchFamily="34" charset="0"/>
              </a:rPr>
              <a:t>) 0-20 cm (N = 2108)</a:t>
            </a:r>
          </a:p>
        </p:txBody>
      </p:sp>
      <p:sp>
        <p:nvSpPr>
          <p:cNvPr id="9" name="Text Box 7"/>
          <p:cNvSpPr txBox="1">
            <a:spLocks noChangeArrowheads="1"/>
          </p:cNvSpPr>
          <p:nvPr/>
        </p:nvSpPr>
        <p:spPr bwMode="auto">
          <a:xfrm>
            <a:off x="5076825" y="1196752"/>
            <a:ext cx="3643313" cy="642938"/>
          </a:xfrm>
          <a:prstGeom prst="rect">
            <a:avLst/>
          </a:prstGeom>
          <a:noFill/>
          <a:ln w="9525">
            <a:noFill/>
            <a:miter lim="800000"/>
            <a:headEnd/>
            <a:tailEnd/>
          </a:ln>
        </p:spPr>
        <p:txBody>
          <a:bodyPr/>
          <a:lstStyle/>
          <a:p>
            <a:pPr algn="ctr">
              <a:spcBef>
                <a:spcPct val="50000"/>
              </a:spcBef>
            </a:pPr>
            <a:r>
              <a:rPr lang="de-DE" sz="2000" b="1" dirty="0">
                <a:solidFill>
                  <a:srgbClr val="002060"/>
                </a:solidFill>
                <a:latin typeface="Arial" pitchFamily="34" charset="0"/>
                <a:cs typeface="Arial" pitchFamily="34" charset="0"/>
              </a:rPr>
              <a:t>Grazing land soil (Gr) 0-10 cm (N = 2024)</a:t>
            </a:r>
          </a:p>
        </p:txBody>
      </p:sp>
      <p:pic>
        <p:nvPicPr>
          <p:cNvPr id="11" name="Picture 5" descr="GEMAS-Probenverteilung Ap"/>
          <p:cNvPicPr>
            <a:picLocks noChangeAspect="1" noChangeArrowheads="1"/>
          </p:cNvPicPr>
          <p:nvPr/>
        </p:nvPicPr>
        <p:blipFill>
          <a:blip r:embed="rId3" cstate="print"/>
          <a:srcRect/>
          <a:stretch>
            <a:fillRect/>
          </a:stretch>
        </p:blipFill>
        <p:spPr bwMode="auto">
          <a:xfrm>
            <a:off x="107950" y="1915691"/>
            <a:ext cx="4318000" cy="4241800"/>
          </a:xfrm>
          <a:prstGeom prst="rect">
            <a:avLst/>
          </a:prstGeom>
          <a:ln>
            <a:noFill/>
          </a:ln>
          <a:effectLst>
            <a:outerShdw blurRad="292100" dist="139700" dir="2700000" algn="tl" rotWithShape="0">
              <a:srgbClr val="333333">
                <a:alpha val="65000"/>
              </a:srgbClr>
            </a:outerShdw>
          </a:effectLst>
        </p:spPr>
      </p:pic>
      <p:sp>
        <p:nvSpPr>
          <p:cNvPr id="13" name="Rectangle 7"/>
          <p:cNvSpPr>
            <a:spLocks noChangeArrowheads="1"/>
          </p:cNvSpPr>
          <p:nvPr/>
        </p:nvSpPr>
        <p:spPr bwMode="auto">
          <a:xfrm>
            <a:off x="0" y="6445076"/>
            <a:ext cx="9144000" cy="368300"/>
          </a:xfrm>
          <a:prstGeom prst="rect">
            <a:avLst/>
          </a:prstGeom>
          <a:noFill/>
          <a:ln w="9525">
            <a:noFill/>
            <a:miter lim="800000"/>
            <a:headEnd/>
            <a:tailEnd/>
          </a:ln>
        </p:spPr>
        <p:txBody>
          <a:bodyPr>
            <a:spAutoFit/>
          </a:bodyPr>
          <a:lstStyle/>
          <a:p>
            <a:pPr algn="ctr">
              <a:spcBef>
                <a:spcPct val="50000"/>
              </a:spcBef>
            </a:pPr>
            <a:r>
              <a:rPr lang="de-DE" b="1" dirty="0">
                <a:solidFill>
                  <a:srgbClr val="002060"/>
                </a:solidFill>
                <a:latin typeface="Arial" pitchFamily="34" charset="0"/>
                <a:cs typeface="Arial" pitchFamily="34" charset="0"/>
              </a:rPr>
              <a:t>33 countries - 5.6 million km</a:t>
            </a:r>
            <a:r>
              <a:rPr lang="de-DE" b="1" baseline="30000" dirty="0">
                <a:solidFill>
                  <a:srgbClr val="002060"/>
                </a:solidFill>
                <a:latin typeface="Arial" pitchFamily="34" charset="0"/>
                <a:cs typeface="Arial" pitchFamily="34" charset="0"/>
              </a:rPr>
              <a:t>2 </a:t>
            </a:r>
            <a:r>
              <a:rPr lang="de-DE" b="1" dirty="0">
                <a:solidFill>
                  <a:srgbClr val="002060"/>
                </a:solidFill>
                <a:latin typeface="Arial" pitchFamily="34" charset="0"/>
                <a:cs typeface="Arial" pitchFamily="34" charset="0"/>
              </a:rPr>
              <a:t>-</a:t>
            </a:r>
            <a:r>
              <a:rPr lang="de-DE" b="1" baseline="30000" dirty="0">
                <a:solidFill>
                  <a:srgbClr val="002060"/>
                </a:solidFill>
                <a:latin typeface="Arial" pitchFamily="34" charset="0"/>
                <a:cs typeface="Arial" pitchFamily="34" charset="0"/>
              </a:rPr>
              <a:t> </a:t>
            </a:r>
            <a:r>
              <a:rPr lang="de-DE" b="1" dirty="0">
                <a:solidFill>
                  <a:srgbClr val="002060"/>
                </a:solidFill>
                <a:latin typeface="Arial" pitchFamily="34" charset="0"/>
                <a:cs typeface="Arial" pitchFamily="34" charset="0"/>
              </a:rPr>
              <a:t>4132 soil samples in total</a:t>
            </a:r>
            <a:endParaRPr lang="de-DE" b="1" baseline="30000" dirty="0">
              <a:solidFill>
                <a:srgbClr val="002060"/>
              </a:solidFill>
              <a:latin typeface="Arial" pitchFamily="34" charset="0"/>
              <a:cs typeface="Arial" pitchFamily="34" charset="0"/>
            </a:endParaRPr>
          </a:p>
        </p:txBody>
      </p:sp>
      <p:sp>
        <p:nvSpPr>
          <p:cNvPr id="14" name="TextBox 10"/>
          <p:cNvSpPr txBox="1">
            <a:spLocks noChangeArrowheads="1"/>
          </p:cNvSpPr>
          <p:nvPr/>
        </p:nvSpPr>
        <p:spPr bwMode="auto">
          <a:xfrm>
            <a:off x="118049" y="6133678"/>
            <a:ext cx="4309935" cy="246221"/>
          </a:xfrm>
          <a:prstGeom prst="rect">
            <a:avLst/>
          </a:prstGeom>
          <a:noFill/>
          <a:ln w="9525">
            <a:noFill/>
            <a:miter lim="800000"/>
            <a:headEnd/>
            <a:tailEnd/>
          </a:ln>
        </p:spPr>
        <p:txBody>
          <a:bodyPr wrap="square">
            <a:spAutoFit/>
          </a:bodyPr>
          <a:lstStyle/>
          <a:p>
            <a:pPr algn="ctr"/>
            <a:r>
              <a:rPr lang="en-GB" sz="1000" dirty="0">
                <a:latin typeface="Arial" pitchFamily="34" charset="0"/>
                <a:cs typeface="Arial" pitchFamily="34" charset="0"/>
              </a:rPr>
              <a:t>Source:   Reimann </a:t>
            </a:r>
            <a:r>
              <a:rPr lang="en-GB" sz="1000" i="1" dirty="0">
                <a:latin typeface="Arial" pitchFamily="34" charset="0"/>
                <a:cs typeface="Arial" pitchFamily="34" charset="0"/>
              </a:rPr>
              <a:t>et al</a:t>
            </a:r>
            <a:r>
              <a:rPr lang="en-GB" sz="1000" dirty="0">
                <a:latin typeface="Arial" pitchFamily="34" charset="0"/>
                <a:cs typeface="Arial" pitchFamily="34" charset="0"/>
              </a:rPr>
              <a:t>., 2009, Fig. 1, p.9</a:t>
            </a:r>
            <a:endParaRPr lang="el-GR" sz="1000" dirty="0">
              <a:latin typeface="Arial" pitchFamily="34" charset="0"/>
              <a:cs typeface="Arial" pitchFamily="34" charset="0"/>
            </a:endParaRPr>
          </a:p>
        </p:txBody>
      </p:sp>
      <p:sp>
        <p:nvSpPr>
          <p:cNvPr id="15" name="TextBox 11"/>
          <p:cNvSpPr txBox="1">
            <a:spLocks noChangeArrowheads="1"/>
          </p:cNvSpPr>
          <p:nvPr/>
        </p:nvSpPr>
        <p:spPr bwMode="auto">
          <a:xfrm>
            <a:off x="4716017" y="6133678"/>
            <a:ext cx="4320480" cy="246221"/>
          </a:xfrm>
          <a:prstGeom prst="rect">
            <a:avLst/>
          </a:prstGeom>
          <a:noFill/>
          <a:ln w="9525">
            <a:noFill/>
            <a:miter lim="800000"/>
            <a:headEnd/>
            <a:tailEnd/>
          </a:ln>
        </p:spPr>
        <p:txBody>
          <a:bodyPr wrap="square">
            <a:spAutoFit/>
          </a:bodyPr>
          <a:lstStyle/>
          <a:p>
            <a:pPr algn="ctr"/>
            <a:r>
              <a:rPr lang="en-GB" sz="1000" dirty="0">
                <a:latin typeface="Arial" pitchFamily="34" charset="0"/>
                <a:cs typeface="Arial" pitchFamily="34" charset="0"/>
              </a:rPr>
              <a:t>Source:   Reimann </a:t>
            </a:r>
            <a:r>
              <a:rPr lang="en-GB" sz="1000" i="1" dirty="0">
                <a:latin typeface="Arial" pitchFamily="34" charset="0"/>
                <a:cs typeface="Arial" pitchFamily="34" charset="0"/>
              </a:rPr>
              <a:t>et al</a:t>
            </a:r>
            <a:r>
              <a:rPr lang="en-GB" sz="1000" dirty="0">
                <a:latin typeface="Arial" pitchFamily="34" charset="0"/>
                <a:cs typeface="Arial" pitchFamily="34" charset="0"/>
              </a:rPr>
              <a:t>., 2009, Fig. 2, p.9</a:t>
            </a:r>
            <a:endParaRPr lang="el-GR" sz="1000" dirty="0">
              <a:latin typeface="Arial" pitchFamily="34" charset="0"/>
              <a:cs typeface="Arial" pitchFamily="34" charset="0"/>
            </a:endParaRPr>
          </a:p>
        </p:txBody>
      </p:sp>
      <p:pic>
        <p:nvPicPr>
          <p:cNvPr id="16" name="Picture 15" descr="GEMAS-Logo-LD.tif"/>
          <p:cNvPicPr>
            <a:picLocks noChangeAspect="1"/>
          </p:cNvPicPr>
          <p:nvPr/>
        </p:nvPicPr>
        <p:blipFill>
          <a:blip r:embed="rId4" cstate="print"/>
          <a:stretch>
            <a:fillRect/>
          </a:stretch>
        </p:blipFill>
        <p:spPr>
          <a:xfrm>
            <a:off x="7944528" y="60160"/>
            <a:ext cx="1123950" cy="692150"/>
          </a:xfrm>
          <a:prstGeom prst="rect">
            <a:avLst/>
          </a:prstGeom>
          <a:ln>
            <a:noFill/>
          </a:ln>
          <a:effectLst>
            <a:outerShdw blurRad="292100" dist="139700" dir="2700000" algn="tl" rotWithShape="0">
              <a:srgbClr val="333333">
                <a:alpha val="65000"/>
              </a:srgbClr>
            </a:outerShdw>
          </a:effectLst>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5"/>
          <p:cNvSpPr>
            <a:spLocks noChangeArrowheads="1"/>
          </p:cNvSpPr>
          <p:nvPr/>
        </p:nvSpPr>
        <p:spPr bwMode="auto">
          <a:xfrm>
            <a:off x="251520" y="1153357"/>
            <a:ext cx="8640960" cy="5324535"/>
          </a:xfrm>
          <a:prstGeom prst="rect">
            <a:avLst/>
          </a:prstGeom>
          <a:noFill/>
          <a:ln w="9525">
            <a:noFill/>
            <a:miter lim="800000"/>
            <a:headEnd/>
            <a:tailEnd/>
          </a:ln>
        </p:spPr>
        <p:txBody>
          <a:bodyPr wrap="square">
            <a:spAutoFit/>
          </a:bodyPr>
          <a:lstStyle/>
          <a:p>
            <a:pPr marL="269875" indent="-269875">
              <a:buFont typeface="Wingdings" pitchFamily="2" charset="2"/>
              <a:buChar char="Ø"/>
            </a:pPr>
            <a:r>
              <a:rPr lang="en-GB" sz="2000" b="1" dirty="0">
                <a:latin typeface="Arial" pitchFamily="34" charset="0"/>
                <a:cs typeface="Arial" pitchFamily="34" charset="0"/>
              </a:rPr>
              <a:t>ACME commercial laboratory:   Aqua regia extraction on </a:t>
            </a:r>
            <a:r>
              <a:rPr lang="nb-NO" sz="2000" b="1" dirty="0">
                <a:latin typeface="Arial" pitchFamily="34" charset="0"/>
                <a:cs typeface="Arial" pitchFamily="34" charset="0"/>
              </a:rPr>
              <a:t>15 g</a:t>
            </a:r>
            <a:r>
              <a:rPr lang="el-GR" sz="2000" b="1" dirty="0">
                <a:latin typeface="Arial" pitchFamily="34" charset="0"/>
                <a:cs typeface="Arial" pitchFamily="34" charset="0"/>
              </a:rPr>
              <a:t> </a:t>
            </a:r>
            <a:r>
              <a:rPr lang="en-GB" sz="2000" b="1" dirty="0">
                <a:latin typeface="Arial" pitchFamily="34" charset="0"/>
                <a:cs typeface="Arial" pitchFamily="34" charset="0"/>
              </a:rPr>
              <a:t>aliquot of soil </a:t>
            </a:r>
            <a:r>
              <a:rPr lang="el-GR" sz="2000" b="1" dirty="0">
                <a:latin typeface="Arial" pitchFamily="34" charset="0"/>
                <a:cs typeface="Arial" pitchFamily="34" charset="0"/>
              </a:rPr>
              <a:t>(53 </a:t>
            </a:r>
            <a:r>
              <a:rPr lang="en-GB" sz="2000" b="1" dirty="0">
                <a:latin typeface="Arial" pitchFamily="34" charset="0"/>
                <a:cs typeface="Arial" pitchFamily="34" charset="0"/>
              </a:rPr>
              <a:t>elements</a:t>
            </a:r>
            <a:r>
              <a:rPr lang="el-GR" sz="2000" b="1" dirty="0">
                <a:latin typeface="Arial" pitchFamily="34" charset="0"/>
                <a:cs typeface="Arial" pitchFamily="34" charset="0"/>
              </a:rPr>
              <a:t>)</a:t>
            </a:r>
            <a:r>
              <a:rPr lang="en-GB" sz="2000" b="1" dirty="0">
                <a:latin typeface="Arial" pitchFamily="34" charset="0"/>
                <a:cs typeface="Arial" pitchFamily="34" charset="0"/>
              </a:rPr>
              <a:t> and determination by ICP-MS/AES</a:t>
            </a:r>
            <a:r>
              <a:rPr lang="nb-NO" sz="2000" dirty="0">
                <a:latin typeface="Arial" pitchFamily="34" charset="0"/>
                <a:cs typeface="Arial" pitchFamily="34" charset="0"/>
              </a:rPr>
              <a:t>: </a:t>
            </a:r>
          </a:p>
          <a:p>
            <a:pPr marL="269875" indent="-269875"/>
            <a:r>
              <a:rPr lang="nb-NO" sz="2000" dirty="0">
                <a:latin typeface="Arial" pitchFamily="34" charset="0"/>
                <a:cs typeface="Arial" pitchFamily="34" charset="0"/>
              </a:rPr>
              <a:t>	</a:t>
            </a:r>
            <a:r>
              <a:rPr lang="en-GB" sz="2000" dirty="0">
                <a:latin typeface="Arial" pitchFamily="34" charset="0"/>
                <a:cs typeface="Arial" pitchFamily="34" charset="0"/>
              </a:rPr>
              <a:t>Ag, Al, As, Au, B, </a:t>
            </a:r>
            <a:r>
              <a:rPr lang="en-GB" sz="2000" dirty="0" err="1">
                <a:latin typeface="Arial" pitchFamily="34" charset="0"/>
                <a:cs typeface="Arial" pitchFamily="34" charset="0"/>
              </a:rPr>
              <a:t>Ba</a:t>
            </a:r>
            <a:r>
              <a:rPr lang="en-GB" sz="2000" dirty="0">
                <a:latin typeface="Arial" pitchFamily="34" charset="0"/>
                <a:cs typeface="Arial" pitchFamily="34" charset="0"/>
              </a:rPr>
              <a:t>, Be, Bi, Ca, </a:t>
            </a:r>
            <a:r>
              <a:rPr lang="en-GB" sz="2000" dirty="0" err="1">
                <a:latin typeface="Arial" pitchFamily="34" charset="0"/>
                <a:cs typeface="Arial" pitchFamily="34" charset="0"/>
              </a:rPr>
              <a:t>Cd</a:t>
            </a:r>
            <a:r>
              <a:rPr lang="en-GB" sz="2000" dirty="0">
                <a:latin typeface="Arial" pitchFamily="34" charset="0"/>
                <a:cs typeface="Arial" pitchFamily="34" charset="0"/>
              </a:rPr>
              <a:t>, </a:t>
            </a:r>
            <a:r>
              <a:rPr lang="en-GB" sz="2000" dirty="0" err="1">
                <a:latin typeface="Arial" pitchFamily="34" charset="0"/>
                <a:cs typeface="Arial" pitchFamily="34" charset="0"/>
              </a:rPr>
              <a:t>Ce</a:t>
            </a:r>
            <a:r>
              <a:rPr lang="en-GB" sz="2000" dirty="0">
                <a:latin typeface="Arial" pitchFamily="34" charset="0"/>
                <a:cs typeface="Arial" pitchFamily="34" charset="0"/>
              </a:rPr>
              <a:t>, Co, Cr, Cs, Cu, Fe, </a:t>
            </a:r>
            <a:r>
              <a:rPr lang="en-GB" sz="2000" dirty="0" err="1">
                <a:latin typeface="Arial" pitchFamily="34" charset="0"/>
                <a:cs typeface="Arial" pitchFamily="34" charset="0"/>
              </a:rPr>
              <a:t>Ga</a:t>
            </a:r>
            <a:r>
              <a:rPr lang="en-GB" sz="2000" dirty="0">
                <a:latin typeface="Arial" pitchFamily="34" charset="0"/>
                <a:cs typeface="Arial" pitchFamily="34" charset="0"/>
              </a:rPr>
              <a:t>, </a:t>
            </a:r>
            <a:r>
              <a:rPr lang="en-GB" sz="2000" dirty="0" err="1">
                <a:latin typeface="Arial" pitchFamily="34" charset="0"/>
                <a:cs typeface="Arial" pitchFamily="34" charset="0"/>
              </a:rPr>
              <a:t>Ge</a:t>
            </a:r>
            <a:r>
              <a:rPr lang="en-GB" sz="2000" dirty="0">
                <a:latin typeface="Arial" pitchFamily="34" charset="0"/>
                <a:cs typeface="Arial" pitchFamily="34" charset="0"/>
              </a:rPr>
              <a:t>, </a:t>
            </a:r>
            <a:r>
              <a:rPr lang="en-GB" sz="2000" dirty="0" err="1">
                <a:latin typeface="Arial" pitchFamily="34" charset="0"/>
                <a:cs typeface="Arial" pitchFamily="34" charset="0"/>
              </a:rPr>
              <a:t>Hf</a:t>
            </a:r>
            <a:r>
              <a:rPr lang="en-GB" sz="2000" dirty="0">
                <a:latin typeface="Arial" pitchFamily="34" charset="0"/>
                <a:cs typeface="Arial" pitchFamily="34" charset="0"/>
              </a:rPr>
              <a:t>, Hg, In, K, La, Li, Mg, </a:t>
            </a:r>
            <a:r>
              <a:rPr lang="en-GB" sz="2000" dirty="0" err="1">
                <a:latin typeface="Arial" pitchFamily="34" charset="0"/>
                <a:cs typeface="Arial" pitchFamily="34" charset="0"/>
              </a:rPr>
              <a:t>Mn</a:t>
            </a:r>
            <a:r>
              <a:rPr lang="en-GB" sz="2000" dirty="0">
                <a:latin typeface="Arial" pitchFamily="34" charset="0"/>
                <a:cs typeface="Arial" pitchFamily="34" charset="0"/>
              </a:rPr>
              <a:t>, Mo, Na, </a:t>
            </a:r>
            <a:r>
              <a:rPr lang="en-GB" sz="2000" dirty="0" err="1">
                <a:latin typeface="Arial" pitchFamily="34" charset="0"/>
                <a:cs typeface="Arial" pitchFamily="34" charset="0"/>
              </a:rPr>
              <a:t>Nb</a:t>
            </a:r>
            <a:r>
              <a:rPr lang="en-GB" sz="2000" dirty="0">
                <a:latin typeface="Arial" pitchFamily="34" charset="0"/>
                <a:cs typeface="Arial" pitchFamily="34" charset="0"/>
              </a:rPr>
              <a:t>, Ni, P, </a:t>
            </a:r>
            <a:r>
              <a:rPr lang="en-GB" sz="2000" dirty="0" err="1">
                <a:latin typeface="Arial" pitchFamily="34" charset="0"/>
                <a:cs typeface="Arial" pitchFamily="34" charset="0"/>
              </a:rPr>
              <a:t>Pb</a:t>
            </a:r>
            <a:r>
              <a:rPr lang="en-GB" sz="2000" dirty="0">
                <a:latin typeface="Arial" pitchFamily="34" charset="0"/>
                <a:cs typeface="Arial" pitchFamily="34" charset="0"/>
              </a:rPr>
              <a:t>, Pd, Pt, </a:t>
            </a:r>
            <a:r>
              <a:rPr lang="en-GB" sz="2000" dirty="0" err="1">
                <a:latin typeface="Arial" pitchFamily="34" charset="0"/>
                <a:cs typeface="Arial" pitchFamily="34" charset="0"/>
              </a:rPr>
              <a:t>Rb</a:t>
            </a:r>
            <a:r>
              <a:rPr lang="en-GB" sz="2000" dirty="0">
                <a:latin typeface="Arial" pitchFamily="34" charset="0"/>
                <a:cs typeface="Arial" pitchFamily="34" charset="0"/>
              </a:rPr>
              <a:t>, Re, S, </a:t>
            </a:r>
            <a:r>
              <a:rPr lang="en-GB" sz="2000" dirty="0" err="1">
                <a:latin typeface="Arial" pitchFamily="34" charset="0"/>
                <a:cs typeface="Arial" pitchFamily="34" charset="0"/>
              </a:rPr>
              <a:t>Sb</a:t>
            </a:r>
            <a:r>
              <a:rPr lang="en-GB" sz="2000" dirty="0">
                <a:latin typeface="Arial" pitchFamily="34" charset="0"/>
                <a:cs typeface="Arial" pitchFamily="34" charset="0"/>
              </a:rPr>
              <a:t>, Sc, Se, </a:t>
            </a:r>
            <a:r>
              <a:rPr lang="en-GB" sz="2000" dirty="0" err="1">
                <a:latin typeface="Arial" pitchFamily="34" charset="0"/>
                <a:cs typeface="Arial" pitchFamily="34" charset="0"/>
              </a:rPr>
              <a:t>Sn</a:t>
            </a:r>
            <a:r>
              <a:rPr lang="en-GB" sz="2000" dirty="0">
                <a:latin typeface="Arial" pitchFamily="34" charset="0"/>
                <a:cs typeface="Arial" pitchFamily="34" charset="0"/>
              </a:rPr>
              <a:t>, </a:t>
            </a:r>
            <a:r>
              <a:rPr lang="en-GB" sz="2000" dirty="0" err="1">
                <a:latin typeface="Arial" pitchFamily="34" charset="0"/>
                <a:cs typeface="Arial" pitchFamily="34" charset="0"/>
              </a:rPr>
              <a:t>Sr</a:t>
            </a:r>
            <a:r>
              <a:rPr lang="en-GB" sz="2000" dirty="0">
                <a:latin typeface="Arial" pitchFamily="34" charset="0"/>
                <a:cs typeface="Arial" pitchFamily="34" charset="0"/>
              </a:rPr>
              <a:t>, Ta, Te, </a:t>
            </a:r>
            <a:r>
              <a:rPr lang="en-GB" sz="2000" dirty="0" err="1">
                <a:latin typeface="Arial" pitchFamily="34" charset="0"/>
                <a:cs typeface="Arial" pitchFamily="34" charset="0"/>
              </a:rPr>
              <a:t>Th</a:t>
            </a:r>
            <a:r>
              <a:rPr lang="en-GB" sz="2000" dirty="0">
                <a:latin typeface="Arial" pitchFamily="34" charset="0"/>
                <a:cs typeface="Arial" pitchFamily="34" charset="0"/>
              </a:rPr>
              <a:t>, Ti, </a:t>
            </a:r>
            <a:r>
              <a:rPr lang="en-GB" sz="2000" dirty="0" err="1">
                <a:latin typeface="Arial" pitchFamily="34" charset="0"/>
                <a:cs typeface="Arial" pitchFamily="34" charset="0"/>
              </a:rPr>
              <a:t>Tl</a:t>
            </a:r>
            <a:r>
              <a:rPr lang="en-GB" sz="2000" dirty="0">
                <a:latin typeface="Arial" pitchFamily="34" charset="0"/>
                <a:cs typeface="Arial" pitchFamily="34" charset="0"/>
              </a:rPr>
              <a:t>, U, V, W, Y, Zn and </a:t>
            </a:r>
            <a:r>
              <a:rPr lang="en-GB" sz="2000" dirty="0" err="1">
                <a:latin typeface="Arial" pitchFamily="34" charset="0"/>
                <a:cs typeface="Arial" pitchFamily="34" charset="0"/>
              </a:rPr>
              <a:t>Zr</a:t>
            </a:r>
            <a:r>
              <a:rPr lang="en-GB" sz="2000" dirty="0">
                <a:latin typeface="Arial" pitchFamily="34" charset="0"/>
                <a:cs typeface="Arial" pitchFamily="34" charset="0"/>
              </a:rPr>
              <a:t>.</a:t>
            </a:r>
            <a:endParaRPr lang="en-GB" sz="2000" dirty="0">
              <a:solidFill>
                <a:srgbClr val="0000CC"/>
              </a:solidFill>
              <a:latin typeface="Arial" pitchFamily="34" charset="0"/>
              <a:cs typeface="Arial" pitchFamily="34" charset="0"/>
            </a:endParaRPr>
          </a:p>
          <a:p>
            <a:pPr marL="269875" indent="-269875"/>
            <a:endParaRPr lang="en-GB" sz="2000" dirty="0">
              <a:solidFill>
                <a:srgbClr val="B61212"/>
              </a:solidFill>
              <a:latin typeface="Arial" pitchFamily="34" charset="0"/>
              <a:cs typeface="Arial" pitchFamily="34" charset="0"/>
            </a:endParaRPr>
          </a:p>
          <a:p>
            <a:pPr marL="269875" indent="-269875">
              <a:buFont typeface="Wingdings" pitchFamily="2" charset="2"/>
              <a:buChar char="Ø"/>
            </a:pPr>
            <a:r>
              <a:rPr lang="en-GB" sz="2000" b="1" dirty="0">
                <a:latin typeface="Arial" pitchFamily="34" charset="0"/>
                <a:cs typeface="Arial" pitchFamily="34" charset="0"/>
              </a:rPr>
              <a:t>BGR, Germany, Total element concentrations by X-Ray </a:t>
            </a:r>
            <a:r>
              <a:rPr lang="en-GB" sz="2000" b="1" dirty="0" err="1">
                <a:latin typeface="Arial" pitchFamily="34" charset="0"/>
                <a:cs typeface="Arial" pitchFamily="34" charset="0"/>
              </a:rPr>
              <a:t>Fluoresence</a:t>
            </a:r>
            <a:r>
              <a:rPr lang="en-GB" sz="2000" b="1" dirty="0">
                <a:latin typeface="Arial" pitchFamily="34" charset="0"/>
                <a:cs typeface="Arial" pitchFamily="34" charset="0"/>
              </a:rPr>
              <a:t> (41 determinands)</a:t>
            </a:r>
            <a:r>
              <a:rPr lang="nb-NO" sz="2000" b="1" dirty="0">
                <a:latin typeface="Arial" pitchFamily="34" charset="0"/>
                <a:cs typeface="Arial" pitchFamily="34" charset="0"/>
              </a:rPr>
              <a:t>: </a:t>
            </a:r>
            <a:r>
              <a:rPr lang="el-GR" sz="2000" b="1" dirty="0">
                <a:latin typeface="Arial" pitchFamily="34" charset="0"/>
                <a:cs typeface="Arial" pitchFamily="34" charset="0"/>
              </a:rPr>
              <a:t> </a:t>
            </a:r>
            <a:r>
              <a:rPr lang="en-GB" sz="2000" dirty="0">
                <a:latin typeface="Arial" pitchFamily="34" charset="0"/>
                <a:cs typeface="Arial" pitchFamily="34" charset="0"/>
              </a:rPr>
              <a:t>SiO</a:t>
            </a:r>
            <a:r>
              <a:rPr lang="en-GB" sz="2000" baseline="-25000" dirty="0">
                <a:latin typeface="Arial" pitchFamily="34" charset="0"/>
                <a:cs typeface="Arial" pitchFamily="34" charset="0"/>
              </a:rPr>
              <a:t>2</a:t>
            </a:r>
            <a:r>
              <a:rPr lang="en-GB" sz="2000" dirty="0">
                <a:latin typeface="Arial" pitchFamily="34" charset="0"/>
                <a:cs typeface="Arial" pitchFamily="34" charset="0"/>
              </a:rPr>
              <a:t>, TiO</a:t>
            </a:r>
            <a:r>
              <a:rPr lang="en-GB" sz="2000" baseline="-25000" dirty="0">
                <a:latin typeface="Arial" pitchFamily="34" charset="0"/>
                <a:cs typeface="Arial" pitchFamily="34" charset="0"/>
              </a:rPr>
              <a:t>2</a:t>
            </a:r>
            <a:r>
              <a:rPr lang="en-GB" sz="2000" dirty="0">
                <a:latin typeface="Arial" pitchFamily="34" charset="0"/>
                <a:cs typeface="Arial" pitchFamily="34" charset="0"/>
              </a:rPr>
              <a:t>, Al</a:t>
            </a:r>
            <a:r>
              <a:rPr lang="en-GB" sz="2000" baseline="-25000" dirty="0">
                <a:latin typeface="Arial" pitchFamily="34" charset="0"/>
                <a:cs typeface="Arial" pitchFamily="34" charset="0"/>
              </a:rPr>
              <a:t>2</a:t>
            </a:r>
            <a:r>
              <a:rPr lang="en-GB" sz="2000" dirty="0">
                <a:latin typeface="Arial" pitchFamily="34" charset="0"/>
                <a:cs typeface="Arial" pitchFamily="34" charset="0"/>
              </a:rPr>
              <a:t>O</a:t>
            </a:r>
            <a:r>
              <a:rPr lang="en-GB" sz="2000" baseline="-25000" dirty="0">
                <a:latin typeface="Arial" pitchFamily="34" charset="0"/>
                <a:cs typeface="Arial" pitchFamily="34" charset="0"/>
              </a:rPr>
              <a:t>3</a:t>
            </a:r>
            <a:r>
              <a:rPr lang="en-GB" sz="2000" dirty="0">
                <a:latin typeface="Arial" pitchFamily="34" charset="0"/>
                <a:cs typeface="Arial" pitchFamily="34" charset="0"/>
              </a:rPr>
              <a:t>, Fe</a:t>
            </a:r>
            <a:r>
              <a:rPr lang="en-GB" sz="2000" baseline="-25000" dirty="0">
                <a:latin typeface="Arial" pitchFamily="34" charset="0"/>
                <a:cs typeface="Arial" pitchFamily="34" charset="0"/>
              </a:rPr>
              <a:t>2</a:t>
            </a:r>
            <a:r>
              <a:rPr lang="en-GB" sz="2000" dirty="0">
                <a:latin typeface="Arial" pitchFamily="34" charset="0"/>
                <a:cs typeface="Arial" pitchFamily="34" charset="0"/>
              </a:rPr>
              <a:t>O</a:t>
            </a:r>
            <a:r>
              <a:rPr lang="en-GB" sz="2000" baseline="-25000" dirty="0">
                <a:latin typeface="Arial" pitchFamily="34" charset="0"/>
                <a:cs typeface="Arial" pitchFamily="34" charset="0"/>
              </a:rPr>
              <a:t>3</a:t>
            </a:r>
            <a:r>
              <a:rPr lang="en-GB" sz="2000" dirty="0">
                <a:latin typeface="Arial" pitchFamily="34" charset="0"/>
                <a:cs typeface="Arial" pitchFamily="34" charset="0"/>
              </a:rPr>
              <a:t>, </a:t>
            </a:r>
            <a:r>
              <a:rPr lang="en-GB" sz="2000" dirty="0" err="1">
                <a:latin typeface="Arial" pitchFamily="34" charset="0"/>
                <a:cs typeface="Arial" pitchFamily="34" charset="0"/>
              </a:rPr>
              <a:t>MnO</a:t>
            </a:r>
            <a:r>
              <a:rPr lang="en-GB" sz="2000" dirty="0">
                <a:latin typeface="Arial" pitchFamily="34" charset="0"/>
                <a:cs typeface="Arial" pitchFamily="34" charset="0"/>
              </a:rPr>
              <a:t>, </a:t>
            </a:r>
            <a:r>
              <a:rPr lang="en-GB" sz="2000" dirty="0" err="1">
                <a:latin typeface="Arial" pitchFamily="34" charset="0"/>
                <a:cs typeface="Arial" pitchFamily="34" charset="0"/>
              </a:rPr>
              <a:t>MgO</a:t>
            </a:r>
            <a:r>
              <a:rPr lang="en-GB" sz="2000" dirty="0">
                <a:latin typeface="Arial" pitchFamily="34" charset="0"/>
                <a:cs typeface="Arial" pitchFamily="34" charset="0"/>
              </a:rPr>
              <a:t>, </a:t>
            </a:r>
            <a:r>
              <a:rPr lang="en-GB" sz="2000" dirty="0" err="1">
                <a:latin typeface="Arial" pitchFamily="34" charset="0"/>
                <a:cs typeface="Arial" pitchFamily="34" charset="0"/>
              </a:rPr>
              <a:t>CaO</a:t>
            </a:r>
            <a:r>
              <a:rPr lang="en-GB" sz="2000" dirty="0">
                <a:latin typeface="Arial" pitchFamily="34" charset="0"/>
                <a:cs typeface="Arial" pitchFamily="34" charset="0"/>
              </a:rPr>
              <a:t>, Na</a:t>
            </a:r>
            <a:r>
              <a:rPr lang="en-GB" sz="2000" baseline="-25000" dirty="0">
                <a:latin typeface="Arial" pitchFamily="34" charset="0"/>
                <a:cs typeface="Arial" pitchFamily="34" charset="0"/>
              </a:rPr>
              <a:t>2</a:t>
            </a:r>
            <a:r>
              <a:rPr lang="en-GB" sz="2000" dirty="0">
                <a:latin typeface="Arial" pitchFamily="34" charset="0"/>
                <a:cs typeface="Arial" pitchFamily="34" charset="0"/>
              </a:rPr>
              <a:t>O, K</a:t>
            </a:r>
            <a:r>
              <a:rPr lang="en-GB" sz="2000" baseline="-25000" dirty="0">
                <a:latin typeface="Arial" pitchFamily="34" charset="0"/>
                <a:cs typeface="Arial" pitchFamily="34" charset="0"/>
              </a:rPr>
              <a:t>2</a:t>
            </a:r>
            <a:r>
              <a:rPr lang="en-GB" sz="2000" dirty="0">
                <a:latin typeface="Arial" pitchFamily="34" charset="0"/>
                <a:cs typeface="Arial" pitchFamily="34" charset="0"/>
              </a:rPr>
              <a:t>O, P</a:t>
            </a:r>
            <a:r>
              <a:rPr lang="en-GB" sz="2000" baseline="-25000" dirty="0">
                <a:latin typeface="Arial" pitchFamily="34" charset="0"/>
                <a:cs typeface="Arial" pitchFamily="34" charset="0"/>
              </a:rPr>
              <a:t>2</a:t>
            </a:r>
            <a:r>
              <a:rPr lang="en-GB" sz="2000" dirty="0">
                <a:latin typeface="Arial" pitchFamily="34" charset="0"/>
                <a:cs typeface="Arial" pitchFamily="34" charset="0"/>
              </a:rPr>
              <a:t>O</a:t>
            </a:r>
            <a:r>
              <a:rPr lang="en-GB" sz="2000" baseline="-25000" dirty="0">
                <a:latin typeface="Arial" pitchFamily="34" charset="0"/>
                <a:cs typeface="Arial" pitchFamily="34" charset="0"/>
              </a:rPr>
              <a:t>5</a:t>
            </a:r>
            <a:r>
              <a:rPr lang="en-GB" sz="2000" dirty="0">
                <a:latin typeface="Arial" pitchFamily="34" charset="0"/>
                <a:cs typeface="Arial" pitchFamily="34" charset="0"/>
              </a:rPr>
              <a:t>, SO</a:t>
            </a:r>
            <a:r>
              <a:rPr lang="en-GB" sz="2000" baseline="-25000" dirty="0">
                <a:latin typeface="Arial" pitchFamily="34" charset="0"/>
                <a:cs typeface="Arial" pitchFamily="34" charset="0"/>
              </a:rPr>
              <a:t>3</a:t>
            </a:r>
            <a:r>
              <a:rPr lang="en-GB" sz="2000" dirty="0">
                <a:latin typeface="Arial" pitchFamily="34" charset="0"/>
                <a:cs typeface="Arial" pitchFamily="34" charset="0"/>
              </a:rPr>
              <a:t>, LOI, </a:t>
            </a:r>
            <a:r>
              <a:rPr lang="en-GB" sz="2000" dirty="0" err="1">
                <a:latin typeface="Arial" pitchFamily="34" charset="0"/>
                <a:cs typeface="Arial" pitchFamily="34" charset="0"/>
              </a:rPr>
              <a:t>Cl</a:t>
            </a:r>
            <a:r>
              <a:rPr lang="en-GB" sz="2000" dirty="0">
                <a:latin typeface="Arial" pitchFamily="34" charset="0"/>
                <a:cs typeface="Arial" pitchFamily="34" charset="0"/>
              </a:rPr>
              <a:t>, F, As, </a:t>
            </a:r>
            <a:r>
              <a:rPr lang="en-GB" sz="2000" dirty="0" err="1">
                <a:latin typeface="Arial" pitchFamily="34" charset="0"/>
                <a:cs typeface="Arial" pitchFamily="34" charset="0"/>
              </a:rPr>
              <a:t>Ba</a:t>
            </a:r>
            <a:r>
              <a:rPr lang="en-GB" sz="2000" dirty="0">
                <a:latin typeface="Arial" pitchFamily="34" charset="0"/>
                <a:cs typeface="Arial" pitchFamily="34" charset="0"/>
              </a:rPr>
              <a:t>, Bi, </a:t>
            </a:r>
            <a:r>
              <a:rPr lang="en-GB" sz="2000" dirty="0" err="1">
                <a:latin typeface="Arial" pitchFamily="34" charset="0"/>
                <a:cs typeface="Arial" pitchFamily="34" charset="0"/>
              </a:rPr>
              <a:t>Ce</a:t>
            </a:r>
            <a:r>
              <a:rPr lang="en-GB" sz="2000" dirty="0">
                <a:latin typeface="Arial" pitchFamily="34" charset="0"/>
                <a:cs typeface="Arial" pitchFamily="34" charset="0"/>
              </a:rPr>
              <a:t>, Co, Cr, Cs, Cu, </a:t>
            </a:r>
            <a:r>
              <a:rPr lang="en-GB" sz="2000" dirty="0" err="1">
                <a:latin typeface="Arial" pitchFamily="34" charset="0"/>
                <a:cs typeface="Arial" pitchFamily="34" charset="0"/>
              </a:rPr>
              <a:t>Ga</a:t>
            </a:r>
            <a:r>
              <a:rPr lang="en-GB" sz="2000" dirty="0">
                <a:latin typeface="Arial" pitchFamily="34" charset="0"/>
                <a:cs typeface="Arial" pitchFamily="34" charset="0"/>
              </a:rPr>
              <a:t>, </a:t>
            </a:r>
            <a:r>
              <a:rPr lang="en-GB" sz="2000" dirty="0" err="1">
                <a:latin typeface="Arial" pitchFamily="34" charset="0"/>
                <a:cs typeface="Arial" pitchFamily="34" charset="0"/>
              </a:rPr>
              <a:t>Hf</a:t>
            </a:r>
            <a:r>
              <a:rPr lang="en-GB" sz="2000" dirty="0">
                <a:latin typeface="Arial" pitchFamily="34" charset="0"/>
                <a:cs typeface="Arial" pitchFamily="34" charset="0"/>
              </a:rPr>
              <a:t>, La, Mo, </a:t>
            </a:r>
            <a:r>
              <a:rPr lang="en-GB" sz="2000" dirty="0" err="1">
                <a:latin typeface="Arial" pitchFamily="34" charset="0"/>
                <a:cs typeface="Arial" pitchFamily="34" charset="0"/>
              </a:rPr>
              <a:t>Nb</a:t>
            </a:r>
            <a:r>
              <a:rPr lang="en-GB" sz="2000" dirty="0">
                <a:latin typeface="Arial" pitchFamily="34" charset="0"/>
                <a:cs typeface="Arial" pitchFamily="34" charset="0"/>
              </a:rPr>
              <a:t>, Ni, </a:t>
            </a:r>
            <a:r>
              <a:rPr lang="en-GB" sz="2000" dirty="0" err="1">
                <a:latin typeface="Arial" pitchFamily="34" charset="0"/>
                <a:cs typeface="Arial" pitchFamily="34" charset="0"/>
              </a:rPr>
              <a:t>Pb</a:t>
            </a:r>
            <a:r>
              <a:rPr lang="en-GB" sz="2000" dirty="0">
                <a:latin typeface="Arial" pitchFamily="34" charset="0"/>
                <a:cs typeface="Arial" pitchFamily="34" charset="0"/>
              </a:rPr>
              <a:t>, </a:t>
            </a:r>
            <a:r>
              <a:rPr lang="en-GB" sz="2000" dirty="0" err="1">
                <a:latin typeface="Arial" pitchFamily="34" charset="0"/>
                <a:cs typeface="Arial" pitchFamily="34" charset="0"/>
              </a:rPr>
              <a:t>Rb</a:t>
            </a:r>
            <a:r>
              <a:rPr lang="en-GB" sz="2000" dirty="0">
                <a:latin typeface="Arial" pitchFamily="34" charset="0"/>
                <a:cs typeface="Arial" pitchFamily="34" charset="0"/>
              </a:rPr>
              <a:t>, </a:t>
            </a:r>
            <a:r>
              <a:rPr lang="en-GB" sz="2000" dirty="0" err="1">
                <a:latin typeface="Arial" pitchFamily="34" charset="0"/>
                <a:cs typeface="Arial" pitchFamily="34" charset="0"/>
              </a:rPr>
              <a:t>Sb</a:t>
            </a:r>
            <a:r>
              <a:rPr lang="en-GB" sz="2000" dirty="0">
                <a:latin typeface="Arial" pitchFamily="34" charset="0"/>
                <a:cs typeface="Arial" pitchFamily="34" charset="0"/>
              </a:rPr>
              <a:t>, Sc, </a:t>
            </a:r>
            <a:r>
              <a:rPr lang="en-GB" sz="2000" dirty="0" err="1">
                <a:latin typeface="Arial" pitchFamily="34" charset="0"/>
                <a:cs typeface="Arial" pitchFamily="34" charset="0"/>
              </a:rPr>
              <a:t>Sn</a:t>
            </a:r>
            <a:r>
              <a:rPr lang="en-GB" sz="2000" dirty="0">
                <a:latin typeface="Arial" pitchFamily="34" charset="0"/>
                <a:cs typeface="Arial" pitchFamily="34" charset="0"/>
              </a:rPr>
              <a:t>, </a:t>
            </a:r>
            <a:r>
              <a:rPr lang="en-GB" sz="2000" dirty="0" err="1">
                <a:latin typeface="Arial" pitchFamily="34" charset="0"/>
                <a:cs typeface="Arial" pitchFamily="34" charset="0"/>
              </a:rPr>
              <a:t>Sr</a:t>
            </a:r>
            <a:r>
              <a:rPr lang="en-GB" sz="2000" dirty="0">
                <a:latin typeface="Arial" pitchFamily="34" charset="0"/>
                <a:cs typeface="Arial" pitchFamily="34" charset="0"/>
              </a:rPr>
              <a:t>, Ta, </a:t>
            </a:r>
            <a:r>
              <a:rPr lang="en-GB" sz="2000" dirty="0" err="1">
                <a:latin typeface="Arial" pitchFamily="34" charset="0"/>
                <a:cs typeface="Arial" pitchFamily="34" charset="0"/>
              </a:rPr>
              <a:t>Th</a:t>
            </a:r>
            <a:r>
              <a:rPr lang="en-GB" sz="2000" dirty="0">
                <a:latin typeface="Arial" pitchFamily="34" charset="0"/>
                <a:cs typeface="Arial" pitchFamily="34" charset="0"/>
              </a:rPr>
              <a:t>, U, V, W, Y, Zn and </a:t>
            </a:r>
            <a:r>
              <a:rPr lang="en-GB" sz="2000" dirty="0" err="1">
                <a:latin typeface="Arial" pitchFamily="34" charset="0"/>
                <a:cs typeface="Arial" pitchFamily="34" charset="0"/>
              </a:rPr>
              <a:t>Zr</a:t>
            </a:r>
            <a:r>
              <a:rPr lang="en-GB" sz="2000" dirty="0">
                <a:latin typeface="Arial" pitchFamily="34" charset="0"/>
                <a:cs typeface="Arial" pitchFamily="34" charset="0"/>
              </a:rPr>
              <a:t>.</a:t>
            </a:r>
          </a:p>
          <a:p>
            <a:pPr marL="269875" indent="-269875"/>
            <a:r>
              <a:rPr lang="nb-NO" sz="2000" dirty="0">
                <a:solidFill>
                  <a:srgbClr val="B61212"/>
                </a:solidFill>
                <a:latin typeface="Arial" pitchFamily="34" charset="0"/>
                <a:cs typeface="Arial" pitchFamily="34" charset="0"/>
              </a:rPr>
              <a:t>	</a:t>
            </a:r>
          </a:p>
          <a:p>
            <a:pPr marL="269875" indent="-269875">
              <a:buFont typeface="Wingdings" pitchFamily="2" charset="2"/>
              <a:buChar char="Ø"/>
            </a:pPr>
            <a:r>
              <a:rPr lang="en-GB" sz="2000" b="1" dirty="0">
                <a:latin typeface="Arial" pitchFamily="34" charset="0"/>
                <a:cs typeface="Arial" pitchFamily="34" charset="0"/>
              </a:rPr>
              <a:t>SGS (Canada</a:t>
            </a:r>
            <a:r>
              <a:rPr lang="el-GR" sz="2000" b="1" dirty="0">
                <a:latin typeface="Arial" pitchFamily="34" charset="0"/>
                <a:cs typeface="Arial" pitchFamily="34" charset="0"/>
              </a:rPr>
              <a:t>)</a:t>
            </a:r>
            <a:r>
              <a:rPr lang="en-GB" sz="2000" b="1" dirty="0">
                <a:latin typeface="Arial" pitchFamily="34" charset="0"/>
                <a:cs typeface="Arial" pitchFamily="34" charset="0"/>
              </a:rPr>
              <a:t> – analysis of the agricultural soil samples only</a:t>
            </a:r>
            <a:r>
              <a:rPr lang="nb-NO" sz="2000" b="1" dirty="0">
                <a:latin typeface="Arial" pitchFamily="34" charset="0"/>
                <a:cs typeface="Arial" pitchFamily="34" charset="0"/>
              </a:rPr>
              <a:t>:</a:t>
            </a:r>
            <a:r>
              <a:rPr lang="el-GR" sz="2000" b="1" dirty="0">
                <a:latin typeface="Arial" pitchFamily="34" charset="0"/>
                <a:cs typeface="Arial" pitchFamily="34" charset="0"/>
              </a:rPr>
              <a:t>  </a:t>
            </a:r>
            <a:r>
              <a:rPr lang="el-GR" sz="2000" dirty="0">
                <a:latin typeface="Arial" pitchFamily="34" charset="0"/>
                <a:cs typeface="Arial" pitchFamily="34" charset="0"/>
              </a:rPr>
              <a:t> </a:t>
            </a:r>
            <a:r>
              <a:rPr lang="en-GB" sz="2000" dirty="0">
                <a:latin typeface="Arial" pitchFamily="34" charset="0"/>
                <a:cs typeface="Arial" pitchFamily="34" charset="0"/>
              </a:rPr>
              <a:t>Extraction by Mobile Metal Ion (MMI</a:t>
            </a:r>
            <a:r>
              <a:rPr lang="en-US" sz="2000" baseline="30000" dirty="0">
                <a:latin typeface="Arial" pitchFamily="34" charset="0"/>
                <a:cs typeface="Arial" pitchFamily="34" charset="0"/>
              </a:rPr>
              <a:t>®</a:t>
            </a:r>
            <a:r>
              <a:rPr lang="en-GB" sz="2000" dirty="0">
                <a:latin typeface="Arial" pitchFamily="34" charset="0"/>
                <a:cs typeface="Arial" pitchFamily="34" charset="0"/>
              </a:rPr>
              <a:t>) solution and determination of </a:t>
            </a:r>
            <a:r>
              <a:rPr lang="el-GR" sz="2000" dirty="0">
                <a:latin typeface="Arial" pitchFamily="34" charset="0"/>
                <a:cs typeface="Arial" pitchFamily="34" charset="0"/>
              </a:rPr>
              <a:t>53 </a:t>
            </a:r>
            <a:r>
              <a:rPr lang="en-GB" sz="2000" dirty="0">
                <a:latin typeface="Arial" pitchFamily="34" charset="0"/>
                <a:cs typeface="Arial" pitchFamily="34" charset="0"/>
              </a:rPr>
              <a:t>elements by ICP-MS</a:t>
            </a:r>
            <a:r>
              <a:rPr lang="el-GR" sz="2000" dirty="0">
                <a:latin typeface="Arial" pitchFamily="34" charset="0"/>
                <a:cs typeface="Arial" pitchFamily="34" charset="0"/>
              </a:rPr>
              <a:t>:   </a:t>
            </a:r>
            <a:r>
              <a:rPr lang="en-GB" sz="2000" dirty="0">
                <a:latin typeface="Arial" pitchFamily="34" charset="0"/>
                <a:cs typeface="Arial" pitchFamily="34" charset="0"/>
              </a:rPr>
              <a:t>Au, </a:t>
            </a:r>
            <a:r>
              <a:rPr lang="en-GB" sz="2000" dirty="0" err="1">
                <a:latin typeface="Arial" pitchFamily="34" charset="0"/>
                <a:cs typeface="Arial" pitchFamily="34" charset="0"/>
              </a:rPr>
              <a:t>Ba</a:t>
            </a:r>
            <a:r>
              <a:rPr lang="en-GB" sz="2000" dirty="0">
                <a:latin typeface="Arial" pitchFamily="34" charset="0"/>
                <a:cs typeface="Arial" pitchFamily="34" charset="0"/>
              </a:rPr>
              <a:t>,</a:t>
            </a:r>
            <a:r>
              <a:rPr lang="el-GR" sz="2000" dirty="0">
                <a:latin typeface="Arial" pitchFamily="34" charset="0"/>
                <a:cs typeface="Arial" pitchFamily="34" charset="0"/>
              </a:rPr>
              <a:t> </a:t>
            </a:r>
            <a:r>
              <a:rPr lang="en-GB" sz="2000" dirty="0">
                <a:latin typeface="Arial" pitchFamily="34" charset="0"/>
                <a:cs typeface="Arial" pitchFamily="34" charset="0"/>
              </a:rPr>
              <a:t>Bi, Ca, </a:t>
            </a:r>
            <a:r>
              <a:rPr lang="en-GB" sz="2000" dirty="0" err="1">
                <a:latin typeface="Arial" pitchFamily="34" charset="0"/>
                <a:cs typeface="Arial" pitchFamily="34" charset="0"/>
              </a:rPr>
              <a:t>Cd</a:t>
            </a:r>
            <a:r>
              <a:rPr lang="en-GB" sz="2000" dirty="0">
                <a:latin typeface="Arial" pitchFamily="34" charset="0"/>
                <a:cs typeface="Arial" pitchFamily="34" charset="0"/>
              </a:rPr>
              <a:t>, </a:t>
            </a:r>
            <a:r>
              <a:rPr lang="en-GB" sz="2000" dirty="0" err="1">
                <a:latin typeface="Arial" pitchFamily="34" charset="0"/>
                <a:cs typeface="Arial" pitchFamily="34" charset="0"/>
              </a:rPr>
              <a:t>Ce</a:t>
            </a:r>
            <a:r>
              <a:rPr lang="en-GB" sz="2000" dirty="0">
                <a:latin typeface="Arial" pitchFamily="34" charset="0"/>
                <a:cs typeface="Arial" pitchFamily="34" charset="0"/>
              </a:rPr>
              <a:t>, Co, Cr, Cs, Cu, </a:t>
            </a:r>
            <a:r>
              <a:rPr lang="en-GB" sz="2000" dirty="0" err="1">
                <a:latin typeface="Arial" pitchFamily="34" charset="0"/>
                <a:cs typeface="Arial" pitchFamily="34" charset="0"/>
              </a:rPr>
              <a:t>Dy</a:t>
            </a:r>
            <a:r>
              <a:rPr lang="en-GB" sz="2000" dirty="0">
                <a:latin typeface="Arial" pitchFamily="34" charset="0"/>
                <a:cs typeface="Arial" pitchFamily="34" charset="0"/>
              </a:rPr>
              <a:t>,</a:t>
            </a:r>
            <a:r>
              <a:rPr lang="el-GR" sz="2000" dirty="0">
                <a:latin typeface="Arial" pitchFamily="34" charset="0"/>
                <a:cs typeface="Arial" pitchFamily="34" charset="0"/>
              </a:rPr>
              <a:t> </a:t>
            </a:r>
            <a:r>
              <a:rPr lang="en-GB" sz="2000" dirty="0" err="1">
                <a:latin typeface="Arial" pitchFamily="34" charset="0"/>
                <a:cs typeface="Arial" pitchFamily="34" charset="0"/>
              </a:rPr>
              <a:t>Er</a:t>
            </a:r>
            <a:r>
              <a:rPr lang="en-GB" sz="2000" dirty="0">
                <a:latin typeface="Arial" pitchFamily="34" charset="0"/>
                <a:cs typeface="Arial" pitchFamily="34" charset="0"/>
              </a:rPr>
              <a:t>, </a:t>
            </a:r>
            <a:r>
              <a:rPr lang="en-GB" sz="2000" dirty="0" err="1">
                <a:latin typeface="Arial" pitchFamily="34" charset="0"/>
                <a:cs typeface="Arial" pitchFamily="34" charset="0"/>
              </a:rPr>
              <a:t>Eu</a:t>
            </a:r>
            <a:r>
              <a:rPr lang="en-GB" sz="2000" dirty="0">
                <a:latin typeface="Arial" pitchFamily="34" charset="0"/>
                <a:cs typeface="Arial" pitchFamily="34" charset="0"/>
              </a:rPr>
              <a:t>, Fe, </a:t>
            </a:r>
            <a:r>
              <a:rPr lang="en-GB" sz="2000" dirty="0" err="1">
                <a:latin typeface="Arial" pitchFamily="34" charset="0"/>
                <a:cs typeface="Arial" pitchFamily="34" charset="0"/>
              </a:rPr>
              <a:t>Ga</a:t>
            </a:r>
            <a:r>
              <a:rPr lang="en-GB" sz="2000" dirty="0">
                <a:latin typeface="Arial" pitchFamily="34" charset="0"/>
                <a:cs typeface="Arial" pitchFamily="34" charset="0"/>
              </a:rPr>
              <a:t>, </a:t>
            </a:r>
            <a:r>
              <a:rPr lang="en-GB" sz="2000" dirty="0" err="1">
                <a:latin typeface="Arial" pitchFamily="34" charset="0"/>
                <a:cs typeface="Arial" pitchFamily="34" charset="0"/>
              </a:rPr>
              <a:t>Gd</a:t>
            </a:r>
            <a:r>
              <a:rPr lang="en-GB" sz="2000" dirty="0">
                <a:latin typeface="Arial" pitchFamily="34" charset="0"/>
                <a:cs typeface="Arial" pitchFamily="34" charset="0"/>
              </a:rPr>
              <a:t>, Hg, In, K, La, Li, Mg, </a:t>
            </a:r>
            <a:r>
              <a:rPr lang="en-GB" sz="2000" dirty="0" err="1">
                <a:latin typeface="Arial" pitchFamily="34" charset="0"/>
                <a:cs typeface="Arial" pitchFamily="34" charset="0"/>
              </a:rPr>
              <a:t>Mn</a:t>
            </a:r>
            <a:r>
              <a:rPr lang="en-GB" sz="2000" dirty="0">
                <a:latin typeface="Arial" pitchFamily="34" charset="0"/>
                <a:cs typeface="Arial" pitchFamily="34" charset="0"/>
              </a:rPr>
              <a:t>, Mo, </a:t>
            </a:r>
            <a:r>
              <a:rPr lang="en-GB" sz="2000" dirty="0" err="1">
                <a:latin typeface="Arial" pitchFamily="34" charset="0"/>
                <a:cs typeface="Arial" pitchFamily="34" charset="0"/>
              </a:rPr>
              <a:t>Nb</a:t>
            </a:r>
            <a:r>
              <a:rPr lang="en-GB" sz="2000" dirty="0">
                <a:latin typeface="Arial" pitchFamily="34" charset="0"/>
                <a:cs typeface="Arial" pitchFamily="34" charset="0"/>
              </a:rPr>
              <a:t>, </a:t>
            </a:r>
            <a:r>
              <a:rPr lang="en-GB" sz="2000" dirty="0" err="1">
                <a:latin typeface="Arial" pitchFamily="34" charset="0"/>
                <a:cs typeface="Arial" pitchFamily="34" charset="0"/>
              </a:rPr>
              <a:t>Nd</a:t>
            </a:r>
            <a:r>
              <a:rPr lang="en-GB" sz="2000" dirty="0">
                <a:latin typeface="Arial" pitchFamily="34" charset="0"/>
                <a:cs typeface="Arial" pitchFamily="34" charset="0"/>
              </a:rPr>
              <a:t>, Ni, P, </a:t>
            </a:r>
            <a:r>
              <a:rPr lang="en-GB" sz="2000" dirty="0" err="1">
                <a:latin typeface="Arial" pitchFamily="34" charset="0"/>
                <a:cs typeface="Arial" pitchFamily="34" charset="0"/>
              </a:rPr>
              <a:t>Pb</a:t>
            </a:r>
            <a:r>
              <a:rPr lang="en-GB" sz="2000" dirty="0">
                <a:latin typeface="Arial" pitchFamily="34" charset="0"/>
                <a:cs typeface="Arial" pitchFamily="34" charset="0"/>
              </a:rPr>
              <a:t>, Pd, Pr, Pt, </a:t>
            </a:r>
            <a:r>
              <a:rPr lang="en-GB" sz="2000" dirty="0" err="1">
                <a:latin typeface="Arial" pitchFamily="34" charset="0"/>
                <a:cs typeface="Arial" pitchFamily="34" charset="0"/>
              </a:rPr>
              <a:t>Rb</a:t>
            </a:r>
            <a:r>
              <a:rPr lang="en-GB" sz="2000" dirty="0">
                <a:latin typeface="Arial" pitchFamily="34" charset="0"/>
                <a:cs typeface="Arial" pitchFamily="34" charset="0"/>
              </a:rPr>
              <a:t>, S, </a:t>
            </a:r>
            <a:r>
              <a:rPr lang="en-GB" sz="2000" dirty="0" err="1">
                <a:latin typeface="Arial" pitchFamily="34" charset="0"/>
                <a:cs typeface="Arial" pitchFamily="34" charset="0"/>
              </a:rPr>
              <a:t>Sb</a:t>
            </a:r>
            <a:r>
              <a:rPr lang="en-GB" sz="2000" dirty="0">
                <a:latin typeface="Arial" pitchFamily="34" charset="0"/>
                <a:cs typeface="Arial" pitchFamily="34" charset="0"/>
              </a:rPr>
              <a:t>, Sc, Se, </a:t>
            </a:r>
            <a:r>
              <a:rPr lang="en-GB" sz="2000" dirty="0" err="1">
                <a:latin typeface="Arial" pitchFamily="34" charset="0"/>
                <a:cs typeface="Arial" pitchFamily="34" charset="0"/>
              </a:rPr>
              <a:t>Sm</a:t>
            </a:r>
            <a:r>
              <a:rPr lang="en-GB" sz="2000" dirty="0">
                <a:latin typeface="Arial" pitchFamily="34" charset="0"/>
                <a:cs typeface="Arial" pitchFamily="34" charset="0"/>
              </a:rPr>
              <a:t>, </a:t>
            </a:r>
            <a:r>
              <a:rPr lang="en-GB" sz="2000" dirty="0" err="1">
                <a:latin typeface="Arial" pitchFamily="34" charset="0"/>
                <a:cs typeface="Arial" pitchFamily="34" charset="0"/>
              </a:rPr>
              <a:t>Sn</a:t>
            </a:r>
            <a:r>
              <a:rPr lang="en-GB" sz="2000" dirty="0">
                <a:latin typeface="Arial" pitchFamily="34" charset="0"/>
                <a:cs typeface="Arial" pitchFamily="34" charset="0"/>
              </a:rPr>
              <a:t>, </a:t>
            </a:r>
            <a:r>
              <a:rPr lang="en-GB" sz="2000" dirty="0" err="1">
                <a:latin typeface="Arial" pitchFamily="34" charset="0"/>
                <a:cs typeface="Arial" pitchFamily="34" charset="0"/>
              </a:rPr>
              <a:t>Sr</a:t>
            </a:r>
            <a:r>
              <a:rPr lang="en-GB" sz="2000" dirty="0">
                <a:latin typeface="Arial" pitchFamily="34" charset="0"/>
                <a:cs typeface="Arial" pitchFamily="34" charset="0"/>
              </a:rPr>
              <a:t>, Ta, Tb,</a:t>
            </a:r>
            <a:r>
              <a:rPr lang="el-GR" sz="2000" dirty="0">
                <a:latin typeface="Arial" pitchFamily="34" charset="0"/>
                <a:cs typeface="Arial" pitchFamily="34" charset="0"/>
              </a:rPr>
              <a:t> </a:t>
            </a:r>
            <a:r>
              <a:rPr lang="en-GB" sz="2000" dirty="0">
                <a:latin typeface="Arial" pitchFamily="34" charset="0"/>
                <a:cs typeface="Arial" pitchFamily="34" charset="0"/>
              </a:rPr>
              <a:t>Te, </a:t>
            </a:r>
            <a:r>
              <a:rPr lang="en-GB" sz="2000" dirty="0" err="1">
                <a:latin typeface="Arial" pitchFamily="34" charset="0"/>
                <a:cs typeface="Arial" pitchFamily="34" charset="0"/>
              </a:rPr>
              <a:t>Th</a:t>
            </a:r>
            <a:r>
              <a:rPr lang="en-GB" sz="2000" dirty="0">
                <a:latin typeface="Arial" pitchFamily="34" charset="0"/>
                <a:cs typeface="Arial" pitchFamily="34" charset="0"/>
              </a:rPr>
              <a:t>, Ti, </a:t>
            </a:r>
            <a:r>
              <a:rPr lang="en-GB" sz="2000" dirty="0" err="1">
                <a:latin typeface="Arial" pitchFamily="34" charset="0"/>
                <a:cs typeface="Arial" pitchFamily="34" charset="0"/>
              </a:rPr>
              <a:t>Tl</a:t>
            </a:r>
            <a:r>
              <a:rPr lang="en-GB" sz="2000" dirty="0">
                <a:latin typeface="Arial" pitchFamily="34" charset="0"/>
                <a:cs typeface="Arial" pitchFamily="34" charset="0"/>
              </a:rPr>
              <a:t>, U,</a:t>
            </a:r>
            <a:r>
              <a:rPr lang="el-GR" sz="2000" dirty="0">
                <a:latin typeface="Arial" pitchFamily="34" charset="0"/>
                <a:cs typeface="Arial" pitchFamily="34" charset="0"/>
              </a:rPr>
              <a:t> </a:t>
            </a:r>
            <a:r>
              <a:rPr lang="en-GB" sz="2000" dirty="0">
                <a:latin typeface="Arial" pitchFamily="34" charset="0"/>
                <a:cs typeface="Arial" pitchFamily="34" charset="0"/>
              </a:rPr>
              <a:t>V, W, Y,</a:t>
            </a:r>
            <a:r>
              <a:rPr lang="el-GR" sz="2000" dirty="0">
                <a:latin typeface="Arial" pitchFamily="34" charset="0"/>
                <a:cs typeface="Arial" pitchFamily="34" charset="0"/>
              </a:rPr>
              <a:t> </a:t>
            </a:r>
            <a:r>
              <a:rPr lang="en-GB" sz="2000" dirty="0" err="1">
                <a:latin typeface="Arial" pitchFamily="34" charset="0"/>
                <a:cs typeface="Arial" pitchFamily="34" charset="0"/>
              </a:rPr>
              <a:t>Yb</a:t>
            </a:r>
            <a:r>
              <a:rPr lang="en-GB" sz="2000" dirty="0">
                <a:latin typeface="Arial" pitchFamily="34" charset="0"/>
                <a:cs typeface="Arial" pitchFamily="34" charset="0"/>
              </a:rPr>
              <a:t>, Zn</a:t>
            </a:r>
            <a:r>
              <a:rPr lang="el-GR" sz="2000" dirty="0">
                <a:latin typeface="Arial" pitchFamily="34" charset="0"/>
                <a:cs typeface="Arial" pitchFamily="34" charset="0"/>
              </a:rPr>
              <a:t> </a:t>
            </a:r>
            <a:r>
              <a:rPr lang="en-GB" sz="2000" dirty="0">
                <a:latin typeface="Arial" pitchFamily="34" charset="0"/>
                <a:cs typeface="Arial" pitchFamily="34" charset="0"/>
              </a:rPr>
              <a:t>and </a:t>
            </a:r>
            <a:r>
              <a:rPr lang="en-GB" sz="2000" dirty="0" err="1">
                <a:latin typeface="Arial" pitchFamily="34" charset="0"/>
                <a:cs typeface="Arial" pitchFamily="34" charset="0"/>
              </a:rPr>
              <a:t>Zr</a:t>
            </a:r>
            <a:r>
              <a:rPr lang="en-GB" sz="2000" dirty="0">
                <a:latin typeface="Arial" pitchFamily="34" charset="0"/>
                <a:cs typeface="Arial" pitchFamily="34" charset="0"/>
              </a:rPr>
              <a:t>.</a:t>
            </a:r>
            <a:endParaRPr lang="nb-NO" sz="2000" b="1" dirty="0">
              <a:latin typeface="Arial" pitchFamily="34" charset="0"/>
              <a:cs typeface="Arial" pitchFamily="34" charset="0"/>
            </a:endParaRPr>
          </a:p>
        </p:txBody>
      </p:sp>
      <p:pic>
        <p:nvPicPr>
          <p:cNvPr id="10" name="Picture 9" descr="GEMAS-Logo-LD.tif"/>
          <p:cNvPicPr>
            <a:picLocks noChangeAspect="1"/>
          </p:cNvPicPr>
          <p:nvPr/>
        </p:nvPicPr>
        <p:blipFill>
          <a:blip r:embed="rId2" cstate="print"/>
          <a:stretch>
            <a:fillRect/>
          </a:stretch>
        </p:blipFill>
        <p:spPr>
          <a:xfrm>
            <a:off x="7944528" y="60160"/>
            <a:ext cx="1123950" cy="692150"/>
          </a:xfrm>
          <a:prstGeom prst="rect">
            <a:avLst/>
          </a:prstGeom>
          <a:ln>
            <a:noFill/>
          </a:ln>
          <a:effectLst>
            <a:outerShdw blurRad="292100" dist="139700" dir="2700000" algn="tl" rotWithShape="0">
              <a:srgbClr val="333333">
                <a:alpha val="65000"/>
              </a:srgbClr>
            </a:outerShdw>
          </a:effectLst>
        </p:spPr>
      </p:pic>
      <p:cxnSp>
        <p:nvCxnSpPr>
          <p:cNvPr id="11" name="3 - Ευθεία γραμμή σύνδεσης"/>
          <p:cNvCxnSpPr/>
          <p:nvPr/>
        </p:nvCxnSpPr>
        <p:spPr>
          <a:xfrm>
            <a:off x="395288" y="1052736"/>
            <a:ext cx="8280400" cy="0"/>
          </a:xfrm>
          <a:prstGeom prst="line">
            <a:avLst/>
          </a:prstGeom>
          <a:ln w="25400" cmpd="sng">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sp>
        <p:nvSpPr>
          <p:cNvPr id="13" name="5 - TextBox"/>
          <p:cNvSpPr txBox="1"/>
          <p:nvPr/>
        </p:nvSpPr>
        <p:spPr>
          <a:xfrm>
            <a:off x="1260401" y="188640"/>
            <a:ext cx="6551959" cy="830997"/>
          </a:xfrm>
          <a:prstGeom prst="rect">
            <a:avLst/>
          </a:prstGeom>
          <a:noFill/>
        </p:spPr>
        <p:txBody>
          <a:bodyPr wrap="square">
            <a:spAutoFit/>
          </a:bodyPr>
          <a:lstStyle/>
          <a:p>
            <a:pPr>
              <a:defRPr/>
            </a:pPr>
            <a:r>
              <a:rPr lang="en-US" sz="2400" b="1" dirty="0">
                <a:solidFill>
                  <a:schemeClr val="accent6">
                    <a:lumMod val="50000"/>
                  </a:schemeClr>
                </a:solidFill>
                <a:latin typeface="Arial" pitchFamily="34" charset="0"/>
                <a:cs typeface="Arial" pitchFamily="34" charset="0"/>
              </a:rPr>
              <a:t>GEMAS atlas – </a:t>
            </a:r>
            <a:r>
              <a:rPr lang="en-US" sz="2400" b="1" u="sng" dirty="0" err="1">
                <a:solidFill>
                  <a:schemeClr val="accent6">
                    <a:lumMod val="50000"/>
                  </a:schemeClr>
                </a:solidFill>
                <a:latin typeface="Arial" pitchFamily="34" charset="0"/>
                <a:cs typeface="Arial" pitchFamily="34" charset="0"/>
              </a:rPr>
              <a:t>GE</a:t>
            </a:r>
            <a:r>
              <a:rPr lang="en-US" sz="2400" b="1" dirty="0" err="1">
                <a:solidFill>
                  <a:schemeClr val="accent6">
                    <a:lumMod val="50000"/>
                  </a:schemeClr>
                </a:solidFill>
                <a:latin typeface="Arial" pitchFamily="34" charset="0"/>
                <a:cs typeface="Arial" pitchFamily="34" charset="0"/>
              </a:rPr>
              <a:t>ochemical</a:t>
            </a:r>
            <a:r>
              <a:rPr lang="en-US" sz="2400" b="1" dirty="0">
                <a:solidFill>
                  <a:schemeClr val="accent6">
                    <a:lumMod val="50000"/>
                  </a:schemeClr>
                </a:solidFill>
                <a:latin typeface="Arial" pitchFamily="34" charset="0"/>
                <a:cs typeface="Arial" pitchFamily="34" charset="0"/>
              </a:rPr>
              <a:t> </a:t>
            </a:r>
            <a:r>
              <a:rPr lang="en-US" sz="2400" b="1" u="sng" dirty="0">
                <a:solidFill>
                  <a:schemeClr val="accent6">
                    <a:lumMod val="50000"/>
                  </a:schemeClr>
                </a:solidFill>
                <a:latin typeface="Arial" pitchFamily="34" charset="0"/>
                <a:cs typeface="Arial" pitchFamily="34" charset="0"/>
              </a:rPr>
              <a:t>M</a:t>
            </a:r>
            <a:r>
              <a:rPr lang="en-US" sz="2400" b="1" dirty="0">
                <a:solidFill>
                  <a:schemeClr val="accent6">
                    <a:lumMod val="50000"/>
                  </a:schemeClr>
                </a:solidFill>
                <a:latin typeface="Arial" pitchFamily="34" charset="0"/>
                <a:cs typeface="Arial" pitchFamily="34" charset="0"/>
              </a:rPr>
              <a:t>apping of </a:t>
            </a:r>
            <a:r>
              <a:rPr lang="en-US" sz="2400" b="1" u="sng" dirty="0">
                <a:solidFill>
                  <a:schemeClr val="accent6">
                    <a:lumMod val="50000"/>
                  </a:schemeClr>
                </a:solidFill>
                <a:latin typeface="Arial" pitchFamily="34" charset="0"/>
                <a:cs typeface="Arial" pitchFamily="34" charset="0"/>
              </a:rPr>
              <a:t>A</a:t>
            </a:r>
            <a:r>
              <a:rPr lang="en-US" sz="2400" b="1" dirty="0">
                <a:solidFill>
                  <a:schemeClr val="accent6">
                    <a:lumMod val="50000"/>
                  </a:schemeClr>
                </a:solidFill>
                <a:latin typeface="Arial" pitchFamily="34" charset="0"/>
                <a:cs typeface="Arial" pitchFamily="34" charset="0"/>
              </a:rPr>
              <a:t>gricultural and grazing land </a:t>
            </a:r>
            <a:r>
              <a:rPr lang="en-US" sz="2400" b="1" u="sng" dirty="0">
                <a:solidFill>
                  <a:schemeClr val="accent6">
                    <a:lumMod val="50000"/>
                  </a:schemeClr>
                </a:solidFill>
                <a:latin typeface="Arial" pitchFamily="34" charset="0"/>
                <a:cs typeface="Arial" pitchFamily="34" charset="0"/>
              </a:rPr>
              <a:t>S</a:t>
            </a:r>
            <a:r>
              <a:rPr lang="en-US" sz="2400" b="1" dirty="0">
                <a:solidFill>
                  <a:schemeClr val="accent6">
                    <a:lumMod val="50000"/>
                  </a:schemeClr>
                </a:solidFill>
                <a:latin typeface="Arial" pitchFamily="34" charset="0"/>
                <a:cs typeface="Arial" pitchFamily="34" charset="0"/>
              </a:rPr>
              <a:t>oil of Europe </a:t>
            </a:r>
            <a:endParaRPr lang="el-GR" sz="2400" b="1" dirty="0">
              <a:solidFill>
                <a:schemeClr val="accent6">
                  <a:lumMod val="50000"/>
                </a:schemeClr>
              </a:solidFill>
              <a:latin typeface="Arial" pitchFamily="34" charset="0"/>
              <a:cs typeface="Arial" pitchFamily="34" charset="0"/>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5"/>
          <p:cNvSpPr>
            <a:spLocks noChangeArrowheads="1"/>
          </p:cNvSpPr>
          <p:nvPr/>
        </p:nvSpPr>
        <p:spPr bwMode="auto">
          <a:xfrm>
            <a:off x="179512" y="1340768"/>
            <a:ext cx="8856984" cy="5016758"/>
          </a:xfrm>
          <a:prstGeom prst="rect">
            <a:avLst/>
          </a:prstGeom>
          <a:noFill/>
          <a:ln w="9525">
            <a:noFill/>
            <a:miter lim="800000"/>
            <a:headEnd/>
            <a:tailEnd/>
          </a:ln>
        </p:spPr>
        <p:txBody>
          <a:bodyPr wrap="square">
            <a:spAutoFit/>
          </a:bodyPr>
          <a:lstStyle/>
          <a:p>
            <a:pPr marL="228600" indent="-228600">
              <a:buFont typeface="Wingdings" pitchFamily="2" charset="2"/>
              <a:buChar char="Ø"/>
            </a:pPr>
            <a:r>
              <a:rPr lang="en-GB" sz="2000" b="1" dirty="0">
                <a:latin typeface="Arial" pitchFamily="34" charset="0"/>
                <a:cs typeface="Arial" pitchFamily="34" charset="0"/>
              </a:rPr>
              <a:t>Geological Survey of Norway:  </a:t>
            </a:r>
            <a:r>
              <a:rPr lang="en-GB" sz="2000" dirty="0">
                <a:latin typeface="Arial" pitchFamily="34" charset="0"/>
                <a:cs typeface="Arial" pitchFamily="34" charset="0"/>
              </a:rPr>
              <a:t>pH-CaCl</a:t>
            </a:r>
            <a:r>
              <a:rPr lang="en-GB" sz="2000" baseline="-25000" dirty="0">
                <a:latin typeface="Arial" pitchFamily="34" charset="0"/>
                <a:cs typeface="Arial" pitchFamily="34" charset="0"/>
              </a:rPr>
              <a:t>2</a:t>
            </a:r>
            <a:r>
              <a:rPr lang="en-GB" sz="2000" dirty="0">
                <a:latin typeface="Arial" pitchFamily="34" charset="0"/>
                <a:cs typeface="Arial" pitchFamily="34" charset="0"/>
              </a:rPr>
              <a:t> </a:t>
            </a:r>
          </a:p>
          <a:p>
            <a:pPr marL="228600" indent="-228600">
              <a:buFont typeface="Wingdings" pitchFamily="2" charset="2"/>
              <a:buChar char="Ø"/>
            </a:pPr>
            <a:endParaRPr lang="en-GB" sz="2000" b="1" dirty="0">
              <a:latin typeface="Arial" pitchFamily="34" charset="0"/>
              <a:cs typeface="Arial" pitchFamily="34" charset="0"/>
            </a:endParaRPr>
          </a:p>
          <a:p>
            <a:pPr marL="228600" indent="-228600">
              <a:buFont typeface="Wingdings" pitchFamily="2" charset="2"/>
              <a:buChar char="Ø"/>
            </a:pPr>
            <a:r>
              <a:rPr lang="en-GB" sz="2000" b="1" dirty="0">
                <a:latin typeface="Arial" pitchFamily="34" charset="0"/>
                <a:cs typeface="Arial" pitchFamily="34" charset="0"/>
              </a:rPr>
              <a:t>Geological Survey of Slovakia:</a:t>
            </a:r>
            <a:r>
              <a:rPr lang="en-GB" sz="2000" dirty="0">
                <a:latin typeface="Arial" pitchFamily="34" charset="0"/>
                <a:cs typeface="Arial" pitchFamily="34" charset="0"/>
              </a:rPr>
              <a:t>  Cation Exchange Capacity (CEC).</a:t>
            </a:r>
          </a:p>
          <a:p>
            <a:pPr marL="228600" indent="-228600"/>
            <a:r>
              <a:rPr lang="en-GB" sz="2000" dirty="0">
                <a:latin typeface="Arial" pitchFamily="34" charset="0"/>
                <a:cs typeface="Arial" pitchFamily="34" charset="0"/>
              </a:rPr>
              <a:t> </a:t>
            </a:r>
          </a:p>
          <a:p>
            <a:pPr marL="228600" indent="-228600">
              <a:buFont typeface="Wingdings" pitchFamily="2" charset="2"/>
              <a:buChar char="Ø"/>
            </a:pPr>
            <a:r>
              <a:rPr lang="en-GB" sz="2000" b="1" dirty="0">
                <a:latin typeface="Arial" pitchFamily="34" charset="0"/>
                <a:cs typeface="Arial" pitchFamily="34" charset="0"/>
              </a:rPr>
              <a:t>FUGRO (now KIWA):</a:t>
            </a:r>
            <a:r>
              <a:rPr lang="en-GB" sz="2000" dirty="0">
                <a:latin typeface="Arial" pitchFamily="34" charset="0"/>
                <a:cs typeface="Arial" pitchFamily="34" charset="0"/>
              </a:rPr>
              <a:t>  Total Organic Carbon (TOC) and grain size.</a:t>
            </a:r>
          </a:p>
          <a:p>
            <a:pPr marL="228600" indent="-228600">
              <a:buFont typeface="Wingdings" pitchFamily="2" charset="2"/>
              <a:buChar char="Ø"/>
            </a:pPr>
            <a:endParaRPr lang="en-GB" sz="2000" b="1" dirty="0">
              <a:latin typeface="Arial" pitchFamily="34" charset="0"/>
              <a:cs typeface="Arial" pitchFamily="34" charset="0"/>
            </a:endParaRPr>
          </a:p>
          <a:p>
            <a:pPr marL="228600" indent="-228600">
              <a:buFont typeface="Wingdings" pitchFamily="2" charset="2"/>
              <a:buChar char="Ø"/>
            </a:pPr>
            <a:r>
              <a:rPr lang="en-GB" sz="2000" b="1" dirty="0">
                <a:latin typeface="Arial" pitchFamily="34" charset="0"/>
                <a:cs typeface="Arial" pitchFamily="34" charset="0"/>
              </a:rPr>
              <a:t>Geological Survey of Norway – </a:t>
            </a:r>
            <a:r>
              <a:rPr lang="en-GB" sz="2000" b="1" i="1" dirty="0">
                <a:latin typeface="Arial" pitchFamily="34" charset="0"/>
                <a:cs typeface="Arial" pitchFamily="34" charset="0"/>
              </a:rPr>
              <a:t>determinations on the agricultural soils samples only</a:t>
            </a:r>
            <a:r>
              <a:rPr lang="en-GB" sz="2000" b="1" dirty="0">
                <a:latin typeface="Arial" pitchFamily="34" charset="0"/>
                <a:cs typeface="Arial" pitchFamily="34" charset="0"/>
              </a:rPr>
              <a:t>:  </a:t>
            </a:r>
            <a:r>
              <a:rPr lang="en-GB" sz="2000" dirty="0">
                <a:latin typeface="Arial" pitchFamily="34" charset="0"/>
                <a:cs typeface="Arial" pitchFamily="34" charset="0"/>
              </a:rPr>
              <a:t>Total Carbon and Sulphur, </a:t>
            </a:r>
            <a:r>
              <a:rPr lang="en-GB" sz="2000" dirty="0" err="1">
                <a:latin typeface="Arial" pitchFamily="34" charset="0"/>
                <a:cs typeface="Arial" pitchFamily="34" charset="0"/>
              </a:rPr>
              <a:t>Pb</a:t>
            </a:r>
            <a:r>
              <a:rPr lang="en-GB" sz="2000" dirty="0">
                <a:latin typeface="Arial" pitchFamily="34" charset="0"/>
                <a:cs typeface="Arial" pitchFamily="34" charset="0"/>
              </a:rPr>
              <a:t> isotopes (</a:t>
            </a:r>
            <a:r>
              <a:rPr lang="en-GB" sz="2000" baseline="30000" dirty="0">
                <a:latin typeface="Arial" pitchFamily="34" charset="0"/>
                <a:cs typeface="Arial" pitchFamily="34" charset="0"/>
              </a:rPr>
              <a:t>206</a:t>
            </a:r>
            <a:r>
              <a:rPr lang="en-GB" sz="2000" dirty="0">
                <a:latin typeface="Arial" pitchFamily="34" charset="0"/>
                <a:cs typeface="Arial" pitchFamily="34" charset="0"/>
              </a:rPr>
              <a:t>Pb/</a:t>
            </a:r>
            <a:r>
              <a:rPr lang="en-GB" sz="2000" baseline="30000" dirty="0">
                <a:latin typeface="Arial" pitchFamily="34" charset="0"/>
                <a:cs typeface="Arial" pitchFamily="34" charset="0"/>
              </a:rPr>
              <a:t>207</a:t>
            </a:r>
            <a:r>
              <a:rPr lang="en-GB" sz="2000" dirty="0">
                <a:latin typeface="Arial" pitchFamily="34" charset="0"/>
                <a:cs typeface="Arial" pitchFamily="34" charset="0"/>
              </a:rPr>
              <a:t>Pb, </a:t>
            </a:r>
            <a:r>
              <a:rPr lang="en-GB" sz="2000" baseline="30000" dirty="0">
                <a:latin typeface="Arial" pitchFamily="34" charset="0"/>
                <a:cs typeface="Arial" pitchFamily="34" charset="0"/>
              </a:rPr>
              <a:t>206</a:t>
            </a:r>
            <a:r>
              <a:rPr lang="en-GB" sz="2000" dirty="0">
                <a:latin typeface="Arial" pitchFamily="34" charset="0"/>
                <a:cs typeface="Arial" pitchFamily="34" charset="0"/>
              </a:rPr>
              <a:t>Pb/</a:t>
            </a:r>
            <a:r>
              <a:rPr lang="en-GB" sz="2000" baseline="30000" dirty="0">
                <a:latin typeface="Arial" pitchFamily="34" charset="0"/>
                <a:cs typeface="Arial" pitchFamily="34" charset="0"/>
              </a:rPr>
              <a:t>208</a:t>
            </a:r>
            <a:r>
              <a:rPr lang="en-GB" sz="2000" dirty="0">
                <a:latin typeface="Arial" pitchFamily="34" charset="0"/>
                <a:cs typeface="Arial" pitchFamily="34" charset="0"/>
              </a:rPr>
              <a:t>Pb, </a:t>
            </a:r>
            <a:r>
              <a:rPr lang="en-GB" sz="2000" baseline="30000" dirty="0">
                <a:latin typeface="Arial" pitchFamily="34" charset="0"/>
                <a:cs typeface="Arial" pitchFamily="34" charset="0"/>
              </a:rPr>
              <a:t>207</a:t>
            </a:r>
            <a:r>
              <a:rPr lang="en-GB" sz="2000" dirty="0">
                <a:latin typeface="Arial" pitchFamily="34" charset="0"/>
                <a:cs typeface="Arial" pitchFamily="34" charset="0"/>
              </a:rPr>
              <a:t>Pb/</a:t>
            </a:r>
            <a:r>
              <a:rPr lang="en-GB" sz="2000" baseline="30000" dirty="0">
                <a:latin typeface="Arial" pitchFamily="34" charset="0"/>
                <a:cs typeface="Arial" pitchFamily="34" charset="0"/>
              </a:rPr>
              <a:t>208</a:t>
            </a:r>
            <a:r>
              <a:rPr lang="en-GB" sz="2000" dirty="0">
                <a:latin typeface="Arial" pitchFamily="34" charset="0"/>
                <a:cs typeface="Arial" pitchFamily="34" charset="0"/>
              </a:rPr>
              <a:t>Pb), Magnetic susceptibility, and soil colour on dry and wet samples.</a:t>
            </a:r>
          </a:p>
          <a:p>
            <a:pPr marL="228600" indent="-228600">
              <a:buFont typeface="Wingdings" pitchFamily="2" charset="2"/>
              <a:buChar char="Ø"/>
            </a:pPr>
            <a:endParaRPr lang="en-GB" sz="2000" dirty="0">
              <a:latin typeface="Arial" pitchFamily="34" charset="0"/>
              <a:cs typeface="Arial" pitchFamily="34" charset="0"/>
            </a:endParaRPr>
          </a:p>
          <a:p>
            <a:pPr marL="228600" indent="-228600">
              <a:buFont typeface="Wingdings" pitchFamily="2" charset="2"/>
              <a:buChar char="Ø"/>
            </a:pPr>
            <a:r>
              <a:rPr lang="en-GB" sz="2000" b="1" dirty="0">
                <a:latin typeface="Arial" pitchFamily="34" charset="0"/>
                <a:cs typeface="Arial" pitchFamily="34" charset="0"/>
              </a:rPr>
              <a:t>Copenhagen &amp; Canberra Universities:  </a:t>
            </a:r>
            <a:r>
              <a:rPr lang="en-GB" sz="2000" dirty="0" err="1">
                <a:latin typeface="Arial" pitchFamily="34" charset="0"/>
                <a:cs typeface="Arial" pitchFamily="34" charset="0"/>
              </a:rPr>
              <a:t>Sr</a:t>
            </a:r>
            <a:r>
              <a:rPr lang="en-GB" sz="2000" dirty="0">
                <a:latin typeface="Arial" pitchFamily="34" charset="0"/>
                <a:cs typeface="Arial" pitchFamily="34" charset="0"/>
              </a:rPr>
              <a:t> isotopes (</a:t>
            </a:r>
            <a:r>
              <a:rPr lang="en-GB" sz="2000" i="1" dirty="0">
                <a:latin typeface="Arial" pitchFamily="34" charset="0"/>
                <a:cs typeface="Arial" pitchFamily="34" charset="0"/>
              </a:rPr>
              <a:t>agricultural soil only</a:t>
            </a:r>
            <a:r>
              <a:rPr lang="en-GB" sz="2000" dirty="0">
                <a:latin typeface="Arial" pitchFamily="34" charset="0"/>
                <a:cs typeface="Arial" pitchFamily="34" charset="0"/>
              </a:rPr>
              <a:t>).</a:t>
            </a:r>
          </a:p>
          <a:p>
            <a:pPr marL="228600" indent="-228600">
              <a:buFont typeface="Wingdings" pitchFamily="2" charset="2"/>
              <a:buChar char="Ø"/>
            </a:pPr>
            <a:endParaRPr lang="en-GB" sz="2000" dirty="0">
              <a:latin typeface="Arial" pitchFamily="34" charset="0"/>
              <a:cs typeface="Arial" pitchFamily="34" charset="0"/>
            </a:endParaRPr>
          </a:p>
          <a:p>
            <a:pPr marL="228600" indent="-228600">
              <a:buFont typeface="Wingdings" pitchFamily="2" charset="2"/>
              <a:buChar char="Ø"/>
            </a:pPr>
            <a:r>
              <a:rPr lang="en-GB" sz="2000" b="1" dirty="0">
                <a:latin typeface="Arial" pitchFamily="34" charset="0"/>
                <a:cs typeface="Arial" pitchFamily="34" charset="0"/>
              </a:rPr>
              <a:t>TU </a:t>
            </a:r>
            <a:r>
              <a:rPr lang="en-GB" sz="2000" b="1" dirty="0" err="1">
                <a:latin typeface="Arial" pitchFamily="34" charset="0"/>
                <a:cs typeface="Arial" pitchFamily="34" charset="0"/>
              </a:rPr>
              <a:t>Bergakademie</a:t>
            </a:r>
            <a:r>
              <a:rPr lang="en-GB" sz="2000" b="1" dirty="0">
                <a:latin typeface="Arial" pitchFamily="34" charset="0"/>
                <a:cs typeface="Arial" pitchFamily="34" charset="0"/>
              </a:rPr>
              <a:t> Freiberg</a:t>
            </a:r>
            <a:r>
              <a:rPr lang="en-GB" sz="2000" dirty="0">
                <a:latin typeface="Arial" pitchFamily="34" charset="0"/>
                <a:cs typeface="Arial" pitchFamily="34" charset="0"/>
              </a:rPr>
              <a:t>:   Total C, N, S (</a:t>
            </a:r>
            <a:r>
              <a:rPr lang="en-GB" sz="2000" i="1" dirty="0">
                <a:latin typeface="Arial" pitchFamily="34" charset="0"/>
                <a:cs typeface="Arial" pitchFamily="34" charset="0"/>
              </a:rPr>
              <a:t>agricultural soil only</a:t>
            </a:r>
            <a:r>
              <a:rPr lang="en-GB" sz="2000" dirty="0">
                <a:latin typeface="Arial" pitchFamily="34" charset="0"/>
                <a:cs typeface="Arial" pitchFamily="34" charset="0"/>
              </a:rPr>
              <a:t>) – on-going.</a:t>
            </a:r>
          </a:p>
        </p:txBody>
      </p:sp>
      <p:sp>
        <p:nvSpPr>
          <p:cNvPr id="11" name="5 - TextBox"/>
          <p:cNvSpPr txBox="1"/>
          <p:nvPr/>
        </p:nvSpPr>
        <p:spPr>
          <a:xfrm>
            <a:off x="683568" y="160932"/>
            <a:ext cx="7488758" cy="830997"/>
          </a:xfrm>
          <a:prstGeom prst="rect">
            <a:avLst/>
          </a:prstGeom>
          <a:noFill/>
        </p:spPr>
        <p:txBody>
          <a:bodyPr wrap="square">
            <a:spAutoFit/>
          </a:bodyPr>
          <a:lstStyle/>
          <a:p>
            <a:pPr>
              <a:defRPr/>
            </a:pPr>
            <a:r>
              <a:rPr lang="en-US" sz="2400" b="1" dirty="0">
                <a:solidFill>
                  <a:schemeClr val="accent6">
                    <a:lumMod val="50000"/>
                  </a:schemeClr>
                </a:solidFill>
                <a:latin typeface="Arial" pitchFamily="34" charset="0"/>
                <a:cs typeface="Arial" pitchFamily="34" charset="0"/>
              </a:rPr>
              <a:t>GEMAS – </a:t>
            </a:r>
            <a:r>
              <a:rPr lang="en-US" sz="2400" b="1" u="sng" dirty="0" err="1">
                <a:solidFill>
                  <a:schemeClr val="accent6">
                    <a:lumMod val="50000"/>
                  </a:schemeClr>
                </a:solidFill>
                <a:latin typeface="Arial" pitchFamily="34" charset="0"/>
                <a:cs typeface="Arial" pitchFamily="34" charset="0"/>
              </a:rPr>
              <a:t>GE</a:t>
            </a:r>
            <a:r>
              <a:rPr lang="en-US" sz="2400" b="1" dirty="0" err="1">
                <a:solidFill>
                  <a:schemeClr val="accent6">
                    <a:lumMod val="50000"/>
                  </a:schemeClr>
                </a:solidFill>
                <a:latin typeface="Arial" pitchFamily="34" charset="0"/>
                <a:cs typeface="Arial" pitchFamily="34" charset="0"/>
              </a:rPr>
              <a:t>ochemical</a:t>
            </a:r>
            <a:r>
              <a:rPr lang="en-US" sz="2400" b="1" dirty="0">
                <a:solidFill>
                  <a:schemeClr val="accent6">
                    <a:lumMod val="50000"/>
                  </a:schemeClr>
                </a:solidFill>
                <a:latin typeface="Arial" pitchFamily="34" charset="0"/>
                <a:cs typeface="Arial" pitchFamily="34" charset="0"/>
              </a:rPr>
              <a:t> </a:t>
            </a:r>
            <a:r>
              <a:rPr lang="en-US" sz="2400" b="1" u="sng" dirty="0">
                <a:solidFill>
                  <a:schemeClr val="accent6">
                    <a:lumMod val="50000"/>
                  </a:schemeClr>
                </a:solidFill>
                <a:latin typeface="Arial" pitchFamily="34" charset="0"/>
                <a:cs typeface="Arial" pitchFamily="34" charset="0"/>
              </a:rPr>
              <a:t>M</a:t>
            </a:r>
            <a:r>
              <a:rPr lang="en-US" sz="2400" b="1" dirty="0">
                <a:solidFill>
                  <a:schemeClr val="accent6">
                    <a:lumMod val="50000"/>
                  </a:schemeClr>
                </a:solidFill>
                <a:latin typeface="Arial" pitchFamily="34" charset="0"/>
                <a:cs typeface="Arial" pitchFamily="34" charset="0"/>
              </a:rPr>
              <a:t>apping of </a:t>
            </a:r>
            <a:r>
              <a:rPr lang="en-US" sz="2400" b="1" u="sng" dirty="0">
                <a:solidFill>
                  <a:schemeClr val="accent6">
                    <a:lumMod val="50000"/>
                  </a:schemeClr>
                </a:solidFill>
                <a:latin typeface="Arial" pitchFamily="34" charset="0"/>
                <a:cs typeface="Arial" pitchFamily="34" charset="0"/>
              </a:rPr>
              <a:t>A</a:t>
            </a:r>
            <a:r>
              <a:rPr lang="en-US" sz="2400" b="1" dirty="0">
                <a:solidFill>
                  <a:schemeClr val="accent6">
                    <a:lumMod val="50000"/>
                  </a:schemeClr>
                </a:solidFill>
                <a:latin typeface="Arial" pitchFamily="34" charset="0"/>
                <a:cs typeface="Arial" pitchFamily="34" charset="0"/>
              </a:rPr>
              <a:t>gricultural and grazing land </a:t>
            </a:r>
            <a:r>
              <a:rPr lang="en-US" sz="2400" b="1" u="sng" dirty="0">
                <a:solidFill>
                  <a:schemeClr val="accent6">
                    <a:lumMod val="50000"/>
                  </a:schemeClr>
                </a:solidFill>
                <a:latin typeface="Arial" pitchFamily="34" charset="0"/>
                <a:cs typeface="Arial" pitchFamily="34" charset="0"/>
              </a:rPr>
              <a:t>S</a:t>
            </a:r>
            <a:r>
              <a:rPr lang="en-US" sz="2400" b="1" dirty="0">
                <a:solidFill>
                  <a:schemeClr val="accent6">
                    <a:lumMod val="50000"/>
                  </a:schemeClr>
                </a:solidFill>
                <a:latin typeface="Arial" pitchFamily="34" charset="0"/>
                <a:cs typeface="Arial" pitchFamily="34" charset="0"/>
              </a:rPr>
              <a:t>oil of Europe</a:t>
            </a:r>
            <a:endParaRPr lang="el-GR" sz="2400" b="1" dirty="0">
              <a:solidFill>
                <a:schemeClr val="accent6">
                  <a:lumMod val="50000"/>
                </a:schemeClr>
              </a:solidFill>
              <a:latin typeface="Arial" pitchFamily="34" charset="0"/>
              <a:cs typeface="Arial" pitchFamily="34" charset="0"/>
            </a:endParaRPr>
          </a:p>
        </p:txBody>
      </p:sp>
      <p:pic>
        <p:nvPicPr>
          <p:cNvPr id="16" name="Picture 15" descr="GEMAS-Logo-LD.tif"/>
          <p:cNvPicPr>
            <a:picLocks noChangeAspect="1"/>
          </p:cNvPicPr>
          <p:nvPr/>
        </p:nvPicPr>
        <p:blipFill>
          <a:blip r:embed="rId2" cstate="print"/>
          <a:stretch>
            <a:fillRect/>
          </a:stretch>
        </p:blipFill>
        <p:spPr>
          <a:xfrm>
            <a:off x="7944528" y="60160"/>
            <a:ext cx="1123950" cy="692150"/>
          </a:xfrm>
          <a:prstGeom prst="rect">
            <a:avLst/>
          </a:prstGeom>
          <a:ln>
            <a:noFill/>
          </a:ln>
          <a:effectLst>
            <a:outerShdw blurRad="292100" dist="139700" dir="2700000" algn="tl" rotWithShape="0">
              <a:srgbClr val="333333">
                <a:alpha val="65000"/>
              </a:srgbClr>
            </a:outerShdw>
          </a:effectLst>
        </p:spPr>
      </p:pic>
      <p:cxnSp>
        <p:nvCxnSpPr>
          <p:cNvPr id="17" name="3 - Ευθεία γραμμή σύνδεσης"/>
          <p:cNvCxnSpPr/>
          <p:nvPr/>
        </p:nvCxnSpPr>
        <p:spPr>
          <a:xfrm>
            <a:off x="395288" y="1125538"/>
            <a:ext cx="8280400" cy="0"/>
          </a:xfrm>
          <a:prstGeom prst="line">
            <a:avLst/>
          </a:prstGeom>
          <a:ln w="25400" cmpd="sng">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5"/>
          <p:cNvSpPr>
            <a:spLocks noChangeArrowheads="1"/>
          </p:cNvSpPr>
          <p:nvPr/>
        </p:nvSpPr>
        <p:spPr bwMode="auto">
          <a:xfrm>
            <a:off x="243780" y="1844824"/>
            <a:ext cx="8648700" cy="3785652"/>
          </a:xfrm>
          <a:prstGeom prst="rect">
            <a:avLst/>
          </a:prstGeom>
          <a:noFill/>
          <a:ln w="9525">
            <a:noFill/>
            <a:miter lim="800000"/>
            <a:headEnd/>
            <a:tailEnd/>
          </a:ln>
        </p:spPr>
        <p:txBody>
          <a:bodyPr>
            <a:spAutoFit/>
          </a:bodyPr>
          <a:lstStyle/>
          <a:p>
            <a:pPr marL="228600" indent="-228600">
              <a:buFont typeface="Wingdings" pitchFamily="2" charset="2"/>
              <a:buChar char="Ø"/>
            </a:pPr>
            <a:r>
              <a:rPr lang="en-GB" sz="2000" b="1" dirty="0">
                <a:latin typeface="Arial" pitchFamily="34" charset="0"/>
                <a:cs typeface="Arial" pitchFamily="34" charset="0"/>
              </a:rPr>
              <a:t>Kazan Federal University, </a:t>
            </a:r>
            <a:r>
              <a:rPr lang="en-GB" sz="2000" b="1" dirty="0" err="1">
                <a:latin typeface="Arial" pitchFamily="34" charset="0"/>
                <a:cs typeface="Arial" pitchFamily="34" charset="0"/>
              </a:rPr>
              <a:t>Tartastan</a:t>
            </a:r>
            <a:r>
              <a:rPr lang="en-GB" sz="2000" b="1" dirty="0">
                <a:latin typeface="Arial" pitchFamily="34" charset="0"/>
                <a:cs typeface="Arial" pitchFamily="34" charset="0"/>
              </a:rPr>
              <a:t>, Russia:  </a:t>
            </a:r>
            <a:r>
              <a:rPr lang="en-GB" sz="2000" dirty="0">
                <a:latin typeface="Arial" pitchFamily="34" charset="0"/>
                <a:cs typeface="Arial" pitchFamily="34" charset="0"/>
              </a:rPr>
              <a:t>Magnetic measurements (</a:t>
            </a:r>
            <a:r>
              <a:rPr lang="en-GB" sz="2000" i="1" dirty="0">
                <a:latin typeface="Arial" pitchFamily="34" charset="0"/>
                <a:cs typeface="Arial" pitchFamily="34" charset="0"/>
              </a:rPr>
              <a:t>agricultural soil only</a:t>
            </a:r>
            <a:r>
              <a:rPr lang="en-GB" sz="2000" dirty="0">
                <a:latin typeface="Arial" pitchFamily="34" charset="0"/>
                <a:cs typeface="Arial" pitchFamily="34" charset="0"/>
              </a:rPr>
              <a:t>) – on-going.</a:t>
            </a:r>
          </a:p>
          <a:p>
            <a:pPr marL="228600" indent="-228600">
              <a:buFont typeface="Wingdings" pitchFamily="2" charset="2"/>
              <a:buChar char="Ø"/>
            </a:pPr>
            <a:endParaRPr lang="en-GB" sz="2000" b="1" dirty="0">
              <a:latin typeface="Arial" pitchFamily="34" charset="0"/>
              <a:cs typeface="Arial" pitchFamily="34" charset="0"/>
            </a:endParaRPr>
          </a:p>
          <a:p>
            <a:pPr marL="228600" indent="-228600">
              <a:buFont typeface="Wingdings" pitchFamily="2" charset="2"/>
              <a:buChar char="Ø"/>
            </a:pPr>
            <a:r>
              <a:rPr lang="en-GB" sz="2000" b="1" dirty="0">
                <a:latin typeface="Arial" pitchFamily="34" charset="0"/>
                <a:cs typeface="Arial" pitchFamily="34" charset="0"/>
              </a:rPr>
              <a:t>CSIRO Land and Water, Adelaide, Australia</a:t>
            </a:r>
            <a:r>
              <a:rPr lang="en-GB" sz="2000" dirty="0">
                <a:latin typeface="Arial" pitchFamily="34" charset="0"/>
                <a:cs typeface="Arial" pitchFamily="34" charset="0"/>
              </a:rPr>
              <a:t>:  Determination of Partitioning coefficients (</a:t>
            </a:r>
            <a:r>
              <a:rPr lang="nb-NO" sz="2000" dirty="0">
                <a:latin typeface="Arial" pitchFamily="34" charset="0"/>
                <a:cs typeface="Arial" pitchFamily="34" charset="0"/>
              </a:rPr>
              <a:t>K</a:t>
            </a:r>
            <a:r>
              <a:rPr lang="en-GB" sz="2000" baseline="-25000" dirty="0">
                <a:latin typeface="Arial" pitchFamily="34" charset="0"/>
                <a:cs typeface="Arial" pitchFamily="34" charset="0"/>
              </a:rPr>
              <a:t>d</a:t>
            </a:r>
            <a:r>
              <a:rPr lang="nb-NO" sz="2000" dirty="0">
                <a:latin typeface="Arial" pitchFamily="34" charset="0"/>
                <a:cs typeface="Arial" pitchFamily="34" charset="0"/>
              </a:rPr>
              <a:t>) for  </a:t>
            </a:r>
            <a:r>
              <a:rPr lang="en-GB" sz="2000" dirty="0">
                <a:latin typeface="Arial" pitchFamily="34" charset="0"/>
                <a:cs typeface="Arial" pitchFamily="34" charset="0"/>
              </a:rPr>
              <a:t>Ag, B, Co, Cu, Mo, </a:t>
            </a:r>
            <a:r>
              <a:rPr lang="en-GB" sz="2000" dirty="0" err="1">
                <a:latin typeface="Arial" pitchFamily="34" charset="0"/>
                <a:cs typeface="Arial" pitchFamily="34" charset="0"/>
              </a:rPr>
              <a:t>Mn</a:t>
            </a:r>
            <a:r>
              <a:rPr lang="en-GB" sz="2000" dirty="0">
                <a:latin typeface="Arial" pitchFamily="34" charset="0"/>
                <a:cs typeface="Arial" pitchFamily="34" charset="0"/>
              </a:rPr>
              <a:t>, Ni, </a:t>
            </a:r>
            <a:r>
              <a:rPr lang="en-GB" sz="2000" dirty="0" err="1">
                <a:latin typeface="Arial" pitchFamily="34" charset="0"/>
                <a:cs typeface="Arial" pitchFamily="34" charset="0"/>
              </a:rPr>
              <a:t>Pb</a:t>
            </a:r>
            <a:r>
              <a:rPr lang="en-GB" sz="2000" dirty="0">
                <a:latin typeface="Arial" pitchFamily="34" charset="0"/>
                <a:cs typeface="Arial" pitchFamily="34" charset="0"/>
              </a:rPr>
              <a:t>, </a:t>
            </a:r>
            <a:r>
              <a:rPr lang="en-GB" sz="2000" dirty="0" err="1">
                <a:latin typeface="Arial" pitchFamily="34" charset="0"/>
                <a:cs typeface="Arial" pitchFamily="34" charset="0"/>
              </a:rPr>
              <a:t>Sb</a:t>
            </a:r>
            <a:r>
              <a:rPr lang="en-GB" sz="2000" dirty="0">
                <a:latin typeface="Arial" pitchFamily="34" charset="0"/>
                <a:cs typeface="Arial" pitchFamily="34" charset="0"/>
              </a:rPr>
              <a:t>, Se, </a:t>
            </a:r>
            <a:r>
              <a:rPr lang="en-GB" sz="2000" dirty="0" err="1">
                <a:latin typeface="Arial" pitchFamily="34" charset="0"/>
                <a:cs typeface="Arial" pitchFamily="34" charset="0"/>
              </a:rPr>
              <a:t>Sn</a:t>
            </a:r>
            <a:r>
              <a:rPr lang="en-GB" sz="2000" dirty="0">
                <a:latin typeface="Arial" pitchFamily="34" charset="0"/>
                <a:cs typeface="Arial" pitchFamily="34" charset="0"/>
              </a:rPr>
              <a:t>, Te, V, and Zn by Mid-Infrared Diffuse Reflectance Spectroscopy (MIR).  </a:t>
            </a:r>
          </a:p>
          <a:p>
            <a:pPr marL="228600" indent="-228600"/>
            <a:r>
              <a:rPr lang="en-GB" sz="2000" dirty="0">
                <a:latin typeface="Arial" pitchFamily="34" charset="0"/>
                <a:cs typeface="Arial" pitchFamily="34" charset="0"/>
              </a:rPr>
              <a:t>    </a:t>
            </a:r>
          </a:p>
          <a:p>
            <a:pPr marL="228600" indent="-228600"/>
            <a:r>
              <a:rPr lang="en-GB" sz="2000" dirty="0">
                <a:latin typeface="Arial" pitchFamily="34" charset="0"/>
                <a:cs typeface="Arial" pitchFamily="34" charset="0"/>
              </a:rPr>
              <a:t>    </a:t>
            </a:r>
            <a:r>
              <a:rPr lang="en-GB" sz="2000" u="sng" dirty="0">
                <a:latin typeface="Arial" pitchFamily="34" charset="0"/>
                <a:cs typeface="Arial" pitchFamily="34" charset="0"/>
              </a:rPr>
              <a:t>Note</a:t>
            </a:r>
            <a:r>
              <a:rPr lang="en-GB" sz="2000" dirty="0">
                <a:latin typeface="Arial" pitchFamily="34" charset="0"/>
                <a:cs typeface="Arial" pitchFamily="34" charset="0"/>
              </a:rPr>
              <a:t>:  In addition, with this method it is possible to estimate different chemical and physical properties on soil samples, </a:t>
            </a:r>
            <a:r>
              <a:rPr lang="en-GB" sz="2000" i="1" dirty="0">
                <a:latin typeface="Arial" pitchFamily="34" charset="0"/>
                <a:cs typeface="Arial" pitchFamily="34" charset="0"/>
              </a:rPr>
              <a:t>e.g</a:t>
            </a:r>
            <a:r>
              <a:rPr lang="en-GB" sz="2000" dirty="0">
                <a:latin typeface="Arial" pitchFamily="34" charset="0"/>
                <a:cs typeface="Arial" pitchFamily="34" charset="0"/>
              </a:rPr>
              <a:t>., clay, organic matter, moisture, cation exchange, pH, electrical conductivity, mineralogy, </a:t>
            </a:r>
            <a:r>
              <a:rPr lang="en-GB" sz="2000" i="1" dirty="0">
                <a:latin typeface="Arial" pitchFamily="34" charset="0"/>
                <a:cs typeface="Arial" pitchFamily="34" charset="0"/>
              </a:rPr>
              <a:t>etc</a:t>
            </a:r>
            <a:r>
              <a:rPr lang="en-GB" sz="2000" dirty="0">
                <a:latin typeface="Arial" pitchFamily="34" charset="0"/>
                <a:cs typeface="Arial" pitchFamily="34" charset="0"/>
              </a:rPr>
              <a:t>.</a:t>
            </a:r>
            <a:endParaRPr lang="nb-NO" sz="2000" dirty="0">
              <a:latin typeface="Arial" pitchFamily="34" charset="0"/>
              <a:cs typeface="Arial" pitchFamily="34" charset="0"/>
            </a:endParaRPr>
          </a:p>
        </p:txBody>
      </p:sp>
      <p:pic>
        <p:nvPicPr>
          <p:cNvPr id="16" name="Picture 15" descr="GEMAS-Logo-LD.tif"/>
          <p:cNvPicPr>
            <a:picLocks noChangeAspect="1"/>
          </p:cNvPicPr>
          <p:nvPr/>
        </p:nvPicPr>
        <p:blipFill>
          <a:blip r:embed="rId2" cstate="print"/>
          <a:stretch>
            <a:fillRect/>
          </a:stretch>
        </p:blipFill>
        <p:spPr>
          <a:xfrm>
            <a:off x="7944528" y="60160"/>
            <a:ext cx="1123950" cy="692150"/>
          </a:xfrm>
          <a:prstGeom prst="rect">
            <a:avLst/>
          </a:prstGeom>
          <a:ln>
            <a:noFill/>
          </a:ln>
          <a:effectLst>
            <a:outerShdw blurRad="292100" dist="139700" dir="2700000" algn="tl" rotWithShape="0">
              <a:srgbClr val="333333">
                <a:alpha val="65000"/>
              </a:srgbClr>
            </a:outerShdw>
          </a:effectLst>
        </p:spPr>
      </p:pic>
      <p:cxnSp>
        <p:nvCxnSpPr>
          <p:cNvPr id="17" name="3 - Ευθεία γραμμή σύνδεσης"/>
          <p:cNvCxnSpPr/>
          <p:nvPr/>
        </p:nvCxnSpPr>
        <p:spPr>
          <a:xfrm>
            <a:off x="395288" y="1125538"/>
            <a:ext cx="8280400" cy="0"/>
          </a:xfrm>
          <a:prstGeom prst="line">
            <a:avLst/>
          </a:prstGeom>
          <a:ln w="25400" cmpd="sng">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sp>
        <p:nvSpPr>
          <p:cNvPr id="12" name="5 - TextBox"/>
          <p:cNvSpPr txBox="1"/>
          <p:nvPr/>
        </p:nvSpPr>
        <p:spPr>
          <a:xfrm>
            <a:off x="1260401" y="188640"/>
            <a:ext cx="6551959" cy="830997"/>
          </a:xfrm>
          <a:prstGeom prst="rect">
            <a:avLst/>
          </a:prstGeom>
          <a:noFill/>
        </p:spPr>
        <p:txBody>
          <a:bodyPr wrap="square">
            <a:spAutoFit/>
          </a:bodyPr>
          <a:lstStyle/>
          <a:p>
            <a:pPr>
              <a:defRPr/>
            </a:pPr>
            <a:r>
              <a:rPr lang="en-US" sz="2400" b="1" dirty="0">
                <a:solidFill>
                  <a:schemeClr val="accent6">
                    <a:lumMod val="50000"/>
                  </a:schemeClr>
                </a:solidFill>
                <a:latin typeface="Arial" pitchFamily="34" charset="0"/>
                <a:cs typeface="Arial" pitchFamily="34" charset="0"/>
              </a:rPr>
              <a:t>GEMAS atlas – </a:t>
            </a:r>
            <a:r>
              <a:rPr lang="en-US" sz="2400" b="1" u="sng" dirty="0" err="1">
                <a:solidFill>
                  <a:schemeClr val="accent6">
                    <a:lumMod val="50000"/>
                  </a:schemeClr>
                </a:solidFill>
                <a:latin typeface="Arial" pitchFamily="34" charset="0"/>
                <a:cs typeface="Arial" pitchFamily="34" charset="0"/>
              </a:rPr>
              <a:t>GE</a:t>
            </a:r>
            <a:r>
              <a:rPr lang="en-US" sz="2400" b="1" dirty="0" err="1">
                <a:solidFill>
                  <a:schemeClr val="accent6">
                    <a:lumMod val="50000"/>
                  </a:schemeClr>
                </a:solidFill>
                <a:latin typeface="Arial" pitchFamily="34" charset="0"/>
                <a:cs typeface="Arial" pitchFamily="34" charset="0"/>
              </a:rPr>
              <a:t>ochemical</a:t>
            </a:r>
            <a:r>
              <a:rPr lang="en-US" sz="2400" b="1" dirty="0">
                <a:solidFill>
                  <a:schemeClr val="accent6">
                    <a:lumMod val="50000"/>
                  </a:schemeClr>
                </a:solidFill>
                <a:latin typeface="Arial" pitchFamily="34" charset="0"/>
                <a:cs typeface="Arial" pitchFamily="34" charset="0"/>
              </a:rPr>
              <a:t> </a:t>
            </a:r>
            <a:r>
              <a:rPr lang="en-US" sz="2400" b="1" u="sng" dirty="0">
                <a:solidFill>
                  <a:schemeClr val="accent6">
                    <a:lumMod val="50000"/>
                  </a:schemeClr>
                </a:solidFill>
                <a:latin typeface="Arial" pitchFamily="34" charset="0"/>
                <a:cs typeface="Arial" pitchFamily="34" charset="0"/>
              </a:rPr>
              <a:t>M</a:t>
            </a:r>
            <a:r>
              <a:rPr lang="en-US" sz="2400" b="1" dirty="0">
                <a:solidFill>
                  <a:schemeClr val="accent6">
                    <a:lumMod val="50000"/>
                  </a:schemeClr>
                </a:solidFill>
                <a:latin typeface="Arial" pitchFamily="34" charset="0"/>
                <a:cs typeface="Arial" pitchFamily="34" charset="0"/>
              </a:rPr>
              <a:t>apping of </a:t>
            </a:r>
            <a:r>
              <a:rPr lang="en-US" sz="2400" b="1" u="sng" dirty="0">
                <a:solidFill>
                  <a:schemeClr val="accent6">
                    <a:lumMod val="50000"/>
                  </a:schemeClr>
                </a:solidFill>
                <a:latin typeface="Arial" pitchFamily="34" charset="0"/>
                <a:cs typeface="Arial" pitchFamily="34" charset="0"/>
              </a:rPr>
              <a:t>A</a:t>
            </a:r>
            <a:r>
              <a:rPr lang="en-US" sz="2400" b="1" dirty="0">
                <a:solidFill>
                  <a:schemeClr val="accent6">
                    <a:lumMod val="50000"/>
                  </a:schemeClr>
                </a:solidFill>
                <a:latin typeface="Arial" pitchFamily="34" charset="0"/>
                <a:cs typeface="Arial" pitchFamily="34" charset="0"/>
              </a:rPr>
              <a:t>gricultural and grazing land </a:t>
            </a:r>
            <a:r>
              <a:rPr lang="en-US" sz="2400" b="1" u="sng" dirty="0">
                <a:solidFill>
                  <a:schemeClr val="accent6">
                    <a:lumMod val="50000"/>
                  </a:schemeClr>
                </a:solidFill>
                <a:latin typeface="Arial" pitchFamily="34" charset="0"/>
                <a:cs typeface="Arial" pitchFamily="34" charset="0"/>
              </a:rPr>
              <a:t>S</a:t>
            </a:r>
            <a:r>
              <a:rPr lang="en-US" sz="2400" b="1" dirty="0">
                <a:solidFill>
                  <a:schemeClr val="accent6">
                    <a:lumMod val="50000"/>
                  </a:schemeClr>
                </a:solidFill>
                <a:latin typeface="Arial" pitchFamily="34" charset="0"/>
                <a:cs typeface="Arial" pitchFamily="34" charset="0"/>
              </a:rPr>
              <a:t>oil of Europe </a:t>
            </a:r>
            <a:endParaRPr lang="el-GR" sz="2400" b="1" dirty="0">
              <a:solidFill>
                <a:schemeClr val="accent6">
                  <a:lumMod val="50000"/>
                </a:schemeClr>
              </a:solidFill>
              <a:latin typeface="Arial" pitchFamily="34" charset="0"/>
              <a:cs typeface="Arial" pitchFamily="34" charset="0"/>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 name="Text Box 2"/>
          <p:cNvSpPr txBox="1">
            <a:spLocks noChangeArrowheads="1"/>
          </p:cNvSpPr>
          <p:nvPr/>
        </p:nvSpPr>
        <p:spPr bwMode="auto">
          <a:xfrm>
            <a:off x="1143000" y="144463"/>
            <a:ext cx="381000" cy="457200"/>
          </a:xfrm>
          <a:prstGeom prst="rect">
            <a:avLst/>
          </a:prstGeom>
          <a:noFill/>
          <a:ln w="9525">
            <a:noFill/>
            <a:miter lim="800000"/>
            <a:headEnd/>
            <a:tailEnd/>
          </a:ln>
        </p:spPr>
        <p:txBody>
          <a:bodyPr>
            <a:spAutoFit/>
          </a:bodyPr>
          <a:lstStyle/>
          <a:p>
            <a:pPr>
              <a:spcBef>
                <a:spcPct val="50000"/>
              </a:spcBef>
            </a:pPr>
            <a:endParaRPr lang="de-DE"/>
          </a:p>
        </p:txBody>
      </p:sp>
      <p:grpSp>
        <p:nvGrpSpPr>
          <p:cNvPr id="2" name="Group 14"/>
          <p:cNvGrpSpPr/>
          <p:nvPr/>
        </p:nvGrpSpPr>
        <p:grpSpPr>
          <a:xfrm>
            <a:off x="156329" y="144384"/>
            <a:ext cx="4487863" cy="6562725"/>
            <a:chOff x="84137" y="0"/>
            <a:chExt cx="4487863" cy="6562725"/>
          </a:xfrm>
        </p:grpSpPr>
        <p:pic>
          <p:nvPicPr>
            <p:cNvPr id="11" name="Picture 2" descr="C:\DOCUME~1\Alex\LOCALS~1\Temp\~DEST\scan002.bmp"/>
            <p:cNvPicPr>
              <a:picLocks noChangeAspect="1" noChangeArrowheads="1"/>
            </p:cNvPicPr>
            <p:nvPr/>
          </p:nvPicPr>
          <p:blipFill>
            <a:blip r:embed="rId2" cstate="print"/>
            <a:srcRect/>
            <a:stretch>
              <a:fillRect/>
            </a:stretch>
          </p:blipFill>
          <p:spPr bwMode="auto">
            <a:xfrm>
              <a:off x="84137" y="0"/>
              <a:ext cx="4487863" cy="6562725"/>
            </a:xfrm>
            <a:prstGeom prst="rect">
              <a:avLst/>
            </a:prstGeom>
            <a:ln w="19050">
              <a:solidFill>
                <a:schemeClr val="accent1">
                  <a:shade val="50000"/>
                </a:schemeClr>
              </a:solidFill>
            </a:ln>
            <a:effectLst>
              <a:outerShdw blurRad="292100" dist="139700" dir="2700000" algn="tl" rotWithShape="0">
                <a:srgbClr val="333333">
                  <a:alpha val="65000"/>
                </a:srgbClr>
              </a:outerShdw>
            </a:effectLst>
          </p:spPr>
        </p:pic>
        <p:sp>
          <p:nvSpPr>
            <p:cNvPr id="12" name="AutoShape 3"/>
            <p:cNvSpPr>
              <a:spLocks noChangeArrowheads="1"/>
            </p:cNvSpPr>
            <p:nvPr/>
          </p:nvSpPr>
          <p:spPr bwMode="auto">
            <a:xfrm>
              <a:off x="1676399" y="4348162"/>
              <a:ext cx="2819401" cy="1524000"/>
            </a:xfrm>
            <a:prstGeom prst="roundRect">
              <a:avLst>
                <a:gd name="adj" fmla="val 16667"/>
              </a:avLst>
            </a:prstGeom>
            <a:solidFill>
              <a:schemeClr val="bg1"/>
            </a:solidFill>
            <a:ln w="9525">
              <a:noFill/>
              <a:round/>
              <a:headEnd/>
              <a:tailEnd/>
            </a:ln>
          </p:spPr>
          <p:txBody>
            <a:bodyPr lIns="3600" tIns="3600" rIns="3600" bIns="3600" anchor="ctr"/>
            <a:lstStyle/>
            <a:p>
              <a:pPr algn="ctr"/>
              <a:r>
                <a:rPr lang="en-GB" sz="1100" dirty="0">
                  <a:solidFill>
                    <a:srgbClr val="0000CC"/>
                  </a:solidFill>
                  <a:latin typeface="Arial" charset="0"/>
                </a:rPr>
                <a:t>NGU Report 2009.049</a:t>
              </a:r>
            </a:p>
            <a:p>
              <a:pPr algn="ctr"/>
              <a:endParaRPr lang="en-GB" sz="1100" dirty="0">
                <a:solidFill>
                  <a:srgbClr val="0000CC"/>
                </a:solidFill>
                <a:latin typeface="Arial" charset="0"/>
              </a:endParaRPr>
            </a:p>
            <a:p>
              <a:pPr algn="ctr"/>
              <a:r>
                <a:rPr lang="en-GB" sz="1100" dirty="0">
                  <a:solidFill>
                    <a:srgbClr val="0000CC"/>
                  </a:solidFill>
                  <a:latin typeface="Arial" charset="0"/>
                </a:rPr>
                <a:t>The EuroGeoSurveys geochemical mapping of agricultural and grazing land soils project (GEMAS)</a:t>
              </a:r>
            </a:p>
            <a:p>
              <a:pPr algn="ctr"/>
              <a:r>
                <a:rPr lang="en-GB" sz="1100" dirty="0">
                  <a:solidFill>
                    <a:srgbClr val="0000CC"/>
                  </a:solidFill>
                  <a:latin typeface="Arial" charset="0"/>
                </a:rPr>
                <a:t>- Evaluation of quality control results of aqua regia extraction analysis</a:t>
              </a:r>
            </a:p>
          </p:txBody>
        </p:sp>
      </p:grpSp>
      <p:sp>
        <p:nvSpPr>
          <p:cNvPr id="13" name="Rectangle 3"/>
          <p:cNvSpPr>
            <a:spLocks noChangeArrowheads="1"/>
          </p:cNvSpPr>
          <p:nvPr/>
        </p:nvSpPr>
        <p:spPr bwMode="auto">
          <a:xfrm>
            <a:off x="4788024" y="1844824"/>
            <a:ext cx="4105275" cy="1200150"/>
          </a:xfrm>
          <a:prstGeom prst="rect">
            <a:avLst/>
          </a:prstGeom>
          <a:noFill/>
          <a:ln w="9525">
            <a:noFill/>
            <a:miter lim="800000"/>
            <a:headEnd/>
            <a:tailEnd/>
          </a:ln>
        </p:spPr>
        <p:txBody>
          <a:bodyPr>
            <a:spAutoFit/>
          </a:bodyPr>
          <a:lstStyle/>
          <a:p>
            <a:r>
              <a:rPr lang="en-US" sz="2400" b="1" dirty="0">
                <a:solidFill>
                  <a:srgbClr val="0000CC"/>
                </a:solidFill>
                <a:latin typeface="Arial" charset="0"/>
              </a:rPr>
              <a:t>GEMAS Quality control report on the aqua regia extraction analysis results</a:t>
            </a:r>
            <a:endParaRPr lang="el-GR" sz="2400" dirty="0">
              <a:solidFill>
                <a:srgbClr val="0000CC"/>
              </a:solidFill>
              <a:latin typeface="Arial" charset="0"/>
            </a:endParaRPr>
          </a:p>
        </p:txBody>
      </p:sp>
      <p:sp>
        <p:nvSpPr>
          <p:cNvPr id="14" name="Rectangle 13"/>
          <p:cNvSpPr/>
          <p:nvPr/>
        </p:nvSpPr>
        <p:spPr>
          <a:xfrm>
            <a:off x="0" y="3356992"/>
            <a:ext cx="9144000" cy="400050"/>
          </a:xfrm>
          <a:prstGeom prst="rect">
            <a:avLst/>
          </a:prstGeom>
          <a:solidFill>
            <a:schemeClr val="bg1"/>
          </a:solidFill>
          <a:ln w="22225">
            <a:solidFill>
              <a:schemeClr val="accent1">
                <a:shade val="50000"/>
              </a:schemeClr>
            </a:solidFill>
          </a:ln>
        </p:spPr>
        <p:txBody>
          <a:bodyPr>
            <a:spAutoFit/>
          </a:bodyPr>
          <a:lstStyle/>
          <a:p>
            <a:pPr algn="ctr">
              <a:defRPr/>
            </a:pPr>
            <a:r>
              <a:rPr lang="en-GB" sz="2000" dirty="0">
                <a:solidFill>
                  <a:srgbClr val="0000CC"/>
                </a:solidFill>
                <a:latin typeface="Arial" pitchFamily="34" charset="0"/>
                <a:cs typeface="Arial" pitchFamily="34" charset="0"/>
              </a:rPr>
              <a:t>http://www.ngu.no/upload/Publikasjoner/Rapporter/2009/2009_049.pdf </a:t>
            </a:r>
          </a:p>
        </p:txBody>
      </p:sp>
      <p:pic>
        <p:nvPicPr>
          <p:cNvPr id="17" name="Picture 16" descr="GEMAS-Logo-LD.tif"/>
          <p:cNvPicPr>
            <a:picLocks noChangeAspect="1"/>
          </p:cNvPicPr>
          <p:nvPr/>
        </p:nvPicPr>
        <p:blipFill>
          <a:blip r:embed="rId3" cstate="print"/>
          <a:stretch>
            <a:fillRect/>
          </a:stretch>
        </p:blipFill>
        <p:spPr>
          <a:xfrm>
            <a:off x="7944528" y="60160"/>
            <a:ext cx="1123950" cy="692150"/>
          </a:xfrm>
          <a:prstGeom prst="rect">
            <a:avLst/>
          </a:prstGeom>
          <a:ln>
            <a:noFill/>
          </a:ln>
          <a:effectLst>
            <a:outerShdw blurRad="292100" dist="139700" dir="2700000" algn="tl" rotWithShape="0">
              <a:srgbClr val="333333">
                <a:alpha val="65000"/>
              </a:srgbClr>
            </a:outerShdw>
          </a:effectLst>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2"/>
          <p:cNvGrpSpPr/>
          <p:nvPr/>
        </p:nvGrpSpPr>
        <p:grpSpPr>
          <a:xfrm>
            <a:off x="0" y="106652"/>
            <a:ext cx="9144000" cy="6778336"/>
            <a:chOff x="0" y="106652"/>
            <a:chExt cx="9144000" cy="6778336"/>
          </a:xfrm>
        </p:grpSpPr>
        <p:sp>
          <p:nvSpPr>
            <p:cNvPr id="9" name="Rectangle 8"/>
            <p:cNvSpPr/>
            <p:nvPr/>
          </p:nvSpPr>
          <p:spPr>
            <a:xfrm>
              <a:off x="4140200" y="3911752"/>
              <a:ext cx="5003800" cy="2133600"/>
            </a:xfrm>
            <a:prstGeom prst="rect">
              <a:avLst/>
            </a:prstGeom>
            <a:solidFill>
              <a:srgbClr val="324564"/>
            </a:solidFill>
            <a:ln w="63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l-GR">
                <a:solidFill>
                  <a:srgbClr val="0000CC"/>
                </a:solidFill>
                <a:cs typeface="Arial" pitchFamily="34" charset="0"/>
              </a:endParaRPr>
            </a:p>
          </p:txBody>
        </p:sp>
        <p:grpSp>
          <p:nvGrpSpPr>
            <p:cNvPr id="3" name="Group 3"/>
            <p:cNvGrpSpPr>
              <a:grpSpLocks/>
            </p:cNvGrpSpPr>
            <p:nvPr/>
          </p:nvGrpSpPr>
          <p:grpSpPr bwMode="auto">
            <a:xfrm>
              <a:off x="36944" y="106652"/>
              <a:ext cx="4487863" cy="6562725"/>
              <a:chOff x="84138" y="147638"/>
              <a:chExt cx="4487862" cy="6562725"/>
            </a:xfrm>
          </p:grpSpPr>
          <p:pic>
            <p:nvPicPr>
              <p:cNvPr id="16" name="Picture 2" descr="C:\DOCUME~1\Alex\LOCALS~1\Temp\~DEST\scan002.bmp"/>
              <p:cNvPicPr>
                <a:picLocks noChangeAspect="1" noChangeArrowheads="1"/>
              </p:cNvPicPr>
              <p:nvPr/>
            </p:nvPicPr>
            <p:blipFill>
              <a:blip r:embed="rId2" cstate="print"/>
              <a:srcRect/>
              <a:stretch>
                <a:fillRect/>
              </a:stretch>
            </p:blipFill>
            <p:spPr bwMode="auto">
              <a:xfrm>
                <a:off x="84138" y="147638"/>
                <a:ext cx="4487862" cy="6562725"/>
              </a:xfrm>
              <a:prstGeom prst="rect">
                <a:avLst/>
              </a:prstGeom>
              <a:ln w="12700">
                <a:solidFill>
                  <a:srgbClr val="0000CC"/>
                </a:solidFill>
              </a:ln>
              <a:effectLst>
                <a:outerShdw blurRad="292100" dist="139700" dir="2700000" algn="tl" rotWithShape="0">
                  <a:srgbClr val="333333">
                    <a:alpha val="65000"/>
                  </a:srgbClr>
                </a:outerShdw>
              </a:effectLst>
            </p:spPr>
          </p:pic>
          <p:sp>
            <p:nvSpPr>
              <p:cNvPr id="17" name="AutoShape 3"/>
              <p:cNvSpPr>
                <a:spLocks noChangeArrowheads="1"/>
              </p:cNvSpPr>
              <p:nvPr/>
            </p:nvSpPr>
            <p:spPr bwMode="auto">
              <a:xfrm>
                <a:off x="1639076" y="4495800"/>
                <a:ext cx="2895600" cy="1524000"/>
              </a:xfrm>
              <a:prstGeom prst="roundRect">
                <a:avLst>
                  <a:gd name="adj" fmla="val 16667"/>
                </a:avLst>
              </a:prstGeom>
              <a:solidFill>
                <a:schemeClr val="bg1"/>
              </a:solidFill>
              <a:ln w="12700">
                <a:solidFill>
                  <a:srgbClr val="0000CC"/>
                </a:solidFill>
                <a:round/>
                <a:headEnd/>
                <a:tailEnd/>
              </a:ln>
            </p:spPr>
            <p:txBody>
              <a:bodyPr lIns="3600" tIns="3600" rIns="3600" bIns="3600" anchor="ctr"/>
              <a:lstStyle/>
              <a:p>
                <a:pPr algn="ctr"/>
                <a:r>
                  <a:rPr lang="en-GB" sz="1100" dirty="0">
                    <a:solidFill>
                      <a:srgbClr val="0000CC"/>
                    </a:solidFill>
                    <a:latin typeface="Arial" charset="0"/>
                  </a:rPr>
                  <a:t>NGU Report 2011.43</a:t>
                </a:r>
              </a:p>
              <a:p>
                <a:pPr algn="ctr"/>
                <a:endParaRPr lang="en-GB" sz="1100" dirty="0">
                  <a:solidFill>
                    <a:srgbClr val="0000CC"/>
                  </a:solidFill>
                  <a:latin typeface="Arial" charset="0"/>
                </a:endParaRPr>
              </a:p>
              <a:p>
                <a:pPr algn="ctr"/>
                <a:r>
                  <a:rPr lang="en-GB" sz="1100" dirty="0">
                    <a:solidFill>
                      <a:srgbClr val="0000CC"/>
                    </a:solidFill>
                    <a:latin typeface="Arial" charset="0"/>
                  </a:rPr>
                  <a:t>The EuroGeoSurveys geochemical mapping of agricultural and grazing land soils project (GEMAS)</a:t>
                </a:r>
              </a:p>
              <a:p>
                <a:pPr algn="ctr"/>
                <a:r>
                  <a:rPr lang="en-GB" sz="1100" dirty="0">
                    <a:solidFill>
                      <a:srgbClr val="0000CC"/>
                    </a:solidFill>
                    <a:latin typeface="Arial" charset="0"/>
                  </a:rPr>
                  <a:t>- Evaluation of quality control results of total C and S, total organic carbon (TOC), cation exchange capacity (CEC), XRF, pH, and particle size distribution (PSD) analysis</a:t>
                </a:r>
              </a:p>
            </p:txBody>
          </p:sp>
        </p:grpSp>
        <p:sp>
          <p:nvSpPr>
            <p:cNvPr id="18" name="Rectangle 4"/>
            <p:cNvSpPr>
              <a:spLocks noChangeArrowheads="1"/>
            </p:cNvSpPr>
            <p:nvPr/>
          </p:nvSpPr>
          <p:spPr bwMode="auto">
            <a:xfrm>
              <a:off x="4643438" y="115888"/>
              <a:ext cx="4249737" cy="830262"/>
            </a:xfrm>
            <a:prstGeom prst="rect">
              <a:avLst/>
            </a:prstGeom>
            <a:noFill/>
            <a:ln w="9525">
              <a:noFill/>
              <a:miter lim="800000"/>
              <a:headEnd/>
              <a:tailEnd/>
            </a:ln>
          </p:spPr>
          <p:txBody>
            <a:bodyPr>
              <a:spAutoFit/>
            </a:bodyPr>
            <a:lstStyle/>
            <a:p>
              <a:r>
                <a:rPr lang="en-US" sz="2400" b="1" dirty="0">
                  <a:solidFill>
                    <a:srgbClr val="0000CC"/>
                  </a:solidFill>
                  <a:latin typeface="Arial" charset="0"/>
                </a:rPr>
                <a:t>GEMAS Quality control report on the results of</a:t>
              </a:r>
              <a:endParaRPr lang="el-GR" sz="2400" dirty="0">
                <a:solidFill>
                  <a:srgbClr val="0000CC"/>
                </a:solidFill>
                <a:latin typeface="Arial" charset="0"/>
              </a:endParaRPr>
            </a:p>
          </p:txBody>
        </p:sp>
        <p:sp>
          <p:nvSpPr>
            <p:cNvPr id="19" name="Rectangle 5"/>
            <p:cNvSpPr>
              <a:spLocks noChangeArrowheads="1"/>
            </p:cNvSpPr>
            <p:nvPr/>
          </p:nvSpPr>
          <p:spPr bwMode="auto">
            <a:xfrm>
              <a:off x="4572000" y="981075"/>
              <a:ext cx="4572000" cy="2724150"/>
            </a:xfrm>
            <a:prstGeom prst="rect">
              <a:avLst/>
            </a:prstGeom>
            <a:noFill/>
            <a:ln w="9525">
              <a:noFill/>
              <a:miter lim="800000"/>
              <a:headEnd/>
              <a:tailEnd/>
            </a:ln>
          </p:spPr>
          <p:txBody>
            <a:bodyPr>
              <a:spAutoFit/>
            </a:bodyPr>
            <a:lstStyle/>
            <a:p>
              <a:pPr marL="269875" indent="-269875">
                <a:spcBef>
                  <a:spcPct val="50000"/>
                </a:spcBef>
                <a:buFontTx/>
                <a:buChar char="-"/>
                <a:tabLst>
                  <a:tab pos="269875" algn="l"/>
                </a:tabLst>
              </a:pPr>
              <a:r>
                <a:rPr lang="fi-FI" sz="1800" b="1" dirty="0">
                  <a:latin typeface="Arial" charset="0"/>
                </a:rPr>
                <a:t>total C and S (NGU)</a:t>
              </a:r>
            </a:p>
            <a:p>
              <a:pPr marL="269875" indent="-269875">
                <a:spcBef>
                  <a:spcPct val="50000"/>
                </a:spcBef>
                <a:buFontTx/>
                <a:buChar char="-"/>
                <a:tabLst>
                  <a:tab pos="269875" algn="l"/>
                </a:tabLst>
              </a:pPr>
              <a:r>
                <a:rPr lang="fi-FI" sz="1800" b="1" dirty="0">
                  <a:latin typeface="Arial" charset="0"/>
                </a:rPr>
                <a:t>XRF major  &amp; trace elements (BGR)</a:t>
              </a:r>
            </a:p>
            <a:p>
              <a:pPr marL="269875" indent="-269875">
                <a:spcBef>
                  <a:spcPct val="50000"/>
                </a:spcBef>
                <a:buFontTx/>
                <a:buChar char="-"/>
                <a:tabLst>
                  <a:tab pos="269875" algn="l"/>
                </a:tabLst>
              </a:pPr>
              <a:r>
                <a:rPr lang="fi-FI" sz="1800" b="1" dirty="0">
                  <a:latin typeface="Arial" charset="0"/>
                </a:rPr>
                <a:t>TOC (FUGRO)</a:t>
              </a:r>
            </a:p>
            <a:p>
              <a:pPr marL="269875" indent="-269875">
                <a:spcBef>
                  <a:spcPct val="50000"/>
                </a:spcBef>
                <a:buFontTx/>
                <a:buChar char="-"/>
                <a:tabLst>
                  <a:tab pos="269875" algn="l"/>
                </a:tabLst>
              </a:pPr>
              <a:r>
                <a:rPr lang="fi-FI" sz="1800" b="1" dirty="0">
                  <a:latin typeface="Arial" charset="0"/>
                </a:rPr>
                <a:t>CEC (Slovak Republic)</a:t>
              </a:r>
            </a:p>
            <a:p>
              <a:pPr marL="269875" indent="-269875">
                <a:spcBef>
                  <a:spcPct val="50000"/>
                </a:spcBef>
                <a:buFontTx/>
                <a:buChar char="-"/>
                <a:tabLst>
                  <a:tab pos="269875" algn="l"/>
                </a:tabLst>
              </a:pPr>
              <a:r>
                <a:rPr lang="fi-FI" sz="1800" b="1" dirty="0">
                  <a:latin typeface="Arial" charset="0"/>
                </a:rPr>
                <a:t>pH in CaCl</a:t>
              </a:r>
              <a:r>
                <a:rPr lang="fi-FI" sz="1800" b="1" baseline="-25000" dirty="0">
                  <a:latin typeface="Arial" charset="0"/>
                </a:rPr>
                <a:t>2</a:t>
              </a:r>
              <a:r>
                <a:rPr lang="fi-FI" sz="1800" b="1" dirty="0">
                  <a:latin typeface="Arial" charset="0"/>
                </a:rPr>
                <a:t>-extraction (NGU)</a:t>
              </a:r>
            </a:p>
            <a:p>
              <a:pPr marL="269875" indent="-269875">
                <a:spcBef>
                  <a:spcPct val="50000"/>
                </a:spcBef>
                <a:buFontTx/>
                <a:buChar char="-"/>
                <a:tabLst>
                  <a:tab pos="269875" algn="l"/>
                </a:tabLst>
              </a:pPr>
              <a:r>
                <a:rPr lang="fi-FI" sz="1800" b="1" dirty="0">
                  <a:latin typeface="Arial" charset="0"/>
                </a:rPr>
                <a:t>PSD - particle size distribution (FUGRO)</a:t>
              </a:r>
            </a:p>
          </p:txBody>
        </p:sp>
        <p:sp>
          <p:nvSpPr>
            <p:cNvPr id="20" name="Rectangle 6"/>
            <p:cNvSpPr>
              <a:spLocks noChangeArrowheads="1"/>
            </p:cNvSpPr>
            <p:nvPr/>
          </p:nvSpPr>
          <p:spPr bwMode="auto">
            <a:xfrm>
              <a:off x="4559968" y="3923183"/>
              <a:ext cx="4572000" cy="2170113"/>
            </a:xfrm>
            <a:prstGeom prst="rect">
              <a:avLst/>
            </a:prstGeom>
            <a:noFill/>
            <a:ln w="9525">
              <a:noFill/>
              <a:miter lim="800000"/>
              <a:headEnd/>
              <a:tailEnd/>
            </a:ln>
          </p:spPr>
          <p:txBody>
            <a:bodyPr>
              <a:spAutoFit/>
            </a:bodyPr>
            <a:lstStyle/>
            <a:p>
              <a:pPr>
                <a:spcBef>
                  <a:spcPct val="50000"/>
                </a:spcBef>
              </a:pPr>
              <a:r>
                <a:rPr lang="fi-FI" sz="1800" b="1" dirty="0">
                  <a:solidFill>
                    <a:schemeClr val="bg1"/>
                  </a:solidFill>
                  <a:latin typeface="Arial" charset="0"/>
                </a:rPr>
                <a:t>Particle Size Distribution results are the only GEMAS-results that could not be accepted due to poor quality.</a:t>
              </a:r>
            </a:p>
            <a:p>
              <a:pPr>
                <a:spcBef>
                  <a:spcPct val="50000"/>
                </a:spcBef>
              </a:pPr>
              <a:r>
                <a:rPr lang="fi-FI" sz="1800" b="1" dirty="0">
                  <a:solidFill>
                    <a:schemeClr val="bg1"/>
                  </a:solidFill>
                  <a:latin typeface="Arial" charset="0"/>
                </a:rPr>
                <a:t>PSD was predicted using CSIRO’s MIR-spectra based on a model developed for European soils (cooperation between BGR, CSIRO &amp; ARCHE).</a:t>
              </a:r>
            </a:p>
          </p:txBody>
        </p:sp>
        <p:sp>
          <p:nvSpPr>
            <p:cNvPr id="21" name="Rectangle 20"/>
            <p:cNvSpPr/>
            <p:nvPr/>
          </p:nvSpPr>
          <p:spPr>
            <a:xfrm>
              <a:off x="0" y="6484938"/>
              <a:ext cx="9144000" cy="400050"/>
            </a:xfrm>
            <a:prstGeom prst="rect">
              <a:avLst/>
            </a:prstGeom>
            <a:solidFill>
              <a:schemeClr val="bg1"/>
            </a:solidFill>
            <a:ln w="22225">
              <a:solidFill>
                <a:schemeClr val="accent1">
                  <a:shade val="50000"/>
                </a:schemeClr>
              </a:solidFill>
            </a:ln>
          </p:spPr>
          <p:txBody>
            <a:bodyPr>
              <a:spAutoFit/>
            </a:bodyPr>
            <a:lstStyle/>
            <a:p>
              <a:pPr algn="ctr">
                <a:defRPr/>
              </a:pPr>
              <a:r>
                <a:rPr lang="en-GB" sz="2000" dirty="0">
                  <a:solidFill>
                    <a:srgbClr val="0000CC"/>
                  </a:solidFill>
                  <a:latin typeface="Arial" pitchFamily="34" charset="0"/>
                  <a:cs typeface="Arial" pitchFamily="34" charset="0"/>
                </a:rPr>
                <a:t>http://www.ngu.no/upload/Publikasjoner/Rapporter/2011/2011_043.pdf</a:t>
              </a:r>
              <a:endParaRPr lang="el-GR" sz="2000" dirty="0">
                <a:solidFill>
                  <a:srgbClr val="0000CC"/>
                </a:solidFill>
                <a:latin typeface="Arial" pitchFamily="34" charset="0"/>
                <a:cs typeface="Arial" pitchFamily="34" charset="0"/>
              </a:endParaRPr>
            </a:p>
          </p:txBody>
        </p:sp>
      </p:gr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7"/>
          <p:cNvGrpSpPr/>
          <p:nvPr/>
        </p:nvGrpSpPr>
        <p:grpSpPr>
          <a:xfrm>
            <a:off x="0" y="0"/>
            <a:ext cx="9144000" cy="6848475"/>
            <a:chOff x="0" y="0"/>
            <a:chExt cx="9144000" cy="6848475"/>
          </a:xfrm>
        </p:grpSpPr>
        <p:sp>
          <p:nvSpPr>
            <p:cNvPr id="10" name="Text Box 2"/>
            <p:cNvSpPr txBox="1">
              <a:spLocks noChangeArrowheads="1"/>
            </p:cNvSpPr>
            <p:nvPr/>
          </p:nvSpPr>
          <p:spPr bwMode="auto">
            <a:xfrm>
              <a:off x="1143000" y="144463"/>
              <a:ext cx="381000" cy="457200"/>
            </a:xfrm>
            <a:prstGeom prst="rect">
              <a:avLst/>
            </a:prstGeom>
            <a:noFill/>
            <a:ln w="9525">
              <a:noFill/>
              <a:miter lim="800000"/>
              <a:headEnd/>
              <a:tailEnd/>
            </a:ln>
          </p:spPr>
          <p:txBody>
            <a:bodyPr>
              <a:spAutoFit/>
            </a:bodyPr>
            <a:lstStyle/>
            <a:p>
              <a:pPr>
                <a:spcBef>
                  <a:spcPct val="50000"/>
                </a:spcBef>
              </a:pPr>
              <a:endParaRPr lang="de-DE"/>
            </a:p>
          </p:txBody>
        </p:sp>
        <p:sp>
          <p:nvSpPr>
            <p:cNvPr id="9" name="Rectangle 4"/>
            <p:cNvSpPr>
              <a:spLocks noChangeArrowheads="1"/>
            </p:cNvSpPr>
            <p:nvPr/>
          </p:nvSpPr>
          <p:spPr bwMode="auto">
            <a:xfrm>
              <a:off x="5148263" y="332656"/>
              <a:ext cx="3816350" cy="830263"/>
            </a:xfrm>
            <a:prstGeom prst="rect">
              <a:avLst/>
            </a:prstGeom>
            <a:noFill/>
            <a:ln w="9525">
              <a:noFill/>
              <a:miter lim="800000"/>
              <a:headEnd/>
              <a:tailEnd/>
            </a:ln>
          </p:spPr>
          <p:txBody>
            <a:bodyPr>
              <a:spAutoFit/>
            </a:bodyPr>
            <a:lstStyle/>
            <a:p>
              <a:r>
                <a:rPr lang="en-US" sz="2400" b="1" dirty="0">
                  <a:solidFill>
                    <a:srgbClr val="0000CC"/>
                  </a:solidFill>
                  <a:latin typeface="Arial" charset="0"/>
                </a:rPr>
                <a:t>GEMAS Quality control report on the results of</a:t>
              </a:r>
              <a:endParaRPr lang="el-GR" sz="2400" dirty="0">
                <a:solidFill>
                  <a:srgbClr val="0000CC"/>
                </a:solidFill>
                <a:latin typeface="Arial" charset="0"/>
              </a:endParaRPr>
            </a:p>
          </p:txBody>
        </p:sp>
        <p:sp>
          <p:nvSpPr>
            <p:cNvPr id="15" name="Rectangle 5"/>
            <p:cNvSpPr>
              <a:spLocks noChangeArrowheads="1"/>
            </p:cNvSpPr>
            <p:nvPr/>
          </p:nvSpPr>
          <p:spPr bwMode="auto">
            <a:xfrm>
              <a:off x="4813300" y="1484313"/>
              <a:ext cx="4151188" cy="2708275"/>
            </a:xfrm>
            <a:prstGeom prst="rect">
              <a:avLst/>
            </a:prstGeom>
            <a:noFill/>
            <a:ln w="9525">
              <a:noFill/>
              <a:miter lim="800000"/>
              <a:headEnd/>
              <a:tailEnd/>
            </a:ln>
          </p:spPr>
          <p:txBody>
            <a:bodyPr wrap="square">
              <a:spAutoFit/>
            </a:bodyPr>
            <a:lstStyle/>
            <a:p>
              <a:pPr marL="269875" indent="-269875">
                <a:spcBef>
                  <a:spcPct val="50000"/>
                </a:spcBef>
                <a:buFontTx/>
                <a:buChar char="-"/>
                <a:tabLst>
                  <a:tab pos="269875" algn="l"/>
                </a:tabLst>
              </a:pPr>
              <a:r>
                <a:rPr lang="en-GB" sz="2000" b="1" dirty="0">
                  <a:latin typeface="Arial" charset="0"/>
                </a:rPr>
                <a:t>Particle size analysis </a:t>
              </a:r>
              <a:r>
                <a:rPr lang="fi-FI" sz="2000" b="1" dirty="0">
                  <a:latin typeface="Arial" charset="0"/>
                </a:rPr>
                <a:t>(clay, sand, silt</a:t>
              </a:r>
              <a:r>
                <a:rPr lang="el-GR" sz="2000" b="1" dirty="0">
                  <a:latin typeface="Arial" charset="0"/>
                </a:rPr>
                <a:t> – </a:t>
              </a:r>
              <a:r>
                <a:rPr lang="en-GB" sz="2000" b="1" dirty="0">
                  <a:latin typeface="Arial" charset="0"/>
                </a:rPr>
                <a:t>estimated by </a:t>
              </a:r>
              <a:r>
                <a:rPr lang="fi-FI" sz="2000" b="1" dirty="0">
                  <a:latin typeface="Arial" charset="0"/>
                </a:rPr>
                <a:t>MIR)*</a:t>
              </a:r>
            </a:p>
            <a:p>
              <a:pPr marL="269875" indent="-269875">
                <a:spcBef>
                  <a:spcPct val="50000"/>
                </a:spcBef>
                <a:buFontTx/>
                <a:buChar char="-"/>
                <a:tabLst>
                  <a:tab pos="269875" algn="l"/>
                </a:tabLst>
              </a:pPr>
              <a:r>
                <a:rPr lang="en-GB" sz="2000" b="1" dirty="0">
                  <a:latin typeface="Arial" charset="0"/>
                </a:rPr>
                <a:t>Lead isotopes</a:t>
              </a:r>
              <a:endParaRPr lang="fi-FI" sz="2000" b="1" dirty="0">
                <a:latin typeface="Arial" charset="0"/>
              </a:endParaRPr>
            </a:p>
            <a:p>
              <a:pPr marL="269875" indent="-269875">
                <a:spcBef>
                  <a:spcPct val="50000"/>
                </a:spcBef>
                <a:buFontTx/>
                <a:buChar char="-"/>
                <a:tabLst>
                  <a:tab pos="269875" algn="l"/>
                </a:tabLst>
              </a:pPr>
              <a:r>
                <a:rPr lang="en-GB" sz="2000" b="1" dirty="0">
                  <a:latin typeface="Arial" charset="0"/>
                </a:rPr>
                <a:t>Extraction by Mobile Metal Ions method </a:t>
              </a:r>
              <a:r>
                <a:rPr lang="fi-FI" sz="2000" b="1" dirty="0">
                  <a:latin typeface="Arial" charset="0"/>
                </a:rPr>
                <a:t>(SGS)</a:t>
              </a:r>
            </a:p>
            <a:p>
              <a:pPr marL="269875" indent="-269875">
                <a:spcBef>
                  <a:spcPct val="50000"/>
                </a:spcBef>
                <a:buFontTx/>
                <a:buChar char="-"/>
                <a:tabLst>
                  <a:tab pos="269875" algn="l"/>
                </a:tabLst>
              </a:pPr>
              <a:r>
                <a:rPr lang="en-GB" sz="2000" b="1" dirty="0">
                  <a:latin typeface="Arial" charset="0"/>
                </a:rPr>
                <a:t>Quality control of project standards </a:t>
              </a:r>
              <a:r>
                <a:rPr lang="en-GB" sz="2000" b="1" dirty="0" err="1">
                  <a:latin typeface="Arial" charset="0"/>
                </a:rPr>
                <a:t>Ap</a:t>
              </a:r>
              <a:r>
                <a:rPr lang="en-GB" sz="2000" b="1" dirty="0">
                  <a:latin typeface="Arial" charset="0"/>
                </a:rPr>
                <a:t> &amp; </a:t>
              </a:r>
              <a:r>
                <a:rPr lang="en-GB" sz="2000" b="1" dirty="0" err="1">
                  <a:latin typeface="Arial" charset="0"/>
                </a:rPr>
                <a:t>Gr</a:t>
              </a:r>
              <a:endParaRPr lang="fi-FI" sz="2000" b="1" dirty="0">
                <a:latin typeface="Arial" charset="0"/>
              </a:endParaRPr>
            </a:p>
          </p:txBody>
        </p:sp>
        <p:pic>
          <p:nvPicPr>
            <p:cNvPr id="16" name="Picture 5" descr="NGU_3rd_QC_report 001.jpg"/>
            <p:cNvPicPr>
              <a:picLocks noChangeAspect="1"/>
            </p:cNvPicPr>
            <p:nvPr/>
          </p:nvPicPr>
          <p:blipFill>
            <a:blip r:embed="rId2" cstate="print"/>
            <a:srcRect/>
            <a:stretch>
              <a:fillRect/>
            </a:stretch>
          </p:blipFill>
          <p:spPr bwMode="auto">
            <a:xfrm>
              <a:off x="0" y="0"/>
              <a:ext cx="4773613" cy="6570663"/>
            </a:xfrm>
            <a:prstGeom prst="rect">
              <a:avLst/>
            </a:prstGeom>
            <a:ln>
              <a:noFill/>
            </a:ln>
            <a:effectLst>
              <a:outerShdw blurRad="292100" dist="139700" dir="2700000" algn="tl" rotWithShape="0">
                <a:srgbClr val="333333">
                  <a:alpha val="65000"/>
                </a:srgbClr>
              </a:outerShdw>
            </a:effectLst>
          </p:spPr>
        </p:pic>
        <p:sp>
          <p:nvSpPr>
            <p:cNvPr id="17" name="Rectangle 16"/>
            <p:cNvSpPr/>
            <p:nvPr/>
          </p:nvSpPr>
          <p:spPr>
            <a:xfrm>
              <a:off x="0" y="6480175"/>
              <a:ext cx="9144000" cy="368300"/>
            </a:xfrm>
            <a:prstGeom prst="rect">
              <a:avLst/>
            </a:prstGeom>
            <a:solidFill>
              <a:schemeClr val="bg1"/>
            </a:solidFill>
            <a:ln w="22225">
              <a:solidFill>
                <a:schemeClr val="accent1">
                  <a:shade val="50000"/>
                </a:schemeClr>
              </a:solidFill>
            </a:ln>
          </p:spPr>
          <p:txBody>
            <a:bodyPr>
              <a:spAutoFit/>
            </a:bodyPr>
            <a:lstStyle/>
            <a:p>
              <a:pPr algn="ctr">
                <a:defRPr/>
              </a:pPr>
              <a:r>
                <a:rPr lang="en-GB" sz="1800" dirty="0">
                  <a:solidFill>
                    <a:srgbClr val="0000CC"/>
                  </a:solidFill>
                  <a:latin typeface="Arial" pitchFamily="34" charset="0"/>
                  <a:cs typeface="Arial" pitchFamily="34" charset="0"/>
                </a:rPr>
                <a:t>http://www.ngu.no/upload/Publikasjoner/Rapporter/2012/2012_051.pdf</a:t>
              </a:r>
              <a:endParaRPr lang="el-GR" sz="1800" dirty="0">
                <a:solidFill>
                  <a:srgbClr val="0000CC"/>
                </a:solidFill>
                <a:latin typeface="Arial" pitchFamily="34" charset="0"/>
                <a:cs typeface="Arial" pitchFamily="34" charset="0"/>
              </a:endParaRPr>
            </a:p>
          </p:txBody>
        </p:sp>
        <p:sp>
          <p:nvSpPr>
            <p:cNvPr id="18" name="Rectangle 19"/>
            <p:cNvSpPr>
              <a:spLocks noChangeArrowheads="1"/>
            </p:cNvSpPr>
            <p:nvPr/>
          </p:nvSpPr>
          <p:spPr bwMode="auto">
            <a:xfrm>
              <a:off x="5003800" y="4797425"/>
              <a:ext cx="3960813" cy="1200150"/>
            </a:xfrm>
            <a:prstGeom prst="rect">
              <a:avLst/>
            </a:prstGeom>
            <a:noFill/>
            <a:ln w="9525">
              <a:noFill/>
              <a:miter lim="800000"/>
              <a:headEnd/>
              <a:tailEnd/>
            </a:ln>
          </p:spPr>
          <p:txBody>
            <a:bodyPr>
              <a:spAutoFit/>
            </a:bodyPr>
            <a:lstStyle/>
            <a:p>
              <a:r>
                <a:rPr lang="en-GB" sz="1800" b="1" dirty="0">
                  <a:latin typeface="Arial" charset="0"/>
                </a:rPr>
                <a:t>* Collaboration between </a:t>
              </a:r>
              <a:r>
                <a:rPr lang="fi-FI" sz="1800" b="1" dirty="0">
                  <a:latin typeface="Arial" charset="0"/>
                </a:rPr>
                <a:t>BGR, CSIRO &amp; ARCHE</a:t>
              </a:r>
              <a:r>
                <a:rPr lang="el-GR" sz="1800" b="1" dirty="0">
                  <a:latin typeface="Arial" charset="0"/>
                </a:rPr>
                <a:t> </a:t>
              </a:r>
              <a:r>
                <a:rPr lang="en-GB" sz="1800" b="1" dirty="0">
                  <a:latin typeface="Arial" charset="0"/>
                </a:rPr>
                <a:t>for the development of European MIR model</a:t>
              </a:r>
              <a:endParaRPr lang="el-GR" sz="1800" dirty="0">
                <a:latin typeface="Arial" charset="0"/>
              </a:endParaRPr>
            </a:p>
          </p:txBody>
        </p:sp>
      </p:gr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cxnSp>
        <p:nvCxnSpPr>
          <p:cNvPr id="4" name="3 - Ευθεία γραμμή σύνδεσης"/>
          <p:cNvCxnSpPr/>
          <p:nvPr/>
        </p:nvCxnSpPr>
        <p:spPr>
          <a:xfrm>
            <a:off x="395288" y="1125538"/>
            <a:ext cx="8280400" cy="0"/>
          </a:xfrm>
          <a:prstGeom prst="line">
            <a:avLst/>
          </a:prstGeom>
          <a:ln w="25400" cmpd="sng">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sp>
        <p:nvSpPr>
          <p:cNvPr id="10" name="Text Box 2"/>
          <p:cNvSpPr txBox="1">
            <a:spLocks noChangeArrowheads="1"/>
          </p:cNvSpPr>
          <p:nvPr/>
        </p:nvSpPr>
        <p:spPr bwMode="auto">
          <a:xfrm>
            <a:off x="1143000" y="144463"/>
            <a:ext cx="381000" cy="369332"/>
          </a:xfrm>
          <a:prstGeom prst="rect">
            <a:avLst/>
          </a:prstGeom>
          <a:noFill/>
          <a:ln w="9525">
            <a:noFill/>
            <a:miter lim="800000"/>
            <a:headEnd/>
            <a:tailEnd/>
          </a:ln>
        </p:spPr>
        <p:txBody>
          <a:bodyPr>
            <a:spAutoFit/>
          </a:bodyPr>
          <a:lstStyle/>
          <a:p>
            <a:pPr>
              <a:spcBef>
                <a:spcPct val="50000"/>
              </a:spcBef>
            </a:pPr>
            <a:endParaRPr lang="de-DE">
              <a:latin typeface="Arial" pitchFamily="34" charset="0"/>
              <a:cs typeface="Arial" pitchFamily="34" charset="0"/>
            </a:endParaRPr>
          </a:p>
        </p:txBody>
      </p:sp>
      <p:pic>
        <p:nvPicPr>
          <p:cNvPr id="11" name="Picture 10" descr="GEMAS-Logo-LD.tif"/>
          <p:cNvPicPr>
            <a:picLocks noChangeAspect="1"/>
          </p:cNvPicPr>
          <p:nvPr/>
        </p:nvPicPr>
        <p:blipFill>
          <a:blip r:embed="rId2" cstate="print"/>
          <a:stretch>
            <a:fillRect/>
          </a:stretch>
        </p:blipFill>
        <p:spPr>
          <a:xfrm>
            <a:off x="7944528" y="60160"/>
            <a:ext cx="1123950" cy="692150"/>
          </a:xfrm>
          <a:prstGeom prst="rect">
            <a:avLst/>
          </a:prstGeom>
          <a:ln>
            <a:noFill/>
          </a:ln>
          <a:effectLst>
            <a:outerShdw blurRad="292100" dist="139700" dir="2700000" algn="tl" rotWithShape="0">
              <a:srgbClr val="333333">
                <a:alpha val="65000"/>
              </a:srgbClr>
            </a:outerShdw>
          </a:effectLst>
        </p:spPr>
      </p:pic>
      <p:sp>
        <p:nvSpPr>
          <p:cNvPr id="13" name="Rectangle 9"/>
          <p:cNvSpPr>
            <a:spLocks noChangeArrowheads="1"/>
          </p:cNvSpPr>
          <p:nvPr/>
        </p:nvSpPr>
        <p:spPr bwMode="auto">
          <a:xfrm>
            <a:off x="179512" y="1227069"/>
            <a:ext cx="4320479" cy="400110"/>
          </a:xfrm>
          <a:prstGeom prst="rect">
            <a:avLst/>
          </a:prstGeom>
          <a:noFill/>
          <a:ln w="9525">
            <a:noFill/>
            <a:miter lim="800000"/>
            <a:headEnd/>
            <a:tailEnd/>
          </a:ln>
        </p:spPr>
        <p:txBody>
          <a:bodyPr wrap="square">
            <a:spAutoFit/>
          </a:bodyPr>
          <a:lstStyle/>
          <a:p>
            <a:pPr algn="ctr">
              <a:spcBef>
                <a:spcPct val="50000"/>
              </a:spcBef>
            </a:pPr>
            <a:r>
              <a:rPr lang="en-GB" sz="2000" b="1" dirty="0">
                <a:solidFill>
                  <a:srgbClr val="002060"/>
                </a:solidFill>
                <a:latin typeface="Arial" pitchFamily="34" charset="0"/>
                <a:cs typeface="Arial" pitchFamily="34" charset="0"/>
              </a:rPr>
              <a:t>Agricultural soil, 0-20 cm</a:t>
            </a:r>
            <a:endParaRPr lang="en-GB" sz="2000" dirty="0">
              <a:solidFill>
                <a:srgbClr val="002060"/>
              </a:solidFill>
              <a:latin typeface="Arial" pitchFamily="34" charset="0"/>
              <a:cs typeface="Arial" pitchFamily="34" charset="0"/>
            </a:endParaRPr>
          </a:p>
        </p:txBody>
      </p:sp>
      <p:sp>
        <p:nvSpPr>
          <p:cNvPr id="14" name="Rectangle 9"/>
          <p:cNvSpPr>
            <a:spLocks noChangeArrowheads="1"/>
          </p:cNvSpPr>
          <p:nvPr/>
        </p:nvSpPr>
        <p:spPr bwMode="auto">
          <a:xfrm>
            <a:off x="4644008" y="1227069"/>
            <a:ext cx="4320480" cy="400110"/>
          </a:xfrm>
          <a:prstGeom prst="rect">
            <a:avLst/>
          </a:prstGeom>
          <a:noFill/>
          <a:ln w="9525">
            <a:noFill/>
            <a:miter lim="800000"/>
            <a:headEnd/>
            <a:tailEnd/>
          </a:ln>
        </p:spPr>
        <p:txBody>
          <a:bodyPr wrap="square">
            <a:spAutoFit/>
          </a:bodyPr>
          <a:lstStyle/>
          <a:p>
            <a:pPr algn="ctr">
              <a:spcBef>
                <a:spcPct val="50000"/>
              </a:spcBef>
            </a:pPr>
            <a:r>
              <a:rPr lang="en-GB" sz="2000" b="1" dirty="0">
                <a:solidFill>
                  <a:srgbClr val="002060"/>
                </a:solidFill>
                <a:latin typeface="Arial" pitchFamily="34" charset="0"/>
                <a:cs typeface="Arial" pitchFamily="34" charset="0"/>
              </a:rPr>
              <a:t>Grazing land soil, 0-10 cm</a:t>
            </a:r>
            <a:endParaRPr lang="en-GB" sz="2000" dirty="0">
              <a:solidFill>
                <a:srgbClr val="002060"/>
              </a:solidFill>
              <a:latin typeface="Arial" pitchFamily="34" charset="0"/>
              <a:cs typeface="Arial" pitchFamily="34" charset="0"/>
            </a:endParaRPr>
          </a:p>
        </p:txBody>
      </p:sp>
      <p:pic>
        <p:nvPicPr>
          <p:cNvPr id="15" name="Picture 14" descr="AsARApMap.png"/>
          <p:cNvPicPr>
            <a:picLocks noChangeAspect="1"/>
          </p:cNvPicPr>
          <p:nvPr/>
        </p:nvPicPr>
        <p:blipFill>
          <a:blip r:embed="rId3" cstate="print"/>
          <a:stretch>
            <a:fillRect/>
          </a:stretch>
        </p:blipFill>
        <p:spPr>
          <a:xfrm>
            <a:off x="179512" y="1630539"/>
            <a:ext cx="4320000" cy="4243824"/>
          </a:xfrm>
          <a:prstGeom prst="rect">
            <a:avLst/>
          </a:prstGeom>
          <a:ln>
            <a:noFill/>
          </a:ln>
          <a:effectLst>
            <a:outerShdw blurRad="292100" dist="139700" dir="2700000" algn="tl" rotWithShape="0">
              <a:srgbClr val="333333">
                <a:alpha val="65000"/>
              </a:srgbClr>
            </a:outerShdw>
          </a:effectLst>
        </p:spPr>
      </p:pic>
      <p:pic>
        <p:nvPicPr>
          <p:cNvPr id="16" name="Picture 15" descr="AsARGrMap.png"/>
          <p:cNvPicPr>
            <a:picLocks noChangeAspect="1"/>
          </p:cNvPicPr>
          <p:nvPr/>
        </p:nvPicPr>
        <p:blipFill>
          <a:blip r:embed="rId4" cstate="print"/>
          <a:stretch>
            <a:fillRect/>
          </a:stretch>
        </p:blipFill>
        <p:spPr>
          <a:xfrm>
            <a:off x="4644008" y="1630541"/>
            <a:ext cx="4320000" cy="4243823"/>
          </a:xfrm>
          <a:prstGeom prst="rect">
            <a:avLst/>
          </a:prstGeom>
          <a:ln>
            <a:noFill/>
          </a:ln>
          <a:effectLst>
            <a:outerShdw blurRad="292100" dist="139700" dir="2700000" algn="tl" rotWithShape="0">
              <a:srgbClr val="333333">
                <a:alpha val="65000"/>
              </a:srgbClr>
            </a:outerShdw>
          </a:effectLst>
        </p:spPr>
      </p:pic>
      <p:sp>
        <p:nvSpPr>
          <p:cNvPr id="18" name="TextBox 10"/>
          <p:cNvSpPr txBox="1">
            <a:spLocks noChangeArrowheads="1"/>
          </p:cNvSpPr>
          <p:nvPr/>
        </p:nvSpPr>
        <p:spPr bwMode="auto">
          <a:xfrm>
            <a:off x="106933" y="5877272"/>
            <a:ext cx="4393059" cy="246221"/>
          </a:xfrm>
          <a:prstGeom prst="rect">
            <a:avLst/>
          </a:prstGeom>
          <a:noFill/>
          <a:ln w="9525">
            <a:noFill/>
            <a:miter lim="800000"/>
            <a:headEnd/>
            <a:tailEnd/>
          </a:ln>
        </p:spPr>
        <p:txBody>
          <a:bodyPr wrap="square">
            <a:spAutoFit/>
          </a:bodyPr>
          <a:lstStyle/>
          <a:p>
            <a:pPr algn="ctr"/>
            <a:r>
              <a:rPr lang="en-GB" sz="1000" dirty="0">
                <a:latin typeface="Arial" pitchFamily="34" charset="0"/>
                <a:cs typeface="Arial" pitchFamily="34" charset="0"/>
              </a:rPr>
              <a:t>Source:   Reimann </a:t>
            </a:r>
            <a:r>
              <a:rPr lang="en-GB" sz="1000" i="1" dirty="0">
                <a:latin typeface="Arial" pitchFamily="34" charset="0"/>
                <a:cs typeface="Arial" pitchFamily="34" charset="0"/>
              </a:rPr>
              <a:t>et al</a:t>
            </a:r>
            <a:r>
              <a:rPr lang="en-GB" sz="1000" dirty="0">
                <a:latin typeface="Arial" pitchFamily="34" charset="0"/>
                <a:cs typeface="Arial" pitchFamily="34" charset="0"/>
              </a:rPr>
              <a:t>., 2014c, Fig. 11.9.5, p.155</a:t>
            </a:r>
            <a:endParaRPr lang="el-GR" sz="1000" dirty="0">
              <a:latin typeface="Arial" pitchFamily="34" charset="0"/>
              <a:cs typeface="Arial" pitchFamily="34" charset="0"/>
            </a:endParaRPr>
          </a:p>
        </p:txBody>
      </p:sp>
      <p:sp>
        <p:nvSpPr>
          <p:cNvPr id="19" name="TextBox 10"/>
          <p:cNvSpPr txBox="1">
            <a:spLocks noChangeArrowheads="1"/>
          </p:cNvSpPr>
          <p:nvPr/>
        </p:nvSpPr>
        <p:spPr bwMode="auto">
          <a:xfrm>
            <a:off x="4644008" y="5877272"/>
            <a:ext cx="4393059" cy="246221"/>
          </a:xfrm>
          <a:prstGeom prst="rect">
            <a:avLst/>
          </a:prstGeom>
          <a:noFill/>
          <a:ln w="9525">
            <a:noFill/>
            <a:miter lim="800000"/>
            <a:headEnd/>
            <a:tailEnd/>
          </a:ln>
        </p:spPr>
        <p:txBody>
          <a:bodyPr wrap="square">
            <a:spAutoFit/>
          </a:bodyPr>
          <a:lstStyle/>
          <a:p>
            <a:pPr algn="ctr"/>
            <a:r>
              <a:rPr lang="en-GB" sz="1000" dirty="0">
                <a:latin typeface="Arial" pitchFamily="34" charset="0"/>
                <a:cs typeface="Arial" pitchFamily="34" charset="0"/>
              </a:rPr>
              <a:t>Source:   Reimann </a:t>
            </a:r>
            <a:r>
              <a:rPr lang="en-GB" sz="1000" i="1" dirty="0">
                <a:latin typeface="Arial" pitchFamily="34" charset="0"/>
                <a:cs typeface="Arial" pitchFamily="34" charset="0"/>
              </a:rPr>
              <a:t>et al</a:t>
            </a:r>
            <a:r>
              <a:rPr lang="en-GB" sz="1000" dirty="0">
                <a:latin typeface="Arial" pitchFamily="34" charset="0"/>
                <a:cs typeface="Arial" pitchFamily="34" charset="0"/>
              </a:rPr>
              <a:t>., 2014c, Fig. 11.9.5, p.155</a:t>
            </a:r>
            <a:endParaRPr lang="el-GR" sz="1000" dirty="0">
              <a:latin typeface="Arial" pitchFamily="34" charset="0"/>
              <a:cs typeface="Arial" pitchFamily="34" charset="0"/>
            </a:endParaRPr>
          </a:p>
        </p:txBody>
      </p:sp>
      <p:sp>
        <p:nvSpPr>
          <p:cNvPr id="21" name="5 - TextBox"/>
          <p:cNvSpPr txBox="1"/>
          <p:nvPr/>
        </p:nvSpPr>
        <p:spPr>
          <a:xfrm>
            <a:off x="1260401" y="188640"/>
            <a:ext cx="6551959" cy="830997"/>
          </a:xfrm>
          <a:prstGeom prst="rect">
            <a:avLst/>
          </a:prstGeom>
          <a:noFill/>
        </p:spPr>
        <p:txBody>
          <a:bodyPr wrap="square">
            <a:spAutoFit/>
          </a:bodyPr>
          <a:lstStyle/>
          <a:p>
            <a:pPr>
              <a:defRPr/>
            </a:pPr>
            <a:r>
              <a:rPr lang="en-US" sz="2400" b="1" dirty="0">
                <a:solidFill>
                  <a:schemeClr val="accent5">
                    <a:lumMod val="50000"/>
                  </a:schemeClr>
                </a:solidFill>
                <a:latin typeface="Arial" pitchFamily="34" charset="0"/>
                <a:cs typeface="Arial" pitchFamily="34" charset="0"/>
              </a:rPr>
              <a:t>GEMAS atlas – </a:t>
            </a:r>
            <a:r>
              <a:rPr lang="en-US" sz="2400" b="1" u="sng" dirty="0" err="1">
                <a:solidFill>
                  <a:schemeClr val="accent5">
                    <a:lumMod val="50000"/>
                  </a:schemeClr>
                </a:solidFill>
                <a:latin typeface="Arial" pitchFamily="34" charset="0"/>
                <a:cs typeface="Arial" pitchFamily="34" charset="0"/>
              </a:rPr>
              <a:t>GE</a:t>
            </a:r>
            <a:r>
              <a:rPr lang="en-US" sz="2400" b="1" dirty="0" err="1">
                <a:solidFill>
                  <a:schemeClr val="accent5">
                    <a:lumMod val="50000"/>
                  </a:schemeClr>
                </a:solidFill>
                <a:latin typeface="Arial" pitchFamily="34" charset="0"/>
                <a:cs typeface="Arial" pitchFamily="34" charset="0"/>
              </a:rPr>
              <a:t>ochemical</a:t>
            </a:r>
            <a:r>
              <a:rPr lang="en-US" sz="2400" b="1" dirty="0">
                <a:solidFill>
                  <a:schemeClr val="accent5">
                    <a:lumMod val="50000"/>
                  </a:schemeClr>
                </a:solidFill>
                <a:latin typeface="Arial" pitchFamily="34" charset="0"/>
                <a:cs typeface="Arial" pitchFamily="34" charset="0"/>
              </a:rPr>
              <a:t> </a:t>
            </a:r>
            <a:r>
              <a:rPr lang="en-US" sz="2400" b="1" u="sng" dirty="0">
                <a:solidFill>
                  <a:schemeClr val="accent5">
                    <a:lumMod val="50000"/>
                  </a:schemeClr>
                </a:solidFill>
                <a:latin typeface="Arial" pitchFamily="34" charset="0"/>
                <a:cs typeface="Arial" pitchFamily="34" charset="0"/>
              </a:rPr>
              <a:t>M</a:t>
            </a:r>
            <a:r>
              <a:rPr lang="en-US" sz="2400" b="1" dirty="0">
                <a:solidFill>
                  <a:schemeClr val="accent5">
                    <a:lumMod val="50000"/>
                  </a:schemeClr>
                </a:solidFill>
                <a:latin typeface="Arial" pitchFamily="34" charset="0"/>
                <a:cs typeface="Arial" pitchFamily="34" charset="0"/>
              </a:rPr>
              <a:t>apping of </a:t>
            </a:r>
            <a:r>
              <a:rPr lang="en-US" sz="2400" b="1" u="sng" dirty="0">
                <a:solidFill>
                  <a:schemeClr val="accent5">
                    <a:lumMod val="50000"/>
                  </a:schemeClr>
                </a:solidFill>
                <a:latin typeface="Arial" pitchFamily="34" charset="0"/>
                <a:cs typeface="Arial" pitchFamily="34" charset="0"/>
              </a:rPr>
              <a:t>A</a:t>
            </a:r>
            <a:r>
              <a:rPr lang="en-US" sz="2400" b="1" dirty="0">
                <a:solidFill>
                  <a:schemeClr val="accent5">
                    <a:lumMod val="50000"/>
                  </a:schemeClr>
                </a:solidFill>
                <a:latin typeface="Arial" pitchFamily="34" charset="0"/>
                <a:cs typeface="Arial" pitchFamily="34" charset="0"/>
              </a:rPr>
              <a:t>gricultural and grazing land </a:t>
            </a:r>
            <a:r>
              <a:rPr lang="en-US" sz="2400" b="1" u="sng" dirty="0">
                <a:solidFill>
                  <a:schemeClr val="accent5">
                    <a:lumMod val="50000"/>
                  </a:schemeClr>
                </a:solidFill>
                <a:latin typeface="Arial" pitchFamily="34" charset="0"/>
                <a:cs typeface="Arial" pitchFamily="34" charset="0"/>
              </a:rPr>
              <a:t>S</a:t>
            </a:r>
            <a:r>
              <a:rPr lang="en-US" sz="2400" b="1" dirty="0">
                <a:solidFill>
                  <a:schemeClr val="accent5">
                    <a:lumMod val="50000"/>
                  </a:schemeClr>
                </a:solidFill>
                <a:latin typeface="Arial" pitchFamily="34" charset="0"/>
                <a:cs typeface="Arial" pitchFamily="34" charset="0"/>
              </a:rPr>
              <a:t>oil of Europe </a:t>
            </a:r>
            <a:endParaRPr lang="el-GR" sz="2400" b="1" dirty="0">
              <a:solidFill>
                <a:schemeClr val="accent5">
                  <a:lumMod val="50000"/>
                </a:schemeClr>
              </a:solidFill>
              <a:latin typeface="Arial" pitchFamily="34" charset="0"/>
              <a:cs typeface="Arial" pitchFamily="34" charset="0"/>
            </a:endParaRPr>
          </a:p>
        </p:txBody>
      </p:sp>
      <p:sp>
        <p:nvSpPr>
          <p:cNvPr id="20" name="Rectangle 19"/>
          <p:cNvSpPr/>
          <p:nvPr/>
        </p:nvSpPr>
        <p:spPr>
          <a:xfrm>
            <a:off x="323528" y="6054387"/>
            <a:ext cx="8468368" cy="830997"/>
          </a:xfrm>
          <a:prstGeom prst="rect">
            <a:avLst/>
          </a:prstGeom>
        </p:spPr>
        <p:txBody>
          <a:bodyPr wrap="square">
            <a:spAutoFit/>
          </a:bodyPr>
          <a:lstStyle/>
          <a:p>
            <a:pPr algn="ctr"/>
            <a:r>
              <a:rPr lang="en-GB" sz="2400" b="1" dirty="0">
                <a:solidFill>
                  <a:srgbClr val="002060"/>
                </a:solidFill>
                <a:latin typeface="Arial" pitchFamily="34" charset="0"/>
                <a:cs typeface="Arial" pitchFamily="34" charset="0"/>
              </a:rPr>
              <a:t>Two different sample types/site, each </a:t>
            </a:r>
            <a:r>
              <a:rPr lang="en-GB" sz="2400" b="1" i="1" dirty="0">
                <a:solidFill>
                  <a:srgbClr val="002060"/>
                </a:solidFill>
                <a:latin typeface="Arial" pitchFamily="34" charset="0"/>
                <a:cs typeface="Arial" pitchFamily="34" charset="0"/>
              </a:rPr>
              <a:t>ca</a:t>
            </a:r>
            <a:r>
              <a:rPr lang="en-GB" sz="2400" b="1" dirty="0">
                <a:solidFill>
                  <a:srgbClr val="002060"/>
                </a:solidFill>
                <a:latin typeface="Arial" pitchFamily="34" charset="0"/>
                <a:cs typeface="Arial" pitchFamily="34" charset="0"/>
              </a:rPr>
              <a:t>. 2100 samples – </a:t>
            </a:r>
          </a:p>
          <a:p>
            <a:pPr algn="ctr"/>
            <a:r>
              <a:rPr lang="en-GB" sz="2400" b="1" dirty="0">
                <a:solidFill>
                  <a:srgbClr val="002060"/>
                </a:solidFill>
                <a:latin typeface="Arial" pitchFamily="34" charset="0"/>
                <a:cs typeface="Arial" pitchFamily="34" charset="0"/>
              </a:rPr>
              <a:t>the maps are robust</a:t>
            </a:r>
            <a:endParaRPr lang="en-GB" sz="2400" dirty="0">
              <a:latin typeface="Arial" pitchFamily="34" charset="0"/>
              <a:cs typeface="Arial" pitchFamily="34" charset="0"/>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p:cNvGrpSpPr/>
          <p:nvPr/>
        </p:nvGrpSpPr>
        <p:grpSpPr>
          <a:xfrm>
            <a:off x="0" y="0"/>
            <a:ext cx="9034463" cy="6381031"/>
            <a:chOff x="0" y="0"/>
            <a:chExt cx="9034463" cy="6381031"/>
          </a:xfrm>
        </p:grpSpPr>
        <p:pic>
          <p:nvPicPr>
            <p:cNvPr id="71682" name="Picture 11" descr="Glaciation_extend_1"/>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574675" y="990600"/>
              <a:ext cx="3570288" cy="4827588"/>
            </a:xfrm>
            <a:prstGeom prst="rect">
              <a:avLst/>
            </a:prstGeom>
            <a:noFill/>
            <a:ln w="9525">
              <a:noFill/>
              <a:miter lim="800000"/>
              <a:headEnd/>
              <a:tailEnd/>
            </a:ln>
          </p:spPr>
        </p:pic>
        <p:sp>
          <p:nvSpPr>
            <p:cNvPr id="71683" name="Text Box 15"/>
            <p:cNvSpPr txBox="1">
              <a:spLocks noChangeArrowheads="1"/>
            </p:cNvSpPr>
            <p:nvPr/>
          </p:nvSpPr>
          <p:spPr bwMode="auto">
            <a:xfrm>
              <a:off x="0" y="0"/>
              <a:ext cx="4572000" cy="885825"/>
            </a:xfrm>
            <a:prstGeom prst="rect">
              <a:avLst/>
            </a:prstGeom>
            <a:noFill/>
            <a:ln w="9525">
              <a:noFill/>
              <a:miter lim="800000"/>
              <a:headEnd/>
              <a:tailEnd/>
            </a:ln>
          </p:spPr>
          <p:txBody>
            <a:bodyPr>
              <a:spAutoFit/>
            </a:bodyPr>
            <a:lstStyle/>
            <a:p>
              <a:pPr algn="ctr">
                <a:spcBef>
                  <a:spcPct val="50000"/>
                </a:spcBef>
              </a:pPr>
              <a:r>
                <a:rPr lang="en-GB" sz="2600" b="1">
                  <a:solidFill>
                    <a:srgbClr val="3333CC"/>
                  </a:solidFill>
                  <a:latin typeface="Arial" charset="0"/>
                </a:rPr>
                <a:t>Geochemical Atlas of Europe</a:t>
              </a:r>
              <a:endParaRPr lang="el-GR" sz="2600" b="1">
                <a:solidFill>
                  <a:srgbClr val="3333CC"/>
                </a:solidFill>
                <a:latin typeface="Arial" charset="0"/>
              </a:endParaRPr>
            </a:p>
          </p:txBody>
        </p:sp>
        <p:sp>
          <p:nvSpPr>
            <p:cNvPr id="71684" name="Text Box 16"/>
            <p:cNvSpPr txBox="1">
              <a:spLocks noChangeArrowheads="1"/>
            </p:cNvSpPr>
            <p:nvPr/>
          </p:nvSpPr>
          <p:spPr bwMode="auto">
            <a:xfrm>
              <a:off x="971600" y="5919366"/>
              <a:ext cx="7200900" cy="461665"/>
            </a:xfrm>
            <a:prstGeom prst="rect">
              <a:avLst/>
            </a:prstGeom>
            <a:noFill/>
            <a:ln w="9525">
              <a:noFill/>
              <a:miter lim="800000"/>
              <a:headEnd/>
              <a:tailEnd/>
            </a:ln>
          </p:spPr>
          <p:txBody>
            <a:bodyPr>
              <a:spAutoFit/>
            </a:bodyPr>
            <a:lstStyle/>
            <a:p>
              <a:pPr algn="ctr">
                <a:spcBef>
                  <a:spcPct val="50000"/>
                </a:spcBef>
              </a:pPr>
              <a:r>
                <a:rPr lang="en-GB" sz="2400" b="1" dirty="0">
                  <a:solidFill>
                    <a:srgbClr val="3333CC"/>
                  </a:solidFill>
                  <a:latin typeface="Arial" charset="0"/>
                </a:rPr>
                <a:t>Mapping the limit of the last </a:t>
              </a:r>
              <a:r>
                <a:rPr lang="en-GB" sz="2400" b="1" dirty="0" err="1">
                  <a:solidFill>
                    <a:srgbClr val="3333CC"/>
                  </a:solidFill>
                  <a:latin typeface="Arial" charset="0"/>
                </a:rPr>
                <a:t>glaciation</a:t>
              </a:r>
              <a:r>
                <a:rPr lang="en-GB" sz="2400" b="1" dirty="0">
                  <a:solidFill>
                    <a:srgbClr val="3333CC"/>
                  </a:solidFill>
                  <a:latin typeface="Arial" charset="0"/>
                </a:rPr>
                <a:t> in Europe</a:t>
              </a:r>
              <a:endParaRPr lang="el-GR" sz="2400" b="1" dirty="0">
                <a:solidFill>
                  <a:srgbClr val="3333CC"/>
                </a:solidFill>
                <a:latin typeface="Arial" charset="0"/>
              </a:endParaRPr>
            </a:p>
          </p:txBody>
        </p:sp>
        <p:pic>
          <p:nvPicPr>
            <p:cNvPr id="71685" name="Picture 26" descr="SiO2_subsoil"/>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4568825" y="9525"/>
              <a:ext cx="4465638" cy="5805488"/>
            </a:xfrm>
            <a:prstGeom prst="rect">
              <a:avLst/>
            </a:prstGeom>
            <a:noFill/>
            <a:ln w="9525">
              <a:noFill/>
              <a:miter lim="800000"/>
              <a:headEnd/>
              <a:tailEnd/>
            </a:ln>
          </p:spPr>
        </p:pic>
        <p:sp>
          <p:nvSpPr>
            <p:cNvPr id="71686" name="Rectangle 17"/>
            <p:cNvSpPr>
              <a:spLocks noChangeArrowheads="1"/>
            </p:cNvSpPr>
            <p:nvPr/>
          </p:nvSpPr>
          <p:spPr bwMode="auto">
            <a:xfrm>
              <a:off x="6511220" y="553117"/>
              <a:ext cx="2319866" cy="400110"/>
            </a:xfrm>
            <a:prstGeom prst="rect">
              <a:avLst/>
            </a:prstGeom>
            <a:noFill/>
            <a:ln w="9525">
              <a:noFill/>
              <a:miter lim="800000"/>
              <a:headEnd/>
              <a:tailEnd/>
            </a:ln>
          </p:spPr>
          <p:txBody>
            <a:bodyPr wrap="none">
              <a:spAutoFit/>
            </a:bodyPr>
            <a:lstStyle/>
            <a:p>
              <a:r>
                <a:rPr lang="en-GB" sz="2000" b="1" dirty="0">
                  <a:solidFill>
                    <a:srgbClr val="FF3300"/>
                  </a:solidFill>
                  <a:latin typeface="Arial" charset="0"/>
                </a:rPr>
                <a:t>Silicon in Subsoil</a:t>
              </a:r>
            </a:p>
          </p:txBody>
        </p:sp>
        <p:sp>
          <p:nvSpPr>
            <p:cNvPr id="7" name="TextBox 6"/>
            <p:cNvSpPr txBox="1"/>
            <p:nvPr/>
          </p:nvSpPr>
          <p:spPr>
            <a:xfrm>
              <a:off x="827088" y="5527675"/>
              <a:ext cx="3240087" cy="277813"/>
            </a:xfrm>
            <a:prstGeom prst="rect">
              <a:avLst/>
            </a:prstGeom>
            <a:noFill/>
          </p:spPr>
          <p:txBody>
            <a:bodyPr>
              <a:spAutoFit/>
            </a:bodyPr>
            <a:lstStyle/>
            <a:p>
              <a:pPr algn="ctr">
                <a:defRPr/>
              </a:pPr>
              <a:r>
                <a:rPr lang="en-GB" sz="1200" dirty="0">
                  <a:latin typeface="+mn-lt"/>
                </a:rPr>
                <a:t>(Source:  Plant </a:t>
              </a:r>
              <a:r>
                <a:rPr lang="en-GB" sz="1200" i="1" dirty="0">
                  <a:latin typeface="+mn-lt"/>
                </a:rPr>
                <a:t>et al</a:t>
              </a:r>
              <a:r>
                <a:rPr lang="en-GB" sz="1200" dirty="0">
                  <a:latin typeface="+mn-lt"/>
                </a:rPr>
                <a:t>., 2005, Fig. 5, p.38)</a:t>
              </a:r>
            </a:p>
          </p:txBody>
        </p:sp>
        <p:sp>
          <p:nvSpPr>
            <p:cNvPr id="8" name="TextBox 7"/>
            <p:cNvSpPr txBox="1"/>
            <p:nvPr/>
          </p:nvSpPr>
          <p:spPr>
            <a:xfrm>
              <a:off x="5697538" y="5491163"/>
              <a:ext cx="3241675" cy="277812"/>
            </a:xfrm>
            <a:prstGeom prst="rect">
              <a:avLst/>
            </a:prstGeom>
            <a:noFill/>
          </p:spPr>
          <p:txBody>
            <a:bodyPr>
              <a:spAutoFit/>
            </a:bodyPr>
            <a:lstStyle/>
            <a:p>
              <a:pPr algn="ctr">
                <a:defRPr/>
              </a:pPr>
              <a:r>
                <a:rPr lang="en-GB" sz="1200" dirty="0">
                  <a:latin typeface="+mn-lt"/>
                </a:rPr>
                <a:t>(Source:  </a:t>
              </a:r>
              <a:r>
                <a:rPr lang="en-GB" sz="1200" dirty="0" err="1">
                  <a:latin typeface="+mn-lt"/>
                </a:rPr>
                <a:t>Salminen</a:t>
              </a:r>
              <a:r>
                <a:rPr lang="en-GB" sz="1200" dirty="0">
                  <a:latin typeface="+mn-lt"/>
                </a:rPr>
                <a:t> </a:t>
              </a:r>
              <a:r>
                <a:rPr lang="en-GB" sz="1200" i="1" dirty="0">
                  <a:latin typeface="+mn-lt"/>
                </a:rPr>
                <a:t>et al</a:t>
              </a:r>
              <a:r>
                <a:rPr lang="en-GB" sz="1200" dirty="0">
                  <a:latin typeface="+mn-lt"/>
                </a:rPr>
                <a:t>., 2005, p.413)</a:t>
              </a:r>
            </a:p>
          </p:txBody>
        </p:sp>
        <p:cxnSp>
          <p:nvCxnSpPr>
            <p:cNvPr id="10" name="Straight Arrow Connector 9"/>
            <p:cNvCxnSpPr>
              <a:stCxn id="71684" idx="0"/>
            </p:cNvCxnSpPr>
            <p:nvPr/>
          </p:nvCxnSpPr>
          <p:spPr>
            <a:xfrm rot="5400000" flipH="1" flipV="1">
              <a:off x="5041354" y="3174010"/>
              <a:ext cx="2276052" cy="3214660"/>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a:stCxn id="71684" idx="0"/>
            </p:cNvCxnSpPr>
            <p:nvPr/>
          </p:nvCxnSpPr>
          <p:spPr>
            <a:xfrm rot="16200000" flipV="1">
              <a:off x="2683900" y="4031216"/>
              <a:ext cx="2133176" cy="1643124"/>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spTree>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cxnSp>
        <p:nvCxnSpPr>
          <p:cNvPr id="4" name="3 - Ευθεία γραμμή σύνδεσης"/>
          <p:cNvCxnSpPr/>
          <p:nvPr/>
        </p:nvCxnSpPr>
        <p:spPr>
          <a:xfrm>
            <a:off x="395288" y="884840"/>
            <a:ext cx="8280400" cy="0"/>
          </a:xfrm>
          <a:prstGeom prst="line">
            <a:avLst/>
          </a:prstGeom>
          <a:ln w="25400" cmpd="sng">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sp>
        <p:nvSpPr>
          <p:cNvPr id="13" name="5 - TextBox"/>
          <p:cNvSpPr txBox="1"/>
          <p:nvPr/>
        </p:nvSpPr>
        <p:spPr>
          <a:xfrm>
            <a:off x="251520" y="44624"/>
            <a:ext cx="7488832" cy="830997"/>
          </a:xfrm>
          <a:prstGeom prst="rect">
            <a:avLst/>
          </a:prstGeom>
          <a:noFill/>
        </p:spPr>
        <p:txBody>
          <a:bodyPr wrap="square">
            <a:spAutoFit/>
          </a:bodyPr>
          <a:lstStyle/>
          <a:p>
            <a:pPr>
              <a:defRPr/>
            </a:pPr>
            <a:r>
              <a:rPr lang="en-US" sz="2400" b="1" dirty="0">
                <a:solidFill>
                  <a:schemeClr val="accent6">
                    <a:lumMod val="50000"/>
                  </a:schemeClr>
                </a:solidFill>
                <a:latin typeface="Arial" pitchFamily="34" charset="0"/>
                <a:cs typeface="Arial" pitchFamily="34" charset="0"/>
              </a:rPr>
              <a:t>GEMAS atlas – Geochemical maps showing the distribution of lead (</a:t>
            </a:r>
            <a:r>
              <a:rPr lang="en-US" sz="2400" b="1" dirty="0" err="1">
                <a:solidFill>
                  <a:schemeClr val="accent6">
                    <a:lumMod val="50000"/>
                  </a:schemeClr>
                </a:solidFill>
                <a:latin typeface="Arial" pitchFamily="34" charset="0"/>
                <a:cs typeface="Arial" pitchFamily="34" charset="0"/>
              </a:rPr>
              <a:t>Pb</a:t>
            </a:r>
            <a:r>
              <a:rPr lang="en-US" sz="2400" b="1" dirty="0">
                <a:solidFill>
                  <a:schemeClr val="accent6">
                    <a:lumMod val="50000"/>
                  </a:schemeClr>
                </a:solidFill>
                <a:latin typeface="Arial" pitchFamily="34" charset="0"/>
                <a:cs typeface="Arial" pitchFamily="34" charset="0"/>
              </a:rPr>
              <a:t>) in grazing land soil (</a:t>
            </a:r>
            <a:r>
              <a:rPr lang="en-US" sz="2400" b="1" dirty="0" err="1">
                <a:solidFill>
                  <a:schemeClr val="accent6">
                    <a:lumMod val="50000"/>
                  </a:schemeClr>
                </a:solidFill>
                <a:latin typeface="Arial" pitchFamily="34" charset="0"/>
                <a:cs typeface="Arial" pitchFamily="34" charset="0"/>
              </a:rPr>
              <a:t>Gr</a:t>
            </a:r>
            <a:r>
              <a:rPr lang="en-US" sz="2400" b="1" dirty="0">
                <a:solidFill>
                  <a:schemeClr val="accent6">
                    <a:lumMod val="50000"/>
                  </a:schemeClr>
                </a:solidFill>
                <a:latin typeface="Arial" pitchFamily="34" charset="0"/>
                <a:cs typeface="Arial" pitchFamily="34" charset="0"/>
              </a:rPr>
              <a:t>)</a:t>
            </a:r>
            <a:endParaRPr lang="el-GR" sz="2400" b="1" dirty="0">
              <a:solidFill>
                <a:schemeClr val="accent6">
                  <a:lumMod val="50000"/>
                </a:schemeClr>
              </a:solidFill>
              <a:latin typeface="Arial" pitchFamily="34" charset="0"/>
              <a:cs typeface="Arial" pitchFamily="34" charset="0"/>
            </a:endParaRPr>
          </a:p>
        </p:txBody>
      </p:sp>
      <p:pic>
        <p:nvPicPr>
          <p:cNvPr id="17" name="Picture 16" descr="GEMAS-Logo-LD.tif"/>
          <p:cNvPicPr>
            <a:picLocks noChangeAspect="1"/>
          </p:cNvPicPr>
          <p:nvPr/>
        </p:nvPicPr>
        <p:blipFill>
          <a:blip r:embed="rId2" cstate="print"/>
          <a:stretch>
            <a:fillRect/>
          </a:stretch>
        </p:blipFill>
        <p:spPr>
          <a:xfrm>
            <a:off x="7944528" y="60160"/>
            <a:ext cx="1123950" cy="692150"/>
          </a:xfrm>
          <a:prstGeom prst="rect">
            <a:avLst/>
          </a:prstGeom>
          <a:ln>
            <a:noFill/>
          </a:ln>
          <a:effectLst>
            <a:outerShdw blurRad="292100" dist="139700" dir="2700000" algn="tl" rotWithShape="0">
              <a:srgbClr val="333333">
                <a:alpha val="65000"/>
              </a:srgbClr>
            </a:outerShdw>
          </a:effectLst>
        </p:spPr>
      </p:pic>
      <p:pic>
        <p:nvPicPr>
          <p:cNvPr id="18" name="Picture 17" descr="PbARGrMap.png"/>
          <p:cNvPicPr>
            <a:picLocks noChangeAspect="1"/>
          </p:cNvPicPr>
          <p:nvPr/>
        </p:nvPicPr>
        <p:blipFill>
          <a:blip r:embed="rId3" cstate="print"/>
          <a:stretch>
            <a:fillRect/>
          </a:stretch>
        </p:blipFill>
        <p:spPr>
          <a:xfrm>
            <a:off x="179992" y="1532697"/>
            <a:ext cx="4320000" cy="4243823"/>
          </a:xfrm>
          <a:prstGeom prst="rect">
            <a:avLst/>
          </a:prstGeom>
          <a:ln>
            <a:noFill/>
          </a:ln>
          <a:effectLst>
            <a:outerShdw blurRad="292100" dist="139700" dir="2700000" algn="tl" rotWithShape="0">
              <a:srgbClr val="333333">
                <a:alpha val="65000"/>
              </a:srgbClr>
            </a:outerShdw>
          </a:effectLst>
        </p:spPr>
      </p:pic>
      <p:pic>
        <p:nvPicPr>
          <p:cNvPr id="19" name="Picture 18" descr="PbXRFGrMap.png"/>
          <p:cNvPicPr>
            <a:picLocks noChangeAspect="1"/>
          </p:cNvPicPr>
          <p:nvPr/>
        </p:nvPicPr>
        <p:blipFill>
          <a:blip r:embed="rId4" cstate="print"/>
          <a:stretch>
            <a:fillRect/>
          </a:stretch>
        </p:blipFill>
        <p:spPr>
          <a:xfrm>
            <a:off x="4644008" y="1542968"/>
            <a:ext cx="4320000" cy="4243824"/>
          </a:xfrm>
          <a:prstGeom prst="rect">
            <a:avLst/>
          </a:prstGeom>
          <a:ln>
            <a:noFill/>
          </a:ln>
          <a:effectLst>
            <a:outerShdw blurRad="292100" dist="139700" dir="2700000" algn="tl" rotWithShape="0">
              <a:srgbClr val="333333">
                <a:alpha val="65000"/>
              </a:srgbClr>
            </a:outerShdw>
          </a:effectLst>
        </p:spPr>
      </p:pic>
      <p:sp>
        <p:nvSpPr>
          <p:cNvPr id="21" name="TextBox 20"/>
          <p:cNvSpPr txBox="1"/>
          <p:nvPr/>
        </p:nvSpPr>
        <p:spPr>
          <a:xfrm>
            <a:off x="179512" y="5805264"/>
            <a:ext cx="4320480" cy="246221"/>
          </a:xfrm>
          <a:prstGeom prst="rect">
            <a:avLst/>
          </a:prstGeom>
          <a:noFill/>
        </p:spPr>
        <p:txBody>
          <a:bodyPr wrap="square" rtlCol="0">
            <a:spAutoFit/>
          </a:bodyPr>
          <a:lstStyle/>
          <a:p>
            <a:pPr algn="ctr"/>
            <a:r>
              <a:rPr lang="en-GB" sz="1000" dirty="0">
                <a:latin typeface="Arial" pitchFamily="34" charset="0"/>
                <a:cs typeface="Arial" pitchFamily="34" charset="0"/>
              </a:rPr>
              <a:t>Source:  </a:t>
            </a:r>
            <a:r>
              <a:rPr lang="en-GB" sz="1000" dirty="0" err="1">
                <a:latin typeface="Arial" pitchFamily="34" charset="0"/>
                <a:cs typeface="Arial" pitchFamily="34" charset="0"/>
              </a:rPr>
              <a:t>Reimann</a:t>
            </a:r>
            <a:r>
              <a:rPr lang="en-GB" sz="1000" dirty="0">
                <a:latin typeface="Arial" pitchFamily="34" charset="0"/>
                <a:cs typeface="Arial" pitchFamily="34" charset="0"/>
              </a:rPr>
              <a:t> </a:t>
            </a:r>
            <a:r>
              <a:rPr lang="en-GB" sz="1000" i="1" dirty="0">
                <a:latin typeface="Arial" pitchFamily="34" charset="0"/>
                <a:cs typeface="Arial" pitchFamily="34" charset="0"/>
              </a:rPr>
              <a:t>et al</a:t>
            </a:r>
            <a:r>
              <a:rPr lang="en-GB" sz="1000" dirty="0">
                <a:latin typeface="Arial" pitchFamily="34" charset="0"/>
                <a:cs typeface="Arial" pitchFamily="34" charset="0"/>
              </a:rPr>
              <a:t>., 2014c, Fig. 11.41.5, p.341</a:t>
            </a:r>
          </a:p>
        </p:txBody>
      </p:sp>
      <p:sp>
        <p:nvSpPr>
          <p:cNvPr id="22" name="TextBox 21"/>
          <p:cNvSpPr txBox="1"/>
          <p:nvPr/>
        </p:nvSpPr>
        <p:spPr>
          <a:xfrm>
            <a:off x="4644008" y="5805264"/>
            <a:ext cx="4320480" cy="246221"/>
          </a:xfrm>
          <a:prstGeom prst="rect">
            <a:avLst/>
          </a:prstGeom>
          <a:noFill/>
        </p:spPr>
        <p:txBody>
          <a:bodyPr wrap="square" rtlCol="0">
            <a:spAutoFit/>
          </a:bodyPr>
          <a:lstStyle/>
          <a:p>
            <a:pPr algn="ctr"/>
            <a:r>
              <a:rPr lang="en-GB" sz="1000" dirty="0">
                <a:latin typeface="Arial" pitchFamily="34" charset="0"/>
                <a:cs typeface="Arial" pitchFamily="34" charset="0"/>
              </a:rPr>
              <a:t>Source:  </a:t>
            </a:r>
            <a:r>
              <a:rPr lang="en-GB" sz="1000" dirty="0" err="1">
                <a:latin typeface="Arial" pitchFamily="34" charset="0"/>
                <a:cs typeface="Arial" pitchFamily="34" charset="0"/>
              </a:rPr>
              <a:t>Reimann</a:t>
            </a:r>
            <a:r>
              <a:rPr lang="en-GB" sz="1000" dirty="0">
                <a:latin typeface="Arial" pitchFamily="34" charset="0"/>
                <a:cs typeface="Arial" pitchFamily="34" charset="0"/>
              </a:rPr>
              <a:t> </a:t>
            </a:r>
            <a:r>
              <a:rPr lang="en-GB" sz="1000" i="1" dirty="0">
                <a:latin typeface="Arial" pitchFamily="34" charset="0"/>
                <a:cs typeface="Arial" pitchFamily="34" charset="0"/>
              </a:rPr>
              <a:t>et al</a:t>
            </a:r>
            <a:r>
              <a:rPr lang="en-GB" sz="1000" dirty="0">
                <a:latin typeface="Arial" pitchFamily="34" charset="0"/>
                <a:cs typeface="Arial" pitchFamily="34" charset="0"/>
              </a:rPr>
              <a:t>., 2014c, Fig. 11.41.5, p.342</a:t>
            </a:r>
          </a:p>
        </p:txBody>
      </p:sp>
      <p:sp>
        <p:nvSpPr>
          <p:cNvPr id="9" name="Rectangle 8"/>
          <p:cNvSpPr/>
          <p:nvPr/>
        </p:nvSpPr>
        <p:spPr>
          <a:xfrm>
            <a:off x="323528" y="6054387"/>
            <a:ext cx="8468368" cy="830997"/>
          </a:xfrm>
          <a:prstGeom prst="rect">
            <a:avLst/>
          </a:prstGeom>
        </p:spPr>
        <p:txBody>
          <a:bodyPr wrap="square">
            <a:spAutoFit/>
          </a:bodyPr>
          <a:lstStyle/>
          <a:p>
            <a:pPr algn="ctr"/>
            <a:r>
              <a:rPr lang="en-GB" sz="2400" b="1" dirty="0">
                <a:solidFill>
                  <a:srgbClr val="002060"/>
                </a:solidFill>
                <a:latin typeface="Arial" pitchFamily="34" charset="0"/>
                <a:cs typeface="Arial" pitchFamily="34" charset="0"/>
              </a:rPr>
              <a:t>Two different sample types/site, each </a:t>
            </a:r>
            <a:r>
              <a:rPr lang="en-GB" sz="2400" b="1" i="1" dirty="0">
                <a:solidFill>
                  <a:srgbClr val="002060"/>
                </a:solidFill>
                <a:latin typeface="Arial" pitchFamily="34" charset="0"/>
                <a:cs typeface="Arial" pitchFamily="34" charset="0"/>
              </a:rPr>
              <a:t>ca</a:t>
            </a:r>
            <a:r>
              <a:rPr lang="en-GB" sz="2400" b="1" dirty="0">
                <a:solidFill>
                  <a:srgbClr val="002060"/>
                </a:solidFill>
                <a:latin typeface="Arial" pitchFamily="34" charset="0"/>
                <a:cs typeface="Arial" pitchFamily="34" charset="0"/>
              </a:rPr>
              <a:t>. 2100 samples – </a:t>
            </a:r>
          </a:p>
          <a:p>
            <a:pPr algn="ctr"/>
            <a:r>
              <a:rPr lang="en-GB" sz="2400" b="1" dirty="0">
                <a:solidFill>
                  <a:srgbClr val="002060"/>
                </a:solidFill>
                <a:latin typeface="Arial" pitchFamily="34" charset="0"/>
                <a:cs typeface="Arial" pitchFamily="34" charset="0"/>
              </a:rPr>
              <a:t>the maps are robust</a:t>
            </a:r>
            <a:endParaRPr lang="en-GB" sz="2400" dirty="0">
              <a:latin typeface="Arial" pitchFamily="34" charset="0"/>
              <a:cs typeface="Arial" pitchFamily="34" charset="0"/>
            </a:endParaRPr>
          </a:p>
        </p:txBody>
      </p:sp>
      <p:sp>
        <p:nvSpPr>
          <p:cNvPr id="10" name="Rectangle 9"/>
          <p:cNvSpPr>
            <a:spLocks noChangeArrowheads="1"/>
          </p:cNvSpPr>
          <p:nvPr/>
        </p:nvSpPr>
        <p:spPr bwMode="auto">
          <a:xfrm>
            <a:off x="179512" y="1141341"/>
            <a:ext cx="4320479" cy="400110"/>
          </a:xfrm>
          <a:prstGeom prst="rect">
            <a:avLst/>
          </a:prstGeom>
          <a:noFill/>
          <a:ln w="9525">
            <a:noFill/>
            <a:miter lim="800000"/>
            <a:headEnd/>
            <a:tailEnd/>
          </a:ln>
        </p:spPr>
        <p:txBody>
          <a:bodyPr wrap="square">
            <a:spAutoFit/>
          </a:bodyPr>
          <a:lstStyle/>
          <a:p>
            <a:pPr algn="ctr">
              <a:spcBef>
                <a:spcPct val="50000"/>
              </a:spcBef>
            </a:pPr>
            <a:r>
              <a:rPr lang="en-GB" sz="2000" b="1" dirty="0">
                <a:solidFill>
                  <a:srgbClr val="002060"/>
                </a:solidFill>
                <a:latin typeface="Arial" pitchFamily="34" charset="0"/>
                <a:cs typeface="Arial" pitchFamily="34" charset="0"/>
              </a:rPr>
              <a:t>Agricultural soil, 0-20 cm</a:t>
            </a:r>
            <a:endParaRPr lang="en-GB" sz="2000" dirty="0">
              <a:solidFill>
                <a:srgbClr val="002060"/>
              </a:solidFill>
              <a:latin typeface="Arial" pitchFamily="34" charset="0"/>
              <a:cs typeface="Arial" pitchFamily="34" charset="0"/>
            </a:endParaRPr>
          </a:p>
        </p:txBody>
      </p:sp>
      <p:sp>
        <p:nvSpPr>
          <p:cNvPr id="11" name="Rectangle 9"/>
          <p:cNvSpPr>
            <a:spLocks noChangeArrowheads="1"/>
          </p:cNvSpPr>
          <p:nvPr/>
        </p:nvSpPr>
        <p:spPr bwMode="auto">
          <a:xfrm>
            <a:off x="4644008" y="1141341"/>
            <a:ext cx="4320480" cy="400110"/>
          </a:xfrm>
          <a:prstGeom prst="rect">
            <a:avLst/>
          </a:prstGeom>
          <a:noFill/>
          <a:ln w="9525">
            <a:noFill/>
            <a:miter lim="800000"/>
            <a:headEnd/>
            <a:tailEnd/>
          </a:ln>
        </p:spPr>
        <p:txBody>
          <a:bodyPr wrap="square">
            <a:spAutoFit/>
          </a:bodyPr>
          <a:lstStyle/>
          <a:p>
            <a:pPr algn="ctr">
              <a:spcBef>
                <a:spcPct val="50000"/>
              </a:spcBef>
            </a:pPr>
            <a:r>
              <a:rPr lang="en-GB" sz="2000" b="1" dirty="0">
                <a:solidFill>
                  <a:srgbClr val="002060"/>
                </a:solidFill>
                <a:latin typeface="Arial" pitchFamily="34" charset="0"/>
                <a:cs typeface="Arial" pitchFamily="34" charset="0"/>
              </a:rPr>
              <a:t>Grazing land soil, 0-10 cm</a:t>
            </a:r>
            <a:endParaRPr lang="en-GB" sz="2000" dirty="0">
              <a:solidFill>
                <a:srgbClr val="002060"/>
              </a:solidFill>
              <a:latin typeface="Arial" pitchFamily="34" charset="0"/>
              <a:cs typeface="Arial" pitchFamily="34" charset="0"/>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3 - Ευθεία γραμμή σύνδεσης"/>
          <p:cNvCxnSpPr/>
          <p:nvPr/>
        </p:nvCxnSpPr>
        <p:spPr>
          <a:xfrm>
            <a:off x="395288" y="1125538"/>
            <a:ext cx="8280400" cy="0"/>
          </a:xfrm>
          <a:prstGeom prst="line">
            <a:avLst/>
          </a:prstGeom>
          <a:ln w="25400" cmpd="sng">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sp>
        <p:nvSpPr>
          <p:cNvPr id="10" name="Text Box 2"/>
          <p:cNvSpPr txBox="1">
            <a:spLocks noChangeArrowheads="1"/>
          </p:cNvSpPr>
          <p:nvPr/>
        </p:nvSpPr>
        <p:spPr bwMode="auto">
          <a:xfrm>
            <a:off x="1143000" y="144463"/>
            <a:ext cx="381000" cy="369332"/>
          </a:xfrm>
          <a:prstGeom prst="rect">
            <a:avLst/>
          </a:prstGeom>
          <a:noFill/>
          <a:ln w="9525">
            <a:noFill/>
            <a:miter lim="800000"/>
            <a:headEnd/>
            <a:tailEnd/>
          </a:ln>
        </p:spPr>
        <p:txBody>
          <a:bodyPr>
            <a:spAutoFit/>
          </a:bodyPr>
          <a:lstStyle/>
          <a:p>
            <a:pPr>
              <a:spcBef>
                <a:spcPct val="50000"/>
              </a:spcBef>
            </a:pPr>
            <a:endParaRPr lang="de-DE">
              <a:latin typeface="Arial" pitchFamily="34" charset="0"/>
              <a:cs typeface="Arial" pitchFamily="34" charset="0"/>
            </a:endParaRPr>
          </a:p>
        </p:txBody>
      </p:sp>
      <p:pic>
        <p:nvPicPr>
          <p:cNvPr id="11" name="Picture 10" descr="GEMAS-Logo-LD.tif"/>
          <p:cNvPicPr>
            <a:picLocks noChangeAspect="1"/>
          </p:cNvPicPr>
          <p:nvPr/>
        </p:nvPicPr>
        <p:blipFill>
          <a:blip r:embed="rId2" cstate="print"/>
          <a:stretch>
            <a:fillRect/>
          </a:stretch>
        </p:blipFill>
        <p:spPr>
          <a:xfrm>
            <a:off x="7944528" y="60160"/>
            <a:ext cx="1123950" cy="692150"/>
          </a:xfrm>
          <a:prstGeom prst="rect">
            <a:avLst/>
          </a:prstGeom>
          <a:ln>
            <a:noFill/>
          </a:ln>
          <a:effectLst>
            <a:outerShdw blurRad="292100" dist="139700" dir="2700000" algn="tl" rotWithShape="0">
              <a:srgbClr val="333333">
                <a:alpha val="65000"/>
              </a:srgbClr>
            </a:outerShdw>
          </a:effectLst>
        </p:spPr>
      </p:pic>
      <p:pic>
        <p:nvPicPr>
          <p:cNvPr id="12" name="Picture 11" descr="CrARApMap.png"/>
          <p:cNvPicPr>
            <a:picLocks noChangeAspect="1"/>
          </p:cNvPicPr>
          <p:nvPr/>
        </p:nvPicPr>
        <p:blipFill>
          <a:blip r:embed="rId3" cstate="print"/>
          <a:stretch>
            <a:fillRect/>
          </a:stretch>
        </p:blipFill>
        <p:spPr>
          <a:xfrm>
            <a:off x="179512" y="1988840"/>
            <a:ext cx="4320000" cy="4243823"/>
          </a:xfrm>
          <a:prstGeom prst="rect">
            <a:avLst/>
          </a:prstGeom>
          <a:ln>
            <a:noFill/>
          </a:ln>
          <a:effectLst>
            <a:outerShdw blurRad="292100" dist="139700" dir="2700000" algn="tl" rotWithShape="0">
              <a:srgbClr val="333333">
                <a:alpha val="65000"/>
              </a:srgbClr>
            </a:outerShdw>
          </a:effectLst>
        </p:spPr>
      </p:pic>
      <p:pic>
        <p:nvPicPr>
          <p:cNvPr id="13" name="Picture 12" descr="CrXRFApMap.png"/>
          <p:cNvPicPr>
            <a:picLocks noChangeAspect="1"/>
          </p:cNvPicPr>
          <p:nvPr/>
        </p:nvPicPr>
        <p:blipFill>
          <a:blip r:embed="rId4" cstate="print"/>
          <a:stretch>
            <a:fillRect/>
          </a:stretch>
        </p:blipFill>
        <p:spPr>
          <a:xfrm>
            <a:off x="4644008" y="1993489"/>
            <a:ext cx="4320000" cy="4243823"/>
          </a:xfrm>
          <a:prstGeom prst="rect">
            <a:avLst/>
          </a:prstGeom>
          <a:ln>
            <a:noFill/>
          </a:ln>
          <a:effectLst>
            <a:outerShdw blurRad="292100" dist="139700" dir="2700000" algn="tl" rotWithShape="0">
              <a:srgbClr val="333333">
                <a:alpha val="65000"/>
              </a:srgbClr>
            </a:outerShdw>
          </a:effectLst>
        </p:spPr>
      </p:pic>
      <p:sp>
        <p:nvSpPr>
          <p:cNvPr id="14" name="Rectangle 9"/>
          <p:cNvSpPr>
            <a:spLocks noChangeArrowheads="1"/>
          </p:cNvSpPr>
          <p:nvPr/>
        </p:nvSpPr>
        <p:spPr bwMode="auto">
          <a:xfrm>
            <a:off x="2404404" y="1205988"/>
            <a:ext cx="4320479" cy="400110"/>
          </a:xfrm>
          <a:prstGeom prst="rect">
            <a:avLst/>
          </a:prstGeom>
          <a:noFill/>
          <a:ln w="9525">
            <a:noFill/>
            <a:miter lim="800000"/>
            <a:headEnd/>
            <a:tailEnd/>
          </a:ln>
        </p:spPr>
        <p:txBody>
          <a:bodyPr wrap="square">
            <a:spAutoFit/>
          </a:bodyPr>
          <a:lstStyle/>
          <a:p>
            <a:pPr algn="ctr">
              <a:spcBef>
                <a:spcPct val="50000"/>
              </a:spcBef>
            </a:pPr>
            <a:r>
              <a:rPr lang="en-GB" sz="2000" b="1" dirty="0">
                <a:solidFill>
                  <a:srgbClr val="002060"/>
                </a:solidFill>
                <a:latin typeface="Arial" pitchFamily="34" charset="0"/>
                <a:cs typeface="Arial" pitchFamily="34" charset="0"/>
              </a:rPr>
              <a:t>Agricultural soil, 0-20 cm</a:t>
            </a:r>
            <a:endParaRPr lang="en-GB" sz="2000" dirty="0">
              <a:solidFill>
                <a:srgbClr val="002060"/>
              </a:solidFill>
              <a:latin typeface="Arial" pitchFamily="34" charset="0"/>
              <a:cs typeface="Arial" pitchFamily="34" charset="0"/>
            </a:endParaRPr>
          </a:p>
        </p:txBody>
      </p:sp>
      <p:sp>
        <p:nvSpPr>
          <p:cNvPr id="16" name="Rectangle 9"/>
          <p:cNvSpPr>
            <a:spLocks noChangeArrowheads="1"/>
          </p:cNvSpPr>
          <p:nvPr/>
        </p:nvSpPr>
        <p:spPr bwMode="auto">
          <a:xfrm>
            <a:off x="323528" y="1628800"/>
            <a:ext cx="4320479" cy="400110"/>
          </a:xfrm>
          <a:prstGeom prst="rect">
            <a:avLst/>
          </a:prstGeom>
          <a:noFill/>
          <a:ln w="9525">
            <a:noFill/>
            <a:miter lim="800000"/>
            <a:headEnd/>
            <a:tailEnd/>
          </a:ln>
        </p:spPr>
        <p:txBody>
          <a:bodyPr wrap="square">
            <a:spAutoFit/>
          </a:bodyPr>
          <a:lstStyle/>
          <a:p>
            <a:pPr algn="ctr">
              <a:spcBef>
                <a:spcPct val="50000"/>
              </a:spcBef>
            </a:pPr>
            <a:r>
              <a:rPr lang="en-GB" sz="2000" b="1" dirty="0">
                <a:solidFill>
                  <a:srgbClr val="002060"/>
                </a:solidFill>
                <a:latin typeface="Arial" pitchFamily="34" charset="0"/>
                <a:cs typeface="Arial" pitchFamily="34" charset="0"/>
              </a:rPr>
              <a:t>Aqua regia extraction</a:t>
            </a:r>
            <a:endParaRPr lang="en-GB" sz="2000" dirty="0">
              <a:solidFill>
                <a:srgbClr val="002060"/>
              </a:solidFill>
              <a:latin typeface="Arial" pitchFamily="34" charset="0"/>
              <a:cs typeface="Arial" pitchFamily="34" charset="0"/>
            </a:endParaRPr>
          </a:p>
        </p:txBody>
      </p:sp>
      <p:sp>
        <p:nvSpPr>
          <p:cNvPr id="17" name="Rectangle 9"/>
          <p:cNvSpPr>
            <a:spLocks noChangeArrowheads="1"/>
          </p:cNvSpPr>
          <p:nvPr/>
        </p:nvSpPr>
        <p:spPr bwMode="auto">
          <a:xfrm>
            <a:off x="4644008" y="1628800"/>
            <a:ext cx="4320479" cy="400110"/>
          </a:xfrm>
          <a:prstGeom prst="rect">
            <a:avLst/>
          </a:prstGeom>
          <a:noFill/>
          <a:ln w="9525">
            <a:noFill/>
            <a:miter lim="800000"/>
            <a:headEnd/>
            <a:tailEnd/>
          </a:ln>
        </p:spPr>
        <p:txBody>
          <a:bodyPr wrap="square">
            <a:spAutoFit/>
          </a:bodyPr>
          <a:lstStyle/>
          <a:p>
            <a:pPr algn="ctr">
              <a:spcBef>
                <a:spcPct val="50000"/>
              </a:spcBef>
            </a:pPr>
            <a:r>
              <a:rPr lang="en-GB" sz="2000" b="1" dirty="0">
                <a:solidFill>
                  <a:srgbClr val="002060"/>
                </a:solidFill>
                <a:latin typeface="Arial" pitchFamily="34" charset="0"/>
                <a:cs typeface="Arial" pitchFamily="34" charset="0"/>
              </a:rPr>
              <a:t>Total (XRF)</a:t>
            </a:r>
            <a:endParaRPr lang="en-GB" sz="2000" dirty="0">
              <a:solidFill>
                <a:srgbClr val="002060"/>
              </a:solidFill>
              <a:latin typeface="Arial" pitchFamily="34" charset="0"/>
              <a:cs typeface="Arial" pitchFamily="34" charset="0"/>
            </a:endParaRPr>
          </a:p>
        </p:txBody>
      </p:sp>
      <p:sp>
        <p:nvSpPr>
          <p:cNvPr id="18" name="TextBox 10"/>
          <p:cNvSpPr txBox="1">
            <a:spLocks noChangeArrowheads="1"/>
          </p:cNvSpPr>
          <p:nvPr/>
        </p:nvSpPr>
        <p:spPr bwMode="auto">
          <a:xfrm>
            <a:off x="106933" y="6216351"/>
            <a:ext cx="4393059" cy="246221"/>
          </a:xfrm>
          <a:prstGeom prst="rect">
            <a:avLst/>
          </a:prstGeom>
          <a:noFill/>
          <a:ln w="9525">
            <a:noFill/>
            <a:miter lim="800000"/>
            <a:headEnd/>
            <a:tailEnd/>
          </a:ln>
        </p:spPr>
        <p:txBody>
          <a:bodyPr wrap="square">
            <a:spAutoFit/>
          </a:bodyPr>
          <a:lstStyle/>
          <a:p>
            <a:pPr algn="ctr"/>
            <a:r>
              <a:rPr lang="en-GB" sz="1000" dirty="0">
                <a:latin typeface="Arial" pitchFamily="34" charset="0"/>
                <a:cs typeface="Arial" pitchFamily="34" charset="0"/>
              </a:rPr>
              <a:t>Source:   Reimann </a:t>
            </a:r>
            <a:r>
              <a:rPr lang="en-GB" sz="1000" i="1" dirty="0">
                <a:latin typeface="Arial" pitchFamily="34" charset="0"/>
                <a:cs typeface="Arial" pitchFamily="34" charset="0"/>
              </a:rPr>
              <a:t>et al.</a:t>
            </a:r>
            <a:r>
              <a:rPr lang="en-GB" sz="1000" dirty="0">
                <a:latin typeface="Arial" pitchFamily="34" charset="0"/>
                <a:cs typeface="Arial" pitchFamily="34" charset="0"/>
              </a:rPr>
              <a:t>, 2014c, Fig. 11.21.5, p.225</a:t>
            </a:r>
            <a:endParaRPr lang="el-GR" sz="1000" dirty="0">
              <a:latin typeface="Arial" pitchFamily="34" charset="0"/>
              <a:cs typeface="Arial" pitchFamily="34" charset="0"/>
            </a:endParaRPr>
          </a:p>
        </p:txBody>
      </p:sp>
      <p:sp>
        <p:nvSpPr>
          <p:cNvPr id="19" name="TextBox 10"/>
          <p:cNvSpPr txBox="1">
            <a:spLocks noChangeArrowheads="1"/>
          </p:cNvSpPr>
          <p:nvPr/>
        </p:nvSpPr>
        <p:spPr bwMode="auto">
          <a:xfrm>
            <a:off x="4644008" y="6216351"/>
            <a:ext cx="4393059" cy="246221"/>
          </a:xfrm>
          <a:prstGeom prst="rect">
            <a:avLst/>
          </a:prstGeom>
          <a:noFill/>
          <a:ln w="9525">
            <a:noFill/>
            <a:miter lim="800000"/>
            <a:headEnd/>
            <a:tailEnd/>
          </a:ln>
        </p:spPr>
        <p:txBody>
          <a:bodyPr wrap="square">
            <a:spAutoFit/>
          </a:bodyPr>
          <a:lstStyle/>
          <a:p>
            <a:pPr algn="ctr"/>
            <a:r>
              <a:rPr lang="en-GB" sz="1000" dirty="0">
                <a:latin typeface="Arial" pitchFamily="34" charset="0"/>
                <a:cs typeface="Arial" pitchFamily="34" charset="0"/>
              </a:rPr>
              <a:t>Source:   Reimann </a:t>
            </a:r>
            <a:r>
              <a:rPr lang="en-GB" sz="1000" i="1" dirty="0">
                <a:latin typeface="Arial" pitchFamily="34" charset="0"/>
                <a:cs typeface="Arial" pitchFamily="34" charset="0"/>
              </a:rPr>
              <a:t>et al</a:t>
            </a:r>
            <a:r>
              <a:rPr lang="en-GB" sz="1000" dirty="0">
                <a:latin typeface="Arial" pitchFamily="34" charset="0"/>
                <a:cs typeface="Arial" pitchFamily="34" charset="0"/>
              </a:rPr>
              <a:t>., 2014c, Fig. 11.21.5, p.226</a:t>
            </a:r>
            <a:endParaRPr lang="el-GR" sz="1000" dirty="0">
              <a:latin typeface="Arial" pitchFamily="34" charset="0"/>
              <a:cs typeface="Arial" pitchFamily="34" charset="0"/>
            </a:endParaRPr>
          </a:p>
        </p:txBody>
      </p:sp>
      <p:sp>
        <p:nvSpPr>
          <p:cNvPr id="21" name="5 - TextBox"/>
          <p:cNvSpPr txBox="1"/>
          <p:nvPr/>
        </p:nvSpPr>
        <p:spPr>
          <a:xfrm>
            <a:off x="1260401" y="188640"/>
            <a:ext cx="6551959" cy="830997"/>
          </a:xfrm>
          <a:prstGeom prst="rect">
            <a:avLst/>
          </a:prstGeom>
          <a:noFill/>
        </p:spPr>
        <p:txBody>
          <a:bodyPr wrap="square">
            <a:spAutoFit/>
          </a:bodyPr>
          <a:lstStyle/>
          <a:p>
            <a:pPr>
              <a:defRPr/>
            </a:pPr>
            <a:r>
              <a:rPr lang="en-US" sz="2400" b="1" dirty="0">
                <a:solidFill>
                  <a:schemeClr val="accent5">
                    <a:lumMod val="50000"/>
                  </a:schemeClr>
                </a:solidFill>
                <a:latin typeface="Arial" pitchFamily="34" charset="0"/>
                <a:cs typeface="Arial" pitchFamily="34" charset="0"/>
              </a:rPr>
              <a:t>GEMAS atlas – </a:t>
            </a:r>
            <a:r>
              <a:rPr lang="en-US" sz="2400" b="1" u="sng" dirty="0" err="1">
                <a:solidFill>
                  <a:schemeClr val="accent5">
                    <a:lumMod val="50000"/>
                  </a:schemeClr>
                </a:solidFill>
                <a:latin typeface="Arial" pitchFamily="34" charset="0"/>
                <a:cs typeface="Arial" pitchFamily="34" charset="0"/>
              </a:rPr>
              <a:t>GE</a:t>
            </a:r>
            <a:r>
              <a:rPr lang="en-US" sz="2400" b="1" dirty="0" err="1">
                <a:solidFill>
                  <a:schemeClr val="accent5">
                    <a:lumMod val="50000"/>
                  </a:schemeClr>
                </a:solidFill>
                <a:latin typeface="Arial" pitchFamily="34" charset="0"/>
                <a:cs typeface="Arial" pitchFamily="34" charset="0"/>
              </a:rPr>
              <a:t>ochemical</a:t>
            </a:r>
            <a:r>
              <a:rPr lang="en-US" sz="2400" b="1" dirty="0">
                <a:solidFill>
                  <a:schemeClr val="accent5">
                    <a:lumMod val="50000"/>
                  </a:schemeClr>
                </a:solidFill>
                <a:latin typeface="Arial" pitchFamily="34" charset="0"/>
                <a:cs typeface="Arial" pitchFamily="34" charset="0"/>
              </a:rPr>
              <a:t> </a:t>
            </a:r>
            <a:r>
              <a:rPr lang="en-US" sz="2400" b="1" u="sng" dirty="0">
                <a:solidFill>
                  <a:schemeClr val="accent5">
                    <a:lumMod val="50000"/>
                  </a:schemeClr>
                </a:solidFill>
                <a:latin typeface="Arial" pitchFamily="34" charset="0"/>
                <a:cs typeface="Arial" pitchFamily="34" charset="0"/>
              </a:rPr>
              <a:t>M</a:t>
            </a:r>
            <a:r>
              <a:rPr lang="en-US" sz="2400" b="1" dirty="0">
                <a:solidFill>
                  <a:schemeClr val="accent5">
                    <a:lumMod val="50000"/>
                  </a:schemeClr>
                </a:solidFill>
                <a:latin typeface="Arial" pitchFamily="34" charset="0"/>
                <a:cs typeface="Arial" pitchFamily="34" charset="0"/>
              </a:rPr>
              <a:t>apping of </a:t>
            </a:r>
            <a:r>
              <a:rPr lang="en-US" sz="2400" b="1" u="sng" dirty="0">
                <a:solidFill>
                  <a:schemeClr val="accent5">
                    <a:lumMod val="50000"/>
                  </a:schemeClr>
                </a:solidFill>
                <a:latin typeface="Arial" pitchFamily="34" charset="0"/>
                <a:cs typeface="Arial" pitchFamily="34" charset="0"/>
              </a:rPr>
              <a:t>A</a:t>
            </a:r>
            <a:r>
              <a:rPr lang="en-US" sz="2400" b="1" dirty="0">
                <a:solidFill>
                  <a:schemeClr val="accent5">
                    <a:lumMod val="50000"/>
                  </a:schemeClr>
                </a:solidFill>
                <a:latin typeface="Arial" pitchFamily="34" charset="0"/>
                <a:cs typeface="Arial" pitchFamily="34" charset="0"/>
              </a:rPr>
              <a:t>gricultural and grazing land </a:t>
            </a:r>
            <a:r>
              <a:rPr lang="en-US" sz="2400" b="1" u="sng" dirty="0">
                <a:solidFill>
                  <a:schemeClr val="accent5">
                    <a:lumMod val="50000"/>
                  </a:schemeClr>
                </a:solidFill>
                <a:latin typeface="Arial" pitchFamily="34" charset="0"/>
                <a:cs typeface="Arial" pitchFamily="34" charset="0"/>
              </a:rPr>
              <a:t>S</a:t>
            </a:r>
            <a:r>
              <a:rPr lang="en-US" sz="2400" b="1" dirty="0">
                <a:solidFill>
                  <a:schemeClr val="accent5">
                    <a:lumMod val="50000"/>
                  </a:schemeClr>
                </a:solidFill>
                <a:latin typeface="Arial" pitchFamily="34" charset="0"/>
                <a:cs typeface="Arial" pitchFamily="34" charset="0"/>
              </a:rPr>
              <a:t>oil of Europe </a:t>
            </a:r>
            <a:endParaRPr lang="el-GR" sz="2400" b="1" dirty="0">
              <a:solidFill>
                <a:schemeClr val="accent5">
                  <a:lumMod val="50000"/>
                </a:schemeClr>
              </a:solidFill>
              <a:latin typeface="Arial" pitchFamily="34" charset="0"/>
              <a:cs typeface="Arial" pitchFamily="34" charset="0"/>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cxnSp>
        <p:nvCxnSpPr>
          <p:cNvPr id="4" name="3 - Ευθεία γραμμή σύνδεσης"/>
          <p:cNvCxnSpPr/>
          <p:nvPr/>
        </p:nvCxnSpPr>
        <p:spPr>
          <a:xfrm>
            <a:off x="395288" y="884840"/>
            <a:ext cx="8280400" cy="0"/>
          </a:xfrm>
          <a:prstGeom prst="line">
            <a:avLst/>
          </a:prstGeom>
          <a:ln w="25400" cmpd="sng">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sp>
        <p:nvSpPr>
          <p:cNvPr id="14" name="TextBox 28"/>
          <p:cNvSpPr txBox="1">
            <a:spLocks noChangeArrowheads="1"/>
          </p:cNvSpPr>
          <p:nvPr/>
        </p:nvSpPr>
        <p:spPr bwMode="auto">
          <a:xfrm>
            <a:off x="3436267" y="4304307"/>
            <a:ext cx="870751" cy="461665"/>
          </a:xfrm>
          <a:prstGeom prst="rect">
            <a:avLst/>
          </a:prstGeom>
          <a:noFill/>
          <a:ln w="9525">
            <a:noFill/>
            <a:miter lim="800000"/>
            <a:headEnd/>
            <a:tailEnd/>
          </a:ln>
        </p:spPr>
        <p:txBody>
          <a:bodyPr wrap="none">
            <a:spAutoFit/>
          </a:bodyPr>
          <a:lstStyle/>
          <a:p>
            <a:r>
              <a:rPr lang="en-GB" sz="2400" b="1" dirty="0">
                <a:solidFill>
                  <a:schemeClr val="bg1"/>
                </a:solidFill>
                <a:latin typeface="Arial" pitchFamily="34" charset="0"/>
                <a:cs typeface="Arial" pitchFamily="34" charset="0"/>
              </a:rPr>
              <a:t>2005</a:t>
            </a:r>
          </a:p>
        </p:txBody>
      </p:sp>
      <p:sp>
        <p:nvSpPr>
          <p:cNvPr id="15" name="TextBox 29"/>
          <p:cNvSpPr txBox="1">
            <a:spLocks noChangeArrowheads="1"/>
          </p:cNvSpPr>
          <p:nvPr/>
        </p:nvSpPr>
        <p:spPr bwMode="auto">
          <a:xfrm>
            <a:off x="7252691" y="4880371"/>
            <a:ext cx="870751" cy="461665"/>
          </a:xfrm>
          <a:prstGeom prst="rect">
            <a:avLst/>
          </a:prstGeom>
          <a:noFill/>
          <a:ln w="9525">
            <a:noFill/>
            <a:miter lim="800000"/>
            <a:headEnd/>
            <a:tailEnd/>
          </a:ln>
        </p:spPr>
        <p:txBody>
          <a:bodyPr wrap="none">
            <a:spAutoFit/>
          </a:bodyPr>
          <a:lstStyle/>
          <a:p>
            <a:r>
              <a:rPr lang="en-GB" sz="2400" b="1" dirty="0">
                <a:solidFill>
                  <a:schemeClr val="bg1"/>
                </a:solidFill>
                <a:latin typeface="Arial" pitchFamily="34" charset="0"/>
                <a:cs typeface="Arial" pitchFamily="34" charset="0"/>
              </a:rPr>
              <a:t>2006</a:t>
            </a:r>
          </a:p>
        </p:txBody>
      </p:sp>
      <p:sp>
        <p:nvSpPr>
          <p:cNvPr id="13" name="5 - TextBox"/>
          <p:cNvSpPr txBox="1"/>
          <p:nvPr/>
        </p:nvSpPr>
        <p:spPr>
          <a:xfrm>
            <a:off x="251520" y="44624"/>
            <a:ext cx="7560840" cy="830997"/>
          </a:xfrm>
          <a:prstGeom prst="rect">
            <a:avLst/>
          </a:prstGeom>
          <a:noFill/>
        </p:spPr>
        <p:txBody>
          <a:bodyPr wrap="square">
            <a:spAutoFit/>
          </a:bodyPr>
          <a:lstStyle/>
          <a:p>
            <a:pPr>
              <a:defRPr/>
            </a:pPr>
            <a:r>
              <a:rPr lang="en-US" sz="2400" b="1" dirty="0">
                <a:solidFill>
                  <a:schemeClr val="accent6">
                    <a:lumMod val="50000"/>
                  </a:schemeClr>
                </a:solidFill>
                <a:latin typeface="Arial" pitchFamily="34" charset="0"/>
                <a:cs typeface="Arial" pitchFamily="34" charset="0"/>
              </a:rPr>
              <a:t>GEMAS atlas – Geochemical maps showing the distribution of lead (</a:t>
            </a:r>
            <a:r>
              <a:rPr lang="en-US" sz="2400" b="1" dirty="0" err="1">
                <a:solidFill>
                  <a:schemeClr val="accent6">
                    <a:lumMod val="50000"/>
                  </a:schemeClr>
                </a:solidFill>
                <a:latin typeface="Arial" pitchFamily="34" charset="0"/>
                <a:cs typeface="Arial" pitchFamily="34" charset="0"/>
              </a:rPr>
              <a:t>Pb</a:t>
            </a:r>
            <a:r>
              <a:rPr lang="en-US" sz="2400" b="1" dirty="0">
                <a:solidFill>
                  <a:schemeClr val="accent6">
                    <a:lumMod val="50000"/>
                  </a:schemeClr>
                </a:solidFill>
                <a:latin typeface="Arial" pitchFamily="34" charset="0"/>
                <a:cs typeface="Arial" pitchFamily="34" charset="0"/>
              </a:rPr>
              <a:t>) in agricultural soil (</a:t>
            </a:r>
            <a:r>
              <a:rPr lang="en-US" sz="2400" b="1" dirty="0" err="1">
                <a:solidFill>
                  <a:schemeClr val="accent6">
                    <a:lumMod val="50000"/>
                  </a:schemeClr>
                </a:solidFill>
                <a:latin typeface="Arial" pitchFamily="34" charset="0"/>
                <a:cs typeface="Arial" pitchFamily="34" charset="0"/>
              </a:rPr>
              <a:t>Ap</a:t>
            </a:r>
            <a:r>
              <a:rPr lang="en-US" sz="2400" b="1" dirty="0">
                <a:solidFill>
                  <a:schemeClr val="accent6">
                    <a:lumMod val="50000"/>
                  </a:schemeClr>
                </a:solidFill>
                <a:latin typeface="Arial" pitchFamily="34" charset="0"/>
                <a:cs typeface="Arial" pitchFamily="34" charset="0"/>
              </a:rPr>
              <a:t>)</a:t>
            </a:r>
            <a:endParaRPr lang="el-GR" sz="2400" b="1" dirty="0">
              <a:solidFill>
                <a:schemeClr val="accent6">
                  <a:lumMod val="50000"/>
                </a:schemeClr>
              </a:solidFill>
              <a:latin typeface="Arial" pitchFamily="34" charset="0"/>
              <a:cs typeface="Arial" pitchFamily="34" charset="0"/>
            </a:endParaRPr>
          </a:p>
        </p:txBody>
      </p:sp>
      <p:pic>
        <p:nvPicPr>
          <p:cNvPr id="17" name="Picture 16" descr="GEMAS-Logo-LD.tif"/>
          <p:cNvPicPr>
            <a:picLocks noChangeAspect="1"/>
          </p:cNvPicPr>
          <p:nvPr/>
        </p:nvPicPr>
        <p:blipFill>
          <a:blip r:embed="rId2" cstate="print"/>
          <a:stretch>
            <a:fillRect/>
          </a:stretch>
        </p:blipFill>
        <p:spPr>
          <a:xfrm>
            <a:off x="7944528" y="60160"/>
            <a:ext cx="1123950" cy="692150"/>
          </a:xfrm>
          <a:prstGeom prst="rect">
            <a:avLst/>
          </a:prstGeom>
          <a:ln>
            <a:noFill/>
          </a:ln>
          <a:effectLst>
            <a:outerShdw blurRad="292100" dist="139700" dir="2700000" algn="tl" rotWithShape="0">
              <a:srgbClr val="333333">
                <a:alpha val="65000"/>
              </a:srgbClr>
            </a:outerShdw>
          </a:effectLst>
        </p:spPr>
      </p:pic>
      <p:pic>
        <p:nvPicPr>
          <p:cNvPr id="11" name="Picture 10" descr="PbARApMap.png"/>
          <p:cNvPicPr>
            <a:picLocks noChangeAspect="1"/>
          </p:cNvPicPr>
          <p:nvPr/>
        </p:nvPicPr>
        <p:blipFill>
          <a:blip r:embed="rId3" cstate="print"/>
          <a:stretch>
            <a:fillRect/>
          </a:stretch>
        </p:blipFill>
        <p:spPr>
          <a:xfrm>
            <a:off x="179512" y="1268760"/>
            <a:ext cx="2880000" cy="2829216"/>
          </a:xfrm>
          <a:prstGeom prst="rect">
            <a:avLst/>
          </a:prstGeom>
          <a:ln>
            <a:noFill/>
          </a:ln>
          <a:effectLst>
            <a:outerShdw blurRad="292100" dist="139700" dir="2700000" algn="tl" rotWithShape="0">
              <a:srgbClr val="333333">
                <a:alpha val="65000"/>
              </a:srgbClr>
            </a:outerShdw>
          </a:effectLst>
        </p:spPr>
      </p:pic>
      <p:pic>
        <p:nvPicPr>
          <p:cNvPr id="12" name="Picture 11" descr="PbMMIApMap.png"/>
          <p:cNvPicPr>
            <a:picLocks noChangeAspect="1"/>
          </p:cNvPicPr>
          <p:nvPr/>
        </p:nvPicPr>
        <p:blipFill>
          <a:blip r:embed="rId4" cstate="print"/>
          <a:stretch>
            <a:fillRect/>
          </a:stretch>
        </p:blipFill>
        <p:spPr>
          <a:xfrm>
            <a:off x="6170464" y="3731459"/>
            <a:ext cx="2880000" cy="2829216"/>
          </a:xfrm>
          <a:prstGeom prst="rect">
            <a:avLst/>
          </a:prstGeom>
          <a:ln>
            <a:noFill/>
          </a:ln>
          <a:effectLst>
            <a:outerShdw blurRad="292100" dist="139700" dir="2700000" algn="tl" rotWithShape="0">
              <a:srgbClr val="333333">
                <a:alpha val="65000"/>
              </a:srgbClr>
            </a:outerShdw>
          </a:effectLst>
        </p:spPr>
      </p:pic>
      <p:pic>
        <p:nvPicPr>
          <p:cNvPr id="16" name="Picture 15" descr="PbXRFApMap.png"/>
          <p:cNvPicPr>
            <a:picLocks noChangeAspect="1"/>
          </p:cNvPicPr>
          <p:nvPr/>
        </p:nvPicPr>
        <p:blipFill>
          <a:blip r:embed="rId5" cstate="print"/>
          <a:stretch>
            <a:fillRect/>
          </a:stretch>
        </p:blipFill>
        <p:spPr>
          <a:xfrm>
            <a:off x="3175272" y="1988840"/>
            <a:ext cx="2880000" cy="2829215"/>
          </a:xfrm>
          <a:prstGeom prst="rect">
            <a:avLst/>
          </a:prstGeom>
          <a:ln>
            <a:noFill/>
          </a:ln>
          <a:effectLst>
            <a:outerShdw blurRad="292100" dist="139700" dir="2700000" algn="tl" rotWithShape="0">
              <a:srgbClr val="333333">
                <a:alpha val="65000"/>
              </a:srgbClr>
            </a:outerShdw>
          </a:effectLst>
        </p:spPr>
      </p:pic>
      <p:sp>
        <p:nvSpPr>
          <p:cNvPr id="18" name="Rectangle 17"/>
          <p:cNvSpPr/>
          <p:nvPr/>
        </p:nvSpPr>
        <p:spPr>
          <a:xfrm>
            <a:off x="179512" y="906840"/>
            <a:ext cx="2880320" cy="369332"/>
          </a:xfrm>
          <a:prstGeom prst="rect">
            <a:avLst/>
          </a:prstGeom>
        </p:spPr>
        <p:txBody>
          <a:bodyPr wrap="square">
            <a:spAutoFit/>
          </a:bodyPr>
          <a:lstStyle/>
          <a:p>
            <a:pPr algn="ctr"/>
            <a:r>
              <a:rPr lang="en-GB" b="1" dirty="0">
                <a:solidFill>
                  <a:srgbClr val="0000FF"/>
                </a:solidFill>
                <a:latin typeface="Arial" pitchFamily="34" charset="0"/>
                <a:cs typeface="Arial" pitchFamily="34" charset="0"/>
              </a:rPr>
              <a:t>Aqua regia extraction</a:t>
            </a:r>
            <a:endParaRPr lang="en-GB" dirty="0">
              <a:latin typeface="Arial" pitchFamily="34" charset="0"/>
              <a:cs typeface="Arial" pitchFamily="34" charset="0"/>
            </a:endParaRPr>
          </a:p>
        </p:txBody>
      </p:sp>
      <p:sp>
        <p:nvSpPr>
          <p:cNvPr id="19" name="Rectangle 18"/>
          <p:cNvSpPr/>
          <p:nvPr/>
        </p:nvSpPr>
        <p:spPr>
          <a:xfrm>
            <a:off x="6170464" y="3083387"/>
            <a:ext cx="2880320" cy="646331"/>
          </a:xfrm>
          <a:prstGeom prst="rect">
            <a:avLst/>
          </a:prstGeom>
        </p:spPr>
        <p:txBody>
          <a:bodyPr wrap="square">
            <a:spAutoFit/>
          </a:bodyPr>
          <a:lstStyle/>
          <a:p>
            <a:pPr algn="ctr"/>
            <a:r>
              <a:rPr lang="en-GB" b="1" dirty="0">
                <a:solidFill>
                  <a:srgbClr val="0000FF"/>
                </a:solidFill>
                <a:latin typeface="Arial" pitchFamily="34" charset="0"/>
                <a:cs typeface="Arial" pitchFamily="34" charset="0"/>
              </a:rPr>
              <a:t>Mobile Metal Ion (MMI</a:t>
            </a:r>
            <a:r>
              <a:rPr lang="en-GB" b="1" baseline="30000" dirty="0">
                <a:solidFill>
                  <a:srgbClr val="0000FF"/>
                </a:solidFill>
                <a:latin typeface="Arial" pitchFamily="34" charset="0"/>
                <a:cs typeface="Arial" pitchFamily="34" charset="0"/>
              </a:rPr>
              <a:t>®</a:t>
            </a:r>
            <a:r>
              <a:rPr lang="en-GB" b="1" dirty="0">
                <a:solidFill>
                  <a:srgbClr val="0000FF"/>
                </a:solidFill>
                <a:latin typeface="Arial" pitchFamily="34" charset="0"/>
                <a:cs typeface="Arial" pitchFamily="34" charset="0"/>
              </a:rPr>
              <a:t>)  extraction (weak leach)</a:t>
            </a:r>
            <a:endParaRPr lang="en-GB" dirty="0">
              <a:latin typeface="Arial" pitchFamily="34" charset="0"/>
              <a:cs typeface="Arial" pitchFamily="34" charset="0"/>
            </a:endParaRPr>
          </a:p>
        </p:txBody>
      </p:sp>
      <p:sp>
        <p:nvSpPr>
          <p:cNvPr id="20" name="Rectangle 19"/>
          <p:cNvSpPr/>
          <p:nvPr/>
        </p:nvSpPr>
        <p:spPr>
          <a:xfrm>
            <a:off x="3158360" y="1621608"/>
            <a:ext cx="2880320" cy="369332"/>
          </a:xfrm>
          <a:prstGeom prst="rect">
            <a:avLst/>
          </a:prstGeom>
        </p:spPr>
        <p:txBody>
          <a:bodyPr wrap="square">
            <a:spAutoFit/>
          </a:bodyPr>
          <a:lstStyle/>
          <a:p>
            <a:pPr algn="ctr"/>
            <a:r>
              <a:rPr lang="en-GB" b="1" dirty="0">
                <a:solidFill>
                  <a:srgbClr val="0000FF"/>
                </a:solidFill>
                <a:latin typeface="Arial" pitchFamily="34" charset="0"/>
                <a:cs typeface="Arial" pitchFamily="34" charset="0"/>
              </a:rPr>
              <a:t>Total (XRF)</a:t>
            </a:r>
            <a:endParaRPr lang="en-GB" dirty="0">
              <a:latin typeface="Arial" pitchFamily="34" charset="0"/>
              <a:cs typeface="Arial" pitchFamily="34" charset="0"/>
            </a:endParaRPr>
          </a:p>
        </p:txBody>
      </p:sp>
      <p:sp>
        <p:nvSpPr>
          <p:cNvPr id="24" name="TextBox 23"/>
          <p:cNvSpPr txBox="1"/>
          <p:nvPr/>
        </p:nvSpPr>
        <p:spPr>
          <a:xfrm>
            <a:off x="27708" y="4130608"/>
            <a:ext cx="3131840" cy="246221"/>
          </a:xfrm>
          <a:prstGeom prst="rect">
            <a:avLst/>
          </a:prstGeom>
          <a:noFill/>
        </p:spPr>
        <p:txBody>
          <a:bodyPr wrap="square" rtlCol="0">
            <a:spAutoFit/>
          </a:bodyPr>
          <a:lstStyle/>
          <a:p>
            <a:pPr algn="ctr"/>
            <a:r>
              <a:rPr lang="en-GB" sz="1000" dirty="0">
                <a:latin typeface="Arial" pitchFamily="34" charset="0"/>
                <a:cs typeface="Arial" pitchFamily="34" charset="0"/>
              </a:rPr>
              <a:t>Source:  </a:t>
            </a:r>
            <a:r>
              <a:rPr lang="en-GB" sz="1000" dirty="0" err="1">
                <a:latin typeface="Arial" pitchFamily="34" charset="0"/>
                <a:cs typeface="Arial" pitchFamily="34" charset="0"/>
              </a:rPr>
              <a:t>Reimann</a:t>
            </a:r>
            <a:r>
              <a:rPr lang="en-GB" sz="1000" dirty="0">
                <a:latin typeface="Arial" pitchFamily="34" charset="0"/>
                <a:cs typeface="Arial" pitchFamily="34" charset="0"/>
              </a:rPr>
              <a:t> </a:t>
            </a:r>
            <a:r>
              <a:rPr lang="en-GB" sz="1000" i="1" dirty="0">
                <a:latin typeface="Arial" pitchFamily="34" charset="0"/>
                <a:cs typeface="Arial" pitchFamily="34" charset="0"/>
              </a:rPr>
              <a:t>et al</a:t>
            </a:r>
            <a:r>
              <a:rPr lang="en-GB" sz="1000" dirty="0">
                <a:latin typeface="Arial" pitchFamily="34" charset="0"/>
                <a:cs typeface="Arial" pitchFamily="34" charset="0"/>
              </a:rPr>
              <a:t>., 2014c, Fig. 11.41.5, p.341</a:t>
            </a:r>
          </a:p>
        </p:txBody>
      </p:sp>
      <p:sp>
        <p:nvSpPr>
          <p:cNvPr id="25" name="TextBox 24"/>
          <p:cNvSpPr txBox="1"/>
          <p:nvPr/>
        </p:nvSpPr>
        <p:spPr>
          <a:xfrm>
            <a:off x="6170464" y="6611779"/>
            <a:ext cx="2808312" cy="246221"/>
          </a:xfrm>
          <a:prstGeom prst="rect">
            <a:avLst/>
          </a:prstGeom>
          <a:noFill/>
        </p:spPr>
        <p:txBody>
          <a:bodyPr wrap="square" rtlCol="0">
            <a:spAutoFit/>
          </a:bodyPr>
          <a:lstStyle/>
          <a:p>
            <a:pPr algn="ctr"/>
            <a:r>
              <a:rPr lang="en-GB" sz="1000" dirty="0">
                <a:latin typeface="Arial" pitchFamily="34" charset="0"/>
                <a:cs typeface="Arial" pitchFamily="34" charset="0"/>
              </a:rPr>
              <a:t>Source:  </a:t>
            </a:r>
            <a:r>
              <a:rPr lang="en-GB" sz="1000" dirty="0" err="1">
                <a:latin typeface="Arial" pitchFamily="34" charset="0"/>
                <a:cs typeface="Arial" pitchFamily="34" charset="0"/>
              </a:rPr>
              <a:t>Reimann</a:t>
            </a:r>
            <a:r>
              <a:rPr lang="en-GB" sz="1000" dirty="0">
                <a:latin typeface="Arial" pitchFamily="34" charset="0"/>
                <a:cs typeface="Arial" pitchFamily="34" charset="0"/>
              </a:rPr>
              <a:t> </a:t>
            </a:r>
            <a:r>
              <a:rPr lang="en-GB" sz="1000" i="1" dirty="0">
                <a:latin typeface="Arial" pitchFamily="34" charset="0"/>
                <a:cs typeface="Arial" pitchFamily="34" charset="0"/>
              </a:rPr>
              <a:t>et al</a:t>
            </a:r>
            <a:r>
              <a:rPr lang="en-GB" sz="1000" dirty="0">
                <a:latin typeface="Arial" pitchFamily="34" charset="0"/>
                <a:cs typeface="Arial" pitchFamily="34" charset="0"/>
              </a:rPr>
              <a:t>., 2014a, on DVD</a:t>
            </a:r>
          </a:p>
        </p:txBody>
      </p:sp>
      <p:sp>
        <p:nvSpPr>
          <p:cNvPr id="26" name="TextBox 25"/>
          <p:cNvSpPr txBox="1"/>
          <p:nvPr/>
        </p:nvSpPr>
        <p:spPr>
          <a:xfrm>
            <a:off x="3058644" y="4825024"/>
            <a:ext cx="3131840" cy="246221"/>
          </a:xfrm>
          <a:prstGeom prst="rect">
            <a:avLst/>
          </a:prstGeom>
          <a:noFill/>
        </p:spPr>
        <p:txBody>
          <a:bodyPr wrap="square" rtlCol="0">
            <a:spAutoFit/>
          </a:bodyPr>
          <a:lstStyle/>
          <a:p>
            <a:pPr algn="ctr"/>
            <a:r>
              <a:rPr lang="en-GB" sz="1000" dirty="0">
                <a:latin typeface="Arial" pitchFamily="34" charset="0"/>
                <a:cs typeface="Arial" pitchFamily="34" charset="0"/>
              </a:rPr>
              <a:t>Source:  </a:t>
            </a:r>
            <a:r>
              <a:rPr lang="en-GB" sz="1000" dirty="0" err="1">
                <a:latin typeface="Arial" pitchFamily="34" charset="0"/>
                <a:cs typeface="Arial" pitchFamily="34" charset="0"/>
              </a:rPr>
              <a:t>Reimann</a:t>
            </a:r>
            <a:r>
              <a:rPr lang="en-GB" sz="1000" dirty="0">
                <a:latin typeface="Arial" pitchFamily="34" charset="0"/>
                <a:cs typeface="Arial" pitchFamily="34" charset="0"/>
              </a:rPr>
              <a:t> </a:t>
            </a:r>
            <a:r>
              <a:rPr lang="en-GB" sz="1000" i="1" dirty="0">
                <a:latin typeface="Arial" pitchFamily="34" charset="0"/>
                <a:cs typeface="Arial" pitchFamily="34" charset="0"/>
              </a:rPr>
              <a:t>et al</a:t>
            </a:r>
            <a:r>
              <a:rPr lang="en-GB" sz="1000" dirty="0">
                <a:latin typeface="Arial" pitchFamily="34" charset="0"/>
                <a:cs typeface="Arial" pitchFamily="34" charset="0"/>
              </a:rPr>
              <a:t>., 2014c, Fig. 11.41.5, p.342</a:t>
            </a:r>
          </a:p>
        </p:txBody>
      </p:sp>
      <p:sp>
        <p:nvSpPr>
          <p:cNvPr id="21" name="Rectangle 20"/>
          <p:cNvSpPr/>
          <p:nvPr/>
        </p:nvSpPr>
        <p:spPr>
          <a:xfrm>
            <a:off x="251520" y="5157192"/>
            <a:ext cx="5688632" cy="1477328"/>
          </a:xfrm>
          <a:prstGeom prst="rect">
            <a:avLst/>
          </a:prstGeom>
        </p:spPr>
        <p:txBody>
          <a:bodyPr wrap="square">
            <a:spAutoFit/>
          </a:bodyPr>
          <a:lstStyle/>
          <a:p>
            <a:r>
              <a:rPr lang="en-GB" b="1" dirty="0">
                <a:solidFill>
                  <a:srgbClr val="0000FF"/>
                </a:solidFill>
                <a:latin typeface="Arial" pitchFamily="34" charset="0"/>
                <a:cs typeface="Arial" pitchFamily="34" charset="0"/>
              </a:rPr>
              <a:t>The map showing the hot aqua </a:t>
            </a:r>
            <a:r>
              <a:rPr lang="en-GB" b="1" dirty="0" err="1">
                <a:solidFill>
                  <a:srgbClr val="0000FF"/>
                </a:solidFill>
                <a:latin typeface="Arial" pitchFamily="34" charset="0"/>
                <a:cs typeface="Arial" pitchFamily="34" charset="0"/>
              </a:rPr>
              <a:t>regia</a:t>
            </a:r>
            <a:r>
              <a:rPr lang="en-GB" b="1" dirty="0">
                <a:solidFill>
                  <a:srgbClr val="0000FF"/>
                </a:solidFill>
                <a:latin typeface="Arial" pitchFamily="34" charset="0"/>
                <a:cs typeface="Arial" pitchFamily="34" charset="0"/>
              </a:rPr>
              <a:t> extractable lead (</a:t>
            </a:r>
            <a:r>
              <a:rPr lang="en-GB" b="1" dirty="0" err="1">
                <a:solidFill>
                  <a:srgbClr val="0000FF"/>
                </a:solidFill>
                <a:latin typeface="Arial" pitchFamily="34" charset="0"/>
                <a:cs typeface="Arial" pitchFamily="34" charset="0"/>
              </a:rPr>
              <a:t>Pb</a:t>
            </a:r>
            <a:r>
              <a:rPr lang="en-GB" b="1" dirty="0">
                <a:solidFill>
                  <a:srgbClr val="0000FF"/>
                </a:solidFill>
                <a:latin typeface="Arial" pitchFamily="34" charset="0"/>
                <a:cs typeface="Arial" pitchFamily="34" charset="0"/>
              </a:rPr>
              <a:t>) displays almost similar spatial patterns as the total (XRF) lead distribution map.  While the map showing the spatial distribution of MMI</a:t>
            </a:r>
            <a:r>
              <a:rPr lang="en-GB" b="1" baseline="30000" dirty="0">
                <a:solidFill>
                  <a:srgbClr val="0000FF"/>
                </a:solidFill>
                <a:latin typeface="Arial" pitchFamily="34" charset="0"/>
                <a:cs typeface="Arial" pitchFamily="34" charset="0"/>
              </a:rPr>
              <a:t>®</a:t>
            </a:r>
            <a:r>
              <a:rPr lang="en-GB" b="1" dirty="0">
                <a:solidFill>
                  <a:srgbClr val="0000FF"/>
                </a:solidFill>
                <a:latin typeface="Arial" pitchFamily="34" charset="0"/>
                <a:cs typeface="Arial" pitchFamily="34" charset="0"/>
              </a:rPr>
              <a:t> extractable lead has many differences. </a:t>
            </a:r>
            <a:endParaRPr lang="en-GB" dirty="0">
              <a:latin typeface="Arial" pitchFamily="34" charset="0"/>
              <a:cs typeface="Arial" pitchFamily="34" charset="0"/>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3 - Ευθεία γραμμή σύνδεσης"/>
          <p:cNvCxnSpPr/>
          <p:nvPr/>
        </p:nvCxnSpPr>
        <p:spPr>
          <a:xfrm>
            <a:off x="395288" y="476672"/>
            <a:ext cx="8280400" cy="0"/>
          </a:xfrm>
          <a:prstGeom prst="line">
            <a:avLst/>
          </a:prstGeom>
          <a:ln w="25400" cmpd="sng">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sp>
        <p:nvSpPr>
          <p:cNvPr id="13" name="5 - TextBox"/>
          <p:cNvSpPr txBox="1"/>
          <p:nvPr/>
        </p:nvSpPr>
        <p:spPr>
          <a:xfrm>
            <a:off x="323528" y="44624"/>
            <a:ext cx="8460432" cy="461665"/>
          </a:xfrm>
          <a:prstGeom prst="rect">
            <a:avLst/>
          </a:prstGeom>
          <a:noFill/>
        </p:spPr>
        <p:txBody>
          <a:bodyPr wrap="square">
            <a:spAutoFit/>
          </a:bodyPr>
          <a:lstStyle/>
          <a:p>
            <a:pPr algn="ctr">
              <a:defRPr/>
            </a:pPr>
            <a:r>
              <a:rPr lang="en-US" sz="2400" b="1" dirty="0">
                <a:solidFill>
                  <a:schemeClr val="accent6">
                    <a:lumMod val="50000"/>
                  </a:schemeClr>
                </a:solidFill>
                <a:latin typeface="Arial" pitchFamily="34" charset="0"/>
                <a:cs typeface="Arial" pitchFamily="34" charset="0"/>
              </a:rPr>
              <a:t>GEMAS atlas – Agricultural soil (0-20 cm</a:t>
            </a:r>
            <a:r>
              <a:rPr lang="en-GB" sz="2400" b="1" dirty="0">
                <a:solidFill>
                  <a:schemeClr val="accent6">
                    <a:lumMod val="50000"/>
                  </a:schemeClr>
                </a:solidFill>
                <a:latin typeface="Arial" pitchFamily="34" charset="0"/>
                <a:cs typeface="Arial" pitchFamily="34" charset="0"/>
              </a:rPr>
              <a:t>)</a:t>
            </a:r>
            <a:endParaRPr lang="el-GR" sz="2400" b="1" dirty="0">
              <a:solidFill>
                <a:schemeClr val="accent6">
                  <a:lumMod val="50000"/>
                </a:schemeClr>
              </a:solidFill>
              <a:latin typeface="Arial" pitchFamily="34" charset="0"/>
              <a:cs typeface="Arial" pitchFamily="34" charset="0"/>
            </a:endParaRPr>
          </a:p>
        </p:txBody>
      </p:sp>
      <p:sp>
        <p:nvSpPr>
          <p:cNvPr id="18" name="Rectangle 9"/>
          <p:cNvSpPr>
            <a:spLocks noChangeArrowheads="1"/>
          </p:cNvSpPr>
          <p:nvPr/>
        </p:nvSpPr>
        <p:spPr bwMode="auto">
          <a:xfrm>
            <a:off x="5940425" y="620688"/>
            <a:ext cx="2952750" cy="5509200"/>
          </a:xfrm>
          <a:prstGeom prst="rect">
            <a:avLst/>
          </a:prstGeom>
          <a:noFill/>
          <a:ln w="9525">
            <a:noFill/>
            <a:miter lim="800000"/>
            <a:headEnd/>
            <a:tailEnd/>
          </a:ln>
        </p:spPr>
        <p:txBody>
          <a:bodyPr>
            <a:spAutoFit/>
          </a:bodyPr>
          <a:lstStyle/>
          <a:p>
            <a:pPr>
              <a:spcBef>
                <a:spcPct val="50000"/>
              </a:spcBef>
            </a:pPr>
            <a:r>
              <a:rPr lang="de-DE" sz="2200" b="1" dirty="0">
                <a:solidFill>
                  <a:srgbClr val="002060"/>
                </a:solidFill>
                <a:latin typeface="Arial" pitchFamily="34" charset="0"/>
                <a:cs typeface="Arial" pitchFamily="34" charset="0"/>
              </a:rPr>
              <a:t>Ore deposits: 1, 3, 7, 8, 9, 12, 13, 14, 15, 16, 18, 19, 21, 24, 25, 26, 27, 20, 31, 33, 34, 35, 36, 37, 38, 39, 42, 44, 47, 53</a:t>
            </a:r>
          </a:p>
          <a:p>
            <a:pPr>
              <a:spcBef>
                <a:spcPct val="50000"/>
              </a:spcBef>
            </a:pPr>
            <a:r>
              <a:rPr lang="de-DE" sz="2200" b="1" dirty="0">
                <a:solidFill>
                  <a:srgbClr val="002060"/>
                </a:solidFill>
                <a:latin typeface="Arial" pitchFamily="34" charset="0"/>
                <a:cs typeface="Arial" pitchFamily="34" charset="0"/>
              </a:rPr>
              <a:t>Geology: 5, 20, 28, 29, 40, 41, 43, 46, 48</a:t>
            </a:r>
          </a:p>
          <a:p>
            <a:pPr>
              <a:spcBef>
                <a:spcPct val="50000"/>
              </a:spcBef>
            </a:pPr>
            <a:r>
              <a:rPr lang="de-DE" sz="2200" b="1" dirty="0">
                <a:solidFill>
                  <a:srgbClr val="002060"/>
                </a:solidFill>
                <a:latin typeface="Arial" pitchFamily="34" charset="0"/>
                <a:cs typeface="Arial" pitchFamily="34" charset="0"/>
              </a:rPr>
              <a:t>Cities: 2, 10, 11, 23, 49</a:t>
            </a:r>
          </a:p>
          <a:p>
            <a:pPr>
              <a:spcBef>
                <a:spcPct val="50000"/>
              </a:spcBef>
            </a:pPr>
            <a:r>
              <a:rPr lang="de-DE" sz="2200" b="1" dirty="0">
                <a:solidFill>
                  <a:srgbClr val="002060"/>
                </a:solidFill>
                <a:latin typeface="Arial" pitchFamily="34" charset="0"/>
                <a:cs typeface="Arial" pitchFamily="34" charset="0"/>
              </a:rPr>
              <a:t>Contamination: 6, 17, 32, 50, 51, 52</a:t>
            </a:r>
          </a:p>
          <a:p>
            <a:pPr>
              <a:spcBef>
                <a:spcPct val="50000"/>
              </a:spcBef>
            </a:pPr>
            <a:r>
              <a:rPr lang="de-DE" sz="2200" b="1" dirty="0">
                <a:solidFill>
                  <a:srgbClr val="002060"/>
                </a:solidFill>
                <a:latin typeface="Arial" pitchFamily="34" charset="0"/>
                <a:cs typeface="Arial" pitchFamily="34" charset="0"/>
              </a:rPr>
              <a:t>Unexplained: 4, 22, 45</a:t>
            </a:r>
            <a:endParaRPr lang="de-DE" sz="2200" dirty="0">
              <a:solidFill>
                <a:srgbClr val="002060"/>
              </a:solidFill>
              <a:latin typeface="Arial" pitchFamily="34" charset="0"/>
              <a:cs typeface="Arial" pitchFamily="34" charset="0"/>
            </a:endParaRPr>
          </a:p>
        </p:txBody>
      </p:sp>
      <p:pic>
        <p:nvPicPr>
          <p:cNvPr id="20" name="Picture 5" descr="Pbmapwithnumberedanomalies.jpg"/>
          <p:cNvPicPr>
            <a:picLocks noChangeAspect="1"/>
          </p:cNvPicPr>
          <p:nvPr/>
        </p:nvPicPr>
        <p:blipFill>
          <a:blip r:embed="rId2" cstate="print"/>
          <a:srcRect/>
          <a:stretch>
            <a:fillRect/>
          </a:stretch>
        </p:blipFill>
        <p:spPr bwMode="auto">
          <a:xfrm>
            <a:off x="97011" y="548680"/>
            <a:ext cx="5699125" cy="5588000"/>
          </a:xfrm>
          <a:prstGeom prst="rect">
            <a:avLst/>
          </a:prstGeom>
          <a:ln>
            <a:noFill/>
          </a:ln>
          <a:effectLst>
            <a:outerShdw blurRad="292100" dist="139700" dir="2700000" algn="tl" rotWithShape="0">
              <a:srgbClr val="333333">
                <a:alpha val="65000"/>
              </a:srgbClr>
            </a:outerShdw>
          </a:effectLst>
        </p:spPr>
      </p:pic>
      <p:sp>
        <p:nvSpPr>
          <p:cNvPr id="21" name="TextBox 6"/>
          <p:cNvSpPr txBox="1">
            <a:spLocks noChangeArrowheads="1"/>
          </p:cNvSpPr>
          <p:nvPr/>
        </p:nvSpPr>
        <p:spPr bwMode="auto">
          <a:xfrm>
            <a:off x="754310" y="6145559"/>
            <a:ext cx="4249738" cy="307777"/>
          </a:xfrm>
          <a:prstGeom prst="rect">
            <a:avLst/>
          </a:prstGeom>
          <a:noFill/>
          <a:ln w="9525">
            <a:noFill/>
            <a:miter lim="800000"/>
            <a:headEnd/>
            <a:tailEnd/>
          </a:ln>
        </p:spPr>
        <p:txBody>
          <a:bodyPr>
            <a:spAutoFit/>
          </a:bodyPr>
          <a:lstStyle/>
          <a:p>
            <a:pPr algn="ctr"/>
            <a:r>
              <a:rPr lang="en-GB" sz="1400" dirty="0">
                <a:latin typeface="Arial" pitchFamily="34" charset="0"/>
                <a:cs typeface="Arial" pitchFamily="34" charset="0"/>
              </a:rPr>
              <a:t>(From </a:t>
            </a:r>
            <a:r>
              <a:rPr lang="en-GB" sz="1400" dirty="0" err="1">
                <a:latin typeface="Arial" pitchFamily="34" charset="0"/>
                <a:cs typeface="Arial" pitchFamily="34" charset="0"/>
              </a:rPr>
              <a:t>Reimann</a:t>
            </a:r>
            <a:r>
              <a:rPr lang="en-GB" sz="1400" dirty="0">
                <a:latin typeface="Arial" pitchFamily="34" charset="0"/>
                <a:cs typeface="Arial" pitchFamily="34" charset="0"/>
              </a:rPr>
              <a:t> </a:t>
            </a:r>
            <a:r>
              <a:rPr lang="en-GB" sz="1400" i="1" dirty="0">
                <a:latin typeface="Arial" pitchFamily="34" charset="0"/>
                <a:cs typeface="Arial" pitchFamily="34" charset="0"/>
              </a:rPr>
              <a:t>et al</a:t>
            </a:r>
            <a:r>
              <a:rPr lang="en-GB" sz="1400" dirty="0">
                <a:latin typeface="Arial" pitchFamily="34" charset="0"/>
                <a:cs typeface="Arial" pitchFamily="34" charset="0"/>
              </a:rPr>
              <a:t>., 2012b, Fig. 2, p.534)</a:t>
            </a:r>
            <a:endParaRPr lang="el-GR" sz="1400" dirty="0">
              <a:latin typeface="Arial" pitchFamily="34" charset="0"/>
              <a:cs typeface="Arial" pitchFamily="34" charset="0"/>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8 - TextBox"/>
          <p:cNvSpPr txBox="1"/>
          <p:nvPr/>
        </p:nvSpPr>
        <p:spPr>
          <a:xfrm>
            <a:off x="107504" y="6568682"/>
            <a:ext cx="9036496" cy="307777"/>
          </a:xfrm>
          <a:prstGeom prst="rect">
            <a:avLst/>
          </a:prstGeom>
          <a:noFill/>
        </p:spPr>
        <p:txBody>
          <a:bodyPr wrap="square">
            <a:spAutoFit/>
          </a:bodyPr>
          <a:lstStyle/>
          <a:p>
            <a:pPr algn="ctr">
              <a:defRPr/>
            </a:pPr>
            <a:r>
              <a:rPr lang="en-US" sz="1400" dirty="0">
                <a:latin typeface="Arial" pitchFamily="34" charset="0"/>
                <a:cs typeface="Arial" pitchFamily="34" charset="0"/>
                <a:hlinkClick r:id="rId2"/>
              </a:rPr>
              <a:t>http://gemas.geolba.ac.at/Download/GEMAS_Periodic_Table_of_Elements_High_resolution.pdf</a:t>
            </a:r>
            <a:r>
              <a:rPr lang="en-US" sz="1400" dirty="0">
                <a:latin typeface="Arial" pitchFamily="34" charset="0"/>
                <a:cs typeface="Arial" pitchFamily="34" charset="0"/>
              </a:rPr>
              <a:t> </a:t>
            </a:r>
            <a:endParaRPr lang="el-GR" sz="1400" dirty="0">
              <a:latin typeface="Arial" pitchFamily="34" charset="0"/>
              <a:cs typeface="Arial" pitchFamily="34" charset="0"/>
            </a:endParaRPr>
          </a:p>
        </p:txBody>
      </p:sp>
      <p:pic>
        <p:nvPicPr>
          <p:cNvPr id="8" name="Picture 10" descr="GEMAS_Agricultural_soil_Elements_Periodic_Table_Poster_final"/>
          <p:cNvPicPr>
            <a:picLocks noChangeAspect="1" noChangeArrowheads="1"/>
          </p:cNvPicPr>
          <p:nvPr/>
        </p:nvPicPr>
        <p:blipFill>
          <a:blip r:embed="rId3" cstate="print"/>
          <a:srcRect/>
          <a:stretch>
            <a:fillRect/>
          </a:stretch>
        </p:blipFill>
        <p:spPr bwMode="auto">
          <a:xfrm>
            <a:off x="0" y="896775"/>
            <a:ext cx="9144000" cy="5748337"/>
          </a:xfrm>
          <a:prstGeom prst="rect">
            <a:avLst/>
          </a:prstGeom>
          <a:noFill/>
        </p:spPr>
      </p:pic>
      <p:pic>
        <p:nvPicPr>
          <p:cNvPr id="15" name="Picture 14" descr="GEMAS-Logo-LD.tif"/>
          <p:cNvPicPr>
            <a:picLocks noChangeAspect="1"/>
          </p:cNvPicPr>
          <p:nvPr/>
        </p:nvPicPr>
        <p:blipFill>
          <a:blip r:embed="rId4" cstate="print"/>
          <a:stretch>
            <a:fillRect/>
          </a:stretch>
        </p:blipFill>
        <p:spPr>
          <a:xfrm>
            <a:off x="7944528" y="60160"/>
            <a:ext cx="1123950" cy="692150"/>
          </a:xfrm>
          <a:prstGeom prst="rect">
            <a:avLst/>
          </a:prstGeom>
          <a:ln>
            <a:noFill/>
          </a:ln>
          <a:effectLst>
            <a:outerShdw blurRad="292100" dist="139700" dir="2700000" algn="tl" rotWithShape="0">
              <a:srgbClr val="333333">
                <a:alpha val="65000"/>
              </a:srgbClr>
            </a:outerShdw>
          </a:effectLst>
        </p:spPr>
      </p:pic>
      <p:sp>
        <p:nvSpPr>
          <p:cNvPr id="11" name="5 - TextBox"/>
          <p:cNvSpPr txBox="1"/>
          <p:nvPr/>
        </p:nvSpPr>
        <p:spPr>
          <a:xfrm>
            <a:off x="1260401" y="40864"/>
            <a:ext cx="6551959" cy="830997"/>
          </a:xfrm>
          <a:prstGeom prst="rect">
            <a:avLst/>
          </a:prstGeom>
          <a:noFill/>
        </p:spPr>
        <p:txBody>
          <a:bodyPr wrap="square">
            <a:spAutoFit/>
          </a:bodyPr>
          <a:lstStyle/>
          <a:p>
            <a:pPr>
              <a:defRPr/>
            </a:pPr>
            <a:r>
              <a:rPr lang="en-US" sz="2400" b="1" dirty="0">
                <a:solidFill>
                  <a:schemeClr val="accent6">
                    <a:lumMod val="50000"/>
                  </a:schemeClr>
                </a:solidFill>
                <a:latin typeface="Arial" pitchFamily="34" charset="0"/>
                <a:cs typeface="Arial" pitchFamily="34" charset="0"/>
              </a:rPr>
              <a:t>GEMAS atlas – </a:t>
            </a:r>
            <a:r>
              <a:rPr lang="en-US" sz="2400" b="1" u="sng" dirty="0" err="1">
                <a:solidFill>
                  <a:schemeClr val="accent6">
                    <a:lumMod val="50000"/>
                  </a:schemeClr>
                </a:solidFill>
                <a:latin typeface="Arial" pitchFamily="34" charset="0"/>
                <a:cs typeface="Arial" pitchFamily="34" charset="0"/>
              </a:rPr>
              <a:t>GE</a:t>
            </a:r>
            <a:r>
              <a:rPr lang="en-US" sz="2400" b="1" dirty="0" err="1">
                <a:solidFill>
                  <a:schemeClr val="accent6">
                    <a:lumMod val="50000"/>
                  </a:schemeClr>
                </a:solidFill>
                <a:latin typeface="Arial" pitchFamily="34" charset="0"/>
                <a:cs typeface="Arial" pitchFamily="34" charset="0"/>
              </a:rPr>
              <a:t>ochemical</a:t>
            </a:r>
            <a:r>
              <a:rPr lang="en-US" sz="2400" b="1" dirty="0">
                <a:solidFill>
                  <a:schemeClr val="accent6">
                    <a:lumMod val="50000"/>
                  </a:schemeClr>
                </a:solidFill>
                <a:latin typeface="Arial" pitchFamily="34" charset="0"/>
                <a:cs typeface="Arial" pitchFamily="34" charset="0"/>
              </a:rPr>
              <a:t> </a:t>
            </a:r>
            <a:r>
              <a:rPr lang="en-US" sz="2400" b="1" u="sng" dirty="0">
                <a:solidFill>
                  <a:schemeClr val="accent6">
                    <a:lumMod val="50000"/>
                  </a:schemeClr>
                </a:solidFill>
                <a:latin typeface="Arial" pitchFamily="34" charset="0"/>
                <a:cs typeface="Arial" pitchFamily="34" charset="0"/>
              </a:rPr>
              <a:t>M</a:t>
            </a:r>
            <a:r>
              <a:rPr lang="en-US" sz="2400" b="1" dirty="0">
                <a:solidFill>
                  <a:schemeClr val="accent6">
                    <a:lumMod val="50000"/>
                  </a:schemeClr>
                </a:solidFill>
                <a:latin typeface="Arial" pitchFamily="34" charset="0"/>
                <a:cs typeface="Arial" pitchFamily="34" charset="0"/>
              </a:rPr>
              <a:t>apping of </a:t>
            </a:r>
            <a:r>
              <a:rPr lang="en-US" sz="2400" b="1" u="sng" dirty="0">
                <a:solidFill>
                  <a:schemeClr val="accent6">
                    <a:lumMod val="50000"/>
                  </a:schemeClr>
                </a:solidFill>
                <a:latin typeface="Arial" pitchFamily="34" charset="0"/>
                <a:cs typeface="Arial" pitchFamily="34" charset="0"/>
              </a:rPr>
              <a:t>A</a:t>
            </a:r>
            <a:r>
              <a:rPr lang="en-US" sz="2400" b="1" dirty="0">
                <a:solidFill>
                  <a:schemeClr val="accent6">
                    <a:lumMod val="50000"/>
                  </a:schemeClr>
                </a:solidFill>
                <a:latin typeface="Arial" pitchFamily="34" charset="0"/>
                <a:cs typeface="Arial" pitchFamily="34" charset="0"/>
              </a:rPr>
              <a:t>gricultural and grazing land </a:t>
            </a:r>
            <a:r>
              <a:rPr lang="en-US" sz="2400" b="1" u="sng" dirty="0">
                <a:solidFill>
                  <a:schemeClr val="accent6">
                    <a:lumMod val="50000"/>
                  </a:schemeClr>
                </a:solidFill>
                <a:latin typeface="Arial" pitchFamily="34" charset="0"/>
                <a:cs typeface="Arial" pitchFamily="34" charset="0"/>
              </a:rPr>
              <a:t>S</a:t>
            </a:r>
            <a:r>
              <a:rPr lang="en-US" sz="2400" b="1" dirty="0">
                <a:solidFill>
                  <a:schemeClr val="accent6">
                    <a:lumMod val="50000"/>
                  </a:schemeClr>
                </a:solidFill>
                <a:latin typeface="Arial" pitchFamily="34" charset="0"/>
                <a:cs typeface="Arial" pitchFamily="34" charset="0"/>
              </a:rPr>
              <a:t>oil of Europe </a:t>
            </a:r>
            <a:endParaRPr lang="el-GR" sz="2400" b="1" dirty="0">
              <a:solidFill>
                <a:schemeClr val="accent6">
                  <a:lumMod val="50000"/>
                </a:schemeClr>
              </a:solidFill>
              <a:latin typeface="Arial" pitchFamily="34" charset="0"/>
              <a:cs typeface="Arial" pitchFamily="34" charset="0"/>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5 - TextBox"/>
          <p:cNvSpPr txBox="1"/>
          <p:nvPr/>
        </p:nvSpPr>
        <p:spPr>
          <a:xfrm>
            <a:off x="0" y="-27384"/>
            <a:ext cx="9143999" cy="461665"/>
          </a:xfrm>
          <a:prstGeom prst="rect">
            <a:avLst/>
          </a:prstGeom>
          <a:noFill/>
        </p:spPr>
        <p:txBody>
          <a:bodyPr wrap="square">
            <a:spAutoFit/>
          </a:bodyPr>
          <a:lstStyle/>
          <a:p>
            <a:pPr algn="ctr">
              <a:defRPr/>
            </a:pPr>
            <a:r>
              <a:rPr lang="en-US" sz="2400" b="1" dirty="0">
                <a:solidFill>
                  <a:schemeClr val="accent6">
                    <a:lumMod val="50000"/>
                  </a:schemeClr>
                </a:solidFill>
                <a:latin typeface="Arial" pitchFamily="34" charset="0"/>
                <a:cs typeface="Arial" pitchFamily="34" charset="0"/>
              </a:rPr>
              <a:t>OVERALL CONCLUSIONS (1/2)</a:t>
            </a:r>
            <a:endParaRPr lang="el-GR" sz="2400" b="1" dirty="0">
              <a:solidFill>
                <a:schemeClr val="accent6">
                  <a:lumMod val="50000"/>
                </a:schemeClr>
              </a:solidFill>
              <a:latin typeface="Arial" pitchFamily="34" charset="0"/>
              <a:cs typeface="Arial" pitchFamily="34" charset="0"/>
            </a:endParaRPr>
          </a:p>
        </p:txBody>
      </p:sp>
      <p:sp>
        <p:nvSpPr>
          <p:cNvPr id="10" name="Rectangle 9"/>
          <p:cNvSpPr/>
          <p:nvPr/>
        </p:nvSpPr>
        <p:spPr>
          <a:xfrm>
            <a:off x="179512" y="476672"/>
            <a:ext cx="8964488" cy="5840060"/>
          </a:xfrm>
          <a:prstGeom prst="rect">
            <a:avLst/>
          </a:prstGeom>
        </p:spPr>
        <p:txBody>
          <a:bodyPr wrap="square">
            <a:spAutoFit/>
          </a:bodyPr>
          <a:lstStyle/>
          <a:p>
            <a:pPr marL="269875" indent="-269875">
              <a:spcAft>
                <a:spcPts val="1500"/>
              </a:spcAft>
              <a:buFont typeface="Arial" charset="0"/>
              <a:buChar char="•"/>
            </a:pPr>
            <a:r>
              <a:rPr lang="en-GB" sz="2400" b="1" dirty="0">
                <a:solidFill>
                  <a:srgbClr val="0000CC"/>
                </a:solidFill>
                <a:latin typeface="Arial" pitchFamily="34" charset="0"/>
                <a:cs typeface="Arial" pitchFamily="34" charset="0"/>
              </a:rPr>
              <a:t>The only harmonised and homogeneous geochemical databases that exist in Europe at the present time are the ones developed by the Geochemistry Expert Group of </a:t>
            </a:r>
            <a:r>
              <a:rPr lang="en-GB" sz="2400" b="1" dirty="0" err="1">
                <a:solidFill>
                  <a:srgbClr val="0000CC"/>
                </a:solidFill>
                <a:latin typeface="Arial" pitchFamily="34" charset="0"/>
                <a:cs typeface="Arial" pitchFamily="34" charset="0"/>
              </a:rPr>
              <a:t>EuroGeoSurveys</a:t>
            </a:r>
            <a:r>
              <a:rPr lang="en-GB" sz="2400" b="1" dirty="0">
                <a:solidFill>
                  <a:srgbClr val="0000CC"/>
                </a:solidFill>
                <a:latin typeface="Arial" pitchFamily="34" charset="0"/>
                <a:cs typeface="Arial" pitchFamily="34" charset="0"/>
              </a:rPr>
              <a:t>.</a:t>
            </a:r>
          </a:p>
          <a:p>
            <a:pPr marL="269875" indent="-269875">
              <a:spcAft>
                <a:spcPts val="1500"/>
              </a:spcAft>
              <a:buFont typeface="Arial" charset="0"/>
              <a:buChar char="•"/>
            </a:pPr>
            <a:r>
              <a:rPr lang="en-GB" sz="2400" b="1" dirty="0">
                <a:solidFill>
                  <a:srgbClr val="0000CC"/>
                </a:solidFill>
                <a:latin typeface="Arial" pitchFamily="34" charset="0"/>
                <a:cs typeface="Arial" pitchFamily="34" charset="0"/>
              </a:rPr>
              <a:t>These databases provide the general continental-scale picture, which forms the necessary background for carrying out more detailed studies.</a:t>
            </a:r>
          </a:p>
          <a:p>
            <a:pPr marL="269875" indent="-269875">
              <a:spcAft>
                <a:spcPts val="1500"/>
              </a:spcAft>
              <a:buFont typeface="Arial" charset="0"/>
              <a:buChar char="•"/>
            </a:pPr>
            <a:r>
              <a:rPr lang="en-GB" sz="2400" b="1" dirty="0">
                <a:solidFill>
                  <a:srgbClr val="0000CC"/>
                </a:solidFill>
                <a:latin typeface="Arial" pitchFamily="34" charset="0"/>
                <a:cs typeface="Arial" pitchFamily="34" charset="0"/>
              </a:rPr>
              <a:t>Geochemical mapping at the continental-scale permits cost-effective selection of monitoring sites.</a:t>
            </a:r>
          </a:p>
          <a:p>
            <a:pPr marL="269875" indent="-269875">
              <a:spcAft>
                <a:spcPts val="1500"/>
              </a:spcAft>
              <a:buFont typeface="Arial" charset="0"/>
              <a:buChar char="•"/>
            </a:pPr>
            <a:r>
              <a:rPr lang="en-GB" sz="2400" b="1" dirty="0">
                <a:solidFill>
                  <a:srgbClr val="0000CC"/>
                </a:solidFill>
                <a:latin typeface="Arial" pitchFamily="34" charset="0"/>
                <a:cs typeface="Arial" pitchFamily="34" charset="0"/>
              </a:rPr>
              <a:t>The Geochemical Atlases of Europe provide European policy makers, scientists and other interested parties with valuable information about the geochemistry of stream- and ground-water, residual soil, alluvial soil, agricultural soil and grazing land soil at the continental-scale.</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4"/>
          <p:cNvSpPr>
            <a:spLocks noChangeArrowheads="1"/>
          </p:cNvSpPr>
          <p:nvPr/>
        </p:nvSpPr>
        <p:spPr bwMode="auto">
          <a:xfrm>
            <a:off x="4067944" y="714356"/>
            <a:ext cx="4752528" cy="1200329"/>
          </a:xfrm>
          <a:prstGeom prst="rect">
            <a:avLst/>
          </a:prstGeom>
          <a:noFill/>
          <a:ln w="9525">
            <a:noFill/>
            <a:miter lim="800000"/>
            <a:headEnd/>
            <a:tailEnd/>
          </a:ln>
          <a:effectLst/>
        </p:spPr>
        <p:txBody>
          <a:bodyPr wrap="square">
            <a:spAutoFit/>
          </a:bodyPr>
          <a:lstStyle/>
          <a:p>
            <a:pPr>
              <a:spcBef>
                <a:spcPct val="50000"/>
              </a:spcBef>
            </a:pPr>
            <a:r>
              <a:rPr lang="en-GB" sz="2400" b="1" dirty="0">
                <a:solidFill>
                  <a:srgbClr val="0000CC"/>
                </a:solidFill>
                <a:latin typeface="Arial" pitchFamily="34" charset="0"/>
                <a:cs typeface="Arial" pitchFamily="34" charset="0"/>
              </a:rPr>
              <a:t>The results of the Geochemical Atlases of Europe can be used in:</a:t>
            </a:r>
          </a:p>
        </p:txBody>
      </p:sp>
      <p:sp>
        <p:nvSpPr>
          <p:cNvPr id="6" name="Rectangle 15"/>
          <p:cNvSpPr>
            <a:spLocks noChangeArrowheads="1"/>
          </p:cNvSpPr>
          <p:nvPr/>
        </p:nvSpPr>
        <p:spPr bwMode="auto">
          <a:xfrm>
            <a:off x="4788347" y="1976624"/>
            <a:ext cx="4032125" cy="4154984"/>
          </a:xfrm>
          <a:prstGeom prst="rect">
            <a:avLst/>
          </a:prstGeom>
          <a:noFill/>
          <a:ln w="9525">
            <a:noFill/>
            <a:miter lim="800000"/>
            <a:headEnd/>
            <a:tailEnd/>
          </a:ln>
          <a:effectLst/>
        </p:spPr>
        <p:txBody>
          <a:bodyPr wrap="square">
            <a:spAutoFit/>
          </a:bodyPr>
          <a:lstStyle/>
          <a:p>
            <a:pPr marL="182563" indent="-182563">
              <a:spcBef>
                <a:spcPct val="50000"/>
              </a:spcBef>
              <a:buFontTx/>
              <a:buChar char="•"/>
            </a:pPr>
            <a:r>
              <a:rPr lang="en-GB" sz="2400" b="1" dirty="0">
                <a:latin typeface="Arial" pitchFamily="34" charset="0"/>
                <a:cs typeface="Arial" pitchFamily="34" charset="0"/>
              </a:rPr>
              <a:t>Agriculture,</a:t>
            </a:r>
          </a:p>
          <a:p>
            <a:pPr marL="182563" indent="-182563">
              <a:spcBef>
                <a:spcPct val="50000"/>
              </a:spcBef>
              <a:buFontTx/>
              <a:buChar char="•"/>
            </a:pPr>
            <a:r>
              <a:rPr lang="en-GB" sz="2400" b="1" dirty="0">
                <a:latin typeface="Arial" pitchFamily="34" charset="0"/>
                <a:cs typeface="Arial" pitchFamily="34" charset="0"/>
              </a:rPr>
              <a:t>Grazing land,</a:t>
            </a:r>
          </a:p>
          <a:p>
            <a:pPr marL="182563" indent="-182563">
              <a:spcBef>
                <a:spcPct val="50000"/>
              </a:spcBef>
              <a:buFontTx/>
              <a:buChar char="•"/>
            </a:pPr>
            <a:r>
              <a:rPr lang="en-GB" sz="2400" b="1" dirty="0">
                <a:latin typeface="Arial" pitchFamily="34" charset="0"/>
                <a:cs typeface="Arial" pitchFamily="34" charset="0"/>
              </a:rPr>
              <a:t>Mineral exploration,</a:t>
            </a:r>
          </a:p>
          <a:p>
            <a:pPr marL="182563" indent="-182563">
              <a:spcBef>
                <a:spcPct val="50000"/>
              </a:spcBef>
              <a:buFontTx/>
              <a:buChar char="•"/>
            </a:pPr>
            <a:r>
              <a:rPr lang="en-GB" sz="2400" b="1" dirty="0">
                <a:latin typeface="Arial" pitchFamily="34" charset="0"/>
                <a:cs typeface="Arial" pitchFamily="34" charset="0"/>
              </a:rPr>
              <a:t>Land use policy,</a:t>
            </a:r>
          </a:p>
          <a:p>
            <a:pPr marL="182563" indent="-182563">
              <a:spcBef>
                <a:spcPct val="50000"/>
              </a:spcBef>
              <a:buFontTx/>
              <a:buChar char="•"/>
            </a:pPr>
            <a:r>
              <a:rPr lang="en-GB" sz="2400" b="1" dirty="0">
                <a:latin typeface="Arial" pitchFamily="34" charset="0"/>
                <a:cs typeface="Arial" pitchFamily="34" charset="0"/>
              </a:rPr>
              <a:t>Health related research,</a:t>
            </a:r>
          </a:p>
          <a:p>
            <a:pPr marL="182563" indent="-182563">
              <a:spcBef>
                <a:spcPct val="50000"/>
              </a:spcBef>
              <a:buFontTx/>
              <a:buChar char="•"/>
            </a:pPr>
            <a:r>
              <a:rPr lang="en-GB" sz="2400" b="1" dirty="0">
                <a:latin typeface="Arial" pitchFamily="34" charset="0"/>
                <a:cs typeface="Arial" pitchFamily="34" charset="0"/>
              </a:rPr>
              <a:t>Environmental policy,</a:t>
            </a:r>
          </a:p>
          <a:p>
            <a:pPr marL="182563" indent="-182563">
              <a:spcBef>
                <a:spcPct val="50000"/>
              </a:spcBef>
              <a:buFontTx/>
              <a:buChar char="•"/>
            </a:pPr>
            <a:r>
              <a:rPr lang="en-GB" sz="2400" b="1" dirty="0">
                <a:latin typeface="Arial" pitchFamily="34" charset="0"/>
                <a:cs typeface="Arial" pitchFamily="34" charset="0"/>
              </a:rPr>
              <a:t>Construction of new towns, </a:t>
            </a:r>
            <a:r>
              <a:rPr lang="en-GB" sz="2400" b="1" i="1" dirty="0">
                <a:latin typeface="Arial" pitchFamily="34" charset="0"/>
                <a:cs typeface="Arial" pitchFamily="34" charset="0"/>
              </a:rPr>
              <a:t>etc</a:t>
            </a:r>
            <a:r>
              <a:rPr lang="en-GB" sz="2400" b="1" dirty="0">
                <a:latin typeface="Arial" pitchFamily="34" charset="0"/>
                <a:cs typeface="Arial" pitchFamily="34" charset="0"/>
              </a:rPr>
              <a:t>.</a:t>
            </a:r>
          </a:p>
        </p:txBody>
      </p:sp>
      <p:cxnSp>
        <p:nvCxnSpPr>
          <p:cNvPr id="11" name="3 - Ευθεία γραμμή σύνδεσης"/>
          <p:cNvCxnSpPr/>
          <p:nvPr/>
        </p:nvCxnSpPr>
        <p:spPr>
          <a:xfrm>
            <a:off x="395288" y="516424"/>
            <a:ext cx="8280400" cy="0"/>
          </a:xfrm>
          <a:prstGeom prst="line">
            <a:avLst/>
          </a:prstGeom>
          <a:ln w="25400" cmpd="sng">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pic>
        <p:nvPicPr>
          <p:cNvPr id="12" name="Picture 19" descr="end-BGR_GEMAS_Bd_B.jpg"/>
          <p:cNvPicPr>
            <a:picLocks noChangeAspect="1"/>
          </p:cNvPicPr>
          <p:nvPr/>
        </p:nvPicPr>
        <p:blipFill>
          <a:blip r:embed="rId2" cstate="print"/>
          <a:srcRect/>
          <a:stretch>
            <a:fillRect/>
          </a:stretch>
        </p:blipFill>
        <p:spPr bwMode="auto">
          <a:xfrm>
            <a:off x="1807932" y="4149320"/>
            <a:ext cx="1611940" cy="2160000"/>
          </a:xfrm>
          <a:prstGeom prst="rect">
            <a:avLst/>
          </a:prstGeom>
          <a:ln>
            <a:noFill/>
          </a:ln>
          <a:effectLst>
            <a:outerShdw blurRad="292100" dist="139700" dir="2700000" algn="tl" rotWithShape="0">
              <a:srgbClr val="333333">
                <a:alpha val="65000"/>
              </a:srgbClr>
            </a:outerShdw>
          </a:effectLst>
        </p:spPr>
      </p:pic>
      <p:pic>
        <p:nvPicPr>
          <p:cNvPr id="13" name="Picture 18" descr="end-BGR_GEMAS_Bd_A.jpg"/>
          <p:cNvPicPr>
            <a:picLocks noChangeAspect="1"/>
          </p:cNvPicPr>
          <p:nvPr/>
        </p:nvPicPr>
        <p:blipFill>
          <a:blip r:embed="rId3" cstate="print"/>
          <a:srcRect/>
          <a:stretch>
            <a:fillRect/>
          </a:stretch>
        </p:blipFill>
        <p:spPr bwMode="auto">
          <a:xfrm>
            <a:off x="439780" y="3717272"/>
            <a:ext cx="1603148" cy="2160000"/>
          </a:xfrm>
          <a:prstGeom prst="rect">
            <a:avLst/>
          </a:prstGeom>
          <a:ln>
            <a:noFill/>
          </a:ln>
          <a:effectLst>
            <a:outerShdw blurRad="292100" dist="139700" dir="2700000" algn="tl" rotWithShape="0">
              <a:srgbClr val="333333">
                <a:alpha val="65000"/>
              </a:srgbClr>
            </a:outerShdw>
          </a:effectLst>
        </p:spPr>
      </p:pic>
      <p:pic>
        <p:nvPicPr>
          <p:cNvPr id="10" name="Picture 9" descr="Talvipäiv1"/>
          <p:cNvPicPr>
            <a:picLocks noChangeAspect="1" noChangeArrowheads="1"/>
          </p:cNvPicPr>
          <p:nvPr/>
        </p:nvPicPr>
        <p:blipFill>
          <a:blip r:embed="rId4" cstate="print"/>
          <a:srcRect/>
          <a:stretch>
            <a:fillRect/>
          </a:stretch>
        </p:blipFill>
        <p:spPr bwMode="auto">
          <a:xfrm>
            <a:off x="251520" y="692696"/>
            <a:ext cx="1626648" cy="2160000"/>
          </a:xfrm>
          <a:prstGeom prst="rect">
            <a:avLst/>
          </a:prstGeom>
          <a:noFill/>
          <a:ln w="19050">
            <a:solidFill>
              <a:schemeClr val="bg1"/>
            </a:solidFill>
            <a:miter lim="800000"/>
            <a:headEnd/>
            <a:tailEnd/>
          </a:ln>
        </p:spPr>
      </p:pic>
      <p:pic>
        <p:nvPicPr>
          <p:cNvPr id="14" name="Picture 8"/>
          <p:cNvPicPr>
            <a:picLocks noChangeAspect="1" noChangeArrowheads="1"/>
          </p:cNvPicPr>
          <p:nvPr/>
        </p:nvPicPr>
        <p:blipFill>
          <a:blip r:embed="rId5" cstate="print"/>
          <a:srcRect/>
          <a:stretch>
            <a:fillRect/>
          </a:stretch>
        </p:blipFill>
        <p:spPr bwMode="auto">
          <a:xfrm>
            <a:off x="1115616" y="1124744"/>
            <a:ext cx="1632541" cy="2160000"/>
          </a:xfrm>
          <a:prstGeom prst="rect">
            <a:avLst/>
          </a:prstGeom>
          <a:noFill/>
          <a:ln w="15875">
            <a:solidFill>
              <a:schemeClr val="bg1"/>
            </a:solidFill>
            <a:miter lim="800000"/>
            <a:headEnd/>
            <a:tailEnd/>
          </a:ln>
        </p:spPr>
      </p:pic>
      <p:pic>
        <p:nvPicPr>
          <p:cNvPr id="16" name="Picture 2" descr="EGG_atlas_cover_page.jpeg"/>
          <p:cNvPicPr>
            <a:picLocks noChangeAspect="1"/>
          </p:cNvPicPr>
          <p:nvPr/>
        </p:nvPicPr>
        <p:blipFill>
          <a:blip r:embed="rId6" cstate="print"/>
          <a:srcRect/>
          <a:stretch>
            <a:fillRect/>
          </a:stretch>
        </p:blipFill>
        <p:spPr bwMode="auto">
          <a:xfrm>
            <a:off x="2267744" y="1556792"/>
            <a:ext cx="1632893" cy="2160000"/>
          </a:xfrm>
          <a:prstGeom prst="rect">
            <a:avLst/>
          </a:prstGeom>
          <a:noFill/>
          <a:ln w="9525">
            <a:solidFill>
              <a:srgbClr val="0000CC"/>
            </a:solidFill>
            <a:miter lim="800000"/>
            <a:headEnd/>
            <a:tailEnd/>
          </a:ln>
        </p:spPr>
      </p:pic>
      <p:sp>
        <p:nvSpPr>
          <p:cNvPr id="17" name="5 - TextBox"/>
          <p:cNvSpPr txBox="1"/>
          <p:nvPr/>
        </p:nvSpPr>
        <p:spPr>
          <a:xfrm>
            <a:off x="0" y="56535"/>
            <a:ext cx="9143999" cy="461665"/>
          </a:xfrm>
          <a:prstGeom prst="rect">
            <a:avLst/>
          </a:prstGeom>
          <a:noFill/>
        </p:spPr>
        <p:txBody>
          <a:bodyPr wrap="square">
            <a:spAutoFit/>
          </a:bodyPr>
          <a:lstStyle/>
          <a:p>
            <a:pPr algn="ctr">
              <a:defRPr/>
            </a:pPr>
            <a:r>
              <a:rPr lang="en-US" sz="2400" b="1" dirty="0">
                <a:solidFill>
                  <a:schemeClr val="accent6">
                    <a:lumMod val="50000"/>
                  </a:schemeClr>
                </a:solidFill>
                <a:latin typeface="Arial" pitchFamily="34" charset="0"/>
                <a:cs typeface="Arial" pitchFamily="34" charset="0"/>
              </a:rPr>
              <a:t>OVERALL CONCLUSIONS (2/2)</a:t>
            </a:r>
            <a:endParaRPr lang="el-GR" sz="2400" b="1" dirty="0">
              <a:solidFill>
                <a:schemeClr val="accent6">
                  <a:lumMod val="50000"/>
                </a:schemeClr>
              </a:solidFill>
              <a:latin typeface="Arial" pitchFamily="34" charset="0"/>
              <a:cs typeface="Arial" pitchFamily="34" charset="0"/>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26" name="Rectangle 12"/>
          <p:cNvSpPr>
            <a:spLocks noChangeArrowheads="1"/>
          </p:cNvSpPr>
          <p:nvPr/>
        </p:nvSpPr>
        <p:spPr bwMode="auto">
          <a:xfrm>
            <a:off x="251520" y="5734417"/>
            <a:ext cx="5040560" cy="430887"/>
          </a:xfrm>
          <a:prstGeom prst="rect">
            <a:avLst/>
          </a:prstGeom>
          <a:noFill/>
          <a:ln w="9525">
            <a:noFill/>
            <a:miter lim="800000"/>
            <a:headEnd/>
            <a:tailEnd/>
          </a:ln>
        </p:spPr>
        <p:txBody>
          <a:bodyPr wrap="square">
            <a:spAutoFit/>
          </a:bodyPr>
          <a:lstStyle/>
          <a:p>
            <a:pPr algn="ctr"/>
            <a:r>
              <a:rPr lang="en-GB" sz="2200" b="1" i="1" dirty="0">
                <a:solidFill>
                  <a:schemeClr val="bg1"/>
                </a:solidFill>
                <a:latin typeface="Arial" pitchFamily="34" charset="0"/>
                <a:cs typeface="Arial" pitchFamily="34" charset="0"/>
              </a:rPr>
              <a:t>Thank you for your attention </a:t>
            </a:r>
          </a:p>
        </p:txBody>
      </p:sp>
      <p:pic>
        <p:nvPicPr>
          <p:cNvPr id="34" name="Picture 33" descr="Athena.jpg">
            <a:extLst>
              <a:ext uri="{FF2B5EF4-FFF2-40B4-BE49-F238E27FC236}">
                <a16:creationId xmlns:a16="http://schemas.microsoft.com/office/drawing/2014/main" id="{E60D5A61-89A3-440A-97FE-916F725DE526}"/>
              </a:ext>
            </a:extLst>
          </p:cNvPr>
          <p:cNvPicPr>
            <a:picLocks noChangeAspect="1"/>
          </p:cNvPicPr>
          <p:nvPr/>
        </p:nvPicPr>
        <p:blipFill>
          <a:blip r:embed="rId2" cstate="print"/>
          <a:stretch>
            <a:fillRect/>
          </a:stretch>
        </p:blipFill>
        <p:spPr>
          <a:xfrm>
            <a:off x="7380312" y="3329663"/>
            <a:ext cx="870403" cy="1215646"/>
          </a:xfrm>
          <a:prstGeom prst="rect">
            <a:avLst/>
          </a:prstGeom>
        </p:spPr>
      </p:pic>
      <p:pic>
        <p:nvPicPr>
          <p:cNvPr id="35" name="Picture 9" descr="CalciteTransparent1">
            <a:extLst>
              <a:ext uri="{FF2B5EF4-FFF2-40B4-BE49-F238E27FC236}">
                <a16:creationId xmlns:a16="http://schemas.microsoft.com/office/drawing/2014/main" id="{D449ECC8-9C2A-47A3-A055-DC3A70EBC524}"/>
              </a:ext>
            </a:extLst>
          </p:cNvPr>
          <p:cNvPicPr>
            <a:picLocks noChangeAspect="1" noChangeArrowheads="1"/>
          </p:cNvPicPr>
          <p:nvPr/>
        </p:nvPicPr>
        <p:blipFill>
          <a:blip r:embed="rId3" cstate="print"/>
          <a:srcRect/>
          <a:stretch>
            <a:fillRect/>
          </a:stretch>
        </p:blipFill>
        <p:spPr bwMode="auto">
          <a:xfrm>
            <a:off x="5686425" y="3824981"/>
            <a:ext cx="2909888" cy="2243138"/>
          </a:xfrm>
          <a:prstGeom prst="rect">
            <a:avLst/>
          </a:prstGeom>
          <a:noFill/>
          <a:ln w="9525">
            <a:noFill/>
            <a:miter lim="800000"/>
            <a:headEnd/>
            <a:tailEnd/>
          </a:ln>
        </p:spPr>
      </p:pic>
      <p:pic>
        <p:nvPicPr>
          <p:cNvPr id="36" name="Picture 2" descr="The last light">
            <a:extLst>
              <a:ext uri="{FF2B5EF4-FFF2-40B4-BE49-F238E27FC236}">
                <a16:creationId xmlns:a16="http://schemas.microsoft.com/office/drawing/2014/main" id="{71EF5536-91AB-4907-90FE-398CCA743254}"/>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5010150" y="57844"/>
            <a:ext cx="4068763" cy="3622675"/>
          </a:xfrm>
          <a:prstGeom prst="rect">
            <a:avLst/>
          </a:prstGeom>
          <a:noFill/>
          <a:ln w="9525">
            <a:noFill/>
            <a:miter lim="800000"/>
            <a:headEnd/>
            <a:tailEnd/>
          </a:ln>
        </p:spPr>
      </p:pic>
      <p:pic>
        <p:nvPicPr>
          <p:cNvPr id="37" name="Picture 7" descr="PEACE">
            <a:extLst>
              <a:ext uri="{FF2B5EF4-FFF2-40B4-BE49-F238E27FC236}">
                <a16:creationId xmlns:a16="http://schemas.microsoft.com/office/drawing/2014/main" id="{166B6CDF-E27B-44E3-A27C-06E6AD2653F4}"/>
              </a:ext>
            </a:extLst>
          </p:cNvPr>
          <p:cNvPicPr>
            <a:picLocks noChangeAspect="1" noChangeArrowheads="1"/>
          </p:cNvPicPr>
          <p:nvPr/>
        </p:nvPicPr>
        <p:blipFill>
          <a:blip r:embed="rId5" cstate="print"/>
          <a:srcRect/>
          <a:stretch>
            <a:fillRect/>
          </a:stretch>
        </p:blipFill>
        <p:spPr bwMode="auto">
          <a:xfrm>
            <a:off x="5416550" y="2604194"/>
            <a:ext cx="2703513" cy="1271587"/>
          </a:xfrm>
          <a:prstGeom prst="rect">
            <a:avLst/>
          </a:prstGeom>
          <a:noFill/>
          <a:ln w="9525">
            <a:noFill/>
            <a:miter lim="800000"/>
            <a:headEnd/>
            <a:tailEnd/>
          </a:ln>
        </p:spPr>
      </p:pic>
      <p:pic>
        <p:nvPicPr>
          <p:cNvPr id="38" name="Picture 10" descr="Parthenon">
            <a:extLst>
              <a:ext uri="{FF2B5EF4-FFF2-40B4-BE49-F238E27FC236}">
                <a16:creationId xmlns:a16="http://schemas.microsoft.com/office/drawing/2014/main" id="{965CFAFF-9300-4060-8072-4F4C1DD42E3C}"/>
              </a:ext>
            </a:extLst>
          </p:cNvPr>
          <p:cNvPicPr>
            <a:picLocks noChangeAspect="1" noChangeArrowheads="1"/>
          </p:cNvPicPr>
          <p:nvPr/>
        </p:nvPicPr>
        <p:blipFill>
          <a:blip r:embed="rId6" cstate="print"/>
          <a:srcRect/>
          <a:stretch>
            <a:fillRect/>
          </a:stretch>
        </p:blipFill>
        <p:spPr bwMode="auto">
          <a:xfrm>
            <a:off x="6691313" y="4563169"/>
            <a:ext cx="1135062" cy="674687"/>
          </a:xfrm>
          <a:prstGeom prst="rect">
            <a:avLst/>
          </a:prstGeom>
          <a:noFill/>
          <a:ln w="9525">
            <a:noFill/>
            <a:miter lim="800000"/>
            <a:headEnd/>
            <a:tailEnd/>
          </a:ln>
        </p:spPr>
      </p:pic>
      <p:sp>
        <p:nvSpPr>
          <p:cNvPr id="25" name="Rectangle 40"/>
          <p:cNvSpPr>
            <a:spLocks noChangeArrowheads="1"/>
          </p:cNvSpPr>
          <p:nvPr/>
        </p:nvSpPr>
        <p:spPr bwMode="auto">
          <a:xfrm>
            <a:off x="251520" y="613132"/>
            <a:ext cx="5040559" cy="4832092"/>
          </a:xfrm>
          <a:prstGeom prst="rect">
            <a:avLst/>
          </a:prstGeom>
          <a:noFill/>
          <a:ln w="9525">
            <a:noFill/>
            <a:miter lim="800000"/>
            <a:headEnd/>
            <a:tailEnd/>
          </a:ln>
        </p:spPr>
        <p:txBody>
          <a:bodyPr wrap="square">
            <a:spAutoFit/>
          </a:bodyPr>
          <a:lstStyle/>
          <a:p>
            <a:pPr algn="ctr"/>
            <a:r>
              <a:rPr lang="en-GB" sz="2200" b="1" dirty="0">
                <a:solidFill>
                  <a:srgbClr val="FFFF00"/>
                </a:solidFill>
                <a:latin typeface="Arial" pitchFamily="34" charset="0"/>
                <a:cs typeface="Arial" pitchFamily="34" charset="0"/>
              </a:rPr>
              <a:t>The </a:t>
            </a:r>
            <a:r>
              <a:rPr lang="en-GB" sz="2200" b="1" i="1" dirty="0">
                <a:solidFill>
                  <a:schemeClr val="bg1"/>
                </a:solidFill>
                <a:latin typeface="Arial" pitchFamily="34" charset="0"/>
                <a:cs typeface="Arial" pitchFamily="34" charset="0"/>
              </a:rPr>
              <a:t>IUGS Commission on Global Geochemical Baselines</a:t>
            </a:r>
            <a:r>
              <a:rPr lang="en-GB" sz="2200" b="1" dirty="0">
                <a:solidFill>
                  <a:srgbClr val="FFFF00"/>
                </a:solidFill>
                <a:latin typeface="Arial" pitchFamily="34" charset="0"/>
                <a:cs typeface="Arial" pitchFamily="34" charset="0"/>
              </a:rPr>
              <a:t>,</a:t>
            </a:r>
            <a:r>
              <a:rPr lang="en-GB" sz="2200" b="1" dirty="0">
                <a:solidFill>
                  <a:schemeClr val="bg1"/>
                </a:solidFill>
                <a:latin typeface="Arial" pitchFamily="34" charset="0"/>
                <a:cs typeface="Arial" pitchFamily="34" charset="0"/>
              </a:rPr>
              <a:t> </a:t>
            </a:r>
            <a:r>
              <a:rPr lang="en-GB" sz="2200" b="1" dirty="0">
                <a:solidFill>
                  <a:srgbClr val="FFFF00"/>
                </a:solidFill>
                <a:latin typeface="Arial" pitchFamily="34" charset="0"/>
                <a:cs typeface="Arial" pitchFamily="34" charset="0"/>
              </a:rPr>
              <a:t>the</a:t>
            </a:r>
            <a:r>
              <a:rPr lang="en-GB" sz="2200" b="1" dirty="0">
                <a:solidFill>
                  <a:schemeClr val="bg1"/>
                </a:solidFill>
                <a:latin typeface="Arial" pitchFamily="34" charset="0"/>
                <a:cs typeface="Arial" pitchFamily="34" charset="0"/>
              </a:rPr>
              <a:t> </a:t>
            </a:r>
            <a:r>
              <a:rPr lang="en-GB" sz="2200" b="1" i="1" dirty="0" err="1">
                <a:solidFill>
                  <a:schemeClr val="bg1"/>
                </a:solidFill>
                <a:latin typeface="Arial" pitchFamily="34" charset="0"/>
                <a:cs typeface="Arial" pitchFamily="34" charset="0"/>
              </a:rPr>
              <a:t>EuroGeoSuveys</a:t>
            </a:r>
            <a:r>
              <a:rPr lang="en-GB" sz="2200" b="1" i="1" dirty="0">
                <a:solidFill>
                  <a:schemeClr val="bg1"/>
                </a:solidFill>
                <a:latin typeface="Arial" pitchFamily="34" charset="0"/>
                <a:cs typeface="Arial" pitchFamily="34" charset="0"/>
              </a:rPr>
              <a:t>’ Geochemistry Expert Group </a:t>
            </a:r>
            <a:r>
              <a:rPr lang="en-GB" sz="2200" b="1" dirty="0">
                <a:solidFill>
                  <a:srgbClr val="FFFF00"/>
                </a:solidFill>
                <a:latin typeface="Arial" pitchFamily="34" charset="0"/>
                <a:cs typeface="Arial" pitchFamily="34" charset="0"/>
              </a:rPr>
              <a:t>and all the collaborating </a:t>
            </a:r>
            <a:r>
              <a:rPr lang="en-GB" sz="2200" b="1" i="1" dirty="0">
                <a:solidFill>
                  <a:schemeClr val="bg1"/>
                </a:solidFill>
                <a:latin typeface="Arial" pitchFamily="34" charset="0"/>
                <a:cs typeface="Arial" pitchFamily="34" charset="0"/>
              </a:rPr>
              <a:t>Institutes </a:t>
            </a:r>
            <a:r>
              <a:rPr lang="en-GB" sz="2200" b="1" i="1" dirty="0">
                <a:solidFill>
                  <a:srgbClr val="FFFF00"/>
                </a:solidFill>
                <a:latin typeface="Arial" pitchFamily="34" charset="0"/>
                <a:cs typeface="Arial" pitchFamily="34" charset="0"/>
              </a:rPr>
              <a:t>and</a:t>
            </a:r>
            <a:r>
              <a:rPr lang="en-GB" sz="2200" b="1" i="1" dirty="0">
                <a:solidFill>
                  <a:schemeClr val="bg1"/>
                </a:solidFill>
                <a:latin typeface="Arial" pitchFamily="34" charset="0"/>
                <a:cs typeface="Arial" pitchFamily="34" charset="0"/>
              </a:rPr>
              <a:t> Universities</a:t>
            </a:r>
            <a:r>
              <a:rPr lang="en-GB" sz="2200" b="1" dirty="0">
                <a:solidFill>
                  <a:schemeClr val="bg1"/>
                </a:solidFill>
                <a:latin typeface="Arial" pitchFamily="34" charset="0"/>
                <a:cs typeface="Arial" pitchFamily="34" charset="0"/>
              </a:rPr>
              <a:t> </a:t>
            </a:r>
            <a:r>
              <a:rPr lang="en-GB" sz="2200" b="1" dirty="0">
                <a:solidFill>
                  <a:srgbClr val="FFFF00"/>
                </a:solidFill>
                <a:latin typeface="Arial" pitchFamily="34" charset="0"/>
                <a:cs typeface="Arial" pitchFamily="34" charset="0"/>
              </a:rPr>
              <a:t>consider it very important to provide to the present and future generations of humankind high quality geochemical databases for environmental and resource management, and for improving the living conditions on our home planet Earth</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Rectangle 3"/>
          <p:cNvSpPr>
            <a:spLocks noChangeArrowheads="1"/>
          </p:cNvSpPr>
          <p:nvPr/>
        </p:nvSpPr>
        <p:spPr bwMode="auto">
          <a:xfrm>
            <a:off x="0" y="-25424"/>
            <a:ext cx="9144000" cy="646112"/>
          </a:xfrm>
          <a:prstGeom prst="rect">
            <a:avLst/>
          </a:prstGeom>
          <a:noFill/>
          <a:ln w="9525">
            <a:noFill/>
            <a:miter lim="800000"/>
            <a:headEnd/>
            <a:tailEnd/>
          </a:ln>
        </p:spPr>
        <p:txBody>
          <a:bodyPr>
            <a:spAutoFit/>
          </a:bodyPr>
          <a:lstStyle/>
          <a:p>
            <a:pPr marL="442913" indent="-442913" algn="ctr">
              <a:spcBef>
                <a:spcPct val="30000"/>
              </a:spcBef>
            </a:pPr>
            <a:r>
              <a:rPr lang="en-GB" sz="3600" b="1" dirty="0">
                <a:solidFill>
                  <a:srgbClr val="0000FF"/>
                </a:solidFill>
              </a:rPr>
              <a:t>References…..</a:t>
            </a:r>
            <a:endParaRPr lang="el-GR" sz="3600" dirty="0"/>
          </a:p>
        </p:txBody>
      </p:sp>
      <p:sp>
        <p:nvSpPr>
          <p:cNvPr id="7" name="Rectangle 4"/>
          <p:cNvSpPr>
            <a:spLocks noChangeArrowheads="1"/>
          </p:cNvSpPr>
          <p:nvPr/>
        </p:nvSpPr>
        <p:spPr bwMode="auto">
          <a:xfrm>
            <a:off x="251520" y="620688"/>
            <a:ext cx="8642350" cy="6186309"/>
          </a:xfrm>
          <a:prstGeom prst="rect">
            <a:avLst/>
          </a:prstGeom>
          <a:noFill/>
          <a:ln w="9525">
            <a:noFill/>
            <a:miter lim="800000"/>
            <a:headEnd/>
            <a:tailEnd/>
          </a:ln>
        </p:spPr>
        <p:txBody>
          <a:bodyPr>
            <a:spAutoFit/>
          </a:bodyPr>
          <a:lstStyle/>
          <a:p>
            <a:pPr marL="269875" indent="-269875"/>
            <a:r>
              <a:rPr lang="en-US" sz="1200" dirty="0" err="1"/>
              <a:t>Andersson</a:t>
            </a:r>
            <a:r>
              <a:rPr lang="en-US" sz="1200" dirty="0"/>
              <a:t>, M., </a:t>
            </a:r>
            <a:r>
              <a:rPr lang="en-US" sz="1200" dirty="0" err="1"/>
              <a:t>Benoist</a:t>
            </a:r>
            <a:r>
              <a:rPr lang="en-US" sz="1200" dirty="0"/>
              <a:t>, B. de, </a:t>
            </a:r>
            <a:r>
              <a:rPr lang="en-US" sz="1200" dirty="0" err="1"/>
              <a:t>Darnton</a:t>
            </a:r>
            <a:r>
              <a:rPr lang="en-US" sz="1200" dirty="0"/>
              <a:t>-Hill, I. &amp; </a:t>
            </a:r>
            <a:r>
              <a:rPr lang="en-US" sz="1200" dirty="0" err="1"/>
              <a:t>Delange</a:t>
            </a:r>
            <a:r>
              <a:rPr lang="en-US" sz="1200" dirty="0"/>
              <a:t>, F. (Editors), 2007.  </a:t>
            </a:r>
            <a:r>
              <a:rPr lang="en-US" sz="1200" b="1" i="1" dirty="0"/>
              <a:t>Iodine deficiency in Europe:  A continuing public health problem</a:t>
            </a:r>
            <a:r>
              <a:rPr lang="en-US" sz="1200" dirty="0"/>
              <a:t>.  World Health Organization. III. UNICEF, Geneva, 70 pp., </a:t>
            </a:r>
            <a:r>
              <a:rPr lang="en-US" sz="1200" dirty="0">
                <a:hlinkClick r:id="rId2"/>
              </a:rPr>
              <a:t>http://www.who.int/nutrition/publications/VMNIS_Iodine_deficiency_in_Europe.pdf</a:t>
            </a:r>
            <a:r>
              <a:rPr lang="en-US" sz="1200" dirty="0"/>
              <a:t> </a:t>
            </a:r>
            <a:endParaRPr lang="en-GB" sz="1200" dirty="0"/>
          </a:p>
          <a:p>
            <a:pPr marL="269875" indent="-269875"/>
            <a:r>
              <a:rPr lang="en-GB" sz="1200" dirty="0" err="1"/>
              <a:t>Birke</a:t>
            </a:r>
            <a:r>
              <a:rPr lang="en-GB" sz="1200" dirty="0"/>
              <a:t>, M., Rauch, U. &amp; </a:t>
            </a:r>
            <a:r>
              <a:rPr lang="en-GB" sz="1200" dirty="0" err="1"/>
              <a:t>Reimann</a:t>
            </a:r>
            <a:r>
              <a:rPr lang="en-GB" sz="1200" dirty="0"/>
              <a:t>. C., 2014.  </a:t>
            </a:r>
            <a:r>
              <a:rPr lang="en-GB" sz="1200" b="1" i="1" dirty="0"/>
              <a:t>Supporting Information for Interpretation of Geochemical Maps</a:t>
            </a:r>
            <a:r>
              <a:rPr lang="en-GB" sz="1200" dirty="0"/>
              <a:t>.  Chapter 10 In:  C. </a:t>
            </a:r>
            <a:r>
              <a:rPr lang="en-GB" sz="1200" dirty="0" err="1"/>
              <a:t>Reimann</a:t>
            </a:r>
            <a:r>
              <a:rPr lang="en-GB" sz="1200" dirty="0"/>
              <a:t>, M. </a:t>
            </a:r>
            <a:r>
              <a:rPr lang="en-GB" sz="1200" dirty="0" err="1"/>
              <a:t>Birke</a:t>
            </a:r>
            <a:r>
              <a:rPr lang="en-GB" sz="1200" dirty="0"/>
              <a:t>, A. </a:t>
            </a:r>
            <a:r>
              <a:rPr lang="en-GB" sz="1200" dirty="0" err="1"/>
              <a:t>Demetriades</a:t>
            </a:r>
            <a:r>
              <a:rPr lang="en-GB" sz="1200" dirty="0"/>
              <a:t>, P. </a:t>
            </a:r>
            <a:r>
              <a:rPr lang="en-GB" sz="1200" dirty="0" err="1"/>
              <a:t>Filzmoser</a:t>
            </a:r>
            <a:r>
              <a:rPr lang="en-GB" sz="1200" dirty="0"/>
              <a:t> &amp; P. O’Connor (Editors), Chemistry of Europe's agricultural soils – Part A: Methodology and interpretation of the GEMAS data set.  </a:t>
            </a:r>
            <a:r>
              <a:rPr lang="en-GB" sz="1200" dirty="0" err="1"/>
              <a:t>Geologisches</a:t>
            </a:r>
            <a:r>
              <a:rPr lang="en-GB" sz="1200" dirty="0"/>
              <a:t> </a:t>
            </a:r>
            <a:r>
              <a:rPr lang="en-GB" sz="1200" dirty="0" err="1"/>
              <a:t>Jahrbuch</a:t>
            </a:r>
            <a:r>
              <a:rPr lang="en-GB" sz="1200" dirty="0"/>
              <a:t> (</a:t>
            </a:r>
            <a:r>
              <a:rPr lang="en-GB" sz="1200" dirty="0" err="1"/>
              <a:t>Reihe</a:t>
            </a:r>
            <a:r>
              <a:rPr lang="en-GB" sz="1200" dirty="0"/>
              <a:t> B102), </a:t>
            </a:r>
            <a:r>
              <a:rPr lang="en-GB" sz="1200" dirty="0" err="1"/>
              <a:t>Schweizerbarth</a:t>
            </a:r>
            <a:r>
              <a:rPr lang="en-GB" sz="1200" dirty="0"/>
              <a:t>, Hannover, 93-102. </a:t>
            </a:r>
          </a:p>
          <a:p>
            <a:pPr marL="269875" indent="-269875"/>
            <a:r>
              <a:rPr lang="en-GB" sz="1200" dirty="0" err="1"/>
              <a:t>Caritat</a:t>
            </a:r>
            <a:r>
              <a:rPr lang="en-GB" sz="1200" dirty="0"/>
              <a:t>, P. de, Cooper, M., 2011. National Geochemical Survey of Australia: The Geochemical Atlas of Australia. </a:t>
            </a:r>
            <a:r>
              <a:rPr lang="en-GB" sz="1200" dirty="0" err="1"/>
              <a:t>Geoscience</a:t>
            </a:r>
            <a:r>
              <a:rPr lang="en-GB" sz="1200" dirty="0"/>
              <a:t> Australia, Record 2011/20, </a:t>
            </a:r>
            <a:r>
              <a:rPr lang="en-GB" sz="1200" dirty="0" err="1"/>
              <a:t>GeoCat</a:t>
            </a:r>
            <a:r>
              <a:rPr lang="en-GB" sz="1200" dirty="0"/>
              <a:t> 71973, Australian Government, Canberra, Vol. 1, 1-258 &amp; Vol. 2, 259-557, </a:t>
            </a:r>
            <a:r>
              <a:rPr lang="en-GB" sz="1200" u="sng" dirty="0">
                <a:hlinkClick r:id="rId3"/>
              </a:rPr>
              <a:t>http://www.ga.gov.au/about/projects/minerals/concluded/national-geochemical-survey/atlas</a:t>
            </a:r>
            <a:r>
              <a:rPr lang="en-GB" sz="1200" dirty="0"/>
              <a:t>.</a:t>
            </a:r>
          </a:p>
          <a:p>
            <a:pPr marL="269875" indent="-269875"/>
            <a:r>
              <a:rPr lang="en-GB" sz="1200" dirty="0"/>
              <a:t>Darnley, A.G., </a:t>
            </a:r>
            <a:r>
              <a:rPr lang="en-GB" sz="1200" dirty="0" err="1"/>
              <a:t>Björklund</a:t>
            </a:r>
            <a:r>
              <a:rPr lang="en-GB" sz="1200" dirty="0"/>
              <a:t>, A., </a:t>
            </a:r>
            <a:r>
              <a:rPr lang="en-GB" sz="1200" dirty="0" err="1"/>
              <a:t>Bølviken</a:t>
            </a:r>
            <a:r>
              <a:rPr lang="en-GB" sz="1200" dirty="0"/>
              <a:t>, B., </a:t>
            </a:r>
            <a:r>
              <a:rPr lang="en-GB" sz="1200" dirty="0" err="1"/>
              <a:t>Gustavsson</a:t>
            </a:r>
            <a:r>
              <a:rPr lang="en-GB" sz="1200" dirty="0"/>
              <a:t>, N., </a:t>
            </a:r>
            <a:r>
              <a:rPr lang="en-GB" sz="1200" dirty="0" err="1"/>
              <a:t>Koval</a:t>
            </a:r>
            <a:r>
              <a:rPr lang="en-GB" sz="1200" dirty="0"/>
              <a:t>, P.V., Plant, J.A., </a:t>
            </a:r>
            <a:r>
              <a:rPr lang="en-GB" sz="1200" dirty="0" err="1"/>
              <a:t>Steenfelt</a:t>
            </a:r>
            <a:r>
              <a:rPr lang="en-GB" sz="1200" dirty="0"/>
              <a:t>, A., </a:t>
            </a:r>
            <a:r>
              <a:rPr lang="en-GB" sz="1200" dirty="0" err="1"/>
              <a:t>Tauchid</a:t>
            </a:r>
            <a:r>
              <a:rPr lang="en-GB" sz="1200" dirty="0"/>
              <a:t>, M., </a:t>
            </a:r>
            <a:r>
              <a:rPr lang="en-GB" sz="1200" dirty="0" err="1"/>
              <a:t>Xuejing</a:t>
            </a:r>
            <a:r>
              <a:rPr lang="en-GB" sz="1200" dirty="0"/>
              <a:t>, </a:t>
            </a:r>
            <a:r>
              <a:rPr lang="en-GB" sz="1200" dirty="0" err="1"/>
              <a:t>Xie</a:t>
            </a:r>
            <a:r>
              <a:rPr lang="en-GB" sz="1200" dirty="0"/>
              <a:t>., Garrett, R.G. &amp; Hall, G.E.M., 1995. </a:t>
            </a:r>
            <a:r>
              <a:rPr lang="en-GB" sz="1200" b="1" i="1" dirty="0"/>
              <a:t>A Global Geochemical Database for Environmental and Resource Management. Recommendations for International Geochemical Mapping – Final Report of IGCP Project 259</a:t>
            </a:r>
            <a:r>
              <a:rPr lang="en-GB" sz="1200" dirty="0"/>
              <a:t>. Earth Science Report 19. UNESCO Publishing, Paris, 122 pp., </a:t>
            </a:r>
            <a:r>
              <a:rPr lang="en-GB" sz="1200" dirty="0">
                <a:solidFill>
                  <a:srgbClr val="0000CC"/>
                </a:solidFill>
                <a:hlinkClick r:id="rId4"/>
              </a:rPr>
              <a:t>http://www.globalgeochemicalbaselines.eu/wp-content/uploads/2012/07/Blue_Book_GGD_IGCP259.pdf</a:t>
            </a:r>
            <a:r>
              <a:rPr lang="en-GB" sz="1200" dirty="0">
                <a:solidFill>
                  <a:srgbClr val="0000CC"/>
                </a:solidFill>
              </a:rPr>
              <a:t>.</a:t>
            </a:r>
          </a:p>
          <a:p>
            <a:pPr marL="269875" indent="-269875"/>
            <a:r>
              <a:rPr lang="en-GB" sz="1200" dirty="0" err="1"/>
              <a:t>Demetriades</a:t>
            </a:r>
            <a:r>
              <a:rPr lang="en-GB" sz="1200" dirty="0"/>
              <a:t>, A., 2006.  </a:t>
            </a:r>
            <a:r>
              <a:rPr lang="en-GB" sz="1200" b="1" i="1" dirty="0"/>
              <a:t>Major mineral deposits of Europe</a:t>
            </a:r>
            <a:r>
              <a:rPr lang="en-GB" sz="1200" dirty="0"/>
              <a:t>.  In:  W. De </a:t>
            </a:r>
            <a:r>
              <a:rPr lang="en-GB" sz="1200" dirty="0" err="1"/>
              <a:t>Vos</a:t>
            </a:r>
            <a:r>
              <a:rPr lang="en-GB" sz="1200" dirty="0"/>
              <a:t>, T. </a:t>
            </a:r>
            <a:r>
              <a:rPr lang="en-GB" sz="1200" dirty="0" err="1"/>
              <a:t>Tarvainen</a:t>
            </a:r>
            <a:r>
              <a:rPr lang="en-GB" sz="1200" dirty="0"/>
              <a:t> (Chief Editors), R. </a:t>
            </a:r>
            <a:r>
              <a:rPr lang="en-GB" sz="1200" dirty="0" err="1"/>
              <a:t>Salminen</a:t>
            </a:r>
            <a:r>
              <a:rPr lang="en-GB" sz="1200" dirty="0"/>
              <a:t>, S. Reeder, B. De Vivo, A. </a:t>
            </a:r>
            <a:r>
              <a:rPr lang="en-GB" sz="1200" dirty="0" err="1"/>
              <a:t>Demetriades</a:t>
            </a:r>
            <a:r>
              <a:rPr lang="en-GB" sz="1200" dirty="0"/>
              <a:t>, S. </a:t>
            </a:r>
            <a:r>
              <a:rPr lang="en-GB" sz="1200" dirty="0" err="1"/>
              <a:t>Pirc</a:t>
            </a:r>
            <a:r>
              <a:rPr lang="en-GB" sz="1200" dirty="0"/>
              <a:t>, M.J. Batista, K. </a:t>
            </a:r>
            <a:r>
              <a:rPr lang="en-GB" sz="1200" dirty="0" err="1"/>
              <a:t>Marsina</a:t>
            </a:r>
            <a:r>
              <a:rPr lang="en-GB" sz="1200" dirty="0"/>
              <a:t>, R.T. </a:t>
            </a:r>
            <a:r>
              <a:rPr lang="en-GB" sz="1200" dirty="0" err="1"/>
              <a:t>Ottesen</a:t>
            </a:r>
            <a:r>
              <a:rPr lang="en-GB" sz="1200" dirty="0"/>
              <a:t>, P.J. O’Connor, M. </a:t>
            </a:r>
            <a:r>
              <a:rPr lang="en-GB" sz="1200" dirty="0" err="1"/>
              <a:t>Bidovec</a:t>
            </a:r>
            <a:r>
              <a:rPr lang="en-GB" sz="1200" dirty="0"/>
              <a:t>, A. Lima, U. </a:t>
            </a:r>
            <a:r>
              <a:rPr lang="en-GB" sz="1200" dirty="0" err="1"/>
              <a:t>Siewers</a:t>
            </a:r>
            <a:r>
              <a:rPr lang="en-GB" sz="1200" dirty="0"/>
              <a:t>, B. Smith, H. Taylor, R. Shaw, I. </a:t>
            </a:r>
            <a:r>
              <a:rPr lang="en-GB" sz="1200" dirty="0" err="1"/>
              <a:t>Salpeteur</a:t>
            </a:r>
            <a:r>
              <a:rPr lang="en-GB" sz="1200" dirty="0"/>
              <a:t>, V. </a:t>
            </a:r>
            <a:r>
              <a:rPr lang="en-GB" sz="1200" dirty="0" err="1"/>
              <a:t>Gregorauskiene</a:t>
            </a:r>
            <a:r>
              <a:rPr lang="en-GB" sz="1200" dirty="0"/>
              <a:t>, J. </a:t>
            </a:r>
            <a:r>
              <a:rPr lang="en-GB" sz="1200" dirty="0" err="1"/>
              <a:t>Halamic</a:t>
            </a:r>
            <a:r>
              <a:rPr lang="en-GB" sz="1200" dirty="0"/>
              <a:t>, I. </a:t>
            </a:r>
            <a:r>
              <a:rPr lang="en-GB" sz="1200" dirty="0" err="1"/>
              <a:t>Slaninka</a:t>
            </a:r>
            <a:r>
              <a:rPr lang="en-GB" sz="1200" dirty="0"/>
              <a:t>, K. Lax, P. </a:t>
            </a:r>
            <a:r>
              <a:rPr lang="en-GB" sz="1200" dirty="0" err="1"/>
              <a:t>Gravesen</a:t>
            </a:r>
            <a:r>
              <a:rPr lang="en-GB" sz="1200" dirty="0"/>
              <a:t>, M. </a:t>
            </a:r>
            <a:r>
              <a:rPr lang="en-GB" sz="1200" dirty="0" err="1"/>
              <a:t>Birke</a:t>
            </a:r>
            <a:r>
              <a:rPr lang="en-GB" sz="1200" dirty="0"/>
              <a:t>, N. </a:t>
            </a:r>
            <a:r>
              <a:rPr lang="en-GB" sz="1200" dirty="0" err="1"/>
              <a:t>Breward</a:t>
            </a:r>
            <a:r>
              <a:rPr lang="en-GB" sz="1200" dirty="0"/>
              <a:t>, E.L. Ander, G. Jordan, M. </a:t>
            </a:r>
            <a:r>
              <a:rPr lang="en-GB" sz="1200" dirty="0" err="1"/>
              <a:t>Duris</a:t>
            </a:r>
            <a:r>
              <a:rPr lang="en-GB" sz="1200" dirty="0"/>
              <a:t>, P. Klein, J. </a:t>
            </a:r>
            <a:r>
              <a:rPr lang="en-GB" sz="1200" dirty="0" err="1"/>
              <a:t>Locutura</a:t>
            </a:r>
            <a:r>
              <a:rPr lang="en-GB" sz="1200" dirty="0"/>
              <a:t>, A. </a:t>
            </a:r>
            <a:r>
              <a:rPr lang="en-GB" sz="1200" dirty="0" err="1"/>
              <a:t>Bel-lan</a:t>
            </a:r>
            <a:r>
              <a:rPr lang="en-GB" sz="1200" dirty="0"/>
              <a:t>, A. </a:t>
            </a:r>
            <a:r>
              <a:rPr lang="en-GB" sz="1200" dirty="0" err="1"/>
              <a:t>Pasieczna</a:t>
            </a:r>
            <a:r>
              <a:rPr lang="en-GB" sz="1200" dirty="0"/>
              <a:t>, J. </a:t>
            </a:r>
            <a:r>
              <a:rPr lang="en-GB" sz="1200" dirty="0" err="1"/>
              <a:t>Lis</a:t>
            </a:r>
            <a:r>
              <a:rPr lang="en-GB" sz="1200" dirty="0"/>
              <a:t>, A. </a:t>
            </a:r>
            <a:r>
              <a:rPr lang="en-GB" sz="1200" dirty="0" err="1"/>
              <a:t>Mazreku</a:t>
            </a:r>
            <a:r>
              <a:rPr lang="en-GB" sz="1200" dirty="0"/>
              <a:t>, A. </a:t>
            </a:r>
            <a:r>
              <a:rPr lang="en-GB" sz="1200" dirty="0" err="1"/>
              <a:t>Gilucis</a:t>
            </a:r>
            <a:r>
              <a:rPr lang="en-GB" sz="1200" dirty="0"/>
              <a:t>, P. </a:t>
            </a:r>
            <a:r>
              <a:rPr lang="en-GB" sz="1200" dirty="0" err="1"/>
              <a:t>Heitzmann</a:t>
            </a:r>
            <a:r>
              <a:rPr lang="en-GB" sz="1200" dirty="0"/>
              <a:t>, G. </a:t>
            </a:r>
            <a:r>
              <a:rPr lang="en-GB" sz="1200" dirty="0" err="1"/>
              <a:t>Klaver</a:t>
            </a:r>
            <a:r>
              <a:rPr lang="en-GB" sz="1200" dirty="0"/>
              <a:t> &amp; V. </a:t>
            </a:r>
            <a:r>
              <a:rPr lang="en-GB" sz="1200" dirty="0" err="1"/>
              <a:t>Petersell</a:t>
            </a:r>
            <a:r>
              <a:rPr lang="en-GB" sz="1200" dirty="0"/>
              <a:t>, Geochemical Atlas of Europe.  Part 2 - Interpretation of Geochemical Maps, Additional Tables, Figures, Maps, and Related Publications.  Geological Survey of Finland, Espoo, 430.</a:t>
            </a:r>
          </a:p>
          <a:p>
            <a:pPr marL="269875" indent="-269875"/>
            <a:r>
              <a:rPr lang="en-US" sz="1200" dirty="0"/>
              <a:t>Demetriades, A., 2008.  </a:t>
            </a:r>
            <a:r>
              <a:rPr lang="en-US" sz="1200" b="1" i="1" dirty="0"/>
              <a:t>Overbank sediment sampling in Greece:  a contribution to the evaluation of methods for the ‘Global Geochemical Baselines’ mapping project</a:t>
            </a:r>
            <a:r>
              <a:rPr lang="en-US" sz="1200" dirty="0"/>
              <a:t>.  In: C. </a:t>
            </a:r>
            <a:r>
              <a:rPr lang="en-US" sz="1200" dirty="0" err="1"/>
              <a:t>Reimann</a:t>
            </a:r>
            <a:r>
              <a:rPr lang="en-US" sz="1200" dirty="0"/>
              <a:t> &amp; D.B. Smith (Editors), Thematic set in </a:t>
            </a:r>
            <a:r>
              <a:rPr lang="en-US" sz="1200" dirty="0" err="1"/>
              <a:t>honour</a:t>
            </a:r>
            <a:r>
              <a:rPr lang="en-US" sz="1200" dirty="0"/>
              <a:t> of Arthur Darnley (1930-2006).  Geochemistry: Exploration, Environment, Analysis, 8(3-4), 229-239.</a:t>
            </a:r>
          </a:p>
          <a:p>
            <a:pPr marL="269875" indent="-269875"/>
            <a:r>
              <a:rPr lang="en-US" sz="1200" dirty="0"/>
              <a:t>Demetriades, A., 2011</a:t>
            </a:r>
            <a:r>
              <a:rPr lang="en-US" sz="1200" b="1" i="1" dirty="0"/>
              <a:t>. The </a:t>
            </a:r>
            <a:r>
              <a:rPr lang="en-US" sz="1200" b="1" i="1" dirty="0" err="1"/>
              <a:t>Lavrion</a:t>
            </a:r>
            <a:r>
              <a:rPr lang="en-US" sz="1200" b="1" i="1" dirty="0"/>
              <a:t> urban geochemistry study, Hellas</a:t>
            </a:r>
            <a:r>
              <a:rPr lang="en-US" sz="1200" dirty="0"/>
              <a:t>. Chapter 25, In: C.C. Johnson, A. Demetriades, J. </a:t>
            </a:r>
            <a:r>
              <a:rPr lang="en-US" sz="1200" dirty="0" err="1"/>
              <a:t>Locutura</a:t>
            </a:r>
            <a:r>
              <a:rPr lang="en-US" sz="1200" dirty="0"/>
              <a:t> &amp; R.T. </a:t>
            </a:r>
            <a:r>
              <a:rPr lang="en-US" sz="1200" dirty="0" err="1"/>
              <a:t>Ottesen</a:t>
            </a:r>
            <a:r>
              <a:rPr lang="en-US" sz="1200" dirty="0"/>
              <a:t> (Editors), Mapping the chemical environment of urban areas. John Wiley &amp; Sons Ltd., </a:t>
            </a:r>
            <a:r>
              <a:rPr lang="en-US" sz="1200" dirty="0" err="1"/>
              <a:t>Chichester</a:t>
            </a:r>
            <a:r>
              <a:rPr lang="en-US" sz="1200" dirty="0"/>
              <a:t>, U.K., 424-456.</a:t>
            </a:r>
          </a:p>
          <a:p>
            <a:pPr marL="269875" indent="-269875"/>
            <a:r>
              <a:rPr lang="en-US" sz="1200" dirty="0"/>
              <a:t>Demetriades, A., 2014</a:t>
            </a:r>
            <a:r>
              <a:rPr lang="en-US" sz="1200" b="1" i="1" dirty="0"/>
              <a:t>.  Basic considerations:  Sampling, the key for a successful applied geochemical survey for mineral exploration and environmental purposes</a:t>
            </a:r>
            <a:r>
              <a:rPr lang="en-US" sz="1200" dirty="0"/>
              <a:t>.  Chapter 15.1 In: W. F. McDonough (volume Editor), Analytical geochemistry/Inorganic instrument analysis.  Volume 15 In:  H.D. Holland &amp; K.K. </a:t>
            </a:r>
            <a:r>
              <a:rPr lang="en-US" sz="1200" dirty="0" err="1"/>
              <a:t>Turekian</a:t>
            </a:r>
            <a:r>
              <a:rPr lang="en-US" sz="1200" dirty="0"/>
              <a:t> (Executive Editors), Treatise on Geochemistry.  Elsevier, Oxford, 1-31.</a:t>
            </a:r>
          </a:p>
          <a:p>
            <a:pPr marL="269875" indent="-269875"/>
            <a:r>
              <a:rPr lang="en-GB" sz="1200" dirty="0"/>
              <a:t>Demetriades, A., Smith, D.B., Wang, X., 2018.  </a:t>
            </a:r>
            <a:r>
              <a:rPr lang="en-GB" sz="1200" b="1" i="1" dirty="0"/>
              <a:t>General concepts of geochemical mapping at global, regional, and local scales for mineral exploration and environmental purposes</a:t>
            </a:r>
            <a:r>
              <a:rPr lang="en-GB" sz="1200" dirty="0"/>
              <a:t>. In:  Licht, O.B. (Guest Editor), Geochemical Mapping. Special Issue, </a:t>
            </a:r>
            <a:r>
              <a:rPr lang="en-GB" sz="1200" dirty="0" err="1"/>
              <a:t>Geochimica</a:t>
            </a:r>
            <a:r>
              <a:rPr lang="en-GB" sz="1200" dirty="0"/>
              <a:t> </a:t>
            </a:r>
            <a:r>
              <a:rPr lang="en-GB" sz="1200" dirty="0" err="1"/>
              <a:t>Brasiliensis</a:t>
            </a:r>
            <a:r>
              <a:rPr lang="en-GB" sz="1200" dirty="0"/>
              <a:t>, 32(2), 136-179; </a:t>
            </a:r>
            <a:r>
              <a:rPr lang="en-GB" sz="1200" dirty="0">
                <a:hlinkClick r:id="rId5"/>
              </a:rPr>
              <a:t>http://doi.org/10.21715/GB2358-2812.2018322136</a:t>
            </a:r>
            <a:r>
              <a:rPr lang="en-GB" sz="1200" dirty="0"/>
              <a:t>. </a:t>
            </a:r>
          </a:p>
          <a:p>
            <a:pPr marL="269875" indent="-269875"/>
            <a:r>
              <a:rPr lang="en-GB" sz="1200" dirty="0"/>
              <a:t>Demetriades, A., Cullen, K., Reimann, C., Birke, M. &amp; the EGG Project Team, 2015</a:t>
            </a:r>
            <a:r>
              <a:rPr lang="en-GB" sz="1200" b="1" i="1" dirty="0"/>
              <a:t>. EGG:  European Groundwater Geochemistry</a:t>
            </a:r>
            <a:r>
              <a:rPr lang="en-GB" sz="1200" dirty="0"/>
              <a:t>.  In:  Special Issue, Towards 2020:  groundwater research in Europe.  European Geologist, 40, 20-28, </a:t>
            </a:r>
            <a:r>
              <a:rPr lang="en-GB" sz="1200" dirty="0">
                <a:hlinkClick r:id="rId6"/>
              </a:rPr>
              <a:t>http://eurogeologists.eu/wp-content/uploads/2015/11/EGJ40_final_LR.pdf</a:t>
            </a:r>
            <a:r>
              <a:rPr lang="en-GB" sz="1200" dirty="0"/>
              <a:t>. </a:t>
            </a:r>
          </a:p>
        </p:txBody>
      </p:sp>
      <p:cxnSp>
        <p:nvCxnSpPr>
          <p:cNvPr id="11" name="3 - Ευθεία γραμμή σύνδεσης"/>
          <p:cNvCxnSpPr/>
          <p:nvPr/>
        </p:nvCxnSpPr>
        <p:spPr>
          <a:xfrm>
            <a:off x="395288" y="548680"/>
            <a:ext cx="8280400" cy="0"/>
          </a:xfrm>
          <a:prstGeom prst="line">
            <a:avLst/>
          </a:prstGeom>
          <a:ln w="25400" cmpd="sng">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4"/>
          <p:cNvSpPr>
            <a:spLocks noChangeArrowheads="1"/>
          </p:cNvSpPr>
          <p:nvPr/>
        </p:nvSpPr>
        <p:spPr bwMode="auto">
          <a:xfrm>
            <a:off x="251520" y="476672"/>
            <a:ext cx="8642350" cy="5632311"/>
          </a:xfrm>
          <a:prstGeom prst="rect">
            <a:avLst/>
          </a:prstGeom>
          <a:noFill/>
          <a:ln w="9525">
            <a:noFill/>
            <a:miter lim="800000"/>
            <a:headEnd/>
            <a:tailEnd/>
          </a:ln>
        </p:spPr>
        <p:txBody>
          <a:bodyPr>
            <a:spAutoFit/>
          </a:bodyPr>
          <a:lstStyle/>
          <a:p>
            <a:pPr marL="269875" indent="-269875"/>
            <a:r>
              <a:rPr lang="en-GB" sz="1200" dirty="0"/>
              <a:t>De </a:t>
            </a:r>
            <a:r>
              <a:rPr lang="en-GB" sz="1200" dirty="0" err="1"/>
              <a:t>Vos</a:t>
            </a:r>
            <a:r>
              <a:rPr lang="en-GB" sz="1200" dirty="0"/>
              <a:t>, W., </a:t>
            </a:r>
            <a:r>
              <a:rPr lang="en-GB" sz="1200" dirty="0" err="1"/>
              <a:t>Tarvainen</a:t>
            </a:r>
            <a:r>
              <a:rPr lang="en-GB" sz="1200" dirty="0"/>
              <a:t>, T. (Chief-editors), </a:t>
            </a:r>
            <a:r>
              <a:rPr lang="en-GB" sz="1200" dirty="0" err="1"/>
              <a:t>Salminen</a:t>
            </a:r>
            <a:r>
              <a:rPr lang="en-GB" sz="1200" dirty="0"/>
              <a:t>, R., Reeder, S., De Vivo, B., Demetriades, A., </a:t>
            </a:r>
            <a:r>
              <a:rPr lang="en-GB" sz="1200" dirty="0" err="1"/>
              <a:t>Pirc</a:t>
            </a:r>
            <a:r>
              <a:rPr lang="en-GB" sz="1200" dirty="0"/>
              <a:t>, S., Batista, M. J., </a:t>
            </a:r>
            <a:r>
              <a:rPr lang="en-GB" sz="1200" dirty="0" err="1"/>
              <a:t>Marsina</a:t>
            </a:r>
            <a:r>
              <a:rPr lang="en-GB" sz="1200" dirty="0"/>
              <a:t>, K., </a:t>
            </a:r>
            <a:r>
              <a:rPr lang="en-GB" sz="1200" dirty="0" err="1"/>
              <a:t>Ottesen</a:t>
            </a:r>
            <a:r>
              <a:rPr lang="en-GB" sz="1200" dirty="0"/>
              <a:t>, R. T., O’Connor, P. J., </a:t>
            </a:r>
            <a:r>
              <a:rPr lang="en-GB" sz="1200" dirty="0" err="1"/>
              <a:t>Bidovec</a:t>
            </a:r>
            <a:r>
              <a:rPr lang="en-GB" sz="1200" dirty="0"/>
              <a:t>, M., Lima, A., </a:t>
            </a:r>
            <a:r>
              <a:rPr lang="en-GB" sz="1200" dirty="0" err="1"/>
              <a:t>Siewers</a:t>
            </a:r>
            <a:r>
              <a:rPr lang="en-GB" sz="1200" dirty="0"/>
              <a:t>, U., Smith, B., Taylor, H., Shaw, R., </a:t>
            </a:r>
            <a:r>
              <a:rPr lang="en-GB" sz="1200" dirty="0" err="1"/>
              <a:t>Salpeteur</a:t>
            </a:r>
            <a:r>
              <a:rPr lang="en-GB" sz="1200" dirty="0"/>
              <a:t>, I., </a:t>
            </a:r>
            <a:r>
              <a:rPr lang="en-GB" sz="1200" dirty="0" err="1"/>
              <a:t>Gregorauskiene</a:t>
            </a:r>
            <a:r>
              <a:rPr lang="en-GB" sz="1200" dirty="0"/>
              <a:t>, V., </a:t>
            </a:r>
            <a:r>
              <a:rPr lang="en-GB" sz="1200" dirty="0" err="1"/>
              <a:t>Halamic</a:t>
            </a:r>
            <a:r>
              <a:rPr lang="en-GB" sz="1200" dirty="0"/>
              <a:t>, J., </a:t>
            </a:r>
            <a:r>
              <a:rPr lang="en-GB" sz="1200" dirty="0" err="1"/>
              <a:t>Slaninka</a:t>
            </a:r>
            <a:r>
              <a:rPr lang="en-GB" sz="1200" dirty="0"/>
              <a:t>, I., Lax, K., </a:t>
            </a:r>
            <a:r>
              <a:rPr lang="en-GB" sz="1200" dirty="0" err="1"/>
              <a:t>Gravesen</a:t>
            </a:r>
            <a:r>
              <a:rPr lang="en-GB" sz="1200" dirty="0"/>
              <a:t>, P., </a:t>
            </a:r>
            <a:r>
              <a:rPr lang="en-GB" sz="1200" dirty="0" err="1"/>
              <a:t>Birke</a:t>
            </a:r>
            <a:r>
              <a:rPr lang="en-GB" sz="1200" dirty="0"/>
              <a:t>, M., </a:t>
            </a:r>
            <a:r>
              <a:rPr lang="en-GB" sz="1200" dirty="0" err="1"/>
              <a:t>Breward</a:t>
            </a:r>
            <a:r>
              <a:rPr lang="en-GB" sz="1200" dirty="0"/>
              <a:t>, N., Ander, E.L., Jordan, G., </a:t>
            </a:r>
            <a:r>
              <a:rPr lang="en-GB" sz="1200" dirty="0" err="1"/>
              <a:t>Duris</a:t>
            </a:r>
            <a:r>
              <a:rPr lang="en-GB" sz="1200" dirty="0"/>
              <a:t>, M., Klein, P., </a:t>
            </a:r>
            <a:r>
              <a:rPr lang="en-GB" sz="1200" dirty="0" err="1"/>
              <a:t>Locutura</a:t>
            </a:r>
            <a:r>
              <a:rPr lang="en-GB" sz="1200" dirty="0"/>
              <a:t>, J., </a:t>
            </a:r>
            <a:r>
              <a:rPr lang="en-GB" sz="1200" dirty="0" err="1"/>
              <a:t>Bel-lan</a:t>
            </a:r>
            <a:r>
              <a:rPr lang="en-GB" sz="1200" dirty="0"/>
              <a:t>, A., </a:t>
            </a:r>
            <a:r>
              <a:rPr lang="en-GB" sz="1200" dirty="0" err="1"/>
              <a:t>Pasieczna</a:t>
            </a:r>
            <a:r>
              <a:rPr lang="en-GB" sz="1200" dirty="0"/>
              <a:t>, A., </a:t>
            </a:r>
            <a:r>
              <a:rPr lang="en-GB" sz="1200" dirty="0" err="1"/>
              <a:t>Lis</a:t>
            </a:r>
            <a:r>
              <a:rPr lang="en-GB" sz="1200" dirty="0"/>
              <a:t>, J., </a:t>
            </a:r>
            <a:r>
              <a:rPr lang="en-GB" sz="1200" dirty="0" err="1"/>
              <a:t>Mazreku</a:t>
            </a:r>
            <a:r>
              <a:rPr lang="en-GB" sz="1200" dirty="0"/>
              <a:t>, A., </a:t>
            </a:r>
            <a:r>
              <a:rPr lang="en-GB" sz="1200" dirty="0" err="1"/>
              <a:t>Gilucis</a:t>
            </a:r>
            <a:r>
              <a:rPr lang="en-GB" sz="1200" dirty="0"/>
              <a:t>, A., </a:t>
            </a:r>
            <a:r>
              <a:rPr lang="en-GB" sz="1200" dirty="0" err="1"/>
              <a:t>Heitzmann</a:t>
            </a:r>
            <a:r>
              <a:rPr lang="en-GB" sz="1200" dirty="0"/>
              <a:t>, P., </a:t>
            </a:r>
            <a:r>
              <a:rPr lang="en-GB" sz="1200" dirty="0" err="1"/>
              <a:t>Klaver</a:t>
            </a:r>
            <a:r>
              <a:rPr lang="en-GB" sz="1200" dirty="0"/>
              <a:t>, G., </a:t>
            </a:r>
            <a:r>
              <a:rPr lang="en-GB" sz="1200" dirty="0" err="1"/>
              <a:t>Petersell</a:t>
            </a:r>
            <a:r>
              <a:rPr lang="en-GB" sz="1200" dirty="0"/>
              <a:t>, V., 2006</a:t>
            </a:r>
            <a:r>
              <a:rPr lang="en-GB" sz="1200" b="1" i="1" dirty="0"/>
              <a:t>.  Geochemical Atlas of Europe, Part 2:  Interpretation of Geochemical Maps, Additional Tables, Figures, Maps, and Related Publications</a:t>
            </a:r>
            <a:r>
              <a:rPr lang="en-GB" sz="1200" dirty="0"/>
              <a:t>.  Geological Survey of Finland, Espoo, Finland, 690 pp., </a:t>
            </a:r>
            <a:r>
              <a:rPr lang="en-GB" sz="1200" dirty="0">
                <a:hlinkClick r:id="rId2"/>
              </a:rPr>
              <a:t>http://weppi.gtk.fi/publ/foregsatlas/</a:t>
            </a:r>
            <a:r>
              <a:rPr lang="en-GB" sz="1200" dirty="0"/>
              <a:t>.</a:t>
            </a:r>
          </a:p>
          <a:p>
            <a:pPr marL="269875" indent="-269875"/>
            <a:r>
              <a:rPr lang="en-GB" sz="1200" dirty="0"/>
              <a:t>EuroGeoSurveys Geochemistry Working Group, 2008.  </a:t>
            </a:r>
            <a:r>
              <a:rPr lang="en-GB" sz="1200" b="1" i="1" dirty="0"/>
              <a:t>EuroGeoSurveys Geochemical mapping of agricultural and grazing land soil of Europe (GEMAS) - Field manual</a:t>
            </a:r>
            <a:r>
              <a:rPr lang="en-GB" sz="1200" dirty="0"/>
              <a:t>.  Open file report 2008.038, Geological Survey of Norway, Trondheim, 46 pp., </a:t>
            </a:r>
            <a:r>
              <a:rPr lang="en-GB" sz="1200" dirty="0">
                <a:hlinkClick r:id="rId3"/>
              </a:rPr>
              <a:t>http://www.ngu.no/upload/Publikasjoner/Rapporter/2008/2008_038.pdf</a:t>
            </a:r>
            <a:r>
              <a:rPr lang="en-GB" sz="1200" dirty="0"/>
              <a:t>.</a:t>
            </a:r>
          </a:p>
          <a:p>
            <a:pPr marL="269875" indent="-269875"/>
            <a:r>
              <a:rPr lang="en-GB" sz="1200" dirty="0" err="1"/>
              <a:t>Jähne</a:t>
            </a:r>
            <a:r>
              <a:rPr lang="en-GB" sz="1200" dirty="0"/>
              <a:t>, F., 2014</a:t>
            </a:r>
            <a:r>
              <a:rPr lang="en-GB" sz="1200" b="1" i="1" dirty="0"/>
              <a:t>.  Geology of Europe</a:t>
            </a:r>
            <a:r>
              <a:rPr lang="en-GB" sz="1200" dirty="0"/>
              <a:t>.  Chapter 2 In: C. </a:t>
            </a:r>
            <a:r>
              <a:rPr lang="en-GB" sz="1200" dirty="0" err="1"/>
              <a:t>Reimann</a:t>
            </a:r>
            <a:r>
              <a:rPr lang="en-GB" sz="1200" dirty="0"/>
              <a:t>, M. </a:t>
            </a:r>
            <a:r>
              <a:rPr lang="en-GB" sz="1200" dirty="0" err="1"/>
              <a:t>Birke</a:t>
            </a:r>
            <a:r>
              <a:rPr lang="en-GB" sz="1200" dirty="0"/>
              <a:t>, A. Demetriades, P. </a:t>
            </a:r>
            <a:r>
              <a:rPr lang="en-GB" sz="1200" dirty="0" err="1"/>
              <a:t>Filzmoser</a:t>
            </a:r>
            <a:r>
              <a:rPr lang="en-GB" sz="1200" dirty="0"/>
              <a:t> &amp; P. O’Connor (Editors), Chemistry of Europe's agricultural soils – Part B:  General background information and further analysis of the GEMAS data set.  </a:t>
            </a:r>
            <a:r>
              <a:rPr lang="en-GB" sz="1200" dirty="0" err="1"/>
              <a:t>Geologisches</a:t>
            </a:r>
            <a:r>
              <a:rPr lang="en-GB" sz="1200" dirty="0"/>
              <a:t> </a:t>
            </a:r>
            <a:r>
              <a:rPr lang="en-GB" sz="1200" dirty="0" err="1"/>
              <a:t>Jahrbuch</a:t>
            </a:r>
            <a:r>
              <a:rPr lang="en-GB" sz="1200" dirty="0"/>
              <a:t> (</a:t>
            </a:r>
            <a:r>
              <a:rPr lang="en-GB" sz="1200" dirty="0" err="1"/>
              <a:t>Reihe</a:t>
            </a:r>
            <a:r>
              <a:rPr lang="en-GB" sz="1200" dirty="0"/>
              <a:t> B103), </a:t>
            </a:r>
            <a:r>
              <a:rPr lang="en-GB" sz="1200" dirty="0" err="1"/>
              <a:t>Schweizerbarth</a:t>
            </a:r>
            <a:r>
              <a:rPr lang="en-GB" sz="1200" dirty="0"/>
              <a:t>, Hannover, 47-70. </a:t>
            </a:r>
          </a:p>
          <a:p>
            <a:pPr marL="269875" indent="-269875">
              <a:defRPr/>
            </a:pPr>
            <a:r>
              <a:rPr lang="en-GB" sz="1200" dirty="0"/>
              <a:t>Mann, A., </a:t>
            </a:r>
            <a:r>
              <a:rPr lang="en-GB" sz="1200" dirty="0" err="1"/>
              <a:t>Reimann</a:t>
            </a:r>
            <a:r>
              <a:rPr lang="en-GB" sz="1200" dirty="0"/>
              <a:t>, C., </a:t>
            </a:r>
            <a:r>
              <a:rPr lang="en-GB" sz="1200" dirty="0" err="1"/>
              <a:t>Caritat</a:t>
            </a:r>
            <a:r>
              <a:rPr lang="en-GB" sz="1200" dirty="0"/>
              <a:t>, P. de &amp; Nicholas Turner, N., 2014.  </a:t>
            </a:r>
            <a:r>
              <a:rPr lang="en-GB" sz="1200" b="1" i="1" dirty="0"/>
              <a:t>Mobile Metal Ion Analysis of European Agricultural Soil</a:t>
            </a:r>
            <a:r>
              <a:rPr lang="en-GB" sz="1200" dirty="0"/>
              <a:t>.  Chapter 13 In: C. </a:t>
            </a:r>
            <a:r>
              <a:rPr lang="en-GB" sz="1200" dirty="0" err="1"/>
              <a:t>Reimann</a:t>
            </a:r>
            <a:r>
              <a:rPr lang="en-GB" sz="1200" dirty="0"/>
              <a:t>, M. </a:t>
            </a:r>
            <a:r>
              <a:rPr lang="en-GB" sz="1200" dirty="0" err="1"/>
              <a:t>Birke</a:t>
            </a:r>
            <a:r>
              <a:rPr lang="en-GB" sz="1200" dirty="0"/>
              <a:t>, A. </a:t>
            </a:r>
            <a:r>
              <a:rPr lang="en-GB" sz="1200" dirty="0" err="1"/>
              <a:t>Demetriades</a:t>
            </a:r>
            <a:r>
              <a:rPr lang="en-GB" sz="1200" dirty="0"/>
              <a:t>, P. </a:t>
            </a:r>
            <a:r>
              <a:rPr lang="en-GB" sz="1200" dirty="0" err="1"/>
              <a:t>Filzmoser</a:t>
            </a:r>
            <a:r>
              <a:rPr lang="en-GB" sz="1200" dirty="0"/>
              <a:t> &amp; P. O’Connor (Editors), Chemistry of Europe's agricultural soils – Part B:  General background information and further analysis of the GEMAS data set.  </a:t>
            </a:r>
            <a:r>
              <a:rPr lang="en-GB" sz="1200" dirty="0" err="1"/>
              <a:t>Geologisches</a:t>
            </a:r>
            <a:r>
              <a:rPr lang="en-GB" sz="1200" dirty="0"/>
              <a:t> </a:t>
            </a:r>
            <a:r>
              <a:rPr lang="en-GB" sz="1200" dirty="0" err="1"/>
              <a:t>Jahrbuch</a:t>
            </a:r>
            <a:r>
              <a:rPr lang="en-GB" sz="1200" dirty="0"/>
              <a:t> (</a:t>
            </a:r>
            <a:r>
              <a:rPr lang="en-GB" sz="1200" dirty="0" err="1"/>
              <a:t>Reihe</a:t>
            </a:r>
            <a:r>
              <a:rPr lang="en-GB" sz="1200" dirty="0"/>
              <a:t> B103), </a:t>
            </a:r>
            <a:r>
              <a:rPr lang="en-GB" sz="1200" dirty="0" err="1"/>
              <a:t>Schweizerbarth</a:t>
            </a:r>
            <a:r>
              <a:rPr lang="en-GB" sz="1200" dirty="0"/>
              <a:t>, Hannover, 203-231.</a:t>
            </a:r>
          </a:p>
          <a:p>
            <a:pPr marL="269875" indent="-269875">
              <a:defRPr/>
            </a:pPr>
            <a:r>
              <a:rPr lang="en-GB" sz="1200" dirty="0" err="1"/>
              <a:t>Ottesen</a:t>
            </a:r>
            <a:r>
              <a:rPr lang="en-GB" sz="1200" dirty="0"/>
              <a:t>, R.T., </a:t>
            </a:r>
            <a:r>
              <a:rPr lang="en-GB" sz="1200" dirty="0" err="1"/>
              <a:t>Bogen</a:t>
            </a:r>
            <a:r>
              <a:rPr lang="en-GB" sz="1200" dirty="0"/>
              <a:t>, J., </a:t>
            </a:r>
            <a:r>
              <a:rPr lang="en-GB" sz="1200" dirty="0" err="1"/>
              <a:t>Bølviken</a:t>
            </a:r>
            <a:r>
              <a:rPr lang="en-GB" sz="1200" dirty="0"/>
              <a:t>, B., </a:t>
            </a:r>
            <a:r>
              <a:rPr lang="en-GB" sz="1200" dirty="0" err="1"/>
              <a:t>Volden</a:t>
            </a:r>
            <a:r>
              <a:rPr lang="en-GB" sz="1200" dirty="0"/>
              <a:t>, T. &amp; </a:t>
            </a:r>
            <a:r>
              <a:rPr lang="en-GB" sz="1200" dirty="0" err="1"/>
              <a:t>Haugland</a:t>
            </a:r>
            <a:r>
              <a:rPr lang="en-GB" sz="1200" dirty="0"/>
              <a:t>, T., 2000.  </a:t>
            </a:r>
            <a:r>
              <a:rPr lang="en-GB" sz="1200" b="1" i="1" dirty="0"/>
              <a:t>Geochemical atlas of Norway, part 1:  Chemical composition of overbank sediments</a:t>
            </a:r>
            <a:r>
              <a:rPr lang="en-GB" sz="1200" dirty="0"/>
              <a:t>.  NGU, Trondheim, 140 pp.</a:t>
            </a:r>
          </a:p>
          <a:p>
            <a:pPr marL="269875" indent="-269875">
              <a:defRPr/>
            </a:pPr>
            <a:r>
              <a:rPr lang="en-GB" sz="1200" dirty="0"/>
              <a:t>Plant, J.A., </a:t>
            </a:r>
            <a:r>
              <a:rPr lang="en-GB" sz="1200" dirty="0" err="1"/>
              <a:t>Klaver</a:t>
            </a:r>
            <a:r>
              <a:rPr lang="en-GB" sz="1200" dirty="0"/>
              <a:t>, G., </a:t>
            </a:r>
            <a:r>
              <a:rPr lang="en-GB" sz="1200" dirty="0" err="1"/>
              <a:t>Locutura</a:t>
            </a:r>
            <a:r>
              <a:rPr lang="en-GB" sz="1200" dirty="0"/>
              <a:t>, J., </a:t>
            </a:r>
            <a:r>
              <a:rPr lang="en-GB" sz="1200" dirty="0" err="1"/>
              <a:t>Salminen</a:t>
            </a:r>
            <a:r>
              <a:rPr lang="en-GB" sz="1200" dirty="0"/>
              <a:t>, R., </a:t>
            </a:r>
            <a:r>
              <a:rPr lang="en-GB" sz="1200" dirty="0" err="1"/>
              <a:t>Vrana</a:t>
            </a:r>
            <a:r>
              <a:rPr lang="en-GB" sz="1200" dirty="0"/>
              <a:t>, K. &amp; Fordyce, F., 1996.  </a:t>
            </a:r>
            <a:r>
              <a:rPr lang="en-GB" sz="1200" b="1" i="1" dirty="0"/>
              <a:t>Forum of European Geological Surveys (FOREGS), Geochemistry Task Group 1994-1996 Report</a:t>
            </a:r>
            <a:r>
              <a:rPr lang="en-GB" sz="1200" dirty="0"/>
              <a:t>.  A contribution to IUGS Continental Geochemical Baselines.  British Geological Survey, </a:t>
            </a:r>
            <a:r>
              <a:rPr lang="en-GB" sz="1200" dirty="0" err="1"/>
              <a:t>Keyworth</a:t>
            </a:r>
            <a:r>
              <a:rPr lang="en-GB" sz="1200" dirty="0"/>
              <a:t>, Nottingham, U.K., BGS Technical Report WP/95/14, 52 pp.; </a:t>
            </a:r>
            <a:r>
              <a:rPr lang="en-GB" sz="1200" u="sng" dirty="0">
                <a:hlinkClick r:id="rId4"/>
              </a:rPr>
              <a:t>http://nora.nerc.ac.uk/19012/1/WP95014.pdf</a:t>
            </a:r>
            <a:r>
              <a:rPr lang="en-GB" sz="1200" u="sng" dirty="0"/>
              <a:t>.</a:t>
            </a:r>
            <a:r>
              <a:rPr lang="en-GB" sz="1200" dirty="0"/>
              <a:t> </a:t>
            </a:r>
          </a:p>
          <a:p>
            <a:pPr marL="269875" indent="-269875">
              <a:defRPr/>
            </a:pPr>
            <a:r>
              <a:rPr lang="en-GB" sz="1200" dirty="0"/>
              <a:t>Plant, J.A., Whittaker, A., </a:t>
            </a:r>
            <a:r>
              <a:rPr lang="en-GB" sz="1200" dirty="0" err="1"/>
              <a:t>Demetriades</a:t>
            </a:r>
            <a:r>
              <a:rPr lang="en-GB" sz="1200" dirty="0"/>
              <a:t>, A., De Vivo, B. &amp; </a:t>
            </a:r>
            <a:r>
              <a:rPr lang="en-GB" sz="1200" dirty="0" err="1"/>
              <a:t>Lexa</a:t>
            </a:r>
            <a:r>
              <a:rPr lang="en-GB" sz="1200" dirty="0"/>
              <a:t>, J., 2005.  </a:t>
            </a:r>
            <a:r>
              <a:rPr lang="en-GB" sz="1200" b="1" i="1" dirty="0"/>
              <a:t>The geological and tectonic framework of Europe</a:t>
            </a:r>
            <a:r>
              <a:rPr lang="en-GB" sz="1200" dirty="0"/>
              <a:t>.  In:  R. </a:t>
            </a:r>
            <a:r>
              <a:rPr lang="en-GB" sz="1200" dirty="0" err="1"/>
              <a:t>Salminen</a:t>
            </a:r>
            <a:r>
              <a:rPr lang="en-GB" sz="1200" dirty="0"/>
              <a:t>, M.J. Batista, M. </a:t>
            </a:r>
            <a:r>
              <a:rPr lang="en-GB" sz="1200" dirty="0" err="1"/>
              <a:t>Bidovec</a:t>
            </a:r>
            <a:r>
              <a:rPr lang="en-GB" sz="1200" dirty="0"/>
              <a:t>, A. </a:t>
            </a:r>
            <a:r>
              <a:rPr lang="en-GB" sz="1200" dirty="0" err="1"/>
              <a:t>Demetriades</a:t>
            </a:r>
            <a:r>
              <a:rPr lang="en-GB" sz="1200" dirty="0"/>
              <a:t>, B. De Vivo, W. De </a:t>
            </a:r>
            <a:r>
              <a:rPr lang="en-GB" sz="1200" dirty="0" err="1"/>
              <a:t>Vos</a:t>
            </a:r>
            <a:r>
              <a:rPr lang="en-GB" sz="1200" dirty="0"/>
              <a:t>, M. </a:t>
            </a:r>
            <a:r>
              <a:rPr lang="en-GB" sz="1200" dirty="0" err="1"/>
              <a:t>Duris</a:t>
            </a:r>
            <a:r>
              <a:rPr lang="en-GB" sz="1200" dirty="0"/>
              <a:t>, A. </a:t>
            </a:r>
            <a:r>
              <a:rPr lang="en-GB" sz="1200" dirty="0" err="1"/>
              <a:t>Gilucis</a:t>
            </a:r>
            <a:r>
              <a:rPr lang="en-GB" sz="1200" dirty="0"/>
              <a:t>, V. </a:t>
            </a:r>
            <a:r>
              <a:rPr lang="en-GB" sz="1200" dirty="0" err="1"/>
              <a:t>Gregorauskiene</a:t>
            </a:r>
            <a:r>
              <a:rPr lang="en-GB" sz="1200" dirty="0"/>
              <a:t>, J. </a:t>
            </a:r>
            <a:r>
              <a:rPr lang="en-GB" sz="1200" dirty="0" err="1"/>
              <a:t>Halamic</a:t>
            </a:r>
            <a:r>
              <a:rPr lang="en-GB" sz="1200" dirty="0"/>
              <a:t>, P. </a:t>
            </a:r>
            <a:r>
              <a:rPr lang="en-GB" sz="1200" dirty="0" err="1"/>
              <a:t>Heitzmann</a:t>
            </a:r>
            <a:r>
              <a:rPr lang="en-GB" sz="1200" dirty="0"/>
              <a:t>, A. Lima, G. Jordan, G. </a:t>
            </a:r>
            <a:r>
              <a:rPr lang="en-GB" sz="1200" dirty="0" err="1"/>
              <a:t>Klaver</a:t>
            </a:r>
            <a:r>
              <a:rPr lang="en-GB" sz="1200" dirty="0"/>
              <a:t>, P. Klein, J. </a:t>
            </a:r>
            <a:r>
              <a:rPr lang="en-GB" sz="1200" dirty="0" err="1"/>
              <a:t>Lis</a:t>
            </a:r>
            <a:r>
              <a:rPr lang="en-GB" sz="1200" dirty="0"/>
              <a:t>, J. </a:t>
            </a:r>
            <a:r>
              <a:rPr lang="en-GB" sz="1200" dirty="0" err="1"/>
              <a:t>Locutura</a:t>
            </a:r>
            <a:r>
              <a:rPr lang="en-GB" sz="1200" dirty="0"/>
              <a:t>, K. </a:t>
            </a:r>
            <a:r>
              <a:rPr lang="en-GB" sz="1200" dirty="0" err="1"/>
              <a:t>Marsina</a:t>
            </a:r>
            <a:r>
              <a:rPr lang="en-GB" sz="1200" dirty="0"/>
              <a:t>, A. </a:t>
            </a:r>
            <a:r>
              <a:rPr lang="en-GB" sz="1200" dirty="0" err="1"/>
              <a:t>Mazreku</a:t>
            </a:r>
            <a:r>
              <a:rPr lang="en-GB" sz="1200" dirty="0"/>
              <a:t>, P.J. O’Connor, S.Å. Olsson, R.T. </a:t>
            </a:r>
            <a:r>
              <a:rPr lang="en-GB" sz="1200" dirty="0" err="1"/>
              <a:t>Ottesen</a:t>
            </a:r>
            <a:r>
              <a:rPr lang="en-GB" sz="1200" dirty="0"/>
              <a:t>, V. </a:t>
            </a:r>
            <a:r>
              <a:rPr lang="en-GB" sz="1200" dirty="0" err="1"/>
              <a:t>Petersell</a:t>
            </a:r>
            <a:r>
              <a:rPr lang="en-GB" sz="1200" dirty="0"/>
              <a:t>, J.A. Plant, S. Reeder, I. </a:t>
            </a:r>
            <a:r>
              <a:rPr lang="en-GB" sz="1200" dirty="0" err="1"/>
              <a:t>Salpeteur</a:t>
            </a:r>
            <a:r>
              <a:rPr lang="en-GB" sz="1200" dirty="0"/>
              <a:t>, H. </a:t>
            </a:r>
            <a:r>
              <a:rPr lang="en-GB" sz="1200" dirty="0" err="1"/>
              <a:t>Sandström</a:t>
            </a:r>
            <a:r>
              <a:rPr lang="en-GB" sz="1200" dirty="0"/>
              <a:t>, U. </a:t>
            </a:r>
            <a:r>
              <a:rPr lang="en-GB" sz="1200" dirty="0" err="1"/>
              <a:t>Siwers</a:t>
            </a:r>
            <a:r>
              <a:rPr lang="en-GB" sz="1200" dirty="0"/>
              <a:t>, A. </a:t>
            </a:r>
            <a:r>
              <a:rPr lang="en-GB" sz="1200" dirty="0" err="1"/>
              <a:t>Steenfelt</a:t>
            </a:r>
            <a:r>
              <a:rPr lang="en-GB" sz="1200" dirty="0"/>
              <a:t>, &amp; T. </a:t>
            </a:r>
            <a:r>
              <a:rPr lang="en-GB" sz="1200" dirty="0" err="1"/>
              <a:t>Tarvainen</a:t>
            </a:r>
            <a:r>
              <a:rPr lang="en-GB" sz="1200" dirty="0"/>
              <a:t>, 2005.  FOREGS Geochemical Atlas of Europe, Part 1:  Background Information, Methodology and Maps.  Geological Survey of Finland, Espoo, 23-42, </a:t>
            </a:r>
            <a:r>
              <a:rPr lang="en-GB" sz="1200" dirty="0">
                <a:hlinkClick r:id="rId5"/>
              </a:rPr>
              <a:t>http://weppi.gtk.fi/publ/foregsatlas/articles/Geology.pdf</a:t>
            </a:r>
            <a:r>
              <a:rPr lang="en-GB" sz="1200" dirty="0"/>
              <a:t>.</a:t>
            </a:r>
          </a:p>
          <a:p>
            <a:pPr marL="269875" indent="-269875">
              <a:defRPr/>
            </a:pPr>
            <a:r>
              <a:rPr lang="en-GB" sz="1200" dirty="0" err="1"/>
              <a:t>Reimann</a:t>
            </a:r>
            <a:r>
              <a:rPr lang="en-GB" sz="1200" dirty="0"/>
              <a:t>, C., </a:t>
            </a:r>
            <a:r>
              <a:rPr lang="en-GB" sz="1200" dirty="0" err="1"/>
              <a:t>Siewers</a:t>
            </a:r>
            <a:r>
              <a:rPr lang="en-GB" sz="1200" dirty="0"/>
              <a:t>, U., </a:t>
            </a:r>
            <a:r>
              <a:rPr lang="en-GB" sz="1200" dirty="0" err="1"/>
              <a:t>Tarvainen</a:t>
            </a:r>
            <a:r>
              <a:rPr lang="en-GB" sz="1200" dirty="0"/>
              <a:t>, T., </a:t>
            </a:r>
            <a:r>
              <a:rPr lang="en-GB" sz="1200" dirty="0" err="1"/>
              <a:t>Bityukova</a:t>
            </a:r>
            <a:r>
              <a:rPr lang="en-GB" sz="1200" dirty="0"/>
              <a:t>, L., Eriksson, J., </a:t>
            </a:r>
            <a:r>
              <a:rPr lang="en-GB" sz="1200" dirty="0" err="1"/>
              <a:t>Gilucis</a:t>
            </a:r>
            <a:r>
              <a:rPr lang="en-GB" sz="1200" dirty="0"/>
              <a:t>, A., </a:t>
            </a:r>
            <a:r>
              <a:rPr lang="en-GB" sz="1200" dirty="0" err="1"/>
              <a:t>Gregorauskiene</a:t>
            </a:r>
            <a:r>
              <a:rPr lang="en-GB" sz="1200" dirty="0"/>
              <a:t>, V., </a:t>
            </a:r>
            <a:r>
              <a:rPr lang="en-GB" sz="1200" dirty="0" err="1"/>
              <a:t>Lukashev</a:t>
            </a:r>
            <a:r>
              <a:rPr lang="en-GB" sz="1200" dirty="0"/>
              <a:t>, V.K., </a:t>
            </a:r>
            <a:r>
              <a:rPr lang="en-GB" sz="1200" dirty="0" err="1"/>
              <a:t>Matinian</a:t>
            </a:r>
            <a:r>
              <a:rPr lang="en-GB" sz="1200" dirty="0"/>
              <a:t>, N.N. &amp; </a:t>
            </a:r>
            <a:r>
              <a:rPr lang="en-GB" sz="1200" dirty="0" err="1"/>
              <a:t>Pasieczna</a:t>
            </a:r>
            <a:r>
              <a:rPr lang="en-GB" sz="1200" dirty="0"/>
              <a:t>, A., 2003.  Agricultural soils in Northern Europe:  A Geochemical Atlas.  E. </a:t>
            </a:r>
            <a:r>
              <a:rPr lang="en-GB" sz="1200" dirty="0" err="1"/>
              <a:t>Schweizerbart’sche</a:t>
            </a:r>
            <a:r>
              <a:rPr lang="en-GB" sz="1200" dirty="0"/>
              <a:t> </a:t>
            </a:r>
            <a:r>
              <a:rPr lang="en-GB" sz="1200" dirty="0" err="1"/>
              <a:t>Verlagsbuchhandlung</a:t>
            </a:r>
            <a:r>
              <a:rPr lang="en-GB" sz="1200" dirty="0"/>
              <a:t>, Stuttgart, 279 pp.</a:t>
            </a:r>
          </a:p>
        </p:txBody>
      </p:sp>
      <p:sp>
        <p:nvSpPr>
          <p:cNvPr id="8" name="Rectangle 3"/>
          <p:cNvSpPr>
            <a:spLocks noChangeArrowheads="1"/>
          </p:cNvSpPr>
          <p:nvPr/>
        </p:nvSpPr>
        <p:spPr bwMode="auto">
          <a:xfrm>
            <a:off x="0" y="44624"/>
            <a:ext cx="9144000" cy="369332"/>
          </a:xfrm>
          <a:prstGeom prst="rect">
            <a:avLst/>
          </a:prstGeom>
          <a:noFill/>
          <a:ln w="9525">
            <a:noFill/>
            <a:miter lim="800000"/>
            <a:headEnd/>
            <a:tailEnd/>
          </a:ln>
        </p:spPr>
        <p:txBody>
          <a:bodyPr>
            <a:spAutoFit/>
          </a:bodyPr>
          <a:lstStyle/>
          <a:p>
            <a:pPr marL="442913" indent="-442913" algn="ctr">
              <a:spcBef>
                <a:spcPct val="30000"/>
              </a:spcBef>
            </a:pPr>
            <a:r>
              <a:rPr lang="en-GB" b="1" dirty="0">
                <a:solidFill>
                  <a:srgbClr val="0000FF"/>
                </a:solidFill>
              </a:rPr>
              <a:t>…..References</a:t>
            </a:r>
            <a:endParaRPr lang="el-GR" dirty="0"/>
          </a:p>
        </p:txBody>
      </p:sp>
      <p:cxnSp>
        <p:nvCxnSpPr>
          <p:cNvPr id="12" name="3 - Ευθεία γραμμή σύνδεσης"/>
          <p:cNvCxnSpPr/>
          <p:nvPr/>
        </p:nvCxnSpPr>
        <p:spPr>
          <a:xfrm>
            <a:off x="395288" y="404664"/>
            <a:ext cx="8280400" cy="0"/>
          </a:xfrm>
          <a:prstGeom prst="line">
            <a:avLst/>
          </a:prstGeom>
          <a:ln w="25400" cmpd="sng">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p:cNvGrpSpPr/>
          <p:nvPr/>
        </p:nvGrpSpPr>
        <p:grpSpPr>
          <a:xfrm>
            <a:off x="0" y="0"/>
            <a:ext cx="9070260" cy="6385793"/>
            <a:chOff x="0" y="0"/>
            <a:chExt cx="9070260" cy="6385793"/>
          </a:xfrm>
        </p:grpSpPr>
        <p:pic>
          <p:nvPicPr>
            <p:cNvPr id="72706" name="Picture 8" descr="Glaciation_extend_1"/>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512763" y="979488"/>
              <a:ext cx="3570287" cy="4827587"/>
            </a:xfrm>
            <a:prstGeom prst="rect">
              <a:avLst/>
            </a:prstGeom>
            <a:noFill/>
            <a:ln w="9525">
              <a:noFill/>
              <a:miter lim="800000"/>
              <a:headEnd/>
              <a:tailEnd/>
            </a:ln>
          </p:spPr>
        </p:pic>
        <p:sp>
          <p:nvSpPr>
            <p:cNvPr id="72707" name="Text Box 11"/>
            <p:cNvSpPr txBox="1">
              <a:spLocks noChangeArrowheads="1"/>
            </p:cNvSpPr>
            <p:nvPr/>
          </p:nvSpPr>
          <p:spPr bwMode="auto">
            <a:xfrm>
              <a:off x="0" y="0"/>
              <a:ext cx="4572000" cy="885825"/>
            </a:xfrm>
            <a:prstGeom prst="rect">
              <a:avLst/>
            </a:prstGeom>
            <a:noFill/>
            <a:ln w="9525">
              <a:noFill/>
              <a:miter lim="800000"/>
              <a:headEnd/>
              <a:tailEnd/>
            </a:ln>
          </p:spPr>
          <p:txBody>
            <a:bodyPr>
              <a:spAutoFit/>
            </a:bodyPr>
            <a:lstStyle/>
            <a:p>
              <a:pPr algn="ctr">
                <a:spcBef>
                  <a:spcPct val="50000"/>
                </a:spcBef>
              </a:pPr>
              <a:r>
                <a:rPr lang="en-GB" sz="2600" b="1">
                  <a:solidFill>
                    <a:srgbClr val="3333CC"/>
                  </a:solidFill>
                  <a:latin typeface="Arial" charset="0"/>
                </a:rPr>
                <a:t>Geochemical Atlas of Europe</a:t>
              </a:r>
              <a:endParaRPr lang="el-GR" sz="2600" b="1">
                <a:solidFill>
                  <a:srgbClr val="3333CC"/>
                </a:solidFill>
                <a:latin typeface="Arial" charset="0"/>
              </a:endParaRPr>
            </a:p>
          </p:txBody>
        </p:sp>
        <p:sp>
          <p:nvSpPr>
            <p:cNvPr id="72708" name="Text Box 14"/>
            <p:cNvSpPr txBox="1">
              <a:spLocks noChangeArrowheads="1"/>
            </p:cNvSpPr>
            <p:nvPr/>
          </p:nvSpPr>
          <p:spPr bwMode="auto">
            <a:xfrm>
              <a:off x="893763" y="5924128"/>
              <a:ext cx="7354887" cy="461665"/>
            </a:xfrm>
            <a:prstGeom prst="rect">
              <a:avLst/>
            </a:prstGeom>
            <a:noFill/>
            <a:ln w="9525">
              <a:noFill/>
              <a:miter lim="800000"/>
              <a:headEnd/>
              <a:tailEnd/>
            </a:ln>
          </p:spPr>
          <p:txBody>
            <a:bodyPr>
              <a:spAutoFit/>
            </a:bodyPr>
            <a:lstStyle/>
            <a:p>
              <a:pPr algn="ctr">
                <a:spcBef>
                  <a:spcPct val="50000"/>
                </a:spcBef>
              </a:pPr>
              <a:r>
                <a:rPr lang="en-GB" sz="2400" b="1" dirty="0">
                  <a:solidFill>
                    <a:srgbClr val="3333CC"/>
                  </a:solidFill>
                  <a:latin typeface="Arial" charset="0"/>
                </a:rPr>
                <a:t>Mapping the limit of the last </a:t>
              </a:r>
              <a:r>
                <a:rPr lang="en-GB" sz="2400" b="1" dirty="0" err="1">
                  <a:solidFill>
                    <a:srgbClr val="3333CC"/>
                  </a:solidFill>
                  <a:latin typeface="Arial" charset="0"/>
                </a:rPr>
                <a:t>glaciation</a:t>
              </a:r>
              <a:r>
                <a:rPr lang="en-GB" sz="2400" b="1" dirty="0">
                  <a:solidFill>
                    <a:srgbClr val="3333CC"/>
                  </a:solidFill>
                  <a:latin typeface="Arial" charset="0"/>
                </a:rPr>
                <a:t> in Europe</a:t>
              </a:r>
              <a:endParaRPr lang="el-GR" sz="2400" b="1" dirty="0">
                <a:solidFill>
                  <a:srgbClr val="3333CC"/>
                </a:solidFill>
                <a:latin typeface="Arial" charset="0"/>
              </a:endParaRPr>
            </a:p>
          </p:txBody>
        </p:sp>
        <p:pic>
          <p:nvPicPr>
            <p:cNvPr id="72709" name="Picture 26" descr="TiO2_subsoil"/>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4355976" y="0"/>
              <a:ext cx="4516438" cy="5829300"/>
            </a:xfrm>
            <a:prstGeom prst="rect">
              <a:avLst/>
            </a:prstGeom>
            <a:noFill/>
            <a:ln w="9525">
              <a:noFill/>
              <a:miter lim="800000"/>
              <a:headEnd/>
              <a:tailEnd/>
            </a:ln>
          </p:spPr>
        </p:pic>
        <p:sp>
          <p:nvSpPr>
            <p:cNvPr id="72710" name="Rectangle 13"/>
            <p:cNvSpPr>
              <a:spLocks noChangeArrowheads="1"/>
            </p:cNvSpPr>
            <p:nvPr/>
          </p:nvSpPr>
          <p:spPr bwMode="auto">
            <a:xfrm>
              <a:off x="6355648" y="561515"/>
              <a:ext cx="2714612" cy="400110"/>
            </a:xfrm>
            <a:prstGeom prst="rect">
              <a:avLst/>
            </a:prstGeom>
            <a:noFill/>
            <a:ln w="9525">
              <a:noFill/>
              <a:miter lim="800000"/>
              <a:headEnd/>
              <a:tailEnd/>
            </a:ln>
          </p:spPr>
          <p:txBody>
            <a:bodyPr wrap="square">
              <a:spAutoFit/>
            </a:bodyPr>
            <a:lstStyle/>
            <a:p>
              <a:r>
                <a:rPr lang="en-GB" sz="2000" b="1" dirty="0">
                  <a:solidFill>
                    <a:srgbClr val="FF3300"/>
                  </a:solidFill>
                  <a:latin typeface="Arial" charset="0"/>
                </a:rPr>
                <a:t>Titanium in Subsoil</a:t>
              </a:r>
            </a:p>
          </p:txBody>
        </p:sp>
        <p:sp>
          <p:nvSpPr>
            <p:cNvPr id="7" name="TextBox 6"/>
            <p:cNvSpPr txBox="1"/>
            <p:nvPr/>
          </p:nvSpPr>
          <p:spPr>
            <a:xfrm>
              <a:off x="735013" y="5565775"/>
              <a:ext cx="3240087" cy="276225"/>
            </a:xfrm>
            <a:prstGeom prst="rect">
              <a:avLst/>
            </a:prstGeom>
            <a:noFill/>
          </p:spPr>
          <p:txBody>
            <a:bodyPr>
              <a:spAutoFit/>
            </a:bodyPr>
            <a:lstStyle/>
            <a:p>
              <a:pPr algn="ctr">
                <a:defRPr/>
              </a:pPr>
              <a:r>
                <a:rPr lang="en-GB" sz="1200" dirty="0">
                  <a:latin typeface="+mn-lt"/>
                </a:rPr>
                <a:t>(Source:  Plant </a:t>
              </a:r>
              <a:r>
                <a:rPr lang="en-GB" sz="1200" i="1" dirty="0">
                  <a:latin typeface="+mn-lt"/>
                </a:rPr>
                <a:t>et al</a:t>
              </a:r>
              <a:r>
                <a:rPr lang="en-GB" sz="1200" dirty="0">
                  <a:latin typeface="+mn-lt"/>
                </a:rPr>
                <a:t>., 2005, Fig. 5, p.38)</a:t>
              </a:r>
            </a:p>
          </p:txBody>
        </p:sp>
        <p:sp>
          <p:nvSpPr>
            <p:cNvPr id="8" name="TextBox 7"/>
            <p:cNvSpPr txBox="1"/>
            <p:nvPr/>
          </p:nvSpPr>
          <p:spPr>
            <a:xfrm>
              <a:off x="5695950" y="5538788"/>
              <a:ext cx="3240088" cy="276225"/>
            </a:xfrm>
            <a:prstGeom prst="rect">
              <a:avLst/>
            </a:prstGeom>
            <a:noFill/>
          </p:spPr>
          <p:txBody>
            <a:bodyPr>
              <a:spAutoFit/>
            </a:bodyPr>
            <a:lstStyle/>
            <a:p>
              <a:pPr algn="ctr">
                <a:defRPr/>
              </a:pPr>
              <a:r>
                <a:rPr lang="en-GB" sz="1200" dirty="0">
                  <a:latin typeface="+mn-lt"/>
                </a:rPr>
                <a:t>(Source:  </a:t>
              </a:r>
              <a:r>
                <a:rPr lang="en-GB" sz="1200" dirty="0" err="1">
                  <a:latin typeface="+mn-lt"/>
                </a:rPr>
                <a:t>Salminen</a:t>
              </a:r>
              <a:r>
                <a:rPr lang="en-GB" sz="1200" dirty="0">
                  <a:latin typeface="+mn-lt"/>
                </a:rPr>
                <a:t> </a:t>
              </a:r>
              <a:r>
                <a:rPr lang="en-GB" sz="1200" i="1" dirty="0">
                  <a:latin typeface="+mn-lt"/>
                </a:rPr>
                <a:t>et al</a:t>
              </a:r>
              <a:r>
                <a:rPr lang="en-GB" sz="1200" dirty="0">
                  <a:latin typeface="+mn-lt"/>
                </a:rPr>
                <a:t>., 2005, p.459)</a:t>
              </a:r>
            </a:p>
          </p:txBody>
        </p:sp>
        <p:cxnSp>
          <p:nvCxnSpPr>
            <p:cNvPr id="10" name="Straight Arrow Connector 9"/>
            <p:cNvCxnSpPr>
              <a:stCxn id="72708" idx="0"/>
            </p:cNvCxnSpPr>
            <p:nvPr/>
          </p:nvCxnSpPr>
          <p:spPr>
            <a:xfrm rot="5400000" flipH="1" flipV="1">
              <a:off x="4895675" y="3247408"/>
              <a:ext cx="2352252" cy="3001189"/>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a:stCxn id="72708" idx="0"/>
            </p:cNvCxnSpPr>
            <p:nvPr/>
          </p:nvCxnSpPr>
          <p:spPr>
            <a:xfrm rot="16200000" flipV="1">
              <a:off x="2752536" y="4105456"/>
              <a:ext cx="2137938" cy="1499405"/>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spTree>
  </p:cSld>
  <p:clrMapOvr>
    <a:masterClrMapping/>
  </p:clrMapOvr>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4"/>
          <p:cNvSpPr>
            <a:spLocks noChangeArrowheads="1"/>
          </p:cNvSpPr>
          <p:nvPr/>
        </p:nvSpPr>
        <p:spPr bwMode="auto">
          <a:xfrm>
            <a:off x="251520" y="717659"/>
            <a:ext cx="8642350" cy="5447645"/>
          </a:xfrm>
          <a:prstGeom prst="rect">
            <a:avLst/>
          </a:prstGeom>
          <a:noFill/>
          <a:ln w="9525">
            <a:noFill/>
            <a:miter lim="800000"/>
            <a:headEnd/>
            <a:tailEnd/>
          </a:ln>
        </p:spPr>
        <p:txBody>
          <a:bodyPr>
            <a:spAutoFit/>
          </a:bodyPr>
          <a:lstStyle/>
          <a:p>
            <a:pPr marL="269875" indent="-269875"/>
            <a:r>
              <a:rPr lang="en-GB" sz="1200" dirty="0" err="1"/>
              <a:t>Reimann</a:t>
            </a:r>
            <a:r>
              <a:rPr lang="en-GB" sz="1200" dirty="0"/>
              <a:t>, R., Demetriades, A., </a:t>
            </a:r>
            <a:r>
              <a:rPr lang="en-GB" sz="1200" dirty="0" err="1"/>
              <a:t>Eggen</a:t>
            </a:r>
            <a:r>
              <a:rPr lang="en-GB" sz="1200" dirty="0"/>
              <a:t>, O.A., </a:t>
            </a:r>
            <a:r>
              <a:rPr lang="en-GB" sz="1200" dirty="0" err="1"/>
              <a:t>Filzmoser</a:t>
            </a:r>
            <a:r>
              <a:rPr lang="en-GB" sz="1200" dirty="0"/>
              <a:t>, P. &amp; The EuroGeoSurveys Geochemistry Expert Group, 2009. </a:t>
            </a:r>
            <a:r>
              <a:rPr lang="en-GB" sz="1200" b="1" i="1" dirty="0"/>
              <a:t>The EuroGeoSurveys geochemical mapping of agricultural and grazing land soils project (GEMAS) – Evaluation of quality control results of aqua regia extraction analysis</a:t>
            </a:r>
            <a:r>
              <a:rPr lang="en-GB" sz="1200" dirty="0"/>
              <a:t>.  Geological Survey of Norway, NGU report 2009.049, 94 pp., </a:t>
            </a:r>
            <a:r>
              <a:rPr lang="en-GB" sz="1200" dirty="0">
                <a:hlinkClick r:id="rId2"/>
              </a:rPr>
              <a:t>http://www.ngu.no/upload/Publikasjoner/Rapporter/2009/2009_049.pdf</a:t>
            </a:r>
            <a:r>
              <a:rPr lang="en-GB" sz="1200" dirty="0"/>
              <a:t>.</a:t>
            </a:r>
          </a:p>
          <a:p>
            <a:pPr marL="269875" indent="-269875"/>
            <a:r>
              <a:rPr lang="en-GB" sz="1200" dirty="0" err="1"/>
              <a:t>Reimann</a:t>
            </a:r>
            <a:r>
              <a:rPr lang="en-GB" sz="1200" dirty="0"/>
              <a:t>, C. &amp; </a:t>
            </a:r>
            <a:r>
              <a:rPr lang="en-GB" sz="1200" dirty="0" err="1"/>
              <a:t>Birke</a:t>
            </a:r>
            <a:r>
              <a:rPr lang="en-GB" sz="1200" dirty="0"/>
              <a:t>, M. (Editors), 2010.  </a:t>
            </a:r>
            <a:r>
              <a:rPr lang="en-GB" sz="1200" b="1" i="1" dirty="0"/>
              <a:t>Geochemistry of European Bottled Water.</a:t>
            </a:r>
            <a:r>
              <a:rPr lang="en-GB" sz="1200" dirty="0"/>
              <a:t> </a:t>
            </a:r>
            <a:r>
              <a:rPr lang="en-GB" sz="1200" dirty="0" err="1"/>
              <a:t>Borntraeger</a:t>
            </a:r>
            <a:r>
              <a:rPr lang="en-GB" sz="1200" dirty="0"/>
              <a:t> Science Publishers, Stuttgart, 268 pp., </a:t>
            </a:r>
            <a:r>
              <a:rPr lang="en-GB" sz="1200" dirty="0">
                <a:hlinkClick r:id="rId3"/>
              </a:rPr>
              <a:t>http://www.schweizerbart.de/publications/detail/artno/001201002</a:t>
            </a:r>
            <a:r>
              <a:rPr lang="en-GB" sz="1200" dirty="0"/>
              <a:t>.  </a:t>
            </a:r>
          </a:p>
          <a:p>
            <a:pPr marL="269875" indent="-269875"/>
            <a:r>
              <a:rPr lang="en-GB" sz="1200" dirty="0" err="1"/>
              <a:t>Reimann</a:t>
            </a:r>
            <a:r>
              <a:rPr lang="en-GB" sz="1200" dirty="0"/>
              <a:t>, C., Demetriades, A., </a:t>
            </a:r>
            <a:r>
              <a:rPr lang="en-GB" sz="1200" dirty="0" err="1"/>
              <a:t>Eggen</a:t>
            </a:r>
            <a:r>
              <a:rPr lang="en-GB" sz="1200" dirty="0"/>
              <a:t>, O.A., </a:t>
            </a:r>
            <a:r>
              <a:rPr lang="en-GB" sz="1200" dirty="0" err="1"/>
              <a:t>Filzmoser</a:t>
            </a:r>
            <a:r>
              <a:rPr lang="en-GB" sz="1200" dirty="0"/>
              <a:t>, P. &amp; the EuroGeoSurveys Geochemistry Expert Group, 2011. </a:t>
            </a:r>
            <a:r>
              <a:rPr lang="en-GB" sz="1200" b="1" i="1" dirty="0"/>
              <a:t>The EuroGeoSurveys </a:t>
            </a:r>
            <a:r>
              <a:rPr lang="en-GB" sz="1200" b="1" i="1" dirty="0" err="1"/>
              <a:t>GEochemical</a:t>
            </a:r>
            <a:r>
              <a:rPr lang="en-GB" sz="1200" b="1" i="1" dirty="0"/>
              <a:t> Mapping of Agricultural and grazing land Soils project (GEMAS) - Evaluation of quality control results of total C and S, total organic carbon (TOC), cation exchange capacity (CEC), XRF, pH, and particle size distribution (PSD) analysis</a:t>
            </a:r>
            <a:r>
              <a:rPr lang="en-GB" sz="1200" dirty="0"/>
              <a:t>. Geological Survey of Norway, Open File Report 2011.043, Trondheim, 90 pp., </a:t>
            </a:r>
            <a:r>
              <a:rPr lang="en-GB" sz="1200" dirty="0">
                <a:hlinkClick r:id="rId4"/>
              </a:rPr>
              <a:t>http://www.ngu.no/upload/Publikasjoner/Rapporter/2011/2011_043.pdf</a:t>
            </a:r>
            <a:r>
              <a:rPr lang="en-GB" sz="1200" dirty="0"/>
              <a:t>. </a:t>
            </a:r>
          </a:p>
          <a:p>
            <a:pPr marL="269875" indent="-269875"/>
            <a:r>
              <a:rPr lang="en-GB" sz="1200" dirty="0" err="1"/>
              <a:t>Reimann</a:t>
            </a:r>
            <a:r>
              <a:rPr lang="en-GB" sz="1200" dirty="0"/>
              <a:t>, C., Demetriades, A., </a:t>
            </a:r>
            <a:r>
              <a:rPr lang="en-GB" sz="1200" dirty="0" err="1"/>
              <a:t>Birke</a:t>
            </a:r>
            <a:r>
              <a:rPr lang="en-GB" sz="1200" dirty="0"/>
              <a:t>, M., </a:t>
            </a:r>
            <a:r>
              <a:rPr lang="en-GB" sz="1200" dirty="0" err="1"/>
              <a:t>Eggen</a:t>
            </a:r>
            <a:r>
              <a:rPr lang="en-GB" sz="1200" dirty="0"/>
              <a:t>, O. A., </a:t>
            </a:r>
            <a:r>
              <a:rPr lang="en-GB" sz="1200" dirty="0" err="1"/>
              <a:t>Filzmoser</a:t>
            </a:r>
            <a:r>
              <a:rPr lang="en-GB" sz="1200" dirty="0"/>
              <a:t>, P., </a:t>
            </a:r>
            <a:r>
              <a:rPr lang="en-GB" sz="1200" dirty="0" err="1"/>
              <a:t>Kriete</a:t>
            </a:r>
            <a:r>
              <a:rPr lang="en-GB" sz="1200" dirty="0"/>
              <a:t>, C. &amp; EuroGeoSurveys Geochemistry Expert Group, 2012a.  </a:t>
            </a:r>
            <a:r>
              <a:rPr lang="en-GB" sz="1200" b="1" i="1" dirty="0"/>
              <a:t>The EuroGeoSurveys Geochemical Mapping of Agricultural and grazing land Soils project (GEMAS) – Evaluation of quality control results of particle size estimation by MIR prediction, </a:t>
            </a:r>
            <a:r>
              <a:rPr lang="en-GB" sz="1200" b="1" i="1" dirty="0" err="1"/>
              <a:t>Pb</a:t>
            </a:r>
            <a:r>
              <a:rPr lang="en-GB" sz="1200" b="1" i="1" dirty="0"/>
              <a:t>-isotope and MMI® extraction analyses and results of the GEMAS ring test for the standards </a:t>
            </a:r>
            <a:r>
              <a:rPr lang="en-GB" sz="1200" b="1" i="1" dirty="0" err="1"/>
              <a:t>Ap</a:t>
            </a:r>
            <a:r>
              <a:rPr lang="en-GB" sz="1200" b="1" i="1" dirty="0"/>
              <a:t> and Gr</a:t>
            </a:r>
            <a:r>
              <a:rPr lang="en-GB" sz="1200" dirty="0"/>
              <a:t>. NGU Report 2012.051, 136 pp., </a:t>
            </a:r>
            <a:r>
              <a:rPr lang="en-GB" sz="1200" dirty="0">
                <a:hlinkClick r:id="rId5"/>
              </a:rPr>
              <a:t>http://www.ngu.no/upload/Publikasjoner/Rapporter/2012/2012_051.pdf</a:t>
            </a:r>
            <a:r>
              <a:rPr lang="en-GB" sz="1200" dirty="0"/>
              <a:t>.</a:t>
            </a:r>
          </a:p>
          <a:p>
            <a:pPr marL="269875" indent="-269875"/>
            <a:r>
              <a:rPr lang="en-GB" sz="1200" dirty="0" err="1"/>
              <a:t>Reimann</a:t>
            </a:r>
            <a:r>
              <a:rPr lang="en-GB" sz="1200" dirty="0"/>
              <a:t>, C., </a:t>
            </a:r>
            <a:r>
              <a:rPr lang="en-GB" sz="1200" dirty="0" err="1"/>
              <a:t>Flem</a:t>
            </a:r>
            <a:r>
              <a:rPr lang="en-GB" sz="1200" dirty="0"/>
              <a:t>, B., </a:t>
            </a:r>
            <a:r>
              <a:rPr lang="en-GB" sz="1200" dirty="0" err="1"/>
              <a:t>Fabian</a:t>
            </a:r>
            <a:r>
              <a:rPr lang="en-GB" sz="1200" dirty="0"/>
              <a:t>, K., </a:t>
            </a:r>
            <a:r>
              <a:rPr lang="en-GB" sz="1200" dirty="0" err="1"/>
              <a:t>Birke</a:t>
            </a:r>
            <a:r>
              <a:rPr lang="en-GB" sz="1200" dirty="0"/>
              <a:t>, M., </a:t>
            </a:r>
            <a:r>
              <a:rPr lang="en-GB" sz="1200" dirty="0" err="1"/>
              <a:t>Ladenberger</a:t>
            </a:r>
            <a:r>
              <a:rPr lang="en-GB" sz="1200" dirty="0"/>
              <a:t>, A., </a:t>
            </a:r>
            <a:r>
              <a:rPr lang="en-GB" sz="1200" dirty="0" err="1"/>
              <a:t>Négrel</a:t>
            </a:r>
            <a:r>
              <a:rPr lang="en-GB" sz="1200" dirty="0"/>
              <a:t>, P., Demetriades, A., </a:t>
            </a:r>
            <a:r>
              <a:rPr lang="en-GB" sz="1200" dirty="0" err="1"/>
              <a:t>Hoogewerff</a:t>
            </a:r>
            <a:r>
              <a:rPr lang="en-GB" sz="1200" dirty="0"/>
              <a:t>, J. &amp; The GEMAS Project Team, 2012.  Lead and lead isotopes in agricultural soils of Europe - The continental perspective.  Applied Geochemistry, 27, 532-542. </a:t>
            </a:r>
            <a:r>
              <a:rPr lang="en-GB" sz="1200" dirty="0">
                <a:hlinkClick r:id="rId6"/>
              </a:rPr>
              <a:t>http://www.sciencedirect.com/science/article/pii/S088329271100494X</a:t>
            </a:r>
            <a:r>
              <a:rPr lang="en-GB" sz="1200" dirty="0"/>
              <a:t>.. </a:t>
            </a:r>
          </a:p>
          <a:p>
            <a:pPr marL="269875" indent="-269875"/>
            <a:r>
              <a:rPr lang="en-GB" sz="1200" dirty="0" err="1"/>
              <a:t>Reimann</a:t>
            </a:r>
            <a:r>
              <a:rPr lang="en-GB" sz="1200" dirty="0"/>
              <a:t>, C., </a:t>
            </a:r>
            <a:r>
              <a:rPr lang="en-GB" sz="1200" dirty="0" err="1"/>
              <a:t>Birke</a:t>
            </a:r>
            <a:r>
              <a:rPr lang="en-GB" sz="1200" dirty="0"/>
              <a:t>, M., Demetriades, A., </a:t>
            </a:r>
            <a:r>
              <a:rPr lang="en-GB" sz="1200" dirty="0" err="1"/>
              <a:t>Filzmoser</a:t>
            </a:r>
            <a:r>
              <a:rPr lang="en-GB" sz="1200" dirty="0"/>
              <a:t>, P. &amp; O'Connor, P. (Editors), 2014a. </a:t>
            </a:r>
            <a:r>
              <a:rPr lang="en-GB" sz="1200" b="1" i="1" dirty="0"/>
              <a:t>Chemistry of Europe's agricultural soils – Part A: Methodology and interpretation of the GEMAS data set</a:t>
            </a:r>
            <a:r>
              <a:rPr lang="en-GB" sz="1200" dirty="0"/>
              <a:t>. </a:t>
            </a:r>
            <a:r>
              <a:rPr lang="en-GB" sz="1200" dirty="0" err="1"/>
              <a:t>Geologisches</a:t>
            </a:r>
            <a:r>
              <a:rPr lang="en-GB" sz="1200" dirty="0"/>
              <a:t> </a:t>
            </a:r>
            <a:r>
              <a:rPr lang="en-GB" sz="1200" dirty="0" err="1"/>
              <a:t>Jahrbuch</a:t>
            </a:r>
            <a:r>
              <a:rPr lang="en-GB" sz="1200" dirty="0"/>
              <a:t> (</a:t>
            </a:r>
            <a:r>
              <a:rPr lang="en-GB" sz="1200" dirty="0" err="1"/>
              <a:t>Reihe</a:t>
            </a:r>
            <a:r>
              <a:rPr lang="en-GB" sz="1200" dirty="0"/>
              <a:t> B 102), </a:t>
            </a:r>
            <a:r>
              <a:rPr lang="en-GB" sz="1200" dirty="0" err="1"/>
              <a:t>Schweizerbarth</a:t>
            </a:r>
            <a:r>
              <a:rPr lang="en-GB" sz="1200" dirty="0"/>
              <a:t>, Hannover, 528 pp., </a:t>
            </a:r>
            <a:r>
              <a:rPr lang="en-GB" sz="1200" dirty="0">
                <a:hlinkClick r:id="rId7"/>
              </a:rPr>
              <a:t>http://www.schweizerbart.de/publications/detail/isbn/9783510968466</a:t>
            </a:r>
            <a:endParaRPr lang="en-GB" sz="1200" dirty="0"/>
          </a:p>
          <a:p>
            <a:pPr marL="269875" indent="-269875"/>
            <a:r>
              <a:rPr lang="en-GB" sz="1200" dirty="0" err="1"/>
              <a:t>Reimann</a:t>
            </a:r>
            <a:r>
              <a:rPr lang="en-GB" sz="1200" dirty="0"/>
              <a:t>, C., </a:t>
            </a:r>
            <a:r>
              <a:rPr lang="en-GB" sz="1200" dirty="0" err="1"/>
              <a:t>Birke</a:t>
            </a:r>
            <a:r>
              <a:rPr lang="en-GB" sz="1200" dirty="0"/>
              <a:t>, M., </a:t>
            </a:r>
            <a:r>
              <a:rPr lang="en-GB" sz="1200" dirty="0" err="1"/>
              <a:t>Demetriades</a:t>
            </a:r>
            <a:r>
              <a:rPr lang="en-GB" sz="1200" dirty="0"/>
              <a:t>, A., </a:t>
            </a:r>
            <a:r>
              <a:rPr lang="en-GB" sz="1200" dirty="0" err="1"/>
              <a:t>Filzmoser</a:t>
            </a:r>
            <a:r>
              <a:rPr lang="en-GB" sz="1200" dirty="0"/>
              <a:t>, P. &amp; O'Connor, P. (Editors), 2014b. </a:t>
            </a:r>
            <a:r>
              <a:rPr lang="en-GB" sz="1200" b="1" i="1" dirty="0"/>
              <a:t>Chemistry of Europe's agricultural soils – Part B: General background information and further analysis of the GEMAS data set</a:t>
            </a:r>
            <a:r>
              <a:rPr lang="en-GB" sz="1200" dirty="0"/>
              <a:t>.  </a:t>
            </a:r>
            <a:r>
              <a:rPr lang="en-GB" sz="1200" dirty="0" err="1"/>
              <a:t>Geologisches</a:t>
            </a:r>
            <a:r>
              <a:rPr lang="en-GB" sz="1200" dirty="0"/>
              <a:t> </a:t>
            </a:r>
            <a:r>
              <a:rPr lang="en-GB" sz="1200" dirty="0" err="1"/>
              <a:t>Jahrbuch</a:t>
            </a:r>
            <a:r>
              <a:rPr lang="en-GB" sz="1200" dirty="0"/>
              <a:t> (</a:t>
            </a:r>
            <a:r>
              <a:rPr lang="en-GB" sz="1200" dirty="0" err="1"/>
              <a:t>Reihe</a:t>
            </a:r>
            <a:r>
              <a:rPr lang="en-GB" sz="1200" dirty="0"/>
              <a:t> B 103), </a:t>
            </a:r>
            <a:r>
              <a:rPr lang="en-GB" sz="1200" dirty="0" err="1"/>
              <a:t>Schweizerbarth</a:t>
            </a:r>
            <a:r>
              <a:rPr lang="en-GB" sz="1200" dirty="0"/>
              <a:t>, Hannover, 352 pp., </a:t>
            </a:r>
            <a:r>
              <a:rPr lang="en-GB" sz="1200" dirty="0">
                <a:hlinkClick r:id="rId7"/>
              </a:rPr>
              <a:t>http://www.schweizerbart.de/publications/detail/isbn/9783510968466</a:t>
            </a:r>
            <a:r>
              <a:rPr lang="en-GB" sz="1200" dirty="0"/>
              <a:t>.</a:t>
            </a:r>
            <a:endParaRPr lang="el-GR" sz="1200" dirty="0"/>
          </a:p>
          <a:p>
            <a:pPr marL="269875" indent="-269875"/>
            <a:r>
              <a:rPr lang="en-GB" sz="1200" dirty="0" err="1"/>
              <a:t>Reimann</a:t>
            </a:r>
            <a:r>
              <a:rPr lang="en-GB" sz="1200" dirty="0"/>
              <a:t>, C., </a:t>
            </a:r>
            <a:r>
              <a:rPr lang="en-GB" sz="1200" dirty="0" err="1"/>
              <a:t>Demetriades</a:t>
            </a:r>
            <a:r>
              <a:rPr lang="en-GB" sz="1200" dirty="0"/>
              <a:t>, A., </a:t>
            </a:r>
            <a:r>
              <a:rPr lang="en-GB" sz="1200" dirty="0" err="1"/>
              <a:t>Birke</a:t>
            </a:r>
            <a:r>
              <a:rPr lang="en-GB" sz="1200" dirty="0"/>
              <a:t>, M., </a:t>
            </a:r>
            <a:r>
              <a:rPr lang="en-GB" sz="1200" dirty="0" err="1"/>
              <a:t>Filzmoser</a:t>
            </a:r>
            <a:r>
              <a:rPr lang="en-GB" sz="1200" dirty="0"/>
              <a:t> P., O’Connor, P., </a:t>
            </a:r>
            <a:r>
              <a:rPr lang="en-GB" sz="1200" dirty="0" err="1"/>
              <a:t>Halamić</a:t>
            </a:r>
            <a:r>
              <a:rPr lang="en-GB" sz="1200" dirty="0"/>
              <a:t>, J., </a:t>
            </a:r>
            <a:r>
              <a:rPr lang="en-GB" sz="1200" dirty="0" err="1"/>
              <a:t>Ladenberger</a:t>
            </a:r>
            <a:r>
              <a:rPr lang="en-GB" sz="1200" dirty="0"/>
              <a:t>, A. &amp; the GEMAS Project Team, 2014c.  </a:t>
            </a:r>
            <a:r>
              <a:rPr lang="en-GB" sz="1200" b="1" i="1" dirty="0"/>
              <a:t>Distribution of elements/ parameters in agricultural and grazing land soil of Europe</a:t>
            </a:r>
            <a:r>
              <a:rPr lang="en-GB" sz="1200" dirty="0"/>
              <a:t>.  Chapter 11 In:  C. </a:t>
            </a:r>
            <a:r>
              <a:rPr lang="en-GB" sz="1200" dirty="0" err="1"/>
              <a:t>Reimann</a:t>
            </a:r>
            <a:r>
              <a:rPr lang="en-GB" sz="1200" dirty="0"/>
              <a:t>, M. </a:t>
            </a:r>
            <a:r>
              <a:rPr lang="en-GB" sz="1200" dirty="0" err="1"/>
              <a:t>Birke</a:t>
            </a:r>
            <a:r>
              <a:rPr lang="en-GB" sz="1200" dirty="0"/>
              <a:t>, A. </a:t>
            </a:r>
            <a:r>
              <a:rPr lang="en-GB" sz="1200" dirty="0" err="1"/>
              <a:t>Demetriades</a:t>
            </a:r>
            <a:r>
              <a:rPr lang="en-GB" sz="1200" dirty="0"/>
              <a:t>, P. </a:t>
            </a:r>
            <a:r>
              <a:rPr lang="en-GB" sz="1200" dirty="0" err="1"/>
              <a:t>Filzmoser</a:t>
            </a:r>
            <a:r>
              <a:rPr lang="en-GB" sz="1200" dirty="0"/>
              <a:t> &amp; P. O’Connor (Editors), Chemistry of Europe's agricultural soils – Part A: Methodology and interpretation of the GEMAS data set.  </a:t>
            </a:r>
            <a:r>
              <a:rPr lang="en-GB" sz="1200" dirty="0" err="1"/>
              <a:t>Geologisches</a:t>
            </a:r>
            <a:r>
              <a:rPr lang="en-GB" sz="1200" dirty="0"/>
              <a:t> </a:t>
            </a:r>
            <a:r>
              <a:rPr lang="en-GB" sz="1200" dirty="0" err="1"/>
              <a:t>Jahrbuch</a:t>
            </a:r>
            <a:r>
              <a:rPr lang="en-GB" sz="1200" dirty="0"/>
              <a:t> (</a:t>
            </a:r>
            <a:r>
              <a:rPr lang="en-GB" sz="1200" dirty="0" err="1"/>
              <a:t>Reihe</a:t>
            </a:r>
            <a:r>
              <a:rPr lang="en-GB" sz="1200" dirty="0"/>
              <a:t> B102), </a:t>
            </a:r>
            <a:r>
              <a:rPr lang="en-GB" sz="1200" dirty="0" err="1"/>
              <a:t>Schweizerbarth</a:t>
            </a:r>
            <a:r>
              <a:rPr lang="en-GB" sz="1200" dirty="0"/>
              <a:t>, Hannover, 103-474. </a:t>
            </a:r>
          </a:p>
        </p:txBody>
      </p:sp>
      <p:sp>
        <p:nvSpPr>
          <p:cNvPr id="8" name="Rectangle 3"/>
          <p:cNvSpPr>
            <a:spLocks noChangeArrowheads="1"/>
          </p:cNvSpPr>
          <p:nvPr/>
        </p:nvSpPr>
        <p:spPr bwMode="auto">
          <a:xfrm>
            <a:off x="0" y="44624"/>
            <a:ext cx="9144000" cy="369332"/>
          </a:xfrm>
          <a:prstGeom prst="rect">
            <a:avLst/>
          </a:prstGeom>
          <a:noFill/>
          <a:ln w="9525">
            <a:noFill/>
            <a:miter lim="800000"/>
            <a:headEnd/>
            <a:tailEnd/>
          </a:ln>
        </p:spPr>
        <p:txBody>
          <a:bodyPr>
            <a:spAutoFit/>
          </a:bodyPr>
          <a:lstStyle/>
          <a:p>
            <a:pPr marL="442913" indent="-442913" algn="ctr">
              <a:spcBef>
                <a:spcPct val="30000"/>
              </a:spcBef>
            </a:pPr>
            <a:r>
              <a:rPr lang="en-GB" b="1" dirty="0">
                <a:solidFill>
                  <a:srgbClr val="0000FF"/>
                </a:solidFill>
              </a:rPr>
              <a:t>…..References</a:t>
            </a:r>
            <a:endParaRPr lang="el-GR" dirty="0"/>
          </a:p>
        </p:txBody>
      </p:sp>
      <p:cxnSp>
        <p:nvCxnSpPr>
          <p:cNvPr id="12" name="3 - Ευθεία γραμμή σύνδεσης"/>
          <p:cNvCxnSpPr/>
          <p:nvPr/>
        </p:nvCxnSpPr>
        <p:spPr>
          <a:xfrm>
            <a:off x="395288" y="404664"/>
            <a:ext cx="8280400" cy="0"/>
          </a:xfrm>
          <a:prstGeom prst="line">
            <a:avLst/>
          </a:prstGeom>
          <a:ln w="25400" cmpd="sng">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4"/>
          <p:cNvSpPr>
            <a:spLocks noChangeArrowheads="1"/>
          </p:cNvSpPr>
          <p:nvPr/>
        </p:nvSpPr>
        <p:spPr bwMode="auto">
          <a:xfrm>
            <a:off x="251520" y="494670"/>
            <a:ext cx="8642350" cy="3416320"/>
          </a:xfrm>
          <a:prstGeom prst="rect">
            <a:avLst/>
          </a:prstGeom>
          <a:noFill/>
          <a:ln w="9525">
            <a:noFill/>
            <a:miter lim="800000"/>
            <a:headEnd/>
            <a:tailEnd/>
          </a:ln>
        </p:spPr>
        <p:txBody>
          <a:bodyPr>
            <a:spAutoFit/>
          </a:bodyPr>
          <a:lstStyle/>
          <a:p>
            <a:pPr marL="269875" indent="-269875"/>
            <a:r>
              <a:rPr lang="en-GB" sz="1200" dirty="0" err="1"/>
              <a:t>Salminen</a:t>
            </a:r>
            <a:r>
              <a:rPr lang="en-GB" sz="1200" dirty="0"/>
              <a:t>, R., </a:t>
            </a:r>
            <a:r>
              <a:rPr lang="en-GB" sz="1200" dirty="0" err="1"/>
              <a:t>Tarvainen</a:t>
            </a:r>
            <a:r>
              <a:rPr lang="en-GB" sz="1200" dirty="0"/>
              <a:t>, T., Demetriades, A., </a:t>
            </a:r>
            <a:r>
              <a:rPr lang="en-GB" sz="1200" dirty="0" err="1"/>
              <a:t>Duris</a:t>
            </a:r>
            <a:r>
              <a:rPr lang="en-GB" sz="1200" dirty="0"/>
              <a:t>, M., Fordyce, F.M., </a:t>
            </a:r>
            <a:r>
              <a:rPr lang="en-GB" sz="1200" dirty="0" err="1"/>
              <a:t>Gregorauskiene</a:t>
            </a:r>
            <a:r>
              <a:rPr lang="en-GB" sz="1200" dirty="0"/>
              <a:t>, V., </a:t>
            </a:r>
            <a:r>
              <a:rPr lang="en-GB" sz="1200" dirty="0" err="1"/>
              <a:t>Kahelin</a:t>
            </a:r>
            <a:r>
              <a:rPr lang="en-GB" sz="1200" dirty="0"/>
              <a:t>, H., </a:t>
            </a:r>
            <a:r>
              <a:rPr lang="en-GB" sz="1200" dirty="0" err="1"/>
              <a:t>Kivisilla</a:t>
            </a:r>
            <a:r>
              <a:rPr lang="en-GB" sz="1200" dirty="0"/>
              <a:t>, J., </a:t>
            </a:r>
            <a:r>
              <a:rPr lang="en-GB" sz="1200" dirty="0" err="1"/>
              <a:t>Klaver</a:t>
            </a:r>
            <a:r>
              <a:rPr lang="en-GB" sz="1200" dirty="0"/>
              <a:t>, G., Klein, P., Larson, J.O., </a:t>
            </a:r>
            <a:r>
              <a:rPr lang="en-GB" sz="1200" dirty="0" err="1"/>
              <a:t>Lis</a:t>
            </a:r>
            <a:r>
              <a:rPr lang="en-GB" sz="1200" dirty="0"/>
              <a:t>, J., </a:t>
            </a:r>
            <a:r>
              <a:rPr lang="en-GB" sz="1200" dirty="0" err="1"/>
              <a:t>Locutura</a:t>
            </a:r>
            <a:r>
              <a:rPr lang="en-GB" sz="1200" dirty="0"/>
              <a:t>, J., </a:t>
            </a:r>
            <a:r>
              <a:rPr lang="en-GB" sz="1200" dirty="0" err="1"/>
              <a:t>Marsina</a:t>
            </a:r>
            <a:r>
              <a:rPr lang="en-GB" sz="1200" dirty="0"/>
              <a:t>, K., </a:t>
            </a:r>
            <a:r>
              <a:rPr lang="en-GB" sz="1200" dirty="0" err="1"/>
              <a:t>Mjartanova</a:t>
            </a:r>
            <a:r>
              <a:rPr lang="en-GB" sz="1200" dirty="0"/>
              <a:t>, H., </a:t>
            </a:r>
            <a:r>
              <a:rPr lang="en-GB" sz="1200" dirty="0" err="1"/>
              <a:t>Mouvet</a:t>
            </a:r>
            <a:r>
              <a:rPr lang="en-GB" sz="1200" dirty="0"/>
              <a:t>, C., O’Connor, P., </a:t>
            </a:r>
            <a:r>
              <a:rPr lang="en-GB" sz="1200" dirty="0" err="1"/>
              <a:t>Odor</a:t>
            </a:r>
            <a:r>
              <a:rPr lang="en-GB" sz="1200" dirty="0"/>
              <a:t>, L., </a:t>
            </a:r>
            <a:r>
              <a:rPr lang="en-GB" sz="1200" dirty="0" err="1"/>
              <a:t>Ottonello</a:t>
            </a:r>
            <a:r>
              <a:rPr lang="en-GB" sz="1200" dirty="0"/>
              <a:t>, G., </a:t>
            </a:r>
            <a:r>
              <a:rPr lang="en-GB" sz="1200" dirty="0" err="1"/>
              <a:t>Paukola</a:t>
            </a:r>
            <a:r>
              <a:rPr lang="en-GB" sz="1200" dirty="0"/>
              <a:t>, T., Plant, J.A., </a:t>
            </a:r>
            <a:r>
              <a:rPr lang="en-GB" sz="1200" dirty="0" err="1"/>
              <a:t>Reimann</a:t>
            </a:r>
            <a:r>
              <a:rPr lang="en-GB" sz="1200" dirty="0"/>
              <a:t>, C., </a:t>
            </a:r>
            <a:r>
              <a:rPr lang="en-GB" sz="1200" dirty="0" err="1"/>
              <a:t>Schermann</a:t>
            </a:r>
            <a:r>
              <a:rPr lang="en-GB" sz="1200" dirty="0"/>
              <a:t>, O., </a:t>
            </a:r>
            <a:r>
              <a:rPr lang="en-GB" sz="1200" dirty="0" err="1"/>
              <a:t>Siewers</a:t>
            </a:r>
            <a:r>
              <a:rPr lang="en-GB" sz="1200" dirty="0"/>
              <a:t>, U., </a:t>
            </a:r>
            <a:r>
              <a:rPr lang="en-GB" sz="1200" dirty="0" err="1"/>
              <a:t>Steenfelt</a:t>
            </a:r>
            <a:r>
              <a:rPr lang="en-GB" sz="1200" dirty="0"/>
              <a:t>, A., Van </a:t>
            </a:r>
            <a:r>
              <a:rPr lang="en-GB" sz="1200" dirty="0" err="1"/>
              <a:t>Der</a:t>
            </a:r>
            <a:r>
              <a:rPr lang="en-GB" sz="1200" dirty="0"/>
              <a:t> </a:t>
            </a:r>
            <a:r>
              <a:rPr lang="en-GB" sz="1200" dirty="0" err="1"/>
              <a:t>Sluys</a:t>
            </a:r>
            <a:r>
              <a:rPr lang="en-GB" sz="1200" dirty="0"/>
              <a:t>, J. &amp; Williams, L., 1998.  </a:t>
            </a:r>
            <a:r>
              <a:rPr lang="en-GB" sz="1200" b="1" i="1" dirty="0"/>
              <a:t>FOREGS Geochemical Mapping Field Manual</a:t>
            </a:r>
            <a:r>
              <a:rPr lang="en-GB" sz="1200" dirty="0"/>
              <a:t>. Geological Survey of Finland, Espoo, Guide 47, 36 pp., </a:t>
            </a:r>
            <a:r>
              <a:rPr lang="en-GB" sz="1200" dirty="0">
                <a:hlinkClick r:id="rId2"/>
              </a:rPr>
              <a:t>http://tupa.gtk.fi/julkaisu/opas/op_047.pdf</a:t>
            </a:r>
            <a:r>
              <a:rPr lang="en-GB" sz="1200" dirty="0"/>
              <a:t>.</a:t>
            </a:r>
          </a:p>
          <a:p>
            <a:pPr marL="269875" indent="-269875"/>
            <a:r>
              <a:rPr lang="en-GB" sz="1200" dirty="0" err="1"/>
              <a:t>Salminen</a:t>
            </a:r>
            <a:r>
              <a:rPr lang="en-GB" sz="1200" dirty="0"/>
              <a:t>, R. (Chief-editor), Batista, M.J., </a:t>
            </a:r>
            <a:r>
              <a:rPr lang="en-GB" sz="1200" dirty="0" err="1"/>
              <a:t>Bidovec</a:t>
            </a:r>
            <a:r>
              <a:rPr lang="en-GB" sz="1200" dirty="0"/>
              <a:t>, M. </a:t>
            </a:r>
            <a:r>
              <a:rPr lang="en-GB" sz="1200" dirty="0" err="1"/>
              <a:t>Demetriades</a:t>
            </a:r>
            <a:r>
              <a:rPr lang="en-GB" sz="1200" dirty="0"/>
              <a:t>, A., De Vivo, B., De </a:t>
            </a:r>
            <a:r>
              <a:rPr lang="en-GB" sz="1200" dirty="0" err="1"/>
              <a:t>Vos</a:t>
            </a:r>
            <a:r>
              <a:rPr lang="en-GB" sz="1200" dirty="0"/>
              <a:t>, W., </a:t>
            </a:r>
            <a:r>
              <a:rPr lang="en-GB" sz="1200" dirty="0" err="1"/>
              <a:t>Duris</a:t>
            </a:r>
            <a:r>
              <a:rPr lang="en-GB" sz="1200" dirty="0"/>
              <a:t>, M., </a:t>
            </a:r>
            <a:r>
              <a:rPr lang="en-GB" sz="1200" dirty="0" err="1"/>
              <a:t>Gilucis</a:t>
            </a:r>
            <a:r>
              <a:rPr lang="en-GB" sz="1200" dirty="0"/>
              <a:t>, A., </a:t>
            </a:r>
            <a:r>
              <a:rPr lang="en-GB" sz="1200" dirty="0" err="1"/>
              <a:t>Gregorauskiene</a:t>
            </a:r>
            <a:r>
              <a:rPr lang="en-GB" sz="1200" dirty="0"/>
              <a:t>, V., </a:t>
            </a:r>
            <a:r>
              <a:rPr lang="en-GB" sz="1200" dirty="0" err="1"/>
              <a:t>Halamic</a:t>
            </a:r>
            <a:r>
              <a:rPr lang="en-GB" sz="1200" dirty="0"/>
              <a:t>, J., </a:t>
            </a:r>
            <a:r>
              <a:rPr lang="en-GB" sz="1200" dirty="0" err="1"/>
              <a:t>Heitzmann</a:t>
            </a:r>
            <a:r>
              <a:rPr lang="en-GB" sz="1200" dirty="0"/>
              <a:t>, P., Lima, A., Jordan, G., </a:t>
            </a:r>
            <a:r>
              <a:rPr lang="en-GB" sz="1200" dirty="0" err="1"/>
              <a:t>Klaver</a:t>
            </a:r>
            <a:r>
              <a:rPr lang="en-GB" sz="1200" dirty="0"/>
              <a:t>, G., Klein, P., </a:t>
            </a:r>
            <a:r>
              <a:rPr lang="en-GB" sz="1200" dirty="0" err="1"/>
              <a:t>Lis</a:t>
            </a:r>
            <a:r>
              <a:rPr lang="en-GB" sz="1200" dirty="0"/>
              <a:t>, J., </a:t>
            </a:r>
            <a:r>
              <a:rPr lang="en-GB" sz="1200" dirty="0" err="1"/>
              <a:t>Locutura</a:t>
            </a:r>
            <a:r>
              <a:rPr lang="en-GB" sz="1200" dirty="0"/>
              <a:t>, J., </a:t>
            </a:r>
            <a:r>
              <a:rPr lang="en-GB" sz="1200" dirty="0" err="1"/>
              <a:t>Marsina</a:t>
            </a:r>
            <a:r>
              <a:rPr lang="en-GB" sz="1200" dirty="0"/>
              <a:t>, K., </a:t>
            </a:r>
            <a:r>
              <a:rPr lang="en-GB" sz="1200" dirty="0" err="1"/>
              <a:t>Mazreku</a:t>
            </a:r>
            <a:r>
              <a:rPr lang="en-GB" sz="1200" dirty="0"/>
              <a:t>, A., O'Connor, P.J., Olsson, S.Å., </a:t>
            </a:r>
            <a:r>
              <a:rPr lang="en-GB" sz="1200" dirty="0" err="1"/>
              <a:t>Ottesen</a:t>
            </a:r>
            <a:r>
              <a:rPr lang="en-GB" sz="1200" dirty="0"/>
              <a:t>, R.-T., </a:t>
            </a:r>
            <a:r>
              <a:rPr lang="en-GB" sz="1200" dirty="0" err="1"/>
              <a:t>Petersell</a:t>
            </a:r>
            <a:r>
              <a:rPr lang="en-GB" sz="1200" dirty="0"/>
              <a:t>, V., Plant, J.A., Reeder, S., </a:t>
            </a:r>
            <a:r>
              <a:rPr lang="en-GB" sz="1200" dirty="0" err="1"/>
              <a:t>Salpeteur</a:t>
            </a:r>
            <a:r>
              <a:rPr lang="en-GB" sz="1200" dirty="0"/>
              <a:t>, I., </a:t>
            </a:r>
            <a:r>
              <a:rPr lang="en-GB" sz="1200" dirty="0" err="1"/>
              <a:t>Sandström</a:t>
            </a:r>
            <a:r>
              <a:rPr lang="en-GB" sz="1200" dirty="0"/>
              <a:t>, H., </a:t>
            </a:r>
            <a:r>
              <a:rPr lang="en-GB" sz="1200" dirty="0" err="1"/>
              <a:t>Siewers</a:t>
            </a:r>
            <a:r>
              <a:rPr lang="en-GB" sz="1200" dirty="0"/>
              <a:t>, U., </a:t>
            </a:r>
            <a:r>
              <a:rPr lang="en-GB" sz="1200" dirty="0" err="1"/>
              <a:t>Steenfelt</a:t>
            </a:r>
            <a:r>
              <a:rPr lang="en-GB" sz="1200" dirty="0"/>
              <a:t>, A., </a:t>
            </a:r>
            <a:r>
              <a:rPr lang="en-GB" sz="1200" dirty="0" err="1"/>
              <a:t>Tarvainen</a:t>
            </a:r>
            <a:r>
              <a:rPr lang="en-GB" sz="1200" dirty="0"/>
              <a:t>, T., 2005.  </a:t>
            </a:r>
            <a:r>
              <a:rPr lang="en-GB" sz="1200" b="1" i="1" dirty="0"/>
              <a:t>Geochemical Atlas of Europe.  Part 1 – Background Information, Methodology and Maps</a:t>
            </a:r>
            <a:r>
              <a:rPr lang="en-GB" sz="1200" dirty="0"/>
              <a:t>.  Geological Survey of Finland, Espoo, Finland, 526 pp.,  </a:t>
            </a:r>
            <a:r>
              <a:rPr lang="en-GB" sz="1200" dirty="0">
                <a:hlinkClick r:id="rId3"/>
              </a:rPr>
              <a:t>http://weppi.gtk.fi/publ/foregsatlas/</a:t>
            </a:r>
            <a:r>
              <a:rPr lang="en-GB" sz="1200" dirty="0"/>
              <a:t>.</a:t>
            </a:r>
          </a:p>
          <a:p>
            <a:pPr marL="269875" indent="-269875"/>
            <a:r>
              <a:rPr lang="en-GB" sz="1200" dirty="0"/>
              <a:t>Smith, D.B. et al., 2014.  </a:t>
            </a:r>
            <a:r>
              <a:rPr lang="en-GB" sz="1200" b="1" i="1" dirty="0"/>
              <a:t>Geochemical and mineralogical maps for soils of the conterminous United States</a:t>
            </a:r>
            <a:r>
              <a:rPr lang="en-GB" sz="1200" dirty="0"/>
              <a:t>.  U.S. Geological Survey Open-File Report 2014–1082, 386 pp., </a:t>
            </a:r>
            <a:r>
              <a:rPr lang="en-GB" sz="1200" u="sng" dirty="0">
                <a:hlinkClick r:id="rId4"/>
              </a:rPr>
              <a:t>http://pubs.usgs.gov/of/2014/1082/</a:t>
            </a:r>
            <a:r>
              <a:rPr lang="en-GB" sz="1200" dirty="0"/>
              <a:t>. </a:t>
            </a:r>
          </a:p>
          <a:p>
            <a:pPr marL="269875" indent="-269875"/>
            <a:r>
              <a:rPr lang="en-GB" sz="1200" dirty="0"/>
              <a:t>Wang et al. (in press).  </a:t>
            </a:r>
            <a:r>
              <a:rPr lang="en-GB" sz="1200" b="1" i="1" dirty="0"/>
              <a:t>China Geochemical Baseline Atlas</a:t>
            </a:r>
            <a:r>
              <a:rPr lang="en-GB" sz="1200" dirty="0"/>
              <a:t>.</a:t>
            </a:r>
          </a:p>
          <a:p>
            <a:pPr marL="269875" indent="-269875"/>
            <a:r>
              <a:rPr lang="en-GB" sz="1200" dirty="0"/>
              <a:t>Webb, J.S. (Editor), 1978.  </a:t>
            </a:r>
            <a:r>
              <a:rPr lang="en-GB" sz="1200" b="1" i="1" dirty="0"/>
              <a:t>The </a:t>
            </a:r>
            <a:r>
              <a:rPr lang="en-GB" sz="1200" b="1" i="1" dirty="0" err="1"/>
              <a:t>Wolfson</a:t>
            </a:r>
            <a:r>
              <a:rPr lang="en-GB" sz="1200" b="1" i="1" dirty="0"/>
              <a:t> geochemical atlas of England and Wales</a:t>
            </a:r>
            <a:r>
              <a:rPr lang="en-GB" sz="1200" dirty="0"/>
              <a:t>.  Clarendon Press, Oxford, 69 pp. </a:t>
            </a:r>
          </a:p>
          <a:p>
            <a:pPr marL="269875" indent="-269875"/>
            <a:r>
              <a:rPr lang="en-US" sz="1200" dirty="0" err="1"/>
              <a:t>Xie</a:t>
            </a:r>
            <a:r>
              <a:rPr lang="en-US" sz="1200" dirty="0"/>
              <a:t>, X. &amp; Cheng, H., 2001.  </a:t>
            </a:r>
            <a:r>
              <a:rPr lang="en-US" sz="1200" b="1" i="1" dirty="0"/>
              <a:t>Global geochemical mapping and its implementation in the Asia-Pacific region</a:t>
            </a:r>
            <a:r>
              <a:rPr lang="en-US" sz="1200" dirty="0"/>
              <a:t>.  Applied Geochemistry, 16 (11-12), 1309-1321. </a:t>
            </a:r>
            <a:endParaRPr lang="en-GB" sz="1200" dirty="0"/>
          </a:p>
          <a:p>
            <a:pPr marL="269875" indent="-269875"/>
            <a:endParaRPr lang="en-GB" sz="1200" dirty="0"/>
          </a:p>
          <a:p>
            <a:pPr marL="269875" indent="-269875"/>
            <a:endParaRPr lang="en-GB" sz="1200" dirty="0"/>
          </a:p>
          <a:p>
            <a:pPr marL="269875" indent="-269875"/>
            <a:r>
              <a:rPr lang="en-GB" sz="1200" dirty="0"/>
              <a:t>Rock crushing animated image:  </a:t>
            </a:r>
            <a:r>
              <a:rPr lang="en-GB" sz="1200" dirty="0">
                <a:hlinkClick r:id="rId5"/>
              </a:rPr>
              <a:t>http://earthsci.org/fossils/geotime/radate/crusher.gif</a:t>
            </a:r>
            <a:r>
              <a:rPr lang="en-GB" sz="1200" dirty="0"/>
              <a:t> </a:t>
            </a:r>
            <a:endParaRPr lang="el-GR" sz="1200" dirty="0"/>
          </a:p>
        </p:txBody>
      </p:sp>
      <p:sp>
        <p:nvSpPr>
          <p:cNvPr id="8" name="Rectangle 3"/>
          <p:cNvSpPr>
            <a:spLocks noChangeArrowheads="1"/>
          </p:cNvSpPr>
          <p:nvPr/>
        </p:nvSpPr>
        <p:spPr bwMode="auto">
          <a:xfrm>
            <a:off x="0" y="44624"/>
            <a:ext cx="9144000" cy="369332"/>
          </a:xfrm>
          <a:prstGeom prst="rect">
            <a:avLst/>
          </a:prstGeom>
          <a:noFill/>
          <a:ln w="9525">
            <a:noFill/>
            <a:miter lim="800000"/>
            <a:headEnd/>
            <a:tailEnd/>
          </a:ln>
        </p:spPr>
        <p:txBody>
          <a:bodyPr>
            <a:spAutoFit/>
          </a:bodyPr>
          <a:lstStyle/>
          <a:p>
            <a:pPr marL="442913" indent="-442913" algn="ctr">
              <a:spcBef>
                <a:spcPct val="30000"/>
              </a:spcBef>
            </a:pPr>
            <a:r>
              <a:rPr lang="en-GB" b="1" dirty="0">
                <a:solidFill>
                  <a:srgbClr val="0000FF"/>
                </a:solidFill>
              </a:rPr>
              <a:t>…..References</a:t>
            </a:r>
            <a:endParaRPr lang="el-GR" dirty="0"/>
          </a:p>
        </p:txBody>
      </p:sp>
      <p:cxnSp>
        <p:nvCxnSpPr>
          <p:cNvPr id="12" name="3 - Ευθεία γραμμή σύνδεσης"/>
          <p:cNvCxnSpPr/>
          <p:nvPr/>
        </p:nvCxnSpPr>
        <p:spPr>
          <a:xfrm>
            <a:off x="395288" y="404664"/>
            <a:ext cx="8280400" cy="0"/>
          </a:xfrm>
          <a:prstGeom prst="line">
            <a:avLst/>
          </a:prstGeom>
          <a:ln w="25400" cmpd="sng">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BA38D77-3CDF-C531-6F78-BE622DAA71EA}"/>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4689894" y="188640"/>
            <a:ext cx="2731474" cy="1800000"/>
          </a:xfrm>
          <a:prstGeom prst="rect">
            <a:avLst/>
          </a:prstGeom>
        </p:spPr>
      </p:pic>
      <p:sp>
        <p:nvSpPr>
          <p:cNvPr id="3" name="Rectangle 1">
            <a:extLst>
              <a:ext uri="{FF2B5EF4-FFF2-40B4-BE49-F238E27FC236}">
                <a16:creationId xmlns:a16="http://schemas.microsoft.com/office/drawing/2014/main" id="{70FE519B-1E6E-2B79-0534-4A300D0E5A28}"/>
              </a:ext>
            </a:extLst>
          </p:cNvPr>
          <p:cNvSpPr>
            <a:spLocks noChangeArrowheads="1"/>
          </p:cNvSpPr>
          <p:nvPr/>
        </p:nvSpPr>
        <p:spPr bwMode="auto">
          <a:xfrm>
            <a:off x="0" y="2661880"/>
            <a:ext cx="9144000" cy="1631216"/>
          </a:xfrm>
          <a:prstGeom prst="rect">
            <a:avLst/>
          </a:prstGeom>
          <a:noFill/>
          <a:ln w="9525">
            <a:noFill/>
            <a:miter lim="800000"/>
            <a:headEnd/>
            <a:tailEnd/>
          </a:ln>
        </p:spPr>
        <p:txBody>
          <a:bodyPr anchor="ctr">
            <a:spAutoFit/>
          </a:bodyPr>
          <a:lstStyle/>
          <a:p>
            <a:pPr algn="ctr" eaLnBrk="0" hangingPunct="0"/>
            <a:r>
              <a:rPr lang="en-GB" altLang="zh-CN" sz="2000" b="1" dirty="0">
                <a:solidFill>
                  <a:srgbClr val="0000CC"/>
                </a:solidFill>
                <a:latin typeface="Arial" pitchFamily="34" charset="0"/>
                <a:ea typeface="Arial Unicode MS" pitchFamily="34" charset="-128"/>
                <a:cs typeface="Arial" pitchFamily="34" charset="0"/>
              </a:rPr>
              <a:t>Workshop 1</a:t>
            </a:r>
          </a:p>
          <a:p>
            <a:pPr algn="ctr" eaLnBrk="0" hangingPunct="0"/>
            <a:r>
              <a:rPr lang="en-GB" altLang="zh-CN" sz="2000" b="1" i="1" dirty="0">
                <a:solidFill>
                  <a:srgbClr val="0000CC"/>
                </a:solidFill>
                <a:latin typeface="Arial" pitchFamily="34" charset="0"/>
                <a:ea typeface="Arial Unicode MS" pitchFamily="34" charset="-128"/>
                <a:cs typeface="Arial" pitchFamily="34" charset="0"/>
              </a:rPr>
              <a:t>Short course on applied geochemical methods described in the</a:t>
            </a:r>
          </a:p>
          <a:p>
            <a:pPr algn="ctr" eaLnBrk="0" hangingPunct="0"/>
            <a:r>
              <a:rPr lang="en-GB" altLang="zh-CN" sz="2000" b="1" i="1" dirty="0">
                <a:solidFill>
                  <a:srgbClr val="0000CC"/>
                </a:solidFill>
                <a:latin typeface="Arial" pitchFamily="34" charset="0"/>
                <a:ea typeface="Arial Unicode MS" pitchFamily="34" charset="-128"/>
                <a:cs typeface="Arial" pitchFamily="34" charset="0"/>
              </a:rPr>
              <a:t>International Union of Geological Sciences Manual of Standard Methods for Establishing the Global Geochemical Reference Network</a:t>
            </a:r>
          </a:p>
          <a:p>
            <a:pPr algn="ctr" eaLnBrk="0" hangingPunct="0"/>
            <a:r>
              <a:rPr lang="en-GB" altLang="zh-CN" sz="2000" b="1" i="1" dirty="0">
                <a:solidFill>
                  <a:srgbClr val="0000CC"/>
                </a:solidFill>
                <a:latin typeface="Arial" pitchFamily="34" charset="0"/>
                <a:ea typeface="Arial Unicode MS" pitchFamily="34" charset="-128"/>
                <a:cs typeface="Arial" pitchFamily="34" charset="0"/>
              </a:rPr>
              <a:t>1</a:t>
            </a:r>
            <a:r>
              <a:rPr lang="en-GB" altLang="zh-CN" sz="2000" b="1" i="1" baseline="30000" dirty="0">
                <a:solidFill>
                  <a:srgbClr val="0000CC"/>
                </a:solidFill>
                <a:latin typeface="Arial" pitchFamily="34" charset="0"/>
                <a:ea typeface="Arial Unicode MS" pitchFamily="34" charset="-128"/>
                <a:cs typeface="Arial" pitchFamily="34" charset="0"/>
              </a:rPr>
              <a:t>st</a:t>
            </a:r>
            <a:r>
              <a:rPr lang="en-GB" altLang="zh-CN" sz="2000" b="1" i="1" dirty="0">
                <a:solidFill>
                  <a:srgbClr val="0000CC"/>
                </a:solidFill>
                <a:latin typeface="Arial" pitchFamily="34" charset="0"/>
                <a:ea typeface="Arial Unicode MS" pitchFamily="34" charset="-128"/>
                <a:cs typeface="Arial" pitchFamily="34" charset="0"/>
              </a:rPr>
              <a:t> and 2</a:t>
            </a:r>
            <a:r>
              <a:rPr lang="en-GB" altLang="zh-CN" sz="2000" b="1" i="1" baseline="30000" dirty="0">
                <a:solidFill>
                  <a:srgbClr val="0000CC"/>
                </a:solidFill>
                <a:latin typeface="Arial" pitchFamily="34" charset="0"/>
                <a:ea typeface="Arial Unicode MS" pitchFamily="34" charset="-128"/>
                <a:cs typeface="Arial" pitchFamily="34" charset="0"/>
              </a:rPr>
              <a:t>nd</a:t>
            </a:r>
            <a:r>
              <a:rPr lang="en-GB" altLang="zh-CN" sz="2000" b="1" i="1" dirty="0">
                <a:solidFill>
                  <a:srgbClr val="0000CC"/>
                </a:solidFill>
                <a:latin typeface="Arial" pitchFamily="34" charset="0"/>
                <a:ea typeface="Arial Unicode MS" pitchFamily="34" charset="-128"/>
                <a:cs typeface="Arial" pitchFamily="34" charset="0"/>
              </a:rPr>
              <a:t> of July 2023</a:t>
            </a:r>
            <a:endParaRPr lang="en-US" altLang="zh-CN" sz="2000" b="1" i="1" dirty="0">
              <a:solidFill>
                <a:srgbClr val="0000CC"/>
              </a:solidFill>
              <a:latin typeface="Arial" pitchFamily="34" charset="0"/>
              <a:ea typeface="Arial Unicode MS" pitchFamily="34" charset="-128"/>
              <a:cs typeface="Arial" pitchFamily="34" charset="0"/>
            </a:endParaRPr>
          </a:p>
        </p:txBody>
      </p:sp>
      <p:sp>
        <p:nvSpPr>
          <p:cNvPr id="4" name="Rectangle 2">
            <a:extLst>
              <a:ext uri="{FF2B5EF4-FFF2-40B4-BE49-F238E27FC236}">
                <a16:creationId xmlns:a16="http://schemas.microsoft.com/office/drawing/2014/main" id="{19B4BC4A-2C8A-FF39-9726-12263CE913D1}"/>
              </a:ext>
            </a:extLst>
          </p:cNvPr>
          <p:cNvSpPr>
            <a:spLocks noChangeArrowheads="1"/>
          </p:cNvSpPr>
          <p:nvPr/>
        </p:nvSpPr>
        <p:spPr bwMode="auto">
          <a:xfrm>
            <a:off x="0" y="4892968"/>
            <a:ext cx="9144000" cy="1323439"/>
          </a:xfrm>
          <a:prstGeom prst="rect">
            <a:avLst/>
          </a:prstGeom>
          <a:noFill/>
          <a:ln w="9525">
            <a:noFill/>
            <a:miter lim="800000"/>
            <a:headEnd/>
            <a:tailEnd/>
          </a:ln>
        </p:spPr>
        <p:txBody>
          <a:bodyPr anchor="ctr">
            <a:spAutoFit/>
          </a:bodyPr>
          <a:lstStyle/>
          <a:p>
            <a:pPr algn="ctr" eaLnBrk="0" hangingPunct="0"/>
            <a:r>
              <a:rPr lang="en-US" altLang="zh-CN" sz="1600" b="1" dirty="0">
                <a:solidFill>
                  <a:srgbClr val="0000CC"/>
                </a:solidFill>
                <a:latin typeface="Arial" pitchFamily="34" charset="0"/>
                <a:ea typeface="Arial Unicode MS" pitchFamily="34" charset="-128"/>
                <a:cs typeface="Arial" pitchFamily="34" charset="0"/>
              </a:rPr>
              <a:t>SEGH 2023</a:t>
            </a:r>
          </a:p>
          <a:p>
            <a:pPr indent="304800" algn="ctr" eaLnBrk="0" hangingPunct="0"/>
            <a:r>
              <a:rPr lang="en-GB" sz="1600" dirty="0">
                <a:solidFill>
                  <a:srgbClr val="0000CC"/>
                </a:solidFill>
                <a:latin typeface="Arial" pitchFamily="34" charset="0"/>
                <a:cs typeface="Arial" pitchFamily="34" charset="0"/>
              </a:rPr>
              <a:t>38</a:t>
            </a:r>
            <a:r>
              <a:rPr lang="en-GB" sz="1600" baseline="30000" dirty="0">
                <a:solidFill>
                  <a:srgbClr val="0000CC"/>
                </a:solidFill>
                <a:latin typeface="Arial" pitchFamily="34" charset="0"/>
                <a:cs typeface="Arial" pitchFamily="34" charset="0"/>
              </a:rPr>
              <a:t>th</a:t>
            </a:r>
            <a:r>
              <a:rPr lang="en-GB" sz="1600" dirty="0">
                <a:solidFill>
                  <a:srgbClr val="0000CC"/>
                </a:solidFill>
                <a:latin typeface="Arial" pitchFamily="34" charset="0"/>
                <a:cs typeface="Arial" pitchFamily="34" charset="0"/>
              </a:rPr>
              <a:t> International Conference on Geochemistry and Health</a:t>
            </a:r>
          </a:p>
          <a:p>
            <a:pPr indent="304800" algn="ctr" eaLnBrk="0" hangingPunct="0"/>
            <a:r>
              <a:rPr lang="en-GB" sz="1600" dirty="0">
                <a:solidFill>
                  <a:srgbClr val="0000CC"/>
                </a:solidFill>
                <a:latin typeface="Arial" pitchFamily="34" charset="0"/>
                <a:cs typeface="Arial" pitchFamily="34" charset="0"/>
              </a:rPr>
              <a:t>National and </a:t>
            </a:r>
            <a:r>
              <a:rPr lang="en-GB" sz="1600" dirty="0" err="1">
                <a:solidFill>
                  <a:srgbClr val="0000CC"/>
                </a:solidFill>
                <a:latin typeface="Arial" pitchFamily="34" charset="0"/>
                <a:cs typeface="Arial" pitchFamily="34" charset="0"/>
              </a:rPr>
              <a:t>Kapodistrian</a:t>
            </a:r>
            <a:r>
              <a:rPr lang="en-GB" sz="1600" dirty="0">
                <a:solidFill>
                  <a:srgbClr val="0000CC"/>
                </a:solidFill>
                <a:latin typeface="Arial" pitchFamily="34" charset="0"/>
                <a:cs typeface="Arial" pitchFamily="34" charset="0"/>
              </a:rPr>
              <a:t> University of Athens</a:t>
            </a:r>
          </a:p>
          <a:p>
            <a:pPr indent="304800" algn="ctr" eaLnBrk="0" hangingPunct="0"/>
            <a:r>
              <a:rPr lang="en-GB" altLang="zh-CN" sz="1600" dirty="0">
                <a:solidFill>
                  <a:srgbClr val="0000CC"/>
                </a:solidFill>
                <a:latin typeface="Arial" pitchFamily="34" charset="0"/>
                <a:ea typeface="Arial Unicode MS" pitchFamily="34" charset="-128"/>
                <a:cs typeface="Arial" pitchFamily="34" charset="0"/>
              </a:rPr>
              <a:t>Department of Geology and Environment</a:t>
            </a:r>
          </a:p>
          <a:p>
            <a:pPr indent="304800" algn="ctr" eaLnBrk="0" hangingPunct="0"/>
            <a:r>
              <a:rPr lang="en-GB" altLang="zh-CN" sz="1600" dirty="0">
                <a:solidFill>
                  <a:srgbClr val="0000CC"/>
                </a:solidFill>
                <a:latin typeface="Arial" pitchFamily="34" charset="0"/>
                <a:ea typeface="Arial Unicode MS" pitchFamily="34" charset="-128"/>
                <a:cs typeface="Arial" pitchFamily="34" charset="0"/>
              </a:rPr>
              <a:t>Athens, Hellenic Republic</a:t>
            </a:r>
            <a:endParaRPr lang="en-US" altLang="zh-CN" sz="1600" dirty="0">
              <a:solidFill>
                <a:srgbClr val="0000CC"/>
              </a:solidFill>
              <a:latin typeface="Arial" pitchFamily="34" charset="0"/>
              <a:ea typeface="Arial Unicode MS" pitchFamily="34" charset="-128"/>
              <a:cs typeface="Arial" pitchFamily="34" charset="0"/>
            </a:endParaRPr>
          </a:p>
        </p:txBody>
      </p:sp>
      <p:pic>
        <p:nvPicPr>
          <p:cNvPr id="5" name="Picture 4" descr="A picture containing text, logo, graphics, graphic design&#10;&#10;Description automatically generated">
            <a:extLst>
              <a:ext uri="{FF2B5EF4-FFF2-40B4-BE49-F238E27FC236}">
                <a16:creationId xmlns:a16="http://schemas.microsoft.com/office/drawing/2014/main" id="{8336598A-1698-F0F6-8FAB-79680E5E740F}"/>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601889" y="188640"/>
            <a:ext cx="2852218" cy="1800000"/>
          </a:xfrm>
          <a:prstGeom prst="rect">
            <a:avLst/>
          </a:prstGeom>
          <a:ln w="12700">
            <a:solidFill>
              <a:srgbClr val="0000CC"/>
            </a:solid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p:cNvGrpSpPr/>
          <p:nvPr/>
        </p:nvGrpSpPr>
        <p:grpSpPr>
          <a:xfrm>
            <a:off x="0" y="0"/>
            <a:ext cx="9148763" cy="6381031"/>
            <a:chOff x="0" y="0"/>
            <a:chExt cx="9148763" cy="6381031"/>
          </a:xfrm>
        </p:grpSpPr>
        <p:pic>
          <p:nvPicPr>
            <p:cNvPr id="73730" name="Picture 25" descr="SiO2_floodplain"/>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0"/>
              <a:ext cx="4484688" cy="5830888"/>
            </a:xfrm>
            <a:prstGeom prst="rect">
              <a:avLst/>
            </a:prstGeom>
            <a:noFill/>
            <a:ln w="9525">
              <a:noFill/>
              <a:miter lim="800000"/>
              <a:headEnd/>
              <a:tailEnd/>
            </a:ln>
          </p:spPr>
        </p:pic>
        <p:sp>
          <p:nvSpPr>
            <p:cNvPr id="73731" name="Rectangle 13"/>
            <p:cNvSpPr>
              <a:spLocks noChangeArrowheads="1"/>
            </p:cNvSpPr>
            <p:nvPr/>
          </p:nvSpPr>
          <p:spPr bwMode="auto">
            <a:xfrm>
              <a:off x="1907868" y="558800"/>
              <a:ext cx="2725426" cy="400110"/>
            </a:xfrm>
            <a:prstGeom prst="rect">
              <a:avLst/>
            </a:prstGeom>
            <a:noFill/>
            <a:ln w="9525">
              <a:noFill/>
              <a:miter lim="800000"/>
              <a:headEnd/>
              <a:tailEnd/>
            </a:ln>
          </p:spPr>
          <p:txBody>
            <a:bodyPr wrap="none">
              <a:spAutoFit/>
            </a:bodyPr>
            <a:lstStyle/>
            <a:p>
              <a:r>
                <a:rPr lang="en-GB" sz="2000" b="1" dirty="0">
                  <a:solidFill>
                    <a:srgbClr val="FF3300"/>
                  </a:solidFill>
                  <a:latin typeface="Arial Narrow" pitchFamily="34" charset="0"/>
                </a:rPr>
                <a:t>Si in Floodplain sediment</a:t>
              </a:r>
            </a:p>
          </p:txBody>
        </p:sp>
        <p:sp>
          <p:nvSpPr>
            <p:cNvPr id="73732" name="Text Box 15"/>
            <p:cNvSpPr txBox="1">
              <a:spLocks noChangeArrowheads="1"/>
            </p:cNvSpPr>
            <p:nvPr/>
          </p:nvSpPr>
          <p:spPr bwMode="auto">
            <a:xfrm>
              <a:off x="966788" y="5919366"/>
              <a:ext cx="7202487" cy="461665"/>
            </a:xfrm>
            <a:prstGeom prst="rect">
              <a:avLst/>
            </a:prstGeom>
            <a:noFill/>
            <a:ln w="9525">
              <a:noFill/>
              <a:miter lim="800000"/>
              <a:headEnd/>
              <a:tailEnd/>
            </a:ln>
          </p:spPr>
          <p:txBody>
            <a:bodyPr>
              <a:spAutoFit/>
            </a:bodyPr>
            <a:lstStyle/>
            <a:p>
              <a:pPr algn="ctr">
                <a:spcBef>
                  <a:spcPct val="50000"/>
                </a:spcBef>
              </a:pPr>
              <a:r>
                <a:rPr lang="en-GB" sz="2400" b="1" dirty="0">
                  <a:solidFill>
                    <a:srgbClr val="3333CC"/>
                  </a:solidFill>
                  <a:latin typeface="Arial" charset="0"/>
                </a:rPr>
                <a:t>Mapping the limit of the last </a:t>
              </a:r>
              <a:r>
                <a:rPr lang="en-GB" sz="2400" b="1" dirty="0" err="1">
                  <a:solidFill>
                    <a:srgbClr val="3333CC"/>
                  </a:solidFill>
                  <a:latin typeface="Arial" charset="0"/>
                </a:rPr>
                <a:t>glaciation</a:t>
              </a:r>
              <a:r>
                <a:rPr lang="en-GB" sz="2400" b="1" dirty="0">
                  <a:solidFill>
                    <a:srgbClr val="3333CC"/>
                  </a:solidFill>
                  <a:latin typeface="Arial" charset="0"/>
                </a:rPr>
                <a:t> in Europe</a:t>
              </a:r>
              <a:endParaRPr lang="el-GR" sz="2400" b="1" dirty="0">
                <a:solidFill>
                  <a:srgbClr val="3333CC"/>
                </a:solidFill>
                <a:latin typeface="Arial" charset="0"/>
              </a:endParaRPr>
            </a:p>
          </p:txBody>
        </p:sp>
        <p:pic>
          <p:nvPicPr>
            <p:cNvPr id="73733" name="Picture 24" descr="TiO2_floodplain"/>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4649788" y="0"/>
              <a:ext cx="4498975" cy="5832475"/>
            </a:xfrm>
            <a:prstGeom prst="rect">
              <a:avLst/>
            </a:prstGeom>
            <a:noFill/>
            <a:ln w="9525">
              <a:noFill/>
              <a:miter lim="800000"/>
              <a:headEnd/>
              <a:tailEnd/>
            </a:ln>
          </p:spPr>
        </p:pic>
        <p:sp>
          <p:nvSpPr>
            <p:cNvPr id="73734" name="Rectangle 14"/>
            <p:cNvSpPr>
              <a:spLocks noChangeArrowheads="1"/>
            </p:cNvSpPr>
            <p:nvPr/>
          </p:nvSpPr>
          <p:spPr bwMode="auto">
            <a:xfrm>
              <a:off x="6429388" y="584200"/>
              <a:ext cx="2708947" cy="400110"/>
            </a:xfrm>
            <a:prstGeom prst="rect">
              <a:avLst/>
            </a:prstGeom>
            <a:noFill/>
            <a:ln w="9525">
              <a:noFill/>
              <a:miter lim="800000"/>
              <a:headEnd/>
              <a:tailEnd/>
            </a:ln>
          </p:spPr>
          <p:txBody>
            <a:bodyPr wrap="none">
              <a:spAutoFit/>
            </a:bodyPr>
            <a:lstStyle/>
            <a:p>
              <a:r>
                <a:rPr lang="en-GB" sz="2000" b="1" dirty="0">
                  <a:solidFill>
                    <a:srgbClr val="FF3300"/>
                  </a:solidFill>
                  <a:latin typeface="Arial Narrow" pitchFamily="34" charset="0"/>
                </a:rPr>
                <a:t>Ti in Floodplain sediment</a:t>
              </a:r>
            </a:p>
          </p:txBody>
        </p:sp>
        <p:sp>
          <p:nvSpPr>
            <p:cNvPr id="7" name="TextBox 6"/>
            <p:cNvSpPr txBox="1"/>
            <p:nvPr/>
          </p:nvSpPr>
          <p:spPr>
            <a:xfrm>
              <a:off x="5734050" y="5538788"/>
              <a:ext cx="3240088" cy="276225"/>
            </a:xfrm>
            <a:prstGeom prst="rect">
              <a:avLst/>
            </a:prstGeom>
            <a:noFill/>
          </p:spPr>
          <p:txBody>
            <a:bodyPr>
              <a:spAutoFit/>
            </a:bodyPr>
            <a:lstStyle/>
            <a:p>
              <a:pPr algn="ctr">
                <a:defRPr/>
              </a:pPr>
              <a:r>
                <a:rPr lang="en-GB" sz="1200" dirty="0">
                  <a:latin typeface="+mn-lt"/>
                </a:rPr>
                <a:t>(Source:  </a:t>
              </a:r>
              <a:r>
                <a:rPr lang="en-GB" sz="1200" dirty="0" err="1">
                  <a:latin typeface="+mn-lt"/>
                </a:rPr>
                <a:t>Salminen</a:t>
              </a:r>
              <a:r>
                <a:rPr lang="en-GB" sz="1200" dirty="0">
                  <a:latin typeface="+mn-lt"/>
                </a:rPr>
                <a:t> </a:t>
              </a:r>
              <a:r>
                <a:rPr lang="en-GB" sz="1200" i="1" dirty="0">
                  <a:latin typeface="+mn-lt"/>
                </a:rPr>
                <a:t>et al</a:t>
              </a:r>
              <a:r>
                <a:rPr lang="en-GB" sz="1200" dirty="0">
                  <a:latin typeface="+mn-lt"/>
                </a:rPr>
                <a:t>., 2005, p.463)</a:t>
              </a:r>
            </a:p>
          </p:txBody>
        </p:sp>
        <p:sp>
          <p:nvSpPr>
            <p:cNvPr id="8" name="TextBox 7"/>
            <p:cNvSpPr txBox="1"/>
            <p:nvPr/>
          </p:nvSpPr>
          <p:spPr>
            <a:xfrm>
              <a:off x="1068388" y="5535613"/>
              <a:ext cx="3241675" cy="277812"/>
            </a:xfrm>
            <a:prstGeom prst="rect">
              <a:avLst/>
            </a:prstGeom>
            <a:noFill/>
          </p:spPr>
          <p:txBody>
            <a:bodyPr>
              <a:spAutoFit/>
            </a:bodyPr>
            <a:lstStyle/>
            <a:p>
              <a:pPr algn="ctr">
                <a:defRPr/>
              </a:pPr>
              <a:r>
                <a:rPr lang="en-GB" sz="1200" dirty="0">
                  <a:latin typeface="+mn-lt"/>
                </a:rPr>
                <a:t>(Source:  </a:t>
              </a:r>
              <a:r>
                <a:rPr lang="en-GB" sz="1200" dirty="0" err="1">
                  <a:latin typeface="+mn-lt"/>
                </a:rPr>
                <a:t>Salminen</a:t>
              </a:r>
              <a:r>
                <a:rPr lang="en-GB" sz="1200" dirty="0">
                  <a:latin typeface="+mn-lt"/>
                </a:rPr>
                <a:t> </a:t>
              </a:r>
              <a:r>
                <a:rPr lang="en-GB" sz="1200" i="1" dirty="0">
                  <a:latin typeface="+mn-lt"/>
                </a:rPr>
                <a:t>et al</a:t>
              </a:r>
              <a:r>
                <a:rPr lang="en-GB" sz="1200" dirty="0">
                  <a:latin typeface="+mn-lt"/>
                </a:rPr>
                <a:t>., 2005, p.417)</a:t>
              </a:r>
            </a:p>
          </p:txBody>
        </p:sp>
        <p:cxnSp>
          <p:nvCxnSpPr>
            <p:cNvPr id="10" name="Straight Arrow Connector 9"/>
            <p:cNvCxnSpPr>
              <a:stCxn id="73732" idx="0"/>
            </p:cNvCxnSpPr>
            <p:nvPr/>
          </p:nvCxnSpPr>
          <p:spPr>
            <a:xfrm rot="5400000" flipH="1" flipV="1">
              <a:off x="5003626" y="3136282"/>
              <a:ext cx="2347490" cy="3218678"/>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a:stCxn id="73732" idx="0"/>
            </p:cNvCxnSpPr>
            <p:nvPr/>
          </p:nvCxnSpPr>
          <p:spPr>
            <a:xfrm rot="16200000" flipV="1">
              <a:off x="3003362" y="4354696"/>
              <a:ext cx="2061738" cy="1067602"/>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spTree>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0" name="Group 19"/>
          <p:cNvGrpSpPr/>
          <p:nvPr/>
        </p:nvGrpSpPr>
        <p:grpSpPr>
          <a:xfrm>
            <a:off x="35496" y="44624"/>
            <a:ext cx="9394288" cy="6840760"/>
            <a:chOff x="35496" y="44624"/>
            <a:chExt cx="9394288" cy="6840760"/>
          </a:xfrm>
        </p:grpSpPr>
        <p:sp>
          <p:nvSpPr>
            <p:cNvPr id="7" name="Rectangle 6"/>
            <p:cNvSpPr/>
            <p:nvPr/>
          </p:nvSpPr>
          <p:spPr>
            <a:xfrm>
              <a:off x="35496" y="6516052"/>
              <a:ext cx="8136904" cy="369332"/>
            </a:xfrm>
            <a:prstGeom prst="rect">
              <a:avLst/>
            </a:prstGeom>
          </p:spPr>
          <p:txBody>
            <a:bodyPr wrap="square">
              <a:spAutoFit/>
            </a:bodyPr>
            <a:lstStyle/>
            <a:p>
              <a:r>
                <a:rPr lang="en-GB" dirty="0"/>
                <a:t>(Source:   </a:t>
              </a:r>
              <a:r>
                <a:rPr lang="en-GB" dirty="0">
                  <a:hlinkClick r:id="rId2"/>
                </a:rPr>
                <a:t>https://img0.etsystatic.com/000/1/6312872/il_fullxfull.344138234.jpg</a:t>
              </a:r>
              <a:r>
                <a:rPr lang="en-GB" dirty="0"/>
                <a:t>) </a:t>
              </a:r>
            </a:p>
          </p:txBody>
        </p:sp>
        <p:sp>
          <p:nvSpPr>
            <p:cNvPr id="8" name="Text Box 16"/>
            <p:cNvSpPr txBox="1">
              <a:spLocks noChangeArrowheads="1"/>
            </p:cNvSpPr>
            <p:nvPr/>
          </p:nvSpPr>
          <p:spPr bwMode="auto">
            <a:xfrm>
              <a:off x="107504" y="44624"/>
              <a:ext cx="8856984" cy="954107"/>
            </a:xfrm>
            <a:prstGeom prst="rect">
              <a:avLst/>
            </a:prstGeom>
            <a:noFill/>
            <a:ln w="9525">
              <a:noFill/>
              <a:miter lim="800000"/>
              <a:headEnd/>
              <a:tailEnd/>
            </a:ln>
          </p:spPr>
          <p:txBody>
            <a:bodyPr wrap="square">
              <a:spAutoFit/>
            </a:bodyPr>
            <a:lstStyle/>
            <a:p>
              <a:pPr>
                <a:spcBef>
                  <a:spcPct val="50000"/>
                </a:spcBef>
              </a:pPr>
              <a:r>
                <a:rPr lang="en-GB" sz="2800" b="1" dirty="0">
                  <a:latin typeface="Arial" charset="0"/>
                </a:rPr>
                <a:t>Other prominent lithological features that are mapped:  </a:t>
              </a:r>
              <a:r>
                <a:rPr lang="en-GB" sz="2800" b="1" dirty="0">
                  <a:solidFill>
                    <a:srgbClr val="3333CC"/>
                  </a:solidFill>
                  <a:latin typeface="Arial" charset="0"/>
                </a:rPr>
                <a:t>Carbonates</a:t>
              </a:r>
              <a:endParaRPr lang="el-GR" sz="2800" b="1" dirty="0">
                <a:solidFill>
                  <a:srgbClr val="3333CC"/>
                </a:solidFill>
                <a:latin typeface="Arial" charset="0"/>
              </a:endParaRPr>
            </a:p>
          </p:txBody>
        </p:sp>
        <p:pic>
          <p:nvPicPr>
            <p:cNvPr id="10" name="Picture 9" descr="topsoil_xrf_cao_edit.jpg"/>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a:xfrm>
              <a:off x="4545038" y="692696"/>
              <a:ext cx="4563466" cy="5880887"/>
            </a:xfrm>
            <a:prstGeom prst="rect">
              <a:avLst/>
            </a:prstGeom>
          </p:spPr>
        </p:pic>
        <p:pic>
          <p:nvPicPr>
            <p:cNvPr id="6" name="Picture 5" descr="il_fullxfull.344138234_Geological_map_of_Europe.jpg"/>
            <p:cNvPicPr>
              <a:picLocks noChangeAspect="1"/>
            </p:cNvPicPr>
            <p:nvPr/>
          </p:nvPicPr>
          <p:blipFill>
            <a:blip r:embed="rId4" cstate="print">
              <a:extLst>
                <a:ext uri="{28A0092B-C50C-407E-A947-70E740481C1C}">
                  <a14:useLocalDpi xmlns:a14="http://schemas.microsoft.com/office/drawing/2010/main"/>
                </a:ext>
              </a:extLst>
            </a:blip>
            <a:srcRect/>
            <a:stretch>
              <a:fillRect/>
            </a:stretch>
          </p:blipFill>
          <p:spPr>
            <a:xfrm>
              <a:off x="107504" y="1452543"/>
              <a:ext cx="4248472" cy="5072801"/>
            </a:xfrm>
            <a:prstGeom prst="rect">
              <a:avLst/>
            </a:prstGeom>
            <a:ln>
              <a:solidFill>
                <a:schemeClr val="tx1"/>
              </a:solidFill>
            </a:ln>
          </p:spPr>
        </p:pic>
        <p:sp>
          <p:nvSpPr>
            <p:cNvPr id="12" name="TextBox 11"/>
            <p:cNvSpPr txBox="1"/>
            <p:nvPr/>
          </p:nvSpPr>
          <p:spPr>
            <a:xfrm>
              <a:off x="5644764" y="6302655"/>
              <a:ext cx="3240088" cy="276225"/>
            </a:xfrm>
            <a:prstGeom prst="rect">
              <a:avLst/>
            </a:prstGeom>
            <a:noFill/>
          </p:spPr>
          <p:txBody>
            <a:bodyPr>
              <a:spAutoFit/>
            </a:bodyPr>
            <a:lstStyle/>
            <a:p>
              <a:pPr algn="ctr">
                <a:defRPr/>
              </a:pPr>
              <a:r>
                <a:rPr lang="en-GB" sz="1200" dirty="0">
                  <a:latin typeface="+mn-lt"/>
                </a:rPr>
                <a:t>(Source:  </a:t>
              </a:r>
              <a:r>
                <a:rPr lang="en-GB" sz="1200" dirty="0" err="1">
                  <a:latin typeface="+mn-lt"/>
                </a:rPr>
                <a:t>Salminen</a:t>
              </a:r>
              <a:r>
                <a:rPr lang="en-GB" sz="1200" dirty="0">
                  <a:latin typeface="+mn-lt"/>
                </a:rPr>
                <a:t> </a:t>
              </a:r>
              <a:r>
                <a:rPr lang="en-GB" sz="1200" i="1" dirty="0">
                  <a:latin typeface="+mn-lt"/>
                </a:rPr>
                <a:t>et al</a:t>
              </a:r>
              <a:r>
                <a:rPr lang="en-GB" sz="1200" dirty="0">
                  <a:latin typeface="+mn-lt"/>
                </a:rPr>
                <a:t>., 2005, p.158)</a:t>
              </a:r>
            </a:p>
          </p:txBody>
        </p:sp>
        <p:sp>
          <p:nvSpPr>
            <p:cNvPr id="13" name="Rectangle 17"/>
            <p:cNvSpPr>
              <a:spLocks noChangeArrowheads="1"/>
            </p:cNvSpPr>
            <p:nvPr/>
          </p:nvSpPr>
          <p:spPr bwMode="auto">
            <a:xfrm>
              <a:off x="6633634" y="1285860"/>
              <a:ext cx="2796150" cy="400110"/>
            </a:xfrm>
            <a:prstGeom prst="rect">
              <a:avLst/>
            </a:prstGeom>
            <a:noFill/>
            <a:ln w="9525">
              <a:noFill/>
              <a:miter lim="800000"/>
              <a:headEnd/>
              <a:tailEnd/>
            </a:ln>
          </p:spPr>
          <p:txBody>
            <a:bodyPr wrap="none">
              <a:spAutoFit/>
            </a:bodyPr>
            <a:lstStyle/>
            <a:p>
              <a:r>
                <a:rPr lang="en-GB" sz="2000" b="1" dirty="0">
                  <a:solidFill>
                    <a:srgbClr val="FF3300"/>
                  </a:solidFill>
                  <a:latin typeface="Arial" charset="0"/>
                </a:rPr>
                <a:t>Calcium in Topsoil     </a:t>
              </a:r>
            </a:p>
          </p:txBody>
        </p:sp>
        <p:cxnSp>
          <p:nvCxnSpPr>
            <p:cNvPr id="11" name="Straight Arrow Connector 10"/>
            <p:cNvCxnSpPr/>
            <p:nvPr/>
          </p:nvCxnSpPr>
          <p:spPr>
            <a:xfrm rot="5400000">
              <a:off x="785786" y="1571612"/>
              <a:ext cx="4357718" cy="3214710"/>
            </a:xfrm>
            <a:prstGeom prst="straightConnector1">
              <a:avLst/>
            </a:prstGeom>
            <a:ln w="25400">
              <a:solidFill>
                <a:srgbClr val="FF00FF"/>
              </a:solidFill>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rot="5400000">
              <a:off x="1321571" y="1821645"/>
              <a:ext cx="4071966" cy="2428892"/>
            </a:xfrm>
            <a:prstGeom prst="straightConnector1">
              <a:avLst/>
            </a:prstGeom>
            <a:ln w="25400">
              <a:solidFill>
                <a:srgbClr val="FF00FF"/>
              </a:solidFill>
              <a:tailEnd type="arrow"/>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rot="16200000" flipH="1">
              <a:off x="3143240" y="2428868"/>
              <a:ext cx="4572032" cy="1714512"/>
            </a:xfrm>
            <a:prstGeom prst="straightConnector1">
              <a:avLst/>
            </a:prstGeom>
            <a:ln w="25400">
              <a:solidFill>
                <a:srgbClr val="FF00FF"/>
              </a:solidFill>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rot="16200000" flipH="1">
              <a:off x="3714744" y="1857364"/>
              <a:ext cx="4143404" cy="2428892"/>
            </a:xfrm>
            <a:prstGeom prst="straightConnector1">
              <a:avLst/>
            </a:prstGeom>
            <a:ln w="25400">
              <a:solidFill>
                <a:srgbClr val="FF00FF"/>
              </a:solidFill>
              <a:tailEnd type="arrow"/>
            </a:ln>
          </p:spPr>
          <p:style>
            <a:lnRef idx="1">
              <a:schemeClr val="accent1"/>
            </a:lnRef>
            <a:fillRef idx="0">
              <a:schemeClr val="accent1"/>
            </a:fillRef>
            <a:effectRef idx="0">
              <a:schemeClr val="accent1"/>
            </a:effectRef>
            <a:fontRef idx="minor">
              <a:schemeClr val="tx1"/>
            </a:fontRef>
          </p:style>
        </p:cxnSp>
      </p:gr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Group 23"/>
          <p:cNvGrpSpPr/>
          <p:nvPr/>
        </p:nvGrpSpPr>
        <p:grpSpPr>
          <a:xfrm>
            <a:off x="107504" y="44624"/>
            <a:ext cx="9036497" cy="6264696"/>
            <a:chOff x="107504" y="44624"/>
            <a:chExt cx="9036497" cy="6264696"/>
          </a:xfrm>
        </p:grpSpPr>
        <p:pic>
          <p:nvPicPr>
            <p:cNvPr id="5" name="Picture 4" descr="Subsoil_xrf_k2o_edit.jpg"/>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a:xfrm>
              <a:off x="4427984" y="404664"/>
              <a:ext cx="4554848" cy="5883074"/>
            </a:xfrm>
            <a:prstGeom prst="rect">
              <a:avLst/>
            </a:prstGeom>
          </p:spPr>
        </p:pic>
        <p:pic>
          <p:nvPicPr>
            <p:cNvPr id="3" name="Picture 2" descr="Fig_10.6a_Felsic_intermediate_JAN2013.png"/>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a:xfrm>
              <a:off x="281291" y="1514555"/>
              <a:ext cx="3966165" cy="4794765"/>
            </a:xfrm>
            <a:prstGeom prst="rect">
              <a:avLst/>
            </a:prstGeom>
            <a:ln>
              <a:solidFill>
                <a:schemeClr val="tx1"/>
              </a:solidFill>
            </a:ln>
          </p:spPr>
        </p:pic>
        <p:pic>
          <p:nvPicPr>
            <p:cNvPr id="1026" name="Picture 2"/>
            <p:cNvPicPr>
              <a:picLocks noChangeAspect="1" noChangeArrowheads="1"/>
            </p:cNvPicPr>
            <p:nvPr/>
          </p:nvPicPr>
          <p:blipFill>
            <a:blip r:embed="rId4" cstate="print"/>
            <a:srcRect/>
            <a:stretch>
              <a:fillRect/>
            </a:stretch>
          </p:blipFill>
          <p:spPr bwMode="auto">
            <a:xfrm>
              <a:off x="323528" y="1556792"/>
              <a:ext cx="2016223" cy="667341"/>
            </a:xfrm>
            <a:prstGeom prst="rect">
              <a:avLst/>
            </a:prstGeom>
            <a:noFill/>
            <a:ln w="9525">
              <a:noFill/>
              <a:miter lim="800000"/>
              <a:headEnd/>
              <a:tailEnd/>
            </a:ln>
          </p:spPr>
        </p:pic>
        <p:sp>
          <p:nvSpPr>
            <p:cNvPr id="7" name="TextBox 6"/>
            <p:cNvSpPr txBox="1"/>
            <p:nvPr/>
          </p:nvSpPr>
          <p:spPr>
            <a:xfrm>
              <a:off x="251520" y="6031508"/>
              <a:ext cx="2963158" cy="276999"/>
            </a:xfrm>
            <a:prstGeom prst="rect">
              <a:avLst/>
            </a:prstGeom>
            <a:noFill/>
          </p:spPr>
          <p:txBody>
            <a:bodyPr wrap="square">
              <a:spAutoFit/>
            </a:bodyPr>
            <a:lstStyle/>
            <a:p>
              <a:pPr algn="ctr">
                <a:defRPr/>
              </a:pPr>
              <a:r>
                <a:rPr lang="en-GB" sz="1200" dirty="0">
                  <a:latin typeface="+mn-lt"/>
                </a:rPr>
                <a:t>(Source:  </a:t>
              </a:r>
              <a:r>
                <a:rPr lang="en-GB" sz="1200" dirty="0" err="1">
                  <a:latin typeface="+mn-lt"/>
                </a:rPr>
                <a:t>J</a:t>
              </a:r>
              <a:r>
                <a:rPr lang="en-GB" sz="1200" dirty="0" err="1">
                  <a:latin typeface="Arial"/>
                  <a:cs typeface="Arial"/>
                </a:rPr>
                <a:t>ähne</a:t>
              </a:r>
              <a:r>
                <a:rPr lang="en-GB" sz="1200" dirty="0">
                  <a:latin typeface="Arial"/>
                  <a:cs typeface="Arial"/>
                </a:rPr>
                <a:t> 2014, Fig. 2.6b,</a:t>
              </a:r>
              <a:r>
                <a:rPr lang="en-GB" sz="1200" dirty="0">
                  <a:latin typeface="+mn-lt"/>
                </a:rPr>
                <a:t>  p.58)</a:t>
              </a:r>
            </a:p>
          </p:txBody>
        </p:sp>
        <p:sp>
          <p:nvSpPr>
            <p:cNvPr id="9" name="Text Box 16"/>
            <p:cNvSpPr txBox="1">
              <a:spLocks noChangeArrowheads="1"/>
            </p:cNvSpPr>
            <p:nvPr/>
          </p:nvSpPr>
          <p:spPr bwMode="auto">
            <a:xfrm>
              <a:off x="107504" y="44624"/>
              <a:ext cx="8856984" cy="954107"/>
            </a:xfrm>
            <a:prstGeom prst="rect">
              <a:avLst/>
            </a:prstGeom>
            <a:noFill/>
            <a:ln w="9525">
              <a:noFill/>
              <a:miter lim="800000"/>
              <a:headEnd/>
              <a:tailEnd/>
            </a:ln>
          </p:spPr>
          <p:txBody>
            <a:bodyPr wrap="square">
              <a:spAutoFit/>
            </a:bodyPr>
            <a:lstStyle/>
            <a:p>
              <a:pPr>
                <a:spcBef>
                  <a:spcPct val="50000"/>
                </a:spcBef>
              </a:pPr>
              <a:r>
                <a:rPr lang="en-GB" sz="2800" b="1" dirty="0">
                  <a:solidFill>
                    <a:schemeClr val="bg1">
                      <a:lumMod val="65000"/>
                    </a:schemeClr>
                  </a:solidFill>
                  <a:latin typeface="Arial" charset="0"/>
                </a:rPr>
                <a:t>Other prominent lithological features that are mapped:  </a:t>
              </a:r>
              <a:r>
                <a:rPr lang="en-GB" sz="2800" b="1" dirty="0" err="1">
                  <a:solidFill>
                    <a:srgbClr val="3333CC"/>
                  </a:solidFill>
                  <a:latin typeface="Arial" charset="0"/>
                </a:rPr>
                <a:t>Felsic</a:t>
              </a:r>
              <a:r>
                <a:rPr lang="en-GB" sz="2800" b="1" dirty="0">
                  <a:solidFill>
                    <a:srgbClr val="3333CC"/>
                  </a:solidFill>
                  <a:latin typeface="Arial" charset="0"/>
                </a:rPr>
                <a:t> rocks</a:t>
              </a:r>
              <a:endParaRPr lang="el-GR" sz="2800" b="1" dirty="0">
                <a:solidFill>
                  <a:srgbClr val="3333CC"/>
                </a:solidFill>
                <a:latin typeface="Arial" charset="0"/>
              </a:endParaRPr>
            </a:p>
          </p:txBody>
        </p:sp>
        <p:sp>
          <p:nvSpPr>
            <p:cNvPr id="10" name="TextBox 9"/>
            <p:cNvSpPr txBox="1"/>
            <p:nvPr/>
          </p:nvSpPr>
          <p:spPr>
            <a:xfrm>
              <a:off x="5192636" y="6012052"/>
              <a:ext cx="3240088" cy="276225"/>
            </a:xfrm>
            <a:prstGeom prst="rect">
              <a:avLst/>
            </a:prstGeom>
            <a:noFill/>
          </p:spPr>
          <p:txBody>
            <a:bodyPr>
              <a:spAutoFit/>
            </a:bodyPr>
            <a:lstStyle/>
            <a:p>
              <a:pPr algn="ctr">
                <a:defRPr/>
              </a:pPr>
              <a:r>
                <a:rPr lang="en-GB" sz="1200" dirty="0">
                  <a:latin typeface="+mn-lt"/>
                </a:rPr>
                <a:t>(Source:  </a:t>
              </a:r>
              <a:r>
                <a:rPr lang="en-GB" sz="1200" dirty="0" err="1">
                  <a:latin typeface="+mn-lt"/>
                </a:rPr>
                <a:t>Salminen</a:t>
              </a:r>
              <a:r>
                <a:rPr lang="en-GB" sz="1200" dirty="0">
                  <a:latin typeface="+mn-lt"/>
                </a:rPr>
                <a:t> </a:t>
              </a:r>
              <a:r>
                <a:rPr lang="en-GB" sz="1200" i="1" dirty="0">
                  <a:latin typeface="+mn-lt"/>
                </a:rPr>
                <a:t>et al</a:t>
              </a:r>
              <a:r>
                <a:rPr lang="en-GB" sz="1200" dirty="0">
                  <a:latin typeface="+mn-lt"/>
                </a:rPr>
                <a:t>., 2005, p.295)</a:t>
              </a:r>
            </a:p>
          </p:txBody>
        </p:sp>
        <p:sp>
          <p:nvSpPr>
            <p:cNvPr id="11" name="Rectangle 17"/>
            <p:cNvSpPr>
              <a:spLocks noChangeArrowheads="1"/>
            </p:cNvSpPr>
            <p:nvPr/>
          </p:nvSpPr>
          <p:spPr bwMode="auto">
            <a:xfrm>
              <a:off x="6532697" y="1015901"/>
              <a:ext cx="2611304" cy="400110"/>
            </a:xfrm>
            <a:prstGeom prst="rect">
              <a:avLst/>
            </a:prstGeom>
            <a:noFill/>
            <a:ln w="9525">
              <a:noFill/>
              <a:miter lim="800000"/>
              <a:headEnd/>
              <a:tailEnd/>
            </a:ln>
          </p:spPr>
          <p:txBody>
            <a:bodyPr wrap="square" lIns="7200" rIns="7200">
              <a:spAutoFit/>
            </a:bodyPr>
            <a:lstStyle/>
            <a:p>
              <a:r>
                <a:rPr lang="en-GB" sz="2000" b="1" dirty="0">
                  <a:solidFill>
                    <a:srgbClr val="FF3300"/>
                  </a:solidFill>
                  <a:latin typeface="Arial" charset="0"/>
                </a:rPr>
                <a:t>Potassium in Subsoil</a:t>
              </a:r>
            </a:p>
          </p:txBody>
        </p:sp>
        <p:cxnSp>
          <p:nvCxnSpPr>
            <p:cNvPr id="13" name="Straight Arrow Connector 12"/>
            <p:cNvCxnSpPr>
              <a:stCxn id="9" idx="2"/>
            </p:cNvCxnSpPr>
            <p:nvPr/>
          </p:nvCxnSpPr>
          <p:spPr>
            <a:xfrm rot="5400000">
              <a:off x="445625" y="1267454"/>
              <a:ext cx="4359095" cy="3821648"/>
            </a:xfrm>
            <a:prstGeom prst="straightConnector1">
              <a:avLst/>
            </a:prstGeom>
            <a:ln w="25400">
              <a:solidFill>
                <a:srgbClr val="FF00FF"/>
              </a:solidFill>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a:stCxn id="9" idx="2"/>
            </p:cNvCxnSpPr>
            <p:nvPr/>
          </p:nvCxnSpPr>
          <p:spPr>
            <a:xfrm rot="5400000">
              <a:off x="2981674" y="874545"/>
              <a:ext cx="1430137" cy="1678508"/>
            </a:xfrm>
            <a:prstGeom prst="straightConnector1">
              <a:avLst/>
            </a:prstGeom>
            <a:ln w="25400">
              <a:solidFill>
                <a:srgbClr val="FF00FF"/>
              </a:solidFill>
              <a:tailEnd type="arrow"/>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a:stCxn id="9" idx="2"/>
            </p:cNvCxnSpPr>
            <p:nvPr/>
          </p:nvCxnSpPr>
          <p:spPr>
            <a:xfrm rot="5400000">
              <a:off x="1231443" y="1624644"/>
              <a:ext cx="3930467" cy="2678640"/>
            </a:xfrm>
            <a:prstGeom prst="straightConnector1">
              <a:avLst/>
            </a:prstGeom>
            <a:ln w="25400">
              <a:solidFill>
                <a:srgbClr val="FF00FF"/>
              </a:solidFill>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a:stCxn id="9" idx="2"/>
            </p:cNvCxnSpPr>
            <p:nvPr/>
          </p:nvCxnSpPr>
          <p:spPr>
            <a:xfrm rot="16200000" flipH="1">
              <a:off x="5410566" y="124161"/>
              <a:ext cx="1644451" cy="3393590"/>
            </a:xfrm>
            <a:prstGeom prst="straightConnector1">
              <a:avLst/>
            </a:prstGeom>
            <a:ln w="25400">
              <a:solidFill>
                <a:srgbClr val="FF00FF"/>
              </a:solidFill>
              <a:tailEnd type="arrow"/>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a:stCxn id="9" idx="2"/>
            </p:cNvCxnSpPr>
            <p:nvPr/>
          </p:nvCxnSpPr>
          <p:spPr>
            <a:xfrm rot="16200000" flipH="1">
              <a:off x="3088831" y="2445896"/>
              <a:ext cx="3930467" cy="1036136"/>
            </a:xfrm>
            <a:prstGeom prst="straightConnector1">
              <a:avLst/>
            </a:prstGeom>
            <a:ln w="25400">
              <a:solidFill>
                <a:srgbClr val="FF00FF"/>
              </a:solidFill>
              <a:tailEnd type="arrow"/>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a:stCxn id="9" idx="2"/>
            </p:cNvCxnSpPr>
            <p:nvPr/>
          </p:nvCxnSpPr>
          <p:spPr>
            <a:xfrm rot="16200000" flipH="1">
              <a:off x="3767492" y="1767235"/>
              <a:ext cx="3573277" cy="2036268"/>
            </a:xfrm>
            <a:prstGeom prst="straightConnector1">
              <a:avLst/>
            </a:prstGeom>
            <a:ln w="25400">
              <a:solidFill>
                <a:srgbClr val="FF00FF"/>
              </a:solidFill>
              <a:tailEnd type="arrow"/>
            </a:ln>
          </p:spPr>
          <p:style>
            <a:lnRef idx="1">
              <a:schemeClr val="accent1"/>
            </a:lnRef>
            <a:fillRef idx="0">
              <a:schemeClr val="accent1"/>
            </a:fillRef>
            <a:effectRef idx="0">
              <a:schemeClr val="accent1"/>
            </a:effectRef>
            <a:fontRef idx="minor">
              <a:schemeClr val="tx1"/>
            </a:fontRef>
          </p:style>
        </p:cxnSp>
      </p:gr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16" name="Group 15"/>
          <p:cNvGrpSpPr/>
          <p:nvPr/>
        </p:nvGrpSpPr>
        <p:grpSpPr>
          <a:xfrm>
            <a:off x="0" y="44624"/>
            <a:ext cx="9147914" cy="6768752"/>
            <a:chOff x="0" y="44624"/>
            <a:chExt cx="9147914" cy="6768752"/>
          </a:xfrm>
        </p:grpSpPr>
        <p:sp>
          <p:nvSpPr>
            <p:cNvPr id="4" name="Text Box 16"/>
            <p:cNvSpPr txBox="1">
              <a:spLocks noChangeArrowheads="1"/>
            </p:cNvSpPr>
            <p:nvPr/>
          </p:nvSpPr>
          <p:spPr bwMode="auto">
            <a:xfrm>
              <a:off x="0" y="44624"/>
              <a:ext cx="9144000" cy="523220"/>
            </a:xfrm>
            <a:prstGeom prst="rect">
              <a:avLst/>
            </a:prstGeom>
            <a:noFill/>
            <a:ln w="9525">
              <a:noFill/>
              <a:miter lim="800000"/>
              <a:headEnd/>
              <a:tailEnd/>
            </a:ln>
          </p:spPr>
          <p:txBody>
            <a:bodyPr wrap="square">
              <a:spAutoFit/>
            </a:bodyPr>
            <a:lstStyle/>
            <a:p>
              <a:pPr algn="ctr">
                <a:spcBef>
                  <a:spcPct val="50000"/>
                </a:spcBef>
              </a:pPr>
              <a:r>
                <a:rPr lang="en-GB" sz="2800" b="1" dirty="0">
                  <a:solidFill>
                    <a:schemeClr val="bg1">
                      <a:lumMod val="65000"/>
                    </a:schemeClr>
                  </a:solidFill>
                  <a:latin typeface="Arial" charset="0"/>
                </a:rPr>
                <a:t>Other prominent features due to </a:t>
              </a:r>
              <a:r>
                <a:rPr lang="en-GB" sz="2800" b="1" dirty="0">
                  <a:solidFill>
                    <a:srgbClr val="0000CC"/>
                  </a:solidFill>
                  <a:latin typeface="Arial" charset="0"/>
                </a:rPr>
                <a:t>Boreal climate</a:t>
              </a:r>
              <a:r>
                <a:rPr lang="en-GB" sz="2800" b="1" dirty="0">
                  <a:latin typeface="Arial" charset="0"/>
                </a:rPr>
                <a:t>:</a:t>
              </a:r>
              <a:endParaRPr lang="el-GR" sz="2800" b="1" dirty="0">
                <a:solidFill>
                  <a:srgbClr val="3333CC"/>
                </a:solidFill>
                <a:latin typeface="Arial" charset="0"/>
              </a:endParaRPr>
            </a:p>
          </p:txBody>
        </p:sp>
        <p:pic>
          <p:nvPicPr>
            <p:cNvPr id="5" name="Picture 4" descr="Topsoil_ph_edit.jpg"/>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a:xfrm>
              <a:off x="36944" y="520972"/>
              <a:ext cx="4559422" cy="5882097"/>
            </a:xfrm>
            <a:prstGeom prst="rect">
              <a:avLst/>
            </a:prstGeom>
          </p:spPr>
        </p:pic>
        <p:pic>
          <p:nvPicPr>
            <p:cNvPr id="6" name="Picture 23" descr="pH_stream_wate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4620641" y="495144"/>
              <a:ext cx="4487863" cy="5876925"/>
            </a:xfrm>
            <a:prstGeom prst="rect">
              <a:avLst/>
            </a:prstGeom>
            <a:noFill/>
            <a:ln w="9525">
              <a:noFill/>
              <a:miter lim="800000"/>
              <a:headEnd/>
              <a:tailEnd/>
            </a:ln>
          </p:spPr>
        </p:pic>
        <p:sp>
          <p:nvSpPr>
            <p:cNvPr id="7" name="Rectangle 13"/>
            <p:cNvSpPr>
              <a:spLocks noChangeArrowheads="1"/>
            </p:cNvSpPr>
            <p:nvPr/>
          </p:nvSpPr>
          <p:spPr bwMode="auto">
            <a:xfrm>
              <a:off x="6643702" y="1044419"/>
              <a:ext cx="2504212" cy="400110"/>
            </a:xfrm>
            <a:prstGeom prst="rect">
              <a:avLst/>
            </a:prstGeom>
            <a:noFill/>
            <a:ln w="9525">
              <a:noFill/>
              <a:miter lim="800000"/>
              <a:headEnd/>
              <a:tailEnd/>
            </a:ln>
          </p:spPr>
          <p:txBody>
            <a:bodyPr wrap="none">
              <a:spAutoFit/>
            </a:bodyPr>
            <a:lstStyle/>
            <a:p>
              <a:r>
                <a:rPr lang="en-GB" sz="2000" b="1" dirty="0">
                  <a:solidFill>
                    <a:srgbClr val="FF3300"/>
                  </a:solidFill>
                  <a:latin typeface="Arial" charset="0"/>
                </a:rPr>
                <a:t>pH in Stream water</a:t>
              </a:r>
            </a:p>
          </p:txBody>
        </p:sp>
        <p:sp>
          <p:nvSpPr>
            <p:cNvPr id="8" name="Rectangle 13"/>
            <p:cNvSpPr>
              <a:spLocks noChangeArrowheads="1"/>
            </p:cNvSpPr>
            <p:nvPr/>
          </p:nvSpPr>
          <p:spPr bwMode="auto">
            <a:xfrm>
              <a:off x="2123728" y="1124744"/>
              <a:ext cx="1789464" cy="400110"/>
            </a:xfrm>
            <a:prstGeom prst="rect">
              <a:avLst/>
            </a:prstGeom>
            <a:noFill/>
            <a:ln w="9525">
              <a:noFill/>
              <a:miter lim="800000"/>
              <a:headEnd/>
              <a:tailEnd/>
            </a:ln>
          </p:spPr>
          <p:txBody>
            <a:bodyPr wrap="none">
              <a:spAutoFit/>
            </a:bodyPr>
            <a:lstStyle/>
            <a:p>
              <a:r>
                <a:rPr lang="en-GB" sz="2000" b="1" dirty="0">
                  <a:solidFill>
                    <a:srgbClr val="FF3300"/>
                  </a:solidFill>
                  <a:latin typeface="Arial" charset="0"/>
                </a:rPr>
                <a:t>pH in Topsoil</a:t>
              </a:r>
            </a:p>
          </p:txBody>
        </p:sp>
        <p:sp>
          <p:nvSpPr>
            <p:cNvPr id="9" name="TextBox 8"/>
            <p:cNvSpPr txBox="1"/>
            <p:nvPr/>
          </p:nvSpPr>
          <p:spPr>
            <a:xfrm>
              <a:off x="5401597" y="6059215"/>
              <a:ext cx="3241675" cy="277813"/>
            </a:xfrm>
            <a:prstGeom prst="rect">
              <a:avLst/>
            </a:prstGeom>
            <a:noFill/>
          </p:spPr>
          <p:txBody>
            <a:bodyPr>
              <a:spAutoFit/>
            </a:bodyPr>
            <a:lstStyle/>
            <a:p>
              <a:pPr algn="ctr">
                <a:defRPr/>
              </a:pPr>
              <a:r>
                <a:rPr lang="en-GB" sz="1200" dirty="0">
                  <a:latin typeface="+mn-lt"/>
                </a:rPr>
                <a:t>(Source:  </a:t>
              </a:r>
              <a:r>
                <a:rPr lang="en-GB" sz="1200" dirty="0" err="1">
                  <a:latin typeface="+mn-lt"/>
                </a:rPr>
                <a:t>Salminen</a:t>
              </a:r>
              <a:r>
                <a:rPr lang="en-GB" sz="1200" dirty="0">
                  <a:latin typeface="+mn-lt"/>
                </a:rPr>
                <a:t> </a:t>
              </a:r>
              <a:r>
                <a:rPr lang="en-GB" sz="1200" i="1" dirty="0">
                  <a:latin typeface="+mn-lt"/>
                </a:rPr>
                <a:t>et al</a:t>
              </a:r>
              <a:r>
                <a:rPr lang="en-GB" sz="1200" dirty="0">
                  <a:latin typeface="+mn-lt"/>
                </a:rPr>
                <a:t>., 2005, p.385)</a:t>
              </a:r>
            </a:p>
          </p:txBody>
        </p:sp>
        <p:sp>
          <p:nvSpPr>
            <p:cNvPr id="10" name="TextBox 9"/>
            <p:cNvSpPr txBox="1"/>
            <p:nvPr/>
          </p:nvSpPr>
          <p:spPr>
            <a:xfrm>
              <a:off x="1043608" y="6093296"/>
              <a:ext cx="3241675" cy="277813"/>
            </a:xfrm>
            <a:prstGeom prst="rect">
              <a:avLst/>
            </a:prstGeom>
            <a:noFill/>
          </p:spPr>
          <p:txBody>
            <a:bodyPr>
              <a:spAutoFit/>
            </a:bodyPr>
            <a:lstStyle/>
            <a:p>
              <a:pPr algn="ctr">
                <a:defRPr/>
              </a:pPr>
              <a:r>
                <a:rPr lang="en-GB" sz="1200" dirty="0">
                  <a:latin typeface="+mn-lt"/>
                </a:rPr>
                <a:t>(Source:  </a:t>
              </a:r>
              <a:r>
                <a:rPr lang="en-GB" sz="1200" dirty="0" err="1">
                  <a:latin typeface="+mn-lt"/>
                </a:rPr>
                <a:t>Salminen</a:t>
              </a:r>
              <a:r>
                <a:rPr lang="en-GB" sz="1200" dirty="0">
                  <a:latin typeface="+mn-lt"/>
                </a:rPr>
                <a:t> </a:t>
              </a:r>
              <a:r>
                <a:rPr lang="en-GB" sz="1200" i="1" dirty="0">
                  <a:latin typeface="+mn-lt"/>
                </a:rPr>
                <a:t>et al</a:t>
              </a:r>
              <a:r>
                <a:rPr lang="en-GB" sz="1200" dirty="0">
                  <a:latin typeface="+mn-lt"/>
                </a:rPr>
                <a:t>., 2005, p.384)</a:t>
              </a:r>
            </a:p>
          </p:txBody>
        </p:sp>
        <p:sp>
          <p:nvSpPr>
            <p:cNvPr id="11" name="Rectangle 12"/>
            <p:cNvSpPr>
              <a:spLocks noChangeArrowheads="1"/>
            </p:cNvSpPr>
            <p:nvPr/>
          </p:nvSpPr>
          <p:spPr bwMode="auto">
            <a:xfrm>
              <a:off x="0" y="6351711"/>
              <a:ext cx="9144000" cy="461665"/>
            </a:xfrm>
            <a:prstGeom prst="rect">
              <a:avLst/>
            </a:prstGeom>
            <a:noFill/>
            <a:ln w="9525">
              <a:noFill/>
              <a:miter lim="800000"/>
              <a:headEnd/>
              <a:tailEnd/>
            </a:ln>
          </p:spPr>
          <p:txBody>
            <a:bodyPr>
              <a:spAutoFit/>
            </a:bodyPr>
            <a:lstStyle/>
            <a:p>
              <a:pPr algn="ctr"/>
              <a:r>
                <a:rPr lang="en-GB" sz="2400" b="1" dirty="0">
                  <a:solidFill>
                    <a:srgbClr val="000099"/>
                  </a:solidFill>
                  <a:latin typeface="Arial Narrow" pitchFamily="34" charset="0"/>
                  <a:cs typeface="Arial" pitchFamily="34" charset="0"/>
                </a:rPr>
                <a:t>Acidic topsoil and stream water in </a:t>
              </a:r>
              <a:r>
                <a:rPr lang="en-GB" sz="2400" b="1" dirty="0" err="1">
                  <a:solidFill>
                    <a:srgbClr val="000099"/>
                  </a:solidFill>
                  <a:latin typeface="Arial Narrow" pitchFamily="34" charset="0"/>
                  <a:cs typeface="Arial" pitchFamily="34" charset="0"/>
                </a:rPr>
                <a:t>Fennoscandia</a:t>
              </a:r>
              <a:r>
                <a:rPr lang="en-GB" sz="2400" b="1" dirty="0">
                  <a:solidFill>
                    <a:srgbClr val="000099"/>
                  </a:solidFill>
                  <a:latin typeface="Arial Narrow" pitchFamily="34" charset="0"/>
                  <a:cs typeface="Arial" pitchFamily="34" charset="0"/>
                </a:rPr>
                <a:t> due to Boreal climate</a:t>
              </a:r>
            </a:p>
          </p:txBody>
        </p:sp>
        <p:cxnSp>
          <p:nvCxnSpPr>
            <p:cNvPr id="13" name="Straight Arrow Connector 12"/>
            <p:cNvCxnSpPr>
              <a:stCxn id="11" idx="0"/>
            </p:cNvCxnSpPr>
            <p:nvPr/>
          </p:nvCxnSpPr>
          <p:spPr>
            <a:xfrm rot="16200000" flipV="1">
              <a:off x="2610579" y="4390290"/>
              <a:ext cx="3494215" cy="428628"/>
            </a:xfrm>
            <a:prstGeom prst="straightConnector1">
              <a:avLst/>
            </a:prstGeom>
            <a:ln w="25400">
              <a:solidFill>
                <a:srgbClr val="FF00FF"/>
              </a:solidFill>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a:stCxn id="11" idx="0"/>
            </p:cNvCxnSpPr>
            <p:nvPr/>
          </p:nvCxnSpPr>
          <p:spPr>
            <a:xfrm rot="5400000" flipH="1" flipV="1">
              <a:off x="4753719" y="2604340"/>
              <a:ext cx="3565653" cy="3929090"/>
            </a:xfrm>
            <a:prstGeom prst="straightConnector1">
              <a:avLst/>
            </a:prstGeom>
            <a:ln w="25400">
              <a:solidFill>
                <a:srgbClr val="FF00FF"/>
              </a:solidFill>
              <a:tailEnd type="arrow"/>
            </a:ln>
          </p:spPr>
          <p:style>
            <a:lnRef idx="1">
              <a:schemeClr val="accent1"/>
            </a:lnRef>
            <a:fillRef idx="0">
              <a:schemeClr val="accent1"/>
            </a:fillRef>
            <a:effectRef idx="0">
              <a:schemeClr val="accent1"/>
            </a:effectRef>
            <a:fontRef idx="minor">
              <a:schemeClr val="tx1"/>
            </a:fontRef>
          </p:style>
        </p:cxnSp>
      </p:gr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3967</TotalTime>
  <Words>6492</Words>
  <Application>Microsoft Office PowerPoint</Application>
  <PresentationFormat>On-screen Show (4:3)</PresentationFormat>
  <Paragraphs>384</Paragraphs>
  <Slides>52</Slides>
  <Notes>22</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52</vt:i4>
      </vt:variant>
    </vt:vector>
  </HeadingPairs>
  <TitlesOfParts>
    <vt:vector size="59" baseType="lpstr">
      <vt:lpstr>Arial</vt:lpstr>
      <vt:lpstr>Arial Narrow</vt:lpstr>
      <vt:lpstr>Calibri</vt:lpstr>
      <vt:lpstr>Times New Roman</vt:lpstr>
      <vt:lpstr>Verdana</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A. Demetriades</dc:creator>
  <cp:lastModifiedBy>Alecos Demetriades</cp:lastModifiedBy>
  <cp:revision>242</cp:revision>
  <dcterms:created xsi:type="dcterms:W3CDTF">2016-06-12T12:46:52Z</dcterms:created>
  <dcterms:modified xsi:type="dcterms:W3CDTF">2023-06-30T18:32:59Z</dcterms:modified>
</cp:coreProperties>
</file>