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34" r:id="rId3"/>
    <p:sldId id="278" r:id="rId4"/>
    <p:sldId id="328" r:id="rId5"/>
    <p:sldId id="273" r:id="rId6"/>
    <p:sldId id="340" r:id="rId7"/>
    <p:sldId id="343" r:id="rId8"/>
    <p:sldId id="344" r:id="rId9"/>
    <p:sldId id="346" r:id="rId10"/>
    <p:sldId id="420" r:id="rId11"/>
    <p:sldId id="348" r:id="rId12"/>
    <p:sldId id="274" r:id="rId13"/>
    <p:sldId id="362" r:id="rId14"/>
    <p:sldId id="363" r:id="rId15"/>
    <p:sldId id="364" r:id="rId16"/>
    <p:sldId id="365" r:id="rId17"/>
    <p:sldId id="366" r:id="rId18"/>
    <p:sldId id="401" r:id="rId19"/>
    <p:sldId id="367" r:id="rId20"/>
    <p:sldId id="368" r:id="rId21"/>
    <p:sldId id="369" r:id="rId22"/>
    <p:sldId id="370" r:id="rId23"/>
    <p:sldId id="372" r:id="rId24"/>
    <p:sldId id="373" r:id="rId25"/>
    <p:sldId id="353" r:id="rId26"/>
    <p:sldId id="386" r:id="rId27"/>
    <p:sldId id="387" r:id="rId28"/>
    <p:sldId id="395" r:id="rId29"/>
    <p:sldId id="390" r:id="rId30"/>
    <p:sldId id="391" r:id="rId31"/>
    <p:sldId id="392" r:id="rId32"/>
    <p:sldId id="393" r:id="rId33"/>
    <p:sldId id="398" r:id="rId34"/>
    <p:sldId id="399" r:id="rId35"/>
    <p:sldId id="300" r:id="rId36"/>
    <p:sldId id="403" r:id="rId37"/>
    <p:sldId id="419" r:id="rId38"/>
    <p:sldId id="292" r:id="rId39"/>
    <p:sldId id="402" r:id="rId40"/>
    <p:sldId id="293" r:id="rId41"/>
    <p:sldId id="405" r:id="rId42"/>
    <p:sldId id="335" r:id="rId43"/>
    <p:sldId id="406" r:id="rId44"/>
    <p:sldId id="408" r:id="rId45"/>
    <p:sldId id="409" r:id="rId46"/>
    <p:sldId id="412" r:id="rId47"/>
    <p:sldId id="413" r:id="rId48"/>
    <p:sldId id="384" r:id="rId49"/>
    <p:sldId id="410" r:id="rId50"/>
    <p:sldId id="378" r:id="rId51"/>
    <p:sldId id="360" r:id="rId52"/>
    <p:sldId id="379" r:id="rId53"/>
    <p:sldId id="336" r:id="rId54"/>
    <p:sldId id="380" r:id="rId55"/>
    <p:sldId id="329" r:id="rId56"/>
    <p:sldId id="260" r:id="rId57"/>
    <p:sldId id="418" r:id="rId58"/>
    <p:sldId id="416" r:id="rId59"/>
    <p:sldId id="383" r:id="rId60"/>
    <p:sldId id="314" r:id="rId61"/>
    <p:sldId id="423" r:id="rId62"/>
    <p:sldId id="424" r:id="rId63"/>
    <p:sldId id="425" r:id="rId64"/>
    <p:sldId id="422" r:id="rId65"/>
    <p:sldId id="315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FFF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8F79-7FC2-1242-B3A1-69AE417F353F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01C1C-E743-254F-98FD-74F27C75D5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7840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8F79-7FC2-1242-B3A1-69AE417F353F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01C1C-E743-254F-98FD-74F27C75D5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1721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8F79-7FC2-1242-B3A1-69AE417F353F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01C1C-E743-254F-98FD-74F27C75D5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4405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 without r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808111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8F79-7FC2-1242-B3A1-69AE417F353F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01C1C-E743-254F-98FD-74F27C75D5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6568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8F79-7FC2-1242-B3A1-69AE417F353F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01C1C-E743-254F-98FD-74F27C75D5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5290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8F79-7FC2-1242-B3A1-69AE417F353F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01C1C-E743-254F-98FD-74F27C75D5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4132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8F79-7FC2-1242-B3A1-69AE417F353F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01C1C-E743-254F-98FD-74F27C75D5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7039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8F79-7FC2-1242-B3A1-69AE417F353F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01C1C-E743-254F-98FD-74F27C75D5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5124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8F79-7FC2-1242-B3A1-69AE417F353F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01C1C-E743-254F-98FD-74F27C75D5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3300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8F79-7FC2-1242-B3A1-69AE417F353F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01C1C-E743-254F-98FD-74F27C75D5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5789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8F79-7FC2-1242-B3A1-69AE417F353F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01C1C-E743-254F-98FD-74F27C75D5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1071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48F79-7FC2-1242-B3A1-69AE417F353F}" type="datetimeFigureOut">
              <a:rPr lang="en-US" smtClean="0"/>
              <a:pPr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01C1C-E743-254F-98FD-74F27C75D5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353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1657" y="2130425"/>
            <a:ext cx="8677947" cy="1470025"/>
          </a:xfrm>
        </p:spPr>
        <p:txBody>
          <a:bodyPr>
            <a:normAutofit fontScale="90000"/>
          </a:bodyPr>
          <a:lstStyle/>
          <a:p>
            <a:r>
              <a:rPr lang="el-GR" sz="3600" b="1" dirty="0" smtClean="0">
                <a:solidFill>
                  <a:srgbClr val="FFFF00"/>
                </a:solidFill>
              </a:rPr>
              <a:t>ΕΞΑΤΟΜΙΚΕΥΜΕΝΗ ΣΤΟΧΕΥΟΥΣΑ  ΘΕΡΑΠΕΙΑ ΣΤΟ ΚΑΡΚΙΝΟ: </a:t>
            </a:r>
            <a:br>
              <a:rPr lang="el-GR" sz="3600" b="1" dirty="0" smtClean="0">
                <a:solidFill>
                  <a:srgbClr val="FFFF00"/>
                </a:solidFill>
              </a:rPr>
            </a:br>
            <a:r>
              <a:rPr lang="el-GR" sz="3600" b="1" dirty="0" smtClean="0">
                <a:solidFill>
                  <a:srgbClr val="FFFF00"/>
                </a:solidFill>
              </a:rPr>
              <a:t>ΓΕΝΕΤΙΚΟ ΥΠΟΒΑΘΡΟ-ΕΦΑΡΜΟΓΕΣ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5625" y="3886200"/>
            <a:ext cx="8191500" cy="1752600"/>
          </a:xfrm>
        </p:spPr>
        <p:txBody>
          <a:bodyPr/>
          <a:lstStyle/>
          <a:p>
            <a:r>
              <a:rPr lang="el-GR" b="1" dirty="0" smtClean="0">
                <a:solidFill>
                  <a:srgbClr val="56FFFB"/>
                </a:solidFill>
              </a:rPr>
              <a:t>Στάμος ΘΕΟΧΑΡΗΣ</a:t>
            </a:r>
          </a:p>
          <a:p>
            <a:r>
              <a:rPr lang="el-GR" b="1" dirty="0" smtClean="0">
                <a:solidFill>
                  <a:srgbClr val="56FFFB"/>
                </a:solidFill>
              </a:rPr>
              <a:t>Παθολογοανατόμος</a:t>
            </a:r>
          </a:p>
          <a:p>
            <a:r>
              <a:rPr lang="el-GR" b="1" dirty="0" smtClean="0">
                <a:solidFill>
                  <a:srgbClr val="56FFFB"/>
                </a:solidFill>
              </a:rPr>
              <a:t>Καθηγητής ΕΚΠΑ</a:t>
            </a:r>
            <a:endParaRPr lang="en-US" b="1" dirty="0">
              <a:solidFill>
                <a:srgbClr val="56F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17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l-GR" b="1" dirty="0" smtClean="0"/>
          </a:p>
          <a:p>
            <a:pPr marL="0" indent="0" algn="ctr">
              <a:buNone/>
            </a:pPr>
            <a:r>
              <a:rPr lang="el-GR" b="1" dirty="0" smtClean="0">
                <a:solidFill>
                  <a:srgbClr val="FF0000"/>
                </a:solidFill>
              </a:rPr>
              <a:t>ΑΠΟ ΤΗΝ ΕΡΕΥΝΑ ΣΤΗ ΚΛΙΝΙΚΗ ΕΦΑΡΜΟΓΗ (ΠΡΟΓΝΩΣΗ-ΠΡΟΒΛΕΨΗ)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3467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3079" r="-13079"/>
          <a:stretch>
            <a:fillRect/>
          </a:stretch>
        </p:blipFill>
        <p:spPr>
          <a:xfrm>
            <a:off x="-927915" y="132874"/>
            <a:ext cx="11087429" cy="6097659"/>
          </a:xfrm>
        </p:spPr>
      </p:pic>
      <p:sp>
        <p:nvSpPr>
          <p:cNvPr id="5" name="TextBox 4"/>
          <p:cNvSpPr txBox="1"/>
          <p:nvPr/>
        </p:nvSpPr>
        <p:spPr>
          <a:xfrm>
            <a:off x="3220192" y="6249563"/>
            <a:ext cx="578703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European Journal of Pharmacology 754 (2015) 82–91 </a:t>
            </a:r>
          </a:p>
          <a:p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22250" y="15875"/>
            <a:ext cx="4652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</a:rPr>
              <a:t>ΑΠΟ ΤΗΝ ΕΡΕΥΝΑ ΣΤΗ ΘΕΡΑΠΕΙΑ 1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688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iscovery_medicine_no_74_daniel_v_t_catenacci_figure_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8581" r="-18581"/>
          <a:stretch>
            <a:fillRect/>
          </a:stretch>
        </p:blipFill>
        <p:spPr>
          <a:xfrm>
            <a:off x="-825096" y="639552"/>
            <a:ext cx="11022934" cy="6062189"/>
          </a:xfrm>
        </p:spPr>
      </p:pic>
      <p:sp>
        <p:nvSpPr>
          <p:cNvPr id="2" name="Rectangle 1"/>
          <p:cNvSpPr/>
          <p:nvPr/>
        </p:nvSpPr>
        <p:spPr>
          <a:xfrm>
            <a:off x="280147" y="37929"/>
            <a:ext cx="4652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</a:rPr>
              <a:t>ΑΠΟ ΤΗΝ ΕΡΕΥΝΑ ΣΤΗ ΘΕΡΑΠΕΙΑ </a:t>
            </a:r>
            <a:r>
              <a:rPr lang="el-GR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991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13" t="17500" r="44792" b="20000"/>
          <a:stretch>
            <a:fillRect/>
          </a:stretch>
        </p:blipFill>
        <p:spPr bwMode="auto">
          <a:xfrm>
            <a:off x="1428750" y="642938"/>
            <a:ext cx="6500813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4 - TextBox"/>
          <p:cNvSpPr txBox="1">
            <a:spLocks noChangeArrowheads="1"/>
          </p:cNvSpPr>
          <p:nvPr/>
        </p:nvSpPr>
        <p:spPr bwMode="auto">
          <a:xfrm>
            <a:off x="642938" y="6072188"/>
            <a:ext cx="8001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Dacic</a:t>
            </a:r>
            <a:r>
              <a:rPr lang="en-US" sz="24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S.  Arch </a:t>
            </a:r>
            <a:r>
              <a:rPr lang="en-US" sz="2400" b="1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Pathol</a:t>
            </a:r>
            <a:r>
              <a:rPr lang="en-US" sz="24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Lab Medicine 2011;135:622-629</a:t>
            </a:r>
            <a:endParaRPr lang="el-GR" sz="24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4695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83820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FFFF00"/>
              </a:buClr>
              <a:buSzPct val="150000"/>
            </a:pPr>
            <a:r>
              <a:rPr lang="el-GR" b="1">
                <a:solidFill>
                  <a:srgbClr val="FFFF00"/>
                </a:solidFill>
                <a:latin typeface="Calibri" charset="0"/>
              </a:rPr>
              <a:t>Οι </a:t>
            </a:r>
            <a:r>
              <a:rPr lang="el-GR" b="1">
                <a:solidFill>
                  <a:srgbClr val="FF0000"/>
                </a:solidFill>
                <a:latin typeface="Calibri" charset="0"/>
              </a:rPr>
              <a:t>αναστολείς των κινασών </a:t>
            </a:r>
            <a:r>
              <a:rPr lang="el-GR" b="1">
                <a:solidFill>
                  <a:srgbClr val="FFFF00"/>
                </a:solidFill>
                <a:latin typeface="Calibri" charset="0"/>
              </a:rPr>
              <a:t>αφορούν μικρά μόρια χαμηλού μοριακού βάρους, με υψηλή εξειδίκευση έναντι «στόχων – σημείων» των διαφόρων μονοπατιών των κινασών</a:t>
            </a:r>
          </a:p>
          <a:p>
            <a:pPr eaLnBrk="1" hangingPunct="1">
              <a:lnSpc>
                <a:spcPct val="80000"/>
              </a:lnSpc>
              <a:buClr>
                <a:srgbClr val="FFFF00"/>
              </a:buClr>
              <a:buSzPct val="150000"/>
              <a:buFont typeface="Arial" charset="0"/>
              <a:buNone/>
            </a:pPr>
            <a:endParaRPr lang="el-GR" b="1">
              <a:solidFill>
                <a:srgbClr val="FFFF00"/>
              </a:solidFill>
              <a:latin typeface="Calibri" charset="0"/>
            </a:endParaRPr>
          </a:p>
          <a:p>
            <a:pPr eaLnBrk="1" hangingPunct="1">
              <a:lnSpc>
                <a:spcPct val="80000"/>
              </a:lnSpc>
              <a:buClr>
                <a:srgbClr val="FFFF00"/>
              </a:buClr>
              <a:buSzPct val="150000"/>
              <a:buFont typeface="Arial" charset="0"/>
              <a:buNone/>
            </a:pPr>
            <a:r>
              <a:rPr lang="el-GR" b="1">
                <a:solidFill>
                  <a:srgbClr val="FF0000"/>
                </a:solidFill>
                <a:latin typeface="Calibri" charset="0"/>
              </a:rPr>
              <a:t>α) τυροσίνης </a:t>
            </a:r>
          </a:p>
          <a:p>
            <a:pPr eaLnBrk="1" hangingPunct="1">
              <a:lnSpc>
                <a:spcPct val="80000"/>
              </a:lnSpc>
              <a:buClr>
                <a:srgbClr val="FFFF00"/>
              </a:buClr>
              <a:buSzPct val="150000"/>
              <a:buFont typeface="Arial" charset="0"/>
              <a:buNone/>
            </a:pPr>
            <a:r>
              <a:rPr lang="el-GR" b="1">
                <a:solidFill>
                  <a:srgbClr val="FFFF00"/>
                </a:solidFill>
                <a:latin typeface="Calibri" charset="0"/>
              </a:rPr>
              <a:t>       </a:t>
            </a:r>
            <a:r>
              <a:rPr lang="en-US" b="1">
                <a:solidFill>
                  <a:srgbClr val="FFFF00"/>
                </a:solidFill>
                <a:latin typeface="Calibri" charset="0"/>
              </a:rPr>
              <a:t>EGFR</a:t>
            </a:r>
            <a:r>
              <a:rPr lang="el-GR" b="1">
                <a:solidFill>
                  <a:srgbClr val="FFFF00"/>
                </a:solidFill>
                <a:latin typeface="Calibri" charset="0"/>
              </a:rPr>
              <a:t> (</a:t>
            </a:r>
            <a:r>
              <a:rPr lang="en-US" b="1">
                <a:solidFill>
                  <a:srgbClr val="FFFF00"/>
                </a:solidFill>
                <a:latin typeface="Calibri" charset="0"/>
              </a:rPr>
              <a:t>gefitinib), </a:t>
            </a:r>
            <a:endParaRPr lang="el-GR" b="1">
              <a:solidFill>
                <a:srgbClr val="FFFF00"/>
              </a:solidFill>
              <a:latin typeface="Calibri" charset="0"/>
            </a:endParaRPr>
          </a:p>
          <a:p>
            <a:pPr eaLnBrk="1" hangingPunct="1">
              <a:lnSpc>
                <a:spcPct val="80000"/>
              </a:lnSpc>
              <a:buClr>
                <a:srgbClr val="FFFF00"/>
              </a:buClr>
              <a:buSzPct val="150000"/>
              <a:buFont typeface="Arial" charset="0"/>
              <a:buNone/>
            </a:pPr>
            <a:r>
              <a:rPr lang="el-GR" b="1">
                <a:solidFill>
                  <a:srgbClr val="FFFF00"/>
                </a:solidFill>
                <a:latin typeface="Calibri" charset="0"/>
              </a:rPr>
              <a:t>       </a:t>
            </a:r>
            <a:r>
              <a:rPr lang="en-US" b="1">
                <a:solidFill>
                  <a:srgbClr val="FFFF00"/>
                </a:solidFill>
                <a:latin typeface="Calibri" charset="0"/>
              </a:rPr>
              <a:t>VEGF (sunitinib), </a:t>
            </a:r>
            <a:endParaRPr lang="el-GR" b="1">
              <a:solidFill>
                <a:srgbClr val="FFFF00"/>
              </a:solidFill>
              <a:latin typeface="Calibri" charset="0"/>
            </a:endParaRPr>
          </a:p>
          <a:p>
            <a:pPr eaLnBrk="1" hangingPunct="1">
              <a:lnSpc>
                <a:spcPct val="80000"/>
              </a:lnSpc>
              <a:buClr>
                <a:srgbClr val="FFFF00"/>
              </a:buClr>
              <a:buSzPct val="150000"/>
              <a:buFont typeface="Arial" charset="0"/>
              <a:buNone/>
            </a:pPr>
            <a:r>
              <a:rPr lang="el-GR" b="1">
                <a:solidFill>
                  <a:srgbClr val="FFFF00"/>
                </a:solidFill>
                <a:latin typeface="Calibri" charset="0"/>
              </a:rPr>
              <a:t>       </a:t>
            </a:r>
            <a:r>
              <a:rPr lang="en-US" b="1">
                <a:solidFill>
                  <a:srgbClr val="FFFF00"/>
                </a:solidFill>
                <a:latin typeface="Calibri" charset="0"/>
              </a:rPr>
              <a:t>c-Kit (imatinib-gleevec)</a:t>
            </a:r>
            <a:r>
              <a:rPr lang="el-GR" b="1">
                <a:solidFill>
                  <a:srgbClr val="FFFF00"/>
                </a:solidFill>
                <a:latin typeface="Calibri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FFFF00"/>
              </a:buClr>
              <a:buSzPct val="150000"/>
              <a:buFont typeface="Arial" charset="0"/>
              <a:buNone/>
            </a:pPr>
            <a:r>
              <a:rPr lang="el-GR" b="1">
                <a:solidFill>
                  <a:srgbClr val="FF0000"/>
                </a:solidFill>
                <a:latin typeface="Calibri" charset="0"/>
              </a:rPr>
              <a:t>β) σερίνης/θρεονίνης </a:t>
            </a:r>
          </a:p>
          <a:p>
            <a:pPr eaLnBrk="1" hangingPunct="1">
              <a:lnSpc>
                <a:spcPct val="80000"/>
              </a:lnSpc>
              <a:buClr>
                <a:srgbClr val="FFFF00"/>
              </a:buClr>
              <a:buSzPct val="150000"/>
              <a:buFont typeface="Arial" charset="0"/>
              <a:buNone/>
            </a:pPr>
            <a:r>
              <a:rPr lang="el-GR" b="1">
                <a:solidFill>
                  <a:srgbClr val="FFFF00"/>
                </a:solidFill>
                <a:latin typeface="Calibri" charset="0"/>
              </a:rPr>
              <a:t>        </a:t>
            </a:r>
            <a:r>
              <a:rPr lang="en-US" b="1">
                <a:solidFill>
                  <a:srgbClr val="FFFF00"/>
                </a:solidFill>
                <a:latin typeface="Calibri" charset="0"/>
              </a:rPr>
              <a:t>mTOR (serolimus</a:t>
            </a:r>
            <a:r>
              <a:rPr lang="el-GR" b="1">
                <a:solidFill>
                  <a:srgbClr val="FFFF00"/>
                </a:solidFill>
                <a:latin typeface="Calibri" charset="0"/>
              </a:rPr>
              <a:t>)</a:t>
            </a:r>
          </a:p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1110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libri" charset="0"/>
              </a:rPr>
              <a:t/>
            </a:r>
            <a:br>
              <a:rPr lang="en-US" dirty="0">
                <a:latin typeface="Calibri" charset="0"/>
              </a:rPr>
            </a:br>
            <a:r>
              <a:rPr lang="en-US" sz="3600" b="1" dirty="0">
                <a:solidFill>
                  <a:srgbClr val="FF0000"/>
                </a:solidFill>
                <a:latin typeface="Calibri" charset="0"/>
              </a:rPr>
              <a:t>Epidermal Growth factor receptor (EGFR) family</a:t>
            </a:r>
            <a:r>
              <a:rPr lang="en-US" dirty="0">
                <a:latin typeface="Calibri" charset="0"/>
              </a:rPr>
              <a:t/>
            </a:r>
            <a:br>
              <a:rPr lang="en-US" dirty="0">
                <a:latin typeface="Calibri" charset="0"/>
              </a:rPr>
            </a:br>
            <a:endParaRPr lang="el-GR" dirty="0">
              <a:latin typeface="Calibri" charset="0"/>
            </a:endParaRPr>
          </a:p>
        </p:txBody>
      </p:sp>
      <p:sp>
        <p:nvSpPr>
          <p:cNvPr id="50178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solidFill>
                  <a:srgbClr val="FFFF00"/>
                </a:solidFill>
                <a:latin typeface="Calibri" charset="0"/>
              </a:rPr>
              <a:t>Human epidermal growth factor receptor 1 (HER1)/ErbB1</a:t>
            </a:r>
          </a:p>
          <a:p>
            <a:r>
              <a:rPr lang="en-US" b="1">
                <a:solidFill>
                  <a:srgbClr val="FFFF00"/>
                </a:solidFill>
                <a:latin typeface="Calibri" charset="0"/>
              </a:rPr>
              <a:t>HER2/ErbB2</a:t>
            </a:r>
          </a:p>
          <a:p>
            <a:r>
              <a:rPr lang="en-US" b="1">
                <a:solidFill>
                  <a:srgbClr val="FFFF00"/>
                </a:solidFill>
                <a:latin typeface="Calibri" charset="0"/>
              </a:rPr>
              <a:t>HER3/ErbB3</a:t>
            </a:r>
          </a:p>
          <a:p>
            <a:r>
              <a:rPr lang="en-US" b="1">
                <a:solidFill>
                  <a:srgbClr val="FFFF00"/>
                </a:solidFill>
                <a:latin typeface="Calibri" charset="0"/>
              </a:rPr>
              <a:t>HER4/ErbB4</a:t>
            </a:r>
          </a:p>
          <a:p>
            <a:pPr>
              <a:buFont typeface="Arial" charset="0"/>
              <a:buNone/>
            </a:pPr>
            <a:r>
              <a:rPr lang="en-US" b="1">
                <a:solidFill>
                  <a:srgbClr val="FF0000"/>
                </a:solidFill>
                <a:latin typeface="Calibri" charset="0"/>
              </a:rPr>
              <a:t>Receptor tyrosine kinases (RTKs)</a:t>
            </a:r>
            <a:endParaRPr lang="el-GR" b="1">
              <a:solidFill>
                <a:srgbClr val="FF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2831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charset="0"/>
              </a:rPr>
              <a:t>Epidermal Growth factor receptor (EGFR) family</a:t>
            </a:r>
            <a:endParaRPr lang="en-US" sz="3200" dirty="0">
              <a:latin typeface="Calibri" charset="0"/>
            </a:endParaRPr>
          </a:p>
        </p:txBody>
      </p:sp>
      <p:sp>
        <p:nvSpPr>
          <p:cNvPr id="51202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l-GR" b="1">
                <a:solidFill>
                  <a:srgbClr val="FF0000"/>
                </a:solidFill>
                <a:latin typeface="Calibri" charset="0"/>
              </a:rPr>
              <a:t>Ρυθμίζουν σημαντικά ενδοκυττάρια μονοπάτια σηματοδότησης που αφορούν:</a:t>
            </a:r>
          </a:p>
          <a:p>
            <a:r>
              <a:rPr lang="el-GR" b="1">
                <a:solidFill>
                  <a:srgbClr val="FFFF00"/>
                </a:solidFill>
                <a:latin typeface="Calibri" charset="0"/>
              </a:rPr>
              <a:t>Κυτταρικό πολλαπλασιασμό</a:t>
            </a:r>
          </a:p>
          <a:p>
            <a:r>
              <a:rPr lang="el-GR" b="1">
                <a:solidFill>
                  <a:srgbClr val="FFFF00"/>
                </a:solidFill>
                <a:latin typeface="Calibri" charset="0"/>
              </a:rPr>
              <a:t>Επιβίωση</a:t>
            </a:r>
          </a:p>
          <a:p>
            <a:r>
              <a:rPr lang="el-GR" b="1">
                <a:solidFill>
                  <a:srgbClr val="FFFF00"/>
                </a:solidFill>
                <a:latin typeface="Calibri" charset="0"/>
              </a:rPr>
              <a:t>Μετανάστευση</a:t>
            </a:r>
          </a:p>
          <a:p>
            <a:r>
              <a:rPr lang="el-GR" b="1">
                <a:solidFill>
                  <a:srgbClr val="FFFF00"/>
                </a:solidFill>
                <a:latin typeface="Calibri" charset="0"/>
              </a:rPr>
              <a:t>Μετάσταση   </a:t>
            </a:r>
            <a:r>
              <a:rPr lang="el-GR" b="1">
                <a:solidFill>
                  <a:srgbClr val="00B050"/>
                </a:solidFill>
                <a:latin typeface="Calibri" charset="0"/>
              </a:rPr>
              <a:t>στα καρκινικά κύτταρα </a:t>
            </a:r>
          </a:p>
          <a:p>
            <a:pPr>
              <a:buFont typeface="Arial" charset="0"/>
              <a:buNone/>
            </a:pPr>
            <a:endParaRPr lang="el-GR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8144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libri" charset="0"/>
              </a:rPr>
              <a:t>EGFR</a:t>
            </a:r>
            <a:r>
              <a:rPr lang="el-GR" sz="3200" b="1" dirty="0" smtClean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Calibri" charset="0"/>
              </a:rPr>
              <a:t>mutations</a:t>
            </a:r>
            <a:endParaRPr lang="en-US" sz="3200" dirty="0">
              <a:latin typeface="Calibri" charset="0"/>
            </a:endParaRPr>
          </a:p>
        </p:txBody>
      </p:sp>
      <p:sp>
        <p:nvSpPr>
          <p:cNvPr id="52226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b="1" dirty="0">
                <a:solidFill>
                  <a:srgbClr val="FFFF00"/>
                </a:solidFill>
                <a:latin typeface="Calibri" charset="0"/>
              </a:rPr>
              <a:t>Παρουσία </a:t>
            </a:r>
            <a:r>
              <a:rPr lang="en-US" b="1" dirty="0">
                <a:solidFill>
                  <a:srgbClr val="FFFF00"/>
                </a:solidFill>
                <a:latin typeface="Calibri" charset="0"/>
              </a:rPr>
              <a:t>gain-of-function</a:t>
            </a:r>
            <a:r>
              <a:rPr lang="en-US" b="1" dirty="0">
                <a:solidFill>
                  <a:srgbClr val="FF0000"/>
                </a:solidFill>
                <a:latin typeface="Calibri" charset="0"/>
              </a:rPr>
              <a:t>*</a:t>
            </a:r>
            <a:r>
              <a:rPr lang="en-US" b="1" dirty="0">
                <a:solidFill>
                  <a:srgbClr val="FFFF00"/>
                </a:solidFill>
                <a:latin typeface="Calibri" charset="0"/>
              </a:rPr>
              <a:t> EGFR </a:t>
            </a:r>
            <a:r>
              <a:rPr lang="el-GR" b="1" dirty="0">
                <a:solidFill>
                  <a:srgbClr val="FFFF00"/>
                </a:solidFill>
                <a:latin typeface="Calibri" charset="0"/>
              </a:rPr>
              <a:t>μεταλλάξεων </a:t>
            </a:r>
            <a:r>
              <a:rPr lang="en-US" b="1" dirty="0">
                <a:solidFill>
                  <a:srgbClr val="FFFF00"/>
                </a:solidFill>
                <a:latin typeface="Calibri" charset="0"/>
              </a:rPr>
              <a:t>(</a:t>
            </a:r>
            <a:r>
              <a:rPr lang="el-GR" b="1" dirty="0">
                <a:solidFill>
                  <a:srgbClr val="FFFF00"/>
                </a:solidFill>
                <a:latin typeface="Calibri" charset="0"/>
              </a:rPr>
              <a:t>ελλείψεις εντός του αναγνωστικού πλαισίου στο εξώνιο 19 ή σημειακές μεταλλάξεις στο εξώνιο </a:t>
            </a:r>
            <a:r>
              <a:rPr lang="en-US" b="1" dirty="0">
                <a:solidFill>
                  <a:srgbClr val="FFFF00"/>
                </a:solidFill>
                <a:latin typeface="Calibri" charset="0"/>
              </a:rPr>
              <a:t>21) </a:t>
            </a:r>
            <a:r>
              <a:rPr lang="el-GR" b="1" dirty="0">
                <a:solidFill>
                  <a:srgbClr val="FFFF00"/>
                </a:solidFill>
                <a:latin typeface="Calibri" charset="0"/>
              </a:rPr>
              <a:t>σε 10% ασθενών με </a:t>
            </a:r>
            <a:r>
              <a:rPr lang="en-US" b="1" dirty="0">
                <a:solidFill>
                  <a:srgbClr val="FFFF00"/>
                </a:solidFill>
                <a:latin typeface="Calibri" charset="0"/>
              </a:rPr>
              <a:t>NSCLC →  </a:t>
            </a:r>
            <a:r>
              <a:rPr lang="el-GR" b="1" dirty="0">
                <a:solidFill>
                  <a:srgbClr val="FFFF00"/>
                </a:solidFill>
                <a:latin typeface="Calibri" charset="0"/>
              </a:rPr>
              <a:t>ευαισθησία στα πρώτης γενιάς </a:t>
            </a:r>
            <a:r>
              <a:rPr lang="en-US" b="1" dirty="0">
                <a:solidFill>
                  <a:srgbClr val="FFFF00"/>
                </a:solidFill>
                <a:latin typeface="Calibri" charset="0"/>
              </a:rPr>
              <a:t>EGFR </a:t>
            </a:r>
            <a:r>
              <a:rPr lang="el-GR" b="1" dirty="0">
                <a:solidFill>
                  <a:srgbClr val="FFFF00"/>
                </a:solidFill>
                <a:latin typeface="Calibri" charset="0"/>
              </a:rPr>
              <a:t>-ΤΚΙ</a:t>
            </a:r>
            <a:r>
              <a:rPr lang="en-US" b="1" dirty="0">
                <a:solidFill>
                  <a:srgbClr val="FFFF00"/>
                </a:solidFill>
                <a:latin typeface="Calibri" charset="0"/>
              </a:rPr>
              <a:t>s</a:t>
            </a:r>
          </a:p>
          <a:p>
            <a:pPr>
              <a:buFont typeface="Arial" charset="0"/>
              <a:buNone/>
            </a:pPr>
            <a:r>
              <a:rPr lang="en-US" b="1" dirty="0">
                <a:solidFill>
                  <a:srgbClr val="FFFF00"/>
                </a:solidFill>
                <a:latin typeface="Calibri" charset="0"/>
              </a:rPr>
              <a:t> </a:t>
            </a:r>
            <a:endParaRPr lang="el-GR" b="1" dirty="0">
              <a:solidFill>
                <a:srgbClr val="FFFF00"/>
              </a:solidFill>
              <a:latin typeface="Calibri" charset="0"/>
            </a:endParaRPr>
          </a:p>
          <a:p>
            <a:pPr>
              <a:buFont typeface="Arial" charset="0"/>
              <a:buNone/>
            </a:pPr>
            <a:endParaRPr lang="el-GR" dirty="0">
              <a:latin typeface="Calibri" charset="0"/>
            </a:endParaRPr>
          </a:p>
          <a:p>
            <a:pPr>
              <a:buFont typeface="Arial" charset="0"/>
              <a:buNone/>
            </a:pPr>
            <a:r>
              <a:rPr lang="en-US" b="1" dirty="0">
                <a:solidFill>
                  <a:srgbClr val="FF0000"/>
                </a:solidFill>
                <a:latin typeface="Calibri" charset="0"/>
              </a:rPr>
              <a:t>*</a:t>
            </a:r>
            <a:r>
              <a:rPr lang="el-GR" b="1" dirty="0">
                <a:solidFill>
                  <a:srgbClr val="FF0000"/>
                </a:solidFill>
                <a:latin typeface="Calibri" charset="0"/>
              </a:rPr>
              <a:t>Παρέχουν ενεργοποίηση</a:t>
            </a:r>
            <a:endParaRPr lang="en-US" b="1" dirty="0">
              <a:solidFill>
                <a:srgbClr val="FF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9785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alibri" charset="0"/>
              </a:rPr>
              <a:t>EGFR</a:t>
            </a:r>
            <a:r>
              <a:rPr lang="el-GR" b="1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alibri" charset="0"/>
              </a:rPr>
              <a:t>mutations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b="1" dirty="0">
                <a:solidFill>
                  <a:srgbClr val="37FFD6"/>
                </a:solidFill>
              </a:rPr>
              <a:t>Μεταλλάξεις</a:t>
            </a:r>
            <a:r>
              <a:rPr lang="el-GR" b="1" dirty="0">
                <a:solidFill>
                  <a:srgbClr val="FFFF00"/>
                </a:solidFill>
              </a:rPr>
              <a:t> στα </a:t>
            </a:r>
            <a:r>
              <a:rPr lang="el-GR" b="1" dirty="0">
                <a:solidFill>
                  <a:srgbClr val="37FFD6"/>
                </a:solidFill>
              </a:rPr>
              <a:t>εξώνια 18-21 </a:t>
            </a:r>
            <a:r>
              <a:rPr lang="el-GR" b="1" dirty="0">
                <a:solidFill>
                  <a:srgbClr val="FFFF00"/>
                </a:solidFill>
              </a:rPr>
              <a:t>προκαλούν είτε </a:t>
            </a:r>
            <a:r>
              <a:rPr lang="el-GR" b="1" i="1" u="sng" dirty="0">
                <a:solidFill>
                  <a:srgbClr val="FFFF00"/>
                </a:solidFill>
              </a:rPr>
              <a:t>ανθεκτικότητα ή ευαισθησία </a:t>
            </a:r>
            <a:r>
              <a:rPr lang="el-GR" b="1" dirty="0">
                <a:solidFill>
                  <a:srgbClr val="FFFF00"/>
                </a:solidFill>
              </a:rPr>
              <a:t>στους </a:t>
            </a:r>
            <a:r>
              <a:rPr lang="en-US" b="1" dirty="0">
                <a:solidFill>
                  <a:srgbClr val="FFFF00"/>
                </a:solidFill>
              </a:rPr>
              <a:t>EGFR-</a:t>
            </a:r>
            <a:r>
              <a:rPr lang="el-GR" b="1" dirty="0">
                <a:solidFill>
                  <a:srgbClr val="FFFF00"/>
                </a:solidFill>
              </a:rPr>
              <a:t>ΤΚΙ</a:t>
            </a:r>
            <a:r>
              <a:rPr lang="en-US" b="1" dirty="0">
                <a:solidFill>
                  <a:srgbClr val="FFFF00"/>
                </a:solidFill>
              </a:rPr>
              <a:t>s</a:t>
            </a:r>
            <a:endParaRPr lang="el-GR" b="1" dirty="0">
              <a:solidFill>
                <a:srgbClr val="FFFF00"/>
              </a:solidFill>
            </a:endParaRPr>
          </a:p>
          <a:p>
            <a:r>
              <a:rPr lang="el-GR" b="1" dirty="0">
                <a:solidFill>
                  <a:srgbClr val="37FFD6"/>
                </a:solidFill>
              </a:rPr>
              <a:t>Μεταλλάξεις</a:t>
            </a:r>
            <a:r>
              <a:rPr lang="el-GR" b="1" dirty="0">
                <a:solidFill>
                  <a:srgbClr val="FFFF00"/>
                </a:solidFill>
              </a:rPr>
              <a:t> στα </a:t>
            </a:r>
            <a:r>
              <a:rPr lang="el-GR" b="1" dirty="0">
                <a:solidFill>
                  <a:srgbClr val="37FFD6"/>
                </a:solidFill>
              </a:rPr>
              <a:t>εξώνια 18, 19, 21</a:t>
            </a:r>
            <a:r>
              <a:rPr lang="el-GR" b="1" dirty="0">
                <a:solidFill>
                  <a:srgbClr val="FFFF00"/>
                </a:solidFill>
              </a:rPr>
              <a:t> πρωτίστως συνδέονται με </a:t>
            </a:r>
            <a:r>
              <a:rPr lang="el-GR" b="1" i="1" u="sng" dirty="0">
                <a:solidFill>
                  <a:srgbClr val="FFFF00"/>
                </a:solidFill>
              </a:rPr>
              <a:t>αυξημένη ευαισθησία </a:t>
            </a:r>
            <a:r>
              <a:rPr lang="el-GR" b="1" dirty="0">
                <a:solidFill>
                  <a:srgbClr val="FFFF00"/>
                </a:solidFill>
              </a:rPr>
              <a:t>στους</a:t>
            </a:r>
            <a:r>
              <a:rPr lang="en-US" b="1" dirty="0">
                <a:solidFill>
                  <a:srgbClr val="FFFF00"/>
                </a:solidFill>
              </a:rPr>
              <a:t> EGFR-</a:t>
            </a:r>
            <a:r>
              <a:rPr lang="el-GR" b="1" dirty="0">
                <a:solidFill>
                  <a:srgbClr val="FFFF00"/>
                </a:solidFill>
              </a:rPr>
              <a:t>ΤΚΙ</a:t>
            </a:r>
            <a:r>
              <a:rPr lang="en-US" b="1" dirty="0">
                <a:solidFill>
                  <a:srgbClr val="FFFF00"/>
                </a:solidFill>
              </a:rPr>
              <a:t>s (</a:t>
            </a:r>
            <a:r>
              <a:rPr lang="en-US" b="1" dirty="0" err="1">
                <a:solidFill>
                  <a:srgbClr val="FFFF00"/>
                </a:solidFill>
              </a:rPr>
              <a:t>gefitinib</a:t>
            </a:r>
            <a:r>
              <a:rPr lang="en-US" b="1" dirty="0">
                <a:solidFill>
                  <a:srgbClr val="FFFF00"/>
                </a:solidFill>
              </a:rPr>
              <a:t>, </a:t>
            </a:r>
            <a:r>
              <a:rPr lang="en-US" b="1" dirty="0" err="1">
                <a:solidFill>
                  <a:srgbClr val="FFFF00"/>
                </a:solidFill>
              </a:rPr>
              <a:t>erlotinib</a:t>
            </a:r>
            <a:r>
              <a:rPr lang="en-US" b="1" dirty="0">
                <a:solidFill>
                  <a:srgbClr val="FFFF00"/>
                </a:solidFill>
              </a:rPr>
              <a:t>)</a:t>
            </a:r>
          </a:p>
          <a:p>
            <a:r>
              <a:rPr lang="el-GR" b="1" dirty="0">
                <a:solidFill>
                  <a:srgbClr val="37FFD6"/>
                </a:solidFill>
              </a:rPr>
              <a:t>Μεταλλάξεις</a:t>
            </a:r>
            <a:r>
              <a:rPr lang="el-GR" b="1" dirty="0">
                <a:solidFill>
                  <a:srgbClr val="FFFF00"/>
                </a:solidFill>
              </a:rPr>
              <a:t> στο </a:t>
            </a:r>
            <a:r>
              <a:rPr lang="el-GR" b="1" dirty="0">
                <a:solidFill>
                  <a:srgbClr val="37FFD6"/>
                </a:solidFill>
              </a:rPr>
              <a:t>εξώνιο 20 (</a:t>
            </a:r>
            <a:r>
              <a:rPr lang="en-US" b="1" dirty="0">
                <a:solidFill>
                  <a:srgbClr val="37FFD6"/>
                </a:solidFill>
              </a:rPr>
              <a:t>T790M</a:t>
            </a:r>
            <a:r>
              <a:rPr lang="el-GR" b="1" dirty="0">
                <a:solidFill>
                  <a:srgbClr val="37FFD6"/>
                </a:solidFill>
              </a:rPr>
              <a:t>) </a:t>
            </a:r>
            <a:r>
              <a:rPr lang="el-GR" b="1" dirty="0">
                <a:solidFill>
                  <a:srgbClr val="FFFF00"/>
                </a:solidFill>
              </a:rPr>
              <a:t>συνδέονται κυρίως με </a:t>
            </a:r>
            <a:r>
              <a:rPr lang="el-GR" b="1" i="1" u="sng" dirty="0">
                <a:solidFill>
                  <a:srgbClr val="FFFF00"/>
                </a:solidFill>
              </a:rPr>
              <a:t>ανθεκτικότητα</a:t>
            </a:r>
            <a:r>
              <a:rPr lang="el-GR" b="1" dirty="0">
                <a:solidFill>
                  <a:srgbClr val="FFFF00"/>
                </a:solidFill>
              </a:rPr>
              <a:t> σε αυτά τα φάρμακα</a:t>
            </a:r>
            <a:endParaRPr lang="en-US" b="1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pic>
        <p:nvPicPr>
          <p:cNvPr id="7" name="Content Placeholder 3" descr="egfr-nsclc-revised2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4220" b="-242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19848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7375" y="382588"/>
            <a:ext cx="5857875" cy="647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4 - TextBox"/>
          <p:cNvSpPr txBox="1">
            <a:spLocks noChangeArrowheads="1"/>
          </p:cNvSpPr>
          <p:nvPr/>
        </p:nvSpPr>
        <p:spPr bwMode="auto">
          <a:xfrm rot="-5400000">
            <a:off x="5915025" y="3556000"/>
            <a:ext cx="5000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  <a:latin typeface="Calibri" charset="0"/>
              </a:rPr>
              <a:t>Gately K</a:t>
            </a:r>
            <a:r>
              <a:rPr lang="el-GR" b="1">
                <a:solidFill>
                  <a:srgbClr val="FF0000"/>
                </a:solidFill>
                <a:latin typeface="Calibri" charset="0"/>
              </a:rPr>
              <a:t>.</a:t>
            </a:r>
            <a:r>
              <a:rPr lang="en-US" b="1">
                <a:solidFill>
                  <a:srgbClr val="FF0000"/>
                </a:solidFill>
                <a:latin typeface="Calibri" charset="0"/>
              </a:rPr>
              <a:t> J Clin Pathol 2012; 65(1): 1-7</a:t>
            </a:r>
            <a:endParaRPr lang="el-GR" b="1">
              <a:solidFill>
                <a:srgbClr val="FF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1855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Untitled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4638" r="-14638"/>
          <a:stretch>
            <a:fillRect/>
          </a:stretch>
        </p:blipFill>
        <p:spPr>
          <a:xfrm>
            <a:off x="-623035" y="602364"/>
            <a:ext cx="10280793" cy="5654040"/>
          </a:xfrm>
        </p:spPr>
      </p:pic>
    </p:spTree>
    <p:extLst>
      <p:ext uri="{BB962C8B-B14F-4D97-AF65-F5344CB8AC3E}">
        <p14:creationId xmlns:p14="http://schemas.microsoft.com/office/powerpoint/2010/main" xmlns="" val="1081624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charset="0"/>
              </a:rPr>
              <a:t>EGFR</a:t>
            </a:r>
            <a:r>
              <a:rPr lang="el-GR" sz="3600" b="1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Calibri" charset="0"/>
              </a:rPr>
              <a:t>mutations</a:t>
            </a:r>
            <a:r>
              <a:rPr lang="el-GR" sz="3600" b="1" dirty="0" smtClean="0">
                <a:solidFill>
                  <a:srgbClr val="FF0000"/>
                </a:solidFill>
                <a:latin typeface="Calibri" charset="0"/>
              </a:rPr>
              <a:t>-ΘΕΡΑΠΕΙΑ</a:t>
            </a:r>
            <a:endParaRPr lang="en-US" sz="3600" dirty="0">
              <a:latin typeface="Calibri" charset="0"/>
            </a:endParaRPr>
          </a:p>
        </p:txBody>
      </p:sp>
      <p:sp>
        <p:nvSpPr>
          <p:cNvPr id="54274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>
                <a:solidFill>
                  <a:srgbClr val="FFFF00"/>
                </a:solidFill>
                <a:latin typeface="Calibri" charset="0"/>
              </a:rPr>
              <a:t>Επιλογή ασθενών με βάση τη παρουσία</a:t>
            </a:r>
            <a:r>
              <a:rPr lang="en-US" b="1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el-GR" b="1" dirty="0">
                <a:solidFill>
                  <a:srgbClr val="FFFF00"/>
                </a:solidFill>
                <a:latin typeface="Calibri" charset="0"/>
              </a:rPr>
              <a:t> μεταλλάξεων για στοχευμένη θεραπευτική παρέμβαση</a:t>
            </a:r>
            <a:r>
              <a:rPr lang="en-US" b="1" dirty="0">
                <a:solidFill>
                  <a:srgbClr val="FFFF00"/>
                </a:solidFill>
                <a:latin typeface="Calibri" charset="0"/>
              </a:rPr>
              <a:t> (reversible  EGFR-TKIs)</a:t>
            </a:r>
          </a:p>
          <a:p>
            <a:endParaRPr lang="en-US" b="1" dirty="0">
              <a:solidFill>
                <a:srgbClr val="FFFF00"/>
              </a:solidFill>
              <a:latin typeface="Calibri" charset="0"/>
            </a:endParaRPr>
          </a:p>
          <a:p>
            <a:r>
              <a:rPr lang="el-GR" b="1" dirty="0">
                <a:solidFill>
                  <a:srgbClr val="FFFF00"/>
                </a:solidFill>
                <a:latin typeface="Calibri" charset="0"/>
              </a:rPr>
              <a:t>Αντοχή στα πρώτης γενιάς αναστρέψιμης δράσης </a:t>
            </a:r>
            <a:r>
              <a:rPr lang="en-US" b="1" dirty="0">
                <a:solidFill>
                  <a:srgbClr val="FFFF00"/>
                </a:solidFill>
                <a:latin typeface="Calibri" charset="0"/>
              </a:rPr>
              <a:t>EGFR-</a:t>
            </a:r>
            <a:r>
              <a:rPr lang="el-GR" b="1" dirty="0">
                <a:solidFill>
                  <a:srgbClr val="FFFF00"/>
                </a:solidFill>
                <a:latin typeface="Calibri" charset="0"/>
              </a:rPr>
              <a:t>ΤΚΙ</a:t>
            </a:r>
            <a:r>
              <a:rPr lang="en-US" b="1" dirty="0">
                <a:solidFill>
                  <a:srgbClr val="FFFF00"/>
                </a:solidFill>
                <a:latin typeface="Calibri" charset="0"/>
              </a:rPr>
              <a:t>s</a:t>
            </a:r>
            <a:r>
              <a:rPr lang="el-GR" b="1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Calibri" charset="0"/>
              </a:rPr>
              <a:t>→ </a:t>
            </a:r>
            <a:r>
              <a:rPr lang="el-GR" b="1" dirty="0">
                <a:solidFill>
                  <a:srgbClr val="FFFF00"/>
                </a:solidFill>
                <a:latin typeface="Calibri" charset="0"/>
              </a:rPr>
              <a:t> περαιτέρω ανίχνευση μεταλλάξεων</a:t>
            </a:r>
            <a:r>
              <a:rPr lang="en-US" b="1" dirty="0">
                <a:solidFill>
                  <a:srgbClr val="FFFF00"/>
                </a:solidFill>
                <a:latin typeface="Calibri" charset="0"/>
              </a:rPr>
              <a:t> EGFR </a:t>
            </a:r>
            <a:endParaRPr lang="el-GR" b="1" dirty="0">
              <a:solidFill>
                <a:srgbClr val="FFFF00"/>
              </a:solidFill>
              <a:latin typeface="Calibri" charset="0"/>
            </a:endParaRPr>
          </a:p>
          <a:p>
            <a:endParaRPr lang="el-GR" dirty="0">
              <a:latin typeface="Calibri" charset="0"/>
            </a:endParaRPr>
          </a:p>
          <a:p>
            <a:endParaRPr lang="el-GR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0842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charset="0"/>
              </a:rPr>
              <a:t>EGFR</a:t>
            </a:r>
            <a:r>
              <a:rPr lang="el-GR" sz="3600" b="1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Calibri" charset="0"/>
              </a:rPr>
              <a:t>mutations</a:t>
            </a:r>
            <a:r>
              <a:rPr lang="el-GR" sz="3600" b="1" dirty="0">
                <a:solidFill>
                  <a:srgbClr val="FF0000"/>
                </a:solidFill>
                <a:latin typeface="Calibri" charset="0"/>
              </a:rPr>
              <a:t>-ΘΕΡΑΠΕΙΑ</a:t>
            </a:r>
            <a:endParaRPr lang="en-US" sz="3600" dirty="0">
              <a:latin typeface="Calibri" charset="0"/>
            </a:endParaRPr>
          </a:p>
        </p:txBody>
      </p:sp>
      <p:sp>
        <p:nvSpPr>
          <p:cNvPr id="55298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l-GR" b="1">
                <a:solidFill>
                  <a:srgbClr val="FF0000"/>
                </a:solidFill>
                <a:latin typeface="Calibri" charset="0"/>
              </a:rPr>
              <a:t>Παράγοντες που συμβάλλουν στην αντοχή</a:t>
            </a:r>
          </a:p>
          <a:p>
            <a:pPr>
              <a:buFont typeface="Arial" charset="0"/>
              <a:buNone/>
            </a:pPr>
            <a:r>
              <a:rPr lang="el-GR" b="1">
                <a:solidFill>
                  <a:srgbClr val="FFFF00"/>
                </a:solidFill>
                <a:latin typeface="Calibri" charset="0"/>
              </a:rPr>
              <a:t>Σημειακή μετάλλαξη Τ790Μ στο εξώνιο 20 του </a:t>
            </a:r>
            <a:r>
              <a:rPr lang="en-US" b="1">
                <a:solidFill>
                  <a:srgbClr val="FFFF00"/>
                </a:solidFill>
                <a:latin typeface="Calibri" charset="0"/>
              </a:rPr>
              <a:t>EGFR → 50% </a:t>
            </a:r>
            <a:r>
              <a:rPr lang="el-GR" b="1">
                <a:solidFill>
                  <a:srgbClr val="FFFF00"/>
                </a:solidFill>
                <a:latin typeface="Calibri" charset="0"/>
              </a:rPr>
              <a:t>ασθενών με </a:t>
            </a:r>
            <a:r>
              <a:rPr lang="en-US" b="1">
                <a:solidFill>
                  <a:srgbClr val="FFFF00"/>
                </a:solidFill>
                <a:latin typeface="Calibri" charset="0"/>
              </a:rPr>
              <a:t>NSCLC</a:t>
            </a:r>
            <a:r>
              <a:rPr lang="el-GR" b="1">
                <a:solidFill>
                  <a:srgbClr val="FFFF00"/>
                </a:solidFill>
                <a:latin typeface="Calibri" charset="0"/>
              </a:rPr>
              <a:t> που ανταποκρίθηκαν αρχικά στη θεραπεία και κατόπιν ανέπτυξαν αντοχή</a:t>
            </a:r>
          </a:p>
          <a:p>
            <a:pPr>
              <a:buFont typeface="Arial" charset="0"/>
              <a:buNone/>
            </a:pPr>
            <a:r>
              <a:rPr lang="el-GR" b="1">
                <a:solidFill>
                  <a:srgbClr val="FFFF00"/>
                </a:solidFill>
                <a:latin typeface="Calibri" charset="0"/>
              </a:rPr>
              <a:t>Μεταλλάξεις </a:t>
            </a:r>
            <a:r>
              <a:rPr lang="en-US" b="1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el-GR" b="1">
                <a:solidFill>
                  <a:srgbClr val="FFFF00"/>
                </a:solidFill>
                <a:latin typeface="Calibri" charset="0"/>
              </a:rPr>
              <a:t>που τροποποιούν τη δράση μορίων διαβίβασης του σήματος μέσω </a:t>
            </a:r>
            <a:r>
              <a:rPr lang="en-US" b="1">
                <a:solidFill>
                  <a:srgbClr val="FFFF00"/>
                </a:solidFill>
                <a:latin typeface="Calibri" charset="0"/>
              </a:rPr>
              <a:t>EGFR  (RAS, MET, HGF, VEGF, IGF-1)</a:t>
            </a:r>
          </a:p>
          <a:p>
            <a:pPr>
              <a:buFont typeface="Arial" charset="0"/>
              <a:buNone/>
            </a:pPr>
            <a:endParaRPr lang="el-GR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811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4" descr="C:\Documents and Settings\user\Επιφάνεια εργασίας\EGF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" y="857250"/>
            <a:ext cx="8108950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4 - TextBox"/>
          <p:cNvSpPr txBox="1">
            <a:spLocks noChangeArrowheads="1"/>
          </p:cNvSpPr>
          <p:nvPr/>
        </p:nvSpPr>
        <p:spPr bwMode="auto">
          <a:xfrm>
            <a:off x="1285875" y="5572125"/>
            <a:ext cx="7500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Kosaka T, et al. J Biomed Biotechnol 2011;Art ID 165214, 1-7</a:t>
            </a:r>
            <a:endParaRPr lang="el-GR" sz="2000" b="1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87440" y="195044"/>
            <a:ext cx="53653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charset="0"/>
              </a:rPr>
              <a:t>EGFR</a:t>
            </a:r>
            <a:r>
              <a:rPr lang="el-GR" sz="3600" b="1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Calibri" charset="0"/>
              </a:rPr>
              <a:t>mutations</a:t>
            </a:r>
            <a:r>
              <a:rPr lang="el-GR" sz="3600" b="1" dirty="0">
                <a:solidFill>
                  <a:srgbClr val="FF0000"/>
                </a:solidFill>
                <a:latin typeface="Calibri" charset="0"/>
              </a:rPr>
              <a:t>-ΘΕΡΑΠΕΙΑ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1304177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charset="0"/>
              </a:rPr>
              <a:t>EGFR</a:t>
            </a:r>
            <a:r>
              <a:rPr lang="el-GR" sz="3600" b="1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Calibri" charset="0"/>
              </a:rPr>
              <a:t>mutations</a:t>
            </a:r>
            <a:r>
              <a:rPr lang="el-GR" sz="3600" b="1" dirty="0">
                <a:solidFill>
                  <a:srgbClr val="FF0000"/>
                </a:solidFill>
                <a:latin typeface="Calibri" charset="0"/>
              </a:rPr>
              <a:t>-ΘΕΡΑΠΕΙΑ</a:t>
            </a:r>
            <a:endParaRPr lang="en-US" sz="3600" dirty="0"/>
          </a:p>
        </p:txBody>
      </p:sp>
      <p:sp>
        <p:nvSpPr>
          <p:cNvPr id="58369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l-GR" b="1" dirty="0">
                <a:solidFill>
                  <a:srgbClr val="FFFF00"/>
                </a:solidFill>
                <a:latin typeface="Calibri" charset="0"/>
              </a:rPr>
              <a:t>Ανίχνευση μεταλλάξεων στα εξώνια </a:t>
            </a:r>
            <a:r>
              <a:rPr lang="en-US" b="1" dirty="0">
                <a:solidFill>
                  <a:srgbClr val="FFFF00"/>
                </a:solidFill>
                <a:latin typeface="Calibri" charset="0"/>
              </a:rPr>
              <a:t>18-21 </a:t>
            </a:r>
            <a:r>
              <a:rPr lang="el-GR" b="1" dirty="0">
                <a:solidFill>
                  <a:srgbClr val="FFFF00"/>
                </a:solidFill>
                <a:latin typeface="Calibri" charset="0"/>
              </a:rPr>
              <a:t>της περιοχής τυροσινικής κινάσης </a:t>
            </a:r>
            <a:r>
              <a:rPr lang="en-US" b="1" dirty="0">
                <a:solidFill>
                  <a:srgbClr val="FFFF00"/>
                </a:solidFill>
                <a:latin typeface="Calibri" charset="0"/>
              </a:rPr>
              <a:t>EGFR</a:t>
            </a:r>
            <a:r>
              <a:rPr lang="el-GR" b="1" dirty="0">
                <a:solidFill>
                  <a:srgbClr val="FFFF00"/>
                </a:solidFill>
                <a:latin typeface="Calibri" charset="0"/>
              </a:rPr>
              <a:t>→ αυξημένη πιθανότητα ανταπόκρισης σε </a:t>
            </a:r>
            <a:r>
              <a:rPr lang="en-US" b="1" dirty="0">
                <a:solidFill>
                  <a:srgbClr val="FFFF00"/>
                </a:solidFill>
                <a:latin typeface="Calibri" charset="0"/>
              </a:rPr>
              <a:t>EGFR-TKIs</a:t>
            </a:r>
          </a:p>
          <a:p>
            <a:r>
              <a:rPr lang="el-GR" b="1" dirty="0">
                <a:solidFill>
                  <a:srgbClr val="FF0000"/>
                </a:solidFill>
                <a:latin typeface="Calibri" charset="0"/>
              </a:rPr>
              <a:t>Μεθοδολογία: </a:t>
            </a:r>
          </a:p>
          <a:p>
            <a:r>
              <a:rPr lang="el-GR" b="1" dirty="0">
                <a:solidFill>
                  <a:srgbClr val="00B050"/>
                </a:solidFill>
                <a:latin typeface="Calibri" charset="0"/>
              </a:rPr>
              <a:t>Ανοσοϊστοχημικά</a:t>
            </a:r>
            <a:r>
              <a:rPr lang="en-US" b="1" dirty="0">
                <a:solidFill>
                  <a:srgbClr val="00B050"/>
                </a:solidFill>
                <a:latin typeface="Calibri" charset="0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Calibri" charset="0"/>
              </a:rPr>
              <a:t>(mutation specific exon19 deletions exon 21 L858 mutation)</a:t>
            </a:r>
          </a:p>
          <a:p>
            <a:r>
              <a:rPr lang="en-US" b="1" dirty="0">
                <a:solidFill>
                  <a:srgbClr val="00B050"/>
                </a:solidFill>
                <a:latin typeface="Calibri" charset="0"/>
              </a:rPr>
              <a:t>FISH/ CISH </a:t>
            </a:r>
            <a:r>
              <a:rPr lang="en-US" b="1" dirty="0">
                <a:solidFill>
                  <a:srgbClr val="FFFF00"/>
                </a:solidFill>
                <a:latin typeface="Calibri" charset="0"/>
              </a:rPr>
              <a:t>(gene copy number)</a:t>
            </a:r>
            <a:endParaRPr lang="el-GR" b="1" dirty="0">
              <a:solidFill>
                <a:srgbClr val="FFFF00"/>
              </a:solidFill>
              <a:latin typeface="Calibri" charset="0"/>
            </a:endParaRPr>
          </a:p>
          <a:p>
            <a:r>
              <a:rPr lang="el-GR" b="1" dirty="0">
                <a:solidFill>
                  <a:srgbClr val="00B050"/>
                </a:solidFill>
                <a:latin typeface="Calibri" charset="0"/>
              </a:rPr>
              <a:t>Ανάλυση μεταλλάξεων </a:t>
            </a:r>
            <a:r>
              <a:rPr lang="el-GR" b="1" dirty="0">
                <a:solidFill>
                  <a:srgbClr val="FFFF00"/>
                </a:solidFill>
                <a:latin typeface="Calibri" charset="0"/>
              </a:rPr>
              <a:t>(</a:t>
            </a:r>
            <a:r>
              <a:rPr lang="en-US" b="1" dirty="0">
                <a:solidFill>
                  <a:srgbClr val="FFFF00"/>
                </a:solidFill>
                <a:latin typeface="Calibri" charset="0"/>
              </a:rPr>
              <a:t>direct DNA sequencing)</a:t>
            </a:r>
            <a:endParaRPr lang="el-GR" b="1" dirty="0">
              <a:solidFill>
                <a:srgbClr val="FFFF00"/>
              </a:solidFill>
              <a:latin typeface="Calibri" charset="0"/>
            </a:endParaRPr>
          </a:p>
          <a:p>
            <a:endParaRPr lang="el-GR" dirty="0">
              <a:solidFill>
                <a:srgbClr val="FFFF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3857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charset="0"/>
              </a:rPr>
              <a:t>EGFR</a:t>
            </a:r>
            <a:r>
              <a:rPr lang="el-GR" sz="3600" b="1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Calibri" charset="0"/>
              </a:rPr>
              <a:t>mutations</a:t>
            </a:r>
            <a:r>
              <a:rPr lang="el-GR" sz="3600" b="1" dirty="0">
                <a:solidFill>
                  <a:srgbClr val="FF0000"/>
                </a:solidFill>
                <a:latin typeface="Calibri" charset="0"/>
              </a:rPr>
              <a:t>-ΘΕΡΑΠΕΙΑ</a:t>
            </a:r>
            <a:endParaRPr lang="en-US" sz="3600" dirty="0">
              <a:latin typeface="Calibri" charset="0"/>
            </a:endParaRPr>
          </a:p>
        </p:txBody>
      </p:sp>
      <p:sp>
        <p:nvSpPr>
          <p:cNvPr id="59394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en-US">
              <a:latin typeface="Calibri" charset="0"/>
            </a:endParaRPr>
          </a:p>
          <a:p>
            <a:pPr>
              <a:buFont typeface="Arial" charset="0"/>
              <a:buNone/>
            </a:pPr>
            <a:r>
              <a:rPr lang="el-GR" b="1">
                <a:solidFill>
                  <a:srgbClr val="FFFF00"/>
                </a:solidFill>
                <a:latin typeface="Calibri" charset="0"/>
              </a:rPr>
              <a:t>Ανίχνευση μεταλλάξεων σε περιπτώσεις καρκινώματος πνεύμονα</a:t>
            </a:r>
            <a:r>
              <a:rPr lang="el-GR" b="1">
                <a:solidFill>
                  <a:srgbClr val="FF0000"/>
                </a:solidFill>
                <a:latin typeface="Calibri" charset="0"/>
              </a:rPr>
              <a:t>→ </a:t>
            </a:r>
            <a:r>
              <a:rPr lang="en-US" b="1" u="sng">
                <a:solidFill>
                  <a:srgbClr val="FFFF00"/>
                </a:solidFill>
                <a:latin typeface="Calibri" charset="0"/>
              </a:rPr>
              <a:t>“standard of care”</a:t>
            </a:r>
          </a:p>
          <a:p>
            <a:pPr>
              <a:buFont typeface="Arial" charset="0"/>
              <a:buNone/>
            </a:pPr>
            <a:endParaRPr lang="en-US">
              <a:latin typeface="Calibri" charset="0"/>
            </a:endParaRPr>
          </a:p>
          <a:p>
            <a:pPr>
              <a:buFont typeface="Arial" charset="0"/>
              <a:buNone/>
            </a:pPr>
            <a:r>
              <a:rPr lang="el-GR" b="1">
                <a:solidFill>
                  <a:srgbClr val="FF0000"/>
                </a:solidFill>
                <a:latin typeface="Calibri" charset="0"/>
              </a:rPr>
              <a:t>Προβλήματα:</a:t>
            </a:r>
          </a:p>
          <a:p>
            <a:pPr>
              <a:buFont typeface="Arial" charset="0"/>
              <a:buNone/>
            </a:pPr>
            <a:r>
              <a:rPr lang="el-GR" b="1">
                <a:solidFill>
                  <a:srgbClr val="FFFF00"/>
                </a:solidFill>
                <a:latin typeface="Calibri" charset="0"/>
              </a:rPr>
              <a:t>Πρακτικής</a:t>
            </a:r>
            <a:r>
              <a:rPr lang="el-GR" b="1">
                <a:solidFill>
                  <a:srgbClr val="FF0000"/>
                </a:solidFill>
                <a:latin typeface="Calibri" charset="0"/>
              </a:rPr>
              <a:t>/ </a:t>
            </a:r>
            <a:r>
              <a:rPr lang="el-GR" b="1">
                <a:solidFill>
                  <a:srgbClr val="FFFF00"/>
                </a:solidFill>
                <a:latin typeface="Calibri" charset="0"/>
              </a:rPr>
              <a:t>υλικοτεχνικών υποδομών</a:t>
            </a:r>
            <a:r>
              <a:rPr lang="el-GR" b="1">
                <a:solidFill>
                  <a:srgbClr val="FF0000"/>
                </a:solidFill>
                <a:latin typeface="Calibri" charset="0"/>
              </a:rPr>
              <a:t>/</a:t>
            </a:r>
            <a:r>
              <a:rPr lang="el-GR" b="1">
                <a:solidFill>
                  <a:srgbClr val="FFFF00"/>
                </a:solidFill>
                <a:latin typeface="Calibri" charset="0"/>
              </a:rPr>
              <a:t>τεχνικής</a:t>
            </a:r>
          </a:p>
          <a:p>
            <a:pPr>
              <a:buFont typeface="Arial" charset="0"/>
              <a:buNone/>
            </a:pPr>
            <a:endParaRPr lang="en-US">
              <a:latin typeface="Calibri" charset="0"/>
            </a:endParaRPr>
          </a:p>
          <a:p>
            <a:pPr>
              <a:buFont typeface="Arial" charset="0"/>
              <a:buNone/>
            </a:pPr>
            <a:endParaRPr lang="en-US">
              <a:latin typeface="Calibri" charset="0"/>
            </a:endParaRPr>
          </a:p>
          <a:p>
            <a:pPr>
              <a:buFont typeface="Arial" charset="0"/>
              <a:buNone/>
            </a:pPr>
            <a:endParaRPr lang="el-GR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5993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d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8668" r="-8668"/>
          <a:stretch>
            <a:fillRect/>
          </a:stretch>
        </p:blipFill>
        <p:spPr>
          <a:xfrm>
            <a:off x="-442403" y="556644"/>
            <a:ext cx="10153096" cy="5583812"/>
          </a:xfrm>
        </p:spPr>
      </p:pic>
      <p:sp>
        <p:nvSpPr>
          <p:cNvPr id="5" name="TextBox 4"/>
          <p:cNvSpPr txBox="1"/>
          <p:nvPr/>
        </p:nvSpPr>
        <p:spPr>
          <a:xfrm>
            <a:off x="3356964" y="6180892"/>
            <a:ext cx="578703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European Journal of Pharmacology 754 (2015) 82–91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7318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VEGF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FFFF00"/>
                </a:solidFill>
              </a:rPr>
              <a:t>Α</a:t>
            </a:r>
            <a:r>
              <a:rPr lang="en-US" b="1" dirty="0" smtClean="0">
                <a:solidFill>
                  <a:srgbClr val="FFFF00"/>
                </a:solidFill>
              </a:rPr>
              <a:t>π</a:t>
            </a:r>
            <a:r>
              <a:rPr lang="en-US" b="1" dirty="0" err="1" smtClean="0">
                <a:solidFill>
                  <a:srgbClr val="FFFF00"/>
                </a:solidFill>
              </a:rPr>
              <a:t>οτελεί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τον</a:t>
            </a:r>
            <a:r>
              <a:rPr lang="en-US" b="1" dirty="0">
                <a:solidFill>
                  <a:srgbClr val="FFFF00"/>
                </a:solidFill>
              </a:rPr>
              <a:t> π</a:t>
            </a:r>
            <a:r>
              <a:rPr lang="en-US" b="1" dirty="0" err="1">
                <a:solidFill>
                  <a:srgbClr val="FFFF00"/>
                </a:solidFill>
              </a:rPr>
              <a:t>ιο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ειδικό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κ</a:t>
            </a:r>
            <a:r>
              <a:rPr lang="en-US" b="1" dirty="0">
                <a:solidFill>
                  <a:srgbClr val="FFFF00"/>
                </a:solidFill>
              </a:rPr>
              <a:t>α</a:t>
            </a:r>
            <a:r>
              <a:rPr lang="en-US" b="1" dirty="0" err="1">
                <a:solidFill>
                  <a:srgbClr val="FFFF00"/>
                </a:solidFill>
              </a:rPr>
              <a:t>ι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κρίσιμο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ρυθμιστή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της</a:t>
            </a:r>
            <a:r>
              <a:rPr lang="en-US" b="1" dirty="0">
                <a:solidFill>
                  <a:srgbClr val="FFFF00"/>
                </a:solidFill>
              </a:rPr>
              <a:t> α</a:t>
            </a:r>
            <a:r>
              <a:rPr lang="en-US" b="1" dirty="0" err="1">
                <a:solidFill>
                  <a:srgbClr val="FFFF00"/>
                </a:solidFill>
              </a:rPr>
              <a:t>γγειογένεσης</a:t>
            </a:r>
            <a:r>
              <a:rPr lang="en-US" b="1" dirty="0">
                <a:solidFill>
                  <a:srgbClr val="FFFF00"/>
                </a:solidFill>
              </a:rPr>
              <a:t>. </a:t>
            </a:r>
            <a:endParaRPr lang="el-GR" b="1" dirty="0" smtClean="0">
              <a:solidFill>
                <a:srgbClr val="FFFF00"/>
              </a:solidFill>
            </a:endParaRPr>
          </a:p>
          <a:p>
            <a:r>
              <a:rPr lang="el-GR" b="1" dirty="0" smtClean="0">
                <a:solidFill>
                  <a:srgbClr val="FFFF00"/>
                </a:solidFill>
              </a:rPr>
              <a:t>Ο</a:t>
            </a:r>
            <a:r>
              <a:rPr lang="en-US" b="1" dirty="0" err="1" smtClean="0">
                <a:solidFill>
                  <a:srgbClr val="FFFF00"/>
                </a:solidFill>
              </a:rPr>
              <a:t>ι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π</a:t>
            </a:r>
            <a:r>
              <a:rPr lang="en-US" b="1" dirty="0" err="1">
                <a:solidFill>
                  <a:srgbClr val="FFFF00"/>
                </a:solidFill>
              </a:rPr>
              <a:t>οικίλες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δι</a:t>
            </a:r>
            <a:r>
              <a:rPr lang="en-US" b="1" dirty="0">
                <a:solidFill>
                  <a:srgbClr val="FFFF00"/>
                </a:solidFill>
              </a:rPr>
              <a:t>α</a:t>
            </a:r>
            <a:r>
              <a:rPr lang="en-US" b="1" dirty="0" err="1">
                <a:solidFill>
                  <a:srgbClr val="FFFF00"/>
                </a:solidFill>
              </a:rPr>
              <a:t>δικ</a:t>
            </a:r>
            <a:r>
              <a:rPr lang="en-US" b="1" dirty="0">
                <a:solidFill>
                  <a:srgbClr val="FFFF00"/>
                </a:solidFill>
              </a:rPr>
              <a:t>α</a:t>
            </a:r>
            <a:r>
              <a:rPr lang="en-US" b="1" dirty="0" err="1">
                <a:solidFill>
                  <a:srgbClr val="FFFF00"/>
                </a:solidFill>
              </a:rPr>
              <a:t>σίες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της</a:t>
            </a:r>
            <a:r>
              <a:rPr lang="en-US" b="1" dirty="0">
                <a:solidFill>
                  <a:srgbClr val="FFFF00"/>
                </a:solidFill>
              </a:rPr>
              <a:t> α</a:t>
            </a:r>
            <a:r>
              <a:rPr lang="en-US" b="1" dirty="0" err="1">
                <a:solidFill>
                  <a:srgbClr val="FFFF00"/>
                </a:solidFill>
              </a:rPr>
              <a:t>γγειογένεσης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ρυθμίζοντ</a:t>
            </a:r>
            <a:r>
              <a:rPr lang="en-US" b="1" dirty="0">
                <a:solidFill>
                  <a:srgbClr val="FFFF00"/>
                </a:solidFill>
              </a:rPr>
              <a:t>α</a:t>
            </a:r>
            <a:r>
              <a:rPr lang="en-US" b="1" dirty="0" err="1">
                <a:solidFill>
                  <a:srgbClr val="FFFF00"/>
                </a:solidFill>
              </a:rPr>
              <a:t>ι</a:t>
            </a:r>
            <a:r>
              <a:rPr lang="en-US" b="1" dirty="0">
                <a:solidFill>
                  <a:srgbClr val="FFFF00"/>
                </a:solidFill>
              </a:rPr>
              <a:t> απ</a:t>
            </a:r>
            <a:r>
              <a:rPr lang="en-US" b="1" dirty="0" err="1">
                <a:solidFill>
                  <a:srgbClr val="FFFF00"/>
                </a:solidFill>
              </a:rPr>
              <a:t>ό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μεγάλο</a:t>
            </a:r>
            <a:r>
              <a:rPr lang="en-US" b="1" dirty="0">
                <a:solidFill>
                  <a:srgbClr val="FFFF00"/>
                </a:solidFill>
              </a:rPr>
              <a:t> α</a:t>
            </a:r>
            <a:r>
              <a:rPr lang="en-US" b="1" dirty="0" err="1">
                <a:solidFill>
                  <a:srgbClr val="FFFF00"/>
                </a:solidFill>
              </a:rPr>
              <a:t>ριθμό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μεσολ</a:t>
            </a:r>
            <a:r>
              <a:rPr lang="en-US" b="1" dirty="0">
                <a:solidFill>
                  <a:srgbClr val="FFFF00"/>
                </a:solidFill>
              </a:rPr>
              <a:t>αβ</a:t>
            </a:r>
            <a:r>
              <a:rPr lang="en-US" b="1" dirty="0" err="1">
                <a:solidFill>
                  <a:srgbClr val="FFFF00"/>
                </a:solidFill>
              </a:rPr>
              <a:t>ητών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ό</a:t>
            </a:r>
            <a:r>
              <a:rPr lang="en-US" b="1" dirty="0">
                <a:solidFill>
                  <a:srgbClr val="FFFF00"/>
                </a:solidFill>
              </a:rPr>
              <a:t>π</a:t>
            </a:r>
            <a:r>
              <a:rPr lang="en-US" b="1" dirty="0" err="1">
                <a:solidFill>
                  <a:srgbClr val="FFFF00"/>
                </a:solidFill>
              </a:rPr>
              <a:t>ως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ο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37FFD6"/>
                </a:solidFill>
              </a:rPr>
              <a:t>υ</a:t>
            </a:r>
            <a:r>
              <a:rPr lang="en-US" b="1" dirty="0">
                <a:solidFill>
                  <a:srgbClr val="37FFD6"/>
                </a:solidFill>
              </a:rPr>
              <a:t>π</a:t>
            </a:r>
            <a:r>
              <a:rPr lang="en-US" b="1" dirty="0" err="1">
                <a:solidFill>
                  <a:srgbClr val="37FFD6"/>
                </a:solidFill>
              </a:rPr>
              <a:t>οδοχέ</a:t>
            </a:r>
            <a:r>
              <a:rPr lang="en-US" b="1" dirty="0">
                <a:solidFill>
                  <a:srgbClr val="37FFD6"/>
                </a:solidFill>
              </a:rPr>
              <a:t>α</a:t>
            </a:r>
            <a:r>
              <a:rPr lang="en-US" b="1" dirty="0" err="1">
                <a:solidFill>
                  <a:srgbClr val="37FFD6"/>
                </a:solidFill>
              </a:rPr>
              <a:t>ς</a:t>
            </a:r>
            <a:r>
              <a:rPr lang="en-US" b="1" dirty="0">
                <a:solidFill>
                  <a:srgbClr val="37FFD6"/>
                </a:solidFill>
              </a:rPr>
              <a:t> VEGF (VEGF-R)</a:t>
            </a:r>
            <a:r>
              <a:rPr lang="en-US" b="1" dirty="0">
                <a:solidFill>
                  <a:srgbClr val="FFFF00"/>
                </a:solidFill>
              </a:rPr>
              <a:t>, </a:t>
            </a:r>
            <a:r>
              <a:rPr lang="en-US" b="1" dirty="0" err="1">
                <a:solidFill>
                  <a:srgbClr val="FFFF00"/>
                </a:solidFill>
              </a:rPr>
              <a:t>ο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37FFD6"/>
                </a:solidFill>
              </a:rPr>
              <a:t>ενεργο</a:t>
            </a:r>
            <a:r>
              <a:rPr lang="en-US" b="1" dirty="0">
                <a:solidFill>
                  <a:srgbClr val="37FFD6"/>
                </a:solidFill>
              </a:rPr>
              <a:t>π</a:t>
            </a:r>
            <a:r>
              <a:rPr lang="en-US" b="1" dirty="0" err="1">
                <a:solidFill>
                  <a:srgbClr val="37FFD6"/>
                </a:solidFill>
              </a:rPr>
              <a:t>οιητής</a:t>
            </a:r>
            <a:r>
              <a:rPr lang="en-US" b="1" dirty="0">
                <a:solidFill>
                  <a:srgbClr val="37FFD6"/>
                </a:solidFill>
              </a:rPr>
              <a:t> </a:t>
            </a:r>
            <a:r>
              <a:rPr lang="en-US" b="1" dirty="0" err="1">
                <a:solidFill>
                  <a:srgbClr val="37FFD6"/>
                </a:solidFill>
              </a:rPr>
              <a:t>του</a:t>
            </a:r>
            <a:r>
              <a:rPr lang="en-US" b="1" dirty="0">
                <a:solidFill>
                  <a:srgbClr val="37FFD6"/>
                </a:solidFill>
              </a:rPr>
              <a:t> π</a:t>
            </a:r>
            <a:r>
              <a:rPr lang="en-US" b="1" dirty="0" err="1">
                <a:solidFill>
                  <a:srgbClr val="37FFD6"/>
                </a:solidFill>
              </a:rPr>
              <a:t>λ</a:t>
            </a:r>
            <a:r>
              <a:rPr lang="en-US" b="1" dirty="0">
                <a:solidFill>
                  <a:srgbClr val="37FFD6"/>
                </a:solidFill>
              </a:rPr>
              <a:t>α</a:t>
            </a:r>
            <a:r>
              <a:rPr lang="en-US" b="1" dirty="0" err="1">
                <a:solidFill>
                  <a:srgbClr val="37FFD6"/>
                </a:solidFill>
              </a:rPr>
              <a:t>σμινογόνου</a:t>
            </a:r>
            <a:r>
              <a:rPr lang="en-US" b="1" dirty="0">
                <a:solidFill>
                  <a:srgbClr val="37FFD6"/>
                </a:solidFill>
              </a:rPr>
              <a:t> (PAS)</a:t>
            </a:r>
            <a:r>
              <a:rPr lang="en-US" b="1" dirty="0">
                <a:solidFill>
                  <a:srgbClr val="FFFF00"/>
                </a:solidFill>
              </a:rPr>
              <a:t>, </a:t>
            </a:r>
            <a:r>
              <a:rPr lang="en-US" b="1" dirty="0" err="1">
                <a:solidFill>
                  <a:srgbClr val="FFFF00"/>
                </a:solidFill>
              </a:rPr>
              <a:t>οι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l-GR" b="1" dirty="0">
                <a:solidFill>
                  <a:srgbClr val="37FFD6"/>
                </a:solidFill>
              </a:rPr>
              <a:t>μεταλλοπρωτεϊνάσες</a:t>
            </a:r>
            <a:r>
              <a:rPr lang="en-US" b="1" dirty="0">
                <a:solidFill>
                  <a:srgbClr val="37FFD6"/>
                </a:solidFill>
              </a:rPr>
              <a:t> (MMΡs)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κ</a:t>
            </a:r>
            <a:r>
              <a:rPr lang="en-US" b="1" dirty="0">
                <a:solidFill>
                  <a:srgbClr val="FFFF00"/>
                </a:solidFill>
              </a:rPr>
              <a:t>α</a:t>
            </a:r>
            <a:r>
              <a:rPr lang="en-US" b="1" dirty="0" err="1">
                <a:solidFill>
                  <a:srgbClr val="FFFF00"/>
                </a:solidFill>
              </a:rPr>
              <a:t>ι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οι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37FFD6"/>
                </a:solidFill>
              </a:rPr>
              <a:t>α</a:t>
            </a:r>
            <a:r>
              <a:rPr lang="en-US" b="1" dirty="0" err="1">
                <a:solidFill>
                  <a:srgbClr val="37FFD6"/>
                </a:solidFill>
              </a:rPr>
              <a:t>ν</a:t>
            </a:r>
            <a:r>
              <a:rPr lang="en-US" b="1" dirty="0">
                <a:solidFill>
                  <a:srgbClr val="37FFD6"/>
                </a:solidFill>
              </a:rPr>
              <a:t>α</a:t>
            </a:r>
            <a:r>
              <a:rPr lang="en-US" b="1" dirty="0" err="1">
                <a:solidFill>
                  <a:srgbClr val="37FFD6"/>
                </a:solidFill>
              </a:rPr>
              <a:t>στολείς</a:t>
            </a:r>
            <a:r>
              <a:rPr lang="en-US" b="1" dirty="0">
                <a:solidFill>
                  <a:srgbClr val="37FFD6"/>
                </a:solidFill>
              </a:rPr>
              <a:t> </a:t>
            </a:r>
            <a:r>
              <a:rPr lang="en-US" b="1" dirty="0" err="1">
                <a:solidFill>
                  <a:srgbClr val="37FFD6"/>
                </a:solidFill>
              </a:rPr>
              <a:t>τους</a:t>
            </a:r>
            <a:r>
              <a:rPr lang="en-US" b="1" dirty="0">
                <a:solidFill>
                  <a:srgbClr val="37FFD6"/>
                </a:solidFill>
              </a:rPr>
              <a:t> </a:t>
            </a:r>
            <a:r>
              <a:rPr lang="el-GR" b="1" dirty="0" smtClean="0">
                <a:solidFill>
                  <a:srgbClr val="37FFD6"/>
                </a:solidFill>
              </a:rPr>
              <a:t>(Τ</a:t>
            </a:r>
            <a:r>
              <a:rPr lang="en-US" b="1" dirty="0" smtClean="0">
                <a:solidFill>
                  <a:srgbClr val="37FFD6"/>
                </a:solidFill>
              </a:rPr>
              <a:t>IMPs </a:t>
            </a:r>
            <a:r>
              <a:rPr lang="el-GR" b="1" dirty="0" smtClean="0">
                <a:solidFill>
                  <a:srgbClr val="37FFD6"/>
                </a:solidFill>
              </a:rPr>
              <a:t>ή </a:t>
            </a:r>
            <a:r>
              <a:rPr lang="en-US" b="1" dirty="0" smtClean="0">
                <a:solidFill>
                  <a:srgbClr val="37FFD6"/>
                </a:solidFill>
              </a:rPr>
              <a:t>MMPIs</a:t>
            </a:r>
            <a:r>
              <a:rPr lang="el-GR" b="1" dirty="0" smtClean="0">
                <a:solidFill>
                  <a:srgbClr val="37FFD6"/>
                </a:solidFill>
              </a:rPr>
              <a:t>)</a:t>
            </a:r>
            <a:r>
              <a:rPr lang="en-US" b="1" dirty="0" smtClean="0">
                <a:solidFill>
                  <a:srgbClr val="FFFF00"/>
                </a:solidFill>
              </a:rPr>
              <a:t>. </a:t>
            </a:r>
            <a:endParaRPr lang="el-GR" b="1" dirty="0" smtClean="0">
              <a:solidFill>
                <a:srgbClr val="FFFF00"/>
              </a:solidFill>
            </a:endParaRP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322484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VEGF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D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59" r="-459"/>
          <a:stretch>
            <a:fillRect/>
          </a:stretch>
        </p:blipFill>
        <p:spPr>
          <a:xfrm>
            <a:off x="29987" y="941388"/>
            <a:ext cx="9023405" cy="4962525"/>
          </a:xfrm>
        </p:spPr>
      </p:pic>
      <p:sp>
        <p:nvSpPr>
          <p:cNvPr id="5" name="TextBox 4"/>
          <p:cNvSpPr txBox="1"/>
          <p:nvPr/>
        </p:nvSpPr>
        <p:spPr>
          <a:xfrm>
            <a:off x="2534498" y="5941514"/>
            <a:ext cx="660950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Critical Reviews in Oncology/Hematology 84 (2012) 149–160 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28603" y="3244334"/>
            <a:ext cx="68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7FFD6"/>
                </a:solidFill>
              </a:rPr>
              <a:t>VEGF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1655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VEGF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2700" y="1600200"/>
            <a:ext cx="4038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Η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37FFD6"/>
                </a:solidFill>
              </a:rPr>
              <a:t>υ</a:t>
            </a:r>
            <a:r>
              <a:rPr lang="en-US" b="1" dirty="0">
                <a:solidFill>
                  <a:srgbClr val="37FFD6"/>
                </a:solidFill>
              </a:rPr>
              <a:t>π</a:t>
            </a:r>
            <a:r>
              <a:rPr lang="en-US" b="1" dirty="0" err="1">
                <a:solidFill>
                  <a:srgbClr val="37FFD6"/>
                </a:solidFill>
              </a:rPr>
              <a:t>ερέκφρ</a:t>
            </a:r>
            <a:r>
              <a:rPr lang="en-US" b="1" dirty="0">
                <a:solidFill>
                  <a:srgbClr val="37FFD6"/>
                </a:solidFill>
              </a:rPr>
              <a:t>α</a:t>
            </a:r>
            <a:r>
              <a:rPr lang="en-US" b="1" dirty="0" err="1">
                <a:solidFill>
                  <a:srgbClr val="37FFD6"/>
                </a:solidFill>
              </a:rPr>
              <a:t>ση</a:t>
            </a:r>
            <a:r>
              <a:rPr lang="en-US" b="1" dirty="0">
                <a:solidFill>
                  <a:srgbClr val="37FFD6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του</a:t>
            </a:r>
            <a:r>
              <a:rPr lang="en-US" b="1" dirty="0">
                <a:solidFill>
                  <a:srgbClr val="37FFD6"/>
                </a:solidFill>
              </a:rPr>
              <a:t>  VEGF </a:t>
            </a:r>
            <a:r>
              <a:rPr lang="en-US" b="1" dirty="0" err="1">
                <a:solidFill>
                  <a:srgbClr val="FFFF00"/>
                </a:solidFill>
              </a:rPr>
              <a:t>συνδέετ</a:t>
            </a:r>
            <a:r>
              <a:rPr lang="en-US" b="1" dirty="0">
                <a:solidFill>
                  <a:srgbClr val="FFFF00"/>
                </a:solidFill>
              </a:rPr>
              <a:t>α</a:t>
            </a:r>
            <a:r>
              <a:rPr lang="en-US" b="1" dirty="0" err="1">
                <a:solidFill>
                  <a:srgbClr val="FFFF00"/>
                </a:solidFill>
              </a:rPr>
              <a:t>ι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με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37FFD6"/>
                </a:solidFill>
              </a:rPr>
              <a:t>π</a:t>
            </a:r>
            <a:r>
              <a:rPr lang="en-US" b="1" dirty="0" err="1">
                <a:solidFill>
                  <a:srgbClr val="37FFD6"/>
                </a:solidFill>
              </a:rPr>
              <a:t>τωχή</a:t>
            </a:r>
            <a:r>
              <a:rPr lang="en-US" b="1" dirty="0">
                <a:solidFill>
                  <a:srgbClr val="37FFD6"/>
                </a:solidFill>
              </a:rPr>
              <a:t> π</a:t>
            </a:r>
            <a:r>
              <a:rPr lang="en-US" b="1" dirty="0" err="1">
                <a:solidFill>
                  <a:srgbClr val="37FFD6"/>
                </a:solidFill>
              </a:rPr>
              <a:t>ρόγνωση</a:t>
            </a:r>
            <a:r>
              <a:rPr lang="en-US" b="1" dirty="0">
                <a:solidFill>
                  <a:srgbClr val="37FFD6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σε</a:t>
            </a:r>
            <a:r>
              <a:rPr lang="en-US" b="1" dirty="0">
                <a:solidFill>
                  <a:srgbClr val="FFFF00"/>
                </a:solidFill>
              </a:rPr>
              <a:t> α</a:t>
            </a:r>
            <a:r>
              <a:rPr lang="en-US" b="1" dirty="0" err="1">
                <a:solidFill>
                  <a:srgbClr val="FFFF00"/>
                </a:solidFill>
              </a:rPr>
              <a:t>σθενείς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με</a:t>
            </a:r>
            <a:r>
              <a:rPr lang="en-US" b="1" dirty="0">
                <a:solidFill>
                  <a:srgbClr val="FFFF00"/>
                </a:solidFill>
              </a:rPr>
              <a:t> ΜΜΚΠ. </a:t>
            </a:r>
            <a:endParaRPr lang="el-GR" b="1" dirty="0">
              <a:solidFill>
                <a:srgbClr val="FFFF00"/>
              </a:solidFill>
            </a:endParaRPr>
          </a:p>
          <a:p>
            <a:r>
              <a:rPr lang="el-GR" b="1" dirty="0">
                <a:solidFill>
                  <a:srgbClr val="FFFF00"/>
                </a:solidFill>
              </a:rPr>
              <a:t>Το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37FFD6"/>
                </a:solidFill>
              </a:rPr>
              <a:t>bevacizumab</a:t>
            </a:r>
            <a:r>
              <a:rPr lang="en-US" b="1" dirty="0">
                <a:solidFill>
                  <a:srgbClr val="FFFF00"/>
                </a:solidFill>
              </a:rPr>
              <a:t>, </a:t>
            </a:r>
            <a:r>
              <a:rPr lang="en-US" b="1" dirty="0" err="1">
                <a:solidFill>
                  <a:srgbClr val="FFFF00"/>
                </a:solidFill>
              </a:rPr>
              <a:t>έν</a:t>
            </a:r>
            <a:r>
              <a:rPr lang="en-US" b="1" dirty="0">
                <a:solidFill>
                  <a:srgbClr val="FFFF00"/>
                </a:solidFill>
              </a:rPr>
              <a:t>α α</a:t>
            </a:r>
            <a:r>
              <a:rPr lang="en-US" b="1" dirty="0" err="1">
                <a:solidFill>
                  <a:srgbClr val="FFFF00"/>
                </a:solidFill>
              </a:rPr>
              <a:t>ντι</a:t>
            </a:r>
            <a:r>
              <a:rPr lang="en-US" b="1" dirty="0">
                <a:solidFill>
                  <a:srgbClr val="FFFF00"/>
                </a:solidFill>
              </a:rPr>
              <a:t>-VEGF </a:t>
            </a:r>
            <a:r>
              <a:rPr lang="en-US" b="1" dirty="0" err="1">
                <a:solidFill>
                  <a:srgbClr val="FFFF00"/>
                </a:solidFill>
              </a:rPr>
              <a:t>μονοκλωνικό</a:t>
            </a:r>
            <a:r>
              <a:rPr lang="en-US" b="1" dirty="0">
                <a:solidFill>
                  <a:srgbClr val="FFFF00"/>
                </a:solidFill>
              </a:rPr>
              <a:t> α</a:t>
            </a:r>
            <a:r>
              <a:rPr lang="en-US" b="1" dirty="0" err="1">
                <a:solidFill>
                  <a:srgbClr val="FFFF00"/>
                </a:solidFill>
              </a:rPr>
              <a:t>ντίσωμ</a:t>
            </a:r>
            <a:r>
              <a:rPr lang="en-US" b="1" dirty="0">
                <a:solidFill>
                  <a:srgbClr val="FFFF00"/>
                </a:solidFill>
              </a:rPr>
              <a:t>α </a:t>
            </a:r>
            <a:r>
              <a:rPr lang="el-GR" b="1" dirty="0" smtClean="0">
                <a:solidFill>
                  <a:srgbClr val="FFFF00"/>
                </a:solidFill>
              </a:rPr>
              <a:t>αποτελεί 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l-GR" b="1" dirty="0">
                <a:solidFill>
                  <a:srgbClr val="FFFF00"/>
                </a:solidFill>
              </a:rPr>
              <a:t>τ</a:t>
            </a:r>
            <a:r>
              <a:rPr lang="en-US" b="1" dirty="0" err="1">
                <a:solidFill>
                  <a:srgbClr val="FFFF00"/>
                </a:solidFill>
              </a:rPr>
              <a:t>η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μον</a:t>
            </a:r>
            <a:r>
              <a:rPr lang="en-US" b="1" dirty="0">
                <a:solidFill>
                  <a:srgbClr val="FFFF00"/>
                </a:solidFill>
              </a:rPr>
              <a:t>α</a:t>
            </a:r>
            <a:r>
              <a:rPr lang="en-US" b="1" dirty="0" err="1">
                <a:solidFill>
                  <a:srgbClr val="FFFF00"/>
                </a:solidFill>
              </a:rPr>
              <a:t>δική</a:t>
            </a:r>
            <a:r>
              <a:rPr lang="en-US" b="1" dirty="0">
                <a:solidFill>
                  <a:srgbClr val="FFFF00"/>
                </a:solidFill>
              </a:rPr>
              <a:t> α</a:t>
            </a:r>
            <a:r>
              <a:rPr lang="en-US" b="1" dirty="0" err="1">
                <a:solidFill>
                  <a:srgbClr val="FFFF00"/>
                </a:solidFill>
              </a:rPr>
              <a:t>ντι</a:t>
            </a:r>
            <a:r>
              <a:rPr lang="el-GR" b="1" dirty="0">
                <a:solidFill>
                  <a:srgbClr val="FFFF00"/>
                </a:solidFill>
              </a:rPr>
              <a:t>-</a:t>
            </a:r>
            <a:r>
              <a:rPr lang="en-US" b="1" dirty="0">
                <a:solidFill>
                  <a:srgbClr val="FFFF00"/>
                </a:solidFill>
              </a:rPr>
              <a:t>α</a:t>
            </a:r>
            <a:r>
              <a:rPr lang="en-US" b="1" dirty="0" err="1">
                <a:solidFill>
                  <a:srgbClr val="FFFF00"/>
                </a:solidFill>
              </a:rPr>
              <a:t>γγειογενετική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θερ</a:t>
            </a:r>
            <a:r>
              <a:rPr lang="en-US" b="1" dirty="0">
                <a:solidFill>
                  <a:srgbClr val="FFFF00"/>
                </a:solidFill>
              </a:rPr>
              <a:t>απ</a:t>
            </a:r>
            <a:r>
              <a:rPr lang="en-US" b="1" dirty="0" err="1">
                <a:solidFill>
                  <a:srgbClr val="FFFF00"/>
                </a:solidFill>
              </a:rPr>
              <a:t>εί</a:t>
            </a:r>
            <a:r>
              <a:rPr lang="en-US" b="1" dirty="0">
                <a:solidFill>
                  <a:srgbClr val="FFFF00"/>
                </a:solidFill>
              </a:rPr>
              <a:t>α </a:t>
            </a:r>
            <a:r>
              <a:rPr lang="en-US" b="1" dirty="0" err="1">
                <a:solidFill>
                  <a:srgbClr val="FFFF00"/>
                </a:solidFill>
              </a:rPr>
              <a:t>γι</a:t>
            </a:r>
            <a:r>
              <a:rPr lang="en-US" b="1" dirty="0">
                <a:solidFill>
                  <a:srgbClr val="FFFF00"/>
                </a:solidFill>
              </a:rPr>
              <a:t>α </a:t>
            </a:r>
            <a:r>
              <a:rPr lang="el-GR" b="1" dirty="0">
                <a:solidFill>
                  <a:srgbClr val="FFFF00"/>
                </a:solidFill>
              </a:rPr>
              <a:t>τους </a:t>
            </a:r>
            <a:r>
              <a:rPr lang="en-US" b="1" dirty="0">
                <a:solidFill>
                  <a:srgbClr val="FFFF00"/>
                </a:solidFill>
              </a:rPr>
              <a:t>α</a:t>
            </a:r>
            <a:r>
              <a:rPr lang="en-US" b="1" dirty="0" err="1">
                <a:solidFill>
                  <a:srgbClr val="FFFF00"/>
                </a:solidFill>
              </a:rPr>
              <a:t>σθενείς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με</a:t>
            </a:r>
            <a:r>
              <a:rPr lang="en-US" b="1" dirty="0">
                <a:solidFill>
                  <a:srgbClr val="FFFF00"/>
                </a:solidFill>
              </a:rPr>
              <a:t> ΜΜΚΠ. 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pic>
        <p:nvPicPr>
          <p:cNvPr id="7" name="Content Placeholder 3" descr="nrd1601-f1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4900" b="-34900"/>
          <a:stretch>
            <a:fillRect/>
          </a:stretch>
        </p:blipFill>
        <p:spPr>
          <a:xfrm>
            <a:off x="4051299" y="1174750"/>
            <a:ext cx="5015137" cy="5620345"/>
          </a:xfrm>
        </p:spPr>
      </p:pic>
    </p:spTree>
    <p:extLst>
      <p:ext uri="{BB962C8B-B14F-4D97-AF65-F5344CB8AC3E}">
        <p14:creationId xmlns:p14="http://schemas.microsoft.com/office/powerpoint/2010/main" xmlns="" val="234620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09600"/>
            <a:ext cx="51720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2 - Ορθογώνιο"/>
          <p:cNvSpPr>
            <a:spLocks noChangeArrowheads="1"/>
          </p:cNvSpPr>
          <p:nvPr/>
        </p:nvSpPr>
        <p:spPr bwMode="auto">
          <a:xfrm rot="-5400000">
            <a:off x="6271419" y="2982119"/>
            <a:ext cx="4459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Yuan R et al., J Hematol Oncol 2009;2:45</a:t>
            </a:r>
            <a:endParaRPr lang="el-GR" sz="2000" b="1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0"/>
            <a:ext cx="5226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                    </a:t>
            </a:r>
            <a:r>
              <a:rPr lang="en-US" sz="3600" b="1" dirty="0" err="1" smtClean="0">
                <a:solidFill>
                  <a:srgbClr val="FF0000"/>
                </a:solidFill>
              </a:rPr>
              <a:t>mTOR</a:t>
            </a:r>
            <a:r>
              <a:rPr lang="en-US" sz="3600" b="1" dirty="0" smtClean="0">
                <a:solidFill>
                  <a:srgbClr val="FF0000"/>
                </a:solidFill>
              </a:rPr>
              <a:t> pathway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1569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6935" b="-6935"/>
          <a:stretch>
            <a:fillRect/>
          </a:stretch>
        </p:blipFill>
        <p:spPr>
          <a:xfrm>
            <a:off x="63673" y="747989"/>
            <a:ext cx="9083337" cy="4995485"/>
          </a:xfrm>
        </p:spPr>
      </p:pic>
      <p:sp>
        <p:nvSpPr>
          <p:cNvPr id="5" name="TextBox 4"/>
          <p:cNvSpPr txBox="1"/>
          <p:nvPr/>
        </p:nvSpPr>
        <p:spPr>
          <a:xfrm>
            <a:off x="4564315" y="5962713"/>
            <a:ext cx="5689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Mol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Diagn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Ther</a:t>
            </a:r>
            <a:r>
              <a:rPr lang="en-US" sz="2000" b="1" dirty="0">
                <a:solidFill>
                  <a:srgbClr val="FF0000"/>
                </a:solidFill>
              </a:rPr>
              <a:t> (2014) 18:273–284 </a:t>
            </a:r>
          </a:p>
          <a:p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96911" y="478370"/>
            <a:ext cx="8934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</a:rPr>
              <a:t>ΕΙΣΑΓΩΓΗ: ΠΡΟΓΝΩΣΤΙΚΟΙ-ΠΡΟΒΛΕΠΤΙΚΟΙ ΒΙΟΔΕΙΚΤΕΣ ΣΤΟ ΚΑΡΚΙΝΟ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37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mTOR</a:t>
            </a:r>
            <a:endParaRPr lang="en-US" dirty="0">
              <a:latin typeface="Calibri" charset="0"/>
            </a:endParaRPr>
          </a:p>
        </p:txBody>
      </p:sp>
      <p:sp>
        <p:nvSpPr>
          <p:cNvPr id="61442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>
                <a:solidFill>
                  <a:srgbClr val="FFFF00"/>
                </a:solidFill>
                <a:latin typeface="Calibri" charset="0"/>
              </a:rPr>
              <a:t>Mamalian target of rapamycin (mTOR): </a:t>
            </a:r>
            <a:r>
              <a:rPr lang="el-GR" b="1">
                <a:solidFill>
                  <a:srgbClr val="FFFF00"/>
                </a:solidFill>
                <a:latin typeface="Calibri" charset="0"/>
              </a:rPr>
              <a:t>πρωτεϊνη 289</a:t>
            </a:r>
            <a:r>
              <a:rPr lang="en-US" b="1">
                <a:solidFill>
                  <a:srgbClr val="FFFF00"/>
                </a:solidFill>
                <a:latin typeface="Calibri" charset="0"/>
              </a:rPr>
              <a:t>kDa , </a:t>
            </a:r>
            <a:r>
              <a:rPr lang="el-GR" b="1">
                <a:solidFill>
                  <a:srgbClr val="FFFF00"/>
                </a:solidFill>
                <a:latin typeface="Calibri" charset="0"/>
              </a:rPr>
              <a:t>με ιδιότητες κινάσης σερίνης/θρεονίνης, ανήκει στην οικογένεια των </a:t>
            </a:r>
            <a:r>
              <a:rPr lang="en-US" b="1">
                <a:solidFill>
                  <a:srgbClr val="FFFF00"/>
                </a:solidFill>
                <a:latin typeface="Calibri" charset="0"/>
              </a:rPr>
              <a:t>PI3K </a:t>
            </a:r>
            <a:endParaRPr lang="el-GR" b="1">
              <a:solidFill>
                <a:srgbClr val="FFFF00"/>
              </a:solidFill>
              <a:latin typeface="Calibri" charset="0"/>
            </a:endParaRPr>
          </a:p>
          <a:p>
            <a:pPr eaLnBrk="1" hangingPunct="1"/>
            <a:r>
              <a:rPr lang="el-GR" b="1">
                <a:solidFill>
                  <a:srgbClr val="FFFF00"/>
                </a:solidFill>
                <a:latin typeface="Calibri" charset="0"/>
              </a:rPr>
              <a:t>Ανακαλύφθηκε σαν κυτταρικός στόχος της ραπαμυκίνης</a:t>
            </a:r>
          </a:p>
        </p:txBody>
      </p:sp>
    </p:spTree>
    <p:extLst>
      <p:ext uri="{BB962C8B-B14F-4D97-AF65-F5344CB8AC3E}">
        <p14:creationId xmlns:p14="http://schemas.microsoft.com/office/powerpoint/2010/main" xmlns="" val="28123645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mTOR</a:t>
            </a:r>
            <a:endParaRPr lang="en-US" dirty="0">
              <a:latin typeface="Calibri" charset="0"/>
            </a:endParaRPr>
          </a:p>
        </p:txBody>
      </p:sp>
      <p:sp>
        <p:nvSpPr>
          <p:cNvPr id="62466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>
                <a:solidFill>
                  <a:srgbClr val="FFFF00"/>
                </a:solidFill>
                <a:latin typeface="Calibri" charset="0"/>
              </a:rPr>
              <a:t>Εμπλοκή του </a:t>
            </a:r>
            <a:r>
              <a:rPr lang="en-US" b="1">
                <a:solidFill>
                  <a:srgbClr val="FFFF00"/>
                </a:solidFill>
                <a:latin typeface="Calibri" charset="0"/>
              </a:rPr>
              <a:t>mTOR</a:t>
            </a:r>
            <a:r>
              <a:rPr lang="el-GR" b="1">
                <a:solidFill>
                  <a:srgbClr val="FFFF00"/>
                </a:solidFill>
                <a:latin typeface="Calibri" charset="0"/>
              </a:rPr>
              <a:t> στην ανάπτυξη καρκίνου του πνεύμονα</a:t>
            </a:r>
            <a:endParaRPr lang="en-US" b="1">
              <a:solidFill>
                <a:srgbClr val="FFFF00"/>
              </a:solidFill>
              <a:latin typeface="Calibri" charset="0"/>
            </a:endParaRPr>
          </a:p>
          <a:p>
            <a:r>
              <a:rPr lang="en-US" b="1">
                <a:solidFill>
                  <a:srgbClr val="FFFF00"/>
                </a:solidFill>
                <a:latin typeface="Calibri" charset="0"/>
              </a:rPr>
              <a:t>E</a:t>
            </a:r>
            <a:r>
              <a:rPr lang="el-GR" b="1">
                <a:solidFill>
                  <a:srgbClr val="FFFF00"/>
                </a:solidFill>
                <a:latin typeface="Calibri" charset="0"/>
              </a:rPr>
              <a:t>νεργοποίηση </a:t>
            </a:r>
            <a:r>
              <a:rPr lang="en-US" b="1">
                <a:solidFill>
                  <a:srgbClr val="FFFF00"/>
                </a:solidFill>
                <a:latin typeface="Calibri" charset="0"/>
              </a:rPr>
              <a:t>mTOR</a:t>
            </a:r>
            <a:r>
              <a:rPr lang="en-US" b="1">
                <a:solidFill>
                  <a:srgbClr val="FF0000"/>
                </a:solidFill>
                <a:latin typeface="Calibri" charset="0"/>
              </a:rPr>
              <a:t> → </a:t>
            </a:r>
            <a:r>
              <a:rPr lang="el-GR" b="1">
                <a:solidFill>
                  <a:srgbClr val="FFFF00"/>
                </a:solidFill>
                <a:latin typeface="Calibri" charset="0"/>
              </a:rPr>
              <a:t>απαντάται συχνότερα σε περιπτώσεις μεταλλάξεων των </a:t>
            </a:r>
            <a:r>
              <a:rPr lang="en-US" b="1">
                <a:solidFill>
                  <a:srgbClr val="FFFF00"/>
                </a:solidFill>
                <a:latin typeface="Calibri" charset="0"/>
              </a:rPr>
              <a:t>KRAS </a:t>
            </a:r>
            <a:r>
              <a:rPr lang="el-GR" b="1">
                <a:solidFill>
                  <a:srgbClr val="FFFF00"/>
                </a:solidFill>
                <a:latin typeface="Calibri" charset="0"/>
              </a:rPr>
              <a:t>και </a:t>
            </a:r>
            <a:r>
              <a:rPr lang="en-US" b="1">
                <a:solidFill>
                  <a:srgbClr val="FFFF00"/>
                </a:solidFill>
                <a:latin typeface="Calibri" charset="0"/>
              </a:rPr>
              <a:t>EGFR →</a:t>
            </a:r>
            <a:r>
              <a:rPr lang="el-GR" b="1">
                <a:solidFill>
                  <a:srgbClr val="FFFF00"/>
                </a:solidFill>
                <a:latin typeface="Calibri" charset="0"/>
              </a:rPr>
              <a:t> αντοχή στη θεραπεία με </a:t>
            </a:r>
            <a:r>
              <a:rPr lang="en-US" b="1">
                <a:solidFill>
                  <a:srgbClr val="FFFF00"/>
                </a:solidFill>
                <a:latin typeface="Calibri" charset="0"/>
              </a:rPr>
              <a:t>EGFR-TKIs</a:t>
            </a:r>
          </a:p>
          <a:p>
            <a:endParaRPr lang="en-US">
              <a:latin typeface="Calibri" charset="0"/>
            </a:endParaRPr>
          </a:p>
          <a:p>
            <a:endParaRPr lang="el-GR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84491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80" t="21667" r="33333" b="20000"/>
          <a:stretch>
            <a:fillRect/>
          </a:stretch>
        </p:blipFill>
        <p:spPr bwMode="auto">
          <a:xfrm>
            <a:off x="928688" y="785813"/>
            <a:ext cx="7500937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2 - Ορθογώνιο"/>
          <p:cNvSpPr>
            <a:spLocks noChangeArrowheads="1"/>
          </p:cNvSpPr>
          <p:nvPr/>
        </p:nvSpPr>
        <p:spPr bwMode="auto">
          <a:xfrm>
            <a:off x="1428750" y="5857875"/>
            <a:ext cx="6286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FF0000"/>
                </a:solidFill>
                <a:latin typeface="+mn-lt"/>
                <a:ea typeface="+mn-ea"/>
              </a:rPr>
              <a:t>Dobashi</a:t>
            </a:r>
            <a:r>
              <a:rPr lang="en-US" sz="2400" b="1" dirty="0">
                <a:solidFill>
                  <a:srgbClr val="FF0000"/>
                </a:solidFill>
                <a:latin typeface="+mn-lt"/>
                <a:ea typeface="+mn-ea"/>
              </a:rPr>
              <a:t> Y, et al. Cancer 2009;115: 107-119</a:t>
            </a:r>
            <a:endParaRPr lang="el-GR" sz="24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8112"/>
            <a:ext cx="8229600" cy="1143000"/>
          </a:xfrm>
        </p:spPr>
        <p:txBody>
          <a:bodyPr>
            <a:noAutofit/>
          </a:bodyPr>
          <a:lstStyle/>
          <a:p>
            <a:r>
              <a:rPr lang="el-GR" sz="2400" b="1" dirty="0">
                <a:solidFill>
                  <a:srgbClr val="FF0000"/>
                </a:solidFill>
              </a:rPr>
              <a:t>ΠΡ</a:t>
            </a:r>
            <a:r>
              <a:rPr lang="en-US" sz="2400" b="1" dirty="0">
                <a:solidFill>
                  <a:srgbClr val="FF0000"/>
                </a:solidFill>
              </a:rPr>
              <a:t>O</a:t>
            </a:r>
            <a:r>
              <a:rPr lang="el-GR" sz="2400" b="1" dirty="0">
                <a:solidFill>
                  <a:srgbClr val="FF0000"/>
                </a:solidFill>
              </a:rPr>
              <a:t>ΤΥΠΑ (ΠΑΡΑΔΕΙΓΜΑΤΑ) ΑΝΟΣΟΪΣΤΟΧΗΜΙΚΗΣ ΕΚΦΡΑΣΗΣ ΤΗΣ  </a:t>
            </a:r>
            <a:r>
              <a:rPr lang="el-GR" sz="2400" b="1" dirty="0" smtClean="0">
                <a:solidFill>
                  <a:srgbClr val="FF0000"/>
                </a:solidFill>
              </a:rPr>
              <a:t>ΠΡΩΤΕΪΝΗΣ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mTOR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l-GR" sz="2400" b="1" dirty="0" smtClean="0">
                <a:solidFill>
                  <a:srgbClr val="FF0000"/>
                </a:solidFill>
              </a:rPr>
              <a:t>ΣΕ ΚΑΡΚΙΝΩΜΑΤΑ ΠΝΕΥΜΟΝΑ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5963"/>
            <a:ext cx="8229600" cy="4525963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541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 smtClean="0">
                <a:solidFill>
                  <a:srgbClr val="FF0000"/>
                </a:solidFill>
              </a:rPr>
              <a:t>Υποδοχέας </a:t>
            </a:r>
            <a:r>
              <a:rPr lang="el-GR" sz="3600" b="1" dirty="0">
                <a:solidFill>
                  <a:srgbClr val="FF0000"/>
                </a:solidFill>
              </a:rPr>
              <a:t>του αυξητικού παράγοντα ηπατοκυττάρου (</a:t>
            </a:r>
            <a:r>
              <a:rPr lang="en-US" sz="3600" b="1" dirty="0">
                <a:solidFill>
                  <a:srgbClr val="FF0000"/>
                </a:solidFill>
              </a:rPr>
              <a:t>c-MET)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37FFD6"/>
                </a:solidFill>
              </a:rPr>
              <a:t>c</a:t>
            </a:r>
            <a:r>
              <a:rPr lang="en-US" b="1" dirty="0">
                <a:solidFill>
                  <a:srgbClr val="37FFD6"/>
                </a:solidFill>
              </a:rPr>
              <a:t>-</a:t>
            </a:r>
            <a:r>
              <a:rPr lang="en-US" b="1" dirty="0" smtClean="0">
                <a:solidFill>
                  <a:srgbClr val="37FFD6"/>
                </a:solidFill>
              </a:rPr>
              <a:t>MET </a:t>
            </a:r>
            <a:r>
              <a:rPr lang="el-GR" b="1" dirty="0" smtClean="0">
                <a:solidFill>
                  <a:srgbClr val="FFFF00"/>
                </a:solidFill>
              </a:rPr>
              <a:t>αποτελεί μεμβρανικό υποδοχέα ΤΚ</a:t>
            </a:r>
          </a:p>
          <a:p>
            <a:endParaRPr lang="el-GR" b="1" dirty="0" smtClean="0">
              <a:solidFill>
                <a:srgbClr val="FFFF00"/>
              </a:solidFill>
            </a:endParaRPr>
          </a:p>
          <a:p>
            <a:r>
              <a:rPr lang="el-GR" b="1" dirty="0" smtClean="0">
                <a:solidFill>
                  <a:srgbClr val="FFFF00"/>
                </a:solidFill>
              </a:rPr>
              <a:t>Μπορεί να </a:t>
            </a:r>
            <a:r>
              <a:rPr lang="el-GR" b="1" dirty="0" smtClean="0">
                <a:solidFill>
                  <a:srgbClr val="37FFD6"/>
                </a:solidFill>
              </a:rPr>
              <a:t>ενεργοποιήσει</a:t>
            </a:r>
            <a:r>
              <a:rPr lang="el-GR" b="1" dirty="0" smtClean="0">
                <a:solidFill>
                  <a:srgbClr val="FFFF00"/>
                </a:solidFill>
              </a:rPr>
              <a:t> το μονοπάτι </a:t>
            </a:r>
            <a:r>
              <a:rPr lang="en-US" b="1" dirty="0" smtClean="0">
                <a:solidFill>
                  <a:srgbClr val="FFFF00"/>
                </a:solidFill>
              </a:rPr>
              <a:t>PI3K/</a:t>
            </a:r>
            <a:r>
              <a:rPr lang="en-US" b="1" dirty="0" err="1" smtClean="0">
                <a:solidFill>
                  <a:srgbClr val="FFFF00"/>
                </a:solidFill>
              </a:rPr>
              <a:t>Akt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l-GR" b="1" dirty="0" smtClean="0">
                <a:solidFill>
                  <a:srgbClr val="FFFF00"/>
                </a:solidFill>
              </a:rPr>
              <a:t>ακόμη και σε </a:t>
            </a:r>
            <a:r>
              <a:rPr lang="el-GR" b="1" dirty="0" smtClean="0">
                <a:solidFill>
                  <a:srgbClr val="37FFD6"/>
                </a:solidFill>
              </a:rPr>
              <a:t>περίπτωση αναστολής </a:t>
            </a:r>
            <a:r>
              <a:rPr lang="el-GR" b="1" dirty="0" smtClean="0">
                <a:solidFill>
                  <a:srgbClr val="FFFF00"/>
                </a:solidFill>
              </a:rPr>
              <a:t>της </a:t>
            </a:r>
            <a:r>
              <a:rPr lang="en-US" b="1" dirty="0" smtClean="0">
                <a:solidFill>
                  <a:srgbClr val="FFFF00"/>
                </a:solidFill>
              </a:rPr>
              <a:t>EGFR </a:t>
            </a:r>
            <a:r>
              <a:rPr lang="el-GR" b="1" dirty="0" smtClean="0">
                <a:solidFill>
                  <a:srgbClr val="FFFF00"/>
                </a:solidFill>
              </a:rPr>
              <a:t>κινάσης</a:t>
            </a:r>
          </a:p>
          <a:p>
            <a:pPr marL="0" indent="0">
              <a:buNone/>
            </a:pPr>
            <a:endParaRPr lang="el-GR" b="1" dirty="0">
              <a:latin typeface="Wingdings"/>
              <a:ea typeface="Wingdings"/>
              <a:cs typeface="Wingdings"/>
              <a:sym typeface="Wingding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7499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4" descr="C:\Documents and Settings\user\Επιφάνεια εργασίας\EGF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" y="857250"/>
            <a:ext cx="8108950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4 - TextBox"/>
          <p:cNvSpPr txBox="1">
            <a:spLocks noChangeArrowheads="1"/>
          </p:cNvSpPr>
          <p:nvPr/>
        </p:nvSpPr>
        <p:spPr bwMode="auto">
          <a:xfrm>
            <a:off x="1285875" y="5572125"/>
            <a:ext cx="7500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err="1">
                <a:solidFill>
                  <a:srgbClr val="FF0000"/>
                </a:solidFill>
              </a:rPr>
              <a:t>Kosaka</a:t>
            </a:r>
            <a:r>
              <a:rPr lang="en-US" sz="2000" b="1" dirty="0">
                <a:solidFill>
                  <a:srgbClr val="FF0000"/>
                </a:solidFill>
              </a:rPr>
              <a:t> T, et al. J Biomed </a:t>
            </a:r>
            <a:r>
              <a:rPr lang="en-US" sz="2000" b="1" dirty="0" err="1">
                <a:solidFill>
                  <a:srgbClr val="FF0000"/>
                </a:solidFill>
              </a:rPr>
              <a:t>Biotechnol</a:t>
            </a:r>
            <a:r>
              <a:rPr lang="en-US" sz="2000" b="1" dirty="0">
                <a:solidFill>
                  <a:srgbClr val="FF0000"/>
                </a:solidFill>
              </a:rPr>
              <a:t> 2011;Art ID 165214, 1-7</a:t>
            </a:r>
            <a:endParaRPr lang="el-G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370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solidFill>
                  <a:srgbClr val="FF0000"/>
                </a:solidFill>
              </a:rPr>
              <a:t>Μεταλλάξεις του </a:t>
            </a:r>
            <a:r>
              <a:rPr lang="en-US" sz="3600" b="1" i="1" dirty="0" smtClean="0">
                <a:solidFill>
                  <a:srgbClr val="FF0000"/>
                </a:solidFill>
              </a:rPr>
              <a:t>BRAF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37FFD6"/>
                </a:solidFill>
              </a:rPr>
              <a:t>Ενεργοποιητικές μεταλλάξεις </a:t>
            </a:r>
            <a:r>
              <a:rPr lang="el-GR" b="1" dirty="0" smtClean="0">
                <a:solidFill>
                  <a:srgbClr val="FFFF00"/>
                </a:solidFill>
              </a:rPr>
              <a:t>στο γονίδιο </a:t>
            </a:r>
            <a:r>
              <a:rPr lang="en-US" b="1" i="1" dirty="0" smtClean="0">
                <a:solidFill>
                  <a:srgbClr val="37FFD6"/>
                </a:solidFill>
              </a:rPr>
              <a:t>BRAF</a:t>
            </a:r>
            <a:r>
              <a:rPr lang="el-GR" b="1" dirty="0" smtClean="0">
                <a:solidFill>
                  <a:srgbClr val="FFFF00"/>
                </a:solidFill>
              </a:rPr>
              <a:t> αυξάνουν την ενεργότητα κινάσης και συνδέονται με ανάπτυξη ανθεκτικότητας σε</a:t>
            </a:r>
            <a:r>
              <a:rPr lang="en-US" b="1" dirty="0" smtClean="0">
                <a:solidFill>
                  <a:srgbClr val="FFFF00"/>
                </a:solidFill>
              </a:rPr>
              <a:t> EGFR-TKIs </a:t>
            </a:r>
            <a:r>
              <a:rPr lang="el-GR" b="1" dirty="0" smtClean="0">
                <a:solidFill>
                  <a:srgbClr val="FFFF00"/>
                </a:solidFill>
              </a:rPr>
              <a:t>στο ΜΜΚΠ.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Το </a:t>
            </a:r>
            <a:r>
              <a:rPr lang="en-US" b="1" dirty="0" smtClean="0">
                <a:solidFill>
                  <a:srgbClr val="FFFF00"/>
                </a:solidFill>
              </a:rPr>
              <a:t>BRAF </a:t>
            </a:r>
            <a:r>
              <a:rPr lang="el-GR" b="1" dirty="0" smtClean="0">
                <a:solidFill>
                  <a:srgbClr val="FFFF00"/>
                </a:solidFill>
              </a:rPr>
              <a:t>που δρά καθοδικά του </a:t>
            </a:r>
            <a:r>
              <a:rPr lang="en-US" b="1" dirty="0">
                <a:solidFill>
                  <a:srgbClr val="FFFF00"/>
                </a:solidFill>
              </a:rPr>
              <a:t>K-</a:t>
            </a:r>
            <a:r>
              <a:rPr lang="en-US" b="1" dirty="0" smtClean="0">
                <a:solidFill>
                  <a:srgbClr val="FFFF00"/>
                </a:solidFill>
              </a:rPr>
              <a:t>RAS</a:t>
            </a:r>
            <a:r>
              <a:rPr lang="el-GR" b="1" dirty="0" smtClean="0">
                <a:solidFill>
                  <a:srgbClr val="FFFF00"/>
                </a:solidFill>
              </a:rPr>
              <a:t> στην οδό μεταγωγής σήματος, έχει ενεργότητα κινάσης της σερίνης / θρεονίνης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498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Untitled3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8300" r="-18300"/>
          <a:stretch>
            <a:fillRect/>
          </a:stretch>
        </p:blipFill>
        <p:spPr>
          <a:xfrm>
            <a:off x="-599442" y="361781"/>
            <a:ext cx="10248378" cy="5636213"/>
          </a:xfrm>
        </p:spPr>
      </p:pic>
      <p:sp>
        <p:nvSpPr>
          <p:cNvPr id="5" name="Rectangle 4"/>
          <p:cNvSpPr/>
          <p:nvPr/>
        </p:nvSpPr>
        <p:spPr>
          <a:xfrm>
            <a:off x="1323862" y="6366194"/>
            <a:ext cx="73629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Girotti</a:t>
            </a:r>
            <a:r>
              <a:rPr lang="en-US" b="1" dirty="0">
                <a:solidFill>
                  <a:srgbClr val="FF0000"/>
                </a:solidFill>
              </a:rPr>
              <a:t> MR and Marais R. </a:t>
            </a:r>
            <a:r>
              <a:rPr lang="sk-SK" b="1" dirty="0">
                <a:solidFill>
                  <a:srgbClr val="FF0000"/>
                </a:solidFill>
              </a:rPr>
              <a:t>Cancer Discov. 2013; 3(5): 487–490 </a:t>
            </a:r>
          </a:p>
        </p:txBody>
      </p:sp>
    </p:spTree>
    <p:extLst>
      <p:ext uri="{BB962C8B-B14F-4D97-AF65-F5344CB8AC3E}">
        <p14:creationId xmlns:p14="http://schemas.microsoft.com/office/powerpoint/2010/main" xmlns="" val="22445104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ntitled3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8251" r="-28251"/>
          <a:stretch>
            <a:fillRect/>
          </a:stretch>
        </p:blipFill>
        <p:spPr>
          <a:xfrm>
            <a:off x="-656142" y="245341"/>
            <a:ext cx="10693154" cy="5880823"/>
          </a:xfrm>
        </p:spPr>
      </p:pic>
      <p:sp>
        <p:nvSpPr>
          <p:cNvPr id="5" name="TextBox 4"/>
          <p:cNvSpPr txBox="1"/>
          <p:nvPr/>
        </p:nvSpPr>
        <p:spPr>
          <a:xfrm>
            <a:off x="1093664" y="6386099"/>
            <a:ext cx="670325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Girotti</a:t>
            </a:r>
            <a:r>
              <a:rPr lang="en-US" sz="2000" b="1" dirty="0" smtClean="0">
                <a:solidFill>
                  <a:srgbClr val="FF0000"/>
                </a:solidFill>
              </a:rPr>
              <a:t> MR and Marais R. </a:t>
            </a:r>
            <a:r>
              <a:rPr lang="sk-SK" sz="2000" b="1" dirty="0" smtClean="0">
                <a:solidFill>
                  <a:srgbClr val="FF0000"/>
                </a:solidFill>
              </a:rPr>
              <a:t>Cancer </a:t>
            </a:r>
            <a:r>
              <a:rPr lang="sk-SK" sz="2000" b="1" dirty="0">
                <a:solidFill>
                  <a:srgbClr val="FF0000"/>
                </a:solidFill>
              </a:rPr>
              <a:t>Discov. </a:t>
            </a:r>
            <a:r>
              <a:rPr lang="sk-SK" sz="2000" b="1" dirty="0" smtClean="0">
                <a:solidFill>
                  <a:srgbClr val="FF0000"/>
                </a:solidFill>
              </a:rPr>
              <a:t>2013; </a:t>
            </a:r>
            <a:r>
              <a:rPr lang="sk-SK" sz="2000" b="1" dirty="0">
                <a:solidFill>
                  <a:srgbClr val="FF0000"/>
                </a:solidFill>
              </a:rPr>
              <a:t>3(5): 487–490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223699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EML4-ALK </a:t>
            </a:r>
            <a:r>
              <a:rPr lang="el-GR" sz="3600" b="1" dirty="0" smtClean="0">
                <a:solidFill>
                  <a:srgbClr val="FF0000"/>
                </a:solidFill>
              </a:rPr>
              <a:t>Διαμετάθεση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Η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37FFD6"/>
                </a:solidFill>
              </a:rPr>
              <a:t>δι</a:t>
            </a:r>
            <a:r>
              <a:rPr lang="en-US" b="1" dirty="0" smtClean="0">
                <a:solidFill>
                  <a:srgbClr val="37FFD6"/>
                </a:solidFill>
              </a:rPr>
              <a:t>α</a:t>
            </a:r>
            <a:r>
              <a:rPr lang="en-US" b="1" dirty="0" err="1" smtClean="0">
                <a:solidFill>
                  <a:srgbClr val="37FFD6"/>
                </a:solidFill>
              </a:rPr>
              <a:t>μετάθεση</a:t>
            </a:r>
            <a:r>
              <a:rPr lang="en-US" b="1" dirty="0" smtClean="0">
                <a:solidFill>
                  <a:srgbClr val="37FFD6"/>
                </a:solidFill>
              </a:rPr>
              <a:t> </a:t>
            </a:r>
            <a:r>
              <a:rPr lang="en-US" b="1" dirty="0" err="1">
                <a:solidFill>
                  <a:srgbClr val="37FFD6"/>
                </a:solidFill>
              </a:rPr>
              <a:t>των</a:t>
            </a:r>
            <a:r>
              <a:rPr lang="en-US" b="1" dirty="0">
                <a:solidFill>
                  <a:srgbClr val="37FFD6"/>
                </a:solidFill>
              </a:rPr>
              <a:t> </a:t>
            </a:r>
            <a:r>
              <a:rPr lang="en-US" b="1" dirty="0" err="1">
                <a:solidFill>
                  <a:srgbClr val="37FFD6"/>
                </a:solidFill>
              </a:rPr>
              <a:t>γονιδίων</a:t>
            </a:r>
            <a:r>
              <a:rPr lang="en-US" b="1" dirty="0">
                <a:solidFill>
                  <a:srgbClr val="37FFD6"/>
                </a:solidFill>
              </a:rPr>
              <a:t> </a:t>
            </a:r>
            <a:r>
              <a:rPr lang="en-US" b="1" i="1" dirty="0" smtClean="0">
                <a:solidFill>
                  <a:srgbClr val="37FFD6"/>
                </a:solidFill>
              </a:rPr>
              <a:t>EML4 </a:t>
            </a:r>
            <a:r>
              <a:rPr lang="en-US" b="1" dirty="0" err="1">
                <a:solidFill>
                  <a:srgbClr val="37FFD6"/>
                </a:solidFill>
              </a:rPr>
              <a:t>κ</a:t>
            </a:r>
            <a:r>
              <a:rPr lang="en-US" b="1" dirty="0">
                <a:solidFill>
                  <a:srgbClr val="37FFD6"/>
                </a:solidFill>
              </a:rPr>
              <a:t>α</a:t>
            </a:r>
            <a:r>
              <a:rPr lang="en-US" b="1" dirty="0" err="1">
                <a:solidFill>
                  <a:srgbClr val="37FFD6"/>
                </a:solidFill>
              </a:rPr>
              <a:t>ι</a:t>
            </a:r>
            <a:r>
              <a:rPr lang="en-US" b="1" dirty="0">
                <a:solidFill>
                  <a:srgbClr val="37FFD6"/>
                </a:solidFill>
              </a:rPr>
              <a:t> </a:t>
            </a:r>
            <a:r>
              <a:rPr lang="en-US" b="1" i="1" dirty="0">
                <a:solidFill>
                  <a:srgbClr val="37FFD6"/>
                </a:solidFill>
              </a:rPr>
              <a:t>ALK</a:t>
            </a:r>
            <a:r>
              <a:rPr lang="en-US" b="1" dirty="0">
                <a:solidFill>
                  <a:srgbClr val="37FFD6"/>
                </a:solidFill>
              </a:rPr>
              <a:t> </a:t>
            </a:r>
            <a:r>
              <a:rPr lang="el-GR" b="1" dirty="0" smtClean="0">
                <a:solidFill>
                  <a:srgbClr val="FFFF00"/>
                </a:solidFill>
              </a:rPr>
              <a:t>παρατηρείται </a:t>
            </a:r>
            <a:r>
              <a:rPr lang="en-US" b="1" dirty="0" err="1" smtClean="0">
                <a:solidFill>
                  <a:srgbClr val="FFFF00"/>
                </a:solidFill>
              </a:rPr>
              <a:t>στο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5-7% </a:t>
            </a:r>
            <a:r>
              <a:rPr lang="en-US" b="1" dirty="0" err="1" smtClean="0">
                <a:solidFill>
                  <a:srgbClr val="FFFF00"/>
                </a:solidFill>
              </a:rPr>
              <a:t>των</a:t>
            </a:r>
            <a:r>
              <a:rPr lang="el-GR" b="1" dirty="0" smtClean="0">
                <a:solidFill>
                  <a:srgbClr val="FFFF00"/>
                </a:solidFill>
              </a:rPr>
              <a:t> ΜΜΚΠ.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Το </a:t>
            </a:r>
            <a:r>
              <a:rPr lang="el-GR" b="1" dirty="0" smtClean="0">
                <a:solidFill>
                  <a:srgbClr val="37FFD6"/>
                </a:solidFill>
              </a:rPr>
              <a:t>γονίδιο σύντηξης </a:t>
            </a:r>
            <a:r>
              <a:rPr lang="en-US" b="1" i="1" dirty="0" smtClean="0">
                <a:solidFill>
                  <a:srgbClr val="37FFD6"/>
                </a:solidFill>
              </a:rPr>
              <a:t>EML4-ALK </a:t>
            </a:r>
            <a:r>
              <a:rPr lang="el-GR" b="1" i="1" dirty="0" smtClean="0">
                <a:solidFill>
                  <a:srgbClr val="FFFF00"/>
                </a:solidFill>
              </a:rPr>
              <a:t>κωδικοποιεί </a:t>
            </a:r>
            <a:r>
              <a:rPr lang="el-GR" b="1" dirty="0" smtClean="0">
                <a:solidFill>
                  <a:srgbClr val="FFFF00"/>
                </a:solidFill>
              </a:rPr>
              <a:t>μια πρωτεϊνη με αυξημένη ενεργότητα της κινάσης </a:t>
            </a:r>
            <a:r>
              <a:rPr lang="en-US" b="1" dirty="0" smtClean="0">
                <a:solidFill>
                  <a:srgbClr val="FFFF00"/>
                </a:solidFill>
              </a:rPr>
              <a:t>ALK </a:t>
            </a:r>
            <a:r>
              <a:rPr lang="el-GR" b="1" dirty="0" smtClean="0">
                <a:solidFill>
                  <a:srgbClr val="FFFF00"/>
                </a:solidFill>
              </a:rPr>
              <a:t>που προάγει/επάγει κυτταρικό πολλαπλασιασμό. </a:t>
            </a:r>
          </a:p>
          <a:p>
            <a:r>
              <a:rPr lang="el-GR" b="1" dirty="0" smtClean="0">
                <a:solidFill>
                  <a:srgbClr val="FFFF00"/>
                </a:solidFill>
              </a:rPr>
              <a:t>Το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37FFD6"/>
                </a:solidFill>
              </a:rPr>
              <a:t>crizotinib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είν</a:t>
            </a:r>
            <a:r>
              <a:rPr lang="en-US" b="1" dirty="0">
                <a:solidFill>
                  <a:srgbClr val="FFFF00"/>
                </a:solidFill>
              </a:rPr>
              <a:t>α</a:t>
            </a:r>
            <a:r>
              <a:rPr lang="en-US" b="1" dirty="0" err="1">
                <a:solidFill>
                  <a:srgbClr val="FFFF00"/>
                </a:solidFill>
              </a:rPr>
              <a:t>ι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έν</a:t>
            </a:r>
            <a:r>
              <a:rPr lang="en-US" b="1" dirty="0">
                <a:solidFill>
                  <a:srgbClr val="FFFF00"/>
                </a:solidFill>
              </a:rPr>
              <a:t>α</a:t>
            </a:r>
            <a:r>
              <a:rPr lang="en-US" b="1" dirty="0" err="1">
                <a:solidFill>
                  <a:srgbClr val="FFFF00"/>
                </a:solidFill>
              </a:rPr>
              <a:t>ς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δυνητικός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εκλεκτικός</a:t>
            </a:r>
            <a:r>
              <a:rPr lang="en-US" b="1" dirty="0">
                <a:solidFill>
                  <a:srgbClr val="FFFF00"/>
                </a:solidFill>
              </a:rPr>
              <a:t> α</a:t>
            </a:r>
            <a:r>
              <a:rPr lang="en-US" b="1" dirty="0" err="1">
                <a:solidFill>
                  <a:srgbClr val="FFFF00"/>
                </a:solidFill>
              </a:rPr>
              <a:t>ν</a:t>
            </a:r>
            <a:r>
              <a:rPr lang="en-US" b="1" dirty="0">
                <a:solidFill>
                  <a:srgbClr val="FFFF00"/>
                </a:solidFill>
              </a:rPr>
              <a:t>α</a:t>
            </a:r>
            <a:r>
              <a:rPr lang="en-US" b="1" dirty="0" err="1">
                <a:solidFill>
                  <a:srgbClr val="FFFF00"/>
                </a:solidFill>
              </a:rPr>
              <a:t>στολέ</a:t>
            </a:r>
            <a:r>
              <a:rPr lang="en-US" b="1" dirty="0">
                <a:solidFill>
                  <a:srgbClr val="FFFF00"/>
                </a:solidFill>
              </a:rPr>
              <a:t>α</a:t>
            </a:r>
            <a:r>
              <a:rPr lang="en-US" b="1" dirty="0" err="1">
                <a:solidFill>
                  <a:srgbClr val="FFFF00"/>
                </a:solidFill>
              </a:rPr>
              <a:t>ς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της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ALK</a:t>
            </a:r>
            <a:r>
              <a:rPr lang="el-GR" b="1" dirty="0" smtClean="0">
                <a:solidFill>
                  <a:srgbClr val="FFFF00"/>
                </a:solidFill>
              </a:rPr>
              <a:t> και είναι πιο αποτελεσματικό από τη χημειοθεραπεία</a:t>
            </a:r>
            <a:r>
              <a:rPr lang="en-US" b="1" dirty="0" smtClean="0">
                <a:solidFill>
                  <a:srgbClr val="FFFF00"/>
                </a:solidFill>
              </a:rPr>
              <a:t>.</a:t>
            </a:r>
            <a:endParaRPr lang="en-US" b="1" dirty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2977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62200" y="2157413"/>
            <a:ext cx="2152650" cy="3524250"/>
          </a:xfrm>
          <a:prstGeom prst="rect">
            <a:avLst/>
          </a:prstGeom>
          <a:solidFill>
            <a:srgbClr val="BCEA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de-DE" sz="2400">
              <a:solidFill>
                <a:srgbClr val="002D47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70138" y="2166938"/>
            <a:ext cx="2133600" cy="14097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2157413"/>
            <a:ext cx="2152650" cy="3524250"/>
          </a:xfrm>
          <a:prstGeom prst="rect">
            <a:avLst/>
          </a:prstGeom>
          <a:solidFill>
            <a:srgbClr val="BCEA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de-DE" sz="2400">
              <a:solidFill>
                <a:srgbClr val="002D47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6688" y="2166938"/>
            <a:ext cx="2133600" cy="14097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>
              <a:solidFill>
                <a:prstClr val="white"/>
              </a:solidFill>
            </a:endParaRPr>
          </a:p>
        </p:txBody>
      </p:sp>
      <p:pic>
        <p:nvPicPr>
          <p:cNvPr id="9222" name="Picture 13" descr="-10- active ALK recept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3950" y="2809875"/>
            <a:ext cx="210185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4" descr="-09- silent ALK recept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975" y="2898775"/>
            <a:ext cx="210185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224" name="Straight Connector 16"/>
          <p:cNvCxnSpPr>
            <a:cxnSpLocks noChangeShapeType="1"/>
          </p:cNvCxnSpPr>
          <p:nvPr/>
        </p:nvCxnSpPr>
        <p:spPr bwMode="auto">
          <a:xfrm>
            <a:off x="3086100" y="2700338"/>
            <a:ext cx="123825" cy="104775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9225" name="TextBox 18"/>
          <p:cNvSpPr txBox="1">
            <a:spLocks noChangeArrowheads="1"/>
          </p:cNvSpPr>
          <p:nvPr/>
        </p:nvSpPr>
        <p:spPr bwMode="auto">
          <a:xfrm>
            <a:off x="2446338" y="2185988"/>
            <a:ext cx="60483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000" b="1">
                <a:solidFill>
                  <a:srgbClr val="000000"/>
                </a:solidFill>
                <a:cs typeface="Arial" charset="0"/>
              </a:rPr>
              <a:t>Ligand</a:t>
            </a:r>
          </a:p>
        </p:txBody>
      </p:sp>
      <p:sp>
        <p:nvSpPr>
          <p:cNvPr id="9226" name="TextBox 21"/>
          <p:cNvSpPr txBox="1">
            <a:spLocks noChangeArrowheads="1"/>
          </p:cNvSpPr>
          <p:nvPr/>
        </p:nvSpPr>
        <p:spPr bwMode="auto">
          <a:xfrm>
            <a:off x="2449513" y="2371725"/>
            <a:ext cx="927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000">
                <a:solidFill>
                  <a:srgbClr val="000000"/>
                </a:solidFill>
                <a:cs typeface="Arial" charset="0"/>
              </a:rPr>
              <a:t>Pleiotrophin?</a:t>
            </a:r>
            <a:br>
              <a:rPr lang="de-DE" sz="1000">
                <a:solidFill>
                  <a:srgbClr val="000000"/>
                </a:solidFill>
                <a:cs typeface="Arial" charset="0"/>
              </a:rPr>
            </a:br>
            <a:r>
              <a:rPr lang="de-DE" sz="1000">
                <a:solidFill>
                  <a:srgbClr val="000000"/>
                </a:solidFill>
                <a:cs typeface="Arial" charset="0"/>
              </a:rPr>
              <a:t>Midkine?</a:t>
            </a:r>
          </a:p>
        </p:txBody>
      </p:sp>
      <p:sp>
        <p:nvSpPr>
          <p:cNvPr id="9227" name="TextBox 34"/>
          <p:cNvSpPr txBox="1">
            <a:spLocks noChangeArrowheads="1"/>
          </p:cNvSpPr>
          <p:nvPr/>
        </p:nvSpPr>
        <p:spPr bwMode="auto">
          <a:xfrm>
            <a:off x="1160463" y="2614613"/>
            <a:ext cx="99536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000" b="1">
                <a:solidFill>
                  <a:srgbClr val="000000"/>
                </a:solidFill>
                <a:cs typeface="Arial" charset="0"/>
              </a:rPr>
              <a:t>ALK receptor</a:t>
            </a:r>
          </a:p>
        </p:txBody>
      </p:sp>
      <p:sp>
        <p:nvSpPr>
          <p:cNvPr id="9228" name="TextBox 46"/>
          <p:cNvSpPr txBox="1">
            <a:spLocks noChangeArrowheads="1"/>
          </p:cNvSpPr>
          <p:nvPr/>
        </p:nvSpPr>
        <p:spPr bwMode="auto">
          <a:xfrm>
            <a:off x="171450" y="2166938"/>
            <a:ext cx="2146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>
                <a:solidFill>
                  <a:srgbClr val="7FA3CF"/>
                </a:solidFill>
                <a:cs typeface="Arial" charset="0"/>
              </a:rPr>
              <a:t>EXTRACELLULAR</a:t>
            </a:r>
          </a:p>
        </p:txBody>
      </p:sp>
      <p:sp>
        <p:nvSpPr>
          <p:cNvPr id="9229" name="TextBox 13"/>
          <p:cNvSpPr txBox="1">
            <a:spLocks noChangeArrowheads="1"/>
          </p:cNvSpPr>
          <p:nvPr/>
        </p:nvSpPr>
        <p:spPr bwMode="auto">
          <a:xfrm>
            <a:off x="219075" y="5300663"/>
            <a:ext cx="2070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>
                <a:solidFill>
                  <a:srgbClr val="36C0FF"/>
                </a:solidFill>
                <a:cs typeface="Arial" charset="0"/>
              </a:rPr>
              <a:t>INTRACELLULAR</a:t>
            </a:r>
          </a:p>
        </p:txBody>
      </p:sp>
      <p:sp>
        <p:nvSpPr>
          <p:cNvPr id="9230" name="TextBox 17"/>
          <p:cNvSpPr txBox="1">
            <a:spLocks noChangeArrowheads="1"/>
          </p:cNvSpPr>
          <p:nvPr/>
        </p:nvSpPr>
        <p:spPr bwMode="auto">
          <a:xfrm>
            <a:off x="1066800" y="1663700"/>
            <a:ext cx="2651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b="1">
                <a:solidFill>
                  <a:srgbClr val="002D47"/>
                </a:solidFill>
                <a:cs typeface="Arial" charset="0"/>
              </a:rPr>
              <a:t>Normal ALK signaling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781800" y="2157413"/>
            <a:ext cx="2152650" cy="3524250"/>
          </a:xfrm>
          <a:prstGeom prst="rect">
            <a:avLst/>
          </a:prstGeom>
          <a:solidFill>
            <a:srgbClr val="BCEA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de-DE" sz="2400">
              <a:solidFill>
                <a:srgbClr val="002D47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96088" y="2166938"/>
            <a:ext cx="2133600" cy="14097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572000" y="2157413"/>
            <a:ext cx="2152650" cy="3524250"/>
          </a:xfrm>
          <a:prstGeom prst="rect">
            <a:avLst/>
          </a:prstGeom>
          <a:solidFill>
            <a:srgbClr val="BCEA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de-DE" sz="2400">
              <a:solidFill>
                <a:srgbClr val="002D47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86288" y="2166938"/>
            <a:ext cx="2133600" cy="14097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9235" name="TextBox 17"/>
          <p:cNvSpPr txBox="1">
            <a:spLocks noChangeArrowheads="1"/>
          </p:cNvSpPr>
          <p:nvPr/>
        </p:nvSpPr>
        <p:spPr bwMode="auto">
          <a:xfrm>
            <a:off x="4591050" y="2185988"/>
            <a:ext cx="2146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>
                <a:solidFill>
                  <a:srgbClr val="7FA3CF"/>
                </a:solidFill>
                <a:cs typeface="Arial" charset="0"/>
              </a:rPr>
              <a:t>EXTRACELLULAR</a:t>
            </a:r>
          </a:p>
        </p:txBody>
      </p:sp>
      <p:pic>
        <p:nvPicPr>
          <p:cNvPr id="9236" name="Picture 18" descr="-11- EML4-ALK signal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4225" y="3376613"/>
            <a:ext cx="2122488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706938" y="5410200"/>
            <a:ext cx="1914525" cy="738188"/>
          </a:xfrm>
          <a:prstGeom prst="rect">
            <a:avLst/>
          </a:prstGeom>
          <a:solidFill>
            <a:srgbClr val="002D47"/>
          </a:solidFill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de-DE" sz="1400" b="1" dirty="0">
                <a:solidFill>
                  <a:prstClr val="white"/>
                </a:solidFill>
                <a:latin typeface="+mn-lt"/>
                <a:ea typeface="+mn-ea"/>
                <a:cs typeface="Arial" pitchFamily="34" charset="0"/>
              </a:rPr>
              <a:t>Permanent proliferation &amp; inhibition of apotosis</a:t>
            </a:r>
          </a:p>
        </p:txBody>
      </p:sp>
      <p:sp>
        <p:nvSpPr>
          <p:cNvPr id="9238" name="TextBox 17"/>
          <p:cNvSpPr txBox="1">
            <a:spLocks noChangeArrowheads="1"/>
          </p:cNvSpPr>
          <p:nvPr/>
        </p:nvSpPr>
        <p:spPr bwMode="auto">
          <a:xfrm>
            <a:off x="6791325" y="2185988"/>
            <a:ext cx="2146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>
                <a:solidFill>
                  <a:srgbClr val="7FA3CF"/>
                </a:solidFill>
                <a:cs typeface="Arial" charset="0"/>
              </a:rPr>
              <a:t>EXTRACELLULAR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835775" y="5395913"/>
            <a:ext cx="2119313" cy="738187"/>
          </a:xfrm>
          <a:prstGeom prst="rect">
            <a:avLst/>
          </a:prstGeom>
          <a:solidFill>
            <a:srgbClr val="FFC102"/>
          </a:solidFill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de-DE" sz="1400" b="1" dirty="0">
                <a:solidFill>
                  <a:srgbClr val="000000"/>
                </a:solidFill>
                <a:latin typeface="+mn-lt"/>
                <a:ea typeface="+mn-ea"/>
                <a:cs typeface="Arial" pitchFamily="34" charset="0"/>
              </a:rPr>
              <a:t>EML4-ALK fusion protein</a:t>
            </a:r>
            <a:br>
              <a:rPr lang="de-DE" sz="1400" b="1" dirty="0">
                <a:solidFill>
                  <a:srgbClr val="000000"/>
                </a:solidFill>
                <a:latin typeface="+mn-lt"/>
                <a:ea typeface="+mn-ea"/>
                <a:cs typeface="Arial" pitchFamily="34" charset="0"/>
              </a:rPr>
            </a:br>
            <a:r>
              <a:rPr lang="de-DE" sz="1400" b="1" dirty="0">
                <a:solidFill>
                  <a:srgbClr val="000000"/>
                </a:solidFill>
                <a:latin typeface="+mn-lt"/>
                <a:ea typeface="+mn-ea"/>
                <a:cs typeface="Arial" pitchFamily="34" charset="0"/>
              </a:rPr>
              <a:t>silenced  by</a:t>
            </a:r>
            <a:br>
              <a:rPr lang="de-DE" sz="1400" b="1" dirty="0">
                <a:solidFill>
                  <a:srgbClr val="000000"/>
                </a:solidFill>
                <a:latin typeface="+mn-lt"/>
                <a:ea typeface="+mn-ea"/>
                <a:cs typeface="Arial" pitchFamily="34" charset="0"/>
              </a:rPr>
            </a:br>
            <a:r>
              <a:rPr lang="de-DE" sz="1400" b="1" dirty="0">
                <a:solidFill>
                  <a:srgbClr val="000000"/>
                </a:solidFill>
                <a:latin typeface="+mn-lt"/>
                <a:ea typeface="+mn-ea"/>
                <a:cs typeface="Arial" pitchFamily="34" charset="0"/>
              </a:rPr>
              <a:t>Crizotinib*</a:t>
            </a:r>
          </a:p>
        </p:txBody>
      </p:sp>
      <p:pic>
        <p:nvPicPr>
          <p:cNvPr id="9240" name="Picture 26" descr="-12- crizotini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4500" y="3378200"/>
            <a:ext cx="2120900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1" name="TextBox 17"/>
          <p:cNvSpPr txBox="1">
            <a:spLocks noChangeArrowheads="1"/>
          </p:cNvSpPr>
          <p:nvPr/>
        </p:nvSpPr>
        <p:spPr bwMode="auto">
          <a:xfrm>
            <a:off x="4724400" y="1435100"/>
            <a:ext cx="1855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de-DE" b="1">
                <a:solidFill>
                  <a:srgbClr val="002D47"/>
                </a:solidFill>
                <a:cs typeface="Arial" charset="0"/>
              </a:rPr>
              <a:t>Pathologic</a:t>
            </a:r>
            <a:br>
              <a:rPr lang="de-DE" b="1">
                <a:solidFill>
                  <a:srgbClr val="002D47"/>
                </a:solidFill>
                <a:cs typeface="Arial" charset="0"/>
              </a:rPr>
            </a:br>
            <a:r>
              <a:rPr lang="de-DE" b="1">
                <a:solidFill>
                  <a:srgbClr val="002D47"/>
                </a:solidFill>
                <a:cs typeface="Arial" charset="0"/>
              </a:rPr>
              <a:t>ALK signalling</a:t>
            </a:r>
          </a:p>
        </p:txBody>
      </p:sp>
      <p:sp>
        <p:nvSpPr>
          <p:cNvPr id="9242" name="TextBox 17"/>
          <p:cNvSpPr txBox="1">
            <a:spLocks noChangeArrowheads="1"/>
          </p:cNvSpPr>
          <p:nvPr/>
        </p:nvSpPr>
        <p:spPr bwMode="auto">
          <a:xfrm>
            <a:off x="6921500" y="1435100"/>
            <a:ext cx="18272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de-DE" b="1">
                <a:solidFill>
                  <a:srgbClr val="002D47"/>
                </a:solidFill>
                <a:cs typeface="Arial" charset="0"/>
              </a:rPr>
              <a:t>Crizotinib</a:t>
            </a:r>
            <a:br>
              <a:rPr lang="de-DE" b="1">
                <a:solidFill>
                  <a:srgbClr val="002D47"/>
                </a:solidFill>
                <a:cs typeface="Arial" charset="0"/>
              </a:rPr>
            </a:br>
            <a:r>
              <a:rPr lang="de-DE" b="1">
                <a:solidFill>
                  <a:srgbClr val="002D47"/>
                </a:solidFill>
                <a:cs typeface="Arial" charset="0"/>
              </a:rPr>
              <a:t>mode of action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486025" y="5407025"/>
            <a:ext cx="1914525" cy="738188"/>
          </a:xfrm>
          <a:prstGeom prst="rect">
            <a:avLst/>
          </a:prstGeom>
          <a:solidFill>
            <a:srgbClr val="002D47"/>
          </a:solidFill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de-DE" sz="1400" b="1" dirty="0">
                <a:solidFill>
                  <a:prstClr val="white"/>
                </a:solidFill>
                <a:latin typeface="+mn-lt"/>
                <a:ea typeface="+mn-ea"/>
                <a:cs typeface="Arial" pitchFamily="34" charset="0"/>
              </a:rPr>
              <a:t>Proliferation &amp; survival</a:t>
            </a:r>
            <a:br>
              <a:rPr lang="de-DE" sz="1400" b="1" dirty="0">
                <a:solidFill>
                  <a:prstClr val="white"/>
                </a:solidFill>
                <a:latin typeface="+mn-lt"/>
                <a:ea typeface="+mn-ea"/>
                <a:cs typeface="Arial" pitchFamily="34" charset="0"/>
              </a:rPr>
            </a:br>
            <a:r>
              <a:rPr lang="de-DE" sz="1400" b="1" dirty="0">
                <a:solidFill>
                  <a:prstClr val="white"/>
                </a:solidFill>
                <a:latin typeface="+mn-lt"/>
                <a:ea typeface="+mn-ea"/>
                <a:cs typeface="Arial" pitchFamily="34" charset="0"/>
              </a:rPr>
              <a:t>upon ligand binding</a:t>
            </a:r>
            <a:br>
              <a:rPr lang="de-DE" sz="1400" b="1" dirty="0">
                <a:solidFill>
                  <a:prstClr val="white"/>
                </a:solidFill>
                <a:latin typeface="+mn-lt"/>
                <a:ea typeface="+mn-ea"/>
                <a:cs typeface="Arial" pitchFamily="34" charset="0"/>
              </a:rPr>
            </a:br>
            <a:r>
              <a:rPr lang="de-DE" sz="1400" b="1" dirty="0">
                <a:solidFill>
                  <a:prstClr val="white"/>
                </a:solidFill>
                <a:latin typeface="+mn-lt"/>
                <a:ea typeface="+mn-ea"/>
                <a:cs typeface="Arial" pitchFamily="34" charset="0"/>
              </a:rPr>
              <a:t>to ALK</a:t>
            </a:r>
          </a:p>
        </p:txBody>
      </p:sp>
      <p:sp>
        <p:nvSpPr>
          <p:cNvPr id="9244" name="TextBox 21"/>
          <p:cNvSpPr txBox="1">
            <a:spLocks noChangeArrowheads="1"/>
          </p:cNvSpPr>
          <p:nvPr/>
        </p:nvSpPr>
        <p:spPr bwMode="auto">
          <a:xfrm>
            <a:off x="4602163" y="2705100"/>
            <a:ext cx="2089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de-DE" sz="1000">
                <a:solidFill>
                  <a:srgbClr val="000000"/>
                </a:solidFill>
                <a:cs typeface="Arial" charset="0"/>
              </a:rPr>
              <a:t>ALK kinase domain abnormally</a:t>
            </a:r>
          </a:p>
          <a:p>
            <a:pPr algn="ctr"/>
            <a:r>
              <a:rPr lang="de-DE" sz="1000">
                <a:solidFill>
                  <a:srgbClr val="000000"/>
                </a:solidFill>
                <a:cs typeface="Arial" charset="0"/>
              </a:rPr>
              <a:t>activated due to fusion with EML4</a:t>
            </a:r>
          </a:p>
        </p:txBody>
      </p:sp>
      <p:cxnSp>
        <p:nvCxnSpPr>
          <p:cNvPr id="9245" name="Straight Connector 30"/>
          <p:cNvCxnSpPr>
            <a:cxnSpLocks noChangeShapeType="1"/>
            <a:stCxn id="9244" idx="2"/>
          </p:cNvCxnSpPr>
          <p:nvPr/>
        </p:nvCxnSpPr>
        <p:spPr bwMode="auto">
          <a:xfrm flipH="1">
            <a:off x="5486400" y="3105150"/>
            <a:ext cx="160338" cy="11303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9246" name="Title 6"/>
          <p:cNvSpPr>
            <a:spLocks noGrp="1"/>
          </p:cNvSpPr>
          <p:nvPr>
            <p:ph type="title"/>
          </p:nvPr>
        </p:nvSpPr>
        <p:spPr>
          <a:xfrm>
            <a:off x="688181" y="265849"/>
            <a:ext cx="7424738" cy="1016000"/>
          </a:xfrm>
        </p:spPr>
        <p:txBody>
          <a:bodyPr>
            <a:noAutofit/>
          </a:bodyPr>
          <a:lstStyle/>
          <a:p>
            <a:r>
              <a:rPr lang="de-DE" sz="3200" b="1" dirty="0" smtClean="0">
                <a:solidFill>
                  <a:srgbClr val="FF0000"/>
                </a:solidFill>
                <a:latin typeface="Arial" charset="0"/>
                <a:ea typeface="MS PGothic" charset="0"/>
                <a:cs typeface="MS PGothic" charset="0"/>
              </a:rPr>
              <a:t>Normal </a:t>
            </a:r>
            <a:r>
              <a:rPr lang="de-DE" sz="3200" b="1" dirty="0" err="1" smtClean="0">
                <a:solidFill>
                  <a:srgbClr val="FF0000"/>
                </a:solidFill>
                <a:latin typeface="Arial" charset="0"/>
                <a:ea typeface="MS PGothic" charset="0"/>
                <a:cs typeface="MS PGothic" charset="0"/>
              </a:rPr>
              <a:t>Role</a:t>
            </a:r>
            <a:r>
              <a:rPr lang="de-DE" sz="3200" b="1" dirty="0" smtClean="0">
                <a:solidFill>
                  <a:srgbClr val="FF0000"/>
                </a:solidFill>
                <a:latin typeface="Arial" charset="0"/>
                <a:ea typeface="MS PGothic" charset="0"/>
                <a:cs typeface="MS PGothic" charset="0"/>
              </a:rPr>
              <a:t> </a:t>
            </a:r>
            <a:r>
              <a:rPr lang="de-DE" sz="3200" b="1" dirty="0" err="1" smtClean="0">
                <a:solidFill>
                  <a:srgbClr val="FF0000"/>
                </a:solidFill>
                <a:latin typeface="Arial" charset="0"/>
                <a:ea typeface="MS PGothic" charset="0"/>
                <a:cs typeface="MS PGothic" charset="0"/>
              </a:rPr>
              <a:t>of</a:t>
            </a:r>
            <a:r>
              <a:rPr lang="de-DE" sz="3200" b="1" dirty="0" smtClean="0">
                <a:solidFill>
                  <a:srgbClr val="FF0000"/>
                </a:solidFill>
                <a:latin typeface="Arial" charset="0"/>
                <a:ea typeface="MS PGothic" charset="0"/>
                <a:cs typeface="MS PGothic" charset="0"/>
              </a:rPr>
              <a:t> </a:t>
            </a:r>
            <a:r>
              <a:rPr lang="de-DE" sz="3200" b="1" dirty="0">
                <a:solidFill>
                  <a:srgbClr val="FF0000"/>
                </a:solidFill>
                <a:latin typeface="Arial" charset="0"/>
                <a:ea typeface="MS PGothic" charset="0"/>
                <a:cs typeface="MS PGothic" charset="0"/>
              </a:rPr>
              <a:t>ALK Gene </a:t>
            </a:r>
            <a:r>
              <a:rPr lang="de-DE" sz="3200" b="1" dirty="0" err="1" smtClean="0">
                <a:solidFill>
                  <a:srgbClr val="FF0000"/>
                </a:solidFill>
                <a:latin typeface="Arial" charset="0"/>
                <a:ea typeface="MS PGothic" charset="0"/>
                <a:cs typeface="MS PGothic" charset="0"/>
              </a:rPr>
              <a:t>Product</a:t>
            </a:r>
            <a:r>
              <a:rPr lang="de-DE" sz="3200" b="1" dirty="0" smtClean="0">
                <a:solidFill>
                  <a:srgbClr val="FF0000"/>
                </a:solidFill>
                <a:latin typeface="Arial" charset="0"/>
                <a:ea typeface="MS PGothic" charset="0"/>
                <a:cs typeface="MS PGothic" charset="0"/>
              </a:rPr>
              <a:t> -</a:t>
            </a:r>
            <a:br>
              <a:rPr lang="de-DE" sz="3200" b="1" dirty="0" smtClean="0">
                <a:solidFill>
                  <a:srgbClr val="FF0000"/>
                </a:solidFill>
                <a:latin typeface="Arial" charset="0"/>
                <a:ea typeface="MS PGothic" charset="0"/>
                <a:cs typeface="MS PGothic" charset="0"/>
              </a:rPr>
            </a:br>
            <a:r>
              <a:rPr sz="3200" b="1" dirty="0" smtClean="0">
                <a:solidFill>
                  <a:srgbClr val="FF0000"/>
                </a:solidFill>
                <a:latin typeface="Arial" charset="0"/>
                <a:ea typeface="MS PGothic" charset="0"/>
                <a:cs typeface="MS PGothic" charset="0"/>
              </a:rPr>
              <a:t>Crizotinib </a:t>
            </a:r>
            <a:r>
              <a:rPr sz="3200" b="1" dirty="0">
                <a:solidFill>
                  <a:srgbClr val="FF0000"/>
                </a:solidFill>
                <a:latin typeface="Arial" charset="0"/>
                <a:ea typeface="MS PGothic" charset="0"/>
                <a:cs typeface="MS PGothic" charset="0"/>
              </a:rPr>
              <a:t>mechanism of action</a:t>
            </a:r>
            <a:endParaRPr lang="en-GB" sz="3200" b="1" dirty="0">
              <a:solidFill>
                <a:srgbClr val="FF000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435712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</a:rPr>
              <a:t>ΤΟ ΜΗ ΜΙΚΡΟΚΥΤΤΑΡΙΚΟ ΚΑΡΚΙΝΩΜΑ ΠΝΕΥΜΟΝΑ (ΜΜΚΠ) ΩΣ ΠΑΡΑΔΕΙΓΜΑ ΓΙΑ ΕΦΑΡΜΟΓΗ ΣΤΟΧΕΥΟΥΣΑΣ ΘΕΡΑΠΕΙΑΣ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b="1" dirty="0">
                <a:solidFill>
                  <a:srgbClr val="FFFF00"/>
                </a:solidFill>
              </a:rPr>
              <a:t>Ο καρκίνος του πνεύμονα αποτελεί τη </a:t>
            </a:r>
            <a:r>
              <a:rPr lang="el-GR" b="1" dirty="0">
                <a:solidFill>
                  <a:srgbClr val="37FFD6"/>
                </a:solidFill>
              </a:rPr>
              <a:t>πρώτη </a:t>
            </a:r>
            <a:r>
              <a:rPr lang="el-GR" b="1" dirty="0">
                <a:solidFill>
                  <a:srgbClr val="FFFF00"/>
                </a:solidFill>
              </a:rPr>
              <a:t>αιτία θανάτου στους άνδρες και τη </a:t>
            </a:r>
            <a:r>
              <a:rPr lang="el-GR" b="1" dirty="0">
                <a:solidFill>
                  <a:srgbClr val="37FFD6"/>
                </a:solidFill>
              </a:rPr>
              <a:t>δεύτερη</a:t>
            </a:r>
            <a:r>
              <a:rPr lang="el-GR" b="1" dirty="0">
                <a:solidFill>
                  <a:srgbClr val="FFFF00"/>
                </a:solidFill>
              </a:rPr>
              <a:t> στις γυναίκες σε παγκόσμια κλίμακα, και ευθύνεται για </a:t>
            </a:r>
            <a:r>
              <a:rPr lang="el-GR" b="1" dirty="0">
                <a:solidFill>
                  <a:srgbClr val="37FFD6"/>
                </a:solidFill>
              </a:rPr>
              <a:t>1,3 εκατομύρια </a:t>
            </a:r>
            <a:r>
              <a:rPr lang="el-GR" b="1" dirty="0">
                <a:solidFill>
                  <a:srgbClr val="FFFF00"/>
                </a:solidFill>
              </a:rPr>
              <a:t>θανάτους ετησίως. </a:t>
            </a:r>
            <a:endParaRPr lang="en-US" b="1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b="1" dirty="0">
                <a:solidFill>
                  <a:srgbClr val="FFFF00"/>
                </a:solidFill>
              </a:rPr>
              <a:t>Το </a:t>
            </a:r>
            <a:r>
              <a:rPr lang="el-GR" b="1" dirty="0">
                <a:solidFill>
                  <a:srgbClr val="56FFFB"/>
                </a:solidFill>
              </a:rPr>
              <a:t>μη μικροκυτταρικό καρκίνωμα πνεύμονα (ΜΜΚΠ) </a:t>
            </a:r>
            <a:r>
              <a:rPr lang="el-GR" b="1" dirty="0">
                <a:solidFill>
                  <a:srgbClr val="FFFF00"/>
                </a:solidFill>
              </a:rPr>
              <a:t>αποτελεί το </a:t>
            </a:r>
            <a:r>
              <a:rPr lang="el-GR" b="1" dirty="0">
                <a:solidFill>
                  <a:srgbClr val="56FFFB"/>
                </a:solidFill>
              </a:rPr>
              <a:t>80-85% </a:t>
            </a:r>
            <a:r>
              <a:rPr lang="el-GR" b="1" dirty="0">
                <a:solidFill>
                  <a:srgbClr val="FFFF00"/>
                </a:solidFill>
              </a:rPr>
              <a:t>του καρκίνου του πνεύμονα  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>
                <a:solidFill>
                  <a:srgbClr val="FFFF00"/>
                </a:solidFill>
              </a:rPr>
              <a:t>T</a:t>
            </a:r>
            <a:r>
              <a:rPr lang="el-GR" b="1" dirty="0">
                <a:solidFill>
                  <a:srgbClr val="FFFF00"/>
                </a:solidFill>
              </a:rPr>
              <a:t>ο </a:t>
            </a:r>
            <a:r>
              <a:rPr lang="el-GR" b="1" dirty="0">
                <a:solidFill>
                  <a:srgbClr val="56FFFB"/>
                </a:solidFill>
              </a:rPr>
              <a:t>αδενοκαρκίνωμα</a:t>
            </a:r>
            <a:r>
              <a:rPr lang="el-GR" b="1" dirty="0">
                <a:solidFill>
                  <a:srgbClr val="FFFF00"/>
                </a:solidFill>
              </a:rPr>
              <a:t> θεωρείται ο πλέον συχνότερος τύπος </a:t>
            </a:r>
            <a:r>
              <a:rPr lang="en-US" b="1" dirty="0">
                <a:solidFill>
                  <a:srgbClr val="FFFF00"/>
                </a:solidFill>
              </a:rPr>
              <a:t>MMK</a:t>
            </a:r>
            <a:r>
              <a:rPr lang="el-GR" b="1" dirty="0">
                <a:solidFill>
                  <a:srgbClr val="FFFF00"/>
                </a:solidFill>
              </a:rPr>
              <a:t>Π. </a:t>
            </a:r>
            <a:endParaRPr lang="en-US" b="1" dirty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921516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b="1" dirty="0" smtClean="0">
                <a:solidFill>
                  <a:srgbClr val="FF0000"/>
                </a:solidFill>
                <a:latin typeface="Arial" charset="0"/>
                <a:ea typeface="MS PGothic" charset="0"/>
                <a:cs typeface="MS PGothic" charset="0"/>
              </a:rPr>
              <a:t>EML4-ALK</a:t>
            </a:r>
            <a:endParaRPr lang="en-US" sz="3600" dirty="0"/>
          </a:p>
        </p:txBody>
      </p:sp>
      <p:pic>
        <p:nvPicPr>
          <p:cNvPr id="4" name="Content Placeholder 3" descr="Ac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31" b="1231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3173666" y="6036084"/>
            <a:ext cx="578703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European Journal of Pharmacology 754 (2015) 82–91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7959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p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9232" r="-19232"/>
          <a:stretch>
            <a:fillRect/>
          </a:stretch>
        </p:blipFill>
        <p:spPr>
          <a:xfrm>
            <a:off x="-373038" y="920749"/>
            <a:ext cx="9898038" cy="5443539"/>
          </a:xfrm>
        </p:spPr>
      </p:pic>
      <p:sp>
        <p:nvSpPr>
          <p:cNvPr id="5" name="Rectangle 4"/>
          <p:cNvSpPr/>
          <p:nvPr/>
        </p:nvSpPr>
        <p:spPr>
          <a:xfrm>
            <a:off x="3032125" y="6452761"/>
            <a:ext cx="7429499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baseline="30000" dirty="0">
                <a:solidFill>
                  <a:srgbClr val="FF0000"/>
                </a:solidFill>
                <a:latin typeface="+mj-lt"/>
              </a:rPr>
              <a:t>Journal of Thoracic Disease, </a:t>
            </a:r>
            <a:r>
              <a:rPr lang="en-US" sz="2800" b="1" baseline="30000" dirty="0" err="1">
                <a:solidFill>
                  <a:srgbClr val="FF0000"/>
                </a:solidFill>
                <a:latin typeface="+mj-lt"/>
              </a:rPr>
              <a:t>Vol</a:t>
            </a:r>
            <a:r>
              <a:rPr lang="en-US" sz="2800" b="1" baseline="30000" dirty="0">
                <a:solidFill>
                  <a:srgbClr val="FF0000"/>
                </a:solidFill>
                <a:latin typeface="+mj-lt"/>
              </a:rPr>
              <a:t> 7, No 3 March 2015</a:t>
            </a:r>
          </a:p>
          <a:p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037" y="182085"/>
            <a:ext cx="9036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>
                <a:solidFill>
                  <a:srgbClr val="FF0000"/>
                </a:solidFill>
              </a:rPr>
              <a:t>ΑΝΑΖΗΤΗΣΗ  του ΓΟΝΙΔΙΟΥ ΣΥΝΤΗΞΗΣ </a:t>
            </a:r>
            <a:r>
              <a:rPr lang="en-US" sz="2000" b="1" i="1" dirty="0">
                <a:solidFill>
                  <a:srgbClr val="37FFD6"/>
                </a:solidFill>
              </a:rPr>
              <a:t>EML4-ALK </a:t>
            </a:r>
            <a:r>
              <a:rPr lang="el-GR" sz="2000" b="1" dirty="0" smtClean="0">
                <a:solidFill>
                  <a:srgbClr val="FF0000"/>
                </a:solidFill>
              </a:rPr>
              <a:t>και της ΠΡΩΤΕΪΝΗΣ που κωδικοποιεί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94250" y="1037709"/>
            <a:ext cx="2126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ΑΝΟΣΟΪΣΤΟΧΗΜΕΙΑ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461250" y="5826125"/>
            <a:ext cx="606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FISH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649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>
                <a:solidFill>
                  <a:srgbClr val="FF0000"/>
                </a:solidFill>
              </a:rPr>
              <a:t>ΑΝΑΖΗΤΗΣΗ  </a:t>
            </a:r>
            <a:r>
              <a:rPr lang="el-GR" sz="2400" b="1" dirty="0" smtClean="0">
                <a:solidFill>
                  <a:srgbClr val="FF0000"/>
                </a:solidFill>
              </a:rPr>
              <a:t>της </a:t>
            </a:r>
            <a:r>
              <a:rPr lang="el-GR" sz="2400" b="1" dirty="0">
                <a:solidFill>
                  <a:srgbClr val="FF0000"/>
                </a:solidFill>
              </a:rPr>
              <a:t>ΠΡΩΤΕΪΝΗΣ που </a:t>
            </a:r>
            <a:r>
              <a:rPr lang="el-GR" sz="2400" b="1" dirty="0" smtClean="0">
                <a:solidFill>
                  <a:srgbClr val="FF0000"/>
                </a:solidFill>
              </a:rPr>
              <a:t>κωδικοποιεί το ΓΟΝΙΔΙΟ ΣΥΝΤΗΞΗΣ </a:t>
            </a:r>
            <a:r>
              <a:rPr lang="en-US" sz="2400" b="1" i="1" dirty="0" smtClean="0">
                <a:solidFill>
                  <a:srgbClr val="37FFD6"/>
                </a:solidFill>
              </a:rPr>
              <a:t>EML4</a:t>
            </a:r>
            <a:r>
              <a:rPr lang="en-US" sz="2400" b="1" i="1" dirty="0">
                <a:solidFill>
                  <a:srgbClr val="37FFD6"/>
                </a:solidFill>
              </a:rPr>
              <a:t>-ALK </a:t>
            </a:r>
            <a:endParaRPr lang="en-US" sz="2400" dirty="0"/>
          </a:p>
        </p:txBody>
      </p:sp>
      <p:pic>
        <p:nvPicPr>
          <p:cNvPr id="4" name="Content Placeholder 3" descr="Untitled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5111" r="-151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9140277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b="1" dirty="0" smtClean="0">
                <a:solidFill>
                  <a:srgbClr val="FF0000"/>
                </a:solidFill>
              </a:rPr>
              <a:t>ΠΡ</a:t>
            </a:r>
            <a:r>
              <a:rPr lang="en-US" sz="2400" b="1" dirty="0" smtClean="0">
                <a:solidFill>
                  <a:srgbClr val="FF0000"/>
                </a:solidFill>
              </a:rPr>
              <a:t>O</a:t>
            </a:r>
            <a:r>
              <a:rPr lang="el-GR" sz="2400" b="1" dirty="0" smtClean="0">
                <a:solidFill>
                  <a:srgbClr val="FF0000"/>
                </a:solidFill>
              </a:rPr>
              <a:t>ΤΥΠΑ (ΠΑΡΑΔΕΙΓΜΑΤΑ) ΑΝΟΣΟΪΣΤΟΧΗΜΙΚΗΣ ΕΚΦΡΑΣΗΣ ΤΗΣ  </a:t>
            </a:r>
            <a:r>
              <a:rPr lang="el-GR" sz="2400" b="1" dirty="0">
                <a:solidFill>
                  <a:srgbClr val="FF0000"/>
                </a:solidFill>
              </a:rPr>
              <a:t>ΠΡΩΤΕΪΝΗΣ που κωδικοποιεί το ΓΟΝΙΔΙΟ ΣΥΝΤΗΞΗΣ </a:t>
            </a:r>
            <a:r>
              <a:rPr lang="en-US" sz="2400" b="1" i="1" dirty="0">
                <a:solidFill>
                  <a:srgbClr val="37FFD6"/>
                </a:solidFill>
              </a:rPr>
              <a:t>EML4-ALK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pp4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7913" r="-17913"/>
          <a:stretch>
            <a:fillRect/>
          </a:stretch>
        </p:blipFill>
        <p:spPr/>
      </p:pic>
      <p:sp>
        <p:nvSpPr>
          <p:cNvPr id="3" name="Rectangle 2"/>
          <p:cNvSpPr/>
          <p:nvPr/>
        </p:nvSpPr>
        <p:spPr>
          <a:xfrm>
            <a:off x="3922629" y="6334883"/>
            <a:ext cx="3844849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baseline="30000" dirty="0">
                <a:solidFill>
                  <a:srgbClr val="FF0000"/>
                </a:solidFill>
              </a:rPr>
              <a:t>Journal of Thoracic Disease, </a:t>
            </a:r>
            <a:r>
              <a:rPr lang="en-US" sz="2000" b="1" baseline="30000" dirty="0" err="1">
                <a:solidFill>
                  <a:srgbClr val="FF0000"/>
                </a:solidFill>
              </a:rPr>
              <a:t>Vol</a:t>
            </a:r>
            <a:r>
              <a:rPr lang="en-US" sz="2000" b="1" baseline="30000" dirty="0">
                <a:solidFill>
                  <a:srgbClr val="FF0000"/>
                </a:solidFill>
              </a:rPr>
              <a:t> 7, No 3 March 2015</a:t>
            </a:r>
          </a:p>
        </p:txBody>
      </p:sp>
    </p:spTree>
    <p:extLst>
      <p:ext uri="{BB962C8B-B14F-4D97-AF65-F5344CB8AC3E}">
        <p14:creationId xmlns:p14="http://schemas.microsoft.com/office/powerpoint/2010/main" xmlns="" val="226726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700" b="1" dirty="0" smtClean="0">
                <a:solidFill>
                  <a:srgbClr val="FF0000"/>
                </a:solidFill>
              </a:rPr>
              <a:t>ΠΡ</a:t>
            </a:r>
            <a:r>
              <a:rPr lang="en-US" sz="2700" b="1" dirty="0" smtClean="0">
                <a:solidFill>
                  <a:srgbClr val="FF0000"/>
                </a:solidFill>
              </a:rPr>
              <a:t>O</a:t>
            </a:r>
            <a:r>
              <a:rPr lang="el-GR" sz="2700" b="1" dirty="0" smtClean="0">
                <a:solidFill>
                  <a:srgbClr val="FF0000"/>
                </a:solidFill>
              </a:rPr>
              <a:t>ΤΥΠΑ (ΠΑΡΑΔΕΙΓΜΑΤΑ) ΑΝΑΖΗΤΗΣΗΣ ΤΗΣ ΔΙΑΜΕΤΑΘΕΣΗΣ </a:t>
            </a:r>
            <a:r>
              <a:rPr lang="en-US" sz="2700" b="1" i="1" dirty="0" smtClean="0">
                <a:solidFill>
                  <a:srgbClr val="37FFD6"/>
                </a:solidFill>
              </a:rPr>
              <a:t>EML4</a:t>
            </a:r>
            <a:r>
              <a:rPr lang="en-US" sz="2700" b="1" i="1" dirty="0">
                <a:solidFill>
                  <a:srgbClr val="37FFD6"/>
                </a:solidFill>
              </a:rPr>
              <a:t>-</a:t>
            </a:r>
            <a:r>
              <a:rPr lang="en-US" sz="2700" b="1" i="1" dirty="0" smtClean="0">
                <a:solidFill>
                  <a:srgbClr val="37FFD6"/>
                </a:solidFill>
              </a:rPr>
              <a:t>ALK</a:t>
            </a:r>
            <a:r>
              <a:rPr lang="el-GR" sz="2700" b="1" i="1" dirty="0" smtClean="0">
                <a:solidFill>
                  <a:srgbClr val="37FFD6"/>
                </a:solidFill>
              </a:rPr>
              <a:t> </a:t>
            </a:r>
            <a:r>
              <a:rPr lang="en-US" sz="2700" b="1" i="1" dirty="0" smtClean="0">
                <a:solidFill>
                  <a:srgbClr val="37FFD6"/>
                </a:solidFill>
              </a:rPr>
              <a:t> </a:t>
            </a:r>
            <a:endParaRPr lang="en-US" sz="2700" dirty="0"/>
          </a:p>
        </p:txBody>
      </p:sp>
      <p:pic>
        <p:nvPicPr>
          <p:cNvPr id="8" name="Content Placeholder 7" descr="aa2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5277" b="-5277"/>
          <a:stretch>
            <a:fillRect/>
          </a:stretch>
        </p:blipFill>
        <p:spPr>
          <a:xfrm>
            <a:off x="251265" y="1417639"/>
            <a:ext cx="4244535" cy="4756750"/>
          </a:xfrm>
        </p:spPr>
      </p:pic>
      <p:pic>
        <p:nvPicPr>
          <p:cNvPr id="9" name="Content Placeholder 8" descr="aa3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4445" b="-4445"/>
          <a:stretch>
            <a:fillRect/>
          </a:stretch>
        </p:blipFill>
        <p:spPr>
          <a:xfrm>
            <a:off x="4648199" y="1465864"/>
            <a:ext cx="4158471" cy="4660300"/>
          </a:xfrm>
        </p:spPr>
      </p:pic>
    </p:spTree>
    <p:extLst>
      <p:ext uri="{BB962C8B-B14F-4D97-AF65-F5344CB8AC3E}">
        <p14:creationId xmlns:p14="http://schemas.microsoft.com/office/powerpoint/2010/main" xmlns="" val="33387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p1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3252" r="-13252"/>
          <a:stretch>
            <a:fillRect/>
          </a:stretch>
        </p:blipFill>
        <p:spPr>
          <a:xfrm>
            <a:off x="581027" y="1702294"/>
            <a:ext cx="8166098" cy="4491039"/>
          </a:xfrm>
        </p:spPr>
      </p:pic>
      <p:sp>
        <p:nvSpPr>
          <p:cNvPr id="5" name="Rectangle 4"/>
          <p:cNvSpPr/>
          <p:nvPr/>
        </p:nvSpPr>
        <p:spPr>
          <a:xfrm>
            <a:off x="3835075" y="6367959"/>
            <a:ext cx="5308925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baseline="30000" dirty="0">
                <a:solidFill>
                  <a:srgbClr val="FF0000"/>
                </a:solidFill>
              </a:rPr>
              <a:t>Journal of Thoracic Disease, </a:t>
            </a:r>
            <a:r>
              <a:rPr lang="en-US" sz="2800" b="1" baseline="30000" dirty="0" err="1">
                <a:solidFill>
                  <a:srgbClr val="FF0000"/>
                </a:solidFill>
              </a:rPr>
              <a:t>Vol</a:t>
            </a:r>
            <a:r>
              <a:rPr lang="en-US" sz="2800" b="1" baseline="30000" dirty="0">
                <a:solidFill>
                  <a:srgbClr val="FF0000"/>
                </a:solidFill>
              </a:rPr>
              <a:t> 7, No 3 March 2015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77820"/>
            <a:ext cx="9195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</a:rPr>
              <a:t>ΧΡΗΣΗ ΑΛΓΟΡΙΘΜΩΝ ΓΙΑ ΤΗΝ ΔΙΑΧΕΙΡΗΣΗ ΑΣΘΕΝΩΝ ΜΕ ΜΜΚΠ (αδενοκαρκίνωμα)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793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ROS1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Untitled 2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8302" r="-18302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457200" y="6191283"/>
            <a:ext cx="83816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F. </a:t>
            </a:r>
            <a:r>
              <a:rPr lang="en-US" sz="2400" b="1" dirty="0" err="1">
                <a:solidFill>
                  <a:srgbClr val="FF0000"/>
                </a:solidFill>
              </a:rPr>
              <a:t>Facchinetti</a:t>
            </a:r>
            <a:r>
              <a:rPr lang="en-US" sz="2400" b="1" dirty="0">
                <a:solidFill>
                  <a:srgbClr val="FF0000"/>
                </a:solidFill>
              </a:rPr>
              <a:t> et al. / Cancer Treatment Reviews 55 (2017) 83–95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631734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ROS1</a:t>
            </a:r>
            <a:endParaRPr lang="en-US" sz="3200" dirty="0"/>
          </a:p>
        </p:txBody>
      </p:sp>
      <p:pic>
        <p:nvPicPr>
          <p:cNvPr id="4" name="Content Placeholder 3" descr="Untitled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67335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ntitled 2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3922" r="-13922"/>
          <a:stretch>
            <a:fillRect/>
          </a:stretch>
        </p:blipFill>
        <p:spPr>
          <a:xfrm>
            <a:off x="0" y="1560291"/>
            <a:ext cx="8370170" cy="4603271"/>
          </a:xfrm>
        </p:spPr>
      </p:pic>
      <p:sp>
        <p:nvSpPr>
          <p:cNvPr id="5" name="Rectangle 4"/>
          <p:cNvSpPr/>
          <p:nvPr/>
        </p:nvSpPr>
        <p:spPr>
          <a:xfrm>
            <a:off x="820679" y="6363617"/>
            <a:ext cx="83233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F. </a:t>
            </a:r>
            <a:r>
              <a:rPr lang="en-US" sz="2000" b="1" dirty="0" err="1">
                <a:solidFill>
                  <a:srgbClr val="FF0000"/>
                </a:solidFill>
              </a:rPr>
              <a:t>Facchinetti</a:t>
            </a:r>
            <a:r>
              <a:rPr lang="en-US" sz="2000" b="1" dirty="0">
                <a:solidFill>
                  <a:srgbClr val="FF0000"/>
                </a:solidFill>
              </a:rPr>
              <a:t> et al. / Cancer Treatment Reviews 55 (2017) 83–95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534085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b="1" dirty="0">
                <a:solidFill>
                  <a:srgbClr val="FF0000"/>
                </a:solidFill>
              </a:rPr>
              <a:t>ΧΡΗΣΗ ΑΛΓΟΡΙΘΜΩΝ ΓΙΑ ΤΗΝ ΔΙΑΧΕΙΡΗΣΗ ΑΣΘΕΝΩΝ </a:t>
            </a:r>
            <a:r>
              <a:rPr lang="el-GR" sz="2000" b="1" dirty="0" smtClean="0">
                <a:solidFill>
                  <a:srgbClr val="FF0000"/>
                </a:solidFill>
              </a:rPr>
              <a:t>ΜΕ ΣΥΓΚΕΚΡΙΜΕΝΟ ΣΤΑΔΙΟ </a:t>
            </a:r>
            <a:r>
              <a:rPr lang="el-GR" sz="2000" b="1" dirty="0">
                <a:solidFill>
                  <a:srgbClr val="FF0000"/>
                </a:solidFill>
              </a:rPr>
              <a:t>ΜΜΚΠ (αδενοκαρκίνωμα)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39473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18928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           </a:t>
            </a:r>
            <a:r>
              <a:rPr lang="el-GR" sz="3200" b="1" dirty="0" smtClean="0">
                <a:solidFill>
                  <a:srgbClr val="FF0000"/>
                </a:solidFill>
              </a:rPr>
              <a:t>ΑΝΟΣΟΘΕΡΑΠΕΙΑ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694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>
                <a:solidFill>
                  <a:srgbClr val="FF0000"/>
                </a:solidFill>
              </a:rPr>
              <a:t>ΤΟ ΜΗ ΜΙΚΡΟΚΥΤΤΑΡΙΚΟ ΚΑΡΚΙΝΩΜΑ ΠΝΕΥΜΟΝΑ (ΜΜΚΠ) ΩΣ ΠΑΡΑΔΕΙΓΜΑ ΓΙΑ ΕΦΑΡΜΟΓΗ ΣΤΟΧΕΥΟΥΣΑΣ ΘΕΡΑΠΕΙΑΣ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6756" cy="4525963"/>
          </a:xfrm>
        </p:spPr>
        <p:txBody>
          <a:bodyPr>
            <a:normAutofit lnSpcReduction="10000"/>
          </a:bodyPr>
          <a:lstStyle/>
          <a:p>
            <a:r>
              <a:rPr lang="el-GR" b="1" u="sng" dirty="0" smtClean="0">
                <a:solidFill>
                  <a:srgbClr val="FFFF00"/>
                </a:solidFill>
              </a:rPr>
              <a:t>Κ</a:t>
            </a:r>
            <a:r>
              <a:rPr lang="en-US" b="1" u="sng" dirty="0" smtClean="0">
                <a:solidFill>
                  <a:srgbClr val="FFFF00"/>
                </a:solidFill>
              </a:rPr>
              <a:t>α</a:t>
            </a:r>
            <a:r>
              <a:rPr lang="en-US" b="1" u="sng" dirty="0" err="1" smtClean="0">
                <a:solidFill>
                  <a:srgbClr val="FFFF00"/>
                </a:solidFill>
              </a:rPr>
              <a:t>ρκίνο</a:t>
            </a:r>
            <a:r>
              <a:rPr lang="el-GR" b="1" u="sng" dirty="0" smtClean="0">
                <a:solidFill>
                  <a:srgbClr val="FFFF00"/>
                </a:solidFill>
              </a:rPr>
              <a:t>ς </a:t>
            </a:r>
            <a:r>
              <a:rPr lang="en-US" b="1" u="sng" dirty="0" err="1" smtClean="0">
                <a:solidFill>
                  <a:srgbClr val="FFFF00"/>
                </a:solidFill>
              </a:rPr>
              <a:t>του</a:t>
            </a:r>
            <a:r>
              <a:rPr lang="en-US" b="1" u="sng" dirty="0" smtClean="0">
                <a:solidFill>
                  <a:srgbClr val="FFFF00"/>
                </a:solidFill>
              </a:rPr>
              <a:t> </a:t>
            </a:r>
            <a:r>
              <a:rPr lang="en-US" b="1" u="sng" dirty="0">
                <a:solidFill>
                  <a:srgbClr val="FFFF00"/>
                </a:solidFill>
              </a:rPr>
              <a:t>π</a:t>
            </a:r>
            <a:r>
              <a:rPr lang="en-US" b="1" u="sng" dirty="0" err="1">
                <a:solidFill>
                  <a:srgbClr val="FFFF00"/>
                </a:solidFill>
              </a:rPr>
              <a:t>νεύμον</a:t>
            </a:r>
            <a:r>
              <a:rPr lang="en-US" b="1" u="sng" dirty="0">
                <a:solidFill>
                  <a:srgbClr val="FFFF00"/>
                </a:solidFill>
              </a:rPr>
              <a:t>α </a:t>
            </a:r>
            <a:r>
              <a:rPr lang="en-US" b="1" dirty="0" smtClean="0">
                <a:solidFill>
                  <a:srgbClr val="37FFD6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b="1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l-GR" b="1" dirty="0" smtClean="0">
                <a:solidFill>
                  <a:srgbClr val="FFFF00"/>
                </a:solidFill>
                <a:sym typeface="Wingdings"/>
              </a:rPr>
              <a:t>Ο</a:t>
            </a:r>
            <a:r>
              <a:rPr lang="en-US" b="1" dirty="0" err="1" smtClean="0">
                <a:solidFill>
                  <a:srgbClr val="FFFF00"/>
                </a:solidFill>
              </a:rPr>
              <a:t>μάδ</a:t>
            </a:r>
            <a:r>
              <a:rPr lang="en-US" b="1" dirty="0" smtClean="0">
                <a:solidFill>
                  <a:srgbClr val="FFFF00"/>
                </a:solidFill>
              </a:rPr>
              <a:t>α </a:t>
            </a:r>
            <a:r>
              <a:rPr lang="en-US" b="1" dirty="0" err="1">
                <a:solidFill>
                  <a:srgbClr val="FFFF00"/>
                </a:solidFill>
              </a:rPr>
              <a:t>νεο</a:t>
            </a:r>
            <a:r>
              <a:rPr lang="en-US" b="1" dirty="0">
                <a:solidFill>
                  <a:srgbClr val="FFFF00"/>
                </a:solidFill>
              </a:rPr>
              <a:t>π</a:t>
            </a:r>
            <a:r>
              <a:rPr lang="en-US" b="1" dirty="0" err="1">
                <a:solidFill>
                  <a:srgbClr val="FFFF00"/>
                </a:solidFill>
              </a:rPr>
              <a:t>λ</a:t>
            </a:r>
            <a:r>
              <a:rPr lang="en-US" b="1" dirty="0">
                <a:solidFill>
                  <a:srgbClr val="FFFF00"/>
                </a:solidFill>
              </a:rPr>
              <a:t>α</a:t>
            </a:r>
            <a:r>
              <a:rPr lang="en-US" b="1" dirty="0" err="1">
                <a:solidFill>
                  <a:srgbClr val="FFFF00"/>
                </a:solidFill>
              </a:rPr>
              <a:t>σμάτων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με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56FFFB"/>
                </a:solidFill>
              </a:rPr>
              <a:t>γενετική</a:t>
            </a:r>
            <a:r>
              <a:rPr lang="en-US" b="1" dirty="0">
                <a:solidFill>
                  <a:srgbClr val="56FFFB"/>
                </a:solidFill>
              </a:rPr>
              <a:t> </a:t>
            </a:r>
            <a:r>
              <a:rPr lang="en-US" b="1" dirty="0" err="1">
                <a:solidFill>
                  <a:srgbClr val="56FFFB"/>
                </a:solidFill>
              </a:rPr>
              <a:t>ετερογένει</a:t>
            </a:r>
            <a:r>
              <a:rPr lang="en-US" b="1" dirty="0">
                <a:solidFill>
                  <a:srgbClr val="56FFFB"/>
                </a:solidFill>
              </a:rPr>
              <a:t>α</a:t>
            </a:r>
            <a:r>
              <a:rPr lang="en-US" b="1" dirty="0">
                <a:solidFill>
                  <a:srgbClr val="FFFF00"/>
                </a:solidFill>
              </a:rPr>
              <a:t>. </a:t>
            </a:r>
            <a:endParaRPr lang="el-GR" b="1" dirty="0" smtClean="0">
              <a:solidFill>
                <a:srgbClr val="FFFF00"/>
              </a:solidFill>
            </a:endParaRPr>
          </a:p>
          <a:p>
            <a:endParaRPr lang="el-GR" b="1" dirty="0" smtClean="0">
              <a:solidFill>
                <a:srgbClr val="FFFF00"/>
              </a:solidFill>
            </a:endParaRPr>
          </a:p>
          <a:p>
            <a:r>
              <a:rPr lang="el-GR" b="1" dirty="0" smtClean="0">
                <a:solidFill>
                  <a:srgbClr val="FFFF00"/>
                </a:solidFill>
              </a:rPr>
              <a:t>Αυτή η διαπίστωση προάγει την ανάπτυξη αποτελεσματικότερων εξατομικευμένων θεραπειών.</a:t>
            </a:r>
          </a:p>
          <a:p>
            <a:pPr marL="0" indent="0">
              <a:buNone/>
            </a:pPr>
            <a:r>
              <a:rPr lang="el-GR" b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el-GR" b="1" u="sng" dirty="0" smtClean="0">
                <a:solidFill>
                  <a:srgbClr val="FFFF00"/>
                </a:solidFill>
              </a:rPr>
              <a:t>Εξατομικευμένες Θεραπείες </a:t>
            </a:r>
            <a:r>
              <a:rPr lang="el-GR" b="1" dirty="0" smtClean="0">
                <a:solidFill>
                  <a:srgbClr val="37FFD6"/>
                </a:solidFill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 lang="en-US" b="1" dirty="0" smtClean="0">
                <a:solidFill>
                  <a:srgbClr val="37FFD6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b="1" u="sng" dirty="0" smtClean="0">
                <a:solidFill>
                  <a:srgbClr val="FFFF00"/>
                </a:solidFill>
                <a:sym typeface="Wingdings"/>
              </a:rPr>
              <a:t>Μοριακό προφίλ </a:t>
            </a:r>
            <a:r>
              <a:rPr lang="el-GR" b="1" dirty="0" smtClean="0">
                <a:solidFill>
                  <a:srgbClr val="FFFF00"/>
                </a:solidFill>
                <a:sym typeface="Wingdings"/>
              </a:rPr>
              <a:t>του ασθενούς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0125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PD1-PDL1</a:t>
            </a:r>
            <a:br>
              <a:rPr lang="en-US" sz="3600" b="1" dirty="0">
                <a:solidFill>
                  <a:srgbClr val="FF0000"/>
                </a:solidFill>
              </a:rPr>
            </a:b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Untitled1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463" r="-5463"/>
          <a:stretch>
            <a:fillRect/>
          </a:stretch>
        </p:blipFill>
        <p:spPr>
          <a:xfrm>
            <a:off x="-303410" y="843400"/>
            <a:ext cx="9753709" cy="5364164"/>
          </a:xfrm>
        </p:spPr>
      </p:pic>
      <p:sp>
        <p:nvSpPr>
          <p:cNvPr id="5" name="Rectangle 4"/>
          <p:cNvSpPr/>
          <p:nvPr/>
        </p:nvSpPr>
        <p:spPr>
          <a:xfrm>
            <a:off x="2032000" y="6305035"/>
            <a:ext cx="74182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dirty="0" err="1">
                <a:solidFill>
                  <a:srgbClr val="FF0000"/>
                </a:solidFill>
              </a:rPr>
              <a:t>Bardhan</a:t>
            </a:r>
            <a:r>
              <a:rPr lang="en-US" sz="2400" b="1" baseline="30000" dirty="0">
                <a:solidFill>
                  <a:srgbClr val="FF0000"/>
                </a:solidFill>
              </a:rPr>
              <a:t> K, </a:t>
            </a:r>
            <a:r>
              <a:rPr lang="en-US" sz="2400" b="1" baseline="30000" dirty="0" err="1">
                <a:solidFill>
                  <a:srgbClr val="FF0000"/>
                </a:solidFill>
              </a:rPr>
              <a:t>Anagnostou</a:t>
            </a:r>
            <a:r>
              <a:rPr lang="en-US" sz="2400" b="1" baseline="30000" dirty="0">
                <a:solidFill>
                  <a:srgbClr val="FF0000"/>
                </a:solidFill>
              </a:rPr>
              <a:t> T and </a:t>
            </a:r>
            <a:r>
              <a:rPr lang="en-US" sz="2400" b="1" baseline="30000" dirty="0" err="1">
                <a:solidFill>
                  <a:srgbClr val="FF0000"/>
                </a:solidFill>
              </a:rPr>
              <a:t>Boussiotis</a:t>
            </a:r>
            <a:r>
              <a:rPr lang="en-US" sz="2400" b="1" baseline="30000" dirty="0">
                <a:solidFill>
                  <a:srgbClr val="FF0000"/>
                </a:solidFill>
              </a:rPr>
              <a:t> VA. Front. </a:t>
            </a:r>
            <a:r>
              <a:rPr lang="en-US" sz="2400" b="1" baseline="30000" dirty="0" err="1">
                <a:solidFill>
                  <a:srgbClr val="FF0000"/>
                </a:solidFill>
              </a:rPr>
              <a:t>Immunol</a:t>
            </a:r>
            <a:r>
              <a:rPr lang="en-US" sz="2400" b="1" baseline="30000" dirty="0">
                <a:solidFill>
                  <a:srgbClr val="FF0000"/>
                </a:solidFill>
              </a:rPr>
              <a:t>. 2016;7:550.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616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71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/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/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 smtClean="0">
                <a:solidFill>
                  <a:srgbClr val="FF0000"/>
                </a:solidFill>
              </a:rPr>
              <a:t>PD1</a:t>
            </a:r>
            <a:r>
              <a:rPr lang="en-US" sz="3200" b="1" dirty="0">
                <a:solidFill>
                  <a:srgbClr val="FF0000"/>
                </a:solidFill>
              </a:rPr>
              <a:t>-PDL1</a:t>
            </a:r>
            <a:br>
              <a:rPr lang="en-US" sz="3200" b="1" dirty="0">
                <a:solidFill>
                  <a:srgbClr val="FF0000"/>
                </a:solidFill>
              </a:rPr>
            </a:br>
            <a:endParaRPr lang="en-US" sz="3200" dirty="0"/>
          </a:p>
        </p:txBody>
      </p:sp>
      <p:pic>
        <p:nvPicPr>
          <p:cNvPr id="4" name="Content Placeholder 3" descr="Untitled1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7583" r="-17583"/>
          <a:stretch>
            <a:fillRect/>
          </a:stretch>
        </p:blipFill>
        <p:spPr>
          <a:xfrm>
            <a:off x="-334923" y="748886"/>
            <a:ext cx="9963340" cy="5479453"/>
          </a:xfrm>
        </p:spPr>
      </p:pic>
      <p:sp>
        <p:nvSpPr>
          <p:cNvPr id="5" name="Rectangle 4"/>
          <p:cNvSpPr/>
          <p:nvPr/>
        </p:nvSpPr>
        <p:spPr>
          <a:xfrm>
            <a:off x="2524126" y="6387456"/>
            <a:ext cx="66198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dirty="0" err="1">
                <a:solidFill>
                  <a:srgbClr val="FF0000"/>
                </a:solidFill>
              </a:rPr>
              <a:t>Bardhan</a:t>
            </a:r>
            <a:r>
              <a:rPr lang="en-US" sz="2400" b="1" baseline="30000" dirty="0">
                <a:solidFill>
                  <a:srgbClr val="FF0000"/>
                </a:solidFill>
              </a:rPr>
              <a:t> K, </a:t>
            </a:r>
            <a:r>
              <a:rPr lang="en-US" sz="2400" b="1" baseline="30000" dirty="0" err="1">
                <a:solidFill>
                  <a:srgbClr val="FF0000"/>
                </a:solidFill>
              </a:rPr>
              <a:t>Anagnostou</a:t>
            </a:r>
            <a:r>
              <a:rPr lang="en-US" sz="2400" b="1" baseline="30000" dirty="0">
                <a:solidFill>
                  <a:srgbClr val="FF0000"/>
                </a:solidFill>
              </a:rPr>
              <a:t> T and </a:t>
            </a:r>
            <a:r>
              <a:rPr lang="en-US" sz="2400" b="1" baseline="30000" dirty="0" err="1">
                <a:solidFill>
                  <a:srgbClr val="FF0000"/>
                </a:solidFill>
              </a:rPr>
              <a:t>Boussiotis</a:t>
            </a:r>
            <a:r>
              <a:rPr lang="en-US" sz="2400" b="1" baseline="30000" dirty="0">
                <a:solidFill>
                  <a:srgbClr val="FF0000"/>
                </a:solidFill>
              </a:rPr>
              <a:t> VA. Front. </a:t>
            </a:r>
            <a:r>
              <a:rPr lang="en-US" sz="2400" b="1" baseline="30000" dirty="0" err="1">
                <a:solidFill>
                  <a:srgbClr val="FF0000"/>
                </a:solidFill>
              </a:rPr>
              <a:t>Immunol</a:t>
            </a:r>
            <a:r>
              <a:rPr lang="en-US" sz="2400" b="1" baseline="30000" dirty="0">
                <a:solidFill>
                  <a:srgbClr val="FF0000"/>
                </a:solidFill>
              </a:rPr>
              <a:t>. 2016;7:550.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896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b="1" dirty="0">
                <a:solidFill>
                  <a:srgbClr val="FF0000"/>
                </a:solidFill>
              </a:rPr>
              <a:t>PD1-PDL1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Untitled 1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7900" r="-17900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498134" y="6314705"/>
            <a:ext cx="6437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 err="1">
                <a:solidFill>
                  <a:srgbClr val="FF0000"/>
                </a:solidFill>
              </a:rPr>
              <a:t>Bardhan</a:t>
            </a:r>
            <a:r>
              <a:rPr lang="en-US" sz="2400" b="1" baseline="30000" dirty="0">
                <a:solidFill>
                  <a:srgbClr val="FF0000"/>
                </a:solidFill>
              </a:rPr>
              <a:t> K, </a:t>
            </a:r>
            <a:r>
              <a:rPr lang="en-US" sz="2400" b="1" baseline="30000" dirty="0" err="1">
                <a:solidFill>
                  <a:srgbClr val="FF0000"/>
                </a:solidFill>
              </a:rPr>
              <a:t>Anagnostou</a:t>
            </a:r>
            <a:r>
              <a:rPr lang="en-US" sz="2400" b="1" baseline="30000" dirty="0">
                <a:solidFill>
                  <a:srgbClr val="FF0000"/>
                </a:solidFill>
              </a:rPr>
              <a:t> T and </a:t>
            </a:r>
            <a:r>
              <a:rPr lang="en-US" sz="2400" b="1" baseline="30000" dirty="0" err="1">
                <a:solidFill>
                  <a:srgbClr val="FF0000"/>
                </a:solidFill>
              </a:rPr>
              <a:t>Boussiotis</a:t>
            </a:r>
            <a:r>
              <a:rPr lang="en-US" sz="2400" b="1" baseline="30000" dirty="0">
                <a:solidFill>
                  <a:srgbClr val="FF0000"/>
                </a:solidFill>
              </a:rPr>
              <a:t> 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VA. </a:t>
            </a:r>
            <a:r>
              <a:rPr lang="en-US" sz="2400" b="1" baseline="30000" dirty="0">
                <a:solidFill>
                  <a:srgbClr val="FF0000"/>
                </a:solidFill>
              </a:rPr>
              <a:t>Front. </a:t>
            </a:r>
            <a:r>
              <a:rPr lang="en-US" sz="2400" b="1" baseline="30000" dirty="0" err="1">
                <a:solidFill>
                  <a:srgbClr val="FF0000"/>
                </a:solidFill>
              </a:rPr>
              <a:t>Immunol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. 2016;7</a:t>
            </a:r>
            <a:r>
              <a:rPr lang="en-US" sz="2400" b="1" baseline="30000" dirty="0">
                <a:solidFill>
                  <a:srgbClr val="FF0000"/>
                </a:solidFill>
              </a:rPr>
              <a:t>:550.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783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>
                <a:solidFill>
                  <a:srgbClr val="FF0000"/>
                </a:solidFill>
              </a:rPr>
              <a:t>ΠΡ</a:t>
            </a:r>
            <a:r>
              <a:rPr lang="en-US" sz="2400" b="1" dirty="0">
                <a:solidFill>
                  <a:srgbClr val="FF0000"/>
                </a:solidFill>
              </a:rPr>
              <a:t>O</a:t>
            </a:r>
            <a:r>
              <a:rPr lang="el-GR" sz="2400" b="1" dirty="0">
                <a:solidFill>
                  <a:srgbClr val="FF0000"/>
                </a:solidFill>
              </a:rPr>
              <a:t>ΤΥΠΑ (ΠΑΡΑΔΕΙΓΜΑΤΑ) ΑΝΟΣΟΪΣΤΟΧΗΜΙΚΗΣ ΕΚΦΡΑΣΗΣ ΤΗΣ  ΠΡΩΤΕΪΝΗΣ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PDL1 </a:t>
            </a:r>
            <a:r>
              <a:rPr lang="el-GR" sz="2400" b="1" dirty="0">
                <a:solidFill>
                  <a:srgbClr val="FF0000"/>
                </a:solidFill>
              </a:rPr>
              <a:t>ΣΕ </a:t>
            </a:r>
            <a:r>
              <a:rPr lang="en-US" sz="2400" b="1" dirty="0" smtClean="0">
                <a:solidFill>
                  <a:srgbClr val="FF0000"/>
                </a:solidFill>
              </a:rPr>
              <a:t>MMK</a:t>
            </a:r>
            <a:r>
              <a:rPr lang="el-GR" sz="2400" b="1" dirty="0" smtClean="0">
                <a:solidFill>
                  <a:srgbClr val="FF0000"/>
                </a:solidFill>
              </a:rPr>
              <a:t>Π</a:t>
            </a:r>
            <a:endParaRPr lang="en-US" sz="2400" dirty="0"/>
          </a:p>
        </p:txBody>
      </p:sp>
      <p:pic>
        <p:nvPicPr>
          <p:cNvPr id="4" name="Content Placeholder 3" descr="Untitled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9114" r="-191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87130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b="1" dirty="0" smtClean="0">
                <a:solidFill>
                  <a:srgbClr val="FF0000"/>
                </a:solidFill>
              </a:rPr>
              <a:t>ΑΝΑΣΤΟΛΗ </a:t>
            </a:r>
            <a:r>
              <a:rPr lang="en-US" sz="3200" b="1" dirty="0" smtClean="0">
                <a:solidFill>
                  <a:srgbClr val="FF0000"/>
                </a:solidFill>
              </a:rPr>
              <a:t>PD1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smtClean="0">
                <a:solidFill>
                  <a:srgbClr val="FF0000"/>
                </a:solidFill>
              </a:rPr>
              <a:t>PDL1</a:t>
            </a:r>
            <a:endParaRPr lang="en-US" sz="3200" dirty="0"/>
          </a:p>
        </p:txBody>
      </p:sp>
      <p:pic>
        <p:nvPicPr>
          <p:cNvPr id="4" name="Content Placeholder 3" descr="Untitled1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59471" b="-59471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2143125" y="6179493"/>
            <a:ext cx="70008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dirty="0" err="1">
                <a:solidFill>
                  <a:srgbClr val="FF0000"/>
                </a:solidFill>
              </a:rPr>
              <a:t>Bardhan</a:t>
            </a:r>
            <a:r>
              <a:rPr lang="en-US" sz="2400" b="1" baseline="30000" dirty="0">
                <a:solidFill>
                  <a:srgbClr val="FF0000"/>
                </a:solidFill>
              </a:rPr>
              <a:t> K, </a:t>
            </a:r>
            <a:r>
              <a:rPr lang="en-US" sz="2400" b="1" baseline="30000" dirty="0" err="1">
                <a:solidFill>
                  <a:srgbClr val="FF0000"/>
                </a:solidFill>
              </a:rPr>
              <a:t>Anagnostou</a:t>
            </a:r>
            <a:r>
              <a:rPr lang="en-US" sz="2400" b="1" baseline="30000" dirty="0">
                <a:solidFill>
                  <a:srgbClr val="FF0000"/>
                </a:solidFill>
              </a:rPr>
              <a:t> T and </a:t>
            </a:r>
            <a:r>
              <a:rPr lang="en-US" sz="2400" b="1" baseline="30000" dirty="0" err="1">
                <a:solidFill>
                  <a:srgbClr val="FF0000"/>
                </a:solidFill>
              </a:rPr>
              <a:t>Boussiotis</a:t>
            </a:r>
            <a:r>
              <a:rPr lang="en-US" sz="2400" b="1" baseline="30000" dirty="0">
                <a:solidFill>
                  <a:srgbClr val="FF0000"/>
                </a:solidFill>
              </a:rPr>
              <a:t> VA. Front. </a:t>
            </a:r>
            <a:r>
              <a:rPr lang="en-US" sz="2400" b="1" baseline="30000" dirty="0" err="1">
                <a:solidFill>
                  <a:srgbClr val="FF0000"/>
                </a:solidFill>
              </a:rPr>
              <a:t>Immunol</a:t>
            </a:r>
            <a:r>
              <a:rPr lang="en-US" sz="2400" b="1" baseline="30000" dirty="0">
                <a:solidFill>
                  <a:srgbClr val="FF0000"/>
                </a:solidFill>
              </a:rPr>
              <a:t>. 2016;7:550.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155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b="1" dirty="0" smtClean="0">
                <a:solidFill>
                  <a:srgbClr val="FFFF00"/>
                </a:solidFill>
              </a:rPr>
              <a:t>Χρήσιμη η ενσωμάτωση </a:t>
            </a:r>
            <a:r>
              <a:rPr lang="el-GR" b="1" dirty="0">
                <a:solidFill>
                  <a:srgbClr val="FFFF00"/>
                </a:solidFill>
              </a:rPr>
              <a:t>των </a:t>
            </a:r>
            <a:r>
              <a:rPr lang="el-GR" b="1" dirty="0">
                <a:solidFill>
                  <a:srgbClr val="37FFD6"/>
                </a:solidFill>
              </a:rPr>
              <a:t>κλινικών</a:t>
            </a:r>
            <a:r>
              <a:rPr lang="el-GR" b="1" dirty="0">
                <a:solidFill>
                  <a:srgbClr val="FFFF00"/>
                </a:solidFill>
              </a:rPr>
              <a:t> παραγόντων στους </a:t>
            </a:r>
            <a:r>
              <a:rPr lang="el-GR" b="1" dirty="0">
                <a:solidFill>
                  <a:srgbClr val="37FFD6"/>
                </a:solidFill>
              </a:rPr>
              <a:t>γενετικούς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smtClean="0">
                <a:solidFill>
                  <a:srgbClr val="FFFF00"/>
                </a:solidFill>
              </a:rPr>
              <a:t>παράγοντες.</a:t>
            </a:r>
          </a:p>
          <a:p>
            <a:r>
              <a:rPr lang="el-GR" b="1" dirty="0">
                <a:solidFill>
                  <a:srgbClr val="FFFF00"/>
                </a:solidFill>
              </a:rPr>
              <a:t>Σχεδιασμός μελλοντικών κλινικών μελετών </a:t>
            </a:r>
            <a:r>
              <a:rPr lang="el-GR" b="1" dirty="0" smtClean="0">
                <a:solidFill>
                  <a:srgbClr val="FFFF00"/>
                </a:solidFill>
              </a:rPr>
              <a:t>σε υποπληθυσμούς </a:t>
            </a:r>
            <a:r>
              <a:rPr lang="el-GR" b="1" dirty="0">
                <a:solidFill>
                  <a:srgbClr val="FFFF00"/>
                </a:solidFill>
              </a:rPr>
              <a:t>ασθενών με διαφορετική ανταπόκριση στην </a:t>
            </a:r>
            <a:r>
              <a:rPr lang="el-GR" b="1" dirty="0" smtClean="0">
                <a:solidFill>
                  <a:srgbClr val="FFFF00"/>
                </a:solidFill>
              </a:rPr>
              <a:t>θεραπεία και επιβίωση</a:t>
            </a:r>
            <a:endParaRPr lang="en-US" b="1" dirty="0">
              <a:solidFill>
                <a:srgbClr val="FFFF00"/>
              </a:solidFill>
            </a:endParaRPr>
          </a:p>
          <a:p>
            <a:endParaRPr lang="el-GR" b="1" dirty="0"/>
          </a:p>
          <a:p>
            <a:endParaRPr lang="el-GR" b="1" dirty="0" smtClean="0"/>
          </a:p>
          <a:p>
            <a:endParaRPr lang="el-GR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111555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3312" r="-13312"/>
          <a:stretch>
            <a:fillRect/>
          </a:stretch>
        </p:blipFill>
        <p:spPr>
          <a:xfrm>
            <a:off x="-863404" y="151660"/>
            <a:ext cx="9967236" cy="5481596"/>
          </a:xfrm>
        </p:spPr>
      </p:pic>
      <p:sp>
        <p:nvSpPr>
          <p:cNvPr id="5" name="Rectangle 4"/>
          <p:cNvSpPr/>
          <p:nvPr/>
        </p:nvSpPr>
        <p:spPr>
          <a:xfrm>
            <a:off x="174625" y="5337175"/>
            <a:ext cx="1206499" cy="296081"/>
          </a:xfrm>
          <a:prstGeom prst="rect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9000" y="6096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4625" y="4987925"/>
            <a:ext cx="29579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4625" y="5633256"/>
            <a:ext cx="892920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400" b="1" dirty="0" smtClean="0">
                <a:solidFill>
                  <a:srgbClr val="FF0000"/>
                </a:solidFill>
              </a:rPr>
              <a:t>Η Αναζήτηση Υποκείμενων Γονιδιακών Χαρακτηριστικών θα μπορούσε περαιτέρω να συμβάλλει  στην αναζήτηση προβλεπτικών δεικτών και νέων στοχευουσών θεραπειών στον καρκίνο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71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3b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154" r="-1154"/>
          <a:stretch>
            <a:fillRect/>
          </a:stretch>
        </p:blipFill>
        <p:spPr>
          <a:xfrm>
            <a:off x="-56609" y="1000125"/>
            <a:ext cx="9320724" cy="5126039"/>
          </a:xfrm>
        </p:spPr>
      </p:pic>
      <p:sp>
        <p:nvSpPr>
          <p:cNvPr id="5" name="Rectangle 4"/>
          <p:cNvSpPr/>
          <p:nvPr/>
        </p:nvSpPr>
        <p:spPr>
          <a:xfrm>
            <a:off x="2380610" y="6478409"/>
            <a:ext cx="6763390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baseline="30000" dirty="0">
                <a:solidFill>
                  <a:srgbClr val="FF0000"/>
                </a:solidFill>
              </a:rPr>
              <a:t>J. </a:t>
            </a:r>
            <a:r>
              <a:rPr lang="en-US" sz="2800" b="1" baseline="30000" dirty="0" err="1">
                <a:solidFill>
                  <a:srgbClr val="FF0000"/>
                </a:solidFill>
              </a:rPr>
              <a:t>Xie</a:t>
            </a:r>
            <a:r>
              <a:rPr lang="en-US" sz="2800" b="1" baseline="30000" dirty="0">
                <a:solidFill>
                  <a:srgbClr val="FF0000"/>
                </a:solidFill>
              </a:rPr>
              <a:t>, X. Zhang / Journal of Genetics and Genomics 43 (2016) 3e10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2052" y="307945"/>
            <a:ext cx="8847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>
                <a:solidFill>
                  <a:srgbClr val="FF0000"/>
                </a:solidFill>
              </a:rPr>
              <a:t>ΠΑΡΑΔΕΙΓΜΑ ΣΧΕΔΙΑΣΜΟΥ ΘΕΡΑΠΕΥΤΙΚΟΥ ΣΧΗΜΑΤΟΣ ΜΕ ΒΑΣΗ ΤΟ  </a:t>
            </a:r>
          </a:p>
          <a:p>
            <a:pPr algn="ctr"/>
            <a:r>
              <a:rPr lang="el-GR" sz="2000" b="1" dirty="0" smtClean="0">
                <a:solidFill>
                  <a:srgbClr val="FF0000"/>
                </a:solidFill>
              </a:rPr>
              <a:t>ΜΟΡΙΑΚΟ ΥΠΟΒΑΘΡΟ 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973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10b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829" r="-2829"/>
          <a:stretch>
            <a:fillRect/>
          </a:stretch>
        </p:blipFill>
        <p:spPr>
          <a:xfrm>
            <a:off x="231189" y="1319212"/>
            <a:ext cx="9032065" cy="4967288"/>
          </a:xfrm>
        </p:spPr>
      </p:pic>
      <p:sp>
        <p:nvSpPr>
          <p:cNvPr id="5" name="TextBox 4"/>
          <p:cNvSpPr txBox="1"/>
          <p:nvPr/>
        </p:nvSpPr>
        <p:spPr>
          <a:xfrm>
            <a:off x="2381250" y="6286500"/>
            <a:ext cx="6168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Zilan</a:t>
            </a:r>
            <a:r>
              <a:rPr lang="en-US" b="1" dirty="0">
                <a:solidFill>
                  <a:srgbClr val="FF0000"/>
                </a:solidFill>
              </a:rPr>
              <a:t> Song et al. </a:t>
            </a:r>
            <a:r>
              <a:rPr lang="en-US" b="1" dirty="0" err="1" smtClean="0">
                <a:solidFill>
                  <a:srgbClr val="FF0000"/>
                </a:solidFill>
              </a:rPr>
              <a:t>Acta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Pharmaceutica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Sinica</a:t>
            </a:r>
            <a:r>
              <a:rPr lang="en-US" b="1" dirty="0">
                <a:solidFill>
                  <a:srgbClr val="FF0000"/>
                </a:solidFill>
              </a:rPr>
              <a:t> B 2015;5(1):34–37 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2782" y="337790"/>
            <a:ext cx="84818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</a:rPr>
              <a:t>ΠΑΡΑΔΕΙΓΜΑ ΤΑΧΕΙΑΣ ΕΝΣΩΜΑΤΩΣΗΣ ΤΗΣ ΓΝΩΣΗΣ ΑΝΑΦΟΡΙΚΑ </a:t>
            </a:r>
          </a:p>
          <a:p>
            <a:r>
              <a:rPr lang="el-GR" sz="2400" b="1" dirty="0" smtClean="0">
                <a:solidFill>
                  <a:srgbClr val="FF0000"/>
                </a:solidFill>
              </a:rPr>
              <a:t>ΜΕ ΠΡΟΒΛΕΠΤΙΚΟΥΣ ΠΑΡΑΓΟΝΤΕΣ ΚΑΙ ΣΤΟΧΕΥΟΥΣΑ ΘΕΡΑΠΕΙΑ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781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u pied de page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C1E923E-C8A2-9744-9CF0-B73C7B160DF6}" type="slidenum">
              <a:rPr lang="fr-FR" sz="1200">
                <a:solidFill>
                  <a:srgbClr val="FFFFFF"/>
                </a:solidFill>
              </a:rPr>
              <a:pPr/>
              <a:t>59</a:t>
            </a:fld>
            <a:r>
              <a:rPr lang="fr-FR" sz="1200">
                <a:solidFill>
                  <a:srgbClr val="FFFFFF"/>
                </a:solidFill>
              </a:rPr>
              <a:t> -  - </a:t>
            </a:r>
          </a:p>
        </p:txBody>
      </p:sp>
      <p:pic>
        <p:nvPicPr>
          <p:cNvPr id="686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-4763"/>
            <a:ext cx="76327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 Box 5"/>
          <p:cNvSpPr txBox="1">
            <a:spLocks noChangeArrowheads="1"/>
          </p:cNvSpPr>
          <p:nvPr/>
        </p:nvSpPr>
        <p:spPr bwMode="auto">
          <a:xfrm>
            <a:off x="3111500" y="65088"/>
            <a:ext cx="1081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400" b="1">
                <a:solidFill>
                  <a:srgbClr val="000000"/>
                </a:solidFill>
                <a:latin typeface="Times New Roman" charset="0"/>
              </a:rPr>
              <a:t>Clinics</a:t>
            </a:r>
          </a:p>
        </p:txBody>
      </p:sp>
      <p:sp>
        <p:nvSpPr>
          <p:cNvPr id="68613" name="Text Box 7"/>
          <p:cNvSpPr txBox="1">
            <a:spLocks noChangeArrowheads="1"/>
          </p:cNvSpPr>
          <p:nvPr/>
        </p:nvSpPr>
        <p:spPr bwMode="auto">
          <a:xfrm>
            <a:off x="1095375" y="6113463"/>
            <a:ext cx="1504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400" b="1">
                <a:solidFill>
                  <a:srgbClr val="000000"/>
                </a:solidFill>
                <a:latin typeface="Times New Roman" charset="0"/>
              </a:rPr>
              <a:t>Radiology</a:t>
            </a:r>
          </a:p>
        </p:txBody>
      </p:sp>
      <p:sp>
        <p:nvSpPr>
          <p:cNvPr id="68614" name="Text Box 8"/>
          <p:cNvSpPr txBox="1">
            <a:spLocks noChangeArrowheads="1"/>
          </p:cNvSpPr>
          <p:nvPr/>
        </p:nvSpPr>
        <p:spPr bwMode="auto">
          <a:xfrm>
            <a:off x="6011863" y="5394325"/>
            <a:ext cx="21717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400" b="1">
                <a:solidFill>
                  <a:srgbClr val="000000"/>
                </a:solidFill>
                <a:latin typeface="Times New Roman" charset="0"/>
              </a:rPr>
              <a:t>Pathology</a:t>
            </a:r>
          </a:p>
          <a:p>
            <a:pPr eaLnBrk="1" hangingPunct="1"/>
            <a:r>
              <a:rPr lang="fr-FR" sz="2400" b="1">
                <a:solidFill>
                  <a:srgbClr val="000000"/>
                </a:solidFill>
                <a:latin typeface="Times New Roman" charset="0"/>
              </a:rPr>
              <a:t>with Molecular</a:t>
            </a:r>
          </a:p>
        </p:txBody>
      </p:sp>
    </p:spTree>
    <p:extLst>
      <p:ext uri="{BB962C8B-B14F-4D97-AF65-F5344CB8AC3E}">
        <p14:creationId xmlns:p14="http://schemas.microsoft.com/office/powerpoint/2010/main" xmlns="" val="148486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</a:rPr>
              <a:t>ΜΜΚΠ: ΔΙΑΓΝΩΣΗ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Untitled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5742" r="-257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3852031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b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2172" r="-22172"/>
          <a:stretch>
            <a:fillRect/>
          </a:stretch>
        </p:blipFill>
        <p:spPr>
          <a:xfrm>
            <a:off x="-1175227" y="200544"/>
            <a:ext cx="11435347" cy="6289000"/>
          </a:xfrm>
        </p:spPr>
      </p:pic>
      <p:sp>
        <p:nvSpPr>
          <p:cNvPr id="5" name="TextBox 4"/>
          <p:cNvSpPr txBox="1"/>
          <p:nvPr/>
        </p:nvSpPr>
        <p:spPr>
          <a:xfrm>
            <a:off x="4862751" y="6401389"/>
            <a:ext cx="366243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J Intern Med 2015; 277: 201–</a:t>
            </a:r>
            <a:r>
              <a:rPr lang="en-US" sz="2000" b="1" dirty="0" smtClean="0">
                <a:solidFill>
                  <a:srgbClr val="FF0000"/>
                </a:solidFill>
              </a:rPr>
              <a:t>217 </a:t>
            </a:r>
            <a:endParaRPr lang="en-US" sz="2000" b="1" dirty="0">
              <a:solidFill>
                <a:srgbClr val="FF0000"/>
              </a:solidFill>
            </a:endParaRPr>
          </a:p>
          <a:p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91724" y="290488"/>
            <a:ext cx="73384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</a:rPr>
              <a:t>ΑΠΟΚΩΔΙΚΟΠΟΙΗΣΗ ΤΗΣ ΓΕΝΕΤΙΚΗΣ ΠΛΗΡΟΦΟΡΙΑΣ-ΘΕΡΑΠΕΥΤΙΚΗ </a:t>
            </a:r>
          </a:p>
          <a:p>
            <a:r>
              <a:rPr lang="el-GR" sz="2000" b="1" dirty="0" smtClean="0">
                <a:solidFill>
                  <a:srgbClr val="FF0000"/>
                </a:solidFill>
              </a:rPr>
              <a:t>ΠΡΟΣΕΓΓΙΣΗ ΣΤΟ ΜΜΚΠ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359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PRECISION MEDICINE I</a:t>
            </a:r>
            <a:endParaRPr lang="en-US" sz="3200" b="1" dirty="0"/>
          </a:p>
        </p:txBody>
      </p:sp>
      <p:pic>
        <p:nvPicPr>
          <p:cNvPr id="4" name="Content Placeholder 3" descr="H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174" r="-3174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620080" y="6249342"/>
            <a:ext cx="8066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Raschellà</a:t>
            </a:r>
            <a:r>
              <a:rPr lang="en-US" b="1" dirty="0" smtClean="0">
                <a:solidFill>
                  <a:srgbClr val="FF0000"/>
                </a:solidFill>
              </a:rPr>
              <a:t> G, et al., </a:t>
            </a:r>
            <a:r>
              <a:rPr lang="ro-RO" b="1" dirty="0" smtClean="0">
                <a:solidFill>
                  <a:srgbClr val="FF0000"/>
                </a:solidFill>
              </a:rPr>
              <a:t>Genes Immun. 2018 Oct 19. doi: 10.1038/s41435-018-0048-6.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61266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PRECISION </a:t>
            </a:r>
            <a:r>
              <a:rPr lang="en-US" sz="3200" b="1" dirty="0" smtClean="0"/>
              <a:t>MEDICINE II</a:t>
            </a:r>
            <a:endParaRPr lang="en-US" sz="3200" dirty="0"/>
          </a:p>
        </p:txBody>
      </p:sp>
      <p:pic>
        <p:nvPicPr>
          <p:cNvPr id="4" name="Content Placeholder 3" descr="H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650" r="-4650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457199" y="6232847"/>
            <a:ext cx="778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Raschellà</a:t>
            </a:r>
            <a:r>
              <a:rPr lang="en-US" b="1" dirty="0" smtClean="0">
                <a:solidFill>
                  <a:srgbClr val="FF0000"/>
                </a:solidFill>
              </a:rPr>
              <a:t> G, et al., </a:t>
            </a:r>
            <a:r>
              <a:rPr lang="ro-RO" b="1" dirty="0" smtClean="0">
                <a:solidFill>
                  <a:srgbClr val="FF0000"/>
                </a:solidFill>
              </a:rPr>
              <a:t>Genes Immun. 2018 Oct 19. doi: 10.1038/s41435-018-0048-6.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59560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PRECISION </a:t>
            </a:r>
            <a:r>
              <a:rPr lang="en-US" sz="3200" b="1" dirty="0" smtClean="0"/>
              <a:t>MEDICINE III</a:t>
            </a:r>
            <a:endParaRPr lang="en-US" sz="3200" dirty="0"/>
          </a:p>
        </p:txBody>
      </p:sp>
      <p:pic>
        <p:nvPicPr>
          <p:cNvPr id="4" name="Content Placeholder 3" descr="H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3618" r="-13618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643276" y="6126163"/>
            <a:ext cx="7857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Raschellà</a:t>
            </a:r>
            <a:r>
              <a:rPr lang="en-US" b="1" dirty="0">
                <a:solidFill>
                  <a:srgbClr val="FF0000"/>
                </a:solidFill>
              </a:rPr>
              <a:t> G, </a:t>
            </a:r>
            <a:r>
              <a:rPr lang="en-US" b="1" dirty="0" smtClean="0">
                <a:solidFill>
                  <a:srgbClr val="FF0000"/>
                </a:solidFill>
              </a:rPr>
              <a:t>et al., </a:t>
            </a:r>
            <a:r>
              <a:rPr lang="ro-RO" b="1" dirty="0" smtClean="0">
                <a:solidFill>
                  <a:srgbClr val="FF0000"/>
                </a:solidFill>
              </a:rPr>
              <a:t>Genes </a:t>
            </a:r>
            <a:r>
              <a:rPr lang="ro-RO" b="1" dirty="0">
                <a:solidFill>
                  <a:srgbClr val="FF0000"/>
                </a:solidFill>
              </a:rPr>
              <a:t>Immun. 2018 Oct 19. doi: 10.1038/s41435-018-0048-6.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33780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28472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l-GR" sz="4400" b="1" dirty="0" smtClean="0"/>
          </a:p>
          <a:p>
            <a:pPr marL="0" indent="0">
              <a:buNone/>
            </a:pPr>
            <a:endParaRPr lang="el-GR" sz="4400" b="1" dirty="0"/>
          </a:p>
          <a:p>
            <a:pPr marL="0" indent="0">
              <a:buNone/>
            </a:pPr>
            <a:r>
              <a:rPr lang="el-GR" sz="4400" b="1" dirty="0" smtClean="0"/>
              <a:t>						</a:t>
            </a:r>
            <a:r>
              <a:rPr lang="el-GR" sz="4800" b="1" dirty="0" smtClean="0">
                <a:solidFill>
                  <a:srgbClr val="FF0000"/>
                </a:solidFill>
              </a:rPr>
              <a:t>ΕΥΧΑΡΙΣΤΩ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362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r4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1791" r="-31791"/>
          <a:stretch>
            <a:fillRect/>
          </a:stretch>
        </p:blipFill>
        <p:spPr>
          <a:xfrm>
            <a:off x="-742208" y="285750"/>
            <a:ext cx="10775207" cy="5925949"/>
          </a:xfrm>
        </p:spPr>
      </p:pic>
      <p:sp>
        <p:nvSpPr>
          <p:cNvPr id="8" name="TextBox 7"/>
          <p:cNvSpPr txBox="1"/>
          <p:nvPr/>
        </p:nvSpPr>
        <p:spPr>
          <a:xfrm>
            <a:off x="3540125" y="6279773"/>
            <a:ext cx="498265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Brambilla</a:t>
            </a:r>
            <a:r>
              <a:rPr lang="en-US" sz="2000" b="1" dirty="0">
                <a:solidFill>
                  <a:srgbClr val="FF0000"/>
                </a:solidFill>
              </a:rPr>
              <a:t> C, </a:t>
            </a:r>
            <a:r>
              <a:rPr lang="en-US" sz="2000" b="1" dirty="0" err="1">
                <a:solidFill>
                  <a:srgbClr val="FF0000"/>
                </a:solidFill>
              </a:rPr>
              <a:t>Clin</a:t>
            </a:r>
            <a:r>
              <a:rPr lang="en-US" sz="2000" b="1" dirty="0">
                <a:solidFill>
                  <a:srgbClr val="FF0000"/>
                </a:solidFill>
              </a:rPr>
              <a:t> Cancer Res 2014;20:5777-86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 rot="5400000">
            <a:off x="-2255641" y="2915433"/>
            <a:ext cx="6213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FFFF00"/>
                </a:solidFill>
              </a:rPr>
              <a:t>ΠΑΡΑΤΗΡΗΣΗ:</a:t>
            </a:r>
            <a:r>
              <a:rPr lang="el-GR" sz="2800" b="1" dirty="0" smtClean="0">
                <a:solidFill>
                  <a:srgbClr val="FF0000"/>
                </a:solidFill>
              </a:rPr>
              <a:t> ΙΣΤΟΛΟΛΙΚΟΙ ΥΠΟΤΥΠΟΙ ΚΑΙ ΔΙΑΦΟΡΕΤΙΚΗ ΕΠΙΒΙΩΣΗ ΑΣΘΕΝΩΝ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2979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r2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8708" r="-8708"/>
          <a:stretch>
            <a:fillRect/>
          </a:stretch>
        </p:blipFill>
        <p:spPr>
          <a:xfrm>
            <a:off x="457200" y="1161026"/>
            <a:ext cx="8229600" cy="4525963"/>
          </a:xfrm>
        </p:spPr>
      </p:pic>
      <p:sp>
        <p:nvSpPr>
          <p:cNvPr id="10" name="TextBox 9"/>
          <p:cNvSpPr txBox="1"/>
          <p:nvPr/>
        </p:nvSpPr>
        <p:spPr>
          <a:xfrm>
            <a:off x="1079500" y="5671114"/>
            <a:ext cx="69850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25246" y="412491"/>
            <a:ext cx="8640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</a:rPr>
              <a:t>ΓΟΝΙΔΙΑΚΟ ΥΠΟΒΑΘΡΟ-ΦΑΙΝΟΤΥΠΙΚΕΣ ΑΛΛΑΓΕΣ (ΜΟΡΦΟΛΟΓΙΑ)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943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l-GR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l-GR" b="1" dirty="0" smtClean="0">
              <a:solidFill>
                <a:srgbClr val="FFFF00"/>
              </a:solidFill>
            </a:endParaRPr>
          </a:p>
          <a:p>
            <a:r>
              <a:rPr lang="el-GR" b="1" dirty="0" smtClean="0">
                <a:solidFill>
                  <a:srgbClr val="FF0000"/>
                </a:solidFill>
              </a:rPr>
              <a:t>ΜΟΡΙΑΚΗ ΤΥΠΟΠΟΙΗΣΗ </a:t>
            </a:r>
            <a:r>
              <a:rPr lang="el-GR" b="1" dirty="0" smtClean="0">
                <a:solidFill>
                  <a:srgbClr val="FFFF00"/>
                </a:solidFill>
              </a:rPr>
              <a:t>ΚΑΙ ΤΑΞΙΝΟΜΗΣΗ ΤΟΥ ΝΕΟΠΛΑΣΜΑΤΟΣ ΜΕ </a:t>
            </a:r>
            <a:r>
              <a:rPr lang="el-GR" b="1" u="sng" dirty="0" smtClean="0">
                <a:solidFill>
                  <a:srgbClr val="FFFF00"/>
                </a:solidFill>
              </a:rPr>
              <a:t>ΠΡΟΓΝΩΣΤΙΚΗ</a:t>
            </a:r>
            <a:r>
              <a:rPr lang="el-GR" b="1" dirty="0" smtClean="0">
                <a:solidFill>
                  <a:srgbClr val="FFFF00"/>
                </a:solidFill>
              </a:rPr>
              <a:t> ΣΗΜΑΣΙΑ</a:t>
            </a:r>
          </a:p>
          <a:p>
            <a:r>
              <a:rPr lang="el-GR" b="1" dirty="0">
                <a:solidFill>
                  <a:srgbClr val="FF0000"/>
                </a:solidFill>
              </a:rPr>
              <a:t>ΜΟΡΙΑΚΗ ΤΥΠΟΠΟΙΗΣΗ </a:t>
            </a:r>
            <a:r>
              <a:rPr lang="el-GR" b="1" dirty="0">
                <a:solidFill>
                  <a:srgbClr val="FFFF00"/>
                </a:solidFill>
              </a:rPr>
              <a:t>ΚΑΙ ΤΑΞΙΝΟΜΗΣΗ ΤΟΥ ΝΕΟΠΛΑΣΜΑΤΟΣ ΜΕ </a:t>
            </a:r>
            <a:r>
              <a:rPr lang="el-GR" b="1" u="sng" dirty="0">
                <a:solidFill>
                  <a:srgbClr val="FFFF00"/>
                </a:solidFill>
              </a:rPr>
              <a:t>ΠΡΟΒΛΕΠΤΙΚΗ </a:t>
            </a:r>
            <a:r>
              <a:rPr lang="el-GR" b="1" dirty="0">
                <a:solidFill>
                  <a:srgbClr val="FFFF00"/>
                </a:solidFill>
              </a:rPr>
              <a:t>ΣΗΜΑΣΙΑ (στοχεύουσα θεραπεία)</a:t>
            </a:r>
            <a:endParaRPr lang="en-US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l-GR" b="1" dirty="0" smtClean="0">
                <a:solidFill>
                  <a:srgbClr val="FFFF00"/>
                </a:solidFill>
              </a:rPr>
              <a:t> 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132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4245</TotalTime>
  <Words>1404</Words>
  <Application>Microsoft Office PowerPoint</Application>
  <PresentationFormat>Προβολή στην οθόνη (4:3)</PresentationFormat>
  <Paragraphs>188</Paragraphs>
  <Slides>65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65</vt:i4>
      </vt:variant>
    </vt:vector>
  </HeadingPairs>
  <TitlesOfParts>
    <vt:vector size="66" baseType="lpstr">
      <vt:lpstr>Office Theme</vt:lpstr>
      <vt:lpstr>ΕΞΑΤΟΜΙΚΕΥΜΕΝΗ ΣΤΟΧΕΥΟΥΣΑ  ΘΕΡΑΠΕΙΑ ΣΤΟ ΚΑΡΚΙΝΟ:  ΓΕΝΕΤΙΚΟ ΥΠΟΒΑΘΡΟ-ΕΦΑΡΜΟΓΕΣ</vt:lpstr>
      <vt:lpstr>Διαφάνεια 2</vt:lpstr>
      <vt:lpstr>Διαφάνεια 3</vt:lpstr>
      <vt:lpstr>ΤΟ ΜΗ ΜΙΚΡΟΚΥΤΤΑΡΙΚΟ ΚΑΡΚΙΝΩΜΑ ΠΝΕΥΜΟΝΑ (ΜΜΚΠ) ΩΣ ΠΑΡΑΔΕΙΓΜΑ ΓΙΑ ΕΦΑΡΜΟΓΗ ΣΤΟΧΕΥΟΥΣΑΣ ΘΕΡΑΠΕΙΑΣ</vt:lpstr>
      <vt:lpstr>ΤΟ ΜΗ ΜΙΚΡΟΚΥΤΤΑΡΙΚΟ ΚΑΡΚΙΝΩΜΑ ΠΝΕΥΜΟΝΑ (ΜΜΚΠ) ΩΣ ΠΑΡΑΔΕΙΓΜΑ ΓΙΑ ΕΦΑΡΜΟΓΗ ΣΤΟΧΕΥΟΥΣΑΣ ΘΕΡΑΠΕΙΑΣ</vt:lpstr>
      <vt:lpstr>ΜΜΚΠ: ΔΙΑΓΝΩΣΗ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 Epidermal Growth factor receptor (EGFR) family </vt:lpstr>
      <vt:lpstr>Epidermal Growth factor receptor (EGFR) family</vt:lpstr>
      <vt:lpstr>EGFR mutations</vt:lpstr>
      <vt:lpstr>EGFR mutations</vt:lpstr>
      <vt:lpstr>Διαφάνεια 19</vt:lpstr>
      <vt:lpstr>EGFR mutations-ΘΕΡΑΠΕΙΑ</vt:lpstr>
      <vt:lpstr>EGFR mutations-ΘΕΡΑΠΕΙΑ</vt:lpstr>
      <vt:lpstr>Διαφάνεια 22</vt:lpstr>
      <vt:lpstr>EGFR mutations-ΘΕΡΑΠΕΙΑ</vt:lpstr>
      <vt:lpstr>EGFR mutations-ΘΕΡΑΠΕΙΑ</vt:lpstr>
      <vt:lpstr>Διαφάνεια 25</vt:lpstr>
      <vt:lpstr>VEGF</vt:lpstr>
      <vt:lpstr>VEGF</vt:lpstr>
      <vt:lpstr>VEGF</vt:lpstr>
      <vt:lpstr>Διαφάνεια 29</vt:lpstr>
      <vt:lpstr>mTOR</vt:lpstr>
      <vt:lpstr>mTOR</vt:lpstr>
      <vt:lpstr>ΠΡOΤΥΠΑ (ΠΑΡΑΔΕΙΓΜΑΤΑ) ΑΝΟΣΟΪΣΤΟΧΗΜΙΚΗΣ ΕΚΦΡΑΣΗΣ ΤΗΣ  ΠΡΩΤΕΪΝΗΣ mTOR ΣΕ ΚΑΡΚΙΝΩΜΑΤΑ ΠΝΕΥΜΟΝΑ</vt:lpstr>
      <vt:lpstr>Υποδοχέας του αυξητικού παράγοντα ηπατοκυττάρου (c-MET) </vt:lpstr>
      <vt:lpstr>Διαφάνεια 34</vt:lpstr>
      <vt:lpstr>Μεταλλάξεις του BRAF</vt:lpstr>
      <vt:lpstr>Διαφάνεια 36</vt:lpstr>
      <vt:lpstr>Διαφάνεια 37</vt:lpstr>
      <vt:lpstr>EML4-ALK Διαμετάθεση</vt:lpstr>
      <vt:lpstr>Normal Role of ALK Gene Product - Crizotinib mechanism of action</vt:lpstr>
      <vt:lpstr>EML4-ALK</vt:lpstr>
      <vt:lpstr>Διαφάνεια 41</vt:lpstr>
      <vt:lpstr>ΑΝΑΖΗΤΗΣΗ  της ΠΡΩΤΕΪΝΗΣ που κωδικοποιεί το ΓΟΝΙΔΙΟ ΣΥΝΤΗΞΗΣ EML4-ALK </vt:lpstr>
      <vt:lpstr>ΠΡOΤΥΠΑ (ΠΑΡΑΔΕΙΓΜΑΤΑ) ΑΝΟΣΟΪΣΤΟΧΗΜΙΚΗΣ ΕΚΦΡΑΣΗΣ ΤΗΣ  ΠΡΩΤΕΪΝΗΣ που κωδικοποιεί το ΓΟΝΙΔΙΟ ΣΥΝΤΗΞΗΣ EML4-ALK </vt:lpstr>
      <vt:lpstr>ΠΡOΤΥΠΑ (ΠΑΡΑΔΕΙΓΜΑΤΑ) ΑΝΑΖΗΤΗΣΗΣ ΤΗΣ ΔΙΑΜΕΤΑΘΕΣΗΣ EML4-ALK  </vt:lpstr>
      <vt:lpstr>Διαφάνεια 45</vt:lpstr>
      <vt:lpstr>ROS1</vt:lpstr>
      <vt:lpstr>ROS1</vt:lpstr>
      <vt:lpstr>Διαφάνεια 48</vt:lpstr>
      <vt:lpstr>           ΑΝΟΣΟΘΕΡΑΠΕΙΑ</vt:lpstr>
      <vt:lpstr>PD1-PDL1 </vt:lpstr>
      <vt:lpstr>  PD1-PDL1 </vt:lpstr>
      <vt:lpstr>PD1-PDL1 </vt:lpstr>
      <vt:lpstr>ΠΡOΤΥΠΑ (ΠΑΡΑΔΕΙΓΜΑΤΑ) ΑΝΟΣΟΪΣΤΟΧΗΜΙΚΗΣ ΕΚΦΡΑΣΗΣ ΤΗΣ  ΠΡΩΤΕΪΝΗΣ PDL1 ΣΕ MMKΠ</vt:lpstr>
      <vt:lpstr>ΑΝΑΣΤΟΛΗ PD1-PDL1</vt:lpstr>
      <vt:lpstr>Διαφάνεια 55</vt:lpstr>
      <vt:lpstr>Διαφάνεια 56</vt:lpstr>
      <vt:lpstr>Διαφάνεια 57</vt:lpstr>
      <vt:lpstr>Διαφάνεια 58</vt:lpstr>
      <vt:lpstr>Διαφάνεια 59</vt:lpstr>
      <vt:lpstr>Διαφάνεια 60</vt:lpstr>
      <vt:lpstr>PRECISION MEDICINE I</vt:lpstr>
      <vt:lpstr>PRECISION MEDICINE II</vt:lpstr>
      <vt:lpstr>PRECISION MEDICINE III</vt:lpstr>
      <vt:lpstr>Διαφάνεια 64</vt:lpstr>
      <vt:lpstr>Διαφάνεια 65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Yiannis</cp:lastModifiedBy>
  <cp:revision>140</cp:revision>
  <dcterms:created xsi:type="dcterms:W3CDTF">2016-01-13T09:25:16Z</dcterms:created>
  <dcterms:modified xsi:type="dcterms:W3CDTF">2020-03-26T15:22:24Z</dcterms:modified>
</cp:coreProperties>
</file>