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sldIdLst>
    <p:sldId id="256" r:id="rId2"/>
    <p:sldId id="258" r:id="rId3"/>
    <p:sldId id="278" r:id="rId4"/>
    <p:sldId id="279" r:id="rId5"/>
    <p:sldId id="280" r:id="rId6"/>
    <p:sldId id="257" r:id="rId7"/>
    <p:sldId id="259" r:id="rId8"/>
    <p:sldId id="286" r:id="rId9"/>
    <p:sldId id="281" r:id="rId10"/>
    <p:sldId id="265" r:id="rId11"/>
    <p:sldId id="285" r:id="rId12"/>
    <p:sldId id="263" r:id="rId13"/>
    <p:sldId id="264" r:id="rId14"/>
    <p:sldId id="284" r:id="rId15"/>
    <p:sldId id="266" r:id="rId16"/>
    <p:sldId id="260" r:id="rId17"/>
    <p:sldId id="269" r:id="rId18"/>
    <p:sldId id="270" r:id="rId19"/>
    <p:sldId id="271" r:id="rId20"/>
    <p:sldId id="282" r:id="rId21"/>
    <p:sldId id="268" r:id="rId22"/>
    <p:sldId id="262" r:id="rId23"/>
    <p:sldId id="272" r:id="rId24"/>
    <p:sldId id="273" r:id="rId25"/>
    <p:sldId id="274" r:id="rId26"/>
    <p:sldId id="275" r:id="rId27"/>
    <p:sldId id="276" r:id="rId28"/>
    <p:sldId id="277" r:id="rId29"/>
    <p:sldId id="287"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239"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B3B67-AD62-4BD1-8F38-D8E1424D9751}" type="datetimeFigureOut">
              <a:rPr lang="el-GR" smtClean="0"/>
              <a:t>6/4/2023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1DBBC-CD9E-4FE8-8D22-1B88B35ED40C}" type="slidenum">
              <a:rPr lang="el-GR" smtClean="0"/>
              <a:t>‹#›</a:t>
            </a:fld>
            <a:endParaRPr lang="el-GR"/>
          </a:p>
        </p:txBody>
      </p:sp>
    </p:spTree>
    <p:extLst>
      <p:ext uri="{BB962C8B-B14F-4D97-AF65-F5344CB8AC3E}">
        <p14:creationId xmlns:p14="http://schemas.microsoft.com/office/powerpoint/2010/main" val="363047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smtClean="0"/>
              <a:t>Θα</a:t>
            </a:r>
            <a:r>
              <a:rPr lang="el-GR" baseline="0" dirty="0" smtClean="0"/>
              <a:t> εστιάσουμε μετά τον Β ΠΠ αλλά πρώτα λίγα λόγια για την προηγούμενη περίοδο (πολύ </a:t>
            </a:r>
            <a:r>
              <a:rPr lang="el-GR" baseline="0" dirty="0" err="1" smtClean="0"/>
              <a:t>συμπηκνωμένα</a:t>
            </a:r>
            <a:r>
              <a:rPr lang="el-GR" baseline="0" dirty="0" smtClean="0"/>
              <a:t>)</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7F20E76-4134-42E3-BC7D-E07F1BEFB2BD}" type="slidenum">
              <a:rPr lang="el-GR" smtClean="0"/>
              <a:t>2</a:t>
            </a:fld>
            <a:endParaRPr lang="el-GR"/>
          </a:p>
        </p:txBody>
      </p:sp>
    </p:spTree>
    <p:extLst>
      <p:ext uri="{BB962C8B-B14F-4D97-AF65-F5344CB8AC3E}">
        <p14:creationId xmlns:p14="http://schemas.microsoft.com/office/powerpoint/2010/main" val="155666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15</a:t>
            </a:fld>
            <a:endParaRPr lang="el-GR"/>
          </a:p>
        </p:txBody>
      </p:sp>
    </p:spTree>
    <p:extLst>
      <p:ext uri="{BB962C8B-B14F-4D97-AF65-F5344CB8AC3E}">
        <p14:creationId xmlns:p14="http://schemas.microsoft.com/office/powerpoint/2010/main" val="261636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3. Όπως</a:t>
            </a:r>
            <a:r>
              <a:rPr lang="el-GR" baseline="0" dirty="0" smtClean="0"/>
              <a:t> σε όλες τις ταξικές κοινωνίες, το πλεόνασμα η βάση όλης της παραγωγής.</a:t>
            </a:r>
            <a:endParaRPr lang="el-GR" dirty="0" smtClean="0"/>
          </a:p>
          <a:p>
            <a:r>
              <a:rPr lang="el-GR" dirty="0" smtClean="0"/>
              <a:t>4. </a:t>
            </a:r>
            <a:r>
              <a:rPr lang="el-GR" dirty="0" smtClean="0"/>
              <a:t>Σχετική</a:t>
            </a:r>
            <a:r>
              <a:rPr lang="el-GR" baseline="0" dirty="0" smtClean="0"/>
              <a:t> απόσπαση καπιταλιστικού κράτους από καπιταλιστές.</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16</a:t>
            </a:fld>
            <a:endParaRPr lang="el-GR"/>
          </a:p>
        </p:txBody>
      </p:sp>
    </p:spTree>
    <p:extLst>
      <p:ext uri="{BB962C8B-B14F-4D97-AF65-F5344CB8AC3E}">
        <p14:creationId xmlns:p14="http://schemas.microsoft.com/office/powerpoint/2010/main" val="123649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776663" y="9344025"/>
            <a:ext cx="2886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5813" indent="-227013" eaLnBrk="0" hangingPunct="0">
              <a:defRPr sz="2400">
                <a:solidFill>
                  <a:schemeClr val="tx1"/>
                </a:solidFill>
                <a:latin typeface="Tahoma" panose="020B0604030504040204" pitchFamily="34" charset="0"/>
              </a:defRPr>
            </a:lvl5pPr>
            <a:lvl6pPr marL="2513013" indent="-227013" eaLnBrk="0" fontAlgn="base" hangingPunct="0">
              <a:spcBef>
                <a:spcPct val="0"/>
              </a:spcBef>
              <a:spcAft>
                <a:spcPct val="0"/>
              </a:spcAft>
              <a:defRPr sz="2400">
                <a:solidFill>
                  <a:schemeClr val="tx1"/>
                </a:solidFill>
                <a:latin typeface="Tahoma" panose="020B0604030504040204" pitchFamily="34" charset="0"/>
              </a:defRPr>
            </a:lvl6pPr>
            <a:lvl7pPr marL="2970213" indent="-227013" eaLnBrk="0" fontAlgn="base" hangingPunct="0">
              <a:spcBef>
                <a:spcPct val="0"/>
              </a:spcBef>
              <a:spcAft>
                <a:spcPct val="0"/>
              </a:spcAft>
              <a:defRPr sz="2400">
                <a:solidFill>
                  <a:schemeClr val="tx1"/>
                </a:solidFill>
                <a:latin typeface="Tahoma" panose="020B0604030504040204" pitchFamily="34" charset="0"/>
              </a:defRPr>
            </a:lvl7pPr>
            <a:lvl8pPr marL="3427413" indent="-227013" eaLnBrk="0" fontAlgn="base" hangingPunct="0">
              <a:spcBef>
                <a:spcPct val="0"/>
              </a:spcBef>
              <a:spcAft>
                <a:spcPct val="0"/>
              </a:spcAft>
              <a:defRPr sz="2400">
                <a:solidFill>
                  <a:schemeClr val="tx1"/>
                </a:solidFill>
                <a:latin typeface="Tahoma" panose="020B0604030504040204" pitchFamily="34" charset="0"/>
              </a:defRPr>
            </a:lvl8pPr>
            <a:lvl9pPr marL="3884613" indent="-227013"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EC18645C-DFF5-40EA-8411-CE2869CB13E8}" type="slidenum">
              <a:rPr lang="el-GR" altLang="el-GR" sz="1200"/>
              <a:pPr algn="r" eaLnBrk="1" hangingPunct="1"/>
              <a:t>17</a:t>
            </a:fld>
            <a:endParaRPr lang="el-GR" altLang="el-GR"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marL="171450" indent="-171450" eaLnBrk="1" hangingPunct="1">
              <a:buFont typeface="Arial" panose="020B0604020202020204" pitchFamily="34" charset="0"/>
              <a:buChar char="•"/>
            </a:pPr>
            <a:r>
              <a:rPr lang="el-GR" altLang="el-GR" dirty="0" smtClean="0">
                <a:latin typeface="Arial" panose="020B0604020202020204" pitchFamily="34" charset="0"/>
              </a:rPr>
              <a:t>Αρχικά, </a:t>
            </a:r>
            <a:r>
              <a:rPr lang="en-US" altLang="el-GR" dirty="0" smtClean="0">
                <a:latin typeface="Arial" panose="020B0604020202020204" pitchFamily="34" charset="0"/>
              </a:rPr>
              <a:t>o </a:t>
            </a:r>
            <a:r>
              <a:rPr lang="el-GR" altLang="el-GR" dirty="0" smtClean="0">
                <a:latin typeface="Arial" panose="020B0604020202020204" pitchFamily="34" charset="0"/>
              </a:rPr>
              <a:t>μη μαρξιστής </a:t>
            </a:r>
            <a:r>
              <a:rPr lang="en-US" altLang="el-GR" dirty="0" smtClean="0">
                <a:latin typeface="Arial" panose="020B0604020202020204" pitchFamily="34" charset="0"/>
              </a:rPr>
              <a:t>Hobson</a:t>
            </a:r>
            <a:r>
              <a:rPr lang="el-GR" altLang="el-GR" dirty="0" smtClean="0">
                <a:latin typeface="Arial" panose="020B0604020202020204" pitchFamily="34" charset="0"/>
              </a:rPr>
              <a:t>.</a:t>
            </a:r>
            <a:r>
              <a:rPr lang="el-GR" altLang="el-GR" baseline="0" dirty="0" smtClean="0">
                <a:latin typeface="Arial" panose="020B0604020202020204" pitchFamily="34" charset="0"/>
              </a:rPr>
              <a:t> Μετά </a:t>
            </a:r>
            <a:r>
              <a:rPr lang="en-US" altLang="el-GR" baseline="0" dirty="0" err="1" smtClean="0">
                <a:latin typeface="Arial" panose="020B0604020202020204" pitchFamily="34" charset="0"/>
              </a:rPr>
              <a:t>Hilferding</a:t>
            </a:r>
            <a:r>
              <a:rPr lang="en-US" altLang="el-GR" baseline="0" dirty="0" smtClean="0">
                <a:latin typeface="Arial" panose="020B0604020202020204" pitchFamily="34" charset="0"/>
              </a:rPr>
              <a:t>, </a:t>
            </a:r>
            <a:r>
              <a:rPr lang="el-GR" altLang="el-GR" baseline="0" dirty="0" smtClean="0">
                <a:latin typeface="Arial" panose="020B0604020202020204" pitchFamily="34" charset="0"/>
              </a:rPr>
              <a:t>μετά Λένιν</a:t>
            </a:r>
            <a:r>
              <a:rPr lang="el-GR" altLang="el-GR" baseline="0" dirty="0" smtClean="0">
                <a:latin typeface="Arial" panose="020B0604020202020204" pitchFamily="34" charset="0"/>
              </a:rPr>
              <a:t>.</a:t>
            </a:r>
          </a:p>
        </p:txBody>
      </p:sp>
    </p:spTree>
    <p:extLst>
      <p:ext uri="{BB962C8B-B14F-4D97-AF65-F5344CB8AC3E}">
        <p14:creationId xmlns:p14="http://schemas.microsoft.com/office/powerpoint/2010/main" val="45707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gn="just">
              <a:lnSpc>
                <a:spcPct val="90000"/>
              </a:lnSpc>
              <a:buFont typeface="Arial" panose="020B0604020202020204" pitchFamily="34" charset="0"/>
              <a:buChar char="•"/>
            </a:pPr>
            <a:r>
              <a:rPr lang="el-GR" altLang="el-GR" dirty="0" smtClean="0"/>
              <a:t>Εργατική αριστοκρατία.. Σάπισμα και στους δύο πόλους.</a:t>
            </a:r>
          </a:p>
          <a:p>
            <a:pPr algn="just">
              <a:lnSpc>
                <a:spcPct val="90000"/>
              </a:lnSpc>
              <a:buFont typeface="Wingdings" panose="05000000000000000000" pitchFamily="2" charset="2"/>
              <a:buNone/>
            </a:pPr>
            <a:endParaRPr lang="el-GR" altLang="el-GR" sz="1200" dirty="0" smtClean="0"/>
          </a:p>
          <a:p>
            <a:pPr algn="just">
              <a:lnSpc>
                <a:spcPct val="90000"/>
              </a:lnSpc>
              <a:buFont typeface="Wingdings" panose="05000000000000000000" pitchFamily="2" charset="2"/>
              <a:buNone/>
            </a:pPr>
            <a:endParaRPr lang="el-GR" altLang="el-GR" sz="1200" dirty="0" smtClean="0"/>
          </a:p>
          <a:p>
            <a:pPr algn="just">
              <a:lnSpc>
                <a:spcPct val="90000"/>
              </a:lnSpc>
              <a:buFont typeface="Wingdings" panose="05000000000000000000" pitchFamily="2" charset="2"/>
              <a:buNone/>
            </a:pPr>
            <a:r>
              <a:rPr lang="el-GR" altLang="el-GR" sz="1200" dirty="0" smtClean="0"/>
              <a:t>Μονοπώλια</a:t>
            </a:r>
            <a:r>
              <a:rPr lang="el-GR" altLang="el-GR" sz="1200" baseline="0" dirty="0" smtClean="0"/>
              <a:t> </a:t>
            </a:r>
            <a:r>
              <a:rPr lang="el-GR" altLang="el-GR" sz="1200" baseline="0" dirty="0" smtClean="0"/>
              <a:t>στον Μαρξ:</a:t>
            </a:r>
            <a:endParaRPr lang="el-GR" altLang="el-GR" sz="1200" dirty="0" smtClean="0"/>
          </a:p>
          <a:p>
            <a:pPr algn="just">
              <a:lnSpc>
                <a:spcPct val="90000"/>
              </a:lnSpc>
              <a:buFont typeface="Wingdings" panose="05000000000000000000" pitchFamily="2" charset="2"/>
              <a:buNone/>
            </a:pPr>
            <a:r>
              <a:rPr lang="el-GR" altLang="el-GR" sz="1200" dirty="0" smtClean="0"/>
              <a:t>α) τα </a:t>
            </a:r>
            <a:r>
              <a:rPr lang="el-GR" altLang="el-GR" sz="1200" b="1" dirty="0" smtClean="0"/>
              <a:t>φυσικά μονοπώλια με τη συνηθισμένη έννοια της λέξης</a:t>
            </a:r>
            <a:r>
              <a:rPr lang="el-GR" altLang="el-GR" sz="1200" dirty="0" smtClean="0"/>
              <a:t> (μονοπωλιακή κατοχή μιας φυσικής πηγής), </a:t>
            </a:r>
          </a:p>
          <a:p>
            <a:pPr algn="just">
              <a:lnSpc>
                <a:spcPct val="90000"/>
              </a:lnSpc>
              <a:buFont typeface="Wingdings" panose="05000000000000000000" pitchFamily="2" charset="2"/>
              <a:buNone/>
            </a:pPr>
            <a:r>
              <a:rPr lang="el-GR" altLang="el-GR" sz="1200" dirty="0" smtClean="0"/>
              <a:t>β) τα </a:t>
            </a:r>
            <a:r>
              <a:rPr lang="el-GR" altLang="el-GR" sz="1200" b="1" dirty="0" smtClean="0"/>
              <a:t>τεχνητά μονοπώλια με τη συνηθισμένη έννοια της λέξης</a:t>
            </a:r>
            <a:r>
              <a:rPr lang="el-GR" altLang="el-GR" sz="1200" dirty="0" smtClean="0"/>
              <a:t> (θεσμικά καθορισμένα μονοπώλια, π.χ. κρατικά), </a:t>
            </a:r>
          </a:p>
          <a:p>
            <a:pPr algn="just">
              <a:lnSpc>
                <a:spcPct val="90000"/>
              </a:lnSpc>
              <a:buFont typeface="Wingdings" panose="05000000000000000000" pitchFamily="2" charset="2"/>
              <a:buNone/>
            </a:pPr>
            <a:r>
              <a:rPr lang="el-GR" altLang="el-GR" sz="1200" dirty="0" smtClean="0"/>
              <a:t>γ) τα </a:t>
            </a:r>
            <a:r>
              <a:rPr lang="el-GR" altLang="el-GR" sz="1200" b="1" dirty="0" smtClean="0"/>
              <a:t>φυσικά μονοπώλια που γεννιούνται από τον ίδιο τον κεφαλαιοκρατικό τρόπο παραγωγής</a:t>
            </a:r>
            <a:r>
              <a:rPr lang="el-GR" altLang="el-GR" sz="1200" dirty="0" smtClean="0"/>
              <a:t> (τα μονοπώλια που οφείλονται στη συγκέντρωση-συγκεντροποίηση, οι επιχειρήσεις δηλαδή που παράγουν με καλύτερος από τους μέσους κοινωνικούς όρους και γι’ αυτό ιδιοποιούνται το πρόσθετο κέρδος) και </a:t>
            </a:r>
          </a:p>
          <a:p>
            <a:pPr algn="just">
              <a:lnSpc>
                <a:spcPct val="90000"/>
              </a:lnSpc>
              <a:buFont typeface="Wingdings" panose="05000000000000000000" pitchFamily="2" charset="2"/>
              <a:buNone/>
            </a:pPr>
            <a:r>
              <a:rPr lang="el-GR" altLang="el-GR" sz="1200" dirty="0" smtClean="0"/>
              <a:t>δ) τα </a:t>
            </a:r>
            <a:r>
              <a:rPr lang="el-GR" altLang="el-GR" sz="1200" b="1" dirty="0" smtClean="0"/>
              <a:t>τυχαία μονοπώλια</a:t>
            </a:r>
            <a:r>
              <a:rPr lang="el-GR" altLang="el-GR" sz="1200" dirty="0" smtClean="0"/>
              <a:t> (που δημιουργούνται όταν υπάρχει δυσαναλογία μεταξύ προσφοράς και ζήτησης). </a:t>
            </a:r>
          </a:p>
          <a:p>
            <a:pPr marL="171450" indent="-171450">
              <a:buFont typeface="Arial" panose="020B0604020202020204"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F5BE5142-ADE4-4C91-A40F-50FA791C2FB2}" type="slidenum">
              <a:rPr lang="el-GR" smtClean="0"/>
              <a:t>18</a:t>
            </a:fld>
            <a:endParaRPr lang="el-GR"/>
          </a:p>
        </p:txBody>
      </p:sp>
    </p:spTree>
    <p:extLst>
      <p:ext uri="{BB962C8B-B14F-4D97-AF65-F5344CB8AC3E}">
        <p14:creationId xmlns:p14="http://schemas.microsoft.com/office/powerpoint/2010/main" val="412666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Το ότι η μετοχική</a:t>
            </a:r>
            <a:r>
              <a:rPr lang="el-GR" baseline="0" dirty="0" smtClean="0"/>
              <a:t> εταιρεία κόμιζε κάτι νέο στη λειτουργία του καπιταλισμού δεν ήταν ανακάλυψη του Λένιν, αλλά το είχε εντοπίσει ήδη ο Μαρξ</a:t>
            </a:r>
            <a:endParaRPr lang="el-GR" dirty="0"/>
          </a:p>
        </p:txBody>
      </p:sp>
      <p:sp>
        <p:nvSpPr>
          <p:cNvPr id="4" name="Θέση αριθμού διαφάνειας 3"/>
          <p:cNvSpPr>
            <a:spLocks noGrp="1"/>
          </p:cNvSpPr>
          <p:nvPr>
            <p:ph type="sldNum" sz="quarter" idx="10"/>
          </p:nvPr>
        </p:nvSpPr>
        <p:spPr/>
        <p:txBody>
          <a:bodyPr/>
          <a:lstStyle/>
          <a:p>
            <a:fld id="{F5BE5142-ADE4-4C91-A40F-50FA791C2FB2}" type="slidenum">
              <a:rPr lang="el-GR" smtClean="0"/>
              <a:t>19</a:t>
            </a:fld>
            <a:endParaRPr lang="el-GR"/>
          </a:p>
        </p:txBody>
      </p:sp>
    </p:spTree>
    <p:extLst>
      <p:ext uri="{BB962C8B-B14F-4D97-AF65-F5344CB8AC3E}">
        <p14:creationId xmlns:p14="http://schemas.microsoft.com/office/powerpoint/2010/main" val="223475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smtClean="0"/>
              <a:t>Γνώρισε ταχύτατη ανάπτυξη στις Λατινοαμερικανικές χώρες στη δεκαετία του 1960.</a:t>
            </a:r>
          </a:p>
          <a:p>
            <a:pPr marL="171450" indent="-171450">
              <a:buFont typeface="Arial" panose="020B0604020202020204" pitchFamily="34" charset="0"/>
              <a:buChar char="•"/>
            </a:pPr>
            <a:r>
              <a:rPr lang="el-GR" dirty="0" smtClean="0"/>
              <a:t>Μ</a:t>
            </a:r>
            <a:r>
              <a:rPr lang="en-US" dirty="0" err="1" smtClean="0"/>
              <a:t>arx</a:t>
            </a:r>
            <a:r>
              <a:rPr lang="en-US" baseline="0" dirty="0" smtClean="0"/>
              <a:t> </a:t>
            </a:r>
            <a:r>
              <a:rPr lang="el-GR" baseline="0" dirty="0" smtClean="0"/>
              <a:t>και Λένιν για την αποικιοκρατία. Αντιφατική επίδραση στις λιγότερο αναπτυγμένες χώρες.</a:t>
            </a:r>
            <a:endParaRPr lang="en-US" baseline="0" dirty="0" smtClean="0"/>
          </a:p>
          <a:p>
            <a:pPr marL="171450" indent="-171450">
              <a:buFont typeface="Arial" panose="020B0604020202020204" pitchFamily="34" charset="0"/>
              <a:buChar char="•"/>
            </a:pPr>
            <a:r>
              <a:rPr lang="en-US" baseline="0" dirty="0" err="1" smtClean="0"/>
              <a:t>Baran</a:t>
            </a:r>
            <a:r>
              <a:rPr lang="en-US" baseline="0" dirty="0" smtClean="0"/>
              <a:t>: </a:t>
            </a:r>
            <a:r>
              <a:rPr lang="el-GR" baseline="0" dirty="0" smtClean="0"/>
              <a:t>Η </a:t>
            </a:r>
            <a:r>
              <a:rPr lang="el-GR" baseline="0" dirty="0" err="1" smtClean="0"/>
              <a:t>απιταλιστική</a:t>
            </a:r>
            <a:r>
              <a:rPr lang="el-GR" baseline="0" dirty="0" smtClean="0"/>
              <a:t> ανάπτυξη στο Βορρά συμβαίνει εις βάρος της αυτόνομης ανάπτυξης στο Νότο.</a:t>
            </a:r>
          </a:p>
          <a:p>
            <a:pPr marL="171450" indent="-171450">
              <a:buFont typeface="Arial" panose="020B0604020202020204" pitchFamily="34" charset="0"/>
              <a:buChar char="•"/>
            </a:pPr>
            <a:r>
              <a:rPr lang="en-US" baseline="0" dirty="0" err="1" smtClean="0"/>
              <a:t>Prebisch</a:t>
            </a:r>
            <a:r>
              <a:rPr lang="el-GR" baseline="0" dirty="0" smtClean="0"/>
              <a:t> (διευθυντής της Οικονομικής Επιτροπής των Ηνωμένων Εθνών για τη Λατινική Αμερική)</a:t>
            </a:r>
            <a:r>
              <a:rPr lang="en-US" baseline="0" dirty="0" smtClean="0"/>
              <a:t>, </a:t>
            </a:r>
            <a:r>
              <a:rPr lang="el-GR" baseline="0" dirty="0" smtClean="0"/>
              <a:t>λ/α δομισμός.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aseline="0" dirty="0" smtClean="0"/>
              <a:t>4) </a:t>
            </a:r>
            <a:r>
              <a:rPr lang="el-GR" sz="1200" dirty="0" smtClean="0"/>
              <a:t>«</a:t>
            </a:r>
            <a:r>
              <a:rPr lang="el-GR" sz="1200" dirty="0" err="1" smtClean="0"/>
              <a:t>κομπραδόρικη</a:t>
            </a:r>
            <a:r>
              <a:rPr lang="el-GR" sz="1200" dirty="0" smtClean="0"/>
              <a:t> τάξη»</a:t>
            </a:r>
            <a:r>
              <a:rPr lang="en-US" sz="1200" dirty="0" smtClean="0"/>
              <a:t>.</a:t>
            </a:r>
            <a:endParaRPr lang="el-GR" sz="1200" dirty="0" smtClean="0"/>
          </a:p>
          <a:p>
            <a:pPr marL="171450" indent="-171450">
              <a:buFont typeface="Arial" panose="020B0604020202020204" pitchFamily="34" charset="0"/>
              <a:buChar char="•"/>
            </a:pPr>
            <a:r>
              <a:rPr lang="el-GR" baseline="0" dirty="0" smtClean="0"/>
              <a:t>5) α) η ζήτηση για επεξεργασμένα προϊόντα αυξάνεται όσο αυξάνει το εισόδημα ενώ η ζήτηση για πρωτογενή προϊόντα παραμένει σχετικά σταθερή. β) ο Βορράς μπορεί να αναπτύξει υποκατάστατα ή συνθετικά προϊόντα αν οι λιγότερο αναπτυγμένες χώρες προσπαθήσουν να αυξήσουν τις τιμές των πρώτων υλών.</a:t>
            </a:r>
            <a:endParaRPr lang="en-US" baseline="0" dirty="0" smtClean="0"/>
          </a:p>
          <a:p>
            <a:pPr marL="171450" indent="-171450">
              <a:buFont typeface="Arial" panose="020B0604020202020204" pitchFamily="34" charset="0"/>
              <a:buChar char="•"/>
            </a:pPr>
            <a:r>
              <a:rPr lang="en-US" baseline="0" dirty="0" smtClean="0"/>
              <a:t>6) </a:t>
            </a:r>
            <a:r>
              <a:rPr lang="el-GR" baseline="0" dirty="0" smtClean="0"/>
              <a:t>Πολλές υιοθέτησαν πολιτικές </a:t>
            </a:r>
            <a:r>
              <a:rPr lang="en-US" baseline="0" dirty="0" smtClean="0"/>
              <a:t>ISI</a:t>
            </a:r>
            <a:r>
              <a:rPr lang="el-GR" baseline="0" dirty="0" smtClean="0"/>
              <a:t> στις δεκαετίες 1950 και 1960 αλλά προβλήματα λόγω α) μη ανταγωνιστικών βιομηχανιών και β) αυξανόμενων ελλειμμάτων στο ισοζύγιο πληρωμών. </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21</a:t>
            </a:fld>
            <a:endParaRPr lang="el-GR"/>
          </a:p>
        </p:txBody>
      </p:sp>
    </p:spTree>
    <p:extLst>
      <p:ext uri="{BB962C8B-B14F-4D97-AF65-F5344CB8AC3E}">
        <p14:creationId xmlns:p14="http://schemas.microsoft.com/office/powerpoint/2010/main" val="78051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1) Πώς γίνεται η </a:t>
            </a:r>
            <a:r>
              <a:rPr lang="el-GR" dirty="0" err="1" smtClean="0"/>
              <a:t>Αιτή</a:t>
            </a:r>
            <a:r>
              <a:rPr lang="el-GR" dirty="0" smtClean="0"/>
              <a:t> μαζί με τη Βραζιλία και</a:t>
            </a:r>
            <a:r>
              <a:rPr lang="el-GR" baseline="0" dirty="0" smtClean="0"/>
              <a:t> την Ινδία στην περιφέρεια και η Πορτογαλία μαζί με τις ΗΠΑ στο κέντρο; </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24</a:t>
            </a:fld>
            <a:endParaRPr lang="el-GR"/>
          </a:p>
        </p:txBody>
      </p:sp>
    </p:spTree>
    <p:extLst>
      <p:ext uri="{BB962C8B-B14F-4D97-AF65-F5344CB8AC3E}">
        <p14:creationId xmlns:p14="http://schemas.microsoft.com/office/powerpoint/2010/main" val="5849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Κυρίως </a:t>
            </a:r>
            <a:r>
              <a:rPr lang="en-US" dirty="0" smtClean="0"/>
              <a:t>Immanuel Wallerstein (1930-2019).</a:t>
            </a:r>
            <a:endParaRPr lang="el-GR" dirty="0" smtClean="0"/>
          </a:p>
          <a:p>
            <a:pPr marL="171450" indent="-171450">
              <a:buFont typeface="Arial" panose="020B0604020202020204" pitchFamily="34" charset="0"/>
              <a:buChar char="•"/>
            </a:pPr>
            <a:r>
              <a:rPr lang="el-GR" dirty="0" smtClean="0"/>
              <a:t>1) Ηγεμονική ακολουθία: Ολλανδία, Βρετανία,</a:t>
            </a:r>
            <a:r>
              <a:rPr lang="el-GR" baseline="0" dirty="0" smtClean="0"/>
              <a:t> Ηνωμένες Πολιτείες.</a:t>
            </a:r>
          </a:p>
          <a:p>
            <a:pPr marL="171450" indent="-171450">
              <a:buFont typeface="Arial" panose="020B0604020202020204" pitchFamily="34" charset="0"/>
              <a:buChar char="•"/>
            </a:pPr>
            <a:r>
              <a:rPr lang="el-GR" baseline="0" dirty="0" smtClean="0"/>
              <a:t>2) ημιπεριφέρεια: </a:t>
            </a:r>
            <a:r>
              <a:rPr lang="el-GR" baseline="0" dirty="0" err="1" smtClean="0"/>
              <a:t>νεοβιομηχανοποιημένες</a:t>
            </a:r>
            <a:r>
              <a:rPr lang="el-GR" baseline="0" dirty="0" smtClean="0"/>
              <a:t> οικονομίες Ανατολικής Ασίας και Λατινικής Αμερικής.</a:t>
            </a:r>
          </a:p>
          <a:p>
            <a:pPr marL="171450" indent="-171450">
              <a:buFont typeface="Arial" panose="020B0604020202020204" pitchFamily="34" charset="0"/>
              <a:buChar char="•"/>
            </a:pPr>
            <a:r>
              <a:rPr lang="el-GR" dirty="0" smtClean="0"/>
              <a:t>3) Δεν δέχονται τα κράτη ως ουσιαστικούς δρώντες</a:t>
            </a:r>
            <a:r>
              <a:rPr lang="el-GR" baseline="0" dirty="0" smtClean="0"/>
              <a:t> (πέρα από τη θέση τους στην παγκόσμια οικονομία)</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25</a:t>
            </a:fld>
            <a:endParaRPr lang="el-GR"/>
          </a:p>
        </p:txBody>
      </p:sp>
    </p:spTree>
    <p:extLst>
      <p:ext uri="{BB962C8B-B14F-4D97-AF65-F5344CB8AC3E}">
        <p14:creationId xmlns:p14="http://schemas.microsoft.com/office/powerpoint/2010/main" val="2515482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dirty="0" smtClean="0"/>
              <a:t>2)</a:t>
            </a:r>
            <a:r>
              <a:rPr lang="el-GR" baseline="0" dirty="0" smtClean="0"/>
              <a:t> Π.χ. τον 16</a:t>
            </a:r>
            <a:r>
              <a:rPr lang="el-GR" baseline="30000" dirty="0" smtClean="0"/>
              <a:t>ο</a:t>
            </a:r>
            <a:r>
              <a:rPr lang="el-GR" baseline="0" dirty="0" smtClean="0"/>
              <a:t> αιώνα η Ισπανία και η Σουηδία ήταν «ισχυρά κράτη» και βρίσκονταν στην περιφέρεια ενώ το αντίστροφο ισχύει για Αγγλία, Ολλανδία. Ακόμα και </a:t>
            </a:r>
            <a:r>
              <a:rPr lang="el-GR" baseline="0" dirty="0" err="1" smtClean="0"/>
              <a:t>ιι</a:t>
            </a:r>
            <a:r>
              <a:rPr lang="el-GR" baseline="0" dirty="0" smtClean="0"/>
              <a:t> ΗΠΑ σήμερα έχουν ένα «αδύναμο» κράτος.</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27</a:t>
            </a:fld>
            <a:endParaRPr lang="el-GR"/>
          </a:p>
        </p:txBody>
      </p:sp>
    </p:spTree>
    <p:extLst>
      <p:ext uri="{BB962C8B-B14F-4D97-AF65-F5344CB8AC3E}">
        <p14:creationId xmlns:p14="http://schemas.microsoft.com/office/powerpoint/2010/main" val="294343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«Ιστορικό στρατόπεδο»: σύμπλευση κρατικής εξουσίας και κυρίαρχων ιδεών.</a:t>
            </a:r>
          </a:p>
          <a:p>
            <a:pPr marL="171450" indent="-171450">
              <a:buFont typeface="Arial" panose="020B0604020202020204" pitchFamily="34" charset="0"/>
              <a:buChar char="•"/>
            </a:pPr>
            <a:r>
              <a:rPr lang="el-GR" dirty="0" smtClean="0"/>
              <a:t>Ηγεμονία:</a:t>
            </a:r>
            <a:r>
              <a:rPr lang="el-GR" baseline="0" dirty="0" smtClean="0"/>
              <a:t> όχι με </a:t>
            </a:r>
            <a:r>
              <a:rPr lang="el-GR" baseline="0" dirty="0" err="1" smtClean="0"/>
              <a:t>κρατοκεντρικούς</a:t>
            </a:r>
            <a:r>
              <a:rPr lang="el-GR" baseline="0" dirty="0" smtClean="0"/>
              <a:t> όρους όπως οι Ρ και οι Φ αλλά με πολιτισμική σημασία και περιλαμβάνοντας μη κρατικούς δρώντες.</a:t>
            </a:r>
            <a:endParaRPr lang="el-GR" dirty="0" smtClean="0"/>
          </a:p>
          <a:p>
            <a:pPr marL="171450" indent="-171450">
              <a:buFont typeface="Arial" panose="020B0604020202020204" pitchFamily="34" charset="0"/>
              <a:buChar char="•"/>
            </a:pPr>
            <a:r>
              <a:rPr lang="el-GR" dirty="0" smtClean="0"/>
              <a:t>Κριτική μαρξιστών: υπερβάλλουν</a:t>
            </a:r>
            <a:r>
              <a:rPr lang="el-GR" baseline="0" dirty="0" smtClean="0"/>
              <a:t> με τα στοιχεία του εποικοδομήματος.</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28</a:t>
            </a:fld>
            <a:endParaRPr lang="el-GR"/>
          </a:p>
        </p:txBody>
      </p:sp>
    </p:spTree>
    <p:extLst>
      <p:ext uri="{BB962C8B-B14F-4D97-AF65-F5344CB8AC3E}">
        <p14:creationId xmlns:p14="http://schemas.microsoft.com/office/powerpoint/2010/main" val="280567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Υπάρχει βέβαια μία</a:t>
            </a:r>
            <a:r>
              <a:rPr lang="el-GR" baseline="0" dirty="0" smtClean="0"/>
              <a:t> θολούρα στο τι εννοούμε «δομικός». Π.χ. υπάρχουν και ρεαλιστές που θεωρούν ότι δομικοί παράγοντες όπως η ισχύς ή η θέση ενός κράτους ενός του διεθνούς συστήματος έχουν σημαντική επίδραση στη συμπεριφορά του. </a:t>
            </a:r>
            <a:r>
              <a:rPr lang="el-GR" baseline="0" dirty="0" err="1" smtClean="0"/>
              <a:t>Γι</a:t>
            </a:r>
            <a:r>
              <a:rPr lang="el-GR" baseline="0" dirty="0" smtClean="0"/>
              <a:t>΄ αυτό … ΙΣΤΟΡΙΚΟΣ δομισμός.</a:t>
            </a:r>
          </a:p>
          <a:p>
            <a:pPr marL="171450" indent="-171450">
              <a:buFont typeface="Arial" panose="020B0604020202020204" pitchFamily="34" charset="0"/>
              <a:buChar char="•"/>
            </a:pPr>
            <a:r>
              <a:rPr lang="el-GR" baseline="0" dirty="0" smtClean="0"/>
              <a:t>Δομή = σχέσεις εκμετάλλευσης.</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6</a:t>
            </a:fld>
            <a:endParaRPr lang="el-GR"/>
          </a:p>
        </p:txBody>
      </p:sp>
    </p:spTree>
    <p:extLst>
      <p:ext uri="{BB962C8B-B14F-4D97-AF65-F5344CB8AC3E}">
        <p14:creationId xmlns:p14="http://schemas.microsoft.com/office/powerpoint/2010/main" val="415736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Ετερογένεια</a:t>
            </a:r>
            <a:r>
              <a:rPr lang="el-GR" baseline="0" dirty="0" smtClean="0"/>
              <a:t> μεταξύ τους + διαφορετικό εύρος οπτικής.</a:t>
            </a:r>
            <a:r>
              <a:rPr lang="el-GR" dirty="0" smtClean="0"/>
              <a:t> </a:t>
            </a:r>
          </a:p>
          <a:p>
            <a:pPr marL="171450" indent="-171450">
              <a:buFont typeface="Arial" panose="020B0604020202020204" pitchFamily="34" charset="0"/>
              <a:buChar char="•"/>
            </a:pPr>
            <a:r>
              <a:rPr lang="el-GR" dirty="0" smtClean="0"/>
              <a:t>ο μαρξισμός</a:t>
            </a:r>
            <a:r>
              <a:rPr lang="el-GR" baseline="0" dirty="0" smtClean="0"/>
              <a:t> το πιο συνεκτικό και διαχρονικό. Φεμινιστικές θεωρίες το πιο περιορισμένο.</a:t>
            </a:r>
          </a:p>
          <a:p>
            <a:pPr marL="171450" indent="-171450">
              <a:buFont typeface="Arial" panose="020B0604020202020204" pitchFamily="34" charset="0"/>
              <a:buChar char="•"/>
            </a:pPr>
            <a:r>
              <a:rPr lang="el-GR" baseline="0" dirty="0" smtClean="0"/>
              <a:t>Δεσπόζει ο μαρξισμός.</a:t>
            </a:r>
          </a:p>
          <a:p>
            <a:pPr marL="171450" indent="-171450">
              <a:buFont typeface="Arial" panose="020B0604020202020204" pitchFamily="34" charset="0"/>
              <a:buChar char="•"/>
            </a:pPr>
            <a:r>
              <a:rPr lang="el-GR" baseline="0" dirty="0" smtClean="0"/>
              <a:t>Εδώ θα δούμε τα τέσσερα πρώτα με μία έμφαση στο πρώτο, στο μαρξισμό.</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7</a:t>
            </a:fld>
            <a:endParaRPr lang="el-GR"/>
          </a:p>
        </p:txBody>
      </p:sp>
    </p:spTree>
    <p:extLst>
      <p:ext uri="{BB962C8B-B14F-4D97-AF65-F5344CB8AC3E}">
        <p14:creationId xmlns:p14="http://schemas.microsoft.com/office/powerpoint/2010/main" val="111007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Πολλοί μαρξιστές δεν</a:t>
            </a:r>
            <a:r>
              <a:rPr lang="el-GR" baseline="0" dirty="0" smtClean="0"/>
              <a:t> αποδέχονται τον όρο </a:t>
            </a:r>
            <a:r>
              <a:rPr lang="el-GR" baseline="0" dirty="0" smtClean="0"/>
              <a:t>παγκοσμιοποίηση. Καλύτερα «καπιταλιστική οικονομική διεθνοποίηση». Αναδεικνύει κοινωνικό περιεχόμενο.</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8</a:t>
            </a:fld>
            <a:endParaRPr lang="el-GR"/>
          </a:p>
        </p:txBody>
      </p:sp>
    </p:spTree>
    <p:extLst>
      <p:ext uri="{BB962C8B-B14F-4D97-AF65-F5344CB8AC3E}">
        <p14:creationId xmlns:p14="http://schemas.microsoft.com/office/powerpoint/2010/main" val="66419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Και οι δυο μαζί γιατί ο Μαρξ την ουσία</a:t>
            </a:r>
            <a:r>
              <a:rPr lang="el-GR" baseline="0" dirty="0" smtClean="0"/>
              <a:t> του ΚΤΠ και ο Λένιν την πιο γνωστή εφαρμογή της μαρξιστικής θεωρίας στις διεθνείς σχέσεις.</a:t>
            </a:r>
          </a:p>
          <a:p>
            <a:pPr marL="171450" indent="-171450">
              <a:buFont typeface="Arial" panose="020B0604020202020204" pitchFamily="34" charset="0"/>
              <a:buChar char="•"/>
            </a:pPr>
            <a:r>
              <a:rPr lang="el-GR" baseline="0" dirty="0" smtClean="0"/>
              <a:t>Λένιν: όχι μόνο μεγάλος θεωρητικός αλλά και επαναστάτης. (χαρακτηριστικά που συνδυάζει και ο </a:t>
            </a:r>
            <a:r>
              <a:rPr lang="el-GR" baseline="0" dirty="0" err="1" smtClean="0"/>
              <a:t>Γκράμσι</a:t>
            </a:r>
            <a:r>
              <a:rPr lang="el-GR" baseline="0" dirty="0" smtClean="0"/>
              <a:t> σε ένα μικρότερο όμως βεληνεκές)</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9</a:t>
            </a:fld>
            <a:endParaRPr lang="el-GR"/>
          </a:p>
        </p:txBody>
      </p:sp>
    </p:spTree>
    <p:extLst>
      <p:ext uri="{BB962C8B-B14F-4D97-AF65-F5344CB8AC3E}">
        <p14:creationId xmlns:p14="http://schemas.microsoft.com/office/powerpoint/2010/main" val="399999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dirty="0" smtClean="0"/>
              <a:t>Ο καπιταλισμός είναι ένα ιστορικό προϊόν</a:t>
            </a:r>
            <a:r>
              <a:rPr lang="el-GR" baseline="0" dirty="0" smtClean="0"/>
              <a:t> και δεν έχει τίποτα «φυσικό» μέσα του. Προέκυψε σε μία συγκεκριμένα βαθμίδα της κοινωνικής ανάπτυξης και σε μία άλλη θα εξαφανιστεί.</a:t>
            </a:r>
          </a:p>
          <a:p>
            <a:pPr marL="171450" indent="-171450">
              <a:buFont typeface="Arial" panose="020B0604020202020204" pitchFamily="34" charset="0"/>
              <a:buChar char="•"/>
            </a:pPr>
            <a:r>
              <a:rPr lang="el-GR" baseline="0" dirty="0" smtClean="0"/>
              <a:t>Η ίδια η ανάπτυξη του φέρει το σπέρμα της αντικατάστασης του. Συγκέντρωση-συγκεντροποίηση.</a:t>
            </a:r>
            <a:endParaRPr lang="el-GR" dirty="0"/>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10</a:t>
            </a:fld>
            <a:endParaRPr lang="el-GR"/>
          </a:p>
        </p:txBody>
      </p:sp>
    </p:spTree>
    <p:extLst>
      <p:ext uri="{BB962C8B-B14F-4D97-AF65-F5344CB8AC3E}">
        <p14:creationId xmlns:p14="http://schemas.microsoft.com/office/powerpoint/2010/main" val="12626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smtClean="0"/>
              <a:t>Θα </a:t>
            </a:r>
            <a:r>
              <a:rPr lang="el-GR" dirty="0" err="1" smtClean="0"/>
              <a:t>ξεκινήσο</a:t>
            </a:r>
            <a:endParaRPr lang="el-GR"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smtClean="0"/>
              <a:t>Την </a:t>
            </a:r>
            <a:r>
              <a:rPr lang="el-GR" dirty="0" smtClean="0"/>
              <a:t>έχουμε ξαναδεί αυτή τη διαφάνεια. </a:t>
            </a:r>
          </a:p>
          <a:p>
            <a:pPr marL="171450" indent="-171450">
              <a:buFont typeface="Arial" panose="020B0604020202020204" pitchFamily="34" charset="0"/>
              <a:buChar char="•"/>
            </a:pPr>
            <a:r>
              <a:rPr lang="el-GR" dirty="0" smtClean="0"/>
              <a:t>Ιστορία</a:t>
            </a:r>
            <a:r>
              <a:rPr lang="el-GR" baseline="0" dirty="0" smtClean="0"/>
              <a:t> σαν διαδοχή τρόπων παραγωγής.</a:t>
            </a:r>
          </a:p>
          <a:p>
            <a:pPr marL="171450" indent="-171450">
              <a:buFont typeface="Arial" panose="020B0604020202020204" pitchFamily="34" charset="0"/>
              <a:buChar char="•"/>
            </a:pPr>
            <a:r>
              <a:rPr lang="el-GR" dirty="0" smtClean="0"/>
              <a:t>Μόνο ο πρώτος και ο τελευταίος δεν είναι</a:t>
            </a:r>
            <a:r>
              <a:rPr lang="el-GR" baseline="0" dirty="0" smtClean="0"/>
              <a:t> εκμεταλλευτικοί. Οι υπόλοιποι εκμεταλλευτικοί τρόποι παραγωγής. Αλλάζει η μορφή εκμετάλλευσης.</a:t>
            </a:r>
            <a:endParaRPr lang="el-GR" dirty="0" smtClean="0"/>
          </a:p>
          <a:p>
            <a:pPr marL="171450" indent="-171450">
              <a:buFont typeface="Arial" panose="020B0604020202020204"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34DA81D0-9F88-431A-89BF-2E769DD9DF33}" type="slidenum">
              <a:rPr lang="el-GR" smtClean="0"/>
              <a:t>12</a:t>
            </a:fld>
            <a:endParaRPr lang="el-GR"/>
          </a:p>
        </p:txBody>
      </p:sp>
      <p:sp>
        <p:nvSpPr>
          <p:cNvPr id="5" name="Θέση υποσέλιδου 4"/>
          <p:cNvSpPr>
            <a:spLocks noGrp="1"/>
          </p:cNvSpPr>
          <p:nvPr>
            <p:ph type="ftr" sz="quarter" idx="11"/>
          </p:nvPr>
        </p:nvSpPr>
        <p:spPr/>
        <p:txBody>
          <a:bodyPr/>
          <a:lstStyle/>
          <a:p>
            <a:r>
              <a:rPr lang="el-GR" smtClean="0"/>
              <a:t>Μαρξιστική Πολιτική Οικονομία ΙΙ. Μπαλωμένος Χρήστος</a:t>
            </a:r>
            <a:endParaRPr lang="el-GR"/>
          </a:p>
        </p:txBody>
      </p:sp>
    </p:spTree>
    <p:extLst>
      <p:ext uri="{BB962C8B-B14F-4D97-AF65-F5344CB8AC3E}">
        <p14:creationId xmlns:p14="http://schemas.microsoft.com/office/powerpoint/2010/main" val="254656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3"/>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06375">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WenQuanYi Micro Hei" charset="0"/>
                <a:cs typeface="WenQuanYi Micro Hei" charset="0"/>
              </a:defRPr>
            </a:lvl9pPr>
          </a:lstStyle>
          <a:p>
            <a:pPr>
              <a:buClrTx/>
              <a:buSzPct val="45000"/>
              <a:buFontTx/>
              <a:buNone/>
            </a:pPr>
            <a:fld id="{E7FEA86A-CF3A-483B-8993-F80C6ABF719F}" type="slidenum">
              <a:rPr lang="el-GR" altLang="el-GR">
                <a:solidFill>
                  <a:srgbClr val="000000"/>
                </a:solidFill>
                <a:latin typeface="Times New Roman" panose="02020603050405020304" pitchFamily="18" charset="0"/>
                <a:ea typeface="DejaVu Sans" charset="0"/>
                <a:cs typeface="DejaVu Sans" charset="0"/>
              </a:rPr>
              <a:pPr>
                <a:buClrTx/>
                <a:buSzPct val="45000"/>
                <a:buFontTx/>
                <a:buNone/>
              </a:pPr>
              <a:t>13</a:t>
            </a:fld>
            <a:endParaRPr lang="el-GR" altLang="el-GR">
              <a:solidFill>
                <a:srgbClr val="000000"/>
              </a:solidFill>
              <a:latin typeface="Times New Roman" panose="02020603050405020304" pitchFamily="18" charset="0"/>
              <a:ea typeface="DejaVu Sans" charset="0"/>
              <a:cs typeface="DejaVu Sans" charset="0"/>
            </a:endParaRPr>
          </a:p>
        </p:txBody>
      </p:sp>
      <p:sp>
        <p:nvSpPr>
          <p:cNvPr id="14339" name="Rectangle 1"/>
          <p:cNvSpPr txBox="1">
            <a:spLocks noGrp="1" noRot="1" noChangeAspect="1" noChangeArrowheads="1" noTextEdit="1"/>
          </p:cNvSpPr>
          <p:nvPr>
            <p:ph type="sldImg"/>
          </p:nvPr>
        </p:nvSpPr>
        <p:spPr>
          <a:xfrm>
            <a:off x="55563" y="738188"/>
            <a:ext cx="6553200" cy="36861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p:cNvSpPr txBox="1">
            <a:spLocks noChangeArrowheads="1"/>
          </p:cNvSpPr>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14341" name="Θέση σημειώσεων 1"/>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171450" indent="-171450">
              <a:buFont typeface="Arial" panose="020B0604020202020204" pitchFamily="34" charset="0"/>
              <a:buChar char="•"/>
            </a:pPr>
            <a:r>
              <a:rPr lang="el-GR" altLang="el-GR" dirty="0" smtClean="0"/>
              <a:t>Όταν λέμε εκμετάλλευση εννοούμε την ιδιοποίηση από μία κοινωνική τάξη ενός μέρους της εργασίας μίας άλλης τάξης. Αυτό το φαινόμενο δεν εμφανίζεται στον καπιταλισμό αλλά στον καπιταλισμό παίρνει μία ιδιαίτερη μορφή έκφρασης.</a:t>
            </a: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“Οι (ταξικοί) οικονομικοί κοινωνικοί σχηματισμοί λχ. η δουλοκτητική κοινωνία και η κοινωνία της μισθωτής εργασίας, διαφέρουν μεταξύ τους μόνο στη μορφή με την οποία αποσπάται από τον άμεσο παραγωγό, από τον εργάτη, αυτή η υπερεργασία</a:t>
            </a:r>
            <a:r>
              <a:rPr lang="el-GR"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Στον καπιταλισμό</a:t>
            </a:r>
            <a:r>
              <a:rPr lang="el-GR" sz="1200" kern="1200" baseline="0" dirty="0" smtClean="0">
                <a:solidFill>
                  <a:schemeClr val="tx1"/>
                </a:solidFill>
                <a:effectLst/>
                <a:latin typeface="+mn-lt"/>
                <a:ea typeface="+mn-ea"/>
                <a:cs typeface="+mn-cs"/>
              </a:rPr>
              <a:t> η εκμετάλλευση «καμουφλάρεται» από την τυπική ισότητα και ελευθερία.</a:t>
            </a:r>
          </a:p>
          <a:p>
            <a:pPr marL="171450" indent="-171450">
              <a:buFont typeface="Arial" panose="020B0604020202020204" pitchFamily="34" charset="0"/>
              <a:buChar char="•"/>
            </a:pPr>
            <a:r>
              <a:rPr lang="el-GR" sz="1200" kern="1200" baseline="0" dirty="0" smtClean="0">
                <a:solidFill>
                  <a:schemeClr val="tx1"/>
                </a:solidFill>
                <a:effectLst/>
                <a:latin typeface="+mn-lt"/>
                <a:ea typeface="+mn-ea"/>
                <a:cs typeface="+mn-cs"/>
              </a:rPr>
              <a:t>Υπεραξία στον καπιταλισμό.</a:t>
            </a:r>
            <a:endParaRPr lang="el-G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Ο καπιταλιστικός τρόπος παραγωγής ξεχωρίζει γιατί σε αυτόν η απόσπαση της υπερεργασίας δεν γίνεται με τον εμφανή τρόπο που συμβαίνει στο δουλοκτητικό ή τον φεουδαρχικό τρόπο παραγωγής για παράδειγμα, αλλά αντίθετα περιβάλλεται και επικαλύπτεται εν μέρει από την ανταλλαγή ισοδυνάμων αξιών στη σφαίρα της κυκλοφορίας (Χ - Ε και Ε’ - Χ’) που δίνει μια επίφαση ισότητας στην όλη διαδικασία. Ακριβώς επειδή στον καπιταλισμό δεν υπάρχουν οι εμφανείς </a:t>
            </a:r>
            <a:r>
              <a:rPr lang="el-GR" sz="1200" kern="1200" dirty="0" err="1" smtClean="0">
                <a:solidFill>
                  <a:schemeClr val="tx1"/>
                </a:solidFill>
                <a:effectLst/>
                <a:latin typeface="+mn-lt"/>
                <a:ea typeface="+mn-ea"/>
                <a:cs typeface="+mn-cs"/>
              </a:rPr>
              <a:t>εξω</a:t>
            </a:r>
            <a:r>
              <a:rPr lang="el-GR" sz="1200" kern="1200" dirty="0" smtClean="0">
                <a:solidFill>
                  <a:schemeClr val="tx1"/>
                </a:solidFill>
                <a:effectLst/>
                <a:latin typeface="+mn-lt"/>
                <a:ea typeface="+mn-ea"/>
                <a:cs typeface="+mn-cs"/>
              </a:rPr>
              <a:t>-οικονομικοί καταναγκασμοί των προηγούμενων τρόπων παραγωγής είναι περισσότερο δύσκολο να αναδειχθεί η βάση του εκμεταλλευτικού χαρακτήρα του.</a:t>
            </a:r>
            <a:endParaRPr lang="el-GR" altLang="el-GR" dirty="0" smtClean="0"/>
          </a:p>
        </p:txBody>
      </p:sp>
      <p:sp>
        <p:nvSpPr>
          <p:cNvPr id="2" name="Θέση υποσέλιδου 1"/>
          <p:cNvSpPr>
            <a:spLocks noGrp="1"/>
          </p:cNvSpPr>
          <p:nvPr>
            <p:ph type="ftr" sz="quarter" idx="10"/>
          </p:nvPr>
        </p:nvSpPr>
        <p:spPr/>
        <p:txBody>
          <a:bodyPr/>
          <a:lstStyle/>
          <a:p>
            <a:r>
              <a:rPr lang="el-GR" smtClean="0"/>
              <a:t>Μαρξιστική Πολιτική Οικονομία ΙΙ. Μπαλωμένος Χρήστος</a:t>
            </a:r>
            <a:endParaRPr lang="el-GR"/>
          </a:p>
        </p:txBody>
      </p:sp>
    </p:spTree>
    <p:extLst>
      <p:ext uri="{BB962C8B-B14F-4D97-AF65-F5344CB8AC3E}">
        <p14:creationId xmlns:p14="http://schemas.microsoft.com/office/powerpoint/2010/main" val="8332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1DBBC-CD9E-4FE8-8D22-1B88B35ED40C}" type="slidenum">
              <a:rPr lang="el-GR" smtClean="0"/>
              <a:t>14</a:t>
            </a:fld>
            <a:endParaRPr lang="el-GR"/>
          </a:p>
        </p:txBody>
      </p:sp>
    </p:spTree>
    <p:extLst>
      <p:ext uri="{BB962C8B-B14F-4D97-AF65-F5344CB8AC3E}">
        <p14:creationId xmlns:p14="http://schemas.microsoft.com/office/powerpoint/2010/main" val="332221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l-G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l-GR" smtClean="0"/>
              <a:t>ΧΡΗΣΤΟΣ ΜΠΑΛΩΜΕΝΟΣ / ΠΟΛΙΤΙΚΗ ΟΙΚΟΝΟΜΙΑ ΤΗΣ ΠΑΓΚΟΣΜΙΟΠΟΙΗΣΗΣ</a:t>
            </a:r>
            <a:endParaRPr lang="el-G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6D8ABF-1CF7-46FD-AF98-74BAC4B5B645}" type="slidenum">
              <a:rPr lang="el-GR" smtClean="0"/>
              <a:t>‹#›</a:t>
            </a:fld>
            <a:endParaRPr lang="el-GR"/>
          </a:p>
        </p:txBody>
      </p:sp>
    </p:spTree>
    <p:extLst>
      <p:ext uri="{BB962C8B-B14F-4D97-AF65-F5344CB8AC3E}">
        <p14:creationId xmlns:p14="http://schemas.microsoft.com/office/powerpoint/2010/main" val="145249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a:p>
        </p:txBody>
      </p:sp>
      <p:sp>
        <p:nvSpPr>
          <p:cNvPr id="6" name="Slide Number Placeholder 5"/>
          <p:cNvSpPr>
            <a:spLocks noGrp="1"/>
          </p:cNvSpPr>
          <p:nvPr>
            <p:ph type="sldNum" sz="quarter" idx="12"/>
          </p:nvPr>
        </p:nvSpPr>
        <p:spPr/>
        <p:txBody>
          <a:bodyPr/>
          <a:lstStyle/>
          <a:p>
            <a:fld id="{A46D8ABF-1CF7-46FD-AF98-74BAC4B5B645}" type="slidenum">
              <a:rPr lang="el-GR" smtClean="0"/>
              <a:t>‹#›</a:t>
            </a:fld>
            <a:endParaRPr lang="el-GR"/>
          </a:p>
        </p:txBody>
      </p:sp>
    </p:spTree>
    <p:extLst>
      <p:ext uri="{BB962C8B-B14F-4D97-AF65-F5344CB8AC3E}">
        <p14:creationId xmlns:p14="http://schemas.microsoft.com/office/powerpoint/2010/main" val="62746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l-GR"/>
          </a:p>
        </p:txBody>
      </p:sp>
      <p:sp>
        <p:nvSpPr>
          <p:cNvPr id="5" name="Footer Placeholder 4"/>
          <p:cNvSpPr>
            <a:spLocks noGrp="1"/>
          </p:cNvSpPr>
          <p:nvPr>
            <p:ph type="ftr" sz="quarter" idx="11"/>
          </p:nvPr>
        </p:nvSpPr>
        <p:spPr>
          <a:xfrm>
            <a:off x="774923" y="5951811"/>
            <a:ext cx="7896279" cy="365125"/>
          </a:xfrm>
        </p:spPr>
        <p:txBody>
          <a:bodyPr/>
          <a:lstStyle/>
          <a:p>
            <a:r>
              <a:rPr lang="el-GR" smtClean="0"/>
              <a:t>ΧΡΗΣΤΟΣ ΜΠΑΛΩΜΕΝΟΣ / ΠΟΛΙΤΙΚΗ ΟΙΚΟΝΟΜΙΑ ΤΗΣ ΠΑΓΚΟΣΜΙΟΠΟΙΗΣΗΣ</a:t>
            </a:r>
            <a:endParaRPr lang="el-G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6D8ABF-1CF7-46FD-AF98-74BAC4B5B645}" type="slidenum">
              <a:rPr lang="el-GR" smtClean="0"/>
              <a:t>‹#›</a:t>
            </a:fld>
            <a:endParaRPr lang="el-GR"/>
          </a:p>
        </p:txBody>
      </p:sp>
    </p:spTree>
    <p:extLst>
      <p:ext uri="{BB962C8B-B14F-4D97-AF65-F5344CB8AC3E}">
        <p14:creationId xmlns:p14="http://schemas.microsoft.com/office/powerpoint/2010/main" val="37950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11"/>
          </p:nvPr>
        </p:nvSpPr>
        <p:spPr>
          <a:xfrm>
            <a:off x="581192" y="6495143"/>
            <a:ext cx="6917210" cy="365125"/>
          </a:xfrm>
        </p:spPr>
        <p:txBody>
          <a:bodyPr/>
          <a:lstStyle>
            <a:lvl1pPr>
              <a:defRPr sz="1100"/>
            </a:lvl1pPr>
          </a:lstStyle>
          <a:p>
            <a:r>
              <a:rPr lang="el-GR" dirty="0" smtClean="0"/>
              <a:t>ΧΡΗΣΤΟΣ ΜΠΑΛΩΜΕΝΟΣ / ΠΟΛΙΤΙΚΗ ΟΙΚΟΝΟΜΙΑ ΤΗΣ ΠΑΓΚΟΣΜΙΟΠΟΙΗΣΗΣ</a:t>
            </a:r>
            <a:endParaRPr lang="el-GR" dirty="0"/>
          </a:p>
        </p:txBody>
      </p:sp>
      <p:sp>
        <p:nvSpPr>
          <p:cNvPr id="6" name="Slide Number Placeholder 5"/>
          <p:cNvSpPr>
            <a:spLocks noGrp="1"/>
          </p:cNvSpPr>
          <p:nvPr>
            <p:ph type="sldNum" sz="quarter" idx="12"/>
          </p:nvPr>
        </p:nvSpPr>
        <p:spPr>
          <a:xfrm>
            <a:off x="10558300" y="6499470"/>
            <a:ext cx="1052508" cy="365125"/>
          </a:xfrm>
        </p:spPr>
        <p:txBody>
          <a:bodyPr/>
          <a:lstStyle>
            <a:lvl1pPr>
              <a:defRPr sz="1600"/>
            </a:lvl1pPr>
          </a:lstStyle>
          <a:p>
            <a:fld id="{A46D8ABF-1CF7-46FD-AF98-74BAC4B5B645}" type="slidenum">
              <a:rPr lang="el-GR" smtClean="0"/>
              <a:pPr/>
              <a:t>‹#›</a:t>
            </a:fld>
            <a:endParaRPr lang="el-GR" dirty="0"/>
          </a:p>
        </p:txBody>
      </p:sp>
    </p:spTree>
    <p:extLst>
      <p:ext uri="{BB962C8B-B14F-4D97-AF65-F5344CB8AC3E}">
        <p14:creationId xmlns:p14="http://schemas.microsoft.com/office/powerpoint/2010/main" val="166887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l-G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l-GR" smtClean="0"/>
              <a:t>ΧΡΗΣΤΟΣ ΜΠΑΛΩΜΕΝΟΣ / ΠΟΛΙΤΙΚΗ ΟΙΚΟΝΟΜΙΑ ΤΗΣ ΠΑΓΚΟΣΜΙΟΠΟΙΗΣΗΣ</a:t>
            </a:r>
            <a:endParaRPr lang="el-G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6D8ABF-1CF7-46FD-AF98-74BAC4B5B645}" type="slidenum">
              <a:rPr lang="el-GR" smtClean="0"/>
              <a:t>‹#›</a:t>
            </a:fld>
            <a:endParaRPr lang="el-GR"/>
          </a:p>
        </p:txBody>
      </p:sp>
    </p:spTree>
    <p:extLst>
      <p:ext uri="{BB962C8B-B14F-4D97-AF65-F5344CB8AC3E}">
        <p14:creationId xmlns:p14="http://schemas.microsoft.com/office/powerpoint/2010/main" val="160542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a:xfrm>
            <a:off x="581192" y="6495147"/>
            <a:ext cx="6917210" cy="365125"/>
          </a:xfrm>
        </p:spPr>
        <p:txBody>
          <a:bodyPr/>
          <a:lstStyle>
            <a:lvl1pPr>
              <a:defRPr sz="1100"/>
            </a:lvl1pPr>
          </a:lstStyle>
          <a:p>
            <a:r>
              <a:rPr lang="el-GR" dirty="0" smtClean="0"/>
              <a:t>ΧΡΗΣΤΟΣ ΜΠΑΛΩΜΕΝΟΣ / ΠΟΛΙΤΙΚΗ ΟΙΚΟΝΟΜΙΑ ΤΗΣ ΠΑΓΚΟΣΜΙΟΠΟΙΗΣΗΣ</a:t>
            </a:r>
            <a:endParaRPr lang="el-GR" dirty="0"/>
          </a:p>
        </p:txBody>
      </p:sp>
      <p:sp>
        <p:nvSpPr>
          <p:cNvPr id="7" name="Slide Number Placeholder 6"/>
          <p:cNvSpPr>
            <a:spLocks noGrp="1"/>
          </p:cNvSpPr>
          <p:nvPr>
            <p:ph type="sldNum" sz="quarter" idx="12"/>
          </p:nvPr>
        </p:nvSpPr>
        <p:spPr>
          <a:xfrm>
            <a:off x="10558300" y="6499472"/>
            <a:ext cx="1052510" cy="365125"/>
          </a:xfrm>
        </p:spPr>
        <p:txBody>
          <a:bodyPr/>
          <a:lstStyle>
            <a:lvl1pPr>
              <a:defRPr sz="1600"/>
            </a:lvl1pPr>
          </a:lstStyle>
          <a:p>
            <a:fld id="{A46D8ABF-1CF7-46FD-AF98-74BAC4B5B645}" type="slidenum">
              <a:rPr lang="el-GR" smtClean="0"/>
              <a:pPr/>
              <a:t>‹#›</a:t>
            </a:fld>
            <a:endParaRPr lang="el-GR" dirty="0"/>
          </a:p>
        </p:txBody>
      </p:sp>
    </p:spTree>
    <p:extLst>
      <p:ext uri="{BB962C8B-B14F-4D97-AF65-F5344CB8AC3E}">
        <p14:creationId xmlns:p14="http://schemas.microsoft.com/office/powerpoint/2010/main" val="90259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a:xfrm>
            <a:off x="581192" y="6495153"/>
            <a:ext cx="6917210" cy="365125"/>
          </a:xfrm>
        </p:spPr>
        <p:txBody>
          <a:bodyPr/>
          <a:lstStyle>
            <a:lvl1pPr>
              <a:defRPr sz="1100"/>
            </a:lvl1pPr>
          </a:lstStyle>
          <a:p>
            <a:r>
              <a:rPr lang="el-GR" dirty="0" smtClean="0"/>
              <a:t>ΧΡΗΣΤΟΣ ΜΠΑΛΩΜΕΝΟΣ / ΠΟΛΙΤΙΚΗ ΟΙΚΟΝΟΜΙΑ ΤΗΣ ΠΑΓΚΟΣΜΙΟΠΟΙΗΣΗΣ</a:t>
            </a:r>
            <a:endParaRPr lang="el-GR" dirty="0"/>
          </a:p>
        </p:txBody>
      </p:sp>
      <p:sp>
        <p:nvSpPr>
          <p:cNvPr id="9" name="Slide Number Placeholder 8"/>
          <p:cNvSpPr>
            <a:spLocks noGrp="1"/>
          </p:cNvSpPr>
          <p:nvPr>
            <p:ph type="sldNum" sz="quarter" idx="12"/>
          </p:nvPr>
        </p:nvSpPr>
        <p:spPr>
          <a:xfrm>
            <a:off x="10558300" y="6499473"/>
            <a:ext cx="1052510" cy="365125"/>
          </a:xfrm>
        </p:spPr>
        <p:txBody>
          <a:bodyPr/>
          <a:lstStyle>
            <a:lvl1pPr>
              <a:defRPr sz="1600"/>
            </a:lvl1pPr>
          </a:lstStyle>
          <a:p>
            <a:fld id="{A46D8ABF-1CF7-46FD-AF98-74BAC4B5B645}" type="slidenum">
              <a:rPr lang="el-GR" smtClean="0"/>
              <a:pPr/>
              <a:t>‹#›</a:t>
            </a:fld>
            <a:endParaRPr lang="el-GR" dirty="0"/>
          </a:p>
        </p:txBody>
      </p:sp>
    </p:spTree>
    <p:extLst>
      <p:ext uri="{BB962C8B-B14F-4D97-AF65-F5344CB8AC3E}">
        <p14:creationId xmlns:p14="http://schemas.microsoft.com/office/powerpoint/2010/main" val="14274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l-GR" smtClean="0"/>
              <a:t>Στυλ κύριου τίτλου</a:t>
            </a:r>
            <a:endParaRPr lang="en-US" dirty="0"/>
          </a:p>
        </p:txBody>
      </p:sp>
      <p:sp>
        <p:nvSpPr>
          <p:cNvPr id="4" name="Footer Placeholder 3"/>
          <p:cNvSpPr>
            <a:spLocks noGrp="1"/>
          </p:cNvSpPr>
          <p:nvPr>
            <p:ph type="ftr" sz="quarter" idx="11"/>
          </p:nvPr>
        </p:nvSpPr>
        <p:spPr>
          <a:xfrm>
            <a:off x="581192" y="6495147"/>
            <a:ext cx="6917210" cy="365125"/>
          </a:xfrm>
        </p:spPr>
        <p:txBody>
          <a:bodyPr/>
          <a:lstStyle>
            <a:lvl1pPr>
              <a:defRPr sz="1100"/>
            </a:lvl1pPr>
          </a:lstStyle>
          <a:p>
            <a:r>
              <a:rPr lang="el-GR" dirty="0" smtClean="0"/>
              <a:t>ΧΡΗΣΤΟΣ ΜΠΑΛΩΜΕΝΟΣ / ΠΟΛΙΤΙΚΗ ΟΙΚΟΝΟΜΙΑ ΤΗΣ ΠΑΓΚΟΣΜΙΟΠΟΙΗΣΗΣ</a:t>
            </a:r>
            <a:endParaRPr lang="el-GR" dirty="0"/>
          </a:p>
        </p:txBody>
      </p:sp>
      <p:sp>
        <p:nvSpPr>
          <p:cNvPr id="5" name="Slide Number Placeholder 4"/>
          <p:cNvSpPr>
            <a:spLocks noGrp="1"/>
          </p:cNvSpPr>
          <p:nvPr>
            <p:ph type="sldNum" sz="quarter" idx="12"/>
          </p:nvPr>
        </p:nvSpPr>
        <p:spPr>
          <a:xfrm>
            <a:off x="10558300" y="6499473"/>
            <a:ext cx="1052510" cy="365125"/>
          </a:xfrm>
        </p:spPr>
        <p:txBody>
          <a:bodyPr/>
          <a:lstStyle>
            <a:lvl1pPr>
              <a:defRPr sz="1600"/>
            </a:lvl1pPr>
          </a:lstStyle>
          <a:p>
            <a:fld id="{A46D8ABF-1CF7-46FD-AF98-74BAC4B5B645}" type="slidenum">
              <a:rPr lang="el-GR" smtClean="0"/>
              <a:pPr/>
              <a:t>‹#›</a:t>
            </a:fld>
            <a:endParaRPr lang="el-GR" dirty="0"/>
          </a:p>
        </p:txBody>
      </p:sp>
    </p:spTree>
    <p:extLst>
      <p:ext uri="{BB962C8B-B14F-4D97-AF65-F5344CB8AC3E}">
        <p14:creationId xmlns:p14="http://schemas.microsoft.com/office/powerpoint/2010/main" val="412699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1192" y="6495148"/>
            <a:ext cx="6917210" cy="365125"/>
          </a:xfrm>
        </p:spPr>
        <p:txBody>
          <a:bodyPr/>
          <a:lstStyle>
            <a:lvl1pPr>
              <a:defRPr sz="1100"/>
            </a:lvl1pPr>
          </a:lstStyle>
          <a:p>
            <a:r>
              <a:rPr lang="el-GR" dirty="0" smtClean="0"/>
              <a:t>ΧΡΗΣΤΟΣ ΜΠΑΛΩΜΕΝΟΣ / ΠΟΛΙΤΙΚΗ ΟΙΚΟΝΟΜΙΑ ΤΗΣ ΠΑΓΚΟΣΜΙΟΠΟΙΗΣΗΣ</a:t>
            </a:r>
            <a:endParaRPr lang="el-GR" dirty="0"/>
          </a:p>
        </p:txBody>
      </p:sp>
      <p:sp>
        <p:nvSpPr>
          <p:cNvPr id="4" name="Slide Number Placeholder 3"/>
          <p:cNvSpPr>
            <a:spLocks noGrp="1"/>
          </p:cNvSpPr>
          <p:nvPr>
            <p:ph type="sldNum" sz="quarter" idx="12"/>
          </p:nvPr>
        </p:nvSpPr>
        <p:spPr>
          <a:xfrm>
            <a:off x="10558300" y="6499477"/>
            <a:ext cx="1052510" cy="365125"/>
          </a:xfrm>
        </p:spPr>
        <p:txBody>
          <a:bodyPr/>
          <a:lstStyle>
            <a:lvl1pPr>
              <a:defRPr sz="1600"/>
            </a:lvl1pPr>
          </a:lstStyle>
          <a:p>
            <a:fld id="{A46D8ABF-1CF7-46FD-AF98-74BAC4B5B645}" type="slidenum">
              <a:rPr lang="el-GR" smtClean="0"/>
              <a:pPr/>
              <a:t>‹#›</a:t>
            </a:fld>
            <a:endParaRPr lang="el-GR" dirty="0"/>
          </a:p>
        </p:txBody>
      </p:sp>
    </p:spTree>
    <p:extLst>
      <p:ext uri="{BB962C8B-B14F-4D97-AF65-F5344CB8AC3E}">
        <p14:creationId xmlns:p14="http://schemas.microsoft.com/office/powerpoint/2010/main" val="372153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l-G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l-GR" smtClean="0"/>
              <a:t>ΧΡΗΣΤΟΣ ΜΠΑΛΩΜΕΝΟΣ / ΠΟΛΙΤΙΚΗ ΟΙΚΟΝΟΜΙΑ ΤΗΣ ΠΑΓΚΟΣΜΙΟΠΟΙΗΣΗΣ</a:t>
            </a:r>
            <a:endParaRPr lang="el-G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6D8ABF-1CF7-46FD-AF98-74BAC4B5B645}" type="slidenum">
              <a:rPr lang="el-GR" smtClean="0"/>
              <a:t>‹#›</a:t>
            </a:fld>
            <a:endParaRPr lang="el-GR"/>
          </a:p>
        </p:txBody>
      </p:sp>
    </p:spTree>
    <p:extLst>
      <p:ext uri="{BB962C8B-B14F-4D97-AF65-F5344CB8AC3E}">
        <p14:creationId xmlns:p14="http://schemas.microsoft.com/office/powerpoint/2010/main" val="25868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a:p>
        </p:txBody>
      </p:sp>
      <p:sp>
        <p:nvSpPr>
          <p:cNvPr id="7" name="Slide Number Placeholder 6"/>
          <p:cNvSpPr>
            <a:spLocks noGrp="1"/>
          </p:cNvSpPr>
          <p:nvPr>
            <p:ph type="sldNum" sz="quarter" idx="12"/>
          </p:nvPr>
        </p:nvSpPr>
        <p:spPr/>
        <p:txBody>
          <a:bodyPr/>
          <a:lstStyle/>
          <a:p>
            <a:fld id="{A46D8ABF-1CF7-46FD-AF98-74BAC4B5B645}" type="slidenum">
              <a:rPr lang="el-GR" smtClean="0"/>
              <a:t>‹#›</a:t>
            </a:fld>
            <a:endParaRPr lang="el-GR"/>
          </a:p>
        </p:txBody>
      </p:sp>
    </p:spTree>
    <p:extLst>
      <p:ext uri="{BB962C8B-B14F-4D97-AF65-F5344CB8AC3E}">
        <p14:creationId xmlns:p14="http://schemas.microsoft.com/office/powerpoint/2010/main" val="312264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l-G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l-GR" smtClean="0"/>
              <a:t>ΧΡΗΣΤΟΣ ΜΠΑΛΩΜΕΝΟΣ / ΠΟΛΙΤΙΚΗ ΟΙΚΟΝΟΜΙΑ ΤΗΣ ΠΑΓΚΟΣΜΙΟΠΟΙΗΣΗΣ</a:t>
            </a:r>
            <a:endParaRPr lang="el-G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6D8ABF-1CF7-46FD-AF98-74BAC4B5B645}" type="slidenum">
              <a:rPr lang="el-GR" smtClean="0"/>
              <a:t>‹#›</a:t>
            </a:fld>
            <a:endParaRPr lang="el-G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6173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a:t>ΘΕΩΡΗΤΙΚΑ ΡΕΥΜΑΤΑ ΣΤΗ ΔΠΟ:</a:t>
            </a:r>
            <a:br>
              <a:rPr lang="el-GR" dirty="0"/>
            </a:br>
            <a:r>
              <a:rPr lang="en-US" dirty="0" smtClean="0">
                <a:latin typeface="Corbel" panose="020B0503020204020204" pitchFamily="34" charset="0"/>
              </a:rPr>
              <a:t>3</a:t>
            </a:r>
            <a:r>
              <a:rPr lang="el-GR" dirty="0" smtClean="0">
                <a:latin typeface="Corbel" panose="020B0503020204020204" pitchFamily="34" charset="0"/>
              </a:rPr>
              <a:t>) </a:t>
            </a:r>
            <a:r>
              <a:rPr lang="el-GR" dirty="0">
                <a:latin typeface="Corbel" panose="020B0503020204020204" pitchFamily="34" charset="0"/>
              </a:rPr>
              <a:t>Ο </a:t>
            </a:r>
            <a:r>
              <a:rPr lang="el-GR" dirty="0" err="1" smtClean="0">
                <a:latin typeface="Corbel" panose="020B0503020204020204" pitchFamily="34" charset="0"/>
              </a:rPr>
              <a:t>ιστορικοσ</a:t>
            </a:r>
            <a:r>
              <a:rPr lang="el-GR" dirty="0" smtClean="0">
                <a:latin typeface="Corbel" panose="020B0503020204020204" pitchFamily="34" charset="0"/>
              </a:rPr>
              <a:t> </a:t>
            </a:r>
            <a:r>
              <a:rPr lang="el-GR" dirty="0" err="1" smtClean="0">
                <a:latin typeface="Corbel" panose="020B0503020204020204" pitchFamily="34" charset="0"/>
              </a:rPr>
              <a:t>δομισμοσ</a:t>
            </a:r>
            <a:endParaRPr lang="el-GR" dirty="0">
              <a:latin typeface="Corbel" panose="020B0503020204020204" pitchFamily="34" charset="0"/>
            </a:endParaRPr>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351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1878676"/>
            <a:ext cx="8568952" cy="465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a:xfrm>
            <a:off x="10597057" y="6492875"/>
            <a:ext cx="1052508" cy="365125"/>
          </a:xfrm>
        </p:spPr>
        <p:txBody>
          <a:bodyPr/>
          <a:lstStyle/>
          <a:p>
            <a:fld id="{B300E9CA-6F19-42DB-B9C3-DCD2868274B8}" type="slidenum">
              <a:rPr lang="el-GR" sz="1600" smtClean="0"/>
              <a:t>10</a:t>
            </a:fld>
            <a:endParaRPr lang="el-GR" sz="1600" dirty="0"/>
          </a:p>
        </p:txBody>
      </p:sp>
      <p:sp>
        <p:nvSpPr>
          <p:cNvPr id="4" name="Θέση υποσέλιδου 3"/>
          <p:cNvSpPr>
            <a:spLocks noGrp="1"/>
          </p:cNvSpPr>
          <p:nvPr>
            <p:ph type="ftr" sz="quarter" idx="11"/>
          </p:nvPr>
        </p:nvSpPr>
        <p:spPr>
          <a:xfrm>
            <a:off x="614443" y="6513725"/>
            <a:ext cx="6917210" cy="365125"/>
          </a:xfrm>
        </p:spPr>
        <p:txBody>
          <a:bodyPr/>
          <a:lstStyle/>
          <a:p>
            <a:r>
              <a:rPr lang="el-GR" sz="1050" smtClean="0"/>
              <a:t>ΧΡΗΣΤΟΣ ΜΠΑΛΩΜΕΝΟΣ / ΠΟΛΙΤΙΚΗ ΟΙΚΟΝΟΜΙΑ ΤΗΣ ΠΑΓΚΟΣΜΙΟΠΟΙΗΣΗΣ</a:t>
            </a:r>
            <a:endParaRPr lang="el-GR" sz="1050" dirty="0"/>
          </a:p>
        </p:txBody>
      </p:sp>
      <p:sp>
        <p:nvSpPr>
          <p:cNvPr id="5" name="Τίτλος 4"/>
          <p:cNvSpPr>
            <a:spLocks noGrp="1"/>
          </p:cNvSpPr>
          <p:nvPr>
            <p:ph type="title"/>
          </p:nvPr>
        </p:nvSpPr>
        <p:spPr>
          <a:xfrm>
            <a:off x="2201580" y="519830"/>
            <a:ext cx="11029616" cy="1013800"/>
          </a:xfrm>
        </p:spPr>
        <p:txBody>
          <a:bodyPr>
            <a:normAutofit/>
          </a:bodyPr>
          <a:lstStyle/>
          <a:p>
            <a:r>
              <a:rPr lang="el-GR" sz="3000" dirty="0" smtClean="0"/>
              <a:t>Ο ΚΑΠΙΤΑΛΙΣΤΙΚΟΣ ΤΡΟΠΟΣ </a:t>
            </a:r>
            <a:r>
              <a:rPr lang="el-GR" sz="3000" dirty="0" err="1" smtClean="0"/>
              <a:t>ΠΑΡΑΓΩΓΗς</a:t>
            </a:r>
            <a:endParaRPr lang="el-GR" sz="3000" dirty="0"/>
          </a:p>
        </p:txBody>
      </p:sp>
    </p:spTree>
    <p:extLst>
      <p:ext uri="{BB962C8B-B14F-4D97-AF65-F5344CB8AC3E}">
        <p14:creationId xmlns:p14="http://schemas.microsoft.com/office/powerpoint/2010/main" val="615988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Η </a:t>
            </a:r>
            <a:r>
              <a:rPr lang="el-GR" dirty="0" err="1" smtClean="0"/>
              <a:t>εκμεταλλευση</a:t>
            </a:r>
            <a:r>
              <a:rPr lang="el-GR" dirty="0" smtClean="0"/>
              <a:t> της </a:t>
            </a:r>
            <a:r>
              <a:rPr lang="el-GR" dirty="0" err="1" smtClean="0"/>
              <a:t>εργατικησ</a:t>
            </a:r>
            <a:r>
              <a:rPr lang="el-GR" dirty="0" smtClean="0"/>
              <a:t> </a:t>
            </a:r>
            <a:r>
              <a:rPr lang="el-GR" dirty="0" err="1" smtClean="0"/>
              <a:t>ταξησ</a:t>
            </a:r>
            <a:r>
              <a:rPr lang="el-GR" dirty="0" smtClean="0"/>
              <a:t> στον </a:t>
            </a:r>
            <a:r>
              <a:rPr lang="el-GR" dirty="0" err="1" smtClean="0"/>
              <a:t>καπιταλισμο</a:t>
            </a:r>
            <a:endParaRPr lang="el-GR" dirty="0"/>
          </a:p>
        </p:txBody>
      </p:sp>
      <p:sp>
        <p:nvSpPr>
          <p:cNvPr id="3" name="Θέση περιεχομένου 2"/>
          <p:cNvSpPr>
            <a:spLocks noGrp="1"/>
          </p:cNvSpPr>
          <p:nvPr>
            <p:ph idx="1"/>
          </p:nvPr>
        </p:nvSpPr>
        <p:spPr>
          <a:xfrm>
            <a:off x="555175" y="1715956"/>
            <a:ext cx="11055633" cy="4779187"/>
          </a:xfrm>
        </p:spPr>
        <p:txBody>
          <a:bodyPr>
            <a:normAutofit/>
          </a:bodyPr>
          <a:lstStyle/>
          <a:p>
            <a:pPr marL="342900" indent="-342900" algn="just">
              <a:buFont typeface="+mj-lt"/>
              <a:buAutoNum type="arabicPeriod"/>
            </a:pPr>
            <a:r>
              <a:rPr lang="el-GR" sz="2000" dirty="0" smtClean="0"/>
              <a:t>Η καπιταλιστική κοινωνία χαρακτηρίζεται από την ύπαρξη δύο μεγάλων κοινωνικών τάξεων, της αστικής τάξης (που έχει στην ιδιοκτησία  και τον έλεγχο της τα μέσα παραγωγής) και της εργατικής τάξης (που δεν έχει μέσα παραγωγής και αναγκάζεται να πουλά την εργατική δύναμη της στην αστική τάξη).</a:t>
            </a:r>
          </a:p>
          <a:p>
            <a:pPr marL="342900" indent="-342900" algn="just">
              <a:buFont typeface="+mj-lt"/>
              <a:buAutoNum type="arabicPeriod"/>
            </a:pPr>
            <a:r>
              <a:rPr lang="el-GR" sz="2000" dirty="0" smtClean="0"/>
              <a:t>Οι μισθωτοί εργαζόμενοι παράγουν κατά τη διάρκεια της εργασίας τους και προσφέρουν στον καπιταλιστή μία αξία που είναι μεγαλύτερη από την αξία που παίρνουν πίσω με τη μορφή του μισθού. Η διαφορά αυτών των δύο ονομάζεται υπεραξία.</a:t>
            </a:r>
          </a:p>
          <a:p>
            <a:pPr marL="342900" indent="-342900" algn="just">
              <a:buFont typeface="+mj-lt"/>
              <a:buAutoNum type="arabicPeriod"/>
            </a:pPr>
            <a:r>
              <a:rPr lang="el-GR" sz="2000" dirty="0" smtClean="0"/>
              <a:t>Η εκμετάλλευση της εργατικής τάξης  δεν είναι πάντα φανερή δια γυμνού οφθαλμού γιατί καμουφλάρεται από την τυπική ελευθερία του εργαζόμενου και την τυπική ισότητα του με τον καπιταλιστή.</a:t>
            </a:r>
            <a:endParaRPr lang="el-GR" sz="2000"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11</a:t>
            </a:fld>
            <a:endParaRPr lang="el-GR" dirty="0"/>
          </a:p>
        </p:txBody>
      </p:sp>
    </p:spTree>
    <p:extLst>
      <p:ext uri="{BB962C8B-B14F-4D97-AF65-F5344CB8AC3E}">
        <p14:creationId xmlns:p14="http://schemas.microsoft.com/office/powerpoint/2010/main" val="41618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862280" y="2603520"/>
            <a:ext cx="5465880" cy="3416040"/>
          </a:xfrm>
          <a:prstGeom prst="swooshArrow">
            <a:avLst>
              <a:gd name="adj1" fmla="val 25000"/>
              <a:gd name="adj2" fmla="val 25000"/>
            </a:avLst>
          </a:prstGeom>
          <a:solidFill>
            <a:schemeClr val="accent3">
              <a:lumMod val="75000"/>
            </a:schemeClr>
          </a:solidFill>
          <a:ln>
            <a:noFill/>
          </a:ln>
        </p:spPr>
        <p:style>
          <a:lnRef idx="0">
            <a:scrgbClr r="0" g="0" b="0"/>
          </a:lnRef>
          <a:fillRef idx="0">
            <a:scrgbClr r="0" g="0" b="0"/>
          </a:fillRef>
          <a:effectRef idx="0">
            <a:scrgbClr r="0" g="0" b="0"/>
          </a:effectRef>
          <a:fontRef idx="minor"/>
        </p:style>
      </p:sp>
      <p:sp>
        <p:nvSpPr>
          <p:cNvPr id="259" name="CustomShape 2"/>
          <p:cNvSpPr/>
          <p:nvPr/>
        </p:nvSpPr>
        <p:spPr>
          <a:xfrm>
            <a:off x="2318760" y="5218920"/>
            <a:ext cx="141840" cy="141840"/>
          </a:xfrm>
          <a:prstGeom prst="ellipse">
            <a:avLst/>
          </a:prstGeom>
          <a:solidFill>
            <a:srgbClr val="00B0F0">
              <a:alpha val="90000"/>
            </a:srgbClr>
          </a:solidFill>
          <a:ln>
            <a:noFill/>
          </a:ln>
        </p:spPr>
        <p:style>
          <a:lnRef idx="2">
            <a:scrgbClr r="0" g="0" b="0"/>
          </a:lnRef>
          <a:fillRef idx="0">
            <a:scrgbClr r="0" g="0" b="0"/>
          </a:fillRef>
          <a:effectRef idx="0">
            <a:scrgbClr r="0" g="0" b="0"/>
          </a:effectRef>
          <a:fontRef idx="minor"/>
        </p:style>
      </p:sp>
      <p:sp>
        <p:nvSpPr>
          <p:cNvPr id="260" name="CustomShape 3"/>
          <p:cNvSpPr/>
          <p:nvPr/>
        </p:nvSpPr>
        <p:spPr>
          <a:xfrm>
            <a:off x="3497400" y="5032440"/>
            <a:ext cx="1273320" cy="987120"/>
          </a:xfrm>
          <a:prstGeom prst="rect">
            <a:avLst/>
          </a:prstGeom>
          <a:noFill/>
          <a:ln>
            <a:noFill/>
          </a:ln>
        </p:spPr>
        <p:style>
          <a:lnRef idx="0">
            <a:scrgbClr r="0" g="0" b="0"/>
          </a:lnRef>
          <a:fillRef idx="0">
            <a:scrgbClr r="0" g="0" b="0"/>
          </a:fillRef>
          <a:effectRef idx="0">
            <a:scrgbClr r="0" g="0" b="0"/>
          </a:effectRef>
          <a:fontRef idx="minor"/>
        </p:style>
      </p:sp>
      <p:sp>
        <p:nvSpPr>
          <p:cNvPr id="261" name="CustomShape 4"/>
          <p:cNvSpPr/>
          <p:nvPr/>
        </p:nvSpPr>
        <p:spPr>
          <a:xfrm>
            <a:off x="3839040" y="4009680"/>
            <a:ext cx="256680" cy="256680"/>
          </a:xfrm>
          <a:prstGeom prst="ellipse">
            <a:avLst/>
          </a:prstGeom>
          <a:solidFill>
            <a:srgbClr val="00B0F0">
              <a:alpha val="70000"/>
            </a:srgbClr>
          </a:solidFill>
          <a:ln>
            <a:noFill/>
          </a:ln>
        </p:spPr>
        <p:style>
          <a:lnRef idx="2">
            <a:scrgbClr r="0" g="0" b="0"/>
          </a:lnRef>
          <a:fillRef idx="0">
            <a:scrgbClr r="0" g="0" b="0"/>
          </a:fillRef>
          <a:effectRef idx="0">
            <a:scrgbClr r="0" g="0" b="0"/>
          </a:effectRef>
          <a:fontRef idx="minor"/>
        </p:style>
      </p:sp>
      <p:sp>
        <p:nvSpPr>
          <p:cNvPr id="262" name="CustomShape 5"/>
          <p:cNvSpPr/>
          <p:nvPr/>
        </p:nvSpPr>
        <p:spPr>
          <a:xfrm>
            <a:off x="4307040" y="4059720"/>
            <a:ext cx="4446720" cy="531360"/>
          </a:xfrm>
          <a:prstGeom prst="rect">
            <a:avLst/>
          </a:prstGeom>
          <a:noFill/>
          <a:ln>
            <a:noFill/>
          </a:ln>
        </p:spPr>
        <p:style>
          <a:lnRef idx="0">
            <a:scrgbClr r="0" g="0" b="0"/>
          </a:lnRef>
          <a:fillRef idx="0">
            <a:scrgbClr r="0" g="0" b="0"/>
          </a:fillRef>
          <a:effectRef idx="0">
            <a:scrgbClr r="0" g="0" b="0"/>
          </a:effectRef>
          <a:fontRef idx="minor"/>
        </p:style>
        <p:txBody>
          <a:bodyPr lIns="136080" tIns="0" rIns="0" bIns="0"/>
          <a:lstStyle/>
          <a:p>
            <a:pPr>
              <a:lnSpc>
                <a:spcPct val="90000"/>
              </a:lnSpc>
            </a:pPr>
            <a:r>
              <a:rPr lang="el-GR" sz="1800" b="0" strike="noStrike" spc="-1">
                <a:solidFill>
                  <a:srgbClr val="000000"/>
                </a:solidFill>
                <a:uFill>
                  <a:solidFill>
                    <a:srgbClr val="FFFFFF"/>
                  </a:solidFill>
                </a:uFill>
                <a:latin typeface="Century Gothic"/>
              </a:rPr>
              <a:t>400 – 1.700: Φεουδαρχία</a:t>
            </a:r>
            <a:endParaRPr lang="el-GR" sz="1800" b="0" strike="noStrike" spc="-1">
              <a:solidFill>
                <a:srgbClr val="000000"/>
              </a:solidFill>
              <a:uFill>
                <a:solidFill>
                  <a:srgbClr val="FFFFFF"/>
                </a:solidFill>
              </a:uFill>
              <a:latin typeface="Arial"/>
            </a:endParaRPr>
          </a:p>
        </p:txBody>
      </p:sp>
      <p:sp>
        <p:nvSpPr>
          <p:cNvPr id="263" name="CustomShape 6"/>
          <p:cNvSpPr/>
          <p:nvPr/>
        </p:nvSpPr>
        <p:spPr>
          <a:xfrm>
            <a:off x="5077440" y="3487320"/>
            <a:ext cx="354960" cy="354960"/>
          </a:xfrm>
          <a:prstGeom prst="ellipse">
            <a:avLst/>
          </a:prstGeom>
          <a:solidFill>
            <a:srgbClr val="00B0F0">
              <a:alpha val="50000"/>
            </a:srgbClr>
          </a:solidFill>
          <a:ln>
            <a:noFill/>
          </a:ln>
        </p:spPr>
        <p:style>
          <a:lnRef idx="2">
            <a:scrgbClr r="0" g="0" b="0"/>
          </a:lnRef>
          <a:fillRef idx="0">
            <a:scrgbClr r="0" g="0" b="0"/>
          </a:fillRef>
          <a:effectRef idx="0">
            <a:scrgbClr r="0" g="0" b="0"/>
          </a:effectRef>
          <a:fontRef idx="minor"/>
        </p:style>
      </p:sp>
      <p:sp>
        <p:nvSpPr>
          <p:cNvPr id="264" name="CustomShape 7"/>
          <p:cNvSpPr/>
          <p:nvPr/>
        </p:nvSpPr>
        <p:spPr>
          <a:xfrm>
            <a:off x="5497200" y="3597480"/>
            <a:ext cx="3458880" cy="546840"/>
          </a:xfrm>
          <a:prstGeom prst="rect">
            <a:avLst/>
          </a:prstGeom>
          <a:noFill/>
          <a:ln>
            <a:noFill/>
          </a:ln>
        </p:spPr>
        <p:style>
          <a:lnRef idx="0">
            <a:scrgbClr r="0" g="0" b="0"/>
          </a:lnRef>
          <a:fillRef idx="0">
            <a:scrgbClr r="0" g="0" b="0"/>
          </a:fillRef>
          <a:effectRef idx="0">
            <a:scrgbClr r="0" g="0" b="0"/>
          </a:effectRef>
          <a:fontRef idx="minor"/>
        </p:style>
        <p:txBody>
          <a:bodyPr lIns="188280" tIns="0" rIns="0" bIns="0"/>
          <a:lstStyle/>
          <a:p>
            <a:pPr>
              <a:lnSpc>
                <a:spcPct val="90000"/>
              </a:lnSpc>
            </a:pPr>
            <a:r>
              <a:rPr lang="el-GR" sz="1800" b="0" strike="noStrike" spc="-1" dirty="0" smtClean="0">
                <a:solidFill>
                  <a:srgbClr val="000000"/>
                </a:solidFill>
                <a:uFill>
                  <a:solidFill>
                    <a:srgbClr val="FFFFFF"/>
                  </a:solidFill>
                </a:uFill>
                <a:latin typeface="Century Gothic"/>
              </a:rPr>
              <a:t>Καπιταλισμός (1700-σήμερα)</a:t>
            </a:r>
            <a:endParaRPr lang="el-GR" sz="1800" b="0" strike="noStrike" spc="-1" dirty="0">
              <a:solidFill>
                <a:srgbClr val="000000"/>
              </a:solidFill>
              <a:uFill>
                <a:solidFill>
                  <a:srgbClr val="FFFFFF"/>
                </a:solidFill>
              </a:uFill>
              <a:latin typeface="Arial"/>
            </a:endParaRPr>
          </a:p>
        </p:txBody>
      </p:sp>
      <p:sp>
        <p:nvSpPr>
          <p:cNvPr id="265" name="CustomShape 8"/>
          <p:cNvSpPr/>
          <p:nvPr/>
        </p:nvSpPr>
        <p:spPr>
          <a:xfrm>
            <a:off x="3013560" y="4572000"/>
            <a:ext cx="167040" cy="167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266" name="CustomShape 9"/>
          <p:cNvSpPr/>
          <p:nvPr/>
        </p:nvSpPr>
        <p:spPr>
          <a:xfrm>
            <a:off x="6581160" y="3074040"/>
            <a:ext cx="424800" cy="4633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267" name="CustomShape 10"/>
          <p:cNvSpPr/>
          <p:nvPr/>
        </p:nvSpPr>
        <p:spPr>
          <a:xfrm>
            <a:off x="2537280" y="5203080"/>
            <a:ext cx="70336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0" strike="noStrike" spc="-1">
                <a:solidFill>
                  <a:srgbClr val="000000"/>
                </a:solidFill>
                <a:uFill>
                  <a:solidFill>
                    <a:srgbClr val="FFFFFF"/>
                  </a:solidFill>
                </a:uFill>
                <a:latin typeface="Century Gothic"/>
              </a:rPr>
              <a:t>200.000 π.Κ.Χ.- 10.000 π.Κ.Χ.: πρωτόγονο κοινοτικό σύστημα</a:t>
            </a:r>
            <a:endParaRPr lang="el-GR" sz="1800" b="0" strike="noStrike" spc="-1">
              <a:solidFill>
                <a:srgbClr val="000000"/>
              </a:solidFill>
              <a:uFill>
                <a:solidFill>
                  <a:srgbClr val="FFFFFF"/>
                </a:solidFill>
              </a:uFill>
              <a:latin typeface="Arial"/>
            </a:endParaRPr>
          </a:p>
        </p:txBody>
      </p:sp>
      <p:sp>
        <p:nvSpPr>
          <p:cNvPr id="268" name="CustomShape 11"/>
          <p:cNvSpPr/>
          <p:nvPr/>
        </p:nvSpPr>
        <p:spPr>
          <a:xfrm>
            <a:off x="3461040" y="4605480"/>
            <a:ext cx="5495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0" strike="noStrike" spc="-1">
                <a:solidFill>
                  <a:srgbClr val="000000"/>
                </a:solidFill>
                <a:uFill>
                  <a:solidFill>
                    <a:srgbClr val="FFFFFF"/>
                  </a:solidFill>
                </a:uFill>
                <a:latin typeface="Century Gothic"/>
              </a:rPr>
              <a:t>10.000 π.Κ.Χ-400: Δουλοκτησία</a:t>
            </a:r>
            <a:endParaRPr lang="el-GR" sz="1800" b="0" strike="noStrike" spc="-1">
              <a:solidFill>
                <a:srgbClr val="000000"/>
              </a:solidFill>
              <a:uFill>
                <a:solidFill>
                  <a:srgbClr val="FFFFFF"/>
                </a:solidFill>
              </a:uFill>
              <a:latin typeface="Arial"/>
            </a:endParaRPr>
          </a:p>
        </p:txBody>
      </p:sp>
      <p:sp>
        <p:nvSpPr>
          <p:cNvPr id="269" name="CustomShape 12"/>
          <p:cNvSpPr/>
          <p:nvPr/>
        </p:nvSpPr>
        <p:spPr>
          <a:xfrm>
            <a:off x="7108200" y="3091320"/>
            <a:ext cx="49388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0" strike="noStrike" spc="-1" dirty="0" smtClean="0">
                <a:solidFill>
                  <a:srgbClr val="000000"/>
                </a:solidFill>
                <a:uFill>
                  <a:solidFill>
                    <a:srgbClr val="FFFFFF"/>
                  </a:solidFill>
                </a:uFill>
                <a:latin typeface="Century Gothic"/>
              </a:rPr>
              <a:t>Σοσιαλισμός-Κομμουνισμός (1917-σήμερα)</a:t>
            </a:r>
            <a:endParaRPr lang="el-GR" sz="1800" b="0" strike="noStrike" spc="-1" dirty="0">
              <a:solidFill>
                <a:srgbClr val="000000"/>
              </a:solidFill>
              <a:uFill>
                <a:solidFill>
                  <a:srgbClr val="FFFFFF"/>
                </a:solidFill>
              </a:uFill>
              <a:latin typeface="Arial"/>
            </a:endParaRPr>
          </a:p>
        </p:txBody>
      </p:sp>
      <p:sp>
        <p:nvSpPr>
          <p:cNvPr id="4" name="Τίτλος 3"/>
          <p:cNvSpPr>
            <a:spLocks noGrp="1"/>
          </p:cNvSpPr>
          <p:nvPr>
            <p:ph type="title"/>
          </p:nvPr>
        </p:nvSpPr>
        <p:spPr>
          <a:xfrm>
            <a:off x="2389680" y="469440"/>
            <a:ext cx="11029616" cy="1013800"/>
          </a:xfrm>
        </p:spPr>
        <p:txBody>
          <a:bodyPr/>
          <a:lstStyle/>
          <a:p>
            <a:r>
              <a:rPr lang="el-GR" dirty="0" smtClean="0"/>
              <a:t>ΤΑ ΟΙΚΟΝΟΜΙΚΟ-ΚΟΙΝΩΝΙΚΑ ΣΥΣΤΗΜΑΤΑ</a:t>
            </a:r>
            <a:endParaRPr lang="el-GR" dirty="0"/>
          </a:p>
        </p:txBody>
      </p:sp>
      <p:sp>
        <p:nvSpPr>
          <p:cNvPr id="5" name="Θέση περιεχομένου 4"/>
          <p:cNvSpPr>
            <a:spLocks noGrp="1"/>
          </p:cNvSpPr>
          <p:nvPr>
            <p:ph idx="1"/>
          </p:nvPr>
        </p:nvSpPr>
        <p:spPr/>
        <p:txBody>
          <a:bodyPr/>
          <a:lstStyle/>
          <a:p>
            <a:endParaRPr lang="el-GR"/>
          </a:p>
        </p:txBody>
      </p:sp>
      <p:sp>
        <p:nvSpPr>
          <p:cNvPr id="3" name="Θέση υποσέλιδου 2"/>
          <p:cNvSpPr>
            <a:spLocks noGrp="1"/>
          </p:cNvSpPr>
          <p:nvPr>
            <p:ph type="ftr" sz="quarter" idx="11"/>
          </p:nvPr>
        </p:nvSpPr>
        <p:spPr>
          <a:xfrm>
            <a:off x="581192" y="6480720"/>
            <a:ext cx="6917210" cy="365125"/>
          </a:xfrm>
        </p:spPr>
        <p:txBody>
          <a:bodyPr/>
          <a:lstStyle/>
          <a:p>
            <a:r>
              <a:rPr lang="el-GR" sz="1050" smtClean="0"/>
              <a:t>ΧΡΗΣΤΟΣ ΜΠΑΛΩΜΕΝΟΣ / ΠΟΛΙΤΙΚΗ ΟΙΚΟΝΟΜΙΑ ΤΗΣ ΠΑΓΚΟΣΜΙΟΠΟΙΗΣΗΣ</a:t>
            </a:r>
            <a:endParaRPr lang="el-GR" sz="1050" dirty="0"/>
          </a:p>
        </p:txBody>
      </p:sp>
      <p:sp>
        <p:nvSpPr>
          <p:cNvPr id="2" name="Θέση αριθμού διαφάνειας 1"/>
          <p:cNvSpPr>
            <a:spLocks noGrp="1"/>
          </p:cNvSpPr>
          <p:nvPr>
            <p:ph type="sldNum" sz="quarter" idx="12"/>
          </p:nvPr>
        </p:nvSpPr>
        <p:spPr>
          <a:xfrm>
            <a:off x="10558299" y="6492875"/>
            <a:ext cx="1052508" cy="365125"/>
          </a:xfrm>
        </p:spPr>
        <p:txBody>
          <a:bodyPr/>
          <a:lstStyle/>
          <a:p>
            <a:fld id="{B300E9CA-6F19-42DB-B9C3-DCD2868274B8}" type="slidenum">
              <a:rPr lang="el-GR" sz="1600" smtClean="0"/>
              <a:t>12</a:t>
            </a:fld>
            <a:endParaRPr lang="el-GR" dirty="0"/>
          </a:p>
        </p:txBody>
      </p:sp>
    </p:spTree>
    <p:extLst>
      <p:ext uri="{BB962C8B-B14F-4D97-AF65-F5344CB8AC3E}">
        <p14:creationId xmlns:p14="http://schemas.microsoft.com/office/powerpoint/2010/main" val="28677924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idx="1"/>
          </p:nvPr>
        </p:nvSpPr>
        <p:spPr>
          <a:xfrm>
            <a:off x="2408639" y="1670249"/>
            <a:ext cx="8229600" cy="806317"/>
          </a:xfrm>
        </p:spPr>
        <p:txBody>
          <a:bodyPr>
            <a:normAutofit fontScale="92500" lnSpcReduction="20000"/>
          </a:bodyPr>
          <a:lstStyle/>
          <a:p>
            <a:pPr indent="-331788">
              <a:spcBef>
                <a:spcPts val="600"/>
              </a:spcBef>
              <a:buClrTx/>
              <a:buSzPct val="650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ltLang="el-GR" sz="2400" dirty="0"/>
          </a:p>
          <a:p>
            <a:pPr indent="-331788">
              <a:spcBef>
                <a:spcPts val="600"/>
              </a:spcBef>
              <a:buClrTx/>
              <a:buSzPct val="650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200" dirty="0">
                <a:solidFill>
                  <a:schemeClr val="tx1"/>
                </a:solidFill>
                <a:latin typeface="Arial" panose="020B0604020202020204" pitchFamily="34" charset="0"/>
                <a:cs typeface="Arial" panose="020B0604020202020204" pitchFamily="34" charset="0"/>
              </a:rPr>
              <a:t>δουλοκτησία	              φεουδαρχία   	      καπιταλισμός</a:t>
            </a:r>
          </a:p>
        </p:txBody>
      </p:sp>
      <p:sp>
        <p:nvSpPr>
          <p:cNvPr id="13314" name="Θέση αριθμού διαφάνειας 5"/>
          <p:cNvSpPr>
            <a:spLocks noGrp="1"/>
          </p:cNvSpPr>
          <p:nvPr>
            <p:ph type="sldNum" sz="quarter" idx="12"/>
          </p:nvPr>
        </p:nvSpPr>
        <p:spPr>
          <a:xfrm>
            <a:off x="10558300" y="6492875"/>
            <a:ext cx="1052508" cy="365125"/>
          </a:xfrm>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9pPr>
          </a:lstStyle>
          <a:p>
            <a:pPr>
              <a:buClrTx/>
              <a:buFontTx/>
              <a:buNone/>
            </a:pPr>
            <a:fld id="{54C6F0AA-22BC-4407-99B5-9C094C9173B3}" type="slidenum">
              <a:rPr lang="el-GR" altLang="el-GR" sz="1600">
                <a:solidFill>
                  <a:schemeClr val="accent3">
                    <a:lumMod val="75000"/>
                  </a:schemeClr>
                </a:solidFill>
              </a:rPr>
              <a:pPr>
                <a:buClrTx/>
                <a:buFontTx/>
                <a:buNone/>
              </a:pPr>
              <a:t>13</a:t>
            </a:fld>
            <a:endParaRPr lang="el-GR" altLang="el-GR" sz="1600" dirty="0">
              <a:solidFill>
                <a:schemeClr val="accent3">
                  <a:lumMod val="75000"/>
                </a:schemeClr>
              </a:solidFill>
            </a:endParaRPr>
          </a:p>
        </p:txBody>
      </p:sp>
      <p:sp>
        <p:nvSpPr>
          <p:cNvPr id="13317" name="Text Box 3"/>
          <p:cNvSpPr txBox="1">
            <a:spLocks noChangeArrowheads="1"/>
          </p:cNvSpPr>
          <p:nvPr/>
        </p:nvSpPr>
        <p:spPr bwMode="auto">
          <a:xfrm>
            <a:off x="1524000" y="3311525"/>
            <a:ext cx="7164388"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WenQuanYi Micro Hei" charset="0"/>
                <a:cs typeface="WenQuanYi Micro Hei" charset="0"/>
              </a:defRPr>
            </a:lvl9pPr>
          </a:lstStyle>
          <a:p>
            <a:pPr>
              <a:spcBef>
                <a:spcPts val="500"/>
              </a:spcBef>
              <a:buClrTx/>
              <a:buSzPct val="65000"/>
            </a:pPr>
            <a:endParaRPr lang="el-GR" altLang="el-GR" sz="2000" b="1" dirty="0">
              <a:solidFill>
                <a:srgbClr val="000000"/>
              </a:solidFill>
            </a:endParaRPr>
          </a:p>
          <a:p>
            <a:pPr>
              <a:spcBef>
                <a:spcPts val="500"/>
              </a:spcBef>
              <a:buClrTx/>
              <a:buSzPct val="65000"/>
            </a:pPr>
            <a:r>
              <a:rPr lang="el-GR" altLang="el-GR" sz="2000" b="1" dirty="0">
                <a:solidFill>
                  <a:srgbClr val="000000"/>
                </a:solidFill>
              </a:rPr>
              <a:t>    </a:t>
            </a:r>
            <a:r>
              <a:rPr lang="el-GR" altLang="el-GR" b="1" i="1" dirty="0">
                <a:solidFill>
                  <a:srgbClr val="000000"/>
                </a:solidFill>
              </a:rPr>
              <a:t>Φυσικός</a:t>
            </a:r>
            <a:r>
              <a:rPr lang="el-GR" altLang="el-GR" b="1" dirty="0">
                <a:solidFill>
                  <a:srgbClr val="000000"/>
                </a:solidFill>
              </a:rPr>
              <a:t> </a:t>
            </a:r>
            <a:r>
              <a:rPr lang="el-GR" altLang="el-GR" b="1" dirty="0" err="1">
                <a:solidFill>
                  <a:srgbClr val="000000"/>
                </a:solidFill>
              </a:rPr>
              <a:t>καταναγκ</a:t>
            </a:r>
            <a:r>
              <a:rPr lang="el-GR" altLang="el-GR" b="1" dirty="0">
                <a:solidFill>
                  <a:srgbClr val="000000"/>
                </a:solidFill>
              </a:rPr>
              <a:t>.               </a:t>
            </a:r>
            <a:r>
              <a:rPr lang="el-GR" altLang="el-GR" b="1" i="1" dirty="0">
                <a:solidFill>
                  <a:srgbClr val="000000"/>
                </a:solidFill>
              </a:rPr>
              <a:t>Φυσικός</a:t>
            </a:r>
            <a:r>
              <a:rPr lang="el-GR" altLang="el-GR" b="1" dirty="0">
                <a:solidFill>
                  <a:srgbClr val="000000"/>
                </a:solidFill>
              </a:rPr>
              <a:t> </a:t>
            </a:r>
            <a:r>
              <a:rPr lang="el-GR" altLang="el-GR" b="1" dirty="0" err="1">
                <a:solidFill>
                  <a:srgbClr val="000000"/>
                </a:solidFill>
              </a:rPr>
              <a:t>καταναγκ</a:t>
            </a:r>
            <a:r>
              <a:rPr lang="el-GR" altLang="el-GR" b="1" dirty="0">
                <a:solidFill>
                  <a:srgbClr val="000000"/>
                </a:solidFill>
              </a:rPr>
              <a:t>.	    </a:t>
            </a:r>
          </a:p>
          <a:p>
            <a:pPr>
              <a:spcBef>
                <a:spcPts val="500"/>
              </a:spcBef>
              <a:buClrTx/>
              <a:buSzPct val="65000"/>
            </a:pPr>
            <a:r>
              <a:rPr lang="el-GR" altLang="el-GR" dirty="0">
                <a:solidFill>
                  <a:srgbClr val="000000"/>
                </a:solidFill>
              </a:rPr>
              <a:t>  </a:t>
            </a:r>
            <a:r>
              <a:rPr lang="el-GR" altLang="el-GR" dirty="0" smtClean="0">
                <a:solidFill>
                  <a:srgbClr val="000000"/>
                </a:solidFill>
              </a:rPr>
              <a:t>   </a:t>
            </a:r>
            <a:r>
              <a:rPr lang="el-GR" altLang="el-GR" dirty="0">
                <a:solidFill>
                  <a:srgbClr val="000000"/>
                </a:solidFill>
              </a:rPr>
              <a:t>(ο παραγωγός-δούλος             (ο παραγωγός-</a:t>
            </a:r>
          </a:p>
          <a:p>
            <a:pPr>
              <a:spcBef>
                <a:spcPts val="500"/>
              </a:spcBef>
              <a:buClrTx/>
              <a:buSzPct val="65000"/>
            </a:pPr>
            <a:r>
              <a:rPr lang="el-GR" altLang="el-GR" dirty="0">
                <a:solidFill>
                  <a:srgbClr val="000000"/>
                </a:solidFill>
              </a:rPr>
              <a:t>  </a:t>
            </a:r>
            <a:r>
              <a:rPr lang="el-GR" altLang="el-GR" dirty="0" smtClean="0">
                <a:solidFill>
                  <a:srgbClr val="000000"/>
                </a:solidFill>
              </a:rPr>
              <a:t>   </a:t>
            </a:r>
            <a:r>
              <a:rPr lang="el-GR" altLang="el-GR" dirty="0">
                <a:solidFill>
                  <a:srgbClr val="000000"/>
                </a:solidFill>
              </a:rPr>
              <a:t>ιδιοκτησία του 	                    </a:t>
            </a:r>
            <a:r>
              <a:rPr lang="el-GR" altLang="el-GR" dirty="0" smtClean="0">
                <a:solidFill>
                  <a:srgbClr val="000000"/>
                </a:solidFill>
              </a:rPr>
              <a:t> </a:t>
            </a:r>
            <a:r>
              <a:rPr lang="el-GR" altLang="el-GR" dirty="0">
                <a:solidFill>
                  <a:srgbClr val="000000"/>
                </a:solidFill>
              </a:rPr>
              <a:t>δουλοπάροικος </a:t>
            </a:r>
          </a:p>
          <a:p>
            <a:pPr>
              <a:spcBef>
                <a:spcPts val="525"/>
              </a:spcBef>
              <a:buClrTx/>
              <a:buSzPct val="65000"/>
            </a:pPr>
            <a:r>
              <a:rPr lang="el-GR" altLang="el-GR" dirty="0">
                <a:solidFill>
                  <a:srgbClr val="000000"/>
                </a:solidFill>
              </a:rPr>
              <a:t>  </a:t>
            </a:r>
            <a:r>
              <a:rPr lang="el-GR" altLang="el-GR" dirty="0" smtClean="0">
                <a:solidFill>
                  <a:srgbClr val="000000"/>
                </a:solidFill>
              </a:rPr>
              <a:t>   </a:t>
            </a:r>
            <a:r>
              <a:rPr lang="el-GR" altLang="el-GR" dirty="0">
                <a:solidFill>
                  <a:srgbClr val="000000"/>
                </a:solidFill>
              </a:rPr>
              <a:t>δουλοκτήτη) 		                 </a:t>
            </a:r>
            <a:r>
              <a:rPr lang="el-GR" altLang="el-GR" dirty="0" smtClean="0">
                <a:solidFill>
                  <a:srgbClr val="000000"/>
                </a:solidFill>
              </a:rPr>
              <a:t>   </a:t>
            </a:r>
            <a:r>
              <a:rPr lang="el-GR" altLang="el-GR" i="1" dirty="0">
                <a:solidFill>
                  <a:srgbClr val="000000"/>
                </a:solidFill>
              </a:rPr>
              <a:t>προσωπικά</a:t>
            </a:r>
            <a:r>
              <a:rPr lang="el-GR" altLang="el-GR" dirty="0">
                <a:solidFill>
                  <a:srgbClr val="000000"/>
                </a:solidFill>
              </a:rPr>
              <a:t> </a:t>
            </a:r>
          </a:p>
          <a:p>
            <a:pPr>
              <a:spcBef>
                <a:spcPts val="525"/>
              </a:spcBef>
              <a:buClrTx/>
              <a:buSzPct val="65000"/>
            </a:pPr>
            <a:r>
              <a:rPr lang="el-GR" altLang="el-GR" dirty="0">
                <a:solidFill>
                  <a:srgbClr val="000000"/>
                </a:solidFill>
              </a:rPr>
              <a:t>				                       </a:t>
            </a:r>
            <a:r>
              <a:rPr lang="el-GR" altLang="el-GR" dirty="0" smtClean="0">
                <a:solidFill>
                  <a:srgbClr val="000000"/>
                </a:solidFill>
              </a:rPr>
              <a:t>    </a:t>
            </a:r>
            <a:r>
              <a:rPr lang="el-GR" altLang="el-GR" dirty="0">
                <a:solidFill>
                  <a:srgbClr val="000000"/>
                </a:solidFill>
              </a:rPr>
              <a:t>εξαρτημένος από</a:t>
            </a:r>
          </a:p>
          <a:p>
            <a:pPr>
              <a:spcBef>
                <a:spcPts val="525"/>
              </a:spcBef>
              <a:buClrTx/>
              <a:buSzPct val="65000"/>
            </a:pPr>
            <a:r>
              <a:rPr lang="el-GR" altLang="el-GR" dirty="0">
                <a:solidFill>
                  <a:srgbClr val="000000"/>
                </a:solidFill>
              </a:rPr>
              <a:t>				                         </a:t>
            </a:r>
            <a:r>
              <a:rPr lang="el-GR" altLang="el-GR" dirty="0" smtClean="0">
                <a:solidFill>
                  <a:srgbClr val="000000"/>
                </a:solidFill>
              </a:rPr>
              <a:t>  το </a:t>
            </a:r>
            <a:r>
              <a:rPr lang="el-GR" altLang="el-GR" dirty="0">
                <a:solidFill>
                  <a:srgbClr val="000000"/>
                </a:solidFill>
              </a:rPr>
              <a:t>φεουδάρχη)	</a:t>
            </a:r>
          </a:p>
        </p:txBody>
      </p:sp>
      <p:sp>
        <p:nvSpPr>
          <p:cNvPr id="13318" name="Text Box 4"/>
          <p:cNvSpPr txBox="1">
            <a:spLocks noChangeArrowheads="1"/>
          </p:cNvSpPr>
          <p:nvPr/>
        </p:nvSpPr>
        <p:spPr bwMode="auto">
          <a:xfrm>
            <a:off x="6629400" y="3429001"/>
            <a:ext cx="4038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022350" indent="-339725">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1pPr>
            <a:lvl2pPr>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2pPr>
            <a:lvl3pPr marL="1022350" indent="-339725">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3pPr>
            <a:lvl4pPr>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4pPr>
            <a:lvl5pPr>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022350"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 pos="10006013" algn="l"/>
              </a:tabLst>
              <a:defRPr>
                <a:solidFill>
                  <a:schemeClr val="bg1"/>
                </a:solidFill>
                <a:latin typeface="Arial" panose="020B0604020202020204" pitchFamily="34" charset="0"/>
                <a:ea typeface="WenQuanYi Micro Hei" charset="0"/>
                <a:cs typeface="WenQuanYi Micro Hei" charset="0"/>
              </a:defRPr>
            </a:lvl9pPr>
          </a:lstStyle>
          <a:p>
            <a:pPr lvl="2">
              <a:spcBef>
                <a:spcPts val="500"/>
              </a:spcBef>
              <a:buClrTx/>
              <a:buSzPct val="65000"/>
            </a:pPr>
            <a:r>
              <a:rPr lang="el-GR" altLang="el-GR">
                <a:solidFill>
                  <a:srgbClr val="000000"/>
                </a:solidFill>
              </a:rPr>
              <a:t>       </a:t>
            </a:r>
          </a:p>
          <a:p>
            <a:pPr lvl="2">
              <a:spcBef>
                <a:spcPts val="500"/>
              </a:spcBef>
              <a:buClrTx/>
              <a:buSzPct val="65000"/>
            </a:pPr>
            <a:r>
              <a:rPr lang="el-GR" altLang="el-GR" b="1" i="1">
                <a:solidFill>
                  <a:srgbClr val="000000"/>
                </a:solidFill>
              </a:rPr>
              <a:t>Oικονομικός καταναγκασμός</a:t>
            </a:r>
          </a:p>
          <a:p>
            <a:pPr>
              <a:spcBef>
                <a:spcPts val="500"/>
              </a:spcBef>
              <a:buClrTx/>
            </a:pPr>
            <a:r>
              <a:rPr lang="el-GR" altLang="el-GR">
                <a:solidFill>
                  <a:srgbClr val="000000"/>
                </a:solidFill>
              </a:rPr>
              <a:t> (o μισθωτός εργάτης</a:t>
            </a:r>
          </a:p>
          <a:p>
            <a:pPr lvl="2">
              <a:spcBef>
                <a:spcPts val="500"/>
              </a:spcBef>
              <a:buClrTx/>
              <a:buSzPct val="65000"/>
            </a:pPr>
            <a:r>
              <a:rPr lang="el-GR" altLang="el-GR" i="1">
                <a:solidFill>
                  <a:srgbClr val="000000"/>
                </a:solidFill>
              </a:rPr>
              <a:t>  οικονομικά</a:t>
            </a:r>
            <a:r>
              <a:rPr lang="el-GR" altLang="el-GR">
                <a:solidFill>
                  <a:srgbClr val="000000"/>
                </a:solidFill>
              </a:rPr>
              <a:t> εξαρτημένος</a:t>
            </a:r>
          </a:p>
          <a:p>
            <a:pPr lvl="2">
              <a:spcBef>
                <a:spcPts val="500"/>
              </a:spcBef>
              <a:buClrTx/>
              <a:buSzPct val="65000"/>
            </a:pPr>
            <a:r>
              <a:rPr lang="el-GR" altLang="el-GR">
                <a:solidFill>
                  <a:srgbClr val="000000"/>
                </a:solidFill>
              </a:rPr>
              <a:t>  από τον καπιταλιστή)</a:t>
            </a:r>
          </a:p>
        </p:txBody>
      </p:sp>
      <p:sp>
        <p:nvSpPr>
          <p:cNvPr id="13319" name="AutoShape 5"/>
          <p:cNvSpPr>
            <a:spLocks noChangeArrowheads="1"/>
          </p:cNvSpPr>
          <p:nvPr/>
        </p:nvSpPr>
        <p:spPr bwMode="auto">
          <a:xfrm>
            <a:off x="1703389" y="2565400"/>
            <a:ext cx="8785225" cy="1079500"/>
          </a:xfrm>
          <a:prstGeom prst="notchedRightArrow">
            <a:avLst>
              <a:gd name="adj1" fmla="val 50000"/>
              <a:gd name="adj2" fmla="val 203456"/>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13320" name="Oval 6"/>
          <p:cNvSpPr>
            <a:spLocks noChangeArrowheads="1"/>
          </p:cNvSpPr>
          <p:nvPr/>
        </p:nvSpPr>
        <p:spPr bwMode="auto">
          <a:xfrm>
            <a:off x="3071814" y="2997200"/>
            <a:ext cx="288925" cy="215900"/>
          </a:xfrm>
          <a:prstGeom prst="ellipse">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13321" name="Oval 7"/>
          <p:cNvSpPr>
            <a:spLocks noChangeArrowheads="1"/>
          </p:cNvSpPr>
          <p:nvPr/>
        </p:nvSpPr>
        <p:spPr bwMode="auto">
          <a:xfrm>
            <a:off x="5951539" y="2997200"/>
            <a:ext cx="288925" cy="215900"/>
          </a:xfrm>
          <a:prstGeom prst="ellipse">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13322" name="Oval 8"/>
          <p:cNvSpPr>
            <a:spLocks noChangeArrowheads="1"/>
          </p:cNvSpPr>
          <p:nvPr/>
        </p:nvSpPr>
        <p:spPr bwMode="auto">
          <a:xfrm>
            <a:off x="8759826" y="2997200"/>
            <a:ext cx="288925" cy="215900"/>
          </a:xfrm>
          <a:prstGeom prst="ellipse">
            <a:avLst/>
          </a:prstGeom>
          <a:solidFill>
            <a:srgbClr val="0000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2" name="Θέση υποσέλιδου 1"/>
          <p:cNvSpPr>
            <a:spLocks noGrp="1"/>
          </p:cNvSpPr>
          <p:nvPr>
            <p:ph type="ftr" sz="quarter" idx="11"/>
          </p:nvPr>
        </p:nvSpPr>
        <p:spPr>
          <a:xfrm>
            <a:off x="605381" y="6481765"/>
            <a:ext cx="6917210" cy="365125"/>
          </a:xfrm>
        </p:spPr>
        <p:txBody>
          <a:bodyPr/>
          <a:lstStyle/>
          <a:p>
            <a:r>
              <a:rPr lang="el-GR" sz="1050" smtClean="0"/>
              <a:t>ΧΡΗΣΤΟΣ ΜΠΑΛΩΜΕΝΟΣ / ΠΟΛΙΤΙΚΗ ΟΙΚΟΝΟΜΙΑ ΤΗΣ ΠΑΓΚΟΣΜΙΟΠΟΙΗΣΗΣ</a:t>
            </a:r>
            <a:endParaRPr lang="el-GR" sz="1050" dirty="0"/>
          </a:p>
        </p:txBody>
      </p:sp>
      <p:sp>
        <p:nvSpPr>
          <p:cNvPr id="3" name="Τίτλος 2"/>
          <p:cNvSpPr>
            <a:spLocks noGrp="1"/>
          </p:cNvSpPr>
          <p:nvPr>
            <p:ph type="title"/>
          </p:nvPr>
        </p:nvSpPr>
        <p:spPr/>
        <p:txBody>
          <a:bodyPr>
            <a:noAutofit/>
          </a:bodyPr>
          <a:lstStyle/>
          <a:p>
            <a:pPr algn="ctr"/>
            <a:r>
              <a:rPr lang="el-GR" sz="3200" dirty="0" smtClean="0"/>
              <a:t>Η ΙΣΤΟΡΙΚΗ ΕΞΕΛΙΞΗ ΤΗΣ ΕΚΜΕΤΑΛΛΕΥΣΗΣ </a:t>
            </a:r>
            <a:br>
              <a:rPr lang="el-GR" sz="3200" dirty="0" smtClean="0"/>
            </a:br>
            <a:r>
              <a:rPr lang="el-GR" sz="3200" dirty="0" smtClean="0"/>
              <a:t>ΑΝΘΡΩΠΟΥ ΑΠΟ ΑΝΘΡΩΠΟ</a:t>
            </a:r>
            <a:endParaRPr lang="el-GR" sz="3200" dirty="0"/>
          </a:p>
        </p:txBody>
      </p:sp>
    </p:spTree>
    <p:extLst>
      <p:ext uri="{BB962C8B-B14F-4D97-AF65-F5344CB8AC3E}">
        <p14:creationId xmlns:p14="http://schemas.microsoft.com/office/powerpoint/2010/main" val="37025283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a:xfrm>
            <a:off x="581191" y="548109"/>
            <a:ext cx="11029616" cy="1013800"/>
          </a:xfrm>
        </p:spPr>
        <p:txBody>
          <a:bodyPr/>
          <a:lstStyle/>
          <a:p>
            <a:pPr algn="ctr" eaLnBrk="1" hangingPunct="1"/>
            <a:r>
              <a:rPr lang="el-GR" altLang="el-GR" dirty="0" smtClean="0"/>
              <a:t>Η ΠΑΓΚΟΣΜΙΑ ΑΝΙΣΟΤΗΤΑ ΣΗΜΕΡΑ</a:t>
            </a:r>
            <a:endParaRPr lang="el-GR" altLang="el-GR" dirty="0" smtClean="0"/>
          </a:p>
        </p:txBody>
      </p:sp>
      <p:pic>
        <p:nvPicPr>
          <p:cNvPr id="6147"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47962" y="1922707"/>
            <a:ext cx="6696075" cy="4576763"/>
          </a:xfrm>
        </p:spPr>
      </p:pic>
      <p:sp>
        <p:nvSpPr>
          <p:cNvPr id="6148" name="Θέση αριθμού διαφάνειας 4"/>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WenQuanYi Micro Hei" charset="0"/>
                <a:cs typeface="WenQuanYi Micro Hei" charset="0"/>
              </a:defRPr>
            </a:lvl9pPr>
          </a:lstStyle>
          <a:p>
            <a:pPr>
              <a:buClrTx/>
              <a:buFontTx/>
              <a:buNone/>
            </a:pPr>
            <a:fld id="{66036924-68D5-4610-B338-4F031C21E5D6}" type="slidenum">
              <a:rPr lang="el-GR" altLang="el-GR">
                <a:solidFill>
                  <a:schemeClr val="accent2"/>
                </a:solidFill>
              </a:rPr>
              <a:pPr>
                <a:buClrTx/>
                <a:buFontTx/>
                <a:buNone/>
              </a:pPr>
              <a:t>14</a:t>
            </a:fld>
            <a:endParaRPr lang="el-GR" altLang="el-GR" dirty="0">
              <a:solidFill>
                <a:schemeClr val="accent2"/>
              </a:solidFill>
            </a:endParaRPr>
          </a:p>
        </p:txBody>
      </p:sp>
      <p:sp>
        <p:nvSpPr>
          <p:cNvPr id="2" name="Θέση υποσέλιδου 1"/>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Tree>
    <p:extLst>
      <p:ext uri="{BB962C8B-B14F-4D97-AF65-F5344CB8AC3E}">
        <p14:creationId xmlns:p14="http://schemas.microsoft.com/office/powerpoint/2010/main" val="67578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430" y="692696"/>
            <a:ext cx="8640960" cy="997273"/>
          </a:xfrm>
        </p:spPr>
        <p:txBody>
          <a:bodyPr>
            <a:noAutofit/>
          </a:bodyPr>
          <a:lstStyle/>
          <a:p>
            <a:pPr algn="ctr"/>
            <a:r>
              <a:rPr lang="el-GR" b="0" dirty="0" smtClean="0"/>
              <a:t>Η ΚΟΙΝΩΝΙΑ ΣΤΟ ΜΑΡΞΙΣΜΟ</a:t>
            </a:r>
            <a:br>
              <a:rPr lang="el-GR" b="0" dirty="0" smtClean="0"/>
            </a:br>
            <a:r>
              <a:rPr lang="el-GR" dirty="0" smtClean="0"/>
              <a:t>ΒΑΣΗ ΚΑΙ ΕΠΟΙΚΟΔΟΜΗΜΑ</a:t>
            </a:r>
            <a:endParaRPr lang="el-GR" b="0"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845424"/>
            <a:ext cx="8064896" cy="470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4" y="1789721"/>
            <a:ext cx="8424936" cy="426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a:xfrm>
            <a:off x="10674678" y="6372273"/>
            <a:ext cx="1052508" cy="485727"/>
          </a:xfrm>
        </p:spPr>
        <p:txBody>
          <a:bodyPr/>
          <a:lstStyle/>
          <a:p>
            <a:fld id="{B300E9CA-6F19-42DB-B9C3-DCD2868274B8}" type="slidenum">
              <a:rPr lang="el-GR" sz="1600" smtClean="0"/>
              <a:t>15</a:t>
            </a:fld>
            <a:endParaRPr lang="el-GR" dirty="0"/>
          </a:p>
        </p:txBody>
      </p:sp>
      <p:sp>
        <p:nvSpPr>
          <p:cNvPr id="4" name="Θέση υποσέλιδου 3"/>
          <p:cNvSpPr>
            <a:spLocks noGrp="1"/>
          </p:cNvSpPr>
          <p:nvPr>
            <p:ph type="ftr" sz="quarter" idx="11"/>
          </p:nvPr>
        </p:nvSpPr>
        <p:spPr>
          <a:xfrm>
            <a:off x="464814" y="6546976"/>
            <a:ext cx="6917210" cy="365125"/>
          </a:xfrm>
        </p:spPr>
        <p:txBody>
          <a:bodyPr/>
          <a:lstStyle/>
          <a:p>
            <a:r>
              <a:rPr lang="el-GR" sz="1050" smtClean="0"/>
              <a:t>ΧΡΗΣΤΟΣ ΜΠΑΛΩΜΕΝΟΣ / ΠΟΛΙΤΙΚΗ ΟΙΚΟΝΟΜΙΑ ΤΗΣ ΠΑΓΚΟΣΜΙΟΠΟΙΗΣΗΣ</a:t>
            </a:r>
            <a:endParaRPr lang="el-GR" sz="1050" dirty="0"/>
          </a:p>
        </p:txBody>
      </p:sp>
    </p:spTree>
    <p:extLst>
      <p:ext uri="{BB962C8B-B14F-4D97-AF65-F5344CB8AC3E}">
        <p14:creationId xmlns:p14="http://schemas.microsoft.com/office/powerpoint/2010/main" val="822187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ΒΑΣΙΚΕΣ ΑΠΟΔΟΧΕΣ του </a:t>
            </a:r>
            <a:r>
              <a:rPr lang="el-GR" dirty="0" err="1" smtClean="0"/>
              <a:t>μαρξισμου</a:t>
            </a:r>
            <a:endParaRPr lang="el-GR" dirty="0"/>
          </a:p>
        </p:txBody>
      </p:sp>
      <p:sp>
        <p:nvSpPr>
          <p:cNvPr id="3" name="Θέση περιεχομένου 2"/>
          <p:cNvSpPr>
            <a:spLocks noGrp="1"/>
          </p:cNvSpPr>
          <p:nvPr>
            <p:ph idx="1"/>
          </p:nvPr>
        </p:nvSpPr>
        <p:spPr>
          <a:xfrm>
            <a:off x="581192" y="1224643"/>
            <a:ext cx="11029615" cy="5910943"/>
          </a:xfrm>
        </p:spPr>
        <p:txBody>
          <a:bodyPr>
            <a:normAutofit/>
          </a:bodyPr>
          <a:lstStyle/>
          <a:p>
            <a:pPr marL="342900" indent="-342900" algn="just">
              <a:buFont typeface="+mj-lt"/>
              <a:buAutoNum type="arabicPeriod"/>
            </a:pPr>
            <a:r>
              <a:rPr lang="el-GR" sz="2000" dirty="0" smtClean="0"/>
              <a:t>Κάθε </a:t>
            </a:r>
            <a:r>
              <a:rPr lang="el-GR" sz="2000" dirty="0" smtClean="0"/>
              <a:t>εκμεταλλευτικός τρόπος παραγωγής έχει δύο βασικές κοινωνικές τάξεις, μία εκμεταλλεύτρια και μία εκμεταλλευόμενη. Αυτό που αλλάζει είναι η μορφή της εκμετάλλευσης</a:t>
            </a:r>
            <a:r>
              <a:rPr lang="el-GR" sz="2000" dirty="0" smtClean="0"/>
              <a:t>.</a:t>
            </a:r>
          </a:p>
          <a:p>
            <a:pPr marL="342900" indent="-342900" algn="just">
              <a:buFont typeface="+mj-lt"/>
              <a:buAutoNum type="arabicPeriod"/>
            </a:pPr>
            <a:r>
              <a:rPr lang="el-GR" sz="2000" dirty="0" smtClean="0"/>
              <a:t>Τα ζητήματα της παραγωγής προηγούνται σε σημασία των ζητημάτων της κυκλοφορίας ενώ και στα δύο καθοριστική είναι η εκμετάλλευση της εργατικής από την αστική τάξη (υπεραξία). Η καπιταλιστική οικονομία είναι ένα άναρχο σύστημα παραγωγής που βασίζεται στην επιδίωξη του μέγιστου κέρδους και στον ανταγωνισμό.</a:t>
            </a:r>
            <a:endParaRPr lang="el-GR" sz="2000" dirty="0" smtClean="0"/>
          </a:p>
          <a:p>
            <a:pPr marL="342900" indent="-342900" algn="just">
              <a:buFont typeface="+mj-lt"/>
              <a:buAutoNum type="arabicPeriod"/>
            </a:pPr>
            <a:r>
              <a:rPr lang="el-GR" sz="2000" dirty="0" smtClean="0"/>
              <a:t>Το κράτος αποτελεί το «συλλογικό καπιταλιστή» που δημιουργεί ευνοϊκές (οικονομικές, πολιτικές, ιδεολογικές) συνθήκες για την κερδοφορία του κεφαλαίου.</a:t>
            </a:r>
          </a:p>
          <a:p>
            <a:pPr marL="342900" indent="-342900" algn="just">
              <a:buFont typeface="+mj-lt"/>
              <a:buAutoNum type="arabicPeriod"/>
            </a:pPr>
            <a:r>
              <a:rPr lang="el-GR" sz="2000" dirty="0" smtClean="0"/>
              <a:t>Όπως ακριβώς δεν μπορεί να υπάρξει στον καπιταλισμό ισότητα και δικαιοσύνη στο εσωτερικό κάθε κράτους, έτσι δεν μπορεί να υπάρξουν και ισότιμες σχέσεις. Και τα δύο προϋποθ</a:t>
            </a:r>
            <a:r>
              <a:rPr lang="el-GR" sz="2000" dirty="0" smtClean="0"/>
              <a:t>έτουν την επαναστατική ανατροπή του καπιταλισμού και την οικοδόμηση της σοσιαλιστικής-κομμουνιστικής κοινωνίας, η οποία θα βασίζεται στην κοινωνική ιδιοκτησία των μέσων παραγωγής και τον επιστημονικό κεντρικό σχεδιασμό της οικονομικής δραστηριότητας.</a:t>
            </a:r>
            <a:endParaRPr lang="el-GR" sz="2000"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16</a:t>
            </a:fld>
            <a:endParaRPr lang="el-GR" dirty="0"/>
          </a:p>
        </p:txBody>
      </p:sp>
    </p:spTree>
    <p:extLst>
      <p:ext uri="{BB962C8B-B14F-4D97-AF65-F5344CB8AC3E}">
        <p14:creationId xmlns:p14="http://schemas.microsoft.com/office/powerpoint/2010/main" val="125851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1" y="499906"/>
            <a:ext cx="11029616" cy="1013800"/>
          </a:xfrm>
        </p:spPr>
        <p:txBody>
          <a:bodyPr>
            <a:normAutofit/>
          </a:bodyPr>
          <a:lstStyle/>
          <a:p>
            <a:pPr algn="ctr"/>
            <a:r>
              <a:rPr lang="el-GR" sz="3000" dirty="0" smtClean="0"/>
              <a:t>Ο ΟΡΙΣΜΟΣ </a:t>
            </a:r>
            <a:r>
              <a:rPr lang="el-GR" sz="3000" dirty="0" smtClean="0">
                <a:latin typeface="+mn-lt"/>
              </a:rPr>
              <a:t>ΤΟΥ </a:t>
            </a:r>
            <a:r>
              <a:rPr lang="en-US" sz="3000" dirty="0" smtClean="0">
                <a:latin typeface="Corbel" panose="020B0503020204020204" pitchFamily="34" charset="0"/>
              </a:rPr>
              <a:t>LENIN</a:t>
            </a:r>
            <a:r>
              <a:rPr lang="en-US" sz="3000" dirty="0" smtClean="0">
                <a:latin typeface="+mn-lt"/>
              </a:rPr>
              <a:t> </a:t>
            </a:r>
            <a:r>
              <a:rPr lang="el-GR" sz="3000" dirty="0" smtClean="0">
                <a:latin typeface="+mn-lt"/>
              </a:rPr>
              <a:t>ΓΙΑ ΤΟΝ </a:t>
            </a:r>
            <a:r>
              <a:rPr lang="el-GR" sz="3000" dirty="0" smtClean="0"/>
              <a:t>ΙΜΠΕΡΙΑΛΙΣΜΟ</a:t>
            </a:r>
            <a:endParaRPr lang="el-GR" sz="3000" dirty="0"/>
          </a:p>
        </p:txBody>
      </p:sp>
      <p:sp>
        <p:nvSpPr>
          <p:cNvPr id="4" name="Rectangle 12"/>
          <p:cNvSpPr>
            <a:spLocks noGrp="1" noChangeArrowheads="1"/>
          </p:cNvSpPr>
          <p:nvPr>
            <p:ph type="ftr" sz="quarter" idx="11"/>
          </p:nvPr>
        </p:nvSpPr>
        <p:spPr>
          <a:xfrm>
            <a:off x="581191" y="6499514"/>
            <a:ext cx="6917210" cy="365125"/>
          </a:xfrm>
          <a:ln/>
        </p:spPr>
        <p:txBody>
          <a:bodyPr/>
          <a:lstStyle/>
          <a:p>
            <a:r>
              <a:rPr lang="el-GR" altLang="el-GR" sz="1100" smtClean="0"/>
              <a:t>ΧΡΗΣΤΟΣ ΜΠΑΛΩΜΕΝΟΣ / ΠΟΛΙΤΙΚΗ ΟΙΚΟΝΟΜΙΑ ΤΗΣ ΠΑΓΚΟΣΜΙΟΠΟΙΗΣΗΣ</a:t>
            </a:r>
            <a:endParaRPr lang="el-GR" altLang="el-GR" sz="1100" dirty="0"/>
          </a:p>
        </p:txBody>
      </p:sp>
      <p:sp>
        <p:nvSpPr>
          <p:cNvPr id="5" name="Rectangle 13"/>
          <p:cNvSpPr>
            <a:spLocks noGrp="1" noChangeArrowheads="1"/>
          </p:cNvSpPr>
          <p:nvPr>
            <p:ph type="sldNum" sz="quarter" idx="12"/>
          </p:nvPr>
        </p:nvSpPr>
        <p:spPr>
          <a:xfrm>
            <a:off x="10558299" y="6469577"/>
            <a:ext cx="1052508" cy="365125"/>
          </a:xfrm>
          <a:ln/>
        </p:spPr>
        <p:txBody>
          <a:bodyPr/>
          <a:lstStyle/>
          <a:p>
            <a:fld id="{BED1E211-F5EF-42B4-A13D-712B13183F8B}" type="slidenum">
              <a:rPr lang="el-GR" altLang="el-GR" sz="1600"/>
              <a:pPr/>
              <a:t>17</a:t>
            </a:fld>
            <a:endParaRPr lang="el-GR" altLang="el-GR" sz="1600" dirty="0"/>
          </a:p>
        </p:txBody>
      </p:sp>
      <p:sp>
        <p:nvSpPr>
          <p:cNvPr id="55299" name="Text Box 3"/>
          <p:cNvSpPr txBox="1">
            <a:spLocks noChangeArrowheads="1"/>
          </p:cNvSpPr>
          <p:nvPr/>
        </p:nvSpPr>
        <p:spPr bwMode="auto">
          <a:xfrm>
            <a:off x="581191" y="2002984"/>
            <a:ext cx="11029616"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spcBef>
                <a:spcPct val="20000"/>
              </a:spcBef>
              <a:spcAft>
                <a:spcPct val="20000"/>
              </a:spcAft>
              <a:buClr>
                <a:schemeClr val="hlink"/>
              </a:buClr>
              <a:buFont typeface="Wingdings" panose="05000000000000000000" pitchFamily="2" charset="2"/>
              <a:buChar char="q"/>
            </a:pPr>
            <a:r>
              <a:rPr lang="el-GR" altLang="el-GR" dirty="0">
                <a:latin typeface="Arial" panose="020B0604020202020204" pitchFamily="34" charset="0"/>
              </a:rPr>
              <a:t> Τα μονοπώλια παίζουν </a:t>
            </a:r>
            <a:r>
              <a:rPr lang="el-GR" altLang="el-GR" dirty="0">
                <a:solidFill>
                  <a:srgbClr val="FF0000"/>
                </a:solidFill>
                <a:latin typeface="Arial" panose="020B0604020202020204" pitchFamily="34" charset="0"/>
              </a:rPr>
              <a:t>αποφασιστικό </a:t>
            </a:r>
            <a:r>
              <a:rPr lang="el-GR" altLang="el-GR" dirty="0">
                <a:latin typeface="Arial" panose="020B0604020202020204" pitchFamily="34" charset="0"/>
              </a:rPr>
              <a:t>ρόλο στην οικονομική </a:t>
            </a:r>
            <a:r>
              <a:rPr lang="el-GR" altLang="el-GR" dirty="0" smtClean="0">
                <a:latin typeface="Arial" panose="020B0604020202020204" pitchFamily="34" charset="0"/>
              </a:rPr>
              <a:t>ζωή.</a:t>
            </a:r>
            <a:endParaRPr lang="el-GR" altLang="el-GR" dirty="0">
              <a:latin typeface="Arial" panose="020B0604020202020204" pitchFamily="34" charset="0"/>
            </a:endParaRPr>
          </a:p>
          <a:p>
            <a:pPr algn="just" eaLnBrk="1" hangingPunct="1">
              <a:spcBef>
                <a:spcPct val="20000"/>
              </a:spcBef>
              <a:spcAft>
                <a:spcPct val="20000"/>
              </a:spcAft>
              <a:buClr>
                <a:schemeClr val="hlink"/>
              </a:buClr>
              <a:buFont typeface="Wingdings" panose="05000000000000000000" pitchFamily="2" charset="2"/>
              <a:buChar char="q"/>
            </a:pPr>
            <a:r>
              <a:rPr lang="el-GR" altLang="el-GR" dirty="0">
                <a:latin typeface="Arial" panose="020B0604020202020204" pitchFamily="34" charset="0"/>
              </a:rPr>
              <a:t> Συγχώνευση τραπεζικού – βιομηχανικού </a:t>
            </a:r>
            <a:r>
              <a:rPr lang="el-GR" altLang="el-GR" dirty="0" smtClean="0">
                <a:latin typeface="Arial" panose="020B0604020202020204" pitchFamily="34" charset="0"/>
              </a:rPr>
              <a:t>κεφαλαίου.</a:t>
            </a:r>
            <a:endParaRPr lang="el-GR" altLang="el-GR" dirty="0">
              <a:latin typeface="Arial" panose="020B0604020202020204" pitchFamily="34" charset="0"/>
            </a:endParaRPr>
          </a:p>
          <a:p>
            <a:pPr algn="just" eaLnBrk="1" hangingPunct="1">
              <a:spcBef>
                <a:spcPct val="20000"/>
              </a:spcBef>
              <a:spcAft>
                <a:spcPct val="20000"/>
              </a:spcAft>
              <a:buClr>
                <a:schemeClr val="hlink"/>
              </a:buClr>
              <a:buFont typeface="Wingdings" panose="05000000000000000000" pitchFamily="2" charset="2"/>
              <a:buChar char="q"/>
            </a:pPr>
            <a:r>
              <a:rPr lang="el-GR" altLang="el-GR" dirty="0">
                <a:latin typeface="Arial" panose="020B0604020202020204" pitchFamily="34" charset="0"/>
              </a:rPr>
              <a:t> Εξαιρετικά </a:t>
            </a:r>
            <a:r>
              <a:rPr lang="el-GR" altLang="el-GR" dirty="0">
                <a:solidFill>
                  <a:srgbClr val="FF0000"/>
                </a:solidFill>
                <a:latin typeface="Arial" panose="020B0604020202020204" pitchFamily="34" charset="0"/>
              </a:rPr>
              <a:t>σπουδαία σημασία </a:t>
            </a:r>
            <a:r>
              <a:rPr lang="el-GR" altLang="el-GR" dirty="0">
                <a:latin typeface="Arial" panose="020B0604020202020204" pitchFamily="34" charset="0"/>
              </a:rPr>
              <a:t>εξαγωγής κεφαλαίου σε σχέση με την εξαγωγή </a:t>
            </a:r>
            <a:r>
              <a:rPr lang="el-GR" altLang="el-GR" dirty="0" smtClean="0">
                <a:latin typeface="Arial" panose="020B0604020202020204" pitchFamily="34" charset="0"/>
              </a:rPr>
              <a:t>εμπορευμάτων.</a:t>
            </a:r>
            <a:endParaRPr lang="el-GR" altLang="el-GR" dirty="0">
              <a:latin typeface="Arial" panose="020B0604020202020204" pitchFamily="34" charset="0"/>
            </a:endParaRPr>
          </a:p>
          <a:p>
            <a:pPr algn="just" eaLnBrk="1" hangingPunct="1">
              <a:spcBef>
                <a:spcPct val="20000"/>
              </a:spcBef>
              <a:spcAft>
                <a:spcPct val="20000"/>
              </a:spcAft>
              <a:buClr>
                <a:schemeClr val="hlink"/>
              </a:buClr>
              <a:buFont typeface="Wingdings" panose="05000000000000000000" pitchFamily="2" charset="2"/>
              <a:buChar char="q"/>
            </a:pPr>
            <a:r>
              <a:rPr lang="el-GR" altLang="el-GR" dirty="0">
                <a:latin typeface="Arial" panose="020B0604020202020204" pitchFamily="34" charset="0"/>
              </a:rPr>
              <a:t> Διεθνείς μονοπωλιακές ενώσεις που </a:t>
            </a:r>
            <a:r>
              <a:rPr lang="el-GR" altLang="el-GR" dirty="0">
                <a:solidFill>
                  <a:srgbClr val="FF0000"/>
                </a:solidFill>
                <a:latin typeface="Arial" panose="020B0604020202020204" pitchFamily="34" charset="0"/>
              </a:rPr>
              <a:t>μοιράζουν</a:t>
            </a:r>
            <a:r>
              <a:rPr lang="el-GR" altLang="el-GR" dirty="0">
                <a:latin typeface="Arial" panose="020B0604020202020204" pitchFamily="34" charset="0"/>
              </a:rPr>
              <a:t> τον </a:t>
            </a:r>
            <a:r>
              <a:rPr lang="el-GR" altLang="el-GR" dirty="0" smtClean="0">
                <a:latin typeface="Arial" panose="020B0604020202020204" pitchFamily="34" charset="0"/>
              </a:rPr>
              <a:t>κόσμο.</a:t>
            </a:r>
            <a:endParaRPr lang="el-GR" altLang="el-GR" dirty="0">
              <a:latin typeface="Arial" panose="020B0604020202020204" pitchFamily="34" charset="0"/>
            </a:endParaRPr>
          </a:p>
          <a:p>
            <a:pPr algn="just" eaLnBrk="1" hangingPunct="1">
              <a:spcBef>
                <a:spcPct val="20000"/>
              </a:spcBef>
              <a:spcAft>
                <a:spcPct val="20000"/>
              </a:spcAft>
              <a:buClr>
                <a:schemeClr val="hlink"/>
              </a:buClr>
              <a:buFont typeface="Wingdings" panose="05000000000000000000" pitchFamily="2" charset="2"/>
              <a:buChar char="q"/>
            </a:pPr>
            <a:r>
              <a:rPr lang="el-GR" altLang="el-GR" dirty="0">
                <a:latin typeface="Arial" panose="020B0604020202020204" pitchFamily="34" charset="0"/>
              </a:rPr>
              <a:t> Το εδαφικό μοίρασμα της γης ανάμεσα στις μεγάλες ιμπεριαλιστικές δυνάμεις έχει τελειώσει και </a:t>
            </a:r>
            <a:r>
              <a:rPr lang="el-GR" altLang="el-GR" dirty="0" smtClean="0">
                <a:solidFill>
                  <a:srgbClr val="FF0000"/>
                </a:solidFill>
                <a:latin typeface="Arial" panose="020B0604020202020204" pitchFamily="34" charset="0"/>
              </a:rPr>
              <a:t>ξαναρχίζει</a:t>
            </a:r>
            <a:r>
              <a:rPr lang="el-GR" altLang="el-GR" dirty="0" smtClean="0">
                <a:solidFill>
                  <a:schemeClr val="hlink"/>
                </a:solidFill>
                <a:latin typeface="Arial" panose="020B0604020202020204" pitchFamily="34" charset="0"/>
              </a:rPr>
              <a:t>.</a:t>
            </a:r>
            <a:endParaRPr lang="el-GR" altLang="el-GR" dirty="0">
              <a:solidFill>
                <a:schemeClr val="hlink"/>
              </a:solidFill>
            </a:endParaRPr>
          </a:p>
        </p:txBody>
      </p:sp>
    </p:spTree>
    <p:extLst>
      <p:ext uri="{BB962C8B-B14F-4D97-AF65-F5344CB8AC3E}">
        <p14:creationId xmlns:p14="http://schemas.microsoft.com/office/powerpoint/2010/main" val="1478803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5024" y="702156"/>
            <a:ext cx="9089136" cy="1013800"/>
          </a:xfrm>
        </p:spPr>
        <p:txBody>
          <a:bodyPr>
            <a:normAutofit/>
          </a:bodyPr>
          <a:lstStyle/>
          <a:p>
            <a:pPr algn="ctr"/>
            <a:r>
              <a:rPr lang="el-GR" sz="3000" dirty="0" err="1" smtClean="0">
                <a:latin typeface="Georgia" panose="02040502050405020303" pitchFamily="18" charset="0"/>
              </a:rPr>
              <a:t>Μονοπωλιακος</a:t>
            </a:r>
            <a:r>
              <a:rPr lang="el-GR" sz="3000" dirty="0" smtClean="0">
                <a:latin typeface="Georgia" panose="02040502050405020303" pitchFamily="18" charset="0"/>
              </a:rPr>
              <a:t> </a:t>
            </a:r>
            <a:r>
              <a:rPr lang="el-GR" sz="3000" dirty="0" err="1" smtClean="0">
                <a:latin typeface="Georgia" panose="02040502050405020303" pitchFamily="18" charset="0"/>
              </a:rPr>
              <a:t>καπιταλισμος</a:t>
            </a:r>
            <a:r>
              <a:rPr lang="el-GR" sz="3000" dirty="0" smtClean="0">
                <a:latin typeface="Georgia" panose="02040502050405020303" pitchFamily="18" charset="0"/>
              </a:rPr>
              <a:t>: </a:t>
            </a:r>
            <a:br>
              <a:rPr lang="el-GR" sz="3000" dirty="0" smtClean="0">
                <a:latin typeface="Georgia" panose="02040502050405020303" pitchFamily="18" charset="0"/>
              </a:rPr>
            </a:br>
            <a:r>
              <a:rPr lang="el-GR" sz="3000" dirty="0" smtClean="0">
                <a:latin typeface="Georgia" panose="02040502050405020303" pitchFamily="18" charset="0"/>
              </a:rPr>
              <a:t>Η </a:t>
            </a:r>
            <a:r>
              <a:rPr lang="el-GR" sz="3000" dirty="0" err="1" smtClean="0">
                <a:latin typeface="Georgia" panose="02040502050405020303" pitchFamily="18" charset="0"/>
              </a:rPr>
              <a:t>αναλυση</a:t>
            </a:r>
            <a:r>
              <a:rPr lang="el-GR" sz="3000" dirty="0" smtClean="0">
                <a:latin typeface="Georgia" panose="02040502050405020303" pitchFamily="18" charset="0"/>
              </a:rPr>
              <a:t> του </a:t>
            </a:r>
            <a:r>
              <a:rPr lang="en-US" sz="3000" dirty="0" smtClean="0">
                <a:latin typeface="Georgia" panose="02040502050405020303" pitchFamily="18" charset="0"/>
              </a:rPr>
              <a:t>Lenin</a:t>
            </a:r>
            <a:endParaRPr lang="el-GR" sz="3000" dirty="0">
              <a:latin typeface="Georgia" panose="02040502050405020303" pitchFamily="18" charset="0"/>
            </a:endParaRPr>
          </a:p>
        </p:txBody>
      </p:sp>
      <p:sp>
        <p:nvSpPr>
          <p:cNvPr id="3" name="Θέση περιεχομένου 2"/>
          <p:cNvSpPr>
            <a:spLocks noGrp="1"/>
          </p:cNvSpPr>
          <p:nvPr>
            <p:ph idx="1"/>
          </p:nvPr>
        </p:nvSpPr>
        <p:spPr>
          <a:xfrm>
            <a:off x="471464" y="2072254"/>
            <a:ext cx="11029615" cy="4227611"/>
          </a:xfrm>
        </p:spPr>
        <p:txBody>
          <a:bodyPr>
            <a:noAutofit/>
          </a:bodyPr>
          <a:lstStyle/>
          <a:p>
            <a:pPr algn="just"/>
            <a:r>
              <a:rPr lang="en-US" sz="2000" dirty="0" smtClean="0"/>
              <a:t>O Lenin </a:t>
            </a:r>
            <a:r>
              <a:rPr lang="el-GR" sz="2000" dirty="0" smtClean="0"/>
              <a:t>ανέπτυξε τη θεωρία του «μονοπωλιακού καπιταλισμού» (ιμπεριαλισμού) σε διάκριση από τον «ελεύθερο (</a:t>
            </a:r>
            <a:r>
              <a:rPr lang="el-GR" sz="2000" dirty="0" err="1" smtClean="0"/>
              <a:t>προμονοπωλιακό</a:t>
            </a:r>
            <a:r>
              <a:rPr lang="el-GR" sz="2000" dirty="0" smtClean="0"/>
              <a:t>) καπιταλισμό». Θεωρούσε τον ιμπεριαλισμό «καπιταλισμό που σαπίζει» και «προθάλαμο» της σοσιαλιστικής επανάστασης. </a:t>
            </a:r>
          </a:p>
          <a:p>
            <a:pPr algn="just"/>
            <a:r>
              <a:rPr lang="el-GR" sz="2000" dirty="0" smtClean="0"/>
              <a:t>Ο καπιταλισμός έχει σε όλη την πορεία του τα ίδια δομικά χαρακτηριστικά αλλά -όπως και κάθε φαινόμενο- παρουσιάζει και διαφορετικά χαρακτηριστικά στη «νεανική» και στη «γεροντική» φάση του. </a:t>
            </a:r>
          </a:p>
          <a:p>
            <a:pPr algn="just"/>
            <a:r>
              <a:rPr lang="el-GR" sz="2000" dirty="0" smtClean="0"/>
              <a:t>Βασικό </a:t>
            </a:r>
            <a:r>
              <a:rPr lang="el-GR" sz="2000" dirty="0" smtClean="0"/>
              <a:t>στοιχείο του ιμπεριαλισμού ως «τελευταίου σταδίου» του καπιταλισμού είναι η εμφάνιση των μονοπωλίων, όχι με τη νεοκλασική έννοια, αλλά με την έννοια των μετοχικών εταιρειών (συλλογικής καπιταλιστικής ιδιοκτησίας) που παίζουν αποφασιστικό ρόλο την οικονομική ζωή. Τα μονοπώλια εμφανίζονται ως προϊόν των νομοτελειακών τάσεων συγκέντρωσης και συγκεντροποίησης του κεφαλαίου.</a:t>
            </a:r>
          </a:p>
          <a:p>
            <a:pPr algn="just"/>
            <a:r>
              <a:rPr lang="el-GR" sz="2000" dirty="0" smtClean="0"/>
              <a:t>Η κυριαρχία της μετοχικής εταιρείας αποτελεί την πιο τρανταχτή ένδειξη «ωρίμανσης» της κεφαλαιακής σχέσης και προσαρμογής της στον αυξημένα κοινωνικό χαρακτήρα της παραγωγής.</a:t>
            </a:r>
            <a:endParaRPr lang="el-GR" sz="2000" dirty="0"/>
          </a:p>
        </p:txBody>
      </p:sp>
      <p:sp>
        <p:nvSpPr>
          <p:cNvPr id="5" name="Θέση υποσέλιδου 4"/>
          <p:cNvSpPr>
            <a:spLocks noGrp="1"/>
          </p:cNvSpPr>
          <p:nvPr>
            <p:ph type="ftr" sz="quarter" idx="11"/>
          </p:nvPr>
        </p:nvSpPr>
        <p:spPr>
          <a:xfrm>
            <a:off x="471464" y="6492875"/>
            <a:ext cx="6917210" cy="365125"/>
          </a:xfrm>
        </p:spPr>
        <p:txBody>
          <a:bodyPr/>
          <a:lstStyle/>
          <a:p>
            <a:r>
              <a:rPr lang="el-GR" sz="1100" smtClean="0"/>
              <a:t>ΧΡΗΣΤΟΣ ΜΠΑΛΩΜΕΝΟΣ / ΠΟΛΙΤΙΚΗ ΟΙΚΟΝΟΜΙΑ ΤΗΣ ΠΑΓΚΟΣΜΙΟΠΟΙΗΣΗΣ</a:t>
            </a:r>
            <a:endParaRPr lang="en-US" sz="1100" dirty="0"/>
          </a:p>
        </p:txBody>
      </p:sp>
      <p:sp>
        <p:nvSpPr>
          <p:cNvPr id="4" name="Θέση αριθμού διαφάνειας 3"/>
          <p:cNvSpPr>
            <a:spLocks noGrp="1"/>
          </p:cNvSpPr>
          <p:nvPr>
            <p:ph type="sldNum" sz="quarter" idx="12"/>
          </p:nvPr>
        </p:nvSpPr>
        <p:spPr>
          <a:xfrm>
            <a:off x="10550103" y="6492874"/>
            <a:ext cx="1052508" cy="365125"/>
          </a:xfrm>
        </p:spPr>
        <p:txBody>
          <a:bodyPr/>
          <a:lstStyle/>
          <a:p>
            <a:fld id="{4FAB73BC-B049-4115-A692-8D63A059BFB8}" type="slidenum">
              <a:rPr lang="en-US" sz="1600" smtClean="0"/>
              <a:t>18</a:t>
            </a:fld>
            <a:endParaRPr lang="en-US" sz="1600" dirty="0"/>
          </a:p>
        </p:txBody>
      </p:sp>
    </p:spTree>
    <p:extLst>
      <p:ext uri="{BB962C8B-B14F-4D97-AF65-F5344CB8AC3E}">
        <p14:creationId xmlns:p14="http://schemas.microsoft.com/office/powerpoint/2010/main" val="413656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581192" y="611127"/>
            <a:ext cx="11029616" cy="1013800"/>
          </a:xfrm>
        </p:spPr>
        <p:txBody>
          <a:bodyPr>
            <a:normAutofit/>
          </a:bodyPr>
          <a:lstStyle/>
          <a:p>
            <a:pPr algn="ctr"/>
            <a:r>
              <a:rPr lang="el-GR" altLang="el-GR" dirty="0" smtClean="0">
                <a:latin typeface="Georgia" panose="02040502050405020303" pitchFamily="18" charset="0"/>
              </a:rPr>
              <a:t>Ο </a:t>
            </a:r>
            <a:r>
              <a:rPr lang="en-US" altLang="el-GR" dirty="0" err="1" smtClean="0">
                <a:latin typeface="Georgia" panose="02040502050405020303" pitchFamily="18" charset="0"/>
              </a:rPr>
              <a:t>marx</a:t>
            </a:r>
            <a:r>
              <a:rPr lang="el-GR" altLang="el-GR" dirty="0" smtClean="0">
                <a:latin typeface="Georgia" panose="02040502050405020303" pitchFamily="18" charset="0"/>
              </a:rPr>
              <a:t> για τη </a:t>
            </a:r>
            <a:r>
              <a:rPr lang="el-GR" altLang="el-GR" dirty="0" err="1" smtClean="0">
                <a:latin typeface="Georgia" panose="02040502050405020303" pitchFamily="18" charset="0"/>
              </a:rPr>
              <a:t>μετοχικη</a:t>
            </a:r>
            <a:r>
              <a:rPr lang="el-GR" altLang="el-GR" dirty="0" smtClean="0">
                <a:latin typeface="Georgia" panose="02040502050405020303" pitchFamily="18" charset="0"/>
              </a:rPr>
              <a:t> </a:t>
            </a:r>
            <a:r>
              <a:rPr lang="el-GR" altLang="el-GR" dirty="0" err="1" smtClean="0">
                <a:latin typeface="Georgia" panose="02040502050405020303" pitchFamily="18" charset="0"/>
              </a:rPr>
              <a:t>εταιρεια</a:t>
            </a:r>
            <a:endParaRPr lang="el-GR" altLang="el-GR" dirty="0">
              <a:latin typeface="Georgia" panose="02040502050405020303" pitchFamily="18" charset="0"/>
            </a:endParaRPr>
          </a:p>
        </p:txBody>
      </p:sp>
      <p:sp>
        <p:nvSpPr>
          <p:cNvPr id="159747" name="Rectangle 3"/>
          <p:cNvSpPr>
            <a:spLocks noGrp="1" noChangeArrowheads="1"/>
          </p:cNvSpPr>
          <p:nvPr>
            <p:ph idx="1"/>
          </p:nvPr>
        </p:nvSpPr>
        <p:spPr/>
        <p:txBody>
          <a:bodyPr>
            <a:normAutofit/>
          </a:bodyPr>
          <a:lstStyle/>
          <a:p>
            <a:pPr marL="514350" indent="-514350" algn="just">
              <a:lnSpc>
                <a:spcPct val="90000"/>
              </a:lnSpc>
              <a:buFont typeface="+mj-lt"/>
              <a:buAutoNum type="arabicPeriod"/>
            </a:pPr>
            <a:r>
              <a:rPr lang="el-GR" altLang="el-GR" sz="2200" dirty="0" smtClean="0"/>
              <a:t>Τεράστια </a:t>
            </a:r>
            <a:r>
              <a:rPr lang="el-GR" altLang="el-GR" sz="2200" dirty="0"/>
              <a:t>επέκταση της κλίμακας της παραγωγής και των επιχειρήσεων, που ήταν αδύνατο να </a:t>
            </a:r>
            <a:r>
              <a:rPr lang="el-GR" altLang="el-GR" sz="2200" dirty="0" smtClean="0"/>
              <a:t>γίνει </a:t>
            </a:r>
            <a:r>
              <a:rPr lang="el-GR" altLang="el-GR" sz="2200" dirty="0"/>
              <a:t>από τα ξεχωριστά κεφάλαια. </a:t>
            </a:r>
          </a:p>
          <a:p>
            <a:pPr marL="514350" indent="-514350" algn="just">
              <a:lnSpc>
                <a:spcPct val="90000"/>
              </a:lnSpc>
              <a:buFont typeface="+mj-lt"/>
              <a:buAutoNum type="arabicPeriod"/>
            </a:pPr>
            <a:r>
              <a:rPr lang="el-GR" altLang="el-GR" sz="2200" dirty="0" smtClean="0"/>
              <a:t>Πρόκειται </a:t>
            </a:r>
            <a:r>
              <a:rPr lang="el-GR" altLang="el-GR" sz="2200" dirty="0"/>
              <a:t>για την κατάργηση του κεφαλαίου </a:t>
            </a:r>
            <a:r>
              <a:rPr lang="el-GR" altLang="el-GR" sz="2200" dirty="0" smtClean="0"/>
              <a:t>ως ατομική ιδιοκτησία </a:t>
            </a:r>
            <a:r>
              <a:rPr lang="el-GR" altLang="el-GR" sz="2200" dirty="0"/>
              <a:t>μέσα στα πλαίσια του ίδιου του κεφαλαιοκρατικού τρόπου </a:t>
            </a:r>
            <a:r>
              <a:rPr lang="el-GR" altLang="el-GR" sz="2200" dirty="0" smtClean="0"/>
              <a:t>παραγωγής. </a:t>
            </a:r>
            <a:endParaRPr lang="el-GR" altLang="el-GR" sz="2200" dirty="0"/>
          </a:p>
          <a:p>
            <a:pPr marL="514350" indent="-514350" algn="just">
              <a:lnSpc>
                <a:spcPct val="90000"/>
              </a:lnSpc>
              <a:buFont typeface="+mj-lt"/>
              <a:buAutoNum type="arabicPeriod"/>
            </a:pPr>
            <a:r>
              <a:rPr lang="el-GR" altLang="el-GR" sz="2200" dirty="0" smtClean="0"/>
              <a:t>Διαχωρισμός </a:t>
            </a:r>
            <a:r>
              <a:rPr lang="el-GR" altLang="el-GR" sz="2200" dirty="0"/>
              <a:t>ιδιοκτησίας – λειτουργίας κεφαλαίου. Εμφάνιση </a:t>
            </a:r>
            <a:r>
              <a:rPr lang="el-GR" altLang="el-GR" sz="2200" dirty="0" smtClean="0"/>
              <a:t>μετόχου-παράσιτου.</a:t>
            </a:r>
            <a:endParaRPr lang="el-GR" altLang="el-GR" sz="2200" dirty="0"/>
          </a:p>
          <a:p>
            <a:pPr marL="514350" indent="-514350" algn="just">
              <a:lnSpc>
                <a:spcPct val="90000"/>
              </a:lnSpc>
              <a:buFont typeface="+mj-lt"/>
              <a:buAutoNum type="arabicPeriod"/>
            </a:pPr>
            <a:r>
              <a:rPr lang="el-GR" altLang="el-GR" sz="2200" dirty="0" smtClean="0"/>
              <a:t>Ιδιοκτησία </a:t>
            </a:r>
            <a:r>
              <a:rPr lang="el-GR" altLang="el-GR" sz="2200" dirty="0"/>
              <a:t>με τη μορφή μετοχής – χρηματιστηριακό παιχνίδι, κερδοσκοπία, απάτη.</a:t>
            </a:r>
          </a:p>
        </p:txBody>
      </p:sp>
      <p:sp>
        <p:nvSpPr>
          <p:cNvPr id="6" name="Θέση υποσέλιδου 5"/>
          <p:cNvSpPr>
            <a:spLocks noGrp="1"/>
          </p:cNvSpPr>
          <p:nvPr>
            <p:ph type="ftr" sz="quarter" idx="11"/>
          </p:nvPr>
        </p:nvSpPr>
        <p:spPr>
          <a:xfrm>
            <a:off x="581192" y="6487520"/>
            <a:ext cx="6917210" cy="365125"/>
          </a:xfrm>
        </p:spPr>
        <p:txBody>
          <a:bodyPr/>
          <a:lstStyle/>
          <a:p>
            <a:r>
              <a:rPr lang="el-GR" altLang="el-GR" sz="1100" smtClean="0"/>
              <a:t>ΧΡΗΣΤΟΣ ΜΠΑΛΩΜΕΝΟΣ / ΠΟΛΙΤΙΚΗ ΟΙΚΟΝΟΜΙΑ ΤΗΣ ΠΑΓΚΟΣΜΙΟΠΟΙΗΣΗΣ</a:t>
            </a:r>
            <a:endParaRPr lang="el-GR" altLang="el-GR" sz="1100" dirty="0"/>
          </a:p>
        </p:txBody>
      </p:sp>
      <p:sp>
        <p:nvSpPr>
          <p:cNvPr id="5" name="Θέση αριθμού διαφάνειας 4"/>
          <p:cNvSpPr>
            <a:spLocks noGrp="1"/>
          </p:cNvSpPr>
          <p:nvPr>
            <p:ph type="sldNum" sz="quarter" idx="12"/>
          </p:nvPr>
        </p:nvSpPr>
        <p:spPr>
          <a:xfrm>
            <a:off x="10558299" y="6479653"/>
            <a:ext cx="1052508" cy="365125"/>
          </a:xfrm>
        </p:spPr>
        <p:txBody>
          <a:bodyPr/>
          <a:lstStyle/>
          <a:p>
            <a:fld id="{42E92C16-47CB-4B8A-8AAC-4059FA9B2114}" type="slidenum">
              <a:rPr lang="el-GR" altLang="el-GR" sz="1600"/>
              <a:pPr/>
              <a:t>19</a:t>
            </a:fld>
            <a:endParaRPr lang="el-GR" altLang="el-GR" sz="1600" dirty="0"/>
          </a:p>
        </p:txBody>
      </p:sp>
    </p:spTree>
    <p:extLst>
      <p:ext uri="{BB962C8B-B14F-4D97-AF65-F5344CB8AC3E}">
        <p14:creationId xmlns:p14="http://schemas.microsoft.com/office/powerpoint/2010/main" val="403809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5793" y="682278"/>
            <a:ext cx="11029616" cy="1013800"/>
          </a:xfrm>
        </p:spPr>
        <p:txBody>
          <a:bodyPr>
            <a:normAutofit/>
          </a:bodyPr>
          <a:lstStyle/>
          <a:p>
            <a:pPr algn="ctr"/>
            <a:r>
              <a:rPr lang="el-GR" sz="3200" dirty="0" smtClean="0"/>
              <a:t>Η ΔΟΜΗ του </a:t>
            </a:r>
            <a:r>
              <a:rPr lang="el-GR" sz="3200" dirty="0" err="1" smtClean="0"/>
              <a:t>ΜΑΘΗΜΑΤΟς</a:t>
            </a:r>
            <a:endParaRPr lang="el-GR" sz="3200" dirty="0"/>
          </a:p>
        </p:txBody>
      </p:sp>
      <p:sp>
        <p:nvSpPr>
          <p:cNvPr id="3" name="Θέση περιεχομένου 2"/>
          <p:cNvSpPr>
            <a:spLocks noGrp="1"/>
          </p:cNvSpPr>
          <p:nvPr>
            <p:ph idx="1"/>
          </p:nvPr>
        </p:nvSpPr>
        <p:spPr>
          <a:xfrm>
            <a:off x="442042" y="1720824"/>
            <a:ext cx="11193367" cy="4975678"/>
          </a:xfrm>
        </p:spPr>
        <p:txBody>
          <a:bodyPr>
            <a:normAutofit/>
          </a:bodyPr>
          <a:lstStyle/>
          <a:p>
            <a:pPr marL="342900" indent="-342900">
              <a:spcBef>
                <a:spcPts val="600"/>
              </a:spcBef>
              <a:spcAft>
                <a:spcPts val="0"/>
              </a:spcAft>
              <a:buFont typeface="+mj-lt"/>
              <a:buAutoNum type="arabicPeriod"/>
            </a:pPr>
            <a:r>
              <a:rPr lang="el-GR" sz="2000" dirty="0" smtClean="0"/>
              <a:t>Το αντικείμενο της Πολιτικής Οικονομίας της Παγκοσμιοποίησης και οι θεμελιώδεις έννοιες του</a:t>
            </a:r>
          </a:p>
          <a:p>
            <a:pPr marL="342900" indent="-342900">
              <a:spcBef>
                <a:spcPts val="600"/>
              </a:spcBef>
              <a:spcAft>
                <a:spcPts val="0"/>
              </a:spcAft>
              <a:buFont typeface="+mj-lt"/>
              <a:buAutoNum type="arabicPeriod"/>
            </a:pPr>
            <a:r>
              <a:rPr lang="el-GR" sz="2000" dirty="0" smtClean="0"/>
              <a:t>Το θεσμικό πλαίσιο της διεθνούς οικονομίας μετά τον Β’ Παγκόσμιο Πόλεμο</a:t>
            </a:r>
          </a:p>
          <a:p>
            <a:pPr marL="342900" indent="-342900">
              <a:spcBef>
                <a:spcPts val="600"/>
              </a:spcBef>
              <a:spcAft>
                <a:spcPts val="0"/>
              </a:spcAft>
              <a:buFont typeface="+mj-lt"/>
              <a:buAutoNum type="arabicPeriod"/>
            </a:pPr>
            <a:r>
              <a:rPr lang="el-GR" sz="2000" dirty="0" smtClean="0"/>
              <a:t>Η προσέγγιση του Ρεαλισμού</a:t>
            </a:r>
          </a:p>
          <a:p>
            <a:pPr marL="342900" indent="-342900">
              <a:spcBef>
                <a:spcPts val="600"/>
              </a:spcBef>
              <a:spcAft>
                <a:spcPts val="0"/>
              </a:spcAft>
              <a:buFont typeface="+mj-lt"/>
              <a:buAutoNum type="arabicPeriod"/>
            </a:pPr>
            <a:r>
              <a:rPr lang="el-GR" sz="2000" dirty="0" smtClean="0"/>
              <a:t>Η προσέγγιση του Φιλελευθερισμού			           </a:t>
            </a:r>
            <a:r>
              <a:rPr lang="el-GR" sz="2000" i="1" dirty="0" smtClean="0"/>
              <a:t>Οι 3 βασικές Προσεγγίσεις</a:t>
            </a:r>
          </a:p>
          <a:p>
            <a:pPr marL="342900" indent="-342900">
              <a:spcBef>
                <a:spcPts val="600"/>
              </a:spcBef>
              <a:spcAft>
                <a:spcPts val="0"/>
              </a:spcAft>
              <a:buFont typeface="+mj-lt"/>
              <a:buAutoNum type="arabicPeriod"/>
            </a:pPr>
            <a:r>
              <a:rPr lang="el-GR" sz="2400" b="1" u="sng" dirty="0" smtClean="0"/>
              <a:t>Η προσέγγιση του Ιστορικού Δομισμού</a:t>
            </a:r>
          </a:p>
          <a:p>
            <a:pPr marL="342900" indent="-342900">
              <a:spcBef>
                <a:spcPts val="600"/>
              </a:spcBef>
              <a:spcAft>
                <a:spcPts val="0"/>
              </a:spcAft>
              <a:buFont typeface="+mj-lt"/>
              <a:buAutoNum type="arabicPeriod"/>
            </a:pPr>
            <a:r>
              <a:rPr lang="el-GR" sz="2000" dirty="0" smtClean="0"/>
              <a:t>Πολυεθνικές εταιρίες και Άμεσες Ξένες Επενδύσεις</a:t>
            </a:r>
          </a:p>
          <a:p>
            <a:pPr marL="342900" indent="-342900">
              <a:spcBef>
                <a:spcPts val="600"/>
              </a:spcBef>
              <a:spcAft>
                <a:spcPts val="0"/>
              </a:spcAft>
              <a:buFont typeface="+mj-lt"/>
              <a:buAutoNum type="arabicPeriod"/>
            </a:pPr>
            <a:r>
              <a:rPr lang="el-GR" sz="2000" dirty="0" smtClean="0"/>
              <a:t>Οι διεθνείς εμπορικές σχέσεις</a:t>
            </a:r>
          </a:p>
          <a:p>
            <a:pPr marL="342900" indent="-342900">
              <a:spcBef>
                <a:spcPts val="600"/>
              </a:spcBef>
              <a:spcAft>
                <a:spcPts val="0"/>
              </a:spcAft>
              <a:buFont typeface="+mj-lt"/>
              <a:buAutoNum type="arabicPeriod"/>
            </a:pPr>
            <a:r>
              <a:rPr lang="el-GR" sz="2000" dirty="0" smtClean="0"/>
              <a:t>Οι διεθνείς νομισματικές σχέσεις	</a:t>
            </a:r>
          </a:p>
          <a:p>
            <a:pPr marL="342900" indent="-342900">
              <a:spcBef>
                <a:spcPts val="600"/>
              </a:spcBef>
              <a:spcAft>
                <a:spcPts val="0"/>
              </a:spcAft>
              <a:buFont typeface="+mj-lt"/>
              <a:buAutoNum type="arabicPeriod"/>
            </a:pPr>
            <a:r>
              <a:rPr lang="el-GR" sz="2000" dirty="0" smtClean="0"/>
              <a:t>Η </a:t>
            </a:r>
            <a:r>
              <a:rPr lang="el-GR" sz="2000" dirty="0"/>
              <a:t>διεθνής οικονομική ανάπτυξη και ανισότητες</a:t>
            </a:r>
          </a:p>
          <a:p>
            <a:pPr marL="342900" indent="-342900">
              <a:spcBef>
                <a:spcPts val="600"/>
              </a:spcBef>
              <a:spcAft>
                <a:spcPts val="0"/>
              </a:spcAft>
              <a:buFont typeface="+mj-lt"/>
              <a:buAutoNum type="arabicPeriod"/>
            </a:pPr>
            <a:r>
              <a:rPr lang="el-GR" sz="2000" dirty="0" smtClean="0"/>
              <a:t>Το εξωτερικό χρέος και οι κρίσεις</a:t>
            </a:r>
          </a:p>
          <a:p>
            <a:pPr marL="342900" indent="-342900">
              <a:spcBef>
                <a:spcPts val="600"/>
              </a:spcBef>
              <a:spcAft>
                <a:spcPts val="0"/>
              </a:spcAft>
              <a:buFont typeface="+mj-lt"/>
              <a:buAutoNum type="arabicPeriod"/>
            </a:pPr>
            <a:r>
              <a:rPr lang="el-GR" sz="2000" dirty="0" smtClean="0"/>
              <a:t>Η </a:t>
            </a:r>
            <a:r>
              <a:rPr lang="el-GR" sz="2000" dirty="0" err="1" smtClean="0"/>
              <a:t>περιφερειοποίηση</a:t>
            </a:r>
            <a:r>
              <a:rPr lang="el-GR" sz="2000" dirty="0" smtClean="0"/>
              <a:t> και το διεθνές εμπορικό καθεστώς</a:t>
            </a:r>
          </a:p>
          <a:p>
            <a:pPr marL="342900" indent="-342900">
              <a:spcBef>
                <a:spcPts val="600"/>
              </a:spcBef>
              <a:spcAft>
                <a:spcPts val="0"/>
              </a:spcAft>
              <a:buFont typeface="+mj-lt"/>
              <a:buAutoNum type="arabicPeriod"/>
            </a:pPr>
            <a:r>
              <a:rPr lang="el-GR" sz="2000" dirty="0" smtClean="0"/>
              <a:t>Οι σύγχρονες τάσεις στη Διεθνή Πολιτική Οικονομία</a:t>
            </a:r>
            <a:endParaRPr lang="el-GR" sz="2000" dirty="0"/>
          </a:p>
        </p:txBody>
      </p:sp>
      <p:sp>
        <p:nvSpPr>
          <p:cNvPr id="5" name="Δεξιό άγκιστρο 4"/>
          <p:cNvSpPr/>
          <p:nvPr/>
        </p:nvSpPr>
        <p:spPr>
          <a:xfrm>
            <a:off x="6009315" y="2763078"/>
            <a:ext cx="437322" cy="11330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Δεξιό άγκιστρο 5"/>
          <p:cNvSpPr/>
          <p:nvPr/>
        </p:nvSpPr>
        <p:spPr>
          <a:xfrm>
            <a:off x="6456785" y="3917640"/>
            <a:ext cx="339148" cy="14567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7148136" y="4726075"/>
            <a:ext cx="4323521" cy="369332"/>
          </a:xfrm>
          <a:prstGeom prst="rect">
            <a:avLst/>
          </a:prstGeom>
          <a:noFill/>
        </p:spPr>
        <p:txBody>
          <a:bodyPr wrap="square" rtlCol="0">
            <a:spAutoFit/>
          </a:bodyPr>
          <a:lstStyle/>
          <a:p>
            <a:r>
              <a:rPr lang="el-GR" i="1" dirty="0" smtClean="0"/>
              <a:t>Τα 4 βασικά </a:t>
            </a:r>
            <a:r>
              <a:rPr lang="el-GR" i="1" dirty="0" err="1" smtClean="0"/>
              <a:t>υποπεδία</a:t>
            </a:r>
            <a:r>
              <a:rPr lang="el-GR" i="1" dirty="0" smtClean="0"/>
              <a:t> της ΔΠΟ</a:t>
            </a:r>
            <a:endParaRPr lang="el-GR" i="1" dirty="0"/>
          </a:p>
        </p:txBody>
      </p:sp>
      <p:sp>
        <p:nvSpPr>
          <p:cNvPr id="4" name="Θέση αριθμού διαφάνειας 3"/>
          <p:cNvSpPr>
            <a:spLocks noGrp="1"/>
          </p:cNvSpPr>
          <p:nvPr>
            <p:ph type="sldNum" sz="quarter" idx="12"/>
          </p:nvPr>
        </p:nvSpPr>
        <p:spPr>
          <a:xfrm>
            <a:off x="10582901" y="6455716"/>
            <a:ext cx="1052508" cy="365125"/>
          </a:xfrm>
        </p:spPr>
        <p:txBody>
          <a:bodyPr/>
          <a:lstStyle/>
          <a:p>
            <a:fld id="{4FAB73BC-B049-4115-A692-8D63A059BFB8}" type="slidenum">
              <a:rPr lang="en-US" sz="1600" smtClean="0"/>
              <a:t>2</a:t>
            </a:fld>
            <a:endParaRPr lang="en-US" sz="1600" dirty="0"/>
          </a:p>
        </p:txBody>
      </p:sp>
      <p:sp>
        <p:nvSpPr>
          <p:cNvPr id="7" name="Θέση υποσέλιδου 6"/>
          <p:cNvSpPr>
            <a:spLocks noGrp="1"/>
          </p:cNvSpPr>
          <p:nvPr>
            <p:ph type="ftr" sz="quarter" idx="11"/>
          </p:nvPr>
        </p:nvSpPr>
        <p:spPr>
          <a:xfrm>
            <a:off x="442042" y="6505411"/>
            <a:ext cx="6917210" cy="365125"/>
          </a:xfrm>
        </p:spPr>
        <p:txBody>
          <a:bodyPr/>
          <a:lstStyle/>
          <a:p>
            <a:r>
              <a:rPr lang="el-GR" sz="1100" smtClean="0"/>
              <a:t>ΧΡΗΣΤΟΣ ΜΠΑΛΩΜΕΝΟΣ / ΠΟΛΙΤΙΚΗ ΟΙΚΟΝΟΜΙΑ ΤΗΣ ΠΑΓΚΟΣΜΙΟΠΟΙΗΣΗΣ</a:t>
            </a:r>
            <a:endParaRPr lang="en-US" sz="1100" dirty="0"/>
          </a:p>
        </p:txBody>
      </p:sp>
    </p:spTree>
    <p:extLst>
      <p:ext uri="{BB962C8B-B14F-4D97-AF65-F5344CB8AC3E}">
        <p14:creationId xmlns:p14="http://schemas.microsoft.com/office/powerpoint/2010/main" val="306608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20</a:t>
            </a:fld>
            <a:endParaRPr lang="el-GR" dirty="0"/>
          </a:p>
        </p:txBody>
      </p:sp>
      <p:sp>
        <p:nvSpPr>
          <p:cNvPr id="6" name="Ορθογώνιο 5"/>
          <p:cNvSpPr/>
          <p:nvPr/>
        </p:nvSpPr>
        <p:spPr>
          <a:xfrm>
            <a:off x="451756" y="1228049"/>
            <a:ext cx="11159054" cy="954107"/>
          </a:xfrm>
          <a:prstGeom prst="rect">
            <a:avLst/>
          </a:prstGeom>
        </p:spPr>
        <p:txBody>
          <a:bodyPr wrap="square">
            <a:spAutoFit/>
          </a:bodyPr>
          <a:lstStyle/>
          <a:p>
            <a:pPr marL="342900" lvl="0" indent="-342900" algn="just" defTabSz="457200">
              <a:spcBef>
                <a:spcPct val="20000"/>
              </a:spcBef>
              <a:spcAft>
                <a:spcPts val="600"/>
              </a:spcAft>
              <a:buClr>
                <a:srgbClr val="ED8428"/>
              </a:buClr>
              <a:buSzPct val="92000"/>
              <a:buFont typeface="+mj-lt"/>
              <a:buAutoNum type="arabicPeriod" startAt="3"/>
            </a:pPr>
            <a:r>
              <a:rPr lang="el-GR" sz="2800" dirty="0">
                <a:solidFill>
                  <a:srgbClr val="3D3D3D"/>
                </a:solidFill>
              </a:rPr>
              <a:t>Ποιες είναι οι βασικές αποδοχές των </a:t>
            </a:r>
            <a:r>
              <a:rPr lang="el-GR" sz="2800" dirty="0" smtClean="0">
                <a:solidFill>
                  <a:srgbClr val="3D3D3D"/>
                </a:solidFill>
              </a:rPr>
              <a:t>υπολοίπων σημαντικών ρευμάτων </a:t>
            </a:r>
            <a:r>
              <a:rPr lang="el-GR" sz="2800" dirty="0">
                <a:solidFill>
                  <a:srgbClr val="3D3D3D"/>
                </a:solidFill>
              </a:rPr>
              <a:t>του Ιστορικού Δομισμού;</a:t>
            </a:r>
          </a:p>
        </p:txBody>
      </p:sp>
      <p:pic>
        <p:nvPicPr>
          <p:cNvPr id="7" name="Εικόνα 6"/>
          <p:cNvPicPr>
            <a:picLocks noChangeAspect="1"/>
          </p:cNvPicPr>
          <p:nvPr/>
        </p:nvPicPr>
        <p:blipFill>
          <a:blip r:embed="rId2"/>
          <a:stretch>
            <a:fillRect/>
          </a:stretch>
        </p:blipFill>
        <p:spPr>
          <a:xfrm>
            <a:off x="2008414" y="2775817"/>
            <a:ext cx="2579914" cy="2713844"/>
          </a:xfrm>
          <a:prstGeom prst="rect">
            <a:avLst/>
          </a:prstGeom>
        </p:spPr>
      </p:pic>
      <p:sp>
        <p:nvSpPr>
          <p:cNvPr id="8" name="TextBox 7"/>
          <p:cNvSpPr txBox="1"/>
          <p:nvPr/>
        </p:nvSpPr>
        <p:spPr>
          <a:xfrm>
            <a:off x="2008414" y="5489661"/>
            <a:ext cx="2417310" cy="276999"/>
          </a:xfrm>
          <a:prstGeom prst="rect">
            <a:avLst/>
          </a:prstGeom>
          <a:noFill/>
        </p:spPr>
        <p:txBody>
          <a:bodyPr wrap="square" rtlCol="0">
            <a:spAutoFit/>
          </a:bodyPr>
          <a:lstStyle/>
          <a:p>
            <a:r>
              <a:rPr lang="el-GR" sz="1200" dirty="0" smtClean="0"/>
              <a:t>Πηγή: </a:t>
            </a:r>
            <a:r>
              <a:rPr lang="en-US" sz="1200" dirty="0" smtClean="0"/>
              <a:t>Wikipedia</a:t>
            </a:r>
            <a:endParaRPr lang="el-GR" sz="1200" dirty="0"/>
          </a:p>
        </p:txBody>
      </p:sp>
      <p:pic>
        <p:nvPicPr>
          <p:cNvPr id="9" name="Εικόνα 8"/>
          <p:cNvPicPr>
            <a:picLocks noChangeAspect="1"/>
          </p:cNvPicPr>
          <p:nvPr/>
        </p:nvPicPr>
        <p:blipFill>
          <a:blip r:embed="rId3"/>
          <a:stretch>
            <a:fillRect/>
          </a:stretch>
        </p:blipFill>
        <p:spPr>
          <a:xfrm>
            <a:off x="6315260" y="2775818"/>
            <a:ext cx="2567483" cy="2713844"/>
          </a:xfrm>
          <a:prstGeom prst="rect">
            <a:avLst/>
          </a:prstGeom>
        </p:spPr>
      </p:pic>
      <p:sp>
        <p:nvSpPr>
          <p:cNvPr id="10" name="TextBox 9"/>
          <p:cNvSpPr txBox="1"/>
          <p:nvPr/>
        </p:nvSpPr>
        <p:spPr>
          <a:xfrm>
            <a:off x="6264233" y="5489660"/>
            <a:ext cx="2417310" cy="276999"/>
          </a:xfrm>
          <a:prstGeom prst="rect">
            <a:avLst/>
          </a:prstGeom>
          <a:noFill/>
        </p:spPr>
        <p:txBody>
          <a:bodyPr wrap="square" rtlCol="0">
            <a:spAutoFit/>
          </a:bodyPr>
          <a:lstStyle/>
          <a:p>
            <a:r>
              <a:rPr lang="el-GR" sz="1200" dirty="0" smtClean="0"/>
              <a:t>Πηγή: </a:t>
            </a:r>
            <a:r>
              <a:rPr lang="en-US" sz="1200" dirty="0" smtClean="0"/>
              <a:t>Wikipedia</a:t>
            </a:r>
            <a:endParaRPr lang="el-GR" sz="1200" dirty="0"/>
          </a:p>
        </p:txBody>
      </p:sp>
    </p:spTree>
    <p:extLst>
      <p:ext uri="{BB962C8B-B14F-4D97-AF65-F5344CB8AC3E}">
        <p14:creationId xmlns:p14="http://schemas.microsoft.com/office/powerpoint/2010/main" val="280671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pPr algn="ctr"/>
            <a:r>
              <a:rPr lang="el-GR" dirty="0" smtClean="0"/>
              <a:t>η </a:t>
            </a:r>
            <a:r>
              <a:rPr lang="el-GR" dirty="0" err="1" smtClean="0"/>
              <a:t>θεωρια</a:t>
            </a:r>
            <a:r>
              <a:rPr lang="el-GR" dirty="0" smtClean="0"/>
              <a:t> της </a:t>
            </a:r>
            <a:r>
              <a:rPr lang="el-GR" dirty="0" err="1" smtClean="0"/>
              <a:t>εξαρτησησ</a:t>
            </a:r>
            <a:endParaRPr lang="el-GR" dirty="0"/>
          </a:p>
        </p:txBody>
      </p:sp>
      <p:sp>
        <p:nvSpPr>
          <p:cNvPr id="10" name="Θέση περιεχομένου 9"/>
          <p:cNvSpPr>
            <a:spLocks noGrp="1"/>
          </p:cNvSpPr>
          <p:nvPr>
            <p:ph idx="1"/>
          </p:nvPr>
        </p:nvSpPr>
        <p:spPr>
          <a:xfrm>
            <a:off x="315686" y="2313218"/>
            <a:ext cx="11560628" cy="3678303"/>
          </a:xfrm>
        </p:spPr>
        <p:txBody>
          <a:bodyPr>
            <a:noAutofit/>
          </a:bodyPr>
          <a:lstStyle/>
          <a:p>
            <a:pPr marL="342900" indent="-342900" algn="just">
              <a:spcBef>
                <a:spcPts val="0"/>
              </a:spcBef>
              <a:buFont typeface="+mj-lt"/>
              <a:buAutoNum type="arabicPeriod"/>
            </a:pPr>
            <a:r>
              <a:rPr lang="el-GR" sz="2000" dirty="0" smtClean="0"/>
              <a:t>Αποτελεί μία «συρραφή» μαρξιστικών απόψεων και απόψεων του «λατινοαμερικάνικου δομισμού» που γνώρισε ταχύτατη ανάπτυξη στη Λατινική Αμερική στη δεκαετία του 1960.</a:t>
            </a:r>
          </a:p>
          <a:p>
            <a:pPr marL="342900" indent="-342900" algn="just">
              <a:spcBef>
                <a:spcPts val="0"/>
              </a:spcBef>
              <a:buFont typeface="+mj-lt"/>
              <a:buAutoNum type="arabicPeriod"/>
            </a:pPr>
            <a:r>
              <a:rPr lang="el-GR" sz="2000" dirty="0" smtClean="0"/>
              <a:t>Μαρξιστικές επιρροές: Η καπιταλιστική ανάπτυξη στο Βορρά εμποδίζει και βασίζεται στην απουσία αυτόνομης ανάπτυξης –ή το πολύ στην εξαρτημένη ανάπτυξη- στο Νότο.</a:t>
            </a:r>
          </a:p>
          <a:p>
            <a:pPr marL="342900" indent="-342900" algn="just">
              <a:spcBef>
                <a:spcPts val="0"/>
              </a:spcBef>
              <a:buFont typeface="+mj-lt"/>
              <a:buAutoNum type="arabicPeriod"/>
            </a:pPr>
            <a:r>
              <a:rPr lang="el-GR" sz="2000" dirty="0" smtClean="0"/>
              <a:t>Επιρροές </a:t>
            </a:r>
            <a:r>
              <a:rPr lang="el-GR" sz="2000" dirty="0" err="1" smtClean="0"/>
              <a:t>Λατινοαμερικάνικού</a:t>
            </a:r>
            <a:r>
              <a:rPr lang="el-GR" sz="2000" dirty="0" smtClean="0"/>
              <a:t> δομισμού: Υπάρχουν δομικά εμπόδια για την ανάπτυξη των χωρών του Νότου. Επιδείνωση των όρων εμπορίου τους με τις χώρες του «πυρήνα». Η εξάρτηση τους από τις εξαγωγές πρώτων υλών τις θέτει σε μειονεκτική θέση.</a:t>
            </a:r>
          </a:p>
          <a:p>
            <a:pPr marL="342900" indent="-342900" algn="just">
              <a:spcBef>
                <a:spcPts val="0"/>
              </a:spcBef>
              <a:buFont typeface="+mj-lt"/>
              <a:buAutoNum type="arabicPeriod"/>
            </a:pPr>
            <a:r>
              <a:rPr lang="el-GR" sz="2000" dirty="0" smtClean="0"/>
              <a:t>Κυρίως </a:t>
            </a:r>
            <a:r>
              <a:rPr lang="el-GR" sz="2000" dirty="0"/>
              <a:t>εξωτερικές οι αιτίες της υπανάπτυξης στο Νότο</a:t>
            </a:r>
            <a:r>
              <a:rPr lang="el-GR" sz="2000" dirty="0" smtClean="0"/>
              <a:t>. Βασικός «εσωτερικός» παράγοντας η διασύνδεση των συμφερόντων των ελίτ του Νότου </a:t>
            </a:r>
            <a:r>
              <a:rPr lang="en-US" sz="2000" dirty="0" smtClean="0"/>
              <a:t>(</a:t>
            </a:r>
            <a:r>
              <a:rPr lang="en-US" sz="2000" dirty="0" err="1" smtClean="0"/>
              <a:t>compradores</a:t>
            </a:r>
            <a:r>
              <a:rPr lang="en-US" sz="2000" dirty="0" smtClean="0"/>
              <a:t>) </a:t>
            </a:r>
            <a:r>
              <a:rPr lang="el-GR" sz="2000" dirty="0" smtClean="0"/>
              <a:t>με το</a:t>
            </a:r>
            <a:r>
              <a:rPr lang="el-GR" sz="2000" dirty="0"/>
              <a:t>υ</a:t>
            </a:r>
            <a:r>
              <a:rPr lang="el-GR" sz="2000" dirty="0" smtClean="0"/>
              <a:t>ς καπιταλιστές του Βορρά.</a:t>
            </a:r>
            <a:endParaRPr lang="el-GR" sz="2000" dirty="0"/>
          </a:p>
          <a:p>
            <a:pPr marL="342900" indent="-342900" algn="just">
              <a:spcBef>
                <a:spcPts val="0"/>
              </a:spcBef>
              <a:buFont typeface="+mj-lt"/>
              <a:buAutoNum type="arabicPeriod"/>
            </a:pPr>
            <a:r>
              <a:rPr lang="el-GR" sz="2000" dirty="0" smtClean="0"/>
              <a:t>Οι </a:t>
            </a:r>
            <a:r>
              <a:rPr lang="el-GR" sz="2000" dirty="0"/>
              <a:t>ελίτ του Νότου συμμαχούν με τους καπιταλιστές του Βορρά σχηματίζοντας μία </a:t>
            </a:r>
            <a:r>
              <a:rPr lang="el-GR" sz="2000" dirty="0" smtClean="0"/>
              <a:t>Η </a:t>
            </a:r>
            <a:r>
              <a:rPr lang="el-GR" sz="2000" dirty="0"/>
              <a:t>παγκόσμια καπιταλιστική οικονομία αποτελεί ένα ενιαίο σύνολο με δομικά ανισότιμες εσωτερικές </a:t>
            </a:r>
            <a:r>
              <a:rPr lang="el-GR" sz="2000" dirty="0" smtClean="0"/>
              <a:t>σχέσεις. Οι </a:t>
            </a:r>
            <a:r>
              <a:rPr lang="el-GR" sz="2000" dirty="0" smtClean="0"/>
              <a:t>χώρες του Νότου θα έπρεπε να υιοθετήσουν πολιτικές εκβιομηχάνισης για την υποκατάσταση των εισαγωγών (</a:t>
            </a:r>
            <a:r>
              <a:rPr lang="en-US" sz="2000" dirty="0" smtClean="0"/>
              <a:t>import substitution industrialization)</a:t>
            </a:r>
            <a:r>
              <a:rPr lang="el-GR" sz="2000" dirty="0"/>
              <a:t> </a:t>
            </a:r>
            <a:r>
              <a:rPr lang="el-GR" sz="2000" dirty="0" smtClean="0"/>
              <a:t>αλλά οι χώρες του καπιταλιστικού πυρήνα δεν θα τις αφήσουν. Μόνη λύση ο σοσιαλισμός και το σπάσιμο των δεσμών με το κέντρο.</a:t>
            </a:r>
            <a:endParaRPr lang="el-GR" sz="2000" dirty="0"/>
          </a:p>
        </p:txBody>
      </p:sp>
      <p:sp>
        <p:nvSpPr>
          <p:cNvPr id="7" name="Θέση υποσέλιδου 6"/>
          <p:cNvSpPr>
            <a:spLocks noGrp="1"/>
          </p:cNvSpPr>
          <p:nvPr>
            <p:ph type="ftr" sz="quarter" idx="11"/>
          </p:nvPr>
        </p:nvSpPr>
        <p:spPr/>
        <p:txBody>
          <a:bodyPr/>
          <a:lstStyle/>
          <a:p>
            <a:r>
              <a:rPr lang="el-GR" dirty="0" smtClean="0"/>
              <a:t>ΧΡΗΣΤΟΣ ΜΠΑΛΩΜΕΝΟΣ / ΠΟΛΙΤΙΚΗ ΟΙΚΟΝΟΜΙΑ ΤΗΣ ΠΑΓΚΟΣΜΙΟΠΟΙΗΣΗΣ</a:t>
            </a:r>
            <a:endParaRPr lang="el-GR" dirty="0"/>
          </a:p>
        </p:txBody>
      </p:sp>
      <p:sp>
        <p:nvSpPr>
          <p:cNvPr id="8" name="Θέση αριθμού διαφάνειας 7"/>
          <p:cNvSpPr>
            <a:spLocks noGrp="1"/>
          </p:cNvSpPr>
          <p:nvPr>
            <p:ph type="sldNum" sz="quarter" idx="12"/>
          </p:nvPr>
        </p:nvSpPr>
        <p:spPr/>
        <p:txBody>
          <a:bodyPr/>
          <a:lstStyle/>
          <a:p>
            <a:fld id="{A46D8ABF-1CF7-46FD-AF98-74BAC4B5B645}" type="slidenum">
              <a:rPr lang="el-GR" smtClean="0"/>
              <a:pPr/>
              <a:t>21</a:t>
            </a:fld>
            <a:endParaRPr lang="el-GR" dirty="0"/>
          </a:p>
        </p:txBody>
      </p:sp>
    </p:spTree>
    <p:extLst>
      <p:ext uri="{BB962C8B-B14F-4D97-AF65-F5344CB8AC3E}">
        <p14:creationId xmlns:p14="http://schemas.microsoft.com/office/powerpoint/2010/main" val="266542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653171"/>
            <a:ext cx="11029616" cy="1013800"/>
          </a:xfrm>
        </p:spPr>
        <p:txBody>
          <a:bodyPr/>
          <a:lstStyle/>
          <a:p>
            <a:pPr algn="ctr"/>
            <a:r>
              <a:rPr lang="el-GR" dirty="0" smtClean="0"/>
              <a:t>Η «</a:t>
            </a:r>
            <a:r>
              <a:rPr lang="el-GR" dirty="0" err="1" smtClean="0"/>
              <a:t>περιφερεια</a:t>
            </a:r>
            <a:r>
              <a:rPr lang="el-GR" dirty="0" smtClean="0"/>
              <a:t>» και ο «</a:t>
            </a:r>
            <a:r>
              <a:rPr lang="el-GR" dirty="0" err="1" smtClean="0"/>
              <a:t>πυρηνασ</a:t>
            </a:r>
            <a:r>
              <a:rPr lang="el-GR" dirty="0" smtClean="0"/>
              <a:t>»</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342899" y="2018732"/>
            <a:ext cx="4953907" cy="4239217"/>
          </a:xfrm>
          <a:prstGeom prst="rect">
            <a:avLst/>
          </a:prstGeom>
        </p:spPr>
      </p:pic>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22</a:t>
            </a:fld>
            <a:endParaRPr lang="el-GR" dirty="0"/>
          </a:p>
        </p:txBody>
      </p:sp>
      <p:pic>
        <p:nvPicPr>
          <p:cNvPr id="7" name="Εικόνα 6"/>
          <p:cNvPicPr>
            <a:picLocks noChangeAspect="1"/>
          </p:cNvPicPr>
          <p:nvPr/>
        </p:nvPicPr>
        <p:blipFill>
          <a:blip r:embed="rId3"/>
          <a:stretch>
            <a:fillRect/>
          </a:stretch>
        </p:blipFill>
        <p:spPr>
          <a:xfrm>
            <a:off x="5296807" y="2018733"/>
            <a:ext cx="6496957" cy="4239217"/>
          </a:xfrm>
          <a:prstGeom prst="rect">
            <a:avLst/>
          </a:prstGeom>
        </p:spPr>
      </p:pic>
      <p:sp>
        <p:nvSpPr>
          <p:cNvPr id="8" name="TextBox 7"/>
          <p:cNvSpPr txBox="1"/>
          <p:nvPr/>
        </p:nvSpPr>
        <p:spPr>
          <a:xfrm>
            <a:off x="368916" y="6257950"/>
            <a:ext cx="4382694" cy="276999"/>
          </a:xfrm>
          <a:prstGeom prst="rect">
            <a:avLst/>
          </a:prstGeom>
          <a:noFill/>
        </p:spPr>
        <p:txBody>
          <a:bodyPr wrap="square" rtlCol="0">
            <a:spAutoFit/>
          </a:bodyPr>
          <a:lstStyle/>
          <a:p>
            <a:r>
              <a:rPr lang="el-GR" sz="1200" dirty="0" smtClean="0"/>
              <a:t>Πηγή: </a:t>
            </a:r>
            <a:r>
              <a:rPr lang="en-US" sz="1200" dirty="0" smtClean="0"/>
              <a:t>ourpolitics.net</a:t>
            </a:r>
            <a:endParaRPr lang="el-GR" sz="1200" dirty="0"/>
          </a:p>
        </p:txBody>
      </p:sp>
      <p:sp>
        <p:nvSpPr>
          <p:cNvPr id="9" name="TextBox 8"/>
          <p:cNvSpPr txBox="1"/>
          <p:nvPr/>
        </p:nvSpPr>
        <p:spPr>
          <a:xfrm>
            <a:off x="5715000" y="6257949"/>
            <a:ext cx="4278086" cy="276999"/>
          </a:xfrm>
          <a:prstGeom prst="rect">
            <a:avLst/>
          </a:prstGeom>
          <a:noFill/>
        </p:spPr>
        <p:txBody>
          <a:bodyPr wrap="square" rtlCol="0">
            <a:spAutoFit/>
          </a:bodyPr>
          <a:lstStyle/>
          <a:p>
            <a:r>
              <a:rPr lang="el-GR" sz="1200" dirty="0" smtClean="0"/>
              <a:t>Πηγή: </a:t>
            </a:r>
            <a:r>
              <a:rPr lang="en-US" sz="1200" dirty="0" smtClean="0"/>
              <a:t>coursehero.com</a:t>
            </a:r>
            <a:endParaRPr lang="el-GR" sz="1200" dirty="0"/>
          </a:p>
        </p:txBody>
      </p:sp>
    </p:spTree>
    <p:extLst>
      <p:ext uri="{BB962C8B-B14F-4D97-AF65-F5344CB8AC3E}">
        <p14:creationId xmlns:p14="http://schemas.microsoft.com/office/powerpoint/2010/main" val="421789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23</a:t>
            </a:fld>
            <a:endParaRPr lang="el-GR" dirty="0"/>
          </a:p>
        </p:txBody>
      </p:sp>
      <p:pic>
        <p:nvPicPr>
          <p:cNvPr id="6" name="Θέση περιεχομένου 5"/>
          <p:cNvPicPr>
            <a:picLocks noGrp="1" noChangeAspect="1"/>
          </p:cNvPicPr>
          <p:nvPr>
            <p:ph idx="4294967295"/>
          </p:nvPr>
        </p:nvPicPr>
        <p:blipFill>
          <a:blip r:embed="rId2"/>
          <a:stretch>
            <a:fillRect/>
          </a:stretch>
        </p:blipFill>
        <p:spPr>
          <a:xfrm>
            <a:off x="2824843" y="130630"/>
            <a:ext cx="6286500" cy="6364518"/>
          </a:xfrm>
          <a:prstGeom prst="rect">
            <a:avLst/>
          </a:prstGeom>
        </p:spPr>
      </p:pic>
      <p:sp>
        <p:nvSpPr>
          <p:cNvPr id="7" name="TextBox 6"/>
          <p:cNvSpPr txBox="1"/>
          <p:nvPr/>
        </p:nvSpPr>
        <p:spPr>
          <a:xfrm>
            <a:off x="7405030" y="6495148"/>
            <a:ext cx="3080657" cy="276999"/>
          </a:xfrm>
          <a:prstGeom prst="rect">
            <a:avLst/>
          </a:prstGeom>
          <a:noFill/>
        </p:spPr>
        <p:txBody>
          <a:bodyPr wrap="square" rtlCol="0">
            <a:spAutoFit/>
          </a:bodyPr>
          <a:lstStyle/>
          <a:p>
            <a:r>
              <a:rPr lang="el-GR" sz="1200" dirty="0" smtClean="0"/>
              <a:t>Πηγή: </a:t>
            </a:r>
            <a:r>
              <a:rPr lang="en-US" sz="1200" dirty="0"/>
              <a:t>https://pediaa.com/</a:t>
            </a:r>
            <a:endParaRPr lang="el-GR" sz="1200" dirty="0"/>
          </a:p>
        </p:txBody>
      </p:sp>
    </p:spTree>
    <p:extLst>
      <p:ext uri="{BB962C8B-B14F-4D97-AF65-F5344CB8AC3E}">
        <p14:creationId xmlns:p14="http://schemas.microsoft.com/office/powerpoint/2010/main" val="335164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dirty="0" err="1" smtClean="0"/>
              <a:t>Κριτικη</a:t>
            </a:r>
            <a:r>
              <a:rPr lang="el-GR" dirty="0" smtClean="0"/>
              <a:t> στη </a:t>
            </a:r>
            <a:r>
              <a:rPr lang="el-GR" dirty="0" err="1" smtClean="0"/>
              <a:t>θεωρια</a:t>
            </a:r>
            <a:r>
              <a:rPr lang="el-GR" dirty="0" smtClean="0"/>
              <a:t> </a:t>
            </a:r>
            <a:r>
              <a:rPr lang="el-GR" dirty="0" err="1" smtClean="0"/>
              <a:t>τη</a:t>
            </a:r>
            <a:r>
              <a:rPr lang="el-GR" dirty="0" err="1"/>
              <a:t>σ</a:t>
            </a:r>
            <a:r>
              <a:rPr lang="el-GR" dirty="0" smtClean="0"/>
              <a:t> </a:t>
            </a:r>
            <a:r>
              <a:rPr lang="el-GR" dirty="0" err="1" smtClean="0"/>
              <a:t>εξαρτησησ</a:t>
            </a:r>
            <a:endParaRPr lang="el-GR" dirty="0"/>
          </a:p>
        </p:txBody>
      </p:sp>
      <p:sp>
        <p:nvSpPr>
          <p:cNvPr id="5" name="Θέση περιεχομένου 4"/>
          <p:cNvSpPr>
            <a:spLocks noGrp="1"/>
          </p:cNvSpPr>
          <p:nvPr>
            <p:ph idx="1"/>
          </p:nvPr>
        </p:nvSpPr>
        <p:spPr>
          <a:xfrm>
            <a:off x="581192" y="2180496"/>
            <a:ext cx="11029615" cy="4314647"/>
          </a:xfrm>
        </p:spPr>
        <p:txBody>
          <a:bodyPr>
            <a:normAutofit/>
          </a:bodyPr>
          <a:lstStyle/>
          <a:p>
            <a:pPr marL="342900" indent="-342900" algn="just">
              <a:buFont typeface="+mj-lt"/>
              <a:buAutoNum type="arabicPeriod"/>
            </a:pPr>
            <a:r>
              <a:rPr lang="el-GR" sz="2000" dirty="0" smtClean="0"/>
              <a:t>Ανεπαρκείς θεωρητικοί προσδιορισμοί των εννοιών «πυρήνας», «περιφέρεια», «βαθμός εξάρτησης».</a:t>
            </a:r>
          </a:p>
          <a:p>
            <a:pPr marL="342900" indent="-342900" algn="just">
              <a:buFont typeface="+mj-lt"/>
              <a:buAutoNum type="arabicPeriod"/>
            </a:pPr>
            <a:r>
              <a:rPr lang="el-GR" sz="2000" dirty="0" smtClean="0"/>
              <a:t>Η κριτική των Ρεαλιστών εστιάζεται στο ότι η βασική μορφή εκμετάλλευσης δεν είναι ο καπιταλισμός καθ’ αυτός αλλά οι «ασύμμετρες και άνισες διασυνδέσεις μεταξύ ενός κυρίαρχου κέντρου και των πιο αδύναμων εξαρτημένων του».</a:t>
            </a:r>
          </a:p>
          <a:p>
            <a:pPr marL="342900" indent="-342900" algn="just">
              <a:buFont typeface="+mj-lt"/>
              <a:buAutoNum type="arabicPeriod"/>
            </a:pPr>
            <a:r>
              <a:rPr lang="el-GR" sz="2000" dirty="0" smtClean="0"/>
              <a:t>Υποτίμηση ενδογενών αιτιών υπανάπτυξης και συνεπώς αδυναμία ερμηνείας διαφορετικής πορείας ανάμεσα σε χώρες του Νότου.</a:t>
            </a:r>
          </a:p>
          <a:p>
            <a:pPr marL="342900" indent="-342900" algn="just">
              <a:buFont typeface="+mj-lt"/>
              <a:buAutoNum type="arabicPeriod"/>
            </a:pPr>
            <a:r>
              <a:rPr lang="el-GR" sz="2000" dirty="0" smtClean="0"/>
              <a:t>Οι Μαρξιστές ισχυρίζονται ότι η Θεωρία της Εξάρτησης υποτιμά τον βασικό παράγοντα, την καπιταλιστική ιδιοκτησία των μέσων παραγωγής και –αντί των σχέσεων παραγωγής (μεταξύ των τάξεων)- δίνει μεγάλη έμφαση στις «σχέσεις ανταλλαγής» (μεταξύ του κέντρου και της περιφέρειας).</a:t>
            </a:r>
          </a:p>
          <a:p>
            <a:pPr marL="342900" indent="-342900">
              <a:buFont typeface="+mj-lt"/>
              <a:buAutoNum type="arabicPeriod"/>
            </a:pPr>
            <a:endParaRPr lang="el-GR" dirty="0"/>
          </a:p>
        </p:txBody>
      </p:sp>
      <p:sp>
        <p:nvSpPr>
          <p:cNvPr id="2" name="Θέση υποσέλιδου 1"/>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3" name="Θέση αριθμού διαφάνειας 2"/>
          <p:cNvSpPr>
            <a:spLocks noGrp="1"/>
          </p:cNvSpPr>
          <p:nvPr>
            <p:ph type="sldNum" sz="quarter" idx="12"/>
          </p:nvPr>
        </p:nvSpPr>
        <p:spPr/>
        <p:txBody>
          <a:bodyPr/>
          <a:lstStyle/>
          <a:p>
            <a:fld id="{A46D8ABF-1CF7-46FD-AF98-74BAC4B5B645}" type="slidenum">
              <a:rPr lang="el-GR" smtClean="0"/>
              <a:pPr/>
              <a:t>24</a:t>
            </a:fld>
            <a:endParaRPr lang="el-GR" dirty="0"/>
          </a:p>
        </p:txBody>
      </p:sp>
    </p:spTree>
    <p:extLst>
      <p:ext uri="{BB962C8B-B14F-4D97-AF65-F5344CB8AC3E}">
        <p14:creationId xmlns:p14="http://schemas.microsoft.com/office/powerpoint/2010/main" val="413753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Η ΘΕΩΡΙΑ ΤΩΝ ΠΑΓΚΟΣΙΩΝ ΣΥΣΤΗΜΑΤΩΝ</a:t>
            </a:r>
            <a:endParaRPr lang="el-GR" dirty="0"/>
          </a:p>
        </p:txBody>
      </p:sp>
      <p:sp>
        <p:nvSpPr>
          <p:cNvPr id="3" name="Θέση περιεχομένου 2"/>
          <p:cNvSpPr>
            <a:spLocks noGrp="1"/>
          </p:cNvSpPr>
          <p:nvPr>
            <p:ph idx="1"/>
          </p:nvPr>
        </p:nvSpPr>
        <p:spPr>
          <a:xfrm>
            <a:off x="581192" y="1975758"/>
            <a:ext cx="11029615" cy="5453742"/>
          </a:xfrm>
        </p:spPr>
        <p:txBody>
          <a:bodyPr>
            <a:normAutofit/>
          </a:bodyPr>
          <a:lstStyle/>
          <a:p>
            <a:pPr marL="342900" indent="-342900" algn="just">
              <a:buFont typeface="+mj-lt"/>
              <a:buAutoNum type="arabicPeriod"/>
            </a:pPr>
            <a:r>
              <a:rPr lang="el-GR" dirty="0" smtClean="0"/>
              <a:t>Ομοιότητες με τη Θεωρία της Εξάρτησης</a:t>
            </a:r>
            <a:r>
              <a:rPr lang="en-US" dirty="0" smtClean="0"/>
              <a:t> </a:t>
            </a:r>
            <a:r>
              <a:rPr lang="el-GR" dirty="0" smtClean="0"/>
              <a:t>αλλά αλλαγή έμφασης: Από τις επιπτώσεις του κέντρου στην περιφέρεια προς ολόκληρο το παγκόσμιο σύστημα, το οποίο περιλαμβάνει σχέσεις μεταξύ των χωρών του κέντρου και της περιφέρειας και την άνοδο και πτώση ηγεμονικών κρατών («ηγεμονική ακολουθία»).</a:t>
            </a:r>
          </a:p>
          <a:p>
            <a:pPr marL="342900" indent="-342900" algn="just">
              <a:buFont typeface="+mj-lt"/>
              <a:buAutoNum type="arabicPeriod"/>
            </a:pPr>
            <a:r>
              <a:rPr lang="el-GR" dirty="0" smtClean="0"/>
              <a:t>Στα δομικά χαρακτηριστικά της καπιταλιστικής παγκόσμιας οικονομίας ανήκει –πέρα από το κέντρο και την περιφέρεια- και η ημιπεριφέρεια, η οποία έχει μεγαλύτερη αυτονομία και περισσότερη βιομηχανία εντάσεως κεφαλαίου από τα κράτη της περιφέρειας. Η ημιπεριφέρεια είναι απαραίτητη για την κυριαρχία του κέντρου.</a:t>
            </a:r>
          </a:p>
          <a:p>
            <a:pPr marL="342900" indent="-342900" algn="just">
              <a:buFont typeface="+mj-lt"/>
              <a:buAutoNum type="arabicPeriod"/>
            </a:pPr>
            <a:r>
              <a:rPr lang="el-GR" dirty="0" smtClean="0"/>
              <a:t>Η μετακίνηση προς τα πάνω στην ιεραρχία είναι σπάνια. Παρόλο που κάποια κράτη της ημιπεριφέρειας φαίνονται πρότυπα οικονομικής επιτυχίας είναι απλά «τα πιο προχωρημένα υποδείγματα της εξαρτημένης ανάπτυξης». </a:t>
            </a:r>
          </a:p>
          <a:p>
            <a:pPr marL="342900" indent="-342900" algn="just">
              <a:buFont typeface="+mj-lt"/>
              <a:buAutoNum type="arabicPeriod"/>
            </a:pPr>
            <a:r>
              <a:rPr lang="el-GR" dirty="0" smtClean="0"/>
              <a:t>Βασική </a:t>
            </a:r>
            <a:r>
              <a:rPr lang="el-GR" dirty="0" smtClean="0"/>
              <a:t>μονάδα ανάλυσης: το παγκόσμιο σύστημα. Αυτό μπορεί να πάρει δύο μορφές: α) παγκόσμιες αυτοκρατορίες (ένα κοινό πολιτικό σύστημα), β) παγκόσμιες οικονομίες (πολλά πολιτικά συστήματα).</a:t>
            </a:r>
          </a:p>
          <a:p>
            <a:pPr marL="342900" indent="-342900" algn="just">
              <a:buFont typeface="+mj-lt"/>
              <a:buAutoNum type="arabicPeriod"/>
            </a:pPr>
            <a:r>
              <a:rPr lang="el-GR" dirty="0" smtClean="0"/>
              <a:t>Το σύγχρονο παγκόσμιο σύστημα είναι η καπιταλιστική παγκόσμια οικονομία. Κύρια χαρακτηριστικά»: α) παραγωγή για την αγορά με σκοπό το μέγιστο κέρδος, β) σχέσεις άνισης ανταλλαγής.</a:t>
            </a:r>
          </a:p>
          <a:p>
            <a:pPr marL="342900" indent="-342900">
              <a:buFont typeface="+mj-lt"/>
              <a:buAutoNum type="arabicPeriod"/>
            </a:pPr>
            <a:endParaRPr lang="el-GR" dirty="0" smtClean="0"/>
          </a:p>
          <a:p>
            <a:pPr marL="342900" indent="-342900">
              <a:buFont typeface="+mj-lt"/>
              <a:buAutoNum type="arabicPeriod"/>
            </a:pPr>
            <a:endParaRPr lang="el-GR" dirty="0" smtClean="0"/>
          </a:p>
          <a:p>
            <a:pPr marL="342900" indent="-342900">
              <a:buFont typeface="+mj-lt"/>
              <a:buAutoNum type="arabicPeriod"/>
            </a:pPr>
            <a:endParaRPr lang="el-GR"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25</a:t>
            </a:fld>
            <a:endParaRPr lang="el-GR" dirty="0"/>
          </a:p>
        </p:txBody>
      </p:sp>
    </p:spTree>
    <p:extLst>
      <p:ext uri="{BB962C8B-B14F-4D97-AF65-F5344CB8AC3E}">
        <p14:creationId xmlns:p14="http://schemas.microsoft.com/office/powerpoint/2010/main" val="193598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Πυρηνασ</a:t>
            </a:r>
            <a:r>
              <a:rPr lang="el-GR" dirty="0" smtClean="0"/>
              <a:t>, </a:t>
            </a:r>
            <a:r>
              <a:rPr lang="el-GR" dirty="0" err="1" smtClean="0"/>
              <a:t>περιφερεια</a:t>
            </a:r>
            <a:r>
              <a:rPr lang="el-GR" dirty="0" smtClean="0"/>
              <a:t> και </a:t>
            </a:r>
            <a:r>
              <a:rPr lang="el-GR" dirty="0" err="1" smtClean="0"/>
              <a:t>ημιπεριφερεια</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581190" y="1924598"/>
            <a:ext cx="11029617" cy="4375799"/>
          </a:xfrm>
          <a:prstGeom prst="rect">
            <a:avLst/>
          </a:prstGeom>
        </p:spPr>
      </p:pic>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26</a:t>
            </a:fld>
            <a:endParaRPr lang="el-GR" dirty="0"/>
          </a:p>
        </p:txBody>
      </p:sp>
      <p:sp>
        <p:nvSpPr>
          <p:cNvPr id="7" name="TextBox 6"/>
          <p:cNvSpPr txBox="1"/>
          <p:nvPr/>
        </p:nvSpPr>
        <p:spPr>
          <a:xfrm>
            <a:off x="8507186" y="6300397"/>
            <a:ext cx="4767943" cy="276999"/>
          </a:xfrm>
          <a:prstGeom prst="rect">
            <a:avLst/>
          </a:prstGeom>
          <a:noFill/>
        </p:spPr>
        <p:txBody>
          <a:bodyPr wrap="square" rtlCol="0">
            <a:spAutoFit/>
          </a:bodyPr>
          <a:lstStyle/>
          <a:p>
            <a:r>
              <a:rPr lang="el-GR" sz="1200" dirty="0" smtClean="0"/>
              <a:t>Πηγή: </a:t>
            </a:r>
            <a:r>
              <a:rPr lang="en-US" sz="1200" dirty="0" smtClean="0"/>
              <a:t>Wikipedia, </a:t>
            </a:r>
            <a:r>
              <a:rPr lang="el-GR" sz="1200" dirty="0" smtClean="0"/>
              <a:t>λήμμα </a:t>
            </a:r>
            <a:r>
              <a:rPr lang="en-US" sz="1200" dirty="0" smtClean="0"/>
              <a:t>World-systems theory</a:t>
            </a:r>
            <a:endParaRPr lang="el-GR" sz="1200" dirty="0"/>
          </a:p>
        </p:txBody>
      </p:sp>
    </p:spTree>
    <p:extLst>
      <p:ext uri="{BB962C8B-B14F-4D97-AF65-F5344CB8AC3E}">
        <p14:creationId xmlns:p14="http://schemas.microsoft.com/office/powerpoint/2010/main" val="241996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Κριτικη</a:t>
            </a:r>
            <a:r>
              <a:rPr lang="el-GR" dirty="0" smtClean="0"/>
              <a:t> στη </a:t>
            </a:r>
            <a:r>
              <a:rPr lang="el-GR" dirty="0" err="1" smtClean="0"/>
              <a:t>θεωρια</a:t>
            </a:r>
            <a:r>
              <a:rPr lang="el-GR" dirty="0" smtClean="0"/>
              <a:t> των </a:t>
            </a:r>
            <a:r>
              <a:rPr lang="el-GR" dirty="0" err="1" smtClean="0"/>
              <a:t>παγκοσμιων</a:t>
            </a:r>
            <a:r>
              <a:rPr lang="el-GR" dirty="0" smtClean="0"/>
              <a:t> </a:t>
            </a:r>
            <a:r>
              <a:rPr lang="el-GR" dirty="0" err="1" smtClean="0"/>
              <a:t>συστηματων</a:t>
            </a:r>
            <a:r>
              <a:rPr lang="el-GR" dirty="0" smtClean="0"/>
              <a:t> (Π.Σ.)</a:t>
            </a:r>
            <a:endParaRPr lang="el-GR" dirty="0"/>
          </a:p>
        </p:txBody>
      </p:sp>
      <p:sp>
        <p:nvSpPr>
          <p:cNvPr id="3" name="Θέση περιεχομένου 2"/>
          <p:cNvSpPr>
            <a:spLocks noGrp="1"/>
          </p:cNvSpPr>
          <p:nvPr>
            <p:ph idx="1"/>
          </p:nvPr>
        </p:nvSpPr>
        <p:spPr/>
        <p:txBody>
          <a:bodyPr>
            <a:normAutofit/>
          </a:bodyPr>
          <a:lstStyle/>
          <a:p>
            <a:pPr marL="342900" indent="-342900" algn="just">
              <a:buFont typeface="+mj-lt"/>
              <a:buAutoNum type="arabicPeriod"/>
            </a:pPr>
            <a:r>
              <a:rPr lang="el-GR" sz="2000" dirty="0" smtClean="0"/>
              <a:t>Οι Μαρξιστές εστιάζουν την κριτική τους στους θεωρητικούς των Π.Σ. στα ίδια σημεία με τη Θεωρία της Εξάρτησης.</a:t>
            </a:r>
          </a:p>
          <a:p>
            <a:pPr marL="342900" indent="-342900" algn="just">
              <a:buFont typeface="+mj-lt"/>
              <a:buAutoNum type="arabicPeriod"/>
            </a:pPr>
            <a:r>
              <a:rPr lang="el-GR" sz="2000" dirty="0" smtClean="0"/>
              <a:t>Οι Ρεαλιστές ασκούν κριτική στην αποδοχή ότι τα «ισχυρά κράτη» βρίσκονται στο κέντρο και τα «αδύναμα κράτη»  βρίσκονται στην περιφέρεια.</a:t>
            </a:r>
          </a:p>
          <a:p>
            <a:pPr marL="342900" indent="-342900" algn="just">
              <a:buFont typeface="+mj-lt"/>
              <a:buAutoNum type="arabicPeriod"/>
            </a:pPr>
            <a:r>
              <a:rPr lang="el-GR" sz="2000" dirty="0" smtClean="0"/>
              <a:t>Κάποιες φορές οι χώρες με ύστερη εκβιομηχάνιση αναπτύσσονται με επιτυχία έχοντας ένα ισχυρό κράτος να ηγείται.</a:t>
            </a:r>
          </a:p>
          <a:p>
            <a:pPr marL="342900" indent="-342900" algn="just">
              <a:buFont typeface="+mj-lt"/>
              <a:buAutoNum type="arabicPeriod"/>
            </a:pPr>
            <a:r>
              <a:rPr lang="el-GR" sz="2000" dirty="0" smtClean="0"/>
              <a:t>Υπερτιμούν το βαθμό στον οποίο η εξωτερική εκμετάλλευση προκαλεί τα προβλήματα ανάπτυξης του Νότου.</a:t>
            </a:r>
            <a:endParaRPr lang="el-GR" sz="2000"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27</a:t>
            </a:fld>
            <a:endParaRPr lang="el-GR" dirty="0"/>
          </a:p>
        </p:txBody>
      </p:sp>
    </p:spTree>
    <p:extLst>
      <p:ext uri="{BB962C8B-B14F-4D97-AF65-F5344CB8AC3E}">
        <p14:creationId xmlns:p14="http://schemas.microsoft.com/office/powerpoint/2010/main" val="1623732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Η </a:t>
            </a:r>
            <a:r>
              <a:rPr lang="el-GR" dirty="0" err="1" smtClean="0"/>
              <a:t>Γκραμσιανη</a:t>
            </a:r>
            <a:r>
              <a:rPr lang="el-GR" dirty="0" smtClean="0"/>
              <a:t> </a:t>
            </a:r>
            <a:r>
              <a:rPr lang="el-GR" dirty="0" err="1" smtClean="0"/>
              <a:t>αναλυση</a:t>
            </a:r>
            <a:r>
              <a:rPr lang="el-GR" dirty="0" smtClean="0"/>
              <a:t> και οι </a:t>
            </a:r>
            <a:r>
              <a:rPr lang="el-GR" dirty="0" err="1" smtClean="0"/>
              <a:t>νεογκραμσιανοι</a:t>
            </a:r>
            <a:endParaRPr lang="el-GR" dirty="0"/>
          </a:p>
        </p:txBody>
      </p:sp>
      <p:sp>
        <p:nvSpPr>
          <p:cNvPr id="3" name="Θέση περιεχομένου 2"/>
          <p:cNvSpPr>
            <a:spLocks noGrp="1"/>
          </p:cNvSpPr>
          <p:nvPr>
            <p:ph idx="1"/>
          </p:nvPr>
        </p:nvSpPr>
        <p:spPr>
          <a:xfrm>
            <a:off x="326571" y="1772279"/>
            <a:ext cx="11625943" cy="4906104"/>
          </a:xfrm>
        </p:spPr>
        <p:txBody>
          <a:bodyPr>
            <a:noAutofit/>
          </a:bodyPr>
          <a:lstStyle/>
          <a:p>
            <a:pPr algn="just">
              <a:spcBef>
                <a:spcPts val="0"/>
              </a:spcBef>
            </a:pPr>
            <a:r>
              <a:rPr lang="el-GR" sz="2000" dirty="0" smtClean="0"/>
              <a:t>Ο </a:t>
            </a:r>
            <a:r>
              <a:rPr lang="en-US" sz="2000" dirty="0" smtClean="0"/>
              <a:t>Antonio Gramsci (1891-1937) </a:t>
            </a:r>
            <a:r>
              <a:rPr lang="el-GR" sz="2000" dirty="0" smtClean="0"/>
              <a:t>ήταν μαρξιστής διανοούμενος και ιδρυτής του Κ.Κ. Ιταλίας.</a:t>
            </a:r>
          </a:p>
          <a:p>
            <a:pPr algn="just">
              <a:spcBef>
                <a:spcPts val="0"/>
              </a:spcBef>
            </a:pPr>
            <a:r>
              <a:rPr lang="el-GR" sz="2000" dirty="0" smtClean="0"/>
              <a:t>Έθεσε ενδιαφέροντα ερωτήματα για τις ιδιαίτερες ανάγκες που έχει η πάλη της εργατικής τάξης για την ανατροπή του καπιταλισμού σε αναπτυγμένες χώρες σε σύγκριση με πιο καθυστερημένες χώρες όπως η τσαρική Ρωσία.</a:t>
            </a:r>
          </a:p>
          <a:p>
            <a:pPr algn="just">
              <a:spcBef>
                <a:spcPts val="0"/>
              </a:spcBef>
            </a:pPr>
            <a:r>
              <a:rPr lang="el-GR" sz="2000" dirty="0" smtClean="0"/>
              <a:t>Στο επίκεντρο της ανάλυσης του βρίσκεται η έννοια της ηγεμονίας της αστικής τάξης επί της εργατικής, η οποία δεν εξασφαλίζεται μόνο ή κυρίως μέσω της καταστολής αλλά και με ιδεολογικούς και πολιτισμικούς όρους («ιστορικό στρατόπεδο»).</a:t>
            </a:r>
          </a:p>
          <a:p>
            <a:pPr algn="just">
              <a:spcBef>
                <a:spcPts val="0"/>
              </a:spcBef>
            </a:pPr>
            <a:r>
              <a:rPr lang="el-GR" sz="2000" dirty="0" smtClean="0"/>
              <a:t>Τόνιζε την αναγκαιότητα μίας «</a:t>
            </a:r>
            <a:r>
              <a:rPr lang="el-GR" sz="2000" dirty="0" err="1" smtClean="0"/>
              <a:t>αντιηγεμονίας</a:t>
            </a:r>
            <a:r>
              <a:rPr lang="el-GR" sz="2000" dirty="0" smtClean="0"/>
              <a:t>» από τα </a:t>
            </a:r>
            <a:r>
              <a:rPr lang="el-GR" sz="2000" dirty="0" err="1" smtClean="0"/>
              <a:t>καταπιεζόνενα</a:t>
            </a:r>
            <a:r>
              <a:rPr lang="el-GR" sz="2000" dirty="0" smtClean="0"/>
              <a:t> στρώματα της καπιταλιστικής κοινωνίας με στόχο τη δημιουργία ενός «ιστορικού στρατοπέδου» του σοσιαλισμού.</a:t>
            </a:r>
          </a:p>
          <a:p>
            <a:pPr algn="just">
              <a:spcBef>
                <a:spcPts val="0"/>
              </a:spcBef>
            </a:pPr>
            <a:r>
              <a:rPr lang="el-GR" sz="2000" dirty="0" smtClean="0"/>
              <a:t>Οι </a:t>
            </a:r>
            <a:r>
              <a:rPr lang="el-GR" sz="2000" dirty="0" err="1" smtClean="0"/>
              <a:t>νεογκραμσιανοί</a:t>
            </a:r>
            <a:r>
              <a:rPr lang="el-GR" sz="2000" dirty="0" smtClean="0"/>
              <a:t> «μεταφέρουν» την ανάλυση του </a:t>
            </a:r>
            <a:r>
              <a:rPr lang="en-US" sz="2000" dirty="0" smtClean="0"/>
              <a:t>Gramsci </a:t>
            </a:r>
            <a:r>
              <a:rPr lang="el-GR" sz="2000" dirty="0" smtClean="0"/>
              <a:t>από τις σχέσεις ανάμεσα σε κοινωνικές τάξεις στις διεθνείς σχέσεις. Υποστηρίζουν ότι έχει δημιουργηθεί ένα «διεθνικό ιστορικό στρατόπεδο» που αποτελείται από τις μεγαλύτερες πολυεθνικές εταιρίες, τις διεθνείς τράπεζες και τους διεθνείς οικονομικούς οργανισμούς, το οποίο επεκτείνει τις ταξικές σχέσεις σε παγκόσμιο επίπεδο. </a:t>
            </a:r>
            <a:endParaRPr lang="el-GR" sz="2000"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28</a:t>
            </a:fld>
            <a:endParaRPr lang="el-GR" dirty="0"/>
          </a:p>
        </p:txBody>
      </p:sp>
    </p:spTree>
    <p:extLst>
      <p:ext uri="{BB962C8B-B14F-4D97-AF65-F5344CB8AC3E}">
        <p14:creationId xmlns:p14="http://schemas.microsoft.com/office/powerpoint/2010/main" val="317568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Βασικα</a:t>
            </a:r>
            <a:r>
              <a:rPr lang="el-GR" dirty="0" smtClean="0"/>
              <a:t> </a:t>
            </a:r>
            <a:r>
              <a:rPr lang="el-GR" dirty="0" err="1" smtClean="0"/>
              <a:t>ερωτηματα</a:t>
            </a:r>
            <a:r>
              <a:rPr lang="el-GR" dirty="0" smtClean="0"/>
              <a:t> </a:t>
            </a:r>
            <a:r>
              <a:rPr lang="el-GR" dirty="0" err="1" smtClean="0"/>
              <a:t>μαθηματοσ</a:t>
            </a:r>
            <a:endParaRPr lang="el-GR" dirty="0"/>
          </a:p>
        </p:txBody>
      </p:sp>
      <p:sp>
        <p:nvSpPr>
          <p:cNvPr id="3" name="Θέση περιεχομένου 2"/>
          <p:cNvSpPr>
            <a:spLocks noGrp="1"/>
          </p:cNvSpPr>
          <p:nvPr>
            <p:ph idx="1"/>
          </p:nvPr>
        </p:nvSpPr>
        <p:spPr/>
        <p:txBody>
          <a:bodyPr/>
          <a:lstStyle/>
          <a:p>
            <a:pPr marL="342900" indent="-342900">
              <a:buFont typeface="+mj-lt"/>
              <a:buAutoNum type="arabicPeriod"/>
            </a:pPr>
            <a:r>
              <a:rPr lang="el-GR" sz="2400" dirty="0" smtClean="0"/>
              <a:t>Τι υπονοεί ο τίτλος «Ιστορικός Δομισμός» και ποια θεωρητικά ρεύματα περιλαμβάνει;</a:t>
            </a:r>
          </a:p>
          <a:p>
            <a:pPr marL="342900" indent="-342900">
              <a:buFont typeface="+mj-lt"/>
              <a:buAutoNum type="arabicPeriod"/>
            </a:pPr>
            <a:r>
              <a:rPr lang="el-GR" sz="2400" dirty="0" smtClean="0"/>
              <a:t>Ποια είναι τα βασικά σημεία της μαρξιστικής προσέγγισης</a:t>
            </a:r>
            <a:r>
              <a:rPr lang="el-GR" sz="2400" dirty="0" smtClean="0">
                <a:latin typeface="Corbel" panose="020B0503020204020204" pitchFamily="34" charset="0"/>
              </a:rPr>
              <a:t> (</a:t>
            </a:r>
            <a:r>
              <a:rPr lang="en-US" sz="2400" dirty="0" smtClean="0">
                <a:latin typeface="Corbel" panose="020B0503020204020204" pitchFamily="34" charset="0"/>
              </a:rPr>
              <a:t>Marx, Lenin</a:t>
            </a:r>
            <a:r>
              <a:rPr lang="el-GR" sz="2400" dirty="0" smtClean="0">
                <a:latin typeface="Corbel" panose="020B0503020204020204" pitchFamily="34" charset="0"/>
              </a:rPr>
              <a:t>)</a:t>
            </a:r>
            <a:r>
              <a:rPr lang="en-US" sz="2400" dirty="0" smtClean="0">
                <a:latin typeface="Corbel" panose="020B0503020204020204" pitchFamily="34" charset="0"/>
              </a:rPr>
              <a:t>;</a:t>
            </a:r>
          </a:p>
          <a:p>
            <a:pPr marL="342900" indent="-342900">
              <a:buFont typeface="+mj-lt"/>
              <a:buAutoNum type="arabicPeriod"/>
            </a:pPr>
            <a:r>
              <a:rPr lang="el-GR" sz="2400" dirty="0" smtClean="0">
                <a:latin typeface="Corbel" panose="020B0503020204020204" pitchFamily="34" charset="0"/>
              </a:rPr>
              <a:t>Ποιες είναι οι βασικές αποδοχές των σημαντικότερων μη μαρξιστικών ρευμάτων του Ιστορικού Δομισμού;</a:t>
            </a:r>
          </a:p>
          <a:p>
            <a:pPr marL="342900" indent="-342900">
              <a:buFont typeface="+mj-lt"/>
              <a:buAutoNum type="arabicPeriod"/>
            </a:pPr>
            <a:endParaRPr lang="el-GR" dirty="0" smtClean="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29</a:t>
            </a:fld>
            <a:endParaRPr lang="el-GR" dirty="0"/>
          </a:p>
        </p:txBody>
      </p:sp>
    </p:spTree>
    <p:extLst>
      <p:ext uri="{BB962C8B-B14F-4D97-AF65-F5344CB8AC3E}">
        <p14:creationId xmlns:p14="http://schemas.microsoft.com/office/powerpoint/2010/main" val="39246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Βιβλιογραφια</a:t>
            </a:r>
            <a:r>
              <a:rPr lang="el-GR" dirty="0" smtClean="0"/>
              <a:t> </a:t>
            </a:r>
            <a:r>
              <a:rPr lang="el-GR" dirty="0" err="1" smtClean="0"/>
              <a:t>μαθηματοσ</a:t>
            </a:r>
            <a:endParaRPr lang="el-GR" dirty="0"/>
          </a:p>
        </p:txBody>
      </p:sp>
      <p:sp>
        <p:nvSpPr>
          <p:cNvPr id="3" name="Θέση περιεχομένου 2"/>
          <p:cNvSpPr>
            <a:spLocks noGrp="1"/>
          </p:cNvSpPr>
          <p:nvPr>
            <p:ph idx="1"/>
          </p:nvPr>
        </p:nvSpPr>
        <p:spPr/>
        <p:txBody>
          <a:bodyPr/>
          <a:lstStyle/>
          <a:p>
            <a:r>
              <a:rPr lang="en-US" sz="2400" b="1" u="sng" dirty="0">
                <a:latin typeface="Corbel" panose="020B0503020204020204" pitchFamily="34" charset="0"/>
              </a:rPr>
              <a:t>Theodore Cohn</a:t>
            </a:r>
            <a:r>
              <a:rPr lang="el-GR" sz="2400" b="1" u="sng" dirty="0">
                <a:latin typeface="Corbel" panose="020B0503020204020204" pitchFamily="34" charset="0"/>
              </a:rPr>
              <a:t>, 2008, Διεθνής Πολιτική Οικονομία, </a:t>
            </a:r>
            <a:r>
              <a:rPr lang="en-US" sz="2400" b="1" u="sng" dirty="0">
                <a:latin typeface="Corbel" panose="020B0503020204020204" pitchFamily="34" charset="0"/>
              </a:rPr>
              <a:t>Gutenberg</a:t>
            </a:r>
            <a:r>
              <a:rPr lang="el-GR" sz="2400" b="1" u="sng" dirty="0">
                <a:latin typeface="Corbel" panose="020B0503020204020204" pitchFamily="34" charset="0"/>
              </a:rPr>
              <a:t>, σελ. 169-195.</a:t>
            </a:r>
            <a:endParaRPr lang="el-GR" sz="2400" dirty="0">
              <a:latin typeface="Corbel" panose="020B0503020204020204" pitchFamily="34" charset="0"/>
            </a:endParaRPr>
          </a:p>
          <a:p>
            <a:r>
              <a:rPr lang="en-US" sz="2400" dirty="0">
                <a:latin typeface="Corbel" panose="020B0503020204020204" pitchFamily="34" charset="0"/>
              </a:rPr>
              <a:t>R. Gilpin, 2001, </a:t>
            </a:r>
            <a:r>
              <a:rPr lang="en-US" sz="2400" i="1" dirty="0">
                <a:latin typeface="Corbel" panose="020B0503020204020204" pitchFamily="34" charset="0"/>
              </a:rPr>
              <a:t>Global Political Economy: Understanding the International Economic Order</a:t>
            </a:r>
            <a:r>
              <a:rPr lang="en-US" sz="2400" dirty="0">
                <a:latin typeface="Corbel" panose="020B0503020204020204" pitchFamily="34" charset="0"/>
              </a:rPr>
              <a:t>, Princeton University Press, </a:t>
            </a:r>
            <a:r>
              <a:rPr lang="el-GR" sz="2400" dirty="0" err="1">
                <a:latin typeface="Corbel" panose="020B0503020204020204" pitchFamily="34" charset="0"/>
              </a:rPr>
              <a:t>σελ</a:t>
            </a:r>
            <a:r>
              <a:rPr lang="en-US" sz="2400" dirty="0">
                <a:latin typeface="Corbel" panose="020B0503020204020204" pitchFamily="34" charset="0"/>
              </a:rPr>
              <a:t>. 13-15, 25-34 </a:t>
            </a:r>
            <a:r>
              <a:rPr lang="el-GR" sz="2400" dirty="0">
                <a:latin typeface="Corbel" panose="020B0503020204020204" pitchFamily="34" charset="0"/>
              </a:rPr>
              <a:t>και</a:t>
            </a:r>
            <a:r>
              <a:rPr lang="en-US" sz="2400" dirty="0">
                <a:latin typeface="Corbel" panose="020B0503020204020204" pitchFamily="34" charset="0"/>
              </a:rPr>
              <a:t> 286-289.</a:t>
            </a:r>
            <a:endParaRPr lang="el-GR" sz="2400" dirty="0">
              <a:latin typeface="Corbel" panose="020B0503020204020204" pitchFamily="34" charset="0"/>
            </a:endParaRPr>
          </a:p>
          <a:p>
            <a:r>
              <a:rPr lang="en-US" sz="2400" dirty="0">
                <a:latin typeface="Corbel" panose="020B0503020204020204" pitchFamily="34" charset="0"/>
              </a:rPr>
              <a:t>B. Dunn, 2009, </a:t>
            </a:r>
            <a:r>
              <a:rPr lang="en-US" sz="2400" i="1" dirty="0">
                <a:latin typeface="Corbel" panose="020B0503020204020204" pitchFamily="34" charset="0"/>
              </a:rPr>
              <a:t>Global Political Economy. A Marxist Critique</a:t>
            </a:r>
            <a:r>
              <a:rPr lang="en-US" sz="2400" dirty="0">
                <a:latin typeface="Corbel" panose="020B0503020204020204" pitchFamily="34" charset="0"/>
              </a:rPr>
              <a:t>, Pluto Press, </a:t>
            </a:r>
            <a:r>
              <a:rPr lang="el-GR" sz="2400" dirty="0" err="1">
                <a:latin typeface="Corbel" panose="020B0503020204020204" pitchFamily="34" charset="0"/>
              </a:rPr>
              <a:t>σελ</a:t>
            </a:r>
            <a:r>
              <a:rPr lang="en-US" sz="2400" dirty="0">
                <a:latin typeface="Corbel" panose="020B0503020204020204" pitchFamily="34" charset="0"/>
              </a:rPr>
              <a:t>. 48-86.</a:t>
            </a:r>
            <a:endParaRPr lang="el-GR" sz="2400" dirty="0">
              <a:latin typeface="Corbel" panose="020B0503020204020204" pitchFamily="34" charset="0"/>
            </a:endParaRPr>
          </a:p>
          <a:p>
            <a:pPr marL="0" indent="0">
              <a:buNone/>
            </a:pPr>
            <a:endParaRPr lang="el-GR"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3</a:t>
            </a:fld>
            <a:endParaRPr lang="el-GR" dirty="0"/>
          </a:p>
        </p:txBody>
      </p:sp>
    </p:spTree>
    <p:extLst>
      <p:ext uri="{BB962C8B-B14F-4D97-AF65-F5344CB8AC3E}">
        <p14:creationId xmlns:p14="http://schemas.microsoft.com/office/powerpoint/2010/main" val="283715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Βασικα</a:t>
            </a:r>
            <a:r>
              <a:rPr lang="el-GR" dirty="0" smtClean="0"/>
              <a:t> </a:t>
            </a:r>
            <a:r>
              <a:rPr lang="el-GR" dirty="0" err="1" smtClean="0"/>
              <a:t>ερωτηματα</a:t>
            </a:r>
            <a:r>
              <a:rPr lang="el-GR" dirty="0" smtClean="0"/>
              <a:t> </a:t>
            </a:r>
            <a:r>
              <a:rPr lang="el-GR" dirty="0" err="1" smtClean="0"/>
              <a:t>μαθηματοσ</a:t>
            </a:r>
            <a:endParaRPr lang="el-GR" dirty="0"/>
          </a:p>
        </p:txBody>
      </p:sp>
      <p:sp>
        <p:nvSpPr>
          <p:cNvPr id="3" name="Θέση περιεχομένου 2"/>
          <p:cNvSpPr>
            <a:spLocks noGrp="1"/>
          </p:cNvSpPr>
          <p:nvPr>
            <p:ph idx="1"/>
          </p:nvPr>
        </p:nvSpPr>
        <p:spPr/>
        <p:txBody>
          <a:bodyPr/>
          <a:lstStyle/>
          <a:p>
            <a:pPr marL="342900" indent="-342900">
              <a:buFont typeface="+mj-lt"/>
              <a:buAutoNum type="arabicPeriod"/>
            </a:pPr>
            <a:r>
              <a:rPr lang="el-GR" sz="2400" dirty="0" smtClean="0"/>
              <a:t>Τι υπονοεί ο τίτλος «Ιστορικός Δομισμός» και ποια θεωρητικά ρεύματα περιλαμβάνει;</a:t>
            </a:r>
          </a:p>
          <a:p>
            <a:pPr marL="342900" indent="-342900">
              <a:buFont typeface="+mj-lt"/>
              <a:buAutoNum type="arabicPeriod"/>
            </a:pPr>
            <a:r>
              <a:rPr lang="el-GR" sz="2400" dirty="0" smtClean="0"/>
              <a:t>Ποια είναι τα βασικά σημεία της μαρξιστικής προσέγγισης</a:t>
            </a:r>
            <a:r>
              <a:rPr lang="el-GR" sz="2400" dirty="0" smtClean="0">
                <a:latin typeface="Corbel" panose="020B0503020204020204" pitchFamily="34" charset="0"/>
              </a:rPr>
              <a:t> (</a:t>
            </a:r>
            <a:r>
              <a:rPr lang="en-US" sz="2400" dirty="0" smtClean="0">
                <a:latin typeface="Corbel" panose="020B0503020204020204" pitchFamily="34" charset="0"/>
              </a:rPr>
              <a:t>Marx, Lenin</a:t>
            </a:r>
            <a:r>
              <a:rPr lang="el-GR" sz="2400" dirty="0" smtClean="0">
                <a:latin typeface="Corbel" panose="020B0503020204020204" pitchFamily="34" charset="0"/>
              </a:rPr>
              <a:t>)</a:t>
            </a:r>
            <a:r>
              <a:rPr lang="en-US" sz="2400" dirty="0" smtClean="0">
                <a:latin typeface="Corbel" panose="020B0503020204020204" pitchFamily="34" charset="0"/>
              </a:rPr>
              <a:t>;</a:t>
            </a:r>
          </a:p>
          <a:p>
            <a:pPr marL="342900" indent="-342900">
              <a:buFont typeface="+mj-lt"/>
              <a:buAutoNum type="arabicPeriod"/>
            </a:pPr>
            <a:r>
              <a:rPr lang="el-GR" sz="2400" dirty="0" smtClean="0">
                <a:latin typeface="Corbel" panose="020B0503020204020204" pitchFamily="34" charset="0"/>
              </a:rPr>
              <a:t>Ποιες είναι οι βασικές αποδοχές των σημαντικότερων μη μαρξιστικών ρευμάτων του Ιστορικού Δομισμού;</a:t>
            </a:r>
          </a:p>
          <a:p>
            <a:pPr marL="342900" indent="-342900">
              <a:buFont typeface="+mj-lt"/>
              <a:buAutoNum type="arabicPeriod"/>
            </a:pPr>
            <a:endParaRPr lang="el-GR" dirty="0" smtClean="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4</a:t>
            </a:fld>
            <a:endParaRPr lang="el-GR" dirty="0"/>
          </a:p>
        </p:txBody>
      </p:sp>
    </p:spTree>
    <p:extLst>
      <p:ext uri="{BB962C8B-B14F-4D97-AF65-F5344CB8AC3E}">
        <p14:creationId xmlns:p14="http://schemas.microsoft.com/office/powerpoint/2010/main" val="245145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5</a:t>
            </a:fld>
            <a:endParaRPr lang="el-GR" dirty="0"/>
          </a:p>
        </p:txBody>
      </p:sp>
      <p:sp>
        <p:nvSpPr>
          <p:cNvPr id="6" name="Ορθογώνιο 5"/>
          <p:cNvSpPr/>
          <p:nvPr/>
        </p:nvSpPr>
        <p:spPr>
          <a:xfrm>
            <a:off x="581192" y="1064763"/>
            <a:ext cx="11029618" cy="954107"/>
          </a:xfrm>
          <a:prstGeom prst="rect">
            <a:avLst/>
          </a:prstGeom>
        </p:spPr>
        <p:txBody>
          <a:bodyPr wrap="square">
            <a:spAutoFit/>
          </a:bodyPr>
          <a:lstStyle/>
          <a:p>
            <a:pPr marL="342900" lvl="0" indent="-342900" algn="just" defTabSz="457200">
              <a:spcBef>
                <a:spcPct val="20000"/>
              </a:spcBef>
              <a:spcAft>
                <a:spcPts val="600"/>
              </a:spcAft>
              <a:buClr>
                <a:srgbClr val="ED8428"/>
              </a:buClr>
              <a:buSzPct val="92000"/>
              <a:buFont typeface="+mj-lt"/>
              <a:buAutoNum type="arabicPeriod"/>
            </a:pPr>
            <a:r>
              <a:rPr lang="el-GR" sz="2800" dirty="0">
                <a:solidFill>
                  <a:srgbClr val="3D3D3D"/>
                </a:solidFill>
              </a:rPr>
              <a:t>Τι υπονοεί ο τίτλος «Ιστορικός Δομισμός» και ποια θεωρητικά ρεύματα περιλαμβάνει;</a:t>
            </a:r>
          </a:p>
        </p:txBody>
      </p:sp>
    </p:spTree>
    <p:extLst>
      <p:ext uri="{BB962C8B-B14F-4D97-AF65-F5344CB8AC3E}">
        <p14:creationId xmlns:p14="http://schemas.microsoft.com/office/powerpoint/2010/main" val="184950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Γιατι</a:t>
            </a:r>
            <a:r>
              <a:rPr lang="el-GR" dirty="0" smtClean="0"/>
              <a:t> «</a:t>
            </a:r>
            <a:r>
              <a:rPr lang="el-GR" dirty="0" err="1" smtClean="0"/>
              <a:t>δομισμοσ</a:t>
            </a:r>
            <a:r>
              <a:rPr lang="el-GR" dirty="0" smtClean="0"/>
              <a:t>»; </a:t>
            </a:r>
            <a:r>
              <a:rPr lang="el-GR" dirty="0" err="1" smtClean="0"/>
              <a:t>Γιατι</a:t>
            </a:r>
            <a:r>
              <a:rPr lang="el-GR" dirty="0" smtClean="0"/>
              <a:t> «</a:t>
            </a:r>
            <a:r>
              <a:rPr lang="el-GR" dirty="0" err="1" smtClean="0"/>
              <a:t>ιστορικοσ</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342900" indent="-342900" algn="just">
              <a:buFont typeface="+mj-lt"/>
              <a:buAutoNum type="arabicPeriod"/>
            </a:pPr>
            <a:r>
              <a:rPr lang="el-GR" sz="2000" b="1" u="sng" dirty="0" smtClean="0"/>
              <a:t>Γιατί «Δομισμός»; </a:t>
            </a:r>
          </a:p>
          <a:p>
            <a:pPr marL="0" indent="0" algn="just">
              <a:buNone/>
            </a:pPr>
            <a:r>
              <a:rPr lang="el-GR" sz="2000" dirty="0"/>
              <a:t>	</a:t>
            </a:r>
            <a:r>
              <a:rPr lang="el-GR" sz="2000" dirty="0" smtClean="0"/>
              <a:t>Γιατί αυτή η προσέγγιση επικεντρώνεται σε </a:t>
            </a:r>
            <a:r>
              <a:rPr lang="el-GR" sz="2000" i="1" dirty="0" smtClean="0"/>
              <a:t>δομικά</a:t>
            </a:r>
            <a:r>
              <a:rPr lang="el-GR" sz="2000" dirty="0" smtClean="0"/>
              <a:t> μέσα εκμετάλλευσης είτε μίας τάξης επί μίας </a:t>
            </a:r>
            <a:r>
              <a:rPr lang="el-GR" sz="2000" dirty="0" smtClean="0"/>
              <a:t>	άλλης</a:t>
            </a:r>
            <a:r>
              <a:rPr lang="el-GR" sz="2000" dirty="0" smtClean="0"/>
              <a:t>, είτε </a:t>
            </a:r>
            <a:r>
              <a:rPr lang="el-GR" sz="2000" dirty="0" smtClean="0"/>
              <a:t>ενός </a:t>
            </a:r>
            <a:r>
              <a:rPr lang="el-GR" sz="2000" dirty="0" smtClean="0"/>
              <a:t>κράτους επί ενός άλλου, είτε μία ομάδας κρατών επί μίας άλλης ομάδας </a:t>
            </a:r>
            <a:r>
              <a:rPr lang="el-GR" sz="2000" dirty="0" smtClean="0"/>
              <a:t>	κρατών</a:t>
            </a:r>
            <a:r>
              <a:rPr lang="el-GR" sz="2000" dirty="0" smtClean="0"/>
              <a:t>.</a:t>
            </a:r>
          </a:p>
          <a:p>
            <a:pPr marL="342900" indent="-342900" algn="just">
              <a:buFont typeface="+mj-lt"/>
              <a:buAutoNum type="arabicPeriod" startAt="2"/>
            </a:pPr>
            <a:r>
              <a:rPr lang="el-GR" sz="2000" b="1" u="sng" dirty="0" smtClean="0"/>
              <a:t>Γιατί «Ιστορικός»;</a:t>
            </a:r>
          </a:p>
          <a:p>
            <a:pPr marL="0" indent="0" algn="just">
              <a:buNone/>
            </a:pPr>
            <a:r>
              <a:rPr lang="el-GR" sz="2000" dirty="0"/>
              <a:t>	</a:t>
            </a:r>
            <a:r>
              <a:rPr lang="el-GR" sz="2000" dirty="0" smtClean="0"/>
              <a:t>Γιατί αυτή η προσέγγιση προσεγγίζει ιστορικά τη διεθνή οικονομία</a:t>
            </a:r>
            <a:r>
              <a:rPr lang="el-GR" sz="2000" dirty="0"/>
              <a:t> </a:t>
            </a:r>
            <a:r>
              <a:rPr lang="el-GR" sz="2000" dirty="0" smtClean="0"/>
              <a:t>θεωρώντας ότι ο </a:t>
            </a:r>
            <a:r>
              <a:rPr lang="el-GR" sz="2000" dirty="0" smtClean="0"/>
              <a:t>	καπιταλισμός </a:t>
            </a:r>
            <a:r>
              <a:rPr lang="el-GR" sz="2000" dirty="0" smtClean="0"/>
              <a:t>αποτελεί </a:t>
            </a:r>
            <a:r>
              <a:rPr lang="el-GR" sz="2000" dirty="0" smtClean="0"/>
              <a:t>μόνο </a:t>
            </a:r>
            <a:r>
              <a:rPr lang="el-GR" sz="2000" dirty="0" smtClean="0"/>
              <a:t>ένα συγκεκριμένο ιστορικό στάδιο εξέλιξης της ανθρωπότητας το </a:t>
            </a:r>
            <a:r>
              <a:rPr lang="el-GR" sz="2000" dirty="0" smtClean="0"/>
              <a:t>	οποίο </a:t>
            </a:r>
            <a:r>
              <a:rPr lang="el-GR" sz="2000" dirty="0" smtClean="0"/>
              <a:t>βασίζεται στη </a:t>
            </a:r>
            <a:r>
              <a:rPr lang="el-GR" sz="2000" i="1" dirty="0" smtClean="0"/>
              <a:t>δομική</a:t>
            </a:r>
            <a:r>
              <a:rPr lang="el-GR" sz="2000" dirty="0" smtClean="0"/>
              <a:t> </a:t>
            </a:r>
            <a:r>
              <a:rPr lang="el-GR" sz="2000" dirty="0" smtClean="0"/>
              <a:t>εκμετάλλευση </a:t>
            </a:r>
            <a:r>
              <a:rPr lang="el-GR" sz="2000" dirty="0" smtClean="0"/>
              <a:t>της εργατικής τάξης από την καπιταλιστική τάξη.</a:t>
            </a:r>
            <a:endParaRPr lang="el-GR" sz="2000"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t>6</a:t>
            </a:fld>
            <a:endParaRPr lang="el-GR"/>
          </a:p>
        </p:txBody>
      </p:sp>
    </p:spTree>
    <p:extLst>
      <p:ext uri="{BB962C8B-B14F-4D97-AF65-F5344CB8AC3E}">
        <p14:creationId xmlns:p14="http://schemas.microsoft.com/office/powerpoint/2010/main" val="321069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ρευματα</a:t>
            </a:r>
            <a:r>
              <a:rPr lang="el-GR" dirty="0" smtClean="0"/>
              <a:t> που </a:t>
            </a:r>
            <a:r>
              <a:rPr lang="el-GR" dirty="0" err="1" smtClean="0"/>
              <a:t>περιλαμβανει</a:t>
            </a:r>
            <a:r>
              <a:rPr lang="el-GR" dirty="0" smtClean="0"/>
              <a:t> ο </a:t>
            </a:r>
            <a:r>
              <a:rPr lang="el-GR" dirty="0" err="1" smtClean="0"/>
              <a:t>ιστορικοσ</a:t>
            </a:r>
            <a:r>
              <a:rPr lang="el-GR" dirty="0" smtClean="0"/>
              <a:t> </a:t>
            </a:r>
            <a:r>
              <a:rPr lang="el-GR" dirty="0" err="1" smtClean="0"/>
              <a:t>δομισμοσ</a:t>
            </a:r>
            <a:endParaRPr lang="el-GR" dirty="0"/>
          </a:p>
        </p:txBody>
      </p:sp>
      <p:sp>
        <p:nvSpPr>
          <p:cNvPr id="3" name="Θέση περιεχομένου 2"/>
          <p:cNvSpPr>
            <a:spLocks noGrp="1"/>
          </p:cNvSpPr>
          <p:nvPr>
            <p:ph idx="1"/>
          </p:nvPr>
        </p:nvSpPr>
        <p:spPr/>
        <p:txBody>
          <a:bodyPr>
            <a:normAutofit/>
          </a:bodyPr>
          <a:lstStyle/>
          <a:p>
            <a:pPr marL="342900" indent="-342900">
              <a:buFont typeface="+mj-lt"/>
              <a:buAutoNum type="arabicPeriod"/>
            </a:pPr>
            <a:r>
              <a:rPr lang="el-GR" sz="2200" dirty="0" smtClean="0"/>
              <a:t>Μαρξισμός</a:t>
            </a:r>
          </a:p>
          <a:p>
            <a:pPr marL="342900" indent="-342900">
              <a:buFont typeface="+mj-lt"/>
              <a:buAutoNum type="arabicPeriod"/>
            </a:pPr>
            <a:r>
              <a:rPr lang="el-GR" sz="2200" dirty="0" smtClean="0"/>
              <a:t>Θεωρία </a:t>
            </a:r>
            <a:r>
              <a:rPr lang="el-GR" sz="2200" dirty="0" smtClean="0"/>
              <a:t>Εξάρτησης</a:t>
            </a:r>
          </a:p>
          <a:p>
            <a:pPr marL="342900" indent="-342900">
              <a:buFont typeface="+mj-lt"/>
              <a:buAutoNum type="arabicPeriod"/>
            </a:pPr>
            <a:r>
              <a:rPr lang="el-GR" sz="2200" dirty="0" smtClean="0"/>
              <a:t>Θεωρία Παγκόσμιων Συστημάτων</a:t>
            </a:r>
            <a:endParaRPr lang="el-GR" sz="2200" dirty="0" smtClean="0"/>
          </a:p>
          <a:p>
            <a:pPr marL="342900" indent="-342900">
              <a:buFont typeface="+mj-lt"/>
              <a:buAutoNum type="arabicPeriod"/>
            </a:pPr>
            <a:r>
              <a:rPr lang="el-GR" sz="2200" dirty="0" err="1" smtClean="0"/>
              <a:t>Γκραμσιανή</a:t>
            </a:r>
            <a:r>
              <a:rPr lang="el-GR" sz="2200" dirty="0"/>
              <a:t> </a:t>
            </a:r>
            <a:r>
              <a:rPr lang="el-GR" sz="2200" dirty="0" smtClean="0"/>
              <a:t>ανάλυση</a:t>
            </a:r>
          </a:p>
          <a:p>
            <a:pPr marL="342900" indent="-342900">
              <a:buFont typeface="+mj-lt"/>
              <a:buAutoNum type="arabicPeriod"/>
            </a:pPr>
            <a:r>
              <a:rPr lang="el-GR" sz="2200" dirty="0" smtClean="0"/>
              <a:t>Φεμινιστικές θεωρίες</a:t>
            </a:r>
          </a:p>
          <a:p>
            <a:pPr marL="342900" indent="-342900">
              <a:buFont typeface="+mj-lt"/>
              <a:buAutoNum type="arabicPeriod"/>
            </a:pPr>
            <a:r>
              <a:rPr lang="el-GR" sz="2200" dirty="0" smtClean="0"/>
              <a:t>Το υπόδειγμα της επιχειρησιακ</a:t>
            </a:r>
            <a:r>
              <a:rPr lang="el-GR" sz="2200" dirty="0" smtClean="0"/>
              <a:t>ής σύγκρουσης</a:t>
            </a:r>
            <a:endParaRPr lang="el-GR" sz="2200"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7</a:t>
            </a:fld>
            <a:endParaRPr lang="el-GR" dirty="0"/>
          </a:p>
        </p:txBody>
      </p:sp>
    </p:spTree>
    <p:extLst>
      <p:ext uri="{BB962C8B-B14F-4D97-AF65-F5344CB8AC3E}">
        <p14:creationId xmlns:p14="http://schemas.microsoft.com/office/powerpoint/2010/main" val="17635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600" dirty="0" smtClean="0"/>
              <a:t>ΟΙ ΙΣΤΟΡΙΚΟΙ </a:t>
            </a:r>
            <a:r>
              <a:rPr lang="el-GR" sz="2600" dirty="0" smtClean="0"/>
              <a:t>ΔΟΜΙΣΤΕΣ</a:t>
            </a:r>
            <a:r>
              <a:rPr lang="el-GR" sz="2600" dirty="0" smtClean="0"/>
              <a:t> </a:t>
            </a:r>
            <a:r>
              <a:rPr lang="el-GR" sz="2600" dirty="0" smtClean="0"/>
              <a:t>ΓΙΑ ΤΗΝ </a:t>
            </a:r>
            <a:r>
              <a:rPr lang="el-GR" sz="2600" dirty="0" err="1" smtClean="0"/>
              <a:t>καπιταλιστικη</a:t>
            </a:r>
            <a:r>
              <a:rPr lang="el-GR" sz="2600" dirty="0" smtClean="0"/>
              <a:t> «ΠΑΓΚΟΣΜΙΟΠΟΙΗΣΗ»</a:t>
            </a:r>
            <a:endParaRPr lang="el-GR" sz="2600" dirty="0"/>
          </a:p>
        </p:txBody>
      </p:sp>
      <p:sp>
        <p:nvSpPr>
          <p:cNvPr id="6" name="Θέση κειμένου 5"/>
          <p:cNvSpPr>
            <a:spLocks noGrp="1"/>
          </p:cNvSpPr>
          <p:nvPr>
            <p:ph type="body" idx="1"/>
          </p:nvPr>
        </p:nvSpPr>
        <p:spPr>
          <a:xfrm>
            <a:off x="1008926" y="1961821"/>
            <a:ext cx="5087075" cy="536005"/>
          </a:xfrm>
        </p:spPr>
        <p:txBody>
          <a:bodyPr/>
          <a:lstStyle/>
          <a:p>
            <a:r>
              <a:rPr lang="el-GR" dirty="0" smtClean="0"/>
              <a:t>Αιτίες: </a:t>
            </a:r>
            <a:endParaRPr lang="el-GR" dirty="0"/>
          </a:p>
        </p:txBody>
      </p:sp>
      <p:sp>
        <p:nvSpPr>
          <p:cNvPr id="7" name="Θέση περιεχομένου 6"/>
          <p:cNvSpPr>
            <a:spLocks noGrp="1"/>
          </p:cNvSpPr>
          <p:nvPr>
            <p:ph sz="half" idx="2"/>
          </p:nvPr>
        </p:nvSpPr>
        <p:spPr>
          <a:xfrm>
            <a:off x="855913" y="2739265"/>
            <a:ext cx="5393100" cy="2934999"/>
          </a:xfrm>
        </p:spPr>
        <p:txBody>
          <a:bodyPr/>
          <a:lstStyle/>
          <a:p>
            <a:r>
              <a:rPr lang="el-GR" dirty="0" smtClean="0"/>
              <a:t>Η ανάπτυξη του καπιταλισμού και η επιδίωξη του καπιταλιστικού κέρδους.</a:t>
            </a:r>
          </a:p>
          <a:p>
            <a:r>
              <a:rPr lang="el-GR" dirty="0" smtClean="0"/>
              <a:t>Οι τεχνολογικοί πρόοδοι διευκόλυναν αλλά δεν προκάλεσαν την «παγκοσμιοποίηση».</a:t>
            </a:r>
            <a:endParaRPr lang="el-GR" dirty="0"/>
          </a:p>
        </p:txBody>
      </p:sp>
      <p:sp>
        <p:nvSpPr>
          <p:cNvPr id="8" name="Θέση κειμένου 7"/>
          <p:cNvSpPr>
            <a:spLocks noGrp="1"/>
          </p:cNvSpPr>
          <p:nvPr>
            <p:ph type="body" sz="quarter" idx="3"/>
          </p:nvPr>
        </p:nvSpPr>
        <p:spPr>
          <a:xfrm>
            <a:off x="6523735" y="2022287"/>
            <a:ext cx="5087073" cy="553373"/>
          </a:xfrm>
        </p:spPr>
        <p:txBody>
          <a:bodyPr/>
          <a:lstStyle/>
          <a:p>
            <a:r>
              <a:rPr lang="el-GR" dirty="0" smtClean="0"/>
              <a:t>Συνέπειες:</a:t>
            </a:r>
            <a:endParaRPr lang="el-GR" dirty="0"/>
          </a:p>
        </p:txBody>
      </p:sp>
      <p:sp>
        <p:nvSpPr>
          <p:cNvPr id="9" name="Θέση περιεχομένου 8"/>
          <p:cNvSpPr>
            <a:spLocks noGrp="1"/>
          </p:cNvSpPr>
          <p:nvPr>
            <p:ph sz="quarter" idx="4"/>
          </p:nvPr>
        </p:nvSpPr>
        <p:spPr>
          <a:xfrm>
            <a:off x="6096001" y="2599476"/>
            <a:ext cx="5393100" cy="4062581"/>
          </a:xfrm>
        </p:spPr>
        <p:txBody>
          <a:bodyPr>
            <a:normAutofit lnSpcReduction="10000"/>
          </a:bodyPr>
          <a:lstStyle/>
          <a:p>
            <a:pPr algn="just"/>
            <a:r>
              <a:rPr lang="el-GR" sz="2000" dirty="0" smtClean="0"/>
              <a:t>Αυξάνεται η δομική ισχύ του κεφαλαίου έναντι της εργασίας σε όλες τις χώρες.</a:t>
            </a:r>
          </a:p>
          <a:p>
            <a:pPr algn="just"/>
            <a:r>
              <a:rPr lang="el-GR" sz="2000" dirty="0" smtClean="0"/>
              <a:t>Αρνητικές συνέπειες για τα πιο αδύναμα κράτη.</a:t>
            </a:r>
          </a:p>
          <a:p>
            <a:pPr algn="just"/>
            <a:r>
              <a:rPr lang="el-GR" sz="2000" dirty="0" smtClean="0"/>
              <a:t>Άλλες αρνητικές κοινωνικές επιπτώσεις: αυξανόμενη πόλωση πλούτου-φτώχειας, υποβάθμιση περιβάλλοντος, αύξηση παγκόσμιας εγκληματικότητας (ξέπλυμα χρήματος, </a:t>
            </a:r>
            <a:r>
              <a:rPr lang="en-US" sz="2000" dirty="0" smtClean="0"/>
              <a:t>trafficking, </a:t>
            </a:r>
            <a:r>
              <a:rPr lang="el-GR" sz="2000" dirty="0" smtClean="0"/>
              <a:t>εμπόριο ναρκωτικών), αύξηση διακρατικών συγκρούσεων.</a:t>
            </a:r>
          </a:p>
          <a:p>
            <a:pPr algn="just"/>
            <a:r>
              <a:rPr lang="el-GR" sz="2000" dirty="0" smtClean="0"/>
              <a:t>Διεθνοποίηση αντίστασης απέναντι στο κεφάλαιο, το κράτος και τις κυβερνήσεις του.</a:t>
            </a:r>
          </a:p>
          <a:p>
            <a:endParaRPr lang="el-GR" dirty="0"/>
          </a:p>
        </p:txBody>
      </p:sp>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8</a:t>
            </a:fld>
            <a:endParaRPr lang="el-GR" dirty="0"/>
          </a:p>
        </p:txBody>
      </p:sp>
    </p:spTree>
    <p:extLst>
      <p:ext uri="{BB962C8B-B14F-4D97-AF65-F5344CB8AC3E}">
        <p14:creationId xmlns:p14="http://schemas.microsoft.com/office/powerpoint/2010/main" val="44665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ΧΡΗΣΤΟΣ ΜΠΑΛΩΜΕΝΟΣ / ΠΟΛΙΤΙΚΗ ΟΙΚΟΝΟΜΙΑ ΤΗΣ ΠΑΓΚΟΣΜΙΟΠΟΙΗΣΗΣ</a:t>
            </a:r>
            <a:endParaRPr lang="el-GR" dirty="0"/>
          </a:p>
        </p:txBody>
      </p:sp>
      <p:sp>
        <p:nvSpPr>
          <p:cNvPr id="5" name="Θέση αριθμού διαφάνειας 4"/>
          <p:cNvSpPr>
            <a:spLocks noGrp="1"/>
          </p:cNvSpPr>
          <p:nvPr>
            <p:ph type="sldNum" sz="quarter" idx="12"/>
          </p:nvPr>
        </p:nvSpPr>
        <p:spPr/>
        <p:txBody>
          <a:bodyPr/>
          <a:lstStyle/>
          <a:p>
            <a:fld id="{A46D8ABF-1CF7-46FD-AF98-74BAC4B5B645}" type="slidenum">
              <a:rPr lang="el-GR" smtClean="0"/>
              <a:pPr/>
              <a:t>9</a:t>
            </a:fld>
            <a:endParaRPr lang="el-GR" dirty="0"/>
          </a:p>
        </p:txBody>
      </p:sp>
      <p:sp>
        <p:nvSpPr>
          <p:cNvPr id="3" name="Θέση περιεχομένου 2"/>
          <p:cNvSpPr>
            <a:spLocks noGrp="1"/>
          </p:cNvSpPr>
          <p:nvPr>
            <p:ph idx="4294967295"/>
          </p:nvPr>
        </p:nvSpPr>
        <p:spPr>
          <a:xfrm>
            <a:off x="580860" y="1028700"/>
            <a:ext cx="11029950" cy="4536849"/>
          </a:xfrm>
        </p:spPr>
        <p:txBody>
          <a:bodyPr/>
          <a:lstStyle/>
          <a:p>
            <a:pPr marL="342900" lvl="0" indent="-342900" algn="just">
              <a:buClr>
                <a:srgbClr val="ED8428"/>
              </a:buClr>
              <a:buFont typeface="+mj-lt"/>
              <a:buAutoNum type="arabicPeriod" startAt="2"/>
            </a:pPr>
            <a:r>
              <a:rPr lang="el-GR" sz="2800" dirty="0">
                <a:solidFill>
                  <a:srgbClr val="3D3D3D"/>
                </a:solidFill>
              </a:rPr>
              <a:t>Ποια είναι τα βασικά σημεία της μαρξιστικής προσέγγισης (</a:t>
            </a:r>
            <a:r>
              <a:rPr lang="en-US" sz="2800" dirty="0">
                <a:solidFill>
                  <a:srgbClr val="3D3D3D"/>
                </a:solidFill>
                <a:latin typeface="Corbel" panose="020B0503020204020204" pitchFamily="34" charset="0"/>
              </a:rPr>
              <a:t>Marx, Lenin</a:t>
            </a:r>
            <a:r>
              <a:rPr lang="el-GR" sz="2800" dirty="0">
                <a:solidFill>
                  <a:srgbClr val="3D3D3D"/>
                </a:solidFill>
              </a:rPr>
              <a:t>)</a:t>
            </a:r>
            <a:r>
              <a:rPr lang="en-US" sz="2800" dirty="0" smtClean="0">
                <a:solidFill>
                  <a:srgbClr val="3D3D3D"/>
                </a:solidFill>
                <a:latin typeface="Corbel" panose="020B0503020204020204" pitchFamily="34" charset="0"/>
              </a:rPr>
              <a:t>;</a:t>
            </a:r>
          </a:p>
          <a:p>
            <a:pPr marL="342900" lvl="0" indent="-342900">
              <a:buClr>
                <a:srgbClr val="ED8428"/>
              </a:buClr>
              <a:buFont typeface="+mj-lt"/>
              <a:buAutoNum type="arabicPeriod" startAt="2"/>
            </a:pPr>
            <a:endParaRPr lang="en-US" dirty="0">
              <a:solidFill>
                <a:srgbClr val="3D3D3D"/>
              </a:solidFill>
              <a:latin typeface="Corbel" panose="020B0503020204020204" pitchFamily="34" charset="0"/>
            </a:endParaRPr>
          </a:p>
          <a:p>
            <a:pPr marL="342900" lvl="0" indent="-342900">
              <a:buClr>
                <a:srgbClr val="ED8428"/>
              </a:buClr>
              <a:buFont typeface="+mj-lt"/>
              <a:buAutoNum type="arabicPeriod" startAt="2"/>
            </a:pPr>
            <a:endParaRPr lang="en-US" dirty="0" smtClean="0">
              <a:solidFill>
                <a:srgbClr val="3D3D3D"/>
              </a:solidFill>
              <a:latin typeface="Corbel" panose="020B0503020204020204" pitchFamily="34" charset="0"/>
            </a:endParaRPr>
          </a:p>
          <a:p>
            <a:pPr marL="342900" lvl="0" indent="-342900">
              <a:buClr>
                <a:srgbClr val="ED8428"/>
              </a:buClr>
              <a:buFont typeface="+mj-lt"/>
              <a:buAutoNum type="arabicPeriod" startAt="2"/>
            </a:pPr>
            <a:endParaRPr lang="en-US" dirty="0">
              <a:solidFill>
                <a:srgbClr val="3D3D3D"/>
              </a:solidFill>
              <a:latin typeface="Corbel" panose="020B0503020204020204" pitchFamily="34" charset="0"/>
            </a:endParaRPr>
          </a:p>
          <a:p>
            <a:pPr marL="342900" lvl="0" indent="-342900">
              <a:buClr>
                <a:srgbClr val="ED8428"/>
              </a:buClr>
              <a:buFont typeface="+mj-lt"/>
              <a:buAutoNum type="arabicPeriod" startAt="2"/>
            </a:pPr>
            <a:endParaRPr lang="en-US" dirty="0" smtClean="0">
              <a:solidFill>
                <a:srgbClr val="3D3D3D"/>
              </a:solidFill>
              <a:latin typeface="Corbel" panose="020B0503020204020204" pitchFamily="34" charset="0"/>
            </a:endParaRPr>
          </a:p>
          <a:p>
            <a:pPr marL="342900" lvl="0" indent="-342900">
              <a:buClr>
                <a:srgbClr val="ED8428"/>
              </a:buClr>
              <a:buFont typeface="+mj-lt"/>
              <a:buAutoNum type="arabicPeriod" startAt="2"/>
            </a:pPr>
            <a:endParaRPr lang="en-US" dirty="0">
              <a:solidFill>
                <a:srgbClr val="3D3D3D"/>
              </a:solidFill>
              <a:latin typeface="Corbel" panose="020B0503020204020204" pitchFamily="34" charset="0"/>
            </a:endParaRPr>
          </a:p>
          <a:p>
            <a:pPr marL="342900" lvl="0" indent="-342900">
              <a:buClr>
                <a:srgbClr val="ED8428"/>
              </a:buClr>
              <a:buFont typeface="+mj-lt"/>
              <a:buAutoNum type="arabicPeriod" startAt="2"/>
            </a:pPr>
            <a:endParaRPr lang="el-GR" dirty="0">
              <a:solidFill>
                <a:srgbClr val="3D3D3D"/>
              </a:solidFill>
            </a:endParaRPr>
          </a:p>
          <a:p>
            <a:pPr marL="0" indent="0">
              <a:buNone/>
            </a:pPr>
            <a:endParaRPr lang="el-GR" dirty="0"/>
          </a:p>
        </p:txBody>
      </p:sp>
      <p:pic>
        <p:nvPicPr>
          <p:cNvPr id="6" name="Εικόνα 5"/>
          <p:cNvPicPr>
            <a:picLocks noChangeAspect="1"/>
          </p:cNvPicPr>
          <p:nvPr/>
        </p:nvPicPr>
        <p:blipFill>
          <a:blip r:embed="rId3"/>
          <a:stretch>
            <a:fillRect/>
          </a:stretch>
        </p:blipFill>
        <p:spPr>
          <a:xfrm>
            <a:off x="2041071" y="3001959"/>
            <a:ext cx="3053443" cy="2563589"/>
          </a:xfrm>
          <a:prstGeom prst="rect">
            <a:avLst/>
          </a:prstGeom>
        </p:spPr>
      </p:pic>
      <p:pic>
        <p:nvPicPr>
          <p:cNvPr id="7" name="Εικόνα 6"/>
          <p:cNvPicPr>
            <a:picLocks noChangeAspect="1"/>
          </p:cNvPicPr>
          <p:nvPr/>
        </p:nvPicPr>
        <p:blipFill>
          <a:blip r:embed="rId4"/>
          <a:stretch>
            <a:fillRect/>
          </a:stretch>
        </p:blipFill>
        <p:spPr>
          <a:xfrm>
            <a:off x="6720065" y="3001960"/>
            <a:ext cx="3011764" cy="2563589"/>
          </a:xfrm>
          <a:prstGeom prst="rect">
            <a:avLst/>
          </a:prstGeom>
        </p:spPr>
      </p:pic>
      <p:sp>
        <p:nvSpPr>
          <p:cNvPr id="10" name="TextBox 9"/>
          <p:cNvSpPr txBox="1"/>
          <p:nvPr/>
        </p:nvSpPr>
        <p:spPr>
          <a:xfrm>
            <a:off x="1992084" y="5582192"/>
            <a:ext cx="3641271" cy="276999"/>
          </a:xfrm>
          <a:prstGeom prst="rect">
            <a:avLst/>
          </a:prstGeom>
          <a:noFill/>
        </p:spPr>
        <p:txBody>
          <a:bodyPr wrap="square" rtlCol="0">
            <a:spAutoFit/>
          </a:bodyPr>
          <a:lstStyle/>
          <a:p>
            <a:r>
              <a:rPr lang="el-GR" sz="1200" dirty="0" smtClean="0"/>
              <a:t>Πηγή: </a:t>
            </a:r>
            <a:r>
              <a:rPr lang="en-US" sz="1200" dirty="0" smtClean="0"/>
              <a:t>famouseconomists.net</a:t>
            </a:r>
            <a:endParaRPr lang="el-GR" sz="1200" dirty="0"/>
          </a:p>
        </p:txBody>
      </p:sp>
      <p:sp>
        <p:nvSpPr>
          <p:cNvPr id="11" name="TextBox 10"/>
          <p:cNvSpPr txBox="1"/>
          <p:nvPr/>
        </p:nvSpPr>
        <p:spPr>
          <a:xfrm>
            <a:off x="6703736" y="5582192"/>
            <a:ext cx="3641271" cy="276999"/>
          </a:xfrm>
          <a:prstGeom prst="rect">
            <a:avLst/>
          </a:prstGeom>
          <a:noFill/>
        </p:spPr>
        <p:txBody>
          <a:bodyPr wrap="square" rtlCol="0">
            <a:spAutoFit/>
          </a:bodyPr>
          <a:lstStyle/>
          <a:p>
            <a:r>
              <a:rPr lang="el-GR" sz="1200" dirty="0" smtClean="0"/>
              <a:t>Πηγή: </a:t>
            </a:r>
            <a:r>
              <a:rPr lang="en-US" sz="1200" dirty="0" smtClean="0"/>
              <a:t>onthisday.com</a:t>
            </a:r>
            <a:endParaRPr lang="el-GR" sz="1200" dirty="0"/>
          </a:p>
        </p:txBody>
      </p:sp>
    </p:spTree>
    <p:extLst>
      <p:ext uri="{BB962C8B-B14F-4D97-AF65-F5344CB8AC3E}">
        <p14:creationId xmlns:p14="http://schemas.microsoft.com/office/powerpoint/2010/main" val="1309207929"/>
      </p:ext>
    </p:extLst>
  </p:cSld>
  <p:clrMapOvr>
    <a:masterClrMapping/>
  </p:clrMapOvr>
</p:sld>
</file>

<file path=ppt/theme/theme1.xml><?xml version="1.0" encoding="utf-8"?>
<a:theme xmlns:a="http://schemas.openxmlformats.org/drawingml/2006/main" name="Μέρισμα">
  <a:themeElements>
    <a:clrScheme name="Μέρισμα">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Μέρισ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έρισμ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Μέρισμα</Template>
  <TotalTime>359</TotalTime>
  <Words>3013</Words>
  <Application>Microsoft Office PowerPoint</Application>
  <PresentationFormat>Ευρεία οθόνη</PresentationFormat>
  <Paragraphs>270</Paragraphs>
  <Slides>29</Slides>
  <Notes>19</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29</vt:i4>
      </vt:variant>
    </vt:vector>
  </HeadingPairs>
  <TitlesOfParts>
    <vt:vector size="42" baseType="lpstr">
      <vt:lpstr>Arial</vt:lpstr>
      <vt:lpstr>Calibri</vt:lpstr>
      <vt:lpstr>Century Gothic</vt:lpstr>
      <vt:lpstr>Corbel</vt:lpstr>
      <vt:lpstr>DejaVu Sans</vt:lpstr>
      <vt:lpstr>Georgia</vt:lpstr>
      <vt:lpstr>Gill Sans MT</vt:lpstr>
      <vt:lpstr>Tahoma</vt:lpstr>
      <vt:lpstr>Times New Roman</vt:lpstr>
      <vt:lpstr>WenQuanYi Micro Hei</vt:lpstr>
      <vt:lpstr>Wingdings</vt:lpstr>
      <vt:lpstr>Wingdings 2</vt:lpstr>
      <vt:lpstr>Μέρισμα</vt:lpstr>
      <vt:lpstr>ΘΕΩΡΗΤΙΚΑ ΡΕΥΜΑΤΑ ΣΤΗ ΔΠΟ: 3) Ο ιστορικοσ δομισμοσ</vt:lpstr>
      <vt:lpstr>Η ΔΟΜΗ του ΜΑΘΗΜΑΤΟς</vt:lpstr>
      <vt:lpstr>Βιβλιογραφια μαθηματοσ</vt:lpstr>
      <vt:lpstr>Βασικα ερωτηματα μαθηματοσ</vt:lpstr>
      <vt:lpstr>Παρουσίαση του PowerPoint</vt:lpstr>
      <vt:lpstr>Γιατι «δομισμοσ»; Γιατι «ιστορικοσ»;</vt:lpstr>
      <vt:lpstr>ρευματα που περιλαμβανει ο ιστορικοσ δομισμοσ</vt:lpstr>
      <vt:lpstr>ΟΙ ΙΣΤΟΡΙΚΟΙ ΔΟΜΙΣΤΕΣ ΓΙΑ ΤΗΝ καπιταλιστικη «ΠΑΓΚΟΣΜΙΟΠΟΙΗΣΗ»</vt:lpstr>
      <vt:lpstr>Παρουσίαση του PowerPoint</vt:lpstr>
      <vt:lpstr>Ο ΚΑΠΙΤΑΛΙΣΤΙΚΟΣ ΤΡΟΠΟΣ ΠΑΡΑΓΩΓΗς</vt:lpstr>
      <vt:lpstr>Η εκμεταλλευση της εργατικησ ταξησ στον καπιταλισμο</vt:lpstr>
      <vt:lpstr>ΤΑ ΟΙΚΟΝΟΜΙΚΟ-ΚΟΙΝΩΝΙΚΑ ΣΥΣΤΗΜΑΤΑ</vt:lpstr>
      <vt:lpstr>Η ΙΣΤΟΡΙΚΗ ΕΞΕΛΙΞΗ ΤΗΣ ΕΚΜΕΤΑΛΛΕΥΣΗΣ  ΑΝΘΡΩΠΟΥ ΑΠΟ ΑΝΘΡΩΠΟ</vt:lpstr>
      <vt:lpstr>Η ΠΑΓΚΟΣΜΙΑ ΑΝΙΣΟΤΗΤΑ ΣΗΜΕΡΑ</vt:lpstr>
      <vt:lpstr>Η ΚΟΙΝΩΝΙΑ ΣΤΟ ΜΑΡΞΙΣΜΟ ΒΑΣΗ ΚΑΙ ΕΠΟΙΚΟΔΟΜΗΜΑ</vt:lpstr>
      <vt:lpstr>ΒΑΣΙΚΕΣ ΑΠΟΔΟΧΕΣ του μαρξισμου</vt:lpstr>
      <vt:lpstr>Ο ΟΡΙΣΜΟΣ ΤΟΥ LENIN ΓΙΑ ΤΟΝ ΙΜΠΕΡΙΑΛΙΣΜΟ</vt:lpstr>
      <vt:lpstr>Μονοπωλιακος καπιταλισμος:  Η αναλυση του Lenin</vt:lpstr>
      <vt:lpstr>Ο marx για τη μετοχικη εταιρεια</vt:lpstr>
      <vt:lpstr>Παρουσίαση του PowerPoint</vt:lpstr>
      <vt:lpstr>η θεωρια της εξαρτησησ</vt:lpstr>
      <vt:lpstr>Η «περιφερεια» και ο «πυρηνασ»</vt:lpstr>
      <vt:lpstr>Παρουσίαση του PowerPoint</vt:lpstr>
      <vt:lpstr>Κριτικη στη θεωρια τησ εξαρτησησ</vt:lpstr>
      <vt:lpstr>Η ΘΕΩΡΙΑ ΤΩΝ ΠΑΓΚΟΣΙΩΝ ΣΥΣΤΗΜΑΤΩΝ</vt:lpstr>
      <vt:lpstr>Πυρηνασ, περιφερεια και ημιπεριφερεια</vt:lpstr>
      <vt:lpstr>Κριτικη στη θεωρια των παγκοσμιων συστηματων (Π.Σ.)</vt:lpstr>
      <vt:lpstr>Η Γκραμσιανη αναλυση και οι νεογκραμσιανοι</vt:lpstr>
      <vt:lpstr>Βασικα ερωτηματα μαθηματοσ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ΘΕΩΡΗΤΙΚΑ ΡΕΥΜΑΤΑ ΣΤΗ ΔΠΟ: 2) Ο ιστορικοσ δομισμοσ</dc:title>
  <dc:creator>Λογαριασμός Microsoft</dc:creator>
  <cp:lastModifiedBy>Λογαριασμός Microsoft</cp:lastModifiedBy>
  <cp:revision>54</cp:revision>
  <dcterms:created xsi:type="dcterms:W3CDTF">2023-04-05T13:49:40Z</dcterms:created>
  <dcterms:modified xsi:type="dcterms:W3CDTF">2023-04-06T17:51:48Z</dcterms:modified>
</cp:coreProperties>
</file>