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43" d="100"/>
          <a:sy n="43" d="100"/>
        </p:scale>
        <p:origin x="-708" y="-11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4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thologyoutlines.com/topic/pancreassolidpseudo.html" TargetMode="External"/><Relationship Id="rId13" Type="http://schemas.openxmlformats.org/officeDocument/2006/relationships/hyperlink" Target="https://www.pathologyoutlines.com/topic/stainss100.html" TargetMode="External"/><Relationship Id="rId18" Type="http://schemas.openxmlformats.org/officeDocument/2006/relationships/hyperlink" Target="https://www.pathologyoutlines.com/topic/uterusPEComa.html" TargetMode="External"/><Relationship Id="rId3" Type="http://schemas.openxmlformats.org/officeDocument/2006/relationships/hyperlink" Target="https://www.pathologyoutlines.com/topic/stainsbcl10.html" TargetMode="External"/><Relationship Id="rId21" Type="http://schemas.openxmlformats.org/officeDocument/2006/relationships/hyperlink" Target="https://www.pathologyoutlines.com/topic/stainstfe3.html" TargetMode="External"/><Relationship Id="rId7" Type="http://schemas.openxmlformats.org/officeDocument/2006/relationships/hyperlink" Target="https://www.pathologyoutlines.com/topic/pancreaspancreatoblastoma.html" TargetMode="External"/><Relationship Id="rId12" Type="http://schemas.openxmlformats.org/officeDocument/2006/relationships/hyperlink" Target="https://www.pathologyoutlines.com/topic/stainsckgeneral.html" TargetMode="External"/><Relationship Id="rId17" Type="http://schemas.openxmlformats.org/officeDocument/2006/relationships/hyperlink" Target="https://www.pathologyoutlines.com/topic/stainspax8.html" TargetMode="External"/><Relationship Id="rId2" Type="http://schemas.openxmlformats.org/officeDocument/2006/relationships/hyperlink" Target="https://www.pathologyoutlines.com/topic/pancreasacinar.html" TargetMode="External"/><Relationship Id="rId16" Type="http://schemas.openxmlformats.org/officeDocument/2006/relationships/hyperlink" Target="https://www.pathologyoutlines.com/topic/kidneytumormalignantrcc.html" TargetMode="External"/><Relationship Id="rId20" Type="http://schemas.openxmlformats.org/officeDocument/2006/relationships/hyperlink" Target="https://www.pathologyoutlines.com/topic/stainscathepsink.html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pathologyoutlines.com/topic/stainschromogranin.html" TargetMode="External"/><Relationship Id="rId11" Type="http://schemas.openxmlformats.org/officeDocument/2006/relationships/hyperlink" Target="https://www.pathologyoutlines.com/topic/adrenalparaganglioma.html" TargetMode="External"/><Relationship Id="rId5" Type="http://schemas.openxmlformats.org/officeDocument/2006/relationships/hyperlink" Target="https://www.pathologyoutlines.com/topic/stainssynaptophysin.html" TargetMode="External"/><Relationship Id="rId15" Type="http://schemas.openxmlformats.org/officeDocument/2006/relationships/hyperlink" Target="https://www.pathologyoutlines.com/topic/softtissueclearcellsarcoma.html" TargetMode="External"/><Relationship Id="rId10" Type="http://schemas.openxmlformats.org/officeDocument/2006/relationships/hyperlink" Target="https://www.pathologyoutlines.com/topic/pancreasductal.html" TargetMode="External"/><Relationship Id="rId19" Type="http://schemas.openxmlformats.org/officeDocument/2006/relationships/hyperlink" Target="https://www.pathologyoutlines.com/topic/stainsinhibina.html" TargetMode="External"/><Relationship Id="rId4" Type="http://schemas.openxmlformats.org/officeDocument/2006/relationships/hyperlink" Target="https://www.pathologyoutlines.com/topic/stainstrypsin.html" TargetMode="External"/><Relationship Id="rId9" Type="http://schemas.openxmlformats.org/officeDocument/2006/relationships/hyperlink" Target="https://www.pathologyoutlines.com/topic/stainsbetacatenin.html" TargetMode="External"/><Relationship Id="rId14" Type="http://schemas.openxmlformats.org/officeDocument/2006/relationships/hyperlink" Target="https://www.pathologyoutlines.com/topic/stainsgata3.html" TargetMode="External"/><Relationship Id="rId22" Type="http://schemas.openxmlformats.org/officeDocument/2006/relationships/hyperlink" Target="https://www.pathologyoutlines.com/topic/pancreasserous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Αλέξανδρος Παπαδόπουλος ΕΚΠΑ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rPr dirty="0" err="1"/>
              <a:t>Αλέξανδρος</a:t>
            </a:r>
            <a:r>
              <a:rPr dirty="0"/>
              <a:t> </a:t>
            </a:r>
            <a:r>
              <a:rPr lang="el-GR" dirty="0" smtClean="0"/>
              <a:t> </a:t>
            </a:r>
            <a:r>
              <a:rPr dirty="0" err="1" smtClean="0"/>
              <a:t>Παπαδόπουλος</a:t>
            </a:r>
            <a:r>
              <a:rPr dirty="0" smtClean="0"/>
              <a:t> </a:t>
            </a:r>
            <a:r>
              <a:rPr lang="el-GR" dirty="0" smtClean="0"/>
              <a:t> </a:t>
            </a:r>
            <a:r>
              <a:rPr dirty="0" smtClean="0"/>
              <a:t>ΕΚΠΑ</a:t>
            </a:r>
            <a:endParaRPr dirty="0"/>
          </a:p>
        </p:txBody>
      </p:sp>
      <p:sp>
        <p:nvSpPr>
          <p:cNvPr id="152" name="ΠΑ.ΝΕ.Ν. ουράς παγκρέατος"/>
          <p:cNvSpPr txBox="1">
            <a:spLocks noGrp="1"/>
          </p:cNvSpPr>
          <p:nvPr>
            <p:ph type="ctrTitle"/>
          </p:nvPr>
        </p:nvSpPr>
        <p:spPr>
          <a:xfrm>
            <a:off x="1206496" y="3833420"/>
            <a:ext cx="21971004" cy="213134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l-GR" dirty="0" smtClean="0"/>
              <a:t>ΝΕΥΡΟΕΝΔΟΚΡΙΝΗΣ  ΟΓΚΟΣ</a:t>
            </a:r>
            <a:br>
              <a:rPr lang="el-GR" dirty="0" smtClean="0"/>
            </a:br>
            <a:r>
              <a:rPr sz="5300" spc="-79" dirty="0" err="1" smtClean="0"/>
              <a:t>ουράς</a:t>
            </a:r>
            <a:r>
              <a:rPr sz="5300" spc="-79" dirty="0" smtClean="0"/>
              <a:t> </a:t>
            </a:r>
            <a:r>
              <a:rPr sz="5300" spc="-79" dirty="0" err="1"/>
              <a:t>παγκρέατος</a:t>
            </a:r>
            <a:endParaRPr sz="5300" spc="-79" dirty="0"/>
          </a:p>
        </p:txBody>
      </p:sp>
      <p:sp>
        <p:nvSpPr>
          <p:cNvPr id="153" name="Καλά διαφοροποιημένο…"/>
          <p:cNvSpPr txBox="1">
            <a:spLocks noGrp="1"/>
          </p:cNvSpPr>
          <p:nvPr>
            <p:ph type="subTitle" sz="quarter" idx="1"/>
          </p:nvPr>
        </p:nvSpPr>
        <p:spPr>
          <a:xfrm>
            <a:off x="1206500" y="7256169"/>
            <a:ext cx="21971000" cy="178639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sz="4800" b="0"/>
            </a:pPr>
            <a:r>
              <a:rPr sz="5400" dirty="0" err="1"/>
              <a:t>Καλά</a:t>
            </a:r>
            <a:r>
              <a:rPr sz="5400" dirty="0"/>
              <a:t> </a:t>
            </a:r>
            <a:r>
              <a:rPr sz="5400" dirty="0" err="1" smtClean="0"/>
              <a:t>διαφοροποιημένο</a:t>
            </a:r>
            <a:r>
              <a:rPr lang="el-GR" sz="5400" dirty="0" smtClean="0"/>
              <a:t>ς </a:t>
            </a:r>
            <a:r>
              <a:rPr lang="en-US" sz="5400" dirty="0" smtClean="0"/>
              <a:t>Grade</a:t>
            </a:r>
            <a:r>
              <a:rPr lang="el-GR" sz="5400" dirty="0" smtClean="0"/>
              <a:t> 2</a:t>
            </a:r>
            <a:endParaRPr sz="5400" dirty="0"/>
          </a:p>
          <a:p>
            <a:pPr defTabSz="2438338">
              <a:lnSpc>
                <a:spcPct val="90000"/>
              </a:lnSpc>
              <a:spcBef>
                <a:spcPts val="4500"/>
              </a:spcBef>
              <a:defRPr sz="4800" b="0"/>
            </a:pPr>
            <a:r>
              <a:rPr sz="3800" dirty="0" err="1"/>
              <a:t>Μη</a:t>
            </a:r>
            <a:r>
              <a:rPr sz="3800" dirty="0"/>
              <a:t> </a:t>
            </a:r>
            <a:r>
              <a:rPr sz="3800" dirty="0" err="1" smtClean="0"/>
              <a:t>λειτουργικό</a:t>
            </a:r>
            <a:r>
              <a:rPr lang="el-GR" sz="3800" dirty="0" smtClean="0"/>
              <a:t>ς</a:t>
            </a:r>
            <a:endParaRPr sz="38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"/>
          <p:cNvGrpSpPr/>
          <p:nvPr/>
        </p:nvGrpSpPr>
        <p:grpSpPr>
          <a:xfrm>
            <a:off x="363189" y="563136"/>
            <a:ext cx="15227300" cy="11992967"/>
            <a:chOff x="0" y="0"/>
            <a:chExt cx="15227300" cy="11992965"/>
          </a:xfrm>
        </p:grpSpPr>
        <p:pic>
          <p:nvPicPr>
            <p:cNvPr id="198" name="Image" descr="Imag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227300" cy="1143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" name="Caption"/>
            <p:cNvSpPr/>
            <p:nvPr/>
          </p:nvSpPr>
          <p:spPr>
            <a:xfrm>
              <a:off x="0" y="11531600"/>
              <a:ext cx="15227300" cy="46136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dirty="0" err="1"/>
                <a:t>Ομοιόμορφα</a:t>
              </a:r>
              <a:r>
                <a:rPr dirty="0"/>
                <a:t> </a:t>
              </a:r>
              <a:r>
                <a:rPr dirty="0" err="1"/>
                <a:t>κύτταρα</a:t>
              </a:r>
              <a:r>
                <a:rPr dirty="0"/>
                <a:t>, </a:t>
              </a:r>
              <a:r>
                <a:rPr lang="el-GR" dirty="0" smtClean="0"/>
                <a:t>αδρή χρωματίνη δίκην αλατοπίπερου</a:t>
              </a:r>
              <a:endParaRPr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829072" y="2245191"/>
            <a:ext cx="10067577" cy="79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ption"/>
          <p:cNvSpPr/>
          <p:nvPr/>
        </p:nvSpPr>
        <p:spPr>
          <a:xfrm>
            <a:off x="15634010" y="11775688"/>
            <a:ext cx="8749989" cy="1516566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r>
              <a:rPr dirty="0" smtClean="0"/>
              <a:t>Ο</a:t>
            </a:r>
            <a:r>
              <a:rPr lang="el-GR" dirty="0" err="1" smtClean="0"/>
              <a:t>ργανοειδές</a:t>
            </a:r>
            <a:r>
              <a:rPr lang="el-GR" dirty="0" smtClean="0"/>
              <a:t>, </a:t>
            </a:r>
            <a:r>
              <a:rPr lang="el-GR" dirty="0" err="1" smtClean="0"/>
              <a:t>εμφωλεασμένο</a:t>
            </a:r>
            <a:r>
              <a:rPr lang="el-GR" dirty="0" smtClean="0"/>
              <a:t> πρότυπο ανάπτυξης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"/>
          <p:cNvGrpSpPr/>
          <p:nvPr/>
        </p:nvGrpSpPr>
        <p:grpSpPr>
          <a:xfrm>
            <a:off x="352700" y="515427"/>
            <a:ext cx="15069858" cy="11865359"/>
            <a:chOff x="0" y="0"/>
            <a:chExt cx="15069856" cy="11865357"/>
          </a:xfrm>
        </p:grpSpPr>
        <p:pic>
          <p:nvPicPr>
            <p:cNvPr id="202" name="Image" descr="Imag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069857" cy="113023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" name="Caption"/>
            <p:cNvSpPr/>
            <p:nvPr/>
          </p:nvSpPr>
          <p:spPr>
            <a:xfrm>
              <a:off x="0" y="11403992"/>
              <a:ext cx="15069857" cy="46136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dirty="0" err="1"/>
                <a:t>Εναπόθεση</a:t>
              </a:r>
              <a:r>
                <a:rPr dirty="0"/>
                <a:t> </a:t>
              </a:r>
              <a:r>
                <a:rPr dirty="0" err="1"/>
                <a:t>αμυλοειδούς</a:t>
              </a:r>
              <a:endParaRPr dirty="0"/>
            </a:p>
          </p:txBody>
        </p:sp>
      </p:grpSp>
      <p:sp>
        <p:nvSpPr>
          <p:cNvPr id="205" name="Shape"/>
          <p:cNvSpPr/>
          <p:nvPr/>
        </p:nvSpPr>
        <p:spPr>
          <a:xfrm>
            <a:off x="9873283" y="2074088"/>
            <a:ext cx="5478868" cy="7287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9" h="21600" extrusionOk="0">
                <a:moveTo>
                  <a:pt x="11" y="4569"/>
                </a:moveTo>
                <a:lnTo>
                  <a:pt x="732" y="6084"/>
                </a:lnTo>
                <a:lnTo>
                  <a:pt x="1491" y="7581"/>
                </a:lnTo>
                <a:lnTo>
                  <a:pt x="2377" y="8260"/>
                </a:lnTo>
                <a:lnTo>
                  <a:pt x="743" y="12736"/>
                </a:lnTo>
                <a:lnTo>
                  <a:pt x="273" y="15060"/>
                </a:lnTo>
                <a:lnTo>
                  <a:pt x="1590" y="15236"/>
                </a:lnTo>
                <a:lnTo>
                  <a:pt x="2661" y="14850"/>
                </a:lnTo>
                <a:lnTo>
                  <a:pt x="2801" y="12723"/>
                </a:lnTo>
                <a:lnTo>
                  <a:pt x="4250" y="13833"/>
                </a:lnTo>
                <a:lnTo>
                  <a:pt x="6800" y="15969"/>
                </a:lnTo>
                <a:lnTo>
                  <a:pt x="7086" y="16813"/>
                </a:lnTo>
                <a:lnTo>
                  <a:pt x="6765" y="18931"/>
                </a:lnTo>
                <a:lnTo>
                  <a:pt x="7347" y="21287"/>
                </a:lnTo>
                <a:lnTo>
                  <a:pt x="9921" y="21600"/>
                </a:lnTo>
                <a:lnTo>
                  <a:pt x="10293" y="20901"/>
                </a:lnTo>
                <a:lnTo>
                  <a:pt x="9247" y="17213"/>
                </a:lnTo>
                <a:lnTo>
                  <a:pt x="9477" y="15446"/>
                </a:lnTo>
                <a:lnTo>
                  <a:pt x="13312" y="13320"/>
                </a:lnTo>
                <a:lnTo>
                  <a:pt x="15292" y="14278"/>
                </a:lnTo>
                <a:lnTo>
                  <a:pt x="18129" y="15064"/>
                </a:lnTo>
                <a:lnTo>
                  <a:pt x="20078" y="14658"/>
                </a:lnTo>
                <a:lnTo>
                  <a:pt x="21445" y="15325"/>
                </a:lnTo>
                <a:lnTo>
                  <a:pt x="21509" y="10750"/>
                </a:lnTo>
                <a:lnTo>
                  <a:pt x="19545" y="10352"/>
                </a:lnTo>
                <a:lnTo>
                  <a:pt x="18334" y="10162"/>
                </a:lnTo>
                <a:lnTo>
                  <a:pt x="16207" y="8677"/>
                </a:lnTo>
                <a:lnTo>
                  <a:pt x="15718" y="7167"/>
                </a:lnTo>
                <a:lnTo>
                  <a:pt x="14346" y="5561"/>
                </a:lnTo>
                <a:lnTo>
                  <a:pt x="13797" y="4408"/>
                </a:lnTo>
                <a:lnTo>
                  <a:pt x="14922" y="2284"/>
                </a:lnTo>
                <a:cubicBezTo>
                  <a:pt x="14861" y="1873"/>
                  <a:pt x="14607" y="1491"/>
                  <a:pt x="14206" y="1209"/>
                </a:cubicBezTo>
                <a:cubicBezTo>
                  <a:pt x="13858" y="964"/>
                  <a:pt x="13418" y="808"/>
                  <a:pt x="12947" y="761"/>
                </a:cubicBezTo>
                <a:cubicBezTo>
                  <a:pt x="12443" y="847"/>
                  <a:pt x="11968" y="1011"/>
                  <a:pt x="11551" y="1242"/>
                </a:cubicBezTo>
                <a:cubicBezTo>
                  <a:pt x="11092" y="1497"/>
                  <a:pt x="10715" y="1827"/>
                  <a:pt x="10448" y="2208"/>
                </a:cubicBezTo>
                <a:cubicBezTo>
                  <a:pt x="9898" y="3001"/>
                  <a:pt x="8510" y="3197"/>
                  <a:pt x="7618" y="2608"/>
                </a:cubicBezTo>
                <a:cubicBezTo>
                  <a:pt x="7446" y="2494"/>
                  <a:pt x="7308" y="2354"/>
                  <a:pt x="7214" y="2198"/>
                </a:cubicBezTo>
                <a:cubicBezTo>
                  <a:pt x="7074" y="1848"/>
                  <a:pt x="6917" y="1503"/>
                  <a:pt x="6744" y="1162"/>
                </a:cubicBezTo>
                <a:cubicBezTo>
                  <a:pt x="6544" y="768"/>
                  <a:pt x="6322" y="380"/>
                  <a:pt x="6079" y="0"/>
                </a:cubicBezTo>
                <a:lnTo>
                  <a:pt x="3296" y="29"/>
                </a:lnTo>
                <a:cubicBezTo>
                  <a:pt x="2676" y="289"/>
                  <a:pt x="2119" y="625"/>
                  <a:pt x="1646" y="1024"/>
                </a:cubicBezTo>
                <a:cubicBezTo>
                  <a:pt x="498" y="1994"/>
                  <a:pt x="-91" y="3270"/>
                  <a:pt x="11" y="4569"/>
                </a:cubicBezTo>
                <a:close/>
              </a:path>
            </a:pathLst>
          </a:custGeom>
          <a:solidFill>
            <a:schemeClr val="accent5">
              <a:alpha val="36160"/>
            </a:schemeClr>
          </a:solidFill>
          <a:ln w="12700">
            <a:solidFill>
              <a:srgbClr val="FFFFFF">
                <a:alpha val="3616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466977" y="2085271"/>
            <a:ext cx="10446370" cy="786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ption"/>
          <p:cNvSpPr/>
          <p:nvPr/>
        </p:nvSpPr>
        <p:spPr>
          <a:xfrm>
            <a:off x="15790126" y="11441151"/>
            <a:ext cx="8184995" cy="1494264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r>
              <a:rPr lang="el-GR" dirty="0" err="1" smtClean="0"/>
              <a:t>Ανοσοϊστοθετικότητα</a:t>
            </a:r>
            <a:r>
              <a:rPr lang="el-GR" dirty="0" smtClean="0"/>
              <a:t> του  υψηλής ευαισθησίας και  ειδικότητας δείκτη </a:t>
            </a:r>
            <a:r>
              <a:rPr lang="el-GR" dirty="0" err="1" smtClean="0"/>
              <a:t>νευροενδοκρινούς</a:t>
            </a:r>
            <a:r>
              <a:rPr lang="el-GR" dirty="0" smtClean="0"/>
              <a:t> διαφοροποίησης </a:t>
            </a:r>
            <a:r>
              <a:rPr lang="en-US" dirty="0" smtClean="0"/>
              <a:t>INSM1 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"/>
          <p:cNvGrpSpPr/>
          <p:nvPr/>
        </p:nvGrpSpPr>
        <p:grpSpPr>
          <a:xfrm>
            <a:off x="1018600" y="2091002"/>
            <a:ext cx="11296285" cy="9030465"/>
            <a:chOff x="0" y="0"/>
            <a:chExt cx="11296284" cy="9030464"/>
          </a:xfrm>
        </p:grpSpPr>
        <p:pic>
          <p:nvPicPr>
            <p:cNvPr id="207" name="Image" descr="Imag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296285" cy="8467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" name="Caption"/>
            <p:cNvSpPr/>
            <p:nvPr/>
          </p:nvSpPr>
          <p:spPr>
            <a:xfrm>
              <a:off x="0" y="8569098"/>
              <a:ext cx="11296284" cy="4613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lang="el-GR" dirty="0" err="1" smtClean="0"/>
                <a:t>Ανοσοχρώση</a:t>
              </a:r>
              <a:r>
                <a:rPr lang="el-GR" dirty="0" smtClean="0"/>
                <a:t> </a:t>
              </a:r>
              <a:r>
                <a:rPr lang="el-GR" dirty="0" err="1" smtClean="0"/>
                <a:t>συναπτοφυσίνης</a:t>
              </a:r>
              <a:r>
                <a:rPr lang="el-GR" dirty="0" smtClean="0"/>
                <a:t> (πιο ευαίσθητη)</a:t>
              </a:r>
              <a:endParaRPr dirty="0"/>
            </a:p>
          </p:txBody>
        </p:sp>
      </p:grpSp>
      <p:grpSp>
        <p:nvGrpSpPr>
          <p:cNvPr id="212" name="Group"/>
          <p:cNvGrpSpPr/>
          <p:nvPr/>
        </p:nvGrpSpPr>
        <p:grpSpPr>
          <a:xfrm>
            <a:off x="12488972" y="2087465"/>
            <a:ext cx="11296285" cy="9037539"/>
            <a:chOff x="0" y="0"/>
            <a:chExt cx="11296284" cy="9037538"/>
          </a:xfrm>
        </p:grpSpPr>
        <p:pic>
          <p:nvPicPr>
            <p:cNvPr id="210" name="Image" descr="Imag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296285" cy="84745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" name="Caption"/>
            <p:cNvSpPr/>
            <p:nvPr/>
          </p:nvSpPr>
          <p:spPr>
            <a:xfrm>
              <a:off x="0" y="8576172"/>
              <a:ext cx="11296284" cy="4613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lang="el-GR" dirty="0" err="1" smtClean="0"/>
                <a:t>Ανοσοχρώση</a:t>
              </a:r>
              <a:r>
                <a:rPr lang="el-GR" dirty="0" smtClean="0"/>
                <a:t> </a:t>
              </a:r>
              <a:r>
                <a:rPr lang="el-GR" dirty="0" err="1" smtClean="0"/>
                <a:t>χρωμογρανίνης</a:t>
              </a:r>
              <a:r>
                <a:rPr lang="el-GR" dirty="0" smtClean="0"/>
                <a:t> Α (πιο ειδική)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"/>
          <p:cNvGrpSpPr/>
          <p:nvPr/>
        </p:nvGrpSpPr>
        <p:grpSpPr>
          <a:xfrm>
            <a:off x="4259766" y="379141"/>
            <a:ext cx="15477893" cy="13336859"/>
            <a:chOff x="0" y="0"/>
            <a:chExt cx="13707064" cy="10860426"/>
          </a:xfrm>
        </p:grpSpPr>
        <p:pic>
          <p:nvPicPr>
            <p:cNvPr id="214" name="Image" descr="Imag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707065" cy="10297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" name="Caption"/>
            <p:cNvSpPr/>
            <p:nvPr/>
          </p:nvSpPr>
          <p:spPr>
            <a:xfrm>
              <a:off x="0" y="10399060"/>
              <a:ext cx="13707065" cy="4613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lang="el-GR" dirty="0" err="1" smtClean="0"/>
                <a:t>Ανοσοχρώση</a:t>
              </a:r>
              <a:r>
                <a:rPr lang="el-GR" dirty="0" smtClean="0"/>
                <a:t> έναντι </a:t>
              </a:r>
              <a:r>
                <a:rPr dirty="0" smtClean="0"/>
                <a:t>Ki-67</a:t>
              </a:r>
              <a:r>
                <a:rPr lang="el-GR" dirty="0" smtClean="0"/>
                <a:t> ( σε </a:t>
              </a:r>
              <a:r>
                <a:rPr lang="el-GR" i="1" dirty="0" smtClean="0"/>
                <a:t>αυτό</a:t>
              </a:r>
              <a:r>
                <a:rPr lang="el-GR" dirty="0" smtClean="0"/>
                <a:t> το  συγκεκριμένο πεδίο, &lt; 1%∙ αλλού μεγαλύτερη )</a:t>
              </a:r>
              <a:endParaRPr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Τυπική κλινική εικόν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 </a:t>
            </a:r>
            <a:r>
              <a:rPr lang="el-GR" dirty="0" smtClean="0"/>
              <a:t>Κ</a:t>
            </a:r>
            <a:r>
              <a:rPr dirty="0" err="1" smtClean="0"/>
              <a:t>λινική</a:t>
            </a:r>
            <a:r>
              <a:rPr dirty="0" smtClean="0"/>
              <a:t> </a:t>
            </a:r>
            <a:r>
              <a:rPr dirty="0" err="1"/>
              <a:t>εικόνα</a:t>
            </a:r>
            <a:endParaRPr dirty="0"/>
          </a:p>
        </p:txBody>
      </p:sp>
      <p:sp>
        <p:nvSpPr>
          <p:cNvPr id="219" name="Τα μη λειτουργικά δεν έχουν τυπική κλινική εικόνα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l-GR" dirty="0" smtClean="0"/>
              <a:t>Οι</a:t>
            </a:r>
            <a:r>
              <a:rPr dirty="0" smtClean="0"/>
              <a:t> </a:t>
            </a:r>
            <a:r>
              <a:rPr dirty="0" err="1"/>
              <a:t>μη</a:t>
            </a:r>
            <a:r>
              <a:rPr dirty="0"/>
              <a:t> </a:t>
            </a:r>
            <a:r>
              <a:rPr dirty="0" err="1" smtClean="0"/>
              <a:t>λειτουργικ</a:t>
            </a:r>
            <a:r>
              <a:rPr lang="el-GR" dirty="0" err="1" smtClean="0"/>
              <a:t>οί</a:t>
            </a:r>
            <a:r>
              <a:rPr dirty="0" smtClean="0"/>
              <a:t> </a:t>
            </a:r>
            <a:r>
              <a:rPr dirty="0" err="1"/>
              <a:t>δεν</a:t>
            </a:r>
            <a:r>
              <a:rPr dirty="0"/>
              <a:t> </a:t>
            </a:r>
            <a:r>
              <a:rPr dirty="0" err="1"/>
              <a:t>έχουν</a:t>
            </a:r>
            <a:r>
              <a:rPr dirty="0"/>
              <a:t> </a:t>
            </a:r>
            <a:r>
              <a:rPr dirty="0" err="1"/>
              <a:t>τυπική</a:t>
            </a:r>
            <a:r>
              <a:rPr dirty="0"/>
              <a:t> </a:t>
            </a:r>
            <a:r>
              <a:rPr dirty="0" err="1"/>
              <a:t>κλινική</a:t>
            </a:r>
            <a:r>
              <a:rPr dirty="0"/>
              <a:t> </a:t>
            </a:r>
            <a:r>
              <a:rPr dirty="0" err="1"/>
              <a:t>εικόνα</a:t>
            </a:r>
            <a:endParaRPr dirty="0"/>
          </a:p>
          <a:p>
            <a:r>
              <a:rPr dirty="0"/>
              <a:t>50 </a:t>
            </a:r>
            <a:r>
              <a:rPr dirty="0" err="1"/>
              <a:t>ετών</a:t>
            </a:r>
            <a:r>
              <a:rPr dirty="0"/>
              <a:t> </a:t>
            </a:r>
            <a:r>
              <a:rPr dirty="0" err="1"/>
              <a:t>άνδρας</a:t>
            </a:r>
            <a:r>
              <a:rPr dirty="0"/>
              <a:t> </a:t>
            </a:r>
            <a:r>
              <a:rPr dirty="0" err="1"/>
              <a:t>με</a:t>
            </a:r>
            <a:r>
              <a:rPr dirty="0"/>
              <a:t> </a:t>
            </a:r>
            <a:r>
              <a:rPr dirty="0" err="1" smtClean="0"/>
              <a:t>επιγ</a:t>
            </a:r>
            <a:r>
              <a:rPr lang="el-GR" dirty="0" smtClean="0"/>
              <a:t>ά</a:t>
            </a:r>
            <a:r>
              <a:rPr dirty="0" err="1" smtClean="0"/>
              <a:t>στριο</a:t>
            </a:r>
            <a:r>
              <a:rPr dirty="0" smtClean="0"/>
              <a:t> </a:t>
            </a:r>
            <a:r>
              <a:rPr lang="el-GR" dirty="0" smtClean="0"/>
              <a:t>ά</a:t>
            </a:r>
            <a:r>
              <a:rPr dirty="0" err="1" smtClean="0"/>
              <a:t>λγος</a:t>
            </a:r>
            <a:r>
              <a:rPr lang="el-GR" dirty="0" smtClean="0"/>
              <a:t>,</a:t>
            </a:r>
            <a:r>
              <a:rPr dirty="0" smtClean="0"/>
              <a:t> </a:t>
            </a:r>
            <a:r>
              <a:rPr dirty="0" err="1" smtClean="0"/>
              <a:t>επεισ</a:t>
            </a:r>
            <a:r>
              <a:rPr lang="el-GR" dirty="0" smtClean="0"/>
              <a:t>ό</a:t>
            </a:r>
            <a:r>
              <a:rPr dirty="0" err="1" smtClean="0"/>
              <a:t>δια</a:t>
            </a:r>
            <a:r>
              <a:rPr dirty="0" smtClean="0"/>
              <a:t> ζ</a:t>
            </a:r>
            <a:r>
              <a:rPr lang="el-GR" dirty="0" smtClean="0"/>
              <a:t>ά</a:t>
            </a:r>
            <a:r>
              <a:rPr dirty="0" err="1" smtClean="0"/>
              <a:t>λης</a:t>
            </a:r>
            <a:r>
              <a:rPr dirty="0" smtClean="0"/>
              <a:t> </a:t>
            </a:r>
            <a:r>
              <a:rPr dirty="0" err="1"/>
              <a:t>και</a:t>
            </a:r>
            <a:r>
              <a:rPr dirty="0"/>
              <a:t> </a:t>
            </a:r>
            <a:r>
              <a:rPr dirty="0" err="1" smtClean="0"/>
              <a:t>εφ</a:t>
            </a:r>
            <a:r>
              <a:rPr lang="el-GR" dirty="0" smtClean="0"/>
              <a:t>ί</a:t>
            </a:r>
            <a:r>
              <a:rPr dirty="0" err="1" smtClean="0"/>
              <a:t>δρωσης</a:t>
            </a:r>
            <a:r>
              <a:rPr dirty="0"/>
              <a:t>. </a:t>
            </a:r>
            <a:r>
              <a:rPr lang="el-GR" dirty="0" err="1" smtClean="0"/>
              <a:t>Έ</a:t>
            </a:r>
            <a:r>
              <a:rPr dirty="0" err="1" smtClean="0"/>
              <a:t>πειτα</a:t>
            </a:r>
            <a:r>
              <a:rPr dirty="0" smtClean="0"/>
              <a:t> </a:t>
            </a:r>
            <a:r>
              <a:rPr dirty="0" err="1" smtClean="0"/>
              <a:t>απ</a:t>
            </a:r>
            <a:r>
              <a:rPr lang="el-GR" dirty="0" smtClean="0"/>
              <a:t>ό</a:t>
            </a:r>
            <a:r>
              <a:rPr dirty="0" smtClean="0"/>
              <a:t> </a:t>
            </a:r>
            <a:r>
              <a:rPr dirty="0" err="1" smtClean="0"/>
              <a:t>καταν</a:t>
            </a:r>
            <a:r>
              <a:rPr lang="el-GR" dirty="0" smtClean="0"/>
              <a:t>ά</a:t>
            </a:r>
            <a:r>
              <a:rPr dirty="0" err="1" smtClean="0"/>
              <a:t>λωση</a:t>
            </a:r>
            <a:r>
              <a:rPr dirty="0" smtClean="0"/>
              <a:t> </a:t>
            </a:r>
            <a:r>
              <a:rPr dirty="0" err="1" smtClean="0"/>
              <a:t>τροφ</a:t>
            </a:r>
            <a:r>
              <a:rPr lang="el-GR" dirty="0" smtClean="0"/>
              <a:t>ή</a:t>
            </a:r>
            <a:r>
              <a:rPr dirty="0" smtClean="0"/>
              <a:t>ς</a:t>
            </a:r>
            <a:r>
              <a:rPr lang="el-GR" dirty="0" smtClean="0"/>
              <a:t>,</a:t>
            </a:r>
            <a:r>
              <a:rPr dirty="0" smtClean="0"/>
              <a:t> </a:t>
            </a:r>
            <a:r>
              <a:rPr dirty="0"/>
              <a:t>η </a:t>
            </a:r>
            <a:r>
              <a:rPr dirty="0" smtClean="0"/>
              <a:t>ζ</a:t>
            </a:r>
            <a:r>
              <a:rPr lang="el-GR" dirty="0" smtClean="0"/>
              <a:t>ά</a:t>
            </a:r>
            <a:r>
              <a:rPr dirty="0" err="1" smtClean="0"/>
              <a:t>λη</a:t>
            </a:r>
            <a:r>
              <a:rPr dirty="0" smtClean="0"/>
              <a:t> </a:t>
            </a:r>
            <a:r>
              <a:rPr dirty="0" err="1"/>
              <a:t>και</a:t>
            </a:r>
            <a:r>
              <a:rPr dirty="0"/>
              <a:t> η </a:t>
            </a:r>
            <a:r>
              <a:rPr dirty="0" err="1" smtClean="0"/>
              <a:t>εφ</a:t>
            </a:r>
            <a:r>
              <a:rPr lang="el-GR" dirty="0" smtClean="0"/>
              <a:t>ί</a:t>
            </a:r>
            <a:r>
              <a:rPr dirty="0" err="1" smtClean="0"/>
              <a:t>δρωση</a:t>
            </a:r>
            <a:r>
              <a:rPr dirty="0" smtClean="0"/>
              <a:t> </a:t>
            </a:r>
            <a:r>
              <a:rPr dirty="0" err="1" smtClean="0"/>
              <a:t>υποχωρο</a:t>
            </a:r>
            <a:r>
              <a:rPr lang="el-GR" dirty="0" smtClean="0"/>
              <a:t>ύ</a:t>
            </a:r>
            <a:r>
              <a:rPr dirty="0" smtClean="0"/>
              <a:t>ν</a:t>
            </a:r>
            <a:r>
              <a:rPr dirty="0"/>
              <a:t>. (</a:t>
            </a:r>
            <a:r>
              <a:rPr dirty="0" err="1" smtClean="0"/>
              <a:t>Ινσουλ</a:t>
            </a:r>
            <a:r>
              <a:rPr lang="el-GR" dirty="0" smtClean="0"/>
              <a:t>ί</a:t>
            </a:r>
            <a:r>
              <a:rPr dirty="0" smtClean="0"/>
              <a:t>ν</a:t>
            </a:r>
            <a:r>
              <a:rPr lang="el-GR" dirty="0" smtClean="0"/>
              <a:t>ω</a:t>
            </a:r>
            <a:r>
              <a:rPr dirty="0" err="1" smtClean="0"/>
              <a:t>μα</a:t>
            </a:r>
            <a:r>
              <a:rPr dirty="0"/>
              <a:t>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1" name="Table 1"/>
          <p:cNvGraphicFramePr/>
          <p:nvPr>
            <p:extLst>
              <p:ext uri="{D42A27DB-BD31-4B8C-83A1-F6EECF244321}">
                <p14:modId xmlns="" xmlns:p14="http://schemas.microsoft.com/office/powerpoint/2010/main" val="2572255020"/>
              </p:ext>
            </p:extLst>
          </p:nvPr>
        </p:nvGraphicFramePr>
        <p:xfrm>
          <a:off x="913988" y="912389"/>
          <a:ext cx="22556022" cy="11929067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58395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395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769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12390">
                <a:tc gridSpan="3"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 dirty="0"/>
                        <a:t>Differential Diagnosis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95892">
                <a:tc>
                  <a:txBody>
                    <a:bodyPr/>
                    <a:lstStyle/>
                    <a:p>
                      <a:pPr algn="l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Solid pancreatic tumors: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u="sng" dirty="0">
                          <a:solidFill>
                            <a:schemeClr val="bg1"/>
                          </a:solidFill>
                          <a:hlinkClick r:id="rId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Acinar cell carcinoma</a:t>
                      </a:r>
                      <a:r>
                        <a:rPr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/>
                        <a:t>Adults, high mitotic rate, labeling with </a:t>
                      </a:r>
                      <a:r>
                        <a:rPr dirty="0">
                          <a:hlinkClick r:id="rId3"/>
                        </a:rPr>
                        <a:t>BCL10</a:t>
                      </a:r>
                      <a:r>
                        <a:rPr dirty="0"/>
                        <a:t>, </a:t>
                      </a:r>
                      <a:r>
                        <a:rPr dirty="0">
                          <a:hlinkClick r:id="rId4"/>
                        </a:rPr>
                        <a:t>trypsin</a:t>
                      </a:r>
                      <a:r>
                        <a:rPr dirty="0"/>
                        <a:t>, chymotrypsin</a:t>
                      </a:r>
                    </a:p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/>
                        <a:t>May have focal positivity with </a:t>
                      </a:r>
                      <a:r>
                        <a:rPr dirty="0">
                          <a:hlinkClick r:id="rId5"/>
                        </a:rPr>
                        <a:t>synaptophysin</a:t>
                      </a:r>
                      <a:r>
                        <a:rPr dirty="0"/>
                        <a:t> but </a:t>
                      </a:r>
                      <a:r>
                        <a:rPr dirty="0">
                          <a:hlinkClick r:id="rId6"/>
                        </a:rPr>
                        <a:t>chromogranin</a:t>
                      </a:r>
                      <a:r>
                        <a:rPr dirty="0"/>
                        <a:t> is negative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8675">
                <a:tc>
                  <a:txBody>
                    <a:bodyPr/>
                    <a:lstStyle/>
                    <a:p>
                      <a:pPr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u="sng" dirty="0">
                          <a:solidFill>
                            <a:schemeClr val="bg1"/>
                          </a:solidFill>
                          <a:hlinkClick r:id="rId7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Pancreatoblastoma</a:t>
                      </a:r>
                      <a:r>
                        <a:rPr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/>
                        <a:t>Children, </a:t>
                      </a:r>
                      <a:r>
                        <a:rPr dirty="0" err="1"/>
                        <a:t>squamoid</a:t>
                      </a:r>
                      <a:r>
                        <a:rPr dirty="0"/>
                        <a:t> nests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4970">
                <a:tc>
                  <a:txBody>
                    <a:bodyPr/>
                    <a:lstStyle/>
                    <a:p>
                      <a:pPr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u="sng" dirty="0">
                          <a:solidFill>
                            <a:schemeClr val="bg1"/>
                          </a:solidFill>
                          <a:hlinkClick r:id="rId8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Solid pseudopapillary neoplasm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/>
                        <a:t>Women, degenerated </a:t>
                      </a:r>
                      <a:r>
                        <a:rPr dirty="0" err="1"/>
                        <a:t>pseudopapillae</a:t>
                      </a:r>
                      <a:r>
                        <a:rPr dirty="0"/>
                        <a:t>, hyaline globules</a:t>
                      </a:r>
                    </a:p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/>
                        <a:t>Nuclear labeling with </a:t>
                      </a:r>
                      <a:r>
                        <a:rPr dirty="0">
                          <a:hlinkClick r:id="rId9"/>
                        </a:rPr>
                        <a:t>beta catenin</a:t>
                      </a:r>
                    </a:p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/>
                        <a:t>May have focal positivity with </a:t>
                      </a:r>
                      <a:r>
                        <a:rPr dirty="0">
                          <a:hlinkClick r:id="rId5"/>
                        </a:rPr>
                        <a:t>synaptophysin</a:t>
                      </a:r>
                      <a:r>
                        <a:rPr dirty="0"/>
                        <a:t> but </a:t>
                      </a:r>
                      <a:r>
                        <a:rPr dirty="0">
                          <a:hlinkClick r:id="rId6"/>
                        </a:rPr>
                        <a:t>chromogranin</a:t>
                      </a:r>
                      <a:r>
                        <a:rPr dirty="0"/>
                        <a:t> is negative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36257">
                <a:tc>
                  <a:txBody>
                    <a:bodyPr/>
                    <a:lstStyle/>
                    <a:p>
                      <a:pPr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u="sng" dirty="0">
                          <a:solidFill>
                            <a:schemeClr val="bg1"/>
                          </a:solidFill>
                          <a:hlinkClick r:id="rId10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Usual ductal adenocarcinoma</a:t>
                      </a:r>
                      <a:r>
                        <a:rPr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/>
                        <a:t>Desmoplastic stroma</a:t>
                      </a:r>
                    </a:p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/>
                        <a:t>Invasive mucin producing glands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18813">
                <a:tc>
                  <a:txBody>
                    <a:bodyPr/>
                    <a:lstStyle/>
                    <a:p>
                      <a:pPr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u="sng" dirty="0">
                          <a:solidFill>
                            <a:schemeClr val="bg1"/>
                          </a:solidFill>
                          <a:hlinkClick r:id="rId11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Paraganglioma</a:t>
                      </a:r>
                      <a:r>
                        <a:rPr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/>
                        <a:t>Very rare, nested </a:t>
                      </a:r>
                      <a:r>
                        <a:rPr dirty="0" err="1"/>
                        <a:t>zellballlen</a:t>
                      </a:r>
                      <a:r>
                        <a:rPr dirty="0"/>
                        <a:t> architecture</a:t>
                      </a:r>
                    </a:p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>
                          <a:hlinkClick r:id="rId12"/>
                        </a:rPr>
                        <a:t>Cytokeratin</a:t>
                      </a:r>
                      <a:r>
                        <a:rPr dirty="0"/>
                        <a:t> negative, </a:t>
                      </a:r>
                      <a:r>
                        <a:rPr dirty="0">
                          <a:hlinkClick r:id="rId13"/>
                        </a:rPr>
                        <a:t>S100</a:t>
                      </a:r>
                      <a:r>
                        <a:rPr dirty="0"/>
                        <a:t> highlights sustentacular cells, </a:t>
                      </a:r>
                      <a:r>
                        <a:rPr dirty="0">
                          <a:hlinkClick r:id="rId14"/>
                        </a:rPr>
                        <a:t>GATA3</a:t>
                      </a:r>
                      <a:r>
                        <a:rPr dirty="0"/>
                        <a:t> positive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8675">
                <a:tc>
                  <a:txBody>
                    <a:bodyPr/>
                    <a:lstStyle/>
                    <a:p>
                      <a:pPr algn="l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/>
                        <a:t>Clear cell tumors: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u="sng" dirty="0">
                          <a:solidFill>
                            <a:schemeClr val="bg1"/>
                          </a:solidFill>
                          <a:hlinkClick r:id="rId15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Clear cell sarcoma</a:t>
                      </a:r>
                      <a:r>
                        <a:rPr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/>
                        <a:t>Labels with melanoma markers and has t(12;22)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036257">
                <a:tc>
                  <a:txBody>
                    <a:bodyPr/>
                    <a:lstStyle/>
                    <a:p>
                      <a:pPr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u="sng" dirty="0">
                          <a:solidFill>
                            <a:schemeClr val="bg1"/>
                          </a:solidFill>
                          <a:hlinkClick r:id="rId16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Metastatic renal cell carcinoma</a:t>
                      </a:r>
                      <a:r>
                        <a:rPr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>
                          <a:hlinkClick r:id="rId17"/>
                        </a:rPr>
                        <a:t>PAX8</a:t>
                      </a:r>
                      <a:r>
                        <a:rPr dirty="0"/>
                        <a:t>+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073031">
                <a:tc>
                  <a:txBody>
                    <a:bodyPr/>
                    <a:lstStyle/>
                    <a:p>
                      <a:pPr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u="sng" dirty="0">
                          <a:solidFill>
                            <a:schemeClr val="bg1"/>
                          </a:solidFill>
                          <a:hlinkClick r:id="rId18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PEComa</a:t>
                      </a:r>
                      <a:r>
                        <a:rPr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/>
                        <a:t>Labels with melanoma markers, </a:t>
                      </a:r>
                      <a:r>
                        <a:rPr dirty="0">
                          <a:hlinkClick r:id="rId19"/>
                        </a:rPr>
                        <a:t>inhibin</a:t>
                      </a:r>
                      <a:r>
                        <a:rPr dirty="0"/>
                        <a:t>, </a:t>
                      </a:r>
                      <a:r>
                        <a:rPr dirty="0">
                          <a:hlinkClick r:id="rId20"/>
                        </a:rPr>
                        <a:t>cathepsin K</a:t>
                      </a:r>
                      <a:r>
                        <a:rPr dirty="0"/>
                        <a:t> and </a:t>
                      </a:r>
                      <a:r>
                        <a:rPr dirty="0">
                          <a:hlinkClick r:id="rId21"/>
                        </a:rPr>
                        <a:t>TFE3</a:t>
                      </a:r>
                      <a:r>
                        <a:rPr dirty="0"/>
                        <a:t>, melanoma and other clear cell tumors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036257">
                <a:tc>
                  <a:txBody>
                    <a:bodyPr/>
                    <a:lstStyle/>
                    <a:p>
                      <a:pPr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>
                          <a:hlinkClick r:id="rId2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Solid variant of serous</a:t>
                      </a:r>
                      <a:r>
                        <a:rPr lang="en-US" dirty="0">
                          <a:hlinkClick r:id="rId2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dirty="0">
                          <a:hlinkClick r:id="rId2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cystadenoma</a:t>
                      </a:r>
                      <a:r>
                        <a:rPr dirty="0"/>
                        <a:t>: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163" indent="-270163" algn="l" defTabSz="457200">
                        <a:buSzPct val="100000"/>
                        <a:buChar char="•"/>
                        <a:defRPr sz="2600">
                          <a:solidFill>
                            <a:srgbClr val="000000"/>
                          </a:solidFill>
                        </a:defRPr>
                      </a:pPr>
                      <a:r>
                        <a:rPr dirty="0"/>
                        <a:t>Labels with </a:t>
                      </a:r>
                      <a:r>
                        <a:rPr dirty="0">
                          <a:hlinkClick r:id="rId19"/>
                        </a:rPr>
                        <a:t>inhibin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Περιεχόμεν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Περιεχόμενα</a:t>
            </a:r>
          </a:p>
        </p:txBody>
      </p:sp>
      <p:sp>
        <p:nvSpPr>
          <p:cNvPr id="156" name="Βασικές πληροφορίες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Βασικές</a:t>
            </a:r>
            <a:r>
              <a:rPr dirty="0"/>
              <a:t> </a:t>
            </a:r>
            <a:r>
              <a:rPr dirty="0" err="1"/>
              <a:t>πληροφορίες</a:t>
            </a:r>
            <a:endParaRPr dirty="0"/>
          </a:p>
          <a:p>
            <a:r>
              <a:rPr dirty="0" err="1"/>
              <a:t>Επιδημιολογία</a:t>
            </a:r>
            <a:r>
              <a:rPr dirty="0"/>
              <a:t> </a:t>
            </a:r>
            <a:r>
              <a:rPr lang="el-GR" dirty="0" smtClean="0"/>
              <a:t>- </a:t>
            </a:r>
            <a:r>
              <a:rPr dirty="0" err="1" smtClean="0"/>
              <a:t>Αιτιολογία</a:t>
            </a:r>
            <a:endParaRPr dirty="0"/>
          </a:p>
          <a:p>
            <a:r>
              <a:rPr dirty="0" err="1"/>
              <a:t>Συμπτώματα</a:t>
            </a:r>
            <a:endParaRPr dirty="0"/>
          </a:p>
          <a:p>
            <a:r>
              <a:rPr dirty="0" err="1"/>
              <a:t>Θεραπεία</a:t>
            </a:r>
            <a:r>
              <a:rPr dirty="0"/>
              <a:t> </a:t>
            </a:r>
          </a:p>
          <a:p>
            <a:r>
              <a:rPr dirty="0" err="1" smtClean="0"/>
              <a:t>Ιστολογικ</a:t>
            </a:r>
            <a:r>
              <a:rPr lang="el-GR" dirty="0" smtClean="0"/>
              <a:t>ά</a:t>
            </a:r>
            <a:r>
              <a:rPr dirty="0" smtClean="0"/>
              <a:t> </a:t>
            </a:r>
            <a:r>
              <a:rPr dirty="0" err="1"/>
              <a:t>χαρακτηριστικά</a:t>
            </a:r>
            <a:r>
              <a:rPr dirty="0"/>
              <a:t> </a:t>
            </a:r>
          </a:p>
          <a:p>
            <a:r>
              <a:rPr dirty="0" err="1"/>
              <a:t>Τυπική</a:t>
            </a:r>
            <a:r>
              <a:rPr dirty="0"/>
              <a:t> </a:t>
            </a:r>
            <a:r>
              <a:rPr dirty="0" err="1"/>
              <a:t>κλινική</a:t>
            </a:r>
            <a:r>
              <a:rPr dirty="0"/>
              <a:t> </a:t>
            </a:r>
            <a:r>
              <a:rPr dirty="0" err="1"/>
              <a:t>εικόνα</a:t>
            </a:r>
            <a:endParaRPr dirty="0"/>
          </a:p>
          <a:p>
            <a:r>
              <a:rPr dirty="0" err="1"/>
              <a:t>Διαφορική</a:t>
            </a:r>
            <a:r>
              <a:rPr dirty="0"/>
              <a:t> </a:t>
            </a:r>
            <a:r>
              <a:rPr dirty="0" err="1"/>
              <a:t>διάγνωση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ΠΑ.ΝΕ.Ν."/>
          <p:cNvSpPr txBox="1"/>
          <p:nvPr/>
        </p:nvSpPr>
        <p:spPr>
          <a:xfrm>
            <a:off x="3451860" y="821119"/>
            <a:ext cx="22720367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825500">
              <a:defRPr sz="5500" b="1" u="sng"/>
            </a:lvl1pPr>
          </a:lstStyle>
          <a:p>
            <a:r>
              <a:rPr dirty="0" smtClean="0"/>
              <a:t>ΠΑ</a:t>
            </a:r>
            <a:r>
              <a:rPr lang="el-GR" dirty="0" smtClean="0"/>
              <a:t>ΓΚΡΕΑΤΙΚΟΙ   </a:t>
            </a:r>
            <a:r>
              <a:rPr lang="el-GR" spc="600" dirty="0" smtClean="0"/>
              <a:t>ΝΕΥΡΟΕΝΔΟΚΡΙΝΕΙΣ </a:t>
            </a:r>
            <a:r>
              <a:rPr lang="el-GR" dirty="0" smtClean="0"/>
              <a:t> ΟΓΚΟΙ</a:t>
            </a:r>
            <a:endParaRPr dirty="0"/>
          </a:p>
        </p:txBody>
      </p:sp>
      <p:sp>
        <p:nvSpPr>
          <p:cNvPr id="159" name="Καλή διαφ."/>
          <p:cNvSpPr txBox="1"/>
          <p:nvPr/>
        </p:nvSpPr>
        <p:spPr>
          <a:xfrm>
            <a:off x="1204332" y="2743860"/>
            <a:ext cx="6768152" cy="209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 b="1" u="sng"/>
            </a:lvl1pPr>
          </a:lstStyle>
          <a:p>
            <a:r>
              <a:rPr dirty="0" err="1" smtClean="0"/>
              <a:t>Καλ</a:t>
            </a:r>
            <a:r>
              <a:rPr lang="el-GR" dirty="0" err="1" smtClean="0"/>
              <a:t>ώς</a:t>
            </a:r>
            <a:r>
              <a:rPr dirty="0" smtClean="0"/>
              <a:t> </a:t>
            </a:r>
            <a:r>
              <a:rPr dirty="0" err="1" smtClean="0"/>
              <a:t>διαφ</a:t>
            </a:r>
            <a:r>
              <a:rPr lang="el-GR" dirty="0" err="1" smtClean="0"/>
              <a:t>οροποιημένοι</a:t>
            </a:r>
            <a:r>
              <a:rPr lang="el-GR" dirty="0" smtClean="0"/>
              <a:t> όγκοι</a:t>
            </a:r>
            <a:endParaRPr dirty="0"/>
          </a:p>
        </p:txBody>
      </p:sp>
      <p:sp>
        <p:nvSpPr>
          <p:cNvPr id="160" name="Κακή διαφ."/>
          <p:cNvSpPr txBox="1"/>
          <p:nvPr/>
        </p:nvSpPr>
        <p:spPr>
          <a:xfrm>
            <a:off x="11544300" y="3408656"/>
            <a:ext cx="16267246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/>
            </a:lvl1pPr>
          </a:lstStyle>
          <a:p>
            <a:r>
              <a:rPr lang="el-GR" dirty="0" smtClean="0"/>
              <a:t>Χαμηλά  διαφοροποιημένα καρκινώματα</a:t>
            </a:r>
            <a:endParaRPr dirty="0"/>
          </a:p>
        </p:txBody>
      </p:sp>
      <p:sp>
        <p:nvSpPr>
          <p:cNvPr id="161" name="Line"/>
          <p:cNvSpPr/>
          <p:nvPr/>
        </p:nvSpPr>
        <p:spPr>
          <a:xfrm flipH="1">
            <a:off x="7624709" y="1706544"/>
            <a:ext cx="2520269" cy="1459578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2" name="Line"/>
          <p:cNvSpPr/>
          <p:nvPr/>
        </p:nvSpPr>
        <p:spPr>
          <a:xfrm>
            <a:off x="14238352" y="1706544"/>
            <a:ext cx="2624125" cy="1459578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3" name="Λειτουργικό"/>
          <p:cNvSpPr txBox="1"/>
          <p:nvPr/>
        </p:nvSpPr>
        <p:spPr>
          <a:xfrm>
            <a:off x="1381343" y="7135321"/>
            <a:ext cx="3428824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/>
            </a:lvl1pPr>
          </a:lstStyle>
          <a:p>
            <a:r>
              <a:rPr dirty="0" err="1" smtClean="0"/>
              <a:t>Λειτουργικ</a:t>
            </a:r>
            <a:r>
              <a:rPr lang="el-GR" dirty="0" err="1" smtClean="0"/>
              <a:t>οί</a:t>
            </a:r>
            <a:endParaRPr dirty="0"/>
          </a:p>
        </p:txBody>
      </p:sp>
      <p:sp>
        <p:nvSpPr>
          <p:cNvPr id="164" name="Μη Λειτουργικό 70-90%"/>
          <p:cNvSpPr txBox="1"/>
          <p:nvPr/>
        </p:nvSpPr>
        <p:spPr>
          <a:xfrm>
            <a:off x="6708114" y="7135321"/>
            <a:ext cx="12971500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 b="1" u="sng"/>
            </a:lvl1pPr>
          </a:lstStyle>
          <a:p>
            <a:r>
              <a:rPr dirty="0" err="1"/>
              <a:t>Μη</a:t>
            </a:r>
            <a:r>
              <a:rPr dirty="0"/>
              <a:t> </a:t>
            </a:r>
            <a:r>
              <a:rPr dirty="0" err="1" smtClean="0"/>
              <a:t>Λειτουργικ</a:t>
            </a:r>
            <a:r>
              <a:rPr lang="el-GR" dirty="0" err="1" smtClean="0"/>
              <a:t>οί</a:t>
            </a:r>
            <a:r>
              <a:rPr lang="en-US" dirty="0" smtClean="0"/>
              <a:t>:</a:t>
            </a:r>
            <a:r>
              <a:rPr dirty="0" smtClean="0"/>
              <a:t> </a:t>
            </a:r>
            <a:r>
              <a:rPr dirty="0"/>
              <a:t>70-90</a:t>
            </a:r>
            <a:r>
              <a:rPr dirty="0" smtClean="0"/>
              <a:t>%</a:t>
            </a:r>
            <a:r>
              <a:rPr lang="el-GR" dirty="0" smtClean="0"/>
              <a:t> των περιπτώσεων</a:t>
            </a:r>
            <a:endParaRPr dirty="0"/>
          </a:p>
        </p:txBody>
      </p:sp>
      <p:sp>
        <p:nvSpPr>
          <p:cNvPr id="165" name="Line"/>
          <p:cNvSpPr/>
          <p:nvPr/>
        </p:nvSpPr>
        <p:spPr>
          <a:xfrm flipH="1">
            <a:off x="4342205" y="4418581"/>
            <a:ext cx="1423262" cy="2126600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6" name="Line"/>
          <p:cNvSpPr/>
          <p:nvPr/>
        </p:nvSpPr>
        <p:spPr>
          <a:xfrm>
            <a:off x="6205963" y="4406872"/>
            <a:ext cx="1361852" cy="2150017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7" name="Παράγει ορμόνες"/>
          <p:cNvSpPr txBox="1"/>
          <p:nvPr/>
        </p:nvSpPr>
        <p:spPr>
          <a:xfrm>
            <a:off x="1507899" y="7934540"/>
            <a:ext cx="272510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 smtClean="0"/>
              <a:t>Παράγ</a:t>
            </a:r>
            <a:r>
              <a:rPr lang="el-GR" dirty="0" err="1" smtClean="0"/>
              <a:t>ουν</a:t>
            </a:r>
            <a:r>
              <a:rPr dirty="0" smtClean="0"/>
              <a:t> </a:t>
            </a:r>
            <a:r>
              <a:rPr dirty="0" err="1"/>
              <a:t>ορμόνες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Βασικές πληροφορίε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err="1"/>
              <a:t>Βασικές</a:t>
            </a:r>
            <a:r>
              <a:rPr dirty="0"/>
              <a:t> </a:t>
            </a:r>
            <a:r>
              <a:rPr dirty="0" err="1" smtClean="0"/>
              <a:t>πληροφορίες</a:t>
            </a:r>
            <a:r>
              <a:rPr lang="el-GR" dirty="0" smtClean="0"/>
              <a:t> για τους </a:t>
            </a:r>
            <a:r>
              <a:rPr lang="el-GR" dirty="0" err="1" smtClean="0"/>
              <a:t>νευροενδοκρινείς</a:t>
            </a:r>
            <a:r>
              <a:rPr lang="el-GR" dirty="0" smtClean="0"/>
              <a:t> όγκους του παγκρέατος</a:t>
            </a:r>
            <a:endParaRPr dirty="0"/>
          </a:p>
        </p:txBody>
      </p:sp>
      <p:sp>
        <p:nvSpPr>
          <p:cNvPr id="170" name="Καλή πρόγνωση (καλά διαφοροποιημένα νεοπλάσματα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Καλή</a:t>
            </a:r>
            <a:r>
              <a:rPr dirty="0"/>
              <a:t> </a:t>
            </a:r>
            <a:r>
              <a:rPr dirty="0" err="1"/>
              <a:t>πρόγνωση</a:t>
            </a:r>
            <a:r>
              <a:rPr dirty="0"/>
              <a:t> (</a:t>
            </a:r>
            <a:r>
              <a:rPr dirty="0" err="1"/>
              <a:t>καλά</a:t>
            </a:r>
            <a:r>
              <a:rPr dirty="0"/>
              <a:t> </a:t>
            </a:r>
            <a:r>
              <a:rPr dirty="0" err="1" smtClean="0"/>
              <a:t>διαφοροποιημέν</a:t>
            </a:r>
            <a:r>
              <a:rPr lang="el-GR" dirty="0" smtClean="0"/>
              <a:t>οι</a:t>
            </a:r>
            <a:r>
              <a:rPr dirty="0" smtClean="0"/>
              <a:t> </a:t>
            </a:r>
            <a:r>
              <a:rPr lang="el-GR" dirty="0" smtClean="0"/>
              <a:t>όγκοι</a:t>
            </a:r>
            <a:r>
              <a:rPr dirty="0" smtClean="0"/>
              <a:t>)</a:t>
            </a:r>
            <a:endParaRPr dirty="0"/>
          </a:p>
          <a:p>
            <a:r>
              <a:rPr dirty="0" err="1" smtClean="0"/>
              <a:t>Καλ</a:t>
            </a:r>
            <a:r>
              <a:rPr lang="el-GR" dirty="0" smtClean="0"/>
              <a:t>ά</a:t>
            </a:r>
            <a:r>
              <a:rPr dirty="0" smtClean="0"/>
              <a:t> </a:t>
            </a:r>
            <a:r>
              <a:rPr dirty="0" err="1" smtClean="0"/>
              <a:t>διαφ</a:t>
            </a:r>
            <a:r>
              <a:rPr lang="el-GR" dirty="0" err="1" smtClean="0"/>
              <a:t>οροποιημένοι</a:t>
            </a:r>
            <a:r>
              <a:rPr lang="el-GR" dirty="0" smtClean="0"/>
              <a:t>,</a:t>
            </a:r>
            <a:r>
              <a:rPr dirty="0" smtClean="0"/>
              <a:t> </a:t>
            </a:r>
            <a:r>
              <a:rPr dirty="0" err="1"/>
              <a:t>συνήθως</a:t>
            </a:r>
            <a:r>
              <a:rPr dirty="0"/>
              <a:t> </a:t>
            </a:r>
            <a:r>
              <a:rPr dirty="0" err="1"/>
              <a:t>στην</a:t>
            </a:r>
            <a:r>
              <a:rPr dirty="0"/>
              <a:t> </a:t>
            </a:r>
            <a:r>
              <a:rPr dirty="0" err="1"/>
              <a:t>ουρά</a:t>
            </a:r>
            <a:r>
              <a:rPr dirty="0"/>
              <a:t> </a:t>
            </a:r>
            <a:r>
              <a:rPr dirty="0" err="1"/>
              <a:t>του</a:t>
            </a:r>
            <a:r>
              <a:rPr dirty="0"/>
              <a:t> </a:t>
            </a:r>
            <a:r>
              <a:rPr dirty="0" err="1"/>
              <a:t>παγκρέατος</a:t>
            </a:r>
            <a:r>
              <a:rPr dirty="0"/>
              <a:t> </a:t>
            </a:r>
            <a:r>
              <a:rPr sz="3100" dirty="0"/>
              <a:t>(</a:t>
            </a:r>
            <a:r>
              <a:rPr sz="3100" dirty="0" err="1"/>
              <a:t>κακά</a:t>
            </a:r>
            <a:r>
              <a:rPr sz="3100" dirty="0"/>
              <a:t> </a:t>
            </a:r>
            <a:r>
              <a:rPr sz="3100" dirty="0" err="1"/>
              <a:t>διαφ</a:t>
            </a:r>
            <a:r>
              <a:rPr sz="3100" dirty="0"/>
              <a:t>. </a:t>
            </a:r>
            <a:r>
              <a:rPr sz="3100" dirty="0" err="1"/>
              <a:t>στην</a:t>
            </a:r>
            <a:r>
              <a:rPr sz="3100" dirty="0"/>
              <a:t> </a:t>
            </a:r>
            <a:r>
              <a:rPr sz="3100" dirty="0" err="1" smtClean="0"/>
              <a:t>κεφαλ</a:t>
            </a:r>
            <a:r>
              <a:rPr lang="el-GR" sz="3100" dirty="0" smtClean="0"/>
              <a:t>ή</a:t>
            </a:r>
            <a:r>
              <a:rPr sz="3100" dirty="0" smtClean="0"/>
              <a:t>)</a:t>
            </a:r>
            <a:endParaRPr sz="3100" dirty="0"/>
          </a:p>
          <a:p>
            <a:r>
              <a:rPr lang="el-GR" dirty="0" err="1" smtClean="0"/>
              <a:t>΄Ελεγχος</a:t>
            </a:r>
            <a:r>
              <a:rPr lang="el-GR" dirty="0" smtClean="0"/>
              <a:t> </a:t>
            </a:r>
            <a:r>
              <a:rPr dirty="0" smtClean="0"/>
              <a:t> </a:t>
            </a:r>
            <a:r>
              <a:rPr dirty="0" err="1" smtClean="0"/>
              <a:t>ορ</a:t>
            </a:r>
            <a:r>
              <a:rPr lang="el-GR" dirty="0" smtClean="0"/>
              <a:t>ίων </a:t>
            </a:r>
            <a:r>
              <a:rPr lang="el-GR" dirty="0" err="1" smtClean="0"/>
              <a:t>εκτομής</a:t>
            </a:r>
            <a:endParaRPr dirty="0"/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79435" y="5912135"/>
            <a:ext cx="6086300" cy="4928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"/>
          <p:cNvGrpSpPr/>
          <p:nvPr/>
        </p:nvGrpSpPr>
        <p:grpSpPr>
          <a:xfrm>
            <a:off x="1416249" y="985837"/>
            <a:ext cx="15659101" cy="12307292"/>
            <a:chOff x="0" y="0"/>
            <a:chExt cx="15659100" cy="12307290"/>
          </a:xfrm>
        </p:grpSpPr>
        <p:pic>
          <p:nvPicPr>
            <p:cNvPr id="173" name="Image" descr="Image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0" y="0"/>
              <a:ext cx="15659062" cy="11744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Caption"/>
            <p:cNvSpPr/>
            <p:nvPr/>
          </p:nvSpPr>
          <p:spPr>
            <a:xfrm>
              <a:off x="0" y="11845925"/>
              <a:ext cx="15659100" cy="46136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dirty="0" err="1"/>
                <a:t>Καλά</a:t>
              </a:r>
              <a:r>
                <a:rPr dirty="0"/>
                <a:t> </a:t>
              </a:r>
              <a:r>
                <a:rPr dirty="0" err="1" smtClean="0"/>
                <a:t>διαφοροποιημένο</a:t>
              </a:r>
              <a:r>
                <a:rPr lang="el-GR" dirty="0" smtClean="0"/>
                <a:t>ς</a:t>
              </a:r>
              <a:r>
                <a:rPr dirty="0" smtClean="0"/>
                <a:t> </a:t>
              </a:r>
              <a:r>
                <a:rPr lang="el-GR" dirty="0" err="1" smtClean="0"/>
                <a:t>νευροεδοκρινής</a:t>
              </a:r>
              <a:r>
                <a:rPr lang="el-GR" dirty="0" smtClean="0"/>
                <a:t> </a:t>
              </a:r>
              <a:r>
                <a:rPr dirty="0" smtClean="0"/>
                <a:t> </a:t>
              </a:r>
              <a:r>
                <a:rPr lang="el-GR" dirty="0" smtClean="0"/>
                <a:t>όγκος </a:t>
              </a:r>
              <a:r>
                <a:rPr dirty="0" err="1" smtClean="0"/>
                <a:t>στην</a:t>
              </a:r>
              <a:r>
                <a:rPr dirty="0" smtClean="0"/>
                <a:t> </a:t>
              </a:r>
              <a:r>
                <a:rPr dirty="0" err="1"/>
                <a:t>ουρά</a:t>
              </a:r>
              <a:r>
                <a:rPr dirty="0"/>
                <a:t> </a:t>
              </a:r>
              <a:r>
                <a:rPr dirty="0" err="1"/>
                <a:t>του</a:t>
              </a:r>
              <a:r>
                <a:rPr dirty="0"/>
                <a:t> </a:t>
              </a:r>
              <a:r>
                <a:rPr dirty="0" err="1"/>
                <a:t>παγκρέατος</a:t>
              </a:r>
              <a:endParaRPr dirty="0"/>
            </a:p>
          </p:txBody>
        </p:sp>
      </p:grpSp>
      <p:sp>
        <p:nvSpPr>
          <p:cNvPr id="176" name="Shape"/>
          <p:cNvSpPr/>
          <p:nvPr/>
        </p:nvSpPr>
        <p:spPr>
          <a:xfrm>
            <a:off x="7107197" y="5402286"/>
            <a:ext cx="1477584" cy="1539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380" extrusionOk="0">
                <a:moveTo>
                  <a:pt x="2466" y="14766"/>
                </a:moveTo>
                <a:cubicBezTo>
                  <a:pt x="2029" y="14259"/>
                  <a:pt x="1641" y="13714"/>
                  <a:pt x="1307" y="13140"/>
                </a:cubicBezTo>
                <a:cubicBezTo>
                  <a:pt x="935" y="12502"/>
                  <a:pt x="631" y="11829"/>
                  <a:pt x="399" y="11133"/>
                </a:cubicBezTo>
                <a:cubicBezTo>
                  <a:pt x="136" y="10416"/>
                  <a:pt x="1" y="9662"/>
                  <a:pt x="0" y="8902"/>
                </a:cubicBezTo>
                <a:cubicBezTo>
                  <a:pt x="-1" y="8143"/>
                  <a:pt x="131" y="7388"/>
                  <a:pt x="392" y="6671"/>
                </a:cubicBezTo>
                <a:cubicBezTo>
                  <a:pt x="697" y="5962"/>
                  <a:pt x="1059" y="5276"/>
                  <a:pt x="1475" y="4620"/>
                </a:cubicBezTo>
                <a:cubicBezTo>
                  <a:pt x="1901" y="3948"/>
                  <a:pt x="2382" y="3309"/>
                  <a:pt x="2913" y="2710"/>
                </a:cubicBezTo>
                <a:cubicBezTo>
                  <a:pt x="3288" y="2232"/>
                  <a:pt x="3739" y="1814"/>
                  <a:pt x="4249" y="1468"/>
                </a:cubicBezTo>
                <a:cubicBezTo>
                  <a:pt x="4761" y="1121"/>
                  <a:pt x="5328" y="853"/>
                  <a:pt x="5927" y="673"/>
                </a:cubicBezTo>
                <a:cubicBezTo>
                  <a:pt x="6761" y="350"/>
                  <a:pt x="7639" y="141"/>
                  <a:pt x="8534" y="51"/>
                </a:cubicBezTo>
                <a:cubicBezTo>
                  <a:pt x="9438" y="-40"/>
                  <a:pt x="10351" y="-8"/>
                  <a:pt x="11246" y="146"/>
                </a:cubicBezTo>
                <a:cubicBezTo>
                  <a:pt x="12372" y="287"/>
                  <a:pt x="13476" y="558"/>
                  <a:pt x="14534" y="952"/>
                </a:cubicBezTo>
                <a:cubicBezTo>
                  <a:pt x="15635" y="1363"/>
                  <a:pt x="16678" y="1905"/>
                  <a:pt x="17637" y="2564"/>
                </a:cubicBezTo>
                <a:cubicBezTo>
                  <a:pt x="18698" y="3434"/>
                  <a:pt x="19551" y="4511"/>
                  <a:pt x="20139" y="5723"/>
                </a:cubicBezTo>
                <a:cubicBezTo>
                  <a:pt x="20572" y="6618"/>
                  <a:pt x="20854" y="7573"/>
                  <a:pt x="20974" y="8552"/>
                </a:cubicBezTo>
                <a:cubicBezTo>
                  <a:pt x="21530" y="10150"/>
                  <a:pt x="21599" y="11866"/>
                  <a:pt x="21172" y="13500"/>
                </a:cubicBezTo>
                <a:cubicBezTo>
                  <a:pt x="20817" y="14858"/>
                  <a:pt x="20130" y="16117"/>
                  <a:pt x="19166" y="17171"/>
                </a:cubicBezTo>
                <a:cubicBezTo>
                  <a:pt x="18761" y="18688"/>
                  <a:pt x="17711" y="19973"/>
                  <a:pt x="16270" y="20715"/>
                </a:cubicBezTo>
                <a:cubicBezTo>
                  <a:pt x="14957" y="21391"/>
                  <a:pt x="13424" y="21560"/>
                  <a:pt x="11985" y="21187"/>
                </a:cubicBezTo>
                <a:cubicBezTo>
                  <a:pt x="10702" y="20868"/>
                  <a:pt x="9468" y="20390"/>
                  <a:pt x="8316" y="19763"/>
                </a:cubicBezTo>
                <a:cubicBezTo>
                  <a:pt x="7064" y="19082"/>
                  <a:pt x="5921" y="18234"/>
                  <a:pt x="4920" y="17244"/>
                </a:cubicBezTo>
                <a:lnTo>
                  <a:pt x="2466" y="14766"/>
                </a:lnTo>
                <a:close/>
              </a:path>
            </a:pathLst>
          </a:custGeom>
          <a:solidFill>
            <a:schemeClr val="accent2">
              <a:hueOff val="-206910"/>
              <a:satOff val="-12829"/>
              <a:lumOff val="16238"/>
              <a:alpha val="40938"/>
            </a:schemeClr>
          </a:solidFill>
          <a:ln w="25400">
            <a:solidFill>
              <a:srgbClr val="FFFFFF">
                <a:alpha val="4093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7" name="Shape"/>
          <p:cNvSpPr/>
          <p:nvPr/>
        </p:nvSpPr>
        <p:spPr>
          <a:xfrm>
            <a:off x="4641076" y="6950350"/>
            <a:ext cx="3305550" cy="2852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7" h="21038" extrusionOk="0">
                <a:moveTo>
                  <a:pt x="6001" y="1339"/>
                </a:moveTo>
                <a:lnTo>
                  <a:pt x="3372" y="4049"/>
                </a:lnTo>
                <a:cubicBezTo>
                  <a:pt x="2930" y="4836"/>
                  <a:pt x="2509" y="5638"/>
                  <a:pt x="2110" y="6454"/>
                </a:cubicBezTo>
                <a:cubicBezTo>
                  <a:pt x="1736" y="7217"/>
                  <a:pt x="1380" y="7992"/>
                  <a:pt x="1043" y="8778"/>
                </a:cubicBezTo>
                <a:cubicBezTo>
                  <a:pt x="429" y="10018"/>
                  <a:pt x="75" y="11404"/>
                  <a:pt x="11" y="12826"/>
                </a:cubicBezTo>
                <a:cubicBezTo>
                  <a:pt x="-50" y="14158"/>
                  <a:pt x="144" y="15488"/>
                  <a:pt x="580" y="16724"/>
                </a:cubicBezTo>
                <a:cubicBezTo>
                  <a:pt x="1468" y="17437"/>
                  <a:pt x="2396" y="18083"/>
                  <a:pt x="3358" y="18658"/>
                </a:cubicBezTo>
                <a:cubicBezTo>
                  <a:pt x="4479" y="19328"/>
                  <a:pt x="5643" y="19900"/>
                  <a:pt x="6839" y="20368"/>
                </a:cubicBezTo>
                <a:cubicBezTo>
                  <a:pt x="8558" y="21003"/>
                  <a:pt x="10380" y="21190"/>
                  <a:pt x="12171" y="20916"/>
                </a:cubicBezTo>
                <a:cubicBezTo>
                  <a:pt x="13699" y="20683"/>
                  <a:pt x="15173" y="20118"/>
                  <a:pt x="16515" y="19252"/>
                </a:cubicBezTo>
                <a:cubicBezTo>
                  <a:pt x="18469" y="18231"/>
                  <a:pt x="19999" y="16385"/>
                  <a:pt x="20784" y="14102"/>
                </a:cubicBezTo>
                <a:cubicBezTo>
                  <a:pt x="21550" y="11875"/>
                  <a:pt x="21548" y="9400"/>
                  <a:pt x="20779" y="7175"/>
                </a:cubicBezTo>
                <a:cubicBezTo>
                  <a:pt x="19512" y="4076"/>
                  <a:pt x="17182" y="1710"/>
                  <a:pt x="14339" y="632"/>
                </a:cubicBezTo>
                <a:cubicBezTo>
                  <a:pt x="11588" y="-410"/>
                  <a:pt x="8587" y="-156"/>
                  <a:pt x="6001" y="1339"/>
                </a:cubicBezTo>
                <a:close/>
              </a:path>
            </a:pathLst>
          </a:custGeom>
          <a:solidFill>
            <a:schemeClr val="accent2">
              <a:hueOff val="-206910"/>
              <a:satOff val="-12829"/>
              <a:lumOff val="16238"/>
              <a:alpha val="36815"/>
            </a:schemeClr>
          </a:solidFill>
          <a:ln w="25400">
            <a:solidFill>
              <a:srgbClr val="FFFFFF">
                <a:alpha val="36815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78567" y="630202"/>
            <a:ext cx="6637051" cy="541678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"/>
          <p:cNvSpPr/>
          <p:nvPr/>
        </p:nvSpPr>
        <p:spPr>
          <a:xfrm>
            <a:off x="20904052" y="2629524"/>
            <a:ext cx="1387309" cy="1178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600" extrusionOk="0">
                <a:moveTo>
                  <a:pt x="189" y="4427"/>
                </a:moveTo>
                <a:lnTo>
                  <a:pt x="0" y="21600"/>
                </a:lnTo>
                <a:lnTo>
                  <a:pt x="4480" y="18240"/>
                </a:lnTo>
                <a:lnTo>
                  <a:pt x="8066" y="17106"/>
                </a:lnTo>
                <a:lnTo>
                  <a:pt x="11574" y="14601"/>
                </a:lnTo>
                <a:lnTo>
                  <a:pt x="12872" y="12705"/>
                </a:lnTo>
                <a:lnTo>
                  <a:pt x="17022" y="9854"/>
                </a:lnTo>
                <a:lnTo>
                  <a:pt x="17709" y="9980"/>
                </a:lnTo>
                <a:lnTo>
                  <a:pt x="18813" y="8254"/>
                </a:lnTo>
                <a:lnTo>
                  <a:pt x="20278" y="7790"/>
                </a:lnTo>
                <a:cubicBezTo>
                  <a:pt x="20827" y="6933"/>
                  <a:pt x="21190" y="5973"/>
                  <a:pt x="21376" y="4979"/>
                </a:cubicBezTo>
                <a:cubicBezTo>
                  <a:pt x="21600" y="3780"/>
                  <a:pt x="21573" y="2465"/>
                  <a:pt x="20985" y="1358"/>
                </a:cubicBezTo>
                <a:cubicBezTo>
                  <a:pt x="20654" y="736"/>
                  <a:pt x="20161" y="259"/>
                  <a:pt x="19580" y="0"/>
                </a:cubicBezTo>
                <a:cubicBezTo>
                  <a:pt x="18816" y="314"/>
                  <a:pt x="18006" y="445"/>
                  <a:pt x="17199" y="385"/>
                </a:cubicBezTo>
                <a:cubicBezTo>
                  <a:pt x="16675" y="346"/>
                  <a:pt x="16157" y="228"/>
                  <a:pt x="15659" y="31"/>
                </a:cubicBezTo>
                <a:lnTo>
                  <a:pt x="12285" y="2135"/>
                </a:lnTo>
                <a:lnTo>
                  <a:pt x="7791" y="2726"/>
                </a:lnTo>
                <a:cubicBezTo>
                  <a:pt x="5916" y="2669"/>
                  <a:pt x="4078" y="3359"/>
                  <a:pt x="2572" y="4683"/>
                </a:cubicBezTo>
                <a:cubicBezTo>
                  <a:pt x="2344" y="4884"/>
                  <a:pt x="2125" y="5099"/>
                  <a:pt x="1916" y="5326"/>
                </a:cubicBezTo>
                <a:cubicBezTo>
                  <a:pt x="1781" y="4527"/>
                  <a:pt x="1088" y="4044"/>
                  <a:pt x="432" y="4292"/>
                </a:cubicBezTo>
                <a:cubicBezTo>
                  <a:pt x="346" y="4324"/>
                  <a:pt x="264" y="4370"/>
                  <a:pt x="189" y="4427"/>
                </a:cubicBezTo>
                <a:close/>
              </a:path>
            </a:pathLst>
          </a:custGeom>
          <a:solidFill>
            <a:schemeClr val="accent2">
              <a:hueOff val="-206910"/>
              <a:satOff val="-12829"/>
              <a:lumOff val="16238"/>
              <a:alpha val="50519"/>
            </a:schemeClr>
          </a:solidFill>
          <a:ln w="25400">
            <a:solidFill>
              <a:srgbClr val="FFFFFF">
                <a:alpha val="5051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Επιδημιολογία Αιτιολογί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Επιδημιολογία Αιτιολογία</a:t>
            </a:r>
          </a:p>
        </p:txBody>
      </p:sp>
      <p:sp>
        <p:nvSpPr>
          <p:cNvPr id="182" name="&gt;5% των νεοπλασμάτων παγκρέατος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&gt;5% </a:t>
            </a:r>
            <a:r>
              <a:rPr dirty="0" err="1"/>
              <a:t>των</a:t>
            </a:r>
            <a:r>
              <a:rPr dirty="0"/>
              <a:t> </a:t>
            </a:r>
            <a:r>
              <a:rPr dirty="0" err="1"/>
              <a:t>νεοπλασμάτων</a:t>
            </a:r>
            <a:r>
              <a:rPr dirty="0"/>
              <a:t> </a:t>
            </a:r>
            <a:r>
              <a:rPr dirty="0" err="1"/>
              <a:t>παγκρέατος</a:t>
            </a:r>
            <a:endParaRPr dirty="0"/>
          </a:p>
          <a:p>
            <a:r>
              <a:rPr dirty="0"/>
              <a:t>1 : 100.000 </a:t>
            </a:r>
            <a:r>
              <a:rPr dirty="0" err="1"/>
              <a:t>άτομα</a:t>
            </a:r>
            <a:r>
              <a:rPr dirty="0"/>
              <a:t>,  30-60 </a:t>
            </a:r>
            <a:r>
              <a:rPr dirty="0" err="1"/>
              <a:t>ετών</a:t>
            </a:r>
            <a:r>
              <a:rPr dirty="0"/>
              <a:t>, </a:t>
            </a:r>
            <a:r>
              <a:rPr dirty="0">
                <a:latin typeface="Apple Color Emoji"/>
                <a:ea typeface="Apple Color Emoji"/>
                <a:cs typeface="Apple Color Emoji"/>
                <a:sym typeface="Apple Color Emoji"/>
              </a:rPr>
              <a:t>♂=♀</a:t>
            </a:r>
            <a:r>
              <a:rPr dirty="0"/>
              <a:t> </a:t>
            </a:r>
            <a:r>
              <a:rPr sz="3000" dirty="0"/>
              <a:t>(㊚ = ㊛) </a:t>
            </a:r>
          </a:p>
          <a:p>
            <a:r>
              <a:rPr dirty="0"/>
              <a:t>≈80% </a:t>
            </a:r>
            <a:r>
              <a:rPr dirty="0" err="1" smtClean="0"/>
              <a:t>σποραδικ</a:t>
            </a:r>
            <a:r>
              <a:rPr lang="el-GR" dirty="0" err="1" smtClean="0"/>
              <a:t>οί</a:t>
            </a:r>
            <a:r>
              <a:rPr dirty="0" smtClean="0"/>
              <a:t> </a:t>
            </a:r>
            <a:r>
              <a:rPr dirty="0"/>
              <a:t>( ≈20% MEN1&gt;VHL&gt;NF1)</a:t>
            </a:r>
          </a:p>
          <a:p>
            <a:endParaRPr dirty="0"/>
          </a:p>
          <a:p>
            <a:r>
              <a:rPr dirty="0" err="1"/>
              <a:t>Μεταλλάξεις</a:t>
            </a:r>
            <a:r>
              <a:rPr dirty="0"/>
              <a:t> </a:t>
            </a:r>
            <a:r>
              <a:rPr dirty="0" err="1"/>
              <a:t>σε</a:t>
            </a:r>
            <a:r>
              <a:rPr dirty="0"/>
              <a:t> </a:t>
            </a:r>
            <a:r>
              <a:rPr lang="el-GR" dirty="0" err="1" smtClean="0"/>
              <a:t>ογκοκατασταλτικά</a:t>
            </a:r>
            <a:r>
              <a:rPr lang="el-GR" dirty="0" smtClean="0"/>
              <a:t> γονίδια</a:t>
            </a:r>
            <a:r>
              <a:rPr dirty="0" smtClean="0"/>
              <a:t> </a:t>
            </a:r>
            <a:r>
              <a:rPr dirty="0"/>
              <a:t>PTEN, MEN1 </a:t>
            </a:r>
            <a:r>
              <a:rPr lang="el-GR" dirty="0" smtClean="0"/>
              <a:t>κλπ</a:t>
            </a:r>
            <a:r>
              <a:rPr dirty="0" smtClean="0"/>
              <a:t>.</a:t>
            </a:r>
            <a:endParaRPr dirty="0"/>
          </a:p>
          <a:p>
            <a:r>
              <a:rPr dirty="0" err="1"/>
              <a:t>Συσχέτιση</a:t>
            </a:r>
            <a:r>
              <a:rPr dirty="0"/>
              <a:t> </a:t>
            </a:r>
            <a:r>
              <a:rPr dirty="0" err="1"/>
              <a:t>με</a:t>
            </a:r>
            <a:r>
              <a:rPr dirty="0"/>
              <a:t> </a:t>
            </a:r>
            <a:r>
              <a:rPr dirty="0" err="1"/>
              <a:t>κάπνισμα</a:t>
            </a:r>
            <a:r>
              <a:rPr dirty="0"/>
              <a:t>, </a:t>
            </a:r>
            <a:r>
              <a:rPr dirty="0" err="1"/>
              <a:t>διαβήτη</a:t>
            </a:r>
            <a:r>
              <a:rPr dirty="0"/>
              <a:t>, </a:t>
            </a:r>
            <a:r>
              <a:rPr dirty="0" err="1" smtClean="0"/>
              <a:t>συγγ</a:t>
            </a:r>
            <a:r>
              <a:rPr lang="el-GR" dirty="0" err="1" smtClean="0"/>
              <a:t>ενείς</a:t>
            </a:r>
            <a:r>
              <a:rPr lang="el-GR" dirty="0" smtClean="0"/>
              <a:t>.</a:t>
            </a:r>
            <a:endParaRPr dirty="0"/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264536">
            <a:off x="18298388" y="3638635"/>
            <a:ext cx="1228982" cy="2283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Συμπτώματ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err="1"/>
              <a:t>Συμπτώματα</a:t>
            </a:r>
            <a:r>
              <a:rPr dirty="0"/>
              <a:t> </a:t>
            </a:r>
            <a:r>
              <a:rPr lang="el-GR" dirty="0" err="1" smtClean="0"/>
              <a:t>νευροενδοκρινών</a:t>
            </a:r>
            <a:r>
              <a:rPr lang="el-GR" dirty="0" smtClean="0"/>
              <a:t> όγκων παγκρέατος</a:t>
            </a:r>
            <a:endParaRPr dirty="0"/>
          </a:p>
        </p:txBody>
      </p:sp>
      <p:sp>
        <p:nvSpPr>
          <p:cNvPr id="186" name="Μη λειτουργικά: Συνήθως χωρίς συμπτώματα, σύμπτωμα λόγω συμπίεσης π.χ. LUQ pai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u="sng" dirty="0" err="1"/>
              <a:t>Μη</a:t>
            </a:r>
            <a:r>
              <a:rPr b="1" u="sng" dirty="0"/>
              <a:t> </a:t>
            </a:r>
            <a:r>
              <a:rPr b="1" u="sng" dirty="0" err="1" smtClean="0"/>
              <a:t>λειτουργικ</a:t>
            </a:r>
            <a:r>
              <a:rPr lang="el-GR" b="1" u="sng" dirty="0" err="1" smtClean="0"/>
              <a:t>οί</a:t>
            </a:r>
            <a:r>
              <a:rPr b="1" u="sng" dirty="0" smtClean="0"/>
              <a:t>:</a:t>
            </a:r>
            <a:r>
              <a:rPr dirty="0" smtClean="0"/>
              <a:t> </a:t>
            </a:r>
            <a:r>
              <a:rPr dirty="0" err="1"/>
              <a:t>Συνήθως</a:t>
            </a:r>
            <a:r>
              <a:rPr dirty="0"/>
              <a:t> </a:t>
            </a:r>
            <a:r>
              <a:rPr dirty="0" err="1"/>
              <a:t>χωρίς</a:t>
            </a:r>
            <a:r>
              <a:rPr dirty="0"/>
              <a:t> </a:t>
            </a:r>
            <a:r>
              <a:rPr dirty="0" err="1"/>
              <a:t>συμπτώματα</a:t>
            </a:r>
            <a:r>
              <a:rPr dirty="0"/>
              <a:t>, </a:t>
            </a:r>
            <a:r>
              <a:rPr dirty="0" err="1"/>
              <a:t>σύμπτωμα</a:t>
            </a:r>
            <a:r>
              <a:rPr dirty="0"/>
              <a:t> </a:t>
            </a:r>
            <a:r>
              <a:rPr dirty="0" err="1"/>
              <a:t>λόγω</a:t>
            </a:r>
            <a:r>
              <a:rPr dirty="0"/>
              <a:t> </a:t>
            </a:r>
            <a:r>
              <a:rPr dirty="0" err="1"/>
              <a:t>συμπίεσης</a:t>
            </a:r>
            <a:r>
              <a:rPr dirty="0"/>
              <a:t> </a:t>
            </a:r>
            <a:r>
              <a:rPr dirty="0" err="1"/>
              <a:t>π.χ</a:t>
            </a:r>
            <a:r>
              <a:rPr dirty="0" smtClean="0"/>
              <a:t>.</a:t>
            </a:r>
            <a:r>
              <a:rPr lang="el-GR" dirty="0" smtClean="0"/>
              <a:t> κοιλιακός πόνος</a:t>
            </a:r>
            <a:endParaRPr dirty="0"/>
          </a:p>
          <a:p>
            <a:r>
              <a:rPr dirty="0" err="1" smtClean="0"/>
              <a:t>Λειτουργικ</a:t>
            </a:r>
            <a:r>
              <a:rPr lang="el-GR" dirty="0" err="1" smtClean="0"/>
              <a:t>οί</a:t>
            </a:r>
            <a:r>
              <a:rPr dirty="0" smtClean="0"/>
              <a:t>: </a:t>
            </a:r>
            <a:r>
              <a:rPr dirty="0" err="1"/>
              <a:t>συμπτώματα</a:t>
            </a:r>
            <a:r>
              <a:rPr dirty="0"/>
              <a:t> </a:t>
            </a:r>
            <a:r>
              <a:rPr dirty="0" err="1"/>
              <a:t>λόγω</a:t>
            </a:r>
            <a:r>
              <a:rPr dirty="0"/>
              <a:t> </a:t>
            </a:r>
            <a:r>
              <a:rPr dirty="0" err="1"/>
              <a:t>δράσης</a:t>
            </a:r>
            <a:r>
              <a:rPr dirty="0"/>
              <a:t> </a:t>
            </a:r>
            <a:r>
              <a:rPr dirty="0" err="1"/>
              <a:t>ορμονών</a:t>
            </a:r>
            <a:r>
              <a:rPr dirty="0"/>
              <a:t> </a:t>
            </a:r>
            <a:r>
              <a:rPr sz="3900" dirty="0"/>
              <a:t>(</a:t>
            </a:r>
            <a:r>
              <a:rPr sz="3900" dirty="0" err="1" smtClean="0"/>
              <a:t>ινσουλ</a:t>
            </a:r>
            <a:r>
              <a:rPr lang="el-GR" sz="3900" dirty="0" smtClean="0"/>
              <a:t>ί</a:t>
            </a:r>
            <a:r>
              <a:rPr sz="3900" dirty="0" smtClean="0"/>
              <a:t>ν</a:t>
            </a:r>
            <a:r>
              <a:rPr lang="el-GR" sz="3900" dirty="0" smtClean="0"/>
              <a:t>ω</a:t>
            </a:r>
            <a:r>
              <a:rPr sz="3900" dirty="0" err="1" smtClean="0"/>
              <a:t>μα</a:t>
            </a:r>
            <a:r>
              <a:rPr sz="3900" dirty="0" smtClean="0"/>
              <a:t>-</a:t>
            </a:r>
            <a:r>
              <a:rPr sz="3900" dirty="0"/>
              <a:t>&gt; </a:t>
            </a:r>
            <a:r>
              <a:rPr sz="3900" dirty="0" err="1"/>
              <a:t>υπογλυκαιμία</a:t>
            </a:r>
            <a:r>
              <a:rPr sz="3900" dirty="0"/>
              <a:t>, </a:t>
            </a:r>
            <a:r>
              <a:rPr sz="3900" dirty="0" err="1" smtClean="0"/>
              <a:t>γαστρ</a:t>
            </a:r>
            <a:r>
              <a:rPr lang="el-GR" sz="3900" dirty="0" smtClean="0"/>
              <a:t>ί</a:t>
            </a:r>
            <a:r>
              <a:rPr sz="3900" dirty="0" smtClean="0"/>
              <a:t>ν</a:t>
            </a:r>
            <a:r>
              <a:rPr lang="el-GR" sz="3900" dirty="0" smtClean="0"/>
              <a:t>ω</a:t>
            </a:r>
            <a:r>
              <a:rPr sz="3900" dirty="0" err="1" smtClean="0"/>
              <a:t>μα</a:t>
            </a:r>
            <a:r>
              <a:rPr sz="3900" dirty="0" smtClean="0"/>
              <a:t> </a:t>
            </a:r>
            <a:r>
              <a:rPr sz="3900" dirty="0"/>
              <a:t>-&gt; </a:t>
            </a:r>
            <a:r>
              <a:rPr sz="3900" dirty="0" err="1"/>
              <a:t>έλκος</a:t>
            </a:r>
            <a:r>
              <a:rPr sz="3900" dirty="0"/>
              <a:t>, </a:t>
            </a:r>
            <a:r>
              <a:rPr sz="3900" dirty="0" err="1" smtClean="0"/>
              <a:t>γλουκαγ</a:t>
            </a:r>
            <a:r>
              <a:rPr lang="el-GR" sz="3900" dirty="0" smtClean="0"/>
              <a:t>ό</a:t>
            </a:r>
            <a:r>
              <a:rPr sz="3900" dirty="0" smtClean="0"/>
              <a:t>ν</a:t>
            </a:r>
            <a:r>
              <a:rPr lang="el-GR" sz="3900" dirty="0" smtClean="0"/>
              <a:t>ω</a:t>
            </a:r>
            <a:r>
              <a:rPr sz="3900" dirty="0" err="1" smtClean="0"/>
              <a:t>μα</a:t>
            </a:r>
            <a:r>
              <a:rPr sz="3900" dirty="0" smtClean="0"/>
              <a:t> </a:t>
            </a:r>
            <a:r>
              <a:rPr sz="3900" dirty="0"/>
              <a:t>-&gt; </a:t>
            </a:r>
            <a:r>
              <a:rPr sz="3900" dirty="0" err="1"/>
              <a:t>διαβήτης</a:t>
            </a:r>
            <a:r>
              <a:rPr sz="3900" dirty="0"/>
              <a:t>, VIPoma..)</a:t>
            </a:r>
          </a:p>
          <a:p>
            <a:r>
              <a:rPr dirty="0" err="1" smtClean="0"/>
              <a:t>Κακοήθ</a:t>
            </a:r>
            <a:r>
              <a:rPr lang="el-GR" dirty="0" smtClean="0"/>
              <a:t>εις (καρκινώματα) </a:t>
            </a:r>
            <a:r>
              <a:rPr dirty="0" smtClean="0"/>
              <a:t> </a:t>
            </a:r>
            <a:r>
              <a:rPr lang="el-GR" dirty="0" smtClean="0"/>
              <a:t>με </a:t>
            </a:r>
            <a:r>
              <a:rPr dirty="0" err="1" smtClean="0"/>
              <a:t>συνήθ</a:t>
            </a:r>
            <a:r>
              <a:rPr lang="el-GR" dirty="0" smtClean="0"/>
              <a:t>η</a:t>
            </a:r>
            <a:r>
              <a:rPr dirty="0" smtClean="0"/>
              <a:t> </a:t>
            </a:r>
            <a:r>
              <a:rPr dirty="0" err="1"/>
              <a:t>απόφραξη</a:t>
            </a:r>
            <a:r>
              <a:rPr dirty="0"/>
              <a:t> </a:t>
            </a:r>
            <a:r>
              <a:rPr dirty="0" err="1"/>
              <a:t>πόρων</a:t>
            </a:r>
            <a:r>
              <a:rPr dirty="0"/>
              <a:t> </a:t>
            </a:r>
            <a:r>
              <a:rPr dirty="0" err="1"/>
              <a:t>παγκρέατος</a:t>
            </a:r>
            <a:r>
              <a:rPr dirty="0"/>
              <a:t> </a:t>
            </a:r>
            <a:r>
              <a:rPr sz="3000" dirty="0"/>
              <a:t>(</a:t>
            </a:r>
            <a:r>
              <a:rPr sz="3000" dirty="0" err="1"/>
              <a:t>εμφανίζονται</a:t>
            </a:r>
            <a:r>
              <a:rPr sz="3000" dirty="0"/>
              <a:t> </a:t>
            </a:r>
            <a:r>
              <a:rPr sz="3000" dirty="0" err="1"/>
              <a:t>στην</a:t>
            </a:r>
            <a:r>
              <a:rPr sz="3000" dirty="0"/>
              <a:t> </a:t>
            </a:r>
            <a:r>
              <a:rPr sz="3000" dirty="0" err="1"/>
              <a:t>κεφαλή</a:t>
            </a:r>
            <a:r>
              <a:rPr lang="en-US" sz="3000" dirty="0"/>
              <a:t>)</a:t>
            </a:r>
            <a:endParaRPr dirty="0"/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39006" y="9224695"/>
            <a:ext cx="5714713" cy="4286035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Line"/>
          <p:cNvSpPr/>
          <p:nvPr/>
        </p:nvSpPr>
        <p:spPr>
          <a:xfrm>
            <a:off x="14357785" y="8840323"/>
            <a:ext cx="4082053" cy="2480825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Θεραπεί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Θεραπεία</a:t>
            </a:r>
          </a:p>
        </p:txBody>
      </p:sp>
      <p:sp>
        <p:nvSpPr>
          <p:cNvPr id="191" name="Χειρουργική επέμβαση (λειτουργικά και μη λειτουργικά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Χειρουργική</a:t>
            </a:r>
            <a:r>
              <a:rPr dirty="0"/>
              <a:t> </a:t>
            </a:r>
            <a:r>
              <a:rPr dirty="0" err="1"/>
              <a:t>επέμβαση</a:t>
            </a:r>
            <a:r>
              <a:rPr dirty="0"/>
              <a:t> (</a:t>
            </a:r>
            <a:r>
              <a:rPr dirty="0" err="1" smtClean="0"/>
              <a:t>λειτουργικ</a:t>
            </a:r>
            <a:r>
              <a:rPr lang="el-GR" dirty="0" err="1" smtClean="0"/>
              <a:t>οί</a:t>
            </a:r>
            <a:r>
              <a:rPr dirty="0" smtClean="0"/>
              <a:t> </a:t>
            </a:r>
            <a:r>
              <a:rPr dirty="0" err="1"/>
              <a:t>και</a:t>
            </a:r>
            <a:r>
              <a:rPr dirty="0"/>
              <a:t> </a:t>
            </a:r>
            <a:r>
              <a:rPr dirty="0" err="1"/>
              <a:t>μη</a:t>
            </a:r>
            <a:r>
              <a:rPr dirty="0"/>
              <a:t> </a:t>
            </a:r>
            <a:r>
              <a:rPr dirty="0" err="1" smtClean="0"/>
              <a:t>λειτουργικ</a:t>
            </a:r>
            <a:r>
              <a:rPr lang="el-GR" dirty="0" err="1" smtClean="0"/>
              <a:t>οί</a:t>
            </a:r>
            <a:r>
              <a:rPr lang="el-GR" dirty="0" smtClean="0"/>
              <a:t> όγκοι</a:t>
            </a:r>
            <a:r>
              <a:rPr dirty="0" smtClean="0"/>
              <a:t>)</a:t>
            </a:r>
            <a:endParaRPr dirty="0"/>
          </a:p>
          <a:p>
            <a:r>
              <a:rPr dirty="0" err="1"/>
              <a:t>Φαρμακευτική</a:t>
            </a:r>
            <a:r>
              <a:rPr dirty="0"/>
              <a:t> </a:t>
            </a:r>
            <a:r>
              <a:rPr dirty="0" err="1"/>
              <a:t>θεραπεία</a:t>
            </a:r>
            <a:r>
              <a:rPr dirty="0"/>
              <a:t> </a:t>
            </a:r>
            <a:r>
              <a:rPr dirty="0" err="1"/>
              <a:t>για</a:t>
            </a:r>
            <a:r>
              <a:rPr dirty="0"/>
              <a:t> </a:t>
            </a:r>
            <a:r>
              <a:rPr dirty="0" smtClean="0"/>
              <a:t>τ</a:t>
            </a:r>
            <a:r>
              <a:rPr lang="el-GR" dirty="0" smtClean="0"/>
              <a:t>ους</a:t>
            </a:r>
            <a:r>
              <a:rPr dirty="0" smtClean="0"/>
              <a:t> </a:t>
            </a:r>
            <a:r>
              <a:rPr dirty="0" err="1" smtClean="0"/>
              <a:t>λειτουργικ</a:t>
            </a:r>
            <a:r>
              <a:rPr lang="el-GR" dirty="0" err="1" smtClean="0"/>
              <a:t>ούς</a:t>
            </a:r>
            <a:r>
              <a:rPr dirty="0" smtClean="0"/>
              <a:t> </a:t>
            </a:r>
            <a:r>
              <a:rPr lang="el-GR" dirty="0" smtClean="0"/>
              <a:t>όγκους</a:t>
            </a:r>
            <a:endParaRPr dirty="0"/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98163">
            <a:off x="15824115" y="2085458"/>
            <a:ext cx="4240783" cy="2027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15157" y="4153891"/>
            <a:ext cx="5680826" cy="3760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Ιστολογικα χαρακτηριστικ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err="1" smtClean="0"/>
              <a:t>Ιστολογικ</a:t>
            </a:r>
            <a:r>
              <a:rPr lang="el-GR" dirty="0" smtClean="0"/>
              <a:t>ά</a:t>
            </a:r>
            <a:r>
              <a:rPr dirty="0" smtClean="0"/>
              <a:t> </a:t>
            </a:r>
            <a:r>
              <a:rPr dirty="0" err="1" smtClean="0"/>
              <a:t>χαρακτηριστικά</a:t>
            </a:r>
            <a:r>
              <a:rPr lang="el-GR" dirty="0" smtClean="0"/>
              <a:t> καλά διαφοροποιημένου </a:t>
            </a:r>
            <a:r>
              <a:rPr lang="el-GR" dirty="0" err="1" smtClean="0"/>
              <a:t>νευροενδοκρινούς</a:t>
            </a:r>
            <a:r>
              <a:rPr lang="el-GR" dirty="0" smtClean="0"/>
              <a:t> όγκου παγκρέατος</a:t>
            </a:r>
            <a:endParaRPr dirty="0"/>
          </a:p>
        </p:txBody>
      </p:sp>
      <p:sp>
        <p:nvSpPr>
          <p:cNvPr id="196" name="Κυτταρική ομοιογένεια…"/>
          <p:cNvSpPr txBox="1">
            <a:spLocks noGrp="1"/>
          </p:cNvSpPr>
          <p:nvPr>
            <p:ph type="body" idx="1"/>
          </p:nvPr>
        </p:nvSpPr>
        <p:spPr>
          <a:xfrm>
            <a:off x="490654" y="4248504"/>
            <a:ext cx="22686846" cy="8256012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Κυτταρική</a:t>
            </a:r>
            <a:r>
              <a:rPr dirty="0"/>
              <a:t> </a:t>
            </a:r>
            <a:r>
              <a:rPr b="1" spc="300" dirty="0" err="1" smtClean="0"/>
              <a:t>ομοιογένεια</a:t>
            </a:r>
            <a:r>
              <a:rPr lang="el-GR" b="1" dirty="0" smtClean="0"/>
              <a:t>, ποικίλα πρότυπα </a:t>
            </a:r>
            <a:r>
              <a:rPr lang="el-GR" b="1" u="sng" spc="300" dirty="0" smtClean="0"/>
              <a:t>οργανοειδούς</a:t>
            </a:r>
            <a:r>
              <a:rPr lang="el-GR" b="1" dirty="0" smtClean="0"/>
              <a:t> αρχιτεκτονικής</a:t>
            </a:r>
            <a:endParaRPr b="1" dirty="0"/>
          </a:p>
          <a:p>
            <a:r>
              <a:rPr lang="el-GR" dirty="0" smtClean="0"/>
              <a:t>Στικτή</a:t>
            </a:r>
            <a:r>
              <a:rPr dirty="0" smtClean="0"/>
              <a:t> </a:t>
            </a:r>
            <a:r>
              <a:rPr dirty="0" err="1" smtClean="0"/>
              <a:t>χρωματ</a:t>
            </a:r>
            <a:r>
              <a:rPr lang="el-GR" dirty="0" smtClean="0"/>
              <a:t>ί</a:t>
            </a:r>
            <a:r>
              <a:rPr dirty="0" err="1" smtClean="0"/>
              <a:t>νη</a:t>
            </a:r>
            <a:r>
              <a:rPr lang="en-US" dirty="0" smtClean="0"/>
              <a:t>,</a:t>
            </a:r>
            <a:r>
              <a:rPr dirty="0" smtClean="0"/>
              <a:t> </a:t>
            </a:r>
            <a:r>
              <a:rPr lang="el-GR" dirty="0" smtClean="0"/>
              <a:t>δίκην αλατοπίπερου</a:t>
            </a:r>
            <a:endParaRPr dirty="0"/>
          </a:p>
          <a:p>
            <a:r>
              <a:rPr dirty="0" err="1"/>
              <a:t>Εναποθέσεις</a:t>
            </a:r>
            <a:r>
              <a:rPr dirty="0"/>
              <a:t> </a:t>
            </a:r>
            <a:r>
              <a:rPr b="1" dirty="0" err="1"/>
              <a:t>αμυλοειδούς</a:t>
            </a:r>
            <a:r>
              <a:rPr dirty="0"/>
              <a:t> </a:t>
            </a:r>
            <a:r>
              <a:rPr lang="el-GR" dirty="0" smtClean="0"/>
              <a:t>πολυπεπτιδίου νησιδίων </a:t>
            </a:r>
            <a:r>
              <a:rPr dirty="0" smtClean="0"/>
              <a:t>(</a:t>
            </a:r>
            <a:r>
              <a:rPr lang="el-GR" dirty="0" smtClean="0"/>
              <a:t> στο </a:t>
            </a:r>
            <a:r>
              <a:rPr lang="el-GR" dirty="0" err="1" smtClean="0"/>
              <a:t>ινσουλίνωμα</a:t>
            </a:r>
            <a:r>
              <a:rPr dirty="0" smtClean="0"/>
              <a:t>)</a:t>
            </a:r>
            <a:r>
              <a:rPr lang="el-GR" dirty="0" smtClean="0"/>
              <a:t> </a:t>
            </a:r>
          </a:p>
          <a:p>
            <a:pPr>
              <a:buNone/>
            </a:pPr>
            <a:r>
              <a:rPr lang="el-GR" dirty="0" smtClean="0"/>
              <a:t>    ψαμμώδη σωμάτια </a:t>
            </a:r>
            <a:r>
              <a:rPr dirty="0" smtClean="0"/>
              <a:t> </a:t>
            </a:r>
            <a:r>
              <a:rPr dirty="0" smtClean="0"/>
              <a:t>(</a:t>
            </a:r>
            <a:r>
              <a:rPr lang="el-GR" dirty="0" smtClean="0"/>
              <a:t>στο </a:t>
            </a:r>
            <a:r>
              <a:rPr lang="el-GR" dirty="0" err="1" smtClean="0"/>
              <a:t>σωματοστατίνωμα</a:t>
            </a:r>
            <a:r>
              <a:rPr dirty="0" smtClean="0"/>
              <a:t>)</a:t>
            </a:r>
            <a:endParaRPr dirty="0"/>
          </a:p>
          <a:p>
            <a:r>
              <a:rPr dirty="0"/>
              <a:t>+ : </a:t>
            </a:r>
            <a:r>
              <a:rPr lang="el-GR" dirty="0" err="1" smtClean="0"/>
              <a:t>συναπτοφυσίνη</a:t>
            </a:r>
            <a:r>
              <a:rPr lang="el-GR" dirty="0" smtClean="0"/>
              <a:t>, </a:t>
            </a:r>
            <a:r>
              <a:rPr lang="el-GR" dirty="0" err="1" smtClean="0"/>
              <a:t>χρωμογρανίνη</a:t>
            </a:r>
            <a:r>
              <a:rPr lang="en-US" dirty="0" smtClean="0"/>
              <a:t> A</a:t>
            </a:r>
            <a:r>
              <a:rPr dirty="0" smtClean="0"/>
              <a:t>, </a:t>
            </a:r>
            <a:r>
              <a:rPr lang="el-GR" dirty="0" smtClean="0"/>
              <a:t>ΙΝ</a:t>
            </a:r>
            <a:r>
              <a:rPr lang="en-US" dirty="0" smtClean="0"/>
              <a:t>SM</a:t>
            </a:r>
            <a:r>
              <a:rPr dirty="0" smtClean="0"/>
              <a:t>-1</a:t>
            </a:r>
            <a:endParaRPr dirty="0"/>
          </a:p>
          <a:p>
            <a:r>
              <a:rPr lang="el-GR" dirty="0" smtClean="0"/>
              <a:t>Εν προκειμένω, βαθμός-</a:t>
            </a:r>
            <a:r>
              <a:rPr dirty="0" smtClean="0"/>
              <a:t>grade </a:t>
            </a:r>
            <a:r>
              <a:rPr b="1" dirty="0" smtClean="0"/>
              <a:t>2</a:t>
            </a:r>
            <a:r>
              <a:rPr lang="en-US" b="1" dirty="0" smtClean="0"/>
              <a:t> </a:t>
            </a:r>
            <a:r>
              <a:rPr lang="el-GR" dirty="0" smtClean="0"/>
              <a:t>κατά Π.Ο.Υ.</a:t>
            </a:r>
            <a:r>
              <a:rPr dirty="0" smtClean="0"/>
              <a:t>: </a:t>
            </a:r>
            <a:r>
              <a:rPr lang="el-GR" dirty="0" smtClean="0"/>
              <a:t>Ποσοστό </a:t>
            </a:r>
            <a:r>
              <a:rPr lang="el-GR" dirty="0" err="1" smtClean="0"/>
              <a:t>ανοσοθετικών</a:t>
            </a:r>
            <a:r>
              <a:rPr lang="el-GR" dirty="0" smtClean="0"/>
              <a:t> για τον δείκτη </a:t>
            </a:r>
            <a:r>
              <a:rPr lang="en-US" dirty="0" smtClean="0"/>
              <a:t>ki67,</a:t>
            </a:r>
            <a:r>
              <a:rPr lang="el-GR" dirty="0" smtClean="0"/>
              <a:t> </a:t>
            </a:r>
            <a:r>
              <a:rPr lang="el-GR" dirty="0" err="1" smtClean="0"/>
              <a:t>νεοπλασματικών</a:t>
            </a:r>
            <a:r>
              <a:rPr lang="el-GR" dirty="0" smtClean="0"/>
              <a:t> </a:t>
            </a:r>
            <a:r>
              <a:rPr lang="el-GR" dirty="0" smtClean="0"/>
              <a:t>κυττάρων </a:t>
            </a:r>
            <a:r>
              <a:rPr lang="el-GR" dirty="0" smtClean="0"/>
              <a:t>(σε περιοχές επικέντρωσης της </a:t>
            </a:r>
            <a:r>
              <a:rPr lang="el-GR" dirty="0" err="1" smtClean="0"/>
              <a:t>ανοσοϊστοθετικότητας</a:t>
            </a:r>
            <a:r>
              <a:rPr lang="el-GR" dirty="0" smtClean="0"/>
              <a:t>)</a:t>
            </a:r>
            <a:r>
              <a:rPr dirty="0" smtClean="0"/>
              <a:t> </a:t>
            </a:r>
            <a:r>
              <a:rPr lang="en-US" dirty="0" smtClean="0"/>
              <a:t>: </a:t>
            </a:r>
            <a:r>
              <a:rPr dirty="0" smtClean="0"/>
              <a:t>5</a:t>
            </a:r>
            <a:r>
              <a:rPr dirty="0"/>
              <a:t>% </a:t>
            </a:r>
            <a:r>
              <a:rPr sz="4400" dirty="0" smtClean="0"/>
              <a:t>(</a:t>
            </a:r>
            <a:r>
              <a:rPr lang="en-US" sz="4400" dirty="0" smtClean="0"/>
              <a:t> </a:t>
            </a:r>
            <a:r>
              <a:rPr lang="el-GR" sz="4400" dirty="0" smtClean="0"/>
              <a:t>εύρος</a:t>
            </a:r>
            <a:r>
              <a:rPr lang="en-US" sz="4400" dirty="0" smtClean="0"/>
              <a:t>: </a:t>
            </a:r>
            <a:r>
              <a:rPr sz="4400" u="sng" dirty="0" smtClean="0"/>
              <a:t>3 </a:t>
            </a:r>
            <a:r>
              <a:rPr sz="4400" u="sng" dirty="0"/>
              <a:t>- 20</a:t>
            </a:r>
            <a:r>
              <a:rPr sz="4400" dirty="0" smtClean="0"/>
              <a:t>%)</a:t>
            </a:r>
            <a:r>
              <a:rPr lang="el-GR" sz="4400" dirty="0" smtClean="0"/>
              <a:t> </a:t>
            </a:r>
            <a:r>
              <a:rPr lang="el-GR" sz="4400" b="1" dirty="0" smtClean="0"/>
              <a:t>&amp; </a:t>
            </a:r>
            <a:r>
              <a:rPr lang="el-GR" sz="4400" dirty="0" smtClean="0"/>
              <a:t> </a:t>
            </a:r>
            <a:r>
              <a:rPr lang="el-GR" dirty="0" smtClean="0"/>
              <a:t>μιτώσεις</a:t>
            </a:r>
            <a:r>
              <a:rPr lang="en-US" dirty="0" smtClean="0"/>
              <a:t>:</a:t>
            </a:r>
            <a:r>
              <a:rPr lang="el-GR" dirty="0" smtClean="0"/>
              <a:t> </a:t>
            </a:r>
            <a:r>
              <a:rPr lang="en-US" dirty="0" smtClean="0"/>
              <a:t> 2-20 /</a:t>
            </a:r>
            <a:r>
              <a:rPr lang="el-GR" dirty="0" smtClean="0"/>
              <a:t> </a:t>
            </a:r>
            <a:r>
              <a:rPr lang="el-GR" dirty="0" err="1" smtClean="0"/>
              <a:t>τετρ</a:t>
            </a:r>
            <a:r>
              <a:rPr lang="el-GR" dirty="0" smtClean="0"/>
              <a:t>. χιλ.</a:t>
            </a:r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599</Words>
  <Application>Microsoft Office PowerPoint</Application>
  <PresentationFormat>Προσαρμογή</PresentationFormat>
  <Paragraphs>80</Paragraphs>
  <Slides>15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6" baseType="lpstr">
      <vt:lpstr>20_BasicBlack</vt:lpstr>
      <vt:lpstr>ΝΕΥΡΟΕΝΔΟΚΡΙΝΗΣ  ΟΓΚΟΣ ουράς παγκρέατος</vt:lpstr>
      <vt:lpstr>Περιεχόμενα</vt:lpstr>
      <vt:lpstr>Διαφάνεια 3</vt:lpstr>
      <vt:lpstr>Βασικές πληροφορίες για τους νευροενδοκρινείς όγκους του παγκρέατος</vt:lpstr>
      <vt:lpstr>Διαφάνεια 5</vt:lpstr>
      <vt:lpstr>Επιδημιολογία Αιτιολογία</vt:lpstr>
      <vt:lpstr>Συμπτώματα νευροενδοκρινών όγκων παγκρέατος</vt:lpstr>
      <vt:lpstr>Θεραπεία</vt:lpstr>
      <vt:lpstr>Ιστολογικά χαρακτηριστικά καλά διαφοροποιημένου νευροενδοκρινούς όγκου παγκρέατος</vt:lpstr>
      <vt:lpstr>Διαφάνεια 10</vt:lpstr>
      <vt:lpstr>Διαφάνεια 11</vt:lpstr>
      <vt:lpstr>Διαφάνεια 12</vt:lpstr>
      <vt:lpstr>Διαφάνεια 13</vt:lpstr>
      <vt:lpstr> Κλινική εικόνα</vt:lpstr>
      <vt:lpstr>Διαφάνεια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ΠΑ.ΝΕ.Ν. ουράς παγκρέατος</dc:title>
  <dc:creator>User</dc:creator>
  <cp:lastModifiedBy>User</cp:lastModifiedBy>
  <cp:revision>14</cp:revision>
  <dcterms:modified xsi:type="dcterms:W3CDTF">2022-11-22T19:29:19Z</dcterms:modified>
</cp:coreProperties>
</file>