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8" r:id="rId1"/>
  </p:sldMasterIdLst>
  <p:notesMasterIdLst>
    <p:notesMasterId r:id="rId27"/>
  </p:notesMasterIdLst>
  <p:sldIdLst>
    <p:sldId id="290" r:id="rId2"/>
    <p:sldId id="281" r:id="rId3"/>
    <p:sldId id="282" r:id="rId4"/>
    <p:sldId id="272" r:id="rId5"/>
    <p:sldId id="277" r:id="rId6"/>
    <p:sldId id="292" r:id="rId7"/>
    <p:sldId id="268" r:id="rId8"/>
    <p:sldId id="269" r:id="rId9"/>
    <p:sldId id="270" r:id="rId10"/>
    <p:sldId id="297" r:id="rId11"/>
    <p:sldId id="294" r:id="rId12"/>
    <p:sldId id="295" r:id="rId13"/>
    <p:sldId id="262" r:id="rId14"/>
    <p:sldId id="257" r:id="rId15"/>
    <p:sldId id="256" r:id="rId16"/>
    <p:sldId id="258" r:id="rId17"/>
    <p:sldId id="260" r:id="rId18"/>
    <p:sldId id="289" r:id="rId19"/>
    <p:sldId id="263" r:id="rId20"/>
    <p:sldId id="285" r:id="rId21"/>
    <p:sldId id="266" r:id="rId22"/>
    <p:sldId id="265" r:id="rId23"/>
    <p:sldId id="267" r:id="rId24"/>
    <p:sldId id="287" r:id="rId25"/>
    <p:sldId id="296" r:id="rId26"/>
  </p:sldIdLst>
  <p:sldSz cx="9144000" cy="6858000" type="screen4x3"/>
  <p:notesSz cx="6858000" cy="9144000"/>
  <p:defaultTextStyle>
    <a:defPPr>
      <a:defRPr lang="el-GR"/>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27" autoAdjust="0"/>
    <p:restoredTop sz="84845" autoAdjust="0"/>
  </p:normalViewPr>
  <p:slideViewPr>
    <p:cSldViewPr>
      <p:cViewPr varScale="1">
        <p:scale>
          <a:sx n="84" d="100"/>
          <a:sy n="84" d="100"/>
        </p:scale>
        <p:origin x="486"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cs typeface="+mn-cs"/>
              </a:defRPr>
            </a:lvl1pPr>
          </a:lstStyle>
          <a:p>
            <a:pPr>
              <a:defRPr/>
            </a:pPr>
            <a:endParaRPr lang="el-G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cs typeface="+mn-cs"/>
              </a:defRPr>
            </a:lvl1pPr>
          </a:lstStyle>
          <a:p>
            <a:pPr>
              <a:defRPr/>
            </a:pPr>
            <a:fld id="{80B8FDAA-976D-416C-A623-22C145CE55F4}" type="datetimeFigureOut">
              <a:rPr lang="el-GR"/>
              <a:pPr>
                <a:defRPr/>
              </a:pPr>
              <a:t>23/3/2022</a:t>
            </a:fld>
            <a:endParaRPr lang="el-G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l-GR"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l-GR"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cs typeface="+mn-cs"/>
              </a:defRPr>
            </a:lvl1pPr>
          </a:lstStyle>
          <a:p>
            <a:pPr>
              <a:defRPr/>
            </a:pPr>
            <a:endParaRPr lang="el-G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cs typeface="+mn-cs"/>
              </a:defRPr>
            </a:lvl1pPr>
          </a:lstStyle>
          <a:p>
            <a:pPr>
              <a:defRPr/>
            </a:pPr>
            <a:fld id="{EFBE292C-7F8B-451B-93C8-65316E29DF38}" type="slidenum">
              <a:rPr lang="el-GR"/>
              <a:pPr>
                <a:defRPr/>
              </a:pPr>
              <a:t>‹#›</a:t>
            </a:fld>
            <a:endParaRPr lang="el-G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ΣΗΜΕΙΩΣΕΙΣ!!!!!!!</a:t>
            </a:r>
          </a:p>
        </p:txBody>
      </p:sp>
      <p:sp>
        <p:nvSpPr>
          <p:cNvPr id="4" name="Θέση αριθμού διαφάνειας 3"/>
          <p:cNvSpPr>
            <a:spLocks noGrp="1"/>
          </p:cNvSpPr>
          <p:nvPr>
            <p:ph type="sldNum" sz="quarter" idx="10"/>
          </p:nvPr>
        </p:nvSpPr>
        <p:spPr/>
        <p:txBody>
          <a:bodyPr/>
          <a:lstStyle/>
          <a:p>
            <a:pPr>
              <a:defRPr/>
            </a:pPr>
            <a:fld id="{EFBE292C-7F8B-451B-93C8-65316E29DF38}" type="slidenum">
              <a:rPr lang="el-GR" smtClean="0"/>
              <a:pPr>
                <a:defRPr/>
              </a:pPr>
              <a:t>1</a:t>
            </a:fld>
            <a:endParaRPr lang="el-GR"/>
          </a:p>
        </p:txBody>
      </p:sp>
    </p:spTree>
    <p:extLst>
      <p:ext uri="{BB962C8B-B14F-4D97-AF65-F5344CB8AC3E}">
        <p14:creationId xmlns:p14="http://schemas.microsoft.com/office/powerpoint/2010/main" val="35722841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l-GR" b="1" u="sng" dirty="0"/>
              <a:t>Επανερχόμαστε στη</a:t>
            </a:r>
            <a:r>
              <a:rPr lang="el-GR" b="1" u="sng" baseline="0" dirty="0"/>
              <a:t> Διαφάνεια των δεικτών θνησιμότητας από νοσήματα του κυκλοφορικού.</a:t>
            </a:r>
            <a:endParaRPr lang="el-GR" b="1" u="sng"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l-GR" b="1" u="sng" dirty="0"/>
              <a:t>Ερώτημα: </a:t>
            </a:r>
            <a:r>
              <a:rPr lang="el-GR" dirty="0"/>
              <a:t>Τί έγινε στην Ελλάδα, ανάμεσα στη δεκαετία</a:t>
            </a:r>
            <a:r>
              <a:rPr lang="el-GR" baseline="0" dirty="0"/>
              <a:t> του ΄60 και του ‘80</a:t>
            </a:r>
            <a:r>
              <a:rPr lang="el-GR" dirty="0"/>
              <a:t> και από Χώρα Μοντέλο</a:t>
            </a:r>
            <a:r>
              <a:rPr lang="el-GR" baseline="0" dirty="0"/>
              <a:t> γίνεται Χώρα με Υψηλούς Δείκτες θνησιμότητας</a:t>
            </a:r>
            <a:endParaRPr lang="el-GR" dirty="0"/>
          </a:p>
          <a:p>
            <a:r>
              <a:rPr lang="el-GR" dirty="0"/>
              <a:t>από καρδιαγγειακά; </a:t>
            </a:r>
          </a:p>
          <a:p>
            <a:r>
              <a:rPr lang="el-GR" b="1" u="sng" dirty="0"/>
              <a:t>Απάντηση: </a:t>
            </a:r>
            <a:r>
              <a:rPr lang="el-GR" b="0" u="none" dirty="0"/>
              <a:t>Η απάντηση βρίσκεται στην επόμενη Διαφάνεια που μας δείχνει τις</a:t>
            </a:r>
            <a:r>
              <a:rPr lang="el-GR" b="0" u="none" baseline="0" dirty="0"/>
              <a:t> Αλλαγές που έγιναν στις Διατροφικές συνήθειες των Ελλήνων ανάμεσα στις δύο δεκαετίες.</a:t>
            </a:r>
            <a:endParaRPr lang="el-GR" dirty="0"/>
          </a:p>
        </p:txBody>
      </p:sp>
      <p:sp>
        <p:nvSpPr>
          <p:cNvPr id="4" name="Θέση αριθμού διαφάνειας 3"/>
          <p:cNvSpPr>
            <a:spLocks noGrp="1"/>
          </p:cNvSpPr>
          <p:nvPr>
            <p:ph type="sldNum" sz="quarter" idx="10"/>
          </p:nvPr>
        </p:nvSpPr>
        <p:spPr/>
        <p:txBody>
          <a:bodyPr/>
          <a:lstStyle/>
          <a:p>
            <a:pPr>
              <a:defRPr/>
            </a:pPr>
            <a:fld id="{EFBE292C-7F8B-451B-93C8-65316E29DF38}" type="slidenum">
              <a:rPr lang="el-GR" smtClean="0"/>
              <a:pPr>
                <a:defRPr/>
              </a:pPr>
              <a:t>11</a:t>
            </a:fld>
            <a:endParaRPr lang="el-GR"/>
          </a:p>
        </p:txBody>
      </p:sp>
    </p:spTree>
    <p:extLst>
      <p:ext uri="{BB962C8B-B14F-4D97-AF65-F5344CB8AC3E}">
        <p14:creationId xmlns:p14="http://schemas.microsoft.com/office/powerpoint/2010/main" val="32925086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Παρουσιάζεται η κλασσική μελέτη του </a:t>
            </a:r>
            <a:r>
              <a:rPr lang="en-US" dirty="0"/>
              <a:t>Sir</a:t>
            </a:r>
            <a:r>
              <a:rPr lang="en-US" baseline="0" dirty="0"/>
              <a:t> Richard Doll </a:t>
            </a:r>
            <a:r>
              <a:rPr lang="el-GR" baseline="0" dirty="0"/>
              <a:t>από την οποία φάνηκε η στενή σχέση ανάμεσα στο κάπνισμα και τον καρκίνο του </a:t>
            </a:r>
            <a:r>
              <a:rPr lang="el-GR" baseline="0" dirty="0" err="1"/>
              <a:t>Πνεύμονος</a:t>
            </a:r>
            <a:r>
              <a:rPr lang="el-GR" baseline="0" dirty="0"/>
              <a:t> στους άνδρες στην ΜΒ από το 1900 έως τη δεκαετία του ‘70.</a:t>
            </a:r>
          </a:p>
          <a:p>
            <a:r>
              <a:rPr lang="el-GR" baseline="0" dirty="0"/>
              <a:t>ΣΗΜΕΙΩΣΤΕ ΤΗΝ ΧΡΟΝΙΚΗ (ΚΑΘ)ΥΣΤΕΡΙΣΗ ΤΩΝ 20-30 ΧΡΌΝΩΝ ΜΕΧΡΙ ΤΗΝ ΑΥΞΗΣΗ ΤΩΝ % Καρκίνου του </a:t>
            </a:r>
            <a:r>
              <a:rPr lang="el-GR" baseline="0" dirty="0" err="1"/>
              <a:t>Πνεύμονος</a:t>
            </a:r>
            <a:r>
              <a:rPr lang="el-GR" baseline="0" dirty="0"/>
              <a:t>.</a:t>
            </a:r>
            <a:endParaRPr lang="el-GR" dirty="0"/>
          </a:p>
        </p:txBody>
      </p:sp>
      <p:sp>
        <p:nvSpPr>
          <p:cNvPr id="4" name="Θέση αριθμού διαφάνειας 3"/>
          <p:cNvSpPr>
            <a:spLocks noGrp="1"/>
          </p:cNvSpPr>
          <p:nvPr>
            <p:ph type="sldNum" sz="quarter" idx="10"/>
          </p:nvPr>
        </p:nvSpPr>
        <p:spPr/>
        <p:txBody>
          <a:bodyPr/>
          <a:lstStyle/>
          <a:p>
            <a:pPr>
              <a:defRPr/>
            </a:pPr>
            <a:fld id="{EFBE292C-7F8B-451B-93C8-65316E29DF38}" type="slidenum">
              <a:rPr lang="el-GR" smtClean="0"/>
              <a:pPr>
                <a:defRPr/>
              </a:pPr>
              <a:t>13</a:t>
            </a:fld>
            <a:endParaRPr lang="el-GR"/>
          </a:p>
        </p:txBody>
      </p:sp>
    </p:spTree>
    <p:extLst>
      <p:ext uri="{BB962C8B-B14F-4D97-AF65-F5344CB8AC3E}">
        <p14:creationId xmlns:p14="http://schemas.microsoft.com/office/powerpoint/2010/main" val="34391944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Σημειώστε τη σχέση που φάνηκε να υπάρχει ανάμεσα στους επιζώντες της Ατομικής Βόμβας που δέχτηκαν ακτινοβολίες ΛΙΓΟ ΚΑΤΩ ΑΠΌ ΤΗ ΘΑΝΑΤΗΦΟΡΟ ΔΟΣΗ. ΠΟΛΛΟΙ ΕΠΕΖΗΣΑΝ, αλλά μετά από κάποια χρόνια αυξήθηκαν και οι Λευχαιμίες και οι Λοιποί</a:t>
            </a:r>
            <a:r>
              <a:rPr lang="el-GR" baseline="0" dirty="0"/>
              <a:t> τύποι Καρκίνου.</a:t>
            </a:r>
          </a:p>
          <a:p>
            <a:endParaRPr lang="el-GR" baseline="0" dirty="0"/>
          </a:p>
          <a:p>
            <a:r>
              <a:rPr lang="el-GR" sz="1200" kern="1200" dirty="0">
                <a:solidFill>
                  <a:schemeClr val="tx1"/>
                </a:solidFill>
                <a:effectLst/>
                <a:latin typeface="+mn-lt"/>
                <a:ea typeface="+mn-ea"/>
                <a:cs typeface="+mn-cs"/>
              </a:rPr>
              <a:t>ΕΠΕ: Ο χρόνος επώασης των καρκινογενέσεων που οφείλονται σε Περιβαλλοντικές αιτίες φάνηκε να είναι περίπου: (Α) Λευχαιμίες 20 χρόνια- Λοιπές καρκινογενέσεις 5-7  χρόνια, (Β) Λευχαιμίες 20 χρόνια- Λοιπές καρκινογενέσεις 20-25 χρόνια, (Γ) Λευχαιμίες 5-7 χρόνια- Λοιπές καρκινογενέσεις 3-4  χρόνια, (Δ) Λευχαιμίες 5-7 χρόνια- Λοιπές καρκινογενέσεις 20  χρόνια.</a:t>
            </a:r>
            <a:endParaRPr lang="en-US" sz="1200" kern="1200" dirty="0">
              <a:solidFill>
                <a:schemeClr val="tx1"/>
              </a:solidFill>
              <a:effectLst/>
              <a:latin typeface="+mn-lt"/>
              <a:ea typeface="+mn-ea"/>
              <a:cs typeface="+mn-cs"/>
            </a:endParaRPr>
          </a:p>
          <a:p>
            <a:endParaRPr lang="el-GR" b="1" baseline="0" dirty="0"/>
          </a:p>
          <a:p>
            <a:endParaRPr lang="el-GR" b="1" dirty="0"/>
          </a:p>
        </p:txBody>
      </p:sp>
      <p:sp>
        <p:nvSpPr>
          <p:cNvPr id="4" name="Θέση αριθμού διαφάνειας 3"/>
          <p:cNvSpPr>
            <a:spLocks noGrp="1"/>
          </p:cNvSpPr>
          <p:nvPr>
            <p:ph type="sldNum" sz="quarter" idx="10"/>
          </p:nvPr>
        </p:nvSpPr>
        <p:spPr/>
        <p:txBody>
          <a:bodyPr/>
          <a:lstStyle/>
          <a:p>
            <a:pPr>
              <a:defRPr/>
            </a:pPr>
            <a:fld id="{EFBE292C-7F8B-451B-93C8-65316E29DF38}" type="slidenum">
              <a:rPr lang="el-GR" smtClean="0"/>
              <a:pPr>
                <a:defRPr/>
              </a:pPr>
              <a:t>14</a:t>
            </a:fld>
            <a:endParaRPr lang="el-GR"/>
          </a:p>
        </p:txBody>
      </p:sp>
    </p:spTree>
    <p:extLst>
      <p:ext uri="{BB962C8B-B14F-4D97-AF65-F5344CB8AC3E}">
        <p14:creationId xmlns:p14="http://schemas.microsoft.com/office/powerpoint/2010/main" val="35095200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Η μελέτη αυτή έγινε στη Δεκαετία του ‘70 και μας δείχνει τη </a:t>
            </a:r>
            <a:r>
              <a:rPr lang="el-GR" sz="1200" b="1" dirty="0">
                <a:solidFill>
                  <a:schemeClr val="tx2">
                    <a:tint val="100000"/>
                    <a:shade val="90000"/>
                    <a:satMod val="250000"/>
                    <a:alpha val="100000"/>
                  </a:schemeClr>
                </a:solidFill>
              </a:rPr>
              <a:t>Σχέση ανάμεσα στην κατανάλωση λίπους και στη θνησιμότητα από καρκίνο του μαστού.</a:t>
            </a:r>
          </a:p>
          <a:p>
            <a:r>
              <a:rPr lang="el-GR" sz="1200" b="1" dirty="0">
                <a:solidFill>
                  <a:schemeClr val="tx2">
                    <a:tint val="100000"/>
                    <a:shade val="90000"/>
                    <a:satMod val="250000"/>
                    <a:alpha val="100000"/>
                  </a:schemeClr>
                </a:solidFill>
              </a:rPr>
              <a:t>Η ΙΔΙΑ ΣΧΕΣΗ ΥΦΙΣΤΑΤΑΙ ΑΝΑΜΕΣΑ ΣΤΗΝ ΚΑΤΑΝΑΛΩΣΗ ΖΩΪΚΟΥ ΛΙΠΟΥΣ</a:t>
            </a:r>
            <a:r>
              <a:rPr lang="el-GR" sz="1200" b="1" baseline="0" dirty="0">
                <a:solidFill>
                  <a:schemeClr val="tx2">
                    <a:tint val="100000"/>
                    <a:shade val="90000"/>
                    <a:satMod val="250000"/>
                    <a:alpha val="100000"/>
                  </a:schemeClr>
                </a:solidFill>
              </a:rPr>
              <a:t> ΚΑΙ ΚΑΡΚΙΝΟΥ ΣΤΟ ΠΑΧΥ ΕΝΤΕΡΟ.</a:t>
            </a:r>
            <a:endParaRPr lang="en-US" sz="1200" b="1" baseline="0" dirty="0">
              <a:solidFill>
                <a:schemeClr val="tx2">
                  <a:tint val="100000"/>
                  <a:shade val="90000"/>
                  <a:satMod val="250000"/>
                  <a:alpha val="100000"/>
                </a:schemeClr>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baseline="0" dirty="0">
                <a:solidFill>
                  <a:schemeClr val="tx2">
                    <a:tint val="100000"/>
                    <a:shade val="90000"/>
                    <a:satMod val="250000"/>
                    <a:alpha val="100000"/>
                  </a:schemeClr>
                </a:solidFill>
              </a:rPr>
              <a:t>E</a:t>
            </a:r>
            <a:r>
              <a:rPr lang="el-GR" sz="1200" b="1" baseline="0" dirty="0">
                <a:solidFill>
                  <a:schemeClr val="tx2">
                    <a:tint val="100000"/>
                    <a:shade val="90000"/>
                    <a:satMod val="250000"/>
                    <a:alpha val="100000"/>
                  </a:schemeClr>
                </a:solidFill>
              </a:rPr>
              <a:t>ΠΕ: </a:t>
            </a:r>
            <a:r>
              <a:rPr lang="el-GR" sz="1200" dirty="0"/>
              <a:t>Υποδείξτε τη Χώρα που στις μελέτες που έγιναν στη Δεκαετία του ‘70 για τη θνησιμότητα από καρκίνο του μαστού, παρουσίαζε τα πιο ψηλά ποσοστά: (Α) Ταϊλάνδη, (Β) Ελ Σαλβαδόρ, (Γ) Κεϋλάνη, (Δ) Ιαπωνία, (Ε) Ολλανδία.</a:t>
            </a:r>
            <a:endParaRPr lang="en-US" sz="1200" dirty="0"/>
          </a:p>
          <a:p>
            <a:endParaRPr lang="el-GR" dirty="0"/>
          </a:p>
        </p:txBody>
      </p:sp>
      <p:sp>
        <p:nvSpPr>
          <p:cNvPr id="4" name="Θέση αριθμού διαφάνειας 3"/>
          <p:cNvSpPr>
            <a:spLocks noGrp="1"/>
          </p:cNvSpPr>
          <p:nvPr>
            <p:ph type="sldNum" sz="quarter" idx="10"/>
          </p:nvPr>
        </p:nvSpPr>
        <p:spPr/>
        <p:txBody>
          <a:bodyPr/>
          <a:lstStyle/>
          <a:p>
            <a:pPr>
              <a:defRPr/>
            </a:pPr>
            <a:fld id="{EFBE292C-7F8B-451B-93C8-65316E29DF38}" type="slidenum">
              <a:rPr lang="el-GR" smtClean="0"/>
              <a:pPr>
                <a:defRPr/>
              </a:pPr>
              <a:t>15</a:t>
            </a:fld>
            <a:endParaRPr lang="el-GR"/>
          </a:p>
        </p:txBody>
      </p:sp>
    </p:spTree>
    <p:extLst>
      <p:ext uri="{BB962C8B-B14F-4D97-AF65-F5344CB8AC3E}">
        <p14:creationId xmlns:p14="http://schemas.microsoft.com/office/powerpoint/2010/main" val="12194897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sz="400" dirty="0"/>
          </a:p>
        </p:txBody>
      </p:sp>
      <p:sp>
        <p:nvSpPr>
          <p:cNvPr id="4" name="Θέση αριθμού διαφάνειας 3"/>
          <p:cNvSpPr>
            <a:spLocks noGrp="1"/>
          </p:cNvSpPr>
          <p:nvPr>
            <p:ph type="sldNum" sz="quarter" idx="10"/>
          </p:nvPr>
        </p:nvSpPr>
        <p:spPr/>
        <p:txBody>
          <a:bodyPr/>
          <a:lstStyle/>
          <a:p>
            <a:pPr>
              <a:defRPr/>
            </a:pPr>
            <a:fld id="{EFBE292C-7F8B-451B-93C8-65316E29DF38}" type="slidenum">
              <a:rPr lang="el-GR" smtClean="0"/>
              <a:pPr>
                <a:defRPr/>
              </a:pPr>
              <a:t>16</a:t>
            </a:fld>
            <a:endParaRPr lang="el-GR"/>
          </a:p>
        </p:txBody>
      </p:sp>
    </p:spTree>
    <p:extLst>
      <p:ext uri="{BB962C8B-B14F-4D97-AF65-F5344CB8AC3E}">
        <p14:creationId xmlns:p14="http://schemas.microsoft.com/office/powerpoint/2010/main" val="28174423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200" kern="1200" dirty="0">
                <a:solidFill>
                  <a:schemeClr val="tx1"/>
                </a:solidFill>
                <a:effectLst/>
                <a:latin typeface="+mn-lt"/>
                <a:ea typeface="+mn-ea"/>
                <a:cs typeface="+mn-cs"/>
              </a:rPr>
              <a:t>ΕΠΕ: Σε αντίστοιχη μελέτη με τις εξής πληθυσμιακές ομάδες ποια έδειξε τα πιο χαμηλά % καρκινογενέσεων; (Α) Εβραίοι γεννημένοι στο Ισραήλ, (Β) Εβραίοι γεννημένοι σε Ασία-Αφρική, (Γ) Εβραίοι γεννημένοι στις ΗΠΑ-Ευρώπη, (Δ) Γενικός πληθυσμός ΗΠΑ. (Ε) Εβραίοι χωρίς περιτομή. </a:t>
            </a:r>
            <a:endParaRPr lang="el-GR" dirty="0"/>
          </a:p>
        </p:txBody>
      </p:sp>
      <p:sp>
        <p:nvSpPr>
          <p:cNvPr id="4" name="Θέση αριθμού διαφάνειας 3"/>
          <p:cNvSpPr>
            <a:spLocks noGrp="1"/>
          </p:cNvSpPr>
          <p:nvPr>
            <p:ph type="sldNum" sz="quarter" idx="10"/>
          </p:nvPr>
        </p:nvSpPr>
        <p:spPr/>
        <p:txBody>
          <a:bodyPr/>
          <a:lstStyle/>
          <a:p>
            <a:pPr>
              <a:defRPr/>
            </a:pPr>
            <a:fld id="{EFBE292C-7F8B-451B-93C8-65316E29DF38}" type="slidenum">
              <a:rPr lang="el-GR" smtClean="0"/>
              <a:pPr>
                <a:defRPr/>
              </a:pPr>
              <a:t>17</a:t>
            </a:fld>
            <a:endParaRPr lang="el-GR"/>
          </a:p>
        </p:txBody>
      </p:sp>
    </p:spTree>
    <p:extLst>
      <p:ext uri="{BB962C8B-B14F-4D97-AF65-F5344CB8AC3E}">
        <p14:creationId xmlns:p14="http://schemas.microsoft.com/office/powerpoint/2010/main" val="28973094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200" kern="1200" dirty="0">
                <a:solidFill>
                  <a:schemeClr val="tx1"/>
                </a:solidFill>
                <a:effectLst/>
                <a:latin typeface="+mn-lt"/>
                <a:ea typeface="+mn-ea"/>
                <a:cs typeface="+mn-cs"/>
              </a:rPr>
              <a:t>ΕΠΕ: Το ποσοστό των καρκινογενέσεων, το οποίο υπολογίστηκε (σύμφωνα με τον γνωστό επιδημιολόγο </a:t>
            </a:r>
            <a:r>
              <a:rPr lang="en-US" sz="1200" kern="1200" dirty="0">
                <a:solidFill>
                  <a:schemeClr val="tx1"/>
                </a:solidFill>
                <a:effectLst/>
                <a:latin typeface="+mn-lt"/>
                <a:ea typeface="+mn-ea"/>
                <a:cs typeface="+mn-cs"/>
              </a:rPr>
              <a:t>Sir R</a:t>
            </a:r>
            <a:r>
              <a:rPr lang="el-GR"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Doll</a:t>
            </a:r>
            <a:r>
              <a:rPr lang="el-GR" sz="1200" kern="1200" dirty="0">
                <a:solidFill>
                  <a:schemeClr val="tx1"/>
                </a:solidFill>
                <a:effectLst/>
                <a:latin typeface="+mn-lt"/>
                <a:ea typeface="+mn-ea"/>
                <a:cs typeface="+mn-cs"/>
              </a:rPr>
              <a:t>), ότι σχετίζεται με το περιβάλλον και τον τρόπο ζωής, είναι, περίπου: (Α) 10%, (Β) 34,5%, (Γ) 80-85%, (Δ) 20-25%, (Ε) 13%.</a:t>
            </a:r>
            <a:r>
              <a:rPr lang="en-US" sz="1200" kern="1200" dirty="0">
                <a:solidFill>
                  <a:schemeClr val="tx1"/>
                </a:solidFill>
                <a:effectLst/>
                <a:latin typeface="+mn-lt"/>
                <a:ea typeface="+mn-ea"/>
                <a:cs typeface="+mn-cs"/>
              </a:rPr>
              <a:t> </a:t>
            </a:r>
            <a:endParaRPr lang="el-GR" sz="1200" dirty="0"/>
          </a:p>
        </p:txBody>
      </p:sp>
      <p:sp>
        <p:nvSpPr>
          <p:cNvPr id="4" name="Θέση αριθμού διαφάνειας 3"/>
          <p:cNvSpPr>
            <a:spLocks noGrp="1"/>
          </p:cNvSpPr>
          <p:nvPr>
            <p:ph type="sldNum" sz="quarter" idx="10"/>
          </p:nvPr>
        </p:nvSpPr>
        <p:spPr/>
        <p:txBody>
          <a:bodyPr/>
          <a:lstStyle/>
          <a:p>
            <a:pPr>
              <a:defRPr/>
            </a:pPr>
            <a:fld id="{EFBE292C-7F8B-451B-93C8-65316E29DF38}" type="slidenum">
              <a:rPr lang="el-GR" smtClean="0"/>
              <a:pPr>
                <a:defRPr/>
              </a:pPr>
              <a:t>18</a:t>
            </a:fld>
            <a:endParaRPr lang="el-GR"/>
          </a:p>
        </p:txBody>
      </p:sp>
    </p:spTree>
    <p:extLst>
      <p:ext uri="{BB962C8B-B14F-4D97-AF65-F5344CB8AC3E}">
        <p14:creationId xmlns:p14="http://schemas.microsoft.com/office/powerpoint/2010/main" val="26044511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Βλέπουμε</a:t>
            </a:r>
            <a:r>
              <a:rPr lang="el-GR" baseline="0" dirty="0"/>
              <a:t> πως τα μεγαλύτερα % θνησιμότητας από καρκίνο του Πνεύμονα, τα έχουν αυτοί που άρχισαν να καπνίζουν πριν την ηλικία των 15 ετών.</a:t>
            </a:r>
          </a:p>
          <a:p>
            <a:r>
              <a:rPr lang="el-GR" baseline="0" dirty="0"/>
              <a:t>Δηλ. αν δεν μπορούμε να κάνουμε κάποιον ισόβιο «μη καπνιστή» αν καταφέρουμε να του καθυστερήσουμε την ηλικία έναρξης έχουμε πετύχει ένα σημαντικό στόχο!!!!</a:t>
            </a:r>
            <a:endParaRPr lang="el-GR" dirty="0"/>
          </a:p>
        </p:txBody>
      </p:sp>
      <p:sp>
        <p:nvSpPr>
          <p:cNvPr id="4" name="Θέση αριθμού διαφάνειας 3"/>
          <p:cNvSpPr>
            <a:spLocks noGrp="1"/>
          </p:cNvSpPr>
          <p:nvPr>
            <p:ph type="sldNum" sz="quarter" idx="10"/>
          </p:nvPr>
        </p:nvSpPr>
        <p:spPr/>
        <p:txBody>
          <a:bodyPr/>
          <a:lstStyle/>
          <a:p>
            <a:pPr>
              <a:defRPr/>
            </a:pPr>
            <a:fld id="{EFBE292C-7F8B-451B-93C8-65316E29DF38}" type="slidenum">
              <a:rPr lang="el-GR" smtClean="0"/>
              <a:pPr>
                <a:defRPr/>
              </a:pPr>
              <a:t>19</a:t>
            </a:fld>
            <a:endParaRPr lang="el-GR"/>
          </a:p>
        </p:txBody>
      </p:sp>
    </p:spTree>
    <p:extLst>
      <p:ext uri="{BB962C8B-B14F-4D97-AF65-F5344CB8AC3E}">
        <p14:creationId xmlns:p14="http://schemas.microsoft.com/office/powerpoint/2010/main" val="35668246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5"/>
          </p:nvPr>
        </p:nvSpPr>
        <p:spPr/>
        <p:txBody>
          <a:bodyPr/>
          <a:lstStyle/>
          <a:p>
            <a:pPr>
              <a:defRPr/>
            </a:pPr>
            <a:fld id="{EFBE292C-7F8B-451B-93C8-65316E29DF38}" type="slidenum">
              <a:rPr lang="el-GR" smtClean="0"/>
              <a:pPr>
                <a:defRPr/>
              </a:pPr>
              <a:t>23</a:t>
            </a:fld>
            <a:endParaRPr lang="el-GR"/>
          </a:p>
        </p:txBody>
      </p:sp>
    </p:spTree>
    <p:extLst>
      <p:ext uri="{BB962C8B-B14F-4D97-AF65-F5344CB8AC3E}">
        <p14:creationId xmlns:p14="http://schemas.microsoft.com/office/powerpoint/2010/main" val="39162171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EFBE292C-7F8B-451B-93C8-65316E29DF38}" type="slidenum">
              <a:rPr lang="el-GR" smtClean="0"/>
              <a:pPr>
                <a:defRPr/>
              </a:pPr>
              <a:t>24</a:t>
            </a:fld>
            <a:endParaRPr lang="el-GR"/>
          </a:p>
        </p:txBody>
      </p:sp>
    </p:spTree>
    <p:extLst>
      <p:ext uri="{BB962C8B-B14F-4D97-AF65-F5344CB8AC3E}">
        <p14:creationId xmlns:p14="http://schemas.microsoft.com/office/powerpoint/2010/main" val="2171925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795029C5-2B52-49D4-A989-21D14441F183}" type="slidenum">
              <a:rPr lang="el-GR" smtClean="0"/>
              <a:pPr>
                <a:defRPr/>
              </a:pPr>
              <a:t>2</a:t>
            </a:fld>
            <a:endParaRPr lang="el-GR"/>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78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C20E4000-9104-4E29-8E73-E3943B4DF644}" type="slidenum">
              <a:rPr lang="el-GR" smtClean="0"/>
              <a:pPr>
                <a:defRPr/>
              </a:pPr>
              <a:t>3</a:t>
            </a:fld>
            <a:endParaRPr lang="el-GR"/>
          </a:p>
        </p:txBody>
      </p:sp>
      <p:sp>
        <p:nvSpPr>
          <p:cNvPr id="389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89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Βλέπουμε πως η καμπύλη</a:t>
            </a:r>
            <a:r>
              <a:rPr lang="el-GR" baseline="0" dirty="0"/>
              <a:t> είναι αυξητική. Γεγονός που δείχνει πως μιλάμε για κάτι που δεν είναι , κυρίως, Γενετικό, αλλά που οφείλεται σε μεγάλο βαθμό, στο περιβάλλον και τον τρόπο ζωής.</a:t>
            </a:r>
            <a:endParaRPr lang="el-GR" dirty="0"/>
          </a:p>
        </p:txBody>
      </p:sp>
      <p:sp>
        <p:nvSpPr>
          <p:cNvPr id="4" name="Θέση αριθμού διαφάνειας 3"/>
          <p:cNvSpPr>
            <a:spLocks noGrp="1"/>
          </p:cNvSpPr>
          <p:nvPr>
            <p:ph type="sldNum" sz="quarter" idx="10"/>
          </p:nvPr>
        </p:nvSpPr>
        <p:spPr/>
        <p:txBody>
          <a:bodyPr/>
          <a:lstStyle/>
          <a:p>
            <a:pPr>
              <a:defRPr/>
            </a:pPr>
            <a:fld id="{EFBE292C-7F8B-451B-93C8-65316E29DF38}" type="slidenum">
              <a:rPr lang="el-GR" smtClean="0"/>
              <a:pPr>
                <a:defRPr/>
              </a:pPr>
              <a:t>4</a:t>
            </a:fld>
            <a:endParaRPr lang="el-GR"/>
          </a:p>
        </p:txBody>
      </p:sp>
    </p:spTree>
    <p:extLst>
      <p:ext uri="{BB962C8B-B14F-4D97-AF65-F5344CB8AC3E}">
        <p14:creationId xmlns:p14="http://schemas.microsoft.com/office/powerpoint/2010/main" val="41723150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Σκοπός της διαφάνειας είναι να καταδείξει πως οι δύο πιο σημαντικές μορφές καρκίνου ανδρών/γυναικών σχετίζονται (σε μεγάλο βαθμό) με το περιβάλλον και τον τρόπο ζωής.</a:t>
            </a:r>
          </a:p>
          <a:p>
            <a:r>
              <a:rPr lang="el-GR" dirty="0"/>
              <a:t>Εάν οφείλονταν κυρίως, </a:t>
            </a:r>
            <a:r>
              <a:rPr lang="el-GR" baseline="0" dirty="0"/>
              <a:t> σε γενετικούς και ενδογενείς παράγοντες, τότε οι γραμμές θα ήταν οριζόντιες, Διότι, τα ποσοστά αυτά είναι σταθερά ανά Χώρα. Λ.χ. Οι φορείς της Μεσογειακής Αναιμίας στην Ελλάδα, είναι περίπου 9% για τα τελευταία 100 χρόνια. </a:t>
            </a:r>
            <a:endParaRPr lang="el-GR" dirty="0"/>
          </a:p>
        </p:txBody>
      </p:sp>
      <p:sp>
        <p:nvSpPr>
          <p:cNvPr id="4" name="Θέση αριθμού διαφάνειας 3"/>
          <p:cNvSpPr>
            <a:spLocks noGrp="1"/>
          </p:cNvSpPr>
          <p:nvPr>
            <p:ph type="sldNum" sz="quarter" idx="10"/>
          </p:nvPr>
        </p:nvSpPr>
        <p:spPr/>
        <p:txBody>
          <a:bodyPr/>
          <a:lstStyle/>
          <a:p>
            <a:pPr>
              <a:defRPr/>
            </a:pPr>
            <a:fld id="{EFBE292C-7F8B-451B-93C8-65316E29DF38}" type="slidenum">
              <a:rPr lang="el-GR" smtClean="0"/>
              <a:pPr>
                <a:defRPr/>
              </a:pPr>
              <a:t>5</a:t>
            </a:fld>
            <a:endParaRPr lang="el-GR"/>
          </a:p>
        </p:txBody>
      </p:sp>
    </p:spTree>
    <p:extLst>
      <p:ext uri="{BB962C8B-B14F-4D97-AF65-F5344CB8AC3E}">
        <p14:creationId xmlns:p14="http://schemas.microsoft.com/office/powerpoint/2010/main" val="13075086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EFBE292C-7F8B-451B-93C8-65316E29DF38}" type="slidenum">
              <a:rPr lang="el-GR" smtClean="0"/>
              <a:pPr>
                <a:defRPr/>
              </a:pPr>
              <a:t>6</a:t>
            </a:fld>
            <a:endParaRPr lang="el-GR"/>
          </a:p>
        </p:txBody>
      </p:sp>
    </p:spTree>
    <p:extLst>
      <p:ext uri="{BB962C8B-B14F-4D97-AF65-F5344CB8AC3E}">
        <p14:creationId xmlns:p14="http://schemas.microsoft.com/office/powerpoint/2010/main" val="318272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Οι δύο διαφάνειες που απεικονίζουν την εξέλιξη της θνησιμότητας από καρδιαγγειακά σε 5 Χώρες είναι χαρακτηριστική: Σημειώστε τις Χώρες Φινλανδία και Ελλάδα: Η Ελλάδα από Χώρα Μοντέλο στη Δεκαετία του ΄60, μετά τη δεκαετία του ΄80 όχι μόνο χάνει τα πρωτεία, αλλά και ξεπερνιέται από Χώρες όπως οι Σκανδιναβικές: π.χ. η Φινλανδία. </a:t>
            </a:r>
          </a:p>
          <a:p>
            <a:r>
              <a:rPr lang="el-GR" b="1" u="sng" dirty="0"/>
              <a:t>Ερώτημα: </a:t>
            </a:r>
            <a:r>
              <a:rPr lang="el-GR" dirty="0"/>
              <a:t>Τί κάνουν οι Χώρες αυτές και αναστρέφουν τους κακούς δείκτες που είχαν μέχρι τότε;</a:t>
            </a:r>
          </a:p>
          <a:p>
            <a:r>
              <a:rPr lang="el-GR" b="1" u="sng" dirty="0"/>
              <a:t>Απάντηση: </a:t>
            </a:r>
            <a:r>
              <a:rPr lang="el-GR" dirty="0"/>
              <a:t>Οικειοποιούνται τις συνήθειες που είχαν μέχρι τότε Χώρες όπως η Ελλάδα: Δηλ. Ανακαλύπτουν την Μεσογειακή Διατροφή.</a:t>
            </a:r>
          </a:p>
        </p:txBody>
      </p:sp>
      <p:sp>
        <p:nvSpPr>
          <p:cNvPr id="4" name="Θέση αριθμού διαφάνειας 3"/>
          <p:cNvSpPr>
            <a:spLocks noGrp="1"/>
          </p:cNvSpPr>
          <p:nvPr>
            <p:ph type="sldNum" sz="quarter" idx="10"/>
          </p:nvPr>
        </p:nvSpPr>
        <p:spPr/>
        <p:txBody>
          <a:bodyPr/>
          <a:lstStyle/>
          <a:p>
            <a:pPr>
              <a:defRPr/>
            </a:pPr>
            <a:fld id="{EFBE292C-7F8B-451B-93C8-65316E29DF38}" type="slidenum">
              <a:rPr lang="el-GR" smtClean="0"/>
              <a:pPr>
                <a:defRPr/>
              </a:pPr>
              <a:t>7</a:t>
            </a:fld>
            <a:endParaRPr lang="el-GR"/>
          </a:p>
        </p:txBody>
      </p:sp>
    </p:spTree>
    <p:extLst>
      <p:ext uri="{BB962C8B-B14F-4D97-AF65-F5344CB8AC3E}">
        <p14:creationId xmlns:p14="http://schemas.microsoft.com/office/powerpoint/2010/main" val="30191253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Η Πυραμίδα της Μεσογειακής Διατροφής (ΠΜΔ) είναι ένας τρόπος συμβολισμού, μία απεικόνιση του τρόπου με τον οποίο διατρεφόντουσαν</a:t>
            </a:r>
            <a:r>
              <a:rPr lang="el-GR" baseline="0" dirty="0"/>
              <a:t> οι λαοί της Μεσογείου (κυρίως οι Έλληνες) στις δεκαετίες που ακολούθησαν τον 2</a:t>
            </a:r>
            <a:r>
              <a:rPr lang="el-GR" baseline="30000" dirty="0"/>
              <a:t>ο</a:t>
            </a:r>
            <a:r>
              <a:rPr lang="el-GR" baseline="0" dirty="0"/>
              <a:t> Παγκόσμιο Πόλεμο. Στο κάτω μέρος της Πυραμίδας, είναι τα διατροφικά στοιχεία που τα κατανάλωναν περισσότερο και όσο πηγαίνουμε προς τα πάνω, είναι τα στοιχεία με τα οποία διατρεφόντουσαν λιγότερο. </a:t>
            </a:r>
            <a:r>
              <a:rPr lang="el-GR" dirty="0"/>
              <a:t> </a:t>
            </a:r>
          </a:p>
          <a:p>
            <a:r>
              <a:rPr lang="el-GR" dirty="0"/>
              <a:t>Σε αντιστοιχία, λέμε, πως τα διατροφικά στοιχεία στη βάση της ΠΜΔ είναι αυτά που θα πρέπει να καταναλώνουμε περισσότερο, (Συχνά),</a:t>
            </a:r>
            <a:r>
              <a:rPr lang="el-GR" baseline="0" dirty="0"/>
              <a:t> στη μέση αυτά που πρέπει να τρώει κανείς ΜΕΡΙΚΕΣ ΦΟΡΕΣ ΤΗΝ ΕΒΔΟΜΑΔΑ, και στην κορυφή, αυτά που θα πρέπει να καταναλώνουμε σπάνια.</a:t>
            </a:r>
            <a:endParaRPr lang="el-GR" dirty="0"/>
          </a:p>
        </p:txBody>
      </p:sp>
      <p:sp>
        <p:nvSpPr>
          <p:cNvPr id="4" name="Θέση αριθμού διαφάνειας 3"/>
          <p:cNvSpPr>
            <a:spLocks noGrp="1"/>
          </p:cNvSpPr>
          <p:nvPr>
            <p:ph type="sldNum" sz="quarter" idx="10"/>
          </p:nvPr>
        </p:nvSpPr>
        <p:spPr/>
        <p:txBody>
          <a:bodyPr/>
          <a:lstStyle/>
          <a:p>
            <a:pPr>
              <a:defRPr/>
            </a:pPr>
            <a:fld id="{EFBE292C-7F8B-451B-93C8-65316E29DF38}" type="slidenum">
              <a:rPr lang="el-GR" smtClean="0"/>
              <a:pPr>
                <a:defRPr/>
              </a:pPr>
              <a:t>9</a:t>
            </a:fld>
            <a:endParaRPr lang="el-GR"/>
          </a:p>
        </p:txBody>
      </p:sp>
    </p:spTree>
    <p:extLst>
      <p:ext uri="{BB962C8B-B14F-4D97-AF65-F5344CB8AC3E}">
        <p14:creationId xmlns:p14="http://schemas.microsoft.com/office/powerpoint/2010/main" val="8917357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Από τα εξής διατροφικά στοιχεία το Υπ. Υγείας συνιστά κατανάλωση 3-6 μερίδων φαγητού σε εβδομαδιαία βάση: (Α) Ψάρια, (Β) Πουλερικά, (Γ) Αυγά, (Δ) Μοσχαρίσιο κρέας, (Ε) Πατάτες. Υποδείξτε </a:t>
            </a:r>
            <a:r>
              <a:rPr lang="el-GR"/>
              <a:t>το λάθος. </a:t>
            </a:r>
            <a:endParaRPr lang="en-US" dirty="0"/>
          </a:p>
        </p:txBody>
      </p:sp>
      <p:sp>
        <p:nvSpPr>
          <p:cNvPr id="4" name="Θέση αριθμού διαφάνειας 3"/>
          <p:cNvSpPr>
            <a:spLocks noGrp="1"/>
          </p:cNvSpPr>
          <p:nvPr>
            <p:ph type="sldNum" sz="quarter" idx="5"/>
          </p:nvPr>
        </p:nvSpPr>
        <p:spPr/>
        <p:txBody>
          <a:bodyPr/>
          <a:lstStyle/>
          <a:p>
            <a:pPr>
              <a:defRPr/>
            </a:pPr>
            <a:fld id="{EFBE292C-7F8B-451B-93C8-65316E29DF38}" type="slidenum">
              <a:rPr lang="el-GR" smtClean="0"/>
              <a:pPr>
                <a:defRPr/>
              </a:pPr>
              <a:t>10</a:t>
            </a:fld>
            <a:endParaRPr lang="el-GR"/>
          </a:p>
        </p:txBody>
      </p:sp>
    </p:spTree>
    <p:extLst>
      <p:ext uri="{BB962C8B-B14F-4D97-AF65-F5344CB8AC3E}">
        <p14:creationId xmlns:p14="http://schemas.microsoft.com/office/powerpoint/2010/main" val="9591026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ound Diagonal Corner Rectangle 3"/>
          <p:cNvSpPr/>
          <p:nvPr/>
        </p:nvSpPr>
        <p:spPr>
          <a:xfrm>
            <a:off x="164592" y="146304"/>
            <a:ext cx="8814816"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8" name="Title 7"/>
          <p:cNvSpPr>
            <a:spLocks noGrp="1"/>
          </p:cNvSpPr>
          <p:nvPr>
            <p:ph type="ctrTitle"/>
          </p:nvPr>
        </p:nvSpPr>
        <p:spPr>
          <a:xfrm>
            <a:off x="464234" y="381001"/>
            <a:ext cx="8229600" cy="2209800"/>
          </a:xfrm>
        </p:spPr>
        <p:txBody>
          <a:bodyPr lIns="45720" rIns="228600"/>
          <a:lstStyle>
            <a:lvl1pPr marL="0" algn="r">
              <a:defRPr sz="4800"/>
            </a:lvl1pPr>
            <a:extLst/>
          </a:lstStyle>
          <a:p>
            <a:r>
              <a:rPr lang="en-US"/>
              <a:t>Click to edit Master title style</a:t>
            </a:r>
          </a:p>
        </p:txBody>
      </p:sp>
      <p:sp>
        <p:nvSpPr>
          <p:cNvPr id="9" name="Subtitle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5" name="Date Placeholder 9"/>
          <p:cNvSpPr>
            <a:spLocks noGrp="1"/>
          </p:cNvSpPr>
          <p:nvPr>
            <p:ph type="dt" sz="half" idx="10"/>
          </p:nvPr>
        </p:nvSpPr>
        <p:spPr>
          <a:xfrm>
            <a:off x="5562600" y="6508750"/>
            <a:ext cx="3001963" cy="274638"/>
          </a:xfrm>
        </p:spPr>
        <p:txBody>
          <a:bodyPr vert="horz" rtlCol="0"/>
          <a:lstStyle>
            <a:lvl1pPr>
              <a:defRPr/>
            </a:lvl1pPr>
            <a:extLst/>
          </a:lstStyle>
          <a:p>
            <a:pPr>
              <a:defRPr/>
            </a:pPr>
            <a:endParaRPr lang="el-GR"/>
          </a:p>
        </p:txBody>
      </p:sp>
      <p:sp>
        <p:nvSpPr>
          <p:cNvPr id="6" name="Slide Number Placeholder 10"/>
          <p:cNvSpPr>
            <a:spLocks noGrp="1"/>
          </p:cNvSpPr>
          <p:nvPr>
            <p:ph type="sldNum" sz="quarter" idx="11"/>
          </p:nvPr>
        </p:nvSpPr>
        <p:spPr>
          <a:xfrm>
            <a:off x="8639175" y="6508750"/>
            <a:ext cx="463550" cy="274638"/>
          </a:xfrm>
        </p:spPr>
        <p:txBody>
          <a:bodyPr vert="horz" rtlCol="0"/>
          <a:lstStyle>
            <a:lvl1pPr>
              <a:defRPr>
                <a:solidFill>
                  <a:schemeClr val="tx2">
                    <a:shade val="90000"/>
                  </a:schemeClr>
                </a:solidFill>
              </a:defRPr>
            </a:lvl1pPr>
            <a:extLst/>
          </a:lstStyle>
          <a:p>
            <a:pPr>
              <a:defRPr/>
            </a:pPr>
            <a:fld id="{F905980B-E24C-4FC7-A16F-E0069FE03FBA}" type="slidenum">
              <a:rPr lang="el-GR"/>
              <a:pPr>
                <a:defRPr/>
              </a:pPr>
              <a:t>‹#›</a:t>
            </a:fld>
            <a:endParaRPr lang="el-GR"/>
          </a:p>
        </p:txBody>
      </p:sp>
      <p:sp>
        <p:nvSpPr>
          <p:cNvPr id="7" name="Footer Placeholder 11"/>
          <p:cNvSpPr>
            <a:spLocks noGrp="1"/>
          </p:cNvSpPr>
          <p:nvPr>
            <p:ph type="ftr" sz="quarter" idx="12"/>
          </p:nvPr>
        </p:nvSpPr>
        <p:spPr>
          <a:xfrm>
            <a:off x="1600200" y="6508750"/>
            <a:ext cx="3906838" cy="274638"/>
          </a:xfrm>
        </p:spPr>
        <p:txBody>
          <a:bodyPr vert="horz" rtlCol="0"/>
          <a:lstStyle>
            <a:lvl1pPr>
              <a:defRPr/>
            </a:lvl1pPr>
            <a:extLst/>
          </a:lstStyle>
          <a:p>
            <a:pPr>
              <a:defRPr/>
            </a:pPr>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p:cNvSpPr>
            <a:spLocks noGrp="1"/>
          </p:cNvSpPr>
          <p:nvPr>
            <p:ph type="ftr" sz="quarter" idx="10"/>
          </p:nvPr>
        </p:nvSpPr>
        <p:spPr/>
        <p:txBody>
          <a:bodyPr/>
          <a:lstStyle>
            <a:lvl1pPr>
              <a:defRPr/>
            </a:lvl1pPr>
          </a:lstStyle>
          <a:p>
            <a:pPr>
              <a:defRPr/>
            </a:pPr>
            <a:endParaRPr lang="el-GR"/>
          </a:p>
        </p:txBody>
      </p:sp>
      <p:sp>
        <p:nvSpPr>
          <p:cNvPr id="5" name="Date Placeholder 13"/>
          <p:cNvSpPr>
            <a:spLocks noGrp="1"/>
          </p:cNvSpPr>
          <p:nvPr>
            <p:ph type="dt" sz="half" idx="11"/>
          </p:nvPr>
        </p:nvSpPr>
        <p:spPr/>
        <p:txBody>
          <a:bodyPr/>
          <a:lstStyle>
            <a:lvl1pPr>
              <a:defRPr/>
            </a:lvl1pPr>
          </a:lstStyle>
          <a:p>
            <a:pPr>
              <a:defRPr/>
            </a:pPr>
            <a:endParaRPr lang="el-GR"/>
          </a:p>
        </p:txBody>
      </p:sp>
      <p:sp>
        <p:nvSpPr>
          <p:cNvPr id="6" name="Slide Number Placeholder 22"/>
          <p:cNvSpPr>
            <a:spLocks noGrp="1"/>
          </p:cNvSpPr>
          <p:nvPr>
            <p:ph type="sldNum" sz="quarter" idx="12"/>
          </p:nvPr>
        </p:nvSpPr>
        <p:spPr/>
        <p:txBody>
          <a:bodyPr/>
          <a:lstStyle>
            <a:lvl1pPr>
              <a:defRPr/>
            </a:lvl1pPr>
          </a:lstStyle>
          <a:p>
            <a:pPr>
              <a:defRPr/>
            </a:pPr>
            <a:fld id="{765C6C9D-143A-4EDC-B56B-839293DBF6CB}" type="slidenum">
              <a:rPr lang="el-GR"/>
              <a:pPr>
                <a:defRPr/>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lgn="l">
              <a:defRPr/>
            </a:lvl1pPr>
            <a:extLs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p:cNvSpPr>
            <a:spLocks noGrp="1"/>
          </p:cNvSpPr>
          <p:nvPr>
            <p:ph type="ftr" sz="quarter" idx="10"/>
          </p:nvPr>
        </p:nvSpPr>
        <p:spPr/>
        <p:txBody>
          <a:bodyPr/>
          <a:lstStyle>
            <a:lvl1pPr>
              <a:defRPr/>
            </a:lvl1pPr>
          </a:lstStyle>
          <a:p>
            <a:pPr>
              <a:defRPr/>
            </a:pPr>
            <a:endParaRPr lang="el-GR"/>
          </a:p>
        </p:txBody>
      </p:sp>
      <p:sp>
        <p:nvSpPr>
          <p:cNvPr id="5" name="Date Placeholder 13"/>
          <p:cNvSpPr>
            <a:spLocks noGrp="1"/>
          </p:cNvSpPr>
          <p:nvPr>
            <p:ph type="dt" sz="half" idx="11"/>
          </p:nvPr>
        </p:nvSpPr>
        <p:spPr/>
        <p:txBody>
          <a:bodyPr/>
          <a:lstStyle>
            <a:lvl1pPr>
              <a:defRPr/>
            </a:lvl1pPr>
          </a:lstStyle>
          <a:p>
            <a:pPr>
              <a:defRPr/>
            </a:pPr>
            <a:endParaRPr lang="el-GR"/>
          </a:p>
        </p:txBody>
      </p:sp>
      <p:sp>
        <p:nvSpPr>
          <p:cNvPr id="6" name="Slide Number Placeholder 22"/>
          <p:cNvSpPr>
            <a:spLocks noGrp="1"/>
          </p:cNvSpPr>
          <p:nvPr>
            <p:ph type="sldNum" sz="quarter" idx="12"/>
          </p:nvPr>
        </p:nvSpPr>
        <p:spPr/>
        <p:txBody>
          <a:bodyPr/>
          <a:lstStyle>
            <a:lvl1pPr>
              <a:defRPr/>
            </a:lvl1pPr>
          </a:lstStyle>
          <a:p>
            <a:pPr>
              <a:defRPr/>
            </a:pPr>
            <a:fld id="{030C9D80-8294-4505-91E2-BE4173018577}" type="slidenum">
              <a:rPr lang="el-GR"/>
              <a:pPr>
                <a:defRPr/>
              </a:pPr>
              <a:t>‹#›</a:t>
            </a:fld>
            <a:endParaRPr 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l-GR"/>
          </a:p>
        </p:txBody>
      </p:sp>
      <p:sp>
        <p:nvSpPr>
          <p:cNvPr id="3" name="Table Placeholder 2"/>
          <p:cNvSpPr>
            <a:spLocks noGrp="1"/>
          </p:cNvSpPr>
          <p:nvPr>
            <p:ph type="tbl" idx="1"/>
          </p:nvPr>
        </p:nvSpPr>
        <p:spPr>
          <a:xfrm>
            <a:off x="457200" y="1600200"/>
            <a:ext cx="8229600" cy="4525963"/>
          </a:xfrm>
        </p:spPr>
        <p:txBody>
          <a:bodyPr>
            <a:normAutofit/>
          </a:bodyPr>
          <a:lstStyle/>
          <a:p>
            <a:pPr lvl="0"/>
            <a:endParaRPr lang="el-GR" noProof="0"/>
          </a:p>
        </p:txBody>
      </p:sp>
      <p:sp>
        <p:nvSpPr>
          <p:cNvPr id="4" name="Date Placeholder 3"/>
          <p:cNvSpPr>
            <a:spLocks noGrp="1"/>
          </p:cNvSpPr>
          <p:nvPr>
            <p:ph type="dt" sz="half" idx="10"/>
          </p:nvPr>
        </p:nvSpPr>
        <p:spPr>
          <a:xfrm>
            <a:off x="457200" y="6251575"/>
            <a:ext cx="2133600" cy="476250"/>
          </a:xfrm>
        </p:spPr>
        <p:txBody>
          <a:bodyPr/>
          <a:lstStyle>
            <a:lvl1pPr>
              <a:defRPr/>
            </a:lvl1pPr>
          </a:lstStyle>
          <a:p>
            <a:pPr>
              <a:defRPr/>
            </a:pPr>
            <a:endParaRPr lang="el-GR"/>
          </a:p>
        </p:txBody>
      </p:sp>
      <p:sp>
        <p:nvSpPr>
          <p:cNvPr id="5" name="Slide Number Placeholder 4"/>
          <p:cNvSpPr>
            <a:spLocks noGrp="1"/>
          </p:cNvSpPr>
          <p:nvPr>
            <p:ph type="sldNum" sz="quarter" idx="11"/>
          </p:nvPr>
        </p:nvSpPr>
        <p:spPr>
          <a:xfrm>
            <a:off x="6553200" y="6248400"/>
            <a:ext cx="2133600" cy="476250"/>
          </a:xfrm>
        </p:spPr>
        <p:txBody>
          <a:bodyPr/>
          <a:lstStyle>
            <a:lvl1pPr>
              <a:defRPr/>
            </a:lvl1pPr>
          </a:lstStyle>
          <a:p>
            <a:pPr>
              <a:defRPr/>
            </a:pPr>
            <a:fld id="{EF15C87F-63FD-439D-92E1-9E93AD643759}" type="slidenum">
              <a:rPr lang="el-GR"/>
              <a:pPr>
                <a:defRPr/>
              </a:pPr>
              <a:t>‹#›</a:t>
            </a:fld>
            <a:endParaRPr lang="el-GR"/>
          </a:p>
        </p:txBody>
      </p:sp>
      <p:sp>
        <p:nvSpPr>
          <p:cNvPr id="6" name="Footer Placeholder 5"/>
          <p:cNvSpPr>
            <a:spLocks noGrp="1"/>
          </p:cNvSpPr>
          <p:nvPr>
            <p:ph type="ftr" sz="quarter" idx="12"/>
          </p:nvPr>
        </p:nvSpPr>
        <p:spPr>
          <a:xfrm>
            <a:off x="3124200" y="6248400"/>
            <a:ext cx="2895600" cy="476250"/>
          </a:xfrm>
        </p:spPr>
        <p:txBody>
          <a:bodyPr/>
          <a:lstStyle>
            <a:lvl1pPr>
              <a:defRPr/>
            </a:lvl1pPr>
          </a:lstStyle>
          <a:p>
            <a:pPr>
              <a:defRPr/>
            </a:pPr>
            <a:endParaRPr lang="el-G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3" name="Footer Placeholder 2"/>
          <p:cNvSpPr>
            <a:spLocks noGrp="1"/>
          </p:cNvSpPr>
          <p:nvPr>
            <p:ph type="ftr" sz="quarter" idx="10"/>
          </p:nvPr>
        </p:nvSpPr>
        <p:spPr/>
        <p:txBody>
          <a:bodyPr/>
          <a:lstStyle>
            <a:lvl1pPr>
              <a:defRPr/>
            </a:lvl1pPr>
          </a:lstStyle>
          <a:p>
            <a:pPr>
              <a:defRPr/>
            </a:pPr>
            <a:endParaRPr lang="el-GR"/>
          </a:p>
        </p:txBody>
      </p:sp>
      <p:sp>
        <p:nvSpPr>
          <p:cNvPr id="4" name="Date Placeholder 13"/>
          <p:cNvSpPr>
            <a:spLocks noGrp="1"/>
          </p:cNvSpPr>
          <p:nvPr>
            <p:ph type="dt" sz="half" idx="11"/>
          </p:nvPr>
        </p:nvSpPr>
        <p:spPr/>
        <p:txBody>
          <a:bodyPr/>
          <a:lstStyle>
            <a:lvl1pPr>
              <a:defRPr/>
            </a:lvl1pPr>
          </a:lstStyle>
          <a:p>
            <a:pPr>
              <a:defRPr/>
            </a:pPr>
            <a:endParaRPr lang="el-GR"/>
          </a:p>
        </p:txBody>
      </p:sp>
      <p:sp>
        <p:nvSpPr>
          <p:cNvPr id="5" name="Slide Number Placeholder 22"/>
          <p:cNvSpPr>
            <a:spLocks noGrp="1"/>
          </p:cNvSpPr>
          <p:nvPr>
            <p:ph type="sldNum" sz="quarter" idx="12"/>
          </p:nvPr>
        </p:nvSpPr>
        <p:spPr/>
        <p:txBody>
          <a:bodyPr/>
          <a:lstStyle>
            <a:lvl1pPr>
              <a:defRPr/>
            </a:lvl1pPr>
          </a:lstStyle>
          <a:p>
            <a:pPr>
              <a:defRPr/>
            </a:pPr>
            <a:fld id="{BA0808C9-AD1C-46A6-B16D-A19942E8C85E}" type="slidenum">
              <a:rPr lang="el-GR"/>
              <a:pPr>
                <a:defRPr/>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p:nvSpPr>
        <p:spPr>
          <a:xfrm>
            <a:off x="588963" y="1423988"/>
            <a:ext cx="8001000"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extLst/>
          </a:lstStyle>
          <a:p>
            <a:pPr>
              <a:defRPr/>
            </a:pPr>
            <a:endParaRPr lang="el-GR"/>
          </a:p>
        </p:txBody>
      </p:sp>
      <p:sp>
        <p:nvSpPr>
          <p:cNvPr id="6" name="Footer Placeholder 4"/>
          <p:cNvSpPr>
            <a:spLocks noGrp="1"/>
          </p:cNvSpPr>
          <p:nvPr>
            <p:ph type="ftr" sz="quarter" idx="11"/>
          </p:nvPr>
        </p:nvSpPr>
        <p:spPr/>
        <p:txBody>
          <a:bodyPr/>
          <a:lstStyle>
            <a:lvl1pPr>
              <a:defRPr/>
            </a:lvl1pPr>
            <a:extLst/>
          </a:lstStyle>
          <a:p>
            <a:pPr>
              <a:defRPr/>
            </a:pPr>
            <a:endParaRPr lang="el-GR"/>
          </a:p>
        </p:txBody>
      </p:sp>
      <p:sp>
        <p:nvSpPr>
          <p:cNvPr id="7" name="Slide Number Placeholder 5"/>
          <p:cNvSpPr>
            <a:spLocks noGrp="1"/>
          </p:cNvSpPr>
          <p:nvPr>
            <p:ph type="sldNum" sz="quarter" idx="12"/>
          </p:nvPr>
        </p:nvSpPr>
        <p:spPr/>
        <p:txBody>
          <a:bodyPr/>
          <a:lstStyle>
            <a:lvl1pPr>
              <a:defRPr/>
            </a:lvl1pPr>
            <a:extLst/>
          </a:lstStyle>
          <a:p>
            <a:pPr>
              <a:defRPr/>
            </a:pPr>
            <a:fld id="{9037260C-3511-4874-BDB7-59156AB6F10C}" type="slidenum">
              <a:rPr lang="el-GR"/>
              <a:pPr>
                <a:defRPr/>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4" name="Rectangle 3"/>
          <p:cNvSpPr/>
          <p:nvPr/>
        </p:nvSpPr>
        <p:spPr>
          <a:xfrm>
            <a:off x="1000125" y="3267075"/>
            <a:ext cx="7407275"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722376" y="498230"/>
            <a:ext cx="7772400" cy="2731008"/>
          </a:xfrm>
        </p:spPr>
        <p:txBody>
          <a:bodyPr rIns="100584"/>
          <a:lstStyle>
            <a:lvl1pPr algn="r">
              <a:buNone/>
              <a:defRPr sz="4000" b="1" cap="none">
                <a:solidFill>
                  <a:schemeClr val="accent1">
                    <a:tint val="95000"/>
                    <a:satMod val="200000"/>
                  </a:schemeClr>
                </a:solidFill>
              </a:defRPr>
            </a:lvl1pPr>
            <a:extLst/>
          </a:lstStyle>
          <a:p>
            <a:r>
              <a:rPr lang="en-US"/>
              <a:t>Click to edit Master title style</a:t>
            </a:r>
          </a:p>
        </p:txBody>
      </p:sp>
      <p:sp>
        <p:nvSpPr>
          <p:cNvPr id="3" name="Text Placeholder 2"/>
          <p:cNvSpPr>
            <a:spLocks noGrp="1"/>
          </p:cNvSpPr>
          <p:nvPr>
            <p:ph type="body" idx="1"/>
          </p:nvPr>
        </p:nvSpPr>
        <p:spPr>
          <a:xfrm>
            <a:off x="722313" y="3287713"/>
            <a:ext cx="7772400" cy="1509712"/>
          </a:xfrm>
        </p:spPr>
        <p:txBody>
          <a:bodyPr rIns="128016"/>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a:t>Click to edit Master text styles</a:t>
            </a:r>
          </a:p>
        </p:txBody>
      </p:sp>
      <p:sp>
        <p:nvSpPr>
          <p:cNvPr id="5" name="Date Placeholder 7"/>
          <p:cNvSpPr>
            <a:spLocks noGrp="1"/>
          </p:cNvSpPr>
          <p:nvPr>
            <p:ph type="dt" sz="half" idx="10"/>
          </p:nvPr>
        </p:nvSpPr>
        <p:spPr>
          <a:xfrm>
            <a:off x="5562600" y="6513513"/>
            <a:ext cx="3001963" cy="274637"/>
          </a:xfrm>
        </p:spPr>
        <p:txBody>
          <a:bodyPr vert="horz" rtlCol="0"/>
          <a:lstStyle>
            <a:lvl1pPr>
              <a:defRPr/>
            </a:lvl1pPr>
            <a:extLst/>
          </a:lstStyle>
          <a:p>
            <a:pPr>
              <a:defRPr/>
            </a:pPr>
            <a:endParaRPr lang="el-GR"/>
          </a:p>
        </p:txBody>
      </p:sp>
      <p:sp>
        <p:nvSpPr>
          <p:cNvPr id="6" name="Slide Number Placeholder 8"/>
          <p:cNvSpPr>
            <a:spLocks noGrp="1"/>
          </p:cNvSpPr>
          <p:nvPr>
            <p:ph type="sldNum" sz="quarter" idx="11"/>
          </p:nvPr>
        </p:nvSpPr>
        <p:spPr>
          <a:xfrm>
            <a:off x="8639175" y="6513513"/>
            <a:ext cx="463550" cy="274637"/>
          </a:xfrm>
        </p:spPr>
        <p:txBody>
          <a:bodyPr vert="horz" rtlCol="0"/>
          <a:lstStyle>
            <a:lvl1pPr>
              <a:defRPr>
                <a:solidFill>
                  <a:schemeClr val="tx2">
                    <a:shade val="90000"/>
                  </a:schemeClr>
                </a:solidFill>
              </a:defRPr>
            </a:lvl1pPr>
            <a:extLst/>
          </a:lstStyle>
          <a:p>
            <a:pPr>
              <a:defRPr/>
            </a:pPr>
            <a:fld id="{2AA9179A-8DD7-4CE7-AB72-FDAE69EF6FE7}" type="slidenum">
              <a:rPr lang="el-GR"/>
              <a:pPr>
                <a:defRPr/>
              </a:pPr>
              <a:t>‹#›</a:t>
            </a:fld>
            <a:endParaRPr lang="el-GR"/>
          </a:p>
        </p:txBody>
      </p:sp>
      <p:sp>
        <p:nvSpPr>
          <p:cNvPr id="7" name="Footer Placeholder 9"/>
          <p:cNvSpPr>
            <a:spLocks noGrp="1"/>
          </p:cNvSpPr>
          <p:nvPr>
            <p:ph type="ftr" sz="quarter" idx="12"/>
          </p:nvPr>
        </p:nvSpPr>
        <p:spPr>
          <a:xfrm>
            <a:off x="1600200" y="6513513"/>
            <a:ext cx="3906838" cy="274637"/>
          </a:xfrm>
        </p:spPr>
        <p:txBody>
          <a:bodyPr vert="horz" rtlCol="0"/>
          <a:lstStyle>
            <a:lvl1pPr>
              <a:defRPr/>
            </a:lvl1pPr>
            <a:extLst/>
          </a:lstStyle>
          <a:p>
            <a:pPr>
              <a:defRPr/>
            </a:pPr>
            <a:endParaRPr lang="el-G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p:cNvSpPr/>
          <p:nvPr/>
        </p:nvSpPr>
        <p:spPr>
          <a:xfrm>
            <a:off x="588963" y="1423988"/>
            <a:ext cx="8001000"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p:cNvSpPr>
            <a:spLocks noGrp="1"/>
          </p:cNvSpPr>
          <p:nvPr>
            <p:ph type="dt" sz="half" idx="10"/>
          </p:nvPr>
        </p:nvSpPr>
        <p:spPr/>
        <p:txBody>
          <a:bodyPr/>
          <a:lstStyle>
            <a:lvl1pPr>
              <a:defRPr/>
            </a:lvl1pPr>
            <a:extLst/>
          </a:lstStyle>
          <a:p>
            <a:pPr>
              <a:defRPr/>
            </a:pPr>
            <a:endParaRPr lang="el-GR"/>
          </a:p>
        </p:txBody>
      </p:sp>
      <p:sp>
        <p:nvSpPr>
          <p:cNvPr id="7" name="Footer Placeholder 5"/>
          <p:cNvSpPr>
            <a:spLocks noGrp="1"/>
          </p:cNvSpPr>
          <p:nvPr>
            <p:ph type="ftr" sz="quarter" idx="11"/>
          </p:nvPr>
        </p:nvSpPr>
        <p:spPr/>
        <p:txBody>
          <a:bodyPr/>
          <a:lstStyle>
            <a:lvl1pPr>
              <a:defRPr/>
            </a:lvl1pPr>
            <a:extLst/>
          </a:lstStyle>
          <a:p>
            <a:pPr>
              <a:defRPr/>
            </a:pPr>
            <a:endParaRPr lang="el-GR"/>
          </a:p>
        </p:txBody>
      </p:sp>
      <p:sp>
        <p:nvSpPr>
          <p:cNvPr id="8" name="Slide Number Placeholder 6"/>
          <p:cNvSpPr>
            <a:spLocks noGrp="1"/>
          </p:cNvSpPr>
          <p:nvPr>
            <p:ph type="sldNum" sz="quarter" idx="12"/>
          </p:nvPr>
        </p:nvSpPr>
        <p:spPr>
          <a:xfrm>
            <a:off x="8640763" y="6515100"/>
            <a:ext cx="465137" cy="273050"/>
          </a:xfrm>
        </p:spPr>
        <p:txBody>
          <a:bodyPr/>
          <a:lstStyle>
            <a:lvl1pPr>
              <a:defRPr/>
            </a:lvl1pPr>
            <a:extLst/>
          </a:lstStyle>
          <a:p>
            <a:pPr>
              <a:defRPr/>
            </a:pPr>
            <a:fld id="{D1B7C920-3B5F-45DB-9B87-325A0FF524CA}" type="slidenum">
              <a:rPr lang="el-GR"/>
              <a:pPr>
                <a:defRPr/>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p:cNvSpPr/>
          <p:nvPr/>
        </p:nvSpPr>
        <p:spPr>
          <a:xfrm>
            <a:off x="617538" y="2165350"/>
            <a:ext cx="3748087"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a:defRPr/>
            </a:pPr>
            <a:endParaRPr lang="en-US"/>
          </a:p>
        </p:txBody>
      </p:sp>
      <p:sp>
        <p:nvSpPr>
          <p:cNvPr id="8" name="Rectangle 7"/>
          <p:cNvSpPr/>
          <p:nvPr/>
        </p:nvSpPr>
        <p:spPr>
          <a:xfrm>
            <a:off x="4800600" y="2165350"/>
            <a:ext cx="3749675"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a:defRPr/>
            </a:pPr>
            <a:endParaRPr lang="en-US"/>
          </a:p>
        </p:txBody>
      </p:sp>
      <p:sp>
        <p:nvSpPr>
          <p:cNvPr id="2" name="Title 1"/>
          <p:cNvSpPr>
            <a:spLocks noGrp="1"/>
          </p:cNvSpPr>
          <p:nvPr>
            <p:ph type="title"/>
          </p:nvPr>
        </p:nvSpPr>
        <p:spPr>
          <a:xfrm>
            <a:off x="457200" y="251948"/>
            <a:ext cx="8229600" cy="1143000"/>
          </a:xfrm>
        </p:spPr>
        <p:txBody>
          <a:bodyPr/>
          <a:lstStyle>
            <a:lvl1pPr>
              <a:defRPr/>
            </a:lvl1pPr>
            <a:extLst/>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4" name="Text Placeholder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5" name="Content Placeholder 4"/>
          <p:cNvSpPr>
            <a:spLocks noGrp="1"/>
          </p:cNvSpPr>
          <p:nvPr>
            <p:ph sz="quarter" idx="2"/>
          </p:nvPr>
        </p:nvSpPr>
        <p:spPr>
          <a:xfrm>
            <a:off x="457200" y="2362200"/>
            <a:ext cx="4040188" cy="3941763"/>
          </a:xfrm>
        </p:spPr>
        <p:txBody>
          <a:bodyPr/>
          <a:lstStyle>
            <a:lvl1pPr>
              <a:defRPr sz="22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6"/>
          <p:cNvSpPr>
            <a:spLocks noGrp="1"/>
          </p:cNvSpPr>
          <p:nvPr>
            <p:ph type="dt" sz="half" idx="10"/>
          </p:nvPr>
        </p:nvSpPr>
        <p:spPr/>
        <p:txBody>
          <a:bodyPr/>
          <a:lstStyle>
            <a:lvl1pPr>
              <a:defRPr/>
            </a:lvl1pPr>
            <a:extLst/>
          </a:lstStyle>
          <a:p>
            <a:pPr>
              <a:defRPr/>
            </a:pPr>
            <a:endParaRPr lang="el-GR"/>
          </a:p>
        </p:txBody>
      </p:sp>
      <p:sp>
        <p:nvSpPr>
          <p:cNvPr id="10" name="Footer Placeholder 7"/>
          <p:cNvSpPr>
            <a:spLocks noGrp="1"/>
          </p:cNvSpPr>
          <p:nvPr>
            <p:ph type="ftr" sz="quarter" idx="11"/>
          </p:nvPr>
        </p:nvSpPr>
        <p:spPr/>
        <p:txBody>
          <a:bodyPr/>
          <a:lstStyle>
            <a:lvl1pPr>
              <a:defRPr/>
            </a:lvl1pPr>
            <a:extLst/>
          </a:lstStyle>
          <a:p>
            <a:pPr>
              <a:defRPr/>
            </a:pPr>
            <a:endParaRPr lang="el-GR"/>
          </a:p>
        </p:txBody>
      </p:sp>
      <p:sp>
        <p:nvSpPr>
          <p:cNvPr id="11" name="Slide Number Placeholder 8"/>
          <p:cNvSpPr>
            <a:spLocks noGrp="1"/>
          </p:cNvSpPr>
          <p:nvPr>
            <p:ph type="sldNum" sz="quarter" idx="12"/>
          </p:nvPr>
        </p:nvSpPr>
        <p:spPr>
          <a:xfrm>
            <a:off x="8640763" y="6515100"/>
            <a:ext cx="465137" cy="273050"/>
          </a:xfrm>
        </p:spPr>
        <p:txBody>
          <a:bodyPr/>
          <a:lstStyle>
            <a:lvl1pPr>
              <a:defRPr/>
            </a:lvl1pPr>
            <a:extLst/>
          </a:lstStyle>
          <a:p>
            <a:pPr>
              <a:defRPr/>
            </a:pPr>
            <a:fld id="{D61D9963-4098-4EDB-9360-E374B1580825}" type="slidenum">
              <a:rPr lang="el-GR"/>
              <a:pPr>
                <a:defRPr/>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p:cNvSpPr/>
          <p:nvPr/>
        </p:nvSpPr>
        <p:spPr>
          <a:xfrm>
            <a:off x="588963" y="1423988"/>
            <a:ext cx="8001000"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457200" y="253218"/>
            <a:ext cx="8229600" cy="1143000"/>
          </a:xfrm>
        </p:spPr>
        <p:txBody>
          <a:bodyPr/>
          <a:lstStyle/>
          <a:p>
            <a:r>
              <a:rPr lang="en-US"/>
              <a:t>Click to edit Master title style</a:t>
            </a:r>
          </a:p>
        </p:txBody>
      </p:sp>
      <p:sp>
        <p:nvSpPr>
          <p:cNvPr id="4" name="Date Placeholder 2"/>
          <p:cNvSpPr>
            <a:spLocks noGrp="1"/>
          </p:cNvSpPr>
          <p:nvPr>
            <p:ph type="dt" sz="half" idx="10"/>
          </p:nvPr>
        </p:nvSpPr>
        <p:spPr/>
        <p:txBody>
          <a:bodyPr/>
          <a:lstStyle>
            <a:lvl1pPr>
              <a:defRPr/>
            </a:lvl1pPr>
            <a:extLst/>
          </a:lstStyle>
          <a:p>
            <a:pPr>
              <a:defRPr/>
            </a:pPr>
            <a:endParaRPr lang="el-GR"/>
          </a:p>
        </p:txBody>
      </p:sp>
      <p:sp>
        <p:nvSpPr>
          <p:cNvPr id="5" name="Footer Placeholder 3"/>
          <p:cNvSpPr>
            <a:spLocks noGrp="1"/>
          </p:cNvSpPr>
          <p:nvPr>
            <p:ph type="ftr" sz="quarter" idx="11"/>
          </p:nvPr>
        </p:nvSpPr>
        <p:spPr/>
        <p:txBody>
          <a:bodyPr/>
          <a:lstStyle>
            <a:lvl1pPr>
              <a:defRPr/>
            </a:lvl1pPr>
            <a:extLst/>
          </a:lstStyle>
          <a:p>
            <a:pPr>
              <a:defRPr/>
            </a:pPr>
            <a:endParaRPr lang="el-GR"/>
          </a:p>
        </p:txBody>
      </p:sp>
      <p:sp>
        <p:nvSpPr>
          <p:cNvPr id="6" name="Slide Number Placeholder 4"/>
          <p:cNvSpPr>
            <a:spLocks noGrp="1"/>
          </p:cNvSpPr>
          <p:nvPr>
            <p:ph type="sldNum" sz="quarter" idx="12"/>
          </p:nvPr>
        </p:nvSpPr>
        <p:spPr/>
        <p:txBody>
          <a:bodyPr/>
          <a:lstStyle>
            <a:lvl1pPr>
              <a:defRPr/>
            </a:lvl1pPr>
            <a:extLst/>
          </a:lstStyle>
          <a:p>
            <a:pPr>
              <a:defRPr/>
            </a:pPr>
            <a:fld id="{AF84BD74-D705-4996-A53F-F9EC7FD59C7B}" type="slidenum">
              <a:rPr lang="el-GR"/>
              <a:pPr>
                <a:defRPr/>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p:txBody>
          <a:bodyPr/>
          <a:lstStyle>
            <a:lvl1pPr>
              <a:defRPr/>
            </a:lvl1pPr>
          </a:lstStyle>
          <a:p>
            <a:pPr>
              <a:defRPr/>
            </a:pPr>
            <a:endParaRPr lang="el-GR"/>
          </a:p>
        </p:txBody>
      </p:sp>
      <p:sp>
        <p:nvSpPr>
          <p:cNvPr id="3" name="Date Placeholder 13"/>
          <p:cNvSpPr>
            <a:spLocks noGrp="1"/>
          </p:cNvSpPr>
          <p:nvPr>
            <p:ph type="dt" sz="half" idx="11"/>
          </p:nvPr>
        </p:nvSpPr>
        <p:spPr/>
        <p:txBody>
          <a:bodyPr/>
          <a:lstStyle>
            <a:lvl1pPr>
              <a:defRPr/>
            </a:lvl1pPr>
          </a:lstStyle>
          <a:p>
            <a:pPr>
              <a:defRPr/>
            </a:pPr>
            <a:endParaRPr lang="el-GR"/>
          </a:p>
        </p:txBody>
      </p:sp>
      <p:sp>
        <p:nvSpPr>
          <p:cNvPr id="4" name="Slide Number Placeholder 22"/>
          <p:cNvSpPr>
            <a:spLocks noGrp="1"/>
          </p:cNvSpPr>
          <p:nvPr>
            <p:ph type="sldNum" sz="quarter" idx="12"/>
          </p:nvPr>
        </p:nvSpPr>
        <p:spPr/>
        <p:txBody>
          <a:bodyPr/>
          <a:lstStyle>
            <a:lvl1pPr>
              <a:defRPr/>
            </a:lvl1pPr>
          </a:lstStyle>
          <a:p>
            <a:pPr>
              <a:defRPr/>
            </a:pPr>
            <a:fld id="{A46242CC-7E66-49F8-B16A-83CB092D5AF3}" type="slidenum">
              <a:rPr lang="el-GR"/>
              <a:pPr>
                <a:defRPr/>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5" name="Rectangle 4"/>
          <p:cNvSpPr/>
          <p:nvPr/>
        </p:nvSpPr>
        <p:spPr>
          <a:xfrm>
            <a:off x="5057775" y="1057275"/>
            <a:ext cx="3748088"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4963136" y="304800"/>
            <a:ext cx="3931920" cy="762000"/>
          </a:xfrm>
        </p:spPr>
        <p:txBody>
          <a:bodyPr/>
          <a:lstStyle>
            <a:lvl1pPr marL="0" algn="r">
              <a:buNone/>
              <a:defRPr sz="2000" b="1"/>
            </a:lvl1pPr>
            <a:extLst/>
          </a:lstStyle>
          <a:p>
            <a:r>
              <a:rPr lang="en-US"/>
              <a:t>Click to edit Master title style</a:t>
            </a:r>
          </a:p>
        </p:txBody>
      </p:sp>
      <p:sp>
        <p:nvSpPr>
          <p:cNvPr id="3" name="Text Placeholder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a:r>
              <a:rPr lang="en-US"/>
              <a:t>Click to edit Master text styles</a:t>
            </a:r>
          </a:p>
        </p:txBody>
      </p:sp>
      <p:sp>
        <p:nvSpPr>
          <p:cNvPr id="4" name="Content Placeholder 3"/>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8"/>
          <p:cNvSpPr>
            <a:spLocks noGrp="1"/>
          </p:cNvSpPr>
          <p:nvPr>
            <p:ph type="dt" sz="half" idx="10"/>
          </p:nvPr>
        </p:nvSpPr>
        <p:spPr>
          <a:xfrm>
            <a:off x="5562600" y="6513513"/>
            <a:ext cx="3001963" cy="274637"/>
          </a:xfrm>
        </p:spPr>
        <p:txBody>
          <a:bodyPr vert="horz" rtlCol="0"/>
          <a:lstStyle>
            <a:lvl1pPr>
              <a:defRPr/>
            </a:lvl1pPr>
            <a:extLst/>
          </a:lstStyle>
          <a:p>
            <a:pPr>
              <a:defRPr/>
            </a:pPr>
            <a:endParaRPr lang="el-GR"/>
          </a:p>
        </p:txBody>
      </p:sp>
      <p:sp>
        <p:nvSpPr>
          <p:cNvPr id="7" name="Slide Number Placeholder 9"/>
          <p:cNvSpPr>
            <a:spLocks noGrp="1"/>
          </p:cNvSpPr>
          <p:nvPr>
            <p:ph type="sldNum" sz="quarter" idx="11"/>
          </p:nvPr>
        </p:nvSpPr>
        <p:spPr>
          <a:xfrm>
            <a:off x="8639175" y="6513513"/>
            <a:ext cx="463550" cy="274637"/>
          </a:xfrm>
        </p:spPr>
        <p:txBody>
          <a:bodyPr vert="horz" rtlCol="0"/>
          <a:lstStyle>
            <a:lvl1pPr>
              <a:defRPr>
                <a:solidFill>
                  <a:schemeClr val="tx2">
                    <a:shade val="90000"/>
                  </a:schemeClr>
                </a:solidFill>
              </a:defRPr>
            </a:lvl1pPr>
            <a:extLst/>
          </a:lstStyle>
          <a:p>
            <a:pPr>
              <a:defRPr/>
            </a:pPr>
            <a:fld id="{CDBA8D08-E259-4C85-931C-767BB445D98B}" type="slidenum">
              <a:rPr lang="el-GR"/>
              <a:pPr>
                <a:defRPr/>
              </a:pPr>
              <a:t>‹#›</a:t>
            </a:fld>
            <a:endParaRPr lang="el-GR"/>
          </a:p>
        </p:txBody>
      </p:sp>
      <p:sp>
        <p:nvSpPr>
          <p:cNvPr id="8" name="Footer Placeholder 10"/>
          <p:cNvSpPr>
            <a:spLocks noGrp="1"/>
          </p:cNvSpPr>
          <p:nvPr>
            <p:ph type="ftr" sz="quarter" idx="12"/>
          </p:nvPr>
        </p:nvSpPr>
        <p:spPr>
          <a:xfrm>
            <a:off x="1600200" y="6513513"/>
            <a:ext cx="3906838" cy="274637"/>
          </a:xfrm>
        </p:spPr>
        <p:txBody>
          <a:bodyPr vert="horz" rtlCol="0"/>
          <a:lstStyle>
            <a:lvl1pPr>
              <a:defRPr/>
            </a:lvl1pPr>
            <a:extLst/>
          </a:lstStyle>
          <a:p>
            <a:pPr>
              <a:defRPr/>
            </a:pPr>
            <a:endParaRPr lang="el-GR"/>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0443" y="4724400"/>
            <a:ext cx="5486400" cy="664536"/>
          </a:xfrm>
        </p:spPr>
        <p:txBody>
          <a:bodyPr/>
          <a:lstStyle>
            <a:lvl1pPr marL="0" algn="r">
              <a:buNone/>
              <a:defRPr sz="2000" b="1"/>
            </a:lvl1pPr>
            <a:extLst/>
          </a:lstStyle>
          <a:p>
            <a:r>
              <a:rPr lang="en-US"/>
              <a:t>Click to edit Master title style</a:t>
            </a:r>
          </a:p>
        </p:txBody>
      </p:sp>
      <p:sp>
        <p:nvSpPr>
          <p:cNvPr id="4" name="Text Placeholder 3"/>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a:r>
              <a:rPr lang="en-US"/>
              <a:t>Click to edit Master text styles</a:t>
            </a:r>
          </a:p>
        </p:txBody>
      </p:sp>
      <p:sp>
        <p:nvSpPr>
          <p:cNvPr id="13" name="Picture Placeholder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extLst/>
          </a:lstStyle>
          <a:p>
            <a:pPr lvl="0"/>
            <a:r>
              <a:rPr lang="en-US" noProof="0"/>
              <a:t>Click icon to add picture</a:t>
            </a:r>
            <a:endParaRPr lang="en-US" noProof="0" dirty="0"/>
          </a:p>
        </p:txBody>
      </p:sp>
      <p:sp>
        <p:nvSpPr>
          <p:cNvPr id="5" name="Date Placeholder 7"/>
          <p:cNvSpPr>
            <a:spLocks noGrp="1"/>
          </p:cNvSpPr>
          <p:nvPr>
            <p:ph type="dt" sz="half" idx="10"/>
          </p:nvPr>
        </p:nvSpPr>
        <p:spPr>
          <a:xfrm>
            <a:off x="5562600" y="6508750"/>
            <a:ext cx="3001963" cy="274638"/>
          </a:xfrm>
        </p:spPr>
        <p:txBody>
          <a:bodyPr vert="horz" rtlCol="0"/>
          <a:lstStyle>
            <a:lvl1pPr>
              <a:defRPr/>
            </a:lvl1pPr>
            <a:extLst/>
          </a:lstStyle>
          <a:p>
            <a:pPr>
              <a:defRPr/>
            </a:pPr>
            <a:endParaRPr lang="el-GR"/>
          </a:p>
        </p:txBody>
      </p:sp>
      <p:sp>
        <p:nvSpPr>
          <p:cNvPr id="6" name="Slide Number Placeholder 8"/>
          <p:cNvSpPr>
            <a:spLocks noGrp="1"/>
          </p:cNvSpPr>
          <p:nvPr>
            <p:ph type="sldNum" sz="quarter" idx="11"/>
          </p:nvPr>
        </p:nvSpPr>
        <p:spPr>
          <a:xfrm>
            <a:off x="8639175" y="6508750"/>
            <a:ext cx="463550" cy="274638"/>
          </a:xfrm>
        </p:spPr>
        <p:txBody>
          <a:bodyPr vert="horz" rtlCol="0"/>
          <a:lstStyle>
            <a:lvl1pPr>
              <a:defRPr>
                <a:solidFill>
                  <a:schemeClr val="tx2">
                    <a:shade val="90000"/>
                  </a:schemeClr>
                </a:solidFill>
              </a:defRPr>
            </a:lvl1pPr>
            <a:extLst/>
          </a:lstStyle>
          <a:p>
            <a:pPr>
              <a:defRPr/>
            </a:pPr>
            <a:fld id="{ECCC7542-FBFB-4CB4-8068-6C6DB7418D11}" type="slidenum">
              <a:rPr lang="el-GR"/>
              <a:pPr>
                <a:defRPr/>
              </a:pPr>
              <a:t>‹#›</a:t>
            </a:fld>
            <a:endParaRPr lang="el-GR"/>
          </a:p>
        </p:txBody>
      </p:sp>
      <p:sp>
        <p:nvSpPr>
          <p:cNvPr id="7" name="Footer Placeholder 9"/>
          <p:cNvSpPr>
            <a:spLocks noGrp="1"/>
          </p:cNvSpPr>
          <p:nvPr>
            <p:ph type="ftr" sz="quarter" idx="12"/>
          </p:nvPr>
        </p:nvSpPr>
        <p:spPr>
          <a:xfrm>
            <a:off x="1600200" y="6508750"/>
            <a:ext cx="3906838" cy="274638"/>
          </a:xfrm>
        </p:spPr>
        <p:txBody>
          <a:bodyPr vert="horz" rtlCol="0"/>
          <a:lstStyle>
            <a:lvl1pPr>
              <a:defRPr/>
            </a:lvl1pPr>
            <a:extLst/>
          </a:lstStyle>
          <a:p>
            <a:pPr>
              <a:defRPr/>
            </a:pPr>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ound Diagonal Corner Rectangle 6"/>
          <p:cNvSpPr/>
          <p:nvPr/>
        </p:nvSpPr>
        <p:spPr>
          <a:xfrm>
            <a:off x="164592" y="147085"/>
            <a:ext cx="8810846"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3" name="Footer Placeholder 2"/>
          <p:cNvSpPr>
            <a:spLocks noGrp="1"/>
          </p:cNvSpPr>
          <p:nvPr>
            <p:ph type="ftr" sz="quarter" idx="3"/>
          </p:nvPr>
        </p:nvSpPr>
        <p:spPr>
          <a:xfrm>
            <a:off x="1295400" y="6400800"/>
            <a:ext cx="4211638" cy="274638"/>
          </a:xfrm>
          <a:prstGeom prst="rect">
            <a:avLst/>
          </a:prstGeom>
        </p:spPr>
        <p:txBody>
          <a:bodyPr/>
          <a:lstStyle>
            <a:lvl1pPr algn="r" eaLnBrk="1" latinLnBrk="0" hangingPunct="1">
              <a:defRPr kumimoji="0" sz="1300">
                <a:solidFill>
                  <a:schemeClr val="bg2">
                    <a:tint val="60000"/>
                    <a:satMod val="155000"/>
                  </a:schemeClr>
                </a:solidFill>
                <a:cs typeface="+mn-cs"/>
              </a:defRPr>
            </a:lvl1pPr>
            <a:extLst/>
          </a:lstStyle>
          <a:p>
            <a:pPr>
              <a:defRPr/>
            </a:pPr>
            <a:endParaRPr lang="el-GR"/>
          </a:p>
        </p:txBody>
      </p:sp>
      <p:sp>
        <p:nvSpPr>
          <p:cNvPr id="14" name="Date Placeholder 13"/>
          <p:cNvSpPr>
            <a:spLocks noGrp="1"/>
          </p:cNvSpPr>
          <p:nvPr>
            <p:ph type="dt" sz="half" idx="2"/>
          </p:nvPr>
        </p:nvSpPr>
        <p:spPr>
          <a:xfrm>
            <a:off x="5562600" y="6400800"/>
            <a:ext cx="3001963" cy="274638"/>
          </a:xfrm>
          <a:prstGeom prst="rect">
            <a:avLst/>
          </a:prstGeom>
        </p:spPr>
        <p:txBody>
          <a:bodyPr/>
          <a:lstStyle>
            <a:lvl1pPr algn="l" eaLnBrk="1" latinLnBrk="0" hangingPunct="1">
              <a:defRPr kumimoji="0" sz="1300">
                <a:solidFill>
                  <a:schemeClr val="bg2">
                    <a:tint val="60000"/>
                    <a:satMod val="155000"/>
                  </a:schemeClr>
                </a:solidFill>
                <a:cs typeface="+mn-cs"/>
              </a:defRPr>
            </a:lvl1pPr>
            <a:extLst/>
          </a:lstStyle>
          <a:p>
            <a:pPr>
              <a:defRPr/>
            </a:pPr>
            <a:endParaRPr lang="el-GR"/>
          </a:p>
        </p:txBody>
      </p:sp>
      <p:sp>
        <p:nvSpPr>
          <p:cNvPr id="23" name="Slide Number Placeholder 22"/>
          <p:cNvSpPr>
            <a:spLocks noGrp="1"/>
          </p:cNvSpPr>
          <p:nvPr>
            <p:ph type="sldNum" sz="quarter" idx="4"/>
          </p:nvPr>
        </p:nvSpPr>
        <p:spPr>
          <a:xfrm>
            <a:off x="8639175" y="6515100"/>
            <a:ext cx="463550" cy="273050"/>
          </a:xfrm>
          <a:prstGeom prst="rect">
            <a:avLst/>
          </a:prstGeom>
        </p:spPr>
        <p:txBody>
          <a:bodyPr anchor="ctr"/>
          <a:lstStyle>
            <a:lvl1pPr algn="r" eaLnBrk="1" latinLnBrk="0" hangingPunct="1">
              <a:defRPr kumimoji="0" sz="1600">
                <a:solidFill>
                  <a:schemeClr val="tx2">
                    <a:shade val="90000"/>
                  </a:schemeClr>
                </a:solidFill>
                <a:effectLst/>
                <a:cs typeface="+mn-cs"/>
              </a:defRPr>
            </a:lvl1pPr>
            <a:extLst/>
          </a:lstStyle>
          <a:p>
            <a:pPr>
              <a:defRPr/>
            </a:pPr>
            <a:fld id="{E1D8DA61-815B-4508-BA29-B80D940C92A8}" type="slidenum">
              <a:rPr lang="el-GR"/>
              <a:pPr>
                <a:defRPr/>
              </a:pPr>
              <a:t>‹#›</a:t>
            </a:fld>
            <a:endParaRPr lang="el-GR"/>
          </a:p>
        </p:txBody>
      </p:sp>
      <p:sp>
        <p:nvSpPr>
          <p:cNvPr id="22" name="Title Placeholder 21"/>
          <p:cNvSpPr>
            <a:spLocks noGrp="1"/>
          </p:cNvSpPr>
          <p:nvPr>
            <p:ph type="title"/>
          </p:nvPr>
        </p:nvSpPr>
        <p:spPr>
          <a:xfrm>
            <a:off x="457200" y="254000"/>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p>
            <a:r>
              <a:rPr lang="en-US"/>
              <a:t>Click to edit Master title style</a:t>
            </a:r>
          </a:p>
        </p:txBody>
      </p:sp>
      <p:sp>
        <p:nvSpPr>
          <p:cNvPr id="6153" name="Text Placeholder 12"/>
          <p:cNvSpPr>
            <a:spLocks noGrp="1"/>
          </p:cNvSpPr>
          <p:nvPr>
            <p:ph type="body" idx="1"/>
          </p:nvPr>
        </p:nvSpPr>
        <p:spPr bwMode="auto">
          <a:xfrm>
            <a:off x="457200" y="16462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1" tx1="lt1" bg2="dk2" tx2="lt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56" r:id="rId7"/>
    <p:sldLayoutId id="2147483866" r:id="rId8"/>
    <p:sldLayoutId id="2147483867" r:id="rId9"/>
    <p:sldLayoutId id="2147483857" r:id="rId10"/>
    <p:sldLayoutId id="2147483858" r:id="rId11"/>
    <p:sldLayoutId id="2147483868" r:id="rId12"/>
    <p:sldLayoutId id="2147483859" r:id="rId13"/>
  </p:sldLayoutIdLst>
  <p:txStyles>
    <p:titleStyle>
      <a:lvl1pPr marL="53975" algn="r" rtl="0" eaLnBrk="0" fontAlgn="base" hangingPunct="0">
        <a:spcBef>
          <a:spcPct val="0"/>
        </a:spcBef>
        <a:spcAft>
          <a:spcPct val="0"/>
        </a:spcAft>
        <a:defRPr sz="4600" kern="1200">
          <a:solidFill>
            <a:srgbClr val="E7EACB"/>
          </a:solidFill>
          <a:effectLst>
            <a:outerShdw blurRad="38100" dist="25500" dir="5400000" algn="tl" rotWithShape="0">
              <a:srgbClr val="000000">
                <a:satMod val="180000"/>
                <a:alpha val="75000"/>
              </a:srgbClr>
            </a:outerShdw>
          </a:effectLst>
          <a:latin typeface="+mj-lt"/>
          <a:ea typeface="+mj-ea"/>
          <a:cs typeface="+mj-cs"/>
        </a:defRPr>
      </a:lvl1pPr>
      <a:lvl2pPr marL="53975" algn="r" rtl="0" eaLnBrk="0" fontAlgn="base" hangingPunct="0">
        <a:spcBef>
          <a:spcPct val="0"/>
        </a:spcBef>
        <a:spcAft>
          <a:spcPct val="0"/>
        </a:spcAft>
        <a:defRPr sz="4600">
          <a:solidFill>
            <a:srgbClr val="E7EACB"/>
          </a:solidFill>
          <a:latin typeface="Cambria" pitchFamily="18" charset="0"/>
        </a:defRPr>
      </a:lvl2pPr>
      <a:lvl3pPr marL="53975" algn="r" rtl="0" eaLnBrk="0" fontAlgn="base" hangingPunct="0">
        <a:spcBef>
          <a:spcPct val="0"/>
        </a:spcBef>
        <a:spcAft>
          <a:spcPct val="0"/>
        </a:spcAft>
        <a:defRPr sz="4600">
          <a:solidFill>
            <a:srgbClr val="E7EACB"/>
          </a:solidFill>
          <a:latin typeface="Cambria" pitchFamily="18" charset="0"/>
        </a:defRPr>
      </a:lvl3pPr>
      <a:lvl4pPr marL="53975" algn="r" rtl="0" eaLnBrk="0" fontAlgn="base" hangingPunct="0">
        <a:spcBef>
          <a:spcPct val="0"/>
        </a:spcBef>
        <a:spcAft>
          <a:spcPct val="0"/>
        </a:spcAft>
        <a:defRPr sz="4600">
          <a:solidFill>
            <a:srgbClr val="E7EACB"/>
          </a:solidFill>
          <a:latin typeface="Cambria" pitchFamily="18" charset="0"/>
        </a:defRPr>
      </a:lvl4pPr>
      <a:lvl5pPr marL="53975" algn="r" rtl="0" eaLnBrk="0" fontAlgn="base" hangingPunct="0">
        <a:spcBef>
          <a:spcPct val="0"/>
        </a:spcBef>
        <a:spcAft>
          <a:spcPct val="0"/>
        </a:spcAft>
        <a:defRPr sz="4600">
          <a:solidFill>
            <a:srgbClr val="E7EACB"/>
          </a:solidFill>
          <a:latin typeface="Cambria" pitchFamily="18" charset="0"/>
        </a:defRPr>
      </a:lvl5pPr>
      <a:lvl6pPr marL="511175" algn="r" rtl="0" fontAlgn="base">
        <a:spcBef>
          <a:spcPct val="0"/>
        </a:spcBef>
        <a:spcAft>
          <a:spcPct val="0"/>
        </a:spcAft>
        <a:defRPr sz="4600">
          <a:solidFill>
            <a:srgbClr val="E7EACB"/>
          </a:solidFill>
          <a:latin typeface="Cambria" pitchFamily="18" charset="0"/>
        </a:defRPr>
      </a:lvl6pPr>
      <a:lvl7pPr marL="968375" algn="r" rtl="0" fontAlgn="base">
        <a:spcBef>
          <a:spcPct val="0"/>
        </a:spcBef>
        <a:spcAft>
          <a:spcPct val="0"/>
        </a:spcAft>
        <a:defRPr sz="4600">
          <a:solidFill>
            <a:srgbClr val="E7EACB"/>
          </a:solidFill>
          <a:latin typeface="Cambria" pitchFamily="18" charset="0"/>
        </a:defRPr>
      </a:lvl7pPr>
      <a:lvl8pPr marL="1425575" algn="r" rtl="0" fontAlgn="base">
        <a:spcBef>
          <a:spcPct val="0"/>
        </a:spcBef>
        <a:spcAft>
          <a:spcPct val="0"/>
        </a:spcAft>
        <a:defRPr sz="4600">
          <a:solidFill>
            <a:srgbClr val="E7EACB"/>
          </a:solidFill>
          <a:latin typeface="Cambria" pitchFamily="18" charset="0"/>
        </a:defRPr>
      </a:lvl8pPr>
      <a:lvl9pPr marL="1882775" algn="r" rtl="0" fontAlgn="base">
        <a:spcBef>
          <a:spcPct val="0"/>
        </a:spcBef>
        <a:spcAft>
          <a:spcPct val="0"/>
        </a:spcAft>
        <a:defRPr sz="4600">
          <a:solidFill>
            <a:srgbClr val="E7EACB"/>
          </a:solidFill>
          <a:latin typeface="Cambria" pitchFamily="18" charset="0"/>
        </a:defRPr>
      </a:lvl9pPr>
      <a:extLst/>
    </p:titleStyle>
    <p:bodyStyle>
      <a:lvl1pPr marL="292100" indent="-292100" algn="l" rtl="0" eaLnBrk="0" fontAlgn="base" hangingPunct="0">
        <a:spcBef>
          <a:spcPct val="0"/>
        </a:spcBef>
        <a:spcAft>
          <a:spcPct val="0"/>
        </a:spcAft>
        <a:buClr>
          <a:schemeClr val="accent1"/>
        </a:buClr>
        <a:buSzPct val="70000"/>
        <a:buFont typeface="Wingdings 2" pitchFamily="18" charset="2"/>
        <a:buChar char=""/>
        <a:defRPr sz="3200" kern="1200">
          <a:solidFill>
            <a:schemeClr val="tx1"/>
          </a:solidFill>
          <a:latin typeface="+mn-lt"/>
          <a:ea typeface="+mn-ea"/>
          <a:cs typeface="+mn-cs"/>
        </a:defRPr>
      </a:lvl1pPr>
      <a:lvl2pPr marL="639763" indent="-228600" algn="l" rtl="0" eaLnBrk="0" fontAlgn="base" hangingPunct="0">
        <a:spcBef>
          <a:spcPts val="400"/>
        </a:spcBef>
        <a:spcAft>
          <a:spcPct val="0"/>
        </a:spcAft>
        <a:buClr>
          <a:schemeClr val="accent2"/>
        </a:buClr>
        <a:buSzPct val="90000"/>
        <a:buChar char="•"/>
        <a:defRPr sz="2600" kern="1200">
          <a:solidFill>
            <a:schemeClr val="tx1"/>
          </a:solidFill>
          <a:latin typeface="+mn-lt"/>
          <a:ea typeface="+mn-ea"/>
          <a:cs typeface="+mn-cs"/>
        </a:defRPr>
      </a:lvl2pPr>
      <a:lvl3pPr marL="822325" indent="-190500" algn="l" rtl="0" eaLnBrk="0" fontAlgn="base" hangingPunct="0">
        <a:spcBef>
          <a:spcPts val="400"/>
        </a:spcBef>
        <a:spcAft>
          <a:spcPct val="0"/>
        </a:spcAft>
        <a:buClr>
          <a:srgbClr val="A8CDD7"/>
        </a:buClr>
        <a:buSzPct val="100000"/>
        <a:buFont typeface="Wingdings 2" pitchFamily="18" charset="2"/>
        <a:buChar char=""/>
        <a:defRPr sz="2300" kern="1200">
          <a:solidFill>
            <a:schemeClr val="tx1"/>
          </a:solidFill>
          <a:latin typeface="+mn-lt"/>
          <a:ea typeface="+mn-ea"/>
          <a:cs typeface="+mn-cs"/>
        </a:defRPr>
      </a:lvl3pPr>
      <a:lvl4pPr marL="1004888" indent="-182563" algn="l" rtl="0" eaLnBrk="0" fontAlgn="base" hangingPunct="0">
        <a:spcBef>
          <a:spcPts val="400"/>
        </a:spcBef>
        <a:spcAft>
          <a:spcPct val="0"/>
        </a:spcAft>
        <a:buClr>
          <a:srgbClr val="A8CDD7"/>
        </a:buClr>
        <a:buSzPct val="100000"/>
        <a:buFont typeface="Wingdings 2" pitchFamily="18" charset="2"/>
        <a:buChar char=""/>
        <a:defRPr sz="2000" kern="1200">
          <a:solidFill>
            <a:schemeClr val="tx1"/>
          </a:solidFill>
          <a:latin typeface="+mn-lt"/>
          <a:ea typeface="+mn-ea"/>
          <a:cs typeface="+mn-cs"/>
        </a:defRPr>
      </a:lvl4pPr>
      <a:lvl5pPr marL="1187450" indent="-182563" algn="l" rtl="0" eaLnBrk="0" fontAlgn="base" hangingPunct="0">
        <a:spcBef>
          <a:spcPts val="400"/>
        </a:spcBef>
        <a:spcAft>
          <a:spcPct val="0"/>
        </a:spcAft>
        <a:buClr>
          <a:srgbClr val="A8CDD7"/>
        </a:buClr>
        <a:buSzPct val="100000"/>
        <a:buFont typeface="Wingdings 2" pitchFamily="18" charset="2"/>
        <a:buChar char=""/>
        <a:defRPr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5.wmf"/><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6.m4a"/><Relationship Id="rId7" Type="http://schemas.openxmlformats.org/officeDocument/2006/relationships/image" Target="../media/image9.emf"/><Relationship Id="rId2" Type="http://schemas.microsoft.com/office/2007/relationships/media" Target="../media/media6.m4a"/><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notesSlide" Target="../notesSlides/notesSlide11.xml"/><Relationship Id="rId4"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7.m4a"/><Relationship Id="rId7" Type="http://schemas.openxmlformats.org/officeDocument/2006/relationships/image" Target="../media/image10.emf"/><Relationship Id="rId2" Type="http://schemas.microsoft.com/office/2007/relationships/media" Target="../media/media7.m4a"/><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notesSlide" Target="../notesSlides/notesSlide12.xml"/><Relationship Id="rId4"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image" Target="../media/image12.emf"/><Relationship Id="rId4" Type="http://schemas.openxmlformats.org/officeDocument/2006/relationships/oleObject" Target="../embeddings/oleObject5.bin"/></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m4a"/><Relationship Id="rId7" Type="http://schemas.openxmlformats.org/officeDocument/2006/relationships/image" Target="../media/image2.wmf"/><Relationship Id="rId2" Type="http://schemas.microsoft.com/office/2007/relationships/media" Target="../media/media1.m4a"/><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4.xml"/><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3.m4a"/><Relationship Id="rId7" Type="http://schemas.openxmlformats.org/officeDocument/2006/relationships/image" Target="../media/image7.wmf"/><Relationship Id="rId2" Type="http://schemas.microsoft.com/office/2007/relationships/media" Target="../media/media3.m4a"/><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notesSlide" Target="../notesSlides/notesSlide8.xml"/><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p:txBody>
          <a:bodyPr>
            <a:normAutofit fontScale="90000"/>
          </a:bodyPr>
          <a:lstStyle/>
          <a:p>
            <a:pPr algn="ctr"/>
            <a:r>
              <a:rPr lang="el-GR" dirty="0"/>
              <a:t>ΠΡΟΛΗΨΗ ΚΑΡΚΙΝΟΥ (και συμπληρωματικά- Πρόληψη καρδιαγγειακών)</a:t>
            </a:r>
          </a:p>
        </p:txBody>
      </p:sp>
      <p:sp>
        <p:nvSpPr>
          <p:cNvPr id="3" name="Υπότιτλος 2"/>
          <p:cNvSpPr>
            <a:spLocks noGrp="1"/>
          </p:cNvSpPr>
          <p:nvPr>
            <p:ph type="subTitle" idx="1"/>
          </p:nvPr>
        </p:nvSpPr>
        <p:spPr>
          <a:xfrm>
            <a:off x="539552" y="2996952"/>
            <a:ext cx="8496944" cy="1752600"/>
          </a:xfrm>
        </p:spPr>
        <p:txBody>
          <a:bodyPr/>
          <a:lstStyle/>
          <a:p>
            <a:pPr algn="l"/>
            <a:r>
              <a:rPr lang="el-GR" sz="2800" dirty="0"/>
              <a:t>Μπορεί  να προληφθεί;</a:t>
            </a:r>
          </a:p>
          <a:p>
            <a:pPr algn="l"/>
            <a:r>
              <a:rPr lang="el-GR" sz="2800" dirty="0"/>
              <a:t>Η Επιστήμη λέει ΝΑΙ, σε μεγάλο βαθμό. Σκοπός του μαθήματος είναι να μάθουμε ποια είναι η λογική της Πρόληψης και τί τρόποι προτείνονται.</a:t>
            </a:r>
          </a:p>
          <a:p>
            <a:pPr algn="l"/>
            <a:r>
              <a:rPr lang="el-GR" sz="2800" dirty="0"/>
              <a:t>ΠΡΟΣΟΧΗ: Μαζί με το κείμενο του βιβλίου, διαβάζετε τα </a:t>
            </a:r>
            <a:r>
              <a:rPr lang="en-US" sz="2800" dirty="0"/>
              <a:t>ppt. </a:t>
            </a:r>
            <a:r>
              <a:rPr lang="el-GR" sz="2800" dirty="0"/>
              <a:t>ΜΗΝ ΞΕΧΑΣΕΤΕ ΤΙΣ ΣΗΜΕΙΩΣΕΙΣ ΚΑΤΩ ΑΠΟ ΚΑΘΕ ΔΙΑΦΑΝΕΙΑ!!!!!</a:t>
            </a:r>
          </a:p>
          <a:p>
            <a:pPr algn="l"/>
            <a:r>
              <a:rPr lang="el-GR" dirty="0"/>
              <a:t>  </a:t>
            </a:r>
          </a:p>
        </p:txBody>
      </p:sp>
    </p:spTree>
    <p:extLst>
      <p:ext uri="{BB962C8B-B14F-4D97-AF65-F5344CB8AC3E}">
        <p14:creationId xmlns:p14="http://schemas.microsoft.com/office/powerpoint/2010/main" val="8880548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C5576491-2216-4114-AD3F-0152A28B423D}"/>
              </a:ext>
            </a:extLst>
          </p:cNvPr>
          <p:cNvPicPr>
            <a:picLocks noChangeAspect="1"/>
          </p:cNvPicPr>
          <p:nvPr/>
        </p:nvPicPr>
        <p:blipFill>
          <a:blip r:embed="rId3"/>
          <a:stretch>
            <a:fillRect/>
          </a:stretch>
        </p:blipFill>
        <p:spPr>
          <a:xfrm>
            <a:off x="1619672" y="0"/>
            <a:ext cx="6146056" cy="6931098"/>
          </a:xfrm>
          <a:prstGeom prst="rect">
            <a:avLst/>
          </a:prstGeom>
        </p:spPr>
      </p:pic>
    </p:spTree>
    <p:extLst>
      <p:ext uri="{BB962C8B-B14F-4D97-AF65-F5344CB8AC3E}">
        <p14:creationId xmlns:p14="http://schemas.microsoft.com/office/powerpoint/2010/main" val="13918605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p:cNvPicPr>
            <a:picLocks noChangeAspect="1" noChangeArrowheads="1"/>
          </p:cNvPicPr>
          <p:nvPr/>
        </p:nvPicPr>
        <p:blipFill>
          <a:blip r:embed="rId5" cstate="print"/>
          <a:srcRect t="-99954" b="99954"/>
          <a:stretch>
            <a:fillRect/>
          </a:stretch>
        </p:blipFill>
        <p:spPr bwMode="auto">
          <a:xfrm>
            <a:off x="0" y="469900"/>
            <a:ext cx="9144000" cy="5483225"/>
          </a:xfrm>
          <a:prstGeom prst="rect">
            <a:avLst/>
          </a:prstGeom>
          <a:noFill/>
          <a:ln w="9525">
            <a:noFill/>
            <a:miter lim="800000"/>
            <a:headEnd/>
            <a:tailEnd/>
          </a:ln>
        </p:spPr>
      </p:pic>
      <p:pic>
        <p:nvPicPr>
          <p:cNvPr id="23555" name="Picture 7"/>
          <p:cNvPicPr>
            <a:picLocks noChangeAspect="1" noChangeArrowheads="1"/>
          </p:cNvPicPr>
          <p:nvPr/>
        </p:nvPicPr>
        <p:blipFill>
          <a:blip r:embed="rId5" cstate="print"/>
          <a:srcRect t="-99954" b="99954"/>
          <a:stretch>
            <a:fillRect/>
          </a:stretch>
        </p:blipFill>
        <p:spPr bwMode="auto">
          <a:xfrm>
            <a:off x="0" y="771525"/>
            <a:ext cx="8316913" cy="4987925"/>
          </a:xfrm>
          <a:prstGeom prst="rect">
            <a:avLst/>
          </a:prstGeom>
          <a:noFill/>
          <a:ln w="9525">
            <a:noFill/>
            <a:miter lim="800000"/>
            <a:headEnd/>
            <a:tailEnd/>
          </a:ln>
        </p:spPr>
      </p:pic>
      <p:pic>
        <p:nvPicPr>
          <p:cNvPr id="23556" name="Picture 8"/>
          <p:cNvPicPr>
            <a:picLocks noChangeAspect="1" noChangeArrowheads="1"/>
          </p:cNvPicPr>
          <p:nvPr/>
        </p:nvPicPr>
        <p:blipFill>
          <a:blip r:embed="rId5" cstate="print"/>
          <a:srcRect t="-99954" b="99954"/>
          <a:stretch>
            <a:fillRect/>
          </a:stretch>
        </p:blipFill>
        <p:spPr bwMode="auto">
          <a:xfrm>
            <a:off x="-147522" y="332656"/>
            <a:ext cx="9291522" cy="6048672"/>
          </a:xfrm>
          <a:prstGeom prst="rect">
            <a:avLst/>
          </a:prstGeom>
          <a:noFill/>
          <a:ln w="9525">
            <a:noFill/>
            <a:miter lim="800000"/>
            <a:headEnd/>
            <a:tailEnd/>
          </a:ln>
        </p:spPr>
      </p:pic>
      <p:grpSp>
        <p:nvGrpSpPr>
          <p:cNvPr id="23557" name="Group 9"/>
          <p:cNvGrpSpPr>
            <a:grpSpLocks/>
          </p:cNvGrpSpPr>
          <p:nvPr/>
        </p:nvGrpSpPr>
        <p:grpSpPr bwMode="auto">
          <a:xfrm>
            <a:off x="1763713" y="981075"/>
            <a:ext cx="5976937" cy="3395663"/>
            <a:chOff x="0" y="0"/>
            <a:chExt cx="20000" cy="20000"/>
          </a:xfrm>
        </p:grpSpPr>
        <p:sp>
          <p:nvSpPr>
            <p:cNvPr id="23561" name="Freeform 115"/>
            <p:cNvSpPr>
              <a:spLocks/>
            </p:cNvSpPr>
            <p:nvPr/>
          </p:nvSpPr>
          <p:spPr bwMode="auto">
            <a:xfrm>
              <a:off x="0" y="0"/>
              <a:ext cx="20000" cy="20000"/>
            </a:xfrm>
            <a:custGeom>
              <a:avLst/>
              <a:gdLst>
                <a:gd name="T0" fmla="*/ 0 w 20000"/>
                <a:gd name="T1" fmla="*/ 0 h 20000"/>
                <a:gd name="T2" fmla="*/ 0 w 20000"/>
                <a:gd name="T3" fmla="*/ 20000 h 20000"/>
                <a:gd name="T4" fmla="*/ 20000 w 20000"/>
                <a:gd name="T5" fmla="*/ 20000 h 20000"/>
                <a:gd name="T6" fmla="*/ 20000 w 20000"/>
                <a:gd name="T7" fmla="*/ 0 h 20000"/>
                <a:gd name="T8" fmla="*/ 0 w 20000"/>
                <a:gd name="T9" fmla="*/ 0 h 20000"/>
                <a:gd name="T10" fmla="*/ 0 60000 65536"/>
                <a:gd name="T11" fmla="*/ 0 60000 65536"/>
                <a:gd name="T12" fmla="*/ 0 60000 65536"/>
                <a:gd name="T13" fmla="*/ 0 60000 65536"/>
                <a:gd name="T14" fmla="*/ 0 60000 65536"/>
                <a:gd name="T15" fmla="*/ 0 w 20000"/>
                <a:gd name="T16" fmla="*/ 0 h 20000"/>
                <a:gd name="T17" fmla="*/ 20000 w 20000"/>
                <a:gd name="T18" fmla="*/ 20000 h 20000"/>
              </a:gdLst>
              <a:ahLst/>
              <a:cxnLst>
                <a:cxn ang="T10">
                  <a:pos x="T0" y="T1"/>
                </a:cxn>
                <a:cxn ang="T11">
                  <a:pos x="T2" y="T3"/>
                </a:cxn>
                <a:cxn ang="T12">
                  <a:pos x="T4" y="T5"/>
                </a:cxn>
                <a:cxn ang="T13">
                  <a:pos x="T6" y="T7"/>
                </a:cxn>
                <a:cxn ang="T14">
                  <a:pos x="T8" y="T9"/>
                </a:cxn>
              </a:cxnLst>
              <a:rect l="T15" t="T16" r="T17" b="T18"/>
              <a:pathLst>
                <a:path w="20000" h="20000">
                  <a:moveTo>
                    <a:pt x="0" y="0"/>
                  </a:moveTo>
                  <a:lnTo>
                    <a:pt x="0" y="20000"/>
                  </a:lnTo>
                  <a:lnTo>
                    <a:pt x="20000" y="20000"/>
                  </a:lnTo>
                  <a:lnTo>
                    <a:pt x="20000" y="0"/>
                  </a:lnTo>
                  <a:lnTo>
                    <a:pt x="0" y="0"/>
                  </a:lnTo>
                  <a:close/>
                </a:path>
              </a:pathLst>
            </a:custGeom>
            <a:noFill/>
            <a:ln w="0">
              <a:noFill/>
              <a:round/>
              <a:headEnd/>
              <a:tailEnd/>
            </a:ln>
          </p:spPr>
          <p:txBody>
            <a:bodyPr/>
            <a:lstStyle/>
            <a:p>
              <a:endParaRPr lang="el-GR"/>
            </a:p>
          </p:txBody>
        </p:sp>
        <p:sp>
          <p:nvSpPr>
            <p:cNvPr id="23562" name="Line 114"/>
            <p:cNvSpPr>
              <a:spLocks noChangeShapeType="1"/>
            </p:cNvSpPr>
            <p:nvPr/>
          </p:nvSpPr>
          <p:spPr bwMode="auto">
            <a:xfrm flipH="1">
              <a:off x="1516" y="5982"/>
              <a:ext cx="3" cy="10811"/>
            </a:xfrm>
            <a:prstGeom prst="line">
              <a:avLst/>
            </a:prstGeom>
            <a:noFill/>
            <a:ln w="12700">
              <a:solidFill>
                <a:srgbClr val="000000"/>
              </a:solidFill>
              <a:round/>
              <a:headEnd/>
              <a:tailEnd/>
            </a:ln>
          </p:spPr>
          <p:txBody>
            <a:bodyPr/>
            <a:lstStyle/>
            <a:p>
              <a:endParaRPr lang="el-GR"/>
            </a:p>
          </p:txBody>
        </p:sp>
        <p:sp>
          <p:nvSpPr>
            <p:cNvPr id="23563" name="Line 113"/>
            <p:cNvSpPr>
              <a:spLocks noChangeShapeType="1"/>
            </p:cNvSpPr>
            <p:nvPr/>
          </p:nvSpPr>
          <p:spPr bwMode="auto">
            <a:xfrm>
              <a:off x="1411" y="16793"/>
              <a:ext cx="211" cy="4"/>
            </a:xfrm>
            <a:prstGeom prst="line">
              <a:avLst/>
            </a:prstGeom>
            <a:noFill/>
            <a:ln w="12700">
              <a:solidFill>
                <a:srgbClr val="000000"/>
              </a:solidFill>
              <a:round/>
              <a:headEnd/>
              <a:tailEnd/>
            </a:ln>
          </p:spPr>
          <p:txBody>
            <a:bodyPr/>
            <a:lstStyle/>
            <a:p>
              <a:endParaRPr lang="el-GR"/>
            </a:p>
          </p:txBody>
        </p:sp>
        <p:sp>
          <p:nvSpPr>
            <p:cNvPr id="23564" name="Line 112"/>
            <p:cNvSpPr>
              <a:spLocks noChangeShapeType="1"/>
            </p:cNvSpPr>
            <p:nvPr/>
          </p:nvSpPr>
          <p:spPr bwMode="auto">
            <a:xfrm>
              <a:off x="1411" y="14991"/>
              <a:ext cx="211" cy="4"/>
            </a:xfrm>
            <a:prstGeom prst="line">
              <a:avLst/>
            </a:prstGeom>
            <a:noFill/>
            <a:ln w="12700">
              <a:solidFill>
                <a:srgbClr val="000000"/>
              </a:solidFill>
              <a:round/>
              <a:headEnd/>
              <a:tailEnd/>
            </a:ln>
          </p:spPr>
          <p:txBody>
            <a:bodyPr/>
            <a:lstStyle/>
            <a:p>
              <a:endParaRPr lang="el-GR"/>
            </a:p>
          </p:txBody>
        </p:sp>
        <p:sp>
          <p:nvSpPr>
            <p:cNvPr id="23565" name="Line 111"/>
            <p:cNvSpPr>
              <a:spLocks noChangeShapeType="1"/>
            </p:cNvSpPr>
            <p:nvPr/>
          </p:nvSpPr>
          <p:spPr bwMode="auto">
            <a:xfrm>
              <a:off x="1411" y="13189"/>
              <a:ext cx="211" cy="5"/>
            </a:xfrm>
            <a:prstGeom prst="line">
              <a:avLst/>
            </a:prstGeom>
            <a:noFill/>
            <a:ln w="12700">
              <a:solidFill>
                <a:srgbClr val="000000"/>
              </a:solidFill>
              <a:round/>
              <a:headEnd/>
              <a:tailEnd/>
            </a:ln>
          </p:spPr>
          <p:txBody>
            <a:bodyPr/>
            <a:lstStyle/>
            <a:p>
              <a:endParaRPr lang="el-GR"/>
            </a:p>
          </p:txBody>
        </p:sp>
        <p:sp>
          <p:nvSpPr>
            <p:cNvPr id="23566" name="Line 110"/>
            <p:cNvSpPr>
              <a:spLocks noChangeShapeType="1"/>
            </p:cNvSpPr>
            <p:nvPr/>
          </p:nvSpPr>
          <p:spPr bwMode="auto">
            <a:xfrm>
              <a:off x="1411" y="11387"/>
              <a:ext cx="211" cy="5"/>
            </a:xfrm>
            <a:prstGeom prst="line">
              <a:avLst/>
            </a:prstGeom>
            <a:noFill/>
            <a:ln w="12700">
              <a:solidFill>
                <a:srgbClr val="000000"/>
              </a:solidFill>
              <a:round/>
              <a:headEnd/>
              <a:tailEnd/>
            </a:ln>
          </p:spPr>
          <p:txBody>
            <a:bodyPr/>
            <a:lstStyle/>
            <a:p>
              <a:endParaRPr lang="el-GR"/>
            </a:p>
          </p:txBody>
        </p:sp>
        <p:sp>
          <p:nvSpPr>
            <p:cNvPr id="23567" name="Line 109"/>
            <p:cNvSpPr>
              <a:spLocks noChangeShapeType="1"/>
            </p:cNvSpPr>
            <p:nvPr/>
          </p:nvSpPr>
          <p:spPr bwMode="auto">
            <a:xfrm>
              <a:off x="1411" y="9586"/>
              <a:ext cx="211" cy="4"/>
            </a:xfrm>
            <a:prstGeom prst="line">
              <a:avLst/>
            </a:prstGeom>
            <a:noFill/>
            <a:ln w="12700">
              <a:solidFill>
                <a:srgbClr val="000000"/>
              </a:solidFill>
              <a:round/>
              <a:headEnd/>
              <a:tailEnd/>
            </a:ln>
          </p:spPr>
          <p:txBody>
            <a:bodyPr/>
            <a:lstStyle/>
            <a:p>
              <a:endParaRPr lang="el-GR"/>
            </a:p>
          </p:txBody>
        </p:sp>
        <p:sp>
          <p:nvSpPr>
            <p:cNvPr id="23568" name="Line 108"/>
            <p:cNvSpPr>
              <a:spLocks noChangeShapeType="1"/>
            </p:cNvSpPr>
            <p:nvPr/>
          </p:nvSpPr>
          <p:spPr bwMode="auto">
            <a:xfrm>
              <a:off x="1411" y="7788"/>
              <a:ext cx="211" cy="5"/>
            </a:xfrm>
            <a:prstGeom prst="line">
              <a:avLst/>
            </a:prstGeom>
            <a:noFill/>
            <a:ln w="12700">
              <a:solidFill>
                <a:srgbClr val="000000"/>
              </a:solidFill>
              <a:round/>
              <a:headEnd/>
              <a:tailEnd/>
            </a:ln>
          </p:spPr>
          <p:txBody>
            <a:bodyPr/>
            <a:lstStyle/>
            <a:p>
              <a:endParaRPr lang="el-GR"/>
            </a:p>
          </p:txBody>
        </p:sp>
        <p:sp>
          <p:nvSpPr>
            <p:cNvPr id="23569" name="Line 107"/>
            <p:cNvSpPr>
              <a:spLocks noChangeShapeType="1"/>
            </p:cNvSpPr>
            <p:nvPr/>
          </p:nvSpPr>
          <p:spPr bwMode="auto">
            <a:xfrm>
              <a:off x="1411" y="5986"/>
              <a:ext cx="211" cy="5"/>
            </a:xfrm>
            <a:prstGeom prst="line">
              <a:avLst/>
            </a:prstGeom>
            <a:noFill/>
            <a:ln w="12700">
              <a:solidFill>
                <a:srgbClr val="000000"/>
              </a:solidFill>
              <a:round/>
              <a:headEnd/>
              <a:tailEnd/>
            </a:ln>
          </p:spPr>
          <p:txBody>
            <a:bodyPr/>
            <a:lstStyle/>
            <a:p>
              <a:endParaRPr lang="el-GR"/>
            </a:p>
          </p:txBody>
        </p:sp>
        <p:sp>
          <p:nvSpPr>
            <p:cNvPr id="23570" name="Line 106"/>
            <p:cNvSpPr>
              <a:spLocks noChangeShapeType="1"/>
            </p:cNvSpPr>
            <p:nvPr/>
          </p:nvSpPr>
          <p:spPr bwMode="auto">
            <a:xfrm>
              <a:off x="1516" y="16793"/>
              <a:ext cx="13547" cy="4"/>
            </a:xfrm>
            <a:prstGeom prst="line">
              <a:avLst/>
            </a:prstGeom>
            <a:noFill/>
            <a:ln w="12700">
              <a:solidFill>
                <a:srgbClr val="000000"/>
              </a:solidFill>
              <a:round/>
              <a:headEnd/>
              <a:tailEnd/>
            </a:ln>
          </p:spPr>
          <p:txBody>
            <a:bodyPr/>
            <a:lstStyle/>
            <a:p>
              <a:endParaRPr lang="el-GR"/>
            </a:p>
          </p:txBody>
        </p:sp>
        <p:sp>
          <p:nvSpPr>
            <p:cNvPr id="23571" name="Line 105"/>
            <p:cNvSpPr>
              <a:spLocks noChangeShapeType="1"/>
            </p:cNvSpPr>
            <p:nvPr/>
          </p:nvSpPr>
          <p:spPr bwMode="auto">
            <a:xfrm flipH="1">
              <a:off x="1516" y="16590"/>
              <a:ext cx="3" cy="401"/>
            </a:xfrm>
            <a:prstGeom prst="line">
              <a:avLst/>
            </a:prstGeom>
            <a:noFill/>
            <a:ln w="12700">
              <a:solidFill>
                <a:srgbClr val="000000"/>
              </a:solidFill>
              <a:round/>
              <a:headEnd/>
              <a:tailEnd/>
            </a:ln>
          </p:spPr>
          <p:txBody>
            <a:bodyPr/>
            <a:lstStyle/>
            <a:p>
              <a:endParaRPr lang="el-GR"/>
            </a:p>
          </p:txBody>
        </p:sp>
        <p:sp>
          <p:nvSpPr>
            <p:cNvPr id="23572" name="Line 104"/>
            <p:cNvSpPr>
              <a:spLocks noChangeShapeType="1"/>
            </p:cNvSpPr>
            <p:nvPr/>
          </p:nvSpPr>
          <p:spPr bwMode="auto">
            <a:xfrm flipH="1">
              <a:off x="4904" y="16590"/>
              <a:ext cx="2" cy="401"/>
            </a:xfrm>
            <a:prstGeom prst="line">
              <a:avLst/>
            </a:prstGeom>
            <a:noFill/>
            <a:ln w="12700">
              <a:solidFill>
                <a:srgbClr val="000000"/>
              </a:solidFill>
              <a:round/>
              <a:headEnd/>
              <a:tailEnd/>
            </a:ln>
          </p:spPr>
          <p:txBody>
            <a:bodyPr/>
            <a:lstStyle/>
            <a:p>
              <a:endParaRPr lang="el-GR"/>
            </a:p>
          </p:txBody>
        </p:sp>
        <p:sp>
          <p:nvSpPr>
            <p:cNvPr id="23573" name="Line 103"/>
            <p:cNvSpPr>
              <a:spLocks noChangeShapeType="1"/>
            </p:cNvSpPr>
            <p:nvPr/>
          </p:nvSpPr>
          <p:spPr bwMode="auto">
            <a:xfrm flipH="1">
              <a:off x="8291" y="16590"/>
              <a:ext cx="2" cy="401"/>
            </a:xfrm>
            <a:prstGeom prst="line">
              <a:avLst/>
            </a:prstGeom>
            <a:noFill/>
            <a:ln w="12700">
              <a:solidFill>
                <a:srgbClr val="000000"/>
              </a:solidFill>
              <a:round/>
              <a:headEnd/>
              <a:tailEnd/>
            </a:ln>
          </p:spPr>
          <p:txBody>
            <a:bodyPr/>
            <a:lstStyle/>
            <a:p>
              <a:endParaRPr lang="el-GR"/>
            </a:p>
          </p:txBody>
        </p:sp>
        <p:sp>
          <p:nvSpPr>
            <p:cNvPr id="23574" name="Line 102"/>
            <p:cNvSpPr>
              <a:spLocks noChangeShapeType="1"/>
            </p:cNvSpPr>
            <p:nvPr/>
          </p:nvSpPr>
          <p:spPr bwMode="auto">
            <a:xfrm flipH="1">
              <a:off x="11676" y="16590"/>
              <a:ext cx="2" cy="401"/>
            </a:xfrm>
            <a:prstGeom prst="line">
              <a:avLst/>
            </a:prstGeom>
            <a:noFill/>
            <a:ln w="12700">
              <a:solidFill>
                <a:srgbClr val="000000"/>
              </a:solidFill>
              <a:round/>
              <a:headEnd/>
              <a:tailEnd/>
            </a:ln>
          </p:spPr>
          <p:txBody>
            <a:bodyPr/>
            <a:lstStyle/>
            <a:p>
              <a:endParaRPr lang="el-GR"/>
            </a:p>
          </p:txBody>
        </p:sp>
        <p:sp>
          <p:nvSpPr>
            <p:cNvPr id="23575" name="Line 101"/>
            <p:cNvSpPr>
              <a:spLocks noChangeShapeType="1"/>
            </p:cNvSpPr>
            <p:nvPr/>
          </p:nvSpPr>
          <p:spPr bwMode="auto">
            <a:xfrm flipH="1">
              <a:off x="15063" y="16590"/>
              <a:ext cx="3" cy="401"/>
            </a:xfrm>
            <a:prstGeom prst="line">
              <a:avLst/>
            </a:prstGeom>
            <a:noFill/>
            <a:ln w="12700">
              <a:solidFill>
                <a:srgbClr val="000000"/>
              </a:solidFill>
              <a:round/>
              <a:headEnd/>
              <a:tailEnd/>
            </a:ln>
          </p:spPr>
          <p:txBody>
            <a:bodyPr/>
            <a:lstStyle/>
            <a:p>
              <a:endParaRPr lang="el-GR"/>
            </a:p>
          </p:txBody>
        </p:sp>
        <p:sp>
          <p:nvSpPr>
            <p:cNvPr id="23576" name="Freeform 100"/>
            <p:cNvSpPr>
              <a:spLocks/>
            </p:cNvSpPr>
            <p:nvPr/>
          </p:nvSpPr>
          <p:spPr bwMode="auto">
            <a:xfrm>
              <a:off x="4904" y="6883"/>
              <a:ext cx="6772" cy="1802"/>
            </a:xfrm>
            <a:custGeom>
              <a:avLst/>
              <a:gdLst>
                <a:gd name="T0" fmla="*/ 0 w 20000"/>
                <a:gd name="T1" fmla="*/ 0 h 20000"/>
                <a:gd name="T2" fmla="*/ 388 w 20000"/>
                <a:gd name="T3" fmla="*/ 0 h 20000"/>
                <a:gd name="T4" fmla="*/ 776 w 20000"/>
                <a:gd name="T5" fmla="*/ 15 h 20000"/>
                <a:gd name="T6" fmla="*/ 0 60000 65536"/>
                <a:gd name="T7" fmla="*/ 0 60000 65536"/>
                <a:gd name="T8" fmla="*/ 0 60000 65536"/>
                <a:gd name="T9" fmla="*/ 0 w 20000"/>
                <a:gd name="T10" fmla="*/ 0 h 20000"/>
                <a:gd name="T11" fmla="*/ 20000 w 20000"/>
                <a:gd name="T12" fmla="*/ 20000 h 20000"/>
              </a:gdLst>
              <a:ahLst/>
              <a:cxnLst>
                <a:cxn ang="T6">
                  <a:pos x="T0" y="T1"/>
                </a:cxn>
                <a:cxn ang="T7">
                  <a:pos x="T2" y="T3"/>
                </a:cxn>
                <a:cxn ang="T8">
                  <a:pos x="T4" y="T5"/>
                </a:cxn>
              </a:cxnLst>
              <a:rect l="T9" t="T10" r="T11" b="T12"/>
              <a:pathLst>
                <a:path w="20000" h="20000">
                  <a:moveTo>
                    <a:pt x="0" y="0"/>
                  </a:moveTo>
                  <a:lnTo>
                    <a:pt x="10003" y="0"/>
                  </a:lnTo>
                  <a:lnTo>
                    <a:pt x="20000" y="20000"/>
                  </a:lnTo>
                </a:path>
              </a:pathLst>
            </a:custGeom>
            <a:noFill/>
            <a:ln w="12700">
              <a:solidFill>
                <a:srgbClr val="800000"/>
              </a:solidFill>
              <a:round/>
              <a:headEnd/>
              <a:tailEnd/>
            </a:ln>
          </p:spPr>
          <p:txBody>
            <a:bodyPr/>
            <a:lstStyle/>
            <a:p>
              <a:endParaRPr lang="el-GR"/>
            </a:p>
          </p:txBody>
        </p:sp>
        <p:sp>
          <p:nvSpPr>
            <p:cNvPr id="23577" name="Freeform 99"/>
            <p:cNvSpPr>
              <a:spLocks/>
            </p:cNvSpPr>
            <p:nvPr/>
          </p:nvSpPr>
          <p:spPr bwMode="auto">
            <a:xfrm>
              <a:off x="4904" y="7608"/>
              <a:ext cx="6772" cy="3333"/>
            </a:xfrm>
            <a:custGeom>
              <a:avLst/>
              <a:gdLst>
                <a:gd name="T0" fmla="*/ 0 w 20000"/>
                <a:gd name="T1" fmla="*/ 0 h 20000"/>
                <a:gd name="T2" fmla="*/ 388 w 20000"/>
                <a:gd name="T3" fmla="*/ 30 h 20000"/>
                <a:gd name="T4" fmla="*/ 776 w 20000"/>
                <a:gd name="T5" fmla="*/ 92 h 20000"/>
                <a:gd name="T6" fmla="*/ 0 60000 65536"/>
                <a:gd name="T7" fmla="*/ 0 60000 65536"/>
                <a:gd name="T8" fmla="*/ 0 60000 65536"/>
                <a:gd name="T9" fmla="*/ 0 w 20000"/>
                <a:gd name="T10" fmla="*/ 0 h 20000"/>
                <a:gd name="T11" fmla="*/ 20000 w 20000"/>
                <a:gd name="T12" fmla="*/ 20000 h 20000"/>
              </a:gdLst>
              <a:ahLst/>
              <a:cxnLst>
                <a:cxn ang="T6">
                  <a:pos x="T0" y="T1"/>
                </a:cxn>
                <a:cxn ang="T7">
                  <a:pos x="T2" y="T3"/>
                </a:cxn>
                <a:cxn ang="T8">
                  <a:pos x="T4" y="T5"/>
                </a:cxn>
              </a:cxnLst>
              <a:rect l="T9" t="T10" r="T11" b="T12"/>
              <a:pathLst>
                <a:path w="20000" h="20000">
                  <a:moveTo>
                    <a:pt x="0" y="0"/>
                  </a:moveTo>
                  <a:lnTo>
                    <a:pt x="10003" y="6459"/>
                  </a:lnTo>
                  <a:lnTo>
                    <a:pt x="20000" y="20000"/>
                  </a:lnTo>
                </a:path>
              </a:pathLst>
            </a:custGeom>
            <a:noFill/>
            <a:ln w="12700">
              <a:solidFill>
                <a:srgbClr val="008000"/>
              </a:solidFill>
              <a:round/>
              <a:headEnd/>
              <a:tailEnd/>
            </a:ln>
          </p:spPr>
          <p:txBody>
            <a:bodyPr/>
            <a:lstStyle/>
            <a:p>
              <a:endParaRPr lang="el-GR"/>
            </a:p>
          </p:txBody>
        </p:sp>
        <p:sp>
          <p:nvSpPr>
            <p:cNvPr id="23578" name="Freeform 98"/>
            <p:cNvSpPr>
              <a:spLocks/>
            </p:cNvSpPr>
            <p:nvPr/>
          </p:nvSpPr>
          <p:spPr bwMode="auto">
            <a:xfrm>
              <a:off x="4904" y="10306"/>
              <a:ext cx="6772" cy="1081"/>
            </a:xfrm>
            <a:custGeom>
              <a:avLst/>
              <a:gdLst>
                <a:gd name="T0" fmla="*/ 0 w 20000"/>
                <a:gd name="T1" fmla="*/ 0 h 20000"/>
                <a:gd name="T2" fmla="*/ 388 w 20000"/>
                <a:gd name="T3" fmla="*/ 1 h 20000"/>
                <a:gd name="T4" fmla="*/ 776 w 20000"/>
                <a:gd name="T5" fmla="*/ 3 h 20000"/>
                <a:gd name="T6" fmla="*/ 0 60000 65536"/>
                <a:gd name="T7" fmla="*/ 0 60000 65536"/>
                <a:gd name="T8" fmla="*/ 0 60000 65536"/>
                <a:gd name="T9" fmla="*/ 0 w 20000"/>
                <a:gd name="T10" fmla="*/ 0 h 20000"/>
                <a:gd name="T11" fmla="*/ 20000 w 20000"/>
                <a:gd name="T12" fmla="*/ 20000 h 20000"/>
              </a:gdLst>
              <a:ahLst/>
              <a:cxnLst>
                <a:cxn ang="T6">
                  <a:pos x="T0" y="T1"/>
                </a:cxn>
                <a:cxn ang="T7">
                  <a:pos x="T2" y="T3"/>
                </a:cxn>
                <a:cxn ang="T8">
                  <a:pos x="T4" y="T5"/>
                </a:cxn>
              </a:cxnLst>
              <a:rect l="T9" t="T10" r="T11" b="T12"/>
              <a:pathLst>
                <a:path w="20000" h="20000">
                  <a:moveTo>
                    <a:pt x="0" y="0"/>
                  </a:moveTo>
                  <a:lnTo>
                    <a:pt x="10003" y="6750"/>
                  </a:lnTo>
                  <a:lnTo>
                    <a:pt x="20000" y="20000"/>
                  </a:lnTo>
                </a:path>
              </a:pathLst>
            </a:custGeom>
            <a:noFill/>
            <a:ln w="12700">
              <a:solidFill>
                <a:srgbClr val="000080"/>
              </a:solidFill>
              <a:round/>
              <a:headEnd/>
              <a:tailEnd/>
            </a:ln>
          </p:spPr>
          <p:txBody>
            <a:bodyPr/>
            <a:lstStyle/>
            <a:p>
              <a:endParaRPr lang="el-GR"/>
            </a:p>
          </p:txBody>
        </p:sp>
        <p:sp>
          <p:nvSpPr>
            <p:cNvPr id="23579" name="Freeform 97"/>
            <p:cNvSpPr>
              <a:spLocks/>
            </p:cNvSpPr>
            <p:nvPr/>
          </p:nvSpPr>
          <p:spPr bwMode="auto">
            <a:xfrm>
              <a:off x="4904" y="10671"/>
              <a:ext cx="6772" cy="1978"/>
            </a:xfrm>
            <a:custGeom>
              <a:avLst/>
              <a:gdLst>
                <a:gd name="T0" fmla="*/ 0 w 20000"/>
                <a:gd name="T1" fmla="*/ 0 h 20000"/>
                <a:gd name="T2" fmla="*/ 388 w 20000"/>
                <a:gd name="T3" fmla="*/ 4 h 20000"/>
                <a:gd name="T4" fmla="*/ 776 w 20000"/>
                <a:gd name="T5" fmla="*/ 19 h 20000"/>
                <a:gd name="T6" fmla="*/ 0 60000 65536"/>
                <a:gd name="T7" fmla="*/ 0 60000 65536"/>
                <a:gd name="T8" fmla="*/ 0 60000 65536"/>
                <a:gd name="T9" fmla="*/ 0 w 20000"/>
                <a:gd name="T10" fmla="*/ 0 h 20000"/>
                <a:gd name="T11" fmla="*/ 20000 w 20000"/>
                <a:gd name="T12" fmla="*/ 20000 h 20000"/>
              </a:gdLst>
              <a:ahLst/>
              <a:cxnLst>
                <a:cxn ang="T6">
                  <a:pos x="T0" y="T1"/>
                </a:cxn>
                <a:cxn ang="T7">
                  <a:pos x="T2" y="T3"/>
                </a:cxn>
                <a:cxn ang="T8">
                  <a:pos x="T4" y="T5"/>
                </a:cxn>
              </a:cxnLst>
              <a:rect l="T9" t="T10" r="T11" b="T12"/>
              <a:pathLst>
                <a:path w="20000" h="20000">
                  <a:moveTo>
                    <a:pt x="0" y="0"/>
                  </a:moveTo>
                  <a:lnTo>
                    <a:pt x="10003" y="3645"/>
                  </a:lnTo>
                  <a:lnTo>
                    <a:pt x="20000" y="20000"/>
                  </a:lnTo>
                </a:path>
              </a:pathLst>
            </a:custGeom>
            <a:noFill/>
            <a:ln w="12700">
              <a:solidFill>
                <a:srgbClr val="808000"/>
              </a:solidFill>
              <a:round/>
              <a:headEnd/>
              <a:tailEnd/>
            </a:ln>
          </p:spPr>
          <p:txBody>
            <a:bodyPr/>
            <a:lstStyle/>
            <a:p>
              <a:endParaRPr lang="el-GR"/>
            </a:p>
          </p:txBody>
        </p:sp>
        <p:sp>
          <p:nvSpPr>
            <p:cNvPr id="23580" name="Freeform 96"/>
            <p:cNvSpPr>
              <a:spLocks/>
            </p:cNvSpPr>
            <p:nvPr/>
          </p:nvSpPr>
          <p:spPr bwMode="auto">
            <a:xfrm>
              <a:off x="4904" y="12293"/>
              <a:ext cx="6772" cy="1076"/>
            </a:xfrm>
            <a:custGeom>
              <a:avLst/>
              <a:gdLst>
                <a:gd name="T0" fmla="*/ 0 w 20000"/>
                <a:gd name="T1" fmla="*/ 3 h 20000"/>
                <a:gd name="T2" fmla="*/ 388 w 20000"/>
                <a:gd name="T3" fmla="*/ 2 h 20000"/>
                <a:gd name="T4" fmla="*/ 776 w 20000"/>
                <a:gd name="T5" fmla="*/ 0 h 20000"/>
                <a:gd name="T6" fmla="*/ 0 60000 65536"/>
                <a:gd name="T7" fmla="*/ 0 60000 65536"/>
                <a:gd name="T8" fmla="*/ 0 60000 65536"/>
                <a:gd name="T9" fmla="*/ 0 w 20000"/>
                <a:gd name="T10" fmla="*/ 0 h 20000"/>
                <a:gd name="T11" fmla="*/ 20000 w 20000"/>
                <a:gd name="T12" fmla="*/ 20000 h 20000"/>
              </a:gdLst>
              <a:ahLst/>
              <a:cxnLst>
                <a:cxn ang="T6">
                  <a:pos x="T0" y="T1"/>
                </a:cxn>
                <a:cxn ang="T7">
                  <a:pos x="T2" y="T3"/>
                </a:cxn>
                <a:cxn ang="T8">
                  <a:pos x="T4" y="T5"/>
                </a:cxn>
              </a:cxnLst>
              <a:rect l="T9" t="T10" r="T11" b="T12"/>
              <a:pathLst>
                <a:path w="20000" h="20000">
                  <a:moveTo>
                    <a:pt x="0" y="20000"/>
                  </a:moveTo>
                  <a:lnTo>
                    <a:pt x="10003" y="14979"/>
                  </a:lnTo>
                  <a:lnTo>
                    <a:pt x="20000" y="0"/>
                  </a:lnTo>
                </a:path>
              </a:pathLst>
            </a:custGeom>
            <a:noFill/>
            <a:ln w="12700">
              <a:solidFill>
                <a:srgbClr val="800080"/>
              </a:solidFill>
              <a:round/>
              <a:headEnd/>
              <a:tailEnd/>
            </a:ln>
          </p:spPr>
          <p:txBody>
            <a:bodyPr/>
            <a:lstStyle/>
            <a:p>
              <a:endParaRPr lang="el-GR"/>
            </a:p>
          </p:txBody>
        </p:sp>
        <p:sp>
          <p:nvSpPr>
            <p:cNvPr id="23581" name="Freeform 95"/>
            <p:cNvSpPr>
              <a:spLocks/>
            </p:cNvSpPr>
            <p:nvPr/>
          </p:nvSpPr>
          <p:spPr bwMode="auto">
            <a:xfrm>
              <a:off x="4714" y="6541"/>
              <a:ext cx="347" cy="662"/>
            </a:xfrm>
            <a:custGeom>
              <a:avLst/>
              <a:gdLst>
                <a:gd name="T0" fmla="*/ 0 w 20000"/>
                <a:gd name="T1" fmla="*/ 1 h 20000"/>
                <a:gd name="T2" fmla="*/ 0 w 20000"/>
                <a:gd name="T3" fmla="*/ 0 h 20000"/>
                <a:gd name="T4" fmla="*/ 0 w 20000"/>
                <a:gd name="T5" fmla="*/ 0 h 20000"/>
                <a:gd name="T6" fmla="*/ 0 w 20000"/>
                <a:gd name="T7" fmla="*/ 0 h 20000"/>
                <a:gd name="T8" fmla="*/ 0 w 20000"/>
                <a:gd name="T9" fmla="*/ 1 h 20000"/>
                <a:gd name="T10" fmla="*/ 0 60000 65536"/>
                <a:gd name="T11" fmla="*/ 0 60000 65536"/>
                <a:gd name="T12" fmla="*/ 0 60000 65536"/>
                <a:gd name="T13" fmla="*/ 0 60000 65536"/>
                <a:gd name="T14" fmla="*/ 0 60000 65536"/>
                <a:gd name="T15" fmla="*/ 0 w 20000"/>
                <a:gd name="T16" fmla="*/ 0 h 20000"/>
                <a:gd name="T17" fmla="*/ 20000 w 20000"/>
                <a:gd name="T18" fmla="*/ 20000 h 20000"/>
              </a:gdLst>
              <a:ahLst/>
              <a:cxnLst>
                <a:cxn ang="T10">
                  <a:pos x="T0" y="T1"/>
                </a:cxn>
                <a:cxn ang="T11">
                  <a:pos x="T2" y="T3"/>
                </a:cxn>
                <a:cxn ang="T12">
                  <a:pos x="T4" y="T5"/>
                </a:cxn>
                <a:cxn ang="T13">
                  <a:pos x="T6" y="T7"/>
                </a:cxn>
                <a:cxn ang="T14">
                  <a:pos x="T8" y="T9"/>
                </a:cxn>
              </a:cxnLst>
              <a:rect l="T15" t="T16" r="T17" b="T18"/>
              <a:pathLst>
                <a:path w="20000" h="20000">
                  <a:moveTo>
                    <a:pt x="10000" y="20000"/>
                  </a:moveTo>
                  <a:lnTo>
                    <a:pt x="20000" y="10068"/>
                  </a:lnTo>
                  <a:lnTo>
                    <a:pt x="10000" y="0"/>
                  </a:lnTo>
                  <a:lnTo>
                    <a:pt x="0" y="10068"/>
                  </a:lnTo>
                  <a:lnTo>
                    <a:pt x="10000" y="20000"/>
                  </a:lnTo>
                  <a:close/>
                </a:path>
              </a:pathLst>
            </a:custGeom>
            <a:solidFill>
              <a:srgbClr val="800000"/>
            </a:solidFill>
            <a:ln w="0">
              <a:solidFill>
                <a:srgbClr val="800000"/>
              </a:solidFill>
              <a:round/>
              <a:headEnd/>
              <a:tailEnd/>
            </a:ln>
          </p:spPr>
          <p:txBody>
            <a:bodyPr/>
            <a:lstStyle/>
            <a:p>
              <a:endParaRPr lang="el-GR"/>
            </a:p>
          </p:txBody>
        </p:sp>
        <p:sp>
          <p:nvSpPr>
            <p:cNvPr id="23582" name="Freeform 94"/>
            <p:cNvSpPr>
              <a:spLocks/>
            </p:cNvSpPr>
            <p:nvPr/>
          </p:nvSpPr>
          <p:spPr bwMode="auto">
            <a:xfrm>
              <a:off x="8124" y="6541"/>
              <a:ext cx="348" cy="662"/>
            </a:xfrm>
            <a:custGeom>
              <a:avLst/>
              <a:gdLst>
                <a:gd name="T0" fmla="*/ 0 w 20000"/>
                <a:gd name="T1" fmla="*/ 1 h 20000"/>
                <a:gd name="T2" fmla="*/ 0 w 20000"/>
                <a:gd name="T3" fmla="*/ 0 h 20000"/>
                <a:gd name="T4" fmla="*/ 0 w 20000"/>
                <a:gd name="T5" fmla="*/ 0 h 20000"/>
                <a:gd name="T6" fmla="*/ 0 w 20000"/>
                <a:gd name="T7" fmla="*/ 0 h 20000"/>
                <a:gd name="T8" fmla="*/ 0 w 20000"/>
                <a:gd name="T9" fmla="*/ 1 h 20000"/>
                <a:gd name="T10" fmla="*/ 0 60000 65536"/>
                <a:gd name="T11" fmla="*/ 0 60000 65536"/>
                <a:gd name="T12" fmla="*/ 0 60000 65536"/>
                <a:gd name="T13" fmla="*/ 0 60000 65536"/>
                <a:gd name="T14" fmla="*/ 0 60000 65536"/>
                <a:gd name="T15" fmla="*/ 0 w 20000"/>
                <a:gd name="T16" fmla="*/ 0 h 20000"/>
                <a:gd name="T17" fmla="*/ 20000 w 20000"/>
                <a:gd name="T18" fmla="*/ 20000 h 20000"/>
              </a:gdLst>
              <a:ahLst/>
              <a:cxnLst>
                <a:cxn ang="T10">
                  <a:pos x="T0" y="T1"/>
                </a:cxn>
                <a:cxn ang="T11">
                  <a:pos x="T2" y="T3"/>
                </a:cxn>
                <a:cxn ang="T12">
                  <a:pos x="T4" y="T5"/>
                </a:cxn>
                <a:cxn ang="T13">
                  <a:pos x="T6" y="T7"/>
                </a:cxn>
                <a:cxn ang="T14">
                  <a:pos x="T8" y="T9"/>
                </a:cxn>
              </a:cxnLst>
              <a:rect l="T15" t="T16" r="T17" b="T18"/>
              <a:pathLst>
                <a:path w="20000" h="20000">
                  <a:moveTo>
                    <a:pt x="10000" y="20000"/>
                  </a:moveTo>
                  <a:lnTo>
                    <a:pt x="20000" y="10068"/>
                  </a:lnTo>
                  <a:lnTo>
                    <a:pt x="10000" y="0"/>
                  </a:lnTo>
                  <a:lnTo>
                    <a:pt x="0" y="10068"/>
                  </a:lnTo>
                  <a:lnTo>
                    <a:pt x="10000" y="20000"/>
                  </a:lnTo>
                  <a:close/>
                </a:path>
              </a:pathLst>
            </a:custGeom>
            <a:solidFill>
              <a:srgbClr val="800000"/>
            </a:solidFill>
            <a:ln w="0">
              <a:solidFill>
                <a:srgbClr val="800000"/>
              </a:solidFill>
              <a:round/>
              <a:headEnd/>
              <a:tailEnd/>
            </a:ln>
          </p:spPr>
          <p:txBody>
            <a:bodyPr/>
            <a:lstStyle/>
            <a:p>
              <a:endParaRPr lang="el-GR"/>
            </a:p>
          </p:txBody>
        </p:sp>
        <p:sp>
          <p:nvSpPr>
            <p:cNvPr id="23583" name="Freeform 93"/>
            <p:cNvSpPr>
              <a:spLocks/>
            </p:cNvSpPr>
            <p:nvPr/>
          </p:nvSpPr>
          <p:spPr bwMode="auto">
            <a:xfrm>
              <a:off x="11500" y="8356"/>
              <a:ext cx="347" cy="667"/>
            </a:xfrm>
            <a:custGeom>
              <a:avLst/>
              <a:gdLst>
                <a:gd name="T0" fmla="*/ 0 w 20000"/>
                <a:gd name="T1" fmla="*/ 1 h 20000"/>
                <a:gd name="T2" fmla="*/ 0 w 20000"/>
                <a:gd name="T3" fmla="*/ 0 h 20000"/>
                <a:gd name="T4" fmla="*/ 0 w 20000"/>
                <a:gd name="T5" fmla="*/ 0 h 20000"/>
                <a:gd name="T6" fmla="*/ 0 w 20000"/>
                <a:gd name="T7" fmla="*/ 0 h 20000"/>
                <a:gd name="T8" fmla="*/ 0 w 20000"/>
                <a:gd name="T9" fmla="*/ 1 h 20000"/>
                <a:gd name="T10" fmla="*/ 0 60000 65536"/>
                <a:gd name="T11" fmla="*/ 0 60000 65536"/>
                <a:gd name="T12" fmla="*/ 0 60000 65536"/>
                <a:gd name="T13" fmla="*/ 0 60000 65536"/>
                <a:gd name="T14" fmla="*/ 0 60000 65536"/>
                <a:gd name="T15" fmla="*/ 0 w 20000"/>
                <a:gd name="T16" fmla="*/ 0 h 20000"/>
                <a:gd name="T17" fmla="*/ 20000 w 20000"/>
                <a:gd name="T18" fmla="*/ 20000 h 20000"/>
              </a:gdLst>
              <a:ahLst/>
              <a:cxnLst>
                <a:cxn ang="T10">
                  <a:pos x="T0" y="T1"/>
                </a:cxn>
                <a:cxn ang="T11">
                  <a:pos x="T2" y="T3"/>
                </a:cxn>
                <a:cxn ang="T12">
                  <a:pos x="T4" y="T5"/>
                </a:cxn>
                <a:cxn ang="T13">
                  <a:pos x="T6" y="T7"/>
                </a:cxn>
                <a:cxn ang="T14">
                  <a:pos x="T8" y="T9"/>
                </a:cxn>
              </a:cxnLst>
              <a:rect l="T15" t="T16" r="T17" b="T18"/>
              <a:pathLst>
                <a:path w="20000" h="20000">
                  <a:moveTo>
                    <a:pt x="10000" y="20000"/>
                  </a:moveTo>
                  <a:lnTo>
                    <a:pt x="20000" y="10000"/>
                  </a:lnTo>
                  <a:lnTo>
                    <a:pt x="10000" y="0"/>
                  </a:lnTo>
                  <a:lnTo>
                    <a:pt x="0" y="10000"/>
                  </a:lnTo>
                  <a:lnTo>
                    <a:pt x="10000" y="20000"/>
                  </a:lnTo>
                  <a:close/>
                </a:path>
              </a:pathLst>
            </a:custGeom>
            <a:solidFill>
              <a:srgbClr val="800000"/>
            </a:solidFill>
            <a:ln w="0">
              <a:solidFill>
                <a:srgbClr val="800000"/>
              </a:solidFill>
              <a:round/>
              <a:headEnd/>
              <a:tailEnd/>
            </a:ln>
          </p:spPr>
          <p:txBody>
            <a:bodyPr/>
            <a:lstStyle/>
            <a:p>
              <a:endParaRPr lang="el-GR"/>
            </a:p>
          </p:txBody>
        </p:sp>
        <p:sp>
          <p:nvSpPr>
            <p:cNvPr id="23584" name="Rectangle 92"/>
            <p:cNvSpPr>
              <a:spLocks noChangeArrowheads="1"/>
            </p:cNvSpPr>
            <p:nvPr/>
          </p:nvSpPr>
          <p:spPr bwMode="auto">
            <a:xfrm>
              <a:off x="4714" y="7279"/>
              <a:ext cx="347" cy="667"/>
            </a:xfrm>
            <a:prstGeom prst="rect">
              <a:avLst/>
            </a:prstGeom>
            <a:solidFill>
              <a:srgbClr val="008000"/>
            </a:solidFill>
            <a:ln w="0">
              <a:solidFill>
                <a:srgbClr val="008000"/>
              </a:solidFill>
              <a:miter lim="800000"/>
              <a:headEnd/>
              <a:tailEnd/>
            </a:ln>
          </p:spPr>
          <p:txBody>
            <a:bodyPr/>
            <a:lstStyle/>
            <a:p>
              <a:endParaRPr lang="el-GR"/>
            </a:p>
          </p:txBody>
        </p:sp>
        <p:sp>
          <p:nvSpPr>
            <p:cNvPr id="23585" name="Rectangle 91"/>
            <p:cNvSpPr>
              <a:spLocks noChangeArrowheads="1"/>
            </p:cNvSpPr>
            <p:nvPr/>
          </p:nvSpPr>
          <p:spPr bwMode="auto">
            <a:xfrm>
              <a:off x="8124" y="8356"/>
              <a:ext cx="348" cy="667"/>
            </a:xfrm>
            <a:prstGeom prst="rect">
              <a:avLst/>
            </a:prstGeom>
            <a:solidFill>
              <a:srgbClr val="008000"/>
            </a:solidFill>
            <a:ln w="0">
              <a:solidFill>
                <a:srgbClr val="008000"/>
              </a:solidFill>
              <a:miter lim="800000"/>
              <a:headEnd/>
              <a:tailEnd/>
            </a:ln>
          </p:spPr>
          <p:txBody>
            <a:bodyPr/>
            <a:lstStyle/>
            <a:p>
              <a:endParaRPr lang="el-GR"/>
            </a:p>
          </p:txBody>
        </p:sp>
        <p:sp>
          <p:nvSpPr>
            <p:cNvPr id="23586" name="Rectangle 90"/>
            <p:cNvSpPr>
              <a:spLocks noChangeArrowheads="1"/>
            </p:cNvSpPr>
            <p:nvPr/>
          </p:nvSpPr>
          <p:spPr bwMode="auto">
            <a:xfrm>
              <a:off x="11500" y="10581"/>
              <a:ext cx="347" cy="662"/>
            </a:xfrm>
            <a:prstGeom prst="rect">
              <a:avLst/>
            </a:prstGeom>
            <a:solidFill>
              <a:srgbClr val="008000"/>
            </a:solidFill>
            <a:ln w="0">
              <a:solidFill>
                <a:srgbClr val="008000"/>
              </a:solidFill>
              <a:miter lim="800000"/>
              <a:headEnd/>
              <a:tailEnd/>
            </a:ln>
          </p:spPr>
          <p:txBody>
            <a:bodyPr/>
            <a:lstStyle/>
            <a:p>
              <a:endParaRPr lang="el-GR"/>
            </a:p>
          </p:txBody>
        </p:sp>
        <p:sp>
          <p:nvSpPr>
            <p:cNvPr id="23587" name="Freeform 89"/>
            <p:cNvSpPr>
              <a:spLocks/>
            </p:cNvSpPr>
            <p:nvPr/>
          </p:nvSpPr>
          <p:spPr bwMode="auto">
            <a:xfrm>
              <a:off x="4714" y="9973"/>
              <a:ext cx="347" cy="667"/>
            </a:xfrm>
            <a:custGeom>
              <a:avLst/>
              <a:gdLst>
                <a:gd name="T0" fmla="*/ 0 w 20000"/>
                <a:gd name="T1" fmla="*/ 0 h 20000"/>
                <a:gd name="T2" fmla="*/ 0 w 20000"/>
                <a:gd name="T3" fmla="*/ 1 h 20000"/>
                <a:gd name="T4" fmla="*/ 0 w 20000"/>
                <a:gd name="T5" fmla="*/ 1 h 20000"/>
                <a:gd name="T6" fmla="*/ 0 w 20000"/>
                <a:gd name="T7" fmla="*/ 0 h 20000"/>
                <a:gd name="T8" fmla="*/ 0 60000 65536"/>
                <a:gd name="T9" fmla="*/ 0 60000 65536"/>
                <a:gd name="T10" fmla="*/ 0 60000 65536"/>
                <a:gd name="T11" fmla="*/ 0 60000 65536"/>
                <a:gd name="T12" fmla="*/ 0 w 20000"/>
                <a:gd name="T13" fmla="*/ 0 h 20000"/>
                <a:gd name="T14" fmla="*/ 20000 w 20000"/>
                <a:gd name="T15" fmla="*/ 20000 h 20000"/>
              </a:gdLst>
              <a:ahLst/>
              <a:cxnLst>
                <a:cxn ang="T8">
                  <a:pos x="T0" y="T1"/>
                </a:cxn>
                <a:cxn ang="T9">
                  <a:pos x="T2" y="T3"/>
                </a:cxn>
                <a:cxn ang="T10">
                  <a:pos x="T4" y="T5"/>
                </a:cxn>
                <a:cxn ang="T11">
                  <a:pos x="T6" y="T7"/>
                </a:cxn>
              </a:cxnLst>
              <a:rect l="T12" t="T13" r="T14" b="T15"/>
              <a:pathLst>
                <a:path w="20000" h="20000">
                  <a:moveTo>
                    <a:pt x="10000" y="0"/>
                  </a:moveTo>
                  <a:lnTo>
                    <a:pt x="20000" y="20000"/>
                  </a:lnTo>
                  <a:lnTo>
                    <a:pt x="0" y="20000"/>
                  </a:lnTo>
                  <a:lnTo>
                    <a:pt x="10000" y="0"/>
                  </a:lnTo>
                  <a:close/>
                </a:path>
              </a:pathLst>
            </a:custGeom>
            <a:solidFill>
              <a:srgbClr val="000080"/>
            </a:solidFill>
            <a:ln w="0">
              <a:solidFill>
                <a:srgbClr val="000080"/>
              </a:solidFill>
              <a:round/>
              <a:headEnd/>
              <a:tailEnd/>
            </a:ln>
          </p:spPr>
          <p:txBody>
            <a:bodyPr/>
            <a:lstStyle/>
            <a:p>
              <a:endParaRPr lang="el-GR"/>
            </a:p>
          </p:txBody>
        </p:sp>
        <p:sp>
          <p:nvSpPr>
            <p:cNvPr id="23588" name="Freeform 88"/>
            <p:cNvSpPr>
              <a:spLocks/>
            </p:cNvSpPr>
            <p:nvPr/>
          </p:nvSpPr>
          <p:spPr bwMode="auto">
            <a:xfrm>
              <a:off x="8124" y="10311"/>
              <a:ext cx="348" cy="662"/>
            </a:xfrm>
            <a:custGeom>
              <a:avLst/>
              <a:gdLst>
                <a:gd name="T0" fmla="*/ 0 w 20000"/>
                <a:gd name="T1" fmla="*/ 0 h 20000"/>
                <a:gd name="T2" fmla="*/ 0 w 20000"/>
                <a:gd name="T3" fmla="*/ 1 h 20000"/>
                <a:gd name="T4" fmla="*/ 0 w 20000"/>
                <a:gd name="T5" fmla="*/ 1 h 20000"/>
                <a:gd name="T6" fmla="*/ 0 w 20000"/>
                <a:gd name="T7" fmla="*/ 0 h 20000"/>
                <a:gd name="T8" fmla="*/ 0 60000 65536"/>
                <a:gd name="T9" fmla="*/ 0 60000 65536"/>
                <a:gd name="T10" fmla="*/ 0 60000 65536"/>
                <a:gd name="T11" fmla="*/ 0 60000 65536"/>
                <a:gd name="T12" fmla="*/ 0 w 20000"/>
                <a:gd name="T13" fmla="*/ 0 h 20000"/>
                <a:gd name="T14" fmla="*/ 20000 w 20000"/>
                <a:gd name="T15" fmla="*/ 20000 h 20000"/>
              </a:gdLst>
              <a:ahLst/>
              <a:cxnLst>
                <a:cxn ang="T8">
                  <a:pos x="T0" y="T1"/>
                </a:cxn>
                <a:cxn ang="T9">
                  <a:pos x="T2" y="T3"/>
                </a:cxn>
                <a:cxn ang="T10">
                  <a:pos x="T4" y="T5"/>
                </a:cxn>
                <a:cxn ang="T11">
                  <a:pos x="T6" y="T7"/>
                </a:cxn>
              </a:cxnLst>
              <a:rect l="T12" t="T13" r="T14" b="T15"/>
              <a:pathLst>
                <a:path w="20000" h="20000">
                  <a:moveTo>
                    <a:pt x="10000" y="0"/>
                  </a:moveTo>
                  <a:lnTo>
                    <a:pt x="20000" y="20000"/>
                  </a:lnTo>
                  <a:lnTo>
                    <a:pt x="0" y="20000"/>
                  </a:lnTo>
                  <a:lnTo>
                    <a:pt x="10000" y="0"/>
                  </a:lnTo>
                  <a:close/>
                </a:path>
              </a:pathLst>
            </a:custGeom>
            <a:solidFill>
              <a:srgbClr val="000080"/>
            </a:solidFill>
            <a:ln w="0">
              <a:solidFill>
                <a:srgbClr val="000080"/>
              </a:solidFill>
              <a:round/>
              <a:headEnd/>
              <a:tailEnd/>
            </a:ln>
          </p:spPr>
          <p:txBody>
            <a:bodyPr/>
            <a:lstStyle/>
            <a:p>
              <a:endParaRPr lang="el-GR"/>
            </a:p>
          </p:txBody>
        </p:sp>
        <p:sp>
          <p:nvSpPr>
            <p:cNvPr id="23589" name="Freeform 87"/>
            <p:cNvSpPr>
              <a:spLocks/>
            </p:cNvSpPr>
            <p:nvPr/>
          </p:nvSpPr>
          <p:spPr bwMode="auto">
            <a:xfrm>
              <a:off x="11500" y="11050"/>
              <a:ext cx="347" cy="666"/>
            </a:xfrm>
            <a:custGeom>
              <a:avLst/>
              <a:gdLst>
                <a:gd name="T0" fmla="*/ 0 w 20000"/>
                <a:gd name="T1" fmla="*/ 0 h 20000"/>
                <a:gd name="T2" fmla="*/ 0 w 20000"/>
                <a:gd name="T3" fmla="*/ 1 h 20000"/>
                <a:gd name="T4" fmla="*/ 0 w 20000"/>
                <a:gd name="T5" fmla="*/ 1 h 20000"/>
                <a:gd name="T6" fmla="*/ 0 w 20000"/>
                <a:gd name="T7" fmla="*/ 0 h 20000"/>
                <a:gd name="T8" fmla="*/ 0 60000 65536"/>
                <a:gd name="T9" fmla="*/ 0 60000 65536"/>
                <a:gd name="T10" fmla="*/ 0 60000 65536"/>
                <a:gd name="T11" fmla="*/ 0 60000 65536"/>
                <a:gd name="T12" fmla="*/ 0 w 20000"/>
                <a:gd name="T13" fmla="*/ 0 h 20000"/>
                <a:gd name="T14" fmla="*/ 20000 w 20000"/>
                <a:gd name="T15" fmla="*/ 20000 h 20000"/>
              </a:gdLst>
              <a:ahLst/>
              <a:cxnLst>
                <a:cxn ang="T8">
                  <a:pos x="T0" y="T1"/>
                </a:cxn>
                <a:cxn ang="T9">
                  <a:pos x="T2" y="T3"/>
                </a:cxn>
                <a:cxn ang="T10">
                  <a:pos x="T4" y="T5"/>
                </a:cxn>
                <a:cxn ang="T11">
                  <a:pos x="T6" y="T7"/>
                </a:cxn>
              </a:cxnLst>
              <a:rect l="T12" t="T13" r="T14" b="T15"/>
              <a:pathLst>
                <a:path w="20000" h="20000">
                  <a:moveTo>
                    <a:pt x="10000" y="0"/>
                  </a:moveTo>
                  <a:lnTo>
                    <a:pt x="20000" y="20000"/>
                  </a:lnTo>
                  <a:lnTo>
                    <a:pt x="0" y="20000"/>
                  </a:lnTo>
                  <a:lnTo>
                    <a:pt x="10000" y="0"/>
                  </a:lnTo>
                  <a:close/>
                </a:path>
              </a:pathLst>
            </a:custGeom>
            <a:solidFill>
              <a:srgbClr val="000080"/>
            </a:solidFill>
            <a:ln w="0">
              <a:solidFill>
                <a:srgbClr val="000080"/>
              </a:solidFill>
              <a:round/>
              <a:headEnd/>
              <a:tailEnd/>
            </a:ln>
          </p:spPr>
          <p:txBody>
            <a:bodyPr/>
            <a:lstStyle/>
            <a:p>
              <a:endParaRPr lang="el-GR"/>
            </a:p>
          </p:txBody>
        </p:sp>
        <p:sp>
          <p:nvSpPr>
            <p:cNvPr id="23590" name="Rectangle 86"/>
            <p:cNvSpPr>
              <a:spLocks noChangeArrowheads="1"/>
            </p:cNvSpPr>
            <p:nvPr/>
          </p:nvSpPr>
          <p:spPr bwMode="auto">
            <a:xfrm>
              <a:off x="4678" y="10243"/>
              <a:ext cx="503" cy="960"/>
            </a:xfrm>
            <a:prstGeom prst="rect">
              <a:avLst/>
            </a:prstGeom>
            <a:noFill/>
            <a:ln w="0">
              <a:noFill/>
              <a:miter lim="800000"/>
              <a:headEnd/>
              <a:tailEnd/>
            </a:ln>
          </p:spPr>
          <p:txBody>
            <a:bodyPr/>
            <a:lstStyle/>
            <a:p>
              <a:endParaRPr lang="el-GR"/>
            </a:p>
          </p:txBody>
        </p:sp>
        <p:sp>
          <p:nvSpPr>
            <p:cNvPr id="23591" name="Line 85"/>
            <p:cNvSpPr>
              <a:spLocks noChangeShapeType="1"/>
            </p:cNvSpPr>
            <p:nvPr/>
          </p:nvSpPr>
          <p:spPr bwMode="auto">
            <a:xfrm>
              <a:off x="4714" y="10311"/>
              <a:ext cx="173" cy="333"/>
            </a:xfrm>
            <a:prstGeom prst="line">
              <a:avLst/>
            </a:prstGeom>
            <a:noFill/>
            <a:ln w="12700">
              <a:solidFill>
                <a:srgbClr val="808000"/>
              </a:solidFill>
              <a:round/>
              <a:headEnd/>
              <a:tailEnd/>
            </a:ln>
          </p:spPr>
          <p:txBody>
            <a:bodyPr/>
            <a:lstStyle/>
            <a:p>
              <a:endParaRPr lang="el-GR"/>
            </a:p>
          </p:txBody>
        </p:sp>
        <p:sp>
          <p:nvSpPr>
            <p:cNvPr id="23592" name="Line 84"/>
            <p:cNvSpPr>
              <a:spLocks noChangeShapeType="1"/>
            </p:cNvSpPr>
            <p:nvPr/>
          </p:nvSpPr>
          <p:spPr bwMode="auto">
            <a:xfrm>
              <a:off x="4887" y="10644"/>
              <a:ext cx="174" cy="329"/>
            </a:xfrm>
            <a:prstGeom prst="line">
              <a:avLst/>
            </a:prstGeom>
            <a:noFill/>
            <a:ln w="12700">
              <a:solidFill>
                <a:srgbClr val="808000"/>
              </a:solidFill>
              <a:round/>
              <a:headEnd/>
              <a:tailEnd/>
            </a:ln>
          </p:spPr>
          <p:txBody>
            <a:bodyPr/>
            <a:lstStyle/>
            <a:p>
              <a:endParaRPr lang="el-GR"/>
            </a:p>
          </p:txBody>
        </p:sp>
        <p:sp>
          <p:nvSpPr>
            <p:cNvPr id="23593" name="Line 83"/>
            <p:cNvSpPr>
              <a:spLocks noChangeShapeType="1"/>
            </p:cNvSpPr>
            <p:nvPr/>
          </p:nvSpPr>
          <p:spPr bwMode="auto">
            <a:xfrm flipH="1">
              <a:off x="4714" y="10644"/>
              <a:ext cx="173" cy="329"/>
            </a:xfrm>
            <a:prstGeom prst="line">
              <a:avLst/>
            </a:prstGeom>
            <a:noFill/>
            <a:ln w="12700">
              <a:solidFill>
                <a:srgbClr val="808000"/>
              </a:solidFill>
              <a:round/>
              <a:headEnd/>
              <a:tailEnd/>
            </a:ln>
          </p:spPr>
          <p:txBody>
            <a:bodyPr/>
            <a:lstStyle/>
            <a:p>
              <a:endParaRPr lang="el-GR"/>
            </a:p>
          </p:txBody>
        </p:sp>
        <p:sp>
          <p:nvSpPr>
            <p:cNvPr id="23594" name="Line 82"/>
            <p:cNvSpPr>
              <a:spLocks noChangeShapeType="1"/>
            </p:cNvSpPr>
            <p:nvPr/>
          </p:nvSpPr>
          <p:spPr bwMode="auto">
            <a:xfrm flipH="1">
              <a:off x="4887" y="10311"/>
              <a:ext cx="174" cy="333"/>
            </a:xfrm>
            <a:prstGeom prst="line">
              <a:avLst/>
            </a:prstGeom>
            <a:noFill/>
            <a:ln w="12700">
              <a:solidFill>
                <a:srgbClr val="808000"/>
              </a:solidFill>
              <a:round/>
              <a:headEnd/>
              <a:tailEnd/>
            </a:ln>
          </p:spPr>
          <p:txBody>
            <a:bodyPr/>
            <a:lstStyle/>
            <a:p>
              <a:endParaRPr lang="el-GR"/>
            </a:p>
          </p:txBody>
        </p:sp>
        <p:sp>
          <p:nvSpPr>
            <p:cNvPr id="23595" name="Rectangle 81"/>
            <p:cNvSpPr>
              <a:spLocks noChangeArrowheads="1"/>
            </p:cNvSpPr>
            <p:nvPr/>
          </p:nvSpPr>
          <p:spPr bwMode="auto">
            <a:xfrm>
              <a:off x="8089" y="10649"/>
              <a:ext cx="503" cy="959"/>
            </a:xfrm>
            <a:prstGeom prst="rect">
              <a:avLst/>
            </a:prstGeom>
            <a:noFill/>
            <a:ln w="0">
              <a:noFill/>
              <a:miter lim="800000"/>
              <a:headEnd/>
              <a:tailEnd/>
            </a:ln>
          </p:spPr>
          <p:txBody>
            <a:bodyPr/>
            <a:lstStyle/>
            <a:p>
              <a:endParaRPr lang="el-GR"/>
            </a:p>
          </p:txBody>
        </p:sp>
        <p:sp>
          <p:nvSpPr>
            <p:cNvPr id="23596" name="Line 80"/>
            <p:cNvSpPr>
              <a:spLocks noChangeShapeType="1"/>
            </p:cNvSpPr>
            <p:nvPr/>
          </p:nvSpPr>
          <p:spPr bwMode="auto">
            <a:xfrm>
              <a:off x="8124" y="10716"/>
              <a:ext cx="174" cy="329"/>
            </a:xfrm>
            <a:prstGeom prst="line">
              <a:avLst/>
            </a:prstGeom>
            <a:noFill/>
            <a:ln w="12700">
              <a:solidFill>
                <a:srgbClr val="808000"/>
              </a:solidFill>
              <a:round/>
              <a:headEnd/>
              <a:tailEnd/>
            </a:ln>
          </p:spPr>
          <p:txBody>
            <a:bodyPr/>
            <a:lstStyle/>
            <a:p>
              <a:endParaRPr lang="el-GR"/>
            </a:p>
          </p:txBody>
        </p:sp>
        <p:sp>
          <p:nvSpPr>
            <p:cNvPr id="23597" name="Line 79"/>
            <p:cNvSpPr>
              <a:spLocks noChangeShapeType="1"/>
            </p:cNvSpPr>
            <p:nvPr/>
          </p:nvSpPr>
          <p:spPr bwMode="auto">
            <a:xfrm>
              <a:off x="8298" y="11045"/>
              <a:ext cx="174" cy="333"/>
            </a:xfrm>
            <a:prstGeom prst="line">
              <a:avLst/>
            </a:prstGeom>
            <a:noFill/>
            <a:ln w="12700">
              <a:solidFill>
                <a:srgbClr val="808000"/>
              </a:solidFill>
              <a:round/>
              <a:headEnd/>
              <a:tailEnd/>
            </a:ln>
          </p:spPr>
          <p:txBody>
            <a:bodyPr/>
            <a:lstStyle/>
            <a:p>
              <a:endParaRPr lang="el-GR"/>
            </a:p>
          </p:txBody>
        </p:sp>
        <p:sp>
          <p:nvSpPr>
            <p:cNvPr id="23598" name="Line 78"/>
            <p:cNvSpPr>
              <a:spLocks noChangeShapeType="1"/>
            </p:cNvSpPr>
            <p:nvPr/>
          </p:nvSpPr>
          <p:spPr bwMode="auto">
            <a:xfrm flipH="1">
              <a:off x="8124" y="11045"/>
              <a:ext cx="174" cy="333"/>
            </a:xfrm>
            <a:prstGeom prst="line">
              <a:avLst/>
            </a:prstGeom>
            <a:noFill/>
            <a:ln w="12700">
              <a:solidFill>
                <a:srgbClr val="808000"/>
              </a:solidFill>
              <a:round/>
              <a:headEnd/>
              <a:tailEnd/>
            </a:ln>
          </p:spPr>
          <p:txBody>
            <a:bodyPr/>
            <a:lstStyle/>
            <a:p>
              <a:endParaRPr lang="el-GR"/>
            </a:p>
          </p:txBody>
        </p:sp>
        <p:sp>
          <p:nvSpPr>
            <p:cNvPr id="23599" name="Line 77"/>
            <p:cNvSpPr>
              <a:spLocks noChangeShapeType="1"/>
            </p:cNvSpPr>
            <p:nvPr/>
          </p:nvSpPr>
          <p:spPr bwMode="auto">
            <a:xfrm flipH="1">
              <a:off x="8298" y="10716"/>
              <a:ext cx="174" cy="329"/>
            </a:xfrm>
            <a:prstGeom prst="line">
              <a:avLst/>
            </a:prstGeom>
            <a:noFill/>
            <a:ln w="12700">
              <a:solidFill>
                <a:srgbClr val="808000"/>
              </a:solidFill>
              <a:round/>
              <a:headEnd/>
              <a:tailEnd/>
            </a:ln>
          </p:spPr>
          <p:txBody>
            <a:bodyPr/>
            <a:lstStyle/>
            <a:p>
              <a:endParaRPr lang="el-GR"/>
            </a:p>
          </p:txBody>
        </p:sp>
        <p:sp>
          <p:nvSpPr>
            <p:cNvPr id="23600" name="Rectangle 76"/>
            <p:cNvSpPr>
              <a:spLocks noChangeArrowheads="1"/>
            </p:cNvSpPr>
            <p:nvPr/>
          </p:nvSpPr>
          <p:spPr bwMode="auto">
            <a:xfrm>
              <a:off x="11465" y="12266"/>
              <a:ext cx="502" cy="959"/>
            </a:xfrm>
            <a:prstGeom prst="rect">
              <a:avLst/>
            </a:prstGeom>
            <a:noFill/>
            <a:ln w="0">
              <a:noFill/>
              <a:miter lim="800000"/>
              <a:headEnd/>
              <a:tailEnd/>
            </a:ln>
          </p:spPr>
          <p:txBody>
            <a:bodyPr/>
            <a:lstStyle/>
            <a:p>
              <a:endParaRPr lang="el-GR"/>
            </a:p>
          </p:txBody>
        </p:sp>
        <p:sp>
          <p:nvSpPr>
            <p:cNvPr id="23601" name="Line 75"/>
            <p:cNvSpPr>
              <a:spLocks noChangeShapeType="1"/>
            </p:cNvSpPr>
            <p:nvPr/>
          </p:nvSpPr>
          <p:spPr bwMode="auto">
            <a:xfrm>
              <a:off x="11500" y="12333"/>
              <a:ext cx="174" cy="329"/>
            </a:xfrm>
            <a:prstGeom prst="line">
              <a:avLst/>
            </a:prstGeom>
            <a:noFill/>
            <a:ln w="12700">
              <a:solidFill>
                <a:srgbClr val="808000"/>
              </a:solidFill>
              <a:round/>
              <a:headEnd/>
              <a:tailEnd/>
            </a:ln>
          </p:spPr>
          <p:txBody>
            <a:bodyPr/>
            <a:lstStyle/>
            <a:p>
              <a:endParaRPr lang="el-GR"/>
            </a:p>
          </p:txBody>
        </p:sp>
        <p:sp>
          <p:nvSpPr>
            <p:cNvPr id="23602" name="Line 74"/>
            <p:cNvSpPr>
              <a:spLocks noChangeShapeType="1"/>
            </p:cNvSpPr>
            <p:nvPr/>
          </p:nvSpPr>
          <p:spPr bwMode="auto">
            <a:xfrm>
              <a:off x="11674" y="12662"/>
              <a:ext cx="173" cy="333"/>
            </a:xfrm>
            <a:prstGeom prst="line">
              <a:avLst/>
            </a:prstGeom>
            <a:noFill/>
            <a:ln w="12700">
              <a:solidFill>
                <a:srgbClr val="808000"/>
              </a:solidFill>
              <a:round/>
              <a:headEnd/>
              <a:tailEnd/>
            </a:ln>
          </p:spPr>
          <p:txBody>
            <a:bodyPr/>
            <a:lstStyle/>
            <a:p>
              <a:endParaRPr lang="el-GR"/>
            </a:p>
          </p:txBody>
        </p:sp>
        <p:sp>
          <p:nvSpPr>
            <p:cNvPr id="23603" name="Line 73"/>
            <p:cNvSpPr>
              <a:spLocks noChangeShapeType="1"/>
            </p:cNvSpPr>
            <p:nvPr/>
          </p:nvSpPr>
          <p:spPr bwMode="auto">
            <a:xfrm flipH="1">
              <a:off x="11500" y="12662"/>
              <a:ext cx="174" cy="333"/>
            </a:xfrm>
            <a:prstGeom prst="line">
              <a:avLst/>
            </a:prstGeom>
            <a:noFill/>
            <a:ln w="12700">
              <a:solidFill>
                <a:srgbClr val="808000"/>
              </a:solidFill>
              <a:round/>
              <a:headEnd/>
              <a:tailEnd/>
            </a:ln>
          </p:spPr>
          <p:txBody>
            <a:bodyPr/>
            <a:lstStyle/>
            <a:p>
              <a:endParaRPr lang="el-GR"/>
            </a:p>
          </p:txBody>
        </p:sp>
        <p:sp>
          <p:nvSpPr>
            <p:cNvPr id="23604" name="Line 72"/>
            <p:cNvSpPr>
              <a:spLocks noChangeShapeType="1"/>
            </p:cNvSpPr>
            <p:nvPr/>
          </p:nvSpPr>
          <p:spPr bwMode="auto">
            <a:xfrm flipH="1">
              <a:off x="11674" y="12333"/>
              <a:ext cx="173" cy="329"/>
            </a:xfrm>
            <a:prstGeom prst="line">
              <a:avLst/>
            </a:prstGeom>
            <a:noFill/>
            <a:ln w="12700">
              <a:solidFill>
                <a:srgbClr val="808000"/>
              </a:solidFill>
              <a:round/>
              <a:headEnd/>
              <a:tailEnd/>
            </a:ln>
          </p:spPr>
          <p:txBody>
            <a:bodyPr/>
            <a:lstStyle/>
            <a:p>
              <a:endParaRPr lang="el-GR"/>
            </a:p>
          </p:txBody>
        </p:sp>
        <p:sp>
          <p:nvSpPr>
            <p:cNvPr id="23605" name="Rectangle 71"/>
            <p:cNvSpPr>
              <a:spLocks noChangeArrowheads="1"/>
            </p:cNvSpPr>
            <p:nvPr/>
          </p:nvSpPr>
          <p:spPr bwMode="auto">
            <a:xfrm>
              <a:off x="4678" y="13005"/>
              <a:ext cx="503" cy="959"/>
            </a:xfrm>
            <a:prstGeom prst="rect">
              <a:avLst/>
            </a:prstGeom>
            <a:noFill/>
            <a:ln w="0">
              <a:noFill/>
              <a:miter lim="800000"/>
              <a:headEnd/>
              <a:tailEnd/>
            </a:ln>
          </p:spPr>
          <p:txBody>
            <a:bodyPr/>
            <a:lstStyle/>
            <a:p>
              <a:endParaRPr lang="el-GR"/>
            </a:p>
          </p:txBody>
        </p:sp>
        <p:sp>
          <p:nvSpPr>
            <p:cNvPr id="23606" name="Line 70"/>
            <p:cNvSpPr>
              <a:spLocks noChangeShapeType="1"/>
            </p:cNvSpPr>
            <p:nvPr/>
          </p:nvSpPr>
          <p:spPr bwMode="auto">
            <a:xfrm>
              <a:off x="4714" y="13072"/>
              <a:ext cx="173" cy="333"/>
            </a:xfrm>
            <a:prstGeom prst="line">
              <a:avLst/>
            </a:prstGeom>
            <a:noFill/>
            <a:ln w="12700">
              <a:solidFill>
                <a:srgbClr val="800080"/>
              </a:solidFill>
              <a:round/>
              <a:headEnd/>
              <a:tailEnd/>
            </a:ln>
          </p:spPr>
          <p:txBody>
            <a:bodyPr/>
            <a:lstStyle/>
            <a:p>
              <a:endParaRPr lang="el-GR"/>
            </a:p>
          </p:txBody>
        </p:sp>
        <p:sp>
          <p:nvSpPr>
            <p:cNvPr id="23607" name="Line 69"/>
            <p:cNvSpPr>
              <a:spLocks noChangeShapeType="1"/>
            </p:cNvSpPr>
            <p:nvPr/>
          </p:nvSpPr>
          <p:spPr bwMode="auto">
            <a:xfrm>
              <a:off x="4887" y="13405"/>
              <a:ext cx="174" cy="334"/>
            </a:xfrm>
            <a:prstGeom prst="line">
              <a:avLst/>
            </a:prstGeom>
            <a:noFill/>
            <a:ln w="12700">
              <a:solidFill>
                <a:srgbClr val="800080"/>
              </a:solidFill>
              <a:round/>
              <a:headEnd/>
              <a:tailEnd/>
            </a:ln>
          </p:spPr>
          <p:txBody>
            <a:bodyPr/>
            <a:lstStyle/>
            <a:p>
              <a:endParaRPr lang="el-GR"/>
            </a:p>
          </p:txBody>
        </p:sp>
        <p:sp>
          <p:nvSpPr>
            <p:cNvPr id="23608" name="Line 68"/>
            <p:cNvSpPr>
              <a:spLocks noChangeShapeType="1"/>
            </p:cNvSpPr>
            <p:nvPr/>
          </p:nvSpPr>
          <p:spPr bwMode="auto">
            <a:xfrm flipH="1">
              <a:off x="4714" y="13405"/>
              <a:ext cx="173" cy="334"/>
            </a:xfrm>
            <a:prstGeom prst="line">
              <a:avLst/>
            </a:prstGeom>
            <a:noFill/>
            <a:ln w="12700">
              <a:solidFill>
                <a:srgbClr val="800080"/>
              </a:solidFill>
              <a:round/>
              <a:headEnd/>
              <a:tailEnd/>
            </a:ln>
          </p:spPr>
          <p:txBody>
            <a:bodyPr/>
            <a:lstStyle/>
            <a:p>
              <a:endParaRPr lang="el-GR"/>
            </a:p>
          </p:txBody>
        </p:sp>
        <p:sp>
          <p:nvSpPr>
            <p:cNvPr id="23609" name="Line 67"/>
            <p:cNvSpPr>
              <a:spLocks noChangeShapeType="1"/>
            </p:cNvSpPr>
            <p:nvPr/>
          </p:nvSpPr>
          <p:spPr bwMode="auto">
            <a:xfrm flipH="1">
              <a:off x="4887" y="13072"/>
              <a:ext cx="174" cy="333"/>
            </a:xfrm>
            <a:prstGeom prst="line">
              <a:avLst/>
            </a:prstGeom>
            <a:noFill/>
            <a:ln w="12700">
              <a:solidFill>
                <a:srgbClr val="800080"/>
              </a:solidFill>
              <a:round/>
              <a:headEnd/>
              <a:tailEnd/>
            </a:ln>
          </p:spPr>
          <p:txBody>
            <a:bodyPr/>
            <a:lstStyle/>
            <a:p>
              <a:endParaRPr lang="el-GR"/>
            </a:p>
          </p:txBody>
        </p:sp>
        <p:sp>
          <p:nvSpPr>
            <p:cNvPr id="23610" name="Line 66"/>
            <p:cNvSpPr>
              <a:spLocks noChangeShapeType="1"/>
            </p:cNvSpPr>
            <p:nvPr/>
          </p:nvSpPr>
          <p:spPr bwMode="auto">
            <a:xfrm flipH="1">
              <a:off x="4887" y="13072"/>
              <a:ext cx="3" cy="333"/>
            </a:xfrm>
            <a:prstGeom prst="line">
              <a:avLst/>
            </a:prstGeom>
            <a:noFill/>
            <a:ln w="12700">
              <a:solidFill>
                <a:srgbClr val="800080"/>
              </a:solidFill>
              <a:round/>
              <a:headEnd/>
              <a:tailEnd/>
            </a:ln>
          </p:spPr>
          <p:txBody>
            <a:bodyPr/>
            <a:lstStyle/>
            <a:p>
              <a:endParaRPr lang="el-GR"/>
            </a:p>
          </p:txBody>
        </p:sp>
        <p:sp>
          <p:nvSpPr>
            <p:cNvPr id="23611" name="Line 65"/>
            <p:cNvSpPr>
              <a:spLocks noChangeShapeType="1"/>
            </p:cNvSpPr>
            <p:nvPr/>
          </p:nvSpPr>
          <p:spPr bwMode="auto">
            <a:xfrm>
              <a:off x="4887" y="13405"/>
              <a:ext cx="3" cy="334"/>
            </a:xfrm>
            <a:prstGeom prst="line">
              <a:avLst/>
            </a:prstGeom>
            <a:noFill/>
            <a:ln w="12700">
              <a:solidFill>
                <a:srgbClr val="800080"/>
              </a:solidFill>
              <a:round/>
              <a:headEnd/>
              <a:tailEnd/>
            </a:ln>
          </p:spPr>
          <p:txBody>
            <a:bodyPr/>
            <a:lstStyle/>
            <a:p>
              <a:endParaRPr lang="el-GR"/>
            </a:p>
          </p:txBody>
        </p:sp>
        <p:sp>
          <p:nvSpPr>
            <p:cNvPr id="23612" name="Rectangle 64"/>
            <p:cNvSpPr>
              <a:spLocks noChangeArrowheads="1"/>
            </p:cNvSpPr>
            <p:nvPr/>
          </p:nvSpPr>
          <p:spPr bwMode="auto">
            <a:xfrm>
              <a:off x="8089" y="12734"/>
              <a:ext cx="503" cy="964"/>
            </a:xfrm>
            <a:prstGeom prst="rect">
              <a:avLst/>
            </a:prstGeom>
            <a:noFill/>
            <a:ln w="0">
              <a:noFill/>
              <a:miter lim="800000"/>
              <a:headEnd/>
              <a:tailEnd/>
            </a:ln>
          </p:spPr>
          <p:txBody>
            <a:bodyPr/>
            <a:lstStyle/>
            <a:p>
              <a:endParaRPr lang="el-GR"/>
            </a:p>
          </p:txBody>
        </p:sp>
        <p:sp>
          <p:nvSpPr>
            <p:cNvPr id="23613" name="Line 63"/>
            <p:cNvSpPr>
              <a:spLocks noChangeShapeType="1"/>
            </p:cNvSpPr>
            <p:nvPr/>
          </p:nvSpPr>
          <p:spPr bwMode="auto">
            <a:xfrm>
              <a:off x="8124" y="12802"/>
              <a:ext cx="174" cy="333"/>
            </a:xfrm>
            <a:prstGeom prst="line">
              <a:avLst/>
            </a:prstGeom>
            <a:noFill/>
            <a:ln w="12700">
              <a:solidFill>
                <a:srgbClr val="800080"/>
              </a:solidFill>
              <a:round/>
              <a:headEnd/>
              <a:tailEnd/>
            </a:ln>
          </p:spPr>
          <p:txBody>
            <a:bodyPr/>
            <a:lstStyle/>
            <a:p>
              <a:endParaRPr lang="el-GR"/>
            </a:p>
          </p:txBody>
        </p:sp>
        <p:sp>
          <p:nvSpPr>
            <p:cNvPr id="23614" name="Line 62"/>
            <p:cNvSpPr>
              <a:spLocks noChangeShapeType="1"/>
            </p:cNvSpPr>
            <p:nvPr/>
          </p:nvSpPr>
          <p:spPr bwMode="auto">
            <a:xfrm>
              <a:off x="8298" y="13135"/>
              <a:ext cx="174" cy="333"/>
            </a:xfrm>
            <a:prstGeom prst="line">
              <a:avLst/>
            </a:prstGeom>
            <a:noFill/>
            <a:ln w="12700">
              <a:solidFill>
                <a:srgbClr val="800080"/>
              </a:solidFill>
              <a:round/>
              <a:headEnd/>
              <a:tailEnd/>
            </a:ln>
          </p:spPr>
          <p:txBody>
            <a:bodyPr/>
            <a:lstStyle/>
            <a:p>
              <a:endParaRPr lang="el-GR"/>
            </a:p>
          </p:txBody>
        </p:sp>
        <p:sp>
          <p:nvSpPr>
            <p:cNvPr id="23615" name="Line 61"/>
            <p:cNvSpPr>
              <a:spLocks noChangeShapeType="1"/>
            </p:cNvSpPr>
            <p:nvPr/>
          </p:nvSpPr>
          <p:spPr bwMode="auto">
            <a:xfrm flipH="1">
              <a:off x="8124" y="13135"/>
              <a:ext cx="174" cy="333"/>
            </a:xfrm>
            <a:prstGeom prst="line">
              <a:avLst/>
            </a:prstGeom>
            <a:noFill/>
            <a:ln w="12700">
              <a:solidFill>
                <a:srgbClr val="800080"/>
              </a:solidFill>
              <a:round/>
              <a:headEnd/>
              <a:tailEnd/>
            </a:ln>
          </p:spPr>
          <p:txBody>
            <a:bodyPr/>
            <a:lstStyle/>
            <a:p>
              <a:endParaRPr lang="el-GR"/>
            </a:p>
          </p:txBody>
        </p:sp>
        <p:sp>
          <p:nvSpPr>
            <p:cNvPr id="23616" name="Line 60"/>
            <p:cNvSpPr>
              <a:spLocks noChangeShapeType="1"/>
            </p:cNvSpPr>
            <p:nvPr/>
          </p:nvSpPr>
          <p:spPr bwMode="auto">
            <a:xfrm flipH="1">
              <a:off x="8298" y="12802"/>
              <a:ext cx="174" cy="333"/>
            </a:xfrm>
            <a:prstGeom prst="line">
              <a:avLst/>
            </a:prstGeom>
            <a:noFill/>
            <a:ln w="12700">
              <a:solidFill>
                <a:srgbClr val="800080"/>
              </a:solidFill>
              <a:round/>
              <a:headEnd/>
              <a:tailEnd/>
            </a:ln>
          </p:spPr>
          <p:txBody>
            <a:bodyPr/>
            <a:lstStyle/>
            <a:p>
              <a:endParaRPr lang="el-GR"/>
            </a:p>
          </p:txBody>
        </p:sp>
        <p:sp>
          <p:nvSpPr>
            <p:cNvPr id="23617" name="Line 59"/>
            <p:cNvSpPr>
              <a:spLocks noChangeShapeType="1"/>
            </p:cNvSpPr>
            <p:nvPr/>
          </p:nvSpPr>
          <p:spPr bwMode="auto">
            <a:xfrm flipH="1">
              <a:off x="8298" y="12802"/>
              <a:ext cx="2" cy="333"/>
            </a:xfrm>
            <a:prstGeom prst="line">
              <a:avLst/>
            </a:prstGeom>
            <a:noFill/>
            <a:ln w="12700">
              <a:solidFill>
                <a:srgbClr val="800080"/>
              </a:solidFill>
              <a:round/>
              <a:headEnd/>
              <a:tailEnd/>
            </a:ln>
          </p:spPr>
          <p:txBody>
            <a:bodyPr/>
            <a:lstStyle/>
            <a:p>
              <a:endParaRPr lang="el-GR"/>
            </a:p>
          </p:txBody>
        </p:sp>
        <p:sp>
          <p:nvSpPr>
            <p:cNvPr id="23618" name="Line 58"/>
            <p:cNvSpPr>
              <a:spLocks noChangeShapeType="1"/>
            </p:cNvSpPr>
            <p:nvPr/>
          </p:nvSpPr>
          <p:spPr bwMode="auto">
            <a:xfrm>
              <a:off x="8298" y="13135"/>
              <a:ext cx="2" cy="333"/>
            </a:xfrm>
            <a:prstGeom prst="line">
              <a:avLst/>
            </a:prstGeom>
            <a:noFill/>
            <a:ln w="12700">
              <a:solidFill>
                <a:srgbClr val="800080"/>
              </a:solidFill>
              <a:round/>
              <a:headEnd/>
              <a:tailEnd/>
            </a:ln>
          </p:spPr>
          <p:txBody>
            <a:bodyPr/>
            <a:lstStyle/>
            <a:p>
              <a:endParaRPr lang="el-GR"/>
            </a:p>
          </p:txBody>
        </p:sp>
        <p:sp>
          <p:nvSpPr>
            <p:cNvPr id="23619" name="Rectangle 57"/>
            <p:cNvSpPr>
              <a:spLocks noChangeArrowheads="1"/>
            </p:cNvSpPr>
            <p:nvPr/>
          </p:nvSpPr>
          <p:spPr bwMode="auto">
            <a:xfrm>
              <a:off x="11465" y="11928"/>
              <a:ext cx="502" cy="959"/>
            </a:xfrm>
            <a:prstGeom prst="rect">
              <a:avLst/>
            </a:prstGeom>
            <a:noFill/>
            <a:ln w="0">
              <a:noFill/>
              <a:miter lim="800000"/>
              <a:headEnd/>
              <a:tailEnd/>
            </a:ln>
          </p:spPr>
          <p:txBody>
            <a:bodyPr/>
            <a:lstStyle/>
            <a:p>
              <a:endParaRPr lang="el-GR"/>
            </a:p>
          </p:txBody>
        </p:sp>
        <p:sp>
          <p:nvSpPr>
            <p:cNvPr id="23620" name="Line 56"/>
            <p:cNvSpPr>
              <a:spLocks noChangeShapeType="1"/>
            </p:cNvSpPr>
            <p:nvPr/>
          </p:nvSpPr>
          <p:spPr bwMode="auto">
            <a:xfrm>
              <a:off x="11500" y="11995"/>
              <a:ext cx="174" cy="334"/>
            </a:xfrm>
            <a:prstGeom prst="line">
              <a:avLst/>
            </a:prstGeom>
            <a:noFill/>
            <a:ln w="12700">
              <a:solidFill>
                <a:srgbClr val="800080"/>
              </a:solidFill>
              <a:round/>
              <a:headEnd/>
              <a:tailEnd/>
            </a:ln>
          </p:spPr>
          <p:txBody>
            <a:bodyPr/>
            <a:lstStyle/>
            <a:p>
              <a:endParaRPr lang="el-GR"/>
            </a:p>
          </p:txBody>
        </p:sp>
        <p:sp>
          <p:nvSpPr>
            <p:cNvPr id="23621" name="Line 55"/>
            <p:cNvSpPr>
              <a:spLocks noChangeShapeType="1"/>
            </p:cNvSpPr>
            <p:nvPr/>
          </p:nvSpPr>
          <p:spPr bwMode="auto">
            <a:xfrm>
              <a:off x="11674" y="12329"/>
              <a:ext cx="173" cy="329"/>
            </a:xfrm>
            <a:prstGeom prst="line">
              <a:avLst/>
            </a:prstGeom>
            <a:noFill/>
            <a:ln w="12700">
              <a:solidFill>
                <a:srgbClr val="800080"/>
              </a:solidFill>
              <a:round/>
              <a:headEnd/>
              <a:tailEnd/>
            </a:ln>
          </p:spPr>
          <p:txBody>
            <a:bodyPr/>
            <a:lstStyle/>
            <a:p>
              <a:endParaRPr lang="el-GR"/>
            </a:p>
          </p:txBody>
        </p:sp>
        <p:sp>
          <p:nvSpPr>
            <p:cNvPr id="23622" name="Line 54"/>
            <p:cNvSpPr>
              <a:spLocks noChangeShapeType="1"/>
            </p:cNvSpPr>
            <p:nvPr/>
          </p:nvSpPr>
          <p:spPr bwMode="auto">
            <a:xfrm flipH="1">
              <a:off x="11500" y="12329"/>
              <a:ext cx="174" cy="329"/>
            </a:xfrm>
            <a:prstGeom prst="line">
              <a:avLst/>
            </a:prstGeom>
            <a:noFill/>
            <a:ln w="12700">
              <a:solidFill>
                <a:srgbClr val="800080"/>
              </a:solidFill>
              <a:round/>
              <a:headEnd/>
              <a:tailEnd/>
            </a:ln>
          </p:spPr>
          <p:txBody>
            <a:bodyPr/>
            <a:lstStyle/>
            <a:p>
              <a:endParaRPr lang="el-GR"/>
            </a:p>
          </p:txBody>
        </p:sp>
        <p:sp>
          <p:nvSpPr>
            <p:cNvPr id="23623" name="Line 53"/>
            <p:cNvSpPr>
              <a:spLocks noChangeShapeType="1"/>
            </p:cNvSpPr>
            <p:nvPr/>
          </p:nvSpPr>
          <p:spPr bwMode="auto">
            <a:xfrm flipH="1">
              <a:off x="11674" y="11995"/>
              <a:ext cx="173" cy="334"/>
            </a:xfrm>
            <a:prstGeom prst="line">
              <a:avLst/>
            </a:prstGeom>
            <a:noFill/>
            <a:ln w="12700">
              <a:solidFill>
                <a:srgbClr val="800080"/>
              </a:solidFill>
              <a:round/>
              <a:headEnd/>
              <a:tailEnd/>
            </a:ln>
          </p:spPr>
          <p:txBody>
            <a:bodyPr/>
            <a:lstStyle/>
            <a:p>
              <a:endParaRPr lang="el-GR"/>
            </a:p>
          </p:txBody>
        </p:sp>
        <p:sp>
          <p:nvSpPr>
            <p:cNvPr id="23624" name="Line 52"/>
            <p:cNvSpPr>
              <a:spLocks noChangeShapeType="1"/>
            </p:cNvSpPr>
            <p:nvPr/>
          </p:nvSpPr>
          <p:spPr bwMode="auto">
            <a:xfrm flipH="1">
              <a:off x="11674" y="11995"/>
              <a:ext cx="2" cy="334"/>
            </a:xfrm>
            <a:prstGeom prst="line">
              <a:avLst/>
            </a:prstGeom>
            <a:noFill/>
            <a:ln w="12700">
              <a:solidFill>
                <a:srgbClr val="800080"/>
              </a:solidFill>
              <a:round/>
              <a:headEnd/>
              <a:tailEnd/>
            </a:ln>
          </p:spPr>
          <p:txBody>
            <a:bodyPr/>
            <a:lstStyle/>
            <a:p>
              <a:endParaRPr lang="el-GR"/>
            </a:p>
          </p:txBody>
        </p:sp>
        <p:sp>
          <p:nvSpPr>
            <p:cNvPr id="23625" name="Line 51"/>
            <p:cNvSpPr>
              <a:spLocks noChangeShapeType="1"/>
            </p:cNvSpPr>
            <p:nvPr/>
          </p:nvSpPr>
          <p:spPr bwMode="auto">
            <a:xfrm>
              <a:off x="11674" y="12329"/>
              <a:ext cx="2" cy="329"/>
            </a:xfrm>
            <a:prstGeom prst="line">
              <a:avLst/>
            </a:prstGeom>
            <a:noFill/>
            <a:ln w="12700">
              <a:solidFill>
                <a:srgbClr val="800080"/>
              </a:solidFill>
              <a:round/>
              <a:headEnd/>
              <a:tailEnd/>
            </a:ln>
          </p:spPr>
          <p:txBody>
            <a:bodyPr/>
            <a:lstStyle/>
            <a:p>
              <a:endParaRPr lang="el-GR"/>
            </a:p>
          </p:txBody>
        </p:sp>
        <p:sp>
          <p:nvSpPr>
            <p:cNvPr id="23626" name="Rectangle 50"/>
            <p:cNvSpPr>
              <a:spLocks noChangeArrowheads="1"/>
            </p:cNvSpPr>
            <p:nvPr/>
          </p:nvSpPr>
          <p:spPr bwMode="auto">
            <a:xfrm>
              <a:off x="3859" y="1185"/>
              <a:ext cx="12700" cy="1081"/>
            </a:xfrm>
            <a:prstGeom prst="rect">
              <a:avLst/>
            </a:prstGeom>
            <a:noFill/>
            <a:ln w="0">
              <a:noFill/>
              <a:miter lim="800000"/>
              <a:headEnd/>
              <a:tailEnd/>
            </a:ln>
          </p:spPr>
          <p:txBody>
            <a:bodyPr lIns="0" tIns="0" rIns="0" bIns="0"/>
            <a:lstStyle/>
            <a:p>
              <a:pPr algn="just"/>
              <a:r>
                <a:rPr lang="el-GR" sz="1000" b="1">
                  <a:solidFill>
                    <a:srgbClr val="000000"/>
                  </a:solidFill>
                  <a:cs typeface="Times New Roman" pitchFamily="18" charset="0"/>
                </a:rPr>
                <a:t>Ανδρική θνησιμότητα από νοσήματα το</a:t>
              </a:r>
              <a:r>
                <a:rPr lang="en-US" sz="1000" b="1">
                  <a:solidFill>
                    <a:srgbClr val="000000"/>
                  </a:solidFill>
                  <a:cs typeface="Times New Roman" pitchFamily="18" charset="0"/>
                </a:rPr>
                <a:t>õ</a:t>
              </a:r>
              <a:endParaRPr lang="en-US">
                <a:cs typeface="Times New Roman" pitchFamily="18" charset="0"/>
              </a:endParaRPr>
            </a:p>
          </p:txBody>
        </p:sp>
        <p:sp>
          <p:nvSpPr>
            <p:cNvPr id="23627" name="Rectangle 49"/>
            <p:cNvSpPr>
              <a:spLocks noChangeArrowheads="1"/>
            </p:cNvSpPr>
            <p:nvPr/>
          </p:nvSpPr>
          <p:spPr bwMode="auto">
            <a:xfrm>
              <a:off x="5636" y="2261"/>
              <a:ext cx="8608" cy="1081"/>
            </a:xfrm>
            <a:prstGeom prst="rect">
              <a:avLst/>
            </a:prstGeom>
            <a:noFill/>
            <a:ln w="0">
              <a:noFill/>
              <a:miter lim="800000"/>
              <a:headEnd/>
              <a:tailEnd/>
            </a:ln>
          </p:spPr>
          <p:txBody>
            <a:bodyPr lIns="0" tIns="0" rIns="0" bIns="0"/>
            <a:lstStyle/>
            <a:p>
              <a:pPr algn="just"/>
              <a:r>
                <a:rPr lang="el-GR" sz="1000" b="1">
                  <a:solidFill>
                    <a:srgbClr val="000000"/>
                  </a:solidFill>
                  <a:cs typeface="Times New Roman" pitchFamily="18" charset="0"/>
                </a:rPr>
                <a:t>κυκλοφορικού/100.000</a:t>
              </a:r>
              <a:endParaRPr lang="el-GR">
                <a:cs typeface="Times New Roman" pitchFamily="18" charset="0"/>
              </a:endParaRPr>
            </a:p>
          </p:txBody>
        </p:sp>
        <p:sp>
          <p:nvSpPr>
            <p:cNvPr id="23628" name="Rectangle 48"/>
            <p:cNvSpPr>
              <a:spLocks noChangeArrowheads="1"/>
            </p:cNvSpPr>
            <p:nvPr/>
          </p:nvSpPr>
          <p:spPr bwMode="auto">
            <a:xfrm>
              <a:off x="876" y="16387"/>
              <a:ext cx="2924" cy="1081"/>
            </a:xfrm>
            <a:prstGeom prst="rect">
              <a:avLst/>
            </a:prstGeom>
            <a:noFill/>
            <a:ln w="0">
              <a:noFill/>
              <a:miter lim="800000"/>
              <a:headEnd/>
              <a:tailEnd/>
            </a:ln>
          </p:spPr>
          <p:txBody>
            <a:bodyPr lIns="0" tIns="0" rIns="0" bIns="0"/>
            <a:lstStyle/>
            <a:p>
              <a:pPr algn="just"/>
              <a:r>
                <a:rPr lang="en-US" sz="1000" b="1">
                  <a:solidFill>
                    <a:srgbClr val="000000"/>
                  </a:solidFill>
                  <a:latin typeface="HellasArc"/>
                  <a:cs typeface="Times New Roman" pitchFamily="18" charset="0"/>
                </a:rPr>
                <a:t>0</a:t>
              </a:r>
              <a:endParaRPr lang="en-US"/>
            </a:p>
          </p:txBody>
        </p:sp>
        <p:sp>
          <p:nvSpPr>
            <p:cNvPr id="23629" name="Rectangle 47"/>
            <p:cNvSpPr>
              <a:spLocks noChangeArrowheads="1"/>
            </p:cNvSpPr>
            <p:nvPr/>
          </p:nvSpPr>
          <p:spPr bwMode="auto">
            <a:xfrm>
              <a:off x="385" y="14586"/>
              <a:ext cx="3441" cy="1081"/>
            </a:xfrm>
            <a:prstGeom prst="rect">
              <a:avLst/>
            </a:prstGeom>
            <a:noFill/>
            <a:ln w="0">
              <a:noFill/>
              <a:miter lim="800000"/>
              <a:headEnd/>
              <a:tailEnd/>
            </a:ln>
          </p:spPr>
          <p:txBody>
            <a:bodyPr lIns="0" tIns="0" rIns="0" bIns="0"/>
            <a:lstStyle/>
            <a:p>
              <a:pPr algn="just"/>
              <a:r>
                <a:rPr lang="en-US" sz="1000" b="1">
                  <a:solidFill>
                    <a:srgbClr val="000000"/>
                  </a:solidFill>
                  <a:latin typeface="HellasArc"/>
                  <a:cs typeface="Times New Roman" pitchFamily="18" charset="0"/>
                </a:rPr>
                <a:t>100</a:t>
              </a:r>
              <a:endParaRPr lang="en-US"/>
            </a:p>
          </p:txBody>
        </p:sp>
        <p:sp>
          <p:nvSpPr>
            <p:cNvPr id="23630" name="Rectangle 46"/>
            <p:cNvSpPr>
              <a:spLocks noChangeArrowheads="1"/>
            </p:cNvSpPr>
            <p:nvPr/>
          </p:nvSpPr>
          <p:spPr bwMode="auto">
            <a:xfrm>
              <a:off x="279" y="12784"/>
              <a:ext cx="3442" cy="1081"/>
            </a:xfrm>
            <a:prstGeom prst="rect">
              <a:avLst/>
            </a:prstGeom>
            <a:noFill/>
            <a:ln w="0">
              <a:noFill/>
              <a:miter lim="800000"/>
              <a:headEnd/>
              <a:tailEnd/>
            </a:ln>
          </p:spPr>
          <p:txBody>
            <a:bodyPr lIns="0" tIns="0" rIns="0" bIns="0"/>
            <a:lstStyle/>
            <a:p>
              <a:pPr algn="just"/>
              <a:r>
                <a:rPr lang="en-US" sz="1000" b="1">
                  <a:solidFill>
                    <a:srgbClr val="000000"/>
                  </a:solidFill>
                  <a:latin typeface="HellasArc"/>
                  <a:cs typeface="Times New Roman" pitchFamily="18" charset="0"/>
                </a:rPr>
                <a:t>200</a:t>
              </a:r>
              <a:endParaRPr lang="en-US"/>
            </a:p>
          </p:txBody>
        </p:sp>
        <p:sp>
          <p:nvSpPr>
            <p:cNvPr id="23631" name="Rectangle 45"/>
            <p:cNvSpPr>
              <a:spLocks noChangeArrowheads="1"/>
            </p:cNvSpPr>
            <p:nvPr/>
          </p:nvSpPr>
          <p:spPr bwMode="auto">
            <a:xfrm>
              <a:off x="279" y="10982"/>
              <a:ext cx="3442" cy="1081"/>
            </a:xfrm>
            <a:prstGeom prst="rect">
              <a:avLst/>
            </a:prstGeom>
            <a:noFill/>
            <a:ln w="0">
              <a:noFill/>
              <a:miter lim="800000"/>
              <a:headEnd/>
              <a:tailEnd/>
            </a:ln>
          </p:spPr>
          <p:txBody>
            <a:bodyPr lIns="0" tIns="0" rIns="0" bIns="0"/>
            <a:lstStyle/>
            <a:p>
              <a:pPr algn="just"/>
              <a:r>
                <a:rPr lang="en-US" sz="1000" b="1">
                  <a:solidFill>
                    <a:srgbClr val="000000"/>
                  </a:solidFill>
                  <a:latin typeface="HellasArc"/>
                  <a:cs typeface="Times New Roman" pitchFamily="18" charset="0"/>
                </a:rPr>
                <a:t>300</a:t>
              </a:r>
              <a:endParaRPr lang="en-US"/>
            </a:p>
          </p:txBody>
        </p:sp>
        <p:sp>
          <p:nvSpPr>
            <p:cNvPr id="23632" name="Rectangle 44"/>
            <p:cNvSpPr>
              <a:spLocks noChangeArrowheads="1"/>
            </p:cNvSpPr>
            <p:nvPr/>
          </p:nvSpPr>
          <p:spPr bwMode="auto">
            <a:xfrm>
              <a:off x="279" y="9185"/>
              <a:ext cx="3442" cy="1081"/>
            </a:xfrm>
            <a:prstGeom prst="rect">
              <a:avLst/>
            </a:prstGeom>
            <a:noFill/>
            <a:ln w="0">
              <a:noFill/>
              <a:miter lim="800000"/>
              <a:headEnd/>
              <a:tailEnd/>
            </a:ln>
          </p:spPr>
          <p:txBody>
            <a:bodyPr lIns="0" tIns="0" rIns="0" bIns="0"/>
            <a:lstStyle/>
            <a:p>
              <a:pPr algn="just"/>
              <a:r>
                <a:rPr lang="en-US" sz="1000" b="1">
                  <a:solidFill>
                    <a:srgbClr val="000000"/>
                  </a:solidFill>
                  <a:latin typeface="HellasArc"/>
                  <a:cs typeface="Times New Roman" pitchFamily="18" charset="0"/>
                </a:rPr>
                <a:t>400</a:t>
              </a:r>
              <a:endParaRPr lang="en-US"/>
            </a:p>
          </p:txBody>
        </p:sp>
        <p:sp>
          <p:nvSpPr>
            <p:cNvPr id="23633" name="Rectangle 43"/>
            <p:cNvSpPr>
              <a:spLocks noChangeArrowheads="1"/>
            </p:cNvSpPr>
            <p:nvPr/>
          </p:nvSpPr>
          <p:spPr bwMode="auto">
            <a:xfrm>
              <a:off x="244" y="7383"/>
              <a:ext cx="3441" cy="1081"/>
            </a:xfrm>
            <a:prstGeom prst="rect">
              <a:avLst/>
            </a:prstGeom>
            <a:noFill/>
            <a:ln w="0">
              <a:noFill/>
              <a:miter lim="800000"/>
              <a:headEnd/>
              <a:tailEnd/>
            </a:ln>
          </p:spPr>
          <p:txBody>
            <a:bodyPr lIns="0" tIns="0" rIns="0" bIns="0"/>
            <a:lstStyle/>
            <a:p>
              <a:pPr algn="just"/>
              <a:r>
                <a:rPr lang="en-US" sz="1000" b="1">
                  <a:solidFill>
                    <a:srgbClr val="000000"/>
                  </a:solidFill>
                  <a:latin typeface="HellasArc"/>
                  <a:cs typeface="Times New Roman" pitchFamily="18" charset="0"/>
                </a:rPr>
                <a:t>500</a:t>
              </a:r>
              <a:endParaRPr lang="en-US"/>
            </a:p>
          </p:txBody>
        </p:sp>
        <p:sp>
          <p:nvSpPr>
            <p:cNvPr id="23634" name="Rectangle 42"/>
            <p:cNvSpPr>
              <a:spLocks noChangeArrowheads="1"/>
            </p:cNvSpPr>
            <p:nvPr/>
          </p:nvSpPr>
          <p:spPr bwMode="auto">
            <a:xfrm>
              <a:off x="244" y="5581"/>
              <a:ext cx="3441" cy="1081"/>
            </a:xfrm>
            <a:prstGeom prst="rect">
              <a:avLst/>
            </a:prstGeom>
            <a:noFill/>
            <a:ln w="0">
              <a:noFill/>
              <a:miter lim="800000"/>
              <a:headEnd/>
              <a:tailEnd/>
            </a:ln>
          </p:spPr>
          <p:txBody>
            <a:bodyPr lIns="0" tIns="0" rIns="0" bIns="0"/>
            <a:lstStyle/>
            <a:p>
              <a:pPr algn="just"/>
              <a:r>
                <a:rPr lang="en-US" sz="1000" b="1">
                  <a:solidFill>
                    <a:srgbClr val="000000"/>
                  </a:solidFill>
                  <a:latin typeface="HellasArc"/>
                  <a:cs typeface="Times New Roman" pitchFamily="18" charset="0"/>
                </a:rPr>
                <a:t>600</a:t>
              </a:r>
              <a:endParaRPr lang="en-US"/>
            </a:p>
          </p:txBody>
        </p:sp>
        <p:sp>
          <p:nvSpPr>
            <p:cNvPr id="23635" name="Rectangle 41"/>
            <p:cNvSpPr>
              <a:spLocks noChangeArrowheads="1"/>
            </p:cNvSpPr>
            <p:nvPr/>
          </p:nvSpPr>
          <p:spPr bwMode="auto">
            <a:xfrm>
              <a:off x="3991" y="17514"/>
              <a:ext cx="5307" cy="1081"/>
            </a:xfrm>
            <a:prstGeom prst="rect">
              <a:avLst/>
            </a:prstGeom>
            <a:noFill/>
            <a:ln w="0">
              <a:noFill/>
              <a:miter lim="800000"/>
              <a:headEnd/>
              <a:tailEnd/>
            </a:ln>
          </p:spPr>
          <p:txBody>
            <a:bodyPr lIns="0" tIns="0" rIns="0" bIns="0"/>
            <a:lstStyle/>
            <a:p>
              <a:pPr algn="just"/>
              <a:r>
                <a:rPr lang="en-US" sz="1000" b="1">
                  <a:solidFill>
                    <a:srgbClr val="000000"/>
                  </a:solidFill>
                  <a:latin typeface="HellasArc"/>
                  <a:cs typeface="Times New Roman" pitchFamily="18" charset="0"/>
                </a:rPr>
                <a:t>1960-64</a:t>
              </a:r>
              <a:endParaRPr lang="en-US"/>
            </a:p>
          </p:txBody>
        </p:sp>
        <p:sp>
          <p:nvSpPr>
            <p:cNvPr id="23636" name="Rectangle 40"/>
            <p:cNvSpPr>
              <a:spLocks noChangeArrowheads="1"/>
            </p:cNvSpPr>
            <p:nvPr/>
          </p:nvSpPr>
          <p:spPr bwMode="auto">
            <a:xfrm>
              <a:off x="7446" y="17514"/>
              <a:ext cx="5308" cy="1081"/>
            </a:xfrm>
            <a:prstGeom prst="rect">
              <a:avLst/>
            </a:prstGeom>
            <a:noFill/>
            <a:ln w="0">
              <a:noFill/>
              <a:miter lim="800000"/>
              <a:headEnd/>
              <a:tailEnd/>
            </a:ln>
          </p:spPr>
          <p:txBody>
            <a:bodyPr lIns="0" tIns="0" rIns="0" bIns="0"/>
            <a:lstStyle/>
            <a:p>
              <a:pPr algn="just"/>
              <a:r>
                <a:rPr lang="en-US" sz="1000" b="1">
                  <a:solidFill>
                    <a:srgbClr val="000000"/>
                  </a:solidFill>
                  <a:latin typeface="HellasArc"/>
                  <a:cs typeface="Times New Roman" pitchFamily="18" charset="0"/>
                </a:rPr>
                <a:t>1970-74</a:t>
              </a:r>
              <a:endParaRPr lang="en-US"/>
            </a:p>
          </p:txBody>
        </p:sp>
        <p:sp>
          <p:nvSpPr>
            <p:cNvPr id="23637" name="Rectangle 39"/>
            <p:cNvSpPr>
              <a:spLocks noChangeArrowheads="1"/>
            </p:cNvSpPr>
            <p:nvPr/>
          </p:nvSpPr>
          <p:spPr bwMode="auto">
            <a:xfrm>
              <a:off x="10796" y="17514"/>
              <a:ext cx="5307" cy="1081"/>
            </a:xfrm>
            <a:prstGeom prst="rect">
              <a:avLst/>
            </a:prstGeom>
            <a:noFill/>
            <a:ln w="0">
              <a:noFill/>
              <a:miter lim="800000"/>
              <a:headEnd/>
              <a:tailEnd/>
            </a:ln>
          </p:spPr>
          <p:txBody>
            <a:bodyPr lIns="0" tIns="0" rIns="0" bIns="0"/>
            <a:lstStyle/>
            <a:p>
              <a:pPr algn="just"/>
              <a:r>
                <a:rPr lang="en-US" sz="1000" b="1">
                  <a:solidFill>
                    <a:srgbClr val="000000"/>
                  </a:solidFill>
                  <a:latin typeface="HellasArc"/>
                  <a:cs typeface="Times New Roman" pitchFamily="18" charset="0"/>
                </a:rPr>
                <a:t>1980-84</a:t>
              </a:r>
              <a:endParaRPr lang="en-US"/>
            </a:p>
          </p:txBody>
        </p:sp>
        <p:sp>
          <p:nvSpPr>
            <p:cNvPr id="23638" name="Rectangle 38"/>
            <p:cNvSpPr>
              <a:spLocks noChangeArrowheads="1"/>
            </p:cNvSpPr>
            <p:nvPr/>
          </p:nvSpPr>
          <p:spPr bwMode="auto">
            <a:xfrm>
              <a:off x="12077" y="5347"/>
              <a:ext cx="4824" cy="6730"/>
            </a:xfrm>
            <a:prstGeom prst="rect">
              <a:avLst/>
            </a:prstGeom>
            <a:solidFill>
              <a:srgbClr val="FFFFFF"/>
            </a:solidFill>
            <a:ln w="12700">
              <a:solidFill>
                <a:srgbClr val="000000"/>
              </a:solidFill>
              <a:miter lim="800000"/>
              <a:headEnd/>
              <a:tailEnd/>
            </a:ln>
          </p:spPr>
          <p:txBody>
            <a:bodyPr/>
            <a:lstStyle/>
            <a:p>
              <a:endParaRPr lang="el-GR"/>
            </a:p>
          </p:txBody>
        </p:sp>
        <p:sp>
          <p:nvSpPr>
            <p:cNvPr id="23639" name="Line 37"/>
            <p:cNvSpPr>
              <a:spLocks noChangeShapeType="1"/>
            </p:cNvSpPr>
            <p:nvPr/>
          </p:nvSpPr>
          <p:spPr bwMode="auto">
            <a:xfrm>
              <a:off x="12242" y="6135"/>
              <a:ext cx="1387" cy="5"/>
            </a:xfrm>
            <a:prstGeom prst="line">
              <a:avLst/>
            </a:prstGeom>
            <a:noFill/>
            <a:ln w="12700">
              <a:solidFill>
                <a:srgbClr val="800000"/>
              </a:solidFill>
              <a:round/>
              <a:headEnd/>
              <a:tailEnd/>
            </a:ln>
          </p:spPr>
          <p:txBody>
            <a:bodyPr/>
            <a:lstStyle/>
            <a:p>
              <a:endParaRPr lang="el-GR"/>
            </a:p>
          </p:txBody>
        </p:sp>
        <p:sp>
          <p:nvSpPr>
            <p:cNvPr id="23640" name="Freeform 36"/>
            <p:cNvSpPr>
              <a:spLocks/>
            </p:cNvSpPr>
            <p:nvPr/>
          </p:nvSpPr>
          <p:spPr bwMode="auto">
            <a:xfrm>
              <a:off x="12765" y="5797"/>
              <a:ext cx="348" cy="667"/>
            </a:xfrm>
            <a:custGeom>
              <a:avLst/>
              <a:gdLst>
                <a:gd name="T0" fmla="*/ 0 w 20000"/>
                <a:gd name="T1" fmla="*/ 1 h 20000"/>
                <a:gd name="T2" fmla="*/ 0 w 20000"/>
                <a:gd name="T3" fmla="*/ 0 h 20000"/>
                <a:gd name="T4" fmla="*/ 0 w 20000"/>
                <a:gd name="T5" fmla="*/ 0 h 20000"/>
                <a:gd name="T6" fmla="*/ 0 w 20000"/>
                <a:gd name="T7" fmla="*/ 0 h 20000"/>
                <a:gd name="T8" fmla="*/ 0 w 20000"/>
                <a:gd name="T9" fmla="*/ 1 h 20000"/>
                <a:gd name="T10" fmla="*/ 0 60000 65536"/>
                <a:gd name="T11" fmla="*/ 0 60000 65536"/>
                <a:gd name="T12" fmla="*/ 0 60000 65536"/>
                <a:gd name="T13" fmla="*/ 0 60000 65536"/>
                <a:gd name="T14" fmla="*/ 0 60000 65536"/>
                <a:gd name="T15" fmla="*/ 0 w 20000"/>
                <a:gd name="T16" fmla="*/ 0 h 20000"/>
                <a:gd name="T17" fmla="*/ 20000 w 20000"/>
                <a:gd name="T18" fmla="*/ 20000 h 20000"/>
              </a:gdLst>
              <a:ahLst/>
              <a:cxnLst>
                <a:cxn ang="T10">
                  <a:pos x="T0" y="T1"/>
                </a:cxn>
                <a:cxn ang="T11">
                  <a:pos x="T2" y="T3"/>
                </a:cxn>
                <a:cxn ang="T12">
                  <a:pos x="T4" y="T5"/>
                </a:cxn>
                <a:cxn ang="T13">
                  <a:pos x="T6" y="T7"/>
                </a:cxn>
                <a:cxn ang="T14">
                  <a:pos x="T8" y="T9"/>
                </a:cxn>
              </a:cxnLst>
              <a:rect l="T15" t="T16" r="T17" b="T18"/>
              <a:pathLst>
                <a:path w="20000" h="20000">
                  <a:moveTo>
                    <a:pt x="10000" y="20000"/>
                  </a:moveTo>
                  <a:lnTo>
                    <a:pt x="20000" y="10000"/>
                  </a:lnTo>
                  <a:lnTo>
                    <a:pt x="10000" y="0"/>
                  </a:lnTo>
                  <a:lnTo>
                    <a:pt x="0" y="10000"/>
                  </a:lnTo>
                  <a:lnTo>
                    <a:pt x="10000" y="20000"/>
                  </a:lnTo>
                  <a:close/>
                </a:path>
              </a:pathLst>
            </a:custGeom>
            <a:solidFill>
              <a:srgbClr val="800000"/>
            </a:solidFill>
            <a:ln w="0">
              <a:solidFill>
                <a:srgbClr val="800000"/>
              </a:solidFill>
              <a:round/>
              <a:headEnd/>
              <a:tailEnd/>
            </a:ln>
          </p:spPr>
          <p:txBody>
            <a:bodyPr/>
            <a:lstStyle/>
            <a:p>
              <a:endParaRPr lang="el-GR"/>
            </a:p>
          </p:txBody>
        </p:sp>
        <p:sp>
          <p:nvSpPr>
            <p:cNvPr id="23641" name="Rectangle 35"/>
            <p:cNvSpPr>
              <a:spLocks noChangeArrowheads="1"/>
            </p:cNvSpPr>
            <p:nvPr/>
          </p:nvSpPr>
          <p:spPr bwMode="auto">
            <a:xfrm>
              <a:off x="13798" y="5599"/>
              <a:ext cx="6202" cy="1081"/>
            </a:xfrm>
            <a:prstGeom prst="rect">
              <a:avLst/>
            </a:prstGeom>
            <a:noFill/>
            <a:ln w="0">
              <a:noFill/>
              <a:miter lim="800000"/>
              <a:headEnd/>
              <a:tailEnd/>
            </a:ln>
          </p:spPr>
          <p:txBody>
            <a:bodyPr lIns="0" tIns="0" rIns="0" bIns="0"/>
            <a:lstStyle/>
            <a:p>
              <a:pPr algn="just"/>
              <a:r>
                <a:rPr lang="el-GR" sz="1000" b="1">
                  <a:solidFill>
                    <a:srgbClr val="000000"/>
                  </a:solidFill>
                  <a:cs typeface="Times New Roman" pitchFamily="18" charset="0"/>
                </a:rPr>
                <a:t>ΦΙΝΛΑΝΔΙΑ</a:t>
              </a:r>
              <a:endParaRPr lang="el-GR">
                <a:cs typeface="Times New Roman" pitchFamily="18" charset="0"/>
              </a:endParaRPr>
            </a:p>
          </p:txBody>
        </p:sp>
        <p:sp>
          <p:nvSpPr>
            <p:cNvPr id="23642" name="Line 34"/>
            <p:cNvSpPr>
              <a:spLocks noChangeShapeType="1"/>
            </p:cNvSpPr>
            <p:nvPr/>
          </p:nvSpPr>
          <p:spPr bwMode="auto">
            <a:xfrm>
              <a:off x="12242" y="7428"/>
              <a:ext cx="1387" cy="4"/>
            </a:xfrm>
            <a:prstGeom prst="line">
              <a:avLst/>
            </a:prstGeom>
            <a:noFill/>
            <a:ln w="12700">
              <a:solidFill>
                <a:srgbClr val="008000"/>
              </a:solidFill>
              <a:round/>
              <a:headEnd/>
              <a:tailEnd/>
            </a:ln>
          </p:spPr>
          <p:txBody>
            <a:bodyPr/>
            <a:lstStyle/>
            <a:p>
              <a:endParaRPr lang="el-GR"/>
            </a:p>
          </p:txBody>
        </p:sp>
        <p:sp>
          <p:nvSpPr>
            <p:cNvPr id="23643" name="Rectangle 33"/>
            <p:cNvSpPr>
              <a:spLocks noChangeArrowheads="1"/>
            </p:cNvSpPr>
            <p:nvPr/>
          </p:nvSpPr>
          <p:spPr bwMode="auto">
            <a:xfrm>
              <a:off x="12765" y="7077"/>
              <a:ext cx="348" cy="666"/>
            </a:xfrm>
            <a:prstGeom prst="rect">
              <a:avLst/>
            </a:prstGeom>
            <a:solidFill>
              <a:srgbClr val="008000"/>
            </a:solidFill>
            <a:ln w="0">
              <a:solidFill>
                <a:srgbClr val="008000"/>
              </a:solidFill>
              <a:miter lim="800000"/>
              <a:headEnd/>
              <a:tailEnd/>
            </a:ln>
          </p:spPr>
          <p:txBody>
            <a:bodyPr/>
            <a:lstStyle/>
            <a:p>
              <a:endParaRPr lang="el-GR"/>
            </a:p>
          </p:txBody>
        </p:sp>
        <p:sp>
          <p:nvSpPr>
            <p:cNvPr id="23644" name="Rectangle 32"/>
            <p:cNvSpPr>
              <a:spLocks noChangeArrowheads="1"/>
            </p:cNvSpPr>
            <p:nvPr/>
          </p:nvSpPr>
          <p:spPr bwMode="auto">
            <a:xfrm>
              <a:off x="13798" y="6892"/>
              <a:ext cx="4592" cy="1081"/>
            </a:xfrm>
            <a:prstGeom prst="rect">
              <a:avLst/>
            </a:prstGeom>
            <a:noFill/>
            <a:ln w="0">
              <a:noFill/>
              <a:miter lim="800000"/>
              <a:headEnd/>
              <a:tailEnd/>
            </a:ln>
          </p:spPr>
          <p:txBody>
            <a:bodyPr lIns="0" tIns="0" rIns="0" bIns="0"/>
            <a:lstStyle/>
            <a:p>
              <a:pPr algn="just"/>
              <a:r>
                <a:rPr lang="el-GR" sz="1000" b="1">
                  <a:solidFill>
                    <a:srgbClr val="000000"/>
                  </a:solidFill>
                  <a:cs typeface="Times New Roman" pitchFamily="18" charset="0"/>
                </a:rPr>
                <a:t>ΗΠΑ</a:t>
              </a:r>
              <a:endParaRPr lang="el-GR">
                <a:cs typeface="Times New Roman" pitchFamily="18" charset="0"/>
              </a:endParaRPr>
            </a:p>
          </p:txBody>
        </p:sp>
        <p:sp>
          <p:nvSpPr>
            <p:cNvPr id="23645" name="Line 31"/>
            <p:cNvSpPr>
              <a:spLocks noChangeShapeType="1"/>
            </p:cNvSpPr>
            <p:nvPr/>
          </p:nvSpPr>
          <p:spPr bwMode="auto">
            <a:xfrm>
              <a:off x="12242" y="8721"/>
              <a:ext cx="1387" cy="4"/>
            </a:xfrm>
            <a:prstGeom prst="line">
              <a:avLst/>
            </a:prstGeom>
            <a:noFill/>
            <a:ln w="12700">
              <a:solidFill>
                <a:srgbClr val="000080"/>
              </a:solidFill>
              <a:round/>
              <a:headEnd/>
              <a:tailEnd/>
            </a:ln>
          </p:spPr>
          <p:txBody>
            <a:bodyPr/>
            <a:lstStyle/>
            <a:p>
              <a:endParaRPr lang="el-GR"/>
            </a:p>
          </p:txBody>
        </p:sp>
        <p:sp>
          <p:nvSpPr>
            <p:cNvPr id="23646" name="Freeform 30"/>
            <p:cNvSpPr>
              <a:spLocks/>
            </p:cNvSpPr>
            <p:nvPr/>
          </p:nvSpPr>
          <p:spPr bwMode="auto">
            <a:xfrm>
              <a:off x="12765" y="8423"/>
              <a:ext cx="348" cy="667"/>
            </a:xfrm>
            <a:custGeom>
              <a:avLst/>
              <a:gdLst>
                <a:gd name="T0" fmla="*/ 0 w 20000"/>
                <a:gd name="T1" fmla="*/ 0 h 20000"/>
                <a:gd name="T2" fmla="*/ 0 w 20000"/>
                <a:gd name="T3" fmla="*/ 1 h 20000"/>
                <a:gd name="T4" fmla="*/ 0 w 20000"/>
                <a:gd name="T5" fmla="*/ 1 h 20000"/>
                <a:gd name="T6" fmla="*/ 0 w 20000"/>
                <a:gd name="T7" fmla="*/ 0 h 20000"/>
                <a:gd name="T8" fmla="*/ 0 60000 65536"/>
                <a:gd name="T9" fmla="*/ 0 60000 65536"/>
                <a:gd name="T10" fmla="*/ 0 60000 65536"/>
                <a:gd name="T11" fmla="*/ 0 60000 65536"/>
                <a:gd name="T12" fmla="*/ 0 w 20000"/>
                <a:gd name="T13" fmla="*/ 0 h 20000"/>
                <a:gd name="T14" fmla="*/ 20000 w 20000"/>
                <a:gd name="T15" fmla="*/ 20000 h 20000"/>
              </a:gdLst>
              <a:ahLst/>
              <a:cxnLst>
                <a:cxn ang="T8">
                  <a:pos x="T0" y="T1"/>
                </a:cxn>
                <a:cxn ang="T9">
                  <a:pos x="T2" y="T3"/>
                </a:cxn>
                <a:cxn ang="T10">
                  <a:pos x="T4" y="T5"/>
                </a:cxn>
                <a:cxn ang="T11">
                  <a:pos x="T6" y="T7"/>
                </a:cxn>
              </a:cxnLst>
              <a:rect l="T12" t="T13" r="T14" b="T15"/>
              <a:pathLst>
                <a:path w="20000" h="20000">
                  <a:moveTo>
                    <a:pt x="10000" y="0"/>
                  </a:moveTo>
                  <a:lnTo>
                    <a:pt x="20000" y="20000"/>
                  </a:lnTo>
                  <a:lnTo>
                    <a:pt x="0" y="20000"/>
                  </a:lnTo>
                  <a:lnTo>
                    <a:pt x="10000" y="0"/>
                  </a:lnTo>
                  <a:close/>
                </a:path>
              </a:pathLst>
            </a:custGeom>
            <a:solidFill>
              <a:srgbClr val="000080"/>
            </a:solidFill>
            <a:ln w="0">
              <a:solidFill>
                <a:srgbClr val="000080"/>
              </a:solidFill>
              <a:round/>
              <a:headEnd/>
              <a:tailEnd/>
            </a:ln>
          </p:spPr>
          <p:txBody>
            <a:bodyPr/>
            <a:lstStyle/>
            <a:p>
              <a:endParaRPr lang="el-GR"/>
            </a:p>
          </p:txBody>
        </p:sp>
        <p:sp>
          <p:nvSpPr>
            <p:cNvPr id="23647" name="Rectangle 29"/>
            <p:cNvSpPr>
              <a:spLocks noChangeArrowheads="1"/>
            </p:cNvSpPr>
            <p:nvPr/>
          </p:nvSpPr>
          <p:spPr bwMode="auto">
            <a:xfrm>
              <a:off x="13798" y="8185"/>
              <a:ext cx="5099" cy="1081"/>
            </a:xfrm>
            <a:prstGeom prst="rect">
              <a:avLst/>
            </a:prstGeom>
            <a:noFill/>
            <a:ln w="0">
              <a:noFill/>
              <a:miter lim="800000"/>
              <a:headEnd/>
              <a:tailEnd/>
            </a:ln>
          </p:spPr>
          <p:txBody>
            <a:bodyPr lIns="0" tIns="0" rIns="0" bIns="0"/>
            <a:lstStyle/>
            <a:p>
              <a:pPr algn="just"/>
              <a:r>
                <a:rPr lang="el-GR" sz="1000" b="1">
                  <a:solidFill>
                    <a:srgbClr val="000000"/>
                  </a:solidFill>
                  <a:cs typeface="Times New Roman" pitchFamily="18" charset="0"/>
                </a:rPr>
                <a:t>ΙΤΑΛΙΑ</a:t>
              </a:r>
              <a:endParaRPr lang="el-GR">
                <a:cs typeface="Times New Roman" pitchFamily="18" charset="0"/>
              </a:endParaRPr>
            </a:p>
          </p:txBody>
        </p:sp>
        <p:sp>
          <p:nvSpPr>
            <p:cNvPr id="23648" name="Line 28"/>
            <p:cNvSpPr>
              <a:spLocks noChangeShapeType="1"/>
            </p:cNvSpPr>
            <p:nvPr/>
          </p:nvSpPr>
          <p:spPr bwMode="auto">
            <a:xfrm>
              <a:off x="12242" y="10014"/>
              <a:ext cx="1387" cy="4"/>
            </a:xfrm>
            <a:prstGeom prst="line">
              <a:avLst/>
            </a:prstGeom>
            <a:noFill/>
            <a:ln w="12700">
              <a:solidFill>
                <a:srgbClr val="808000"/>
              </a:solidFill>
              <a:round/>
              <a:headEnd/>
              <a:tailEnd/>
            </a:ln>
          </p:spPr>
          <p:txBody>
            <a:bodyPr/>
            <a:lstStyle/>
            <a:p>
              <a:endParaRPr lang="el-GR"/>
            </a:p>
          </p:txBody>
        </p:sp>
        <p:sp>
          <p:nvSpPr>
            <p:cNvPr id="23649" name="Rectangle 27"/>
            <p:cNvSpPr>
              <a:spLocks noChangeArrowheads="1"/>
            </p:cNvSpPr>
            <p:nvPr/>
          </p:nvSpPr>
          <p:spPr bwMode="auto">
            <a:xfrm>
              <a:off x="12730" y="9635"/>
              <a:ext cx="502" cy="964"/>
            </a:xfrm>
            <a:prstGeom prst="rect">
              <a:avLst/>
            </a:prstGeom>
            <a:noFill/>
            <a:ln w="0">
              <a:noFill/>
              <a:miter lim="800000"/>
              <a:headEnd/>
              <a:tailEnd/>
            </a:ln>
          </p:spPr>
          <p:txBody>
            <a:bodyPr/>
            <a:lstStyle/>
            <a:p>
              <a:endParaRPr lang="el-GR"/>
            </a:p>
          </p:txBody>
        </p:sp>
        <p:sp>
          <p:nvSpPr>
            <p:cNvPr id="23650" name="Line 26"/>
            <p:cNvSpPr>
              <a:spLocks noChangeShapeType="1"/>
            </p:cNvSpPr>
            <p:nvPr/>
          </p:nvSpPr>
          <p:spPr bwMode="auto">
            <a:xfrm>
              <a:off x="12765" y="9703"/>
              <a:ext cx="174" cy="333"/>
            </a:xfrm>
            <a:prstGeom prst="line">
              <a:avLst/>
            </a:prstGeom>
            <a:noFill/>
            <a:ln w="12700">
              <a:solidFill>
                <a:srgbClr val="808000"/>
              </a:solidFill>
              <a:round/>
              <a:headEnd/>
              <a:tailEnd/>
            </a:ln>
          </p:spPr>
          <p:txBody>
            <a:bodyPr/>
            <a:lstStyle/>
            <a:p>
              <a:endParaRPr lang="el-GR"/>
            </a:p>
          </p:txBody>
        </p:sp>
        <p:sp>
          <p:nvSpPr>
            <p:cNvPr id="23651" name="Line 25"/>
            <p:cNvSpPr>
              <a:spLocks noChangeShapeType="1"/>
            </p:cNvSpPr>
            <p:nvPr/>
          </p:nvSpPr>
          <p:spPr bwMode="auto">
            <a:xfrm>
              <a:off x="12939" y="10036"/>
              <a:ext cx="174" cy="333"/>
            </a:xfrm>
            <a:prstGeom prst="line">
              <a:avLst/>
            </a:prstGeom>
            <a:noFill/>
            <a:ln w="12700">
              <a:solidFill>
                <a:srgbClr val="808000"/>
              </a:solidFill>
              <a:round/>
              <a:headEnd/>
              <a:tailEnd/>
            </a:ln>
          </p:spPr>
          <p:txBody>
            <a:bodyPr/>
            <a:lstStyle/>
            <a:p>
              <a:endParaRPr lang="el-GR"/>
            </a:p>
          </p:txBody>
        </p:sp>
        <p:sp>
          <p:nvSpPr>
            <p:cNvPr id="23652" name="Line 24"/>
            <p:cNvSpPr>
              <a:spLocks noChangeShapeType="1"/>
            </p:cNvSpPr>
            <p:nvPr/>
          </p:nvSpPr>
          <p:spPr bwMode="auto">
            <a:xfrm flipH="1">
              <a:off x="12765" y="10036"/>
              <a:ext cx="174" cy="333"/>
            </a:xfrm>
            <a:prstGeom prst="line">
              <a:avLst/>
            </a:prstGeom>
            <a:noFill/>
            <a:ln w="12700">
              <a:solidFill>
                <a:srgbClr val="808000"/>
              </a:solidFill>
              <a:round/>
              <a:headEnd/>
              <a:tailEnd/>
            </a:ln>
          </p:spPr>
          <p:txBody>
            <a:bodyPr/>
            <a:lstStyle/>
            <a:p>
              <a:endParaRPr lang="el-GR"/>
            </a:p>
          </p:txBody>
        </p:sp>
        <p:sp>
          <p:nvSpPr>
            <p:cNvPr id="23653" name="Line 23"/>
            <p:cNvSpPr>
              <a:spLocks noChangeShapeType="1"/>
            </p:cNvSpPr>
            <p:nvPr/>
          </p:nvSpPr>
          <p:spPr bwMode="auto">
            <a:xfrm flipH="1">
              <a:off x="12939" y="9703"/>
              <a:ext cx="174" cy="333"/>
            </a:xfrm>
            <a:prstGeom prst="line">
              <a:avLst/>
            </a:prstGeom>
            <a:noFill/>
            <a:ln w="12700">
              <a:solidFill>
                <a:srgbClr val="808000"/>
              </a:solidFill>
              <a:round/>
              <a:headEnd/>
              <a:tailEnd/>
            </a:ln>
          </p:spPr>
          <p:txBody>
            <a:bodyPr/>
            <a:lstStyle/>
            <a:p>
              <a:endParaRPr lang="el-GR"/>
            </a:p>
          </p:txBody>
        </p:sp>
        <p:sp>
          <p:nvSpPr>
            <p:cNvPr id="23654" name="Rectangle 22"/>
            <p:cNvSpPr>
              <a:spLocks noChangeArrowheads="1"/>
            </p:cNvSpPr>
            <p:nvPr/>
          </p:nvSpPr>
          <p:spPr bwMode="auto">
            <a:xfrm>
              <a:off x="13798" y="9477"/>
              <a:ext cx="5549" cy="1082"/>
            </a:xfrm>
            <a:prstGeom prst="rect">
              <a:avLst/>
            </a:prstGeom>
            <a:noFill/>
            <a:ln w="0">
              <a:noFill/>
              <a:miter lim="800000"/>
              <a:headEnd/>
              <a:tailEnd/>
            </a:ln>
          </p:spPr>
          <p:txBody>
            <a:bodyPr lIns="0" tIns="0" rIns="0" bIns="0"/>
            <a:lstStyle/>
            <a:p>
              <a:pPr algn="just"/>
              <a:r>
                <a:rPr lang="el-GR" sz="1000" b="1">
                  <a:solidFill>
                    <a:srgbClr val="000000"/>
                  </a:solidFill>
                  <a:cs typeface="Times New Roman" pitchFamily="18" charset="0"/>
                </a:rPr>
                <a:t>ΙΑΠΩΝΙΑ</a:t>
              </a:r>
              <a:endParaRPr lang="el-GR">
                <a:cs typeface="Times New Roman" pitchFamily="18" charset="0"/>
              </a:endParaRPr>
            </a:p>
          </p:txBody>
        </p:sp>
        <p:sp>
          <p:nvSpPr>
            <p:cNvPr id="23655" name="Line 21"/>
            <p:cNvSpPr>
              <a:spLocks noChangeShapeType="1"/>
            </p:cNvSpPr>
            <p:nvPr/>
          </p:nvSpPr>
          <p:spPr bwMode="auto">
            <a:xfrm>
              <a:off x="12242" y="11306"/>
              <a:ext cx="1387" cy="5"/>
            </a:xfrm>
            <a:prstGeom prst="line">
              <a:avLst/>
            </a:prstGeom>
            <a:noFill/>
            <a:ln w="12700">
              <a:solidFill>
                <a:srgbClr val="800080"/>
              </a:solidFill>
              <a:round/>
              <a:headEnd/>
              <a:tailEnd/>
            </a:ln>
          </p:spPr>
          <p:txBody>
            <a:bodyPr/>
            <a:lstStyle/>
            <a:p>
              <a:endParaRPr lang="el-GR"/>
            </a:p>
          </p:txBody>
        </p:sp>
        <p:sp>
          <p:nvSpPr>
            <p:cNvPr id="23656" name="Rectangle 20"/>
            <p:cNvSpPr>
              <a:spLocks noChangeArrowheads="1"/>
            </p:cNvSpPr>
            <p:nvPr/>
          </p:nvSpPr>
          <p:spPr bwMode="auto">
            <a:xfrm>
              <a:off x="12730" y="10919"/>
              <a:ext cx="502" cy="959"/>
            </a:xfrm>
            <a:prstGeom prst="rect">
              <a:avLst/>
            </a:prstGeom>
            <a:noFill/>
            <a:ln w="0">
              <a:noFill/>
              <a:miter lim="800000"/>
              <a:headEnd/>
              <a:tailEnd/>
            </a:ln>
          </p:spPr>
          <p:txBody>
            <a:bodyPr/>
            <a:lstStyle/>
            <a:p>
              <a:endParaRPr lang="el-GR"/>
            </a:p>
          </p:txBody>
        </p:sp>
        <p:sp>
          <p:nvSpPr>
            <p:cNvPr id="23657" name="Line 19"/>
            <p:cNvSpPr>
              <a:spLocks noChangeShapeType="1"/>
            </p:cNvSpPr>
            <p:nvPr/>
          </p:nvSpPr>
          <p:spPr bwMode="auto">
            <a:xfrm>
              <a:off x="12765" y="10982"/>
              <a:ext cx="174" cy="333"/>
            </a:xfrm>
            <a:prstGeom prst="line">
              <a:avLst/>
            </a:prstGeom>
            <a:noFill/>
            <a:ln w="12700">
              <a:solidFill>
                <a:srgbClr val="800080"/>
              </a:solidFill>
              <a:round/>
              <a:headEnd/>
              <a:tailEnd/>
            </a:ln>
          </p:spPr>
          <p:txBody>
            <a:bodyPr/>
            <a:lstStyle/>
            <a:p>
              <a:endParaRPr lang="el-GR"/>
            </a:p>
          </p:txBody>
        </p:sp>
        <p:sp>
          <p:nvSpPr>
            <p:cNvPr id="23658" name="Line 18"/>
            <p:cNvSpPr>
              <a:spLocks noChangeShapeType="1"/>
            </p:cNvSpPr>
            <p:nvPr/>
          </p:nvSpPr>
          <p:spPr bwMode="auto">
            <a:xfrm>
              <a:off x="12939" y="11315"/>
              <a:ext cx="174" cy="334"/>
            </a:xfrm>
            <a:prstGeom prst="line">
              <a:avLst/>
            </a:prstGeom>
            <a:noFill/>
            <a:ln w="12700">
              <a:solidFill>
                <a:srgbClr val="800080"/>
              </a:solidFill>
              <a:round/>
              <a:headEnd/>
              <a:tailEnd/>
            </a:ln>
          </p:spPr>
          <p:txBody>
            <a:bodyPr/>
            <a:lstStyle/>
            <a:p>
              <a:endParaRPr lang="el-GR"/>
            </a:p>
          </p:txBody>
        </p:sp>
        <p:sp>
          <p:nvSpPr>
            <p:cNvPr id="23659" name="Line 17"/>
            <p:cNvSpPr>
              <a:spLocks noChangeShapeType="1"/>
            </p:cNvSpPr>
            <p:nvPr/>
          </p:nvSpPr>
          <p:spPr bwMode="auto">
            <a:xfrm flipH="1">
              <a:off x="12765" y="11315"/>
              <a:ext cx="174" cy="334"/>
            </a:xfrm>
            <a:prstGeom prst="line">
              <a:avLst/>
            </a:prstGeom>
            <a:noFill/>
            <a:ln w="12700">
              <a:solidFill>
                <a:srgbClr val="800080"/>
              </a:solidFill>
              <a:round/>
              <a:headEnd/>
              <a:tailEnd/>
            </a:ln>
          </p:spPr>
          <p:txBody>
            <a:bodyPr/>
            <a:lstStyle/>
            <a:p>
              <a:endParaRPr lang="el-GR"/>
            </a:p>
          </p:txBody>
        </p:sp>
        <p:sp>
          <p:nvSpPr>
            <p:cNvPr id="23660" name="Line 16"/>
            <p:cNvSpPr>
              <a:spLocks noChangeShapeType="1"/>
            </p:cNvSpPr>
            <p:nvPr/>
          </p:nvSpPr>
          <p:spPr bwMode="auto">
            <a:xfrm flipH="1">
              <a:off x="12939" y="10982"/>
              <a:ext cx="174" cy="333"/>
            </a:xfrm>
            <a:prstGeom prst="line">
              <a:avLst/>
            </a:prstGeom>
            <a:noFill/>
            <a:ln w="12700">
              <a:solidFill>
                <a:srgbClr val="800080"/>
              </a:solidFill>
              <a:round/>
              <a:headEnd/>
              <a:tailEnd/>
            </a:ln>
          </p:spPr>
          <p:txBody>
            <a:bodyPr/>
            <a:lstStyle/>
            <a:p>
              <a:endParaRPr lang="el-GR"/>
            </a:p>
          </p:txBody>
        </p:sp>
        <p:sp>
          <p:nvSpPr>
            <p:cNvPr id="23661" name="Line 15"/>
            <p:cNvSpPr>
              <a:spLocks noChangeShapeType="1"/>
            </p:cNvSpPr>
            <p:nvPr/>
          </p:nvSpPr>
          <p:spPr bwMode="auto">
            <a:xfrm flipH="1">
              <a:off x="12939" y="10982"/>
              <a:ext cx="2" cy="333"/>
            </a:xfrm>
            <a:prstGeom prst="line">
              <a:avLst/>
            </a:prstGeom>
            <a:noFill/>
            <a:ln w="12700">
              <a:solidFill>
                <a:srgbClr val="800080"/>
              </a:solidFill>
              <a:round/>
              <a:headEnd/>
              <a:tailEnd/>
            </a:ln>
          </p:spPr>
          <p:txBody>
            <a:bodyPr/>
            <a:lstStyle/>
            <a:p>
              <a:endParaRPr lang="el-GR"/>
            </a:p>
          </p:txBody>
        </p:sp>
        <p:sp>
          <p:nvSpPr>
            <p:cNvPr id="23662" name="Line 14"/>
            <p:cNvSpPr>
              <a:spLocks noChangeShapeType="1"/>
            </p:cNvSpPr>
            <p:nvPr/>
          </p:nvSpPr>
          <p:spPr bwMode="auto">
            <a:xfrm>
              <a:off x="12939" y="11315"/>
              <a:ext cx="2" cy="334"/>
            </a:xfrm>
            <a:prstGeom prst="line">
              <a:avLst/>
            </a:prstGeom>
            <a:noFill/>
            <a:ln w="12700">
              <a:solidFill>
                <a:srgbClr val="800080"/>
              </a:solidFill>
              <a:round/>
              <a:headEnd/>
              <a:tailEnd/>
            </a:ln>
          </p:spPr>
          <p:txBody>
            <a:bodyPr/>
            <a:lstStyle/>
            <a:p>
              <a:endParaRPr lang="el-GR"/>
            </a:p>
          </p:txBody>
        </p:sp>
        <p:sp>
          <p:nvSpPr>
            <p:cNvPr id="23663" name="Rectangle 13"/>
            <p:cNvSpPr>
              <a:spLocks noChangeArrowheads="1"/>
            </p:cNvSpPr>
            <p:nvPr/>
          </p:nvSpPr>
          <p:spPr bwMode="auto">
            <a:xfrm>
              <a:off x="13798" y="10770"/>
              <a:ext cx="5505" cy="1081"/>
            </a:xfrm>
            <a:prstGeom prst="rect">
              <a:avLst/>
            </a:prstGeom>
            <a:noFill/>
            <a:ln w="0">
              <a:noFill/>
              <a:miter lim="800000"/>
              <a:headEnd/>
              <a:tailEnd/>
            </a:ln>
          </p:spPr>
          <p:txBody>
            <a:bodyPr lIns="0" tIns="0" rIns="0" bIns="0"/>
            <a:lstStyle/>
            <a:p>
              <a:pPr algn="just"/>
              <a:r>
                <a:rPr lang="el-GR" sz="1000" b="1">
                  <a:solidFill>
                    <a:srgbClr val="000000"/>
                  </a:solidFill>
                  <a:cs typeface="Times New Roman" pitchFamily="18" charset="0"/>
                </a:rPr>
                <a:t>ΕΛΛΑΔΑ</a:t>
              </a:r>
              <a:endParaRPr lang="el-GR">
                <a:cs typeface="Times New Roman" pitchFamily="18" charset="0"/>
              </a:endParaRPr>
            </a:p>
          </p:txBody>
        </p:sp>
        <p:sp>
          <p:nvSpPr>
            <p:cNvPr id="23664" name="Rectangle 12"/>
            <p:cNvSpPr>
              <a:spLocks noChangeArrowheads="1"/>
            </p:cNvSpPr>
            <p:nvPr/>
          </p:nvSpPr>
          <p:spPr bwMode="auto">
            <a:xfrm>
              <a:off x="7847" y="10698"/>
              <a:ext cx="3723" cy="1081"/>
            </a:xfrm>
            <a:prstGeom prst="rect">
              <a:avLst/>
            </a:prstGeom>
            <a:noFill/>
            <a:ln w="0">
              <a:noFill/>
              <a:miter lim="800000"/>
              <a:headEnd/>
              <a:tailEnd/>
            </a:ln>
          </p:spPr>
          <p:txBody>
            <a:bodyPr lIns="0" tIns="0" rIns="0" bIns="0"/>
            <a:lstStyle/>
            <a:p>
              <a:pPr algn="just"/>
              <a:r>
                <a:rPr lang="en-US" sz="1000" b="1">
                  <a:solidFill>
                    <a:srgbClr val="000000"/>
                  </a:solidFill>
                  <a:latin typeface="HellasArc"/>
                  <a:cs typeface="Times New Roman" pitchFamily="18" charset="0"/>
                </a:rPr>
                <a:t>     </a:t>
              </a:r>
              <a:endParaRPr lang="en-US"/>
            </a:p>
          </p:txBody>
        </p:sp>
        <p:sp>
          <p:nvSpPr>
            <p:cNvPr id="23665" name="Rectangle 11"/>
            <p:cNvSpPr>
              <a:spLocks noChangeArrowheads="1"/>
            </p:cNvSpPr>
            <p:nvPr/>
          </p:nvSpPr>
          <p:spPr bwMode="auto">
            <a:xfrm>
              <a:off x="8228" y="10698"/>
              <a:ext cx="3723" cy="1081"/>
            </a:xfrm>
            <a:prstGeom prst="rect">
              <a:avLst/>
            </a:prstGeom>
            <a:noFill/>
            <a:ln w="0">
              <a:noFill/>
              <a:miter lim="800000"/>
              <a:headEnd/>
              <a:tailEnd/>
            </a:ln>
          </p:spPr>
          <p:txBody>
            <a:bodyPr lIns="0" tIns="0" rIns="0" bIns="0"/>
            <a:lstStyle/>
            <a:p>
              <a:pPr algn="just"/>
              <a:r>
                <a:rPr lang="en-US" sz="1000" b="1">
                  <a:solidFill>
                    <a:srgbClr val="000000"/>
                  </a:solidFill>
                  <a:latin typeface="HellasArc"/>
                  <a:cs typeface="Times New Roman" pitchFamily="18" charset="0"/>
                </a:rPr>
                <a:t> </a:t>
              </a:r>
              <a:endParaRPr lang="en-US"/>
            </a:p>
          </p:txBody>
        </p:sp>
        <p:sp>
          <p:nvSpPr>
            <p:cNvPr id="23666" name="Rectangle 10"/>
            <p:cNvSpPr>
              <a:spLocks noChangeArrowheads="1"/>
            </p:cNvSpPr>
            <p:nvPr/>
          </p:nvSpPr>
          <p:spPr bwMode="auto">
            <a:xfrm>
              <a:off x="8296" y="8707"/>
              <a:ext cx="3723" cy="1081"/>
            </a:xfrm>
            <a:prstGeom prst="rect">
              <a:avLst/>
            </a:prstGeom>
            <a:noFill/>
            <a:ln w="0">
              <a:noFill/>
              <a:miter lim="800000"/>
              <a:headEnd/>
              <a:tailEnd/>
            </a:ln>
          </p:spPr>
          <p:txBody>
            <a:bodyPr lIns="0" tIns="0" rIns="0" bIns="0"/>
            <a:lstStyle/>
            <a:p>
              <a:pPr algn="just"/>
              <a:r>
                <a:rPr lang="en-US" sz="1000" b="1">
                  <a:solidFill>
                    <a:srgbClr val="000000"/>
                  </a:solidFill>
                  <a:latin typeface="HellasArc"/>
                  <a:cs typeface="Times New Roman" pitchFamily="18" charset="0"/>
                </a:rPr>
                <a:t> </a:t>
              </a:r>
              <a:endParaRPr lang="en-US"/>
            </a:p>
          </p:txBody>
        </p:sp>
      </p:grpSp>
      <p:sp>
        <p:nvSpPr>
          <p:cNvPr id="23558" name="Rectangle 116"/>
          <p:cNvSpPr>
            <a:spLocks noChangeArrowheads="1"/>
          </p:cNvSpPr>
          <p:nvPr/>
        </p:nvSpPr>
        <p:spPr bwMode="auto">
          <a:xfrm>
            <a:off x="0" y="2019300"/>
            <a:ext cx="9144000" cy="0"/>
          </a:xfrm>
          <a:prstGeom prst="rect">
            <a:avLst/>
          </a:prstGeom>
          <a:noFill/>
          <a:ln w="9525">
            <a:noFill/>
            <a:miter lim="800000"/>
            <a:headEnd/>
            <a:tailEnd/>
          </a:ln>
        </p:spPr>
        <p:txBody>
          <a:bodyPr wrap="none" anchor="ctr">
            <a:spAutoFit/>
          </a:bodyPr>
          <a:lstStyle/>
          <a:p>
            <a:endParaRPr lang="el-GR"/>
          </a:p>
        </p:txBody>
      </p:sp>
      <p:sp>
        <p:nvSpPr>
          <p:cNvPr id="23559" name="Rectangle 137"/>
          <p:cNvSpPr>
            <a:spLocks noChangeArrowheads="1"/>
          </p:cNvSpPr>
          <p:nvPr/>
        </p:nvSpPr>
        <p:spPr bwMode="auto">
          <a:xfrm>
            <a:off x="0" y="2019300"/>
            <a:ext cx="9144000" cy="0"/>
          </a:xfrm>
          <a:prstGeom prst="rect">
            <a:avLst/>
          </a:prstGeom>
          <a:noFill/>
          <a:ln w="9525">
            <a:noFill/>
            <a:miter lim="800000"/>
            <a:headEnd/>
            <a:tailEnd/>
          </a:ln>
        </p:spPr>
        <p:txBody>
          <a:bodyPr wrap="none" anchor="ctr">
            <a:spAutoFit/>
          </a:bodyPr>
          <a:lstStyle/>
          <a:p>
            <a:endParaRPr lang="el-GR"/>
          </a:p>
        </p:txBody>
      </p:sp>
      <p:sp>
        <p:nvSpPr>
          <p:cNvPr id="23560" name="Rectangle 138"/>
          <p:cNvSpPr>
            <a:spLocks noChangeArrowheads="1"/>
          </p:cNvSpPr>
          <p:nvPr/>
        </p:nvSpPr>
        <p:spPr bwMode="auto">
          <a:xfrm>
            <a:off x="0" y="4838700"/>
            <a:ext cx="9144000" cy="0"/>
          </a:xfrm>
          <a:prstGeom prst="rect">
            <a:avLst/>
          </a:prstGeom>
          <a:noFill/>
          <a:ln w="9525">
            <a:noFill/>
            <a:miter lim="800000"/>
            <a:headEnd/>
            <a:tailEnd/>
          </a:ln>
        </p:spPr>
        <p:txBody>
          <a:bodyPr wrap="none" anchor="ctr">
            <a:spAutoFit/>
          </a:bodyPr>
          <a:lstStyle/>
          <a:p>
            <a:endParaRPr lang="el-GR"/>
          </a:p>
        </p:txBody>
      </p:sp>
      <p:pic>
        <p:nvPicPr>
          <p:cNvPr id="2" name="Εγγεγραμμένος ήχος">
            <a:hlinkClick r:id="" action="ppaction://media"/>
            <a:extLst>
              <a:ext uri="{FF2B5EF4-FFF2-40B4-BE49-F238E27FC236}">
                <a16:creationId xmlns:a16="http://schemas.microsoft.com/office/drawing/2014/main" id="{4C4B933F-3EA7-407C-9A60-B1C806AAEC2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640254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6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solidFill>
            <a:schemeClr val="accent1"/>
          </a:solidFill>
          <a:ln>
            <a:solidFill>
              <a:schemeClr val="bg2"/>
            </a:solidFill>
          </a:ln>
        </p:spPr>
        <p:txBody>
          <a:bodyPr>
            <a:normAutofit/>
          </a:bodyPr>
          <a:lstStyle/>
          <a:p>
            <a:pPr algn="ctr"/>
            <a:r>
              <a:rPr lang="el-GR" sz="3200" dirty="0"/>
              <a:t>Επάνοδος στις Επιδημιολογικές Μελέτες για τον καρκίνο </a:t>
            </a:r>
          </a:p>
        </p:txBody>
      </p:sp>
      <p:sp>
        <p:nvSpPr>
          <p:cNvPr id="4" name="TextBox 3"/>
          <p:cNvSpPr txBox="1"/>
          <p:nvPr/>
        </p:nvSpPr>
        <p:spPr>
          <a:xfrm>
            <a:off x="611560" y="1988840"/>
            <a:ext cx="8075240" cy="2585323"/>
          </a:xfrm>
          <a:prstGeom prst="rect">
            <a:avLst/>
          </a:prstGeom>
          <a:noFill/>
        </p:spPr>
        <p:txBody>
          <a:bodyPr wrap="square" rtlCol="0">
            <a:spAutoFit/>
          </a:bodyPr>
          <a:lstStyle/>
          <a:p>
            <a:r>
              <a:rPr lang="el-GR" dirty="0"/>
              <a:t>Στις επόμενες Διαφάνειες παρουσιάζονται διάφοροι τύποι μελετών από τις οποίες φάνηκε η στενή σχέση Καρκινογένεσης και κάποιων παραγόντων του Περιβάλλοντος και του τρόπου </a:t>
            </a:r>
            <a:r>
              <a:rPr lang="el-GR" dirty="0" err="1"/>
              <a:t>Ζώής</a:t>
            </a:r>
            <a:r>
              <a:rPr lang="el-GR" dirty="0"/>
              <a:t>:</a:t>
            </a:r>
          </a:p>
          <a:p>
            <a:pPr marL="342900" indent="-342900">
              <a:buAutoNum type="arabicPeriod"/>
            </a:pPr>
            <a:r>
              <a:rPr lang="el-GR" dirty="0"/>
              <a:t>Σχέση καπνίσματος και καρκίνων του Πνεύμονα.</a:t>
            </a:r>
          </a:p>
          <a:p>
            <a:pPr marL="342900" indent="-342900">
              <a:buAutoNum type="arabicPeriod"/>
            </a:pPr>
            <a:r>
              <a:rPr lang="el-GR" dirty="0"/>
              <a:t>Ραδιενέργεια-ακτινοβολίες και Καρκίνος Πνεύμονα.</a:t>
            </a:r>
          </a:p>
          <a:p>
            <a:pPr marL="342900" indent="-342900">
              <a:buAutoNum type="arabicPeriod"/>
            </a:pPr>
            <a:r>
              <a:rPr lang="el-GR" dirty="0"/>
              <a:t>Κατανάλωση </a:t>
            </a:r>
            <a:r>
              <a:rPr lang="el-GR" dirty="0" err="1"/>
              <a:t>Ζωϊκού</a:t>
            </a:r>
            <a:r>
              <a:rPr lang="el-GR" dirty="0"/>
              <a:t> Λίπους και Καρκίνος Παχέος Εντέρου και Μαστού.</a:t>
            </a:r>
          </a:p>
          <a:p>
            <a:pPr marL="342900" indent="-342900">
              <a:buAutoNum type="arabicPeriod"/>
            </a:pPr>
            <a:r>
              <a:rPr lang="el-GR" dirty="0" err="1"/>
              <a:t>Μελετες</a:t>
            </a:r>
            <a:r>
              <a:rPr lang="el-GR" dirty="0"/>
              <a:t> σε κλειστούς πληθυσμούς μεταναστών</a:t>
            </a:r>
          </a:p>
          <a:p>
            <a:r>
              <a:rPr lang="el-GR" dirty="0"/>
              <a:t>      Α. Ιάπωνες μετανάστες στις ΗΠΑ</a:t>
            </a:r>
          </a:p>
          <a:p>
            <a:r>
              <a:rPr lang="el-GR" dirty="0"/>
              <a:t>      Β. Εβραίοι μετανάστες από Ευρώπη σε Ισραήλ.</a:t>
            </a:r>
          </a:p>
        </p:txBody>
      </p:sp>
      <p:pic>
        <p:nvPicPr>
          <p:cNvPr id="3" name="Εγγεγραμμένος ήχος">
            <a:hlinkClick r:id="" action="ppaction://media"/>
            <a:extLst>
              <a:ext uri="{FF2B5EF4-FFF2-40B4-BE49-F238E27FC236}">
                <a16:creationId xmlns:a16="http://schemas.microsoft.com/office/drawing/2014/main" id="{012F774C-EF5E-49A6-8253-34CE747AE4D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304525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06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4"/>
          <p:cNvGraphicFramePr>
            <a:graphicFrameLocks noChangeAspect="1"/>
          </p:cNvGraphicFramePr>
          <p:nvPr>
            <p:extLst>
              <p:ext uri="{D42A27DB-BD31-4B8C-83A1-F6EECF244321}">
                <p14:modId xmlns:p14="http://schemas.microsoft.com/office/powerpoint/2010/main" val="3144040367"/>
              </p:ext>
            </p:extLst>
          </p:nvPr>
        </p:nvGraphicFramePr>
        <p:xfrm>
          <a:off x="1043608" y="620688"/>
          <a:ext cx="6840537" cy="5295900"/>
        </p:xfrm>
        <a:graphic>
          <a:graphicData uri="http://schemas.openxmlformats.org/presentationml/2006/ole">
            <mc:AlternateContent xmlns:mc="http://schemas.openxmlformats.org/markup-compatibility/2006">
              <mc:Choice xmlns:v="urn:schemas-microsoft-com:vml" Requires="v">
                <p:oleObj spid="_x0000_s3122" name="Γράφημα" r:id="rId6" imgW="4581525" imgH="3324225" progId="MSGraph.Chart.8">
                  <p:embed/>
                </p:oleObj>
              </mc:Choice>
              <mc:Fallback>
                <p:oleObj name="Γράφημα" r:id="rId6" imgW="4581525" imgH="3324225" progId="MSGraph.Chart.8">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3608" y="620688"/>
                        <a:ext cx="6840537" cy="529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 name="Εγγεγραμμένος ήχος">
            <a:hlinkClick r:id="" action="ppaction://media"/>
            <a:extLst>
              <a:ext uri="{FF2B5EF4-FFF2-40B4-BE49-F238E27FC236}">
                <a16:creationId xmlns:a16="http://schemas.microsoft.com/office/drawing/2014/main" id="{47D2EF36-53C4-48DE-8556-480673BA582B}"/>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15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4098" name="Object 60"/>
          <p:cNvGraphicFramePr>
            <a:graphicFrameLocks noGrp="1" noChangeAspect="1"/>
          </p:cNvGraphicFramePr>
          <p:nvPr>
            <p:ph/>
          </p:nvPr>
        </p:nvGraphicFramePr>
        <p:xfrm>
          <a:off x="457200" y="839788"/>
          <a:ext cx="8002588" cy="6692900"/>
        </p:xfrm>
        <a:graphic>
          <a:graphicData uri="http://schemas.openxmlformats.org/presentationml/2006/ole">
            <mc:AlternateContent xmlns:mc="http://schemas.openxmlformats.org/markup-compatibility/2006">
              <mc:Choice xmlns:v="urn:schemas-microsoft-com:vml" Requires="v">
                <p:oleObj spid="_x0000_s4146" name="Γράφημα" r:id="rId6" imgW="7248477" imgH="4695840" progId="MSGraph.Chart.8">
                  <p:embed followColorScheme="full"/>
                </p:oleObj>
              </mc:Choice>
              <mc:Fallback>
                <p:oleObj name="Γράφημα" r:id="rId6" imgW="7248477" imgH="4695840" progId="MSGraph.Chart.8">
                  <p:embed followColorScheme="full"/>
                  <p:pic>
                    <p:nvPicPr>
                      <p:cNvPr id="0" name="Object 6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839788"/>
                        <a:ext cx="8002588" cy="6692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8914" name="Rectangle 2"/>
          <p:cNvSpPr>
            <a:spLocks noGrp="1" noChangeArrowheads="1"/>
          </p:cNvSpPr>
          <p:nvPr>
            <p:ph type="title" idx="4294967295"/>
          </p:nvPr>
        </p:nvSpPr>
        <p:spPr>
          <a:xfrm>
            <a:off x="323528" y="0"/>
            <a:ext cx="8820472" cy="1052513"/>
          </a:xfrm>
        </p:spPr>
        <p:txBody>
          <a:bodyPr>
            <a:normAutofit fontScale="90000"/>
          </a:bodyPr>
          <a:lstStyle/>
          <a:p>
            <a:pPr marL="54864" algn="ctr" eaLnBrk="1" fontAlgn="auto" hangingPunct="1">
              <a:spcAft>
                <a:spcPts val="0"/>
              </a:spcAft>
              <a:defRPr/>
            </a:pPr>
            <a:r>
              <a:rPr lang="el-GR" sz="2400" b="1" dirty="0">
                <a:solidFill>
                  <a:schemeClr val="tx2">
                    <a:tint val="100000"/>
                    <a:shade val="90000"/>
                    <a:satMod val="250000"/>
                    <a:alpha val="100000"/>
                  </a:schemeClr>
                </a:solidFill>
              </a:rPr>
              <a:t>Επαγωγή νεοπλασιών στον πληθυσμό της Χιροσίμα και του Ναγκασάκι που επέζησε μετά το βομβαρδισμό με την ατομική βόμβα του 1945.</a:t>
            </a:r>
          </a:p>
        </p:txBody>
      </p:sp>
      <p:pic>
        <p:nvPicPr>
          <p:cNvPr id="2" name="Εγγεγραμμένος ήχος">
            <a:hlinkClick r:id="" action="ppaction://media"/>
            <a:extLst>
              <a:ext uri="{FF2B5EF4-FFF2-40B4-BE49-F238E27FC236}">
                <a16:creationId xmlns:a16="http://schemas.microsoft.com/office/drawing/2014/main" id="{B1AF708B-FE8F-4178-86F8-09933EAA8E94}"/>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8914"/>
                                        </p:tgtEl>
                                        <p:attrNameLst>
                                          <p:attrName>style.visibility</p:attrName>
                                        </p:attrNameLst>
                                      </p:cBhvr>
                                      <p:to>
                                        <p:strVal val="visible"/>
                                      </p:to>
                                    </p:set>
                                    <p:animEffect transition="in" filter="fade">
                                      <p:cBhvr>
                                        <p:cTn id="7" dur="1000"/>
                                        <p:tgtEl>
                                          <p:spTgt spid="38914"/>
                                        </p:tgtEl>
                                      </p:cBhvr>
                                    </p:animEffect>
                                    <p:anim calcmode="lin" valueType="num">
                                      <p:cBhvr>
                                        <p:cTn id="8" dur="1000" fill="hold"/>
                                        <p:tgtEl>
                                          <p:spTgt spid="38914"/>
                                        </p:tgtEl>
                                        <p:attrNameLst>
                                          <p:attrName>ppt_x</p:attrName>
                                        </p:attrNameLst>
                                      </p:cBhvr>
                                      <p:tavLst>
                                        <p:tav tm="0">
                                          <p:val>
                                            <p:strVal val="#ppt_x"/>
                                          </p:val>
                                        </p:tav>
                                        <p:tav tm="100000">
                                          <p:val>
                                            <p:strVal val="#ppt_x"/>
                                          </p:val>
                                        </p:tav>
                                      </p:tavLst>
                                    </p:anim>
                                    <p:anim calcmode="lin" valueType="num">
                                      <p:cBhvr>
                                        <p:cTn id="9" dur="1000" fill="hold"/>
                                        <p:tgtEl>
                                          <p:spTgt spid="389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394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ctrTitle"/>
          </p:nvPr>
        </p:nvSpPr>
        <p:spPr>
          <a:xfrm>
            <a:off x="685800" y="260350"/>
            <a:ext cx="7772400" cy="865188"/>
          </a:xfrm>
        </p:spPr>
        <p:txBody>
          <a:bodyPr/>
          <a:lstStyle/>
          <a:p>
            <a:pPr eaLnBrk="1" fontAlgn="auto" hangingPunct="1">
              <a:spcAft>
                <a:spcPts val="0"/>
              </a:spcAft>
              <a:defRPr/>
            </a:pPr>
            <a:r>
              <a:rPr lang="el-GR" sz="2400" b="1" dirty="0">
                <a:solidFill>
                  <a:schemeClr val="tx2">
                    <a:tint val="100000"/>
                    <a:shade val="90000"/>
                    <a:satMod val="250000"/>
                    <a:alpha val="100000"/>
                  </a:schemeClr>
                </a:solidFill>
              </a:rPr>
              <a:t>Σχέση ανάμεσα στην κατανάλωση λίπους και στη θνησιμότητα από καρκίνο του μαστού.</a:t>
            </a:r>
          </a:p>
        </p:txBody>
      </p:sp>
      <p:pic>
        <p:nvPicPr>
          <p:cNvPr id="26627" name="Picture 4"/>
          <p:cNvPicPr>
            <a:picLocks noGrp="1" noChangeAspect="1" noChangeArrowheads="1"/>
          </p:cNvPicPr>
          <p:nvPr>
            <p:ph type="subTitle" idx="1"/>
          </p:nvPr>
        </p:nvPicPr>
        <p:blipFill>
          <a:blip r:embed="rId5" cstate="print"/>
          <a:srcRect/>
          <a:stretch>
            <a:fillRect/>
          </a:stretch>
        </p:blipFill>
        <p:spPr>
          <a:xfrm>
            <a:off x="2013913" y="1413992"/>
            <a:ext cx="5268912" cy="4249738"/>
          </a:xfrm>
        </p:spPr>
      </p:pic>
      <p:sp>
        <p:nvSpPr>
          <p:cNvPr id="2" name="TextBox 1">
            <a:extLst>
              <a:ext uri="{FF2B5EF4-FFF2-40B4-BE49-F238E27FC236}">
                <a16:creationId xmlns:a16="http://schemas.microsoft.com/office/drawing/2014/main" id="{A509937E-7114-4482-A342-ADCDC2C28DC3}"/>
              </a:ext>
            </a:extLst>
          </p:cNvPr>
          <p:cNvSpPr txBox="1"/>
          <p:nvPr/>
        </p:nvSpPr>
        <p:spPr>
          <a:xfrm>
            <a:off x="431032" y="5687696"/>
            <a:ext cx="8712968" cy="1200329"/>
          </a:xfrm>
          <a:prstGeom prst="rect">
            <a:avLst/>
          </a:prstGeom>
          <a:noFill/>
        </p:spPr>
        <p:txBody>
          <a:bodyPr wrap="square" rtlCol="0">
            <a:spAutoFit/>
          </a:bodyPr>
          <a:lstStyle/>
          <a:p>
            <a:r>
              <a:rPr lang="el-GR" sz="1400" dirty="0">
                <a:highlight>
                  <a:srgbClr val="0000FF"/>
                </a:highlight>
              </a:rPr>
              <a:t>Η μελέτη αυτή έγινε στη Δεκαετία του ‘70 και μας δείχνει τη </a:t>
            </a:r>
            <a:r>
              <a:rPr lang="el-GR" sz="1400" b="1" dirty="0">
                <a:solidFill>
                  <a:schemeClr val="tx2">
                    <a:tint val="100000"/>
                    <a:shade val="90000"/>
                    <a:satMod val="250000"/>
                    <a:alpha val="100000"/>
                  </a:schemeClr>
                </a:solidFill>
                <a:highlight>
                  <a:srgbClr val="0000FF"/>
                </a:highlight>
              </a:rPr>
              <a:t>Σχέση ανάμεσα στην κατανάλωση λίπους και στη θνησιμότητα από καρκίνο του μαστού.</a:t>
            </a:r>
          </a:p>
          <a:p>
            <a:r>
              <a:rPr lang="el-GR" sz="1400" b="1" dirty="0">
                <a:solidFill>
                  <a:schemeClr val="tx2">
                    <a:tint val="100000"/>
                    <a:shade val="90000"/>
                    <a:satMod val="250000"/>
                    <a:alpha val="100000"/>
                  </a:schemeClr>
                </a:solidFill>
                <a:highlight>
                  <a:srgbClr val="0000FF"/>
                </a:highlight>
              </a:rPr>
              <a:t>Η ΙΔΙΑ ΣΧΕΣΗ ΥΦΙΣΤΑΤΑΙ ΑΝΑΜΕΣΑ ΣΤΗΝ ΚΑΤΑΝΑΛΩΣΗ ΖΩΪΚΟΥ ΛΙΠΟΥΣ ΚΑΙ ΚΑΡΚΙΝΟΥ ΣΤΟ ΠΑΧΥ ΕΝΤΕΡΟ.</a:t>
            </a:r>
            <a:endParaRPr lang="el-GR" sz="1400" dirty="0">
              <a:highlight>
                <a:srgbClr val="0000FF"/>
              </a:highlight>
            </a:endParaRPr>
          </a:p>
          <a:p>
            <a:endParaRPr lang="en-US" sz="1600" dirty="0"/>
          </a:p>
        </p:txBody>
      </p:sp>
      <p:pic>
        <p:nvPicPr>
          <p:cNvPr id="3" name="Εγγεγραμμένος ήχος">
            <a:hlinkClick r:id="" action="ppaction://media"/>
            <a:extLst>
              <a:ext uri="{FF2B5EF4-FFF2-40B4-BE49-F238E27FC236}">
                <a16:creationId xmlns:a16="http://schemas.microsoft.com/office/drawing/2014/main" id="{0AC783EC-C733-44BD-9115-2253D99D44E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55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4"/>
          <p:cNvSpPr>
            <a:spLocks noChangeArrowheads="1"/>
          </p:cNvSpPr>
          <p:nvPr/>
        </p:nvSpPr>
        <p:spPr bwMode="auto">
          <a:xfrm>
            <a:off x="2287588" y="2406650"/>
            <a:ext cx="471487" cy="244475"/>
          </a:xfrm>
          <a:prstGeom prst="rect">
            <a:avLst/>
          </a:prstGeom>
          <a:noFill/>
          <a:ln w="9525">
            <a:noFill/>
            <a:miter lim="800000"/>
            <a:headEnd/>
            <a:tailEnd/>
          </a:ln>
        </p:spPr>
        <p:txBody>
          <a:bodyPr wrap="none" anchor="ctr">
            <a:spAutoFit/>
          </a:bodyPr>
          <a:lstStyle/>
          <a:p>
            <a:pPr algn="just"/>
            <a:r>
              <a:rPr lang="el-GR" sz="1000">
                <a:cs typeface="Times New Roman" pitchFamily="18" charset="0"/>
              </a:rPr>
              <a:t> </a:t>
            </a:r>
            <a:endParaRPr lang="el-GR">
              <a:cs typeface="Times New Roman" pitchFamily="18" charset="0"/>
            </a:endParaRPr>
          </a:p>
        </p:txBody>
      </p:sp>
      <p:graphicFrame>
        <p:nvGraphicFramePr>
          <p:cNvPr id="50240" name="Group 64"/>
          <p:cNvGraphicFramePr>
            <a:graphicFrameLocks noGrp="1"/>
          </p:cNvGraphicFramePr>
          <p:nvPr/>
        </p:nvGraphicFramePr>
        <p:xfrm>
          <a:off x="107950" y="333375"/>
          <a:ext cx="8856663" cy="5036503"/>
        </p:xfrm>
        <a:graphic>
          <a:graphicData uri="http://schemas.openxmlformats.org/drawingml/2006/table">
            <a:tbl>
              <a:tblPr/>
              <a:tblGrid>
                <a:gridCol w="8856663">
                  <a:extLst>
                    <a:ext uri="{9D8B030D-6E8A-4147-A177-3AD203B41FA5}">
                      <a16:colId xmlns:a16="http://schemas.microsoft.com/office/drawing/2014/main" val="20000"/>
                    </a:ext>
                  </a:extLst>
                </a:gridCol>
              </a:tblGrid>
              <a:tr h="145256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l-GR" sz="1800" b="1" i="0" u="none" strike="noStrike" cap="none" normalizeH="0" baseline="0">
                        <a:ln>
                          <a:noFill/>
                        </a:ln>
                        <a:solidFill>
                          <a:schemeClr val="tx1"/>
                        </a:solidFill>
                        <a:effectLst/>
                        <a:latin typeface="Arial" pitchFamily="34" charset="0"/>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l-GR" sz="2400" b="1" i="0" u="none" strike="noStrike" cap="none" normalizeH="0" baseline="0">
                          <a:ln>
                            <a:noFill/>
                          </a:ln>
                          <a:solidFill>
                            <a:schemeClr val="tx1"/>
                          </a:solidFill>
                          <a:effectLst/>
                          <a:latin typeface="Arial" pitchFamily="34" charset="0"/>
                          <a:cs typeface="Times New Roman" pitchFamily="18" charset="0"/>
                        </a:rPr>
                        <a:t>Τύπος καρκίνου       </a:t>
                      </a:r>
                      <a:r>
                        <a:rPr kumimoji="0" lang="en-US" sz="2400" b="1" i="0" u="none" strike="noStrike" cap="none" normalizeH="0" baseline="0">
                          <a:ln>
                            <a:noFill/>
                          </a:ln>
                          <a:solidFill>
                            <a:schemeClr val="tx1"/>
                          </a:solidFill>
                          <a:effectLst/>
                          <a:latin typeface="Arial" pitchFamily="34" charset="0"/>
                          <a:cs typeface="Times New Roman" pitchFamily="18" charset="0"/>
                        </a:rPr>
                        <a:t>                </a:t>
                      </a:r>
                      <a:r>
                        <a:rPr kumimoji="0" lang="el-GR" sz="1400" b="1" i="0" u="none" strike="noStrike" cap="none" normalizeH="0" baseline="0">
                          <a:ln>
                            <a:noFill/>
                          </a:ln>
                          <a:solidFill>
                            <a:schemeClr val="tx1"/>
                          </a:solidFill>
                          <a:effectLst/>
                          <a:latin typeface="Arial" pitchFamily="34" charset="0"/>
                          <a:cs typeface="Times New Roman" pitchFamily="18" charset="0"/>
                        </a:rPr>
                        <a:t>Συχνότητες θανάτων</a:t>
                      </a:r>
                      <a:r>
                        <a:rPr kumimoji="0" lang="en-US" sz="1400" b="1" i="0" u="none" strike="noStrike" cap="none" normalizeH="0" baseline="0">
                          <a:ln>
                            <a:noFill/>
                          </a:ln>
                          <a:solidFill>
                            <a:schemeClr val="tx1"/>
                          </a:solidFill>
                          <a:effectLst/>
                          <a:latin typeface="Arial" pitchFamily="34" charset="0"/>
                          <a:cs typeface="Times New Roman" pitchFamily="18" charset="0"/>
                        </a:rPr>
                        <a:t> </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Arial" pitchFamily="34" charset="0"/>
                          <a:cs typeface="Times New Roman" pitchFamily="18" charset="0"/>
                        </a:rPr>
                        <a:t>                                                                   </a:t>
                      </a:r>
                      <a:r>
                        <a:rPr kumimoji="0" lang="el-GR" sz="1400" b="1" i="0" u="none" strike="noStrike" cap="none" normalizeH="0" baseline="0">
                          <a:ln>
                            <a:noFill/>
                          </a:ln>
                          <a:solidFill>
                            <a:schemeClr val="tx1"/>
                          </a:solidFill>
                          <a:effectLst/>
                          <a:latin typeface="Arial" pitchFamily="34" charset="0"/>
                          <a:cs typeface="Times New Roman" pitchFamily="18" charset="0"/>
                        </a:rPr>
                        <a:t>(Αναλογία ως</a:t>
                      </a:r>
                      <a:r>
                        <a:rPr kumimoji="0" lang="en-US" sz="1400" b="1" i="0" u="none" strike="noStrike" cap="none" normalizeH="0" baseline="0">
                          <a:ln>
                            <a:noFill/>
                          </a:ln>
                          <a:solidFill>
                            <a:schemeClr val="tx1"/>
                          </a:solidFill>
                          <a:effectLst/>
                          <a:latin typeface="Arial" pitchFamily="34" charset="0"/>
                          <a:cs typeface="Times New Roman" pitchFamily="18" charset="0"/>
                        </a:rPr>
                        <a:t> </a:t>
                      </a:r>
                      <a:r>
                        <a:rPr kumimoji="0" lang="el-GR" sz="1400" b="1" i="0" u="none" strike="noStrike" cap="none" normalizeH="0" baseline="0">
                          <a:ln>
                            <a:noFill/>
                          </a:ln>
                          <a:solidFill>
                            <a:schemeClr val="tx1"/>
                          </a:solidFill>
                          <a:effectLst/>
                          <a:latin typeface="Arial" pitchFamily="34" charset="0"/>
                          <a:cs typeface="Times New Roman" pitchFamily="18" charset="0"/>
                        </a:rPr>
                        <a:t>προς τη συχνότητα των λευκών</a:t>
                      </a:r>
                      <a:endParaRPr kumimoji="0" lang="el-GR" sz="1400" b="0" i="0" u="none" strike="noStrike" cap="none" normalizeH="0" baseline="0">
                        <a:ln>
                          <a:noFill/>
                        </a:ln>
                        <a:solidFill>
                          <a:schemeClr val="tx1"/>
                        </a:solidFill>
                        <a:effectLst/>
                        <a:latin typeface="Times New Roman" pitchFamily="18" charset="0"/>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Arial" pitchFamily="34" charset="0"/>
                          <a:cs typeface="Times New Roman" pitchFamily="18" charset="0"/>
                        </a:rPr>
                        <a:t>     </a:t>
                      </a:r>
                      <a:r>
                        <a:rPr kumimoji="0" lang="el-GR" sz="1400" b="1" i="0" u="none" strike="noStrike" cap="none" normalizeH="0" baseline="0">
                          <a:ln>
                            <a:noFill/>
                          </a:ln>
                          <a:solidFill>
                            <a:schemeClr val="tx1"/>
                          </a:solidFill>
                          <a:effectLst/>
                          <a:latin typeface="Arial" pitchFamily="34" charset="0"/>
                          <a:cs typeface="Times New Roman" pitchFamily="18" charset="0"/>
                        </a:rPr>
                        <a:t>                             </a:t>
                      </a:r>
                      <a:r>
                        <a:rPr kumimoji="0" lang="en-US" sz="1400" b="1" i="0" u="none" strike="noStrike" cap="none" normalizeH="0" baseline="0">
                          <a:ln>
                            <a:noFill/>
                          </a:ln>
                          <a:solidFill>
                            <a:schemeClr val="tx1"/>
                          </a:solidFill>
                          <a:effectLst/>
                          <a:latin typeface="Arial" pitchFamily="34" charset="0"/>
                          <a:cs typeface="Times New Roman" pitchFamily="18" charset="0"/>
                        </a:rPr>
                        <a:t>                                                   </a:t>
                      </a:r>
                      <a:r>
                        <a:rPr kumimoji="0" lang="en-GB" sz="1400" b="1" i="0" u="none" strike="noStrike" cap="none" normalizeH="0" baseline="0">
                          <a:ln>
                            <a:noFill/>
                          </a:ln>
                          <a:solidFill>
                            <a:schemeClr val="tx1"/>
                          </a:solidFill>
                          <a:effectLst/>
                          <a:latin typeface="Arial" pitchFamily="34" charset="0"/>
                          <a:cs typeface="Times New Roman" pitchFamily="18" charset="0"/>
                        </a:rPr>
                        <a:t>της Καλιφόρνια)</a:t>
                      </a: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9375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a:ln>
                            <a:noFill/>
                          </a:ln>
                          <a:solidFill>
                            <a:schemeClr val="tx1"/>
                          </a:solidFill>
                          <a:effectLst/>
                          <a:latin typeface="Arial" pitchFamily="34" charset="0"/>
                          <a:cs typeface="Times New Roman" pitchFamily="18" charset="0"/>
                        </a:rPr>
                        <a:t>     </a:t>
                      </a:r>
                      <a:r>
                        <a:rPr kumimoji="0" lang="el-GR" sz="2000" b="0" i="0" u="none" strike="noStrike" cap="none" normalizeH="0" baseline="0">
                          <a:ln>
                            <a:noFill/>
                          </a:ln>
                          <a:solidFill>
                            <a:schemeClr val="tx1"/>
                          </a:solidFill>
                          <a:effectLst/>
                          <a:latin typeface="Arial" pitchFamily="34" charset="0"/>
                          <a:cs typeface="Times New Roman" pitchFamily="18" charset="0"/>
                        </a:rPr>
                        <a:t>Ιάπωνες της</a:t>
                      </a:r>
                      <a:r>
                        <a:rPr kumimoji="0" lang="en-US" sz="2000" b="0" i="0" u="none" strike="noStrike" cap="none" normalizeH="0" baseline="0">
                          <a:ln>
                            <a:noFill/>
                          </a:ln>
                          <a:solidFill>
                            <a:schemeClr val="tx1"/>
                          </a:solidFill>
                          <a:effectLst/>
                          <a:latin typeface="Arial" pitchFamily="34" charset="0"/>
                          <a:cs typeface="Times New Roman" pitchFamily="18" charset="0"/>
                        </a:rPr>
                        <a:t>                 </a:t>
                      </a:r>
                      <a:r>
                        <a:rPr kumimoji="0" lang="el-GR" sz="2000" b="0" i="0" u="none" strike="noStrike" cap="none" normalizeH="0" baseline="0">
                          <a:ln>
                            <a:noFill/>
                          </a:ln>
                          <a:solidFill>
                            <a:schemeClr val="tx1"/>
                          </a:solidFill>
                          <a:effectLst/>
                          <a:latin typeface="Arial" pitchFamily="34" charset="0"/>
                          <a:cs typeface="Times New Roman" pitchFamily="18" charset="0"/>
                        </a:rPr>
                        <a:t>Ιάπωνες μετανάστες</a:t>
                      </a:r>
                      <a:r>
                        <a:rPr kumimoji="0" lang="en-US" sz="2000" b="0" i="0" u="none" strike="noStrike" cap="none" normalizeH="0" baseline="0">
                          <a:ln>
                            <a:noFill/>
                          </a:ln>
                          <a:solidFill>
                            <a:schemeClr val="tx1"/>
                          </a:solidFill>
                          <a:effectLst/>
                          <a:latin typeface="Arial" pitchFamily="34" charset="0"/>
                          <a:cs typeface="Times New Roman" pitchFamily="18" charset="0"/>
                        </a:rPr>
                        <a:t>       </a:t>
                      </a:r>
                      <a:r>
                        <a:rPr kumimoji="0" lang="el-GR" sz="2000" b="0" i="0" u="none" strike="noStrike" cap="none" normalizeH="0" baseline="0">
                          <a:ln>
                            <a:noFill/>
                          </a:ln>
                          <a:solidFill>
                            <a:schemeClr val="tx1"/>
                          </a:solidFill>
                          <a:effectLst/>
                          <a:latin typeface="Arial" pitchFamily="34" charset="0"/>
                          <a:cs typeface="Times New Roman" pitchFamily="18" charset="0"/>
                        </a:rPr>
                        <a:t>Παιδιά των</a:t>
                      </a:r>
                      <a:r>
                        <a:rPr kumimoji="0" lang="en-US" sz="2000" b="0" i="0" u="none" strike="noStrike" cap="none" normalizeH="0" baseline="0">
                          <a:ln>
                            <a:noFill/>
                          </a:ln>
                          <a:solidFill>
                            <a:schemeClr val="tx1"/>
                          </a:solidFill>
                          <a:effectLst/>
                          <a:latin typeface="Arial" pitchFamily="34" charset="0"/>
                          <a:cs typeface="Times New Roman" pitchFamily="18" charset="0"/>
                        </a:rPr>
                        <a:t> </a:t>
                      </a:r>
                      <a:r>
                        <a:rPr kumimoji="0" lang="el-GR" sz="2000" b="0" i="0" u="none" strike="noStrike" cap="none" normalizeH="0" baseline="0">
                          <a:ln>
                            <a:noFill/>
                          </a:ln>
                          <a:solidFill>
                            <a:schemeClr val="tx1"/>
                          </a:solidFill>
                          <a:effectLst/>
                          <a:latin typeface="Arial" pitchFamily="34" charset="0"/>
                          <a:cs typeface="Times New Roman" pitchFamily="18" charset="0"/>
                        </a:rPr>
                        <a:t>Ιαπωνέζων</a:t>
                      </a:r>
                      <a:r>
                        <a:rPr kumimoji="0" lang="en-US" sz="2000" b="0" i="0" u="none" strike="noStrike" cap="none" normalizeH="0" baseline="0">
                          <a:ln>
                            <a:noFill/>
                          </a:ln>
                          <a:solidFill>
                            <a:schemeClr val="tx1"/>
                          </a:solidFill>
                          <a:effectLst/>
                          <a:latin typeface="Arial" pitchFamily="34" charset="0"/>
                          <a:cs typeface="Times New Roman" pitchFamily="18" charset="0"/>
                        </a:rPr>
                        <a:t>           </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cs typeface="Times New Roman" pitchFamily="18" charset="0"/>
                        </a:rPr>
                        <a:t>     </a:t>
                      </a:r>
                      <a:r>
                        <a:rPr kumimoji="0" lang="en-GB" sz="2000" b="0" i="0" u="none" strike="noStrike" cap="none" normalizeH="0" baseline="0">
                          <a:ln>
                            <a:noFill/>
                          </a:ln>
                          <a:solidFill>
                            <a:schemeClr val="tx1"/>
                          </a:solidFill>
                          <a:effectLst/>
                          <a:latin typeface="Arial" pitchFamily="34" charset="0"/>
                          <a:cs typeface="Times New Roman" pitchFamily="18" charset="0"/>
                        </a:rPr>
                        <a:t>Ιαπωνίας</a:t>
                      </a:r>
                      <a:r>
                        <a:rPr kumimoji="0" lang="en-US" sz="2000" b="0" i="0" u="none" strike="noStrike" cap="none" normalizeH="0" baseline="0">
                          <a:ln>
                            <a:noFill/>
                          </a:ln>
                          <a:solidFill>
                            <a:schemeClr val="tx1"/>
                          </a:solidFill>
                          <a:effectLst/>
                          <a:latin typeface="Arial" pitchFamily="34" charset="0"/>
                          <a:cs typeface="Times New Roman" pitchFamily="18" charset="0"/>
                        </a:rPr>
                        <a:t>                     </a:t>
                      </a:r>
                      <a:r>
                        <a:rPr kumimoji="0" lang="en-GB" sz="2000" b="0" i="0" u="none" strike="noStrike" cap="none" normalizeH="0" baseline="0">
                          <a:ln>
                            <a:noFill/>
                          </a:ln>
                          <a:solidFill>
                            <a:schemeClr val="tx1"/>
                          </a:solidFill>
                          <a:effectLst/>
                          <a:latin typeface="Arial" pitchFamily="34" charset="0"/>
                          <a:cs typeface="Times New Roman" pitchFamily="18" charset="0"/>
                        </a:rPr>
                        <a:t>στην Καλιφόρνια                 μεταναστών</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a:ln>
                            <a:noFill/>
                          </a:ln>
                          <a:solidFill>
                            <a:schemeClr val="tx1"/>
                          </a:solidFill>
                          <a:effectLst/>
                          <a:latin typeface="Arial" pitchFamily="34" charset="0"/>
                          <a:cs typeface="Times New Roman" pitchFamily="18" charset="0"/>
                        </a:rPr>
                        <a:t> </a:t>
                      </a:r>
                      <a:endParaRPr kumimoji="0" lang="en-GB" sz="2000" b="0" i="0" u="none" strike="noStrike" cap="none" normalizeH="0" baseline="0">
                        <a:ln>
                          <a:noFill/>
                        </a:ln>
                        <a:solidFill>
                          <a:schemeClr val="tx1"/>
                        </a:solidFill>
                        <a:effectLst/>
                        <a:latin typeface="Arial" pitchFamily="34" charset="0"/>
                        <a:cs typeface="Times New Roman" pitchFamily="18"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57810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dirty="0">
                          <a:ln>
                            <a:noFill/>
                          </a:ln>
                          <a:solidFill>
                            <a:schemeClr val="tx1"/>
                          </a:solidFill>
                          <a:effectLst/>
                          <a:latin typeface="Arial" pitchFamily="34" charset="0"/>
                          <a:cs typeface="Times New Roman" pitchFamily="18" charset="0"/>
                        </a:rPr>
                        <a:t>Στομάχι         </a:t>
                      </a:r>
                      <a:r>
                        <a:rPr kumimoji="0" lang="en-US" sz="2000" b="0" i="0" u="none" strike="noStrike" cap="none" normalizeH="0" baseline="0" dirty="0">
                          <a:ln>
                            <a:noFill/>
                          </a:ln>
                          <a:solidFill>
                            <a:schemeClr val="tx1"/>
                          </a:solidFill>
                          <a:effectLst/>
                          <a:latin typeface="Arial" pitchFamily="34" charset="0"/>
                          <a:cs typeface="Times New Roman" pitchFamily="18" charset="0"/>
                        </a:rPr>
                        <a:t>     </a:t>
                      </a:r>
                      <a:r>
                        <a:rPr kumimoji="0" lang="el-GR" sz="2000" b="0" i="0" u="none" strike="noStrike" cap="none" normalizeH="0" baseline="0" dirty="0">
                          <a:ln>
                            <a:noFill/>
                          </a:ln>
                          <a:solidFill>
                            <a:schemeClr val="tx1"/>
                          </a:solidFill>
                          <a:effectLst/>
                          <a:latin typeface="Arial" pitchFamily="34" charset="0"/>
                          <a:cs typeface="Times New Roman" pitchFamily="18" charset="0"/>
                        </a:rPr>
                        <a:t>  6,5                          4,6                              3,0</a:t>
                      </a:r>
                      <a:endParaRPr kumimoji="0" lang="el-GR" sz="2000" b="0" i="0" u="none" strike="noStrike" cap="none" normalizeH="0" baseline="0" dirty="0">
                        <a:ln>
                          <a:noFill/>
                        </a:ln>
                        <a:solidFill>
                          <a:schemeClr val="tx1"/>
                        </a:solidFill>
                        <a:effectLst/>
                        <a:latin typeface="Times New Roman" pitchFamily="18" charset="0"/>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l-GR" sz="2000" b="0" i="0" u="none" strike="noStrike" cap="none" normalizeH="0" baseline="0" dirty="0">
                          <a:ln>
                            <a:noFill/>
                          </a:ln>
                          <a:solidFill>
                            <a:schemeClr val="tx1"/>
                          </a:solidFill>
                          <a:effectLst/>
                          <a:latin typeface="Arial" pitchFamily="34" charset="0"/>
                          <a:cs typeface="Times New Roman" pitchFamily="18" charset="0"/>
                        </a:rPr>
                        <a:t>Συκώτι           </a:t>
                      </a:r>
                      <a:r>
                        <a:rPr kumimoji="0" lang="en-US" sz="2000" b="0" i="0" u="none" strike="noStrike" cap="none" normalizeH="0" baseline="0" dirty="0">
                          <a:ln>
                            <a:noFill/>
                          </a:ln>
                          <a:solidFill>
                            <a:schemeClr val="tx1"/>
                          </a:solidFill>
                          <a:effectLst/>
                          <a:latin typeface="Arial" pitchFamily="34" charset="0"/>
                          <a:cs typeface="Times New Roman" pitchFamily="18" charset="0"/>
                        </a:rPr>
                        <a:t>      </a:t>
                      </a:r>
                      <a:r>
                        <a:rPr kumimoji="0" lang="el-GR" sz="2000" b="0" i="0" u="none" strike="noStrike" cap="none" normalizeH="0" baseline="0" dirty="0">
                          <a:ln>
                            <a:noFill/>
                          </a:ln>
                          <a:solidFill>
                            <a:schemeClr val="tx1"/>
                          </a:solidFill>
                          <a:effectLst/>
                          <a:latin typeface="Arial" pitchFamily="34" charset="0"/>
                          <a:cs typeface="Times New Roman" pitchFamily="18" charset="0"/>
                        </a:rPr>
                        <a:t> 3,7                          2,1                              2,2</a:t>
                      </a:r>
                      <a:endParaRPr kumimoji="0" lang="el-GR" sz="2000" b="0" i="0" u="none" strike="noStrike" cap="none" normalizeH="0" baseline="0" dirty="0">
                        <a:ln>
                          <a:noFill/>
                        </a:ln>
                        <a:solidFill>
                          <a:schemeClr val="tx1"/>
                        </a:solidFill>
                        <a:effectLst/>
                        <a:latin typeface="Times New Roman" pitchFamily="18" charset="0"/>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l-GR" sz="2000" b="0" i="0" u="none" strike="noStrike" cap="none" normalizeH="0" baseline="0" dirty="0">
                          <a:ln>
                            <a:noFill/>
                          </a:ln>
                          <a:solidFill>
                            <a:schemeClr val="tx1"/>
                          </a:solidFill>
                          <a:effectLst/>
                          <a:latin typeface="Arial" pitchFamily="34" charset="0"/>
                          <a:cs typeface="Times New Roman" pitchFamily="18" charset="0"/>
                        </a:rPr>
                        <a:t>Παχύ έντερο   </a:t>
                      </a:r>
                      <a:r>
                        <a:rPr kumimoji="0" lang="en-US" sz="2000" b="0" i="0" u="none" strike="noStrike" cap="none" normalizeH="0" baseline="0" dirty="0">
                          <a:ln>
                            <a:noFill/>
                          </a:ln>
                          <a:solidFill>
                            <a:schemeClr val="tx1"/>
                          </a:solidFill>
                          <a:effectLst/>
                          <a:latin typeface="Arial" pitchFamily="34" charset="0"/>
                          <a:cs typeface="Times New Roman" pitchFamily="18" charset="0"/>
                        </a:rPr>
                        <a:t>      </a:t>
                      </a:r>
                      <a:r>
                        <a:rPr kumimoji="0" lang="el-GR" sz="2000" b="0" i="0" u="none" strike="noStrike" cap="none" normalizeH="0" baseline="0" dirty="0">
                          <a:ln>
                            <a:noFill/>
                          </a:ln>
                          <a:solidFill>
                            <a:schemeClr val="tx1"/>
                          </a:solidFill>
                          <a:effectLst/>
                          <a:latin typeface="Arial" pitchFamily="34" charset="0"/>
                          <a:cs typeface="Times New Roman" pitchFamily="18" charset="0"/>
                        </a:rPr>
                        <a:t>0,2                      </a:t>
                      </a:r>
                      <a:r>
                        <a:rPr kumimoji="0" lang="en-US" sz="2000" b="0" i="0" u="none" strike="noStrike" cap="none" normalizeH="0" baseline="0" dirty="0">
                          <a:ln>
                            <a:noFill/>
                          </a:ln>
                          <a:solidFill>
                            <a:schemeClr val="tx1"/>
                          </a:solidFill>
                          <a:effectLst/>
                          <a:latin typeface="Arial" pitchFamily="34" charset="0"/>
                          <a:cs typeface="Times New Roman" pitchFamily="18" charset="0"/>
                        </a:rPr>
                        <a:t> </a:t>
                      </a:r>
                      <a:r>
                        <a:rPr kumimoji="0" lang="el-GR" sz="2000" b="0" i="0" u="none" strike="noStrike" cap="none" normalizeH="0" baseline="0" dirty="0">
                          <a:ln>
                            <a:noFill/>
                          </a:ln>
                          <a:solidFill>
                            <a:schemeClr val="tx1"/>
                          </a:solidFill>
                          <a:effectLst/>
                          <a:latin typeface="Arial" pitchFamily="34" charset="0"/>
                          <a:cs typeface="Times New Roman" pitchFamily="18" charset="0"/>
                        </a:rPr>
                        <a:t>   0,8                              0,9</a:t>
                      </a:r>
                      <a:endParaRPr kumimoji="0" lang="el-GR" sz="2000" b="0" i="0" u="none" strike="noStrike" cap="none" normalizeH="0" baseline="0" dirty="0">
                        <a:ln>
                          <a:noFill/>
                        </a:ln>
                        <a:solidFill>
                          <a:schemeClr val="tx1"/>
                        </a:solidFill>
                        <a:effectLst/>
                        <a:latin typeface="Times New Roman" pitchFamily="18" charset="0"/>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l-GR" sz="2000" b="0" i="0" u="none" strike="noStrike" cap="none" normalizeH="0" baseline="0" dirty="0">
                          <a:ln>
                            <a:noFill/>
                          </a:ln>
                          <a:solidFill>
                            <a:schemeClr val="tx1"/>
                          </a:solidFill>
                          <a:effectLst/>
                          <a:latin typeface="Arial" pitchFamily="34" charset="0"/>
                          <a:cs typeface="Times New Roman" pitchFamily="18" charset="0"/>
                        </a:rPr>
                        <a:t>Προστάτης    </a:t>
                      </a:r>
                      <a:r>
                        <a:rPr kumimoji="0" lang="en-US" sz="2000" b="0" i="0" u="none" strike="noStrike" cap="none" normalizeH="0" baseline="0" dirty="0">
                          <a:ln>
                            <a:noFill/>
                          </a:ln>
                          <a:solidFill>
                            <a:schemeClr val="tx1"/>
                          </a:solidFill>
                          <a:effectLst/>
                          <a:latin typeface="Arial" pitchFamily="34" charset="0"/>
                          <a:cs typeface="Times New Roman" pitchFamily="18" charset="0"/>
                        </a:rPr>
                        <a:t>       0</a:t>
                      </a:r>
                      <a:r>
                        <a:rPr kumimoji="0" lang="el-GR" sz="2000" b="0" i="0" u="none" strike="noStrike" cap="none" normalizeH="0" baseline="0" dirty="0">
                          <a:ln>
                            <a:noFill/>
                          </a:ln>
                          <a:solidFill>
                            <a:schemeClr val="tx1"/>
                          </a:solidFill>
                          <a:effectLst/>
                          <a:latin typeface="Arial" pitchFamily="34" charset="0"/>
                          <a:cs typeface="Times New Roman" pitchFamily="18" charset="0"/>
                        </a:rPr>
                        <a:t>,1                </a:t>
                      </a:r>
                      <a:r>
                        <a:rPr kumimoji="0" lang="en-US" sz="2000" b="0" i="0" u="none" strike="noStrike" cap="none" normalizeH="0" baseline="0" dirty="0">
                          <a:ln>
                            <a:noFill/>
                          </a:ln>
                          <a:solidFill>
                            <a:schemeClr val="tx1"/>
                          </a:solidFill>
                          <a:effectLst/>
                          <a:latin typeface="Arial" pitchFamily="34" charset="0"/>
                          <a:cs typeface="Times New Roman" pitchFamily="18" charset="0"/>
                        </a:rPr>
                        <a:t> </a:t>
                      </a:r>
                      <a:r>
                        <a:rPr kumimoji="0" lang="el-GR" sz="2000" b="0" i="0" u="none" strike="noStrike" cap="none" normalizeH="0" baseline="0" dirty="0">
                          <a:ln>
                            <a:noFill/>
                          </a:ln>
                          <a:solidFill>
                            <a:schemeClr val="tx1"/>
                          </a:solidFill>
                          <a:effectLst/>
                          <a:latin typeface="Arial" pitchFamily="34" charset="0"/>
                          <a:cs typeface="Times New Roman" pitchFamily="18" charset="0"/>
                        </a:rPr>
                        <a:t>         0,5      </a:t>
                      </a:r>
                      <a:r>
                        <a:rPr kumimoji="0" lang="en-US" sz="2000" b="0" i="0" u="none" strike="noStrike" cap="none" normalizeH="0" baseline="0" dirty="0">
                          <a:ln>
                            <a:noFill/>
                          </a:ln>
                          <a:solidFill>
                            <a:schemeClr val="tx1"/>
                          </a:solidFill>
                          <a:effectLst/>
                          <a:latin typeface="Arial" pitchFamily="34" charset="0"/>
                          <a:cs typeface="Times New Roman" pitchFamily="18" charset="0"/>
                        </a:rPr>
                        <a:t> </a:t>
                      </a:r>
                      <a:r>
                        <a:rPr kumimoji="0" lang="el-GR" sz="2000" b="0" i="0" u="none" strike="noStrike" cap="none" normalizeH="0" baseline="0" dirty="0">
                          <a:ln>
                            <a:noFill/>
                          </a:ln>
                          <a:solidFill>
                            <a:schemeClr val="tx1"/>
                          </a:solidFill>
                          <a:effectLst/>
                          <a:latin typeface="Arial" pitchFamily="34" charset="0"/>
                          <a:cs typeface="Times New Roman" pitchFamily="18" charset="0"/>
                        </a:rPr>
                        <a:t>                       1,0</a:t>
                      </a: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2" name="TextBox 1">
            <a:extLst>
              <a:ext uri="{FF2B5EF4-FFF2-40B4-BE49-F238E27FC236}">
                <a16:creationId xmlns:a16="http://schemas.microsoft.com/office/drawing/2014/main" id="{B940BB9C-386B-4398-A54A-6F1330780F6D}"/>
              </a:ext>
            </a:extLst>
          </p:cNvPr>
          <p:cNvSpPr txBox="1"/>
          <p:nvPr/>
        </p:nvSpPr>
        <p:spPr>
          <a:xfrm>
            <a:off x="-324544" y="5013176"/>
            <a:ext cx="10441160" cy="1338828"/>
          </a:xfrm>
          <a:prstGeom prst="rect">
            <a:avLst/>
          </a:prstGeom>
          <a:noFill/>
        </p:spPr>
        <p:txBody>
          <a:bodyPr wrap="square" rtlCol="0">
            <a:spAutoFit/>
          </a:bodyPr>
          <a:lstStyle/>
          <a:p>
            <a:r>
              <a:rPr lang="el-GR" sz="900" dirty="0">
                <a:solidFill>
                  <a:srgbClr val="FFFF00"/>
                </a:solidFill>
                <a:highlight>
                  <a:srgbClr val="000000"/>
                </a:highlight>
              </a:rPr>
              <a:t>Σημειώστε πως οι Ιάπωνες που μετανάστεψαν στις ΗΠΑ πριν τον Β΄ Παγκόσμιο Πόλεμο ήταν πολύ «παραδοσιακοί». Παντρευόντουσαν μεταξύ τους και παρέμεναν ΚΛΕΙΣΤΟΣ ΠΛΗΘΥΣΜΟΣ μέσα στην Αμερική. Ήταν, σαν να λέμε, μια πληθυσμιακή ομάδα που την πήραμε από την Ιαπωνία και την μεταφέραμε στις ΗΠΑ. ΔΗΛΑΔΗ, γενετικά παρέμεναν ίδιοι με τους Ιάπωνες της Ιαπωνίας και αυτό που αλλάζει, σε πρώτη φάση, είναι μόνο το Περιβάλλον. Για 1-2 γενιές ο τρόπος ζωής παραμένει ίδιος με εκείνη των Ιαπώνων της Ιαπωνίας (Διατροφή). Μετά σιγά –σιγά, εξομοιώνεται και αυτός με τον τρόπο ζωής των Αμερικανών (Παιδιά των μεταναστών).</a:t>
            </a:r>
          </a:p>
          <a:p>
            <a:r>
              <a:rPr lang="el-GR" sz="900" dirty="0">
                <a:solidFill>
                  <a:srgbClr val="FFFF00"/>
                </a:solidFill>
                <a:highlight>
                  <a:srgbClr val="000000"/>
                </a:highlight>
              </a:rPr>
              <a:t>ΣΗΜΕΙΩΣΗ: Παρατηρείστε τη συχνότητα του Καρκίνου στο Παχύ Έντερο και τον Προστάτη: Στους Ιάπωνες της Ιαπωνίας είναι πολύ χαμηλοί (Δεν τρώνε πολύ κρέας, αλλά πολύ ρύζι και ψαρικά). Όταν μεταναστεύουν στις ΗΠΑ, στα παιδιά τους που αρχίζουν και αφομοιώνουν συνήθειες των Αμερικανών («ανακαλύπτουν» τα </a:t>
            </a:r>
            <a:r>
              <a:rPr lang="el-GR" sz="900" dirty="0" err="1">
                <a:solidFill>
                  <a:srgbClr val="FFFF00"/>
                </a:solidFill>
                <a:highlight>
                  <a:srgbClr val="000000"/>
                </a:highlight>
              </a:rPr>
              <a:t>Χάμπουργκερς</a:t>
            </a:r>
            <a:r>
              <a:rPr lang="el-GR" sz="900" dirty="0">
                <a:solidFill>
                  <a:srgbClr val="FFFF00"/>
                </a:solidFill>
                <a:highlight>
                  <a:srgbClr val="000000"/>
                </a:highlight>
              </a:rPr>
              <a:t>!), οι Δείκτες γίνονται «1» και σχεδόν «1». Δηλ. αποκτούν τους τύπους των καρκίνων που επικρατούν στις ΗΠΑ (Παχύ Έντερο- Προστάτης). </a:t>
            </a:r>
          </a:p>
          <a:p>
            <a:endParaRPr lang="en-US" dirty="0"/>
          </a:p>
        </p:txBody>
      </p:sp>
      <p:pic>
        <p:nvPicPr>
          <p:cNvPr id="3" name="Εγγεγραμμένος ήχος">
            <a:hlinkClick r:id="" action="ppaction://media"/>
            <a:extLst>
              <a:ext uri="{FF2B5EF4-FFF2-40B4-BE49-F238E27FC236}">
                <a16:creationId xmlns:a16="http://schemas.microsoft.com/office/drawing/2014/main" id="{E41EB5A0-2F64-481D-B72D-6ADF53EEACF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0240"/>
                                        </p:tgtEl>
                                        <p:attrNameLst>
                                          <p:attrName>style.visibility</p:attrName>
                                        </p:attrNameLst>
                                      </p:cBhvr>
                                      <p:to>
                                        <p:strVal val="visible"/>
                                      </p:to>
                                    </p:set>
                                    <p:anim calcmode="lin" valueType="num">
                                      <p:cBhvr additive="base">
                                        <p:cTn id="7" dur="500" fill="hold"/>
                                        <p:tgtEl>
                                          <p:spTgt spid="50240"/>
                                        </p:tgtEl>
                                        <p:attrNameLst>
                                          <p:attrName>ppt_x</p:attrName>
                                        </p:attrNameLst>
                                      </p:cBhvr>
                                      <p:tavLst>
                                        <p:tav tm="0">
                                          <p:val>
                                            <p:strVal val="#ppt_x"/>
                                          </p:val>
                                        </p:tav>
                                        <p:tav tm="100000">
                                          <p:val>
                                            <p:strVal val="#ppt_x"/>
                                          </p:val>
                                        </p:tav>
                                      </p:tavLst>
                                    </p:anim>
                                    <p:anim calcmode="lin" valueType="num">
                                      <p:cBhvr additive="base">
                                        <p:cTn id="8" dur="500" fill="hold"/>
                                        <p:tgtEl>
                                          <p:spTgt spid="5024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674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4233" name="Group 25"/>
          <p:cNvGraphicFramePr>
            <a:graphicFrameLocks noGrp="1"/>
          </p:cNvGraphicFramePr>
          <p:nvPr>
            <p:extLst>
              <p:ext uri="{D42A27DB-BD31-4B8C-83A1-F6EECF244321}">
                <p14:modId xmlns:p14="http://schemas.microsoft.com/office/powerpoint/2010/main" val="1393109300"/>
              </p:ext>
            </p:extLst>
          </p:nvPr>
        </p:nvGraphicFramePr>
        <p:xfrm>
          <a:off x="250825" y="908050"/>
          <a:ext cx="8569325" cy="5041901"/>
        </p:xfrm>
        <a:graphic>
          <a:graphicData uri="http://schemas.openxmlformats.org/drawingml/2006/table">
            <a:tbl>
              <a:tblPr/>
              <a:tblGrid>
                <a:gridCol w="8569325">
                  <a:extLst>
                    <a:ext uri="{9D8B030D-6E8A-4147-A177-3AD203B41FA5}">
                      <a16:colId xmlns:a16="http://schemas.microsoft.com/office/drawing/2014/main" val="20000"/>
                    </a:ext>
                  </a:extLst>
                </a:gridCol>
              </a:tblGrid>
              <a:tr h="1824038">
                <a:tc>
                  <a:txBody>
                    <a:bodyPr/>
                    <a:lstStyle/>
                    <a:p>
                      <a:pPr marL="91440" marR="0" lvl="0" indent="-306388" algn="l" defTabSz="914400" rtl="0" eaLnBrk="1" fontAlgn="base" latinLnBrk="0" hangingPunct="1">
                        <a:lnSpc>
                          <a:spcPct val="100000"/>
                        </a:lnSpc>
                        <a:spcBef>
                          <a:spcPct val="0"/>
                        </a:spcBef>
                        <a:spcAft>
                          <a:spcPct val="0"/>
                        </a:spcAft>
                        <a:buClrTx/>
                        <a:buSzTx/>
                        <a:buFontTx/>
                        <a:buNone/>
                        <a:tabLst/>
                      </a:pPr>
                      <a:r>
                        <a:rPr kumimoji="0" lang="el-GR" sz="2400" b="1" i="0" u="none" strike="noStrike" cap="none" normalizeH="0" baseline="0" dirty="0">
                          <a:ln>
                            <a:noFill/>
                          </a:ln>
                          <a:solidFill>
                            <a:schemeClr val="tx1"/>
                          </a:solidFill>
                          <a:effectLst/>
                          <a:latin typeface="Arial" pitchFamily="34" charset="0"/>
                          <a:cs typeface="Times New Roman" pitchFamily="18" charset="0"/>
                        </a:rPr>
                        <a:t>Ομάδα πληθυσμού     Μέγεθος    </a:t>
                      </a:r>
                      <a:r>
                        <a:rPr kumimoji="0" lang="el-GR" sz="1800" b="1" i="0" u="none" strike="noStrike" cap="none" normalizeH="0" baseline="0" dirty="0">
                          <a:ln>
                            <a:noFill/>
                          </a:ln>
                          <a:solidFill>
                            <a:schemeClr val="tx1"/>
                          </a:solidFill>
                          <a:effectLst/>
                          <a:latin typeface="Arial" pitchFamily="34" charset="0"/>
                          <a:cs typeface="Times New Roman" pitchFamily="18" charset="0"/>
                        </a:rPr>
                        <a:t>Ετήσια συχνότητα καρκίνου</a:t>
                      </a:r>
                      <a:endParaRPr kumimoji="0" lang="en-US" sz="1800" b="1" i="0" u="none" strike="noStrike" cap="none" normalizeH="0" baseline="0" dirty="0">
                        <a:ln>
                          <a:noFill/>
                        </a:ln>
                        <a:solidFill>
                          <a:schemeClr val="tx1"/>
                        </a:solidFill>
                        <a:effectLst/>
                        <a:latin typeface="Arial" pitchFamily="34" charset="0"/>
                        <a:cs typeface="Times New Roman" pitchFamily="18" charset="0"/>
                      </a:endParaRPr>
                    </a:p>
                    <a:p>
                      <a:pPr marL="91440" marR="0" lvl="0" indent="-306388"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pitchFamily="34" charset="0"/>
                          <a:cs typeface="Times New Roman" pitchFamily="18" charset="0"/>
                        </a:rPr>
                        <a:t>                                                       </a:t>
                      </a:r>
                      <a:r>
                        <a:rPr kumimoji="0" lang="el-GR" sz="1800" b="1" i="0" u="none" strike="noStrike" cap="none" normalizeH="0" baseline="0" dirty="0">
                          <a:ln>
                            <a:noFill/>
                          </a:ln>
                          <a:solidFill>
                            <a:schemeClr val="tx1"/>
                          </a:solidFill>
                          <a:effectLst/>
                          <a:latin typeface="Arial" pitchFamily="34" charset="0"/>
                          <a:cs typeface="Times New Roman" pitchFamily="18" charset="0"/>
                        </a:rPr>
                        <a:t>                               </a:t>
                      </a:r>
                      <a:r>
                        <a:rPr kumimoji="0" lang="en-US" sz="1800" b="1" i="0" u="none" strike="noStrike" cap="none" normalizeH="0" baseline="0" dirty="0">
                          <a:ln>
                            <a:noFill/>
                          </a:ln>
                          <a:solidFill>
                            <a:schemeClr val="tx1"/>
                          </a:solidFill>
                          <a:effectLst/>
                          <a:latin typeface="Arial" pitchFamily="34" charset="0"/>
                          <a:cs typeface="Times New Roman" pitchFamily="18" charset="0"/>
                        </a:rPr>
                        <a:t>(/100.000)</a:t>
                      </a:r>
                    </a:p>
                    <a:p>
                      <a:pPr marL="91440" marR="0" lvl="0" indent="-306388"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pitchFamily="34" charset="0"/>
                          <a:cs typeface="Times New Roman" pitchFamily="18" charset="0"/>
                        </a:rPr>
                        <a:t>                                                </a:t>
                      </a:r>
                      <a:r>
                        <a:rPr kumimoji="0" lang="el-GR" sz="2400" b="1" i="0" u="none" strike="noStrike" cap="none" normalizeH="0" baseline="0" dirty="0">
                          <a:ln>
                            <a:noFill/>
                          </a:ln>
                          <a:solidFill>
                            <a:schemeClr val="tx1"/>
                          </a:solidFill>
                          <a:effectLst/>
                          <a:latin typeface="Arial" pitchFamily="34" charset="0"/>
                          <a:cs typeface="Times New Roman" pitchFamily="18" charset="0"/>
                        </a:rPr>
                        <a:t>      </a:t>
                      </a:r>
                      <a:r>
                        <a:rPr kumimoji="0" lang="en-US" sz="2400" b="1" i="0" u="none" strike="noStrike" cap="none" normalizeH="0" baseline="0" dirty="0">
                          <a:ln>
                            <a:noFill/>
                          </a:ln>
                          <a:solidFill>
                            <a:schemeClr val="tx1"/>
                          </a:solidFill>
                          <a:effectLst/>
                          <a:latin typeface="Arial" pitchFamily="34" charset="0"/>
                          <a:cs typeface="Times New Roman" pitchFamily="18" charset="0"/>
                        </a:rPr>
                        <a:t> </a:t>
                      </a:r>
                      <a:r>
                        <a:rPr kumimoji="0" lang="en-GB" sz="1800" b="1" i="0" u="none" strike="noStrike" cap="none" normalizeH="0" baseline="0" dirty="0" err="1">
                          <a:ln>
                            <a:noFill/>
                          </a:ln>
                          <a:solidFill>
                            <a:schemeClr val="tx1"/>
                          </a:solidFill>
                          <a:effectLst/>
                          <a:latin typeface="Tahoma" pitchFamily="34" charset="0"/>
                          <a:cs typeface="Times New Roman" pitchFamily="18" charset="0"/>
                        </a:rPr>
                        <a:t>Άρρενες</a:t>
                      </a:r>
                      <a:r>
                        <a:rPr kumimoji="0" lang="en-GB" sz="1800" b="1" i="0" u="none" strike="noStrike" cap="none" normalizeH="0" baseline="0" dirty="0">
                          <a:ln>
                            <a:noFill/>
                          </a:ln>
                          <a:solidFill>
                            <a:schemeClr val="tx1"/>
                          </a:solidFill>
                          <a:effectLst/>
                          <a:latin typeface="Tahoma" pitchFamily="34" charset="0"/>
                          <a:cs typeface="Times New Roman" pitchFamily="18" charset="0"/>
                        </a:rPr>
                        <a:t>              </a:t>
                      </a:r>
                      <a:r>
                        <a:rPr kumimoji="0" lang="en-GB" sz="1800" b="1" i="0" u="none" strike="noStrike" cap="none" normalizeH="0" baseline="0" dirty="0" err="1">
                          <a:ln>
                            <a:noFill/>
                          </a:ln>
                          <a:solidFill>
                            <a:schemeClr val="tx1"/>
                          </a:solidFill>
                          <a:effectLst/>
                          <a:latin typeface="Tahoma" pitchFamily="34" charset="0"/>
                          <a:cs typeface="Times New Roman" pitchFamily="18" charset="0"/>
                        </a:rPr>
                        <a:t>Θήλεις</a:t>
                      </a:r>
                      <a:endParaRPr kumimoji="0" lang="en-GB" sz="2400" b="0" i="0" u="none" strike="noStrike" cap="none" normalizeH="0" baseline="0" dirty="0">
                        <a:ln>
                          <a:noFill/>
                        </a:ln>
                        <a:solidFill>
                          <a:schemeClr val="tx1"/>
                        </a:solidFill>
                        <a:effectLst/>
                        <a:latin typeface="Arial" pitchFamily="34" charset="0"/>
                        <a:cs typeface="Times New Roman" pitchFamily="18"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217863">
                <a:tc>
                  <a:txBody>
                    <a:bodyPr/>
                    <a:lstStyle/>
                    <a:p>
                      <a:pPr marL="342900" marR="0" lvl="0" indent="-306388" algn="l"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dirty="0">
                          <a:ln>
                            <a:noFill/>
                          </a:ln>
                          <a:solidFill>
                            <a:schemeClr val="tx1"/>
                          </a:solidFill>
                          <a:effectLst/>
                          <a:latin typeface="Arial" pitchFamily="34" charset="0"/>
                          <a:cs typeface="Times New Roman" pitchFamily="18" charset="0"/>
                        </a:rPr>
                        <a:t>Μη Εβραίοι (κύρια </a:t>
                      </a:r>
                      <a:r>
                        <a:rPr kumimoji="0" lang="el-GR" sz="2000" b="0" i="0" u="none" strike="noStrike" cap="none" normalizeH="0" baseline="0" dirty="0">
                          <a:ln>
                            <a:noFill/>
                          </a:ln>
                          <a:solidFill>
                            <a:schemeClr val="tx1"/>
                          </a:solidFill>
                          <a:effectLst/>
                          <a:latin typeface="Swis721Greek BT"/>
                          <a:cs typeface="Times New Roman" pitchFamily="18" charset="0"/>
                        </a:rPr>
                        <a:t>Ά</a:t>
                      </a:r>
                      <a:r>
                        <a:rPr kumimoji="0" lang="el-GR" sz="2000" b="0" i="0" u="none" strike="noStrike" cap="none" normalizeH="0" baseline="0" dirty="0">
                          <a:ln>
                            <a:noFill/>
                          </a:ln>
                          <a:solidFill>
                            <a:schemeClr val="tx1"/>
                          </a:solidFill>
                          <a:effectLst/>
                          <a:latin typeface="Arial" pitchFamily="34" charset="0"/>
                          <a:cs typeface="Times New Roman" pitchFamily="18" charset="0"/>
                        </a:rPr>
                        <a:t>ραβες)                           179                        93</a:t>
                      </a:r>
                      <a:endParaRPr kumimoji="0" lang="el-GR" sz="2000" b="0" i="0" u="none" strike="noStrike" cap="none" normalizeH="0" baseline="0" dirty="0">
                        <a:ln>
                          <a:noFill/>
                        </a:ln>
                        <a:solidFill>
                          <a:schemeClr val="tx1"/>
                        </a:solidFill>
                        <a:effectLst/>
                        <a:latin typeface="Times New Roman" pitchFamily="18" charset="0"/>
                        <a:cs typeface="Times New Roman" pitchFamily="18" charset="0"/>
                      </a:endParaRPr>
                    </a:p>
                    <a:p>
                      <a:pPr marL="342900" marR="0" lvl="0" indent="-306388" algn="l" defTabSz="914400" rtl="0" eaLnBrk="0" fontAlgn="base" latinLnBrk="0" hangingPunct="0">
                        <a:lnSpc>
                          <a:spcPct val="100000"/>
                        </a:lnSpc>
                        <a:spcBef>
                          <a:spcPct val="0"/>
                        </a:spcBef>
                        <a:spcAft>
                          <a:spcPct val="0"/>
                        </a:spcAft>
                        <a:buClrTx/>
                        <a:buSzTx/>
                        <a:buFontTx/>
                        <a:buNone/>
                        <a:tabLst/>
                      </a:pPr>
                      <a:r>
                        <a:rPr kumimoji="0" lang="el-GR" sz="2000" b="0" i="0" u="none" strike="noStrike" cap="none" normalizeH="0" baseline="0" dirty="0">
                          <a:ln>
                            <a:noFill/>
                          </a:ln>
                          <a:solidFill>
                            <a:schemeClr val="tx1"/>
                          </a:solidFill>
                          <a:effectLst/>
                          <a:latin typeface="Arial" pitchFamily="34" charset="0"/>
                          <a:cs typeface="Times New Roman" pitchFamily="18" charset="0"/>
                        </a:rPr>
                        <a:t>Εβραίοι γεννημένοι στο</a:t>
                      </a:r>
                      <a:endParaRPr kumimoji="0" lang="el-GR" sz="2000" b="0" i="0" u="none" strike="noStrike" cap="none" normalizeH="0" baseline="0" dirty="0">
                        <a:ln>
                          <a:noFill/>
                        </a:ln>
                        <a:solidFill>
                          <a:schemeClr val="tx1"/>
                        </a:solidFill>
                        <a:effectLst/>
                        <a:latin typeface="Times New Roman" pitchFamily="18" charset="0"/>
                        <a:cs typeface="Times New Roman" pitchFamily="18" charset="0"/>
                      </a:endParaRPr>
                    </a:p>
                    <a:p>
                      <a:pPr marL="342900" marR="0" lvl="0" indent="-306388" algn="l" defTabSz="914400" rtl="0" eaLnBrk="0" fontAlgn="base" latinLnBrk="0" hangingPunct="0">
                        <a:lnSpc>
                          <a:spcPct val="100000"/>
                        </a:lnSpc>
                        <a:spcBef>
                          <a:spcPct val="0"/>
                        </a:spcBef>
                        <a:spcAft>
                          <a:spcPct val="0"/>
                        </a:spcAft>
                        <a:buClrTx/>
                        <a:buSzTx/>
                        <a:buFontTx/>
                        <a:buNone/>
                        <a:tabLst/>
                      </a:pPr>
                      <a:r>
                        <a:rPr kumimoji="0" lang="el-GR" sz="2000" b="0" i="0" u="none" strike="noStrike" cap="none" normalizeH="0" baseline="0" dirty="0">
                          <a:ln>
                            <a:noFill/>
                          </a:ln>
                          <a:solidFill>
                            <a:schemeClr val="tx1"/>
                          </a:solidFill>
                          <a:effectLst/>
                          <a:latin typeface="Arial" pitchFamily="34" charset="0"/>
                          <a:cs typeface="Times New Roman" pitchFamily="18" charset="0"/>
                        </a:rPr>
                        <a:t>Ισραήλ                                                           193                       195</a:t>
                      </a:r>
                      <a:endParaRPr kumimoji="0" lang="el-GR" sz="2000" b="0" i="0" u="none" strike="noStrike" cap="none" normalizeH="0" baseline="0" dirty="0">
                        <a:ln>
                          <a:noFill/>
                        </a:ln>
                        <a:solidFill>
                          <a:schemeClr val="tx1"/>
                        </a:solidFill>
                        <a:effectLst/>
                        <a:latin typeface="Times New Roman" pitchFamily="18" charset="0"/>
                        <a:cs typeface="Times New Roman" pitchFamily="18" charset="0"/>
                      </a:endParaRPr>
                    </a:p>
                    <a:p>
                      <a:pPr marL="342900" marR="0" lvl="0" indent="-306388" algn="l" defTabSz="914400" rtl="0" eaLnBrk="0" fontAlgn="base" latinLnBrk="0" hangingPunct="0">
                        <a:lnSpc>
                          <a:spcPct val="100000"/>
                        </a:lnSpc>
                        <a:spcBef>
                          <a:spcPct val="0"/>
                        </a:spcBef>
                        <a:spcAft>
                          <a:spcPct val="0"/>
                        </a:spcAft>
                        <a:buClrTx/>
                        <a:buSzTx/>
                        <a:buFontTx/>
                        <a:buNone/>
                        <a:tabLst/>
                      </a:pPr>
                      <a:r>
                        <a:rPr kumimoji="0" lang="el-GR" sz="2000" b="0" i="0" u="none" strike="noStrike" cap="none" normalizeH="0" baseline="0" dirty="0">
                          <a:ln>
                            <a:noFill/>
                          </a:ln>
                          <a:solidFill>
                            <a:schemeClr val="tx1"/>
                          </a:solidFill>
                          <a:effectLst/>
                          <a:latin typeface="Arial" pitchFamily="34" charset="0"/>
                          <a:cs typeface="Times New Roman" pitchFamily="18" charset="0"/>
                        </a:rPr>
                        <a:t>Εβραίοι γεννημένοι σε</a:t>
                      </a:r>
                      <a:endParaRPr kumimoji="0" lang="el-GR" sz="2000" b="0" i="0" u="none" strike="noStrike" cap="none" normalizeH="0" baseline="0" dirty="0">
                        <a:ln>
                          <a:noFill/>
                        </a:ln>
                        <a:solidFill>
                          <a:schemeClr val="tx1"/>
                        </a:solidFill>
                        <a:effectLst/>
                        <a:latin typeface="Times New Roman" pitchFamily="18" charset="0"/>
                        <a:cs typeface="Times New Roman" pitchFamily="18" charset="0"/>
                      </a:endParaRPr>
                    </a:p>
                    <a:p>
                      <a:pPr marL="342900" marR="0" lvl="0" indent="-306388" algn="l" defTabSz="914400" rtl="0" eaLnBrk="0" fontAlgn="base" latinLnBrk="0" hangingPunct="0">
                        <a:lnSpc>
                          <a:spcPct val="100000"/>
                        </a:lnSpc>
                        <a:spcBef>
                          <a:spcPct val="0"/>
                        </a:spcBef>
                        <a:spcAft>
                          <a:spcPct val="0"/>
                        </a:spcAft>
                        <a:buClrTx/>
                        <a:buSzTx/>
                        <a:buFontTx/>
                        <a:buNone/>
                        <a:tabLst/>
                      </a:pPr>
                      <a:r>
                        <a:rPr kumimoji="0" lang="el-GR" sz="2000" b="0" i="0" u="none" strike="noStrike" cap="none" normalizeH="0" baseline="0" dirty="0">
                          <a:ln>
                            <a:noFill/>
                          </a:ln>
                          <a:solidFill>
                            <a:schemeClr val="tx1"/>
                          </a:solidFill>
                          <a:effectLst/>
                          <a:latin typeface="Arial" pitchFamily="34" charset="0"/>
                          <a:cs typeface="Times New Roman" pitchFamily="18" charset="0"/>
                        </a:rPr>
                        <a:t>Ασία-Αφρική                                                   208                      167</a:t>
                      </a:r>
                      <a:endParaRPr kumimoji="0" lang="el-GR" sz="2000" b="0" i="0" u="none" strike="noStrike" cap="none" normalizeH="0" baseline="0" dirty="0">
                        <a:ln>
                          <a:noFill/>
                        </a:ln>
                        <a:solidFill>
                          <a:schemeClr val="tx1"/>
                        </a:solidFill>
                        <a:effectLst/>
                        <a:latin typeface="Times New Roman" pitchFamily="18" charset="0"/>
                        <a:cs typeface="Times New Roman" pitchFamily="18" charset="0"/>
                      </a:endParaRPr>
                    </a:p>
                    <a:p>
                      <a:pPr marL="342900" marR="0" lvl="0" indent="-306388" algn="l" defTabSz="914400" rtl="0" eaLnBrk="0" fontAlgn="base" latinLnBrk="0" hangingPunct="0">
                        <a:lnSpc>
                          <a:spcPct val="100000"/>
                        </a:lnSpc>
                        <a:spcBef>
                          <a:spcPct val="0"/>
                        </a:spcBef>
                        <a:spcAft>
                          <a:spcPct val="0"/>
                        </a:spcAft>
                        <a:buClrTx/>
                        <a:buSzTx/>
                        <a:buFontTx/>
                        <a:buNone/>
                        <a:tabLst/>
                      </a:pPr>
                      <a:r>
                        <a:rPr kumimoji="0" lang="el-GR" sz="2000" b="0" i="0" u="none" strike="noStrike" cap="none" normalizeH="0" baseline="0" dirty="0">
                          <a:ln>
                            <a:noFill/>
                          </a:ln>
                          <a:solidFill>
                            <a:schemeClr val="tx1"/>
                          </a:solidFill>
                          <a:effectLst/>
                          <a:latin typeface="Arial" pitchFamily="34" charset="0"/>
                          <a:cs typeface="Times New Roman" pitchFamily="18" charset="0"/>
                        </a:rPr>
                        <a:t>Εβραίοι γεννημένοι στις </a:t>
                      </a:r>
                      <a:endParaRPr kumimoji="0" lang="el-GR" sz="2000" b="0" i="0" u="none" strike="noStrike" cap="none" normalizeH="0" baseline="0" dirty="0">
                        <a:ln>
                          <a:noFill/>
                        </a:ln>
                        <a:solidFill>
                          <a:schemeClr val="tx1"/>
                        </a:solidFill>
                        <a:effectLst/>
                        <a:latin typeface="Times New Roman" pitchFamily="18" charset="0"/>
                        <a:cs typeface="Times New Roman" pitchFamily="18" charset="0"/>
                      </a:endParaRPr>
                    </a:p>
                    <a:p>
                      <a:pPr marL="342900" marR="0" lvl="0" indent="-306388" algn="l" defTabSz="914400" rtl="0" eaLnBrk="0" fontAlgn="base" latinLnBrk="0" hangingPunct="0">
                        <a:lnSpc>
                          <a:spcPct val="100000"/>
                        </a:lnSpc>
                        <a:spcBef>
                          <a:spcPct val="0"/>
                        </a:spcBef>
                        <a:spcAft>
                          <a:spcPct val="0"/>
                        </a:spcAft>
                        <a:buClrTx/>
                        <a:buSzTx/>
                        <a:buFontTx/>
                        <a:buNone/>
                        <a:tabLst/>
                      </a:pPr>
                      <a:r>
                        <a:rPr kumimoji="0" lang="el-GR" sz="2000" b="0" i="0" u="none" strike="noStrike" cap="none" normalizeH="0" baseline="0" dirty="0">
                          <a:ln>
                            <a:noFill/>
                          </a:ln>
                          <a:solidFill>
                            <a:schemeClr val="tx1"/>
                          </a:solidFill>
                          <a:effectLst/>
                          <a:latin typeface="Arial" pitchFamily="34" charset="0"/>
                          <a:cs typeface="Times New Roman" pitchFamily="18" charset="0"/>
                        </a:rPr>
                        <a:t>ΗΠΑ-Ευρώπη                                                 294                      313</a:t>
                      </a:r>
                      <a:endParaRPr kumimoji="0" lang="el-GR" sz="2000" b="0" i="0" u="none" strike="noStrike" cap="none" normalizeH="0" baseline="0" dirty="0">
                        <a:ln>
                          <a:noFill/>
                        </a:ln>
                        <a:solidFill>
                          <a:schemeClr val="tx1"/>
                        </a:solidFill>
                        <a:effectLst/>
                        <a:latin typeface="Times New Roman" pitchFamily="18" charset="0"/>
                        <a:cs typeface="Times New Roman" pitchFamily="18" charset="0"/>
                      </a:endParaRPr>
                    </a:p>
                    <a:p>
                      <a:pPr marL="342900" marR="0" lvl="0" indent="-306388" algn="l"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dirty="0" err="1">
                          <a:ln>
                            <a:noFill/>
                          </a:ln>
                          <a:solidFill>
                            <a:schemeClr val="tx1"/>
                          </a:solidFill>
                          <a:effectLst/>
                          <a:latin typeface="Arial" pitchFamily="34" charset="0"/>
                          <a:cs typeface="Times New Roman" pitchFamily="18" charset="0"/>
                        </a:rPr>
                        <a:t>Γενικός</a:t>
                      </a:r>
                      <a:r>
                        <a:rPr kumimoji="0" lang="en-GB" sz="2000" b="0" i="0" u="none" strike="noStrike" cap="none" normalizeH="0" baseline="0" dirty="0">
                          <a:ln>
                            <a:noFill/>
                          </a:ln>
                          <a:solidFill>
                            <a:schemeClr val="tx1"/>
                          </a:solidFill>
                          <a:effectLst/>
                          <a:latin typeface="Arial" pitchFamily="34" charset="0"/>
                          <a:cs typeface="Times New Roman" pitchFamily="18" charset="0"/>
                        </a:rPr>
                        <a:t> π</a:t>
                      </a:r>
                      <a:r>
                        <a:rPr kumimoji="0" lang="en-GB" sz="2000" b="0" i="0" u="none" strike="noStrike" cap="none" normalizeH="0" baseline="0" dirty="0" err="1">
                          <a:ln>
                            <a:noFill/>
                          </a:ln>
                          <a:solidFill>
                            <a:schemeClr val="tx1"/>
                          </a:solidFill>
                          <a:effectLst/>
                          <a:latin typeface="Arial" pitchFamily="34" charset="0"/>
                          <a:cs typeface="Times New Roman" pitchFamily="18" charset="0"/>
                        </a:rPr>
                        <a:t>ληθυσμός</a:t>
                      </a:r>
                      <a:r>
                        <a:rPr kumimoji="0" lang="en-GB" sz="2000" b="0" i="0" u="none" strike="noStrike" cap="none" normalizeH="0" baseline="0" dirty="0">
                          <a:ln>
                            <a:noFill/>
                          </a:ln>
                          <a:solidFill>
                            <a:schemeClr val="tx1"/>
                          </a:solidFill>
                          <a:effectLst/>
                          <a:latin typeface="Arial" pitchFamily="34" charset="0"/>
                          <a:cs typeface="Times New Roman" pitchFamily="18" charset="0"/>
                        </a:rPr>
                        <a:t> ΗΠΑ                            300-400               300-400   </a:t>
                      </a: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2" name="TextBox 1">
            <a:extLst>
              <a:ext uri="{FF2B5EF4-FFF2-40B4-BE49-F238E27FC236}">
                <a16:creationId xmlns:a16="http://schemas.microsoft.com/office/drawing/2014/main" id="{F665D80F-D267-4770-9A97-E629C7859D2F}"/>
              </a:ext>
            </a:extLst>
          </p:cNvPr>
          <p:cNvSpPr txBox="1"/>
          <p:nvPr/>
        </p:nvSpPr>
        <p:spPr>
          <a:xfrm>
            <a:off x="250825" y="6021288"/>
            <a:ext cx="8785671" cy="1015663"/>
          </a:xfrm>
          <a:prstGeom prst="rect">
            <a:avLst/>
          </a:prstGeom>
          <a:noFill/>
        </p:spPr>
        <p:txBody>
          <a:bodyPr wrap="square" rtlCol="0">
            <a:spAutoFit/>
          </a:bodyPr>
          <a:lstStyle/>
          <a:p>
            <a:r>
              <a:rPr lang="el-GR" sz="1200" dirty="0"/>
              <a:t>Ότι έγινε με τους Ιάπωνες μετανάστες, παρατηρήθηκε το ίδιο με τους Εβραίους (γνωστός ΚΛΕΙΣΤΟΣ ΠΛΗΘΥΣΜΟΣ) που μετανάστευσαν από την Ευρώπη και την Αμερική (Περιοχές με ψηλούς δείκτες συχνότητας καρκίνου) στο Ισραήλ (Περιοχή με Μεσογειακό τρόπο Διατροφής και χαμηλότερη μέση θνησιμότητα από καρκίνο. Μέσα σε 2 γενεές έπεσαν οι δείκτες και έγιναν ίδιοι με εκείνους των ντόπιων Παλαιστινίων! </a:t>
            </a:r>
          </a:p>
          <a:p>
            <a:endParaRPr lang="en-US" sz="1200" dirty="0"/>
          </a:p>
        </p:txBody>
      </p:sp>
      <p:pic>
        <p:nvPicPr>
          <p:cNvPr id="3" name="Εγγεγραμμένος ήχος">
            <a:hlinkClick r:id="" action="ppaction://media"/>
            <a:extLst>
              <a:ext uri="{FF2B5EF4-FFF2-40B4-BE49-F238E27FC236}">
                <a16:creationId xmlns:a16="http://schemas.microsoft.com/office/drawing/2014/main" id="{8197FD66-91A6-4467-B460-6D311446E7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12360" y="198884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0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072179752"/>
              </p:ext>
            </p:extLst>
          </p:nvPr>
        </p:nvGraphicFramePr>
        <p:xfrm>
          <a:off x="2484438" y="1557338"/>
          <a:ext cx="4225028" cy="5304282"/>
        </p:xfrm>
        <a:graphic>
          <a:graphicData uri="http://schemas.openxmlformats.org/drawingml/2006/table">
            <a:tbl>
              <a:tblPr/>
              <a:tblGrid>
                <a:gridCol w="1408012">
                  <a:extLst>
                    <a:ext uri="{9D8B030D-6E8A-4147-A177-3AD203B41FA5}">
                      <a16:colId xmlns:a16="http://schemas.microsoft.com/office/drawing/2014/main" val="20000"/>
                    </a:ext>
                  </a:extLst>
                </a:gridCol>
                <a:gridCol w="1408508">
                  <a:extLst>
                    <a:ext uri="{9D8B030D-6E8A-4147-A177-3AD203B41FA5}">
                      <a16:colId xmlns:a16="http://schemas.microsoft.com/office/drawing/2014/main" val="20001"/>
                    </a:ext>
                  </a:extLst>
                </a:gridCol>
                <a:gridCol w="1408508">
                  <a:extLst>
                    <a:ext uri="{9D8B030D-6E8A-4147-A177-3AD203B41FA5}">
                      <a16:colId xmlns:a16="http://schemas.microsoft.com/office/drawing/2014/main" val="20002"/>
                    </a:ext>
                  </a:extLst>
                </a:gridCol>
              </a:tblGrid>
              <a:tr h="301037">
                <a:tc>
                  <a:txBody>
                    <a:bodyPr/>
                    <a:lstStyle/>
                    <a:p>
                      <a:pPr algn="l">
                        <a:lnSpc>
                          <a:spcPct val="115000"/>
                        </a:lnSpc>
                        <a:spcAft>
                          <a:spcPts val="0"/>
                        </a:spcAft>
                      </a:pPr>
                      <a:r>
                        <a:rPr lang="el-GR" sz="1050" b="1" dirty="0">
                          <a:latin typeface="Calibri"/>
                          <a:ea typeface="Calibri"/>
                          <a:cs typeface="Times New Roman"/>
                        </a:rPr>
                        <a:t>Τύπος Καρκίνου </a:t>
                      </a:r>
                      <a:endParaRPr lang="el-GR" sz="1050" dirty="0">
                        <a:latin typeface="Calibri"/>
                        <a:ea typeface="Calibri"/>
                        <a:cs typeface="Times New Roman"/>
                      </a:endParaRPr>
                    </a:p>
                  </a:txBody>
                  <a:tcPr marL="53544" marR="535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l-GR" sz="1050" b="1" dirty="0">
                          <a:latin typeface="Calibri"/>
                          <a:ea typeface="Calibri"/>
                          <a:cs typeface="Times New Roman"/>
                        </a:rPr>
                        <a:t>ΗΠΑ (Κονέκτικατ)</a:t>
                      </a:r>
                      <a:endParaRPr lang="el-GR" sz="1050" dirty="0">
                        <a:latin typeface="Calibri"/>
                        <a:ea typeface="Calibri"/>
                        <a:cs typeface="Times New Roman"/>
                      </a:endParaRPr>
                    </a:p>
                  </a:txBody>
                  <a:tcPr marL="53544" marR="535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l-GR" sz="1050" b="1">
                          <a:latin typeface="Calibri"/>
                          <a:ea typeface="Calibri"/>
                          <a:cs typeface="Times New Roman"/>
                        </a:rPr>
                        <a:t>Χαμηλότερο %</a:t>
                      </a:r>
                      <a:endParaRPr lang="el-GR" sz="1050">
                        <a:latin typeface="Calibri"/>
                        <a:ea typeface="Calibri"/>
                        <a:cs typeface="Times New Roman"/>
                      </a:endParaRPr>
                    </a:p>
                    <a:p>
                      <a:pPr algn="l">
                        <a:lnSpc>
                          <a:spcPct val="115000"/>
                        </a:lnSpc>
                        <a:spcAft>
                          <a:spcPts val="0"/>
                        </a:spcAft>
                      </a:pPr>
                      <a:r>
                        <a:rPr lang="el-GR" sz="1050" b="1">
                          <a:latin typeface="Calibri"/>
                          <a:ea typeface="Calibri"/>
                          <a:cs typeface="Times New Roman"/>
                        </a:rPr>
                        <a:t>παγκοσμίως</a:t>
                      </a:r>
                      <a:endParaRPr lang="el-GR" sz="1050">
                        <a:latin typeface="Calibri"/>
                        <a:ea typeface="Calibri"/>
                        <a:cs typeface="Times New Roman"/>
                      </a:endParaRPr>
                    </a:p>
                  </a:txBody>
                  <a:tcPr marL="53544" marR="535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612444">
                <a:tc>
                  <a:txBody>
                    <a:bodyPr/>
                    <a:lstStyle/>
                    <a:p>
                      <a:pPr algn="l">
                        <a:lnSpc>
                          <a:spcPct val="115000"/>
                        </a:lnSpc>
                        <a:spcAft>
                          <a:spcPts val="0"/>
                        </a:spcAft>
                      </a:pPr>
                      <a:r>
                        <a:rPr lang="el-GR" sz="1050" dirty="0">
                          <a:latin typeface="Calibri"/>
                          <a:ea typeface="Calibri"/>
                          <a:cs typeface="Times New Roman"/>
                        </a:rPr>
                        <a:t>Χείλη</a:t>
                      </a:r>
                    </a:p>
                    <a:p>
                      <a:pPr algn="l">
                        <a:lnSpc>
                          <a:spcPct val="115000"/>
                        </a:lnSpc>
                        <a:spcAft>
                          <a:spcPts val="0"/>
                        </a:spcAft>
                      </a:pPr>
                      <a:r>
                        <a:rPr lang="el-GR" sz="1050" dirty="0">
                          <a:latin typeface="Calibri"/>
                          <a:ea typeface="Calibri"/>
                          <a:cs typeface="Times New Roman"/>
                        </a:rPr>
                        <a:t>Γλώσσα</a:t>
                      </a:r>
                    </a:p>
                    <a:p>
                      <a:pPr algn="l">
                        <a:lnSpc>
                          <a:spcPct val="115000"/>
                        </a:lnSpc>
                        <a:spcAft>
                          <a:spcPts val="0"/>
                        </a:spcAft>
                      </a:pPr>
                      <a:r>
                        <a:rPr lang="el-GR" sz="1050" dirty="0">
                          <a:latin typeface="Calibri"/>
                          <a:ea typeface="Calibri"/>
                          <a:cs typeface="Times New Roman"/>
                        </a:rPr>
                        <a:t>Στόμα</a:t>
                      </a:r>
                    </a:p>
                    <a:p>
                      <a:pPr algn="l">
                        <a:lnSpc>
                          <a:spcPct val="115000"/>
                        </a:lnSpc>
                        <a:spcAft>
                          <a:spcPts val="0"/>
                        </a:spcAft>
                      </a:pPr>
                      <a:r>
                        <a:rPr lang="el-GR" sz="1050" dirty="0" err="1">
                          <a:latin typeface="Calibri"/>
                          <a:ea typeface="Calibri"/>
                          <a:cs typeface="Times New Roman"/>
                        </a:rPr>
                        <a:t>Οροφάρυγγγας</a:t>
                      </a:r>
                      <a:endParaRPr lang="el-GR" sz="1050" dirty="0">
                        <a:latin typeface="Calibri"/>
                        <a:ea typeface="Calibri"/>
                        <a:cs typeface="Times New Roman"/>
                      </a:endParaRPr>
                    </a:p>
                    <a:p>
                      <a:pPr algn="l">
                        <a:lnSpc>
                          <a:spcPct val="115000"/>
                        </a:lnSpc>
                        <a:spcAft>
                          <a:spcPts val="0"/>
                        </a:spcAft>
                      </a:pPr>
                      <a:r>
                        <a:rPr lang="el-GR" sz="1050" dirty="0" err="1">
                          <a:latin typeface="Calibri"/>
                          <a:ea typeface="Calibri"/>
                          <a:cs typeface="Times New Roman"/>
                        </a:rPr>
                        <a:t>Νασοφάρυγγας</a:t>
                      </a:r>
                      <a:endParaRPr lang="el-GR" sz="1050" dirty="0">
                        <a:latin typeface="Calibri"/>
                        <a:ea typeface="Calibri"/>
                        <a:cs typeface="Times New Roman"/>
                      </a:endParaRPr>
                    </a:p>
                    <a:p>
                      <a:pPr algn="l">
                        <a:lnSpc>
                          <a:spcPct val="115000"/>
                        </a:lnSpc>
                        <a:spcAft>
                          <a:spcPts val="0"/>
                        </a:spcAft>
                      </a:pPr>
                      <a:r>
                        <a:rPr lang="el-GR" sz="1050" dirty="0" err="1">
                          <a:latin typeface="Calibri"/>
                          <a:ea typeface="Calibri"/>
                          <a:cs typeface="Times New Roman"/>
                        </a:rPr>
                        <a:t>Υποφάρυγγας</a:t>
                      </a:r>
                      <a:endParaRPr lang="el-GR" sz="1050" dirty="0">
                        <a:latin typeface="Calibri"/>
                        <a:ea typeface="Calibri"/>
                        <a:cs typeface="Times New Roman"/>
                      </a:endParaRPr>
                    </a:p>
                    <a:p>
                      <a:pPr algn="l">
                        <a:lnSpc>
                          <a:spcPct val="115000"/>
                        </a:lnSpc>
                        <a:spcAft>
                          <a:spcPts val="0"/>
                        </a:spcAft>
                      </a:pPr>
                      <a:r>
                        <a:rPr lang="el-GR" sz="1050" dirty="0">
                          <a:latin typeface="Calibri"/>
                          <a:ea typeface="Calibri"/>
                          <a:cs typeface="Times New Roman"/>
                        </a:rPr>
                        <a:t>Οισοφάγος</a:t>
                      </a:r>
                    </a:p>
                    <a:p>
                      <a:pPr algn="l">
                        <a:lnSpc>
                          <a:spcPct val="115000"/>
                        </a:lnSpc>
                        <a:spcAft>
                          <a:spcPts val="0"/>
                        </a:spcAft>
                      </a:pPr>
                      <a:r>
                        <a:rPr lang="el-GR" sz="1050" dirty="0">
                          <a:latin typeface="Calibri"/>
                          <a:ea typeface="Calibri"/>
                          <a:cs typeface="Times New Roman"/>
                        </a:rPr>
                        <a:t>Στόμαχος</a:t>
                      </a:r>
                    </a:p>
                    <a:p>
                      <a:pPr algn="l">
                        <a:lnSpc>
                          <a:spcPct val="115000"/>
                        </a:lnSpc>
                        <a:spcAft>
                          <a:spcPts val="0"/>
                        </a:spcAft>
                      </a:pPr>
                      <a:r>
                        <a:rPr lang="el-GR" sz="1050" dirty="0">
                          <a:latin typeface="Calibri"/>
                          <a:ea typeface="Calibri"/>
                          <a:cs typeface="Times New Roman"/>
                        </a:rPr>
                        <a:t>Παχύ έντερο</a:t>
                      </a:r>
                    </a:p>
                    <a:p>
                      <a:pPr algn="l">
                        <a:lnSpc>
                          <a:spcPct val="115000"/>
                        </a:lnSpc>
                        <a:spcAft>
                          <a:spcPts val="0"/>
                        </a:spcAft>
                      </a:pPr>
                      <a:r>
                        <a:rPr lang="el-GR" sz="1050" dirty="0" err="1">
                          <a:latin typeface="Calibri"/>
                          <a:ea typeface="Calibri"/>
                          <a:cs typeface="Times New Roman"/>
                        </a:rPr>
                        <a:t>Ορθόν</a:t>
                      </a:r>
                      <a:endParaRPr lang="el-GR" sz="1050" dirty="0">
                        <a:latin typeface="Calibri"/>
                        <a:ea typeface="Calibri"/>
                        <a:cs typeface="Times New Roman"/>
                      </a:endParaRPr>
                    </a:p>
                    <a:p>
                      <a:pPr algn="l">
                        <a:lnSpc>
                          <a:spcPct val="115000"/>
                        </a:lnSpc>
                        <a:spcAft>
                          <a:spcPts val="0"/>
                        </a:spcAft>
                      </a:pPr>
                      <a:r>
                        <a:rPr lang="el-GR" sz="1050" dirty="0">
                          <a:latin typeface="Calibri"/>
                          <a:ea typeface="Calibri"/>
                          <a:cs typeface="Times New Roman"/>
                        </a:rPr>
                        <a:t>Συκώτι</a:t>
                      </a:r>
                    </a:p>
                    <a:p>
                      <a:pPr algn="l">
                        <a:lnSpc>
                          <a:spcPct val="115000"/>
                        </a:lnSpc>
                        <a:spcAft>
                          <a:spcPts val="0"/>
                        </a:spcAft>
                      </a:pPr>
                      <a:r>
                        <a:rPr lang="el-GR" sz="1050" dirty="0">
                          <a:latin typeface="Calibri"/>
                          <a:ea typeface="Calibri"/>
                          <a:cs typeface="Times New Roman"/>
                        </a:rPr>
                        <a:t>Πάγκρεας</a:t>
                      </a:r>
                    </a:p>
                    <a:p>
                      <a:pPr algn="l">
                        <a:lnSpc>
                          <a:spcPct val="115000"/>
                        </a:lnSpc>
                        <a:spcAft>
                          <a:spcPts val="0"/>
                        </a:spcAft>
                      </a:pPr>
                      <a:r>
                        <a:rPr lang="el-GR" sz="1050" dirty="0">
                          <a:latin typeface="Calibri"/>
                          <a:ea typeface="Calibri"/>
                          <a:cs typeface="Times New Roman"/>
                        </a:rPr>
                        <a:t>Λάρυγγας</a:t>
                      </a:r>
                    </a:p>
                    <a:p>
                      <a:pPr algn="l">
                        <a:lnSpc>
                          <a:spcPct val="115000"/>
                        </a:lnSpc>
                        <a:spcAft>
                          <a:spcPts val="0"/>
                        </a:spcAft>
                      </a:pPr>
                      <a:r>
                        <a:rPr lang="el-GR" sz="1050" dirty="0">
                          <a:latin typeface="Calibri"/>
                          <a:ea typeface="Calibri"/>
                          <a:cs typeface="Times New Roman"/>
                        </a:rPr>
                        <a:t>Βρόγχοι</a:t>
                      </a:r>
                    </a:p>
                    <a:p>
                      <a:pPr algn="l">
                        <a:lnSpc>
                          <a:spcPct val="115000"/>
                        </a:lnSpc>
                        <a:spcAft>
                          <a:spcPts val="0"/>
                        </a:spcAft>
                      </a:pPr>
                      <a:r>
                        <a:rPr lang="el-GR" sz="1050" dirty="0">
                          <a:latin typeface="Calibri"/>
                          <a:ea typeface="Calibri"/>
                          <a:cs typeface="Times New Roman"/>
                        </a:rPr>
                        <a:t>Μελάνωμα</a:t>
                      </a:r>
                    </a:p>
                    <a:p>
                      <a:pPr algn="l">
                        <a:lnSpc>
                          <a:spcPct val="115000"/>
                        </a:lnSpc>
                        <a:spcAft>
                          <a:spcPts val="0"/>
                        </a:spcAft>
                      </a:pPr>
                      <a:r>
                        <a:rPr lang="el-GR" sz="1050" dirty="0">
                          <a:latin typeface="Calibri"/>
                          <a:ea typeface="Calibri"/>
                          <a:cs typeface="Times New Roman"/>
                        </a:rPr>
                        <a:t>Προστάτης</a:t>
                      </a:r>
                    </a:p>
                    <a:p>
                      <a:pPr algn="l">
                        <a:lnSpc>
                          <a:spcPct val="115000"/>
                        </a:lnSpc>
                        <a:spcAft>
                          <a:spcPts val="0"/>
                        </a:spcAft>
                      </a:pPr>
                      <a:r>
                        <a:rPr lang="el-GR" sz="1050" dirty="0" err="1">
                          <a:latin typeface="Calibri"/>
                          <a:ea typeface="Calibri"/>
                          <a:cs typeface="Times New Roman"/>
                        </a:rPr>
                        <a:t>Όρχεις</a:t>
                      </a:r>
                      <a:endParaRPr lang="el-GR" sz="1050" dirty="0">
                        <a:latin typeface="Calibri"/>
                        <a:ea typeface="Calibri"/>
                        <a:cs typeface="Times New Roman"/>
                      </a:endParaRPr>
                    </a:p>
                    <a:p>
                      <a:pPr algn="l">
                        <a:lnSpc>
                          <a:spcPct val="115000"/>
                        </a:lnSpc>
                        <a:spcAft>
                          <a:spcPts val="0"/>
                        </a:spcAft>
                      </a:pPr>
                      <a:r>
                        <a:rPr lang="el-GR" sz="1050" dirty="0">
                          <a:latin typeface="Calibri"/>
                          <a:ea typeface="Calibri"/>
                          <a:cs typeface="Times New Roman"/>
                        </a:rPr>
                        <a:t>Ουροδόχος </a:t>
                      </a:r>
                      <a:r>
                        <a:rPr lang="el-GR" sz="1050" dirty="0" err="1">
                          <a:latin typeface="Calibri"/>
                          <a:ea typeface="Calibri"/>
                          <a:cs typeface="Times New Roman"/>
                        </a:rPr>
                        <a:t>κύστις</a:t>
                      </a:r>
                      <a:endParaRPr lang="el-GR" sz="1050" dirty="0">
                        <a:latin typeface="Calibri"/>
                        <a:ea typeface="Calibri"/>
                        <a:cs typeface="Times New Roman"/>
                      </a:endParaRPr>
                    </a:p>
                    <a:p>
                      <a:pPr algn="l">
                        <a:lnSpc>
                          <a:spcPct val="115000"/>
                        </a:lnSpc>
                        <a:spcAft>
                          <a:spcPts val="0"/>
                        </a:spcAft>
                      </a:pPr>
                      <a:r>
                        <a:rPr lang="el-GR" sz="1050" dirty="0">
                          <a:latin typeface="Calibri"/>
                          <a:ea typeface="Calibri"/>
                          <a:cs typeface="Times New Roman"/>
                        </a:rPr>
                        <a:t>Νεφρά</a:t>
                      </a:r>
                    </a:p>
                    <a:p>
                      <a:pPr algn="l">
                        <a:lnSpc>
                          <a:spcPct val="115000"/>
                        </a:lnSpc>
                        <a:spcAft>
                          <a:spcPts val="0"/>
                        </a:spcAft>
                      </a:pPr>
                      <a:r>
                        <a:rPr lang="el-GR" sz="1050" dirty="0">
                          <a:latin typeface="Calibri"/>
                          <a:ea typeface="Calibri"/>
                          <a:cs typeface="Times New Roman"/>
                        </a:rPr>
                        <a:t>Εγκέφαλος- ΚΝΣ</a:t>
                      </a:r>
                    </a:p>
                    <a:p>
                      <a:pPr algn="l">
                        <a:lnSpc>
                          <a:spcPct val="115000"/>
                        </a:lnSpc>
                        <a:spcAft>
                          <a:spcPts val="0"/>
                        </a:spcAft>
                      </a:pPr>
                      <a:r>
                        <a:rPr lang="el-GR" sz="1050" dirty="0">
                          <a:latin typeface="Calibri"/>
                          <a:ea typeface="Calibri"/>
                          <a:cs typeface="Times New Roman"/>
                        </a:rPr>
                        <a:t>Θυρεοειδής</a:t>
                      </a:r>
                    </a:p>
                    <a:p>
                      <a:pPr algn="l">
                        <a:lnSpc>
                          <a:spcPct val="115000"/>
                        </a:lnSpc>
                        <a:spcAft>
                          <a:spcPts val="0"/>
                        </a:spcAft>
                      </a:pPr>
                      <a:r>
                        <a:rPr lang="el-GR" sz="1050" dirty="0" err="1">
                          <a:latin typeface="Calibri"/>
                          <a:ea typeface="Calibri"/>
                          <a:cs typeface="Times New Roman"/>
                        </a:rPr>
                        <a:t>Λεμφοσάρκωμα</a:t>
                      </a:r>
                      <a:endParaRPr lang="el-GR" sz="1050" dirty="0">
                        <a:latin typeface="Calibri"/>
                        <a:ea typeface="Calibri"/>
                        <a:cs typeface="Times New Roman"/>
                      </a:endParaRPr>
                    </a:p>
                    <a:p>
                      <a:pPr algn="l">
                        <a:lnSpc>
                          <a:spcPct val="115000"/>
                        </a:lnSpc>
                        <a:spcAft>
                          <a:spcPts val="0"/>
                        </a:spcAft>
                      </a:pPr>
                      <a:r>
                        <a:rPr lang="en-US" sz="1050" dirty="0">
                          <a:latin typeface="Calibri"/>
                          <a:ea typeface="Calibri"/>
                          <a:cs typeface="Times New Roman"/>
                        </a:rPr>
                        <a:t>Hodgkin’s</a:t>
                      </a:r>
                      <a:endParaRPr lang="el-GR" sz="1050" dirty="0">
                        <a:latin typeface="Calibri"/>
                        <a:ea typeface="Calibri"/>
                        <a:cs typeface="Times New Roman"/>
                      </a:endParaRPr>
                    </a:p>
                    <a:p>
                      <a:pPr algn="l">
                        <a:lnSpc>
                          <a:spcPct val="115000"/>
                        </a:lnSpc>
                        <a:spcAft>
                          <a:spcPts val="0"/>
                        </a:spcAft>
                      </a:pPr>
                      <a:r>
                        <a:rPr lang="el-GR" sz="1050" dirty="0">
                          <a:latin typeface="Calibri"/>
                          <a:ea typeface="Calibri"/>
                          <a:cs typeface="Times New Roman"/>
                        </a:rPr>
                        <a:t>Λευχαιμία</a:t>
                      </a:r>
                    </a:p>
                  </a:txBody>
                  <a:tcPr marL="53544" marR="535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l-GR" sz="1050">
                          <a:latin typeface="Calibri"/>
                          <a:ea typeface="Calibri"/>
                          <a:cs typeface="Times New Roman"/>
                        </a:rPr>
                        <a:t>11.8</a:t>
                      </a:r>
                    </a:p>
                    <a:p>
                      <a:pPr algn="ctr">
                        <a:lnSpc>
                          <a:spcPct val="115000"/>
                        </a:lnSpc>
                        <a:spcAft>
                          <a:spcPts val="0"/>
                        </a:spcAft>
                      </a:pPr>
                      <a:r>
                        <a:rPr lang="el-GR" sz="1050">
                          <a:latin typeface="Calibri"/>
                          <a:ea typeface="Calibri"/>
                          <a:cs typeface="Times New Roman"/>
                        </a:rPr>
                        <a:t>19.8</a:t>
                      </a:r>
                    </a:p>
                    <a:p>
                      <a:pPr algn="ctr">
                        <a:lnSpc>
                          <a:spcPct val="115000"/>
                        </a:lnSpc>
                        <a:spcAft>
                          <a:spcPts val="0"/>
                        </a:spcAft>
                      </a:pPr>
                      <a:r>
                        <a:rPr lang="el-GR" sz="1050">
                          <a:latin typeface="Calibri"/>
                          <a:ea typeface="Calibri"/>
                          <a:cs typeface="Times New Roman"/>
                        </a:rPr>
                        <a:t>31.3</a:t>
                      </a:r>
                    </a:p>
                    <a:p>
                      <a:pPr algn="ctr">
                        <a:lnSpc>
                          <a:spcPct val="115000"/>
                        </a:lnSpc>
                        <a:spcAft>
                          <a:spcPts val="0"/>
                        </a:spcAft>
                      </a:pPr>
                      <a:r>
                        <a:rPr lang="el-GR" sz="1050">
                          <a:latin typeface="Calibri"/>
                          <a:ea typeface="Calibri"/>
                          <a:cs typeface="Times New Roman"/>
                        </a:rPr>
                        <a:t>13.9</a:t>
                      </a:r>
                    </a:p>
                    <a:p>
                      <a:pPr algn="ctr">
                        <a:lnSpc>
                          <a:spcPct val="115000"/>
                        </a:lnSpc>
                        <a:spcAft>
                          <a:spcPts val="0"/>
                        </a:spcAft>
                      </a:pPr>
                      <a:r>
                        <a:rPr lang="el-GR" sz="1050">
                          <a:latin typeface="Calibri"/>
                          <a:ea typeface="Calibri"/>
                          <a:cs typeface="Times New Roman"/>
                        </a:rPr>
                        <a:t>5.6</a:t>
                      </a:r>
                    </a:p>
                    <a:p>
                      <a:pPr algn="ctr">
                        <a:lnSpc>
                          <a:spcPct val="115000"/>
                        </a:lnSpc>
                        <a:spcAft>
                          <a:spcPts val="0"/>
                        </a:spcAft>
                      </a:pPr>
                      <a:r>
                        <a:rPr lang="el-GR" sz="1050">
                          <a:latin typeface="Calibri"/>
                          <a:ea typeface="Calibri"/>
                          <a:cs typeface="Times New Roman"/>
                        </a:rPr>
                        <a:t>10.7</a:t>
                      </a:r>
                    </a:p>
                    <a:p>
                      <a:pPr algn="ctr">
                        <a:lnSpc>
                          <a:spcPct val="115000"/>
                        </a:lnSpc>
                        <a:spcAft>
                          <a:spcPts val="0"/>
                        </a:spcAft>
                      </a:pPr>
                      <a:r>
                        <a:rPr lang="el-GR" sz="1050">
                          <a:latin typeface="Calibri"/>
                          <a:ea typeface="Calibri"/>
                          <a:cs typeface="Times New Roman"/>
                        </a:rPr>
                        <a:t>34.6</a:t>
                      </a:r>
                    </a:p>
                    <a:p>
                      <a:pPr algn="ctr">
                        <a:lnSpc>
                          <a:spcPct val="115000"/>
                        </a:lnSpc>
                        <a:spcAft>
                          <a:spcPts val="0"/>
                        </a:spcAft>
                      </a:pPr>
                      <a:r>
                        <a:rPr lang="el-GR" sz="1050">
                          <a:latin typeface="Calibri"/>
                          <a:ea typeface="Calibri"/>
                          <a:cs typeface="Times New Roman"/>
                        </a:rPr>
                        <a:t>66.2</a:t>
                      </a:r>
                    </a:p>
                    <a:p>
                      <a:pPr algn="ctr">
                        <a:lnSpc>
                          <a:spcPct val="115000"/>
                        </a:lnSpc>
                        <a:spcAft>
                          <a:spcPts val="0"/>
                        </a:spcAft>
                      </a:pPr>
                      <a:r>
                        <a:rPr lang="el-GR" sz="1050">
                          <a:latin typeface="Calibri"/>
                          <a:ea typeface="Calibri"/>
                          <a:cs typeface="Times New Roman"/>
                        </a:rPr>
                        <a:t>137.2</a:t>
                      </a:r>
                    </a:p>
                    <a:p>
                      <a:pPr algn="ctr">
                        <a:lnSpc>
                          <a:spcPct val="115000"/>
                        </a:lnSpc>
                        <a:spcAft>
                          <a:spcPts val="0"/>
                        </a:spcAft>
                      </a:pPr>
                      <a:r>
                        <a:rPr lang="el-GR" sz="1050">
                          <a:latin typeface="Calibri"/>
                          <a:ea typeface="Calibri"/>
                          <a:cs typeface="Times New Roman"/>
                        </a:rPr>
                        <a:t>98.6</a:t>
                      </a:r>
                    </a:p>
                    <a:p>
                      <a:pPr algn="ctr">
                        <a:lnSpc>
                          <a:spcPct val="115000"/>
                        </a:lnSpc>
                        <a:spcAft>
                          <a:spcPts val="0"/>
                        </a:spcAft>
                      </a:pPr>
                      <a:r>
                        <a:rPr lang="el-GR" sz="1050">
                          <a:latin typeface="Calibri"/>
                          <a:ea typeface="Calibri"/>
                          <a:cs typeface="Times New Roman"/>
                        </a:rPr>
                        <a:t>11.8</a:t>
                      </a:r>
                    </a:p>
                    <a:p>
                      <a:pPr algn="ctr">
                        <a:lnSpc>
                          <a:spcPct val="115000"/>
                        </a:lnSpc>
                        <a:spcAft>
                          <a:spcPts val="0"/>
                        </a:spcAft>
                      </a:pPr>
                      <a:r>
                        <a:rPr lang="el-GR" sz="1050">
                          <a:latin typeface="Calibri"/>
                          <a:ea typeface="Calibri"/>
                          <a:cs typeface="Times New Roman"/>
                        </a:rPr>
                        <a:t>45.1</a:t>
                      </a:r>
                    </a:p>
                    <a:p>
                      <a:pPr algn="ctr">
                        <a:lnSpc>
                          <a:spcPct val="115000"/>
                        </a:lnSpc>
                        <a:spcAft>
                          <a:spcPts val="0"/>
                        </a:spcAft>
                      </a:pPr>
                      <a:r>
                        <a:rPr lang="el-GR" sz="1050">
                          <a:latin typeface="Calibri"/>
                          <a:ea typeface="Calibri"/>
                          <a:cs typeface="Times New Roman"/>
                        </a:rPr>
                        <a:t>54.7</a:t>
                      </a:r>
                    </a:p>
                    <a:p>
                      <a:pPr algn="ctr">
                        <a:lnSpc>
                          <a:spcPct val="115000"/>
                        </a:lnSpc>
                        <a:spcAft>
                          <a:spcPts val="0"/>
                        </a:spcAft>
                      </a:pPr>
                      <a:r>
                        <a:rPr lang="el-GR" sz="1050">
                          <a:latin typeface="Calibri"/>
                          <a:ea typeface="Calibri"/>
                          <a:cs typeface="Times New Roman"/>
                        </a:rPr>
                        <a:t>325.8</a:t>
                      </a:r>
                    </a:p>
                    <a:p>
                      <a:pPr algn="ctr">
                        <a:lnSpc>
                          <a:spcPct val="115000"/>
                        </a:lnSpc>
                        <a:spcAft>
                          <a:spcPts val="0"/>
                        </a:spcAft>
                      </a:pPr>
                      <a:r>
                        <a:rPr lang="el-GR" sz="1050">
                          <a:latin typeface="Calibri"/>
                          <a:ea typeface="Calibri"/>
                          <a:cs typeface="Times New Roman"/>
                        </a:rPr>
                        <a:t>40.8</a:t>
                      </a:r>
                    </a:p>
                    <a:p>
                      <a:pPr algn="ctr">
                        <a:lnSpc>
                          <a:spcPct val="115000"/>
                        </a:lnSpc>
                        <a:spcAft>
                          <a:spcPts val="0"/>
                        </a:spcAft>
                      </a:pPr>
                      <a:r>
                        <a:rPr lang="el-GR" sz="1050">
                          <a:latin typeface="Calibri"/>
                          <a:ea typeface="Calibri"/>
                          <a:cs typeface="Times New Roman"/>
                        </a:rPr>
                        <a:t>92.3</a:t>
                      </a:r>
                    </a:p>
                    <a:p>
                      <a:pPr algn="ctr">
                        <a:lnSpc>
                          <a:spcPct val="115000"/>
                        </a:lnSpc>
                        <a:spcAft>
                          <a:spcPts val="0"/>
                        </a:spcAft>
                      </a:pPr>
                      <a:r>
                        <a:rPr lang="el-GR" sz="1050">
                          <a:latin typeface="Calibri"/>
                          <a:ea typeface="Calibri"/>
                          <a:cs typeface="Times New Roman"/>
                        </a:rPr>
                        <a:t>26.6</a:t>
                      </a:r>
                    </a:p>
                    <a:p>
                      <a:pPr algn="ctr">
                        <a:lnSpc>
                          <a:spcPct val="115000"/>
                        </a:lnSpc>
                        <a:spcAft>
                          <a:spcPts val="0"/>
                        </a:spcAft>
                      </a:pPr>
                      <a:r>
                        <a:rPr lang="el-GR" sz="1050">
                          <a:latin typeface="Calibri"/>
                          <a:ea typeface="Calibri"/>
                          <a:cs typeface="Times New Roman"/>
                        </a:rPr>
                        <a:t>113.1</a:t>
                      </a:r>
                    </a:p>
                    <a:p>
                      <a:pPr algn="ctr">
                        <a:lnSpc>
                          <a:spcPct val="115000"/>
                        </a:lnSpc>
                        <a:spcAft>
                          <a:spcPts val="0"/>
                        </a:spcAft>
                      </a:pPr>
                      <a:r>
                        <a:rPr lang="el-GR" sz="1050">
                          <a:latin typeface="Calibri"/>
                          <a:ea typeface="Calibri"/>
                          <a:cs typeface="Times New Roman"/>
                        </a:rPr>
                        <a:t>59.6</a:t>
                      </a:r>
                    </a:p>
                    <a:p>
                      <a:pPr algn="ctr">
                        <a:lnSpc>
                          <a:spcPct val="115000"/>
                        </a:lnSpc>
                        <a:spcAft>
                          <a:spcPts val="0"/>
                        </a:spcAft>
                      </a:pPr>
                      <a:r>
                        <a:rPr lang="el-GR" sz="1050">
                          <a:latin typeface="Calibri"/>
                          <a:ea typeface="Calibri"/>
                          <a:cs typeface="Times New Roman"/>
                        </a:rPr>
                        <a:t>54.9</a:t>
                      </a:r>
                    </a:p>
                    <a:p>
                      <a:pPr algn="ctr">
                        <a:lnSpc>
                          <a:spcPct val="115000"/>
                        </a:lnSpc>
                        <a:spcAft>
                          <a:spcPts val="0"/>
                        </a:spcAft>
                      </a:pPr>
                      <a:r>
                        <a:rPr lang="el-GR" sz="1050">
                          <a:latin typeface="Calibri"/>
                          <a:ea typeface="Calibri"/>
                          <a:cs typeface="Times New Roman"/>
                        </a:rPr>
                        <a:t>12.4</a:t>
                      </a:r>
                    </a:p>
                    <a:p>
                      <a:pPr algn="ctr">
                        <a:lnSpc>
                          <a:spcPct val="115000"/>
                        </a:lnSpc>
                        <a:spcAft>
                          <a:spcPts val="0"/>
                        </a:spcAft>
                      </a:pPr>
                      <a:r>
                        <a:rPr lang="el-GR" sz="1050">
                          <a:latin typeface="Calibri"/>
                          <a:ea typeface="Calibri"/>
                          <a:cs typeface="Times New Roman"/>
                        </a:rPr>
                        <a:t>39.8</a:t>
                      </a:r>
                    </a:p>
                    <a:p>
                      <a:pPr algn="ctr">
                        <a:lnSpc>
                          <a:spcPct val="115000"/>
                        </a:lnSpc>
                        <a:spcAft>
                          <a:spcPts val="0"/>
                        </a:spcAft>
                      </a:pPr>
                      <a:r>
                        <a:rPr lang="el-GR" sz="1050">
                          <a:latin typeface="Calibri"/>
                          <a:ea typeface="Calibri"/>
                          <a:cs typeface="Times New Roman"/>
                        </a:rPr>
                        <a:t>37.4</a:t>
                      </a:r>
                    </a:p>
                    <a:p>
                      <a:pPr algn="ctr">
                        <a:lnSpc>
                          <a:spcPct val="115000"/>
                        </a:lnSpc>
                        <a:spcAft>
                          <a:spcPts val="0"/>
                        </a:spcAft>
                      </a:pPr>
                      <a:r>
                        <a:rPr lang="el-GR" sz="1050">
                          <a:latin typeface="Calibri"/>
                          <a:ea typeface="Calibri"/>
                          <a:cs typeface="Times New Roman"/>
                        </a:rPr>
                        <a:t>57.9</a:t>
                      </a:r>
                    </a:p>
                  </a:txBody>
                  <a:tcPr marL="53544" marR="535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l-GR" sz="1050">
                          <a:latin typeface="Calibri"/>
                          <a:ea typeface="Calibri"/>
                          <a:cs typeface="Times New Roman"/>
                        </a:rPr>
                        <a:t> 4.1 (ΗΒ)</a:t>
                      </a:r>
                    </a:p>
                    <a:p>
                      <a:pPr algn="l">
                        <a:lnSpc>
                          <a:spcPct val="115000"/>
                        </a:lnSpc>
                        <a:spcAft>
                          <a:spcPts val="0"/>
                        </a:spcAft>
                      </a:pPr>
                      <a:r>
                        <a:rPr lang="el-GR" sz="1050">
                          <a:latin typeface="Calibri"/>
                          <a:ea typeface="Calibri"/>
                          <a:cs typeface="Times New Roman"/>
                        </a:rPr>
                        <a:t> 4.1 (Ν. Μεξικό)</a:t>
                      </a:r>
                    </a:p>
                    <a:p>
                      <a:pPr algn="l">
                        <a:lnSpc>
                          <a:spcPct val="115000"/>
                        </a:lnSpc>
                        <a:spcAft>
                          <a:spcPts val="0"/>
                        </a:spcAft>
                      </a:pPr>
                      <a:r>
                        <a:rPr lang="el-GR" sz="1050">
                          <a:latin typeface="Calibri"/>
                          <a:ea typeface="Calibri"/>
                          <a:cs typeface="Times New Roman"/>
                        </a:rPr>
                        <a:t> 0.8 (Ιαπωνία)</a:t>
                      </a:r>
                    </a:p>
                    <a:p>
                      <a:pPr algn="l">
                        <a:lnSpc>
                          <a:spcPct val="115000"/>
                        </a:lnSpc>
                        <a:spcAft>
                          <a:spcPts val="0"/>
                        </a:spcAft>
                      </a:pPr>
                      <a:r>
                        <a:rPr lang="el-GR" sz="1050">
                          <a:latin typeface="Calibri"/>
                          <a:ea typeface="Calibri"/>
                          <a:cs typeface="Times New Roman"/>
                        </a:rPr>
                        <a:t> 1.1 (Ιαπωνία)</a:t>
                      </a:r>
                    </a:p>
                    <a:p>
                      <a:pPr algn="l">
                        <a:lnSpc>
                          <a:spcPct val="115000"/>
                        </a:lnSpc>
                        <a:spcAft>
                          <a:spcPts val="0"/>
                        </a:spcAft>
                      </a:pPr>
                      <a:r>
                        <a:rPr lang="el-GR" sz="1050">
                          <a:latin typeface="Calibri"/>
                          <a:ea typeface="Calibri"/>
                          <a:cs typeface="Times New Roman"/>
                        </a:rPr>
                        <a:t> 2.4  (Α. Γερμανία)</a:t>
                      </a:r>
                    </a:p>
                    <a:p>
                      <a:pPr algn="l">
                        <a:lnSpc>
                          <a:spcPct val="115000"/>
                        </a:lnSpc>
                        <a:spcAft>
                          <a:spcPts val="0"/>
                        </a:spcAft>
                      </a:pPr>
                      <a:r>
                        <a:rPr lang="el-GR" sz="1050">
                          <a:latin typeface="Calibri"/>
                          <a:ea typeface="Calibri"/>
                          <a:cs typeface="Times New Roman"/>
                        </a:rPr>
                        <a:t> 1.4  (Α. Γερμανία)</a:t>
                      </a:r>
                    </a:p>
                    <a:p>
                      <a:pPr algn="l">
                        <a:lnSpc>
                          <a:spcPct val="115000"/>
                        </a:lnSpc>
                        <a:spcAft>
                          <a:spcPts val="0"/>
                        </a:spcAft>
                      </a:pPr>
                      <a:r>
                        <a:rPr lang="el-GR" sz="1050">
                          <a:latin typeface="Calibri"/>
                          <a:ea typeface="Calibri"/>
                          <a:cs typeface="Times New Roman"/>
                        </a:rPr>
                        <a:t> 6.5  (Νορβηγία, ύπαιθρος)</a:t>
                      </a:r>
                    </a:p>
                    <a:p>
                      <a:pPr algn="l">
                        <a:lnSpc>
                          <a:spcPct val="115000"/>
                        </a:lnSpc>
                        <a:spcAft>
                          <a:spcPts val="0"/>
                        </a:spcAft>
                      </a:pPr>
                      <a:r>
                        <a:rPr lang="el-GR" sz="1050">
                          <a:latin typeface="Calibri"/>
                          <a:ea typeface="Calibri"/>
                          <a:cs typeface="Times New Roman"/>
                        </a:rPr>
                        <a:t>28.0 (Ν. Μεξικό, λευκοί)</a:t>
                      </a:r>
                    </a:p>
                    <a:p>
                      <a:pPr algn="l">
                        <a:lnSpc>
                          <a:spcPct val="115000"/>
                        </a:lnSpc>
                        <a:spcAft>
                          <a:spcPts val="0"/>
                        </a:spcAft>
                      </a:pPr>
                      <a:r>
                        <a:rPr lang="el-GR" sz="1050">
                          <a:latin typeface="Calibri"/>
                          <a:ea typeface="Calibri"/>
                          <a:cs typeface="Times New Roman"/>
                        </a:rPr>
                        <a:t>13.7 (Νιγηρία)</a:t>
                      </a:r>
                    </a:p>
                    <a:p>
                      <a:pPr algn="l">
                        <a:lnSpc>
                          <a:spcPct val="115000"/>
                        </a:lnSpc>
                        <a:spcAft>
                          <a:spcPts val="0"/>
                        </a:spcAft>
                      </a:pPr>
                      <a:r>
                        <a:rPr lang="el-GR" sz="1050">
                          <a:latin typeface="Calibri"/>
                          <a:ea typeface="Calibri"/>
                          <a:cs typeface="Times New Roman"/>
                        </a:rPr>
                        <a:t>14.1 (Νιγηρία)</a:t>
                      </a:r>
                    </a:p>
                    <a:p>
                      <a:pPr algn="l">
                        <a:lnSpc>
                          <a:spcPct val="115000"/>
                        </a:lnSpc>
                        <a:spcAft>
                          <a:spcPts val="0"/>
                        </a:spcAft>
                      </a:pPr>
                      <a:r>
                        <a:rPr lang="el-GR" sz="1050">
                          <a:latin typeface="Calibri"/>
                          <a:ea typeface="Calibri"/>
                          <a:cs typeface="Times New Roman"/>
                        </a:rPr>
                        <a:t>  6.0  (ΗΒ)</a:t>
                      </a:r>
                    </a:p>
                    <a:p>
                      <a:pPr algn="l">
                        <a:lnSpc>
                          <a:spcPct val="115000"/>
                        </a:lnSpc>
                        <a:spcAft>
                          <a:spcPts val="0"/>
                        </a:spcAft>
                      </a:pPr>
                      <a:r>
                        <a:rPr lang="el-GR" sz="1050">
                          <a:latin typeface="Calibri"/>
                          <a:ea typeface="Calibri"/>
                          <a:cs typeface="Times New Roman"/>
                        </a:rPr>
                        <a:t>21.0  (Νιγηρία)</a:t>
                      </a:r>
                    </a:p>
                    <a:p>
                      <a:pPr algn="l">
                        <a:lnSpc>
                          <a:spcPct val="115000"/>
                        </a:lnSpc>
                        <a:spcAft>
                          <a:spcPts val="0"/>
                        </a:spcAft>
                      </a:pPr>
                      <a:r>
                        <a:rPr lang="el-GR" sz="1050">
                          <a:latin typeface="Calibri"/>
                          <a:ea typeface="Calibri"/>
                          <a:cs typeface="Times New Roman"/>
                        </a:rPr>
                        <a:t>11.5  (Ιαπωνία)</a:t>
                      </a:r>
                    </a:p>
                    <a:p>
                      <a:pPr algn="l">
                        <a:lnSpc>
                          <a:spcPct val="115000"/>
                        </a:lnSpc>
                        <a:spcAft>
                          <a:spcPts val="0"/>
                        </a:spcAft>
                      </a:pPr>
                      <a:r>
                        <a:rPr lang="el-GR" sz="1050">
                          <a:latin typeface="Calibri"/>
                          <a:ea typeface="Calibri"/>
                          <a:cs typeface="Times New Roman"/>
                        </a:rPr>
                        <a:t>  9.0   (Νιγηρία)</a:t>
                      </a:r>
                    </a:p>
                    <a:p>
                      <a:pPr algn="l">
                        <a:lnSpc>
                          <a:spcPct val="115000"/>
                        </a:lnSpc>
                        <a:spcAft>
                          <a:spcPts val="0"/>
                        </a:spcAft>
                      </a:pPr>
                      <a:r>
                        <a:rPr lang="el-GR" sz="1050">
                          <a:latin typeface="Calibri"/>
                          <a:ea typeface="Calibri"/>
                          <a:cs typeface="Times New Roman"/>
                        </a:rPr>
                        <a:t>  8.0  (ΗΒ)</a:t>
                      </a:r>
                    </a:p>
                    <a:p>
                      <a:pPr algn="l">
                        <a:lnSpc>
                          <a:spcPct val="115000"/>
                        </a:lnSpc>
                        <a:spcAft>
                          <a:spcPts val="0"/>
                        </a:spcAft>
                      </a:pPr>
                      <a:r>
                        <a:rPr lang="el-GR" sz="1050">
                          <a:latin typeface="Calibri"/>
                          <a:ea typeface="Calibri"/>
                          <a:cs typeface="Times New Roman"/>
                        </a:rPr>
                        <a:t>  5.3  (Ιαπωνία)</a:t>
                      </a:r>
                    </a:p>
                    <a:p>
                      <a:pPr algn="l">
                        <a:lnSpc>
                          <a:spcPct val="115000"/>
                        </a:lnSpc>
                        <a:spcAft>
                          <a:spcPts val="0"/>
                        </a:spcAft>
                      </a:pPr>
                      <a:r>
                        <a:rPr lang="el-GR" sz="1050">
                          <a:latin typeface="Calibri"/>
                          <a:ea typeface="Calibri"/>
                          <a:cs typeface="Times New Roman"/>
                        </a:rPr>
                        <a:t>  7.1  (Ιαπωνία)</a:t>
                      </a:r>
                    </a:p>
                    <a:p>
                      <a:pPr algn="l">
                        <a:lnSpc>
                          <a:spcPct val="115000"/>
                        </a:lnSpc>
                        <a:spcAft>
                          <a:spcPts val="0"/>
                        </a:spcAft>
                      </a:pPr>
                      <a:r>
                        <a:rPr lang="el-GR" sz="1050">
                          <a:latin typeface="Calibri"/>
                          <a:ea typeface="Calibri"/>
                          <a:cs typeface="Times New Roman"/>
                        </a:rPr>
                        <a:t>17.8 (Ιαπωνία)</a:t>
                      </a:r>
                    </a:p>
                    <a:p>
                      <a:pPr algn="l">
                        <a:lnSpc>
                          <a:spcPct val="115000"/>
                        </a:lnSpc>
                        <a:spcAft>
                          <a:spcPts val="0"/>
                        </a:spcAft>
                      </a:pPr>
                      <a:r>
                        <a:rPr lang="el-GR" sz="1050">
                          <a:latin typeface="Calibri"/>
                          <a:ea typeface="Calibri"/>
                          <a:cs typeface="Times New Roman"/>
                        </a:rPr>
                        <a:t>  9.0 (Νιγηρία)</a:t>
                      </a:r>
                    </a:p>
                    <a:p>
                      <a:pPr algn="l">
                        <a:lnSpc>
                          <a:spcPct val="115000"/>
                        </a:lnSpc>
                        <a:spcAft>
                          <a:spcPts val="0"/>
                        </a:spcAft>
                      </a:pPr>
                      <a:r>
                        <a:rPr lang="el-GR" sz="1050">
                          <a:latin typeface="Calibri"/>
                          <a:ea typeface="Calibri"/>
                          <a:cs typeface="Times New Roman"/>
                        </a:rPr>
                        <a:t>12.2 (Ιαπωνία)</a:t>
                      </a:r>
                    </a:p>
                    <a:p>
                      <a:pPr algn="l">
                        <a:lnSpc>
                          <a:spcPct val="115000"/>
                        </a:lnSpc>
                        <a:spcAft>
                          <a:spcPts val="0"/>
                        </a:spcAft>
                      </a:pPr>
                      <a:r>
                        <a:rPr lang="el-GR" sz="1050">
                          <a:latin typeface="Calibri"/>
                          <a:ea typeface="Calibri"/>
                          <a:cs typeface="Times New Roman"/>
                        </a:rPr>
                        <a:t>  3.6  (ΗΒ)</a:t>
                      </a:r>
                    </a:p>
                    <a:p>
                      <a:pPr algn="l">
                        <a:lnSpc>
                          <a:spcPct val="115000"/>
                        </a:lnSpc>
                        <a:spcAft>
                          <a:spcPts val="0"/>
                        </a:spcAft>
                      </a:pPr>
                      <a:r>
                        <a:rPr lang="el-GR" sz="1050">
                          <a:latin typeface="Calibri"/>
                          <a:ea typeface="Calibri"/>
                          <a:cs typeface="Times New Roman"/>
                        </a:rPr>
                        <a:t>13.1  (Πουέρτο Ρίκο)</a:t>
                      </a:r>
                    </a:p>
                    <a:p>
                      <a:pPr algn="l">
                        <a:lnSpc>
                          <a:spcPct val="115000"/>
                        </a:lnSpc>
                        <a:spcAft>
                          <a:spcPts val="0"/>
                        </a:spcAft>
                      </a:pPr>
                      <a:r>
                        <a:rPr lang="el-GR" sz="1050">
                          <a:latin typeface="Calibri"/>
                          <a:ea typeface="Calibri"/>
                          <a:cs typeface="Times New Roman"/>
                        </a:rPr>
                        <a:t>  6.2  (Ιαπωνία)</a:t>
                      </a:r>
                    </a:p>
                    <a:p>
                      <a:pPr algn="l">
                        <a:lnSpc>
                          <a:spcPct val="115000"/>
                        </a:lnSpc>
                        <a:spcAft>
                          <a:spcPts val="0"/>
                        </a:spcAft>
                      </a:pPr>
                      <a:r>
                        <a:rPr lang="el-GR" sz="1050">
                          <a:latin typeface="Calibri"/>
                          <a:ea typeface="Calibri"/>
                          <a:cs typeface="Times New Roman"/>
                        </a:rPr>
                        <a:t>40.8 (Ν. Μεξικό)</a:t>
                      </a:r>
                    </a:p>
                  </a:txBody>
                  <a:tcPr marL="53544" marR="535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50519">
                <a:tc>
                  <a:txBody>
                    <a:bodyPr/>
                    <a:lstStyle/>
                    <a:p>
                      <a:pPr algn="l">
                        <a:lnSpc>
                          <a:spcPct val="115000"/>
                        </a:lnSpc>
                        <a:spcAft>
                          <a:spcPts val="0"/>
                        </a:spcAft>
                      </a:pPr>
                      <a:r>
                        <a:rPr lang="el-GR" sz="1050">
                          <a:latin typeface="Calibri"/>
                          <a:ea typeface="Calibri"/>
                          <a:cs typeface="Times New Roman"/>
                        </a:rPr>
                        <a:t>Σύνολο</a:t>
                      </a:r>
                    </a:p>
                  </a:txBody>
                  <a:tcPr marL="53544" marR="535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l-GR" sz="1050">
                          <a:latin typeface="Calibri"/>
                          <a:ea typeface="Calibri"/>
                          <a:cs typeface="Times New Roman"/>
                        </a:rPr>
                        <a:t>                  1,590</a:t>
                      </a:r>
                    </a:p>
                  </a:txBody>
                  <a:tcPr marL="53544" marR="535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l-GR" sz="1050" dirty="0">
                          <a:latin typeface="Calibri"/>
                          <a:ea typeface="Calibri"/>
                          <a:cs typeface="Times New Roman"/>
                        </a:rPr>
                        <a:t>321</a:t>
                      </a:r>
                    </a:p>
                  </a:txBody>
                  <a:tcPr marL="53544" marR="535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29716" name="Rectangle 1"/>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el-GR"/>
          </a:p>
        </p:txBody>
      </p:sp>
      <p:sp>
        <p:nvSpPr>
          <p:cNvPr id="4" name="Title 3"/>
          <p:cNvSpPr>
            <a:spLocks noGrp="1"/>
          </p:cNvSpPr>
          <p:nvPr>
            <p:ph type="title"/>
          </p:nvPr>
        </p:nvSpPr>
        <p:spPr>
          <a:xfrm>
            <a:off x="395288" y="39901"/>
            <a:ext cx="8209160" cy="1083277"/>
          </a:xfrm>
        </p:spPr>
        <p:txBody>
          <a:bodyPr>
            <a:normAutofit fontScale="90000"/>
          </a:bodyPr>
          <a:lstStyle/>
          <a:p>
            <a:pPr marL="54864" algn="ctr" eaLnBrk="1" fontAlgn="auto" hangingPunct="1">
              <a:spcAft>
                <a:spcPts val="0"/>
              </a:spcAft>
              <a:defRPr/>
            </a:pPr>
            <a:br>
              <a:rPr lang="en-US" sz="2400" dirty="0">
                <a:solidFill>
                  <a:schemeClr val="tx2">
                    <a:tint val="100000"/>
                    <a:shade val="90000"/>
                    <a:satMod val="250000"/>
                    <a:alpha val="100000"/>
                  </a:schemeClr>
                </a:solidFill>
              </a:rPr>
            </a:br>
            <a:br>
              <a:rPr lang="en-US" sz="2400" dirty="0">
                <a:solidFill>
                  <a:schemeClr val="tx2">
                    <a:tint val="100000"/>
                    <a:shade val="90000"/>
                    <a:satMod val="250000"/>
                    <a:alpha val="100000"/>
                  </a:schemeClr>
                </a:solidFill>
              </a:rPr>
            </a:br>
            <a:br>
              <a:rPr lang="en-US" sz="2400" dirty="0">
                <a:solidFill>
                  <a:schemeClr val="tx2">
                    <a:tint val="100000"/>
                    <a:shade val="90000"/>
                    <a:satMod val="250000"/>
                    <a:alpha val="100000"/>
                  </a:schemeClr>
                </a:solidFill>
              </a:rPr>
            </a:br>
            <a:br>
              <a:rPr lang="en-US" sz="2400" dirty="0">
                <a:solidFill>
                  <a:schemeClr val="tx2">
                    <a:tint val="100000"/>
                    <a:shade val="90000"/>
                    <a:satMod val="250000"/>
                    <a:alpha val="100000"/>
                  </a:schemeClr>
                </a:solidFill>
              </a:rPr>
            </a:br>
            <a:br>
              <a:rPr lang="en-US" sz="2400" dirty="0">
                <a:solidFill>
                  <a:schemeClr val="tx2">
                    <a:tint val="100000"/>
                    <a:shade val="90000"/>
                    <a:satMod val="250000"/>
                    <a:alpha val="100000"/>
                  </a:schemeClr>
                </a:solidFill>
              </a:rPr>
            </a:br>
            <a:br>
              <a:rPr lang="en-US" sz="2400" dirty="0">
                <a:solidFill>
                  <a:schemeClr val="tx2">
                    <a:tint val="100000"/>
                    <a:shade val="90000"/>
                    <a:satMod val="250000"/>
                    <a:alpha val="100000"/>
                  </a:schemeClr>
                </a:solidFill>
              </a:rPr>
            </a:br>
            <a:br>
              <a:rPr lang="en-US" sz="2400" dirty="0">
                <a:solidFill>
                  <a:schemeClr val="tx2">
                    <a:tint val="100000"/>
                    <a:shade val="90000"/>
                    <a:satMod val="250000"/>
                    <a:alpha val="100000"/>
                  </a:schemeClr>
                </a:solidFill>
              </a:rPr>
            </a:br>
            <a:br>
              <a:rPr lang="en-US" sz="2400" dirty="0">
                <a:solidFill>
                  <a:schemeClr val="tx2">
                    <a:tint val="100000"/>
                    <a:shade val="90000"/>
                    <a:satMod val="250000"/>
                    <a:alpha val="100000"/>
                  </a:schemeClr>
                </a:solidFill>
              </a:rPr>
            </a:br>
            <a:br>
              <a:rPr lang="en-US" sz="2400" dirty="0">
                <a:solidFill>
                  <a:schemeClr val="tx2">
                    <a:tint val="100000"/>
                    <a:shade val="90000"/>
                    <a:satMod val="250000"/>
                    <a:alpha val="100000"/>
                  </a:schemeClr>
                </a:solidFill>
              </a:rPr>
            </a:br>
            <a:br>
              <a:rPr lang="el-GR" sz="2400" dirty="0">
                <a:solidFill>
                  <a:schemeClr val="tx2">
                    <a:tint val="100000"/>
                    <a:shade val="90000"/>
                    <a:satMod val="250000"/>
                    <a:alpha val="100000"/>
                  </a:schemeClr>
                </a:solidFill>
              </a:rPr>
            </a:br>
            <a:br>
              <a:rPr lang="el-GR" sz="2400" dirty="0">
                <a:solidFill>
                  <a:schemeClr val="tx2">
                    <a:tint val="100000"/>
                    <a:shade val="90000"/>
                    <a:satMod val="250000"/>
                    <a:alpha val="100000"/>
                  </a:schemeClr>
                </a:solidFill>
              </a:rPr>
            </a:br>
            <a:br>
              <a:rPr lang="el-GR" sz="2400" dirty="0">
                <a:solidFill>
                  <a:schemeClr val="tx2">
                    <a:tint val="100000"/>
                    <a:shade val="90000"/>
                    <a:satMod val="250000"/>
                    <a:alpha val="100000"/>
                  </a:schemeClr>
                </a:solidFill>
              </a:rPr>
            </a:br>
            <a:br>
              <a:rPr lang="el-GR" sz="2400" dirty="0">
                <a:solidFill>
                  <a:schemeClr val="tx2">
                    <a:tint val="100000"/>
                    <a:shade val="90000"/>
                    <a:satMod val="250000"/>
                    <a:alpha val="100000"/>
                  </a:schemeClr>
                </a:solidFill>
              </a:rPr>
            </a:br>
            <a:br>
              <a:rPr lang="el-GR" sz="2400" dirty="0">
                <a:solidFill>
                  <a:schemeClr val="tx2">
                    <a:tint val="100000"/>
                    <a:shade val="90000"/>
                    <a:satMod val="250000"/>
                    <a:alpha val="100000"/>
                  </a:schemeClr>
                </a:solidFill>
              </a:rPr>
            </a:br>
            <a:br>
              <a:rPr lang="el-GR" sz="2400" dirty="0">
                <a:solidFill>
                  <a:schemeClr val="tx2">
                    <a:tint val="100000"/>
                    <a:shade val="90000"/>
                    <a:satMod val="250000"/>
                    <a:alpha val="100000"/>
                  </a:schemeClr>
                </a:solidFill>
              </a:rPr>
            </a:br>
            <a:br>
              <a:rPr lang="el-GR" sz="2400" dirty="0">
                <a:solidFill>
                  <a:schemeClr val="tx2">
                    <a:tint val="100000"/>
                    <a:shade val="90000"/>
                    <a:satMod val="250000"/>
                    <a:alpha val="100000"/>
                  </a:schemeClr>
                </a:solidFill>
              </a:rPr>
            </a:br>
            <a:br>
              <a:rPr lang="el-GR" sz="2400" dirty="0">
                <a:solidFill>
                  <a:schemeClr val="tx2">
                    <a:tint val="100000"/>
                    <a:shade val="90000"/>
                    <a:satMod val="250000"/>
                    <a:alpha val="100000"/>
                  </a:schemeClr>
                </a:solidFill>
              </a:rPr>
            </a:br>
            <a:br>
              <a:rPr lang="el-GR" sz="2400" dirty="0">
                <a:solidFill>
                  <a:schemeClr val="tx2">
                    <a:tint val="100000"/>
                    <a:shade val="90000"/>
                    <a:satMod val="250000"/>
                    <a:alpha val="100000"/>
                  </a:schemeClr>
                </a:solidFill>
              </a:rPr>
            </a:br>
            <a:br>
              <a:rPr lang="el-GR" sz="2400" dirty="0">
                <a:solidFill>
                  <a:schemeClr val="tx2">
                    <a:tint val="100000"/>
                    <a:shade val="90000"/>
                    <a:satMod val="250000"/>
                    <a:alpha val="100000"/>
                  </a:schemeClr>
                </a:solidFill>
              </a:rPr>
            </a:br>
            <a:br>
              <a:rPr lang="el-GR" sz="2400" dirty="0">
                <a:solidFill>
                  <a:schemeClr val="tx2">
                    <a:tint val="100000"/>
                    <a:shade val="90000"/>
                    <a:satMod val="250000"/>
                    <a:alpha val="100000"/>
                  </a:schemeClr>
                </a:solidFill>
              </a:rPr>
            </a:br>
            <a:br>
              <a:rPr lang="el-GR" sz="2400" dirty="0">
                <a:solidFill>
                  <a:schemeClr val="tx2">
                    <a:tint val="100000"/>
                    <a:shade val="90000"/>
                    <a:satMod val="250000"/>
                    <a:alpha val="100000"/>
                  </a:schemeClr>
                </a:solidFill>
              </a:rPr>
            </a:br>
            <a:br>
              <a:rPr lang="el-GR" sz="2400" dirty="0">
                <a:solidFill>
                  <a:schemeClr val="tx2">
                    <a:tint val="100000"/>
                    <a:shade val="90000"/>
                    <a:satMod val="250000"/>
                    <a:alpha val="100000"/>
                  </a:schemeClr>
                </a:solidFill>
              </a:rPr>
            </a:br>
            <a:br>
              <a:rPr lang="el-GR" sz="2400" dirty="0">
                <a:solidFill>
                  <a:schemeClr val="tx2">
                    <a:tint val="100000"/>
                    <a:shade val="90000"/>
                    <a:satMod val="250000"/>
                    <a:alpha val="100000"/>
                  </a:schemeClr>
                </a:solidFill>
              </a:rPr>
            </a:br>
            <a:br>
              <a:rPr lang="el-GR" sz="2400" dirty="0">
                <a:solidFill>
                  <a:schemeClr val="tx2">
                    <a:tint val="100000"/>
                    <a:shade val="90000"/>
                    <a:satMod val="250000"/>
                    <a:alpha val="100000"/>
                  </a:schemeClr>
                </a:solidFill>
              </a:rPr>
            </a:br>
            <a:br>
              <a:rPr lang="el-GR" sz="2400" dirty="0">
                <a:solidFill>
                  <a:schemeClr val="tx2">
                    <a:tint val="100000"/>
                    <a:shade val="90000"/>
                    <a:satMod val="250000"/>
                    <a:alpha val="100000"/>
                  </a:schemeClr>
                </a:solidFill>
              </a:rPr>
            </a:br>
            <a:br>
              <a:rPr lang="el-GR" sz="2400" dirty="0">
                <a:solidFill>
                  <a:schemeClr val="tx2">
                    <a:tint val="100000"/>
                    <a:shade val="90000"/>
                    <a:satMod val="250000"/>
                    <a:alpha val="100000"/>
                  </a:schemeClr>
                </a:solidFill>
              </a:rPr>
            </a:br>
            <a:br>
              <a:rPr lang="el-GR" sz="2400" dirty="0">
                <a:solidFill>
                  <a:schemeClr val="tx2">
                    <a:tint val="100000"/>
                    <a:shade val="90000"/>
                    <a:satMod val="250000"/>
                    <a:alpha val="100000"/>
                  </a:schemeClr>
                </a:solidFill>
              </a:rPr>
            </a:br>
            <a:br>
              <a:rPr lang="el-GR" sz="2400" dirty="0">
                <a:solidFill>
                  <a:schemeClr val="tx2">
                    <a:tint val="100000"/>
                    <a:shade val="90000"/>
                    <a:satMod val="250000"/>
                    <a:alpha val="100000"/>
                  </a:schemeClr>
                </a:solidFill>
              </a:rPr>
            </a:br>
            <a:br>
              <a:rPr lang="el-GR" sz="2400" dirty="0">
                <a:solidFill>
                  <a:schemeClr val="tx2">
                    <a:tint val="100000"/>
                    <a:shade val="90000"/>
                    <a:satMod val="250000"/>
                    <a:alpha val="100000"/>
                  </a:schemeClr>
                </a:solidFill>
              </a:rPr>
            </a:br>
            <a:br>
              <a:rPr lang="el-GR" sz="2400" dirty="0">
                <a:solidFill>
                  <a:schemeClr val="tx2">
                    <a:tint val="100000"/>
                    <a:shade val="90000"/>
                    <a:satMod val="250000"/>
                    <a:alpha val="100000"/>
                  </a:schemeClr>
                </a:solidFill>
              </a:rPr>
            </a:br>
            <a:br>
              <a:rPr lang="el-GR" sz="2400" dirty="0">
                <a:solidFill>
                  <a:schemeClr val="tx2">
                    <a:tint val="100000"/>
                    <a:shade val="90000"/>
                    <a:satMod val="250000"/>
                    <a:alpha val="100000"/>
                  </a:schemeClr>
                </a:solidFill>
              </a:rPr>
            </a:br>
            <a:br>
              <a:rPr lang="el-GR" sz="2400" dirty="0">
                <a:solidFill>
                  <a:schemeClr val="tx2">
                    <a:tint val="100000"/>
                    <a:shade val="90000"/>
                    <a:satMod val="250000"/>
                    <a:alpha val="100000"/>
                  </a:schemeClr>
                </a:solidFill>
              </a:rPr>
            </a:br>
            <a:br>
              <a:rPr lang="el-GR" sz="2400" dirty="0">
                <a:solidFill>
                  <a:schemeClr val="tx2">
                    <a:tint val="100000"/>
                    <a:shade val="90000"/>
                    <a:satMod val="250000"/>
                    <a:alpha val="100000"/>
                  </a:schemeClr>
                </a:solidFill>
              </a:rPr>
            </a:br>
            <a:br>
              <a:rPr lang="el-GR" sz="2400" dirty="0">
                <a:solidFill>
                  <a:schemeClr val="tx2">
                    <a:tint val="100000"/>
                    <a:shade val="90000"/>
                    <a:satMod val="250000"/>
                    <a:alpha val="100000"/>
                  </a:schemeClr>
                </a:solidFill>
              </a:rPr>
            </a:br>
            <a:br>
              <a:rPr lang="el-GR" sz="2400" dirty="0">
                <a:solidFill>
                  <a:schemeClr val="tx2">
                    <a:tint val="100000"/>
                    <a:shade val="90000"/>
                    <a:satMod val="250000"/>
                    <a:alpha val="100000"/>
                  </a:schemeClr>
                </a:solidFill>
              </a:rPr>
            </a:br>
            <a:br>
              <a:rPr lang="el-GR" sz="2400" dirty="0">
                <a:solidFill>
                  <a:schemeClr val="tx2">
                    <a:tint val="100000"/>
                    <a:shade val="90000"/>
                    <a:satMod val="250000"/>
                    <a:alpha val="100000"/>
                  </a:schemeClr>
                </a:solidFill>
              </a:rPr>
            </a:br>
            <a:br>
              <a:rPr lang="el-GR" sz="2400" dirty="0">
                <a:solidFill>
                  <a:schemeClr val="tx2">
                    <a:tint val="100000"/>
                    <a:shade val="90000"/>
                    <a:satMod val="250000"/>
                    <a:alpha val="100000"/>
                  </a:schemeClr>
                </a:solidFill>
              </a:rPr>
            </a:br>
            <a:br>
              <a:rPr lang="el-GR" sz="2400" dirty="0">
                <a:solidFill>
                  <a:schemeClr val="tx2">
                    <a:tint val="100000"/>
                    <a:shade val="90000"/>
                    <a:satMod val="250000"/>
                    <a:alpha val="100000"/>
                  </a:schemeClr>
                </a:solidFill>
              </a:rPr>
            </a:br>
            <a:br>
              <a:rPr lang="el-GR" sz="2400" dirty="0">
                <a:solidFill>
                  <a:schemeClr val="tx2">
                    <a:tint val="100000"/>
                    <a:shade val="90000"/>
                    <a:satMod val="250000"/>
                    <a:alpha val="100000"/>
                  </a:schemeClr>
                </a:solidFill>
              </a:rPr>
            </a:br>
            <a:br>
              <a:rPr lang="el-GR" sz="2400" dirty="0">
                <a:solidFill>
                  <a:schemeClr val="tx2">
                    <a:tint val="100000"/>
                    <a:shade val="90000"/>
                    <a:satMod val="250000"/>
                    <a:alpha val="100000"/>
                  </a:schemeClr>
                </a:solidFill>
              </a:rPr>
            </a:br>
            <a:br>
              <a:rPr lang="el-GR" sz="2400" dirty="0">
                <a:solidFill>
                  <a:schemeClr val="tx2">
                    <a:tint val="100000"/>
                    <a:shade val="90000"/>
                    <a:satMod val="250000"/>
                    <a:alpha val="100000"/>
                  </a:schemeClr>
                </a:solidFill>
              </a:rPr>
            </a:br>
            <a:br>
              <a:rPr lang="el-GR" sz="2400" dirty="0">
                <a:solidFill>
                  <a:schemeClr val="tx2">
                    <a:tint val="100000"/>
                    <a:shade val="90000"/>
                    <a:satMod val="250000"/>
                    <a:alpha val="100000"/>
                  </a:schemeClr>
                </a:solidFill>
              </a:rPr>
            </a:br>
            <a:br>
              <a:rPr lang="el-GR" sz="2400" dirty="0">
                <a:solidFill>
                  <a:schemeClr val="tx2">
                    <a:tint val="100000"/>
                    <a:shade val="90000"/>
                    <a:satMod val="250000"/>
                    <a:alpha val="100000"/>
                  </a:schemeClr>
                </a:solidFill>
              </a:rPr>
            </a:br>
            <a:br>
              <a:rPr lang="el-GR" sz="2400" dirty="0">
                <a:solidFill>
                  <a:schemeClr val="tx2">
                    <a:tint val="100000"/>
                    <a:shade val="90000"/>
                    <a:satMod val="250000"/>
                    <a:alpha val="100000"/>
                  </a:schemeClr>
                </a:solidFill>
              </a:rPr>
            </a:br>
            <a:r>
              <a:rPr lang="el-GR" sz="2000" dirty="0">
                <a:solidFill>
                  <a:schemeClr val="tx2">
                    <a:tint val="100000"/>
                    <a:shade val="90000"/>
                    <a:satMod val="250000"/>
                    <a:alpha val="100000"/>
                  </a:schemeClr>
                </a:solidFill>
              </a:rPr>
              <a:t>Πίνακας 1:  Ετήσιες συχνότητες ανά εκατομμύριο, σε διάφορες μορφές καρκίνου στους άνδρες στις ΗΠΑ και στο μέρος του κόσμου με την πιο χαμηλή συχνότητα (Τιμές για το έτος 1978, στο σύνολο του πληθυσμού με ηλικία &lt;65 ετών).</a:t>
            </a:r>
            <a:endParaRPr lang="el-GR" sz="2400" dirty="0">
              <a:solidFill>
                <a:schemeClr val="tx2">
                  <a:tint val="100000"/>
                  <a:shade val="90000"/>
                  <a:satMod val="250000"/>
                  <a:alpha val="100000"/>
                </a:schemeClr>
              </a:solidFill>
            </a:endParaRPr>
          </a:p>
        </p:txBody>
      </p:sp>
      <p:sp>
        <p:nvSpPr>
          <p:cNvPr id="3" name="TextBox 2"/>
          <p:cNvSpPr txBox="1"/>
          <p:nvPr/>
        </p:nvSpPr>
        <p:spPr>
          <a:xfrm>
            <a:off x="6733014" y="5733256"/>
            <a:ext cx="2016224" cy="830997"/>
          </a:xfrm>
          <a:prstGeom prst="rect">
            <a:avLst/>
          </a:prstGeom>
          <a:noFill/>
        </p:spPr>
        <p:txBody>
          <a:bodyPr wrap="square" rtlCol="0">
            <a:spAutoFit/>
          </a:bodyPr>
          <a:lstStyle/>
          <a:p>
            <a:r>
              <a:rPr lang="el-GR" sz="1200" dirty="0"/>
              <a:t>1590-321= 1269 περιστατικά θα μπορούσαν να αποφευχθούν! </a:t>
            </a:r>
          </a:p>
        </p:txBody>
      </p:sp>
      <p:sp>
        <p:nvSpPr>
          <p:cNvPr id="5" name="TextBox 4">
            <a:extLst>
              <a:ext uri="{FF2B5EF4-FFF2-40B4-BE49-F238E27FC236}">
                <a16:creationId xmlns:a16="http://schemas.microsoft.com/office/drawing/2014/main" id="{7DFBDE0C-5957-4684-B358-3B204010081F}"/>
              </a:ext>
            </a:extLst>
          </p:cNvPr>
          <p:cNvSpPr txBox="1"/>
          <p:nvPr/>
        </p:nvSpPr>
        <p:spPr>
          <a:xfrm>
            <a:off x="6852708" y="1793716"/>
            <a:ext cx="2016224" cy="3939540"/>
          </a:xfrm>
          <a:prstGeom prst="rect">
            <a:avLst/>
          </a:prstGeom>
          <a:noFill/>
        </p:spPr>
        <p:txBody>
          <a:bodyPr wrap="square" rtlCol="0">
            <a:spAutoFit/>
          </a:bodyPr>
          <a:lstStyle/>
          <a:p>
            <a:r>
              <a:rPr lang="el-GR" sz="1000" dirty="0"/>
              <a:t>Σύμφωνα με τον καθηγητή </a:t>
            </a:r>
            <a:r>
              <a:rPr lang="en-US" sz="1000" dirty="0"/>
              <a:t>Sir R</a:t>
            </a:r>
            <a:r>
              <a:rPr lang="el-GR" sz="1000" dirty="0"/>
              <a:t>. </a:t>
            </a:r>
            <a:r>
              <a:rPr lang="en-US" sz="1000" dirty="0"/>
              <a:t>Doll</a:t>
            </a:r>
            <a:r>
              <a:rPr lang="el-GR" sz="1000" dirty="0"/>
              <a:t>, ένα μεγάλο % της θνησιμότητας από καρκίνο, (της τάξης του 80% είναι «εν δυνάμει </a:t>
            </a:r>
            <a:r>
              <a:rPr lang="el-GR" sz="1000" dirty="0" err="1"/>
              <a:t>προληπτέο</a:t>
            </a:r>
            <a:r>
              <a:rPr lang="el-GR" sz="1000" dirty="0"/>
              <a:t>».  Το ποσοστό αυτό, βρίσκεται, από τα στοιχεία του πίνακα 1.  Μήπως μπορείτε να υποθέσετε πως βρίσκεται κάτι τέτοιο; [Σας βοηθάει καθόλου το γεγονός ότι στις ΗΠΑ σε κάθε 1 </a:t>
            </a:r>
            <a:r>
              <a:rPr lang="el-GR" sz="1000" dirty="0" err="1"/>
              <a:t>εκατομ</a:t>
            </a:r>
            <a:r>
              <a:rPr lang="el-GR" sz="1000" dirty="0"/>
              <a:t>. άντρες πεθαίνουν κάθε χρόνο περίπου 326 από καρκίνο των βρόγχων του </a:t>
            </a:r>
            <a:r>
              <a:rPr lang="el-GR" sz="1000" dirty="0" err="1"/>
              <a:t>πνεύμονος</a:t>
            </a:r>
            <a:r>
              <a:rPr lang="el-GR" sz="1000" dirty="0"/>
              <a:t>, ενώ στη Νιγηρία μόνο 9;]. ΑΠΑΝΤΗΣΗ: Αφαιρούμε όλα τα %  και λέμε: Αν με ένα μαγικό τρόπο αλλάζαμε το Περιβάλλον και τον τρόπο ζωής του μέσου Αμερικανού, θα μπορούσαμε να αποφύγουμε τα 1269. Αναγωγή στο % και βρίσκουμε περίπου 80% ΕΝ ΔΥΝΑΜΕΙ ΑΠΟΦΕΥΚΤΕΟ.  </a:t>
            </a:r>
          </a:p>
          <a:p>
            <a:endParaRPr lang="el-GR" sz="1000" dirty="0"/>
          </a:p>
          <a:p>
            <a:endParaRPr lang="en-US" sz="1000" dirty="0"/>
          </a:p>
        </p:txBody>
      </p:sp>
      <p:pic>
        <p:nvPicPr>
          <p:cNvPr id="6" name="Εγγεγραμμένος ήχος">
            <a:hlinkClick r:id="" action="ppaction://media"/>
            <a:extLst>
              <a:ext uri="{FF2B5EF4-FFF2-40B4-BE49-F238E27FC236}">
                <a16:creationId xmlns:a16="http://schemas.microsoft.com/office/drawing/2014/main" id="{A821E9A8-630F-4087-BFC4-906E3F507D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491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ChangeArrowheads="1"/>
          </p:cNvSpPr>
          <p:nvPr/>
        </p:nvSpPr>
        <p:spPr bwMode="auto">
          <a:xfrm>
            <a:off x="-922338" y="1558925"/>
            <a:ext cx="9144001" cy="0"/>
          </a:xfrm>
          <a:prstGeom prst="rect">
            <a:avLst/>
          </a:prstGeom>
          <a:noFill/>
          <a:ln w="9525">
            <a:noFill/>
            <a:miter lim="800000"/>
            <a:headEnd/>
            <a:tailEnd/>
          </a:ln>
        </p:spPr>
        <p:txBody>
          <a:bodyPr wrap="none" anchor="ctr">
            <a:spAutoFit/>
          </a:bodyPr>
          <a:lstStyle/>
          <a:p>
            <a:endParaRPr lang="el-GR"/>
          </a:p>
        </p:txBody>
      </p:sp>
      <p:graphicFrame>
        <p:nvGraphicFramePr>
          <p:cNvPr id="5122" name="Object 3"/>
          <p:cNvGraphicFramePr>
            <a:graphicFrameLocks noChangeAspect="1"/>
          </p:cNvGraphicFramePr>
          <p:nvPr/>
        </p:nvGraphicFramePr>
        <p:xfrm>
          <a:off x="971550" y="0"/>
          <a:ext cx="7129463" cy="5281613"/>
        </p:xfrm>
        <a:graphic>
          <a:graphicData uri="http://schemas.openxmlformats.org/presentationml/2006/ole">
            <mc:AlternateContent xmlns:mc="http://schemas.openxmlformats.org/markup-compatibility/2006">
              <mc:Choice xmlns:v="urn:schemas-microsoft-com:vml" Requires="v">
                <p:oleObj spid="_x0000_s5170" name="Γράφημα" r:id="rId4" imgW="4371975" imgH="3314700" progId="MSGraph.Chart.8">
                  <p:embed/>
                </p:oleObj>
              </mc:Choice>
              <mc:Fallback>
                <p:oleObj name="Γράφημα" r:id="rId4" imgW="4371975" imgH="3314700" progId="MSGraph.Chart.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0"/>
                        <a:ext cx="7129463" cy="52816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24" name="Rectangle 4"/>
          <p:cNvSpPr>
            <a:spLocks noChangeArrowheads="1"/>
          </p:cNvSpPr>
          <p:nvPr/>
        </p:nvSpPr>
        <p:spPr bwMode="auto">
          <a:xfrm>
            <a:off x="1258888" y="5584825"/>
            <a:ext cx="6408737" cy="825500"/>
          </a:xfrm>
          <a:prstGeom prst="rect">
            <a:avLst/>
          </a:prstGeom>
          <a:noFill/>
          <a:ln w="9525">
            <a:noFill/>
            <a:miter lim="800000"/>
            <a:headEnd/>
            <a:tailEnd/>
          </a:ln>
        </p:spPr>
        <p:txBody>
          <a:bodyPr anchor="ctr">
            <a:spAutoFit/>
          </a:bodyPr>
          <a:lstStyle/>
          <a:p>
            <a:pPr indent="269875" algn="just"/>
            <a:r>
              <a:rPr lang="el-GR" sz="1600" b="1">
                <a:cs typeface="Times New Roman" pitchFamily="18" charset="0"/>
              </a:rPr>
              <a:t>Εικόνα.</a:t>
            </a:r>
            <a:r>
              <a:rPr lang="el-GR" sz="1600">
                <a:cs typeface="Times New Roman" pitchFamily="18" charset="0"/>
              </a:rPr>
              <a:t> Ετήσια συχνότητα θανάτων από καρκίνο του πνεύμονα σε δύο κατηγορίες καπνιστών σε σχέση με την ηλικία έναρξης του καπνίσματος (Πηγή: </a:t>
            </a:r>
            <a:r>
              <a:rPr lang="en-US" sz="1600">
                <a:cs typeface="Times New Roman" pitchFamily="18" charset="0"/>
              </a:rPr>
              <a:t>Peto</a:t>
            </a:r>
            <a:r>
              <a:rPr lang="el-GR" sz="1600">
                <a:cs typeface="Times New Roman" pitchFamily="18" charset="0"/>
              </a:rPr>
              <a:t>, 1985).</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rrowheads="1"/>
          </p:cNvSpPr>
          <p:nvPr>
            <p:ph type="title"/>
          </p:nvPr>
        </p:nvSpPr>
        <p:spPr>
          <a:xfrm>
            <a:off x="457200" y="274638"/>
            <a:ext cx="8507413" cy="777875"/>
          </a:xfrm>
        </p:spPr>
        <p:txBody>
          <a:bodyPr/>
          <a:lstStyle/>
          <a:p>
            <a:pPr marL="54864" eaLnBrk="1" fontAlgn="auto" hangingPunct="1">
              <a:spcAft>
                <a:spcPts val="0"/>
              </a:spcAft>
              <a:defRPr/>
            </a:pPr>
            <a:r>
              <a:rPr lang="el-GR" sz="2400">
                <a:solidFill>
                  <a:schemeClr val="tx1"/>
                </a:solidFill>
                <a:effectLst/>
              </a:rPr>
              <a:t>Κυριότερες αιτίες θανάτου στην Ελλάδα (1981-2003)</a:t>
            </a:r>
            <a:endParaRPr lang="en-US" sz="2400">
              <a:solidFill>
                <a:schemeClr val="tx1"/>
              </a:solidFill>
              <a:effectLst/>
            </a:endParaRPr>
          </a:p>
        </p:txBody>
      </p:sp>
      <p:graphicFrame>
        <p:nvGraphicFramePr>
          <p:cNvPr id="27979" name="Group 331"/>
          <p:cNvGraphicFramePr>
            <a:graphicFrameLocks noGrp="1"/>
          </p:cNvGraphicFramePr>
          <p:nvPr>
            <p:ph type="tbl" idx="1"/>
          </p:nvPr>
        </p:nvGraphicFramePr>
        <p:xfrm>
          <a:off x="457200" y="1600200"/>
          <a:ext cx="8229600" cy="4667252"/>
        </p:xfrm>
        <a:graphic>
          <a:graphicData uri="http://schemas.openxmlformats.org/drawingml/2006/table">
            <a:tbl>
              <a:tblPr/>
              <a:tblGrid>
                <a:gridCol w="396875">
                  <a:extLst>
                    <a:ext uri="{9D8B030D-6E8A-4147-A177-3AD203B41FA5}">
                      <a16:colId xmlns:a16="http://schemas.microsoft.com/office/drawing/2014/main" val="20000"/>
                    </a:ext>
                  </a:extLst>
                </a:gridCol>
                <a:gridCol w="2997845">
                  <a:extLst>
                    <a:ext uri="{9D8B030D-6E8A-4147-A177-3AD203B41FA5}">
                      <a16:colId xmlns:a16="http://schemas.microsoft.com/office/drawing/2014/main" val="20001"/>
                    </a:ext>
                  </a:extLst>
                </a:gridCol>
                <a:gridCol w="1196330">
                  <a:extLst>
                    <a:ext uri="{9D8B030D-6E8A-4147-A177-3AD203B41FA5}">
                      <a16:colId xmlns:a16="http://schemas.microsoft.com/office/drawing/2014/main" val="20002"/>
                    </a:ext>
                  </a:extLst>
                </a:gridCol>
                <a:gridCol w="906463">
                  <a:extLst>
                    <a:ext uri="{9D8B030D-6E8A-4147-A177-3AD203B41FA5}">
                      <a16:colId xmlns:a16="http://schemas.microsoft.com/office/drawing/2014/main" val="20003"/>
                    </a:ext>
                  </a:extLst>
                </a:gridCol>
                <a:gridCol w="873125">
                  <a:extLst>
                    <a:ext uri="{9D8B030D-6E8A-4147-A177-3AD203B41FA5}">
                      <a16:colId xmlns:a16="http://schemas.microsoft.com/office/drawing/2014/main" val="20004"/>
                    </a:ext>
                  </a:extLst>
                </a:gridCol>
                <a:gridCol w="874712">
                  <a:extLst>
                    <a:ext uri="{9D8B030D-6E8A-4147-A177-3AD203B41FA5}">
                      <a16:colId xmlns:a16="http://schemas.microsoft.com/office/drawing/2014/main" val="20005"/>
                    </a:ext>
                  </a:extLst>
                </a:gridCol>
                <a:gridCol w="984250">
                  <a:extLst>
                    <a:ext uri="{9D8B030D-6E8A-4147-A177-3AD203B41FA5}">
                      <a16:colId xmlns:a16="http://schemas.microsoft.com/office/drawing/2014/main" val="20006"/>
                    </a:ext>
                  </a:extLst>
                </a:gridCol>
              </a:tblGrid>
              <a:tr h="661988">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dirty="0">
                          <a:ln>
                            <a:noFill/>
                          </a:ln>
                          <a:solidFill>
                            <a:schemeClr val="bg1"/>
                          </a:solidFill>
                          <a:effectLst/>
                          <a:latin typeface="Arial" charset="0"/>
                          <a:cs typeface="Times New Roman" pitchFamily="18" charset="0"/>
                        </a:rPr>
                        <a:t> </a:t>
                      </a:r>
                      <a:endParaRPr kumimoji="0" lang="el-GR" sz="1800" b="0" i="0" u="none" strike="noStrike" cap="none" normalizeH="0" baseline="0" dirty="0">
                        <a:ln>
                          <a:noFill/>
                        </a:ln>
                        <a:solidFill>
                          <a:schemeClr val="bg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A"/>
                    </a:solidFill>
                  </a:tcPr>
                </a:tc>
                <a:tc hMerge="1">
                  <a:txBody>
                    <a:bodyPr/>
                    <a:lstStyle/>
                    <a:p>
                      <a:endParaRPr lang="el-GR"/>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a:ln>
                            <a:noFill/>
                          </a:ln>
                          <a:solidFill>
                            <a:schemeClr val="bg1"/>
                          </a:solidFill>
                          <a:effectLst/>
                          <a:latin typeface="Arial" charset="0"/>
                          <a:cs typeface="Times New Roman" pitchFamily="18" charset="0"/>
                        </a:rPr>
                        <a:t>1981</a:t>
                      </a:r>
                      <a:endParaRPr kumimoji="0" lang="el-GR" sz="1800" b="0" i="0" u="none" strike="noStrike" cap="none" normalizeH="0" baseline="0" dirty="0">
                        <a:ln>
                          <a:noFill/>
                        </a:ln>
                        <a:solidFill>
                          <a:schemeClr val="bg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a:ln>
                            <a:noFill/>
                          </a:ln>
                          <a:solidFill>
                            <a:schemeClr val="bg1"/>
                          </a:solidFill>
                          <a:effectLst/>
                          <a:latin typeface="Arial" charset="0"/>
                          <a:cs typeface="Times New Roman" pitchFamily="18" charset="0"/>
                        </a:rPr>
                        <a:t>1991</a:t>
                      </a:r>
                      <a:endParaRPr kumimoji="0" lang="el-GR" sz="1800" b="0" i="0" u="none" strike="noStrike" cap="none" normalizeH="0" baseline="0" dirty="0">
                        <a:ln>
                          <a:noFill/>
                        </a:ln>
                        <a:solidFill>
                          <a:schemeClr val="bg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a:ln>
                            <a:noFill/>
                          </a:ln>
                          <a:solidFill>
                            <a:schemeClr val="bg1"/>
                          </a:solidFill>
                          <a:effectLst/>
                          <a:latin typeface="Arial" charset="0"/>
                          <a:cs typeface="Times New Roman" pitchFamily="18" charset="0"/>
                        </a:rPr>
                        <a:t>2001</a:t>
                      </a:r>
                      <a:endParaRPr kumimoji="0" lang="el-GR" sz="1800" b="0" i="0" u="none" strike="noStrike" cap="none" normalizeH="0" baseline="0" dirty="0">
                        <a:ln>
                          <a:noFill/>
                        </a:ln>
                        <a:solidFill>
                          <a:schemeClr val="bg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a:ln>
                            <a:noFill/>
                          </a:ln>
                          <a:solidFill>
                            <a:schemeClr val="bg1"/>
                          </a:solidFill>
                          <a:effectLst/>
                          <a:latin typeface="Arial" charset="0"/>
                          <a:cs typeface="Times New Roman" pitchFamily="18" charset="0"/>
                        </a:rPr>
                        <a:t>2002</a:t>
                      </a:r>
                      <a:endParaRPr kumimoji="0" lang="el-GR" sz="1800" b="0" i="0" u="none" strike="noStrike" cap="none" normalizeH="0" baseline="0" dirty="0">
                        <a:ln>
                          <a:noFill/>
                        </a:ln>
                        <a:solidFill>
                          <a:schemeClr val="bg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a:ln>
                            <a:noFill/>
                          </a:ln>
                          <a:solidFill>
                            <a:schemeClr val="bg1"/>
                          </a:solidFill>
                          <a:effectLst/>
                          <a:latin typeface="Arial" charset="0"/>
                          <a:cs typeface="Times New Roman" pitchFamily="18" charset="0"/>
                        </a:rPr>
                        <a:t>2003</a:t>
                      </a:r>
                      <a:endParaRPr kumimoji="0" lang="el-GR" sz="1800" b="0" i="0" u="none" strike="noStrike" cap="none" normalizeH="0" baseline="0" dirty="0">
                        <a:ln>
                          <a:noFill/>
                        </a:ln>
                        <a:solidFill>
                          <a:schemeClr val="bg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A"/>
                    </a:solidFill>
                  </a:tcPr>
                </a:tc>
                <a:extLst>
                  <a:ext uri="{0D108BD9-81ED-4DB2-BD59-A6C34878D82A}">
                    <a16:rowId xmlns:a16="http://schemas.microsoft.com/office/drawing/2014/main" val="10000"/>
                  </a:ext>
                </a:extLst>
              </a:tr>
              <a:tr h="7731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a:ln>
                            <a:noFill/>
                          </a:ln>
                          <a:solidFill>
                            <a:schemeClr val="tx1"/>
                          </a:solidFill>
                          <a:effectLst/>
                          <a:latin typeface="Arial" charset="0"/>
                          <a:cs typeface="Times New Roman" pitchFamily="18" charset="0"/>
                        </a:rPr>
                        <a:t>1.</a:t>
                      </a:r>
                      <a:endParaRPr kumimoji="0" lang="el-GR"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a:ln>
                            <a:noFill/>
                          </a:ln>
                          <a:solidFill>
                            <a:schemeClr val="tx1"/>
                          </a:solidFill>
                          <a:effectLst/>
                          <a:latin typeface="Arial" charset="0"/>
                          <a:cs typeface="Times New Roman" pitchFamily="18" charset="0"/>
                        </a:rPr>
                        <a:t>Καρδιακά νοσήματα</a:t>
                      </a:r>
                      <a:endParaRPr kumimoji="0" lang="el-GR" sz="1800" b="0" i="0" u="none" strike="noStrike" cap="none" normalizeH="0" baseline="0" dirty="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a:ln>
                            <a:noFill/>
                          </a:ln>
                          <a:solidFill>
                            <a:schemeClr val="tx1"/>
                          </a:solidFill>
                          <a:effectLst/>
                          <a:latin typeface="Arial" charset="0"/>
                          <a:cs typeface="Times New Roman" pitchFamily="18" charset="0"/>
                        </a:rPr>
                        <a:t>21.074</a:t>
                      </a:r>
                      <a:endParaRPr kumimoji="0" lang="el-GR"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a:ln>
                            <a:noFill/>
                          </a:ln>
                          <a:solidFill>
                            <a:schemeClr val="tx1"/>
                          </a:solidFill>
                          <a:effectLst/>
                          <a:latin typeface="Arial" charset="0"/>
                          <a:cs typeface="Times New Roman" pitchFamily="18" charset="0"/>
                        </a:rPr>
                        <a:t>29.765</a:t>
                      </a:r>
                      <a:endParaRPr kumimoji="0" lang="el-GR"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a:ln>
                            <a:noFill/>
                          </a:ln>
                          <a:solidFill>
                            <a:schemeClr val="tx1"/>
                          </a:solidFill>
                          <a:effectLst/>
                          <a:latin typeface="Arial" charset="0"/>
                          <a:cs typeface="Times New Roman" pitchFamily="18" charset="0"/>
                        </a:rPr>
                        <a:t>31.797</a:t>
                      </a:r>
                      <a:endParaRPr kumimoji="0" lang="el-GR"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a:ln>
                            <a:noFill/>
                          </a:ln>
                          <a:solidFill>
                            <a:schemeClr val="tx1"/>
                          </a:solidFill>
                          <a:effectLst/>
                          <a:latin typeface="Arial" charset="0"/>
                          <a:cs typeface="Times New Roman" pitchFamily="18" charset="0"/>
                        </a:rPr>
                        <a:t>31.922</a:t>
                      </a:r>
                      <a:endParaRPr kumimoji="0" lang="el-GR"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a:ln>
                            <a:noFill/>
                          </a:ln>
                          <a:solidFill>
                            <a:schemeClr val="tx1"/>
                          </a:solidFill>
                          <a:effectLst/>
                          <a:latin typeface="Arial" charset="0"/>
                          <a:cs typeface="Times New Roman" pitchFamily="18" charset="0"/>
                        </a:rPr>
                        <a:t>33.145</a:t>
                      </a:r>
                      <a:endParaRPr kumimoji="0" lang="el-GR"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731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a:ln>
                            <a:noFill/>
                          </a:ln>
                          <a:solidFill>
                            <a:schemeClr val="tx1"/>
                          </a:solidFill>
                          <a:effectLst/>
                          <a:latin typeface="Arial" charset="0"/>
                          <a:cs typeface="Times New Roman" pitchFamily="18" charset="0"/>
                        </a:rPr>
                        <a:t>2.</a:t>
                      </a:r>
                      <a:endParaRPr kumimoji="0" lang="el-GR"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a:ln>
                            <a:noFill/>
                          </a:ln>
                          <a:solidFill>
                            <a:schemeClr val="tx1"/>
                          </a:solidFill>
                          <a:effectLst/>
                          <a:latin typeface="Arial" charset="0"/>
                          <a:cs typeface="Times New Roman" pitchFamily="18" charset="0"/>
                        </a:rPr>
                        <a:t>Νεοπλάσματα</a:t>
                      </a:r>
                      <a:endParaRPr kumimoji="0" lang="el-GR" sz="1800" b="0" i="0" u="none" strike="noStrike" cap="none" normalizeH="0" baseline="0" dirty="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dirty="0">
                          <a:ln>
                            <a:noFill/>
                          </a:ln>
                          <a:solidFill>
                            <a:schemeClr val="tx1"/>
                          </a:solidFill>
                          <a:effectLst/>
                          <a:latin typeface="Arial" charset="0"/>
                          <a:cs typeface="Times New Roman" pitchFamily="18" charset="0"/>
                        </a:rPr>
                        <a:t>16.642</a:t>
                      </a:r>
                      <a:endParaRPr kumimoji="0" lang="el-GR" sz="1800" b="0" i="0" u="none" strike="noStrike" cap="none" normalizeH="0" baseline="0" dirty="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a:ln>
                            <a:noFill/>
                          </a:ln>
                          <a:solidFill>
                            <a:schemeClr val="tx1"/>
                          </a:solidFill>
                          <a:effectLst/>
                          <a:latin typeface="Arial" charset="0"/>
                          <a:cs typeface="Times New Roman" pitchFamily="18" charset="0"/>
                        </a:rPr>
                        <a:t>19.968</a:t>
                      </a:r>
                      <a:endParaRPr kumimoji="0" lang="el-GR"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a:ln>
                            <a:noFill/>
                          </a:ln>
                          <a:solidFill>
                            <a:schemeClr val="tx1"/>
                          </a:solidFill>
                          <a:effectLst/>
                          <a:latin typeface="Arial" charset="0"/>
                          <a:cs typeface="Times New Roman" pitchFamily="18" charset="0"/>
                        </a:rPr>
                        <a:t>24.408</a:t>
                      </a:r>
                      <a:endParaRPr kumimoji="0" lang="el-GR"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a:ln>
                            <a:noFill/>
                          </a:ln>
                          <a:solidFill>
                            <a:schemeClr val="tx1"/>
                          </a:solidFill>
                          <a:effectLst/>
                          <a:latin typeface="Arial" charset="0"/>
                          <a:cs typeface="Times New Roman" pitchFamily="18" charset="0"/>
                        </a:rPr>
                        <a:t>24.386</a:t>
                      </a:r>
                      <a:endParaRPr kumimoji="0" lang="el-GR"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a:ln>
                            <a:noFill/>
                          </a:ln>
                          <a:solidFill>
                            <a:schemeClr val="tx1"/>
                          </a:solidFill>
                          <a:effectLst/>
                          <a:latin typeface="Arial" charset="0"/>
                          <a:cs typeface="Times New Roman" pitchFamily="18" charset="0"/>
                        </a:rPr>
                        <a:t>24.799</a:t>
                      </a:r>
                      <a:endParaRPr kumimoji="0" lang="el-GR"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715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a:ln>
                            <a:noFill/>
                          </a:ln>
                          <a:solidFill>
                            <a:schemeClr val="tx1"/>
                          </a:solidFill>
                          <a:effectLst/>
                          <a:latin typeface="Arial" charset="0"/>
                          <a:cs typeface="Times New Roman" pitchFamily="18" charset="0"/>
                        </a:rPr>
                        <a:t>3.</a:t>
                      </a:r>
                      <a:endParaRPr kumimoji="0" lang="el-GR"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a:ln>
                            <a:noFill/>
                          </a:ln>
                          <a:solidFill>
                            <a:schemeClr val="tx1"/>
                          </a:solidFill>
                          <a:effectLst/>
                          <a:latin typeface="Arial" charset="0"/>
                          <a:cs typeface="Times New Roman" pitchFamily="18" charset="0"/>
                        </a:rPr>
                        <a:t>Νόσοι των αγγείων του εγκεφάλου</a:t>
                      </a:r>
                      <a:endParaRPr kumimoji="0" lang="el-GR" sz="1800" b="0" i="0" u="none" strike="noStrike" cap="none" normalizeH="0" baseline="0" dirty="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dirty="0">
                          <a:ln>
                            <a:noFill/>
                          </a:ln>
                          <a:solidFill>
                            <a:schemeClr val="tx1"/>
                          </a:solidFill>
                          <a:effectLst/>
                          <a:latin typeface="Arial" charset="0"/>
                          <a:cs typeface="Times New Roman" pitchFamily="18" charset="0"/>
                        </a:rPr>
                        <a:t>15.991</a:t>
                      </a:r>
                      <a:endParaRPr kumimoji="0" lang="el-GR" sz="1800" b="0" i="0" u="none" strike="noStrike" cap="none" normalizeH="0" baseline="0" dirty="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a:ln>
                            <a:noFill/>
                          </a:ln>
                          <a:solidFill>
                            <a:schemeClr val="tx1"/>
                          </a:solidFill>
                          <a:effectLst/>
                          <a:latin typeface="Arial" charset="0"/>
                          <a:cs typeface="Times New Roman" pitchFamily="18" charset="0"/>
                        </a:rPr>
                        <a:t>18.791</a:t>
                      </a:r>
                      <a:endParaRPr kumimoji="0" lang="el-GR"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a:ln>
                            <a:noFill/>
                          </a:ln>
                          <a:solidFill>
                            <a:schemeClr val="tx1"/>
                          </a:solidFill>
                          <a:effectLst/>
                          <a:latin typeface="Arial" charset="0"/>
                          <a:cs typeface="Times New Roman" pitchFamily="18" charset="0"/>
                        </a:rPr>
                        <a:t>18.538</a:t>
                      </a:r>
                      <a:endParaRPr kumimoji="0" lang="el-GR"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a:ln>
                            <a:noFill/>
                          </a:ln>
                          <a:solidFill>
                            <a:schemeClr val="tx1"/>
                          </a:solidFill>
                          <a:effectLst/>
                          <a:latin typeface="Arial" charset="0"/>
                          <a:cs typeface="Times New Roman" pitchFamily="18" charset="0"/>
                        </a:rPr>
                        <a:t>18.626</a:t>
                      </a:r>
                      <a:endParaRPr kumimoji="0" lang="el-GR"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a:ln>
                            <a:noFill/>
                          </a:ln>
                          <a:solidFill>
                            <a:schemeClr val="tx1"/>
                          </a:solidFill>
                          <a:effectLst/>
                          <a:latin typeface="Arial" charset="0"/>
                          <a:cs typeface="Times New Roman" pitchFamily="18" charset="0"/>
                        </a:rPr>
                        <a:t>18.468</a:t>
                      </a:r>
                      <a:endParaRPr kumimoji="0" lang="el-GR"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731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a:ln>
                            <a:noFill/>
                          </a:ln>
                          <a:solidFill>
                            <a:schemeClr val="tx1"/>
                          </a:solidFill>
                          <a:effectLst/>
                          <a:latin typeface="Arial" charset="0"/>
                          <a:cs typeface="Times New Roman" pitchFamily="18" charset="0"/>
                        </a:rPr>
                        <a:t>4.</a:t>
                      </a:r>
                      <a:endParaRPr kumimoji="0" lang="el-GR"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a:ln>
                            <a:noFill/>
                          </a:ln>
                          <a:solidFill>
                            <a:schemeClr val="tx1"/>
                          </a:solidFill>
                          <a:effectLst/>
                          <a:latin typeface="Arial" charset="0"/>
                          <a:cs typeface="Times New Roman" pitchFamily="18" charset="0"/>
                        </a:rPr>
                        <a:t>Νόσοι του αναπνευστικού συστήματος</a:t>
                      </a:r>
                      <a:endParaRPr kumimoji="0" lang="el-GR"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dirty="0">
                          <a:ln>
                            <a:noFill/>
                          </a:ln>
                          <a:solidFill>
                            <a:schemeClr val="tx1"/>
                          </a:solidFill>
                          <a:effectLst/>
                          <a:latin typeface="Arial" charset="0"/>
                          <a:cs typeface="Times New Roman" pitchFamily="18" charset="0"/>
                        </a:rPr>
                        <a:t>5.969</a:t>
                      </a:r>
                      <a:endParaRPr kumimoji="0" lang="el-GR" sz="1800" b="0" i="0" u="none" strike="noStrike" cap="none" normalizeH="0" baseline="0" dirty="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dirty="0">
                          <a:ln>
                            <a:noFill/>
                          </a:ln>
                          <a:solidFill>
                            <a:schemeClr val="tx1"/>
                          </a:solidFill>
                          <a:effectLst/>
                          <a:latin typeface="Arial" charset="0"/>
                          <a:cs typeface="Times New Roman" pitchFamily="18" charset="0"/>
                        </a:rPr>
                        <a:t>4.676</a:t>
                      </a:r>
                      <a:endParaRPr kumimoji="0" lang="el-GR" sz="1800" b="0" i="0" u="none" strike="noStrike" cap="none" normalizeH="0" baseline="0" dirty="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dirty="0">
                          <a:ln>
                            <a:noFill/>
                          </a:ln>
                          <a:solidFill>
                            <a:schemeClr val="tx1"/>
                          </a:solidFill>
                          <a:effectLst/>
                          <a:latin typeface="Arial" charset="0"/>
                          <a:cs typeface="Times New Roman" pitchFamily="18" charset="0"/>
                        </a:rPr>
                        <a:t>5.179</a:t>
                      </a:r>
                      <a:endParaRPr kumimoji="0" lang="el-GR" sz="1800" b="0" i="0" u="none" strike="noStrike" cap="none" normalizeH="0" baseline="0" dirty="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a:ln>
                            <a:noFill/>
                          </a:ln>
                          <a:solidFill>
                            <a:schemeClr val="tx1"/>
                          </a:solidFill>
                          <a:effectLst/>
                          <a:latin typeface="Arial" charset="0"/>
                          <a:cs typeface="Times New Roman" pitchFamily="18" charset="0"/>
                        </a:rPr>
                        <a:t>5.565</a:t>
                      </a:r>
                      <a:endParaRPr kumimoji="0" lang="el-GR"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a:ln>
                            <a:noFill/>
                          </a:ln>
                          <a:solidFill>
                            <a:schemeClr val="tx1"/>
                          </a:solidFill>
                          <a:effectLst/>
                          <a:latin typeface="Arial" charset="0"/>
                          <a:cs typeface="Times New Roman" pitchFamily="18" charset="0"/>
                        </a:rPr>
                        <a:t>4.953</a:t>
                      </a:r>
                      <a:endParaRPr kumimoji="0" lang="el-GR"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731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a:ln>
                            <a:noFill/>
                          </a:ln>
                          <a:solidFill>
                            <a:schemeClr val="tx1"/>
                          </a:solidFill>
                          <a:effectLst/>
                          <a:latin typeface="Arial" charset="0"/>
                          <a:cs typeface="Times New Roman" pitchFamily="18" charset="0"/>
                        </a:rPr>
                        <a:t>5.</a:t>
                      </a:r>
                      <a:endParaRPr kumimoji="0" lang="el-GR"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a:ln>
                            <a:noFill/>
                          </a:ln>
                          <a:solidFill>
                            <a:schemeClr val="tx1"/>
                          </a:solidFill>
                          <a:effectLst/>
                          <a:latin typeface="Arial" charset="0"/>
                          <a:cs typeface="Times New Roman" pitchFamily="18" charset="0"/>
                        </a:rPr>
                        <a:t>Ατυχήματα</a:t>
                      </a:r>
                      <a:endParaRPr kumimoji="0" lang="el-GR"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dirty="0">
                          <a:ln>
                            <a:noFill/>
                          </a:ln>
                          <a:solidFill>
                            <a:schemeClr val="tx1"/>
                          </a:solidFill>
                          <a:effectLst/>
                          <a:latin typeface="Arial" charset="0"/>
                          <a:cs typeface="Times New Roman" pitchFamily="18" charset="0"/>
                        </a:rPr>
                        <a:t>4.161</a:t>
                      </a:r>
                      <a:endParaRPr kumimoji="0" lang="el-GR" sz="1800" b="0" i="0" u="none" strike="noStrike" cap="none" normalizeH="0" baseline="0" dirty="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dirty="0">
                          <a:ln>
                            <a:noFill/>
                          </a:ln>
                          <a:solidFill>
                            <a:schemeClr val="tx1"/>
                          </a:solidFill>
                          <a:effectLst/>
                          <a:latin typeface="Arial" charset="0"/>
                          <a:cs typeface="Times New Roman" pitchFamily="18" charset="0"/>
                        </a:rPr>
                        <a:t>3.646</a:t>
                      </a:r>
                      <a:endParaRPr kumimoji="0" lang="el-GR" sz="1800" b="0" i="0" u="none" strike="noStrike" cap="none" normalizeH="0" baseline="0" dirty="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dirty="0">
                          <a:ln>
                            <a:noFill/>
                          </a:ln>
                          <a:solidFill>
                            <a:schemeClr val="tx1"/>
                          </a:solidFill>
                          <a:effectLst/>
                          <a:latin typeface="Arial" charset="0"/>
                          <a:cs typeface="Times New Roman" pitchFamily="18" charset="0"/>
                        </a:rPr>
                        <a:t>3.944</a:t>
                      </a:r>
                      <a:endParaRPr kumimoji="0" lang="el-GR" sz="1800" b="0" i="0" u="none" strike="noStrike" cap="none" normalizeH="0" baseline="0" dirty="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dirty="0">
                          <a:ln>
                            <a:noFill/>
                          </a:ln>
                          <a:solidFill>
                            <a:schemeClr val="tx1"/>
                          </a:solidFill>
                          <a:effectLst/>
                          <a:latin typeface="Arial" charset="0"/>
                          <a:cs typeface="Times New Roman" pitchFamily="18" charset="0"/>
                        </a:rPr>
                        <a:t>3.586</a:t>
                      </a:r>
                      <a:endParaRPr kumimoji="0" lang="el-GR" sz="1800" b="0" i="0" u="none" strike="noStrike" cap="none" normalizeH="0" baseline="0" dirty="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dirty="0">
                          <a:ln>
                            <a:noFill/>
                          </a:ln>
                          <a:solidFill>
                            <a:schemeClr val="tx1"/>
                          </a:solidFill>
                          <a:effectLst/>
                          <a:latin typeface="Arial" charset="0"/>
                          <a:cs typeface="Times New Roman" pitchFamily="18" charset="0"/>
                        </a:rPr>
                        <a:t>3.544</a:t>
                      </a:r>
                      <a:endParaRPr kumimoji="0" lang="el-GR" sz="1800" b="0" i="0" u="none" strike="noStrike" cap="none" normalizeH="0" baseline="0" dirty="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18492" name="Rectangle 60"/>
          <p:cNvSpPr>
            <a:spLocks noChangeArrowheads="1"/>
          </p:cNvSpPr>
          <p:nvPr/>
        </p:nvSpPr>
        <p:spPr bwMode="auto">
          <a:xfrm>
            <a:off x="2124075" y="6308725"/>
            <a:ext cx="5586413" cy="366713"/>
          </a:xfrm>
          <a:prstGeom prst="rect">
            <a:avLst/>
          </a:prstGeom>
          <a:noFill/>
          <a:ln w="9525">
            <a:noFill/>
            <a:miter lim="800000"/>
            <a:headEnd/>
            <a:tailEnd/>
          </a:ln>
        </p:spPr>
        <p:txBody>
          <a:bodyPr wrap="none" anchor="ctr">
            <a:spAutoFit/>
          </a:bodyPr>
          <a:lstStyle/>
          <a:p>
            <a:pPr algn="just"/>
            <a:r>
              <a:rPr lang="el-GR"/>
              <a:t>Πηγή: Εθνική Στατιστική Υπηρεσία της Ελλάδος (2005)</a:t>
            </a:r>
          </a:p>
        </p:txBody>
      </p:sp>
      <p:sp>
        <p:nvSpPr>
          <p:cNvPr id="2" name="TextBox 1">
            <a:extLst>
              <a:ext uri="{FF2B5EF4-FFF2-40B4-BE49-F238E27FC236}">
                <a16:creationId xmlns:a16="http://schemas.microsoft.com/office/drawing/2014/main" id="{990264EE-93B8-41BA-8D6B-DCE04E9F72D7}"/>
              </a:ext>
            </a:extLst>
          </p:cNvPr>
          <p:cNvSpPr txBox="1"/>
          <p:nvPr/>
        </p:nvSpPr>
        <p:spPr>
          <a:xfrm>
            <a:off x="9252520" y="4005064"/>
            <a:ext cx="1440160" cy="646331"/>
          </a:xfrm>
          <a:prstGeom prst="rect">
            <a:avLst/>
          </a:prstGeom>
          <a:noFill/>
        </p:spPr>
        <p:txBody>
          <a:bodyPr wrap="square" rtlCol="0">
            <a:spAutoFit/>
          </a:bodyPr>
          <a:lstStyle/>
          <a:p>
            <a:r>
              <a:rPr lang="el-GR" dirty="0">
                <a:solidFill>
                  <a:srgbClr val="FFFF00"/>
                </a:solidFill>
                <a:highlight>
                  <a:srgbClr val="000000"/>
                </a:highlight>
              </a:rPr>
              <a:t>Δηλ.1+2+3=</a:t>
            </a:r>
          </a:p>
          <a:p>
            <a:r>
              <a:rPr lang="el-GR" dirty="0">
                <a:solidFill>
                  <a:srgbClr val="FFFF00"/>
                </a:solidFill>
                <a:highlight>
                  <a:srgbClr val="000000"/>
                </a:highlight>
              </a:rPr>
              <a:t>76.412%</a:t>
            </a:r>
            <a:endParaRPr lang="en-US" dirty="0">
              <a:solidFill>
                <a:schemeClr val="bg2"/>
              </a:solidFill>
              <a:highlight>
                <a:srgbClr val="000000"/>
              </a:highligh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3218"/>
            <a:ext cx="8229600" cy="655502"/>
          </a:xfrm>
        </p:spPr>
        <p:txBody>
          <a:bodyPr>
            <a:noAutofit/>
          </a:bodyPr>
          <a:lstStyle/>
          <a:p>
            <a:pPr marL="54864" algn="l" eaLnBrk="1" fontAlgn="auto" hangingPunct="1">
              <a:spcAft>
                <a:spcPts val="0"/>
              </a:spcAft>
              <a:defRPr/>
            </a:pPr>
            <a:r>
              <a:rPr lang="el-GR" sz="2800" dirty="0">
                <a:solidFill>
                  <a:schemeClr val="tx2">
                    <a:tint val="100000"/>
                    <a:shade val="90000"/>
                    <a:satMod val="250000"/>
                    <a:alpha val="100000"/>
                  </a:schemeClr>
                </a:solidFill>
              </a:rPr>
              <a:t>Συμπεράσματα και εξήγηση της προηγούμενης διαφάνειας</a:t>
            </a:r>
          </a:p>
        </p:txBody>
      </p:sp>
      <p:sp>
        <p:nvSpPr>
          <p:cNvPr id="30723" name="TextBox 2"/>
          <p:cNvSpPr txBox="1">
            <a:spLocks noChangeArrowheads="1"/>
          </p:cNvSpPr>
          <p:nvPr/>
        </p:nvSpPr>
        <p:spPr bwMode="auto">
          <a:xfrm>
            <a:off x="395288" y="1916113"/>
            <a:ext cx="8064500" cy="4385816"/>
          </a:xfrm>
          <a:prstGeom prst="rect">
            <a:avLst/>
          </a:prstGeom>
          <a:noFill/>
          <a:ln w="9525">
            <a:noFill/>
            <a:miter lim="800000"/>
            <a:headEnd/>
            <a:tailEnd/>
          </a:ln>
        </p:spPr>
        <p:txBody>
          <a:bodyPr>
            <a:spAutoFit/>
          </a:bodyPr>
          <a:lstStyle/>
          <a:p>
            <a:pPr>
              <a:lnSpc>
                <a:spcPct val="150000"/>
              </a:lnSpc>
            </a:pPr>
            <a:r>
              <a:rPr lang="el-GR" dirty="0"/>
              <a:t>Συμπέρασμα:  Όσο ποιο νωρίς ξεκινά κάποιος το κάπνισμα τόσο πιο μεγάλες είναι οι πιθανότητες να πάθει καρκίνο του πνεύμονα.</a:t>
            </a:r>
          </a:p>
          <a:p>
            <a:pPr>
              <a:lnSpc>
                <a:spcPct val="150000"/>
              </a:lnSpc>
            </a:pPr>
            <a:r>
              <a:rPr lang="el-GR" dirty="0"/>
              <a:t>Αυτό σημαίνει πώς όσο πιο νωρίς ξεκινά η πρόληψη, τόσο μεγαλύτερες είναι οι πιθανότητες επιτυχίας.</a:t>
            </a:r>
          </a:p>
          <a:p>
            <a:pPr>
              <a:lnSpc>
                <a:spcPct val="150000"/>
              </a:lnSpc>
            </a:pPr>
            <a:endParaRPr lang="el-GR" dirty="0"/>
          </a:p>
          <a:p>
            <a:pPr>
              <a:lnSpc>
                <a:spcPct val="150000"/>
              </a:lnSpc>
            </a:pPr>
            <a:endParaRPr lang="el-GR" dirty="0"/>
          </a:p>
          <a:p>
            <a:pPr>
              <a:lnSpc>
                <a:spcPct val="150000"/>
              </a:lnSpc>
            </a:pPr>
            <a:r>
              <a:rPr lang="el-GR" dirty="0"/>
              <a:t>ΕΡΩΤΗΜΑ: Πώς εξηγείται βιολογικά αυτό το εύρημα;</a:t>
            </a:r>
          </a:p>
          <a:p>
            <a:r>
              <a:rPr lang="el-GR" dirty="0"/>
              <a:t>ΑΠΑΝΤΗΣΗ: Κάνουμε το εξής πείραμα: Εάν έχουμε κύτταρα από τον ίδιο ιστό σε καλλιέργεια με διαφορετικές συγκεντρώσεις κυττάρων, όταν τα κύτταρα </a:t>
            </a:r>
            <a:r>
              <a:rPr lang="el-GR" dirty="0" err="1"/>
              <a:t>ακουμπίσουν</a:t>
            </a:r>
            <a:r>
              <a:rPr lang="el-GR" dirty="0"/>
              <a:t> μεταξύ τους, σταματάει ο πολλαπλασιασμός στο ίδιο επίπεδο. Τα κύτταρα πολλαπλασιάζονται μόνο αν μετατραπούν σε καρκινικά και αρχίζουν να πολλαπλασιάζονται από πάνω.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5" descr="pq2234876005"/>
          <p:cNvPicPr>
            <a:picLocks noChangeAspect="1" noChangeArrowheads="1"/>
          </p:cNvPicPr>
          <p:nvPr/>
        </p:nvPicPr>
        <p:blipFill>
          <a:blip r:embed="rId2" cstate="print"/>
          <a:srcRect/>
          <a:stretch>
            <a:fillRect/>
          </a:stretch>
        </p:blipFill>
        <p:spPr bwMode="auto">
          <a:xfrm>
            <a:off x="-541338" y="1619250"/>
            <a:ext cx="10658476" cy="3308350"/>
          </a:xfrm>
          <a:prstGeom prst="rect">
            <a:avLst/>
          </a:prstGeom>
          <a:noFill/>
          <a:ln w="9525">
            <a:noFill/>
            <a:miter lim="800000"/>
            <a:headEnd/>
            <a:tailEnd/>
          </a:ln>
        </p:spPr>
      </p:pic>
      <p:sp>
        <p:nvSpPr>
          <p:cNvPr id="3" name="Title 2"/>
          <p:cNvSpPr>
            <a:spLocks noGrp="1"/>
          </p:cNvSpPr>
          <p:nvPr>
            <p:ph type="title"/>
          </p:nvPr>
        </p:nvSpPr>
        <p:spPr>
          <a:xfrm>
            <a:off x="457200" y="253218"/>
            <a:ext cx="8229600" cy="871526"/>
          </a:xfrm>
        </p:spPr>
        <p:txBody>
          <a:bodyPr>
            <a:normAutofit fontScale="90000"/>
          </a:bodyPr>
          <a:lstStyle/>
          <a:p>
            <a:pPr marL="54864" algn="l" eaLnBrk="1" fontAlgn="auto" hangingPunct="1">
              <a:spcAft>
                <a:spcPts val="0"/>
              </a:spcAft>
              <a:defRPr/>
            </a:pPr>
            <a:r>
              <a:rPr lang="el-GR" sz="2800" dirty="0">
                <a:solidFill>
                  <a:schemeClr val="tx2">
                    <a:tint val="100000"/>
                    <a:shade val="90000"/>
                    <a:satMod val="250000"/>
                    <a:alpha val="100000"/>
                  </a:schemeClr>
                </a:solidFill>
              </a:rPr>
              <a:t>Κύτταρα διαφορετικών συγκεντρώσεων από τον ίδιο ιστό σε καλλιέργεια</a:t>
            </a:r>
          </a:p>
        </p:txBody>
      </p:sp>
      <p:sp>
        <p:nvSpPr>
          <p:cNvPr id="31748" name="TextBox 3"/>
          <p:cNvSpPr txBox="1">
            <a:spLocks noChangeArrowheads="1"/>
          </p:cNvSpPr>
          <p:nvPr/>
        </p:nvSpPr>
        <p:spPr bwMode="auto">
          <a:xfrm>
            <a:off x="395288" y="5373688"/>
            <a:ext cx="7632700" cy="646112"/>
          </a:xfrm>
          <a:prstGeom prst="rect">
            <a:avLst/>
          </a:prstGeom>
          <a:noFill/>
          <a:ln w="9525">
            <a:noFill/>
            <a:miter lim="800000"/>
            <a:headEnd/>
            <a:tailEnd/>
          </a:ln>
        </p:spPr>
        <p:txBody>
          <a:bodyPr>
            <a:spAutoFit/>
          </a:bodyPr>
          <a:lstStyle/>
          <a:p>
            <a:r>
              <a:rPr lang="el-GR"/>
              <a:t>Όσο πιο πυκνά είναι τα κύτταρα τόσο πιο αργά πολλαπλασιάζονται. Και όταν γεμίσουν το τρυβλίο σταματούν τον πολλαπλασιασμό.</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descr="tn_necr1"/>
          <p:cNvPicPr>
            <a:picLocks noChangeAspect="1" noChangeArrowheads="1"/>
          </p:cNvPicPr>
          <p:nvPr/>
        </p:nvPicPr>
        <p:blipFill>
          <a:blip r:embed="rId2" cstate="print"/>
          <a:srcRect/>
          <a:stretch>
            <a:fillRect/>
          </a:stretch>
        </p:blipFill>
        <p:spPr bwMode="auto">
          <a:xfrm>
            <a:off x="1876425" y="1268413"/>
            <a:ext cx="4770438" cy="4968875"/>
          </a:xfrm>
          <a:prstGeom prst="rect">
            <a:avLst/>
          </a:prstGeom>
          <a:noFill/>
          <a:ln w="9525">
            <a:noFill/>
            <a:miter lim="800000"/>
            <a:headEnd/>
            <a:tailEnd/>
          </a:ln>
        </p:spPr>
      </p:pic>
      <p:sp>
        <p:nvSpPr>
          <p:cNvPr id="3" name="Title 2"/>
          <p:cNvSpPr>
            <a:spLocks noGrp="1"/>
          </p:cNvSpPr>
          <p:nvPr>
            <p:ph type="title"/>
          </p:nvPr>
        </p:nvSpPr>
        <p:spPr>
          <a:xfrm>
            <a:off x="457200" y="253218"/>
            <a:ext cx="8229600" cy="871526"/>
          </a:xfrm>
        </p:spPr>
        <p:txBody>
          <a:bodyPr>
            <a:normAutofit fontScale="90000"/>
          </a:bodyPr>
          <a:lstStyle/>
          <a:p>
            <a:pPr marL="54864" algn="l" eaLnBrk="1" fontAlgn="auto" hangingPunct="1">
              <a:spcAft>
                <a:spcPts val="0"/>
              </a:spcAft>
              <a:defRPr/>
            </a:pPr>
            <a:r>
              <a:rPr lang="el-GR" sz="1800" dirty="0">
                <a:solidFill>
                  <a:schemeClr val="tx2">
                    <a:tint val="100000"/>
                    <a:shade val="90000"/>
                    <a:satMod val="250000"/>
                    <a:alpha val="100000"/>
                  </a:schemeClr>
                </a:solidFill>
              </a:rPr>
              <a:t>Εάν έχουμε κύτταρα σε καλλιέργεια στην οποία τα κύτταρα έχουν σταματήσει να πολλαπλασιάζονται λόγω αριθμού, αν κάποια μετατραπούν σε καρκινικά, αυτά 1ο. πολλαπλασιάζονται  και 2ο. ξεφεύγουν από τη διάταξη των υπολοίπων και πολλαπλάσιάζονται (κατά κάποιο τρόπο) «εκτός τόπου και χρόνου».</a:t>
            </a:r>
          </a:p>
        </p:txBody>
      </p:sp>
      <p:cxnSp>
        <p:nvCxnSpPr>
          <p:cNvPr id="5" name="Straight Arrow Connector 4"/>
          <p:cNvCxnSpPr/>
          <p:nvPr/>
        </p:nvCxnSpPr>
        <p:spPr>
          <a:xfrm>
            <a:off x="5867400" y="2852738"/>
            <a:ext cx="1657350" cy="431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2773" name="TextBox 5"/>
          <p:cNvSpPr txBox="1">
            <a:spLocks noChangeArrowheads="1"/>
          </p:cNvSpPr>
          <p:nvPr/>
        </p:nvSpPr>
        <p:spPr bwMode="auto">
          <a:xfrm>
            <a:off x="7524750" y="3213100"/>
            <a:ext cx="1295400" cy="461963"/>
          </a:xfrm>
          <a:prstGeom prst="rect">
            <a:avLst/>
          </a:prstGeom>
          <a:noFill/>
          <a:ln w="9525">
            <a:noFill/>
            <a:miter lim="800000"/>
            <a:headEnd/>
            <a:tailEnd/>
          </a:ln>
        </p:spPr>
        <p:txBody>
          <a:bodyPr>
            <a:spAutoFit/>
          </a:bodyPr>
          <a:lstStyle/>
          <a:p>
            <a:r>
              <a:rPr lang="el-GR" sz="1200"/>
              <a:t>Καρκινικό κύτταρο</a:t>
            </a:r>
          </a:p>
        </p:txBody>
      </p:sp>
      <p:cxnSp>
        <p:nvCxnSpPr>
          <p:cNvPr id="8" name="Straight Arrow Connector 7"/>
          <p:cNvCxnSpPr/>
          <p:nvPr/>
        </p:nvCxnSpPr>
        <p:spPr>
          <a:xfrm>
            <a:off x="5435600" y="5300663"/>
            <a:ext cx="1657350" cy="730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2775" name="TextBox 8"/>
          <p:cNvSpPr txBox="1">
            <a:spLocks noChangeArrowheads="1"/>
          </p:cNvSpPr>
          <p:nvPr/>
        </p:nvSpPr>
        <p:spPr bwMode="auto">
          <a:xfrm>
            <a:off x="7164388" y="5229225"/>
            <a:ext cx="1584325" cy="461963"/>
          </a:xfrm>
          <a:prstGeom prst="rect">
            <a:avLst/>
          </a:prstGeom>
          <a:noFill/>
          <a:ln w="9525">
            <a:noFill/>
            <a:miter lim="800000"/>
            <a:headEnd/>
            <a:tailEnd/>
          </a:ln>
        </p:spPr>
        <p:txBody>
          <a:bodyPr>
            <a:spAutoFit/>
          </a:bodyPr>
          <a:lstStyle/>
          <a:p>
            <a:r>
              <a:rPr lang="el-GR" sz="1200"/>
              <a:t>Στοιβάδα κανονικών κυττάρων</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descr="layout1(72)"/>
          <p:cNvPicPr>
            <a:picLocks noChangeAspect="1" noChangeArrowheads="1"/>
          </p:cNvPicPr>
          <p:nvPr/>
        </p:nvPicPr>
        <p:blipFill>
          <a:blip r:embed="rId3" cstate="print"/>
          <a:srcRect/>
          <a:stretch>
            <a:fillRect/>
          </a:stretch>
        </p:blipFill>
        <p:spPr bwMode="auto">
          <a:xfrm>
            <a:off x="2160588" y="765175"/>
            <a:ext cx="4535487" cy="5688013"/>
          </a:xfrm>
          <a:prstGeom prst="rect">
            <a:avLst/>
          </a:prstGeom>
          <a:noFill/>
          <a:ln w="9525">
            <a:noFill/>
            <a:miter lim="800000"/>
            <a:headEnd/>
            <a:tailEnd/>
          </a:ln>
        </p:spPr>
      </p:pic>
      <p:sp>
        <p:nvSpPr>
          <p:cNvPr id="33795" name="TextBox 2"/>
          <p:cNvSpPr txBox="1">
            <a:spLocks noChangeArrowheads="1"/>
          </p:cNvSpPr>
          <p:nvPr/>
        </p:nvSpPr>
        <p:spPr bwMode="auto">
          <a:xfrm>
            <a:off x="7019925" y="1700213"/>
            <a:ext cx="1800225" cy="2894012"/>
          </a:xfrm>
          <a:prstGeom prst="rect">
            <a:avLst/>
          </a:prstGeom>
          <a:noFill/>
          <a:ln w="9525">
            <a:noFill/>
            <a:miter lim="800000"/>
            <a:headEnd/>
            <a:tailEnd/>
          </a:ln>
        </p:spPr>
        <p:txBody>
          <a:bodyPr>
            <a:spAutoFit/>
          </a:bodyPr>
          <a:lstStyle/>
          <a:p>
            <a:r>
              <a:rPr lang="el-GR" sz="1400"/>
              <a:t>Μπορούμε σε διαφορετικές συγκεντρώσεις κυττάρων να προσθέσουμε την ίδια συγκέντρωση μιας καρκινογόνου ουσίας; Π.χ. Βενζοπυρένιο (βρίσκεται στον καπνό και την πίσσα των τσιγάρων)</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5" descr="pq2234876005"/>
          <p:cNvPicPr>
            <a:picLocks noChangeAspect="1" noChangeArrowheads="1"/>
          </p:cNvPicPr>
          <p:nvPr/>
        </p:nvPicPr>
        <p:blipFill>
          <a:blip r:embed="rId3" cstate="print"/>
          <a:srcRect/>
          <a:stretch>
            <a:fillRect/>
          </a:stretch>
        </p:blipFill>
        <p:spPr bwMode="auto">
          <a:xfrm>
            <a:off x="-612775" y="1341438"/>
            <a:ext cx="10656888" cy="3308350"/>
          </a:xfrm>
          <a:prstGeom prst="rect">
            <a:avLst/>
          </a:prstGeom>
          <a:noFill/>
          <a:ln w="9525">
            <a:noFill/>
            <a:miter lim="800000"/>
            <a:headEnd/>
            <a:tailEnd/>
          </a:ln>
        </p:spPr>
      </p:pic>
      <p:sp>
        <p:nvSpPr>
          <p:cNvPr id="3" name="Title 2"/>
          <p:cNvSpPr>
            <a:spLocks noGrp="1"/>
          </p:cNvSpPr>
          <p:nvPr>
            <p:ph type="title"/>
          </p:nvPr>
        </p:nvSpPr>
        <p:spPr>
          <a:xfrm>
            <a:off x="457200" y="253218"/>
            <a:ext cx="8229600" cy="871526"/>
          </a:xfrm>
        </p:spPr>
        <p:txBody>
          <a:bodyPr>
            <a:normAutofit fontScale="90000"/>
          </a:bodyPr>
          <a:lstStyle/>
          <a:p>
            <a:pPr marL="54864" algn="l" eaLnBrk="1" fontAlgn="auto" hangingPunct="1">
              <a:spcAft>
                <a:spcPts val="0"/>
              </a:spcAft>
              <a:defRPr/>
            </a:pPr>
            <a:r>
              <a:rPr lang="el-GR" sz="2800" dirty="0">
                <a:solidFill>
                  <a:schemeClr val="tx2">
                    <a:tint val="100000"/>
                    <a:shade val="90000"/>
                    <a:satMod val="250000"/>
                    <a:alpha val="100000"/>
                  </a:schemeClr>
                </a:solidFill>
              </a:rPr>
              <a:t>Κύτταρα διαφορετικών συγκεντρώσεων από τον ίδιο ιστό σε καλλιέργεια</a:t>
            </a:r>
          </a:p>
        </p:txBody>
      </p:sp>
      <p:sp>
        <p:nvSpPr>
          <p:cNvPr id="34820" name="TextBox 3"/>
          <p:cNvSpPr txBox="1">
            <a:spLocks noChangeArrowheads="1"/>
          </p:cNvSpPr>
          <p:nvPr/>
        </p:nvSpPr>
        <p:spPr bwMode="auto">
          <a:xfrm>
            <a:off x="395288" y="5013325"/>
            <a:ext cx="8353425" cy="1354217"/>
          </a:xfrm>
          <a:prstGeom prst="rect">
            <a:avLst/>
          </a:prstGeom>
          <a:noFill/>
          <a:ln w="9525">
            <a:noFill/>
            <a:miter lim="800000"/>
            <a:headEnd/>
            <a:tailEnd/>
          </a:ln>
        </p:spPr>
        <p:txBody>
          <a:bodyPr>
            <a:spAutoFit/>
          </a:bodyPr>
          <a:lstStyle/>
          <a:p>
            <a:r>
              <a:rPr lang="el-GR" sz="1600" dirty="0"/>
              <a:t>Όσο πιο πυκνά είναι τα κύτταρα και πολλαπλασιάζονται με πιο αργό τρόπο, τόσο λιγότερα % καρκινικών κυττάρων θα πάρουμε. </a:t>
            </a:r>
          </a:p>
          <a:p>
            <a:r>
              <a:rPr lang="el-GR" sz="1600" dirty="0"/>
              <a:t>ΕΡΩΤΗΜΑ: Γιατί κάναμε το πείραμα αυτό; Σκεφθείτε ποιων τα κύτταρα πολλαπλασιάζονται πιο γρήγορα και ποιων πιο αργά.</a:t>
            </a:r>
          </a:p>
          <a:p>
            <a:r>
              <a:rPr lang="el-GR" dirty="0"/>
              <a:t>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218DBF7-1E1B-4270-A718-C995529A00F5}"/>
              </a:ext>
            </a:extLst>
          </p:cNvPr>
          <p:cNvSpPr>
            <a:spLocks noGrp="1"/>
          </p:cNvSpPr>
          <p:nvPr>
            <p:ph type="title"/>
          </p:nvPr>
        </p:nvSpPr>
        <p:spPr>
          <a:xfrm>
            <a:off x="457200" y="253218"/>
            <a:ext cx="8229600" cy="583494"/>
          </a:xfrm>
        </p:spPr>
        <p:txBody>
          <a:bodyPr>
            <a:normAutofit/>
          </a:bodyPr>
          <a:lstStyle/>
          <a:p>
            <a:pPr algn="l"/>
            <a:r>
              <a:rPr lang="el-GR" sz="2400" dirty="0"/>
              <a:t>10 Ερωτήσεις Πολ </a:t>
            </a:r>
            <a:r>
              <a:rPr lang="el-GR" sz="2400" dirty="0" err="1"/>
              <a:t>Επιλ</a:t>
            </a:r>
            <a:r>
              <a:rPr lang="el-GR" sz="2400" dirty="0"/>
              <a:t> Μαθήματος (ΕΠΕ)  </a:t>
            </a:r>
            <a:endParaRPr lang="en-US" sz="2400" dirty="0"/>
          </a:p>
        </p:txBody>
      </p:sp>
      <p:sp>
        <p:nvSpPr>
          <p:cNvPr id="3" name="TextBox 2">
            <a:extLst>
              <a:ext uri="{FF2B5EF4-FFF2-40B4-BE49-F238E27FC236}">
                <a16:creationId xmlns:a16="http://schemas.microsoft.com/office/drawing/2014/main" id="{55378F11-708E-4568-BBB0-F9415E43D226}"/>
              </a:ext>
            </a:extLst>
          </p:cNvPr>
          <p:cNvSpPr txBox="1"/>
          <p:nvPr/>
        </p:nvSpPr>
        <p:spPr>
          <a:xfrm>
            <a:off x="282352" y="1052736"/>
            <a:ext cx="8579296" cy="5770811"/>
          </a:xfrm>
          <a:prstGeom prst="rect">
            <a:avLst/>
          </a:prstGeom>
          <a:noFill/>
        </p:spPr>
        <p:txBody>
          <a:bodyPr wrap="square" rtlCol="0">
            <a:spAutoFit/>
          </a:bodyPr>
          <a:lstStyle/>
          <a:p>
            <a:pPr marL="171450" lvl="0" indent="-171450">
              <a:buFont typeface="Arial" panose="020B0604020202020204" pitchFamily="34" charset="0"/>
              <a:buChar char="•"/>
            </a:pPr>
            <a:r>
              <a:rPr lang="el-GR" sz="1050" dirty="0"/>
              <a:t>Ο χρόνος επώασης των καρκινογενέσεων που οφείλονται σε Περιβαλλοντικές αιτίες φάνηκε να είναι περίπου: (Α) Λευχαιμίες 20 χρόνια- Λοιπές καρκινογενέσεις 5-7  χρόνια, (Β) Λευχαιμίες 20 χρόνια- Λοιπές καρκινογενέσεις 20-25 χρόνια, (Γ) Λευχαιμίες 5-7 χρόνια- Λοιπές καρκινογενέσεις 3-4  χρόνια, (Δ) Λευχαιμίες 5-7 χρόνια- Λοιπές καρκινογενέσεις 20  χρόνια.</a:t>
            </a:r>
            <a:endParaRPr lang="en-US" sz="1600" dirty="0"/>
          </a:p>
          <a:p>
            <a:pPr marL="171450" lvl="0" indent="-171450">
              <a:buFont typeface="Arial" panose="020B0604020202020204" pitchFamily="34" charset="0"/>
              <a:buChar char="•"/>
            </a:pPr>
            <a:r>
              <a:rPr lang="el-GR" sz="1050" dirty="0"/>
              <a:t>Υποδείξτε τη Χώρα που στις μελέτες που έγιναν στη Δεκαετία του ‘70 για τη θνησιμότητα από καρκίνο του μαστού, παρουσίαζε τα πιο ψηλά ποσοστά: (Α) Ταϊλάνδη, (Β) Ελ Σαλβαδόρ, (Γ) Κεϋλάνη, (Δ) Ιαπωνία, (Ε) Ολλανδία.</a:t>
            </a:r>
            <a:endParaRPr lang="en-US" sz="1600" dirty="0"/>
          </a:p>
          <a:p>
            <a:pPr marL="171450" lvl="0" indent="-171450">
              <a:buFont typeface="Arial" panose="020B0604020202020204" pitchFamily="34" charset="0"/>
              <a:buChar char="•"/>
            </a:pPr>
            <a:r>
              <a:rPr lang="el-GR" sz="1050" dirty="0"/>
              <a:t>Υποδείξτε τη Χώρα που στις μελέτες που έγιναν στη Δεκαετία του ‘70 για τη θνησιμότητα από καρκίνο στο Παχύ έντερο, παρουσίαζε τα πιο χαμηλά ποσοστά: (Α) Ταϊλάνδη, (Β) Μ. Βρετανία, (Γ) Δανία, (Δ) Καναδάς, (Ε) </a:t>
            </a:r>
            <a:r>
              <a:rPr lang="el-GR" sz="1050" dirty="0" err="1"/>
              <a:t>Ολλανδία.Το</a:t>
            </a:r>
            <a:r>
              <a:rPr lang="el-GR" sz="1050" dirty="0"/>
              <a:t> ποσοστό των καρκινογενέσεων, το οποίο υπολογίστηκε (σύμφωνα με τον γνωστό επιδημιολόγο </a:t>
            </a:r>
            <a:r>
              <a:rPr lang="en-US" sz="1050" dirty="0"/>
              <a:t>Sir R</a:t>
            </a:r>
            <a:r>
              <a:rPr lang="el-GR" sz="1050" dirty="0"/>
              <a:t>. </a:t>
            </a:r>
            <a:r>
              <a:rPr lang="en-US" sz="1050" dirty="0"/>
              <a:t>Doll</a:t>
            </a:r>
            <a:r>
              <a:rPr lang="el-GR" sz="1050" dirty="0"/>
              <a:t>), ότι σχετίζεται με το περιβάλλον και τον τρόπο ζωής, είναι, περίπου: (Α) 10%, (Β) 34,5%, (Γ) 80-85%, (Δ) 20-25%, (Ε) 13%.</a:t>
            </a:r>
            <a:r>
              <a:rPr lang="en-US" sz="1050" dirty="0"/>
              <a:t> </a:t>
            </a:r>
            <a:endParaRPr lang="el-GR" sz="1050" dirty="0"/>
          </a:p>
          <a:p>
            <a:pPr marL="171450" lvl="0" indent="-171450">
              <a:buFont typeface="Arial" panose="020B0604020202020204" pitchFamily="34" charset="0"/>
              <a:buChar char="•"/>
            </a:pPr>
            <a:r>
              <a:rPr lang="el-GR" sz="1050" dirty="0"/>
              <a:t>Σας δίνονται ομάδες καπνιστών που θα καπνίζουν τον ίδιο αριθμό τσιγάρων για ίδιο χρονικό διάστημα. Εντοπίστε ποια ομάδα κινδυνεύει περισσότερο για να νοσήσει από καρκίνο του πνεύμονα αναλόγως της ηλικίας έναρξης: (Α) Πριν τα 15 έτη. (Β) Μεταξύ 16-19, (Γ) 20-24, (Δ) Μετά τα 25, (Ε) Κανένα από αυτά.</a:t>
            </a:r>
          </a:p>
          <a:p>
            <a:pPr marL="171450" lvl="0" indent="-171450">
              <a:buFont typeface="Arial" panose="020B0604020202020204" pitchFamily="34" charset="0"/>
              <a:buChar char="•"/>
            </a:pPr>
            <a:r>
              <a:rPr lang="el-GR" sz="1050" dirty="0"/>
              <a:t>Είναι 13.00 η ώρα το μεσημέρι, Αύγουστος μήνας στην παραλία. Κάνουν ηλιοθεραπεία φορώντας μόνο μαγιό: (Α) </a:t>
            </a:r>
            <a:r>
              <a:rPr lang="en-US" sz="1050" dirty="0"/>
              <a:t>A</a:t>
            </a:r>
            <a:r>
              <a:rPr lang="el-GR" sz="1050" dirty="0" err="1"/>
              <a:t>γόρι</a:t>
            </a:r>
            <a:r>
              <a:rPr lang="el-GR" sz="1050" dirty="0"/>
              <a:t> ηλικίας 5 ετών, (Β) Αγόρι ηλικίας 11 ετών σε προεφηβικό στάδιο, (Γ) Κορίτσι ηλικίας 11 ετών με έναρξη εφηβείας, (Δ) Έγκυος μητέρα 30 ετών. (Ε) Γιαγιά 60 ετών. Ποιος/α κινδυνεύει περισσότερο από καρκίνο του δέρματος (σύμφωνα με μελέτη του γνωστού επιδημιολόγου </a:t>
            </a:r>
            <a:r>
              <a:rPr lang="en-US" sz="1050" dirty="0"/>
              <a:t>Peto</a:t>
            </a:r>
            <a:r>
              <a:rPr lang="el-GR" sz="1050" dirty="0"/>
              <a:t>); </a:t>
            </a:r>
            <a:endParaRPr lang="en-US" sz="1600" dirty="0"/>
          </a:p>
          <a:p>
            <a:pPr marL="171450" lvl="0" indent="-171450">
              <a:buFont typeface="Arial" panose="020B0604020202020204" pitchFamily="34" charset="0"/>
              <a:buChar char="•"/>
            </a:pPr>
            <a:r>
              <a:rPr lang="el-GR" sz="1050" dirty="0"/>
              <a:t>Η πρόληψη του καρκίνου πρέπει να αρχίζει από τη νεαρή ηλικία γιατί τα παιδιά είναι: (Α)  περισσότερο εκτεθειμένα στη δράση των εναρκτών της καρκινογένεσης και ταυτόχρονα μονιμοποιούν ευκολότερα τις καρκινικές βλάβες, (Β) είναι μόνο πιο πολύ εκτεθειμένα στη δράση των εναρκτών της καρκινογένεσης,  (Γ) απλά, μονιμοποιούν ευκολότερα τις καρκινικές βλάβες, (Δ) μονιμοποιούν ευκολότερα τις καρκινικές βλάβες γιατί έχουν πιο πολύ γενετικό υλικό, (Ε) δεν συμβαίνει </a:t>
            </a:r>
            <a:r>
              <a:rPr lang="el-GR" sz="1050" dirty="0" err="1"/>
              <a:t>τίποτ</a:t>
            </a:r>
            <a:r>
              <a:rPr lang="el-GR" sz="1050" dirty="0"/>
              <a:t>' απ' αυτά. (Βιβλίο, σελ. 88).</a:t>
            </a:r>
            <a:endParaRPr lang="en-US" sz="1400" b="1" dirty="0"/>
          </a:p>
          <a:p>
            <a:pPr marL="171450" lvl="0" indent="-171450">
              <a:buFont typeface="Arial" panose="020B0604020202020204" pitchFamily="34" charset="0"/>
              <a:buChar char="•"/>
            </a:pPr>
            <a:r>
              <a:rPr lang="el-GR" sz="1050" dirty="0"/>
              <a:t>Σε αντίστοιχη μελέτη με τις εξής πληθυσμιακές ομάδες ποια έδειξε τα πιο χαμηλά % καρκινογενέσεων; (Α) Εβραίοι γεννημένοι στο Ισραήλ, (Β) Εβραίοι γεννημένοι σε Ασία-Αφρική, (Γ) Εβραίοι γεννημένοι στις ΗΠΑ-Ευρώπη, (Δ) Γενικός πληθυσμός ΗΠΑ. (Ε) Εβραίοι χωρίς περιτομή.                          </a:t>
            </a:r>
            <a:endParaRPr lang="en-US" sz="1600" dirty="0"/>
          </a:p>
          <a:p>
            <a:pPr marL="171450" lvl="0" indent="-171450">
              <a:buFont typeface="Arial" panose="020B0604020202020204" pitchFamily="34" charset="0"/>
              <a:buChar char="•"/>
            </a:pPr>
            <a:r>
              <a:rPr lang="el-GR" sz="1050" dirty="0"/>
              <a:t>Το ατύχημα του </a:t>
            </a:r>
            <a:r>
              <a:rPr lang="el-GR" sz="1050" dirty="0" err="1"/>
              <a:t>Τσέρνομπιλ</a:t>
            </a:r>
            <a:r>
              <a:rPr lang="el-GR" sz="1050" dirty="0"/>
              <a:t> έγινε το Μάη του '86. Αν η ραδιενέργεια  που απελευθερώθηκε ήταν μεγαλύτερη, πότε αναμενόταν ή αναμένεται αύξηση των καρκινογενέσεων (εκτός από τις λευχαιμίες) στη χώρα μας; (Α) το '87, (Β) το '92, (Γ) το 2000, (Δ) το 20018, (Ε) </a:t>
            </a:r>
            <a:r>
              <a:rPr lang="el-GR" sz="1050" dirty="0" err="1"/>
              <a:t>τίποτ</a:t>
            </a:r>
            <a:r>
              <a:rPr lang="el-GR" sz="1050" dirty="0"/>
              <a:t>' απ' αυτά.</a:t>
            </a:r>
            <a:endParaRPr lang="en-US" sz="1400" b="1" dirty="0"/>
          </a:p>
          <a:p>
            <a:pPr marL="171450" lvl="0" indent="-171450">
              <a:buFont typeface="Arial" panose="020B0604020202020204" pitchFamily="34" charset="0"/>
              <a:buChar char="•"/>
            </a:pPr>
            <a:r>
              <a:rPr lang="el-GR" sz="1050" dirty="0"/>
              <a:t>Ποια από τις εξής χώρες παρουσίαζε τις χαμηλότερες συχνότητες σε Στεφανιαία  Νόσο στις δεκαετίες του '50-‘60: (Α) η Ελλάδα, (Β) η Φινλανδία, (Γ) η Ιταλία, (Δ) οι ΗΠΑ, (Ε), Αγγλία. </a:t>
            </a:r>
            <a:endParaRPr lang="en-US" sz="1400" b="1" dirty="0"/>
          </a:p>
          <a:p>
            <a:pPr marL="171450" lvl="0" indent="-171450">
              <a:buFont typeface="Arial" panose="020B0604020202020204" pitchFamily="34" charset="0"/>
              <a:buChar char="•"/>
            </a:pPr>
            <a:r>
              <a:rPr lang="el-GR" sz="1050" dirty="0"/>
              <a:t>Ποια από τις εξής χώρες παρουσίαζε τις υψηλότερες συχνότητες σε Στεφανιαία  Νόσο στις δεκαετίες του '50-’60 και τα τελευταία χρόνια παρουσιάζει πολύ χαμηλούς: (Α) η Ελλάδα, (Β) η Φινλανδία, (Γ) η Ιταλία, (Δ) οι ΗΠΑ, (Ε), Αγγλία. </a:t>
            </a:r>
            <a:endParaRPr lang="en-US" sz="1400" b="1" dirty="0"/>
          </a:p>
          <a:p>
            <a:endParaRPr lang="el-GR" dirty="0"/>
          </a:p>
          <a:p>
            <a:endParaRPr lang="en-US" dirty="0"/>
          </a:p>
          <a:p>
            <a:endParaRPr lang="en-US" dirty="0"/>
          </a:p>
        </p:txBody>
      </p:sp>
    </p:spTree>
    <p:extLst>
      <p:ext uri="{BB962C8B-B14F-4D97-AF65-F5344CB8AC3E}">
        <p14:creationId xmlns:p14="http://schemas.microsoft.com/office/powerpoint/2010/main" val="38648364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idx="1"/>
          </p:nvPr>
        </p:nvSpPr>
        <p:spPr/>
        <p:txBody>
          <a:bodyPr/>
          <a:lstStyle/>
          <a:p>
            <a:pPr algn="ctr" eaLnBrk="1" hangingPunct="1">
              <a:lnSpc>
                <a:spcPct val="170000"/>
              </a:lnSpc>
              <a:buFont typeface="Wingdings" pitchFamily="2" charset="2"/>
              <a:buNone/>
            </a:pPr>
            <a:r>
              <a:rPr lang="el-GR" altLang="zh-CN" sz="2000" b="1" dirty="0">
                <a:cs typeface="方正姚体"/>
              </a:rPr>
              <a:t>Ο προηγούμενος πίνακας επιβεβαιώνει το γεγονός</a:t>
            </a:r>
          </a:p>
          <a:p>
            <a:pPr algn="ctr" eaLnBrk="1" hangingPunct="1">
              <a:lnSpc>
                <a:spcPct val="170000"/>
              </a:lnSpc>
              <a:buFont typeface="Wingdings" pitchFamily="2" charset="2"/>
              <a:buNone/>
            </a:pPr>
            <a:r>
              <a:rPr lang="el-GR" altLang="zh-CN" sz="2000" dirty="0">
                <a:cs typeface="方正姚体"/>
              </a:rPr>
              <a:t>ότι </a:t>
            </a:r>
            <a:r>
              <a:rPr lang="el-GR" altLang="zh-CN" sz="2000" b="1" dirty="0">
                <a:cs typeface="方正姚体"/>
              </a:rPr>
              <a:t>τα μη μεταδιδόμενα νοσήματα </a:t>
            </a:r>
          </a:p>
          <a:p>
            <a:pPr algn="ctr" eaLnBrk="1" hangingPunct="1">
              <a:lnSpc>
                <a:spcPct val="170000"/>
              </a:lnSpc>
              <a:buFont typeface="Wingdings" pitchFamily="2" charset="2"/>
              <a:buNone/>
            </a:pPr>
            <a:r>
              <a:rPr lang="el-GR" altLang="zh-CN" sz="2000" b="1" dirty="0">
                <a:solidFill>
                  <a:schemeClr val="hlink"/>
                </a:solidFill>
                <a:cs typeface="方正姚体"/>
              </a:rPr>
              <a:t>με κορυφαία τα καρδιακά νοσήματα και τα νεοπλάσματα</a:t>
            </a:r>
            <a:r>
              <a:rPr lang="en-US" altLang="zh-CN" sz="2000" b="1" dirty="0">
                <a:solidFill>
                  <a:schemeClr val="hlink"/>
                </a:solidFill>
                <a:cs typeface="方正姚体"/>
              </a:rPr>
              <a:t> (</a:t>
            </a:r>
            <a:r>
              <a:rPr lang="el-GR" altLang="zh-CN" sz="2000" b="1" dirty="0">
                <a:solidFill>
                  <a:schemeClr val="hlink"/>
                </a:solidFill>
                <a:cs typeface="方正姚体"/>
              </a:rPr>
              <a:t>καρκίνοι)</a:t>
            </a:r>
            <a:endParaRPr lang="el-GR" altLang="zh-CN" sz="2000" b="1" dirty="0">
              <a:cs typeface="方正姚体"/>
            </a:endParaRPr>
          </a:p>
          <a:p>
            <a:pPr algn="ctr" eaLnBrk="1" hangingPunct="1">
              <a:lnSpc>
                <a:spcPct val="170000"/>
              </a:lnSpc>
              <a:buFont typeface="Wingdings" pitchFamily="2" charset="2"/>
              <a:buNone/>
            </a:pPr>
            <a:r>
              <a:rPr lang="el-GR" altLang="zh-CN" sz="2000" b="1" dirty="0">
                <a:cs typeface="方正姚体"/>
              </a:rPr>
              <a:t> είναι οι </a:t>
            </a:r>
            <a:r>
              <a:rPr lang="el-GR" altLang="zh-CN" sz="2000" b="1" dirty="0">
                <a:solidFill>
                  <a:schemeClr val="hlink"/>
                </a:solidFill>
                <a:cs typeface="方正姚体"/>
              </a:rPr>
              <a:t>κύριοι χρόνιοι παράγοντες θανάτου</a:t>
            </a:r>
            <a:r>
              <a:rPr lang="el-GR" altLang="zh-CN" sz="2000" b="1" dirty="0">
                <a:cs typeface="方正姚体"/>
              </a:rPr>
              <a:t> </a:t>
            </a:r>
          </a:p>
          <a:p>
            <a:pPr algn="ctr" eaLnBrk="1" hangingPunct="1">
              <a:lnSpc>
                <a:spcPct val="170000"/>
              </a:lnSpc>
              <a:buFont typeface="Wingdings" pitchFamily="2" charset="2"/>
              <a:buNone/>
            </a:pPr>
            <a:r>
              <a:rPr lang="el-GR" altLang="zh-CN" sz="2000" b="1" dirty="0">
                <a:cs typeface="方正姚体"/>
              </a:rPr>
              <a:t>στον ελληνικό πληθυσμό.</a:t>
            </a:r>
          </a:p>
          <a:p>
            <a:pPr eaLnBrk="1" hangingPunct="1">
              <a:lnSpc>
                <a:spcPct val="170000"/>
              </a:lnSpc>
              <a:buFont typeface="Wingdings" pitchFamily="2" charset="2"/>
              <a:buNone/>
            </a:pPr>
            <a:r>
              <a:rPr lang="el-GR" sz="2000" b="1" dirty="0" err="1"/>
              <a:t>Δηλ</a:t>
            </a:r>
            <a:r>
              <a:rPr lang="el-GR" sz="2000" b="1" dirty="0"/>
              <a:t> περίπου το 76% .</a:t>
            </a:r>
            <a:endParaRPr lang="en-US" sz="2000" b="1" dirty="0"/>
          </a:p>
          <a:p>
            <a:pPr eaLnBrk="1" hangingPunct="1"/>
            <a:endParaRPr lang="en-US" sz="20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5"/>
          <p:cNvSpPr>
            <a:spLocks noChangeArrowheads="1"/>
          </p:cNvSpPr>
          <p:nvPr/>
        </p:nvSpPr>
        <p:spPr bwMode="auto">
          <a:xfrm>
            <a:off x="0" y="1711325"/>
            <a:ext cx="9144000" cy="0"/>
          </a:xfrm>
          <a:prstGeom prst="rect">
            <a:avLst/>
          </a:prstGeom>
          <a:noFill/>
          <a:ln w="9525">
            <a:noFill/>
            <a:miter lim="800000"/>
            <a:headEnd/>
            <a:tailEnd/>
          </a:ln>
        </p:spPr>
        <p:txBody>
          <a:bodyPr wrap="none" anchor="ctr">
            <a:spAutoFit/>
          </a:bodyPr>
          <a:lstStyle/>
          <a:p>
            <a:endParaRPr lang="el-GR"/>
          </a:p>
        </p:txBody>
      </p:sp>
      <p:graphicFrame>
        <p:nvGraphicFramePr>
          <p:cNvPr id="1026" name="Object 4"/>
          <p:cNvGraphicFramePr>
            <a:graphicFrameLocks noChangeAspect="1"/>
          </p:cNvGraphicFramePr>
          <p:nvPr/>
        </p:nvGraphicFramePr>
        <p:xfrm>
          <a:off x="0" y="260350"/>
          <a:ext cx="8459788" cy="5773738"/>
        </p:xfrm>
        <a:graphic>
          <a:graphicData uri="http://schemas.openxmlformats.org/presentationml/2006/ole">
            <mc:AlternateContent xmlns:mc="http://schemas.openxmlformats.org/markup-compatibility/2006">
              <mc:Choice xmlns:v="urn:schemas-microsoft-com:vml" Requires="v">
                <p:oleObj spid="_x0000_s1074" name="Γράφημα" r:id="rId6" imgW="4396740" imgH="3215640" progId="MSGraph.Chart.8">
                  <p:embed/>
                </p:oleObj>
              </mc:Choice>
              <mc:Fallback>
                <p:oleObj name="Γράφημα" r:id="rId6" imgW="4396740" imgH="3215640" progId="MSGraph.Chart.8">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60350"/>
                        <a:ext cx="8459788" cy="57737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8" name="Rectangle 6"/>
          <p:cNvSpPr>
            <a:spLocks noChangeArrowheads="1"/>
          </p:cNvSpPr>
          <p:nvPr/>
        </p:nvSpPr>
        <p:spPr bwMode="auto">
          <a:xfrm>
            <a:off x="570071" y="5741700"/>
            <a:ext cx="8003858" cy="584775"/>
          </a:xfrm>
          <a:prstGeom prst="rect">
            <a:avLst/>
          </a:prstGeom>
          <a:noFill/>
          <a:ln w="9525">
            <a:noFill/>
            <a:miter lim="800000"/>
            <a:headEnd/>
            <a:tailEnd/>
          </a:ln>
        </p:spPr>
        <p:txBody>
          <a:bodyPr wrap="none" anchor="ctr">
            <a:spAutoFit/>
          </a:bodyPr>
          <a:lstStyle/>
          <a:p>
            <a:pPr algn="just"/>
            <a:r>
              <a:rPr lang="el-GR" sz="1600" b="1" dirty="0">
                <a:cs typeface="Times New Roman" pitchFamily="18" charset="0"/>
              </a:rPr>
              <a:t>Εικόνα 4.1. Θνησιμότητα από καρκίνο στις ΗΠΑ για το διάστημα 1950 έως 1982. </a:t>
            </a:r>
          </a:p>
          <a:p>
            <a:pPr algn="just"/>
            <a:r>
              <a:rPr lang="el-GR" sz="1600" b="1" dirty="0">
                <a:cs typeface="Times New Roman" pitchFamily="18" charset="0"/>
              </a:rPr>
              <a:t>Η ηλικία έχει </a:t>
            </a:r>
            <a:r>
              <a:rPr lang="el-GR" sz="1600" b="1" dirty="0" err="1">
                <a:cs typeface="Times New Roman" pitchFamily="18" charset="0"/>
              </a:rPr>
              <a:t>προτυποποιηθεί</a:t>
            </a:r>
            <a:r>
              <a:rPr lang="el-GR" sz="1600" b="1" dirty="0">
                <a:cs typeface="Times New Roman" pitchFamily="18" charset="0"/>
              </a:rPr>
              <a:t> ως προς τον πληθυσμό της χώρας το 1980.</a:t>
            </a:r>
            <a:endParaRPr lang="el-GR" sz="1600" dirty="0">
              <a:cs typeface="Times New Roman" pitchFamily="18" charset="0"/>
            </a:endParaRPr>
          </a:p>
        </p:txBody>
      </p:sp>
      <p:pic>
        <p:nvPicPr>
          <p:cNvPr id="2" name="Εγγεγραμμένος ήχος">
            <a:hlinkClick r:id="" action="ppaction://media"/>
            <a:extLst>
              <a:ext uri="{FF2B5EF4-FFF2-40B4-BE49-F238E27FC236}">
                <a16:creationId xmlns:a16="http://schemas.microsoft.com/office/drawing/2014/main" id="{33C35797-B381-426E-8324-0E288CAD4098}"/>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8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0"/>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l-GR"/>
          </a:p>
        </p:txBody>
      </p:sp>
      <p:grpSp>
        <p:nvGrpSpPr>
          <p:cNvPr id="21507" name="Group 1"/>
          <p:cNvGrpSpPr>
            <a:grpSpLocks noChangeAspect="1"/>
          </p:cNvGrpSpPr>
          <p:nvPr/>
        </p:nvGrpSpPr>
        <p:grpSpPr bwMode="auto">
          <a:xfrm>
            <a:off x="1071563" y="1000125"/>
            <a:ext cx="7380287" cy="5040313"/>
            <a:chOff x="0" y="0"/>
            <a:chExt cx="7485" cy="5112"/>
          </a:xfrm>
        </p:grpSpPr>
        <p:sp>
          <p:nvSpPr>
            <p:cNvPr id="21508" name="AutoShape 69"/>
            <p:cNvSpPr>
              <a:spLocks noChangeAspect="1" noChangeArrowheads="1" noTextEdit="1"/>
            </p:cNvSpPr>
            <p:nvPr/>
          </p:nvSpPr>
          <p:spPr bwMode="auto">
            <a:xfrm>
              <a:off x="0" y="0"/>
              <a:ext cx="7485" cy="5112"/>
            </a:xfrm>
            <a:prstGeom prst="rect">
              <a:avLst/>
            </a:prstGeom>
            <a:noFill/>
            <a:ln w="9525">
              <a:noFill/>
              <a:miter lim="800000"/>
              <a:headEnd/>
              <a:tailEnd/>
            </a:ln>
          </p:spPr>
          <p:txBody>
            <a:bodyPr/>
            <a:lstStyle/>
            <a:p>
              <a:endParaRPr lang="el-GR"/>
            </a:p>
          </p:txBody>
        </p:sp>
        <p:sp>
          <p:nvSpPr>
            <p:cNvPr id="21509" name="Line 68"/>
            <p:cNvSpPr>
              <a:spLocks noChangeShapeType="1"/>
            </p:cNvSpPr>
            <p:nvPr/>
          </p:nvSpPr>
          <p:spPr bwMode="auto">
            <a:xfrm flipV="1">
              <a:off x="465" y="1404"/>
              <a:ext cx="1" cy="2621"/>
            </a:xfrm>
            <a:prstGeom prst="line">
              <a:avLst/>
            </a:prstGeom>
            <a:noFill/>
            <a:ln w="12700">
              <a:solidFill>
                <a:srgbClr val="000000"/>
              </a:solidFill>
              <a:round/>
              <a:headEnd/>
              <a:tailEnd/>
            </a:ln>
          </p:spPr>
          <p:txBody>
            <a:bodyPr/>
            <a:lstStyle/>
            <a:p>
              <a:endParaRPr lang="el-GR"/>
            </a:p>
          </p:txBody>
        </p:sp>
        <p:sp>
          <p:nvSpPr>
            <p:cNvPr id="21510" name="Line 67"/>
            <p:cNvSpPr>
              <a:spLocks noChangeShapeType="1"/>
            </p:cNvSpPr>
            <p:nvPr/>
          </p:nvSpPr>
          <p:spPr bwMode="auto">
            <a:xfrm>
              <a:off x="428" y="4025"/>
              <a:ext cx="74" cy="1"/>
            </a:xfrm>
            <a:prstGeom prst="line">
              <a:avLst/>
            </a:prstGeom>
            <a:noFill/>
            <a:ln w="12700">
              <a:solidFill>
                <a:srgbClr val="000000"/>
              </a:solidFill>
              <a:round/>
              <a:headEnd/>
              <a:tailEnd/>
            </a:ln>
          </p:spPr>
          <p:txBody>
            <a:bodyPr/>
            <a:lstStyle/>
            <a:p>
              <a:endParaRPr lang="el-GR"/>
            </a:p>
          </p:txBody>
        </p:sp>
        <p:sp>
          <p:nvSpPr>
            <p:cNvPr id="21511" name="Line 66"/>
            <p:cNvSpPr>
              <a:spLocks noChangeShapeType="1"/>
            </p:cNvSpPr>
            <p:nvPr/>
          </p:nvSpPr>
          <p:spPr bwMode="auto">
            <a:xfrm>
              <a:off x="428" y="3697"/>
              <a:ext cx="74" cy="1"/>
            </a:xfrm>
            <a:prstGeom prst="line">
              <a:avLst/>
            </a:prstGeom>
            <a:noFill/>
            <a:ln w="12700">
              <a:solidFill>
                <a:srgbClr val="000000"/>
              </a:solidFill>
              <a:round/>
              <a:headEnd/>
              <a:tailEnd/>
            </a:ln>
          </p:spPr>
          <p:txBody>
            <a:bodyPr/>
            <a:lstStyle/>
            <a:p>
              <a:endParaRPr lang="el-GR"/>
            </a:p>
          </p:txBody>
        </p:sp>
        <p:sp>
          <p:nvSpPr>
            <p:cNvPr id="21512" name="Line 65"/>
            <p:cNvSpPr>
              <a:spLocks noChangeShapeType="1"/>
            </p:cNvSpPr>
            <p:nvPr/>
          </p:nvSpPr>
          <p:spPr bwMode="auto">
            <a:xfrm>
              <a:off x="428" y="3369"/>
              <a:ext cx="74" cy="1"/>
            </a:xfrm>
            <a:prstGeom prst="line">
              <a:avLst/>
            </a:prstGeom>
            <a:noFill/>
            <a:ln w="12700">
              <a:solidFill>
                <a:srgbClr val="000000"/>
              </a:solidFill>
              <a:round/>
              <a:headEnd/>
              <a:tailEnd/>
            </a:ln>
          </p:spPr>
          <p:txBody>
            <a:bodyPr/>
            <a:lstStyle/>
            <a:p>
              <a:endParaRPr lang="el-GR"/>
            </a:p>
          </p:txBody>
        </p:sp>
        <p:sp>
          <p:nvSpPr>
            <p:cNvPr id="21513" name="Line 64"/>
            <p:cNvSpPr>
              <a:spLocks noChangeShapeType="1"/>
            </p:cNvSpPr>
            <p:nvPr/>
          </p:nvSpPr>
          <p:spPr bwMode="auto">
            <a:xfrm>
              <a:off x="428" y="3042"/>
              <a:ext cx="74" cy="1"/>
            </a:xfrm>
            <a:prstGeom prst="line">
              <a:avLst/>
            </a:prstGeom>
            <a:noFill/>
            <a:ln w="12700">
              <a:solidFill>
                <a:srgbClr val="000000"/>
              </a:solidFill>
              <a:round/>
              <a:headEnd/>
              <a:tailEnd/>
            </a:ln>
          </p:spPr>
          <p:txBody>
            <a:bodyPr/>
            <a:lstStyle/>
            <a:p>
              <a:endParaRPr lang="el-GR"/>
            </a:p>
          </p:txBody>
        </p:sp>
        <p:sp>
          <p:nvSpPr>
            <p:cNvPr id="21514" name="Line 63"/>
            <p:cNvSpPr>
              <a:spLocks noChangeShapeType="1"/>
            </p:cNvSpPr>
            <p:nvPr/>
          </p:nvSpPr>
          <p:spPr bwMode="auto">
            <a:xfrm>
              <a:off x="428" y="2714"/>
              <a:ext cx="74" cy="1"/>
            </a:xfrm>
            <a:prstGeom prst="line">
              <a:avLst/>
            </a:prstGeom>
            <a:noFill/>
            <a:ln w="12700">
              <a:solidFill>
                <a:srgbClr val="000000"/>
              </a:solidFill>
              <a:round/>
              <a:headEnd/>
              <a:tailEnd/>
            </a:ln>
          </p:spPr>
          <p:txBody>
            <a:bodyPr/>
            <a:lstStyle/>
            <a:p>
              <a:endParaRPr lang="el-GR"/>
            </a:p>
          </p:txBody>
        </p:sp>
        <p:sp>
          <p:nvSpPr>
            <p:cNvPr id="21515" name="Line 62"/>
            <p:cNvSpPr>
              <a:spLocks noChangeShapeType="1"/>
            </p:cNvSpPr>
            <p:nvPr/>
          </p:nvSpPr>
          <p:spPr bwMode="auto">
            <a:xfrm>
              <a:off x="428" y="2387"/>
              <a:ext cx="74" cy="1"/>
            </a:xfrm>
            <a:prstGeom prst="line">
              <a:avLst/>
            </a:prstGeom>
            <a:noFill/>
            <a:ln w="12700">
              <a:solidFill>
                <a:srgbClr val="000000"/>
              </a:solidFill>
              <a:round/>
              <a:headEnd/>
              <a:tailEnd/>
            </a:ln>
          </p:spPr>
          <p:txBody>
            <a:bodyPr/>
            <a:lstStyle/>
            <a:p>
              <a:endParaRPr lang="el-GR"/>
            </a:p>
          </p:txBody>
        </p:sp>
        <p:sp>
          <p:nvSpPr>
            <p:cNvPr id="21516" name="Line 61"/>
            <p:cNvSpPr>
              <a:spLocks noChangeShapeType="1"/>
            </p:cNvSpPr>
            <p:nvPr/>
          </p:nvSpPr>
          <p:spPr bwMode="auto">
            <a:xfrm>
              <a:off x="428" y="2059"/>
              <a:ext cx="74" cy="1"/>
            </a:xfrm>
            <a:prstGeom prst="line">
              <a:avLst/>
            </a:prstGeom>
            <a:noFill/>
            <a:ln w="12700">
              <a:solidFill>
                <a:srgbClr val="000000"/>
              </a:solidFill>
              <a:round/>
              <a:headEnd/>
              <a:tailEnd/>
            </a:ln>
          </p:spPr>
          <p:txBody>
            <a:bodyPr/>
            <a:lstStyle/>
            <a:p>
              <a:endParaRPr lang="el-GR"/>
            </a:p>
          </p:txBody>
        </p:sp>
        <p:sp>
          <p:nvSpPr>
            <p:cNvPr id="21517" name="Line 60"/>
            <p:cNvSpPr>
              <a:spLocks noChangeShapeType="1"/>
            </p:cNvSpPr>
            <p:nvPr/>
          </p:nvSpPr>
          <p:spPr bwMode="auto">
            <a:xfrm>
              <a:off x="428" y="1732"/>
              <a:ext cx="74" cy="1"/>
            </a:xfrm>
            <a:prstGeom prst="line">
              <a:avLst/>
            </a:prstGeom>
            <a:noFill/>
            <a:ln w="12700">
              <a:solidFill>
                <a:srgbClr val="000000"/>
              </a:solidFill>
              <a:round/>
              <a:headEnd/>
              <a:tailEnd/>
            </a:ln>
          </p:spPr>
          <p:txBody>
            <a:bodyPr/>
            <a:lstStyle/>
            <a:p>
              <a:endParaRPr lang="el-GR"/>
            </a:p>
          </p:txBody>
        </p:sp>
        <p:sp>
          <p:nvSpPr>
            <p:cNvPr id="21518" name="Line 59"/>
            <p:cNvSpPr>
              <a:spLocks noChangeShapeType="1"/>
            </p:cNvSpPr>
            <p:nvPr/>
          </p:nvSpPr>
          <p:spPr bwMode="auto">
            <a:xfrm>
              <a:off x="428" y="1404"/>
              <a:ext cx="74" cy="1"/>
            </a:xfrm>
            <a:prstGeom prst="line">
              <a:avLst/>
            </a:prstGeom>
            <a:noFill/>
            <a:ln w="12700">
              <a:solidFill>
                <a:srgbClr val="000000"/>
              </a:solidFill>
              <a:round/>
              <a:headEnd/>
              <a:tailEnd/>
            </a:ln>
          </p:spPr>
          <p:txBody>
            <a:bodyPr/>
            <a:lstStyle/>
            <a:p>
              <a:endParaRPr lang="el-GR"/>
            </a:p>
          </p:txBody>
        </p:sp>
        <p:sp>
          <p:nvSpPr>
            <p:cNvPr id="21519" name="Line 58"/>
            <p:cNvSpPr>
              <a:spLocks noChangeShapeType="1"/>
            </p:cNvSpPr>
            <p:nvPr/>
          </p:nvSpPr>
          <p:spPr bwMode="auto">
            <a:xfrm>
              <a:off x="465" y="4025"/>
              <a:ext cx="6325" cy="1"/>
            </a:xfrm>
            <a:prstGeom prst="line">
              <a:avLst/>
            </a:prstGeom>
            <a:noFill/>
            <a:ln w="12700">
              <a:solidFill>
                <a:srgbClr val="000000"/>
              </a:solidFill>
              <a:round/>
              <a:headEnd/>
              <a:tailEnd/>
            </a:ln>
          </p:spPr>
          <p:txBody>
            <a:bodyPr/>
            <a:lstStyle/>
            <a:p>
              <a:endParaRPr lang="el-GR"/>
            </a:p>
          </p:txBody>
        </p:sp>
        <p:sp>
          <p:nvSpPr>
            <p:cNvPr id="21520" name="Line 57"/>
            <p:cNvSpPr>
              <a:spLocks noChangeShapeType="1"/>
            </p:cNvSpPr>
            <p:nvPr/>
          </p:nvSpPr>
          <p:spPr bwMode="auto">
            <a:xfrm flipV="1">
              <a:off x="465" y="3988"/>
              <a:ext cx="1" cy="74"/>
            </a:xfrm>
            <a:prstGeom prst="line">
              <a:avLst/>
            </a:prstGeom>
            <a:noFill/>
            <a:ln w="12700">
              <a:solidFill>
                <a:srgbClr val="000000"/>
              </a:solidFill>
              <a:round/>
              <a:headEnd/>
              <a:tailEnd/>
            </a:ln>
          </p:spPr>
          <p:txBody>
            <a:bodyPr/>
            <a:lstStyle/>
            <a:p>
              <a:endParaRPr lang="el-GR"/>
            </a:p>
          </p:txBody>
        </p:sp>
        <p:sp>
          <p:nvSpPr>
            <p:cNvPr id="21521" name="Line 56"/>
            <p:cNvSpPr>
              <a:spLocks noChangeShapeType="1"/>
            </p:cNvSpPr>
            <p:nvPr/>
          </p:nvSpPr>
          <p:spPr bwMode="auto">
            <a:xfrm flipV="1">
              <a:off x="1098" y="3988"/>
              <a:ext cx="1" cy="74"/>
            </a:xfrm>
            <a:prstGeom prst="line">
              <a:avLst/>
            </a:prstGeom>
            <a:noFill/>
            <a:ln w="12700">
              <a:solidFill>
                <a:srgbClr val="000000"/>
              </a:solidFill>
              <a:round/>
              <a:headEnd/>
              <a:tailEnd/>
            </a:ln>
          </p:spPr>
          <p:txBody>
            <a:bodyPr/>
            <a:lstStyle/>
            <a:p>
              <a:endParaRPr lang="el-GR"/>
            </a:p>
          </p:txBody>
        </p:sp>
        <p:sp>
          <p:nvSpPr>
            <p:cNvPr id="21522" name="Line 55"/>
            <p:cNvSpPr>
              <a:spLocks noChangeShapeType="1"/>
            </p:cNvSpPr>
            <p:nvPr/>
          </p:nvSpPr>
          <p:spPr bwMode="auto">
            <a:xfrm flipV="1">
              <a:off x="1730" y="3988"/>
              <a:ext cx="1" cy="74"/>
            </a:xfrm>
            <a:prstGeom prst="line">
              <a:avLst/>
            </a:prstGeom>
            <a:noFill/>
            <a:ln w="12700">
              <a:solidFill>
                <a:srgbClr val="000000"/>
              </a:solidFill>
              <a:round/>
              <a:headEnd/>
              <a:tailEnd/>
            </a:ln>
          </p:spPr>
          <p:txBody>
            <a:bodyPr/>
            <a:lstStyle/>
            <a:p>
              <a:endParaRPr lang="el-GR"/>
            </a:p>
          </p:txBody>
        </p:sp>
        <p:sp>
          <p:nvSpPr>
            <p:cNvPr id="21523" name="Line 54"/>
            <p:cNvSpPr>
              <a:spLocks noChangeShapeType="1"/>
            </p:cNvSpPr>
            <p:nvPr/>
          </p:nvSpPr>
          <p:spPr bwMode="auto">
            <a:xfrm flipV="1">
              <a:off x="2363" y="3988"/>
              <a:ext cx="1" cy="74"/>
            </a:xfrm>
            <a:prstGeom prst="line">
              <a:avLst/>
            </a:prstGeom>
            <a:noFill/>
            <a:ln w="12700">
              <a:solidFill>
                <a:srgbClr val="000000"/>
              </a:solidFill>
              <a:round/>
              <a:headEnd/>
              <a:tailEnd/>
            </a:ln>
          </p:spPr>
          <p:txBody>
            <a:bodyPr/>
            <a:lstStyle/>
            <a:p>
              <a:endParaRPr lang="el-GR"/>
            </a:p>
          </p:txBody>
        </p:sp>
        <p:sp>
          <p:nvSpPr>
            <p:cNvPr id="21524" name="Line 53"/>
            <p:cNvSpPr>
              <a:spLocks noChangeShapeType="1"/>
            </p:cNvSpPr>
            <p:nvPr/>
          </p:nvSpPr>
          <p:spPr bwMode="auto">
            <a:xfrm flipV="1">
              <a:off x="2995" y="3988"/>
              <a:ext cx="1" cy="74"/>
            </a:xfrm>
            <a:prstGeom prst="line">
              <a:avLst/>
            </a:prstGeom>
            <a:noFill/>
            <a:ln w="12700">
              <a:solidFill>
                <a:srgbClr val="000000"/>
              </a:solidFill>
              <a:round/>
              <a:headEnd/>
              <a:tailEnd/>
            </a:ln>
          </p:spPr>
          <p:txBody>
            <a:bodyPr/>
            <a:lstStyle/>
            <a:p>
              <a:endParaRPr lang="el-GR"/>
            </a:p>
          </p:txBody>
        </p:sp>
        <p:sp>
          <p:nvSpPr>
            <p:cNvPr id="21525" name="Line 52"/>
            <p:cNvSpPr>
              <a:spLocks noChangeShapeType="1"/>
            </p:cNvSpPr>
            <p:nvPr/>
          </p:nvSpPr>
          <p:spPr bwMode="auto">
            <a:xfrm flipV="1">
              <a:off x="3628" y="3988"/>
              <a:ext cx="1" cy="74"/>
            </a:xfrm>
            <a:prstGeom prst="line">
              <a:avLst/>
            </a:prstGeom>
            <a:noFill/>
            <a:ln w="12700">
              <a:solidFill>
                <a:srgbClr val="000000"/>
              </a:solidFill>
              <a:round/>
              <a:headEnd/>
              <a:tailEnd/>
            </a:ln>
          </p:spPr>
          <p:txBody>
            <a:bodyPr/>
            <a:lstStyle/>
            <a:p>
              <a:endParaRPr lang="el-GR"/>
            </a:p>
          </p:txBody>
        </p:sp>
        <p:sp>
          <p:nvSpPr>
            <p:cNvPr id="21526" name="Line 51"/>
            <p:cNvSpPr>
              <a:spLocks noChangeShapeType="1"/>
            </p:cNvSpPr>
            <p:nvPr/>
          </p:nvSpPr>
          <p:spPr bwMode="auto">
            <a:xfrm flipV="1">
              <a:off x="4260" y="3988"/>
              <a:ext cx="1" cy="74"/>
            </a:xfrm>
            <a:prstGeom prst="line">
              <a:avLst/>
            </a:prstGeom>
            <a:noFill/>
            <a:ln w="12700">
              <a:solidFill>
                <a:srgbClr val="000000"/>
              </a:solidFill>
              <a:round/>
              <a:headEnd/>
              <a:tailEnd/>
            </a:ln>
          </p:spPr>
          <p:txBody>
            <a:bodyPr/>
            <a:lstStyle/>
            <a:p>
              <a:endParaRPr lang="el-GR"/>
            </a:p>
          </p:txBody>
        </p:sp>
        <p:sp>
          <p:nvSpPr>
            <p:cNvPr id="21527" name="Line 50"/>
            <p:cNvSpPr>
              <a:spLocks noChangeShapeType="1"/>
            </p:cNvSpPr>
            <p:nvPr/>
          </p:nvSpPr>
          <p:spPr bwMode="auto">
            <a:xfrm flipV="1">
              <a:off x="4893" y="3988"/>
              <a:ext cx="1" cy="74"/>
            </a:xfrm>
            <a:prstGeom prst="line">
              <a:avLst/>
            </a:prstGeom>
            <a:noFill/>
            <a:ln w="12700">
              <a:solidFill>
                <a:srgbClr val="000000"/>
              </a:solidFill>
              <a:round/>
              <a:headEnd/>
              <a:tailEnd/>
            </a:ln>
          </p:spPr>
          <p:txBody>
            <a:bodyPr/>
            <a:lstStyle/>
            <a:p>
              <a:endParaRPr lang="el-GR"/>
            </a:p>
          </p:txBody>
        </p:sp>
        <p:sp>
          <p:nvSpPr>
            <p:cNvPr id="21528" name="Line 49"/>
            <p:cNvSpPr>
              <a:spLocks noChangeShapeType="1"/>
            </p:cNvSpPr>
            <p:nvPr/>
          </p:nvSpPr>
          <p:spPr bwMode="auto">
            <a:xfrm flipV="1">
              <a:off x="5525" y="3988"/>
              <a:ext cx="1" cy="74"/>
            </a:xfrm>
            <a:prstGeom prst="line">
              <a:avLst/>
            </a:prstGeom>
            <a:noFill/>
            <a:ln w="12700">
              <a:solidFill>
                <a:srgbClr val="000000"/>
              </a:solidFill>
              <a:round/>
              <a:headEnd/>
              <a:tailEnd/>
            </a:ln>
          </p:spPr>
          <p:txBody>
            <a:bodyPr/>
            <a:lstStyle/>
            <a:p>
              <a:endParaRPr lang="el-GR"/>
            </a:p>
          </p:txBody>
        </p:sp>
        <p:sp>
          <p:nvSpPr>
            <p:cNvPr id="21529" name="Line 48"/>
            <p:cNvSpPr>
              <a:spLocks noChangeShapeType="1"/>
            </p:cNvSpPr>
            <p:nvPr/>
          </p:nvSpPr>
          <p:spPr bwMode="auto">
            <a:xfrm flipV="1">
              <a:off x="6158" y="3988"/>
              <a:ext cx="1" cy="74"/>
            </a:xfrm>
            <a:prstGeom prst="line">
              <a:avLst/>
            </a:prstGeom>
            <a:noFill/>
            <a:ln w="12700">
              <a:solidFill>
                <a:srgbClr val="000000"/>
              </a:solidFill>
              <a:round/>
              <a:headEnd/>
              <a:tailEnd/>
            </a:ln>
          </p:spPr>
          <p:txBody>
            <a:bodyPr/>
            <a:lstStyle/>
            <a:p>
              <a:endParaRPr lang="el-GR"/>
            </a:p>
          </p:txBody>
        </p:sp>
        <p:sp>
          <p:nvSpPr>
            <p:cNvPr id="21530" name="Line 47"/>
            <p:cNvSpPr>
              <a:spLocks noChangeShapeType="1"/>
            </p:cNvSpPr>
            <p:nvPr/>
          </p:nvSpPr>
          <p:spPr bwMode="auto">
            <a:xfrm flipV="1">
              <a:off x="6790" y="3988"/>
              <a:ext cx="1" cy="74"/>
            </a:xfrm>
            <a:prstGeom prst="line">
              <a:avLst/>
            </a:prstGeom>
            <a:noFill/>
            <a:ln w="12700">
              <a:solidFill>
                <a:srgbClr val="000000"/>
              </a:solidFill>
              <a:round/>
              <a:headEnd/>
              <a:tailEnd/>
            </a:ln>
          </p:spPr>
          <p:txBody>
            <a:bodyPr/>
            <a:lstStyle/>
            <a:p>
              <a:endParaRPr lang="el-GR"/>
            </a:p>
          </p:txBody>
        </p:sp>
        <p:sp>
          <p:nvSpPr>
            <p:cNvPr id="21531" name="Freeform 46"/>
            <p:cNvSpPr>
              <a:spLocks/>
            </p:cNvSpPr>
            <p:nvPr/>
          </p:nvSpPr>
          <p:spPr bwMode="auto">
            <a:xfrm flipV="1">
              <a:off x="3628" y="1666"/>
              <a:ext cx="3162" cy="1245"/>
            </a:xfrm>
            <a:custGeom>
              <a:avLst/>
              <a:gdLst>
                <a:gd name="T0" fmla="*/ 0 w 3162"/>
                <a:gd name="T1" fmla="*/ 0 h 1245"/>
                <a:gd name="T2" fmla="*/ 632 w 3162"/>
                <a:gd name="T3" fmla="*/ 197 h 1245"/>
                <a:gd name="T4" fmla="*/ 1265 w 3162"/>
                <a:gd name="T5" fmla="*/ 197 h 1245"/>
                <a:gd name="T6" fmla="*/ 1897 w 3162"/>
                <a:gd name="T7" fmla="*/ 688 h 1245"/>
                <a:gd name="T8" fmla="*/ 2530 w 3162"/>
                <a:gd name="T9" fmla="*/ 1015 h 1245"/>
                <a:gd name="T10" fmla="*/ 3162 w 3162"/>
                <a:gd name="T11" fmla="*/ 1245 h 1245"/>
                <a:gd name="T12" fmla="*/ 0 60000 65536"/>
                <a:gd name="T13" fmla="*/ 0 60000 65536"/>
                <a:gd name="T14" fmla="*/ 0 60000 65536"/>
                <a:gd name="T15" fmla="*/ 0 60000 65536"/>
                <a:gd name="T16" fmla="*/ 0 60000 65536"/>
                <a:gd name="T17" fmla="*/ 0 60000 65536"/>
                <a:gd name="T18" fmla="*/ 0 w 3162"/>
                <a:gd name="T19" fmla="*/ 0 h 1245"/>
                <a:gd name="T20" fmla="*/ 3162 w 3162"/>
                <a:gd name="T21" fmla="*/ 1245 h 1245"/>
              </a:gdLst>
              <a:ahLst/>
              <a:cxnLst>
                <a:cxn ang="T12">
                  <a:pos x="T0" y="T1"/>
                </a:cxn>
                <a:cxn ang="T13">
                  <a:pos x="T2" y="T3"/>
                </a:cxn>
                <a:cxn ang="T14">
                  <a:pos x="T4" y="T5"/>
                </a:cxn>
                <a:cxn ang="T15">
                  <a:pos x="T6" y="T7"/>
                </a:cxn>
                <a:cxn ang="T16">
                  <a:pos x="T8" y="T9"/>
                </a:cxn>
                <a:cxn ang="T17">
                  <a:pos x="T10" y="T11"/>
                </a:cxn>
              </a:cxnLst>
              <a:rect l="T18" t="T19" r="T20" b="T21"/>
              <a:pathLst>
                <a:path w="3162" h="1245">
                  <a:moveTo>
                    <a:pt x="0" y="0"/>
                  </a:moveTo>
                  <a:lnTo>
                    <a:pt x="632" y="197"/>
                  </a:lnTo>
                  <a:lnTo>
                    <a:pt x="1265" y="197"/>
                  </a:lnTo>
                  <a:lnTo>
                    <a:pt x="1897" y="688"/>
                  </a:lnTo>
                  <a:lnTo>
                    <a:pt x="2530" y="1015"/>
                  </a:lnTo>
                  <a:lnTo>
                    <a:pt x="3162" y="1245"/>
                  </a:lnTo>
                </a:path>
              </a:pathLst>
            </a:custGeom>
            <a:noFill/>
            <a:ln w="12700">
              <a:solidFill>
                <a:srgbClr val="800000"/>
              </a:solidFill>
              <a:round/>
              <a:headEnd/>
              <a:tailEnd/>
            </a:ln>
          </p:spPr>
          <p:txBody>
            <a:bodyPr/>
            <a:lstStyle/>
            <a:p>
              <a:endParaRPr lang="el-GR"/>
            </a:p>
          </p:txBody>
        </p:sp>
        <p:sp>
          <p:nvSpPr>
            <p:cNvPr id="21532" name="Freeform 45"/>
            <p:cNvSpPr>
              <a:spLocks/>
            </p:cNvSpPr>
            <p:nvPr/>
          </p:nvSpPr>
          <p:spPr bwMode="auto">
            <a:xfrm flipV="1">
              <a:off x="3628" y="2911"/>
              <a:ext cx="3162" cy="786"/>
            </a:xfrm>
            <a:custGeom>
              <a:avLst/>
              <a:gdLst>
                <a:gd name="T0" fmla="*/ 0 w 3162"/>
                <a:gd name="T1" fmla="*/ 0 h 786"/>
                <a:gd name="T2" fmla="*/ 632 w 3162"/>
                <a:gd name="T3" fmla="*/ 229 h 786"/>
                <a:gd name="T4" fmla="*/ 1265 w 3162"/>
                <a:gd name="T5" fmla="*/ 295 h 786"/>
                <a:gd name="T6" fmla="*/ 1897 w 3162"/>
                <a:gd name="T7" fmla="*/ 459 h 786"/>
                <a:gd name="T8" fmla="*/ 2530 w 3162"/>
                <a:gd name="T9" fmla="*/ 786 h 786"/>
                <a:gd name="T10" fmla="*/ 3162 w 3162"/>
                <a:gd name="T11" fmla="*/ 721 h 786"/>
                <a:gd name="T12" fmla="*/ 0 60000 65536"/>
                <a:gd name="T13" fmla="*/ 0 60000 65536"/>
                <a:gd name="T14" fmla="*/ 0 60000 65536"/>
                <a:gd name="T15" fmla="*/ 0 60000 65536"/>
                <a:gd name="T16" fmla="*/ 0 60000 65536"/>
                <a:gd name="T17" fmla="*/ 0 60000 65536"/>
                <a:gd name="T18" fmla="*/ 0 w 3162"/>
                <a:gd name="T19" fmla="*/ 0 h 786"/>
                <a:gd name="T20" fmla="*/ 3162 w 3162"/>
                <a:gd name="T21" fmla="*/ 786 h 786"/>
              </a:gdLst>
              <a:ahLst/>
              <a:cxnLst>
                <a:cxn ang="T12">
                  <a:pos x="T0" y="T1"/>
                </a:cxn>
                <a:cxn ang="T13">
                  <a:pos x="T2" y="T3"/>
                </a:cxn>
                <a:cxn ang="T14">
                  <a:pos x="T4" y="T5"/>
                </a:cxn>
                <a:cxn ang="T15">
                  <a:pos x="T6" y="T7"/>
                </a:cxn>
                <a:cxn ang="T16">
                  <a:pos x="T8" y="T9"/>
                </a:cxn>
                <a:cxn ang="T17">
                  <a:pos x="T10" y="T11"/>
                </a:cxn>
              </a:cxnLst>
              <a:rect l="T18" t="T19" r="T20" b="T21"/>
              <a:pathLst>
                <a:path w="3162" h="786">
                  <a:moveTo>
                    <a:pt x="0" y="0"/>
                  </a:moveTo>
                  <a:lnTo>
                    <a:pt x="632" y="229"/>
                  </a:lnTo>
                  <a:lnTo>
                    <a:pt x="1265" y="295"/>
                  </a:lnTo>
                  <a:lnTo>
                    <a:pt x="1897" y="459"/>
                  </a:lnTo>
                  <a:lnTo>
                    <a:pt x="2530" y="786"/>
                  </a:lnTo>
                  <a:lnTo>
                    <a:pt x="3162" y="721"/>
                  </a:lnTo>
                </a:path>
              </a:pathLst>
            </a:custGeom>
            <a:noFill/>
            <a:ln w="12700">
              <a:solidFill>
                <a:srgbClr val="008000"/>
              </a:solidFill>
              <a:round/>
              <a:headEnd/>
              <a:tailEnd/>
            </a:ln>
          </p:spPr>
          <p:txBody>
            <a:bodyPr/>
            <a:lstStyle/>
            <a:p>
              <a:endParaRPr lang="el-GR"/>
            </a:p>
          </p:txBody>
        </p:sp>
        <p:sp>
          <p:nvSpPr>
            <p:cNvPr id="21533" name="Freeform 44"/>
            <p:cNvSpPr>
              <a:spLocks/>
            </p:cNvSpPr>
            <p:nvPr/>
          </p:nvSpPr>
          <p:spPr bwMode="auto">
            <a:xfrm>
              <a:off x="3558" y="2845"/>
              <a:ext cx="132" cy="132"/>
            </a:xfrm>
            <a:custGeom>
              <a:avLst/>
              <a:gdLst>
                <a:gd name="T0" fmla="*/ 66 w 132"/>
                <a:gd name="T1" fmla="*/ 132 h 132"/>
                <a:gd name="T2" fmla="*/ 132 w 132"/>
                <a:gd name="T3" fmla="*/ 66 h 132"/>
                <a:gd name="T4" fmla="*/ 66 w 132"/>
                <a:gd name="T5" fmla="*/ 0 h 132"/>
                <a:gd name="T6" fmla="*/ 0 w 132"/>
                <a:gd name="T7" fmla="*/ 66 h 132"/>
                <a:gd name="T8" fmla="*/ 66 w 132"/>
                <a:gd name="T9" fmla="*/ 132 h 132"/>
                <a:gd name="T10" fmla="*/ 0 60000 65536"/>
                <a:gd name="T11" fmla="*/ 0 60000 65536"/>
                <a:gd name="T12" fmla="*/ 0 60000 65536"/>
                <a:gd name="T13" fmla="*/ 0 60000 65536"/>
                <a:gd name="T14" fmla="*/ 0 60000 65536"/>
                <a:gd name="T15" fmla="*/ 0 w 132"/>
                <a:gd name="T16" fmla="*/ 0 h 132"/>
                <a:gd name="T17" fmla="*/ 132 w 132"/>
                <a:gd name="T18" fmla="*/ 132 h 132"/>
              </a:gdLst>
              <a:ahLst/>
              <a:cxnLst>
                <a:cxn ang="T10">
                  <a:pos x="T0" y="T1"/>
                </a:cxn>
                <a:cxn ang="T11">
                  <a:pos x="T2" y="T3"/>
                </a:cxn>
                <a:cxn ang="T12">
                  <a:pos x="T4" y="T5"/>
                </a:cxn>
                <a:cxn ang="T13">
                  <a:pos x="T6" y="T7"/>
                </a:cxn>
                <a:cxn ang="T14">
                  <a:pos x="T8" y="T9"/>
                </a:cxn>
              </a:cxnLst>
              <a:rect l="T15" t="T16" r="T17" b="T18"/>
              <a:pathLst>
                <a:path w="132" h="132">
                  <a:moveTo>
                    <a:pt x="66" y="132"/>
                  </a:moveTo>
                  <a:lnTo>
                    <a:pt x="132" y="66"/>
                  </a:lnTo>
                  <a:lnTo>
                    <a:pt x="66" y="0"/>
                  </a:lnTo>
                  <a:lnTo>
                    <a:pt x="0" y="66"/>
                  </a:lnTo>
                  <a:lnTo>
                    <a:pt x="66" y="132"/>
                  </a:lnTo>
                  <a:close/>
                </a:path>
              </a:pathLst>
            </a:custGeom>
            <a:solidFill>
              <a:srgbClr val="800000"/>
            </a:solidFill>
            <a:ln w="0">
              <a:solidFill>
                <a:srgbClr val="800000"/>
              </a:solidFill>
              <a:round/>
              <a:headEnd/>
              <a:tailEnd/>
            </a:ln>
          </p:spPr>
          <p:txBody>
            <a:bodyPr/>
            <a:lstStyle/>
            <a:p>
              <a:endParaRPr lang="el-GR"/>
            </a:p>
          </p:txBody>
        </p:sp>
        <p:sp>
          <p:nvSpPr>
            <p:cNvPr id="21534" name="Freeform 43"/>
            <p:cNvSpPr>
              <a:spLocks/>
            </p:cNvSpPr>
            <p:nvPr/>
          </p:nvSpPr>
          <p:spPr bwMode="auto">
            <a:xfrm>
              <a:off x="4194" y="2645"/>
              <a:ext cx="132" cy="132"/>
            </a:xfrm>
            <a:custGeom>
              <a:avLst/>
              <a:gdLst>
                <a:gd name="T0" fmla="*/ 66 w 132"/>
                <a:gd name="T1" fmla="*/ 132 h 132"/>
                <a:gd name="T2" fmla="*/ 132 w 132"/>
                <a:gd name="T3" fmla="*/ 66 h 132"/>
                <a:gd name="T4" fmla="*/ 66 w 132"/>
                <a:gd name="T5" fmla="*/ 0 h 132"/>
                <a:gd name="T6" fmla="*/ 0 w 132"/>
                <a:gd name="T7" fmla="*/ 66 h 132"/>
                <a:gd name="T8" fmla="*/ 66 w 132"/>
                <a:gd name="T9" fmla="*/ 132 h 132"/>
                <a:gd name="T10" fmla="*/ 0 60000 65536"/>
                <a:gd name="T11" fmla="*/ 0 60000 65536"/>
                <a:gd name="T12" fmla="*/ 0 60000 65536"/>
                <a:gd name="T13" fmla="*/ 0 60000 65536"/>
                <a:gd name="T14" fmla="*/ 0 60000 65536"/>
                <a:gd name="T15" fmla="*/ 0 w 132"/>
                <a:gd name="T16" fmla="*/ 0 h 132"/>
                <a:gd name="T17" fmla="*/ 132 w 132"/>
                <a:gd name="T18" fmla="*/ 132 h 132"/>
              </a:gdLst>
              <a:ahLst/>
              <a:cxnLst>
                <a:cxn ang="T10">
                  <a:pos x="T0" y="T1"/>
                </a:cxn>
                <a:cxn ang="T11">
                  <a:pos x="T2" y="T3"/>
                </a:cxn>
                <a:cxn ang="T12">
                  <a:pos x="T4" y="T5"/>
                </a:cxn>
                <a:cxn ang="T13">
                  <a:pos x="T6" y="T7"/>
                </a:cxn>
                <a:cxn ang="T14">
                  <a:pos x="T8" y="T9"/>
                </a:cxn>
              </a:cxnLst>
              <a:rect l="T15" t="T16" r="T17" b="T18"/>
              <a:pathLst>
                <a:path w="132" h="132">
                  <a:moveTo>
                    <a:pt x="66" y="132"/>
                  </a:moveTo>
                  <a:lnTo>
                    <a:pt x="132" y="66"/>
                  </a:lnTo>
                  <a:lnTo>
                    <a:pt x="66" y="0"/>
                  </a:lnTo>
                  <a:lnTo>
                    <a:pt x="0" y="66"/>
                  </a:lnTo>
                  <a:lnTo>
                    <a:pt x="66" y="132"/>
                  </a:lnTo>
                  <a:close/>
                </a:path>
              </a:pathLst>
            </a:custGeom>
            <a:solidFill>
              <a:srgbClr val="800000"/>
            </a:solidFill>
            <a:ln w="0">
              <a:solidFill>
                <a:srgbClr val="800000"/>
              </a:solidFill>
              <a:round/>
              <a:headEnd/>
              <a:tailEnd/>
            </a:ln>
          </p:spPr>
          <p:txBody>
            <a:bodyPr/>
            <a:lstStyle/>
            <a:p>
              <a:endParaRPr lang="el-GR"/>
            </a:p>
          </p:txBody>
        </p:sp>
        <p:sp>
          <p:nvSpPr>
            <p:cNvPr id="21535" name="Freeform 42"/>
            <p:cNvSpPr>
              <a:spLocks/>
            </p:cNvSpPr>
            <p:nvPr/>
          </p:nvSpPr>
          <p:spPr bwMode="auto">
            <a:xfrm>
              <a:off x="4830" y="2645"/>
              <a:ext cx="132" cy="132"/>
            </a:xfrm>
            <a:custGeom>
              <a:avLst/>
              <a:gdLst>
                <a:gd name="T0" fmla="*/ 66 w 132"/>
                <a:gd name="T1" fmla="*/ 132 h 132"/>
                <a:gd name="T2" fmla="*/ 132 w 132"/>
                <a:gd name="T3" fmla="*/ 66 h 132"/>
                <a:gd name="T4" fmla="*/ 66 w 132"/>
                <a:gd name="T5" fmla="*/ 0 h 132"/>
                <a:gd name="T6" fmla="*/ 0 w 132"/>
                <a:gd name="T7" fmla="*/ 66 h 132"/>
                <a:gd name="T8" fmla="*/ 66 w 132"/>
                <a:gd name="T9" fmla="*/ 132 h 132"/>
                <a:gd name="T10" fmla="*/ 0 60000 65536"/>
                <a:gd name="T11" fmla="*/ 0 60000 65536"/>
                <a:gd name="T12" fmla="*/ 0 60000 65536"/>
                <a:gd name="T13" fmla="*/ 0 60000 65536"/>
                <a:gd name="T14" fmla="*/ 0 60000 65536"/>
                <a:gd name="T15" fmla="*/ 0 w 132"/>
                <a:gd name="T16" fmla="*/ 0 h 132"/>
                <a:gd name="T17" fmla="*/ 132 w 132"/>
                <a:gd name="T18" fmla="*/ 132 h 132"/>
              </a:gdLst>
              <a:ahLst/>
              <a:cxnLst>
                <a:cxn ang="T10">
                  <a:pos x="T0" y="T1"/>
                </a:cxn>
                <a:cxn ang="T11">
                  <a:pos x="T2" y="T3"/>
                </a:cxn>
                <a:cxn ang="T12">
                  <a:pos x="T4" y="T5"/>
                </a:cxn>
                <a:cxn ang="T13">
                  <a:pos x="T6" y="T7"/>
                </a:cxn>
                <a:cxn ang="T14">
                  <a:pos x="T8" y="T9"/>
                </a:cxn>
              </a:cxnLst>
              <a:rect l="T15" t="T16" r="T17" b="T18"/>
              <a:pathLst>
                <a:path w="132" h="132">
                  <a:moveTo>
                    <a:pt x="66" y="132"/>
                  </a:moveTo>
                  <a:lnTo>
                    <a:pt x="132" y="66"/>
                  </a:lnTo>
                  <a:lnTo>
                    <a:pt x="66" y="0"/>
                  </a:lnTo>
                  <a:lnTo>
                    <a:pt x="0" y="66"/>
                  </a:lnTo>
                  <a:lnTo>
                    <a:pt x="66" y="132"/>
                  </a:lnTo>
                  <a:close/>
                </a:path>
              </a:pathLst>
            </a:custGeom>
            <a:solidFill>
              <a:srgbClr val="800000"/>
            </a:solidFill>
            <a:ln w="0">
              <a:solidFill>
                <a:srgbClr val="800000"/>
              </a:solidFill>
              <a:round/>
              <a:headEnd/>
              <a:tailEnd/>
            </a:ln>
          </p:spPr>
          <p:txBody>
            <a:bodyPr/>
            <a:lstStyle/>
            <a:p>
              <a:endParaRPr lang="el-GR"/>
            </a:p>
          </p:txBody>
        </p:sp>
        <p:sp>
          <p:nvSpPr>
            <p:cNvPr id="21536" name="Freeform 41"/>
            <p:cNvSpPr>
              <a:spLocks/>
            </p:cNvSpPr>
            <p:nvPr/>
          </p:nvSpPr>
          <p:spPr bwMode="auto">
            <a:xfrm>
              <a:off x="5454" y="2155"/>
              <a:ext cx="132" cy="132"/>
            </a:xfrm>
            <a:custGeom>
              <a:avLst/>
              <a:gdLst>
                <a:gd name="T0" fmla="*/ 66 w 132"/>
                <a:gd name="T1" fmla="*/ 132 h 132"/>
                <a:gd name="T2" fmla="*/ 132 w 132"/>
                <a:gd name="T3" fmla="*/ 66 h 132"/>
                <a:gd name="T4" fmla="*/ 66 w 132"/>
                <a:gd name="T5" fmla="*/ 0 h 132"/>
                <a:gd name="T6" fmla="*/ 0 w 132"/>
                <a:gd name="T7" fmla="*/ 66 h 132"/>
                <a:gd name="T8" fmla="*/ 66 w 132"/>
                <a:gd name="T9" fmla="*/ 132 h 132"/>
                <a:gd name="T10" fmla="*/ 0 60000 65536"/>
                <a:gd name="T11" fmla="*/ 0 60000 65536"/>
                <a:gd name="T12" fmla="*/ 0 60000 65536"/>
                <a:gd name="T13" fmla="*/ 0 60000 65536"/>
                <a:gd name="T14" fmla="*/ 0 60000 65536"/>
                <a:gd name="T15" fmla="*/ 0 w 132"/>
                <a:gd name="T16" fmla="*/ 0 h 132"/>
                <a:gd name="T17" fmla="*/ 132 w 132"/>
                <a:gd name="T18" fmla="*/ 132 h 132"/>
              </a:gdLst>
              <a:ahLst/>
              <a:cxnLst>
                <a:cxn ang="T10">
                  <a:pos x="T0" y="T1"/>
                </a:cxn>
                <a:cxn ang="T11">
                  <a:pos x="T2" y="T3"/>
                </a:cxn>
                <a:cxn ang="T12">
                  <a:pos x="T4" y="T5"/>
                </a:cxn>
                <a:cxn ang="T13">
                  <a:pos x="T6" y="T7"/>
                </a:cxn>
                <a:cxn ang="T14">
                  <a:pos x="T8" y="T9"/>
                </a:cxn>
              </a:cxnLst>
              <a:rect l="T15" t="T16" r="T17" b="T18"/>
              <a:pathLst>
                <a:path w="132" h="132">
                  <a:moveTo>
                    <a:pt x="66" y="132"/>
                  </a:moveTo>
                  <a:lnTo>
                    <a:pt x="132" y="66"/>
                  </a:lnTo>
                  <a:lnTo>
                    <a:pt x="66" y="0"/>
                  </a:lnTo>
                  <a:lnTo>
                    <a:pt x="0" y="66"/>
                  </a:lnTo>
                  <a:lnTo>
                    <a:pt x="66" y="132"/>
                  </a:lnTo>
                  <a:close/>
                </a:path>
              </a:pathLst>
            </a:custGeom>
            <a:solidFill>
              <a:srgbClr val="800000"/>
            </a:solidFill>
            <a:ln w="0">
              <a:solidFill>
                <a:srgbClr val="800000"/>
              </a:solidFill>
              <a:round/>
              <a:headEnd/>
              <a:tailEnd/>
            </a:ln>
          </p:spPr>
          <p:txBody>
            <a:bodyPr/>
            <a:lstStyle/>
            <a:p>
              <a:endParaRPr lang="el-GR"/>
            </a:p>
          </p:txBody>
        </p:sp>
        <p:sp>
          <p:nvSpPr>
            <p:cNvPr id="21537" name="Freeform 40"/>
            <p:cNvSpPr>
              <a:spLocks/>
            </p:cNvSpPr>
            <p:nvPr/>
          </p:nvSpPr>
          <p:spPr bwMode="auto">
            <a:xfrm>
              <a:off x="6090" y="1835"/>
              <a:ext cx="132" cy="132"/>
            </a:xfrm>
            <a:custGeom>
              <a:avLst/>
              <a:gdLst>
                <a:gd name="T0" fmla="*/ 66 w 132"/>
                <a:gd name="T1" fmla="*/ 132 h 132"/>
                <a:gd name="T2" fmla="*/ 132 w 132"/>
                <a:gd name="T3" fmla="*/ 66 h 132"/>
                <a:gd name="T4" fmla="*/ 66 w 132"/>
                <a:gd name="T5" fmla="*/ 0 h 132"/>
                <a:gd name="T6" fmla="*/ 0 w 132"/>
                <a:gd name="T7" fmla="*/ 66 h 132"/>
                <a:gd name="T8" fmla="*/ 66 w 132"/>
                <a:gd name="T9" fmla="*/ 132 h 132"/>
                <a:gd name="T10" fmla="*/ 0 60000 65536"/>
                <a:gd name="T11" fmla="*/ 0 60000 65536"/>
                <a:gd name="T12" fmla="*/ 0 60000 65536"/>
                <a:gd name="T13" fmla="*/ 0 60000 65536"/>
                <a:gd name="T14" fmla="*/ 0 60000 65536"/>
                <a:gd name="T15" fmla="*/ 0 w 132"/>
                <a:gd name="T16" fmla="*/ 0 h 132"/>
                <a:gd name="T17" fmla="*/ 132 w 132"/>
                <a:gd name="T18" fmla="*/ 132 h 132"/>
              </a:gdLst>
              <a:ahLst/>
              <a:cxnLst>
                <a:cxn ang="T10">
                  <a:pos x="T0" y="T1"/>
                </a:cxn>
                <a:cxn ang="T11">
                  <a:pos x="T2" y="T3"/>
                </a:cxn>
                <a:cxn ang="T12">
                  <a:pos x="T4" y="T5"/>
                </a:cxn>
                <a:cxn ang="T13">
                  <a:pos x="T6" y="T7"/>
                </a:cxn>
                <a:cxn ang="T14">
                  <a:pos x="T8" y="T9"/>
                </a:cxn>
              </a:cxnLst>
              <a:rect l="T15" t="T16" r="T17" b="T18"/>
              <a:pathLst>
                <a:path w="132" h="132">
                  <a:moveTo>
                    <a:pt x="66" y="132"/>
                  </a:moveTo>
                  <a:lnTo>
                    <a:pt x="132" y="66"/>
                  </a:lnTo>
                  <a:lnTo>
                    <a:pt x="66" y="0"/>
                  </a:lnTo>
                  <a:lnTo>
                    <a:pt x="0" y="66"/>
                  </a:lnTo>
                  <a:lnTo>
                    <a:pt x="66" y="132"/>
                  </a:lnTo>
                  <a:close/>
                </a:path>
              </a:pathLst>
            </a:custGeom>
            <a:solidFill>
              <a:srgbClr val="800000"/>
            </a:solidFill>
            <a:ln w="0">
              <a:solidFill>
                <a:srgbClr val="800000"/>
              </a:solidFill>
              <a:round/>
              <a:headEnd/>
              <a:tailEnd/>
            </a:ln>
          </p:spPr>
          <p:txBody>
            <a:bodyPr/>
            <a:lstStyle/>
            <a:p>
              <a:endParaRPr lang="el-GR"/>
            </a:p>
          </p:txBody>
        </p:sp>
        <p:sp>
          <p:nvSpPr>
            <p:cNvPr id="21538" name="Freeform 39"/>
            <p:cNvSpPr>
              <a:spLocks/>
            </p:cNvSpPr>
            <p:nvPr/>
          </p:nvSpPr>
          <p:spPr bwMode="auto">
            <a:xfrm>
              <a:off x="6726" y="1605"/>
              <a:ext cx="132" cy="132"/>
            </a:xfrm>
            <a:custGeom>
              <a:avLst/>
              <a:gdLst>
                <a:gd name="T0" fmla="*/ 66 w 132"/>
                <a:gd name="T1" fmla="*/ 132 h 132"/>
                <a:gd name="T2" fmla="*/ 132 w 132"/>
                <a:gd name="T3" fmla="*/ 66 h 132"/>
                <a:gd name="T4" fmla="*/ 66 w 132"/>
                <a:gd name="T5" fmla="*/ 0 h 132"/>
                <a:gd name="T6" fmla="*/ 0 w 132"/>
                <a:gd name="T7" fmla="*/ 66 h 132"/>
                <a:gd name="T8" fmla="*/ 66 w 132"/>
                <a:gd name="T9" fmla="*/ 132 h 132"/>
                <a:gd name="T10" fmla="*/ 0 60000 65536"/>
                <a:gd name="T11" fmla="*/ 0 60000 65536"/>
                <a:gd name="T12" fmla="*/ 0 60000 65536"/>
                <a:gd name="T13" fmla="*/ 0 60000 65536"/>
                <a:gd name="T14" fmla="*/ 0 60000 65536"/>
                <a:gd name="T15" fmla="*/ 0 w 132"/>
                <a:gd name="T16" fmla="*/ 0 h 132"/>
                <a:gd name="T17" fmla="*/ 132 w 132"/>
                <a:gd name="T18" fmla="*/ 132 h 132"/>
              </a:gdLst>
              <a:ahLst/>
              <a:cxnLst>
                <a:cxn ang="T10">
                  <a:pos x="T0" y="T1"/>
                </a:cxn>
                <a:cxn ang="T11">
                  <a:pos x="T2" y="T3"/>
                </a:cxn>
                <a:cxn ang="T12">
                  <a:pos x="T4" y="T5"/>
                </a:cxn>
                <a:cxn ang="T13">
                  <a:pos x="T6" y="T7"/>
                </a:cxn>
                <a:cxn ang="T14">
                  <a:pos x="T8" y="T9"/>
                </a:cxn>
              </a:cxnLst>
              <a:rect l="T15" t="T16" r="T17" b="T18"/>
              <a:pathLst>
                <a:path w="132" h="132">
                  <a:moveTo>
                    <a:pt x="66" y="132"/>
                  </a:moveTo>
                  <a:lnTo>
                    <a:pt x="132" y="66"/>
                  </a:lnTo>
                  <a:lnTo>
                    <a:pt x="66" y="0"/>
                  </a:lnTo>
                  <a:lnTo>
                    <a:pt x="0" y="66"/>
                  </a:lnTo>
                  <a:lnTo>
                    <a:pt x="66" y="132"/>
                  </a:lnTo>
                  <a:close/>
                </a:path>
              </a:pathLst>
            </a:custGeom>
            <a:solidFill>
              <a:srgbClr val="800000"/>
            </a:solidFill>
            <a:ln w="0">
              <a:solidFill>
                <a:srgbClr val="800000"/>
              </a:solidFill>
              <a:round/>
              <a:headEnd/>
              <a:tailEnd/>
            </a:ln>
          </p:spPr>
          <p:txBody>
            <a:bodyPr/>
            <a:lstStyle/>
            <a:p>
              <a:endParaRPr lang="el-GR"/>
            </a:p>
          </p:txBody>
        </p:sp>
        <p:sp>
          <p:nvSpPr>
            <p:cNvPr id="21539" name="Rectangle 38"/>
            <p:cNvSpPr>
              <a:spLocks noChangeArrowheads="1"/>
            </p:cNvSpPr>
            <p:nvPr/>
          </p:nvSpPr>
          <p:spPr bwMode="auto">
            <a:xfrm>
              <a:off x="3558" y="3635"/>
              <a:ext cx="132" cy="132"/>
            </a:xfrm>
            <a:prstGeom prst="rect">
              <a:avLst/>
            </a:prstGeom>
            <a:solidFill>
              <a:srgbClr val="008000"/>
            </a:solidFill>
            <a:ln w="0">
              <a:solidFill>
                <a:srgbClr val="008000"/>
              </a:solidFill>
              <a:miter lim="800000"/>
              <a:headEnd/>
              <a:tailEnd/>
            </a:ln>
          </p:spPr>
          <p:txBody>
            <a:bodyPr/>
            <a:lstStyle/>
            <a:p>
              <a:endParaRPr lang="el-GR"/>
            </a:p>
          </p:txBody>
        </p:sp>
        <p:sp>
          <p:nvSpPr>
            <p:cNvPr id="21540" name="Rectangle 37"/>
            <p:cNvSpPr>
              <a:spLocks noChangeArrowheads="1"/>
            </p:cNvSpPr>
            <p:nvPr/>
          </p:nvSpPr>
          <p:spPr bwMode="auto">
            <a:xfrm>
              <a:off x="4194" y="3405"/>
              <a:ext cx="132" cy="132"/>
            </a:xfrm>
            <a:prstGeom prst="rect">
              <a:avLst/>
            </a:prstGeom>
            <a:solidFill>
              <a:srgbClr val="008000"/>
            </a:solidFill>
            <a:ln w="0">
              <a:solidFill>
                <a:srgbClr val="008000"/>
              </a:solidFill>
              <a:miter lim="800000"/>
              <a:headEnd/>
              <a:tailEnd/>
            </a:ln>
          </p:spPr>
          <p:txBody>
            <a:bodyPr/>
            <a:lstStyle/>
            <a:p>
              <a:endParaRPr lang="el-GR"/>
            </a:p>
          </p:txBody>
        </p:sp>
        <p:sp>
          <p:nvSpPr>
            <p:cNvPr id="21541" name="Rectangle 36"/>
            <p:cNvSpPr>
              <a:spLocks noChangeArrowheads="1"/>
            </p:cNvSpPr>
            <p:nvPr/>
          </p:nvSpPr>
          <p:spPr bwMode="auto">
            <a:xfrm>
              <a:off x="4830" y="3335"/>
              <a:ext cx="132" cy="132"/>
            </a:xfrm>
            <a:prstGeom prst="rect">
              <a:avLst/>
            </a:prstGeom>
            <a:solidFill>
              <a:srgbClr val="008000"/>
            </a:solidFill>
            <a:ln w="0">
              <a:solidFill>
                <a:srgbClr val="008000"/>
              </a:solidFill>
              <a:miter lim="800000"/>
              <a:headEnd/>
              <a:tailEnd/>
            </a:ln>
          </p:spPr>
          <p:txBody>
            <a:bodyPr/>
            <a:lstStyle/>
            <a:p>
              <a:endParaRPr lang="el-GR"/>
            </a:p>
          </p:txBody>
        </p:sp>
        <p:sp>
          <p:nvSpPr>
            <p:cNvPr id="21542" name="Rectangle 35"/>
            <p:cNvSpPr>
              <a:spLocks noChangeArrowheads="1"/>
            </p:cNvSpPr>
            <p:nvPr/>
          </p:nvSpPr>
          <p:spPr bwMode="auto">
            <a:xfrm>
              <a:off x="5454" y="3175"/>
              <a:ext cx="132" cy="132"/>
            </a:xfrm>
            <a:prstGeom prst="rect">
              <a:avLst/>
            </a:prstGeom>
            <a:solidFill>
              <a:srgbClr val="008000"/>
            </a:solidFill>
            <a:ln w="0">
              <a:solidFill>
                <a:srgbClr val="008000"/>
              </a:solidFill>
              <a:miter lim="800000"/>
              <a:headEnd/>
              <a:tailEnd/>
            </a:ln>
          </p:spPr>
          <p:txBody>
            <a:bodyPr/>
            <a:lstStyle/>
            <a:p>
              <a:endParaRPr lang="el-GR"/>
            </a:p>
          </p:txBody>
        </p:sp>
        <p:sp>
          <p:nvSpPr>
            <p:cNvPr id="21543" name="Rectangle 34"/>
            <p:cNvSpPr>
              <a:spLocks noChangeArrowheads="1"/>
            </p:cNvSpPr>
            <p:nvPr/>
          </p:nvSpPr>
          <p:spPr bwMode="auto">
            <a:xfrm>
              <a:off x="6090" y="2845"/>
              <a:ext cx="132" cy="132"/>
            </a:xfrm>
            <a:prstGeom prst="rect">
              <a:avLst/>
            </a:prstGeom>
            <a:solidFill>
              <a:srgbClr val="008000"/>
            </a:solidFill>
            <a:ln w="0">
              <a:solidFill>
                <a:srgbClr val="008000"/>
              </a:solidFill>
              <a:miter lim="800000"/>
              <a:headEnd/>
              <a:tailEnd/>
            </a:ln>
          </p:spPr>
          <p:txBody>
            <a:bodyPr/>
            <a:lstStyle/>
            <a:p>
              <a:endParaRPr lang="el-GR"/>
            </a:p>
          </p:txBody>
        </p:sp>
        <p:sp>
          <p:nvSpPr>
            <p:cNvPr id="21544" name="Rectangle 33"/>
            <p:cNvSpPr>
              <a:spLocks noChangeArrowheads="1"/>
            </p:cNvSpPr>
            <p:nvPr/>
          </p:nvSpPr>
          <p:spPr bwMode="auto">
            <a:xfrm>
              <a:off x="6726" y="2915"/>
              <a:ext cx="132" cy="132"/>
            </a:xfrm>
            <a:prstGeom prst="rect">
              <a:avLst/>
            </a:prstGeom>
            <a:solidFill>
              <a:srgbClr val="008000"/>
            </a:solidFill>
            <a:ln w="0">
              <a:solidFill>
                <a:srgbClr val="008000"/>
              </a:solidFill>
              <a:miter lim="800000"/>
              <a:headEnd/>
              <a:tailEnd/>
            </a:ln>
          </p:spPr>
          <p:txBody>
            <a:bodyPr/>
            <a:lstStyle/>
            <a:p>
              <a:endParaRPr lang="el-GR"/>
            </a:p>
          </p:txBody>
        </p:sp>
        <p:sp>
          <p:nvSpPr>
            <p:cNvPr id="21545" name="Rectangle 32"/>
            <p:cNvSpPr>
              <a:spLocks noChangeArrowheads="1"/>
            </p:cNvSpPr>
            <p:nvPr/>
          </p:nvSpPr>
          <p:spPr bwMode="auto">
            <a:xfrm>
              <a:off x="885" y="277"/>
              <a:ext cx="5505" cy="240"/>
            </a:xfrm>
            <a:prstGeom prst="rect">
              <a:avLst/>
            </a:prstGeom>
            <a:noFill/>
            <a:ln w="9525">
              <a:noFill/>
              <a:miter lim="800000"/>
              <a:headEnd/>
              <a:tailEnd/>
            </a:ln>
          </p:spPr>
          <p:txBody>
            <a:bodyPr wrap="none" lIns="0" tIns="0" rIns="0" bIns="0">
              <a:spAutoFit/>
            </a:bodyPr>
            <a:lstStyle/>
            <a:p>
              <a:r>
                <a:rPr lang="el-GR" sz="1000" b="1">
                  <a:solidFill>
                    <a:srgbClr val="000000"/>
                  </a:solidFill>
                  <a:cs typeface="Times New Roman" pitchFamily="18" charset="0"/>
                </a:rPr>
                <a:t>Ετήσια θνησιμότητα /100.000 κατοίκους ηλικίας 35-64 ετών</a:t>
              </a:r>
              <a:endParaRPr lang="el-GR">
                <a:cs typeface="Times New Roman" pitchFamily="18" charset="0"/>
              </a:endParaRPr>
            </a:p>
          </p:txBody>
        </p:sp>
        <p:sp>
          <p:nvSpPr>
            <p:cNvPr id="21546" name="Rectangle 31"/>
            <p:cNvSpPr>
              <a:spLocks noChangeArrowheads="1"/>
            </p:cNvSpPr>
            <p:nvPr/>
          </p:nvSpPr>
          <p:spPr bwMode="auto">
            <a:xfrm>
              <a:off x="3381" y="4520"/>
              <a:ext cx="435" cy="240"/>
            </a:xfrm>
            <a:prstGeom prst="rect">
              <a:avLst/>
            </a:prstGeom>
            <a:noFill/>
            <a:ln w="9525">
              <a:noFill/>
              <a:miter lim="800000"/>
              <a:headEnd/>
              <a:tailEnd/>
            </a:ln>
          </p:spPr>
          <p:txBody>
            <a:bodyPr wrap="none" lIns="0" tIns="0" rIns="0" bIns="0">
              <a:spAutoFit/>
            </a:bodyPr>
            <a:lstStyle/>
            <a:p>
              <a:r>
                <a:rPr lang="el-GR" sz="1000">
                  <a:solidFill>
                    <a:srgbClr val="000000"/>
                  </a:solidFill>
                  <a:cs typeface="Times New Roman" pitchFamily="18" charset="0"/>
                </a:rPr>
                <a:t>Έτος</a:t>
              </a:r>
              <a:endParaRPr lang="el-GR">
                <a:cs typeface="Times New Roman" pitchFamily="18" charset="0"/>
              </a:endParaRPr>
            </a:p>
          </p:txBody>
        </p:sp>
        <p:sp>
          <p:nvSpPr>
            <p:cNvPr id="21547" name="Rectangle 30"/>
            <p:cNvSpPr>
              <a:spLocks noChangeArrowheads="1"/>
            </p:cNvSpPr>
            <p:nvPr/>
          </p:nvSpPr>
          <p:spPr bwMode="auto">
            <a:xfrm>
              <a:off x="205" y="3922"/>
              <a:ext cx="105" cy="240"/>
            </a:xfrm>
            <a:prstGeom prst="rect">
              <a:avLst/>
            </a:prstGeom>
            <a:noFill/>
            <a:ln w="9525">
              <a:noFill/>
              <a:miter lim="800000"/>
              <a:headEnd/>
              <a:tailEnd/>
            </a:ln>
          </p:spPr>
          <p:txBody>
            <a:bodyPr wrap="none" lIns="0" tIns="0" rIns="0" bIns="0">
              <a:spAutoFit/>
            </a:bodyPr>
            <a:lstStyle/>
            <a:p>
              <a:r>
                <a:rPr lang="en-GB" sz="1000">
                  <a:solidFill>
                    <a:srgbClr val="000000"/>
                  </a:solidFill>
                  <a:latin typeface="Tms Rmn"/>
                  <a:ea typeface="Times New Roman" pitchFamily="18" charset="0"/>
                  <a:cs typeface="HellasArial"/>
                </a:rPr>
                <a:t>0</a:t>
              </a:r>
              <a:endParaRPr lang="en-GB">
                <a:ea typeface="Times New Roman" pitchFamily="18" charset="0"/>
                <a:cs typeface="HellasArial"/>
              </a:endParaRPr>
            </a:p>
          </p:txBody>
        </p:sp>
        <p:sp>
          <p:nvSpPr>
            <p:cNvPr id="21548" name="Rectangle 29"/>
            <p:cNvSpPr>
              <a:spLocks noChangeArrowheads="1"/>
            </p:cNvSpPr>
            <p:nvPr/>
          </p:nvSpPr>
          <p:spPr bwMode="auto">
            <a:xfrm>
              <a:off x="133" y="3594"/>
              <a:ext cx="210" cy="240"/>
            </a:xfrm>
            <a:prstGeom prst="rect">
              <a:avLst/>
            </a:prstGeom>
            <a:noFill/>
            <a:ln w="9525">
              <a:noFill/>
              <a:miter lim="800000"/>
              <a:headEnd/>
              <a:tailEnd/>
            </a:ln>
          </p:spPr>
          <p:txBody>
            <a:bodyPr wrap="none" lIns="0" tIns="0" rIns="0" bIns="0">
              <a:spAutoFit/>
            </a:bodyPr>
            <a:lstStyle/>
            <a:p>
              <a:r>
                <a:rPr lang="en-GB" sz="1000">
                  <a:solidFill>
                    <a:srgbClr val="000000"/>
                  </a:solidFill>
                  <a:latin typeface="Tms Rmn"/>
                  <a:ea typeface="Times New Roman" pitchFamily="18" charset="0"/>
                  <a:cs typeface="HellasArial"/>
                </a:rPr>
                <a:t>10</a:t>
              </a:r>
              <a:endParaRPr lang="en-GB">
                <a:ea typeface="Times New Roman" pitchFamily="18" charset="0"/>
                <a:cs typeface="HellasArial"/>
              </a:endParaRPr>
            </a:p>
          </p:txBody>
        </p:sp>
        <p:sp>
          <p:nvSpPr>
            <p:cNvPr id="21549" name="Rectangle 28"/>
            <p:cNvSpPr>
              <a:spLocks noChangeArrowheads="1"/>
            </p:cNvSpPr>
            <p:nvPr/>
          </p:nvSpPr>
          <p:spPr bwMode="auto">
            <a:xfrm>
              <a:off x="97" y="3266"/>
              <a:ext cx="210" cy="240"/>
            </a:xfrm>
            <a:prstGeom prst="rect">
              <a:avLst/>
            </a:prstGeom>
            <a:noFill/>
            <a:ln w="9525">
              <a:noFill/>
              <a:miter lim="800000"/>
              <a:headEnd/>
              <a:tailEnd/>
            </a:ln>
          </p:spPr>
          <p:txBody>
            <a:bodyPr wrap="none" lIns="0" tIns="0" rIns="0" bIns="0">
              <a:spAutoFit/>
            </a:bodyPr>
            <a:lstStyle/>
            <a:p>
              <a:r>
                <a:rPr lang="en-GB" sz="1000">
                  <a:solidFill>
                    <a:srgbClr val="000000"/>
                  </a:solidFill>
                  <a:latin typeface="Tms Rmn"/>
                  <a:ea typeface="Times New Roman" pitchFamily="18" charset="0"/>
                  <a:cs typeface="HellasArial"/>
                </a:rPr>
                <a:t>20</a:t>
              </a:r>
              <a:endParaRPr lang="en-GB">
                <a:ea typeface="Times New Roman" pitchFamily="18" charset="0"/>
                <a:cs typeface="HellasArial"/>
              </a:endParaRPr>
            </a:p>
          </p:txBody>
        </p:sp>
        <p:sp>
          <p:nvSpPr>
            <p:cNvPr id="21550" name="Rectangle 27"/>
            <p:cNvSpPr>
              <a:spLocks noChangeArrowheads="1"/>
            </p:cNvSpPr>
            <p:nvPr/>
          </p:nvSpPr>
          <p:spPr bwMode="auto">
            <a:xfrm>
              <a:off x="97" y="2939"/>
              <a:ext cx="210" cy="240"/>
            </a:xfrm>
            <a:prstGeom prst="rect">
              <a:avLst/>
            </a:prstGeom>
            <a:noFill/>
            <a:ln w="9525">
              <a:noFill/>
              <a:miter lim="800000"/>
              <a:headEnd/>
              <a:tailEnd/>
            </a:ln>
          </p:spPr>
          <p:txBody>
            <a:bodyPr wrap="none" lIns="0" tIns="0" rIns="0" bIns="0">
              <a:spAutoFit/>
            </a:bodyPr>
            <a:lstStyle/>
            <a:p>
              <a:r>
                <a:rPr lang="en-GB" sz="1000">
                  <a:solidFill>
                    <a:srgbClr val="000000"/>
                  </a:solidFill>
                  <a:latin typeface="Tms Rmn"/>
                  <a:ea typeface="Times New Roman" pitchFamily="18" charset="0"/>
                  <a:cs typeface="HellasArial"/>
                </a:rPr>
                <a:t>30</a:t>
              </a:r>
              <a:endParaRPr lang="en-GB">
                <a:ea typeface="Times New Roman" pitchFamily="18" charset="0"/>
                <a:cs typeface="HellasArial"/>
              </a:endParaRPr>
            </a:p>
          </p:txBody>
        </p:sp>
        <p:sp>
          <p:nvSpPr>
            <p:cNvPr id="21551" name="Rectangle 26"/>
            <p:cNvSpPr>
              <a:spLocks noChangeArrowheads="1"/>
            </p:cNvSpPr>
            <p:nvPr/>
          </p:nvSpPr>
          <p:spPr bwMode="auto">
            <a:xfrm>
              <a:off x="97" y="2611"/>
              <a:ext cx="210" cy="240"/>
            </a:xfrm>
            <a:prstGeom prst="rect">
              <a:avLst/>
            </a:prstGeom>
            <a:noFill/>
            <a:ln w="9525">
              <a:noFill/>
              <a:miter lim="800000"/>
              <a:headEnd/>
              <a:tailEnd/>
            </a:ln>
          </p:spPr>
          <p:txBody>
            <a:bodyPr wrap="none" lIns="0" tIns="0" rIns="0" bIns="0">
              <a:spAutoFit/>
            </a:bodyPr>
            <a:lstStyle/>
            <a:p>
              <a:r>
                <a:rPr lang="en-GB" sz="1000">
                  <a:solidFill>
                    <a:srgbClr val="000000"/>
                  </a:solidFill>
                  <a:latin typeface="Tms Rmn"/>
                  <a:ea typeface="Times New Roman" pitchFamily="18" charset="0"/>
                  <a:cs typeface="HellasArial"/>
                </a:rPr>
                <a:t>40</a:t>
              </a:r>
              <a:endParaRPr lang="en-GB">
                <a:ea typeface="Times New Roman" pitchFamily="18" charset="0"/>
                <a:cs typeface="HellasArial"/>
              </a:endParaRPr>
            </a:p>
          </p:txBody>
        </p:sp>
        <p:sp>
          <p:nvSpPr>
            <p:cNvPr id="21552" name="Rectangle 25"/>
            <p:cNvSpPr>
              <a:spLocks noChangeArrowheads="1"/>
            </p:cNvSpPr>
            <p:nvPr/>
          </p:nvSpPr>
          <p:spPr bwMode="auto">
            <a:xfrm>
              <a:off x="97" y="2284"/>
              <a:ext cx="210" cy="240"/>
            </a:xfrm>
            <a:prstGeom prst="rect">
              <a:avLst/>
            </a:prstGeom>
            <a:noFill/>
            <a:ln w="9525">
              <a:noFill/>
              <a:miter lim="800000"/>
              <a:headEnd/>
              <a:tailEnd/>
            </a:ln>
          </p:spPr>
          <p:txBody>
            <a:bodyPr wrap="none" lIns="0" tIns="0" rIns="0" bIns="0">
              <a:spAutoFit/>
            </a:bodyPr>
            <a:lstStyle/>
            <a:p>
              <a:r>
                <a:rPr lang="en-GB" sz="1000">
                  <a:solidFill>
                    <a:srgbClr val="000000"/>
                  </a:solidFill>
                  <a:latin typeface="Tms Rmn"/>
                  <a:ea typeface="Times New Roman" pitchFamily="18" charset="0"/>
                  <a:cs typeface="HellasArial"/>
                </a:rPr>
                <a:t>50</a:t>
              </a:r>
              <a:endParaRPr lang="en-GB">
                <a:ea typeface="Times New Roman" pitchFamily="18" charset="0"/>
                <a:cs typeface="HellasArial"/>
              </a:endParaRPr>
            </a:p>
          </p:txBody>
        </p:sp>
        <p:sp>
          <p:nvSpPr>
            <p:cNvPr id="21553" name="Rectangle 24"/>
            <p:cNvSpPr>
              <a:spLocks noChangeArrowheads="1"/>
            </p:cNvSpPr>
            <p:nvPr/>
          </p:nvSpPr>
          <p:spPr bwMode="auto">
            <a:xfrm>
              <a:off x="97" y="1956"/>
              <a:ext cx="210" cy="240"/>
            </a:xfrm>
            <a:prstGeom prst="rect">
              <a:avLst/>
            </a:prstGeom>
            <a:noFill/>
            <a:ln w="9525">
              <a:noFill/>
              <a:miter lim="800000"/>
              <a:headEnd/>
              <a:tailEnd/>
            </a:ln>
          </p:spPr>
          <p:txBody>
            <a:bodyPr wrap="none" lIns="0" tIns="0" rIns="0" bIns="0">
              <a:spAutoFit/>
            </a:bodyPr>
            <a:lstStyle/>
            <a:p>
              <a:r>
                <a:rPr lang="en-GB" sz="1000">
                  <a:solidFill>
                    <a:srgbClr val="000000"/>
                  </a:solidFill>
                  <a:latin typeface="Tms Rmn"/>
                  <a:ea typeface="Times New Roman" pitchFamily="18" charset="0"/>
                  <a:cs typeface="HellasArial"/>
                </a:rPr>
                <a:t>60</a:t>
              </a:r>
              <a:endParaRPr lang="en-GB">
                <a:ea typeface="Times New Roman" pitchFamily="18" charset="0"/>
                <a:cs typeface="HellasArial"/>
              </a:endParaRPr>
            </a:p>
          </p:txBody>
        </p:sp>
        <p:sp>
          <p:nvSpPr>
            <p:cNvPr id="21554" name="Rectangle 23"/>
            <p:cNvSpPr>
              <a:spLocks noChangeArrowheads="1"/>
            </p:cNvSpPr>
            <p:nvPr/>
          </p:nvSpPr>
          <p:spPr bwMode="auto">
            <a:xfrm>
              <a:off x="97" y="1629"/>
              <a:ext cx="210" cy="240"/>
            </a:xfrm>
            <a:prstGeom prst="rect">
              <a:avLst/>
            </a:prstGeom>
            <a:noFill/>
            <a:ln w="9525">
              <a:noFill/>
              <a:miter lim="800000"/>
              <a:headEnd/>
              <a:tailEnd/>
            </a:ln>
          </p:spPr>
          <p:txBody>
            <a:bodyPr wrap="none" lIns="0" tIns="0" rIns="0" bIns="0">
              <a:spAutoFit/>
            </a:bodyPr>
            <a:lstStyle/>
            <a:p>
              <a:r>
                <a:rPr lang="en-GB" sz="1000">
                  <a:solidFill>
                    <a:srgbClr val="000000"/>
                  </a:solidFill>
                  <a:latin typeface="Tms Rmn"/>
                  <a:ea typeface="Times New Roman" pitchFamily="18" charset="0"/>
                  <a:cs typeface="HellasArial"/>
                </a:rPr>
                <a:t>70</a:t>
              </a:r>
              <a:endParaRPr lang="en-GB">
                <a:ea typeface="Times New Roman" pitchFamily="18" charset="0"/>
                <a:cs typeface="HellasArial"/>
              </a:endParaRPr>
            </a:p>
          </p:txBody>
        </p:sp>
        <p:sp>
          <p:nvSpPr>
            <p:cNvPr id="21555" name="Rectangle 22"/>
            <p:cNvSpPr>
              <a:spLocks noChangeArrowheads="1"/>
            </p:cNvSpPr>
            <p:nvPr/>
          </p:nvSpPr>
          <p:spPr bwMode="auto">
            <a:xfrm>
              <a:off x="97" y="1301"/>
              <a:ext cx="210" cy="240"/>
            </a:xfrm>
            <a:prstGeom prst="rect">
              <a:avLst/>
            </a:prstGeom>
            <a:noFill/>
            <a:ln w="9525">
              <a:noFill/>
              <a:miter lim="800000"/>
              <a:headEnd/>
              <a:tailEnd/>
            </a:ln>
          </p:spPr>
          <p:txBody>
            <a:bodyPr wrap="none" lIns="0" tIns="0" rIns="0" bIns="0">
              <a:spAutoFit/>
            </a:bodyPr>
            <a:lstStyle/>
            <a:p>
              <a:r>
                <a:rPr lang="en-GB" sz="1000">
                  <a:solidFill>
                    <a:srgbClr val="000000"/>
                  </a:solidFill>
                  <a:latin typeface="Tms Rmn"/>
                  <a:ea typeface="Times New Roman" pitchFamily="18" charset="0"/>
                  <a:cs typeface="HellasArial"/>
                </a:rPr>
                <a:t>80</a:t>
              </a:r>
              <a:endParaRPr lang="en-GB">
                <a:ea typeface="Times New Roman" pitchFamily="18" charset="0"/>
                <a:cs typeface="HellasArial"/>
              </a:endParaRPr>
            </a:p>
          </p:txBody>
        </p:sp>
        <p:sp>
          <p:nvSpPr>
            <p:cNvPr id="21556" name="Rectangle 21"/>
            <p:cNvSpPr>
              <a:spLocks noChangeArrowheads="1"/>
            </p:cNvSpPr>
            <p:nvPr/>
          </p:nvSpPr>
          <p:spPr bwMode="auto">
            <a:xfrm>
              <a:off x="2797" y="4195"/>
              <a:ext cx="420" cy="240"/>
            </a:xfrm>
            <a:prstGeom prst="rect">
              <a:avLst/>
            </a:prstGeom>
            <a:noFill/>
            <a:ln w="9525">
              <a:noFill/>
              <a:miter lim="800000"/>
              <a:headEnd/>
              <a:tailEnd/>
            </a:ln>
          </p:spPr>
          <p:txBody>
            <a:bodyPr wrap="none" lIns="0" tIns="0" rIns="0" bIns="0">
              <a:spAutoFit/>
            </a:bodyPr>
            <a:lstStyle/>
            <a:p>
              <a:r>
                <a:rPr lang="en-GB" sz="1000">
                  <a:solidFill>
                    <a:srgbClr val="000000"/>
                  </a:solidFill>
                  <a:latin typeface="Tms Rmn"/>
                  <a:ea typeface="Times New Roman" pitchFamily="18" charset="0"/>
                  <a:cs typeface="HellasArial"/>
                </a:rPr>
                <a:t>1955</a:t>
              </a:r>
              <a:endParaRPr lang="en-GB">
                <a:ea typeface="Times New Roman" pitchFamily="18" charset="0"/>
                <a:cs typeface="HellasArial"/>
              </a:endParaRPr>
            </a:p>
          </p:txBody>
        </p:sp>
        <p:sp>
          <p:nvSpPr>
            <p:cNvPr id="21557" name="Rectangle 20"/>
            <p:cNvSpPr>
              <a:spLocks noChangeArrowheads="1"/>
            </p:cNvSpPr>
            <p:nvPr/>
          </p:nvSpPr>
          <p:spPr bwMode="auto">
            <a:xfrm>
              <a:off x="3424" y="4195"/>
              <a:ext cx="420" cy="240"/>
            </a:xfrm>
            <a:prstGeom prst="rect">
              <a:avLst/>
            </a:prstGeom>
            <a:noFill/>
            <a:ln w="9525">
              <a:noFill/>
              <a:miter lim="800000"/>
              <a:headEnd/>
              <a:tailEnd/>
            </a:ln>
          </p:spPr>
          <p:txBody>
            <a:bodyPr wrap="none" lIns="0" tIns="0" rIns="0" bIns="0">
              <a:spAutoFit/>
            </a:bodyPr>
            <a:lstStyle/>
            <a:p>
              <a:r>
                <a:rPr lang="en-GB" sz="1000">
                  <a:solidFill>
                    <a:srgbClr val="000000"/>
                  </a:solidFill>
                  <a:latin typeface="Tms Rmn"/>
                  <a:ea typeface="Times New Roman" pitchFamily="18" charset="0"/>
                  <a:cs typeface="HellasArial"/>
                </a:rPr>
                <a:t>1960</a:t>
              </a:r>
              <a:endParaRPr lang="en-GB">
                <a:ea typeface="Times New Roman" pitchFamily="18" charset="0"/>
                <a:cs typeface="HellasArial"/>
              </a:endParaRPr>
            </a:p>
          </p:txBody>
        </p:sp>
        <p:sp>
          <p:nvSpPr>
            <p:cNvPr id="21558" name="Rectangle 19"/>
            <p:cNvSpPr>
              <a:spLocks noChangeArrowheads="1"/>
            </p:cNvSpPr>
            <p:nvPr/>
          </p:nvSpPr>
          <p:spPr bwMode="auto">
            <a:xfrm>
              <a:off x="4062" y="4195"/>
              <a:ext cx="420" cy="240"/>
            </a:xfrm>
            <a:prstGeom prst="rect">
              <a:avLst/>
            </a:prstGeom>
            <a:noFill/>
            <a:ln w="9525">
              <a:noFill/>
              <a:miter lim="800000"/>
              <a:headEnd/>
              <a:tailEnd/>
            </a:ln>
          </p:spPr>
          <p:txBody>
            <a:bodyPr wrap="none" lIns="0" tIns="0" rIns="0" bIns="0">
              <a:spAutoFit/>
            </a:bodyPr>
            <a:lstStyle/>
            <a:p>
              <a:r>
                <a:rPr lang="en-GB" sz="1000">
                  <a:solidFill>
                    <a:srgbClr val="000000"/>
                  </a:solidFill>
                  <a:latin typeface="Tms Rmn"/>
                  <a:ea typeface="Times New Roman" pitchFamily="18" charset="0"/>
                  <a:cs typeface="HellasArial"/>
                </a:rPr>
                <a:t>1965</a:t>
              </a:r>
              <a:endParaRPr lang="en-GB">
                <a:ea typeface="Times New Roman" pitchFamily="18" charset="0"/>
                <a:cs typeface="HellasArial"/>
              </a:endParaRPr>
            </a:p>
          </p:txBody>
        </p:sp>
        <p:sp>
          <p:nvSpPr>
            <p:cNvPr id="21559" name="Rectangle 18"/>
            <p:cNvSpPr>
              <a:spLocks noChangeArrowheads="1"/>
            </p:cNvSpPr>
            <p:nvPr/>
          </p:nvSpPr>
          <p:spPr bwMode="auto">
            <a:xfrm>
              <a:off x="4689" y="4195"/>
              <a:ext cx="420" cy="240"/>
            </a:xfrm>
            <a:prstGeom prst="rect">
              <a:avLst/>
            </a:prstGeom>
            <a:noFill/>
            <a:ln w="9525">
              <a:noFill/>
              <a:miter lim="800000"/>
              <a:headEnd/>
              <a:tailEnd/>
            </a:ln>
          </p:spPr>
          <p:txBody>
            <a:bodyPr wrap="none" lIns="0" tIns="0" rIns="0" bIns="0">
              <a:spAutoFit/>
            </a:bodyPr>
            <a:lstStyle/>
            <a:p>
              <a:r>
                <a:rPr lang="en-GB" sz="1000">
                  <a:solidFill>
                    <a:srgbClr val="000000"/>
                  </a:solidFill>
                  <a:latin typeface="Tms Rmn"/>
                  <a:ea typeface="Times New Roman" pitchFamily="18" charset="0"/>
                  <a:cs typeface="HellasArial"/>
                </a:rPr>
                <a:t>1970</a:t>
              </a:r>
              <a:endParaRPr lang="en-GB">
                <a:ea typeface="Times New Roman" pitchFamily="18" charset="0"/>
                <a:cs typeface="HellasArial"/>
              </a:endParaRPr>
            </a:p>
          </p:txBody>
        </p:sp>
        <p:sp>
          <p:nvSpPr>
            <p:cNvPr id="21560" name="Rectangle 17"/>
            <p:cNvSpPr>
              <a:spLocks noChangeArrowheads="1"/>
            </p:cNvSpPr>
            <p:nvPr/>
          </p:nvSpPr>
          <p:spPr bwMode="auto">
            <a:xfrm>
              <a:off x="5327" y="4195"/>
              <a:ext cx="420" cy="240"/>
            </a:xfrm>
            <a:prstGeom prst="rect">
              <a:avLst/>
            </a:prstGeom>
            <a:noFill/>
            <a:ln w="9525">
              <a:noFill/>
              <a:miter lim="800000"/>
              <a:headEnd/>
              <a:tailEnd/>
            </a:ln>
          </p:spPr>
          <p:txBody>
            <a:bodyPr wrap="none" lIns="0" tIns="0" rIns="0" bIns="0">
              <a:spAutoFit/>
            </a:bodyPr>
            <a:lstStyle/>
            <a:p>
              <a:r>
                <a:rPr lang="en-GB" sz="1000">
                  <a:solidFill>
                    <a:srgbClr val="000000"/>
                  </a:solidFill>
                  <a:latin typeface="Tms Rmn"/>
                  <a:ea typeface="Times New Roman" pitchFamily="18" charset="0"/>
                  <a:cs typeface="HellasArial"/>
                </a:rPr>
                <a:t>1975</a:t>
              </a:r>
              <a:endParaRPr lang="en-GB">
                <a:ea typeface="Times New Roman" pitchFamily="18" charset="0"/>
                <a:cs typeface="HellasArial"/>
              </a:endParaRPr>
            </a:p>
          </p:txBody>
        </p:sp>
        <p:sp>
          <p:nvSpPr>
            <p:cNvPr id="21561" name="Rectangle 16"/>
            <p:cNvSpPr>
              <a:spLocks noChangeArrowheads="1"/>
            </p:cNvSpPr>
            <p:nvPr/>
          </p:nvSpPr>
          <p:spPr bwMode="auto">
            <a:xfrm>
              <a:off x="5954" y="4195"/>
              <a:ext cx="420" cy="240"/>
            </a:xfrm>
            <a:prstGeom prst="rect">
              <a:avLst/>
            </a:prstGeom>
            <a:noFill/>
            <a:ln w="9525">
              <a:noFill/>
              <a:miter lim="800000"/>
              <a:headEnd/>
              <a:tailEnd/>
            </a:ln>
          </p:spPr>
          <p:txBody>
            <a:bodyPr wrap="none" lIns="0" tIns="0" rIns="0" bIns="0">
              <a:spAutoFit/>
            </a:bodyPr>
            <a:lstStyle/>
            <a:p>
              <a:r>
                <a:rPr lang="en-GB" sz="1000">
                  <a:solidFill>
                    <a:srgbClr val="000000"/>
                  </a:solidFill>
                  <a:latin typeface="Tms Rmn"/>
                  <a:ea typeface="Times New Roman" pitchFamily="18" charset="0"/>
                  <a:cs typeface="HellasArial"/>
                </a:rPr>
                <a:t>1980</a:t>
              </a:r>
              <a:endParaRPr lang="en-GB">
                <a:ea typeface="Times New Roman" pitchFamily="18" charset="0"/>
                <a:cs typeface="HellasArial"/>
              </a:endParaRPr>
            </a:p>
          </p:txBody>
        </p:sp>
        <p:sp>
          <p:nvSpPr>
            <p:cNvPr id="21562" name="Rectangle 15"/>
            <p:cNvSpPr>
              <a:spLocks noChangeArrowheads="1"/>
            </p:cNvSpPr>
            <p:nvPr/>
          </p:nvSpPr>
          <p:spPr bwMode="auto">
            <a:xfrm>
              <a:off x="6592" y="4195"/>
              <a:ext cx="420" cy="240"/>
            </a:xfrm>
            <a:prstGeom prst="rect">
              <a:avLst/>
            </a:prstGeom>
            <a:noFill/>
            <a:ln w="9525">
              <a:noFill/>
              <a:miter lim="800000"/>
              <a:headEnd/>
              <a:tailEnd/>
            </a:ln>
          </p:spPr>
          <p:txBody>
            <a:bodyPr wrap="none" lIns="0" tIns="0" rIns="0" bIns="0">
              <a:spAutoFit/>
            </a:bodyPr>
            <a:lstStyle/>
            <a:p>
              <a:r>
                <a:rPr lang="en-GB" sz="1000">
                  <a:solidFill>
                    <a:srgbClr val="000000"/>
                  </a:solidFill>
                  <a:latin typeface="Tms Rmn"/>
                  <a:ea typeface="Times New Roman" pitchFamily="18" charset="0"/>
                  <a:cs typeface="HellasArial"/>
                </a:rPr>
                <a:t>1985</a:t>
              </a:r>
              <a:endParaRPr lang="en-GB">
                <a:ea typeface="Times New Roman" pitchFamily="18" charset="0"/>
                <a:cs typeface="HellasArial"/>
              </a:endParaRPr>
            </a:p>
          </p:txBody>
        </p:sp>
        <p:sp>
          <p:nvSpPr>
            <p:cNvPr id="21563" name="Rectangle 14"/>
            <p:cNvSpPr>
              <a:spLocks noChangeArrowheads="1"/>
            </p:cNvSpPr>
            <p:nvPr/>
          </p:nvSpPr>
          <p:spPr bwMode="auto">
            <a:xfrm>
              <a:off x="1059" y="1066"/>
              <a:ext cx="2367" cy="1308"/>
            </a:xfrm>
            <a:prstGeom prst="rect">
              <a:avLst/>
            </a:prstGeom>
            <a:solidFill>
              <a:srgbClr val="FFFFFF"/>
            </a:solidFill>
            <a:ln w="12700">
              <a:solidFill>
                <a:srgbClr val="000000"/>
              </a:solidFill>
              <a:miter lim="800000"/>
              <a:headEnd/>
              <a:tailEnd/>
            </a:ln>
          </p:spPr>
          <p:txBody>
            <a:bodyPr/>
            <a:lstStyle/>
            <a:p>
              <a:endParaRPr lang="el-GR"/>
            </a:p>
          </p:txBody>
        </p:sp>
        <p:sp>
          <p:nvSpPr>
            <p:cNvPr id="21564" name="Line 13"/>
            <p:cNvSpPr>
              <a:spLocks noChangeShapeType="1"/>
            </p:cNvSpPr>
            <p:nvPr/>
          </p:nvSpPr>
          <p:spPr bwMode="auto">
            <a:xfrm>
              <a:off x="1121" y="1246"/>
              <a:ext cx="576" cy="1"/>
            </a:xfrm>
            <a:prstGeom prst="line">
              <a:avLst/>
            </a:prstGeom>
            <a:noFill/>
            <a:ln w="12700">
              <a:solidFill>
                <a:srgbClr val="800000"/>
              </a:solidFill>
              <a:round/>
              <a:headEnd/>
              <a:tailEnd/>
            </a:ln>
          </p:spPr>
          <p:txBody>
            <a:bodyPr/>
            <a:lstStyle/>
            <a:p>
              <a:endParaRPr lang="el-GR"/>
            </a:p>
          </p:txBody>
        </p:sp>
        <p:sp>
          <p:nvSpPr>
            <p:cNvPr id="21565" name="Freeform 12"/>
            <p:cNvSpPr>
              <a:spLocks/>
            </p:cNvSpPr>
            <p:nvPr/>
          </p:nvSpPr>
          <p:spPr bwMode="auto">
            <a:xfrm>
              <a:off x="1338" y="1184"/>
              <a:ext cx="132" cy="133"/>
            </a:xfrm>
            <a:custGeom>
              <a:avLst/>
              <a:gdLst>
                <a:gd name="T0" fmla="*/ 66 w 132"/>
                <a:gd name="T1" fmla="*/ 133 h 133"/>
                <a:gd name="T2" fmla="*/ 132 w 132"/>
                <a:gd name="T3" fmla="*/ 66 h 133"/>
                <a:gd name="T4" fmla="*/ 66 w 132"/>
                <a:gd name="T5" fmla="*/ 0 h 133"/>
                <a:gd name="T6" fmla="*/ 0 w 132"/>
                <a:gd name="T7" fmla="*/ 66 h 133"/>
                <a:gd name="T8" fmla="*/ 66 w 132"/>
                <a:gd name="T9" fmla="*/ 133 h 133"/>
                <a:gd name="T10" fmla="*/ 0 60000 65536"/>
                <a:gd name="T11" fmla="*/ 0 60000 65536"/>
                <a:gd name="T12" fmla="*/ 0 60000 65536"/>
                <a:gd name="T13" fmla="*/ 0 60000 65536"/>
                <a:gd name="T14" fmla="*/ 0 60000 65536"/>
                <a:gd name="T15" fmla="*/ 0 w 132"/>
                <a:gd name="T16" fmla="*/ 0 h 133"/>
                <a:gd name="T17" fmla="*/ 132 w 132"/>
                <a:gd name="T18" fmla="*/ 133 h 133"/>
              </a:gdLst>
              <a:ahLst/>
              <a:cxnLst>
                <a:cxn ang="T10">
                  <a:pos x="T0" y="T1"/>
                </a:cxn>
                <a:cxn ang="T11">
                  <a:pos x="T2" y="T3"/>
                </a:cxn>
                <a:cxn ang="T12">
                  <a:pos x="T4" y="T5"/>
                </a:cxn>
                <a:cxn ang="T13">
                  <a:pos x="T6" y="T7"/>
                </a:cxn>
                <a:cxn ang="T14">
                  <a:pos x="T8" y="T9"/>
                </a:cxn>
              </a:cxnLst>
              <a:rect l="T15" t="T16" r="T17" b="T18"/>
              <a:pathLst>
                <a:path w="132" h="133">
                  <a:moveTo>
                    <a:pt x="66" y="133"/>
                  </a:moveTo>
                  <a:lnTo>
                    <a:pt x="132" y="66"/>
                  </a:lnTo>
                  <a:lnTo>
                    <a:pt x="66" y="0"/>
                  </a:lnTo>
                  <a:lnTo>
                    <a:pt x="0" y="66"/>
                  </a:lnTo>
                  <a:lnTo>
                    <a:pt x="66" y="133"/>
                  </a:lnTo>
                  <a:close/>
                </a:path>
              </a:pathLst>
            </a:custGeom>
            <a:solidFill>
              <a:srgbClr val="800000"/>
            </a:solidFill>
            <a:ln w="0">
              <a:solidFill>
                <a:srgbClr val="800000"/>
              </a:solidFill>
              <a:round/>
              <a:headEnd/>
              <a:tailEnd/>
            </a:ln>
          </p:spPr>
          <p:txBody>
            <a:bodyPr/>
            <a:lstStyle/>
            <a:p>
              <a:endParaRPr lang="el-GR"/>
            </a:p>
          </p:txBody>
        </p:sp>
        <p:sp>
          <p:nvSpPr>
            <p:cNvPr id="21566" name="Rectangle 11"/>
            <p:cNvSpPr>
              <a:spLocks noChangeArrowheads="1"/>
            </p:cNvSpPr>
            <p:nvPr/>
          </p:nvSpPr>
          <p:spPr bwMode="auto">
            <a:xfrm>
              <a:off x="1780" y="1080"/>
              <a:ext cx="1455" cy="735"/>
            </a:xfrm>
            <a:prstGeom prst="rect">
              <a:avLst/>
            </a:prstGeom>
            <a:noFill/>
            <a:ln w="9525">
              <a:noFill/>
              <a:miter lim="800000"/>
              <a:headEnd/>
              <a:tailEnd/>
            </a:ln>
          </p:spPr>
          <p:txBody>
            <a:bodyPr wrap="none" lIns="0" tIns="0" rIns="0" bIns="0"/>
            <a:lstStyle/>
            <a:p>
              <a:r>
                <a:rPr lang="el-GR" sz="1000">
                  <a:solidFill>
                    <a:srgbClr val="000000"/>
                  </a:solidFill>
                  <a:cs typeface="Times New Roman" pitchFamily="18" charset="0"/>
                </a:rPr>
                <a:t>Καρκίνος </a:t>
              </a:r>
              <a:endParaRPr lang="el-GR" sz="1100">
                <a:cs typeface="Times New Roman" pitchFamily="18" charset="0"/>
              </a:endParaRPr>
            </a:p>
            <a:p>
              <a:pPr eaLnBrk="0" hangingPunct="0"/>
              <a:r>
                <a:rPr lang="el-GR" sz="1000">
                  <a:solidFill>
                    <a:srgbClr val="000000"/>
                  </a:solidFill>
                  <a:cs typeface="Times New Roman" pitchFamily="18" charset="0"/>
                </a:rPr>
                <a:t>πνεύμονα στους </a:t>
              </a:r>
              <a:endParaRPr lang="el-GR" sz="1100">
                <a:cs typeface="Times New Roman" pitchFamily="18" charset="0"/>
              </a:endParaRPr>
            </a:p>
            <a:p>
              <a:pPr eaLnBrk="0" hangingPunct="0"/>
              <a:r>
                <a:rPr lang="el-GR" sz="1000">
                  <a:solidFill>
                    <a:srgbClr val="000000"/>
                  </a:solidFill>
                  <a:cs typeface="Times New Roman" pitchFamily="18" charset="0"/>
                </a:rPr>
                <a:t>άνδρες</a:t>
              </a:r>
              <a:endParaRPr lang="el-GR">
                <a:cs typeface="Times New Roman" pitchFamily="18" charset="0"/>
              </a:endParaRPr>
            </a:p>
          </p:txBody>
        </p:sp>
        <p:sp>
          <p:nvSpPr>
            <p:cNvPr id="21567" name="Rectangle 10"/>
            <p:cNvSpPr>
              <a:spLocks noChangeArrowheads="1"/>
            </p:cNvSpPr>
            <p:nvPr/>
          </p:nvSpPr>
          <p:spPr bwMode="auto">
            <a:xfrm>
              <a:off x="1780" y="1356"/>
              <a:ext cx="90" cy="225"/>
            </a:xfrm>
            <a:prstGeom prst="rect">
              <a:avLst/>
            </a:prstGeom>
            <a:noFill/>
            <a:ln w="9525">
              <a:noFill/>
              <a:miter lim="800000"/>
              <a:headEnd/>
              <a:tailEnd/>
            </a:ln>
          </p:spPr>
          <p:txBody>
            <a:bodyPr wrap="none" lIns="0" tIns="0" rIns="0" bIns="0">
              <a:spAutoFit/>
            </a:bodyPr>
            <a:lstStyle/>
            <a:p>
              <a:endParaRPr lang="el-GR"/>
            </a:p>
          </p:txBody>
        </p:sp>
        <p:sp>
          <p:nvSpPr>
            <p:cNvPr id="21568" name="Rectangle 9"/>
            <p:cNvSpPr>
              <a:spLocks noChangeArrowheads="1"/>
            </p:cNvSpPr>
            <p:nvPr/>
          </p:nvSpPr>
          <p:spPr bwMode="auto">
            <a:xfrm>
              <a:off x="1780" y="1581"/>
              <a:ext cx="90" cy="225"/>
            </a:xfrm>
            <a:prstGeom prst="rect">
              <a:avLst/>
            </a:prstGeom>
            <a:noFill/>
            <a:ln w="9525">
              <a:noFill/>
              <a:miter lim="800000"/>
              <a:headEnd/>
              <a:tailEnd/>
            </a:ln>
          </p:spPr>
          <p:txBody>
            <a:bodyPr wrap="none" lIns="0" tIns="0" rIns="0" bIns="0">
              <a:spAutoFit/>
            </a:bodyPr>
            <a:lstStyle/>
            <a:p>
              <a:endParaRPr lang="el-GR"/>
            </a:p>
          </p:txBody>
        </p:sp>
        <p:sp>
          <p:nvSpPr>
            <p:cNvPr id="21569" name="Line 8"/>
            <p:cNvSpPr>
              <a:spLocks noChangeShapeType="1"/>
            </p:cNvSpPr>
            <p:nvPr/>
          </p:nvSpPr>
          <p:spPr bwMode="auto">
            <a:xfrm>
              <a:off x="1121" y="1988"/>
              <a:ext cx="576" cy="1"/>
            </a:xfrm>
            <a:prstGeom prst="line">
              <a:avLst/>
            </a:prstGeom>
            <a:noFill/>
            <a:ln w="12700">
              <a:solidFill>
                <a:srgbClr val="008000"/>
              </a:solidFill>
              <a:round/>
              <a:headEnd/>
              <a:tailEnd/>
            </a:ln>
          </p:spPr>
          <p:txBody>
            <a:bodyPr/>
            <a:lstStyle/>
            <a:p>
              <a:endParaRPr lang="el-GR"/>
            </a:p>
          </p:txBody>
        </p:sp>
        <p:sp>
          <p:nvSpPr>
            <p:cNvPr id="21570" name="Rectangle 7"/>
            <p:cNvSpPr>
              <a:spLocks noChangeArrowheads="1"/>
            </p:cNvSpPr>
            <p:nvPr/>
          </p:nvSpPr>
          <p:spPr bwMode="auto">
            <a:xfrm>
              <a:off x="1338" y="1925"/>
              <a:ext cx="132" cy="132"/>
            </a:xfrm>
            <a:prstGeom prst="rect">
              <a:avLst/>
            </a:prstGeom>
            <a:solidFill>
              <a:srgbClr val="008000"/>
            </a:solidFill>
            <a:ln w="0">
              <a:solidFill>
                <a:srgbClr val="008000"/>
              </a:solidFill>
              <a:miter lim="800000"/>
              <a:headEnd/>
              <a:tailEnd/>
            </a:ln>
          </p:spPr>
          <p:txBody>
            <a:bodyPr/>
            <a:lstStyle/>
            <a:p>
              <a:endParaRPr lang="el-GR"/>
            </a:p>
          </p:txBody>
        </p:sp>
        <p:sp>
          <p:nvSpPr>
            <p:cNvPr id="21571" name="Rectangle 6"/>
            <p:cNvSpPr>
              <a:spLocks noChangeArrowheads="1"/>
            </p:cNvSpPr>
            <p:nvPr/>
          </p:nvSpPr>
          <p:spPr bwMode="auto">
            <a:xfrm>
              <a:off x="1800" y="1800"/>
              <a:ext cx="90" cy="225"/>
            </a:xfrm>
            <a:prstGeom prst="rect">
              <a:avLst/>
            </a:prstGeom>
            <a:noFill/>
            <a:ln w="9525">
              <a:noFill/>
              <a:miter lim="800000"/>
              <a:headEnd/>
              <a:tailEnd/>
            </a:ln>
          </p:spPr>
          <p:txBody>
            <a:bodyPr wrap="none" lIns="0" tIns="0" rIns="0" bIns="0">
              <a:spAutoFit/>
            </a:bodyPr>
            <a:lstStyle/>
            <a:p>
              <a:endParaRPr lang="el-GR"/>
            </a:p>
          </p:txBody>
        </p:sp>
        <p:sp>
          <p:nvSpPr>
            <p:cNvPr id="21572" name="Rectangle 5"/>
            <p:cNvSpPr>
              <a:spLocks noChangeArrowheads="1"/>
            </p:cNvSpPr>
            <p:nvPr/>
          </p:nvSpPr>
          <p:spPr bwMode="auto">
            <a:xfrm>
              <a:off x="1780" y="1748"/>
              <a:ext cx="1455" cy="420"/>
            </a:xfrm>
            <a:prstGeom prst="rect">
              <a:avLst/>
            </a:prstGeom>
            <a:solidFill>
              <a:schemeClr val="tx1"/>
            </a:solidFill>
            <a:ln w="9525">
              <a:noFill/>
              <a:miter lim="800000"/>
              <a:headEnd/>
              <a:tailEnd/>
            </a:ln>
          </p:spPr>
          <p:txBody>
            <a:bodyPr wrap="none" lIns="0" tIns="0" rIns="0" bIns="0"/>
            <a:lstStyle/>
            <a:p>
              <a:r>
                <a:rPr lang="el-GR" sz="1000" dirty="0">
                  <a:cs typeface="Times New Roman" pitchFamily="18" charset="0"/>
                </a:rPr>
                <a:t>Καρκίνος μαστού </a:t>
              </a:r>
              <a:endParaRPr lang="el-GR" sz="1100" dirty="0">
                <a:cs typeface="Times New Roman" pitchFamily="18" charset="0"/>
              </a:endParaRPr>
            </a:p>
            <a:p>
              <a:pPr eaLnBrk="0" hangingPunct="0"/>
              <a:r>
                <a:rPr lang="el-GR" sz="1000" dirty="0">
                  <a:solidFill>
                    <a:srgbClr val="FF0000"/>
                  </a:solidFill>
                  <a:cs typeface="Times New Roman" pitchFamily="18" charset="0"/>
                </a:rPr>
                <a:t>Καρκίνος μαστού στις </a:t>
              </a:r>
            </a:p>
            <a:p>
              <a:pPr eaLnBrk="0" hangingPunct="0"/>
              <a:r>
                <a:rPr lang="el-GR" sz="1000" dirty="0">
                  <a:solidFill>
                    <a:srgbClr val="FF0000"/>
                  </a:solidFill>
                  <a:cs typeface="Times New Roman" pitchFamily="18" charset="0"/>
                </a:rPr>
                <a:t>γυναίκες</a:t>
              </a:r>
              <a:endParaRPr lang="el-GR" dirty="0">
                <a:cs typeface="Times New Roman" pitchFamily="18" charset="0"/>
              </a:endParaRPr>
            </a:p>
          </p:txBody>
        </p:sp>
        <p:sp>
          <p:nvSpPr>
            <p:cNvPr id="21573" name="Rectangle 4"/>
            <p:cNvSpPr>
              <a:spLocks noChangeArrowheads="1"/>
            </p:cNvSpPr>
            <p:nvPr/>
          </p:nvSpPr>
          <p:spPr bwMode="auto">
            <a:xfrm>
              <a:off x="3411" y="2559"/>
              <a:ext cx="55" cy="235"/>
            </a:xfrm>
            <a:prstGeom prst="rect">
              <a:avLst/>
            </a:prstGeom>
            <a:noFill/>
            <a:ln w="9525">
              <a:noFill/>
              <a:miter lim="800000"/>
              <a:headEnd/>
              <a:tailEnd/>
            </a:ln>
          </p:spPr>
          <p:txBody>
            <a:bodyPr wrap="none" lIns="0" tIns="0" rIns="0" bIns="0">
              <a:spAutoFit/>
            </a:bodyPr>
            <a:lstStyle/>
            <a:p>
              <a:r>
                <a:rPr lang="en-GB" sz="1000">
                  <a:solidFill>
                    <a:srgbClr val="000000"/>
                  </a:solidFill>
                  <a:latin typeface="Tms Rmn"/>
                  <a:ea typeface="Times New Roman" pitchFamily="18" charset="0"/>
                  <a:cs typeface="HellasArial"/>
                </a:rPr>
                <a:t>     </a:t>
              </a:r>
              <a:endParaRPr lang="en-GB">
                <a:ea typeface="Times New Roman" pitchFamily="18" charset="0"/>
                <a:cs typeface="HellasArial"/>
              </a:endParaRPr>
            </a:p>
          </p:txBody>
        </p:sp>
        <p:sp>
          <p:nvSpPr>
            <p:cNvPr id="21574" name="Rectangle 3"/>
            <p:cNvSpPr>
              <a:spLocks noChangeArrowheads="1"/>
            </p:cNvSpPr>
            <p:nvPr/>
          </p:nvSpPr>
          <p:spPr bwMode="auto">
            <a:xfrm>
              <a:off x="3588" y="2559"/>
              <a:ext cx="55" cy="235"/>
            </a:xfrm>
            <a:prstGeom prst="rect">
              <a:avLst/>
            </a:prstGeom>
            <a:noFill/>
            <a:ln w="9525">
              <a:noFill/>
              <a:miter lim="800000"/>
              <a:headEnd/>
              <a:tailEnd/>
            </a:ln>
          </p:spPr>
          <p:txBody>
            <a:bodyPr wrap="none" lIns="0" tIns="0" rIns="0" bIns="0">
              <a:spAutoFit/>
            </a:bodyPr>
            <a:lstStyle/>
            <a:p>
              <a:r>
                <a:rPr lang="en-GB" sz="1000">
                  <a:solidFill>
                    <a:srgbClr val="000000"/>
                  </a:solidFill>
                  <a:latin typeface="Tms Rmn"/>
                  <a:ea typeface="Times New Roman" pitchFamily="18" charset="0"/>
                  <a:cs typeface="HellasArial"/>
                </a:rPr>
                <a:t> </a:t>
              </a:r>
              <a:endParaRPr lang="en-GB">
                <a:ea typeface="Times New Roman" pitchFamily="18" charset="0"/>
                <a:cs typeface="HellasArial"/>
              </a:endParaRPr>
            </a:p>
          </p:txBody>
        </p:sp>
        <p:sp>
          <p:nvSpPr>
            <p:cNvPr id="21575" name="Rectangle 2"/>
            <p:cNvSpPr>
              <a:spLocks noChangeArrowheads="1"/>
            </p:cNvSpPr>
            <p:nvPr/>
          </p:nvSpPr>
          <p:spPr bwMode="auto">
            <a:xfrm>
              <a:off x="3620" y="2077"/>
              <a:ext cx="55" cy="235"/>
            </a:xfrm>
            <a:prstGeom prst="rect">
              <a:avLst/>
            </a:prstGeom>
            <a:noFill/>
            <a:ln w="9525">
              <a:noFill/>
              <a:miter lim="800000"/>
              <a:headEnd/>
              <a:tailEnd/>
            </a:ln>
          </p:spPr>
          <p:txBody>
            <a:bodyPr wrap="none" lIns="0" tIns="0" rIns="0" bIns="0">
              <a:spAutoFit/>
            </a:bodyPr>
            <a:lstStyle/>
            <a:p>
              <a:r>
                <a:rPr lang="en-GB" sz="1000">
                  <a:solidFill>
                    <a:srgbClr val="000000"/>
                  </a:solidFill>
                  <a:latin typeface="Tms Rmn"/>
                  <a:ea typeface="Times New Roman" pitchFamily="18" charset="0"/>
                  <a:cs typeface="HellasArial"/>
                </a:rPr>
                <a:t> </a:t>
              </a:r>
              <a:endParaRPr lang="en-GB">
                <a:ea typeface="Times New Roman" pitchFamily="18" charset="0"/>
                <a:cs typeface="HellasArial"/>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
          <p:cNvSpPr>
            <a:spLocks noChangeArrowheads="1"/>
          </p:cNvSpPr>
          <p:nvPr/>
        </p:nvSpPr>
        <p:spPr bwMode="auto">
          <a:xfrm>
            <a:off x="1043608" y="1916832"/>
            <a:ext cx="7715250" cy="4801314"/>
          </a:xfrm>
          <a:prstGeom prst="rect">
            <a:avLst/>
          </a:prstGeom>
          <a:noFill/>
          <a:ln w="9525">
            <a:noFill/>
            <a:miter lim="800000"/>
            <a:headEnd/>
            <a:tailEnd/>
          </a:ln>
        </p:spPr>
        <p:txBody>
          <a:bodyPr>
            <a:spAutoFit/>
          </a:bodyPr>
          <a:lstStyle/>
          <a:p>
            <a:endParaRPr lang="el-GR" b="1" dirty="0"/>
          </a:p>
          <a:p>
            <a:endParaRPr lang="el-GR" b="1" dirty="0"/>
          </a:p>
          <a:p>
            <a:r>
              <a:rPr lang="el-GR" b="1" dirty="0"/>
              <a:t>“ΤΟΣΟ ΑΠΛΑ” </a:t>
            </a:r>
            <a:br>
              <a:rPr lang="el-GR" b="1" dirty="0"/>
            </a:br>
            <a:r>
              <a:rPr lang="el-GR" dirty="0"/>
              <a:t>Χαρακτηριστικό, σύμφωνα με τον κ. Πυργάκη, είναι το παράδειγμα της Φιλανδίας. “Πριν από περίπου 25 χρόνια η χώρα αυτή είχε το μεγαλύτερο ποσοστό καρδιαγγειακών παθήσεων στον κόσμο διότι, λόγω κλίματος, οι άνθρωποι κατανάλωναν πάρα πολλά λιπαρά και οινοπνευματώδη. Το πιο απλό μέτρο είναι το πρώτο που υιοθέτησε η Φιλανδία. Στο πρωινό που έτρωγαν τα παιδιά στα σχολεία συμπεριλαμβανόταν μια φέτα ψωμί με βούτυρο. Αποφάσισαν, λοιπόν, να κόψουν το βούτυρο από το ψωμί των παιδιών και αυτό είχε ως αποτέλεσμα τη δραστική μείωση της παχυσαρκίας και των επιπέδων χοληστερίνης των νέων στη Φιλανδία. Τόσο απλά”.  Έτσι, άρχισε η καθοδική πορεία. Η Φιλανδία, που το 1980 μετρούσε 250 θανάτους ανθρώπων κάτω των 65 ετών ανά 100.000 κατοίκους, σήμερα έχει 40. “Έτσι σώζονται ζωές, έχουμε λιγότερους αρρώστους, λιγότερες αναπηρίες και τεράστια περιστολή των εξόδων για την υγεία στις χώρες αυτές”, αναφέρει ο κ. Πυργάκης. </a:t>
            </a:r>
          </a:p>
        </p:txBody>
      </p:sp>
      <p:pic>
        <p:nvPicPr>
          <p:cNvPr id="5" name="Picture 2"/>
          <p:cNvPicPr>
            <a:picLocks noChangeAspect="1" noChangeArrowheads="1"/>
          </p:cNvPicPr>
          <p:nvPr/>
        </p:nvPicPr>
        <p:blipFill>
          <a:blip r:embed="rId5" cstate="print"/>
          <a:srcRect/>
          <a:stretch>
            <a:fillRect/>
          </a:stretch>
        </p:blipFill>
        <p:spPr bwMode="auto">
          <a:xfrm>
            <a:off x="2843808" y="1988840"/>
            <a:ext cx="2667000" cy="457200"/>
          </a:xfrm>
          <a:prstGeom prst="rect">
            <a:avLst/>
          </a:prstGeom>
          <a:noFill/>
          <a:ln w="9525">
            <a:noFill/>
            <a:miter lim="800000"/>
            <a:headEnd/>
            <a:tailEnd/>
          </a:ln>
        </p:spPr>
      </p:pic>
      <p:sp>
        <p:nvSpPr>
          <p:cNvPr id="2" name="Τίτλος 1"/>
          <p:cNvSpPr>
            <a:spLocks noGrp="1"/>
          </p:cNvSpPr>
          <p:nvPr>
            <p:ph type="title"/>
          </p:nvPr>
        </p:nvSpPr>
        <p:spPr>
          <a:xfrm>
            <a:off x="529258" y="548680"/>
            <a:ext cx="8229600" cy="1143000"/>
          </a:xfrm>
        </p:spPr>
        <p:txBody>
          <a:bodyPr>
            <a:noAutofit/>
          </a:bodyPr>
          <a:lstStyle/>
          <a:p>
            <a:pPr algn="l"/>
            <a:r>
              <a:rPr lang="el-GR" sz="2800" dirty="0"/>
              <a:t>Και με τα Καρδιαγγειακά τί γίνεται;</a:t>
            </a:r>
            <a:br>
              <a:rPr lang="el-GR" sz="2800" dirty="0"/>
            </a:br>
            <a:r>
              <a:rPr lang="el-GR" sz="2800" dirty="0"/>
              <a:t>Ισχύει το ίδιο; Παρουσιάζουν δηλ. </a:t>
            </a:r>
            <a:r>
              <a:rPr lang="el-GR" sz="2800" dirty="0" err="1"/>
              <a:t>αυξομοιώσεις</a:t>
            </a:r>
            <a:r>
              <a:rPr lang="el-GR" sz="2800" dirty="0"/>
              <a:t> στη διάρκεια των ετών;</a:t>
            </a:r>
          </a:p>
        </p:txBody>
      </p:sp>
      <p:pic>
        <p:nvPicPr>
          <p:cNvPr id="3" name="Εγγεγραμμένος ήχος">
            <a:hlinkClick r:id="" action="ppaction://media"/>
            <a:extLst>
              <a:ext uri="{FF2B5EF4-FFF2-40B4-BE49-F238E27FC236}">
                <a16:creationId xmlns:a16="http://schemas.microsoft.com/office/drawing/2014/main" id="{AB9ECBFB-2B2A-4FE6-89FB-BC17FB7A60D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951156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6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p:cNvPicPr>
            <a:picLocks noChangeAspect="1" noChangeArrowheads="1"/>
          </p:cNvPicPr>
          <p:nvPr/>
        </p:nvPicPr>
        <p:blipFill>
          <a:blip r:embed="rId3" cstate="print"/>
          <a:srcRect t="-99954" b="99954"/>
          <a:stretch>
            <a:fillRect/>
          </a:stretch>
        </p:blipFill>
        <p:spPr bwMode="auto">
          <a:xfrm>
            <a:off x="0" y="469900"/>
            <a:ext cx="9144000" cy="5483225"/>
          </a:xfrm>
          <a:prstGeom prst="rect">
            <a:avLst/>
          </a:prstGeom>
          <a:noFill/>
          <a:ln w="9525">
            <a:noFill/>
            <a:miter lim="800000"/>
            <a:headEnd/>
            <a:tailEnd/>
          </a:ln>
        </p:spPr>
      </p:pic>
      <p:pic>
        <p:nvPicPr>
          <p:cNvPr id="23555" name="Picture 7"/>
          <p:cNvPicPr>
            <a:picLocks noChangeAspect="1" noChangeArrowheads="1"/>
          </p:cNvPicPr>
          <p:nvPr/>
        </p:nvPicPr>
        <p:blipFill>
          <a:blip r:embed="rId3" cstate="print"/>
          <a:srcRect t="-99954" b="99954"/>
          <a:stretch>
            <a:fillRect/>
          </a:stretch>
        </p:blipFill>
        <p:spPr bwMode="auto">
          <a:xfrm>
            <a:off x="0" y="771525"/>
            <a:ext cx="8316913" cy="4987925"/>
          </a:xfrm>
          <a:prstGeom prst="rect">
            <a:avLst/>
          </a:prstGeom>
          <a:noFill/>
          <a:ln w="9525">
            <a:noFill/>
            <a:miter lim="800000"/>
            <a:headEnd/>
            <a:tailEnd/>
          </a:ln>
        </p:spPr>
      </p:pic>
      <p:pic>
        <p:nvPicPr>
          <p:cNvPr id="23556" name="Picture 8"/>
          <p:cNvPicPr>
            <a:picLocks noChangeAspect="1" noChangeArrowheads="1"/>
          </p:cNvPicPr>
          <p:nvPr/>
        </p:nvPicPr>
        <p:blipFill>
          <a:blip r:embed="rId3" cstate="print"/>
          <a:srcRect t="-99954" b="99954"/>
          <a:stretch>
            <a:fillRect/>
          </a:stretch>
        </p:blipFill>
        <p:spPr bwMode="auto">
          <a:xfrm>
            <a:off x="-468313" y="123825"/>
            <a:ext cx="9612313" cy="5764213"/>
          </a:xfrm>
          <a:prstGeom prst="rect">
            <a:avLst/>
          </a:prstGeom>
          <a:noFill/>
          <a:ln w="9525">
            <a:noFill/>
            <a:miter lim="800000"/>
            <a:headEnd/>
            <a:tailEnd/>
          </a:ln>
        </p:spPr>
      </p:pic>
      <p:grpSp>
        <p:nvGrpSpPr>
          <p:cNvPr id="23557" name="Group 9"/>
          <p:cNvGrpSpPr>
            <a:grpSpLocks/>
          </p:cNvGrpSpPr>
          <p:nvPr/>
        </p:nvGrpSpPr>
        <p:grpSpPr bwMode="auto">
          <a:xfrm>
            <a:off x="1763713" y="981075"/>
            <a:ext cx="5976937" cy="3395663"/>
            <a:chOff x="0" y="0"/>
            <a:chExt cx="20000" cy="20000"/>
          </a:xfrm>
        </p:grpSpPr>
        <p:sp>
          <p:nvSpPr>
            <p:cNvPr id="23561" name="Freeform 115"/>
            <p:cNvSpPr>
              <a:spLocks/>
            </p:cNvSpPr>
            <p:nvPr/>
          </p:nvSpPr>
          <p:spPr bwMode="auto">
            <a:xfrm>
              <a:off x="0" y="0"/>
              <a:ext cx="20000" cy="20000"/>
            </a:xfrm>
            <a:custGeom>
              <a:avLst/>
              <a:gdLst>
                <a:gd name="T0" fmla="*/ 0 w 20000"/>
                <a:gd name="T1" fmla="*/ 0 h 20000"/>
                <a:gd name="T2" fmla="*/ 0 w 20000"/>
                <a:gd name="T3" fmla="*/ 20000 h 20000"/>
                <a:gd name="T4" fmla="*/ 20000 w 20000"/>
                <a:gd name="T5" fmla="*/ 20000 h 20000"/>
                <a:gd name="T6" fmla="*/ 20000 w 20000"/>
                <a:gd name="T7" fmla="*/ 0 h 20000"/>
                <a:gd name="T8" fmla="*/ 0 w 20000"/>
                <a:gd name="T9" fmla="*/ 0 h 20000"/>
                <a:gd name="T10" fmla="*/ 0 60000 65536"/>
                <a:gd name="T11" fmla="*/ 0 60000 65536"/>
                <a:gd name="T12" fmla="*/ 0 60000 65536"/>
                <a:gd name="T13" fmla="*/ 0 60000 65536"/>
                <a:gd name="T14" fmla="*/ 0 60000 65536"/>
                <a:gd name="T15" fmla="*/ 0 w 20000"/>
                <a:gd name="T16" fmla="*/ 0 h 20000"/>
                <a:gd name="T17" fmla="*/ 20000 w 20000"/>
                <a:gd name="T18" fmla="*/ 20000 h 20000"/>
              </a:gdLst>
              <a:ahLst/>
              <a:cxnLst>
                <a:cxn ang="T10">
                  <a:pos x="T0" y="T1"/>
                </a:cxn>
                <a:cxn ang="T11">
                  <a:pos x="T2" y="T3"/>
                </a:cxn>
                <a:cxn ang="T12">
                  <a:pos x="T4" y="T5"/>
                </a:cxn>
                <a:cxn ang="T13">
                  <a:pos x="T6" y="T7"/>
                </a:cxn>
                <a:cxn ang="T14">
                  <a:pos x="T8" y="T9"/>
                </a:cxn>
              </a:cxnLst>
              <a:rect l="T15" t="T16" r="T17" b="T18"/>
              <a:pathLst>
                <a:path w="20000" h="20000">
                  <a:moveTo>
                    <a:pt x="0" y="0"/>
                  </a:moveTo>
                  <a:lnTo>
                    <a:pt x="0" y="20000"/>
                  </a:lnTo>
                  <a:lnTo>
                    <a:pt x="20000" y="20000"/>
                  </a:lnTo>
                  <a:lnTo>
                    <a:pt x="20000" y="0"/>
                  </a:lnTo>
                  <a:lnTo>
                    <a:pt x="0" y="0"/>
                  </a:lnTo>
                  <a:close/>
                </a:path>
              </a:pathLst>
            </a:custGeom>
            <a:noFill/>
            <a:ln w="0">
              <a:noFill/>
              <a:round/>
              <a:headEnd/>
              <a:tailEnd/>
            </a:ln>
          </p:spPr>
          <p:txBody>
            <a:bodyPr/>
            <a:lstStyle/>
            <a:p>
              <a:endParaRPr lang="el-GR"/>
            </a:p>
          </p:txBody>
        </p:sp>
        <p:sp>
          <p:nvSpPr>
            <p:cNvPr id="23562" name="Line 114"/>
            <p:cNvSpPr>
              <a:spLocks noChangeShapeType="1"/>
            </p:cNvSpPr>
            <p:nvPr/>
          </p:nvSpPr>
          <p:spPr bwMode="auto">
            <a:xfrm flipH="1">
              <a:off x="1516" y="5982"/>
              <a:ext cx="3" cy="10811"/>
            </a:xfrm>
            <a:prstGeom prst="line">
              <a:avLst/>
            </a:prstGeom>
            <a:noFill/>
            <a:ln w="12700">
              <a:solidFill>
                <a:srgbClr val="000000"/>
              </a:solidFill>
              <a:round/>
              <a:headEnd/>
              <a:tailEnd/>
            </a:ln>
          </p:spPr>
          <p:txBody>
            <a:bodyPr/>
            <a:lstStyle/>
            <a:p>
              <a:endParaRPr lang="el-GR"/>
            </a:p>
          </p:txBody>
        </p:sp>
        <p:sp>
          <p:nvSpPr>
            <p:cNvPr id="23563" name="Line 113"/>
            <p:cNvSpPr>
              <a:spLocks noChangeShapeType="1"/>
            </p:cNvSpPr>
            <p:nvPr/>
          </p:nvSpPr>
          <p:spPr bwMode="auto">
            <a:xfrm>
              <a:off x="1411" y="16793"/>
              <a:ext cx="211" cy="4"/>
            </a:xfrm>
            <a:prstGeom prst="line">
              <a:avLst/>
            </a:prstGeom>
            <a:noFill/>
            <a:ln w="12700">
              <a:solidFill>
                <a:srgbClr val="000000"/>
              </a:solidFill>
              <a:round/>
              <a:headEnd/>
              <a:tailEnd/>
            </a:ln>
          </p:spPr>
          <p:txBody>
            <a:bodyPr/>
            <a:lstStyle/>
            <a:p>
              <a:endParaRPr lang="el-GR"/>
            </a:p>
          </p:txBody>
        </p:sp>
        <p:sp>
          <p:nvSpPr>
            <p:cNvPr id="23564" name="Line 112"/>
            <p:cNvSpPr>
              <a:spLocks noChangeShapeType="1"/>
            </p:cNvSpPr>
            <p:nvPr/>
          </p:nvSpPr>
          <p:spPr bwMode="auto">
            <a:xfrm>
              <a:off x="1411" y="14991"/>
              <a:ext cx="211" cy="4"/>
            </a:xfrm>
            <a:prstGeom prst="line">
              <a:avLst/>
            </a:prstGeom>
            <a:noFill/>
            <a:ln w="12700">
              <a:solidFill>
                <a:srgbClr val="000000"/>
              </a:solidFill>
              <a:round/>
              <a:headEnd/>
              <a:tailEnd/>
            </a:ln>
          </p:spPr>
          <p:txBody>
            <a:bodyPr/>
            <a:lstStyle/>
            <a:p>
              <a:endParaRPr lang="el-GR"/>
            </a:p>
          </p:txBody>
        </p:sp>
        <p:sp>
          <p:nvSpPr>
            <p:cNvPr id="23565" name="Line 111"/>
            <p:cNvSpPr>
              <a:spLocks noChangeShapeType="1"/>
            </p:cNvSpPr>
            <p:nvPr/>
          </p:nvSpPr>
          <p:spPr bwMode="auto">
            <a:xfrm>
              <a:off x="1411" y="13189"/>
              <a:ext cx="211" cy="5"/>
            </a:xfrm>
            <a:prstGeom prst="line">
              <a:avLst/>
            </a:prstGeom>
            <a:noFill/>
            <a:ln w="12700">
              <a:solidFill>
                <a:srgbClr val="000000"/>
              </a:solidFill>
              <a:round/>
              <a:headEnd/>
              <a:tailEnd/>
            </a:ln>
          </p:spPr>
          <p:txBody>
            <a:bodyPr/>
            <a:lstStyle/>
            <a:p>
              <a:endParaRPr lang="el-GR"/>
            </a:p>
          </p:txBody>
        </p:sp>
        <p:sp>
          <p:nvSpPr>
            <p:cNvPr id="23566" name="Line 110"/>
            <p:cNvSpPr>
              <a:spLocks noChangeShapeType="1"/>
            </p:cNvSpPr>
            <p:nvPr/>
          </p:nvSpPr>
          <p:spPr bwMode="auto">
            <a:xfrm>
              <a:off x="1411" y="11387"/>
              <a:ext cx="211" cy="5"/>
            </a:xfrm>
            <a:prstGeom prst="line">
              <a:avLst/>
            </a:prstGeom>
            <a:noFill/>
            <a:ln w="12700">
              <a:solidFill>
                <a:srgbClr val="000000"/>
              </a:solidFill>
              <a:round/>
              <a:headEnd/>
              <a:tailEnd/>
            </a:ln>
          </p:spPr>
          <p:txBody>
            <a:bodyPr/>
            <a:lstStyle/>
            <a:p>
              <a:endParaRPr lang="el-GR"/>
            </a:p>
          </p:txBody>
        </p:sp>
        <p:sp>
          <p:nvSpPr>
            <p:cNvPr id="23567" name="Line 109"/>
            <p:cNvSpPr>
              <a:spLocks noChangeShapeType="1"/>
            </p:cNvSpPr>
            <p:nvPr/>
          </p:nvSpPr>
          <p:spPr bwMode="auto">
            <a:xfrm>
              <a:off x="1411" y="9586"/>
              <a:ext cx="211" cy="4"/>
            </a:xfrm>
            <a:prstGeom prst="line">
              <a:avLst/>
            </a:prstGeom>
            <a:noFill/>
            <a:ln w="12700">
              <a:solidFill>
                <a:srgbClr val="000000"/>
              </a:solidFill>
              <a:round/>
              <a:headEnd/>
              <a:tailEnd/>
            </a:ln>
          </p:spPr>
          <p:txBody>
            <a:bodyPr/>
            <a:lstStyle/>
            <a:p>
              <a:endParaRPr lang="el-GR"/>
            </a:p>
          </p:txBody>
        </p:sp>
        <p:sp>
          <p:nvSpPr>
            <p:cNvPr id="23568" name="Line 108"/>
            <p:cNvSpPr>
              <a:spLocks noChangeShapeType="1"/>
            </p:cNvSpPr>
            <p:nvPr/>
          </p:nvSpPr>
          <p:spPr bwMode="auto">
            <a:xfrm>
              <a:off x="1411" y="7788"/>
              <a:ext cx="211" cy="5"/>
            </a:xfrm>
            <a:prstGeom prst="line">
              <a:avLst/>
            </a:prstGeom>
            <a:noFill/>
            <a:ln w="12700">
              <a:solidFill>
                <a:srgbClr val="000000"/>
              </a:solidFill>
              <a:round/>
              <a:headEnd/>
              <a:tailEnd/>
            </a:ln>
          </p:spPr>
          <p:txBody>
            <a:bodyPr/>
            <a:lstStyle/>
            <a:p>
              <a:endParaRPr lang="el-GR"/>
            </a:p>
          </p:txBody>
        </p:sp>
        <p:sp>
          <p:nvSpPr>
            <p:cNvPr id="23569" name="Line 107"/>
            <p:cNvSpPr>
              <a:spLocks noChangeShapeType="1"/>
            </p:cNvSpPr>
            <p:nvPr/>
          </p:nvSpPr>
          <p:spPr bwMode="auto">
            <a:xfrm>
              <a:off x="1411" y="5986"/>
              <a:ext cx="211" cy="5"/>
            </a:xfrm>
            <a:prstGeom prst="line">
              <a:avLst/>
            </a:prstGeom>
            <a:noFill/>
            <a:ln w="12700">
              <a:solidFill>
                <a:srgbClr val="000000"/>
              </a:solidFill>
              <a:round/>
              <a:headEnd/>
              <a:tailEnd/>
            </a:ln>
          </p:spPr>
          <p:txBody>
            <a:bodyPr/>
            <a:lstStyle/>
            <a:p>
              <a:endParaRPr lang="el-GR"/>
            </a:p>
          </p:txBody>
        </p:sp>
        <p:sp>
          <p:nvSpPr>
            <p:cNvPr id="23570" name="Line 106"/>
            <p:cNvSpPr>
              <a:spLocks noChangeShapeType="1"/>
            </p:cNvSpPr>
            <p:nvPr/>
          </p:nvSpPr>
          <p:spPr bwMode="auto">
            <a:xfrm>
              <a:off x="1516" y="16793"/>
              <a:ext cx="13547" cy="4"/>
            </a:xfrm>
            <a:prstGeom prst="line">
              <a:avLst/>
            </a:prstGeom>
            <a:noFill/>
            <a:ln w="12700">
              <a:solidFill>
                <a:srgbClr val="000000"/>
              </a:solidFill>
              <a:round/>
              <a:headEnd/>
              <a:tailEnd/>
            </a:ln>
          </p:spPr>
          <p:txBody>
            <a:bodyPr/>
            <a:lstStyle/>
            <a:p>
              <a:endParaRPr lang="el-GR"/>
            </a:p>
          </p:txBody>
        </p:sp>
        <p:sp>
          <p:nvSpPr>
            <p:cNvPr id="23571" name="Line 105"/>
            <p:cNvSpPr>
              <a:spLocks noChangeShapeType="1"/>
            </p:cNvSpPr>
            <p:nvPr/>
          </p:nvSpPr>
          <p:spPr bwMode="auto">
            <a:xfrm flipH="1">
              <a:off x="1516" y="16590"/>
              <a:ext cx="3" cy="401"/>
            </a:xfrm>
            <a:prstGeom prst="line">
              <a:avLst/>
            </a:prstGeom>
            <a:noFill/>
            <a:ln w="12700">
              <a:solidFill>
                <a:srgbClr val="000000"/>
              </a:solidFill>
              <a:round/>
              <a:headEnd/>
              <a:tailEnd/>
            </a:ln>
          </p:spPr>
          <p:txBody>
            <a:bodyPr/>
            <a:lstStyle/>
            <a:p>
              <a:endParaRPr lang="el-GR"/>
            </a:p>
          </p:txBody>
        </p:sp>
        <p:sp>
          <p:nvSpPr>
            <p:cNvPr id="23572" name="Line 104"/>
            <p:cNvSpPr>
              <a:spLocks noChangeShapeType="1"/>
            </p:cNvSpPr>
            <p:nvPr/>
          </p:nvSpPr>
          <p:spPr bwMode="auto">
            <a:xfrm flipH="1">
              <a:off x="4904" y="16590"/>
              <a:ext cx="2" cy="401"/>
            </a:xfrm>
            <a:prstGeom prst="line">
              <a:avLst/>
            </a:prstGeom>
            <a:noFill/>
            <a:ln w="12700">
              <a:solidFill>
                <a:srgbClr val="000000"/>
              </a:solidFill>
              <a:round/>
              <a:headEnd/>
              <a:tailEnd/>
            </a:ln>
          </p:spPr>
          <p:txBody>
            <a:bodyPr/>
            <a:lstStyle/>
            <a:p>
              <a:endParaRPr lang="el-GR"/>
            </a:p>
          </p:txBody>
        </p:sp>
        <p:sp>
          <p:nvSpPr>
            <p:cNvPr id="23573" name="Line 103"/>
            <p:cNvSpPr>
              <a:spLocks noChangeShapeType="1"/>
            </p:cNvSpPr>
            <p:nvPr/>
          </p:nvSpPr>
          <p:spPr bwMode="auto">
            <a:xfrm flipH="1">
              <a:off x="8291" y="16590"/>
              <a:ext cx="2" cy="401"/>
            </a:xfrm>
            <a:prstGeom prst="line">
              <a:avLst/>
            </a:prstGeom>
            <a:noFill/>
            <a:ln w="12700">
              <a:solidFill>
                <a:srgbClr val="000000"/>
              </a:solidFill>
              <a:round/>
              <a:headEnd/>
              <a:tailEnd/>
            </a:ln>
          </p:spPr>
          <p:txBody>
            <a:bodyPr/>
            <a:lstStyle/>
            <a:p>
              <a:endParaRPr lang="el-GR"/>
            </a:p>
          </p:txBody>
        </p:sp>
        <p:sp>
          <p:nvSpPr>
            <p:cNvPr id="23574" name="Line 102"/>
            <p:cNvSpPr>
              <a:spLocks noChangeShapeType="1"/>
            </p:cNvSpPr>
            <p:nvPr/>
          </p:nvSpPr>
          <p:spPr bwMode="auto">
            <a:xfrm flipH="1">
              <a:off x="11676" y="16590"/>
              <a:ext cx="2" cy="401"/>
            </a:xfrm>
            <a:prstGeom prst="line">
              <a:avLst/>
            </a:prstGeom>
            <a:noFill/>
            <a:ln w="12700">
              <a:solidFill>
                <a:srgbClr val="000000"/>
              </a:solidFill>
              <a:round/>
              <a:headEnd/>
              <a:tailEnd/>
            </a:ln>
          </p:spPr>
          <p:txBody>
            <a:bodyPr/>
            <a:lstStyle/>
            <a:p>
              <a:endParaRPr lang="el-GR"/>
            </a:p>
          </p:txBody>
        </p:sp>
        <p:sp>
          <p:nvSpPr>
            <p:cNvPr id="23575" name="Line 101"/>
            <p:cNvSpPr>
              <a:spLocks noChangeShapeType="1"/>
            </p:cNvSpPr>
            <p:nvPr/>
          </p:nvSpPr>
          <p:spPr bwMode="auto">
            <a:xfrm flipH="1">
              <a:off x="15063" y="16590"/>
              <a:ext cx="3" cy="401"/>
            </a:xfrm>
            <a:prstGeom prst="line">
              <a:avLst/>
            </a:prstGeom>
            <a:noFill/>
            <a:ln w="12700">
              <a:solidFill>
                <a:srgbClr val="000000"/>
              </a:solidFill>
              <a:round/>
              <a:headEnd/>
              <a:tailEnd/>
            </a:ln>
          </p:spPr>
          <p:txBody>
            <a:bodyPr/>
            <a:lstStyle/>
            <a:p>
              <a:endParaRPr lang="el-GR"/>
            </a:p>
          </p:txBody>
        </p:sp>
        <p:sp>
          <p:nvSpPr>
            <p:cNvPr id="23576" name="Freeform 100"/>
            <p:cNvSpPr>
              <a:spLocks/>
            </p:cNvSpPr>
            <p:nvPr/>
          </p:nvSpPr>
          <p:spPr bwMode="auto">
            <a:xfrm>
              <a:off x="4904" y="6883"/>
              <a:ext cx="6772" cy="1802"/>
            </a:xfrm>
            <a:custGeom>
              <a:avLst/>
              <a:gdLst>
                <a:gd name="T0" fmla="*/ 0 w 20000"/>
                <a:gd name="T1" fmla="*/ 0 h 20000"/>
                <a:gd name="T2" fmla="*/ 388 w 20000"/>
                <a:gd name="T3" fmla="*/ 0 h 20000"/>
                <a:gd name="T4" fmla="*/ 776 w 20000"/>
                <a:gd name="T5" fmla="*/ 15 h 20000"/>
                <a:gd name="T6" fmla="*/ 0 60000 65536"/>
                <a:gd name="T7" fmla="*/ 0 60000 65536"/>
                <a:gd name="T8" fmla="*/ 0 60000 65536"/>
                <a:gd name="T9" fmla="*/ 0 w 20000"/>
                <a:gd name="T10" fmla="*/ 0 h 20000"/>
                <a:gd name="T11" fmla="*/ 20000 w 20000"/>
                <a:gd name="T12" fmla="*/ 20000 h 20000"/>
              </a:gdLst>
              <a:ahLst/>
              <a:cxnLst>
                <a:cxn ang="T6">
                  <a:pos x="T0" y="T1"/>
                </a:cxn>
                <a:cxn ang="T7">
                  <a:pos x="T2" y="T3"/>
                </a:cxn>
                <a:cxn ang="T8">
                  <a:pos x="T4" y="T5"/>
                </a:cxn>
              </a:cxnLst>
              <a:rect l="T9" t="T10" r="T11" b="T12"/>
              <a:pathLst>
                <a:path w="20000" h="20000">
                  <a:moveTo>
                    <a:pt x="0" y="0"/>
                  </a:moveTo>
                  <a:lnTo>
                    <a:pt x="10003" y="0"/>
                  </a:lnTo>
                  <a:lnTo>
                    <a:pt x="20000" y="20000"/>
                  </a:lnTo>
                </a:path>
              </a:pathLst>
            </a:custGeom>
            <a:noFill/>
            <a:ln w="12700">
              <a:solidFill>
                <a:srgbClr val="800000"/>
              </a:solidFill>
              <a:round/>
              <a:headEnd/>
              <a:tailEnd/>
            </a:ln>
          </p:spPr>
          <p:txBody>
            <a:bodyPr/>
            <a:lstStyle/>
            <a:p>
              <a:endParaRPr lang="el-GR"/>
            </a:p>
          </p:txBody>
        </p:sp>
        <p:sp>
          <p:nvSpPr>
            <p:cNvPr id="23577" name="Freeform 99"/>
            <p:cNvSpPr>
              <a:spLocks/>
            </p:cNvSpPr>
            <p:nvPr/>
          </p:nvSpPr>
          <p:spPr bwMode="auto">
            <a:xfrm>
              <a:off x="4904" y="7608"/>
              <a:ext cx="6772" cy="3333"/>
            </a:xfrm>
            <a:custGeom>
              <a:avLst/>
              <a:gdLst>
                <a:gd name="T0" fmla="*/ 0 w 20000"/>
                <a:gd name="T1" fmla="*/ 0 h 20000"/>
                <a:gd name="T2" fmla="*/ 388 w 20000"/>
                <a:gd name="T3" fmla="*/ 30 h 20000"/>
                <a:gd name="T4" fmla="*/ 776 w 20000"/>
                <a:gd name="T5" fmla="*/ 92 h 20000"/>
                <a:gd name="T6" fmla="*/ 0 60000 65536"/>
                <a:gd name="T7" fmla="*/ 0 60000 65536"/>
                <a:gd name="T8" fmla="*/ 0 60000 65536"/>
                <a:gd name="T9" fmla="*/ 0 w 20000"/>
                <a:gd name="T10" fmla="*/ 0 h 20000"/>
                <a:gd name="T11" fmla="*/ 20000 w 20000"/>
                <a:gd name="T12" fmla="*/ 20000 h 20000"/>
              </a:gdLst>
              <a:ahLst/>
              <a:cxnLst>
                <a:cxn ang="T6">
                  <a:pos x="T0" y="T1"/>
                </a:cxn>
                <a:cxn ang="T7">
                  <a:pos x="T2" y="T3"/>
                </a:cxn>
                <a:cxn ang="T8">
                  <a:pos x="T4" y="T5"/>
                </a:cxn>
              </a:cxnLst>
              <a:rect l="T9" t="T10" r="T11" b="T12"/>
              <a:pathLst>
                <a:path w="20000" h="20000">
                  <a:moveTo>
                    <a:pt x="0" y="0"/>
                  </a:moveTo>
                  <a:lnTo>
                    <a:pt x="10003" y="6459"/>
                  </a:lnTo>
                  <a:lnTo>
                    <a:pt x="20000" y="20000"/>
                  </a:lnTo>
                </a:path>
              </a:pathLst>
            </a:custGeom>
            <a:noFill/>
            <a:ln w="12700">
              <a:solidFill>
                <a:srgbClr val="008000"/>
              </a:solidFill>
              <a:round/>
              <a:headEnd/>
              <a:tailEnd/>
            </a:ln>
          </p:spPr>
          <p:txBody>
            <a:bodyPr/>
            <a:lstStyle/>
            <a:p>
              <a:endParaRPr lang="el-GR"/>
            </a:p>
          </p:txBody>
        </p:sp>
        <p:sp>
          <p:nvSpPr>
            <p:cNvPr id="23578" name="Freeform 98"/>
            <p:cNvSpPr>
              <a:spLocks/>
            </p:cNvSpPr>
            <p:nvPr/>
          </p:nvSpPr>
          <p:spPr bwMode="auto">
            <a:xfrm>
              <a:off x="4904" y="10306"/>
              <a:ext cx="6772" cy="1081"/>
            </a:xfrm>
            <a:custGeom>
              <a:avLst/>
              <a:gdLst>
                <a:gd name="T0" fmla="*/ 0 w 20000"/>
                <a:gd name="T1" fmla="*/ 0 h 20000"/>
                <a:gd name="T2" fmla="*/ 388 w 20000"/>
                <a:gd name="T3" fmla="*/ 1 h 20000"/>
                <a:gd name="T4" fmla="*/ 776 w 20000"/>
                <a:gd name="T5" fmla="*/ 3 h 20000"/>
                <a:gd name="T6" fmla="*/ 0 60000 65536"/>
                <a:gd name="T7" fmla="*/ 0 60000 65536"/>
                <a:gd name="T8" fmla="*/ 0 60000 65536"/>
                <a:gd name="T9" fmla="*/ 0 w 20000"/>
                <a:gd name="T10" fmla="*/ 0 h 20000"/>
                <a:gd name="T11" fmla="*/ 20000 w 20000"/>
                <a:gd name="T12" fmla="*/ 20000 h 20000"/>
              </a:gdLst>
              <a:ahLst/>
              <a:cxnLst>
                <a:cxn ang="T6">
                  <a:pos x="T0" y="T1"/>
                </a:cxn>
                <a:cxn ang="T7">
                  <a:pos x="T2" y="T3"/>
                </a:cxn>
                <a:cxn ang="T8">
                  <a:pos x="T4" y="T5"/>
                </a:cxn>
              </a:cxnLst>
              <a:rect l="T9" t="T10" r="T11" b="T12"/>
              <a:pathLst>
                <a:path w="20000" h="20000">
                  <a:moveTo>
                    <a:pt x="0" y="0"/>
                  </a:moveTo>
                  <a:lnTo>
                    <a:pt x="10003" y="6750"/>
                  </a:lnTo>
                  <a:lnTo>
                    <a:pt x="20000" y="20000"/>
                  </a:lnTo>
                </a:path>
              </a:pathLst>
            </a:custGeom>
            <a:noFill/>
            <a:ln w="12700">
              <a:solidFill>
                <a:srgbClr val="000080"/>
              </a:solidFill>
              <a:round/>
              <a:headEnd/>
              <a:tailEnd/>
            </a:ln>
          </p:spPr>
          <p:txBody>
            <a:bodyPr/>
            <a:lstStyle/>
            <a:p>
              <a:endParaRPr lang="el-GR"/>
            </a:p>
          </p:txBody>
        </p:sp>
        <p:sp>
          <p:nvSpPr>
            <p:cNvPr id="23579" name="Freeform 97"/>
            <p:cNvSpPr>
              <a:spLocks/>
            </p:cNvSpPr>
            <p:nvPr/>
          </p:nvSpPr>
          <p:spPr bwMode="auto">
            <a:xfrm>
              <a:off x="4904" y="10671"/>
              <a:ext cx="6772" cy="1978"/>
            </a:xfrm>
            <a:custGeom>
              <a:avLst/>
              <a:gdLst>
                <a:gd name="T0" fmla="*/ 0 w 20000"/>
                <a:gd name="T1" fmla="*/ 0 h 20000"/>
                <a:gd name="T2" fmla="*/ 388 w 20000"/>
                <a:gd name="T3" fmla="*/ 4 h 20000"/>
                <a:gd name="T4" fmla="*/ 776 w 20000"/>
                <a:gd name="T5" fmla="*/ 19 h 20000"/>
                <a:gd name="T6" fmla="*/ 0 60000 65536"/>
                <a:gd name="T7" fmla="*/ 0 60000 65536"/>
                <a:gd name="T8" fmla="*/ 0 60000 65536"/>
                <a:gd name="T9" fmla="*/ 0 w 20000"/>
                <a:gd name="T10" fmla="*/ 0 h 20000"/>
                <a:gd name="T11" fmla="*/ 20000 w 20000"/>
                <a:gd name="T12" fmla="*/ 20000 h 20000"/>
              </a:gdLst>
              <a:ahLst/>
              <a:cxnLst>
                <a:cxn ang="T6">
                  <a:pos x="T0" y="T1"/>
                </a:cxn>
                <a:cxn ang="T7">
                  <a:pos x="T2" y="T3"/>
                </a:cxn>
                <a:cxn ang="T8">
                  <a:pos x="T4" y="T5"/>
                </a:cxn>
              </a:cxnLst>
              <a:rect l="T9" t="T10" r="T11" b="T12"/>
              <a:pathLst>
                <a:path w="20000" h="20000">
                  <a:moveTo>
                    <a:pt x="0" y="0"/>
                  </a:moveTo>
                  <a:lnTo>
                    <a:pt x="10003" y="3645"/>
                  </a:lnTo>
                  <a:lnTo>
                    <a:pt x="20000" y="20000"/>
                  </a:lnTo>
                </a:path>
              </a:pathLst>
            </a:custGeom>
            <a:noFill/>
            <a:ln w="12700">
              <a:solidFill>
                <a:srgbClr val="808000"/>
              </a:solidFill>
              <a:round/>
              <a:headEnd/>
              <a:tailEnd/>
            </a:ln>
          </p:spPr>
          <p:txBody>
            <a:bodyPr/>
            <a:lstStyle/>
            <a:p>
              <a:endParaRPr lang="el-GR"/>
            </a:p>
          </p:txBody>
        </p:sp>
        <p:sp>
          <p:nvSpPr>
            <p:cNvPr id="23580" name="Freeform 96"/>
            <p:cNvSpPr>
              <a:spLocks/>
            </p:cNvSpPr>
            <p:nvPr/>
          </p:nvSpPr>
          <p:spPr bwMode="auto">
            <a:xfrm>
              <a:off x="4904" y="12293"/>
              <a:ext cx="6772" cy="1076"/>
            </a:xfrm>
            <a:custGeom>
              <a:avLst/>
              <a:gdLst>
                <a:gd name="T0" fmla="*/ 0 w 20000"/>
                <a:gd name="T1" fmla="*/ 3 h 20000"/>
                <a:gd name="T2" fmla="*/ 388 w 20000"/>
                <a:gd name="T3" fmla="*/ 2 h 20000"/>
                <a:gd name="T4" fmla="*/ 776 w 20000"/>
                <a:gd name="T5" fmla="*/ 0 h 20000"/>
                <a:gd name="T6" fmla="*/ 0 60000 65536"/>
                <a:gd name="T7" fmla="*/ 0 60000 65536"/>
                <a:gd name="T8" fmla="*/ 0 60000 65536"/>
                <a:gd name="T9" fmla="*/ 0 w 20000"/>
                <a:gd name="T10" fmla="*/ 0 h 20000"/>
                <a:gd name="T11" fmla="*/ 20000 w 20000"/>
                <a:gd name="T12" fmla="*/ 20000 h 20000"/>
              </a:gdLst>
              <a:ahLst/>
              <a:cxnLst>
                <a:cxn ang="T6">
                  <a:pos x="T0" y="T1"/>
                </a:cxn>
                <a:cxn ang="T7">
                  <a:pos x="T2" y="T3"/>
                </a:cxn>
                <a:cxn ang="T8">
                  <a:pos x="T4" y="T5"/>
                </a:cxn>
              </a:cxnLst>
              <a:rect l="T9" t="T10" r="T11" b="T12"/>
              <a:pathLst>
                <a:path w="20000" h="20000">
                  <a:moveTo>
                    <a:pt x="0" y="20000"/>
                  </a:moveTo>
                  <a:lnTo>
                    <a:pt x="10003" y="14979"/>
                  </a:lnTo>
                  <a:lnTo>
                    <a:pt x="20000" y="0"/>
                  </a:lnTo>
                </a:path>
              </a:pathLst>
            </a:custGeom>
            <a:noFill/>
            <a:ln w="12700">
              <a:solidFill>
                <a:srgbClr val="800080"/>
              </a:solidFill>
              <a:round/>
              <a:headEnd/>
              <a:tailEnd/>
            </a:ln>
          </p:spPr>
          <p:txBody>
            <a:bodyPr/>
            <a:lstStyle/>
            <a:p>
              <a:endParaRPr lang="el-GR"/>
            </a:p>
          </p:txBody>
        </p:sp>
        <p:sp>
          <p:nvSpPr>
            <p:cNvPr id="23581" name="Freeform 95"/>
            <p:cNvSpPr>
              <a:spLocks/>
            </p:cNvSpPr>
            <p:nvPr/>
          </p:nvSpPr>
          <p:spPr bwMode="auto">
            <a:xfrm>
              <a:off x="4714" y="6541"/>
              <a:ext cx="347" cy="662"/>
            </a:xfrm>
            <a:custGeom>
              <a:avLst/>
              <a:gdLst>
                <a:gd name="T0" fmla="*/ 0 w 20000"/>
                <a:gd name="T1" fmla="*/ 1 h 20000"/>
                <a:gd name="T2" fmla="*/ 0 w 20000"/>
                <a:gd name="T3" fmla="*/ 0 h 20000"/>
                <a:gd name="T4" fmla="*/ 0 w 20000"/>
                <a:gd name="T5" fmla="*/ 0 h 20000"/>
                <a:gd name="T6" fmla="*/ 0 w 20000"/>
                <a:gd name="T7" fmla="*/ 0 h 20000"/>
                <a:gd name="T8" fmla="*/ 0 w 20000"/>
                <a:gd name="T9" fmla="*/ 1 h 20000"/>
                <a:gd name="T10" fmla="*/ 0 60000 65536"/>
                <a:gd name="T11" fmla="*/ 0 60000 65536"/>
                <a:gd name="T12" fmla="*/ 0 60000 65536"/>
                <a:gd name="T13" fmla="*/ 0 60000 65536"/>
                <a:gd name="T14" fmla="*/ 0 60000 65536"/>
                <a:gd name="T15" fmla="*/ 0 w 20000"/>
                <a:gd name="T16" fmla="*/ 0 h 20000"/>
                <a:gd name="T17" fmla="*/ 20000 w 20000"/>
                <a:gd name="T18" fmla="*/ 20000 h 20000"/>
              </a:gdLst>
              <a:ahLst/>
              <a:cxnLst>
                <a:cxn ang="T10">
                  <a:pos x="T0" y="T1"/>
                </a:cxn>
                <a:cxn ang="T11">
                  <a:pos x="T2" y="T3"/>
                </a:cxn>
                <a:cxn ang="T12">
                  <a:pos x="T4" y="T5"/>
                </a:cxn>
                <a:cxn ang="T13">
                  <a:pos x="T6" y="T7"/>
                </a:cxn>
                <a:cxn ang="T14">
                  <a:pos x="T8" y="T9"/>
                </a:cxn>
              </a:cxnLst>
              <a:rect l="T15" t="T16" r="T17" b="T18"/>
              <a:pathLst>
                <a:path w="20000" h="20000">
                  <a:moveTo>
                    <a:pt x="10000" y="20000"/>
                  </a:moveTo>
                  <a:lnTo>
                    <a:pt x="20000" y="10068"/>
                  </a:lnTo>
                  <a:lnTo>
                    <a:pt x="10000" y="0"/>
                  </a:lnTo>
                  <a:lnTo>
                    <a:pt x="0" y="10068"/>
                  </a:lnTo>
                  <a:lnTo>
                    <a:pt x="10000" y="20000"/>
                  </a:lnTo>
                  <a:close/>
                </a:path>
              </a:pathLst>
            </a:custGeom>
            <a:solidFill>
              <a:srgbClr val="800000"/>
            </a:solidFill>
            <a:ln w="0">
              <a:solidFill>
                <a:srgbClr val="800000"/>
              </a:solidFill>
              <a:round/>
              <a:headEnd/>
              <a:tailEnd/>
            </a:ln>
          </p:spPr>
          <p:txBody>
            <a:bodyPr/>
            <a:lstStyle/>
            <a:p>
              <a:endParaRPr lang="el-GR"/>
            </a:p>
          </p:txBody>
        </p:sp>
        <p:sp>
          <p:nvSpPr>
            <p:cNvPr id="23582" name="Freeform 94"/>
            <p:cNvSpPr>
              <a:spLocks/>
            </p:cNvSpPr>
            <p:nvPr/>
          </p:nvSpPr>
          <p:spPr bwMode="auto">
            <a:xfrm>
              <a:off x="8124" y="6541"/>
              <a:ext cx="348" cy="662"/>
            </a:xfrm>
            <a:custGeom>
              <a:avLst/>
              <a:gdLst>
                <a:gd name="T0" fmla="*/ 0 w 20000"/>
                <a:gd name="T1" fmla="*/ 1 h 20000"/>
                <a:gd name="T2" fmla="*/ 0 w 20000"/>
                <a:gd name="T3" fmla="*/ 0 h 20000"/>
                <a:gd name="T4" fmla="*/ 0 w 20000"/>
                <a:gd name="T5" fmla="*/ 0 h 20000"/>
                <a:gd name="T6" fmla="*/ 0 w 20000"/>
                <a:gd name="T7" fmla="*/ 0 h 20000"/>
                <a:gd name="T8" fmla="*/ 0 w 20000"/>
                <a:gd name="T9" fmla="*/ 1 h 20000"/>
                <a:gd name="T10" fmla="*/ 0 60000 65536"/>
                <a:gd name="T11" fmla="*/ 0 60000 65536"/>
                <a:gd name="T12" fmla="*/ 0 60000 65536"/>
                <a:gd name="T13" fmla="*/ 0 60000 65536"/>
                <a:gd name="T14" fmla="*/ 0 60000 65536"/>
                <a:gd name="T15" fmla="*/ 0 w 20000"/>
                <a:gd name="T16" fmla="*/ 0 h 20000"/>
                <a:gd name="T17" fmla="*/ 20000 w 20000"/>
                <a:gd name="T18" fmla="*/ 20000 h 20000"/>
              </a:gdLst>
              <a:ahLst/>
              <a:cxnLst>
                <a:cxn ang="T10">
                  <a:pos x="T0" y="T1"/>
                </a:cxn>
                <a:cxn ang="T11">
                  <a:pos x="T2" y="T3"/>
                </a:cxn>
                <a:cxn ang="T12">
                  <a:pos x="T4" y="T5"/>
                </a:cxn>
                <a:cxn ang="T13">
                  <a:pos x="T6" y="T7"/>
                </a:cxn>
                <a:cxn ang="T14">
                  <a:pos x="T8" y="T9"/>
                </a:cxn>
              </a:cxnLst>
              <a:rect l="T15" t="T16" r="T17" b="T18"/>
              <a:pathLst>
                <a:path w="20000" h="20000">
                  <a:moveTo>
                    <a:pt x="10000" y="20000"/>
                  </a:moveTo>
                  <a:lnTo>
                    <a:pt x="20000" y="10068"/>
                  </a:lnTo>
                  <a:lnTo>
                    <a:pt x="10000" y="0"/>
                  </a:lnTo>
                  <a:lnTo>
                    <a:pt x="0" y="10068"/>
                  </a:lnTo>
                  <a:lnTo>
                    <a:pt x="10000" y="20000"/>
                  </a:lnTo>
                  <a:close/>
                </a:path>
              </a:pathLst>
            </a:custGeom>
            <a:solidFill>
              <a:srgbClr val="800000"/>
            </a:solidFill>
            <a:ln w="0">
              <a:solidFill>
                <a:srgbClr val="800000"/>
              </a:solidFill>
              <a:round/>
              <a:headEnd/>
              <a:tailEnd/>
            </a:ln>
          </p:spPr>
          <p:txBody>
            <a:bodyPr/>
            <a:lstStyle/>
            <a:p>
              <a:endParaRPr lang="el-GR"/>
            </a:p>
          </p:txBody>
        </p:sp>
        <p:sp>
          <p:nvSpPr>
            <p:cNvPr id="23583" name="Freeform 93"/>
            <p:cNvSpPr>
              <a:spLocks/>
            </p:cNvSpPr>
            <p:nvPr/>
          </p:nvSpPr>
          <p:spPr bwMode="auto">
            <a:xfrm>
              <a:off x="11500" y="8356"/>
              <a:ext cx="347" cy="667"/>
            </a:xfrm>
            <a:custGeom>
              <a:avLst/>
              <a:gdLst>
                <a:gd name="T0" fmla="*/ 0 w 20000"/>
                <a:gd name="T1" fmla="*/ 1 h 20000"/>
                <a:gd name="T2" fmla="*/ 0 w 20000"/>
                <a:gd name="T3" fmla="*/ 0 h 20000"/>
                <a:gd name="T4" fmla="*/ 0 w 20000"/>
                <a:gd name="T5" fmla="*/ 0 h 20000"/>
                <a:gd name="T6" fmla="*/ 0 w 20000"/>
                <a:gd name="T7" fmla="*/ 0 h 20000"/>
                <a:gd name="T8" fmla="*/ 0 w 20000"/>
                <a:gd name="T9" fmla="*/ 1 h 20000"/>
                <a:gd name="T10" fmla="*/ 0 60000 65536"/>
                <a:gd name="T11" fmla="*/ 0 60000 65536"/>
                <a:gd name="T12" fmla="*/ 0 60000 65536"/>
                <a:gd name="T13" fmla="*/ 0 60000 65536"/>
                <a:gd name="T14" fmla="*/ 0 60000 65536"/>
                <a:gd name="T15" fmla="*/ 0 w 20000"/>
                <a:gd name="T16" fmla="*/ 0 h 20000"/>
                <a:gd name="T17" fmla="*/ 20000 w 20000"/>
                <a:gd name="T18" fmla="*/ 20000 h 20000"/>
              </a:gdLst>
              <a:ahLst/>
              <a:cxnLst>
                <a:cxn ang="T10">
                  <a:pos x="T0" y="T1"/>
                </a:cxn>
                <a:cxn ang="T11">
                  <a:pos x="T2" y="T3"/>
                </a:cxn>
                <a:cxn ang="T12">
                  <a:pos x="T4" y="T5"/>
                </a:cxn>
                <a:cxn ang="T13">
                  <a:pos x="T6" y="T7"/>
                </a:cxn>
                <a:cxn ang="T14">
                  <a:pos x="T8" y="T9"/>
                </a:cxn>
              </a:cxnLst>
              <a:rect l="T15" t="T16" r="T17" b="T18"/>
              <a:pathLst>
                <a:path w="20000" h="20000">
                  <a:moveTo>
                    <a:pt x="10000" y="20000"/>
                  </a:moveTo>
                  <a:lnTo>
                    <a:pt x="20000" y="10000"/>
                  </a:lnTo>
                  <a:lnTo>
                    <a:pt x="10000" y="0"/>
                  </a:lnTo>
                  <a:lnTo>
                    <a:pt x="0" y="10000"/>
                  </a:lnTo>
                  <a:lnTo>
                    <a:pt x="10000" y="20000"/>
                  </a:lnTo>
                  <a:close/>
                </a:path>
              </a:pathLst>
            </a:custGeom>
            <a:solidFill>
              <a:srgbClr val="800000"/>
            </a:solidFill>
            <a:ln w="0">
              <a:solidFill>
                <a:srgbClr val="800000"/>
              </a:solidFill>
              <a:round/>
              <a:headEnd/>
              <a:tailEnd/>
            </a:ln>
          </p:spPr>
          <p:txBody>
            <a:bodyPr/>
            <a:lstStyle/>
            <a:p>
              <a:endParaRPr lang="el-GR"/>
            </a:p>
          </p:txBody>
        </p:sp>
        <p:sp>
          <p:nvSpPr>
            <p:cNvPr id="23584" name="Rectangle 92"/>
            <p:cNvSpPr>
              <a:spLocks noChangeArrowheads="1"/>
            </p:cNvSpPr>
            <p:nvPr/>
          </p:nvSpPr>
          <p:spPr bwMode="auto">
            <a:xfrm>
              <a:off x="4714" y="7279"/>
              <a:ext cx="347" cy="667"/>
            </a:xfrm>
            <a:prstGeom prst="rect">
              <a:avLst/>
            </a:prstGeom>
            <a:solidFill>
              <a:srgbClr val="008000"/>
            </a:solidFill>
            <a:ln w="0">
              <a:solidFill>
                <a:srgbClr val="008000"/>
              </a:solidFill>
              <a:miter lim="800000"/>
              <a:headEnd/>
              <a:tailEnd/>
            </a:ln>
          </p:spPr>
          <p:txBody>
            <a:bodyPr/>
            <a:lstStyle/>
            <a:p>
              <a:endParaRPr lang="el-GR"/>
            </a:p>
          </p:txBody>
        </p:sp>
        <p:sp>
          <p:nvSpPr>
            <p:cNvPr id="23585" name="Rectangle 91"/>
            <p:cNvSpPr>
              <a:spLocks noChangeArrowheads="1"/>
            </p:cNvSpPr>
            <p:nvPr/>
          </p:nvSpPr>
          <p:spPr bwMode="auto">
            <a:xfrm>
              <a:off x="8124" y="8356"/>
              <a:ext cx="348" cy="667"/>
            </a:xfrm>
            <a:prstGeom prst="rect">
              <a:avLst/>
            </a:prstGeom>
            <a:solidFill>
              <a:srgbClr val="008000"/>
            </a:solidFill>
            <a:ln w="0">
              <a:solidFill>
                <a:srgbClr val="008000"/>
              </a:solidFill>
              <a:miter lim="800000"/>
              <a:headEnd/>
              <a:tailEnd/>
            </a:ln>
          </p:spPr>
          <p:txBody>
            <a:bodyPr/>
            <a:lstStyle/>
            <a:p>
              <a:endParaRPr lang="el-GR"/>
            </a:p>
          </p:txBody>
        </p:sp>
        <p:sp>
          <p:nvSpPr>
            <p:cNvPr id="23586" name="Rectangle 90"/>
            <p:cNvSpPr>
              <a:spLocks noChangeArrowheads="1"/>
            </p:cNvSpPr>
            <p:nvPr/>
          </p:nvSpPr>
          <p:spPr bwMode="auto">
            <a:xfrm>
              <a:off x="11500" y="10581"/>
              <a:ext cx="347" cy="662"/>
            </a:xfrm>
            <a:prstGeom prst="rect">
              <a:avLst/>
            </a:prstGeom>
            <a:solidFill>
              <a:srgbClr val="008000"/>
            </a:solidFill>
            <a:ln w="0">
              <a:solidFill>
                <a:srgbClr val="008000"/>
              </a:solidFill>
              <a:miter lim="800000"/>
              <a:headEnd/>
              <a:tailEnd/>
            </a:ln>
          </p:spPr>
          <p:txBody>
            <a:bodyPr/>
            <a:lstStyle/>
            <a:p>
              <a:endParaRPr lang="el-GR"/>
            </a:p>
          </p:txBody>
        </p:sp>
        <p:sp>
          <p:nvSpPr>
            <p:cNvPr id="23587" name="Freeform 89"/>
            <p:cNvSpPr>
              <a:spLocks/>
            </p:cNvSpPr>
            <p:nvPr/>
          </p:nvSpPr>
          <p:spPr bwMode="auto">
            <a:xfrm>
              <a:off x="4714" y="9973"/>
              <a:ext cx="347" cy="667"/>
            </a:xfrm>
            <a:custGeom>
              <a:avLst/>
              <a:gdLst>
                <a:gd name="T0" fmla="*/ 0 w 20000"/>
                <a:gd name="T1" fmla="*/ 0 h 20000"/>
                <a:gd name="T2" fmla="*/ 0 w 20000"/>
                <a:gd name="T3" fmla="*/ 1 h 20000"/>
                <a:gd name="T4" fmla="*/ 0 w 20000"/>
                <a:gd name="T5" fmla="*/ 1 h 20000"/>
                <a:gd name="T6" fmla="*/ 0 w 20000"/>
                <a:gd name="T7" fmla="*/ 0 h 20000"/>
                <a:gd name="T8" fmla="*/ 0 60000 65536"/>
                <a:gd name="T9" fmla="*/ 0 60000 65536"/>
                <a:gd name="T10" fmla="*/ 0 60000 65536"/>
                <a:gd name="T11" fmla="*/ 0 60000 65536"/>
                <a:gd name="T12" fmla="*/ 0 w 20000"/>
                <a:gd name="T13" fmla="*/ 0 h 20000"/>
                <a:gd name="T14" fmla="*/ 20000 w 20000"/>
                <a:gd name="T15" fmla="*/ 20000 h 20000"/>
              </a:gdLst>
              <a:ahLst/>
              <a:cxnLst>
                <a:cxn ang="T8">
                  <a:pos x="T0" y="T1"/>
                </a:cxn>
                <a:cxn ang="T9">
                  <a:pos x="T2" y="T3"/>
                </a:cxn>
                <a:cxn ang="T10">
                  <a:pos x="T4" y="T5"/>
                </a:cxn>
                <a:cxn ang="T11">
                  <a:pos x="T6" y="T7"/>
                </a:cxn>
              </a:cxnLst>
              <a:rect l="T12" t="T13" r="T14" b="T15"/>
              <a:pathLst>
                <a:path w="20000" h="20000">
                  <a:moveTo>
                    <a:pt x="10000" y="0"/>
                  </a:moveTo>
                  <a:lnTo>
                    <a:pt x="20000" y="20000"/>
                  </a:lnTo>
                  <a:lnTo>
                    <a:pt x="0" y="20000"/>
                  </a:lnTo>
                  <a:lnTo>
                    <a:pt x="10000" y="0"/>
                  </a:lnTo>
                  <a:close/>
                </a:path>
              </a:pathLst>
            </a:custGeom>
            <a:solidFill>
              <a:srgbClr val="000080"/>
            </a:solidFill>
            <a:ln w="0">
              <a:solidFill>
                <a:srgbClr val="000080"/>
              </a:solidFill>
              <a:round/>
              <a:headEnd/>
              <a:tailEnd/>
            </a:ln>
          </p:spPr>
          <p:txBody>
            <a:bodyPr/>
            <a:lstStyle/>
            <a:p>
              <a:endParaRPr lang="el-GR"/>
            </a:p>
          </p:txBody>
        </p:sp>
        <p:sp>
          <p:nvSpPr>
            <p:cNvPr id="23588" name="Freeform 88"/>
            <p:cNvSpPr>
              <a:spLocks/>
            </p:cNvSpPr>
            <p:nvPr/>
          </p:nvSpPr>
          <p:spPr bwMode="auto">
            <a:xfrm>
              <a:off x="8124" y="10311"/>
              <a:ext cx="348" cy="662"/>
            </a:xfrm>
            <a:custGeom>
              <a:avLst/>
              <a:gdLst>
                <a:gd name="T0" fmla="*/ 0 w 20000"/>
                <a:gd name="T1" fmla="*/ 0 h 20000"/>
                <a:gd name="T2" fmla="*/ 0 w 20000"/>
                <a:gd name="T3" fmla="*/ 1 h 20000"/>
                <a:gd name="T4" fmla="*/ 0 w 20000"/>
                <a:gd name="T5" fmla="*/ 1 h 20000"/>
                <a:gd name="T6" fmla="*/ 0 w 20000"/>
                <a:gd name="T7" fmla="*/ 0 h 20000"/>
                <a:gd name="T8" fmla="*/ 0 60000 65536"/>
                <a:gd name="T9" fmla="*/ 0 60000 65536"/>
                <a:gd name="T10" fmla="*/ 0 60000 65536"/>
                <a:gd name="T11" fmla="*/ 0 60000 65536"/>
                <a:gd name="T12" fmla="*/ 0 w 20000"/>
                <a:gd name="T13" fmla="*/ 0 h 20000"/>
                <a:gd name="T14" fmla="*/ 20000 w 20000"/>
                <a:gd name="T15" fmla="*/ 20000 h 20000"/>
              </a:gdLst>
              <a:ahLst/>
              <a:cxnLst>
                <a:cxn ang="T8">
                  <a:pos x="T0" y="T1"/>
                </a:cxn>
                <a:cxn ang="T9">
                  <a:pos x="T2" y="T3"/>
                </a:cxn>
                <a:cxn ang="T10">
                  <a:pos x="T4" y="T5"/>
                </a:cxn>
                <a:cxn ang="T11">
                  <a:pos x="T6" y="T7"/>
                </a:cxn>
              </a:cxnLst>
              <a:rect l="T12" t="T13" r="T14" b="T15"/>
              <a:pathLst>
                <a:path w="20000" h="20000">
                  <a:moveTo>
                    <a:pt x="10000" y="0"/>
                  </a:moveTo>
                  <a:lnTo>
                    <a:pt x="20000" y="20000"/>
                  </a:lnTo>
                  <a:lnTo>
                    <a:pt x="0" y="20000"/>
                  </a:lnTo>
                  <a:lnTo>
                    <a:pt x="10000" y="0"/>
                  </a:lnTo>
                  <a:close/>
                </a:path>
              </a:pathLst>
            </a:custGeom>
            <a:solidFill>
              <a:srgbClr val="000080"/>
            </a:solidFill>
            <a:ln w="0">
              <a:solidFill>
                <a:srgbClr val="000080"/>
              </a:solidFill>
              <a:round/>
              <a:headEnd/>
              <a:tailEnd/>
            </a:ln>
          </p:spPr>
          <p:txBody>
            <a:bodyPr/>
            <a:lstStyle/>
            <a:p>
              <a:endParaRPr lang="el-GR"/>
            </a:p>
          </p:txBody>
        </p:sp>
        <p:sp>
          <p:nvSpPr>
            <p:cNvPr id="23589" name="Freeform 87"/>
            <p:cNvSpPr>
              <a:spLocks/>
            </p:cNvSpPr>
            <p:nvPr/>
          </p:nvSpPr>
          <p:spPr bwMode="auto">
            <a:xfrm>
              <a:off x="11500" y="11050"/>
              <a:ext cx="347" cy="666"/>
            </a:xfrm>
            <a:custGeom>
              <a:avLst/>
              <a:gdLst>
                <a:gd name="T0" fmla="*/ 0 w 20000"/>
                <a:gd name="T1" fmla="*/ 0 h 20000"/>
                <a:gd name="T2" fmla="*/ 0 w 20000"/>
                <a:gd name="T3" fmla="*/ 1 h 20000"/>
                <a:gd name="T4" fmla="*/ 0 w 20000"/>
                <a:gd name="T5" fmla="*/ 1 h 20000"/>
                <a:gd name="T6" fmla="*/ 0 w 20000"/>
                <a:gd name="T7" fmla="*/ 0 h 20000"/>
                <a:gd name="T8" fmla="*/ 0 60000 65536"/>
                <a:gd name="T9" fmla="*/ 0 60000 65536"/>
                <a:gd name="T10" fmla="*/ 0 60000 65536"/>
                <a:gd name="T11" fmla="*/ 0 60000 65536"/>
                <a:gd name="T12" fmla="*/ 0 w 20000"/>
                <a:gd name="T13" fmla="*/ 0 h 20000"/>
                <a:gd name="T14" fmla="*/ 20000 w 20000"/>
                <a:gd name="T15" fmla="*/ 20000 h 20000"/>
              </a:gdLst>
              <a:ahLst/>
              <a:cxnLst>
                <a:cxn ang="T8">
                  <a:pos x="T0" y="T1"/>
                </a:cxn>
                <a:cxn ang="T9">
                  <a:pos x="T2" y="T3"/>
                </a:cxn>
                <a:cxn ang="T10">
                  <a:pos x="T4" y="T5"/>
                </a:cxn>
                <a:cxn ang="T11">
                  <a:pos x="T6" y="T7"/>
                </a:cxn>
              </a:cxnLst>
              <a:rect l="T12" t="T13" r="T14" b="T15"/>
              <a:pathLst>
                <a:path w="20000" h="20000">
                  <a:moveTo>
                    <a:pt x="10000" y="0"/>
                  </a:moveTo>
                  <a:lnTo>
                    <a:pt x="20000" y="20000"/>
                  </a:lnTo>
                  <a:lnTo>
                    <a:pt x="0" y="20000"/>
                  </a:lnTo>
                  <a:lnTo>
                    <a:pt x="10000" y="0"/>
                  </a:lnTo>
                  <a:close/>
                </a:path>
              </a:pathLst>
            </a:custGeom>
            <a:solidFill>
              <a:srgbClr val="000080"/>
            </a:solidFill>
            <a:ln w="0">
              <a:solidFill>
                <a:srgbClr val="000080"/>
              </a:solidFill>
              <a:round/>
              <a:headEnd/>
              <a:tailEnd/>
            </a:ln>
          </p:spPr>
          <p:txBody>
            <a:bodyPr/>
            <a:lstStyle/>
            <a:p>
              <a:endParaRPr lang="el-GR"/>
            </a:p>
          </p:txBody>
        </p:sp>
        <p:sp>
          <p:nvSpPr>
            <p:cNvPr id="23590" name="Rectangle 86"/>
            <p:cNvSpPr>
              <a:spLocks noChangeArrowheads="1"/>
            </p:cNvSpPr>
            <p:nvPr/>
          </p:nvSpPr>
          <p:spPr bwMode="auto">
            <a:xfrm>
              <a:off x="4678" y="10243"/>
              <a:ext cx="503" cy="960"/>
            </a:xfrm>
            <a:prstGeom prst="rect">
              <a:avLst/>
            </a:prstGeom>
            <a:noFill/>
            <a:ln w="0">
              <a:noFill/>
              <a:miter lim="800000"/>
              <a:headEnd/>
              <a:tailEnd/>
            </a:ln>
          </p:spPr>
          <p:txBody>
            <a:bodyPr/>
            <a:lstStyle/>
            <a:p>
              <a:endParaRPr lang="el-GR"/>
            </a:p>
          </p:txBody>
        </p:sp>
        <p:sp>
          <p:nvSpPr>
            <p:cNvPr id="23591" name="Line 85"/>
            <p:cNvSpPr>
              <a:spLocks noChangeShapeType="1"/>
            </p:cNvSpPr>
            <p:nvPr/>
          </p:nvSpPr>
          <p:spPr bwMode="auto">
            <a:xfrm>
              <a:off x="4714" y="10311"/>
              <a:ext cx="173" cy="333"/>
            </a:xfrm>
            <a:prstGeom prst="line">
              <a:avLst/>
            </a:prstGeom>
            <a:noFill/>
            <a:ln w="12700">
              <a:solidFill>
                <a:srgbClr val="808000"/>
              </a:solidFill>
              <a:round/>
              <a:headEnd/>
              <a:tailEnd/>
            </a:ln>
          </p:spPr>
          <p:txBody>
            <a:bodyPr/>
            <a:lstStyle/>
            <a:p>
              <a:endParaRPr lang="el-GR"/>
            </a:p>
          </p:txBody>
        </p:sp>
        <p:sp>
          <p:nvSpPr>
            <p:cNvPr id="23592" name="Line 84"/>
            <p:cNvSpPr>
              <a:spLocks noChangeShapeType="1"/>
            </p:cNvSpPr>
            <p:nvPr/>
          </p:nvSpPr>
          <p:spPr bwMode="auto">
            <a:xfrm>
              <a:off x="4887" y="10644"/>
              <a:ext cx="174" cy="329"/>
            </a:xfrm>
            <a:prstGeom prst="line">
              <a:avLst/>
            </a:prstGeom>
            <a:noFill/>
            <a:ln w="12700">
              <a:solidFill>
                <a:srgbClr val="808000"/>
              </a:solidFill>
              <a:round/>
              <a:headEnd/>
              <a:tailEnd/>
            </a:ln>
          </p:spPr>
          <p:txBody>
            <a:bodyPr/>
            <a:lstStyle/>
            <a:p>
              <a:endParaRPr lang="el-GR"/>
            </a:p>
          </p:txBody>
        </p:sp>
        <p:sp>
          <p:nvSpPr>
            <p:cNvPr id="23593" name="Line 83"/>
            <p:cNvSpPr>
              <a:spLocks noChangeShapeType="1"/>
            </p:cNvSpPr>
            <p:nvPr/>
          </p:nvSpPr>
          <p:spPr bwMode="auto">
            <a:xfrm flipH="1">
              <a:off x="4714" y="10644"/>
              <a:ext cx="173" cy="329"/>
            </a:xfrm>
            <a:prstGeom prst="line">
              <a:avLst/>
            </a:prstGeom>
            <a:noFill/>
            <a:ln w="12700">
              <a:solidFill>
                <a:srgbClr val="808000"/>
              </a:solidFill>
              <a:round/>
              <a:headEnd/>
              <a:tailEnd/>
            </a:ln>
          </p:spPr>
          <p:txBody>
            <a:bodyPr/>
            <a:lstStyle/>
            <a:p>
              <a:endParaRPr lang="el-GR"/>
            </a:p>
          </p:txBody>
        </p:sp>
        <p:sp>
          <p:nvSpPr>
            <p:cNvPr id="23594" name="Line 82"/>
            <p:cNvSpPr>
              <a:spLocks noChangeShapeType="1"/>
            </p:cNvSpPr>
            <p:nvPr/>
          </p:nvSpPr>
          <p:spPr bwMode="auto">
            <a:xfrm flipH="1">
              <a:off x="4887" y="10311"/>
              <a:ext cx="174" cy="333"/>
            </a:xfrm>
            <a:prstGeom prst="line">
              <a:avLst/>
            </a:prstGeom>
            <a:noFill/>
            <a:ln w="12700">
              <a:solidFill>
                <a:srgbClr val="808000"/>
              </a:solidFill>
              <a:round/>
              <a:headEnd/>
              <a:tailEnd/>
            </a:ln>
          </p:spPr>
          <p:txBody>
            <a:bodyPr/>
            <a:lstStyle/>
            <a:p>
              <a:endParaRPr lang="el-GR"/>
            </a:p>
          </p:txBody>
        </p:sp>
        <p:sp>
          <p:nvSpPr>
            <p:cNvPr id="23595" name="Rectangle 81"/>
            <p:cNvSpPr>
              <a:spLocks noChangeArrowheads="1"/>
            </p:cNvSpPr>
            <p:nvPr/>
          </p:nvSpPr>
          <p:spPr bwMode="auto">
            <a:xfrm>
              <a:off x="8089" y="10649"/>
              <a:ext cx="503" cy="959"/>
            </a:xfrm>
            <a:prstGeom prst="rect">
              <a:avLst/>
            </a:prstGeom>
            <a:noFill/>
            <a:ln w="0">
              <a:noFill/>
              <a:miter lim="800000"/>
              <a:headEnd/>
              <a:tailEnd/>
            </a:ln>
          </p:spPr>
          <p:txBody>
            <a:bodyPr/>
            <a:lstStyle/>
            <a:p>
              <a:endParaRPr lang="el-GR"/>
            </a:p>
          </p:txBody>
        </p:sp>
        <p:sp>
          <p:nvSpPr>
            <p:cNvPr id="23596" name="Line 80"/>
            <p:cNvSpPr>
              <a:spLocks noChangeShapeType="1"/>
            </p:cNvSpPr>
            <p:nvPr/>
          </p:nvSpPr>
          <p:spPr bwMode="auto">
            <a:xfrm>
              <a:off x="8124" y="10716"/>
              <a:ext cx="174" cy="329"/>
            </a:xfrm>
            <a:prstGeom prst="line">
              <a:avLst/>
            </a:prstGeom>
            <a:noFill/>
            <a:ln w="12700">
              <a:solidFill>
                <a:srgbClr val="808000"/>
              </a:solidFill>
              <a:round/>
              <a:headEnd/>
              <a:tailEnd/>
            </a:ln>
          </p:spPr>
          <p:txBody>
            <a:bodyPr/>
            <a:lstStyle/>
            <a:p>
              <a:endParaRPr lang="el-GR"/>
            </a:p>
          </p:txBody>
        </p:sp>
        <p:sp>
          <p:nvSpPr>
            <p:cNvPr id="23597" name="Line 79"/>
            <p:cNvSpPr>
              <a:spLocks noChangeShapeType="1"/>
            </p:cNvSpPr>
            <p:nvPr/>
          </p:nvSpPr>
          <p:spPr bwMode="auto">
            <a:xfrm>
              <a:off x="8298" y="11045"/>
              <a:ext cx="174" cy="333"/>
            </a:xfrm>
            <a:prstGeom prst="line">
              <a:avLst/>
            </a:prstGeom>
            <a:noFill/>
            <a:ln w="12700">
              <a:solidFill>
                <a:srgbClr val="808000"/>
              </a:solidFill>
              <a:round/>
              <a:headEnd/>
              <a:tailEnd/>
            </a:ln>
          </p:spPr>
          <p:txBody>
            <a:bodyPr/>
            <a:lstStyle/>
            <a:p>
              <a:endParaRPr lang="el-GR"/>
            </a:p>
          </p:txBody>
        </p:sp>
        <p:sp>
          <p:nvSpPr>
            <p:cNvPr id="23598" name="Line 78"/>
            <p:cNvSpPr>
              <a:spLocks noChangeShapeType="1"/>
            </p:cNvSpPr>
            <p:nvPr/>
          </p:nvSpPr>
          <p:spPr bwMode="auto">
            <a:xfrm flipH="1">
              <a:off x="8124" y="11045"/>
              <a:ext cx="174" cy="333"/>
            </a:xfrm>
            <a:prstGeom prst="line">
              <a:avLst/>
            </a:prstGeom>
            <a:noFill/>
            <a:ln w="12700">
              <a:solidFill>
                <a:srgbClr val="808000"/>
              </a:solidFill>
              <a:round/>
              <a:headEnd/>
              <a:tailEnd/>
            </a:ln>
          </p:spPr>
          <p:txBody>
            <a:bodyPr/>
            <a:lstStyle/>
            <a:p>
              <a:endParaRPr lang="el-GR"/>
            </a:p>
          </p:txBody>
        </p:sp>
        <p:sp>
          <p:nvSpPr>
            <p:cNvPr id="23599" name="Line 77"/>
            <p:cNvSpPr>
              <a:spLocks noChangeShapeType="1"/>
            </p:cNvSpPr>
            <p:nvPr/>
          </p:nvSpPr>
          <p:spPr bwMode="auto">
            <a:xfrm flipH="1">
              <a:off x="8298" y="10716"/>
              <a:ext cx="174" cy="329"/>
            </a:xfrm>
            <a:prstGeom prst="line">
              <a:avLst/>
            </a:prstGeom>
            <a:noFill/>
            <a:ln w="12700">
              <a:solidFill>
                <a:srgbClr val="808000"/>
              </a:solidFill>
              <a:round/>
              <a:headEnd/>
              <a:tailEnd/>
            </a:ln>
          </p:spPr>
          <p:txBody>
            <a:bodyPr/>
            <a:lstStyle/>
            <a:p>
              <a:endParaRPr lang="el-GR"/>
            </a:p>
          </p:txBody>
        </p:sp>
        <p:sp>
          <p:nvSpPr>
            <p:cNvPr id="23600" name="Rectangle 76"/>
            <p:cNvSpPr>
              <a:spLocks noChangeArrowheads="1"/>
            </p:cNvSpPr>
            <p:nvPr/>
          </p:nvSpPr>
          <p:spPr bwMode="auto">
            <a:xfrm>
              <a:off x="11465" y="12266"/>
              <a:ext cx="502" cy="959"/>
            </a:xfrm>
            <a:prstGeom prst="rect">
              <a:avLst/>
            </a:prstGeom>
            <a:noFill/>
            <a:ln w="0">
              <a:noFill/>
              <a:miter lim="800000"/>
              <a:headEnd/>
              <a:tailEnd/>
            </a:ln>
          </p:spPr>
          <p:txBody>
            <a:bodyPr/>
            <a:lstStyle/>
            <a:p>
              <a:endParaRPr lang="el-GR"/>
            </a:p>
          </p:txBody>
        </p:sp>
        <p:sp>
          <p:nvSpPr>
            <p:cNvPr id="23601" name="Line 75"/>
            <p:cNvSpPr>
              <a:spLocks noChangeShapeType="1"/>
            </p:cNvSpPr>
            <p:nvPr/>
          </p:nvSpPr>
          <p:spPr bwMode="auto">
            <a:xfrm>
              <a:off x="11500" y="12333"/>
              <a:ext cx="174" cy="329"/>
            </a:xfrm>
            <a:prstGeom prst="line">
              <a:avLst/>
            </a:prstGeom>
            <a:noFill/>
            <a:ln w="12700">
              <a:solidFill>
                <a:srgbClr val="808000"/>
              </a:solidFill>
              <a:round/>
              <a:headEnd/>
              <a:tailEnd/>
            </a:ln>
          </p:spPr>
          <p:txBody>
            <a:bodyPr/>
            <a:lstStyle/>
            <a:p>
              <a:endParaRPr lang="el-GR"/>
            </a:p>
          </p:txBody>
        </p:sp>
        <p:sp>
          <p:nvSpPr>
            <p:cNvPr id="23602" name="Line 74"/>
            <p:cNvSpPr>
              <a:spLocks noChangeShapeType="1"/>
            </p:cNvSpPr>
            <p:nvPr/>
          </p:nvSpPr>
          <p:spPr bwMode="auto">
            <a:xfrm>
              <a:off x="11674" y="12662"/>
              <a:ext cx="173" cy="333"/>
            </a:xfrm>
            <a:prstGeom prst="line">
              <a:avLst/>
            </a:prstGeom>
            <a:noFill/>
            <a:ln w="12700">
              <a:solidFill>
                <a:srgbClr val="808000"/>
              </a:solidFill>
              <a:round/>
              <a:headEnd/>
              <a:tailEnd/>
            </a:ln>
          </p:spPr>
          <p:txBody>
            <a:bodyPr/>
            <a:lstStyle/>
            <a:p>
              <a:endParaRPr lang="el-GR"/>
            </a:p>
          </p:txBody>
        </p:sp>
        <p:sp>
          <p:nvSpPr>
            <p:cNvPr id="23603" name="Line 73"/>
            <p:cNvSpPr>
              <a:spLocks noChangeShapeType="1"/>
            </p:cNvSpPr>
            <p:nvPr/>
          </p:nvSpPr>
          <p:spPr bwMode="auto">
            <a:xfrm flipH="1">
              <a:off x="11500" y="12662"/>
              <a:ext cx="174" cy="333"/>
            </a:xfrm>
            <a:prstGeom prst="line">
              <a:avLst/>
            </a:prstGeom>
            <a:noFill/>
            <a:ln w="12700">
              <a:solidFill>
                <a:srgbClr val="808000"/>
              </a:solidFill>
              <a:round/>
              <a:headEnd/>
              <a:tailEnd/>
            </a:ln>
          </p:spPr>
          <p:txBody>
            <a:bodyPr/>
            <a:lstStyle/>
            <a:p>
              <a:endParaRPr lang="el-GR"/>
            </a:p>
          </p:txBody>
        </p:sp>
        <p:sp>
          <p:nvSpPr>
            <p:cNvPr id="23604" name="Line 72"/>
            <p:cNvSpPr>
              <a:spLocks noChangeShapeType="1"/>
            </p:cNvSpPr>
            <p:nvPr/>
          </p:nvSpPr>
          <p:spPr bwMode="auto">
            <a:xfrm flipH="1">
              <a:off x="11674" y="12333"/>
              <a:ext cx="173" cy="329"/>
            </a:xfrm>
            <a:prstGeom prst="line">
              <a:avLst/>
            </a:prstGeom>
            <a:noFill/>
            <a:ln w="12700">
              <a:solidFill>
                <a:srgbClr val="808000"/>
              </a:solidFill>
              <a:round/>
              <a:headEnd/>
              <a:tailEnd/>
            </a:ln>
          </p:spPr>
          <p:txBody>
            <a:bodyPr/>
            <a:lstStyle/>
            <a:p>
              <a:endParaRPr lang="el-GR"/>
            </a:p>
          </p:txBody>
        </p:sp>
        <p:sp>
          <p:nvSpPr>
            <p:cNvPr id="23605" name="Rectangle 71"/>
            <p:cNvSpPr>
              <a:spLocks noChangeArrowheads="1"/>
            </p:cNvSpPr>
            <p:nvPr/>
          </p:nvSpPr>
          <p:spPr bwMode="auto">
            <a:xfrm>
              <a:off x="4678" y="13005"/>
              <a:ext cx="503" cy="959"/>
            </a:xfrm>
            <a:prstGeom prst="rect">
              <a:avLst/>
            </a:prstGeom>
            <a:noFill/>
            <a:ln w="0">
              <a:noFill/>
              <a:miter lim="800000"/>
              <a:headEnd/>
              <a:tailEnd/>
            </a:ln>
          </p:spPr>
          <p:txBody>
            <a:bodyPr/>
            <a:lstStyle/>
            <a:p>
              <a:endParaRPr lang="el-GR"/>
            </a:p>
          </p:txBody>
        </p:sp>
        <p:sp>
          <p:nvSpPr>
            <p:cNvPr id="23606" name="Line 70"/>
            <p:cNvSpPr>
              <a:spLocks noChangeShapeType="1"/>
            </p:cNvSpPr>
            <p:nvPr/>
          </p:nvSpPr>
          <p:spPr bwMode="auto">
            <a:xfrm>
              <a:off x="4714" y="13072"/>
              <a:ext cx="173" cy="333"/>
            </a:xfrm>
            <a:prstGeom prst="line">
              <a:avLst/>
            </a:prstGeom>
            <a:noFill/>
            <a:ln w="12700">
              <a:solidFill>
                <a:srgbClr val="800080"/>
              </a:solidFill>
              <a:round/>
              <a:headEnd/>
              <a:tailEnd/>
            </a:ln>
          </p:spPr>
          <p:txBody>
            <a:bodyPr/>
            <a:lstStyle/>
            <a:p>
              <a:endParaRPr lang="el-GR"/>
            </a:p>
          </p:txBody>
        </p:sp>
        <p:sp>
          <p:nvSpPr>
            <p:cNvPr id="23607" name="Line 69"/>
            <p:cNvSpPr>
              <a:spLocks noChangeShapeType="1"/>
            </p:cNvSpPr>
            <p:nvPr/>
          </p:nvSpPr>
          <p:spPr bwMode="auto">
            <a:xfrm>
              <a:off x="4887" y="13405"/>
              <a:ext cx="174" cy="334"/>
            </a:xfrm>
            <a:prstGeom prst="line">
              <a:avLst/>
            </a:prstGeom>
            <a:noFill/>
            <a:ln w="12700">
              <a:solidFill>
                <a:srgbClr val="800080"/>
              </a:solidFill>
              <a:round/>
              <a:headEnd/>
              <a:tailEnd/>
            </a:ln>
          </p:spPr>
          <p:txBody>
            <a:bodyPr/>
            <a:lstStyle/>
            <a:p>
              <a:endParaRPr lang="el-GR"/>
            </a:p>
          </p:txBody>
        </p:sp>
        <p:sp>
          <p:nvSpPr>
            <p:cNvPr id="23608" name="Line 68"/>
            <p:cNvSpPr>
              <a:spLocks noChangeShapeType="1"/>
            </p:cNvSpPr>
            <p:nvPr/>
          </p:nvSpPr>
          <p:spPr bwMode="auto">
            <a:xfrm flipH="1">
              <a:off x="4714" y="13405"/>
              <a:ext cx="173" cy="334"/>
            </a:xfrm>
            <a:prstGeom prst="line">
              <a:avLst/>
            </a:prstGeom>
            <a:noFill/>
            <a:ln w="12700">
              <a:solidFill>
                <a:srgbClr val="800080"/>
              </a:solidFill>
              <a:round/>
              <a:headEnd/>
              <a:tailEnd/>
            </a:ln>
          </p:spPr>
          <p:txBody>
            <a:bodyPr/>
            <a:lstStyle/>
            <a:p>
              <a:endParaRPr lang="el-GR"/>
            </a:p>
          </p:txBody>
        </p:sp>
        <p:sp>
          <p:nvSpPr>
            <p:cNvPr id="23609" name="Line 67"/>
            <p:cNvSpPr>
              <a:spLocks noChangeShapeType="1"/>
            </p:cNvSpPr>
            <p:nvPr/>
          </p:nvSpPr>
          <p:spPr bwMode="auto">
            <a:xfrm flipH="1">
              <a:off x="4887" y="13072"/>
              <a:ext cx="174" cy="333"/>
            </a:xfrm>
            <a:prstGeom prst="line">
              <a:avLst/>
            </a:prstGeom>
            <a:noFill/>
            <a:ln w="12700">
              <a:solidFill>
                <a:srgbClr val="800080"/>
              </a:solidFill>
              <a:round/>
              <a:headEnd/>
              <a:tailEnd/>
            </a:ln>
          </p:spPr>
          <p:txBody>
            <a:bodyPr/>
            <a:lstStyle/>
            <a:p>
              <a:endParaRPr lang="el-GR"/>
            </a:p>
          </p:txBody>
        </p:sp>
        <p:sp>
          <p:nvSpPr>
            <p:cNvPr id="23610" name="Line 66"/>
            <p:cNvSpPr>
              <a:spLocks noChangeShapeType="1"/>
            </p:cNvSpPr>
            <p:nvPr/>
          </p:nvSpPr>
          <p:spPr bwMode="auto">
            <a:xfrm flipH="1">
              <a:off x="4887" y="13072"/>
              <a:ext cx="3" cy="333"/>
            </a:xfrm>
            <a:prstGeom prst="line">
              <a:avLst/>
            </a:prstGeom>
            <a:noFill/>
            <a:ln w="12700">
              <a:solidFill>
                <a:srgbClr val="800080"/>
              </a:solidFill>
              <a:round/>
              <a:headEnd/>
              <a:tailEnd/>
            </a:ln>
          </p:spPr>
          <p:txBody>
            <a:bodyPr/>
            <a:lstStyle/>
            <a:p>
              <a:endParaRPr lang="el-GR"/>
            </a:p>
          </p:txBody>
        </p:sp>
        <p:sp>
          <p:nvSpPr>
            <p:cNvPr id="23611" name="Line 65"/>
            <p:cNvSpPr>
              <a:spLocks noChangeShapeType="1"/>
            </p:cNvSpPr>
            <p:nvPr/>
          </p:nvSpPr>
          <p:spPr bwMode="auto">
            <a:xfrm>
              <a:off x="4887" y="13405"/>
              <a:ext cx="3" cy="334"/>
            </a:xfrm>
            <a:prstGeom prst="line">
              <a:avLst/>
            </a:prstGeom>
            <a:noFill/>
            <a:ln w="12700">
              <a:solidFill>
                <a:srgbClr val="800080"/>
              </a:solidFill>
              <a:round/>
              <a:headEnd/>
              <a:tailEnd/>
            </a:ln>
          </p:spPr>
          <p:txBody>
            <a:bodyPr/>
            <a:lstStyle/>
            <a:p>
              <a:endParaRPr lang="el-GR"/>
            </a:p>
          </p:txBody>
        </p:sp>
        <p:sp>
          <p:nvSpPr>
            <p:cNvPr id="23612" name="Rectangle 64"/>
            <p:cNvSpPr>
              <a:spLocks noChangeArrowheads="1"/>
            </p:cNvSpPr>
            <p:nvPr/>
          </p:nvSpPr>
          <p:spPr bwMode="auto">
            <a:xfrm>
              <a:off x="8089" y="12734"/>
              <a:ext cx="503" cy="964"/>
            </a:xfrm>
            <a:prstGeom prst="rect">
              <a:avLst/>
            </a:prstGeom>
            <a:noFill/>
            <a:ln w="0">
              <a:noFill/>
              <a:miter lim="800000"/>
              <a:headEnd/>
              <a:tailEnd/>
            </a:ln>
          </p:spPr>
          <p:txBody>
            <a:bodyPr/>
            <a:lstStyle/>
            <a:p>
              <a:endParaRPr lang="el-GR"/>
            </a:p>
          </p:txBody>
        </p:sp>
        <p:sp>
          <p:nvSpPr>
            <p:cNvPr id="23613" name="Line 63"/>
            <p:cNvSpPr>
              <a:spLocks noChangeShapeType="1"/>
            </p:cNvSpPr>
            <p:nvPr/>
          </p:nvSpPr>
          <p:spPr bwMode="auto">
            <a:xfrm>
              <a:off x="8124" y="12802"/>
              <a:ext cx="174" cy="333"/>
            </a:xfrm>
            <a:prstGeom prst="line">
              <a:avLst/>
            </a:prstGeom>
            <a:noFill/>
            <a:ln w="12700">
              <a:solidFill>
                <a:srgbClr val="800080"/>
              </a:solidFill>
              <a:round/>
              <a:headEnd/>
              <a:tailEnd/>
            </a:ln>
          </p:spPr>
          <p:txBody>
            <a:bodyPr/>
            <a:lstStyle/>
            <a:p>
              <a:endParaRPr lang="el-GR"/>
            </a:p>
          </p:txBody>
        </p:sp>
        <p:sp>
          <p:nvSpPr>
            <p:cNvPr id="23614" name="Line 62"/>
            <p:cNvSpPr>
              <a:spLocks noChangeShapeType="1"/>
            </p:cNvSpPr>
            <p:nvPr/>
          </p:nvSpPr>
          <p:spPr bwMode="auto">
            <a:xfrm>
              <a:off x="8298" y="13135"/>
              <a:ext cx="174" cy="333"/>
            </a:xfrm>
            <a:prstGeom prst="line">
              <a:avLst/>
            </a:prstGeom>
            <a:noFill/>
            <a:ln w="12700">
              <a:solidFill>
                <a:srgbClr val="800080"/>
              </a:solidFill>
              <a:round/>
              <a:headEnd/>
              <a:tailEnd/>
            </a:ln>
          </p:spPr>
          <p:txBody>
            <a:bodyPr/>
            <a:lstStyle/>
            <a:p>
              <a:endParaRPr lang="el-GR"/>
            </a:p>
          </p:txBody>
        </p:sp>
        <p:sp>
          <p:nvSpPr>
            <p:cNvPr id="23615" name="Line 61"/>
            <p:cNvSpPr>
              <a:spLocks noChangeShapeType="1"/>
            </p:cNvSpPr>
            <p:nvPr/>
          </p:nvSpPr>
          <p:spPr bwMode="auto">
            <a:xfrm flipH="1">
              <a:off x="8124" y="13135"/>
              <a:ext cx="174" cy="333"/>
            </a:xfrm>
            <a:prstGeom prst="line">
              <a:avLst/>
            </a:prstGeom>
            <a:noFill/>
            <a:ln w="12700">
              <a:solidFill>
                <a:srgbClr val="800080"/>
              </a:solidFill>
              <a:round/>
              <a:headEnd/>
              <a:tailEnd/>
            </a:ln>
          </p:spPr>
          <p:txBody>
            <a:bodyPr/>
            <a:lstStyle/>
            <a:p>
              <a:endParaRPr lang="el-GR"/>
            </a:p>
          </p:txBody>
        </p:sp>
        <p:sp>
          <p:nvSpPr>
            <p:cNvPr id="23616" name="Line 60"/>
            <p:cNvSpPr>
              <a:spLocks noChangeShapeType="1"/>
            </p:cNvSpPr>
            <p:nvPr/>
          </p:nvSpPr>
          <p:spPr bwMode="auto">
            <a:xfrm flipH="1">
              <a:off x="8298" y="12802"/>
              <a:ext cx="174" cy="333"/>
            </a:xfrm>
            <a:prstGeom prst="line">
              <a:avLst/>
            </a:prstGeom>
            <a:noFill/>
            <a:ln w="12700">
              <a:solidFill>
                <a:srgbClr val="800080"/>
              </a:solidFill>
              <a:round/>
              <a:headEnd/>
              <a:tailEnd/>
            </a:ln>
          </p:spPr>
          <p:txBody>
            <a:bodyPr/>
            <a:lstStyle/>
            <a:p>
              <a:endParaRPr lang="el-GR"/>
            </a:p>
          </p:txBody>
        </p:sp>
        <p:sp>
          <p:nvSpPr>
            <p:cNvPr id="23617" name="Line 59"/>
            <p:cNvSpPr>
              <a:spLocks noChangeShapeType="1"/>
            </p:cNvSpPr>
            <p:nvPr/>
          </p:nvSpPr>
          <p:spPr bwMode="auto">
            <a:xfrm flipH="1">
              <a:off x="8298" y="12802"/>
              <a:ext cx="2" cy="333"/>
            </a:xfrm>
            <a:prstGeom prst="line">
              <a:avLst/>
            </a:prstGeom>
            <a:noFill/>
            <a:ln w="12700">
              <a:solidFill>
                <a:srgbClr val="800080"/>
              </a:solidFill>
              <a:round/>
              <a:headEnd/>
              <a:tailEnd/>
            </a:ln>
          </p:spPr>
          <p:txBody>
            <a:bodyPr/>
            <a:lstStyle/>
            <a:p>
              <a:endParaRPr lang="el-GR"/>
            </a:p>
          </p:txBody>
        </p:sp>
        <p:sp>
          <p:nvSpPr>
            <p:cNvPr id="23618" name="Line 58"/>
            <p:cNvSpPr>
              <a:spLocks noChangeShapeType="1"/>
            </p:cNvSpPr>
            <p:nvPr/>
          </p:nvSpPr>
          <p:spPr bwMode="auto">
            <a:xfrm>
              <a:off x="8298" y="13135"/>
              <a:ext cx="2" cy="333"/>
            </a:xfrm>
            <a:prstGeom prst="line">
              <a:avLst/>
            </a:prstGeom>
            <a:noFill/>
            <a:ln w="12700">
              <a:solidFill>
                <a:srgbClr val="800080"/>
              </a:solidFill>
              <a:round/>
              <a:headEnd/>
              <a:tailEnd/>
            </a:ln>
          </p:spPr>
          <p:txBody>
            <a:bodyPr/>
            <a:lstStyle/>
            <a:p>
              <a:endParaRPr lang="el-GR"/>
            </a:p>
          </p:txBody>
        </p:sp>
        <p:sp>
          <p:nvSpPr>
            <p:cNvPr id="23619" name="Rectangle 57"/>
            <p:cNvSpPr>
              <a:spLocks noChangeArrowheads="1"/>
            </p:cNvSpPr>
            <p:nvPr/>
          </p:nvSpPr>
          <p:spPr bwMode="auto">
            <a:xfrm>
              <a:off x="11465" y="11928"/>
              <a:ext cx="502" cy="959"/>
            </a:xfrm>
            <a:prstGeom prst="rect">
              <a:avLst/>
            </a:prstGeom>
            <a:noFill/>
            <a:ln w="0">
              <a:noFill/>
              <a:miter lim="800000"/>
              <a:headEnd/>
              <a:tailEnd/>
            </a:ln>
          </p:spPr>
          <p:txBody>
            <a:bodyPr/>
            <a:lstStyle/>
            <a:p>
              <a:endParaRPr lang="el-GR"/>
            </a:p>
          </p:txBody>
        </p:sp>
        <p:sp>
          <p:nvSpPr>
            <p:cNvPr id="23620" name="Line 56"/>
            <p:cNvSpPr>
              <a:spLocks noChangeShapeType="1"/>
            </p:cNvSpPr>
            <p:nvPr/>
          </p:nvSpPr>
          <p:spPr bwMode="auto">
            <a:xfrm>
              <a:off x="11500" y="11995"/>
              <a:ext cx="174" cy="334"/>
            </a:xfrm>
            <a:prstGeom prst="line">
              <a:avLst/>
            </a:prstGeom>
            <a:noFill/>
            <a:ln w="12700">
              <a:solidFill>
                <a:srgbClr val="800080"/>
              </a:solidFill>
              <a:round/>
              <a:headEnd/>
              <a:tailEnd/>
            </a:ln>
          </p:spPr>
          <p:txBody>
            <a:bodyPr/>
            <a:lstStyle/>
            <a:p>
              <a:endParaRPr lang="el-GR"/>
            </a:p>
          </p:txBody>
        </p:sp>
        <p:sp>
          <p:nvSpPr>
            <p:cNvPr id="23621" name="Line 55"/>
            <p:cNvSpPr>
              <a:spLocks noChangeShapeType="1"/>
            </p:cNvSpPr>
            <p:nvPr/>
          </p:nvSpPr>
          <p:spPr bwMode="auto">
            <a:xfrm>
              <a:off x="11674" y="12329"/>
              <a:ext cx="173" cy="329"/>
            </a:xfrm>
            <a:prstGeom prst="line">
              <a:avLst/>
            </a:prstGeom>
            <a:noFill/>
            <a:ln w="12700">
              <a:solidFill>
                <a:srgbClr val="800080"/>
              </a:solidFill>
              <a:round/>
              <a:headEnd/>
              <a:tailEnd/>
            </a:ln>
          </p:spPr>
          <p:txBody>
            <a:bodyPr/>
            <a:lstStyle/>
            <a:p>
              <a:endParaRPr lang="el-GR"/>
            </a:p>
          </p:txBody>
        </p:sp>
        <p:sp>
          <p:nvSpPr>
            <p:cNvPr id="23622" name="Line 54"/>
            <p:cNvSpPr>
              <a:spLocks noChangeShapeType="1"/>
            </p:cNvSpPr>
            <p:nvPr/>
          </p:nvSpPr>
          <p:spPr bwMode="auto">
            <a:xfrm flipH="1">
              <a:off x="11500" y="12329"/>
              <a:ext cx="174" cy="329"/>
            </a:xfrm>
            <a:prstGeom prst="line">
              <a:avLst/>
            </a:prstGeom>
            <a:noFill/>
            <a:ln w="12700">
              <a:solidFill>
                <a:srgbClr val="800080"/>
              </a:solidFill>
              <a:round/>
              <a:headEnd/>
              <a:tailEnd/>
            </a:ln>
          </p:spPr>
          <p:txBody>
            <a:bodyPr/>
            <a:lstStyle/>
            <a:p>
              <a:endParaRPr lang="el-GR"/>
            </a:p>
          </p:txBody>
        </p:sp>
        <p:sp>
          <p:nvSpPr>
            <p:cNvPr id="23623" name="Line 53"/>
            <p:cNvSpPr>
              <a:spLocks noChangeShapeType="1"/>
            </p:cNvSpPr>
            <p:nvPr/>
          </p:nvSpPr>
          <p:spPr bwMode="auto">
            <a:xfrm flipH="1">
              <a:off x="11674" y="11995"/>
              <a:ext cx="173" cy="334"/>
            </a:xfrm>
            <a:prstGeom prst="line">
              <a:avLst/>
            </a:prstGeom>
            <a:noFill/>
            <a:ln w="12700">
              <a:solidFill>
                <a:srgbClr val="800080"/>
              </a:solidFill>
              <a:round/>
              <a:headEnd/>
              <a:tailEnd/>
            </a:ln>
          </p:spPr>
          <p:txBody>
            <a:bodyPr/>
            <a:lstStyle/>
            <a:p>
              <a:endParaRPr lang="el-GR"/>
            </a:p>
          </p:txBody>
        </p:sp>
        <p:sp>
          <p:nvSpPr>
            <p:cNvPr id="23624" name="Line 52"/>
            <p:cNvSpPr>
              <a:spLocks noChangeShapeType="1"/>
            </p:cNvSpPr>
            <p:nvPr/>
          </p:nvSpPr>
          <p:spPr bwMode="auto">
            <a:xfrm flipH="1">
              <a:off x="11674" y="11995"/>
              <a:ext cx="2" cy="334"/>
            </a:xfrm>
            <a:prstGeom prst="line">
              <a:avLst/>
            </a:prstGeom>
            <a:noFill/>
            <a:ln w="12700">
              <a:solidFill>
                <a:srgbClr val="800080"/>
              </a:solidFill>
              <a:round/>
              <a:headEnd/>
              <a:tailEnd/>
            </a:ln>
          </p:spPr>
          <p:txBody>
            <a:bodyPr/>
            <a:lstStyle/>
            <a:p>
              <a:endParaRPr lang="el-GR"/>
            </a:p>
          </p:txBody>
        </p:sp>
        <p:sp>
          <p:nvSpPr>
            <p:cNvPr id="23625" name="Line 51"/>
            <p:cNvSpPr>
              <a:spLocks noChangeShapeType="1"/>
            </p:cNvSpPr>
            <p:nvPr/>
          </p:nvSpPr>
          <p:spPr bwMode="auto">
            <a:xfrm>
              <a:off x="11674" y="12329"/>
              <a:ext cx="2" cy="329"/>
            </a:xfrm>
            <a:prstGeom prst="line">
              <a:avLst/>
            </a:prstGeom>
            <a:noFill/>
            <a:ln w="12700">
              <a:solidFill>
                <a:srgbClr val="800080"/>
              </a:solidFill>
              <a:round/>
              <a:headEnd/>
              <a:tailEnd/>
            </a:ln>
          </p:spPr>
          <p:txBody>
            <a:bodyPr/>
            <a:lstStyle/>
            <a:p>
              <a:endParaRPr lang="el-GR"/>
            </a:p>
          </p:txBody>
        </p:sp>
        <p:sp>
          <p:nvSpPr>
            <p:cNvPr id="23626" name="Rectangle 50"/>
            <p:cNvSpPr>
              <a:spLocks noChangeArrowheads="1"/>
            </p:cNvSpPr>
            <p:nvPr/>
          </p:nvSpPr>
          <p:spPr bwMode="auto">
            <a:xfrm>
              <a:off x="3859" y="1185"/>
              <a:ext cx="12700" cy="1081"/>
            </a:xfrm>
            <a:prstGeom prst="rect">
              <a:avLst/>
            </a:prstGeom>
            <a:noFill/>
            <a:ln w="0">
              <a:noFill/>
              <a:miter lim="800000"/>
              <a:headEnd/>
              <a:tailEnd/>
            </a:ln>
          </p:spPr>
          <p:txBody>
            <a:bodyPr lIns="0" tIns="0" rIns="0" bIns="0"/>
            <a:lstStyle/>
            <a:p>
              <a:pPr algn="just"/>
              <a:r>
                <a:rPr lang="el-GR" sz="1000" b="1">
                  <a:solidFill>
                    <a:srgbClr val="000000"/>
                  </a:solidFill>
                  <a:cs typeface="Times New Roman" pitchFamily="18" charset="0"/>
                </a:rPr>
                <a:t>Ανδρική θνησιμότητα από νοσήματα το</a:t>
              </a:r>
              <a:r>
                <a:rPr lang="en-US" sz="1000" b="1">
                  <a:solidFill>
                    <a:srgbClr val="000000"/>
                  </a:solidFill>
                  <a:cs typeface="Times New Roman" pitchFamily="18" charset="0"/>
                </a:rPr>
                <a:t>õ</a:t>
              </a:r>
              <a:endParaRPr lang="en-US">
                <a:cs typeface="Times New Roman" pitchFamily="18" charset="0"/>
              </a:endParaRPr>
            </a:p>
          </p:txBody>
        </p:sp>
        <p:sp>
          <p:nvSpPr>
            <p:cNvPr id="23627" name="Rectangle 49"/>
            <p:cNvSpPr>
              <a:spLocks noChangeArrowheads="1"/>
            </p:cNvSpPr>
            <p:nvPr/>
          </p:nvSpPr>
          <p:spPr bwMode="auto">
            <a:xfrm>
              <a:off x="5636" y="2261"/>
              <a:ext cx="8608" cy="1081"/>
            </a:xfrm>
            <a:prstGeom prst="rect">
              <a:avLst/>
            </a:prstGeom>
            <a:noFill/>
            <a:ln w="0">
              <a:noFill/>
              <a:miter lim="800000"/>
              <a:headEnd/>
              <a:tailEnd/>
            </a:ln>
          </p:spPr>
          <p:txBody>
            <a:bodyPr lIns="0" tIns="0" rIns="0" bIns="0"/>
            <a:lstStyle/>
            <a:p>
              <a:pPr algn="just"/>
              <a:r>
                <a:rPr lang="el-GR" sz="1000" b="1">
                  <a:solidFill>
                    <a:srgbClr val="000000"/>
                  </a:solidFill>
                  <a:cs typeface="Times New Roman" pitchFamily="18" charset="0"/>
                </a:rPr>
                <a:t>κυκλοφορικού/100.000</a:t>
              </a:r>
              <a:endParaRPr lang="el-GR">
                <a:cs typeface="Times New Roman" pitchFamily="18" charset="0"/>
              </a:endParaRPr>
            </a:p>
          </p:txBody>
        </p:sp>
        <p:sp>
          <p:nvSpPr>
            <p:cNvPr id="23628" name="Rectangle 48"/>
            <p:cNvSpPr>
              <a:spLocks noChangeArrowheads="1"/>
            </p:cNvSpPr>
            <p:nvPr/>
          </p:nvSpPr>
          <p:spPr bwMode="auto">
            <a:xfrm>
              <a:off x="876" y="16387"/>
              <a:ext cx="2924" cy="1081"/>
            </a:xfrm>
            <a:prstGeom prst="rect">
              <a:avLst/>
            </a:prstGeom>
            <a:noFill/>
            <a:ln w="0">
              <a:noFill/>
              <a:miter lim="800000"/>
              <a:headEnd/>
              <a:tailEnd/>
            </a:ln>
          </p:spPr>
          <p:txBody>
            <a:bodyPr lIns="0" tIns="0" rIns="0" bIns="0"/>
            <a:lstStyle/>
            <a:p>
              <a:pPr algn="just"/>
              <a:r>
                <a:rPr lang="en-US" sz="1000" b="1">
                  <a:solidFill>
                    <a:srgbClr val="000000"/>
                  </a:solidFill>
                  <a:latin typeface="HellasArc"/>
                  <a:cs typeface="Times New Roman" pitchFamily="18" charset="0"/>
                </a:rPr>
                <a:t>0</a:t>
              </a:r>
              <a:endParaRPr lang="en-US"/>
            </a:p>
          </p:txBody>
        </p:sp>
        <p:sp>
          <p:nvSpPr>
            <p:cNvPr id="23629" name="Rectangle 47"/>
            <p:cNvSpPr>
              <a:spLocks noChangeArrowheads="1"/>
            </p:cNvSpPr>
            <p:nvPr/>
          </p:nvSpPr>
          <p:spPr bwMode="auto">
            <a:xfrm>
              <a:off x="385" y="14586"/>
              <a:ext cx="3441" cy="1081"/>
            </a:xfrm>
            <a:prstGeom prst="rect">
              <a:avLst/>
            </a:prstGeom>
            <a:noFill/>
            <a:ln w="0">
              <a:noFill/>
              <a:miter lim="800000"/>
              <a:headEnd/>
              <a:tailEnd/>
            </a:ln>
          </p:spPr>
          <p:txBody>
            <a:bodyPr lIns="0" tIns="0" rIns="0" bIns="0"/>
            <a:lstStyle/>
            <a:p>
              <a:pPr algn="just"/>
              <a:r>
                <a:rPr lang="en-US" sz="1000" b="1">
                  <a:solidFill>
                    <a:srgbClr val="000000"/>
                  </a:solidFill>
                  <a:latin typeface="HellasArc"/>
                  <a:cs typeface="Times New Roman" pitchFamily="18" charset="0"/>
                </a:rPr>
                <a:t>100</a:t>
              </a:r>
              <a:endParaRPr lang="en-US"/>
            </a:p>
          </p:txBody>
        </p:sp>
        <p:sp>
          <p:nvSpPr>
            <p:cNvPr id="23630" name="Rectangle 46"/>
            <p:cNvSpPr>
              <a:spLocks noChangeArrowheads="1"/>
            </p:cNvSpPr>
            <p:nvPr/>
          </p:nvSpPr>
          <p:spPr bwMode="auto">
            <a:xfrm>
              <a:off x="279" y="12784"/>
              <a:ext cx="3442" cy="1081"/>
            </a:xfrm>
            <a:prstGeom prst="rect">
              <a:avLst/>
            </a:prstGeom>
            <a:noFill/>
            <a:ln w="0">
              <a:noFill/>
              <a:miter lim="800000"/>
              <a:headEnd/>
              <a:tailEnd/>
            </a:ln>
          </p:spPr>
          <p:txBody>
            <a:bodyPr lIns="0" tIns="0" rIns="0" bIns="0"/>
            <a:lstStyle/>
            <a:p>
              <a:pPr algn="just"/>
              <a:r>
                <a:rPr lang="en-US" sz="1000" b="1">
                  <a:solidFill>
                    <a:srgbClr val="000000"/>
                  </a:solidFill>
                  <a:latin typeface="HellasArc"/>
                  <a:cs typeface="Times New Roman" pitchFamily="18" charset="0"/>
                </a:rPr>
                <a:t>200</a:t>
              </a:r>
              <a:endParaRPr lang="en-US"/>
            </a:p>
          </p:txBody>
        </p:sp>
        <p:sp>
          <p:nvSpPr>
            <p:cNvPr id="23631" name="Rectangle 45"/>
            <p:cNvSpPr>
              <a:spLocks noChangeArrowheads="1"/>
            </p:cNvSpPr>
            <p:nvPr/>
          </p:nvSpPr>
          <p:spPr bwMode="auto">
            <a:xfrm>
              <a:off x="279" y="10982"/>
              <a:ext cx="3442" cy="1081"/>
            </a:xfrm>
            <a:prstGeom prst="rect">
              <a:avLst/>
            </a:prstGeom>
            <a:noFill/>
            <a:ln w="0">
              <a:noFill/>
              <a:miter lim="800000"/>
              <a:headEnd/>
              <a:tailEnd/>
            </a:ln>
          </p:spPr>
          <p:txBody>
            <a:bodyPr lIns="0" tIns="0" rIns="0" bIns="0"/>
            <a:lstStyle/>
            <a:p>
              <a:pPr algn="just"/>
              <a:r>
                <a:rPr lang="en-US" sz="1000" b="1">
                  <a:solidFill>
                    <a:srgbClr val="000000"/>
                  </a:solidFill>
                  <a:latin typeface="HellasArc"/>
                  <a:cs typeface="Times New Roman" pitchFamily="18" charset="0"/>
                </a:rPr>
                <a:t>300</a:t>
              </a:r>
              <a:endParaRPr lang="en-US"/>
            </a:p>
          </p:txBody>
        </p:sp>
        <p:sp>
          <p:nvSpPr>
            <p:cNvPr id="23632" name="Rectangle 44"/>
            <p:cNvSpPr>
              <a:spLocks noChangeArrowheads="1"/>
            </p:cNvSpPr>
            <p:nvPr/>
          </p:nvSpPr>
          <p:spPr bwMode="auto">
            <a:xfrm>
              <a:off x="279" y="9185"/>
              <a:ext cx="3442" cy="1081"/>
            </a:xfrm>
            <a:prstGeom prst="rect">
              <a:avLst/>
            </a:prstGeom>
            <a:noFill/>
            <a:ln w="0">
              <a:noFill/>
              <a:miter lim="800000"/>
              <a:headEnd/>
              <a:tailEnd/>
            </a:ln>
          </p:spPr>
          <p:txBody>
            <a:bodyPr lIns="0" tIns="0" rIns="0" bIns="0"/>
            <a:lstStyle/>
            <a:p>
              <a:pPr algn="just"/>
              <a:r>
                <a:rPr lang="en-US" sz="1000" b="1">
                  <a:solidFill>
                    <a:srgbClr val="000000"/>
                  </a:solidFill>
                  <a:latin typeface="HellasArc"/>
                  <a:cs typeface="Times New Roman" pitchFamily="18" charset="0"/>
                </a:rPr>
                <a:t>400</a:t>
              </a:r>
              <a:endParaRPr lang="en-US"/>
            </a:p>
          </p:txBody>
        </p:sp>
        <p:sp>
          <p:nvSpPr>
            <p:cNvPr id="23633" name="Rectangle 43"/>
            <p:cNvSpPr>
              <a:spLocks noChangeArrowheads="1"/>
            </p:cNvSpPr>
            <p:nvPr/>
          </p:nvSpPr>
          <p:spPr bwMode="auto">
            <a:xfrm>
              <a:off x="244" y="7383"/>
              <a:ext cx="3441" cy="1081"/>
            </a:xfrm>
            <a:prstGeom prst="rect">
              <a:avLst/>
            </a:prstGeom>
            <a:noFill/>
            <a:ln w="0">
              <a:noFill/>
              <a:miter lim="800000"/>
              <a:headEnd/>
              <a:tailEnd/>
            </a:ln>
          </p:spPr>
          <p:txBody>
            <a:bodyPr lIns="0" tIns="0" rIns="0" bIns="0"/>
            <a:lstStyle/>
            <a:p>
              <a:pPr algn="just"/>
              <a:r>
                <a:rPr lang="en-US" sz="1000" b="1">
                  <a:solidFill>
                    <a:srgbClr val="000000"/>
                  </a:solidFill>
                  <a:latin typeface="HellasArc"/>
                  <a:cs typeface="Times New Roman" pitchFamily="18" charset="0"/>
                </a:rPr>
                <a:t>500</a:t>
              </a:r>
              <a:endParaRPr lang="en-US"/>
            </a:p>
          </p:txBody>
        </p:sp>
        <p:sp>
          <p:nvSpPr>
            <p:cNvPr id="23634" name="Rectangle 42"/>
            <p:cNvSpPr>
              <a:spLocks noChangeArrowheads="1"/>
            </p:cNvSpPr>
            <p:nvPr/>
          </p:nvSpPr>
          <p:spPr bwMode="auto">
            <a:xfrm>
              <a:off x="244" y="5581"/>
              <a:ext cx="3441" cy="1081"/>
            </a:xfrm>
            <a:prstGeom prst="rect">
              <a:avLst/>
            </a:prstGeom>
            <a:noFill/>
            <a:ln w="0">
              <a:noFill/>
              <a:miter lim="800000"/>
              <a:headEnd/>
              <a:tailEnd/>
            </a:ln>
          </p:spPr>
          <p:txBody>
            <a:bodyPr lIns="0" tIns="0" rIns="0" bIns="0"/>
            <a:lstStyle/>
            <a:p>
              <a:pPr algn="just"/>
              <a:r>
                <a:rPr lang="en-US" sz="1000" b="1">
                  <a:solidFill>
                    <a:srgbClr val="000000"/>
                  </a:solidFill>
                  <a:latin typeface="HellasArc"/>
                  <a:cs typeface="Times New Roman" pitchFamily="18" charset="0"/>
                </a:rPr>
                <a:t>600</a:t>
              </a:r>
              <a:endParaRPr lang="en-US"/>
            </a:p>
          </p:txBody>
        </p:sp>
        <p:sp>
          <p:nvSpPr>
            <p:cNvPr id="23635" name="Rectangle 41"/>
            <p:cNvSpPr>
              <a:spLocks noChangeArrowheads="1"/>
            </p:cNvSpPr>
            <p:nvPr/>
          </p:nvSpPr>
          <p:spPr bwMode="auto">
            <a:xfrm>
              <a:off x="3991" y="17514"/>
              <a:ext cx="5307" cy="1081"/>
            </a:xfrm>
            <a:prstGeom prst="rect">
              <a:avLst/>
            </a:prstGeom>
            <a:noFill/>
            <a:ln w="0">
              <a:noFill/>
              <a:miter lim="800000"/>
              <a:headEnd/>
              <a:tailEnd/>
            </a:ln>
          </p:spPr>
          <p:txBody>
            <a:bodyPr lIns="0" tIns="0" rIns="0" bIns="0"/>
            <a:lstStyle/>
            <a:p>
              <a:pPr algn="just"/>
              <a:r>
                <a:rPr lang="en-US" sz="1000" b="1">
                  <a:solidFill>
                    <a:srgbClr val="000000"/>
                  </a:solidFill>
                  <a:latin typeface="HellasArc"/>
                  <a:cs typeface="Times New Roman" pitchFamily="18" charset="0"/>
                </a:rPr>
                <a:t>1960-64</a:t>
              </a:r>
              <a:endParaRPr lang="en-US"/>
            </a:p>
          </p:txBody>
        </p:sp>
        <p:sp>
          <p:nvSpPr>
            <p:cNvPr id="23636" name="Rectangle 40"/>
            <p:cNvSpPr>
              <a:spLocks noChangeArrowheads="1"/>
            </p:cNvSpPr>
            <p:nvPr/>
          </p:nvSpPr>
          <p:spPr bwMode="auto">
            <a:xfrm>
              <a:off x="7446" y="17514"/>
              <a:ext cx="5308" cy="1081"/>
            </a:xfrm>
            <a:prstGeom prst="rect">
              <a:avLst/>
            </a:prstGeom>
            <a:noFill/>
            <a:ln w="0">
              <a:noFill/>
              <a:miter lim="800000"/>
              <a:headEnd/>
              <a:tailEnd/>
            </a:ln>
          </p:spPr>
          <p:txBody>
            <a:bodyPr lIns="0" tIns="0" rIns="0" bIns="0"/>
            <a:lstStyle/>
            <a:p>
              <a:pPr algn="just"/>
              <a:r>
                <a:rPr lang="en-US" sz="1000" b="1">
                  <a:solidFill>
                    <a:srgbClr val="000000"/>
                  </a:solidFill>
                  <a:latin typeface="HellasArc"/>
                  <a:cs typeface="Times New Roman" pitchFamily="18" charset="0"/>
                </a:rPr>
                <a:t>1970-74</a:t>
              </a:r>
              <a:endParaRPr lang="en-US"/>
            </a:p>
          </p:txBody>
        </p:sp>
        <p:sp>
          <p:nvSpPr>
            <p:cNvPr id="23637" name="Rectangle 39"/>
            <p:cNvSpPr>
              <a:spLocks noChangeArrowheads="1"/>
            </p:cNvSpPr>
            <p:nvPr/>
          </p:nvSpPr>
          <p:spPr bwMode="auto">
            <a:xfrm>
              <a:off x="10796" y="17514"/>
              <a:ext cx="5307" cy="1081"/>
            </a:xfrm>
            <a:prstGeom prst="rect">
              <a:avLst/>
            </a:prstGeom>
            <a:noFill/>
            <a:ln w="0">
              <a:noFill/>
              <a:miter lim="800000"/>
              <a:headEnd/>
              <a:tailEnd/>
            </a:ln>
          </p:spPr>
          <p:txBody>
            <a:bodyPr lIns="0" tIns="0" rIns="0" bIns="0"/>
            <a:lstStyle/>
            <a:p>
              <a:pPr algn="just"/>
              <a:r>
                <a:rPr lang="en-US" sz="1000" b="1">
                  <a:solidFill>
                    <a:srgbClr val="000000"/>
                  </a:solidFill>
                  <a:latin typeface="HellasArc"/>
                  <a:cs typeface="Times New Roman" pitchFamily="18" charset="0"/>
                </a:rPr>
                <a:t>1980-84</a:t>
              </a:r>
              <a:endParaRPr lang="en-US"/>
            </a:p>
          </p:txBody>
        </p:sp>
        <p:sp>
          <p:nvSpPr>
            <p:cNvPr id="23638" name="Rectangle 38"/>
            <p:cNvSpPr>
              <a:spLocks noChangeArrowheads="1"/>
            </p:cNvSpPr>
            <p:nvPr/>
          </p:nvSpPr>
          <p:spPr bwMode="auto">
            <a:xfrm>
              <a:off x="12077" y="5347"/>
              <a:ext cx="4824" cy="6730"/>
            </a:xfrm>
            <a:prstGeom prst="rect">
              <a:avLst/>
            </a:prstGeom>
            <a:solidFill>
              <a:srgbClr val="FFFFFF"/>
            </a:solidFill>
            <a:ln w="12700">
              <a:solidFill>
                <a:srgbClr val="000000"/>
              </a:solidFill>
              <a:miter lim="800000"/>
              <a:headEnd/>
              <a:tailEnd/>
            </a:ln>
          </p:spPr>
          <p:txBody>
            <a:bodyPr/>
            <a:lstStyle/>
            <a:p>
              <a:endParaRPr lang="el-GR"/>
            </a:p>
          </p:txBody>
        </p:sp>
        <p:sp>
          <p:nvSpPr>
            <p:cNvPr id="23639" name="Line 37"/>
            <p:cNvSpPr>
              <a:spLocks noChangeShapeType="1"/>
            </p:cNvSpPr>
            <p:nvPr/>
          </p:nvSpPr>
          <p:spPr bwMode="auto">
            <a:xfrm>
              <a:off x="12242" y="6135"/>
              <a:ext cx="1387" cy="5"/>
            </a:xfrm>
            <a:prstGeom prst="line">
              <a:avLst/>
            </a:prstGeom>
            <a:noFill/>
            <a:ln w="12700">
              <a:solidFill>
                <a:srgbClr val="800000"/>
              </a:solidFill>
              <a:round/>
              <a:headEnd/>
              <a:tailEnd/>
            </a:ln>
          </p:spPr>
          <p:txBody>
            <a:bodyPr/>
            <a:lstStyle/>
            <a:p>
              <a:endParaRPr lang="el-GR"/>
            </a:p>
          </p:txBody>
        </p:sp>
        <p:sp>
          <p:nvSpPr>
            <p:cNvPr id="23640" name="Freeform 36"/>
            <p:cNvSpPr>
              <a:spLocks/>
            </p:cNvSpPr>
            <p:nvPr/>
          </p:nvSpPr>
          <p:spPr bwMode="auto">
            <a:xfrm>
              <a:off x="12765" y="5797"/>
              <a:ext cx="348" cy="667"/>
            </a:xfrm>
            <a:custGeom>
              <a:avLst/>
              <a:gdLst>
                <a:gd name="T0" fmla="*/ 0 w 20000"/>
                <a:gd name="T1" fmla="*/ 1 h 20000"/>
                <a:gd name="T2" fmla="*/ 0 w 20000"/>
                <a:gd name="T3" fmla="*/ 0 h 20000"/>
                <a:gd name="T4" fmla="*/ 0 w 20000"/>
                <a:gd name="T5" fmla="*/ 0 h 20000"/>
                <a:gd name="T6" fmla="*/ 0 w 20000"/>
                <a:gd name="T7" fmla="*/ 0 h 20000"/>
                <a:gd name="T8" fmla="*/ 0 w 20000"/>
                <a:gd name="T9" fmla="*/ 1 h 20000"/>
                <a:gd name="T10" fmla="*/ 0 60000 65536"/>
                <a:gd name="T11" fmla="*/ 0 60000 65536"/>
                <a:gd name="T12" fmla="*/ 0 60000 65536"/>
                <a:gd name="T13" fmla="*/ 0 60000 65536"/>
                <a:gd name="T14" fmla="*/ 0 60000 65536"/>
                <a:gd name="T15" fmla="*/ 0 w 20000"/>
                <a:gd name="T16" fmla="*/ 0 h 20000"/>
                <a:gd name="T17" fmla="*/ 20000 w 20000"/>
                <a:gd name="T18" fmla="*/ 20000 h 20000"/>
              </a:gdLst>
              <a:ahLst/>
              <a:cxnLst>
                <a:cxn ang="T10">
                  <a:pos x="T0" y="T1"/>
                </a:cxn>
                <a:cxn ang="T11">
                  <a:pos x="T2" y="T3"/>
                </a:cxn>
                <a:cxn ang="T12">
                  <a:pos x="T4" y="T5"/>
                </a:cxn>
                <a:cxn ang="T13">
                  <a:pos x="T6" y="T7"/>
                </a:cxn>
                <a:cxn ang="T14">
                  <a:pos x="T8" y="T9"/>
                </a:cxn>
              </a:cxnLst>
              <a:rect l="T15" t="T16" r="T17" b="T18"/>
              <a:pathLst>
                <a:path w="20000" h="20000">
                  <a:moveTo>
                    <a:pt x="10000" y="20000"/>
                  </a:moveTo>
                  <a:lnTo>
                    <a:pt x="20000" y="10000"/>
                  </a:lnTo>
                  <a:lnTo>
                    <a:pt x="10000" y="0"/>
                  </a:lnTo>
                  <a:lnTo>
                    <a:pt x="0" y="10000"/>
                  </a:lnTo>
                  <a:lnTo>
                    <a:pt x="10000" y="20000"/>
                  </a:lnTo>
                  <a:close/>
                </a:path>
              </a:pathLst>
            </a:custGeom>
            <a:solidFill>
              <a:srgbClr val="800000"/>
            </a:solidFill>
            <a:ln w="0">
              <a:solidFill>
                <a:srgbClr val="800000"/>
              </a:solidFill>
              <a:round/>
              <a:headEnd/>
              <a:tailEnd/>
            </a:ln>
          </p:spPr>
          <p:txBody>
            <a:bodyPr/>
            <a:lstStyle/>
            <a:p>
              <a:endParaRPr lang="el-GR"/>
            </a:p>
          </p:txBody>
        </p:sp>
        <p:sp>
          <p:nvSpPr>
            <p:cNvPr id="23641" name="Rectangle 35"/>
            <p:cNvSpPr>
              <a:spLocks noChangeArrowheads="1"/>
            </p:cNvSpPr>
            <p:nvPr/>
          </p:nvSpPr>
          <p:spPr bwMode="auto">
            <a:xfrm>
              <a:off x="13798" y="5599"/>
              <a:ext cx="6202" cy="1081"/>
            </a:xfrm>
            <a:prstGeom prst="rect">
              <a:avLst/>
            </a:prstGeom>
            <a:noFill/>
            <a:ln w="0">
              <a:noFill/>
              <a:miter lim="800000"/>
              <a:headEnd/>
              <a:tailEnd/>
            </a:ln>
          </p:spPr>
          <p:txBody>
            <a:bodyPr lIns="0" tIns="0" rIns="0" bIns="0"/>
            <a:lstStyle/>
            <a:p>
              <a:pPr algn="just"/>
              <a:r>
                <a:rPr lang="el-GR" sz="1000" b="1">
                  <a:solidFill>
                    <a:srgbClr val="000000"/>
                  </a:solidFill>
                  <a:cs typeface="Times New Roman" pitchFamily="18" charset="0"/>
                </a:rPr>
                <a:t>ΦΙΝΛΑΝΔΙΑ</a:t>
              </a:r>
              <a:endParaRPr lang="el-GR">
                <a:cs typeface="Times New Roman" pitchFamily="18" charset="0"/>
              </a:endParaRPr>
            </a:p>
          </p:txBody>
        </p:sp>
        <p:sp>
          <p:nvSpPr>
            <p:cNvPr id="23642" name="Line 34"/>
            <p:cNvSpPr>
              <a:spLocks noChangeShapeType="1"/>
            </p:cNvSpPr>
            <p:nvPr/>
          </p:nvSpPr>
          <p:spPr bwMode="auto">
            <a:xfrm>
              <a:off x="12242" y="7428"/>
              <a:ext cx="1387" cy="4"/>
            </a:xfrm>
            <a:prstGeom prst="line">
              <a:avLst/>
            </a:prstGeom>
            <a:noFill/>
            <a:ln w="12700">
              <a:solidFill>
                <a:srgbClr val="008000"/>
              </a:solidFill>
              <a:round/>
              <a:headEnd/>
              <a:tailEnd/>
            </a:ln>
          </p:spPr>
          <p:txBody>
            <a:bodyPr/>
            <a:lstStyle/>
            <a:p>
              <a:endParaRPr lang="el-GR"/>
            </a:p>
          </p:txBody>
        </p:sp>
        <p:sp>
          <p:nvSpPr>
            <p:cNvPr id="23643" name="Rectangle 33"/>
            <p:cNvSpPr>
              <a:spLocks noChangeArrowheads="1"/>
            </p:cNvSpPr>
            <p:nvPr/>
          </p:nvSpPr>
          <p:spPr bwMode="auto">
            <a:xfrm>
              <a:off x="12765" y="7077"/>
              <a:ext cx="348" cy="666"/>
            </a:xfrm>
            <a:prstGeom prst="rect">
              <a:avLst/>
            </a:prstGeom>
            <a:solidFill>
              <a:srgbClr val="008000"/>
            </a:solidFill>
            <a:ln w="0">
              <a:solidFill>
                <a:srgbClr val="008000"/>
              </a:solidFill>
              <a:miter lim="800000"/>
              <a:headEnd/>
              <a:tailEnd/>
            </a:ln>
          </p:spPr>
          <p:txBody>
            <a:bodyPr/>
            <a:lstStyle/>
            <a:p>
              <a:endParaRPr lang="el-GR"/>
            </a:p>
          </p:txBody>
        </p:sp>
        <p:sp>
          <p:nvSpPr>
            <p:cNvPr id="23644" name="Rectangle 32"/>
            <p:cNvSpPr>
              <a:spLocks noChangeArrowheads="1"/>
            </p:cNvSpPr>
            <p:nvPr/>
          </p:nvSpPr>
          <p:spPr bwMode="auto">
            <a:xfrm>
              <a:off x="13798" y="6892"/>
              <a:ext cx="4592" cy="1081"/>
            </a:xfrm>
            <a:prstGeom prst="rect">
              <a:avLst/>
            </a:prstGeom>
            <a:noFill/>
            <a:ln w="0">
              <a:noFill/>
              <a:miter lim="800000"/>
              <a:headEnd/>
              <a:tailEnd/>
            </a:ln>
          </p:spPr>
          <p:txBody>
            <a:bodyPr lIns="0" tIns="0" rIns="0" bIns="0"/>
            <a:lstStyle/>
            <a:p>
              <a:pPr algn="just"/>
              <a:r>
                <a:rPr lang="el-GR" sz="1000" b="1">
                  <a:solidFill>
                    <a:srgbClr val="000000"/>
                  </a:solidFill>
                  <a:cs typeface="Times New Roman" pitchFamily="18" charset="0"/>
                </a:rPr>
                <a:t>ΗΠΑ</a:t>
              </a:r>
              <a:endParaRPr lang="el-GR">
                <a:cs typeface="Times New Roman" pitchFamily="18" charset="0"/>
              </a:endParaRPr>
            </a:p>
          </p:txBody>
        </p:sp>
        <p:sp>
          <p:nvSpPr>
            <p:cNvPr id="23645" name="Line 31"/>
            <p:cNvSpPr>
              <a:spLocks noChangeShapeType="1"/>
            </p:cNvSpPr>
            <p:nvPr/>
          </p:nvSpPr>
          <p:spPr bwMode="auto">
            <a:xfrm>
              <a:off x="12242" y="8721"/>
              <a:ext cx="1387" cy="4"/>
            </a:xfrm>
            <a:prstGeom prst="line">
              <a:avLst/>
            </a:prstGeom>
            <a:noFill/>
            <a:ln w="12700">
              <a:solidFill>
                <a:srgbClr val="000080"/>
              </a:solidFill>
              <a:round/>
              <a:headEnd/>
              <a:tailEnd/>
            </a:ln>
          </p:spPr>
          <p:txBody>
            <a:bodyPr/>
            <a:lstStyle/>
            <a:p>
              <a:endParaRPr lang="el-GR"/>
            </a:p>
          </p:txBody>
        </p:sp>
        <p:sp>
          <p:nvSpPr>
            <p:cNvPr id="23646" name="Freeform 30"/>
            <p:cNvSpPr>
              <a:spLocks/>
            </p:cNvSpPr>
            <p:nvPr/>
          </p:nvSpPr>
          <p:spPr bwMode="auto">
            <a:xfrm>
              <a:off x="12765" y="8423"/>
              <a:ext cx="348" cy="667"/>
            </a:xfrm>
            <a:custGeom>
              <a:avLst/>
              <a:gdLst>
                <a:gd name="T0" fmla="*/ 0 w 20000"/>
                <a:gd name="T1" fmla="*/ 0 h 20000"/>
                <a:gd name="T2" fmla="*/ 0 w 20000"/>
                <a:gd name="T3" fmla="*/ 1 h 20000"/>
                <a:gd name="T4" fmla="*/ 0 w 20000"/>
                <a:gd name="T5" fmla="*/ 1 h 20000"/>
                <a:gd name="T6" fmla="*/ 0 w 20000"/>
                <a:gd name="T7" fmla="*/ 0 h 20000"/>
                <a:gd name="T8" fmla="*/ 0 60000 65536"/>
                <a:gd name="T9" fmla="*/ 0 60000 65536"/>
                <a:gd name="T10" fmla="*/ 0 60000 65536"/>
                <a:gd name="T11" fmla="*/ 0 60000 65536"/>
                <a:gd name="T12" fmla="*/ 0 w 20000"/>
                <a:gd name="T13" fmla="*/ 0 h 20000"/>
                <a:gd name="T14" fmla="*/ 20000 w 20000"/>
                <a:gd name="T15" fmla="*/ 20000 h 20000"/>
              </a:gdLst>
              <a:ahLst/>
              <a:cxnLst>
                <a:cxn ang="T8">
                  <a:pos x="T0" y="T1"/>
                </a:cxn>
                <a:cxn ang="T9">
                  <a:pos x="T2" y="T3"/>
                </a:cxn>
                <a:cxn ang="T10">
                  <a:pos x="T4" y="T5"/>
                </a:cxn>
                <a:cxn ang="T11">
                  <a:pos x="T6" y="T7"/>
                </a:cxn>
              </a:cxnLst>
              <a:rect l="T12" t="T13" r="T14" b="T15"/>
              <a:pathLst>
                <a:path w="20000" h="20000">
                  <a:moveTo>
                    <a:pt x="10000" y="0"/>
                  </a:moveTo>
                  <a:lnTo>
                    <a:pt x="20000" y="20000"/>
                  </a:lnTo>
                  <a:lnTo>
                    <a:pt x="0" y="20000"/>
                  </a:lnTo>
                  <a:lnTo>
                    <a:pt x="10000" y="0"/>
                  </a:lnTo>
                  <a:close/>
                </a:path>
              </a:pathLst>
            </a:custGeom>
            <a:solidFill>
              <a:srgbClr val="000080"/>
            </a:solidFill>
            <a:ln w="0">
              <a:solidFill>
                <a:srgbClr val="000080"/>
              </a:solidFill>
              <a:round/>
              <a:headEnd/>
              <a:tailEnd/>
            </a:ln>
          </p:spPr>
          <p:txBody>
            <a:bodyPr/>
            <a:lstStyle/>
            <a:p>
              <a:endParaRPr lang="el-GR"/>
            </a:p>
          </p:txBody>
        </p:sp>
        <p:sp>
          <p:nvSpPr>
            <p:cNvPr id="23647" name="Rectangle 29"/>
            <p:cNvSpPr>
              <a:spLocks noChangeArrowheads="1"/>
            </p:cNvSpPr>
            <p:nvPr/>
          </p:nvSpPr>
          <p:spPr bwMode="auto">
            <a:xfrm>
              <a:off x="13798" y="8185"/>
              <a:ext cx="5099" cy="1081"/>
            </a:xfrm>
            <a:prstGeom prst="rect">
              <a:avLst/>
            </a:prstGeom>
            <a:noFill/>
            <a:ln w="0">
              <a:noFill/>
              <a:miter lim="800000"/>
              <a:headEnd/>
              <a:tailEnd/>
            </a:ln>
          </p:spPr>
          <p:txBody>
            <a:bodyPr lIns="0" tIns="0" rIns="0" bIns="0"/>
            <a:lstStyle/>
            <a:p>
              <a:pPr algn="just"/>
              <a:r>
                <a:rPr lang="el-GR" sz="1000" b="1">
                  <a:solidFill>
                    <a:srgbClr val="000000"/>
                  </a:solidFill>
                  <a:cs typeface="Times New Roman" pitchFamily="18" charset="0"/>
                </a:rPr>
                <a:t>ΙΤΑΛΙΑ</a:t>
              </a:r>
              <a:endParaRPr lang="el-GR">
                <a:cs typeface="Times New Roman" pitchFamily="18" charset="0"/>
              </a:endParaRPr>
            </a:p>
          </p:txBody>
        </p:sp>
        <p:sp>
          <p:nvSpPr>
            <p:cNvPr id="23648" name="Line 28"/>
            <p:cNvSpPr>
              <a:spLocks noChangeShapeType="1"/>
            </p:cNvSpPr>
            <p:nvPr/>
          </p:nvSpPr>
          <p:spPr bwMode="auto">
            <a:xfrm>
              <a:off x="12242" y="10014"/>
              <a:ext cx="1387" cy="4"/>
            </a:xfrm>
            <a:prstGeom prst="line">
              <a:avLst/>
            </a:prstGeom>
            <a:noFill/>
            <a:ln w="12700">
              <a:solidFill>
                <a:srgbClr val="808000"/>
              </a:solidFill>
              <a:round/>
              <a:headEnd/>
              <a:tailEnd/>
            </a:ln>
          </p:spPr>
          <p:txBody>
            <a:bodyPr/>
            <a:lstStyle/>
            <a:p>
              <a:endParaRPr lang="el-GR"/>
            </a:p>
          </p:txBody>
        </p:sp>
        <p:sp>
          <p:nvSpPr>
            <p:cNvPr id="23649" name="Rectangle 27"/>
            <p:cNvSpPr>
              <a:spLocks noChangeArrowheads="1"/>
            </p:cNvSpPr>
            <p:nvPr/>
          </p:nvSpPr>
          <p:spPr bwMode="auto">
            <a:xfrm>
              <a:off x="12730" y="9635"/>
              <a:ext cx="502" cy="964"/>
            </a:xfrm>
            <a:prstGeom prst="rect">
              <a:avLst/>
            </a:prstGeom>
            <a:noFill/>
            <a:ln w="0">
              <a:noFill/>
              <a:miter lim="800000"/>
              <a:headEnd/>
              <a:tailEnd/>
            </a:ln>
          </p:spPr>
          <p:txBody>
            <a:bodyPr/>
            <a:lstStyle/>
            <a:p>
              <a:endParaRPr lang="el-GR"/>
            </a:p>
          </p:txBody>
        </p:sp>
        <p:sp>
          <p:nvSpPr>
            <p:cNvPr id="23650" name="Line 26"/>
            <p:cNvSpPr>
              <a:spLocks noChangeShapeType="1"/>
            </p:cNvSpPr>
            <p:nvPr/>
          </p:nvSpPr>
          <p:spPr bwMode="auto">
            <a:xfrm>
              <a:off x="12765" y="9703"/>
              <a:ext cx="174" cy="333"/>
            </a:xfrm>
            <a:prstGeom prst="line">
              <a:avLst/>
            </a:prstGeom>
            <a:noFill/>
            <a:ln w="12700">
              <a:solidFill>
                <a:srgbClr val="808000"/>
              </a:solidFill>
              <a:round/>
              <a:headEnd/>
              <a:tailEnd/>
            </a:ln>
          </p:spPr>
          <p:txBody>
            <a:bodyPr/>
            <a:lstStyle/>
            <a:p>
              <a:endParaRPr lang="el-GR"/>
            </a:p>
          </p:txBody>
        </p:sp>
        <p:sp>
          <p:nvSpPr>
            <p:cNvPr id="23651" name="Line 25"/>
            <p:cNvSpPr>
              <a:spLocks noChangeShapeType="1"/>
            </p:cNvSpPr>
            <p:nvPr/>
          </p:nvSpPr>
          <p:spPr bwMode="auto">
            <a:xfrm>
              <a:off x="12939" y="10036"/>
              <a:ext cx="174" cy="333"/>
            </a:xfrm>
            <a:prstGeom prst="line">
              <a:avLst/>
            </a:prstGeom>
            <a:noFill/>
            <a:ln w="12700">
              <a:solidFill>
                <a:srgbClr val="808000"/>
              </a:solidFill>
              <a:round/>
              <a:headEnd/>
              <a:tailEnd/>
            </a:ln>
          </p:spPr>
          <p:txBody>
            <a:bodyPr/>
            <a:lstStyle/>
            <a:p>
              <a:endParaRPr lang="el-GR"/>
            </a:p>
          </p:txBody>
        </p:sp>
        <p:sp>
          <p:nvSpPr>
            <p:cNvPr id="23652" name="Line 24"/>
            <p:cNvSpPr>
              <a:spLocks noChangeShapeType="1"/>
            </p:cNvSpPr>
            <p:nvPr/>
          </p:nvSpPr>
          <p:spPr bwMode="auto">
            <a:xfrm flipH="1">
              <a:off x="12765" y="10036"/>
              <a:ext cx="174" cy="333"/>
            </a:xfrm>
            <a:prstGeom prst="line">
              <a:avLst/>
            </a:prstGeom>
            <a:noFill/>
            <a:ln w="12700">
              <a:solidFill>
                <a:srgbClr val="808000"/>
              </a:solidFill>
              <a:round/>
              <a:headEnd/>
              <a:tailEnd/>
            </a:ln>
          </p:spPr>
          <p:txBody>
            <a:bodyPr/>
            <a:lstStyle/>
            <a:p>
              <a:endParaRPr lang="el-GR"/>
            </a:p>
          </p:txBody>
        </p:sp>
        <p:sp>
          <p:nvSpPr>
            <p:cNvPr id="23653" name="Line 23"/>
            <p:cNvSpPr>
              <a:spLocks noChangeShapeType="1"/>
            </p:cNvSpPr>
            <p:nvPr/>
          </p:nvSpPr>
          <p:spPr bwMode="auto">
            <a:xfrm flipH="1">
              <a:off x="12939" y="9703"/>
              <a:ext cx="174" cy="333"/>
            </a:xfrm>
            <a:prstGeom prst="line">
              <a:avLst/>
            </a:prstGeom>
            <a:noFill/>
            <a:ln w="12700">
              <a:solidFill>
                <a:srgbClr val="808000"/>
              </a:solidFill>
              <a:round/>
              <a:headEnd/>
              <a:tailEnd/>
            </a:ln>
          </p:spPr>
          <p:txBody>
            <a:bodyPr/>
            <a:lstStyle/>
            <a:p>
              <a:endParaRPr lang="el-GR"/>
            </a:p>
          </p:txBody>
        </p:sp>
        <p:sp>
          <p:nvSpPr>
            <p:cNvPr id="23654" name="Rectangle 22"/>
            <p:cNvSpPr>
              <a:spLocks noChangeArrowheads="1"/>
            </p:cNvSpPr>
            <p:nvPr/>
          </p:nvSpPr>
          <p:spPr bwMode="auto">
            <a:xfrm>
              <a:off x="13798" y="9477"/>
              <a:ext cx="5549" cy="1082"/>
            </a:xfrm>
            <a:prstGeom prst="rect">
              <a:avLst/>
            </a:prstGeom>
            <a:noFill/>
            <a:ln w="0">
              <a:noFill/>
              <a:miter lim="800000"/>
              <a:headEnd/>
              <a:tailEnd/>
            </a:ln>
          </p:spPr>
          <p:txBody>
            <a:bodyPr lIns="0" tIns="0" rIns="0" bIns="0"/>
            <a:lstStyle/>
            <a:p>
              <a:pPr algn="just"/>
              <a:r>
                <a:rPr lang="el-GR" sz="1000" b="1">
                  <a:solidFill>
                    <a:srgbClr val="000000"/>
                  </a:solidFill>
                  <a:cs typeface="Times New Roman" pitchFamily="18" charset="0"/>
                </a:rPr>
                <a:t>ΙΑΠΩΝΙΑ</a:t>
              </a:r>
              <a:endParaRPr lang="el-GR">
                <a:cs typeface="Times New Roman" pitchFamily="18" charset="0"/>
              </a:endParaRPr>
            </a:p>
          </p:txBody>
        </p:sp>
        <p:sp>
          <p:nvSpPr>
            <p:cNvPr id="23655" name="Line 21"/>
            <p:cNvSpPr>
              <a:spLocks noChangeShapeType="1"/>
            </p:cNvSpPr>
            <p:nvPr/>
          </p:nvSpPr>
          <p:spPr bwMode="auto">
            <a:xfrm>
              <a:off x="12242" y="11306"/>
              <a:ext cx="1387" cy="5"/>
            </a:xfrm>
            <a:prstGeom prst="line">
              <a:avLst/>
            </a:prstGeom>
            <a:noFill/>
            <a:ln w="12700">
              <a:solidFill>
                <a:srgbClr val="800080"/>
              </a:solidFill>
              <a:round/>
              <a:headEnd/>
              <a:tailEnd/>
            </a:ln>
          </p:spPr>
          <p:txBody>
            <a:bodyPr/>
            <a:lstStyle/>
            <a:p>
              <a:endParaRPr lang="el-GR"/>
            </a:p>
          </p:txBody>
        </p:sp>
        <p:sp>
          <p:nvSpPr>
            <p:cNvPr id="23656" name="Rectangle 20"/>
            <p:cNvSpPr>
              <a:spLocks noChangeArrowheads="1"/>
            </p:cNvSpPr>
            <p:nvPr/>
          </p:nvSpPr>
          <p:spPr bwMode="auto">
            <a:xfrm>
              <a:off x="12730" y="10919"/>
              <a:ext cx="502" cy="959"/>
            </a:xfrm>
            <a:prstGeom prst="rect">
              <a:avLst/>
            </a:prstGeom>
            <a:noFill/>
            <a:ln w="0">
              <a:noFill/>
              <a:miter lim="800000"/>
              <a:headEnd/>
              <a:tailEnd/>
            </a:ln>
          </p:spPr>
          <p:txBody>
            <a:bodyPr/>
            <a:lstStyle/>
            <a:p>
              <a:endParaRPr lang="el-GR"/>
            </a:p>
          </p:txBody>
        </p:sp>
        <p:sp>
          <p:nvSpPr>
            <p:cNvPr id="23657" name="Line 19"/>
            <p:cNvSpPr>
              <a:spLocks noChangeShapeType="1"/>
            </p:cNvSpPr>
            <p:nvPr/>
          </p:nvSpPr>
          <p:spPr bwMode="auto">
            <a:xfrm>
              <a:off x="12765" y="10982"/>
              <a:ext cx="174" cy="333"/>
            </a:xfrm>
            <a:prstGeom prst="line">
              <a:avLst/>
            </a:prstGeom>
            <a:noFill/>
            <a:ln w="12700">
              <a:solidFill>
                <a:srgbClr val="800080"/>
              </a:solidFill>
              <a:round/>
              <a:headEnd/>
              <a:tailEnd/>
            </a:ln>
          </p:spPr>
          <p:txBody>
            <a:bodyPr/>
            <a:lstStyle/>
            <a:p>
              <a:endParaRPr lang="el-GR"/>
            </a:p>
          </p:txBody>
        </p:sp>
        <p:sp>
          <p:nvSpPr>
            <p:cNvPr id="23658" name="Line 18"/>
            <p:cNvSpPr>
              <a:spLocks noChangeShapeType="1"/>
            </p:cNvSpPr>
            <p:nvPr/>
          </p:nvSpPr>
          <p:spPr bwMode="auto">
            <a:xfrm>
              <a:off x="12939" y="11315"/>
              <a:ext cx="174" cy="334"/>
            </a:xfrm>
            <a:prstGeom prst="line">
              <a:avLst/>
            </a:prstGeom>
            <a:noFill/>
            <a:ln w="12700">
              <a:solidFill>
                <a:srgbClr val="800080"/>
              </a:solidFill>
              <a:round/>
              <a:headEnd/>
              <a:tailEnd/>
            </a:ln>
          </p:spPr>
          <p:txBody>
            <a:bodyPr/>
            <a:lstStyle/>
            <a:p>
              <a:endParaRPr lang="el-GR"/>
            </a:p>
          </p:txBody>
        </p:sp>
        <p:sp>
          <p:nvSpPr>
            <p:cNvPr id="23659" name="Line 17"/>
            <p:cNvSpPr>
              <a:spLocks noChangeShapeType="1"/>
            </p:cNvSpPr>
            <p:nvPr/>
          </p:nvSpPr>
          <p:spPr bwMode="auto">
            <a:xfrm flipH="1">
              <a:off x="12765" y="11315"/>
              <a:ext cx="174" cy="334"/>
            </a:xfrm>
            <a:prstGeom prst="line">
              <a:avLst/>
            </a:prstGeom>
            <a:noFill/>
            <a:ln w="12700">
              <a:solidFill>
                <a:srgbClr val="800080"/>
              </a:solidFill>
              <a:round/>
              <a:headEnd/>
              <a:tailEnd/>
            </a:ln>
          </p:spPr>
          <p:txBody>
            <a:bodyPr/>
            <a:lstStyle/>
            <a:p>
              <a:endParaRPr lang="el-GR"/>
            </a:p>
          </p:txBody>
        </p:sp>
        <p:sp>
          <p:nvSpPr>
            <p:cNvPr id="23660" name="Line 16"/>
            <p:cNvSpPr>
              <a:spLocks noChangeShapeType="1"/>
            </p:cNvSpPr>
            <p:nvPr/>
          </p:nvSpPr>
          <p:spPr bwMode="auto">
            <a:xfrm flipH="1">
              <a:off x="12939" y="10982"/>
              <a:ext cx="174" cy="333"/>
            </a:xfrm>
            <a:prstGeom prst="line">
              <a:avLst/>
            </a:prstGeom>
            <a:noFill/>
            <a:ln w="12700">
              <a:solidFill>
                <a:srgbClr val="800080"/>
              </a:solidFill>
              <a:round/>
              <a:headEnd/>
              <a:tailEnd/>
            </a:ln>
          </p:spPr>
          <p:txBody>
            <a:bodyPr/>
            <a:lstStyle/>
            <a:p>
              <a:endParaRPr lang="el-GR"/>
            </a:p>
          </p:txBody>
        </p:sp>
        <p:sp>
          <p:nvSpPr>
            <p:cNvPr id="23661" name="Line 15"/>
            <p:cNvSpPr>
              <a:spLocks noChangeShapeType="1"/>
            </p:cNvSpPr>
            <p:nvPr/>
          </p:nvSpPr>
          <p:spPr bwMode="auto">
            <a:xfrm flipH="1">
              <a:off x="12939" y="10982"/>
              <a:ext cx="2" cy="333"/>
            </a:xfrm>
            <a:prstGeom prst="line">
              <a:avLst/>
            </a:prstGeom>
            <a:noFill/>
            <a:ln w="12700">
              <a:solidFill>
                <a:srgbClr val="800080"/>
              </a:solidFill>
              <a:round/>
              <a:headEnd/>
              <a:tailEnd/>
            </a:ln>
          </p:spPr>
          <p:txBody>
            <a:bodyPr/>
            <a:lstStyle/>
            <a:p>
              <a:endParaRPr lang="el-GR"/>
            </a:p>
          </p:txBody>
        </p:sp>
        <p:sp>
          <p:nvSpPr>
            <p:cNvPr id="23662" name="Line 14"/>
            <p:cNvSpPr>
              <a:spLocks noChangeShapeType="1"/>
            </p:cNvSpPr>
            <p:nvPr/>
          </p:nvSpPr>
          <p:spPr bwMode="auto">
            <a:xfrm>
              <a:off x="12939" y="11315"/>
              <a:ext cx="2" cy="334"/>
            </a:xfrm>
            <a:prstGeom prst="line">
              <a:avLst/>
            </a:prstGeom>
            <a:noFill/>
            <a:ln w="12700">
              <a:solidFill>
                <a:srgbClr val="800080"/>
              </a:solidFill>
              <a:round/>
              <a:headEnd/>
              <a:tailEnd/>
            </a:ln>
          </p:spPr>
          <p:txBody>
            <a:bodyPr/>
            <a:lstStyle/>
            <a:p>
              <a:endParaRPr lang="el-GR"/>
            </a:p>
          </p:txBody>
        </p:sp>
        <p:sp>
          <p:nvSpPr>
            <p:cNvPr id="23663" name="Rectangle 13"/>
            <p:cNvSpPr>
              <a:spLocks noChangeArrowheads="1"/>
            </p:cNvSpPr>
            <p:nvPr/>
          </p:nvSpPr>
          <p:spPr bwMode="auto">
            <a:xfrm>
              <a:off x="13798" y="10770"/>
              <a:ext cx="5505" cy="1081"/>
            </a:xfrm>
            <a:prstGeom prst="rect">
              <a:avLst/>
            </a:prstGeom>
            <a:noFill/>
            <a:ln w="0">
              <a:noFill/>
              <a:miter lim="800000"/>
              <a:headEnd/>
              <a:tailEnd/>
            </a:ln>
          </p:spPr>
          <p:txBody>
            <a:bodyPr lIns="0" tIns="0" rIns="0" bIns="0"/>
            <a:lstStyle/>
            <a:p>
              <a:pPr algn="just"/>
              <a:r>
                <a:rPr lang="el-GR" sz="1000" b="1">
                  <a:solidFill>
                    <a:srgbClr val="000000"/>
                  </a:solidFill>
                  <a:cs typeface="Times New Roman" pitchFamily="18" charset="0"/>
                </a:rPr>
                <a:t>ΕΛΛΑΔΑ</a:t>
              </a:r>
              <a:endParaRPr lang="el-GR">
                <a:cs typeface="Times New Roman" pitchFamily="18" charset="0"/>
              </a:endParaRPr>
            </a:p>
          </p:txBody>
        </p:sp>
        <p:sp>
          <p:nvSpPr>
            <p:cNvPr id="23664" name="Rectangle 12"/>
            <p:cNvSpPr>
              <a:spLocks noChangeArrowheads="1"/>
            </p:cNvSpPr>
            <p:nvPr/>
          </p:nvSpPr>
          <p:spPr bwMode="auto">
            <a:xfrm>
              <a:off x="7847" y="10698"/>
              <a:ext cx="3723" cy="1081"/>
            </a:xfrm>
            <a:prstGeom prst="rect">
              <a:avLst/>
            </a:prstGeom>
            <a:noFill/>
            <a:ln w="0">
              <a:noFill/>
              <a:miter lim="800000"/>
              <a:headEnd/>
              <a:tailEnd/>
            </a:ln>
          </p:spPr>
          <p:txBody>
            <a:bodyPr lIns="0" tIns="0" rIns="0" bIns="0"/>
            <a:lstStyle/>
            <a:p>
              <a:pPr algn="just"/>
              <a:r>
                <a:rPr lang="en-US" sz="1000" b="1">
                  <a:solidFill>
                    <a:srgbClr val="000000"/>
                  </a:solidFill>
                  <a:latin typeface="HellasArc"/>
                  <a:cs typeface="Times New Roman" pitchFamily="18" charset="0"/>
                </a:rPr>
                <a:t>     </a:t>
              </a:r>
              <a:endParaRPr lang="en-US"/>
            </a:p>
          </p:txBody>
        </p:sp>
        <p:sp>
          <p:nvSpPr>
            <p:cNvPr id="23665" name="Rectangle 11"/>
            <p:cNvSpPr>
              <a:spLocks noChangeArrowheads="1"/>
            </p:cNvSpPr>
            <p:nvPr/>
          </p:nvSpPr>
          <p:spPr bwMode="auto">
            <a:xfrm>
              <a:off x="8228" y="10698"/>
              <a:ext cx="3723" cy="1081"/>
            </a:xfrm>
            <a:prstGeom prst="rect">
              <a:avLst/>
            </a:prstGeom>
            <a:noFill/>
            <a:ln w="0">
              <a:noFill/>
              <a:miter lim="800000"/>
              <a:headEnd/>
              <a:tailEnd/>
            </a:ln>
          </p:spPr>
          <p:txBody>
            <a:bodyPr lIns="0" tIns="0" rIns="0" bIns="0"/>
            <a:lstStyle/>
            <a:p>
              <a:pPr algn="just"/>
              <a:r>
                <a:rPr lang="en-US" sz="1000" b="1">
                  <a:solidFill>
                    <a:srgbClr val="000000"/>
                  </a:solidFill>
                  <a:latin typeface="HellasArc"/>
                  <a:cs typeface="Times New Roman" pitchFamily="18" charset="0"/>
                </a:rPr>
                <a:t> </a:t>
              </a:r>
              <a:endParaRPr lang="en-US"/>
            </a:p>
          </p:txBody>
        </p:sp>
        <p:sp>
          <p:nvSpPr>
            <p:cNvPr id="23666" name="Rectangle 10"/>
            <p:cNvSpPr>
              <a:spLocks noChangeArrowheads="1"/>
            </p:cNvSpPr>
            <p:nvPr/>
          </p:nvSpPr>
          <p:spPr bwMode="auto">
            <a:xfrm>
              <a:off x="8296" y="8707"/>
              <a:ext cx="3723" cy="1081"/>
            </a:xfrm>
            <a:prstGeom prst="rect">
              <a:avLst/>
            </a:prstGeom>
            <a:noFill/>
            <a:ln w="0">
              <a:noFill/>
              <a:miter lim="800000"/>
              <a:headEnd/>
              <a:tailEnd/>
            </a:ln>
          </p:spPr>
          <p:txBody>
            <a:bodyPr lIns="0" tIns="0" rIns="0" bIns="0"/>
            <a:lstStyle/>
            <a:p>
              <a:pPr algn="just"/>
              <a:r>
                <a:rPr lang="en-US" sz="1000" b="1">
                  <a:solidFill>
                    <a:srgbClr val="000000"/>
                  </a:solidFill>
                  <a:latin typeface="HellasArc"/>
                  <a:cs typeface="Times New Roman" pitchFamily="18" charset="0"/>
                </a:rPr>
                <a:t> </a:t>
              </a:r>
              <a:endParaRPr lang="en-US"/>
            </a:p>
          </p:txBody>
        </p:sp>
      </p:grpSp>
      <p:sp>
        <p:nvSpPr>
          <p:cNvPr id="23558" name="Rectangle 116"/>
          <p:cNvSpPr>
            <a:spLocks noChangeArrowheads="1"/>
          </p:cNvSpPr>
          <p:nvPr/>
        </p:nvSpPr>
        <p:spPr bwMode="auto">
          <a:xfrm>
            <a:off x="0" y="2019300"/>
            <a:ext cx="9144000" cy="0"/>
          </a:xfrm>
          <a:prstGeom prst="rect">
            <a:avLst/>
          </a:prstGeom>
          <a:noFill/>
          <a:ln w="9525">
            <a:noFill/>
            <a:miter lim="800000"/>
            <a:headEnd/>
            <a:tailEnd/>
          </a:ln>
        </p:spPr>
        <p:txBody>
          <a:bodyPr wrap="none" anchor="ctr">
            <a:spAutoFit/>
          </a:bodyPr>
          <a:lstStyle/>
          <a:p>
            <a:endParaRPr lang="el-GR"/>
          </a:p>
        </p:txBody>
      </p:sp>
      <p:sp>
        <p:nvSpPr>
          <p:cNvPr id="23559" name="Rectangle 137"/>
          <p:cNvSpPr>
            <a:spLocks noChangeArrowheads="1"/>
          </p:cNvSpPr>
          <p:nvPr/>
        </p:nvSpPr>
        <p:spPr bwMode="auto">
          <a:xfrm>
            <a:off x="0" y="2019300"/>
            <a:ext cx="9144000" cy="0"/>
          </a:xfrm>
          <a:prstGeom prst="rect">
            <a:avLst/>
          </a:prstGeom>
          <a:noFill/>
          <a:ln w="9525">
            <a:noFill/>
            <a:miter lim="800000"/>
            <a:headEnd/>
            <a:tailEnd/>
          </a:ln>
        </p:spPr>
        <p:txBody>
          <a:bodyPr wrap="none" anchor="ctr">
            <a:spAutoFit/>
          </a:bodyPr>
          <a:lstStyle/>
          <a:p>
            <a:endParaRPr lang="el-GR"/>
          </a:p>
        </p:txBody>
      </p:sp>
      <p:sp>
        <p:nvSpPr>
          <p:cNvPr id="23560" name="Rectangle 138"/>
          <p:cNvSpPr>
            <a:spLocks noChangeArrowheads="1"/>
          </p:cNvSpPr>
          <p:nvPr/>
        </p:nvSpPr>
        <p:spPr bwMode="auto">
          <a:xfrm>
            <a:off x="0" y="4838700"/>
            <a:ext cx="9144000" cy="0"/>
          </a:xfrm>
          <a:prstGeom prst="rect">
            <a:avLst/>
          </a:prstGeom>
          <a:noFill/>
          <a:ln w="9525">
            <a:noFill/>
            <a:miter lim="800000"/>
            <a:headEnd/>
            <a:tailEnd/>
          </a:ln>
        </p:spPr>
        <p:txBody>
          <a:bodyPr wrap="none" anchor="ctr">
            <a:spAutoFit/>
          </a:bodyPr>
          <a:lstStyle/>
          <a:p>
            <a:endParaRPr lang="el-GR"/>
          </a:p>
        </p:txBody>
      </p:sp>
      <p:sp>
        <p:nvSpPr>
          <p:cNvPr id="2" name="TextBox 1">
            <a:extLst>
              <a:ext uri="{FF2B5EF4-FFF2-40B4-BE49-F238E27FC236}">
                <a16:creationId xmlns:a16="http://schemas.microsoft.com/office/drawing/2014/main" id="{587CD695-3ED7-4AA0-A51E-499B85FDFD92}"/>
              </a:ext>
            </a:extLst>
          </p:cNvPr>
          <p:cNvSpPr txBox="1"/>
          <p:nvPr/>
        </p:nvSpPr>
        <p:spPr>
          <a:xfrm>
            <a:off x="251520" y="4528184"/>
            <a:ext cx="8640960" cy="1877437"/>
          </a:xfrm>
          <a:prstGeom prst="rect">
            <a:avLst/>
          </a:prstGeom>
          <a:noFill/>
        </p:spPr>
        <p:txBody>
          <a:bodyPr wrap="square" rtlCol="0">
            <a:spAutoFit/>
          </a:bodyPr>
          <a:lstStyle/>
          <a:p>
            <a:r>
              <a:rPr lang="el-GR" sz="1400" dirty="0"/>
              <a:t>Οι δύο διαφάνειες που απεικονίζουν την εξέλιξη της θνησιμότητας από καρδιαγγειακά σε 5 Χώρες είναι χαρακτηριστική: Σημειώστε τις Χώρες Φινλανδία και Ελλάδα: Η Ελλάδα από Χώρα Μοντέλο στη Δεκαετία του ΄60, μετά τη δεκαετία του ΄80 όχι μόνο χάνει τα πρωτεία, αλλά και ξεπερνιέται από Χώρες όπως οι Σκανδιναβικές: π.χ. η Φινλανδία. </a:t>
            </a:r>
          </a:p>
          <a:p>
            <a:r>
              <a:rPr lang="el-GR" sz="1400" b="1" u="sng" dirty="0"/>
              <a:t>Ερώτημα: </a:t>
            </a:r>
            <a:r>
              <a:rPr lang="el-GR" sz="1400" dirty="0"/>
              <a:t>Τί κάνουν οι Χώρες αυτές και αναστρέφουν τους κακούς δείκτες που είχαν μέχρι τότε;</a:t>
            </a:r>
          </a:p>
          <a:p>
            <a:r>
              <a:rPr lang="el-GR" sz="1400" b="1" u="sng" dirty="0"/>
              <a:t>Απάντηση: </a:t>
            </a:r>
            <a:r>
              <a:rPr lang="el-GR" sz="1400" dirty="0"/>
              <a:t>Οικειοποιούνται τις συνήθειες που είχαν μέχρι τότε Χώρες όπως η Ελλάδα: Δηλ. Ανακαλύπτουν την Μεσογειακή Διατροφή.</a:t>
            </a:r>
          </a:p>
          <a:p>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p:cNvPicPr>
            <a:picLocks noChangeAspect="1" noChangeArrowheads="1"/>
          </p:cNvPicPr>
          <p:nvPr/>
        </p:nvPicPr>
        <p:blipFill>
          <a:blip r:embed="rId2" cstate="print"/>
          <a:srcRect t="-99986" b="99986"/>
          <a:stretch>
            <a:fillRect/>
          </a:stretch>
        </p:blipFill>
        <p:spPr bwMode="auto">
          <a:xfrm>
            <a:off x="1692275" y="1843088"/>
            <a:ext cx="5265738" cy="2713037"/>
          </a:xfrm>
          <a:prstGeom prst="rect">
            <a:avLst/>
          </a:prstGeom>
          <a:noFill/>
          <a:ln w="9525">
            <a:noFill/>
            <a:miter lim="800000"/>
            <a:headEnd/>
            <a:tailEnd/>
          </a:ln>
        </p:spPr>
      </p:pic>
      <p:pic>
        <p:nvPicPr>
          <p:cNvPr id="24579" name="Picture 5"/>
          <p:cNvPicPr>
            <a:picLocks noChangeAspect="1" noChangeArrowheads="1"/>
          </p:cNvPicPr>
          <p:nvPr/>
        </p:nvPicPr>
        <p:blipFill>
          <a:blip r:embed="rId2" cstate="print"/>
          <a:srcRect t="-99953" b="99953"/>
          <a:stretch>
            <a:fillRect/>
          </a:stretch>
        </p:blipFill>
        <p:spPr bwMode="auto">
          <a:xfrm>
            <a:off x="2195513" y="1484313"/>
            <a:ext cx="5265737" cy="2713037"/>
          </a:xfrm>
          <a:prstGeom prst="rect">
            <a:avLst/>
          </a:prstGeom>
          <a:noFill/>
          <a:ln w="9525">
            <a:noFill/>
            <a:miter lim="800000"/>
            <a:headEnd/>
            <a:tailEnd/>
          </a:ln>
        </p:spPr>
      </p:pic>
      <p:grpSp>
        <p:nvGrpSpPr>
          <p:cNvPr id="24580" name="Group 6"/>
          <p:cNvGrpSpPr>
            <a:grpSpLocks/>
          </p:cNvGrpSpPr>
          <p:nvPr/>
        </p:nvGrpSpPr>
        <p:grpSpPr bwMode="auto">
          <a:xfrm>
            <a:off x="971550" y="1700213"/>
            <a:ext cx="7056438" cy="4321175"/>
            <a:chOff x="0" y="0"/>
            <a:chExt cx="20000" cy="20000"/>
          </a:xfrm>
        </p:grpSpPr>
        <p:sp>
          <p:nvSpPr>
            <p:cNvPr id="24583" name="Freeform 116"/>
            <p:cNvSpPr>
              <a:spLocks/>
            </p:cNvSpPr>
            <p:nvPr/>
          </p:nvSpPr>
          <p:spPr bwMode="auto">
            <a:xfrm>
              <a:off x="0" y="0"/>
              <a:ext cx="20000" cy="20000"/>
            </a:xfrm>
            <a:custGeom>
              <a:avLst/>
              <a:gdLst>
                <a:gd name="T0" fmla="*/ 0 w 20000"/>
                <a:gd name="T1" fmla="*/ 0 h 20000"/>
                <a:gd name="T2" fmla="*/ 0 w 20000"/>
                <a:gd name="T3" fmla="*/ 20000 h 20000"/>
                <a:gd name="T4" fmla="*/ 20000 w 20000"/>
                <a:gd name="T5" fmla="*/ 20000 h 20000"/>
                <a:gd name="T6" fmla="*/ 20000 w 20000"/>
                <a:gd name="T7" fmla="*/ 0 h 20000"/>
                <a:gd name="T8" fmla="*/ 0 w 20000"/>
                <a:gd name="T9" fmla="*/ 0 h 20000"/>
                <a:gd name="T10" fmla="*/ 0 60000 65536"/>
                <a:gd name="T11" fmla="*/ 0 60000 65536"/>
                <a:gd name="T12" fmla="*/ 0 60000 65536"/>
                <a:gd name="T13" fmla="*/ 0 60000 65536"/>
                <a:gd name="T14" fmla="*/ 0 60000 65536"/>
                <a:gd name="T15" fmla="*/ 0 w 20000"/>
                <a:gd name="T16" fmla="*/ 0 h 20000"/>
                <a:gd name="T17" fmla="*/ 20000 w 20000"/>
                <a:gd name="T18" fmla="*/ 20000 h 20000"/>
              </a:gdLst>
              <a:ahLst/>
              <a:cxnLst>
                <a:cxn ang="T10">
                  <a:pos x="T0" y="T1"/>
                </a:cxn>
                <a:cxn ang="T11">
                  <a:pos x="T2" y="T3"/>
                </a:cxn>
                <a:cxn ang="T12">
                  <a:pos x="T4" y="T5"/>
                </a:cxn>
                <a:cxn ang="T13">
                  <a:pos x="T6" y="T7"/>
                </a:cxn>
                <a:cxn ang="T14">
                  <a:pos x="T8" y="T9"/>
                </a:cxn>
              </a:cxnLst>
              <a:rect l="T15" t="T16" r="T17" b="T18"/>
              <a:pathLst>
                <a:path w="20000" h="20000">
                  <a:moveTo>
                    <a:pt x="0" y="0"/>
                  </a:moveTo>
                  <a:lnTo>
                    <a:pt x="0" y="20000"/>
                  </a:lnTo>
                  <a:lnTo>
                    <a:pt x="20000" y="20000"/>
                  </a:lnTo>
                  <a:lnTo>
                    <a:pt x="20000" y="0"/>
                  </a:lnTo>
                  <a:lnTo>
                    <a:pt x="0" y="0"/>
                  </a:lnTo>
                  <a:close/>
                </a:path>
              </a:pathLst>
            </a:custGeom>
            <a:noFill/>
            <a:ln w="0">
              <a:noFill/>
              <a:round/>
              <a:headEnd/>
              <a:tailEnd/>
            </a:ln>
          </p:spPr>
          <p:txBody>
            <a:bodyPr/>
            <a:lstStyle/>
            <a:p>
              <a:endParaRPr lang="el-GR"/>
            </a:p>
          </p:txBody>
        </p:sp>
        <p:sp>
          <p:nvSpPr>
            <p:cNvPr id="24584" name="Line 115"/>
            <p:cNvSpPr>
              <a:spLocks noChangeShapeType="1"/>
            </p:cNvSpPr>
            <p:nvPr/>
          </p:nvSpPr>
          <p:spPr bwMode="auto">
            <a:xfrm flipH="1">
              <a:off x="1522" y="6246"/>
              <a:ext cx="2" cy="11410"/>
            </a:xfrm>
            <a:prstGeom prst="line">
              <a:avLst/>
            </a:prstGeom>
            <a:noFill/>
            <a:ln w="12700">
              <a:solidFill>
                <a:srgbClr val="000000"/>
              </a:solidFill>
              <a:round/>
              <a:headEnd/>
              <a:tailEnd/>
            </a:ln>
          </p:spPr>
          <p:txBody>
            <a:bodyPr/>
            <a:lstStyle/>
            <a:p>
              <a:endParaRPr lang="el-GR"/>
            </a:p>
          </p:txBody>
        </p:sp>
        <p:sp>
          <p:nvSpPr>
            <p:cNvPr id="24585" name="Line 114"/>
            <p:cNvSpPr>
              <a:spLocks noChangeShapeType="1"/>
            </p:cNvSpPr>
            <p:nvPr/>
          </p:nvSpPr>
          <p:spPr bwMode="auto">
            <a:xfrm>
              <a:off x="1416" y="17656"/>
              <a:ext cx="214" cy="5"/>
            </a:xfrm>
            <a:prstGeom prst="line">
              <a:avLst/>
            </a:prstGeom>
            <a:noFill/>
            <a:ln w="12700">
              <a:solidFill>
                <a:srgbClr val="000000"/>
              </a:solidFill>
              <a:round/>
              <a:headEnd/>
              <a:tailEnd/>
            </a:ln>
          </p:spPr>
          <p:txBody>
            <a:bodyPr/>
            <a:lstStyle/>
            <a:p>
              <a:endParaRPr lang="el-GR"/>
            </a:p>
          </p:txBody>
        </p:sp>
        <p:sp>
          <p:nvSpPr>
            <p:cNvPr id="24586" name="Line 113"/>
            <p:cNvSpPr>
              <a:spLocks noChangeShapeType="1"/>
            </p:cNvSpPr>
            <p:nvPr/>
          </p:nvSpPr>
          <p:spPr bwMode="auto">
            <a:xfrm>
              <a:off x="1416" y="16234"/>
              <a:ext cx="214" cy="5"/>
            </a:xfrm>
            <a:prstGeom prst="line">
              <a:avLst/>
            </a:prstGeom>
            <a:noFill/>
            <a:ln w="12700">
              <a:solidFill>
                <a:srgbClr val="000000"/>
              </a:solidFill>
              <a:round/>
              <a:headEnd/>
              <a:tailEnd/>
            </a:ln>
          </p:spPr>
          <p:txBody>
            <a:bodyPr/>
            <a:lstStyle/>
            <a:p>
              <a:endParaRPr lang="el-GR"/>
            </a:p>
          </p:txBody>
        </p:sp>
        <p:sp>
          <p:nvSpPr>
            <p:cNvPr id="24587" name="Line 112"/>
            <p:cNvSpPr>
              <a:spLocks noChangeShapeType="1"/>
            </p:cNvSpPr>
            <p:nvPr/>
          </p:nvSpPr>
          <p:spPr bwMode="auto">
            <a:xfrm>
              <a:off x="1416" y="14802"/>
              <a:ext cx="214" cy="5"/>
            </a:xfrm>
            <a:prstGeom prst="line">
              <a:avLst/>
            </a:prstGeom>
            <a:noFill/>
            <a:ln w="12700">
              <a:solidFill>
                <a:srgbClr val="000000"/>
              </a:solidFill>
              <a:round/>
              <a:headEnd/>
              <a:tailEnd/>
            </a:ln>
          </p:spPr>
          <p:txBody>
            <a:bodyPr/>
            <a:lstStyle/>
            <a:p>
              <a:endParaRPr lang="el-GR"/>
            </a:p>
          </p:txBody>
        </p:sp>
        <p:sp>
          <p:nvSpPr>
            <p:cNvPr id="24588" name="Line 111"/>
            <p:cNvSpPr>
              <a:spLocks noChangeShapeType="1"/>
            </p:cNvSpPr>
            <p:nvPr/>
          </p:nvSpPr>
          <p:spPr bwMode="auto">
            <a:xfrm>
              <a:off x="1416" y="13380"/>
              <a:ext cx="214" cy="5"/>
            </a:xfrm>
            <a:prstGeom prst="line">
              <a:avLst/>
            </a:prstGeom>
            <a:noFill/>
            <a:ln w="12700">
              <a:solidFill>
                <a:srgbClr val="000000"/>
              </a:solidFill>
              <a:round/>
              <a:headEnd/>
              <a:tailEnd/>
            </a:ln>
          </p:spPr>
          <p:txBody>
            <a:bodyPr/>
            <a:lstStyle/>
            <a:p>
              <a:endParaRPr lang="el-GR"/>
            </a:p>
          </p:txBody>
        </p:sp>
        <p:sp>
          <p:nvSpPr>
            <p:cNvPr id="24589" name="Line 110"/>
            <p:cNvSpPr>
              <a:spLocks noChangeShapeType="1"/>
            </p:cNvSpPr>
            <p:nvPr/>
          </p:nvSpPr>
          <p:spPr bwMode="auto">
            <a:xfrm>
              <a:off x="1416" y="11949"/>
              <a:ext cx="214" cy="4"/>
            </a:xfrm>
            <a:prstGeom prst="line">
              <a:avLst/>
            </a:prstGeom>
            <a:noFill/>
            <a:ln w="12700">
              <a:solidFill>
                <a:srgbClr val="000000"/>
              </a:solidFill>
              <a:round/>
              <a:headEnd/>
              <a:tailEnd/>
            </a:ln>
          </p:spPr>
          <p:txBody>
            <a:bodyPr/>
            <a:lstStyle/>
            <a:p>
              <a:endParaRPr lang="el-GR"/>
            </a:p>
          </p:txBody>
        </p:sp>
        <p:sp>
          <p:nvSpPr>
            <p:cNvPr id="24590" name="Line 109"/>
            <p:cNvSpPr>
              <a:spLocks noChangeShapeType="1"/>
            </p:cNvSpPr>
            <p:nvPr/>
          </p:nvSpPr>
          <p:spPr bwMode="auto">
            <a:xfrm>
              <a:off x="1416" y="10526"/>
              <a:ext cx="214" cy="5"/>
            </a:xfrm>
            <a:prstGeom prst="line">
              <a:avLst/>
            </a:prstGeom>
            <a:noFill/>
            <a:ln w="12700">
              <a:solidFill>
                <a:srgbClr val="000000"/>
              </a:solidFill>
              <a:round/>
              <a:headEnd/>
              <a:tailEnd/>
            </a:ln>
          </p:spPr>
          <p:txBody>
            <a:bodyPr/>
            <a:lstStyle/>
            <a:p>
              <a:endParaRPr lang="el-GR"/>
            </a:p>
          </p:txBody>
        </p:sp>
        <p:sp>
          <p:nvSpPr>
            <p:cNvPr id="24591" name="Line 108"/>
            <p:cNvSpPr>
              <a:spLocks noChangeShapeType="1"/>
            </p:cNvSpPr>
            <p:nvPr/>
          </p:nvSpPr>
          <p:spPr bwMode="auto">
            <a:xfrm>
              <a:off x="1416" y="9095"/>
              <a:ext cx="214" cy="4"/>
            </a:xfrm>
            <a:prstGeom prst="line">
              <a:avLst/>
            </a:prstGeom>
            <a:noFill/>
            <a:ln w="12700">
              <a:solidFill>
                <a:srgbClr val="000000"/>
              </a:solidFill>
              <a:round/>
              <a:headEnd/>
              <a:tailEnd/>
            </a:ln>
          </p:spPr>
          <p:txBody>
            <a:bodyPr/>
            <a:lstStyle/>
            <a:p>
              <a:endParaRPr lang="el-GR"/>
            </a:p>
          </p:txBody>
        </p:sp>
        <p:sp>
          <p:nvSpPr>
            <p:cNvPr id="24592" name="Line 107"/>
            <p:cNvSpPr>
              <a:spLocks noChangeShapeType="1"/>
            </p:cNvSpPr>
            <p:nvPr/>
          </p:nvSpPr>
          <p:spPr bwMode="auto">
            <a:xfrm>
              <a:off x="1416" y="7673"/>
              <a:ext cx="214" cy="4"/>
            </a:xfrm>
            <a:prstGeom prst="line">
              <a:avLst/>
            </a:prstGeom>
            <a:noFill/>
            <a:ln w="12700">
              <a:solidFill>
                <a:srgbClr val="000000"/>
              </a:solidFill>
              <a:round/>
              <a:headEnd/>
              <a:tailEnd/>
            </a:ln>
          </p:spPr>
          <p:txBody>
            <a:bodyPr/>
            <a:lstStyle/>
            <a:p>
              <a:endParaRPr lang="el-GR"/>
            </a:p>
          </p:txBody>
        </p:sp>
        <p:sp>
          <p:nvSpPr>
            <p:cNvPr id="24593" name="Line 106"/>
            <p:cNvSpPr>
              <a:spLocks noChangeShapeType="1"/>
            </p:cNvSpPr>
            <p:nvPr/>
          </p:nvSpPr>
          <p:spPr bwMode="auto">
            <a:xfrm>
              <a:off x="1416" y="6246"/>
              <a:ext cx="214" cy="4"/>
            </a:xfrm>
            <a:prstGeom prst="line">
              <a:avLst/>
            </a:prstGeom>
            <a:noFill/>
            <a:ln w="12700">
              <a:solidFill>
                <a:srgbClr val="000000"/>
              </a:solidFill>
              <a:round/>
              <a:headEnd/>
              <a:tailEnd/>
            </a:ln>
          </p:spPr>
          <p:txBody>
            <a:bodyPr/>
            <a:lstStyle/>
            <a:p>
              <a:endParaRPr lang="el-GR"/>
            </a:p>
          </p:txBody>
        </p:sp>
        <p:sp>
          <p:nvSpPr>
            <p:cNvPr id="24594" name="Line 105"/>
            <p:cNvSpPr>
              <a:spLocks noChangeShapeType="1"/>
            </p:cNvSpPr>
            <p:nvPr/>
          </p:nvSpPr>
          <p:spPr bwMode="auto">
            <a:xfrm>
              <a:off x="1522" y="17656"/>
              <a:ext cx="13406" cy="5"/>
            </a:xfrm>
            <a:prstGeom prst="line">
              <a:avLst/>
            </a:prstGeom>
            <a:noFill/>
            <a:ln w="12700">
              <a:solidFill>
                <a:srgbClr val="000000"/>
              </a:solidFill>
              <a:round/>
              <a:headEnd/>
              <a:tailEnd/>
            </a:ln>
          </p:spPr>
          <p:txBody>
            <a:bodyPr/>
            <a:lstStyle/>
            <a:p>
              <a:endParaRPr lang="el-GR"/>
            </a:p>
          </p:txBody>
        </p:sp>
        <p:sp>
          <p:nvSpPr>
            <p:cNvPr id="24595" name="Line 104"/>
            <p:cNvSpPr>
              <a:spLocks noChangeShapeType="1"/>
            </p:cNvSpPr>
            <p:nvPr/>
          </p:nvSpPr>
          <p:spPr bwMode="auto">
            <a:xfrm flipH="1">
              <a:off x="1522" y="17446"/>
              <a:ext cx="2" cy="421"/>
            </a:xfrm>
            <a:prstGeom prst="line">
              <a:avLst/>
            </a:prstGeom>
            <a:noFill/>
            <a:ln w="12700">
              <a:solidFill>
                <a:srgbClr val="000000"/>
              </a:solidFill>
              <a:round/>
              <a:headEnd/>
              <a:tailEnd/>
            </a:ln>
          </p:spPr>
          <p:txBody>
            <a:bodyPr/>
            <a:lstStyle/>
            <a:p>
              <a:endParaRPr lang="el-GR"/>
            </a:p>
          </p:txBody>
        </p:sp>
        <p:sp>
          <p:nvSpPr>
            <p:cNvPr id="24596" name="Line 103"/>
            <p:cNvSpPr>
              <a:spLocks noChangeShapeType="1"/>
            </p:cNvSpPr>
            <p:nvPr/>
          </p:nvSpPr>
          <p:spPr bwMode="auto">
            <a:xfrm flipH="1">
              <a:off x="4874" y="17446"/>
              <a:ext cx="3" cy="421"/>
            </a:xfrm>
            <a:prstGeom prst="line">
              <a:avLst/>
            </a:prstGeom>
            <a:noFill/>
            <a:ln w="12700">
              <a:solidFill>
                <a:srgbClr val="000000"/>
              </a:solidFill>
              <a:round/>
              <a:headEnd/>
              <a:tailEnd/>
            </a:ln>
          </p:spPr>
          <p:txBody>
            <a:bodyPr/>
            <a:lstStyle/>
            <a:p>
              <a:endParaRPr lang="el-GR"/>
            </a:p>
          </p:txBody>
        </p:sp>
        <p:sp>
          <p:nvSpPr>
            <p:cNvPr id="24597" name="Line 102"/>
            <p:cNvSpPr>
              <a:spLocks noChangeShapeType="1"/>
            </p:cNvSpPr>
            <p:nvPr/>
          </p:nvSpPr>
          <p:spPr bwMode="auto">
            <a:xfrm flipH="1">
              <a:off x="8226" y="17446"/>
              <a:ext cx="3" cy="421"/>
            </a:xfrm>
            <a:prstGeom prst="line">
              <a:avLst/>
            </a:prstGeom>
            <a:noFill/>
            <a:ln w="12700">
              <a:solidFill>
                <a:srgbClr val="000000"/>
              </a:solidFill>
              <a:round/>
              <a:headEnd/>
              <a:tailEnd/>
            </a:ln>
          </p:spPr>
          <p:txBody>
            <a:bodyPr/>
            <a:lstStyle/>
            <a:p>
              <a:endParaRPr lang="el-GR"/>
            </a:p>
          </p:txBody>
        </p:sp>
        <p:sp>
          <p:nvSpPr>
            <p:cNvPr id="24598" name="Line 101"/>
            <p:cNvSpPr>
              <a:spLocks noChangeShapeType="1"/>
            </p:cNvSpPr>
            <p:nvPr/>
          </p:nvSpPr>
          <p:spPr bwMode="auto">
            <a:xfrm flipH="1">
              <a:off x="11579" y="17446"/>
              <a:ext cx="2" cy="421"/>
            </a:xfrm>
            <a:prstGeom prst="line">
              <a:avLst/>
            </a:prstGeom>
            <a:noFill/>
            <a:ln w="12700">
              <a:solidFill>
                <a:srgbClr val="000000"/>
              </a:solidFill>
              <a:round/>
              <a:headEnd/>
              <a:tailEnd/>
            </a:ln>
          </p:spPr>
          <p:txBody>
            <a:bodyPr/>
            <a:lstStyle/>
            <a:p>
              <a:endParaRPr lang="el-GR"/>
            </a:p>
          </p:txBody>
        </p:sp>
        <p:sp>
          <p:nvSpPr>
            <p:cNvPr id="24599" name="Line 100"/>
            <p:cNvSpPr>
              <a:spLocks noChangeShapeType="1"/>
            </p:cNvSpPr>
            <p:nvPr/>
          </p:nvSpPr>
          <p:spPr bwMode="auto">
            <a:xfrm flipH="1">
              <a:off x="14928" y="17446"/>
              <a:ext cx="3" cy="421"/>
            </a:xfrm>
            <a:prstGeom prst="line">
              <a:avLst/>
            </a:prstGeom>
            <a:noFill/>
            <a:ln w="12700">
              <a:solidFill>
                <a:srgbClr val="000000"/>
              </a:solidFill>
              <a:round/>
              <a:headEnd/>
              <a:tailEnd/>
            </a:ln>
          </p:spPr>
          <p:txBody>
            <a:bodyPr/>
            <a:lstStyle/>
            <a:p>
              <a:endParaRPr lang="el-GR"/>
            </a:p>
          </p:txBody>
        </p:sp>
        <p:sp>
          <p:nvSpPr>
            <p:cNvPr id="24600" name="Freeform 99"/>
            <p:cNvSpPr>
              <a:spLocks/>
            </p:cNvSpPr>
            <p:nvPr/>
          </p:nvSpPr>
          <p:spPr bwMode="auto">
            <a:xfrm>
              <a:off x="4874" y="6816"/>
              <a:ext cx="6705" cy="2279"/>
            </a:xfrm>
            <a:custGeom>
              <a:avLst/>
              <a:gdLst>
                <a:gd name="T0" fmla="*/ 0 w 20000"/>
                <a:gd name="T1" fmla="*/ 0 h 20000"/>
                <a:gd name="T2" fmla="*/ 377 w 20000"/>
                <a:gd name="T3" fmla="*/ 11 h 20000"/>
                <a:gd name="T4" fmla="*/ 754 w 20000"/>
                <a:gd name="T5" fmla="*/ 30 h 20000"/>
                <a:gd name="T6" fmla="*/ 0 60000 65536"/>
                <a:gd name="T7" fmla="*/ 0 60000 65536"/>
                <a:gd name="T8" fmla="*/ 0 60000 65536"/>
                <a:gd name="T9" fmla="*/ 0 w 20000"/>
                <a:gd name="T10" fmla="*/ 0 h 20000"/>
                <a:gd name="T11" fmla="*/ 20000 w 20000"/>
                <a:gd name="T12" fmla="*/ 20000 h 20000"/>
              </a:gdLst>
              <a:ahLst/>
              <a:cxnLst>
                <a:cxn ang="T6">
                  <a:pos x="T0" y="T1"/>
                </a:cxn>
                <a:cxn ang="T7">
                  <a:pos x="T2" y="T3"/>
                </a:cxn>
                <a:cxn ang="T8">
                  <a:pos x="T4" y="T5"/>
                </a:cxn>
              </a:cxnLst>
              <a:rect l="T9" t="T10" r="T11" b="T12"/>
              <a:pathLst>
                <a:path w="20000" h="20000">
                  <a:moveTo>
                    <a:pt x="0" y="0"/>
                  </a:moveTo>
                  <a:lnTo>
                    <a:pt x="10000" y="7515"/>
                  </a:lnTo>
                  <a:lnTo>
                    <a:pt x="20000" y="20000"/>
                  </a:lnTo>
                </a:path>
              </a:pathLst>
            </a:custGeom>
            <a:noFill/>
            <a:ln w="12700">
              <a:solidFill>
                <a:srgbClr val="800000"/>
              </a:solidFill>
              <a:round/>
              <a:headEnd/>
              <a:tailEnd/>
            </a:ln>
          </p:spPr>
          <p:txBody>
            <a:bodyPr/>
            <a:lstStyle/>
            <a:p>
              <a:endParaRPr lang="el-GR"/>
            </a:p>
          </p:txBody>
        </p:sp>
        <p:sp>
          <p:nvSpPr>
            <p:cNvPr id="24601" name="Freeform 98"/>
            <p:cNvSpPr>
              <a:spLocks/>
            </p:cNvSpPr>
            <p:nvPr/>
          </p:nvSpPr>
          <p:spPr bwMode="auto">
            <a:xfrm>
              <a:off x="4874" y="8243"/>
              <a:ext cx="6705" cy="2283"/>
            </a:xfrm>
            <a:custGeom>
              <a:avLst/>
              <a:gdLst>
                <a:gd name="T0" fmla="*/ 0 w 20000"/>
                <a:gd name="T1" fmla="*/ 0 h 20000"/>
                <a:gd name="T2" fmla="*/ 377 w 20000"/>
                <a:gd name="T3" fmla="*/ 7 h 20000"/>
                <a:gd name="T4" fmla="*/ 754 w 20000"/>
                <a:gd name="T5" fmla="*/ 30 h 20000"/>
                <a:gd name="T6" fmla="*/ 0 60000 65536"/>
                <a:gd name="T7" fmla="*/ 0 60000 65536"/>
                <a:gd name="T8" fmla="*/ 0 60000 65536"/>
                <a:gd name="T9" fmla="*/ 0 w 20000"/>
                <a:gd name="T10" fmla="*/ 0 h 20000"/>
                <a:gd name="T11" fmla="*/ 20000 w 20000"/>
                <a:gd name="T12" fmla="*/ 20000 h 20000"/>
              </a:gdLst>
              <a:ahLst/>
              <a:cxnLst>
                <a:cxn ang="T6">
                  <a:pos x="T0" y="T1"/>
                </a:cxn>
                <a:cxn ang="T7">
                  <a:pos x="T2" y="T3"/>
                </a:cxn>
                <a:cxn ang="T8">
                  <a:pos x="T4" y="T5"/>
                </a:cxn>
              </a:cxnLst>
              <a:rect l="T9" t="T10" r="T11" b="T12"/>
              <a:pathLst>
                <a:path w="20000" h="20000">
                  <a:moveTo>
                    <a:pt x="0" y="0"/>
                  </a:moveTo>
                  <a:lnTo>
                    <a:pt x="10000" y="5000"/>
                  </a:lnTo>
                  <a:lnTo>
                    <a:pt x="20000" y="20000"/>
                  </a:lnTo>
                </a:path>
              </a:pathLst>
            </a:custGeom>
            <a:noFill/>
            <a:ln w="12700">
              <a:solidFill>
                <a:srgbClr val="008000"/>
              </a:solidFill>
              <a:round/>
              <a:headEnd/>
              <a:tailEnd/>
            </a:ln>
          </p:spPr>
          <p:txBody>
            <a:bodyPr/>
            <a:lstStyle/>
            <a:p>
              <a:endParaRPr lang="el-GR"/>
            </a:p>
          </p:txBody>
        </p:sp>
        <p:sp>
          <p:nvSpPr>
            <p:cNvPr id="24602" name="Freeform 97"/>
            <p:cNvSpPr>
              <a:spLocks/>
            </p:cNvSpPr>
            <p:nvPr/>
          </p:nvSpPr>
          <p:spPr bwMode="auto">
            <a:xfrm>
              <a:off x="4874" y="8954"/>
              <a:ext cx="6705" cy="1717"/>
            </a:xfrm>
            <a:custGeom>
              <a:avLst/>
              <a:gdLst>
                <a:gd name="T0" fmla="*/ 0 w 20000"/>
                <a:gd name="T1" fmla="*/ 0 h 20000"/>
                <a:gd name="T2" fmla="*/ 377 w 20000"/>
                <a:gd name="T3" fmla="*/ 5 h 20000"/>
                <a:gd name="T4" fmla="*/ 754 w 20000"/>
                <a:gd name="T5" fmla="*/ 13 h 20000"/>
                <a:gd name="T6" fmla="*/ 0 60000 65536"/>
                <a:gd name="T7" fmla="*/ 0 60000 65536"/>
                <a:gd name="T8" fmla="*/ 0 60000 65536"/>
                <a:gd name="T9" fmla="*/ 0 w 20000"/>
                <a:gd name="T10" fmla="*/ 0 h 20000"/>
                <a:gd name="T11" fmla="*/ 20000 w 20000"/>
                <a:gd name="T12" fmla="*/ 20000 h 20000"/>
              </a:gdLst>
              <a:ahLst/>
              <a:cxnLst>
                <a:cxn ang="T6">
                  <a:pos x="T0" y="T1"/>
                </a:cxn>
                <a:cxn ang="T7">
                  <a:pos x="T2" y="T3"/>
                </a:cxn>
                <a:cxn ang="T8">
                  <a:pos x="T4" y="T5"/>
                </a:cxn>
              </a:cxnLst>
              <a:rect l="T9" t="T10" r="T11" b="T12"/>
              <a:pathLst>
                <a:path w="20000" h="20000">
                  <a:moveTo>
                    <a:pt x="0" y="0"/>
                  </a:moveTo>
                  <a:lnTo>
                    <a:pt x="10000" y="8338"/>
                  </a:lnTo>
                  <a:lnTo>
                    <a:pt x="20000" y="20000"/>
                  </a:lnTo>
                </a:path>
              </a:pathLst>
            </a:custGeom>
            <a:noFill/>
            <a:ln w="12700">
              <a:solidFill>
                <a:srgbClr val="000080"/>
              </a:solidFill>
              <a:round/>
              <a:headEnd/>
              <a:tailEnd/>
            </a:ln>
          </p:spPr>
          <p:txBody>
            <a:bodyPr/>
            <a:lstStyle/>
            <a:p>
              <a:endParaRPr lang="el-GR"/>
            </a:p>
          </p:txBody>
        </p:sp>
        <p:sp>
          <p:nvSpPr>
            <p:cNvPr id="24603" name="Freeform 96"/>
            <p:cNvSpPr>
              <a:spLocks/>
            </p:cNvSpPr>
            <p:nvPr/>
          </p:nvSpPr>
          <p:spPr bwMode="auto">
            <a:xfrm>
              <a:off x="4874" y="10096"/>
              <a:ext cx="6705" cy="2428"/>
            </a:xfrm>
            <a:custGeom>
              <a:avLst/>
              <a:gdLst>
                <a:gd name="T0" fmla="*/ 0 w 20000"/>
                <a:gd name="T1" fmla="*/ 0 h 20000"/>
                <a:gd name="T2" fmla="*/ 377 w 20000"/>
                <a:gd name="T3" fmla="*/ 4 h 20000"/>
                <a:gd name="T4" fmla="*/ 754 w 20000"/>
                <a:gd name="T5" fmla="*/ 36 h 20000"/>
                <a:gd name="T6" fmla="*/ 0 60000 65536"/>
                <a:gd name="T7" fmla="*/ 0 60000 65536"/>
                <a:gd name="T8" fmla="*/ 0 60000 65536"/>
                <a:gd name="T9" fmla="*/ 0 w 20000"/>
                <a:gd name="T10" fmla="*/ 0 h 20000"/>
                <a:gd name="T11" fmla="*/ 20000 w 20000"/>
                <a:gd name="T12" fmla="*/ 20000 h 20000"/>
              </a:gdLst>
              <a:ahLst/>
              <a:cxnLst>
                <a:cxn ang="T6">
                  <a:pos x="T0" y="T1"/>
                </a:cxn>
                <a:cxn ang="T7">
                  <a:pos x="T2" y="T3"/>
                </a:cxn>
                <a:cxn ang="T8">
                  <a:pos x="T4" y="T5"/>
                </a:cxn>
              </a:cxnLst>
              <a:rect l="T9" t="T10" r="T11" b="T12"/>
              <a:pathLst>
                <a:path w="20000" h="20000">
                  <a:moveTo>
                    <a:pt x="0" y="0"/>
                  </a:moveTo>
                  <a:lnTo>
                    <a:pt x="10000" y="2351"/>
                  </a:lnTo>
                  <a:lnTo>
                    <a:pt x="20000" y="20000"/>
                  </a:lnTo>
                </a:path>
              </a:pathLst>
            </a:custGeom>
            <a:noFill/>
            <a:ln w="12700">
              <a:solidFill>
                <a:srgbClr val="808000"/>
              </a:solidFill>
              <a:round/>
              <a:headEnd/>
              <a:tailEnd/>
            </a:ln>
          </p:spPr>
          <p:txBody>
            <a:bodyPr/>
            <a:lstStyle/>
            <a:p>
              <a:endParaRPr lang="el-GR"/>
            </a:p>
          </p:txBody>
        </p:sp>
        <p:sp>
          <p:nvSpPr>
            <p:cNvPr id="24604" name="Freeform 95"/>
            <p:cNvSpPr>
              <a:spLocks/>
            </p:cNvSpPr>
            <p:nvPr/>
          </p:nvSpPr>
          <p:spPr bwMode="auto">
            <a:xfrm>
              <a:off x="4874" y="11097"/>
              <a:ext cx="6705" cy="1427"/>
            </a:xfrm>
            <a:custGeom>
              <a:avLst/>
              <a:gdLst>
                <a:gd name="T0" fmla="*/ 0 w 20000"/>
                <a:gd name="T1" fmla="*/ 7 h 20000"/>
                <a:gd name="T2" fmla="*/ 377 w 20000"/>
                <a:gd name="T3" fmla="*/ 4 h 20000"/>
                <a:gd name="T4" fmla="*/ 754 w 20000"/>
                <a:gd name="T5" fmla="*/ 0 h 20000"/>
                <a:gd name="T6" fmla="*/ 0 60000 65536"/>
                <a:gd name="T7" fmla="*/ 0 60000 65536"/>
                <a:gd name="T8" fmla="*/ 0 60000 65536"/>
                <a:gd name="T9" fmla="*/ 0 w 20000"/>
                <a:gd name="T10" fmla="*/ 0 h 20000"/>
                <a:gd name="T11" fmla="*/ 20000 w 20000"/>
                <a:gd name="T12" fmla="*/ 20000 h 20000"/>
              </a:gdLst>
              <a:ahLst/>
              <a:cxnLst>
                <a:cxn ang="T6">
                  <a:pos x="T0" y="T1"/>
                </a:cxn>
                <a:cxn ang="T7">
                  <a:pos x="T2" y="T3"/>
                </a:cxn>
                <a:cxn ang="T8">
                  <a:pos x="T4" y="T5"/>
                </a:cxn>
              </a:cxnLst>
              <a:rect l="T9" t="T10" r="T11" b="T12"/>
              <a:pathLst>
                <a:path w="20000" h="20000">
                  <a:moveTo>
                    <a:pt x="0" y="20000"/>
                  </a:moveTo>
                  <a:lnTo>
                    <a:pt x="10000" y="10033"/>
                  </a:lnTo>
                  <a:lnTo>
                    <a:pt x="20000" y="0"/>
                  </a:lnTo>
                </a:path>
              </a:pathLst>
            </a:custGeom>
            <a:noFill/>
            <a:ln w="12700">
              <a:solidFill>
                <a:srgbClr val="800080"/>
              </a:solidFill>
              <a:round/>
              <a:headEnd/>
              <a:tailEnd/>
            </a:ln>
          </p:spPr>
          <p:txBody>
            <a:bodyPr/>
            <a:lstStyle/>
            <a:p>
              <a:endParaRPr lang="el-GR"/>
            </a:p>
          </p:txBody>
        </p:sp>
        <p:sp>
          <p:nvSpPr>
            <p:cNvPr id="24605" name="Freeform 94"/>
            <p:cNvSpPr>
              <a:spLocks/>
            </p:cNvSpPr>
            <p:nvPr/>
          </p:nvSpPr>
          <p:spPr bwMode="auto">
            <a:xfrm>
              <a:off x="4686" y="6447"/>
              <a:ext cx="357" cy="692"/>
            </a:xfrm>
            <a:custGeom>
              <a:avLst/>
              <a:gdLst>
                <a:gd name="T0" fmla="*/ 0 w 20000"/>
                <a:gd name="T1" fmla="*/ 1 h 20000"/>
                <a:gd name="T2" fmla="*/ 0 w 20000"/>
                <a:gd name="T3" fmla="*/ 0 h 20000"/>
                <a:gd name="T4" fmla="*/ 0 w 20000"/>
                <a:gd name="T5" fmla="*/ 0 h 20000"/>
                <a:gd name="T6" fmla="*/ 0 w 20000"/>
                <a:gd name="T7" fmla="*/ 0 h 20000"/>
                <a:gd name="T8" fmla="*/ 0 w 20000"/>
                <a:gd name="T9" fmla="*/ 1 h 20000"/>
                <a:gd name="T10" fmla="*/ 0 60000 65536"/>
                <a:gd name="T11" fmla="*/ 0 60000 65536"/>
                <a:gd name="T12" fmla="*/ 0 60000 65536"/>
                <a:gd name="T13" fmla="*/ 0 60000 65536"/>
                <a:gd name="T14" fmla="*/ 0 60000 65536"/>
                <a:gd name="T15" fmla="*/ 0 w 20000"/>
                <a:gd name="T16" fmla="*/ 0 h 20000"/>
                <a:gd name="T17" fmla="*/ 20000 w 20000"/>
                <a:gd name="T18" fmla="*/ 20000 h 20000"/>
              </a:gdLst>
              <a:ahLst/>
              <a:cxnLst>
                <a:cxn ang="T10">
                  <a:pos x="T0" y="T1"/>
                </a:cxn>
                <a:cxn ang="T11">
                  <a:pos x="T2" y="T3"/>
                </a:cxn>
                <a:cxn ang="T12">
                  <a:pos x="T4" y="T5"/>
                </a:cxn>
                <a:cxn ang="T13">
                  <a:pos x="T6" y="T7"/>
                </a:cxn>
                <a:cxn ang="T14">
                  <a:pos x="T8" y="T9"/>
                </a:cxn>
              </a:cxnLst>
              <a:rect l="T15" t="T16" r="T17" b="T18"/>
              <a:pathLst>
                <a:path w="20000" h="20000">
                  <a:moveTo>
                    <a:pt x="10000" y="20000"/>
                  </a:moveTo>
                  <a:lnTo>
                    <a:pt x="20000" y="10000"/>
                  </a:lnTo>
                  <a:lnTo>
                    <a:pt x="10000" y="0"/>
                  </a:lnTo>
                  <a:lnTo>
                    <a:pt x="0" y="10000"/>
                  </a:lnTo>
                  <a:lnTo>
                    <a:pt x="10000" y="20000"/>
                  </a:lnTo>
                  <a:close/>
                </a:path>
              </a:pathLst>
            </a:custGeom>
            <a:solidFill>
              <a:srgbClr val="800000"/>
            </a:solidFill>
            <a:ln w="0">
              <a:solidFill>
                <a:srgbClr val="800000"/>
              </a:solidFill>
              <a:round/>
              <a:headEnd/>
              <a:tailEnd/>
            </a:ln>
          </p:spPr>
          <p:txBody>
            <a:bodyPr/>
            <a:lstStyle/>
            <a:p>
              <a:endParaRPr lang="el-GR"/>
            </a:p>
          </p:txBody>
        </p:sp>
        <p:sp>
          <p:nvSpPr>
            <p:cNvPr id="24606" name="Freeform 93"/>
            <p:cNvSpPr>
              <a:spLocks/>
            </p:cNvSpPr>
            <p:nvPr/>
          </p:nvSpPr>
          <p:spPr bwMode="auto">
            <a:xfrm>
              <a:off x="8039" y="7359"/>
              <a:ext cx="354" cy="692"/>
            </a:xfrm>
            <a:custGeom>
              <a:avLst/>
              <a:gdLst>
                <a:gd name="T0" fmla="*/ 0 w 20000"/>
                <a:gd name="T1" fmla="*/ 1 h 20000"/>
                <a:gd name="T2" fmla="*/ 0 w 20000"/>
                <a:gd name="T3" fmla="*/ 0 h 20000"/>
                <a:gd name="T4" fmla="*/ 0 w 20000"/>
                <a:gd name="T5" fmla="*/ 0 h 20000"/>
                <a:gd name="T6" fmla="*/ 0 w 20000"/>
                <a:gd name="T7" fmla="*/ 0 h 20000"/>
                <a:gd name="T8" fmla="*/ 0 w 20000"/>
                <a:gd name="T9" fmla="*/ 1 h 20000"/>
                <a:gd name="T10" fmla="*/ 0 60000 65536"/>
                <a:gd name="T11" fmla="*/ 0 60000 65536"/>
                <a:gd name="T12" fmla="*/ 0 60000 65536"/>
                <a:gd name="T13" fmla="*/ 0 60000 65536"/>
                <a:gd name="T14" fmla="*/ 0 60000 65536"/>
                <a:gd name="T15" fmla="*/ 0 w 20000"/>
                <a:gd name="T16" fmla="*/ 0 h 20000"/>
                <a:gd name="T17" fmla="*/ 20000 w 20000"/>
                <a:gd name="T18" fmla="*/ 20000 h 20000"/>
              </a:gdLst>
              <a:ahLst/>
              <a:cxnLst>
                <a:cxn ang="T10">
                  <a:pos x="T0" y="T1"/>
                </a:cxn>
                <a:cxn ang="T11">
                  <a:pos x="T2" y="T3"/>
                </a:cxn>
                <a:cxn ang="T12">
                  <a:pos x="T4" y="T5"/>
                </a:cxn>
                <a:cxn ang="T13">
                  <a:pos x="T6" y="T7"/>
                </a:cxn>
                <a:cxn ang="T14">
                  <a:pos x="T8" y="T9"/>
                </a:cxn>
              </a:cxnLst>
              <a:rect l="T15" t="T16" r="T17" b="T18"/>
              <a:pathLst>
                <a:path w="20000" h="20000">
                  <a:moveTo>
                    <a:pt x="10068" y="20000"/>
                  </a:moveTo>
                  <a:lnTo>
                    <a:pt x="20000" y="10000"/>
                  </a:lnTo>
                  <a:lnTo>
                    <a:pt x="10068" y="0"/>
                  </a:lnTo>
                  <a:lnTo>
                    <a:pt x="0" y="10000"/>
                  </a:lnTo>
                  <a:lnTo>
                    <a:pt x="10068" y="20000"/>
                  </a:lnTo>
                  <a:close/>
                </a:path>
              </a:pathLst>
            </a:custGeom>
            <a:solidFill>
              <a:srgbClr val="800000"/>
            </a:solidFill>
            <a:ln w="0">
              <a:solidFill>
                <a:srgbClr val="800000"/>
              </a:solidFill>
              <a:round/>
              <a:headEnd/>
              <a:tailEnd/>
            </a:ln>
          </p:spPr>
          <p:txBody>
            <a:bodyPr/>
            <a:lstStyle/>
            <a:p>
              <a:endParaRPr lang="el-GR"/>
            </a:p>
          </p:txBody>
        </p:sp>
        <p:sp>
          <p:nvSpPr>
            <p:cNvPr id="24607" name="Freeform 92"/>
            <p:cNvSpPr>
              <a:spLocks/>
            </p:cNvSpPr>
            <p:nvPr/>
          </p:nvSpPr>
          <p:spPr bwMode="auto">
            <a:xfrm>
              <a:off x="11388" y="8758"/>
              <a:ext cx="357" cy="692"/>
            </a:xfrm>
            <a:custGeom>
              <a:avLst/>
              <a:gdLst>
                <a:gd name="T0" fmla="*/ 0 w 20000"/>
                <a:gd name="T1" fmla="*/ 1 h 20000"/>
                <a:gd name="T2" fmla="*/ 0 w 20000"/>
                <a:gd name="T3" fmla="*/ 0 h 20000"/>
                <a:gd name="T4" fmla="*/ 0 w 20000"/>
                <a:gd name="T5" fmla="*/ 0 h 20000"/>
                <a:gd name="T6" fmla="*/ 0 w 20000"/>
                <a:gd name="T7" fmla="*/ 0 h 20000"/>
                <a:gd name="T8" fmla="*/ 0 w 20000"/>
                <a:gd name="T9" fmla="*/ 1 h 20000"/>
                <a:gd name="T10" fmla="*/ 0 60000 65536"/>
                <a:gd name="T11" fmla="*/ 0 60000 65536"/>
                <a:gd name="T12" fmla="*/ 0 60000 65536"/>
                <a:gd name="T13" fmla="*/ 0 60000 65536"/>
                <a:gd name="T14" fmla="*/ 0 60000 65536"/>
                <a:gd name="T15" fmla="*/ 0 w 20000"/>
                <a:gd name="T16" fmla="*/ 0 h 20000"/>
                <a:gd name="T17" fmla="*/ 20000 w 20000"/>
                <a:gd name="T18" fmla="*/ 20000 h 20000"/>
              </a:gdLst>
              <a:ahLst/>
              <a:cxnLst>
                <a:cxn ang="T10">
                  <a:pos x="T0" y="T1"/>
                </a:cxn>
                <a:cxn ang="T11">
                  <a:pos x="T2" y="T3"/>
                </a:cxn>
                <a:cxn ang="T12">
                  <a:pos x="T4" y="T5"/>
                </a:cxn>
                <a:cxn ang="T13">
                  <a:pos x="T6" y="T7"/>
                </a:cxn>
                <a:cxn ang="T14">
                  <a:pos x="T8" y="T9"/>
                </a:cxn>
              </a:cxnLst>
              <a:rect l="T15" t="T16" r="T17" b="T18"/>
              <a:pathLst>
                <a:path w="20000" h="20000">
                  <a:moveTo>
                    <a:pt x="10000" y="20000"/>
                  </a:moveTo>
                  <a:lnTo>
                    <a:pt x="20000" y="10000"/>
                  </a:lnTo>
                  <a:lnTo>
                    <a:pt x="10000" y="0"/>
                  </a:lnTo>
                  <a:lnTo>
                    <a:pt x="0" y="10000"/>
                  </a:lnTo>
                  <a:lnTo>
                    <a:pt x="10000" y="20000"/>
                  </a:lnTo>
                  <a:close/>
                </a:path>
              </a:pathLst>
            </a:custGeom>
            <a:solidFill>
              <a:srgbClr val="800000"/>
            </a:solidFill>
            <a:ln w="0">
              <a:solidFill>
                <a:srgbClr val="800000"/>
              </a:solidFill>
              <a:round/>
              <a:headEnd/>
              <a:tailEnd/>
            </a:ln>
          </p:spPr>
          <p:txBody>
            <a:bodyPr/>
            <a:lstStyle/>
            <a:p>
              <a:endParaRPr lang="el-GR"/>
            </a:p>
          </p:txBody>
        </p:sp>
        <p:sp>
          <p:nvSpPr>
            <p:cNvPr id="24608" name="Rectangle 91"/>
            <p:cNvSpPr>
              <a:spLocks noChangeArrowheads="1"/>
            </p:cNvSpPr>
            <p:nvPr/>
          </p:nvSpPr>
          <p:spPr bwMode="auto">
            <a:xfrm>
              <a:off x="4686" y="7920"/>
              <a:ext cx="357" cy="693"/>
            </a:xfrm>
            <a:prstGeom prst="rect">
              <a:avLst/>
            </a:prstGeom>
            <a:solidFill>
              <a:srgbClr val="008000"/>
            </a:solidFill>
            <a:ln w="0">
              <a:solidFill>
                <a:srgbClr val="008000"/>
              </a:solidFill>
              <a:miter lim="800000"/>
              <a:headEnd/>
              <a:tailEnd/>
            </a:ln>
          </p:spPr>
          <p:txBody>
            <a:bodyPr/>
            <a:lstStyle/>
            <a:p>
              <a:endParaRPr lang="el-GR"/>
            </a:p>
          </p:txBody>
        </p:sp>
        <p:sp>
          <p:nvSpPr>
            <p:cNvPr id="24609" name="Rectangle 90"/>
            <p:cNvSpPr>
              <a:spLocks noChangeArrowheads="1"/>
            </p:cNvSpPr>
            <p:nvPr/>
          </p:nvSpPr>
          <p:spPr bwMode="auto">
            <a:xfrm>
              <a:off x="8039" y="8482"/>
              <a:ext cx="354" cy="688"/>
            </a:xfrm>
            <a:prstGeom prst="rect">
              <a:avLst/>
            </a:prstGeom>
            <a:solidFill>
              <a:srgbClr val="008000"/>
            </a:solidFill>
            <a:ln w="0">
              <a:solidFill>
                <a:srgbClr val="008000"/>
              </a:solidFill>
              <a:miter lim="800000"/>
              <a:headEnd/>
              <a:tailEnd/>
            </a:ln>
          </p:spPr>
          <p:txBody>
            <a:bodyPr/>
            <a:lstStyle/>
            <a:p>
              <a:endParaRPr lang="el-GR"/>
            </a:p>
          </p:txBody>
        </p:sp>
        <p:sp>
          <p:nvSpPr>
            <p:cNvPr id="24610" name="Rectangle 89"/>
            <p:cNvSpPr>
              <a:spLocks noChangeArrowheads="1"/>
            </p:cNvSpPr>
            <p:nvPr/>
          </p:nvSpPr>
          <p:spPr bwMode="auto">
            <a:xfrm>
              <a:off x="11388" y="10161"/>
              <a:ext cx="357" cy="693"/>
            </a:xfrm>
            <a:prstGeom prst="rect">
              <a:avLst/>
            </a:prstGeom>
            <a:solidFill>
              <a:srgbClr val="008000"/>
            </a:solidFill>
            <a:ln w="0">
              <a:solidFill>
                <a:srgbClr val="008000"/>
              </a:solidFill>
              <a:miter lim="800000"/>
              <a:headEnd/>
              <a:tailEnd/>
            </a:ln>
          </p:spPr>
          <p:txBody>
            <a:bodyPr/>
            <a:lstStyle/>
            <a:p>
              <a:endParaRPr lang="el-GR"/>
            </a:p>
          </p:txBody>
        </p:sp>
        <p:sp>
          <p:nvSpPr>
            <p:cNvPr id="24611" name="Freeform 88"/>
            <p:cNvSpPr>
              <a:spLocks/>
            </p:cNvSpPr>
            <p:nvPr/>
          </p:nvSpPr>
          <p:spPr bwMode="auto">
            <a:xfrm>
              <a:off x="4686" y="8622"/>
              <a:ext cx="357" cy="688"/>
            </a:xfrm>
            <a:custGeom>
              <a:avLst/>
              <a:gdLst>
                <a:gd name="T0" fmla="*/ 0 w 20000"/>
                <a:gd name="T1" fmla="*/ 0 h 20000"/>
                <a:gd name="T2" fmla="*/ 0 w 20000"/>
                <a:gd name="T3" fmla="*/ 1 h 20000"/>
                <a:gd name="T4" fmla="*/ 0 w 20000"/>
                <a:gd name="T5" fmla="*/ 1 h 20000"/>
                <a:gd name="T6" fmla="*/ 0 w 20000"/>
                <a:gd name="T7" fmla="*/ 0 h 20000"/>
                <a:gd name="T8" fmla="*/ 0 60000 65536"/>
                <a:gd name="T9" fmla="*/ 0 60000 65536"/>
                <a:gd name="T10" fmla="*/ 0 60000 65536"/>
                <a:gd name="T11" fmla="*/ 0 60000 65536"/>
                <a:gd name="T12" fmla="*/ 0 w 20000"/>
                <a:gd name="T13" fmla="*/ 0 h 20000"/>
                <a:gd name="T14" fmla="*/ 20000 w 20000"/>
                <a:gd name="T15" fmla="*/ 20000 h 20000"/>
              </a:gdLst>
              <a:ahLst/>
              <a:cxnLst>
                <a:cxn ang="T8">
                  <a:pos x="T0" y="T1"/>
                </a:cxn>
                <a:cxn ang="T9">
                  <a:pos x="T2" y="T3"/>
                </a:cxn>
                <a:cxn ang="T10">
                  <a:pos x="T4" y="T5"/>
                </a:cxn>
                <a:cxn ang="T11">
                  <a:pos x="T6" y="T7"/>
                </a:cxn>
              </a:cxnLst>
              <a:rect l="T12" t="T13" r="T14" b="T15"/>
              <a:pathLst>
                <a:path w="20000" h="20000">
                  <a:moveTo>
                    <a:pt x="10000" y="0"/>
                  </a:moveTo>
                  <a:lnTo>
                    <a:pt x="20000" y="20000"/>
                  </a:lnTo>
                  <a:lnTo>
                    <a:pt x="0" y="20000"/>
                  </a:lnTo>
                  <a:lnTo>
                    <a:pt x="10000" y="0"/>
                  </a:lnTo>
                  <a:close/>
                </a:path>
              </a:pathLst>
            </a:custGeom>
            <a:solidFill>
              <a:srgbClr val="000080"/>
            </a:solidFill>
            <a:ln w="0">
              <a:solidFill>
                <a:srgbClr val="000080"/>
              </a:solidFill>
              <a:round/>
              <a:headEnd/>
              <a:tailEnd/>
            </a:ln>
          </p:spPr>
          <p:txBody>
            <a:bodyPr/>
            <a:lstStyle/>
            <a:p>
              <a:endParaRPr lang="el-GR"/>
            </a:p>
          </p:txBody>
        </p:sp>
        <p:sp>
          <p:nvSpPr>
            <p:cNvPr id="24612" name="Freeform 87"/>
            <p:cNvSpPr>
              <a:spLocks/>
            </p:cNvSpPr>
            <p:nvPr/>
          </p:nvSpPr>
          <p:spPr bwMode="auto">
            <a:xfrm>
              <a:off x="8039" y="9319"/>
              <a:ext cx="354" cy="693"/>
            </a:xfrm>
            <a:custGeom>
              <a:avLst/>
              <a:gdLst>
                <a:gd name="T0" fmla="*/ 0 w 20000"/>
                <a:gd name="T1" fmla="*/ 0 h 20000"/>
                <a:gd name="T2" fmla="*/ 0 w 20000"/>
                <a:gd name="T3" fmla="*/ 1 h 20000"/>
                <a:gd name="T4" fmla="*/ 0 w 20000"/>
                <a:gd name="T5" fmla="*/ 1 h 20000"/>
                <a:gd name="T6" fmla="*/ 0 w 20000"/>
                <a:gd name="T7" fmla="*/ 0 h 20000"/>
                <a:gd name="T8" fmla="*/ 0 60000 65536"/>
                <a:gd name="T9" fmla="*/ 0 60000 65536"/>
                <a:gd name="T10" fmla="*/ 0 60000 65536"/>
                <a:gd name="T11" fmla="*/ 0 60000 65536"/>
                <a:gd name="T12" fmla="*/ 0 w 20000"/>
                <a:gd name="T13" fmla="*/ 0 h 20000"/>
                <a:gd name="T14" fmla="*/ 20000 w 20000"/>
                <a:gd name="T15" fmla="*/ 20000 h 20000"/>
              </a:gdLst>
              <a:ahLst/>
              <a:cxnLst>
                <a:cxn ang="T8">
                  <a:pos x="T0" y="T1"/>
                </a:cxn>
                <a:cxn ang="T9">
                  <a:pos x="T2" y="T3"/>
                </a:cxn>
                <a:cxn ang="T10">
                  <a:pos x="T4" y="T5"/>
                </a:cxn>
                <a:cxn ang="T11">
                  <a:pos x="T6" y="T7"/>
                </a:cxn>
              </a:cxnLst>
              <a:rect l="T12" t="T13" r="T14" b="T15"/>
              <a:pathLst>
                <a:path w="20000" h="20000">
                  <a:moveTo>
                    <a:pt x="10068" y="0"/>
                  </a:moveTo>
                  <a:lnTo>
                    <a:pt x="20000" y="20000"/>
                  </a:lnTo>
                  <a:lnTo>
                    <a:pt x="0" y="20000"/>
                  </a:lnTo>
                  <a:lnTo>
                    <a:pt x="10068" y="0"/>
                  </a:lnTo>
                  <a:close/>
                </a:path>
              </a:pathLst>
            </a:custGeom>
            <a:solidFill>
              <a:srgbClr val="000080"/>
            </a:solidFill>
            <a:ln w="0">
              <a:solidFill>
                <a:srgbClr val="000080"/>
              </a:solidFill>
              <a:round/>
              <a:headEnd/>
              <a:tailEnd/>
            </a:ln>
          </p:spPr>
          <p:txBody>
            <a:bodyPr/>
            <a:lstStyle/>
            <a:p>
              <a:endParaRPr lang="el-GR"/>
            </a:p>
          </p:txBody>
        </p:sp>
        <p:sp>
          <p:nvSpPr>
            <p:cNvPr id="24613" name="Freeform 86"/>
            <p:cNvSpPr>
              <a:spLocks/>
            </p:cNvSpPr>
            <p:nvPr/>
          </p:nvSpPr>
          <p:spPr bwMode="auto">
            <a:xfrm>
              <a:off x="11388" y="10302"/>
              <a:ext cx="357" cy="692"/>
            </a:xfrm>
            <a:custGeom>
              <a:avLst/>
              <a:gdLst>
                <a:gd name="T0" fmla="*/ 0 w 20000"/>
                <a:gd name="T1" fmla="*/ 0 h 20000"/>
                <a:gd name="T2" fmla="*/ 0 w 20000"/>
                <a:gd name="T3" fmla="*/ 1 h 20000"/>
                <a:gd name="T4" fmla="*/ 0 w 20000"/>
                <a:gd name="T5" fmla="*/ 1 h 20000"/>
                <a:gd name="T6" fmla="*/ 0 w 20000"/>
                <a:gd name="T7" fmla="*/ 0 h 20000"/>
                <a:gd name="T8" fmla="*/ 0 60000 65536"/>
                <a:gd name="T9" fmla="*/ 0 60000 65536"/>
                <a:gd name="T10" fmla="*/ 0 60000 65536"/>
                <a:gd name="T11" fmla="*/ 0 60000 65536"/>
                <a:gd name="T12" fmla="*/ 0 w 20000"/>
                <a:gd name="T13" fmla="*/ 0 h 20000"/>
                <a:gd name="T14" fmla="*/ 20000 w 20000"/>
                <a:gd name="T15" fmla="*/ 20000 h 20000"/>
              </a:gdLst>
              <a:ahLst/>
              <a:cxnLst>
                <a:cxn ang="T8">
                  <a:pos x="T0" y="T1"/>
                </a:cxn>
                <a:cxn ang="T9">
                  <a:pos x="T2" y="T3"/>
                </a:cxn>
                <a:cxn ang="T10">
                  <a:pos x="T4" y="T5"/>
                </a:cxn>
                <a:cxn ang="T11">
                  <a:pos x="T6" y="T7"/>
                </a:cxn>
              </a:cxnLst>
              <a:rect l="T12" t="T13" r="T14" b="T15"/>
              <a:pathLst>
                <a:path w="20000" h="20000">
                  <a:moveTo>
                    <a:pt x="10000" y="0"/>
                  </a:moveTo>
                  <a:lnTo>
                    <a:pt x="20000" y="20000"/>
                  </a:lnTo>
                  <a:lnTo>
                    <a:pt x="0" y="20000"/>
                  </a:lnTo>
                  <a:lnTo>
                    <a:pt x="10000" y="0"/>
                  </a:lnTo>
                  <a:close/>
                </a:path>
              </a:pathLst>
            </a:custGeom>
            <a:solidFill>
              <a:srgbClr val="000080"/>
            </a:solidFill>
            <a:ln w="0">
              <a:solidFill>
                <a:srgbClr val="000080"/>
              </a:solidFill>
              <a:round/>
              <a:headEnd/>
              <a:tailEnd/>
            </a:ln>
          </p:spPr>
          <p:txBody>
            <a:bodyPr/>
            <a:lstStyle/>
            <a:p>
              <a:endParaRPr lang="el-GR"/>
            </a:p>
          </p:txBody>
        </p:sp>
        <p:sp>
          <p:nvSpPr>
            <p:cNvPr id="24614" name="Rectangle 85"/>
            <p:cNvSpPr>
              <a:spLocks noChangeArrowheads="1"/>
            </p:cNvSpPr>
            <p:nvPr/>
          </p:nvSpPr>
          <p:spPr bwMode="auto">
            <a:xfrm>
              <a:off x="4650" y="9670"/>
              <a:ext cx="516" cy="1001"/>
            </a:xfrm>
            <a:prstGeom prst="rect">
              <a:avLst/>
            </a:prstGeom>
            <a:noFill/>
            <a:ln w="0">
              <a:noFill/>
              <a:miter lim="800000"/>
              <a:headEnd/>
              <a:tailEnd/>
            </a:ln>
          </p:spPr>
          <p:txBody>
            <a:bodyPr/>
            <a:lstStyle/>
            <a:p>
              <a:endParaRPr lang="el-GR"/>
            </a:p>
          </p:txBody>
        </p:sp>
        <p:sp>
          <p:nvSpPr>
            <p:cNvPr id="24615" name="Line 84"/>
            <p:cNvSpPr>
              <a:spLocks noChangeShapeType="1"/>
            </p:cNvSpPr>
            <p:nvPr/>
          </p:nvSpPr>
          <p:spPr bwMode="auto">
            <a:xfrm>
              <a:off x="4686" y="9740"/>
              <a:ext cx="179" cy="347"/>
            </a:xfrm>
            <a:prstGeom prst="line">
              <a:avLst/>
            </a:prstGeom>
            <a:noFill/>
            <a:ln w="12700">
              <a:solidFill>
                <a:srgbClr val="808000"/>
              </a:solidFill>
              <a:round/>
              <a:headEnd/>
              <a:tailEnd/>
            </a:ln>
          </p:spPr>
          <p:txBody>
            <a:bodyPr/>
            <a:lstStyle/>
            <a:p>
              <a:endParaRPr lang="el-GR"/>
            </a:p>
          </p:txBody>
        </p:sp>
        <p:sp>
          <p:nvSpPr>
            <p:cNvPr id="24616" name="Line 83"/>
            <p:cNvSpPr>
              <a:spLocks noChangeShapeType="1"/>
            </p:cNvSpPr>
            <p:nvPr/>
          </p:nvSpPr>
          <p:spPr bwMode="auto">
            <a:xfrm>
              <a:off x="4865" y="10087"/>
              <a:ext cx="178" cy="346"/>
            </a:xfrm>
            <a:prstGeom prst="line">
              <a:avLst/>
            </a:prstGeom>
            <a:noFill/>
            <a:ln w="12700">
              <a:solidFill>
                <a:srgbClr val="808000"/>
              </a:solidFill>
              <a:round/>
              <a:headEnd/>
              <a:tailEnd/>
            </a:ln>
          </p:spPr>
          <p:txBody>
            <a:bodyPr/>
            <a:lstStyle/>
            <a:p>
              <a:endParaRPr lang="el-GR"/>
            </a:p>
          </p:txBody>
        </p:sp>
        <p:sp>
          <p:nvSpPr>
            <p:cNvPr id="24617" name="Line 82"/>
            <p:cNvSpPr>
              <a:spLocks noChangeShapeType="1"/>
            </p:cNvSpPr>
            <p:nvPr/>
          </p:nvSpPr>
          <p:spPr bwMode="auto">
            <a:xfrm flipH="1">
              <a:off x="4686" y="10087"/>
              <a:ext cx="179" cy="346"/>
            </a:xfrm>
            <a:prstGeom prst="line">
              <a:avLst/>
            </a:prstGeom>
            <a:noFill/>
            <a:ln w="12700">
              <a:solidFill>
                <a:srgbClr val="808000"/>
              </a:solidFill>
              <a:round/>
              <a:headEnd/>
              <a:tailEnd/>
            </a:ln>
          </p:spPr>
          <p:txBody>
            <a:bodyPr/>
            <a:lstStyle/>
            <a:p>
              <a:endParaRPr lang="el-GR"/>
            </a:p>
          </p:txBody>
        </p:sp>
        <p:sp>
          <p:nvSpPr>
            <p:cNvPr id="24618" name="Line 81"/>
            <p:cNvSpPr>
              <a:spLocks noChangeShapeType="1"/>
            </p:cNvSpPr>
            <p:nvPr/>
          </p:nvSpPr>
          <p:spPr bwMode="auto">
            <a:xfrm flipH="1">
              <a:off x="4865" y="9740"/>
              <a:ext cx="178" cy="347"/>
            </a:xfrm>
            <a:prstGeom prst="line">
              <a:avLst/>
            </a:prstGeom>
            <a:noFill/>
            <a:ln w="12700">
              <a:solidFill>
                <a:srgbClr val="808000"/>
              </a:solidFill>
              <a:round/>
              <a:headEnd/>
              <a:tailEnd/>
            </a:ln>
          </p:spPr>
          <p:txBody>
            <a:bodyPr/>
            <a:lstStyle/>
            <a:p>
              <a:endParaRPr lang="el-GR"/>
            </a:p>
          </p:txBody>
        </p:sp>
        <p:sp>
          <p:nvSpPr>
            <p:cNvPr id="24619" name="Rectangle 80"/>
            <p:cNvSpPr>
              <a:spLocks noChangeArrowheads="1"/>
            </p:cNvSpPr>
            <p:nvPr/>
          </p:nvSpPr>
          <p:spPr bwMode="auto">
            <a:xfrm>
              <a:off x="8002" y="9951"/>
              <a:ext cx="513" cy="1001"/>
            </a:xfrm>
            <a:prstGeom prst="rect">
              <a:avLst/>
            </a:prstGeom>
            <a:noFill/>
            <a:ln w="0">
              <a:noFill/>
              <a:miter lim="800000"/>
              <a:headEnd/>
              <a:tailEnd/>
            </a:ln>
          </p:spPr>
          <p:txBody>
            <a:bodyPr/>
            <a:lstStyle/>
            <a:p>
              <a:endParaRPr lang="el-GR"/>
            </a:p>
          </p:txBody>
        </p:sp>
        <p:sp>
          <p:nvSpPr>
            <p:cNvPr id="24620" name="Line 79"/>
            <p:cNvSpPr>
              <a:spLocks noChangeShapeType="1"/>
            </p:cNvSpPr>
            <p:nvPr/>
          </p:nvSpPr>
          <p:spPr bwMode="auto">
            <a:xfrm>
              <a:off x="8039" y="10021"/>
              <a:ext cx="175" cy="346"/>
            </a:xfrm>
            <a:prstGeom prst="line">
              <a:avLst/>
            </a:prstGeom>
            <a:noFill/>
            <a:ln w="12700">
              <a:solidFill>
                <a:srgbClr val="808000"/>
              </a:solidFill>
              <a:round/>
              <a:headEnd/>
              <a:tailEnd/>
            </a:ln>
          </p:spPr>
          <p:txBody>
            <a:bodyPr/>
            <a:lstStyle/>
            <a:p>
              <a:endParaRPr lang="el-GR"/>
            </a:p>
          </p:txBody>
        </p:sp>
        <p:sp>
          <p:nvSpPr>
            <p:cNvPr id="24621" name="Line 78"/>
            <p:cNvSpPr>
              <a:spLocks noChangeShapeType="1"/>
            </p:cNvSpPr>
            <p:nvPr/>
          </p:nvSpPr>
          <p:spPr bwMode="auto">
            <a:xfrm>
              <a:off x="8214" y="10367"/>
              <a:ext cx="179" cy="346"/>
            </a:xfrm>
            <a:prstGeom prst="line">
              <a:avLst/>
            </a:prstGeom>
            <a:noFill/>
            <a:ln w="12700">
              <a:solidFill>
                <a:srgbClr val="808000"/>
              </a:solidFill>
              <a:round/>
              <a:headEnd/>
              <a:tailEnd/>
            </a:ln>
          </p:spPr>
          <p:txBody>
            <a:bodyPr/>
            <a:lstStyle/>
            <a:p>
              <a:endParaRPr lang="el-GR"/>
            </a:p>
          </p:txBody>
        </p:sp>
        <p:sp>
          <p:nvSpPr>
            <p:cNvPr id="24622" name="Line 77"/>
            <p:cNvSpPr>
              <a:spLocks noChangeShapeType="1"/>
            </p:cNvSpPr>
            <p:nvPr/>
          </p:nvSpPr>
          <p:spPr bwMode="auto">
            <a:xfrm flipH="1">
              <a:off x="8039" y="10367"/>
              <a:ext cx="175" cy="346"/>
            </a:xfrm>
            <a:prstGeom prst="line">
              <a:avLst/>
            </a:prstGeom>
            <a:noFill/>
            <a:ln w="12700">
              <a:solidFill>
                <a:srgbClr val="808000"/>
              </a:solidFill>
              <a:round/>
              <a:headEnd/>
              <a:tailEnd/>
            </a:ln>
          </p:spPr>
          <p:txBody>
            <a:bodyPr/>
            <a:lstStyle/>
            <a:p>
              <a:endParaRPr lang="el-GR"/>
            </a:p>
          </p:txBody>
        </p:sp>
        <p:sp>
          <p:nvSpPr>
            <p:cNvPr id="24623" name="Line 76"/>
            <p:cNvSpPr>
              <a:spLocks noChangeShapeType="1"/>
            </p:cNvSpPr>
            <p:nvPr/>
          </p:nvSpPr>
          <p:spPr bwMode="auto">
            <a:xfrm flipH="1">
              <a:off x="8214" y="10021"/>
              <a:ext cx="179" cy="346"/>
            </a:xfrm>
            <a:prstGeom prst="line">
              <a:avLst/>
            </a:prstGeom>
            <a:noFill/>
            <a:ln w="12700">
              <a:solidFill>
                <a:srgbClr val="808000"/>
              </a:solidFill>
              <a:round/>
              <a:headEnd/>
              <a:tailEnd/>
            </a:ln>
          </p:spPr>
          <p:txBody>
            <a:bodyPr/>
            <a:lstStyle/>
            <a:p>
              <a:endParaRPr lang="el-GR"/>
            </a:p>
          </p:txBody>
        </p:sp>
        <p:sp>
          <p:nvSpPr>
            <p:cNvPr id="24624" name="Rectangle 75"/>
            <p:cNvSpPr>
              <a:spLocks noChangeArrowheads="1"/>
            </p:cNvSpPr>
            <p:nvPr/>
          </p:nvSpPr>
          <p:spPr bwMode="auto">
            <a:xfrm>
              <a:off x="11352" y="12122"/>
              <a:ext cx="516" cy="1001"/>
            </a:xfrm>
            <a:prstGeom prst="rect">
              <a:avLst/>
            </a:prstGeom>
            <a:noFill/>
            <a:ln w="0">
              <a:noFill/>
              <a:miter lim="800000"/>
              <a:headEnd/>
              <a:tailEnd/>
            </a:ln>
          </p:spPr>
          <p:txBody>
            <a:bodyPr/>
            <a:lstStyle/>
            <a:p>
              <a:endParaRPr lang="el-GR"/>
            </a:p>
          </p:txBody>
        </p:sp>
        <p:sp>
          <p:nvSpPr>
            <p:cNvPr id="24625" name="Line 74"/>
            <p:cNvSpPr>
              <a:spLocks noChangeShapeType="1"/>
            </p:cNvSpPr>
            <p:nvPr/>
          </p:nvSpPr>
          <p:spPr bwMode="auto">
            <a:xfrm>
              <a:off x="11388" y="12192"/>
              <a:ext cx="179" cy="346"/>
            </a:xfrm>
            <a:prstGeom prst="line">
              <a:avLst/>
            </a:prstGeom>
            <a:noFill/>
            <a:ln w="12700">
              <a:solidFill>
                <a:srgbClr val="808000"/>
              </a:solidFill>
              <a:round/>
              <a:headEnd/>
              <a:tailEnd/>
            </a:ln>
          </p:spPr>
          <p:txBody>
            <a:bodyPr/>
            <a:lstStyle/>
            <a:p>
              <a:endParaRPr lang="el-GR"/>
            </a:p>
          </p:txBody>
        </p:sp>
        <p:sp>
          <p:nvSpPr>
            <p:cNvPr id="24626" name="Line 73"/>
            <p:cNvSpPr>
              <a:spLocks noChangeShapeType="1"/>
            </p:cNvSpPr>
            <p:nvPr/>
          </p:nvSpPr>
          <p:spPr bwMode="auto">
            <a:xfrm>
              <a:off x="11567" y="12538"/>
              <a:ext cx="178" cy="346"/>
            </a:xfrm>
            <a:prstGeom prst="line">
              <a:avLst/>
            </a:prstGeom>
            <a:noFill/>
            <a:ln w="12700">
              <a:solidFill>
                <a:srgbClr val="808000"/>
              </a:solidFill>
              <a:round/>
              <a:headEnd/>
              <a:tailEnd/>
            </a:ln>
          </p:spPr>
          <p:txBody>
            <a:bodyPr/>
            <a:lstStyle/>
            <a:p>
              <a:endParaRPr lang="el-GR"/>
            </a:p>
          </p:txBody>
        </p:sp>
        <p:sp>
          <p:nvSpPr>
            <p:cNvPr id="24627" name="Line 72"/>
            <p:cNvSpPr>
              <a:spLocks noChangeShapeType="1"/>
            </p:cNvSpPr>
            <p:nvPr/>
          </p:nvSpPr>
          <p:spPr bwMode="auto">
            <a:xfrm flipH="1">
              <a:off x="11388" y="12538"/>
              <a:ext cx="179" cy="346"/>
            </a:xfrm>
            <a:prstGeom prst="line">
              <a:avLst/>
            </a:prstGeom>
            <a:noFill/>
            <a:ln w="12700">
              <a:solidFill>
                <a:srgbClr val="808000"/>
              </a:solidFill>
              <a:round/>
              <a:headEnd/>
              <a:tailEnd/>
            </a:ln>
          </p:spPr>
          <p:txBody>
            <a:bodyPr/>
            <a:lstStyle/>
            <a:p>
              <a:endParaRPr lang="el-GR"/>
            </a:p>
          </p:txBody>
        </p:sp>
        <p:sp>
          <p:nvSpPr>
            <p:cNvPr id="24628" name="Line 71"/>
            <p:cNvSpPr>
              <a:spLocks noChangeShapeType="1"/>
            </p:cNvSpPr>
            <p:nvPr/>
          </p:nvSpPr>
          <p:spPr bwMode="auto">
            <a:xfrm flipH="1">
              <a:off x="11567" y="12192"/>
              <a:ext cx="178" cy="346"/>
            </a:xfrm>
            <a:prstGeom prst="line">
              <a:avLst/>
            </a:prstGeom>
            <a:noFill/>
            <a:ln w="12700">
              <a:solidFill>
                <a:srgbClr val="808000"/>
              </a:solidFill>
              <a:round/>
              <a:headEnd/>
              <a:tailEnd/>
            </a:ln>
          </p:spPr>
          <p:txBody>
            <a:bodyPr/>
            <a:lstStyle/>
            <a:p>
              <a:endParaRPr lang="el-GR"/>
            </a:p>
          </p:txBody>
        </p:sp>
        <p:sp>
          <p:nvSpPr>
            <p:cNvPr id="24629" name="Rectangle 70"/>
            <p:cNvSpPr>
              <a:spLocks noChangeArrowheads="1"/>
            </p:cNvSpPr>
            <p:nvPr/>
          </p:nvSpPr>
          <p:spPr bwMode="auto">
            <a:xfrm>
              <a:off x="4650" y="12122"/>
              <a:ext cx="516" cy="1001"/>
            </a:xfrm>
            <a:prstGeom prst="rect">
              <a:avLst/>
            </a:prstGeom>
            <a:noFill/>
            <a:ln w="0">
              <a:noFill/>
              <a:miter lim="800000"/>
              <a:headEnd/>
              <a:tailEnd/>
            </a:ln>
          </p:spPr>
          <p:txBody>
            <a:bodyPr/>
            <a:lstStyle/>
            <a:p>
              <a:endParaRPr lang="el-GR"/>
            </a:p>
          </p:txBody>
        </p:sp>
        <p:sp>
          <p:nvSpPr>
            <p:cNvPr id="24630" name="Line 69"/>
            <p:cNvSpPr>
              <a:spLocks noChangeShapeType="1"/>
            </p:cNvSpPr>
            <p:nvPr/>
          </p:nvSpPr>
          <p:spPr bwMode="auto">
            <a:xfrm>
              <a:off x="4686" y="12192"/>
              <a:ext cx="179" cy="346"/>
            </a:xfrm>
            <a:prstGeom prst="line">
              <a:avLst/>
            </a:prstGeom>
            <a:noFill/>
            <a:ln w="12700">
              <a:solidFill>
                <a:srgbClr val="800080"/>
              </a:solidFill>
              <a:round/>
              <a:headEnd/>
              <a:tailEnd/>
            </a:ln>
          </p:spPr>
          <p:txBody>
            <a:bodyPr/>
            <a:lstStyle/>
            <a:p>
              <a:endParaRPr lang="el-GR"/>
            </a:p>
          </p:txBody>
        </p:sp>
        <p:sp>
          <p:nvSpPr>
            <p:cNvPr id="24631" name="Line 68"/>
            <p:cNvSpPr>
              <a:spLocks noChangeShapeType="1"/>
            </p:cNvSpPr>
            <p:nvPr/>
          </p:nvSpPr>
          <p:spPr bwMode="auto">
            <a:xfrm>
              <a:off x="4865" y="12538"/>
              <a:ext cx="178" cy="346"/>
            </a:xfrm>
            <a:prstGeom prst="line">
              <a:avLst/>
            </a:prstGeom>
            <a:noFill/>
            <a:ln w="12700">
              <a:solidFill>
                <a:srgbClr val="800080"/>
              </a:solidFill>
              <a:round/>
              <a:headEnd/>
              <a:tailEnd/>
            </a:ln>
          </p:spPr>
          <p:txBody>
            <a:bodyPr/>
            <a:lstStyle/>
            <a:p>
              <a:endParaRPr lang="el-GR"/>
            </a:p>
          </p:txBody>
        </p:sp>
        <p:sp>
          <p:nvSpPr>
            <p:cNvPr id="24632" name="Line 67"/>
            <p:cNvSpPr>
              <a:spLocks noChangeShapeType="1"/>
            </p:cNvSpPr>
            <p:nvPr/>
          </p:nvSpPr>
          <p:spPr bwMode="auto">
            <a:xfrm flipH="1">
              <a:off x="4686" y="12538"/>
              <a:ext cx="179" cy="346"/>
            </a:xfrm>
            <a:prstGeom prst="line">
              <a:avLst/>
            </a:prstGeom>
            <a:noFill/>
            <a:ln w="12700">
              <a:solidFill>
                <a:srgbClr val="800080"/>
              </a:solidFill>
              <a:round/>
              <a:headEnd/>
              <a:tailEnd/>
            </a:ln>
          </p:spPr>
          <p:txBody>
            <a:bodyPr/>
            <a:lstStyle/>
            <a:p>
              <a:endParaRPr lang="el-GR"/>
            </a:p>
          </p:txBody>
        </p:sp>
        <p:sp>
          <p:nvSpPr>
            <p:cNvPr id="24633" name="Line 66"/>
            <p:cNvSpPr>
              <a:spLocks noChangeShapeType="1"/>
            </p:cNvSpPr>
            <p:nvPr/>
          </p:nvSpPr>
          <p:spPr bwMode="auto">
            <a:xfrm flipH="1">
              <a:off x="4865" y="12192"/>
              <a:ext cx="178" cy="346"/>
            </a:xfrm>
            <a:prstGeom prst="line">
              <a:avLst/>
            </a:prstGeom>
            <a:noFill/>
            <a:ln w="12700">
              <a:solidFill>
                <a:srgbClr val="800080"/>
              </a:solidFill>
              <a:round/>
              <a:headEnd/>
              <a:tailEnd/>
            </a:ln>
          </p:spPr>
          <p:txBody>
            <a:bodyPr/>
            <a:lstStyle/>
            <a:p>
              <a:endParaRPr lang="el-GR"/>
            </a:p>
          </p:txBody>
        </p:sp>
        <p:sp>
          <p:nvSpPr>
            <p:cNvPr id="24634" name="Line 65"/>
            <p:cNvSpPr>
              <a:spLocks noChangeShapeType="1"/>
            </p:cNvSpPr>
            <p:nvPr/>
          </p:nvSpPr>
          <p:spPr bwMode="auto">
            <a:xfrm flipH="1">
              <a:off x="4865" y="12192"/>
              <a:ext cx="2" cy="346"/>
            </a:xfrm>
            <a:prstGeom prst="line">
              <a:avLst/>
            </a:prstGeom>
            <a:noFill/>
            <a:ln w="12700">
              <a:solidFill>
                <a:srgbClr val="800080"/>
              </a:solidFill>
              <a:round/>
              <a:headEnd/>
              <a:tailEnd/>
            </a:ln>
          </p:spPr>
          <p:txBody>
            <a:bodyPr/>
            <a:lstStyle/>
            <a:p>
              <a:endParaRPr lang="el-GR"/>
            </a:p>
          </p:txBody>
        </p:sp>
        <p:sp>
          <p:nvSpPr>
            <p:cNvPr id="24635" name="Line 64"/>
            <p:cNvSpPr>
              <a:spLocks noChangeShapeType="1"/>
            </p:cNvSpPr>
            <p:nvPr/>
          </p:nvSpPr>
          <p:spPr bwMode="auto">
            <a:xfrm>
              <a:off x="4865" y="12538"/>
              <a:ext cx="2" cy="346"/>
            </a:xfrm>
            <a:prstGeom prst="line">
              <a:avLst/>
            </a:prstGeom>
            <a:noFill/>
            <a:ln w="12700">
              <a:solidFill>
                <a:srgbClr val="800080"/>
              </a:solidFill>
              <a:round/>
              <a:headEnd/>
              <a:tailEnd/>
            </a:ln>
          </p:spPr>
          <p:txBody>
            <a:bodyPr/>
            <a:lstStyle/>
            <a:p>
              <a:endParaRPr lang="el-GR"/>
            </a:p>
          </p:txBody>
        </p:sp>
        <p:sp>
          <p:nvSpPr>
            <p:cNvPr id="24636" name="Rectangle 63"/>
            <p:cNvSpPr>
              <a:spLocks noChangeArrowheads="1"/>
            </p:cNvSpPr>
            <p:nvPr/>
          </p:nvSpPr>
          <p:spPr bwMode="auto">
            <a:xfrm>
              <a:off x="8002" y="11420"/>
              <a:ext cx="513" cy="1001"/>
            </a:xfrm>
            <a:prstGeom prst="rect">
              <a:avLst/>
            </a:prstGeom>
            <a:noFill/>
            <a:ln w="0">
              <a:noFill/>
              <a:miter lim="800000"/>
              <a:headEnd/>
              <a:tailEnd/>
            </a:ln>
          </p:spPr>
          <p:txBody>
            <a:bodyPr/>
            <a:lstStyle/>
            <a:p>
              <a:endParaRPr lang="el-GR"/>
            </a:p>
          </p:txBody>
        </p:sp>
        <p:sp>
          <p:nvSpPr>
            <p:cNvPr id="24637" name="Line 62"/>
            <p:cNvSpPr>
              <a:spLocks noChangeShapeType="1"/>
            </p:cNvSpPr>
            <p:nvPr/>
          </p:nvSpPr>
          <p:spPr bwMode="auto">
            <a:xfrm>
              <a:off x="8039" y="11490"/>
              <a:ext cx="175" cy="346"/>
            </a:xfrm>
            <a:prstGeom prst="line">
              <a:avLst/>
            </a:prstGeom>
            <a:noFill/>
            <a:ln w="12700">
              <a:solidFill>
                <a:srgbClr val="800080"/>
              </a:solidFill>
              <a:round/>
              <a:headEnd/>
              <a:tailEnd/>
            </a:ln>
          </p:spPr>
          <p:txBody>
            <a:bodyPr/>
            <a:lstStyle/>
            <a:p>
              <a:endParaRPr lang="el-GR"/>
            </a:p>
          </p:txBody>
        </p:sp>
        <p:sp>
          <p:nvSpPr>
            <p:cNvPr id="24638" name="Line 61"/>
            <p:cNvSpPr>
              <a:spLocks noChangeShapeType="1"/>
            </p:cNvSpPr>
            <p:nvPr/>
          </p:nvSpPr>
          <p:spPr bwMode="auto">
            <a:xfrm>
              <a:off x="8214" y="11836"/>
              <a:ext cx="179" cy="346"/>
            </a:xfrm>
            <a:prstGeom prst="line">
              <a:avLst/>
            </a:prstGeom>
            <a:noFill/>
            <a:ln w="12700">
              <a:solidFill>
                <a:srgbClr val="800080"/>
              </a:solidFill>
              <a:round/>
              <a:headEnd/>
              <a:tailEnd/>
            </a:ln>
          </p:spPr>
          <p:txBody>
            <a:bodyPr/>
            <a:lstStyle/>
            <a:p>
              <a:endParaRPr lang="el-GR"/>
            </a:p>
          </p:txBody>
        </p:sp>
        <p:sp>
          <p:nvSpPr>
            <p:cNvPr id="24639" name="Line 60"/>
            <p:cNvSpPr>
              <a:spLocks noChangeShapeType="1"/>
            </p:cNvSpPr>
            <p:nvPr/>
          </p:nvSpPr>
          <p:spPr bwMode="auto">
            <a:xfrm flipH="1">
              <a:off x="8039" y="11836"/>
              <a:ext cx="175" cy="346"/>
            </a:xfrm>
            <a:prstGeom prst="line">
              <a:avLst/>
            </a:prstGeom>
            <a:noFill/>
            <a:ln w="12700">
              <a:solidFill>
                <a:srgbClr val="800080"/>
              </a:solidFill>
              <a:round/>
              <a:headEnd/>
              <a:tailEnd/>
            </a:ln>
          </p:spPr>
          <p:txBody>
            <a:bodyPr/>
            <a:lstStyle/>
            <a:p>
              <a:endParaRPr lang="el-GR"/>
            </a:p>
          </p:txBody>
        </p:sp>
        <p:sp>
          <p:nvSpPr>
            <p:cNvPr id="24640" name="Line 59"/>
            <p:cNvSpPr>
              <a:spLocks noChangeShapeType="1"/>
            </p:cNvSpPr>
            <p:nvPr/>
          </p:nvSpPr>
          <p:spPr bwMode="auto">
            <a:xfrm flipH="1">
              <a:off x="8214" y="11490"/>
              <a:ext cx="179" cy="346"/>
            </a:xfrm>
            <a:prstGeom prst="line">
              <a:avLst/>
            </a:prstGeom>
            <a:noFill/>
            <a:ln w="12700">
              <a:solidFill>
                <a:srgbClr val="800080"/>
              </a:solidFill>
              <a:round/>
              <a:headEnd/>
              <a:tailEnd/>
            </a:ln>
          </p:spPr>
          <p:txBody>
            <a:bodyPr/>
            <a:lstStyle/>
            <a:p>
              <a:endParaRPr lang="el-GR"/>
            </a:p>
          </p:txBody>
        </p:sp>
        <p:sp>
          <p:nvSpPr>
            <p:cNvPr id="24641" name="Line 58"/>
            <p:cNvSpPr>
              <a:spLocks noChangeShapeType="1"/>
            </p:cNvSpPr>
            <p:nvPr/>
          </p:nvSpPr>
          <p:spPr bwMode="auto">
            <a:xfrm flipH="1">
              <a:off x="8214" y="11490"/>
              <a:ext cx="3" cy="346"/>
            </a:xfrm>
            <a:prstGeom prst="line">
              <a:avLst/>
            </a:prstGeom>
            <a:noFill/>
            <a:ln w="12700">
              <a:solidFill>
                <a:srgbClr val="800080"/>
              </a:solidFill>
              <a:round/>
              <a:headEnd/>
              <a:tailEnd/>
            </a:ln>
          </p:spPr>
          <p:txBody>
            <a:bodyPr/>
            <a:lstStyle/>
            <a:p>
              <a:endParaRPr lang="el-GR"/>
            </a:p>
          </p:txBody>
        </p:sp>
        <p:sp>
          <p:nvSpPr>
            <p:cNvPr id="24642" name="Line 57"/>
            <p:cNvSpPr>
              <a:spLocks noChangeShapeType="1"/>
            </p:cNvSpPr>
            <p:nvPr/>
          </p:nvSpPr>
          <p:spPr bwMode="auto">
            <a:xfrm>
              <a:off x="8214" y="11836"/>
              <a:ext cx="3" cy="346"/>
            </a:xfrm>
            <a:prstGeom prst="line">
              <a:avLst/>
            </a:prstGeom>
            <a:noFill/>
            <a:ln w="12700">
              <a:solidFill>
                <a:srgbClr val="800080"/>
              </a:solidFill>
              <a:round/>
              <a:headEnd/>
              <a:tailEnd/>
            </a:ln>
          </p:spPr>
          <p:txBody>
            <a:bodyPr/>
            <a:lstStyle/>
            <a:p>
              <a:endParaRPr lang="el-GR"/>
            </a:p>
          </p:txBody>
        </p:sp>
        <p:sp>
          <p:nvSpPr>
            <p:cNvPr id="24643" name="Rectangle 56"/>
            <p:cNvSpPr>
              <a:spLocks noChangeArrowheads="1"/>
            </p:cNvSpPr>
            <p:nvPr/>
          </p:nvSpPr>
          <p:spPr bwMode="auto">
            <a:xfrm>
              <a:off x="11352" y="10653"/>
              <a:ext cx="516" cy="996"/>
            </a:xfrm>
            <a:prstGeom prst="rect">
              <a:avLst/>
            </a:prstGeom>
            <a:noFill/>
            <a:ln w="0">
              <a:noFill/>
              <a:miter lim="800000"/>
              <a:headEnd/>
              <a:tailEnd/>
            </a:ln>
          </p:spPr>
          <p:txBody>
            <a:bodyPr/>
            <a:lstStyle/>
            <a:p>
              <a:endParaRPr lang="el-GR"/>
            </a:p>
          </p:txBody>
        </p:sp>
        <p:sp>
          <p:nvSpPr>
            <p:cNvPr id="24644" name="Line 55"/>
            <p:cNvSpPr>
              <a:spLocks noChangeShapeType="1"/>
            </p:cNvSpPr>
            <p:nvPr/>
          </p:nvSpPr>
          <p:spPr bwMode="auto">
            <a:xfrm>
              <a:off x="11388" y="10723"/>
              <a:ext cx="179" cy="346"/>
            </a:xfrm>
            <a:prstGeom prst="line">
              <a:avLst/>
            </a:prstGeom>
            <a:noFill/>
            <a:ln w="12700">
              <a:solidFill>
                <a:srgbClr val="800080"/>
              </a:solidFill>
              <a:round/>
              <a:headEnd/>
              <a:tailEnd/>
            </a:ln>
          </p:spPr>
          <p:txBody>
            <a:bodyPr/>
            <a:lstStyle/>
            <a:p>
              <a:endParaRPr lang="el-GR"/>
            </a:p>
          </p:txBody>
        </p:sp>
        <p:sp>
          <p:nvSpPr>
            <p:cNvPr id="24645" name="Line 54"/>
            <p:cNvSpPr>
              <a:spLocks noChangeShapeType="1"/>
            </p:cNvSpPr>
            <p:nvPr/>
          </p:nvSpPr>
          <p:spPr bwMode="auto">
            <a:xfrm>
              <a:off x="11567" y="11069"/>
              <a:ext cx="178" cy="342"/>
            </a:xfrm>
            <a:prstGeom prst="line">
              <a:avLst/>
            </a:prstGeom>
            <a:noFill/>
            <a:ln w="12700">
              <a:solidFill>
                <a:srgbClr val="800080"/>
              </a:solidFill>
              <a:round/>
              <a:headEnd/>
              <a:tailEnd/>
            </a:ln>
          </p:spPr>
          <p:txBody>
            <a:bodyPr/>
            <a:lstStyle/>
            <a:p>
              <a:endParaRPr lang="el-GR"/>
            </a:p>
          </p:txBody>
        </p:sp>
        <p:sp>
          <p:nvSpPr>
            <p:cNvPr id="24646" name="Line 53"/>
            <p:cNvSpPr>
              <a:spLocks noChangeShapeType="1"/>
            </p:cNvSpPr>
            <p:nvPr/>
          </p:nvSpPr>
          <p:spPr bwMode="auto">
            <a:xfrm flipH="1">
              <a:off x="11388" y="11069"/>
              <a:ext cx="179" cy="342"/>
            </a:xfrm>
            <a:prstGeom prst="line">
              <a:avLst/>
            </a:prstGeom>
            <a:noFill/>
            <a:ln w="12700">
              <a:solidFill>
                <a:srgbClr val="800080"/>
              </a:solidFill>
              <a:round/>
              <a:headEnd/>
              <a:tailEnd/>
            </a:ln>
          </p:spPr>
          <p:txBody>
            <a:bodyPr/>
            <a:lstStyle/>
            <a:p>
              <a:endParaRPr lang="el-GR"/>
            </a:p>
          </p:txBody>
        </p:sp>
        <p:sp>
          <p:nvSpPr>
            <p:cNvPr id="24647" name="Line 52"/>
            <p:cNvSpPr>
              <a:spLocks noChangeShapeType="1"/>
            </p:cNvSpPr>
            <p:nvPr/>
          </p:nvSpPr>
          <p:spPr bwMode="auto">
            <a:xfrm flipH="1">
              <a:off x="11567" y="10723"/>
              <a:ext cx="178" cy="346"/>
            </a:xfrm>
            <a:prstGeom prst="line">
              <a:avLst/>
            </a:prstGeom>
            <a:noFill/>
            <a:ln w="12700">
              <a:solidFill>
                <a:srgbClr val="800080"/>
              </a:solidFill>
              <a:round/>
              <a:headEnd/>
              <a:tailEnd/>
            </a:ln>
          </p:spPr>
          <p:txBody>
            <a:bodyPr/>
            <a:lstStyle/>
            <a:p>
              <a:endParaRPr lang="el-GR"/>
            </a:p>
          </p:txBody>
        </p:sp>
        <p:sp>
          <p:nvSpPr>
            <p:cNvPr id="24648" name="Line 51"/>
            <p:cNvSpPr>
              <a:spLocks noChangeShapeType="1"/>
            </p:cNvSpPr>
            <p:nvPr/>
          </p:nvSpPr>
          <p:spPr bwMode="auto">
            <a:xfrm flipH="1">
              <a:off x="11567" y="10723"/>
              <a:ext cx="2" cy="346"/>
            </a:xfrm>
            <a:prstGeom prst="line">
              <a:avLst/>
            </a:prstGeom>
            <a:noFill/>
            <a:ln w="12700">
              <a:solidFill>
                <a:srgbClr val="800080"/>
              </a:solidFill>
              <a:round/>
              <a:headEnd/>
              <a:tailEnd/>
            </a:ln>
          </p:spPr>
          <p:txBody>
            <a:bodyPr/>
            <a:lstStyle/>
            <a:p>
              <a:endParaRPr lang="el-GR"/>
            </a:p>
          </p:txBody>
        </p:sp>
        <p:sp>
          <p:nvSpPr>
            <p:cNvPr id="24649" name="Line 50"/>
            <p:cNvSpPr>
              <a:spLocks noChangeShapeType="1"/>
            </p:cNvSpPr>
            <p:nvPr/>
          </p:nvSpPr>
          <p:spPr bwMode="auto">
            <a:xfrm>
              <a:off x="11567" y="11069"/>
              <a:ext cx="2" cy="342"/>
            </a:xfrm>
            <a:prstGeom prst="line">
              <a:avLst/>
            </a:prstGeom>
            <a:noFill/>
            <a:ln w="12700">
              <a:solidFill>
                <a:srgbClr val="800080"/>
              </a:solidFill>
              <a:round/>
              <a:headEnd/>
              <a:tailEnd/>
            </a:ln>
          </p:spPr>
          <p:txBody>
            <a:bodyPr/>
            <a:lstStyle/>
            <a:p>
              <a:endParaRPr lang="el-GR"/>
            </a:p>
          </p:txBody>
        </p:sp>
        <p:sp>
          <p:nvSpPr>
            <p:cNvPr id="24650" name="Rectangle 49"/>
            <p:cNvSpPr>
              <a:spLocks noChangeArrowheads="1"/>
            </p:cNvSpPr>
            <p:nvPr/>
          </p:nvSpPr>
          <p:spPr bwMode="auto">
            <a:xfrm>
              <a:off x="3576" y="1244"/>
              <a:ext cx="13334" cy="1123"/>
            </a:xfrm>
            <a:prstGeom prst="rect">
              <a:avLst/>
            </a:prstGeom>
            <a:noFill/>
            <a:ln w="0">
              <a:noFill/>
              <a:miter lim="800000"/>
              <a:headEnd/>
              <a:tailEnd/>
            </a:ln>
          </p:spPr>
          <p:txBody>
            <a:bodyPr lIns="0" tIns="0" rIns="0" bIns="0"/>
            <a:lstStyle/>
            <a:p>
              <a:pPr algn="just"/>
              <a:r>
                <a:rPr lang="el-GR" sz="1000" b="1">
                  <a:solidFill>
                    <a:srgbClr val="000000"/>
                  </a:solidFill>
                  <a:cs typeface="Times New Roman" pitchFamily="18" charset="0"/>
                </a:rPr>
                <a:t>Γυναικεία θνησιμότητα από νοσήματα του</a:t>
              </a:r>
              <a:endParaRPr lang="el-GR">
                <a:cs typeface="Times New Roman" pitchFamily="18" charset="0"/>
              </a:endParaRPr>
            </a:p>
          </p:txBody>
        </p:sp>
        <p:sp>
          <p:nvSpPr>
            <p:cNvPr id="24651" name="Rectangle 48"/>
            <p:cNvSpPr>
              <a:spLocks noChangeArrowheads="1"/>
            </p:cNvSpPr>
            <p:nvPr/>
          </p:nvSpPr>
          <p:spPr bwMode="auto">
            <a:xfrm>
              <a:off x="5505" y="2363"/>
              <a:ext cx="8831" cy="1122"/>
            </a:xfrm>
            <a:prstGeom prst="rect">
              <a:avLst/>
            </a:prstGeom>
            <a:noFill/>
            <a:ln w="0">
              <a:noFill/>
              <a:miter lim="800000"/>
              <a:headEnd/>
              <a:tailEnd/>
            </a:ln>
          </p:spPr>
          <p:txBody>
            <a:bodyPr lIns="0" tIns="0" rIns="0" bIns="0"/>
            <a:lstStyle/>
            <a:p>
              <a:pPr algn="just"/>
              <a:r>
                <a:rPr lang="el-GR" sz="1000" b="1">
                  <a:solidFill>
                    <a:srgbClr val="000000"/>
                  </a:solidFill>
                  <a:cs typeface="Times New Roman" pitchFamily="18" charset="0"/>
                </a:rPr>
                <a:t>κυκλοφορικού/100.000</a:t>
              </a:r>
              <a:endParaRPr lang="el-GR">
                <a:cs typeface="Times New Roman" pitchFamily="18" charset="0"/>
              </a:endParaRPr>
            </a:p>
          </p:txBody>
        </p:sp>
        <p:sp>
          <p:nvSpPr>
            <p:cNvPr id="24652" name="Rectangle 47"/>
            <p:cNvSpPr>
              <a:spLocks noChangeArrowheads="1"/>
            </p:cNvSpPr>
            <p:nvPr/>
          </p:nvSpPr>
          <p:spPr bwMode="auto">
            <a:xfrm>
              <a:off x="862" y="17235"/>
              <a:ext cx="3001" cy="1123"/>
            </a:xfrm>
            <a:prstGeom prst="rect">
              <a:avLst/>
            </a:prstGeom>
            <a:noFill/>
            <a:ln w="0">
              <a:noFill/>
              <a:miter lim="800000"/>
              <a:headEnd/>
              <a:tailEnd/>
            </a:ln>
          </p:spPr>
          <p:txBody>
            <a:bodyPr lIns="0" tIns="0" rIns="0" bIns="0"/>
            <a:lstStyle/>
            <a:p>
              <a:pPr algn="just"/>
              <a:r>
                <a:rPr lang="en-US" sz="1000" b="1">
                  <a:solidFill>
                    <a:srgbClr val="000000"/>
                  </a:solidFill>
                  <a:latin typeface="HellasArc"/>
                  <a:cs typeface="Times New Roman" pitchFamily="18" charset="0"/>
                </a:rPr>
                <a:t>0</a:t>
              </a:r>
              <a:endParaRPr lang="en-US"/>
            </a:p>
          </p:txBody>
        </p:sp>
        <p:sp>
          <p:nvSpPr>
            <p:cNvPr id="24653" name="Rectangle 46"/>
            <p:cNvSpPr>
              <a:spLocks noChangeArrowheads="1"/>
            </p:cNvSpPr>
            <p:nvPr/>
          </p:nvSpPr>
          <p:spPr bwMode="auto">
            <a:xfrm>
              <a:off x="573" y="15813"/>
              <a:ext cx="3266" cy="1123"/>
            </a:xfrm>
            <a:prstGeom prst="rect">
              <a:avLst/>
            </a:prstGeom>
            <a:noFill/>
            <a:ln w="0">
              <a:noFill/>
              <a:miter lim="800000"/>
              <a:headEnd/>
              <a:tailEnd/>
            </a:ln>
          </p:spPr>
          <p:txBody>
            <a:bodyPr lIns="0" tIns="0" rIns="0" bIns="0"/>
            <a:lstStyle/>
            <a:p>
              <a:pPr algn="just"/>
              <a:r>
                <a:rPr lang="en-US" sz="1000" b="1">
                  <a:solidFill>
                    <a:srgbClr val="000000"/>
                  </a:solidFill>
                  <a:latin typeface="HellasArc"/>
                  <a:cs typeface="Times New Roman" pitchFamily="18" charset="0"/>
                </a:rPr>
                <a:t>50</a:t>
              </a:r>
              <a:endParaRPr lang="en-US"/>
            </a:p>
          </p:txBody>
        </p:sp>
        <p:sp>
          <p:nvSpPr>
            <p:cNvPr id="24654" name="Rectangle 45"/>
            <p:cNvSpPr>
              <a:spLocks noChangeArrowheads="1"/>
            </p:cNvSpPr>
            <p:nvPr/>
          </p:nvSpPr>
          <p:spPr bwMode="auto">
            <a:xfrm>
              <a:off x="359" y="14381"/>
              <a:ext cx="3530" cy="1123"/>
            </a:xfrm>
            <a:prstGeom prst="rect">
              <a:avLst/>
            </a:prstGeom>
            <a:noFill/>
            <a:ln w="0">
              <a:noFill/>
              <a:miter lim="800000"/>
              <a:headEnd/>
              <a:tailEnd/>
            </a:ln>
          </p:spPr>
          <p:txBody>
            <a:bodyPr lIns="0" tIns="0" rIns="0" bIns="0"/>
            <a:lstStyle/>
            <a:p>
              <a:pPr algn="just"/>
              <a:r>
                <a:rPr lang="en-US" sz="1000" b="1">
                  <a:solidFill>
                    <a:srgbClr val="000000"/>
                  </a:solidFill>
                  <a:latin typeface="HellasArc"/>
                  <a:cs typeface="Times New Roman" pitchFamily="18" charset="0"/>
                </a:rPr>
                <a:t>100</a:t>
              </a:r>
              <a:endParaRPr lang="en-US"/>
            </a:p>
          </p:txBody>
        </p:sp>
        <p:sp>
          <p:nvSpPr>
            <p:cNvPr id="24655" name="Rectangle 44"/>
            <p:cNvSpPr>
              <a:spLocks noChangeArrowheads="1"/>
            </p:cNvSpPr>
            <p:nvPr/>
          </p:nvSpPr>
          <p:spPr bwMode="auto">
            <a:xfrm>
              <a:off x="431" y="12959"/>
              <a:ext cx="3530" cy="1123"/>
            </a:xfrm>
            <a:prstGeom prst="rect">
              <a:avLst/>
            </a:prstGeom>
            <a:noFill/>
            <a:ln w="0">
              <a:noFill/>
              <a:miter lim="800000"/>
              <a:headEnd/>
              <a:tailEnd/>
            </a:ln>
          </p:spPr>
          <p:txBody>
            <a:bodyPr lIns="0" tIns="0" rIns="0" bIns="0"/>
            <a:lstStyle/>
            <a:p>
              <a:pPr algn="just"/>
              <a:r>
                <a:rPr lang="en-US" sz="1000" b="1">
                  <a:solidFill>
                    <a:srgbClr val="000000"/>
                  </a:solidFill>
                  <a:latin typeface="HellasArc"/>
                  <a:cs typeface="Times New Roman" pitchFamily="18" charset="0"/>
                </a:rPr>
                <a:t>150</a:t>
              </a:r>
              <a:endParaRPr lang="en-US"/>
            </a:p>
          </p:txBody>
        </p:sp>
        <p:sp>
          <p:nvSpPr>
            <p:cNvPr id="24656" name="Rectangle 43"/>
            <p:cNvSpPr>
              <a:spLocks noChangeArrowheads="1"/>
            </p:cNvSpPr>
            <p:nvPr/>
          </p:nvSpPr>
          <p:spPr bwMode="auto">
            <a:xfrm>
              <a:off x="250" y="11527"/>
              <a:ext cx="3531" cy="1123"/>
            </a:xfrm>
            <a:prstGeom prst="rect">
              <a:avLst/>
            </a:prstGeom>
            <a:noFill/>
            <a:ln w="0">
              <a:noFill/>
              <a:miter lim="800000"/>
              <a:headEnd/>
              <a:tailEnd/>
            </a:ln>
          </p:spPr>
          <p:txBody>
            <a:bodyPr lIns="0" tIns="0" rIns="0" bIns="0"/>
            <a:lstStyle/>
            <a:p>
              <a:pPr algn="just"/>
              <a:r>
                <a:rPr lang="en-US" sz="1000" b="1">
                  <a:solidFill>
                    <a:srgbClr val="000000"/>
                  </a:solidFill>
                  <a:latin typeface="HellasArc"/>
                  <a:cs typeface="Times New Roman" pitchFamily="18" charset="0"/>
                </a:rPr>
                <a:t>200</a:t>
              </a:r>
              <a:endParaRPr lang="en-US"/>
            </a:p>
          </p:txBody>
        </p:sp>
        <p:sp>
          <p:nvSpPr>
            <p:cNvPr id="24657" name="Rectangle 42"/>
            <p:cNvSpPr>
              <a:spLocks noChangeArrowheads="1"/>
            </p:cNvSpPr>
            <p:nvPr/>
          </p:nvSpPr>
          <p:spPr bwMode="auto">
            <a:xfrm>
              <a:off x="323" y="10105"/>
              <a:ext cx="3530" cy="1123"/>
            </a:xfrm>
            <a:prstGeom prst="rect">
              <a:avLst/>
            </a:prstGeom>
            <a:noFill/>
            <a:ln w="0">
              <a:noFill/>
              <a:miter lim="800000"/>
              <a:headEnd/>
              <a:tailEnd/>
            </a:ln>
          </p:spPr>
          <p:txBody>
            <a:bodyPr lIns="0" tIns="0" rIns="0" bIns="0"/>
            <a:lstStyle/>
            <a:p>
              <a:pPr algn="just"/>
              <a:r>
                <a:rPr lang="en-US" sz="1000" b="1">
                  <a:solidFill>
                    <a:srgbClr val="000000"/>
                  </a:solidFill>
                  <a:latin typeface="HellasArc"/>
                  <a:cs typeface="Times New Roman" pitchFamily="18" charset="0"/>
                </a:rPr>
                <a:t>250</a:t>
              </a:r>
              <a:endParaRPr lang="en-US"/>
            </a:p>
          </p:txBody>
        </p:sp>
        <p:sp>
          <p:nvSpPr>
            <p:cNvPr id="24658" name="Rectangle 41"/>
            <p:cNvSpPr>
              <a:spLocks noChangeArrowheads="1"/>
            </p:cNvSpPr>
            <p:nvPr/>
          </p:nvSpPr>
          <p:spPr bwMode="auto">
            <a:xfrm>
              <a:off x="250" y="8678"/>
              <a:ext cx="3531" cy="1123"/>
            </a:xfrm>
            <a:prstGeom prst="rect">
              <a:avLst/>
            </a:prstGeom>
            <a:noFill/>
            <a:ln w="0">
              <a:noFill/>
              <a:miter lim="800000"/>
              <a:headEnd/>
              <a:tailEnd/>
            </a:ln>
          </p:spPr>
          <p:txBody>
            <a:bodyPr lIns="0" tIns="0" rIns="0" bIns="0"/>
            <a:lstStyle/>
            <a:p>
              <a:pPr algn="just"/>
              <a:r>
                <a:rPr lang="en-US" sz="1000" b="1">
                  <a:solidFill>
                    <a:srgbClr val="000000"/>
                  </a:solidFill>
                  <a:latin typeface="HellasArc"/>
                  <a:cs typeface="Times New Roman" pitchFamily="18" charset="0"/>
                </a:rPr>
                <a:t>300</a:t>
              </a:r>
              <a:endParaRPr lang="en-US"/>
            </a:p>
          </p:txBody>
        </p:sp>
        <p:sp>
          <p:nvSpPr>
            <p:cNvPr id="24659" name="Rectangle 40"/>
            <p:cNvSpPr>
              <a:spLocks noChangeArrowheads="1"/>
            </p:cNvSpPr>
            <p:nvPr/>
          </p:nvSpPr>
          <p:spPr bwMode="auto">
            <a:xfrm>
              <a:off x="323" y="7251"/>
              <a:ext cx="3530" cy="1123"/>
            </a:xfrm>
            <a:prstGeom prst="rect">
              <a:avLst/>
            </a:prstGeom>
            <a:noFill/>
            <a:ln w="0">
              <a:noFill/>
              <a:miter lim="800000"/>
              <a:headEnd/>
              <a:tailEnd/>
            </a:ln>
          </p:spPr>
          <p:txBody>
            <a:bodyPr lIns="0" tIns="0" rIns="0" bIns="0"/>
            <a:lstStyle/>
            <a:p>
              <a:pPr algn="just"/>
              <a:r>
                <a:rPr lang="en-US" sz="1000" b="1">
                  <a:solidFill>
                    <a:srgbClr val="000000"/>
                  </a:solidFill>
                  <a:latin typeface="HellasArc"/>
                  <a:cs typeface="Times New Roman" pitchFamily="18" charset="0"/>
                </a:rPr>
                <a:t>350</a:t>
              </a:r>
              <a:endParaRPr lang="en-US"/>
            </a:p>
          </p:txBody>
        </p:sp>
        <p:sp>
          <p:nvSpPr>
            <p:cNvPr id="24660" name="Rectangle 39"/>
            <p:cNvSpPr>
              <a:spLocks noChangeArrowheads="1"/>
            </p:cNvSpPr>
            <p:nvPr/>
          </p:nvSpPr>
          <p:spPr bwMode="auto">
            <a:xfrm>
              <a:off x="250" y="5825"/>
              <a:ext cx="3531" cy="1122"/>
            </a:xfrm>
            <a:prstGeom prst="rect">
              <a:avLst/>
            </a:prstGeom>
            <a:noFill/>
            <a:ln w="0">
              <a:noFill/>
              <a:miter lim="800000"/>
              <a:headEnd/>
              <a:tailEnd/>
            </a:ln>
          </p:spPr>
          <p:txBody>
            <a:bodyPr lIns="0" tIns="0" rIns="0" bIns="0"/>
            <a:lstStyle/>
            <a:p>
              <a:pPr algn="just"/>
              <a:r>
                <a:rPr lang="en-US" sz="1000" b="1">
                  <a:solidFill>
                    <a:srgbClr val="000000"/>
                  </a:solidFill>
                  <a:latin typeface="HellasArc"/>
                  <a:cs typeface="Times New Roman" pitchFamily="18" charset="0"/>
                </a:rPr>
                <a:t>400</a:t>
              </a:r>
              <a:endParaRPr lang="en-US"/>
            </a:p>
          </p:txBody>
        </p:sp>
        <p:sp>
          <p:nvSpPr>
            <p:cNvPr id="24661" name="Rectangle 38"/>
            <p:cNvSpPr>
              <a:spLocks noChangeArrowheads="1"/>
            </p:cNvSpPr>
            <p:nvPr/>
          </p:nvSpPr>
          <p:spPr bwMode="auto">
            <a:xfrm>
              <a:off x="3937" y="18419"/>
              <a:ext cx="5445" cy="1123"/>
            </a:xfrm>
            <a:prstGeom prst="rect">
              <a:avLst/>
            </a:prstGeom>
            <a:noFill/>
            <a:ln w="0">
              <a:noFill/>
              <a:miter lim="800000"/>
              <a:headEnd/>
              <a:tailEnd/>
            </a:ln>
          </p:spPr>
          <p:txBody>
            <a:bodyPr lIns="0" tIns="0" rIns="0" bIns="0"/>
            <a:lstStyle/>
            <a:p>
              <a:pPr algn="just"/>
              <a:r>
                <a:rPr lang="en-US" sz="1000" b="1">
                  <a:solidFill>
                    <a:srgbClr val="000000"/>
                  </a:solidFill>
                  <a:latin typeface="HellasArc"/>
                  <a:cs typeface="Times New Roman" pitchFamily="18" charset="0"/>
                </a:rPr>
                <a:t>1960-64</a:t>
              </a:r>
              <a:endParaRPr lang="en-US"/>
            </a:p>
          </p:txBody>
        </p:sp>
        <p:sp>
          <p:nvSpPr>
            <p:cNvPr id="24662" name="Rectangle 37"/>
            <p:cNvSpPr>
              <a:spLocks noChangeArrowheads="1"/>
            </p:cNvSpPr>
            <p:nvPr/>
          </p:nvSpPr>
          <p:spPr bwMode="auto">
            <a:xfrm>
              <a:off x="7362" y="18419"/>
              <a:ext cx="5445" cy="1123"/>
            </a:xfrm>
            <a:prstGeom prst="rect">
              <a:avLst/>
            </a:prstGeom>
            <a:noFill/>
            <a:ln w="0">
              <a:noFill/>
              <a:miter lim="800000"/>
              <a:headEnd/>
              <a:tailEnd/>
            </a:ln>
          </p:spPr>
          <p:txBody>
            <a:bodyPr lIns="0" tIns="0" rIns="0" bIns="0"/>
            <a:lstStyle/>
            <a:p>
              <a:pPr algn="just"/>
              <a:r>
                <a:rPr lang="en-US" sz="1000" b="1">
                  <a:solidFill>
                    <a:srgbClr val="000000"/>
                  </a:solidFill>
                  <a:latin typeface="HellasArc"/>
                  <a:cs typeface="Times New Roman" pitchFamily="18" charset="0"/>
                </a:rPr>
                <a:t>1970-74</a:t>
              </a:r>
              <a:endParaRPr lang="en-US"/>
            </a:p>
          </p:txBody>
        </p:sp>
        <p:sp>
          <p:nvSpPr>
            <p:cNvPr id="24663" name="Rectangle 36"/>
            <p:cNvSpPr>
              <a:spLocks noChangeArrowheads="1"/>
            </p:cNvSpPr>
            <p:nvPr/>
          </p:nvSpPr>
          <p:spPr bwMode="auto">
            <a:xfrm>
              <a:off x="10678" y="18419"/>
              <a:ext cx="5445" cy="1123"/>
            </a:xfrm>
            <a:prstGeom prst="rect">
              <a:avLst/>
            </a:prstGeom>
            <a:noFill/>
            <a:ln w="0">
              <a:noFill/>
              <a:miter lim="800000"/>
              <a:headEnd/>
              <a:tailEnd/>
            </a:ln>
          </p:spPr>
          <p:txBody>
            <a:bodyPr lIns="0" tIns="0" rIns="0" bIns="0"/>
            <a:lstStyle/>
            <a:p>
              <a:pPr algn="just"/>
              <a:r>
                <a:rPr lang="en-US" sz="1000" b="1">
                  <a:solidFill>
                    <a:srgbClr val="000000"/>
                  </a:solidFill>
                  <a:latin typeface="HellasArc"/>
                  <a:cs typeface="Times New Roman" pitchFamily="18" charset="0"/>
                </a:rPr>
                <a:t>1980-84</a:t>
              </a:r>
              <a:endParaRPr lang="en-US"/>
            </a:p>
          </p:txBody>
        </p:sp>
        <p:sp>
          <p:nvSpPr>
            <p:cNvPr id="24664" name="Rectangle 35"/>
            <p:cNvSpPr>
              <a:spLocks noChangeArrowheads="1"/>
            </p:cNvSpPr>
            <p:nvPr/>
          </p:nvSpPr>
          <p:spPr bwMode="auto">
            <a:xfrm>
              <a:off x="12137" y="5614"/>
              <a:ext cx="5277" cy="6994"/>
            </a:xfrm>
            <a:prstGeom prst="rect">
              <a:avLst/>
            </a:prstGeom>
            <a:solidFill>
              <a:srgbClr val="FFFFFF"/>
            </a:solidFill>
            <a:ln w="12700">
              <a:solidFill>
                <a:srgbClr val="000000"/>
              </a:solidFill>
              <a:miter lim="800000"/>
              <a:headEnd/>
              <a:tailEnd/>
            </a:ln>
          </p:spPr>
          <p:txBody>
            <a:bodyPr/>
            <a:lstStyle/>
            <a:p>
              <a:endParaRPr lang="el-GR"/>
            </a:p>
          </p:txBody>
        </p:sp>
        <p:sp>
          <p:nvSpPr>
            <p:cNvPr id="24665" name="Line 34"/>
            <p:cNvSpPr>
              <a:spLocks noChangeShapeType="1"/>
            </p:cNvSpPr>
            <p:nvPr/>
          </p:nvSpPr>
          <p:spPr bwMode="auto">
            <a:xfrm>
              <a:off x="12041" y="6447"/>
              <a:ext cx="1423" cy="4"/>
            </a:xfrm>
            <a:prstGeom prst="line">
              <a:avLst/>
            </a:prstGeom>
            <a:noFill/>
            <a:ln w="12700">
              <a:solidFill>
                <a:srgbClr val="800000"/>
              </a:solidFill>
              <a:round/>
              <a:headEnd/>
              <a:tailEnd/>
            </a:ln>
          </p:spPr>
          <p:txBody>
            <a:bodyPr/>
            <a:lstStyle/>
            <a:p>
              <a:endParaRPr lang="el-GR"/>
            </a:p>
          </p:txBody>
        </p:sp>
        <p:sp>
          <p:nvSpPr>
            <p:cNvPr id="24666" name="Freeform 33"/>
            <p:cNvSpPr>
              <a:spLocks/>
            </p:cNvSpPr>
            <p:nvPr/>
          </p:nvSpPr>
          <p:spPr bwMode="auto">
            <a:xfrm>
              <a:off x="12578" y="6101"/>
              <a:ext cx="356" cy="687"/>
            </a:xfrm>
            <a:custGeom>
              <a:avLst/>
              <a:gdLst>
                <a:gd name="T0" fmla="*/ 0 w 20000"/>
                <a:gd name="T1" fmla="*/ 1 h 20000"/>
                <a:gd name="T2" fmla="*/ 0 w 20000"/>
                <a:gd name="T3" fmla="*/ 0 h 20000"/>
                <a:gd name="T4" fmla="*/ 0 w 20000"/>
                <a:gd name="T5" fmla="*/ 0 h 20000"/>
                <a:gd name="T6" fmla="*/ 0 w 20000"/>
                <a:gd name="T7" fmla="*/ 0 h 20000"/>
                <a:gd name="T8" fmla="*/ 0 w 20000"/>
                <a:gd name="T9" fmla="*/ 1 h 20000"/>
                <a:gd name="T10" fmla="*/ 0 60000 65536"/>
                <a:gd name="T11" fmla="*/ 0 60000 65536"/>
                <a:gd name="T12" fmla="*/ 0 60000 65536"/>
                <a:gd name="T13" fmla="*/ 0 60000 65536"/>
                <a:gd name="T14" fmla="*/ 0 60000 65536"/>
                <a:gd name="T15" fmla="*/ 0 w 20000"/>
                <a:gd name="T16" fmla="*/ 0 h 20000"/>
                <a:gd name="T17" fmla="*/ 20000 w 20000"/>
                <a:gd name="T18" fmla="*/ 20000 h 20000"/>
              </a:gdLst>
              <a:ahLst/>
              <a:cxnLst>
                <a:cxn ang="T10">
                  <a:pos x="T0" y="T1"/>
                </a:cxn>
                <a:cxn ang="T11">
                  <a:pos x="T2" y="T3"/>
                </a:cxn>
                <a:cxn ang="T12">
                  <a:pos x="T4" y="T5"/>
                </a:cxn>
                <a:cxn ang="T13">
                  <a:pos x="T6" y="T7"/>
                </a:cxn>
                <a:cxn ang="T14">
                  <a:pos x="T8" y="T9"/>
                </a:cxn>
              </a:cxnLst>
              <a:rect l="T15" t="T16" r="T17" b="T18"/>
              <a:pathLst>
                <a:path w="20000" h="20000">
                  <a:moveTo>
                    <a:pt x="10000" y="20000"/>
                  </a:moveTo>
                  <a:lnTo>
                    <a:pt x="20000" y="10068"/>
                  </a:lnTo>
                  <a:lnTo>
                    <a:pt x="10000" y="0"/>
                  </a:lnTo>
                  <a:lnTo>
                    <a:pt x="0" y="10068"/>
                  </a:lnTo>
                  <a:lnTo>
                    <a:pt x="10000" y="20000"/>
                  </a:lnTo>
                  <a:close/>
                </a:path>
              </a:pathLst>
            </a:custGeom>
            <a:solidFill>
              <a:srgbClr val="800000"/>
            </a:solidFill>
            <a:ln w="0">
              <a:solidFill>
                <a:srgbClr val="800000"/>
              </a:solidFill>
              <a:round/>
              <a:headEnd/>
              <a:tailEnd/>
            </a:ln>
          </p:spPr>
          <p:txBody>
            <a:bodyPr/>
            <a:lstStyle/>
            <a:p>
              <a:endParaRPr lang="el-GR"/>
            </a:p>
          </p:txBody>
        </p:sp>
        <p:sp>
          <p:nvSpPr>
            <p:cNvPr id="24667" name="Rectangle 32"/>
            <p:cNvSpPr>
              <a:spLocks noChangeArrowheads="1"/>
            </p:cNvSpPr>
            <p:nvPr/>
          </p:nvSpPr>
          <p:spPr bwMode="auto">
            <a:xfrm>
              <a:off x="13638" y="5885"/>
              <a:ext cx="6362" cy="1123"/>
            </a:xfrm>
            <a:prstGeom prst="rect">
              <a:avLst/>
            </a:prstGeom>
            <a:noFill/>
            <a:ln w="0">
              <a:noFill/>
              <a:miter lim="800000"/>
              <a:headEnd/>
              <a:tailEnd/>
            </a:ln>
          </p:spPr>
          <p:txBody>
            <a:bodyPr lIns="0" tIns="0" rIns="0" bIns="0"/>
            <a:lstStyle/>
            <a:p>
              <a:pPr algn="just"/>
              <a:r>
                <a:rPr lang="el-GR" sz="1000" b="1">
                  <a:solidFill>
                    <a:srgbClr val="000000"/>
                  </a:solidFill>
                  <a:cs typeface="Times New Roman" pitchFamily="18" charset="0"/>
                </a:rPr>
                <a:t>ΦΙΝΛΑΝΔΙΑ</a:t>
              </a:r>
              <a:endParaRPr lang="el-GR">
                <a:cs typeface="Times New Roman" pitchFamily="18" charset="0"/>
              </a:endParaRPr>
            </a:p>
          </p:txBody>
        </p:sp>
        <p:sp>
          <p:nvSpPr>
            <p:cNvPr id="24668" name="Line 31"/>
            <p:cNvSpPr>
              <a:spLocks noChangeShapeType="1"/>
            </p:cNvSpPr>
            <p:nvPr/>
          </p:nvSpPr>
          <p:spPr bwMode="auto">
            <a:xfrm>
              <a:off x="12041" y="7794"/>
              <a:ext cx="1423" cy="5"/>
            </a:xfrm>
            <a:prstGeom prst="line">
              <a:avLst/>
            </a:prstGeom>
            <a:noFill/>
            <a:ln w="12700">
              <a:solidFill>
                <a:srgbClr val="008000"/>
              </a:solidFill>
              <a:round/>
              <a:headEnd/>
              <a:tailEnd/>
            </a:ln>
          </p:spPr>
          <p:txBody>
            <a:bodyPr/>
            <a:lstStyle/>
            <a:p>
              <a:endParaRPr lang="el-GR"/>
            </a:p>
          </p:txBody>
        </p:sp>
        <p:sp>
          <p:nvSpPr>
            <p:cNvPr id="24669" name="Rectangle 30"/>
            <p:cNvSpPr>
              <a:spLocks noChangeArrowheads="1"/>
            </p:cNvSpPr>
            <p:nvPr/>
          </p:nvSpPr>
          <p:spPr bwMode="auto">
            <a:xfrm>
              <a:off x="12578" y="7429"/>
              <a:ext cx="356" cy="693"/>
            </a:xfrm>
            <a:prstGeom prst="rect">
              <a:avLst/>
            </a:prstGeom>
            <a:solidFill>
              <a:srgbClr val="008000"/>
            </a:solidFill>
            <a:ln w="0">
              <a:solidFill>
                <a:srgbClr val="008000"/>
              </a:solidFill>
              <a:miter lim="800000"/>
              <a:headEnd/>
              <a:tailEnd/>
            </a:ln>
          </p:spPr>
          <p:txBody>
            <a:bodyPr/>
            <a:lstStyle/>
            <a:p>
              <a:endParaRPr lang="el-GR"/>
            </a:p>
          </p:txBody>
        </p:sp>
        <p:sp>
          <p:nvSpPr>
            <p:cNvPr id="24670" name="Rectangle 29"/>
            <p:cNvSpPr>
              <a:spLocks noChangeArrowheads="1"/>
            </p:cNvSpPr>
            <p:nvPr/>
          </p:nvSpPr>
          <p:spPr bwMode="auto">
            <a:xfrm>
              <a:off x="13638" y="7233"/>
              <a:ext cx="4710" cy="1123"/>
            </a:xfrm>
            <a:prstGeom prst="rect">
              <a:avLst/>
            </a:prstGeom>
            <a:noFill/>
            <a:ln w="0">
              <a:noFill/>
              <a:miter lim="800000"/>
              <a:headEnd/>
              <a:tailEnd/>
            </a:ln>
          </p:spPr>
          <p:txBody>
            <a:bodyPr lIns="0" tIns="0" rIns="0" bIns="0"/>
            <a:lstStyle/>
            <a:p>
              <a:pPr algn="just"/>
              <a:r>
                <a:rPr lang="el-GR" sz="1000" b="1">
                  <a:solidFill>
                    <a:srgbClr val="000000"/>
                  </a:solidFill>
                  <a:cs typeface="Times New Roman" pitchFamily="18" charset="0"/>
                </a:rPr>
                <a:t>ΗΠΑ</a:t>
              </a:r>
              <a:endParaRPr lang="el-GR">
                <a:cs typeface="Times New Roman" pitchFamily="18" charset="0"/>
              </a:endParaRPr>
            </a:p>
          </p:txBody>
        </p:sp>
        <p:sp>
          <p:nvSpPr>
            <p:cNvPr id="24671" name="Line 28"/>
            <p:cNvSpPr>
              <a:spLocks noChangeShapeType="1"/>
            </p:cNvSpPr>
            <p:nvPr/>
          </p:nvSpPr>
          <p:spPr bwMode="auto">
            <a:xfrm>
              <a:off x="12041" y="9137"/>
              <a:ext cx="1423" cy="5"/>
            </a:xfrm>
            <a:prstGeom prst="line">
              <a:avLst/>
            </a:prstGeom>
            <a:noFill/>
            <a:ln w="12700">
              <a:solidFill>
                <a:srgbClr val="000080"/>
              </a:solidFill>
              <a:round/>
              <a:headEnd/>
              <a:tailEnd/>
            </a:ln>
          </p:spPr>
          <p:txBody>
            <a:bodyPr/>
            <a:lstStyle/>
            <a:p>
              <a:endParaRPr lang="el-GR"/>
            </a:p>
          </p:txBody>
        </p:sp>
        <p:sp>
          <p:nvSpPr>
            <p:cNvPr id="24672" name="Freeform 27"/>
            <p:cNvSpPr>
              <a:spLocks/>
            </p:cNvSpPr>
            <p:nvPr/>
          </p:nvSpPr>
          <p:spPr bwMode="auto">
            <a:xfrm>
              <a:off x="12578" y="8828"/>
              <a:ext cx="356" cy="692"/>
            </a:xfrm>
            <a:custGeom>
              <a:avLst/>
              <a:gdLst>
                <a:gd name="T0" fmla="*/ 0 w 20000"/>
                <a:gd name="T1" fmla="*/ 0 h 20000"/>
                <a:gd name="T2" fmla="*/ 0 w 20000"/>
                <a:gd name="T3" fmla="*/ 1 h 20000"/>
                <a:gd name="T4" fmla="*/ 0 w 20000"/>
                <a:gd name="T5" fmla="*/ 1 h 20000"/>
                <a:gd name="T6" fmla="*/ 0 w 20000"/>
                <a:gd name="T7" fmla="*/ 0 h 20000"/>
                <a:gd name="T8" fmla="*/ 0 60000 65536"/>
                <a:gd name="T9" fmla="*/ 0 60000 65536"/>
                <a:gd name="T10" fmla="*/ 0 60000 65536"/>
                <a:gd name="T11" fmla="*/ 0 60000 65536"/>
                <a:gd name="T12" fmla="*/ 0 w 20000"/>
                <a:gd name="T13" fmla="*/ 0 h 20000"/>
                <a:gd name="T14" fmla="*/ 20000 w 20000"/>
                <a:gd name="T15" fmla="*/ 20000 h 20000"/>
              </a:gdLst>
              <a:ahLst/>
              <a:cxnLst>
                <a:cxn ang="T8">
                  <a:pos x="T0" y="T1"/>
                </a:cxn>
                <a:cxn ang="T9">
                  <a:pos x="T2" y="T3"/>
                </a:cxn>
                <a:cxn ang="T10">
                  <a:pos x="T4" y="T5"/>
                </a:cxn>
                <a:cxn ang="T11">
                  <a:pos x="T6" y="T7"/>
                </a:cxn>
              </a:cxnLst>
              <a:rect l="T12" t="T13" r="T14" b="T15"/>
              <a:pathLst>
                <a:path w="20000" h="20000">
                  <a:moveTo>
                    <a:pt x="10000" y="0"/>
                  </a:moveTo>
                  <a:lnTo>
                    <a:pt x="20000" y="20000"/>
                  </a:lnTo>
                  <a:lnTo>
                    <a:pt x="0" y="20000"/>
                  </a:lnTo>
                  <a:lnTo>
                    <a:pt x="10000" y="0"/>
                  </a:lnTo>
                  <a:close/>
                </a:path>
              </a:pathLst>
            </a:custGeom>
            <a:solidFill>
              <a:srgbClr val="000080"/>
            </a:solidFill>
            <a:ln w="0">
              <a:solidFill>
                <a:srgbClr val="000080"/>
              </a:solidFill>
              <a:round/>
              <a:headEnd/>
              <a:tailEnd/>
            </a:ln>
          </p:spPr>
          <p:txBody>
            <a:bodyPr/>
            <a:lstStyle/>
            <a:p>
              <a:endParaRPr lang="el-GR"/>
            </a:p>
          </p:txBody>
        </p:sp>
        <p:sp>
          <p:nvSpPr>
            <p:cNvPr id="24673" name="Rectangle 26"/>
            <p:cNvSpPr>
              <a:spLocks noChangeArrowheads="1"/>
            </p:cNvSpPr>
            <p:nvPr/>
          </p:nvSpPr>
          <p:spPr bwMode="auto">
            <a:xfrm>
              <a:off x="13638" y="8575"/>
              <a:ext cx="5230" cy="1123"/>
            </a:xfrm>
            <a:prstGeom prst="rect">
              <a:avLst/>
            </a:prstGeom>
            <a:noFill/>
            <a:ln w="0">
              <a:noFill/>
              <a:miter lim="800000"/>
              <a:headEnd/>
              <a:tailEnd/>
            </a:ln>
          </p:spPr>
          <p:txBody>
            <a:bodyPr lIns="0" tIns="0" rIns="0" bIns="0"/>
            <a:lstStyle/>
            <a:p>
              <a:pPr algn="just"/>
              <a:r>
                <a:rPr lang="el-GR" sz="1000" b="1">
                  <a:solidFill>
                    <a:srgbClr val="000000"/>
                  </a:solidFill>
                  <a:cs typeface="Times New Roman" pitchFamily="18" charset="0"/>
                </a:rPr>
                <a:t>ΙΤΑΛΙΑ</a:t>
              </a:r>
              <a:endParaRPr lang="el-GR">
                <a:cs typeface="Times New Roman" pitchFamily="18" charset="0"/>
              </a:endParaRPr>
            </a:p>
          </p:txBody>
        </p:sp>
        <p:sp>
          <p:nvSpPr>
            <p:cNvPr id="24674" name="Line 25"/>
            <p:cNvSpPr>
              <a:spLocks noChangeShapeType="1"/>
            </p:cNvSpPr>
            <p:nvPr/>
          </p:nvSpPr>
          <p:spPr bwMode="auto">
            <a:xfrm>
              <a:off x="12041" y="10484"/>
              <a:ext cx="1423" cy="5"/>
            </a:xfrm>
            <a:prstGeom prst="line">
              <a:avLst/>
            </a:prstGeom>
            <a:noFill/>
            <a:ln w="12700">
              <a:solidFill>
                <a:srgbClr val="808000"/>
              </a:solidFill>
              <a:round/>
              <a:headEnd/>
              <a:tailEnd/>
            </a:ln>
          </p:spPr>
          <p:txBody>
            <a:bodyPr/>
            <a:lstStyle/>
            <a:p>
              <a:endParaRPr lang="el-GR"/>
            </a:p>
          </p:txBody>
        </p:sp>
        <p:sp>
          <p:nvSpPr>
            <p:cNvPr id="24675" name="Rectangle 24"/>
            <p:cNvSpPr>
              <a:spLocks noChangeArrowheads="1"/>
            </p:cNvSpPr>
            <p:nvPr/>
          </p:nvSpPr>
          <p:spPr bwMode="auto">
            <a:xfrm>
              <a:off x="12542" y="10091"/>
              <a:ext cx="513" cy="1001"/>
            </a:xfrm>
            <a:prstGeom prst="rect">
              <a:avLst/>
            </a:prstGeom>
            <a:noFill/>
            <a:ln w="0">
              <a:noFill/>
              <a:miter lim="800000"/>
              <a:headEnd/>
              <a:tailEnd/>
            </a:ln>
          </p:spPr>
          <p:txBody>
            <a:bodyPr/>
            <a:lstStyle/>
            <a:p>
              <a:endParaRPr lang="el-GR"/>
            </a:p>
          </p:txBody>
        </p:sp>
        <p:sp>
          <p:nvSpPr>
            <p:cNvPr id="24676" name="Line 23"/>
            <p:cNvSpPr>
              <a:spLocks noChangeShapeType="1"/>
            </p:cNvSpPr>
            <p:nvPr/>
          </p:nvSpPr>
          <p:spPr bwMode="auto">
            <a:xfrm>
              <a:off x="12578" y="10161"/>
              <a:ext cx="178" cy="347"/>
            </a:xfrm>
            <a:prstGeom prst="line">
              <a:avLst/>
            </a:prstGeom>
            <a:noFill/>
            <a:ln w="12700">
              <a:solidFill>
                <a:srgbClr val="808000"/>
              </a:solidFill>
              <a:round/>
              <a:headEnd/>
              <a:tailEnd/>
            </a:ln>
          </p:spPr>
          <p:txBody>
            <a:bodyPr/>
            <a:lstStyle/>
            <a:p>
              <a:endParaRPr lang="el-GR"/>
            </a:p>
          </p:txBody>
        </p:sp>
        <p:sp>
          <p:nvSpPr>
            <p:cNvPr id="24677" name="Line 22"/>
            <p:cNvSpPr>
              <a:spLocks noChangeShapeType="1"/>
            </p:cNvSpPr>
            <p:nvPr/>
          </p:nvSpPr>
          <p:spPr bwMode="auto">
            <a:xfrm>
              <a:off x="12756" y="10508"/>
              <a:ext cx="178" cy="346"/>
            </a:xfrm>
            <a:prstGeom prst="line">
              <a:avLst/>
            </a:prstGeom>
            <a:noFill/>
            <a:ln w="12700">
              <a:solidFill>
                <a:srgbClr val="808000"/>
              </a:solidFill>
              <a:round/>
              <a:headEnd/>
              <a:tailEnd/>
            </a:ln>
          </p:spPr>
          <p:txBody>
            <a:bodyPr/>
            <a:lstStyle/>
            <a:p>
              <a:endParaRPr lang="el-GR"/>
            </a:p>
          </p:txBody>
        </p:sp>
        <p:sp>
          <p:nvSpPr>
            <p:cNvPr id="24678" name="Line 21"/>
            <p:cNvSpPr>
              <a:spLocks noChangeShapeType="1"/>
            </p:cNvSpPr>
            <p:nvPr/>
          </p:nvSpPr>
          <p:spPr bwMode="auto">
            <a:xfrm flipH="1">
              <a:off x="12578" y="10508"/>
              <a:ext cx="178" cy="346"/>
            </a:xfrm>
            <a:prstGeom prst="line">
              <a:avLst/>
            </a:prstGeom>
            <a:noFill/>
            <a:ln w="12700">
              <a:solidFill>
                <a:srgbClr val="808000"/>
              </a:solidFill>
              <a:round/>
              <a:headEnd/>
              <a:tailEnd/>
            </a:ln>
          </p:spPr>
          <p:txBody>
            <a:bodyPr/>
            <a:lstStyle/>
            <a:p>
              <a:endParaRPr lang="el-GR"/>
            </a:p>
          </p:txBody>
        </p:sp>
        <p:sp>
          <p:nvSpPr>
            <p:cNvPr id="24679" name="Line 20"/>
            <p:cNvSpPr>
              <a:spLocks noChangeShapeType="1"/>
            </p:cNvSpPr>
            <p:nvPr/>
          </p:nvSpPr>
          <p:spPr bwMode="auto">
            <a:xfrm flipH="1">
              <a:off x="12756" y="10161"/>
              <a:ext cx="178" cy="347"/>
            </a:xfrm>
            <a:prstGeom prst="line">
              <a:avLst/>
            </a:prstGeom>
            <a:noFill/>
            <a:ln w="12700">
              <a:solidFill>
                <a:srgbClr val="808000"/>
              </a:solidFill>
              <a:round/>
              <a:headEnd/>
              <a:tailEnd/>
            </a:ln>
          </p:spPr>
          <p:txBody>
            <a:bodyPr/>
            <a:lstStyle/>
            <a:p>
              <a:endParaRPr lang="el-GR"/>
            </a:p>
          </p:txBody>
        </p:sp>
        <p:sp>
          <p:nvSpPr>
            <p:cNvPr id="24680" name="Rectangle 19"/>
            <p:cNvSpPr>
              <a:spLocks noChangeArrowheads="1"/>
            </p:cNvSpPr>
            <p:nvPr/>
          </p:nvSpPr>
          <p:spPr bwMode="auto">
            <a:xfrm>
              <a:off x="13638" y="9923"/>
              <a:ext cx="5693" cy="1123"/>
            </a:xfrm>
            <a:prstGeom prst="rect">
              <a:avLst/>
            </a:prstGeom>
            <a:noFill/>
            <a:ln w="0">
              <a:noFill/>
              <a:miter lim="800000"/>
              <a:headEnd/>
              <a:tailEnd/>
            </a:ln>
          </p:spPr>
          <p:txBody>
            <a:bodyPr lIns="0" tIns="0" rIns="0" bIns="0"/>
            <a:lstStyle/>
            <a:p>
              <a:pPr algn="just"/>
              <a:r>
                <a:rPr lang="el-GR" sz="1000" b="1">
                  <a:solidFill>
                    <a:srgbClr val="000000"/>
                  </a:solidFill>
                  <a:cs typeface="Times New Roman" pitchFamily="18" charset="0"/>
                </a:rPr>
                <a:t>ΙΑΠΩΝΙΑ</a:t>
              </a:r>
              <a:endParaRPr lang="el-GR">
                <a:cs typeface="Times New Roman" pitchFamily="18" charset="0"/>
              </a:endParaRPr>
            </a:p>
          </p:txBody>
        </p:sp>
        <p:sp>
          <p:nvSpPr>
            <p:cNvPr id="24681" name="Line 18"/>
            <p:cNvSpPr>
              <a:spLocks noChangeShapeType="1"/>
            </p:cNvSpPr>
            <p:nvPr/>
          </p:nvSpPr>
          <p:spPr bwMode="auto">
            <a:xfrm>
              <a:off x="12041" y="11827"/>
              <a:ext cx="1423" cy="5"/>
            </a:xfrm>
            <a:prstGeom prst="line">
              <a:avLst/>
            </a:prstGeom>
            <a:noFill/>
            <a:ln w="12700">
              <a:solidFill>
                <a:srgbClr val="800080"/>
              </a:solidFill>
              <a:round/>
              <a:headEnd/>
              <a:tailEnd/>
            </a:ln>
          </p:spPr>
          <p:txBody>
            <a:bodyPr/>
            <a:lstStyle/>
            <a:p>
              <a:endParaRPr lang="el-GR"/>
            </a:p>
          </p:txBody>
        </p:sp>
        <p:sp>
          <p:nvSpPr>
            <p:cNvPr id="24682" name="Rectangle 17"/>
            <p:cNvSpPr>
              <a:spLocks noChangeArrowheads="1"/>
            </p:cNvSpPr>
            <p:nvPr/>
          </p:nvSpPr>
          <p:spPr bwMode="auto">
            <a:xfrm>
              <a:off x="12542" y="11420"/>
              <a:ext cx="513" cy="1001"/>
            </a:xfrm>
            <a:prstGeom prst="rect">
              <a:avLst/>
            </a:prstGeom>
            <a:noFill/>
            <a:ln w="0">
              <a:noFill/>
              <a:miter lim="800000"/>
              <a:headEnd/>
              <a:tailEnd/>
            </a:ln>
          </p:spPr>
          <p:txBody>
            <a:bodyPr/>
            <a:lstStyle/>
            <a:p>
              <a:endParaRPr lang="el-GR"/>
            </a:p>
          </p:txBody>
        </p:sp>
        <p:sp>
          <p:nvSpPr>
            <p:cNvPr id="24683" name="Line 16"/>
            <p:cNvSpPr>
              <a:spLocks noChangeShapeType="1"/>
            </p:cNvSpPr>
            <p:nvPr/>
          </p:nvSpPr>
          <p:spPr bwMode="auto">
            <a:xfrm>
              <a:off x="12578" y="11490"/>
              <a:ext cx="178" cy="346"/>
            </a:xfrm>
            <a:prstGeom prst="line">
              <a:avLst/>
            </a:prstGeom>
            <a:noFill/>
            <a:ln w="12700">
              <a:solidFill>
                <a:srgbClr val="800080"/>
              </a:solidFill>
              <a:round/>
              <a:headEnd/>
              <a:tailEnd/>
            </a:ln>
          </p:spPr>
          <p:txBody>
            <a:bodyPr/>
            <a:lstStyle/>
            <a:p>
              <a:endParaRPr lang="el-GR"/>
            </a:p>
          </p:txBody>
        </p:sp>
        <p:sp>
          <p:nvSpPr>
            <p:cNvPr id="24684" name="Line 15"/>
            <p:cNvSpPr>
              <a:spLocks noChangeShapeType="1"/>
            </p:cNvSpPr>
            <p:nvPr/>
          </p:nvSpPr>
          <p:spPr bwMode="auto">
            <a:xfrm>
              <a:off x="12756" y="11836"/>
              <a:ext cx="178" cy="346"/>
            </a:xfrm>
            <a:prstGeom prst="line">
              <a:avLst/>
            </a:prstGeom>
            <a:noFill/>
            <a:ln w="12700">
              <a:solidFill>
                <a:srgbClr val="800080"/>
              </a:solidFill>
              <a:round/>
              <a:headEnd/>
              <a:tailEnd/>
            </a:ln>
          </p:spPr>
          <p:txBody>
            <a:bodyPr/>
            <a:lstStyle/>
            <a:p>
              <a:endParaRPr lang="el-GR"/>
            </a:p>
          </p:txBody>
        </p:sp>
        <p:sp>
          <p:nvSpPr>
            <p:cNvPr id="24685" name="Line 14"/>
            <p:cNvSpPr>
              <a:spLocks noChangeShapeType="1"/>
            </p:cNvSpPr>
            <p:nvPr/>
          </p:nvSpPr>
          <p:spPr bwMode="auto">
            <a:xfrm flipH="1">
              <a:off x="12578" y="11836"/>
              <a:ext cx="178" cy="346"/>
            </a:xfrm>
            <a:prstGeom prst="line">
              <a:avLst/>
            </a:prstGeom>
            <a:noFill/>
            <a:ln w="12700">
              <a:solidFill>
                <a:srgbClr val="800080"/>
              </a:solidFill>
              <a:round/>
              <a:headEnd/>
              <a:tailEnd/>
            </a:ln>
          </p:spPr>
          <p:txBody>
            <a:bodyPr/>
            <a:lstStyle/>
            <a:p>
              <a:endParaRPr lang="el-GR"/>
            </a:p>
          </p:txBody>
        </p:sp>
        <p:sp>
          <p:nvSpPr>
            <p:cNvPr id="24686" name="Line 13"/>
            <p:cNvSpPr>
              <a:spLocks noChangeShapeType="1"/>
            </p:cNvSpPr>
            <p:nvPr/>
          </p:nvSpPr>
          <p:spPr bwMode="auto">
            <a:xfrm flipH="1">
              <a:off x="12756" y="11490"/>
              <a:ext cx="178" cy="346"/>
            </a:xfrm>
            <a:prstGeom prst="line">
              <a:avLst/>
            </a:prstGeom>
            <a:noFill/>
            <a:ln w="12700">
              <a:solidFill>
                <a:srgbClr val="800080"/>
              </a:solidFill>
              <a:round/>
              <a:headEnd/>
              <a:tailEnd/>
            </a:ln>
          </p:spPr>
          <p:txBody>
            <a:bodyPr/>
            <a:lstStyle/>
            <a:p>
              <a:endParaRPr lang="el-GR"/>
            </a:p>
          </p:txBody>
        </p:sp>
        <p:sp>
          <p:nvSpPr>
            <p:cNvPr id="24687" name="Line 12"/>
            <p:cNvSpPr>
              <a:spLocks noChangeShapeType="1"/>
            </p:cNvSpPr>
            <p:nvPr/>
          </p:nvSpPr>
          <p:spPr bwMode="auto">
            <a:xfrm flipH="1">
              <a:off x="12756" y="11490"/>
              <a:ext cx="3" cy="346"/>
            </a:xfrm>
            <a:prstGeom prst="line">
              <a:avLst/>
            </a:prstGeom>
            <a:noFill/>
            <a:ln w="12700">
              <a:solidFill>
                <a:srgbClr val="800080"/>
              </a:solidFill>
              <a:round/>
              <a:headEnd/>
              <a:tailEnd/>
            </a:ln>
          </p:spPr>
          <p:txBody>
            <a:bodyPr/>
            <a:lstStyle/>
            <a:p>
              <a:endParaRPr lang="el-GR"/>
            </a:p>
          </p:txBody>
        </p:sp>
        <p:sp>
          <p:nvSpPr>
            <p:cNvPr id="24688" name="Line 11"/>
            <p:cNvSpPr>
              <a:spLocks noChangeShapeType="1"/>
            </p:cNvSpPr>
            <p:nvPr/>
          </p:nvSpPr>
          <p:spPr bwMode="auto">
            <a:xfrm>
              <a:off x="12756" y="11836"/>
              <a:ext cx="3" cy="346"/>
            </a:xfrm>
            <a:prstGeom prst="line">
              <a:avLst/>
            </a:prstGeom>
            <a:noFill/>
            <a:ln w="12700">
              <a:solidFill>
                <a:srgbClr val="800080"/>
              </a:solidFill>
              <a:round/>
              <a:headEnd/>
              <a:tailEnd/>
            </a:ln>
          </p:spPr>
          <p:txBody>
            <a:bodyPr/>
            <a:lstStyle/>
            <a:p>
              <a:endParaRPr lang="el-GR"/>
            </a:p>
          </p:txBody>
        </p:sp>
        <p:sp>
          <p:nvSpPr>
            <p:cNvPr id="24689" name="Rectangle 10"/>
            <p:cNvSpPr>
              <a:spLocks noChangeArrowheads="1"/>
            </p:cNvSpPr>
            <p:nvPr/>
          </p:nvSpPr>
          <p:spPr bwMode="auto">
            <a:xfrm>
              <a:off x="13638" y="11265"/>
              <a:ext cx="5647" cy="1123"/>
            </a:xfrm>
            <a:prstGeom prst="rect">
              <a:avLst/>
            </a:prstGeom>
            <a:noFill/>
            <a:ln w="0">
              <a:noFill/>
              <a:miter lim="800000"/>
              <a:headEnd/>
              <a:tailEnd/>
            </a:ln>
          </p:spPr>
          <p:txBody>
            <a:bodyPr lIns="0" tIns="0" rIns="0" bIns="0"/>
            <a:lstStyle/>
            <a:p>
              <a:pPr algn="just"/>
              <a:r>
                <a:rPr lang="el-GR" sz="1000" b="1">
                  <a:solidFill>
                    <a:srgbClr val="000000"/>
                  </a:solidFill>
                  <a:cs typeface="Times New Roman" pitchFamily="18" charset="0"/>
                </a:rPr>
                <a:t>ΕΛΛΑΔΑ</a:t>
              </a:r>
              <a:endParaRPr lang="el-GR">
                <a:cs typeface="Times New Roman" pitchFamily="18" charset="0"/>
              </a:endParaRPr>
            </a:p>
          </p:txBody>
        </p:sp>
        <p:sp>
          <p:nvSpPr>
            <p:cNvPr id="24690" name="Rectangle 9"/>
            <p:cNvSpPr>
              <a:spLocks noChangeArrowheads="1"/>
            </p:cNvSpPr>
            <p:nvPr/>
          </p:nvSpPr>
          <p:spPr bwMode="auto">
            <a:xfrm>
              <a:off x="7793" y="11242"/>
              <a:ext cx="3819" cy="1123"/>
            </a:xfrm>
            <a:prstGeom prst="rect">
              <a:avLst/>
            </a:prstGeom>
            <a:noFill/>
            <a:ln w="0">
              <a:noFill/>
              <a:miter lim="800000"/>
              <a:headEnd/>
              <a:tailEnd/>
            </a:ln>
          </p:spPr>
          <p:txBody>
            <a:bodyPr lIns="0" tIns="0" rIns="0" bIns="0"/>
            <a:lstStyle/>
            <a:p>
              <a:pPr algn="just"/>
              <a:r>
                <a:rPr lang="en-US" sz="1000" b="1">
                  <a:solidFill>
                    <a:srgbClr val="000000"/>
                  </a:solidFill>
                  <a:latin typeface="HellasArc"/>
                  <a:cs typeface="Times New Roman" pitchFamily="18" charset="0"/>
                </a:rPr>
                <a:t>     </a:t>
              </a:r>
              <a:endParaRPr lang="en-US"/>
            </a:p>
          </p:txBody>
        </p:sp>
        <p:sp>
          <p:nvSpPr>
            <p:cNvPr id="24691" name="Rectangle 8"/>
            <p:cNvSpPr>
              <a:spLocks noChangeArrowheads="1"/>
            </p:cNvSpPr>
            <p:nvPr/>
          </p:nvSpPr>
          <p:spPr bwMode="auto">
            <a:xfrm>
              <a:off x="8169" y="11242"/>
              <a:ext cx="3819" cy="1123"/>
            </a:xfrm>
            <a:prstGeom prst="rect">
              <a:avLst/>
            </a:prstGeom>
            <a:noFill/>
            <a:ln w="0">
              <a:noFill/>
              <a:miter lim="800000"/>
              <a:headEnd/>
              <a:tailEnd/>
            </a:ln>
          </p:spPr>
          <p:txBody>
            <a:bodyPr lIns="0" tIns="0" rIns="0" bIns="0"/>
            <a:lstStyle/>
            <a:p>
              <a:pPr algn="just"/>
              <a:r>
                <a:rPr lang="en-US" sz="1000" b="1">
                  <a:solidFill>
                    <a:srgbClr val="000000"/>
                  </a:solidFill>
                  <a:latin typeface="HellasArc"/>
                  <a:cs typeface="Times New Roman" pitchFamily="18" charset="0"/>
                </a:rPr>
                <a:t> </a:t>
              </a:r>
              <a:endParaRPr lang="en-US"/>
            </a:p>
          </p:txBody>
        </p:sp>
        <p:sp>
          <p:nvSpPr>
            <p:cNvPr id="24692" name="Rectangle 7"/>
            <p:cNvSpPr>
              <a:spLocks noChangeArrowheads="1"/>
            </p:cNvSpPr>
            <p:nvPr/>
          </p:nvSpPr>
          <p:spPr bwMode="auto">
            <a:xfrm>
              <a:off x="8234" y="9137"/>
              <a:ext cx="3819" cy="1123"/>
            </a:xfrm>
            <a:prstGeom prst="rect">
              <a:avLst/>
            </a:prstGeom>
            <a:noFill/>
            <a:ln w="0">
              <a:noFill/>
              <a:miter lim="800000"/>
              <a:headEnd/>
              <a:tailEnd/>
            </a:ln>
          </p:spPr>
          <p:txBody>
            <a:bodyPr lIns="0" tIns="0" rIns="0" bIns="0"/>
            <a:lstStyle/>
            <a:p>
              <a:pPr algn="just"/>
              <a:r>
                <a:rPr lang="en-US" sz="1000" b="1">
                  <a:solidFill>
                    <a:srgbClr val="000000"/>
                  </a:solidFill>
                  <a:latin typeface="HellasArc"/>
                  <a:cs typeface="Times New Roman" pitchFamily="18" charset="0"/>
                </a:rPr>
                <a:t> </a:t>
              </a:r>
              <a:endParaRPr lang="en-US"/>
            </a:p>
          </p:txBody>
        </p:sp>
      </p:grpSp>
      <p:sp>
        <p:nvSpPr>
          <p:cNvPr id="24581" name="Rectangle 117"/>
          <p:cNvSpPr>
            <a:spLocks noChangeArrowheads="1"/>
          </p:cNvSpPr>
          <p:nvPr/>
        </p:nvSpPr>
        <p:spPr bwMode="auto">
          <a:xfrm>
            <a:off x="0" y="2071688"/>
            <a:ext cx="9144000" cy="0"/>
          </a:xfrm>
          <a:prstGeom prst="rect">
            <a:avLst/>
          </a:prstGeom>
          <a:noFill/>
          <a:ln w="9525">
            <a:noFill/>
            <a:miter lim="800000"/>
            <a:headEnd/>
            <a:tailEnd/>
          </a:ln>
        </p:spPr>
        <p:txBody>
          <a:bodyPr wrap="none" anchor="ctr">
            <a:spAutoFit/>
          </a:bodyPr>
          <a:lstStyle/>
          <a:p>
            <a:endParaRPr lang="el-GR"/>
          </a:p>
        </p:txBody>
      </p:sp>
      <p:sp>
        <p:nvSpPr>
          <p:cNvPr id="24582" name="Rectangle 140"/>
          <p:cNvSpPr>
            <a:spLocks noChangeArrowheads="1"/>
          </p:cNvSpPr>
          <p:nvPr/>
        </p:nvSpPr>
        <p:spPr bwMode="auto">
          <a:xfrm>
            <a:off x="0" y="2071688"/>
            <a:ext cx="9144000" cy="0"/>
          </a:xfrm>
          <a:prstGeom prst="rect">
            <a:avLst/>
          </a:prstGeom>
          <a:noFill/>
          <a:ln w="9525">
            <a:noFill/>
            <a:miter lim="800000"/>
            <a:headEnd/>
            <a:tailEnd/>
          </a:ln>
        </p:spPr>
        <p:txBody>
          <a:bodyPr wrap="none" anchor="ctr">
            <a:spAutoFit/>
          </a:bodyPr>
          <a:lstStyle/>
          <a:p>
            <a:endParaRPr lang="el-G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5"/>
          <p:cNvSpPr>
            <a:spLocks noChangeArrowheads="1"/>
          </p:cNvSpPr>
          <p:nvPr/>
        </p:nvSpPr>
        <p:spPr bwMode="auto">
          <a:xfrm>
            <a:off x="0" y="1928813"/>
            <a:ext cx="9144000" cy="0"/>
          </a:xfrm>
          <a:prstGeom prst="rect">
            <a:avLst/>
          </a:prstGeom>
          <a:noFill/>
          <a:ln w="9525">
            <a:noFill/>
            <a:miter lim="800000"/>
            <a:headEnd/>
            <a:tailEnd/>
          </a:ln>
        </p:spPr>
        <p:txBody>
          <a:bodyPr wrap="none" anchor="ctr">
            <a:spAutoFit/>
          </a:bodyPr>
          <a:lstStyle/>
          <a:p>
            <a:endParaRPr lang="el-GR"/>
          </a:p>
        </p:txBody>
      </p:sp>
      <p:graphicFrame>
        <p:nvGraphicFramePr>
          <p:cNvPr id="2050" name="Object 4"/>
          <p:cNvGraphicFramePr>
            <a:graphicFrameLocks noChangeAspect="1"/>
          </p:cNvGraphicFramePr>
          <p:nvPr/>
        </p:nvGraphicFramePr>
        <p:xfrm>
          <a:off x="0" y="327025"/>
          <a:ext cx="8893175" cy="5749925"/>
        </p:xfrm>
        <a:graphic>
          <a:graphicData uri="http://schemas.openxmlformats.org/presentationml/2006/ole">
            <mc:AlternateContent xmlns:mc="http://schemas.openxmlformats.org/markup-compatibility/2006">
              <mc:Choice xmlns:v="urn:schemas-microsoft-com:vml" Requires="v">
                <p:oleObj spid="_x0000_s2098" r:id="rId6" imgW="4986338" imgH="3225800" progId="">
                  <p:embed/>
                </p:oleObj>
              </mc:Choice>
              <mc:Fallback>
                <p:oleObj r:id="rId6" imgW="4986338" imgH="3225800" progId="">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27025"/>
                        <a:ext cx="8893175" cy="5749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52" name="Rectangle 6"/>
          <p:cNvSpPr>
            <a:spLocks noChangeArrowheads="1"/>
          </p:cNvSpPr>
          <p:nvPr/>
        </p:nvSpPr>
        <p:spPr bwMode="auto">
          <a:xfrm>
            <a:off x="2817008" y="6307609"/>
            <a:ext cx="3744936" cy="230832"/>
          </a:xfrm>
          <a:prstGeom prst="rect">
            <a:avLst/>
          </a:prstGeom>
          <a:noFill/>
          <a:ln w="9525">
            <a:noFill/>
            <a:miter lim="800000"/>
            <a:headEnd/>
            <a:tailEnd/>
          </a:ln>
        </p:spPr>
        <p:txBody>
          <a:bodyPr wrap="none" anchor="ctr">
            <a:spAutoFit/>
          </a:bodyPr>
          <a:lstStyle/>
          <a:p>
            <a:pPr indent="180975" algn="just"/>
            <a:r>
              <a:rPr lang="el-GR" sz="900" b="1" dirty="0">
                <a:cs typeface="Times New Roman" pitchFamily="18" charset="0"/>
              </a:rPr>
              <a:t>Εικόνα 2.5. Η πυραμίδα της σωστής Μεσογειακής Διατροφής.</a:t>
            </a:r>
            <a:endParaRPr lang="el-GR" dirty="0">
              <a:cs typeface="Times New Roman" pitchFamily="18" charset="0"/>
            </a:endParaRPr>
          </a:p>
        </p:txBody>
      </p:sp>
      <p:pic>
        <p:nvPicPr>
          <p:cNvPr id="2" name="Εγγεγραμμένος ήχος">
            <a:hlinkClick r:id="" action="ppaction://media"/>
            <a:extLst>
              <a:ext uri="{FF2B5EF4-FFF2-40B4-BE49-F238E27FC236}">
                <a16:creationId xmlns:a16="http://schemas.microsoft.com/office/drawing/2014/main" id="{1080197A-AA2A-4A24-88E4-C1A87E93825C}"/>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0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oundry">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Foundry">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Foundry</Template>
  <TotalTime>4388</TotalTime>
  <Words>3429</Words>
  <Application>Microsoft Office PowerPoint</Application>
  <PresentationFormat>Προβολή στην οθόνη (4:3)</PresentationFormat>
  <Paragraphs>350</Paragraphs>
  <Slides>25</Slides>
  <Notes>19</Notes>
  <HiddenSlides>0</HiddenSlides>
  <MMClips>11</MMClips>
  <ScaleCrop>false</ScaleCrop>
  <HeadingPairs>
    <vt:vector size="8" baseType="variant">
      <vt:variant>
        <vt:lpstr>Γραμματοσειρές που χρησιμοποιούνται</vt:lpstr>
      </vt:variant>
      <vt:variant>
        <vt:i4>11</vt:i4>
      </vt:variant>
      <vt:variant>
        <vt:lpstr>Θέμα</vt:lpstr>
      </vt:variant>
      <vt:variant>
        <vt:i4>1</vt:i4>
      </vt:variant>
      <vt:variant>
        <vt:lpstr>Ενσωματωμένοι διακομιστές OLE</vt:lpstr>
      </vt:variant>
      <vt:variant>
        <vt:i4>1</vt:i4>
      </vt:variant>
      <vt:variant>
        <vt:lpstr>Τίτλοι διαφανειών</vt:lpstr>
      </vt:variant>
      <vt:variant>
        <vt:i4>25</vt:i4>
      </vt:variant>
    </vt:vector>
  </HeadingPairs>
  <TitlesOfParts>
    <vt:vector size="38" baseType="lpstr">
      <vt:lpstr>Arial</vt:lpstr>
      <vt:lpstr>Calibri</vt:lpstr>
      <vt:lpstr>Cambria</vt:lpstr>
      <vt:lpstr>HellasArc</vt:lpstr>
      <vt:lpstr>Rockwell</vt:lpstr>
      <vt:lpstr>Swis721Greek BT</vt:lpstr>
      <vt:lpstr>Tahoma</vt:lpstr>
      <vt:lpstr>Times New Roman</vt:lpstr>
      <vt:lpstr>Tms Rmn</vt:lpstr>
      <vt:lpstr>Wingdings</vt:lpstr>
      <vt:lpstr>Wingdings 2</vt:lpstr>
      <vt:lpstr>Foundry</vt:lpstr>
      <vt:lpstr>Γράφημα</vt:lpstr>
      <vt:lpstr>ΠΡΟΛΗΨΗ ΚΑΡΚΙΝΟΥ (και συμπληρωματικά- Πρόληψη καρδιαγγειακών)</vt:lpstr>
      <vt:lpstr>Κυριότερες αιτίες θανάτου στην Ελλάδα (1981-2003)</vt:lpstr>
      <vt:lpstr>Παρουσίαση του PowerPoint</vt:lpstr>
      <vt:lpstr>Παρουσίαση του PowerPoint</vt:lpstr>
      <vt:lpstr>Παρουσίαση του PowerPoint</vt:lpstr>
      <vt:lpstr>Και με τα Καρδιαγγειακά τί γίνεται; Ισχύει το ίδιο; Παρουσιάζουν δηλ. αυξομοιώσεις στη διάρκεια των ετών;</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Επάνοδος στις Επιδημιολογικές Μελέτες για τον καρκίνο </vt:lpstr>
      <vt:lpstr>Παρουσίαση του PowerPoint</vt:lpstr>
      <vt:lpstr>Επαγωγή νεοπλασιών στον πληθυσμό της Χιροσίμα και του Ναγκασάκι που επέζησε μετά το βομβαρδισμό με την ατομική βόμβα του 1945.</vt:lpstr>
      <vt:lpstr>Σχέση ανάμεσα στην κατανάλωση λίπους και στη θνησιμότητα από καρκίνο του μαστού.</vt:lpstr>
      <vt:lpstr>Παρουσίαση του PowerPoint</vt:lpstr>
      <vt:lpstr>Παρουσίαση του PowerPoint</vt:lpstr>
      <vt:lpstr>                                            Πίνακας 1:  Ετήσιες συχνότητες ανά εκατομμύριο, σε διάφορες μορφές καρκίνου στους άνδρες στις ΗΠΑ και στο μέρος του κόσμου με την πιο χαμηλή συχνότητα (Τιμές για το έτος 1978, στο σύνολο του πληθυσμού με ηλικία &lt;65 ετών).</vt:lpstr>
      <vt:lpstr>Παρουσίαση του PowerPoint</vt:lpstr>
      <vt:lpstr>Συμπεράσματα και εξήγηση της προηγούμενης διαφάνειας</vt:lpstr>
      <vt:lpstr>Κύτταρα διαφορετικών συγκεντρώσεων από τον ίδιο ιστό σε καλλιέργεια</vt:lpstr>
      <vt:lpstr>Εάν έχουμε κύτταρα σε καλλιέργεια στην οποία τα κύτταρα έχουν σταματήσει να πολλαπλασιάζονται λόγω αριθμού, αν κάποια μετατραπούν σε καρκινικά, αυτά 1ο. πολλαπλασιάζονται  και 2ο. ξεφεύγουν από τη διάταξη των υπολοίπων και πολλαπλάσιάζονται (κατά κάποιο τρόπο) «εκτός τόπου και χρόνου».</vt:lpstr>
      <vt:lpstr>Παρουσίαση του PowerPoint</vt:lpstr>
      <vt:lpstr>Κύτταρα διαφορετικών συγκεντρώσεων από τον ίδιο ιστό σε καλλιέργεια</vt:lpstr>
      <vt:lpstr>10 Ερωτήσεις Πολ Επιλ Μαθήματος (ΕΠΕ)  </vt:lpstr>
    </vt:vector>
  </TitlesOfParts>
  <Company>uni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Σχέση ανάμεσα στην κατανάλωση λίπους και στη θνησιμότητα από καρκίνο του μαστού.</dc:title>
  <dc:creator>k.athanasiou</dc:creator>
  <cp:lastModifiedBy>Reviewer</cp:lastModifiedBy>
  <cp:revision>77</cp:revision>
  <dcterms:created xsi:type="dcterms:W3CDTF">2005-03-07T16:25:13Z</dcterms:created>
  <dcterms:modified xsi:type="dcterms:W3CDTF">2022-03-24T07:57:01Z</dcterms:modified>
</cp:coreProperties>
</file>