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ink/ink12.xml" ContentType="application/inkml+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367" r:id="rId2"/>
    <p:sldId id="259" r:id="rId3"/>
    <p:sldId id="330" r:id="rId4"/>
    <p:sldId id="263" r:id="rId5"/>
    <p:sldId id="264" r:id="rId6"/>
    <p:sldId id="265" r:id="rId7"/>
    <p:sldId id="266" r:id="rId8"/>
    <p:sldId id="267" r:id="rId9"/>
    <p:sldId id="268" r:id="rId10"/>
    <p:sldId id="269" r:id="rId11"/>
    <p:sldId id="270" r:id="rId12"/>
    <p:sldId id="271" r:id="rId13"/>
    <p:sldId id="272" r:id="rId14"/>
    <p:sldId id="273" r:id="rId15"/>
    <p:sldId id="287" r:id="rId16"/>
    <p:sldId id="323" r:id="rId17"/>
    <p:sldId id="324" r:id="rId18"/>
    <p:sldId id="286" r:id="rId19"/>
    <p:sldId id="288" r:id="rId20"/>
    <p:sldId id="289" r:id="rId21"/>
    <p:sldId id="325" r:id="rId22"/>
    <p:sldId id="290" r:id="rId23"/>
    <p:sldId id="291" r:id="rId24"/>
    <p:sldId id="322" r:id="rId25"/>
    <p:sldId id="296" r:id="rId26"/>
    <p:sldId id="297" r:id="rId27"/>
    <p:sldId id="298" r:id="rId28"/>
    <p:sldId id="299" r:id="rId29"/>
    <p:sldId id="300" r:id="rId30"/>
    <p:sldId id="321" r:id="rId31"/>
    <p:sldId id="327" r:id="rId32"/>
    <p:sldId id="328" r:id="rId33"/>
    <p:sldId id="326" r:id="rId34"/>
    <p:sldId id="320" r:id="rId35"/>
    <p:sldId id="329" r:id="rId36"/>
    <p:sldId id="293" r:id="rId37"/>
    <p:sldId id="294" r:id="rId38"/>
    <p:sldId id="295" r:id="rId39"/>
    <p:sldId id="302" r:id="rId40"/>
    <p:sldId id="303" r:id="rId41"/>
    <p:sldId id="304" r:id="rId42"/>
    <p:sldId id="305" r:id="rId43"/>
    <p:sldId id="306" r:id="rId44"/>
    <p:sldId id="368" r:id="rId45"/>
    <p:sldId id="369" r:id="rId46"/>
    <p:sldId id="384" r:id="rId47"/>
    <p:sldId id="373" r:id="rId48"/>
    <p:sldId id="374" r:id="rId49"/>
    <p:sldId id="375" r:id="rId50"/>
    <p:sldId id="307" r:id="rId51"/>
    <p:sldId id="308" r:id="rId52"/>
    <p:sldId id="309" r:id="rId53"/>
    <p:sldId id="310" r:id="rId54"/>
    <p:sldId id="311" r:id="rId55"/>
    <p:sldId id="312" r:id="rId56"/>
    <p:sldId id="387" r:id="rId57"/>
    <p:sldId id="392" r:id="rId58"/>
    <p:sldId id="390" r:id="rId59"/>
    <p:sldId id="314" r:id="rId60"/>
    <p:sldId id="386" r:id="rId61"/>
    <p:sldId id="391" r:id="rId62"/>
    <p:sldId id="318" r:id="rId63"/>
    <p:sldId id="319" r:id="rId64"/>
    <p:sldId id="301" r:id="rId65"/>
  </p:sldIdLst>
  <p:sldSz cx="9144000" cy="6858000" type="screen4x3"/>
  <p:notesSz cx="6858000" cy="9144000"/>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p:scale>
          <a:sx n="80" d="100"/>
          <a:sy n="80" d="100"/>
        </p:scale>
        <p:origin x="-1522" y="-149"/>
      </p:cViewPr>
      <p:guideLst>
        <p:guide orient="horz" pos="2160"/>
        <p:guide pos="2880"/>
      </p:guideLst>
    </p:cSldViewPr>
  </p:slideViewPr>
  <p:notesTextViewPr>
    <p:cViewPr>
      <p:scale>
        <a:sx n="100" d="100"/>
        <a:sy n="100" d="100"/>
      </p:scale>
      <p:origin x="0" y="0"/>
    </p:cViewPr>
  </p:notesTextViewPr>
  <p:sorterViewPr>
    <p:cViewPr>
      <p:scale>
        <a:sx n="30" d="100"/>
        <a:sy n="3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s>
</file>

<file path=ppt/ink/ink1.xml><?xml version="1.0" encoding="utf-8"?>
<inkml:ink xmlns:inkml="http://www.w3.org/2003/InkML">
  <inkml:definitions>
    <inkml:context xml:id="ctx0">
      <inkml:inkSource xml:id="inkSrc0">
        <inkml:traceFormat>
          <inkml:channel name="X" type="integer" max="1024" units="cm"/>
          <inkml:channel name="Y" type="integer" max="768" units="cm"/>
        </inkml:traceFormat>
        <inkml:channelProperties>
          <inkml:channelProperty channel="X" name="resolution" value="32" units="1/cm"/>
          <inkml:channelProperty channel="Y" name="resolution" value="32" units="1/cm"/>
        </inkml:channelProperties>
      </inkml:inkSource>
      <inkml:timestamp xml:id="ts0" timeString="2009-11-29T09:08:52.640"/>
    </inkml:context>
    <inkml:brush xml:id="br0">
      <inkml:brushProperty name="width" value="0.09701" units="cm"/>
      <inkml:brushProperty name="height" value="0.09701" units="cm"/>
      <inkml:brushProperty name="color" value="#FF0000"/>
      <inkml:brushProperty name="fitToCurve" value="1"/>
    </inkml:brush>
  </inkml:definitions>
  <inkml:trace contextRef="#ctx0" brushRef="#br0">0 30,'0'24,"0"26,0-1,0-25,0 25,0 0,0-49,0 25,0-1,0 1,0-1,0-24,0 25,0-1,0-24,0 25,0-25,0 24,0-24,0 25,0-25,0 24,0 1,0-25,0 24,0 1,0-1,0 1,0-25,0 24,0-24,0 25,0-1,0-24,0 25,0-25,0 24,0-24,0 0</inkml:trace>
  <inkml:trace contextRef="#ctx0" brushRef="#br0" timeOffset="2172">25 447,'0'0,"25"0,0 0,-25 0,25 0,-25 0,24 0,-24 0,25 0,0 0,-25 0,25 0,-25 0,25 0,-25 0,25 0,-1 0,-24 0,25 0,-25 0,25 0,-25 0,25 0,0 0,-25 0,25 0,-25 0,24 0,-24 0</inkml:trace>
  <inkml:trace contextRef="#ctx0" brushRef="#br0" timeOffset="5000">422 30,'0'24,"0"50,0-49,0 48,0-48,0-25,0 49,0-25,0-24,0 49,0-49,0 25,0-25,0 24,0-24,0 25,0-1,0-24,0 0,0 0,0 25,0-25,0 24,0-24,0 25,0-1,0 1,0-25,0 24,0-24,0 25,0-1,0-24,0 25,0-25,0 24,0-24,0 25,0-1,0-24,0 0,0 0,0 25,0-25,0 24,0-24</inkml:trace>
  <inkml:trace contextRef="#ctx0" brushRef="#br0" timeOffset="8172">1316 79,'0'0,"-25"0,0 0,0 0,25 0,-24 0,24 0,-25 0,0 0,0 0,0 0,25 0,-25 0,1 0,24 0,-25 0,25 0,-25 0,25 0,-25 25,0-25,25 0,0 0,-24 0,24 0,0 24,-25-24,25 0,0 25,0-25,0 24,0-24,0 25,0-25,0 24,0-24,0 0,0 25,0-25,0 24,25-24,-25 0,24 25,-24-1,0-24,25 0,-25 0,0 0,25 0,-25 0,25 0,-25 0,25 0,-25 0,24 0,1 0,0 0,-25 0,50 0,-25 0,-25 0,24 0,1 0,-25 0,25 0,0 0,0 0,-25 0,24 0,-24 0,25 0,0 0,0 25,-25-25,25 24,-25-24,0 0,0 25,0-25,0 0,0 0,0 24,0-24,0 25,0-25,0 24,0-24,0 25,0-1,0-24,0 25,0-25,0 24,0-24,0 25,-25-25,25 0,0 24,0-24,-25 0,25 0,0 25,-25-25,25 0,0 24,-25-24,25 0,-24 0,24 0,-25 0,25 0,-25 0,25 0,-25 0,25 0,-25 25,1-25,24 0,-25 0,25 0,-25 0,25 0,-50 0,50 0,-25 0,25 0,-49 0,-1 0,1 0,-26 0,25 0,26 0,-26 0,0 0,50 0,-24 0</inkml:trace>
  <inkml:trace contextRef="#ctx0" brushRef="#br0" timeOffset="12469">1614 79,'25'25,"-1"48,1-24,0-24,0-1,0 1,-25-1,24-24,-24 25,0-1,0-24,0 25,25-1,-25 1,0-1,25-24,-25 25,0-25,0 24,0 1,0-25,0 0,0 24,0-24,0 25,25-1,-25 1,0-25,0 24,0-24,0 25,0-25,0 49,25-49,-25 24,0-24,25-73,-25 24,24 49,1-25,-25 25,25-24,-25 24,0-25,0 1,0 24,0-25,0 25,0-24,0 24,0-49,0 49,0-25,0 25,0-49,25 49,-25-24,0 24,0-25,0 25,0-24,0-1,0 25,0-24,0-1,0 25,0-24,0 24,0 0,0-25,0 1,0 24,0 0,0-25,0 1,0 24,25-25,-25 25,0 0,0-25,0 1,0 24,0-25</inkml:trace>
  <inkml:trace contextRef="#ctx0" brushRef="#br0" timeOffset="16735">2532 226,'0'-24,"0"-1,0 1,0 24,0-25,0 1,25 24,-25 0,0-25,0 25,25 0,-25-25,0 25,24 0,-24-24,0 24,25 0,-25-25,0 25,25 0,-25 0,25 0,-25 0,50 0,-50 0,24 0,1 0,-25 0,25 0,0 0,-25 0,25 25,-25-25,0 0,0 24,25-24,-25 0,0 0,0 0,0 0,0 0,0 0,0 25,0-25,0 25,0-25,0 24,0-24,0 25,0-1,0-24,0 25,0-25,0 24,0-24,0 25,0-1,0-24,0 25,0-25,0 24,0-24,0 25,0-1,-25-24,25 0,0 25,-25-25,25 0,0 24,0-24,-25 0,25 0,-25 0,25 0,-25 0,25 0,-24 25,24-25,0 24,-25-24,25 0,-25 0,0 0,25 0,0 0,-25 0,25 0,-25 0,1 0,24 0,-25 0,0 0,25 0,0 0,-25 25,0-25,25 24,-24-24,24 0,0 25,-25-25,25 0,0 24,0-24,0 25,0-25,0 24,0-24,0 25,0 24,0-25,0-24,0 25,0-25,25 0,-25 0,24 0,1 0,0 0,0 0,24 0,1 0,-25 0,25 0,-50 0,24 0,-24 0,25 0,-25 0,25 0,0 0,-25 0,25 0,-25 0,25 0,-1 0,1 0,0 0,-25 0,25 0,0 0,-25 0,0 0,0 0,24 0,1 0,0 0,25 24,-1 1,-24-25,0 0,-25 0</inkml:trace>
</inkml:ink>
</file>

<file path=ppt/ink/ink10.xml><?xml version="1.0" encoding="utf-8"?>
<inkml:ink xmlns:inkml="http://www.w3.org/2003/InkML">
  <inkml:definitions>
    <inkml:context xml:id="ctx0">
      <inkml:inkSource xml:id="inkSrc0">
        <inkml:traceFormat>
          <inkml:channel name="X" type="integer" max="1366" units="cm"/>
          <inkml:channel name="Y" type="integer" max="768" units="cm"/>
        </inkml:traceFormat>
        <inkml:channelProperties>
          <inkml:channelProperty channel="X" name="resolution" value="39.7093" units="1/cm"/>
          <inkml:channelProperty channel="Y" name="resolution" value="39.79275" units="1/cm"/>
        </inkml:channelProperties>
      </inkml:inkSource>
      <inkml:timestamp xml:id="ts0" timeString="2016-05-27T06:01:52.117"/>
    </inkml:context>
    <inkml:brush xml:id="br0">
      <inkml:brushProperty name="width" value="0.03528" units="cm"/>
      <inkml:brushProperty name="height" value="0.03528" units="cm"/>
      <inkml:brushProperty name="fitToCurve" value="1"/>
      <inkml:brushProperty name="ignorePressure" value="1"/>
    </inkml:brush>
  </inkml:definitions>
  <inkml:trace contextRef="#ctx0" brushRef="#br0">1133 79,'-25'-25,"1"25,-1 0,25-25,-25 25,1 0,-1 0,1 0,-1 0,25-24,-25 24,1 0,-1 0,1 0,-26 0,1 0,25 0,-1 24,-24-24,0 0,-1 0,26 0,-1 25,1-25,-1 0,0 0,1 0,24 25,-25-25,1 24,-1 1,0-25,1 24,-1-24,1 0,24 25,0-1,-25-24,1 0,-1 0,0 25,1-25,-1 24,25 1,-24-25,-1 25,25-1,-25-24,25 25,0-1,0 1,0-1,0 1,0-1,0 1,0 24,25-24,-25-1,0 1,25-1,-1 1,-24-1,25 1,-1 24,-24-24,25-1,0 25,-25-24,24-25,-24 24,25 1,-25-1,24-24,-24 25,25-25,-1 49,1-49,-25 25,25-25,-25 24,0 1,24-1,1 1,-25-1,24 1,-24-1,0 1,50-25,-50 25,24-1,-24 1,25-25,-1 24,26 25,-26-24,1-1,-1-24,-24 25,50-25,-26 24,1-24,-1 0,26 0,-26 25,1-25,49 0,-25 0,25 0,-25 0,-25 0,1 0,0 0,-1 0,1 0,-1 0,1 0,0 0,-1 0,1 0,-1 0,26-25,-50 1,24 24,1-25,-1 1,1-1,-25 1,25 24,-1-25,1 1,-25-1,24 25,1-24,-25-1,0 0,25 25,-25-24,0-1,24 25,1-24,-25-25,0 0,0 24,0 0,0 1,0-25,24 24,-24 1,0-25,0 24,0 1,0-1,0-24,0 24,0 1,0-25,0 24,0 1,0-1,0 0,-24 1,24-1,-25 25,25-24,-24 24,24-25,-25 25,25-49,-25 49,25-24,-24 24,-1 0,25-25,-24 25,-1-24,0 24,1-25,-1 25,1-25,-1 25,0-24,1-1,-1 25,1 0,-1-24,0 24,1 0,-1 0,25-25,-24 25,-1 0,0 0,25-24,-24 24,24-25,-25 25,25-24,-24 24,24-25,0 0</inkml:trace>
</inkml:ink>
</file>

<file path=ppt/ink/ink11.xml><?xml version="1.0" encoding="utf-8"?>
<inkml:ink xmlns:inkml="http://www.w3.org/2003/InkML">
  <inkml:definitions>
    <inkml:context xml:id="ctx0">
      <inkml:inkSource xml:id="inkSrc0">
        <inkml:traceFormat>
          <inkml:channel name="X" type="integer" max="1366" units="cm"/>
          <inkml:channel name="Y" type="integer" max="768" units="cm"/>
        </inkml:traceFormat>
        <inkml:channelProperties>
          <inkml:channelProperty channel="X" name="resolution" value="39.7093" units="1/cm"/>
          <inkml:channelProperty channel="Y" name="resolution" value="39.79275" units="1/cm"/>
        </inkml:channelProperties>
      </inkml:inkSource>
      <inkml:timestamp xml:id="ts0" timeString="2016-05-27T06:02:06.454"/>
    </inkml:context>
    <inkml:brush xml:id="br0">
      <inkml:brushProperty name="width" value="0.03528" units="cm"/>
      <inkml:brushProperty name="height" value="0.03528" units="cm"/>
      <inkml:brushProperty name="fitToCurve" value="1"/>
      <inkml:brushProperty name="ignorePressure" value="1"/>
    </inkml:brush>
  </inkml:definitions>
  <inkml:trace contextRef="#ctx0" brushRef="#br0">669 100,'0'-24,"-25"24,25-25,-24 25,-1 0,0 0,25-25,-24 25,-1 0,25-25,-25 25,1 0,-1 0,-24 0,24 0,1 0,-1 0,0 0,25 25,-24-25,-1 25,0-25,1 0,24 25,-25-25,0 0,25 24,-24 1,-1-25,25 25,-24-25,24 24,0 26,-25-50,25 24,0 1,0 24,0 1,-25-50,25 25,-24-1,24 1,0 0,0-1,24 1,-24 0,0-1,0 26,25-50,-25 25,0-1,0 1,25-25,-25 25,0-1,24 1,1 0,-25-1,24 1,-24 0,25-25,-25 24,25-24,-1 25,1 0,0-25,-25 25,49-25,-24 24,-1 1,1-25,-1 0,1 25,0-25,-1 0,26 24,-26-24,-24 25,25-25,0 0,-1 0,1 25,-1-25,1 0,0 0,-1 0,1 0,0 0,-1 0,1 0,0 0,-1 0,1 0,24-25,-24 0,-1 1,1-1,0 25,-25-25,24 1,-24-1,0 0,0 0,25 1,-25-1,0 0,0-24,25 24,-25 1,0-1,0 0,0-24,0 24,0 0,0 1,0-1,0 0,0 1,0-1,0 0,0 1,0-1,-25 25,25-25,0 0,0 1,-25 24,25-25,-24 25,-1-25,25 1,-25 24,25-25,-24 25,-26 0,50-25,-24 25,-1-24,1 24,24-25,-25 25,0 0,25-25,-24 25,-1 0,0 0,25-24</inkml:trace>
</inkml:ink>
</file>

<file path=ppt/ink/ink12.xml><?xml version="1.0" encoding="utf-8"?>
<inkml:ink xmlns:inkml="http://www.w3.org/2003/InkML">
  <inkml:definitions>
    <inkml:context xml:id="ctx0">
      <inkml:inkSource xml:id="inkSrc0">
        <inkml:traceFormat>
          <inkml:channel name="X" type="integer" max="1024" units="cm"/>
          <inkml:channel name="Y" type="integer" max="768" units="cm"/>
        </inkml:traceFormat>
        <inkml:channelProperties>
          <inkml:channelProperty channel="X" name="resolution" value="32" units="1/cm"/>
          <inkml:channelProperty channel="Y" name="resolution" value="32" units="1/cm"/>
        </inkml:channelProperties>
      </inkml:inkSource>
      <inkml:timestamp xml:id="ts0" timeString="2009-11-14T18:39:11.906"/>
    </inkml:context>
    <inkml:brush xml:id="br0">
      <inkml:brushProperty name="width" value="0.09701" units="cm"/>
      <inkml:brushProperty name="height" value="0.09701" units="cm"/>
      <inkml:brushProperty name="fitToCurve" value="1"/>
    </inkml:brush>
  </inkml:definitions>
  <inkml:trace contextRef="#ctx0" brushRef="#br0">372 45,'-24'0,"24"0,-25 0,25 0,-25 25,25-25,-24 24,-1 1,25-1,0-24,0 25,-25-25,25 0,25 0,0 0,-1 0,1 0,-25 0,25 0,-1 0,-24-25,0 1,0 24,0-25,-24 25,24-24,-50 24,50-25,-24 25,-1 0,25 0,-25 0,25 0,-24 0,24 0,-25 0,0 25,25-1,0-24,0 25,0-1,0-24,0 25,0-25,25 24,-25-24,25 0,24 25,-24-25,-1 0,-24 0,25 0,-25 0,0-25,0 25,0-49,0 49,0-24,0 24,-25 0,25-25,-24 1,-1 24,25-25,-25 25,1 0,-1 0,25 0,-25 0,25 0,-24 0,24 0,-25 0,25 25,-24-25,24 24,0-24,0 25,0-25,0 24,0 1,24-25,-24 0,25 0,-1 0,1 0,0 0,-25 0,24 0,1 0,-25-25,0 1,0 24,0 0,0-49,0 49,0 0,0-25,0 1,0 24,0-25,0 25,-25 25,25-1,0 1,-24-1,24 1,0-25,0 24,0 1,0-25,24 0,-24 0,25 0,-25 0,25 0,-25 0,24-25,1 25,0-49,-1 49,-24-24,25 24,-25-25,-25 25,1 0,24 25,-25-1,0 1,1-1,24 1,-25-1,0-24,25 25,0-1,0-24,25 0,-25 0,25 0,-25 0,24 0,-24 0,25-24,0 24,-25-25,0 1,24 24,-24-25,0 25,25-24,-25-1,0 25,0 25,0-25,-25 24,25-24,-24 49,-1-49,25 25,0-25,0 24,0-24,25 25,-25-25,0 0,0 0,24 0,1 0,-25 0,24 0,1 0,-25-25,0 1,0 24,0-25,0 1,0 24,-25 0,1 0,24 0,-25 0,1 0,-1 24,0-24,25 25,0-25,-24 24,24 1,0-25,0 25,0-25,24 24,-24-24,25 0,-25 0,25 0,-25 0,24 0,1 0,-25-24,24 24,-24-25,0 0,0 25,0-24,0 24,0-25,-24 25,-1 0,1 0,24 25,-25-25,0 24,25 1,-24 0,24-25,0 24,0-24,0 49,0-49,0 25,0-25,24 24,-24-24,25 0,0 0,-1 0,1 0,-25 0,24 0,-24 0,25-24,-25-1,0 25,0-24,0 24,0-25,-25 25,1-24,24 24,-25-25,25 25,-49 0,49 0,-25 0,25 0,-24 0,24 0,-25 25,0-25,25 24,0 1,0-1,0-24,0 25,0-25,0 24,0-24,25 0,-25 0,25 0,-25 0,49 0,-49 0,25 0,-25-24,0-1,0 1,0 24,0-49,0 49,0-25,-25 25,0-25,25 25,-24 0,-26 0,26 0,-1 0,0 0,25 0,-24 25,24-25,0 25,-25-25,25 24,0-24,0 25,0-1,0 1,0-25,0 24,0 1,0-25,25 0,-25 24,24-24,-24 0,25 0,0 0,-1 0,-24 0,25 0,24 0,-49 0,0-24,0-1,0 25,0-24,0 24,-24 0,-1 0,0 24,1 1,24-1,-50 1,50-1,-24 1,24-1,-25 1,25-25,0 25,0-1,0-24,0 0,25 0,-1 0,1 0,0 0,-1 0,1 0,0 0,-1 0,1 0,-25-24,25 24,-25-25,0 0,0 25,0-24,0-1,0 1,0 24,0-25,0 25,0-24,0 24,-25 0,0 24,25-24,-24 25,24-25,0 24,0-24,0 25,0-1,0-24,24 0,1 25,-25-25,49 0,-24 0,-1 0,26 0,-50-49,24 49,-24-25,0 1,0-25,0 49,0-25,0 1,0-1,0 1,0 24,-24 0,-1-25,25 25,-25 0,1 0,-1 0,1 25,24-25,-50 49,50-49,-24 24,24-24,0 25,0-25,0 24,0 1,0-25,0 24,0-24,24 25,-24-25,25 0,0 24,-1-24,25 0,-24 0,-25 0,49-24,-24-1,-25 25,0-49,0 25,0 24,0-25,0 1,0-1,-25 25,1 0,24 25,-25-1,25 1,-25-1,25-24,0 25,0-25,0 24,0-24,0 0,25 0,-25 0,25 0,-25 0,24-24,-24-1,0 25,25 0,-25-24,0 24,0 24,0-24,0 25,0-1,0 1,0-25,25-25,-25 1,0 24,0-25,0 25,0-49,0 25,0-25,0 24,0-24,-25-25,25 74,-25-24,25-1,-24 25,24 25,0-1,0 1,0 24,0 0,0-24,0 24,0 0,24-25,-24-24,0 25,0-1,0-24,0-24,0-25,0 24,0 1,0-25,-24 0,24 24,-25-24,25 24,0 25,-25 0,25-24,0 24,0 49,0 0,0-24,25 48,0-48,-25-1,24 25,1-24,-25-1,0 25,25-49,-25 25,0 0,0-25,0 0,0-25,0 0,0 25,0-24,0-25,0 49,0-25,0 25,0 0,0 25,24 24,-24-25,25 1,-25 0,0-1,0-24,0-24,0-1,0 0,0 1,-25-1,25 1,0-1,-24 25,24-24,-25 24,0 0,25 24,0-24,0 25,-24-25,24 0,-25 0,0-49,25 49,-24-25,-1 25,25-24,0-1,-24 25,-1-24,25 24,-25 0,1 24,-1-24,25 25,-25-25,1 24,24 1,-25-1,25-24,0 0,25-24,-25-1,0-24,0 25,0-1,0 1,0 24,0-50,0 50,0 25,0 0,-25-1,25 1,0 24,0-49,0 24,0-24,0 25,0-1,0-24,25-24,-25-1,49 1,-49-1,49-48,-49 73,0-25,0 25,0-25,-24 25,-1 50,0-26,1 1,24-1,-25 25,0-49,25 25,0-1,0-24,0 0,25 0,24 0,-24 0,0 0,-1-24,1-1,0 25,-25-49,0 49,0-24,0-1,0 25,-25-24,25-1,-25 25,1 0,-1 0,0 0,1 0,-26 0,26 25,-25-1,24 25,0 0,25-49,-24 49,24-49,0 25,0-25,0 24,0 1,0-25,24 24,-24-24,25 0,-25 0,49 0,-49 0,25-24,24-1,-24 1,-1-25,1 24,0 1,-25-25,0 49,0-25,0-24,0 49,0-25,0 1,0-1,0 1,0 24,0-25,0 1</inkml:trace>
</inkml:ink>
</file>

<file path=ppt/ink/ink2.xml><?xml version="1.0" encoding="utf-8"?>
<inkml:ink xmlns:inkml="http://www.w3.org/2003/InkML">
  <inkml:definitions>
    <inkml:context xml:id="ctx0">
      <inkml:inkSource xml:id="inkSrc0">
        <inkml:traceFormat>
          <inkml:channel name="X" type="integer" max="1280" units="cm"/>
          <inkml:channel name="Y" type="integer" max="1024" units="cm"/>
        </inkml:traceFormat>
        <inkml:channelProperties>
          <inkml:channelProperty channel="X" name="resolution" value="28.31858" units="1/cm"/>
          <inkml:channelProperty channel="Y" name="resolution" value="28.36565" units="1/cm"/>
        </inkml:channelProperties>
      </inkml:inkSource>
      <inkml:timestamp xml:id="ts0" timeString="2016-05-24T08:26:22.748"/>
    </inkml:context>
    <inkml:brush xml:id="br0">
      <inkml:brushProperty name="width" value="0.03528" units="cm"/>
      <inkml:brushProperty name="height" value="0.03528" units="cm"/>
      <inkml:brushProperty name="fitToCurve" value="1"/>
      <inkml:brushProperty name="ignorePressure" value="1"/>
    </inkml:brush>
  </inkml:definitions>
  <inkml:trace contextRef="#ctx0" brushRef="#br0">502 0,'0'20,"0"-20,-20 20,20-1,0-19,-20 0,20 20,0-20,0 20,-20-20,20 0,0 20,0 0,-20-20,20 0,-20 0,20 19,0-19,0 20,-20-20,20 0,0 0,0 20,-19-20,19 20,-20-20,20 0,-20 20,20-20,-20 19,20-19,-20 20,0-20,20 20,-20-20,20 0,0 0,-20 20,0-20,20 20,0-20,-20 19,20-19,0 20,-20-20,20 0,0 0,0 20,-20 0,0-20,20 20,0-20,-19 0,19 19,0-19,-20 40,20-40,-20 20,20 0,0-1,-20 1,20 0,0 0,0 0,-20-1,20-19,0 20,0 0,-20-20,20 20,0 0,0-1,0-19,0 20,0-20,0 20,0 0,0-20,0 20,0-1,0 1,0-20,0 20,0 0,0 0,0-1,0-19,0 0,0 20,0 0,0-20,20 0,-20 20,0 0,0-1,20-19,-20 20,0-20,20 20,-20-20,0 20,0-20,40 20,-40-20,19 19,-19-19,20 0,0 20,-20-20,20 20,-20 0,20-20,-20 0,20 0,0 20,-20-20,20 0,0 0,-20 0,20 0,-20 0,0 19,20-19,0 0,-20 0,20 0,-20 0,0 0,19 0,-19 20,0-20,20 0,0 0,-20 0,0 0,20 0,0 0,0 0,0 0,0 0,0 0,-20 0,20 0,0 0,0 0,-20 0,20 0,0 0,-1 0,-19 20,20-20,0 0,0 0,-20 0,20 0,-20 0,20 0,0 0,-20 0,20 0,-20 0,20 0,-20 0,20 0,0 20,0-20,-20 0,20 0,-1 20,-19-20,20 0,-20 0,20 0,0 0,-20 0,20 0,0 0,0 0,-20 0,20 0,-20 0,0 0,20 0,-20 0,20 0,0 0,-20 0,20 0,-20 0,20 0,-1 19,-19-19,20 0,-20 0,20 0,-20 0,20 0,0 0,-20 0,0 0,20 0,-20 0,20 0,0 0,-20 0,20 0,-20-19,20 19,-20 0,20-20,0 20,-20 0,20 0,-20 0,20 0,-1 0,-19 0,20-20,-20 20,20 0,-20 0,20 0,0 0,0 0,0 0,0 0,20 0,-40 0,40 0,-40 0,20 0,-20 0,19 0,1 0,-20 0,20 0,-20 0,20 0,-20 0,20 0,0 0,-20 0,20 0,-20 0,0-20,20 20,0 0,-20-20,20 20,-20 0,20-19,-20 19,0-20,20 20,-20 0,20-20,-20 0,19 20,-19-20,20 20,0-19,0-1,0 0,0 20,0-20,-20 0,0 1,0 19,20-20,-20 20,0-20,0 20,20-20,-20 0,0 20,0-19,0 19,20-20,-20 0,0 20,20-20,-20 0,0 1,0 19,0-20,0 20,0-20,0 0,0 0,0 20,0-19,0-1,0 0,0 0,0 0,0 1,0 19,0-20,0 0,0 0,0 20,0-20,0 1,0 19,0-20,0 20,-20-20,20 20,0-20,0 0,0 20,0-19,0 19,0-20,-20 0,20 20,0-20,0 20,0-20,0 20,-20 0,20-19,-20-1,20 20,-20-20,20 20,0-20,-40 0,40 20,-20 0,20-19,0 19,-20-20,0 20,20-20,-19 20,19-20,-20 20,20-20,-20 20,0 0,0 0,20 0,-20-19,0-1,20 20,-40-20,40 20,-20 0,20 0,-40 0,40-20,-20 20,20 0,-19 0,-1-20,0 20,20 0,-40 0,40 0,-20 0,20 0,-20 0,20 0,-20 0,0 0,20 0,-20 0,-20 0,40 0,-20 0,20 0,-39 0,39 0,-20 0,20 0,-20 0,0 0,20 0,-20 0,20 0,-20 0,0 0,20 0,-20 0,20 0,-20 0,20 0,-20 0,0 0,20 0,-20 0,20 0,-20 0,1 0,-1-19,20 19,-20 0,0 0,20 0,-20 0,20 0,-20 0,20 0,-20 0,0 0,20 0,-20 0,20 0,-20 0,0 0,20 0,-20 0,0 0,20 0,-39 0,39 0,-20 0,20 0,-20 0,0 0,20 0,-20 0,20 0,-20 0,0 0,20 0,0 0,-20 0,20 0,-20 0,20 0,-20 0,0 0,20 0,-20 0,20 0,-19 0,19-20,-20 20,20 0,0 0,-20 0,20 0,-20 0,20 0,0 0,-20 0</inkml:trace>
  <inkml:trace contextRef="#ctx0" brushRef="#br0" timeOffset="7956">3670 119,'0'0,"0"0,-20 0,20 0,-20 0,20 0,-20 0,20 0,-20 0,0 0,20 0,-19 0,19 0,-20 0,0 0,20 0,-20 0,20 0,-40 0,40 0,-20 0,20 20,0-20,-20 19,20-19,-20 0,0 0,20 0,-20 20,20-20,-20 0,0 20,20-20,0 0,-19 0,19 20,0-20,-20 20,20-20,-20 0,0 0,20 19,0-19,0 0,0 20,-20-20,20 20,-20-20,0 20,20-20,-20 20,20-20,-20 0,20 19,-20 1,20-20,-20 20,20-20,0 20,-20 0,20-20,-20 19,0-19,20 20,0-20,0 20,-19 0,19-20,0 20,0-20,0 19,0 1,0-20,0 20,-20-20,20 20,0-20,0 39,0-39,0 20,0-20,0 20,0 0,0-20,0 20,0-20,0 19,0-19,0 20,0 0,0-20,0 20,0-20,0 20,0-1,0-19,0 20,0-20,0 20,0-20,0 20,0-20,0 20,20-1,-20-19,0 20,0 0,19-20,1 20,-20-20,0 20,20-20,-20 19,0-19,20 0,-20 20,20-20,-20 0,0 20,0-20,20 0,-20 0,0 20,20-20,-20 0,20 0,0 0,-20 20,20-20,-20 0,20 0,0 0,-20 0,20 0,0 0,-1 0,-19 0,20 0,-20 0,20 0,-20 0,20 0,0 0,-20 0,20 0,-20 0,20 0,0 0,-20 0,20 0,-20 0,20 0,-20 0,20 0,0 0,-20 0,20 0,-20 0,19 0,1 0,-20 0,20 0,-20 0,20 0,-20 0,20 0,0 19,-20-19,20 0,-20 0,20 0,-20 0,0 0,-20 0</inkml:trace>
</inkml:ink>
</file>

<file path=ppt/ink/ink3.xml><?xml version="1.0" encoding="utf-8"?>
<inkml:ink xmlns:inkml="http://www.w3.org/2003/InkML">
  <inkml:definitions>
    <inkml:context xml:id="ctx0">
      <inkml:inkSource xml:id="inkSrc0">
        <inkml:traceFormat>
          <inkml:channel name="X" type="integer" max="1280" units="cm"/>
          <inkml:channel name="Y" type="integer" max="1024" units="cm"/>
        </inkml:traceFormat>
        <inkml:channelProperties>
          <inkml:channelProperty channel="X" name="resolution" value="28.31858" units="1/cm"/>
          <inkml:channelProperty channel="Y" name="resolution" value="28.36565" units="1/cm"/>
        </inkml:channelProperties>
      </inkml:inkSource>
      <inkml:timestamp xml:id="ts0" timeString="2016-05-24T08:31:46.472"/>
    </inkml:context>
    <inkml:brush xml:id="br0">
      <inkml:brushProperty name="width" value="0.08819" units="cm"/>
      <inkml:brushProperty name="height" value="0.35278" units="cm"/>
      <inkml:brushProperty name="color" value="#FFFF00"/>
      <inkml:brushProperty name="transparency" value="170"/>
      <inkml:brushProperty name="tip" value="rectangle"/>
      <inkml:brushProperty name="rasterOp" value="maskPen"/>
      <inkml:brushProperty name="fitToCurve" value="1"/>
      <inkml:brushProperty name="ignorePressure" value="1"/>
    </inkml:brush>
  </inkml:definitions>
  <inkml:trace contextRef="#ctx0" brushRef="#br0">0 6,'0'0,"20"0,-1 0,-19 0,40 0,-20 0,0 0,19 0,-39 0,40 0,0 0,-20 0,-1 0,1 0,0 0,0 0,0 0,-20 0,20 0,-1 0,1 0,0 0,0 0,0 0,-20 0,20 0,-1 0,-19 0,40 0,-40 0,20 0,-20 0,20 0,0 0,-1 0,1 0,-20 0,40 0,-40 0,40 0,-40 0,19 0,1 0,0 0,-20 0,20 0,0 0,0 0,-1 0,1 0,0 0,0 0,-20 0,20 0,0 0,19 19,-39-19,40 0,-20 0,20 0,-21 0,1 0,20 0,-40 0,20 0,0 0,-1 0,1 0,0 0,0 0,0 0,0 0,-1 0,1 0,0 0,0 0,0 19,19-19,-39 0,20 0,20 18,-40-18,40 0,-40 0,19 0,21 0,-20 0,0 0,19 0,-39 0,20 0,20 0,-40 0,40 0,-21 0,1 0,20 0,-40 0,20 0,0 0,0 0,-20 0,19 0,1 0,0 0,20 0,-20 0,-1 0,21 0,-20 0,0 19,19-19,-39 0,20 0,20 0,-40 0,20 0,0 0,-1 0,-19 18,0-18,20 0,0 0,-20 0,20 0,-20 0,20 0,-20 0,20 0,-1 0,-19 0,20 0,-20 0,20 0,0 0,0 0,-20 0,20 0,-20 0,19 0,1 0,-20 0,20 0,-20 0,20 0,0 0,-20 0,20 0,-20 0,19 0,-19 0,20 0,0 0</inkml:trace>
</inkml:ink>
</file>

<file path=ppt/ink/ink4.xml><?xml version="1.0" encoding="utf-8"?>
<inkml:ink xmlns:inkml="http://www.w3.org/2003/InkML">
  <inkml:definitions>
    <inkml:context xml:id="ctx0">
      <inkml:inkSource xml:id="inkSrc0">
        <inkml:traceFormat>
          <inkml:channel name="X" type="integer" max="1280" units="cm"/>
          <inkml:channel name="Y" type="integer" max="1024" units="cm"/>
        </inkml:traceFormat>
        <inkml:channelProperties>
          <inkml:channelProperty channel="X" name="resolution" value="28.31858" units="1/cm"/>
          <inkml:channelProperty channel="Y" name="resolution" value="28.36565" units="1/cm"/>
        </inkml:channelProperties>
      </inkml:inkSource>
      <inkml:timestamp xml:id="ts0" timeString="2016-05-24T08:31:49.857"/>
    </inkml:context>
    <inkml:brush xml:id="br0">
      <inkml:brushProperty name="width" value="0.08819" units="cm"/>
      <inkml:brushProperty name="height" value="0.35278" units="cm"/>
      <inkml:brushProperty name="color" value="#FFFF00"/>
      <inkml:brushProperty name="transparency" value="170"/>
      <inkml:brushProperty name="tip" value="rectangle"/>
      <inkml:brushProperty name="rasterOp" value="maskPen"/>
      <inkml:brushProperty name="fitToCurve" value="1"/>
      <inkml:brushProperty name="ignorePressure" value="1"/>
    </inkml:brush>
  </inkml:definitions>
  <inkml:trace contextRef="#ctx0" brushRef="#br0">-1 374,'0'0,"0"0,0 0,19 0,-19 0,20 20,0-20,0 0,0 0,-20 19,39 1,1-20,0 0,0 20,-1-1,1 1,0-20,-1 0,1 0,0 0,-21 20,21-20,0 19,-20-19,19 0,-19 20,0-20,0 20,0-20,0 0,39 0,-39 19,0 1,39-20,-39 0,0 20,20-1,-1 1,-19-20,20 0,0 0,-20 20,19 0,-19-20,20 19,-1 1,1 0,0-20,19 19,1 1,-1 19,-39-39,20 20,19-20,-19 0,0 20,0-20,-1 0,-19 19,20-19,-1 20,-19-20,40 0,-40 0,39 20,-19-1,0 1,-1-20,1 0,-20 0,39 20,-19-1,0 1,-1-20,-19 0,40 20,-60-20,40 19,-1-19,21 20,-40 0,19 0,1-20,-20 0,19 19,1 1,0 0,0-1,-1 1,41 0,-41-1,1 21,20-21,-41-19,21 20,0 0,-20-20,19 39,1-39,0 20,-20-1,19-19,-19 0,0 20,39-20,-39 0,20 0,0 0,-1 20,-19-20,0 0,40 19,-41 1,21-20,20 20,-21-20,1 0,0 20,19-20,-19 19,19-19,-19 0,-20 0,20 0,19 0,-19 0,-20 0,19 0,1 0,-20 0,20 0,-20 0,19 0,1 0,0 0,-1 0,1 0,20 0,-21 0,1 0,19 0,-19 0,0 0,19 0,1 0,-40 20,19-20,1 0,0 0,-1 0,21 0,0 0,-21 0,21 0,-1 0,-19 0,0 0,19 0,-19 20,19-20,-19 0,20 0,-1 0,1 0,-1 0,1 0,-1 0,1 0,-1 0,1 0,-1 0,1 0,0 19,39-19,-60 0,21 0,0 0,-1 0,-19 0,-1 0,21 0,-20 0,-1 0,21 0,-20 0,-1 0,21 20,-1-20,1 20,-1-20,1 0,-1 0,1 0,0 0,-21 0,21 0,-21 0,1 0,0 0,0 0,19 0,-39 0,39 0,-39 0,40 0,-1 0,-19 0,0 0,19 0,-19 0,0 0,19 0,1 0,-1 0,-19 0,19 0,1 0,19 0,-39 0,20 0,-2 0,61 0,-59 0,19 0,-19-20,-21 20,-19 0,40 0,-40 0,19-20,1 20,0-19,-1 19,1 0,-20 0,39 0,-19 0,-20-20,20 20,19 0,-19 0,0 0,-1 0,1 0,19 0,-19-20,-20 20,20-39,19 39,-39 0,40 0,-41-20,41 0,-40 1,20 19,-1-20,1 20,-20 0,39-20,1 1,-20 19,-21 0,21 0,0 0,-1 0,1-20,0 20,-1 0,1 0,-20 0,20 0,-1 0,-19 0,0-20,40 20,-41-19,21 19,0 0,19 0,-19 0,0 0,-1 0,1 0,0 0,0 0,-21 0,1 0,20 0,-20 0,0-20,39 20,-39 0,20 0,-20 0,39-20,-19 20,-20 0,19 0,21 0,-60-19,39 19,1-20,20 20,-1-20,1 20,-1 0,1 0,-1-19,1-21,-1 40,21-19,-21-1,-19 20,39 0,-19-20,0 1,-1 19,1 0,-21-20,21 0,-1 20,-19 0,-20-20,0 20,19 0,1 0,-20 0,39-19,-19-21,0 40,19-19,1 19,-1-20,-39-19,20 39,20 0,-41-20,21 20,-20 0,20-20,-1 20,1-19,20-1,-1 20,-19 0,-20 0,19 0,21 0,-40 0,-1 0,21 0,0-20,-20 20,0 0,19-19,-19 19,0-20,20 0,-1 1,-19-1,20 20,0-39,-1 19,21 20,-40-20,39 20,-39-20,20 20,-20-19,19 19,21-20,-21 0,1 20,0 0,19-19,-19-1,0 0,-20 20,39 0,-39 0,0 0,19 0,-19 0,0 0,0-19,-20 19,40 0,-20 0,-1 0,1 0,0 0,0-20,0 20,0 0,19-20,1 1,-20 19,20-20,-21 20,1 0,20-20,-20 20,0 0,19 0,1 0,-20 0,20 0,-1 0,1 0,-20 0,0 0,-1 0,1 0,0-19,-20 19,20 0,0 0,0-20,0 20,19-20,-19 20,40-19,-41 19,1 0,0 0,0-20,20 0,-21 20,1 0,20 0,-20 0,20 0,-21 0,21-20,-20 20,0 0,19 0,-39-19,20 19,0 0,0 0,-20 0,40 0,-40-20,39 20,-19 0,0 0,0 0,-20-20,40 20,-21-19,1 19,-20 0,20 0,0 0,0 0,-20 0,20-20,0 20,-1 0,1 0,20-20,-40 20,20 0,0 0,-20 0,39-19,-39 19,20 0,0 0,-20 0,40-20,-40 20,39-20,-19 20,0 0,0 0,0-19,0 19,-1-20,1 20,0 0,-20-20,20 20,0 0,0 0,-20 0,19 0,1 0,-20 0,20 0,0 0,0-19,-20 19,20 0,-20 0,20 0,-1 0,-19 0,20 0,-20 0,20 0,-20 0,0-20</inkml:trace>
</inkml:ink>
</file>

<file path=ppt/ink/ink5.xml><?xml version="1.0" encoding="utf-8"?>
<inkml:ink xmlns:inkml="http://www.w3.org/2003/InkML">
  <inkml:definitions>
    <inkml:context xml:id="ctx0">
      <inkml:inkSource xml:id="inkSrc0">
        <inkml:traceFormat>
          <inkml:channel name="X" type="integer" max="1366" units="cm"/>
          <inkml:channel name="Y" type="integer" max="768" units="cm"/>
        </inkml:traceFormat>
        <inkml:channelProperties>
          <inkml:channelProperty channel="X" name="resolution" value="39.7093" units="1/cm"/>
          <inkml:channelProperty channel="Y" name="resolution" value="39.79275" units="1/cm"/>
        </inkml:channelProperties>
      </inkml:inkSource>
      <inkml:timestamp xml:id="ts0" timeString="2016-05-27T06:59:04.554"/>
    </inkml:context>
    <inkml:brush xml:id="br0">
      <inkml:brushProperty name="width" value="0.03528" units="cm"/>
      <inkml:brushProperty name="height" value="0.03528" units="cm"/>
      <inkml:brushProperty name="fitToCurve" value="1"/>
      <inkml:brushProperty name="ignorePressure" value="1"/>
    </inkml:brush>
  </inkml:definitions>
  <inkml:trace contextRef="#ctx0" brushRef="#br0">1415 105,'-74'-25,"-1"25,26-49,-1 49,1 0,-1 0,26 0,-26 0,25 0,0 0,1 0,24-25,-25 25,0 0,0 0,1 0,-1 0,0 0,0 0,1 0,-1 0,25 25,-50 0,26-25,-1 0,0 24,0-24,0 25,1 0,-1-25,25 24,-25-24,0 25,1 0,-1-1,0 1,-24 0,49-1,-25 1,25 0,-50 24,26 0,-1-24,25 0,-50 24,50-24,-25-1,1 1,24 0,0-1,-25-24,25 25,0-1,-25 1,25 0,0-1,0 1,0 0,-25-25,25 24,0 1,0 0,25-1,0 1,-25 0,25-1,24-24,-24 25,25 0,-26-1,1 1,25-25,-26 0,26 25,-25-1,24-24,1 25,-1 0,-24-25,49 24,-49-24,0 0,0 0,-1 0,1 0,0 0,0 0,24 0,1 0,-26 0,1 0,25 0,-25 0,-1 0,1 0,0 0,0 0,-1 0,26 0,-1 0,-24 0,25 0,-26-24,1 24,25-25,-1-24,1 49,-1-25,-24 0,25 1,-26-1,26 0,-1-24,-24 49,0-25,0-24,-1 0,1 49,-25-25,0-24,25 49,-25-25,0-24,25 49,-25-25,0 1,0-1,0 0,0 1,0-1,0 0,0 1,0-1,0-24,-25 49,25-25,-25 0,25 1,-25 24,1-25,24 0,-25 25,0-24,25-1,-25 25,25-25,-24 25,-1-24,0-1,25 0,-25 25,1-24,-1 24,0 0,0-25,1 25,24-25,-25 25,-25 0,-24 0,0 0,-25 0,0 25,24-25,1 0,24 0,1 0,24 0,-24-49</inkml:trace>
  <inkml:trace contextRef="#ctx0" brushRef="#br0" timeOffset="5149">2108 2028,'-24'-24,"-1"-1,-25 25,50-49,-49 49,24 0,0-25,-24 0,24 25,0-24,0 24,1-25,-1 0,0 1,0 24,1 0,24-25,-25 25,0-25,0 25,1 0,-1 0,-25-49,26 49,-1-25,-25 25,25 0,1-24,-1 24,0 0,0 0,1-25,-1 25,0-24,-24 24,24 0,0 0,0 0,-24 0,24 0,25-25,-25 25,0 0,1 0,-26 0,25 0,1 0,-1 0,0 0,0 0,1 25,-1-25,25 24,-25-24,-24 25,24-25,0 0,25 24,-25-24,0 0,25 25,0 0,-24-25,24 24,-25-24,0 25,25 0,0-1,-25 1,25 0,0-1,-24 1,24 0,-25-1,25 1,0 0,-25-1,25 1,0 0,0 24,0-24,0 24,0-24,0-1,0 1,25 24,-25-24,25 0,-1 24,-24-24,25-1,-25 25,25-24,-25 0,0 49,25-74,-25 24,0 26,24-26,1-24,-25 25,0 24,25-24,0 24,0-49,-25 25,24 0,1 24,0-49,0 25,-1 24,26 0,-50-24,49 0,-24-1,0-24,0 25,-1 0,1-25,0 24,25 1,-26-25,1 25,0-25,0 0,-1 0,1 0,0 0,0 0,-1 0,26 0,-1 24,1-24,-25 0,0 0,-1 0,51 0,-26 0,1 0,-26 0,26 0,-1 0,1 0,-25 0,-1 0,1-24,0-1,0 25,0 0,-1 0,26-25,-25 1,24-1,1 0,-1 1,-49-1,25 0,24-24,-24 24,0 25,-25-24,25-1,0 0,-1 25,-24-24,0-1,0 0,25 25,-25-24,0-1,0 0,0 1,0-1,0 0,0 1,0-1,0 0,0 1,0-1,0 0,0 1,-25 24,1 0,24-25,-25 25,25-49,-25 49,25-25,-25 25,25-24,-25-1,25 0,-24 25,24-24,-25 24,25-25,0 0,-25 1,0-1,1 0,24 1,0-1,-25 25,25-25,-25 25,25-24,-25-1,25 0,-24 1,-1-1,25 0,-25 25,25-24</inkml:trace>
</inkml:ink>
</file>

<file path=ppt/ink/ink6.xml><?xml version="1.0" encoding="utf-8"?>
<inkml:ink xmlns:inkml="http://www.w3.org/2003/InkML">
  <inkml:definitions>
    <inkml:context xml:id="ctx0">
      <inkml:inkSource xml:id="inkSrc0">
        <inkml:traceFormat>
          <inkml:channel name="X" type="integer" max="1366" units="cm"/>
          <inkml:channel name="Y" type="integer" max="768" units="cm"/>
        </inkml:traceFormat>
        <inkml:channelProperties>
          <inkml:channelProperty channel="X" name="resolution" value="39.7093" units="1/cm"/>
          <inkml:channelProperty channel="Y" name="resolution" value="39.79275" units="1/cm"/>
        </inkml:channelProperties>
      </inkml:inkSource>
      <inkml:timestamp xml:id="ts0" timeString="2016-05-27T06:59:13.626"/>
    </inkml:context>
    <inkml:brush xml:id="br0">
      <inkml:brushProperty name="width" value="0.03528" units="cm"/>
      <inkml:brushProperty name="height" value="0.03528" units="cm"/>
      <inkml:brushProperty name="fitToCurve" value="1"/>
      <inkml:brushProperty name="ignorePressure" value="1"/>
    </inkml:brush>
  </inkml:definitions>
  <inkml:trace contextRef="#ctx0" brushRef="#br0">1041 6,'-25'0,"1"0,-26 0,26 0,-1 0,0 0,0 0,1 0,-26 0,25 0,1 0,-1 0,25 25,-25-25,25 24,-25-24,1 0,24 25,-25-25,0 0,0 24,1-24,-1 0,25 25,-50 0,26-25,-1 0,0 24,1 1,-1-1,0-24,25 25,-25-25,25 24,-24-24,-1 25,0-1,25 1,-25-25,25 24,-24-24,-1 25,25 0,-25-1,25 1,-25-25,25 24,0 1,0-1,-24 1,-1-1,25 1,0 0,-25-25,25 24,0 1,0-1,0 1,0-1,0 1,0-1,0 1,0-1,0 1,0 0,0-1,25-24,-25 25,25-1,-25 1,24-1,-24 1,0-1,25-24,-25 25,25-1,-25 1,25-25,-25 25,24-25,-24 24,25-24,-25 25,0-1,25-24,0 25,-1-25,-24 49,25-49,0 0,0 24,-1 1,1-25,0 25,-1-25,-24 24,25-24,25 25,-26-1,26 1,-1-25,-24 0,0 24,0-24,-1 0,1 0,0 0,0 0,-1 0,1 0,0 0,0 0,-1 0,1 0,0 0,-1 0,1 0,0 0,0 0,-25-24,24 24,-24-25,0 1,25 24,-25-25,-49 1</inkml:trace>
</inkml:ink>
</file>

<file path=ppt/ink/ink7.xml><?xml version="1.0" encoding="utf-8"?>
<inkml:ink xmlns:inkml="http://www.w3.org/2003/InkML">
  <inkml:definitions>
    <inkml:context xml:id="ctx0">
      <inkml:inkSource xml:id="inkSrc0">
        <inkml:traceFormat>
          <inkml:channel name="X" type="integer" max="1366" units="cm"/>
          <inkml:channel name="Y" type="integer" max="768" units="cm"/>
        </inkml:traceFormat>
        <inkml:channelProperties>
          <inkml:channelProperty channel="X" name="resolution" value="39.7093" units="1/cm"/>
          <inkml:channelProperty channel="Y" name="resolution" value="39.79275" units="1/cm"/>
        </inkml:channelProperties>
      </inkml:inkSource>
      <inkml:timestamp xml:id="ts0" timeString="2016-05-27T06:59:21.612"/>
    </inkml:context>
    <inkml:brush xml:id="br0">
      <inkml:brushProperty name="width" value="0.03528" units="cm"/>
      <inkml:brushProperty name="height" value="0.03528" units="cm"/>
      <inkml:brushProperty name="fitToCurve" value="1"/>
      <inkml:brushProperty name="ignorePressure" value="1"/>
    </inkml:brush>
  </inkml:definitions>
  <inkml:trace contextRef="#ctx0" brushRef="#br0">747 850,'0'-25,"25"25,-25-25,0 1,0-1,24 0,-24 0,25-24,0 24,-25-24,49 24,-24-24,0-1,24 1,25 0,-24 24,-26 0,50-24,-24 24,-1 1,1-1,-1 0,1 0,24 1,-50-1,26 25,-1-25,-24 25,0-24,49 24,-49 0,24 0,0 0,1-25,-1 25,-24 0,24 0,-24 0,49 0,-49 0,24 0,1 0,-1 0,1 0,-26 0,1 0,25 0,-50 25,24-1,26-24,-26 25,-24 0,50-1,-50 26,25-25,24 24,-24 0,-1 1,-24-26,25 26,25-26,-50 26,49-1,-49-24,25 0,-1 24,-24 0,25-49,0 25,-25 0,0 0,0-1,0 26,0-26,25 26,-25-26,0 26,0-25,0 24,0 0,0 1,0-26,0 1,0 0,0 24,0-24,0 0,0-1,-25 1,25 0,0-1,0 26,-25-25,25-1,0 1,-25 24,25-24,-24 0,-1 49,25-49,-25-1,25 1,0 0,-24 24,-1-24,0 24,-24-24,49 24,-25 1,0-50,1 49,-1 0,0 1,0-25,1 24,-1 0,0 1,-24-26,49 26,-50-25,26-1,24 1,-25 0,-24-1,49 1,-25-25,-49 49,49-49,-49 50,24-25,1-1,0 1,-1 0,1-25,-25 0,24 49,1-24,24-25,-49 24,49-24,0 25,-24-25,24 0,-24 25,-1 0,-24-25,0 0,0 0,25 0,-26 0,1 24,0-24,25 0,-25 0,24 0,1 0,24-24,0 24,1 0,-1 0,0 0,25-25,-49 25,24-25,0 25,-24-25,24 25,0 0,1-24,-1 24,25-25,-25 25,1-25,-1 25,25-24,0-1,-25-24,0-1,25 25,-24-24,-1 0,25-1,-25 26,1-26,24 25,-25-24,25 24,0 1,-25 24,25-25,0 0,0 1,0-1,0-25,0 26,-25-26,25 26,0-1,0 0,0 1,0-1,0-25,0 26,0-1,0 0,0 1,0-1,25-24,-25 24,25 0,-25 0,25 1,-25-1,24 25,-24-25,25 1,0-1,-25-24,24 49,-24-25,25-25,0 26,-25-1,25 25,-25-25,24 25,1-24,-25-1,0 0,25 25,-25-24,0-1,24 25,-24-25,25 0,0 25,-25-24,25-1,-25 0,24 1,1-1,0 25,-25-25,24 25,-24-24,25-1,0 0,0 25,-25-25,24 25,-24-24,25 24,-25-25,25 0,-1 25,-24-24,25 24,0 0,-25-25,25 25,-1 0</inkml:trace>
</inkml:ink>
</file>

<file path=ppt/ink/ink8.xml><?xml version="1.0" encoding="utf-8"?>
<inkml:ink xmlns:inkml="http://www.w3.org/2003/InkML">
  <inkml:definitions>
    <inkml:context xml:id="ctx0">
      <inkml:inkSource xml:id="inkSrc0">
        <inkml:traceFormat>
          <inkml:channel name="X" type="integer" max="1366" units="cm"/>
          <inkml:channel name="Y" type="integer" max="768" units="cm"/>
        </inkml:traceFormat>
        <inkml:channelProperties>
          <inkml:channelProperty channel="X" name="resolution" value="39.7093" units="1/cm"/>
          <inkml:channelProperty channel="Y" name="resolution" value="39.79275" units="1/cm"/>
        </inkml:channelProperties>
      </inkml:inkSource>
      <inkml:timestamp xml:id="ts0" timeString="2016-05-27T06:59:25.706"/>
    </inkml:context>
    <inkml:brush xml:id="br0">
      <inkml:brushProperty name="width" value="0.03528" units="cm"/>
      <inkml:brushProperty name="height" value="0.03528" units="cm"/>
      <inkml:brushProperty name="fitToCurve" value="1"/>
      <inkml:brushProperty name="ignorePressure" value="1"/>
    </inkml:brush>
  </inkml:definitions>
  <inkml:trace contextRef="#ctx0" brushRef="#br0">3077 1085,'0'24,"0"1,0 24,0 0,-25 25,0-49,1 24,-1 0,0-24,25 0,-25-1,0 1,25-1,-24-24,24 50,-25-26,0 1,0 24,0-49,25 25,-24-25,24 24,-25-24,0 50,0-26,0 1,1-25,-1 25,0-1,-25-24,26 49,-1-49,-25 25,25-25,-24 25,24-1,0 1,0-25,0 25,-24-1,24-24,0 49,-49-24,49-25,0 25,-24-1,24-24,0 25,-25-25,26 25,-1-25,0 0,0 0,0 24,1-24,-1 25,0-25,-25 0,26 0,-26 24,0-24,-24 25,49-25,-24 0,-1 25,25-25,25 24,-50-24,26 0,-1 0,-25 0,25 25,1-25,-1 0,25 25,-50-25,25 0,-49 0,49 0,0 0,1 0,-51 0,50 0,-24 0,24 0,0 0,0 0,1 0,-1-25,0 0,0 25,0-24,25-1,-24 25,-1-25,0 25,25-49,-25 25,0-1,1 0,-1 1,0-1,25 0,-25 25,25-24,0-1,-25 25,25-24,0-1,-25 0,1 1,24-26,-25 50,25-24,0-1,-25 25,25-24,-25 24,25-25,0 0,-25 25,25-24,-24 24,24-25,0 0,0 1,-25-1,25 1,0-26,0 26,0-1,0 0,-25-24,25 25,0-1,0-24,-25 24,25 0,0 1,0-1,0 1,0-26,25 50,0-24,-25-1,0 0,25 1,-25-1,24 1,-24-1,25-24,0 24,25-24,-50 24,24 1,1-50,25 49,-25 0,-25-24,25 25,-1-26,-24 26,25-1,0 0,0 1,0-1,24 1,-49-1,25 0,25-24,-1 0,-24 24,25 1,-1-1,-24 0,25 1,-50-1,24 25,26-49,-25 49,0 0,74-50,-74 26,49 24,-49-25,24 1,1 24,0 0,24 0,-49-25,25 25,-26 0,26 0,0 0,-26 0,1 0,0 0,25 0,24 25,0-1,-24 1,24-25,1 49,-26-24,1-25,-25 24,0 1,-1-25,1 25,0-25,0 24,0 1,-1-25,26 25,-25-1,0 1,24-1,1 1,-25 0,0-25,-25 49,24-49,1 25,-25-1,25 1,0-25,-25 24,25 1,-25 0,24-25,-24 24,25 1,0 0,-25-1,25 1,-25-1,25-24,-25 25,0 0,24-25,1 24,-25 1,0 0,25-25,-25 24,0 1,25-25,-25 24,0 1,25 0,-25-1,24-24,-24 25</inkml:trace>
</inkml:ink>
</file>

<file path=ppt/ink/ink9.xml><?xml version="1.0" encoding="utf-8"?>
<inkml:ink xmlns:inkml="http://www.w3.org/2003/InkML">
  <inkml:definitions>
    <inkml:context xml:id="ctx0">
      <inkml:inkSource xml:id="inkSrc0">
        <inkml:traceFormat>
          <inkml:channel name="X" type="integer" max="1024" units="cm"/>
          <inkml:channel name="Y" type="integer" max="768" units="cm"/>
        </inkml:traceFormat>
        <inkml:channelProperties>
          <inkml:channelProperty channel="X" name="resolution" value="32" units="1/cm"/>
          <inkml:channelProperty channel="Y" name="resolution" value="32" units="1/cm"/>
        </inkml:channelProperties>
      </inkml:inkSource>
      <inkml:timestamp xml:id="ts0" timeString="2009-11-29T09:03:47.625"/>
    </inkml:context>
    <inkml:brush xml:id="br0">
      <inkml:brushProperty name="width" value="0.09701" units="cm"/>
      <inkml:brushProperty name="height" value="0.09701" units="cm"/>
      <inkml:brushProperty name="color" value="#FF0000"/>
      <inkml:brushProperty name="fitToCurve" value="1"/>
    </inkml:brush>
  </inkml:definitions>
  <inkml:trace contextRef="#ctx0" brushRef="#br0">0 0,'0'0,"0"99,0-25,0-24,0 0,0-26,0 1,0 0,0 0,0 0,0-25,0 24,0-24,0 25,0 0,0-25,0 25,0-25,0 25,0-1,0 1,0 25,0-50,0 25,0-1,0 1,0-25,0 25</inkml:trace>
  <inkml:trace contextRef="#ctx0" brushRef="#br0" timeOffset="1875">25 49,'0'0,"25"0,25 0,-50 0,24 0,1 0,-25 0,25 0,0 0,-25 0,25 0,-25 0,25 0,-1 0,1 0,0 0,0 0,-25 0,25 0,-25 0,24 0,-24 0,25 0,0 0,0 0,-25 0,0 0,0 0,0 0,0 0,0 25,0-25,0 25,0-25,0 25,0-25,0 24,0 1,0-25,0 25,0-25,0 25,0-25,0 25,0 0,0-25,-25 0,25 0,-25 0,25 0,0 24,0-24,-25 0,25 0,-24 0,24 0,-25 0,0 0,25 0,0 0,-25 0,25 0,-25 0,1 0,24 0,-25 25,0-25,25 0,-25 0,0 0,25 0,-25 0,1 0,-1 0,25 0,-25 0,25 0,-25 0</inkml:trace>
  <inkml:trace contextRef="#ctx0" brushRef="#br0" timeOffset="4703">943 24,'0'0,"-25"50,0-25,25 24,-24-49,-1 25,25 25,0-50,-25 25,25 0,-25-1,25 1,0 0,-25-25,1 25,24 0,-25-1,0 26,25-50,-25 50,0-26,25 1,-24-25,-1 50,25-50,0 25,-25-1,0 1,25-25,-25 25,1 0,24 0,0-25,0 24,-25 1,0 0,25 0,0-25,-25 49,25-49,-25 25</inkml:trace>
  <inkml:trace contextRef="#ctx0" brushRef="#br0" timeOffset="5921">968 99,'0'0,"0"74,49 1,-49-50,0-1,25-24,-25 25,0 0,0-25,0 0,0 25,0-25,0 25,0-25,0 49,25-24,0 25,-25-26,25 1,-25 0,0 0,0-25,0 0,0 0,0 25,0-1,0-24,24 50,-24 0,25-26,0 1,-25 0,0 0,0-25,0 25,0-25,0 0</inkml:trace>
  <inkml:trace contextRef="#ctx0" brushRef="#br0" timeOffset="7562">745 570,'0'0,"74"0,-49 0,0 0,-25 0,24 0,1 0,-25 0,25 0,0 0,-25 0,25 0,-25 0,24 0,-24 0,25 0,0 0,-25 0,25 0,-25-25,0 25</inkml:trace>
  <inkml:trace contextRef="#ctx0" brushRef="#br0" timeOffset="9062">2283 74,'-25'0,"0"0,25 0,-25 0,25 0,-25 0,25 0,-25 0,1 0,24 0,-25 0,25 0,-25 0,25 0,-25 0,0 0,25 0,-24 0,24 0,-25 0,25 0,-25 0,0 0,25 0,-25 0,1 0,24 0,-25 0,25 0,-25 0,0 0,25 0,-25 0,25 0,-24 0,24 0,-25 0,25 0,-50 0,50 0,-25 0,1 0,24 25,-25-25,25 0,0 0,-25 0,25 0,-25 0,0 0,25 25,-24-25,24 0,-25 0,25 0,0 24,0-24,0 25,0-25,0 25,25-25,-25 25,0-25,0 0,0 0,0 0,0 25,24-25,-24 0,0 0,0 0,0 0,25 0,-25 0,25 0,-25 0,25 0,-25 0,25 0,-1 0,-24 0,25 0,0 0,0 0,-25 0,25 0,-25 0,24 0,1 0,0 0,25 0,-1 25,1-1,-1 1,1 0,-25 0,0-25,-1 0,-24 25,50-25,-50 24,0-24,0 0,0 0,0 25,0 0,0-25,0 25,0 0,0-25,0 24,0-24,-25 0,25 0,0 25,-25-25,25 0,0 25,-24-25,24 0,-25 25,0-25,25 25,0-25,-25 24,0-24,25 25,-24 0,24-25,-25 0,25 0,-25 0,0 0,25 0,-25 0,25 0,-24 0,24 0,-25 0,0 0,-25 0,26 0,-26 0,25 0,0 0,1 0,-1 0,25 0,-25-25,0 0,0 25,-24-24,49 24</inkml:trace>
</inkml:ink>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1 - Τίτλος"/>
          <p:cNvSpPr>
            <a:spLocks noGrp="1"/>
          </p:cNvSpPr>
          <p:nvPr>
            <p:ph type="ctrTitle"/>
          </p:nvPr>
        </p:nvSpPr>
        <p:spPr>
          <a:xfrm>
            <a:off x="685800" y="2130425"/>
            <a:ext cx="7772400" cy="1470025"/>
          </a:xfrm>
        </p:spPr>
        <p:txBody>
          <a:bodyPr/>
          <a:lstStyle/>
          <a:p>
            <a:r>
              <a:rPr lang="el-GR" smtClean="0"/>
              <a:t>Kλικ για επεξεργασία του τίτλου</a:t>
            </a:r>
            <a:endParaRPr lang="el-GR"/>
          </a:p>
        </p:txBody>
      </p:sp>
      <p:sp>
        <p:nvSpPr>
          <p:cNvPr id="3" name="2 - Υπότιτλος"/>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l-GR" smtClean="0"/>
              <a:t>Κάντε κλικ για να επεξεργαστείτε τον υπότιτλο του υποδείγματος</a:t>
            </a:r>
            <a:endParaRPr lang="el-GR"/>
          </a:p>
        </p:txBody>
      </p:sp>
      <p:sp>
        <p:nvSpPr>
          <p:cNvPr id="4" name="3 - Θέση ημερομηνίας"/>
          <p:cNvSpPr>
            <a:spLocks noGrp="1"/>
          </p:cNvSpPr>
          <p:nvPr>
            <p:ph type="dt" sz="half" idx="10"/>
          </p:nvPr>
        </p:nvSpPr>
        <p:spPr/>
        <p:txBody>
          <a:bodyPr/>
          <a:lstStyle/>
          <a:p>
            <a:fld id="{7C3D80A4-D337-4C3C-B463-CCFF6C54337B}" type="datetimeFigureOut">
              <a:rPr lang="el-GR" smtClean="0"/>
              <a:pPr/>
              <a:t>25/10/2020</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288809DF-BCA1-4388-BC57-C5312F44D520}" type="slidenum">
              <a:rPr lang="el-GR" smtClean="0"/>
              <a:pPr/>
              <a:t>‹#›</a:t>
            </a:fld>
            <a:endParaRPr lang="el-G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Kλικ για επεξεργασία του τίτλου</a:t>
            </a:r>
            <a:endParaRPr lang="el-GR"/>
          </a:p>
        </p:txBody>
      </p:sp>
      <p:sp>
        <p:nvSpPr>
          <p:cNvPr id="3" name="2 - Θέση κατακόρυφου κειμένου"/>
          <p:cNvSpPr>
            <a:spLocks noGrp="1"/>
          </p:cNvSpPr>
          <p:nvPr>
            <p:ph type="body" orient="vert" idx="1"/>
          </p:nvPr>
        </p:nvSpPr>
        <p:spPr/>
        <p:txBody>
          <a:bodyPr vert="eaVert"/>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ημερομηνίας"/>
          <p:cNvSpPr>
            <a:spLocks noGrp="1"/>
          </p:cNvSpPr>
          <p:nvPr>
            <p:ph type="dt" sz="half" idx="10"/>
          </p:nvPr>
        </p:nvSpPr>
        <p:spPr/>
        <p:txBody>
          <a:bodyPr/>
          <a:lstStyle/>
          <a:p>
            <a:fld id="{7C3D80A4-D337-4C3C-B463-CCFF6C54337B}" type="datetimeFigureOut">
              <a:rPr lang="el-GR" smtClean="0"/>
              <a:pPr/>
              <a:t>25/10/2020</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288809DF-BCA1-4388-BC57-C5312F44D520}" type="slidenum">
              <a:rPr lang="el-GR" smtClean="0"/>
              <a:pPr/>
              <a:t>‹#›</a:t>
            </a:fld>
            <a:endParaRPr lang="el-G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1 - Κατακόρυφος τίτλος"/>
          <p:cNvSpPr>
            <a:spLocks noGrp="1"/>
          </p:cNvSpPr>
          <p:nvPr>
            <p:ph type="title" orient="vert"/>
          </p:nvPr>
        </p:nvSpPr>
        <p:spPr>
          <a:xfrm>
            <a:off x="6629400" y="274638"/>
            <a:ext cx="2057400" cy="5851525"/>
          </a:xfrm>
        </p:spPr>
        <p:txBody>
          <a:bodyPr vert="eaVert"/>
          <a:lstStyle/>
          <a:p>
            <a:r>
              <a:rPr lang="el-GR" smtClean="0"/>
              <a:t>Kλικ για επεξεργασία του τίτλου</a:t>
            </a:r>
            <a:endParaRPr lang="el-GR"/>
          </a:p>
        </p:txBody>
      </p:sp>
      <p:sp>
        <p:nvSpPr>
          <p:cNvPr id="3" name="2 - Θέση κατακόρυφου κειμένου"/>
          <p:cNvSpPr>
            <a:spLocks noGrp="1"/>
          </p:cNvSpPr>
          <p:nvPr>
            <p:ph type="body" orient="vert" idx="1"/>
          </p:nvPr>
        </p:nvSpPr>
        <p:spPr>
          <a:xfrm>
            <a:off x="457200" y="274638"/>
            <a:ext cx="6019800" cy="5851525"/>
          </a:xfrm>
        </p:spPr>
        <p:txBody>
          <a:bodyPr vert="eaVert"/>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ημερομηνίας"/>
          <p:cNvSpPr>
            <a:spLocks noGrp="1"/>
          </p:cNvSpPr>
          <p:nvPr>
            <p:ph type="dt" sz="half" idx="10"/>
          </p:nvPr>
        </p:nvSpPr>
        <p:spPr/>
        <p:txBody>
          <a:bodyPr/>
          <a:lstStyle/>
          <a:p>
            <a:fld id="{7C3D80A4-D337-4C3C-B463-CCFF6C54337B}" type="datetimeFigureOut">
              <a:rPr lang="el-GR" smtClean="0"/>
              <a:pPr/>
              <a:t>25/10/2020</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288809DF-BCA1-4388-BC57-C5312F44D520}" type="slidenum">
              <a:rPr lang="el-GR" smtClean="0"/>
              <a:pPr/>
              <a:t>‹#›</a:t>
            </a:fld>
            <a:endParaRPr lang="el-G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Αντι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Kλικ για επεξεργασία του τίτλου</a:t>
            </a:r>
            <a:endParaRPr lang="el-GR"/>
          </a:p>
        </p:txBody>
      </p:sp>
      <p:sp>
        <p:nvSpPr>
          <p:cNvPr id="3" name="2 - Θέση περιεχομένου"/>
          <p:cNvSpPr>
            <a:spLocks noGrp="1"/>
          </p:cNvSpPr>
          <p:nvPr>
            <p:ph idx="1"/>
          </p:nvPr>
        </p:nvSpPr>
        <p:spPr/>
        <p:txBody>
          <a:body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ημερομηνίας"/>
          <p:cNvSpPr>
            <a:spLocks noGrp="1"/>
          </p:cNvSpPr>
          <p:nvPr>
            <p:ph type="dt" sz="half" idx="10"/>
          </p:nvPr>
        </p:nvSpPr>
        <p:spPr/>
        <p:txBody>
          <a:bodyPr/>
          <a:lstStyle/>
          <a:p>
            <a:fld id="{7C3D80A4-D337-4C3C-B463-CCFF6C54337B}" type="datetimeFigureOut">
              <a:rPr lang="el-GR" smtClean="0"/>
              <a:pPr/>
              <a:t>25/10/2020</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288809DF-BCA1-4388-BC57-C5312F44D520}" type="slidenum">
              <a:rPr lang="el-GR" smtClean="0"/>
              <a:pPr/>
              <a:t>‹#›</a:t>
            </a:fld>
            <a:endParaRPr lang="el-G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1 - Τίτλος"/>
          <p:cNvSpPr>
            <a:spLocks noGrp="1"/>
          </p:cNvSpPr>
          <p:nvPr>
            <p:ph type="title"/>
          </p:nvPr>
        </p:nvSpPr>
        <p:spPr>
          <a:xfrm>
            <a:off x="722313" y="4406900"/>
            <a:ext cx="7772400" cy="1362075"/>
          </a:xfrm>
        </p:spPr>
        <p:txBody>
          <a:bodyPr anchor="t"/>
          <a:lstStyle>
            <a:lvl1pPr algn="l">
              <a:defRPr sz="4000" b="1" cap="all"/>
            </a:lvl1pPr>
          </a:lstStyle>
          <a:p>
            <a:r>
              <a:rPr lang="el-GR" smtClean="0"/>
              <a:t>Kλικ για επεξεργασία του τίτλου</a:t>
            </a:r>
            <a:endParaRPr lang="el-GR"/>
          </a:p>
        </p:txBody>
      </p:sp>
      <p:sp>
        <p:nvSpPr>
          <p:cNvPr id="3" name="2 - Θέση κειμένου"/>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smtClean="0"/>
              <a:t>Kλικ για επεξεργασία των στυλ του υποδείγματος</a:t>
            </a:r>
          </a:p>
        </p:txBody>
      </p:sp>
      <p:sp>
        <p:nvSpPr>
          <p:cNvPr id="4" name="3 - Θέση ημερομηνίας"/>
          <p:cNvSpPr>
            <a:spLocks noGrp="1"/>
          </p:cNvSpPr>
          <p:nvPr>
            <p:ph type="dt" sz="half" idx="10"/>
          </p:nvPr>
        </p:nvSpPr>
        <p:spPr/>
        <p:txBody>
          <a:bodyPr/>
          <a:lstStyle/>
          <a:p>
            <a:fld id="{7C3D80A4-D337-4C3C-B463-CCFF6C54337B}" type="datetimeFigureOut">
              <a:rPr lang="el-GR" smtClean="0"/>
              <a:pPr/>
              <a:t>25/10/2020</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288809DF-BCA1-4388-BC57-C5312F44D520}" type="slidenum">
              <a:rPr lang="el-GR" smtClean="0"/>
              <a:pPr/>
              <a:t>‹#›</a:t>
            </a:fld>
            <a:endParaRPr lang="el-G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Kλικ για επεξεργασία του τίτλου</a:t>
            </a:r>
            <a:endParaRPr lang="el-GR"/>
          </a:p>
        </p:txBody>
      </p:sp>
      <p:sp>
        <p:nvSpPr>
          <p:cNvPr id="3" name="2 - Θέση περιεχομένου"/>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περιεχομένου"/>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4 - Θέση ημερομηνίας"/>
          <p:cNvSpPr>
            <a:spLocks noGrp="1"/>
          </p:cNvSpPr>
          <p:nvPr>
            <p:ph type="dt" sz="half" idx="10"/>
          </p:nvPr>
        </p:nvSpPr>
        <p:spPr/>
        <p:txBody>
          <a:bodyPr/>
          <a:lstStyle/>
          <a:p>
            <a:fld id="{7C3D80A4-D337-4C3C-B463-CCFF6C54337B}" type="datetimeFigureOut">
              <a:rPr lang="el-GR" smtClean="0"/>
              <a:pPr/>
              <a:t>25/10/2020</a:t>
            </a:fld>
            <a:endParaRPr lang="el-GR"/>
          </a:p>
        </p:txBody>
      </p:sp>
      <p:sp>
        <p:nvSpPr>
          <p:cNvPr id="6" name="5 - Θέση υποσέλιδου"/>
          <p:cNvSpPr>
            <a:spLocks noGrp="1"/>
          </p:cNvSpPr>
          <p:nvPr>
            <p:ph type="ftr" sz="quarter" idx="11"/>
          </p:nvPr>
        </p:nvSpPr>
        <p:spPr/>
        <p:txBody>
          <a:bodyPr/>
          <a:lstStyle/>
          <a:p>
            <a:endParaRPr lang="el-GR"/>
          </a:p>
        </p:txBody>
      </p:sp>
      <p:sp>
        <p:nvSpPr>
          <p:cNvPr id="7" name="6 - Θέση αριθμού διαφάνειας"/>
          <p:cNvSpPr>
            <a:spLocks noGrp="1"/>
          </p:cNvSpPr>
          <p:nvPr>
            <p:ph type="sldNum" sz="quarter" idx="12"/>
          </p:nvPr>
        </p:nvSpPr>
        <p:spPr/>
        <p:txBody>
          <a:bodyPr/>
          <a:lstStyle/>
          <a:p>
            <a:fld id="{288809DF-BCA1-4388-BC57-C5312F44D520}" type="slidenum">
              <a:rPr lang="el-GR" smtClean="0"/>
              <a:pPr/>
              <a:t>‹#›</a:t>
            </a:fld>
            <a:endParaRPr lang="el-G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lvl1pPr>
              <a:defRPr/>
            </a:lvl1pPr>
          </a:lstStyle>
          <a:p>
            <a:r>
              <a:rPr lang="el-GR" smtClean="0"/>
              <a:t>Kλικ για επεξεργασία του τίτλου</a:t>
            </a:r>
            <a:endParaRPr lang="el-GR"/>
          </a:p>
        </p:txBody>
      </p:sp>
      <p:sp>
        <p:nvSpPr>
          <p:cNvPr id="3" name="2 - Θέση κειμένου"/>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Kλικ για επεξεργασία των στυλ του υποδείγματος</a:t>
            </a:r>
          </a:p>
        </p:txBody>
      </p:sp>
      <p:sp>
        <p:nvSpPr>
          <p:cNvPr id="4" name="3 - Θέση περιεχομένου"/>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4 - Θέση κειμένου"/>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Kλικ για επεξεργασία των στυλ του υποδείγματος</a:t>
            </a:r>
          </a:p>
        </p:txBody>
      </p:sp>
      <p:sp>
        <p:nvSpPr>
          <p:cNvPr id="6" name="5 - Θέση περιεχομένου"/>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7" name="6 - Θέση ημερομηνίας"/>
          <p:cNvSpPr>
            <a:spLocks noGrp="1"/>
          </p:cNvSpPr>
          <p:nvPr>
            <p:ph type="dt" sz="half" idx="10"/>
          </p:nvPr>
        </p:nvSpPr>
        <p:spPr/>
        <p:txBody>
          <a:bodyPr/>
          <a:lstStyle/>
          <a:p>
            <a:fld id="{7C3D80A4-D337-4C3C-B463-CCFF6C54337B}" type="datetimeFigureOut">
              <a:rPr lang="el-GR" smtClean="0"/>
              <a:pPr/>
              <a:t>25/10/2020</a:t>
            </a:fld>
            <a:endParaRPr lang="el-GR"/>
          </a:p>
        </p:txBody>
      </p:sp>
      <p:sp>
        <p:nvSpPr>
          <p:cNvPr id="8" name="7 - Θέση υποσέλιδου"/>
          <p:cNvSpPr>
            <a:spLocks noGrp="1"/>
          </p:cNvSpPr>
          <p:nvPr>
            <p:ph type="ftr" sz="quarter" idx="11"/>
          </p:nvPr>
        </p:nvSpPr>
        <p:spPr/>
        <p:txBody>
          <a:bodyPr/>
          <a:lstStyle/>
          <a:p>
            <a:endParaRPr lang="el-GR"/>
          </a:p>
        </p:txBody>
      </p:sp>
      <p:sp>
        <p:nvSpPr>
          <p:cNvPr id="9" name="8 - Θέση αριθμού διαφάνειας"/>
          <p:cNvSpPr>
            <a:spLocks noGrp="1"/>
          </p:cNvSpPr>
          <p:nvPr>
            <p:ph type="sldNum" sz="quarter" idx="12"/>
          </p:nvPr>
        </p:nvSpPr>
        <p:spPr/>
        <p:txBody>
          <a:bodyPr/>
          <a:lstStyle/>
          <a:p>
            <a:fld id="{288809DF-BCA1-4388-BC57-C5312F44D520}" type="slidenum">
              <a:rPr lang="el-GR" smtClean="0"/>
              <a:pPr/>
              <a:t>‹#›</a:t>
            </a:fld>
            <a:endParaRPr lang="el-G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Kλικ για επεξεργασία του τίτλου</a:t>
            </a:r>
            <a:endParaRPr lang="el-GR"/>
          </a:p>
        </p:txBody>
      </p:sp>
      <p:sp>
        <p:nvSpPr>
          <p:cNvPr id="3" name="2 - Θέση ημερομηνίας"/>
          <p:cNvSpPr>
            <a:spLocks noGrp="1"/>
          </p:cNvSpPr>
          <p:nvPr>
            <p:ph type="dt" sz="half" idx="10"/>
          </p:nvPr>
        </p:nvSpPr>
        <p:spPr/>
        <p:txBody>
          <a:bodyPr/>
          <a:lstStyle/>
          <a:p>
            <a:fld id="{7C3D80A4-D337-4C3C-B463-CCFF6C54337B}" type="datetimeFigureOut">
              <a:rPr lang="el-GR" smtClean="0"/>
              <a:pPr/>
              <a:t>25/10/2020</a:t>
            </a:fld>
            <a:endParaRPr lang="el-GR"/>
          </a:p>
        </p:txBody>
      </p:sp>
      <p:sp>
        <p:nvSpPr>
          <p:cNvPr id="4" name="3 - Θέση υποσέλιδου"/>
          <p:cNvSpPr>
            <a:spLocks noGrp="1"/>
          </p:cNvSpPr>
          <p:nvPr>
            <p:ph type="ftr" sz="quarter" idx="11"/>
          </p:nvPr>
        </p:nvSpPr>
        <p:spPr/>
        <p:txBody>
          <a:bodyPr/>
          <a:lstStyle/>
          <a:p>
            <a:endParaRPr lang="el-GR"/>
          </a:p>
        </p:txBody>
      </p:sp>
      <p:sp>
        <p:nvSpPr>
          <p:cNvPr id="5" name="4 - Θέση αριθμού διαφάνειας"/>
          <p:cNvSpPr>
            <a:spLocks noGrp="1"/>
          </p:cNvSpPr>
          <p:nvPr>
            <p:ph type="sldNum" sz="quarter" idx="12"/>
          </p:nvPr>
        </p:nvSpPr>
        <p:spPr/>
        <p:txBody>
          <a:bodyPr/>
          <a:lstStyle/>
          <a:p>
            <a:fld id="{288809DF-BCA1-4388-BC57-C5312F44D520}" type="slidenum">
              <a:rPr lang="el-GR" smtClean="0"/>
              <a:pPr/>
              <a:t>‹#›</a:t>
            </a:fld>
            <a:endParaRPr lang="el-G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2" name="1 - Θέση ημερομηνίας"/>
          <p:cNvSpPr>
            <a:spLocks noGrp="1"/>
          </p:cNvSpPr>
          <p:nvPr>
            <p:ph type="dt" sz="half" idx="10"/>
          </p:nvPr>
        </p:nvSpPr>
        <p:spPr/>
        <p:txBody>
          <a:bodyPr/>
          <a:lstStyle/>
          <a:p>
            <a:fld id="{7C3D80A4-D337-4C3C-B463-CCFF6C54337B}" type="datetimeFigureOut">
              <a:rPr lang="el-GR" smtClean="0"/>
              <a:pPr/>
              <a:t>25/10/2020</a:t>
            </a:fld>
            <a:endParaRPr lang="el-GR"/>
          </a:p>
        </p:txBody>
      </p:sp>
      <p:sp>
        <p:nvSpPr>
          <p:cNvPr id="3" name="2 - Θέση υποσέλιδου"/>
          <p:cNvSpPr>
            <a:spLocks noGrp="1"/>
          </p:cNvSpPr>
          <p:nvPr>
            <p:ph type="ftr" sz="quarter" idx="11"/>
          </p:nvPr>
        </p:nvSpPr>
        <p:spPr/>
        <p:txBody>
          <a:bodyPr/>
          <a:lstStyle/>
          <a:p>
            <a:endParaRPr lang="el-GR"/>
          </a:p>
        </p:txBody>
      </p:sp>
      <p:sp>
        <p:nvSpPr>
          <p:cNvPr id="4" name="3 - Θέση αριθμού διαφάνειας"/>
          <p:cNvSpPr>
            <a:spLocks noGrp="1"/>
          </p:cNvSpPr>
          <p:nvPr>
            <p:ph type="sldNum" sz="quarter" idx="12"/>
          </p:nvPr>
        </p:nvSpPr>
        <p:spPr/>
        <p:txBody>
          <a:bodyPr/>
          <a:lstStyle/>
          <a:p>
            <a:fld id="{288809DF-BCA1-4388-BC57-C5312F44D520}" type="slidenum">
              <a:rPr lang="el-GR" smtClean="0"/>
              <a:pPr/>
              <a:t>‹#›</a:t>
            </a:fld>
            <a:endParaRPr lang="el-G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3050"/>
            <a:ext cx="3008313" cy="1162050"/>
          </a:xfrm>
        </p:spPr>
        <p:txBody>
          <a:bodyPr anchor="b"/>
          <a:lstStyle>
            <a:lvl1pPr algn="l">
              <a:defRPr sz="2000" b="1"/>
            </a:lvl1pPr>
          </a:lstStyle>
          <a:p>
            <a:r>
              <a:rPr lang="el-GR" smtClean="0"/>
              <a:t>Kλικ για επεξεργασία του τίτλου</a:t>
            </a:r>
            <a:endParaRPr lang="el-GR"/>
          </a:p>
        </p:txBody>
      </p:sp>
      <p:sp>
        <p:nvSpPr>
          <p:cNvPr id="3" name="2 - Θέση περιεχομένου"/>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κειμένου"/>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Kλικ για επεξεργασία των στυλ του υποδείγματος</a:t>
            </a:r>
          </a:p>
        </p:txBody>
      </p:sp>
      <p:sp>
        <p:nvSpPr>
          <p:cNvPr id="5" name="4 - Θέση ημερομηνίας"/>
          <p:cNvSpPr>
            <a:spLocks noGrp="1"/>
          </p:cNvSpPr>
          <p:nvPr>
            <p:ph type="dt" sz="half" idx="10"/>
          </p:nvPr>
        </p:nvSpPr>
        <p:spPr/>
        <p:txBody>
          <a:bodyPr/>
          <a:lstStyle/>
          <a:p>
            <a:fld id="{7C3D80A4-D337-4C3C-B463-CCFF6C54337B}" type="datetimeFigureOut">
              <a:rPr lang="el-GR" smtClean="0"/>
              <a:pPr/>
              <a:t>25/10/2020</a:t>
            </a:fld>
            <a:endParaRPr lang="el-GR"/>
          </a:p>
        </p:txBody>
      </p:sp>
      <p:sp>
        <p:nvSpPr>
          <p:cNvPr id="6" name="5 - Θέση υποσέλιδου"/>
          <p:cNvSpPr>
            <a:spLocks noGrp="1"/>
          </p:cNvSpPr>
          <p:nvPr>
            <p:ph type="ftr" sz="quarter" idx="11"/>
          </p:nvPr>
        </p:nvSpPr>
        <p:spPr/>
        <p:txBody>
          <a:bodyPr/>
          <a:lstStyle/>
          <a:p>
            <a:endParaRPr lang="el-GR"/>
          </a:p>
        </p:txBody>
      </p:sp>
      <p:sp>
        <p:nvSpPr>
          <p:cNvPr id="7" name="6 - Θέση αριθμού διαφάνειας"/>
          <p:cNvSpPr>
            <a:spLocks noGrp="1"/>
          </p:cNvSpPr>
          <p:nvPr>
            <p:ph type="sldNum" sz="quarter" idx="12"/>
          </p:nvPr>
        </p:nvSpPr>
        <p:spPr/>
        <p:txBody>
          <a:bodyPr/>
          <a:lstStyle/>
          <a:p>
            <a:fld id="{288809DF-BCA1-4388-BC57-C5312F44D520}" type="slidenum">
              <a:rPr lang="el-GR" smtClean="0"/>
              <a:pPr/>
              <a:t>‹#›</a:t>
            </a:fld>
            <a:endParaRPr lang="el-G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1 - Τίτλος"/>
          <p:cNvSpPr>
            <a:spLocks noGrp="1"/>
          </p:cNvSpPr>
          <p:nvPr>
            <p:ph type="title"/>
          </p:nvPr>
        </p:nvSpPr>
        <p:spPr>
          <a:xfrm>
            <a:off x="1792288" y="4800600"/>
            <a:ext cx="5486400" cy="566738"/>
          </a:xfrm>
        </p:spPr>
        <p:txBody>
          <a:bodyPr anchor="b"/>
          <a:lstStyle>
            <a:lvl1pPr algn="l">
              <a:defRPr sz="2000" b="1"/>
            </a:lvl1pPr>
          </a:lstStyle>
          <a:p>
            <a:r>
              <a:rPr lang="el-GR" smtClean="0"/>
              <a:t>Kλικ για επεξεργασία του τίτλου</a:t>
            </a:r>
            <a:endParaRPr lang="el-GR"/>
          </a:p>
        </p:txBody>
      </p:sp>
      <p:sp>
        <p:nvSpPr>
          <p:cNvPr id="3" name="2 - Θέση εικόνας"/>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a:p>
        </p:txBody>
      </p:sp>
      <p:sp>
        <p:nvSpPr>
          <p:cNvPr id="4" name="3 - Θέση κειμένου"/>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Kλικ για επεξεργασία των στυλ του υποδείγματος</a:t>
            </a:r>
          </a:p>
        </p:txBody>
      </p:sp>
      <p:sp>
        <p:nvSpPr>
          <p:cNvPr id="5" name="4 - Θέση ημερομηνίας"/>
          <p:cNvSpPr>
            <a:spLocks noGrp="1"/>
          </p:cNvSpPr>
          <p:nvPr>
            <p:ph type="dt" sz="half" idx="10"/>
          </p:nvPr>
        </p:nvSpPr>
        <p:spPr/>
        <p:txBody>
          <a:bodyPr/>
          <a:lstStyle/>
          <a:p>
            <a:fld id="{7C3D80A4-D337-4C3C-B463-CCFF6C54337B}" type="datetimeFigureOut">
              <a:rPr lang="el-GR" smtClean="0"/>
              <a:pPr/>
              <a:t>25/10/2020</a:t>
            </a:fld>
            <a:endParaRPr lang="el-GR"/>
          </a:p>
        </p:txBody>
      </p:sp>
      <p:sp>
        <p:nvSpPr>
          <p:cNvPr id="6" name="5 - Θέση υποσέλιδου"/>
          <p:cNvSpPr>
            <a:spLocks noGrp="1"/>
          </p:cNvSpPr>
          <p:nvPr>
            <p:ph type="ftr" sz="quarter" idx="11"/>
          </p:nvPr>
        </p:nvSpPr>
        <p:spPr/>
        <p:txBody>
          <a:bodyPr/>
          <a:lstStyle/>
          <a:p>
            <a:endParaRPr lang="el-GR"/>
          </a:p>
        </p:txBody>
      </p:sp>
      <p:sp>
        <p:nvSpPr>
          <p:cNvPr id="7" name="6 - Θέση αριθμού διαφάνειας"/>
          <p:cNvSpPr>
            <a:spLocks noGrp="1"/>
          </p:cNvSpPr>
          <p:nvPr>
            <p:ph type="sldNum" sz="quarter" idx="12"/>
          </p:nvPr>
        </p:nvSpPr>
        <p:spPr/>
        <p:txBody>
          <a:bodyPr/>
          <a:lstStyle/>
          <a:p>
            <a:fld id="{288809DF-BCA1-4388-BC57-C5312F44D520}" type="slidenum">
              <a:rPr lang="el-GR" smtClean="0"/>
              <a:pPr/>
              <a:t>‹#›</a:t>
            </a:fld>
            <a:endParaRPr lang="el-G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srcRect/>
          <a:tile tx="0" ty="0" sx="100000" sy="100000" flip="none" algn="tl"/>
        </a:blipFill>
        <a:effectLst/>
      </p:bgPr>
    </p:bg>
    <p:spTree>
      <p:nvGrpSpPr>
        <p:cNvPr id="1" name=""/>
        <p:cNvGrpSpPr/>
        <p:nvPr/>
      </p:nvGrpSpPr>
      <p:grpSpPr>
        <a:xfrm>
          <a:off x="0" y="0"/>
          <a:ext cx="0" cy="0"/>
          <a:chOff x="0" y="0"/>
          <a:chExt cx="0" cy="0"/>
        </a:xfrm>
      </p:grpSpPr>
      <p:sp>
        <p:nvSpPr>
          <p:cNvPr id="2" name="1 - Θέση τίτλου"/>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l-GR" smtClean="0"/>
              <a:t>Kλικ για επεξεργασία του τίτλου</a:t>
            </a:r>
            <a:endParaRPr lang="el-GR"/>
          </a:p>
        </p:txBody>
      </p:sp>
      <p:sp>
        <p:nvSpPr>
          <p:cNvPr id="3" name="2 - Θέση κειμένου"/>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ημερομηνίας"/>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C3D80A4-D337-4C3C-B463-CCFF6C54337B}" type="datetimeFigureOut">
              <a:rPr lang="el-GR" smtClean="0"/>
              <a:pPr/>
              <a:t>25/10/2020</a:t>
            </a:fld>
            <a:endParaRPr lang="el-GR"/>
          </a:p>
        </p:txBody>
      </p:sp>
      <p:sp>
        <p:nvSpPr>
          <p:cNvPr id="5" name="4 - Θέση υποσέλιδου"/>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l-GR"/>
          </a:p>
        </p:txBody>
      </p:sp>
      <p:sp>
        <p:nvSpPr>
          <p:cNvPr id="6" name="5 - Θέση αριθμού διαφάνειας"/>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88809DF-BCA1-4388-BC57-C5312F44D520}" type="slidenum">
              <a:rPr lang="el-GR" smtClean="0"/>
              <a:pPr/>
              <a:t>‹#›</a:t>
            </a:fld>
            <a:endParaRPr lang="el-G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6.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7.xml"/><Relationship Id="rId4" Type="http://schemas.openxmlformats.org/officeDocument/2006/relationships/image" Target="../media/image21.jpeg"/></Relationships>
</file>

<file path=ppt/slides/_rels/slide12.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customXml" Target="../ink/ink1.xml"/><Relationship Id="rId2" Type="http://schemas.openxmlformats.org/officeDocument/2006/relationships/image" Target="../media/image24.jpeg"/><Relationship Id="rId1" Type="http://schemas.openxmlformats.org/officeDocument/2006/relationships/slideLayout" Target="../slideLayouts/slideLayout7.xml"/><Relationship Id="rId4" Type="http://schemas.openxmlformats.org/officeDocument/2006/relationships/image" Target="../media/image25.emf"/></Relationships>
</file>

<file path=ppt/slides/_rels/slide15.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8" Type="http://schemas.openxmlformats.org/officeDocument/2006/relationships/image" Target="../media/image35.emf"/><Relationship Id="rId3" Type="http://schemas.openxmlformats.org/officeDocument/2006/relationships/customXml" Target="../ink/ink2.xml"/><Relationship Id="rId7" Type="http://schemas.openxmlformats.org/officeDocument/2006/relationships/customXml" Target="../ink/ink4.xml"/><Relationship Id="rId2" Type="http://schemas.openxmlformats.org/officeDocument/2006/relationships/image" Target="../media/image31.jpeg"/><Relationship Id="rId1" Type="http://schemas.openxmlformats.org/officeDocument/2006/relationships/slideLayout" Target="../slideLayouts/slideLayout2.xml"/><Relationship Id="rId6" Type="http://schemas.openxmlformats.org/officeDocument/2006/relationships/image" Target="../media/image34.emf"/><Relationship Id="rId5" Type="http://schemas.openxmlformats.org/officeDocument/2006/relationships/customXml" Target="../ink/ink3.xml"/><Relationship Id="rId4" Type="http://schemas.openxmlformats.org/officeDocument/2006/relationships/image" Target="../media/image33.emf"/></Relationships>
</file>

<file path=ppt/slides/_rels/slide23.xml.rels><?xml version="1.0" encoding="UTF-8" standalone="yes"?>
<Relationships xmlns="http://schemas.openxmlformats.org/package/2006/relationships"><Relationship Id="rId8" Type="http://schemas.openxmlformats.org/officeDocument/2006/relationships/image" Target="../media/image39.emf"/><Relationship Id="rId3" Type="http://schemas.openxmlformats.org/officeDocument/2006/relationships/customXml" Target="../ink/ink5.xml"/><Relationship Id="rId7" Type="http://schemas.openxmlformats.org/officeDocument/2006/relationships/customXml" Target="../ink/ink7.xml"/><Relationship Id="rId2" Type="http://schemas.openxmlformats.org/officeDocument/2006/relationships/image" Target="../media/image32.jpeg"/><Relationship Id="rId1" Type="http://schemas.openxmlformats.org/officeDocument/2006/relationships/slideLayout" Target="../slideLayouts/slideLayout2.xml"/><Relationship Id="rId6" Type="http://schemas.openxmlformats.org/officeDocument/2006/relationships/image" Target="../media/image38.emf"/><Relationship Id="rId5" Type="http://schemas.openxmlformats.org/officeDocument/2006/relationships/customXml" Target="../ink/ink6.xml"/><Relationship Id="rId10" Type="http://schemas.openxmlformats.org/officeDocument/2006/relationships/image" Target="../media/image40.emf"/><Relationship Id="rId4" Type="http://schemas.openxmlformats.org/officeDocument/2006/relationships/image" Target="../media/image37.emf"/><Relationship Id="rId9" Type="http://schemas.openxmlformats.org/officeDocument/2006/relationships/customXml" Target="../ink/ink8.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customXml" Target="../ink/ink9.xml"/><Relationship Id="rId2" Type="http://schemas.openxmlformats.org/officeDocument/2006/relationships/image" Target="../media/image36.jpeg"/><Relationship Id="rId1" Type="http://schemas.openxmlformats.org/officeDocument/2006/relationships/slideLayout" Target="../slideLayouts/slideLayout2.xml"/><Relationship Id="rId4" Type="http://schemas.openxmlformats.org/officeDocument/2006/relationships/image" Target="../media/image45.emf"/></Relationships>
</file>

<file path=ppt/slides/_rels/slide29.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6.xml"/><Relationship Id="rId4" Type="http://schemas.openxmlformats.org/officeDocument/2006/relationships/image" Target="../media/image40.jpeg"/></Relationships>
</file>

<file path=ppt/slides/_rels/slide31.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customXml" Target="../ink/ink10.xml"/><Relationship Id="rId2" Type="http://schemas.openxmlformats.org/officeDocument/2006/relationships/image" Target="../media/image53.jpeg"/><Relationship Id="rId1" Type="http://schemas.openxmlformats.org/officeDocument/2006/relationships/slideLayout" Target="../slideLayouts/slideLayout2.xml"/><Relationship Id="rId6" Type="http://schemas.openxmlformats.org/officeDocument/2006/relationships/image" Target="../media/image64.emf"/><Relationship Id="rId5" Type="http://schemas.openxmlformats.org/officeDocument/2006/relationships/customXml" Target="../ink/ink11.xml"/><Relationship Id="rId4" Type="http://schemas.openxmlformats.org/officeDocument/2006/relationships/image" Target="../media/image63.emf"/></Relationships>
</file>

<file path=ppt/slides/_rels/slide43.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Layout" Target="../slideLayouts/slideLayout2.xml"/><Relationship Id="rId4" Type="http://schemas.openxmlformats.org/officeDocument/2006/relationships/image" Target="../media/image59.jpeg"/></Relationships>
</file>

<file path=ppt/slides/_rels/slide47.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jpeg"/><Relationship Id="rId1" Type="http://schemas.openxmlformats.org/officeDocument/2006/relationships/slideLayout" Target="../slideLayouts/slideLayout2.xml"/><Relationship Id="rId5" Type="http://schemas.openxmlformats.org/officeDocument/2006/relationships/image" Target="../media/image63.jpeg"/><Relationship Id="rId4" Type="http://schemas.openxmlformats.org/officeDocument/2006/relationships/image" Target="../media/image66.jpeg"/></Relationships>
</file>

<file path=ppt/slides/_rels/slide57.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8.jpeg"/><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customXml" Target="../ink/ink12.xml"/><Relationship Id="rId2" Type="http://schemas.openxmlformats.org/officeDocument/2006/relationships/image" Target="../media/image71.jpeg"/><Relationship Id="rId1" Type="http://schemas.openxmlformats.org/officeDocument/2006/relationships/slideLayout" Target="../slideLayouts/slideLayout2.xml"/><Relationship Id="rId4" Type="http://schemas.openxmlformats.org/officeDocument/2006/relationships/image" Target="../media/image81.emf"/></Relationships>
</file>

<file path=ppt/slides/_rels/slide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72.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73.jpeg"/><Relationship Id="rId1" Type="http://schemas.openxmlformats.org/officeDocument/2006/relationships/slideLayout" Target="../slideLayouts/slideLayout2.xml"/><Relationship Id="rId4" Type="http://schemas.openxmlformats.org/officeDocument/2006/relationships/image" Target="../media/image75.jpeg"/></Relationships>
</file>

<file path=ppt/slides/_rels/slide62.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4.xml"/><Relationship Id="rId4" Type="http://schemas.openxmlformats.org/officeDocument/2006/relationships/image" Target="../media/image14.jpeg"/></Relationships>
</file>

<file path=ppt/slides/_rels/slide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0"/>
            <a:ext cx="8229600" cy="620688"/>
          </a:xfrm>
        </p:spPr>
        <p:txBody>
          <a:bodyPr>
            <a:normAutofit fontScale="90000"/>
          </a:bodyPr>
          <a:lstStyle/>
          <a:p>
            <a:r>
              <a:rPr lang="el-GR" dirty="0" smtClean="0"/>
              <a:t>Ανατομία – διατομή πέους</a:t>
            </a:r>
            <a:endParaRPr lang="el-GR" dirty="0"/>
          </a:p>
        </p:txBody>
      </p:sp>
      <p:pic>
        <p:nvPicPr>
          <p:cNvPr id="94210" name="Picture 2" descr="http://images.wisegeek.com/male-reproductive-system-labeled.jpg"/>
          <p:cNvPicPr>
            <a:picLocks noChangeAspect="1" noChangeArrowheads="1"/>
          </p:cNvPicPr>
          <p:nvPr/>
        </p:nvPicPr>
        <p:blipFill>
          <a:blip r:embed="rId2" cstate="print"/>
          <a:srcRect/>
          <a:stretch>
            <a:fillRect/>
          </a:stretch>
        </p:blipFill>
        <p:spPr bwMode="auto">
          <a:xfrm>
            <a:off x="0" y="764704"/>
            <a:ext cx="4644008" cy="3171858"/>
          </a:xfrm>
          <a:prstGeom prst="rect">
            <a:avLst/>
          </a:prstGeom>
          <a:noFill/>
        </p:spPr>
      </p:pic>
      <p:pic>
        <p:nvPicPr>
          <p:cNvPr id="94212" name="Picture 4" descr="http://healthyfamilyz.com/wp-content/uploads/2015/09/penis-anatomy-450x330.jpg"/>
          <p:cNvPicPr>
            <a:picLocks noChangeAspect="1" noChangeArrowheads="1"/>
          </p:cNvPicPr>
          <p:nvPr/>
        </p:nvPicPr>
        <p:blipFill>
          <a:blip r:embed="rId3" cstate="print"/>
          <a:srcRect/>
          <a:stretch>
            <a:fillRect/>
          </a:stretch>
        </p:blipFill>
        <p:spPr bwMode="auto">
          <a:xfrm>
            <a:off x="4823520" y="764704"/>
            <a:ext cx="4320480" cy="3168352"/>
          </a:xfrm>
          <a:prstGeom prst="rect">
            <a:avLst/>
          </a:prstGeom>
          <a:noFill/>
        </p:spPr>
      </p:pic>
      <p:pic>
        <p:nvPicPr>
          <p:cNvPr id="5" name="Picture 4" descr="02 BUCK FASCIA"/>
          <p:cNvPicPr>
            <a:picLocks noChangeAspect="1" noChangeArrowheads="1"/>
          </p:cNvPicPr>
          <p:nvPr/>
        </p:nvPicPr>
        <p:blipFill>
          <a:blip r:embed="rId4" cstate="print"/>
          <a:srcRect/>
          <a:stretch>
            <a:fillRect/>
          </a:stretch>
        </p:blipFill>
        <p:spPr bwMode="auto">
          <a:xfrm>
            <a:off x="2411760" y="4005064"/>
            <a:ext cx="4211960" cy="258717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Rot="1" noChangeArrowheads="1"/>
          </p:cNvSpPr>
          <p:nvPr>
            <p:ph type="title"/>
          </p:nvPr>
        </p:nvSpPr>
        <p:spPr/>
        <p:txBody>
          <a:bodyPr/>
          <a:lstStyle/>
          <a:p>
            <a:pPr eaLnBrk="1" hangingPunct="1">
              <a:defRPr/>
            </a:pPr>
            <a:r>
              <a:rPr lang="el-GR" b="1" dirty="0" smtClean="0"/>
              <a:t>Μολυσματική </a:t>
            </a:r>
            <a:r>
              <a:rPr lang="el-GR" b="1" dirty="0" err="1" smtClean="0"/>
              <a:t>τέρμινθος</a:t>
            </a:r>
            <a:endParaRPr lang="el-GR" b="1" dirty="0" smtClean="0"/>
          </a:p>
        </p:txBody>
      </p:sp>
      <p:pic>
        <p:nvPicPr>
          <p:cNvPr id="37891" name="Picture 3" descr="14FF187"/>
          <p:cNvPicPr>
            <a:picLocks noChangeAspect="1" noChangeArrowheads="1"/>
          </p:cNvPicPr>
          <p:nvPr/>
        </p:nvPicPr>
        <p:blipFill>
          <a:blip r:embed="rId2" cstate="print"/>
          <a:srcRect/>
          <a:stretch>
            <a:fillRect/>
          </a:stretch>
        </p:blipFill>
        <p:spPr bwMode="auto">
          <a:xfrm>
            <a:off x="395288" y="1341438"/>
            <a:ext cx="8064500" cy="5888037"/>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6082"/>
                                        </p:tgtEl>
                                        <p:attrNameLst>
                                          <p:attrName>style.visibility</p:attrName>
                                        </p:attrNameLst>
                                      </p:cBhvr>
                                      <p:to>
                                        <p:strVal val="visible"/>
                                      </p:to>
                                    </p:set>
                                    <p:anim calcmode="lin" valueType="num">
                                      <p:cBhvr additive="base">
                                        <p:cTn id="7" dur="500" fill="hold"/>
                                        <p:tgtEl>
                                          <p:spTgt spid="46082"/>
                                        </p:tgtEl>
                                        <p:attrNameLst>
                                          <p:attrName>ppt_x</p:attrName>
                                        </p:attrNameLst>
                                      </p:cBhvr>
                                      <p:tavLst>
                                        <p:tav tm="0">
                                          <p:val>
                                            <p:strVal val="#ppt_x"/>
                                          </p:val>
                                        </p:tav>
                                        <p:tav tm="100000">
                                          <p:val>
                                            <p:strVal val="#ppt_x"/>
                                          </p:val>
                                        </p:tav>
                                      </p:tavLst>
                                    </p:anim>
                                    <p:anim calcmode="lin" valueType="num">
                                      <p:cBhvr additive="base">
                                        <p:cTn id="8" dur="500" fill="hold"/>
                                        <p:tgtEl>
                                          <p:spTgt spid="4608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08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6" name="Picture 2" descr="http://doctorv.ca/wp-content/uploads/2013/04/herpes-simplex-1-3-e1365003821371.jpg"/>
          <p:cNvPicPr>
            <a:picLocks noChangeAspect="1" noChangeArrowheads="1"/>
          </p:cNvPicPr>
          <p:nvPr/>
        </p:nvPicPr>
        <p:blipFill>
          <a:blip r:embed="rId2" cstate="print"/>
          <a:srcRect/>
          <a:stretch>
            <a:fillRect/>
          </a:stretch>
        </p:blipFill>
        <p:spPr bwMode="auto">
          <a:xfrm>
            <a:off x="4734472" y="0"/>
            <a:ext cx="4409528" cy="3143248"/>
          </a:xfrm>
          <a:prstGeom prst="rect">
            <a:avLst/>
          </a:prstGeom>
          <a:noFill/>
        </p:spPr>
      </p:pic>
      <p:pic>
        <p:nvPicPr>
          <p:cNvPr id="67588" name="Picture 4" descr="http://thetruthaboutherpes.com/wp-content/uploads/2013/08/SP32-20130823-184036.jpg"/>
          <p:cNvPicPr>
            <a:picLocks noChangeAspect="1" noChangeArrowheads="1"/>
          </p:cNvPicPr>
          <p:nvPr/>
        </p:nvPicPr>
        <p:blipFill>
          <a:blip r:embed="rId3" cstate="print"/>
          <a:srcRect/>
          <a:stretch>
            <a:fillRect/>
          </a:stretch>
        </p:blipFill>
        <p:spPr bwMode="auto">
          <a:xfrm>
            <a:off x="6500826" y="4214818"/>
            <a:ext cx="2071702" cy="2039992"/>
          </a:xfrm>
          <a:prstGeom prst="rect">
            <a:avLst/>
          </a:prstGeom>
          <a:noFill/>
        </p:spPr>
      </p:pic>
      <p:pic>
        <p:nvPicPr>
          <p:cNvPr id="67590" name="Picture 6" descr="http://www.happy-with-herpes.com/images/herpes-symptoms-picture.jpg"/>
          <p:cNvPicPr>
            <a:picLocks noChangeAspect="1" noChangeArrowheads="1"/>
          </p:cNvPicPr>
          <p:nvPr/>
        </p:nvPicPr>
        <p:blipFill>
          <a:blip r:embed="rId4" cstate="print"/>
          <a:srcRect/>
          <a:stretch>
            <a:fillRect/>
          </a:stretch>
        </p:blipFill>
        <p:spPr bwMode="auto">
          <a:xfrm>
            <a:off x="-1" y="0"/>
            <a:ext cx="4841773" cy="3143248"/>
          </a:xfrm>
          <a:prstGeom prst="rect">
            <a:avLst/>
          </a:prstGeom>
          <a:noFill/>
        </p:spPr>
      </p:pic>
      <p:sp>
        <p:nvSpPr>
          <p:cNvPr id="7" name="Υπότιτλος 2"/>
          <p:cNvSpPr txBox="1">
            <a:spLocks/>
          </p:cNvSpPr>
          <p:nvPr/>
        </p:nvSpPr>
        <p:spPr>
          <a:xfrm>
            <a:off x="179512" y="3356992"/>
            <a:ext cx="5688632" cy="3240360"/>
          </a:xfrm>
          <a:prstGeom prst="rect">
            <a:avLst/>
          </a:prstGeom>
        </p:spPr>
        <p:txBody>
          <a:bodyPr>
            <a:normAutofit fontScale="92500" lnSpcReduction="1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l-GR" smtClean="0">
                <a:solidFill>
                  <a:srgbClr val="FF0000"/>
                </a:solidFill>
              </a:rPr>
              <a:t>Ερυθρότητα</a:t>
            </a:r>
            <a:r>
              <a:rPr lang="el-GR" smtClean="0"/>
              <a:t> και μικρές φυσαλίδες με υγρό, οι οποίες σπάνε, δημιουργούν κρούστα και μετατρέπονται σε μικρές πληγές, αυτοϊώμενες σε 2-3 εβδομάδες. Συνοδό άλγος και αίσθημα καύσους.</a:t>
            </a:r>
            <a:endParaRPr lang="el-GR" dirty="0"/>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5" descr="Penis_HerpesUlcer2"/>
          <p:cNvPicPr>
            <a:picLocks noChangeAspect="1" noChangeArrowheads="1"/>
          </p:cNvPicPr>
          <p:nvPr/>
        </p:nvPicPr>
        <p:blipFill>
          <a:blip r:embed="rId2" cstate="print"/>
          <a:srcRect/>
          <a:stretch>
            <a:fillRect/>
          </a:stretch>
        </p:blipFill>
        <p:spPr bwMode="auto">
          <a:xfrm>
            <a:off x="0" y="-244475"/>
            <a:ext cx="9144000" cy="70485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2" descr="Penis_HerpesUlcer3"/>
          <p:cNvPicPr>
            <a:picLocks noChangeAspect="1" noChangeArrowheads="1"/>
          </p:cNvPicPr>
          <p:nvPr/>
        </p:nvPicPr>
        <p:blipFill>
          <a:blip r:embed="rId2" cstate="print"/>
          <a:srcRect/>
          <a:stretch>
            <a:fillRect/>
          </a:stretch>
        </p:blipFill>
        <p:spPr bwMode="auto">
          <a:xfrm rot="10800000">
            <a:off x="-252536" y="836712"/>
            <a:ext cx="9677897" cy="6371282"/>
          </a:xfrm>
          <a:prstGeom prst="rect">
            <a:avLst/>
          </a:prstGeom>
          <a:noFill/>
          <a:ln w="9525">
            <a:noFill/>
            <a:miter lim="800000"/>
            <a:headEnd/>
            <a:tailEnd/>
          </a:ln>
        </p:spPr>
      </p:pic>
      <p:sp>
        <p:nvSpPr>
          <p:cNvPr id="148483" name="Rectangle 3"/>
          <p:cNvSpPr>
            <a:spLocks noGrp="1" noRot="1" noChangeArrowheads="1"/>
          </p:cNvSpPr>
          <p:nvPr>
            <p:ph type="title"/>
          </p:nvPr>
        </p:nvSpPr>
        <p:spPr>
          <a:xfrm>
            <a:off x="301625" y="-387350"/>
            <a:ext cx="8540750" cy="1758950"/>
          </a:xfrm>
        </p:spPr>
        <p:txBody>
          <a:bodyPr/>
          <a:lstStyle/>
          <a:p>
            <a:pPr eaLnBrk="1" hangingPunct="1">
              <a:defRPr/>
            </a:pPr>
            <a:r>
              <a:rPr lang="el-GR" b="1" dirty="0" err="1" smtClean="0"/>
              <a:t>Ερπητικό</a:t>
            </a:r>
            <a:r>
              <a:rPr lang="el-GR" b="1" dirty="0" smtClean="0"/>
              <a:t> έλκος </a:t>
            </a:r>
            <a:r>
              <a:rPr lang="el-GR" b="1" dirty="0" err="1" smtClean="0"/>
              <a:t>ακροποσθίας</a:t>
            </a:r>
            <a:endParaRPr lang="el-GR" b="1" dirty="0" smtClean="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48483"/>
                                        </p:tgtEl>
                                        <p:attrNameLst>
                                          <p:attrName>style.visibility</p:attrName>
                                        </p:attrNameLst>
                                      </p:cBhvr>
                                      <p:to>
                                        <p:strVal val="visible"/>
                                      </p:to>
                                    </p:set>
                                    <p:anim calcmode="lin" valueType="num">
                                      <p:cBhvr additive="base">
                                        <p:cTn id="7" dur="500" fill="hold"/>
                                        <p:tgtEl>
                                          <p:spTgt spid="148483"/>
                                        </p:tgtEl>
                                        <p:attrNameLst>
                                          <p:attrName>ppt_x</p:attrName>
                                        </p:attrNameLst>
                                      </p:cBhvr>
                                      <p:tavLst>
                                        <p:tav tm="0">
                                          <p:val>
                                            <p:strVal val="#ppt_x"/>
                                          </p:val>
                                        </p:tav>
                                        <p:tav tm="100000">
                                          <p:val>
                                            <p:strVal val="#ppt_x"/>
                                          </p:val>
                                        </p:tav>
                                      </p:tavLst>
                                    </p:anim>
                                    <p:anim calcmode="lin" valueType="num">
                                      <p:cBhvr additive="base">
                                        <p:cTn id="8" dur="500" fill="hold"/>
                                        <p:tgtEl>
                                          <p:spTgt spid="14848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848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5" descr="Penis_HerpesUlcer4"/>
          <p:cNvPicPr>
            <a:picLocks noChangeAspect="1" noChangeArrowheads="1"/>
          </p:cNvPicPr>
          <p:nvPr/>
        </p:nvPicPr>
        <p:blipFill>
          <a:blip r:embed="rId2" cstate="print"/>
          <a:srcRect/>
          <a:stretch>
            <a:fillRect/>
          </a:stretch>
        </p:blipFill>
        <p:spPr bwMode="auto">
          <a:xfrm>
            <a:off x="0" y="-242888"/>
            <a:ext cx="9144000" cy="7100888"/>
          </a:xfrm>
          <a:prstGeom prst="rect">
            <a:avLst/>
          </a:prstGeom>
          <a:noFill/>
          <a:ln w="9525">
            <a:noFill/>
            <a:miter lim="800000"/>
            <a:headEnd/>
            <a:tailEnd/>
          </a:ln>
        </p:spPr>
      </p:pic>
      <mc:AlternateContent xmlns:mc="http://schemas.openxmlformats.org/markup-compatibility/2006" xmlns:p14="http://schemas.microsoft.com/office/powerpoint/2010/main">
        <mc:Choice Requires="p14">
          <p:contentPart p14:bwMode="auto" r:id="rId3">
            <p14:nvContentPartPr>
              <p14:cNvPr id="1026" name="Ink 6"/>
              <p14:cNvContentPartPr>
                <a14:cpLocks xmlns:a14="http://schemas.microsoft.com/office/drawing/2010/main" noRot="1" noChangeAspect="1" noEditPoints="1" noChangeArrowheads="1" noChangeShapeType="1"/>
              </p14:cNvContentPartPr>
              <p14:nvPr/>
            </p14:nvContentPartPr>
            <p14:xfrm>
              <a:off x="1490663" y="6010275"/>
              <a:ext cx="1162050" cy="293688"/>
            </p14:xfrm>
          </p:contentPart>
        </mc:Choice>
        <mc:Fallback xmlns="">
          <p:pic>
            <p:nvPicPr>
              <p:cNvPr id="1026" name="Ink 6"/>
              <p:cNvPicPr>
                <a:picLocks noRot="1" noChangeAspect="1" noEditPoints="1" noChangeArrowheads="1" noChangeShapeType="1"/>
              </p:cNvPicPr>
              <p:nvPr/>
            </p:nvPicPr>
            <p:blipFill>
              <a:blip r:embed="rId4"/>
              <a:stretch>
                <a:fillRect/>
              </a:stretch>
            </p:blipFill>
            <p:spPr>
              <a:xfrm>
                <a:off x="1473023" y="5992639"/>
                <a:ext cx="1197329" cy="328959"/>
              </a:xfrm>
              <a:prstGeom prst="rect">
                <a:avLst/>
              </a:prstGeom>
            </p:spPr>
          </p:pic>
        </mc:Fallback>
      </mc:AlternateContent>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6" descr="Erythroplasia of Queyrat (Image courtesy of Hon P..."/>
          <p:cNvPicPr>
            <a:picLocks noChangeAspect="1" noChangeArrowheads="1"/>
          </p:cNvPicPr>
          <p:nvPr/>
        </p:nvPicPr>
        <p:blipFill>
          <a:blip r:embed="rId2" cstate="print"/>
          <a:srcRect/>
          <a:stretch>
            <a:fillRect/>
          </a:stretch>
        </p:blipFill>
        <p:spPr bwMode="auto">
          <a:xfrm>
            <a:off x="0" y="0"/>
            <a:ext cx="6076950" cy="6858000"/>
          </a:xfrm>
          <a:prstGeom prst="rect">
            <a:avLst/>
          </a:prstGeom>
          <a:noFill/>
          <a:ln w="9525">
            <a:noFill/>
            <a:miter lim="800000"/>
            <a:headEnd/>
            <a:tailEnd/>
          </a:ln>
        </p:spPr>
      </p:pic>
      <p:sp>
        <p:nvSpPr>
          <p:cNvPr id="3" name="2 - Θέση περιεχομένου"/>
          <p:cNvSpPr>
            <a:spLocks noGrp="1"/>
          </p:cNvSpPr>
          <p:nvPr>
            <p:ph idx="1"/>
          </p:nvPr>
        </p:nvSpPr>
        <p:spPr>
          <a:xfrm>
            <a:off x="6072198" y="0"/>
            <a:ext cx="3071802" cy="6858000"/>
          </a:xfrm>
        </p:spPr>
        <p:txBody>
          <a:bodyPr>
            <a:normAutofit fontScale="77500" lnSpcReduction="20000"/>
          </a:bodyPr>
          <a:lstStyle/>
          <a:p>
            <a:r>
              <a:rPr lang="en-US" dirty="0" smtClean="0"/>
              <a:t>O</a:t>
            </a:r>
            <a:r>
              <a:rPr lang="el-GR" dirty="0" smtClean="0"/>
              <a:t>μαλή, λαμπερή, ελαφρώς υπεγειρμένη, βελούδινης υφής, ερυθηματώδης πλάκα στη βάλανο ή και στην ακροποσθία σε υπερήλικα.</a:t>
            </a:r>
            <a:endParaRPr lang="en-US" dirty="0" smtClean="0"/>
          </a:p>
          <a:p>
            <a:endParaRPr lang="el-GR" dirty="0" smtClean="0"/>
          </a:p>
          <a:p>
            <a:r>
              <a:rPr lang="el-GR" dirty="0" smtClean="0"/>
              <a:t>Κλινική ΔΔ</a:t>
            </a:r>
            <a:r>
              <a:rPr lang="en-US" dirty="0" smtClean="0"/>
              <a:t>:</a:t>
            </a:r>
          </a:p>
          <a:p>
            <a:pPr>
              <a:buNone/>
            </a:pPr>
            <a:r>
              <a:rPr lang="en-US" dirty="0" smtClean="0"/>
              <a:t>-</a:t>
            </a:r>
            <a:r>
              <a:rPr lang="el-GR" dirty="0" smtClean="0"/>
              <a:t>Βαλανίτιδα του </a:t>
            </a:r>
            <a:r>
              <a:rPr lang="en-US" dirty="0" smtClean="0"/>
              <a:t>Zoon, </a:t>
            </a:r>
            <a:r>
              <a:rPr lang="el-GR" dirty="0" smtClean="0"/>
              <a:t>φαρμακευτικό εξάνθημα (</a:t>
            </a:r>
            <a:r>
              <a:rPr lang="el-GR" dirty="0" err="1" smtClean="0"/>
              <a:t>συνηγορούντος</a:t>
            </a:r>
            <a:r>
              <a:rPr lang="el-GR" dirty="0" smtClean="0"/>
              <a:t> ανάλογου ιστορικού), </a:t>
            </a:r>
            <a:r>
              <a:rPr lang="el-GR" spc="300" dirty="0" smtClean="0">
                <a:effectLst>
                  <a:outerShdw blurRad="38100" dist="38100" dir="2700000" algn="tl">
                    <a:srgbClr val="000000">
                      <a:alpha val="43137"/>
                    </a:srgbClr>
                  </a:outerShdw>
                </a:effectLst>
              </a:rPr>
              <a:t>ομαλός</a:t>
            </a:r>
            <a:r>
              <a:rPr lang="el-GR" dirty="0" smtClean="0">
                <a:effectLst>
                  <a:outerShdw blurRad="38100" dist="38100" dir="2700000" algn="tl">
                    <a:srgbClr val="000000">
                      <a:alpha val="43137"/>
                    </a:srgbClr>
                  </a:outerShdw>
                </a:effectLst>
              </a:rPr>
              <a:t> </a:t>
            </a:r>
            <a:r>
              <a:rPr lang="el-GR" dirty="0" smtClean="0"/>
              <a:t>λειχήνας, ψωρίαση.</a:t>
            </a:r>
          </a:p>
          <a:p>
            <a:pPr>
              <a:buNone/>
            </a:pPr>
            <a:r>
              <a:rPr lang="en-US" dirty="0" smtClean="0"/>
              <a:t>-</a:t>
            </a:r>
            <a:r>
              <a:rPr lang="el-GR" dirty="0" err="1" smtClean="0"/>
              <a:t>Ενδοεπιθηλιακή</a:t>
            </a:r>
            <a:r>
              <a:rPr lang="el-GR" dirty="0" smtClean="0"/>
              <a:t> νεοπλασία </a:t>
            </a:r>
            <a:r>
              <a:rPr lang="en-US" dirty="0" err="1" smtClean="0"/>
              <a:t>PeIN</a:t>
            </a:r>
            <a:r>
              <a:rPr lang="en-US" dirty="0" smtClean="0"/>
              <a:t>.</a:t>
            </a:r>
            <a:endParaRPr lang="el-GR" dirty="0"/>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4" descr="09 ExtGenitalia_ZoonsBalanitis1(1)"/>
          <p:cNvPicPr>
            <a:picLocks noChangeAspect="1" noChangeArrowheads="1"/>
          </p:cNvPicPr>
          <p:nvPr/>
        </p:nvPicPr>
        <p:blipFill>
          <a:blip r:embed="rId2" cstate="print"/>
          <a:srcRect/>
          <a:stretch>
            <a:fillRect/>
          </a:stretch>
        </p:blipFill>
        <p:spPr bwMode="auto">
          <a:xfrm>
            <a:off x="0" y="-142900"/>
            <a:ext cx="5586194" cy="4887920"/>
          </a:xfrm>
          <a:prstGeom prst="rect">
            <a:avLst/>
          </a:prstGeom>
          <a:noFill/>
          <a:ln w="9525">
            <a:noFill/>
            <a:miter lim="800000"/>
            <a:headEnd/>
            <a:tailEnd/>
          </a:ln>
        </p:spPr>
      </p:pic>
      <p:sp>
        <p:nvSpPr>
          <p:cNvPr id="3" name="2 - Θέση περιεχομένου"/>
          <p:cNvSpPr>
            <a:spLocks noGrp="1"/>
          </p:cNvSpPr>
          <p:nvPr>
            <p:ph idx="1"/>
          </p:nvPr>
        </p:nvSpPr>
        <p:spPr>
          <a:xfrm>
            <a:off x="0" y="4857760"/>
            <a:ext cx="9144000" cy="2000240"/>
          </a:xfrm>
        </p:spPr>
        <p:txBody>
          <a:bodyPr>
            <a:normAutofit fontScale="77500" lnSpcReduction="20000"/>
          </a:bodyPr>
          <a:lstStyle/>
          <a:p>
            <a:r>
              <a:rPr lang="el-GR" dirty="0" smtClean="0"/>
              <a:t>Συχνά (όχι πάντα) προβάλλουσα, ταινιοειδής </a:t>
            </a:r>
            <a:r>
              <a:rPr lang="el-GR" dirty="0" err="1" smtClean="0"/>
              <a:t>πλασματοκυτταρική</a:t>
            </a:r>
            <a:r>
              <a:rPr lang="el-GR" dirty="0" smtClean="0"/>
              <a:t> διήθηση στο χόριο. Αρκετά τριχοειδή. Πιθανώς εξαγγειωμένα ερυθροκύτταρα και σιδηροφάγα ιστιοκύτταρα.</a:t>
            </a:r>
          </a:p>
          <a:p>
            <a:r>
              <a:rPr lang="el-GR" dirty="0" err="1" smtClean="0"/>
              <a:t>Μακρο</a:t>
            </a:r>
            <a:r>
              <a:rPr lang="en-US" dirty="0" smtClean="0"/>
              <a:t>: </a:t>
            </a:r>
            <a:r>
              <a:rPr lang="el-GR" dirty="0" smtClean="0"/>
              <a:t>ελαφρώς υγρή αλλοίωση. Κλινικώς μιμείται νόσο του </a:t>
            </a:r>
            <a:r>
              <a:rPr lang="en-US" dirty="0" smtClean="0"/>
              <a:t>Bowen.</a:t>
            </a:r>
            <a:endParaRPr lang="el-GR" dirty="0"/>
          </a:p>
        </p:txBody>
      </p:sp>
      <p:sp>
        <p:nvSpPr>
          <p:cNvPr id="4" name="3 - Ορθογώνιο"/>
          <p:cNvSpPr/>
          <p:nvPr/>
        </p:nvSpPr>
        <p:spPr>
          <a:xfrm>
            <a:off x="5643570" y="1285860"/>
            <a:ext cx="3500430" cy="1938992"/>
          </a:xfrm>
          <a:prstGeom prst="rect">
            <a:avLst/>
          </a:prstGeom>
        </p:spPr>
        <p:txBody>
          <a:bodyPr wrap="square">
            <a:spAutoFit/>
          </a:bodyPr>
          <a:lstStyle/>
          <a:p>
            <a:pPr algn="ctr"/>
            <a:r>
              <a:rPr lang="el-GR" sz="4000" b="1" dirty="0" smtClean="0"/>
              <a:t>Βαλανίτιδα του</a:t>
            </a:r>
            <a:r>
              <a:rPr lang="en-US" sz="4000" b="1" dirty="0" smtClean="0"/>
              <a:t> Zoon</a:t>
            </a:r>
            <a:endParaRPr lang="el-GR" sz="4000" b="1" dirty="0" smtClean="0"/>
          </a:p>
          <a:p>
            <a:pPr algn="ctr"/>
            <a:r>
              <a:rPr lang="el-GR" sz="2000" dirty="0" smtClean="0"/>
              <a:t>(Εμφανίζεται σε  άρρενες που δεν έχουν υποστεί περιτομή).</a:t>
            </a:r>
            <a:r>
              <a:rPr lang="en-US" sz="2000" dirty="0" smtClean="0"/>
              <a:t> </a:t>
            </a:r>
            <a:endParaRPr lang="el-GR" sz="20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down)">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down)">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Rot="1" noChangeArrowheads="1"/>
          </p:cNvSpPr>
          <p:nvPr>
            <p:ph type="title"/>
          </p:nvPr>
        </p:nvSpPr>
        <p:spPr>
          <a:xfrm>
            <a:off x="457200" y="274638"/>
            <a:ext cx="8229600" cy="706090"/>
          </a:xfrm>
        </p:spPr>
        <p:txBody>
          <a:bodyPr>
            <a:normAutofit fontScale="90000"/>
          </a:bodyPr>
          <a:lstStyle/>
          <a:p>
            <a:pPr eaLnBrk="1" hangingPunct="1">
              <a:defRPr/>
            </a:pPr>
            <a:r>
              <a:rPr lang="el-GR" b="1" dirty="0" smtClean="0"/>
              <a:t>Βαλανίτιδα του</a:t>
            </a:r>
            <a:r>
              <a:rPr lang="en-US" b="1" dirty="0" smtClean="0"/>
              <a:t> Zoon</a:t>
            </a:r>
            <a:r>
              <a:rPr lang="en-US" dirty="0" smtClean="0"/>
              <a:t> </a:t>
            </a:r>
            <a:endParaRPr lang="el-GR" dirty="0" smtClean="0"/>
          </a:p>
        </p:txBody>
      </p:sp>
      <p:pic>
        <p:nvPicPr>
          <p:cNvPr id="20483" name="Picture 3" descr="10 ExtGenitalia_ZoonsBalanitis2(1)"/>
          <p:cNvPicPr>
            <a:picLocks noChangeAspect="1" noChangeArrowheads="1"/>
          </p:cNvPicPr>
          <p:nvPr/>
        </p:nvPicPr>
        <p:blipFill>
          <a:blip r:embed="rId2" cstate="print"/>
          <a:srcRect/>
          <a:stretch>
            <a:fillRect/>
          </a:stretch>
        </p:blipFill>
        <p:spPr bwMode="auto">
          <a:xfrm rot="10800000">
            <a:off x="0" y="980728"/>
            <a:ext cx="9144000" cy="6065859"/>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fontScale="90000"/>
          </a:bodyPr>
          <a:lstStyle/>
          <a:p>
            <a:r>
              <a:rPr lang="el-GR" b="1" dirty="0" smtClean="0"/>
              <a:t>ΕΝΔΟΕΠΙΘΗΛΙΑΚΗ ΝΕΟΠΛΑΣΙΑ </a:t>
            </a:r>
            <a:r>
              <a:rPr lang="en-US" b="1" dirty="0" smtClean="0"/>
              <a:t/>
            </a:r>
            <a:br>
              <a:rPr lang="en-US" b="1" dirty="0" smtClean="0"/>
            </a:br>
            <a:r>
              <a:rPr lang="el-GR" b="1" dirty="0" smtClean="0"/>
              <a:t>ΤΟΥ ΠΕΟΥΣ </a:t>
            </a:r>
            <a:r>
              <a:rPr lang="en-US" b="1" dirty="0" smtClean="0"/>
              <a:t>(</a:t>
            </a:r>
            <a:r>
              <a:rPr lang="en-US" b="1" dirty="0" err="1" smtClean="0"/>
              <a:t>PeIN</a:t>
            </a:r>
            <a:r>
              <a:rPr lang="en-US" b="1" dirty="0" smtClean="0"/>
              <a:t>) </a:t>
            </a:r>
            <a:endParaRPr lang="el-GR" b="1" dirty="0"/>
          </a:p>
        </p:txBody>
      </p:sp>
      <p:sp>
        <p:nvSpPr>
          <p:cNvPr id="3" name="2 - Θέση περιεχομένου"/>
          <p:cNvSpPr>
            <a:spLocks noGrp="1"/>
          </p:cNvSpPr>
          <p:nvPr>
            <p:ph idx="1"/>
          </p:nvPr>
        </p:nvSpPr>
        <p:spPr>
          <a:xfrm>
            <a:off x="0" y="1412776"/>
            <a:ext cx="9144000" cy="5445224"/>
          </a:xfrm>
        </p:spPr>
        <p:txBody>
          <a:bodyPr>
            <a:normAutofit fontScale="25000" lnSpcReduction="20000"/>
          </a:bodyPr>
          <a:lstStyle/>
          <a:p>
            <a:pPr algn="just">
              <a:buNone/>
            </a:pPr>
            <a:r>
              <a:rPr lang="en-US" sz="7200" b="1" dirty="0" smtClean="0">
                <a:solidFill>
                  <a:schemeClr val="accent2">
                    <a:lumMod val="50000"/>
                  </a:schemeClr>
                </a:solidFill>
              </a:rPr>
              <a:t>X</a:t>
            </a:r>
            <a:r>
              <a:rPr lang="el-GR" sz="7200" b="1" dirty="0" err="1" smtClean="0">
                <a:solidFill>
                  <a:schemeClr val="accent2">
                    <a:lumMod val="50000"/>
                  </a:schemeClr>
                </a:solidFill>
              </a:rPr>
              <a:t>αμηλόβαθμη</a:t>
            </a:r>
            <a:r>
              <a:rPr lang="el-GR" sz="7200" b="1" dirty="0" smtClean="0">
                <a:solidFill>
                  <a:schemeClr val="accent2">
                    <a:lumMod val="50000"/>
                  </a:schemeClr>
                </a:solidFill>
              </a:rPr>
              <a:t>, (διαφοροποιημένη, απλή) </a:t>
            </a:r>
            <a:r>
              <a:rPr lang="en-US" sz="7200" b="1" dirty="0" err="1" smtClean="0">
                <a:solidFill>
                  <a:schemeClr val="accent2">
                    <a:lumMod val="50000"/>
                  </a:schemeClr>
                </a:solidFill>
              </a:rPr>
              <a:t>PeIN</a:t>
            </a:r>
            <a:r>
              <a:rPr lang="en-US" sz="7200" dirty="0" smtClean="0"/>
              <a:t>: </a:t>
            </a:r>
            <a:r>
              <a:rPr lang="el-GR" sz="7200" dirty="0" smtClean="0"/>
              <a:t>Στη μικρή μεγέθυνση, η ατυπία περιορίζεται στην </a:t>
            </a:r>
            <a:r>
              <a:rPr lang="el-GR" sz="7200" dirty="0" smtClean="0">
                <a:effectLst>
                  <a:outerShdw blurRad="38100" dist="38100" dir="2700000" algn="tl">
                    <a:srgbClr val="000000">
                      <a:alpha val="43137"/>
                    </a:srgbClr>
                  </a:outerShdw>
                </a:effectLst>
              </a:rPr>
              <a:t>κατώτερη</a:t>
            </a:r>
            <a:r>
              <a:rPr lang="el-GR" sz="7200" dirty="0" smtClean="0"/>
              <a:t> μοίρα του </a:t>
            </a:r>
            <a:r>
              <a:rPr lang="el-GR" sz="7200" dirty="0" smtClean="0"/>
              <a:t>επιθηλίου, </a:t>
            </a:r>
            <a:r>
              <a:rPr lang="el-GR" sz="7200" dirty="0" smtClean="0"/>
              <a:t>όπου ανευρίσκονται άτυπα βασικά κύτταρα με υπερχρωμικούς πυρήνες. Επιμήκυνση επιθηλιακών καταδύσεων. Στη μεγάλη μεγέθυνση, </a:t>
            </a:r>
            <a:r>
              <a:rPr lang="el-GR" sz="7200" dirty="0" err="1" smtClean="0"/>
              <a:t>υποσημαινόμενη</a:t>
            </a:r>
            <a:r>
              <a:rPr lang="el-GR" sz="7200" dirty="0" smtClean="0"/>
              <a:t> </a:t>
            </a:r>
            <a:r>
              <a:rPr lang="el-GR" sz="7200" dirty="0" err="1" smtClean="0"/>
              <a:t>δυσωρίμανση</a:t>
            </a:r>
            <a:r>
              <a:rPr lang="el-GR" sz="7200" dirty="0" smtClean="0"/>
              <a:t> σε όλα τα επίπεδα του επιθηλίου με παρουσία μεγάλων </a:t>
            </a:r>
            <a:r>
              <a:rPr lang="el-GR" sz="7200" dirty="0" err="1" smtClean="0"/>
              <a:t>ηωσινόφιλων</a:t>
            </a:r>
            <a:r>
              <a:rPr lang="el-GR" sz="7200" dirty="0" smtClean="0"/>
              <a:t> </a:t>
            </a:r>
            <a:r>
              <a:rPr lang="el-GR" sz="7200" dirty="0" err="1" smtClean="0"/>
              <a:t>κερατινοκυττάρων</a:t>
            </a:r>
            <a:r>
              <a:rPr lang="el-GR" sz="7200" dirty="0" smtClean="0"/>
              <a:t> &amp;  σφαιρών κερατίνης. </a:t>
            </a:r>
            <a:r>
              <a:rPr lang="el-GR" sz="7200" dirty="0" smtClean="0">
                <a:effectLst>
                  <a:outerShdw blurRad="38100" dist="38100" dir="2700000" algn="tl">
                    <a:srgbClr val="000000">
                      <a:alpha val="43137"/>
                    </a:srgbClr>
                  </a:outerShdw>
                </a:effectLst>
              </a:rPr>
              <a:t>Απουσία</a:t>
            </a:r>
            <a:r>
              <a:rPr lang="el-GR" sz="7200" dirty="0" smtClean="0"/>
              <a:t> </a:t>
            </a:r>
            <a:r>
              <a:rPr lang="el-GR" sz="7200" dirty="0" err="1" smtClean="0"/>
              <a:t>κοιλοκυττάρωσης</a:t>
            </a:r>
            <a:r>
              <a:rPr lang="el-GR" sz="7200" dirty="0" smtClean="0"/>
              <a:t>. Συσχέτιση με ιστορικό </a:t>
            </a:r>
            <a:r>
              <a:rPr lang="el-GR" sz="7200" dirty="0" smtClean="0">
                <a:effectLst>
                  <a:outerShdw blurRad="38100" dist="38100" dir="2700000" algn="tl">
                    <a:srgbClr val="000000">
                      <a:alpha val="43137"/>
                    </a:srgbClr>
                  </a:outerShdw>
                </a:effectLst>
              </a:rPr>
              <a:t>σκληρυντικού λειχήνα</a:t>
            </a:r>
            <a:r>
              <a:rPr lang="el-GR" sz="7200" dirty="0" smtClean="0"/>
              <a:t>.</a:t>
            </a:r>
          </a:p>
          <a:p>
            <a:pPr algn="just">
              <a:buNone/>
            </a:pPr>
            <a:r>
              <a:rPr lang="el-GR" sz="7200" dirty="0" smtClean="0"/>
              <a:t>      ΔΔ από υπερπλασία πλακώδους επιθηλίου / χρόνιο </a:t>
            </a:r>
            <a:r>
              <a:rPr lang="el-GR" sz="7200" dirty="0" smtClean="0">
                <a:effectLst>
                  <a:outerShdw blurRad="38100" dist="38100" dir="2700000" algn="tl">
                    <a:srgbClr val="000000">
                      <a:alpha val="43137"/>
                    </a:srgbClr>
                  </a:outerShdw>
                </a:effectLst>
              </a:rPr>
              <a:t>απλό,</a:t>
            </a:r>
            <a:r>
              <a:rPr lang="el-GR" sz="7200" dirty="0" smtClean="0"/>
              <a:t> </a:t>
            </a:r>
            <a:r>
              <a:rPr lang="el-GR" sz="7200" spc="300" dirty="0" smtClean="0">
                <a:effectLst>
                  <a:outerShdw blurRad="38100" dist="38100" dir="2700000" algn="tl">
                    <a:srgbClr val="000000">
                      <a:alpha val="43137"/>
                    </a:srgbClr>
                  </a:outerShdw>
                </a:effectLst>
              </a:rPr>
              <a:t>ομαλό</a:t>
            </a:r>
            <a:r>
              <a:rPr lang="el-GR" sz="7200" dirty="0" smtClean="0">
                <a:effectLst>
                  <a:outerShdw blurRad="38100" dist="38100" dir="2700000" algn="tl">
                    <a:srgbClr val="000000">
                      <a:alpha val="43137"/>
                    </a:srgbClr>
                  </a:outerShdw>
                </a:effectLst>
              </a:rPr>
              <a:t> </a:t>
            </a:r>
            <a:r>
              <a:rPr lang="el-GR" sz="7200" dirty="0" smtClean="0"/>
              <a:t>λειχήνα. Η τελευταία οντότητα έχει αντιδραστικό χαρακτήρα και στερείται τόσο </a:t>
            </a:r>
            <a:r>
              <a:rPr lang="el-GR" sz="7200" dirty="0" err="1" smtClean="0"/>
              <a:t>ατυπίας</a:t>
            </a:r>
            <a:r>
              <a:rPr lang="el-GR" sz="7200" dirty="0" smtClean="0"/>
              <a:t> στη βασική μοίρα του επιθηλίου όσο και </a:t>
            </a:r>
            <a:r>
              <a:rPr lang="el-GR" sz="7200" dirty="0" err="1" smtClean="0"/>
              <a:t>δυσωρίμανσης</a:t>
            </a:r>
            <a:r>
              <a:rPr lang="el-GR" sz="7200" dirty="0" smtClean="0"/>
              <a:t> των </a:t>
            </a:r>
            <a:r>
              <a:rPr lang="el-GR" sz="7200" dirty="0" err="1" smtClean="0"/>
              <a:t>κερατινοκυττάρων</a:t>
            </a:r>
            <a:r>
              <a:rPr lang="el-GR" sz="7200" dirty="0" smtClean="0"/>
              <a:t>.  </a:t>
            </a:r>
          </a:p>
          <a:p>
            <a:pPr algn="just">
              <a:buNone/>
            </a:pPr>
            <a:endParaRPr lang="el-GR" sz="4500" dirty="0" smtClean="0"/>
          </a:p>
          <a:p>
            <a:pPr algn="just">
              <a:buNone/>
            </a:pPr>
            <a:r>
              <a:rPr lang="el-GR" sz="7200" b="1" dirty="0" smtClean="0">
                <a:solidFill>
                  <a:srgbClr val="FF0000"/>
                </a:solidFill>
              </a:rPr>
              <a:t>Υψηλόβαθμη </a:t>
            </a:r>
            <a:r>
              <a:rPr lang="en-US" sz="7200" b="1" dirty="0" err="1" smtClean="0">
                <a:solidFill>
                  <a:srgbClr val="FF0000"/>
                </a:solidFill>
              </a:rPr>
              <a:t>PeIN</a:t>
            </a:r>
            <a:r>
              <a:rPr lang="en-US" sz="7200" dirty="0" smtClean="0"/>
              <a:t>:</a:t>
            </a:r>
          </a:p>
          <a:p>
            <a:pPr algn="just">
              <a:buNone/>
            </a:pPr>
            <a:r>
              <a:rPr lang="en-US" sz="7200" dirty="0" smtClean="0"/>
              <a:t>       1) </a:t>
            </a:r>
            <a:r>
              <a:rPr lang="el-GR" sz="7200" dirty="0" err="1" smtClean="0">
                <a:solidFill>
                  <a:srgbClr val="FF0000"/>
                </a:solidFill>
              </a:rPr>
              <a:t>Κονδυλωματώδης</a:t>
            </a:r>
            <a:r>
              <a:rPr lang="el-GR" sz="7200" dirty="0" smtClean="0">
                <a:solidFill>
                  <a:srgbClr val="FF0000"/>
                </a:solidFill>
              </a:rPr>
              <a:t>  </a:t>
            </a:r>
            <a:r>
              <a:rPr lang="en-US" sz="7200" dirty="0" smtClean="0">
                <a:solidFill>
                  <a:srgbClr val="FF0000"/>
                </a:solidFill>
              </a:rPr>
              <a:t>(warty) </a:t>
            </a:r>
            <a:r>
              <a:rPr lang="en-US" sz="7200" dirty="0" err="1" smtClean="0">
                <a:solidFill>
                  <a:srgbClr val="FF0000"/>
                </a:solidFill>
              </a:rPr>
              <a:t>PeIN</a:t>
            </a:r>
            <a:r>
              <a:rPr lang="en-US" sz="7200" dirty="0" smtClean="0"/>
              <a:t>:  </a:t>
            </a:r>
            <a:r>
              <a:rPr lang="el-GR" sz="7200" dirty="0" smtClean="0"/>
              <a:t>Πλειόμορφα κύτταρα με χαρακτήρες </a:t>
            </a:r>
            <a:r>
              <a:rPr lang="el-GR" sz="7200" dirty="0" err="1" smtClean="0">
                <a:effectLst>
                  <a:outerShdw blurRad="38100" dist="38100" dir="2700000" algn="tl">
                    <a:srgbClr val="000000">
                      <a:alpha val="43137"/>
                    </a:srgbClr>
                  </a:outerShdw>
                </a:effectLst>
              </a:rPr>
              <a:t>κοιλοκυτταρικής</a:t>
            </a:r>
            <a:r>
              <a:rPr lang="el-GR" sz="7200" dirty="0" smtClean="0">
                <a:effectLst>
                  <a:outerShdw blurRad="38100" dist="38100" dir="2700000" algn="tl">
                    <a:srgbClr val="000000">
                      <a:alpha val="43137"/>
                    </a:srgbClr>
                  </a:outerShdw>
                </a:effectLst>
              </a:rPr>
              <a:t> </a:t>
            </a:r>
            <a:r>
              <a:rPr lang="el-GR" sz="7200" dirty="0" err="1" smtClean="0">
                <a:effectLst>
                  <a:outerShdw blurRad="38100" dist="38100" dir="2700000" algn="tl">
                    <a:srgbClr val="000000">
                      <a:alpha val="43137"/>
                    </a:srgbClr>
                  </a:outerShdw>
                </a:effectLst>
              </a:rPr>
              <a:t>ατυπίας</a:t>
            </a:r>
            <a:r>
              <a:rPr lang="el-GR" sz="7200" dirty="0" smtClean="0">
                <a:effectLst>
                  <a:outerShdw blurRad="38100" dist="38100" dir="2700000" algn="tl">
                    <a:srgbClr val="000000">
                      <a:alpha val="43137"/>
                    </a:srgbClr>
                  </a:outerShdw>
                </a:effectLst>
              </a:rPr>
              <a:t> </a:t>
            </a:r>
            <a:r>
              <a:rPr lang="el-GR" sz="7200" dirty="0" smtClean="0"/>
              <a:t> </a:t>
            </a:r>
            <a:r>
              <a:rPr lang="en-US" sz="7200" dirty="0" smtClean="0"/>
              <a:t>[</a:t>
            </a:r>
            <a:r>
              <a:rPr lang="el-GR" sz="7200" dirty="0" smtClean="0"/>
              <a:t>σχετιζόμενη με τον </a:t>
            </a:r>
            <a:r>
              <a:rPr lang="en-US" sz="7200" dirty="0" smtClean="0"/>
              <a:t>HPV</a:t>
            </a:r>
            <a:r>
              <a:rPr lang="el-GR" sz="7200" dirty="0" smtClean="0"/>
              <a:t>, εξου</a:t>
            </a:r>
            <a:r>
              <a:rPr lang="en-US" sz="7200" dirty="0" smtClean="0"/>
              <a:t> (p16+) ] </a:t>
            </a:r>
            <a:r>
              <a:rPr lang="el-GR" sz="7200" dirty="0" smtClean="0"/>
              <a:t>αντικαθιστούν το μεγαλύτερο μέρος έως και ολόκληρο το πάχος του επιθηλίου (</a:t>
            </a:r>
            <a:r>
              <a:rPr lang="en-US" sz="7200" dirty="0" smtClean="0"/>
              <a:t>CIS) </a:t>
            </a:r>
            <a:r>
              <a:rPr lang="el-GR" sz="7200" dirty="0" smtClean="0"/>
              <a:t>.  Η επιφάνεια προσλαμβάνει κυματιστή, ακιδωτή διαμόρφωση.</a:t>
            </a:r>
          </a:p>
          <a:p>
            <a:pPr algn="just">
              <a:buNone/>
            </a:pPr>
            <a:r>
              <a:rPr lang="el-GR" sz="7200" dirty="0" smtClean="0"/>
              <a:t>        2) </a:t>
            </a:r>
            <a:r>
              <a:rPr lang="el-GR" sz="7200" dirty="0" smtClean="0">
                <a:solidFill>
                  <a:srgbClr val="FF0000"/>
                </a:solidFill>
              </a:rPr>
              <a:t>Βασικόμορφη-Βασικοκυτταροειδής (</a:t>
            </a:r>
            <a:r>
              <a:rPr lang="en-US" sz="7200" dirty="0" err="1" smtClean="0">
                <a:solidFill>
                  <a:srgbClr val="FF0000"/>
                </a:solidFill>
              </a:rPr>
              <a:t>basaloid</a:t>
            </a:r>
            <a:r>
              <a:rPr lang="en-US" sz="7200" dirty="0" smtClean="0">
                <a:solidFill>
                  <a:srgbClr val="FF0000"/>
                </a:solidFill>
              </a:rPr>
              <a:t>) </a:t>
            </a:r>
            <a:r>
              <a:rPr lang="en-US" sz="7200" dirty="0" err="1" smtClean="0">
                <a:solidFill>
                  <a:srgbClr val="FF0000"/>
                </a:solidFill>
              </a:rPr>
              <a:t>PeIN</a:t>
            </a:r>
            <a:r>
              <a:rPr lang="en-US" sz="7200" dirty="0" smtClean="0"/>
              <a:t>:  </a:t>
            </a:r>
            <a:r>
              <a:rPr lang="el-GR" sz="7200" dirty="0" smtClean="0"/>
              <a:t>Μονότονα, βασικού τύπου κύτταρα αντικαθιστούν το μεγαλύτερο μέρος έως και ολόκληρο το πάχος του επιθηλίου. Προβάλλουσα </a:t>
            </a:r>
            <a:r>
              <a:rPr lang="el-GR" sz="7200" dirty="0" err="1" smtClean="0"/>
              <a:t>αποπτωτική</a:t>
            </a:r>
            <a:r>
              <a:rPr lang="el-GR" sz="7200" dirty="0" smtClean="0"/>
              <a:t> και </a:t>
            </a:r>
            <a:r>
              <a:rPr lang="el-GR" sz="7200" dirty="0" err="1" smtClean="0"/>
              <a:t>μιτωτική</a:t>
            </a:r>
            <a:r>
              <a:rPr lang="el-GR" sz="7200" dirty="0" smtClean="0"/>
              <a:t> δραστηριότητα.</a:t>
            </a:r>
          </a:p>
          <a:p>
            <a:pPr algn="just">
              <a:buNone/>
            </a:pPr>
            <a:r>
              <a:rPr lang="el-GR" sz="7200" dirty="0" smtClean="0"/>
              <a:t>        3) </a:t>
            </a:r>
            <a:r>
              <a:rPr lang="el-GR" sz="7200" dirty="0" smtClean="0">
                <a:solidFill>
                  <a:srgbClr val="FF0000"/>
                </a:solidFill>
              </a:rPr>
              <a:t>Μικτή κονδυλωματώδης και βασικόμορφη-βασικοκυτταροειδής  </a:t>
            </a:r>
            <a:r>
              <a:rPr lang="en-US" sz="7200" dirty="0" err="1" smtClean="0">
                <a:solidFill>
                  <a:srgbClr val="FF0000"/>
                </a:solidFill>
              </a:rPr>
              <a:t>PeIN</a:t>
            </a:r>
            <a:r>
              <a:rPr lang="en-US" sz="7200" dirty="0" smtClean="0">
                <a:solidFill>
                  <a:srgbClr val="FF0000"/>
                </a:solidFill>
              </a:rPr>
              <a:t> </a:t>
            </a:r>
          </a:p>
          <a:p>
            <a:pPr algn="just">
              <a:buNone/>
            </a:pPr>
            <a:r>
              <a:rPr lang="en-US" sz="7200" dirty="0" smtClean="0"/>
              <a:t>       </a:t>
            </a:r>
            <a:r>
              <a:rPr lang="el-GR" sz="7200" dirty="0" smtClean="0"/>
              <a:t>ΔΔ της τελευταίας από</a:t>
            </a:r>
            <a:r>
              <a:rPr lang="en-US" sz="7200" dirty="0" smtClean="0"/>
              <a:t>:</a:t>
            </a:r>
            <a:r>
              <a:rPr lang="el-GR" sz="7200" dirty="0" smtClean="0"/>
              <a:t> α) κονδύλωμα. Στο κονδύλωμα η </a:t>
            </a:r>
            <a:r>
              <a:rPr lang="el-GR" sz="7200" dirty="0" err="1" smtClean="0"/>
              <a:t>κοιλοκυττάρωση</a:t>
            </a:r>
            <a:r>
              <a:rPr lang="el-GR" sz="7200" dirty="0" smtClean="0"/>
              <a:t> εστιάζεται  στην ανώτερη μοίρα του επιθηλίου, απουσιάζει ο πυρηνικός </a:t>
            </a:r>
            <a:r>
              <a:rPr lang="el-GR" sz="7200" dirty="0" err="1" smtClean="0"/>
              <a:t>πλειομορφισμός</a:t>
            </a:r>
            <a:r>
              <a:rPr lang="el-GR" sz="7200" dirty="0" smtClean="0"/>
              <a:t> , οι μιτώσεις είναι ολιγάριθμες και περιορίζονται στην κατώτερη μοίρα του επιθηλίου. β</a:t>
            </a:r>
            <a:r>
              <a:rPr lang="en-US" sz="7200" dirty="0" smtClean="0"/>
              <a:t>) </a:t>
            </a:r>
            <a:r>
              <a:rPr lang="el-GR" sz="7200" dirty="0" err="1" smtClean="0"/>
              <a:t>μποουενοειδή</a:t>
            </a:r>
            <a:r>
              <a:rPr lang="el-GR" sz="7200" dirty="0" smtClean="0"/>
              <a:t> </a:t>
            </a:r>
            <a:r>
              <a:rPr lang="el-GR" sz="7200" dirty="0" err="1" smtClean="0"/>
              <a:t>βλατίδωση</a:t>
            </a:r>
            <a:r>
              <a:rPr lang="el-GR" sz="7200" dirty="0" smtClean="0"/>
              <a:t>. Η ΔΔ  με την εν λόγω οντότητα δυνατή </a:t>
            </a:r>
            <a:r>
              <a:rPr lang="el-GR" sz="7200" dirty="0" smtClean="0">
                <a:effectLst>
                  <a:outerShdw blurRad="38100" dist="38100" dir="2700000" algn="tl">
                    <a:srgbClr val="000000">
                      <a:alpha val="43137"/>
                    </a:srgbClr>
                  </a:outerShdw>
                </a:effectLst>
              </a:rPr>
              <a:t>μόνο </a:t>
            </a:r>
            <a:r>
              <a:rPr lang="el-GR" sz="7200" dirty="0" smtClean="0"/>
              <a:t>μέσω της κλινικής συσχέτισης.</a:t>
            </a:r>
          </a:p>
          <a:p>
            <a:pPr algn="just">
              <a:buNone/>
            </a:pPr>
            <a:endParaRPr lang="el-GR" sz="4500" dirty="0" smtClean="0"/>
          </a:p>
          <a:p>
            <a:pPr algn="just">
              <a:buNone/>
            </a:pPr>
            <a:endParaRPr lang="el-GR" sz="3800" dirty="0" smtClean="0"/>
          </a:p>
          <a:p>
            <a:pPr algn="just">
              <a:buNone/>
            </a:pPr>
            <a:endParaRPr lang="el-GR" sz="2000" dirty="0" smtClean="0"/>
          </a:p>
          <a:p>
            <a:pPr algn="just">
              <a:buNone/>
            </a:pPr>
            <a:endParaRPr lang="el-GR" sz="2000" dirty="0" smtClean="0"/>
          </a:p>
          <a:p>
            <a:pPr algn="just">
              <a:buNone/>
            </a:pPr>
            <a:r>
              <a:rPr lang="el-GR" sz="2000" dirty="0" smtClean="0"/>
              <a:t>      </a:t>
            </a:r>
            <a:endParaRPr lang="el-GR" sz="2000" dirty="0"/>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noGrp="1" noRot="1" noChangeArrowheads="1"/>
          </p:cNvSpPr>
          <p:nvPr>
            <p:ph type="title"/>
          </p:nvPr>
        </p:nvSpPr>
        <p:spPr>
          <a:xfrm>
            <a:off x="0" y="142852"/>
            <a:ext cx="9144000" cy="1274786"/>
          </a:xfrm>
        </p:spPr>
        <p:txBody>
          <a:bodyPr>
            <a:normAutofit fontScale="90000"/>
          </a:bodyPr>
          <a:lstStyle/>
          <a:p>
            <a:pPr eaLnBrk="1" hangingPunct="1">
              <a:defRPr/>
            </a:pPr>
            <a:r>
              <a:rPr lang="el-GR" sz="2700" b="1" dirty="0" err="1" smtClean="0">
                <a:solidFill>
                  <a:srgbClr val="FF0000"/>
                </a:solidFill>
              </a:rPr>
              <a:t>Βασικόμορφη</a:t>
            </a:r>
            <a:r>
              <a:rPr lang="el-GR" sz="2700" b="1" dirty="0" smtClean="0">
                <a:solidFill>
                  <a:srgbClr val="FF0000"/>
                </a:solidFill>
              </a:rPr>
              <a:t> υψηλόβαθμη </a:t>
            </a:r>
            <a:r>
              <a:rPr lang="en-US" sz="2700" b="1" dirty="0" err="1" smtClean="0">
                <a:solidFill>
                  <a:srgbClr val="FF0000"/>
                </a:solidFill>
              </a:rPr>
              <a:t>PeIN</a:t>
            </a:r>
            <a:r>
              <a:rPr lang="en-US" sz="2700" b="1" dirty="0" smtClean="0"/>
              <a:t>-</a:t>
            </a:r>
            <a:r>
              <a:rPr lang="el-GR" sz="2700" b="1" dirty="0" err="1" smtClean="0">
                <a:solidFill>
                  <a:srgbClr val="FF0000"/>
                </a:solidFill>
              </a:rPr>
              <a:t>Ερυθρο</a:t>
            </a:r>
            <a:r>
              <a:rPr lang="el-GR" sz="2700" b="1" dirty="0" err="1" smtClean="0"/>
              <a:t>πλακία</a:t>
            </a:r>
            <a:r>
              <a:rPr lang="el-GR" sz="2700" b="1" dirty="0" smtClean="0"/>
              <a:t> του </a:t>
            </a:r>
            <a:r>
              <a:rPr lang="en-US" sz="2700" b="1" dirty="0" err="1" smtClean="0"/>
              <a:t>Queyrat</a:t>
            </a:r>
            <a:r>
              <a:rPr lang="el-GR" b="1" dirty="0" smtClean="0"/>
              <a:t/>
            </a:r>
            <a:br>
              <a:rPr lang="el-GR" b="1" dirty="0" smtClean="0"/>
            </a:br>
            <a:r>
              <a:rPr lang="el-GR" sz="2400" dirty="0" smtClean="0"/>
              <a:t>Απώλεια πολικότητας, </a:t>
            </a:r>
            <a:r>
              <a:rPr lang="el-GR" sz="2400" dirty="0" err="1" smtClean="0"/>
              <a:t>υπερχρωμικοί</a:t>
            </a:r>
            <a:r>
              <a:rPr lang="el-GR" sz="2400" dirty="0" smtClean="0"/>
              <a:t> πυρήνες, εδώ κυτταρική δυσπλασία σε όλο το πάχος  του επιθηλίου, πολυάριθμες τυπικές και άτυπες μιτώσεις. Χρόνια φλεγμονώδη στοιχεία με ταινιοειδή κατανομή και υπερπλασία αγγείων στο υποκείμενο χόριο. </a:t>
            </a:r>
            <a:endParaRPr lang="el-GR" dirty="0" smtClean="0"/>
          </a:p>
        </p:txBody>
      </p:sp>
      <p:sp>
        <p:nvSpPr>
          <p:cNvPr id="63491" name="Rectangle 3"/>
          <p:cNvSpPr>
            <a:spLocks noGrp="1" noRot="1" noChangeArrowheads="1"/>
          </p:cNvSpPr>
          <p:nvPr>
            <p:ph type="body" idx="1"/>
          </p:nvPr>
        </p:nvSpPr>
        <p:spPr/>
        <p:txBody>
          <a:bodyPr/>
          <a:lstStyle/>
          <a:p>
            <a:pPr eaLnBrk="1" hangingPunct="1">
              <a:defRPr/>
            </a:pPr>
            <a:endParaRPr lang="el-GR" smtClean="0"/>
          </a:p>
        </p:txBody>
      </p:sp>
      <p:pic>
        <p:nvPicPr>
          <p:cNvPr id="47108" name="Picture 4" descr="19b 14FF191"/>
          <p:cNvPicPr>
            <a:picLocks noChangeAspect="1" noChangeArrowheads="1"/>
          </p:cNvPicPr>
          <p:nvPr/>
        </p:nvPicPr>
        <p:blipFill>
          <a:blip r:embed="rId2" cstate="print"/>
          <a:srcRect/>
          <a:stretch>
            <a:fillRect/>
          </a:stretch>
        </p:blipFill>
        <p:spPr bwMode="auto">
          <a:xfrm>
            <a:off x="571472" y="1714488"/>
            <a:ext cx="8199020" cy="57309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3490"/>
                                        </p:tgtEl>
                                        <p:attrNameLst>
                                          <p:attrName>style.visibility</p:attrName>
                                        </p:attrNameLst>
                                      </p:cBhvr>
                                      <p:to>
                                        <p:strVal val="visible"/>
                                      </p:to>
                                    </p:set>
                                    <p:anim calcmode="lin" valueType="num">
                                      <p:cBhvr additive="base">
                                        <p:cTn id="7" dur="500" fill="hold"/>
                                        <p:tgtEl>
                                          <p:spTgt spid="63490"/>
                                        </p:tgtEl>
                                        <p:attrNameLst>
                                          <p:attrName>ppt_x</p:attrName>
                                        </p:attrNameLst>
                                      </p:cBhvr>
                                      <p:tavLst>
                                        <p:tav tm="0">
                                          <p:val>
                                            <p:strVal val="#ppt_x"/>
                                          </p:val>
                                        </p:tav>
                                        <p:tav tm="100000">
                                          <p:val>
                                            <p:strVal val="#ppt_x"/>
                                          </p:val>
                                        </p:tav>
                                      </p:tavLst>
                                    </p:anim>
                                    <p:anim calcmode="lin" valueType="num">
                                      <p:cBhvr additive="base">
                                        <p:cTn id="8" dur="500" fill="hold"/>
                                        <p:tgtEl>
                                          <p:spTgt spid="6349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490"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2"/>
          <p:cNvSpPr>
            <a:spLocks noGrp="1" noRot="1" noChangeArrowheads="1"/>
          </p:cNvSpPr>
          <p:nvPr>
            <p:ph type="title"/>
          </p:nvPr>
        </p:nvSpPr>
        <p:spPr>
          <a:xfrm>
            <a:off x="0" y="214290"/>
            <a:ext cx="9144000" cy="357189"/>
          </a:xfrm>
        </p:spPr>
        <p:txBody>
          <a:bodyPr>
            <a:normAutofit fontScale="90000"/>
          </a:bodyPr>
          <a:lstStyle/>
          <a:p>
            <a:pPr eaLnBrk="1" hangingPunct="1">
              <a:defRPr/>
            </a:pPr>
            <a:r>
              <a:rPr lang="el-GR" dirty="0" smtClean="0"/>
              <a:t> </a:t>
            </a:r>
            <a:r>
              <a:rPr lang="el-GR" sz="3600" b="1" dirty="0" smtClean="0"/>
              <a:t>Ουρήθρα </a:t>
            </a:r>
            <a:r>
              <a:rPr lang="el-GR" sz="3600" dirty="0" smtClean="0"/>
              <a:t>- </a:t>
            </a:r>
            <a:r>
              <a:rPr lang="el-GR" sz="3600" b="1" dirty="0" smtClean="0"/>
              <a:t>Σπογγιώδες σώμα - Σηρραγώδη σώματα </a:t>
            </a:r>
          </a:p>
        </p:txBody>
      </p:sp>
      <p:pic>
        <p:nvPicPr>
          <p:cNvPr id="16388" name="Picture 4" descr="04 corpus spongiosum"/>
          <p:cNvPicPr>
            <a:picLocks noChangeAspect="1" noChangeArrowheads="1"/>
          </p:cNvPicPr>
          <p:nvPr/>
        </p:nvPicPr>
        <p:blipFill>
          <a:blip r:embed="rId2" cstate="print"/>
          <a:srcRect/>
          <a:stretch>
            <a:fillRect/>
          </a:stretch>
        </p:blipFill>
        <p:spPr bwMode="auto">
          <a:xfrm>
            <a:off x="0" y="714356"/>
            <a:ext cx="4699518" cy="2928958"/>
          </a:xfrm>
          <a:prstGeom prst="rect">
            <a:avLst/>
          </a:prstGeom>
          <a:noFill/>
          <a:ln w="9525">
            <a:noFill/>
            <a:miter lim="800000"/>
            <a:headEnd/>
            <a:tailEnd/>
          </a:ln>
        </p:spPr>
      </p:pic>
      <p:pic>
        <p:nvPicPr>
          <p:cNvPr id="5" name="Picture 4" descr="03 CORPORA"/>
          <p:cNvPicPr>
            <a:picLocks noChangeAspect="1" noChangeArrowheads="1"/>
          </p:cNvPicPr>
          <p:nvPr/>
        </p:nvPicPr>
        <p:blipFill>
          <a:blip r:embed="rId3" cstate="print"/>
          <a:srcRect/>
          <a:stretch>
            <a:fillRect/>
          </a:stretch>
        </p:blipFill>
        <p:spPr bwMode="auto">
          <a:xfrm>
            <a:off x="4724651" y="3571876"/>
            <a:ext cx="4419349" cy="3286124"/>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noRot="1" noChangeArrowheads="1"/>
          </p:cNvSpPr>
          <p:nvPr>
            <p:ph type="title"/>
          </p:nvPr>
        </p:nvSpPr>
        <p:spPr>
          <a:xfrm>
            <a:off x="0" y="0"/>
            <a:ext cx="9144000" cy="928670"/>
          </a:xfrm>
        </p:spPr>
        <p:txBody>
          <a:bodyPr>
            <a:normAutofit fontScale="90000"/>
          </a:bodyPr>
          <a:lstStyle/>
          <a:p>
            <a:pPr eaLnBrk="1" hangingPunct="1">
              <a:defRPr/>
            </a:pPr>
            <a:r>
              <a:rPr lang="el-GR" sz="2700" b="1" dirty="0" smtClean="0">
                <a:solidFill>
                  <a:srgbClr val="FF0000"/>
                </a:solidFill>
              </a:rPr>
              <a:t>Υψηλόβαθμη </a:t>
            </a:r>
            <a:r>
              <a:rPr lang="en-US" sz="2700" b="1" dirty="0" err="1" smtClean="0">
                <a:solidFill>
                  <a:srgbClr val="FF0000"/>
                </a:solidFill>
              </a:rPr>
              <a:t>PeIN</a:t>
            </a:r>
            <a:r>
              <a:rPr lang="el-GR" sz="2700" b="1" dirty="0" smtClean="0">
                <a:solidFill>
                  <a:srgbClr val="FF0000"/>
                </a:solidFill>
              </a:rPr>
              <a:t> </a:t>
            </a:r>
            <a:r>
              <a:rPr lang="en-US" sz="2700" b="1" dirty="0" smtClean="0">
                <a:solidFill>
                  <a:srgbClr val="FF0000"/>
                </a:solidFill>
              </a:rPr>
              <a:t>-</a:t>
            </a:r>
            <a:r>
              <a:rPr lang="el-GR" sz="2700" b="1" dirty="0" smtClean="0">
                <a:solidFill>
                  <a:srgbClr val="FF0000"/>
                </a:solidFill>
              </a:rPr>
              <a:t> </a:t>
            </a:r>
            <a:r>
              <a:rPr lang="en-US" sz="2700" b="1" spc="600" dirty="0" smtClean="0">
                <a:solidFill>
                  <a:srgbClr val="FF0000"/>
                </a:solidFill>
              </a:rPr>
              <a:t>N</a:t>
            </a:r>
            <a:r>
              <a:rPr lang="el-GR" sz="2700" b="1" spc="600" dirty="0" smtClean="0">
                <a:solidFill>
                  <a:srgbClr val="FF0000"/>
                </a:solidFill>
              </a:rPr>
              <a:t>όσος του </a:t>
            </a:r>
            <a:r>
              <a:rPr lang="en-US" sz="2700" b="1" spc="600" dirty="0" smtClean="0">
                <a:solidFill>
                  <a:srgbClr val="FF0000"/>
                </a:solidFill>
              </a:rPr>
              <a:t>Bowen</a:t>
            </a:r>
            <a:r>
              <a:rPr lang="en-US" sz="2800" b="1" dirty="0" smtClean="0"/>
              <a:t/>
            </a:r>
            <a:br>
              <a:rPr lang="en-US" sz="2800" b="1" dirty="0" smtClean="0"/>
            </a:br>
            <a:r>
              <a:rPr lang="el-GR" sz="1800" dirty="0" err="1" smtClean="0"/>
              <a:t>Δυσωρίμανση</a:t>
            </a:r>
            <a:r>
              <a:rPr lang="el-GR" sz="1800" dirty="0" smtClean="0"/>
              <a:t> και έντονη </a:t>
            </a:r>
            <a:r>
              <a:rPr lang="el-GR" sz="1800" dirty="0" err="1" smtClean="0"/>
              <a:t>ατυπία</a:t>
            </a:r>
            <a:r>
              <a:rPr lang="el-GR" sz="1800" dirty="0" smtClean="0"/>
              <a:t> σε όλο το πάχος του επιθηλίου, ανάλογη με την προηγούμενη εικόνα· αλλά, </a:t>
            </a:r>
            <a:r>
              <a:rPr lang="el-GR" sz="1800" b="1" dirty="0" smtClean="0"/>
              <a:t>κλινικώς</a:t>
            </a:r>
            <a:r>
              <a:rPr lang="el-GR" sz="1800" dirty="0" smtClean="0"/>
              <a:t>, συνήθως </a:t>
            </a:r>
            <a:r>
              <a:rPr lang="el-GR" sz="1800" dirty="0" smtClean="0">
                <a:effectLst>
                  <a:outerShdw blurRad="38100" dist="38100" dir="2700000" algn="tl">
                    <a:srgbClr val="000000">
                      <a:alpha val="43137"/>
                    </a:srgbClr>
                  </a:outerShdw>
                </a:effectLst>
              </a:rPr>
              <a:t>όχι </a:t>
            </a:r>
            <a:r>
              <a:rPr lang="el-GR" sz="1800" dirty="0" smtClean="0"/>
              <a:t>ερυθρά χροιά. </a:t>
            </a:r>
            <a:r>
              <a:rPr lang="el-GR" sz="1800" b="1" dirty="0" smtClean="0"/>
              <a:t> </a:t>
            </a:r>
            <a:r>
              <a:rPr lang="el-GR" sz="1800" dirty="0" smtClean="0"/>
              <a:t>Σαφώς </a:t>
            </a:r>
            <a:r>
              <a:rPr lang="el-GR" sz="1800" dirty="0" err="1" smtClean="0"/>
              <a:t>αφοριζόμενη</a:t>
            </a:r>
            <a:r>
              <a:rPr lang="el-GR" sz="1800" dirty="0" smtClean="0"/>
              <a:t> λεπιδώδης πλάκα στο σώμα του πέους ασθενών μιας δεκαετίας νεότερων, συγκριτικά με την προηγούμενη οντότητα.  </a:t>
            </a:r>
          </a:p>
        </p:txBody>
      </p:sp>
      <p:pic>
        <p:nvPicPr>
          <p:cNvPr id="48132" name="Picture 4" descr="17a 14FF192"/>
          <p:cNvPicPr>
            <a:picLocks noChangeAspect="1" noChangeArrowheads="1"/>
          </p:cNvPicPr>
          <p:nvPr/>
        </p:nvPicPr>
        <p:blipFill>
          <a:blip r:embed="rId2" cstate="print"/>
          <a:srcRect/>
          <a:stretch>
            <a:fillRect/>
          </a:stretch>
        </p:blipFill>
        <p:spPr bwMode="auto">
          <a:xfrm>
            <a:off x="214282" y="1000108"/>
            <a:ext cx="8785225" cy="7316788"/>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9634"/>
                                        </p:tgtEl>
                                        <p:attrNameLst>
                                          <p:attrName>style.visibility</p:attrName>
                                        </p:attrNameLst>
                                      </p:cBhvr>
                                      <p:to>
                                        <p:strVal val="visible"/>
                                      </p:to>
                                    </p:set>
                                    <p:animEffect transition="in" filter="wipe(down)">
                                      <p:cBhvr>
                                        <p:cTn id="7" dur="500"/>
                                        <p:tgtEl>
                                          <p:spTgt spid="696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63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2"/>
          <p:cNvSpPr>
            <a:spLocks noGrp="1" noRot="1" noChangeArrowheads="1"/>
          </p:cNvSpPr>
          <p:nvPr>
            <p:ph type="title"/>
          </p:nvPr>
        </p:nvSpPr>
        <p:spPr>
          <a:xfrm>
            <a:off x="0" y="-315913"/>
            <a:ext cx="9144000" cy="1512888"/>
          </a:xfrm>
        </p:spPr>
        <p:txBody>
          <a:bodyPr>
            <a:normAutofit/>
          </a:bodyPr>
          <a:lstStyle/>
          <a:p>
            <a:r>
              <a:rPr lang="el-GR" sz="4000" b="1" dirty="0" smtClean="0">
                <a:solidFill>
                  <a:srgbClr val="FF0000"/>
                </a:solidFill>
              </a:rPr>
              <a:t>Υψηλόβαθμη </a:t>
            </a:r>
            <a:r>
              <a:rPr lang="en-US" sz="4000" b="1" dirty="0" err="1" smtClean="0">
                <a:solidFill>
                  <a:srgbClr val="FF0000"/>
                </a:solidFill>
              </a:rPr>
              <a:t>PeIN</a:t>
            </a:r>
            <a:r>
              <a:rPr lang="el-GR" sz="4000" b="1" dirty="0" smtClean="0">
                <a:solidFill>
                  <a:srgbClr val="FF0000"/>
                </a:solidFill>
              </a:rPr>
              <a:t> </a:t>
            </a:r>
            <a:r>
              <a:rPr lang="en-US" sz="4000" b="1" dirty="0" smtClean="0">
                <a:solidFill>
                  <a:srgbClr val="FF0000"/>
                </a:solidFill>
              </a:rPr>
              <a:t>-</a:t>
            </a:r>
            <a:r>
              <a:rPr lang="el-GR" sz="4000" b="1" dirty="0" smtClean="0">
                <a:solidFill>
                  <a:srgbClr val="FF0000"/>
                </a:solidFill>
              </a:rPr>
              <a:t> Νόσος </a:t>
            </a:r>
            <a:r>
              <a:rPr lang="el-GR" sz="4000" b="1" dirty="0">
                <a:solidFill>
                  <a:srgbClr val="FF0000"/>
                </a:solidFill>
              </a:rPr>
              <a:t>του </a:t>
            </a:r>
            <a:r>
              <a:rPr lang="en-US" sz="4000" b="1" dirty="0">
                <a:solidFill>
                  <a:srgbClr val="FF0000"/>
                </a:solidFill>
              </a:rPr>
              <a:t> Bowen</a:t>
            </a:r>
            <a:endParaRPr lang="el-GR" sz="4000" b="1" dirty="0">
              <a:solidFill>
                <a:srgbClr val="FF0000"/>
              </a:solidFill>
            </a:endParaRPr>
          </a:p>
        </p:txBody>
      </p:sp>
      <p:pic>
        <p:nvPicPr>
          <p:cNvPr id="136195" name="Picture 3" descr="17 Bowen_disease_%284%29"/>
          <p:cNvPicPr>
            <a:picLocks noChangeAspect="1" noChangeArrowheads="1"/>
          </p:cNvPicPr>
          <p:nvPr/>
        </p:nvPicPr>
        <p:blipFill>
          <a:blip r:embed="rId2" cstate="print"/>
          <a:srcRect/>
          <a:stretch>
            <a:fillRect/>
          </a:stretch>
        </p:blipFill>
        <p:spPr bwMode="auto">
          <a:xfrm>
            <a:off x="0" y="1052513"/>
            <a:ext cx="9144000" cy="5805487"/>
          </a:xfrm>
          <a:prstGeom prst="rect">
            <a:avLst/>
          </a:prstGeom>
          <a:noFill/>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4" descr="15 451px-Bowen_disease_%282%29"/>
          <p:cNvPicPr>
            <a:picLocks noChangeAspect="1" noChangeArrowheads="1"/>
          </p:cNvPicPr>
          <p:nvPr/>
        </p:nvPicPr>
        <p:blipFill>
          <a:blip r:embed="rId2" cstate="print"/>
          <a:srcRect/>
          <a:stretch>
            <a:fillRect/>
          </a:stretch>
        </p:blipFill>
        <p:spPr bwMode="auto">
          <a:xfrm>
            <a:off x="1000100" y="853195"/>
            <a:ext cx="7104083" cy="6004805"/>
          </a:xfrm>
          <a:prstGeom prst="rect">
            <a:avLst/>
          </a:prstGeom>
          <a:noFill/>
          <a:ln w="9525">
            <a:noFill/>
            <a:miter lim="800000"/>
            <a:headEnd/>
            <a:tailEnd/>
          </a:ln>
        </p:spPr>
      </p:pic>
      <p:sp>
        <p:nvSpPr>
          <p:cNvPr id="3" name="Rectangle 2"/>
          <p:cNvSpPr>
            <a:spLocks noGrp="1" noRot="1" noChangeArrowheads="1"/>
          </p:cNvSpPr>
          <p:nvPr>
            <p:ph type="title"/>
          </p:nvPr>
        </p:nvSpPr>
        <p:spPr>
          <a:xfrm>
            <a:off x="0" y="0"/>
            <a:ext cx="9144000" cy="1428736"/>
          </a:xfrm>
        </p:spPr>
        <p:txBody>
          <a:bodyPr>
            <a:normAutofit fontScale="90000"/>
          </a:bodyPr>
          <a:lstStyle/>
          <a:p>
            <a:pPr eaLnBrk="1" hangingPunct="1">
              <a:defRPr/>
            </a:pPr>
            <a:r>
              <a:rPr lang="el-GR" sz="2700" b="1" dirty="0" smtClean="0">
                <a:solidFill>
                  <a:srgbClr val="FF0000"/>
                </a:solidFill>
              </a:rPr>
              <a:t>Υψηλόβαθμη </a:t>
            </a:r>
            <a:r>
              <a:rPr lang="en-US" sz="2700" b="1" dirty="0" err="1" smtClean="0">
                <a:solidFill>
                  <a:srgbClr val="FF0000"/>
                </a:solidFill>
              </a:rPr>
              <a:t>PeIN</a:t>
            </a:r>
            <a:r>
              <a:rPr lang="el-GR" sz="2700" b="1" dirty="0" smtClean="0">
                <a:solidFill>
                  <a:srgbClr val="FF0000"/>
                </a:solidFill>
              </a:rPr>
              <a:t> </a:t>
            </a:r>
            <a:r>
              <a:rPr lang="en-US" sz="2700" b="1" dirty="0" smtClean="0">
                <a:solidFill>
                  <a:srgbClr val="FF0000"/>
                </a:solidFill>
              </a:rPr>
              <a:t>-</a:t>
            </a:r>
            <a:r>
              <a:rPr lang="el-GR" sz="2700" b="1" dirty="0" smtClean="0">
                <a:solidFill>
                  <a:srgbClr val="FF0000"/>
                </a:solidFill>
              </a:rPr>
              <a:t> </a:t>
            </a:r>
            <a:r>
              <a:rPr lang="en-US" sz="2700" b="1" spc="600" dirty="0" smtClean="0">
                <a:solidFill>
                  <a:srgbClr val="FF0000"/>
                </a:solidFill>
              </a:rPr>
              <a:t>N</a:t>
            </a:r>
            <a:r>
              <a:rPr lang="el-GR" sz="2700" b="1" spc="600" dirty="0" smtClean="0">
                <a:solidFill>
                  <a:srgbClr val="FF0000"/>
                </a:solidFill>
              </a:rPr>
              <a:t>όσος του </a:t>
            </a:r>
            <a:r>
              <a:rPr lang="en-US" sz="2700" b="1" spc="600" dirty="0" smtClean="0">
                <a:solidFill>
                  <a:srgbClr val="FF0000"/>
                </a:solidFill>
              </a:rPr>
              <a:t>Bowen</a:t>
            </a:r>
            <a:r>
              <a:rPr lang="el-GR" sz="2700" b="1" spc="600" dirty="0" smtClean="0"/>
              <a:t/>
            </a:r>
            <a:br>
              <a:rPr lang="el-GR" sz="2700" b="1" spc="600" dirty="0" smtClean="0"/>
            </a:br>
            <a:r>
              <a:rPr lang="el-GR" sz="2000" dirty="0" smtClean="0"/>
              <a:t>Μεγάλοι,</a:t>
            </a:r>
            <a:r>
              <a:rPr lang="el-GR" sz="2000" spc="600" dirty="0" smtClean="0"/>
              <a:t> </a:t>
            </a:r>
            <a:r>
              <a:rPr lang="el-GR" sz="2000" dirty="0" err="1" smtClean="0"/>
              <a:t>υπερχρωμικοί</a:t>
            </a:r>
            <a:r>
              <a:rPr lang="el-GR" sz="2000" dirty="0" smtClean="0"/>
              <a:t> πυρήνες, πολυπύρηνα κύτταρα, </a:t>
            </a:r>
            <a:r>
              <a:rPr lang="el-GR" sz="2000" dirty="0" err="1" smtClean="0"/>
              <a:t>δυσκεράτωση</a:t>
            </a:r>
            <a:r>
              <a:rPr lang="el-GR" sz="2000" dirty="0" smtClean="0"/>
              <a:t>, </a:t>
            </a:r>
            <a:r>
              <a:rPr lang="el-GR" sz="2000" dirty="0" err="1" smtClean="0"/>
              <a:t>κενοτοποίωση</a:t>
            </a:r>
            <a:r>
              <a:rPr lang="el-GR" sz="2000" dirty="0" smtClean="0"/>
              <a:t> , πολυάριθμες τυπικές και άτυπες μιτώσεις. </a:t>
            </a:r>
            <a:r>
              <a:rPr lang="el-GR" sz="2000" dirty="0" smtClean="0">
                <a:effectLst>
                  <a:outerShdw blurRad="38100" dist="38100" dir="2700000" algn="tl">
                    <a:srgbClr val="000000">
                      <a:alpha val="43137"/>
                    </a:srgbClr>
                  </a:outerShdw>
                </a:effectLst>
              </a:rPr>
              <a:t>Εδώ, </a:t>
            </a:r>
            <a:r>
              <a:rPr lang="el-GR" sz="2000" dirty="0" err="1" smtClean="0">
                <a:effectLst>
                  <a:outerShdw blurRad="38100" dist="38100" dir="2700000" algn="tl">
                    <a:srgbClr val="000000">
                      <a:alpha val="43137"/>
                    </a:srgbClr>
                  </a:outerShdw>
                </a:effectLst>
              </a:rPr>
              <a:t>εμφωλεασμένο</a:t>
            </a:r>
            <a:r>
              <a:rPr lang="el-GR" sz="2000" dirty="0" smtClean="0">
                <a:effectLst>
                  <a:outerShdw blurRad="38100" dist="38100" dir="2700000" algn="tl">
                    <a:srgbClr val="000000">
                      <a:alpha val="43137"/>
                    </a:srgbClr>
                  </a:outerShdw>
                </a:effectLst>
              </a:rPr>
              <a:t>, </a:t>
            </a:r>
            <a:r>
              <a:rPr lang="el-GR" sz="2000" spc="300" dirty="0" err="1" smtClean="0">
                <a:effectLst>
                  <a:outerShdw blurRad="38100" dist="38100" dir="2700000" algn="tl">
                    <a:srgbClr val="000000">
                      <a:alpha val="43137"/>
                    </a:srgbClr>
                  </a:outerShdw>
                </a:effectLst>
              </a:rPr>
              <a:t>παζετοειδές</a:t>
            </a:r>
            <a:r>
              <a:rPr lang="el-GR" sz="2000" dirty="0" smtClean="0">
                <a:effectLst>
                  <a:outerShdw blurRad="38100" dist="38100" dir="2700000" algn="tl">
                    <a:srgbClr val="000000">
                      <a:alpha val="43137"/>
                    </a:srgbClr>
                  </a:outerShdw>
                </a:effectLst>
              </a:rPr>
              <a:t> πρότυπο.</a:t>
            </a:r>
            <a:r>
              <a:rPr lang="el-GR" sz="2000" dirty="0" smtClean="0"/>
              <a:t/>
            </a:r>
            <a:br>
              <a:rPr lang="el-GR" sz="2000" dirty="0" smtClean="0"/>
            </a:br>
            <a:r>
              <a:rPr lang="el-GR" sz="2000" dirty="0" err="1" smtClean="0"/>
              <a:t>Μακρο</a:t>
            </a:r>
            <a:r>
              <a:rPr lang="en-US" sz="2000" dirty="0" smtClean="0"/>
              <a:t>: </a:t>
            </a:r>
            <a:r>
              <a:rPr lang="el-GR" sz="2000" dirty="0" smtClean="0"/>
              <a:t>Σαφώς </a:t>
            </a:r>
            <a:r>
              <a:rPr lang="el-GR" sz="2000" dirty="0" err="1" smtClean="0"/>
              <a:t>αφοριζόμενη</a:t>
            </a:r>
            <a:r>
              <a:rPr lang="el-GR" sz="2000" dirty="0" smtClean="0"/>
              <a:t> , </a:t>
            </a:r>
            <a:r>
              <a:rPr lang="el-GR" sz="2000" dirty="0" smtClean="0">
                <a:effectLst>
                  <a:outerShdw blurRad="38100" dist="38100" dir="2700000" algn="tl">
                    <a:srgbClr val="000000">
                      <a:alpha val="43137"/>
                    </a:srgbClr>
                  </a:outerShdw>
                </a:effectLst>
              </a:rPr>
              <a:t>λεπιδώδης</a:t>
            </a:r>
            <a:r>
              <a:rPr lang="el-GR" sz="2000" dirty="0" smtClean="0"/>
              <a:t> , </a:t>
            </a:r>
            <a:r>
              <a:rPr lang="el-GR" sz="2000" dirty="0" err="1" smtClean="0"/>
              <a:t>ερυθηματώδης</a:t>
            </a:r>
            <a:r>
              <a:rPr lang="el-GR" sz="2000" dirty="0" smtClean="0"/>
              <a:t> πλάκα.</a:t>
            </a:r>
            <a:r>
              <a:rPr lang="en-US" sz="2800" b="1" dirty="0" smtClean="0"/>
              <a:t/>
            </a:r>
            <a:br>
              <a:rPr lang="en-US" sz="2800" b="1" dirty="0" smtClean="0"/>
            </a:br>
            <a:endParaRPr lang="el-GR" sz="1800" dirty="0" smtClean="0"/>
          </a:p>
        </p:txBody>
      </p:sp>
      <mc:AlternateContent xmlns:mc="http://schemas.openxmlformats.org/markup-compatibility/2006" xmlns:p14="http://schemas.microsoft.com/office/powerpoint/2010/main">
        <mc:Choice Requires="p14">
          <p:contentPart p14:bwMode="auto" r:id="rId3">
            <p14:nvContentPartPr>
              <p14:cNvPr id="46081" name="Ink 1"/>
              <p14:cNvContentPartPr>
                <a14:cpLocks xmlns:a14="http://schemas.microsoft.com/office/drawing/2010/main" noRot="1" noChangeAspect="1" noEditPoints="1" noChangeArrowheads="1" noChangeShapeType="1"/>
              </p14:cNvContentPartPr>
              <p14:nvPr/>
            </p14:nvContentPartPr>
            <p14:xfrm>
              <a:off x="6680200" y="2014538"/>
              <a:ext cx="1328738" cy="485775"/>
            </p14:xfrm>
          </p:contentPart>
        </mc:Choice>
        <mc:Fallback xmlns="">
          <p:pic>
            <p:nvPicPr>
              <p:cNvPr id="46081" name="Ink 1"/>
              <p:cNvPicPr>
                <a:picLocks noRot="1" noChangeAspect="1" noEditPoints="1" noChangeArrowheads="1" noChangeShapeType="1"/>
              </p:cNvPicPr>
              <p:nvPr/>
            </p:nvPicPr>
            <p:blipFill>
              <a:blip r:embed="rId4"/>
              <a:stretch>
                <a:fillRect/>
              </a:stretch>
            </p:blipFill>
            <p:spPr>
              <a:xfrm>
                <a:off x="6673720" y="2008056"/>
                <a:ext cx="1341698" cy="498739"/>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46082" name="Ink 2"/>
              <p14:cNvContentPartPr>
                <a14:cpLocks xmlns:a14="http://schemas.microsoft.com/office/drawing/2010/main" noRot="1" noChangeAspect="1" noEditPoints="1" noChangeArrowheads="1" noChangeShapeType="1"/>
              </p14:cNvContentPartPr>
              <p14:nvPr/>
            </p14:nvContentPartPr>
            <p14:xfrm>
              <a:off x="4365625" y="1052513"/>
              <a:ext cx="985838" cy="36512"/>
            </p14:xfrm>
          </p:contentPart>
        </mc:Choice>
        <mc:Fallback xmlns="">
          <p:pic>
            <p:nvPicPr>
              <p:cNvPr id="46082" name="Ink 2"/>
              <p:cNvPicPr>
                <a:picLocks noRot="1" noChangeAspect="1" noEditPoints="1" noChangeArrowheads="1" noChangeShapeType="1"/>
              </p:cNvPicPr>
              <p:nvPr/>
            </p:nvPicPr>
            <p:blipFill>
              <a:blip r:embed="rId6"/>
              <a:stretch>
                <a:fillRect/>
              </a:stretch>
            </p:blipFill>
            <p:spPr>
              <a:xfrm>
                <a:off x="4349782" y="988527"/>
                <a:ext cx="1017523" cy="164485"/>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46083" name="Ink 3"/>
              <p14:cNvContentPartPr>
                <a14:cpLocks xmlns:a14="http://schemas.microsoft.com/office/drawing/2010/main" noRot="1" noChangeAspect="1" noEditPoints="1" noChangeArrowheads="1" noChangeShapeType="1"/>
              </p14:cNvContentPartPr>
              <p14:nvPr/>
            </p14:nvContentPartPr>
            <p14:xfrm>
              <a:off x="1403350" y="1557338"/>
              <a:ext cx="6557963" cy="614362"/>
            </p14:xfrm>
          </p:contentPart>
        </mc:Choice>
        <mc:Fallback xmlns="">
          <p:pic>
            <p:nvPicPr>
              <p:cNvPr id="46083" name="Ink 3"/>
              <p:cNvPicPr>
                <a:picLocks noRot="1" noChangeAspect="1" noEditPoints="1" noChangeArrowheads="1" noChangeShapeType="1"/>
              </p:cNvPicPr>
              <p:nvPr/>
            </p:nvPicPr>
            <p:blipFill>
              <a:blip r:embed="rId8"/>
              <a:stretch>
                <a:fillRect/>
              </a:stretch>
            </p:blipFill>
            <p:spPr>
              <a:xfrm>
                <a:off x="1387150" y="1493994"/>
                <a:ext cx="6590002" cy="741049"/>
              </a:xfrm>
              <a:prstGeom prst="rect">
                <a:avLst/>
              </a:prstGeom>
            </p:spPr>
          </p:pic>
        </mc:Fallback>
      </mc:AlternateContent>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6082"/>
                                        </p:tgtEl>
                                        <p:attrNameLst>
                                          <p:attrName>style.visibility</p:attrName>
                                        </p:attrNameLst>
                                      </p:cBhvr>
                                      <p:to>
                                        <p:strVal val="visible"/>
                                      </p:to>
                                    </p:set>
                                    <p:animEffect transition="in" filter="wipe(down)">
                                      <p:cBhvr>
                                        <p:cTn id="12" dur="500"/>
                                        <p:tgtEl>
                                          <p:spTgt spid="46082"/>
                                        </p:tgtEl>
                                      </p:cBhvr>
                                    </p:animEffect>
                                  </p:childTnLst>
                                </p:cTn>
                              </p:par>
                              <p:par>
                                <p:cTn id="13" presetID="22" presetClass="entr" presetSubtype="4" fill="hold" nodeType="withEffect">
                                  <p:stCondLst>
                                    <p:cond delay="0"/>
                                  </p:stCondLst>
                                  <p:childTnLst>
                                    <p:set>
                                      <p:cBhvr>
                                        <p:cTn id="14" dur="1" fill="hold">
                                          <p:stCondLst>
                                            <p:cond delay="0"/>
                                          </p:stCondLst>
                                        </p:cTn>
                                        <p:tgtEl>
                                          <p:spTgt spid="46083"/>
                                        </p:tgtEl>
                                        <p:attrNameLst>
                                          <p:attrName>style.visibility</p:attrName>
                                        </p:attrNameLst>
                                      </p:cBhvr>
                                      <p:to>
                                        <p:strVal val="visible"/>
                                      </p:to>
                                    </p:set>
                                    <p:animEffect transition="in" filter="wipe(down)">
                                      <p:cBhvr>
                                        <p:cTn id="15" dur="500"/>
                                        <p:tgtEl>
                                          <p:spTgt spid="460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Grp="1" noRot="1" noChangeArrowheads="1"/>
          </p:cNvSpPr>
          <p:nvPr>
            <p:ph type="title"/>
          </p:nvPr>
        </p:nvSpPr>
        <p:spPr>
          <a:xfrm>
            <a:off x="0" y="0"/>
            <a:ext cx="9144000" cy="928670"/>
          </a:xfrm>
        </p:spPr>
        <p:txBody>
          <a:bodyPr>
            <a:normAutofit fontScale="90000"/>
          </a:bodyPr>
          <a:lstStyle/>
          <a:p>
            <a:pPr eaLnBrk="1" hangingPunct="1">
              <a:defRPr/>
            </a:pPr>
            <a:r>
              <a:rPr lang="el-GR" spc="300" dirty="0" err="1" smtClean="0"/>
              <a:t>Παζετοειδές</a:t>
            </a:r>
            <a:r>
              <a:rPr lang="el-GR" dirty="0" smtClean="0"/>
              <a:t> πρότυπο </a:t>
            </a:r>
            <a:r>
              <a:rPr lang="el-GR" dirty="0" smtClean="0">
                <a:solidFill>
                  <a:srgbClr val="FF0000"/>
                </a:solidFill>
              </a:rPr>
              <a:t>νόσου του </a:t>
            </a:r>
            <a:r>
              <a:rPr lang="en-US" dirty="0" smtClean="0">
                <a:solidFill>
                  <a:srgbClr val="FF0000"/>
                </a:solidFill>
              </a:rPr>
              <a:t>Bowen</a:t>
            </a:r>
            <a:endParaRPr lang="el-GR" dirty="0" smtClean="0">
              <a:solidFill>
                <a:srgbClr val="FF0000"/>
              </a:solidFill>
            </a:endParaRPr>
          </a:p>
        </p:txBody>
      </p:sp>
      <p:pic>
        <p:nvPicPr>
          <p:cNvPr id="50179" name="Picture 4" descr="16 Bowen_disease_%283%29"/>
          <p:cNvPicPr>
            <a:picLocks noChangeAspect="1" noChangeArrowheads="1"/>
          </p:cNvPicPr>
          <p:nvPr/>
        </p:nvPicPr>
        <p:blipFill>
          <a:blip r:embed="rId2" cstate="print"/>
          <a:srcRect/>
          <a:stretch>
            <a:fillRect/>
          </a:stretch>
        </p:blipFill>
        <p:spPr bwMode="auto">
          <a:xfrm>
            <a:off x="714348" y="928670"/>
            <a:ext cx="7671232" cy="5775342"/>
          </a:xfrm>
          <a:prstGeom prst="rect">
            <a:avLst/>
          </a:prstGeom>
          <a:noFill/>
          <a:ln w="9525">
            <a:noFill/>
            <a:miter lim="800000"/>
            <a:headEnd/>
            <a:tailEnd/>
          </a:ln>
        </p:spPr>
      </p:pic>
      <mc:AlternateContent xmlns:mc="http://schemas.openxmlformats.org/markup-compatibility/2006" xmlns:p14="http://schemas.microsoft.com/office/powerpoint/2010/main">
        <mc:Choice Requires="p14">
          <p:contentPart p14:bwMode="auto" r:id="rId3">
            <p14:nvContentPartPr>
              <p14:cNvPr id="165889" name="Ink 1"/>
              <p14:cNvContentPartPr>
                <a14:cpLocks xmlns:a14="http://schemas.microsoft.com/office/drawing/2010/main" noRot="1" noChangeAspect="1" noEditPoints="1" noChangeArrowheads="1" noChangeShapeType="1"/>
              </p14:cNvContentPartPr>
              <p14:nvPr/>
            </p14:nvContentPartPr>
            <p14:xfrm>
              <a:off x="7250113" y="1258888"/>
              <a:ext cx="885825" cy="1206500"/>
            </p14:xfrm>
          </p:contentPart>
        </mc:Choice>
        <mc:Fallback xmlns="">
          <p:pic>
            <p:nvPicPr>
              <p:cNvPr id="165889" name="Ink 1"/>
              <p:cNvPicPr>
                <a:picLocks noRot="1" noChangeAspect="1" noEditPoints="1" noChangeArrowheads="1" noChangeShapeType="1"/>
              </p:cNvPicPr>
              <p:nvPr/>
            </p:nvPicPr>
            <p:blipFill>
              <a:blip r:embed="rId4"/>
              <a:stretch>
                <a:fillRect/>
              </a:stretch>
            </p:blipFill>
            <p:spPr>
              <a:xfrm>
                <a:off x="7243634" y="1252407"/>
                <a:ext cx="898783" cy="1219462"/>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165890" name="Ink 2"/>
              <p14:cNvContentPartPr>
                <a14:cpLocks xmlns:a14="http://schemas.microsoft.com/office/drawing/2010/main" noRot="1" noChangeAspect="1" noEditPoints="1" noChangeArrowheads="1" noChangeShapeType="1"/>
              </p14:cNvContentPartPr>
              <p14:nvPr/>
            </p14:nvContentPartPr>
            <p14:xfrm>
              <a:off x="7947025" y="2820988"/>
              <a:ext cx="411163" cy="554037"/>
            </p14:xfrm>
          </p:contentPart>
        </mc:Choice>
        <mc:Fallback xmlns="">
          <p:pic>
            <p:nvPicPr>
              <p:cNvPr id="165890" name="Ink 2"/>
              <p:cNvPicPr>
                <a:picLocks noRot="1" noChangeAspect="1" noEditPoints="1" noChangeArrowheads="1" noChangeShapeType="1"/>
              </p:cNvPicPr>
              <p:nvPr/>
            </p:nvPicPr>
            <p:blipFill>
              <a:blip r:embed="rId6"/>
              <a:stretch>
                <a:fillRect/>
              </a:stretch>
            </p:blipFill>
            <p:spPr>
              <a:xfrm>
                <a:off x="7940544" y="2814504"/>
                <a:ext cx="424124" cy="567005"/>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165891" name="Ink 3"/>
              <p14:cNvContentPartPr>
                <a14:cpLocks xmlns:a14="http://schemas.microsoft.com/office/drawing/2010/main" noRot="1" noChangeAspect="1" noEditPoints="1" noChangeArrowheads="1" noChangeShapeType="1"/>
              </p14:cNvContentPartPr>
              <p14:nvPr/>
            </p14:nvContentPartPr>
            <p14:xfrm>
              <a:off x="5697538" y="1554163"/>
              <a:ext cx="1089025" cy="1089025"/>
            </p14:xfrm>
          </p:contentPart>
        </mc:Choice>
        <mc:Fallback xmlns="">
          <p:pic>
            <p:nvPicPr>
              <p:cNvPr id="165891" name="Ink 3"/>
              <p:cNvPicPr>
                <a:picLocks noRot="1" noChangeAspect="1" noEditPoints="1" noChangeArrowheads="1" noChangeShapeType="1"/>
              </p:cNvPicPr>
              <p:nvPr/>
            </p:nvPicPr>
            <p:blipFill>
              <a:blip r:embed="rId8"/>
              <a:stretch>
                <a:fillRect/>
              </a:stretch>
            </p:blipFill>
            <p:spPr>
              <a:xfrm>
                <a:off x="5691058" y="1547683"/>
                <a:ext cx="1101985" cy="1101985"/>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165892" name="Ink 4"/>
              <p14:cNvContentPartPr>
                <a14:cpLocks xmlns:a14="http://schemas.microsoft.com/office/drawing/2010/main" noRot="1" noChangeAspect="1" noEditPoints="1" noChangeArrowheads="1" noChangeShapeType="1"/>
              </p14:cNvContentPartPr>
              <p14:nvPr/>
            </p14:nvContentPartPr>
            <p14:xfrm>
              <a:off x="3143250" y="1554163"/>
              <a:ext cx="1108075" cy="892175"/>
            </p14:xfrm>
          </p:contentPart>
        </mc:Choice>
        <mc:Fallback xmlns="">
          <p:pic>
            <p:nvPicPr>
              <p:cNvPr id="165892" name="Ink 4"/>
              <p:cNvPicPr>
                <a:picLocks noRot="1" noChangeAspect="1" noEditPoints="1" noChangeArrowheads="1" noChangeShapeType="1"/>
              </p:cNvPicPr>
              <p:nvPr/>
            </p:nvPicPr>
            <p:blipFill>
              <a:blip r:embed="rId10"/>
              <a:stretch>
                <a:fillRect/>
              </a:stretch>
            </p:blipFill>
            <p:spPr>
              <a:xfrm>
                <a:off x="3136770" y="1547682"/>
                <a:ext cx="1121035" cy="905136"/>
              </a:xfrm>
              <a:prstGeom prst="rect">
                <a:avLst/>
              </a:prstGeom>
            </p:spPr>
          </p:pic>
        </mc:Fallback>
      </mc:AlternateContent>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500042"/>
            <a:ext cx="9144000" cy="917596"/>
          </a:xfrm>
        </p:spPr>
        <p:txBody>
          <a:bodyPr>
            <a:normAutofit fontScale="90000"/>
          </a:bodyPr>
          <a:lstStyle/>
          <a:p>
            <a:r>
              <a:rPr lang="el-GR" dirty="0" smtClean="0"/>
              <a:t> </a:t>
            </a:r>
            <a:r>
              <a:rPr lang="el-GR" sz="4000" dirty="0" smtClean="0"/>
              <a:t>ΔΔ παζετοειδούς προτύπου </a:t>
            </a:r>
            <a:r>
              <a:rPr lang="el-GR" sz="4000" dirty="0" smtClean="0">
                <a:solidFill>
                  <a:srgbClr val="FF0000"/>
                </a:solidFill>
              </a:rPr>
              <a:t>νόσου του </a:t>
            </a:r>
            <a:r>
              <a:rPr lang="en-US" sz="4000" dirty="0" smtClean="0">
                <a:solidFill>
                  <a:srgbClr val="FF0000"/>
                </a:solidFill>
              </a:rPr>
              <a:t>Bowen</a:t>
            </a:r>
            <a:br>
              <a:rPr lang="en-US" sz="4000" dirty="0" smtClean="0">
                <a:solidFill>
                  <a:srgbClr val="FF0000"/>
                </a:solidFill>
              </a:rPr>
            </a:br>
            <a:r>
              <a:rPr lang="el-GR" sz="3100" dirty="0" smtClean="0"/>
              <a:t/>
            </a:r>
            <a:br>
              <a:rPr lang="el-GR" sz="3100" dirty="0" smtClean="0"/>
            </a:br>
            <a:r>
              <a:rPr lang="el-GR" sz="3100" dirty="0" smtClean="0"/>
              <a:t>1</a:t>
            </a:r>
            <a:r>
              <a:rPr lang="en-US" sz="3100" dirty="0" smtClean="0"/>
              <a:t>a</a:t>
            </a:r>
            <a:r>
              <a:rPr lang="el-GR" sz="3100" dirty="0" smtClean="0"/>
              <a:t>.</a:t>
            </a:r>
            <a:r>
              <a:rPr lang="el-GR" sz="3100" u="sng" dirty="0" smtClean="0">
                <a:effectLst>
                  <a:outerShdw blurRad="38100" dist="38100" dir="2700000" algn="tl">
                    <a:srgbClr val="000000">
                      <a:alpha val="43137"/>
                    </a:srgbClr>
                  </a:outerShdw>
                </a:effectLst>
              </a:rPr>
              <a:t>Πρωτοπαθής</a:t>
            </a:r>
            <a:r>
              <a:rPr lang="el-GR" sz="3100" dirty="0" smtClean="0"/>
              <a:t> (εξωμαστική) νόσος του </a:t>
            </a:r>
            <a:r>
              <a:rPr lang="en-US" sz="3100" dirty="0" smtClean="0"/>
              <a:t>Paget</a:t>
            </a:r>
            <a:r>
              <a:rPr lang="el-GR" sz="3100" dirty="0" smtClean="0"/>
              <a:t> στο πέος </a:t>
            </a:r>
            <a:br>
              <a:rPr lang="el-GR" sz="3100" dirty="0" smtClean="0"/>
            </a:br>
            <a:r>
              <a:rPr lang="el-GR" sz="3100" dirty="0" smtClean="0"/>
              <a:t>(</a:t>
            </a:r>
            <a:r>
              <a:rPr lang="el-GR" sz="3100" dirty="0" smtClean="0">
                <a:effectLst>
                  <a:outerShdw blurRad="38100" dist="38100" dir="2700000" algn="tl">
                    <a:srgbClr val="000000">
                      <a:alpha val="43137"/>
                    </a:srgbClr>
                  </a:outerShdw>
                </a:effectLst>
              </a:rPr>
              <a:t>υποκείμενο καρκίνωμα </a:t>
            </a:r>
            <a:r>
              <a:rPr lang="el-GR" sz="3100" u="sng" dirty="0" err="1" smtClean="0">
                <a:effectLst>
                  <a:outerShdw blurRad="38100" dist="38100" dir="2700000" algn="tl">
                    <a:srgbClr val="000000">
                      <a:alpha val="43137"/>
                    </a:srgbClr>
                  </a:outerShdw>
                </a:effectLst>
              </a:rPr>
              <a:t>εξαρτηματικής</a:t>
            </a:r>
            <a:r>
              <a:rPr lang="el-GR" sz="3100" dirty="0" smtClean="0">
                <a:effectLst>
                  <a:outerShdw blurRad="38100" dist="38100" dir="2700000" algn="tl">
                    <a:srgbClr val="000000">
                      <a:alpha val="43137"/>
                    </a:srgbClr>
                  </a:outerShdw>
                </a:effectLst>
              </a:rPr>
              <a:t> αρχής</a:t>
            </a:r>
            <a:r>
              <a:rPr lang="el-GR" sz="3100" dirty="0" smtClean="0"/>
              <a:t>)</a:t>
            </a:r>
            <a:endParaRPr lang="el-GR" sz="3100" dirty="0"/>
          </a:p>
        </p:txBody>
      </p:sp>
      <p:sp>
        <p:nvSpPr>
          <p:cNvPr id="3" name="2 - Ορθογώνιο"/>
          <p:cNvSpPr/>
          <p:nvPr/>
        </p:nvSpPr>
        <p:spPr>
          <a:xfrm>
            <a:off x="500034" y="2143116"/>
            <a:ext cx="8143932" cy="4708981"/>
          </a:xfrm>
          <a:prstGeom prst="rect">
            <a:avLst/>
          </a:prstGeom>
        </p:spPr>
        <p:txBody>
          <a:bodyPr wrap="square">
            <a:spAutoFit/>
          </a:bodyPr>
          <a:lstStyle/>
          <a:p>
            <a:r>
              <a:rPr lang="el-GR" sz="2000" b="1" spc="600" dirty="0" smtClean="0"/>
              <a:t>- Θετικές</a:t>
            </a:r>
            <a:r>
              <a:rPr lang="el-GR" sz="2000" b="1" dirty="0" smtClean="0"/>
              <a:t> </a:t>
            </a:r>
            <a:r>
              <a:rPr lang="el-GR" sz="2000" b="1" dirty="0" smtClean="0"/>
              <a:t>χρώσεις επί νόσου του </a:t>
            </a:r>
            <a:r>
              <a:rPr lang="en-US" sz="2000" b="1" dirty="0" smtClean="0"/>
              <a:t>Paget:</a:t>
            </a:r>
            <a:r>
              <a:rPr lang="en-US" sz="2000" dirty="0" smtClean="0"/>
              <a:t/>
            </a:r>
            <a:br>
              <a:rPr lang="en-US" sz="2000" dirty="0" smtClean="0"/>
            </a:br>
            <a:r>
              <a:rPr lang="en-US" sz="2000" dirty="0" smtClean="0">
                <a:effectLst>
                  <a:outerShdw blurRad="38100" dist="38100" dir="2700000" algn="tl">
                    <a:srgbClr val="000000">
                      <a:alpha val="43137"/>
                    </a:srgbClr>
                  </a:outerShdw>
                </a:effectLst>
              </a:rPr>
              <a:t>CK7</a:t>
            </a:r>
            <a:r>
              <a:rPr lang="en-US" sz="2000" dirty="0" smtClean="0"/>
              <a:t>, </a:t>
            </a:r>
            <a:r>
              <a:rPr lang="en-US" sz="2000" b="1" dirty="0" smtClean="0">
                <a:effectLst>
                  <a:outerShdw blurRad="38100" dist="38100" dir="2700000" algn="tl">
                    <a:srgbClr val="000000">
                      <a:alpha val="43137"/>
                    </a:srgbClr>
                  </a:outerShdw>
                </a:effectLst>
              </a:rPr>
              <a:t>CAM 5.2</a:t>
            </a:r>
            <a:r>
              <a:rPr lang="en-US" sz="2000" dirty="0" smtClean="0"/>
              <a:t>, EMA </a:t>
            </a:r>
            <a:r>
              <a:rPr lang="el-GR" sz="2000" dirty="0" smtClean="0"/>
              <a:t> &amp; </a:t>
            </a:r>
            <a:r>
              <a:rPr lang="en-US" sz="2000" b="1" dirty="0" smtClean="0"/>
              <a:t>CEA</a:t>
            </a:r>
            <a:r>
              <a:rPr lang="el-GR" sz="2000" dirty="0" smtClean="0"/>
              <a:t>.</a:t>
            </a:r>
            <a:r>
              <a:rPr lang="en-US" sz="2000" dirty="0" smtClean="0"/>
              <a:t> </a:t>
            </a:r>
            <a:r>
              <a:rPr lang="el-GR" sz="2000" dirty="0" smtClean="0"/>
              <a:t>Επίσης</a:t>
            </a:r>
            <a:r>
              <a:rPr lang="en-US" sz="2000" dirty="0" smtClean="0"/>
              <a:t>:</a:t>
            </a:r>
            <a:r>
              <a:rPr lang="el-GR" sz="2000" dirty="0" smtClean="0"/>
              <a:t> </a:t>
            </a:r>
            <a:r>
              <a:rPr lang="en-US" sz="2000" dirty="0" smtClean="0"/>
              <a:t> </a:t>
            </a:r>
            <a:r>
              <a:rPr lang="en-US" sz="2000" b="1" dirty="0" smtClean="0"/>
              <a:t>PAS</a:t>
            </a:r>
            <a:r>
              <a:rPr lang="en-US" sz="2000" dirty="0" smtClean="0"/>
              <a:t>, MUC1, MUC5AC, </a:t>
            </a:r>
            <a:r>
              <a:rPr lang="el-GR" sz="2000" dirty="0" smtClean="0"/>
              <a:t>βλεννοκαρμίνη</a:t>
            </a:r>
            <a:r>
              <a:rPr lang="en-US" sz="2000" dirty="0" smtClean="0"/>
              <a:t>, </a:t>
            </a:r>
            <a:r>
              <a:rPr lang="en-US" sz="2000" b="1" dirty="0" err="1" smtClean="0"/>
              <a:t>Alcian</a:t>
            </a:r>
            <a:r>
              <a:rPr lang="en-US" sz="2000" b="1" dirty="0" smtClean="0"/>
              <a:t> Blue </a:t>
            </a:r>
            <a:r>
              <a:rPr lang="en-US" sz="2000" dirty="0" smtClean="0"/>
              <a:t>and GCDFP-15</a:t>
            </a:r>
            <a:r>
              <a:rPr lang="el-GR" sz="2000" dirty="0" smtClean="0"/>
              <a:t>.</a:t>
            </a:r>
          </a:p>
          <a:p>
            <a:r>
              <a:rPr lang="el-GR" sz="2000" b="1" dirty="0" smtClean="0"/>
              <a:t>-   </a:t>
            </a:r>
            <a:r>
              <a:rPr lang="el-GR" sz="2000" b="1" dirty="0" smtClean="0"/>
              <a:t>Αρνητικές </a:t>
            </a:r>
            <a:r>
              <a:rPr lang="el-GR" sz="2000" b="1" dirty="0" smtClean="0"/>
              <a:t>χρώσεις επί νόσου του </a:t>
            </a:r>
            <a:r>
              <a:rPr lang="en-US" sz="2000" b="1" dirty="0" smtClean="0"/>
              <a:t>Paget:</a:t>
            </a:r>
            <a:r>
              <a:rPr lang="en-US" sz="2000" dirty="0" smtClean="0"/>
              <a:t/>
            </a:r>
            <a:br>
              <a:rPr lang="en-US" sz="2000" dirty="0" smtClean="0"/>
            </a:br>
            <a:r>
              <a:rPr lang="en-US" sz="2000" dirty="0" smtClean="0"/>
              <a:t> 34betaE12 (</a:t>
            </a:r>
            <a:r>
              <a:rPr lang="el-GR" sz="2000" dirty="0" smtClean="0"/>
              <a:t>υψηλού Μοριακού Βάρους </a:t>
            </a:r>
            <a:r>
              <a:rPr lang="el-GR" sz="2000" dirty="0" err="1" smtClean="0"/>
              <a:t>κυτταροκερατίνη</a:t>
            </a:r>
            <a:r>
              <a:rPr lang="en-US" sz="2000" dirty="0" smtClean="0"/>
              <a:t>), MUC2, </a:t>
            </a:r>
            <a:r>
              <a:rPr lang="en-US" sz="2000" dirty="0" smtClean="0">
                <a:solidFill>
                  <a:schemeClr val="bg2">
                    <a:lumMod val="25000"/>
                  </a:schemeClr>
                </a:solidFill>
              </a:rPr>
              <a:t>HMB45</a:t>
            </a:r>
            <a:r>
              <a:rPr lang="en-US" sz="2000" dirty="0" smtClean="0"/>
              <a:t>, </a:t>
            </a:r>
            <a:r>
              <a:rPr lang="en-US" sz="2000" dirty="0" err="1" smtClean="0">
                <a:solidFill>
                  <a:schemeClr val="bg2">
                    <a:lumMod val="25000"/>
                  </a:schemeClr>
                </a:solidFill>
              </a:rPr>
              <a:t>MelanA</a:t>
            </a:r>
            <a:r>
              <a:rPr lang="en-US" sz="2000" dirty="0" smtClean="0">
                <a:solidFill>
                  <a:schemeClr val="bg2">
                    <a:lumMod val="25000"/>
                  </a:schemeClr>
                </a:solidFill>
              </a:rPr>
              <a:t> / Mart1 and S100</a:t>
            </a:r>
            <a:r>
              <a:rPr lang="el-GR" sz="2000" dirty="0" smtClean="0">
                <a:solidFill>
                  <a:schemeClr val="bg2">
                    <a:lumMod val="25000"/>
                  </a:schemeClr>
                </a:solidFill>
              </a:rPr>
              <a:t>.</a:t>
            </a:r>
            <a:endParaRPr lang="en-US" sz="2000" dirty="0" smtClean="0">
              <a:solidFill>
                <a:schemeClr val="bg2">
                  <a:lumMod val="25000"/>
                </a:schemeClr>
              </a:solidFill>
            </a:endParaRPr>
          </a:p>
          <a:p>
            <a:endParaRPr lang="en-US" sz="2000" dirty="0" smtClean="0"/>
          </a:p>
          <a:p>
            <a:r>
              <a:rPr lang="el-GR" sz="2000" dirty="0" err="1" smtClean="0">
                <a:effectLst>
                  <a:outerShdw blurRad="38100" dist="38100" dir="2700000" algn="tl">
                    <a:srgbClr val="000000">
                      <a:alpha val="43137"/>
                    </a:srgbClr>
                  </a:outerShdw>
                </a:effectLst>
              </a:rPr>
              <a:t>Διαφοροδιάγνωση</a:t>
            </a:r>
            <a:r>
              <a:rPr lang="el-GR" sz="2000" dirty="0" smtClean="0">
                <a:effectLst>
                  <a:outerShdw blurRad="38100" dist="38100" dir="2700000" algn="tl">
                    <a:srgbClr val="000000">
                      <a:alpha val="43137"/>
                    </a:srgbClr>
                  </a:outerShdw>
                </a:effectLst>
              </a:rPr>
              <a:t> </a:t>
            </a:r>
            <a:r>
              <a:rPr lang="en-US" sz="2000" dirty="0" smtClean="0"/>
              <a:t/>
            </a:r>
            <a:br>
              <a:rPr lang="en-US" sz="2000" dirty="0" smtClean="0"/>
            </a:br>
            <a:endParaRPr lang="en-US" sz="2000" dirty="0" smtClean="0"/>
          </a:p>
          <a:p>
            <a:r>
              <a:rPr lang="el-GR" sz="2000" b="1" spc="600" dirty="0" err="1" smtClean="0"/>
              <a:t>Παζετοειδής</a:t>
            </a:r>
            <a:r>
              <a:rPr lang="el-GR" sz="2000" b="1" spc="600" dirty="0" smtClean="0"/>
              <a:t> </a:t>
            </a:r>
            <a:r>
              <a:rPr lang="el-GR" sz="2000" b="1" dirty="0" smtClean="0">
                <a:solidFill>
                  <a:srgbClr val="FF0000"/>
                </a:solidFill>
              </a:rPr>
              <a:t>νόσος του </a:t>
            </a:r>
            <a:r>
              <a:rPr lang="en-US" sz="2000" b="1" dirty="0" smtClean="0">
                <a:solidFill>
                  <a:srgbClr val="FF0000"/>
                </a:solidFill>
              </a:rPr>
              <a:t>Bowen</a:t>
            </a:r>
            <a:r>
              <a:rPr lang="en-US" sz="2000" b="1" dirty="0" smtClean="0"/>
              <a:t>:</a:t>
            </a:r>
            <a:r>
              <a:rPr lang="en-US" sz="2000" dirty="0" smtClean="0"/>
              <a:t> </a:t>
            </a:r>
            <a:r>
              <a:rPr lang="el-GR" sz="2000" dirty="0" smtClean="0"/>
              <a:t> </a:t>
            </a:r>
            <a:r>
              <a:rPr lang="el-GR" sz="2000" b="1" dirty="0" smtClean="0"/>
              <a:t>θετική</a:t>
            </a:r>
            <a:r>
              <a:rPr lang="el-GR" sz="2000" dirty="0" smtClean="0"/>
              <a:t> </a:t>
            </a:r>
            <a:r>
              <a:rPr lang="el-GR" sz="2000" dirty="0" err="1" smtClean="0"/>
              <a:t>ανοσοχρώση</a:t>
            </a:r>
            <a:r>
              <a:rPr lang="el-GR" sz="2000" dirty="0" smtClean="0"/>
              <a:t> έναντι</a:t>
            </a:r>
            <a:r>
              <a:rPr lang="en-US" sz="2000" dirty="0" smtClean="0"/>
              <a:t> </a:t>
            </a:r>
            <a:r>
              <a:rPr lang="en-US" sz="2000" dirty="0" smtClean="0">
                <a:solidFill>
                  <a:srgbClr val="FF0000"/>
                </a:solidFill>
              </a:rPr>
              <a:t>34betaE12</a:t>
            </a:r>
            <a:r>
              <a:rPr lang="en-US" sz="2000" dirty="0" smtClean="0"/>
              <a:t>, </a:t>
            </a:r>
            <a:r>
              <a:rPr lang="en-US" sz="2000" dirty="0" smtClean="0">
                <a:solidFill>
                  <a:srgbClr val="FF0000"/>
                </a:solidFill>
              </a:rPr>
              <a:t>p63</a:t>
            </a:r>
            <a:r>
              <a:rPr lang="en-US" sz="2000" dirty="0" smtClean="0"/>
              <a:t>,  </a:t>
            </a:r>
            <a:r>
              <a:rPr lang="el-GR" sz="2000" b="1" dirty="0" smtClean="0"/>
              <a:t>αρνητικές</a:t>
            </a:r>
            <a:r>
              <a:rPr lang="en-US" sz="2000" dirty="0" smtClean="0"/>
              <a:t>: </a:t>
            </a:r>
            <a:r>
              <a:rPr lang="en-US" sz="2000" dirty="0" err="1" smtClean="0"/>
              <a:t>mucicarmine</a:t>
            </a:r>
            <a:r>
              <a:rPr lang="en-US" sz="2000" dirty="0" smtClean="0"/>
              <a:t>, CEA, </a:t>
            </a:r>
            <a:r>
              <a:rPr lang="en-US" sz="2000" dirty="0" smtClean="0">
                <a:effectLst>
                  <a:outerShdw blurRad="38100" dist="38100" dir="2700000" algn="tl">
                    <a:srgbClr val="000000">
                      <a:alpha val="43137"/>
                    </a:srgbClr>
                  </a:outerShdw>
                </a:effectLst>
              </a:rPr>
              <a:t>CK7</a:t>
            </a:r>
            <a:r>
              <a:rPr lang="el-GR" sz="2000" dirty="0" smtClean="0">
                <a:effectLst>
                  <a:outerShdw blurRad="38100" dist="38100" dir="2700000" algn="tl">
                    <a:srgbClr val="000000">
                      <a:alpha val="43137"/>
                    </a:srgbClr>
                  </a:outerShdw>
                </a:effectLst>
              </a:rPr>
              <a:t> </a:t>
            </a:r>
            <a:r>
              <a:rPr lang="el-GR" sz="2000" dirty="0" smtClean="0">
                <a:effectLst>
                  <a:outerShdw blurRad="38100" dist="38100" dir="2700000" algn="tl">
                    <a:srgbClr val="000000">
                      <a:alpha val="43137"/>
                    </a:srgbClr>
                  </a:outerShdw>
                </a:effectLst>
              </a:rPr>
              <a:t>(όχι </a:t>
            </a:r>
            <a:r>
              <a:rPr lang="el-GR" sz="2000" dirty="0" smtClean="0">
                <a:effectLst>
                  <a:outerShdw blurRad="38100" dist="38100" dir="2700000" algn="tl">
                    <a:srgbClr val="000000">
                      <a:alpha val="43137"/>
                    </a:srgbClr>
                  </a:outerShdw>
                </a:effectLst>
              </a:rPr>
              <a:t>πάντα)</a:t>
            </a:r>
            <a:r>
              <a:rPr lang="en-US" sz="2000" dirty="0" smtClean="0"/>
              <a:t> </a:t>
            </a:r>
            <a:r>
              <a:rPr lang="el-GR" sz="2000" dirty="0" smtClean="0"/>
              <a:t> και</a:t>
            </a:r>
            <a:r>
              <a:rPr lang="en-US" sz="2000" dirty="0" smtClean="0"/>
              <a:t> CK20.</a:t>
            </a:r>
          </a:p>
          <a:p>
            <a:endParaRPr lang="en-US" sz="2000" dirty="0" smtClean="0"/>
          </a:p>
          <a:p>
            <a:r>
              <a:rPr lang="en-US" sz="2000" b="1" dirty="0" smtClean="0">
                <a:solidFill>
                  <a:schemeClr val="bg2">
                    <a:lumMod val="25000"/>
                  </a:schemeClr>
                </a:solidFill>
              </a:rPr>
              <a:t>2. E</a:t>
            </a:r>
            <a:r>
              <a:rPr lang="el-GR" sz="2000" b="1" dirty="0" smtClean="0">
                <a:solidFill>
                  <a:schemeClr val="bg2">
                    <a:lumMod val="25000"/>
                  </a:schemeClr>
                </a:solidFill>
              </a:rPr>
              <a:t>πιπολής εξαπλούμενο, παζετοειδές </a:t>
            </a:r>
            <a:r>
              <a:rPr lang="en-US" sz="2000" b="1" dirty="0" smtClean="0">
                <a:solidFill>
                  <a:schemeClr val="bg2">
                    <a:lumMod val="25000"/>
                  </a:schemeClr>
                </a:solidFill>
              </a:rPr>
              <a:t> in situ </a:t>
            </a:r>
            <a:r>
              <a:rPr lang="el-GR" sz="2000" b="1" dirty="0" smtClean="0">
                <a:solidFill>
                  <a:schemeClr val="bg2">
                    <a:lumMod val="25000"/>
                  </a:schemeClr>
                </a:solidFill>
              </a:rPr>
              <a:t> μελάνωμα</a:t>
            </a:r>
            <a:r>
              <a:rPr lang="en-US" sz="2000" b="1" dirty="0" smtClean="0">
                <a:solidFill>
                  <a:schemeClr val="bg2">
                    <a:lumMod val="25000"/>
                  </a:schemeClr>
                </a:solidFill>
              </a:rPr>
              <a:t>:</a:t>
            </a:r>
            <a:r>
              <a:rPr lang="en-US" sz="2000" dirty="0" smtClean="0"/>
              <a:t> </a:t>
            </a:r>
            <a:endParaRPr lang="el-GR" sz="2000" dirty="0" smtClean="0"/>
          </a:p>
          <a:p>
            <a:r>
              <a:rPr lang="el-GR" sz="2000" dirty="0" smtClean="0"/>
              <a:t>ανοσοϊστοθετικότητα </a:t>
            </a:r>
            <a:r>
              <a:rPr lang="el-GR" sz="2000" dirty="0" smtClean="0">
                <a:solidFill>
                  <a:schemeClr val="bg2">
                    <a:lumMod val="25000"/>
                  </a:schemeClr>
                </a:solidFill>
              </a:rPr>
              <a:t>μελανοκυτταρικών δεικτών </a:t>
            </a:r>
            <a:r>
              <a:rPr lang="en-US" sz="2000" dirty="0" smtClean="0">
                <a:solidFill>
                  <a:schemeClr val="bg2">
                    <a:lumMod val="25000"/>
                  </a:schemeClr>
                </a:solidFill>
              </a:rPr>
              <a:t> </a:t>
            </a:r>
            <a:r>
              <a:rPr lang="en-US" sz="2000" dirty="0" smtClean="0"/>
              <a:t>(</a:t>
            </a:r>
            <a:r>
              <a:rPr lang="en-US" sz="2000" b="1" dirty="0" smtClean="0">
                <a:solidFill>
                  <a:schemeClr val="bg2">
                    <a:lumMod val="25000"/>
                  </a:schemeClr>
                </a:solidFill>
              </a:rPr>
              <a:t>HMB-45</a:t>
            </a:r>
            <a:r>
              <a:rPr lang="en-US" sz="2000" dirty="0" smtClean="0"/>
              <a:t>, </a:t>
            </a:r>
            <a:r>
              <a:rPr lang="en-US" sz="2000" dirty="0" err="1" smtClean="0">
                <a:solidFill>
                  <a:schemeClr val="bg2">
                    <a:lumMod val="25000"/>
                  </a:schemeClr>
                </a:solidFill>
              </a:rPr>
              <a:t>Melan</a:t>
            </a:r>
            <a:r>
              <a:rPr lang="en-US" sz="2000" dirty="0" smtClean="0">
                <a:solidFill>
                  <a:schemeClr val="bg2">
                    <a:lumMod val="25000"/>
                  </a:schemeClr>
                </a:solidFill>
              </a:rPr>
              <a:t>-A, </a:t>
            </a:r>
            <a:r>
              <a:rPr lang="el-GR" sz="2000" dirty="0" smtClean="0">
                <a:solidFill>
                  <a:schemeClr val="bg2">
                    <a:lumMod val="25000"/>
                  </a:schemeClr>
                </a:solidFill>
              </a:rPr>
              <a:t> </a:t>
            </a:r>
            <a:r>
              <a:rPr lang="en-US" sz="2000" dirty="0" smtClean="0">
                <a:solidFill>
                  <a:schemeClr val="bg2">
                    <a:lumMod val="25000"/>
                  </a:schemeClr>
                </a:solidFill>
              </a:rPr>
              <a:t>S-100</a:t>
            </a:r>
            <a:r>
              <a:rPr lang="en-US" sz="2000" dirty="0" smtClean="0"/>
              <a:t>)</a:t>
            </a:r>
            <a:endParaRPr lang="en-US" sz="2000" dirty="0"/>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Grp="1" noRot="1" noChangeArrowheads="1"/>
          </p:cNvSpPr>
          <p:nvPr>
            <p:ph type="title"/>
          </p:nvPr>
        </p:nvSpPr>
        <p:spPr/>
        <p:txBody>
          <a:bodyPr/>
          <a:lstStyle/>
          <a:p>
            <a:pPr eaLnBrk="1" hangingPunct="1">
              <a:defRPr/>
            </a:pPr>
            <a:endParaRPr lang="el-GR" smtClean="0"/>
          </a:p>
        </p:txBody>
      </p:sp>
      <p:sp>
        <p:nvSpPr>
          <p:cNvPr id="75779" name="Rectangle 3"/>
          <p:cNvSpPr>
            <a:spLocks noGrp="1" noRot="1" noChangeArrowheads="1"/>
          </p:cNvSpPr>
          <p:nvPr>
            <p:ph type="body" idx="1"/>
          </p:nvPr>
        </p:nvSpPr>
        <p:spPr/>
        <p:txBody>
          <a:bodyPr/>
          <a:lstStyle/>
          <a:p>
            <a:pPr eaLnBrk="1" hangingPunct="1">
              <a:defRPr/>
            </a:pPr>
            <a:endParaRPr lang="el-GR" smtClean="0"/>
          </a:p>
        </p:txBody>
      </p:sp>
      <p:pic>
        <p:nvPicPr>
          <p:cNvPr id="57348" name="Picture 4" descr="26a"/>
          <p:cNvPicPr>
            <a:picLocks noChangeAspect="1" noChangeArrowheads="1"/>
          </p:cNvPicPr>
          <p:nvPr/>
        </p:nvPicPr>
        <p:blipFill>
          <a:blip r:embed="rId2" cstate="print"/>
          <a:srcRect/>
          <a:stretch>
            <a:fillRect/>
          </a:stretch>
        </p:blipFill>
        <p:spPr bwMode="auto">
          <a:xfrm>
            <a:off x="250825" y="0"/>
            <a:ext cx="8642350" cy="72517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p:cNvSpPr>
            <a:spLocks noGrp="1" noRot="1" noChangeArrowheads="1"/>
          </p:cNvSpPr>
          <p:nvPr>
            <p:ph type="title"/>
          </p:nvPr>
        </p:nvSpPr>
        <p:spPr/>
        <p:txBody>
          <a:bodyPr/>
          <a:lstStyle/>
          <a:p>
            <a:pPr eaLnBrk="1" hangingPunct="1">
              <a:defRPr/>
            </a:pPr>
            <a:endParaRPr lang="el-GR" smtClean="0"/>
          </a:p>
        </p:txBody>
      </p:sp>
      <p:sp>
        <p:nvSpPr>
          <p:cNvPr id="76803" name="Rectangle 3"/>
          <p:cNvSpPr>
            <a:spLocks noGrp="1" noRot="1" noChangeArrowheads="1"/>
          </p:cNvSpPr>
          <p:nvPr>
            <p:ph type="body" idx="1"/>
          </p:nvPr>
        </p:nvSpPr>
        <p:spPr/>
        <p:txBody>
          <a:bodyPr/>
          <a:lstStyle/>
          <a:p>
            <a:pPr eaLnBrk="1" hangingPunct="1">
              <a:defRPr/>
            </a:pPr>
            <a:endParaRPr lang="el-GR" smtClean="0"/>
          </a:p>
        </p:txBody>
      </p:sp>
      <p:pic>
        <p:nvPicPr>
          <p:cNvPr id="58372" name="Picture 4" descr="26 ExtGenitalia_Pagets1"/>
          <p:cNvPicPr>
            <a:picLocks noChangeAspect="1" noChangeArrowheads="1"/>
          </p:cNvPicPr>
          <p:nvPr/>
        </p:nvPicPr>
        <p:blipFill>
          <a:blip r:embed="rId2" cstate="print"/>
          <a:srcRect/>
          <a:stretch>
            <a:fillRect/>
          </a:stretch>
        </p:blipFill>
        <p:spPr bwMode="auto">
          <a:xfrm>
            <a:off x="323850" y="-242888"/>
            <a:ext cx="8496300" cy="710088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p:cNvSpPr>
            <a:spLocks noGrp="1" noRot="1" noChangeArrowheads="1"/>
          </p:cNvSpPr>
          <p:nvPr>
            <p:ph type="title"/>
          </p:nvPr>
        </p:nvSpPr>
        <p:spPr>
          <a:xfrm>
            <a:off x="0" y="0"/>
            <a:ext cx="9144000" cy="1571612"/>
          </a:xfrm>
        </p:spPr>
        <p:txBody>
          <a:bodyPr>
            <a:noAutofit/>
          </a:bodyPr>
          <a:lstStyle/>
          <a:p>
            <a:pPr eaLnBrk="1" hangingPunct="1">
              <a:defRPr/>
            </a:pPr>
            <a:r>
              <a:rPr lang="el-GR" sz="2400" dirty="0" smtClean="0"/>
              <a:t>Ενδοεπιθηλιακά άτυπα κύτταρα , </a:t>
            </a:r>
            <a:r>
              <a:rPr lang="el-GR" sz="2400" u="sng" dirty="0" smtClean="0"/>
              <a:t>όχι ακανθώδους προέλευσης</a:t>
            </a:r>
            <a:r>
              <a:rPr lang="el-GR" sz="2400" dirty="0" smtClean="0"/>
              <a:t>,</a:t>
            </a:r>
            <a:br>
              <a:rPr lang="el-GR" sz="2400" dirty="0" smtClean="0"/>
            </a:br>
            <a:r>
              <a:rPr lang="el-GR" sz="2400" dirty="0" smtClean="0"/>
              <a:t>με μεγάλους, φυσαλιδώδεις</a:t>
            </a:r>
            <a:r>
              <a:rPr lang="en-US" sz="2400" dirty="0" smtClean="0"/>
              <a:t> </a:t>
            </a:r>
            <a:r>
              <a:rPr lang="el-GR" sz="2400" dirty="0" smtClean="0"/>
              <a:t>ή </a:t>
            </a:r>
            <a:r>
              <a:rPr lang="el-GR" sz="2400" dirty="0" err="1" smtClean="0"/>
              <a:t>υπερχρωμικούς</a:t>
            </a:r>
            <a:r>
              <a:rPr lang="el-GR" sz="2400" dirty="0" smtClean="0"/>
              <a:t>  πυρήνες και ωχρό, ενίοτε </a:t>
            </a:r>
            <a:r>
              <a:rPr lang="el-GR" sz="2400" dirty="0" err="1" smtClean="0"/>
              <a:t>κενοτοπιώδες</a:t>
            </a:r>
            <a:r>
              <a:rPr lang="el-GR" sz="2400" dirty="0" smtClean="0"/>
              <a:t> κυτταρόπλασμα ( λόγω άφθονων, ουδέτερων και όξινων </a:t>
            </a:r>
            <a:r>
              <a:rPr lang="el-GR" sz="2400" dirty="0" err="1" smtClean="0"/>
              <a:t>βλεννοπολυσακχαριτών</a:t>
            </a:r>
            <a:r>
              <a:rPr lang="en-US" sz="2400" dirty="0" smtClean="0"/>
              <a:t>, </a:t>
            </a:r>
            <a:r>
              <a:rPr lang="el-GR" sz="2400" dirty="0" smtClean="0"/>
              <a:t>θετικών στη χρώση </a:t>
            </a:r>
            <a:r>
              <a:rPr lang="en-US" sz="2400" dirty="0" smtClean="0"/>
              <a:t>PAS)</a:t>
            </a:r>
            <a:r>
              <a:rPr lang="el-GR" sz="2400" dirty="0" smtClean="0"/>
              <a:t>. </a:t>
            </a:r>
          </a:p>
        </p:txBody>
      </p:sp>
      <p:pic>
        <p:nvPicPr>
          <p:cNvPr id="59396" name="Picture 4" descr="27 ExtGenitalia_Pagets2"/>
          <p:cNvPicPr>
            <a:picLocks noChangeAspect="1" noChangeArrowheads="1"/>
          </p:cNvPicPr>
          <p:nvPr/>
        </p:nvPicPr>
        <p:blipFill>
          <a:blip r:embed="rId2" cstate="print"/>
          <a:srcRect/>
          <a:stretch>
            <a:fillRect/>
          </a:stretch>
        </p:blipFill>
        <p:spPr bwMode="auto">
          <a:xfrm>
            <a:off x="1285852" y="1643050"/>
            <a:ext cx="6319852" cy="533621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p:cNvSpPr>
            <a:spLocks noGrp="1" noRot="1" noChangeArrowheads="1"/>
          </p:cNvSpPr>
          <p:nvPr>
            <p:ph type="title"/>
          </p:nvPr>
        </p:nvSpPr>
        <p:spPr/>
        <p:txBody>
          <a:bodyPr/>
          <a:lstStyle/>
          <a:p>
            <a:pPr eaLnBrk="1" hangingPunct="1">
              <a:defRPr/>
            </a:pPr>
            <a:endParaRPr lang="el-GR" smtClean="0"/>
          </a:p>
        </p:txBody>
      </p:sp>
      <p:sp>
        <p:nvSpPr>
          <p:cNvPr id="78851" name="Rectangle 3"/>
          <p:cNvSpPr>
            <a:spLocks noGrp="1" noRot="1" noChangeArrowheads="1"/>
          </p:cNvSpPr>
          <p:nvPr>
            <p:ph type="body" idx="1"/>
          </p:nvPr>
        </p:nvSpPr>
        <p:spPr/>
        <p:txBody>
          <a:bodyPr/>
          <a:lstStyle/>
          <a:p>
            <a:pPr eaLnBrk="1" hangingPunct="1">
              <a:defRPr/>
            </a:pPr>
            <a:endParaRPr lang="el-GR" smtClean="0"/>
          </a:p>
        </p:txBody>
      </p:sp>
      <p:pic>
        <p:nvPicPr>
          <p:cNvPr id="2053" name="Picture 4" descr="28 ExtGenitalia_Pagets3_PAS"/>
          <p:cNvPicPr>
            <a:picLocks noChangeAspect="1" noChangeArrowheads="1"/>
          </p:cNvPicPr>
          <p:nvPr/>
        </p:nvPicPr>
        <p:blipFill>
          <a:blip r:embed="rId2" cstate="print"/>
          <a:srcRect/>
          <a:stretch>
            <a:fillRect/>
          </a:stretch>
        </p:blipFill>
        <p:spPr bwMode="auto">
          <a:xfrm>
            <a:off x="0" y="-315913"/>
            <a:ext cx="9144000" cy="7173913"/>
          </a:xfrm>
          <a:prstGeom prst="rect">
            <a:avLst/>
          </a:prstGeom>
          <a:noFill/>
          <a:ln w="9525">
            <a:noFill/>
            <a:miter lim="800000"/>
            <a:headEnd/>
            <a:tailEnd/>
          </a:ln>
        </p:spPr>
      </p:pic>
      <mc:AlternateContent xmlns:mc="http://schemas.openxmlformats.org/markup-compatibility/2006" xmlns:p14="http://schemas.microsoft.com/office/powerpoint/2010/main">
        <mc:Choice Requires="p14">
          <p:contentPart p14:bwMode="auto" r:id="rId3">
            <p14:nvContentPartPr>
              <p14:cNvPr id="4098" name="Ink 5"/>
              <p14:cNvContentPartPr>
                <a14:cpLocks xmlns:a14="http://schemas.microsoft.com/office/drawing/2010/main" noRot="1" noChangeAspect="1" noEditPoints="1" noChangeArrowheads="1" noChangeShapeType="1"/>
              </p14:cNvContentPartPr>
              <p14:nvPr/>
            </p14:nvContentPartPr>
            <p14:xfrm>
              <a:off x="527050" y="6232525"/>
              <a:ext cx="822325" cy="339725"/>
            </p14:xfrm>
          </p:contentPart>
        </mc:Choice>
        <mc:Fallback xmlns="">
          <p:pic>
            <p:nvPicPr>
              <p:cNvPr id="4098" name="Ink 5"/>
              <p:cNvPicPr>
                <a:picLocks noRot="1" noChangeAspect="1" noEditPoints="1" noChangeArrowheads="1" noChangeShapeType="1"/>
              </p:cNvPicPr>
              <p:nvPr/>
            </p:nvPicPr>
            <p:blipFill>
              <a:blip r:embed="rId4"/>
              <a:stretch>
                <a:fillRect/>
              </a:stretch>
            </p:blipFill>
            <p:spPr>
              <a:xfrm>
                <a:off x="509408" y="6214872"/>
                <a:ext cx="857609" cy="375030"/>
              </a:xfrm>
              <a:prstGeom prst="rect">
                <a:avLst/>
              </a:prstGeom>
            </p:spPr>
          </p:pic>
        </mc:Fallback>
      </mc:AlternateContent>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2"/>
          <p:cNvSpPr>
            <a:spLocks noGrp="1" noRot="1" noChangeArrowheads="1"/>
          </p:cNvSpPr>
          <p:nvPr>
            <p:ph type="title"/>
          </p:nvPr>
        </p:nvSpPr>
        <p:spPr>
          <a:xfrm>
            <a:off x="301625" y="0"/>
            <a:ext cx="8540750" cy="1371600"/>
          </a:xfrm>
        </p:spPr>
        <p:txBody>
          <a:bodyPr>
            <a:normAutofit/>
          </a:bodyPr>
          <a:lstStyle/>
          <a:p>
            <a:pPr eaLnBrk="1" hangingPunct="1">
              <a:defRPr/>
            </a:pPr>
            <a:r>
              <a:rPr lang="el-GR" b="1" dirty="0" smtClean="0"/>
              <a:t>1</a:t>
            </a:r>
            <a:r>
              <a:rPr lang="en-US" b="1" dirty="0" smtClean="0"/>
              <a:t>a</a:t>
            </a:r>
            <a:r>
              <a:rPr lang="el-GR" b="1" dirty="0" smtClean="0"/>
              <a:t>.Πρωτοπαθής νόσος του </a:t>
            </a:r>
            <a:r>
              <a:rPr lang="en-US" b="1" dirty="0" smtClean="0"/>
              <a:t>Paget</a:t>
            </a:r>
            <a:endParaRPr lang="el-GR" b="1" dirty="0" smtClean="0"/>
          </a:p>
        </p:txBody>
      </p:sp>
      <p:sp>
        <p:nvSpPr>
          <p:cNvPr id="139267" name="Rectangle 3"/>
          <p:cNvSpPr>
            <a:spLocks noGrp="1" noRot="1" noChangeArrowheads="1"/>
          </p:cNvSpPr>
          <p:nvPr>
            <p:ph type="body" idx="1"/>
          </p:nvPr>
        </p:nvSpPr>
        <p:spPr/>
        <p:txBody>
          <a:bodyPr/>
          <a:lstStyle/>
          <a:p>
            <a:pPr eaLnBrk="1" hangingPunct="1">
              <a:defRPr/>
            </a:pPr>
            <a:endParaRPr lang="el-GR" smtClean="0"/>
          </a:p>
        </p:txBody>
      </p:sp>
      <p:pic>
        <p:nvPicPr>
          <p:cNvPr id="60420" name="Picture 4" descr="29 ExtGenitalia_Pagets4_CEA"/>
          <p:cNvPicPr>
            <a:picLocks noChangeAspect="1" noChangeArrowheads="1"/>
          </p:cNvPicPr>
          <p:nvPr/>
        </p:nvPicPr>
        <p:blipFill>
          <a:blip r:embed="rId2" cstate="print"/>
          <a:srcRect/>
          <a:stretch>
            <a:fillRect/>
          </a:stretch>
        </p:blipFill>
        <p:spPr bwMode="auto">
          <a:xfrm rot="10800000">
            <a:off x="323528" y="1556792"/>
            <a:ext cx="8496300" cy="5661025"/>
          </a:xfrm>
          <a:prstGeom prst="rect">
            <a:avLst/>
          </a:prstGeom>
          <a:noFill/>
          <a:ln w="9525">
            <a:noFill/>
            <a:miter lim="800000"/>
            <a:headEnd/>
            <a:tailEnd/>
          </a:ln>
        </p:spPr>
      </p:pic>
      <p:sp>
        <p:nvSpPr>
          <p:cNvPr id="5" name="4 - Ορθογώνιο"/>
          <p:cNvSpPr/>
          <p:nvPr/>
        </p:nvSpPr>
        <p:spPr>
          <a:xfrm>
            <a:off x="3203848" y="4581128"/>
            <a:ext cx="1643580" cy="584775"/>
          </a:xfrm>
          <a:prstGeom prst="rect">
            <a:avLst/>
          </a:prstGeom>
        </p:spPr>
        <p:txBody>
          <a:bodyPr wrap="square">
            <a:spAutoFit/>
          </a:bodyPr>
          <a:lstStyle/>
          <a:p>
            <a:r>
              <a:rPr lang="en-US" sz="3200" b="1" dirty="0" smtClean="0"/>
              <a:t>CEA</a:t>
            </a:r>
            <a:endParaRPr lang="el-GR" sz="3200"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9266"/>
                                        </p:tgtEl>
                                        <p:attrNameLst>
                                          <p:attrName>style.visibility</p:attrName>
                                        </p:attrNameLst>
                                      </p:cBhvr>
                                      <p:to>
                                        <p:strVal val="visible"/>
                                      </p:to>
                                    </p:set>
                                    <p:anim calcmode="lin" valueType="num">
                                      <p:cBhvr additive="base">
                                        <p:cTn id="7" dur="500" fill="hold"/>
                                        <p:tgtEl>
                                          <p:spTgt spid="139266"/>
                                        </p:tgtEl>
                                        <p:attrNameLst>
                                          <p:attrName>ppt_x</p:attrName>
                                        </p:attrNameLst>
                                      </p:cBhvr>
                                      <p:tavLst>
                                        <p:tav tm="0">
                                          <p:val>
                                            <p:strVal val="#ppt_x"/>
                                          </p:val>
                                        </p:tav>
                                        <p:tav tm="100000">
                                          <p:val>
                                            <p:strVal val="#ppt_x"/>
                                          </p:val>
                                        </p:tav>
                                      </p:tavLst>
                                    </p:anim>
                                    <p:anim calcmode="lin" valueType="num">
                                      <p:cBhvr additive="base">
                                        <p:cTn id="8" dur="500" fill="hold"/>
                                        <p:tgtEl>
                                          <p:spTgt spid="13926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926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214290"/>
            <a:ext cx="9144000" cy="928694"/>
          </a:xfrm>
        </p:spPr>
        <p:txBody>
          <a:bodyPr>
            <a:normAutofit fontScale="90000"/>
          </a:bodyPr>
          <a:lstStyle/>
          <a:p>
            <a:r>
              <a:rPr lang="el-GR" sz="2800" dirty="0" smtClean="0"/>
              <a:t>Κνησμώδης, συμπαγής, λευκάζουσα  πλάκα ή βλατίδα  της άκρης του πέους (βαλάνου και ακροποσθίας) συστέλλουσα την ουρήθρα και προκαλούσα φίμωση (εμπόδιση  ανάσυρσης της ακροποσθίας). </a:t>
            </a:r>
            <a:endParaRPr lang="el-GR" sz="2800" dirty="0"/>
          </a:p>
        </p:txBody>
      </p:sp>
      <p:pic>
        <p:nvPicPr>
          <p:cNvPr id="99330" name="Picture 2" descr="Penile Lichen Sclerosus"/>
          <p:cNvPicPr>
            <a:picLocks noChangeAspect="1" noChangeArrowheads="1"/>
          </p:cNvPicPr>
          <p:nvPr/>
        </p:nvPicPr>
        <p:blipFill>
          <a:blip r:embed="rId2" cstate="print"/>
          <a:srcRect/>
          <a:stretch>
            <a:fillRect/>
          </a:stretch>
        </p:blipFill>
        <p:spPr bwMode="auto">
          <a:xfrm>
            <a:off x="142844" y="1285860"/>
            <a:ext cx="7312470" cy="3929090"/>
          </a:xfrm>
          <a:prstGeom prst="rect">
            <a:avLst/>
          </a:prstGeom>
          <a:noFill/>
        </p:spPr>
      </p:pic>
      <p:pic>
        <p:nvPicPr>
          <p:cNvPr id="99332" name="Picture 4" descr="http://www.pcds.org.uk/ee/images/made/ee/images/uploads/clinical/BXO_1_800_727_70_http:www.pcds.org.ukeeassetsimgwatermark.gif_0_0_80_r_b_-5_-5_.jpg"/>
          <p:cNvPicPr>
            <a:picLocks noChangeAspect="1" noChangeArrowheads="1"/>
          </p:cNvPicPr>
          <p:nvPr/>
        </p:nvPicPr>
        <p:blipFill>
          <a:blip r:embed="rId3" cstate="print"/>
          <a:srcRect/>
          <a:stretch>
            <a:fillRect/>
          </a:stretch>
        </p:blipFill>
        <p:spPr bwMode="auto">
          <a:xfrm>
            <a:off x="4929190" y="3078330"/>
            <a:ext cx="4000528" cy="3635480"/>
          </a:xfrm>
          <a:prstGeom prst="rect">
            <a:avLst/>
          </a:prstGeom>
          <a:noFill/>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142900"/>
            <a:ext cx="9144000" cy="1560538"/>
          </a:xfrm>
        </p:spPr>
        <p:txBody>
          <a:bodyPr>
            <a:normAutofit/>
          </a:bodyPr>
          <a:lstStyle/>
          <a:p>
            <a:r>
              <a:rPr lang="el-GR" sz="3600" dirty="0" smtClean="0"/>
              <a:t>1</a:t>
            </a:r>
            <a:r>
              <a:rPr lang="en-US" sz="3600" dirty="0" smtClean="0"/>
              <a:t>a</a:t>
            </a:r>
            <a:r>
              <a:rPr lang="el-GR" sz="3600" dirty="0" smtClean="0"/>
              <a:t>.Πρωτοπαθής νόσος του </a:t>
            </a:r>
            <a:r>
              <a:rPr lang="en-US" sz="3600" dirty="0" smtClean="0"/>
              <a:t>Paget </a:t>
            </a:r>
            <a:r>
              <a:rPr lang="el-GR" sz="3600" dirty="0" smtClean="0"/>
              <a:t>στο πέος και στο όσχεο</a:t>
            </a:r>
            <a:r>
              <a:rPr lang="en-US" sz="3600" dirty="0" smtClean="0"/>
              <a:t>  ( </a:t>
            </a:r>
            <a:r>
              <a:rPr lang="en-US" sz="3600" dirty="0" err="1" smtClean="0"/>
              <a:t>Alcian</a:t>
            </a:r>
            <a:r>
              <a:rPr lang="en-US" sz="3600" dirty="0" smtClean="0"/>
              <a:t> blue, A-H, CEA</a:t>
            </a:r>
            <a:r>
              <a:rPr lang="el-GR" sz="3600" dirty="0" smtClean="0"/>
              <a:t> </a:t>
            </a:r>
            <a:r>
              <a:rPr lang="en-US" sz="3600" dirty="0" smtClean="0"/>
              <a:t>). </a:t>
            </a:r>
            <a:endParaRPr lang="el-GR" sz="3600" dirty="0"/>
          </a:p>
        </p:txBody>
      </p:sp>
      <p:pic>
        <p:nvPicPr>
          <p:cNvPr id="78850" name="Picture 2" descr="http://www.pathologyoutlines.com/images/testis/9_08B.jpg"/>
          <p:cNvPicPr>
            <a:picLocks noChangeAspect="1" noChangeArrowheads="1"/>
          </p:cNvPicPr>
          <p:nvPr/>
        </p:nvPicPr>
        <p:blipFill>
          <a:blip r:embed="rId2" cstate="print"/>
          <a:srcRect/>
          <a:stretch>
            <a:fillRect/>
          </a:stretch>
        </p:blipFill>
        <p:spPr bwMode="auto">
          <a:xfrm rot="16200000">
            <a:off x="-837694" y="2377001"/>
            <a:ext cx="5318694" cy="3643305"/>
          </a:xfrm>
          <a:prstGeom prst="rect">
            <a:avLst/>
          </a:prstGeom>
          <a:noFill/>
        </p:spPr>
      </p:pic>
      <p:pic>
        <p:nvPicPr>
          <p:cNvPr id="78852" name="Picture 4" descr="https://www.auanet.org/education/modules/pathology/penis-carcinomas/images/paget_disease-figureA.jpg"/>
          <p:cNvPicPr>
            <a:picLocks noChangeAspect="1" noChangeArrowheads="1"/>
          </p:cNvPicPr>
          <p:nvPr/>
        </p:nvPicPr>
        <p:blipFill>
          <a:blip r:embed="rId3" cstate="print"/>
          <a:srcRect/>
          <a:stretch>
            <a:fillRect/>
          </a:stretch>
        </p:blipFill>
        <p:spPr bwMode="auto">
          <a:xfrm>
            <a:off x="4572000" y="1214422"/>
            <a:ext cx="3143272" cy="2357454"/>
          </a:xfrm>
          <a:prstGeom prst="rect">
            <a:avLst/>
          </a:prstGeom>
          <a:noFill/>
        </p:spPr>
      </p:pic>
      <p:pic>
        <p:nvPicPr>
          <p:cNvPr id="78854" name="Picture 6" descr="http://www.pathologyoutlines.com/images/testis/9_08C.jpg"/>
          <p:cNvPicPr>
            <a:picLocks noChangeAspect="1" noChangeArrowheads="1"/>
          </p:cNvPicPr>
          <p:nvPr/>
        </p:nvPicPr>
        <p:blipFill>
          <a:blip r:embed="rId4" cstate="print"/>
          <a:srcRect/>
          <a:stretch>
            <a:fillRect/>
          </a:stretch>
        </p:blipFill>
        <p:spPr bwMode="auto">
          <a:xfrm>
            <a:off x="3786182" y="3643314"/>
            <a:ext cx="5500694" cy="3657962"/>
          </a:xfrm>
          <a:prstGeom prst="rect">
            <a:avLst/>
          </a:prstGeom>
          <a:noFill/>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0"/>
            <a:ext cx="9144000" cy="1857364"/>
          </a:xfrm>
        </p:spPr>
        <p:txBody>
          <a:bodyPr>
            <a:normAutofit fontScale="90000"/>
          </a:bodyPr>
          <a:lstStyle/>
          <a:p>
            <a:r>
              <a:rPr lang="el-GR" sz="3600" dirty="0" smtClean="0"/>
              <a:t>1</a:t>
            </a:r>
            <a:r>
              <a:rPr lang="en-US" sz="3600" dirty="0" smtClean="0"/>
              <a:t>a</a:t>
            </a:r>
            <a:r>
              <a:rPr lang="el-GR" sz="3600" dirty="0" smtClean="0"/>
              <a:t>.(Εξωμαστική) πρωτοπαθής νόσος του </a:t>
            </a:r>
            <a:r>
              <a:rPr lang="en-US" sz="3600" dirty="0" smtClean="0"/>
              <a:t>Paget</a:t>
            </a:r>
            <a:r>
              <a:rPr lang="el-GR" sz="3600" dirty="0" smtClean="0"/>
              <a:t>.</a:t>
            </a:r>
            <a:r>
              <a:rPr lang="el-GR" sz="2000" dirty="0" smtClean="0"/>
              <a:t/>
            </a:r>
            <a:br>
              <a:rPr lang="el-GR" sz="2000" dirty="0" smtClean="0"/>
            </a:br>
            <a:r>
              <a:rPr lang="el-GR" sz="2000" dirty="0" smtClean="0"/>
              <a:t>Α. Μικρή μεγέθυνση. Β. Μεγάλη μεγέθυνση. Άφθονα μεμονωμένα, μεγάλα άτυπα κύτταρα με </a:t>
            </a:r>
            <a:r>
              <a:rPr lang="el-GR" sz="2000" dirty="0" err="1" smtClean="0"/>
              <a:t>αμφίφιλο</a:t>
            </a:r>
            <a:r>
              <a:rPr lang="el-GR" sz="2000" dirty="0" smtClean="0"/>
              <a:t> κυτταρόπλασμα, διάσπαρτα σε όλο το πάχος της επιδερμίδας.</a:t>
            </a:r>
            <a:br>
              <a:rPr lang="el-GR" sz="2000" dirty="0" smtClean="0"/>
            </a:br>
            <a:r>
              <a:rPr lang="en-US" sz="2000" dirty="0" smtClean="0"/>
              <a:t>C &amp; D. </a:t>
            </a:r>
            <a:r>
              <a:rPr lang="el-GR" sz="2000" dirty="0" err="1" smtClean="0"/>
              <a:t>Ανοσοϊστοχημεία</a:t>
            </a:r>
            <a:r>
              <a:rPr lang="el-GR" sz="2000" dirty="0" smtClean="0"/>
              <a:t> έναντι της </a:t>
            </a:r>
            <a:r>
              <a:rPr lang="el-GR" sz="2000" dirty="0" err="1" smtClean="0"/>
              <a:t>κυτταροκερατίνης</a:t>
            </a:r>
            <a:r>
              <a:rPr lang="el-GR" sz="2000" dirty="0" smtClean="0"/>
              <a:t> </a:t>
            </a:r>
            <a:r>
              <a:rPr lang="en-US" sz="2000" b="1" dirty="0" smtClean="0"/>
              <a:t>CAM5.2</a:t>
            </a:r>
            <a:r>
              <a:rPr lang="en-US" sz="2000" dirty="0" smtClean="0"/>
              <a:t>. </a:t>
            </a:r>
            <a:r>
              <a:rPr lang="el-GR" sz="2000" dirty="0" smtClean="0"/>
              <a:t>Θετική χρώση στα νεοπλασματικά κύτταρα, αρνητική στα ακανθώδη (κερατινο)κύτταρα της επιδερμίδας.</a:t>
            </a:r>
            <a:endParaRPr lang="el-GR" dirty="0"/>
          </a:p>
        </p:txBody>
      </p:sp>
      <p:pic>
        <p:nvPicPr>
          <p:cNvPr id="96258" name="Picture 2" descr="http://www.elsevier.es/ficheros/publicaciones/15782190/0000010400000002/v1_201304241618/S1578219013000036/v1_201304241618/en/main.assets/gr2.jpeg"/>
          <p:cNvPicPr>
            <a:picLocks noChangeAspect="1" noChangeArrowheads="1"/>
          </p:cNvPicPr>
          <p:nvPr/>
        </p:nvPicPr>
        <p:blipFill>
          <a:blip r:embed="rId2" cstate="print"/>
          <a:srcRect/>
          <a:stretch>
            <a:fillRect/>
          </a:stretch>
        </p:blipFill>
        <p:spPr bwMode="auto">
          <a:xfrm>
            <a:off x="1214414" y="1857364"/>
            <a:ext cx="6680704" cy="5000636"/>
          </a:xfrm>
          <a:prstGeom prst="rect">
            <a:avLst/>
          </a:prstGeom>
          <a:noFill/>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0"/>
            <a:ext cx="9144000" cy="785794"/>
          </a:xfrm>
        </p:spPr>
        <p:txBody>
          <a:bodyPr>
            <a:noAutofit/>
          </a:bodyPr>
          <a:lstStyle/>
          <a:p>
            <a:r>
              <a:rPr lang="el-GR" sz="2000" dirty="0" smtClean="0"/>
              <a:t>1</a:t>
            </a:r>
            <a:r>
              <a:rPr lang="en-US" sz="2000" dirty="0" smtClean="0"/>
              <a:t>b</a:t>
            </a:r>
            <a:r>
              <a:rPr lang="el-GR" sz="2000" dirty="0" smtClean="0"/>
              <a:t>.</a:t>
            </a:r>
            <a:r>
              <a:rPr lang="en-US" sz="2000" dirty="0" smtClean="0"/>
              <a:t> </a:t>
            </a:r>
            <a:r>
              <a:rPr lang="el-GR" sz="2000" b="1" dirty="0" smtClean="0"/>
              <a:t>Παζετοειδής</a:t>
            </a:r>
            <a:r>
              <a:rPr lang="el-GR" sz="2000" dirty="0" smtClean="0"/>
              <a:t> </a:t>
            </a:r>
            <a:r>
              <a:rPr lang="el-GR" sz="2000" b="1" dirty="0" smtClean="0"/>
              <a:t>μετάσταση</a:t>
            </a:r>
            <a:r>
              <a:rPr lang="el-GR" sz="2000" dirty="0" smtClean="0"/>
              <a:t> ουροθηλιακού καρκινώματος στο καλυπτήριο επιθήλιο της βαλάνου∙ άρα  </a:t>
            </a:r>
            <a:r>
              <a:rPr lang="el-GR" sz="2000" dirty="0" smtClean="0">
                <a:effectLst>
                  <a:outerShdw blurRad="38100" dist="38100" dir="2700000" algn="tl">
                    <a:srgbClr val="000000">
                      <a:alpha val="43137"/>
                    </a:srgbClr>
                  </a:outerShdw>
                </a:effectLst>
              </a:rPr>
              <a:t>δευτεροπαθής</a:t>
            </a:r>
            <a:r>
              <a:rPr lang="el-GR" sz="2000" dirty="0" smtClean="0"/>
              <a:t>  η φύση της νόσου. Εκλεκτική ανοσοϊστοθετικότητα  των κακοήθων κυττάρων στην </a:t>
            </a:r>
            <a:r>
              <a:rPr lang="el-GR" sz="2000" dirty="0" smtClean="0">
                <a:effectLst>
                  <a:outerShdw blurRad="38100" dist="38100" dir="2700000" algn="tl">
                    <a:srgbClr val="000000">
                      <a:alpha val="43137"/>
                    </a:srgbClr>
                  </a:outerShdw>
                </a:effectLst>
              </a:rPr>
              <a:t>κυτταροκερατίνη 7</a:t>
            </a:r>
            <a:r>
              <a:rPr lang="el-GR" sz="2000" dirty="0" smtClean="0"/>
              <a:t>. </a:t>
            </a:r>
            <a:endParaRPr lang="el-GR" sz="2000" dirty="0"/>
          </a:p>
        </p:txBody>
      </p:sp>
      <p:pic>
        <p:nvPicPr>
          <p:cNvPr id="97282" name="Picture 2" descr="http://www.elsevier.es/ficheros/publicaciones/15782190/0000010400000002/v1_201304241618/S1578219013000036/v1_201304241618/en/main.assets/gr6.jpeg"/>
          <p:cNvPicPr>
            <a:picLocks noChangeAspect="1" noChangeArrowheads="1"/>
          </p:cNvPicPr>
          <p:nvPr/>
        </p:nvPicPr>
        <p:blipFill>
          <a:blip r:embed="rId2" cstate="print"/>
          <a:srcRect/>
          <a:stretch>
            <a:fillRect/>
          </a:stretch>
        </p:blipFill>
        <p:spPr bwMode="auto">
          <a:xfrm>
            <a:off x="500034" y="781085"/>
            <a:ext cx="8118581" cy="6076915"/>
          </a:xfrm>
          <a:prstGeom prst="rect">
            <a:avLst/>
          </a:prstGeom>
          <a:noFill/>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090" name="Picture 2" descr="http://melanocytepathology.com/uploads/editor/Malignant_melanoma_03_a.jpg"/>
          <p:cNvPicPr>
            <a:picLocks noChangeAspect="1" noChangeArrowheads="1"/>
          </p:cNvPicPr>
          <p:nvPr/>
        </p:nvPicPr>
        <p:blipFill>
          <a:blip r:embed="rId2" cstate="print"/>
          <a:srcRect/>
          <a:stretch>
            <a:fillRect/>
          </a:stretch>
        </p:blipFill>
        <p:spPr bwMode="auto">
          <a:xfrm>
            <a:off x="214282" y="1285860"/>
            <a:ext cx="8721042" cy="5357850"/>
          </a:xfrm>
          <a:prstGeom prst="rect">
            <a:avLst/>
          </a:prstGeom>
          <a:noFill/>
        </p:spPr>
      </p:pic>
      <p:sp>
        <p:nvSpPr>
          <p:cNvPr id="4" name="1 - Τίτλος"/>
          <p:cNvSpPr>
            <a:spLocks noGrp="1"/>
          </p:cNvSpPr>
          <p:nvPr>
            <p:ph type="title"/>
          </p:nvPr>
        </p:nvSpPr>
        <p:spPr>
          <a:xfrm>
            <a:off x="0" y="142875"/>
            <a:ext cx="9001125" cy="928688"/>
          </a:xfrm>
        </p:spPr>
        <p:txBody>
          <a:bodyPr>
            <a:normAutofit fontScale="90000"/>
          </a:bodyPr>
          <a:lstStyle/>
          <a:p>
            <a:r>
              <a:rPr lang="en-US" dirty="0" smtClean="0"/>
              <a:t> </a:t>
            </a:r>
            <a:r>
              <a:rPr lang="el-GR" b="1" dirty="0" smtClean="0">
                <a:solidFill>
                  <a:schemeClr val="bg2">
                    <a:lumMod val="25000"/>
                  </a:schemeClr>
                </a:solidFill>
              </a:rPr>
              <a:t>2</a:t>
            </a:r>
            <a:r>
              <a:rPr lang="el-GR" dirty="0" smtClean="0">
                <a:solidFill>
                  <a:schemeClr val="bg2">
                    <a:lumMod val="25000"/>
                  </a:schemeClr>
                </a:solidFill>
              </a:rPr>
              <a:t>.Παζετοειδής διασπορά </a:t>
            </a:r>
            <a:r>
              <a:rPr lang="en-US" dirty="0" smtClean="0">
                <a:solidFill>
                  <a:schemeClr val="bg2">
                    <a:lumMod val="25000"/>
                  </a:schemeClr>
                </a:solidFill>
              </a:rPr>
              <a:t/>
            </a:r>
            <a:br>
              <a:rPr lang="en-US" dirty="0" smtClean="0">
                <a:solidFill>
                  <a:schemeClr val="bg2">
                    <a:lumMod val="25000"/>
                  </a:schemeClr>
                </a:solidFill>
              </a:rPr>
            </a:br>
            <a:r>
              <a:rPr lang="en-US" dirty="0" smtClean="0">
                <a:solidFill>
                  <a:schemeClr val="bg2">
                    <a:lumMod val="25000"/>
                  </a:schemeClr>
                </a:solidFill>
              </a:rPr>
              <a:t>in situ</a:t>
            </a:r>
            <a:r>
              <a:rPr lang="el-GR" dirty="0" smtClean="0">
                <a:solidFill>
                  <a:schemeClr val="bg2">
                    <a:lumMod val="25000"/>
                  </a:schemeClr>
                </a:solidFill>
              </a:rPr>
              <a:t> (αχρωστικού) </a:t>
            </a:r>
            <a:r>
              <a:rPr lang="en-US" dirty="0" smtClean="0">
                <a:solidFill>
                  <a:schemeClr val="bg2">
                    <a:lumMod val="25000"/>
                  </a:schemeClr>
                </a:solidFill>
              </a:rPr>
              <a:t> </a:t>
            </a:r>
            <a:r>
              <a:rPr lang="el-GR" dirty="0" smtClean="0">
                <a:solidFill>
                  <a:schemeClr val="bg2">
                    <a:lumMod val="25000"/>
                  </a:schemeClr>
                </a:solidFill>
                <a:effectLst>
                  <a:outerShdw blurRad="38100" dist="38100" dir="2700000" algn="tl">
                    <a:srgbClr val="000000">
                      <a:alpha val="43137"/>
                    </a:srgbClr>
                  </a:outerShdw>
                </a:effectLst>
              </a:rPr>
              <a:t>μελανώματος</a:t>
            </a:r>
            <a:endParaRPr lang="el-GR" dirty="0">
              <a:solidFill>
                <a:schemeClr val="bg2">
                  <a:lumMod val="25000"/>
                </a:schemeClr>
              </a:solidFill>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142852"/>
            <a:ext cx="9144000" cy="857256"/>
          </a:xfrm>
        </p:spPr>
        <p:txBody>
          <a:bodyPr>
            <a:normAutofit fontScale="90000"/>
          </a:bodyPr>
          <a:lstStyle/>
          <a:p>
            <a:r>
              <a:rPr lang="en-US" dirty="0" smtClean="0"/>
              <a:t> </a:t>
            </a:r>
            <a:r>
              <a:rPr lang="el-GR" dirty="0" smtClean="0">
                <a:solidFill>
                  <a:schemeClr val="bg2">
                    <a:lumMod val="25000"/>
                  </a:schemeClr>
                </a:solidFill>
              </a:rPr>
              <a:t>2.Παζετοειδής διασπορά </a:t>
            </a:r>
            <a:r>
              <a:rPr lang="el-GR" dirty="0" smtClean="0">
                <a:solidFill>
                  <a:schemeClr val="bg2">
                    <a:lumMod val="25000"/>
                  </a:schemeClr>
                </a:solidFill>
                <a:effectLst>
                  <a:outerShdw blurRad="38100" dist="38100" dir="2700000" algn="tl">
                    <a:srgbClr val="000000">
                      <a:alpha val="43137"/>
                    </a:srgbClr>
                  </a:outerShdw>
                </a:effectLst>
              </a:rPr>
              <a:t>μελανώματος</a:t>
            </a:r>
            <a:endParaRPr lang="el-GR" dirty="0">
              <a:solidFill>
                <a:schemeClr val="bg2">
                  <a:lumMod val="25000"/>
                </a:schemeClr>
              </a:solidFill>
              <a:effectLst>
                <a:outerShdw blurRad="38100" dist="38100" dir="2700000" algn="tl">
                  <a:srgbClr val="000000">
                    <a:alpha val="43137"/>
                  </a:srgbClr>
                </a:outerShdw>
              </a:effectLst>
            </a:endParaRPr>
          </a:p>
        </p:txBody>
      </p:sp>
      <p:pic>
        <p:nvPicPr>
          <p:cNvPr id="72706" name="Picture 2" descr="http://www.skinpathology.org/wp-content/uploads/Melanoma-Pagetoid-Spread.jpg"/>
          <p:cNvPicPr>
            <a:picLocks noChangeAspect="1" noChangeArrowheads="1"/>
          </p:cNvPicPr>
          <p:nvPr/>
        </p:nvPicPr>
        <p:blipFill>
          <a:blip r:embed="rId2" cstate="print"/>
          <a:srcRect/>
          <a:stretch>
            <a:fillRect/>
          </a:stretch>
        </p:blipFill>
        <p:spPr bwMode="auto">
          <a:xfrm>
            <a:off x="785786" y="1000108"/>
            <a:ext cx="7620053" cy="5715040"/>
          </a:xfrm>
          <a:prstGeom prst="rect">
            <a:avLst/>
          </a:prstGeom>
          <a:noFill/>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306" name="Picture 2" descr="http://www.elsevier.es/ficheros/publicaciones/15782190/0000010400000002/v1_201304241618/S1578219013000036/v1_201304241618/en/main.assets/gr33.jpeg"/>
          <p:cNvPicPr>
            <a:picLocks noChangeAspect="1" noChangeArrowheads="1"/>
          </p:cNvPicPr>
          <p:nvPr/>
        </p:nvPicPr>
        <p:blipFill>
          <a:blip r:embed="rId2" cstate="print"/>
          <a:srcRect/>
          <a:stretch>
            <a:fillRect/>
          </a:stretch>
        </p:blipFill>
        <p:spPr bwMode="auto">
          <a:xfrm>
            <a:off x="714348" y="1187463"/>
            <a:ext cx="7557273" cy="5670537"/>
          </a:xfrm>
          <a:prstGeom prst="rect">
            <a:avLst/>
          </a:prstGeom>
          <a:noFill/>
        </p:spPr>
      </p:pic>
      <p:sp>
        <p:nvSpPr>
          <p:cNvPr id="4" name="1 - Τίτλος"/>
          <p:cNvSpPr>
            <a:spLocks noGrp="1"/>
          </p:cNvSpPr>
          <p:nvPr>
            <p:ph type="title"/>
          </p:nvPr>
        </p:nvSpPr>
        <p:spPr>
          <a:xfrm>
            <a:off x="0" y="0"/>
            <a:ext cx="9144000" cy="1143000"/>
          </a:xfrm>
        </p:spPr>
        <p:txBody>
          <a:bodyPr>
            <a:normAutofit fontScale="90000"/>
          </a:bodyPr>
          <a:lstStyle/>
          <a:p>
            <a:r>
              <a:rPr lang="en-US" sz="2800" dirty="0" smtClean="0"/>
              <a:t> </a:t>
            </a:r>
            <a:r>
              <a:rPr lang="el-GR" sz="2800" dirty="0" smtClean="0">
                <a:solidFill>
                  <a:schemeClr val="bg2">
                    <a:lumMod val="25000"/>
                  </a:schemeClr>
                </a:solidFill>
              </a:rPr>
              <a:t>2.Παζετοειδής διασπορά σε </a:t>
            </a:r>
            <a:r>
              <a:rPr lang="en-US" sz="2800" dirty="0" smtClean="0">
                <a:solidFill>
                  <a:schemeClr val="bg2">
                    <a:lumMod val="25000"/>
                  </a:schemeClr>
                </a:solidFill>
              </a:rPr>
              <a:t>in situ </a:t>
            </a:r>
            <a:r>
              <a:rPr lang="el-GR" sz="2800" dirty="0" smtClean="0">
                <a:solidFill>
                  <a:schemeClr val="bg2">
                    <a:lumMod val="25000"/>
                  </a:schemeClr>
                </a:solidFill>
                <a:effectLst>
                  <a:outerShdw blurRad="38100" dist="38100" dir="2700000" algn="tl">
                    <a:srgbClr val="000000">
                      <a:alpha val="43137"/>
                    </a:srgbClr>
                  </a:outerShdw>
                </a:effectLst>
              </a:rPr>
              <a:t>μελάνωμα</a:t>
            </a:r>
            <a:r>
              <a:rPr lang="el-GR" sz="2800" dirty="0" smtClean="0">
                <a:solidFill>
                  <a:schemeClr val="bg2">
                    <a:lumMod val="25000"/>
                  </a:schemeClr>
                </a:solidFill>
              </a:rPr>
              <a:t>. </a:t>
            </a:r>
            <a:r>
              <a:rPr lang="el-GR" sz="2800" dirty="0" err="1" smtClean="0">
                <a:solidFill>
                  <a:schemeClr val="bg2">
                    <a:lumMod val="25000"/>
                  </a:schemeClr>
                </a:solidFill>
              </a:rPr>
              <a:t>Ανοσοχρώση</a:t>
            </a:r>
            <a:r>
              <a:rPr lang="en-US" sz="2800" dirty="0" smtClean="0">
                <a:solidFill>
                  <a:schemeClr val="bg2">
                    <a:lumMod val="25000"/>
                  </a:schemeClr>
                </a:solidFill>
              </a:rPr>
              <a:t>,</a:t>
            </a:r>
            <a:r>
              <a:rPr lang="el-GR" sz="2800" dirty="0" smtClean="0">
                <a:solidFill>
                  <a:schemeClr val="bg2">
                    <a:lumMod val="25000"/>
                  </a:schemeClr>
                </a:solidFill>
              </a:rPr>
              <a:t> και στην ανώτερη στοιβάδα</a:t>
            </a:r>
            <a:r>
              <a:rPr lang="en-US" sz="2800" dirty="0" smtClean="0">
                <a:solidFill>
                  <a:schemeClr val="bg2">
                    <a:lumMod val="25000"/>
                  </a:schemeClr>
                </a:solidFill>
              </a:rPr>
              <a:t>,</a:t>
            </a:r>
            <a:r>
              <a:rPr lang="el-GR" sz="2800" dirty="0" smtClean="0">
                <a:solidFill>
                  <a:schemeClr val="bg2">
                    <a:lumMod val="25000"/>
                  </a:schemeClr>
                </a:solidFill>
              </a:rPr>
              <a:t> διάσπαρτων, μεμονωμένων κακοήθων </a:t>
            </a:r>
            <a:r>
              <a:rPr lang="el-GR" sz="2800" dirty="0" err="1" smtClean="0">
                <a:solidFill>
                  <a:schemeClr val="bg2">
                    <a:lumMod val="25000"/>
                  </a:schemeClr>
                </a:solidFill>
              </a:rPr>
              <a:t>μελανοκυττάρων</a:t>
            </a:r>
            <a:r>
              <a:rPr lang="el-GR" sz="2800" dirty="0" smtClean="0">
                <a:solidFill>
                  <a:schemeClr val="bg2">
                    <a:lumMod val="25000"/>
                  </a:schemeClr>
                </a:solidFill>
              </a:rPr>
              <a:t> </a:t>
            </a:r>
            <a:r>
              <a:rPr lang="el-GR" sz="2800" dirty="0" smtClean="0">
                <a:solidFill>
                  <a:schemeClr val="bg2">
                    <a:lumMod val="25000"/>
                  </a:schemeClr>
                </a:solidFill>
              </a:rPr>
              <a:t>στο</a:t>
            </a:r>
            <a:r>
              <a:rPr lang="el-GR" sz="2800" dirty="0">
                <a:solidFill>
                  <a:schemeClr val="bg2">
                    <a:lumMod val="25000"/>
                  </a:schemeClr>
                </a:solidFill>
              </a:rPr>
              <a:t>ν</a:t>
            </a:r>
            <a:r>
              <a:rPr lang="el-GR" sz="2800" dirty="0" smtClean="0">
                <a:solidFill>
                  <a:schemeClr val="bg2">
                    <a:lumMod val="25000"/>
                  </a:schemeClr>
                </a:solidFill>
              </a:rPr>
              <a:t> </a:t>
            </a:r>
            <a:r>
              <a:rPr lang="el-GR" sz="2800" dirty="0" smtClean="0">
                <a:solidFill>
                  <a:schemeClr val="bg2">
                    <a:lumMod val="25000"/>
                  </a:schemeClr>
                </a:solidFill>
              </a:rPr>
              <a:t>μελανοκυτταρικό δείκτη </a:t>
            </a:r>
            <a:r>
              <a:rPr lang="en-US" sz="2800" dirty="0" smtClean="0">
                <a:solidFill>
                  <a:schemeClr val="bg2">
                    <a:lumMod val="25000"/>
                  </a:schemeClr>
                </a:solidFill>
              </a:rPr>
              <a:t>HMB-45 (</a:t>
            </a:r>
            <a:r>
              <a:rPr lang="el-GR" sz="2800" dirty="0" smtClean="0">
                <a:solidFill>
                  <a:schemeClr val="bg2">
                    <a:lumMod val="25000"/>
                  </a:schemeClr>
                </a:solidFill>
              </a:rPr>
              <a:t>βέλη)</a:t>
            </a:r>
            <a:r>
              <a:rPr lang="en-US" sz="2800" dirty="0" smtClean="0">
                <a:solidFill>
                  <a:schemeClr val="bg2">
                    <a:lumMod val="25000"/>
                  </a:schemeClr>
                </a:solidFill>
              </a:rPr>
              <a:t>.</a:t>
            </a:r>
            <a:endParaRPr lang="el-GR" sz="2800" dirty="0">
              <a:solidFill>
                <a:schemeClr val="bg2">
                  <a:lumMod val="25000"/>
                </a:schemeClr>
              </a:solidFill>
            </a:endParaRPr>
          </a:p>
        </p:txBody>
      </p:sp>
      <p:sp>
        <p:nvSpPr>
          <p:cNvPr id="5" name="4 - Βέλος προς τα κάτω"/>
          <p:cNvSpPr/>
          <p:nvPr/>
        </p:nvSpPr>
        <p:spPr>
          <a:xfrm>
            <a:off x="7092280" y="4941168"/>
            <a:ext cx="288032" cy="64807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6" name="5 - Βέλος προς τα κάτω"/>
          <p:cNvSpPr/>
          <p:nvPr/>
        </p:nvSpPr>
        <p:spPr>
          <a:xfrm>
            <a:off x="6588224" y="4581128"/>
            <a:ext cx="288032" cy="64807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Rot="1" noChangeArrowheads="1"/>
          </p:cNvSpPr>
          <p:nvPr>
            <p:ph type="title"/>
          </p:nvPr>
        </p:nvSpPr>
        <p:spPr/>
        <p:txBody>
          <a:bodyPr/>
          <a:lstStyle/>
          <a:p>
            <a:pPr eaLnBrk="1" hangingPunct="1">
              <a:defRPr/>
            </a:pPr>
            <a:endParaRPr lang="el-GR" smtClean="0"/>
          </a:p>
        </p:txBody>
      </p:sp>
      <p:sp>
        <p:nvSpPr>
          <p:cNvPr id="64515" name="Rectangle 3"/>
          <p:cNvSpPr>
            <a:spLocks noGrp="1" noRot="1" noChangeArrowheads="1"/>
          </p:cNvSpPr>
          <p:nvPr>
            <p:ph type="body" idx="1"/>
          </p:nvPr>
        </p:nvSpPr>
        <p:spPr/>
        <p:txBody>
          <a:bodyPr/>
          <a:lstStyle/>
          <a:p>
            <a:pPr eaLnBrk="1" hangingPunct="1">
              <a:defRPr/>
            </a:pPr>
            <a:endParaRPr lang="el-GR" smtClean="0"/>
          </a:p>
        </p:txBody>
      </p:sp>
      <p:pic>
        <p:nvPicPr>
          <p:cNvPr id="53252" name="Picture 4" descr="18 bowenoid-papulosis-9"/>
          <p:cNvPicPr>
            <a:picLocks noChangeAspect="1" noChangeArrowheads="1"/>
          </p:cNvPicPr>
          <p:nvPr/>
        </p:nvPicPr>
        <p:blipFill>
          <a:blip r:embed="rId2" cstate="print"/>
          <a:srcRect/>
          <a:stretch>
            <a:fillRect/>
          </a:stretch>
        </p:blipFill>
        <p:spPr bwMode="auto">
          <a:xfrm>
            <a:off x="323850" y="260350"/>
            <a:ext cx="8496300" cy="640873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Rot="1" noChangeArrowheads="1"/>
          </p:cNvSpPr>
          <p:nvPr>
            <p:ph type="title"/>
          </p:nvPr>
        </p:nvSpPr>
        <p:spPr/>
        <p:txBody>
          <a:bodyPr/>
          <a:lstStyle/>
          <a:p>
            <a:pPr eaLnBrk="1" hangingPunct="1">
              <a:defRPr/>
            </a:pPr>
            <a:endParaRPr lang="el-GR" smtClean="0"/>
          </a:p>
        </p:txBody>
      </p:sp>
      <p:sp>
        <p:nvSpPr>
          <p:cNvPr id="68611" name="Rectangle 3"/>
          <p:cNvSpPr>
            <a:spLocks noGrp="1" noRot="1" noChangeArrowheads="1"/>
          </p:cNvSpPr>
          <p:nvPr>
            <p:ph type="body" idx="1"/>
          </p:nvPr>
        </p:nvSpPr>
        <p:spPr/>
        <p:txBody>
          <a:bodyPr/>
          <a:lstStyle/>
          <a:p>
            <a:pPr eaLnBrk="1" hangingPunct="1">
              <a:defRPr/>
            </a:pPr>
            <a:endParaRPr lang="el-GR" smtClean="0"/>
          </a:p>
        </p:txBody>
      </p:sp>
      <p:pic>
        <p:nvPicPr>
          <p:cNvPr id="54276" name="Picture 4" descr="18 a papulosis amyloidosis_bowen_2_060327"/>
          <p:cNvPicPr>
            <a:picLocks noChangeAspect="1" noChangeArrowheads="1"/>
          </p:cNvPicPr>
          <p:nvPr/>
        </p:nvPicPr>
        <p:blipFill>
          <a:blip r:embed="rId2" cstate="print"/>
          <a:srcRect/>
          <a:stretch>
            <a:fillRect/>
          </a:stretch>
        </p:blipFill>
        <p:spPr bwMode="auto">
          <a:xfrm>
            <a:off x="323850" y="0"/>
            <a:ext cx="84963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Grp="1" noRot="1" noChangeArrowheads="1"/>
          </p:cNvSpPr>
          <p:nvPr>
            <p:ph type="title"/>
          </p:nvPr>
        </p:nvSpPr>
        <p:spPr>
          <a:xfrm>
            <a:off x="0" y="0"/>
            <a:ext cx="9144000" cy="1417638"/>
          </a:xfrm>
        </p:spPr>
        <p:txBody>
          <a:bodyPr>
            <a:normAutofit fontScale="90000"/>
          </a:bodyPr>
          <a:lstStyle/>
          <a:p>
            <a:pPr eaLnBrk="1" hangingPunct="1">
              <a:defRPr/>
            </a:pPr>
            <a:r>
              <a:rPr lang="en-US" sz="3200" b="1" dirty="0" smtClean="0"/>
              <a:t>M</a:t>
            </a:r>
            <a:r>
              <a:rPr lang="el-GR" sz="3200" b="1" dirty="0" smtClean="0"/>
              <a:t>ποουενο</a:t>
            </a:r>
            <a:r>
              <a:rPr lang="el-GR" sz="3200" b="1" spc="600" dirty="0" smtClean="0"/>
              <a:t>ειδής</a:t>
            </a:r>
            <a:r>
              <a:rPr lang="el-GR" sz="3200" b="1" dirty="0" smtClean="0"/>
              <a:t> βλατίδωση.</a:t>
            </a:r>
            <a:br>
              <a:rPr lang="el-GR" sz="3200" b="1" dirty="0" smtClean="0"/>
            </a:br>
            <a:r>
              <a:rPr lang="el-GR" sz="2000" dirty="0" smtClean="0"/>
              <a:t>Παρά τη μέτρια, κονδυλωματώδους μορφής  ατυπία των ακανθωδών κυττάρων, </a:t>
            </a:r>
            <a:r>
              <a:rPr lang="el-GR" sz="2000" dirty="0" smtClean="0"/>
              <a:t/>
            </a:r>
            <a:br>
              <a:rPr lang="el-GR" sz="2000" dirty="0" smtClean="0"/>
            </a:br>
            <a:r>
              <a:rPr lang="el-GR" sz="2000" dirty="0" smtClean="0"/>
              <a:t>διατηρείται </a:t>
            </a:r>
            <a:r>
              <a:rPr lang="el-GR" sz="2000" dirty="0" smtClean="0"/>
              <a:t>κάπως ένα πλαίσιο ωρίμανσης. Καθοριστική πάντως </a:t>
            </a:r>
            <a:br>
              <a:rPr lang="el-GR" sz="2000" dirty="0" smtClean="0"/>
            </a:br>
            <a:r>
              <a:rPr lang="el-GR" sz="2000" dirty="0" smtClean="0"/>
              <a:t>για τη διαφοροδιάγνωση με τη νόσο του </a:t>
            </a:r>
            <a:r>
              <a:rPr lang="en-US" sz="2000" dirty="0" smtClean="0"/>
              <a:t>Bowen,</a:t>
            </a:r>
            <a:r>
              <a:rPr lang="el-GR" sz="2000" dirty="0" smtClean="0"/>
              <a:t> </a:t>
            </a:r>
            <a:r>
              <a:rPr lang="el-GR" sz="2000" dirty="0" smtClean="0">
                <a:effectLst>
                  <a:outerShdw blurRad="38100" dist="38100" dir="2700000" algn="tl">
                    <a:srgbClr val="000000">
                      <a:alpha val="43137"/>
                    </a:srgbClr>
                  </a:outerShdw>
                </a:effectLst>
              </a:rPr>
              <a:t>η κλινική και μακροσκοπική </a:t>
            </a:r>
            <a:r>
              <a:rPr lang="el-GR" sz="2000" dirty="0" smtClean="0"/>
              <a:t>εικόνα. </a:t>
            </a:r>
            <a:br>
              <a:rPr lang="el-GR" sz="2000" dirty="0" smtClean="0"/>
            </a:br>
            <a:r>
              <a:rPr lang="el-GR" sz="2000" dirty="0" smtClean="0"/>
              <a:t>Πιθανότητα αυτόματης υποστροφής, </a:t>
            </a:r>
            <a:r>
              <a:rPr lang="el-GR" sz="2000" i="1" dirty="0" smtClean="0"/>
              <a:t>συντηρητική </a:t>
            </a:r>
            <a:r>
              <a:rPr lang="el-GR" sz="2000" dirty="0" smtClean="0"/>
              <a:t>αντιμετώπιση.</a:t>
            </a:r>
          </a:p>
        </p:txBody>
      </p:sp>
      <p:sp>
        <p:nvSpPr>
          <p:cNvPr id="67587" name="Rectangle 3"/>
          <p:cNvSpPr>
            <a:spLocks noGrp="1" noRot="1" noChangeArrowheads="1"/>
          </p:cNvSpPr>
          <p:nvPr>
            <p:ph type="body" idx="1"/>
          </p:nvPr>
        </p:nvSpPr>
        <p:spPr/>
        <p:txBody>
          <a:bodyPr/>
          <a:lstStyle/>
          <a:p>
            <a:pPr eaLnBrk="1" hangingPunct="1">
              <a:defRPr/>
            </a:pPr>
            <a:endParaRPr lang="el-GR" smtClean="0"/>
          </a:p>
        </p:txBody>
      </p:sp>
      <p:pic>
        <p:nvPicPr>
          <p:cNvPr id="56324" name="Picture 4" descr="18b 14FF193"/>
          <p:cNvPicPr>
            <a:picLocks noChangeAspect="1" noChangeArrowheads="1"/>
          </p:cNvPicPr>
          <p:nvPr/>
        </p:nvPicPr>
        <p:blipFill>
          <a:blip r:embed="rId2" cstate="print"/>
          <a:srcRect/>
          <a:stretch>
            <a:fillRect/>
          </a:stretch>
        </p:blipFill>
        <p:spPr bwMode="auto">
          <a:xfrm>
            <a:off x="323850" y="1484784"/>
            <a:ext cx="8496300" cy="5760566"/>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7586"/>
                                        </p:tgtEl>
                                        <p:attrNameLst>
                                          <p:attrName>style.visibility</p:attrName>
                                        </p:attrNameLst>
                                      </p:cBhvr>
                                      <p:to>
                                        <p:strVal val="visible"/>
                                      </p:to>
                                    </p:set>
                                    <p:anim calcmode="lin" valueType="num">
                                      <p:cBhvr additive="base">
                                        <p:cTn id="7" dur="500" fill="hold"/>
                                        <p:tgtEl>
                                          <p:spTgt spid="67586"/>
                                        </p:tgtEl>
                                        <p:attrNameLst>
                                          <p:attrName>ppt_x</p:attrName>
                                        </p:attrNameLst>
                                      </p:cBhvr>
                                      <p:tavLst>
                                        <p:tav tm="0">
                                          <p:val>
                                            <p:strVal val="#ppt_x"/>
                                          </p:val>
                                        </p:tav>
                                        <p:tav tm="100000">
                                          <p:val>
                                            <p:strVal val="#ppt_x"/>
                                          </p:val>
                                        </p:tav>
                                      </p:tavLst>
                                    </p:anim>
                                    <p:anim calcmode="lin" valueType="num">
                                      <p:cBhvr additive="base">
                                        <p:cTn id="8" dur="500" fill="hold"/>
                                        <p:tgtEl>
                                          <p:spTgt spid="6758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586"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2" name="Picture 7" descr="19c 14FF196"/>
          <p:cNvPicPr>
            <a:picLocks noChangeAspect="1" noChangeArrowheads="1"/>
          </p:cNvPicPr>
          <p:nvPr/>
        </p:nvPicPr>
        <p:blipFill>
          <a:blip r:embed="rId2" cstate="print"/>
          <a:srcRect/>
          <a:stretch>
            <a:fillRect/>
          </a:stretch>
        </p:blipFill>
        <p:spPr bwMode="auto">
          <a:xfrm>
            <a:off x="-1143040" y="-214338"/>
            <a:ext cx="6140450" cy="7389813"/>
          </a:xfrm>
          <a:prstGeom prst="rect">
            <a:avLst/>
          </a:prstGeom>
          <a:noFill/>
          <a:ln w="9525">
            <a:noFill/>
            <a:miter lim="800000"/>
            <a:headEnd/>
            <a:tailEnd/>
          </a:ln>
        </p:spPr>
      </p:pic>
      <p:pic>
        <p:nvPicPr>
          <p:cNvPr id="185346" name="Picture 2" descr="http://www.psychiatrictimes.com/sites/default/files/cl/1637550.png"/>
          <p:cNvPicPr>
            <a:picLocks noChangeAspect="1" noChangeArrowheads="1"/>
          </p:cNvPicPr>
          <p:nvPr/>
        </p:nvPicPr>
        <p:blipFill>
          <a:blip r:embed="rId3" cstate="print"/>
          <a:srcRect/>
          <a:stretch>
            <a:fillRect/>
          </a:stretch>
        </p:blipFill>
        <p:spPr bwMode="auto">
          <a:xfrm>
            <a:off x="3929058" y="1000108"/>
            <a:ext cx="4622457" cy="4714908"/>
          </a:xfrm>
          <a:prstGeom prst="rect">
            <a:avLst/>
          </a:prstGeom>
          <a:noFill/>
        </p:spPr>
      </p:pic>
      <p:sp>
        <p:nvSpPr>
          <p:cNvPr id="4" name="Title 1"/>
          <p:cNvSpPr>
            <a:spLocks noGrp="1"/>
          </p:cNvSpPr>
          <p:nvPr>
            <p:ph type="title"/>
          </p:nvPr>
        </p:nvSpPr>
        <p:spPr>
          <a:xfrm>
            <a:off x="3643306" y="5786454"/>
            <a:ext cx="5500694" cy="857256"/>
          </a:xfrm>
        </p:spPr>
        <p:txBody>
          <a:bodyPr>
            <a:normAutofit fontScale="90000"/>
          </a:bodyPr>
          <a:lstStyle/>
          <a:p>
            <a:r>
              <a:rPr lang="el-GR" dirty="0" smtClean="0"/>
              <a:t>Όγκοι με εξωφυτική συνιστώσα.</a:t>
            </a:r>
            <a:endParaRPr lang="el-GR" dirty="0"/>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7" name="Rectangle 3"/>
          <p:cNvSpPr>
            <a:spLocks noGrp="1" noRot="1" noChangeArrowheads="1"/>
          </p:cNvSpPr>
          <p:nvPr>
            <p:ph type="body" idx="1"/>
          </p:nvPr>
        </p:nvSpPr>
        <p:spPr>
          <a:xfrm>
            <a:off x="5357818" y="0"/>
            <a:ext cx="3786182" cy="6858000"/>
          </a:xfrm>
        </p:spPr>
        <p:txBody>
          <a:bodyPr/>
          <a:lstStyle/>
          <a:p>
            <a:pPr eaLnBrk="1" hangingPunct="1">
              <a:defRPr/>
            </a:pPr>
            <a:r>
              <a:rPr lang="el-GR" dirty="0" err="1" smtClean="0"/>
              <a:t>ΑΑαα</a:t>
            </a:r>
            <a:endParaRPr lang="el-GR" dirty="0" smtClean="0"/>
          </a:p>
        </p:txBody>
      </p:sp>
      <p:pic>
        <p:nvPicPr>
          <p:cNvPr id="21508" name="Picture 4" descr="10a1 14FF189"/>
          <p:cNvPicPr>
            <a:picLocks noChangeAspect="1" noChangeArrowheads="1"/>
          </p:cNvPicPr>
          <p:nvPr/>
        </p:nvPicPr>
        <p:blipFill>
          <a:blip r:embed="rId2" cstate="print"/>
          <a:srcRect/>
          <a:stretch>
            <a:fillRect/>
          </a:stretch>
        </p:blipFill>
        <p:spPr bwMode="auto">
          <a:xfrm>
            <a:off x="-1643106" y="0"/>
            <a:ext cx="8786874" cy="7173913"/>
          </a:xfrm>
          <a:prstGeom prst="rect">
            <a:avLst/>
          </a:prstGeom>
          <a:noFill/>
          <a:ln w="9525">
            <a:noFill/>
            <a:miter lim="800000"/>
            <a:headEnd/>
            <a:tailEnd/>
          </a:ln>
        </p:spPr>
      </p:pic>
      <p:sp>
        <p:nvSpPr>
          <p:cNvPr id="5" name="2 - Θέση περιεχομένου"/>
          <p:cNvSpPr txBox="1">
            <a:spLocks/>
          </p:cNvSpPr>
          <p:nvPr/>
        </p:nvSpPr>
        <p:spPr>
          <a:xfrm>
            <a:off x="5357818" y="0"/>
            <a:ext cx="3786182" cy="6858000"/>
          </a:xfrm>
          <a:prstGeom prst="rect">
            <a:avLst/>
          </a:prstGeom>
        </p:spPr>
        <p:txBody>
          <a:bodyPr vert="horz" lIns="91440" tIns="45720" rIns="91440" bIns="45720" rtlCol="0">
            <a:normAutofit/>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l-GR" sz="3200" b="0" i="0" u="none" strike="noStrike" kern="1200" cap="none" spc="0" normalizeH="0" baseline="0" noProof="0" dirty="0" smtClean="0">
                <a:ln>
                  <a:noFill/>
                </a:ln>
                <a:solidFill>
                  <a:schemeClr val="tx1"/>
                </a:solidFill>
                <a:effectLst/>
                <a:uLnTx/>
                <a:uFillTx/>
                <a:latin typeface="+mn-lt"/>
                <a:ea typeface="+mn-ea"/>
                <a:cs typeface="+mn-cs"/>
              </a:rPr>
              <a:t>Ορθοκεράτωση-Υπερκεράτωση.</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l-GR" sz="3200" b="0" i="0" u="none" strike="noStrike" kern="1200" cap="none" spc="0" normalizeH="0" baseline="0" noProof="0" dirty="0" smtClean="0">
                <a:ln>
                  <a:noFill/>
                </a:ln>
                <a:solidFill>
                  <a:schemeClr val="tx1"/>
                </a:solidFill>
                <a:effectLst/>
                <a:uLnTx/>
                <a:uFillTx/>
                <a:latin typeface="+mn-lt"/>
                <a:ea typeface="+mn-ea"/>
                <a:cs typeface="+mn-cs"/>
              </a:rPr>
              <a:t>Ατροφία της επιδερμίδας.</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l-GR" sz="3200" b="0" i="0" u="none" strike="noStrike" kern="1200" cap="none" spc="0" normalizeH="0" baseline="0" noProof="0" dirty="0" smtClean="0">
                <a:ln>
                  <a:noFill/>
                </a:ln>
                <a:solidFill>
                  <a:schemeClr val="tx1"/>
                </a:solidFill>
                <a:effectLst/>
                <a:uLnTx/>
                <a:uFillTx/>
                <a:latin typeface="+mn-lt"/>
                <a:ea typeface="+mn-ea"/>
                <a:cs typeface="+mn-cs"/>
              </a:rPr>
              <a:t>Οίδημα και </a:t>
            </a:r>
            <a:r>
              <a:rPr kumimoji="0" lang="el-GR" sz="3200" b="0" i="0" u="none" strike="noStrike" kern="1200" cap="none" spc="0" normalizeH="0" baseline="0" noProof="0" dirty="0" err="1" smtClean="0">
                <a:ln>
                  <a:noFill/>
                </a:ln>
                <a:solidFill>
                  <a:schemeClr val="tx1"/>
                </a:solidFill>
                <a:effectLst/>
                <a:uLnTx/>
                <a:uFillTx/>
                <a:latin typeface="+mn-lt"/>
                <a:ea typeface="+mn-ea"/>
                <a:cs typeface="+mn-cs"/>
              </a:rPr>
              <a:t>ίνωση</a:t>
            </a:r>
            <a:r>
              <a:rPr kumimoji="0" lang="el-GR" sz="3200" b="0" i="0" u="none" strike="noStrike" kern="1200" cap="none" spc="0" normalizeH="0" baseline="0" noProof="0" dirty="0" smtClean="0">
                <a:ln>
                  <a:noFill/>
                </a:ln>
                <a:solidFill>
                  <a:schemeClr val="tx1"/>
                </a:solidFill>
                <a:effectLst/>
                <a:uLnTx/>
                <a:uFillTx/>
                <a:latin typeface="+mn-lt"/>
                <a:ea typeface="+mn-ea"/>
                <a:cs typeface="+mn-cs"/>
              </a:rPr>
              <a:t> του χορίου. Άφθονο,  ομογενοποιημένο κολλαγόνο στο ανώτερο χόριο και </a:t>
            </a:r>
            <a:r>
              <a:rPr kumimoji="0" lang="el-GR" sz="3200" b="0" i="0" u="none" strike="noStrike" kern="1200" cap="none" spc="0" normalizeH="0" baseline="0" noProof="0" dirty="0" err="1" smtClean="0">
                <a:ln>
                  <a:noFill/>
                </a:ln>
                <a:solidFill>
                  <a:schemeClr val="tx1"/>
                </a:solidFill>
                <a:effectLst/>
                <a:uLnTx/>
                <a:uFillTx/>
                <a:latin typeface="+mn-lt"/>
                <a:ea typeface="+mn-ea"/>
                <a:cs typeface="+mn-cs"/>
              </a:rPr>
              <a:t>λεμφοπλασματο</a:t>
            </a:r>
            <a:r>
              <a:rPr kumimoji="0" lang="el-GR" sz="3200" b="0" i="0" u="none" strike="noStrike" kern="1200" cap="none" spc="0" normalizeH="0" baseline="0" noProof="0" dirty="0" smtClean="0">
                <a:ln>
                  <a:noFill/>
                </a:ln>
                <a:solidFill>
                  <a:schemeClr val="tx1"/>
                </a:solidFill>
                <a:effectLst/>
                <a:uLnTx/>
                <a:uFillTx/>
                <a:latin typeface="+mn-lt"/>
                <a:ea typeface="+mn-ea"/>
                <a:cs typeface="+mn-cs"/>
              </a:rPr>
              <a:t>-κυτταρικά στοιχεία.</a:t>
            </a:r>
            <a:endParaRPr kumimoji="0" lang="el-GR" sz="3200" b="0" i="0" u="none" strike="noStrike" kern="1200" cap="none" spc="0" normalizeH="0" baseline="0" noProof="0" dirty="0">
              <a:ln>
                <a:noFill/>
              </a:ln>
              <a:solidFill>
                <a:schemeClr val="tx1"/>
              </a:solidFill>
              <a:effectLst/>
              <a:uLnTx/>
              <a:uFillTx/>
              <a:latin typeface="+mn-lt"/>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p:cNvSpPr>
            <a:spLocks noGrp="1" noRot="1" noChangeArrowheads="1"/>
          </p:cNvSpPr>
          <p:nvPr>
            <p:ph type="title"/>
          </p:nvPr>
        </p:nvSpPr>
        <p:spPr>
          <a:xfrm>
            <a:off x="0" y="0"/>
            <a:ext cx="9144000" cy="1557338"/>
          </a:xfrm>
        </p:spPr>
        <p:txBody>
          <a:bodyPr>
            <a:noAutofit/>
          </a:bodyPr>
          <a:lstStyle/>
          <a:p>
            <a:pPr eaLnBrk="1" hangingPunct="1">
              <a:defRPr/>
            </a:pPr>
            <a:r>
              <a:rPr lang="el-GR" sz="2000" b="1" dirty="0" smtClean="0"/>
              <a:t>Παρά την όποια πιθανή </a:t>
            </a:r>
            <a:r>
              <a:rPr lang="el-GR" sz="2000" b="1" dirty="0" err="1" smtClean="0"/>
              <a:t>εξωφυτική</a:t>
            </a:r>
            <a:r>
              <a:rPr lang="el-GR" sz="2000" b="1" dirty="0" smtClean="0"/>
              <a:t> συνιστώσα,</a:t>
            </a:r>
            <a:br>
              <a:rPr lang="el-GR" sz="2000" b="1" dirty="0" smtClean="0"/>
            </a:br>
            <a:r>
              <a:rPr lang="el-GR" sz="2000" b="1" dirty="0" smtClean="0"/>
              <a:t>εφόσον τεκμηριώνεται  </a:t>
            </a:r>
            <a:r>
              <a:rPr lang="el-GR" sz="2000" b="1" spc="300" dirty="0" smtClean="0">
                <a:effectLst>
                  <a:outerShdw blurRad="38100" dist="38100" dir="2700000" algn="tl">
                    <a:srgbClr val="000000">
                      <a:alpha val="43137"/>
                    </a:srgbClr>
                  </a:outerShdw>
                </a:effectLst>
              </a:rPr>
              <a:t>διήθηση</a:t>
            </a:r>
            <a:r>
              <a:rPr lang="el-GR" sz="2000" b="1" dirty="0" smtClean="0"/>
              <a:t> </a:t>
            </a:r>
            <a:r>
              <a:rPr lang="el-GR" sz="2000" b="1" dirty="0" smtClean="0"/>
              <a:t>κατά τη </a:t>
            </a:r>
            <a:r>
              <a:rPr lang="el-GR" sz="2000" b="1" dirty="0" smtClean="0"/>
              <a:t>μικροσκόπηση</a:t>
            </a:r>
            <a:r>
              <a:rPr lang="el-GR" sz="2000" b="1" dirty="0" smtClean="0"/>
              <a:t>, </a:t>
            </a:r>
            <a:br>
              <a:rPr lang="el-GR" sz="2000" b="1" dirty="0" smtClean="0"/>
            </a:br>
            <a:r>
              <a:rPr lang="el-GR" sz="2000" b="1" dirty="0" smtClean="0"/>
              <a:t>πρόκειται για</a:t>
            </a:r>
            <a:r>
              <a:rPr lang="el-GR" sz="2000" b="1" dirty="0" smtClean="0"/>
              <a:t>  </a:t>
            </a:r>
            <a:r>
              <a:rPr lang="el-GR" sz="2000" b="1" spc="300" dirty="0" err="1" smtClean="0"/>
              <a:t>ακανθοκυτταρικό</a:t>
            </a:r>
            <a:r>
              <a:rPr lang="el-GR" sz="2000" b="1" spc="300" dirty="0" smtClean="0"/>
              <a:t> </a:t>
            </a:r>
            <a:r>
              <a:rPr lang="el-GR" sz="2000" b="1" spc="300" dirty="0" smtClean="0"/>
              <a:t>καρκίνωμα </a:t>
            </a:r>
            <a:r>
              <a:rPr lang="el-GR" sz="2000" b="1" dirty="0" smtClean="0"/>
              <a:t>(ΑΚΚ),</a:t>
            </a:r>
            <a:br>
              <a:rPr lang="el-GR" sz="2000" b="1" dirty="0" smtClean="0"/>
            </a:br>
            <a:r>
              <a:rPr lang="el-GR" sz="2000" b="1" dirty="0" smtClean="0"/>
              <a:t>εν </a:t>
            </a:r>
            <a:r>
              <a:rPr lang="el-GR" sz="2000" b="1" dirty="0" smtClean="0"/>
              <a:t>προκειμένω συνήθους μορφής, </a:t>
            </a:r>
            <a:br>
              <a:rPr lang="el-GR" sz="2000" b="1" dirty="0" smtClean="0"/>
            </a:br>
            <a:r>
              <a:rPr lang="el-GR" sz="2000" b="1" dirty="0" smtClean="0"/>
              <a:t>καλής </a:t>
            </a:r>
            <a:r>
              <a:rPr lang="el-GR" sz="2000" b="1" dirty="0" smtClean="0"/>
              <a:t>έως μέτριας </a:t>
            </a:r>
            <a:r>
              <a:rPr lang="el-GR" sz="2000" b="1" dirty="0" smtClean="0"/>
              <a:t>διαφοροποίησης</a:t>
            </a:r>
            <a:r>
              <a:rPr lang="el-GR" sz="2400" b="1" dirty="0" smtClean="0"/>
              <a:t>. </a:t>
            </a:r>
            <a:endParaRPr lang="el-GR" sz="2400" b="1" dirty="0" smtClean="0"/>
          </a:p>
        </p:txBody>
      </p:sp>
      <p:sp>
        <p:nvSpPr>
          <p:cNvPr id="89091" name="Rectangle 3"/>
          <p:cNvSpPr>
            <a:spLocks noGrp="1" noRot="1" noChangeArrowheads="1"/>
          </p:cNvSpPr>
          <p:nvPr>
            <p:ph type="body" idx="1"/>
          </p:nvPr>
        </p:nvSpPr>
        <p:spPr/>
        <p:txBody>
          <a:bodyPr/>
          <a:lstStyle/>
          <a:p>
            <a:pPr eaLnBrk="1" hangingPunct="1">
              <a:defRPr/>
            </a:pPr>
            <a:endParaRPr lang="el-GR" smtClean="0"/>
          </a:p>
        </p:txBody>
      </p:sp>
      <p:pic>
        <p:nvPicPr>
          <p:cNvPr id="63492" name="Picture 4" descr="20a 14FF197"/>
          <p:cNvPicPr>
            <a:picLocks noChangeAspect="1" noChangeArrowheads="1"/>
          </p:cNvPicPr>
          <p:nvPr/>
        </p:nvPicPr>
        <p:blipFill>
          <a:blip r:embed="rId2" cstate="print"/>
          <a:srcRect/>
          <a:stretch>
            <a:fillRect/>
          </a:stretch>
        </p:blipFill>
        <p:spPr bwMode="auto">
          <a:xfrm>
            <a:off x="250825" y="1557338"/>
            <a:ext cx="8569325" cy="575945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9090"/>
                                        </p:tgtEl>
                                        <p:attrNameLst>
                                          <p:attrName>style.visibility</p:attrName>
                                        </p:attrNameLst>
                                      </p:cBhvr>
                                      <p:to>
                                        <p:strVal val="visible"/>
                                      </p:to>
                                    </p:set>
                                    <p:animEffect transition="in" filter="fade">
                                      <p:cBhvr>
                                        <p:cTn id="7" dur="500"/>
                                        <p:tgtEl>
                                          <p:spTgt spid="890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090"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p:cNvSpPr>
            <a:spLocks noGrp="1" noRot="1" noChangeArrowheads="1"/>
          </p:cNvSpPr>
          <p:nvPr>
            <p:ph type="title"/>
          </p:nvPr>
        </p:nvSpPr>
        <p:spPr/>
        <p:txBody>
          <a:bodyPr/>
          <a:lstStyle/>
          <a:p>
            <a:pPr eaLnBrk="1" hangingPunct="1">
              <a:defRPr/>
            </a:pPr>
            <a:endParaRPr lang="el-GR" smtClean="0"/>
          </a:p>
        </p:txBody>
      </p:sp>
      <p:sp>
        <p:nvSpPr>
          <p:cNvPr id="84995" name="Rectangle 3"/>
          <p:cNvSpPr>
            <a:spLocks noGrp="1" noRot="1" noChangeArrowheads="1"/>
          </p:cNvSpPr>
          <p:nvPr>
            <p:ph type="body" idx="1"/>
          </p:nvPr>
        </p:nvSpPr>
        <p:spPr/>
        <p:txBody>
          <a:bodyPr/>
          <a:lstStyle/>
          <a:p>
            <a:pPr eaLnBrk="1" hangingPunct="1">
              <a:defRPr/>
            </a:pPr>
            <a:endParaRPr lang="el-GR" smtClean="0"/>
          </a:p>
        </p:txBody>
      </p:sp>
      <p:pic>
        <p:nvPicPr>
          <p:cNvPr id="64516" name="Picture 4" descr="20 ExtGenitalia_PenisSCC1"/>
          <p:cNvPicPr>
            <a:picLocks noChangeAspect="1" noChangeArrowheads="1"/>
          </p:cNvPicPr>
          <p:nvPr/>
        </p:nvPicPr>
        <p:blipFill>
          <a:blip r:embed="rId2" cstate="print"/>
          <a:srcRect/>
          <a:stretch>
            <a:fillRect/>
          </a:stretch>
        </p:blipFill>
        <p:spPr bwMode="auto">
          <a:xfrm>
            <a:off x="323850" y="-242888"/>
            <a:ext cx="8496300" cy="710088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2"/>
          <p:cNvSpPr>
            <a:spLocks noGrp="1" noRot="1" noChangeArrowheads="1"/>
          </p:cNvSpPr>
          <p:nvPr>
            <p:ph type="title"/>
          </p:nvPr>
        </p:nvSpPr>
        <p:spPr/>
        <p:txBody>
          <a:bodyPr/>
          <a:lstStyle/>
          <a:p>
            <a:pPr eaLnBrk="1" hangingPunct="1">
              <a:defRPr/>
            </a:pPr>
            <a:endParaRPr lang="el-GR" smtClean="0"/>
          </a:p>
        </p:txBody>
      </p:sp>
      <p:sp>
        <p:nvSpPr>
          <p:cNvPr id="86019" name="Rectangle 3"/>
          <p:cNvSpPr>
            <a:spLocks noGrp="1" noRot="1" noChangeArrowheads="1"/>
          </p:cNvSpPr>
          <p:nvPr>
            <p:ph type="body" idx="1"/>
          </p:nvPr>
        </p:nvSpPr>
        <p:spPr/>
        <p:txBody>
          <a:bodyPr/>
          <a:lstStyle/>
          <a:p>
            <a:pPr eaLnBrk="1" hangingPunct="1">
              <a:defRPr/>
            </a:pPr>
            <a:endParaRPr lang="el-GR" smtClean="0"/>
          </a:p>
        </p:txBody>
      </p:sp>
      <p:pic>
        <p:nvPicPr>
          <p:cNvPr id="65540" name="Picture 4" descr="21 ExtGenitalia_PenisSCC2"/>
          <p:cNvPicPr>
            <a:picLocks noChangeAspect="1" noChangeArrowheads="1"/>
          </p:cNvPicPr>
          <p:nvPr/>
        </p:nvPicPr>
        <p:blipFill>
          <a:blip r:embed="rId2" cstate="print"/>
          <a:srcRect/>
          <a:stretch>
            <a:fillRect/>
          </a:stretch>
        </p:blipFill>
        <p:spPr bwMode="auto">
          <a:xfrm>
            <a:off x="250825" y="-171450"/>
            <a:ext cx="8642350" cy="7029450"/>
          </a:xfrm>
          <a:prstGeom prst="rect">
            <a:avLst/>
          </a:prstGeom>
          <a:noFill/>
          <a:ln w="9525">
            <a:noFill/>
            <a:miter lim="800000"/>
            <a:headEnd/>
            <a:tailEnd/>
          </a:ln>
        </p:spPr>
      </p:pic>
      <mc:AlternateContent xmlns:mc="http://schemas.openxmlformats.org/markup-compatibility/2006" xmlns:p14="http://schemas.microsoft.com/office/powerpoint/2010/main">
        <mc:Choice Requires="p14">
          <p:contentPart p14:bwMode="auto" r:id="rId3">
            <p14:nvContentPartPr>
              <p14:cNvPr id="182273" name="Ink 1"/>
              <p14:cNvContentPartPr>
                <a14:cpLocks xmlns:a14="http://schemas.microsoft.com/office/drawing/2010/main" noRot="1" noChangeAspect="1" noEditPoints="1" noChangeArrowheads="1" noChangeShapeType="1"/>
              </p14:cNvContentPartPr>
              <p14:nvPr/>
            </p14:nvContentPartPr>
            <p14:xfrm>
              <a:off x="1401763" y="4938713"/>
              <a:ext cx="642937" cy="554037"/>
            </p14:xfrm>
          </p:contentPart>
        </mc:Choice>
        <mc:Fallback xmlns="">
          <p:pic>
            <p:nvPicPr>
              <p:cNvPr id="182273" name="Ink 1"/>
              <p:cNvPicPr>
                <a:picLocks noRot="1" noChangeAspect="1" noEditPoints="1" noChangeArrowheads="1" noChangeShapeType="1"/>
              </p:cNvPicPr>
              <p:nvPr/>
            </p:nvPicPr>
            <p:blipFill>
              <a:blip r:embed="rId4"/>
              <a:stretch>
                <a:fillRect/>
              </a:stretch>
            </p:blipFill>
            <p:spPr>
              <a:xfrm>
                <a:off x="1395283" y="4932229"/>
                <a:ext cx="655897" cy="567005"/>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182274" name="Ink 2"/>
              <p14:cNvContentPartPr>
                <a14:cpLocks xmlns:a14="http://schemas.microsoft.com/office/drawing/2010/main" noRot="1" noChangeAspect="1" noEditPoints="1" noChangeArrowheads="1" noChangeShapeType="1"/>
              </p14:cNvContentPartPr>
              <p14:nvPr/>
            </p14:nvContentPartPr>
            <p14:xfrm>
              <a:off x="2482850" y="2035175"/>
              <a:ext cx="419100" cy="403225"/>
            </p14:xfrm>
          </p:contentPart>
        </mc:Choice>
        <mc:Fallback xmlns="">
          <p:pic>
            <p:nvPicPr>
              <p:cNvPr id="182274" name="Ink 2"/>
              <p:cNvPicPr>
                <a:picLocks noRot="1" noChangeAspect="1" noEditPoints="1" noChangeArrowheads="1" noChangeShapeType="1"/>
              </p:cNvPicPr>
              <p:nvPr/>
            </p:nvPicPr>
            <p:blipFill>
              <a:blip r:embed="rId6"/>
              <a:stretch>
                <a:fillRect/>
              </a:stretch>
            </p:blipFill>
            <p:spPr>
              <a:xfrm>
                <a:off x="2476369" y="2028695"/>
                <a:ext cx="432062" cy="416186"/>
              </a:xfrm>
              <a:prstGeom prst="rect">
                <a:avLst/>
              </a:prstGeom>
            </p:spPr>
          </p:pic>
        </mc:Fallback>
      </mc:AlternateContent>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p:cNvSpPr>
            <a:spLocks noGrp="1" noRot="1" noChangeArrowheads="1"/>
          </p:cNvSpPr>
          <p:nvPr>
            <p:ph type="title"/>
          </p:nvPr>
        </p:nvSpPr>
        <p:spPr>
          <a:xfrm>
            <a:off x="0" y="274638"/>
            <a:ext cx="9144000" cy="1143000"/>
          </a:xfrm>
        </p:spPr>
        <p:txBody>
          <a:bodyPr>
            <a:normAutofit fontScale="90000"/>
          </a:bodyPr>
          <a:lstStyle/>
          <a:p>
            <a:pPr eaLnBrk="1" hangingPunct="1">
              <a:defRPr/>
            </a:pPr>
            <a:r>
              <a:rPr lang="el-GR" sz="4000" b="1" dirty="0" smtClean="0"/>
              <a:t>Σύνηθες, ακανθοκυτταρικό καρκίνωμα (ΑΚΚ), </a:t>
            </a:r>
            <a:br>
              <a:rPr lang="el-GR" sz="4000" b="1" dirty="0" smtClean="0"/>
            </a:br>
            <a:r>
              <a:rPr lang="el-GR" sz="4000" b="1" dirty="0" smtClean="0"/>
              <a:t>εν προκειμένω, μέσης διαφοροποίησης.</a:t>
            </a:r>
          </a:p>
        </p:txBody>
      </p:sp>
      <p:sp>
        <p:nvSpPr>
          <p:cNvPr id="92163" name="Rectangle 3"/>
          <p:cNvSpPr>
            <a:spLocks noGrp="1" noRot="1" noChangeArrowheads="1"/>
          </p:cNvSpPr>
          <p:nvPr>
            <p:ph type="body" idx="1"/>
          </p:nvPr>
        </p:nvSpPr>
        <p:spPr/>
        <p:txBody>
          <a:bodyPr/>
          <a:lstStyle/>
          <a:p>
            <a:pPr eaLnBrk="1" hangingPunct="1">
              <a:defRPr/>
            </a:pPr>
            <a:endParaRPr lang="el-GR" smtClean="0"/>
          </a:p>
        </p:txBody>
      </p:sp>
      <p:pic>
        <p:nvPicPr>
          <p:cNvPr id="67588" name="Picture 4" descr="21a 14FF198"/>
          <p:cNvPicPr>
            <a:picLocks noChangeAspect="1" noChangeArrowheads="1"/>
          </p:cNvPicPr>
          <p:nvPr/>
        </p:nvPicPr>
        <p:blipFill>
          <a:blip r:embed="rId2" cstate="print"/>
          <a:srcRect/>
          <a:stretch>
            <a:fillRect/>
          </a:stretch>
        </p:blipFill>
        <p:spPr bwMode="auto">
          <a:xfrm>
            <a:off x="250825" y="1628775"/>
            <a:ext cx="8569325" cy="554513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4" descr="11a ExtGenitalia_CondylomaGross"/>
          <p:cNvPicPr>
            <a:picLocks noChangeAspect="1" noChangeArrowheads="1"/>
          </p:cNvPicPr>
          <p:nvPr/>
        </p:nvPicPr>
        <p:blipFill>
          <a:blip r:embed="rId2" cstate="print"/>
          <a:srcRect/>
          <a:stretch>
            <a:fillRect/>
          </a:stretch>
        </p:blipFill>
        <p:spPr bwMode="auto">
          <a:xfrm>
            <a:off x="1285852" y="-285776"/>
            <a:ext cx="6606682" cy="5530863"/>
          </a:xfrm>
          <a:prstGeom prst="rect">
            <a:avLst/>
          </a:prstGeom>
          <a:noFill/>
          <a:ln w="9525">
            <a:noFill/>
            <a:miter lim="800000"/>
            <a:headEnd/>
            <a:tailEnd/>
          </a:ln>
        </p:spPr>
      </p:pic>
      <p:sp>
        <p:nvSpPr>
          <p:cNvPr id="3" name="2 - Θέση περιεχομένου"/>
          <p:cNvSpPr>
            <a:spLocks noGrp="1"/>
          </p:cNvSpPr>
          <p:nvPr>
            <p:ph idx="1"/>
          </p:nvPr>
        </p:nvSpPr>
        <p:spPr>
          <a:xfrm>
            <a:off x="0" y="5429264"/>
            <a:ext cx="9144000" cy="1428736"/>
          </a:xfrm>
        </p:spPr>
        <p:txBody>
          <a:bodyPr>
            <a:normAutofit fontScale="85000" lnSpcReduction="10000"/>
          </a:bodyPr>
          <a:lstStyle/>
          <a:p>
            <a:r>
              <a:rPr lang="el-GR" dirty="0" smtClean="0"/>
              <a:t>Η συχνότερη ογκόμορφη εξωφυτική αλλοίωση του πέους είναι  </a:t>
            </a:r>
            <a:r>
              <a:rPr lang="el-GR" spc="600" dirty="0" smtClean="0">
                <a:effectLst>
                  <a:outerShdw blurRad="38100" dist="38100" dir="2700000" algn="tl">
                    <a:srgbClr val="000000">
                      <a:alpha val="43137"/>
                    </a:srgbClr>
                  </a:outerShdw>
                </a:effectLst>
              </a:rPr>
              <a:t>καλοήθης</a:t>
            </a:r>
            <a:r>
              <a:rPr lang="el-GR" dirty="0" smtClean="0"/>
              <a:t>.</a:t>
            </a:r>
          </a:p>
          <a:p>
            <a:r>
              <a:rPr lang="el-GR" dirty="0" smtClean="0"/>
              <a:t>Συνήθως στη στεφάνη της βαλάνου ή στο στόμιο του πέους.</a:t>
            </a:r>
          </a:p>
          <a:p>
            <a:endParaRPr lang="el-GR" dirty="0"/>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4" descr="11b 14FF185"/>
          <p:cNvPicPr>
            <a:picLocks noChangeAspect="1" noChangeArrowheads="1"/>
          </p:cNvPicPr>
          <p:nvPr/>
        </p:nvPicPr>
        <p:blipFill>
          <a:blip r:embed="rId2" cstate="print"/>
          <a:srcRect/>
          <a:stretch>
            <a:fillRect/>
          </a:stretch>
        </p:blipFill>
        <p:spPr bwMode="auto">
          <a:xfrm>
            <a:off x="285720" y="0"/>
            <a:ext cx="8642350" cy="7316788"/>
          </a:xfrm>
          <a:prstGeom prst="rect">
            <a:avLst/>
          </a:prstGeom>
          <a:noFill/>
          <a:ln w="9525">
            <a:noFill/>
            <a:miter lim="800000"/>
            <a:headEnd/>
            <a:tailEnd/>
          </a:ln>
        </p:spPr>
      </p:pic>
      <p:sp>
        <p:nvSpPr>
          <p:cNvPr id="3" name="Title 1"/>
          <p:cNvSpPr>
            <a:spLocks noGrp="1"/>
          </p:cNvSpPr>
          <p:nvPr>
            <p:ph type="title"/>
          </p:nvPr>
        </p:nvSpPr>
        <p:spPr>
          <a:xfrm>
            <a:off x="6215074" y="4357694"/>
            <a:ext cx="2928926" cy="928694"/>
          </a:xfrm>
        </p:spPr>
        <p:txBody>
          <a:bodyPr>
            <a:normAutofit fontScale="90000"/>
          </a:bodyPr>
          <a:lstStyle/>
          <a:p>
            <a:r>
              <a:rPr lang="el-GR" dirty="0" smtClean="0"/>
              <a:t>Βλατιδώδης  μορφή</a:t>
            </a:r>
            <a:endParaRPr lang="el-GR" dirty="0"/>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5" name="Rectangle 3"/>
          <p:cNvSpPr>
            <a:spLocks noGrp="1" noRot="1" noChangeArrowheads="1"/>
          </p:cNvSpPr>
          <p:nvPr>
            <p:ph type="body" idx="1"/>
          </p:nvPr>
        </p:nvSpPr>
        <p:spPr>
          <a:xfrm>
            <a:off x="0" y="4500570"/>
            <a:ext cx="6012160" cy="2357430"/>
          </a:xfrm>
        </p:spPr>
        <p:txBody>
          <a:bodyPr>
            <a:normAutofit fontScale="92500" lnSpcReduction="20000"/>
          </a:bodyPr>
          <a:lstStyle/>
          <a:p>
            <a:pPr>
              <a:defRPr/>
            </a:pPr>
            <a:r>
              <a:rPr lang="el-GR" sz="2400" dirty="0" smtClean="0"/>
              <a:t>Πολλαπλασιασμός </a:t>
            </a:r>
            <a:r>
              <a:rPr lang="el-GR" sz="2400" dirty="0" smtClean="0"/>
              <a:t>ακανθ</a:t>
            </a:r>
            <a:r>
              <a:rPr lang="el-GR" sz="2400" dirty="0" smtClean="0"/>
              <a:t>ώδους </a:t>
            </a:r>
            <a:r>
              <a:rPr lang="el-GR" sz="2400" dirty="0" smtClean="0"/>
              <a:t>επιθηλίου με εν γένει τακτική ωρίμανση, </a:t>
            </a:r>
            <a:r>
              <a:rPr lang="el-GR" sz="2400" dirty="0" err="1" smtClean="0"/>
              <a:t>υπερκεράτωση</a:t>
            </a:r>
            <a:r>
              <a:rPr lang="el-GR" sz="2400" dirty="0" smtClean="0"/>
              <a:t>, </a:t>
            </a:r>
            <a:r>
              <a:rPr lang="el-GR" sz="2400" dirty="0" err="1" smtClean="0"/>
              <a:t>παρακεράτωση</a:t>
            </a:r>
            <a:r>
              <a:rPr lang="el-GR" sz="2400" dirty="0" smtClean="0"/>
              <a:t>.</a:t>
            </a:r>
          </a:p>
          <a:p>
            <a:pPr>
              <a:defRPr/>
            </a:pPr>
            <a:r>
              <a:rPr lang="el-GR" sz="2400" dirty="0" err="1" smtClean="0"/>
              <a:t>Κοιλοκυτταρική</a:t>
            </a:r>
            <a:r>
              <a:rPr lang="el-GR" sz="2400" dirty="0" smtClean="0"/>
              <a:t> </a:t>
            </a:r>
            <a:r>
              <a:rPr lang="el-GR" sz="2400" dirty="0" err="1" smtClean="0"/>
              <a:t>ατυπία</a:t>
            </a:r>
            <a:r>
              <a:rPr lang="en-US" sz="2400" dirty="0" smtClean="0"/>
              <a:t>: </a:t>
            </a:r>
            <a:r>
              <a:rPr lang="el-GR" sz="2400" dirty="0" err="1" smtClean="0"/>
              <a:t>ρητινοειδείς</a:t>
            </a:r>
            <a:r>
              <a:rPr lang="el-GR" sz="2400" dirty="0" smtClean="0"/>
              <a:t> πυρηνικές μεταβολές, λιγοστά διπύρηνα, ελάχιστη κυτταρική </a:t>
            </a:r>
            <a:r>
              <a:rPr lang="el-GR" sz="2400" dirty="0" err="1" smtClean="0"/>
              <a:t>ατυπία</a:t>
            </a:r>
            <a:r>
              <a:rPr lang="el-GR" sz="2400" dirty="0" smtClean="0"/>
              <a:t> ( εκτός εάν έχει εφαρμοσθεί </a:t>
            </a:r>
            <a:r>
              <a:rPr lang="el-GR" sz="2400" dirty="0" err="1" smtClean="0"/>
              <a:t>ποδοφυλλίνη</a:t>
            </a:r>
            <a:r>
              <a:rPr lang="el-GR" sz="2400" dirty="0" smtClean="0"/>
              <a:t>, οπότε </a:t>
            </a:r>
            <a:r>
              <a:rPr lang="el-GR" sz="2400" dirty="0" smtClean="0"/>
              <a:t>προκύπτει </a:t>
            </a:r>
            <a:r>
              <a:rPr lang="el-GR" sz="2400" dirty="0" err="1" smtClean="0"/>
              <a:t>ατυπία</a:t>
            </a:r>
            <a:r>
              <a:rPr lang="el-GR" sz="2400" dirty="0" smtClean="0"/>
              <a:t> </a:t>
            </a:r>
            <a:r>
              <a:rPr lang="el-GR" sz="2400" dirty="0" smtClean="0"/>
              <a:t>αντιδραστικής </a:t>
            </a:r>
            <a:r>
              <a:rPr lang="el-GR" sz="2400" dirty="0" smtClean="0"/>
              <a:t>αιτιολογίας ).</a:t>
            </a:r>
            <a:endParaRPr lang="el-GR" sz="2400" dirty="0" smtClean="0"/>
          </a:p>
          <a:p>
            <a:pPr>
              <a:defRPr/>
            </a:pPr>
            <a:endParaRPr lang="el-GR" sz="2400" dirty="0" smtClean="0"/>
          </a:p>
          <a:p>
            <a:pPr eaLnBrk="1" hangingPunct="1">
              <a:defRPr/>
            </a:pPr>
            <a:endParaRPr lang="el-GR" dirty="0" smtClean="0"/>
          </a:p>
        </p:txBody>
      </p:sp>
      <p:pic>
        <p:nvPicPr>
          <p:cNvPr id="30724" name="Picture 4" descr="13 ExtGenitalia_Condyloma3"/>
          <p:cNvPicPr>
            <a:picLocks noChangeAspect="1" noChangeArrowheads="1"/>
          </p:cNvPicPr>
          <p:nvPr/>
        </p:nvPicPr>
        <p:blipFill>
          <a:blip r:embed="rId2" cstate="print"/>
          <a:srcRect/>
          <a:stretch>
            <a:fillRect/>
          </a:stretch>
        </p:blipFill>
        <p:spPr bwMode="auto">
          <a:xfrm>
            <a:off x="0" y="-214338"/>
            <a:ext cx="5731000" cy="4708811"/>
          </a:xfrm>
          <a:prstGeom prst="rect">
            <a:avLst/>
          </a:prstGeom>
          <a:noFill/>
          <a:ln w="9525">
            <a:noFill/>
            <a:miter lim="800000"/>
            <a:headEnd/>
            <a:tailEnd/>
          </a:ln>
        </p:spPr>
      </p:pic>
      <p:pic>
        <p:nvPicPr>
          <p:cNvPr id="4" name="Picture 4" descr="12 ExtGenitalia_Condyloma1"/>
          <p:cNvPicPr>
            <a:picLocks noChangeAspect="1" noChangeArrowheads="1"/>
          </p:cNvPicPr>
          <p:nvPr/>
        </p:nvPicPr>
        <p:blipFill>
          <a:blip r:embed="rId3" cstate="print"/>
          <a:srcRect/>
          <a:stretch>
            <a:fillRect/>
          </a:stretch>
        </p:blipFill>
        <p:spPr bwMode="auto">
          <a:xfrm rot="5400000">
            <a:off x="5644819" y="367340"/>
            <a:ext cx="4119057" cy="3384376"/>
          </a:xfrm>
          <a:prstGeom prst="rect">
            <a:avLst/>
          </a:prstGeom>
          <a:noFill/>
          <a:ln w="9525">
            <a:noFill/>
            <a:miter lim="800000"/>
            <a:headEnd/>
            <a:tailEnd/>
          </a:ln>
        </p:spPr>
      </p:pic>
      <p:pic>
        <p:nvPicPr>
          <p:cNvPr id="5" name="Picture 4" descr="14 ExtGenitalia_Condyloma4"/>
          <p:cNvPicPr>
            <a:picLocks noChangeAspect="1" noChangeArrowheads="1"/>
          </p:cNvPicPr>
          <p:nvPr/>
        </p:nvPicPr>
        <p:blipFill>
          <a:blip r:embed="rId4" cstate="print"/>
          <a:srcRect/>
          <a:stretch>
            <a:fillRect/>
          </a:stretch>
        </p:blipFill>
        <p:spPr bwMode="auto">
          <a:xfrm rot="5400000">
            <a:off x="5662221" y="4643034"/>
            <a:ext cx="4084251" cy="3384376"/>
          </a:xfrm>
          <a:prstGeom prst="rect">
            <a:avLst/>
          </a:prstGeom>
          <a:noFill/>
          <a:ln w="9525">
            <a:noFill/>
            <a:miter lim="800000"/>
            <a:headEnd/>
            <a:tailEnd/>
          </a:ln>
        </p:spPr>
      </p:pic>
      <p:sp>
        <p:nvSpPr>
          <p:cNvPr id="6" name="Rectangle 5"/>
          <p:cNvSpPr/>
          <p:nvPr/>
        </p:nvSpPr>
        <p:spPr>
          <a:xfrm>
            <a:off x="5643570" y="3500438"/>
            <a:ext cx="3500430" cy="800219"/>
          </a:xfrm>
          <a:prstGeom prst="rect">
            <a:avLst/>
          </a:prstGeom>
        </p:spPr>
        <p:txBody>
          <a:bodyPr wrap="square">
            <a:spAutoFit/>
          </a:bodyPr>
          <a:lstStyle/>
          <a:p>
            <a:r>
              <a:rPr lang="el-GR" sz="2800" b="1" spc="600" dirty="0" smtClean="0"/>
              <a:t>Κονδύλωμα</a:t>
            </a:r>
            <a:r>
              <a:rPr lang="el-GR" b="1" dirty="0" smtClean="0"/>
              <a:t>- </a:t>
            </a:r>
            <a:endParaRPr lang="en-US" b="1" dirty="0" smtClean="0"/>
          </a:p>
          <a:p>
            <a:r>
              <a:rPr lang="el-GR" b="1" dirty="0" smtClean="0"/>
              <a:t>λοίμωξη από Η</a:t>
            </a:r>
            <a:r>
              <a:rPr lang="en-US" b="1" dirty="0" smtClean="0"/>
              <a:t>PV</a:t>
            </a:r>
            <a:r>
              <a:rPr lang="el-GR" b="1" dirty="0" smtClean="0"/>
              <a:t>, </a:t>
            </a:r>
            <a:r>
              <a:rPr lang="el-GR" sz="1200" b="1" dirty="0" smtClean="0"/>
              <a:t>συνήθως τύποι 6,11.</a:t>
            </a:r>
            <a:endParaRPr lang="el-GR" sz="1200" dirty="0"/>
          </a:p>
        </p:txBody>
      </p:sp>
    </p:spTree>
    <p:extLst>
      <p:ext uri="{BB962C8B-B14F-4D97-AF65-F5344CB8AC3E}">
        <p14:creationId xmlns:p14="http://schemas.microsoft.com/office/powerpoint/2010/main" val="4284256453"/>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Rot="1" noChangeArrowheads="1"/>
          </p:cNvSpPr>
          <p:nvPr>
            <p:ph type="title"/>
          </p:nvPr>
        </p:nvSpPr>
        <p:spPr/>
        <p:txBody>
          <a:bodyPr/>
          <a:lstStyle/>
          <a:p>
            <a:pPr eaLnBrk="1" hangingPunct="1">
              <a:defRPr/>
            </a:pPr>
            <a:r>
              <a:rPr lang="el-GR" b="1" spc="600" dirty="0" smtClean="0"/>
              <a:t>Κονδύλωμα</a:t>
            </a:r>
            <a:r>
              <a:rPr lang="el-GR" b="1" dirty="0" smtClean="0"/>
              <a:t>- λοίμωξη από Η</a:t>
            </a:r>
            <a:r>
              <a:rPr lang="en-US" b="1" dirty="0" smtClean="0"/>
              <a:t>PV</a:t>
            </a:r>
            <a:r>
              <a:rPr lang="el-GR" b="1" dirty="0" smtClean="0"/>
              <a:t>.</a:t>
            </a:r>
            <a:r>
              <a:rPr lang="en-US" b="1" dirty="0" smtClean="0"/>
              <a:t> </a:t>
            </a:r>
            <a:endParaRPr lang="el-GR" b="1" dirty="0" smtClean="0"/>
          </a:p>
        </p:txBody>
      </p:sp>
      <p:sp>
        <p:nvSpPr>
          <p:cNvPr id="43011" name="Rectangle 3"/>
          <p:cNvSpPr>
            <a:spLocks noGrp="1" noRot="1" noChangeArrowheads="1"/>
          </p:cNvSpPr>
          <p:nvPr>
            <p:ph type="body" idx="1"/>
          </p:nvPr>
        </p:nvSpPr>
        <p:spPr/>
        <p:txBody>
          <a:bodyPr/>
          <a:lstStyle/>
          <a:p>
            <a:pPr eaLnBrk="1" hangingPunct="1">
              <a:defRPr/>
            </a:pPr>
            <a:endParaRPr lang="el-GR" smtClean="0"/>
          </a:p>
        </p:txBody>
      </p:sp>
      <p:pic>
        <p:nvPicPr>
          <p:cNvPr id="33796" name="Picture 4" descr="14a FF186"/>
          <p:cNvPicPr>
            <a:picLocks noChangeAspect="1" noChangeArrowheads="1"/>
          </p:cNvPicPr>
          <p:nvPr/>
        </p:nvPicPr>
        <p:blipFill>
          <a:blip r:embed="rId2" cstate="print"/>
          <a:srcRect/>
          <a:stretch>
            <a:fillRect/>
          </a:stretch>
        </p:blipFill>
        <p:spPr bwMode="auto">
          <a:xfrm>
            <a:off x="250825" y="1412875"/>
            <a:ext cx="8569325" cy="583882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3010"/>
                                        </p:tgtEl>
                                        <p:attrNameLst>
                                          <p:attrName>style.visibility</p:attrName>
                                        </p:attrNameLst>
                                      </p:cBhvr>
                                      <p:to>
                                        <p:strVal val="visible"/>
                                      </p:to>
                                    </p:set>
                                    <p:anim calcmode="lin" valueType="num">
                                      <p:cBhvr additive="base">
                                        <p:cTn id="7" dur="500" fill="hold"/>
                                        <p:tgtEl>
                                          <p:spTgt spid="43010"/>
                                        </p:tgtEl>
                                        <p:attrNameLst>
                                          <p:attrName>ppt_x</p:attrName>
                                        </p:attrNameLst>
                                      </p:cBhvr>
                                      <p:tavLst>
                                        <p:tav tm="0">
                                          <p:val>
                                            <p:strVal val="#ppt_x"/>
                                          </p:val>
                                        </p:tav>
                                        <p:tav tm="100000">
                                          <p:val>
                                            <p:strVal val="#ppt_x"/>
                                          </p:val>
                                        </p:tav>
                                      </p:tavLst>
                                    </p:anim>
                                    <p:anim calcmode="lin" valueType="num">
                                      <p:cBhvr additive="base">
                                        <p:cTn id="8" dur="500" fill="hold"/>
                                        <p:tgtEl>
                                          <p:spTgt spid="430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010"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0"/>
            <a:ext cx="9144000" cy="1417638"/>
          </a:xfrm>
        </p:spPr>
        <p:txBody>
          <a:bodyPr>
            <a:noAutofit/>
          </a:bodyPr>
          <a:lstStyle/>
          <a:p>
            <a:r>
              <a:rPr lang="el-GR" sz="3200" dirty="0" err="1" smtClean="0"/>
              <a:t>Διαφοροδιάγνωση</a:t>
            </a:r>
            <a:r>
              <a:rPr lang="el-GR" sz="3200" dirty="0" smtClean="0"/>
              <a:t> (καλοήθους) </a:t>
            </a:r>
            <a:r>
              <a:rPr lang="el-GR" sz="3200" dirty="0" err="1" smtClean="0"/>
              <a:t>οξυτενούς</a:t>
            </a:r>
            <a:r>
              <a:rPr lang="el-GR" sz="3200" dirty="0" smtClean="0"/>
              <a:t> </a:t>
            </a:r>
            <a:r>
              <a:rPr lang="el-GR" sz="3200" dirty="0" smtClean="0">
                <a:effectLst>
                  <a:outerShdw blurRad="38100" dist="38100" dir="2700000" algn="tl">
                    <a:srgbClr val="000000">
                      <a:alpha val="43137"/>
                    </a:srgbClr>
                  </a:outerShdw>
                </a:effectLst>
              </a:rPr>
              <a:t>κονδυλώματος</a:t>
            </a:r>
            <a:r>
              <a:rPr lang="en-US" sz="3200" dirty="0" smtClean="0"/>
              <a:t> </a:t>
            </a:r>
            <a:r>
              <a:rPr lang="el-GR" sz="3200" dirty="0" smtClean="0"/>
              <a:t>από άλλες </a:t>
            </a:r>
            <a:r>
              <a:rPr lang="el-GR" sz="3200" spc="300" dirty="0" smtClean="0"/>
              <a:t>εξωφυτικές</a:t>
            </a:r>
            <a:r>
              <a:rPr lang="el-GR" sz="3200" dirty="0" smtClean="0"/>
              <a:t> εξεργασίες</a:t>
            </a:r>
            <a:br>
              <a:rPr lang="el-GR" sz="3200" dirty="0" smtClean="0"/>
            </a:br>
            <a:r>
              <a:rPr lang="el-GR" sz="3200" dirty="0" smtClean="0"/>
              <a:t>με διηθητική συνιστώσα (1-4) ή </a:t>
            </a:r>
            <a:r>
              <a:rPr lang="el-GR" sz="3200" dirty="0" smtClean="0">
                <a:solidFill>
                  <a:schemeClr val="bg1">
                    <a:lumMod val="65000"/>
                  </a:schemeClr>
                </a:solidFill>
              </a:rPr>
              <a:t>όχι</a:t>
            </a:r>
            <a:r>
              <a:rPr lang="el-GR" sz="3200" dirty="0" smtClean="0"/>
              <a:t>.</a:t>
            </a:r>
            <a:endParaRPr lang="el-GR" sz="3200" dirty="0"/>
          </a:p>
        </p:txBody>
      </p:sp>
      <p:sp>
        <p:nvSpPr>
          <p:cNvPr id="3" name="2 - Θέση περιεχομένου"/>
          <p:cNvSpPr>
            <a:spLocks noGrp="1"/>
          </p:cNvSpPr>
          <p:nvPr>
            <p:ph idx="1"/>
          </p:nvPr>
        </p:nvSpPr>
        <p:spPr>
          <a:xfrm>
            <a:off x="0" y="1571612"/>
            <a:ext cx="9144000" cy="5286388"/>
          </a:xfrm>
        </p:spPr>
        <p:txBody>
          <a:bodyPr>
            <a:normAutofit fontScale="77500" lnSpcReduction="20000"/>
          </a:bodyPr>
          <a:lstStyle/>
          <a:p>
            <a:r>
              <a:rPr lang="el-GR" dirty="0" smtClean="0"/>
              <a:t>1) </a:t>
            </a:r>
            <a:r>
              <a:rPr lang="el-GR" dirty="0" err="1" smtClean="0"/>
              <a:t>Κονδυλωματώδες</a:t>
            </a:r>
            <a:r>
              <a:rPr lang="el-GR" dirty="0" smtClean="0"/>
              <a:t> (</a:t>
            </a:r>
            <a:r>
              <a:rPr lang="en-US" dirty="0" smtClean="0"/>
              <a:t>warty)</a:t>
            </a:r>
            <a:r>
              <a:rPr lang="el-GR" dirty="0" smtClean="0"/>
              <a:t> καρκίνωμα. Μορφολογικές ενδείξεις λοίμωξης από </a:t>
            </a:r>
            <a:r>
              <a:rPr lang="en-US" dirty="0" smtClean="0"/>
              <a:t>HPV</a:t>
            </a:r>
            <a:r>
              <a:rPr lang="el-GR" dirty="0" smtClean="0"/>
              <a:t> ( ήτοι κοιλοκυττάρωση/κοιλοκυτταρική ατυπία)</a:t>
            </a:r>
            <a:r>
              <a:rPr lang="en-US" dirty="0" smtClean="0"/>
              <a:t>.</a:t>
            </a:r>
            <a:endParaRPr lang="el-GR" dirty="0" smtClean="0"/>
          </a:p>
          <a:p>
            <a:r>
              <a:rPr lang="el-GR" dirty="0" smtClean="0"/>
              <a:t>2) </a:t>
            </a:r>
            <a:r>
              <a:rPr lang="el-GR" dirty="0" err="1" smtClean="0"/>
              <a:t>Θηλώδες</a:t>
            </a:r>
            <a:r>
              <a:rPr lang="el-GR" dirty="0" smtClean="0"/>
              <a:t> καρκίνωμα μη περαιτέρω τυποποιούμενο </a:t>
            </a:r>
            <a:r>
              <a:rPr lang="en-US" dirty="0" smtClean="0"/>
              <a:t>(NOS) : </a:t>
            </a:r>
            <a:r>
              <a:rPr lang="el-GR" dirty="0" smtClean="0"/>
              <a:t>απουσία κοιλοκυττάρωσης, </a:t>
            </a:r>
            <a:r>
              <a:rPr lang="en-US" dirty="0" smtClean="0"/>
              <a:t>p16 (-)</a:t>
            </a:r>
            <a:r>
              <a:rPr lang="el-GR" dirty="0" smtClean="0"/>
              <a:t>.</a:t>
            </a:r>
            <a:endParaRPr lang="en-US" dirty="0" smtClean="0"/>
          </a:p>
          <a:p>
            <a:r>
              <a:rPr lang="en-US" dirty="0" smtClean="0"/>
              <a:t>3) </a:t>
            </a:r>
            <a:r>
              <a:rPr lang="el-GR" dirty="0" smtClean="0"/>
              <a:t>Ακροχορδονώδες (</a:t>
            </a:r>
            <a:r>
              <a:rPr lang="en-US" dirty="0" err="1" smtClean="0"/>
              <a:t>verrucous</a:t>
            </a:r>
            <a:r>
              <a:rPr lang="en-US" dirty="0" smtClean="0"/>
              <a:t>) </a:t>
            </a:r>
            <a:r>
              <a:rPr lang="el-GR" dirty="0" smtClean="0"/>
              <a:t>καρκίνωμα</a:t>
            </a:r>
            <a:r>
              <a:rPr lang="en-US" dirty="0" smtClean="0"/>
              <a:t>:</a:t>
            </a:r>
            <a:r>
              <a:rPr lang="el-GR" dirty="0" smtClean="0"/>
              <a:t> απουσία </a:t>
            </a:r>
            <a:r>
              <a:rPr lang="el-GR" dirty="0" err="1" smtClean="0"/>
              <a:t>κοιλοκυττάρωσης</a:t>
            </a:r>
            <a:r>
              <a:rPr lang="el-GR" dirty="0" smtClean="0"/>
              <a:t> , </a:t>
            </a:r>
            <a:r>
              <a:rPr lang="en-US" dirty="0" smtClean="0"/>
              <a:t>p16 (-)</a:t>
            </a:r>
            <a:r>
              <a:rPr lang="el-GR" dirty="0" smtClean="0"/>
              <a:t>. Σε επιφανειακές βιοψίες, δυσχερέστατη η ΔΔ με το κονδύλωμα∙όμως, σε μικρές αλλοιώσεις, κοινή, συντηρητική αντιμετώπιση τόσο του κονδυλώματος </a:t>
            </a:r>
            <a:r>
              <a:rPr lang="el-GR" dirty="0"/>
              <a:t>ό</a:t>
            </a:r>
            <a:r>
              <a:rPr lang="el-GR" dirty="0" smtClean="0"/>
              <a:t>σο και του ακροχορδονώδους καρκινώματος.</a:t>
            </a:r>
            <a:endParaRPr lang="en-US" dirty="0" smtClean="0"/>
          </a:p>
          <a:p>
            <a:r>
              <a:rPr lang="en-US" dirty="0" smtClean="0"/>
              <a:t>4) K</a:t>
            </a:r>
            <a:r>
              <a:rPr lang="el-GR" dirty="0" err="1" smtClean="0"/>
              <a:t>ακοήθης</a:t>
            </a:r>
            <a:r>
              <a:rPr lang="el-GR" dirty="0" smtClean="0"/>
              <a:t> εξαλλαγή κονδυλώματος, πιθανότερη στη γιγαντιαία ποικιλία του. Μορφολογικές ενδείξεις λοίμωξης από </a:t>
            </a:r>
            <a:r>
              <a:rPr lang="en-US" dirty="0" smtClean="0"/>
              <a:t>HPV </a:t>
            </a:r>
            <a:r>
              <a:rPr lang="el-GR" dirty="0" smtClean="0"/>
              <a:t>στο κονδύλωμα</a:t>
            </a:r>
            <a:r>
              <a:rPr lang="en-US" dirty="0" smtClean="0"/>
              <a:t>.</a:t>
            </a:r>
            <a:endParaRPr lang="el-GR" dirty="0" smtClean="0"/>
          </a:p>
          <a:p>
            <a:r>
              <a:rPr lang="el-GR" dirty="0" smtClean="0">
                <a:solidFill>
                  <a:schemeClr val="bg1">
                    <a:lumMod val="65000"/>
                  </a:schemeClr>
                </a:solidFill>
              </a:rPr>
              <a:t>5) Θηλωμάτωση της στεφάνης της βαλάνου,συνήθως ραχιαία </a:t>
            </a:r>
            <a:r>
              <a:rPr lang="en-US" dirty="0" smtClean="0">
                <a:solidFill>
                  <a:schemeClr val="bg1">
                    <a:lumMod val="65000"/>
                  </a:schemeClr>
                </a:solidFill>
              </a:rPr>
              <a:t>: </a:t>
            </a:r>
            <a:r>
              <a:rPr lang="el-GR" dirty="0" smtClean="0">
                <a:solidFill>
                  <a:schemeClr val="bg1">
                    <a:lumMod val="65000"/>
                  </a:schemeClr>
                </a:solidFill>
              </a:rPr>
              <a:t>μικρά ινοεπιθηλιακά θηλώματα-πολύποδες</a:t>
            </a:r>
            <a:r>
              <a:rPr lang="en-US" dirty="0" smtClean="0">
                <a:solidFill>
                  <a:schemeClr val="bg1">
                    <a:lumMod val="65000"/>
                  </a:schemeClr>
                </a:solidFill>
              </a:rPr>
              <a:t>.</a:t>
            </a:r>
            <a:r>
              <a:rPr lang="el-GR" dirty="0" smtClean="0">
                <a:solidFill>
                  <a:schemeClr val="bg1">
                    <a:lumMod val="65000"/>
                  </a:schemeClr>
                </a:solidFill>
              </a:rPr>
              <a:t> Λευκοκίτρινες μαργαριταροειδείς βλατίδες, 1-2 χιλ., απουσία κοιλοκυττάρωσης. </a:t>
            </a:r>
            <a:endParaRPr lang="el-GR" dirty="0">
              <a:solidFill>
                <a:schemeClr val="bg1">
                  <a:lumMod val="65000"/>
                </a:schemeClr>
              </a:solidFill>
            </a:endParaRPr>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2"/>
          <p:cNvSpPr>
            <a:spLocks noGrp="1" noRot="1" noChangeArrowheads="1"/>
          </p:cNvSpPr>
          <p:nvPr>
            <p:ph type="title"/>
          </p:nvPr>
        </p:nvSpPr>
        <p:spPr>
          <a:xfrm>
            <a:off x="0" y="-747714"/>
            <a:ext cx="9144000" cy="2533639"/>
          </a:xfrm>
        </p:spPr>
        <p:txBody>
          <a:bodyPr/>
          <a:lstStyle/>
          <a:p>
            <a:r>
              <a:rPr lang="el-GR" b="1" dirty="0">
                <a:solidFill>
                  <a:schemeClr val="bg1">
                    <a:lumMod val="65000"/>
                  </a:schemeClr>
                </a:solidFill>
              </a:rPr>
              <a:t>Μαργαριταροειδείς </a:t>
            </a:r>
            <a:r>
              <a:rPr lang="el-GR" b="1" dirty="0" smtClean="0">
                <a:solidFill>
                  <a:schemeClr val="bg1">
                    <a:lumMod val="65000"/>
                  </a:schemeClr>
                </a:solidFill>
              </a:rPr>
              <a:t>βλατίδες, 1-3 χιλ.</a:t>
            </a:r>
            <a:endParaRPr lang="el-GR" b="1" dirty="0">
              <a:solidFill>
                <a:schemeClr val="bg1">
                  <a:lumMod val="65000"/>
                </a:schemeClr>
              </a:solidFill>
            </a:endParaRPr>
          </a:p>
        </p:txBody>
      </p:sp>
      <p:pic>
        <p:nvPicPr>
          <p:cNvPr id="118788" name="Picture 4" descr="30 Hirsuties_papillaris_coronae_glandis"/>
          <p:cNvPicPr>
            <a:picLocks noChangeAspect="1" noChangeArrowheads="1"/>
          </p:cNvPicPr>
          <p:nvPr/>
        </p:nvPicPr>
        <p:blipFill>
          <a:blip r:embed="rId2" cstate="print"/>
          <a:srcRect/>
          <a:stretch>
            <a:fillRect/>
          </a:stretch>
        </p:blipFill>
        <p:spPr bwMode="auto">
          <a:xfrm rot="5400000">
            <a:off x="2021842" y="549870"/>
            <a:ext cx="5528944" cy="6715172"/>
          </a:xfrm>
          <a:prstGeom prst="rect">
            <a:avLst/>
          </a:prstGeom>
          <a:noFill/>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Rot="1" noChangeArrowheads="1"/>
          </p:cNvSpPr>
          <p:nvPr>
            <p:ph type="title"/>
          </p:nvPr>
        </p:nvSpPr>
        <p:spPr/>
        <p:txBody>
          <a:bodyPr/>
          <a:lstStyle/>
          <a:p>
            <a:pPr eaLnBrk="1" hangingPunct="1">
              <a:defRPr/>
            </a:pPr>
            <a:endParaRPr lang="el-GR" smtClean="0"/>
          </a:p>
        </p:txBody>
      </p:sp>
      <p:sp>
        <p:nvSpPr>
          <p:cNvPr id="27651" name="Rectangle 3"/>
          <p:cNvSpPr>
            <a:spLocks noGrp="1" noRot="1" noChangeArrowheads="1"/>
          </p:cNvSpPr>
          <p:nvPr>
            <p:ph type="body" idx="1"/>
          </p:nvPr>
        </p:nvSpPr>
        <p:spPr/>
        <p:txBody>
          <a:bodyPr/>
          <a:lstStyle/>
          <a:p>
            <a:pPr eaLnBrk="1" hangingPunct="1">
              <a:defRPr/>
            </a:pPr>
            <a:endParaRPr lang="el-GR" smtClean="0"/>
          </a:p>
        </p:txBody>
      </p:sp>
      <p:pic>
        <p:nvPicPr>
          <p:cNvPr id="22532" name="Picture 4" descr="10a Lichen sclerosus1"/>
          <p:cNvPicPr>
            <a:picLocks noChangeAspect="1" noChangeArrowheads="1"/>
          </p:cNvPicPr>
          <p:nvPr/>
        </p:nvPicPr>
        <p:blipFill>
          <a:blip r:embed="rId2" cstate="print"/>
          <a:srcRect/>
          <a:stretch>
            <a:fillRect/>
          </a:stretch>
        </p:blipFill>
        <p:spPr bwMode="auto">
          <a:xfrm>
            <a:off x="250825" y="-315913"/>
            <a:ext cx="8713788" cy="717391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2"/>
          <p:cNvSpPr>
            <a:spLocks noGrp="1" noRot="1" noChangeArrowheads="1"/>
          </p:cNvSpPr>
          <p:nvPr>
            <p:ph type="title"/>
          </p:nvPr>
        </p:nvSpPr>
        <p:spPr/>
        <p:txBody>
          <a:bodyPr/>
          <a:lstStyle/>
          <a:p>
            <a:pPr eaLnBrk="1" hangingPunct="1">
              <a:defRPr/>
            </a:pPr>
            <a:endParaRPr lang="el-GR" smtClean="0"/>
          </a:p>
        </p:txBody>
      </p:sp>
      <p:sp>
        <p:nvSpPr>
          <p:cNvPr id="93187" name="Rectangle 3"/>
          <p:cNvSpPr>
            <a:spLocks noGrp="1" noRot="1" noChangeArrowheads="1"/>
          </p:cNvSpPr>
          <p:nvPr>
            <p:ph type="body" idx="1"/>
          </p:nvPr>
        </p:nvSpPr>
        <p:spPr>
          <a:xfrm>
            <a:off x="301625" y="1600200"/>
            <a:ext cx="8540750" cy="5500688"/>
          </a:xfrm>
        </p:spPr>
        <p:txBody>
          <a:bodyPr/>
          <a:lstStyle/>
          <a:p>
            <a:pPr eaLnBrk="1" hangingPunct="1">
              <a:defRPr/>
            </a:pPr>
            <a:endParaRPr lang="el-GR" smtClean="0"/>
          </a:p>
        </p:txBody>
      </p:sp>
      <p:pic>
        <p:nvPicPr>
          <p:cNvPr id="68612" name="Picture 4" descr="21b 14FF199"/>
          <p:cNvPicPr>
            <a:picLocks noChangeAspect="1" noChangeArrowheads="1"/>
          </p:cNvPicPr>
          <p:nvPr/>
        </p:nvPicPr>
        <p:blipFill>
          <a:blip r:embed="rId2" cstate="print"/>
          <a:srcRect/>
          <a:stretch>
            <a:fillRect/>
          </a:stretch>
        </p:blipFill>
        <p:spPr bwMode="auto">
          <a:xfrm>
            <a:off x="323850" y="0"/>
            <a:ext cx="8496300" cy="723741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2"/>
          <p:cNvSpPr>
            <a:spLocks noGrp="1" noRot="1" noChangeArrowheads="1"/>
          </p:cNvSpPr>
          <p:nvPr>
            <p:ph type="title"/>
          </p:nvPr>
        </p:nvSpPr>
        <p:spPr/>
        <p:txBody>
          <a:bodyPr/>
          <a:lstStyle/>
          <a:p>
            <a:pPr eaLnBrk="1" hangingPunct="1">
              <a:defRPr/>
            </a:pPr>
            <a:endParaRPr lang="el-GR" smtClean="0"/>
          </a:p>
        </p:txBody>
      </p:sp>
      <p:sp>
        <p:nvSpPr>
          <p:cNvPr id="97283" name="Rectangle 3"/>
          <p:cNvSpPr>
            <a:spLocks noGrp="1" noRot="1" noChangeArrowheads="1"/>
          </p:cNvSpPr>
          <p:nvPr>
            <p:ph type="body" idx="1"/>
          </p:nvPr>
        </p:nvSpPr>
        <p:spPr/>
        <p:txBody>
          <a:bodyPr/>
          <a:lstStyle/>
          <a:p>
            <a:pPr eaLnBrk="1" hangingPunct="1">
              <a:defRPr/>
            </a:pPr>
            <a:endParaRPr lang="el-GR" smtClean="0"/>
          </a:p>
        </p:txBody>
      </p:sp>
      <p:pic>
        <p:nvPicPr>
          <p:cNvPr id="69636" name="Picture 4" descr="21c 14FF200"/>
          <p:cNvPicPr>
            <a:picLocks noChangeAspect="1" noChangeArrowheads="1"/>
          </p:cNvPicPr>
          <p:nvPr/>
        </p:nvPicPr>
        <p:blipFill>
          <a:blip r:embed="rId2" cstate="print"/>
          <a:srcRect/>
          <a:stretch>
            <a:fillRect/>
          </a:stretch>
        </p:blipFill>
        <p:spPr bwMode="auto">
          <a:xfrm>
            <a:off x="250825" y="0"/>
            <a:ext cx="8713788" cy="731678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2"/>
          <p:cNvSpPr>
            <a:spLocks noGrp="1" noRot="1" noChangeArrowheads="1"/>
          </p:cNvSpPr>
          <p:nvPr>
            <p:ph type="title"/>
          </p:nvPr>
        </p:nvSpPr>
        <p:spPr/>
        <p:txBody>
          <a:bodyPr/>
          <a:lstStyle/>
          <a:p>
            <a:pPr eaLnBrk="1" hangingPunct="1">
              <a:defRPr/>
            </a:pPr>
            <a:endParaRPr lang="el-GR" smtClean="0"/>
          </a:p>
        </p:txBody>
      </p:sp>
      <p:sp>
        <p:nvSpPr>
          <p:cNvPr id="94211" name="Rectangle 3"/>
          <p:cNvSpPr>
            <a:spLocks noGrp="1" noRot="1" noChangeArrowheads="1"/>
          </p:cNvSpPr>
          <p:nvPr>
            <p:ph type="body" idx="1"/>
          </p:nvPr>
        </p:nvSpPr>
        <p:spPr/>
        <p:txBody>
          <a:bodyPr/>
          <a:lstStyle/>
          <a:p>
            <a:pPr eaLnBrk="1" hangingPunct="1">
              <a:defRPr/>
            </a:pPr>
            <a:endParaRPr lang="el-GR" smtClean="0"/>
          </a:p>
        </p:txBody>
      </p:sp>
      <p:pic>
        <p:nvPicPr>
          <p:cNvPr id="70660" name="Picture 4" descr="22 ExtGenitalia_PenisVerrucousCA1"/>
          <p:cNvPicPr>
            <a:picLocks noChangeAspect="1" noChangeArrowheads="1"/>
          </p:cNvPicPr>
          <p:nvPr/>
        </p:nvPicPr>
        <p:blipFill>
          <a:blip r:embed="rId2" cstate="print"/>
          <a:srcRect/>
          <a:stretch>
            <a:fillRect/>
          </a:stretch>
        </p:blipFill>
        <p:spPr bwMode="auto">
          <a:xfrm>
            <a:off x="323850" y="-242888"/>
            <a:ext cx="8496300" cy="710088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2"/>
          <p:cNvSpPr>
            <a:spLocks noGrp="1" noRot="1" noChangeArrowheads="1"/>
          </p:cNvSpPr>
          <p:nvPr>
            <p:ph type="title"/>
          </p:nvPr>
        </p:nvSpPr>
        <p:spPr/>
        <p:txBody>
          <a:bodyPr/>
          <a:lstStyle/>
          <a:p>
            <a:pPr eaLnBrk="1" hangingPunct="1">
              <a:defRPr/>
            </a:pPr>
            <a:endParaRPr lang="el-GR" smtClean="0"/>
          </a:p>
        </p:txBody>
      </p:sp>
      <p:sp>
        <p:nvSpPr>
          <p:cNvPr id="95235" name="Rectangle 3"/>
          <p:cNvSpPr>
            <a:spLocks noGrp="1" noRot="1" noChangeArrowheads="1"/>
          </p:cNvSpPr>
          <p:nvPr>
            <p:ph type="body" idx="1"/>
          </p:nvPr>
        </p:nvSpPr>
        <p:spPr/>
        <p:txBody>
          <a:bodyPr/>
          <a:lstStyle/>
          <a:p>
            <a:pPr eaLnBrk="1" hangingPunct="1">
              <a:defRPr/>
            </a:pPr>
            <a:endParaRPr lang="el-GR" smtClean="0"/>
          </a:p>
        </p:txBody>
      </p:sp>
      <p:pic>
        <p:nvPicPr>
          <p:cNvPr id="71684" name="Picture 4" descr="23 ExtGenitalia_PenisVerrucousCA2"/>
          <p:cNvPicPr>
            <a:picLocks noChangeAspect="1" noChangeArrowheads="1"/>
          </p:cNvPicPr>
          <p:nvPr/>
        </p:nvPicPr>
        <p:blipFill>
          <a:blip r:embed="rId2" cstate="print"/>
          <a:srcRect/>
          <a:stretch>
            <a:fillRect/>
          </a:stretch>
        </p:blipFill>
        <p:spPr bwMode="auto">
          <a:xfrm>
            <a:off x="250825" y="-242888"/>
            <a:ext cx="8569325" cy="7100888"/>
          </a:xfrm>
          <a:prstGeom prst="rect">
            <a:avLst/>
          </a:prstGeom>
          <a:noFill/>
          <a:ln w="9525">
            <a:noFill/>
            <a:miter lim="800000"/>
            <a:headEnd/>
            <a:tailEnd/>
          </a:ln>
        </p:spPr>
      </p:pic>
      <p:sp>
        <p:nvSpPr>
          <p:cNvPr id="5" name="1 - Τίτλος"/>
          <p:cNvSpPr txBox="1">
            <a:spLocks/>
          </p:cNvSpPr>
          <p:nvPr/>
        </p:nvSpPr>
        <p:spPr>
          <a:xfrm>
            <a:off x="457200" y="5429264"/>
            <a:ext cx="3757610" cy="1071570"/>
          </a:xfrm>
          <a:prstGeom prst="rect">
            <a:avLst/>
          </a:prstGeom>
        </p:spPr>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l-GR" sz="2000" b="1" i="0" u="sng" strike="noStrike" kern="1200" cap="none" spc="600" normalizeH="0" baseline="0" noProof="0" dirty="0" err="1" smtClean="0">
                <a:ln>
                  <a:noFill/>
                </a:ln>
                <a:solidFill>
                  <a:schemeClr val="tx1"/>
                </a:solidFill>
                <a:effectLst>
                  <a:outerShdw blurRad="38100" dist="38100" dir="2700000" algn="tl">
                    <a:srgbClr val="000000">
                      <a:alpha val="43137"/>
                    </a:srgbClr>
                  </a:outerShdw>
                </a:effectLst>
                <a:uLnTx/>
                <a:uFillTx/>
                <a:latin typeface="+mj-lt"/>
                <a:ea typeface="+mj-ea"/>
                <a:cs typeface="+mj-cs"/>
              </a:rPr>
              <a:t>Απωστική</a:t>
            </a:r>
            <a:r>
              <a:rPr kumimoji="0" lang="el-GR" sz="2000" b="1" i="0" u="sng" strike="noStrike" kern="1200" cap="none" spc="600" normalizeH="0" baseline="0" noProof="0" dirty="0" smtClean="0">
                <a:ln>
                  <a:noFill/>
                </a:ln>
                <a:solidFill>
                  <a:schemeClr val="tx1"/>
                </a:solidFill>
                <a:effectLst>
                  <a:outerShdw blurRad="38100" dist="38100" dir="2700000" algn="tl">
                    <a:srgbClr val="000000">
                      <a:alpha val="43137"/>
                    </a:srgbClr>
                  </a:outerShdw>
                </a:effectLst>
                <a:uLnTx/>
                <a:uFillTx/>
                <a:latin typeface="+mj-lt"/>
                <a:ea typeface="+mj-ea"/>
                <a:cs typeface="+mj-cs"/>
              </a:rPr>
              <a:t> διήθηση </a:t>
            </a:r>
            <a:r>
              <a:rPr kumimoji="0" lang="el-GR" sz="2000" b="1" i="0" u="none" strike="noStrike" kern="1200" cap="none" spc="600" normalizeH="0" baseline="0" noProof="0" dirty="0" smtClean="0">
                <a:ln>
                  <a:noFill/>
                </a:ln>
                <a:solidFill>
                  <a:schemeClr val="tx1"/>
                </a:solidFill>
                <a:effectLst>
                  <a:outerShdw blurRad="38100" dist="38100" dir="2700000" algn="tl">
                    <a:srgbClr val="000000">
                      <a:alpha val="43137"/>
                    </a:srgbClr>
                  </a:outerShdw>
                </a:effectLst>
                <a:uLnTx/>
                <a:uFillTx/>
                <a:latin typeface="+mj-lt"/>
                <a:ea typeface="+mj-ea"/>
                <a:cs typeface="+mj-cs"/>
              </a:rPr>
              <a:t>με βολβώδεις επεκτάσεις του καρκινικού ακανθώδους επιθηλίου</a:t>
            </a:r>
            <a:endParaRPr kumimoji="0" lang="el-GR" sz="2000" b="1" i="0" u="none" strike="noStrike" kern="1200" cap="none" spc="600" normalizeH="0" baseline="0" noProof="0" dirty="0">
              <a:ln>
                <a:noFill/>
              </a:ln>
              <a:solidFill>
                <a:schemeClr val="tx1"/>
              </a:solidFill>
              <a:effectLst>
                <a:outerShdw blurRad="38100" dist="38100" dir="2700000" algn="tl">
                  <a:srgbClr val="000000">
                    <a:alpha val="43137"/>
                  </a:srgbClr>
                </a:outerShdw>
              </a:effectLst>
              <a:uLnTx/>
              <a:uFillTx/>
              <a:latin typeface="+mj-lt"/>
              <a:ea typeface="+mj-ea"/>
              <a:cs typeface="+mj-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2"/>
          <p:cNvSpPr>
            <a:spLocks noGrp="1" noRot="1" noChangeArrowheads="1"/>
          </p:cNvSpPr>
          <p:nvPr>
            <p:ph type="title"/>
          </p:nvPr>
        </p:nvSpPr>
        <p:spPr/>
        <p:txBody>
          <a:bodyPr/>
          <a:lstStyle/>
          <a:p>
            <a:pPr eaLnBrk="1" hangingPunct="1">
              <a:defRPr/>
            </a:pPr>
            <a:endParaRPr lang="el-GR" smtClean="0"/>
          </a:p>
        </p:txBody>
      </p:sp>
      <p:sp>
        <p:nvSpPr>
          <p:cNvPr id="96259" name="Rectangle 3"/>
          <p:cNvSpPr>
            <a:spLocks noGrp="1" noRot="1" noChangeArrowheads="1"/>
          </p:cNvSpPr>
          <p:nvPr>
            <p:ph type="body" idx="1"/>
          </p:nvPr>
        </p:nvSpPr>
        <p:spPr/>
        <p:txBody>
          <a:bodyPr/>
          <a:lstStyle/>
          <a:p>
            <a:pPr eaLnBrk="1" hangingPunct="1">
              <a:defRPr/>
            </a:pPr>
            <a:endParaRPr lang="el-GR" smtClean="0"/>
          </a:p>
        </p:txBody>
      </p:sp>
      <p:pic>
        <p:nvPicPr>
          <p:cNvPr id="72708" name="Picture 4" descr="24 ExtGenitalia_PenisVerrucousCA3"/>
          <p:cNvPicPr>
            <a:picLocks noChangeAspect="1" noChangeArrowheads="1"/>
          </p:cNvPicPr>
          <p:nvPr/>
        </p:nvPicPr>
        <p:blipFill>
          <a:blip r:embed="rId2" cstate="print"/>
          <a:srcRect/>
          <a:stretch>
            <a:fillRect/>
          </a:stretch>
        </p:blipFill>
        <p:spPr bwMode="auto">
          <a:xfrm>
            <a:off x="323850" y="-242888"/>
            <a:ext cx="8496300" cy="7100888"/>
          </a:xfrm>
          <a:prstGeom prst="rect">
            <a:avLst/>
          </a:prstGeom>
          <a:noFill/>
          <a:ln w="9525">
            <a:noFill/>
            <a:miter lim="800000"/>
            <a:headEnd/>
            <a:tailEnd/>
          </a:ln>
        </p:spPr>
      </p:pic>
      <p:sp>
        <p:nvSpPr>
          <p:cNvPr id="5" name="1 - Τίτλος"/>
          <p:cNvSpPr txBox="1">
            <a:spLocks/>
          </p:cNvSpPr>
          <p:nvPr/>
        </p:nvSpPr>
        <p:spPr>
          <a:xfrm>
            <a:off x="457200" y="2857496"/>
            <a:ext cx="3543296" cy="1928826"/>
          </a:xfrm>
          <a:prstGeom prst="rect">
            <a:avLst/>
          </a:prstGeom>
        </p:spPr>
        <p:txBody>
          <a:bodyPr vert="horz" lIns="91440" tIns="45720" rIns="91440" bIns="45720" rtlCol="0" anchor="ctr">
            <a:normAutofit fontScale="70000" lnSpcReduction="200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l-GR" sz="4400" b="0" i="0" u="none" strike="noStrike" kern="1200" cap="none" spc="0" normalizeH="0" baseline="0" noProof="0" dirty="0" smtClean="0">
                <a:ln>
                  <a:noFill/>
                </a:ln>
                <a:solidFill>
                  <a:schemeClr val="tx1"/>
                </a:solidFill>
                <a:effectLst/>
                <a:uLnTx/>
                <a:uFillTx/>
                <a:latin typeface="+mj-lt"/>
                <a:ea typeface="+mj-ea"/>
                <a:cs typeface="+mj-cs"/>
              </a:rPr>
              <a:t>Η εν λόγω ποικιλία, εξορισμού, είναι χαμηλόβαθμης κακοήθειας </a:t>
            </a:r>
            <a:endParaRPr kumimoji="0" lang="el-GR" sz="4400" b="0" i="0" u="none" strike="noStrike" kern="1200" cap="none" spc="0" normalizeH="0" baseline="0" noProof="0" dirty="0">
              <a:ln>
                <a:noFill/>
              </a:ln>
              <a:solidFill>
                <a:schemeClr val="tx1"/>
              </a:solidFill>
              <a:effectLst/>
              <a:uLnTx/>
              <a:uFillTx/>
              <a:latin typeface="+mj-lt"/>
              <a:ea typeface="+mj-ea"/>
              <a:cs typeface="+mj-cs"/>
            </a:endParaRPr>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2"/>
          <p:cNvSpPr>
            <a:spLocks noGrp="1" noRot="1" noChangeArrowheads="1"/>
          </p:cNvSpPr>
          <p:nvPr>
            <p:ph type="title"/>
          </p:nvPr>
        </p:nvSpPr>
        <p:spPr>
          <a:xfrm>
            <a:off x="457200" y="188640"/>
            <a:ext cx="8229600" cy="1228998"/>
          </a:xfrm>
        </p:spPr>
        <p:txBody>
          <a:bodyPr>
            <a:normAutofit/>
          </a:bodyPr>
          <a:lstStyle/>
          <a:p>
            <a:pPr eaLnBrk="1" hangingPunct="1">
              <a:defRPr/>
            </a:pPr>
            <a:r>
              <a:rPr lang="el-GR" b="1" dirty="0" smtClean="0"/>
              <a:t>Ακροχορδονώδες</a:t>
            </a:r>
            <a:r>
              <a:rPr lang="en-US" b="1" dirty="0" smtClean="0"/>
              <a:t> (</a:t>
            </a:r>
            <a:r>
              <a:rPr lang="en-US" b="1" dirty="0" err="1" smtClean="0"/>
              <a:t>verrucous</a:t>
            </a:r>
            <a:r>
              <a:rPr lang="en-US" b="1" dirty="0" smtClean="0"/>
              <a:t>)</a:t>
            </a:r>
            <a:r>
              <a:rPr lang="el-GR" b="1" dirty="0" smtClean="0"/>
              <a:t> ΑΚΚ</a:t>
            </a:r>
          </a:p>
        </p:txBody>
      </p:sp>
      <p:sp>
        <p:nvSpPr>
          <p:cNvPr id="100355" name="Rectangle 3"/>
          <p:cNvSpPr>
            <a:spLocks noGrp="1" noRot="1" noChangeArrowheads="1"/>
          </p:cNvSpPr>
          <p:nvPr>
            <p:ph type="body" idx="1"/>
          </p:nvPr>
        </p:nvSpPr>
        <p:spPr/>
        <p:txBody>
          <a:bodyPr/>
          <a:lstStyle/>
          <a:p>
            <a:pPr eaLnBrk="1" hangingPunct="1">
              <a:defRPr/>
            </a:pPr>
            <a:endParaRPr lang="el-GR" smtClean="0"/>
          </a:p>
        </p:txBody>
      </p:sp>
      <p:pic>
        <p:nvPicPr>
          <p:cNvPr id="74756" name="Picture 4" descr="21d 14FF201"/>
          <p:cNvPicPr>
            <a:picLocks noChangeAspect="1" noChangeArrowheads="1"/>
          </p:cNvPicPr>
          <p:nvPr/>
        </p:nvPicPr>
        <p:blipFill>
          <a:blip r:embed="rId2" cstate="print"/>
          <a:srcRect/>
          <a:stretch>
            <a:fillRect/>
          </a:stretch>
        </p:blipFill>
        <p:spPr bwMode="auto">
          <a:xfrm>
            <a:off x="323850" y="1341438"/>
            <a:ext cx="8496300" cy="5903912"/>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0354"/>
                                        </p:tgtEl>
                                        <p:attrNameLst>
                                          <p:attrName>style.visibility</p:attrName>
                                        </p:attrNameLst>
                                      </p:cBhvr>
                                      <p:to>
                                        <p:strVal val="visible"/>
                                      </p:to>
                                    </p:set>
                                    <p:anim calcmode="lin" valueType="num">
                                      <p:cBhvr additive="base">
                                        <p:cTn id="7" dur="500" fill="hold"/>
                                        <p:tgtEl>
                                          <p:spTgt spid="100354"/>
                                        </p:tgtEl>
                                        <p:attrNameLst>
                                          <p:attrName>ppt_x</p:attrName>
                                        </p:attrNameLst>
                                      </p:cBhvr>
                                      <p:tavLst>
                                        <p:tav tm="0">
                                          <p:val>
                                            <p:strVal val="#ppt_x"/>
                                          </p:val>
                                        </p:tav>
                                        <p:tav tm="100000">
                                          <p:val>
                                            <p:strVal val="#ppt_x"/>
                                          </p:val>
                                        </p:tav>
                                      </p:tavLst>
                                    </p:anim>
                                    <p:anim calcmode="lin" valueType="num">
                                      <p:cBhvr additive="base">
                                        <p:cTn id="8" dur="500" fill="hold"/>
                                        <p:tgtEl>
                                          <p:spTgt spid="10035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354"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60" name="Picture 4" descr="22 ExtGenitalia_PenisVerrucousCA1"/>
          <p:cNvPicPr>
            <a:picLocks noChangeAspect="1" noChangeArrowheads="1"/>
          </p:cNvPicPr>
          <p:nvPr/>
        </p:nvPicPr>
        <p:blipFill>
          <a:blip r:embed="rId2" cstate="print"/>
          <a:srcRect/>
          <a:stretch>
            <a:fillRect/>
          </a:stretch>
        </p:blipFill>
        <p:spPr bwMode="auto">
          <a:xfrm>
            <a:off x="0" y="-243408"/>
            <a:ext cx="4464174" cy="3730989"/>
          </a:xfrm>
          <a:prstGeom prst="rect">
            <a:avLst/>
          </a:prstGeom>
          <a:noFill/>
          <a:ln w="9525">
            <a:noFill/>
            <a:miter lim="800000"/>
            <a:headEnd/>
            <a:tailEnd/>
          </a:ln>
        </p:spPr>
      </p:pic>
      <p:pic>
        <p:nvPicPr>
          <p:cNvPr id="5" name="Picture 4" descr="23 ExtGenitalia_PenisVerrucousCA2"/>
          <p:cNvPicPr>
            <a:picLocks noChangeAspect="1" noChangeArrowheads="1"/>
          </p:cNvPicPr>
          <p:nvPr/>
        </p:nvPicPr>
        <p:blipFill>
          <a:blip r:embed="rId3" cstate="print"/>
          <a:srcRect/>
          <a:stretch>
            <a:fillRect/>
          </a:stretch>
        </p:blipFill>
        <p:spPr bwMode="auto">
          <a:xfrm>
            <a:off x="4644008" y="-243409"/>
            <a:ext cx="4499992" cy="3728875"/>
          </a:xfrm>
          <a:prstGeom prst="rect">
            <a:avLst/>
          </a:prstGeom>
          <a:noFill/>
          <a:ln w="9525">
            <a:noFill/>
            <a:miter lim="800000"/>
            <a:headEnd/>
            <a:tailEnd/>
          </a:ln>
        </p:spPr>
      </p:pic>
      <p:pic>
        <p:nvPicPr>
          <p:cNvPr id="6" name="Picture 4" descr="24 ExtGenitalia_PenisVerrucousCA3"/>
          <p:cNvPicPr>
            <a:picLocks noChangeAspect="1" noChangeArrowheads="1"/>
          </p:cNvPicPr>
          <p:nvPr/>
        </p:nvPicPr>
        <p:blipFill>
          <a:blip r:embed="rId4" cstate="print"/>
          <a:srcRect/>
          <a:stretch>
            <a:fillRect/>
          </a:stretch>
        </p:blipFill>
        <p:spPr bwMode="auto">
          <a:xfrm rot="10800000">
            <a:off x="4644008" y="3645023"/>
            <a:ext cx="4499992" cy="3760923"/>
          </a:xfrm>
          <a:prstGeom prst="rect">
            <a:avLst/>
          </a:prstGeom>
          <a:noFill/>
          <a:ln w="9525">
            <a:noFill/>
            <a:miter lim="800000"/>
            <a:headEnd/>
            <a:tailEnd/>
          </a:ln>
        </p:spPr>
      </p:pic>
      <p:pic>
        <p:nvPicPr>
          <p:cNvPr id="7" name="Picture 4" descr="21c 14FF200"/>
          <p:cNvPicPr>
            <a:picLocks noChangeAspect="1" noChangeArrowheads="1"/>
          </p:cNvPicPr>
          <p:nvPr/>
        </p:nvPicPr>
        <p:blipFill>
          <a:blip r:embed="rId5" cstate="print"/>
          <a:srcRect/>
          <a:stretch>
            <a:fillRect/>
          </a:stretch>
        </p:blipFill>
        <p:spPr bwMode="auto">
          <a:xfrm>
            <a:off x="-180528" y="3645024"/>
            <a:ext cx="4680520" cy="3930136"/>
          </a:xfrm>
          <a:prstGeom prst="rect">
            <a:avLst/>
          </a:prstGeom>
          <a:noFill/>
          <a:ln w="9525">
            <a:noFill/>
            <a:miter lim="800000"/>
            <a:headEnd/>
            <a:tailEnd/>
          </a:ln>
        </p:spPr>
      </p:pic>
      <p:sp>
        <p:nvSpPr>
          <p:cNvPr id="8" name="Rectangle 2"/>
          <p:cNvSpPr>
            <a:spLocks noGrp="1" noRot="1" noChangeArrowheads="1"/>
          </p:cNvSpPr>
          <p:nvPr>
            <p:ph type="title"/>
          </p:nvPr>
        </p:nvSpPr>
        <p:spPr>
          <a:xfrm>
            <a:off x="0" y="1621028"/>
            <a:ext cx="9144000" cy="879278"/>
          </a:xfrm>
        </p:spPr>
        <p:txBody>
          <a:bodyPr>
            <a:normAutofit fontScale="90000"/>
          </a:bodyPr>
          <a:lstStyle/>
          <a:p>
            <a:pPr>
              <a:defRPr/>
            </a:pPr>
            <a:r>
              <a:rPr lang="el-GR" sz="3100" b="1" dirty="0" smtClean="0"/>
              <a:t>Ακροχορδονώδες</a:t>
            </a:r>
            <a:r>
              <a:rPr lang="en-US" sz="3100" b="1" dirty="0" smtClean="0"/>
              <a:t> (</a:t>
            </a:r>
            <a:r>
              <a:rPr lang="en-US" sz="3100" b="1" dirty="0" err="1" smtClean="0"/>
              <a:t>verrucous</a:t>
            </a:r>
            <a:r>
              <a:rPr lang="en-US" sz="3100" b="1" dirty="0" smtClean="0"/>
              <a:t>)</a:t>
            </a:r>
            <a:r>
              <a:rPr lang="el-GR" sz="3100" b="1" dirty="0" smtClean="0"/>
              <a:t> ΑΚΚ</a:t>
            </a:r>
            <a:br>
              <a:rPr lang="el-GR" sz="3100" b="1" dirty="0" smtClean="0"/>
            </a:br>
            <a:r>
              <a:rPr lang="el-GR" sz="2200" u="sng" spc="600" dirty="0" smtClean="0">
                <a:effectLst>
                  <a:outerShdw blurRad="38100" dist="38100" dir="2700000" algn="tl">
                    <a:srgbClr val="000000">
                      <a:alpha val="43137"/>
                    </a:srgbClr>
                  </a:outerShdw>
                </a:effectLst>
              </a:rPr>
              <a:t>Απωθητική διήθηση </a:t>
            </a:r>
            <a:r>
              <a:rPr lang="el-GR" sz="2200" spc="600" dirty="0" smtClean="0">
                <a:effectLst>
                  <a:outerShdw blurRad="38100" dist="38100" dir="2700000" algn="tl">
                    <a:srgbClr val="000000">
                      <a:alpha val="43137"/>
                    </a:srgbClr>
                  </a:outerShdw>
                </a:effectLst>
              </a:rPr>
              <a:t>με βολβώδεις επεκτάσεις του καρκινικού ακανθώδους επιθηλίου.</a:t>
            </a:r>
            <a:r>
              <a:rPr lang="el-GR" sz="2200" b="1" spc="600" dirty="0" smtClean="0">
                <a:effectLst>
                  <a:outerShdw blurRad="38100" dist="38100" dir="2700000" algn="tl">
                    <a:srgbClr val="000000">
                      <a:alpha val="43137"/>
                    </a:srgbClr>
                  </a:outerShdw>
                </a:effectLst>
              </a:rPr>
              <a:t/>
            </a:r>
            <a:br>
              <a:rPr lang="el-GR" sz="2200" b="1" spc="600" dirty="0" smtClean="0">
                <a:effectLst>
                  <a:outerShdw blurRad="38100" dist="38100" dir="2700000" algn="tl">
                    <a:srgbClr val="000000">
                      <a:alpha val="43137"/>
                    </a:srgbClr>
                  </a:outerShdw>
                </a:effectLst>
              </a:rPr>
            </a:br>
            <a:r>
              <a:rPr lang="el-GR" sz="2400" dirty="0" smtClean="0"/>
              <a:t>Η εν λόγω ποικιλία εξορισμού είναι χαμηλόβαθμης </a:t>
            </a:r>
            <a:r>
              <a:rPr lang="el-GR" sz="2400" dirty="0" smtClean="0"/>
              <a:t>κακοήθειας·</a:t>
            </a:r>
            <a:br>
              <a:rPr lang="el-GR" sz="2400" dirty="0" smtClean="0"/>
            </a:br>
            <a:r>
              <a:rPr lang="el-GR" sz="2400" dirty="0" smtClean="0"/>
              <a:t>τα καρκινικά κύτταρα μορφολογικά μοιάζουν πλήρως διαφοροποιημένα!</a:t>
            </a:r>
            <a:r>
              <a:rPr lang="el-GR" sz="2400" dirty="0" smtClean="0"/>
              <a:t> </a:t>
            </a:r>
            <a:br>
              <a:rPr lang="el-GR" sz="2400" dirty="0" smtClean="0"/>
            </a:br>
            <a:r>
              <a:rPr lang="el-GR" sz="2400" dirty="0" smtClean="0"/>
              <a:t> </a:t>
            </a:r>
            <a:r>
              <a:rPr lang="el-GR" sz="2400" dirty="0" smtClean="0"/>
              <a:t/>
            </a:r>
            <a:br>
              <a:rPr lang="el-GR" sz="2400" dirty="0" smtClean="0"/>
            </a:br>
            <a:r>
              <a:rPr lang="el-GR" sz="2200" b="1" spc="600" dirty="0" smtClean="0">
                <a:effectLst>
                  <a:outerShdw blurRad="38100" dist="38100" dir="2700000" algn="tl">
                    <a:srgbClr val="000000">
                      <a:alpha val="43137"/>
                    </a:srgbClr>
                  </a:outerShdw>
                </a:effectLst>
              </a:rPr>
              <a:t/>
            </a:r>
            <a:br>
              <a:rPr lang="el-GR" sz="2200" b="1" spc="600" dirty="0" smtClean="0">
                <a:effectLst>
                  <a:outerShdw blurRad="38100" dist="38100" dir="2700000" algn="tl">
                    <a:srgbClr val="000000">
                      <a:alpha val="43137"/>
                    </a:srgbClr>
                  </a:outerShdw>
                </a:effectLst>
              </a:rPr>
            </a:br>
            <a:r>
              <a:rPr lang="el-GR" sz="2200" b="1" spc="600" dirty="0" smtClean="0">
                <a:effectLst>
                  <a:outerShdw blurRad="38100" dist="38100" dir="2700000" algn="tl">
                    <a:srgbClr val="000000">
                      <a:alpha val="43137"/>
                    </a:srgbClr>
                  </a:outerShdw>
                </a:effectLst>
              </a:rPr>
              <a:t/>
            </a:r>
            <a:br>
              <a:rPr lang="el-GR" sz="2200" b="1" spc="600" dirty="0" smtClean="0">
                <a:effectLst>
                  <a:outerShdw blurRad="38100" dist="38100" dir="2700000" algn="tl">
                    <a:srgbClr val="000000">
                      <a:alpha val="43137"/>
                    </a:srgbClr>
                  </a:outerShdw>
                </a:effectLst>
              </a:rPr>
            </a:br>
            <a:endParaRPr lang="el-GR" sz="2200" b="1" dirty="0" smtClean="0"/>
          </a:p>
        </p:txBody>
      </p:sp>
    </p:spTree>
    <p:extLst>
      <p:ext uri="{BB962C8B-B14F-4D97-AF65-F5344CB8AC3E}">
        <p14:creationId xmlns:p14="http://schemas.microsoft.com/office/powerpoint/2010/main" val="28506560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70660"/>
                                        </p:tgtEl>
                                      </p:cBhvr>
                                    </p:animEffect>
                                    <p:set>
                                      <p:cBhvr>
                                        <p:cTn id="7" dur="1" fill="hold">
                                          <p:stCondLst>
                                            <p:cond delay="499"/>
                                          </p:stCondLst>
                                        </p:cTn>
                                        <p:tgtEl>
                                          <p:spTgt spid="70660"/>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500"/>
                                        <p:tgtEl>
                                          <p:spTgt spid="5"/>
                                        </p:tgtEl>
                                      </p:cBhvr>
                                    </p:animEffect>
                                    <p:set>
                                      <p:cBhvr>
                                        <p:cTn id="10" dur="1" fill="hold">
                                          <p:stCondLst>
                                            <p:cond delay="499"/>
                                          </p:stCondLst>
                                        </p:cTn>
                                        <p:tgtEl>
                                          <p:spTgt spid="5"/>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457200" y="274638"/>
            <a:ext cx="8229600" cy="922114"/>
          </a:xfrm>
        </p:spPr>
        <p:txBody>
          <a:bodyPr>
            <a:normAutofit fontScale="90000"/>
          </a:bodyPr>
          <a:lstStyle/>
          <a:p>
            <a:r>
              <a:rPr lang="el-GR" dirty="0" smtClean="0"/>
              <a:t>Σηραγγώδες ΑΚΚ (</a:t>
            </a:r>
            <a:r>
              <a:rPr lang="en-US" dirty="0" err="1" smtClean="0"/>
              <a:t>cuniculatum</a:t>
            </a:r>
            <a:r>
              <a:rPr lang="en-US" dirty="0" smtClean="0"/>
              <a:t>)</a:t>
            </a:r>
            <a:br>
              <a:rPr lang="en-US" dirty="0" smtClean="0"/>
            </a:br>
            <a:r>
              <a:rPr lang="en-US" sz="2000" dirty="0" smtClean="0"/>
              <a:t>K</a:t>
            </a:r>
            <a:r>
              <a:rPr lang="el-GR" sz="2000" dirty="0" err="1" smtClean="0"/>
              <a:t>υστοειδείς</a:t>
            </a:r>
            <a:r>
              <a:rPr lang="el-GR" sz="2000" dirty="0" smtClean="0"/>
              <a:t> και </a:t>
            </a:r>
            <a:r>
              <a:rPr lang="el-GR" sz="2000" dirty="0" err="1" smtClean="0"/>
              <a:t>κολπώδεις</a:t>
            </a:r>
            <a:r>
              <a:rPr lang="el-GR" sz="2000" dirty="0" smtClean="0"/>
              <a:t>  αυλοί </a:t>
            </a:r>
            <a:r>
              <a:rPr lang="el-GR" sz="2000" dirty="0" err="1" smtClean="0"/>
              <a:t>πληρούμενοι</a:t>
            </a:r>
            <a:r>
              <a:rPr lang="el-GR" sz="2000" dirty="0" smtClean="0"/>
              <a:t> από </a:t>
            </a:r>
            <a:r>
              <a:rPr lang="el-GR" sz="2000" dirty="0" err="1" smtClean="0"/>
              <a:t>υπερκερατωσικό</a:t>
            </a:r>
            <a:r>
              <a:rPr lang="el-GR" sz="2000" dirty="0" smtClean="0"/>
              <a:t> υλικό</a:t>
            </a:r>
            <a:r>
              <a:rPr lang="el-GR" sz="2000" dirty="0" smtClean="0"/>
              <a:t>.</a:t>
            </a:r>
            <a:br>
              <a:rPr lang="el-GR" sz="2000" dirty="0" smtClean="0"/>
            </a:br>
            <a:r>
              <a:rPr lang="el-GR" sz="2000" dirty="0" smtClean="0"/>
              <a:t>Απουσία </a:t>
            </a:r>
            <a:r>
              <a:rPr lang="el-GR" sz="2000" dirty="0" err="1" smtClean="0"/>
              <a:t>ινοαγγειακών</a:t>
            </a:r>
            <a:r>
              <a:rPr lang="el-GR" sz="2000" dirty="0" smtClean="0"/>
              <a:t> αξόνων, απουσία </a:t>
            </a:r>
            <a:r>
              <a:rPr lang="el-GR" sz="2000" dirty="0" err="1" smtClean="0"/>
              <a:t>κοιλοκυττάρων</a:t>
            </a:r>
            <a:r>
              <a:rPr lang="el-GR" sz="2000" dirty="0" smtClean="0"/>
              <a:t>. Βραδεία ανάπτυξη.</a:t>
            </a:r>
            <a:endParaRPr lang="el-GR" dirty="0"/>
          </a:p>
        </p:txBody>
      </p:sp>
      <p:pic>
        <p:nvPicPr>
          <p:cNvPr id="1026" name="Picture 2" descr="C:\Users\Νεφέλη\Desktop\pscuniculatum_scc_0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287005" y="2049783"/>
            <a:ext cx="5192346" cy="4115296"/>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Νεφέλη\Desktop\pscuniculatum_scc_0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4190928" y="2056165"/>
            <a:ext cx="5226639" cy="41764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59880135"/>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2"/>
          <p:cNvSpPr>
            <a:spLocks noGrp="1" noRot="1" noChangeArrowheads="1"/>
          </p:cNvSpPr>
          <p:nvPr>
            <p:ph type="title"/>
          </p:nvPr>
        </p:nvSpPr>
        <p:spPr>
          <a:xfrm>
            <a:off x="0" y="0"/>
            <a:ext cx="9144000" cy="1371600"/>
          </a:xfrm>
        </p:spPr>
        <p:txBody>
          <a:bodyPr>
            <a:normAutofit fontScale="90000"/>
          </a:bodyPr>
          <a:lstStyle/>
          <a:p>
            <a:r>
              <a:rPr lang="el-GR" sz="2800" dirty="0" err="1" smtClean="0"/>
              <a:t>Ψευδοϋπερπλαστικό</a:t>
            </a:r>
            <a:r>
              <a:rPr lang="el-GR" sz="2800" dirty="0" smtClean="0"/>
              <a:t> (</a:t>
            </a:r>
            <a:r>
              <a:rPr lang="el-GR" sz="2800" b="1" dirty="0" smtClean="0"/>
              <a:t>όχι </a:t>
            </a:r>
            <a:r>
              <a:rPr lang="el-GR" sz="2800" dirty="0" smtClean="0"/>
              <a:t>ακροχορδονώδες) ΑΚΚ. </a:t>
            </a:r>
            <a:br>
              <a:rPr lang="el-GR" sz="2800" dirty="0" smtClean="0"/>
            </a:br>
            <a:r>
              <a:rPr lang="el-GR" sz="2000" dirty="0" smtClean="0"/>
              <a:t>Χαρακτηριστικά</a:t>
            </a:r>
            <a:r>
              <a:rPr lang="el-GR" sz="2800" dirty="0" smtClean="0"/>
              <a:t> </a:t>
            </a:r>
            <a:r>
              <a:rPr lang="el-GR" sz="2000" i="1" u="sng" dirty="0" smtClean="0">
                <a:effectLst>
                  <a:outerShdw blurRad="38100" dist="38100" dir="2700000" algn="tl">
                    <a:srgbClr val="000000">
                      <a:alpha val="43137"/>
                    </a:srgbClr>
                  </a:outerShdw>
                </a:effectLst>
              </a:rPr>
              <a:t>επίπεδος ή μόλις ελαφρά επηρμένος </a:t>
            </a:r>
            <a:r>
              <a:rPr lang="el-GR" sz="2000" dirty="0" smtClean="0"/>
              <a:t>όγκος.</a:t>
            </a:r>
            <a:r>
              <a:rPr lang="en-US" sz="2000" dirty="0" smtClean="0"/>
              <a:t/>
            </a:r>
            <a:br>
              <a:rPr lang="en-US" sz="2000" dirty="0" smtClean="0"/>
            </a:br>
            <a:r>
              <a:rPr lang="el-GR" sz="2000" dirty="0" smtClean="0"/>
              <a:t>Βάσει των κλινικών πληροφοριών, </a:t>
            </a:r>
            <a:r>
              <a:rPr lang="el-GR" sz="2000" dirty="0" err="1" smtClean="0"/>
              <a:t>διαφοροδιάγνωση</a:t>
            </a:r>
            <a:r>
              <a:rPr lang="el-GR" sz="2000" dirty="0" smtClean="0"/>
              <a:t> </a:t>
            </a:r>
            <a:r>
              <a:rPr lang="el-GR" sz="2000" dirty="0" err="1" smtClean="0"/>
              <a:t>ψευδοεπιθηλιωματώδους</a:t>
            </a:r>
            <a:r>
              <a:rPr lang="el-GR" sz="2000" dirty="0" smtClean="0"/>
              <a:t> υπερπλασίας.</a:t>
            </a:r>
            <a:endParaRPr lang="el-GR" sz="2000" dirty="0"/>
          </a:p>
        </p:txBody>
      </p:sp>
      <p:pic>
        <p:nvPicPr>
          <p:cNvPr id="114691" name="Picture 3" descr="25a 14FF204"/>
          <p:cNvPicPr>
            <a:picLocks noChangeAspect="1" noChangeArrowheads="1"/>
          </p:cNvPicPr>
          <p:nvPr/>
        </p:nvPicPr>
        <p:blipFill>
          <a:blip r:embed="rId2" cstate="print"/>
          <a:srcRect/>
          <a:stretch>
            <a:fillRect/>
          </a:stretch>
        </p:blipFill>
        <p:spPr bwMode="auto">
          <a:xfrm>
            <a:off x="827088" y="1341438"/>
            <a:ext cx="7632700" cy="5832475"/>
          </a:xfrm>
          <a:prstGeom prst="rect">
            <a:avLst/>
          </a:prstGeom>
          <a:noFill/>
        </p:spPr>
      </p:pic>
    </p:spTree>
    <p:extLst>
      <p:ext uri="{BB962C8B-B14F-4D97-AF65-F5344CB8AC3E}">
        <p14:creationId xmlns:p14="http://schemas.microsoft.com/office/powerpoint/2010/main" val="1495737577"/>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2"/>
          <p:cNvSpPr>
            <a:spLocks noGrp="1" noRot="1" noChangeArrowheads="1"/>
          </p:cNvSpPr>
          <p:nvPr>
            <p:ph type="title"/>
          </p:nvPr>
        </p:nvSpPr>
        <p:spPr/>
        <p:txBody>
          <a:bodyPr/>
          <a:lstStyle/>
          <a:p>
            <a:pPr eaLnBrk="1" hangingPunct="1">
              <a:defRPr/>
            </a:pPr>
            <a:endParaRPr lang="el-GR" smtClean="0"/>
          </a:p>
        </p:txBody>
      </p:sp>
      <p:sp>
        <p:nvSpPr>
          <p:cNvPr id="101379" name="Rectangle 3"/>
          <p:cNvSpPr>
            <a:spLocks noGrp="1" noRot="1" noChangeArrowheads="1"/>
          </p:cNvSpPr>
          <p:nvPr>
            <p:ph type="body" idx="1"/>
          </p:nvPr>
        </p:nvSpPr>
        <p:spPr/>
        <p:txBody>
          <a:bodyPr/>
          <a:lstStyle/>
          <a:p>
            <a:pPr eaLnBrk="1" hangingPunct="1">
              <a:defRPr/>
            </a:pPr>
            <a:endParaRPr lang="el-GR" smtClean="0"/>
          </a:p>
        </p:txBody>
      </p:sp>
      <p:pic>
        <p:nvPicPr>
          <p:cNvPr id="4101" name="Picture 4" descr="24a 14FF202A"/>
          <p:cNvPicPr>
            <a:picLocks noChangeAspect="1" noChangeArrowheads="1"/>
          </p:cNvPicPr>
          <p:nvPr/>
        </p:nvPicPr>
        <p:blipFill>
          <a:blip r:embed="rId2" cstate="print"/>
          <a:srcRect/>
          <a:stretch>
            <a:fillRect/>
          </a:stretch>
        </p:blipFill>
        <p:spPr bwMode="auto">
          <a:xfrm>
            <a:off x="323850" y="0"/>
            <a:ext cx="8496300" cy="7316788"/>
          </a:xfrm>
          <a:prstGeom prst="rect">
            <a:avLst/>
          </a:prstGeom>
          <a:noFill/>
          <a:ln w="9525">
            <a:noFill/>
            <a:miter lim="800000"/>
            <a:headEnd/>
            <a:tailEnd/>
          </a:ln>
        </p:spPr>
      </p:pic>
      <p:sp>
        <p:nvSpPr>
          <p:cNvPr id="5" name="1 - Τίτλος"/>
          <p:cNvSpPr txBox="1">
            <a:spLocks/>
          </p:cNvSpPr>
          <p:nvPr/>
        </p:nvSpPr>
        <p:spPr>
          <a:xfrm>
            <a:off x="1643042" y="5643578"/>
            <a:ext cx="4585142" cy="714380"/>
          </a:xfrm>
          <a:prstGeom prst="rect">
            <a:avLst/>
          </a:prstGeom>
        </p:spPr>
        <p:txBody>
          <a:bodyPr vert="horz" lIns="91440" tIns="45720" rIns="91440" bIns="45720" rtlCol="0" anchor="ctr">
            <a:normAutofit fontScale="32500" lnSpcReduction="200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l-GR" sz="4400" b="0" i="0" u="none" strike="noStrike" kern="1200" cap="none" spc="0" normalizeH="0" baseline="0" noProof="0" dirty="0" err="1" smtClean="0">
                <a:ln>
                  <a:noFill/>
                </a:ln>
                <a:solidFill>
                  <a:schemeClr val="tx1"/>
                </a:solidFill>
                <a:effectLst/>
                <a:uLnTx/>
                <a:uFillTx/>
                <a:latin typeface="+mj-lt"/>
                <a:ea typeface="+mj-ea"/>
                <a:cs typeface="+mj-cs"/>
              </a:rPr>
              <a:t>Εξωφυτικό</a:t>
            </a:r>
            <a:r>
              <a:rPr kumimoji="0" lang="el-GR" sz="4400" b="0" i="0" u="none" strike="noStrike" kern="1200" cap="none" spc="0" normalizeH="0" baseline="0" noProof="0" dirty="0" smtClean="0">
                <a:ln>
                  <a:noFill/>
                </a:ln>
                <a:solidFill>
                  <a:schemeClr val="tx1"/>
                </a:solidFill>
                <a:effectLst/>
                <a:uLnTx/>
                <a:uFillTx/>
                <a:latin typeface="+mj-lt"/>
                <a:ea typeface="+mj-ea"/>
                <a:cs typeface="+mj-cs"/>
              </a:rPr>
              <a:t> , </a:t>
            </a:r>
            <a:r>
              <a:rPr kumimoji="0" lang="el-GR" sz="4400" b="0" i="0" u="none" strike="noStrike" kern="1200" cap="none" spc="0" normalizeH="0" baseline="0" noProof="0" dirty="0" err="1" smtClean="0">
                <a:ln>
                  <a:noFill/>
                </a:ln>
                <a:solidFill>
                  <a:schemeClr val="tx1"/>
                </a:solidFill>
                <a:effectLst/>
                <a:uLnTx/>
                <a:uFillTx/>
                <a:latin typeface="+mj-lt"/>
                <a:ea typeface="+mj-ea"/>
                <a:cs typeface="+mj-cs"/>
              </a:rPr>
              <a:t>θηλόμορφο</a:t>
            </a:r>
            <a:r>
              <a:rPr kumimoji="0" lang="el-GR" sz="4400" b="0" i="0" u="none" strike="noStrike" kern="1200" cap="none" spc="0" normalizeH="0" baseline="0" noProof="0" dirty="0" smtClean="0">
                <a:ln>
                  <a:noFill/>
                </a:ln>
                <a:solidFill>
                  <a:schemeClr val="tx1"/>
                </a:solidFill>
                <a:effectLst/>
                <a:uLnTx/>
                <a:uFillTx/>
                <a:latin typeface="+mj-lt"/>
                <a:ea typeface="+mj-ea"/>
                <a:cs typeface="+mj-cs"/>
              </a:rPr>
              <a:t> πρότυπο,</a:t>
            </a:r>
            <a:r>
              <a:rPr kumimoji="0" lang="el-GR" sz="4400" b="0" i="0" u="none" strike="noStrike" kern="1200" cap="none" spc="0" normalizeH="0" noProof="0" dirty="0" smtClean="0">
                <a:ln>
                  <a:noFill/>
                </a:ln>
                <a:solidFill>
                  <a:schemeClr val="tx1"/>
                </a:solidFill>
                <a:effectLst/>
                <a:uLnTx/>
                <a:uFillTx/>
                <a:latin typeface="+mj-lt"/>
                <a:ea typeface="+mj-ea"/>
                <a:cs typeface="+mj-cs"/>
              </a:rPr>
              <a:t> </a:t>
            </a:r>
            <a:r>
              <a:rPr kumimoji="0" lang="el-GR" sz="4400" b="0" i="0" u="none" strike="noStrike" kern="1200" cap="none" spc="0" normalizeH="0" baseline="0" noProof="0" dirty="0" smtClean="0">
                <a:ln>
                  <a:noFill/>
                </a:ln>
                <a:solidFill>
                  <a:schemeClr val="tx1"/>
                </a:solidFill>
                <a:effectLst/>
                <a:uLnTx/>
                <a:uFillTx/>
                <a:latin typeface="+mj-lt"/>
                <a:ea typeface="+mj-ea"/>
                <a:cs typeface="+mj-cs"/>
              </a:rPr>
              <a:t>συνδυαζόμενο με καταστρεπτική </a:t>
            </a:r>
            <a:r>
              <a:rPr kumimoji="0" lang="el-GR" sz="4400" b="0" i="0" u="none" strike="noStrike" kern="1200" cap="none" spc="0" normalizeH="0" baseline="0" noProof="0" dirty="0" smtClean="0">
                <a:ln>
                  <a:noFill/>
                </a:ln>
                <a:solidFill>
                  <a:schemeClr val="tx1"/>
                </a:solidFill>
                <a:effectLst>
                  <a:outerShdw blurRad="38100" dist="38100" dir="2700000" algn="tl">
                    <a:srgbClr val="000000">
                      <a:alpha val="43137"/>
                    </a:srgbClr>
                  </a:outerShdw>
                </a:effectLst>
                <a:uLnTx/>
                <a:uFillTx/>
                <a:latin typeface="+mj-lt"/>
                <a:ea typeface="+mj-ea"/>
                <a:cs typeface="+mj-cs"/>
              </a:rPr>
              <a:t>διηθητική</a:t>
            </a:r>
            <a:r>
              <a:rPr kumimoji="0" lang="el-GR" sz="4400" b="0" i="0" u="none" strike="noStrike" kern="1200" cap="none" spc="0" normalizeH="0" baseline="0" noProof="0" dirty="0" smtClean="0">
                <a:ln>
                  <a:noFill/>
                </a:ln>
                <a:solidFill>
                  <a:schemeClr val="tx1"/>
                </a:solidFill>
                <a:effectLst/>
                <a:uLnTx/>
                <a:uFillTx/>
                <a:latin typeface="+mj-lt"/>
                <a:ea typeface="+mj-ea"/>
                <a:cs typeface="+mj-cs"/>
              </a:rPr>
              <a:t> </a:t>
            </a:r>
            <a:r>
              <a:rPr kumimoji="0" lang="el-GR" sz="4400" b="0" i="0" u="none" strike="noStrike" kern="1200" cap="none" spc="0" normalizeH="0" baseline="0" noProof="0" dirty="0" smtClean="0">
                <a:ln>
                  <a:noFill/>
                </a:ln>
                <a:solidFill>
                  <a:schemeClr val="tx1"/>
                </a:solidFill>
                <a:effectLst/>
                <a:uLnTx/>
                <a:uFillTx/>
                <a:latin typeface="+mj-lt"/>
                <a:ea typeface="+mj-ea"/>
                <a:cs typeface="+mj-cs"/>
              </a:rPr>
              <a:t>ανάπτυξη-  </a:t>
            </a:r>
            <a:r>
              <a:rPr kumimoji="0" lang="el-GR" sz="4400" b="0" i="0" u="none" strike="noStrike" kern="1200" cap="none" spc="0" normalizeH="0" baseline="0" noProof="0" dirty="0" smtClean="0">
                <a:ln>
                  <a:noFill/>
                </a:ln>
                <a:solidFill>
                  <a:schemeClr val="tx1"/>
                </a:solidFill>
                <a:effectLst>
                  <a:outerShdw blurRad="38100" dist="38100" dir="2700000" algn="tl">
                    <a:srgbClr val="000000">
                      <a:alpha val="43137"/>
                    </a:srgbClr>
                  </a:outerShdw>
                </a:effectLst>
                <a:uLnTx/>
                <a:uFillTx/>
                <a:latin typeface="+mj-lt"/>
                <a:ea typeface="+mj-ea"/>
                <a:cs typeface="+mj-cs"/>
              </a:rPr>
              <a:t>Διηθητική</a:t>
            </a:r>
            <a:r>
              <a:rPr kumimoji="0" lang="el-GR" sz="4400" b="0" i="0" u="none" strike="noStrike" kern="1200" cap="none" spc="0" normalizeH="0" baseline="0" noProof="0" dirty="0" smtClean="0">
                <a:ln>
                  <a:noFill/>
                </a:ln>
                <a:solidFill>
                  <a:schemeClr val="tx1"/>
                </a:solidFill>
                <a:effectLst/>
                <a:uLnTx/>
                <a:uFillTx/>
                <a:latin typeface="+mj-lt"/>
                <a:ea typeface="+mj-ea"/>
                <a:cs typeface="+mj-cs"/>
              </a:rPr>
              <a:t> η παρυφή.</a:t>
            </a:r>
            <a:endParaRPr kumimoji="0" lang="el-GR" sz="4400" b="0" i="0" u="none" strike="noStrike" kern="1200" cap="none" spc="0" normalizeH="0" baseline="0" noProof="0" dirty="0">
              <a:ln>
                <a:noFill/>
              </a:ln>
              <a:solidFill>
                <a:schemeClr val="tx1"/>
              </a:solidFill>
              <a:effectLst/>
              <a:uLnTx/>
              <a:uFillTx/>
              <a:latin typeface="+mj-lt"/>
              <a:ea typeface="+mj-ea"/>
              <a:cs typeface="+mj-cs"/>
            </a:endParaRPr>
          </a:p>
        </p:txBody>
      </p:sp>
      <mc:AlternateContent xmlns:mc="http://schemas.openxmlformats.org/markup-compatibility/2006" xmlns:p14="http://schemas.microsoft.com/office/powerpoint/2010/main">
        <mc:Choice Requires="p14">
          <p:contentPart p14:bwMode="auto" r:id="rId3">
            <p14:nvContentPartPr>
              <p14:cNvPr id="5122" name="Ink 5"/>
              <p14:cNvContentPartPr>
                <a14:cpLocks xmlns:a14="http://schemas.microsoft.com/office/drawing/2010/main" noRot="1" noChangeAspect="1" noEditPoints="1" noChangeArrowheads="1" noChangeShapeType="1"/>
              </p14:cNvContentPartPr>
              <p14:nvPr/>
            </p14:nvContentPartPr>
            <p14:xfrm>
              <a:off x="428625" y="6446838"/>
              <a:ext cx="214313" cy="233362"/>
            </p14:xfrm>
          </p:contentPart>
        </mc:Choice>
        <mc:Fallback xmlns="">
          <p:pic>
            <p:nvPicPr>
              <p:cNvPr id="5122" name="Ink 5"/>
              <p:cNvPicPr>
                <a:picLocks noRot="1" noChangeAspect="1" noEditPoints="1" noChangeArrowheads="1" noChangeShapeType="1"/>
              </p:cNvPicPr>
              <p:nvPr/>
            </p:nvPicPr>
            <p:blipFill>
              <a:blip r:embed="rId4"/>
              <a:stretch>
                <a:fillRect/>
              </a:stretch>
            </p:blipFill>
            <p:spPr>
              <a:xfrm>
                <a:off x="410976" y="6429192"/>
                <a:ext cx="249612" cy="268654"/>
              </a:xfrm>
              <a:prstGeom prst="rect">
                <a:avLst/>
              </a:prstGeom>
            </p:spPr>
          </p:pic>
        </mc:Fallback>
      </mc:AlternateContent>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Rot="1" noChangeArrowheads="1"/>
          </p:cNvSpPr>
          <p:nvPr>
            <p:ph type="title"/>
          </p:nvPr>
        </p:nvSpPr>
        <p:spPr>
          <a:xfrm>
            <a:off x="0" y="-214338"/>
            <a:ext cx="9144000" cy="1928826"/>
          </a:xfrm>
        </p:spPr>
        <p:txBody>
          <a:bodyPr>
            <a:normAutofit fontScale="90000"/>
          </a:bodyPr>
          <a:lstStyle/>
          <a:p>
            <a:pPr eaLnBrk="1" hangingPunct="1">
              <a:defRPr/>
            </a:pPr>
            <a:r>
              <a:rPr lang="el-GR" sz="2700" b="1" dirty="0" smtClean="0"/>
              <a:t>Σκληρυντικός και ατροφικός λειχήνας –</a:t>
            </a:r>
            <a:br>
              <a:rPr lang="el-GR" sz="2700" b="1" dirty="0" smtClean="0"/>
            </a:br>
            <a:r>
              <a:rPr lang="el-GR" sz="2700" b="1" dirty="0" smtClean="0"/>
              <a:t> Αποφρακτική </a:t>
            </a:r>
            <a:r>
              <a:rPr lang="el-GR" sz="2700" b="1" dirty="0" err="1" smtClean="0"/>
              <a:t>ξηρωτική</a:t>
            </a:r>
            <a:r>
              <a:rPr lang="el-GR" sz="2700" b="1" dirty="0" smtClean="0"/>
              <a:t>  βαλανίτιδα.</a:t>
            </a:r>
            <a:r>
              <a:rPr lang="el-GR" sz="3200" b="1" dirty="0" smtClean="0"/>
              <a:t/>
            </a:r>
            <a:br>
              <a:rPr lang="el-GR" sz="3200" b="1" dirty="0" smtClean="0"/>
            </a:br>
            <a:r>
              <a:rPr lang="el-GR" sz="1800" dirty="0" smtClean="0"/>
              <a:t>Θεωρούμενη</a:t>
            </a:r>
            <a:r>
              <a:rPr lang="el-GR" sz="1800" b="1" dirty="0" smtClean="0"/>
              <a:t> </a:t>
            </a:r>
            <a:r>
              <a:rPr lang="el-GR" sz="1800" dirty="0" err="1" smtClean="0"/>
              <a:t>προνεοπλασματική</a:t>
            </a:r>
            <a:r>
              <a:rPr lang="el-GR" sz="1800" dirty="0" smtClean="0"/>
              <a:t> αλλοίωση για το </a:t>
            </a:r>
            <a:r>
              <a:rPr lang="el-GR" sz="1800" dirty="0" smtClean="0">
                <a:effectLst>
                  <a:outerShdw blurRad="38100" dist="38100" dir="2700000" algn="tl">
                    <a:srgbClr val="000000">
                      <a:alpha val="43137"/>
                    </a:srgbClr>
                  </a:outerShdw>
                </a:effectLst>
              </a:rPr>
              <a:t>μη</a:t>
            </a:r>
            <a:r>
              <a:rPr lang="el-GR" sz="1800" dirty="0" smtClean="0"/>
              <a:t> σχετιζόμενο με τον </a:t>
            </a:r>
            <a:r>
              <a:rPr lang="en-US" sz="1800" dirty="0" smtClean="0"/>
              <a:t>HPV </a:t>
            </a:r>
            <a:r>
              <a:rPr lang="el-GR" sz="1800" dirty="0" smtClean="0"/>
              <a:t/>
            </a:r>
            <a:br>
              <a:rPr lang="el-GR" sz="1800" dirty="0" smtClean="0"/>
            </a:br>
            <a:r>
              <a:rPr lang="el-GR" sz="1800" dirty="0" err="1" smtClean="0"/>
              <a:t>ακανθοκυτταρικό</a:t>
            </a:r>
            <a:r>
              <a:rPr lang="el-GR" sz="1800" dirty="0" smtClean="0"/>
              <a:t> καρκίνωμα. Απαντά σε εγχειρητικά παρασκευάσματα υπερηλίκων με φίμωση. Πρόκειται για χρόνια ατροφική </a:t>
            </a:r>
            <a:r>
              <a:rPr lang="el-GR" sz="1800" dirty="0" err="1" smtClean="0"/>
              <a:t>βλεννογονοδερματική</a:t>
            </a:r>
            <a:r>
              <a:rPr lang="el-GR" sz="1800" dirty="0" smtClean="0"/>
              <a:t> διαταραχή, η ιδιοπαθής μορφή της οποίας πιθανώς ενέχει </a:t>
            </a:r>
            <a:r>
              <a:rPr lang="el-GR" sz="1800" dirty="0" err="1" smtClean="0"/>
              <a:t>αυτοάνοσο</a:t>
            </a:r>
            <a:r>
              <a:rPr lang="el-GR" sz="1800" dirty="0" smtClean="0"/>
              <a:t> χαρακτήρα.</a:t>
            </a:r>
          </a:p>
        </p:txBody>
      </p:sp>
      <p:sp>
        <p:nvSpPr>
          <p:cNvPr id="30723" name="Rectangle 3"/>
          <p:cNvSpPr>
            <a:spLocks noGrp="1" noRot="1" noChangeArrowheads="1"/>
          </p:cNvSpPr>
          <p:nvPr>
            <p:ph type="body" idx="1"/>
          </p:nvPr>
        </p:nvSpPr>
        <p:spPr/>
        <p:txBody>
          <a:bodyPr/>
          <a:lstStyle/>
          <a:p>
            <a:pPr eaLnBrk="1" hangingPunct="1">
              <a:defRPr/>
            </a:pPr>
            <a:endParaRPr lang="el-GR" smtClean="0"/>
          </a:p>
        </p:txBody>
      </p:sp>
      <p:pic>
        <p:nvPicPr>
          <p:cNvPr id="24580" name="Picture 4" descr="10b Lichen sclerosus2"/>
          <p:cNvPicPr>
            <a:picLocks noChangeAspect="1" noChangeArrowheads="1"/>
          </p:cNvPicPr>
          <p:nvPr/>
        </p:nvPicPr>
        <p:blipFill>
          <a:blip r:embed="rId2" cstate="print"/>
          <a:srcRect/>
          <a:stretch>
            <a:fillRect/>
          </a:stretch>
        </p:blipFill>
        <p:spPr bwMode="auto">
          <a:xfrm rot="10800000">
            <a:off x="179512" y="1556792"/>
            <a:ext cx="8713788" cy="5589587"/>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0722"/>
                                        </p:tgtEl>
                                        <p:attrNameLst>
                                          <p:attrName>style.visibility</p:attrName>
                                        </p:attrNameLst>
                                      </p:cBhvr>
                                      <p:to>
                                        <p:strVal val="visible"/>
                                      </p:to>
                                    </p:set>
                                    <p:anim calcmode="lin" valueType="num">
                                      <p:cBhvr additive="base">
                                        <p:cTn id="7" dur="500" fill="hold"/>
                                        <p:tgtEl>
                                          <p:spTgt spid="30722"/>
                                        </p:tgtEl>
                                        <p:attrNameLst>
                                          <p:attrName>ppt_x</p:attrName>
                                        </p:attrNameLst>
                                      </p:cBhvr>
                                      <p:tavLst>
                                        <p:tav tm="0">
                                          <p:val>
                                            <p:strVal val="#ppt_x"/>
                                          </p:val>
                                        </p:tav>
                                        <p:tav tm="100000">
                                          <p:val>
                                            <p:strVal val="#ppt_x"/>
                                          </p:val>
                                        </p:tav>
                                      </p:tavLst>
                                    </p:anim>
                                    <p:anim calcmode="lin" valueType="num">
                                      <p:cBhvr additive="base">
                                        <p:cTn id="8" dur="500" fill="hold"/>
                                        <p:tgtEl>
                                          <p:spTgt spid="307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22"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2"/>
          <p:cNvSpPr>
            <a:spLocks noGrp="1" noRot="1" noChangeArrowheads="1"/>
          </p:cNvSpPr>
          <p:nvPr>
            <p:ph type="title"/>
          </p:nvPr>
        </p:nvSpPr>
        <p:spPr>
          <a:xfrm>
            <a:off x="0" y="0"/>
            <a:ext cx="9144000" cy="1124744"/>
          </a:xfrm>
        </p:spPr>
        <p:txBody>
          <a:bodyPr>
            <a:normAutofit fontScale="90000"/>
          </a:bodyPr>
          <a:lstStyle/>
          <a:p>
            <a:pPr lvl="0">
              <a:defRPr/>
            </a:pPr>
            <a:r>
              <a:rPr lang="el-GR" sz="3100" dirty="0" smtClean="0"/>
              <a:t>Κονδυλωματώδες – μυρμηκιώδες </a:t>
            </a:r>
            <a:r>
              <a:rPr lang="en-US" sz="3100" dirty="0" smtClean="0"/>
              <a:t>(warty) </a:t>
            </a:r>
            <a:r>
              <a:rPr lang="el-GR" sz="3100" dirty="0" smtClean="0"/>
              <a:t>ΑΚΚ. </a:t>
            </a:r>
            <a:r>
              <a:rPr lang="el-GR" sz="4000" dirty="0" smtClean="0"/>
              <a:t/>
            </a:r>
            <a:br>
              <a:rPr lang="el-GR" sz="4000" dirty="0" smtClean="0"/>
            </a:br>
            <a:r>
              <a:rPr lang="el-GR" sz="1800" dirty="0" smtClean="0"/>
              <a:t>Καταστρεπτική </a:t>
            </a:r>
            <a:r>
              <a:rPr lang="el-GR" sz="1800" dirty="0" smtClean="0">
                <a:effectLst>
                  <a:outerShdw blurRad="38100" dist="38100" dir="2700000" algn="tl">
                    <a:srgbClr val="000000">
                      <a:alpha val="43137"/>
                    </a:srgbClr>
                  </a:outerShdw>
                </a:effectLst>
              </a:rPr>
              <a:t>διηθητική</a:t>
            </a:r>
            <a:r>
              <a:rPr lang="el-GR" sz="1800" dirty="0" smtClean="0"/>
              <a:t> ανάπτυξη- </a:t>
            </a:r>
            <a:r>
              <a:rPr lang="el-GR" sz="1800" dirty="0" smtClean="0">
                <a:effectLst>
                  <a:outerShdw blurRad="38100" dist="38100" dir="2700000" algn="tl">
                    <a:srgbClr val="000000">
                      <a:alpha val="43137"/>
                    </a:srgbClr>
                  </a:outerShdw>
                </a:effectLst>
              </a:rPr>
              <a:t>Διηθητική</a:t>
            </a:r>
            <a:r>
              <a:rPr lang="el-GR" sz="1800" dirty="0" smtClean="0"/>
              <a:t> η παρυφή.</a:t>
            </a:r>
            <a:br>
              <a:rPr lang="el-GR" sz="1800" dirty="0" smtClean="0"/>
            </a:br>
            <a:r>
              <a:rPr lang="el-GR" sz="1800" dirty="0" smtClean="0"/>
              <a:t>Η </a:t>
            </a:r>
            <a:r>
              <a:rPr lang="el-GR" sz="1800" dirty="0" smtClean="0">
                <a:effectLst>
                  <a:outerShdw blurRad="38100" dist="38100" dir="2700000" algn="tl">
                    <a:srgbClr val="000000">
                      <a:alpha val="43137"/>
                    </a:srgbClr>
                  </a:outerShdw>
                </a:effectLst>
              </a:rPr>
              <a:t>μόνη εξωφυτική ποικιλία αμιγούς </a:t>
            </a:r>
            <a:r>
              <a:rPr lang="el-GR" sz="1800" dirty="0" smtClean="0"/>
              <a:t>ακανθοκυτταρικού καρκίνου με προβάλλουσα, διάχυτη </a:t>
            </a:r>
            <a:r>
              <a:rPr lang="el-GR" sz="1800" dirty="0" smtClean="0">
                <a:effectLst>
                  <a:outerShdw blurRad="38100" dist="38100" dir="2700000" algn="tl">
                    <a:srgbClr val="000000">
                      <a:alpha val="43137"/>
                    </a:srgbClr>
                  </a:outerShdw>
                </a:effectLst>
              </a:rPr>
              <a:t>κοιλοκυτταρική ατυπία</a:t>
            </a:r>
            <a:r>
              <a:rPr lang="el-GR" sz="1600" dirty="0" smtClean="0"/>
              <a:t>.  Επί απουσίας της τελευταίας, ο ανάλογος όγκος ταξινομείται ως θηλώδες ΑΚΚ, μη περαιτέρω τυποποιούμενο.</a:t>
            </a:r>
          </a:p>
        </p:txBody>
      </p:sp>
      <p:pic>
        <p:nvPicPr>
          <p:cNvPr id="76804" name="Picture 4" descr="24b 14FF202B"/>
          <p:cNvPicPr>
            <a:picLocks noChangeAspect="1" noChangeArrowheads="1"/>
          </p:cNvPicPr>
          <p:nvPr/>
        </p:nvPicPr>
        <p:blipFill>
          <a:blip r:embed="rId2" cstate="print"/>
          <a:srcRect/>
          <a:stretch>
            <a:fillRect/>
          </a:stretch>
        </p:blipFill>
        <p:spPr bwMode="auto">
          <a:xfrm rot="5400000">
            <a:off x="-1708488" y="2292664"/>
            <a:ext cx="7088272" cy="4896447"/>
          </a:xfrm>
          <a:prstGeom prst="rect">
            <a:avLst/>
          </a:prstGeom>
          <a:noFill/>
          <a:ln w="9525">
            <a:noFill/>
            <a:miter lim="800000"/>
            <a:headEnd/>
            <a:tailEnd/>
          </a:ln>
        </p:spPr>
      </p:pic>
      <p:pic>
        <p:nvPicPr>
          <p:cNvPr id="5" name="Picture 4" descr="24a 14FF202A"/>
          <p:cNvPicPr>
            <a:picLocks noChangeAspect="1" noChangeArrowheads="1"/>
          </p:cNvPicPr>
          <p:nvPr/>
        </p:nvPicPr>
        <p:blipFill>
          <a:blip r:embed="rId3" cstate="print"/>
          <a:srcRect/>
          <a:stretch>
            <a:fillRect/>
          </a:stretch>
        </p:blipFill>
        <p:spPr bwMode="auto">
          <a:xfrm>
            <a:off x="4283968" y="1196752"/>
            <a:ext cx="7692686" cy="6624736"/>
          </a:xfrm>
          <a:prstGeom prst="rect">
            <a:avLst/>
          </a:prstGeom>
          <a:noFill/>
          <a:ln w="9525">
            <a:noFill/>
            <a:miter lim="800000"/>
            <a:headEnd/>
            <a:tailEnd/>
          </a:ln>
        </p:spPr>
      </p:pic>
    </p:spTree>
    <p:extLst>
      <p:ext uri="{BB962C8B-B14F-4D97-AF65-F5344CB8AC3E}">
        <p14:creationId xmlns:p14="http://schemas.microsoft.com/office/powerpoint/2010/main" val="7480614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4450"/>
                                        </p:tgtEl>
                                        <p:attrNameLst>
                                          <p:attrName>style.visibility</p:attrName>
                                        </p:attrNameLst>
                                      </p:cBhvr>
                                      <p:to>
                                        <p:strVal val="visible"/>
                                      </p:to>
                                    </p:set>
                                    <p:anim calcmode="lin" valueType="num">
                                      <p:cBhvr additive="base">
                                        <p:cTn id="7" dur="500" fill="hold"/>
                                        <p:tgtEl>
                                          <p:spTgt spid="104450"/>
                                        </p:tgtEl>
                                        <p:attrNameLst>
                                          <p:attrName>ppt_x</p:attrName>
                                        </p:attrNameLst>
                                      </p:cBhvr>
                                      <p:tavLst>
                                        <p:tav tm="0">
                                          <p:val>
                                            <p:strVal val="#ppt_x"/>
                                          </p:val>
                                        </p:tav>
                                        <p:tav tm="100000">
                                          <p:val>
                                            <p:strVal val="#ppt_x"/>
                                          </p:val>
                                        </p:tav>
                                      </p:tavLst>
                                    </p:anim>
                                    <p:anim calcmode="lin" valueType="num">
                                      <p:cBhvr additive="base">
                                        <p:cTn id="8" dur="500" fill="hold"/>
                                        <p:tgtEl>
                                          <p:spTgt spid="10445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450"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2"/>
          <p:cNvSpPr>
            <a:spLocks noGrp="1" noRot="1" noChangeArrowheads="1"/>
          </p:cNvSpPr>
          <p:nvPr>
            <p:ph type="title"/>
          </p:nvPr>
        </p:nvSpPr>
        <p:spPr>
          <a:xfrm>
            <a:off x="457200" y="0"/>
            <a:ext cx="8229600" cy="1268760"/>
          </a:xfrm>
        </p:spPr>
        <p:txBody>
          <a:bodyPr>
            <a:normAutofit fontScale="90000"/>
          </a:bodyPr>
          <a:lstStyle/>
          <a:p>
            <a:pPr eaLnBrk="1" hangingPunct="1">
              <a:defRPr/>
            </a:pPr>
            <a:r>
              <a:rPr lang="el-GR" sz="4000" b="1" dirty="0" smtClean="0"/>
              <a:t>Βασικόμορφο-Βασικοκυτταροειδές </a:t>
            </a:r>
            <a:r>
              <a:rPr lang="el-GR" sz="4000" b="1" u="sng" dirty="0" smtClean="0">
                <a:effectLst>
                  <a:outerShdw blurRad="38100" dist="38100" dir="2700000" algn="tl">
                    <a:srgbClr val="000000">
                      <a:alpha val="43137"/>
                    </a:srgbClr>
                  </a:outerShdw>
                </a:effectLst>
              </a:rPr>
              <a:t>Α</a:t>
            </a:r>
            <a:r>
              <a:rPr lang="el-GR" sz="4000" b="1" dirty="0" smtClean="0"/>
              <a:t>ΚΚ. </a:t>
            </a:r>
            <a:r>
              <a:rPr lang="el-GR" sz="3600" b="1" dirty="0" smtClean="0"/>
              <a:t>Αυξημένο μεταστατικό δυναμικό.</a:t>
            </a:r>
          </a:p>
        </p:txBody>
      </p:sp>
      <p:pic>
        <p:nvPicPr>
          <p:cNvPr id="79876" name="Picture 4" descr="24c 14FF203"/>
          <p:cNvPicPr>
            <a:picLocks noChangeAspect="1" noChangeArrowheads="1"/>
          </p:cNvPicPr>
          <p:nvPr/>
        </p:nvPicPr>
        <p:blipFill>
          <a:blip r:embed="rId2" cstate="print"/>
          <a:srcRect/>
          <a:stretch>
            <a:fillRect/>
          </a:stretch>
        </p:blipFill>
        <p:spPr bwMode="auto">
          <a:xfrm rot="5400000">
            <a:off x="-1151414" y="2211567"/>
            <a:ext cx="5545311" cy="3747554"/>
          </a:xfrm>
          <a:prstGeom prst="rect">
            <a:avLst/>
          </a:prstGeom>
          <a:noFill/>
          <a:ln w="9525">
            <a:noFill/>
            <a:miter lim="800000"/>
            <a:headEnd/>
            <a:tailEnd/>
          </a:ln>
        </p:spPr>
      </p:pic>
      <p:pic>
        <p:nvPicPr>
          <p:cNvPr id="5" name="Picture 4" descr="ereno_Fig4_HTML"/>
          <p:cNvPicPr>
            <a:picLocks noChangeAspect="1" noChangeArrowheads="1"/>
          </p:cNvPicPr>
          <p:nvPr/>
        </p:nvPicPr>
        <p:blipFill>
          <a:blip r:embed="rId3" cstate="print"/>
          <a:srcRect/>
          <a:stretch>
            <a:fillRect/>
          </a:stretch>
        </p:blipFill>
        <p:spPr bwMode="auto">
          <a:xfrm>
            <a:off x="4211960" y="1268760"/>
            <a:ext cx="3960440" cy="2862030"/>
          </a:xfrm>
          <a:prstGeom prst="rect">
            <a:avLst/>
          </a:prstGeom>
          <a:noFill/>
          <a:ln w="9525">
            <a:noFill/>
            <a:miter lim="800000"/>
            <a:headEnd/>
            <a:tailEnd/>
          </a:ln>
        </p:spPr>
      </p:pic>
      <p:pic>
        <p:nvPicPr>
          <p:cNvPr id="6" name="Picture 6" descr="ereno_Fig5_HTML"/>
          <p:cNvPicPr>
            <a:picLocks noChangeAspect="1" noChangeArrowheads="1"/>
          </p:cNvPicPr>
          <p:nvPr/>
        </p:nvPicPr>
        <p:blipFill>
          <a:blip r:embed="rId4" cstate="print"/>
          <a:srcRect/>
          <a:stretch>
            <a:fillRect/>
          </a:stretch>
        </p:blipFill>
        <p:spPr bwMode="auto">
          <a:xfrm>
            <a:off x="4211960" y="4293095"/>
            <a:ext cx="3960440" cy="2860067"/>
          </a:xfrm>
          <a:prstGeom prst="rect">
            <a:avLst/>
          </a:prstGeom>
          <a:noFill/>
          <a:ln w="9525">
            <a:noFill/>
            <a:miter lim="800000"/>
            <a:headEnd/>
            <a:tailEnd/>
          </a:ln>
        </p:spPr>
      </p:pic>
    </p:spTree>
    <p:extLst>
      <p:ext uri="{BB962C8B-B14F-4D97-AF65-F5344CB8AC3E}">
        <p14:creationId xmlns:p14="http://schemas.microsoft.com/office/powerpoint/2010/main" val="23853189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8546"/>
                                        </p:tgtEl>
                                        <p:attrNameLst>
                                          <p:attrName>style.visibility</p:attrName>
                                        </p:attrNameLst>
                                      </p:cBhvr>
                                      <p:to>
                                        <p:strVal val="visible"/>
                                      </p:to>
                                    </p:set>
                                    <p:anim calcmode="lin" valueType="num">
                                      <p:cBhvr additive="base">
                                        <p:cTn id="7" dur="500" fill="hold"/>
                                        <p:tgtEl>
                                          <p:spTgt spid="108546"/>
                                        </p:tgtEl>
                                        <p:attrNameLst>
                                          <p:attrName>ppt_x</p:attrName>
                                        </p:attrNameLst>
                                      </p:cBhvr>
                                      <p:tavLst>
                                        <p:tav tm="0">
                                          <p:val>
                                            <p:strVal val="#ppt_x"/>
                                          </p:val>
                                        </p:tav>
                                        <p:tav tm="100000">
                                          <p:val>
                                            <p:strVal val="#ppt_x"/>
                                          </p:val>
                                        </p:tav>
                                      </p:tavLst>
                                    </p:anim>
                                    <p:anim calcmode="lin" valueType="num">
                                      <p:cBhvr additive="base">
                                        <p:cTn id="8" dur="500" fill="hold"/>
                                        <p:tgtEl>
                                          <p:spTgt spid="10854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8546"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Rot="1" noChangeArrowheads="1"/>
          </p:cNvSpPr>
          <p:nvPr>
            <p:ph type="title"/>
          </p:nvPr>
        </p:nvSpPr>
        <p:spPr>
          <a:xfrm>
            <a:off x="0" y="0"/>
            <a:ext cx="9144000" cy="1417638"/>
          </a:xfrm>
        </p:spPr>
        <p:txBody>
          <a:bodyPr>
            <a:normAutofit fontScale="90000"/>
          </a:bodyPr>
          <a:lstStyle/>
          <a:p>
            <a:pPr eaLnBrk="1" hangingPunct="1">
              <a:defRPr/>
            </a:pPr>
            <a:r>
              <a:rPr lang="el-GR" b="1" dirty="0" smtClean="0"/>
              <a:t>ΔΔ</a:t>
            </a:r>
            <a:r>
              <a:rPr lang="en-US" b="1" dirty="0" smtClean="0"/>
              <a:t>: </a:t>
            </a:r>
            <a:r>
              <a:rPr lang="el-GR" b="1" dirty="0" smtClean="0"/>
              <a:t>Βασικοκυτταρ</a:t>
            </a:r>
            <a:r>
              <a:rPr lang="el-GR" b="1" dirty="0" smtClean="0">
                <a:effectLst>
                  <a:outerShdw blurRad="38100" dist="38100" dir="2700000" algn="tl">
                    <a:srgbClr val="000000">
                      <a:alpha val="43137"/>
                    </a:srgbClr>
                  </a:outerShdw>
                </a:effectLst>
              </a:rPr>
              <a:t>ικό</a:t>
            </a:r>
            <a:r>
              <a:rPr lang="el-GR" b="1" dirty="0" smtClean="0"/>
              <a:t> καρκίνωμα </a:t>
            </a:r>
            <a:r>
              <a:rPr lang="el-GR" b="1" spc="600" dirty="0" smtClean="0"/>
              <a:t>δέρματος</a:t>
            </a:r>
            <a:r>
              <a:rPr lang="el-GR" b="1" dirty="0" smtClean="0"/>
              <a:t> πέους (σπάνιο). </a:t>
            </a:r>
            <a:br>
              <a:rPr lang="el-GR" b="1" dirty="0" smtClean="0"/>
            </a:br>
            <a:r>
              <a:rPr lang="el-GR" sz="3100" dirty="0" smtClean="0"/>
              <a:t>Απουσία ουσιώδους μεταστατικού δυναμικού.</a:t>
            </a:r>
          </a:p>
        </p:txBody>
      </p:sp>
      <p:sp>
        <p:nvSpPr>
          <p:cNvPr id="111619" name="Rectangle 3"/>
          <p:cNvSpPr>
            <a:spLocks noGrp="1" noRot="1" noChangeArrowheads="1"/>
          </p:cNvSpPr>
          <p:nvPr>
            <p:ph type="body" idx="1"/>
          </p:nvPr>
        </p:nvSpPr>
        <p:spPr/>
        <p:txBody>
          <a:bodyPr/>
          <a:lstStyle/>
          <a:p>
            <a:pPr eaLnBrk="1" hangingPunct="1">
              <a:defRPr/>
            </a:pPr>
            <a:endParaRPr lang="el-GR" smtClean="0"/>
          </a:p>
        </p:txBody>
      </p:sp>
      <p:pic>
        <p:nvPicPr>
          <p:cNvPr id="81924" name="Picture 4" descr="24d 14FF206"/>
          <p:cNvPicPr>
            <a:picLocks noChangeAspect="1" noChangeArrowheads="1"/>
          </p:cNvPicPr>
          <p:nvPr/>
        </p:nvPicPr>
        <p:blipFill>
          <a:blip r:embed="rId2" cstate="print"/>
          <a:srcRect/>
          <a:stretch>
            <a:fillRect/>
          </a:stretch>
        </p:blipFill>
        <p:spPr bwMode="auto">
          <a:xfrm>
            <a:off x="250825" y="1484313"/>
            <a:ext cx="8497888" cy="5689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2"/>
          <p:cNvSpPr>
            <a:spLocks noGrp="1" noRot="1" noChangeArrowheads="1"/>
          </p:cNvSpPr>
          <p:nvPr>
            <p:ph type="title"/>
          </p:nvPr>
        </p:nvSpPr>
        <p:spPr>
          <a:xfrm>
            <a:off x="0" y="0"/>
            <a:ext cx="9144000" cy="1417638"/>
          </a:xfrm>
        </p:spPr>
        <p:txBody>
          <a:bodyPr>
            <a:normAutofit fontScale="90000"/>
          </a:bodyPr>
          <a:lstStyle/>
          <a:p>
            <a:pPr eaLnBrk="1" hangingPunct="1">
              <a:defRPr/>
            </a:pPr>
            <a:r>
              <a:rPr lang="el-GR" sz="3600" b="1" dirty="0" smtClean="0"/>
              <a:t>Ατρακτοκυτταρικό - σαρκωματοειδές ΑΚΚ. </a:t>
            </a:r>
            <a:r>
              <a:rPr lang="el-GR" sz="4000" b="1" dirty="0" smtClean="0"/>
              <a:t/>
            </a:r>
            <a:br>
              <a:rPr lang="el-GR" sz="4000" b="1" dirty="0" smtClean="0"/>
            </a:br>
            <a:r>
              <a:rPr lang="el-GR" sz="2200" b="1" dirty="0" smtClean="0"/>
              <a:t>Δι</a:t>
            </a:r>
            <a:r>
              <a:rPr lang="el-GR" sz="2200" dirty="0" smtClean="0"/>
              <a:t>φασικός όγκος</a:t>
            </a:r>
            <a:r>
              <a:rPr lang="en-US" sz="2200" dirty="0" smtClean="0"/>
              <a:t>: </a:t>
            </a:r>
            <a:r>
              <a:rPr lang="el-GR" sz="2200" dirty="0" smtClean="0"/>
              <a:t> </a:t>
            </a:r>
            <a:br>
              <a:rPr lang="el-GR" sz="2200" dirty="0" smtClean="0"/>
            </a:br>
            <a:r>
              <a:rPr lang="el-GR" sz="2200" dirty="0" smtClean="0"/>
              <a:t>ατρακτοκυτταρικά-σαρκωματοειδή στοιχεία με έντονο πυρηνικό πλειομορφισμό </a:t>
            </a:r>
            <a:r>
              <a:rPr lang="el-GR" sz="2200" b="1" dirty="0" smtClean="0"/>
              <a:t>και</a:t>
            </a:r>
            <a:r>
              <a:rPr lang="el-GR" sz="2200" dirty="0" smtClean="0"/>
              <a:t> εστίες πλακώδους διαφοροποίησης</a:t>
            </a:r>
            <a:r>
              <a:rPr lang="el-GR" sz="2200" b="1" dirty="0" smtClean="0"/>
              <a:t>.</a:t>
            </a:r>
          </a:p>
        </p:txBody>
      </p:sp>
      <p:pic>
        <p:nvPicPr>
          <p:cNvPr id="83971" name="Picture 3" descr="25c 14FF205"/>
          <p:cNvPicPr>
            <a:picLocks noChangeAspect="1" noChangeArrowheads="1"/>
          </p:cNvPicPr>
          <p:nvPr/>
        </p:nvPicPr>
        <p:blipFill>
          <a:blip r:embed="rId2" cstate="print"/>
          <a:srcRect/>
          <a:stretch>
            <a:fillRect/>
          </a:stretch>
        </p:blipFill>
        <p:spPr bwMode="auto">
          <a:xfrm>
            <a:off x="395288" y="1484313"/>
            <a:ext cx="8355012" cy="5791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0"/>
            <a:ext cx="9144000" cy="785794"/>
          </a:xfrm>
        </p:spPr>
        <p:txBody>
          <a:bodyPr>
            <a:noAutofit/>
          </a:bodyPr>
          <a:lstStyle/>
          <a:p>
            <a:r>
              <a:rPr lang="el-GR" sz="2800" dirty="0" smtClean="0"/>
              <a:t>ΣΥΝΟΨΗ ΙΣΤΟΛΟΓΙΚΩΝ ΠΟΙΚΙΛΙΩΝ </a:t>
            </a:r>
            <a:br>
              <a:rPr lang="el-GR" sz="2800" dirty="0" smtClean="0"/>
            </a:br>
            <a:r>
              <a:rPr lang="el-GR" sz="2800" dirty="0" smtClean="0"/>
              <a:t>ΑΜΙΓΩΝ </a:t>
            </a:r>
            <a:r>
              <a:rPr lang="el-GR" sz="2800" b="1" dirty="0" smtClean="0"/>
              <a:t>ΑΚ</a:t>
            </a:r>
            <a:r>
              <a:rPr lang="en-US" sz="2800" b="1" dirty="0" smtClean="0"/>
              <a:t>AN</a:t>
            </a:r>
            <a:r>
              <a:rPr lang="el-GR" sz="2800" b="1" dirty="0" smtClean="0"/>
              <a:t>ΘΟΚΥΤΤΑΡΙΚΩΝ ΚΑΡΚΙΝΩΜΑΤΩΝ </a:t>
            </a:r>
            <a:r>
              <a:rPr lang="el-GR" sz="2800" dirty="0" smtClean="0"/>
              <a:t>ΠΕΟΥΣ </a:t>
            </a:r>
            <a:endParaRPr lang="el-GR" sz="2800" dirty="0"/>
          </a:p>
        </p:txBody>
      </p:sp>
      <p:sp>
        <p:nvSpPr>
          <p:cNvPr id="3" name="2 - Θέση περιεχομένου"/>
          <p:cNvSpPr>
            <a:spLocks noGrp="1"/>
          </p:cNvSpPr>
          <p:nvPr>
            <p:ph idx="1"/>
          </p:nvPr>
        </p:nvSpPr>
        <p:spPr>
          <a:xfrm>
            <a:off x="0" y="785794"/>
            <a:ext cx="9144000" cy="6072206"/>
          </a:xfrm>
        </p:spPr>
        <p:txBody>
          <a:bodyPr>
            <a:normAutofit fontScale="92500" lnSpcReduction="20000"/>
          </a:bodyPr>
          <a:lstStyle/>
          <a:p>
            <a:r>
              <a:rPr lang="el-GR" sz="2000" b="1" dirty="0" smtClean="0"/>
              <a:t>Σύνηθες</a:t>
            </a:r>
          </a:p>
          <a:p>
            <a:r>
              <a:rPr lang="el-GR" sz="2000" b="1" dirty="0" smtClean="0"/>
              <a:t>Ακροχορδονώδες (</a:t>
            </a:r>
            <a:r>
              <a:rPr lang="en-US" sz="2000" b="1" dirty="0" err="1" smtClean="0"/>
              <a:t>verrucous</a:t>
            </a:r>
            <a:r>
              <a:rPr lang="en-US" sz="2000" b="1" dirty="0" smtClean="0"/>
              <a:t>): </a:t>
            </a:r>
            <a:r>
              <a:rPr lang="el-GR" sz="2000" dirty="0" smtClean="0"/>
              <a:t>εξαιρετικά καλώς διαφοροποιημένο σε ΟΛΗ του την έκταση, κρατήρες κερατίνης, ροπαλοειδής, </a:t>
            </a:r>
            <a:r>
              <a:rPr lang="el-GR" sz="2000" dirty="0" err="1" smtClean="0"/>
              <a:t>απωστική</a:t>
            </a:r>
            <a:r>
              <a:rPr lang="el-GR" sz="2000" dirty="0" smtClean="0"/>
              <a:t> βάση. Επί μη </a:t>
            </a:r>
            <a:r>
              <a:rPr lang="en-US" sz="2000" dirty="0" smtClean="0"/>
              <a:t> </a:t>
            </a:r>
            <a:r>
              <a:rPr lang="el-GR" sz="2000" dirty="0" smtClean="0"/>
              <a:t>ολικής εξαίρεσης ,η διάγνωση τίθεται ως εξής</a:t>
            </a:r>
            <a:r>
              <a:rPr lang="en-US" sz="2000" dirty="0" smtClean="0"/>
              <a:t>: </a:t>
            </a:r>
            <a:r>
              <a:rPr lang="el-GR" sz="2000" dirty="0" smtClean="0"/>
              <a:t>« Καλά διαφοροποιημένο ΑΚΚ με ακροχορδονώδη ιστολογία». ΔΔ του ακροχορδονώδους ΑΚΚ από το </a:t>
            </a:r>
            <a:r>
              <a:rPr lang="el-GR" sz="2000" b="1" dirty="0" smtClean="0"/>
              <a:t>σηραγγώδες</a:t>
            </a:r>
            <a:r>
              <a:rPr lang="el-GR" sz="2000" dirty="0" smtClean="0"/>
              <a:t> </a:t>
            </a:r>
            <a:r>
              <a:rPr lang="el-GR" sz="2000" b="1" dirty="0" smtClean="0"/>
              <a:t>καρκίνωμα </a:t>
            </a:r>
            <a:r>
              <a:rPr lang="en-US" sz="2000" b="1" dirty="0" err="1" smtClean="0"/>
              <a:t>cuniculatum</a:t>
            </a:r>
            <a:r>
              <a:rPr lang="en-US" sz="2000" dirty="0" smtClean="0"/>
              <a:t>: </a:t>
            </a:r>
            <a:r>
              <a:rPr lang="el-GR" sz="2000" dirty="0" smtClean="0"/>
              <a:t>το τελευταίο χαρακτηρίζεται από ένα σύνθετο, βαθύ, σηραγγώδες πρότυπο ανάπτυξης.</a:t>
            </a:r>
            <a:endParaRPr lang="en-US" sz="2000" dirty="0" smtClean="0"/>
          </a:p>
          <a:p>
            <a:r>
              <a:rPr lang="el-GR" sz="2000" dirty="0" smtClean="0"/>
              <a:t> </a:t>
            </a:r>
            <a:r>
              <a:rPr lang="el-GR" sz="2000" dirty="0" err="1" smtClean="0"/>
              <a:t>Ψευδοϋπερπλαστικό</a:t>
            </a:r>
            <a:r>
              <a:rPr lang="el-GR" sz="2000" dirty="0" smtClean="0"/>
              <a:t>.  Κλασικά σε  ηλικιωμένους σε έδαφος σκληρυντικού λειχήνα, από μακρού χρονολογούμενου. Μιμείται </a:t>
            </a:r>
            <a:r>
              <a:rPr lang="el-GR" sz="2000" dirty="0" err="1" smtClean="0"/>
              <a:t>ψευδοεπιθηλιωματώδη</a:t>
            </a:r>
            <a:r>
              <a:rPr lang="el-GR" sz="2000" dirty="0" smtClean="0"/>
              <a:t> υπερπλασία αλλά συνιστά </a:t>
            </a:r>
            <a:r>
              <a:rPr lang="el-GR" sz="2000" i="1" dirty="0" smtClean="0"/>
              <a:t>βαθύτερης</a:t>
            </a:r>
            <a:r>
              <a:rPr lang="el-GR" sz="2000" dirty="0" smtClean="0"/>
              <a:t> επέκτασης αλλοίωση με πλέον διαταραγμένη οργάνωση.</a:t>
            </a:r>
          </a:p>
          <a:p>
            <a:pPr>
              <a:buNone/>
            </a:pPr>
            <a:endParaRPr lang="el-GR" sz="2000" dirty="0" smtClean="0"/>
          </a:p>
          <a:p>
            <a:r>
              <a:rPr lang="el-GR" sz="2000" b="1" dirty="0" err="1" smtClean="0"/>
              <a:t>Κονδυλωματώδες</a:t>
            </a:r>
            <a:r>
              <a:rPr lang="el-GR" sz="2000" b="1" dirty="0" smtClean="0"/>
              <a:t> (</a:t>
            </a:r>
            <a:r>
              <a:rPr lang="en-US" sz="2000" b="1" dirty="0" smtClean="0"/>
              <a:t>warty) </a:t>
            </a:r>
            <a:r>
              <a:rPr lang="el-GR" sz="2000" b="1" dirty="0" smtClean="0"/>
              <a:t>καρκίνωμα</a:t>
            </a:r>
            <a:r>
              <a:rPr lang="en-US" sz="2000" dirty="0" smtClean="0"/>
              <a:t>: </a:t>
            </a:r>
            <a:r>
              <a:rPr lang="el-GR" sz="2000" dirty="0" smtClean="0"/>
              <a:t>σχέση με </a:t>
            </a:r>
            <a:r>
              <a:rPr lang="en-US" sz="2000" dirty="0" smtClean="0"/>
              <a:t>HIV</a:t>
            </a:r>
            <a:r>
              <a:rPr lang="el-GR" sz="2000" dirty="0" smtClean="0"/>
              <a:t> και </a:t>
            </a:r>
            <a:r>
              <a:rPr lang="en-US" sz="2000" dirty="0" smtClean="0"/>
              <a:t>HPV, </a:t>
            </a:r>
            <a:r>
              <a:rPr lang="el-GR" sz="2000" dirty="0" smtClean="0"/>
              <a:t>σε μικρή μεγέθυνση ταυτόχρονα διαυγές και βαθυχρωματικό πρότυπο, δενδροειδείς κυματιστές θηλές, κοιλοκυτταρική ατυπία σε όλη του την έκταση, διηθητική παρυφή.</a:t>
            </a:r>
          </a:p>
          <a:p>
            <a:r>
              <a:rPr lang="el-GR" sz="2000" dirty="0" err="1" smtClean="0"/>
              <a:t>Θηλώδες</a:t>
            </a:r>
            <a:r>
              <a:rPr lang="el-GR" sz="2000" dirty="0" smtClean="0"/>
              <a:t>, μη περαιτέρω τυποποιούμενο (</a:t>
            </a:r>
            <a:r>
              <a:rPr lang="en-US" sz="2000" dirty="0" smtClean="0"/>
              <a:t>NOS)</a:t>
            </a:r>
            <a:r>
              <a:rPr lang="el-GR" sz="2000" dirty="0" smtClean="0"/>
              <a:t>. Διηθητική παρυφή όπως το προηγούμενο </a:t>
            </a:r>
            <a:r>
              <a:rPr lang="el-GR" sz="2000" dirty="0" smtClean="0"/>
              <a:t>καρκίνωμα, </a:t>
            </a:r>
            <a:r>
              <a:rPr lang="el-GR" sz="2000" dirty="0" smtClean="0"/>
              <a:t>αλλά </a:t>
            </a:r>
            <a:r>
              <a:rPr lang="el-GR" sz="2000" i="1" dirty="0" smtClean="0"/>
              <a:t>χωρίς</a:t>
            </a:r>
            <a:r>
              <a:rPr lang="el-GR" sz="2000" dirty="0" smtClean="0"/>
              <a:t> </a:t>
            </a:r>
            <a:r>
              <a:rPr lang="el-GR" sz="2000" dirty="0" err="1" smtClean="0"/>
              <a:t>κοιλοκυτταρική</a:t>
            </a:r>
            <a:r>
              <a:rPr lang="el-GR" sz="2000" dirty="0" smtClean="0"/>
              <a:t> </a:t>
            </a:r>
            <a:r>
              <a:rPr lang="el-GR" sz="2000" dirty="0" err="1" smtClean="0"/>
              <a:t>ατυπία</a:t>
            </a:r>
            <a:r>
              <a:rPr lang="el-GR" sz="2000" dirty="0" smtClean="0"/>
              <a:t>.</a:t>
            </a:r>
            <a:endParaRPr lang="en-US" sz="2000" dirty="0" smtClean="0"/>
          </a:p>
          <a:p>
            <a:endParaRPr lang="en-US" sz="2000" dirty="0" smtClean="0"/>
          </a:p>
          <a:p>
            <a:r>
              <a:rPr lang="el-GR" sz="2000" b="1" dirty="0" smtClean="0"/>
              <a:t>Βασικόμορφο-</a:t>
            </a:r>
            <a:r>
              <a:rPr lang="en-US" sz="2000" b="1" dirty="0" smtClean="0"/>
              <a:t>B</a:t>
            </a:r>
            <a:r>
              <a:rPr lang="el-GR" sz="2000" b="1" dirty="0" err="1" smtClean="0"/>
              <a:t>ασικοκυτταροειδές</a:t>
            </a:r>
            <a:r>
              <a:rPr lang="en-US" sz="2000" dirty="0" smtClean="0"/>
              <a:t>: </a:t>
            </a:r>
            <a:r>
              <a:rPr lang="el-GR" sz="2000" dirty="0" smtClean="0"/>
              <a:t>Συμπαγείς νησίδες συχνά με </a:t>
            </a:r>
            <a:r>
              <a:rPr lang="el-GR" sz="2000" dirty="0" err="1" smtClean="0"/>
              <a:t>φαγεσωρικής</a:t>
            </a:r>
            <a:r>
              <a:rPr lang="el-GR" sz="2000" dirty="0" smtClean="0"/>
              <a:t> μορφής νέκρωση ή απότομη κεντρική </a:t>
            </a:r>
            <a:r>
              <a:rPr lang="el-GR" sz="2000" dirty="0" err="1" smtClean="0"/>
              <a:t>κερατινοποίηση</a:t>
            </a:r>
            <a:r>
              <a:rPr lang="el-GR" sz="2000" dirty="0" smtClean="0"/>
              <a:t>, περιφερικές σχισμές μεταξύ του όγκου και του στρώματος</a:t>
            </a:r>
          </a:p>
          <a:p>
            <a:r>
              <a:rPr lang="el-GR" sz="2000" b="1" dirty="0" err="1" smtClean="0"/>
              <a:t>Ατρακτοκυτταρικό</a:t>
            </a:r>
            <a:r>
              <a:rPr lang="el-GR" sz="2000" b="1" dirty="0" smtClean="0"/>
              <a:t>-</a:t>
            </a:r>
            <a:r>
              <a:rPr lang="el-GR" sz="2000" b="1" dirty="0" err="1" smtClean="0"/>
              <a:t>σαρκωματοειδές</a:t>
            </a:r>
            <a:r>
              <a:rPr lang="en-US" sz="2000" b="1" dirty="0" smtClean="0"/>
              <a:t>:</a:t>
            </a:r>
            <a:r>
              <a:rPr lang="en-US" sz="2000" dirty="0" smtClean="0"/>
              <a:t> </a:t>
            </a:r>
            <a:r>
              <a:rPr lang="el-GR" sz="2000" dirty="0" smtClean="0"/>
              <a:t>Πανκυτταροκερατίνη ΑΕ1/ΑΕ3 &amp; Κερατίνη 34βΕ12 συχνά θετικές, έστω εστιακά</a:t>
            </a:r>
            <a:r>
              <a:rPr lang="en-US" sz="2000" dirty="0" smtClean="0"/>
              <a:t>, </a:t>
            </a:r>
            <a:r>
              <a:rPr lang="el-GR" sz="2000" dirty="0" smtClean="0"/>
              <a:t>στα ατρακτόμορφα κύτταρά του.</a:t>
            </a:r>
            <a:endParaRPr lang="en-US" sz="2000" dirty="0" smtClean="0"/>
          </a:p>
          <a:p>
            <a:endParaRPr lang="en-US" sz="2000" dirty="0" smtClean="0"/>
          </a:p>
          <a:p>
            <a:endParaRPr lang="en-US" sz="2000" dirty="0" smtClean="0"/>
          </a:p>
          <a:p>
            <a:endParaRPr lang="en-US" sz="2000" dirty="0" smtClean="0"/>
          </a:p>
          <a:p>
            <a:endParaRPr lang="el-GR" dirty="0" smtClean="0"/>
          </a:p>
          <a:p>
            <a:endParaRPr lang="el-GR" dirty="0" smtClean="0"/>
          </a:p>
          <a:p>
            <a:endParaRPr lang="el-GR" dirty="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Rot="1" noChangeArrowheads="1"/>
          </p:cNvSpPr>
          <p:nvPr>
            <p:ph type="title"/>
          </p:nvPr>
        </p:nvSpPr>
        <p:spPr>
          <a:xfrm>
            <a:off x="0" y="116632"/>
            <a:ext cx="7624578" cy="1383568"/>
          </a:xfrm>
        </p:spPr>
        <p:txBody>
          <a:bodyPr>
            <a:normAutofit fontScale="90000"/>
          </a:bodyPr>
          <a:lstStyle/>
          <a:p>
            <a:pPr eaLnBrk="1" hangingPunct="1">
              <a:defRPr/>
            </a:pPr>
            <a:r>
              <a:rPr lang="el-GR" sz="3200" b="1" dirty="0" smtClean="0"/>
              <a:t>Σύφιλη</a:t>
            </a:r>
            <a:r>
              <a:rPr lang="el-GR" sz="3200" dirty="0" smtClean="0"/>
              <a:t/>
            </a:r>
            <a:br>
              <a:rPr lang="el-GR" sz="3200" dirty="0" smtClean="0"/>
            </a:br>
            <a:r>
              <a:rPr lang="el-GR" sz="3200" dirty="0" smtClean="0"/>
              <a:t>Πρωτοπαθής  ( αποφρακτική </a:t>
            </a:r>
            <a:r>
              <a:rPr lang="el-GR" sz="3200" dirty="0" err="1" smtClean="0"/>
              <a:t>ενδαρτηρίτιδα</a:t>
            </a:r>
            <a:r>
              <a:rPr lang="el-GR" sz="3200" dirty="0" smtClean="0"/>
              <a:t>)  Δευτεροπαθής</a:t>
            </a:r>
          </a:p>
        </p:txBody>
      </p:sp>
      <p:sp>
        <p:nvSpPr>
          <p:cNvPr id="34819" name="Rectangle 3"/>
          <p:cNvSpPr>
            <a:spLocks noGrp="1" noRot="1" noChangeArrowheads="1"/>
          </p:cNvSpPr>
          <p:nvPr>
            <p:ph type="body" sz="half" idx="1"/>
          </p:nvPr>
        </p:nvSpPr>
        <p:spPr/>
        <p:txBody>
          <a:bodyPr/>
          <a:lstStyle/>
          <a:p>
            <a:pPr eaLnBrk="1" hangingPunct="1">
              <a:defRPr/>
            </a:pPr>
            <a:endParaRPr lang="el-GR" smtClean="0"/>
          </a:p>
        </p:txBody>
      </p:sp>
      <p:sp>
        <p:nvSpPr>
          <p:cNvPr id="34820" name="Rectangle 4"/>
          <p:cNvSpPr>
            <a:spLocks noGrp="1" noRot="1" noChangeArrowheads="1"/>
          </p:cNvSpPr>
          <p:nvPr>
            <p:ph type="body" sz="half" idx="2"/>
          </p:nvPr>
        </p:nvSpPr>
        <p:spPr/>
        <p:txBody>
          <a:bodyPr/>
          <a:lstStyle/>
          <a:p>
            <a:pPr eaLnBrk="1" hangingPunct="1">
              <a:defRPr/>
            </a:pPr>
            <a:endParaRPr lang="el-GR" smtClean="0"/>
          </a:p>
        </p:txBody>
      </p:sp>
      <p:pic>
        <p:nvPicPr>
          <p:cNvPr id="26629" name="Picture 5" descr="10c syphilis"/>
          <p:cNvPicPr>
            <a:picLocks noChangeAspect="1" noChangeArrowheads="1"/>
          </p:cNvPicPr>
          <p:nvPr/>
        </p:nvPicPr>
        <p:blipFill>
          <a:blip r:embed="rId2" cstate="print"/>
          <a:srcRect/>
          <a:stretch>
            <a:fillRect/>
          </a:stretch>
        </p:blipFill>
        <p:spPr bwMode="auto">
          <a:xfrm>
            <a:off x="0" y="1484313"/>
            <a:ext cx="4176713" cy="5616575"/>
          </a:xfrm>
          <a:prstGeom prst="rect">
            <a:avLst/>
          </a:prstGeom>
          <a:noFill/>
          <a:ln w="9525">
            <a:noFill/>
            <a:miter lim="800000"/>
            <a:headEnd/>
            <a:tailEnd/>
          </a:ln>
        </p:spPr>
      </p:pic>
      <p:pic>
        <p:nvPicPr>
          <p:cNvPr id="26630" name="Picture 6" descr="11 syphilis secondary"/>
          <p:cNvPicPr>
            <a:picLocks noChangeAspect="1" noChangeArrowheads="1"/>
          </p:cNvPicPr>
          <p:nvPr/>
        </p:nvPicPr>
        <p:blipFill>
          <a:blip r:embed="rId3" cstate="print"/>
          <a:srcRect/>
          <a:stretch>
            <a:fillRect/>
          </a:stretch>
        </p:blipFill>
        <p:spPr bwMode="auto">
          <a:xfrm>
            <a:off x="4284663" y="1484313"/>
            <a:ext cx="4859337" cy="5373687"/>
          </a:xfrm>
          <a:prstGeom prst="rect">
            <a:avLst/>
          </a:prstGeom>
          <a:noFill/>
          <a:ln w="9525">
            <a:noFill/>
            <a:miter lim="800000"/>
            <a:headEnd/>
            <a:tailEnd/>
          </a:ln>
        </p:spPr>
      </p:pic>
      <p:pic>
        <p:nvPicPr>
          <p:cNvPr id="7" name="Picture 2" descr="http://www.cdc.gov/std/syphilis/images/chancre-penile-209.jpg"/>
          <p:cNvPicPr>
            <a:picLocks noChangeAspect="1" noChangeArrowheads="1"/>
          </p:cNvPicPr>
          <p:nvPr/>
        </p:nvPicPr>
        <p:blipFill>
          <a:blip r:embed="rId4" cstate="print"/>
          <a:srcRect/>
          <a:stretch>
            <a:fillRect/>
          </a:stretch>
        </p:blipFill>
        <p:spPr bwMode="auto">
          <a:xfrm>
            <a:off x="7624578" y="-15885"/>
            <a:ext cx="1500198" cy="1500198"/>
          </a:xfrm>
          <a:prstGeom prst="rect">
            <a:avLst/>
          </a:prstGeom>
          <a:noFill/>
        </p:spPr>
      </p:pic>
      <p:sp>
        <p:nvSpPr>
          <p:cNvPr id="8" name="Τίτλος 1"/>
          <p:cNvSpPr txBox="1">
            <a:spLocks/>
          </p:cNvSpPr>
          <p:nvPr/>
        </p:nvSpPr>
        <p:spPr>
          <a:xfrm>
            <a:off x="0" y="2"/>
            <a:ext cx="7624578" cy="1500198"/>
          </a:xfrm>
          <a:prstGeom prst="rect">
            <a:avLst/>
          </a:prstGeom>
        </p:spPr>
        <p:txBody>
          <a:bodyPr vert="horz" lIns="91440" tIns="45720" rIns="91440" bIns="45720" rtlCol="0" anchor="ctr">
            <a:normAutofit fontScale="900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l-GR" sz="1800" i="1" dirty="0" smtClean="0"/>
              <a:t>Αρχικά</a:t>
            </a:r>
            <a:r>
              <a:rPr lang="el-GR" sz="1800" dirty="0" smtClean="0"/>
              <a:t> εμφανίζεται ένα μικρό, κόκκινο, μη επώδυνο έλκος στα γεννητικά όργανα μέσα σε 3 εβδομάδες περίπου από την επαφή με μολυσμένο άτομο, το οποίο μπορεί να εξαφανιστεί. Υγρά από το πέος, </a:t>
            </a:r>
            <a:r>
              <a:rPr lang="el-GR" sz="1800" dirty="0" err="1" smtClean="0"/>
              <a:t>λευκωπά</a:t>
            </a:r>
            <a:r>
              <a:rPr lang="el-GR" sz="1800" dirty="0" smtClean="0"/>
              <a:t> ή διαυγή με έντονο κνησμό, κάψιμο και </a:t>
            </a:r>
          </a:p>
          <a:p>
            <a:r>
              <a:rPr lang="el-GR" sz="1800" dirty="0" smtClean="0"/>
              <a:t>πόνος κατά τη σεξουαλική επαφή. </a:t>
            </a:r>
            <a:br>
              <a:rPr lang="el-GR" sz="1800" dirty="0" smtClean="0"/>
            </a:br>
            <a:r>
              <a:rPr lang="el-GR" sz="1800" dirty="0" smtClean="0"/>
              <a:t>Μετά από κάποιες εβδομάδες μέχρι μήνες, μπορούν να εμφανιστούν ξανά </a:t>
            </a:r>
          </a:p>
          <a:p>
            <a:r>
              <a:rPr lang="el-GR" sz="1800" dirty="0" smtClean="0"/>
              <a:t>πιο πολλά έλκη μαζί με πυρετό, κακουχία κι εξάνθημα.</a:t>
            </a:r>
            <a:endParaRPr lang="el-GR" sz="18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8"/>
                                        </p:tgtEl>
                                      </p:cBhvr>
                                    </p:animEffect>
                                    <p:set>
                                      <p:cBhvr>
                                        <p:cTn id="7" dur="1" fill="hold">
                                          <p:stCondLst>
                                            <p:cond delay="499"/>
                                          </p:stCondLst>
                                        </p:cTn>
                                        <p:tgtEl>
                                          <p:spTgt spid="8"/>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4818"/>
                                        </p:tgtEl>
                                        <p:attrNameLst>
                                          <p:attrName>style.visibility</p:attrName>
                                        </p:attrNameLst>
                                      </p:cBhvr>
                                      <p:to>
                                        <p:strVal val="visible"/>
                                      </p:to>
                                    </p:set>
                                    <p:animEffect transition="in" filter="fade">
                                      <p:cBhvr>
                                        <p:cTn id="12" dur="500"/>
                                        <p:tgtEl>
                                          <p:spTgt spid="348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18" grpId="0"/>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5" descr="ExtGenitalia_Molluscum1"/>
          <p:cNvPicPr>
            <a:picLocks noChangeAspect="1" noChangeArrowheads="1"/>
          </p:cNvPicPr>
          <p:nvPr/>
        </p:nvPicPr>
        <p:blipFill>
          <a:blip r:embed="rId2" cstate="print"/>
          <a:srcRect/>
          <a:stretch>
            <a:fillRect/>
          </a:stretch>
        </p:blipFill>
        <p:spPr bwMode="auto">
          <a:xfrm>
            <a:off x="4610115" y="3300946"/>
            <a:ext cx="4533885" cy="3557054"/>
          </a:xfrm>
          <a:prstGeom prst="rect">
            <a:avLst/>
          </a:prstGeom>
          <a:noFill/>
          <a:ln w="9525">
            <a:noFill/>
            <a:miter lim="800000"/>
            <a:headEnd/>
            <a:tailEnd/>
          </a:ln>
        </p:spPr>
      </p:pic>
      <p:pic>
        <p:nvPicPr>
          <p:cNvPr id="7170" name="Picture 2" descr="http://www.healthline.com/hlcmsresource/images/galleries/Molluscum-Contagiosum/molluscum_contagiosum_genital.jpg"/>
          <p:cNvPicPr>
            <a:picLocks noChangeAspect="1" noChangeArrowheads="1"/>
          </p:cNvPicPr>
          <p:nvPr/>
        </p:nvPicPr>
        <p:blipFill>
          <a:blip r:embed="rId3" cstate="print"/>
          <a:srcRect/>
          <a:stretch>
            <a:fillRect/>
          </a:stretch>
        </p:blipFill>
        <p:spPr bwMode="auto">
          <a:xfrm>
            <a:off x="1428728" y="0"/>
            <a:ext cx="6172200" cy="3467100"/>
          </a:xfrm>
          <a:prstGeom prst="rect">
            <a:avLst/>
          </a:prstGeom>
          <a:noFill/>
        </p:spPr>
      </p:pic>
      <p:sp>
        <p:nvSpPr>
          <p:cNvPr id="4" name="3 - Θέση κειμένου"/>
          <p:cNvSpPr txBox="1">
            <a:spLocks/>
          </p:cNvSpPr>
          <p:nvPr/>
        </p:nvSpPr>
        <p:spPr>
          <a:xfrm>
            <a:off x="0" y="3429000"/>
            <a:ext cx="4643438" cy="2697163"/>
          </a:xfrm>
          <a:prstGeom prst="rect">
            <a:avLst/>
          </a:prstGeom>
        </p:spPr>
        <p:txBody>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l-GR" b="0" i="0" u="none" strike="noStrike" kern="1200" cap="none" spc="0" normalizeH="0" baseline="0" noProof="0" dirty="0" smtClean="0">
                <a:ln>
                  <a:noFill/>
                </a:ln>
                <a:solidFill>
                  <a:schemeClr val="tx1"/>
                </a:solidFill>
                <a:effectLst/>
                <a:uLnTx/>
                <a:uFillTx/>
                <a:latin typeface="+mn-lt"/>
                <a:ea typeface="+mn-ea"/>
                <a:cs typeface="+mn-cs"/>
              </a:rPr>
              <a:t>Σε νέους ή σε </a:t>
            </a:r>
            <a:r>
              <a:rPr kumimoji="0" lang="el-GR" b="0" i="0" u="none" strike="noStrike" kern="1200" cap="none" spc="0" normalizeH="0" baseline="0" noProof="0" dirty="0" err="1" smtClean="0">
                <a:ln>
                  <a:noFill/>
                </a:ln>
                <a:solidFill>
                  <a:schemeClr val="tx1"/>
                </a:solidFill>
                <a:effectLst/>
                <a:uLnTx/>
                <a:uFillTx/>
                <a:latin typeface="+mn-lt"/>
                <a:ea typeface="+mn-ea"/>
                <a:cs typeface="+mn-cs"/>
              </a:rPr>
              <a:t>ανοσοκατεσταλμένους</a:t>
            </a:r>
            <a:r>
              <a:rPr kumimoji="0" lang="el-GR" b="0" i="0" u="none" strike="noStrike" kern="1200" cap="none" spc="0" normalizeH="0" baseline="0" noProof="0" dirty="0" smtClean="0">
                <a:ln>
                  <a:noFill/>
                </a:ln>
                <a:solidFill>
                  <a:schemeClr val="tx1"/>
                </a:solidFill>
                <a:effectLst/>
                <a:uLnTx/>
                <a:uFillTx/>
                <a:latin typeface="+mn-lt"/>
                <a:ea typeface="+mn-ea"/>
                <a:cs typeface="+mn-cs"/>
              </a:rPr>
              <a:t>, πολλαπλές </a:t>
            </a:r>
            <a:r>
              <a:rPr kumimoji="0" lang="el-GR" b="0" i="0" u="none" strike="noStrike" kern="1200" cap="none" spc="0" normalizeH="0" baseline="0" noProof="0" dirty="0" err="1" smtClean="0">
                <a:ln>
                  <a:noFill/>
                </a:ln>
                <a:solidFill>
                  <a:schemeClr val="tx1"/>
                </a:solidFill>
                <a:effectLst/>
                <a:uLnTx/>
                <a:uFillTx/>
                <a:latin typeface="+mn-lt"/>
                <a:ea typeface="+mn-ea"/>
                <a:cs typeface="+mn-cs"/>
              </a:rPr>
              <a:t>μαργαριταροειδείς</a:t>
            </a:r>
            <a:r>
              <a:rPr kumimoji="0" lang="el-GR" b="0" i="0" u="none" strike="noStrike" kern="1200" cap="none" spc="0" normalizeH="0" baseline="0" noProof="0" dirty="0" smtClean="0">
                <a:ln>
                  <a:noFill/>
                </a:ln>
                <a:solidFill>
                  <a:schemeClr val="tx1"/>
                </a:solidFill>
                <a:effectLst/>
                <a:uLnTx/>
                <a:uFillTx/>
                <a:latin typeface="+mn-lt"/>
                <a:ea typeface="+mn-ea"/>
                <a:cs typeface="+mn-cs"/>
              </a:rPr>
              <a:t> στρογγυλές βλατίδες , </a:t>
            </a:r>
            <a:r>
              <a:rPr kumimoji="0" lang="el-GR" b="0" i="0" u="none" strike="noStrike" kern="1200" cap="none" spc="0" normalizeH="0" baseline="0" noProof="0" dirty="0" err="1" smtClean="0">
                <a:ln>
                  <a:noFill/>
                </a:ln>
                <a:solidFill>
                  <a:schemeClr val="tx1"/>
                </a:solidFill>
                <a:effectLst/>
                <a:uLnTx/>
                <a:uFillTx/>
                <a:latin typeface="+mn-lt"/>
                <a:ea typeface="+mn-ea"/>
                <a:cs typeface="+mn-cs"/>
              </a:rPr>
              <a:t>μ.δ</a:t>
            </a:r>
            <a:r>
              <a:rPr kumimoji="0" lang="el-GR" b="0" i="0" u="none" strike="noStrike" kern="1200" cap="none" spc="0" normalizeH="0" baseline="0" noProof="0" dirty="0" smtClean="0">
                <a:ln>
                  <a:noFill/>
                </a:ln>
                <a:solidFill>
                  <a:schemeClr val="tx1"/>
                </a:solidFill>
                <a:effectLst/>
                <a:uLnTx/>
                <a:uFillTx/>
                <a:latin typeface="+mn-lt"/>
                <a:ea typeface="+mn-ea"/>
                <a:cs typeface="+mn-cs"/>
              </a:rPr>
              <a:t>.  3-5 χιλ., με (κεντρική) </a:t>
            </a:r>
            <a:r>
              <a:rPr kumimoji="0" lang="el-GR" b="0" i="0" u="none" strike="noStrike" kern="1200" cap="none" spc="0" normalizeH="0" baseline="0" noProof="0" dirty="0" err="1" smtClean="0">
                <a:ln>
                  <a:noFill/>
                </a:ln>
                <a:solidFill>
                  <a:schemeClr val="tx1"/>
                </a:solidFill>
                <a:effectLst>
                  <a:outerShdw blurRad="38100" dist="38100" dir="2700000" algn="tl">
                    <a:srgbClr val="000000">
                      <a:alpha val="43137"/>
                    </a:srgbClr>
                  </a:outerShdw>
                </a:effectLst>
                <a:uLnTx/>
                <a:uFillTx/>
                <a:latin typeface="+mn-lt"/>
                <a:ea typeface="+mn-ea"/>
                <a:cs typeface="+mn-cs"/>
              </a:rPr>
              <a:t>ομφαλοποίηση</a:t>
            </a:r>
            <a:r>
              <a:rPr kumimoji="0" lang="el-GR" b="0" i="0" u="none" strike="noStrike" kern="1200" cap="none" spc="0" normalizeH="0" baseline="0" noProof="0" dirty="0" smtClean="0">
                <a:ln>
                  <a:noFill/>
                </a:ln>
                <a:solidFill>
                  <a:schemeClr val="tx1"/>
                </a:solidFill>
                <a:effectLst/>
                <a:uLnTx/>
                <a:uFillTx/>
                <a:latin typeface="+mn-lt"/>
                <a:ea typeface="+mn-ea"/>
                <a:cs typeface="+mn-cs"/>
              </a:rPr>
              <a:t>. </a:t>
            </a:r>
            <a:r>
              <a:rPr kumimoji="0" lang="el-GR" b="0" i="0" u="none" strike="noStrike" kern="1200" cap="none" spc="0" normalizeH="0" baseline="0" noProof="0" dirty="0" err="1" smtClean="0">
                <a:ln>
                  <a:noFill/>
                </a:ln>
                <a:solidFill>
                  <a:schemeClr val="tx1"/>
                </a:solidFill>
                <a:effectLst/>
                <a:uLnTx/>
                <a:uFillTx/>
                <a:latin typeface="+mn-lt"/>
                <a:ea typeface="+mn-ea"/>
                <a:cs typeface="+mn-cs"/>
              </a:rPr>
              <a:t>Ογκόμορφη</a:t>
            </a:r>
            <a:r>
              <a:rPr kumimoji="0" lang="el-GR" b="0" i="0" u="none" strike="noStrike" kern="1200" cap="none" spc="0" normalizeH="0" baseline="0" noProof="0" dirty="0" smtClean="0">
                <a:ln>
                  <a:noFill/>
                </a:ln>
                <a:solidFill>
                  <a:schemeClr val="tx1"/>
                </a:solidFill>
                <a:effectLst/>
                <a:uLnTx/>
                <a:uFillTx/>
                <a:latin typeface="+mn-lt"/>
                <a:ea typeface="+mn-ea"/>
                <a:cs typeface="+mn-cs"/>
              </a:rPr>
              <a:t> αλλοίωση, ιστολογικά σαν </a:t>
            </a:r>
            <a:r>
              <a:rPr kumimoji="0" lang="el-GR" b="0" i="0" u="none" strike="noStrike" kern="1200" cap="none" spc="0" normalizeH="0" baseline="0" noProof="0" dirty="0" err="1" smtClean="0">
                <a:ln>
                  <a:noFill/>
                </a:ln>
                <a:solidFill>
                  <a:schemeClr val="tx1"/>
                </a:solidFill>
                <a:effectLst/>
                <a:uLnTx/>
                <a:uFillTx/>
                <a:latin typeface="+mn-lt"/>
                <a:ea typeface="+mn-ea"/>
                <a:cs typeface="+mn-cs"/>
              </a:rPr>
              <a:t>φλυτζάνι</a:t>
            </a:r>
            <a:r>
              <a:rPr kumimoji="0" lang="el-GR" b="0" i="0" u="none" strike="noStrike" kern="1200" cap="none" spc="0" normalizeH="0" baseline="0" noProof="0" dirty="0" smtClean="0">
                <a:ln>
                  <a:noFill/>
                </a:ln>
                <a:solidFill>
                  <a:schemeClr val="tx1"/>
                </a:solidFill>
                <a:effectLst/>
                <a:uLnTx/>
                <a:uFillTx/>
                <a:latin typeface="+mn-lt"/>
                <a:ea typeface="+mn-ea"/>
                <a:cs typeface="+mn-cs"/>
              </a:rPr>
              <a:t>. Τάση αυτόματης υποστροφής.</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l-GR" b="0" i="0" u="none" strike="noStrike" kern="1200" cap="none" spc="0" normalizeH="0" baseline="0" noProof="0" dirty="0" smtClean="0">
                <a:ln>
                  <a:noFill/>
                </a:ln>
                <a:solidFill>
                  <a:schemeClr val="tx1"/>
                </a:solidFill>
                <a:effectLst/>
                <a:uLnTx/>
                <a:uFillTx/>
                <a:latin typeface="+mn-lt"/>
                <a:ea typeface="+mn-ea"/>
                <a:cs typeface="+mn-cs"/>
              </a:rPr>
              <a:t>Η βασική στοιβάδα ανεπηρέαστη, το χόριο  κατά κανόνα στερείται ουσιώδους φλεγμονής. Στα διογκωμένα </a:t>
            </a:r>
            <a:r>
              <a:rPr kumimoji="0" lang="el-GR" b="0" i="0" u="none" strike="noStrike" kern="1200" cap="none" spc="0" normalizeH="0" baseline="0" noProof="0" dirty="0" err="1" smtClean="0">
                <a:ln>
                  <a:noFill/>
                </a:ln>
                <a:solidFill>
                  <a:schemeClr val="tx1"/>
                </a:solidFill>
                <a:effectLst/>
                <a:uLnTx/>
                <a:uFillTx/>
                <a:latin typeface="+mn-lt"/>
                <a:ea typeface="+mn-ea"/>
                <a:cs typeface="+mn-cs"/>
              </a:rPr>
              <a:t>κερατινοκύτταρα</a:t>
            </a:r>
            <a:r>
              <a:rPr kumimoji="0" lang="el-GR" b="0" i="0" u="none" strike="noStrike" kern="1200" cap="none" spc="0" normalizeH="0" baseline="0" noProof="0" dirty="0" smtClean="0">
                <a:ln>
                  <a:noFill/>
                </a:ln>
                <a:solidFill>
                  <a:schemeClr val="tx1"/>
                </a:solidFill>
                <a:effectLst/>
                <a:uLnTx/>
                <a:uFillTx/>
                <a:latin typeface="+mn-lt"/>
                <a:ea typeface="+mn-ea"/>
                <a:cs typeface="+mn-cs"/>
              </a:rPr>
              <a:t> της </a:t>
            </a:r>
            <a:r>
              <a:rPr kumimoji="0" lang="el-GR" b="0" i="0" u="none" strike="noStrike" kern="1200" cap="none" spc="0" normalizeH="0" baseline="0" noProof="0" dirty="0" smtClean="0">
                <a:ln>
                  <a:noFill/>
                </a:ln>
                <a:solidFill>
                  <a:schemeClr val="tx1"/>
                </a:solidFill>
                <a:effectLst>
                  <a:outerShdw blurRad="38100" dist="38100" dir="2700000" algn="tl">
                    <a:srgbClr val="000000">
                      <a:alpha val="43137"/>
                    </a:srgbClr>
                  </a:outerShdw>
                </a:effectLst>
                <a:uLnTx/>
                <a:uFillTx/>
                <a:latin typeface="+mn-lt"/>
                <a:ea typeface="+mn-ea"/>
                <a:cs typeface="+mn-cs"/>
              </a:rPr>
              <a:t>ακανθώδους στοιβάδας </a:t>
            </a:r>
            <a:r>
              <a:rPr kumimoji="0" lang="el-GR" b="0" i="0" u="none" strike="noStrike" kern="1200" cap="none" spc="0" normalizeH="0" baseline="0" noProof="0" dirty="0" smtClean="0">
                <a:ln>
                  <a:noFill/>
                </a:ln>
                <a:solidFill>
                  <a:schemeClr val="tx1"/>
                </a:solidFill>
                <a:effectLst/>
                <a:uLnTx/>
                <a:uFillTx/>
                <a:latin typeface="+mn-lt"/>
                <a:ea typeface="+mn-ea"/>
                <a:cs typeface="+mn-cs"/>
              </a:rPr>
              <a:t>, </a:t>
            </a:r>
            <a:r>
              <a:rPr kumimoji="0" lang="el-GR" b="0" i="0" u="none" strike="noStrike" kern="1200" cap="none" spc="0" normalizeH="0" baseline="0" noProof="0" dirty="0" err="1" smtClean="0">
                <a:ln>
                  <a:noFill/>
                </a:ln>
                <a:solidFill>
                  <a:schemeClr val="tx1"/>
                </a:solidFill>
                <a:effectLst>
                  <a:outerShdw blurRad="38100" dist="38100" dir="2700000" algn="tl">
                    <a:srgbClr val="000000">
                      <a:alpha val="43137"/>
                    </a:srgbClr>
                  </a:outerShdw>
                </a:effectLst>
                <a:uLnTx/>
                <a:uFillTx/>
                <a:latin typeface="+mn-lt"/>
                <a:ea typeface="+mn-ea"/>
                <a:cs typeface="+mn-cs"/>
              </a:rPr>
              <a:t>ηωσινόφιλα</a:t>
            </a:r>
            <a:r>
              <a:rPr kumimoji="0" lang="el-GR" b="0" i="0" u="none" strike="noStrike" kern="1200" cap="none" spc="0" normalizeH="0" baseline="0" noProof="0" dirty="0" smtClean="0">
                <a:ln>
                  <a:noFill/>
                </a:ln>
                <a:solidFill>
                  <a:schemeClr val="tx1"/>
                </a:solidFill>
                <a:effectLst>
                  <a:outerShdw blurRad="38100" dist="38100" dir="2700000" algn="tl">
                    <a:srgbClr val="000000">
                      <a:alpha val="43137"/>
                    </a:srgbClr>
                  </a:outerShdw>
                </a:effectLst>
                <a:uLnTx/>
                <a:uFillTx/>
                <a:latin typeface="+mn-lt"/>
                <a:ea typeface="+mn-ea"/>
                <a:cs typeface="+mn-cs"/>
              </a:rPr>
              <a:t> έγκλειστα </a:t>
            </a:r>
            <a:r>
              <a:rPr kumimoji="0" lang="el-GR" b="0" i="0" u="none" strike="noStrike" kern="1200" cap="none" spc="0" normalizeH="0" baseline="0" noProof="0" dirty="0" smtClean="0">
                <a:ln>
                  <a:noFill/>
                </a:ln>
                <a:solidFill>
                  <a:schemeClr val="tx1"/>
                </a:solidFill>
                <a:effectLst/>
                <a:uLnTx/>
                <a:uFillTx/>
                <a:latin typeface="+mn-lt"/>
                <a:ea typeface="+mn-ea"/>
                <a:cs typeface="+mn-cs"/>
              </a:rPr>
              <a:t>με ιογενή σωματίδια ( </a:t>
            </a:r>
            <a:r>
              <a:rPr kumimoji="0" lang="en-US" b="0" i="0" u="none" strike="noStrike" kern="1200" cap="none" spc="0" normalizeH="0" baseline="0" noProof="0" dirty="0" smtClean="0">
                <a:ln>
                  <a:noFill/>
                </a:ln>
                <a:solidFill>
                  <a:schemeClr val="tx1"/>
                </a:solidFill>
                <a:effectLst/>
                <a:uLnTx/>
                <a:uFillTx/>
                <a:latin typeface="+mn-lt"/>
                <a:ea typeface="+mn-ea"/>
                <a:cs typeface="+mn-cs"/>
              </a:rPr>
              <a:t>pox DNA-</a:t>
            </a:r>
            <a:r>
              <a:rPr kumimoji="0" lang="el-GR" b="0" i="0" u="none" strike="noStrike" kern="1200" cap="none" spc="0" normalizeH="0" baseline="0" noProof="0" dirty="0" smtClean="0">
                <a:ln>
                  <a:noFill/>
                </a:ln>
                <a:solidFill>
                  <a:schemeClr val="tx1"/>
                </a:solidFill>
                <a:effectLst/>
                <a:uLnTx/>
                <a:uFillTx/>
                <a:latin typeface="+mn-lt"/>
                <a:ea typeface="+mn-ea"/>
                <a:cs typeface="+mn-cs"/>
              </a:rPr>
              <a:t>ιός)</a:t>
            </a:r>
            <a:endParaRPr kumimoji="0" lang="el-GR" b="0" i="0" u="none" strike="noStrike" kern="1200" cap="none" spc="0" normalizeH="0" baseline="0" noProof="0" dirty="0">
              <a:ln>
                <a:noFill/>
              </a:ln>
              <a:solidFill>
                <a:schemeClr val="tx1"/>
              </a:solidFill>
              <a:effectLst/>
              <a:uLnTx/>
              <a:uFillTx/>
              <a:latin typeface="+mn-lt"/>
              <a:ea typeface="+mn-ea"/>
              <a:cs typeface="+mn-cs"/>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5" descr="ExtGenitalia_Molluscum2"/>
          <p:cNvPicPr>
            <a:picLocks noChangeAspect="1" noChangeArrowheads="1"/>
          </p:cNvPicPr>
          <p:nvPr/>
        </p:nvPicPr>
        <p:blipFill>
          <a:blip r:embed="rId2" cstate="print"/>
          <a:srcRect/>
          <a:stretch>
            <a:fillRect/>
          </a:stretch>
        </p:blipFill>
        <p:spPr bwMode="auto">
          <a:xfrm>
            <a:off x="0" y="-242888"/>
            <a:ext cx="9144000" cy="717232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Θέμα του Office">
  <a:themeElements>
    <a:clrScheme name="Γωνίες">
      <a:dk1>
        <a:srgbClr val="000000"/>
      </a:dk1>
      <a:lt1>
        <a:srgbClr val="FFFFFF"/>
      </a:lt1>
      <a:dk2>
        <a:srgbClr val="434342"/>
      </a:dk2>
      <a:lt2>
        <a:srgbClr val="CDD7D9"/>
      </a:lt2>
      <a:accent1>
        <a:srgbClr val="797B7E"/>
      </a:accent1>
      <a:accent2>
        <a:srgbClr val="F96A1B"/>
      </a:accent2>
      <a:accent3>
        <a:srgbClr val="08A1D9"/>
      </a:accent3>
      <a:accent4>
        <a:srgbClr val="7C984A"/>
      </a:accent4>
      <a:accent5>
        <a:srgbClr val="C2AD8D"/>
      </a:accent5>
      <a:accent6>
        <a:srgbClr val="506E94"/>
      </a:accent6>
      <a:hlink>
        <a:srgbClr val="5F5F5F"/>
      </a:hlink>
      <a:folHlink>
        <a:srgbClr val="969696"/>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504</TotalTime>
  <Words>1243</Words>
  <Application>Microsoft Office PowerPoint</Application>
  <PresentationFormat>Προβολή στην οθόνη (4:3)</PresentationFormat>
  <Paragraphs>108</Paragraphs>
  <Slides>64</Slides>
  <Notes>0</Notes>
  <HiddenSlides>0</HiddenSlides>
  <MMClips>0</MMClips>
  <ScaleCrop>false</ScaleCrop>
  <HeadingPairs>
    <vt:vector size="4" baseType="variant">
      <vt:variant>
        <vt:lpstr>Θέμα</vt:lpstr>
      </vt:variant>
      <vt:variant>
        <vt:i4>1</vt:i4>
      </vt:variant>
      <vt:variant>
        <vt:lpstr>Τίτλοι διαφανειών</vt:lpstr>
      </vt:variant>
      <vt:variant>
        <vt:i4>64</vt:i4>
      </vt:variant>
    </vt:vector>
  </HeadingPairs>
  <TitlesOfParts>
    <vt:vector size="65" baseType="lpstr">
      <vt:lpstr>Θέμα του Office</vt:lpstr>
      <vt:lpstr>Ανατομία – διατομή πέους</vt:lpstr>
      <vt:lpstr> Ουρήθρα - Σπογγιώδες σώμα - Σηρραγώδη σώματα </vt:lpstr>
      <vt:lpstr>Κνησμώδης, συμπαγής, λευκάζουσα  πλάκα ή βλατίδα  της άκρης του πέους (βαλάνου και ακροποσθίας) συστέλλουσα την ουρήθρα και προκαλούσα φίμωση (εμπόδιση  ανάσυρσης της ακροποσθίας). </vt:lpstr>
      <vt:lpstr>Παρουσίαση του PowerPoint</vt:lpstr>
      <vt:lpstr>Παρουσίαση του PowerPoint</vt:lpstr>
      <vt:lpstr>Σκληρυντικός και ατροφικός λειχήνας –  Αποφρακτική ξηρωτική  βαλανίτιδα. Θεωρούμενη προνεοπλασματική αλλοίωση για το μη σχετιζόμενο με τον HPV  ακανθοκυτταρικό καρκίνωμα. Απαντά σε εγχειρητικά παρασκευάσματα υπερηλίκων με φίμωση. Πρόκειται για χρόνια ατροφική βλεννογονοδερματική διαταραχή, η ιδιοπαθής μορφή της οποίας πιθανώς ενέχει αυτοάνοσο χαρακτήρα.</vt:lpstr>
      <vt:lpstr>Σύφιλη Πρωτοπαθής  ( αποφρακτική ενδαρτηρίτιδα)  Δευτεροπαθής</vt:lpstr>
      <vt:lpstr>Παρουσίαση του PowerPoint</vt:lpstr>
      <vt:lpstr>Παρουσίαση του PowerPoint</vt:lpstr>
      <vt:lpstr>Μολυσματική τέρμινθος</vt:lpstr>
      <vt:lpstr>Παρουσίαση του PowerPoint</vt:lpstr>
      <vt:lpstr>Παρουσίαση του PowerPoint</vt:lpstr>
      <vt:lpstr>Ερπητικό έλκος ακροποσθίας</vt:lpstr>
      <vt:lpstr>Παρουσίαση του PowerPoint</vt:lpstr>
      <vt:lpstr>Παρουσίαση του PowerPoint</vt:lpstr>
      <vt:lpstr>Παρουσίαση του PowerPoint</vt:lpstr>
      <vt:lpstr>Βαλανίτιδα του Zoon </vt:lpstr>
      <vt:lpstr>ΕΝΔΟΕΠΙΘΗΛΙΑΚΗ ΝΕΟΠΛΑΣΙΑ  ΤΟΥ ΠΕΟΥΣ (PeIN) </vt:lpstr>
      <vt:lpstr>Βασικόμορφη υψηλόβαθμη PeIN-Ερυθροπλακία του Queyrat Απώλεια πολικότητας, υπερχρωμικοί πυρήνες, εδώ κυτταρική δυσπλασία σε όλο το πάχος  του επιθηλίου, πολυάριθμες τυπικές και άτυπες μιτώσεις. Χρόνια φλεγμονώδη στοιχεία με ταινιοειδή κατανομή και υπερπλασία αγγείων στο υποκείμενο χόριο. </vt:lpstr>
      <vt:lpstr>Υψηλόβαθμη PeIN - Nόσος του Bowen Δυσωρίμανση και έντονη ατυπία σε όλο το πάχος του επιθηλίου, ανάλογη με την προηγούμενη εικόνα· αλλά, κλινικώς, συνήθως όχι ερυθρά χροιά.  Σαφώς αφοριζόμενη λεπιδώδης πλάκα στο σώμα του πέους ασθενών μιας δεκαετίας νεότερων, συγκριτικά με την προηγούμενη οντότητα.  </vt:lpstr>
      <vt:lpstr>Υψηλόβαθμη PeIN - Νόσος του  Bowen</vt:lpstr>
      <vt:lpstr>Υψηλόβαθμη PeIN - Nόσος του Bowen Μεγάλοι, υπερχρωμικοί πυρήνες, πολυπύρηνα κύτταρα, δυσκεράτωση, κενοτοποίωση , πολυάριθμες τυπικές και άτυπες μιτώσεις. Εδώ, εμφωλεασμένο, παζετοειδές πρότυπο. Μακρο: Σαφώς αφοριζόμενη , λεπιδώδης , ερυθηματώδης πλάκα. </vt:lpstr>
      <vt:lpstr>Παζετοειδές πρότυπο νόσου του Bowen</vt:lpstr>
      <vt:lpstr> ΔΔ παζετοειδούς προτύπου νόσου του Bowen  1a.Πρωτοπαθής (εξωμαστική) νόσος του Paget στο πέος  (υποκείμενο καρκίνωμα εξαρτηματικής αρχής)</vt:lpstr>
      <vt:lpstr>Παρουσίαση του PowerPoint</vt:lpstr>
      <vt:lpstr>Παρουσίαση του PowerPoint</vt:lpstr>
      <vt:lpstr>Ενδοεπιθηλιακά άτυπα κύτταρα , όχι ακανθώδους προέλευσης, με μεγάλους, φυσαλιδώδεις ή υπερχρωμικούς  πυρήνες και ωχρό, ενίοτε κενοτοπιώδες κυτταρόπλασμα ( λόγω άφθονων, ουδέτερων και όξινων βλεννοπολυσακχαριτών, θετικών στη χρώση PAS). </vt:lpstr>
      <vt:lpstr>Παρουσίαση του PowerPoint</vt:lpstr>
      <vt:lpstr>1a.Πρωτοπαθής νόσος του Paget</vt:lpstr>
      <vt:lpstr>1a.Πρωτοπαθής νόσος του Paget στο πέος και στο όσχεο  ( Alcian blue, A-H, CEA ). </vt:lpstr>
      <vt:lpstr>1a.(Εξωμαστική) πρωτοπαθής νόσος του Paget. Α. Μικρή μεγέθυνση. Β. Μεγάλη μεγέθυνση. Άφθονα μεμονωμένα, μεγάλα άτυπα κύτταρα με αμφίφιλο κυτταρόπλασμα, διάσπαρτα σε όλο το πάχος της επιδερμίδας. C &amp; D. Ανοσοϊστοχημεία έναντι της κυτταροκερατίνης CAM5.2. Θετική χρώση στα νεοπλασματικά κύτταρα, αρνητική στα ακανθώδη (κερατινο)κύτταρα της επιδερμίδας.</vt:lpstr>
      <vt:lpstr>1b. Παζετοειδής μετάσταση ουροθηλιακού καρκινώματος στο καλυπτήριο επιθήλιο της βαλάνου∙ άρα  δευτεροπαθής  η φύση της νόσου. Εκλεκτική ανοσοϊστοθετικότητα  των κακοήθων κυττάρων στην κυτταροκερατίνη 7. </vt:lpstr>
      <vt:lpstr> 2.Παζετοειδής διασπορά  in situ (αχρωστικού)  μελανώματος</vt:lpstr>
      <vt:lpstr> 2.Παζετοειδής διασπορά μελανώματος</vt:lpstr>
      <vt:lpstr> 2.Παζετοειδής διασπορά σε in situ μελάνωμα. Ανοσοχρώση, και στην ανώτερη στοιβάδα, διάσπαρτων, μεμονωμένων κακοήθων μελανοκυττάρων στον μελανοκυτταρικό δείκτη HMB-45 (βέλη).</vt:lpstr>
      <vt:lpstr>Παρουσίαση του PowerPoint</vt:lpstr>
      <vt:lpstr>Παρουσίαση του PowerPoint</vt:lpstr>
      <vt:lpstr>Mποουενοειδής βλατίδωση. Παρά τη μέτρια, κονδυλωματώδους μορφής  ατυπία των ακανθωδών κυττάρων,  διατηρείται κάπως ένα πλαίσιο ωρίμανσης. Καθοριστική πάντως  για τη διαφοροδιάγνωση με τη νόσο του Bowen, η κλινική και μακροσκοπική εικόνα.  Πιθανότητα αυτόματης υποστροφής, συντηρητική αντιμετώπιση.</vt:lpstr>
      <vt:lpstr>Όγκοι με εξωφυτική συνιστώσα.</vt:lpstr>
      <vt:lpstr>Παρά την όποια πιθανή εξωφυτική συνιστώσα, εφόσον τεκμηριώνεται  διήθηση κατά τη μικροσκόπηση,  πρόκειται για  ακανθοκυτταρικό καρκίνωμα (ΑΚΚ), εν προκειμένω συνήθους μορφής,  καλής έως μέτριας διαφοροποίησης. </vt:lpstr>
      <vt:lpstr>Παρουσίαση του PowerPoint</vt:lpstr>
      <vt:lpstr>Παρουσίαση του PowerPoint</vt:lpstr>
      <vt:lpstr>Σύνηθες, ακανθοκυτταρικό καρκίνωμα (ΑΚΚ),  εν προκειμένω, μέσης διαφοροποίησης.</vt:lpstr>
      <vt:lpstr>Παρουσίαση του PowerPoint</vt:lpstr>
      <vt:lpstr>Βλατιδώδης  μορφή</vt:lpstr>
      <vt:lpstr>Παρουσίαση του PowerPoint</vt:lpstr>
      <vt:lpstr>Κονδύλωμα- λοίμωξη από ΗPV. </vt:lpstr>
      <vt:lpstr>Διαφοροδιάγνωση (καλοήθους) οξυτενούς κονδυλώματος από άλλες εξωφυτικές εξεργασίες με διηθητική συνιστώσα (1-4) ή όχι.</vt:lpstr>
      <vt:lpstr>Μαργαριταροειδείς βλατίδες, 1-3 χιλ.</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Ακροχορδονώδες (verrucous) ΑΚΚ</vt:lpstr>
      <vt:lpstr>Ακροχορδονώδες (verrucous) ΑΚΚ Απωθητική διήθηση με βολβώδεις επεκτάσεις του καρκινικού ακανθώδους επιθηλίου. Η εν λόγω ποικιλία εξορισμού είναι χαμηλόβαθμης κακοήθειας· τα καρκινικά κύτταρα μορφολογικά μοιάζουν πλήρως διαφοροποιημένα!      </vt:lpstr>
      <vt:lpstr>Σηραγγώδες ΑΚΚ (cuniculatum) Kυστοειδείς και κολπώδεις  αυλοί πληρούμενοι από υπερκερατωσικό υλικό. Απουσία ινοαγγειακών αξόνων, απουσία κοιλοκυττάρων. Βραδεία ανάπτυξη.</vt:lpstr>
      <vt:lpstr>Ψευδοϋπερπλαστικό (όχι ακροχορδονώδες) ΑΚΚ.  Χαρακτηριστικά επίπεδος ή μόλις ελαφρά επηρμένος όγκος. Βάσει των κλινικών πληροφοριών, διαφοροδιάγνωση ψευδοεπιθηλιωματώδους υπερπλασίας.</vt:lpstr>
      <vt:lpstr>Παρουσίαση του PowerPoint</vt:lpstr>
      <vt:lpstr>Κονδυλωματώδες – μυρμηκιώδες (warty) ΑΚΚ.  Καταστρεπτική διηθητική ανάπτυξη- Διηθητική η παρυφή. Η μόνη εξωφυτική ποικιλία αμιγούς ακανθοκυτταρικού καρκίνου με προβάλλουσα, διάχυτη κοιλοκυτταρική ατυπία.  Επί απουσίας της τελευταίας, ο ανάλογος όγκος ταξινομείται ως θηλώδες ΑΚΚ, μη περαιτέρω τυποποιούμενο.</vt:lpstr>
      <vt:lpstr>Βασικόμορφο-Βασικοκυτταροειδές ΑΚΚ. Αυξημένο μεταστατικό δυναμικό.</vt:lpstr>
      <vt:lpstr>ΔΔ: Βασικοκυτταρικό καρκίνωμα δέρματος πέους (σπάνιο).  Απουσία ουσιώδους μεταστατικού δυναμικού.</vt:lpstr>
      <vt:lpstr>Ατρακτοκυτταρικό - σαρκωματοειδές ΑΚΚ.  Διφασικός όγκος:   ατρακτοκυτταρικά-σαρκωματοειδή στοιχεία με έντονο πυρηνικό πλειομορφισμό και εστίες πλακώδους διαφοροποίησης.</vt:lpstr>
      <vt:lpstr>ΣΥΝΟΨΗ ΙΣΤΟΛΟΓΙΚΩΝ ΠΟΙΚΙΛΙΩΝ  ΑΜΙΓΩΝ ΑΚANΘΟΚΥΤΤΑΡΙΚΩΝ ΚΑΡΚΙΝΩΜΑΤΩΝ ΠΕΟΥΣ </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Διατομή πέους</dc:title>
  <dc:creator>Jennifer</dc:creator>
  <cp:lastModifiedBy>Νεφέλη</cp:lastModifiedBy>
  <cp:revision>70</cp:revision>
  <dcterms:created xsi:type="dcterms:W3CDTF">2015-05-26T16:01:48Z</dcterms:created>
  <dcterms:modified xsi:type="dcterms:W3CDTF">2020-10-25T06:12:51Z</dcterms:modified>
</cp:coreProperties>
</file>