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44" r:id="rId3"/>
    <p:sldId id="550" r:id="rId4"/>
    <p:sldId id="548" r:id="rId5"/>
    <p:sldId id="549" r:id="rId6"/>
    <p:sldId id="551" r:id="rId7"/>
    <p:sldId id="552" r:id="rId8"/>
    <p:sldId id="446" r:id="rId9"/>
    <p:sldId id="553" r:id="rId10"/>
    <p:sldId id="311" r:id="rId11"/>
    <p:sldId id="336" r:id="rId12"/>
    <p:sldId id="340" r:id="rId13"/>
    <p:sldId id="554" r:id="rId14"/>
    <p:sldId id="338" r:id="rId15"/>
    <p:sldId id="334" r:id="rId16"/>
    <p:sldId id="555" r:id="rId17"/>
    <p:sldId id="333" r:id="rId18"/>
    <p:sldId id="556" r:id="rId19"/>
    <p:sldId id="488" r:id="rId20"/>
    <p:sldId id="529" r:id="rId21"/>
    <p:sldId id="530" r:id="rId22"/>
    <p:sldId id="531" r:id="rId23"/>
    <p:sldId id="518" r:id="rId24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A823EEE-EC4B-47A9-8AC4-A1E9C03AE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96973F98-388B-4ECC-9BF9-5467E8485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14DF682-28F9-4186-B49F-1ECCDDDA5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26/10/2022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567F607-7DD5-4977-B82E-AEA3998BD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24000E1-2B22-48DB-8A77-8202A915C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2180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D326FD9C-38C0-4C51-AA81-BC1519B2C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31905F2-F0F6-4308-987E-FBF3EB7E48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27C93773-02F4-4730-9CDE-BF02DCFD8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26/10/2022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106BA96-E372-43A4-BA6A-5D0F21ADA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D987BE4-3AC3-4EB4-AC70-9AAB895D9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4966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67513849-8E93-4B97-886E-41382DF650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3F2E8BA-4608-4C48-9D20-3A49117E9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40CE51A9-F764-45BE-B431-E45C034B1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26/10/2022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7FD0F2A-64B4-4E4D-B01F-373CF31C2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02D4FF1F-E9DA-463C-92F9-167640297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34493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περιεχομένου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3 - Θέση ημερομηνίας">
            <a:extLst>
              <a:ext uri="{FF2B5EF4-FFF2-40B4-BE49-F238E27FC236}">
                <a16:creationId xmlns:a16="http://schemas.microsoft.com/office/drawing/2014/main" id="{AFF33385-1608-F640-CB4C-E097EB880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1F0E63-C444-4AF9-BCF0-554226B81199}" type="datetimeFigureOut">
              <a:rPr lang="el-GR"/>
              <a:pPr>
                <a:defRPr/>
              </a:pPr>
              <a:t>26/10/2022</a:t>
            </a:fld>
            <a:endParaRPr lang="el-GR" dirty="0"/>
          </a:p>
        </p:txBody>
      </p:sp>
      <p:sp>
        <p:nvSpPr>
          <p:cNvPr id="4" name="4 - Θέση υποσέλιδου">
            <a:extLst>
              <a:ext uri="{FF2B5EF4-FFF2-40B4-BE49-F238E27FC236}">
                <a16:creationId xmlns:a16="http://schemas.microsoft.com/office/drawing/2014/main" id="{D9089AAF-E687-03E2-53A3-8405F5245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5 - Θέση αριθμού διαφάνειας">
            <a:extLst>
              <a:ext uri="{FF2B5EF4-FFF2-40B4-BE49-F238E27FC236}">
                <a16:creationId xmlns:a16="http://schemas.microsoft.com/office/drawing/2014/main" id="{2C11CC66-3788-C254-5B5B-FC280CF30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AC7CBC-4EB9-4904-A7BD-4222553E7AF7}" type="slidenum">
              <a:rPr lang="el-GR" altLang="el-GR"/>
              <a:pPr>
                <a:defRPr/>
              </a:pPr>
              <a:t>‹#›</a:t>
            </a:fld>
            <a:endParaRPr lang="el-GR" altLang="el-GR"/>
          </a:p>
        </p:txBody>
      </p:sp>
    </p:spTree>
    <p:extLst>
      <p:ext uri="{BB962C8B-B14F-4D97-AF65-F5344CB8AC3E}">
        <p14:creationId xmlns:p14="http://schemas.microsoft.com/office/powerpoint/2010/main" val="4029542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50683C9-3423-46E6-80FC-286C28815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C9BD616-43E3-4907-BD86-1CEA1EAA5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0901D95-5B46-4101-AA78-529C0B93F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26/10/2022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EE2D025-4C22-442E-B706-BD63FCA6C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4BC5C62-0FE8-408E-99CE-2D706D71D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05757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9E6A62A-A66E-4139-8969-98DC2D34E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651E03F-109B-471A-AA2C-2E309879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183DC346-EB0B-4133-9373-4023D9018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26/10/2022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795A84B-9B14-4888-8D1D-553A401E5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E2FE4029-F018-46FA-97AA-0EA6DAE51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833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82520D6-9B7B-47AF-81A7-9772EC221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F0C675C-559E-43D0-971D-C2478055F0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ED34603-2D6D-4A5F-A647-EE95010352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2D48F3C-9ED4-4C14-A098-CDE28E3764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26/10/2022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6C34042A-822D-4A5A-9974-7C37E42FB9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594E62DC-77AD-4C21-9DA6-3E05929B3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75299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91819B5-B3CD-4149-BBEB-BEE5457B7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20B0DB56-5CE9-4481-9122-829AF1C516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573ADE8F-D639-4691-862E-2D25435081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401B6485-FCE3-4C4C-9138-16BE498AFE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1A9898B4-1E25-4187-ADDA-D5A56E2422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C1BBA331-02AC-44E3-B3AF-CC2B30A36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26/10/2022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8DB99AD4-92FA-4053-BBB4-01FDD538A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28E7AF29-4C90-4BA1-95CA-98F412CA3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85538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5220B9C-C72E-4E78-B1DF-E234E1038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D7FA863A-2A81-4E08-8637-08D495A3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26/10/2022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CD6F8D78-31DD-4870-822E-6B33CE405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70A1C45C-5A51-4596-8A6C-FDE5F51DA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3670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9E38E158-86A5-4DC1-992B-723C0338C2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26/10/2022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F0FBEDC6-8ECB-4D37-8F34-4BE451CB2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5447828-0D2A-4836-A79D-3E0CAF056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1535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C2F6BCA-FCD6-45D0-86F5-D566EEDB3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205D913-8796-443F-8D5F-31416F4B15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099E6C57-B0DB-48D7-9BB4-E4BE89974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8DEF9E7-B199-40F6-9AC0-D65B1DDF0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26/10/2022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4973081-7CDC-4D0B-BD79-07E5E4806F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3FBD051A-907B-4A44-B73B-FA218A3C0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71359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3E0EF61-F48A-478B-96CB-B2911015E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0AD6DBFC-51DA-47C5-9033-39C7A9EAD3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AA345A09-70F7-4172-8185-4F61F7672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AFBD0188-2CC1-43DE-8C34-CD9320A67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468BF-1362-474A-8AD7-91E29083F8D7}" type="datetimeFigureOut">
              <a:rPr lang="el-GR" smtClean="0"/>
              <a:t>26/10/2022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53BB3B27-D232-4757-B9FC-8AD1AA70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8CA6446-F6A9-4D40-9C8B-C733890E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5850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F03889CA-D6EC-429D-A09F-641D6F6A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2A76677-AFCE-4EF0-BDA5-84D3449C0D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92A17FCA-405B-4981-BA84-57C97A399E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468BF-1362-474A-8AD7-91E29083F8D7}" type="datetimeFigureOut">
              <a:rPr lang="el-GR" smtClean="0"/>
              <a:t>26/10/2022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5C262C3A-AC82-44B0-89FC-75065FE34B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49D39C7C-A522-4DE3-A96D-C6FE5CEDD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8A075-0E55-4581-BC52-421187EBA33E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33501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12.m4a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2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hyperlink" Target="&#932;&#959;%20&#945;&#943;&#957;&#953;&#947;&#956;&#945;%20&#964;&#951;&#962;%20&#946;&#945;&#963;&#953;&#955;&#959;&#960;&#959;&#973;&#955;&#945;&#962;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&#927;%20&#945;&#957;&#945;&#947;&#957;&#974;&#963;&#964;&#951;&#962;%20&#948;&#953;&#945;&#946;&#940;&#950;&#949;&#953;%20(&#949;&#961;&#947;&#945;&#963;&#943;&#949;&#962;).pp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jpe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hyperlink" Target="https://www.youtube.com/watch?v=ALmNPxNehY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https://www.oanagnostis.gr/i-axeperasti-goiteia-toy-klasikoy-i-chora-ton-teraton-toy-maurice-sendak-tis-aggelikis-giannikopoyloy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https://www.youtube.com/watch?v=niziicrwdUY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F62BF61-C862-4EFD-B11B-3FDEED2DB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79393"/>
            <a:ext cx="9144000" cy="917683"/>
          </a:xfrm>
        </p:spPr>
        <p:txBody>
          <a:bodyPr/>
          <a:lstStyle/>
          <a:p>
            <a:r>
              <a:rPr lang="el-GR" altLang="el-GR" b="1" dirty="0"/>
              <a:t>ΛΟΓΟΤΕΧΝΙΚΕΣ ΘΕΩΡΙΕΣ</a:t>
            </a:r>
          </a:p>
        </p:txBody>
      </p:sp>
      <p:pic>
        <p:nvPicPr>
          <p:cNvPr id="5" name="Picture 16" descr="k0666208">
            <a:extLst>
              <a:ext uri="{FF2B5EF4-FFF2-40B4-BE49-F238E27FC236}">
                <a16:creationId xmlns:a16="http://schemas.microsoft.com/office/drawing/2014/main" id="{265CEAE9-89F3-4AD1-98DE-586AC5D3A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60" y="1906402"/>
            <a:ext cx="3134303" cy="404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99BD9740-C979-E8E1-4C6D-D5119C085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5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E96FBCFA-3BC5-3D03-E7AD-F08B5275C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2313" y="0"/>
            <a:ext cx="8229600" cy="1143000"/>
          </a:xfrm>
        </p:spPr>
        <p:txBody>
          <a:bodyPr/>
          <a:lstStyle/>
          <a:p>
            <a:pPr eaLnBrk="1" hangingPunct="1"/>
            <a:r>
              <a:rPr lang="el-GR" altLang="el-GR">
                <a:solidFill>
                  <a:schemeClr val="folHlink"/>
                </a:solidFill>
              </a:rPr>
              <a:t>Διαφορετικές ερμηνείες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FC297A91-12A3-5313-6FAB-635AC18FC9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1268414"/>
            <a:ext cx="9144000" cy="5589587"/>
          </a:xfrm>
        </p:spPr>
        <p:txBody>
          <a:bodyPr/>
          <a:lstStyle/>
          <a:p>
            <a:pPr eaLnBrk="1" hangingPunct="1"/>
            <a:r>
              <a:rPr lang="el-GR" altLang="el-GR" dirty="0"/>
              <a:t>Η αναζήτηση της </a:t>
            </a:r>
            <a:r>
              <a:rPr lang="el-GR" altLang="el-GR" b="1" dirty="0"/>
              <a:t>ολοκλήρωσης</a:t>
            </a:r>
            <a:r>
              <a:rPr lang="el-GR" altLang="el-GR" dirty="0"/>
              <a:t>, της ωριμότητας και της αυτογνωσίας. Η πορεία προς την αυτονομία.</a:t>
            </a:r>
          </a:p>
          <a:p>
            <a:pPr eaLnBrk="1" hangingPunct="1"/>
            <a:r>
              <a:rPr lang="el-GR" altLang="el-GR" dirty="0"/>
              <a:t>Μια ιστορία για τον πόνο της </a:t>
            </a:r>
            <a:r>
              <a:rPr lang="el-GR" altLang="el-GR" b="1" dirty="0"/>
              <a:t>μοναξιάς</a:t>
            </a:r>
            <a:r>
              <a:rPr lang="el-GR" altLang="el-GR" dirty="0"/>
              <a:t> και την ανάγκη κάθε ανθρώπου να βγει από αυτήν</a:t>
            </a:r>
          </a:p>
          <a:p>
            <a:pPr eaLnBrk="1" hangingPunct="1"/>
            <a:r>
              <a:rPr lang="el-GR" altLang="el-GR" dirty="0"/>
              <a:t>Μια διδακτική ιστορία με θέμα </a:t>
            </a:r>
            <a:r>
              <a:rPr lang="el-GR" altLang="el-GR" b="1" dirty="0"/>
              <a:t>τη φιλία</a:t>
            </a:r>
            <a:r>
              <a:rPr lang="el-GR" altLang="el-GR" dirty="0"/>
              <a:t>, για το ποιοι είναι οι φίλοι μας.</a:t>
            </a:r>
          </a:p>
          <a:p>
            <a:pPr eaLnBrk="1" hangingPunct="1"/>
            <a:r>
              <a:rPr lang="el-GR" altLang="el-GR" dirty="0"/>
              <a:t>Αυτό το βιβλίο μας δείχνει την αξία της </a:t>
            </a:r>
            <a:r>
              <a:rPr lang="el-GR" altLang="el-GR" b="1" dirty="0"/>
              <a:t>προσπάθεια</a:t>
            </a:r>
            <a:r>
              <a:rPr lang="el-GR" altLang="el-GR" dirty="0"/>
              <a:t>ς. Αν κάτι το θέλουμε πολύ, στο τέλος θα το βρούμε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4133DAB-597F-BBDF-4B01-9420234E80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849653" y="17499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9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656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1" name="Rectangle 3">
            <a:extLst>
              <a:ext uri="{FF2B5EF4-FFF2-40B4-BE49-F238E27FC236}">
                <a16:creationId xmlns:a16="http://schemas.microsoft.com/office/drawing/2014/main" id="{00481ED4-6156-619F-F47A-741892D74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endParaRPr lang="el-GR" altLang="el-GR"/>
          </a:p>
          <a:p>
            <a:pPr eaLnBrk="1" hangingPunct="1"/>
            <a:r>
              <a:rPr lang="el-GR" altLang="el-GR"/>
              <a:t>Μια πραγματική ιστορία για την </a:t>
            </a:r>
            <a:r>
              <a:rPr lang="el-GR" altLang="el-GR" b="1"/>
              <a:t>κοινωνικοποίηση</a:t>
            </a:r>
            <a:r>
              <a:rPr lang="el-GR" altLang="el-GR"/>
              <a:t>, όπου επιχειρείται η λείανση των αιχμηρών επιφανειών και η εξαφάνιση των γωνιών με σκοπό την αρμονική συνύπαρξη</a:t>
            </a:r>
          </a:p>
          <a:p>
            <a:pPr eaLnBrk="1" hangingPunct="1"/>
            <a:r>
              <a:rPr lang="el-GR" altLang="el-GR"/>
              <a:t>Μια λυπηρή ‘</a:t>
            </a:r>
            <a:r>
              <a:rPr lang="el-GR" altLang="el-GR" b="1"/>
              <a:t>διαπολιτισμική</a:t>
            </a:r>
            <a:r>
              <a:rPr lang="el-GR" altLang="el-GR"/>
              <a:t>’ ιστορία για την πλήρη αφομοίωση των διαφορετικών</a:t>
            </a:r>
          </a:p>
          <a:p>
            <a:pPr eaLnBrk="1" hangingPunct="1"/>
            <a:r>
              <a:rPr lang="el-GR" altLang="el-GR"/>
              <a:t>Μια ιστορία για την </a:t>
            </a:r>
            <a:r>
              <a:rPr lang="el-GR" altLang="el-GR" b="1"/>
              <a:t>υιοθεσία</a:t>
            </a:r>
            <a:r>
              <a:rPr lang="el-GR" altLang="el-GR"/>
              <a:t>. Ένα παιδί μόνο αναζητά οικογένεια.</a:t>
            </a:r>
            <a:endParaRPr lang="el-GR" altLang="el-GR" sz="3600"/>
          </a:p>
          <a:p>
            <a:pPr>
              <a:buFontTx/>
              <a:buNone/>
            </a:pPr>
            <a:endParaRPr lang="el-GR" altLang="el-GR" sz="3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3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3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3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CC6C0D88-326B-883E-F567-9D4A0238EF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2313" y="260350"/>
            <a:ext cx="8424862" cy="6337300"/>
          </a:xfrm>
        </p:spPr>
        <p:txBody>
          <a:bodyPr/>
          <a:lstStyle/>
          <a:p>
            <a:r>
              <a:rPr lang="el-GR" altLang="el-GR"/>
              <a:t>Μιλά για την έλλειψη που γίνεται δύναμη. Για αυτούς που τους λείπει ένα κομμάτι, δηλαδή έχουν μια </a:t>
            </a:r>
            <a:r>
              <a:rPr lang="el-GR" altLang="el-GR" b="1"/>
              <a:t>σωματική αναπηρία</a:t>
            </a:r>
            <a:r>
              <a:rPr lang="el-GR" altLang="el-GR"/>
              <a:t>, αλλά κατορθώνουν να το υπερ-αναπληρώσουν. Παραολυμπιακοί αγώνες, ανάπηροι χορευτές, μπασκεμπολίστες σε καροτσάκια.</a:t>
            </a:r>
          </a:p>
        </p:txBody>
      </p:sp>
      <p:pic>
        <p:nvPicPr>
          <p:cNvPr id="14339" name="Picture 3" descr="pozzecco1ok">
            <a:extLst>
              <a:ext uri="{FF2B5EF4-FFF2-40B4-BE49-F238E27FC236}">
                <a16:creationId xmlns:a16="http://schemas.microsoft.com/office/drawing/2014/main" id="{01C84ED4-CE12-2AB9-FCD1-F257B45FA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3357564"/>
            <a:ext cx="2212975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ΤΟ ΚΟΜΜΑΤΙ ΠΟΥ ΛΕΙΠΕΙ ΣΥΝΑΝΤΑ ΤΟ ΜΕΓΑΛΟ Ο / SILVERSTEIN SHEL">
            <a:extLst>
              <a:ext uri="{FF2B5EF4-FFF2-40B4-BE49-F238E27FC236}">
                <a16:creationId xmlns:a16="http://schemas.microsoft.com/office/drawing/2014/main" id="{BCE0B21D-AD51-BEF4-02D0-FA1B1D389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43" y="186494"/>
            <a:ext cx="2774950" cy="36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BC5FCA74-35D1-9F77-2AD2-AA2A8A1F5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47381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39CEE854-4747-91F9-2BD3-3EBE42FA8C7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836613"/>
            <a:ext cx="9144000" cy="11430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l-GR" altLang="el-GR">
                <a:solidFill>
                  <a:schemeClr val="hlink"/>
                </a:solidFill>
              </a:rPr>
            </a:br>
            <a:r>
              <a:rPr lang="el-GR" altLang="el-GR">
                <a:solidFill>
                  <a:schemeClr val="hlink"/>
                </a:solidFill>
              </a:rPr>
              <a:t>Ποιος είναι αυτός που απάντησε;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926C5193-1342-8C61-5E6F-CEC4499725D5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1524000" y="2205039"/>
            <a:ext cx="9144000" cy="558958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altLang="el-GR"/>
              <a:t>Keep walking</a:t>
            </a:r>
            <a:r>
              <a:rPr lang="el-GR" altLang="el-GR"/>
              <a:t>. Όλα, ακόμη και η αποκλειστική χρήση ρημάτων, δηλώνει την ανάγκη για </a:t>
            </a:r>
            <a:r>
              <a:rPr lang="el-GR" altLang="el-GR" b="1"/>
              <a:t>δράση</a:t>
            </a:r>
            <a:r>
              <a:rPr lang="el-GR" altLang="el-GR"/>
              <a:t>. Σε αυτήν τη ζωή ‘Είσαι ό,τι κάνεις’. Θυμήσου ‘άνδρας’ είσαι ‘αν δρας’.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l-GR" altLang="el-GR"/>
              <a:t>Ένα βιβλίο για τον </a:t>
            </a:r>
            <a:r>
              <a:rPr lang="el-GR" altLang="el-GR" b="1"/>
              <a:t>έρωτα</a:t>
            </a:r>
            <a:r>
              <a:rPr lang="el-GR" altLang="el-GR"/>
              <a:t>. Ο πόνος της αναζήτησης και η ευτυχία του να βρεις τον κατάλληλο σύντροφο.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l-GR" altLang="el-GR"/>
              <a:t>Μπορεί όμως να είναι και </a:t>
            </a:r>
            <a:r>
              <a:rPr lang="el-GR" altLang="el-GR" b="1"/>
              <a:t>αδέσποτο ζώο</a:t>
            </a:r>
            <a:r>
              <a:rPr lang="el-GR" altLang="el-GR"/>
              <a:t> και να αναζητά ένα σπίτι και μια ζεστή αγκαλιά.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endParaRPr lang="el-GR" altLang="el-GR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69446728-127B-D199-DFED-18980DE3E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4318" y="15267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6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11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656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>
            <a:extLst>
              <a:ext uri="{FF2B5EF4-FFF2-40B4-BE49-F238E27FC236}">
                <a16:creationId xmlns:a16="http://schemas.microsoft.com/office/drawing/2014/main" id="{4532EACD-F9C2-A240-6F93-3AD28FF054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92313" y="333375"/>
            <a:ext cx="8424862" cy="619125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l-GR" altLang="el-GR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l-GR" altLang="el-GR"/>
              <a:t>Μια ωραία ιστορία για τον </a:t>
            </a:r>
            <a:r>
              <a:rPr lang="el-GR" altLang="el-GR" b="1"/>
              <a:t>κύκλο</a:t>
            </a:r>
            <a:r>
              <a:rPr lang="el-GR" altLang="el-GR"/>
              <a:t>, το τέλειο σχήμα. Μέσα από ένα χαριτωμένο βιβλίο τα παιδιά έρχονται σε μια πρώτη επαφή με τα σχήματα και μαθαίνουν Γεωμετρία.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l-GR" altLang="el-GR"/>
              <a:t>Μια ωραία ιστορία για το </a:t>
            </a:r>
            <a:r>
              <a:rPr lang="el-GR" altLang="el-GR" b="1"/>
              <a:t>όμικρον</a:t>
            </a:r>
            <a:r>
              <a:rPr lang="el-GR" altLang="el-GR"/>
              <a:t>. Θα τη διαβάζω πάντα στο αντίστοιχο μάθημα της πρώτης. Έτσι τα παιδιά θα δουν ότι το μάθημα είναι χαρά.</a:t>
            </a:r>
            <a:endParaRPr lang="en-US" altLang="el-GR"/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el-GR" altLang="el-GR"/>
              <a:t>Η ιστορία μιλά για τον αγώνα κάθε ανθρώπου να αναπτύξει το κατ’ εικόνα στο καθ’ ομοίωση, να μοιάσει δηλαδή στο Θεό.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19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19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ΤΟ ΚΟΜΜΑΤΙ ΠΟΥ ΛΕΙΠΕΙ ΣΥΝΑΝΤΑ ΤΟ ΜΕΓΑΛΟ Ο / SILVERSTEIN SHEL">
            <a:extLst>
              <a:ext uri="{FF2B5EF4-FFF2-40B4-BE49-F238E27FC236}">
                <a16:creationId xmlns:a16="http://schemas.microsoft.com/office/drawing/2014/main" id="{308538F4-62B2-F926-4B6C-BC6CF74EA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4" y="115889"/>
            <a:ext cx="2776537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Box 3">
            <a:extLst>
              <a:ext uri="{FF2B5EF4-FFF2-40B4-BE49-F238E27FC236}">
                <a16:creationId xmlns:a16="http://schemas.microsoft.com/office/drawing/2014/main" id="{419316B2-8A94-5B68-BEB3-6C114B651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8325" y="5084764"/>
            <a:ext cx="882015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l-GR" sz="3200"/>
              <a:t>Ανοιχτό ή εγγράψιμο κείμενο </a:t>
            </a:r>
          </a:p>
          <a:p>
            <a:endParaRPr lang="el-GR" altLang="el-GR" sz="3200"/>
          </a:p>
          <a:p>
            <a:r>
              <a:rPr lang="el-GR" altLang="el-GR" sz="3200"/>
              <a:t>Κλειστό ή μη εγγράψιμο κείμενο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043F253-984E-002F-050F-40F7EAF7A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34749" y="75204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7C34F988-790E-0B0B-7BF5-7F93D8D3A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426" y="1196975"/>
            <a:ext cx="9064625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el-GR" altLang="el-GR" sz="3600">
                <a:solidFill>
                  <a:schemeClr val="tx2"/>
                </a:solidFill>
              </a:rPr>
              <a:t>Πώς επιτυγχάνεται η ιδιότητα του ‘</a:t>
            </a:r>
            <a:r>
              <a:rPr lang="el-GR" altLang="el-GR" sz="3600" i="1">
                <a:solidFill>
                  <a:schemeClr val="tx2"/>
                </a:solidFill>
              </a:rPr>
              <a:t>εγγράψιμου’ στο Κομμάτι που λείπει; </a:t>
            </a:r>
            <a:br>
              <a:rPr lang="el-GR" altLang="el-GR" sz="3600" i="1">
                <a:solidFill>
                  <a:schemeClr val="tx2"/>
                </a:solidFill>
              </a:rPr>
            </a:br>
            <a:r>
              <a:rPr lang="el-GR" altLang="el-GR" sz="3600" i="1">
                <a:solidFill>
                  <a:schemeClr val="tx2"/>
                </a:solidFill>
              </a:rPr>
              <a:t>Με άλλα λόγια γιατί το Κομμάτι που λείπει μπορεί να δεχθεί τόσες πολλές και διαφορετικές ερμηνείες από διαφορετικούς αναγνώστες;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28608176-84D5-B3DC-CD32-E03B04849B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30400" y="4076701"/>
            <a:ext cx="7931150" cy="3992563"/>
          </a:xfrm>
        </p:spPr>
        <p:txBody>
          <a:bodyPr/>
          <a:lstStyle/>
          <a:p>
            <a:r>
              <a:rPr lang="el-GR" altLang="el-GR"/>
              <a:t>Απουσία ονομάτων</a:t>
            </a:r>
          </a:p>
          <a:p>
            <a:r>
              <a:rPr lang="el-GR" altLang="el-GR"/>
              <a:t>Απουσία σκηνικού </a:t>
            </a:r>
          </a:p>
          <a:p>
            <a:r>
              <a:rPr lang="el-GR" altLang="el-GR"/>
              <a:t>Απουσία επιθέτων</a:t>
            </a:r>
          </a:p>
          <a:p>
            <a:r>
              <a:rPr lang="el-GR" altLang="el-GR"/>
              <a:t>Χαρακτήρες γεωμετρικά σχήματα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2EAE4256-0B33-2FFB-C650-B35FE7CAA3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9413" y="290405"/>
            <a:ext cx="487363" cy="487363"/>
          </a:xfrm>
          <a:prstGeom prst="rect">
            <a:avLst/>
          </a:prstGeom>
        </p:spPr>
      </p:pic>
      <p:pic>
        <p:nvPicPr>
          <p:cNvPr id="3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6D8738DC-8A1B-368F-FA5F-FC2721BAFE7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8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80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6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6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0898" grpId="0"/>
      <p:bldP spid="8089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7A58BFF-9E2C-8EB4-1002-7FD1BED6BD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9650" y="188913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el-GR" dirty="0"/>
              <a:t>Μήπως θα μπορούσατε να αναφέρετε άλλα ανοιχτά ή εγγράψιμα κείμενα;</a:t>
            </a:r>
          </a:p>
          <a:p>
            <a:pPr>
              <a:defRPr/>
            </a:pPr>
            <a:endParaRPr lang="el-GR" dirty="0"/>
          </a:p>
          <a:p>
            <a:pPr marL="0" indent="0">
              <a:buNone/>
              <a:defRPr/>
            </a:pPr>
            <a:r>
              <a:rPr lang="el-GR" dirty="0"/>
              <a:t>Δώστε το πιο επιτυχημένο παράδειγμα.</a:t>
            </a:r>
          </a:p>
        </p:txBody>
      </p:sp>
      <p:pic>
        <p:nvPicPr>
          <p:cNvPr id="20483" name="Picture 5" descr="20Αίνιγμα1">
            <a:hlinkClick r:id="rId4" action="ppaction://hlinkfile"/>
            <a:extLst>
              <a:ext uri="{FF2B5EF4-FFF2-40B4-BE49-F238E27FC236}">
                <a16:creationId xmlns:a16="http://schemas.microsoft.com/office/drawing/2014/main" id="{0FCEE706-31FE-E777-AC00-1E2DD24B7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1" y="2947988"/>
            <a:ext cx="2735263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3E4B76B6-051E-087C-B192-E283926B60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476" y="59224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51YKG1Y4HWL__SS500_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FCBB13A1-46D8-3DB6-AB26-C1321A13433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409700"/>
            <a:ext cx="4038600" cy="4038600"/>
          </a:xfrm>
        </p:spPr>
      </p:pic>
      <p:pic>
        <p:nvPicPr>
          <p:cNvPr id="21507" name="Picture 7" descr="escanear0069[1]">
            <a:extLst>
              <a:ext uri="{FF2B5EF4-FFF2-40B4-BE49-F238E27FC236}">
                <a16:creationId xmlns:a16="http://schemas.microsoft.com/office/drawing/2014/main" id="{DCD27C9C-1E27-F676-529C-BED627E5FF0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21728" y="1398588"/>
            <a:ext cx="3143250" cy="4230688"/>
          </a:xfrm>
        </p:spPr>
      </p:pic>
      <p:sp>
        <p:nvSpPr>
          <p:cNvPr id="21508" name="Θέση περιεχομένου 2">
            <a:extLst>
              <a:ext uri="{FF2B5EF4-FFF2-40B4-BE49-F238E27FC236}">
                <a16:creationId xmlns:a16="http://schemas.microsoft.com/office/drawing/2014/main" id="{BC3193BC-238F-D182-48D2-4CF6AE91AA89}"/>
              </a:ext>
            </a:extLst>
          </p:cNvPr>
          <p:cNvSpPr txBox="1">
            <a:spLocks/>
          </p:cNvSpPr>
          <p:nvPr/>
        </p:nvSpPr>
        <p:spPr bwMode="auto">
          <a:xfrm>
            <a:off x="1524001" y="115889"/>
            <a:ext cx="910907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None/>
            </a:pPr>
            <a:r>
              <a:rPr lang="el-GR" altLang="el-GR" sz="2800"/>
              <a:t>Δείτε μια αργεντίνικη εκδοχή της Κοκκινοσκουφίτσας που παρουσιάζει καθαρά πώς διαφορετικοί αναγνώστες κατανοούν διαφορετικά το ίδιο κείμενο. </a:t>
            </a:r>
          </a:p>
        </p:txBody>
      </p:sp>
      <p:sp>
        <p:nvSpPr>
          <p:cNvPr id="21509" name="TextBox 3">
            <a:extLst>
              <a:ext uri="{FF2B5EF4-FFF2-40B4-BE49-F238E27FC236}">
                <a16:creationId xmlns:a16="http://schemas.microsoft.com/office/drawing/2014/main" id="{90A8DE68-240D-630A-0383-05C203F89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4650" y="5543550"/>
            <a:ext cx="89154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l-GR" sz="2400"/>
              <a:t>Θα μπορούσατε να δώσετε τα δικά σας παραδείγματα. </a:t>
            </a:r>
          </a:p>
          <a:p>
            <a:endParaRPr lang="el-GR" altLang="el-GR" sz="2400"/>
          </a:p>
          <a:p>
            <a:r>
              <a:rPr lang="el-GR" altLang="el-GR" sz="2400"/>
              <a:t>Ας δούμε κάποια: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FA3D9F67-ABDC-800F-3076-96D2399E10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593B348-40E5-EF2C-8068-9D4824B58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49276"/>
            <a:ext cx="9144000" cy="1470025"/>
          </a:xfrm>
        </p:spPr>
        <p:txBody>
          <a:bodyPr/>
          <a:lstStyle/>
          <a:p>
            <a:r>
              <a:rPr lang="el-GR" altLang="el-GR" sz="4800" b="1"/>
              <a:t>ΚΕΙΜΕΝΟΚΕΝΤΡΙΚΕΣ ΘΕΩΡΙΕΣ</a:t>
            </a:r>
            <a:br>
              <a:rPr lang="el-GR" altLang="el-GR" sz="4800" b="1"/>
            </a:br>
            <a:endParaRPr lang="el-GR" altLang="el-GR" sz="4800" b="1"/>
          </a:p>
        </p:txBody>
      </p:sp>
      <p:sp>
        <p:nvSpPr>
          <p:cNvPr id="4099" name="Oval 3">
            <a:extLst>
              <a:ext uri="{FF2B5EF4-FFF2-40B4-BE49-F238E27FC236}">
                <a16:creationId xmlns:a16="http://schemas.microsoft.com/office/drawing/2014/main" id="{1D116B9B-38D0-8B5E-F38C-A80DFC7FB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4" y="3789363"/>
            <a:ext cx="8353425" cy="256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9942DB63-CDF5-F4F7-4FEF-04E0809A0A49}"/>
              </a:ext>
            </a:extLst>
          </p:cNvPr>
          <p:cNvSpPr>
            <a:spLocks/>
          </p:cNvSpPr>
          <p:nvPr/>
        </p:nvSpPr>
        <p:spPr bwMode="auto">
          <a:xfrm>
            <a:off x="3792538" y="4076701"/>
            <a:ext cx="48244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1800"/>
          </a:p>
          <a:p>
            <a:pPr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4400"/>
              <a:t>ΤΟ ΚΕΙΜΕΝΟ</a:t>
            </a:r>
          </a:p>
        </p:txBody>
      </p:sp>
      <p:pic>
        <p:nvPicPr>
          <p:cNvPr id="4101" name="Picture 6" descr="059">
            <a:extLst>
              <a:ext uri="{FF2B5EF4-FFF2-40B4-BE49-F238E27FC236}">
                <a16:creationId xmlns:a16="http://schemas.microsoft.com/office/drawing/2014/main" id="{87E4F9AA-7925-C1BC-30E2-A50F79A79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1700214"/>
            <a:ext cx="3333750" cy="165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E325756D-A6F9-6364-558C-7D1D9E0C8F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D0DBA018-A02C-D7E7-25B8-E8CF0EC57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260350"/>
            <a:ext cx="5940425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B14B2168-5BE7-03C3-23DC-6F0BBD594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951" y="333375"/>
            <a:ext cx="59404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Ο λαγός και η χελώνα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chemeClr val="bg1"/>
                </a:solidFill>
                <a:latin typeface="Arial" panose="020B0604020202020204" pitchFamily="34" charset="0"/>
              </a:rPr>
              <a:t>Και η χελώνα νίκησε το λαγό.</a:t>
            </a:r>
          </a:p>
        </p:txBody>
      </p:sp>
      <p:sp>
        <p:nvSpPr>
          <p:cNvPr id="22532" name="Oval 4">
            <a:extLst>
              <a:ext uri="{FF2B5EF4-FFF2-40B4-BE49-F238E27FC236}">
                <a16:creationId xmlns:a16="http://schemas.microsoft.com/office/drawing/2014/main" id="{9C83E524-09B5-3C48-DF14-7C12162081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6275" y="1268413"/>
            <a:ext cx="3816350" cy="4392612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1800">
              <a:latin typeface="Arial" panose="020B0604020202020204" pitchFamily="34" charset="0"/>
            </a:endParaRPr>
          </a:p>
        </p:txBody>
      </p:sp>
      <p:sp>
        <p:nvSpPr>
          <p:cNvPr id="22533" name="Oval 5">
            <a:extLst>
              <a:ext uri="{FF2B5EF4-FFF2-40B4-BE49-F238E27FC236}">
                <a16:creationId xmlns:a16="http://schemas.microsoft.com/office/drawing/2014/main" id="{186D26B5-1FBB-0168-7C42-394D1CB53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8164" y="115888"/>
            <a:ext cx="3779837" cy="4392612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sz="1800">
              <a:latin typeface="Arial" panose="020B0604020202020204" pitchFamily="34" charset="0"/>
            </a:endParaRPr>
          </a:p>
        </p:txBody>
      </p:sp>
      <p:pic>
        <p:nvPicPr>
          <p:cNvPr id="22534" name="Picture 6" descr="JR55260-story-tella-w-han">
            <a:extLst>
              <a:ext uri="{FF2B5EF4-FFF2-40B4-BE49-F238E27FC236}">
                <a16:creationId xmlns:a16="http://schemas.microsoft.com/office/drawing/2014/main" id="{94ADA71E-5CC3-2AF1-BF14-8CFBE9962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5373688"/>
            <a:ext cx="1835150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preschool%20girl">
            <a:extLst>
              <a:ext uri="{FF2B5EF4-FFF2-40B4-BE49-F238E27FC236}">
                <a16:creationId xmlns:a16="http://schemas.microsoft.com/office/drawing/2014/main" id="{D7F12580-765F-6F49-541C-0EADEEF5F1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664" y="4581526"/>
            <a:ext cx="1531937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helonokati">
            <a:extLst>
              <a:ext uri="{FF2B5EF4-FFF2-40B4-BE49-F238E27FC236}">
                <a16:creationId xmlns:a16="http://schemas.microsoft.com/office/drawing/2014/main" id="{A8A245E6-29D6-9651-15B3-08D0A0422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451" y="692150"/>
            <a:ext cx="27400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Picture 9" descr="tortoise_and_hare">
            <a:extLst>
              <a:ext uri="{FF2B5EF4-FFF2-40B4-BE49-F238E27FC236}">
                <a16:creationId xmlns:a16="http://schemas.microsoft.com/office/drawing/2014/main" id="{3B6FCCC4-3581-7C01-CCF6-95AF3005E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1989138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513D646-6D48-1A6D-2AE1-E7CE02874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6307" y="578326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Sevi\Pictures\IF-παιδι.jpg">
            <a:extLst>
              <a:ext uri="{FF2B5EF4-FFF2-40B4-BE49-F238E27FC236}">
                <a16:creationId xmlns:a16="http://schemas.microsoft.com/office/drawing/2014/main" id="{151ECB8F-2D48-6FCA-1922-9290F866F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014" y="4868864"/>
            <a:ext cx="2160587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C:\Users\Sevi\Pictures\mantoman_h_633_451.jpg">
            <a:extLst>
              <a:ext uri="{FF2B5EF4-FFF2-40B4-BE49-F238E27FC236}">
                <a16:creationId xmlns:a16="http://schemas.microsoft.com/office/drawing/2014/main" id="{9465D518-E4C1-6344-E989-B46EB51CB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4941888"/>
            <a:ext cx="2016125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- Επεξήγηση με σύννεφο">
            <a:extLst>
              <a:ext uri="{FF2B5EF4-FFF2-40B4-BE49-F238E27FC236}">
                <a16:creationId xmlns:a16="http://schemas.microsoft.com/office/drawing/2014/main" id="{E89EC1B5-A741-960C-F5CF-2616F0CCB960}"/>
              </a:ext>
            </a:extLst>
          </p:cNvPr>
          <p:cNvSpPr>
            <a:spLocks noChangeArrowheads="1"/>
          </p:cNvSpPr>
          <p:nvPr/>
        </p:nvSpPr>
        <p:spPr bwMode="auto">
          <a:xfrm rot="762836">
            <a:off x="3868738" y="1014413"/>
            <a:ext cx="3384550" cy="3136900"/>
          </a:xfrm>
          <a:prstGeom prst="cloudCallout">
            <a:avLst>
              <a:gd name="adj1" fmla="val -47370"/>
              <a:gd name="adj2" fmla="val 80097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l-GR">
              <a:solidFill>
                <a:schemeClr val="lt1"/>
              </a:solidFill>
            </a:endParaRPr>
          </a:p>
        </p:txBody>
      </p:sp>
      <p:pic>
        <p:nvPicPr>
          <p:cNvPr id="23557" name="Picture 3" descr="C:\Users\Sevi\Pictures\23002_100000691740315_6538_n.jpg">
            <a:extLst>
              <a:ext uri="{FF2B5EF4-FFF2-40B4-BE49-F238E27FC236}">
                <a16:creationId xmlns:a16="http://schemas.microsoft.com/office/drawing/2014/main" id="{4E37074C-5C6D-2643-15E2-8BF6696CE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268414"/>
            <a:ext cx="1871662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- Επεξήγηση με σύννεφο">
            <a:extLst>
              <a:ext uri="{FF2B5EF4-FFF2-40B4-BE49-F238E27FC236}">
                <a16:creationId xmlns:a16="http://schemas.microsoft.com/office/drawing/2014/main" id="{970E59F7-A010-AA4C-A9E4-B8592FBE04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6" y="1484313"/>
            <a:ext cx="2987675" cy="2457450"/>
          </a:xfrm>
          <a:prstGeom prst="cloudCallout">
            <a:avLst>
              <a:gd name="adj1" fmla="val -51542"/>
              <a:gd name="adj2" fmla="val 86630"/>
            </a:avLst>
          </a:prstGeom>
          <a:solidFill>
            <a:schemeClr val="accent1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l-GR">
              <a:solidFill>
                <a:schemeClr val="lt1"/>
              </a:solidFill>
            </a:endParaRPr>
          </a:p>
        </p:txBody>
      </p:sp>
      <p:pic>
        <p:nvPicPr>
          <p:cNvPr id="23559" name="Picture 5" descr="C:\Users\Sevi\Pictures\Naomi-Campbell-580x753.jpg">
            <a:extLst>
              <a:ext uri="{FF2B5EF4-FFF2-40B4-BE49-F238E27FC236}">
                <a16:creationId xmlns:a16="http://schemas.microsoft.com/office/drawing/2014/main" id="{6BAD2437-B08C-5B09-2C71-1960905DD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389" y="1773238"/>
            <a:ext cx="1296987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0" name="Rectangle 9">
            <a:extLst>
              <a:ext uri="{FF2B5EF4-FFF2-40B4-BE49-F238E27FC236}">
                <a16:creationId xmlns:a16="http://schemas.microsoft.com/office/drawing/2014/main" id="{576C5B62-5BC5-0285-0434-BC6BA24674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3876" y="6491288"/>
            <a:ext cx="23971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Σεβαστή Μπαγετάκου</a:t>
            </a:r>
            <a:endParaRPr lang="en-US" altLang="el-GR" sz="1800">
              <a:latin typeface="Arial" panose="020B0604020202020204" pitchFamily="34" charset="0"/>
            </a:endParaRPr>
          </a:p>
        </p:txBody>
      </p:sp>
      <p:pic>
        <p:nvPicPr>
          <p:cNvPr id="23561" name="Picture 10" descr="BKS">
            <a:extLst>
              <a:ext uri="{FF2B5EF4-FFF2-40B4-BE49-F238E27FC236}">
                <a16:creationId xmlns:a16="http://schemas.microsoft.com/office/drawing/2014/main" id="{CA685EF6-3C70-DEE9-45B1-9908683D2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188913"/>
            <a:ext cx="1636712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884D30B7-D65B-2B46-8716-53D9DE5E10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6636" y="29416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viewer[1]">
            <a:extLst>
              <a:ext uri="{FF2B5EF4-FFF2-40B4-BE49-F238E27FC236}">
                <a16:creationId xmlns:a16="http://schemas.microsoft.com/office/drawing/2014/main" id="{354DF1CB-A28D-C1D4-96F1-845FF7AD8C3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4973638" cy="6858000"/>
          </a:xfrm>
        </p:spPr>
      </p:pic>
      <p:sp>
        <p:nvSpPr>
          <p:cNvPr id="24579" name="Rectangle 3">
            <a:extLst>
              <a:ext uri="{FF2B5EF4-FFF2-40B4-BE49-F238E27FC236}">
                <a16:creationId xmlns:a16="http://schemas.microsoft.com/office/drawing/2014/main" id="{6299A173-1021-E327-986F-F4F5C03FFB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4425" y="6092826"/>
            <a:ext cx="3024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latin typeface="Arial" panose="020B0604020202020204" pitchFamily="34" charset="0"/>
              </a:rPr>
              <a:t>Μαρία-Ανδριάνα Κασσόβα</a:t>
            </a:r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1092F4C3-A466-F09C-2DB5-94D28553B0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01250" y="68102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8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71E75B0C-9BEF-262C-DEF7-F45A487B8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09600" indent="-609600"/>
            <a:r>
              <a:rPr lang="el-GR" altLang="el-GR"/>
              <a:t>Γιαννικοπούλου, Α. Α. (2011). Δες και αυτό! Η εικονογράφηση ως διασκευή (σελ. 151-164). Στο Δ. Δαμιανού &amp; Σ. Οικονομίδου (Επιμ.) </a:t>
            </a:r>
            <a:r>
              <a:rPr lang="el-GR" altLang="el-GR" i="1"/>
              <a:t>Αφηγήσεις που δεν Τελειώνουν Ποτέ… Κειμενικές και Εικονογραφικές Διασκευές για Παιδιά</a:t>
            </a:r>
            <a:r>
              <a:rPr lang="el-GR" altLang="el-GR"/>
              <a:t>. Αθήνα: Παπαδόπουλος. </a:t>
            </a:r>
          </a:p>
        </p:txBody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B2B44766-CC58-2D1E-29C4-AF1E0D96464E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l-GR" altLang="el-GR" b="1"/>
              <a:t>ΥΛΗ ΕΞΕΤΑΣΕΩΝ</a:t>
            </a:r>
          </a:p>
        </p:txBody>
      </p:sp>
      <p:pic>
        <p:nvPicPr>
          <p:cNvPr id="25604" name="Picture 4" descr="school12">
            <a:extLst>
              <a:ext uri="{FF2B5EF4-FFF2-40B4-BE49-F238E27FC236}">
                <a16:creationId xmlns:a16="http://schemas.microsoft.com/office/drawing/2014/main" id="{EF08E18D-D9F7-B8B8-070B-9A4386C9AC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464" y="4221164"/>
            <a:ext cx="2522537" cy="263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92FBB8A1-8816-42B6-A50A-CC6F3586F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1938" y="44450"/>
            <a:ext cx="9036050" cy="681355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l-GR" dirty="0">
                <a:solidFill>
                  <a:schemeClr val="tx2"/>
                </a:solidFill>
              </a:rPr>
              <a:t>Η Χώρα των Τεράτων του </a:t>
            </a:r>
            <a:r>
              <a:rPr lang="en-US" dirty="0">
                <a:solidFill>
                  <a:schemeClr val="tx2"/>
                </a:solidFill>
              </a:rPr>
              <a:t>Maurice Sendak</a:t>
            </a:r>
          </a:p>
          <a:p>
            <a:pPr marL="0" indent="0" algn="just">
              <a:buNone/>
              <a:defRPr/>
            </a:pPr>
            <a:r>
              <a:rPr lang="en-US" dirty="0">
                <a:hlinkClick r:id="rId4"/>
              </a:rPr>
              <a:t>https://www.youtube.com/watch?v=ALmNPxNehYE</a:t>
            </a:r>
            <a:endParaRPr lang="el-GR" dirty="0"/>
          </a:p>
          <a:p>
            <a:pPr marL="0" indent="0" algn="just">
              <a:buNone/>
              <a:defRPr/>
            </a:pPr>
            <a:endParaRPr lang="el-GR" dirty="0"/>
          </a:p>
          <a:p>
            <a:pPr marL="0" indent="0" algn="just">
              <a:buNone/>
              <a:defRPr/>
            </a:pPr>
            <a:endParaRPr lang="el-GR" dirty="0"/>
          </a:p>
          <a:p>
            <a:pPr marL="0" indent="0" algn="just">
              <a:buNone/>
              <a:defRPr/>
            </a:pPr>
            <a:endParaRPr lang="el-GR" dirty="0"/>
          </a:p>
          <a:p>
            <a:pPr marL="0" indent="0" algn="just">
              <a:buNone/>
              <a:defRPr/>
            </a:pPr>
            <a:endParaRPr lang="el-GR" dirty="0"/>
          </a:p>
          <a:p>
            <a:pPr marL="0" indent="0" algn="just">
              <a:buNone/>
              <a:defRPr/>
            </a:pPr>
            <a:endParaRPr lang="en-US" dirty="0"/>
          </a:p>
          <a:p>
            <a:pPr algn="just">
              <a:buFont typeface="Wingdings" panose="05000000000000000000" pitchFamily="2" charset="2"/>
              <a:buChar char="Ø"/>
              <a:defRPr/>
            </a:pPr>
            <a:endParaRPr lang="en-US" dirty="0"/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el-GR" dirty="0"/>
              <a:t>Ποια η σχέση ανάμεσα στις λέξεις και τις εικόνες στο κείμενο;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el-GR" dirty="0"/>
              <a:t>Πώς ο δυισμός της φόρμας, η διάσταση ανάμεσα σε λέξεις και εικόνες, αντιστοιχεί σε δυισμό στο  περιεχόμενο; Ποια είναι τα βασικά αντιθετικά ζεύγη του κειμένου;</a:t>
            </a:r>
          </a:p>
          <a:p>
            <a:pPr marL="0" indent="0" algn="just">
              <a:buNone/>
              <a:defRPr/>
            </a:pPr>
            <a:endParaRPr lang="el-GR" dirty="0"/>
          </a:p>
          <a:p>
            <a:pPr marL="0" indent="0">
              <a:buNone/>
              <a:defRPr/>
            </a:pPr>
            <a:endParaRPr lang="el-GR" dirty="0"/>
          </a:p>
        </p:txBody>
      </p:sp>
      <p:pic>
        <p:nvPicPr>
          <p:cNvPr id="5123" name="Picture 2">
            <a:extLst>
              <a:ext uri="{FF2B5EF4-FFF2-40B4-BE49-F238E27FC236}">
                <a16:creationId xmlns:a16="http://schemas.microsoft.com/office/drawing/2014/main" id="{CB03B423-E214-ABB7-397D-7E13A371D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1125538"/>
            <a:ext cx="267176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76DDA281-0B5F-10A4-FBC6-57E4986354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16380" y="179073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1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839A027-4C42-2838-5CAF-6942FF1E19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1938" y="44450"/>
            <a:ext cx="9036050" cy="6813550"/>
          </a:xfrm>
        </p:spPr>
        <p:txBody>
          <a:bodyPr/>
          <a:lstStyle/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el-GR" dirty="0"/>
              <a:t>Πώς θα ερμηνεύατε το κείμενο; Γιατί ακριβώς μιλάει το βιβλίο;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el-GR" dirty="0"/>
              <a:t>Ποια είναι τα τέρατα, σύμφωνα με την προσωπική σας άποψη;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el-GR" dirty="0"/>
              <a:t>Πώς δικαιολογείτε τον τίτλο;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r>
              <a:rPr lang="el-GR" dirty="0"/>
              <a:t>Παρατηρείστε την εσωτερική σελίδα του τίτλου και συζητείστε την. Τι προσφέρει στη </a:t>
            </a:r>
            <a:r>
              <a:rPr lang="el-GR" dirty="0" err="1"/>
              <a:t>νοηματοδότηση</a:t>
            </a:r>
            <a:r>
              <a:rPr lang="el-GR" dirty="0"/>
              <a:t> του κειμένου;</a:t>
            </a:r>
          </a:p>
          <a:p>
            <a:pPr algn="just">
              <a:buFont typeface="Wingdings" panose="05000000000000000000" pitchFamily="2" charset="2"/>
              <a:buChar char="Ø"/>
              <a:defRPr/>
            </a:pPr>
            <a:endParaRPr lang="el-GR" dirty="0"/>
          </a:p>
          <a:p>
            <a:pPr marL="0" indent="0">
              <a:buNone/>
              <a:defRPr/>
            </a:pPr>
            <a:endParaRPr lang="el-GR" dirty="0"/>
          </a:p>
        </p:txBody>
      </p:sp>
      <p:pic>
        <p:nvPicPr>
          <p:cNvPr id="6147" name="Picture 2">
            <a:extLst>
              <a:ext uri="{FF2B5EF4-FFF2-40B4-BE49-F238E27FC236}">
                <a16:creationId xmlns:a16="http://schemas.microsoft.com/office/drawing/2014/main" id="{C7D62D7F-79BA-281A-B452-23185D59B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5" y="4005264"/>
            <a:ext cx="2808288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Θέση περιεχομένου 2">
            <a:extLst>
              <a:ext uri="{FF2B5EF4-FFF2-40B4-BE49-F238E27FC236}">
                <a16:creationId xmlns:a16="http://schemas.microsoft.com/office/drawing/2014/main" id="{302BE431-367E-B437-967B-AD2910BB5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81200" y="9526"/>
            <a:ext cx="8229600" cy="4525963"/>
          </a:xfrm>
        </p:spPr>
        <p:txBody>
          <a:bodyPr/>
          <a:lstStyle/>
          <a:p>
            <a:pPr marL="0" indent="0" algn="just">
              <a:buNone/>
            </a:pPr>
            <a:r>
              <a:rPr lang="el-GR" altLang="el-GR"/>
              <a:t>Διαβάστε την παρουσίαση του βιβλίου στο ηλεκτρονικό περιοδικό </a:t>
            </a:r>
            <a:r>
              <a:rPr lang="el-GR" altLang="el-GR" i="1"/>
              <a:t>Αναγνώστης</a:t>
            </a:r>
            <a:r>
              <a:rPr lang="el-GR" altLang="el-GR"/>
              <a:t> </a:t>
            </a:r>
          </a:p>
          <a:p>
            <a:pPr marL="0" indent="0">
              <a:buNone/>
            </a:pPr>
            <a:r>
              <a:rPr lang="en-US" altLang="el-GR">
                <a:hlinkClick r:id="rId2"/>
              </a:rPr>
              <a:t>https://www.oanagnostis.gr/i-axeperasti-goiteia-toy-klasikoy-i-chora-ton-teraton-toy-maurice-sendak-tis-aggelikis-giannikopoyloy/</a:t>
            </a:r>
            <a:endParaRPr lang="el-GR" altLang="el-GR"/>
          </a:p>
          <a:p>
            <a:pPr marL="0" indent="0">
              <a:buNone/>
            </a:pPr>
            <a:endParaRPr lang="el-GR" altLang="el-GR"/>
          </a:p>
        </p:txBody>
      </p:sp>
      <p:pic>
        <p:nvPicPr>
          <p:cNvPr id="7171" name="Picture 2">
            <a:extLst>
              <a:ext uri="{FF2B5EF4-FFF2-40B4-BE49-F238E27FC236}">
                <a16:creationId xmlns:a16="http://schemas.microsoft.com/office/drawing/2014/main" id="{C1165082-B133-94EA-E428-3104969FF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4475" y="2852739"/>
            <a:ext cx="4083050" cy="385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2C7A285B-59AF-1E55-40AA-FF1BCCFD2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439739"/>
            <a:ext cx="6335713" cy="597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B79C7639-3F40-32DD-0619-09CE3BCF5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85669" y="245655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Box 5">
            <a:extLst>
              <a:ext uri="{FF2B5EF4-FFF2-40B4-BE49-F238E27FC236}">
                <a16:creationId xmlns:a16="http://schemas.microsoft.com/office/drawing/2014/main" id="{AF5780E1-74FA-1A91-6144-87B83EBA8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60350"/>
            <a:ext cx="91440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l-GR" sz="28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Βρες τα κοσμητικά επίθετα του κειμένου.</a:t>
            </a:r>
          </a:p>
          <a:p>
            <a:r>
              <a:rPr lang="el-GR" altLang="el-GR" sz="28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Βρες τις κυριότερες μεταφορές του ποιήματος. </a:t>
            </a:r>
          </a:p>
          <a:p>
            <a:r>
              <a:rPr lang="el-GR" altLang="el-GR" sz="2800">
                <a:solidFill>
                  <a:srgbClr val="00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Με ποιες λέξεις αναφέρεται ο κεντρικός ήρωας στη μητέρα του;</a:t>
            </a:r>
            <a:endParaRPr lang="el-GR" altLang="el-GR" sz="2800"/>
          </a:p>
        </p:txBody>
      </p:sp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9FF74B7E-DF3E-FF6A-53A7-18E8AB66C0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B88EDE2-AD56-67B3-2070-68DD9EA027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79650" y="333376"/>
            <a:ext cx="7772400" cy="1470025"/>
          </a:xfrm>
        </p:spPr>
        <p:txBody>
          <a:bodyPr/>
          <a:lstStyle/>
          <a:p>
            <a:r>
              <a:rPr lang="el-GR" altLang="el-GR" sz="5400" b="1"/>
              <a:t>ΑΝΑΓΝΩΣΤΙΚΕΣ ΘΕΩΡΙΕΣ</a:t>
            </a:r>
          </a:p>
        </p:txBody>
      </p:sp>
      <p:sp>
        <p:nvSpPr>
          <p:cNvPr id="10243" name="Oval 3">
            <a:extLst>
              <a:ext uri="{FF2B5EF4-FFF2-40B4-BE49-F238E27FC236}">
                <a16:creationId xmlns:a16="http://schemas.microsoft.com/office/drawing/2014/main" id="{7CB18EE4-69E2-BBFB-4DF0-81FAA6BFC3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9650" y="3716339"/>
            <a:ext cx="7920038" cy="2643187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1800">
              <a:latin typeface="Arial" panose="020B0604020202020204" pitchFamily="34" charset="0"/>
            </a:endParaRPr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17661D70-C4B9-4E3C-CA41-1E00F7B27AEA}"/>
              </a:ext>
            </a:extLst>
          </p:cNvPr>
          <p:cNvSpPr>
            <a:spLocks/>
          </p:cNvSpPr>
          <p:nvPr/>
        </p:nvSpPr>
        <p:spPr bwMode="auto">
          <a:xfrm>
            <a:off x="3935413" y="4076701"/>
            <a:ext cx="48244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80000"/>
              </a:lnSpc>
              <a:buFont typeface="Arial" panose="020B0604020202020204" pitchFamily="34" charset="0"/>
              <a:buNone/>
            </a:pPr>
            <a:endParaRPr lang="el-GR" altLang="el-GR" sz="1800"/>
          </a:p>
          <a:p>
            <a:pPr algn="ctr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el-GR" altLang="el-GR" sz="4400"/>
              <a:t>Ο ΑΝΑΓΝΩΣΤΗΣ</a:t>
            </a:r>
          </a:p>
        </p:txBody>
      </p:sp>
      <p:pic>
        <p:nvPicPr>
          <p:cNvPr id="10245" name="Picture 5" descr="Reading">
            <a:extLst>
              <a:ext uri="{FF2B5EF4-FFF2-40B4-BE49-F238E27FC236}">
                <a16:creationId xmlns:a16="http://schemas.microsoft.com/office/drawing/2014/main" id="{6CD299AA-0912-801B-8ACC-3178CC1B1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916113"/>
            <a:ext cx="3816350" cy="1503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Εγγεγραμμένος ήχος">
            <a:hlinkClick r:id="" action="ppaction://media"/>
            <a:extLst>
              <a:ext uri="{FF2B5EF4-FFF2-40B4-BE49-F238E27FC236}">
                <a16:creationId xmlns:a16="http://schemas.microsoft.com/office/drawing/2014/main" id="{64F76398-7C64-9C8B-D06E-DEBFEAE4F6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4">
            <a:extLst>
              <a:ext uri="{FF2B5EF4-FFF2-40B4-BE49-F238E27FC236}">
                <a16:creationId xmlns:a16="http://schemas.microsoft.com/office/drawing/2014/main" id="{0E95EB42-2A03-9FC8-C93B-02778AFBD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8" y="7939"/>
            <a:ext cx="89646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l-GR" altLang="el-GR" sz="2400"/>
              <a:t>Διαβάστε το βιβλίο </a:t>
            </a:r>
            <a:r>
              <a:rPr lang="el-GR" altLang="el-GR" sz="2400" i="1"/>
              <a:t>Το κομμάτι που λείπει συναντά το μεγάλο Ο</a:t>
            </a:r>
          </a:p>
          <a:p>
            <a:r>
              <a:rPr lang="en-US" altLang="el-GR" sz="2400">
                <a:hlinkClick r:id="rId2"/>
              </a:rPr>
              <a:t>https://www.youtube.com/watch?v=niziicrwdUY</a:t>
            </a:r>
            <a:endParaRPr lang="el-GR" altLang="el-GR" sz="2400"/>
          </a:p>
          <a:p>
            <a:endParaRPr lang="el-GR" altLang="el-GR"/>
          </a:p>
        </p:txBody>
      </p:sp>
      <p:pic>
        <p:nvPicPr>
          <p:cNvPr id="11267" name="Picture 2" descr="ΤΟ ΚΟΜΜΑΤΙ ΠΟΥ ΛΕΙΠΕΙ ΣΥΝΑΝΤΑ ΤΟ ΜΕΓΑΛΟ Ο / SILVERSTEIN SHEL">
            <a:extLst>
              <a:ext uri="{FF2B5EF4-FFF2-40B4-BE49-F238E27FC236}">
                <a16:creationId xmlns:a16="http://schemas.microsoft.com/office/drawing/2014/main" id="{FD37C7D0-F1C0-973C-A770-02BD2225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2924176"/>
            <a:ext cx="2774950" cy="367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6">
            <a:extLst>
              <a:ext uri="{FF2B5EF4-FFF2-40B4-BE49-F238E27FC236}">
                <a16:creationId xmlns:a16="http://schemas.microsoft.com/office/drawing/2014/main" id="{F69ADBF6-F336-B29D-0DBC-1E35BA13F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4489" y="1116014"/>
            <a:ext cx="89630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/>
            <a:r>
              <a:rPr lang="el-GR" altLang="el-GR" sz="2400"/>
              <a:t>Μετά απαντήστε στις ερωτήσεις:</a:t>
            </a:r>
          </a:p>
          <a:p>
            <a:pPr algn="just"/>
            <a:endParaRPr lang="el-GR" altLang="el-GR" sz="2400"/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altLang="el-GR" sz="2400"/>
              <a:t>Πώς κατανοείτε αυτό το κείμενο; Για τι μιλάει;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el-GR" altLang="el-GR" sz="2400"/>
              <a:t>Είναι ένα αισιόδοξο ή ένα απαισιόδοξο κείμενο;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700</Words>
  <Application>Microsoft Office PowerPoint</Application>
  <PresentationFormat>Ευρεία οθόνη</PresentationFormat>
  <Paragraphs>71</Paragraphs>
  <Slides>23</Slides>
  <Notes>0</Notes>
  <HiddenSlides>0</HiddenSlides>
  <MMClips>17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Θέμα του Office</vt:lpstr>
      <vt:lpstr>ΛΟΓΟΤΕΧΝΙΚΕΣ ΘΕΩΡΙΕΣ</vt:lpstr>
      <vt:lpstr>ΚΕΙΜΕΝΟΚΕΝΤΡΙΚΕΣ ΘΕΩΡΙΕΣ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ΑΝΑΓΝΩΣΤΙΚΕΣ ΘΕΩΡΙΕΣ</vt:lpstr>
      <vt:lpstr>Παρουσίαση του PowerPoint</vt:lpstr>
      <vt:lpstr>Διαφορετικές ερμηνείες</vt:lpstr>
      <vt:lpstr>Παρουσίαση του PowerPoint</vt:lpstr>
      <vt:lpstr>Παρουσίαση του PowerPoint</vt:lpstr>
      <vt:lpstr>Παρουσίαση του PowerPoint</vt:lpstr>
      <vt:lpstr> Ποιος είναι αυτός που απάντησε;</vt:lpstr>
      <vt:lpstr>Παρουσίαση του PowerPoint</vt:lpstr>
      <vt:lpstr>Παρουσίαση του PowerPoint</vt:lpstr>
      <vt:lpstr>Πώς επιτυγχάνεται η ιδιότητα του ‘εγγράψιμου’ στο Κομμάτι που λείπει;  Με άλλα λόγια γιατί το Κομμάτι που λείπει μπορεί να δεχθεί τόσες πολλές και διαφορετικές ερμηνείες από διαφορετικούς αναγνώστες;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ΥΛΗ ΕΞΕΤΑΣΕΩΝ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ΛΟΓΟΤΕΧΝΙΚΕΣ ΘΕΩΡΙΕΣ</dc:title>
  <dc:creator>Dimitra Makrynioti</dc:creator>
  <cp:lastModifiedBy>aggianik@o365.uoa.gr</cp:lastModifiedBy>
  <cp:revision>28</cp:revision>
  <dcterms:created xsi:type="dcterms:W3CDTF">2021-10-11T07:46:50Z</dcterms:created>
  <dcterms:modified xsi:type="dcterms:W3CDTF">2022-10-26T09:19:51Z</dcterms:modified>
</cp:coreProperties>
</file>