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0" r:id="rId7"/>
    <p:sldId id="271" r:id="rId8"/>
    <p:sldId id="273" r:id="rId9"/>
    <p:sldId id="294" r:id="rId10"/>
    <p:sldId id="293" r:id="rId11"/>
    <p:sldId id="278" r:id="rId12"/>
    <p:sldId id="295" r:id="rId13"/>
    <p:sldId id="280" r:id="rId14"/>
    <p:sldId id="296" r:id="rId15"/>
    <p:sldId id="272" r:id="rId16"/>
    <p:sldId id="297" r:id="rId17"/>
    <p:sldId id="257" r:id="rId18"/>
    <p:sldId id="258" r:id="rId19"/>
    <p:sldId id="259" r:id="rId20"/>
    <p:sldId id="260" r:id="rId21"/>
    <p:sldId id="261" r:id="rId22"/>
    <p:sldId id="262" r:id="rId23"/>
    <p:sldId id="263" r:id="rId24"/>
    <p:sldId id="264" r:id="rId25"/>
    <p:sldId id="286" r:id="rId26"/>
    <p:sldId id="316" r:id="rId27"/>
    <p:sldId id="300" r:id="rId28"/>
    <p:sldId id="303" r:id="rId29"/>
    <p:sldId id="302" r:id="rId30"/>
    <p:sldId id="307" r:id="rId31"/>
    <p:sldId id="269" r:id="rId32"/>
    <p:sldId id="311" r:id="rId33"/>
    <p:sldId id="304" r:id="rId34"/>
    <p:sldId id="305" r:id="rId35"/>
    <p:sldId id="308" r:id="rId36"/>
    <p:sldId id="314" r:id="rId37"/>
    <p:sldId id="291" r:id="rId38"/>
    <p:sldId id="281" r:id="rId39"/>
    <p:sldId id="287" r:id="rId40"/>
    <p:sldId id="284" r:id="rId41"/>
    <p:sldId id="277" r:id="rId42"/>
    <p:sldId id="283" r:id="rId43"/>
    <p:sldId id="282" r:id="rId44"/>
    <p:sldId id="268" r:id="rId45"/>
    <p:sldId id="288" r:id="rId46"/>
    <p:sldId id="290" r:id="rId4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38" autoAdjust="0"/>
    <p:restoredTop sz="94660"/>
  </p:normalViewPr>
  <p:slideViewPr>
    <p:cSldViewPr snapToGrid="0">
      <p:cViewPr varScale="1">
        <p:scale>
          <a:sx n="117" d="100"/>
          <a:sy n="117"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DA444-BB44-B2F3-C9E0-88643571C6F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6CB71EE-099C-8A83-FD90-573CD8A82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284CF08-FD56-0B8F-2B99-4F0ABF54229F}"/>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45409BF9-E520-CD89-4212-CB30C829E9D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A5D44E4-88EB-92D4-ED41-EC488BBD7258}"/>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2509994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636DA0-1780-4537-E6A7-FF3F78C286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35F7601-3BA2-86E7-9ADD-AD020B889FB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63711D-A64E-51DC-006E-DFD0894D34D5}"/>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FEFF7FEF-EE1D-62E4-E6F7-6BDE03987A2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4329599-C68D-58D8-BF9C-F1D131ABC4FB}"/>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21585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65AF5CB-2A85-28E4-5D27-A1C2B0AA2B4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D700FC2-F17C-B75F-67F8-5AF09EF81F0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ABA3006-826A-E856-72A1-08309DC0199D}"/>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6409D276-0C26-0C04-8FA3-B66A4CCC5C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475254B-1F50-B24B-C9DF-D15E46B65EDB}"/>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244552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CA67B6-2258-F423-5491-ED3221526F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BB6853-CA4F-E930-A897-FE16C613F44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85B865-237A-C538-1332-9C28041AE199}"/>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4FEE3F1C-8232-8B9B-8FFD-CDECCB7701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7092B4-A2DB-EF9F-DEFB-16571178AD20}"/>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7866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B03FE1-FDF6-E5C8-4B22-4E683258DB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F1A750D-9BFC-DF09-21D7-EA379B2967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F60A65B-3DA5-B3E3-BF5D-855EB2072404}"/>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405FF48F-9A0C-2C37-1CC7-C7E980A211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C281C5-AF8F-AC77-59B8-D840A994F362}"/>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389335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691C6C-D642-1703-17C3-7F163549ECA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0669304-8ACD-8205-04E2-0C117CC27C2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0A83B8F-6EBE-5DC1-F319-67018620E5E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CFFA2CA-464F-1F14-87A1-A14AC63E5B51}"/>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6" name="Θέση υποσέλιδου 5">
            <a:extLst>
              <a:ext uri="{FF2B5EF4-FFF2-40B4-BE49-F238E27FC236}">
                <a16:creationId xmlns:a16="http://schemas.microsoft.com/office/drawing/2014/main" id="{B86F4406-A075-D6E7-901B-3239D04635B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A4E1EF2-5F7C-7A26-B2CE-44561CB305CB}"/>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421146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6D45C-8730-EA7D-5E5C-95DAC85F144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6C2271A-CEE6-7424-18AB-84E6B4F51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DA60482-5DBE-3F69-245D-E5322699A75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30D5080-94E5-09C7-3CFF-79DB6D9415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B0AC294-8946-7444-9107-32A2F2459A2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F9D295A-0797-23AA-7924-802B1CEBAFBF}"/>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8" name="Θέση υποσέλιδου 7">
            <a:extLst>
              <a:ext uri="{FF2B5EF4-FFF2-40B4-BE49-F238E27FC236}">
                <a16:creationId xmlns:a16="http://schemas.microsoft.com/office/drawing/2014/main" id="{824FB999-CF42-6AA3-EDCC-CE81965E430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56A9D78-3021-F7AA-D73B-B372B72E4EC3}"/>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240535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D8BC94-9C01-9D44-39B4-91BB9A4E35F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5C2BA68-436A-AD60-6B73-1FA02B9DBABE}"/>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4" name="Θέση υποσέλιδου 3">
            <a:extLst>
              <a:ext uri="{FF2B5EF4-FFF2-40B4-BE49-F238E27FC236}">
                <a16:creationId xmlns:a16="http://schemas.microsoft.com/office/drawing/2014/main" id="{7EEDC91D-3B8E-6E3C-44F6-FC5CB86CC4C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949783C-2393-DB64-C387-02456B9F0972}"/>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138353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2A7F107-1EBC-0DF7-2185-3E11A755FA12}"/>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3" name="Θέση υποσέλιδου 2">
            <a:extLst>
              <a:ext uri="{FF2B5EF4-FFF2-40B4-BE49-F238E27FC236}">
                <a16:creationId xmlns:a16="http://schemas.microsoft.com/office/drawing/2014/main" id="{2DC7271F-731A-802D-6ACC-CA97166717D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A102A51-A377-63D1-821A-E564F8458018}"/>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66309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83FDF-647C-0D0A-BE6F-29AF83606ED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7C571C-D069-80CA-D568-F072C78275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23FD29A-12FD-FAF9-2BAD-09DB55882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AC0F5D8-107E-2396-C275-EC77792E74F8}"/>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6" name="Θέση υποσέλιδου 5">
            <a:extLst>
              <a:ext uri="{FF2B5EF4-FFF2-40B4-BE49-F238E27FC236}">
                <a16:creationId xmlns:a16="http://schemas.microsoft.com/office/drawing/2014/main" id="{10DD689E-D743-0BA8-B45B-62B7767B6DC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B5E920F-A081-FC85-E649-7E84C1666502}"/>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71343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120DC0-3D7B-AB86-19B8-B9D08C8F82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22CF685-889F-922F-65CE-45605DDF50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ADCCF4B-97CC-A62A-B2EA-8DA46E1EA4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7701524-0510-4ED7-7743-9C6E6B6A63C4}"/>
              </a:ext>
            </a:extLst>
          </p:cNvPr>
          <p:cNvSpPr>
            <a:spLocks noGrp="1"/>
          </p:cNvSpPr>
          <p:nvPr>
            <p:ph type="dt" sz="half" idx="10"/>
          </p:nvPr>
        </p:nvSpPr>
        <p:spPr/>
        <p:txBody>
          <a:bodyPr/>
          <a:lstStyle/>
          <a:p>
            <a:fld id="{6F7FD809-3CD8-41A8-A61D-532A9BD69264}" type="datetimeFigureOut">
              <a:rPr lang="el-GR" smtClean="0"/>
              <a:t>10/1/24</a:t>
            </a:fld>
            <a:endParaRPr lang="el-GR"/>
          </a:p>
        </p:txBody>
      </p:sp>
      <p:sp>
        <p:nvSpPr>
          <p:cNvPr id="6" name="Θέση υποσέλιδου 5">
            <a:extLst>
              <a:ext uri="{FF2B5EF4-FFF2-40B4-BE49-F238E27FC236}">
                <a16:creationId xmlns:a16="http://schemas.microsoft.com/office/drawing/2014/main" id="{6F981F77-84B8-09D7-29F1-18A5EDC7273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3A704A4-4029-3A22-AB24-2F1796C39F50}"/>
              </a:ext>
            </a:extLst>
          </p:cNvPr>
          <p:cNvSpPr>
            <a:spLocks noGrp="1"/>
          </p:cNvSpPr>
          <p:nvPr>
            <p:ph type="sldNum" sz="quarter" idx="12"/>
          </p:nvPr>
        </p:nvSpPr>
        <p:spPr/>
        <p:txBody>
          <a:bodyPr/>
          <a:lstStyle/>
          <a:p>
            <a:fld id="{A9B9A63B-AC2A-491C-894B-F7EA9F3ED263}" type="slidenum">
              <a:rPr lang="el-GR" smtClean="0"/>
              <a:t>‹#›</a:t>
            </a:fld>
            <a:endParaRPr lang="el-GR"/>
          </a:p>
        </p:txBody>
      </p:sp>
    </p:spTree>
    <p:extLst>
      <p:ext uri="{BB962C8B-B14F-4D97-AF65-F5344CB8AC3E}">
        <p14:creationId xmlns:p14="http://schemas.microsoft.com/office/powerpoint/2010/main" val="195740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E285ADD-A209-B3D8-1ABF-746EEBB322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7439AE6-31E3-888E-0333-FBA450E6B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F099418-14C9-9771-57F7-1603537CF8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FD809-3CD8-41A8-A61D-532A9BD69264}" type="datetimeFigureOut">
              <a:rPr lang="el-GR" smtClean="0"/>
              <a:t>10/1/24</a:t>
            </a:fld>
            <a:endParaRPr lang="el-GR"/>
          </a:p>
        </p:txBody>
      </p:sp>
      <p:sp>
        <p:nvSpPr>
          <p:cNvPr id="5" name="Θέση υποσέλιδου 4">
            <a:extLst>
              <a:ext uri="{FF2B5EF4-FFF2-40B4-BE49-F238E27FC236}">
                <a16:creationId xmlns:a16="http://schemas.microsoft.com/office/drawing/2014/main" id="{182CDB71-54B4-1893-5D9B-3AEEFDE192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628C563-9B52-AD0B-DE3C-1D19A596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9A63B-AC2A-491C-894B-F7EA9F3ED263}" type="slidenum">
              <a:rPr lang="el-GR" smtClean="0"/>
              <a:t>‹#›</a:t>
            </a:fld>
            <a:endParaRPr lang="el-GR"/>
          </a:p>
        </p:txBody>
      </p:sp>
    </p:spTree>
    <p:extLst>
      <p:ext uri="{BB962C8B-B14F-4D97-AF65-F5344CB8AC3E}">
        <p14:creationId xmlns:p14="http://schemas.microsoft.com/office/powerpoint/2010/main" val="1265070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gree.ach.sch.gr/attachments/220_neo-sxoleio_synolo.pdf" TargetMode="External"/><Relationship Id="rId2" Type="http://schemas.openxmlformats.org/officeDocument/2006/relationships/hyperlink" Target="https://www.kathimerini.gr/society/24112/katadiki-tis-elladas-gia-paraviasi-toy-dikaiomatos-sti-thriskeytiki-eleytheria/" TargetMode="External"/><Relationship Id="rId1" Type="http://schemas.openxmlformats.org/officeDocument/2006/relationships/slideLayout" Target="../slideLayouts/slideLayout2.xml"/><Relationship Id="rId4" Type="http://schemas.openxmlformats.org/officeDocument/2006/relationships/hyperlink" Target="https://eclass.uoa.gr/modules/document/file.php/ECD250/CASE%20OF%20PAPAGEORGIOU%20AND%20OTHERS%20v.%20GREECE.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arthro-13.com/news/kokkinakis-kata-ellados-syntomi-episkopisi-tis-apofasis/" TargetMode="External"/><Relationship Id="rId2" Type="http://schemas.openxmlformats.org/officeDocument/2006/relationships/hyperlink" Target="http://old-eclass.uop.gr/modules/document/file.php/SEP126/%CE%91%CE%BD%CE%B1%CE%B6%CE%B7%CF%84%CF%8E%CE%BD%CF%84%CE%B1%CF%82%20%CF%84%CE%BF%20%CE%9D%CE%B5%CE%BF%20%CE%A3%CF%87%CE%BF%CE%BB%CE%B5%CE%B9%CE%BF.pdf" TargetMode="External"/><Relationship Id="rId1" Type="http://schemas.openxmlformats.org/officeDocument/2006/relationships/slideLayout" Target="../slideLayouts/slideLayout2.xml"/><Relationship Id="rId5" Type="http://schemas.openxmlformats.org/officeDocument/2006/relationships/hyperlink" Target="https://www.news247.gr/paideia/to-mathima-ton-thriskeytikon-kai-i-kathoristiki-lexi-gia-tin-apallagi.9738741.html" TargetMode="External"/><Relationship Id="rId4" Type="http://schemas.openxmlformats.org/officeDocument/2006/relationships/hyperlink" Target="https://govwatch.gr/finds/ypothesi-stayropoylos-kai-loipoi-kata-elladas-katadiki-tis-elladas-apo-to-edda-gia-paraviasi-toy-arthroy-9-tis-esda/"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A4E674-C222-D537-CC42-3DE67232C01B}"/>
              </a:ext>
            </a:extLst>
          </p:cNvPr>
          <p:cNvSpPr>
            <a:spLocks noGrp="1"/>
          </p:cNvSpPr>
          <p:nvPr>
            <p:ph type="ctrTitle"/>
          </p:nvPr>
        </p:nvSpPr>
        <p:spPr/>
        <p:txBody>
          <a:bodyPr>
            <a:normAutofit fontScale="90000"/>
          </a:bodyPr>
          <a:lstStyle/>
          <a:p>
            <a:r>
              <a:rPr lang="el-GR" b="1" dirty="0"/>
              <a:t>ΟΜΑΔΑ Β: </a:t>
            </a:r>
            <a:br>
              <a:rPr lang="el-GR" b="1" dirty="0"/>
            </a:br>
            <a:r>
              <a:rPr lang="el-GR" b="1" dirty="0"/>
              <a:t>Ανθρώπινα Δικαιώματα και Θρησκευτική Ελευθερία</a:t>
            </a:r>
          </a:p>
        </p:txBody>
      </p:sp>
      <p:sp>
        <p:nvSpPr>
          <p:cNvPr id="3" name="Υπότιτλος 2">
            <a:extLst>
              <a:ext uri="{FF2B5EF4-FFF2-40B4-BE49-F238E27FC236}">
                <a16:creationId xmlns:a16="http://schemas.microsoft.com/office/drawing/2014/main" id="{013C0EAC-81FB-EEF2-8DB9-F394146C4F1D}"/>
              </a:ext>
            </a:extLst>
          </p:cNvPr>
          <p:cNvSpPr>
            <a:spLocks noGrp="1"/>
          </p:cNvSpPr>
          <p:nvPr>
            <p:ph type="subTitle" idx="1"/>
          </p:nvPr>
        </p:nvSpPr>
        <p:spPr>
          <a:xfrm>
            <a:off x="2936810" y="4002443"/>
            <a:ext cx="6318379" cy="2387600"/>
          </a:xfrm>
        </p:spPr>
        <p:txBody>
          <a:bodyPr>
            <a:normAutofit/>
          </a:bodyPr>
          <a:lstStyle/>
          <a:p>
            <a:r>
              <a:rPr lang="el-GR" b="1" u="sng" dirty="0"/>
              <a:t>ΣΥΝΘΕΣΗ ΟΜΑΔΑΣ:</a:t>
            </a:r>
          </a:p>
          <a:p>
            <a:r>
              <a:rPr lang="el-GR" b="1" dirty="0"/>
              <a:t>ΒΕΡΒΑΙΝΙΩΤΗ ΑΘΑΝΑΣΙΑ, ΑΜ: 9982202000017</a:t>
            </a:r>
          </a:p>
          <a:p>
            <a:r>
              <a:rPr lang="el-GR" b="1" dirty="0"/>
              <a:t>ΝΙΚΟΛΑΟΥ ΠΑΡΑΣΚΕΥΗ, ΑΜ: 9982202000139</a:t>
            </a:r>
          </a:p>
          <a:p>
            <a:r>
              <a:rPr lang="el-GR" b="1" dirty="0"/>
              <a:t>ΠΑΝΟΠΟΥΛΟΥ ΒΑΣΙΛΙΚΗ, ΑΜ: 9982202000193</a:t>
            </a:r>
          </a:p>
          <a:p>
            <a:r>
              <a:rPr lang="el-GR" b="1" dirty="0"/>
              <a:t>ΡΙΤΣΟΓΙΑΝΝΗ ΕΛΛΗ, ΑΜ: 9982202000112</a:t>
            </a:r>
          </a:p>
        </p:txBody>
      </p:sp>
    </p:spTree>
    <p:extLst>
      <p:ext uri="{BB962C8B-B14F-4D97-AF65-F5344CB8AC3E}">
        <p14:creationId xmlns:p14="http://schemas.microsoft.com/office/powerpoint/2010/main" val="1551164886"/>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2FE52D-9100-DFAE-3C0F-E2E173BAD51D}"/>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a:t>
            </a:r>
          </a:p>
        </p:txBody>
      </p:sp>
      <p:sp>
        <p:nvSpPr>
          <p:cNvPr id="3" name="Θέση περιεχομένου 2">
            <a:extLst>
              <a:ext uri="{FF2B5EF4-FFF2-40B4-BE49-F238E27FC236}">
                <a16:creationId xmlns:a16="http://schemas.microsoft.com/office/drawing/2014/main" id="{897C4C34-E3AC-84CF-8A5A-25B85BFE8CFC}"/>
              </a:ext>
            </a:extLst>
          </p:cNvPr>
          <p:cNvSpPr>
            <a:spLocks noGrp="1"/>
          </p:cNvSpPr>
          <p:nvPr>
            <p:ph idx="1"/>
          </p:nvPr>
        </p:nvSpPr>
        <p:spPr>
          <a:xfrm>
            <a:off x="771524" y="1816100"/>
            <a:ext cx="11115675" cy="4498975"/>
          </a:xfrm>
        </p:spPr>
        <p:txBody>
          <a:bodyPr>
            <a:noAutofit/>
          </a:bodyPr>
          <a:lstStyle/>
          <a:p>
            <a:pPr marL="0" indent="0">
              <a:buNone/>
            </a:pPr>
            <a:endParaRPr lang="el-GR" sz="2000" b="1" u="sng" dirty="0">
              <a:cs typeface="Times New Roman" panose="02020603050405020304" pitchFamily="18" charset="0"/>
            </a:endParaRPr>
          </a:p>
          <a:p>
            <a:pPr marL="0" indent="0">
              <a:buNone/>
            </a:pPr>
            <a:r>
              <a:rPr lang="el-GR" sz="2000" b="1" u="sng" dirty="0">
                <a:cs typeface="Times New Roman" panose="02020603050405020304" pitchFamily="18" charset="0"/>
              </a:rPr>
              <a:t>4. Διεθνής Σύμβαση για τα Δικαιώματα του Παιδιού </a:t>
            </a:r>
          </a:p>
          <a:p>
            <a:pPr marL="0" indent="0">
              <a:buNone/>
            </a:pPr>
            <a:r>
              <a:rPr lang="el-GR" sz="2000" dirty="0">
                <a:cs typeface="Times New Roman" panose="02020603050405020304" pitchFamily="18" charset="0"/>
              </a:rPr>
              <a:t>Ορίζει ότι τα παιδιά – ως ανθρώπινα όντα – έχουν ίδια δικαιώματα με τους ενήλικες. </a:t>
            </a:r>
          </a:p>
          <a:p>
            <a:pPr marL="0" indent="0">
              <a:buNone/>
            </a:pPr>
            <a:endParaRPr lang="el-GR" sz="2000" b="1" u="sng" dirty="0">
              <a:cs typeface="Times New Roman" panose="02020603050405020304" pitchFamily="18" charset="0"/>
            </a:endParaRPr>
          </a:p>
          <a:p>
            <a:r>
              <a:rPr lang="el-GR" sz="2000" b="1" u="sng" dirty="0">
                <a:cs typeface="Times New Roman" panose="02020603050405020304" pitchFamily="18" charset="0"/>
              </a:rPr>
              <a:t>ΑΡΘΡΟ 2:</a:t>
            </a:r>
          </a:p>
          <a:p>
            <a:pPr marL="0" indent="0">
              <a:buNone/>
            </a:pPr>
            <a:r>
              <a:rPr lang="el-GR" sz="2000" i="1" dirty="0">
                <a:cs typeface="Times New Roman" panose="02020603050405020304" pitchFamily="18" charset="0"/>
              </a:rPr>
              <a:t>«Τα Συμβαλλόμενα Κράτη (μεταξύ των οποίων και η Ελλάδα</a:t>
            </a:r>
            <a:r>
              <a:rPr lang="el-GR" sz="2000" dirty="0">
                <a:cs typeface="Times New Roman" panose="02020603050405020304" pitchFamily="18" charset="0"/>
              </a:rPr>
              <a:t>)</a:t>
            </a:r>
            <a:r>
              <a:rPr lang="el-GR" sz="2000" i="1" dirty="0">
                <a:cs typeface="Times New Roman" panose="02020603050405020304" pitchFamily="18" charset="0"/>
              </a:rPr>
              <a:t> υποχρεούνται να σέβονται τα δικαιώματα κάθε παιδιού που υπάγεται στη δικαιοδοσία τους, χωρίς καμία διάκριση φυλής, χρώματος, φύλου, γλώσσας, θρησκείας …»</a:t>
            </a:r>
          </a:p>
          <a:p>
            <a:pPr>
              <a:lnSpc>
                <a:spcPct val="120000"/>
              </a:lnSpc>
            </a:pPr>
            <a:r>
              <a:rPr lang="el-GR" sz="2000" b="1" u="sng" dirty="0">
                <a:cs typeface="Times New Roman" panose="02020603050405020304" pitchFamily="18" charset="0"/>
              </a:rPr>
              <a:t>ΑΡΘΡΟ 14: </a:t>
            </a:r>
          </a:p>
          <a:p>
            <a:pPr marL="0" indent="0">
              <a:lnSpc>
                <a:spcPct val="120000"/>
              </a:lnSpc>
              <a:buNone/>
            </a:pPr>
            <a:r>
              <a:rPr lang="el-GR" sz="2000" i="1" dirty="0">
                <a:cs typeface="Times New Roman" panose="02020603050405020304" pitchFamily="18" charset="0"/>
              </a:rPr>
              <a:t>«Τα Συμβαλλόμενα Κράτη σέβονται το δικαίωμα του παιδιού για </a:t>
            </a:r>
            <a:r>
              <a:rPr lang="el-GR" sz="2000" b="1" i="1" dirty="0">
                <a:cs typeface="Times New Roman" panose="02020603050405020304" pitchFamily="18" charset="0"/>
              </a:rPr>
              <a:t>ελευθερία σκέψης, συνείδησης και θρησκείας</a:t>
            </a:r>
            <a:r>
              <a:rPr lang="el-GR" sz="2000" i="1" dirty="0">
                <a:cs typeface="Times New Roman" panose="02020603050405020304" pitchFamily="18" charset="0"/>
              </a:rPr>
              <a:t>»</a:t>
            </a:r>
          </a:p>
          <a:p>
            <a:pPr marL="0" indent="0">
              <a:buNone/>
            </a:pPr>
            <a:endParaRPr lang="el-GR" sz="2000" b="1" u="sng" dirty="0">
              <a:cs typeface="Times New Roman" panose="02020603050405020304" pitchFamily="18" charset="0"/>
            </a:endParaRPr>
          </a:p>
          <a:p>
            <a:pPr marL="0" indent="0">
              <a:buNone/>
            </a:pPr>
            <a:endParaRPr lang="el-GR" sz="2000" dirty="0">
              <a:cs typeface="Times New Roman" panose="02020603050405020304" pitchFamily="18" charset="0"/>
            </a:endParaRPr>
          </a:p>
        </p:txBody>
      </p:sp>
    </p:spTree>
    <p:extLst>
      <p:ext uri="{BB962C8B-B14F-4D97-AF65-F5344CB8AC3E}">
        <p14:creationId xmlns:p14="http://schemas.microsoft.com/office/powerpoint/2010/main" val="308010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ACBE52-6EFB-A81A-BDCD-32A59497C8F4}"/>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a:t>
            </a:r>
            <a:endParaRPr lang="el-GR" sz="3500" dirty="0"/>
          </a:p>
        </p:txBody>
      </p:sp>
      <p:sp>
        <p:nvSpPr>
          <p:cNvPr id="3" name="Θέση περιεχομένου 2">
            <a:extLst>
              <a:ext uri="{FF2B5EF4-FFF2-40B4-BE49-F238E27FC236}">
                <a16:creationId xmlns:a16="http://schemas.microsoft.com/office/drawing/2014/main" id="{24C90019-FF8D-FDD2-9B22-E914F5596BEF}"/>
              </a:ext>
            </a:extLst>
          </p:cNvPr>
          <p:cNvSpPr>
            <a:spLocks noGrp="1"/>
          </p:cNvSpPr>
          <p:nvPr>
            <p:ph idx="1"/>
          </p:nvPr>
        </p:nvSpPr>
        <p:spPr>
          <a:xfrm>
            <a:off x="838200" y="2133536"/>
            <a:ext cx="10423849" cy="3875378"/>
          </a:xfrm>
        </p:spPr>
        <p:txBody>
          <a:bodyPr>
            <a:noAutofit/>
          </a:bodyPr>
          <a:lstStyle/>
          <a:p>
            <a:pPr marL="0" indent="0">
              <a:lnSpc>
                <a:spcPct val="120000"/>
              </a:lnSpc>
              <a:buNone/>
            </a:pPr>
            <a:r>
              <a:rPr lang="el-GR" sz="2000" b="1" u="sng" dirty="0">
                <a:cs typeface="Times New Roman" panose="02020603050405020304" pitchFamily="18" charset="0"/>
              </a:rPr>
              <a:t>4. Διεθνής Σύμβαση για τα Δικαιώματα του Παιδιού (συνέχεια…)</a:t>
            </a:r>
          </a:p>
          <a:p>
            <a:pPr marL="0" indent="0">
              <a:lnSpc>
                <a:spcPct val="120000"/>
              </a:lnSpc>
              <a:buNone/>
            </a:pPr>
            <a:endParaRPr lang="el-GR" sz="2000" i="1" dirty="0">
              <a:cs typeface="Times New Roman" panose="02020603050405020304" pitchFamily="18" charset="0"/>
            </a:endParaRPr>
          </a:p>
          <a:p>
            <a:pPr>
              <a:lnSpc>
                <a:spcPct val="120000"/>
              </a:lnSpc>
            </a:pPr>
            <a:r>
              <a:rPr lang="el-GR" sz="2000" b="1" u="sng" dirty="0">
                <a:cs typeface="Times New Roman" panose="02020603050405020304" pitchFamily="18" charset="0"/>
              </a:rPr>
              <a:t>ΑΡΘΡΟ 30:</a:t>
            </a:r>
          </a:p>
          <a:p>
            <a:pPr marL="0" indent="0">
              <a:lnSpc>
                <a:spcPct val="120000"/>
              </a:lnSpc>
              <a:buNone/>
            </a:pPr>
            <a:r>
              <a:rPr lang="el-GR" sz="2000" i="1" dirty="0">
                <a:cs typeface="Times New Roman" panose="02020603050405020304" pitchFamily="18" charset="0"/>
              </a:rPr>
              <a:t>«Στα Κράτη όπου υπάρχουν εθνικές, </a:t>
            </a:r>
            <a:r>
              <a:rPr lang="el-GR" sz="2000" i="1" u="sng" dirty="0">
                <a:cs typeface="Times New Roman" panose="02020603050405020304" pitchFamily="18" charset="0"/>
              </a:rPr>
              <a:t>θρησκευτικές</a:t>
            </a:r>
            <a:r>
              <a:rPr lang="el-GR" sz="2000" i="1" dirty="0">
                <a:cs typeface="Times New Roman" panose="02020603050405020304" pitchFamily="18" charset="0"/>
              </a:rPr>
              <a:t> ή γλωσσικές </a:t>
            </a:r>
            <a:r>
              <a:rPr lang="el-GR" sz="2000" i="1" u="sng" dirty="0">
                <a:cs typeface="Times New Roman" panose="02020603050405020304" pitchFamily="18" charset="0"/>
              </a:rPr>
              <a:t>μειονότητες</a:t>
            </a:r>
            <a:r>
              <a:rPr lang="el-GR" sz="2000" i="1" dirty="0">
                <a:cs typeface="Times New Roman" panose="02020603050405020304" pitchFamily="18" charset="0"/>
              </a:rPr>
              <a:t> ή πρόσωπα αυτόχθονης καταγωγής, </a:t>
            </a:r>
            <a:r>
              <a:rPr lang="el-GR" sz="2000" i="1" u="sng" dirty="0">
                <a:cs typeface="Times New Roman" panose="02020603050405020304" pitchFamily="18" charset="0"/>
              </a:rPr>
              <a:t>ένα παιδί αυτόχθονας ή που ανήκει σε μία από αυτές τις μειονότητες </a:t>
            </a:r>
            <a:r>
              <a:rPr lang="el-GR" sz="2000" b="1" i="1" dirty="0">
                <a:cs typeface="Times New Roman" panose="02020603050405020304" pitchFamily="18" charset="0"/>
              </a:rPr>
              <a:t>δεν μπορεί να στερηθεί το δικαίωμα </a:t>
            </a:r>
            <a:r>
              <a:rPr lang="el-GR" sz="2000" i="1" dirty="0">
                <a:cs typeface="Times New Roman" panose="02020603050405020304" pitchFamily="18" charset="0"/>
              </a:rPr>
              <a:t>να έχει τη δική του πολιτιστική ζωή, </a:t>
            </a:r>
            <a:r>
              <a:rPr lang="el-GR" sz="2000" b="1" i="1" dirty="0">
                <a:cs typeface="Times New Roman" panose="02020603050405020304" pitchFamily="18" charset="0"/>
              </a:rPr>
              <a:t>να πρεσβεύει και να ασκεί τη δική του θρησκεία </a:t>
            </a:r>
            <a:r>
              <a:rPr lang="el-GR" sz="2000" i="1" dirty="0">
                <a:cs typeface="Times New Roman" panose="02020603050405020304" pitchFamily="18" charset="0"/>
              </a:rPr>
              <a:t>ή να χρησιμοποιεί τη δική του γλώσσα από κοινού με τα άλλα μέλη της ομάδας του.»</a:t>
            </a:r>
          </a:p>
          <a:p>
            <a:pPr marL="0" indent="0">
              <a:lnSpc>
                <a:spcPct val="120000"/>
              </a:lnSpc>
              <a:buNone/>
            </a:pPr>
            <a:endParaRPr lang="el-GR" sz="2000" dirty="0">
              <a:cs typeface="Times New Roman" panose="02020603050405020304" pitchFamily="18" charset="0"/>
            </a:endParaRPr>
          </a:p>
        </p:txBody>
      </p:sp>
    </p:spTree>
    <p:extLst>
      <p:ext uri="{BB962C8B-B14F-4D97-AF65-F5344CB8AC3E}">
        <p14:creationId xmlns:p14="http://schemas.microsoft.com/office/powerpoint/2010/main" val="358292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6C4193-96F2-D168-E073-4FD9B5330F3A}"/>
              </a:ext>
            </a:extLst>
          </p:cNvPr>
          <p:cNvSpPr>
            <a:spLocks noGrp="1"/>
          </p:cNvSpPr>
          <p:nvPr>
            <p:ph type="title"/>
          </p:nvPr>
        </p:nvSpPr>
        <p:spPr/>
        <p:txBody>
          <a:bodyPr>
            <a:normAutofit/>
          </a:bodyPr>
          <a:lstStyle/>
          <a:p>
            <a:pPr algn="ctr"/>
            <a:r>
              <a:rPr lang="el-GR" sz="3500" b="1" dirty="0"/>
              <a:t>Άρθρα του Συντάγματος για τη θέση της θρησκείας στη δημόσια σφαίρα και την εκπαίδευση</a:t>
            </a:r>
          </a:p>
        </p:txBody>
      </p:sp>
      <p:sp>
        <p:nvSpPr>
          <p:cNvPr id="3" name="Θέση περιεχομένου 2">
            <a:extLst>
              <a:ext uri="{FF2B5EF4-FFF2-40B4-BE49-F238E27FC236}">
                <a16:creationId xmlns:a16="http://schemas.microsoft.com/office/drawing/2014/main" id="{4EE57516-A6AA-A7C3-02A9-99292FAF6E90}"/>
              </a:ext>
            </a:extLst>
          </p:cNvPr>
          <p:cNvSpPr>
            <a:spLocks noGrp="1"/>
          </p:cNvSpPr>
          <p:nvPr>
            <p:ph idx="1"/>
          </p:nvPr>
        </p:nvSpPr>
        <p:spPr>
          <a:xfrm>
            <a:off x="838200" y="1828800"/>
            <a:ext cx="10601713" cy="4142792"/>
          </a:xfrm>
        </p:spPr>
        <p:txBody>
          <a:bodyPr>
            <a:noAutofit/>
          </a:bodyPr>
          <a:lstStyle/>
          <a:p>
            <a:endParaRPr lang="el-GR" sz="1800" b="1" u="sng" dirty="0">
              <a:cs typeface="Times New Roman" panose="02020603050405020304" pitchFamily="18" charset="0"/>
            </a:endParaRPr>
          </a:p>
          <a:p>
            <a:r>
              <a:rPr lang="el-GR" sz="1800" b="1" u="sng" dirty="0">
                <a:cs typeface="Times New Roman" panose="02020603050405020304" pitchFamily="18" charset="0"/>
              </a:rPr>
              <a:t>ΑΡΘΡΟ 3:</a:t>
            </a:r>
          </a:p>
          <a:p>
            <a:pPr marL="0" indent="0">
              <a:buNone/>
            </a:pPr>
            <a:r>
              <a:rPr lang="el-GR" sz="1800" i="1" dirty="0">
                <a:cs typeface="Times New Roman" panose="02020603050405020304" pitchFamily="18" charset="0"/>
              </a:rPr>
              <a:t>«Επικρατούσα θρησκεία στην Ελλάδα είναι η θρησκεία της Aνατολικής Oρθόδοξης Εκκλησίας του Xριστού. H Oρθόδοξη Εκκλησία της Ελλάδας, που γνωρίζει κεφαλή της τον Kύριο ημών Iησού Xριστό, υπάρχει αναπόσπαστα ενωμένη δογματικά με τη Mεγάλη Εκκλησία της Kωνσταντινούπολης και με κάθε άλλη ομόδοξη Εκκλησία του Xριστού» </a:t>
            </a:r>
            <a:r>
              <a:rPr lang="el-GR" sz="1800" dirty="0">
                <a:cs typeface="Times New Roman" panose="02020603050405020304" pitchFamily="18" charset="0"/>
                <a:sym typeface="Wingdings" pitchFamily="2" charset="2"/>
              </a:rPr>
              <a:t>(γίνεται θρησκευτική αναφορά- ορίζεται επίσημη θρησκεία και Εκκλησία που την εκπροσωπεί)</a:t>
            </a:r>
          </a:p>
          <a:p>
            <a:pPr marL="0" indent="0">
              <a:buNone/>
            </a:pPr>
            <a:endParaRPr lang="el-GR" sz="1800" dirty="0">
              <a:cs typeface="Times New Roman" panose="02020603050405020304" pitchFamily="18" charset="0"/>
              <a:sym typeface="Wingdings" pitchFamily="2" charset="2"/>
            </a:endParaRPr>
          </a:p>
          <a:p>
            <a:r>
              <a:rPr lang="el-GR" sz="1800" b="1" u="sng" dirty="0">
                <a:cs typeface="Times New Roman" panose="02020603050405020304" pitchFamily="18" charset="0"/>
                <a:sym typeface="Wingdings" pitchFamily="2" charset="2"/>
              </a:rPr>
              <a:t>ΑΡΘΡΟ 5:</a:t>
            </a:r>
          </a:p>
          <a:p>
            <a:pPr marL="0" indent="0">
              <a:buNone/>
            </a:pPr>
            <a:r>
              <a:rPr lang="el-GR" sz="1800" dirty="0">
                <a:cs typeface="Times New Roman" panose="02020603050405020304" pitchFamily="18" charset="0"/>
              </a:rPr>
              <a:t>«</a:t>
            </a:r>
            <a:r>
              <a:rPr lang="el-GR" sz="1800" i="1" dirty="0">
                <a:cs typeface="Times New Roman" panose="02020603050405020304" pitchFamily="18" charset="0"/>
              </a:rPr>
              <a:t>Καθένας έχει δικαίωμα </a:t>
            </a:r>
            <a:r>
              <a:rPr lang="el-GR" sz="1800" i="1" u="sng" dirty="0">
                <a:cs typeface="Times New Roman" panose="02020603050405020304" pitchFamily="18" charset="0"/>
              </a:rPr>
              <a:t>να αναπτύσσει ελεύθερα την προσωπικότητά του</a:t>
            </a:r>
            <a:r>
              <a:rPr lang="el-GR" sz="1800" i="1" u="sng" dirty="0">
                <a:cs typeface="Times New Roman" panose="02020603050405020304" pitchFamily="18" charset="0"/>
                <a:sym typeface="Wingdings" pitchFamily="2" charset="2"/>
              </a:rPr>
              <a:t> </a:t>
            </a:r>
            <a:r>
              <a:rPr lang="el-GR" sz="1800" i="1" dirty="0">
                <a:cs typeface="Times New Roman" panose="02020603050405020304" pitchFamily="18" charset="0"/>
                <a:sym typeface="Wingdings" pitchFamily="2" charset="2"/>
              </a:rPr>
              <a:t>… </a:t>
            </a:r>
            <a:r>
              <a:rPr lang="el-GR" sz="1800" i="1" u="sng" dirty="0">
                <a:cs typeface="Times New Roman" panose="02020603050405020304" pitchFamily="18" charset="0"/>
              </a:rPr>
              <a:t>χωρίς διάκριση </a:t>
            </a:r>
            <a:r>
              <a:rPr lang="el-GR" sz="1800" i="1" dirty="0">
                <a:cs typeface="Times New Roman" panose="02020603050405020304" pitchFamily="18" charset="0"/>
              </a:rPr>
              <a:t>εθνικότητας, φυλής, γλώσσας και </a:t>
            </a:r>
            <a:r>
              <a:rPr lang="el-GR" sz="1800" i="1" u="sng" dirty="0">
                <a:cs typeface="Times New Roman" panose="02020603050405020304" pitchFamily="18" charset="0"/>
              </a:rPr>
              <a:t>θρησκευτικών</a:t>
            </a:r>
            <a:r>
              <a:rPr lang="el-GR" sz="1800" i="1" dirty="0">
                <a:cs typeface="Times New Roman" panose="02020603050405020304" pitchFamily="18" charset="0"/>
              </a:rPr>
              <a:t> ή πολιτικών </a:t>
            </a:r>
            <a:r>
              <a:rPr lang="el-GR" sz="1800" i="1" u="sng" dirty="0">
                <a:cs typeface="Times New Roman" panose="02020603050405020304" pitchFamily="18" charset="0"/>
              </a:rPr>
              <a:t>πεποιθήσεων</a:t>
            </a:r>
            <a:r>
              <a:rPr lang="el-GR" sz="1800" dirty="0">
                <a:cs typeface="Times New Roman" panose="02020603050405020304" pitchFamily="18" charset="0"/>
              </a:rPr>
              <a:t>.»</a:t>
            </a:r>
          </a:p>
          <a:p>
            <a:pPr marL="0" indent="0">
              <a:buNone/>
            </a:pPr>
            <a:endParaRPr lang="el-GR" sz="1800" dirty="0">
              <a:cs typeface="Times New Roman" panose="02020603050405020304" pitchFamily="18" charset="0"/>
              <a:sym typeface="Wingdings" pitchFamily="2" charset="2"/>
            </a:endParaRPr>
          </a:p>
          <a:p>
            <a:pPr marL="0" indent="0">
              <a:buNone/>
            </a:pPr>
            <a:endParaRPr lang="el-GR" sz="1800" dirty="0">
              <a:cs typeface="Times New Roman" panose="02020603050405020304" pitchFamily="18" charset="0"/>
              <a:sym typeface="Wingdings" pitchFamily="2" charset="2"/>
            </a:endParaRPr>
          </a:p>
        </p:txBody>
      </p:sp>
    </p:spTree>
    <p:extLst>
      <p:ext uri="{BB962C8B-B14F-4D97-AF65-F5344CB8AC3E}">
        <p14:creationId xmlns:p14="http://schemas.microsoft.com/office/powerpoint/2010/main" val="66440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8FD2F-7D5A-D38B-9587-2BF823D89F37}"/>
              </a:ext>
            </a:extLst>
          </p:cNvPr>
          <p:cNvSpPr>
            <a:spLocks noGrp="1"/>
          </p:cNvSpPr>
          <p:nvPr>
            <p:ph type="title"/>
          </p:nvPr>
        </p:nvSpPr>
        <p:spPr/>
        <p:txBody>
          <a:bodyPr>
            <a:normAutofit/>
          </a:bodyPr>
          <a:lstStyle/>
          <a:p>
            <a:pPr algn="ctr"/>
            <a:r>
              <a:rPr lang="el-GR" sz="3500" b="1" dirty="0"/>
              <a:t>Άρθρα του Συντάγματος για τη θέση της θρησκείας στη δημόσια σφαίρα και την εκπαίδευση</a:t>
            </a:r>
            <a:endParaRPr lang="el-GR" sz="3500" dirty="0"/>
          </a:p>
        </p:txBody>
      </p:sp>
      <p:sp>
        <p:nvSpPr>
          <p:cNvPr id="3" name="Θέση περιεχομένου 2">
            <a:extLst>
              <a:ext uri="{FF2B5EF4-FFF2-40B4-BE49-F238E27FC236}">
                <a16:creationId xmlns:a16="http://schemas.microsoft.com/office/drawing/2014/main" id="{56C75A12-1E3D-1CC8-A257-10E8F13EA84C}"/>
              </a:ext>
            </a:extLst>
          </p:cNvPr>
          <p:cNvSpPr>
            <a:spLocks noGrp="1"/>
          </p:cNvSpPr>
          <p:nvPr>
            <p:ph idx="1"/>
          </p:nvPr>
        </p:nvSpPr>
        <p:spPr>
          <a:xfrm>
            <a:off x="838200" y="1825625"/>
            <a:ext cx="10515600" cy="4565844"/>
          </a:xfrm>
        </p:spPr>
        <p:txBody>
          <a:bodyPr>
            <a:normAutofit fontScale="55000" lnSpcReduction="20000"/>
          </a:bodyPr>
          <a:lstStyle/>
          <a:p>
            <a:r>
              <a:rPr lang="el-GR" sz="3200" b="1" u="sng" dirty="0">
                <a:cs typeface="Times New Roman" panose="02020603050405020304" pitchFamily="18" charset="0"/>
              </a:rPr>
              <a:t>ΆΡΘΡΟ 9Α:</a:t>
            </a:r>
          </a:p>
          <a:p>
            <a:pPr marL="0" indent="0">
              <a:buNone/>
            </a:pPr>
            <a:r>
              <a:rPr lang="el-GR" sz="3600" dirty="0">
                <a:cs typeface="Times New Roman" panose="02020603050405020304" pitchFamily="18" charset="0"/>
              </a:rPr>
              <a:t>«</a:t>
            </a:r>
            <a:r>
              <a:rPr lang="el-GR" sz="3600" i="1" dirty="0">
                <a:cs typeface="Times New Roman" panose="02020603050405020304" pitchFamily="18" charset="0"/>
              </a:rPr>
              <a:t>Καθένας έχει δικαίωμα προστασίας από τη συλλογή, επεξεργασία και χρήση, ιδίως με ηλεκτρονικά μέσα, των προσωπικών του δεδομένων, όπως νόμος ορίζει. Η προστασία των προσωπικών δεδομένων διασφαλίζεται από ανεξάρτητη αρχή, που συγκροτείται και λειτουργεί, όπως νόμος ορίζει</a:t>
            </a:r>
            <a:r>
              <a:rPr lang="el-GR" sz="3600" dirty="0">
                <a:cs typeface="Times New Roman" panose="02020603050405020304" pitchFamily="18" charset="0"/>
              </a:rPr>
              <a:t>.» (σχετικό με άρ. 8 της ΕΣΔΑ – δικαίωμα σεβασμού της ιδιωτικής και οικογενειακής ζωής)</a:t>
            </a:r>
          </a:p>
          <a:p>
            <a:pPr marL="0" indent="0">
              <a:buNone/>
            </a:pPr>
            <a:endParaRPr lang="el-GR" sz="3600" dirty="0">
              <a:cs typeface="Times New Roman" panose="02020603050405020304" pitchFamily="18" charset="0"/>
            </a:endParaRPr>
          </a:p>
          <a:p>
            <a:r>
              <a:rPr lang="el-GR" sz="3200" b="1" u="sng" dirty="0">
                <a:cs typeface="Times New Roman" panose="02020603050405020304" pitchFamily="18" charset="0"/>
              </a:rPr>
              <a:t>ΑΡΘΡΟ 13:</a:t>
            </a:r>
          </a:p>
          <a:p>
            <a:pPr marL="0" indent="0">
              <a:buNone/>
            </a:pPr>
            <a:r>
              <a:rPr lang="el-GR" sz="3200" dirty="0">
                <a:cs typeface="Times New Roman" panose="02020603050405020304" pitchFamily="18" charset="0"/>
              </a:rPr>
              <a:t>- Απαραβίαστο θρησκευτικής συνείδησης</a:t>
            </a:r>
          </a:p>
          <a:p>
            <a:pPr marL="0" indent="0">
              <a:buNone/>
            </a:pPr>
            <a:r>
              <a:rPr lang="el-GR" sz="3200" dirty="0">
                <a:cs typeface="Times New Roman" panose="02020603050405020304" pitchFamily="18" charset="0"/>
              </a:rPr>
              <a:t>- Απαγόρευση διακρίσεων λόγω θρησκείας</a:t>
            </a:r>
          </a:p>
          <a:p>
            <a:pPr marL="0" indent="0">
              <a:buNone/>
            </a:pPr>
            <a:r>
              <a:rPr lang="el-GR" sz="3200" dirty="0">
                <a:cs typeface="Times New Roman" panose="02020603050405020304" pitchFamily="18" charset="0"/>
              </a:rPr>
              <a:t>- Προσηλυτισμός: Η προσπάθεια διείσδυσης στην θρησκευτική συνείδηση του άλλου με αθέμιτα μέσα </a:t>
            </a:r>
          </a:p>
          <a:p>
            <a:pPr marL="0" indent="0">
              <a:buNone/>
            </a:pPr>
            <a:r>
              <a:rPr lang="el-GR" sz="3200" dirty="0">
                <a:cs typeface="Times New Roman" panose="02020603050405020304" pitchFamily="18" charset="0"/>
              </a:rPr>
              <a:t>- «</a:t>
            </a:r>
            <a:r>
              <a:rPr lang="el-GR" sz="3200" i="1" dirty="0">
                <a:cs typeface="Times New Roman" panose="02020603050405020304" pitchFamily="18" charset="0"/>
              </a:rPr>
              <a:t>Κανένας όρκος δεν επιβάλλεται χωρίς νόμο, που ορίζει και τον τύπο του</a:t>
            </a:r>
            <a:r>
              <a:rPr lang="el-GR" sz="3200" dirty="0">
                <a:cs typeface="Times New Roman" panose="02020603050405020304" pitchFamily="18" charset="0"/>
              </a:rPr>
              <a:t>»</a:t>
            </a:r>
          </a:p>
          <a:p>
            <a:pPr marL="0" indent="0">
              <a:buNone/>
            </a:pPr>
            <a:endParaRPr lang="el-GR" sz="3200" dirty="0">
              <a:cs typeface="Times New Roman" panose="02020603050405020304" pitchFamily="18" charset="0"/>
              <a:sym typeface="Wingdings" pitchFamily="2" charset="2"/>
            </a:endParaRPr>
          </a:p>
          <a:p>
            <a:r>
              <a:rPr lang="el-GR" sz="3200" b="1" u="sng" dirty="0">
                <a:cs typeface="Times New Roman" panose="02020603050405020304" pitchFamily="18" charset="0"/>
                <a:sym typeface="Wingdings" pitchFamily="2" charset="2"/>
              </a:rPr>
              <a:t>ΑΡΘΡΟ 16: </a:t>
            </a:r>
          </a:p>
          <a:p>
            <a:pPr marL="0" indent="0">
              <a:buNone/>
            </a:pPr>
            <a:r>
              <a:rPr lang="el-GR" sz="3200" dirty="0">
                <a:cs typeface="Times New Roman" panose="02020603050405020304" pitchFamily="18" charset="0"/>
              </a:rPr>
              <a:t>«</a:t>
            </a:r>
            <a:r>
              <a:rPr lang="el-GR" sz="3200" i="1" dirty="0">
                <a:cs typeface="Times New Roman" panose="02020603050405020304" pitchFamily="18" charset="0"/>
              </a:rPr>
              <a:t>H παιδεία αποτελεί βασική αποστολή του Κράτους και έχει σκοπό … την ανάπτυξη της εθνικής και </a:t>
            </a:r>
            <a:r>
              <a:rPr lang="el-GR" sz="3200" i="1" u="sng" dirty="0">
                <a:cs typeface="Times New Roman" panose="02020603050405020304" pitchFamily="18" charset="0"/>
              </a:rPr>
              <a:t>θρησκευτικής</a:t>
            </a:r>
            <a:r>
              <a:rPr lang="el-GR" sz="3200" i="1" dirty="0">
                <a:cs typeface="Times New Roman" panose="02020603050405020304" pitchFamily="18" charset="0"/>
              </a:rPr>
              <a:t> συνείδησης</a:t>
            </a:r>
            <a:r>
              <a:rPr lang="el-GR" sz="3200" dirty="0">
                <a:cs typeface="Times New Roman" panose="02020603050405020304" pitchFamily="18" charset="0"/>
              </a:rPr>
              <a:t> (των μαθητών) … »</a:t>
            </a:r>
          </a:p>
          <a:p>
            <a:pPr marL="0" indent="0">
              <a:buNone/>
            </a:pPr>
            <a:endParaRPr lang="el-GR" dirty="0">
              <a:cs typeface="Times New Roman" panose="02020603050405020304" pitchFamily="18" charset="0"/>
            </a:endParaRPr>
          </a:p>
        </p:txBody>
      </p:sp>
    </p:spTree>
    <p:extLst>
      <p:ext uri="{BB962C8B-B14F-4D97-AF65-F5344CB8AC3E}">
        <p14:creationId xmlns:p14="http://schemas.microsoft.com/office/powerpoint/2010/main" val="17537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4F5E06-898D-A227-17F4-B168E3309F0C}"/>
              </a:ext>
            </a:extLst>
          </p:cNvPr>
          <p:cNvSpPr>
            <a:spLocks noGrp="1"/>
          </p:cNvSpPr>
          <p:nvPr>
            <p:ph type="title"/>
          </p:nvPr>
        </p:nvSpPr>
        <p:spPr/>
        <p:txBody>
          <a:bodyPr>
            <a:normAutofit fontScale="90000"/>
          </a:bodyPr>
          <a:lstStyle/>
          <a:p>
            <a:pPr algn="ctr"/>
            <a:r>
              <a:rPr lang="el-GR" b="1" kern="100" dirty="0">
                <a:ea typeface="Calibri" panose="020F0502020204030204" pitchFamily="34" charset="0"/>
                <a:cs typeface="Calibri" panose="020F0502020204030204" pitchFamily="34" charset="0"/>
              </a:rPr>
              <a:t>Υπόθεση Παπαγεωργίου κ.ά. κατά Ελλάδος ενώπιον του ΕΔΔΑ </a:t>
            </a:r>
            <a:br>
              <a:rPr lang="el-GR" kern="100" dirty="0">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0FEA3CE-9960-6518-8FB6-980C6165E012}"/>
              </a:ext>
            </a:extLst>
          </p:cNvPr>
          <p:cNvSpPr>
            <a:spLocks noGrp="1"/>
          </p:cNvSpPr>
          <p:nvPr>
            <p:ph idx="1"/>
          </p:nvPr>
        </p:nvSpPr>
        <p:spPr/>
        <p:txBody>
          <a:bodyPr>
            <a:normAutofit lnSpcReduction="10000"/>
          </a:bodyPr>
          <a:lstStyle/>
          <a:p>
            <a:pPr marL="0" indent="0">
              <a:lnSpc>
                <a:spcPct val="107000"/>
              </a:lnSpc>
              <a:spcAft>
                <a:spcPts val="800"/>
              </a:spcAft>
              <a:buNone/>
            </a:pPr>
            <a:r>
              <a:rPr lang="el-GR" sz="1800" b="1" kern="100" dirty="0">
                <a:effectLst/>
                <a:latin typeface="Calibri" panose="020F0502020204030204" pitchFamily="34" charset="0"/>
                <a:ea typeface="Calibri" panose="020F0502020204030204" pitchFamily="34" charset="0"/>
                <a:cs typeface="Calibri" panose="020F0502020204030204" pitchFamily="34" charset="0"/>
              </a:rPr>
              <a:t>Τι είχε προηγηθεί;</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Calibri" panose="020F0502020204030204" pitchFamily="34" charset="0"/>
              </a:rPr>
              <a:t>2011: Νέο Πρόγραμμα Σπουδών «Νέο Σχολείο»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u="sng" kern="100" dirty="0">
                <a:effectLst/>
                <a:latin typeface="Calibri" panose="020F0502020204030204" pitchFamily="34" charset="0"/>
                <a:ea typeface="Calibri" panose="020F0502020204030204" pitchFamily="34" charset="0"/>
                <a:cs typeface="Calibri" panose="020F0502020204030204" pitchFamily="34" charset="0"/>
              </a:rPr>
              <a:t>Ποιες ανάγκες ήθελε να εξυπηρετήσει;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Calibri" panose="020F0502020204030204" pitchFamily="34" charset="0"/>
              </a:rPr>
              <a:t>Μαζική μετανάστευση στην Ελλάδα (μεταναστευτικό ζήτημα) =&gt; αυξημένη θρησκευτική πολυμορφία </a:t>
            </a:r>
            <a:r>
              <a:rPr lang="el-GR" sz="1800" b="0" kern="100" dirty="0">
                <a:effectLst/>
                <a:latin typeface="Calibri" panose="020F0502020204030204" pitchFamily="34" charset="0"/>
                <a:ea typeface="Calibri" panose="020F0502020204030204" pitchFamily="34" charset="0"/>
                <a:cs typeface="Calibri" panose="020F0502020204030204" pitchFamily="34" charset="0"/>
              </a:rPr>
              <a:t>(European Court of Human Rights 2020: 5-6)</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Calibri" panose="020F0502020204030204" pitchFamily="34" charset="0"/>
              </a:rPr>
              <a:t>Απόσπασμα από το κείμενο που υπέβαλε η κ. Διαμαντοπούλου στο Υπουργικό Συμβούλιο το 2009:</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b="1" i="1" u="sng" kern="100" dirty="0">
                <a:effectLst/>
                <a:latin typeface="Calibri" panose="020F0502020204030204" pitchFamily="34" charset="0"/>
                <a:ea typeface="Calibri" panose="020F0502020204030204" pitchFamily="34" charset="0"/>
                <a:cs typeface="Times New Roman" panose="02020603050405020304" pitchFamily="18" charset="0"/>
              </a:rPr>
              <a:t>Κανένα σχολείο και κανένα παιδί δεν αφήνουμε να μείνει πίσω</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 </a:t>
            </a:r>
            <a:r>
              <a:rPr lang="el-GR" sz="1800" b="1" i="1" kern="100" dirty="0">
                <a:effectLst/>
                <a:latin typeface="Calibri" panose="020F0502020204030204" pitchFamily="34" charset="0"/>
                <a:ea typeface="Calibri" panose="020F0502020204030204" pitchFamily="34" charset="0"/>
                <a:cs typeface="Calibri" panose="020F0502020204030204" pitchFamily="34" charset="0"/>
              </a:rPr>
              <a:t>Και αυτό </a:t>
            </a:r>
            <a:r>
              <a:rPr lang="el-GR" sz="1800" b="1" i="1" u="sng" kern="100" dirty="0">
                <a:effectLst/>
                <a:latin typeface="Calibri" panose="020F0502020204030204" pitchFamily="34" charset="0"/>
                <a:ea typeface="Calibri" panose="020F0502020204030204" pitchFamily="34" charset="0"/>
                <a:cs typeface="Calibri" panose="020F0502020204030204" pitchFamily="34" charset="0"/>
              </a:rPr>
              <a:t>αφορά</a:t>
            </a:r>
            <a:r>
              <a:rPr lang="el-GR" sz="1800" i="1" u="sng" kern="100" dirty="0">
                <a:effectLst/>
                <a:latin typeface="Calibri" panose="020F0502020204030204" pitchFamily="34" charset="0"/>
                <a:ea typeface="Calibri" panose="020F0502020204030204" pitchFamily="34" charset="0"/>
                <a:cs typeface="Calibri" panose="020F0502020204030204" pitchFamily="34" charset="0"/>
              </a:rPr>
              <a:t> </a:t>
            </a:r>
            <a:r>
              <a:rPr lang="el-GR" sz="1800" b="1" i="1" u="sng" kern="100" dirty="0">
                <a:effectLst/>
                <a:latin typeface="Calibri" panose="020F0502020204030204" pitchFamily="34" charset="0"/>
                <a:ea typeface="Calibri" panose="020F0502020204030204" pitchFamily="34" charset="0"/>
                <a:cs typeface="Calibri" panose="020F0502020204030204" pitchFamily="34" charset="0"/>
              </a:rPr>
              <a:t>όλα τα παιδιά</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i="1" u="sng" kern="100" dirty="0">
                <a:effectLst/>
                <a:latin typeface="Calibri" panose="020F0502020204030204" pitchFamily="34" charset="0"/>
                <a:ea typeface="Calibri" panose="020F0502020204030204" pitchFamily="34" charset="0"/>
                <a:cs typeface="Times New Roman" panose="02020603050405020304" pitchFamily="18" charset="0"/>
              </a:rPr>
              <a:t>χωρίς</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κοινωνικές, οικονομικές, μορφωτικές, </a:t>
            </a:r>
            <a:r>
              <a:rPr lang="el-GR" sz="1800" b="1" i="1" u="sng" kern="100" dirty="0">
                <a:effectLst/>
                <a:latin typeface="Calibri" panose="020F0502020204030204" pitchFamily="34" charset="0"/>
                <a:ea typeface="Calibri" panose="020F0502020204030204" pitchFamily="34" charset="0"/>
                <a:cs typeface="Times New Roman" panose="02020603050405020304" pitchFamily="18" charset="0"/>
              </a:rPr>
              <a:t>θρησκευτικές</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ή πολιτισμικές </a:t>
            </a:r>
            <a:r>
              <a:rPr lang="el-GR" sz="1800" b="1" i="1" u="sng" kern="100" dirty="0">
                <a:effectLst/>
                <a:latin typeface="Calibri" panose="020F0502020204030204" pitchFamily="34" charset="0"/>
                <a:ea typeface="Calibri" panose="020F0502020204030204" pitchFamily="34" charset="0"/>
                <a:cs typeface="Times New Roman" panose="02020603050405020304" pitchFamily="18" charset="0"/>
              </a:rPr>
              <a:t>διακρίσεις και ανισότητες</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effectLst/>
                <a:latin typeface="Calibri" panose="020F0502020204030204" pitchFamily="34" charset="0"/>
                <a:ea typeface="Calibri" panose="020F0502020204030204" pitchFamily="34" charset="0"/>
                <a:cs typeface="Calibri" panose="020F0502020204030204" pitchFamily="34" charset="0"/>
              </a:rPr>
              <a:t>Διαμαντοπούλου 2010: 4)</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Τελικά, αυτό ισχύει όντως στην εκπαίδευση και ιδιαίτερα στο μάθημα των Θρησκευτικ</a:t>
            </a:r>
            <a:r>
              <a:rPr lang="el-GR" sz="1800" kern="100" dirty="0">
                <a:latin typeface="Calibri" panose="020F0502020204030204" pitchFamily="34" charset="0"/>
                <a:ea typeface="Calibri" panose="020F0502020204030204" pitchFamily="34" charset="0"/>
                <a:cs typeface="Times New Roman" panose="02020603050405020304" pitchFamily="18" charset="0"/>
              </a:rPr>
              <a:t>ών (ΜτΘ);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482602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AADB3E-DF21-B7AF-0059-8B65A37F99C9}"/>
              </a:ext>
            </a:extLst>
          </p:cNvPr>
          <p:cNvSpPr>
            <a:spLocks noGrp="1"/>
          </p:cNvSpPr>
          <p:nvPr>
            <p:ph type="title"/>
          </p:nvPr>
        </p:nvSpPr>
        <p:spPr/>
        <p:txBody>
          <a:bodyPr/>
          <a:lstStyle/>
          <a:p>
            <a:pPr algn="ctr"/>
            <a:r>
              <a:rPr lang="el-GR" sz="4400" b="1" kern="100" dirty="0">
                <a:effectLst/>
                <a:ea typeface="Calibri" panose="020F0502020204030204" pitchFamily="34" charset="0"/>
                <a:cs typeface="Times New Roman" panose="02020603050405020304" pitchFamily="18" charset="0"/>
              </a:rPr>
              <a:t>Τι έγινε, τελικά;</a:t>
            </a:r>
            <a:br>
              <a:rPr lang="el-GR" sz="4400" kern="100" dirty="0">
                <a:effectLst/>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767163D-E2ED-D625-C901-FD702766A11D}"/>
              </a:ext>
            </a:extLst>
          </p:cNvPr>
          <p:cNvSpPr>
            <a:spLocks noGrp="1"/>
          </p:cNvSpPr>
          <p:nvPr>
            <p:ph idx="1"/>
          </p:nvPr>
        </p:nvSpPr>
        <p:spPr/>
        <p:txBody>
          <a:bodyPr>
            <a:normAutofit/>
          </a:bodyPr>
          <a:lstStyle/>
          <a:p>
            <a:pPr>
              <a:lnSpc>
                <a:spcPct val="107000"/>
              </a:lnSpc>
              <a:spcAft>
                <a:spcPts val="800"/>
              </a:spcAft>
            </a:pPr>
            <a:r>
              <a:rPr lang="el-GR" sz="1800" kern="100" dirty="0">
                <a:latin typeface="Calibri" panose="020F0502020204030204" pitchFamily="34" charset="0"/>
                <a:ea typeface="Calibri" panose="020F0502020204030204" pitchFamily="34" charset="0"/>
                <a:cs typeface="Times New Roman" panose="02020603050405020304" pitchFamily="18" charset="0"/>
              </a:rPr>
              <a:t>2010: Οι προτεινόμενες αλλαγές στην Παιδεία </a:t>
            </a:r>
            <a:r>
              <a:rPr lang="el-GR" sz="1800" u="sng" kern="100" dirty="0">
                <a:latin typeface="Calibri" panose="020F0502020204030204" pitchFamily="34" charset="0"/>
                <a:ea typeface="Calibri" panose="020F0502020204030204" pitchFamily="34" charset="0"/>
                <a:cs typeface="Times New Roman" panose="02020603050405020304" pitchFamily="18" charset="0"/>
              </a:rPr>
              <a:t>ψηφίστηκαν</a:t>
            </a:r>
            <a:r>
              <a:rPr lang="el-GR" sz="1800" kern="100" dirty="0">
                <a:latin typeface="Calibri" panose="020F0502020204030204" pitchFamily="34" charset="0"/>
                <a:ea typeface="Calibri" panose="020F0502020204030204" pitchFamily="34" charset="0"/>
                <a:cs typeface="Times New Roman" panose="02020603050405020304" pitchFamily="18" charset="0"/>
              </a:rPr>
              <a:t> (Καρακατσάνη &amp; Παπαδιαμαντάκη 2012: 36 &amp; 134)</a:t>
            </a: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ΙΕΠ: Αναλαμβάνει να διαμορφώσει το νέο Α.Π. με επιστημονικό υπεύθυνο τον κ. Γιαγκάζογλου, όσον αφορά το ΜτΘ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2011: Δημοσίευση Προγράμματος Σπουδών «Νέο Σχολείο»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Πιλοτική εφαρμογή νέου Α.Π. σε κάποια δημόσια σχολεία της χώρας,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με τη σύμφωνη γνώμη της Εκκλησίας της Ελλάδος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2014: Αναθεώρηση του Προγράμματος Σπουδών «Νέο Σχολείο»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(Ζαμπέτα 2018: 20)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30033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D07A53-71CA-D639-928C-B13EDA21B45F}"/>
              </a:ext>
            </a:extLst>
          </p:cNvPr>
          <p:cNvSpPr>
            <a:spLocks noGrp="1"/>
          </p:cNvSpPr>
          <p:nvPr>
            <p:ph type="title"/>
          </p:nvPr>
        </p:nvSpPr>
        <p:spPr/>
        <p:txBody>
          <a:bodyPr/>
          <a:lstStyle/>
          <a:p>
            <a:pPr algn="ctr"/>
            <a:r>
              <a:rPr lang="el-GR" sz="4400" b="1" kern="100" dirty="0">
                <a:effectLst/>
                <a:ea typeface="Calibri" panose="020F0502020204030204" pitchFamily="34" charset="0"/>
                <a:cs typeface="Times New Roman" panose="02020603050405020304" pitchFamily="18" charset="0"/>
              </a:rPr>
              <a:t>Αποφάσεις και αντιδράσεις</a:t>
            </a:r>
            <a:br>
              <a:rPr lang="el-GR"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5BD9955-6D25-D8C8-171E-0DEB1C310031}"/>
              </a:ext>
            </a:extLst>
          </p:cNvPr>
          <p:cNvSpPr>
            <a:spLocks noGrp="1"/>
          </p:cNvSpPr>
          <p:nvPr>
            <p:ph idx="1"/>
          </p:nvPr>
        </p:nvSpPr>
        <p:spPr>
          <a:xfrm>
            <a:off x="550506" y="1511559"/>
            <a:ext cx="10803294" cy="4824024"/>
          </a:xfrm>
        </p:spPr>
        <p:txBody>
          <a:bodyPr>
            <a:normAutofit lnSpcReduction="10000"/>
          </a:bodyPr>
          <a:lstStyle/>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2014-15 - Υπ. Παιδείας: κ. Λοβέρδος (επί Πρωθυπουργίας Αντώνη Σαμαρά)</a:t>
            </a: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Ιανουάριος 2015: Εγκύκλιος Λοβέρδου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για διαδικασία απαλλαγής από το ΜτΘ (δικαίωμα μόνο για τους μη Ορθόδοξους </a:t>
            </a:r>
            <a:r>
              <a:rPr lang="el-GR" sz="1800" kern="100" dirty="0">
                <a:latin typeface="Calibri" panose="020F0502020204030204" pitchFamily="34" charset="0"/>
                <a:ea typeface="Calibri" panose="020F0502020204030204" pitchFamily="34" charset="0"/>
                <a:cs typeface="Times New Roman" panose="02020603050405020304" pitchFamily="18" charset="0"/>
              </a:rPr>
              <a:t>Χριστιανούς</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(Εγκύκλιος Λοβέρδου 2015) =&gt; προκάλεσε αντιδράσεις μαθητών και γονέων</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Σεπτέμβριος 2015 - Υπ. Παιδείας: κ. Φίλης (Συγκυβέρνηση ΣΥΡΙΖΑ-ΑΝΕΛ)</a:t>
            </a:r>
          </a:p>
          <a:p>
            <a:pPr>
              <a:lnSpc>
                <a:spcPct val="107000"/>
              </a:lnSpc>
              <a:spcAft>
                <a:spcPts val="800"/>
              </a:spcAft>
            </a:pPr>
            <a:r>
              <a:rPr lang="el-GR" sz="1800" b="1" kern="100" dirty="0">
                <a:latin typeface="Calibri" panose="020F0502020204030204" pitchFamily="34" charset="0"/>
                <a:ea typeface="Calibri" panose="020F0502020204030204" pitchFamily="34" charset="0"/>
                <a:cs typeface="Times New Roman" panose="02020603050405020304" pitchFamily="18" charset="0"/>
              </a:rPr>
              <a:t>Σεπτέμβριος 2015: κ. Αναγνωστοπούλου (τότε Αναπληρώτρια Υπουργός Παιδείας): </a:t>
            </a:r>
            <a:r>
              <a:rPr lang="el-GR" sz="1800" kern="100" dirty="0">
                <a:latin typeface="Calibri" panose="020F0502020204030204" pitchFamily="34" charset="0"/>
                <a:ea typeface="Calibri" panose="020F0502020204030204" pitchFamily="34" charset="0"/>
                <a:cs typeface="Times New Roman" panose="02020603050405020304" pitchFamily="18" charset="0"/>
              </a:rPr>
              <a:t>εκφράζει την πρόθεσή της για απλοποίηση της διαδικασίας απαλλαγής (= θα αρκούσε το να ζητούν οι γονείς να μην παρακολουθούν τα παιδιά τους το ΜτΘ, χωρίς – θετική ή αρνητική – αναφορά στις θρησκευτικές τους πεποιθήσεις) =&gt; αντιδράσεις Αρχιεπισκόπου της Ελλάδας =&gt; ανάκληση πρότασης κ. Αναγνωστοπούλου </a:t>
            </a: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Σεπτέμβριος 2016: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Εισαγωγή Αναθεωρημένου Προγράμματος Σπουδών στο ελληνικό δημόσιο σχολείο</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Πολιτικές και κοινωνικές εντάσεις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σχετικά με τον χαρακτήρα του ΜτΘ =&gt;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επίσημη</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εφαρμογή του Αναθεωρημένου Προγράμματος Σπουδών το σχολικό έτος 2017-18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(European Court of Human Rights 2020: 5</a:t>
            </a: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9</a:t>
            </a:r>
            <a:r>
              <a:rPr lang="el-GR" sz="1800" kern="100" dirty="0">
                <a:latin typeface="Calibri" panose="020F0502020204030204" pitchFamily="34" charset="0"/>
                <a:ea typeface="Calibri" panose="020F0502020204030204" pitchFamily="34" charset="0"/>
                <a:cs typeface="Times New Roman" panose="02020603050405020304" pitchFamily="18" charset="0"/>
              </a:rPr>
              <a:t>.</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latin typeface="Calibri" panose="020F0502020204030204" pitchFamily="34" charset="0"/>
                <a:ea typeface="Calibri" panose="020F0502020204030204" pitchFamily="34" charset="0"/>
                <a:cs typeface="Times New Roman" panose="02020603050405020304" pitchFamily="18" charset="0"/>
              </a:rPr>
              <a:t>Ζαμπέτα 2018: 19-20</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15284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AC29E7-C3ED-577D-CB85-081CF9723DBA}"/>
              </a:ext>
            </a:extLst>
          </p:cNvPr>
          <p:cNvSpPr>
            <a:spLocks noGrp="1"/>
          </p:cNvSpPr>
          <p:nvPr>
            <p:ph type="title"/>
          </p:nvPr>
        </p:nvSpPr>
        <p:spPr/>
        <p:txBody>
          <a:bodyPr>
            <a:normAutofit/>
          </a:bodyPr>
          <a:lstStyle/>
          <a:p>
            <a:pPr algn="ctr"/>
            <a:r>
              <a:rPr lang="el-GR" b="1" kern="100" dirty="0">
                <a:ea typeface="Calibri" panose="020F0502020204030204" pitchFamily="34" charset="0"/>
                <a:cs typeface="Times New Roman" panose="02020603050405020304" pitchFamily="18" charset="0"/>
              </a:rPr>
              <a:t>Τι ακριβώς προκάλεσε τις εντάσεις;</a:t>
            </a:r>
            <a:br>
              <a:rPr lang="el-GR" kern="100"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C2B031C-DF3B-2DCE-2A1F-66F4F4A1FB4E}"/>
              </a:ext>
            </a:extLst>
          </p:cNvPr>
          <p:cNvSpPr>
            <a:spLocks noGrp="1"/>
          </p:cNvSpPr>
          <p:nvPr>
            <p:ph idx="1"/>
          </p:nvPr>
        </p:nvSpPr>
        <p:spPr>
          <a:xfrm>
            <a:off x="838200" y="1825625"/>
            <a:ext cx="10619792" cy="4351338"/>
          </a:xfrm>
        </p:spPr>
        <p:txBody>
          <a:bodyPr>
            <a:normAutofit lnSpcReduction="10000"/>
          </a:bodyPr>
          <a:lstStyle/>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Τι ισχύει για το ΜτΘ στο Αναθεωρημένο Πρόγραμμα Σπουδών «Νέο Σχολείο» (Α.Π. 2016);</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Σύμφωνα με την </a:t>
            </a:r>
            <a:r>
              <a:rPr lang="el-GR" sz="1800" kern="100" dirty="0">
                <a:latin typeface="Calibri" panose="020F0502020204030204" pitchFamily="34" charset="0"/>
                <a:ea typeface="Calibri" panose="020F0502020204030204" pitchFamily="34" charset="0"/>
                <a:cs typeface="Times New Roman" panose="02020603050405020304" pitchFamily="18" charset="0"/>
              </a:rPr>
              <a:t>απόφαση του ΕΔΔΑ (μετά την προσφυγή Παπαγεωργίου κ.ά. κατά Ελλάδος), το Α.Π. του 2016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εξετάζει κυρίως χριστιανικές παραδόσεις της Ευρώπης, καθώς και άλλες «γνωστές θρησκείες»*, με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ιδιαίτερη έμφαση σε μονοθεϊστικές θρησκείες</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 Ιουδαϊσμός και Ισλάμ (</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European Court of Human Rights</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2020: 5-7)</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=&gt; αντιδράσεις της Εκκλησίας της Ελλάδος, </a:t>
            </a:r>
            <a:r>
              <a:rPr lang="el-GR" sz="1800" kern="100" dirty="0">
                <a:latin typeface="Calibri" panose="020F0502020204030204" pitchFamily="34" charset="0"/>
                <a:ea typeface="Calibri" panose="020F0502020204030204" pitchFamily="34" charset="0"/>
                <a:cs typeface="Times New Roman" panose="02020603050405020304" pitchFamily="18" charset="0"/>
              </a:rPr>
              <a:t>που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επικαλούμενη τον μη διαχωρισμό Κράτους – Εκκλησίας,  ζητάει ομολογιακό ΜτΘ, δηλαδή πάνω στις αρχές και παραδοχές του Ορθόδοξου Χριστιανισμού (και μόνον)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Όμως, ο προτεινόμενος τρόπος διδασκαλίας του ΜτΘ θυμίζει πράγματι ένα πλουραλιστικό μάθημα;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(Ζαμπέτα 2018: 19-20</a:t>
            </a:r>
            <a:r>
              <a:rPr lang="el-GR" sz="1800" kern="100" dirty="0">
                <a:latin typeface="Calibri" panose="020F0502020204030204" pitchFamily="34" charset="0"/>
                <a:ea typeface="Calibri" panose="020F0502020204030204" pitchFamily="34" charset="0"/>
                <a:cs typeface="Times New Roman" panose="02020603050405020304" pitchFamily="18" charset="0"/>
              </a:rPr>
              <a:t>,</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25-27)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Νόμος 4301/2014:</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Ως </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γνωστή θρησκεία</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τεκμαίρεται από το νόμο</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i="1" kern="100" dirty="0">
                <a:effectLst/>
                <a:latin typeface="Calibri" panose="020F0502020204030204" pitchFamily="34" charset="0"/>
                <a:ea typeface="Calibri" panose="020F0502020204030204" pitchFamily="34" charset="0"/>
                <a:cs typeface="Times New Roman" panose="02020603050405020304" pitchFamily="18" charset="0"/>
              </a:rPr>
              <a:t>κάθε θρησκεία και δόγμα που για την άσκηση της δημόσιας λατρείας της, τελεί σε ισχύ σχετική άδεια ίδρυσης και λειτουργίας ναού ή ευκτήριου οίκου της</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3696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70F251-38A3-0BBE-6BC5-7058C423FEC9}"/>
              </a:ext>
            </a:extLst>
          </p:cNvPr>
          <p:cNvSpPr>
            <a:spLocks noGrp="1"/>
          </p:cNvSpPr>
          <p:nvPr>
            <p:ph type="title"/>
          </p:nvPr>
        </p:nvSpPr>
        <p:spPr/>
        <p:txBody>
          <a:bodyPr>
            <a:normAutofit fontScale="90000"/>
          </a:bodyPr>
          <a:lstStyle/>
          <a:p>
            <a:pPr algn="ctr"/>
            <a:r>
              <a:rPr lang="el-GR" b="1" kern="100" dirty="0">
                <a:ea typeface="Calibri" panose="020F0502020204030204" pitchFamily="34" charset="0"/>
                <a:cs typeface="Times New Roman" panose="02020603050405020304" pitchFamily="18" charset="0"/>
              </a:rPr>
              <a:t>Σχετικά με τη στάση του ΣτΕ απέναντι στο ΑΠ για το ΜτΘ της περιόδου Φίλη… </a:t>
            </a:r>
            <a:br>
              <a:rPr lang="el-GR" kern="100"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F50CE3E-D860-24C3-6ACF-7073B2B6C0DE}"/>
              </a:ext>
            </a:extLst>
          </p:cNvPr>
          <p:cNvSpPr>
            <a:spLocks noGrp="1"/>
          </p:cNvSpPr>
          <p:nvPr>
            <p:ph idx="1"/>
          </p:nvPr>
        </p:nvSpPr>
        <p:spPr>
          <a:xfrm>
            <a:off x="838200" y="1482336"/>
            <a:ext cx="10515601" cy="5010539"/>
          </a:xfrm>
        </p:spPr>
        <p:txBody>
          <a:bodyPr>
            <a:normAutofit fontScale="92500" lnSpcReduction="20000"/>
          </a:bodyPr>
          <a:lstStyle/>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2018: Προσφυγή της Ιεράς Μητρόπολης Πειραιά μαζί με την Πανελλήνια Ένωση Θεολόγων, την Εστία Πατερικών Μελετών και κάποιους γονείς μαθητών στο Συμβούλιο της Επικρατείας (ΣτΕ)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ΣτΕ: Έκρινε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αντισυνταγματικό</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το Α.Π. για το ΜτΘ της περιόδου Φίλη (επικαλούμενο μέρος του άρ. 16 του Συντάγματος: ανάπτυξη</a:t>
            </a: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l-GR" sz="1800" b="1" u="sng" kern="100" dirty="0">
                <a:latin typeface="Calibri" panose="020F0502020204030204" pitchFamily="34" charset="0"/>
                <a:ea typeface="Calibri" panose="020F0502020204030204" pitchFamily="34" charset="0"/>
                <a:cs typeface="Times New Roman" panose="02020603050405020304" pitchFamily="18" charset="0"/>
              </a:rPr>
              <a:t>της</a:t>
            </a: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θρησκευτικ</a:t>
            </a:r>
            <a:r>
              <a:rPr lang="el-GR" sz="1800" u="sng" kern="100" dirty="0">
                <a:latin typeface="Calibri" panose="020F0502020204030204" pitchFamily="34" charset="0"/>
                <a:ea typeface="Calibri" panose="020F0502020204030204" pitchFamily="34" charset="0"/>
                <a:cs typeface="Times New Roman" panose="02020603050405020304" pitchFamily="18" charset="0"/>
              </a:rPr>
              <a:t>ής συνείδησης </a:t>
            </a:r>
            <a:r>
              <a:rPr lang="el-GR" sz="1800" kern="100" dirty="0">
                <a:latin typeface="Calibri" panose="020F0502020204030204" pitchFamily="34" charset="0"/>
                <a:ea typeface="Calibri" panose="020F0502020204030204" pitchFamily="34" charset="0"/>
                <a:cs typeface="Times New Roman" panose="02020603050405020304" pitchFamily="18" charset="0"/>
              </a:rPr>
              <a:t>ως σκοπός της Παιδείας)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υπεράσπιση συμφερόντων</a:t>
            </a: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Εκκλησίας για ομολογιακό ΜτΘ</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1" u="sng" kern="100" dirty="0">
                <a:latin typeface="Calibri" panose="020F0502020204030204" pitchFamily="34" charset="0"/>
                <a:ea typeface="Calibri" panose="020F0502020204030204" pitchFamily="34" charset="0"/>
                <a:cs typeface="Times New Roman" panose="02020603050405020304" pitchFamily="18" charset="0"/>
              </a:rPr>
              <a:t>Τελικά, έχουν θέση τα ανθρώπινα δικαιώματα και η δημοκρατία στην ελληνική δημόσια εκπαίδευση; </a:t>
            </a:r>
          </a:p>
          <a:p>
            <a:pPr marL="0" indent="0">
              <a:lnSpc>
                <a:spcPct val="107000"/>
              </a:lnSpc>
              <a:spcAft>
                <a:spcPts val="800"/>
              </a:spcAft>
              <a:buNone/>
            </a:pP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Πώς πρέπει να διαμορφώνεται το ΜτΘ σε ένα δημοκρατικό σχολείο;</a:t>
            </a:r>
            <a:endParaRPr lang="el-G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kern="100" dirty="0">
                <a:latin typeface="Calibri" panose="020F0502020204030204" pitchFamily="34" charset="0"/>
                <a:ea typeface="Calibri" panose="020F0502020204030204" pitchFamily="34" charset="0"/>
                <a:cs typeface="Times New Roman" panose="02020603050405020304" pitchFamily="18" charset="0"/>
              </a:rPr>
              <a:t>Εκπαίδευση π</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άνω στην επικρατούσα θρησκεία και μόνον;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Ή</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kern="100" dirty="0">
                <a:latin typeface="Calibri" panose="020F0502020204030204" pitchFamily="34" charset="0"/>
                <a:ea typeface="Calibri" panose="020F0502020204030204" pitchFamily="34" charset="0"/>
                <a:cs typeface="Times New Roman" panose="02020603050405020304" pitchFamily="18" charset="0"/>
              </a:rPr>
              <a:t>Εκπαίδευση π</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άνω στις διαφορετικές θρησκευτικές πεποιθήσεις των διαφόρων μαθητών του σημερινού ελληνικού δημόσιου σχολείου; </a:t>
            </a:r>
          </a:p>
          <a:p>
            <a:pPr marL="0" indent="0">
              <a:lnSpc>
                <a:spcPct val="107000"/>
              </a:lnSpc>
              <a:spcAft>
                <a:spcPts val="800"/>
              </a:spcAft>
              <a:buNone/>
            </a:pPr>
            <a:endParaRPr lang="el-GR" sz="18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(Αθηναϊκό-Μακεδονικό Πρακτορείο </a:t>
            </a:r>
            <a:r>
              <a:rPr lang="el-GR" sz="1800" kern="100" dirty="0">
                <a:latin typeface="Calibri" panose="020F0502020204030204" pitchFamily="34" charset="0"/>
                <a:ea typeface="Calibri" panose="020F0502020204030204" pitchFamily="34" charset="0"/>
                <a:cs typeface="Times New Roman" panose="02020603050405020304" pitchFamily="18" charset="0"/>
              </a:rPr>
              <a:t>Ειδήσεων 2018.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Ζαμπέτα 2018: 19-20, 28-29)</a:t>
            </a:r>
          </a:p>
          <a:p>
            <a:pPr marL="0" indent="0">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56707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16574E-413C-8A7D-AC0E-32634D3B3F23}"/>
              </a:ext>
            </a:extLst>
          </p:cNvPr>
          <p:cNvSpPr>
            <a:spLocks noGrp="1"/>
          </p:cNvSpPr>
          <p:nvPr>
            <p:ph type="title"/>
          </p:nvPr>
        </p:nvSpPr>
        <p:spPr/>
        <p:txBody>
          <a:bodyPr>
            <a:normAutofit/>
          </a:bodyPr>
          <a:lstStyle/>
          <a:p>
            <a:pPr algn="ctr"/>
            <a:r>
              <a:rPr lang="el-GR" b="1" kern="100" dirty="0">
                <a:ea typeface="Calibri" panose="020F0502020204030204" pitchFamily="34" charset="0"/>
                <a:cs typeface="Times New Roman" panose="02020603050405020304" pitchFamily="18" charset="0"/>
              </a:rPr>
              <a:t>«Αλλαγές» από την Κυβέρνηση ΣΥΡΙΖΑ-ΑΝΕΛ</a:t>
            </a:r>
            <a:br>
              <a:rPr lang="el-GR" kern="100"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5276399-5DAC-D26F-214D-B6CFDA2D9A80}"/>
              </a:ext>
            </a:extLst>
          </p:cNvPr>
          <p:cNvSpPr>
            <a:spLocks noGrp="1"/>
          </p:cNvSpPr>
          <p:nvPr>
            <p:ph idx="1"/>
          </p:nvPr>
        </p:nvSpPr>
        <p:spPr/>
        <p:txBody>
          <a:bodyPr>
            <a:normAutofit lnSpcReduction="10000"/>
          </a:bodyPr>
          <a:lstStyle/>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Δεδομένων των πολιτικών και κοινωνικών εντάσεων </a:t>
            </a:r>
            <a:r>
              <a:rPr lang="el-GR" sz="1800" kern="100" dirty="0">
                <a:latin typeface="Calibri" panose="020F0502020204030204" pitchFamily="34" charset="0"/>
                <a:ea typeface="Calibri" panose="020F0502020204030204" pitchFamily="34" charset="0"/>
                <a:cs typeface="Times New Roman" panose="02020603050405020304" pitchFamily="18" charset="0"/>
              </a:rPr>
              <a:t>επί Υπουργίας κ.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Φίλη, η Κυβέρνηση ΣΥΡΙΖΑ-ΑΝΕΛ είχε προχωρήσει σε «αλλαγές» πριν από την προσφυγή της Ιεράς Μητρόπολης Πειραιά κ</a:t>
            </a:r>
            <a:r>
              <a:rPr lang="el-GR" sz="1800" kern="100" dirty="0">
                <a:latin typeface="Calibri" panose="020F0502020204030204" pitchFamily="34" charset="0"/>
                <a:ea typeface="Calibri" panose="020F0502020204030204" pitchFamily="34" charset="0"/>
                <a:cs typeface="Times New Roman" panose="02020603050405020304" pitchFamily="18" charset="0"/>
              </a:rPr>
              <a:t>.ά.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στο ΣτΕ: </a:t>
            </a:r>
          </a:p>
          <a:p>
            <a:pPr marL="0" indent="0">
              <a:lnSpc>
                <a:spcPct val="107000"/>
              </a:lnSpc>
              <a:spcAft>
                <a:spcPts val="800"/>
              </a:spcAft>
              <a:buNone/>
            </a:pP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Νοέμβριος 2016:</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Αλλαγή Υπουργού Παιδείας – Νέος Υπουργός Παιδείας ο κ. Γαβρόγλου</a:t>
            </a:r>
          </a:p>
          <a:p>
            <a:pPr marL="0" indent="0">
              <a:lnSpc>
                <a:spcPct val="107000"/>
              </a:lnSpc>
              <a:spcAft>
                <a:spcPts val="800"/>
              </a:spcAft>
              <a:buNone/>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Σε τι χειρισμούς οδηγήθηκε ο κ. Γαβρόγλου; </a:t>
            </a:r>
          </a:p>
          <a:p>
            <a:pPr marL="0" indent="0">
              <a:lnSpc>
                <a:spcPct val="107000"/>
              </a:lnSpc>
              <a:spcAft>
                <a:spcPts val="800"/>
              </a:spcAft>
              <a:buNone/>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Εισαγωγή νέου ΑΠ για το ΜτΘ</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παρόμοιο</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 με το προηγούμενο ως προς τους στόχους και το περιεχόμενο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(Ζαμπέτα 2020: 484)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και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1" u="sng" kern="100" dirty="0">
                <a:latin typeface="Calibri" panose="020F0502020204030204" pitchFamily="34" charset="0"/>
                <a:ea typeface="Calibri" panose="020F0502020204030204" pitchFamily="34" charset="0"/>
                <a:cs typeface="Times New Roman" panose="02020603050405020304" pitchFamily="18" charset="0"/>
              </a:rPr>
              <a:t>δ</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ημοσίευση νέας Εγκυκλίου, η οποία διατήρησε αυτούσιο το νόημα της Εγκυκλίου Λοβέρδου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για τις προϋποθέσεις απαλλαγής από το ΜτΘ</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παρά τις αντιδράσεις που είχε προκαλέσει και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τα ζητήματα ανθρωπίνων δικαιωμάτων που </a:t>
            </a:r>
            <a:r>
              <a:rPr lang="el-GR" sz="1800" u="sng" kern="100" dirty="0">
                <a:latin typeface="Calibri" panose="020F0502020204030204" pitchFamily="34" charset="0"/>
                <a:ea typeface="Calibri" panose="020F0502020204030204" pitchFamily="34" charset="0"/>
                <a:cs typeface="Times New Roman" panose="02020603050405020304" pitchFamily="18" charset="0"/>
              </a:rPr>
              <a:t>εγείρει μία τέτοια απόφαση</a:t>
            </a:r>
            <a:r>
              <a:rPr lang="el-GR" sz="1800" kern="100" dirty="0">
                <a:latin typeface="Calibri" panose="020F0502020204030204" pitchFamily="34" charset="0"/>
                <a:ea typeface="Calibri" panose="020F0502020204030204" pitchFamily="34" charset="0"/>
                <a:cs typeface="Times New Roman" panose="02020603050405020304" pitchFamily="18" charset="0"/>
              </a:rPr>
              <a:t>, τα οποία θα αναλυθούν στη συνέχεια (Εγκύκλιος Λοβέρδου 2015. Εγκύκλιος Γαβρόγλου 2017). </a:t>
            </a:r>
            <a:endParaRPr lang="el-GR" dirty="0"/>
          </a:p>
        </p:txBody>
      </p:sp>
    </p:spTree>
    <p:extLst>
      <p:ext uri="{BB962C8B-B14F-4D97-AF65-F5344CB8AC3E}">
        <p14:creationId xmlns:p14="http://schemas.microsoft.com/office/powerpoint/2010/main" val="217099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3EA952-1CB8-A2F9-A73B-7710CE2EA163}"/>
              </a:ext>
            </a:extLst>
          </p:cNvPr>
          <p:cNvSpPr>
            <a:spLocks noGrp="1"/>
          </p:cNvSpPr>
          <p:nvPr>
            <p:ph type="title"/>
          </p:nvPr>
        </p:nvSpPr>
        <p:spPr/>
        <p:txBody>
          <a:bodyPr/>
          <a:lstStyle/>
          <a:p>
            <a:pPr algn="ctr"/>
            <a:r>
              <a:rPr lang="el-GR" b="1" dirty="0"/>
              <a:t>Ερωτήματα που επιδιώκουμε να απαντηθούν μέσω της παρουσίασης:</a:t>
            </a:r>
          </a:p>
        </p:txBody>
      </p:sp>
      <p:sp>
        <p:nvSpPr>
          <p:cNvPr id="3" name="Θέση περιεχομένου 2">
            <a:extLst>
              <a:ext uri="{FF2B5EF4-FFF2-40B4-BE49-F238E27FC236}">
                <a16:creationId xmlns:a16="http://schemas.microsoft.com/office/drawing/2014/main" id="{54251519-277B-9C03-466F-7C099FFF120B}"/>
              </a:ext>
            </a:extLst>
          </p:cNvPr>
          <p:cNvSpPr>
            <a:spLocks noGrp="1"/>
          </p:cNvSpPr>
          <p:nvPr>
            <p:ph idx="1"/>
          </p:nvPr>
        </p:nvSpPr>
        <p:spPr>
          <a:xfrm>
            <a:off x="838200" y="1825624"/>
            <a:ext cx="10741090" cy="4746625"/>
          </a:xfrm>
        </p:spPr>
        <p:txBody>
          <a:bodyPr>
            <a:normAutofit fontScale="77500" lnSpcReduction="20000"/>
          </a:bodyPr>
          <a:lstStyle/>
          <a:p>
            <a:r>
              <a:rPr lang="el-GR" dirty="0"/>
              <a:t>Τι είναι η θρησκευτική ελευθερία; </a:t>
            </a:r>
          </a:p>
          <a:p>
            <a:r>
              <a:rPr lang="el-GR" dirty="0"/>
              <a:t>Τι ισχύει για τη θρησκευτική ελευθερία στην ευρωπαϊκή έννομη τάξη;</a:t>
            </a:r>
          </a:p>
          <a:p>
            <a:r>
              <a:rPr lang="el-GR" dirty="0"/>
              <a:t>Πώς ορίζουν τη θέση της θρησκείας στην εκπαίδευση οι Διεθνείς Συμβάσεις και το ελληνικό Σύνταγμα (αναθεώρηση 2019);</a:t>
            </a:r>
          </a:p>
          <a:p>
            <a:r>
              <a:rPr lang="el-GR" dirty="0"/>
              <a:t>Τι οδήγησε στην Υπόθεση Παπαγεωργίου κ.ά. κατά Ελλάδος (2018) ενώπιον του Ευρωπαϊκού Δικαστηρίου Δικαιωμάτων του Ανθρώπου (ΕΔΔΑ); Πώς ξεκίνησαν όλα; </a:t>
            </a:r>
          </a:p>
          <a:p>
            <a:r>
              <a:rPr lang="el-GR" dirty="0"/>
              <a:t>Τι ίσχυε για τον χαρακτήρα του ΜτΘ και τη διαδικασία της απαλλαγής από αυτό εκείνη την περίοδο, οδηγώντας στην προσφυγή στο ΣτΕ (2017) και έπειτα στο ΕΔΔΑ (2018);</a:t>
            </a:r>
          </a:p>
          <a:p>
            <a:r>
              <a:rPr lang="el-GR" dirty="0"/>
              <a:t>Τι ισχυρίστηκε η Κυβέρνηση για τις αιτήσεις των προσφευγόντων ενώπιον του ΕΔΔΑ; </a:t>
            </a:r>
          </a:p>
          <a:p>
            <a:r>
              <a:rPr lang="el-GR" dirty="0"/>
              <a:t>Τι ισχυρίστηκε και τι αποφάσισε το ΕΔΔΑ για την υπόθεση Παπαγεωργίου κ.ά. κατά Ελλάδος;</a:t>
            </a:r>
          </a:p>
          <a:p>
            <a:r>
              <a:rPr lang="el-GR" dirty="0"/>
              <a:t>Ποια στάση υιοθέτησε το Συμβούλιο της Επικρατείας (ΣτΕ), μετά τις αποφάσεις του ΕΔΔΑ;</a:t>
            </a:r>
          </a:p>
          <a:p>
            <a:r>
              <a:rPr lang="el-GR" dirty="0"/>
              <a:t>Ποιες άλλες φορές καταδικάστηκε η Ελλάδα ενώπιον του ΕΔΔΑ για παραβίαση της θρησκευτικής ελευθερίας; </a:t>
            </a:r>
          </a:p>
        </p:txBody>
      </p:sp>
    </p:spTree>
    <p:extLst>
      <p:ext uri="{BB962C8B-B14F-4D97-AF65-F5344CB8AC3E}">
        <p14:creationId xmlns:p14="http://schemas.microsoft.com/office/powerpoint/2010/main" val="2803775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D340B3-0CCF-A5A4-709E-BF60B0EB2052}"/>
              </a:ext>
            </a:extLst>
          </p:cNvPr>
          <p:cNvSpPr>
            <a:spLocks noGrp="1"/>
          </p:cNvSpPr>
          <p:nvPr>
            <p:ph type="title"/>
          </p:nvPr>
        </p:nvSpPr>
        <p:spPr/>
        <p:txBody>
          <a:bodyPr>
            <a:normAutofit fontScale="90000"/>
          </a:bodyPr>
          <a:lstStyle/>
          <a:p>
            <a:pPr algn="ctr"/>
            <a:r>
              <a:rPr lang="el-GR" b="1" kern="100" dirty="0">
                <a:ea typeface="Calibri" panose="020F0502020204030204" pitchFamily="34" charset="0"/>
                <a:cs typeface="Times New Roman" panose="02020603050405020304" pitchFamily="18" charset="0"/>
              </a:rPr>
              <a:t>Το χρονικό της Υπόθεσης Παπαγεωργίου κ.ά. κατά Ελλάδος</a:t>
            </a:r>
            <a:br>
              <a:rPr lang="el-GR" kern="100"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C1C8117-FAC1-5660-94B1-F0C00D1053D4}"/>
              </a:ext>
            </a:extLst>
          </p:cNvPr>
          <p:cNvSpPr>
            <a:spLocks noGrp="1"/>
          </p:cNvSpPr>
          <p:nvPr>
            <p:ph idx="1"/>
          </p:nvPr>
        </p:nvSpPr>
        <p:spPr/>
        <p:txBody>
          <a:bodyPr/>
          <a:lstStyle/>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Καλοκαίρι 2017: 2 αιτήσεις στο ΣτΕ από 2 οικογένειες (δικηγόρος αιτούντων: κ. Σωτηρόπουλος)</a:t>
            </a: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Ποιο ήταν το περιεχόμενο των αιτήσεων;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Ακύρωση υπουργικών αποφάσεων</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για το πρόγραμμα θρησκευτικής εκπαίδευσης Δημοτικού - Γυμνασίου και το αντίστοιχο για το Λύκειο όσον αφορά τον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χαρακτήρα του ΜτΘ</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καθώς και για τη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διαδικασία της απαλλαγής από αυτό</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(Εγκύκλιος Γαβρόγλου 2017)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- 1η αίτηση</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(3 αιτούντες: μία μαθήτρια Γ’ Λυκείου με τους γονείς της) – τόπος διαμονής: Μήλος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- 2η αίτηση (2 αιτούντες: μία μαθήτρια Δ’ Δημοτικού με τη μητέρα της) – τόπος διαμονής: Σίφνος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(European Court of Human Rights 2020: 1-2)</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33583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5D0ED7-3947-7604-142D-C89A64B0C1FA}"/>
              </a:ext>
            </a:extLst>
          </p:cNvPr>
          <p:cNvSpPr>
            <a:spLocks noGrp="1"/>
          </p:cNvSpPr>
          <p:nvPr>
            <p:ph type="title"/>
          </p:nvPr>
        </p:nvSpPr>
        <p:spPr/>
        <p:txBody>
          <a:bodyPr>
            <a:normAutofit fontScale="90000"/>
          </a:bodyPr>
          <a:lstStyle/>
          <a:p>
            <a:pPr algn="ctr"/>
            <a:r>
              <a:rPr lang="el-GR" b="1" kern="100" dirty="0">
                <a:ea typeface="Calibri" panose="020F0502020204030204" pitchFamily="34" charset="0"/>
                <a:cs typeface="Times New Roman" panose="02020603050405020304" pitchFamily="18" charset="0"/>
              </a:rPr>
              <a:t>Το χρονικό της Υπόθεσης Παπαγεωργίου κ.ά. κατά Ελλάδος (συνέχεια…)</a:t>
            </a:r>
            <a:br>
              <a:rPr lang="el-GR" kern="100"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028D149-1503-06E5-0324-6B1DA7D91EE1}"/>
              </a:ext>
            </a:extLst>
          </p:cNvPr>
          <p:cNvSpPr>
            <a:spLocks noGrp="1"/>
          </p:cNvSpPr>
          <p:nvPr>
            <p:ph idx="1"/>
          </p:nvPr>
        </p:nvSpPr>
        <p:spPr/>
        <p:txBody>
          <a:bodyPr>
            <a:normAutofit fontScale="92500" lnSpcReduction="20000"/>
          </a:bodyPr>
          <a:lstStyle/>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Επείγων χαρακτήρας των αιτήσεων =&gt; ανάγκη για άμεση εκδίκαση της υπόθεσης πριν την έναρξη της σχολικής χρονιάς 2017-18</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ΩΣΤΟΣΟ:</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Συνεχείς αναβολές της δίκης από το ΣτΕ (</a:t>
            </a: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δεν</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θεώρησε ουσιώδες το αίτημά τους γι</a:t>
            </a:r>
            <a:r>
              <a:rPr lang="el-GR" sz="1800" kern="100" dirty="0">
                <a:latin typeface="Calibri" panose="020F0502020204030204" pitchFamily="34" charset="0"/>
                <a:ea typeface="Calibri" panose="020F0502020204030204" pitchFamily="34" charset="0"/>
                <a:cs typeface="Times New Roman" panose="02020603050405020304" pitchFamily="18" charset="0"/>
              </a:rPr>
              <a:t>α άμεση εκδίκαση</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=&gt; το ένδικο μέσο έχασε </a:t>
            </a:r>
            <a:r>
              <a:rPr lang="el-GR" sz="1800" kern="100" dirty="0">
                <a:latin typeface="Calibri" panose="020F0502020204030204" pitchFamily="34" charset="0"/>
                <a:ea typeface="Calibri" panose="020F0502020204030204" pitchFamily="34" charset="0"/>
                <a:cs typeface="Times New Roman" panose="02020603050405020304" pitchFamily="18" charset="0"/>
              </a:rPr>
              <a:t>μεγάλο μ</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έρος της αποτελεσματικότητάς του</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r>
              <a:rPr lang="el-GR" sz="1800" kern="100" dirty="0">
                <a:latin typeface="Calibri" panose="020F0502020204030204" pitchFamily="34" charset="0"/>
                <a:ea typeface="Calibri" panose="020F0502020204030204" pitchFamily="34" charset="0"/>
                <a:cs typeface="Times New Roman" panose="02020603050405020304" pitchFamily="18" charset="0"/>
              </a:rPr>
              <a:t>τελευταία αναβολή της δίκης για 21/9/2018, όταν θα είχε λήξει πια η σχολική χρονιά 2017-18 και η μία προσφεύγουσα θα είχε αποφοιτήσει από το Λύκειο)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Εξάντληση εσωτερικών ένδικων μέσων =&gt; </a:t>
            </a:r>
            <a:r>
              <a:rPr lang="el-GR" sz="1800" kern="100" dirty="0">
                <a:latin typeface="Calibri" panose="020F0502020204030204" pitchFamily="34" charset="0"/>
                <a:ea typeface="Calibri" panose="020F0502020204030204" pitchFamily="34" charset="0"/>
                <a:cs typeface="Times New Roman" panose="02020603050405020304" pitchFamily="18" charset="0"/>
              </a:rPr>
              <a:t>απαραίτητη προϋπόθεση για π</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ροσφυγή στο </a:t>
            </a:r>
            <a:r>
              <a:rPr lang="el-GR" sz="1800" kern="100" dirty="0">
                <a:latin typeface="Calibri" panose="020F0502020204030204" pitchFamily="34" charset="0"/>
                <a:ea typeface="Calibri" panose="020F0502020204030204" pitchFamily="34" charset="0"/>
                <a:cs typeface="Times New Roman" panose="02020603050405020304" pitchFamily="18" charset="0"/>
              </a:rPr>
              <a:t>Ευρωπαϊκό Δικαστήριο Δικαιωμάτων του Ανθρώπου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ΕΔΔΑ) </a:t>
            </a:r>
          </a:p>
          <a:p>
            <a:pPr marL="0" indent="0">
              <a:lnSpc>
                <a:spcPct val="107000"/>
              </a:lnSpc>
              <a:spcAft>
                <a:spcPts val="800"/>
              </a:spcAft>
              <a:buNone/>
            </a:pPr>
            <a:r>
              <a:rPr lang="el-GR" sz="1800" b="0" u="sng" kern="100" dirty="0">
                <a:effectLst/>
                <a:latin typeface="Calibri" panose="020F0502020204030204" pitchFamily="34" charset="0"/>
                <a:ea typeface="Calibri" panose="020F0502020204030204" pitchFamily="34" charset="0"/>
                <a:cs typeface="Times New Roman" panose="02020603050405020304" pitchFamily="18" charset="0"/>
              </a:rPr>
              <a:t>ΤΕΛΙΚΑ:</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Προσφυγή των 5 αιτούντων στο </a:t>
            </a:r>
            <a:r>
              <a:rPr lang="el-GR" sz="1800" kern="100" dirty="0">
                <a:latin typeface="Calibri" panose="020F0502020204030204" pitchFamily="34" charset="0"/>
                <a:ea typeface="Calibri" panose="020F0502020204030204" pitchFamily="34" charset="0"/>
                <a:cs typeface="Times New Roman" panose="02020603050405020304" pitchFamily="18" charset="0"/>
              </a:rPr>
              <a:t>Ευρωπαϊκό Δικαστήριο Δικαιωμάτων του Ανθρώπου (ΕΔΔΑ) τον Ιανουάριο του 2018 </a:t>
            </a:r>
            <a:endParaRPr lang="el-GR"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kern="100" dirty="0">
                <a:latin typeface="Calibri" panose="020F0502020204030204" pitchFamily="34" charset="0"/>
                <a:ea typeface="Calibri" panose="020F0502020204030204" pitchFamily="34" charset="0"/>
                <a:cs typeface="Times New Roman" panose="02020603050405020304" pitchFamily="18" charset="0"/>
              </a:rPr>
              <a:t>ΕΔΔΑ:</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latin typeface="Calibri" panose="020F0502020204030204" pitchFamily="34" charset="0"/>
                <a:ea typeface="Calibri" panose="020F0502020204030204" pitchFamily="34" charset="0"/>
                <a:cs typeface="Times New Roman" panose="02020603050405020304" pitchFamily="18" charset="0"/>
              </a:rPr>
              <a:t>Αποφάσισε την ε</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κδίκαση των 2 αιτήσεων από κοινού λόγω του παρόμοιου αντικειμένου τους</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(European Court of Human Rights 2020: 2, 10, 12 &amp; </a:t>
            </a:r>
            <a:r>
              <a:rPr lang="el-GR" sz="1800" b="0" kern="100" dirty="0">
                <a:effectLst/>
                <a:latin typeface="Calibri" panose="020F0502020204030204" pitchFamily="34" charset="0"/>
                <a:ea typeface="Calibri" panose="020F0502020204030204" pitchFamily="34" charset="0"/>
                <a:cs typeface="Times New Roman" panose="02020603050405020304" pitchFamily="18" charset="0"/>
              </a:rPr>
              <a:t>14-16</a:t>
            </a:r>
            <a:r>
              <a:rPr lang="en-US" sz="1800" b="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48461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1E679-798C-1A26-D9A7-42BE00B86FDD}"/>
              </a:ext>
            </a:extLst>
          </p:cNvPr>
          <p:cNvSpPr>
            <a:spLocks noGrp="1"/>
          </p:cNvSpPr>
          <p:nvPr>
            <p:ph type="title"/>
          </p:nvPr>
        </p:nvSpPr>
        <p:spPr/>
        <p:txBody>
          <a:bodyPr>
            <a:normAutofit/>
          </a:bodyPr>
          <a:lstStyle/>
          <a:p>
            <a:pPr algn="ctr"/>
            <a:r>
              <a:rPr lang="el-GR" b="1" dirty="0"/>
              <a:t>Η σχέση του χαρακτήρα του ΜτΘ με τον λόγο προσφυγής στο ΣτΕ και έπειτα στο ΕΔΔΑ</a:t>
            </a:r>
          </a:p>
        </p:txBody>
      </p:sp>
      <p:sp>
        <p:nvSpPr>
          <p:cNvPr id="3" name="Θέση περιεχομένου 2">
            <a:extLst>
              <a:ext uri="{FF2B5EF4-FFF2-40B4-BE49-F238E27FC236}">
                <a16:creationId xmlns:a16="http://schemas.microsoft.com/office/drawing/2014/main" id="{C674307F-2F25-6A87-BCE9-BEF45C9FC6E1}"/>
              </a:ext>
            </a:extLst>
          </p:cNvPr>
          <p:cNvSpPr>
            <a:spLocks noGrp="1"/>
          </p:cNvSpPr>
          <p:nvPr>
            <p:ph idx="1"/>
          </p:nvPr>
        </p:nvSpPr>
        <p:spPr>
          <a:xfrm>
            <a:off x="838200" y="1825624"/>
            <a:ext cx="10515600" cy="4967061"/>
          </a:xfrm>
        </p:spPr>
        <p:txBody>
          <a:bodyPr>
            <a:normAutofit fontScale="92500" lnSpcReduction="20000"/>
          </a:bodyPr>
          <a:lstStyle/>
          <a:p>
            <a:pPr algn="just">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Σύμφωνα με την Εγκύκλιο Λοβέρδου (2015), της οποίας το νόημα διατηρήθηκε αυτούσιο στην Εγκύκλιο Γαβρόγλου (2017): </a:t>
            </a:r>
          </a:p>
          <a:p>
            <a:pPr marL="0" indent="0" algn="just">
              <a:lnSpc>
                <a:spcPct val="107000"/>
              </a:lnSpc>
              <a:spcAft>
                <a:spcPts val="800"/>
              </a:spcAft>
              <a:buNone/>
            </a:pPr>
            <a:r>
              <a:rPr lang="el-GR" sz="1800" b="1" dirty="0"/>
              <a:t>«</a:t>
            </a:r>
            <a:r>
              <a:rPr lang="el-GR" sz="1800" b="1" i="1" dirty="0"/>
              <a:t>Το μάθημα των Θρησκευτικών είναι υποχρεωτικό για όλους τους μαθητές (άρ.16, παρ.2 του Συντάγματος) … ακολουθεί τους γενικούς σκοπούς της εκπαίδευσης και απευθύνεται σε όλους τους μαθητές</a:t>
            </a:r>
            <a:r>
              <a:rPr lang="el-GR" sz="1800" b="1" dirty="0"/>
              <a:t>.»</a:t>
            </a:r>
          </a:p>
          <a:p>
            <a:pPr marL="0" indent="0" algn="just">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Μάλιστα στην Εγκύκλιο Γαβρόγλου (2017) αναφέρεται και το εξής:</a:t>
            </a:r>
          </a:p>
          <a:p>
            <a:pPr marL="0" indent="0" algn="just">
              <a:lnSpc>
                <a:spcPct val="107000"/>
              </a:lnSpc>
              <a:spcAft>
                <a:spcPts val="800"/>
              </a:spcAft>
              <a:buNone/>
            </a:pPr>
            <a:r>
              <a:rPr lang="el-GR" sz="1800" b="1" i="1" dirty="0"/>
              <a:t>«Σύμφωνα με τα ισχύοντα Ωρολόγια Προγράμματα, το μάθημα των Θρησκευτικών είναι </a:t>
            </a:r>
            <a:r>
              <a:rPr lang="el-GR" sz="1800" b="1" i="1" u="sng" dirty="0"/>
              <a:t>υποχρεωτικό μάθημα τόσο στην Π/θμια όσο και στη Δ/θμια Εκπ/ση</a:t>
            </a:r>
            <a:r>
              <a:rPr lang="el-GR" sz="1800" b="1" i="1" dirty="0"/>
              <a:t>. Ως εκ τούτου, οι μαθητές/τριες </a:t>
            </a:r>
            <a:r>
              <a:rPr lang="el-GR" sz="1800" b="1" i="1" u="sng" dirty="0"/>
              <a:t>παρακολουθούν και αξιολογούνται στο μάθημα των Θρησκευτικών</a:t>
            </a:r>
            <a:r>
              <a:rPr lang="el-GR" sz="1800" b="1" i="1" dirty="0"/>
              <a:t> σύμφωνα με ό,τι προβλέπεται στα Προεδρικά Διατάγματα για την αξιολόγηση των μαθητών.» </a:t>
            </a:r>
          </a:p>
          <a:p>
            <a:pPr algn="just">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Σύμφωνα με τους εισηγητές του νέου ΑΠ: </a:t>
            </a:r>
          </a:p>
          <a:p>
            <a:pPr marL="0" indent="0" algn="just">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Τα νέα ΑΠ καλούν τους εκπαιδευτικούς να εμπλέκουν τα παιδιά σε βιωματικές δραστηριότητες πάνω σε θρησκευτικά ζητήματα που αφορούν διάφορες θρησκείες, με το σκεπτικό </a:t>
            </a:r>
            <a:r>
              <a:rPr lang="el-GR" sz="1800" kern="100" dirty="0">
                <a:latin typeface="Calibri" panose="020F0502020204030204" pitchFamily="34" charset="0"/>
                <a:ea typeface="Calibri" panose="020F0502020204030204" pitchFamily="34" charset="0"/>
                <a:cs typeface="Times New Roman" panose="02020603050405020304" pitchFamily="18" charset="0"/>
              </a:rPr>
              <a:t>να μπορεί το ΜτΘ να απευθύνεται σε όλους τους μαθητές, λαμβάνοντας υπόψη τις διαφορετικές – μεταξύ των μαθητών - θρησκευτικές πεποιθήσεις και χωρίς να τις προσβάλλει (αμφισβητώντας συγχρόνως την ανάγκη για απαλλαγή) </a:t>
            </a:r>
          </a:p>
          <a:p>
            <a:pPr marL="0" indent="0" algn="just">
              <a:lnSpc>
                <a:spcPct val="107000"/>
              </a:lnSpc>
              <a:spcAft>
                <a:spcPts val="800"/>
              </a:spcAft>
              <a:buNone/>
            </a:pPr>
            <a:r>
              <a:rPr lang="el-GR" sz="1800" kern="100" dirty="0">
                <a:latin typeface="Calibri" panose="020F0502020204030204" pitchFamily="34" charset="0"/>
                <a:ea typeface="Calibri" panose="020F0502020204030204" pitchFamily="34" charset="0"/>
                <a:cs typeface="Times New Roman" panose="02020603050405020304" pitchFamily="18" charset="0"/>
              </a:rPr>
              <a:t>(</a:t>
            </a:r>
            <a:r>
              <a:rPr lang="en-US" sz="1800"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18</a:t>
            </a:r>
            <a:r>
              <a:rPr lang="el-GR" sz="1800" kern="100" dirty="0">
                <a:latin typeface="Calibri" panose="020F0502020204030204" pitchFamily="34" charset="0"/>
                <a:ea typeface="Calibri" panose="020F0502020204030204" pitchFamily="34" charset="0"/>
                <a:cs typeface="Times New Roman" panose="02020603050405020304" pitchFamily="18" charset="0"/>
              </a:rPr>
              <a:t>. Ζαμπέτα 2020: 483, 486-487)</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5509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6B8F35-EBF6-D5FA-7657-B81F21431CEA}"/>
              </a:ext>
            </a:extLst>
          </p:cNvPr>
          <p:cNvSpPr>
            <a:spLocks noGrp="1"/>
          </p:cNvSpPr>
          <p:nvPr>
            <p:ph type="title"/>
          </p:nvPr>
        </p:nvSpPr>
        <p:spPr/>
        <p:txBody>
          <a:bodyPr/>
          <a:lstStyle/>
          <a:p>
            <a:pPr algn="ctr"/>
            <a:r>
              <a:rPr lang="el-GR" b="1" dirty="0"/>
              <a:t>Η σχέση του χαρακτήρα του ΜτΘ με τον λόγο προσφυγής στο ΣτΕ και έπειτα στο ΕΔΔΑ</a:t>
            </a:r>
            <a:endParaRPr lang="el-GR" dirty="0"/>
          </a:p>
        </p:txBody>
      </p:sp>
      <p:sp>
        <p:nvSpPr>
          <p:cNvPr id="3" name="Θέση περιεχομένου 2">
            <a:extLst>
              <a:ext uri="{FF2B5EF4-FFF2-40B4-BE49-F238E27FC236}">
                <a16:creationId xmlns:a16="http://schemas.microsoft.com/office/drawing/2014/main" id="{6CE90C52-5482-9D31-755C-01CA1F42CA75}"/>
              </a:ext>
            </a:extLst>
          </p:cNvPr>
          <p:cNvSpPr>
            <a:spLocks noGrp="1"/>
          </p:cNvSpPr>
          <p:nvPr>
            <p:ph idx="1"/>
          </p:nvPr>
        </p:nvSpPr>
        <p:spPr/>
        <p:txBody>
          <a:bodyPr>
            <a:normAutofit fontScale="85000" lnSpcReduction="20000"/>
          </a:bodyPr>
          <a:lstStyle/>
          <a:p>
            <a:pPr algn="just">
              <a:lnSpc>
                <a:spcPct val="107000"/>
              </a:lnSpc>
              <a:spcAft>
                <a:spcPts val="800"/>
              </a:spcAft>
            </a:pPr>
            <a:endParaRPr lang="el-G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Τι ζητήματα ανακύπτουν όταν οι μαθητές καλούνται να αναπτύξουν «βιωματική σχέση» με «άλλη» θρησκεία ή, γενικότερα, με οποιαδήποτε θρησκεία, λόγω της ένταξης της βιωματικής προσέγγισης στο ΜτΘ, σύμφωνα με το νέο ΑΠ; </a:t>
            </a:r>
          </a:p>
          <a:p>
            <a:pPr marL="0" indent="0" algn="just">
              <a:lnSpc>
                <a:spcPct val="107000"/>
              </a:lnSpc>
              <a:spcAft>
                <a:spcPts val="800"/>
              </a:spcAft>
              <a:buNone/>
            </a:pPr>
            <a:r>
              <a:rPr lang="el-GR" kern="100" dirty="0">
                <a:latin typeface="Calibri" panose="020F0502020204030204" pitchFamily="34" charset="0"/>
                <a:ea typeface="Calibri" panose="020F0502020204030204" pitchFamily="34" charset="0"/>
                <a:cs typeface="Times New Roman" panose="02020603050405020304" pitchFamily="18" charset="0"/>
              </a:rPr>
              <a:t>(Ζαμπέτα 2018: 27)</a:t>
            </a:r>
          </a:p>
          <a:p>
            <a:pPr marL="0" indent="0" algn="just">
              <a:lnSpc>
                <a:spcPct val="107000"/>
              </a:lnSpc>
              <a:spcAft>
                <a:spcPts val="800"/>
              </a:spcAft>
              <a:buNone/>
            </a:pPr>
            <a:endParaRPr lang="el-G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Πόσο μάλλον όταν </a:t>
            </a:r>
            <a:r>
              <a:rPr lang="el-GR" sz="2800" u="sng" kern="100" dirty="0">
                <a:effectLst/>
                <a:latin typeface="Calibri" panose="020F0502020204030204" pitchFamily="34" charset="0"/>
                <a:ea typeface="Calibri" panose="020F0502020204030204" pitchFamily="34" charset="0"/>
                <a:cs typeface="Times New Roman" panose="02020603050405020304" pitchFamily="18" charset="0"/>
              </a:rPr>
              <a:t>υποχρεώνονται σε παρακολούθηση και αξιολόγηση</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 σε ένα μάθημα τέτοιου χαρακτήρα… </a:t>
            </a:r>
          </a:p>
          <a:p>
            <a:pPr marL="0" indent="0" algn="just">
              <a:lnSpc>
                <a:spcPct val="107000"/>
              </a:lnSpc>
              <a:spcAft>
                <a:spcPts val="800"/>
              </a:spcAft>
              <a:buNone/>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(Εγκύκλιος Γαβρόγλου 2017)</a:t>
            </a:r>
          </a:p>
          <a:p>
            <a:pPr marL="0" indent="0">
              <a:buNone/>
            </a:pPr>
            <a:endParaRPr lang="el-GR" dirty="0"/>
          </a:p>
        </p:txBody>
      </p:sp>
    </p:spTree>
    <p:extLst>
      <p:ext uri="{BB962C8B-B14F-4D97-AF65-F5344CB8AC3E}">
        <p14:creationId xmlns:p14="http://schemas.microsoft.com/office/powerpoint/2010/main" val="4067024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B669BF-B765-51F1-22AB-37F7F3F5C35B}"/>
              </a:ext>
            </a:extLst>
          </p:cNvPr>
          <p:cNvSpPr>
            <a:spLocks noGrp="1"/>
          </p:cNvSpPr>
          <p:nvPr>
            <p:ph type="title"/>
          </p:nvPr>
        </p:nvSpPr>
        <p:spPr/>
        <p:txBody>
          <a:bodyPr/>
          <a:lstStyle/>
          <a:p>
            <a:pPr algn="ctr"/>
            <a:r>
              <a:rPr lang="el-GR" b="1" dirty="0"/>
              <a:t>ΜτΘ: Κοσμικό ή ομολογιακό;</a:t>
            </a:r>
            <a:endParaRPr lang="el-GR" dirty="0"/>
          </a:p>
        </p:txBody>
      </p:sp>
      <p:sp>
        <p:nvSpPr>
          <p:cNvPr id="3" name="Θέση περιεχομένου 2">
            <a:extLst>
              <a:ext uri="{FF2B5EF4-FFF2-40B4-BE49-F238E27FC236}">
                <a16:creationId xmlns:a16="http://schemas.microsoft.com/office/drawing/2014/main" id="{05E6CB38-A4CF-2993-B384-7F06AF1BE90A}"/>
              </a:ext>
            </a:extLst>
          </p:cNvPr>
          <p:cNvSpPr>
            <a:spLocks noGrp="1"/>
          </p:cNvSpPr>
          <p:nvPr>
            <p:ph idx="1"/>
          </p:nvPr>
        </p:nvSpPr>
        <p:spPr>
          <a:xfrm>
            <a:off x="838200" y="1825625"/>
            <a:ext cx="10515600" cy="3922032"/>
          </a:xfrm>
        </p:spPr>
        <p:txBody>
          <a:bodyPr>
            <a:normAutofit fontScale="85000" lnSpcReduction="20000"/>
          </a:bodyPr>
          <a:lstStyle/>
          <a:p>
            <a:pPr marL="0" indent="0" algn="just">
              <a:lnSpc>
                <a:spcPct val="107000"/>
              </a:lnSpc>
              <a:spcAft>
                <a:spcPts val="800"/>
              </a:spcAft>
              <a:buNone/>
            </a:pP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1)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Βιωματική προσέγγιση </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του ΜτΘ =&gt;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ΔΕΝ</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 παρουσιάζονται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αντικειμενικά</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 οι διάφορες θρησκείες</a:t>
            </a:r>
          </a:p>
          <a:p>
            <a:pPr marL="0" indent="0" algn="just">
              <a:lnSpc>
                <a:spcPct val="107000"/>
              </a:lnSpc>
              <a:spcAft>
                <a:spcPts val="800"/>
              </a:spcAft>
              <a:buNone/>
            </a:pP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2)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Κεντρική η θέση της Ορθοδοξίας </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στα περιεχόμενα του μαθήματος με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αποσπασματική και περιστασιακή</a:t>
            </a:r>
            <a:r>
              <a:rPr lang="el-GR" b="1" u="sng" kern="100" dirty="0">
                <a:latin typeface="Calibri" panose="020F0502020204030204" pitchFamily="34" charset="0"/>
                <a:ea typeface="Calibri" panose="020F0502020204030204" pitchFamily="34" charset="0"/>
                <a:cs typeface="Times New Roman" panose="02020603050405020304" pitchFamily="18" charset="0"/>
              </a:rPr>
              <a:t>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αναφορά σε άλλες «γνωστές» θρησκείες</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 =&gt; Μη ισοβαρής αναφορά στις διάφορες θρησκείες</a:t>
            </a:r>
            <a:endParaRPr lang="el-GR" sz="28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b="1" u="sng" kern="100" dirty="0">
                <a:latin typeface="Calibri" panose="020F0502020204030204" pitchFamily="34" charset="0"/>
                <a:ea typeface="Calibri" panose="020F0502020204030204" pitchFamily="34" charset="0"/>
                <a:cs typeface="Times New Roman" panose="02020603050405020304" pitchFamily="18" charset="0"/>
              </a:rPr>
              <a:t>ΣΥΜΠΕΡΑΣΜΑ: </a:t>
            </a:r>
          </a:p>
          <a:p>
            <a:pPr marL="0" indent="0" algn="just">
              <a:lnSpc>
                <a:spcPct val="107000"/>
              </a:lnSpc>
              <a:spcAft>
                <a:spcPts val="800"/>
              </a:spcAft>
              <a:buNone/>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ΜτΘ: </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ΔΕΝ έχει κοσμικό χαρακτήρα, αλλά ομολογιακό (πλουραλιστικό </a:t>
            </a:r>
            <a:r>
              <a:rPr lang="el-GR" sz="2800" b="1" u="sng" kern="100" dirty="0">
                <a:effectLst/>
                <a:latin typeface="Calibri" panose="020F0502020204030204" pitchFamily="34" charset="0"/>
                <a:ea typeface="Calibri" panose="020F0502020204030204" pitchFamily="34" charset="0"/>
                <a:cs typeface="Times New Roman" panose="02020603050405020304" pitchFamily="18" charset="0"/>
              </a:rPr>
              <a:t>μόνο κατ’ επίφαση</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(Ζαμπέτα 2018: 26-27, 2020: 485, 489)</a:t>
            </a:r>
          </a:p>
        </p:txBody>
      </p:sp>
    </p:spTree>
    <p:extLst>
      <p:ext uri="{BB962C8B-B14F-4D97-AF65-F5344CB8AC3E}">
        <p14:creationId xmlns:p14="http://schemas.microsoft.com/office/powerpoint/2010/main" val="1549084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7DE833-AA99-F79F-0170-42EAADB175B0}"/>
              </a:ext>
            </a:extLst>
          </p:cNvPr>
          <p:cNvSpPr>
            <a:spLocks noGrp="1"/>
          </p:cNvSpPr>
          <p:nvPr>
            <p:ph type="title"/>
          </p:nvPr>
        </p:nvSpPr>
        <p:spPr/>
        <p:txBody>
          <a:bodyPr>
            <a:normAutofit fontScale="90000"/>
          </a:bodyPr>
          <a:lstStyle/>
          <a:p>
            <a:pPr algn="ctr"/>
            <a:r>
              <a:rPr lang="el-GR" sz="4400" b="1" dirty="0">
                <a:effectLst/>
                <a:ea typeface="Calibri" panose="020F0502020204030204" pitchFamily="34" charset="0"/>
                <a:cs typeface="Times New Roman" panose="02020603050405020304" pitchFamily="18" charset="0"/>
              </a:rPr>
              <a:t>Υπόθεση Παπαγεωργίου κ.ά. κ</a:t>
            </a:r>
            <a:r>
              <a:rPr lang="el-GR" b="1" dirty="0">
                <a:ea typeface="Calibri" panose="020F0502020204030204" pitchFamily="34" charset="0"/>
                <a:cs typeface="Times New Roman" panose="02020603050405020304" pitchFamily="18" charset="0"/>
              </a:rPr>
              <a:t>ατά Ελλάδος:  </a:t>
            </a:r>
            <a:br>
              <a:rPr lang="el-GR" b="1" dirty="0">
                <a:ea typeface="Calibri" panose="020F0502020204030204" pitchFamily="34" charset="0"/>
                <a:cs typeface="Times New Roman" panose="02020603050405020304" pitchFamily="18" charset="0"/>
              </a:rPr>
            </a:br>
            <a:r>
              <a:rPr lang="el-GR" sz="4400" b="1" dirty="0">
                <a:effectLst/>
                <a:ea typeface="Calibri" panose="020F0502020204030204" pitchFamily="34" charset="0"/>
                <a:cs typeface="Times New Roman" panose="02020603050405020304" pitchFamily="18" charset="0"/>
              </a:rPr>
              <a:t>Τι ισχυρίζονταν οι προσφεύγοντες σχετικά με τον χαρακτήρα του ΜτΘ;</a:t>
            </a:r>
            <a:endParaRPr lang="el-GR" dirty="0"/>
          </a:p>
        </p:txBody>
      </p:sp>
      <p:sp>
        <p:nvSpPr>
          <p:cNvPr id="3" name="Θέση περιεχομένου 2">
            <a:extLst>
              <a:ext uri="{FF2B5EF4-FFF2-40B4-BE49-F238E27FC236}">
                <a16:creationId xmlns:a16="http://schemas.microsoft.com/office/drawing/2014/main" id="{7E0DB71E-3955-75F4-1277-70B1B2694DFD}"/>
              </a:ext>
            </a:extLst>
          </p:cNvPr>
          <p:cNvSpPr>
            <a:spLocks noGrp="1"/>
          </p:cNvSpPr>
          <p:nvPr>
            <p:ph idx="1"/>
          </p:nvPr>
        </p:nvSpPr>
        <p:spPr>
          <a:xfrm>
            <a:off x="838200" y="2105545"/>
            <a:ext cx="10515600" cy="4136636"/>
          </a:xfrm>
        </p:spPr>
        <p:txBody>
          <a:bodyPr>
            <a:normAutofit/>
          </a:bodyPr>
          <a:lstStyle/>
          <a:p>
            <a:pPr marL="0" indent="0">
              <a:lnSpc>
                <a:spcPct val="107000"/>
              </a:lnSpc>
              <a:spcAft>
                <a:spcPts val="800"/>
              </a:spcAft>
              <a:buNone/>
            </a:pPr>
            <a:r>
              <a:rPr lang="el-GR" sz="2800" b="1" u="sng" dirty="0">
                <a:latin typeface="Calibri" panose="020F0502020204030204" pitchFamily="34" charset="0"/>
                <a:ea typeface="Calibri" panose="020F0502020204030204" pitchFamily="34" charset="0"/>
                <a:cs typeface="Times New Roman" panose="02020603050405020304" pitchFamily="18" charset="0"/>
              </a:rPr>
              <a:t>Παραβίαση άρ. 2 του Πρώτου Πρόσθετου Πρωτοκόλλου (ΠΠΠ) της ΕΣΔΑ </a:t>
            </a:r>
          </a:p>
          <a:p>
            <a:pPr>
              <a:lnSpc>
                <a:spcPct val="107000"/>
              </a:lnSpc>
              <a:spcAft>
                <a:spcPts val="800"/>
              </a:spcAft>
            </a:pPr>
            <a:r>
              <a:rPr lang="el-GR" sz="2800" dirty="0">
                <a:latin typeface="Calibri" panose="020F0502020204030204" pitchFamily="34" charset="0"/>
                <a:ea typeface="Calibri" panose="020F0502020204030204" pitchFamily="34" charset="0"/>
                <a:cs typeface="Times New Roman" panose="02020603050405020304" pitchFamily="18" charset="0"/>
              </a:rPr>
              <a:t>ΜτΘ: Α</a:t>
            </a:r>
            <a:r>
              <a:rPr lang="el-GR" dirty="0"/>
              <a:t>ναφερόταν σε διάφορες «γνωστές» θρησκείες, και μάλιστα, όχι με </a:t>
            </a:r>
            <a:r>
              <a:rPr lang="el-GR" sz="2800" dirty="0">
                <a:latin typeface="Calibri" panose="020F0502020204030204" pitchFamily="34" charset="0"/>
                <a:ea typeface="Calibri" panose="020F0502020204030204" pitchFamily="34" charset="0"/>
                <a:cs typeface="Times New Roman" panose="02020603050405020304" pitchFamily="18" charset="0"/>
              </a:rPr>
              <a:t>αντικειμενικό, κριτικό και πλουραλιστικό τρόπο =&gt; </a:t>
            </a:r>
            <a:r>
              <a:rPr lang="el-GR" sz="2800" u="sng" dirty="0">
                <a:latin typeface="Calibri" panose="020F0502020204030204" pitchFamily="34" charset="0"/>
                <a:ea typeface="Calibri" panose="020F0502020204030204" pitchFamily="34" charset="0"/>
                <a:cs typeface="Times New Roman" panose="02020603050405020304" pitchFamily="18" charset="0"/>
              </a:rPr>
              <a:t>ΔΕΝ</a:t>
            </a:r>
            <a:r>
              <a:rPr lang="el-GR" sz="2800" dirty="0">
                <a:latin typeface="Calibri" panose="020F0502020204030204" pitchFamily="34" charset="0"/>
                <a:ea typeface="Calibri" panose="020F0502020204030204" pitchFamily="34" charset="0"/>
                <a:cs typeface="Times New Roman" panose="02020603050405020304" pitchFamily="18" charset="0"/>
              </a:rPr>
              <a:t> </a:t>
            </a:r>
            <a:r>
              <a:rPr lang="el-GR" dirty="0">
                <a:latin typeface="Calibri" panose="020F0502020204030204" pitchFamily="34" charset="0"/>
                <a:ea typeface="Calibri" panose="020F0502020204030204" pitchFamily="34" charset="0"/>
                <a:cs typeface="Times New Roman" panose="02020603050405020304" pitchFamily="18" charset="0"/>
              </a:rPr>
              <a:t>ήταν σύμφωνο με τις θρησκευτικές και φιλοσοφικές πεποιθήσεις των γονέων τους </a:t>
            </a:r>
          </a:p>
          <a:p>
            <a:pPr marL="0" indent="0">
              <a:lnSpc>
                <a:spcPct val="107000"/>
              </a:lnSpc>
              <a:spcAft>
                <a:spcPts val="800"/>
              </a:spcAft>
              <a:buNone/>
            </a:pPr>
            <a:r>
              <a:rPr lang="el-GR" kern="100" dirty="0">
                <a:latin typeface="Calibri" panose="020F0502020204030204" pitchFamily="34" charset="0"/>
                <a:ea typeface="Calibri" panose="020F0502020204030204" pitchFamily="34" charset="0"/>
                <a:cs typeface="Times New Roman" panose="02020603050405020304" pitchFamily="18" charset="0"/>
              </a:rPr>
              <a:t>(</a:t>
            </a:r>
            <a:r>
              <a:rPr lang="en-US" kern="100" dirty="0">
                <a:latin typeface="Calibri" panose="020F0502020204030204" pitchFamily="34" charset="0"/>
                <a:ea typeface="Calibri" panose="020F0502020204030204" pitchFamily="34" charset="0"/>
                <a:cs typeface="Times New Roman" panose="02020603050405020304" pitchFamily="18" charset="0"/>
              </a:rPr>
              <a:t>European Court of Human Rights 2020:</a:t>
            </a:r>
            <a:r>
              <a:rPr lang="el-GR" kern="100" dirty="0">
                <a:latin typeface="Calibri" panose="020F0502020204030204" pitchFamily="34" charset="0"/>
                <a:ea typeface="Calibri" panose="020F0502020204030204" pitchFamily="34" charset="0"/>
                <a:cs typeface="Times New Roman" panose="02020603050405020304" pitchFamily="18" charset="0"/>
              </a:rPr>
              <a:t> 10-11)</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l-GR"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750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80C005-0CCE-BB2A-2AB0-F0C273C3C16B}"/>
              </a:ext>
            </a:extLst>
          </p:cNvPr>
          <p:cNvSpPr>
            <a:spLocks noGrp="1"/>
          </p:cNvSpPr>
          <p:nvPr>
            <p:ph type="title"/>
          </p:nvPr>
        </p:nvSpPr>
        <p:spPr/>
        <p:txBody>
          <a:bodyPr>
            <a:normAutofit/>
          </a:bodyPr>
          <a:lstStyle/>
          <a:p>
            <a:pPr algn="ctr"/>
            <a:r>
              <a:rPr lang="el-GR" sz="4400" b="1" dirty="0">
                <a:effectLst/>
                <a:ea typeface="Calibri" panose="020F0502020204030204" pitchFamily="34" charset="0"/>
                <a:cs typeface="Times New Roman" panose="02020603050405020304" pitchFamily="18" charset="0"/>
              </a:rPr>
              <a:t>Τι ισχυρίζονταν οι προσφεύγοντες σχετικά με τη διαδικασία της απαλλαγής από το ΜτΘ; </a:t>
            </a:r>
            <a:endParaRPr lang="el-GR" dirty="0"/>
          </a:p>
        </p:txBody>
      </p:sp>
      <p:sp>
        <p:nvSpPr>
          <p:cNvPr id="3" name="Θέση περιεχομένου 2">
            <a:extLst>
              <a:ext uri="{FF2B5EF4-FFF2-40B4-BE49-F238E27FC236}">
                <a16:creationId xmlns:a16="http://schemas.microsoft.com/office/drawing/2014/main" id="{4FF7AD7A-DA6E-C259-1831-AFDF81F4DB5F}"/>
              </a:ext>
            </a:extLst>
          </p:cNvPr>
          <p:cNvSpPr>
            <a:spLocks noGrp="1"/>
          </p:cNvSpPr>
          <p:nvPr>
            <p:ph idx="1"/>
          </p:nvPr>
        </p:nvSpPr>
        <p:spPr>
          <a:xfrm>
            <a:off x="838200" y="2021567"/>
            <a:ext cx="10227906" cy="4547184"/>
          </a:xfrm>
        </p:spPr>
        <p:txBody>
          <a:bodyPr>
            <a:noAutofit/>
          </a:bodyPr>
          <a:lstStyle/>
          <a:p>
            <a:pPr marL="0" indent="0">
              <a:lnSpc>
                <a:spcPct val="120000"/>
              </a:lnSpc>
              <a:buNone/>
            </a:pPr>
            <a:r>
              <a:rPr lang="el-GR" sz="1600" b="1" u="sng" dirty="0"/>
              <a:t>Γιατί δεν ζητούσαν απαλλαγή, αφού δεν τους ικανοποιούσε ο τρόπος διδασκαλίας του ΜτΘ, σύμφωνα με το νέο ΑΠ;</a:t>
            </a:r>
          </a:p>
          <a:p>
            <a:pPr marL="0" indent="0">
              <a:lnSpc>
                <a:spcPct val="120000"/>
              </a:lnSpc>
              <a:buNone/>
            </a:pPr>
            <a:r>
              <a:rPr lang="el-GR" sz="1600" u="sng" dirty="0"/>
              <a:t>Δεν διεκδίκησαν ΠΟΤΕ απαλλαγή από το ΜτΘ</a:t>
            </a:r>
            <a:r>
              <a:rPr lang="el-GR" sz="1600" dirty="0"/>
              <a:t>, γιατί σύμφωνα με την Εγκύκλιο Γαβρόγλου (2017), που διατήρησε αυτούσιο το νόημα της Εγκυκλίου Λοβέρδου (2015), δικαίωμα απαλλαγής από το ΜτΘ είχαν μόνο οι μη Χριστιανοί Ορθόδοξοι μαθητές, οι οποίοι μάλιστα έπρεπε να δηλώσουν στην αίτηση απαλλαγής, και άρα στον Διευθυντή του σχολείου τους, ότι δεν είναι Χριστιανοί Ορθόδοξοι. </a:t>
            </a:r>
            <a:endParaRPr lang="el-GR" sz="1600" u="sng" dirty="0"/>
          </a:p>
          <a:p>
            <a:pPr marL="0" indent="0">
              <a:lnSpc>
                <a:spcPct val="120000"/>
              </a:lnSpc>
              <a:buNone/>
            </a:pPr>
            <a:r>
              <a:rPr lang="el-GR" sz="1600" u="sng" dirty="0"/>
              <a:t>Πώς ερμήνευσαν αυτή την προϋπόθεση οι προσφεύγοντες;</a:t>
            </a:r>
          </a:p>
          <a:p>
            <a:pPr marL="0" indent="0">
              <a:lnSpc>
                <a:spcPct val="120000"/>
              </a:lnSpc>
              <a:buNone/>
            </a:pPr>
            <a:r>
              <a:rPr lang="el-GR" sz="1600" dirty="0"/>
              <a:t>Ισχυρίστηκαν: </a:t>
            </a:r>
            <a:r>
              <a:rPr lang="el-GR" sz="1600" b="1" u="sng" dirty="0"/>
              <a:t>Παραβίαση αρνητικής διάστασης της θρησκευτικής ελευθερίας (άρ. 9 της ΕΣΔΑ)</a:t>
            </a:r>
            <a:endParaRPr lang="el-GR" sz="1600" dirty="0"/>
          </a:p>
          <a:p>
            <a:pPr>
              <a:lnSpc>
                <a:spcPct val="120000"/>
              </a:lnSpc>
            </a:pPr>
            <a:r>
              <a:rPr lang="el-GR" sz="1600" dirty="0"/>
              <a:t>Υποχρεώνονταν να δηλώσουν ενώπιον δημόσιας αρχής (δηλαδή ενώπιον του Διευθυντή, ο οποίος εκπροσωπεί το Κράτος) ότι </a:t>
            </a:r>
            <a:r>
              <a:rPr lang="el-GR" sz="1600" b="1" u="sng" dirty="0"/>
              <a:t>ΔΕΝ είναι Χριστιανοί Ορθόδοξοι!</a:t>
            </a:r>
            <a:r>
              <a:rPr lang="el-GR" sz="1600" b="1" dirty="0"/>
              <a:t> </a:t>
            </a:r>
          </a:p>
          <a:p>
            <a:pPr>
              <a:lnSpc>
                <a:spcPct val="120000"/>
              </a:lnSpc>
            </a:pPr>
            <a:r>
              <a:rPr lang="el-GR" sz="1600" dirty="0"/>
              <a:t>Έμμεση - αρνητική δήλωση θρησκεύματος: ΔΕΝ αποκάλυπταν τι είναι, ωστόσο αποκάλυπταν τι ΔΕΝ ΕΙΝΑΙ</a:t>
            </a:r>
          </a:p>
          <a:p>
            <a:pPr marL="0" indent="0">
              <a:lnSpc>
                <a:spcPct val="120000"/>
              </a:lnSpc>
              <a:buNone/>
            </a:pPr>
            <a:endParaRPr lang="en-US" sz="1600" b="1" u="sng"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2)</a:t>
            </a:r>
            <a:endParaRPr lang="el-GR" sz="1600" dirty="0"/>
          </a:p>
        </p:txBody>
      </p:sp>
    </p:spTree>
    <p:extLst>
      <p:ext uri="{BB962C8B-B14F-4D97-AF65-F5344CB8AC3E}">
        <p14:creationId xmlns:p14="http://schemas.microsoft.com/office/powerpoint/2010/main" val="2951878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6897FC-BFB9-7432-D413-4496CAD6D8BB}"/>
              </a:ext>
            </a:extLst>
          </p:cNvPr>
          <p:cNvSpPr>
            <a:spLocks noGrp="1"/>
          </p:cNvSpPr>
          <p:nvPr>
            <p:ph type="title"/>
          </p:nvPr>
        </p:nvSpPr>
        <p:spPr/>
        <p:txBody>
          <a:bodyPr>
            <a:normAutofit fontScale="90000"/>
          </a:bodyPr>
          <a:lstStyle/>
          <a:p>
            <a:pPr algn="ctr"/>
            <a:r>
              <a:rPr lang="el-GR" sz="4400" b="1" dirty="0">
                <a:effectLst/>
                <a:ea typeface="Calibri" panose="020F0502020204030204" pitchFamily="34" charset="0"/>
                <a:cs typeface="Times New Roman" panose="02020603050405020304" pitchFamily="18" charset="0"/>
              </a:rPr>
              <a:t>Τι ισχυρίζονταν οι προσφεύγοντες</a:t>
            </a:r>
            <a:r>
              <a:rPr lang="en-US" sz="4400" b="1" dirty="0">
                <a:effectLst/>
                <a:ea typeface="Calibri" panose="020F0502020204030204" pitchFamily="34" charset="0"/>
                <a:cs typeface="Times New Roman" panose="02020603050405020304" pitchFamily="18" charset="0"/>
              </a:rPr>
              <a:t> </a:t>
            </a:r>
            <a:r>
              <a:rPr lang="el-GR" sz="4400" b="1" dirty="0">
                <a:effectLst/>
                <a:ea typeface="Calibri" panose="020F0502020204030204" pitchFamily="34" charset="0"/>
                <a:cs typeface="Times New Roman" panose="02020603050405020304" pitchFamily="18" charset="0"/>
              </a:rPr>
              <a:t>σχετικά με τη διαδικασία της απαλλαγής από το ΜτΘ; (συνέχεια…)</a:t>
            </a:r>
            <a:endParaRPr lang="el-GR" dirty="0"/>
          </a:p>
        </p:txBody>
      </p:sp>
      <p:sp>
        <p:nvSpPr>
          <p:cNvPr id="3" name="Θέση περιεχομένου 2">
            <a:extLst>
              <a:ext uri="{FF2B5EF4-FFF2-40B4-BE49-F238E27FC236}">
                <a16:creationId xmlns:a16="http://schemas.microsoft.com/office/drawing/2014/main" id="{47586ACF-E348-D90E-709E-55564E165D84}"/>
              </a:ext>
            </a:extLst>
          </p:cNvPr>
          <p:cNvSpPr>
            <a:spLocks noGrp="1"/>
          </p:cNvSpPr>
          <p:nvPr>
            <p:ph idx="1"/>
          </p:nvPr>
        </p:nvSpPr>
        <p:spPr>
          <a:xfrm>
            <a:off x="838200" y="1956253"/>
            <a:ext cx="10515600" cy="4351338"/>
          </a:xfrm>
        </p:spPr>
        <p:txBody>
          <a:bodyPr>
            <a:normAutofit fontScale="70000" lnSpcReduction="20000"/>
          </a:bodyPr>
          <a:lstStyle/>
          <a:p>
            <a:pPr marL="0" indent="0">
              <a:buNone/>
            </a:pPr>
            <a:r>
              <a:rPr lang="el-GR" b="1" u="sng" kern="100" dirty="0">
                <a:latin typeface="Calibri" panose="020F0502020204030204" pitchFamily="34" charset="0"/>
                <a:ea typeface="Calibri" panose="020F0502020204030204" pitchFamily="34" charset="0"/>
                <a:cs typeface="Times New Roman" panose="02020603050405020304" pitchFamily="18" charset="0"/>
              </a:rPr>
              <a:t>Παραβίαση άρ. 8 της ΕΣΔΑ: Δικαίωμα σεβασμού της ιδιωτικής και οικογενειακής ζωής</a:t>
            </a:r>
          </a:p>
          <a:p>
            <a:pPr marL="0" indent="0">
              <a:buNone/>
            </a:pPr>
            <a:endParaRPr lang="el-GR" b="1" u="sng" kern="100" dirty="0">
              <a:latin typeface="Calibri" panose="020F0502020204030204" pitchFamily="34" charset="0"/>
              <a:ea typeface="Calibri" panose="020F0502020204030204" pitchFamily="34" charset="0"/>
              <a:cs typeface="Times New Roman" panose="02020603050405020304" pitchFamily="18" charset="0"/>
            </a:endParaRPr>
          </a:p>
          <a:p>
            <a:r>
              <a:rPr lang="el-GR" kern="100" dirty="0">
                <a:latin typeface="Calibri" panose="020F0502020204030204" pitchFamily="34" charset="0"/>
                <a:ea typeface="Calibri" panose="020F0502020204030204" pitchFamily="34" charset="0"/>
                <a:cs typeface="Times New Roman" panose="02020603050405020304" pitchFamily="18" charset="0"/>
              </a:rPr>
              <a:t>Ισχυρισμός: Θρήσκευμα = ευαίσθητο προσωπικό δεδομένο</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kern="100" dirty="0">
                <a:latin typeface="Calibri" panose="020F0502020204030204" pitchFamily="34" charset="0"/>
                <a:ea typeface="Calibri" panose="020F0502020204030204" pitchFamily="34" charset="0"/>
                <a:cs typeface="Times New Roman" panose="02020603050405020304" pitchFamily="18" charset="0"/>
              </a:rPr>
              <a:t>Παρ’ όλα αυτά, το Κράτος υποχρεώνει τον γονέα σε δημόσια δήλωση των θρησκευτικών του πεποιθήσεων στην αίτηση για απαλλαγή του παιδιού του από το ΜτΘ</a:t>
            </a:r>
          </a:p>
          <a:p>
            <a:pPr marL="0" indent="0">
              <a:buNone/>
            </a:pPr>
            <a:endParaRPr lang="el-GR" kern="100" dirty="0">
              <a:latin typeface="Calibri" panose="020F0502020204030204" pitchFamily="34" charset="0"/>
              <a:ea typeface="Calibri" panose="020F0502020204030204" pitchFamily="34" charset="0"/>
              <a:cs typeface="Times New Roman" panose="02020603050405020304" pitchFamily="18" charset="0"/>
            </a:endParaRPr>
          </a:p>
          <a:p>
            <a:r>
              <a:rPr lang="el-GR" dirty="0">
                <a:latin typeface="Calibri" panose="020F0502020204030204" pitchFamily="34" charset="0"/>
                <a:ea typeface="Calibri" panose="020F0502020204030204" pitchFamily="34" charset="0"/>
                <a:cs typeface="Times New Roman" panose="02020603050405020304" pitchFamily="18" charset="0"/>
              </a:rPr>
              <a:t>Επίσης, η</a:t>
            </a:r>
            <a:r>
              <a:rPr lang="el-GR" sz="2800" dirty="0">
                <a:latin typeface="Calibri" panose="020F0502020204030204" pitchFamily="34" charset="0"/>
                <a:ea typeface="Calibri" panose="020F0502020204030204" pitchFamily="34" charset="0"/>
                <a:cs typeface="Times New Roman" panose="02020603050405020304" pitchFamily="18" charset="0"/>
              </a:rPr>
              <a:t> δήλωση απαλλαγής ελέγχεται από τον Διευθυντή του σχολείου ως προς την εγκυρότητά της, δηλαδή από δημόσια αρχή (Διευθυντής = εκπροσωπεί το Κράτος) =&gt; αν είναι αληθής, τότε δίνεται η απαλλαγή και η σχετική δήλωση τηρείται στα σχολικά αρχεία </a:t>
            </a:r>
          </a:p>
          <a:p>
            <a:pPr marL="0" indent="0">
              <a:buNone/>
            </a:pPr>
            <a:endParaRPr lang="el-GR"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l-GR" dirty="0">
                <a:latin typeface="Calibri" panose="020F0502020204030204" pitchFamily="34" charset="0"/>
                <a:ea typeface="Calibri" panose="020F0502020204030204" pitchFamily="34" charset="0"/>
                <a:cs typeface="Times New Roman" panose="02020603050405020304" pitchFamily="18" charset="0"/>
              </a:rPr>
              <a:t> Με αυτόν τον τρόπο, σύμφωνα με τους προσφεύγοντες, το Κράτος παρεμβαίνει </a:t>
            </a:r>
            <a:r>
              <a:rPr lang="el-GR" dirty="0"/>
              <a:t>στην ιδιωτική και οικογενειακή ζωή των μαθητών και των οικογενειών τους</a:t>
            </a:r>
          </a:p>
          <a:p>
            <a:endParaRPr lang="el-GR" sz="2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kern="100" dirty="0">
                <a:latin typeface="Calibri" panose="020F0502020204030204" pitchFamily="34" charset="0"/>
                <a:ea typeface="Calibri" panose="020F0502020204030204" pitchFamily="34" charset="0"/>
                <a:cs typeface="Times New Roman" panose="02020603050405020304" pitchFamily="18" charset="0"/>
              </a:rPr>
              <a:t>(</a:t>
            </a:r>
            <a:r>
              <a:rPr lang="en-US"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a:t>
            </a:r>
            <a:r>
              <a:rPr lang="el-GR" kern="100" dirty="0">
                <a:latin typeface="Calibri" panose="020F0502020204030204" pitchFamily="34" charset="0"/>
                <a:ea typeface="Calibri" panose="020F0502020204030204" pitchFamily="34" charset="0"/>
                <a:cs typeface="Times New Roman" panose="02020603050405020304" pitchFamily="18" charset="0"/>
              </a:rPr>
              <a:t>10 &amp; 17)</a:t>
            </a:r>
            <a:endParaRPr lang="el-GR"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1417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3889D-9620-C282-7BFF-659D3EDCD5F2}"/>
              </a:ext>
            </a:extLst>
          </p:cNvPr>
          <p:cNvSpPr>
            <a:spLocks noGrp="1"/>
          </p:cNvSpPr>
          <p:nvPr>
            <p:ph type="title"/>
          </p:nvPr>
        </p:nvSpPr>
        <p:spPr/>
        <p:txBody>
          <a:bodyPr>
            <a:normAutofit fontScale="90000"/>
          </a:bodyPr>
          <a:lstStyle/>
          <a:p>
            <a:pPr algn="ctr"/>
            <a:r>
              <a:rPr lang="el-GR" sz="4000" b="1" dirty="0">
                <a:ea typeface="Calibri" panose="020F0502020204030204" pitchFamily="34" charset="0"/>
                <a:cs typeface="Times New Roman" panose="02020603050405020304" pitchFamily="18" charset="0"/>
              </a:rPr>
              <a:t>Τι ισχυρίζονταν οι προσφεύγοντες</a:t>
            </a:r>
            <a:r>
              <a:rPr lang="en-US" sz="4000" b="1" dirty="0">
                <a:ea typeface="Calibri" panose="020F0502020204030204" pitchFamily="34" charset="0"/>
                <a:cs typeface="Times New Roman" panose="02020603050405020304" pitchFamily="18" charset="0"/>
              </a:rPr>
              <a:t> </a:t>
            </a:r>
            <a:r>
              <a:rPr lang="el-GR" sz="4000" b="1" dirty="0">
                <a:ea typeface="Calibri" panose="020F0502020204030204" pitchFamily="34" charset="0"/>
                <a:cs typeface="Times New Roman" panose="02020603050405020304" pitchFamily="18" charset="0"/>
              </a:rPr>
              <a:t>σχετικά με τη διαδικασία της απαλλαγής από το ΜτΘ; (συνέχεια…)</a:t>
            </a:r>
          </a:p>
        </p:txBody>
      </p:sp>
      <p:sp>
        <p:nvSpPr>
          <p:cNvPr id="3" name="Θέση περιεχομένου 2">
            <a:extLst>
              <a:ext uri="{FF2B5EF4-FFF2-40B4-BE49-F238E27FC236}">
                <a16:creationId xmlns:a16="http://schemas.microsoft.com/office/drawing/2014/main" id="{ECC9F351-1048-E480-8EFD-BF4D466856A0}"/>
              </a:ext>
            </a:extLst>
          </p:cNvPr>
          <p:cNvSpPr>
            <a:spLocks noGrp="1"/>
          </p:cNvSpPr>
          <p:nvPr>
            <p:ph idx="1"/>
          </p:nvPr>
        </p:nvSpPr>
        <p:spPr>
          <a:xfrm>
            <a:off x="838200" y="1810139"/>
            <a:ext cx="10829925" cy="4967190"/>
          </a:xfrm>
        </p:spPr>
        <p:txBody>
          <a:bodyPr>
            <a:normAutofit fontScale="85000" lnSpcReduction="20000"/>
          </a:bodyPr>
          <a:lstStyle/>
          <a:p>
            <a:pPr marL="0" indent="0">
              <a:lnSpc>
                <a:spcPct val="107000"/>
              </a:lnSpc>
              <a:spcAft>
                <a:spcPts val="800"/>
              </a:spcAft>
              <a:buNone/>
            </a:pPr>
            <a:r>
              <a:rPr lang="el-GR" sz="1800" b="1" u="sng" dirty="0">
                <a:latin typeface="Calibri" panose="020F0502020204030204" pitchFamily="34" charset="0"/>
                <a:ea typeface="Calibri" panose="020F0502020204030204" pitchFamily="34" charset="0"/>
                <a:cs typeface="Times New Roman" panose="02020603050405020304" pitchFamily="18" charset="0"/>
              </a:rPr>
              <a:t>Παραβίαση άρ.14 της ΕΣΔΑ: Απαγόρευση των διακρίσεων</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Δεν επιτρέπεται η απαλλαγή σε χριστιανούς ορθόδοξους μαθητές =&gt; </a:t>
            </a:r>
            <a:r>
              <a:rPr lang="el-GR" sz="1800" b="1" dirty="0">
                <a:latin typeface="Calibri" panose="020F0502020204030204" pitchFamily="34" charset="0"/>
                <a:ea typeface="Calibri" panose="020F0502020204030204" pitchFamily="34" charset="0"/>
                <a:cs typeface="Times New Roman" panose="02020603050405020304" pitchFamily="18" charset="0"/>
              </a:rPr>
              <a:t>Μη ισότιμη μεταχείριση μαθητών </a:t>
            </a:r>
            <a:r>
              <a:rPr lang="el-GR" sz="1800" dirty="0">
                <a:latin typeface="Calibri" panose="020F0502020204030204" pitchFamily="34" charset="0"/>
                <a:ea typeface="Calibri" panose="020F0502020204030204" pitchFamily="34" charset="0"/>
                <a:cs typeface="Times New Roman" panose="02020603050405020304" pitchFamily="18" charset="0"/>
              </a:rPr>
              <a:t>(το θρήσκευμα δημιουργεί διακρίσεις ως προς τα δικαιώματα που έχουν οι μαθητές)</a:t>
            </a:r>
          </a:p>
          <a:p>
            <a:pPr marL="0" indent="0">
              <a:lnSpc>
                <a:spcPct val="107000"/>
              </a:lnSpc>
              <a:spcAft>
                <a:spcPts val="800"/>
              </a:spcAft>
              <a:buNone/>
            </a:pP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latin typeface="Calibri" panose="020F0502020204030204" pitchFamily="34" charset="0"/>
                <a:ea typeface="Calibri" panose="020F0502020204030204" pitchFamily="34" charset="0"/>
                <a:cs typeface="Times New Roman" panose="02020603050405020304" pitchFamily="18" charset="0"/>
              </a:rPr>
              <a:t>Μη Ορθόδοξοι Χριστιανοί μαθητές </a:t>
            </a:r>
            <a:r>
              <a:rPr lang="el-GR" sz="1800" dirty="0">
                <a:latin typeface="Calibri" panose="020F0502020204030204" pitchFamily="34" charset="0"/>
                <a:ea typeface="Calibri" panose="020F0502020204030204" pitchFamily="34" charset="0"/>
                <a:cs typeface="Times New Roman" panose="02020603050405020304" pitchFamily="18" charset="0"/>
              </a:rPr>
              <a:t>=&gt; έχουν δικαίωμα απαλλαγής λόγω των αναφορών του ΜτΘ σε διάφορες «γνωστές» θρησκείες με μη αντικειμενικό τρόπο που θα πρόσβαλλε τις θρησκευτικές τους πεποιθήσεις</a:t>
            </a:r>
          </a:p>
          <a:p>
            <a:pPr marL="0" indent="0">
              <a:lnSpc>
                <a:spcPct val="107000"/>
              </a:lnSpc>
              <a:spcAft>
                <a:spcPts val="800"/>
              </a:spcAft>
              <a:buNone/>
            </a:pP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latin typeface="Calibri" panose="020F0502020204030204" pitchFamily="34" charset="0"/>
                <a:ea typeface="Calibri" panose="020F0502020204030204" pitchFamily="34" charset="0"/>
                <a:cs typeface="Times New Roman" panose="02020603050405020304" pitchFamily="18" charset="0"/>
              </a:rPr>
              <a:t>Χριστιανοί Ορθόδοξοι μαθητές</a:t>
            </a:r>
            <a:r>
              <a:rPr lang="el-GR" sz="1800" dirty="0">
                <a:latin typeface="Calibri" panose="020F0502020204030204" pitchFamily="34" charset="0"/>
                <a:ea typeface="Calibri" panose="020F0502020204030204" pitchFamily="34" charset="0"/>
                <a:cs typeface="Times New Roman" panose="02020603050405020304" pitchFamily="18" charset="0"/>
              </a:rPr>
              <a:t> =&gt; όχι δικαίωμα απαλλαγής, διότι πέρα από τις αναφορές του ΜτΘ σε διάφορες «γνωστές» θρησκείες, δίνεται έμφαση στην Ορθοδοξία</a:t>
            </a:r>
          </a:p>
          <a:p>
            <a:pPr marL="0" indent="0">
              <a:lnSpc>
                <a:spcPct val="107000"/>
              </a:lnSpc>
              <a:spcAft>
                <a:spcPts val="800"/>
              </a:spcAft>
              <a:buNone/>
            </a:pPr>
            <a:r>
              <a:rPr lang="el-GR" sz="1800" dirty="0">
                <a:latin typeface="Calibri" panose="020F0502020204030204" pitchFamily="34" charset="0"/>
                <a:ea typeface="Calibri" panose="020F0502020204030204" pitchFamily="34" charset="0"/>
                <a:cs typeface="Times New Roman" panose="02020603050405020304" pitchFamily="18" charset="0"/>
              </a:rPr>
              <a:t>(</a:t>
            </a:r>
            <a:r>
              <a:rPr lang="en-US" sz="1800"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a:t>
            </a:r>
            <a:r>
              <a:rPr lang="el-GR" sz="1800" kern="100" dirty="0">
                <a:latin typeface="Calibri" panose="020F0502020204030204" pitchFamily="34" charset="0"/>
                <a:ea typeface="Calibri" panose="020F0502020204030204" pitchFamily="34" charset="0"/>
                <a:cs typeface="Times New Roman" panose="02020603050405020304" pitchFamily="18" charset="0"/>
              </a:rPr>
              <a:t>10-11. </a:t>
            </a:r>
            <a:r>
              <a:rPr lang="el-GR" sz="1800" dirty="0">
                <a:latin typeface="Calibri" panose="020F0502020204030204" pitchFamily="34" charset="0"/>
                <a:ea typeface="Calibri" panose="020F0502020204030204" pitchFamily="34" charset="0"/>
                <a:cs typeface="Times New Roman" panose="02020603050405020304" pitchFamily="18" charset="0"/>
              </a:rPr>
              <a:t>Σωτηρόπουλος 2022)</a:t>
            </a:r>
          </a:p>
          <a:p>
            <a:pPr>
              <a:lnSpc>
                <a:spcPct val="107000"/>
              </a:lnSpc>
              <a:spcAft>
                <a:spcPts val="800"/>
              </a:spcAft>
              <a:buFont typeface="Wingdings" panose="05000000000000000000" pitchFamily="2" charset="2"/>
              <a:buChar char="v"/>
            </a:pPr>
            <a:r>
              <a:rPr lang="el-GR" sz="1800" b="1" dirty="0">
                <a:latin typeface="Calibri" panose="020F0502020204030204" pitchFamily="34" charset="0"/>
                <a:ea typeface="Calibri" panose="020F0502020204030204" pitchFamily="34" charset="0"/>
                <a:cs typeface="Times New Roman" panose="02020603050405020304" pitchFamily="18" charset="0"/>
              </a:rPr>
              <a:t>Έτσι, όμως οι Χριστιανοί Ορθόδοξοι (Χ.Ο.) δεν υποχρεώνονται σε διδασκαλία του δογματικού περιεχομένου των άλλων θρησκειών; Πόσο μάλλον όταν εντάσσονται στο ΜτΘ και βιωματικές πρακτικές που αφορούν (και) άλλες θρησκείες… </a:t>
            </a:r>
          </a:p>
          <a:p>
            <a:pPr>
              <a:lnSpc>
                <a:spcPct val="107000"/>
              </a:lnSpc>
              <a:spcAft>
                <a:spcPts val="800"/>
              </a:spcAft>
              <a:buFont typeface="Wingdings" panose="05000000000000000000" pitchFamily="2" charset="2"/>
              <a:buChar char="v"/>
            </a:pPr>
            <a:r>
              <a:rPr lang="el-GR" sz="1800" b="1" dirty="0">
                <a:latin typeface="Calibri" panose="020F0502020204030204" pitchFamily="34" charset="0"/>
                <a:ea typeface="Calibri" panose="020F0502020204030204" pitchFamily="34" charset="0"/>
                <a:cs typeface="Times New Roman" panose="02020603050405020304" pitchFamily="18" charset="0"/>
              </a:rPr>
              <a:t>Μήπως παραβιάζεται η θρησκευτική ελευθερία </a:t>
            </a:r>
            <a:r>
              <a:rPr lang="el-GR" sz="1800" b="1" u="sng" dirty="0">
                <a:latin typeface="Calibri" panose="020F0502020204030204" pitchFamily="34" charset="0"/>
                <a:ea typeface="Calibri" panose="020F0502020204030204" pitchFamily="34" charset="0"/>
                <a:cs typeface="Times New Roman" panose="02020603050405020304" pitchFamily="18" charset="0"/>
              </a:rPr>
              <a:t>και των Χ.Ο. μαθητών</a:t>
            </a:r>
            <a:r>
              <a:rPr lang="el-GR" sz="1800" b="1" dirty="0">
                <a:latin typeface="Calibri" panose="020F0502020204030204" pitchFamily="34" charset="0"/>
                <a:ea typeface="Calibri" panose="020F0502020204030204" pitchFamily="34" charset="0"/>
                <a:cs typeface="Times New Roman" panose="02020603050405020304" pitchFamily="18" charset="0"/>
              </a:rPr>
              <a:t> εξαιτίας του εν λόγω χαρακτήρα του ΜτΘ;</a:t>
            </a:r>
          </a:p>
          <a:p>
            <a:pPr marL="0" indent="0">
              <a:lnSpc>
                <a:spcPct val="107000"/>
              </a:lnSpc>
              <a:spcAft>
                <a:spcPts val="800"/>
              </a:spcAft>
              <a:buNone/>
            </a:pPr>
            <a:r>
              <a:rPr lang="el-GR" sz="1800" dirty="0">
                <a:latin typeface="Calibri" panose="020F0502020204030204" pitchFamily="34" charset="0"/>
                <a:ea typeface="Calibri" panose="020F0502020204030204" pitchFamily="34" charset="0"/>
                <a:cs typeface="Times New Roman" panose="02020603050405020304" pitchFamily="18" charset="0"/>
              </a:rPr>
              <a:t>(Ζαμπέτα 2020: 483-484 &amp; 486-487) </a:t>
            </a:r>
          </a:p>
          <a:p>
            <a:pPr>
              <a:lnSpc>
                <a:spcPct val="107000"/>
              </a:lnSpc>
              <a:spcAft>
                <a:spcPts val="800"/>
              </a:spcAft>
              <a:buFont typeface="Wingdings" panose="05000000000000000000" pitchFamily="2" charset="2"/>
              <a:buChar char="v"/>
            </a:pPr>
            <a:r>
              <a:rPr lang="el-GR" sz="1800" b="1" dirty="0">
                <a:latin typeface="Calibri" panose="020F0502020204030204" pitchFamily="34" charset="0"/>
                <a:ea typeface="Calibri" panose="020F0502020204030204" pitchFamily="34" charset="0"/>
                <a:cs typeface="Times New Roman" panose="02020603050405020304" pitchFamily="18" charset="0"/>
              </a:rPr>
              <a:t>Γιατί να μην έχουν, επομένως, και οι Χ.Ο. δικαίωμα απαλλαγής από ένα τέτοιο ΜτΘ, αφού </a:t>
            </a:r>
            <a:r>
              <a:rPr lang="el-GR" sz="1800" b="1" u="sng" dirty="0">
                <a:latin typeface="Calibri" panose="020F0502020204030204" pitchFamily="34" charset="0"/>
                <a:ea typeface="Calibri" panose="020F0502020204030204" pitchFamily="34" charset="0"/>
                <a:cs typeface="Times New Roman" panose="02020603050405020304" pitchFamily="18" charset="0"/>
              </a:rPr>
              <a:t>για τον ίδιο λόγο</a:t>
            </a:r>
            <a:r>
              <a:rPr lang="el-GR" sz="1800" b="1" dirty="0">
                <a:latin typeface="Calibri" panose="020F0502020204030204" pitchFamily="34" charset="0"/>
                <a:ea typeface="Calibri" panose="020F0502020204030204" pitchFamily="34" charset="0"/>
                <a:cs typeface="Times New Roman" panose="02020603050405020304" pitchFamily="18" charset="0"/>
              </a:rPr>
              <a:t> δικαιούνται απαλλαγή οι μη Χ.Ο. μαθητές; </a:t>
            </a:r>
          </a:p>
          <a:p>
            <a:pPr>
              <a:lnSpc>
                <a:spcPct val="107000"/>
              </a:lnSpc>
              <a:spcAft>
                <a:spcPts val="800"/>
              </a:spcAft>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14962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3329CF-68DA-AAA5-3171-7DF82B4C75C1}"/>
              </a:ext>
            </a:extLst>
          </p:cNvPr>
          <p:cNvSpPr>
            <a:spLocks noGrp="1"/>
          </p:cNvSpPr>
          <p:nvPr>
            <p:ph type="title"/>
          </p:nvPr>
        </p:nvSpPr>
        <p:spPr/>
        <p:txBody>
          <a:bodyPr/>
          <a:lstStyle/>
          <a:p>
            <a:pPr algn="ctr"/>
            <a:r>
              <a:rPr lang="el-GR" b="1" dirty="0"/>
              <a:t>Τι ισχυρίστηκε η Κυβέρνηση; </a:t>
            </a:r>
            <a:endParaRPr lang="el-GR" dirty="0"/>
          </a:p>
        </p:txBody>
      </p:sp>
      <p:sp>
        <p:nvSpPr>
          <p:cNvPr id="3" name="Θέση περιεχομένου 2">
            <a:extLst>
              <a:ext uri="{FF2B5EF4-FFF2-40B4-BE49-F238E27FC236}">
                <a16:creationId xmlns:a16="http://schemas.microsoft.com/office/drawing/2014/main" id="{464A99AC-389A-6DF4-4741-8D5F84533622}"/>
              </a:ext>
            </a:extLst>
          </p:cNvPr>
          <p:cNvSpPr>
            <a:spLocks noGrp="1"/>
          </p:cNvSpPr>
          <p:nvPr>
            <p:ph idx="1"/>
          </p:nvPr>
        </p:nvSpPr>
        <p:spPr>
          <a:xfrm>
            <a:off x="838199" y="1614196"/>
            <a:ext cx="10750421" cy="5038531"/>
          </a:xfrm>
        </p:spPr>
        <p:txBody>
          <a:bodyPr>
            <a:normAutofit fontScale="55000" lnSpcReduction="20000"/>
          </a:bodyPr>
          <a:lstStyle/>
          <a:p>
            <a:pPr marL="0" indent="0">
              <a:lnSpc>
                <a:spcPct val="120000"/>
              </a:lnSpc>
              <a:buNone/>
            </a:pPr>
            <a:r>
              <a:rPr lang="el-GR" b="1" u="sng" dirty="0"/>
              <a:t>Σύμφωνα με την Κυβέρνηση: </a:t>
            </a:r>
          </a:p>
          <a:p>
            <a:pPr>
              <a:lnSpc>
                <a:spcPct val="120000"/>
              </a:lnSpc>
            </a:pPr>
            <a:r>
              <a:rPr lang="el-GR" sz="2800" b="1" dirty="0"/>
              <a:t>ΔΕΝ στιγματίζονται οι απαλλασσόμενοι μαθητές </a:t>
            </a:r>
          </a:p>
          <a:p>
            <a:pPr marL="0" indent="0">
              <a:lnSpc>
                <a:spcPct val="120000"/>
              </a:lnSpc>
              <a:buNone/>
            </a:pPr>
            <a:r>
              <a:rPr lang="el-GR" sz="2800" u="sng" dirty="0"/>
              <a:t>Σχετικά με τους προσφεύγοντες ανέφερε ότι:</a:t>
            </a:r>
            <a:r>
              <a:rPr lang="el-GR" sz="2800" dirty="0"/>
              <a:t> Μήλος και Σίφνος = νησιά με αξιοσημείωτη πολιτιστική δραστηριότητα, υψηλές εισροές τουριστών και κατοίκους με διαφορετικές θρησκευτικές πεποιθήσεις που συνυπάρχουν αρμονικά</a:t>
            </a:r>
          </a:p>
          <a:p>
            <a:pPr>
              <a:lnSpc>
                <a:spcPct val="120000"/>
              </a:lnSpc>
            </a:pPr>
            <a:r>
              <a:rPr lang="el-GR" sz="2800" dirty="0"/>
              <a:t>Σύνταγμα: Ανάπτυξη θρησκευτικής συνείδησης </a:t>
            </a:r>
            <a:r>
              <a:rPr lang="el-GR" sz="2800" u="sng" dirty="0"/>
              <a:t>πάνω στην επικρατούσα θρησκεία </a:t>
            </a:r>
            <a:r>
              <a:rPr lang="el-GR" sz="2800" dirty="0"/>
              <a:t>ως ένας από τους σκοπούς της Παιδείας =&gt; </a:t>
            </a:r>
            <a:r>
              <a:rPr lang="el-GR" sz="2800" b="1" dirty="0"/>
              <a:t>το Κράτος οφείλει να παρέχει ΜτΘ μόνο για Ορθόδοξους Χριστιανούς μαθητές </a:t>
            </a:r>
          </a:p>
          <a:p>
            <a:pPr marL="0" indent="0">
              <a:lnSpc>
                <a:spcPct val="120000"/>
              </a:lnSpc>
              <a:buNone/>
            </a:pPr>
            <a:r>
              <a:rPr lang="el-GR" sz="2800" dirty="0"/>
              <a:t>=&gt; Αρνητική δήλωση θρησκεύματος στη δήλωση απαλλαγής («Δεν είμαι Χριστιανός Ορθόδοξος») =&gt; </a:t>
            </a:r>
            <a:r>
              <a:rPr lang="el-GR" sz="2800" b="1" dirty="0"/>
              <a:t>Όταν ένας μαθητής δεν είναι Χριστιανός Ορθόδοξος, το Κράτος δεν είναι υποχρεωμένο να αναπτύξει τη θρησκευτική του συνείδηση </a:t>
            </a:r>
            <a:r>
              <a:rPr lang="el-GR" sz="2800" dirty="0"/>
              <a:t>(άρ. 3 του Συντάγματος – σύμφωνα με την ερμηνεία της Κυβέρνησης)</a:t>
            </a:r>
          </a:p>
          <a:p>
            <a:pPr>
              <a:lnSpc>
                <a:spcPct val="120000"/>
              </a:lnSpc>
            </a:pPr>
            <a:r>
              <a:rPr lang="el-GR" sz="2800" dirty="0"/>
              <a:t>Διαδικασία απαλλαγής =&gt; </a:t>
            </a:r>
            <a:r>
              <a:rPr lang="el-GR" sz="2800" b="1" dirty="0"/>
              <a:t>εξασφάλιση</a:t>
            </a:r>
            <a:r>
              <a:rPr lang="el-GR" sz="2800" dirty="0"/>
              <a:t> </a:t>
            </a:r>
            <a:r>
              <a:rPr lang="el-GR" sz="2800" b="1" dirty="0"/>
              <a:t>διαφάνειας και αποτροπή μαζικής υποβολής αιτήσεων απαλλαγής που θα συνεπάγονταν κατάργηση ΜτΘ</a:t>
            </a:r>
          </a:p>
          <a:p>
            <a:pPr>
              <a:lnSpc>
                <a:spcPct val="120000"/>
              </a:lnSpc>
            </a:pPr>
            <a:r>
              <a:rPr lang="el-GR" sz="2800" dirty="0"/>
              <a:t>Ήταν της άποψης ότι έπρεπε να υποστηριχθεί από το Ευρωπαϊκό Δικαστήριο Δικαιωμάτων του Ανθρώπου (ΕΔΔΑ) για το γεγονός ότι παρέμεινε σε ισχύ η δυνατότητα απαλλαγής, τη στιγμή που κατά τη γνώμη της προσέφερε ένα πλουραλιστικό ΜτΘ, που απευθυνόταν σε όλους τους μαθητές, ανεξαρτήτως θρησκευτικών πεποιθήσεων. </a:t>
            </a:r>
            <a:endParaRPr lang="el-GR" sz="2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endParaRPr lang="el-GR" sz="28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l-GR" sz="2800" kern="100" dirty="0">
                <a:latin typeface="Calibri" panose="020F0502020204030204" pitchFamily="34" charset="0"/>
                <a:ea typeface="Calibri" panose="020F0502020204030204" pitchFamily="34" charset="0"/>
                <a:cs typeface="Times New Roman" panose="02020603050405020304" pitchFamily="18" charset="0"/>
              </a:rPr>
              <a:t>(</a:t>
            </a:r>
            <a:r>
              <a:rPr lang="en-US" sz="2800" kern="100" dirty="0">
                <a:latin typeface="Calibri" panose="020F0502020204030204" pitchFamily="34" charset="0"/>
                <a:ea typeface="Calibri" panose="020F0502020204030204" pitchFamily="34" charset="0"/>
                <a:cs typeface="Times New Roman" panose="02020603050405020304" pitchFamily="18" charset="0"/>
              </a:rPr>
              <a:t>European Court of Human Rights 2020:</a:t>
            </a:r>
            <a:r>
              <a:rPr lang="el-GR" sz="2800" kern="100" dirty="0">
                <a:latin typeface="Calibri" panose="020F0502020204030204" pitchFamily="34" charset="0"/>
                <a:ea typeface="Calibri" panose="020F0502020204030204" pitchFamily="34" charset="0"/>
                <a:cs typeface="Times New Roman" panose="02020603050405020304" pitchFamily="18" charset="0"/>
              </a:rPr>
              <a:t> 18-19)</a:t>
            </a:r>
          </a:p>
        </p:txBody>
      </p:sp>
    </p:spTree>
    <p:extLst>
      <p:ext uri="{BB962C8B-B14F-4D97-AF65-F5344CB8AC3E}">
        <p14:creationId xmlns:p14="http://schemas.microsoft.com/office/powerpoint/2010/main" val="366984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0A2AC4-134A-3848-3F01-FEB7E1835F36}"/>
              </a:ext>
            </a:extLst>
          </p:cNvPr>
          <p:cNvSpPr>
            <a:spLocks noGrp="1"/>
          </p:cNvSpPr>
          <p:nvPr>
            <p:ph type="title"/>
          </p:nvPr>
        </p:nvSpPr>
        <p:spPr/>
        <p:txBody>
          <a:bodyPr/>
          <a:lstStyle/>
          <a:p>
            <a:pPr algn="ctr"/>
            <a:r>
              <a:rPr lang="el-GR" b="1" dirty="0"/>
              <a:t>Θρησκευτική ελευθερία - Ορισμός</a:t>
            </a:r>
          </a:p>
        </p:txBody>
      </p:sp>
      <p:sp>
        <p:nvSpPr>
          <p:cNvPr id="3" name="Θέση περιεχομένου 2">
            <a:extLst>
              <a:ext uri="{FF2B5EF4-FFF2-40B4-BE49-F238E27FC236}">
                <a16:creationId xmlns:a16="http://schemas.microsoft.com/office/drawing/2014/main" id="{9C4F405F-AC1F-C094-8E51-EBE1D9B272E6}"/>
              </a:ext>
            </a:extLst>
          </p:cNvPr>
          <p:cNvSpPr>
            <a:spLocks noGrp="1"/>
          </p:cNvSpPr>
          <p:nvPr>
            <p:ph idx="1"/>
          </p:nvPr>
        </p:nvSpPr>
        <p:spPr>
          <a:xfrm>
            <a:off x="838200" y="1825624"/>
            <a:ext cx="10515600" cy="4873755"/>
          </a:xfrm>
        </p:spPr>
        <p:txBody>
          <a:bodyPr>
            <a:normAutofit fontScale="92500" lnSpcReduction="20000"/>
          </a:bodyPr>
          <a:lstStyle/>
          <a:p>
            <a:pPr marL="0" lvl="0" indent="0" algn="ctr">
              <a:lnSpc>
                <a:spcPct val="115000"/>
              </a:lnSpc>
              <a:buNone/>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Θεμελιώδες δικαίωμα κάθε ανθρώπινου όντος </a:t>
            </a:r>
            <a:r>
              <a:rPr lang="el-GR" sz="1800" dirty="0">
                <a:effectLst/>
                <a:latin typeface="Calibri" panose="020F0502020204030204" pitchFamily="34" charset="0"/>
                <a:ea typeface="Calibri" panose="020F0502020204030204" pitchFamily="34" charset="0"/>
                <a:cs typeface="Times New Roman" panose="02020603050405020304" pitchFamily="18" charset="0"/>
              </a:rPr>
              <a:t>(ορίζεται στο </a:t>
            </a:r>
            <a:r>
              <a:rPr lang="el-GR" sz="1800" dirty="0">
                <a:latin typeface="Calibri" panose="020F0502020204030204" pitchFamily="34" charset="0"/>
                <a:ea typeface="Calibri" panose="020F0502020204030204" pitchFamily="34" charset="0"/>
                <a:cs typeface="Times New Roman" panose="02020603050405020304" pitchFamily="18" charset="0"/>
              </a:rPr>
              <a:t>ά</a:t>
            </a:r>
            <a:r>
              <a:rPr lang="el-GR" sz="1800" dirty="0">
                <a:effectLst/>
                <a:latin typeface="Calibri" panose="020F0502020204030204" pitchFamily="34" charset="0"/>
                <a:ea typeface="Calibri" panose="020F0502020204030204" pitchFamily="34" charset="0"/>
                <a:cs typeface="Times New Roman" panose="02020603050405020304" pitchFamily="18" charset="0"/>
              </a:rPr>
              <a:t>ρ. 9 της ΕΣΔΑ και στο άρ. 13 του </a:t>
            </a:r>
            <a:r>
              <a:rPr lang="el-GR" sz="1800" dirty="0">
                <a:latin typeface="Calibri" panose="020F0502020204030204" pitchFamily="34" charset="0"/>
                <a:ea typeface="Calibri" panose="020F0502020204030204" pitchFamily="34" charset="0"/>
                <a:cs typeface="Times New Roman" panose="02020603050405020304" pitchFamily="18" charset="0"/>
              </a:rPr>
              <a:t>Συντάγματος)</a:t>
            </a:r>
          </a:p>
          <a:p>
            <a:pPr marL="0" lvl="0" indent="0" algn="ctr">
              <a:lnSpc>
                <a:spcPct val="115000"/>
              </a:lnSpc>
              <a:buNone/>
            </a:pPr>
            <a:r>
              <a:rPr lang="el-GR" sz="1800" u="sng" dirty="0">
                <a:latin typeface="Calibri" panose="020F0502020204030204" pitchFamily="34" charset="0"/>
                <a:ea typeface="Calibri" panose="020F0502020204030204" pitchFamily="34" charset="0"/>
                <a:cs typeface="Times New Roman" panose="02020603050405020304" pitchFamily="18" charset="0"/>
              </a:rPr>
              <a:t>Η θρησκευτική ελευθερία φέρει δύο διαστάσεις: Μία θετική και μία αρνητική:</a:t>
            </a:r>
          </a:p>
          <a:p>
            <a:pPr marL="0" lvl="0" indent="0">
              <a:lnSpc>
                <a:spcPct val="115000"/>
              </a:lnSpc>
              <a:buNone/>
            </a:pP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latin typeface="Calibri" panose="020F0502020204030204" pitchFamily="34" charset="0"/>
                <a:ea typeface="Calibri" panose="020F0502020204030204" pitchFamily="34" charset="0"/>
                <a:cs typeface="Times New Roman" panose="02020603050405020304" pitchFamily="18" charset="0"/>
              </a:rPr>
              <a:t>Θετική διάσταση</a:t>
            </a:r>
            <a:r>
              <a:rPr lang="el-GR" sz="1800" dirty="0">
                <a:latin typeface="Calibri" panose="020F0502020204030204" pitchFamily="34" charset="0"/>
                <a:ea typeface="Calibri" panose="020F0502020204030204" pitchFamily="34" charset="0"/>
                <a:cs typeface="Times New Roman" panose="02020603050405020304" pitchFamily="18" charset="0"/>
              </a:rPr>
              <a:t>: Τι οφείλει να εξασφαλίζει το Κράτος για κάθε άτομο;</a:t>
            </a:r>
          </a:p>
          <a:p>
            <a:pPr marL="342900" lvl="0" indent="-342900">
              <a:lnSpc>
                <a:spcPct val="115000"/>
              </a:lnSpc>
              <a:buFont typeface="Symbol" panose="05050102010706020507" pitchFamily="18" charset="2"/>
              <a:buChar char=""/>
            </a:pPr>
            <a:r>
              <a:rPr lang="el-GR" sz="1800" dirty="0">
                <a:latin typeface="Calibri" panose="020F0502020204030204" pitchFamily="34" charset="0"/>
                <a:ea typeface="Calibri" panose="020F0502020204030204" pitchFamily="34" charset="0"/>
                <a:cs typeface="Times New Roman" panose="02020603050405020304" pitchFamily="18" charset="0"/>
              </a:rPr>
              <a:t>Δικαίωμα στην </a:t>
            </a:r>
            <a:r>
              <a:rPr lang="el-GR" sz="1800" b="1" u="sng" dirty="0">
                <a:latin typeface="Calibri" panose="020F0502020204030204" pitchFamily="34" charset="0"/>
                <a:ea typeface="Calibri" panose="020F0502020204030204" pitchFamily="34" charset="0"/>
                <a:cs typeface="Times New Roman" panose="02020603050405020304" pitchFamily="18" charset="0"/>
              </a:rPr>
              <a:t>επιλογή θρησκεύματος</a:t>
            </a:r>
          </a:p>
          <a:p>
            <a:pPr marL="342900" lvl="0" indent="-342900">
              <a:lnSpc>
                <a:spcPct val="115000"/>
              </a:lnSpc>
              <a:buFont typeface="Symbol" panose="05050102010706020507" pitchFamily="18" charset="2"/>
              <a:buChar char=""/>
            </a:pPr>
            <a:r>
              <a:rPr lang="el-GR" sz="1800" dirty="0">
                <a:latin typeface="Calibri" panose="020F0502020204030204" pitchFamily="34" charset="0"/>
                <a:ea typeface="Calibri" panose="020F0502020204030204" pitchFamily="34" charset="0"/>
                <a:cs typeface="Times New Roman" panose="02020603050405020304" pitchFamily="18" charset="0"/>
              </a:rPr>
              <a:t>Δικαίωμα στην </a:t>
            </a:r>
            <a:r>
              <a:rPr lang="el-GR" sz="1800" b="1" u="sng" dirty="0">
                <a:latin typeface="Calibri" panose="020F0502020204030204" pitchFamily="34" charset="0"/>
                <a:ea typeface="Calibri" panose="020F0502020204030204" pitchFamily="34" charset="0"/>
                <a:cs typeface="Times New Roman" panose="02020603050405020304" pitchFamily="18" charset="0"/>
              </a:rPr>
              <a:t>αλλαγή θρησκεύματος</a:t>
            </a:r>
          </a:p>
          <a:p>
            <a:pPr marL="342900" indent="-342900">
              <a:lnSpc>
                <a:spcPct val="115000"/>
              </a:lnSpc>
              <a:buFont typeface="Symbol" panose="05050102010706020507" pitchFamily="18" charset="2"/>
              <a:buChar char=""/>
            </a:pPr>
            <a:r>
              <a:rPr lang="el-GR" sz="1800" dirty="0">
                <a:latin typeface="Calibri" panose="020F0502020204030204" pitchFamily="34" charset="0"/>
                <a:ea typeface="Calibri" panose="020F0502020204030204" pitchFamily="34" charset="0"/>
                <a:cs typeface="Times New Roman" panose="02020603050405020304" pitchFamily="18" charset="0"/>
              </a:rPr>
              <a:t>Δικαίωμα σ</a:t>
            </a:r>
            <a:r>
              <a:rPr lang="el-GR" sz="1800" dirty="0">
                <a:effectLst/>
                <a:latin typeface="Calibri" panose="020F0502020204030204" pitchFamily="34" charset="0"/>
                <a:ea typeface="Calibri" panose="020F0502020204030204" pitchFamily="34" charset="0"/>
                <a:cs typeface="Times New Roman" panose="02020603050405020304" pitchFamily="18" charset="0"/>
              </a:rPr>
              <a:t>την </a:t>
            </a:r>
            <a:r>
              <a:rPr lang="el-GR" sz="1800" b="1" u="sng" dirty="0">
                <a:effectLst/>
                <a:latin typeface="Calibri" panose="020F0502020204030204" pitchFamily="34" charset="0"/>
                <a:ea typeface="Calibri" panose="020F0502020204030204" pitchFamily="34" charset="0"/>
                <a:cs typeface="Times New Roman" panose="02020603050405020304" pitchFamily="18" charset="0"/>
              </a:rPr>
              <a:t>αθεΐα</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buFont typeface="Symbol" panose="05050102010706020507" pitchFamily="18" charset="2"/>
              <a:buChar char=""/>
            </a:pP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latin typeface="Calibri" panose="020F0502020204030204" pitchFamily="34" charset="0"/>
                <a:ea typeface="Calibri" panose="020F0502020204030204" pitchFamily="34" charset="0"/>
                <a:cs typeface="Times New Roman" panose="02020603050405020304" pitchFamily="18" charset="0"/>
              </a:rPr>
              <a:t>Αρνητική διάσταση</a:t>
            </a:r>
            <a:r>
              <a:rPr lang="el-GR" sz="1800" dirty="0">
                <a:latin typeface="Calibri" panose="020F0502020204030204" pitchFamily="34" charset="0"/>
                <a:ea typeface="Calibri" panose="020F0502020204030204" pitchFamily="34" charset="0"/>
                <a:cs typeface="Times New Roman" panose="02020603050405020304" pitchFamily="18" charset="0"/>
              </a:rPr>
              <a:t>: Τι δεν πρέπει να κάνει το Κράτος σε κανένα άτομο;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buFont typeface="Symbol" panose="05050102010706020507" pitchFamily="18" charset="2"/>
              <a:buChar char=""/>
            </a:pPr>
            <a:r>
              <a:rPr lang="el-GR" sz="1800" b="1" u="sng" dirty="0">
                <a:latin typeface="Calibri" panose="020F0502020204030204" pitchFamily="34" charset="0"/>
                <a:ea typeface="Calibri" panose="020F0502020204030204" pitchFamily="34" charset="0"/>
                <a:cs typeface="Times New Roman" panose="02020603050405020304" pitchFamily="18" charset="0"/>
              </a:rPr>
              <a:t>Να μην υποχρεώνει το άτομο σε αποκάλυψη των θρησκευτικών πεποιθήσεων ή σε ενέργεια από την οποία μπορεί να συνάγεται συμπέρασμα για αυτές</a:t>
            </a:r>
            <a:r>
              <a:rPr lang="el-GR" sz="1800" b="1" dirty="0">
                <a:latin typeface="Calibri" panose="020F0502020204030204" pitchFamily="34" charset="0"/>
                <a:ea typeface="Calibri" panose="020F0502020204030204" pitchFamily="34" charset="0"/>
                <a:cs typeface="Times New Roman" panose="02020603050405020304" pitchFamily="18" charset="0"/>
              </a:rPr>
              <a:t> </a:t>
            </a:r>
            <a:r>
              <a:rPr lang="el-GR" sz="1800" dirty="0">
                <a:latin typeface="Calibri" panose="020F0502020204030204" pitchFamily="34" charset="0"/>
                <a:ea typeface="Calibri" panose="020F0502020204030204" pitchFamily="34" charset="0"/>
                <a:cs typeface="Times New Roman" panose="02020603050405020304" pitchFamily="18" charset="0"/>
              </a:rPr>
              <a:t>(το ίδιο το άτομο </a:t>
            </a:r>
            <a:r>
              <a:rPr lang="el-GR" sz="1800" u="sng" dirty="0">
                <a:latin typeface="Calibri" panose="020F0502020204030204" pitchFamily="34" charset="0"/>
                <a:ea typeface="Calibri" panose="020F0502020204030204" pitchFamily="34" charset="0"/>
                <a:cs typeface="Times New Roman" panose="02020603050405020304" pitchFamily="18" charset="0"/>
              </a:rPr>
              <a:t>επιλέγει</a:t>
            </a:r>
            <a:r>
              <a:rPr lang="el-GR" sz="1800" dirty="0">
                <a:latin typeface="Calibri" panose="020F0502020204030204" pitchFamily="34" charset="0"/>
                <a:ea typeface="Calibri" panose="020F0502020204030204" pitchFamily="34" charset="0"/>
                <a:cs typeface="Times New Roman" panose="02020603050405020304" pitchFamily="18" charset="0"/>
              </a:rPr>
              <a:t> αν θα αποκαλύψει ή όχι τις θρησκευτικές του πεποιθήσεις)</a:t>
            </a:r>
          </a:p>
          <a:p>
            <a:pPr marL="0" indent="0">
              <a:lnSpc>
                <a:spcPct val="115000"/>
              </a:lnSpc>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(Ζαμπέτα 2020: 481)</a:t>
            </a:r>
          </a:p>
        </p:txBody>
      </p:sp>
    </p:spTree>
    <p:extLst>
      <p:ext uri="{BB962C8B-B14F-4D97-AF65-F5344CB8AC3E}">
        <p14:creationId xmlns:p14="http://schemas.microsoft.com/office/powerpoint/2010/main" val="416899284"/>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826B2-4101-2F7A-1349-AC359D996411}"/>
              </a:ext>
            </a:extLst>
          </p:cNvPr>
          <p:cNvSpPr>
            <a:spLocks noGrp="1"/>
          </p:cNvSpPr>
          <p:nvPr>
            <p:ph type="title"/>
          </p:nvPr>
        </p:nvSpPr>
        <p:spPr/>
        <p:txBody>
          <a:bodyPr/>
          <a:lstStyle/>
          <a:p>
            <a:pPr algn="ctr"/>
            <a:r>
              <a:rPr lang="el-GR" b="1" dirty="0"/>
              <a:t>Τι ισχυρίστηκε το ΕΔΔΑ; </a:t>
            </a:r>
          </a:p>
        </p:txBody>
      </p:sp>
      <p:sp>
        <p:nvSpPr>
          <p:cNvPr id="3" name="Θέση περιεχομένου 2">
            <a:extLst>
              <a:ext uri="{FF2B5EF4-FFF2-40B4-BE49-F238E27FC236}">
                <a16:creationId xmlns:a16="http://schemas.microsoft.com/office/drawing/2014/main" id="{6962A459-F11B-9D4F-3CE5-407074AAB56F}"/>
              </a:ext>
            </a:extLst>
          </p:cNvPr>
          <p:cNvSpPr>
            <a:spLocks noGrp="1"/>
          </p:cNvSpPr>
          <p:nvPr>
            <p:ph idx="1"/>
          </p:nvPr>
        </p:nvSpPr>
        <p:spPr>
          <a:xfrm>
            <a:off x="838200" y="1825625"/>
            <a:ext cx="10515600" cy="4192620"/>
          </a:xfrm>
        </p:spPr>
        <p:txBody>
          <a:bodyPr>
            <a:normAutofit fontScale="85000" lnSpcReduction="20000"/>
          </a:bodyPr>
          <a:lstStyle/>
          <a:p>
            <a:r>
              <a:rPr lang="el-GR" dirty="0"/>
              <a:t>Το ΕΔΔΑ εστίασε στα προβλήματα που απορρέουν από τη διαδικασία απαλλαγής από το ΜτΘ (Εγκύκλιος Γαβρόγλου 2017) και τα επεξεργάστηκε με βάση την Ευρωπαϊκή Σύμβαση Δικαιωμάτων του Ανθρώπου (ΕΣΔΑ), η οποία συνιστά το νομικό πλαίσιο με βάση το οποίο εκδικάζει το ΕΔΔΑ τις υποθέσεις που αναλαμβάνει.</a:t>
            </a:r>
          </a:p>
          <a:p>
            <a:pPr marL="0" indent="0">
              <a:buNone/>
            </a:pPr>
            <a:endParaRPr lang="el-GR" dirty="0"/>
          </a:p>
          <a:p>
            <a:r>
              <a:rPr lang="el-GR" dirty="0"/>
              <a:t>Συγκεκριμένα, το ΕΔΔΑ καταδίκασε την Ελλάδα με βάση το </a:t>
            </a:r>
            <a:r>
              <a:rPr lang="el-GR" b="1" dirty="0"/>
              <a:t>άρ. 2 του Πρώτου Πρόσθετου Πρωτοκόλλου (ΠΠΠ) της ΕΣΔΑ</a:t>
            </a:r>
            <a:r>
              <a:rPr lang="el-GR" dirty="0"/>
              <a:t> (δικαίωμα στην εκπαίδευση για κάθε μαθητή, με σεβασμό του Κράτους στις θρησκευτικές πεποιθήσεις των γονέων των μαθητών), υπό το πρίσμα του </a:t>
            </a:r>
            <a:r>
              <a:rPr lang="el-GR" b="1" dirty="0"/>
              <a:t>άρ. 9 της ΕΣΔΑ</a:t>
            </a:r>
            <a:r>
              <a:rPr lang="el-GR" dirty="0"/>
              <a:t>, που αναφέρεται στο δικαίωμα κάθε ατόμου (και) στη θρησκευτική ελευθερία. </a:t>
            </a:r>
          </a:p>
          <a:p>
            <a:endParaRPr lang="el-GR" dirty="0"/>
          </a:p>
          <a:p>
            <a:pPr marL="0" indent="0">
              <a:buNone/>
            </a:pPr>
            <a:r>
              <a:rPr lang="en-US" kern="100" dirty="0">
                <a:latin typeface="Calibri" panose="020F0502020204030204" pitchFamily="34" charset="0"/>
                <a:ea typeface="Calibri" panose="020F0502020204030204" pitchFamily="34" charset="0"/>
                <a:cs typeface="Times New Roman" panose="02020603050405020304" pitchFamily="18" charset="0"/>
              </a:rPr>
              <a:t>(European Court of Human Rights 2020:</a:t>
            </a:r>
            <a:r>
              <a:rPr lang="el-GR" kern="100" dirty="0">
                <a:latin typeface="Calibri" panose="020F0502020204030204" pitchFamily="34" charset="0"/>
                <a:ea typeface="Calibri" panose="020F0502020204030204" pitchFamily="34" charset="0"/>
                <a:cs typeface="Times New Roman" panose="02020603050405020304" pitchFamily="18" charset="0"/>
              </a:rPr>
              <a:t> 25</a:t>
            </a:r>
            <a:r>
              <a:rPr lang="el-GR" dirty="0"/>
              <a:t>)</a:t>
            </a:r>
          </a:p>
        </p:txBody>
      </p:sp>
    </p:spTree>
    <p:extLst>
      <p:ext uri="{BB962C8B-B14F-4D97-AF65-F5344CB8AC3E}">
        <p14:creationId xmlns:p14="http://schemas.microsoft.com/office/powerpoint/2010/main" val="2678231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7DC823-6B42-99E6-8314-D2946B204526}"/>
              </a:ext>
            </a:extLst>
          </p:cNvPr>
          <p:cNvSpPr>
            <a:spLocks noGrp="1"/>
          </p:cNvSpPr>
          <p:nvPr>
            <p:ph type="title"/>
          </p:nvPr>
        </p:nvSpPr>
        <p:spPr/>
        <p:txBody>
          <a:bodyPr/>
          <a:lstStyle/>
          <a:p>
            <a:pPr algn="ctr"/>
            <a:r>
              <a:rPr lang="el-GR" b="1" dirty="0"/>
              <a:t>Ποια άρθρα της ΕΣΔΑ έκρινε το ΕΔΔΑ ότι παραβιάστηκαν και με τι κριτήρια;</a:t>
            </a:r>
          </a:p>
        </p:txBody>
      </p:sp>
      <p:sp>
        <p:nvSpPr>
          <p:cNvPr id="3" name="Θέση περιεχομένου 2">
            <a:extLst>
              <a:ext uri="{FF2B5EF4-FFF2-40B4-BE49-F238E27FC236}">
                <a16:creationId xmlns:a16="http://schemas.microsoft.com/office/drawing/2014/main" id="{84DC2D15-8AEB-25C6-9A88-4342C3F530F6}"/>
              </a:ext>
            </a:extLst>
          </p:cNvPr>
          <p:cNvSpPr>
            <a:spLocks noGrp="1"/>
          </p:cNvSpPr>
          <p:nvPr>
            <p:ph idx="1"/>
          </p:nvPr>
        </p:nvSpPr>
        <p:spPr>
          <a:xfrm>
            <a:off x="838200" y="1825625"/>
            <a:ext cx="10694437" cy="4667250"/>
          </a:xfrm>
        </p:spPr>
        <p:txBody>
          <a:bodyPr>
            <a:noAutofit/>
          </a:bodyPr>
          <a:lstStyle/>
          <a:p>
            <a:pPr>
              <a:lnSpc>
                <a:spcPct val="120000"/>
              </a:lnSpc>
            </a:pPr>
            <a:r>
              <a:rPr lang="el-GR" sz="1500" b="1" u="sng" dirty="0"/>
              <a:t>Παραβίαση:</a:t>
            </a:r>
            <a:endParaRPr lang="el-GR" sz="1500" u="sng" dirty="0"/>
          </a:p>
          <a:p>
            <a:pPr>
              <a:lnSpc>
                <a:spcPct val="120000"/>
              </a:lnSpc>
              <a:buFont typeface="Wingdings" panose="05000000000000000000" pitchFamily="2" charset="2"/>
              <a:buChar char="Ø"/>
            </a:pPr>
            <a:r>
              <a:rPr lang="el-GR" sz="1500" b="1" dirty="0"/>
              <a:t> </a:t>
            </a:r>
            <a:r>
              <a:rPr lang="el-GR" sz="1500" b="1" u="sng" dirty="0"/>
              <a:t>Άρθρου 2 του Πρώτου Πρόσθετου Πρωτοκόλλου της ΕΣΔΑ</a:t>
            </a:r>
            <a:r>
              <a:rPr lang="el-GR" sz="1500" b="1" dirty="0"/>
              <a:t> </a:t>
            </a:r>
            <a:r>
              <a:rPr lang="el-GR" sz="1500" dirty="0"/>
              <a:t>(δικαίωμα στην εκπαίδευση):</a:t>
            </a:r>
          </a:p>
          <a:p>
            <a:pPr marL="0" indent="0">
              <a:lnSpc>
                <a:spcPct val="120000"/>
              </a:lnSpc>
              <a:buNone/>
            </a:pPr>
            <a:r>
              <a:rPr lang="el-GR" sz="1500" b="1" u="sng" dirty="0"/>
              <a:t>Το ΕΔΔΑ έκρινε ότι: </a:t>
            </a:r>
            <a:endParaRPr lang="en-US" sz="1500" b="1" u="sng" dirty="0"/>
          </a:p>
          <a:p>
            <a:pPr marL="0" indent="0">
              <a:lnSpc>
                <a:spcPct val="120000"/>
              </a:lnSpc>
              <a:buNone/>
            </a:pPr>
            <a:r>
              <a:rPr lang="el-GR" sz="1500" dirty="0"/>
              <a:t>Το </a:t>
            </a:r>
            <a:r>
              <a:rPr lang="el-GR" sz="1500" dirty="0" err="1"/>
              <a:t>ΜτΘ</a:t>
            </a:r>
            <a:r>
              <a:rPr lang="el-GR" sz="1500" dirty="0"/>
              <a:t> στο ελληνικό σχολείο: </a:t>
            </a:r>
            <a:r>
              <a:rPr lang="el-GR" sz="1500" u="sng" dirty="0"/>
              <a:t>ΔΕΝ είναι κριτικό, πλουραλιστικό και αντικειμενικό</a:t>
            </a:r>
            <a:r>
              <a:rPr lang="el-GR" sz="1500" dirty="0"/>
              <a:t>, ώστε να μπορεί να απευθύνεται σε όλους τους μαθητές, χωρίς να παραβιάζει τη θρησκευτική τους ελευθερία (μη αντικειμενική αναφορά στις διάφορες θρησκείες)</a:t>
            </a:r>
            <a:endParaRPr lang="en-US" sz="1500" dirty="0"/>
          </a:p>
          <a:p>
            <a:pPr marL="0" indent="0">
              <a:lnSpc>
                <a:spcPct val="120000"/>
              </a:lnSpc>
              <a:buNone/>
            </a:pPr>
            <a:r>
              <a:rPr lang="el-GR" sz="1500" dirty="0"/>
              <a:t>Οι γονείς είναι πρωτίστως υπεύθυνοι για την εκπαίδευση και διδασκαλία των παιδιών τους =&gt; το Κράτος οφείλει να σέβεται το δικαίωμα των γονέων να διασφαλίζουν για τα παιδιά τους εκπαίδευση σύμφωνη με τις θρησκευτικές και φιλοσοφικές τους πεποιθήσεις </a:t>
            </a:r>
            <a:endParaRPr lang="en-US" sz="1500" dirty="0"/>
          </a:p>
          <a:p>
            <a:pPr marL="0" indent="0">
              <a:lnSpc>
                <a:spcPct val="120000"/>
              </a:lnSpc>
              <a:buNone/>
            </a:pPr>
            <a:r>
              <a:rPr lang="el-GR" sz="1500" b="1" u="sng" dirty="0"/>
              <a:t>ΕΔΔΑ: Υποστήριξε, μάλιστα, τα παρακάτω:</a:t>
            </a:r>
          </a:p>
          <a:p>
            <a:pPr marL="0" indent="0">
              <a:lnSpc>
                <a:spcPct val="120000"/>
              </a:lnSpc>
              <a:buNone/>
            </a:pPr>
            <a:r>
              <a:rPr lang="el-GR" sz="1500" dirty="0"/>
              <a:t>Τα Συμβαλλόμενα Κράτη να αποφεύγουν, κατά το δυνατόν, τη σύγκρουση ανάμεσα στη θρησκευτική εκπαίδευση που παρέχεται στο σχολείο και τις θρησκευτικές πεποιθήσεις των γονέων των μαθητών =&gt; όχι στην παροχή ομολογιακού-κατηχητικού ΜτΘ </a:t>
            </a:r>
            <a:endParaRPr lang="el-GR" sz="1500" b="1" u="sng" dirty="0"/>
          </a:p>
          <a:p>
            <a:pPr marL="0" indent="0">
              <a:lnSpc>
                <a:spcPct val="120000"/>
              </a:lnSpc>
              <a:buNone/>
            </a:pPr>
            <a:r>
              <a:rPr lang="el-GR" sz="1500" dirty="0"/>
              <a:t>Θρησκευτικές πεποιθήσεις = θέμα ατομικής συνείδησης</a:t>
            </a:r>
            <a:endParaRPr lang="en-US" sz="1500" dirty="0"/>
          </a:p>
          <a:p>
            <a:pPr marL="0" indent="0">
              <a:lnSpc>
                <a:spcPct val="120000"/>
              </a:lnSpc>
              <a:buNone/>
            </a:pPr>
            <a:r>
              <a:rPr lang="el-GR" sz="1500" dirty="0">
                <a:latin typeface="Calibri" panose="020F0502020204030204" pitchFamily="34" charset="0"/>
                <a:ea typeface="Calibri" panose="020F0502020204030204" pitchFamily="34" charset="0"/>
                <a:cs typeface="Times New Roman" panose="02020603050405020304" pitchFamily="18" charset="0"/>
              </a:rPr>
              <a:t>(</a:t>
            </a:r>
            <a:r>
              <a:rPr lang="en-US" sz="1500"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a:t>
            </a:r>
            <a:r>
              <a:rPr lang="el-GR" sz="1500" kern="100" dirty="0">
                <a:latin typeface="Calibri" panose="020F0502020204030204" pitchFamily="34" charset="0"/>
                <a:ea typeface="Calibri" panose="020F0502020204030204" pitchFamily="34" charset="0"/>
                <a:cs typeface="Times New Roman" panose="02020603050405020304" pitchFamily="18" charset="0"/>
              </a:rPr>
              <a:t>22</a:t>
            </a:r>
            <a:r>
              <a:rPr lang="en-US" sz="1500" kern="100" dirty="0">
                <a:latin typeface="Calibri" panose="020F0502020204030204" pitchFamily="34" charset="0"/>
                <a:ea typeface="Calibri" panose="020F0502020204030204" pitchFamily="34" charset="0"/>
                <a:cs typeface="Times New Roman" panose="02020603050405020304" pitchFamily="18" charset="0"/>
              </a:rPr>
              <a:t>-</a:t>
            </a:r>
            <a:r>
              <a:rPr lang="el-GR" sz="1500" kern="100" dirty="0">
                <a:latin typeface="Calibri" panose="020F0502020204030204" pitchFamily="34" charset="0"/>
                <a:ea typeface="Calibri" panose="020F0502020204030204" pitchFamily="34" charset="0"/>
                <a:cs typeface="Times New Roman" panose="02020603050405020304" pitchFamily="18" charset="0"/>
              </a:rPr>
              <a:t>24</a:t>
            </a:r>
            <a:r>
              <a:rPr lang="el-GR" sz="1500" dirty="0">
                <a:latin typeface="Calibri" panose="020F0502020204030204" pitchFamily="34" charset="0"/>
                <a:ea typeface="Calibri" panose="020F0502020204030204" pitchFamily="34" charset="0"/>
                <a:cs typeface="Times New Roman" panose="02020603050405020304" pitchFamily="18" charset="0"/>
              </a:rPr>
              <a:t>)</a:t>
            </a:r>
            <a:endParaRPr lang="el-GR" sz="1500" dirty="0"/>
          </a:p>
          <a:p>
            <a:pPr marL="0" indent="0">
              <a:lnSpc>
                <a:spcPct val="120000"/>
              </a:lnSpc>
              <a:buNone/>
            </a:pPr>
            <a:endParaRPr lang="el-GR" sz="1500" dirty="0"/>
          </a:p>
        </p:txBody>
      </p:sp>
    </p:spTree>
    <p:extLst>
      <p:ext uri="{BB962C8B-B14F-4D97-AF65-F5344CB8AC3E}">
        <p14:creationId xmlns:p14="http://schemas.microsoft.com/office/powerpoint/2010/main" val="2278397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4C3CD5-CA1B-7585-1ACB-CB83DD96C4A1}"/>
              </a:ext>
            </a:extLst>
          </p:cNvPr>
          <p:cNvSpPr>
            <a:spLocks noGrp="1"/>
          </p:cNvSpPr>
          <p:nvPr>
            <p:ph type="title"/>
          </p:nvPr>
        </p:nvSpPr>
        <p:spPr/>
        <p:txBody>
          <a:bodyPr>
            <a:normAutofit fontScale="90000"/>
          </a:bodyPr>
          <a:lstStyle/>
          <a:p>
            <a:pPr algn="ctr"/>
            <a:r>
              <a:rPr lang="el-GR" b="1" dirty="0"/>
              <a:t>Ποια άρθρα της ΕΣΔΑ έκρινε το ΕΔΔΑ ότι παραβιάστηκαν και με τι κριτήρια; (συνέχεια…)</a:t>
            </a:r>
            <a:endParaRPr lang="el-GR" dirty="0"/>
          </a:p>
        </p:txBody>
      </p:sp>
      <p:sp>
        <p:nvSpPr>
          <p:cNvPr id="3" name="Θέση περιεχομένου 2">
            <a:extLst>
              <a:ext uri="{FF2B5EF4-FFF2-40B4-BE49-F238E27FC236}">
                <a16:creationId xmlns:a16="http://schemas.microsoft.com/office/drawing/2014/main" id="{2109B97C-6829-A3C3-DE15-6DB2D093EE94}"/>
              </a:ext>
            </a:extLst>
          </p:cNvPr>
          <p:cNvSpPr>
            <a:spLocks noGrp="1"/>
          </p:cNvSpPr>
          <p:nvPr>
            <p:ph idx="1"/>
          </p:nvPr>
        </p:nvSpPr>
        <p:spPr>
          <a:xfrm>
            <a:off x="838200" y="1825625"/>
            <a:ext cx="10515600" cy="4220612"/>
          </a:xfrm>
        </p:spPr>
        <p:txBody>
          <a:bodyPr>
            <a:normAutofit fontScale="77500" lnSpcReduction="20000"/>
          </a:bodyPr>
          <a:lstStyle/>
          <a:p>
            <a:pPr marL="0" indent="0">
              <a:lnSpc>
                <a:spcPct val="120000"/>
              </a:lnSpc>
              <a:buNone/>
            </a:pPr>
            <a:r>
              <a:rPr lang="el-GR" b="1" u="sng" dirty="0"/>
              <a:t>Παραβίαση: </a:t>
            </a:r>
          </a:p>
          <a:p>
            <a:pPr marL="0" indent="0">
              <a:lnSpc>
                <a:spcPct val="120000"/>
              </a:lnSpc>
              <a:buNone/>
            </a:pPr>
            <a:endParaRPr lang="el-GR" b="1" u="sng" dirty="0"/>
          </a:p>
          <a:p>
            <a:pPr>
              <a:lnSpc>
                <a:spcPct val="120000"/>
              </a:lnSpc>
              <a:buFont typeface="Wingdings" panose="05000000000000000000" pitchFamily="2" charset="2"/>
              <a:buChar char="Ø"/>
            </a:pPr>
            <a:r>
              <a:rPr lang="el-GR" b="1" dirty="0"/>
              <a:t> </a:t>
            </a:r>
            <a:r>
              <a:rPr lang="el-GR" b="1" u="sng" dirty="0"/>
              <a:t>Άρθρου 9 της ΕΣΔΑ </a:t>
            </a:r>
            <a:r>
              <a:rPr lang="el-GR" dirty="0"/>
              <a:t>(ελευθερία σκέψης, συνείδησης και θρησκείας): </a:t>
            </a:r>
          </a:p>
          <a:p>
            <a:pPr marL="0" indent="0">
              <a:lnSpc>
                <a:spcPct val="120000"/>
              </a:lnSpc>
              <a:buNone/>
            </a:pPr>
            <a:r>
              <a:rPr lang="el-GR" dirty="0"/>
              <a:t>Δήλωση απαλλαγής: Υποχρέωση γονέων για επίκληση λόγων θρησκευτικής συνείδησης έστω και με αρνητική δήλωση θρησκεύματος ενώπιον δημόσιας αρχής («Δεν είμαι Χριστιανός Ορθόδοξος»), ώστε να πάρουν απαλλαγή τα παιδιά τους από το ΜτΘ =&gt; Παραβίαση </a:t>
            </a:r>
            <a:r>
              <a:rPr lang="el-GR" u="sng" dirty="0"/>
              <a:t>αρνητικής</a:t>
            </a:r>
            <a:r>
              <a:rPr lang="el-GR" dirty="0"/>
              <a:t> διάστασης της θρησκευτικής ελευθερίας λόγω της υποχρέωσης για έμμεση αποκάλυψη των θρησκευτικών τους πεποιθήσεων </a:t>
            </a:r>
            <a:endParaRPr lang="el-GR" dirty="0">
              <a:solidFill>
                <a:srgbClr val="FF0000"/>
              </a:solidFill>
            </a:endParaRPr>
          </a:p>
          <a:p>
            <a:pPr marL="0" indent="0">
              <a:lnSpc>
                <a:spcPct val="120000"/>
              </a:lnSpc>
              <a:buNone/>
            </a:pPr>
            <a:endParaRPr lang="en-US" dirty="0"/>
          </a:p>
          <a:p>
            <a:pPr marL="0" indent="0">
              <a:lnSpc>
                <a:spcPct val="120000"/>
              </a:lnSpc>
              <a:buNone/>
            </a:pPr>
            <a:r>
              <a:rPr lang="en-US" kern="100" dirty="0">
                <a:latin typeface="Calibri" panose="020F0502020204030204" pitchFamily="34" charset="0"/>
                <a:ea typeface="Calibri" panose="020F0502020204030204" pitchFamily="34" charset="0"/>
                <a:cs typeface="Times New Roman" panose="02020603050405020304" pitchFamily="18" charset="0"/>
              </a:rPr>
              <a:t>(European Court of Human Rights 2020: </a:t>
            </a:r>
            <a:r>
              <a:rPr lang="el-GR" kern="100" dirty="0">
                <a:latin typeface="Calibri" panose="020F0502020204030204" pitchFamily="34" charset="0"/>
                <a:ea typeface="Calibri" panose="020F0502020204030204" pitchFamily="34" charset="0"/>
                <a:cs typeface="Times New Roman" panose="02020603050405020304" pitchFamily="18" charset="0"/>
              </a:rPr>
              <a:t>25)</a:t>
            </a:r>
            <a:endParaRPr lang="el-GR" dirty="0"/>
          </a:p>
        </p:txBody>
      </p:sp>
    </p:spTree>
    <p:extLst>
      <p:ext uri="{BB962C8B-B14F-4D97-AF65-F5344CB8AC3E}">
        <p14:creationId xmlns:p14="http://schemas.microsoft.com/office/powerpoint/2010/main" val="1214056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7F9F33-8A17-2AAE-B368-F81F3138D94B}"/>
              </a:ext>
            </a:extLst>
          </p:cNvPr>
          <p:cNvSpPr>
            <a:spLocks noGrp="1"/>
          </p:cNvSpPr>
          <p:nvPr>
            <p:ph type="title"/>
          </p:nvPr>
        </p:nvSpPr>
        <p:spPr/>
        <p:txBody>
          <a:bodyPr>
            <a:normAutofit fontScale="90000"/>
          </a:bodyPr>
          <a:lstStyle/>
          <a:p>
            <a:pPr algn="ctr"/>
            <a:r>
              <a:rPr lang="el-GR" b="1" dirty="0"/>
              <a:t>Ποια άρθρα της ΕΣΔΑ έκρινε το ΕΔΔΑ ότι παραβιάστηκαν και με τι κριτήρια; (συνέχεια…)</a:t>
            </a:r>
            <a:endParaRPr lang="el-GR" dirty="0"/>
          </a:p>
        </p:txBody>
      </p:sp>
      <p:sp>
        <p:nvSpPr>
          <p:cNvPr id="3" name="Θέση περιεχομένου 2">
            <a:extLst>
              <a:ext uri="{FF2B5EF4-FFF2-40B4-BE49-F238E27FC236}">
                <a16:creationId xmlns:a16="http://schemas.microsoft.com/office/drawing/2014/main" id="{5AA69C01-F9EB-00CE-D334-1BB573BEBC3F}"/>
              </a:ext>
            </a:extLst>
          </p:cNvPr>
          <p:cNvSpPr>
            <a:spLocks noGrp="1"/>
          </p:cNvSpPr>
          <p:nvPr>
            <p:ph idx="1"/>
          </p:nvPr>
        </p:nvSpPr>
        <p:spPr>
          <a:xfrm>
            <a:off x="838199" y="1825625"/>
            <a:ext cx="10881050" cy="4593836"/>
          </a:xfrm>
        </p:spPr>
        <p:txBody>
          <a:bodyPr>
            <a:normAutofit fontScale="62500" lnSpcReduction="20000"/>
          </a:bodyPr>
          <a:lstStyle/>
          <a:p>
            <a:pPr marL="0" indent="0">
              <a:lnSpc>
                <a:spcPct val="120000"/>
              </a:lnSpc>
              <a:buNone/>
            </a:pPr>
            <a:r>
              <a:rPr lang="el-GR" b="1" u="sng" dirty="0"/>
              <a:t>Βέβαια, σύμφωνα με το ΕΔΔΑ, η παραβίαση της θρησκευτικής ελευθερίας (άρ. 9 της ΕΣΔΑ) μπορεί να συνεπάγεται παραβιάσεις και σε άλλα άρθρα της ΕΣΔΑ.</a:t>
            </a:r>
            <a:r>
              <a:rPr lang="el-GR" b="1" dirty="0"/>
              <a:t> Για αυτό, το ΕΔΔΑ, αν και επέλεξε για την εκδίκαση της υπόθεσης το άρ.2 του ΠΠΠ της ΕΣΔΑ, υπό το πρίσμα του άρ. 9 της ΕΣΔΑ, έλαβε υπόψη του και τα άρθρα 8 και 14 της ΕΣΔΑ: </a:t>
            </a:r>
            <a:endParaRPr lang="el-GR" b="1" u="sng" dirty="0"/>
          </a:p>
          <a:p>
            <a:pPr>
              <a:buFont typeface="Wingdings" panose="05000000000000000000" pitchFamily="2" charset="2"/>
              <a:buChar char="Ø"/>
            </a:pPr>
            <a:r>
              <a:rPr lang="el-GR" b="1" dirty="0"/>
              <a:t> </a:t>
            </a:r>
            <a:r>
              <a:rPr lang="el-GR" b="1" u="sng" dirty="0"/>
              <a:t>Άρθρο 8 της ΕΣΔΑ</a:t>
            </a:r>
            <a:r>
              <a:rPr lang="el-GR" dirty="0"/>
              <a:t>: Δικαίωμα σεβασμού της ιδιωτικής και οικογενειακής ζωής</a:t>
            </a:r>
          </a:p>
          <a:p>
            <a:pPr marL="0" indent="0">
              <a:buNone/>
            </a:pPr>
            <a:r>
              <a:rPr lang="el-GR" dirty="0"/>
              <a:t>- Κίνδυνος έκθεσης ευαίσθητων πτυχών της ιδιωτικής ζωής των γονέων που υποβάλλουν τη δήλωση απαλλαγής =&gt; αποτροπή γονέων να υποβάλλουν αίτηση απαλλαγής λόγω φόβου στιγματισμού </a:t>
            </a:r>
          </a:p>
          <a:p>
            <a:pPr marL="0" indent="0">
              <a:buNone/>
            </a:pPr>
            <a:r>
              <a:rPr lang="el-GR" dirty="0"/>
              <a:t>- Στιγματισμός λόγω αποκάλυψης θρησκευτικών πεποιθήσεων: Πιο έντονος σε μικρές κοινωνίες, όπως οι τόποι διαμονής των προσφευγόντων (Μήλος, Σίφνος) =&gt; Έκθεση όχι μόνο στη σχολική, αλλά και στην ευρύτερη κοινότητα</a:t>
            </a:r>
          </a:p>
          <a:p>
            <a:pPr marL="0" indent="0">
              <a:buNone/>
            </a:pPr>
            <a:endParaRPr lang="el-GR" b="1" u="sng" dirty="0"/>
          </a:p>
          <a:p>
            <a:pPr>
              <a:buFont typeface="Wingdings" panose="05000000000000000000" pitchFamily="2" charset="2"/>
              <a:buChar char="Ø"/>
            </a:pPr>
            <a:r>
              <a:rPr lang="el-GR" b="1" dirty="0"/>
              <a:t> </a:t>
            </a:r>
            <a:r>
              <a:rPr lang="el-GR" b="1" u="sng" dirty="0"/>
              <a:t>Άρθρο 14 της ΕΣΔΑ</a:t>
            </a:r>
            <a:r>
              <a:rPr lang="el-GR" dirty="0"/>
              <a:t>: Απαγόρευση των διακρίσεων </a:t>
            </a:r>
          </a:p>
          <a:p>
            <a:pPr marL="0" indent="0">
              <a:buNone/>
            </a:pPr>
            <a:r>
              <a:rPr lang="el-GR" dirty="0"/>
              <a:t>Δεν προβλεπόταν κάποιο άλλο μάθημα για τους απαλλασσόμενους μαθητές από το ΜτΘ =&gt; μη ισότιμη πρόσβαση στην εκπαίδευση λόγω των θρησκευτικών τους πεποιθήσεων</a:t>
            </a:r>
          </a:p>
          <a:p>
            <a:pPr marL="0" indent="0">
              <a:buNone/>
            </a:pPr>
            <a:endParaRPr lang="el-GR" dirty="0"/>
          </a:p>
          <a:p>
            <a:pPr marL="0" indent="0">
              <a:buNone/>
            </a:pPr>
            <a:r>
              <a:rPr lang="el-GR" kern="100" dirty="0">
                <a:latin typeface="Calibri" panose="020F0502020204030204" pitchFamily="34" charset="0"/>
                <a:ea typeface="Calibri" panose="020F0502020204030204" pitchFamily="34" charset="0"/>
                <a:cs typeface="Times New Roman" panose="02020603050405020304" pitchFamily="18" charset="0"/>
              </a:rPr>
              <a:t>(</a:t>
            </a:r>
            <a:r>
              <a:rPr lang="en-US" kern="100" dirty="0">
                <a:latin typeface="Calibri" panose="020F0502020204030204" pitchFamily="34" charset="0"/>
                <a:ea typeface="Calibri" panose="020F0502020204030204" pitchFamily="34" charset="0"/>
                <a:cs typeface="Times New Roman" panose="02020603050405020304" pitchFamily="18" charset="0"/>
              </a:rPr>
              <a:t>European Court of Human Rights 2020:</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n-US" kern="100" dirty="0">
                <a:latin typeface="Calibri" panose="020F0502020204030204" pitchFamily="34" charset="0"/>
                <a:ea typeface="Calibri" panose="020F0502020204030204" pitchFamily="34" charset="0"/>
                <a:cs typeface="Times New Roman" panose="02020603050405020304" pitchFamily="18" charset="0"/>
              </a:rPr>
              <a:t>11</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n-US" kern="100" dirty="0">
                <a:latin typeface="Calibri" panose="020F0502020204030204" pitchFamily="34" charset="0"/>
                <a:ea typeface="Calibri" panose="020F0502020204030204" pitchFamily="34" charset="0"/>
                <a:cs typeface="Times New Roman" panose="02020603050405020304" pitchFamily="18" charset="0"/>
              </a:rPr>
              <a:t>&amp; </a:t>
            </a:r>
            <a:r>
              <a:rPr lang="el-GR" kern="100" dirty="0">
                <a:latin typeface="Calibri" panose="020F0502020204030204" pitchFamily="34" charset="0"/>
                <a:ea typeface="Calibri" panose="020F0502020204030204" pitchFamily="34" charset="0"/>
                <a:cs typeface="Times New Roman" panose="02020603050405020304" pitchFamily="18" charset="0"/>
              </a:rPr>
              <a:t>25)</a:t>
            </a:r>
            <a:endParaRPr lang="el-GR" dirty="0"/>
          </a:p>
        </p:txBody>
      </p:sp>
    </p:spTree>
    <p:extLst>
      <p:ext uri="{BB962C8B-B14F-4D97-AF65-F5344CB8AC3E}">
        <p14:creationId xmlns:p14="http://schemas.microsoft.com/office/powerpoint/2010/main" val="1257813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4D302E-A9A2-1A3B-F508-4917144C7F9A}"/>
              </a:ext>
            </a:extLst>
          </p:cNvPr>
          <p:cNvSpPr>
            <a:spLocks noGrp="1"/>
          </p:cNvSpPr>
          <p:nvPr>
            <p:ph type="title"/>
          </p:nvPr>
        </p:nvSpPr>
        <p:spPr/>
        <p:txBody>
          <a:bodyPr>
            <a:normAutofit/>
          </a:bodyPr>
          <a:lstStyle/>
          <a:p>
            <a:pPr algn="ctr"/>
            <a:r>
              <a:rPr lang="el-GR" b="1" dirty="0"/>
              <a:t>Απόφαση ΕΔΔΑ για τη διαδικασία της απαλλαγής από το ΜτΘ</a:t>
            </a:r>
          </a:p>
        </p:txBody>
      </p:sp>
      <p:sp>
        <p:nvSpPr>
          <p:cNvPr id="3" name="Θέση περιεχομένου 2">
            <a:extLst>
              <a:ext uri="{FF2B5EF4-FFF2-40B4-BE49-F238E27FC236}">
                <a16:creationId xmlns:a16="http://schemas.microsoft.com/office/drawing/2014/main" id="{5F9F49D6-518F-AEF5-1DCE-7D95CC9EF1BA}"/>
              </a:ext>
            </a:extLst>
          </p:cNvPr>
          <p:cNvSpPr>
            <a:spLocks noGrp="1"/>
          </p:cNvSpPr>
          <p:nvPr>
            <p:ph idx="1"/>
          </p:nvPr>
        </p:nvSpPr>
        <p:spPr>
          <a:xfrm>
            <a:off x="838200" y="2020239"/>
            <a:ext cx="10515600" cy="4351338"/>
          </a:xfrm>
        </p:spPr>
        <p:txBody>
          <a:bodyPr>
            <a:normAutofit/>
          </a:bodyPr>
          <a:lstStyle/>
          <a:p>
            <a:pPr marL="0" indent="0">
              <a:buNone/>
            </a:pPr>
            <a:endParaRPr lang="el-GR" dirty="0"/>
          </a:p>
          <a:p>
            <a:r>
              <a:rPr lang="el-GR" b="1" dirty="0"/>
              <a:t>Τι αποφάσισε το ΕΔΔΑ;</a:t>
            </a:r>
          </a:p>
          <a:p>
            <a:pPr marL="0" indent="0">
              <a:buNone/>
            </a:pPr>
            <a:r>
              <a:rPr lang="el-GR" dirty="0"/>
              <a:t>Δήλωση απαλλαγής με </a:t>
            </a:r>
            <a:r>
              <a:rPr lang="el-GR" b="1" dirty="0"/>
              <a:t>καμία άμεση ή έμμεση αναφορά στις θρησκευτικές πεποιθήσεις </a:t>
            </a:r>
            <a:r>
              <a:rPr lang="el-GR" dirty="0"/>
              <a:t>του μαθητή </a:t>
            </a:r>
          </a:p>
          <a:p>
            <a:pPr marL="0" indent="0">
              <a:buNone/>
            </a:pPr>
            <a:r>
              <a:rPr lang="el-GR" dirty="0"/>
              <a:t>(δηλαδή δήλωση απαλλαγής με επίκληση </a:t>
            </a:r>
            <a:r>
              <a:rPr lang="el-GR" b="1" u="sng" dirty="0"/>
              <a:t>«λόγων συνείδησης»</a:t>
            </a:r>
            <a:r>
              <a:rPr lang="el-GR" dirty="0"/>
              <a:t> και </a:t>
            </a:r>
            <a:r>
              <a:rPr lang="el-GR" u="sng" dirty="0"/>
              <a:t>όχι</a:t>
            </a:r>
            <a:r>
              <a:rPr lang="el-GR" dirty="0"/>
              <a:t> «λόγων </a:t>
            </a:r>
            <a:r>
              <a:rPr lang="el-GR" u="sng" dirty="0"/>
              <a:t>θρησκευτικής</a:t>
            </a:r>
            <a:r>
              <a:rPr lang="el-GR" dirty="0"/>
              <a:t> συνείδησης»)</a:t>
            </a:r>
          </a:p>
          <a:p>
            <a:pPr marL="0" indent="0">
              <a:buNone/>
            </a:pPr>
            <a:endParaRPr lang="el-GR" dirty="0"/>
          </a:p>
          <a:p>
            <a:pPr marL="0" indent="0">
              <a:buNone/>
            </a:pPr>
            <a:r>
              <a:rPr lang="el-GR" dirty="0"/>
              <a:t>(Σωτηρόπουλος 2022) </a:t>
            </a:r>
          </a:p>
        </p:txBody>
      </p:sp>
    </p:spTree>
    <p:extLst>
      <p:ext uri="{BB962C8B-B14F-4D97-AF65-F5344CB8AC3E}">
        <p14:creationId xmlns:p14="http://schemas.microsoft.com/office/powerpoint/2010/main" val="2425971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8A3532-9710-D608-EAFA-6366EA29AAB1}"/>
              </a:ext>
            </a:extLst>
          </p:cNvPr>
          <p:cNvSpPr>
            <a:spLocks noGrp="1"/>
          </p:cNvSpPr>
          <p:nvPr>
            <p:ph type="title"/>
          </p:nvPr>
        </p:nvSpPr>
        <p:spPr/>
        <p:txBody>
          <a:bodyPr/>
          <a:lstStyle/>
          <a:p>
            <a:pPr algn="ctr"/>
            <a:r>
              <a:rPr lang="el-GR" b="1" dirty="0"/>
              <a:t>Απόφαση ΣτΕ για τον χαρακτήρα του ΜτΘ μετά τις αποφάσεις του ΕΔΔΑ</a:t>
            </a:r>
          </a:p>
        </p:txBody>
      </p:sp>
      <p:sp>
        <p:nvSpPr>
          <p:cNvPr id="3" name="Θέση περιεχομένου 2">
            <a:extLst>
              <a:ext uri="{FF2B5EF4-FFF2-40B4-BE49-F238E27FC236}">
                <a16:creationId xmlns:a16="http://schemas.microsoft.com/office/drawing/2014/main" id="{5767F042-661F-4120-9460-D95E5FB94296}"/>
              </a:ext>
            </a:extLst>
          </p:cNvPr>
          <p:cNvSpPr>
            <a:spLocks noGrp="1"/>
          </p:cNvSpPr>
          <p:nvPr>
            <p:ph idx="1"/>
          </p:nvPr>
        </p:nvSpPr>
        <p:spPr>
          <a:xfrm>
            <a:off x="838200" y="1825625"/>
            <a:ext cx="10515600" cy="4667250"/>
          </a:xfrm>
        </p:spPr>
        <p:txBody>
          <a:bodyPr>
            <a:normAutofit/>
          </a:bodyPr>
          <a:lstStyle/>
          <a:p>
            <a:pPr marL="0" indent="0" algn="just">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ΣτΕ: Αποφάσισε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προστασία</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u="sng" kern="100" dirty="0">
                <a:latin typeface="Calibri" panose="020F0502020204030204" pitchFamily="34" charset="0"/>
                <a:ea typeface="Calibri" panose="020F0502020204030204" pitchFamily="34" charset="0"/>
                <a:cs typeface="Times New Roman" panose="02020603050405020304" pitchFamily="18" charset="0"/>
              </a:rPr>
              <a:t>κατά προτεραιότητα</a:t>
            </a:r>
            <a:r>
              <a:rPr lang="el-GR" sz="1800" b="1" kern="100" dirty="0">
                <a:latin typeface="Calibri" panose="020F0502020204030204" pitchFamily="34" charset="0"/>
                <a:ea typeface="Calibri" panose="020F0502020204030204" pitchFamily="34" charset="0"/>
                <a:cs typeface="Times New Roman" panose="02020603050405020304" pitchFamily="18" charset="0"/>
              </a:rPr>
              <a:t>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του δικαιώματος </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των ορθοδόξων</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να εκπαιδεύονται με βάση τις δικές τους (και μόνον) θρησκευτικές πεποιθήσεις, δηλαδή </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χωρίς αναφορά σε άλλες θρησκείες</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καθώς ΚΑΙ </a:t>
            </a:r>
            <a:r>
              <a:rPr lang="el-GR" sz="1800" b="1" u="sng" kern="100" dirty="0">
                <a:effectLst/>
                <a:latin typeface="Calibri" panose="020F0502020204030204" pitchFamily="34" charset="0"/>
                <a:ea typeface="Calibri" panose="020F0502020204030204" pitchFamily="34" charset="0"/>
                <a:cs typeface="Times New Roman" panose="02020603050405020304" pitchFamily="18" charset="0"/>
              </a:rPr>
              <a:t>δυνατότητα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παροχής ΙΣΟΤΙΜΗΣ θρησκευτικής εκπαίδευσης σε μαθητές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με διαφορετικές θρησκευτικές πεποιθήσεις </a:t>
            </a:r>
          </a:p>
          <a:p>
            <a:pPr marL="0" indent="0" algn="just">
              <a:lnSpc>
                <a:spcPct val="107000"/>
              </a:lnSpc>
              <a:spcAft>
                <a:spcPts val="800"/>
              </a:spcAft>
              <a:buNone/>
            </a:pPr>
            <a:r>
              <a:rPr lang="el-GR" sz="1800" kern="100" dirty="0">
                <a:latin typeface="Calibri" panose="020F0502020204030204" pitchFamily="34" charset="0"/>
                <a:ea typeface="Calibri" panose="020F0502020204030204" pitchFamily="34" charset="0"/>
                <a:cs typeface="Times New Roman" panose="02020603050405020304" pitchFamily="18" charset="0"/>
              </a:rPr>
              <a:t>(Ζαμπέτα 2020: 490) </a:t>
            </a:r>
            <a:endParaRPr lang="el-G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800" kern="100" dirty="0">
                <a:latin typeface="Calibri" panose="020F0502020204030204" pitchFamily="34" charset="0"/>
                <a:ea typeface="Calibri" panose="020F0502020204030204" pitchFamily="34" charset="0"/>
                <a:cs typeface="Times New Roman" panose="02020603050405020304" pitchFamily="18" charset="0"/>
              </a:rPr>
              <a:t>Συγκεκριμένα για τους μαθητές με απαλλαγή από το ΜτΘ:</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ΣτΕ: Έδωσε προθεσμία ένα (1) έτος (έως το τέλος του σχολικού </a:t>
            </a:r>
            <a:r>
              <a:rPr lang="el-GR" sz="1800" kern="100" dirty="0">
                <a:latin typeface="Calibri" panose="020F0502020204030204" pitchFamily="34" charset="0"/>
                <a:ea typeface="Calibri" panose="020F0502020204030204" pitchFamily="34" charset="0"/>
                <a:cs typeface="Times New Roman" panose="02020603050405020304" pitchFamily="18" charset="0"/>
              </a:rPr>
              <a:t>έτους 2022-2023)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για </a:t>
            </a: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εισαγωγή ενός νέου, ισότιμου και συναφούς περιεχομένου ΜτΘ</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που η Πολιτεία οφείλει να προσφέρει στους μαθητές που απαλλάσσονται από το μάθημα των θρησκευτικών (σύμφωνα με άρ. 2 του ΠΠΠ της ΕΣΔΑ και άρ. 16 του Συντάγματος) </a:t>
            </a:r>
          </a:p>
          <a:p>
            <a:pPr marL="0" indent="0" algn="just">
              <a:lnSpc>
                <a:spcPct val="107000"/>
              </a:lnSpc>
              <a:spcAft>
                <a:spcPts val="800"/>
              </a:spcAft>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(Σωτηρόπουλος 2022)</a:t>
            </a:r>
          </a:p>
          <a:p>
            <a:endParaRPr lang="el-GR" dirty="0"/>
          </a:p>
        </p:txBody>
      </p:sp>
    </p:spTree>
    <p:extLst>
      <p:ext uri="{BB962C8B-B14F-4D97-AF65-F5344CB8AC3E}">
        <p14:creationId xmlns:p14="http://schemas.microsoft.com/office/powerpoint/2010/main" val="2379189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001B75-F045-639E-EC04-3F400F7B429A}"/>
              </a:ext>
            </a:extLst>
          </p:cNvPr>
          <p:cNvSpPr>
            <a:spLocks noGrp="1"/>
          </p:cNvSpPr>
          <p:nvPr>
            <p:ph type="title"/>
          </p:nvPr>
        </p:nvSpPr>
        <p:spPr/>
        <p:txBody>
          <a:bodyPr/>
          <a:lstStyle/>
          <a:p>
            <a:r>
              <a:rPr lang="el-GR" b="1" u="sng" dirty="0"/>
              <a:t>Μετά από όλα αυτά…</a:t>
            </a:r>
          </a:p>
        </p:txBody>
      </p:sp>
      <p:sp>
        <p:nvSpPr>
          <p:cNvPr id="3" name="Θέση περιεχομένου 2">
            <a:extLst>
              <a:ext uri="{FF2B5EF4-FFF2-40B4-BE49-F238E27FC236}">
                <a16:creationId xmlns:a16="http://schemas.microsoft.com/office/drawing/2014/main" id="{CA0DF72B-E0B7-3C2C-B1A5-07A4DABA010F}"/>
              </a:ext>
            </a:extLst>
          </p:cNvPr>
          <p:cNvSpPr>
            <a:spLocks noGrp="1"/>
          </p:cNvSpPr>
          <p:nvPr>
            <p:ph idx="1"/>
          </p:nvPr>
        </p:nvSpPr>
        <p:spPr/>
        <p:txBody>
          <a:bodyPr>
            <a:normAutofit fontScale="92500" lnSpcReduction="20000"/>
          </a:bodyPr>
          <a:lstStyle/>
          <a:p>
            <a:r>
              <a:rPr lang="el-GR" dirty="0"/>
              <a:t>Ποια είναι τα αναγκαία μέτρα που πρέπει να ληφθούν προκειμένου η Ελλάδα να εναρμονιστεί με την ευρωπαϊκή έννομη τάξη;</a:t>
            </a:r>
          </a:p>
          <a:p>
            <a:r>
              <a:rPr lang="el-GR" dirty="0"/>
              <a:t>Ποιο είναι το </a:t>
            </a:r>
            <a:r>
              <a:rPr lang="el-GR" b="1" dirty="0"/>
              <a:t>δίλημμα</a:t>
            </a:r>
            <a:r>
              <a:rPr lang="el-GR" dirty="0"/>
              <a:t> που προκύπτει για την ελληνική Πολιτεία;</a:t>
            </a:r>
          </a:p>
          <a:p>
            <a:pPr marL="0" indent="0">
              <a:buNone/>
            </a:pPr>
            <a:r>
              <a:rPr lang="el-GR" dirty="0"/>
              <a:t>Να πάρει το μέρος </a:t>
            </a:r>
            <a:r>
              <a:rPr lang="el-GR" b="1" u="sng" dirty="0"/>
              <a:t>της Εκκλησίας</a:t>
            </a:r>
            <a:r>
              <a:rPr lang="el-GR" dirty="0"/>
              <a:t>, η οποία επιδιώκει </a:t>
            </a:r>
            <a:r>
              <a:rPr lang="el-GR" u="sng" dirty="0"/>
              <a:t>ένα ομολογιακό μάθημα για τους Ορθόδοξους Χριστιανούς</a:t>
            </a:r>
            <a:r>
              <a:rPr lang="el-GR" dirty="0"/>
              <a:t>, αλλά παραβιάζει τη θρησκευτική ελευθερία των υπόλοιπων μαθητών;</a:t>
            </a:r>
          </a:p>
          <a:p>
            <a:pPr marL="0" indent="0">
              <a:buNone/>
            </a:pPr>
            <a:r>
              <a:rPr lang="el-GR" dirty="0"/>
              <a:t>Ή</a:t>
            </a:r>
          </a:p>
          <a:p>
            <a:pPr marL="0" indent="0">
              <a:buNone/>
            </a:pPr>
            <a:r>
              <a:rPr lang="el-GR" dirty="0"/>
              <a:t>Να συνταχθεί με την </a:t>
            </a:r>
            <a:r>
              <a:rPr lang="el-GR" b="1" u="sng" dirty="0"/>
              <a:t>Ευρωπαϊκή έννομη τάξη </a:t>
            </a:r>
            <a:r>
              <a:rPr lang="el-GR" dirty="0"/>
              <a:t>και να ακολουθήσει τις αρχές της Ευρωπαϊκής Σύμβασης Δικαιωμάτων του Ανθρώπου, πράγμα που θα οδηγούσε </a:t>
            </a:r>
            <a:r>
              <a:rPr lang="el-GR" u="sng" dirty="0"/>
              <a:t>είτε σε ένα καθαρώς κοσμικό ΜτΘ</a:t>
            </a:r>
            <a:r>
              <a:rPr lang="el-GR" dirty="0"/>
              <a:t> με αντικείμενο την παροχή γνώσεων σε όλους τους μαθητές για όλες τις «γνωστές» θρησκείες </a:t>
            </a:r>
            <a:r>
              <a:rPr lang="el-GR" u="sng" dirty="0"/>
              <a:t>είτε σε ένα πλουραλιστικό ΜτΘ</a:t>
            </a:r>
            <a:r>
              <a:rPr lang="el-GR" dirty="0"/>
              <a:t>, δηλαδή σε μία θρησκευτική εκπαίδευση ανάλογα με τις θρησκευτικές πεποιθήσεις του κάθε μαθητή και της κάθε μαθήτριας; </a:t>
            </a:r>
          </a:p>
        </p:txBody>
      </p:sp>
    </p:spTree>
    <p:extLst>
      <p:ext uri="{BB962C8B-B14F-4D97-AF65-F5344CB8AC3E}">
        <p14:creationId xmlns:p14="http://schemas.microsoft.com/office/powerpoint/2010/main" val="1291413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B77CBC-6A5B-F488-19CD-C633AFB97595}"/>
              </a:ext>
            </a:extLst>
          </p:cNvPr>
          <p:cNvSpPr>
            <a:spLocks noGrp="1"/>
          </p:cNvSpPr>
          <p:nvPr>
            <p:ph type="title"/>
          </p:nvPr>
        </p:nvSpPr>
        <p:spPr/>
        <p:txBody>
          <a:bodyPr>
            <a:normAutofit fontScale="90000"/>
          </a:bodyPr>
          <a:lstStyle/>
          <a:p>
            <a:pPr algn="ctr"/>
            <a:r>
              <a:rPr lang="el-GR" b="1" dirty="0"/>
              <a:t>Άλλες καταδίκες της Ελλάδας ενώπιον του ΕΔΔΑ λόγω παραβίασης της θρησκευτικής ελευθερίας</a:t>
            </a:r>
            <a:endParaRPr lang="el-GR" dirty="0"/>
          </a:p>
        </p:txBody>
      </p:sp>
      <p:sp>
        <p:nvSpPr>
          <p:cNvPr id="3" name="Θέση περιεχομένου 2">
            <a:extLst>
              <a:ext uri="{FF2B5EF4-FFF2-40B4-BE49-F238E27FC236}">
                <a16:creationId xmlns:a16="http://schemas.microsoft.com/office/drawing/2014/main" id="{EC4D821F-FD49-FBE4-CB01-71B47CFBC540}"/>
              </a:ext>
            </a:extLst>
          </p:cNvPr>
          <p:cNvSpPr>
            <a:spLocks noGrp="1"/>
          </p:cNvSpPr>
          <p:nvPr>
            <p:ph idx="1"/>
          </p:nvPr>
        </p:nvSpPr>
        <p:spPr/>
        <p:txBody>
          <a:bodyPr>
            <a:normAutofit/>
          </a:bodyPr>
          <a:lstStyle/>
          <a:p>
            <a:r>
              <a:rPr lang="el-GR" dirty="0"/>
              <a:t>Η Ελλάδα έχει καταδικαστεί κι άλλες φορές ενώπιον του ΕΔΔΑ για παραβίαση της θρησκευτικής ελευθερίας (Ζαμπέτα 2018: 23-24)</a:t>
            </a:r>
          </a:p>
          <a:p>
            <a:pPr marL="0" indent="0">
              <a:buNone/>
            </a:pPr>
            <a:r>
              <a:rPr lang="el-GR" dirty="0"/>
              <a:t>Θα ακολουθήσει αναφορά στις εξής υποθέσεις:</a:t>
            </a:r>
          </a:p>
          <a:p>
            <a:pPr marL="514350" indent="-514350">
              <a:buFont typeface="Arial" panose="020B0604020202020204" pitchFamily="34" charset="0"/>
              <a:buAutoNum type="arabicPeriod"/>
            </a:pPr>
            <a:r>
              <a:rPr lang="el-GR" dirty="0"/>
              <a:t>Κοκκινάκης κατά Ελλάδος (1993)</a:t>
            </a:r>
          </a:p>
          <a:p>
            <a:pPr marL="514350" indent="-514350">
              <a:buFont typeface="Arial" panose="020B0604020202020204" pitchFamily="34" charset="0"/>
              <a:buAutoNum type="arabicPeriod"/>
            </a:pPr>
            <a:r>
              <a:rPr lang="el-GR" dirty="0"/>
              <a:t>Δημητράς και άλλοι κατά Ελλάδος (201</a:t>
            </a:r>
            <a:r>
              <a:rPr lang="en-US" dirty="0"/>
              <a:t>3</a:t>
            </a:r>
            <a:r>
              <a:rPr lang="el-GR" dirty="0"/>
              <a:t>)</a:t>
            </a:r>
          </a:p>
          <a:p>
            <a:pPr marL="514350" indent="-514350">
              <a:buAutoNum type="arabicPeriod"/>
            </a:pPr>
            <a:r>
              <a:rPr lang="el-GR" dirty="0"/>
              <a:t>Σταυρόπουλος και άλλοι κατά Ελλάδος (2020) </a:t>
            </a:r>
          </a:p>
          <a:p>
            <a:pPr marL="0" indent="0">
              <a:buNone/>
            </a:pPr>
            <a:endParaRPr lang="el-GR" dirty="0"/>
          </a:p>
          <a:p>
            <a:pPr marL="0" indent="0">
              <a:buNone/>
            </a:pPr>
            <a:endParaRPr lang="el-GR" dirty="0"/>
          </a:p>
          <a:p>
            <a:pPr marL="514350" indent="-514350">
              <a:buAutoNum type="arabicPeriod"/>
            </a:pPr>
            <a:endParaRPr lang="el-GR" dirty="0"/>
          </a:p>
        </p:txBody>
      </p:sp>
    </p:spTree>
    <p:extLst>
      <p:ext uri="{BB962C8B-B14F-4D97-AF65-F5344CB8AC3E}">
        <p14:creationId xmlns:p14="http://schemas.microsoft.com/office/powerpoint/2010/main" val="2865111238"/>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F1F486-0F57-9D88-5510-CF87A6278757}"/>
              </a:ext>
            </a:extLst>
          </p:cNvPr>
          <p:cNvSpPr>
            <a:spLocks noGrp="1"/>
          </p:cNvSpPr>
          <p:nvPr>
            <p:ph type="title"/>
          </p:nvPr>
        </p:nvSpPr>
        <p:spPr/>
        <p:txBody>
          <a:bodyPr/>
          <a:lstStyle/>
          <a:p>
            <a:pPr algn="ctr"/>
            <a:r>
              <a:rPr lang="el-GR" b="1" dirty="0"/>
              <a:t>Υπόθεση Κοκκινάκης κατά Ελλάδος (1993)</a:t>
            </a:r>
          </a:p>
        </p:txBody>
      </p:sp>
      <p:sp>
        <p:nvSpPr>
          <p:cNvPr id="3" name="Θέση περιεχομένου 2">
            <a:extLst>
              <a:ext uri="{FF2B5EF4-FFF2-40B4-BE49-F238E27FC236}">
                <a16:creationId xmlns:a16="http://schemas.microsoft.com/office/drawing/2014/main" id="{E0B4CACD-65B1-FE04-77A5-C263C999C771}"/>
              </a:ext>
            </a:extLst>
          </p:cNvPr>
          <p:cNvSpPr>
            <a:spLocks noGrp="1"/>
          </p:cNvSpPr>
          <p:nvPr>
            <p:ph idx="1"/>
          </p:nvPr>
        </p:nvSpPr>
        <p:spPr>
          <a:xfrm>
            <a:off x="838200" y="1825624"/>
            <a:ext cx="10515600" cy="4752457"/>
          </a:xfrm>
        </p:spPr>
        <p:txBody>
          <a:bodyPr>
            <a:normAutofit fontScale="70000" lnSpcReduction="20000"/>
          </a:bodyPr>
          <a:lstStyle/>
          <a:p>
            <a:r>
              <a:rPr lang="el-GR" sz="2900" dirty="0">
                <a:solidFill>
                  <a:srgbClr val="000000"/>
                </a:solidFill>
                <a:latin typeface="Trebuchet MS" panose="020B0603020202020204" pitchFamily="34" charset="0"/>
              </a:rPr>
              <a:t>Η πρώτη δικαστική διαμάχη, με αφορμή την οποία άρχισε να εμβαθύνει το ΕΔΔΑ σε ζητήματα θρησκευτικής ελευθερίας</a:t>
            </a:r>
          </a:p>
          <a:p>
            <a:r>
              <a:rPr lang="el-GR" sz="2900" dirty="0">
                <a:solidFill>
                  <a:srgbClr val="000000"/>
                </a:solidFill>
                <a:latin typeface="Trebuchet MS" panose="020B0603020202020204" pitchFamily="34" charset="0"/>
              </a:rPr>
              <a:t>Σύμφωνα με μαρτυρία της κ. Κυριακάκη, συζύγου του ψάλτη της τοπικής Εκκλησίας, ο κ. Κοκκινάκης κατηγορήθηκε ότι σε επίσκεψη που πραγματοποίησε με τη σύζυγό του στο σπίτι της, ανέγνωσε αποσπάσματα από βιβλίο σχετικό με τις Γραφές και την ενθάρρυνε να μεταβάλει την Ορθόδοξη πίστη της </a:t>
            </a:r>
            <a:r>
              <a:rPr lang="el-GR" sz="2900" b="1" dirty="0">
                <a:solidFill>
                  <a:srgbClr val="000000"/>
                </a:solidFill>
                <a:latin typeface="Trebuchet MS" panose="020B0603020202020204" pitchFamily="34" charset="0"/>
              </a:rPr>
              <a:t>(κατηγορία για προσηλυτισμό) </a:t>
            </a:r>
          </a:p>
          <a:p>
            <a:pPr lvl="0"/>
            <a:r>
              <a:rPr lang="el-GR" sz="2900" dirty="0">
                <a:solidFill>
                  <a:srgbClr val="000000"/>
                </a:solidFill>
                <a:latin typeface="Trebuchet MS" panose="020B0603020202020204" pitchFamily="34" charset="0"/>
              </a:rPr>
              <a:t>Σύμφωνα με την καταδικαστική για την Ελλάδα απόφαση του ΕΔΔΑ, τα ελληνικά δικαστήρια δεν κατάφεραν να προσδιορίσουν με ποιον τρόπο οι κατηγορούμενοι προσπάθησαν να επέμβουν στη θρησκευτική συνείδηση της κ. Κυριακάκη</a:t>
            </a:r>
          </a:p>
          <a:p>
            <a:r>
              <a:rPr lang="el-GR" sz="2900" b="1" dirty="0">
                <a:solidFill>
                  <a:srgbClr val="000000"/>
                </a:solidFill>
                <a:latin typeface="Trebuchet MS" panose="020B0603020202020204" pitchFamily="34" charset="0"/>
              </a:rPr>
              <a:t>Ο αιτών (κ. Κοκκινάκης) υποστήριξε ότι αυτό για το οποίο κατηγορείται είχε να κάνει με τη διατύπωση μίας προσωπικής άποψης, που στηριζόταν σε βιβλία που ήταν κοινά για όλους, </a:t>
            </a:r>
            <a:r>
              <a:rPr lang="el-GR" sz="2900" b="1" dirty="0">
                <a:latin typeface="Trebuchet MS" panose="020B0603020202020204" pitchFamily="34" charset="0"/>
              </a:rPr>
              <a:t>επομένως αφορούσε την άσκηση της ατομικής ελευθερίας του να διαδίδει τις θρησκευτικές του πεποιθήσεις. </a:t>
            </a:r>
            <a:endParaRPr lang="el-GR" sz="2900" b="1" dirty="0">
              <a:solidFill>
                <a:srgbClr val="000000"/>
              </a:solidFill>
              <a:latin typeface="Trebuchet MS" panose="020B0603020202020204" pitchFamily="34" charset="0"/>
            </a:endParaRPr>
          </a:p>
          <a:p>
            <a:pPr marL="0" lvl="0" indent="0">
              <a:buNone/>
            </a:pPr>
            <a:endParaRPr lang="el-GR" sz="2900" dirty="0">
              <a:solidFill>
                <a:srgbClr val="000000"/>
              </a:solidFill>
              <a:latin typeface="Trebuchet MS" panose="020B0603020202020204" pitchFamily="34" charset="0"/>
            </a:endParaRPr>
          </a:p>
          <a:p>
            <a:pPr lvl="0"/>
            <a:r>
              <a:rPr lang="el-GR" sz="2900" b="1" dirty="0">
                <a:solidFill>
                  <a:srgbClr val="000000"/>
                </a:solidFill>
                <a:latin typeface="Trebuchet MS" panose="020B0603020202020204" pitchFamily="34" charset="0"/>
              </a:rPr>
              <a:t>Απόφαση ΕΔΔΑ: έκρινε ότι υφίσταται παραβίαση του άρ.9 της ΕΣΔΑ (Ελευθερία σκέψης, συνείδησης και θρησκείας) </a:t>
            </a:r>
            <a:br>
              <a:rPr lang="el-GR" sz="2900" dirty="0">
                <a:solidFill>
                  <a:srgbClr val="000000"/>
                </a:solidFill>
                <a:latin typeface="Trebuchet MS" panose="020B0603020202020204" pitchFamily="34" charset="0"/>
              </a:rPr>
            </a:br>
            <a:endParaRPr lang="el-GR" sz="2900" dirty="0">
              <a:solidFill>
                <a:srgbClr val="000000"/>
              </a:solidFill>
              <a:latin typeface="Trebuchet MS" panose="020B0603020202020204" pitchFamily="34" charset="0"/>
            </a:endParaRPr>
          </a:p>
          <a:p>
            <a:pPr marL="0" lvl="0" indent="0">
              <a:buNone/>
            </a:pPr>
            <a:r>
              <a:rPr lang="el-GR" sz="2900" dirty="0">
                <a:solidFill>
                  <a:srgbClr val="000000"/>
                </a:solidFill>
                <a:latin typeface="Trebuchet MS" panose="020B0603020202020204" pitchFamily="34" charset="0"/>
              </a:rPr>
              <a:t>(Παλιούρα 2017)</a:t>
            </a:r>
          </a:p>
        </p:txBody>
      </p:sp>
    </p:spTree>
    <p:extLst>
      <p:ext uri="{BB962C8B-B14F-4D97-AF65-F5344CB8AC3E}">
        <p14:creationId xmlns:p14="http://schemas.microsoft.com/office/powerpoint/2010/main" val="907419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3C7D6E-9836-A1F4-D4F3-47F0B9991134}"/>
              </a:ext>
            </a:extLst>
          </p:cNvPr>
          <p:cNvSpPr>
            <a:spLocks noGrp="1"/>
          </p:cNvSpPr>
          <p:nvPr>
            <p:ph type="title"/>
          </p:nvPr>
        </p:nvSpPr>
        <p:spPr>
          <a:xfrm>
            <a:off x="545063" y="243827"/>
            <a:ext cx="10515600" cy="1325563"/>
          </a:xfrm>
        </p:spPr>
        <p:txBody>
          <a:bodyPr>
            <a:normAutofit/>
          </a:bodyPr>
          <a:lstStyle/>
          <a:p>
            <a:pPr algn="ctr"/>
            <a:r>
              <a:rPr lang="el-GR" b="1" dirty="0"/>
              <a:t>Υπόθεση Δημητράς και άλλοι κατά Ελλάδος (2013)</a:t>
            </a:r>
          </a:p>
        </p:txBody>
      </p:sp>
      <p:sp>
        <p:nvSpPr>
          <p:cNvPr id="3" name="Θέση περιεχομένου 2">
            <a:extLst>
              <a:ext uri="{FF2B5EF4-FFF2-40B4-BE49-F238E27FC236}">
                <a16:creationId xmlns:a16="http://schemas.microsoft.com/office/drawing/2014/main" id="{B3B89850-54D8-F9A2-E563-E5A010D9E796}"/>
              </a:ext>
            </a:extLst>
          </p:cNvPr>
          <p:cNvSpPr>
            <a:spLocks noGrp="1"/>
          </p:cNvSpPr>
          <p:nvPr>
            <p:ph idx="1"/>
          </p:nvPr>
        </p:nvSpPr>
        <p:spPr>
          <a:xfrm>
            <a:off x="743338" y="1713657"/>
            <a:ext cx="10695993" cy="4519192"/>
          </a:xfrm>
        </p:spPr>
        <p:txBody>
          <a:bodyPr>
            <a:normAutofit fontScale="62500" lnSpcReduction="20000"/>
          </a:bodyPr>
          <a:lstStyle/>
          <a:p>
            <a:r>
              <a:rPr lang="el-GR" sz="3200" dirty="0"/>
              <a:t>Προσφεύγοντες: Μέλη του Ελληνικού Παρατηρητηρίου Συμφωνιών του Ελσίνκι, μίας μη κυβερνητικής οργάνωσης, η οποία δραστηριοποιείται στον πεδίο της προάσπισης των ανθρωπίνων δικαιωμάτων</a:t>
            </a:r>
          </a:p>
          <a:p>
            <a:r>
              <a:rPr lang="el-GR" sz="3200" dirty="0"/>
              <a:t>Με αυτή την ιδιότητα είχαν κληθεί κάποιες φορές να καταθέσουν ενώπιον ανακριτή/ εισαγγελέα/ αρμόδιου Δικαστηρίου</a:t>
            </a:r>
          </a:p>
          <a:p>
            <a:pPr lvl="0"/>
            <a:r>
              <a:rPr lang="el-GR" sz="3200" dirty="0"/>
              <a:t>Αιτία προσφυγής στο ΕΔΔΑ: </a:t>
            </a:r>
            <a:r>
              <a:rPr lang="el-GR" sz="3200" b="1" dirty="0"/>
              <a:t>Προκειμένου να δώσουν πολιτικό όρκο ενώπιον ελληνικής δημόσιας αρχής, υποχρεώνονταν σε (έμμεση) αποκάλυψη των θρησκευτικών τους πεποιθήσεων, καθώς ήταν καθιερωμένος ο θρησκευτικός όρκος </a:t>
            </a:r>
          </a:p>
          <a:p>
            <a:r>
              <a:rPr lang="el-GR" sz="3200" b="1" dirty="0"/>
              <a:t>Απόφαση ΕΔΔΑ: Παραβίαση αρνητικής διάστασης της θρησκευτικής ελευθερίας (άρ.9 της ΕΣΔΑ) λόγω υποχρέωσης (έμμεσης) αποκάλυψης θρησκευτικών πεποιθήσεων ενώπιον δημόσιας αρχής </a:t>
            </a:r>
            <a:r>
              <a:rPr lang="el-GR" sz="3200" dirty="0"/>
              <a:t>(έπρεπε να αποκαλύψουν ότι ΔΕΝ είναι Χριστιανοί Ορθόδοξοι) </a:t>
            </a:r>
            <a:endParaRPr lang="el-GR" sz="3200" b="1" dirty="0"/>
          </a:p>
          <a:p>
            <a:endParaRPr lang="en-US" sz="3200" b="1" dirty="0"/>
          </a:p>
          <a:p>
            <a:pPr>
              <a:buFont typeface="Wingdings" panose="05000000000000000000" pitchFamily="2" charset="2"/>
              <a:buChar char="v"/>
            </a:pPr>
            <a:r>
              <a:rPr lang="el-GR" sz="3200" b="1" dirty="0"/>
              <a:t> Αντίστοιχη ως προς τον λόγο προσφυγής (ζήτημα ορκοδοσίας σε συνδυασμό με την καθιέρωση του θρησκευτικού όρκου στην Ελλάδα) είναι και </a:t>
            </a:r>
            <a:r>
              <a:rPr lang="el-GR" sz="3200" b="1" u="sng" dirty="0"/>
              <a:t>η Υπόθεση Αλεξανδρίδης κατά Ελλάδος (2008)</a:t>
            </a:r>
          </a:p>
          <a:p>
            <a:pPr marL="0" indent="0">
              <a:buNone/>
            </a:pPr>
            <a:endParaRPr lang="el-GR" sz="3200" dirty="0"/>
          </a:p>
          <a:p>
            <a:pPr marL="0" indent="0">
              <a:buNone/>
            </a:pPr>
            <a:r>
              <a:rPr lang="el-GR" sz="3200" dirty="0"/>
              <a:t>(Αθηναϊκό-Μακεδονικό Πρακτορείο Ειδήσεων 2013. Ζαμπέτα 2018: 24)</a:t>
            </a:r>
            <a:endParaRPr lang="el-GR" sz="5100" dirty="0"/>
          </a:p>
          <a:p>
            <a:pPr marL="0" indent="0">
              <a:buNone/>
            </a:pPr>
            <a:endParaRPr lang="el-GR" sz="4800" b="1" dirty="0">
              <a:latin typeface="+mj-lt"/>
              <a:ea typeface="+mj-ea"/>
              <a:cs typeface="+mj-cs"/>
            </a:endParaRPr>
          </a:p>
          <a:p>
            <a:endParaRPr lang="el-GR" dirty="0"/>
          </a:p>
        </p:txBody>
      </p:sp>
    </p:spTree>
    <p:extLst>
      <p:ext uri="{BB962C8B-B14F-4D97-AF65-F5344CB8AC3E}">
        <p14:creationId xmlns:p14="http://schemas.microsoft.com/office/powerpoint/2010/main" val="13079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07C12C-7BE2-BF9C-D98B-8663E3791E1A}"/>
              </a:ext>
            </a:extLst>
          </p:cNvPr>
          <p:cNvSpPr>
            <a:spLocks noGrp="1"/>
          </p:cNvSpPr>
          <p:nvPr>
            <p:ph type="title"/>
          </p:nvPr>
        </p:nvSpPr>
        <p:spPr/>
        <p:txBody>
          <a:bodyPr>
            <a:normAutofit fontScale="90000"/>
          </a:bodyPr>
          <a:lstStyle/>
          <a:p>
            <a:pPr algn="ctr"/>
            <a:r>
              <a:rPr lang="el-GR" dirty="0">
                <a:ea typeface="Calibri" panose="020F0502020204030204" pitchFamily="34" charset="0"/>
                <a:cs typeface="Times New Roman" panose="02020603050405020304" pitchFamily="18" charset="0"/>
              </a:rPr>
              <a:t>Θρησκευτική ελευθερία στην Ευρωπαϊκή έννομη τάξη:</a:t>
            </a:r>
            <a:br>
              <a:rPr lang="el-GR" dirty="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AC3D209D-98C2-D812-ED3D-C827B7F97D37}"/>
              </a:ext>
            </a:extLst>
          </p:cNvPr>
          <p:cNvSpPr>
            <a:spLocks noGrp="1"/>
          </p:cNvSpPr>
          <p:nvPr>
            <p:ph idx="1"/>
          </p:nvPr>
        </p:nvSpPr>
        <p:spPr/>
        <p:txBody>
          <a:bodyPr>
            <a:normAutofit fontScale="92500" lnSpcReduction="20000"/>
          </a:bodyPr>
          <a:lstStyle/>
          <a:p>
            <a:pPr marL="457200">
              <a:lnSpc>
                <a:spcPct val="115000"/>
              </a:lnSpc>
              <a:spcAft>
                <a:spcPts val="1000"/>
              </a:spcAft>
            </a:pPr>
            <a:r>
              <a:rPr lang="el-GR" sz="1700" b="1" dirty="0">
                <a:solidFill>
                  <a:srgbClr val="000000"/>
                </a:solidFill>
                <a:ea typeface="Calibri" panose="020F0502020204030204" pitchFamily="34" charset="0"/>
                <a:cs typeface="Times New Roman" panose="02020603050405020304" pitchFamily="18" charset="0"/>
              </a:rPr>
              <a:t>Τι ισχύει στην Ευρωπαϊκή έννομη τάξη για τη θρησκεία;</a:t>
            </a:r>
          </a:p>
          <a:p>
            <a:pPr indent="0">
              <a:lnSpc>
                <a:spcPct val="115000"/>
              </a:lnSpc>
              <a:spcAft>
                <a:spcPts val="1000"/>
              </a:spcAft>
              <a:buNone/>
            </a:pPr>
            <a:r>
              <a:rPr lang="el-GR" sz="1700" u="sng" dirty="0">
                <a:solidFill>
                  <a:srgbClr val="000000"/>
                </a:solidFill>
                <a:ea typeface="Calibri" panose="020F0502020204030204" pitchFamily="34" charset="0"/>
                <a:cs typeface="Times New Roman" panose="02020603050405020304" pitchFamily="18" charset="0"/>
              </a:rPr>
              <a:t> Ευρωπαϊκή έννομη τάξη:</a:t>
            </a:r>
            <a:r>
              <a:rPr lang="el-GR" sz="1700" dirty="0">
                <a:solidFill>
                  <a:srgbClr val="000000"/>
                </a:solidFill>
                <a:ea typeface="Calibri" panose="020F0502020204030204" pitchFamily="34" charset="0"/>
                <a:cs typeface="Times New Roman" panose="02020603050405020304" pitchFamily="18" charset="0"/>
              </a:rPr>
              <a:t> προσδιορίζεται από τις αρχές της Ευρωπαϊκής Σύμβασης Δικαιωμάτων του Ανθρώπου (ΕΣΔΑ) και το νομικό πλαίσιο του Ευρωπαϊκού Δικαστηρίου Δικαιωμάτων του Ανθρώπου (ΕΔΔΑ) </a:t>
            </a:r>
          </a:p>
          <a:p>
            <a:pPr marL="457200">
              <a:lnSpc>
                <a:spcPct val="115000"/>
              </a:lnSpc>
              <a:spcAft>
                <a:spcPts val="1000"/>
              </a:spcAft>
            </a:pPr>
            <a:r>
              <a:rPr lang="el-GR" sz="1700" dirty="0">
                <a:solidFill>
                  <a:srgbClr val="000000"/>
                </a:solidFill>
                <a:ea typeface="Calibri" panose="020F0502020204030204" pitchFamily="34" charset="0"/>
                <a:cs typeface="Times New Roman" panose="02020603050405020304" pitchFamily="18" charset="0"/>
              </a:rPr>
              <a:t>«</a:t>
            </a:r>
            <a:r>
              <a:rPr lang="el-GR" sz="1700" i="1" dirty="0">
                <a:solidFill>
                  <a:srgbClr val="000000"/>
                </a:solidFill>
                <a:ea typeface="Calibri" panose="020F0502020204030204" pitchFamily="34" charset="0"/>
                <a:cs typeface="Times New Roman" panose="02020603050405020304" pitchFamily="18" charset="0"/>
              </a:rPr>
              <a:t>Η θρησκεία αναγνωρίζεται ως </a:t>
            </a:r>
            <a:r>
              <a:rPr lang="el-GR" sz="1700" b="1" i="1" u="sng" dirty="0">
                <a:solidFill>
                  <a:srgbClr val="000000"/>
                </a:solidFill>
                <a:ea typeface="Calibri" panose="020F0502020204030204" pitchFamily="34" charset="0"/>
                <a:cs typeface="Times New Roman" panose="02020603050405020304" pitchFamily="18" charset="0"/>
              </a:rPr>
              <a:t>ευαίσθητο προσωπικό δεδομένο</a:t>
            </a:r>
            <a:r>
              <a:rPr lang="el-GR" sz="1700" i="1" dirty="0">
                <a:solidFill>
                  <a:srgbClr val="000000"/>
                </a:solidFill>
                <a:ea typeface="Calibri" panose="020F0502020204030204" pitchFamily="34" charset="0"/>
                <a:cs typeface="Times New Roman" panose="02020603050405020304" pitchFamily="18" charset="0"/>
              </a:rPr>
              <a:t>. Η Ελλάδα έχει επανειλημμένως καταδικαστεί από το ΕΔΔΑ σχετικά με την παραβίαση των προσωπικών δεδομένων όσον αφορά το θρήσκευμα.</a:t>
            </a:r>
            <a:r>
              <a:rPr lang="el-GR" sz="1700" dirty="0">
                <a:solidFill>
                  <a:srgbClr val="000000"/>
                </a:solidFill>
                <a:ea typeface="Calibri" panose="020F0502020204030204" pitchFamily="34" charset="0"/>
                <a:cs typeface="Times New Roman" panose="02020603050405020304" pitchFamily="18" charset="0"/>
              </a:rPr>
              <a:t>» </a:t>
            </a:r>
          </a:p>
          <a:p>
            <a:pPr indent="0">
              <a:lnSpc>
                <a:spcPct val="115000"/>
              </a:lnSpc>
              <a:spcAft>
                <a:spcPts val="1000"/>
              </a:spcAft>
              <a:buNone/>
            </a:pPr>
            <a:r>
              <a:rPr lang="el-GR" sz="1700" dirty="0">
                <a:solidFill>
                  <a:srgbClr val="000000"/>
                </a:solidFill>
                <a:ea typeface="Calibri" panose="020F0502020204030204" pitchFamily="34" charset="0"/>
                <a:cs typeface="Times New Roman" panose="02020603050405020304" pitchFamily="18" charset="0"/>
              </a:rPr>
              <a:t>(Ζαμπέτα 2018: 24) </a:t>
            </a:r>
          </a:p>
          <a:p>
            <a:pPr marL="457200">
              <a:lnSpc>
                <a:spcPct val="115000"/>
              </a:lnSpc>
              <a:spcAft>
                <a:spcPts val="1000"/>
              </a:spcAft>
            </a:pPr>
            <a:r>
              <a:rPr lang="el-GR" sz="1700" dirty="0">
                <a:solidFill>
                  <a:srgbClr val="000000"/>
                </a:solidFill>
                <a:ea typeface="Calibri" panose="020F0502020204030204" pitchFamily="34" charset="0"/>
                <a:cs typeface="Times New Roman" panose="02020603050405020304" pitchFamily="18" charset="0"/>
              </a:rPr>
              <a:t>Θρησκευτική ελευθερία στην Ευρωπαϊκή έννομη τάξη = θεμελιώδες δικαίωμα του ανθρώπου και ειδικό προσωπικό δεδομένο (συνιστά μέρος της ιδιωτικής του ζωής), το οποίο συνοδεύεται απαραίτητα από την αρχή της μη διάκρισης =&gt; Ισότιμη πρόσβαση στα δικαιώματα και στα δημόσια αγαθά χωρίς διάκριση όσον αφορά το θρήσκευμα του ανθρώπου (Ζαμπέτα 2020: 481). </a:t>
            </a:r>
          </a:p>
          <a:p>
            <a:pPr marL="457200">
              <a:lnSpc>
                <a:spcPct val="115000"/>
              </a:lnSpc>
              <a:spcAft>
                <a:spcPts val="1000"/>
              </a:spcAft>
            </a:pPr>
            <a:r>
              <a:rPr lang="el-GR" sz="1700" dirty="0">
                <a:solidFill>
                  <a:srgbClr val="000000"/>
                </a:solidFill>
                <a:ea typeface="Calibri" panose="020F0502020204030204" pitchFamily="34" charset="0"/>
                <a:cs typeface="Times New Roman" panose="02020603050405020304" pitchFamily="18" charset="0"/>
              </a:rPr>
              <a:t>Η θρησκευτική ελευθερία προστατεύεται από διεθνείς συμβάσεις, τις οποίες έχει κυρώσει η Ελλάδα, άρα έχουν ενσωματωθεί στην ελληνική νομοθεσία.</a:t>
            </a:r>
          </a:p>
        </p:txBody>
      </p:sp>
    </p:spTree>
    <p:extLst>
      <p:ext uri="{BB962C8B-B14F-4D97-AF65-F5344CB8AC3E}">
        <p14:creationId xmlns:p14="http://schemas.microsoft.com/office/powerpoint/2010/main" val="23385933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45178E-2525-6B61-3FC7-7A3258B0F942}"/>
              </a:ext>
            </a:extLst>
          </p:cNvPr>
          <p:cNvSpPr>
            <a:spLocks noGrp="1"/>
          </p:cNvSpPr>
          <p:nvPr>
            <p:ph type="title"/>
          </p:nvPr>
        </p:nvSpPr>
        <p:spPr>
          <a:xfrm>
            <a:off x="838200" y="425417"/>
            <a:ext cx="10515600" cy="1325563"/>
          </a:xfrm>
        </p:spPr>
        <p:txBody>
          <a:bodyPr>
            <a:normAutofit fontScale="90000"/>
          </a:bodyPr>
          <a:lstStyle/>
          <a:p>
            <a:pPr algn="ctr"/>
            <a:r>
              <a:rPr lang="el-GR" b="1" dirty="0"/>
              <a:t>Υπόθεση Σταυρόπουλος και άλλοι κατά Ελλάδος (2020)</a:t>
            </a:r>
            <a:br>
              <a:rPr lang="el-GR" u="sng" dirty="0"/>
            </a:br>
            <a:endParaRPr lang="el-GR" b="1" dirty="0"/>
          </a:p>
        </p:txBody>
      </p:sp>
      <p:sp>
        <p:nvSpPr>
          <p:cNvPr id="3" name="Θέση περιεχομένου 2">
            <a:extLst>
              <a:ext uri="{FF2B5EF4-FFF2-40B4-BE49-F238E27FC236}">
                <a16:creationId xmlns:a16="http://schemas.microsoft.com/office/drawing/2014/main" id="{934BABD0-7AD2-DF01-2D7A-04E7991ABAC3}"/>
              </a:ext>
            </a:extLst>
          </p:cNvPr>
          <p:cNvSpPr>
            <a:spLocks noGrp="1"/>
          </p:cNvSpPr>
          <p:nvPr>
            <p:ph idx="1"/>
          </p:nvPr>
        </p:nvSpPr>
        <p:spPr>
          <a:xfrm>
            <a:off x="838200" y="1900270"/>
            <a:ext cx="10515600" cy="4351338"/>
          </a:xfrm>
        </p:spPr>
        <p:txBody>
          <a:bodyPr>
            <a:normAutofit fontScale="92500" lnSpcReduction="20000"/>
          </a:bodyPr>
          <a:lstStyle/>
          <a:p>
            <a:r>
              <a:rPr lang="el-GR" dirty="0"/>
              <a:t>3 προσφεύγοντες (ένα παιδί με τους γονείς του)</a:t>
            </a:r>
          </a:p>
          <a:p>
            <a:pPr lvl="0"/>
            <a:r>
              <a:rPr lang="el-GR" dirty="0"/>
              <a:t>Αιτία προσφυγής στο ΕΔΔΑ: </a:t>
            </a:r>
            <a:r>
              <a:rPr lang="el-GR" b="1" dirty="0"/>
              <a:t>αναγραφή</a:t>
            </a:r>
            <a:r>
              <a:rPr lang="el-GR" dirty="0"/>
              <a:t> </a:t>
            </a:r>
            <a:r>
              <a:rPr lang="el-GR" b="1" dirty="0"/>
              <a:t>της λέξης «ονοματοδοσία» στη ληξιαρχική πράξη γέννησης (δημόσιο και συχνά χρησιμοποιούμενο έγγραφο) της τρίτης προσφεύγουσας =&gt; γινόταν δημόσια γνωστό δεν έχει βαπτιστεί </a:t>
            </a:r>
            <a:endParaRPr lang="el-GR" dirty="0"/>
          </a:p>
          <a:p>
            <a:pPr fontAlgn="base"/>
            <a:r>
              <a:rPr lang="el-GR" b="1" dirty="0"/>
              <a:t>Απόφαση ΕΔΔΑ: </a:t>
            </a:r>
            <a:r>
              <a:rPr lang="el-GR" sz="2800" b="1" dirty="0"/>
              <a:t>Παραβίαση αρνητικής διάστασης της θρησκευτικής ελευθερίας (άρ.9 της ΕΣΔΑ)</a:t>
            </a:r>
            <a:r>
              <a:rPr lang="el-GR" sz="2800" dirty="0"/>
              <a:t>, </a:t>
            </a:r>
            <a:r>
              <a:rPr lang="el-GR" dirty="0"/>
              <a:t>διότι το παιδί εξαναγκάστηκε σε </a:t>
            </a:r>
            <a:r>
              <a:rPr lang="el-GR" sz="2800" dirty="0"/>
              <a:t>αποκάλυψη των </a:t>
            </a:r>
            <a:r>
              <a:rPr lang="el-GR" dirty="0"/>
              <a:t>θρησκευτικών του πεποιθήσεων ενώπιον δημόσιας αρχής </a:t>
            </a:r>
            <a:r>
              <a:rPr lang="el-GR" sz="2800" dirty="0"/>
              <a:t>μέσω ενέργειας από την οποία προέκυψε συμπέρασμα για αυτές (δηλαδή ότι η </a:t>
            </a:r>
            <a:r>
              <a:rPr lang="el-GR" dirty="0"/>
              <a:t>τ</a:t>
            </a:r>
            <a:r>
              <a:rPr lang="el-GR" sz="2800" dirty="0"/>
              <a:t>ρίτη προσφεύγουσα δεν έχει βαπτιστεί, άρα ΔΕΝ είναι Χριστιανή Ορθόδοξη) </a:t>
            </a:r>
          </a:p>
          <a:p>
            <a:pPr marL="0" indent="0" fontAlgn="base">
              <a:buNone/>
            </a:pPr>
            <a:endParaRPr lang="el-GR" dirty="0"/>
          </a:p>
          <a:p>
            <a:pPr marL="0" indent="0" fontAlgn="base">
              <a:buNone/>
            </a:pPr>
            <a:r>
              <a:rPr lang="el-GR" dirty="0"/>
              <a:t>(Στυλιανίδου 2020)</a:t>
            </a:r>
          </a:p>
          <a:p>
            <a:endParaRPr lang="el-GR" dirty="0"/>
          </a:p>
        </p:txBody>
      </p:sp>
    </p:spTree>
    <p:extLst>
      <p:ext uri="{BB962C8B-B14F-4D97-AF65-F5344CB8AC3E}">
        <p14:creationId xmlns:p14="http://schemas.microsoft.com/office/powerpoint/2010/main" val="2145369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FD3CAD-54FB-87E3-1E57-95C3D63D5859}"/>
              </a:ext>
            </a:extLst>
          </p:cNvPr>
          <p:cNvSpPr>
            <a:spLocks noGrp="1"/>
          </p:cNvSpPr>
          <p:nvPr>
            <p:ph type="title"/>
          </p:nvPr>
        </p:nvSpPr>
        <p:spPr>
          <a:xfrm>
            <a:off x="648477" y="149289"/>
            <a:ext cx="10515600" cy="1325563"/>
          </a:xfrm>
        </p:spPr>
        <p:txBody>
          <a:bodyPr/>
          <a:lstStyle/>
          <a:p>
            <a:r>
              <a:rPr lang="el-GR" b="1" dirty="0"/>
              <a:t>Βιβλιογραφία</a:t>
            </a:r>
          </a:p>
        </p:txBody>
      </p:sp>
      <p:sp>
        <p:nvSpPr>
          <p:cNvPr id="3" name="Θέση περιεχομένου 2">
            <a:extLst>
              <a:ext uri="{FF2B5EF4-FFF2-40B4-BE49-F238E27FC236}">
                <a16:creationId xmlns:a16="http://schemas.microsoft.com/office/drawing/2014/main" id="{8443549A-3351-3220-AF4C-FA32CBAB80AE}"/>
              </a:ext>
            </a:extLst>
          </p:cNvPr>
          <p:cNvSpPr>
            <a:spLocks noGrp="1"/>
          </p:cNvSpPr>
          <p:nvPr>
            <p:ph idx="1"/>
          </p:nvPr>
        </p:nvSpPr>
        <p:spPr>
          <a:xfrm>
            <a:off x="648477" y="1340431"/>
            <a:ext cx="10991461" cy="5153675"/>
          </a:xfrm>
        </p:spPr>
        <p:txBody>
          <a:bodyPr>
            <a:noAutofit/>
          </a:bodyPr>
          <a:lstStyle/>
          <a:p>
            <a:pPr marL="0" indent="0">
              <a:buNone/>
            </a:pPr>
            <a:r>
              <a:rPr lang="el-GR" sz="1800" dirty="0"/>
              <a:t>Αθηναϊκό-Μακεδονικό Πρακτορείο Ειδήσεων. 2013. </a:t>
            </a:r>
            <a:r>
              <a:rPr lang="el-GR" sz="1800" i="1" dirty="0"/>
              <a:t>Καταδίκη της Ελλάδας για παραβίαση του δικαιώματος στη θρησκευτική ελευθερία. </a:t>
            </a:r>
            <a:r>
              <a:rPr lang="en-US" sz="1800" b="0" i="0" u="sng" dirty="0">
                <a:effectLst/>
                <a:latin typeface="Segoe UI Historic" panose="020B0502040204020203" pitchFamily="34" charset="0"/>
                <a:hlinkClick r:id="rId2"/>
              </a:rPr>
              <a:t>https://www.kathimerini.gr/society/24112/katadiki-tis-elladas-gia-paraviasi-toy-dikaiomatos-sti-thriskeytiki-eleytheria/</a:t>
            </a:r>
            <a:r>
              <a:rPr lang="el-GR" sz="1800" b="0" i="0" u="sng" dirty="0">
                <a:effectLst/>
                <a:latin typeface="Segoe UI Historic" panose="020B0502040204020203" pitchFamily="34" charset="0"/>
              </a:rPr>
              <a:t> </a:t>
            </a:r>
            <a:endParaRPr lang="en-US" sz="1800" b="0" i="0" u="sng" dirty="0">
              <a:effectLst/>
              <a:latin typeface="Segoe UI Historic" panose="020B0502040204020203" pitchFamily="34" charset="0"/>
            </a:endParaRPr>
          </a:p>
          <a:p>
            <a:pPr marL="0" indent="0">
              <a:buNone/>
            </a:pPr>
            <a:r>
              <a:rPr lang="el-GR" sz="1800" dirty="0"/>
              <a:t>Αθηναϊκό-Μακεδονικό Πρακτορείο Ειδήσεων. 201</a:t>
            </a:r>
            <a:r>
              <a:rPr lang="en-US" sz="1800" dirty="0"/>
              <a:t>8. </a:t>
            </a:r>
            <a:r>
              <a:rPr lang="el-GR" sz="1800" i="1" dirty="0"/>
              <a:t>Προσφυγή στο ΣτΕ του Μητροπολίτη Πειραιά κατά του νέου Οργανισμού του υπ. Παιδείας</a:t>
            </a:r>
            <a:r>
              <a:rPr lang="en-US" sz="1800" i="1" dirty="0"/>
              <a:t>. </a:t>
            </a:r>
            <a:r>
              <a:rPr lang="en-US" sz="1800" u="sng" dirty="0">
                <a:latin typeface="Segoe UI Historic" panose="020B0502040204020203" pitchFamily="34" charset="0"/>
              </a:rPr>
              <a:t>https://www.bing.com/ck/a?!&amp;&amp;p=a0eea8781883af13JmltdHM9MTY5NzMyODAwMCZpZ3VpZD0zMjI3OTM4Yy1mMzIxLTYwYzMtM2YyMC04MDBlZjJmODYxZjAmaW5zaWQ9NTE5NA&amp;ptn=3&amp;hsh=3&amp;fclid=3227938c-f321-60c3-3f20-800ef2f861f0&amp;psq=%cf%80%cf%81%ce%bf%cf%83%cf%86%cf%85%ce%b3%ce%b7+%cf%83%cf%84%ce%bf+%ce%a3%cf%84%ce%b5+%ce%bc%ce%b7%cf%84%cf%81%ce%bf%cf%80%ce%bf%ce%bb%ce%b7+%cf%80%ce%b5%ce%b9%cf%81%ce%b1%ce%b9%ce%b1&amp;u=a1aHR0cHM6Ly93d3cuZXVybzJkYXkuZ3IvbmV3cy9oaWdobGlnaHRzL2FydGljbGUtbmV3cy8xNjA5NTYzL3Byb3NmeWdoLXN0by1zdGUtdG95LW1odHJvcG9saXRoLXBlaXJhaWEtc2VyYWZlaW0ta2F0YS10b3ktbmVveS1vcmdhbmlzbW95LXRveS15cC1wYWlkZWlhcy5odG1s&amp;ntb=1</a:t>
            </a:r>
            <a:endParaRPr lang="el-GR" sz="1800" u="sng" dirty="0">
              <a:latin typeface="Segoe UI Historic" panose="020B0502040204020203" pitchFamily="34" charset="0"/>
            </a:endParaRPr>
          </a:p>
          <a:p>
            <a:pPr marL="0" indent="0">
              <a:buNone/>
            </a:pPr>
            <a:r>
              <a:rPr lang="el-GR" sz="1800" dirty="0"/>
              <a:t>Διαμαντόπουλου, Άννα. 2010, Μάρτιος. «Το Νέο Σχολείο: Πρώτα ο Μαθητής!». </a:t>
            </a:r>
            <a:r>
              <a:rPr lang="el-GR" sz="1800" i="1" dirty="0"/>
              <a:t>Επιστημονικό </a:t>
            </a:r>
            <a:r>
              <a:rPr lang="en-US" sz="1800" i="1" dirty="0"/>
              <a:t>Marketing </a:t>
            </a:r>
            <a:r>
              <a:rPr lang="en-US" sz="1800" dirty="0"/>
              <a:t>4-5</a:t>
            </a:r>
            <a:r>
              <a:rPr lang="el-GR" sz="1800" dirty="0"/>
              <a:t>. </a:t>
            </a:r>
            <a:r>
              <a:rPr lang="en-US" sz="1800" dirty="0">
                <a:hlinkClick r:id="rId3"/>
              </a:rPr>
              <a:t>http://gree.ach.sch.gr/attachments/220_neo-sxoleio_synolo.pdf</a:t>
            </a:r>
            <a:r>
              <a:rPr lang="el-GR" sz="1800" dirty="0"/>
              <a:t> </a:t>
            </a:r>
          </a:p>
          <a:p>
            <a:pPr marL="0" indent="0">
              <a:buNone/>
            </a:pPr>
            <a:r>
              <a:rPr lang="en-US" sz="1800" dirty="0"/>
              <a:t>European Court of Human Rights. 2020. </a:t>
            </a:r>
            <a:r>
              <a:rPr lang="en-US" sz="1800" i="1" dirty="0"/>
              <a:t>Case of Papageorgiou and others v. Greece.</a:t>
            </a:r>
            <a:r>
              <a:rPr lang="en-US" sz="1800" dirty="0"/>
              <a:t> </a:t>
            </a:r>
            <a:r>
              <a:rPr lang="el-GR" sz="1800" dirty="0"/>
              <a:t>Ανάκτηση 4/10/2023.  </a:t>
            </a:r>
            <a:r>
              <a:rPr lang="en-US" sz="1800" dirty="0">
                <a:hlinkClick r:id="rId4"/>
              </a:rPr>
              <a:t>https://eclass.uoa.gr/modules/document/file.php/ECD250/CASE%20OF%20PAPAGEORGIOU%20AND%20OTHERS%20v.%20GREECE.pdf</a:t>
            </a:r>
            <a:r>
              <a:rPr lang="el-GR" sz="1800" dirty="0"/>
              <a:t> </a:t>
            </a:r>
            <a:endParaRPr lang="en-US" sz="1800" dirty="0"/>
          </a:p>
          <a:p>
            <a:pPr marL="0" indent="0">
              <a:buNone/>
            </a:pPr>
            <a:endParaRPr lang="el-GR" sz="1800" dirty="0"/>
          </a:p>
          <a:p>
            <a:pPr marL="0" indent="0">
              <a:buNone/>
            </a:pPr>
            <a:endParaRPr lang="el-GR" sz="1800" dirty="0"/>
          </a:p>
        </p:txBody>
      </p:sp>
    </p:spTree>
    <p:extLst>
      <p:ext uri="{BB962C8B-B14F-4D97-AF65-F5344CB8AC3E}">
        <p14:creationId xmlns:p14="http://schemas.microsoft.com/office/powerpoint/2010/main" val="4034872223"/>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5136E-1761-B0B7-9913-6A28DFF2F53C}"/>
              </a:ext>
            </a:extLst>
          </p:cNvPr>
          <p:cNvSpPr>
            <a:spLocks noGrp="1"/>
          </p:cNvSpPr>
          <p:nvPr>
            <p:ph type="title"/>
          </p:nvPr>
        </p:nvSpPr>
        <p:spPr/>
        <p:txBody>
          <a:bodyPr/>
          <a:lstStyle/>
          <a:p>
            <a:r>
              <a:rPr lang="el-GR" b="1" dirty="0"/>
              <a:t>Βιβλιογραφία</a:t>
            </a:r>
            <a:r>
              <a:rPr lang="en-US" b="1" dirty="0"/>
              <a:t> </a:t>
            </a:r>
            <a:r>
              <a:rPr lang="el-GR" b="1" dirty="0"/>
              <a:t>(συνέχεια…)</a:t>
            </a:r>
          </a:p>
        </p:txBody>
      </p:sp>
      <p:sp>
        <p:nvSpPr>
          <p:cNvPr id="3" name="Θέση περιεχομένου 2">
            <a:extLst>
              <a:ext uri="{FF2B5EF4-FFF2-40B4-BE49-F238E27FC236}">
                <a16:creationId xmlns:a16="http://schemas.microsoft.com/office/drawing/2014/main" id="{6B7F2ADD-5847-20C3-AB58-842C9D5341AA}"/>
              </a:ext>
            </a:extLst>
          </p:cNvPr>
          <p:cNvSpPr>
            <a:spLocks noGrp="1"/>
          </p:cNvSpPr>
          <p:nvPr>
            <p:ph idx="1"/>
          </p:nvPr>
        </p:nvSpPr>
        <p:spPr>
          <a:xfrm>
            <a:off x="838200" y="1690688"/>
            <a:ext cx="10629122" cy="5083336"/>
          </a:xfrm>
        </p:spPr>
        <p:txBody>
          <a:bodyPr>
            <a:normAutofit fontScale="62500" lnSpcReduction="20000"/>
          </a:bodyPr>
          <a:lstStyle/>
          <a:p>
            <a:pPr marL="0" indent="0">
              <a:lnSpc>
                <a:spcPct val="120000"/>
              </a:lnSpc>
              <a:buNone/>
            </a:pPr>
            <a:r>
              <a:rPr lang="el-GR" sz="2800" dirty="0"/>
              <a:t>Ζαμπέτα, Εύη. 2018. Θρησκεία, δημοκρατία και εκπαίδευση. </a:t>
            </a:r>
            <a:r>
              <a:rPr lang="en-US" sz="2800" i="1" dirty="0"/>
              <a:t>Social Cohesion and Development, 13</a:t>
            </a:r>
            <a:r>
              <a:rPr lang="en-US" sz="2800" dirty="0"/>
              <a:t>(1), 19-31</a:t>
            </a:r>
            <a:r>
              <a:rPr lang="el-GR" sz="2800" dirty="0"/>
              <a:t>.</a:t>
            </a:r>
            <a:endParaRPr lang="en-US" sz="2800" dirty="0"/>
          </a:p>
          <a:p>
            <a:pPr marL="0" indent="0">
              <a:lnSpc>
                <a:spcPct val="120000"/>
              </a:lnSpc>
              <a:buNone/>
            </a:pPr>
            <a:r>
              <a:rPr lang="el-GR" sz="2800" dirty="0"/>
              <a:t>Ζαμπέτα, Εύη. 2020, Φεβρουάριος. «Ο χαρακτήρας του μαθήματος των θρησκευτικών: κοσμικός ή ομολογιακός;». </a:t>
            </a:r>
            <a:r>
              <a:rPr lang="el-GR" sz="2800" i="1" dirty="0"/>
              <a:t>ΤΟ ΣΥΝΤΑΓΜΑ </a:t>
            </a:r>
            <a:r>
              <a:rPr lang="el-GR" sz="2800" dirty="0"/>
              <a:t>1-2/2020: 481-494. </a:t>
            </a:r>
            <a:endParaRPr lang="en-US" sz="2800" dirty="0"/>
          </a:p>
          <a:p>
            <a:pPr marL="0" indent="0">
              <a:lnSpc>
                <a:spcPct val="120000"/>
              </a:lnSpc>
              <a:buNone/>
            </a:pPr>
            <a:r>
              <a:rPr lang="el-GR" sz="2800" dirty="0"/>
              <a:t>Καρακατσάνη, Δ., &amp; Παπαδιαμ</a:t>
            </a:r>
            <a:r>
              <a:rPr lang="el-GR" dirty="0"/>
              <a:t>αντάκη</a:t>
            </a:r>
            <a:r>
              <a:rPr lang="el-GR" sz="2800" dirty="0"/>
              <a:t>, Γ. 2012. </a:t>
            </a:r>
            <a:r>
              <a:rPr lang="el-GR" sz="2800" i="1" dirty="0"/>
              <a:t>Σύγχρονα θέματα εκπαιδευτικής πολιτικής: αναζητώντας το νέο σχολείο. </a:t>
            </a:r>
            <a:r>
              <a:rPr lang="el-GR" sz="2800" dirty="0"/>
              <a:t>Θεσσαλονίκη: Επίκεντρο. Ανάκτηση 28/10/2023. </a:t>
            </a:r>
            <a:r>
              <a:rPr lang="en-US" sz="2800" dirty="0">
                <a:hlinkClick r:id="rId2"/>
              </a:rPr>
              <a:t>http://old-eclass.uop.gr/modules/document/file.php/SEP126/%CE%91%CE%BD%CE%B1%CE%B6%CE%B7%CF%84%CF%8E%CE%BD%CF%84%CE%B1%CF%82%20%CF%84%CE%BF%20%CE%9D%CE%B5%CE%BF%20%CE%A3%CF%87%CE%BF%CE%BB%CE%B5%CE%B9%CE%BF.pdf</a:t>
            </a:r>
            <a:r>
              <a:rPr lang="el-GR" sz="2800" dirty="0"/>
              <a:t> </a:t>
            </a:r>
          </a:p>
          <a:p>
            <a:pPr marL="0" indent="0">
              <a:lnSpc>
                <a:spcPct val="120000"/>
              </a:lnSpc>
              <a:buNone/>
            </a:pPr>
            <a:r>
              <a:rPr lang="el-GR" sz="2800" dirty="0"/>
              <a:t>Παλιούρα, Ε. 2017. </a:t>
            </a:r>
            <a:r>
              <a:rPr lang="el-GR" sz="2800" b="0" i="1" dirty="0">
                <a:solidFill>
                  <a:srgbClr val="000000"/>
                </a:solidFill>
                <a:effectLst/>
              </a:rPr>
              <a:t>Κοκκινάκης κατά Ελλάδος (σύντομη επισκόπηση της απόφασης).  </a:t>
            </a:r>
            <a:r>
              <a:rPr lang="el-GR" sz="2800" u="sng" dirty="0">
                <a:solidFill>
                  <a:srgbClr val="0000FF"/>
                </a:solidFill>
                <a:effectLst/>
                <a:ea typeface="Calibri" panose="020F0502020204030204" pitchFamily="34" charset="0"/>
                <a:cs typeface="Calibri" panose="020F0502020204030204" pitchFamily="34" charset="0"/>
                <a:hlinkClick r:id="rId3"/>
              </a:rPr>
              <a:t>https://www.arthro-13.com/news/kokkinakis-kata-ellados-syntomi-episkopisi-tis-apofasis/</a:t>
            </a:r>
            <a:r>
              <a:rPr lang="el-GR" sz="2800" dirty="0">
                <a:solidFill>
                  <a:srgbClr val="000000"/>
                </a:solidFill>
                <a:effectLst/>
                <a:ea typeface="Calibri" panose="020F0502020204030204" pitchFamily="34" charset="0"/>
              </a:rPr>
              <a:t>  </a:t>
            </a:r>
            <a:br>
              <a:rPr lang="el-GR" sz="2800" b="0" i="0" dirty="0">
                <a:solidFill>
                  <a:srgbClr val="000000"/>
                </a:solidFill>
                <a:effectLst/>
              </a:rPr>
            </a:br>
            <a:r>
              <a:rPr lang="el-GR" sz="2800" dirty="0"/>
              <a:t>Στυλιανίδου, Χ. 2020. </a:t>
            </a:r>
            <a:r>
              <a:rPr lang="el-GR" sz="2800" i="1" dirty="0">
                <a:effectLst/>
              </a:rPr>
              <a:t>Υπόθεση Σταυρόπουλος και λοιποί κατά Ελλάδας- Καταδίκη της Ελλάδας από το ΕΔΔΑ για παραβίαση του άρθρου 9 της ΕΣΔΑ. </a:t>
            </a:r>
            <a:r>
              <a:rPr lang="en-US" sz="2800" dirty="0">
                <a:hlinkClick r:id="rId4"/>
              </a:rPr>
              <a:t>https://govwatch.gr/finds/ypothesi-stayropoylos-kai-loipoi-kata-elladas-katadiki-tis-elladas-apo-to-edda-gia-paraviasi-toy-arthroy-9-tis-esda/</a:t>
            </a:r>
            <a:r>
              <a:rPr lang="el-GR" sz="2800" dirty="0"/>
              <a:t> </a:t>
            </a:r>
          </a:p>
          <a:p>
            <a:pPr marL="0" indent="0">
              <a:lnSpc>
                <a:spcPct val="120000"/>
              </a:lnSpc>
              <a:buNone/>
            </a:pPr>
            <a:r>
              <a:rPr lang="el-GR" sz="2800" dirty="0"/>
              <a:t>Σωτηρόπουλος, Β. 2022. </a:t>
            </a:r>
            <a:r>
              <a:rPr lang="el-GR" sz="2800" b="0" i="1" dirty="0">
                <a:solidFill>
                  <a:srgbClr val="000000"/>
                </a:solidFill>
                <a:effectLst/>
              </a:rPr>
              <a:t>Το μάθημα των Θρησκευτικών και η καθοριστική λέξη για την απαλλαγή.</a:t>
            </a:r>
            <a:r>
              <a:rPr lang="el-GR" sz="2800" b="0" i="0" dirty="0">
                <a:solidFill>
                  <a:srgbClr val="000000"/>
                </a:solidFill>
                <a:effectLst/>
              </a:rPr>
              <a:t> </a:t>
            </a:r>
            <a:r>
              <a:rPr lang="en-US" sz="2800" b="0" i="0" dirty="0">
                <a:solidFill>
                  <a:srgbClr val="000000"/>
                </a:solidFill>
                <a:effectLst/>
                <a:hlinkClick r:id="rId5"/>
              </a:rPr>
              <a:t>https://www.news247.gr/paideia/to-mathima-ton-thriskeytikon-kai-i-kathoristiki-lexi-gia-tin-apallagi.9738741.html</a:t>
            </a:r>
            <a:r>
              <a:rPr lang="el-GR" sz="2800" b="0" i="0" dirty="0">
                <a:solidFill>
                  <a:srgbClr val="000000"/>
                </a:solidFill>
                <a:effectLst/>
              </a:rPr>
              <a:t> </a:t>
            </a:r>
          </a:p>
          <a:p>
            <a:pPr>
              <a:lnSpc>
                <a:spcPct val="120000"/>
              </a:lnSpc>
            </a:pPr>
            <a:endParaRPr lang="el-GR" dirty="0"/>
          </a:p>
        </p:txBody>
      </p:sp>
    </p:spTree>
    <p:extLst>
      <p:ext uri="{BB962C8B-B14F-4D97-AF65-F5344CB8AC3E}">
        <p14:creationId xmlns:p14="http://schemas.microsoft.com/office/powerpoint/2010/main" val="1718565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868B37-837D-7158-25B7-4AA2216C1E04}"/>
              </a:ext>
            </a:extLst>
          </p:cNvPr>
          <p:cNvSpPr>
            <a:spLocks noGrp="1"/>
          </p:cNvSpPr>
          <p:nvPr>
            <p:ph idx="1"/>
          </p:nvPr>
        </p:nvSpPr>
        <p:spPr>
          <a:xfrm>
            <a:off x="838200" y="2937555"/>
            <a:ext cx="10515600" cy="982889"/>
          </a:xfrm>
        </p:spPr>
        <p:txBody>
          <a:bodyPr/>
          <a:lstStyle/>
          <a:p>
            <a:pPr marL="0" indent="0" algn="ctr">
              <a:buNone/>
            </a:pPr>
            <a:r>
              <a:rPr lang="el-GR" b="1" dirty="0"/>
              <a:t>ΣΑΣ ΕΥΧΑΡΙΣΤΟΥΜΕ ΠΟΛΥ ΓΙΑ ΤΗΝ ΠΡΟΣΟΧΗ ΣΑΣ!</a:t>
            </a:r>
          </a:p>
        </p:txBody>
      </p:sp>
    </p:spTree>
    <p:extLst>
      <p:ext uri="{BB962C8B-B14F-4D97-AF65-F5344CB8AC3E}">
        <p14:creationId xmlns:p14="http://schemas.microsoft.com/office/powerpoint/2010/main" val="1204258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AFEA3F-0788-E4A0-2D3E-E5D9ED9D8016}"/>
              </a:ext>
            </a:extLst>
          </p:cNvPr>
          <p:cNvSpPr>
            <a:spLocks noGrp="1"/>
          </p:cNvSpPr>
          <p:nvPr>
            <p:ph type="title"/>
          </p:nvPr>
        </p:nvSpPr>
        <p:spPr/>
        <p:txBody>
          <a:bodyPr>
            <a:normAutofit fontScale="90000"/>
          </a:bodyPr>
          <a:lstStyle/>
          <a:p>
            <a:pPr algn="ctr"/>
            <a:r>
              <a:rPr lang="el-GR" b="1" dirty="0"/>
              <a:t>Πώς ορίζουν τη θέση της θρησκείας στη δημόσια σφαίρα και την εκπαίδευση οι Διεθνείς Συμβάσεις που έχει κυρώσει η Ελλάδα;</a:t>
            </a:r>
          </a:p>
        </p:txBody>
      </p:sp>
      <p:sp>
        <p:nvSpPr>
          <p:cNvPr id="3" name="Θέση περιεχομένου 2">
            <a:extLst>
              <a:ext uri="{FF2B5EF4-FFF2-40B4-BE49-F238E27FC236}">
                <a16:creationId xmlns:a16="http://schemas.microsoft.com/office/drawing/2014/main" id="{16B141F2-288C-24A6-A57F-52B625CBBE72}"/>
              </a:ext>
            </a:extLst>
          </p:cNvPr>
          <p:cNvSpPr>
            <a:spLocks noGrp="1"/>
          </p:cNvSpPr>
          <p:nvPr>
            <p:ph idx="1"/>
          </p:nvPr>
        </p:nvSpPr>
        <p:spPr/>
        <p:txBody>
          <a:bodyPr>
            <a:noAutofit/>
          </a:bodyPr>
          <a:lstStyle/>
          <a:p>
            <a:pPr indent="0">
              <a:lnSpc>
                <a:spcPct val="115000"/>
              </a:lnSpc>
              <a:spcAft>
                <a:spcPts val="1000"/>
              </a:spcAft>
              <a:buNone/>
            </a:pPr>
            <a:endParaRPr lang="el-GR" sz="2000" b="1" u="sng" dirty="0">
              <a:cs typeface="Times New Roman" panose="02020603050405020304" pitchFamily="18" charset="0"/>
            </a:endParaRPr>
          </a:p>
          <a:p>
            <a:pPr indent="0">
              <a:lnSpc>
                <a:spcPct val="115000"/>
              </a:lnSpc>
              <a:spcAft>
                <a:spcPts val="1000"/>
              </a:spcAft>
              <a:buNone/>
            </a:pPr>
            <a:r>
              <a:rPr lang="el-GR" sz="2000" b="1" u="sng" dirty="0">
                <a:cs typeface="Times New Roman" panose="02020603050405020304" pitchFamily="18" charset="0"/>
              </a:rPr>
              <a:t>1. Ευρωπαϊκή Σύμβαση για τα Δικαιώματα του Ανθρώπου (ΕΣΔΑ)</a:t>
            </a:r>
          </a:p>
          <a:p>
            <a:pPr marL="571500" indent="-342900">
              <a:lnSpc>
                <a:spcPct val="115000"/>
              </a:lnSpc>
              <a:spcAft>
                <a:spcPts val="1000"/>
              </a:spcAft>
            </a:pPr>
            <a:r>
              <a:rPr lang="el-GR" sz="2000" b="1" dirty="0">
                <a:cs typeface="Times New Roman" panose="02020603050405020304" pitchFamily="18" charset="0"/>
              </a:rPr>
              <a:t>Γιατί μας ενδιαφέρει η ΕΣΔΑ;</a:t>
            </a:r>
          </a:p>
          <a:p>
            <a:pPr indent="0">
              <a:lnSpc>
                <a:spcPct val="115000"/>
              </a:lnSpc>
              <a:spcAft>
                <a:spcPts val="1000"/>
              </a:spcAft>
              <a:buNone/>
            </a:pPr>
            <a:r>
              <a:rPr lang="el-GR" sz="2000" dirty="0">
                <a:cs typeface="Times New Roman" panose="02020603050405020304" pitchFamily="18" charset="0"/>
              </a:rPr>
              <a:t>Πρόκειται για Σύμβαση που έχει υπογράψει το Συμβούλιο της Ευρώπης και με βάση την οποία το Ευρωπαϊκό Δικαστήριο Δικαιωμάτων του Ανθρώπου εκδικάζει τις υποθέσεις που προσφεύγονται σε αυτό από πολίτες ή θεσμούς κρατών-μελών του Συμβουλίου της Ευρώπης.</a:t>
            </a:r>
          </a:p>
          <a:p>
            <a:pPr indent="0">
              <a:lnSpc>
                <a:spcPct val="115000"/>
              </a:lnSpc>
              <a:spcAft>
                <a:spcPts val="1000"/>
              </a:spcAft>
              <a:buNone/>
            </a:pPr>
            <a:r>
              <a:rPr lang="el-GR" sz="2000" dirty="0">
                <a:cs typeface="Times New Roman" panose="02020603050405020304" pitchFamily="18" charset="0"/>
              </a:rPr>
              <a:t>Κράτος – μέλος του Συμβουλίου της Ευρώπης είναι και η Ελλάδα =&gt; έχει κυρώσει την εν λόγω Σύμβαση.</a:t>
            </a:r>
          </a:p>
          <a:p>
            <a:endParaRPr lang="el-GR" sz="2000" dirty="0">
              <a:cs typeface="Times New Roman" panose="02020603050405020304" pitchFamily="18" charset="0"/>
            </a:endParaRPr>
          </a:p>
        </p:txBody>
      </p:sp>
    </p:spTree>
    <p:extLst>
      <p:ext uri="{BB962C8B-B14F-4D97-AF65-F5344CB8AC3E}">
        <p14:creationId xmlns:p14="http://schemas.microsoft.com/office/powerpoint/2010/main" val="176567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46965-32A0-D980-2082-63BCFA35932C}"/>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a:t>
            </a:r>
            <a:endParaRPr lang="el-GR" sz="3500" dirty="0"/>
          </a:p>
        </p:txBody>
      </p:sp>
      <p:sp>
        <p:nvSpPr>
          <p:cNvPr id="3" name="Θέση περιεχομένου 2">
            <a:extLst>
              <a:ext uri="{FF2B5EF4-FFF2-40B4-BE49-F238E27FC236}">
                <a16:creationId xmlns:a16="http://schemas.microsoft.com/office/drawing/2014/main" id="{59AC6A19-F1AF-DC72-BEFD-B234A4711593}"/>
              </a:ext>
            </a:extLst>
          </p:cNvPr>
          <p:cNvSpPr>
            <a:spLocks noGrp="1"/>
          </p:cNvSpPr>
          <p:nvPr>
            <p:ph idx="1"/>
          </p:nvPr>
        </p:nvSpPr>
        <p:spPr>
          <a:xfrm>
            <a:off x="838200" y="1936361"/>
            <a:ext cx="10515600" cy="4556514"/>
          </a:xfrm>
        </p:spPr>
        <p:txBody>
          <a:bodyPr>
            <a:normAutofit fontScale="77500" lnSpcReduction="20000"/>
          </a:bodyPr>
          <a:lstStyle/>
          <a:p>
            <a:pPr indent="0">
              <a:lnSpc>
                <a:spcPct val="115000"/>
              </a:lnSpc>
              <a:spcAft>
                <a:spcPts val="1000"/>
              </a:spcAft>
              <a:buNone/>
            </a:pPr>
            <a:r>
              <a:rPr lang="el-GR" b="1" u="sng" dirty="0">
                <a:cs typeface="Times New Roman" panose="02020603050405020304" pitchFamily="18" charset="0"/>
              </a:rPr>
              <a:t>1. </a:t>
            </a:r>
            <a:r>
              <a:rPr lang="el-GR" sz="2800" b="1" u="sng" dirty="0">
                <a:cs typeface="Times New Roman" panose="02020603050405020304" pitchFamily="18" charset="0"/>
              </a:rPr>
              <a:t>Ευρωπαϊκή Σύμβαση Δικαιωμάτων του Ανθρώπου (ΕΣΔΑ) (συνέχεια…)</a:t>
            </a:r>
          </a:p>
          <a:p>
            <a:pPr marL="457200">
              <a:lnSpc>
                <a:spcPct val="115000"/>
              </a:lnSpc>
              <a:spcAft>
                <a:spcPts val="1000"/>
              </a:spcAft>
            </a:pPr>
            <a:r>
              <a:rPr lang="el-GR" sz="2800" b="1" u="sng" dirty="0">
                <a:cs typeface="Times New Roman" panose="02020603050405020304" pitchFamily="18" charset="0"/>
              </a:rPr>
              <a:t>ΑΡΘΡΟ 8:</a:t>
            </a:r>
            <a:r>
              <a:rPr lang="el-GR" sz="1800" dirty="0">
                <a:cs typeface="Times New Roman" panose="02020603050405020304" pitchFamily="18" charset="0"/>
              </a:rPr>
              <a:t> </a:t>
            </a:r>
            <a:r>
              <a:rPr lang="el-GR" sz="2800" dirty="0">
                <a:ea typeface="Calibri" panose="020F0502020204030204" pitchFamily="34" charset="0"/>
                <a:cs typeface="Times New Roman" panose="02020603050405020304" pitchFamily="18" charset="0"/>
              </a:rPr>
              <a:t>Δικαίωμα </a:t>
            </a:r>
            <a:r>
              <a:rPr lang="el-GR" sz="2800" b="1" dirty="0">
                <a:ea typeface="Calibri" panose="020F0502020204030204" pitchFamily="34" charset="0"/>
                <a:cs typeface="Times New Roman" panose="02020603050405020304" pitchFamily="18" charset="0"/>
              </a:rPr>
              <a:t>σεβασμού</a:t>
            </a:r>
            <a:r>
              <a:rPr lang="el-GR" sz="2800" dirty="0">
                <a:ea typeface="Calibri" panose="020F0502020204030204" pitchFamily="34" charset="0"/>
                <a:cs typeface="Times New Roman" panose="02020603050405020304" pitchFamily="18" charset="0"/>
              </a:rPr>
              <a:t> της </a:t>
            </a:r>
            <a:r>
              <a:rPr lang="el-GR" sz="2800" b="1" dirty="0">
                <a:ea typeface="Calibri" panose="020F0502020204030204" pitchFamily="34" charset="0"/>
                <a:cs typeface="Times New Roman" panose="02020603050405020304" pitchFamily="18" charset="0"/>
              </a:rPr>
              <a:t>ιδιωτικής</a:t>
            </a:r>
            <a:r>
              <a:rPr lang="el-GR" sz="2800" dirty="0">
                <a:ea typeface="Calibri" panose="020F0502020204030204" pitchFamily="34" charset="0"/>
                <a:cs typeface="Times New Roman" panose="02020603050405020304" pitchFamily="18" charset="0"/>
              </a:rPr>
              <a:t> και οικογενειακής </a:t>
            </a:r>
            <a:r>
              <a:rPr lang="el-GR" sz="2800" b="1" dirty="0">
                <a:ea typeface="Calibri" panose="020F0502020204030204" pitchFamily="34" charset="0"/>
                <a:cs typeface="Times New Roman" panose="02020603050405020304" pitchFamily="18" charset="0"/>
              </a:rPr>
              <a:t>ζωής</a:t>
            </a:r>
            <a:r>
              <a:rPr lang="el-GR" sz="2800" dirty="0">
                <a:ea typeface="Calibri" panose="020F0502020204030204" pitchFamily="34" charset="0"/>
                <a:cs typeface="Times New Roman" panose="02020603050405020304" pitchFamily="18" charset="0"/>
              </a:rPr>
              <a:t> </a:t>
            </a:r>
          </a:p>
          <a:p>
            <a:pPr indent="0">
              <a:lnSpc>
                <a:spcPct val="115000"/>
              </a:lnSpc>
              <a:spcAft>
                <a:spcPts val="1000"/>
              </a:spcAft>
              <a:buNone/>
            </a:pPr>
            <a:r>
              <a:rPr lang="el-GR" sz="2800" dirty="0">
                <a:ea typeface="Calibri" panose="020F0502020204030204" pitchFamily="34" charset="0"/>
                <a:cs typeface="Times New Roman" panose="02020603050405020304" pitchFamily="18" charset="0"/>
              </a:rPr>
              <a:t>«</a:t>
            </a:r>
            <a:r>
              <a:rPr lang="el-GR" sz="2800" i="1" dirty="0">
                <a:ea typeface="Calibri" panose="020F0502020204030204" pitchFamily="34" charset="0"/>
                <a:cs typeface="Times New Roman" panose="02020603050405020304" pitchFamily="18" charset="0"/>
              </a:rPr>
              <a:t>Παν πρόσωπον δικαιούται εις τον σεβασμόν της ιδιωτικής και οικογενειακής ζωής του, της κατοικίας του και της αλληλογραφίας του</a:t>
            </a:r>
            <a:r>
              <a:rPr lang="el-GR" sz="2800" dirty="0">
                <a:ea typeface="Calibri" panose="020F0502020204030204" pitchFamily="34" charset="0"/>
                <a:cs typeface="Times New Roman" panose="02020603050405020304" pitchFamily="18" charset="0"/>
              </a:rPr>
              <a:t>.»</a:t>
            </a:r>
          </a:p>
          <a:p>
            <a:pPr marL="457200">
              <a:lnSpc>
                <a:spcPct val="115000"/>
              </a:lnSpc>
              <a:spcAft>
                <a:spcPts val="1000"/>
              </a:spcAft>
            </a:pPr>
            <a:r>
              <a:rPr lang="el-GR" sz="2800" b="1" u="sng" dirty="0">
                <a:cs typeface="Times New Roman" panose="02020603050405020304" pitchFamily="18" charset="0"/>
              </a:rPr>
              <a:t>ΑΡΘΡΟ 9:</a:t>
            </a:r>
            <a:r>
              <a:rPr lang="el-GR" sz="2800" b="1" dirty="0">
                <a:cs typeface="Times New Roman" panose="02020603050405020304" pitchFamily="18" charset="0"/>
              </a:rPr>
              <a:t> </a:t>
            </a:r>
            <a:r>
              <a:rPr lang="el-GR" sz="2800" b="1" dirty="0">
                <a:ea typeface="Calibri" panose="020F0502020204030204" pitchFamily="34" charset="0"/>
                <a:cs typeface="Times New Roman" panose="02020603050405020304" pitchFamily="18" charset="0"/>
              </a:rPr>
              <a:t>Ελευθερία</a:t>
            </a:r>
            <a:r>
              <a:rPr lang="el-GR" sz="2800" dirty="0">
                <a:ea typeface="Calibri" panose="020F0502020204030204" pitchFamily="34" charset="0"/>
                <a:cs typeface="Times New Roman" panose="02020603050405020304" pitchFamily="18" charset="0"/>
              </a:rPr>
              <a:t> σκέψης, </a:t>
            </a:r>
            <a:r>
              <a:rPr lang="el-GR" sz="2800" b="1" dirty="0">
                <a:ea typeface="Calibri" panose="020F0502020204030204" pitchFamily="34" charset="0"/>
                <a:cs typeface="Times New Roman" panose="02020603050405020304" pitchFamily="18" charset="0"/>
              </a:rPr>
              <a:t>συνείδησης</a:t>
            </a:r>
            <a:r>
              <a:rPr lang="el-GR" sz="2800" dirty="0">
                <a:ea typeface="Calibri" panose="020F0502020204030204" pitchFamily="34" charset="0"/>
                <a:cs typeface="Times New Roman" panose="02020603050405020304" pitchFamily="18" charset="0"/>
              </a:rPr>
              <a:t> και </a:t>
            </a:r>
            <a:r>
              <a:rPr lang="el-GR" sz="2800" b="1" dirty="0">
                <a:ea typeface="Calibri" panose="020F0502020204030204" pitchFamily="34" charset="0"/>
                <a:cs typeface="Times New Roman" panose="02020603050405020304" pitchFamily="18" charset="0"/>
              </a:rPr>
              <a:t>θρησκείας</a:t>
            </a:r>
            <a:endParaRPr lang="el-GR" sz="2800" b="1" u="sng" dirty="0">
              <a:ea typeface="Calibri" panose="020F0502020204030204" pitchFamily="34" charset="0"/>
              <a:cs typeface="Times New Roman" panose="02020603050405020304" pitchFamily="18" charset="0"/>
            </a:endParaRPr>
          </a:p>
          <a:p>
            <a:pPr indent="0">
              <a:lnSpc>
                <a:spcPct val="115000"/>
              </a:lnSpc>
              <a:spcAft>
                <a:spcPts val="1000"/>
              </a:spcAft>
              <a:buNone/>
            </a:pPr>
            <a:r>
              <a:rPr lang="el-GR" dirty="0">
                <a:cs typeface="Times New Roman" panose="02020603050405020304" pitchFamily="18" charset="0"/>
              </a:rPr>
              <a:t>«</a:t>
            </a:r>
            <a:r>
              <a:rPr lang="el-GR" i="1" dirty="0">
                <a:cs typeface="Times New Roman" panose="02020603050405020304" pitchFamily="18" charset="0"/>
              </a:rPr>
              <a:t>Παν πρόσωπον δικαιούται εις την ελευθερίαν σκέψεως, συνειδήσεως και θρησκείας, το δικαίωμα τούτο επάγεται την ελευθερίαν αλλαγής θρησκείας ή πεποιθήσεων, ως και την ελευθερίαν εκδηλώσεως της θρησκείας ή των πεποιθήσεων μεμονωμένως, ή συλλογικώς δημοσία ή κατ' ιδίαν, δια της λατρείας, της παιδείας, και της ασκήσεως των θρησκευτικών καθηκόντων και τελετουργιών.</a:t>
            </a:r>
            <a:r>
              <a:rPr lang="el-GR" dirty="0">
                <a:cs typeface="Times New Roman" panose="02020603050405020304" pitchFamily="18" charset="0"/>
              </a:rPr>
              <a:t>»</a:t>
            </a:r>
          </a:p>
          <a:p>
            <a:pPr indent="0">
              <a:lnSpc>
                <a:spcPct val="115000"/>
              </a:lnSpc>
              <a:spcAft>
                <a:spcPts val="1000"/>
              </a:spcAft>
              <a:buNone/>
            </a:pPr>
            <a:endParaRPr lang="el-GR" dirty="0">
              <a:cs typeface="Times New Roman" panose="02020603050405020304" pitchFamily="18" charset="0"/>
            </a:endParaRPr>
          </a:p>
          <a:p>
            <a:endParaRPr lang="el-GR" dirty="0">
              <a:cs typeface="Times New Roman" panose="02020603050405020304" pitchFamily="18" charset="0"/>
            </a:endParaRPr>
          </a:p>
        </p:txBody>
      </p:sp>
    </p:spTree>
    <p:extLst>
      <p:ext uri="{BB962C8B-B14F-4D97-AF65-F5344CB8AC3E}">
        <p14:creationId xmlns:p14="http://schemas.microsoft.com/office/powerpoint/2010/main" val="276406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013A7F-26D4-FACA-2809-A077A074B5F8}"/>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a:t>
            </a:r>
            <a:endParaRPr lang="el-GR" sz="3500" dirty="0"/>
          </a:p>
        </p:txBody>
      </p:sp>
      <p:sp>
        <p:nvSpPr>
          <p:cNvPr id="3" name="Θέση περιεχομένου 2">
            <a:extLst>
              <a:ext uri="{FF2B5EF4-FFF2-40B4-BE49-F238E27FC236}">
                <a16:creationId xmlns:a16="http://schemas.microsoft.com/office/drawing/2014/main" id="{8C9E5188-B7F2-7CD1-16E0-0002F207F43B}"/>
              </a:ext>
            </a:extLst>
          </p:cNvPr>
          <p:cNvSpPr>
            <a:spLocks noGrp="1"/>
          </p:cNvSpPr>
          <p:nvPr>
            <p:ph idx="1"/>
          </p:nvPr>
        </p:nvSpPr>
        <p:spPr/>
        <p:txBody>
          <a:bodyPr>
            <a:normAutofit fontScale="62500" lnSpcReduction="20000"/>
          </a:bodyPr>
          <a:lstStyle/>
          <a:p>
            <a:pPr indent="0">
              <a:lnSpc>
                <a:spcPct val="115000"/>
              </a:lnSpc>
              <a:spcAft>
                <a:spcPts val="1000"/>
              </a:spcAft>
              <a:buNone/>
            </a:pPr>
            <a:r>
              <a:rPr lang="el-GR" sz="2800" b="1" u="sng" dirty="0">
                <a:cs typeface="Times New Roman" panose="02020603050405020304" pitchFamily="18" charset="0"/>
              </a:rPr>
              <a:t>1. Ευρωπαϊκή Σύμβαση Δικαιωμάτων του Ανθρώπου (ΕΣΔΑ) (συνέχεια…)</a:t>
            </a:r>
          </a:p>
          <a:p>
            <a:pPr marL="457200">
              <a:lnSpc>
                <a:spcPct val="115000"/>
              </a:lnSpc>
              <a:spcAft>
                <a:spcPts val="1000"/>
              </a:spcAft>
            </a:pPr>
            <a:r>
              <a:rPr lang="el-GR" sz="2800" b="1" u="sng" dirty="0">
                <a:cs typeface="Times New Roman" panose="02020603050405020304" pitchFamily="18" charset="0"/>
              </a:rPr>
              <a:t>ΑΡΘΡΟ 14:</a:t>
            </a:r>
            <a:r>
              <a:rPr lang="el-GR" sz="2800" b="1" dirty="0">
                <a:cs typeface="Times New Roman" panose="02020603050405020304" pitchFamily="18" charset="0"/>
              </a:rPr>
              <a:t> </a:t>
            </a:r>
            <a:r>
              <a:rPr lang="el-GR" sz="2800" b="1" dirty="0">
                <a:ea typeface="Calibri" panose="020F0502020204030204" pitchFamily="34" charset="0"/>
                <a:cs typeface="Times New Roman" panose="02020603050405020304" pitchFamily="18" charset="0"/>
              </a:rPr>
              <a:t>Απαγόρευση</a:t>
            </a:r>
            <a:r>
              <a:rPr lang="el-GR" sz="2800" dirty="0">
                <a:ea typeface="Calibri" panose="020F0502020204030204" pitchFamily="34" charset="0"/>
                <a:cs typeface="Times New Roman" panose="02020603050405020304" pitchFamily="18" charset="0"/>
              </a:rPr>
              <a:t> των </a:t>
            </a:r>
            <a:r>
              <a:rPr lang="el-GR" sz="2800" b="1" dirty="0">
                <a:ea typeface="Calibri" panose="020F0502020204030204" pitchFamily="34" charset="0"/>
                <a:cs typeface="Times New Roman" panose="02020603050405020304" pitchFamily="18" charset="0"/>
              </a:rPr>
              <a:t>διακρίσεων</a:t>
            </a:r>
          </a:p>
          <a:p>
            <a:pPr indent="0">
              <a:lnSpc>
                <a:spcPct val="115000"/>
              </a:lnSpc>
              <a:spcAft>
                <a:spcPts val="1000"/>
              </a:spcAft>
              <a:buNone/>
            </a:pPr>
            <a:r>
              <a:rPr lang="el-GR" dirty="0">
                <a:cs typeface="Times New Roman" panose="02020603050405020304" pitchFamily="18" charset="0"/>
              </a:rPr>
              <a:t>«</a:t>
            </a:r>
            <a:r>
              <a:rPr lang="el-GR" i="1" dirty="0">
                <a:cs typeface="Times New Roman" panose="02020603050405020304" pitchFamily="18" charset="0"/>
              </a:rPr>
              <a:t>Η χρήσις των αναγνωριζομένων εν τη παρούση Συμβάσει δικαιωμάτων και ελευθεριών δέον να εξασφαλισθή </a:t>
            </a:r>
            <a:r>
              <a:rPr lang="el-GR" b="1" i="1" dirty="0">
                <a:cs typeface="Times New Roman" panose="02020603050405020304" pitchFamily="18" charset="0"/>
              </a:rPr>
              <a:t>ασχέτως διακρίσεως </a:t>
            </a:r>
            <a:r>
              <a:rPr lang="el-GR" i="1" dirty="0">
                <a:cs typeface="Times New Roman" panose="02020603050405020304" pitchFamily="18" charset="0"/>
              </a:rPr>
              <a:t>φύλου, φυλής, χρώματος, γλώσσης, </a:t>
            </a:r>
            <a:r>
              <a:rPr lang="el-GR" b="1" i="1" dirty="0">
                <a:cs typeface="Times New Roman" panose="02020603050405020304" pitchFamily="18" charset="0"/>
              </a:rPr>
              <a:t>θρησκείας</a:t>
            </a:r>
            <a:r>
              <a:rPr lang="el-GR" i="1" dirty="0">
                <a:cs typeface="Times New Roman" panose="02020603050405020304" pitchFamily="18" charset="0"/>
              </a:rPr>
              <a:t>, πολιτικών ή άλλων πεποιθήσεων, εθνικής ή κοινωνικής προελεύσεως, </a:t>
            </a:r>
            <a:r>
              <a:rPr lang="el-GR" b="1" i="1" dirty="0">
                <a:cs typeface="Times New Roman" panose="02020603050405020304" pitchFamily="18" charset="0"/>
              </a:rPr>
              <a:t>συμμετοχής εις εθνικήν μειονότητα</a:t>
            </a:r>
            <a:r>
              <a:rPr lang="el-GR" i="1" dirty="0">
                <a:cs typeface="Times New Roman" panose="02020603050405020304" pitchFamily="18" charset="0"/>
              </a:rPr>
              <a:t>, περιουσίας, γεννήσεως ή άλλης καταστάσεως</a:t>
            </a:r>
            <a:r>
              <a:rPr lang="el-GR" dirty="0">
                <a:cs typeface="Times New Roman" panose="02020603050405020304" pitchFamily="18" charset="0"/>
              </a:rPr>
              <a:t>.</a:t>
            </a:r>
            <a:r>
              <a:rPr lang="el-GR" dirty="0">
                <a:ea typeface="Calibri" panose="020F0502020204030204" pitchFamily="34" charset="0"/>
                <a:cs typeface="Times New Roman" panose="02020603050405020304" pitchFamily="18" charset="0"/>
              </a:rPr>
              <a:t>»</a:t>
            </a:r>
            <a:endParaRPr lang="el-GR" sz="2800" dirty="0">
              <a:ea typeface="Calibri" panose="020F0502020204030204" pitchFamily="34" charset="0"/>
              <a:cs typeface="Times New Roman" panose="02020603050405020304" pitchFamily="18" charset="0"/>
            </a:endParaRPr>
          </a:p>
          <a:p>
            <a:pPr marL="457200">
              <a:lnSpc>
                <a:spcPct val="115000"/>
              </a:lnSpc>
              <a:spcAft>
                <a:spcPts val="1000"/>
              </a:spcAft>
            </a:pPr>
            <a:r>
              <a:rPr lang="el-GR" sz="2800" b="1" u="sng" dirty="0">
                <a:cs typeface="Times New Roman" panose="02020603050405020304" pitchFamily="18" charset="0"/>
              </a:rPr>
              <a:t>ΠΡΩΤΟ ΠΡΟΣΘΕΤΟ ΠΡΩΤΟΚΟΛΛΟ ΑΡΘΡΟ 2:</a:t>
            </a:r>
            <a:r>
              <a:rPr lang="el-GR" sz="2800" dirty="0">
                <a:cs typeface="Times New Roman" panose="02020603050405020304" pitchFamily="18" charset="0"/>
              </a:rPr>
              <a:t> </a:t>
            </a:r>
            <a:r>
              <a:rPr lang="el-GR" sz="2800" dirty="0">
                <a:ea typeface="Calibri" panose="020F0502020204030204" pitchFamily="34" charset="0"/>
                <a:cs typeface="Times New Roman" panose="02020603050405020304" pitchFamily="18" charset="0"/>
              </a:rPr>
              <a:t>Δικαίωμα στην </a:t>
            </a:r>
            <a:r>
              <a:rPr lang="el-GR" sz="2800" b="1" dirty="0">
                <a:ea typeface="Calibri" panose="020F0502020204030204" pitchFamily="34" charset="0"/>
                <a:cs typeface="Times New Roman" panose="02020603050405020304" pitchFamily="18" charset="0"/>
              </a:rPr>
              <a:t>εκπαίδευση</a:t>
            </a:r>
          </a:p>
          <a:p>
            <a:pPr indent="0">
              <a:lnSpc>
                <a:spcPct val="115000"/>
              </a:lnSpc>
              <a:spcAft>
                <a:spcPts val="1000"/>
              </a:spcAft>
              <a:buNone/>
            </a:pPr>
            <a:r>
              <a:rPr lang="el-GR" dirty="0">
                <a:cs typeface="Times New Roman" panose="02020603050405020304" pitchFamily="18" charset="0"/>
              </a:rPr>
              <a:t>«Ουδείς δύναται να στερηθή του δικαιώματος όπως εκπαιδευθή. </a:t>
            </a:r>
            <a:r>
              <a:rPr lang="el-GR" b="1" dirty="0">
                <a:cs typeface="Times New Roman" panose="02020603050405020304" pitchFamily="18" charset="0"/>
              </a:rPr>
              <a:t>Παν Κράτος </a:t>
            </a:r>
            <a:r>
              <a:rPr lang="el-GR" dirty="0">
                <a:cs typeface="Times New Roman" panose="02020603050405020304" pitchFamily="18" charset="0"/>
              </a:rPr>
              <a:t>εν τη ασκήσει των αναλαμβανομένων υπ' αυτού καθηκόντων επί του πεδίου της μορφώσεως και της εκπαιδεύσεως </a:t>
            </a:r>
            <a:r>
              <a:rPr lang="el-GR" b="1" dirty="0">
                <a:cs typeface="Times New Roman" panose="02020603050405020304" pitchFamily="18" charset="0"/>
              </a:rPr>
              <a:t>θα σέβεται το δικαίωμα των γονέων όπως εξασφαλίζωσι την μόρφωσιν και εκπαίδευσιν ταύτην συμφώνως προς τας ιδίας αυτών θρησκευτικάς και φιλοσοφικάς πεποιθήσεις</a:t>
            </a:r>
            <a:r>
              <a:rPr lang="el-GR" dirty="0">
                <a:cs typeface="Times New Roman" panose="02020603050405020304" pitchFamily="18" charset="0"/>
              </a:rPr>
              <a:t>.»</a:t>
            </a:r>
            <a:endParaRPr lang="el-GR" sz="2800" dirty="0">
              <a:ea typeface="Calibri" panose="020F0502020204030204" pitchFamily="34" charset="0"/>
              <a:cs typeface="Times New Roman" panose="02020603050405020304" pitchFamily="18" charset="0"/>
            </a:endParaRPr>
          </a:p>
          <a:p>
            <a:endParaRPr lang="el-GR" dirty="0">
              <a:cs typeface="Times New Roman" panose="02020603050405020304" pitchFamily="18" charset="0"/>
            </a:endParaRPr>
          </a:p>
        </p:txBody>
      </p:sp>
    </p:spTree>
    <p:extLst>
      <p:ext uri="{BB962C8B-B14F-4D97-AF65-F5344CB8AC3E}">
        <p14:creationId xmlns:p14="http://schemas.microsoft.com/office/powerpoint/2010/main" val="402477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6C8B87-E3EF-E514-83E4-2E9444D41CC1}"/>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 </a:t>
            </a:r>
            <a:endParaRPr lang="el-GR" sz="3500" dirty="0"/>
          </a:p>
        </p:txBody>
      </p:sp>
      <p:sp>
        <p:nvSpPr>
          <p:cNvPr id="3" name="Θέση περιεχομένου 2">
            <a:extLst>
              <a:ext uri="{FF2B5EF4-FFF2-40B4-BE49-F238E27FC236}">
                <a16:creationId xmlns:a16="http://schemas.microsoft.com/office/drawing/2014/main" id="{0C580A33-8E04-3C62-37D8-EE9C1F4095FF}"/>
              </a:ext>
            </a:extLst>
          </p:cNvPr>
          <p:cNvSpPr>
            <a:spLocks noGrp="1"/>
          </p:cNvSpPr>
          <p:nvPr>
            <p:ph idx="1"/>
          </p:nvPr>
        </p:nvSpPr>
        <p:spPr/>
        <p:txBody>
          <a:bodyPr>
            <a:normAutofit fontScale="85000" lnSpcReduction="20000"/>
          </a:bodyPr>
          <a:lstStyle/>
          <a:p>
            <a:pPr marL="0" indent="0">
              <a:buNone/>
            </a:pPr>
            <a:endParaRPr lang="el-GR" sz="2800" b="1" u="sng" dirty="0">
              <a:cs typeface="Times New Roman" panose="02020603050405020304" pitchFamily="18" charset="0"/>
            </a:endParaRPr>
          </a:p>
          <a:p>
            <a:pPr marL="0" indent="0">
              <a:buNone/>
            </a:pPr>
            <a:r>
              <a:rPr lang="el-GR" sz="2800" b="1" u="sng" dirty="0">
                <a:cs typeface="Times New Roman" panose="02020603050405020304" pitchFamily="18" charset="0"/>
              </a:rPr>
              <a:t>2. Χάρτης Θεμελιωδών Δικαιωμάτων της Ευρωπαϊκής Ένωσης (Ε.Ε.)</a:t>
            </a:r>
          </a:p>
          <a:p>
            <a:pPr marL="0" indent="0">
              <a:buNone/>
            </a:pPr>
            <a:r>
              <a:rPr lang="el-GR" b="1" dirty="0">
                <a:cs typeface="Times New Roman" panose="02020603050405020304" pitchFamily="18" charset="0"/>
              </a:rPr>
              <a:t>Γιατί μας ενδιαφέρει;</a:t>
            </a:r>
          </a:p>
          <a:p>
            <a:pPr marL="0" indent="0">
              <a:buNone/>
            </a:pPr>
            <a:r>
              <a:rPr lang="el-GR" dirty="0">
                <a:cs typeface="Times New Roman" panose="02020603050405020304" pitchFamily="18" charset="0"/>
              </a:rPr>
              <a:t>Συνιστά μέρος του Ευρωπαϊκού Δικαίου και εφαρμόζεται από όλα τα κράτη – μέλη της Ευρωπαϊκής Ένωσης (άρα και από την Ελλάδα, αφού ανήκει στην Ε.Ε.)</a:t>
            </a:r>
            <a:endParaRPr lang="el-GR" sz="2800" dirty="0">
              <a:cs typeface="Times New Roman" panose="02020603050405020304" pitchFamily="18" charset="0"/>
            </a:endParaRPr>
          </a:p>
          <a:p>
            <a:pPr marL="0" indent="0">
              <a:buNone/>
            </a:pPr>
            <a:endParaRPr lang="el-GR" b="1" u="sng" dirty="0">
              <a:cs typeface="Times New Roman" panose="02020603050405020304" pitchFamily="18" charset="0"/>
            </a:endParaRPr>
          </a:p>
          <a:p>
            <a:pPr marL="0" indent="0">
              <a:buNone/>
            </a:pPr>
            <a:r>
              <a:rPr lang="el-GR" sz="2400" b="1" u="sng" dirty="0">
                <a:cs typeface="Times New Roman" panose="02020603050405020304" pitchFamily="18" charset="0"/>
              </a:rPr>
              <a:t>Άρθρο 10:</a:t>
            </a:r>
            <a:r>
              <a:rPr lang="el-GR" sz="2400" b="1" dirty="0">
                <a:cs typeface="Times New Roman" panose="02020603050405020304" pitchFamily="18" charset="0"/>
              </a:rPr>
              <a:t> Ελευθερία σκέψης, συνείδησης και θρησκείας</a:t>
            </a:r>
            <a:br>
              <a:rPr lang="el-GR" b="1" dirty="0">
                <a:cs typeface="Times New Roman" panose="02020603050405020304" pitchFamily="18" charset="0"/>
              </a:rPr>
            </a:br>
            <a:endParaRPr lang="el-GR" b="1" dirty="0">
              <a:cs typeface="Times New Roman" panose="02020603050405020304" pitchFamily="18" charset="0"/>
            </a:endParaRPr>
          </a:p>
          <a:p>
            <a:pPr marL="0" indent="0">
              <a:buNone/>
            </a:pPr>
            <a:r>
              <a:rPr lang="el-GR" dirty="0">
                <a:cs typeface="Times New Roman" panose="02020603050405020304" pitchFamily="18" charset="0"/>
              </a:rPr>
              <a:t>«</a:t>
            </a:r>
            <a:r>
              <a:rPr lang="el-GR" i="1" dirty="0">
                <a:cs typeface="Times New Roman" panose="02020603050405020304" pitchFamily="18" charset="0"/>
              </a:rPr>
              <a:t>ελευθερία μεταβολής θρησκεύματος ή πεποιθήσεων καθώς και την ελευθερία εκδήλωσης του θρησκεύματος ή των πεποιθήσεών του, ατομικά ή συλλογικά, δημοσία ή κατ’ ιδίαν, με τη λατρεία, την </a:t>
            </a:r>
            <a:r>
              <a:rPr lang="el-GR" b="1" i="1" dirty="0">
                <a:cs typeface="Times New Roman" panose="02020603050405020304" pitchFamily="18" charset="0"/>
              </a:rPr>
              <a:t>εκπαίδευση</a:t>
            </a:r>
            <a:r>
              <a:rPr lang="el-GR" i="1" dirty="0">
                <a:cs typeface="Times New Roman" panose="02020603050405020304" pitchFamily="18" charset="0"/>
              </a:rPr>
              <a:t>, την άσκηση των θρησκευτικών καθηκόντων και τις τελετές</a:t>
            </a:r>
            <a:r>
              <a:rPr lang="el-GR" dirty="0">
                <a:cs typeface="Times New Roman" panose="02020603050405020304" pitchFamily="18" charset="0"/>
              </a:rPr>
              <a:t>»</a:t>
            </a:r>
            <a:br>
              <a:rPr lang="el-GR" dirty="0">
                <a:cs typeface="Times New Roman" panose="02020603050405020304" pitchFamily="18" charset="0"/>
              </a:rPr>
            </a:br>
            <a:endParaRPr lang="el-GR" dirty="0">
              <a:cs typeface="Times New Roman" panose="02020603050405020304" pitchFamily="18" charset="0"/>
            </a:endParaRPr>
          </a:p>
        </p:txBody>
      </p:sp>
    </p:spTree>
    <p:extLst>
      <p:ext uri="{BB962C8B-B14F-4D97-AF65-F5344CB8AC3E}">
        <p14:creationId xmlns:p14="http://schemas.microsoft.com/office/powerpoint/2010/main" val="132168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0B454-B311-AA00-A39C-4E7596E5B2D2}"/>
              </a:ext>
            </a:extLst>
          </p:cNvPr>
          <p:cNvSpPr>
            <a:spLocks noGrp="1"/>
          </p:cNvSpPr>
          <p:nvPr>
            <p:ph type="title"/>
          </p:nvPr>
        </p:nvSpPr>
        <p:spPr/>
        <p:txBody>
          <a:bodyPr>
            <a:noAutofit/>
          </a:bodyPr>
          <a:lstStyle/>
          <a:p>
            <a:pPr algn="ctr"/>
            <a:r>
              <a:rPr lang="el-GR" sz="3500" b="1" dirty="0"/>
              <a:t>Πώς ορίζουν τη θέση της θρησκείας στη δημόσια σφαίρα και την εκπαίδευση οι Διεθνείς Συμβάσεις που έχει κυρώσει η Ελλάδα;</a:t>
            </a:r>
            <a:endParaRPr lang="el-GR" sz="3500" dirty="0"/>
          </a:p>
        </p:txBody>
      </p:sp>
      <p:sp>
        <p:nvSpPr>
          <p:cNvPr id="3" name="Θέση περιεχομένου 2">
            <a:extLst>
              <a:ext uri="{FF2B5EF4-FFF2-40B4-BE49-F238E27FC236}">
                <a16:creationId xmlns:a16="http://schemas.microsoft.com/office/drawing/2014/main" id="{5C877A51-9481-378B-BB2B-7861C30F6826}"/>
              </a:ext>
            </a:extLst>
          </p:cNvPr>
          <p:cNvSpPr>
            <a:spLocks noGrp="1"/>
          </p:cNvSpPr>
          <p:nvPr>
            <p:ph idx="1"/>
          </p:nvPr>
        </p:nvSpPr>
        <p:spPr/>
        <p:txBody>
          <a:bodyPr>
            <a:normAutofit fontScale="70000" lnSpcReduction="20000"/>
          </a:bodyPr>
          <a:lstStyle/>
          <a:p>
            <a:pPr marL="0" indent="0">
              <a:buNone/>
            </a:pPr>
            <a:endParaRPr lang="el-GR" b="1" u="sng" dirty="0">
              <a:cs typeface="Times New Roman" panose="02020603050405020304" pitchFamily="18" charset="0"/>
            </a:endParaRPr>
          </a:p>
          <a:p>
            <a:pPr marL="0" indent="0">
              <a:buNone/>
            </a:pPr>
            <a:r>
              <a:rPr lang="el-GR" b="1" u="sng" dirty="0">
                <a:cs typeface="Times New Roman" panose="02020603050405020304" pitchFamily="18" charset="0"/>
              </a:rPr>
              <a:t>3. Οικουμενική Διακήρυξη Δικαιωμάτων του Ανθρώπου</a:t>
            </a:r>
          </a:p>
          <a:p>
            <a:pPr marL="0" indent="0">
              <a:buNone/>
            </a:pPr>
            <a:endParaRPr lang="el-GR" sz="2800" b="1" u="sng" dirty="0">
              <a:cs typeface="Times New Roman" panose="02020603050405020304" pitchFamily="18" charset="0"/>
            </a:endParaRPr>
          </a:p>
          <a:p>
            <a:r>
              <a:rPr lang="el-GR" sz="2800" b="1" u="sng" dirty="0">
                <a:cs typeface="Times New Roman" panose="02020603050405020304" pitchFamily="18" charset="0"/>
              </a:rPr>
              <a:t>ΑΡΘΡΟ 2:</a:t>
            </a:r>
          </a:p>
          <a:p>
            <a:pPr marL="0" indent="0">
              <a:buNone/>
            </a:pPr>
            <a:r>
              <a:rPr lang="el-GR" sz="2800" dirty="0">
                <a:cs typeface="Times New Roman" panose="02020603050405020304" pitchFamily="18" charset="0"/>
              </a:rPr>
              <a:t>«</a:t>
            </a:r>
            <a:r>
              <a:rPr lang="el-GR" sz="2800" i="1" dirty="0">
                <a:cs typeface="Times New Roman" panose="02020603050405020304" pitchFamily="18" charset="0"/>
              </a:rPr>
              <a:t>Κάθε άνθρωπος δικαιούται να επικαλείται όλα τα δικαιώματα και όλες τις ελευθερίες που προκηρύσσει η παρούσα Διακήρυξη, χωρίς καμία απολύτως διάκριση, ειδικότερα ως προς τη φυλή, το χρώμα, το φύλο, τη γλώσσα, τις </a:t>
            </a:r>
            <a:r>
              <a:rPr lang="el-GR" sz="2800" i="1" u="sng" dirty="0">
                <a:cs typeface="Times New Roman" panose="02020603050405020304" pitchFamily="18" charset="0"/>
              </a:rPr>
              <a:t>θρησκείες</a:t>
            </a:r>
            <a:r>
              <a:rPr lang="el-GR" sz="2800" dirty="0">
                <a:cs typeface="Times New Roman" panose="02020603050405020304" pitchFamily="18" charset="0"/>
              </a:rPr>
              <a:t>»</a:t>
            </a:r>
          </a:p>
          <a:p>
            <a:pPr marL="0" indent="0">
              <a:buNone/>
            </a:pPr>
            <a:endParaRPr lang="el-GR" sz="2800" dirty="0">
              <a:cs typeface="Times New Roman" panose="02020603050405020304" pitchFamily="18" charset="0"/>
            </a:endParaRPr>
          </a:p>
          <a:p>
            <a:r>
              <a:rPr lang="el-GR" sz="2800" b="1" u="sng" dirty="0">
                <a:cs typeface="Times New Roman" panose="02020603050405020304" pitchFamily="18" charset="0"/>
              </a:rPr>
              <a:t>ΑΡΘΡΟ 18:</a:t>
            </a:r>
          </a:p>
          <a:p>
            <a:pPr marL="0" indent="0">
              <a:buNone/>
            </a:pPr>
            <a:r>
              <a:rPr lang="el-GR" sz="2800" dirty="0">
                <a:cs typeface="Times New Roman" panose="02020603050405020304" pitchFamily="18" charset="0"/>
              </a:rPr>
              <a:t>«</a:t>
            </a:r>
            <a:r>
              <a:rPr lang="el-GR" sz="2800" i="1" dirty="0">
                <a:cs typeface="Times New Roman" panose="02020603050405020304" pitchFamily="18" charset="0"/>
              </a:rPr>
              <a:t>Κάθε άτομο έχει το δικαίωμα της ελευθερίας της σκέψης, της συνείδησης και της θρησκείας</a:t>
            </a:r>
            <a:r>
              <a:rPr lang="el-GR" sz="2800" dirty="0">
                <a:cs typeface="Times New Roman" panose="02020603050405020304" pitchFamily="18" charset="0"/>
              </a:rPr>
              <a:t>»</a:t>
            </a:r>
          </a:p>
          <a:p>
            <a:pPr marL="0" indent="0">
              <a:buNone/>
            </a:pPr>
            <a:endParaRPr lang="el-GR" sz="2800" dirty="0">
              <a:cs typeface="Times New Roman" panose="02020603050405020304" pitchFamily="18" charset="0"/>
            </a:endParaRPr>
          </a:p>
          <a:p>
            <a:r>
              <a:rPr lang="el-GR" b="1" u="sng" dirty="0">
                <a:cs typeface="Times New Roman" panose="02020603050405020304" pitchFamily="18" charset="0"/>
              </a:rPr>
              <a:t>ΑΡΘΡΟ 26:</a:t>
            </a:r>
          </a:p>
          <a:p>
            <a:pPr marL="0" indent="0">
              <a:buNone/>
            </a:pPr>
            <a:r>
              <a:rPr lang="el-GR" dirty="0">
                <a:cs typeface="Times New Roman" panose="02020603050405020304" pitchFamily="18" charset="0"/>
              </a:rPr>
              <a:t>«</a:t>
            </a:r>
            <a:r>
              <a:rPr lang="el-GR" i="1" dirty="0">
                <a:cs typeface="Times New Roman" panose="02020603050405020304" pitchFamily="18" charset="0"/>
              </a:rPr>
              <a:t>Οι γονείς έχουν, κατά προτεραιότητα, το δικαίωμα να επιλέγουν το είδος της παιδείας που θα δοθεί στα παιδιά τους</a:t>
            </a:r>
            <a:r>
              <a:rPr lang="el-GR" dirty="0">
                <a:cs typeface="Times New Roman" panose="02020603050405020304" pitchFamily="18" charset="0"/>
              </a:rPr>
              <a:t>» (σχετικό με άρ.2 του ΠΠΠ της ΕΣΔΑ)</a:t>
            </a:r>
          </a:p>
          <a:p>
            <a:endParaRPr lang="el-GR" dirty="0">
              <a:cs typeface="Times New Roman" panose="02020603050405020304" pitchFamily="18" charset="0"/>
            </a:endParaRPr>
          </a:p>
        </p:txBody>
      </p:sp>
    </p:spTree>
    <p:extLst>
      <p:ext uri="{BB962C8B-B14F-4D97-AF65-F5344CB8AC3E}">
        <p14:creationId xmlns:p14="http://schemas.microsoft.com/office/powerpoint/2010/main" val="4958435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Έγγραφο" ma:contentTypeID="0x0101006F677856081BBE4FA629AC6D1632A200" ma:contentTypeVersion="7" ma:contentTypeDescription="Δημιουργία νέου εγγράφου" ma:contentTypeScope="" ma:versionID="2a77696f61b571392fe7415e5704789d">
  <xsd:schema xmlns:xsd="http://www.w3.org/2001/XMLSchema" xmlns:xs="http://www.w3.org/2001/XMLSchema" xmlns:p="http://schemas.microsoft.com/office/2006/metadata/properties" xmlns:ns3="a28a1a45-de2b-4290-ae1d-5f6ad45f7e10" targetNamespace="http://schemas.microsoft.com/office/2006/metadata/properties" ma:root="true" ma:fieldsID="2d1661493ffae548eef27581aaeb849e" ns3:_="">
    <xsd:import namespace="a28a1a45-de2b-4290-ae1d-5f6ad45f7e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a1a45-de2b-4290-ae1d-5f6ad45f7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3F998A-B20A-4D94-8F74-780800079585}">
  <ds:schemaRef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a28a1a45-de2b-4290-ae1d-5f6ad45f7e10"/>
    <ds:schemaRef ds:uri="http://purl.org/dc/dcmitype/"/>
    <ds:schemaRef ds:uri="http://purl.org/dc/elements/1.1/"/>
  </ds:schemaRefs>
</ds:datastoreItem>
</file>

<file path=customXml/itemProps2.xml><?xml version="1.0" encoding="utf-8"?>
<ds:datastoreItem xmlns:ds="http://schemas.openxmlformats.org/officeDocument/2006/customXml" ds:itemID="{E9559E29-72F0-4035-988D-1ED8A72342D7}">
  <ds:schemaRefs>
    <ds:schemaRef ds:uri="http://schemas.microsoft.com/sharepoint/v3/contenttype/forms"/>
  </ds:schemaRefs>
</ds:datastoreItem>
</file>

<file path=customXml/itemProps3.xml><?xml version="1.0" encoding="utf-8"?>
<ds:datastoreItem xmlns:ds="http://schemas.openxmlformats.org/officeDocument/2006/customXml" ds:itemID="{387A9E9D-F26A-4968-B5F7-CA0C0D82D0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8a1a45-de2b-4290-ae1d-5f6ad45f7e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3776</TotalTime>
  <Words>6008</Words>
  <Application>Microsoft Macintosh PowerPoint</Application>
  <PresentationFormat>Ευρεία οθόνη</PresentationFormat>
  <Paragraphs>329</Paragraphs>
  <Slides>43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43</vt:i4>
      </vt:variant>
    </vt:vector>
  </HeadingPairs>
  <TitlesOfParts>
    <vt:vector size="51" baseType="lpstr">
      <vt:lpstr>Arial</vt:lpstr>
      <vt:lpstr>Calibri</vt:lpstr>
      <vt:lpstr>Calibri Light</vt:lpstr>
      <vt:lpstr>Segoe UI Historic</vt:lpstr>
      <vt:lpstr>Symbol</vt:lpstr>
      <vt:lpstr>Trebuchet MS</vt:lpstr>
      <vt:lpstr>Wingdings</vt:lpstr>
      <vt:lpstr>Θέμα του Office</vt:lpstr>
      <vt:lpstr>ΟΜΑΔΑ Β:  Ανθρώπινα Δικαιώματα και Θρησκευτική Ελευθερία</vt:lpstr>
      <vt:lpstr>Ερωτήματα που επιδιώκουμε να απαντηθούν μέσω της παρουσίασης:</vt:lpstr>
      <vt:lpstr>Θρησκευτική ελευθερία - Ορισμός</vt:lpstr>
      <vt:lpstr>Θρησκευτική ελευθερία στην Ευρωπαϊκή έννομη τάξη: </vt:lpstr>
      <vt:lpstr>Πώς ορίζουν τη θέση της θρησκείας στη δημόσια σφαίρα και την εκπαίδευση οι Διεθνείς Συμβάσεις που έχει κυρώσει η Ελλάδα;</vt:lpstr>
      <vt:lpstr>Πώς ορίζουν τη θέση της θρησκείας στη δημόσια σφαίρα και την εκπαίδευση οι Διεθνείς Συμβάσεις που έχει κυρώσει η Ελλάδα;</vt:lpstr>
      <vt:lpstr>Πώς ορίζουν τη θέση της θρησκείας στη δημόσια σφαίρα και την εκπαίδευση οι Διεθνείς Συμβάσεις που έχει κυρώσει η Ελλάδα;</vt:lpstr>
      <vt:lpstr>Πώς ορίζουν τη θέση της θρησκείας στη δημόσια σφαίρα και την εκπαίδευση οι Διεθνείς Συμβάσεις που έχει κυρώσει η Ελλάδα; </vt:lpstr>
      <vt:lpstr>Πώς ορίζουν τη θέση της θρησκείας στη δημόσια σφαίρα και την εκπαίδευση οι Διεθνείς Συμβάσεις που έχει κυρώσει η Ελλάδα;</vt:lpstr>
      <vt:lpstr>Πώς ορίζουν τη θέση της θρησκείας στη δημόσια σφαίρα και την εκπαίδευση οι Διεθνείς Συμβάσεις που έχει κυρώσει η Ελλάδα;</vt:lpstr>
      <vt:lpstr>Πώς ορίζουν τη θέση της θρησκείας στη δημόσια σφαίρα και την εκπαίδευση οι Διεθνείς Συμβάσεις που έχει κυρώσει η Ελλάδα;</vt:lpstr>
      <vt:lpstr>Άρθρα του Συντάγματος για τη θέση της θρησκείας στη δημόσια σφαίρα και την εκπαίδευση</vt:lpstr>
      <vt:lpstr>Άρθρα του Συντάγματος για τη θέση της θρησκείας στη δημόσια σφαίρα και την εκπαίδευση</vt:lpstr>
      <vt:lpstr>Υπόθεση Παπαγεωργίου κ.ά. κατά Ελλάδος ενώπιον του ΕΔΔΑ  </vt:lpstr>
      <vt:lpstr>Τι έγινε, τελικά; </vt:lpstr>
      <vt:lpstr>Αποφάσεις και αντιδράσεις </vt:lpstr>
      <vt:lpstr>Τι ακριβώς προκάλεσε τις εντάσεις; </vt:lpstr>
      <vt:lpstr>Σχετικά με τη στάση του ΣτΕ απέναντι στο ΑΠ για το ΜτΘ της περιόδου Φίλη…  </vt:lpstr>
      <vt:lpstr>«Αλλαγές» από την Κυβέρνηση ΣΥΡΙΖΑ-ΑΝΕΛ </vt:lpstr>
      <vt:lpstr>Το χρονικό της Υπόθεσης Παπαγεωργίου κ.ά. κατά Ελλάδος </vt:lpstr>
      <vt:lpstr>Το χρονικό της Υπόθεσης Παπαγεωργίου κ.ά. κατά Ελλάδος (συνέχεια…) </vt:lpstr>
      <vt:lpstr>Η σχέση του χαρακτήρα του ΜτΘ με τον λόγο προσφυγής στο ΣτΕ και έπειτα στο ΕΔΔΑ</vt:lpstr>
      <vt:lpstr>Η σχέση του χαρακτήρα του ΜτΘ με τον λόγο προσφυγής στο ΣτΕ και έπειτα στο ΕΔΔΑ</vt:lpstr>
      <vt:lpstr>ΜτΘ: Κοσμικό ή ομολογιακό;</vt:lpstr>
      <vt:lpstr>Υπόθεση Παπαγεωργίου κ.ά. κατά Ελλάδος:   Τι ισχυρίζονταν οι προσφεύγοντες σχετικά με τον χαρακτήρα του ΜτΘ;</vt:lpstr>
      <vt:lpstr>Τι ισχυρίζονταν οι προσφεύγοντες σχετικά με τη διαδικασία της απαλλαγής από το ΜτΘ; </vt:lpstr>
      <vt:lpstr>Τι ισχυρίζονταν οι προσφεύγοντες σχετικά με τη διαδικασία της απαλλαγής από το ΜτΘ; (συνέχεια…)</vt:lpstr>
      <vt:lpstr>Τι ισχυρίζονταν οι προσφεύγοντες σχετικά με τη διαδικασία της απαλλαγής από το ΜτΘ; (συνέχεια…)</vt:lpstr>
      <vt:lpstr>Τι ισχυρίστηκε η Κυβέρνηση; </vt:lpstr>
      <vt:lpstr>Τι ισχυρίστηκε το ΕΔΔΑ; </vt:lpstr>
      <vt:lpstr>Ποια άρθρα της ΕΣΔΑ έκρινε το ΕΔΔΑ ότι παραβιάστηκαν και με τι κριτήρια;</vt:lpstr>
      <vt:lpstr>Ποια άρθρα της ΕΣΔΑ έκρινε το ΕΔΔΑ ότι παραβιάστηκαν και με τι κριτήρια; (συνέχεια…)</vt:lpstr>
      <vt:lpstr>Ποια άρθρα της ΕΣΔΑ έκρινε το ΕΔΔΑ ότι παραβιάστηκαν και με τι κριτήρια; (συνέχεια…)</vt:lpstr>
      <vt:lpstr>Απόφαση ΕΔΔΑ για τη διαδικασία της απαλλαγής από το ΜτΘ</vt:lpstr>
      <vt:lpstr>Απόφαση ΣτΕ για τον χαρακτήρα του ΜτΘ μετά τις αποφάσεις του ΕΔΔΑ</vt:lpstr>
      <vt:lpstr>Μετά από όλα αυτά…</vt:lpstr>
      <vt:lpstr>Άλλες καταδίκες της Ελλάδας ενώπιον του ΕΔΔΑ λόγω παραβίασης της θρησκευτικής ελευθερίας</vt:lpstr>
      <vt:lpstr>Υπόθεση Κοκκινάκης κατά Ελλάδος (1993)</vt:lpstr>
      <vt:lpstr>Υπόθεση Δημητράς και άλλοι κατά Ελλάδος (2013)</vt:lpstr>
      <vt:lpstr>Υπόθεση Σταυρόπουλος και άλλοι κατά Ελλάδος (2020) </vt:lpstr>
      <vt:lpstr>Βιβλιογραφία</vt:lpstr>
      <vt:lpstr>Βιβλιογραφία (συνέχεια…)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ΟΜΑΔΑ Β:  Ανθρώπινα Δικαιώματα και Θρησκευτική Ελευθερία</dc:title>
  <dc:creator>Elli Ritsogianni</dc:creator>
  <cp:lastModifiedBy>Evie Zambeta</cp:lastModifiedBy>
  <cp:revision>629</cp:revision>
  <dcterms:created xsi:type="dcterms:W3CDTF">2023-10-14T15:08:17Z</dcterms:created>
  <dcterms:modified xsi:type="dcterms:W3CDTF">2024-01-11T12:23:05Z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0x0101006F677856081BBE4FA629AC6D1632A200</vt:lpwstr>
  </property>
</Properties>
</file>