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41.xml" ContentType="application/inkml+xml"/>
  <Override PartName="/ppt/ink/ink42.xml" ContentType="application/inkml+xml"/>
  <Override PartName="/ppt/ink/ink43.xml" ContentType="application/inkml+xml"/>
  <Override PartName="/ppt/ink/ink44.xml" ContentType="application/inkml+xml"/>
  <Override PartName="/ppt/notesSlides/notesSlide4.xml" ContentType="application/vnd.openxmlformats-officedocument.presentationml.notesSlide+xml"/>
  <Override PartName="/ppt/ink/ink45.xml" ContentType="application/inkml+xml"/>
  <Override PartName="/ppt/ink/ink46.xml" ContentType="application/inkml+xml"/>
  <Override PartName="/ppt/ink/ink47.xml" ContentType="application/inkml+xml"/>
  <Override PartName="/ppt/ink/ink48.xml" ContentType="application/inkml+xml"/>
  <Override PartName="/ppt/notesSlides/notesSlide5.xml" ContentType="application/vnd.openxmlformats-officedocument.presentationml.notesSlide+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sldIdLst>
    <p:sldId id="256" r:id="rId2"/>
    <p:sldId id="366" r:id="rId3"/>
    <p:sldId id="367" r:id="rId4"/>
    <p:sldId id="368" r:id="rId5"/>
    <p:sldId id="369" r:id="rId6"/>
    <p:sldId id="370" r:id="rId7"/>
    <p:sldId id="371" r:id="rId8"/>
    <p:sldId id="372" r:id="rId9"/>
    <p:sldId id="373" r:id="rId10"/>
    <p:sldId id="374" r:id="rId11"/>
    <p:sldId id="375" r:id="rId12"/>
    <p:sldId id="376" r:id="rId13"/>
    <p:sldId id="377" r:id="rId14"/>
    <p:sldId id="378" r:id="rId15"/>
    <p:sldId id="379" r:id="rId16"/>
    <p:sldId id="380" r:id="rId17"/>
    <p:sldId id="381" r:id="rId18"/>
    <p:sldId id="382" r:id="rId19"/>
    <p:sldId id="383" r:id="rId20"/>
    <p:sldId id="384" r:id="rId21"/>
    <p:sldId id="385" r:id="rId22"/>
    <p:sldId id="386" r:id="rId23"/>
    <p:sldId id="387" r:id="rId24"/>
    <p:sldId id="388" r:id="rId25"/>
    <p:sldId id="389" r:id="rId26"/>
    <p:sldId id="390" r:id="rId27"/>
    <p:sldId id="391" r:id="rId28"/>
    <p:sldId id="392" r:id="rId29"/>
    <p:sldId id="497" r:id="rId30"/>
    <p:sldId id="394" r:id="rId31"/>
    <p:sldId id="395" r:id="rId32"/>
    <p:sldId id="396" r:id="rId33"/>
    <p:sldId id="397" r:id="rId34"/>
    <p:sldId id="398" r:id="rId35"/>
    <p:sldId id="399" r:id="rId36"/>
    <p:sldId id="400" r:id="rId37"/>
    <p:sldId id="401" r:id="rId38"/>
    <p:sldId id="402" r:id="rId39"/>
    <p:sldId id="403" r:id="rId40"/>
    <p:sldId id="404" r:id="rId41"/>
    <p:sldId id="405" r:id="rId42"/>
    <p:sldId id="406" r:id="rId43"/>
    <p:sldId id="407" r:id="rId44"/>
    <p:sldId id="408" r:id="rId45"/>
    <p:sldId id="409" r:id="rId46"/>
    <p:sldId id="410" r:id="rId47"/>
    <p:sldId id="411" r:id="rId48"/>
    <p:sldId id="412" r:id="rId49"/>
    <p:sldId id="413" r:id="rId50"/>
    <p:sldId id="414" r:id="rId51"/>
    <p:sldId id="415" r:id="rId52"/>
    <p:sldId id="416" r:id="rId53"/>
    <p:sldId id="417" r:id="rId54"/>
    <p:sldId id="418" r:id="rId55"/>
    <p:sldId id="419" r:id="rId56"/>
    <p:sldId id="420" r:id="rId57"/>
    <p:sldId id="421" r:id="rId58"/>
    <p:sldId id="423" r:id="rId59"/>
    <p:sldId id="424" r:id="rId60"/>
    <p:sldId id="425" r:id="rId61"/>
    <p:sldId id="426" r:id="rId62"/>
    <p:sldId id="427" r:id="rId63"/>
    <p:sldId id="428" r:id="rId64"/>
    <p:sldId id="429" r:id="rId65"/>
    <p:sldId id="430" r:id="rId66"/>
    <p:sldId id="431" r:id="rId67"/>
    <p:sldId id="432" r:id="rId68"/>
    <p:sldId id="433" r:id="rId69"/>
    <p:sldId id="435" r:id="rId70"/>
    <p:sldId id="436" r:id="rId71"/>
    <p:sldId id="437" r:id="rId72"/>
    <p:sldId id="438" r:id="rId73"/>
    <p:sldId id="434" r:id="rId74"/>
    <p:sldId id="439" r:id="rId75"/>
    <p:sldId id="440" r:id="rId76"/>
    <p:sldId id="441" r:id="rId77"/>
    <p:sldId id="442" r:id="rId78"/>
    <p:sldId id="443" r:id="rId79"/>
    <p:sldId id="444" r:id="rId80"/>
    <p:sldId id="445" r:id="rId81"/>
    <p:sldId id="446" r:id="rId82"/>
    <p:sldId id="447" r:id="rId83"/>
    <p:sldId id="448" r:id="rId84"/>
    <p:sldId id="449" r:id="rId85"/>
    <p:sldId id="450" r:id="rId86"/>
    <p:sldId id="451" r:id="rId87"/>
    <p:sldId id="452" r:id="rId88"/>
    <p:sldId id="453" r:id="rId89"/>
    <p:sldId id="454" r:id="rId90"/>
    <p:sldId id="455" r:id="rId91"/>
    <p:sldId id="456" r:id="rId92"/>
    <p:sldId id="457" r:id="rId93"/>
    <p:sldId id="458" r:id="rId94"/>
    <p:sldId id="459" r:id="rId95"/>
    <p:sldId id="460" r:id="rId96"/>
    <p:sldId id="461" r:id="rId97"/>
    <p:sldId id="462" r:id="rId98"/>
    <p:sldId id="463" r:id="rId99"/>
    <p:sldId id="464" r:id="rId100"/>
    <p:sldId id="465" r:id="rId101"/>
    <p:sldId id="466" r:id="rId102"/>
    <p:sldId id="467" r:id="rId103"/>
    <p:sldId id="468" r:id="rId104"/>
    <p:sldId id="469" r:id="rId105"/>
    <p:sldId id="470" r:id="rId106"/>
    <p:sldId id="471" r:id="rId107"/>
    <p:sldId id="472" r:id="rId108"/>
    <p:sldId id="473" r:id="rId109"/>
    <p:sldId id="474" r:id="rId110"/>
    <p:sldId id="475" r:id="rId111"/>
    <p:sldId id="476" r:id="rId112"/>
    <p:sldId id="477" r:id="rId113"/>
    <p:sldId id="478" r:id="rId114"/>
    <p:sldId id="479" r:id="rId115"/>
    <p:sldId id="480" r:id="rId116"/>
    <p:sldId id="481" r:id="rId117"/>
    <p:sldId id="482" r:id="rId118"/>
    <p:sldId id="483" r:id="rId119"/>
    <p:sldId id="484" r:id="rId120"/>
    <p:sldId id="485" r:id="rId121"/>
    <p:sldId id="486" r:id="rId12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522" y="-149"/>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45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2.wmf"/></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1T05:34:24.19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868 138,'0'-24,"25"24,0 0,24-25,100 0,-99 0,24 0,25 25,-74 0,50 0,-51-24,-197 24,98 24,-73-24,98 0,-24 0,49 50,-99 0,49-26,-73 51,73-26,25-49,1 25,24-25,0 25,0-25,50 0,149 50,-50-26,198 26,-173-25,74 0,-74-1,-124 1,25-25,-75 0,-74 0,-149 0,124 0,-100 50,150-50,-50 50,-50-26,125-24,-125 50,124 0,-49-26,74 1,1 0,-1-25,25 25,25 0,49-1,149 51,-74-50,223 24,-198 2,198 23,-124-24,-198-50,-26 0,-98 0,-273 99,223-99,-248 74,223-24,-50 0,150-50,-100 99,25 0,99-74,-49 49,49-74,0 0,50 25,0-25,99 25,-50 0,100 0,-100-25,149 24,1 26,-150-50,25 0,-49 25,-50 0,-25-25,0 24,0 1,-24 25,-75-1,74-24,-123 0,98 0,-123 0,123-1,-24-24,0 25,74-25,50 0,0 0,24 0,100 0,-50 0,100 0,-125 0,100 0,-125 25,26 0,-100-25,0 25,0-25,-24 24,-26 26,51-50,-100 0,74 25,-99-25,99 0,-24 0,49 0,75 25,-1-25,26 24,-1-24,150 25,24 50,-199-75,125 74,-125-49,26 0,-50-25,-25 25,-25-25,0 24,-49-24,-50 25,74 0,-99-25,75 25,-1 0,51-25,-1 0,50 0,-1 0,125 49,-99-49,74 25,124 25,-174-50,100 49,-124-24,-1-25,-24 0,-25 25,-25-25,-24 0,-26 0,-148 0,148 0,-173 0,174 0,-25 0,0 0,49 0,100 25,-26-1,51 1,-1 1,273 48,-173-49,149 74,-175-74,26 0,-149-25,0 0,-50 0,-174 50,100-50,-198 0,172 0,-172 0,74 0,148 0,-74 24,125-24,-26 25,75 0,49-25,25 25,-49-25,148 25,1-1,-75 1,50 25,-125-50,26 25,-51-25,-24 25,-24-25,-1 0,-50 49,26-49,-75 25,74 0,-74 0,-50-1,125-24,-26 25,51-25,-1 0,50 25,99 0,-50 0,149 24,-24-24,-125 0,50-25,-99 25,0-25,-50 0,-99 24,50 1,-150 0,150 0,-50 0,49-25,1 24,24 26,100-25,0 0,74 24,-50 1,149-25,-173-1,99-24,-75 0,-74 25,-25 0,-49-25,-25 0,-199 50,75-50,148 0,-49 24,124 1,-49-25,74 0,74 25,-50 0,125 0,24 0,-148-1,124-24,-100 25,25 0,-74-25,-25 25,-25-25,-24 0,-26 0,-74 25,75-1,-50 1,99 0,-74-25,74 0,0 25,50-25,25 0,-1 25,125-25,-100 24,150 1,-51 25,-148-50,-74 0,-26 0,-98 49,98-24,-74-25,124 25,-49 25,49-50,-24 0,49 24,0 2,49-26,26 50,-26-50,1 25,-1-1,-49 1,-24 0,-51 0,-74 49,-24-24,98-50,-24 49,74-49,-24 25,49 0,25-25,24 0,75 25,-49-25,49 50,49-26,-123-24,49 0,-74 0,25 25,-26-25,1 25,-25 0,-49-25,24 25,-75 24,-48 1,73-25,-74 24,100-49,-50 25,49-25,25 25,50-25,25 0,-26 0,100 0,100 0,-150 25,75-1,-99-24,24 25,-49-25,-25 25,-25-25,25 25,-50-25,26 25,-76-1,51-24,24 0,-74 0,74 0,-50 0,26 0,24 0,75 0,123 25,-123-25,49 25,-49-25,-25 0,-50 25,0-25,0 0,0 0,0 0</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10T08:20:08.5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1584 12,'-20'0,"20"20,-20-20,-19 0,39 0,-39 19,19 0,0-19,0 0,0 20,0-20,2 0,-22 40,20-40,0 20,-20-20,40 0,-19 0,0 0,-1 0,20 0,-20 0,0 0,0 0,20 0,-19 0,-1 0,0 19,20-19,-19 19,19-19,-20 0,20 20,-20-20,1 0,19 20,-20-20,20 0,-20 0,0 20,0-20,20 20,-39-1,39-19,-19 0,19 20,0-20,-20 19,0 1,20-20,-20 20,0-20,0 20,2 0,18-20,-40 19,40-19,0 19,-40 1,40 0,-20-20,20 20,-19 0,-1-20,20 38,-19-38,19 20,-20-20,0 20,0 0,0 0,1-1,19 1,-20-1,0 1,20-20,0 20,-20-20,20 20,0 0,0-20,-19 19,19-19,0 19,0-19,0 20,0 0,0-20,0 20,0-20,0 20,0-20,0 19,0-19,0 19,0-19,0 40,0-40,19 20,-19-20,0 20,0-20,0 20,0-1,0-19,0 19,0-19,0 0,0 20,0 0,-19-20,-1 20,1 0,19-1,-20-19,0 19,20 1,-20-20,20 20,-20-20,0 20,20-20,-19 20,19 0,-19-20,19 0,0 18,-20-18,0 20,20 0,-20 0,20-20,0 20,-20 0,20-20,-20 18,20-18,-19 40,19-40,0 20,-19 0,-1 0,20-1,0-19,-20 19,20 1,0-20,0 20,0-20,-20 0,20 20,0-20,0 20,0 0,0-2,0-18,0 40,0-40,0 40,0-40,0 20,0-2,0 22,0-20,0 0,0-20,20 39,-20-20,20 1,-20 0,20 0,-20 0,19 0,-19-2,19-18,-19 40,20-40,0 40,-20-20,40 18,-20-18,18 20,-38-40,0 20,20-20,-20 20,0-20,20 18,0-18,-20 20,20-20,-20 0,20 0,-1 0,1 0,39 0,-20 0,-19 0,40 0,-21 0,0 0,-19 0,0 0,20-20,-40 20,18-18,2 18,-20-20,20 0,0 0,0 0,0-20,19 22,-20-22,1 20,0-20,39 22,-59-2,20 20,0-40,-20 40,19 0,-19-20,40 20,-40-20,19 1,-19 19,20 0,0 0,0 0,-20-19,20 19,-1 0,-19 0,19 0,1 0,0-20,-20 20,20 0,-20 0,20 0,-20 0,20 0,0 0,-2 0,-18 0,40 20,-40-1,40-19,-20 0,-1 19,20 1,-19-20,0 0,-20 20,40-20,-40 20,19 0,21-20,-21 20,1-2,0-18,-1 20,1-20,-20 20,20-20,-20 0,20 0,-20 0,39 0,-39 20,20-20,-1 0,1 40,0-22,0-18,0 0,0 0,-1 20,0-20,-19 0,0 20,20 0,0-20,0 0,0 20,-1-20,1 0,0 20,19 0,-39-20,0 0,20 18,-20 2,20-20,-20 0,19 0,1 0,-20 0,20 20,-20-20,39 0,-39 0,20 0,-20 0,19 0,1 0,0 0,0 0,0 0,0 0,-20 0,18 0,2 0,0 0,-20 0,20 0,0 0,-20 0,40-40,-21 40,0 0,21-38,-20 18,0-20,-20 40,39-40,-39 22,39-22,-19 20,20 0,-21-18,-19 18,20 0,-20 20,0-20,0 0,20 0,0 20,-20-38,0 38,0-20,19 0,-19 0,20-20,-20 40,19-18,-19-2,0 20,0-20,0 0,0 0,0-18,20 38,-20-20,0-20,0 0,0 21,0-20,0-1,0 20,0 0,0-38,0 38,0 0,0-18,0 38,0-20,0 20,0-20,0 0,0-20,0 40,0-19,0-20,0 19,0 0,0-19,0 20,-20-1,20-20,-19 20,19 0,0 1,0 0,0 19,-20 0,20-20,-19 0,19 0,0 20,-20-20,20 20,0-19,-20 0,20-1,-20-20,20 40,-19-20,19 1,0-1,0 20,0-39,-20 39,0-40,20 40,-20-20,20 1,0 19,0 0,0-19,0 19,-19-20,19 20,0-20,-20 0,20 20,0-20,0 20,0 0,-20-19,1 19,19-19,-20-1,20 20,-20 0,0-20,20 0,-20 20,20-39,-19 39,0-20,-1 1,0-1,20 0,-40-20,20 40,-18-19,38 0,-20 19,20-20,-20 20,0-20,0 0,0 20,1-39,-1 39,-39 0,39 0,1-19,19 19,-20-20,20 20,-20 0,20 0,-20 0,1 0,19 0,-20 0,0 0,1 0,19 0,-20 0,20 0,-40 0,40 0,-20 0,20 0,-19 0,19 0,-19 0,-1 0,0 0,20 0,-20 0,0 0,20 0,-20 0,20 0,-19 0,-1 0,20 0,-19 0,19 0,-20 0,0 0,20 0,-20 0,0 0,1 0,19 0,-20 0,20 0,-20 0,1 0,-1 0,20 20,-20-20,20 0,-19 0,-1 0,20 0</inkml:trace>
</inkml:ink>
</file>

<file path=ppt/ink/ink1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1T06:10:11.612"/>
    </inkml:context>
    <inkml:brush xml:id="br0">
      <inkml:brushProperty name="width" value="0.03528" units="cm"/>
      <inkml:brushProperty name="height" value="0.03528" units="cm"/>
      <inkml:brushProperty name="color" value="#00B0F0"/>
      <inkml:brushProperty name="fitToCurve" value="1"/>
      <inkml:brushProperty name="ignorePressure" value="1"/>
    </inkml:brush>
  </inkml:definitions>
  <inkml:trace contextRef="#ctx0" brushRef="#br0">346 98,'-48'-25,"25"25,-1-23,-23-2,23 25,1 0,-1-25,0 25,0 25,0-25,24 25,0-2,-23 2,23 0,0 0,-24-25,24 25,0-2,0 27,0-25,0 0,0 23,0-23,0 0,0-1,0 0,0 1,24-25,-24 25,23-25,-23 25,24-25,-24 24,24-24,0 0,0 0,-24 24,23-24,-23 25,24-25,-1 0,1 0,0 0,-1 0,1 0,0 0,-24-25,24 1,-24 0,24 24,-24-25,0 0,0 0,23 25,-23-24,23 0,-23-1,0 0,24 25,-24-25,0 2,0-2,0 0,-24 25,24-25,-23 25,23-25,-23 25,23-23</inkml:trace>
</inkml:ink>
</file>

<file path=ppt/ink/ink1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8:58:05.377"/>
    </inkml:context>
    <inkml:brush xml:id="br0">
      <inkml:brushProperty name="width" value="0.08819" units="cm"/>
      <inkml:brushProperty name="height" value="0.35278" units="cm"/>
      <inkml:brushProperty name="color" value="#C6D9F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148 1389,'51'0,"23"0,-24-25,24 25,1 0,25 0,-25-25,-51 25,26 0,-25 0,-25-25,25 25,24 0,-49-25,50 25,-1-25,-23 1,-52 24,-23 24,24-24,0 0,0 25,1 0,-1 0,0 0,-25 0,26-25,24 24,-25-24,0 25,25 0,-25-25,-25 25,25 0,-25-1,50 1,-25-25,0 25,1-25,24 25,24-25,101 0,-75 0,124 0,-125 0,101 25,-75-25,-1 24,-49-24,-25 25,-25-25,0 25,0-25,1 25,-77 0,77-25,-26 24,-24 1,24 25,0-1,26-49,-1 50,-25-50,24 25,-23-25,24 0,-74 25,49-1,-24 1,24-25,24 0,1 0,50 0,1 0,73 0,-49 0,24 25,-24-25,24 0,-48 0,49 0,-51 0,-24-25,0-24,0-1,0 0,0 26,-24-51,24 50,0 1,-25-1,0 0,25 0,-25 0,25 1,-26-1,26 0,0 0,0 0,0 1,0-1,0-25,0 25,0-24,0 24,0-50,0 26,26 24,-1 0,49-49,-24 49,24-24,-24 0,0-1,-26 50,2-49,-52 49,-48-50,-50-49,74 99,-24-25,49 0,-25 0,0-24,25 49,25-25,25 25,0-25,24 0,2 1,-1-1,49 0,-74 0,-1 25,1 0,-25-25,-25 1,-24 24,-26-25,75 0,-49 25,49-25,-25 25,25-25,0 0,-51 1,2-26,24 50,0-25,0 0,0 25,25-24,0-1,25 25,0-25,0 25,25 0,-26-25,101 25,-75 0,24 0,-49-25,0 25,-50 0,-24 25,-75 25,74-50,-25 74,50-24,25 24,-25-24,25 0,0 24,0-49,0 24,25-24,0 0,-25 25,24-50,2 74,-1-74,25 74,-1-24,1 0,-25-26,-25 1,0 0,0 0,-75 24,50 0,-74 1,49-26,-50 26,1-25,74 0,0-1,1-24,-1 50,0-50,25 25,0 0,0 24,0-24,0 0,50 25,24-1,-49-24,49 25,-24-50,0 24,-50 1,-125 50,76-75,-126 24,126-24,-26 25,26 0,73-25,51 25,-1 0,26-1,24 26,51-25,-125-25,-1 0,-24 0,-74 25,-26-25,-149 0,174 0,-49 0</inkml:trace>
</inkml:ink>
</file>

<file path=ppt/ink/ink1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8:58:10.052"/>
    </inkml:context>
    <inkml:brush xml:id="br0">
      <inkml:brushProperty name="width" value="0.08819" units="cm"/>
      <inkml:brushProperty name="height" value="0.35278" units="cm"/>
      <inkml:brushProperty name="color" value="#C6D9F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1091,'25'0,"0"0,-1 0,51-25,-1 25,1 0,-1 0,-49 0,49 0,-24 0,-25 0,24 0,-24 0,25 0,-1 0,1 0,-50-25,25-49,-25 49,25 0,-25-24,24 24,-24-49,0 24,0 25,0-74,0 49,0 1,0 24,-24-25,-26 1,0-26,-49 1,49 49,-74-74,50 74,-50-25,74 26,26 24,98 24,-24 1,24-25,100 99,-1-99,-123 0,24 0,-49 0,0 25,-25 0,0 0,-25 0,0-1,-74 1,49 0,-49-25,74 25,-74-25,0 0,74 0,-49 0,99 25,99 24,-75-24,75 50,-49-75,74 74,-1 0,-123-49,25 0,-50 25,0-26,0 26</inkml:trace>
</inkml:ink>
</file>

<file path=ppt/ink/ink1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8:58:11.880"/>
    </inkml:context>
    <inkml:brush xml:id="br0">
      <inkml:brushProperty name="width" value="0.08819" units="cm"/>
      <inkml:brushProperty name="height" value="0.35278" units="cm"/>
      <inkml:brushProperty name="color" value="#C6D9F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993 0,'0'25,"50"-25,-25 50,100 23,-51-23,0 0,-49-2,25-48,-50 25,25 0,-25 0,24-1,51 51,-75-27,0 2,25-50,-25 50,24-1,-24-25,50 75,0-1,-1-23,1-26,-25 0,-75-49,-223-24,224-1,-100 25,99 0,-24-24,23 24,-73 0,25-25,74 0,0 25,75 0,0 0,-26 25,76-25,-51 25,101-1,48 1,-123-1,123 51,-148-51,49 1,-99-50,-49 1,-1-26,-74-24,74 25,-49-1,49 50,1-25,24 1,-25 0,26 24,-26-25,25 0,-24 25,24 0,25-25,-26 25,1 0,0 0,1 0,-1-24,-25-1,1 25,-75-49,49 24,-24-24,49 49,25 0,1 0,24 25,24-1,51 25,-26-24,150 49,-75-24,150 98,-125-124,223 50,-273-49,150 0,-125-1,-99-24,-25 25,-50-25,-24 25,-174-25,172 0,-147 0,149 0,-150-25,76 0,97 25,-23 0,49 0,0 0,0 0,-49 0,49 0,25 25,-25-25,25 25,75 24,49 0,-75-24,101 49,-76-74,125 24,-125 1,100 0,-75 0,-74-25,-25 24,-50-24,26 50,-125-50,74 0,-74 0,75 0,-100 0,74 0,-98 0,123 0,1 0,74 25,25-1,24 25,26-49,98 75,-97-51,122 50,-123-74,98 25,-123-25,49 24,-49-24,-50 25,-25 0,-50-25,-24 0,0 0,-75 0,100 0,-76 0,101 0,-75-50,124 26,24-1,1 25,0 0,25 0,75 49,-51-49,75 75,0-27,-125-48,26 0,0 25,-26-25,1 25,0 0,50 24,-1-49,76 74,-125-49,-1 0,-98-25,0 0,-2 0,-73 0,124 0,1 0,-1 0,-25 24,25-24,1 0,-1 0,50 0,-1 0,1 0,0 0,0 0,99 50,-74-1,149 25,-125-74,1 0,-50 0,-50 0,-25 0,-24-25,-225-73,175 73,-74-24,148 24,-74 25,99 0,-49 0,74-25,-26-24,-73-50,49 26,25 48,1-25,-1 50,-25-49,25 24,-74-73,-50-2,100 76,-1-25,25 49,50 0,0 0,24 0,1 0,49 0,50 0,-99-25,-25 25,-25-25,-75-24,26 49,-26-50,25 26,-49 24,-50-49,100 49,-101-50,125 50,0-25,1 25,73-24,1 0,49-1,-73 25,73 0,-25-25,-74 0,25 25,-25-24,0-1,0 0,25 0,-25 1,25-1,0 1,-25-1,24 0,-24 0,50 0,-50 1,0 48,0 1,-74 99,74-100,-75 51,50-26,-24 1,-1-26,25 0,1-24,24 25,-25 0,25 0,0 0,-26-1,26 0,-25-24,25 25,0 0,-25 0,1-25,-1 24,0-24,25 25,-25 0,0-25,-24 25,-1-25,50 24,-74 0,74 1,-25 0,25 0,0 0,174-25,-100 0,50 0,-49 0,99 0,-100 0,75 0,25 0,-124 0,-1 0,-98 0,-26 0,-74 0,75-25,-1 25,26 0,24 0,-25 0,75 0,25 25,-1-25,76 24,-51-24,75 25,1-25,-126 0,51 0,-50 0,-25-25,0 1,0-26,0 0,0-23,0 48,-25-49,-25-49,1 98,-27-73,27 48,-26 1,50 24,1 0,24 0,49 25,1-24,-25 24,49-25,-23 25,-27 0,1 0,0 0,0 0,-75-49,1-26,-27 51,-147-99,74 73,124 50,50 0,149 0,-100 25,75-25,-98 0,48 25,-74-25,-1 0,-48 0,-1 0,-25 0,-50 0,50 0,1 0,24 0,75 0,-26 0,1 0,51 49,-52-49,-73 0,-27 0,-172-25,99-24,125 49,-1 0,50 0,-1 0,1 0,50 0,-50 0</inkml:trace>
</inkml:ink>
</file>

<file path=ppt/ink/ink1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8:58:21.741"/>
    </inkml:context>
    <inkml:brush xml:id="br0">
      <inkml:brushProperty name="width" value="0.08819" units="cm"/>
      <inkml:brushProperty name="height" value="0.35278" units="cm"/>
      <inkml:brushProperty name="color" value="#C6D9F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648 372,'25'-24,"0"24,25-25,-27 0,-23 0,25 25,25-25,-1-49,-25 74,1-50,0 50,0 0,-1 0,-24-24,49 24,1-25,-26 0,50 0,-49 25,0 0,-25-25,24 25,-73 25,-1 0,26 25,-1-50,1 24,-1-24,0 0,0 0,1 0,-148 50,122-50,-23 0,48 0,25 25,-25-25,-73 74,73-24,-48-50,73 25,48-25,27 0,-50 0,146 0,-96 0,48 0,-75-25,51 25,-74 0,49-25,-74 0,25 25,-25-25,49 1,-49-1,24 25,-24-25,25 0,0 0,-25 1,0-1,0 0,-50 124,1-49,0-1,-1 51,1-51,0 26,-1-51,-73 76,75-76,-52 51,77-50,-27 24,0-24,27 0,-150 74,148-74,-24 25,0-26,24 1,0 0,1-25,-1 0,1 0,-1 0,25-25,0-24,-25 24,0 0,25 0,0 0,-24 25,24-24,-25 24,25-25,124 50,-100-25,25 49,1-24,-26-25,25 25,-24-25,-25 25,0-1,25 1,0 24,-25 0,24-49,0 50,-24-25,0 0,0-1,0 1,0 0,0 0,0 0,0-1,-24 1,-25-25,24 25,0-25,1 25,-25-25,24 25,-24-1,24-24,1 0,24 25,-25-25,0 0,25 25,-74 25,50-50,-1 49,0-49,25 25,0 0,0 0,0-1,25-24,24 25,25 25,-49 0,49-26,-25 1,25 25,-50-50,51 0,-51 25,0-1,-24 1,-24-25,0 25,-26 0,-24-25,74 25,-74-1,25-24,-50 0,50 0,-25 25,148-25,-25 0,50 0,-74 0,73 0,-73 0,-1 0</inkml:trace>
</inkml:ink>
</file>

<file path=ppt/ink/ink1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8:58:27.321"/>
    </inkml:context>
    <inkml:brush xml:id="br0">
      <inkml:brushProperty name="width" value="0.08819" units="cm"/>
      <inkml:brushProperty name="height" value="0.35278" units="cm"/>
      <inkml:brushProperty name="color" value="#C6D9F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847 398,'24'0,"1"0,0 0,-1 0,25 0,1 0,0 0,-25 0,24 0,25 0,0 0,-49 0,0 0,-1 0,26 0,-25 0,-1 0,0 0,26 0,-25 0,0 0,-25 25,-25 0,-25-25,1 25,-25 0,49-25,1 0,24 23,-25-23,0 0,0 0,-24 0,-25 0,25 0,24 0,0 0,25-23,-50 23,50-25,-25-25,1 1,-1 49,25-25,0 0,0 0,0 0,0 1,0-1,0 0,0 0,0 0,0 1,0-1,0 0,0 0,0 0,25 25,-25-24,24 24,1 0,0 0,25 0,-25 0,24 0,-24 0,24 0,-25 0,-122 24,-1 1,24-25,51 0,24 25,0 25,24-26,-24 1,25 25,-25-25,-25-1,1-24,-50 25,25 0,24 0,0-25,0 25,0 24,1-24,-26 0,26 0,-1-25,25 48,-24-23,24 0,-50 49,25-24,0-1,1 1,-1-25,25 0,-25-25,25 25,-24-25,24 24,0 1,-49 25,-26-1,50-24,-24 0,-1 25,26-50,24 24,-24 26,-26 0,50-26,0 1,-25-25,25 50,-25-25,25-1,0 1,0 0,0 0,0-1,0 0,0 1,0 0,0 25,25-1,-25-24,0 0,25 0,0 24,-25-24,25-25,-25 25,0 0,24 0,0-1,-24 26,0-25,25-25</inkml:trace>
</inkml:ink>
</file>

<file path=ppt/ink/ink1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8:59:54.792"/>
    </inkml:context>
    <inkml:brush xml:id="br0">
      <inkml:brushProperty name="width" value="0.05292" units="cm"/>
      <inkml:brushProperty name="height" value="0.05292" units="cm"/>
      <inkml:brushProperty name="color" value="#548DD4"/>
      <inkml:brushProperty name="fitToCurve" value="1"/>
    </inkml:brush>
  </inkml:definitions>
  <inkml:trace contextRef="#ctx0" brushRef="#br0">915 0,'-25'0,"0"0,1 0,24 25,-49-25,24 0,0 0,1 0,-1 0,0 0,0 0,0 0,25 24,-24-24,-1 0,0 0,0 0,1 0,0 0,24 25,-25-25,0 0,0 0,0 0,1 0,-1 0,0 0,0 0,25 24,-25-24,1 0,-1 0,25 25,-25-25,1 0,24 24,0 1,-25-25,25 25,-24-25,24 23,-25-23,25 25,0 0,-25-25,25 25,0-1,-25-24,25 24,0 1,-25-1,25 1,0 0,0-1,0 0,0 1,0 0,0-1,0 1,25-25,-25 24,0 0,25-24,-25 25,0 0,0 0,25-25,-25 23,25-23,-1 25,-24 0,0-1,25-24,-1 0,-24 25,25-25,0 0,-1 0,1 0,0 0,0 0,0 0,-1 0,1 0,0 0,0 0,0 0,-1 0,0 0,1-25,0 25,-25-24,25 24,-1 0,1 0,-25-25,25 25,0 0,-25-25,25 25,-1 0,-24-23,25 23,0-25,-25 0,25 0,-1 1,-24 0,0-1,24 25,-24-24,0-1,25 0,-25 1,0 0,0-1,0 0,0 1,0-1,0 1,25 24,0-24,-25-1,25 0,-25 0,25 25,-25-23,0-2,0 0,0 1,0-1,0 1</inkml:trace>
</inkml:ink>
</file>

<file path=ppt/ink/ink1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8:59:19.775"/>
    </inkml:context>
    <inkml:brush xml:id="br0">
      <inkml:brushProperty name="width" value="0.05292" units="cm"/>
      <inkml:brushProperty name="height" value="0.05292" units="cm"/>
      <inkml:brushProperty name="color" value="#548DD4"/>
      <inkml:brushProperty name="fitToCurve" value="1"/>
    </inkml:brush>
  </inkml:definitions>
  <inkml:trace contextRef="#ctx0" brushRef="#br0">1439 4,'-25'0,"1"0,-1 0,-25 0,25 0,-24 0,-1 0,25 0,-24 0,24 0,-25 0,26 24,-1-24,-74 49,49-49,-25 25,25-25,0 0,50 25,-24-25,24 23,-25-23,-25 25,25-25,25 25,-25-1,1-24,24 25,-25-25,25 24,-25-24,0 24,0 1,1 0,-1 0,25-2,-25-23,0 0,0 50,1-50,-1 24,-25 1,50 0,-25-25,25 24,-24 0,24 26,-50-50,50 24,-25 0,0 26,1-50,24 24,0 1,0 23,0 2,0-25,0-2,0 2,24-25,-24 25,25-25,0 0,-25 24,25-24,-25 25,25-25,-1 0,1 0,0 0,0 0,0 0,-1 0,1 0,0 0,0 0,0 0,-1 0,1 0,0 0,0 0,0 0,24 0,1-25,-25 1,0 24,-1 0,1-25,0 0,0 2,0 23,-25-25,24 25,-24-25,0 0,0 1,25 24,-25-24,0-1,26 25,-1 0,-25-24,0-1,25 25,-1 0,1 0,50-25,-51 25,26 0,-25 0,0-24,-1 24,26-24,-25 24,0 0,-1 0,1 0,0-25,0 0,0 25,-1-24,1 24,-25-24,25 24,0 0,-25-25,25 25,-25-25,24 1,1-1,0 25,-25-25,25 2,-25-2,0 0,25 25,-25-25,0 1,0 0,0-1,0 1,0-1,0 0,0 2,-25 23,0 0,0 0,25-25,-25 25,25-25,-24 25,24-25,-25 25,0 0,25-24</inkml:trace>
</inkml:ink>
</file>

<file path=ppt/ink/ink1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8:59:27.598"/>
    </inkml:context>
    <inkml:brush xml:id="br0">
      <inkml:brushProperty name="width" value="0.05292" units="cm"/>
      <inkml:brushProperty name="height" value="0.05292" units="cm"/>
      <inkml:brushProperty name="color" value="#548DD4"/>
      <inkml:brushProperty name="fitToCurve" value="1"/>
    </inkml:brush>
  </inkml:definitions>
  <inkml:trace contextRef="#ctx0" brushRef="#br0">472 1,'-25'0,"0"0,0 0,-24 25,-1-25,25 25,-24-1,24 1,1 24,-1-49,1 24,-1-24,25 50,-25-26,25 1,-25-25,0 24,25 1,0 0,0-1,-24 1,24-1,0 1,0 0,0-1,0 1,0-1,0 26,0-25,0-2,0 2,0 0,24-25,26 0,0 0,-26 0,1 0,24 0,-24 0,24 0,-24 0,0 0,24 0,-24 0,0 0,0 0,0 0,-1 0,1 0,-1 0,1 0,0 0,-25-25,24 25,1 0,-25-25,25 25,-25-23,25 23,-25-25,25 25,-25-25,24 25,1-25,-25 1,25 24,-25-25,25 25,0-24,0 24,-25-25,0 0,23 25,2-24,0-1,0 1,-25-1,25 25,-25-25,0 1,24 24,-24-25,25 1,-25-1,25 0,-25 1,0-1,0 1,0-1,-25 25,25-24,-25 24,25-25,-24 25,-1-25,0 25,0 0,0 0,2 0,-2 0,0 0,0 0,0 0,0 0,1 0,-1 0,0 0,-25 0,26 0,-50 0,74 25,-49-25</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1T05:37:26.325"/>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4143 174,'-25'0,"-25"-25,26 0,-26 0,-23-24,23 49,0-25,1 25,24-25,-25 25,26 0,-26 0,-99 0,99 0,1 25,24-25,0 0,0 0,-24 0,25 0,-26 0,50 25,-24-25,-26 24,25-24,0 25,1-25,-1 25,0-25,25 25,-25-25,25 25,-25-25,25 24,-24-24,-1 25,25 0,0 0,-25 0,25-1,0 1,0 0,-25-25,25 25,0 0,0-1,0 1,0 0,0 0,0 0,0 0,0-1,0 1,0 0,0 0,0 0,0-1,0 26,25-25,-25 0,25-25,-25 24,0 1,0 0,0 0,0 24,25-49,-25 25,0 0,24-25,-24 25,0 0,0-1,25-24,0 25,-25 0,25-25,-25 25,25-25,-1 25,-24-1,25 1,-25 0,25-25,0 25,0-25,-1 25,-24-1,25-24,0 0,-1 25,1-25,-1 0,-24 25,25-25,0 0,0 0,-25 25,25-25,-1 0,1 0,0 0,0 0,0 0,-1 0,1 0,0 0,0 0,0 0,0 0,24 0,-24 0,0 0,0 0,-1 0,1 0,0 0,0 0,24-25,-25 25,1-25,0 25,0-25,-25 1,24 24,-24-25,25 25,0-50,0 25,-25 1,25 24,-25-25,0 0,24 0,1 0,-25 1,0-1,25 0,-25 0,0 0,50-24,-50-1,0 25,0 1,24-1,-24 0,0 0,0 0,0 1,0-1,-24 0,24 0,0 0,0 1,-25 24,25-25,0 0,0 0,0 0,-25 25,25-25,0 1,-25-1,0 25,25-25,0 0,-24 25,24-25,0 1,0-1,-25 25,25-25,0 0,0 0,0 1,0-1</inkml:trace>
  <inkml:trace contextRef="#ctx0" brushRef="#br0" timeOffset="10611">1245 1067,'-25'0,"-25"0,25 24,-73-24,73 0,1 0,-1 0,0 25,0-25,0 25,1-25,-26 25,25-25,25 25,-25-25,1 0,-1 0,25 24,-25-24,25 25,-25 0,0-25,1 25,-1-25,25 25,-25-25,25 24,-25-24,25 25,-25-25,0 25,1-25,-1 25,25 0,-25-25,0 25,0 0,-23 0,23 25,-25-25,50-1,-24 1,24 0,-25-25,0 25,25 0,-25-1,25 26,-25-50,1 25,24 0,0-1,-25 1,25 0,0 0,-25 24,0-24,25 25,0-1,0-24,0 0,0 0,0 24,0 1,0-25,-25-25,25 25,0-1,0 1,0 0,0 0,0 0,0-1,0 1,0 0,0 0,0 0,0-1,25-24,0 25,-25 0,25-25,-25 25,25 0,-1 24,1-49,0 50,0-50,0 25,-1-25,1 25,-25-1,25-24,0 0,0 0,-2 0,27 0,-25 0,24-24,1-1,-25 25,25-25,-1 0,1 0,-1 25,-24-24,0-1,25 25,-26-25,26 25,-25-25,24 0,-24 25,0 0,-1-25,1 1,-1 24,1 0,0-25,0 25,0 0,-1-25,26 0,-25 25,0 0,-1 0,26 0,-25 0,0 0,-1 0,1 0,0 0,0 0,0 0,24 0,1 0,-25 0,48 0,-23 0,-1 0,-24 0,0 0,0 0,-25-25,25 25,-1 0,-24-24,25 24,-25-25,25 25,-25-25,25 25,0-25,-25 0,49 1,-24-26,-25 25,25 25,0-49,-25 24,24 0,-24 0,0 0,0 1,0-1,25-25,-25 25,0 1,0-26,25 50,-25-25,0 0,0 1,0-1,0 0,0-25,0 26,0-1,0 0,0 0,0 0,0 1,0-1,0 0,0 0,-25 25,25-25,-25 0,25 0,0 0,-24 25,24-50,-50 50,50-25,0 1,-25 24,25-25,-25 25,25-25,-24 25,24-25,-25 0,0 1,0 24,0 0,25-25,-49 0,-1 25,1-25,24 0,-73 1,73 24,-50-50,26 25,24 25,-25 0,-49 0,49 25,-24-25,0 0,49 0,25 25,-25-25,25 25,-25-25,-24 24,24-24</inkml:trace>
</inkml:ink>
</file>

<file path=ppt/ink/ink2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8:59:34.906"/>
    </inkml:context>
    <inkml:brush xml:id="br0">
      <inkml:brushProperty name="width" value="0.05292" units="cm"/>
      <inkml:brushProperty name="height" value="0.05292" units="cm"/>
      <inkml:brushProperty name="color" value="#548DD4"/>
      <inkml:brushProperty name="fitToCurve" value="1"/>
    </inkml:brush>
  </inkml:definitions>
  <inkml:trace contextRef="#ctx0" brushRef="#br0">199 0,'-48'0,"23"50,-25-50,26 24,24 1,-24-25,-1 24,25 1,0-1,0 1,0 0,0 0,0-2,0 2,0 0,0 0,25-25,-25 24,0 0,24 1,-24 0,24-25,-24 24,0 1,25-25,0 0,0 0,23 0,-23 0,0 0,0 0,-2 0,2 0,0 0,0-25,0 1,-2-1,-23 0,25 1,0 24,-25-24,0-1,0 0,0 0,0 2,0-2,0 0,-25 25,25-25,-25 25,25-24,-23 24,-2-25,0 25,25-24,-25 24,25-25,-25 25,2 0,-2 0,0-24,0 24,1-25,0 25,-1 0</inkml:trace>
</inkml:ink>
</file>

<file path=ppt/ink/ink2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8:59:38.618"/>
    </inkml:context>
    <inkml:brush xml:id="br0">
      <inkml:brushProperty name="width" value="0.05292" units="cm"/>
      <inkml:brushProperty name="height" value="0.05292" units="cm"/>
      <inkml:brushProperty name="color" value="#548DD4"/>
      <inkml:brushProperty name="fitToCurve" value="1"/>
    </inkml:brush>
  </inkml:definitions>
  <inkml:trace contextRef="#ctx0" brushRef="#br0">521 151,'0'-23,"0"-1,-25 24,25-24,0 0,-25 24,0 0,25-24,-24 24,-1-23,0 23,0 0,0 0,-23 0,-27 0,51 0,-26 0,25 0,0 0,1 0,-1 23,25 1,-25 24,25-24,0-1,0 1,0 0,0 1,0-1,25-24,0 23,-25 1,24-24,1 24,0-24,0 24,-25 0,25-24,-1 0,1 0,0 0,0 0,-25 23,24-23,0 0,1 0,0 0,0-23,24 23,-49-24,25 0,-25 0,25 24,-25-24,0 1,25 23,-25-24,0-1,25 25,-25-24,0 0</inkml:trace>
</inkml:ink>
</file>

<file path=ppt/ink/ink2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8:59:43.102"/>
    </inkml:context>
    <inkml:brush xml:id="br0">
      <inkml:brushProperty name="width" value="0.05292" units="cm"/>
      <inkml:brushProperty name="height" value="0.05292" units="cm"/>
      <inkml:brushProperty name="color" value="#548DD4"/>
      <inkml:brushProperty name="fitToCurve" value="1"/>
    </inkml:brush>
  </inkml:definitions>
  <inkml:trace contextRef="#ctx0" brushRef="#br0">422 95,'-25'-25,"25"0,-24 25,-1 0,-23-25,24 25,-25 0,24 0,-23-25,24 25,-1 25,0-25,2 25,-2 0,25 0,0-1,0 1,0 0,0 0,-24-25,24 25,0-2,0 2,0 0,0 0,0 0,24-25,-24 24,0 1,25-25,-25 25,23-25,2 0,0 25,-1-25,1 0,-2 0,2 0,-1 0,1 0,-1 0,0 0,0-25,1 25,-25-25,24 25,-24-25,25 25,-25-24,0-1,24 25,-24-25,0 0,0 0,24 25,-24-23,0-2,0 0,0 0</inkml:trace>
</inkml:ink>
</file>

<file path=ppt/ink/ink2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8:59:46.775"/>
    </inkml:context>
    <inkml:brush xml:id="br0">
      <inkml:brushProperty name="width" value="0.05292" units="cm"/>
      <inkml:brushProperty name="height" value="0.05292" units="cm"/>
      <inkml:brushProperty name="color" value="#548DD4"/>
      <inkml:brushProperty name="fitToCurve" value="1"/>
    </inkml:brush>
  </inkml:definitions>
  <inkml:trace contextRef="#ctx0" brushRef="#br0">376 1,'-25'0,"-24"0,24 0,1 0,-1 0,0 0,1 0,-1 0,1 0,24 25,-25-25,25 24,0 1,-25-25,25 24,-24-24,24 24,-25-24,25 24,0 1,0-1,0 1,-25-2,25 2,0-1,0 1,0-1,0 1,25-25,-25 24,25-24,-25 24,24-24,-24 25,25-25,-25 24,25-24,-1 0,-24 25,25-25,-1 0,1 0,-25 23,25-23,-1 0,1 0,-1 0,1 0,0 0,-1 0,25 0,-24 0,0 0,-1 0,1 0,-1 0,1 0,0 0,-1 0,1 0,-1 0,1 0,0 0,-1 0,-24-23,25 23,-25-25,0 1,24 24,-24-25,25 1,-25 0,0-1,0 1,25 24,-25-25,0 1,0-1,0 2,0-2,0 1,0-1,0 1,-25 24,0 0,25-24,-24 24,-1 0,1 0,-1-24,0 24,25-25,-24 25,-1 0,1 0,24-24,-25 24,0 0,1 0,24-25,-25 25,1 0,-26 0</inkml:trace>
</inkml:ink>
</file>

<file path=ppt/ink/ink2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8:59:50.610"/>
    </inkml:context>
    <inkml:brush xml:id="br0">
      <inkml:brushProperty name="width" value="0.05292" units="cm"/>
      <inkml:brushProperty name="height" value="0.05292" units="cm"/>
      <inkml:brushProperty name="color" value="#548DD4"/>
      <inkml:brushProperty name="fitToCurve" value="1"/>
    </inkml:brush>
  </inkml:definitions>
  <inkml:trace contextRef="#ctx0" brushRef="#br0">388 50,'0'-25,"-24"25,-1 0,2 0,23-25,-24 25,0 0,-1 0,1 0,1 0,-1 0,24 25,-25-25,25 25,-24-25,0 0,1 0,23 25,-25 0,25 1,0-2,-24-24,24 25,0 0,-24-25,24 25,0 0,0-1,0 1,0 0,0 1,0-1,24-1,0-24,-24 25,25-25,-2 0,1 0,-24 25,24-25,1 0,-1 0,-1 0,1 0,1 0,-1 0,0 0,-1 0,2 0,-1 0,-24-25,24 25,-24-25,0 1,24-1,-24-1,0 1,0 0,0 1,0-1,0 0,0 0,0 0,0 1,-24 24,0 0,24-26</inkml:trace>
</inkml:ink>
</file>

<file path=ppt/ink/ink2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9:02:39.4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380 104,'-24'0,"-26"0,25 24,2 0,-2-24,0 0,0 24,0-24,2 48,23 2,0-27,-25 1,25 0,-25 1,25-1,-25-24,25 23,0 1,-24 1,24-1,0 0,-24-1,24 2,0-1,0 0,0 0,0 0,0 0,0 0,0 26,0-27,0 1,0 0,0 1,0-1,0 0,0-1,0 2,24 23,0-48,-24 24,0 0,25-24,-25 24,0 0,25-24,-25 24,0 1,0-2,25 2,-2-1,2 25,25-49,-25 47,-2-47,2 0,0 25,-25-1,25-24,-1 0,0 0,1 0,-25 24,49-24,-24 0,-1 0,1 0,-1 0,1 0,0 0,-1 0,25 0,-24 0,0 0,0 0,-2 0,2 0,0 0,24 0,-25 0,1 0,0 0,-1 0,25 0,-24 0,24 0,-24 0,-1 0,1 0,-1 0,26 0,-2 0,2 0,-25 0,23-24,-23 24,-25-24,25 24,-25-25,24 25,0 0,-24-24,0 1,25 23,0-24,-1 24,1-25,-1 1,26-1,-26 2,-24-2,25 25,-25-24,25 24,-25-24,0 0,24 0,-24 0,0-24,24 23,-24 2,25 23,-25-24,0-25,0 25,0 0,0 1,0-2,0 0,0 1,0 0,0 0,0 0,0 0,0 0,-25 24,25-25,-24 25,0-47,24 23,-25 24,25-25,0 1,-25 24,25-23,-24 23,-1 0,0 0,25-24,-24 24,-1 0,1-25,24 1,-25 24,0 0,1-24,24 1,-24 23,-1-25,0 0,0 1,2 24,23-24,-25 24,0 0,0-24,25 0,-24 24,0-24,-1 24,-24-49,24 26,1 23,-1 0,-24-24,24 24,1 0,-25 0,24 0,-24 0,25 0,-26 0,2 0,23 0,0 0,0 24,-24-1,0-23,24 25,1-1,-1-24,1 0,-50 0,1 24,23-24,25 0,25 24</inkml:trace>
</inkml:ink>
</file>

<file path=ppt/ink/ink2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9:02:45.77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1905 130,'0'-25,"-25"25,-24-25,25 1,-1 24,0 0,0 0,0-25,1 25,-1 0,-25 0,25 0,-23-24,23 24,-25 0,1 0,24 0,0 0,0 0,0 0,-23 0,23 0,0 0,-24 0,24 0,0 0,0 24,0-24,-24 25,24-25,-24 24,25-24,-1 0,25 25,-25-25,0 25,0-25,1 24,-26 0,25-24,25 25,-24-25,0 25,-1-25,25 25,-25-25,-25 25,26-2,-26 2,0-25,2 0,48 25,-25-25,0 0,25 49,-25-49,25 24,-25 1,25 0,-24-25,24 25,0-1,-25-24,25 24,-25 26,25-25,-50-1,50 0,-24 1,0 0,24-1,0 1,0-1,-25-24,25 25,0 0,-25-25,25 24,0 1,-25-1,25 1,0 0,-24-25,24 24,0 1,0-1,0 1,0-1,0 1,0 0,-25-1,25 1,0-1,0 1,0 0,0 0,0-2,0 2,0 0,25-25,-25 25,24 0,-24-2,0 2,25 0,-25 0,25-25,-25 25,25-2,-1-23,-24 25,0 0,24-25,-24 25,0-1,25 0,25 26,-50-1,25-49,-1 0,-24 24,25-24,25 50,-1-50,-49 25,24-25,-24 24,0 0,50-24,-25 25,0 0,-1-25,1 24,0-24,0 0,-25 25,73-1,2 26,-51-50,1 24,0-24,0 0,0 0,-1 0,25 0,1 0,-26 25,1-25,25 0,-25 0,-1 0,1 0,0 0,24 0,0 0,-24 0,0 0,0 0,-1 0,1 0,0 0,25 0,-27 0,2 0,0-25,-25 1,50 24,-25 0,-25-25,24 25,-24-25,25 25,0 0,0-24,0 24,-25-25,24 25,0-24,-24-1,0 0,25 25,-25-24,25 24,0-24,-25-1,24 0,-24 0,25 25,-25-24,0 0,25 24,-25-25,0 0,25 25,-25-25,0 1,0 0,25 24,-25-25,0 0,24 0,-24 2,25-2,-25 0,0 0,24 25,-24-25,0 2,25 23,-25-25,0 0,0 0,25 25,-25-25,0 2,0-2,0 0,0 0,24 25,-24-24,0-1,0 1,0-1,25 25,-25-25,0 1,0-1,0 1,0-1,0 1,0-1,0 0,25 1,-25-25,0 24,0 0,0 1,0-1,0 1,0-1,0 0,0 1,0-25,0 24,0 0,-25 25,25-24,0 0,-25 24,25-25,-24-25,-1 26,0 0,25-1,-24 25,24-25,-25 25,25-25,-24 2,24-2,-25 25,0-50,0 25,0-23</inkml:trace>
</inkml:ink>
</file>

<file path=ppt/ink/ink2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9:20:10.00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693 1038,'-74'0,"50"25,-50-25,49 25,-25-1,26-24,-51 25,26 0,24-25,25 24,0 1,-25-25,25 25,-25-25,25 24,-24-24,0 25,-1-25,25 25,0-1,-25-24,0 25,25-1,0 1,-25 0,25 0,-24 0,24-2,-25-23,0 0,25 50,0-25,0 0,0-1,0 0,0 1,0 0,0 0,0-1,0 1,25-1,-25 1,0 0,25-25,-25 24,24-24,-24 25,25-25,0 25,0-25,-25 25,25-25,-1 0,0 0,-24 24,25-24,0 0,0 0,-1 0,1 0,25 24,-25 1,-1-25,1 0,0 0,25 0,-26 0,25 0,-24 0,0 0,-1 0,1 0,0 0,0 0,0 0,-1 0,1 0,0 0,0 0,-25-25,25 25,0 0,-1 0,1 0,-25-24,25 24,-1 0,1 0,-1 0,1-24,0 24,0 0,0 0,-25-25,24 0,1 25,0 0,25-25,-50 1,49 24,-24 0,0-25,0 25,23-25,-23 25,0-24,24 24,-24-25,0 1,0 24,24-50,-24 50,0 0,25-25,-50 1,24 24,-24-24,25 24,-1 0,1-25,-25 0,25 0,-1 25,1-25,25 2,0-27,-26 25,26 0,-50 1,25 24,0-25,-1 1,25-26,-49 26,25-1,0 25,-25-25,24 1,1-1,0-24,0 24,0-24,-25 0,24 24,-24 0,0 0,0-23,0 23,0-25,0 25,0 1,0 0,0-26,0 1,0 0,-24-1,24 26,0-1,-25 0,0 0,25 1,-25 0,25-1,-25 0,25 0,0 0,-24 25,24-23,0-2,-25 25,25-25,-25 25,1-25,-1 0,1 0,-26 2,0 23,1-25,24 0,0 25,0 0,0-25,1 25,-50 0,25 0,-1 0,-24 0,49 0,-25 0,25 0,1 0,-1 25,0-25,25 25,-25-25,0 0,-23 25,23-2,0-23,0 25,1-25,-1 25,0-25,25 25,-50 0,26 0,-26-2,50 2,-25-25,0 25,1 0,-1 0,1-25,24 24,-25 0,0 1,25 0,0 0,-24-25,-1 0,25 24,0 1,-25-25,25 25,0-1,-25-24,25 25,-25-25,25 24,-25-24,25 50,-24-1,-1-25,0 1,25 0,-25-25,25 25,0 0,-25-25,25 23,-24 2,-1-25,25 25,-25 0,1 0,24-1,-25 1,1-25,24 24,-25 1,-25 0,25-25,1 49,-1-49,0 25,-25-25,26 49,-1-49</inkml:trace>
</inkml:ink>
</file>

<file path=ppt/ink/ink2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9:19:42.40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794 358,'0'-25,"0"1,24-25,-24-1,25 26,-25-1,25 1,0-1,25-24,-26 49,1-25,0 25,0 0,-25-24,25 24,-1 0,26 0,-25 0,0 0,24 0,1 0,-25 0,24 0,-24 0,0 0,0 0,-1 0,1 0,0 0,0 0,-25 24,25 1,-1 24,1-49,-25 25,25-1,-25 1,0-1,25-24,0 25,-25 0,24-25,-24 24,0 1,25-1,-25 1,25-25,-25 25,25-25,-25 24,0 1,0 24,25-24,-25 24,0-25,0 1,0 0,0-1,0 1,0-1,0 1,0 0,0 0,0-1,0 0,0 1,0 0,0 24,0-25,0 51,0-51,0 1,0-1,0 26,0-26,0 25,0-24,0 0,0-1,0 1,0-1,0 1,24 0,-24-1,0 1,0-1,0 1,0 0,0-1,0 1,0-1,0 1,0 0,0-1,0 1,0 24,-24 1,24 23,-25-23,25-1,0-25,-25 26,25-26,0 1,0-1,-25-24,0 25,1 24,-26-24,50-1,-50 1,50 24,-24-49,-1 25,0-25,25 24,-25-24,25 25,-74-25,49 49,0-49,-49 25,24-1,-24 1,49-25,0 0,0 0,1 0,-1 0,-25 0,25 0,-24 25,24-25,-25 24,25-24,-24 0,-1 0,25 0,1 25,-1-25,0 0,25 24,-25-24,0 0,1 0,-1 0,0 0,0 0,-24 0,24 0,-25 0,25 0,1 0,-1 0,0-24,-25-25,26 24,-1 0,25 1,-25 24,25-49,-25 49,25-25,-25-24,1 24,24 1,-25-1,0-24,25 24,0 1,0-1,0 0,0 1,0-1,0 1,0-26,0 26,0-25,0 24,0-25,25 50,-25-24,0-25,0-1,25 1,-1 0,1 0,-25 24,0 1,25 24,0-50,-25 26,0-1,25 1,-25-1,0 0,24-24,1 25,-25-1,0 0,25-24,0 49,-25-49,0 24,25 25,-25-24,0-1,0 1,0-1,24 25,-24-25,0 0,0 1,0 0,25 24,-25-25,0 0,25 25,-25-25,0 1,25 0,-25-1,0 0,25 25,-25-25,0 1,24 24,-24-25,25 25,-25-24,25 24,-25-25,25 0,-25 1,25 24,-25-25,24 25,1-24,0-1,0 25,-25-25,49 1,-24-1,-25 1,25 24,-25-25,25 25,0 0,-1 0,-24-25</inkml:trace>
  <inkml:trace contextRef="#ctx0" brushRef="#br0" timeOffset="8823">2605 1465,'0'-24,"0"-1,75 25,-50 0,49-24,-49 24,24 0,-24 0,0 0,0 0,0 0,-1 0,26 0,25 0,-51 0,51 0,-50 0,49 24,-49-24,24 0,-24 0,0 0,0 49,0-49,-1 0,1 25,25 0,-1-1,-24-24,0 25,0-25,-25 24,25-24,-1 25,26 24,-50-24,50-1,-26 1,1-25,-25 25,25-25,-25 25,25-25,-25 24,25 0,-1 1,1 25,0-50,-25 49,25-25,0 1,-25 0,25-1,-25 1,0-1,24 1,-24 0,0-1,0 1,0-1,0 1,0 24,0-24,0-1,0 1,0 0,0-1,0 1,0-1,0 26,-24-26,24 25,0-24,0 0,-25-1,25 1,-25-25,25 24,0 1,-25 0,0-25,25 24,-25 1,1 0,-1-1,0-24,25 25,-25-25,0 0,1 0,-1 0,0 0,0 0,0 0,1 0,-1 0,-25 0,1 0,24-25,0 25,0 0,0-24,1 24,-1-25,25 0,-50 1,1-26,24 50,-25-49,1 25,24-1,0 0,0 1,0-1,25 1,-24 24,-26-25,25 0,0 25,25-24,-25 24,1 0,-1 0,-25 0,1 24,24-24,-50 25,51-25,-1 0,0 0,0 0,25 25,-49-25,49 24,-25-24,0 25,0-25,0 24,1-24,-1 0,0 25,0-25,0 0,25 25,-49-1,24-24,0 0,0 25,25-1,-24-24,-1 0,-25 0,25 25,1 0,-2-25,-24 0,1 24,24-24,0 0,0 0,-25-49,26 49,24-25,-25 25,25-24,0-1,0 1,0-1,0 0,0 1,0-1,0 1,0-1,0 0,0 1,0-1,0 1,25 24,-25-25,24 25,1 0,-25-25,0 1,25 24,-25-25,25 25,-25-24,25 24,-25-25,25 25,-1-25,-24 1,25-1,-25 1,25 24,-25-25,25 25,-25-25,0 1,26 24,-26-25,24 1,-24-1,25 0,0 25,-25-24,0-1,0 1,0-1,25 25,-25-25,0 0,0 1,25 24,-25-24,0-1,24 25,-24-50,25 26,-25-1,0 1,25-1,0 25,-25-25,25 1,-1-1,1 25,0 0,0-49,24 49,-24 0,-25-25,25 25,0 0,0 0,-25-24,49 24,-24 0,0 0,0 0</inkml:trace>
</inkml:ink>
</file>

<file path=ppt/ink/ink2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9:23:33.66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400 398,'24'0,"1"0,73-49,-48 24,97 25,-98 0,49-25,-73 0,49 25,-50-25,1 25,0 0,0 0,-1 0,0-24,51-1,48 0,-50 25,-23-25,-27 25,27 0,-50-25,25 25,0 0,-1 0,-24-24,24 24,50-25,-49 0,49 25,-1 0,-23 0,-26 0,-24-25,25 25,-1 0,1 0,-25-25,25 25,-1 0,50 0,-50 0,26 0,-50 25,24-25,25 0,-24 0,0 0,-25 25,24-25,1 0,-25 25,49 0,-24-25,24 24,0-24,-24 0,-25 25,25-25,-2 25,2 0,-25 0,50-1,-2 1,-23 0,0-25,0 50,0-50,-2 24,-23 1,0 0,0 0,0 23,25-48,-25 25,0 25,0-25,0-1,0 1,0 0,0 0,0 0,0-1,0 26,0 0,0-26,0 1,0 0,0 0,0 0,0 24,0-24,0 0,0 0,0 24,0-24,0 0,-25 0,25 0,0-1,-23 1,23 0,-25 0,25-1,-25 0,0 1,25 0,-25-25,25 25,-23 0,-2-1,0 26,0-25,25 0,-25-25,2 24,23 1,-25-25,-25 25,26-25,-1 0,25 25,-24 0,-1-25,0 0,25 24,-24-24,-1 0,25 25,-24-25,-1 25,0-25,1 0,-1 0,1 0,-1 0,0 0,1 0,-1 0,-24 0,25-25,-26 25,1 0,25 0,-1 0,0-25,25 1,-24 24,-1 0,1 0,-26-25,1 0,0 25,0 0,25 0,-26 0,25 0,0 0,-48 0,48 0,0 0,2 0,-2 0,0 0,-48 0,48 0,-25 0,26-25,0 25,-26 0,25 0,1 0,0 0,-1 0,-25 0,2 0,-2 0,1 0,0 0,24 0,0-25,1 25,0 0,-1 0,0 0,1 0,-1 0,1 0,-1 0,-24 0,24 0,0 0,1-24,-1 24,1 0,24-25,-74-25,49 50,-24-49,24 24,-23 0,23 0,0 25,25-25,0-23,0 23,0 0,0 0,0-24,0 24,0 0,0 0,0 1,0-1,0 0,0 0,0 0,25 25,-25-25,0 1,25-1,-25 0,24 0,0 0,1 1,0-26,-1 25,-24 0</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1T05:37:42.253"/>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815 8,'-71'0,"22"0,-22 0,47 0,-49 0,50 0,-1 0,0 0,-1 0,25 25,-24-25,24 24,-47 1,23-1,-1-24,25 25,-24 0,1-25,-1 24,24 1,-24-25,24 50,-25-50,1 0,24 48,-24-48,24 25,0 0,-23-25,-1 50,0-25,24-1,-25-24,25 24,0 1,-24-25,24 25,0 0,-23-1,23 1,0 0,0 0,0-1,0 25,0-24,0 0,23 0,-23-1,0 1,24-25,-24 24,0 1,0 0,25-1,-25 1,24-25,-24 25,0 25,24-50,-24 23,0 2,23 0,1 0,0 0,-24-1,25 1,-25-1,48 1,-48 0,23-1,-23 1,24 0,1-25,-25 25,24-25,-24 25,24-25,-24 23,0 2,23-25,-23 25,24-25,-24 25,25-25,-25 25,24-25,0 0,-24 25,23-25,1 0,-24 24,24-24,-24 25,25-25,-1 24,-1 1,1 0,0-25,1 0,-1 0,23 24,1-24,-23 0,22 0,-23 0,0 0,1 0,-2 0,1 0,0 0,0 0,0 0,-24-24,24 24,0-25,-24 0,24 1,-24-1,24 1,-24-1,0 0,24 0,-24 0,0 0,0 2,0-2,0 0,0 0,0 0,0 1,0-1,0 0,0 1,0-1,0-24,0 24,0 0,0 0,0 2,0-2,0 0,0 0,0 0,0 1,0-26,0 26,0-1,0 1,0-1,0 0,0 0,0 0,0 1,0 0,0-1,0 0,0 0,0 1,0-1,0 0,0 0,0 1,0 0,0-1,0 0,0 0,0 0,0-23,-24 48,0-25,0 0,24 0,-24 0,24 1,-24 24,0 0,24-25,0 0,-24 25,24-24,-24 24,24-25,-24 25,1 0,-2-24,1 24,0 0,0 0,1 0,-50-25,49 25,-23 0,22 0,1 0</inkml:trace>
</inkml:ink>
</file>

<file path=ppt/ink/ink3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9:23:38.5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373 1020,'0'0,"0"-25,25 25,0 0,-25-25,25 25,0 0,-25-25,24 25,2 0,24-25,-25 25,-1-24,1 24,-25-25,25 0,-25 0,25 0,-25 1,0-1,25 0,-25 0,24-24,1 49,-25-49,25 24,-25 0,0 1,25 24,0-25,-25 0,0 0,25 25,-25-25,0 1,50-1,-25 0,-25 0,25 25,-1 0,-24-25,25 1,0 24,-25-25,25 25,0 0,-1-25,1 0,0 25,0 0,1 0,-2-25,1 25,0 0,0-25,0 25,0-24,-1 24,1-25,0 25,0 0,0-25,-1 25,-24-25,51 25,-26 0,0-25,49 25,0 0,-74-24,50 24,0 0,-26 0,2 0,-1 0,0 0,0 0,-1 0,1 0,0 24,0-24,-25 25,49 0,1 0,-25 0,-25-1,50 1,-25 0,-25 0,25 0,0 0,-25-1,25 1,-25 0,25-25,-25 25,0 0,0-1,0 1,0 0,0 0,0 0,0-1,0 26,0-26,0 25,0-24,0 0,0 25,0-1,0-24,0 0,0 0,0 24,0-24,-25 0,0 0,25-1,0 1,-25 0,25 0,-25 24,0-24,25 0,0 0,-24-25,24 25,-26-25,1 49,0-24,0 0,25 0,-24 0,-1-25,0 24,0 1,-24-25,24 50,0-50,-26 25,51-1,-24 1,-1-25,0 25,0 0,25 0,-25-25,25 24,-24 1,-1 25,0-25,0-25,25 48,-25-48,25 25,0 0,0 0,-24-1,-1 26,25-25,0 0,0 24,0-24,0 0,25 0,-25 24,24-49,-24 25,0 0,25 0,-25 24,25-24,-25 0,0 25,0-1,0-24,0 25,25-1,-25-24,0 0,0 0,0-1,0 1,0 25,0-1,0-24,-25 25,0-25,25-1,-25 1,25 0,-49 0,24 23,25-23,-51 0,51 0,-24-25,-1 25,0-1,-25 1,26-25,24 25,0 0,-25-25,0 0,25 25,-25-25,25 25,-25-25,25 49,-25-49,1 0,-2 25,1 0,0-25,0 0,1 25,-26-25,0 24,26-24,-26 0,25 25,0 0,0-25,-25 25,-24-25,24 0,-24 25,24-25,-25 49,50-49,0 25,0-25,0 25,1-25,24-25,-25 25,0 0,0 0,25-25,-25 25,-24 0,24-25,-1 1,-48-1,49 25,0-25,0 25,0 0,25-25,25 25</inkml:trace>
</inkml:ink>
</file>

<file path=ppt/ink/ink3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16T07:56:21.78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2406 0,'0'0,"-20"0,-20 0,20 0,1 0,-40 20,19-20,-18 0,-2 20,21-1,-20 20,0-39,19 40,1-20,-1-20,1 20,0-1,19-19,-19 0,19 20,-19-20,19 20,0-20,-19 0,19 0,-19 0,19 20,-39-1,20-19,19 20,-39-1,19 1,-18 0,38 0,-39 0,19 0,1-20,-20 38,20-18,-1 0,0 0,1 0,-20 19,39-19,-38 39,18-39,-19 19,20 1,-1 0,20-21,1 20,-40-19,59 20,-60-20,60-1,-38 1,38-1,-20 1,0 20,20-40,-40 39,40-19,-20 20,1 18,-20-18,39 20,-40-2,20 2,20-21,-19 1,0-1,-1 20,20-19,0 0,0-2,0 2,0 0,0-1,0-19,0 19,0 1,0-1,0 21,0-21,0 0,0 21,0-1,0-20,0 1,20-20,-20 19,19-39,0 40,-19-40,0 19,0-19,20 20,-20-1,0-19,20 0,0 20,0 0,-1 0,0 0,1-20,0 0,-20 0,20 20,-20-20,20 0,0 0,-1 19,0 0,1 1,20-20,-20 0,-1 40,1-40,-1 20,21-20,-1 20,-19-20,-1 0,1 19,0-19,0 0,-20 0,20 20,-1-20,1 0,-1 0,1 20,0-20,0 0,-1 0,20 0,-19 0,-20 0,40 0,-20 0,-1 0,20 0,-19 0,0 0,19 0,1 0,-1 0,-19 0,19 0,-39 0,20 0,19 0,-39 0,20 0,19 0,-19 0,0 0,-1 0,-19 0,40 0,-40 0,39 0,-39 0,20 0,19 0,-19 0,0 0,19 0,-39 0,20 0,-1 0,1 0,0 0,-20 0,19 0,1 0,0 0,0 0,19 0,0 0,-19 0,0 0,-1 0,1 0,0 0,-1 0,1 0,0 0,19-20,-39 20,39 0,-19 0,0 0,20 0,-21-20,1 20,-1 0,1 0,0-19,0 19,-1 0,20 0,-19 0,20 0,-20-20,-1 20,1-20,19 20,-19-20,19 20,-39-20,39 20,-19 0,0-20,0 20,0 0,-20-19,38 19,-38 0,20-19,-20 19,40-40,-20 40,0 0,-20-20,19 0,0 20,1-20,-20 20,20-19,-20 19,20-20,0 1,-20 19,19 0,-19 0,19-20,-19 20,20 0,-20 0,0-20,20 20,-20-20,0 20,20 0,-20 0,0 0,20 0,0 0,-20-19,18 19,-18-20,20 20,-20 0,20 0,-20-20,20 0,-20 20,0 0,20 0,-20-20,0 20,40-19,-40-1,18 20,-18-19,0 19,20-20,-20 0,20 20,-20 0,0 0,0-20,20 20,-20-20,0 0,0 20,20-19,-20 19,20 0,-20 0,18-19,-18 19,0-20,20 20,-20-20,20 20,-20 0,0 0,0-20,20 20,-20 0,0 0</inkml:trace>
  <inkml:trace contextRef="#ctx0" brushRef="#br0" timeOffset="3760">2268 2743,'0'0,"0"0,-40 0,1 0,0 20,-21-1,-38 1,19 0,0 19,20-39,20 0,-1 40,1-40,39 20,-20-20,1 20,-1-20,0 38,20-38,-39 20,19 0,-19 20,19-20,-19 19,19-20,-19 21,19-1,0-19,1 20,-1-20,0 19,0 0,-19-19,39 20,0-20,-39-20,39 38,0 2,0-20,0 20,0-21,0 21,0-21,0 21,0-1,0-19,0 20,0-2,0 2,0 0,0 0,0-1,0 0,0 1,0-21,0 1,0 20,0-20,0-1,20 20,-1-19,-19 20,20-20,-1 0,-19-1,20 0,0 21,-20-40,20 40,-20-40,19 19,1-19,-20 40,20-40,-20 20,19-20,1 19,-20 1,20-20,-20 20,39-1,-39 1,40-20,-40 20,19-20,-19 20,40-20,-21 20,-19-20,20 0,-20 0,20 20,-1-20,1 0,0 18,-1-18,1 0,0 20,0-20,19 20,-20-20,-19 0,20 0,-20 0,20 0,0 20,-1-20,-19 0,40 0,-40 0,19 0,21 0,-1 0,-19 0,19 0,-19 0,0 0,0 0,19 0,-39 0,19 0,1 0,0 0,-20 0,39 0,-39 0,20 0,19 0,-39 0,40 0,-40 0,20 0,-1 0,1 0,-1 0,1 0,0 0,0 0,-1 0,1 0,-20 0,39 0,-19 0,-20 0,20 0,0 0,-20 0,19 0,-19 0,39 0,-39 0,20 0,0 0,0 0,0 0,18 0,-38 0,40 0,-40-20,20 20,0-20,-1 20,0 0,-19 0,20 0,-20-20,20 20,0 0,0-18,-20 18,20 0,-20-20,38 0,-38 20,20 0,-20-20,20 20,0-40,0 40,0-19,-2-1,2 20,-20-20,20 20,-20-19,0-1,20 20,-20 0,0-20,20 20,-20 0,20 0,-20-39,0 39,0 0,18 0,-18-20,0 0,20 20,-20-20,0 20,20 0,-20-20,0 20,0-19</inkml:trace>
</inkml:ink>
</file>

<file path=ppt/ink/ink3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16T07:56:30.6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1412 913,'0'0,"19"0,-19-20,0 20,0-20,0 20,20-20,-20 0,0 0,0-19,0-20,0 20,0-1,0 0,0 0,0 21,20-21,-20 20,20 0,-20-18,39 18,-39 0,40-20,-20 20,0-19,18 19,-38 0,20 0,0 0,0 0,-20 20,39-38,-39 18,40 0,-40 20,20-40,-20 40,40 0,-40-20,0 1,19 19,-19 0,19-20,1 20,-20 0,20 0,-20 0,20 0,0 0,-20 0,0 0,20 0,-20 20,19-1,-19-19,40 20,-20 20,-1-20,-19-20,20 20,19 18,-19-18,0 20,20-20,-40-20,20 20,-1-1,-19 1,20-20,-20 20,19-20,1 20,-20-20,0 20,20 0,-20 0,39-1,-19 0,0 1,0 0,0 0,0 19,0 1,-20-20,18 20,2-1,0-19,-20 0,20 19,0-19,0 19,-20 1,0-20,19 19,-19-39,20 40,-20-20,0 0,20 20,0 18,0 2,-1-41,1 21,-1-20,-19 20,0-1,20 0,-20-19,0 20,20-1,-20-19,20 20,-20-1,0 1,0-20,0 20,0-2,0 2,0-20,0 20,0-1,0-19,0 20,-20 0,20 18,0-18,0-1,0 21,0-1,-20 1,20-1,0 20,0-39,-20 19,20 1,0-22,0 22,-19-1,19-19,-20 0,20-1,0 1,0 19,0-20,-19 1,19 0,-20-20,20-1,-20 1,0 20,-19-1,39 0,-40-19,20 20,-20-20,40 0,-18-1,18 1,-20 20,0-20,0 0,20-1,-20 1,0-1,0 21,1-20,-21 19,20 1,20 0,-19-20,-1 39,1-39,19 19,0 0,-40-19,20 20,0 0,20-21,-20 1,-39 20,40-20,-60 18,39-18,0 0,1 0,-20 0,19 20,20-40,-39 39,39-39,-19 40,-20-20,19 0,40-20,-39 19,19-19,0 40,-19-21,19-19,-19 0,19 20,0-20,-20 20,40-20,-39 20,19-1,1-19,-21 0,20 0,-19 0,-1 0,0 0,2 0,18 0,0 0,-20 0,20 0,0 20,20 0,-19-20,-1 0,0 0,0 0,1 0,-1 0,1 0,-1 0,0 0,0 0,0 0,0 0,1 0,-21 0,21 0,-1 0,0 0,-19 0,19 0,0 0,-20 0,20 0,-18 0,18 0,-20 0,20 0,1 0,-1 0,0-20,-20 20,40-20,-39 1,20 19,-1 0,0-20,20 20,-20-20,20 0,0 20,0-19,0 19,0-20,0 0,0 1,0-1,0 0,-20-20,20 20,0 1,0-21,0 20,0 0,0-20,0 2,0 18,0 0,0-20,0 21,0-1,0 0,0 20,0-40,0 40,0-20,0 20,0-20,0 1,0-1,0 1,0-21,0 20,0 1,0-21,20 40,-20-20,0-20,0 40,20-19,0 19,-20-20,20 20,-20-20,0 0,0 20,0-39,19 39,0-39,1-1,20 20,-40-39,40 59,-21-40,21 20,-20-20,19 1,-20 20,1-21,0 20,0 0,0 1,0-1,-20 20,39-40,-39 40,20-40,0 40,-1-39,1-1,0 40,-1-39,1 39,0-20,0 1,0-1,19 0,-19-20,19 20,-19-19,19 39,-19-60,0 40,20-18,0 18,-22 0,2-20,20 1,-20 19,0 0,-20 0,19 0,1 0,-20 1,20-1,-20 20,20-20,-20 1,20-1,-20 20,0-20,19 0,-19 20,0-39,20 39,-20-20,19 0,-19 20,20-40,-20 40,20-19,-20-1,0 0,0 0,0 0,0-18,0 38,20-20,-20 0,0 0,0-20,20 40,-20-20,0 20,0-19,0-1,0-20,0 40,0-20,0 20,0-20,0 1,0 0,0-1,0 0,0 0,0 0,0 0,0 1,0-1,0 0,0 20,20 0,-1-20,-19 20,0-40,0 40,0-19,0 19,0-20,0 0,0 20,0-20,0 1,0-1,0 0,0 20,0-39,0 39,0-20,0 20,0-20,0 0,20 20,-20-20,0 20,0-19,0-1,0 0,0 20,0-20,0 20,0 0,0-40,0 40,0-18,0 18,0-20,0 0,0 20,0-20,0 20,0-20,20 0,-20 20,0-20,0 20,19 0,-19-19,0 19,0 0,0-20,0 0,0 20,20 0,-20-20,0 20,0-20,0 0</inkml:trace>
</inkml:ink>
</file>

<file path=ppt/ink/ink3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9:25:35.45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1310 0,'-50'0,"-23"24,-51 1,-49 0,124-25,-25 25,-25-25,50 0,-25 25,49-25,0 0,25 24,-24 25,-50-24,49 24,0-49,-48 50,23 0,1-26,24 1,0 0,25 0,-49 0,49-1,0 25,-24-24,-1 25,25-26,0 26,0-25,0 0,0 24,-25-24,25 0,0-1,0 0,0 26,0-25,0 0,0 24,0-24,25 0,-25 0,0 24,25-49,-1 25,-24 0,0-1,0 0,24 1,-24 0,25 0,0 24,-25-24,25 0,0-25,-25 25,24 0,-24-1,50 1,-50 0,49 24,0 0,-49-24,25 0,0 0,24 0,0 24,-24-24,24 0,-49 0,50-1,-26-24,25 49,-24-24,0-25,25 49,-26-49,25 25,-24-25,24 25,-49 0,25-25,0 25,24-1,-49 1,24 0,1-25,0 0,25 25,-50 0,25-25,-2 24,27-24,-50 24,25-24,24 25,1 0,-26 0,1-25,24 0,-24 24,0-24,24 0,-25 0,1 0,0 0,0 0,24 25,-24-25,24 0,-25 0,1 0,0 0,25 0,-26 0,0 0,1 0,0 25,0-25,24 0,-24 0,0 0,23 0,2 0,0 0,-25 0,-1 0,0 0,1 0,0-25,0 25,-1 0,1-25,0 25,-1-24,1-1,24 0,-24 25,0-25,0 1,-1 0,0-1,1 25,0-50,0 25,-1 25,1-24,0-1,24 0,-49 0,24-24,26 24,-50 0,25 0,-25 1,25 0,-25-26,24 0,0 26,1-51,-25 50,0-24,0 24,0-49,25 50,-25-26,25 0,-25 26,0-26,0 25,0-24,0 25,0-26,0 25,0-24,0 24,0-25,0 26,0-26,0 0,0 2,0-2,0 25,0 1,-25-1,25 0,-25 0,0 0,1 25,24-24,-24-1,-1 25,25-25,-25 25,25-25,-25 25,0-25,1 25,0 0,-1-48,0 48,0-25,-24 0,24 25,0 0,1-25,0 25,-1 0,0 0,25-25,-25 25,-24 0,49-24,-25 24,1-25,-1 25,0 0,25-25,-49 25,-25-25,25 0,-75-49,75 74,-75-49,99 25,-48 24,23-25,50 0,-25 25,1 0,0 0,-1 0,0 0,-49 0,49 0,-98 0,49 0,25-25,24 25</inkml:trace>
</inkml:ink>
</file>

<file path=ppt/ink/ink3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9:25:27.43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4344 731,'-25'0,"0"0,1 0,-51 50,27-25,-76-1,49 25,50-49,-73 25,49-25,-26 25,50-25,-24 25,-1-25,25 0,0 24,-23 1,23-25,0 50,-74-25,74-25,-49 49,-49 1,98-50,-25 49,1-24,-26-25,51 25,-26 0,1-25,-50 49,0 1,49-25,-73-1,74 0,-51 51,51-75,-49 49,23-24,50 0,-49 0,24 0,1-1,25-24,-26 50,1 0,-1-1,50-24,-49 0,49 0,-50 0,50-1,-25 25,0-49,25 50,-48-26,48 1,-25 0,25 0,-50 0,50-1,-49 26,-1 0,25-50,-24 49,49 1,-50-25,26 24,-25 25,24-50,-25 26,-24 49,49-24,-25-26,26-24,0 0,-1 49,0-24,-24 24,49-25,-25 1,0-26,0 51,0-26,1 26,24-26,-25-24,0 50,0-26,0 1,25-25,-23 23,23 2,-25 24,-25 1,25-26,25 26,-24-75,-1 74,0-49,0 25,0-1,0-49,1 49,-1-24,1 24,-1-24,25 25,-25-1,1 26,24-26,-25 1,25 24,-25-24,0 48,25-73,0 49,0 1,0-50,0 74,0-74,0 49,0-24,0 23,0-48,0 49,25 1,-25-51,25 76,0-100,24 74,-24-49,24 49,0-49,-24 25,25 23,-1-73,1 74,-25-74,48 50,-48-25,49 25,-24-26,0-24,-1 50,1-25,98 24,-124-24,51 25,-26-25,0 24,1 0,-26-24,51-1,-50 1,49 0,-49-25,24 25,50 0,-74-1,49 1,-49-25,24 50,1-50,-1 25,-25-25,51 49,-50-24,-1 0,51 24,-75-24,49 25,-25-25,26 23,-25-48,24 50,-24 0,0-26,-25 1,25 0,-1 0,1 24,0-24,25 50,-26-26,25 1,-24-25,0 24,0-49,-1 25,1-1,0 1,49-1,-49 1,-1 0,1 0,-25 0,25-1,-1-24,-24 25,25 0,0-25,49 50,1-26,-26 1,0-25,1 25,-26 0,51-25,-50 25,24-1,1-24,23 50,-48-50,25 25,-25 0,49-25,-24 25,-1-2,0 2,-24-25,49 25,-49 0,49 0,-49-25,73 49,1-24,-74-25,74 0,-49 0,23 25,-23-25,25 25,-26-25,1 24,-1-24,-25 0,51 0,-51 0,51 25,-50-25,-1 0,26 0,-25 0,0 0,23 0,51 0,1 0,-26-25,-50 1,100-26,-74 50,49-50,-50 26,74-26,-73 25,0 0,-1 25,1-23,-2-2,2-25,0 25,24-24,-24-1,-26 50,1-50,-25 26,25-26,-50 50,25-74,0-26,0 51,0 0,98-124,-73 98,-25 50,0-49,0 24,0-24,0 24,0 26,0-50,0 0,0 49,-25-74,25 74,-24-74,24 49,0-49,0 25,-25 25,25 24,-24-25,24 26,0-51,0 50,0-24,0-1,0 25,0-24,0 24,0-73,0 73,0-25,0 25,24 1,-24-26,0 25,0 0,0 1,0-1,0-25,0 25,-24-24,24-1,0-49,0 75,0-1,0 1,0-1,24 0,1 0,-25 0,0 1,49-51,1 50,-50 1,25-1,-25 0,25 0,24 25,-49-25,50 0,-50 1,48-26,-23 50,-25-25,50 25,-50-25,25-23,-25 23,24 0,-24-24,0-1,0 0,0 26,25-26,-25 25,0-49,0-1,0 26,0 24,0-24,0 25,0-1,0 0,0 0,0-24,0 24,0 0,0-25,0 1,0-1,0 25,0 0,0-49,0 24,-25 2,25-2,-24 25,24 1,0-1,0-25,0 1,-25-1,25 25,0-24,0 24,0-25,0 25,0-24,0 24,0 0,0-23,0 23,-25 0,25 0,0-24,0 24,0-75,0 76,0-51,0 26,0 24,-25-25,25 1,0-50,0 50,0-1,0-24,-25 74,25-75,0 51,0-76,0 76,-23-26,23 25,0 1,0-25,0 24,-25-25,0 25,25-74,-25 25,0-1,25 26,-24 24,24-49,0 25,-25-100,0 124,0-49,-25 24,50 1,-24-1,-1-49,1 74,-1-48,25 48,-49-74,24 74,0 0,0 25,25-25,-25 25,25-25,-24 25,-26-24,-24-51,-25 26,-197-75,197 50,-149 0,174 24,-50 1,26 24,73 25,25-25,-25 25,-24 0,-26 0,-49 0,1 25,49 0,-50-25,75 0,-1 24,1 26,-1-50,1 25,24 0,0-1,0-24,25 25,-48 0,48 0,-25-25,0 0,25 24,-25-24,0 24,25 1,-24 0,-1 0,25 0,-25-25,25 24,-25-24,25 25,-25 0,1 25,24-26,-25 26,-24 0,49-26,-25 1,1 25,-1-50,0 25,-25 24,1 0,-1-24,50 0,-50 24,26-49,0 50,-1-50,25 25,-25-25,-24 49,-1-24,50 0,0 0,-25-25</inkml:trace>
</inkml:ink>
</file>

<file path=ppt/ink/ink3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9:25:40.35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1744 0,'-25'0,"-25"25,-149-1,124-24,-73 25,97 0,1-25,-24 0,74 25,-50-25,26 0,24 25,-25-25,0 24,-25 1,-25 25,25-25,26-1,-1 1,0-25,25 25,-50 0,25-25,-24 25,24 24,0-49,-1 0,26 25,0 0,-24-25,24 25,-50-25,50 25,-25-2,25 2,-25-25,25 25,0 0,-24-25,24 25,-25-1,25 1,-25-25,25 50,-25-50,25 25,-25-1,1-24,-1 25,25 0,0 0,-25 0,-1-25,26 24,-25-24,25 25,0 0,-24-25,24 25,0 0,-25-25,25 49,-25-49,25 25,0 0,-25 0,25-1,0 1,0 25,0-1,0-24,0 25,0-25,0-1,0 1,0 25,0-25,0 0,0-1,0 1,0 0,-25 0,25-1,0 0,0 1,0 0,0 0,0 0,0-1,0 1,0 25,0 49,50-49,-50-26,25 51,0-26,-25-24,24 25,-24-25,25-1,-25 1,0 0,26-25,-26 25,0 0,25-25,-25 24,0 1,49 25,-49-25,25 0,0-1,-25 26,25-25,-25 0,0-1,25 1,-25 0,24-1,-24 1,25-1,-25 26,25-25,0 24,-25-24,25 0,-25 0,0 0,24-25,-24 24,26 1,-26 0,25-25,-25 25,25 24,0-24,-1-25,-24 25,25 0,-25 0,25-1,-25 1,0 0,25-25,-25 25,25-25,-25 25,25-25,-25 24,24 1,1 0,-25 0,25 0,-25-1,51 1,-27 0,-24 0,25 0,25 24,-50-24,49 25,-24-25,25-1,-25 1,-1-25,-24 24,25-24,25 25,-24 0,73 24,-50 1,-49-25,50-25,-50 24,25-24,24 25,-49 0,25-25,0 25,1-25,23 25,-24-1,0-24,0 0,0 0,-25 25,25-25,-1 0,1 25,25-25,-25 25,25-25,-25 25,25-1,-26-24,26 25,-25 0,24-25,-24 25,50-25,-50 0,0 0,0 0,0 0,0 0,24 25,-24-25,25 0,-26 0,51 0,-25 0,50 0,-51 0,1-25,0 25,-26-25,1 25,26 0,23-50,-49 50,25-49,-1 24,-24 25,49-50,-23 1,-26 49,0-25,-1 0,1 0,25 1,-1-1,1-25,-25 50,50-74,-50 49,0 1,24-1,-49 1,50-26,-25 25,-25-24,25 49,0-50,-1 25,1-25,0 26,1-26,-1 25,-1 0,26-24,-50-1,25 50,0-25,-1 1,-24-1,0 0,25 0,-25 0,25-49,-25 24,25-24,-25 49,25-74,24 0,-49 75,26-50,-1 24,74-99,-74 124,0-24,-25 24,-25-25,-25-123,25 123,-24-24,49 49,-51-50,26 51,-24-1,-1-50,1 51,24-1,25 0,-25 25,0-25,0 0,-50-23,50 48,-24-75,-1 75,0-74,25 74,-24-50,-26 25,50 1,0-1,0 0,0 25,0-25,1 0,-1 1,0-51,0 75,25-25,-25 1,25-1,-24 25,24-25,-25 25,25-25,-25 0,0-24,-1 49,2-50,24 25,-50 1,50-1,-50-25,26 50,24-25,-25 25,25-24,-50 24,-49-100,73 100,-48-49,74 24,-50 25,0-25,1 0,24 25,0-23,0-2,1 0,-27 25,-23-25,49 0,-50 1,51 24,-1-25,-25 0,25 25,0 0,0-25,-25-25,-24 26,24-1,25 0,1 0,-1 0,0 25,25-24,-25-1,-25-25,25 50,0-25,0 1</inkml:trace>
</inkml:ink>
</file>

<file path=ppt/ink/ink3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9:10:16.36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inkml:trace>
</inkml:ink>
</file>

<file path=ppt/ink/ink3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9:09:33.46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4262 0,'50'0,"-25"0,0 25,-25-1,24-24,-24 25,25-25,-25 24,0 1,25-25,0 23,-1-23,0 50,1-26,-25 1,25-2,0-23,0 25,-1-25,-24 25,25-25,-25 24,25-24,0 25,-1-2,25 26,-24 1,0-50,0 23,-1 2,1-25,-25 24,0 1,25 0,-25-2,25-23,0 25,-25-1,24-24,-24 25,0-1,0 0,24 1,-24-1,0 1,25-25,-25 24,0 0,0 1,25-25,-25 24,0 1,0-1,0 0,25 0,-25 1,0 0,0-1,0 1,0-2,0 2,0 0,0-1,0 1,0-2,0 2,0-1,0 1,0 0,0-2,0 2,0-1,-25 1,0 23,0-48,25 25,0-1,0 1,-24-25,0 24,-1 0,25 1,-25-25,-25 24,1 25,24-49,25 24,-50-24,50 25,-24-1,0-24,-1 25,0-25,-49 0,74 24,-75 0,51-24,-25 24,24 1,-24-25,-1 25,0-25,26 24,-25 0,24-24,-49 0,49 0,-49 0,25 24,24-24,0 25,-24-25,-1 0,0 0,2 0,-51 25,-1-25,52 0,-27 0,26 0,-50 0,50 0,-100 0,51 0,73 0,-74 0,74 0,-73 0,73 0,-25 0,1 0,-1 0,25 0,1 0,-1 0,1 0,-26 0,-24 0,0 0,49 0,-73 0,48 0,-24 0,25 0,-50 0,-1 0,51 0,-25-25,50 25,-26-25,25 25,-24 0,-25-24,0 24,49 0,-49-24,25 24,-25 0,49 0,-50-24,26 24,24 0,1 0,-1 0,1 0,-1 0,0 0,0 0,0 0,0-25,1 25,-1-25,1 25,-1 0,-24 0,24 0,-25 0,25 0,1 0,-1 0,0 0,1 0,-1 0,25-24,-24-24,-1 23,0 1,0 24,25-49,-25 49,25-24,0-1,-24 1,-1-25,0 25,1-1,24 1,-25-1,1 25,24-23,-25 23,25-25,0-24,-25 49,25-25,0 2,0-2,0 0,0 1,0-1,0 2,0-2,0 1,0-1,0 0,0 2,0-2,0 1,0-1,0 0,0 1,0 0,0 0,25-1,0 1,-25-1,0 1,24 24,-24-24,25-1,-25 1,24-1,1-23,0 23,-1 1,-24-1,25 2,0-2,-25 0,25 25,-25-24,0-1,25 25,-25-23,24 23,-24-25,25 0,-1 1,-24-1,25 2,0 23,-25-25,24 25,-24-49,25 49,-25-25,50 25,-50-23,0-2,25 25,-25-24,24 24,1-25,0 25,-1-25,1 25,-25-23,49 23,-24 0,0 0,0 0,24 0,0 0,-24 0,0 0,24 0,1 0,-25 0,-1 0,1 0,0 0,24 0,0 23,1-23,-1 0,-24 0,24 0,-49 25,25-25,-1 0,1 0,0 0,25 0,-26 0,26 25,-26-25,25 24,-24-24,25 0,-1 0,1 25,-25-25,24 23,0-23,-24 0,0 0,24 25,-49 0,25-25,0 0,-1 0,-24 24,25-24,-1 0,1 0,0 0,0 0,0 0,-1 25,1-25,0 0,24 23,-25-23,1 0,0 25,0-25,0 0,24 0,1 0,-2 0,76 0,-49 0,-51 0,50 0,-49 0,25 0,-26 0,1 0,0 0,-1 0,25 0,1 0,-25 0,0 24,-1-24,1 0,25 25,-26 0,0-25,1 0,0 0</inkml:trace>
</inkml:ink>
</file>

<file path=ppt/ink/ink3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9:09:47.2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2184 1705,'-25'0,"0"0,-49 0,24 0,-24 0,49 0,-25 0,2 0,23 0,-25-25,26 25,-1 0,0 0,0-24,-24 24,24 0,-25 0,25 0,-49-25,49 25,-24-24,24 24,-50 0,26-25,24 25,-25 0,26 0,-50-25,49 25,-49-25,-1 25,51-24,-51 24,50-24,1 24,-1 0,-50 0,26 0,-1-25,25 25,1 0,-1 0,25-25,-25 25,-24-25,0 0,24 1,0 24,0-49,0 49,1-25,-1 25,25-25,0 1,0-1,0 1,-25-1,25 0,0 1,0-1,-25 25,0-25,25 1,0-1,-24 0,24 1,0-1,-25 25,25-25,0 0,0 1,-25 0,25-1,0-25,0 25,0 2,0-2,0 0,0 0,0 0,0 1,0-1,0 1,0-1,0 0,0 1,25 24,-25-25,25 0,-25 1,49-1,-24 1,-25-1,25 25,0-25,-1 0,-24 0,25 25,0-23,25-2,-25 0,23 0,-23 25,0-25,0 25,-25-24,24 24,1 0,0 0,-25-24,25 24,0 0,-1-25,1 25,50 0,-26-25,1 25,-25 0,-1 0,1 0,0 0,0 0,0 0,-1 0,1 0,0 0,0 0,48 0,2 0,-26 0,51 0,-51 0,26 0,-51 0,26 0,24 0,-49 0,0 0,0 0,0 0,-1 0,26 0,-25 0,-1 0,0 0,1 0,0 0,25 25,-26-25,26 0,0 0,-26 0,1 25,0-25,25 0,-50 24,49-24,26 0,-51 0,26 0,0 24,-1-24,-24 0,24 0,-24 0,24 25,1 0,-25-25,49 0,0 0,1 0,-50 0,24 25,-24-25,25 0,-26 25,51-25,-26 0,-24 0,49 23,-50-23,26 0,-50 25,50-25,-1 0,-24 0,25 25,24-25,-49 0,25 25,-26-25,26 0,0 0,-1 25,-24-25,-25 24,50-24,-26 0,0 25,1-1,25-24,-26 25,1-25,25 25,-1-1,-24-24,0 0,0 25,24 0,1-1,-25-24,0 0,0 25,-1-25,-24 24,50-24,-25 0,24 25,-24 0,0-25,0 25,-1-25,0 0,26 25,-50-2,25-23,0 25,-1-25,1 25,-25 0,25-25,-25 25,25-1,0 0,-1 1,1 0,0-25,0 25,0-1,-1 1,26 0,0 24,-1-24,-24-1,0-24,-25 25,25-25,-25 25,24-1,1 1,-25 24,25-49,-25 25,25-25,-25 25,0-1,24 0,1 1,-25 0,24-25,-24 25,25-25,-25 25,0-1,25-24,-25 24,0 1,25 0,-25 0,0-1,25 25,-1 1,-24-26,25 1,-25 0,0 0,0-1,0 0,0 1,0 0,25 0,-25 0,0-2,25 2,0 0,-25 0,0 0,0 0,0-1,0 0,24-24,-24 50,0-25,0-1,0 1,0-1,0 1,25-25,-25 25,0-1,0 1,0 0,0 24,0-25,0 1,0 0,0 0,0 0,0 23,25 2,-25-25,0-1,0 1,0-1,0 1,0 0,0-1,0 1,-25 0,25-1,0 1,0-1,0 1,0 0,0 0,-25-25,25 25,0-2,0 2,0 0,0 0,0 25,0-27,0 2,-24 0,24 0,-25 0,25-1,0 1,0-1,0 1,0 0,0-1,0 1,0 0,0-1,0 1,-25-1,25 1,0 0,0 0,0 0,0-2,-25 2,25 0,0 0,-25 0,25-1,-24 0,24 26,-25-1,0-24,25 0,0-1,0 1,0-1,0 1,-25-25,25 25,0 0,-25-25,25 24,-24 1,-1-1,25 1,-24 0,24 0,-25-25,25 25,-25-2,0 2,25 0,-24-25,24 25,0 0,-25-25,25 24,-25-24,0 24,0 1,25 0,-24-25,-1 0,25 25,-25-25,0 24,0-24,25 25,-24-25,24 25,-25-25,0 24,0-24,0 25,-24-1,24-24,0 25,-24 0,24-25,0 0,0 25,0-25,1 0,24 24,-24-24,-1 0,0 24,0-24,1 0,-26 0,0 0,26 25,-26-25,0 0,25 0,1 25,-1-25,0 0,0 0,0 0,-49 0,49 0,0 0,-24 0,24 0,0 0,1 0,0 0,-1-25,0 25,50-25,-25 1,25 24,-1 0,0-24,1 24</inkml:trace>
</inkml:ink>
</file>

<file path=ppt/ink/ink3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5T09:10:17.80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2113 947,'-50'25,"25"25,-24-26,24 1,0 0,1-25,24 25,-25-25,25 25,-24-25,-1 0,25 24,-25 1,25 0,-25-25,25 25,0-1,-25-24,1 24,-1 26,0-25,25 0,-50-1,50 1,-24 0,-1 0,0 0,0-1,0-24,25 25,-25 0,25 0,0 0,-24-1,-1 1,0 0,25 0,-25 0,1-25,24 24,-24 1,-1 0,25 25,-25-26,0 1,0 0,1 0,24 0,-25-25,25 25,-25-25,25 24,0 1,-25-25,25 24,-25-24,25 50,-24-50,24 24,-50 1,50 0,-25 0,0 24,1-24,24 0,-25-25,25 25,-25 0,0-1,0 1,1 0,24 0,-24-25,24 25,-50-25,50 24,-25 1,1 0,-1-25,25 25,-25 0,25-1,-25-24,25 25,-25 0,1-25,24 50,-25-50,25 24,-25 1,25 0,-25 0,0-25,25 25,-24-25,24 24,0 0,-25-24,25 25,-25 0,0 0,25-1,-25-24,25 25,-25 0,1 0,24 0,-25 24,25-24,-25 0,1 25,24-26,-25 1,1 0,24 0,-25 0,25-1,-25 1,25 0,0 0,0 0,-25-1,0 1,25 25,-24-25,24-1,-25 1,25 0,0 0,0-1,0 0,0 1,0 0,0 0,0 0,0-1,0 1,0 0,0 0,-25 0,25-1,-25-24,25 50,0-25,0 25,0-26,0 1,0 25,0-25,0-1,0 1,0 0,0 25,0-26,0 1,0 0,0 0,0 24,0-24,25-1,-25 1,0 0,0-1,0 1,0 0,25-25,-25 25,0 0,25-25,-25 24,0 1,24 0,-24 0,25-25,-25 25,25-25,0 0,-25 24,0 1,25-25,-1 25,1 0,-1-25,26 0,-26 0,1 0,0 0,0 0,0-25,24 0,-24-24,0 49,25-50,-50 25,24 0,-24 1,25 24,-25-25,25 25,-25-25,25 0,-25 0,0 1,25 24,-1-25,1 0,-25 1,25 24,-25-25,25 1,-25-1,24 0,-24 0,0 0,24 1,-24-1,25 25,-25-25,50 0,-25 0,-1 1,1 24,-25-25,25 0,0 25,-25-25,25 25,-1-25,26-24,-25 49,24-25,-49 0,25 25,-25-25,25 25,-25-25,25 25,-25-24,25 24,-25-25,24 25,-24-25,24 25,-24-25,0 0,25 25,-25-24,50 24,-26-25,1 0,0 0,0-24,0 25,24-26,-49 1,25 49,-25-25,0 0,0 0,50 25,-50-25,0 1,25 24,-25-25,0 0,24 25,1 0,-25-25,0 0,0 1,0-1,25 25,-25-25,0 0,25 0,-25 1,25-26,-1 50,-24-25,0 0,25 1,-25-1,0 0,0 0,24 25,1-25,0 25,-25-25,24 25,1-49,0 49,0-25,0 25,-25-25,24 25,1-24,0 24,-25-24,25 24,-25-25,25 0,-25 0,24 25,1-25,-25 1,25 24,-25-25,25 25,0-25,-25 0,24 25,1-25,25 1,-50-1,24 25,0-25,1 25,-25-25,25 25,-25-25,25 25,-25-24,25 24,0-25,-1 25,-24-25,25 0,0 25,0-25,0 1,-1-1,1 25,0-25,0 0,0 25,24-25,-24 1,0-1,-25 0,25 0,-25 0,24 25,-24-24,24-1,1 25,-25-25,0 1,25 24,-25-25,25 25,-25-49,24 49,51-50,-50 50,-1-25,1 25,-25-25,25 25,-25-24,25 24,0-25,-1 0,1 0,-25 0,25 25,-25-24,25 24,0-25,-25 0,24 25,1-25,0 25,-25-25,24 25,-24-24,25 24,-25-25,25 25,-1-25,1 25,0-50,49 26,-74-1,0 0,25 25,-25-25,50 0,-50 1,0-1,0 0,25 0,-25 0,0 1,24 24,-24-24,0-1,25 0,0 25,-25-25,0 1,25-1,49-25,-74 25,0 1,50-1,-50 0,24 25,0-25,-24 0,25 25,0 0,-25-25,25 25,0-24,-1 24,-24-25,25 25,-25-25,25 25,0 0,-25-25,25 25,-25-25,24 25,1 0,-25-24,25 24,-25-25,25 25,0 0,-25-25,24 25,26 0,-25-50,25 50,-26 0,-24-24,24 24,-24-25,0 0,25 25,-25-25,0 0,25 25,-25-49,0 24,25 0,24-23,-24 23,0 0,-25 0,25 25,-25-25,0 1,24-1,-24 0,25 25,-25-25,0 0,0 1,0-1,0 0,-25 0,1 25,-1-25,0 1,0 24,0 0,1 0,-26 24,25-24,1 0,0 0,-1 0,0 0,0 0,-25 25,26-25,-1 0,0 0,0 0,0 25,1-25,-26 0,0 25,26-25,-26 0,25 0,0 0,1 25,0-25,-1 0,0 0,0 0,25 24,-24-24,-1 0,0 0,0 0,-49 0,49 0,-25 25,26-25,-1 0,25 25,-25-25,0 0,0 25,1-25,-1 0,25 25,-25-25,1 0,-1 24,0-24,1 25,-26-25,0 25,26 0,-1-25,0 25,0-25,0 0,25 24,-24 0,-26-24,25 0,25 25,-25-25,1 0,24 25,-25-25,0 0,0 25,1-25,0 0,-26 24,25-24,0 25,1-25,24 25,-25-25,0 0,0 0,25 25,-25 0,1-25,24 24,-25-24,0 0,25 25,-25-25,0 25,1-25,-1 25,0-25,0 25,0-25,0 24,-48-24,23 50,26-50,-26 25,25-25,0 25,1-25,-26 24,25-24,25 25,-49 25,-1 24,0-74,50 25,-24 0</inkml:trace>
</inkml:ink>
</file>

<file path=ppt/ink/ink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1T05:37:57.645"/>
    </inkml:context>
    <inkml:brush xml:id="br0">
      <inkml:brushProperty name="width" value="0.03528" units="cm"/>
      <inkml:brushProperty name="height" value="0.03528" units="cm"/>
      <inkml:brushProperty name="color" value="#548DD4"/>
      <inkml:brushProperty name="fitToCurve" value="1"/>
      <inkml:brushProperty name="ignorePressure" value="1"/>
    </inkml:brush>
  </inkml:definitions>
  <inkml:trace contextRef="#ctx0" brushRef="#br0">641 1143,'-25'0,"0"0,1 0,-1 0,1 0,-1 0,1 0,-1 0,0 0,2 0,-27 25,50 0,-25-25,1 0,0 0,24 24,-25-24,25 25,-25-25,25 24,-24-24,24 25,-25-25,25 25,-24-25,24 24,0 26,-24-50,24 25,0 0,0-1,0 0,-25-24,25 25,-25-25,25 25,0 0,-25-1,25 1,0 25,-24-50,24 25,0-1,0 0,-24 1,24 0,0 0,0-1,0 1,0 0,0 0,24 0,25-2,-49 2,25-25,0 0,-25 25,24-25,0 0,-24 25,25-25,-1 0,1 0,0 25,23-25,-23 0,0 0,0 0,-2 0,2 0,0 0,-1 0,1 0,-1 0,1 0,-1 0,-24-25,25 25,0-25,-1 0,0 25,1 0,-25-25,0 2,25-2,-25 0,24 25,0-25,-24 0,25 1,-25-1,25 25,-25-25,0 0,0 1,0 0,0-1,0 0,0 0,0 0,0 1,0-1,0 0,0 0,0 1,0 0,-25-1,25 0,0 0,-25 25,25-25,0 1,-24 24,24-25,-24 25,24-25,-25 25,25-24,-25 24,1-25,24 1,-24 24,24-25</inkml:trace>
  <inkml:trace contextRef="#ctx0" brushRef="#br0" timeOffset="4620">1450 7,'-25'0,"-48"0,48 0,-23 49,23-49,0 0,0 25,25 0,-24-25,-1 0,25 24,-24-24,24 25,0 0,-24-1,24 1,-25 0,25 0,0 0,0-1,0 0,0 1,0 0,0 0,0-1,0 1,0 0,0 0,0 0,0-2,0 2,0 0,25-25,-25 25,0 0,24-1,0 1,1-25,-1 0,-24 25,25-25,0 0,23 25,-48 0,25-25,0 0,0 0,-1 0,0 0,1 0,-1 0,1 0,0 0,-1 0,0 0,1 0,0 0,-1 0,0 0,1 0,0-25,-1 0,1 25,-1 0,1 0,-25-25,24 25,1 0,-25-25,25 25,-25-24,23-1,-23 0,25 25,-25-25,0 0,0 2,0-2,0 0,0 0,0 0,0 1,0-1,0 0,0 0,0 1,0 0,0-1,0 0,0 0,-25 25,25-25,-23 1,23-1,-25 25,0-25,25 1,-24 24,-1 0,25-25,-49 0,25 25,24-24,-25 24,0 0,1 0,24-25,-24 25,-1 0,0 0,-23 0,-26 25,49-25,1 0,0 0,24 24</inkml:trace>
</inkml:ink>
</file>

<file path=ppt/ink/ink40.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17T06:53:31.86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1569 398,'0'0,"0"0,-25 0,0 0,1 0,-50 0,0 0,0 0,0 0,0 0,-25 0,25 0,0 0,1 0,23 44,-25-44,-23 45,73-45,0 0,2 44,-2-44,0 0,25 0,-25 0,25 43,0-43,-25 0,25 44,-25 1,25-45,0 0,-23 44,23 0,-25-44,0 45,25-3,-25-42,0 89,0-44,0 86,2-42,-2 0,0-45,25 87,-50-86,50 44,0-3,0-41,0-1,0 45,-25-44,25-1,0 43,-23-43,23 1,0 44,0-47,0 47,-25 0,25 42,0-42,0 0,0 42,0 2,0-1,0 1,0-44,0 42,0-86,0 43,0-1,0 47,0-90,0 87,0-42,0 42,0-42,0 0,25-2,-25-43,0 45,23 0,-23-2,0-43,0 1,0-45,0 89,25-45,0 43,-25-43,0 1,25-1,0 1,-25 86,25-131,-2 44,-23 1,0-1,25-44,-25 45,25-45,-25 42,25-42,-25 0,25 45,-25-45,25 0,0 44,-2-44,2 0,0 0,25 0,-50 0,48 0,2 0,0 0,-2 44,2-44,-25 0,49 0,-25 0,25 0,25 0,-25 0,0 0,25 0,-25 0,-25 0,25 0,0 0,-24 0,-26 0,25 0,1-44,-25 44,23 0,2 0,-25-44,25 44,-2 0,-23 0,0 0,25 0,23 0,2-45,-2 45,2 0,-27 0,-23 0,50-42,-50 42,-2 0,27 0,-25 0,25 0,-2 0,2 0,-1 0,0-45,1 45,-1-44,25-1,-49 1,74-1,-25 3,-25-91,50 88,-50-44,-24 47,48-47,-48 45,25-45,-25 47,-1-47,0 44,1-44,25-86,-25 86,23 2,-23-135,0 135,0-46,0 1,-25-45,0 90,0-2,0-44,25 46,-25-47,0 46,0 1,0-2,0 0,0 2,0-2,-25 89,0-89,0 45,0-43,0-2,1 45,24-1,-24-41,-1 41,0-44,0 45,0-1,-23 3,48-47,-25 89,0-44,0-45,0 47,25-3,-48 1,48-1,-25 45,0-44,0-1,1 1,-1 1,0-1,1 0,24 44,-25 0,25-45,-25 45,25-44,-24 44,-1-45,25 45,-25 0,-24-87,24 43,-24 0,-1-1,1 1,-25-43,25 42,-25 1,-1-45,-23 45,25 44,-2-87,50 87,-23-45,23 45,0 0,0-44,0 44,0 0,-48-45,48 45,0 0,-25 0,2 0,-2 0,0 0,2 0,-27-44,50 44,1 0,0 0,-1 0,0 0,25 0,-25 0,25 0,0 0,-25 0,1 0,24 44,-24-44,24 0,-25 45,0-45,25 0,0 0,-25 0,25 44,0-44,0 45,0-45,-25 0,25 44,0-44,-24 0,-1 0,25 43,-24-43,24 0,-50 0,26 0,24 44,-25-44,0 0,25 44,-24-44,-1 0</inkml:trace>
</inkml:ink>
</file>

<file path=ppt/ink/ink4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17T07:02:40.510"/>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212 42,'20'0,"-20"0,20 0,-1 0,0 0,1 0,0 0,0 0,38 0,-38 0,0 0,20 0,-2 0,-18 0,0 0,20 0,-20 0,-2 0,22 0,-20 0,0 0,19 0,-20 0,1 0,0 0,0 0,-1 0,1 0,-1 0,-19 0,20 0,-20 0,20 0,0 0,-1 0,1 0,0 0,-1 0,-19 0,20 0,0 0,-20 0,19 0,-19 0,20 0,0 0,-1 0,1 0,-1 0,21 0,-20 0,-1 0,-19 0,20 0,-20 0,0 0,-20 0,1 0,-21 0,-19 15,20-15,-20 0,0 0,0 0,0 0,20 0,-21 0,21 0,-20 0,19 0,-18 0,38 0,-38 0,18 0,20 0,-20 0,2 0,-2 0,0 0,2 0,-22 0,21 0,0 0,19 0,0 0,20 0,-19 0,19 0,0 0,19 0,-19 0,20 0,0 0,0 0,-20 0,19 0,0 0,-19 14,20-14,0 0,0 0,0 0,-20 0,38 0,-18 0,0 0,-20 0,20 0,0 0,-1 0,-19 0,19 0,-19 0,20 0,-20 0,20 0,0 0,-20 0,20 0,-20 0,20 0,-20 0,18 0,2 0,-20 0,20 0,-20 0,20 0,0 0,0 0,-20 0,18 0,2 0,0 0,0 0,0 0,-1 0,1 0,-1 0,1 0,0 0,0 0,-20 0,19 0,1 0,-20 0,19 0,1 15,0-15,-20 0,20 0,-20 0,39 0,-39 0,20 0,-20 0,19 0,1 0,-20 0,0 0,20 0,-20 0,39 0,-19 0,-1 0,1 0,-1 0,1 0,20 0,-21 0,1 0,19 0,-19 0,0 0,0 0,-1 0,0 0,1 0,0 0,0 0,-20 0,39 0,-20 0,1 0,20 0,-20 0,18 0,-18 0,40 0,-22 0,2 0,-20 0,38 0,-38 0,0 0,0 0,19 0,-39 0,39 0,-39 0,20 0,0 0,0 0,-1 0,1 0,-1 0,1 0,-20 0,40 0,-21 0,1 0,0 0,-1 0,20 0,-39 0,20 0,20 0,-40 0,39 0,-20 0,1 0,20 0,-1 0,0 0,-19 0,0 0,19 0,0 0,-19 0,20 0,-2 0,2 0,-20 0,18 0,2 0,-21 0,21 0,-2 14,22-14,-21 0,20 0,0 0,-20 0,20 0,0 0,-19 0,19 0,-39 0,19 0,-20 0,21 0,-20 0,-1 0,20 0,-19 0,0 0,19 0,-19 0,-1 0,21 0,0 0,-22 0,2 0,20 0,-20 0,38 15,-38-15,40 0,-22 0,2 14,0-14,-2 0,41 0,-59 0,19 0,1 0,-1 0,0 0,-19 0,0 0,19 0,0 0,-19 0,0 0,39 0,-20 0,-39 0,39 0,-19 0,0 0,19 0,0 0,-19 0,0 0,19 0,-20 0,1 0,20 0,18 0,-38 0,20 0,0 0,18 0,-38 15,20-15,-2 0,22 0,-41 0,20 14,-19-14,0 0,0 0,-1 0,-19 0,20 0,-1 0,-19 0,20 0,0 0,0 0,-1 0,1 0,0 0,19 0,-19 14,-1-14,-19 0,20 0,-20 0,20 0</inkml:trace>
</inkml:ink>
</file>

<file path=ppt/ink/ink4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17T07:02:45.79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219 0,'0'0,"20"0,-1 0,-19 0,20 0,0 0,-20 0,20 0,0 0,0 0,19 0,-19 0,0 0,0 0,0 0,0 19,-1-19,1 0,0 0,0 0,0 0,-20 0,20 0,-1 0,1 0,20 0,-20 0,0 0,0 0,19 0,-19 0,0 0,20 0,-1 0,-19 0,20 0,-20 0,-1 0,21 0,-20 0,0 0,0 0,0 0,-1 0,1 0,0 0,0 0,0 0,0 0,19 0,-19 0,0 0,0 0,20 0,-1 0,-19 0,40 0,-21 0,-19 0,0 0,20 0,-20 0,-1 0,21 0,-20 0,0 0,19 0,1 0,-20 0,20 0,19 0,-59 0,40 0,0 0,-1 0,1 0,19 0,-39 0,20 0,0 0,-1 0,-19 0,20 0,0 0,-21 0,1 0,20 0,-20 0,0 0,19 0,21 0,-40 0,19 0,-19 0,40 0,-40 0,-1 0,21 0,20 0,-20 0,-20 0,20 0,0 0,-1 0,1 0,0 0,-1 0,1 0,0 0,-1 0,21 0,-1 0,-19 0,0 0,39 0,-39 0,0 0,19 0,1 0,-21 0,1 0,39 0,-19 0,-20 0,19 0,-19 0,0 0,-1 0,21 19,-1-19,-19 0,0 0,-1 0,1 0,0 0,-1 0,-19 0,20 0,0 0,-21 0,41 0,-20 0,19 19,21-19,-41 0,21 0,-1 18,1-18,-1 0,1 0,-1 0,1 0,0 0,-21 0,21 19,-40-19,19 0,-19 0,0 0,-20 0,20 0,-20 0,20 0,39 20,-39-20,0 0,0 0,0 0,-20 0,19 0,-19 19,0-19,-19 0,-1 0,-20 0,0 0,20 0,-19 19,-21-19,21 0,-21 0,1 19,-1-19,0 0,21 0,-21 0,1 0,19 0,0 0,1 0,-21 19,20-19,1 0,-1 0,-20 18,21-18,-21 0,-19 38,39-19,-19 19,19-19,-20 19,21-38,-21 38,21-38,19 19,-20-19,20 0,0 0,1 0,-1 18,-20-18,0 0,-19 0,19 0,-19 19,19-19,0 0,0 0,1 0,19 0,0 0,-20 0,1 0,19 0,0 0,-20 0,40 0,-39 0,19 0,20 0,-40 0,40 0,-40 0,1 0,39 0,-20 0,-20 0,20 0,1 0,-1 0,0 0,0 0,0 0,0 0,-19 0,19 0,0 0,-20 0,20 0,1 0,-21 0,-20 0,40 0,-20 0,20 0,-20 0,1 0,-1 0,0 0,-19 0,39 0,0 0,-40 0,21 0,19 0,0 0,-20 0,40 0,-19 0,19 0,-40 0,20-19,0 19,-20-18,40 18,-59 0,19 0,1 0,-1 0,-39 0,39 0,-20-19,40 19,-19 0,19 0,-20 0,20 0,-19 0,19 0,-20 0,1 0,-21 0,20 0,-19 0,-1 0,1 0,-1 0,1 0,-1 0,1 0,-1 0,0 0,1 0,-1 0,1 0,19 0,-19 0,19 0,20 0,-39 0,39 0,-20 0,20 0,-19 0,-1-19,0 19,1 0,-1 0,0 0,20 0,0 0,-19 0,39 0,-40 0,0 0,1 0,39 0,-20 0,0 0,0 0,0 0,0 0,20 0,0 0,0 0,20 0,-20 0,20-19,-20 19,40 0,-20 0,0 0,-20-19,19 19,21 0,-40 0,40 0,-20-19,-1 19,1 0,0 0,0 0,20 0,-40-19,39 19,-19 0,-20-19,40 19,-40 0,20 0,-20 0,39 0,-39 0,20 0,-20 0,20 0,0 0,-20 0,20 0,0 0,-1 0,-19 0,20 0,0 0,0 0,0 0,-20 0,40 0,-21 0,1 0,0 0,0 0,0 0,19 0,-19 0,0 0,20 0,-20 0,-1 0,1 0,0 0,0 0,0 0,-20 0,40 0,-40 0,39 0,-19 0,0 0,20 0,-1 0,-19 0,0 0,0 0,20 0,-21 0,1 0,20 0,-40 0,20 0,0 0,-1 0,-19 0,20 0,-20 0,20 0,0 0,-20-19</inkml:trace>
</inkml:ink>
</file>

<file path=ppt/ink/ink4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17T07:02:50.99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137 0,'20'0,"0"0,-20 0,20 0,-20 0,20 0,0 0,-1 0,-19 0,20 0,0 0,-20 0,20 0,-20 0,40 0,-40 0,20 0,-1 0,-19 0,40 0,-20 0,0 0,19 0,-39 0,20 0,0 0,0 0,20 0,-20 0,-1 0,41 0,-1 18,-19-18,0 0,0 19,19-19,1 0,-21 18,1 0,-20-18,59 0,-39 18,-20-18,0 0,19 0,1 0,-20 0,19 0,-19 0,0 0,0 0,20 0,-21 18,21 1,-1-19,1 0,-21 0,41 0,-20 0,-1 0,21 0,-20 0,19 0,1 0,-1 0,1 0,-1 0,-19 18,19-18,-19 0,0 0,-1 0,1 0,0 0,0 0,19 0,-19 0,-1 0,-19 0,20 0,0 0,-1 0,1 0,0 0,-1 0,41 0,-41 18,1-18,20 0,-21 0,1 0,20 0,19 0,-19 0,-1 0,-19 0,-1 0,1 0,0 0,19 0,1 0,-40 0,19 0,1 0,20 0,-1 0,-39 0,20 0,-21 0,41 0,-20 0,-1 0,-19 0,20 0,19 19,-39-19,20 0,0 0,-1 0,21 0,-40 0,19 0,1 0,0 0,0 0,-1 0,-19 0,19 0,-19 0,19 0,1 0,19 0,-19 0,0 0,0 0,19 0,-19 0,19 0,-19 0,-20 0,19 0,1 0,-20 0,20 0,-20 0,19 0,-19 0,20 0,-1 0,1 0,20 0,-21 0,-19 0,20 0,19 0,-19 0,0 0,19 0,-19 0,0 0,19 0,-19 0,-20 0,19 0,-19 0,0 0,0 0,0 0,-20 0,20 0,0 0,-20 0,0 0,19 0,-19 0,0 0,0-19,0 19,-19 0,-21-18,40 0,-40 18,20-19,0 1,1 18,-1 0,-20-18,-19 18,19 0,20 0,-20 0,-19 0,-1 0,21 0,-21 0,1 0,-1 0,0 0,1 0,-1 0,-19 0,19 0,-39-18,0 18,20 0,19 0,-19 0,-20 0,40 0,-20 0,39 0,-20 0,21 0,-21 0,1 0,-1 0,20 0,-19 0,-1 0,21 0,-1 0,0 0,-39 0,39 0,1 0,-1 0,-20 0,21 0,-21 0,1 0,19 0,-20 0,21 0,-1 0,0 0,-19 0,-1 0,21 0,-1 0,0 0,1 0,-21 0,0 0,21 0,-21 0,21 0,-21 0,20 0,-19 0,-1 0,1 0,-1 0,21 0,-1 0,0 0,-19 0,39 0,-20 0,0 0,1 0,19 0,0 0,-20 0,1 0,19 0,-20 0,20 0,-39 0,39 0,0 0,-20 0,21 0,-1 0,0 0,0 0,0 0,-20 0,21 0,-1 0,-20 0,20 0,-19 0,19 0,-19 0,19 0,0 0,0 0,1 0,-1 0,20 0,-40 0,20 0,0 0,1 0,-41 0,60 0,-40 0,21 0,-41 0,40 0,-20 0,1 0,-1 0,0 0,1 0,19 0,-40 0,60 0,-39 0,19 0,-40 0,21 0,-1 0,0 0,20 0,-39 0,19 0,20 0,-19 0,-1 0,20 0,0 0,0 0,1 0,-1 0,-20 0,20 0,0 0,-19 0,19 0,0 0,0 0,20 0,-20 0,0 0,20 0,-19 0,19 0,-20 0,20 0,-20 0,0 0,20 0,-20 0,20 0,-20 0,1 0</inkml:trace>
</inkml:ink>
</file>

<file path=ppt/ink/ink4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17T07:02:58.09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39,'0'0,"20"0,0 0,19 0,-19 0,40 0,-1 0,-19 0,0 0,-1 0,1 0,19 0,-19 0,-20-17,0 17,20 0,-21 0,1 0,40 0,-40 0,-20 0,39 0,-19 0,20 0,-1 0,-19 0,0 0,20 0,0 0,-21 0,21 0,0 0,-1 0,-19 0,0 0,20 0,-20 0,-1 0,21 0,-20 0,20 0,-1 0,21 0,-60 0,40 0,-21 0,21 0,0 0,-20 0,0 0,19 0,1 0,-20 0,39 0,-19 0,20 0,-1 0,1 0,-1 0,1 0,-1 0,1 0,-1 0,1 0,-21 0,1 0,0 0,-1 0,1 0,20 0,-1 0,-39 0,20 0,19 0,1 0,-20 0,-21 0,21 0,0 0,39 0,-19 0,-1 0,1 0,-1 0,21 0,-21 0,1 17,-21-17,2 0,-21 0,0 0,0 0,19 0,1 0,-20 0,19 0,-19 0,20 18,-20-18,20 0,-1 0,1 0,0 0,-1 0,1 0,0 0,-1 0,21 0,-1 0,1 0,0 0,-1 0,-19 0,19 0,-19 0,19 0,-19 0,20 0,-40 0,19 0,1 0,0 0,-21 0,21 0,-20 0,20 0,-21 0,1 0,20 0,-40 0,20 0,20 0,-21 0,1 0,40-18,-60 18,20 0,19 0,-19 0,20 0,0 0,-21 0,1 0,20 0,-20 0,0 0,-1 0,21 0,-20 0,0 0,0 0,19 0,-19 0,20 0,0 0,-21 0,41 0,-40 0,39 0,-39 0,0 0,20 0,-20 0,-1 0,1 0,20 0,-20 0,0 0,19 0,-19 0,0 0,0 0,0 0,-1 0,21 0,-40 0,20 0,0 0,0 0,-20 0,39 0,-39 0,20 0,20 0,-20 0,0 0,19 0,-19 0,0 0,0 0,0 0,0 0,-20 0,19 0,-19 0,20 0,0 0,20 0,-20 0,-20 0,39 0,-39 0,40 0,-40 0,20 0,-20 0,20 0,-20 0,20 0,-1 0,-19 0,20 0,-20 0,20 0,-20-17,0 17,20 0,0 0,-20 0,20 0,-20 0,0 0,-40 0,0 0,20 0,-19 0,-1 0,-20 0,41 0,-21 0,20 0,0 0,-19 0,-1 0,0 0,-19 0,19 0,20 0,-20 17,21-17,-1 0,-20 0,0 18,20-18,1 17,-61-17,41 0,19 16,-40-16,21 0,-21 0,0 0,21 0,-1 17,0-17,-19 0,-1 0,41 0,-1 0,-20 0,-20 0,41 0,-21 0,20 0,-20 0,1 0,-1 17,20-17,-20 0,21 0,-1 0,0 0,-20 0,20 0,-39 0,-1 0,1 0,-1 0,1 0,-1 0,1 0,19 0,0 0,1 0,-1 0,20 0,0 0,0 0,-19 0,39 18,-40-18,20 0,0 0,-19 0,19 0,-20 0,20 0,-39 0,19 0,20 0,-19 0,-1 0,0 0,20 0,-19 0,-1 0,0 0,40 0,-39 0,-1 0,20 0,-20 0,1 0,-1 0,20 0,0 0,-39 0,39 0,0 0,-21 0,41 0,-39 0,19 0,0 0,0 0,-20 0,21 0,-1 0,0 0,20 0,-40 17,40-17,-20 0,1 0,-1 0,0 0,20 0,-40 0,20 0,1 0,-21 0,20 0,0 0,-20 0,21 0,-1 0,-20 0,0 0,21 0,-1 0,-20 0,20 0,0 0,0 0,-39 0,39 0,-20 0,1 0,-1 0,0 0,40 0,-39 0,39 0,-40 0,40 0,-20 0,0 0,20 0,-39 0,39 0,-40 0,20 0,20 0,-40 0,40 0,-39 0,19 0,20 0,-40 0,40 0,-20 0,0 0,1 0,-1 0,0 0,0 0,-20 0,21 0,-1 0,-20 0,20 0,0 0,-19 0,19 0,0 0,-20 0,-19 0,19 0,20 0,-19 0,-1 0,0 0,0 0,1 0,-1 0,0 0,1 0,19 0,-20 0,-19 0,39 0,0 0,0 0,0 0,0 0,-19 0,39 0,-20 0,0 0,0 0,-19 0,39 0,-40 0,20 0,0 0,0 0,-19 0,-1 0,20 0,0 0,0 17,1-17,-1 0,0 0,0 0,20 0,-20 0,20 0,-39 0,39 0,-20 0,0 0,0 0,20 0,-20 0,20 0,-40 0,40 0,-19 0,-1 0,0 0,20 0,-20 0,20 0,-20 0,20 0,-39 0,39 0,-20 0,20 0,-20 0,0 0,20 0,-20 0,20 0,-20 0,0 0,20 0,-19 0,19 0,-20 0,20 0,-20 0,0 0,0 0,20 0,-20 0,1 0,19 0,-20 0,20 0,0 0,20 0</inkml:trace>
</inkml:ink>
</file>

<file path=ppt/ink/ink45.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17T07:04:42.230"/>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37 15,'0'0,"0"0,19 0,20 0,-39 0,18 0,2 0,-1 0,0 0,1 0,-1 0,0 0,-19 0,19 0,0 0,1 0,-20 0,38 0,-38 0,20 0,-20 0,18 0,2 0,-1 0,-19 0,39 0,-39 0,19 0,-1 0,2 0,-20 0,19 0,1 0,-1 0,-19 0,19 0,-19 0,20 0,-20 0,-20 0,-18 0,-21 0,2 0,-1 0,-38-14,20 14,37 0,-18 0,18 0,0 0,39 0,-19 0,19 0,0 0,0 0,19 0,1 0,-1 0,1 0,-1 0,19 0,-38 0,19 0</inkml:trace>
</inkml:ink>
</file>

<file path=ppt/ink/ink46.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17T07:13:07.36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3164 85,'0'0,"-20"0,0 0,20 0,-20 0,0 0,-20 0,2 0,38 0,-40 0,0 0,21 0,-1 0,-20-20,40 20,-20 0,0 0,20 0,-20 0,20 0,-19 0,19 0,-20-19,0 19,-19 0,19 0,1 0,-21 0,20 0,0 0,0 0,-19 0,19 0,0 0,-20 0,40 0,-39 0,39 0,-19 0,-1-20,0 20,20 0,-20 0,-19 0,39 0,-40 0,20 0,0 0,-19 0,-21 0,40 0,1 0,-20 0,19 0,20-20,-40 20,20 0,0 0,-19 0,19 0,0 0,-20 0,20 0,1 0,0 0,-41 0,21 0,-21 0,20 0,1 0,-1 0,1 0,0 0,-1 0,0 0,1 0,19 0,0 0,-20 0,20 0,0 0,1 0,0 0,-1 0,0 0,0 0,0 0,1 0,-1 0,-20 20,20-20,-19 0,-1 0,0 0,21 0,-20 0,-1 0,20 0,0 0,0 0,1 0,-21 0,0 0,0 0,2 20,18-20,0 0,0 0,-19 0,-1 0,40 0,-20 0,-20 0,40 0,-39 0,39 0,-20 0,0 0,0 39,1-39,-1 0,20 19,-19-19,19 0,0 20,0 0,0-20,0 20,-20-20,20 0,0 19,0 1,0-20,0 19,0 1,0 0,0-20,0 20,0 19,0-39,0 20,-20-20,20 39,0-39,-20 40,20-40,0 19,0-19,0 0,0 20,0-20,-20 19,20 1,-20 0,20-20,0 39,0-19,0 0,0 19,0-39,0 20,0-1,0 1,0-20,0 20,0-1,0 21,0-21,0 1,0 0,0 0,0 19,0-39,0 39,0-19,0 0,0-1,0-19,0 20,0-1,0 1,0-20,0 40,0-21,0 1,0 19,0-19,0 0,20 19,-20-20,0 1,0 0,20 0,-20 19,20-39,-20 19,0 21,20-20,0 19,-20-20,0 1,0 20,0-20,19 0,20 38,-39-38,0 20,0-2,40-18,-20 0,-20 40,19-60,1 38,-20-18,40 0,-40 0,40 18,-40-18,39 0,-19 20,0-1,0-20,0 21,18-40,-38 40,40-21,-40 0,40 1,0 20,-21-20,1-1,0 0,-20 1,20-20,-20 0,20 20,0-20,-20 0,19 20,-19 0,20-1,-1-19,21 20,-40-1,40 1,-21 20,21-21,-20 1,20-20,-1 0,-19 0,0 0,0 19,-1-19,0 0,-19 0,20 0,0 0,0 0,0 0,-20 0,40 0,-40 0,39 0,-19 0,-20 0,40 0,-1 0,-19 0,19 0,1 0,-1 0,1 0,0 0,-1 0,21 0,-21 0,20 0,-19 0,0 0,-1 0,1 0,-20 0,0 0,38 0,-38 0,0 0,0 0,39 0,-39 0,0 0,0 0,19 0,-19 0,20-19,-1 19,0 0,-19-20,20 20,-20 0,0 0,-1 0,1 0,20 0,-20 0,-20-19,20-1,19 0,-20 0,1 20,20-19,-21-1,21 1,-20 19,0 0,20-20,-21 0,1 20,20-20,-20 0,18 20,-38-19,20 0,0-1,0 20,20-20,-20 0,-20 0,19 20,-19-38,60 38,-40-20,0 0,-1 0,1 0,19 20,-39-19,20 0,-20 19,20-20,0 20,-20-20,19 20,-19 0,40 0,-40 0,20 0,-20-20,0 0,20 20,0 0,-20 0,19-20,1 20,0 0,0-18,19 18,-39 0,39-20,-19 20,0 0,0 0,0-20,19 20,-39 0,20 0,0 0,0 0,0-20,-20 20,20 0,-1 0,1 0,-20 0,19 0,1-20,0 20,0 0,-1 0,21 0,-40 0,40 0,-40 0,40 0,-21-20,-19 20,40-18,-20 18,0 0,38-20,-38 20,0-20,20 20,-20 0,-20 0,39-20,-39 0,40 20,-40 0,40 0,-21 0,-19 0,39 0,-39-20,0 20,20-19,0 19,0 0,-20 0,20 0,-1 0,1-19,-20 19,20 0,0-20,0 20,-20 0,20 0,-20-20,19 0,1 20,0 0,0-20,-20 1,20 19,-1 0,-19-19,19 19,1 0,0 0,0-20,-20 20,20 0,-20-20,20 20,0-20,-20 20,19 0,-19-20,20 20,-20 0,0 0,20 0,0 0,-20-20,0 20,20 0,-20-19,0 19,0 0,0-19,20 19,-20 0,19 0,-19-20,0 20,0-20,20 20,-20-20,0 20,0-20,19 20,-19 0,20 0,0 0,-20-19,20 19,-20 0,0-19,19 19,-19-20,20 20,-20-20,20 20,-20 0,0 0,20 0,-20 0,0-20</inkml:trace>
</inkml:ink>
</file>

<file path=ppt/ink/ink47.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17T07:13:15.5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21,'20'-20,"-20"20,20 0,-20 0,20 0,0 0,-20 0,20 0,-20 0,20 0,-1 0,1 0,-20 0,20 0,0 0,0 0,0 0,-1 0,-19 20,20-20,-20 19,20-19,-20 0,20 20,0 0,-20-20,20 20,-20-20,20 0,-1 20,-19-20,20 20,-20 0,20-20,-20 0,20 19,0-19,-20 0,39 20,-39-20,0 20,20-20,0 0,-20 20,0-20,40 20,-40 0,20-20,-1 0,-19 20,20-20,-20 0,40 20,-40 0,20-20,0 0,0 20,-1 0,-19-20,20 0,0 0,-20 20,20-20,-20 0,20 0,0 19,-1-19,-19 0,40 20,-40-20,20 0,-20 0,21 20,-1-20,-20 0,19 0,-19 0,20 0,0 0,0 0,20 0,-20 0,-1 0,21 0,-20 0,0 20,19-20,-19 0,0 0,-20 0,20 0,0 0,0 0,0 0,-1 0,1 0,-20 0,20 0,-20 0,20 20,0-20,-20 0,20 0,-20 0,19 0,-19 0,20 0,0 0,-20 0,20 0,20 0,-40 0,20 0,-1 0,-19 0,20 0,-20 0,0 20,20-20,-20 0,20 0,0 0,0 0,-20 0,19 0,1 0,-20 0,20 20,-20-20,20 0,0 19,-20-19,0 0,20 20,-1-20,1 0</inkml:trace>
</inkml:ink>
</file>

<file path=ppt/ink/ink48.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17T07:15:32.499"/>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1270 65,'0'0,"-19"0,19 0,0 0,-20 0,20 0,0-19,-20 19,20 0,-20 0,0 0,20 0,-20 0,20 0,-19 0,0 0,19 0,-20 0,20-19,-20 19,0-19,0 19,20 0,-39 0,19 0,0 0,0 0,0 0,0 0,1 0,19 0,-20 0,0 0,20 0,-20 0,0 0,0 0,1 0,19 0,-40 0,40 0,-40 0,40 0,-20 0,-19 0,39 0,-20 0,20 0,-20 0,0 0,20 0,-20 0,20 0,-39 0,39 0,-20 19,20-19,-40 19,20-19,0 0,-18 19,18-19,0 0,0 18,0 1,0-19,1 0,-1 0,-20 0,40 19,-20-19,20 0,-20 18,1-18,-1 19,20-19,-20 19,0-19,20 0,-20 18,20 1,0-19,-20 18,0-18,20 19,0-1,0 1,0-19,0 19,0-19,0 37,0-37,0 38,0-38,0 18,0-18,0 19,0-19,0 19,0-1,0-18,0 18,0-18,0 19,20 0,-20-1,0-18,20 39,-20-39,0 17,20 2,0 0,-20-19,20 19,-20-1,0 1,20-19,-1 19,-19-19,20 17,-20 2,0-19,20 0,0 0,-20 0,0 20,20-20,-20 0,0 0,20 0,-20 18,19 2,1-20,-20 0,20 0,-20 0,20 0,0 18,-20-18,20 0,-20 0,19 0,-19 18,19-18,1 0,-20 0,20 0,-20 18,0-18,20 0,0 0,0 0,-20 0,19 0,1 0,-20 0,20 0,-20 0,20 0,0 0,0 0,-20 0,20 0,-20 0,39 0,-19 0,0 0,0 0,-20 0,39 0,-19 0,0 0,0 0,0 0,0 0,-1 0,-19 0,40 0,-40 0,40 0,-20 0,-20 0,39 0,-39 0,20 0,0 0,0 0,-20 0,20 0,-1 0,0 0,1 0,-20 0,40 0,-20 0,0 0,-1 0,-19 0,20 0,0 0,0 0,-20 0,40 0,-40 0,20 0,19 0,-39 0,40 0,-40 0,20 0,0 0,-1 0,1 0,-20 0,20 0,0 0,-20 0,20 0,-20 0,20 0,-20 0,20 0,-1 0,-19 0,20 0,-20 0,0 0,20 0,0 0,0 0,-20-18,20 18,-1-18,-19 18,20-18,-20 18,20-20,0 2,0-2,-1 20,-19 0,20 0,-1 0,1 0,0-19,0 19,0 0,-20 0,20-17,-20-2,19 19,-19 0,20 0,0 0,-20-19,0 19,20 0,-20 0,20-18,0 18,-20 0,0 0,0-19,0 0,19 19,-19-19,0 19,0-17,20-2,-20 19,20 0,-20-20,0 20,0-18,0-1,0 19,0-19,20 19,-20 0,0-18,0 18,0-18,0-1,0 19,0-19,0 19,0 0,0-18,0-1,20 19,-20-19,0 19,0-18,0 18,0-19</inkml:trace>
  <inkml:trace contextRef="#ctx0" brushRef="#br0" timeOffset="4383">1191 46,'0'0,"20"0,-20 0,20 0,0 0,-20 0,0 0,19 0,-19 0,20 0,-20 0,0 0,20 0,0 19,-20-19,0 0,0 18,20-18,-20 0,20 0,0 19,-20-19,19 0,-19 19,0-19,20 0,-20 0,20 18,0-18,-20 0,20 0,-20 0,20 0,-1 19,1-19,-20 0,20 0,0 19,-20-19,20 0,-20 0,20 0,-20 0,20 0,-1 0,-19 0,20 0,-20 0,0 18,20-18,0 0,-20 0,20 0,-20 0,0 19,20-19,-20 0,19 0,1 0,-20 0,20 0,-20 0,20 0,0 0,-20 0,19 0,-19 0,20 0,-20 0,19 0,1 0,-20 0,20 0,-20 0,20 0,0 0,-20 0,20 0,-20 18,0-18,19 0,-19 0,0 19,20-19,0 0,-20 0,0 0,20 0,-20 0,20 0,0 0</inkml:trace>
</inkml:ink>
</file>

<file path=ppt/ink/ink49.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17T07:34:58.247"/>
    </inkml:context>
    <inkml:brush xml:id="br0">
      <inkml:brushProperty name="width" value="0.05292" units="cm"/>
      <inkml:brushProperty name="height" value="0.05292" units="cm"/>
      <inkml:brushProperty name="color" value="#548DD4"/>
      <inkml:brushProperty name="fitToCurve" value="1"/>
    </inkml:brush>
  </inkml:definitions>
  <inkml:trace contextRef="#ctx0" brushRef="#br0">376 335,'0'0,"0"0,-19 0,19 0,-20 0,20 0,-20 0,20 0,-20 0,1 0,19 0,-20 0,20 0,-19 0,-1 0,20 0,-20 0,20 0,-20 0,20 0,-20 0,0 0,20 0,0 20,0-20,-20 0,20 19,0 1,-19-20,19 20,-20-20,20 0,0 20,-20-20,20 20,0-20,-20 0,20 19,0-19,0 0,0 19,0-19,-20 0,20 20,0 0,-20-20,20 20,0-20,0 20,0-20,0 19,0 0,0 1,0-20,0 20,0 0,0-20,0 20,0-20,0 20,0-1,0-19,0 0,0 19,0-19,20 0,-20 20,0-20,20 0,-20 20,20-20,-20 20,20-20,0 0,-20 0,19 0,-19 0,0 20,20-20,0 19,0 0,-20-19,20 20,0-20,-20 0,0 0,20 0,-20 20,0-20,19 0,-19 20,0-20,0 0,20 0,-1 20,-19-20,20 0,-20 20,0-20,20 0,0 18,-20 2,19-20,-19 0,20 0,-20 0,20 0,0 0,-20 0,20 0,-20 0,20 0,-1 0,-19-20,20 20,-20 0,20-18,-20 18,20 0,0-20,-20 20,0-20,0 20,0-20,20 20,-20-20,0 0,0 1,0 19,0-19,0 19,0-20,20 0,-20 0,0 20,0-20,0 1,0 19,0-19,0 19,0-20,0 0,0 20,0-20,0 20,0-20,0 20,0-20,0 1,0 19,0-19,0 19,0-20,0 0,0 20,0-20,0 20,0-20,0 20,-20 0,20-19,0 19,0-19,0 19,-20 0,20-20,-20 20,20 0,0 0,0-20,-20 20,20 0,0 0,-20 0,20 0,-20 0,20-20,-19 20,19 0,-20 0,20-20,-20 20,20 0,-20 0,20-19,0 19,0 0</inkml:trace>
  <inkml:trace contextRef="#ctx0" brushRef="#br0" timeOffset="3291">1090 1576,'0'0,"0"0,-20 0,20 20,0-20,-40 0,40 0,-39 0,39 0,-20 20,20-20,-20 0,20 18,-20-18,0 20,20-20,0 20,-20-20,20 0,0 0,-19 20,-1 0,20-20,-19 20,19-20,-20 19,0 0,0-19,0 0,20 0,0 0,0 20,0-20,-19 0,19 20,0-20,-20 0,20 0,0 20,-20-20,20 20,-20-20,20 0,0 19,0-19,0 19,0-19,-20 20,20-20,0 20,0 0,0-20,0 20,0 0,0-20,-20 19,20 0,0 1,0-20,0 20,0-20,0 20,0 0,0-20,0 19,0-19,0 20,-19-20,19 0,0 19,0 1,0-20,0 20,0-20,19 20,-19-1,0-19,0 20,0-20,20 0,-20 19,20-19,0 0,-20 20,0-20,20 20,-20-20,20 0,-20 0,19 0,1 0,-20 0,20 0,-20 0,40 0,-40 0,19 0,-19 0,20 0,-20 0,39 0,-39 0,20 0,0 0,0 0,-20 0,20 0,-20 0,19 0,1 0,-20 0,20 0,-20 0,20 0,0 0,-20 0,20 0,-20 0,20 0,-20 0,19 0,1 0,-20 0,0 0,20 0,-20 0,0-20,0 20,20 0,0-20,-20 1,20-1,-20 20,39 0,-39-19,0 19,20 0,-20-20,0 0,0 20,20 0,0-20,-20 20,0 0,20-39,-20 39,0-19,0 19,0 0,0-20,19 0,-19 20,20-20,-20 20,0-20,0 20,0-19,0 0,0 19,0-20,19 20,-19 0,0-20,0 0,0 20,0-20,0 20,0-20,0 20,0 0,0-19,0 0,-19 19,-1-20,20 20,-19-20,19 0,-20 20,20-20,0 20,-20 0,0-19,20 19,0 0,0-19,-20-1,20 20,0 0,0-20,-20 20,20 0,-19 0,19-20,0 20,-20-20,20 20,-20-20,20 20,0-18,0 18,0 0,-20-20,0 20,20-20,0 20,-20 0,20-20,-19 20,19 0,0 0,-20 0,20 0</inkml:trace>
  <inkml:trace contextRef="#ctx0" brushRef="#br0" timeOffset="6443">1644 197,'0'0,"0"0,0-19,-19 19,19 0,0 0,-20-20,20 0,0 0,-40 20,40-19,-40 19,40-20,-19 1,19 19,-20-20,20 20,-20 0,0 0,20 0,-20 0,20 0,-19 0,-1 0,20 0,-19-20,-1 0,0 20,0 0,20 0,-40 0,21 0,-1 0,20 0,-20 0,20 0,-20 0,0 0,0 0,1 0,-1 0,0 0,20 0,-20 0,0 0,0 0,20 0,-20 20,1-20,-1 0,0 0,20 20,-20-20,20 0,-20 20,20-1,-20 1,1-20,19 0,-20 0,20 19,0 1,0-20,0 20,-19-20,19 20,0-1,-20 1,20-20,0 19,0 1,0-20,0 20,0-20,0 20,0 0,0-1,0-19,0 20,0-20,0 19,0 1,0-20,0 20,20-20,-20 20,0 0,0-20,19 19,-19-19,0 39,39-39,-39 40,0-20,20-20,0 19,-20 0,0-19,0 20,0 0,0-20,0 20,0-20,0 20,0 0,0-1,0-19,0 19,0 1,0 0,0-20,20 0,-20 20,0-20,0 20,0-1,20-19,-20 19,20-19,-20 20,0-20,19 20,-19 0,0-20,0 0,40 0,-40 40,0-40,20 0,0 0,0 18,0-18,-1 20,-19 0,40-20,-40 0,20 0,-20 0,20 20,-20-20,20 0,-1 0,-19 0,20 0,0 0,0 0,0-20,0 0,-20 20,19-20,1 2,-1-22,-19 40,40-20,-40 20,20-20,-20 20,20-20,-1 1,-19 19,20-19,0 19,0-40,-20 40,20-20,0 0,-20 20,0-19,19 19,-19-39,0 39,0-20,0 0,20 20,-20-20,0 20,0-20,0 1,0 0,0 19,20 0,-20-20,0 20,0-20,0 0,0 20,0-20,0 20,0-19,0 19,0-19,0-1,0 20,0-20,0 20,0-20,0 0,-20 20,20-19,0 19,0-20,0 20,0-19,0-1,0 20,0-20,0 20,0-20,0 20,0-20,0 20,-20-19,20-1</inkml:trace>
</inkml:ink>
</file>

<file path=ppt/ink/ink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1T05:38:14.022"/>
    </inkml:context>
    <inkml:brush xml:id="br0">
      <inkml:brushProperty name="width" value="0.03528" units="cm"/>
      <inkml:brushProperty name="height" value="0.03528" units="cm"/>
      <inkml:brushProperty name="color" value="#548DD4"/>
      <inkml:brushProperty name="fitToCurve" value="1"/>
      <inkml:brushProperty name="ignorePressure" value="1"/>
    </inkml:brush>
  </inkml:definitions>
  <inkml:trace contextRef="#ctx0" brushRef="#br0">1134 354,'0'-25,"0"1,0-1,0 0,0 1,0-1,-24 25,24-25,-24 25,24-25,-25 25,25-25,-25 25,25-24,-25 24,25-24,-23 24,-2 0,25-25,-25 25,0 0,1-25,0 25,24-25,-25 25,0 0,1 0,-1 0,0 0,-23 0,-2 0,2 0,23 0,25 25,-25-25,1 0,-1 0,1 25,-25-25,24 25,0-25,-23 24,-2 0,25 1,2-25,23 25,-25-25,0 25,25 0,-25-1,25 1,-24 0,0-1,24 1,-25 24,25-24,-25-25,25 25,0 0,0-1,-24-24,24 24,-25 1,25 0,0 0,0-1,0 1,0 0,0 0,0-1,0 0,0 1,0 25,0-25,25-25,-25 49,0-25,0 1,0 24,0-24,24-25,-24 25,0 0,0 0,0 0,25-25,0 48,-1-23,0 0,-24 0,25-1,-25 1,25-25,0 49,-2-24,2-1,0 1,0-25,23 25,-48 0,50 0,-26-25,1 0,-1 24,1-24,-1 24,1-24,23 25,-23-25,25 0,-2 0,-48 25,25-25,0 0,-1 0,1 0,0 0,-1 0,25-25,-24 25,23 0,2 0,23 0,-73-25,50 25,-26 0,1-24,23 0,2 24,-2-25,-48 0,25 25,0-25,0 25,-1 0,-24-49,49 49,-49-25,49 1,-24-26,-1 50,1-24,-25-1,24 0,-24 0,25 0,0 25,-25-23,0-2,0 0,24 0,-24 0,0 0,24-24,1 0,-25 0,0 24,0 0,0 0,0 0,0 1,0-25,0 24,0 0,0 1,0-1,0 0,0 0,-25 25,25-24,0 0,-24 24,24-25,-24 25,24-25,-25 25,0-25,25 0,-24 25,-1 0,25-24,-24 24,-1 0,1 0,24-25,-25 25,0 0,25-24,-24 24,0 0,24-25,-25 0,0 25,0 0,2 0,23-24,-25 24,0 0,25-25,-25 25,1 0,0 0,24-25,-25 25,25-25,-24 25,-1 0,0 0,-23-25,23 25,0 0</inkml:trace>
  <inkml:trace contextRef="#ctx0" brushRef="#br0" timeOffset="7151">1920 1687,'-25'0,"-23"0,23 0,0 0,0 0,1-25,0 25,24-25,-25 25,0 0,1 0,-1 0,1 0,-25 0,24 0,-24 0,25 0,-26 0,2 0,48 25,-25-25,0 25,25 0,-25-25,1 25,24-2,0 2,0 0,-24 0,24 0,0-1,0 1,0 0,0-1,0 1,0-1,0 1,0 0,0 0,0 0,0 0,0-2,0 2,0 0,24-25,0 25,-24 0,25-25,-25 24,25-24,-25 25,25 0,-2 0,2-25,-25 24,25-24,0 0,-1 0,-24 24,24-24,1 0,0 0,-1 0,1 0,-1 0,1 0,-1 25,1-25,0 0,-1 0,0 25,1-25,0 0,0 0,-2 0,2-25,0 25,0 0,-1 0,1 0,-1 0,0 0,-24-25,25 25,-25-24,25 24,0-24,-2 24,-23-25,25 25,-25-25,0 0,0 1,0-1,0 0,0 0,0 0,0 2,0-2,0 0,0 0,0 0,0 0,0 1,0-1,0 1,0-1,0 0,0 1,0-1,-25 25,2 0,23-25,-25 25,25-25,-25 25,25-25,-25 25,25-23,-24 23,0 0,24-25,-25 25,25-25,-24 25,-1 0,0 0,0-25,2 25,-2 0</inkml:trace>
</inkml:ink>
</file>

<file path=ppt/ink/ink50.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17T07:35:10.742"/>
    </inkml:context>
    <inkml:brush xml:id="br0">
      <inkml:brushProperty name="width" value="0.05292" units="cm"/>
      <inkml:brushProperty name="height" value="0.05292" units="cm"/>
      <inkml:brushProperty name="color" value="#548DD4"/>
      <inkml:brushProperty name="fitToCurve" value="1"/>
    </inkml:brush>
  </inkml:definitions>
  <inkml:trace contextRef="#ctx0" brushRef="#br0">666 78,'0'0,"0"0,0 0,0-18,-20-2,2 20,18 0,-20 0,20 0,-20-19,20 19,-19 0,-1 0,20 0,0 0,-20 0,20 0,-18-20,-2 20,20 0,-19 0,-1 0,0 0,20 0,-19 0,19 0,-20 0,20 0,-18 0,-2 0,20 0,-20 0,20 0,-19 0,-1 0,20 0,0 0,-20 0,20 0,-18 0,18 0,-20 0,1 20,19-20,-20 0,20 0,-20 0,20 0,-19 19,0-19,19 0,-19 0,19 20,0-20,0 0,-20 0,20 18,-20-18,20 0,0 20,-19-20,19 19,0-19,0 20,-20-20,20 19,0-19,-19 20,19-2,0 2,0-1,0-19,0 20,0-1,0 1,-19-2,19-18,0 20,0 0,0-1,0-19,0 39,0-39,0 20,0-20,0 18,0 2,0-20,0 19,38-19,-38 0,0 20,20-20,-20 19,19-19,-19 20,0-20,0 0,20 0,-20 18,20-18,-20 0,19 20,-19-1,19-19,20 0,-39 0,20 0,-1 0,-19 0,38 0,-38 0,20 0,0 0,-1 0,1 0,-20 0,38 0,-18 0,-1 0,1 0,-20 0,39 0,-39 0,20 0,-20 0,38 0,-18 0,-20 0,0 0,19 0,1 0,-20 0,0-19,20 19,-20-20,18 20,2-18,-20 18,19-20,-19 1,20 19,-20-20,20 1,-20 19,0-20,0 20,19-18,-19-2,0 20,0-19,0 19,0-20,0 20,0-19,0-1,0 20,0-20,0 20,0-18,0-2,0 20,0-19,0 19,0-20,0 20,0-19,0-1,0 20,0 0,0-18,0 18,0-20,0 20,0-19,0-1,-19 20,19-19,-20 19,20 0,0 0,0-20,-20 20,20-18,0 18</inkml:trace>
</inkml:ink>
</file>

<file path=ppt/ink/ink5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17T07:35:14.268"/>
    </inkml:context>
    <inkml:brush xml:id="br0">
      <inkml:brushProperty name="width" value="0.05292" units="cm"/>
      <inkml:brushProperty name="height" value="0.05292" units="cm"/>
      <inkml:brushProperty name="color" value="#548DD4"/>
      <inkml:brushProperty name="fitToCurve" value="1"/>
    </inkml:brush>
  </inkml:definitions>
  <inkml:trace contextRef="#ctx0" brushRef="#br0">557 0,'0'0,"0"0,0 0,-19 0,19 0,-20 0,20 0,-20 0,0 0,0 0,20 0,-18 0,-2 20,0-20,0 0,1 0,19 0,-20 0,20 0,-19 0,-1 19,20-19,0 0,-19 0,19 0,0 20,-20-20,20 18,-20-18,20 20,-20-20,20 0,-19 19,19-19,0 0,-19 20,19-1,-20-19,20 20,0-20,-20 0,20 18,0-18,-20 0,1 20,19-1,0-19,0 20,-20-20,1 19,19 1,-20-20,20 0,0 0,0 19,-19-19,19 19,0-19,0 0,0 0,0 19,-20-19,20 20,0-20,0 19,0-19,0 20,0-1,0 0,0-19,0 39,0-39,0 19,0-19,0 20,0-1,0-19,0 20,0-20,0 18,0 2,0-20,0 19,0-19,0 0,0 20,0-20,20 0,-20 19,0-19,19 0,1 0,-20 0,19 0,-19 0,39 20,-39-20,20 0,-20 0,40 0,-21 18,0-18,21 0,-40 0,20 0,-1 0,-19 0,20 0,-1 0,1 0,-20 0,39 0,-19 0,0 0,-20 0,18 0,2 0,0 0,0 0,-20 0,20 0,-1 0,0 0,-19 0,20 0,0 0,-20 0,19 0,-19 0,20 0,0-18,0 18,-20 0,18-20,2 20,0 0,-20 0,0 0,20-19,-20 19,19-20,1 20,-20-19,19-1,-19 20,20-18,0 18,-20-20,0 1,0 19,19-20,-19 20,0-39,0 20,0 19,0-19,0 0,0-1,0 20,0-19,20-1,-20 20,0-19,0 19,0-19,0 0,0 19,0-20,0 20,0 0,0-19,0 19,-20-20,20 1,0 19,0-20,-19 20,19 0,-20 0,20-18,0-2,0 20,-20 0,20 0,0-19,-19 19,19-20,-20 20,1 0,19 0,0 0,-20 0,20 0,-20 0,0 0,20-19,0 19,0-20,-18 20,18 0,-40 0,40 0,-20 0,20 0,-19 0,19-18,0 18,0 0,-20 0,0 0,20 0,-19 0,19-20,0 20,-19 0,19-19,-20 19,20 0,-20 0,20 0</inkml:trace>
</inkml:ink>
</file>

<file path=ppt/ink/ink5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17T07:35:25.516"/>
    </inkml:context>
    <inkml:brush xml:id="br0">
      <inkml:brushProperty name="width" value="0.05292" units="cm"/>
      <inkml:brushProperty name="height" value="0.05292" units="cm"/>
      <inkml:brushProperty name="color" value="#548DD4"/>
      <inkml:brushProperty name="fitToCurve" value="1"/>
    </inkml:brush>
  </inkml:definitions>
  <inkml:trace contextRef="#ctx0" brushRef="#br0">514 30,'-20'0,"20"0,-20 0,1 0,-1-19,1 19,19 0,-40 0,20 0,0 0,0 0,20 0,-20 0,1 0,19 0,-19 0,19 0,-20 0,20 0,-20 0,0 0,20 0,-20 0,20 0,-19 0,-1 0,20 0,-20 0,0 0,20 0,-19 0,-1 0,20 0,0 0,-20 0,20 0,-19 0,19 19,-20-19,20 0,0 19,0-19,0 19,0 0,0-19,0 18,0-18,0 20,0-1,0-19,0 19,0-19,0 19,0-19,0 19,0 0,0-19,0 19,0-19,0 19,0 0,0-19,0 19,0-19,0 0,20 19,-20-19,0 20,0-2,0-18,0 19,0-19,19 0,-19 19,20-19,-20 19,20 0,-20-19,0 20,19-20,-19 0,20 0,-20 19,0-19,20 0,-20 18,20-18,-20 0,19 0,-19 0,20 0,-20 0,0 0,20 0,0 0,-20 19,0-19,20 0,-20 0,19 0,0 0,-19 0,20 0,-20 0,20 0,0 0,-20 0,20 0,-20 0,20 0,-20 0,20 0,-1 0,-19 19,20-19,-20 0,19 0,1 0,-20 0,20 0,-20 0,20 0,-20 0,19 0,1 0,-20 0,20 0,-20 0,0 0,20 0,0 0,-20 0,0-19,19 19,-19 0,0-19,19 1,1-1,-20 19,20 0,-20-20,0 20,0-19,0 19,0-19,0 19,20 0,-20-19,0 0,0 19,0-18,0 18,0-20,0 20,0-19,0 0,0 19,0-19,0 19,0-19,0 0,-20 19,20 0,0-19,0 19,0 0,0-19,-20 19,20 0,0-19,-20 19,20 0,0-19,-19 19,19 0,0 0,-19 0,19-19,-20 19,20 0,0 0,0-20,-20 2,20 18,-20 0,20 0,0 0,-20 0,1 0,19-19,-20 19,20 0,-20-19,20 19,-20 0,20-19,0 19</inkml:trace>
</inkml:ink>
</file>

<file path=ppt/ink/ink5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17T07:35:30.835"/>
    </inkml:context>
    <inkml:brush xml:id="br0">
      <inkml:brushProperty name="width" value="0.05292" units="cm"/>
      <inkml:brushProperty name="height" value="0.05292" units="cm"/>
      <inkml:brushProperty name="color" value="#548DD4"/>
      <inkml:brushProperty name="fitToCurve" value="1"/>
    </inkml:brush>
  </inkml:definitions>
  <inkml:trace contextRef="#ctx0" brushRef="#br0">376 1,'0'0,"-18"0,18 0,-19 0,19 0,-20 0,1 0,0 0,19 0,-20 0,1 0,19 0,-18 0,18 0,-20 0,20 0,-19 0,-1 0,20 0,-19 0,19 0,-19 0,0 0,19 20,0-20,-19 0,19 0,-19 19,19-19,0 0,0 20,-20-20,20 19,0-19,0 20,-19-20,19 0,0 39,0-39,0 0,0 20,-19-20,19 19,0 0,0-19,0 20,0-20,0 20,0-1,0-19,0 20,0-20,0 20,0-20,0 18,0 2,0-20,0 20,0-20,0 19,0 1,0-20,0 20,0-20,0 20,0-20,0 18,0 2,0-20,0 20,0-20,0 39,0-39,0 20,0-20,0 19,0-19,0 0,0 19,0-19,0 20,0-20,0 20,19-20,-19 0,19 19,-19-19,20 0,-20 20,0-20,19 0,-19 0,0 0,19 0,0 0,-19 0,19 0,-19 0,19 0,1 0,-1 0,-19 0,20 0,-2 0,-18 0,19 0,-19 0,20 0,-20 0,19 0,0 0,-19 0,20 0,-20 0,19 0,-1 0,-18 0,20 0,-20 0,19 0,-19-20,0 20,19 0,1 0,-20-19,19 19,-19 0,0 0,19 0,0-20,-19 0,19 20,-19 0,0-19,20 19,-20 0,0-19,19 19,-19-20,0 0,19 20,-19-19,0 19,0-20,0 0,0-18,0 38,0-20,0 20,0-20,0 20,0-19,0-1,0 20,0-20,0 20,0-18,0-2,0 20,0 0,0-20,0 20,0-19,0 19,0-20,0 0,0 20,0-19,0 19,0-19,0-1,0 20,0-20,0 20,0 0,-19 0,0 0,19-19,0 19,0 0,-20 0,20-20,0 20,0-19,-19 19,0 0,19 0,-19 0,19-20,0 20,0 0,-19 0,19-19,0 19,-20-20,1 20,19 0,-19 0,19 0,-20 0</inkml:trace>
</inkml:ink>
</file>

<file path=ppt/ink/ink5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17T07:35:20.539"/>
    </inkml:context>
    <inkml:brush xml:id="br0">
      <inkml:brushProperty name="width" value="0.05292" units="cm"/>
      <inkml:brushProperty name="height" value="0.05292" units="cm"/>
      <inkml:brushProperty name="color" value="#548DD4"/>
      <inkml:brushProperty name="fitToCurve" value="1"/>
    </inkml:brush>
  </inkml:definitions>
  <inkml:trace contextRef="#ctx0" brushRef="#br0">3 599,'0'0,"0"-20,0 0,0 20,0-20,0 0,0 1,0 19,0-20,0 20,0-20,0-1,0 1,0 20,0-20,0 0,0 20,0-19,0 19,0-20,0 20,0-20,0 0,0 20,0-20,0 20,20-20,-20 1,0 19,0-20,0 20,0-20,0 20,0 0,0-20,18 0,-18 20,0 0,20 0,-20-21,19 21,-19-19,20 19,0-20,-1 0,-19 20,38-20,-38 0,40 20,-21 0,-19-20,39 20,-39 0,19 0,1-20,-1 20,-19 0,20 0,-20 0,19 0,1 0,-20 0,19 0,-19 0,0 0,19 20,1-20,-20 0,20 20,-20-20,0 20,19-20,-19 20,0-20,20 20,-1-20,-19 0,0 20,0-20,0 0,0 19,19 2,-19-21,0 20,0-20,0 20,0 0,0-20,20 0,-20 20,0-20,19 0,-19 19,0-19,0 20,0 0,0-20,0 20,0-20,0 20,0 0,0-20,0 19,0-19,0 0,0 20,-19-20,19 20,0 0,0-20,0 21,0-21,0 0,0 20,0 0,-20-20,20 0,0 0,-19 19,19-19,-19 0,19 20,0-20,-20 0,20 0,0 0,-19 20,19-20,-20 0,20 20,-20-20,20 0,0 0,-19 0,19 20</inkml:trace>
</inkml:ink>
</file>

<file path=ppt/ink/ink55.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11-08T06:13:21.476"/>
    </inkml:context>
    <inkml:brush xml:id="br0">
      <inkml:brushProperty name="width" value="0.05292" units="cm"/>
      <inkml:brushProperty name="height" value="0.05292" units="cm"/>
    </inkml:brush>
  </inkml:definitions>
  <inkml:trace contextRef="#ctx0" brushRef="#br0">14975 13741,'18'0,"-18"17,-35 19,35 17,17-53,-34 0,17-36,0 54,0 0,0 17,0 71,0-71,53 0,-18-35,-17 0,52 0,-35 0</inkml:trace>
</inkml:ink>
</file>

<file path=ppt/ink/ink56.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11-08T06:14:26.86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23213 5609</inkml:trace>
</inkml:ink>
</file>

<file path=ppt/ink/ink57.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11-08T06:14:31.68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23213 5609,'70'-35,"71"53,-17 17,-54-35,-52 0,17 0,71 0,-71 0,-17 0,17 0,-17 0,106 53,-89-53,18 0,-18 0,0 0,-17 0,211-159,-194 124,-17 35,53 0,-1 0,1-36,-54 36,19 0,-19 0,19 0,-1 18,-35 0,35 17,-17 0,-18-17,-124-18,54 0,17 0,-18 0,1 0,17 0,18 0,-36 0,53 0,-17 0,0 0,-18 0,18 0,-36 0,53 0,-17 0,0 0,17 0,-17 0,-18 0,-18 0,1 0,35 0,-124-106,35 141,-70 106,247-105,18-36,-1 0,-52 0,53 0,-54 0,19 0,34 0,-52 0,17 0,36 0,-1 35,-52-35,17 0,0 0,-17 0,17 0,1 35,-19-35,18 18,-17-18,53 0,-36 0,-17 0,17 0,0 0,-17 0,17 0,-17 0,17 0,35 0,-52 0,17 0,124 0,-124 0,-17 0,17 0,-17 0,17 0,1 0,-19 0,-34 35,-1-35,-53 35,1-35,-1 0,18 0,18 36,-36-36,1 0,17 0,-18 0,1 0,35 35,17-35,-53 0,36 0,18 0,-54 0,36 0,17 0,-53 0,54 0,-18 0,-1 0,-34-18,52 18,-17 0,17 0,-17 0,0 0,-71 0,35 0,54 0,-19 0,1 0,17 0</inkml:trace>
</inkml:ink>
</file>

<file path=ppt/ink/ink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1T05:40:25.075"/>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3323 889,'25'-24,"0"24,0 0,-1 0,51 0,-75 24,49-24,-24 0,0 0,0 0,0 0,24 0,-24 0,0 0,0-24,0 0,-25 0,24 24,1-23,-25-1,25 0,0 1,-25-1,0 1,25 23,-25-24,0 0,0 0,0 0,0 1,0-1,0 0,0 0,-25 0,25 0,0 1,-25 23,25-24,-25 24,0-24,1 24,24-24,-25 24,0-24,0 1,0 23,0-24,1 24,-26-24,50 0,-25 24,0 0,1 0,-1 0,-124-24,124 1,-74-1,74 24,-49 0,24 0,25 0,1-24,-26 24,1-24,-50 24,50 0,-51-24,76 24,-26-23,25 23,0-23,0 23,1 0,-51 0,1 0,-25 0,49 0,-24 0,24-24,25 24,0 0,1 0,-26 0,0 0,1 0,24 0,0 0,-24 0,24 0,0 0,0 0,0 0,1 0,-1 0,-50 0,26 0,24 0,0 0,0 0,0 0,1 0,-1 0,-25 24,25-24,1 0,-1 0,0 0,0 0,0 0,1 23,-1-23,-50 0,51 0,-50 0,25 0,24 0,-25 0,25 0,1 0,-1 0,0 0,0 23,0-23,1 0,-1 0,0 0,0 0,-25 24,-24-24,49 0,-24 0,24 24,0-24,0 0,0 24,1-24,-1 0,25 24,-25-24,25 23,-25 1,0 0,1 0,24 0,0-1,-25-23,25 24,-25 0,0-24,25 24,0 0,0-1,0 1,0 0,0 0,-25 0,25 0,0-1,0 1,0 0,25-24,0 0,-25 48,25-48,-25 23,25 1,-1-24,1 0,0 0,0 0,0 23,74 1,-74-24,74 24,-74-24,-1 0,26 0,-25 0,0 0,0 0,24 0,-24 23,0-23,24 24,1-24,-25 0,0 0,-1 0,1 0,0 0,48 0,-23 0,-25 0,24 0,-24 0,50 0,-51 0,26 0,-50 24,50-24,-26 0,1 0,0 0,0 0,0 0,-1 0,1 0,0 0,50 24,-26-24,-24 0,0 0,0 0,-1 0,1 0,25 0,-25 0,-1 0,1 0,50 0,-51 0,26 0,-25 0,0 0,-1 0,1 0,0 0,0 0,0 0,-1 0,1 0,0 0,0 0,0 0,-1 0,1 0,25 0,-25 0,-1 0,1 0,0 0,0 0,0 0,0 0,-1 0,1 0,0 0,0 0,0 0,-1 0,1 0,0 0,25 0,-26 0,0 0,1 0,0 0,0 0,-1 0,1 0,0 0,0 0,0 0,-1 0,1 0,0 0,25 0,-1 0,-24 0,0 0,0 0,-1 0,1 0</inkml:trace>
</inkml:ink>
</file>

<file path=ppt/ink/ink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1T05:48:30.885"/>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0 0,'24'0,"26"24,-25 26,123 25,24-26,-97-49,24 75,-25-51,0 1,-49-25,-25 25,24-25,-24 25,0 24,50 26,-25-50,-25 49,25-49,-1 0,-24 49,25-49,-1 49,-24-49,0 25,0-26,25 1,-25 0,0 0,0 24,0-24,25-25,-25 25,0 0,0 0,0 0,0-1,0 1,0 0,0 0,0 0,0-2,24 27,1 0,-25-1,0-24,0 0,0 0,0-1,25 1,-25 0,25 25,-25-26,25 1,-25 25,0-25,24-1,1-24,-25 25,0 0,25-25,-25 25,24-25,1 25,0-25,-1 0,-24 24,50 1,-25 0,24 25,-24-50,24 49,0 1,-24-50,0 25,0-25,-25 49,49-49,-49 50,50-50,23 74,2 1,-50-75,49 49,-24 1,-2-25,-48 0,25-25,-25 24,0 1,0 50,0-51,50 76,-1 24,-24-100,0 51,-25-50,49 24,-49 26,24-51,-24 26,25 0,0-25,-25 24,0-24,0 0,0 0,25 24,-25-24,25 49,-1-49,-24 0,0 0,0 0,0-1,0 26,0 0,0 24,0-25,0-25,0 26,0 0,0-1,-24 1,24-25,0-1,0 1,0 0,-25 0,25 0,-25 0,25 24,0-24,0 0,-25 24,-24 26,49-50,-24 24,-1 1,0-50,25 25,-25-1,25 1,0 0,0 0,0 0,0 24,-25-49,25 25,0 0,0 24,0-24,0 50,25-1,-25-49,0 24,25-49,-25 25,0 0,0 0,25 0,-25 0,0-1,0 1,25 0,-25 25,0-1,0 1,0-25,0-1,0 26,0-25,-50 99,25-75,-24 51,-1-76,25 51,0-50,2 24,-2-49,25 25,-25 0,25 0,0-1,-25-24,25 25,-25 25,1-50,-1 49,25-24,-50 25,25 0,1-27,0 27,24-25,-25 24,0-24,25 0,-25-25,1 50,-1-1,0-49,0 50,25-25,-25-1,25 26,0-25,-24-25,24 25,24 24,-24-24,25 25,-25-26,0 1,0 0,0 0,0 0,0-1,0 1,0 0,-25 0,25 0,-73-1,23 26,26-25,-26 0,25-25,-24 25,24-25,0 24,25 1,-24-25,-1 0,25 25,-49 0,-26 0,1 49,25-74,0 25,-26 0,50-25,-24 24,49 1,-25-25</inkml:trace>
</inkml:ink>
</file>

<file path=ppt/ink/ink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11T05:51:53.312"/>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3545 1617,'0'-24,"0"-1,-49 0,24 25,-25-74,-49 49,74-25,-24 25,-1-24,1 24,24 0,-50 0,51-24,-1 49,0-25,25 0,-25 25,1-25,0 25,24-25,-50 1,50-26,-25 50,0-25,25 0,-24 1,-1 24,0-51,0 51,0-25,1 25,24-25,-50 1,25 24,-24-25,24 0,0 25,0-25,0 25,-49-49,24 24,25 0,-23 0,-27 0,-24-24,74 49,-99-50,100 25,-51 25,50-49,1 49,-26 0,25 0,25-50,-25 50,1-25,0 25,-1-25,0-24,0 49,1-25,-1 0,-25 0,0-24,26 49,-26-50,-24 50,49-25,-25 1,25 24,-24-25,24 25,-25 0,-23-25,23 25,26 0,-1 0,-50 0,51 0,-26 0,0 0,26 0,-1 0,0 0,0 0,0 0,1 0,24 25,-25-25,0 0,-49 25,24-1,1-24,24 25,1 0,-1-25,0 0,25 25,-25-25,25 25,0-1,-25-24,25 25,-24 0,24 0,-25 24,25-24,0 0,0 0,-25-25,25 25,0 24,-25-24,25 0,-25 25,25-26,0 26,0-25,0 0,0 24,0 1,0 24,0 2,0-52,0 51,0-50,0 24,0-24,25 25,-25-1,0-24,0 25,0-26,50 26,-25 25,24-1,-49-49,50 99,-25-99,24 99,-24-75,49 50,-50-74,26 74,24-49,-74-25,50 24,-50-24,50 25,-50-25,49 24,-24-24,25 25,-50-26,49 26,-24-25,0 49,0-74,-1 50,1-24,0-26,0 25,-1-1,0 1,1 0,0-25,0 25,0 0,24-1,-49 1,25-25,0 0,-25 25,25 0,-25 0,74 24,-24 26,49 24,-74-74,74 74,-99-74,73-1,-48 1,-25 25,25-50,-25 25,25-1,0 26,-1-25,26 49,24-24,-74-25,50 49,-25-49,49 25,-49-1,0 1,0-25,-1-25,-24 49,25-24,0 0,0 0,23 49,-23-49,25 24,-1 51,1-51,-50-24,25 25,0-50,0 25,-25 0,24 25,1 0,-25-26,25 26,-25-25,50 49,-50-24,24 49,26-25,-50-49,0 25,0-1,0 26,0-50,0 24,0-24,0 25,0-26,0 1,0 25,0-25,25 24,0 26,-25-1,0-24,0 49,0-49,0 49,0-50,24 51,-24-51,0 26,0 0,0-25,0 24,0-49,25 24,-25-24,25 50,-25-51,25 51,0-25,-1-1,0 26,-24-51,50 26,-50 0,25 24,-1-24,1-26,0 76,-25-76,74 26,-74 0,50-26,-50 1,0 0,0 0,0 0,25-25,-25 24,0 1,0 0,0 0,0 24,25 1,24 25,-49-51,25 26,0-25,-25 24,49-24,-49 0,50 0,-50 24,25-49,-25 51,25-51,-1 25,-24 0,25-25,-25 24,24 1,1 0,0-25,24 50,-24-26,25 26,-25-50,-1 25,1-25,-25 25,0-1,50 26,-25 24,-25-49,49 25,-49-25,25-1,-25 1,25-25,-25 25,25-25,-25 25,24-25,1 25,25-1,-1-24,-24 25,-1 0,75 0,-24 25,-51-50,26 24,-25-24,24 25,1-25,-25 0,0 0,0 0,-1 0,26 0,0 0,-26 0,1 0,-1 0,26 0,-26 0,1 0,0-25,0 25,49 0,-24 0,74 0,-99 0,99-24,-50 24,-49 0,48 0,-48 0,0 0,0 0,-25-25,0-25,49-99,-24 124,0-24,-25-1,25 1,0 49,-1-50,1 25,0-24,0 24,-25-25,25 1,24-26,-49 1,0 49,0-26,25 27,0-26,0 0,-25 1,24-1,26 1,-50-1,49 0,-25 25,1 1,0 24,0-50,0 25,-1 25,1-25,0 25,0-49,0 49,-25-25,24 0,1 0,25-24,-50-1,49 25,-24-24,0-26,25 75,-25-99,24 99,-49-74,50 74,-26-25,25 0,-24 0,0-24,0 24,-1 0,-24 0,25 25,-25-24,0-26,25 25,0-25,0 26,-25-26,24 0,1 26,0-1,-25-25,25 25,-25 1,0-1,25 0,-1 0,-24-25,50 0,-25 0,0 26,-1-26,1 25,0-24,0 49,0-50,-1 25,25-24,-24-1,0 25,-1-24,1-1,25-24,-25 24,-25 25,74-49,-74 49,50-25,-25 1,49-1,-74 25,25 0,0-24,-1 49,-24-25,25 0,0 0,0 1,-25-1,25 0,-1 0,0 0,-24 1,25-1,0 0,0 0,24 0,-24 1,25-1,-26 0,26 0,-50 0,50 25,-50-24,74-1,-24-50,-26 75,1-24,0-1,0 0,0 0,-1 25,-24-25,25 25,-1-25,1 0,49 0,-74 0,50 0,0 0,-1 1,-49-1,25 0,0 25,-25-25,25 25,-1-25,1-24,0 49,0-25,24-25,-24 50,0-24,0-1,0 25,24-25,-49 0,49 25,0-25,-24 25,0-24,0 24,0-25,-1 25,26-25,-25 0,49 25,-24 0,-1-25,-24 1,50 24,-50-25,-1 0,1 25,0 0,24-25,-25 0,1 25,0 0,-25-24,25 24,24-25,-49 0,25 0,0 25,25-25,-26 1,1-1,0 25,-25-25,25 25,0 0,24-50,-49 25,50 1,-25-1,-25 0,49 0,-24 0,-25 1,0-1,25 25,-25-25,24 25,0-25,1 0,-25 1,0-1,25 25,-25-25,25 25,0-50,-25 26,24-1,-24 0,0 0,25 25,0-25,-25 1,0-1,0 0,25 25,-25-25,0-24,0 24,25-25,0-24,-25 48,0 1,0-24,24-1,-24-25,0 1,0 49,0-24,0-1,0-49,0 74,0 0,0 0,0 1,0-1,0 0,0-25,-24 1,-26 24,0-25,1 1,24-1,-50 25,51 1,-25-1,24 0,0 25,1 0,24-25,-50 25,25-25,-99 25,50 0,-75 0,-24 0,149 0,-76 0,75 0,-24 0,24 0,0 0,0 0,1 0,-1 0,-74 25,49 0,-24 25,49-50,-49 49,25-24,-1-25,1 25,24 0,0-25,-25 24,1 1,49 0,-25-25,-49 50,49-1,0-49,-25 50,26-50,-26 25,25-1,-48 1,48-25,-50 25,51 0,-51 0,26-1,-51 26,26-25,49-25,-99 49,100-24,-75 0,50 0,-26 0,50-1,1-24,-51 25,25-25,-24 0,49 25,-74-25,50 0,-99 0,-26 0,100 0,-100 0,100 0,-99 0,98 0,-73 0,98 0,-49 25,24-25,51 0,-75 0,75 0,-51 0,50 0,-49 0,0 0,24 0,-24 0,-1 0,-23 0,48 0,-99 0,100 0,-75 0,49 0,51 0,-51 0,50 0,1 0,-1 0,0 0,-24 0,-25 0,49-25,-49 25,24 0,-49-25,49 25,-123-25,50 1,73 24,0-25,26 25,24-50,-75 1,50 24,1 0,24 0,-25 25,0-25,0 25,0-24,1-1,-26 0,25 0,0 0,1 1,-1-1,0 25,25-25,-25 0,25 0,-24 1,24-1,0 0,-25 0,1 0,24 1,0-1,-25 0,25 0,0 0,-25 1,25-1,0 0,-25 25,25-25,-25 0,25 1,0-1,-24 0,24 0,0 0,0 1,-50-1,50 0,0 0</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10T07:43:14.62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1374 39,'-19'0,"0"0,19 0,-20 0,-20 0,40 0,-40 0,40 0,-19 0,-20 0,-1 0,40 0,-20 0,1 0,-1 0,0 0,0 0,20 0,-19 20,-1-20,0 0,1 0,-1 0,0 0,0 0,0 0,1 0,0 0,-1 0,20 0,-40 0,40 0,-20 0,20 20,-20-20,1 0,0 20,19-20,-40 0,40 0,-20 0,20 0,-20 0,0 20,20-20,-19 0,19 0,-39 0,39 39,-40-39,40 20,-20 0,20-20,-19 20,-1-20,20 19,-20 1,-19-20,39 20,-20-20,1 19,-1 1,20-20,-20 20,0-20,0 40,20-40,-20 20,1-20,19 19,-19 1,-1 0,0 0,20-20,-20 20,0 0,20-1,0 1,0 0,-39 20,39-40,-19 20,19 19,0-39,-20 20,0-1,20 1,0-20,0 40,-20-40,20 19,0 1,0 0,0 0,0 0,0 0,0 39,0-39,0 20,20-1,-20-19,20 20,0 0,-1-22,-19 2,0 0,19 0,-19 0,0-20,0 20,0 0,0-20,0 19,20 1,-20 0,0 0,20-20,-20 20,0 0,0-1,0 1,0 0,0 0,0 0,0 0,0 39,0-39,-20 19,0-39,20 39,-19 1,19-40,0 20,-19-20,19 20,-20-20,0 39,20-19,0 0,-20 20,20-20,0 0,0-1,0 1,0 20,0-20,0 0,0 19,0 0,0-19,0 0,0-1,0 21,0-20,0 20,0-20,0-1,20 1,20 0,-21 0,20 20,-19-21,20 1,-20 0,18 0,22 0,-1 0,-20-20,-19 38,39-38,-39 0,0 40,-20-40,20 0,-1 0,1 0,19 20,-19-20,20 0,-1 0,-20 0,1 0,0 0,40 0,-41 0,20 0,1 0,19 0,-20 0,-19 0,20 0,-1 0,1 0,18 0,2 0,-1 0,0 0,-19 0,38 0,-18 0,18 20,-18 0,-1-1,0 1,0 0,20 0,-20 0,-19 0,-1-20,-20 0,21 0,-20 0,0 0,19 0,-19 0,-1 0,-19 0,20 0,0 0,0-20,-20 20,39-40,0 40,1-20,-21 0,1 20,20-19,-1-1,-19 20,-1 0,1-40,20 40,-40 0,20-20,0 0,38-38,-38 38,40-40,18 1,-38 59,19-40,19 20,-18 1,-21 19,20 0,-19-20,-20 20,0-20,-2 20,2 0,0 0,0-20,-20 20,20-20,0 0,-1 20,-19 0,39 0,-19-39,20 19,-20 20,-1-20,1 1,-20-1,20 20,-20-20,19 20,-19-19,40-1,-21 0,1 0,0-20,0 21,0-1,-1 0,1 0,-20 0,19 0,-19 20,0-39,20 19,-20 0,0 0,0 0,0 0,0-19,0 20,0-1,0-20,0 40,0-19,0-21,0 20,0 0,0 0,0 0,0-19,0 19,0 20,0-20,0 0,-20-19,20 39,0-40,-19 20,-1 0,1-20,-1 40,0-38,-20 18,21-20,19 40,-20-39,0 39,1-20,-21 0,21 20,-21-40,0 20,1 20,0 0,-1 0,-18 0,18 0,20 0,-20 0,1-20,20 1,-21-1,0 0,21 0,-21 20,-19 0,20 0,19 0,-20-20,40 20,-19 0,0-20,-1 20,0 0,0 0,0-19,0 19,20-20,-20 0,2 20,-22-39,20 39,0-39,20 39,-39-20,39 0,-39-20,19 20,-20-19,20 19,-19 20,19 0,1-40,-1 40,0 0,1-20,-1 20,20-20,0 20,-20 0,0 0,20-19,-19 19,-1 0,0 0,1 0,-1-20,20 0,-40 0,40 0,-39 20,0-20,-1 20,20 0,0 0,1 0,0 0,-1 0,20 0,-20 0,0 0,20 0,-20-19,20 19,-39 0,19 0,1 0,-1 0,0 0,0-20,1 20,19 0,-40 0,20 0,1-20,-1 20,1 0,19 0,-20 0,20-19,0 19,-20 0,20-20,0 20,-20 0,20 0,-20 0,20-20,-20 20,20 0,0 0,0-20,-19 20,19-19,-19 19,19 0,-20 0,20 0,0-20,0 20,-20-20,20 20,0-20,-40 20,40 0,0-20,-20 20,20 0,0 0,0-20,-19 20,19 0,-19 0,19-19,0-1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1AA8BE-AE33-4C14-9106-DD5AA2FEEAC5}" type="datetimeFigureOut">
              <a:rPr lang="el-GR" smtClean="0"/>
              <a:pPr/>
              <a:t>11/11/2020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3230CC-C39A-4FBB-B36C-855708397591}" type="slidenum">
              <a:rPr lang="el-GR" smtClean="0"/>
              <a:pPr/>
              <a:t>‹#›</a:t>
            </a:fld>
            <a:endParaRPr lang="el-GR"/>
          </a:p>
        </p:txBody>
      </p:sp>
    </p:spTree>
    <p:extLst>
      <p:ext uri="{BB962C8B-B14F-4D97-AF65-F5344CB8AC3E}">
        <p14:creationId xmlns:p14="http://schemas.microsoft.com/office/powerpoint/2010/main" val="1325056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32803"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33280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9D8259-883E-469E-821D-4F4005BB455F}" type="slidenum">
              <a:rPr lang="el-GR" smtClean="0"/>
              <a:pPr/>
              <a:t>75</a:t>
            </a:fld>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33827"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333828"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69A04F-EDCF-46F6-A23B-E0EB0050BFC5}" type="slidenum">
              <a:rPr lang="el-GR" smtClean="0"/>
              <a:pPr/>
              <a:t>86</a:t>
            </a:fld>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34851"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33485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0431BE-5791-4032-A731-F4F3CB03D558}" type="slidenum">
              <a:rPr lang="el-GR" smtClean="0"/>
              <a:pPr/>
              <a:t>87</a:t>
            </a:fld>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35875"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33587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6F3D10-938B-4741-8B95-45E0B4D7C937}" type="slidenum">
              <a:rPr lang="el-GR" smtClean="0"/>
              <a:pPr/>
              <a:t>91</a:t>
            </a:fld>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36899"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33690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CF8DBC-5094-4AD6-AE4A-BC70ED103289}" type="slidenum">
              <a:rPr lang="el-GR" smtClean="0"/>
              <a:pPr/>
              <a:t>95</a:t>
            </a:fld>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11/11/2020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11/11/2020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11/11/2020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11/11/2020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11/11/2020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11/11/2020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11/11/2020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11/11/2020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11/11/2020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11/11/2020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11/11/2020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ashVert">
          <a:fgClr>
            <a:schemeClr val="accent1"/>
          </a:fgClr>
          <a:bgClr>
            <a:schemeClr val="accent5">
              <a:lumMod val="40000"/>
              <a:lumOff val="60000"/>
            </a:schemeClr>
          </a:bgClr>
        </a:patt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11/11/2020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75.emf"/><Relationship Id="rId4" Type="http://schemas.openxmlformats.org/officeDocument/2006/relationships/customXml" Target="../ink/ink6.xml"/></Relationships>
</file>

<file path=ppt/slides/_rels/slide10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image" Target="../media/image321.emf"/><Relationship Id="rId13" Type="http://schemas.openxmlformats.org/officeDocument/2006/relationships/customXml" Target="../ink/ink54.xml"/><Relationship Id="rId3" Type="http://schemas.openxmlformats.org/officeDocument/2006/relationships/customXml" Target="../ink/ink49.xml"/><Relationship Id="rId7" Type="http://schemas.openxmlformats.org/officeDocument/2006/relationships/customXml" Target="../ink/ink51.xml"/><Relationship Id="rId12" Type="http://schemas.openxmlformats.org/officeDocument/2006/relationships/image" Target="../media/image323.emf"/><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320.emf"/><Relationship Id="rId11" Type="http://schemas.openxmlformats.org/officeDocument/2006/relationships/customXml" Target="../ink/ink53.xml"/><Relationship Id="rId5" Type="http://schemas.openxmlformats.org/officeDocument/2006/relationships/customXml" Target="../ink/ink50.xml"/><Relationship Id="rId10" Type="http://schemas.openxmlformats.org/officeDocument/2006/relationships/image" Target="../media/image322.emf"/><Relationship Id="rId4" Type="http://schemas.openxmlformats.org/officeDocument/2006/relationships/image" Target="../media/image319.emf"/><Relationship Id="rId9" Type="http://schemas.openxmlformats.org/officeDocument/2006/relationships/customXml" Target="../ink/ink52.xml"/><Relationship Id="rId14" Type="http://schemas.openxmlformats.org/officeDocument/2006/relationships/image" Target="../media/image324.emf"/></Relationships>
</file>

<file path=ppt/slides/_rels/slide10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3.emf"/><Relationship Id="rId5" Type="http://schemas.openxmlformats.org/officeDocument/2006/relationships/customXml" Target="../ink/ink55.xml"/><Relationship Id="rId4" Type="http://schemas.openxmlformats.org/officeDocument/2006/relationships/image" Target="../media/image112.wmf"/></Relationships>
</file>

<file path=ppt/slides/_rels/slide10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customXml" Target="../ink/ink56.xml"/><Relationship Id="rId1" Type="http://schemas.openxmlformats.org/officeDocument/2006/relationships/slideLayout" Target="../slideLayouts/slideLayout2.xml"/><Relationship Id="rId5" Type="http://schemas.openxmlformats.org/officeDocument/2006/relationships/image" Target="../media/image116.emf"/><Relationship Id="rId4" Type="http://schemas.openxmlformats.org/officeDocument/2006/relationships/customXml" Target="../ink/ink5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11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11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82.emf"/><Relationship Id="rId4" Type="http://schemas.openxmlformats.org/officeDocument/2006/relationships/customXml" Target="../ink/ink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196.emf"/><Relationship Id="rId4" Type="http://schemas.openxmlformats.org/officeDocument/2006/relationships/customXml" Target="../ink/ink8.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206.emf"/><Relationship Id="rId4" Type="http://schemas.openxmlformats.org/officeDocument/2006/relationships/customXml" Target="../ink/ink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211.emf"/><Relationship Id="rId5" Type="http://schemas.openxmlformats.org/officeDocument/2006/relationships/customXml" Target="../ink/ink10.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3.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customXml" Target="../ink/ink13.xml"/><Relationship Id="rId13" Type="http://schemas.openxmlformats.org/officeDocument/2006/relationships/image" Target="../media/image221.emf"/><Relationship Id="rId3" Type="http://schemas.openxmlformats.org/officeDocument/2006/relationships/image" Target="../media/image45.jpeg"/><Relationship Id="rId7" Type="http://schemas.openxmlformats.org/officeDocument/2006/relationships/image" Target="../media/image218.emf"/><Relationship Id="rId12" Type="http://schemas.openxmlformats.org/officeDocument/2006/relationships/customXml" Target="../ink/ink15.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customXml" Target="../ink/ink12.xml"/><Relationship Id="rId11" Type="http://schemas.openxmlformats.org/officeDocument/2006/relationships/image" Target="../media/image220.emf"/><Relationship Id="rId5" Type="http://schemas.openxmlformats.org/officeDocument/2006/relationships/image" Target="../media/image217.emf"/><Relationship Id="rId15" Type="http://schemas.openxmlformats.org/officeDocument/2006/relationships/image" Target="../media/image222.emf"/><Relationship Id="rId10" Type="http://schemas.openxmlformats.org/officeDocument/2006/relationships/customXml" Target="../ink/ink14.xml"/><Relationship Id="rId4" Type="http://schemas.openxmlformats.org/officeDocument/2006/relationships/customXml" Target="../ink/ink11.xml"/><Relationship Id="rId9" Type="http://schemas.openxmlformats.org/officeDocument/2006/relationships/image" Target="../media/image219.emf"/><Relationship Id="rId14" Type="http://schemas.openxmlformats.org/officeDocument/2006/relationships/customXml" Target="../ink/ink16.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27.emf"/><Relationship Id="rId13" Type="http://schemas.openxmlformats.org/officeDocument/2006/relationships/customXml" Target="../ink/ink22.xml"/><Relationship Id="rId18" Type="http://schemas.openxmlformats.org/officeDocument/2006/relationships/image" Target="../media/image232.emf"/><Relationship Id="rId3" Type="http://schemas.openxmlformats.org/officeDocument/2006/relationships/customXml" Target="../ink/ink17.xml"/><Relationship Id="rId7" Type="http://schemas.openxmlformats.org/officeDocument/2006/relationships/customXml" Target="../ink/ink19.xml"/><Relationship Id="rId12" Type="http://schemas.openxmlformats.org/officeDocument/2006/relationships/image" Target="../media/image229.emf"/><Relationship Id="rId17" Type="http://schemas.openxmlformats.org/officeDocument/2006/relationships/customXml" Target="../ink/ink24.xml"/><Relationship Id="rId2" Type="http://schemas.openxmlformats.org/officeDocument/2006/relationships/image" Target="../media/image47.jpeg"/><Relationship Id="rId16" Type="http://schemas.openxmlformats.org/officeDocument/2006/relationships/image" Target="../media/image231.emf"/><Relationship Id="rId1" Type="http://schemas.openxmlformats.org/officeDocument/2006/relationships/slideLayout" Target="../slideLayouts/slideLayout2.xml"/><Relationship Id="rId6" Type="http://schemas.openxmlformats.org/officeDocument/2006/relationships/image" Target="../media/image226.emf"/><Relationship Id="rId11" Type="http://schemas.openxmlformats.org/officeDocument/2006/relationships/customXml" Target="../ink/ink21.xml"/><Relationship Id="rId5" Type="http://schemas.openxmlformats.org/officeDocument/2006/relationships/customXml" Target="../ink/ink18.xml"/><Relationship Id="rId15" Type="http://schemas.openxmlformats.org/officeDocument/2006/relationships/customXml" Target="../ink/ink23.xml"/><Relationship Id="rId10" Type="http://schemas.openxmlformats.org/officeDocument/2006/relationships/image" Target="../media/image228.emf"/><Relationship Id="rId4" Type="http://schemas.openxmlformats.org/officeDocument/2006/relationships/image" Target="../media/image225.emf"/><Relationship Id="rId9" Type="http://schemas.openxmlformats.org/officeDocument/2006/relationships/customXml" Target="../ink/ink20.xml"/><Relationship Id="rId14" Type="http://schemas.openxmlformats.org/officeDocument/2006/relationships/image" Target="../media/image230.emf"/></Relationships>
</file>

<file path=ppt/slides/_rels/slide44.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235.emf"/><Relationship Id="rId5" Type="http://schemas.openxmlformats.org/officeDocument/2006/relationships/customXml" Target="../ink/ink26.xml"/><Relationship Id="rId4" Type="http://schemas.openxmlformats.org/officeDocument/2006/relationships/image" Target="../media/image234.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customXml" Target="../ink/ink29.xml"/><Relationship Id="rId13" Type="http://schemas.openxmlformats.org/officeDocument/2006/relationships/image" Target="../media/image243.emf"/><Relationship Id="rId3" Type="http://schemas.openxmlformats.org/officeDocument/2006/relationships/image" Target="../media/image51.jpeg"/><Relationship Id="rId7" Type="http://schemas.openxmlformats.org/officeDocument/2006/relationships/image" Target="../media/image240.emf"/><Relationship Id="rId12" Type="http://schemas.openxmlformats.org/officeDocument/2006/relationships/customXml" Target="../ink/ink31.xml"/><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customXml" Target="../ink/ink28.xml"/><Relationship Id="rId11" Type="http://schemas.openxmlformats.org/officeDocument/2006/relationships/image" Target="../media/image242.emf"/><Relationship Id="rId5" Type="http://schemas.openxmlformats.org/officeDocument/2006/relationships/image" Target="../media/image239.emf"/><Relationship Id="rId15" Type="http://schemas.openxmlformats.org/officeDocument/2006/relationships/image" Target="../media/image244.emf"/><Relationship Id="rId10" Type="http://schemas.openxmlformats.org/officeDocument/2006/relationships/customXml" Target="../ink/ink30.xml"/><Relationship Id="rId4" Type="http://schemas.openxmlformats.org/officeDocument/2006/relationships/customXml" Target="../ink/ink27.xml"/><Relationship Id="rId9" Type="http://schemas.openxmlformats.org/officeDocument/2006/relationships/image" Target="../media/image241.emf"/><Relationship Id="rId14" Type="http://schemas.openxmlformats.org/officeDocument/2006/relationships/customXml" Target="../ink/ink3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8" Type="http://schemas.openxmlformats.org/officeDocument/2006/relationships/image" Target="../media/image251.emf"/><Relationship Id="rId3" Type="http://schemas.openxmlformats.org/officeDocument/2006/relationships/customXml" Target="../ink/ink33.xml"/><Relationship Id="rId7" Type="http://schemas.openxmlformats.org/officeDocument/2006/relationships/customXml" Target="../ink/ink35.xml"/><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250.emf"/><Relationship Id="rId5" Type="http://schemas.openxmlformats.org/officeDocument/2006/relationships/customXml" Target="../ink/ink34.xml"/><Relationship Id="rId4" Type="http://schemas.openxmlformats.org/officeDocument/2006/relationships/image" Target="../media/image249.emf"/></Relationships>
</file>

<file path=ppt/slides/_rels/slide5.xml.rels><?xml version="1.0" encoding="UTF-8" standalone="yes"?>
<Relationships xmlns="http://schemas.openxmlformats.org/package/2006/relationships"><Relationship Id="rId8" Type="http://schemas.openxmlformats.org/officeDocument/2006/relationships/image" Target="../media/image167.emf"/><Relationship Id="rId3" Type="http://schemas.openxmlformats.org/officeDocument/2006/relationships/customXml" Target="../ink/ink2.xml"/><Relationship Id="rId7" Type="http://schemas.openxmlformats.org/officeDocument/2006/relationships/customXml" Target="../ink/ink4.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66.emf"/><Relationship Id="rId5" Type="http://schemas.openxmlformats.org/officeDocument/2006/relationships/customXml" Target="../ink/ink3.xml"/><Relationship Id="rId10" Type="http://schemas.openxmlformats.org/officeDocument/2006/relationships/image" Target="../media/image168.emf"/><Relationship Id="rId4" Type="http://schemas.openxmlformats.org/officeDocument/2006/relationships/image" Target="../media/image165.emf"/><Relationship Id="rId9" Type="http://schemas.openxmlformats.org/officeDocument/2006/relationships/customXml" Target="../ink/ink5.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258.emf"/><Relationship Id="rId3" Type="http://schemas.openxmlformats.org/officeDocument/2006/relationships/image" Target="../media/image59.jpeg"/><Relationship Id="rId7" Type="http://schemas.openxmlformats.org/officeDocument/2006/relationships/customXml" Target="../ink/ink37.xml"/><Relationship Id="rId12" Type="http://schemas.openxmlformats.org/officeDocument/2006/relationships/image" Target="../media/image260.emf"/><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257.emf"/><Relationship Id="rId11" Type="http://schemas.openxmlformats.org/officeDocument/2006/relationships/customXml" Target="../ink/ink39.xml"/><Relationship Id="rId5" Type="http://schemas.openxmlformats.org/officeDocument/2006/relationships/customXml" Target="../ink/ink36.xml"/><Relationship Id="rId10" Type="http://schemas.openxmlformats.org/officeDocument/2006/relationships/image" Target="../media/image259.emf"/><Relationship Id="rId4" Type="http://schemas.openxmlformats.org/officeDocument/2006/relationships/image" Target="../media/image60.jpeg"/><Relationship Id="rId9" Type="http://schemas.openxmlformats.org/officeDocument/2006/relationships/customXml" Target="../ink/ink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3" Type="http://schemas.openxmlformats.org/officeDocument/2006/relationships/hyperlink" Target="http://thefooddoc.com/yahoo_site_admin1/assets/images/NBI_view_of_sessile_colon_polyp2.258134635_large.jpg" TargetMode="External"/><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upload.wikimedia.org/wikipedia/commons/5/5d/Villous_adenoma_of_the_sigmoid_colon,_gross_pathology.jpg" TargetMode="Externa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284.emf"/><Relationship Id="rId4" Type="http://schemas.openxmlformats.org/officeDocument/2006/relationships/customXml" Target="../ink/ink4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305.emf"/><Relationship Id="rId3" Type="http://schemas.openxmlformats.org/officeDocument/2006/relationships/customXml" Target="../ink/ink41.xml"/><Relationship Id="rId7" Type="http://schemas.openxmlformats.org/officeDocument/2006/relationships/customXml" Target="../ink/ink43.xml"/><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304.emf"/><Relationship Id="rId5" Type="http://schemas.openxmlformats.org/officeDocument/2006/relationships/customXml" Target="../ink/ink42.xml"/><Relationship Id="rId10" Type="http://schemas.openxmlformats.org/officeDocument/2006/relationships/image" Target="../media/image306.emf"/><Relationship Id="rId4" Type="http://schemas.openxmlformats.org/officeDocument/2006/relationships/image" Target="../media/image303.emf"/><Relationship Id="rId9" Type="http://schemas.openxmlformats.org/officeDocument/2006/relationships/customXml" Target="../ink/ink44.xml"/></Relationships>
</file>

<file path=ppt/slides/_rels/slide8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312.emf"/><Relationship Id="rId3" Type="http://schemas.openxmlformats.org/officeDocument/2006/relationships/customXml" Target="../ink/ink45.xml"/><Relationship Id="rId7" Type="http://schemas.openxmlformats.org/officeDocument/2006/relationships/customXml" Target="../ink/ink47.xml"/><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311.emf"/><Relationship Id="rId5" Type="http://schemas.openxmlformats.org/officeDocument/2006/relationships/customXml" Target="../ink/ink46.xml"/><Relationship Id="rId10" Type="http://schemas.openxmlformats.org/officeDocument/2006/relationships/image" Target="../media/image313.emf"/><Relationship Id="rId4" Type="http://schemas.openxmlformats.org/officeDocument/2006/relationships/image" Target="../media/image310.emf"/><Relationship Id="rId9" Type="http://schemas.openxmlformats.org/officeDocument/2006/relationships/customXml" Target="../ink/ink48.xml"/></Relationships>
</file>

<file path=ppt/slides/_rels/slide9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3071813"/>
            <a:ext cx="9144000" cy="528637"/>
          </a:xfrm>
        </p:spPr>
        <p:txBody>
          <a:bodyPr>
            <a:normAutofit fontScale="90000"/>
          </a:bodyPr>
          <a:lstStyle/>
          <a:p>
            <a:pPr>
              <a:defRPr/>
            </a:pPr>
            <a:r>
              <a:rPr lang="el-GR" dirty="0" smtClean="0">
                <a:effectLst>
                  <a:outerShdw blurRad="38100" dist="38100" dir="2700000" algn="tl">
                    <a:srgbClr val="000000">
                      <a:alpha val="43137"/>
                    </a:srgbClr>
                  </a:outerShdw>
                </a:effectLst>
              </a:rPr>
              <a:t>ΠΕΠΤΙΚΟΣ ΣΩΛΗΝΑΣ</a:t>
            </a:r>
            <a:br>
              <a:rPr lang="el-GR" dirty="0" smtClean="0">
                <a:effectLst>
                  <a:outerShdw blurRad="38100" dist="38100" dir="2700000" algn="tl">
                    <a:srgbClr val="000000">
                      <a:alpha val="43137"/>
                    </a:srgbClr>
                  </a:outerShdw>
                </a:effectLst>
              </a:rPr>
            </a:br>
            <a:r>
              <a:rPr lang="el-GR" dirty="0" smtClean="0"/>
              <a:t/>
            </a:r>
            <a:br>
              <a:rPr lang="el-GR" dirty="0" smtClean="0"/>
            </a:br>
            <a:r>
              <a:rPr lang="el-GR" dirty="0" smtClean="0"/>
              <a:t/>
            </a:r>
            <a:br>
              <a:rPr lang="el-GR" dirty="0" smtClean="0"/>
            </a:br>
            <a:r>
              <a:rPr lang="el-GR" dirty="0" smtClean="0"/>
              <a:t> </a:t>
            </a:r>
            <a:r>
              <a:rPr lang="el-GR" sz="3600" dirty="0" smtClean="0"/>
              <a:t>ΣΥΜΠΛΗΡΩΜΑΤΙΚΟ  </a:t>
            </a:r>
            <a:br>
              <a:rPr lang="el-GR" sz="3600" dirty="0" smtClean="0"/>
            </a:br>
            <a:r>
              <a:rPr lang="el-GR" sz="3600" dirty="0" smtClean="0"/>
              <a:t>ΚΛΙΝΙΚΟ-ΠΑΘΟΛΟΓΟΑΝΑΤΟΜΙΚΟ  ΦΡΟΝΤΙΣΤΗΡΙΟ</a:t>
            </a:r>
            <a:br>
              <a:rPr lang="el-GR" sz="3600" dirty="0" smtClean="0"/>
            </a:br>
            <a:r>
              <a:rPr lang="el-GR" sz="3600" dirty="0" smtClean="0"/>
              <a:t/>
            </a:r>
            <a:br>
              <a:rPr lang="el-GR" sz="3600" dirty="0" smtClean="0"/>
            </a:br>
            <a:r>
              <a:rPr lang="el-GR" sz="2800" dirty="0" smtClean="0"/>
              <a:t>ΠΑΡΟΥΣΙΑΣΗ ΧΑΡΑΚΤΗΡΙΣΤΙΚΩΝ ΠΕΡΙΣΤΑΤΙΚΩΝ ΑΣΘΕΝΩΝ </a:t>
            </a:r>
            <a:br>
              <a:rPr lang="el-GR" sz="2800" dirty="0" smtClean="0"/>
            </a:br>
            <a:r>
              <a:rPr lang="el-GR" sz="2800" dirty="0" smtClean="0"/>
              <a:t>ΜΕ ΝΟΣΟΥΣ ΤΟΥ ΠΕΠΤΙΚΟΥ ΣΩΛΗΝΑ </a:t>
            </a:r>
            <a:br>
              <a:rPr lang="el-GR" sz="2800" dirty="0" smtClean="0"/>
            </a:br>
            <a:r>
              <a:rPr lang="el-GR" sz="2800" dirty="0" smtClean="0"/>
              <a:t>ΔΙΑΓΝΩΣΤΙΚΗ ΚΑΙ ΔΙΑΦΟΡΟΔΙΑΓΝΩΣΤΙΚΗ ΣΥΖΗΤΗΣΗ </a:t>
            </a:r>
            <a:endParaRPr lang="el-GR" sz="28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5" descr="gas180"/>
          <p:cNvPicPr>
            <a:picLocks noChangeAspect="1" noChangeArrowheads="1"/>
          </p:cNvPicPr>
          <p:nvPr/>
        </p:nvPicPr>
        <p:blipFill>
          <a:blip r:embed="rId2" cstate="print"/>
          <a:srcRect/>
          <a:stretch>
            <a:fillRect/>
          </a:stretch>
        </p:blipFill>
        <p:spPr bwMode="auto">
          <a:xfrm>
            <a:off x="4932363" y="4572000"/>
            <a:ext cx="4211637" cy="3159125"/>
          </a:xfrm>
          <a:prstGeom prst="rect">
            <a:avLst/>
          </a:prstGeom>
          <a:noFill/>
          <a:ln w="9525">
            <a:noFill/>
            <a:miter lim="800000"/>
            <a:headEnd/>
            <a:tailEnd/>
          </a:ln>
        </p:spPr>
      </p:pic>
      <p:pic>
        <p:nvPicPr>
          <p:cNvPr id="11268" name="Picture 5" descr="gas170"/>
          <p:cNvPicPr>
            <a:picLocks noChangeAspect="1" noChangeArrowheads="1"/>
          </p:cNvPicPr>
          <p:nvPr/>
        </p:nvPicPr>
        <p:blipFill>
          <a:blip r:embed="rId3" cstate="print"/>
          <a:srcRect/>
          <a:stretch>
            <a:fillRect/>
          </a:stretch>
        </p:blipFill>
        <p:spPr bwMode="auto">
          <a:xfrm>
            <a:off x="0" y="0"/>
            <a:ext cx="7567613" cy="5643563"/>
          </a:xfrm>
          <a:prstGeom prst="rect">
            <a:avLst/>
          </a:prstGeom>
          <a:noFill/>
          <a:ln w="9525">
            <a:noFill/>
            <a:miter lim="800000"/>
            <a:headEnd/>
            <a:tailEnd/>
          </a:ln>
        </p:spPr>
      </p:pic>
      <p:sp>
        <p:nvSpPr>
          <p:cNvPr id="6" name="1 - Τίτλος"/>
          <p:cNvSpPr txBox="1">
            <a:spLocks/>
          </p:cNvSpPr>
          <p:nvPr/>
        </p:nvSpPr>
        <p:spPr bwMode="auto">
          <a:xfrm>
            <a:off x="0" y="5732463"/>
            <a:ext cx="5076825" cy="936625"/>
          </a:xfrm>
          <a:prstGeom prst="rect">
            <a:avLst/>
          </a:prstGeom>
          <a:noFill/>
          <a:ln w="9525">
            <a:noFill/>
            <a:miter lim="800000"/>
            <a:headEnd/>
            <a:tailEnd/>
          </a:ln>
        </p:spPr>
        <p:txBody>
          <a:bodyPr anchor="ctr"/>
          <a:lstStyle/>
          <a:p>
            <a:pPr algn="ctr" eaLnBrk="0" hangingPunct="0">
              <a:defRPr/>
            </a:pPr>
            <a:r>
              <a:rPr lang="el-GR" sz="2800" kern="0" dirty="0">
                <a:solidFill>
                  <a:schemeClr val="tx2"/>
                </a:solidFill>
                <a:latin typeface="+mj-lt"/>
                <a:ea typeface="+mj-ea"/>
                <a:cs typeface="+mj-cs"/>
              </a:rPr>
              <a:t>Πρώιμο </a:t>
            </a:r>
            <a:r>
              <a:rPr lang="el-GR" sz="2800" kern="0" dirty="0" err="1">
                <a:solidFill>
                  <a:schemeClr val="tx2"/>
                </a:solidFill>
                <a:latin typeface="+mj-lt"/>
                <a:ea typeface="+mj-ea"/>
                <a:cs typeface="+mj-cs"/>
              </a:rPr>
              <a:t>ελκωτικό</a:t>
            </a:r>
            <a:r>
              <a:rPr lang="el-GR" sz="2800" kern="0" dirty="0">
                <a:solidFill>
                  <a:schemeClr val="tx2"/>
                </a:solidFill>
                <a:latin typeface="+mj-lt"/>
                <a:ea typeface="+mj-ea"/>
                <a:cs typeface="+mj-cs"/>
              </a:rPr>
              <a:t> </a:t>
            </a:r>
            <a:r>
              <a:rPr lang="el-GR" sz="2800" kern="0" dirty="0" err="1">
                <a:solidFill>
                  <a:schemeClr val="tx2"/>
                </a:solidFill>
                <a:latin typeface="+mj-lt"/>
                <a:ea typeface="+mj-ea"/>
                <a:cs typeface="+mj-cs"/>
              </a:rPr>
              <a:t>αδενοκαρκίνωμα</a:t>
            </a:r>
            <a:r>
              <a:rPr lang="el-GR" sz="2800" kern="0" dirty="0">
                <a:solidFill>
                  <a:schemeClr val="tx2"/>
                </a:solidFill>
                <a:latin typeface="+mj-lt"/>
                <a:ea typeface="+mj-ea"/>
                <a:cs typeface="+mj-cs"/>
              </a:rPr>
              <a:t> σε έδαφος οισοφάγου του </a:t>
            </a:r>
            <a:r>
              <a:rPr lang="en-US" sz="2800" kern="0" dirty="0">
                <a:solidFill>
                  <a:schemeClr val="tx2"/>
                </a:solidFill>
                <a:latin typeface="+mj-lt"/>
                <a:ea typeface="+mj-ea"/>
                <a:cs typeface="+mj-cs"/>
              </a:rPr>
              <a:t>Barrett</a:t>
            </a:r>
            <a:endParaRPr lang="el-GR" sz="2800" kern="0" dirty="0">
              <a:solidFill>
                <a:schemeClr val="tx2"/>
              </a:solidFill>
              <a:latin typeface="+mj-lt"/>
              <a:ea typeface="+mj-ea"/>
              <a:cs typeface="+mj-cs"/>
            </a:endParaRPr>
          </a:p>
        </p:txBody>
      </p:sp>
      <p:sp>
        <p:nvSpPr>
          <p:cNvPr id="7" name="6 - Δεξιό βέλος"/>
          <p:cNvSpPr/>
          <p:nvPr/>
        </p:nvSpPr>
        <p:spPr>
          <a:xfrm rot="9827154">
            <a:off x="3468688" y="2476500"/>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8" name="7 - Αστέρι 5 ακτινών"/>
          <p:cNvSpPr/>
          <p:nvPr/>
        </p:nvSpPr>
        <p:spPr>
          <a:xfrm>
            <a:off x="1547813" y="3357563"/>
            <a:ext cx="431800" cy="287337"/>
          </a:xfrm>
          <a:prstGeom prst="star5">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solidFill>
                <a:srgbClr val="FF33CC"/>
              </a:solidFill>
            </a:endParaRPr>
          </a:p>
        </p:txBody>
      </p:sp>
      <p:sp>
        <p:nvSpPr>
          <p:cNvPr id="9" name="8 - Αστέρι 5 ακτινών"/>
          <p:cNvSpPr/>
          <p:nvPr/>
        </p:nvSpPr>
        <p:spPr>
          <a:xfrm>
            <a:off x="2268538" y="620713"/>
            <a:ext cx="431800" cy="287337"/>
          </a:xfrm>
          <a:prstGeom prst="star5">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solidFill>
                <a:srgbClr val="FF33CC"/>
              </a:solidFill>
            </a:endParaRPr>
          </a:p>
        </p:txBody>
      </p:sp>
      <mc:AlternateContent xmlns:mc="http://schemas.openxmlformats.org/markup-compatibility/2006" xmlns:p14="http://schemas.microsoft.com/office/powerpoint/2010/main">
        <mc:Choice Requires="p14">
          <p:contentPart p14:bwMode="auto" r:id="rId4">
            <p14:nvContentPartPr>
              <p14:cNvPr id="11266" name="Ink 8"/>
              <p14:cNvContentPartPr>
                <a14:cpLocks xmlns:a14="http://schemas.microsoft.com/office/drawing/2010/main" noRot="1" noChangeAspect="1" noEditPoints="1" noChangeArrowheads="1" noChangeShapeType="1"/>
              </p14:cNvContentPartPr>
              <p14:nvPr/>
            </p14:nvContentPartPr>
            <p14:xfrm>
              <a:off x="5330825" y="5715000"/>
              <a:ext cx="1411288" cy="330200"/>
            </p14:xfrm>
          </p:contentPart>
        </mc:Choice>
        <mc:Fallback xmlns="">
          <p:pic>
            <p:nvPicPr>
              <p:cNvPr id="11266" name="Ink 8"/>
              <p:cNvPicPr>
                <a:picLocks noRot="1" noChangeAspect="1" noEditPoints="1" noChangeArrowheads="1" noChangeShapeType="1"/>
              </p:cNvPicPr>
              <p:nvPr/>
            </p:nvPicPr>
            <p:blipFill>
              <a:blip r:embed="rId5" cstate="print"/>
              <a:stretch>
                <a:fillRect/>
              </a:stretch>
            </p:blipFill>
            <p:spPr>
              <a:xfrm>
                <a:off x="5324348" y="5708796"/>
                <a:ext cx="1424242" cy="342608"/>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lide(fromBottom)">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σάρωση0012"/>
          <p:cNvPicPr>
            <a:picLocks noChangeAspect="1" noChangeArrowheads="1"/>
          </p:cNvPicPr>
          <p:nvPr/>
        </p:nvPicPr>
        <p:blipFill>
          <a:blip r:embed="rId2" cstate="print"/>
          <a:srcRect/>
          <a:stretch>
            <a:fillRect/>
          </a:stretch>
        </p:blipFill>
        <p:spPr bwMode="auto">
          <a:xfrm>
            <a:off x="1022350" y="549275"/>
            <a:ext cx="7099300" cy="4762500"/>
          </a:xfrm>
          <a:prstGeom prst="rect">
            <a:avLst/>
          </a:prstGeom>
          <a:noFill/>
          <a:ln w="9525">
            <a:noFill/>
            <a:miter lim="800000"/>
            <a:headEnd/>
            <a:tailEnd/>
          </a:ln>
        </p:spPr>
      </p:pic>
      <p:sp>
        <p:nvSpPr>
          <p:cNvPr id="226307" name="Text Box 3"/>
          <p:cNvSpPr txBox="1">
            <a:spLocks noChangeArrowheads="1"/>
          </p:cNvSpPr>
          <p:nvPr/>
        </p:nvSpPr>
        <p:spPr bwMode="auto">
          <a:xfrm>
            <a:off x="1187624" y="5734050"/>
            <a:ext cx="7272164" cy="400050"/>
          </a:xfrm>
          <a:prstGeom prst="rect">
            <a:avLst/>
          </a:prstGeom>
          <a:noFill/>
          <a:ln w="9525">
            <a:noFill/>
            <a:miter lim="800000"/>
            <a:headEnd/>
            <a:tailEnd/>
          </a:ln>
        </p:spPr>
        <p:txBody>
          <a:bodyPr wrap="square">
            <a:spAutoFit/>
          </a:bodyPr>
          <a:lstStyle/>
          <a:p>
            <a:pPr>
              <a:spcBef>
                <a:spcPct val="50000"/>
              </a:spcBef>
            </a:pPr>
            <a:r>
              <a:rPr lang="el-GR" sz="2000" dirty="0" smtClean="0">
                <a:solidFill>
                  <a:srgbClr val="7030A0"/>
                </a:solidFill>
              </a:rPr>
              <a:t>    Σ</a:t>
            </a:r>
            <a:r>
              <a:rPr lang="el-GR" sz="2000" dirty="0" smtClean="0">
                <a:solidFill>
                  <a:srgbClr val="7030A0"/>
                </a:solidFill>
              </a:rPr>
              <a:t>. </a:t>
            </a:r>
            <a:r>
              <a:rPr lang="en-US" sz="2000" dirty="0">
                <a:solidFill>
                  <a:srgbClr val="7030A0"/>
                </a:solidFill>
              </a:rPr>
              <a:t>Lynch HNPCC</a:t>
            </a:r>
            <a:r>
              <a:rPr lang="el-GR" sz="2000" dirty="0">
                <a:solidFill>
                  <a:srgbClr val="7030A0"/>
                </a:solidFill>
              </a:rPr>
              <a:t>   </a:t>
            </a:r>
            <a:r>
              <a:rPr lang="el-GR" sz="2000" dirty="0">
                <a:solidFill>
                  <a:srgbClr val="FF0000"/>
                </a:solidFill>
              </a:rPr>
              <a:t>                            </a:t>
            </a:r>
            <a:r>
              <a:rPr lang="el-GR" sz="2000" dirty="0" smtClean="0">
                <a:solidFill>
                  <a:srgbClr val="FF33CC"/>
                </a:solidFill>
              </a:rPr>
              <a:t>Σποραδικός καρκίνος </a:t>
            </a:r>
            <a:r>
              <a:rPr lang="en-US" sz="2000" dirty="0" smtClean="0">
                <a:solidFill>
                  <a:srgbClr val="FF33CC"/>
                </a:solidFill>
              </a:rPr>
              <a:t>MSI-H</a:t>
            </a:r>
            <a:endParaRPr lang="el-GR" sz="2000" dirty="0">
              <a:solidFill>
                <a:srgbClr val="FF33CC"/>
              </a:solidFill>
            </a:endParaRPr>
          </a:p>
        </p:txBody>
      </p:sp>
      <p:sp>
        <p:nvSpPr>
          <p:cNvPr id="226308" name="Text Box 3"/>
          <p:cNvSpPr txBox="1">
            <a:spLocks noChangeArrowheads="1"/>
          </p:cNvSpPr>
          <p:nvPr/>
        </p:nvSpPr>
        <p:spPr bwMode="auto">
          <a:xfrm>
            <a:off x="3059832" y="0"/>
            <a:ext cx="5552356" cy="400050"/>
          </a:xfrm>
          <a:prstGeom prst="rect">
            <a:avLst/>
          </a:prstGeom>
          <a:noFill/>
          <a:ln w="9525">
            <a:noFill/>
            <a:miter lim="800000"/>
            <a:headEnd/>
            <a:tailEnd/>
          </a:ln>
        </p:spPr>
        <p:txBody>
          <a:bodyPr wrap="square">
            <a:spAutoFit/>
          </a:bodyPr>
          <a:lstStyle/>
          <a:p>
            <a:pPr>
              <a:spcBef>
                <a:spcPct val="50000"/>
              </a:spcBef>
            </a:pPr>
            <a:r>
              <a:rPr lang="en-US" sz="2000" dirty="0">
                <a:solidFill>
                  <a:srgbClr val="FF0000"/>
                </a:solidFill>
              </a:rPr>
              <a:t>AI</a:t>
            </a:r>
            <a:r>
              <a:rPr lang="el-GR" sz="2000" dirty="0">
                <a:solidFill>
                  <a:srgbClr val="FF0000"/>
                </a:solidFill>
              </a:rPr>
              <a:t>ΣΘΗΤΗ ΒΛΕΝΝΟΕΚΚΡΙΣΗ </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8" name="Picture 2" descr="σάρωση0014"/>
          <p:cNvPicPr>
            <a:picLocks noChangeAspect="1" noChangeArrowheads="1"/>
          </p:cNvPicPr>
          <p:nvPr/>
        </p:nvPicPr>
        <p:blipFill>
          <a:blip r:embed="rId2" cstate="print"/>
          <a:srcRect/>
          <a:stretch>
            <a:fillRect/>
          </a:stretch>
        </p:blipFill>
        <p:spPr bwMode="auto">
          <a:xfrm>
            <a:off x="1547813" y="765175"/>
            <a:ext cx="6265862" cy="4689475"/>
          </a:xfrm>
          <a:prstGeom prst="rect">
            <a:avLst/>
          </a:prstGeom>
          <a:noFill/>
          <a:ln w="9525">
            <a:noFill/>
            <a:miter lim="800000"/>
            <a:headEnd/>
            <a:tailEnd/>
          </a:ln>
        </p:spPr>
      </p:pic>
      <p:sp>
        <p:nvSpPr>
          <p:cNvPr id="25609" name="Text Box 3"/>
          <p:cNvSpPr txBox="1">
            <a:spLocks noChangeArrowheads="1"/>
          </p:cNvSpPr>
          <p:nvPr/>
        </p:nvSpPr>
        <p:spPr bwMode="auto">
          <a:xfrm>
            <a:off x="0" y="5572125"/>
            <a:ext cx="9144000" cy="862013"/>
          </a:xfrm>
          <a:prstGeom prst="rect">
            <a:avLst/>
          </a:prstGeom>
          <a:noFill/>
          <a:ln w="9525">
            <a:noFill/>
            <a:miter lim="800000"/>
            <a:headEnd/>
            <a:tailEnd/>
          </a:ln>
        </p:spPr>
        <p:txBody>
          <a:bodyPr>
            <a:spAutoFit/>
          </a:bodyPr>
          <a:lstStyle/>
          <a:p>
            <a:pPr algn="ctr">
              <a:spcBef>
                <a:spcPct val="50000"/>
              </a:spcBef>
            </a:pPr>
            <a:r>
              <a:rPr lang="el-GR" sz="2000" dirty="0">
                <a:solidFill>
                  <a:srgbClr val="7030A0"/>
                </a:solidFill>
              </a:rPr>
              <a:t>Σ.  </a:t>
            </a:r>
            <a:r>
              <a:rPr lang="en-US" sz="2000" dirty="0">
                <a:solidFill>
                  <a:srgbClr val="7030A0"/>
                </a:solidFill>
              </a:rPr>
              <a:t>Lynch </a:t>
            </a:r>
            <a:r>
              <a:rPr lang="el-GR" sz="2000" dirty="0">
                <a:solidFill>
                  <a:srgbClr val="7030A0"/>
                </a:solidFill>
              </a:rPr>
              <a:t>(</a:t>
            </a:r>
            <a:r>
              <a:rPr lang="en-US" sz="2000" dirty="0">
                <a:solidFill>
                  <a:srgbClr val="7030A0"/>
                </a:solidFill>
              </a:rPr>
              <a:t>HNPCC</a:t>
            </a:r>
            <a:r>
              <a:rPr lang="el-GR" sz="2000" dirty="0">
                <a:solidFill>
                  <a:srgbClr val="7030A0"/>
                </a:solidFill>
              </a:rPr>
              <a:t>). </a:t>
            </a:r>
          </a:p>
          <a:p>
            <a:pPr algn="ctr">
              <a:spcBef>
                <a:spcPct val="50000"/>
              </a:spcBef>
            </a:pPr>
            <a:r>
              <a:rPr lang="el-GR" sz="2000" dirty="0" err="1">
                <a:solidFill>
                  <a:srgbClr val="7030A0"/>
                </a:solidFill>
              </a:rPr>
              <a:t>Μυελοειδής</a:t>
            </a:r>
            <a:r>
              <a:rPr lang="el-GR" sz="2000" dirty="0">
                <a:solidFill>
                  <a:srgbClr val="7030A0"/>
                </a:solidFill>
              </a:rPr>
              <a:t> , </a:t>
            </a:r>
            <a:r>
              <a:rPr lang="el-GR" sz="2000" dirty="0" err="1">
                <a:solidFill>
                  <a:srgbClr val="7030A0"/>
                </a:solidFill>
              </a:rPr>
              <a:t>συγκυτιακή</a:t>
            </a:r>
            <a:r>
              <a:rPr lang="el-GR" sz="2000" dirty="0">
                <a:solidFill>
                  <a:srgbClr val="7030A0"/>
                </a:solidFill>
              </a:rPr>
              <a:t> αρχιτεκτονική. Πολυάριθμα </a:t>
            </a:r>
            <a:r>
              <a:rPr lang="el-GR" sz="2000" dirty="0" smtClean="0">
                <a:solidFill>
                  <a:srgbClr val="7030A0"/>
                </a:solidFill>
              </a:rPr>
              <a:t>λεμφοκύτταρα.</a:t>
            </a:r>
            <a:r>
              <a:rPr lang="en-US" sz="2000" dirty="0" smtClean="0">
                <a:solidFill>
                  <a:srgbClr val="7030A0"/>
                </a:solidFill>
              </a:rPr>
              <a:t> </a:t>
            </a:r>
            <a:endParaRPr lang="el-GR" sz="2000" dirty="0">
              <a:solidFill>
                <a:srgbClr val="7030A0"/>
              </a:solidFill>
            </a:endParaRPr>
          </a:p>
        </p:txBody>
      </p:sp>
      <mc:AlternateContent xmlns:mc="http://schemas.openxmlformats.org/markup-compatibility/2006" xmlns:p14="http://schemas.microsoft.com/office/powerpoint/2010/main">
        <mc:Choice Requires="p14">
          <p:contentPart p14:bwMode="auto" r:id="rId3">
            <p14:nvContentPartPr>
              <p14:cNvPr id="25602" name="Ink 4"/>
              <p14:cNvContentPartPr>
                <a14:cpLocks xmlns:a14="http://schemas.microsoft.com/office/drawing/2010/main" noRot="1" noChangeAspect="1" noEditPoints="1" noChangeArrowheads="1" noChangeShapeType="1"/>
              </p14:cNvContentPartPr>
              <p14:nvPr/>
            </p14:nvContentPartPr>
            <p14:xfrm>
              <a:off x="5416550" y="2270125"/>
              <a:ext cx="608013" cy="842963"/>
            </p14:xfrm>
          </p:contentPart>
        </mc:Choice>
        <mc:Fallback xmlns="">
          <p:pic>
            <p:nvPicPr>
              <p:cNvPr id="25602" name="Ink 4"/>
              <p:cNvPicPr>
                <a:picLocks noRot="1" noChangeAspect="1" noEditPoints="1" noChangeArrowheads="1" noChangeShapeType="1"/>
              </p:cNvPicPr>
              <p:nvPr/>
            </p:nvPicPr>
            <p:blipFill>
              <a:blip r:embed="rId4" cstate="print"/>
              <a:stretch>
                <a:fillRect/>
              </a:stretch>
            </p:blipFill>
            <p:spPr>
              <a:xfrm>
                <a:off x="5407207" y="2260838"/>
                <a:ext cx="626699" cy="86153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5603" name="Ink 5"/>
              <p14:cNvContentPartPr>
                <a14:cpLocks xmlns:a14="http://schemas.microsoft.com/office/drawing/2010/main" noRot="1" noChangeAspect="1" noEditPoints="1" noChangeArrowheads="1" noChangeShapeType="1"/>
              </p14:cNvContentPartPr>
              <p14:nvPr/>
            </p14:nvContentPartPr>
            <p14:xfrm>
              <a:off x="3919538" y="2486025"/>
              <a:ext cx="271462" cy="222250"/>
            </p14:xfrm>
          </p:contentPart>
        </mc:Choice>
        <mc:Fallback xmlns="">
          <p:pic>
            <p:nvPicPr>
              <p:cNvPr id="25603" name="Ink 5"/>
              <p:cNvPicPr>
                <a:picLocks noRot="1" noChangeAspect="1" noEditPoints="1" noChangeArrowheads="1" noChangeShapeType="1"/>
              </p:cNvPicPr>
              <p:nvPr/>
            </p:nvPicPr>
            <p:blipFill>
              <a:blip r:embed="rId6" cstate="print"/>
              <a:stretch>
                <a:fillRect/>
              </a:stretch>
            </p:blipFill>
            <p:spPr>
              <a:xfrm>
                <a:off x="3910360" y="2476896"/>
                <a:ext cx="289818" cy="24050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5604" name="Ink 6"/>
              <p14:cNvContentPartPr>
                <a14:cpLocks xmlns:a14="http://schemas.microsoft.com/office/drawing/2010/main" noRot="1" noChangeAspect="1" noEditPoints="1" noChangeArrowheads="1" noChangeShapeType="1"/>
              </p14:cNvContentPartPr>
              <p14:nvPr/>
            </p14:nvContentPartPr>
            <p14:xfrm>
              <a:off x="2740025" y="1203325"/>
              <a:ext cx="328613" cy="257175"/>
            </p14:xfrm>
          </p:contentPart>
        </mc:Choice>
        <mc:Fallback xmlns="">
          <p:pic>
            <p:nvPicPr>
              <p:cNvPr id="25604" name="Ink 6"/>
              <p:cNvPicPr>
                <a:picLocks noRot="1" noChangeAspect="1" noEditPoints="1" noChangeArrowheads="1" noChangeShapeType="1"/>
              </p:cNvPicPr>
              <p:nvPr/>
            </p:nvPicPr>
            <p:blipFill>
              <a:blip r:embed="rId8" cstate="print"/>
              <a:stretch>
                <a:fillRect/>
              </a:stretch>
            </p:blipFill>
            <p:spPr>
              <a:xfrm>
                <a:off x="2730778" y="1194190"/>
                <a:ext cx="347106" cy="27544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5605" name="Ink 7"/>
              <p14:cNvContentPartPr>
                <a14:cpLocks xmlns:a14="http://schemas.microsoft.com/office/drawing/2010/main" noRot="1" noChangeAspect="1" noEditPoints="1" noChangeArrowheads="1" noChangeShapeType="1"/>
              </p14:cNvContentPartPr>
              <p14:nvPr/>
            </p14:nvContentPartPr>
            <p14:xfrm>
              <a:off x="6804025" y="3062288"/>
              <a:ext cx="263525" cy="193675"/>
            </p14:xfrm>
          </p:contentPart>
        </mc:Choice>
        <mc:Fallback xmlns="">
          <p:pic>
            <p:nvPicPr>
              <p:cNvPr id="25605" name="Ink 7"/>
              <p:cNvPicPr>
                <a:picLocks noRot="1" noChangeAspect="1" noEditPoints="1" noChangeArrowheads="1" noChangeShapeType="1"/>
              </p:cNvPicPr>
              <p:nvPr/>
            </p:nvPicPr>
            <p:blipFill>
              <a:blip r:embed="rId10" cstate="print"/>
              <a:stretch>
                <a:fillRect/>
              </a:stretch>
            </p:blipFill>
            <p:spPr>
              <a:xfrm>
                <a:off x="6794716" y="3053248"/>
                <a:ext cx="282144" cy="21175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5606" name="Ink 8"/>
              <p14:cNvContentPartPr>
                <a14:cpLocks xmlns:a14="http://schemas.microsoft.com/office/drawing/2010/main" noRot="1" noChangeAspect="1" noEditPoints="1" noChangeArrowheads="1" noChangeShapeType="1"/>
              </p14:cNvContentPartPr>
              <p14:nvPr/>
            </p14:nvContentPartPr>
            <p14:xfrm>
              <a:off x="2740025" y="3206750"/>
              <a:ext cx="214313" cy="242888"/>
            </p14:xfrm>
          </p:contentPart>
        </mc:Choice>
        <mc:Fallback xmlns="">
          <p:pic>
            <p:nvPicPr>
              <p:cNvPr id="25606" name="Ink 8"/>
              <p:cNvPicPr>
                <a:picLocks noRot="1" noChangeAspect="1" noEditPoints="1" noChangeArrowheads="1" noChangeShapeType="1"/>
              </p:cNvPicPr>
              <p:nvPr/>
            </p:nvPicPr>
            <p:blipFill>
              <a:blip r:embed="rId12" cstate="print"/>
              <a:stretch>
                <a:fillRect/>
              </a:stretch>
            </p:blipFill>
            <p:spPr>
              <a:xfrm>
                <a:off x="2730979" y="3197531"/>
                <a:ext cx="232404" cy="26132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607" name="Ink 9"/>
              <p14:cNvContentPartPr>
                <a14:cpLocks xmlns:a14="http://schemas.microsoft.com/office/drawing/2010/main" noRot="1" noChangeAspect="1" noEditPoints="1" noChangeArrowheads="1" noChangeShapeType="1"/>
              </p14:cNvContentPartPr>
              <p14:nvPr/>
            </p14:nvContentPartPr>
            <p14:xfrm>
              <a:off x="6227763" y="5229225"/>
              <a:ext cx="214312" cy="215900"/>
            </p14:xfrm>
          </p:contentPart>
        </mc:Choice>
        <mc:Fallback xmlns="">
          <p:pic>
            <p:nvPicPr>
              <p:cNvPr id="25607" name="Ink 9"/>
              <p:cNvPicPr>
                <a:picLocks noRot="1" noChangeAspect="1" noEditPoints="1" noChangeArrowheads="1" noChangeShapeType="1"/>
              </p:cNvPicPr>
              <p:nvPr/>
            </p:nvPicPr>
            <p:blipFill>
              <a:blip r:embed="rId14" cstate="print"/>
              <a:stretch>
                <a:fillRect/>
              </a:stretch>
            </p:blipFill>
            <p:spPr>
              <a:xfrm>
                <a:off x="6218583" y="5219838"/>
                <a:ext cx="232672" cy="234674"/>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wipe(down)">
                                      <p:cBhvr>
                                        <p:cTn id="7" dur="500"/>
                                        <p:tgtEl>
                                          <p:spTgt spid="25604"/>
                                        </p:tgtEl>
                                      </p:cBhvr>
                                    </p:animEffect>
                                  </p:childTnLst>
                                </p:cTn>
                              </p:par>
                              <p:par>
                                <p:cTn id="8" presetID="22" presetClass="entr" presetSubtype="4" fill="hold" nodeType="withEffect">
                                  <p:stCondLst>
                                    <p:cond delay="0"/>
                                  </p:stCondLst>
                                  <p:childTnLst>
                                    <p:set>
                                      <p:cBhvr>
                                        <p:cTn id="9" dur="1" fill="hold">
                                          <p:stCondLst>
                                            <p:cond delay="0"/>
                                          </p:stCondLst>
                                        </p:cTn>
                                        <p:tgtEl>
                                          <p:spTgt spid="25606"/>
                                        </p:tgtEl>
                                        <p:attrNameLst>
                                          <p:attrName>style.visibility</p:attrName>
                                        </p:attrNameLst>
                                      </p:cBhvr>
                                      <p:to>
                                        <p:strVal val="visible"/>
                                      </p:to>
                                    </p:set>
                                    <p:animEffect transition="in" filter="wipe(down)">
                                      <p:cBhvr>
                                        <p:cTn id="10" dur="500"/>
                                        <p:tgtEl>
                                          <p:spTgt spid="25606"/>
                                        </p:tgtEl>
                                      </p:cBhvr>
                                    </p:animEffect>
                                  </p:childTnLst>
                                </p:cTn>
                              </p:par>
                              <p:par>
                                <p:cTn id="11" presetID="22" presetClass="entr" presetSubtype="4" fill="hold" nodeType="withEffect">
                                  <p:stCondLst>
                                    <p:cond delay="0"/>
                                  </p:stCondLst>
                                  <p:childTnLst>
                                    <p:set>
                                      <p:cBhvr>
                                        <p:cTn id="12" dur="1" fill="hold">
                                          <p:stCondLst>
                                            <p:cond delay="0"/>
                                          </p:stCondLst>
                                        </p:cTn>
                                        <p:tgtEl>
                                          <p:spTgt spid="25603"/>
                                        </p:tgtEl>
                                        <p:attrNameLst>
                                          <p:attrName>style.visibility</p:attrName>
                                        </p:attrNameLst>
                                      </p:cBhvr>
                                      <p:to>
                                        <p:strVal val="visible"/>
                                      </p:to>
                                    </p:set>
                                    <p:animEffect transition="in" filter="wipe(down)">
                                      <p:cBhvr>
                                        <p:cTn id="13" dur="500"/>
                                        <p:tgtEl>
                                          <p:spTgt spid="25603"/>
                                        </p:tgtEl>
                                      </p:cBhvr>
                                    </p:animEffect>
                                  </p:childTnLst>
                                </p:cTn>
                              </p:par>
                              <p:par>
                                <p:cTn id="14" presetID="22" presetClass="entr" presetSubtype="4" fill="hold" nodeType="withEffect">
                                  <p:stCondLst>
                                    <p:cond delay="0"/>
                                  </p:stCondLst>
                                  <p:childTnLst>
                                    <p:set>
                                      <p:cBhvr>
                                        <p:cTn id="15" dur="1" fill="hold">
                                          <p:stCondLst>
                                            <p:cond delay="0"/>
                                          </p:stCondLst>
                                        </p:cTn>
                                        <p:tgtEl>
                                          <p:spTgt spid="25602"/>
                                        </p:tgtEl>
                                        <p:attrNameLst>
                                          <p:attrName>style.visibility</p:attrName>
                                        </p:attrNameLst>
                                      </p:cBhvr>
                                      <p:to>
                                        <p:strVal val="visible"/>
                                      </p:to>
                                    </p:set>
                                    <p:animEffect transition="in" filter="wipe(down)">
                                      <p:cBhvr>
                                        <p:cTn id="16" dur="500"/>
                                        <p:tgtEl>
                                          <p:spTgt spid="25602"/>
                                        </p:tgtEl>
                                      </p:cBhvr>
                                    </p:animEffect>
                                  </p:childTnLst>
                                </p:cTn>
                              </p:par>
                              <p:par>
                                <p:cTn id="17" presetID="22" presetClass="entr" presetSubtype="4" fill="hold" nodeType="withEffect">
                                  <p:stCondLst>
                                    <p:cond delay="0"/>
                                  </p:stCondLst>
                                  <p:childTnLst>
                                    <p:set>
                                      <p:cBhvr>
                                        <p:cTn id="18" dur="1" fill="hold">
                                          <p:stCondLst>
                                            <p:cond delay="0"/>
                                          </p:stCondLst>
                                        </p:cTn>
                                        <p:tgtEl>
                                          <p:spTgt spid="25605"/>
                                        </p:tgtEl>
                                        <p:attrNameLst>
                                          <p:attrName>style.visibility</p:attrName>
                                        </p:attrNameLst>
                                      </p:cBhvr>
                                      <p:to>
                                        <p:strVal val="visible"/>
                                      </p:to>
                                    </p:set>
                                    <p:animEffect transition="in" filter="wipe(down)">
                                      <p:cBhvr>
                                        <p:cTn id="19" dur="500"/>
                                        <p:tgtEl>
                                          <p:spTgt spid="25605"/>
                                        </p:tgtEl>
                                      </p:cBhvr>
                                    </p:animEffect>
                                  </p:childTnLst>
                                </p:cTn>
                              </p:par>
                              <p:par>
                                <p:cTn id="20" presetID="22" presetClass="entr" presetSubtype="4" fill="hold" nodeType="withEffect">
                                  <p:stCondLst>
                                    <p:cond delay="0"/>
                                  </p:stCondLst>
                                  <p:childTnLst>
                                    <p:set>
                                      <p:cBhvr>
                                        <p:cTn id="21" dur="1" fill="hold">
                                          <p:stCondLst>
                                            <p:cond delay="0"/>
                                          </p:stCondLst>
                                        </p:cTn>
                                        <p:tgtEl>
                                          <p:spTgt spid="25607"/>
                                        </p:tgtEl>
                                        <p:attrNameLst>
                                          <p:attrName>style.visibility</p:attrName>
                                        </p:attrNameLst>
                                      </p:cBhvr>
                                      <p:to>
                                        <p:strVal val="visible"/>
                                      </p:to>
                                    </p:set>
                                    <p:animEffect transition="in" filter="wipe(down)">
                                      <p:cBhvr>
                                        <p:cTn id="22" dur="500"/>
                                        <p:tgtEl>
                                          <p:spTgt spid="2560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609"/>
                                        </p:tgtEl>
                                        <p:attrNameLst>
                                          <p:attrName>style.visibility</p:attrName>
                                        </p:attrNameLst>
                                      </p:cBhvr>
                                      <p:to>
                                        <p:strVal val="visible"/>
                                      </p:to>
                                    </p:set>
                                    <p:animEffect transition="in" filter="wipe(down)">
                                      <p:cBhvr>
                                        <p:cTn id="27" dur="500"/>
                                        <p:tgtEl>
                                          <p:spTgt spid="25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σάρωση0015"/>
          <p:cNvPicPr>
            <a:picLocks noChangeAspect="1" noChangeArrowheads="1"/>
          </p:cNvPicPr>
          <p:nvPr/>
        </p:nvPicPr>
        <p:blipFill>
          <a:blip r:embed="rId2" cstate="print"/>
          <a:srcRect/>
          <a:stretch>
            <a:fillRect/>
          </a:stretch>
        </p:blipFill>
        <p:spPr bwMode="auto">
          <a:xfrm>
            <a:off x="1258888" y="981075"/>
            <a:ext cx="6553200" cy="4900613"/>
          </a:xfrm>
          <a:prstGeom prst="rect">
            <a:avLst/>
          </a:prstGeom>
          <a:noFill/>
          <a:ln w="9525">
            <a:noFill/>
            <a:miter lim="800000"/>
            <a:headEnd/>
            <a:tailEnd/>
          </a:ln>
        </p:spPr>
      </p:pic>
      <p:sp>
        <p:nvSpPr>
          <p:cNvPr id="227331" name="Text Box 3"/>
          <p:cNvSpPr txBox="1">
            <a:spLocks noChangeArrowheads="1"/>
          </p:cNvSpPr>
          <p:nvPr/>
        </p:nvSpPr>
        <p:spPr bwMode="auto">
          <a:xfrm>
            <a:off x="611560" y="5857875"/>
            <a:ext cx="8532440" cy="862013"/>
          </a:xfrm>
          <a:prstGeom prst="rect">
            <a:avLst/>
          </a:prstGeom>
          <a:noFill/>
          <a:ln w="9525">
            <a:noFill/>
            <a:miter lim="800000"/>
            <a:headEnd/>
            <a:tailEnd/>
          </a:ln>
        </p:spPr>
        <p:txBody>
          <a:bodyPr wrap="square">
            <a:spAutoFit/>
          </a:bodyPr>
          <a:lstStyle/>
          <a:p>
            <a:pPr algn="ctr">
              <a:spcBef>
                <a:spcPct val="50000"/>
              </a:spcBef>
            </a:pPr>
            <a:r>
              <a:rPr lang="el-GR" sz="2000" dirty="0">
                <a:solidFill>
                  <a:srgbClr val="7030A0"/>
                </a:solidFill>
              </a:rPr>
              <a:t>Σ. </a:t>
            </a:r>
            <a:r>
              <a:rPr lang="en-US" sz="2000" dirty="0">
                <a:solidFill>
                  <a:srgbClr val="7030A0"/>
                </a:solidFill>
              </a:rPr>
              <a:t>Lynch (HNPCC) </a:t>
            </a:r>
            <a:endParaRPr lang="el-GR" sz="2000" dirty="0">
              <a:solidFill>
                <a:srgbClr val="7030A0"/>
              </a:solidFill>
            </a:endParaRPr>
          </a:p>
          <a:p>
            <a:pPr>
              <a:spcBef>
                <a:spcPct val="50000"/>
              </a:spcBef>
            </a:pPr>
            <a:r>
              <a:rPr lang="el-GR" sz="2000" dirty="0" err="1">
                <a:solidFill>
                  <a:srgbClr val="7030A0"/>
                </a:solidFill>
              </a:rPr>
              <a:t>Αποδιαφοροποίηση</a:t>
            </a:r>
            <a:r>
              <a:rPr lang="el-GR" sz="2000" dirty="0">
                <a:solidFill>
                  <a:srgbClr val="7030A0"/>
                </a:solidFill>
              </a:rPr>
              <a:t> καρκινικών κυττάρων στη διηθητική παρυφή του </a:t>
            </a:r>
            <a:r>
              <a:rPr lang="el-GR" sz="2000" dirty="0" smtClean="0">
                <a:solidFill>
                  <a:srgbClr val="7030A0"/>
                </a:solidFill>
              </a:rPr>
              <a:t>όγκου.</a:t>
            </a:r>
            <a:r>
              <a:rPr lang="en-US" sz="2000" dirty="0" smtClean="0">
                <a:solidFill>
                  <a:srgbClr val="7030A0"/>
                </a:solidFill>
              </a:rPr>
              <a:t> </a:t>
            </a:r>
            <a:endParaRPr lang="el-GR" sz="2000" dirty="0">
              <a:solidFill>
                <a:srgbClr val="7030A0"/>
              </a:solidFill>
            </a:endParaRP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14313"/>
            <a:ext cx="9144000" cy="868362"/>
          </a:xfrm>
        </p:spPr>
        <p:txBody>
          <a:bodyPr>
            <a:normAutofit fontScale="90000"/>
          </a:bodyPr>
          <a:lstStyle/>
          <a:p>
            <a:pPr>
              <a:defRPr/>
            </a:pPr>
            <a:r>
              <a:rPr lang="el-GR" b="1" dirty="0" smtClean="0"/>
              <a:t>Διαταραχές μεθυλίωσης </a:t>
            </a:r>
            <a:r>
              <a:rPr lang="el-GR" dirty="0" smtClean="0"/>
              <a:t>και </a:t>
            </a:r>
            <a:r>
              <a:rPr lang="el-GR" dirty="0" err="1" smtClean="0">
                <a:effectLst>
                  <a:outerShdw blurRad="38100" dist="38100" dir="2700000" algn="tl">
                    <a:srgbClr val="000000">
                      <a:alpha val="43137"/>
                    </a:srgbClr>
                  </a:outerShdw>
                </a:effectLst>
              </a:rPr>
              <a:t>υπερμεταλλακτικός</a:t>
            </a:r>
            <a:r>
              <a:rPr lang="el-GR" dirty="0" smtClean="0">
                <a:effectLst>
                  <a:outerShdw blurRad="38100" dist="38100" dir="2700000" algn="tl">
                    <a:srgbClr val="000000">
                      <a:alpha val="43137"/>
                    </a:srgbClr>
                  </a:outerShdw>
                </a:effectLst>
              </a:rPr>
              <a:t> φαινότυπος (Μ</a:t>
            </a:r>
            <a:r>
              <a:rPr lang="en-US" dirty="0" smtClean="0">
                <a:effectLst>
                  <a:outerShdw blurRad="38100" dist="38100" dir="2700000" algn="tl">
                    <a:srgbClr val="000000">
                      <a:alpha val="43137"/>
                    </a:srgbClr>
                  </a:outerShdw>
                </a:effectLst>
              </a:rPr>
              <a:t>SI)</a:t>
            </a:r>
            <a:endParaRPr lang="el-GR"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0" y="1428750"/>
            <a:ext cx="9144000" cy="5429250"/>
          </a:xfrm>
        </p:spPr>
        <p:txBody>
          <a:bodyPr>
            <a:normAutofit fontScale="92500"/>
          </a:bodyPr>
          <a:lstStyle/>
          <a:p>
            <a:pPr>
              <a:defRPr/>
            </a:pPr>
            <a:r>
              <a:rPr lang="el-GR" dirty="0" smtClean="0"/>
              <a:t>Ανώμαλη </a:t>
            </a:r>
            <a:r>
              <a:rPr lang="el-GR" b="1" u="sng" spc="300" dirty="0" smtClean="0">
                <a:effectLst>
                  <a:outerShdw blurRad="38100" dist="38100" dir="2700000" algn="tl">
                    <a:srgbClr val="000000">
                      <a:alpha val="43137"/>
                    </a:srgbClr>
                  </a:outerShdw>
                </a:effectLst>
              </a:rPr>
              <a:t>σωματική</a:t>
            </a:r>
            <a:r>
              <a:rPr lang="el-GR" b="1" dirty="0" smtClean="0">
                <a:effectLst>
                  <a:outerShdw blurRad="38100" dist="38100" dir="2700000" algn="tl">
                    <a:srgbClr val="000000">
                      <a:alpha val="43137"/>
                    </a:srgbClr>
                  </a:outerShdw>
                </a:effectLst>
              </a:rPr>
              <a:t> </a:t>
            </a:r>
            <a:r>
              <a:rPr lang="el-GR" dirty="0" smtClean="0"/>
              <a:t>μεθυλίωση του </a:t>
            </a:r>
            <a:r>
              <a:rPr lang="en-US" b="1" dirty="0" smtClean="0"/>
              <a:t>MLH1</a:t>
            </a:r>
            <a:r>
              <a:rPr lang="en-US" dirty="0" smtClean="0"/>
              <a:t> </a:t>
            </a:r>
            <a:r>
              <a:rPr lang="el-GR" dirty="0" smtClean="0"/>
              <a:t>στον </a:t>
            </a:r>
            <a:r>
              <a:rPr lang="el-GR" b="1" spc="300" dirty="0" smtClean="0">
                <a:effectLst>
                  <a:outerShdw blurRad="38100" dist="38100" dir="2700000" algn="tl">
                    <a:srgbClr val="000000">
                      <a:alpha val="43137"/>
                    </a:srgbClr>
                  </a:outerShdw>
                </a:effectLst>
              </a:rPr>
              <a:t>σποραδικό</a:t>
            </a:r>
            <a:r>
              <a:rPr lang="el-GR" dirty="0" smtClean="0">
                <a:effectLst>
                  <a:outerShdw blurRad="38100" dist="38100" dir="2700000" algn="tl">
                    <a:srgbClr val="000000">
                      <a:alpha val="43137"/>
                    </a:srgbClr>
                  </a:outerShdw>
                </a:effectLst>
              </a:rPr>
              <a:t> </a:t>
            </a:r>
            <a:r>
              <a:rPr lang="el-GR" dirty="0" err="1" smtClean="0"/>
              <a:t>ορθοκολικό</a:t>
            </a:r>
            <a:r>
              <a:rPr lang="el-GR" dirty="0" smtClean="0"/>
              <a:t> καρκίνο με </a:t>
            </a:r>
            <a:r>
              <a:rPr lang="en-US" dirty="0" smtClean="0"/>
              <a:t>MSI </a:t>
            </a:r>
            <a:r>
              <a:rPr lang="el-GR" dirty="0" smtClean="0"/>
              <a:t>και </a:t>
            </a:r>
            <a:r>
              <a:rPr lang="el-GR" b="1" dirty="0" smtClean="0"/>
              <a:t>σωματικές μεταλλαγές στο </a:t>
            </a:r>
            <a:r>
              <a:rPr lang="en-US" b="1" spc="600" dirty="0" smtClean="0"/>
              <a:t>BRAF</a:t>
            </a:r>
            <a:r>
              <a:rPr lang="en-US" b="1" dirty="0" smtClean="0"/>
              <a:t> (V600E).</a:t>
            </a:r>
          </a:p>
          <a:p>
            <a:pPr>
              <a:defRPr/>
            </a:pPr>
            <a:r>
              <a:rPr lang="el-GR" dirty="0" smtClean="0">
                <a:effectLst>
                  <a:outerShdw blurRad="38100" dist="38100" dir="2700000" algn="tl">
                    <a:srgbClr val="000000">
                      <a:alpha val="43137"/>
                    </a:srgbClr>
                  </a:outerShdw>
                </a:effectLst>
              </a:rPr>
              <a:t>Γαμετική</a:t>
            </a:r>
            <a:r>
              <a:rPr lang="en-US" dirty="0" smtClean="0">
                <a:effectLst>
                  <a:outerShdw blurRad="38100" dist="38100" dir="2700000" algn="tl">
                    <a:srgbClr val="000000">
                      <a:alpha val="43137"/>
                    </a:srgbClr>
                  </a:outerShdw>
                </a:effectLst>
              </a:rPr>
              <a:t> (!)</a:t>
            </a:r>
            <a:r>
              <a:rPr lang="el-GR" dirty="0" smtClean="0">
                <a:effectLst>
                  <a:outerShdw blurRad="38100" dist="38100" dir="2700000" algn="tl">
                    <a:srgbClr val="000000">
                      <a:alpha val="43137"/>
                    </a:srgbClr>
                  </a:outerShdw>
                </a:effectLst>
              </a:rPr>
              <a:t> </a:t>
            </a:r>
            <a:r>
              <a:rPr lang="el-GR" dirty="0" err="1" smtClean="0"/>
              <a:t>υπερμεθυλίωση</a:t>
            </a:r>
            <a:r>
              <a:rPr lang="el-GR" dirty="0" smtClean="0"/>
              <a:t> του </a:t>
            </a:r>
            <a:r>
              <a:rPr lang="en-US" b="1" dirty="0" smtClean="0"/>
              <a:t>MLH1</a:t>
            </a:r>
            <a:r>
              <a:rPr lang="en-US" dirty="0" smtClean="0"/>
              <a:t> </a:t>
            </a:r>
            <a:r>
              <a:rPr lang="el-GR" i="1" dirty="0" smtClean="0"/>
              <a:t>χωρίς σταθερή κληρονομική μεταβίβαση</a:t>
            </a:r>
            <a:r>
              <a:rPr lang="el-GR" dirty="0" smtClean="0"/>
              <a:t>, σε ασθενείς με </a:t>
            </a:r>
            <a:r>
              <a:rPr lang="en-US" dirty="0" smtClean="0"/>
              <a:t>MSI-H , </a:t>
            </a:r>
            <a:r>
              <a:rPr lang="el-GR" dirty="0" smtClean="0"/>
              <a:t>απώλεια της </a:t>
            </a:r>
            <a:r>
              <a:rPr lang="el-GR" dirty="0" err="1" smtClean="0"/>
              <a:t>πρωτεϊνης</a:t>
            </a:r>
            <a:r>
              <a:rPr lang="el-GR" dirty="0" smtClean="0"/>
              <a:t> </a:t>
            </a:r>
            <a:r>
              <a:rPr lang="en-US" dirty="0" smtClean="0"/>
              <a:t>MLH1 </a:t>
            </a:r>
            <a:r>
              <a:rPr lang="el-GR" dirty="0" smtClean="0"/>
              <a:t>και απουσία μεταλλαγών στο </a:t>
            </a:r>
            <a:r>
              <a:rPr lang="en-US" dirty="0" smtClean="0"/>
              <a:t>BRAF V600E.</a:t>
            </a:r>
          </a:p>
          <a:p>
            <a:pPr>
              <a:defRPr/>
            </a:pPr>
            <a:r>
              <a:rPr lang="el-GR" dirty="0" smtClean="0">
                <a:effectLst>
                  <a:outerShdw blurRad="38100" dist="38100" dir="2700000" algn="tl">
                    <a:srgbClr val="000000">
                      <a:alpha val="43137"/>
                    </a:srgbClr>
                  </a:outerShdw>
                </a:effectLst>
              </a:rPr>
              <a:t>Γαμετική</a:t>
            </a:r>
            <a:r>
              <a:rPr lang="en-US" dirty="0" smtClean="0">
                <a:effectLst>
                  <a:outerShdw blurRad="38100" dist="38100" dir="2700000" algn="tl">
                    <a:srgbClr val="000000">
                      <a:alpha val="43137"/>
                    </a:srgbClr>
                  </a:outerShdw>
                </a:effectLst>
              </a:rPr>
              <a:t> (!)</a:t>
            </a:r>
            <a:r>
              <a:rPr lang="el-GR" dirty="0" smtClean="0">
                <a:effectLst>
                  <a:outerShdw blurRad="38100" dist="38100" dir="2700000" algn="tl">
                    <a:srgbClr val="000000">
                      <a:alpha val="43137"/>
                    </a:srgbClr>
                  </a:outerShdw>
                </a:effectLst>
              </a:rPr>
              <a:t> </a:t>
            </a:r>
            <a:r>
              <a:rPr lang="el-GR" dirty="0" err="1" smtClean="0"/>
              <a:t>υπερμεθυλίωση</a:t>
            </a:r>
            <a:r>
              <a:rPr lang="el-GR" dirty="0" smtClean="0"/>
              <a:t> του </a:t>
            </a:r>
            <a:r>
              <a:rPr lang="en-US" b="1" dirty="0" smtClean="0"/>
              <a:t>MSH2</a:t>
            </a:r>
            <a:r>
              <a:rPr lang="en-US" dirty="0" smtClean="0"/>
              <a:t> </a:t>
            </a:r>
            <a:r>
              <a:rPr lang="el-GR" dirty="0" smtClean="0"/>
              <a:t>επαγόμενη από μεταλλαγή στο γονίδιο </a:t>
            </a:r>
            <a:r>
              <a:rPr lang="en-US" dirty="0" smtClean="0"/>
              <a:t>EPCAM (TACSTD1) </a:t>
            </a:r>
            <a:r>
              <a:rPr lang="el-GR" dirty="0" smtClean="0"/>
              <a:t>σε ασθενείς με απώλεια της </a:t>
            </a:r>
            <a:r>
              <a:rPr lang="el-GR" dirty="0" err="1" smtClean="0"/>
              <a:t>πρωτεϊνης</a:t>
            </a:r>
            <a:r>
              <a:rPr lang="en-US" dirty="0" smtClean="0"/>
              <a:t> MSH2</a:t>
            </a:r>
            <a:r>
              <a:rPr lang="el-GR" dirty="0" smtClean="0"/>
              <a:t>,</a:t>
            </a:r>
            <a:r>
              <a:rPr lang="en-US" dirty="0" smtClean="0"/>
              <a:t> </a:t>
            </a:r>
            <a:r>
              <a:rPr lang="el-GR" u="sng" dirty="0" smtClean="0"/>
              <a:t>χωρίς</a:t>
            </a:r>
            <a:r>
              <a:rPr lang="el-GR" dirty="0" smtClean="0"/>
              <a:t> να ανιχνεύεται γαμετική μεταλλαγή στο γονίδιο </a:t>
            </a:r>
            <a:r>
              <a:rPr lang="en-US" dirty="0" smtClean="0"/>
              <a:t>MSH2.</a:t>
            </a:r>
            <a:endParaRPr lang="el-GR" dirty="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2" cstate="print">
            <a:lum bright="8000"/>
          </a:blip>
          <a:srcRect/>
          <a:stretch>
            <a:fillRect/>
          </a:stretch>
        </p:blipFill>
        <p:spPr bwMode="auto">
          <a:xfrm>
            <a:off x="1066800" y="617538"/>
            <a:ext cx="6675438" cy="6115050"/>
          </a:xfrm>
          <a:prstGeom prst="rect">
            <a:avLst/>
          </a:prstGeom>
          <a:noFill/>
          <a:ln w="9525">
            <a:noFill/>
            <a:miter lim="800000"/>
            <a:headEnd/>
            <a:tailEnd/>
          </a:ln>
        </p:spPr>
      </p:pic>
      <p:sp>
        <p:nvSpPr>
          <p:cNvPr id="229379" name="Text Box 3"/>
          <p:cNvSpPr txBox="1">
            <a:spLocks noChangeArrowheads="1"/>
          </p:cNvSpPr>
          <p:nvPr/>
        </p:nvSpPr>
        <p:spPr bwMode="auto">
          <a:xfrm>
            <a:off x="2514600" y="215900"/>
            <a:ext cx="2057400" cy="396875"/>
          </a:xfrm>
          <a:prstGeom prst="rect">
            <a:avLst/>
          </a:prstGeom>
          <a:noFill/>
          <a:ln w="9525">
            <a:noFill/>
            <a:miter lim="800000"/>
            <a:headEnd/>
            <a:tailEnd/>
          </a:ln>
        </p:spPr>
        <p:txBody>
          <a:bodyPr>
            <a:spAutoFit/>
          </a:bodyPr>
          <a:lstStyle/>
          <a:p>
            <a:pPr eaLnBrk="0" hangingPunct="0">
              <a:spcBef>
                <a:spcPct val="50000"/>
              </a:spcBef>
            </a:pPr>
            <a:r>
              <a:rPr lang="el-GR" sz="2000">
                <a:latin typeface="Times New Roman" pitchFamily="18" charset="0"/>
              </a:rPr>
              <a:t>Μεθυλ. Μ</a:t>
            </a:r>
            <a:r>
              <a:rPr lang="en-US" sz="2000">
                <a:latin typeface="Times New Roman" pitchFamily="18" charset="0"/>
              </a:rPr>
              <a:t>LH1</a:t>
            </a:r>
            <a:endParaRPr lang="el-GR" sz="2000">
              <a:latin typeface="Times New Roman" pitchFamily="18" charset="0"/>
            </a:endParaRP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5"/>
          <p:cNvSpPr>
            <a:spLocks noChangeArrowheads="1"/>
          </p:cNvSpPr>
          <p:nvPr/>
        </p:nvSpPr>
        <p:spPr bwMode="auto">
          <a:xfrm>
            <a:off x="0" y="1376363"/>
            <a:ext cx="9144000" cy="0"/>
          </a:xfrm>
          <a:prstGeom prst="rect">
            <a:avLst/>
          </a:prstGeom>
          <a:noFill/>
          <a:ln w="9525">
            <a:noFill/>
            <a:miter lim="800000"/>
            <a:headEnd/>
            <a:tailEnd/>
          </a:ln>
        </p:spPr>
        <p:txBody>
          <a:bodyPr wrap="none" anchor="ctr">
            <a:spAutoFit/>
          </a:bodyPr>
          <a:lstStyle/>
          <a:p>
            <a:endParaRPr lang="el-GR"/>
          </a:p>
        </p:txBody>
      </p:sp>
      <p:graphicFrame>
        <p:nvGraphicFramePr>
          <p:cNvPr id="26626" name="Object 4"/>
          <p:cNvGraphicFramePr>
            <a:graphicFrameLocks noChangeAspect="1"/>
          </p:cNvGraphicFramePr>
          <p:nvPr/>
        </p:nvGraphicFramePr>
        <p:xfrm>
          <a:off x="642938" y="857250"/>
          <a:ext cx="7977187" cy="6000750"/>
        </p:xfrm>
        <a:graphic>
          <a:graphicData uri="http://schemas.openxmlformats.org/presentationml/2006/ole">
            <mc:AlternateContent xmlns:mc="http://schemas.openxmlformats.org/markup-compatibility/2006">
              <mc:Choice xmlns:v="urn:schemas-microsoft-com:vml" Requires="v">
                <p:oleObj spid="_x0000_s26662" name="Διαφάνεια" r:id="rId3" imgW="4660900" imgH="3505200" progId="PowerPoint.Slide.8">
                  <p:embed/>
                </p:oleObj>
              </mc:Choice>
              <mc:Fallback>
                <p:oleObj name="Διαφάνεια" r:id="rId3" imgW="4660900" imgH="3505200" progId="PowerPoint.Slide.8">
                  <p:embed/>
                  <p:pic>
                    <p:nvPicPr>
                      <p:cNvPr id="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857250"/>
                        <a:ext cx="7977187" cy="600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ext Box 8"/>
          <p:cNvSpPr txBox="1">
            <a:spLocks noChangeArrowheads="1"/>
          </p:cNvSpPr>
          <p:nvPr/>
        </p:nvSpPr>
        <p:spPr bwMode="auto">
          <a:xfrm>
            <a:off x="250825" y="0"/>
            <a:ext cx="8353425" cy="954088"/>
          </a:xfrm>
          <a:prstGeom prst="rect">
            <a:avLst/>
          </a:prstGeom>
          <a:noFill/>
          <a:ln w="9525">
            <a:noFill/>
            <a:miter lim="800000"/>
            <a:headEnd/>
            <a:tailEnd/>
          </a:ln>
        </p:spPr>
        <p:txBody>
          <a:bodyPr>
            <a:spAutoFit/>
          </a:bodyPr>
          <a:lstStyle/>
          <a:p>
            <a:pPr algn="ctr">
              <a:spcBef>
                <a:spcPct val="50000"/>
              </a:spcBef>
              <a:defRPr/>
            </a:pPr>
            <a:r>
              <a:rPr lang="el-GR" sz="2800" b="1" spc="600" dirty="0">
                <a:solidFill>
                  <a:srgbClr val="0066FF"/>
                </a:solidFill>
                <a:effectLst>
                  <a:outerShdw blurRad="38100" dist="38100" dir="2700000" algn="tl">
                    <a:srgbClr val="000000">
                      <a:alpha val="43137"/>
                    </a:srgbClr>
                  </a:outerShdw>
                </a:effectLst>
              </a:rPr>
              <a:t>Συνοπτικός</a:t>
            </a:r>
            <a:r>
              <a:rPr lang="el-GR" sz="2800" b="1" dirty="0">
                <a:solidFill>
                  <a:srgbClr val="0066FF"/>
                </a:solidFill>
              </a:rPr>
              <a:t> αλγόριθμος για τη συμβατική, την οδοντωτή και την υβριδική οδό νεοπλασίας</a:t>
            </a:r>
          </a:p>
        </p:txBody>
      </p:sp>
      <mc:AlternateContent xmlns:mc="http://schemas.openxmlformats.org/markup-compatibility/2006" xmlns:p14="http://schemas.microsoft.com/office/powerpoint/2010/main">
        <mc:Choice Requires="p14">
          <p:contentPart p14:bwMode="auto" r:id="rId5">
            <p14:nvContentPartPr>
              <p14:cNvPr id="2" name="Μελάνι 1"/>
              <p14:cNvContentPartPr/>
              <p14:nvPr/>
            </p14:nvContentPartPr>
            <p14:xfrm>
              <a:off x="5384880" y="4946760"/>
              <a:ext cx="76320" cy="114480"/>
            </p14:xfrm>
          </p:contentPart>
        </mc:Choice>
        <mc:Fallback xmlns="">
          <p:pic>
            <p:nvPicPr>
              <p:cNvPr id="2" name="Μελάνι 1"/>
              <p:cNvPicPr/>
              <p:nvPr/>
            </p:nvPicPr>
            <p:blipFill>
              <a:blip r:embed="rId6"/>
              <a:stretch>
                <a:fillRect/>
              </a:stretch>
            </p:blipFill>
            <p:spPr>
              <a:xfrm>
                <a:off x="5375520" y="4937400"/>
                <a:ext cx="95040" cy="133200"/>
              </a:xfrm>
              <a:prstGeom prst="rect">
                <a:avLst/>
              </a:prstGeom>
            </p:spPr>
          </p:pic>
        </mc:Fallback>
      </mc:AlternateContent>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DSCN3709"/>
          <p:cNvPicPr>
            <a:picLocks noChangeAspect="1" noChangeArrowheads="1"/>
          </p:cNvPicPr>
          <p:nvPr/>
        </p:nvPicPr>
        <p:blipFill>
          <a:blip r:embed="rId2" cstate="print"/>
          <a:srcRect/>
          <a:stretch>
            <a:fillRect/>
          </a:stretch>
        </p:blipFill>
        <p:spPr bwMode="auto">
          <a:xfrm>
            <a:off x="457200" y="762000"/>
            <a:ext cx="8245475" cy="5489575"/>
          </a:xfrm>
          <a:prstGeom prst="rect">
            <a:avLst/>
          </a:prstGeom>
          <a:noFill/>
          <a:ln w="9525">
            <a:solidFill>
              <a:srgbClr val="FF3300"/>
            </a:solidFill>
            <a:miter lim="800000"/>
            <a:headEnd/>
            <a:tailEnd/>
          </a:ln>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0"/>
            <a:ext cx="9144000" cy="1125538"/>
          </a:xfrm>
        </p:spPr>
        <p:txBody>
          <a:bodyPr/>
          <a:lstStyle/>
          <a:p>
            <a:pPr eaLnBrk="1" hangingPunct="1">
              <a:lnSpc>
                <a:spcPct val="80000"/>
              </a:lnSpc>
              <a:defRPr/>
            </a:pPr>
            <a:r>
              <a:rPr lang="el-GR" sz="2800" b="1" smtClean="0">
                <a:solidFill>
                  <a:schemeClr val="tx1"/>
                </a:solidFill>
                <a:effectLst>
                  <a:outerShdw blurRad="38100" dist="38100" dir="2700000" algn="tl">
                    <a:srgbClr val="010199"/>
                  </a:outerShdw>
                </a:effectLst>
              </a:rPr>
              <a:t>ΑΛΓΟΡΙΘΜΟΣ διάγνωσης συνδρόμου </a:t>
            </a:r>
            <a:r>
              <a:rPr lang="en-US" sz="2800" b="1" smtClean="0">
                <a:solidFill>
                  <a:schemeClr val="tx1"/>
                </a:solidFill>
                <a:effectLst>
                  <a:outerShdw blurRad="38100" dist="38100" dir="2700000" algn="tl">
                    <a:srgbClr val="010199"/>
                  </a:outerShdw>
                </a:effectLst>
              </a:rPr>
              <a:t>Lynch</a:t>
            </a:r>
            <a:r>
              <a:rPr lang="el-GR" sz="2800" b="1" smtClean="0">
                <a:solidFill>
                  <a:schemeClr val="tx1"/>
                </a:solidFill>
                <a:effectLst>
                  <a:outerShdw blurRad="38100" dist="38100" dir="2700000" algn="tl">
                    <a:srgbClr val="010199"/>
                  </a:outerShdw>
                </a:effectLst>
              </a:rPr>
              <a:t> με έλεγχο μικροδορυφορικής αστάθειας</a:t>
            </a:r>
            <a:r>
              <a:rPr lang="el-GR" smtClean="0"/>
              <a:t> </a:t>
            </a:r>
            <a:r>
              <a:rPr lang="el-GR" sz="2800" b="1" smtClean="0"/>
              <a:t>(</a:t>
            </a:r>
            <a:r>
              <a:rPr lang="en-US" sz="2800" b="1" smtClean="0"/>
              <a:t>MSI)</a:t>
            </a:r>
            <a:endParaRPr lang="el-GR" sz="2800" b="1" smtClean="0"/>
          </a:p>
        </p:txBody>
      </p:sp>
      <p:sp>
        <p:nvSpPr>
          <p:cNvPr id="231427" name="Rectangle 3"/>
          <p:cNvSpPr>
            <a:spLocks noGrp="1" noChangeArrowheads="1"/>
          </p:cNvSpPr>
          <p:nvPr>
            <p:ph type="body" idx="1"/>
          </p:nvPr>
        </p:nvSpPr>
        <p:spPr>
          <a:xfrm>
            <a:off x="1187450" y="1125538"/>
            <a:ext cx="6697663" cy="1008062"/>
          </a:xfrm>
        </p:spPr>
        <p:txBody>
          <a:bodyPr/>
          <a:lstStyle/>
          <a:p>
            <a:pPr algn="ctr" eaLnBrk="1" hangingPunct="1">
              <a:lnSpc>
                <a:spcPct val="90000"/>
              </a:lnSpc>
              <a:buFont typeface="Wingdings" pitchFamily="2" charset="2"/>
              <a:buNone/>
            </a:pPr>
            <a:r>
              <a:rPr lang="el-GR" sz="1800" b="1" smtClean="0">
                <a:latin typeface="Times New Roman" pitchFamily="18" charset="0"/>
              </a:rPr>
              <a:t>Ασθενής  ύποπτος για σύνδρομο </a:t>
            </a:r>
            <a:r>
              <a:rPr lang="en-US" sz="1800" b="1" smtClean="0">
                <a:latin typeface="Times New Roman" pitchFamily="18" charset="0"/>
              </a:rPr>
              <a:t>Lynch</a:t>
            </a:r>
            <a:endParaRPr lang="el-GR" sz="1800" b="1" smtClean="0">
              <a:latin typeface="Times New Roman" pitchFamily="18" charset="0"/>
            </a:endParaRPr>
          </a:p>
          <a:p>
            <a:pPr algn="ctr" eaLnBrk="1" hangingPunct="1">
              <a:lnSpc>
                <a:spcPct val="90000"/>
              </a:lnSpc>
              <a:buFont typeface="Wingdings" pitchFamily="2" charset="2"/>
              <a:buNone/>
            </a:pPr>
            <a:r>
              <a:rPr lang="el-GR" sz="1800" b="1" smtClean="0">
                <a:latin typeface="Times New Roman" pitchFamily="18" charset="0"/>
              </a:rPr>
              <a:t>Γενετική συμβουλευτική</a:t>
            </a:r>
          </a:p>
          <a:p>
            <a:pPr algn="ctr" eaLnBrk="1" hangingPunct="1">
              <a:lnSpc>
                <a:spcPct val="90000"/>
              </a:lnSpc>
              <a:buFont typeface="Wingdings" pitchFamily="2" charset="2"/>
              <a:buNone/>
            </a:pPr>
            <a:r>
              <a:rPr lang="el-GR" sz="1800" b="1" smtClean="0">
                <a:latin typeface="Times New Roman" pitchFamily="18" charset="0"/>
              </a:rPr>
              <a:t>Ανάλυση του όγκου για μικροδορυφορική αστάθεια (</a:t>
            </a:r>
            <a:r>
              <a:rPr lang="en-US" sz="1800" b="1" smtClean="0">
                <a:latin typeface="Times New Roman" pitchFamily="18" charset="0"/>
              </a:rPr>
              <a:t>MSI)</a:t>
            </a:r>
            <a:endParaRPr lang="el-GR" sz="1800" b="1" smtClean="0">
              <a:latin typeface="Times New Roman" pitchFamily="18" charset="0"/>
            </a:endParaRPr>
          </a:p>
        </p:txBody>
      </p:sp>
      <p:grpSp>
        <p:nvGrpSpPr>
          <p:cNvPr id="2" name="Group 4"/>
          <p:cNvGrpSpPr>
            <a:grpSpLocks/>
          </p:cNvGrpSpPr>
          <p:nvPr/>
        </p:nvGrpSpPr>
        <p:grpSpPr bwMode="auto">
          <a:xfrm>
            <a:off x="0" y="4687888"/>
            <a:ext cx="3276600" cy="1925637"/>
            <a:chOff x="0" y="2886"/>
            <a:chExt cx="1882" cy="1213"/>
          </a:xfrm>
        </p:grpSpPr>
        <p:sp>
          <p:nvSpPr>
            <p:cNvPr id="91171" name="Text Box 5"/>
            <p:cNvSpPr txBox="1">
              <a:spLocks noChangeArrowheads="1"/>
            </p:cNvSpPr>
            <p:nvPr/>
          </p:nvSpPr>
          <p:spPr bwMode="auto">
            <a:xfrm>
              <a:off x="0" y="2886"/>
              <a:ext cx="1882" cy="1213"/>
            </a:xfrm>
            <a:prstGeom prst="rect">
              <a:avLst/>
            </a:prstGeom>
            <a:noFill/>
            <a:ln w="9525">
              <a:noFill/>
              <a:miter lim="800000"/>
              <a:headEnd/>
              <a:tailEnd/>
            </a:ln>
          </p:spPr>
          <p:txBody>
            <a:bodyPr>
              <a:spAutoFit/>
            </a:bodyPr>
            <a:lstStyle/>
            <a:p>
              <a:pPr algn="ctr">
                <a:spcBef>
                  <a:spcPct val="50000"/>
                </a:spcBef>
                <a:defRPr/>
              </a:pPr>
              <a:r>
                <a:rPr lang="el-GR" sz="1600" b="1" dirty="0"/>
                <a:t>Παρουσία</a:t>
              </a:r>
              <a:r>
                <a:rPr lang="en-US" sz="1600" b="1" dirty="0"/>
                <a:t> </a:t>
              </a:r>
              <a:r>
                <a:rPr lang="el-GR" sz="1600" b="1" dirty="0"/>
                <a:t>Μεταλλαγής </a:t>
              </a:r>
              <a:r>
                <a:rPr lang="en-US" sz="1600" b="1" dirty="0"/>
                <a:t>BRAF</a:t>
              </a:r>
              <a:endParaRPr lang="el-GR" sz="1600" b="1" dirty="0"/>
            </a:p>
            <a:p>
              <a:pPr algn="ctr">
                <a:spcBef>
                  <a:spcPct val="50000"/>
                </a:spcBef>
                <a:defRPr/>
              </a:pPr>
              <a:endParaRPr lang="en-US" sz="1600" b="1" dirty="0"/>
            </a:p>
            <a:p>
              <a:pPr algn="ctr">
                <a:spcBef>
                  <a:spcPct val="50000"/>
                </a:spcBef>
                <a:defRPr/>
              </a:pPr>
              <a:r>
                <a:rPr lang="el-GR" sz="1600" b="1" dirty="0"/>
                <a:t>Απουσία συνδρόμου </a:t>
              </a:r>
              <a:r>
                <a:rPr lang="en-US" sz="1600" b="1" dirty="0"/>
                <a:t>Lynch </a:t>
              </a:r>
              <a:endParaRPr lang="el-GR" sz="1600" b="1" dirty="0"/>
            </a:p>
            <a:p>
              <a:pPr algn="ctr">
                <a:spcBef>
                  <a:spcPct val="50000"/>
                </a:spcBef>
                <a:defRPr/>
              </a:pPr>
              <a:r>
                <a:rPr lang="el-GR" sz="1600" b="1" dirty="0"/>
                <a:t>Η </a:t>
              </a:r>
              <a:r>
                <a:rPr lang="en-US" sz="1600" b="1" dirty="0"/>
                <a:t>MSI-H </a:t>
              </a:r>
              <a:r>
                <a:rPr lang="el-GR" sz="1600" b="1" dirty="0"/>
                <a:t>πιθανότατα λόγω </a:t>
              </a:r>
              <a:r>
                <a:rPr lang="el-GR" sz="1600" b="1" spc="300" dirty="0">
                  <a:effectLst>
                    <a:outerShdw blurRad="38100" dist="38100" dir="2700000" algn="tl">
                      <a:srgbClr val="000000">
                        <a:alpha val="43137"/>
                      </a:srgbClr>
                    </a:outerShdw>
                  </a:effectLst>
                </a:rPr>
                <a:t>επίκτητης </a:t>
              </a:r>
              <a:r>
                <a:rPr lang="el-GR" sz="1600" b="1" dirty="0"/>
                <a:t>μεθυλίωσης του γονιδίου </a:t>
              </a:r>
              <a:r>
                <a:rPr lang="en-US" sz="1600" b="1" dirty="0"/>
                <a:t>MLH1</a:t>
              </a:r>
              <a:endParaRPr lang="el-GR" sz="1600" b="1" dirty="0"/>
            </a:p>
          </p:txBody>
        </p:sp>
        <p:sp>
          <p:nvSpPr>
            <p:cNvPr id="231460" name="Line 6"/>
            <p:cNvSpPr>
              <a:spLocks noChangeShapeType="1"/>
            </p:cNvSpPr>
            <p:nvPr/>
          </p:nvSpPr>
          <p:spPr bwMode="auto">
            <a:xfrm>
              <a:off x="930" y="3067"/>
              <a:ext cx="0" cy="318"/>
            </a:xfrm>
            <a:prstGeom prst="line">
              <a:avLst/>
            </a:prstGeom>
            <a:noFill/>
            <a:ln w="57150">
              <a:solidFill>
                <a:schemeClr val="tx1"/>
              </a:solidFill>
              <a:round/>
              <a:headEnd/>
              <a:tailEnd type="triangle" w="med" len="med"/>
            </a:ln>
          </p:spPr>
          <p:txBody>
            <a:bodyPr/>
            <a:lstStyle/>
            <a:p>
              <a:endParaRPr lang="el-GR"/>
            </a:p>
          </p:txBody>
        </p:sp>
      </p:grpSp>
      <p:sp>
        <p:nvSpPr>
          <p:cNvPr id="231429" name="Line 7"/>
          <p:cNvSpPr>
            <a:spLocks noChangeShapeType="1"/>
          </p:cNvSpPr>
          <p:nvPr/>
        </p:nvSpPr>
        <p:spPr bwMode="auto">
          <a:xfrm>
            <a:off x="7667625" y="1844675"/>
            <a:ext cx="576263" cy="144463"/>
          </a:xfrm>
          <a:prstGeom prst="line">
            <a:avLst/>
          </a:prstGeom>
          <a:noFill/>
          <a:ln w="57150">
            <a:solidFill>
              <a:schemeClr val="tx1"/>
            </a:solidFill>
            <a:round/>
            <a:headEnd/>
            <a:tailEnd type="triangle" w="med" len="med"/>
          </a:ln>
        </p:spPr>
        <p:txBody>
          <a:bodyPr/>
          <a:lstStyle/>
          <a:p>
            <a:endParaRPr lang="el-GR"/>
          </a:p>
        </p:txBody>
      </p:sp>
      <p:sp>
        <p:nvSpPr>
          <p:cNvPr id="231430" name="Text Box 8"/>
          <p:cNvSpPr txBox="1">
            <a:spLocks noChangeArrowheads="1"/>
          </p:cNvSpPr>
          <p:nvPr/>
        </p:nvSpPr>
        <p:spPr bwMode="auto">
          <a:xfrm>
            <a:off x="8243888" y="1844675"/>
            <a:ext cx="900112" cy="366713"/>
          </a:xfrm>
          <a:prstGeom prst="rect">
            <a:avLst/>
          </a:prstGeom>
          <a:noFill/>
          <a:ln w="9525">
            <a:noFill/>
            <a:miter lim="800000"/>
            <a:headEnd/>
            <a:tailEnd/>
          </a:ln>
        </p:spPr>
        <p:txBody>
          <a:bodyPr>
            <a:spAutoFit/>
          </a:bodyPr>
          <a:lstStyle/>
          <a:p>
            <a:pPr>
              <a:spcBef>
                <a:spcPct val="50000"/>
              </a:spcBef>
            </a:pPr>
            <a:r>
              <a:rPr lang="en-US" b="1"/>
              <a:t>MSI–H </a:t>
            </a:r>
            <a:endParaRPr lang="el-GR" b="1"/>
          </a:p>
        </p:txBody>
      </p:sp>
      <p:sp>
        <p:nvSpPr>
          <p:cNvPr id="231431" name="Text Box 9"/>
          <p:cNvSpPr txBox="1">
            <a:spLocks noChangeArrowheads="1"/>
          </p:cNvSpPr>
          <p:nvPr/>
        </p:nvSpPr>
        <p:spPr bwMode="auto">
          <a:xfrm>
            <a:off x="3419475" y="2420938"/>
            <a:ext cx="5724525" cy="336550"/>
          </a:xfrm>
          <a:prstGeom prst="rect">
            <a:avLst/>
          </a:prstGeom>
          <a:noFill/>
          <a:ln w="9525">
            <a:noFill/>
            <a:miter lim="800000"/>
            <a:headEnd/>
            <a:tailEnd/>
          </a:ln>
        </p:spPr>
        <p:txBody>
          <a:bodyPr>
            <a:spAutoFit/>
          </a:bodyPr>
          <a:lstStyle/>
          <a:p>
            <a:pPr>
              <a:spcBef>
                <a:spcPct val="50000"/>
              </a:spcBef>
            </a:pPr>
            <a:r>
              <a:rPr lang="el-GR" sz="1600" b="1"/>
              <a:t>Αναζήτηση μεταλλαγής </a:t>
            </a:r>
            <a:r>
              <a:rPr lang="en-US" sz="1600" b="1"/>
              <a:t>BRAF </a:t>
            </a:r>
            <a:r>
              <a:rPr lang="el-GR" sz="1600" b="1"/>
              <a:t>στο νεοπλασματικό ιστό</a:t>
            </a:r>
          </a:p>
        </p:txBody>
      </p:sp>
      <p:sp>
        <p:nvSpPr>
          <p:cNvPr id="231432" name="Line 10"/>
          <p:cNvSpPr>
            <a:spLocks noChangeShapeType="1"/>
          </p:cNvSpPr>
          <p:nvPr/>
        </p:nvSpPr>
        <p:spPr bwMode="auto">
          <a:xfrm flipH="1">
            <a:off x="7019925" y="2133600"/>
            <a:ext cx="1223963" cy="287338"/>
          </a:xfrm>
          <a:prstGeom prst="line">
            <a:avLst/>
          </a:prstGeom>
          <a:noFill/>
          <a:ln w="57150">
            <a:solidFill>
              <a:schemeClr val="tx1"/>
            </a:solidFill>
            <a:round/>
            <a:headEnd/>
            <a:tailEnd type="triangle" w="med" len="med"/>
          </a:ln>
        </p:spPr>
        <p:txBody>
          <a:bodyPr/>
          <a:lstStyle/>
          <a:p>
            <a:endParaRPr lang="el-GR"/>
          </a:p>
        </p:txBody>
      </p:sp>
      <p:grpSp>
        <p:nvGrpSpPr>
          <p:cNvPr id="3" name="Group 11"/>
          <p:cNvGrpSpPr>
            <a:grpSpLocks/>
          </p:cNvGrpSpPr>
          <p:nvPr/>
        </p:nvGrpSpPr>
        <p:grpSpPr bwMode="auto">
          <a:xfrm>
            <a:off x="0" y="1844675"/>
            <a:ext cx="1476375" cy="2214563"/>
            <a:chOff x="0" y="1162"/>
            <a:chExt cx="975" cy="1395"/>
          </a:xfrm>
        </p:grpSpPr>
        <p:grpSp>
          <p:nvGrpSpPr>
            <p:cNvPr id="4" name="Group 12"/>
            <p:cNvGrpSpPr>
              <a:grpSpLocks/>
            </p:cNvGrpSpPr>
            <p:nvPr/>
          </p:nvGrpSpPr>
          <p:grpSpPr bwMode="auto">
            <a:xfrm>
              <a:off x="0" y="1344"/>
              <a:ext cx="975" cy="1213"/>
              <a:chOff x="0" y="1344"/>
              <a:chExt cx="1837" cy="1213"/>
            </a:xfrm>
          </p:grpSpPr>
          <p:sp>
            <p:nvSpPr>
              <p:cNvPr id="231457" name="Text Box 13"/>
              <p:cNvSpPr txBox="1">
                <a:spLocks noChangeArrowheads="1"/>
              </p:cNvSpPr>
              <p:nvPr/>
            </p:nvSpPr>
            <p:spPr bwMode="auto">
              <a:xfrm>
                <a:off x="0" y="1344"/>
                <a:ext cx="1837" cy="1213"/>
              </a:xfrm>
              <a:prstGeom prst="rect">
                <a:avLst/>
              </a:prstGeom>
              <a:noFill/>
              <a:ln w="9525">
                <a:noFill/>
                <a:miter lim="800000"/>
                <a:headEnd/>
                <a:tailEnd/>
              </a:ln>
            </p:spPr>
            <p:txBody>
              <a:bodyPr>
                <a:spAutoFit/>
              </a:bodyPr>
              <a:lstStyle/>
              <a:p>
                <a:pPr algn="ctr">
                  <a:spcBef>
                    <a:spcPct val="50000"/>
                  </a:spcBef>
                </a:pPr>
                <a:r>
                  <a:rPr lang="el-GR" sz="1600" b="1"/>
                  <a:t>Απουσία </a:t>
                </a:r>
                <a:r>
                  <a:rPr lang="en-US" sz="1600" b="1"/>
                  <a:t>MSI</a:t>
                </a:r>
              </a:p>
              <a:p>
                <a:pPr algn="ctr">
                  <a:spcBef>
                    <a:spcPct val="50000"/>
                  </a:spcBef>
                </a:pPr>
                <a:r>
                  <a:rPr lang="en-US" sz="1600" b="1"/>
                  <a:t>MSI – L</a:t>
                </a:r>
                <a:endParaRPr lang="el-GR" sz="1600" b="1"/>
              </a:p>
              <a:p>
                <a:pPr algn="ctr">
                  <a:spcBef>
                    <a:spcPct val="50000"/>
                  </a:spcBef>
                </a:pPr>
                <a:endParaRPr lang="el-GR" sz="1600" b="1"/>
              </a:p>
              <a:p>
                <a:pPr algn="ctr">
                  <a:spcBef>
                    <a:spcPct val="50000"/>
                  </a:spcBef>
                </a:pPr>
                <a:r>
                  <a:rPr lang="el-GR" sz="1600" b="1"/>
                  <a:t>Απουσία συνδρόμου </a:t>
                </a:r>
                <a:r>
                  <a:rPr lang="en-US" sz="1600" b="1"/>
                  <a:t>Lynch</a:t>
                </a:r>
                <a:endParaRPr lang="el-GR" sz="1600" b="1"/>
              </a:p>
            </p:txBody>
          </p:sp>
          <p:sp>
            <p:nvSpPr>
              <p:cNvPr id="231458" name="Line 14"/>
              <p:cNvSpPr>
                <a:spLocks noChangeShapeType="1"/>
              </p:cNvSpPr>
              <p:nvPr/>
            </p:nvSpPr>
            <p:spPr bwMode="auto">
              <a:xfrm>
                <a:off x="884" y="1797"/>
                <a:ext cx="0" cy="227"/>
              </a:xfrm>
              <a:prstGeom prst="line">
                <a:avLst/>
              </a:prstGeom>
              <a:noFill/>
              <a:ln w="57150">
                <a:solidFill>
                  <a:schemeClr val="tx1"/>
                </a:solidFill>
                <a:round/>
                <a:headEnd/>
                <a:tailEnd type="triangle" w="med" len="med"/>
              </a:ln>
            </p:spPr>
            <p:txBody>
              <a:bodyPr/>
              <a:lstStyle/>
              <a:p>
                <a:endParaRPr lang="el-GR"/>
              </a:p>
            </p:txBody>
          </p:sp>
        </p:grpSp>
        <p:sp>
          <p:nvSpPr>
            <p:cNvPr id="231456" name="Line 15"/>
            <p:cNvSpPr>
              <a:spLocks noChangeShapeType="1"/>
            </p:cNvSpPr>
            <p:nvPr/>
          </p:nvSpPr>
          <p:spPr bwMode="auto">
            <a:xfrm flipH="1">
              <a:off x="519" y="1162"/>
              <a:ext cx="365" cy="182"/>
            </a:xfrm>
            <a:prstGeom prst="line">
              <a:avLst/>
            </a:prstGeom>
            <a:noFill/>
            <a:ln w="57150">
              <a:solidFill>
                <a:schemeClr val="tx1"/>
              </a:solidFill>
              <a:round/>
              <a:headEnd/>
              <a:tailEnd type="triangle" w="med" len="med"/>
            </a:ln>
          </p:spPr>
          <p:txBody>
            <a:bodyPr/>
            <a:lstStyle/>
            <a:p>
              <a:endParaRPr lang="el-GR"/>
            </a:p>
          </p:txBody>
        </p:sp>
      </p:grpSp>
      <p:grpSp>
        <p:nvGrpSpPr>
          <p:cNvPr id="5" name="Group 16"/>
          <p:cNvGrpSpPr>
            <a:grpSpLocks/>
          </p:cNvGrpSpPr>
          <p:nvPr/>
        </p:nvGrpSpPr>
        <p:grpSpPr bwMode="auto">
          <a:xfrm>
            <a:off x="1476375" y="1844675"/>
            <a:ext cx="7667625" cy="4497388"/>
            <a:chOff x="930" y="1162"/>
            <a:chExt cx="4830" cy="2833"/>
          </a:xfrm>
        </p:grpSpPr>
        <p:grpSp>
          <p:nvGrpSpPr>
            <p:cNvPr id="6" name="Group 17"/>
            <p:cNvGrpSpPr>
              <a:grpSpLocks/>
            </p:cNvGrpSpPr>
            <p:nvPr/>
          </p:nvGrpSpPr>
          <p:grpSpPr bwMode="auto">
            <a:xfrm>
              <a:off x="930" y="1162"/>
              <a:ext cx="4830" cy="1908"/>
              <a:chOff x="930" y="1162"/>
              <a:chExt cx="4830" cy="1908"/>
            </a:xfrm>
          </p:grpSpPr>
          <p:grpSp>
            <p:nvGrpSpPr>
              <p:cNvPr id="7" name="Group 18"/>
              <p:cNvGrpSpPr>
                <a:grpSpLocks/>
              </p:cNvGrpSpPr>
              <p:nvPr/>
            </p:nvGrpSpPr>
            <p:grpSpPr bwMode="auto">
              <a:xfrm>
                <a:off x="930" y="1162"/>
                <a:ext cx="4830" cy="1678"/>
                <a:chOff x="930" y="1162"/>
                <a:chExt cx="4830" cy="1678"/>
              </a:xfrm>
            </p:grpSpPr>
            <p:sp>
              <p:nvSpPr>
                <p:cNvPr id="231445" name="Line 19"/>
                <p:cNvSpPr>
                  <a:spLocks noChangeShapeType="1"/>
                </p:cNvSpPr>
                <p:nvPr/>
              </p:nvSpPr>
              <p:spPr bwMode="auto">
                <a:xfrm flipH="1">
                  <a:off x="930" y="1661"/>
                  <a:ext cx="1223" cy="1179"/>
                </a:xfrm>
                <a:prstGeom prst="line">
                  <a:avLst/>
                </a:prstGeom>
                <a:noFill/>
                <a:ln w="57150">
                  <a:solidFill>
                    <a:schemeClr val="tx1"/>
                  </a:solidFill>
                  <a:round/>
                  <a:headEnd/>
                  <a:tailEnd type="triangle" w="med" len="med"/>
                </a:ln>
              </p:spPr>
              <p:txBody>
                <a:bodyPr/>
                <a:lstStyle/>
                <a:p>
                  <a:endParaRPr lang="el-GR"/>
                </a:p>
              </p:txBody>
            </p:sp>
            <p:grpSp>
              <p:nvGrpSpPr>
                <p:cNvPr id="8" name="Group 20"/>
                <p:cNvGrpSpPr>
                  <a:grpSpLocks/>
                </p:cNvGrpSpPr>
                <p:nvPr/>
              </p:nvGrpSpPr>
              <p:grpSpPr bwMode="auto">
                <a:xfrm>
                  <a:off x="2154" y="1162"/>
                  <a:ext cx="3606" cy="575"/>
                  <a:chOff x="2154" y="1162"/>
                  <a:chExt cx="3606" cy="575"/>
                </a:xfrm>
              </p:grpSpPr>
              <p:sp>
                <p:nvSpPr>
                  <p:cNvPr id="231451" name="Line 21"/>
                  <p:cNvSpPr>
                    <a:spLocks noChangeShapeType="1"/>
                  </p:cNvSpPr>
                  <p:nvPr/>
                </p:nvSpPr>
                <p:spPr bwMode="auto">
                  <a:xfrm>
                    <a:off x="4830" y="1162"/>
                    <a:ext cx="363" cy="91"/>
                  </a:xfrm>
                  <a:prstGeom prst="line">
                    <a:avLst/>
                  </a:prstGeom>
                  <a:noFill/>
                  <a:ln w="57150">
                    <a:solidFill>
                      <a:schemeClr val="tx1"/>
                    </a:solidFill>
                    <a:round/>
                    <a:headEnd/>
                    <a:tailEnd type="triangle" w="med" len="med"/>
                  </a:ln>
                </p:spPr>
                <p:txBody>
                  <a:bodyPr/>
                  <a:lstStyle/>
                  <a:p>
                    <a:endParaRPr lang="el-GR"/>
                  </a:p>
                </p:txBody>
              </p:sp>
              <p:sp>
                <p:nvSpPr>
                  <p:cNvPr id="231452" name="Text Box 22"/>
                  <p:cNvSpPr txBox="1">
                    <a:spLocks noChangeArrowheads="1"/>
                  </p:cNvSpPr>
                  <p:nvPr/>
                </p:nvSpPr>
                <p:spPr bwMode="auto">
                  <a:xfrm>
                    <a:off x="5193" y="1162"/>
                    <a:ext cx="567" cy="231"/>
                  </a:xfrm>
                  <a:prstGeom prst="rect">
                    <a:avLst/>
                  </a:prstGeom>
                  <a:noFill/>
                  <a:ln w="9525">
                    <a:noFill/>
                    <a:miter lim="800000"/>
                    <a:headEnd/>
                    <a:tailEnd/>
                  </a:ln>
                </p:spPr>
                <p:txBody>
                  <a:bodyPr>
                    <a:spAutoFit/>
                  </a:bodyPr>
                  <a:lstStyle/>
                  <a:p>
                    <a:pPr>
                      <a:spcBef>
                        <a:spcPct val="50000"/>
                      </a:spcBef>
                    </a:pPr>
                    <a:r>
                      <a:rPr lang="en-US" b="1"/>
                      <a:t>MSI–H </a:t>
                    </a:r>
                    <a:endParaRPr lang="el-GR" b="1"/>
                  </a:p>
                </p:txBody>
              </p:sp>
              <p:sp>
                <p:nvSpPr>
                  <p:cNvPr id="231453" name="Text Box 23"/>
                  <p:cNvSpPr txBox="1">
                    <a:spLocks noChangeArrowheads="1"/>
                  </p:cNvSpPr>
                  <p:nvPr/>
                </p:nvSpPr>
                <p:spPr bwMode="auto">
                  <a:xfrm>
                    <a:off x="2154" y="1525"/>
                    <a:ext cx="3606" cy="212"/>
                  </a:xfrm>
                  <a:prstGeom prst="rect">
                    <a:avLst/>
                  </a:prstGeom>
                  <a:noFill/>
                  <a:ln w="9525">
                    <a:noFill/>
                    <a:miter lim="800000"/>
                    <a:headEnd/>
                    <a:tailEnd/>
                  </a:ln>
                </p:spPr>
                <p:txBody>
                  <a:bodyPr>
                    <a:spAutoFit/>
                  </a:bodyPr>
                  <a:lstStyle/>
                  <a:p>
                    <a:pPr>
                      <a:spcBef>
                        <a:spcPct val="50000"/>
                      </a:spcBef>
                    </a:pPr>
                    <a:r>
                      <a:rPr lang="el-GR" sz="1600" b="1"/>
                      <a:t>Αναζήτηση μεταλλαγής </a:t>
                    </a:r>
                    <a:r>
                      <a:rPr lang="en-US" sz="1600" b="1"/>
                      <a:t>BRAF </a:t>
                    </a:r>
                    <a:r>
                      <a:rPr lang="el-GR" sz="1600" b="1"/>
                      <a:t>στο νεοπλασματικό ιστό</a:t>
                    </a:r>
                  </a:p>
                </p:txBody>
              </p:sp>
              <p:sp>
                <p:nvSpPr>
                  <p:cNvPr id="231454" name="Line 24"/>
                  <p:cNvSpPr>
                    <a:spLocks noChangeShapeType="1"/>
                  </p:cNvSpPr>
                  <p:nvPr/>
                </p:nvSpPr>
                <p:spPr bwMode="auto">
                  <a:xfrm flipH="1">
                    <a:off x="4422" y="1344"/>
                    <a:ext cx="771" cy="181"/>
                  </a:xfrm>
                  <a:prstGeom prst="line">
                    <a:avLst/>
                  </a:prstGeom>
                  <a:noFill/>
                  <a:ln w="57150">
                    <a:solidFill>
                      <a:schemeClr val="tx1"/>
                    </a:solidFill>
                    <a:round/>
                    <a:headEnd/>
                    <a:tailEnd type="triangle" w="med" len="med"/>
                  </a:ln>
                </p:spPr>
                <p:txBody>
                  <a:bodyPr/>
                  <a:lstStyle/>
                  <a:p>
                    <a:endParaRPr lang="el-GR"/>
                  </a:p>
                </p:txBody>
              </p:sp>
            </p:grpSp>
            <p:sp>
              <p:nvSpPr>
                <p:cNvPr id="231447" name="Text Box 25"/>
                <p:cNvSpPr txBox="1">
                  <a:spLocks noChangeArrowheads="1"/>
                </p:cNvSpPr>
                <p:nvPr/>
              </p:nvSpPr>
              <p:spPr bwMode="auto">
                <a:xfrm>
                  <a:off x="2971" y="1888"/>
                  <a:ext cx="1815" cy="212"/>
                </a:xfrm>
                <a:prstGeom prst="rect">
                  <a:avLst/>
                </a:prstGeom>
                <a:noFill/>
                <a:ln w="9525">
                  <a:noFill/>
                  <a:miter lim="800000"/>
                  <a:headEnd/>
                  <a:tailEnd/>
                </a:ln>
              </p:spPr>
              <p:txBody>
                <a:bodyPr>
                  <a:spAutoFit/>
                </a:bodyPr>
                <a:lstStyle/>
                <a:p>
                  <a:pPr>
                    <a:spcBef>
                      <a:spcPct val="50000"/>
                    </a:spcBef>
                  </a:pPr>
                  <a:r>
                    <a:rPr lang="el-GR" sz="1600" b="1"/>
                    <a:t>Απουσία μεταλλαγής </a:t>
                  </a:r>
                  <a:r>
                    <a:rPr lang="en-US" sz="1600" b="1"/>
                    <a:t>BRAF</a:t>
                  </a:r>
                  <a:endParaRPr lang="el-GR" sz="1600" b="1"/>
                </a:p>
              </p:txBody>
            </p:sp>
            <p:sp>
              <p:nvSpPr>
                <p:cNvPr id="231448" name="Text Box 26"/>
                <p:cNvSpPr txBox="1">
                  <a:spLocks noChangeArrowheads="1"/>
                </p:cNvSpPr>
                <p:nvPr/>
              </p:nvSpPr>
              <p:spPr bwMode="auto">
                <a:xfrm>
                  <a:off x="2653" y="2251"/>
                  <a:ext cx="2540" cy="212"/>
                </a:xfrm>
                <a:prstGeom prst="rect">
                  <a:avLst/>
                </a:prstGeom>
                <a:noFill/>
                <a:ln w="9525">
                  <a:noFill/>
                  <a:miter lim="800000"/>
                  <a:headEnd/>
                  <a:tailEnd/>
                </a:ln>
              </p:spPr>
              <p:txBody>
                <a:bodyPr>
                  <a:spAutoFit/>
                </a:bodyPr>
                <a:lstStyle/>
                <a:p>
                  <a:pPr>
                    <a:spcBef>
                      <a:spcPct val="50000"/>
                    </a:spcBef>
                  </a:pPr>
                  <a:r>
                    <a:rPr lang="el-GR" sz="1600" b="1"/>
                    <a:t>Αναζήτηση μεταλλαγής γονιδίου </a:t>
                  </a:r>
                  <a:r>
                    <a:rPr lang="en-US" sz="1600" b="1"/>
                    <a:t>MMR</a:t>
                  </a:r>
                  <a:endParaRPr lang="el-GR" sz="1600" b="1"/>
                </a:p>
              </p:txBody>
            </p:sp>
            <p:sp>
              <p:nvSpPr>
                <p:cNvPr id="231449" name="Line 27"/>
                <p:cNvSpPr>
                  <a:spLocks noChangeShapeType="1"/>
                </p:cNvSpPr>
                <p:nvPr/>
              </p:nvSpPr>
              <p:spPr bwMode="auto">
                <a:xfrm>
                  <a:off x="3878" y="1706"/>
                  <a:ext cx="0" cy="227"/>
                </a:xfrm>
                <a:prstGeom prst="line">
                  <a:avLst/>
                </a:prstGeom>
                <a:noFill/>
                <a:ln w="57150">
                  <a:solidFill>
                    <a:schemeClr val="tx1"/>
                  </a:solidFill>
                  <a:round/>
                  <a:headEnd/>
                  <a:tailEnd type="triangle" w="med" len="med"/>
                </a:ln>
              </p:spPr>
              <p:txBody>
                <a:bodyPr/>
                <a:lstStyle/>
                <a:p>
                  <a:endParaRPr lang="el-GR"/>
                </a:p>
              </p:txBody>
            </p:sp>
            <p:sp>
              <p:nvSpPr>
                <p:cNvPr id="231450" name="Line 28"/>
                <p:cNvSpPr>
                  <a:spLocks noChangeShapeType="1"/>
                </p:cNvSpPr>
                <p:nvPr/>
              </p:nvSpPr>
              <p:spPr bwMode="auto">
                <a:xfrm>
                  <a:off x="3878" y="2069"/>
                  <a:ext cx="0" cy="227"/>
                </a:xfrm>
                <a:prstGeom prst="line">
                  <a:avLst/>
                </a:prstGeom>
                <a:noFill/>
                <a:ln w="57150">
                  <a:solidFill>
                    <a:schemeClr val="tx1"/>
                  </a:solidFill>
                  <a:round/>
                  <a:headEnd/>
                  <a:tailEnd type="triangle" w="med" len="med"/>
                </a:ln>
              </p:spPr>
              <p:txBody>
                <a:bodyPr/>
                <a:lstStyle/>
                <a:p>
                  <a:endParaRPr lang="el-GR"/>
                </a:p>
              </p:txBody>
            </p:sp>
          </p:grpSp>
          <p:sp>
            <p:nvSpPr>
              <p:cNvPr id="231441" name="Text Box 29"/>
              <p:cNvSpPr txBox="1">
                <a:spLocks noChangeArrowheads="1"/>
              </p:cNvSpPr>
              <p:nvPr/>
            </p:nvSpPr>
            <p:spPr bwMode="auto">
              <a:xfrm>
                <a:off x="2200" y="2704"/>
                <a:ext cx="1723" cy="366"/>
              </a:xfrm>
              <a:prstGeom prst="rect">
                <a:avLst/>
              </a:prstGeom>
              <a:noFill/>
              <a:ln w="9525">
                <a:noFill/>
                <a:miter lim="800000"/>
                <a:headEnd/>
                <a:tailEnd/>
              </a:ln>
            </p:spPr>
            <p:txBody>
              <a:bodyPr>
                <a:spAutoFit/>
              </a:bodyPr>
              <a:lstStyle/>
              <a:p>
                <a:pPr algn="ctr">
                  <a:spcBef>
                    <a:spcPct val="50000"/>
                  </a:spcBef>
                </a:pPr>
                <a:r>
                  <a:rPr lang="el-GR" sz="1600" b="1"/>
                  <a:t>Μη ανεύρεση μεταλλαγής σε γονίδιο </a:t>
                </a:r>
                <a:r>
                  <a:rPr lang="en-US" sz="1600" b="1"/>
                  <a:t>MMR</a:t>
                </a:r>
                <a:endParaRPr lang="el-GR" sz="1600" b="1"/>
              </a:p>
            </p:txBody>
          </p:sp>
          <p:sp>
            <p:nvSpPr>
              <p:cNvPr id="231442" name="Text Box 30"/>
              <p:cNvSpPr txBox="1">
                <a:spLocks noChangeArrowheads="1"/>
              </p:cNvSpPr>
              <p:nvPr/>
            </p:nvSpPr>
            <p:spPr bwMode="auto">
              <a:xfrm>
                <a:off x="4037" y="2704"/>
                <a:ext cx="1723" cy="366"/>
              </a:xfrm>
              <a:prstGeom prst="rect">
                <a:avLst/>
              </a:prstGeom>
              <a:noFill/>
              <a:ln w="9525">
                <a:noFill/>
                <a:miter lim="800000"/>
                <a:headEnd/>
                <a:tailEnd/>
              </a:ln>
            </p:spPr>
            <p:txBody>
              <a:bodyPr>
                <a:spAutoFit/>
              </a:bodyPr>
              <a:lstStyle/>
              <a:p>
                <a:pPr algn="ctr">
                  <a:spcBef>
                    <a:spcPct val="50000"/>
                  </a:spcBef>
                </a:pPr>
                <a:r>
                  <a:rPr lang="el-GR" sz="1600" b="1"/>
                  <a:t>Ανεύρεση μεταλλαγής σε γονίδιο </a:t>
                </a:r>
                <a:r>
                  <a:rPr lang="en-US" sz="1600" b="1"/>
                  <a:t>MMR</a:t>
                </a:r>
                <a:endParaRPr lang="el-GR" sz="1600" b="1"/>
              </a:p>
            </p:txBody>
          </p:sp>
          <p:sp>
            <p:nvSpPr>
              <p:cNvPr id="231443" name="Line 31"/>
              <p:cNvSpPr>
                <a:spLocks noChangeShapeType="1"/>
              </p:cNvSpPr>
              <p:nvPr/>
            </p:nvSpPr>
            <p:spPr bwMode="auto">
              <a:xfrm flipH="1">
                <a:off x="3379" y="2478"/>
                <a:ext cx="454" cy="181"/>
              </a:xfrm>
              <a:prstGeom prst="line">
                <a:avLst/>
              </a:prstGeom>
              <a:noFill/>
              <a:ln w="57150">
                <a:solidFill>
                  <a:schemeClr val="tx1"/>
                </a:solidFill>
                <a:round/>
                <a:headEnd/>
                <a:tailEnd type="triangle" w="med" len="med"/>
              </a:ln>
            </p:spPr>
            <p:txBody>
              <a:bodyPr/>
              <a:lstStyle/>
              <a:p>
                <a:endParaRPr lang="el-GR"/>
              </a:p>
            </p:txBody>
          </p:sp>
          <p:sp>
            <p:nvSpPr>
              <p:cNvPr id="231444" name="Line 32"/>
              <p:cNvSpPr>
                <a:spLocks noChangeShapeType="1"/>
              </p:cNvSpPr>
              <p:nvPr/>
            </p:nvSpPr>
            <p:spPr bwMode="auto">
              <a:xfrm>
                <a:off x="4014" y="2478"/>
                <a:ext cx="454" cy="226"/>
              </a:xfrm>
              <a:prstGeom prst="line">
                <a:avLst/>
              </a:prstGeom>
              <a:noFill/>
              <a:ln w="57150">
                <a:solidFill>
                  <a:schemeClr val="tx1"/>
                </a:solidFill>
                <a:round/>
                <a:headEnd/>
                <a:tailEnd type="triangle" w="med" len="med"/>
              </a:ln>
            </p:spPr>
            <p:txBody>
              <a:bodyPr/>
              <a:lstStyle/>
              <a:p>
                <a:endParaRPr lang="el-GR"/>
              </a:p>
            </p:txBody>
          </p:sp>
        </p:grpSp>
        <p:sp>
          <p:nvSpPr>
            <p:cNvPr id="231436" name="Text Box 33"/>
            <p:cNvSpPr txBox="1">
              <a:spLocks noChangeArrowheads="1"/>
            </p:cNvSpPr>
            <p:nvPr/>
          </p:nvSpPr>
          <p:spPr bwMode="auto">
            <a:xfrm>
              <a:off x="2154" y="3475"/>
              <a:ext cx="1814" cy="520"/>
            </a:xfrm>
            <a:prstGeom prst="rect">
              <a:avLst/>
            </a:prstGeom>
            <a:noFill/>
            <a:ln w="9525">
              <a:noFill/>
              <a:miter lim="800000"/>
              <a:headEnd/>
              <a:tailEnd/>
            </a:ln>
          </p:spPr>
          <p:txBody>
            <a:bodyPr>
              <a:spAutoFit/>
            </a:bodyPr>
            <a:lstStyle/>
            <a:p>
              <a:pPr algn="ctr">
                <a:spcBef>
                  <a:spcPct val="50000"/>
                </a:spcBef>
              </a:pPr>
              <a:r>
                <a:rPr lang="el-GR" sz="1600" b="1"/>
                <a:t>Αναζήτηση  μεταλλαγής στο </a:t>
              </a:r>
              <a:r>
                <a:rPr lang="en-US" sz="1600" b="1"/>
                <a:t>PMS2</a:t>
              </a:r>
              <a:r>
                <a:rPr lang="el-GR" sz="1600" b="1"/>
                <a:t> ή ανοσοχρώση για </a:t>
              </a:r>
              <a:r>
                <a:rPr lang="en-US" sz="1600" b="1"/>
                <a:t>PMS2</a:t>
              </a:r>
              <a:endParaRPr lang="el-GR" sz="1600" b="1"/>
            </a:p>
          </p:txBody>
        </p:sp>
        <p:sp>
          <p:nvSpPr>
            <p:cNvPr id="231437" name="Line 34"/>
            <p:cNvSpPr>
              <a:spLocks noChangeShapeType="1"/>
            </p:cNvSpPr>
            <p:nvPr/>
          </p:nvSpPr>
          <p:spPr bwMode="auto">
            <a:xfrm>
              <a:off x="3061" y="3067"/>
              <a:ext cx="0" cy="408"/>
            </a:xfrm>
            <a:prstGeom prst="line">
              <a:avLst/>
            </a:prstGeom>
            <a:noFill/>
            <a:ln w="57150">
              <a:solidFill>
                <a:schemeClr val="tx1"/>
              </a:solidFill>
              <a:round/>
              <a:headEnd/>
              <a:tailEnd type="triangle" w="med" len="med"/>
            </a:ln>
          </p:spPr>
          <p:txBody>
            <a:bodyPr/>
            <a:lstStyle/>
            <a:p>
              <a:endParaRPr lang="el-GR"/>
            </a:p>
          </p:txBody>
        </p:sp>
        <p:sp>
          <p:nvSpPr>
            <p:cNvPr id="231438" name="Text Box 35"/>
            <p:cNvSpPr txBox="1">
              <a:spLocks noChangeArrowheads="1"/>
            </p:cNvSpPr>
            <p:nvPr/>
          </p:nvSpPr>
          <p:spPr bwMode="auto">
            <a:xfrm>
              <a:off x="4195" y="3475"/>
              <a:ext cx="1565" cy="366"/>
            </a:xfrm>
            <a:prstGeom prst="rect">
              <a:avLst/>
            </a:prstGeom>
            <a:noFill/>
            <a:ln w="9525">
              <a:noFill/>
              <a:miter lim="800000"/>
              <a:headEnd/>
              <a:tailEnd/>
            </a:ln>
          </p:spPr>
          <p:txBody>
            <a:bodyPr>
              <a:spAutoFit/>
            </a:bodyPr>
            <a:lstStyle/>
            <a:p>
              <a:pPr algn="ctr">
                <a:spcBef>
                  <a:spcPct val="50000"/>
                </a:spcBef>
              </a:pPr>
              <a:r>
                <a:rPr lang="el-GR" sz="1600" b="1" u="sng" dirty="0">
                  <a:effectLst>
                    <a:outerShdw blurRad="38100" dist="38100" dir="2700000" algn="tl">
                      <a:srgbClr val="000000">
                        <a:alpha val="43137"/>
                      </a:srgbClr>
                    </a:outerShdw>
                  </a:effectLst>
                </a:rPr>
                <a:t>Διάγνωση συνδρόμου </a:t>
              </a:r>
              <a:r>
                <a:rPr lang="en-US" sz="1600" b="1" u="sng" dirty="0">
                  <a:effectLst>
                    <a:outerShdw blurRad="38100" dist="38100" dir="2700000" algn="tl">
                      <a:srgbClr val="000000">
                        <a:alpha val="43137"/>
                      </a:srgbClr>
                    </a:outerShdw>
                  </a:effectLst>
                </a:rPr>
                <a:t>Lynch</a:t>
              </a:r>
              <a:endParaRPr lang="el-GR" sz="1600" b="1" u="sng" dirty="0">
                <a:effectLst>
                  <a:outerShdw blurRad="38100" dist="38100" dir="2700000" algn="tl">
                    <a:srgbClr val="000000">
                      <a:alpha val="43137"/>
                    </a:srgbClr>
                  </a:outerShdw>
                </a:effectLst>
              </a:endParaRPr>
            </a:p>
          </p:txBody>
        </p:sp>
        <p:sp>
          <p:nvSpPr>
            <p:cNvPr id="231439" name="Line 36"/>
            <p:cNvSpPr>
              <a:spLocks noChangeShapeType="1"/>
            </p:cNvSpPr>
            <p:nvPr/>
          </p:nvSpPr>
          <p:spPr bwMode="auto">
            <a:xfrm>
              <a:off x="4921" y="3113"/>
              <a:ext cx="0" cy="408"/>
            </a:xfrm>
            <a:prstGeom prst="line">
              <a:avLst/>
            </a:prstGeom>
            <a:noFill/>
            <a:ln w="57150">
              <a:solidFill>
                <a:schemeClr val="tx1"/>
              </a:solidFill>
              <a:round/>
              <a:headEnd/>
              <a:tailEnd type="triangle" w="med" len="med"/>
            </a:ln>
          </p:spPr>
          <p:txBody>
            <a:bodyPr/>
            <a:lstStyle/>
            <a:p>
              <a:endParaRPr lang="el-GR"/>
            </a:p>
          </p:txBody>
        </p:sp>
      </p:grpSp>
      <mc:AlternateContent xmlns:mc="http://schemas.openxmlformats.org/markup-compatibility/2006" xmlns:p14="http://schemas.microsoft.com/office/powerpoint/2010/main">
        <mc:Choice Requires="p14">
          <p:contentPart p14:bwMode="auto" r:id="rId2">
            <p14:nvContentPartPr>
              <p14:cNvPr id="9" name="Μελάνι 8"/>
              <p14:cNvContentPartPr/>
              <p14:nvPr/>
            </p14:nvContentPartPr>
            <p14:xfrm>
              <a:off x="8356680" y="2019240"/>
              <a:ext cx="360" cy="360"/>
            </p14:xfrm>
          </p:contentPart>
        </mc:Choice>
        <mc:Fallback xmlns="">
          <p:pic>
            <p:nvPicPr>
              <p:cNvPr id="9" name="Μελάνι 8"/>
              <p:cNvPicPr/>
              <p:nvPr/>
            </p:nvPicPr>
            <p:blipFill>
              <a:blip r:embed="rId3"/>
              <a:stretch>
                <a:fillRect/>
              </a:stretch>
            </p:blipFill>
            <p:spPr>
              <a:xfrm>
                <a:off x="8340840" y="1955880"/>
                <a:ext cx="3204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Μελάνι 9"/>
              <p14:cNvContentPartPr/>
              <p14:nvPr/>
            </p14:nvContentPartPr>
            <p14:xfrm>
              <a:off x="8356680" y="1962000"/>
              <a:ext cx="597240" cy="165600"/>
            </p14:xfrm>
          </p:contentPart>
        </mc:Choice>
        <mc:Fallback xmlns="">
          <p:pic>
            <p:nvPicPr>
              <p:cNvPr id="10" name="Μελάνι 9"/>
              <p:cNvPicPr/>
              <p:nvPr/>
            </p:nvPicPr>
            <p:blipFill>
              <a:blip r:embed="rId5"/>
              <a:stretch>
                <a:fillRect/>
              </a:stretch>
            </p:blipFill>
            <p:spPr>
              <a:xfrm>
                <a:off x="8340840" y="1898640"/>
                <a:ext cx="628920" cy="292320"/>
              </a:xfrm>
              <a:prstGeom prst="rect">
                <a:avLst/>
              </a:prstGeom>
            </p:spPr>
          </p:pic>
        </mc:Fallback>
      </mc:AlternateContent>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0" y="0"/>
            <a:ext cx="9144000" cy="1139825"/>
          </a:xfrm>
        </p:spPr>
        <p:txBody>
          <a:bodyPr/>
          <a:lstStyle/>
          <a:p>
            <a:pPr eaLnBrk="1" hangingPunct="1">
              <a:defRPr/>
            </a:pPr>
            <a:r>
              <a:rPr lang="el-GR" sz="2800" b="1" smtClean="0">
                <a:solidFill>
                  <a:schemeClr val="tx1"/>
                </a:solidFill>
                <a:effectLst>
                  <a:outerShdw blurRad="38100" dist="38100" dir="2700000" algn="tl">
                    <a:srgbClr val="010199"/>
                  </a:outerShdw>
                </a:effectLst>
              </a:rPr>
              <a:t>ΑΛΓΟΡΙΘΜΟΣ διάγνωσης συνδρόμου </a:t>
            </a:r>
            <a:r>
              <a:rPr lang="en-US" sz="2800" b="1" smtClean="0">
                <a:solidFill>
                  <a:schemeClr val="tx1"/>
                </a:solidFill>
                <a:effectLst>
                  <a:outerShdw blurRad="38100" dist="38100" dir="2700000" algn="tl">
                    <a:srgbClr val="010199"/>
                  </a:outerShdw>
                </a:effectLst>
              </a:rPr>
              <a:t>Lynch</a:t>
            </a:r>
            <a:r>
              <a:rPr lang="el-GR" sz="2800" b="1" smtClean="0">
                <a:solidFill>
                  <a:schemeClr val="tx1"/>
                </a:solidFill>
                <a:effectLst>
                  <a:outerShdw blurRad="38100" dist="38100" dir="2700000" algn="tl">
                    <a:srgbClr val="010199"/>
                  </a:outerShdw>
                </a:effectLst>
              </a:rPr>
              <a:t> με ανοσοϊστοχημεία </a:t>
            </a:r>
          </a:p>
        </p:txBody>
      </p:sp>
      <p:sp>
        <p:nvSpPr>
          <p:cNvPr id="232451" name="Rectangle 3"/>
          <p:cNvSpPr>
            <a:spLocks noGrp="1" noChangeArrowheads="1"/>
          </p:cNvSpPr>
          <p:nvPr>
            <p:ph type="body" idx="1"/>
          </p:nvPr>
        </p:nvSpPr>
        <p:spPr>
          <a:xfrm>
            <a:off x="0" y="1125538"/>
            <a:ext cx="9144000" cy="719137"/>
          </a:xfrm>
        </p:spPr>
        <p:txBody>
          <a:bodyPr/>
          <a:lstStyle/>
          <a:p>
            <a:pPr algn="ctr" eaLnBrk="1" hangingPunct="1">
              <a:buFont typeface="Wingdings" pitchFamily="2" charset="2"/>
              <a:buNone/>
            </a:pPr>
            <a:r>
              <a:rPr lang="el-GR" sz="1800" b="1" smtClean="0"/>
              <a:t>Ασθενείς με πρόσφατα διαγνωσμένο ορθοκολικό καρκίνο</a:t>
            </a:r>
          </a:p>
          <a:p>
            <a:pPr algn="ctr" eaLnBrk="1" hangingPunct="1">
              <a:buFont typeface="Wingdings" pitchFamily="2" charset="2"/>
              <a:buNone/>
            </a:pPr>
            <a:r>
              <a:rPr lang="el-GR" sz="1800" b="1" smtClean="0"/>
              <a:t>Ανοσοχρώση για </a:t>
            </a:r>
            <a:r>
              <a:rPr lang="en-US" sz="1800" b="1" smtClean="0"/>
              <a:t>MLH</a:t>
            </a:r>
            <a:r>
              <a:rPr lang="el-GR" sz="1800" b="1" smtClean="0"/>
              <a:t> </a:t>
            </a:r>
            <a:r>
              <a:rPr lang="en-US" sz="1800" b="1" smtClean="0"/>
              <a:t>1, MSH</a:t>
            </a:r>
            <a:r>
              <a:rPr lang="el-GR" sz="1800" b="1" smtClean="0"/>
              <a:t> </a:t>
            </a:r>
            <a:r>
              <a:rPr lang="en-US" sz="1800" b="1" smtClean="0"/>
              <a:t>2, MSH</a:t>
            </a:r>
            <a:r>
              <a:rPr lang="el-GR" sz="1800" b="1" smtClean="0"/>
              <a:t> </a:t>
            </a:r>
            <a:r>
              <a:rPr lang="en-US" sz="1800" b="1" smtClean="0"/>
              <a:t>6 </a:t>
            </a:r>
            <a:r>
              <a:rPr lang="el-GR" sz="1800" b="1" smtClean="0"/>
              <a:t>και </a:t>
            </a:r>
            <a:r>
              <a:rPr lang="en-US" sz="1800" b="1" smtClean="0"/>
              <a:t>PMS</a:t>
            </a:r>
            <a:r>
              <a:rPr lang="el-GR" sz="1800" b="1" smtClean="0"/>
              <a:t> </a:t>
            </a:r>
            <a:r>
              <a:rPr lang="en-US" sz="1800" b="1" smtClean="0"/>
              <a:t>2</a:t>
            </a:r>
            <a:r>
              <a:rPr lang="el-GR" sz="1800" b="1" smtClean="0"/>
              <a:t> σε νεοπλασματικό ιστό</a:t>
            </a:r>
          </a:p>
        </p:txBody>
      </p:sp>
      <p:grpSp>
        <p:nvGrpSpPr>
          <p:cNvPr id="2" name="Group 4"/>
          <p:cNvGrpSpPr>
            <a:grpSpLocks/>
          </p:cNvGrpSpPr>
          <p:nvPr/>
        </p:nvGrpSpPr>
        <p:grpSpPr bwMode="auto">
          <a:xfrm>
            <a:off x="0" y="1844675"/>
            <a:ext cx="9144000" cy="4878388"/>
            <a:chOff x="0" y="1162"/>
            <a:chExt cx="5760" cy="3073"/>
          </a:xfrm>
        </p:grpSpPr>
        <p:grpSp>
          <p:nvGrpSpPr>
            <p:cNvPr id="3" name="Group 5"/>
            <p:cNvGrpSpPr>
              <a:grpSpLocks/>
            </p:cNvGrpSpPr>
            <p:nvPr/>
          </p:nvGrpSpPr>
          <p:grpSpPr bwMode="auto">
            <a:xfrm>
              <a:off x="0" y="1162"/>
              <a:ext cx="5760" cy="3029"/>
              <a:chOff x="0" y="1162"/>
              <a:chExt cx="5760" cy="3029"/>
            </a:xfrm>
          </p:grpSpPr>
          <p:grpSp>
            <p:nvGrpSpPr>
              <p:cNvPr id="4" name="Group 6"/>
              <p:cNvGrpSpPr>
                <a:grpSpLocks/>
              </p:cNvGrpSpPr>
              <p:nvPr/>
            </p:nvGrpSpPr>
            <p:grpSpPr bwMode="auto">
              <a:xfrm>
                <a:off x="0" y="1162"/>
                <a:ext cx="5760" cy="1353"/>
                <a:chOff x="0" y="1162"/>
                <a:chExt cx="5760" cy="1353"/>
              </a:xfrm>
            </p:grpSpPr>
            <p:grpSp>
              <p:nvGrpSpPr>
                <p:cNvPr id="5" name="Group 7"/>
                <p:cNvGrpSpPr>
                  <a:grpSpLocks/>
                </p:cNvGrpSpPr>
                <p:nvPr/>
              </p:nvGrpSpPr>
              <p:grpSpPr bwMode="auto">
                <a:xfrm>
                  <a:off x="0" y="1162"/>
                  <a:ext cx="5760" cy="637"/>
                  <a:chOff x="0" y="1162"/>
                  <a:chExt cx="5760" cy="637"/>
                </a:xfrm>
              </p:grpSpPr>
              <p:sp>
                <p:nvSpPr>
                  <p:cNvPr id="109576" name="Text Box 8"/>
                  <p:cNvSpPr txBox="1">
                    <a:spLocks noChangeArrowheads="1"/>
                  </p:cNvSpPr>
                  <p:nvPr/>
                </p:nvSpPr>
                <p:spPr bwMode="auto">
                  <a:xfrm>
                    <a:off x="0" y="1305"/>
                    <a:ext cx="1755" cy="494"/>
                  </a:xfrm>
                  <a:prstGeom prst="rect">
                    <a:avLst/>
                  </a:prstGeom>
                  <a:noFill/>
                  <a:ln w="9525">
                    <a:noFill/>
                    <a:miter lim="800000"/>
                    <a:headEnd/>
                    <a:tailEnd/>
                  </a:ln>
                  <a:effectLst/>
                </p:spPr>
                <p:txBody>
                  <a:bodyPr>
                    <a:spAutoFit/>
                  </a:bodyPr>
                  <a:lstStyle/>
                  <a:p>
                    <a:pPr algn="ctr">
                      <a:spcBef>
                        <a:spcPct val="50000"/>
                      </a:spcBef>
                      <a:defRPr/>
                    </a:pPr>
                    <a:r>
                      <a:rPr lang="el-GR" b="1" dirty="0"/>
                      <a:t>Αρνητική χρώση για </a:t>
                    </a:r>
                  </a:p>
                  <a:p>
                    <a:pPr algn="ctr">
                      <a:spcBef>
                        <a:spcPct val="50000"/>
                      </a:spcBef>
                      <a:defRPr/>
                    </a:pPr>
                    <a:r>
                      <a:rPr lang="en-US" b="1" dirty="0">
                        <a:effectLst>
                          <a:outerShdw blurRad="38100" dist="38100" dir="2700000" algn="tl">
                            <a:srgbClr val="010199"/>
                          </a:outerShdw>
                        </a:effectLst>
                      </a:rPr>
                      <a:t>MSH</a:t>
                    </a:r>
                    <a:r>
                      <a:rPr lang="el-GR" b="1" dirty="0">
                        <a:effectLst>
                          <a:outerShdw blurRad="38100" dist="38100" dir="2700000" algn="tl">
                            <a:srgbClr val="010199"/>
                          </a:outerShdw>
                        </a:effectLst>
                      </a:rPr>
                      <a:t>2, </a:t>
                    </a:r>
                    <a:r>
                      <a:rPr lang="en-US" b="1" dirty="0">
                        <a:effectLst>
                          <a:outerShdw blurRad="38100" dist="38100" dir="2700000" algn="tl">
                            <a:srgbClr val="010199"/>
                          </a:outerShdw>
                        </a:effectLst>
                      </a:rPr>
                      <a:t> MSH</a:t>
                    </a:r>
                    <a:r>
                      <a:rPr lang="el-GR" b="1" dirty="0">
                        <a:effectLst>
                          <a:outerShdw blurRad="38100" dist="38100" dir="2700000" algn="tl">
                            <a:srgbClr val="010199"/>
                          </a:outerShdw>
                        </a:effectLst>
                      </a:rPr>
                      <a:t> </a:t>
                    </a:r>
                    <a:r>
                      <a:rPr lang="en-US" b="1" dirty="0">
                        <a:effectLst>
                          <a:outerShdw blurRad="38100" dist="38100" dir="2700000" algn="tl">
                            <a:srgbClr val="010199"/>
                          </a:outerShdw>
                        </a:effectLst>
                      </a:rPr>
                      <a:t>6</a:t>
                    </a:r>
                    <a:r>
                      <a:rPr lang="en-US" b="1" dirty="0"/>
                      <a:t> </a:t>
                    </a:r>
                    <a:r>
                      <a:rPr lang="el-GR" b="1" dirty="0"/>
                      <a:t>(2 %)</a:t>
                    </a:r>
                  </a:p>
                </p:txBody>
              </p:sp>
              <p:sp>
                <p:nvSpPr>
                  <p:cNvPr id="232478" name="Text Box 9"/>
                  <p:cNvSpPr txBox="1">
                    <a:spLocks noChangeArrowheads="1"/>
                  </p:cNvSpPr>
                  <p:nvPr/>
                </p:nvSpPr>
                <p:spPr bwMode="auto">
                  <a:xfrm>
                    <a:off x="1837" y="1389"/>
                    <a:ext cx="1927" cy="404"/>
                  </a:xfrm>
                  <a:prstGeom prst="rect">
                    <a:avLst/>
                  </a:prstGeom>
                  <a:noFill/>
                  <a:ln w="9525">
                    <a:noFill/>
                    <a:miter lim="800000"/>
                    <a:headEnd/>
                    <a:tailEnd/>
                  </a:ln>
                </p:spPr>
                <p:txBody>
                  <a:bodyPr>
                    <a:spAutoFit/>
                  </a:bodyPr>
                  <a:lstStyle/>
                  <a:p>
                    <a:pPr algn="ctr">
                      <a:spcBef>
                        <a:spcPct val="50000"/>
                      </a:spcBef>
                    </a:pPr>
                    <a:r>
                      <a:rPr lang="el-GR" b="1"/>
                      <a:t>Αρνητική χρώση για </a:t>
                    </a:r>
                    <a:r>
                      <a:rPr lang="en-US" b="1"/>
                      <a:t>MLH1</a:t>
                    </a:r>
                    <a:r>
                      <a:rPr lang="el-GR" b="1"/>
                      <a:t> ή</a:t>
                    </a:r>
                    <a:r>
                      <a:rPr lang="en-US" b="1"/>
                      <a:t> PMS 2 (15 – 20 %)</a:t>
                    </a:r>
                    <a:endParaRPr lang="el-GR" b="1"/>
                  </a:p>
                </p:txBody>
              </p:sp>
              <p:sp>
                <p:nvSpPr>
                  <p:cNvPr id="232479" name="Text Box 10"/>
                  <p:cNvSpPr txBox="1">
                    <a:spLocks noChangeArrowheads="1"/>
                  </p:cNvSpPr>
                  <p:nvPr/>
                </p:nvSpPr>
                <p:spPr bwMode="auto">
                  <a:xfrm>
                    <a:off x="4059" y="1389"/>
                    <a:ext cx="1701" cy="404"/>
                  </a:xfrm>
                  <a:prstGeom prst="rect">
                    <a:avLst/>
                  </a:prstGeom>
                  <a:noFill/>
                  <a:ln w="9525">
                    <a:noFill/>
                    <a:miter lim="800000"/>
                    <a:headEnd/>
                    <a:tailEnd/>
                  </a:ln>
                </p:spPr>
                <p:txBody>
                  <a:bodyPr>
                    <a:spAutoFit/>
                  </a:bodyPr>
                  <a:lstStyle/>
                  <a:p>
                    <a:pPr algn="ctr">
                      <a:spcBef>
                        <a:spcPct val="50000"/>
                      </a:spcBef>
                    </a:pPr>
                    <a:r>
                      <a:rPr lang="el-GR" b="1"/>
                      <a:t>Θετική χρώση για όλες τις πρωτεΐνες (80 %)</a:t>
                    </a:r>
                  </a:p>
                </p:txBody>
              </p:sp>
              <p:sp>
                <p:nvSpPr>
                  <p:cNvPr id="232480" name="Line 11"/>
                  <p:cNvSpPr>
                    <a:spLocks noChangeShapeType="1"/>
                  </p:cNvSpPr>
                  <p:nvPr/>
                </p:nvSpPr>
                <p:spPr bwMode="auto">
                  <a:xfrm flipH="1">
                    <a:off x="1292" y="1162"/>
                    <a:ext cx="182" cy="227"/>
                  </a:xfrm>
                  <a:prstGeom prst="line">
                    <a:avLst/>
                  </a:prstGeom>
                  <a:noFill/>
                  <a:ln w="57150">
                    <a:solidFill>
                      <a:schemeClr val="tx1"/>
                    </a:solidFill>
                    <a:round/>
                    <a:headEnd/>
                    <a:tailEnd type="triangle" w="med" len="med"/>
                  </a:ln>
                </p:spPr>
                <p:txBody>
                  <a:bodyPr/>
                  <a:lstStyle/>
                  <a:p>
                    <a:endParaRPr lang="el-GR"/>
                  </a:p>
                </p:txBody>
              </p:sp>
              <p:sp>
                <p:nvSpPr>
                  <p:cNvPr id="232481" name="Line 12"/>
                  <p:cNvSpPr>
                    <a:spLocks noChangeShapeType="1"/>
                  </p:cNvSpPr>
                  <p:nvPr/>
                </p:nvSpPr>
                <p:spPr bwMode="auto">
                  <a:xfrm>
                    <a:off x="4105" y="1207"/>
                    <a:ext cx="181" cy="182"/>
                  </a:xfrm>
                  <a:prstGeom prst="line">
                    <a:avLst/>
                  </a:prstGeom>
                  <a:noFill/>
                  <a:ln w="57150">
                    <a:solidFill>
                      <a:schemeClr val="tx1"/>
                    </a:solidFill>
                    <a:round/>
                    <a:headEnd/>
                    <a:tailEnd type="triangle" w="med" len="med"/>
                  </a:ln>
                </p:spPr>
                <p:txBody>
                  <a:bodyPr/>
                  <a:lstStyle/>
                  <a:p>
                    <a:endParaRPr lang="el-GR"/>
                  </a:p>
                </p:txBody>
              </p:sp>
              <p:sp>
                <p:nvSpPr>
                  <p:cNvPr id="232482" name="Line 13"/>
                  <p:cNvSpPr>
                    <a:spLocks noChangeShapeType="1"/>
                  </p:cNvSpPr>
                  <p:nvPr/>
                </p:nvSpPr>
                <p:spPr bwMode="auto">
                  <a:xfrm>
                    <a:off x="2744" y="1162"/>
                    <a:ext cx="0" cy="227"/>
                  </a:xfrm>
                  <a:prstGeom prst="line">
                    <a:avLst/>
                  </a:prstGeom>
                  <a:noFill/>
                  <a:ln w="57150">
                    <a:solidFill>
                      <a:schemeClr val="tx1"/>
                    </a:solidFill>
                    <a:round/>
                    <a:headEnd/>
                    <a:tailEnd type="triangle" w="med" len="med"/>
                  </a:ln>
                </p:spPr>
                <p:txBody>
                  <a:bodyPr/>
                  <a:lstStyle/>
                  <a:p>
                    <a:endParaRPr lang="el-GR"/>
                  </a:p>
                </p:txBody>
              </p:sp>
            </p:grpSp>
            <p:grpSp>
              <p:nvGrpSpPr>
                <p:cNvPr id="6" name="Group 14"/>
                <p:cNvGrpSpPr>
                  <a:grpSpLocks/>
                </p:cNvGrpSpPr>
                <p:nvPr/>
              </p:nvGrpSpPr>
              <p:grpSpPr bwMode="auto">
                <a:xfrm>
                  <a:off x="0" y="1752"/>
                  <a:ext cx="5760" cy="763"/>
                  <a:chOff x="0" y="1752"/>
                  <a:chExt cx="5760" cy="763"/>
                </a:xfrm>
              </p:grpSpPr>
              <p:sp>
                <p:nvSpPr>
                  <p:cNvPr id="232471" name="Text Box 15"/>
                  <p:cNvSpPr txBox="1">
                    <a:spLocks noChangeArrowheads="1"/>
                  </p:cNvSpPr>
                  <p:nvPr/>
                </p:nvSpPr>
                <p:spPr bwMode="auto">
                  <a:xfrm>
                    <a:off x="1882" y="1933"/>
                    <a:ext cx="1815" cy="404"/>
                  </a:xfrm>
                  <a:prstGeom prst="rect">
                    <a:avLst/>
                  </a:prstGeom>
                  <a:noFill/>
                  <a:ln w="9525">
                    <a:noFill/>
                    <a:miter lim="800000"/>
                    <a:headEnd/>
                    <a:tailEnd/>
                  </a:ln>
                </p:spPr>
                <p:txBody>
                  <a:bodyPr>
                    <a:spAutoFit/>
                  </a:bodyPr>
                  <a:lstStyle/>
                  <a:p>
                    <a:pPr algn="ctr">
                      <a:spcBef>
                        <a:spcPct val="50000"/>
                      </a:spcBef>
                    </a:pPr>
                    <a:r>
                      <a:rPr lang="el-GR" b="1"/>
                      <a:t>Ανάλυση μεθυλίωσης</a:t>
                    </a:r>
                    <a:r>
                      <a:rPr lang="en-US" b="1"/>
                      <a:t> </a:t>
                    </a:r>
                    <a:r>
                      <a:rPr lang="el-GR" b="1"/>
                      <a:t>υποκινητή  </a:t>
                    </a:r>
                    <a:r>
                      <a:rPr lang="en-US" b="1"/>
                      <a:t>MLH1</a:t>
                    </a:r>
                    <a:endParaRPr lang="el-GR" b="1"/>
                  </a:p>
                </p:txBody>
              </p:sp>
              <p:sp>
                <p:nvSpPr>
                  <p:cNvPr id="232472" name="Text Box 16"/>
                  <p:cNvSpPr txBox="1">
                    <a:spLocks noChangeArrowheads="1"/>
                  </p:cNvSpPr>
                  <p:nvPr/>
                </p:nvSpPr>
                <p:spPr bwMode="auto">
                  <a:xfrm>
                    <a:off x="3945" y="1933"/>
                    <a:ext cx="1815" cy="231"/>
                  </a:xfrm>
                  <a:prstGeom prst="rect">
                    <a:avLst/>
                  </a:prstGeom>
                  <a:noFill/>
                  <a:ln w="9525">
                    <a:noFill/>
                    <a:miter lim="800000"/>
                    <a:headEnd/>
                    <a:tailEnd/>
                  </a:ln>
                </p:spPr>
                <p:txBody>
                  <a:bodyPr>
                    <a:spAutoFit/>
                  </a:bodyPr>
                  <a:lstStyle/>
                  <a:p>
                    <a:pPr algn="ctr">
                      <a:spcBef>
                        <a:spcPct val="50000"/>
                      </a:spcBef>
                    </a:pPr>
                    <a:r>
                      <a:rPr lang="el-GR" b="1"/>
                      <a:t>Τίποτα περαιτέρω</a:t>
                    </a:r>
                  </a:p>
                </p:txBody>
              </p:sp>
              <p:sp>
                <p:nvSpPr>
                  <p:cNvPr id="109585" name="Text Box 17"/>
                  <p:cNvSpPr txBox="1">
                    <a:spLocks noChangeArrowheads="1"/>
                  </p:cNvSpPr>
                  <p:nvPr/>
                </p:nvSpPr>
                <p:spPr bwMode="auto">
                  <a:xfrm>
                    <a:off x="0" y="1933"/>
                    <a:ext cx="1973" cy="582"/>
                  </a:xfrm>
                  <a:prstGeom prst="rect">
                    <a:avLst/>
                  </a:prstGeom>
                  <a:noFill/>
                  <a:ln w="9525">
                    <a:noFill/>
                    <a:miter lim="800000"/>
                    <a:headEnd/>
                    <a:tailEnd/>
                  </a:ln>
                  <a:effectLst/>
                </p:spPr>
                <p:txBody>
                  <a:bodyPr>
                    <a:spAutoFit/>
                  </a:bodyPr>
                  <a:lstStyle/>
                  <a:p>
                    <a:pPr algn="ctr">
                      <a:spcBef>
                        <a:spcPct val="50000"/>
                      </a:spcBef>
                      <a:defRPr/>
                    </a:pPr>
                    <a:r>
                      <a:rPr lang="el-GR" b="1" dirty="0"/>
                      <a:t>Ανάλυση μεθυλίωσης </a:t>
                    </a:r>
                    <a:r>
                      <a:rPr lang="en-US" b="1" dirty="0">
                        <a:solidFill>
                          <a:schemeClr val="tx2">
                            <a:lumMod val="50000"/>
                          </a:schemeClr>
                        </a:solidFill>
                        <a:effectLst>
                          <a:outerShdw blurRad="38100" dist="38100" dir="2700000" algn="tl">
                            <a:srgbClr val="000000">
                              <a:alpha val="43137"/>
                            </a:srgbClr>
                          </a:outerShdw>
                        </a:effectLst>
                      </a:rPr>
                      <a:t>MSH2</a:t>
                    </a:r>
                    <a:r>
                      <a:rPr lang="en-US" b="1" dirty="0"/>
                      <a:t> &amp; </a:t>
                    </a:r>
                    <a:r>
                      <a:rPr lang="el-GR" b="1" dirty="0" err="1"/>
                      <a:t>πρωτοδιάταξης</a:t>
                    </a:r>
                    <a:r>
                      <a:rPr lang="el-GR" b="1" dirty="0"/>
                      <a:t> του </a:t>
                    </a:r>
                    <a:r>
                      <a:rPr lang="en-US" b="1" dirty="0">
                        <a:effectLst>
                          <a:outerShdw blurRad="38100" dist="38100" dir="2700000" algn="tl">
                            <a:srgbClr val="010199"/>
                          </a:outerShdw>
                        </a:effectLst>
                      </a:rPr>
                      <a:t>MSH</a:t>
                    </a:r>
                    <a:r>
                      <a:rPr lang="el-GR" b="1" dirty="0">
                        <a:effectLst>
                          <a:outerShdw blurRad="38100" dist="38100" dir="2700000" algn="tl">
                            <a:srgbClr val="010199"/>
                          </a:outerShdw>
                        </a:effectLst>
                      </a:rPr>
                      <a:t> </a:t>
                    </a:r>
                    <a:r>
                      <a:rPr lang="en-US" b="1" dirty="0">
                        <a:effectLst>
                          <a:outerShdw blurRad="38100" dist="38100" dir="2700000" algn="tl">
                            <a:srgbClr val="010199"/>
                          </a:outerShdw>
                        </a:effectLst>
                      </a:rPr>
                      <a:t>2</a:t>
                    </a:r>
                    <a:r>
                      <a:rPr lang="el-GR" b="1" dirty="0">
                        <a:effectLst>
                          <a:outerShdw blurRad="38100" dist="38100" dir="2700000" algn="tl">
                            <a:srgbClr val="010199"/>
                          </a:outerShdw>
                        </a:effectLst>
                      </a:rPr>
                      <a:t>, του</a:t>
                    </a:r>
                    <a:r>
                      <a:rPr lang="en-US" b="1" dirty="0">
                        <a:effectLst>
                          <a:outerShdw blurRad="38100" dist="38100" dir="2700000" algn="tl">
                            <a:srgbClr val="010199"/>
                          </a:outerShdw>
                        </a:effectLst>
                      </a:rPr>
                      <a:t> MSH</a:t>
                    </a:r>
                    <a:r>
                      <a:rPr lang="el-GR" b="1" dirty="0">
                        <a:effectLst>
                          <a:outerShdw blurRad="38100" dist="38100" dir="2700000" algn="tl">
                            <a:srgbClr val="010199"/>
                          </a:outerShdw>
                        </a:effectLst>
                      </a:rPr>
                      <a:t> </a:t>
                    </a:r>
                    <a:r>
                      <a:rPr lang="en-US" b="1" dirty="0">
                        <a:effectLst>
                          <a:outerShdw blurRad="38100" dist="38100" dir="2700000" algn="tl">
                            <a:srgbClr val="010199"/>
                          </a:outerShdw>
                        </a:effectLst>
                      </a:rPr>
                      <a:t>6</a:t>
                    </a:r>
                    <a:r>
                      <a:rPr lang="en-US" b="1" dirty="0"/>
                      <a:t> </a:t>
                    </a:r>
                    <a:r>
                      <a:rPr lang="el-GR" b="1" dirty="0"/>
                      <a:t>ή και των δύο</a:t>
                    </a:r>
                  </a:p>
                </p:txBody>
              </p:sp>
              <p:sp>
                <p:nvSpPr>
                  <p:cNvPr id="232474" name="Line 18"/>
                  <p:cNvSpPr>
                    <a:spLocks noChangeShapeType="1"/>
                  </p:cNvSpPr>
                  <p:nvPr/>
                </p:nvSpPr>
                <p:spPr bwMode="auto">
                  <a:xfrm>
                    <a:off x="884" y="1752"/>
                    <a:ext cx="0" cy="227"/>
                  </a:xfrm>
                  <a:prstGeom prst="line">
                    <a:avLst/>
                  </a:prstGeom>
                  <a:noFill/>
                  <a:ln w="57150">
                    <a:solidFill>
                      <a:schemeClr val="tx1"/>
                    </a:solidFill>
                    <a:round/>
                    <a:headEnd/>
                    <a:tailEnd type="triangle" w="med" len="med"/>
                  </a:ln>
                </p:spPr>
                <p:txBody>
                  <a:bodyPr/>
                  <a:lstStyle/>
                  <a:p>
                    <a:endParaRPr lang="el-GR"/>
                  </a:p>
                </p:txBody>
              </p:sp>
              <p:sp>
                <p:nvSpPr>
                  <p:cNvPr id="232475" name="Line 19"/>
                  <p:cNvSpPr>
                    <a:spLocks noChangeShapeType="1"/>
                  </p:cNvSpPr>
                  <p:nvPr/>
                </p:nvSpPr>
                <p:spPr bwMode="auto">
                  <a:xfrm>
                    <a:off x="2744" y="1752"/>
                    <a:ext cx="0" cy="227"/>
                  </a:xfrm>
                  <a:prstGeom prst="line">
                    <a:avLst/>
                  </a:prstGeom>
                  <a:noFill/>
                  <a:ln w="57150">
                    <a:solidFill>
                      <a:schemeClr val="tx1"/>
                    </a:solidFill>
                    <a:round/>
                    <a:headEnd/>
                    <a:tailEnd type="triangle" w="med" len="med"/>
                  </a:ln>
                </p:spPr>
                <p:txBody>
                  <a:bodyPr/>
                  <a:lstStyle/>
                  <a:p>
                    <a:endParaRPr lang="el-GR"/>
                  </a:p>
                </p:txBody>
              </p:sp>
              <p:sp>
                <p:nvSpPr>
                  <p:cNvPr id="232476" name="Line 20"/>
                  <p:cNvSpPr>
                    <a:spLocks noChangeShapeType="1"/>
                  </p:cNvSpPr>
                  <p:nvPr/>
                </p:nvSpPr>
                <p:spPr bwMode="auto">
                  <a:xfrm>
                    <a:off x="4830" y="1752"/>
                    <a:ext cx="0" cy="227"/>
                  </a:xfrm>
                  <a:prstGeom prst="line">
                    <a:avLst/>
                  </a:prstGeom>
                  <a:noFill/>
                  <a:ln w="57150">
                    <a:solidFill>
                      <a:schemeClr val="tx1"/>
                    </a:solidFill>
                    <a:round/>
                    <a:headEnd/>
                    <a:tailEnd type="triangle" w="med" len="med"/>
                  </a:ln>
                </p:spPr>
                <p:txBody>
                  <a:bodyPr/>
                  <a:lstStyle/>
                  <a:p>
                    <a:endParaRPr lang="el-GR"/>
                  </a:p>
                </p:txBody>
              </p:sp>
            </p:grpSp>
          </p:grpSp>
          <p:grpSp>
            <p:nvGrpSpPr>
              <p:cNvPr id="7" name="Group 21"/>
              <p:cNvGrpSpPr>
                <a:grpSpLocks/>
              </p:cNvGrpSpPr>
              <p:nvPr/>
            </p:nvGrpSpPr>
            <p:grpSpPr bwMode="auto">
              <a:xfrm>
                <a:off x="0" y="2296"/>
                <a:ext cx="5488" cy="1895"/>
                <a:chOff x="0" y="2296"/>
                <a:chExt cx="5488" cy="1895"/>
              </a:xfrm>
            </p:grpSpPr>
            <p:grpSp>
              <p:nvGrpSpPr>
                <p:cNvPr id="8" name="Group 22"/>
                <p:cNvGrpSpPr>
                  <a:grpSpLocks/>
                </p:cNvGrpSpPr>
                <p:nvPr/>
              </p:nvGrpSpPr>
              <p:grpSpPr bwMode="auto">
                <a:xfrm>
                  <a:off x="1746" y="2296"/>
                  <a:ext cx="3742" cy="957"/>
                  <a:chOff x="1746" y="2296"/>
                  <a:chExt cx="3742" cy="957"/>
                </a:xfrm>
              </p:grpSpPr>
              <p:sp>
                <p:nvSpPr>
                  <p:cNvPr id="109591" name="Text Box 23"/>
                  <p:cNvSpPr txBox="1">
                    <a:spLocks noChangeArrowheads="1"/>
                  </p:cNvSpPr>
                  <p:nvPr/>
                </p:nvSpPr>
                <p:spPr bwMode="auto">
                  <a:xfrm>
                    <a:off x="1746" y="2432"/>
                    <a:ext cx="2177" cy="582"/>
                  </a:xfrm>
                  <a:prstGeom prst="rect">
                    <a:avLst/>
                  </a:prstGeom>
                  <a:noFill/>
                  <a:ln w="9525">
                    <a:noFill/>
                    <a:miter lim="800000"/>
                    <a:headEnd/>
                    <a:tailEnd/>
                  </a:ln>
                  <a:effectLst/>
                </p:spPr>
                <p:txBody>
                  <a:bodyPr>
                    <a:spAutoFit/>
                  </a:bodyPr>
                  <a:lstStyle/>
                  <a:p>
                    <a:pPr algn="ctr">
                      <a:spcBef>
                        <a:spcPct val="50000"/>
                      </a:spcBef>
                      <a:defRPr/>
                    </a:pPr>
                    <a:r>
                      <a:rPr lang="el-GR" b="1" dirty="0"/>
                      <a:t>Αρνητικό εύρημα </a:t>
                    </a:r>
                    <a:r>
                      <a:rPr lang="en-US" b="1" dirty="0"/>
                      <a:t> </a:t>
                    </a:r>
                    <a:r>
                      <a:rPr lang="el-GR" b="1" dirty="0"/>
                      <a:t>σε &lt; 5 % Ανάλυση </a:t>
                    </a:r>
                    <a:r>
                      <a:rPr lang="el-GR" b="1" dirty="0" err="1"/>
                      <a:t>πρωτοδιάταξης</a:t>
                    </a:r>
                    <a:r>
                      <a:rPr lang="el-GR" b="1" dirty="0"/>
                      <a:t> του </a:t>
                    </a:r>
                    <a:r>
                      <a:rPr lang="en-US" b="1" dirty="0">
                        <a:effectLst>
                          <a:outerShdw blurRad="38100" dist="38100" dir="2700000" algn="tl">
                            <a:srgbClr val="010199"/>
                          </a:outerShdw>
                        </a:effectLst>
                      </a:rPr>
                      <a:t>MLH1</a:t>
                    </a:r>
                    <a:r>
                      <a:rPr lang="el-GR" b="1" dirty="0">
                        <a:effectLst>
                          <a:outerShdw blurRad="38100" dist="38100" dir="2700000" algn="tl">
                            <a:srgbClr val="010199"/>
                          </a:outerShdw>
                        </a:effectLst>
                      </a:rPr>
                      <a:t> , του</a:t>
                    </a:r>
                    <a:r>
                      <a:rPr lang="en-US" b="1" dirty="0">
                        <a:effectLst>
                          <a:outerShdw blurRad="38100" dist="38100" dir="2700000" algn="tl">
                            <a:srgbClr val="010199"/>
                          </a:outerShdw>
                        </a:effectLst>
                      </a:rPr>
                      <a:t> PMS 2</a:t>
                    </a:r>
                    <a:r>
                      <a:rPr lang="en-US" b="1" dirty="0"/>
                      <a:t> </a:t>
                    </a:r>
                    <a:r>
                      <a:rPr lang="el-GR" b="1" dirty="0"/>
                      <a:t>ή και των δύο</a:t>
                    </a:r>
                  </a:p>
                </p:txBody>
              </p:sp>
              <p:sp>
                <p:nvSpPr>
                  <p:cNvPr id="232464" name="Text Box 24"/>
                  <p:cNvSpPr txBox="1">
                    <a:spLocks noChangeArrowheads="1"/>
                  </p:cNvSpPr>
                  <p:nvPr/>
                </p:nvSpPr>
                <p:spPr bwMode="auto">
                  <a:xfrm>
                    <a:off x="4241" y="2478"/>
                    <a:ext cx="1134" cy="404"/>
                  </a:xfrm>
                  <a:prstGeom prst="rect">
                    <a:avLst/>
                  </a:prstGeom>
                  <a:noFill/>
                  <a:ln w="9525">
                    <a:noFill/>
                    <a:miter lim="800000"/>
                    <a:headEnd/>
                    <a:tailEnd/>
                  </a:ln>
                </p:spPr>
                <p:txBody>
                  <a:bodyPr>
                    <a:spAutoFit/>
                  </a:bodyPr>
                  <a:lstStyle/>
                  <a:p>
                    <a:pPr algn="ctr">
                      <a:spcBef>
                        <a:spcPct val="50000"/>
                      </a:spcBef>
                    </a:pPr>
                    <a:r>
                      <a:rPr lang="el-GR" b="1"/>
                      <a:t>Θετικό εύρημα      10 – 15 %</a:t>
                    </a:r>
                  </a:p>
                </p:txBody>
              </p:sp>
              <p:sp>
                <p:nvSpPr>
                  <p:cNvPr id="232465" name="Text Box 25"/>
                  <p:cNvSpPr txBox="1">
                    <a:spLocks noChangeArrowheads="1"/>
                  </p:cNvSpPr>
                  <p:nvPr/>
                </p:nvSpPr>
                <p:spPr bwMode="auto">
                  <a:xfrm>
                    <a:off x="4014" y="3022"/>
                    <a:ext cx="1474" cy="231"/>
                  </a:xfrm>
                  <a:prstGeom prst="rect">
                    <a:avLst/>
                  </a:prstGeom>
                  <a:noFill/>
                  <a:ln w="9525">
                    <a:noFill/>
                    <a:miter lim="800000"/>
                    <a:headEnd/>
                    <a:tailEnd/>
                  </a:ln>
                </p:spPr>
                <p:txBody>
                  <a:bodyPr>
                    <a:spAutoFit/>
                  </a:bodyPr>
                  <a:lstStyle/>
                  <a:p>
                    <a:pPr algn="ctr">
                      <a:spcBef>
                        <a:spcPct val="50000"/>
                      </a:spcBef>
                    </a:pPr>
                    <a:r>
                      <a:rPr lang="el-GR" b="1"/>
                      <a:t>Τίποτα περαιτέρω</a:t>
                    </a:r>
                  </a:p>
                </p:txBody>
              </p:sp>
              <p:sp>
                <p:nvSpPr>
                  <p:cNvPr id="232466" name="Line 26"/>
                  <p:cNvSpPr>
                    <a:spLocks noChangeShapeType="1"/>
                  </p:cNvSpPr>
                  <p:nvPr/>
                </p:nvSpPr>
                <p:spPr bwMode="auto">
                  <a:xfrm>
                    <a:off x="2744" y="2296"/>
                    <a:ext cx="0" cy="182"/>
                  </a:xfrm>
                  <a:prstGeom prst="line">
                    <a:avLst/>
                  </a:prstGeom>
                  <a:noFill/>
                  <a:ln w="57150">
                    <a:solidFill>
                      <a:schemeClr val="tx1"/>
                    </a:solidFill>
                    <a:round/>
                    <a:headEnd/>
                    <a:tailEnd type="triangle" w="med" len="med"/>
                  </a:ln>
                </p:spPr>
                <p:txBody>
                  <a:bodyPr/>
                  <a:lstStyle/>
                  <a:p>
                    <a:endParaRPr lang="el-GR"/>
                  </a:p>
                </p:txBody>
              </p:sp>
              <p:sp>
                <p:nvSpPr>
                  <p:cNvPr id="232467" name="Line 27"/>
                  <p:cNvSpPr>
                    <a:spLocks noChangeShapeType="1"/>
                  </p:cNvSpPr>
                  <p:nvPr/>
                </p:nvSpPr>
                <p:spPr bwMode="auto">
                  <a:xfrm>
                    <a:off x="3606" y="2296"/>
                    <a:ext cx="635" cy="227"/>
                  </a:xfrm>
                  <a:prstGeom prst="line">
                    <a:avLst/>
                  </a:prstGeom>
                  <a:noFill/>
                  <a:ln w="57150">
                    <a:solidFill>
                      <a:schemeClr val="tx1"/>
                    </a:solidFill>
                    <a:round/>
                    <a:headEnd/>
                    <a:tailEnd type="triangle" w="med" len="med"/>
                  </a:ln>
                </p:spPr>
                <p:txBody>
                  <a:bodyPr/>
                  <a:lstStyle/>
                  <a:p>
                    <a:endParaRPr lang="el-GR"/>
                  </a:p>
                </p:txBody>
              </p:sp>
              <p:sp>
                <p:nvSpPr>
                  <p:cNvPr id="232468" name="Line 28"/>
                  <p:cNvSpPr>
                    <a:spLocks noChangeShapeType="1"/>
                  </p:cNvSpPr>
                  <p:nvPr/>
                </p:nvSpPr>
                <p:spPr bwMode="auto">
                  <a:xfrm>
                    <a:off x="4740" y="2840"/>
                    <a:ext cx="0" cy="227"/>
                  </a:xfrm>
                  <a:prstGeom prst="line">
                    <a:avLst/>
                  </a:prstGeom>
                  <a:noFill/>
                  <a:ln w="57150">
                    <a:solidFill>
                      <a:schemeClr val="tx1"/>
                    </a:solidFill>
                    <a:round/>
                    <a:headEnd/>
                    <a:tailEnd type="triangle" w="med" len="med"/>
                  </a:ln>
                </p:spPr>
                <p:txBody>
                  <a:bodyPr/>
                  <a:lstStyle/>
                  <a:p>
                    <a:endParaRPr lang="el-GR"/>
                  </a:p>
                </p:txBody>
              </p:sp>
            </p:grpSp>
            <p:grpSp>
              <p:nvGrpSpPr>
                <p:cNvPr id="9" name="Group 29"/>
                <p:cNvGrpSpPr>
                  <a:grpSpLocks/>
                </p:cNvGrpSpPr>
                <p:nvPr/>
              </p:nvGrpSpPr>
              <p:grpSpPr bwMode="auto">
                <a:xfrm>
                  <a:off x="0" y="2523"/>
                  <a:ext cx="2835" cy="1668"/>
                  <a:chOff x="0" y="2523"/>
                  <a:chExt cx="2835" cy="1668"/>
                </a:xfrm>
              </p:grpSpPr>
              <p:sp>
                <p:nvSpPr>
                  <p:cNvPr id="109598" name="Text Box 30"/>
                  <p:cNvSpPr txBox="1">
                    <a:spLocks noChangeArrowheads="1"/>
                  </p:cNvSpPr>
                  <p:nvPr/>
                </p:nvSpPr>
                <p:spPr bwMode="auto">
                  <a:xfrm>
                    <a:off x="0" y="3249"/>
                    <a:ext cx="2835" cy="942"/>
                  </a:xfrm>
                  <a:prstGeom prst="rect">
                    <a:avLst/>
                  </a:prstGeom>
                  <a:noFill/>
                  <a:ln w="9525">
                    <a:noFill/>
                    <a:miter lim="800000"/>
                    <a:headEnd/>
                    <a:tailEnd/>
                  </a:ln>
                  <a:effectLst/>
                </p:spPr>
                <p:txBody>
                  <a:bodyPr>
                    <a:spAutoFit/>
                  </a:bodyPr>
                  <a:lstStyle/>
                  <a:p>
                    <a:pPr algn="ctr">
                      <a:spcBef>
                        <a:spcPct val="50000"/>
                      </a:spcBef>
                      <a:defRPr/>
                    </a:pPr>
                    <a:r>
                      <a:rPr lang="el-GR" b="1"/>
                      <a:t>Πρωτοεμφανιζόμενος ασθενής</a:t>
                    </a:r>
                    <a:r>
                      <a:rPr lang="en-US" b="1"/>
                      <a:t> </a:t>
                    </a:r>
                    <a:r>
                      <a:rPr lang="el-GR" b="1"/>
                      <a:t>με μεταλλαγή στο </a:t>
                    </a:r>
                    <a:r>
                      <a:rPr lang="en-US" b="1">
                        <a:effectLst>
                          <a:outerShdw blurRad="38100" dist="38100" dir="2700000" algn="tl">
                            <a:srgbClr val="010199"/>
                          </a:outerShdw>
                        </a:effectLst>
                      </a:rPr>
                      <a:t>MLH</a:t>
                    </a:r>
                    <a:r>
                      <a:rPr lang="el-GR" b="1">
                        <a:effectLst>
                          <a:outerShdw blurRad="38100" dist="38100" dir="2700000" algn="tl">
                            <a:srgbClr val="010199"/>
                          </a:outerShdw>
                        </a:effectLst>
                      </a:rPr>
                      <a:t> </a:t>
                    </a:r>
                    <a:r>
                      <a:rPr lang="en-US" b="1">
                        <a:effectLst>
                          <a:outerShdw blurRad="38100" dist="38100" dir="2700000" algn="tl">
                            <a:srgbClr val="010199"/>
                          </a:outerShdw>
                        </a:effectLst>
                      </a:rPr>
                      <a:t>1</a:t>
                    </a:r>
                    <a:r>
                      <a:rPr lang="el-GR" b="1">
                        <a:effectLst>
                          <a:outerShdw blurRad="38100" dist="38100" dir="2700000" algn="tl">
                            <a:srgbClr val="010199"/>
                          </a:outerShdw>
                        </a:effectLst>
                      </a:rPr>
                      <a:t> ή</a:t>
                    </a:r>
                    <a:r>
                      <a:rPr lang="en-US" b="1">
                        <a:effectLst>
                          <a:outerShdw blurRad="38100" dist="38100" dir="2700000" algn="tl">
                            <a:srgbClr val="010199"/>
                          </a:outerShdw>
                        </a:effectLst>
                      </a:rPr>
                      <a:t> MSH2</a:t>
                    </a:r>
                    <a:r>
                      <a:rPr lang="el-GR" b="1">
                        <a:effectLst>
                          <a:outerShdw blurRad="38100" dist="38100" dir="2700000" algn="tl">
                            <a:srgbClr val="010199"/>
                          </a:outerShdw>
                        </a:effectLst>
                      </a:rPr>
                      <a:t> ή </a:t>
                    </a:r>
                    <a:r>
                      <a:rPr lang="en-US" b="1">
                        <a:effectLst>
                          <a:outerShdw blurRad="38100" dist="38100" dir="2700000" algn="tl">
                            <a:srgbClr val="010199"/>
                          </a:outerShdw>
                        </a:effectLst>
                      </a:rPr>
                      <a:t>MSH</a:t>
                    </a:r>
                    <a:r>
                      <a:rPr lang="el-GR" b="1">
                        <a:effectLst>
                          <a:outerShdw blurRad="38100" dist="38100" dir="2700000" algn="tl">
                            <a:srgbClr val="010199"/>
                          </a:outerShdw>
                        </a:effectLst>
                      </a:rPr>
                      <a:t> </a:t>
                    </a:r>
                    <a:r>
                      <a:rPr lang="en-US" b="1">
                        <a:effectLst>
                          <a:outerShdw blurRad="38100" dist="38100" dir="2700000" algn="tl">
                            <a:srgbClr val="010199"/>
                          </a:outerShdw>
                        </a:effectLst>
                      </a:rPr>
                      <a:t>6 </a:t>
                    </a:r>
                    <a:r>
                      <a:rPr lang="el-GR" b="1">
                        <a:effectLst>
                          <a:outerShdw blurRad="38100" dist="38100" dir="2700000" algn="tl">
                            <a:srgbClr val="010199"/>
                          </a:outerShdw>
                        </a:effectLst>
                      </a:rPr>
                      <a:t>ή </a:t>
                    </a:r>
                    <a:r>
                      <a:rPr lang="en-US" b="1">
                        <a:effectLst>
                          <a:outerShdw blurRad="38100" dist="38100" dir="2700000" algn="tl">
                            <a:srgbClr val="010199"/>
                          </a:outerShdw>
                        </a:effectLst>
                      </a:rPr>
                      <a:t>PMS2</a:t>
                    </a:r>
                    <a:r>
                      <a:rPr lang="el-GR" b="1">
                        <a:effectLst>
                          <a:outerShdw blurRad="38100" dist="38100" dir="2700000" algn="tl">
                            <a:srgbClr val="010199"/>
                          </a:outerShdw>
                        </a:effectLst>
                      </a:rPr>
                      <a:t>  ≈ </a:t>
                    </a:r>
                    <a:r>
                      <a:rPr lang="el-GR" sz="2000" b="1"/>
                      <a:t>2% </a:t>
                    </a:r>
                    <a:r>
                      <a:rPr lang="el-GR" b="1"/>
                      <a:t>Γενετική συμβουλή των πρωτοεμφανιζόμενων ασθενών και διαθέσιμος έλεγχος μεταλλαγών</a:t>
                    </a:r>
                  </a:p>
                </p:txBody>
              </p:sp>
              <p:sp>
                <p:nvSpPr>
                  <p:cNvPr id="232461" name="Line 31"/>
                  <p:cNvSpPr>
                    <a:spLocks noChangeShapeType="1"/>
                  </p:cNvSpPr>
                  <p:nvPr/>
                </p:nvSpPr>
                <p:spPr bwMode="auto">
                  <a:xfrm>
                    <a:off x="884" y="2523"/>
                    <a:ext cx="0" cy="680"/>
                  </a:xfrm>
                  <a:prstGeom prst="line">
                    <a:avLst/>
                  </a:prstGeom>
                  <a:noFill/>
                  <a:ln w="57150">
                    <a:solidFill>
                      <a:schemeClr val="tx1"/>
                    </a:solidFill>
                    <a:round/>
                    <a:headEnd/>
                    <a:tailEnd type="triangle" w="med" len="med"/>
                  </a:ln>
                </p:spPr>
                <p:txBody>
                  <a:bodyPr/>
                  <a:lstStyle/>
                  <a:p>
                    <a:endParaRPr lang="el-GR"/>
                  </a:p>
                </p:txBody>
              </p:sp>
              <p:sp>
                <p:nvSpPr>
                  <p:cNvPr id="232462" name="Line 32"/>
                  <p:cNvSpPr>
                    <a:spLocks noChangeShapeType="1"/>
                  </p:cNvSpPr>
                  <p:nvPr/>
                </p:nvSpPr>
                <p:spPr bwMode="auto">
                  <a:xfrm flipH="1">
                    <a:off x="2154" y="3022"/>
                    <a:ext cx="136" cy="227"/>
                  </a:xfrm>
                  <a:prstGeom prst="line">
                    <a:avLst/>
                  </a:prstGeom>
                  <a:noFill/>
                  <a:ln w="57150">
                    <a:solidFill>
                      <a:schemeClr val="tx1"/>
                    </a:solidFill>
                    <a:round/>
                    <a:headEnd/>
                    <a:tailEnd type="triangle" w="med" len="med"/>
                  </a:ln>
                </p:spPr>
                <p:txBody>
                  <a:bodyPr/>
                  <a:lstStyle/>
                  <a:p>
                    <a:endParaRPr lang="el-GR"/>
                  </a:p>
                </p:txBody>
              </p:sp>
            </p:grpSp>
          </p:grpSp>
        </p:grpSp>
        <p:sp>
          <p:nvSpPr>
            <p:cNvPr id="109601" name="Text Box 33"/>
            <p:cNvSpPr txBox="1">
              <a:spLocks noChangeArrowheads="1"/>
            </p:cNvSpPr>
            <p:nvPr/>
          </p:nvSpPr>
          <p:spPr bwMode="auto">
            <a:xfrm>
              <a:off x="3334" y="3566"/>
              <a:ext cx="2268" cy="669"/>
            </a:xfrm>
            <a:prstGeom prst="rect">
              <a:avLst/>
            </a:prstGeom>
            <a:noFill/>
            <a:ln w="9525">
              <a:noFill/>
              <a:miter lim="800000"/>
              <a:headEnd/>
              <a:tailEnd/>
            </a:ln>
            <a:effectLst/>
          </p:spPr>
          <p:txBody>
            <a:bodyPr>
              <a:spAutoFit/>
            </a:bodyPr>
            <a:lstStyle/>
            <a:p>
              <a:pPr algn="ctr">
                <a:spcBef>
                  <a:spcPct val="50000"/>
                </a:spcBef>
                <a:defRPr/>
              </a:pPr>
              <a:r>
                <a:rPr lang="el-GR" b="1" dirty="0"/>
                <a:t>Ασθενείς και συγγενείς με </a:t>
              </a:r>
              <a:r>
                <a:rPr lang="el-GR" b="1" dirty="0" err="1"/>
                <a:t>νεοδιαγνωσμένο</a:t>
              </a:r>
              <a:r>
                <a:rPr lang="el-GR" b="1" dirty="0"/>
                <a:t> </a:t>
              </a:r>
              <a:endParaRPr lang="el-GR" b="1" dirty="0" smtClean="0"/>
            </a:p>
            <a:p>
              <a:pPr algn="ctr">
                <a:spcBef>
                  <a:spcPct val="50000"/>
                </a:spcBef>
                <a:defRPr/>
              </a:pPr>
              <a:r>
                <a:rPr lang="el-GR" b="1" spc="300" dirty="0" smtClean="0">
                  <a:effectLst>
                    <a:outerShdw blurRad="38100" dist="38100" dir="2700000" algn="tl">
                      <a:srgbClr val="010199"/>
                    </a:outerShdw>
                  </a:effectLst>
                </a:rPr>
                <a:t>σύνδρομο </a:t>
              </a:r>
              <a:r>
                <a:rPr lang="en-US" b="1" spc="300" dirty="0">
                  <a:effectLst>
                    <a:outerShdw blurRad="38100" dist="38100" dir="2700000" algn="tl">
                      <a:srgbClr val="010199"/>
                    </a:outerShdw>
                  </a:effectLst>
                </a:rPr>
                <a:t>Lynch</a:t>
              </a:r>
              <a:r>
                <a:rPr lang="el-GR" b="1" spc="300" dirty="0"/>
                <a:t> </a:t>
              </a:r>
            </a:p>
          </p:txBody>
        </p:sp>
        <p:sp>
          <p:nvSpPr>
            <p:cNvPr id="232455" name="Line 34"/>
            <p:cNvSpPr>
              <a:spLocks noChangeShapeType="1"/>
            </p:cNvSpPr>
            <p:nvPr/>
          </p:nvSpPr>
          <p:spPr bwMode="auto">
            <a:xfrm>
              <a:off x="2880" y="3702"/>
              <a:ext cx="454" cy="136"/>
            </a:xfrm>
            <a:prstGeom prst="line">
              <a:avLst/>
            </a:prstGeom>
            <a:noFill/>
            <a:ln w="57150">
              <a:solidFill>
                <a:schemeClr val="tx1"/>
              </a:solidFill>
              <a:round/>
              <a:headEnd/>
              <a:tailEnd type="triangle" w="med" len="med"/>
            </a:ln>
          </p:spPr>
          <p:txBody>
            <a:bodyPr/>
            <a:lstStyle/>
            <a:p>
              <a:endParaRPr lang="el-GR"/>
            </a:p>
          </p:txBody>
        </p:sp>
      </p:gr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σάρωση0017"/>
          <p:cNvPicPr>
            <a:picLocks noChangeAspect="1" noChangeArrowheads="1"/>
          </p:cNvPicPr>
          <p:nvPr/>
        </p:nvPicPr>
        <p:blipFill>
          <a:blip r:embed="rId2" cstate="print"/>
          <a:srcRect/>
          <a:stretch>
            <a:fillRect/>
          </a:stretch>
        </p:blipFill>
        <p:spPr bwMode="auto">
          <a:xfrm>
            <a:off x="2411413" y="188913"/>
            <a:ext cx="4283075" cy="5930900"/>
          </a:xfrm>
          <a:prstGeom prst="rect">
            <a:avLst/>
          </a:prstGeom>
          <a:noFill/>
          <a:ln w="9525">
            <a:noFill/>
            <a:miter lim="800000"/>
            <a:headEnd/>
            <a:tailEnd/>
          </a:ln>
        </p:spPr>
      </p:pic>
      <p:sp>
        <p:nvSpPr>
          <p:cNvPr id="233475" name="Text Box 3"/>
          <p:cNvSpPr txBox="1">
            <a:spLocks noChangeArrowheads="1"/>
          </p:cNvSpPr>
          <p:nvPr/>
        </p:nvSpPr>
        <p:spPr bwMode="auto">
          <a:xfrm>
            <a:off x="251520" y="6157913"/>
            <a:ext cx="9505254" cy="707886"/>
          </a:xfrm>
          <a:prstGeom prst="rect">
            <a:avLst/>
          </a:prstGeom>
          <a:noFill/>
          <a:ln w="9525">
            <a:noFill/>
            <a:miter lim="800000"/>
            <a:headEnd/>
            <a:tailEnd/>
          </a:ln>
        </p:spPr>
        <p:txBody>
          <a:bodyPr wrap="square">
            <a:spAutoFit/>
          </a:bodyPr>
          <a:lstStyle/>
          <a:p>
            <a:pPr>
              <a:spcBef>
                <a:spcPct val="50000"/>
              </a:spcBef>
            </a:pPr>
            <a:r>
              <a:rPr lang="el-GR" sz="2000" b="1" dirty="0" err="1">
                <a:solidFill>
                  <a:srgbClr val="7030A0"/>
                </a:solidFill>
              </a:rPr>
              <a:t>Ανοσοϊστοχημεία</a:t>
            </a:r>
            <a:r>
              <a:rPr lang="el-GR" sz="2000" b="1" dirty="0">
                <a:solidFill>
                  <a:srgbClr val="7030A0"/>
                </a:solidFill>
              </a:rPr>
              <a:t> στο σ. </a:t>
            </a:r>
            <a:r>
              <a:rPr lang="en-US" sz="2000" b="1" dirty="0">
                <a:solidFill>
                  <a:srgbClr val="7030A0"/>
                </a:solidFill>
              </a:rPr>
              <a:t>Lynch (HNPCC</a:t>
            </a:r>
            <a:r>
              <a:rPr lang="en-US" sz="2000" b="1" dirty="0" smtClean="0">
                <a:solidFill>
                  <a:srgbClr val="7030A0"/>
                </a:solidFill>
              </a:rPr>
              <a:t>)</a:t>
            </a:r>
            <a:r>
              <a:rPr lang="el-GR" sz="2000" b="1" dirty="0" smtClean="0">
                <a:solidFill>
                  <a:srgbClr val="7030A0"/>
                </a:solidFill>
              </a:rPr>
              <a:t>. Εκτίμηση αρνητικής </a:t>
            </a:r>
            <a:r>
              <a:rPr lang="el-GR" sz="2000" b="1" dirty="0" err="1" smtClean="0">
                <a:solidFill>
                  <a:srgbClr val="7030A0"/>
                </a:solidFill>
              </a:rPr>
              <a:t>ανοσοχρώσης</a:t>
            </a:r>
            <a:r>
              <a:rPr lang="el-GR" sz="2000" b="1" dirty="0" smtClean="0">
                <a:solidFill>
                  <a:srgbClr val="7030A0"/>
                </a:solidFill>
              </a:rPr>
              <a:t> στα καρκινικά κύτταρα.</a:t>
            </a:r>
            <a:endParaRPr lang="el-GR" sz="2000" b="1" dirty="0">
              <a:solidFill>
                <a:srgbClr val="7030A0"/>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endParaRPr lang="el-GR" smtClean="0"/>
          </a:p>
        </p:txBody>
      </p:sp>
      <p:sp>
        <p:nvSpPr>
          <p:cNvPr id="147459" name="Rectangle 3"/>
          <p:cNvSpPr>
            <a:spLocks noGrp="1" noChangeArrowheads="1"/>
          </p:cNvSpPr>
          <p:nvPr>
            <p:ph type="body" idx="1"/>
          </p:nvPr>
        </p:nvSpPr>
        <p:spPr/>
        <p:txBody>
          <a:bodyPr/>
          <a:lstStyle/>
          <a:p>
            <a:pPr eaLnBrk="1" hangingPunct="1"/>
            <a:endParaRPr lang="el-GR" smtClean="0"/>
          </a:p>
        </p:txBody>
      </p:sp>
      <p:pic>
        <p:nvPicPr>
          <p:cNvPr id="147460" name="Picture 5" descr="gas190"/>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147461" name="Picture 5" descr="gas1100"/>
          <p:cNvPicPr>
            <a:picLocks noChangeAspect="1" noChangeArrowheads="1"/>
          </p:cNvPicPr>
          <p:nvPr/>
        </p:nvPicPr>
        <p:blipFill>
          <a:blip r:embed="rId3" cstate="print"/>
          <a:srcRect/>
          <a:stretch>
            <a:fillRect/>
          </a:stretch>
        </p:blipFill>
        <p:spPr bwMode="auto">
          <a:xfrm>
            <a:off x="5400675" y="0"/>
            <a:ext cx="3743325" cy="2767013"/>
          </a:xfrm>
          <a:prstGeom prst="rect">
            <a:avLst/>
          </a:prstGeom>
          <a:noFill/>
          <a:ln w="9525">
            <a:noFill/>
            <a:miter lim="800000"/>
            <a:headEnd/>
            <a:tailEnd/>
          </a:ln>
        </p:spPr>
      </p:pic>
      <p:sp>
        <p:nvSpPr>
          <p:cNvPr id="6" name="1 - Τίτλος"/>
          <p:cNvSpPr txBox="1">
            <a:spLocks/>
          </p:cNvSpPr>
          <p:nvPr/>
        </p:nvSpPr>
        <p:spPr bwMode="auto">
          <a:xfrm>
            <a:off x="5435600" y="1844675"/>
            <a:ext cx="3708400" cy="1008063"/>
          </a:xfrm>
          <a:prstGeom prst="rect">
            <a:avLst/>
          </a:prstGeom>
          <a:noFill/>
          <a:ln w="9525">
            <a:noFill/>
            <a:miter lim="800000"/>
            <a:headEnd/>
            <a:tailEnd/>
          </a:ln>
        </p:spPr>
        <p:txBody>
          <a:bodyPr anchor="ctr"/>
          <a:lstStyle/>
          <a:p>
            <a:pPr algn="ctr" eaLnBrk="0" hangingPunct="0">
              <a:defRPr/>
            </a:pPr>
            <a:r>
              <a:rPr lang="el-GR" sz="1400" b="1" kern="0" dirty="0">
                <a:solidFill>
                  <a:schemeClr val="tx2"/>
                </a:solidFill>
                <a:latin typeface="+mj-lt"/>
                <a:ea typeface="+mj-ea"/>
                <a:cs typeface="+mj-cs"/>
              </a:rPr>
              <a:t>Προχωρημένο </a:t>
            </a:r>
            <a:r>
              <a:rPr lang="el-GR" sz="1400" b="1" kern="0" dirty="0" err="1">
                <a:solidFill>
                  <a:schemeClr val="tx2"/>
                </a:solidFill>
                <a:latin typeface="+mj-lt"/>
                <a:ea typeface="+mj-ea"/>
                <a:cs typeface="+mj-cs"/>
              </a:rPr>
              <a:t>ελκωτικό</a:t>
            </a:r>
            <a:r>
              <a:rPr lang="el-GR" sz="1400" b="1" kern="0" dirty="0">
                <a:solidFill>
                  <a:schemeClr val="tx2"/>
                </a:solidFill>
                <a:latin typeface="+mj-lt"/>
                <a:ea typeface="+mj-ea"/>
                <a:cs typeface="+mj-cs"/>
              </a:rPr>
              <a:t> </a:t>
            </a:r>
            <a:r>
              <a:rPr lang="el-GR" sz="1400" b="1" kern="0" dirty="0" err="1">
                <a:solidFill>
                  <a:schemeClr val="tx2"/>
                </a:solidFill>
                <a:latin typeface="+mj-lt"/>
                <a:ea typeface="+mj-ea"/>
                <a:cs typeface="+mj-cs"/>
              </a:rPr>
              <a:t>αδενοκαρκίνωμα</a:t>
            </a:r>
            <a:r>
              <a:rPr lang="el-GR" sz="1400" b="1" kern="0" dirty="0">
                <a:solidFill>
                  <a:schemeClr val="tx2"/>
                </a:solidFill>
                <a:latin typeface="+mj-lt"/>
                <a:ea typeface="+mj-ea"/>
                <a:cs typeface="+mj-cs"/>
              </a:rPr>
              <a:t> σε έδαφος οισοφάγου του </a:t>
            </a:r>
            <a:r>
              <a:rPr lang="en-US" sz="1400" b="1" kern="0" dirty="0">
                <a:solidFill>
                  <a:schemeClr val="tx2"/>
                </a:solidFill>
                <a:latin typeface="+mj-lt"/>
                <a:ea typeface="+mj-ea"/>
                <a:cs typeface="+mj-cs"/>
              </a:rPr>
              <a:t>Barrett</a:t>
            </a:r>
            <a:r>
              <a:rPr lang="el-GR" sz="1400" b="1" kern="0" dirty="0">
                <a:solidFill>
                  <a:schemeClr val="tx2"/>
                </a:solidFill>
                <a:latin typeface="+mj-lt"/>
                <a:ea typeface="+mj-ea"/>
                <a:cs typeface="+mj-cs"/>
              </a:rPr>
              <a:t>. </a:t>
            </a:r>
            <a:r>
              <a:rPr lang="el-GR" sz="1200" b="1" kern="0" dirty="0" err="1">
                <a:solidFill>
                  <a:schemeClr val="tx2"/>
                </a:solidFill>
                <a:latin typeface="+mj-lt"/>
                <a:ea typeface="+mj-ea"/>
                <a:cs typeface="+mj-cs"/>
              </a:rPr>
              <a:t>Υπέγερση</a:t>
            </a:r>
            <a:r>
              <a:rPr lang="el-GR" sz="1200" b="1" kern="0" dirty="0">
                <a:solidFill>
                  <a:schemeClr val="tx2"/>
                </a:solidFill>
                <a:latin typeface="+mj-lt"/>
                <a:ea typeface="+mj-ea"/>
                <a:cs typeface="+mj-cs"/>
              </a:rPr>
              <a:t> </a:t>
            </a:r>
            <a:r>
              <a:rPr lang="el-GR" sz="1200" b="1" kern="0" dirty="0" err="1">
                <a:solidFill>
                  <a:schemeClr val="tx2"/>
                </a:solidFill>
                <a:latin typeface="+mj-lt"/>
                <a:ea typeface="+mj-ea"/>
                <a:cs typeface="+mj-cs"/>
              </a:rPr>
              <a:t>χειλέων</a:t>
            </a:r>
            <a:r>
              <a:rPr lang="el-GR" sz="1200" b="1" kern="0" dirty="0">
                <a:solidFill>
                  <a:schemeClr val="tx2"/>
                </a:solidFill>
                <a:latin typeface="+mj-lt"/>
                <a:ea typeface="+mj-ea"/>
                <a:cs typeface="+mj-cs"/>
              </a:rPr>
              <a:t> </a:t>
            </a:r>
            <a:r>
              <a:rPr lang="el-GR" sz="1200" b="1" kern="0" dirty="0" err="1">
                <a:solidFill>
                  <a:schemeClr val="tx2"/>
                </a:solidFill>
                <a:latin typeface="+mj-lt"/>
                <a:ea typeface="+mj-ea"/>
                <a:cs typeface="+mj-cs"/>
              </a:rPr>
              <a:t>έλκους=διήθηση</a:t>
            </a:r>
            <a:r>
              <a:rPr lang="el-GR" sz="1200" b="1" kern="0" dirty="0">
                <a:solidFill>
                  <a:schemeClr val="tx2"/>
                </a:solidFill>
                <a:latin typeface="+mj-lt"/>
                <a:ea typeface="+mj-ea"/>
                <a:cs typeface="+mj-cs"/>
              </a:rPr>
              <a:t> πέριξ ιστών</a:t>
            </a:r>
          </a:p>
        </p:txBody>
      </p:sp>
      <p:sp>
        <p:nvSpPr>
          <p:cNvPr id="7" name="Title 1"/>
          <p:cNvSpPr txBox="1">
            <a:spLocks/>
          </p:cNvSpPr>
          <p:nvPr/>
        </p:nvSpPr>
        <p:spPr bwMode="auto">
          <a:xfrm>
            <a:off x="457200" y="3500438"/>
            <a:ext cx="8686800" cy="1928812"/>
          </a:xfrm>
          <a:prstGeom prst="rect">
            <a:avLst/>
          </a:prstGeom>
          <a:noFill/>
          <a:ln w="9525">
            <a:noFill/>
            <a:miter lim="800000"/>
            <a:headEnd/>
            <a:tailEnd/>
          </a:ln>
        </p:spPr>
        <p:txBody>
          <a:bodyPr anchor="ctr"/>
          <a:lstStyle/>
          <a:p>
            <a:pPr algn="ctr" eaLnBrk="0" hangingPunct="0">
              <a:defRPr/>
            </a:pPr>
            <a:r>
              <a:rPr lang="el-GR" sz="4400" kern="0">
                <a:solidFill>
                  <a:schemeClr val="tx2"/>
                </a:solidFill>
                <a:latin typeface="+mj-lt"/>
                <a:ea typeface="+mj-ea"/>
                <a:cs typeface="+mj-cs"/>
              </a:rPr>
              <a:t>Γαστρο-οισοφαγική συμβολή</a:t>
            </a:r>
            <a:endParaRPr lang="el-GR" sz="4400" kern="0" dirty="0">
              <a:solidFill>
                <a:schemeClr val="tx2"/>
              </a:solidFill>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lide(fromBottom)">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571500"/>
          </a:xfrm>
        </p:spPr>
        <p:txBody>
          <a:bodyPr>
            <a:normAutofit fontScale="90000"/>
          </a:bodyPr>
          <a:lstStyle/>
          <a:p>
            <a:pPr>
              <a:defRPr/>
            </a:pPr>
            <a:r>
              <a:rPr lang="el-GR" dirty="0" smtClean="0"/>
              <a:t>Ερωτήσεις εμπέδωσης </a:t>
            </a:r>
            <a:endParaRPr lang="el-GR" dirty="0"/>
          </a:p>
        </p:txBody>
      </p:sp>
      <p:sp>
        <p:nvSpPr>
          <p:cNvPr id="3" name="2 - Θέση περιεχομένου"/>
          <p:cNvSpPr>
            <a:spLocks noGrp="1"/>
          </p:cNvSpPr>
          <p:nvPr>
            <p:ph idx="1"/>
          </p:nvPr>
        </p:nvSpPr>
        <p:spPr>
          <a:xfrm>
            <a:off x="214313" y="642938"/>
            <a:ext cx="8786812" cy="6000750"/>
          </a:xfrm>
        </p:spPr>
        <p:txBody>
          <a:bodyPr>
            <a:normAutofit fontScale="85000" lnSpcReduction="10000"/>
          </a:bodyPr>
          <a:lstStyle/>
          <a:p>
            <a:pPr>
              <a:defRPr/>
            </a:pPr>
            <a:r>
              <a:rPr lang="el-GR" dirty="0" smtClean="0"/>
              <a:t>Ποια μορφή </a:t>
            </a:r>
            <a:r>
              <a:rPr lang="el-GR" dirty="0" err="1" smtClean="0"/>
              <a:t>πολυποδίασης</a:t>
            </a:r>
            <a:r>
              <a:rPr lang="el-GR" dirty="0" smtClean="0"/>
              <a:t> μεταβιβάζεται με </a:t>
            </a:r>
            <a:r>
              <a:rPr lang="el-GR" dirty="0" err="1" smtClean="0"/>
              <a:t>αυτοσωμικό</a:t>
            </a:r>
            <a:r>
              <a:rPr lang="el-GR" dirty="0" smtClean="0"/>
              <a:t> </a:t>
            </a:r>
            <a:r>
              <a:rPr lang="el-GR" i="1" dirty="0" smtClean="0"/>
              <a:t>υπολειπόμενο</a:t>
            </a:r>
            <a:r>
              <a:rPr lang="el-GR" dirty="0" smtClean="0"/>
              <a:t> χαρακτήρα</a:t>
            </a:r>
            <a:r>
              <a:rPr lang="en-US" dirty="0" smtClean="0"/>
              <a:t> </a:t>
            </a:r>
            <a:r>
              <a:rPr lang="el-GR" dirty="0" smtClean="0"/>
              <a:t>και πότε γίνεται ο σχετικός έλεγχος</a:t>
            </a:r>
            <a:r>
              <a:rPr lang="en-US" dirty="0" smtClean="0"/>
              <a:t>;</a:t>
            </a:r>
          </a:p>
          <a:p>
            <a:pPr>
              <a:defRPr/>
            </a:pPr>
            <a:r>
              <a:rPr lang="el-GR" dirty="0" smtClean="0"/>
              <a:t>Ποιο γονίδιο επιβάλλεται να ελεγχθεί σε  </a:t>
            </a:r>
            <a:r>
              <a:rPr lang="el-GR" dirty="0" err="1" smtClean="0"/>
              <a:t>ορθοκολικά</a:t>
            </a:r>
            <a:r>
              <a:rPr lang="el-GR" dirty="0" smtClean="0"/>
              <a:t> καρκινώματα με υψηλή </a:t>
            </a:r>
            <a:r>
              <a:rPr lang="el-GR" dirty="0" err="1" smtClean="0"/>
              <a:t>μικροδορυφορική</a:t>
            </a:r>
            <a:r>
              <a:rPr lang="el-GR" dirty="0" smtClean="0"/>
              <a:t> αστάθεια και με ποιο σκεπτικό</a:t>
            </a:r>
            <a:r>
              <a:rPr lang="en-US" dirty="0" smtClean="0"/>
              <a:t>;</a:t>
            </a:r>
            <a:endParaRPr lang="el-GR" dirty="0" smtClean="0"/>
          </a:p>
          <a:p>
            <a:pPr>
              <a:defRPr/>
            </a:pPr>
            <a:r>
              <a:rPr lang="el-GR" dirty="0" smtClean="0"/>
              <a:t>Ποιος ο κοινός παρονομαστής στην κύρια οδοντωτή οδό </a:t>
            </a:r>
            <a:r>
              <a:rPr lang="el-GR" dirty="0" err="1" smtClean="0"/>
              <a:t>ορθοκολικής</a:t>
            </a:r>
            <a:r>
              <a:rPr lang="el-GR" dirty="0" smtClean="0"/>
              <a:t> καρκινογένεσης σε έδαφος τόσο της επίπεδης</a:t>
            </a:r>
            <a:r>
              <a:rPr lang="en-US" dirty="0" smtClean="0"/>
              <a:t> (</a:t>
            </a:r>
            <a:r>
              <a:rPr lang="el-GR" dirty="0" smtClean="0"/>
              <a:t>άμισχης) οδοντωτής αλλοίωσης όσο και του (παραδοσιακού) συμβατικού οδοντωτού αδενώματος</a:t>
            </a:r>
            <a:r>
              <a:rPr lang="en-US" dirty="0" smtClean="0"/>
              <a:t>;</a:t>
            </a:r>
            <a:endParaRPr lang="el-GR" dirty="0" smtClean="0"/>
          </a:p>
          <a:p>
            <a:pPr>
              <a:defRPr/>
            </a:pPr>
            <a:r>
              <a:rPr lang="el-GR" dirty="0" smtClean="0"/>
              <a:t>Ποια η προβλεπτική σημασία της παρουσίας μετάλλαξης στο γονίδιο </a:t>
            </a:r>
            <a:r>
              <a:rPr lang="en-US" dirty="0" err="1" smtClean="0"/>
              <a:t>ras</a:t>
            </a:r>
            <a:r>
              <a:rPr lang="en-US" dirty="0" smtClean="0"/>
              <a:t> </a:t>
            </a:r>
            <a:r>
              <a:rPr lang="el-GR" dirty="0" smtClean="0"/>
              <a:t> στον </a:t>
            </a:r>
            <a:r>
              <a:rPr lang="el-GR" dirty="0" err="1" smtClean="0"/>
              <a:t>ορθοκολικό</a:t>
            </a:r>
            <a:r>
              <a:rPr lang="el-GR" dirty="0" smtClean="0"/>
              <a:t> καρκίνο</a:t>
            </a:r>
            <a:r>
              <a:rPr lang="en-US" dirty="0" smtClean="0"/>
              <a:t>;</a:t>
            </a:r>
          </a:p>
          <a:p>
            <a:pPr>
              <a:defRPr/>
            </a:pPr>
            <a:r>
              <a:rPr lang="el-GR" dirty="0" smtClean="0"/>
              <a:t>Με ποια μοριακή βλάβη συνδέεται ο φαινότυπος της χαμηλής </a:t>
            </a:r>
            <a:r>
              <a:rPr lang="el-GR" dirty="0" err="1" smtClean="0"/>
              <a:t>μικροδορυφορικής</a:t>
            </a:r>
            <a:r>
              <a:rPr lang="el-GR" dirty="0" smtClean="0"/>
              <a:t> αστάθειας</a:t>
            </a:r>
            <a:r>
              <a:rPr lang="en-US" dirty="0" smtClean="0"/>
              <a:t>;</a:t>
            </a:r>
            <a:endParaRPr lang="el-GR"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http://www.robbinspathology.com/content/pathology/neo2/neo260.jpg"/>
          <p:cNvPicPr>
            <a:picLocks noChangeAspect="1" noChangeArrowheads="1"/>
          </p:cNvPicPr>
          <p:nvPr/>
        </p:nvPicPr>
        <p:blipFill>
          <a:blip r:embed="rId2" cstate="print"/>
          <a:srcRect/>
          <a:stretch>
            <a:fillRect/>
          </a:stretch>
        </p:blipFill>
        <p:spPr bwMode="auto">
          <a:xfrm>
            <a:off x="4356100" y="3286125"/>
            <a:ext cx="4632325" cy="3571875"/>
          </a:xfrm>
          <a:prstGeom prst="rect">
            <a:avLst/>
          </a:prstGeom>
          <a:noFill/>
          <a:ln w="9525">
            <a:noFill/>
            <a:miter lim="800000"/>
            <a:headEnd/>
            <a:tailEnd/>
          </a:ln>
        </p:spPr>
      </p:pic>
      <p:sp>
        <p:nvSpPr>
          <p:cNvPr id="4" name="1 - Τίτλος"/>
          <p:cNvSpPr txBox="1">
            <a:spLocks/>
          </p:cNvSpPr>
          <p:nvPr/>
        </p:nvSpPr>
        <p:spPr>
          <a:xfrm>
            <a:off x="179388" y="0"/>
            <a:ext cx="3816350" cy="2840038"/>
          </a:xfrm>
          <a:prstGeom prst="rect">
            <a:avLst/>
          </a:prstGeom>
        </p:spPr>
        <p:txBody>
          <a:bodyPr/>
          <a:lstStyle/>
          <a:p>
            <a:pPr algn="ctr" eaLnBrk="0" hangingPunct="0">
              <a:defRPr/>
            </a:pPr>
            <a:r>
              <a:rPr lang="el-GR" sz="2000" b="1" kern="0" dirty="0">
                <a:solidFill>
                  <a:schemeClr val="tx2"/>
                </a:solidFill>
                <a:latin typeface="+mj-lt"/>
                <a:ea typeface="+mj-ea"/>
                <a:cs typeface="+mj-cs"/>
              </a:rPr>
              <a:t>ΣΤΑΔΙΟΠΟΙΗΣΗ </a:t>
            </a:r>
            <a:r>
              <a:rPr lang="el-GR" sz="2000" kern="0" dirty="0">
                <a:solidFill>
                  <a:schemeClr val="tx2"/>
                </a:solidFill>
                <a:latin typeface="+mj-lt"/>
                <a:ea typeface="+mj-ea"/>
                <a:cs typeface="+mj-cs"/>
              </a:rPr>
              <a:t>ΟΡΘΟΚΟΛΙΚΟΥ ΚΑΡΚΙΝΟΥ</a:t>
            </a:r>
          </a:p>
          <a:p>
            <a:pPr algn="ctr" eaLnBrk="0" hangingPunct="0">
              <a:defRPr/>
            </a:pPr>
            <a:r>
              <a:rPr lang="el-GR" sz="2000" kern="0" dirty="0">
                <a:solidFill>
                  <a:schemeClr val="tx2"/>
                </a:solidFill>
                <a:latin typeface="+mj-lt"/>
                <a:ea typeface="+mj-ea"/>
                <a:cs typeface="+mj-cs"/>
              </a:rPr>
              <a:t>Βάθος διήθησης εντερικού τοιχώματος</a:t>
            </a:r>
            <a:r>
              <a:rPr lang="el-GR" sz="2000" kern="0" dirty="0" smtClean="0">
                <a:solidFill>
                  <a:schemeClr val="tx2"/>
                </a:solidFill>
                <a:latin typeface="+mj-lt"/>
                <a:ea typeface="+mj-ea"/>
                <a:cs typeface="+mj-cs"/>
              </a:rPr>
              <a:t>, </a:t>
            </a:r>
            <a:r>
              <a:rPr lang="el-GR" sz="2000" kern="0" dirty="0" err="1" smtClean="0">
                <a:solidFill>
                  <a:schemeClr val="tx2"/>
                </a:solidFill>
                <a:latin typeface="+mj-lt"/>
                <a:ea typeface="+mj-ea"/>
                <a:cs typeface="+mj-cs"/>
              </a:rPr>
              <a:t>λεμφογενείς</a:t>
            </a:r>
            <a:r>
              <a:rPr lang="el-GR" sz="2000" kern="0" dirty="0" smtClean="0">
                <a:solidFill>
                  <a:schemeClr val="tx2"/>
                </a:solidFill>
                <a:latin typeface="+mj-lt"/>
                <a:ea typeface="+mj-ea"/>
                <a:cs typeface="+mj-cs"/>
              </a:rPr>
              <a:t> </a:t>
            </a:r>
            <a:r>
              <a:rPr lang="el-GR" sz="2000" kern="0" dirty="0">
                <a:solidFill>
                  <a:schemeClr val="tx2"/>
                </a:solidFill>
                <a:latin typeface="+mj-lt"/>
                <a:ea typeface="+mj-ea"/>
                <a:cs typeface="+mj-cs"/>
              </a:rPr>
              <a:t>και </a:t>
            </a:r>
            <a:r>
              <a:rPr lang="el-GR" sz="2000" kern="0" dirty="0" err="1">
                <a:solidFill>
                  <a:schemeClr val="tx2"/>
                </a:solidFill>
                <a:latin typeface="+mj-lt"/>
                <a:ea typeface="+mj-ea"/>
                <a:cs typeface="+mj-cs"/>
              </a:rPr>
              <a:t>αιματογενείς</a:t>
            </a:r>
            <a:r>
              <a:rPr lang="el-GR" sz="2000" kern="0" dirty="0">
                <a:solidFill>
                  <a:schemeClr val="tx2"/>
                </a:solidFill>
                <a:latin typeface="+mj-lt"/>
                <a:ea typeface="+mj-ea"/>
                <a:cs typeface="+mj-cs"/>
              </a:rPr>
              <a:t> μεταστάσεις</a:t>
            </a:r>
          </a:p>
          <a:p>
            <a:pPr algn="ctr" eaLnBrk="0" hangingPunct="0">
              <a:defRPr/>
            </a:pPr>
            <a:r>
              <a:rPr lang="el-GR" sz="3200" kern="0" dirty="0">
                <a:solidFill>
                  <a:schemeClr val="tx2"/>
                </a:solidFill>
                <a:latin typeface="+mj-lt"/>
                <a:ea typeface="+mj-ea"/>
                <a:cs typeface="+mj-cs"/>
              </a:rPr>
              <a:t> </a:t>
            </a:r>
          </a:p>
        </p:txBody>
      </p:sp>
      <p:pic>
        <p:nvPicPr>
          <p:cNvPr id="235524" name="Picture 2" descr="http://www.robbinspathology.com/content/pathology/neo2/neo250.jpg"/>
          <p:cNvPicPr>
            <a:picLocks noChangeAspect="1" noChangeArrowheads="1"/>
          </p:cNvPicPr>
          <p:nvPr/>
        </p:nvPicPr>
        <p:blipFill>
          <a:blip r:embed="rId3" cstate="print"/>
          <a:srcRect/>
          <a:stretch>
            <a:fillRect/>
          </a:stretch>
        </p:blipFill>
        <p:spPr bwMode="auto">
          <a:xfrm>
            <a:off x="4427538" y="0"/>
            <a:ext cx="4451350" cy="3384550"/>
          </a:xfrm>
          <a:prstGeom prst="rect">
            <a:avLst/>
          </a:prstGeom>
          <a:noFill/>
          <a:ln w="9525">
            <a:noFill/>
            <a:miter lim="800000"/>
            <a:headEnd/>
            <a:tailEnd/>
          </a:ln>
        </p:spPr>
      </p:pic>
      <p:pic>
        <p:nvPicPr>
          <p:cNvPr id="235525" name="Picture 2" descr="http://c431376.r76.cf2.rackcdn.com/22402/fonc-02-00022-HTML/image_m/fonc-02-00022-g001.jpg"/>
          <p:cNvPicPr>
            <a:picLocks noChangeAspect="1" noChangeArrowheads="1"/>
          </p:cNvPicPr>
          <p:nvPr/>
        </p:nvPicPr>
        <p:blipFill>
          <a:blip r:embed="rId4" cstate="print"/>
          <a:srcRect/>
          <a:stretch>
            <a:fillRect/>
          </a:stretch>
        </p:blipFill>
        <p:spPr bwMode="auto">
          <a:xfrm>
            <a:off x="250825" y="1773238"/>
            <a:ext cx="3889375" cy="49101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1 - Τίτλος"/>
          <p:cNvSpPr>
            <a:spLocks noGrp="1"/>
          </p:cNvSpPr>
          <p:nvPr>
            <p:ph type="title" idx="4294967295"/>
          </p:nvPr>
        </p:nvSpPr>
        <p:spPr/>
        <p:txBody>
          <a:bodyPr/>
          <a:lstStyle/>
          <a:p>
            <a:pPr eaLnBrk="1" hangingPunct="1"/>
            <a:r>
              <a:rPr lang="el-GR" smtClean="0"/>
              <a:t>Στάδιο </a:t>
            </a:r>
            <a:r>
              <a:rPr lang="en-US" smtClean="0"/>
              <a:t>pT2</a:t>
            </a:r>
            <a:endParaRPr lang="el-GR" smtClean="0"/>
          </a:p>
        </p:txBody>
      </p:sp>
      <p:pic>
        <p:nvPicPr>
          <p:cNvPr id="236547" name="Picture 2" descr="http://www.robbinspathology.com/content/pathology/neo2/neo270.jpg"/>
          <p:cNvPicPr>
            <a:picLocks noChangeAspect="1" noChangeArrowheads="1"/>
          </p:cNvPicPr>
          <p:nvPr/>
        </p:nvPicPr>
        <p:blipFill>
          <a:blip r:embed="rId2" cstate="print"/>
          <a:srcRect/>
          <a:stretch>
            <a:fillRect/>
          </a:stretch>
        </p:blipFill>
        <p:spPr bwMode="auto">
          <a:xfrm>
            <a:off x="1763713" y="1773238"/>
            <a:ext cx="5905500" cy="4341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5" descr="gas670"/>
          <p:cNvPicPr>
            <a:picLocks noChangeAspect="1" noChangeArrowheads="1"/>
          </p:cNvPicPr>
          <p:nvPr/>
        </p:nvPicPr>
        <p:blipFill>
          <a:blip r:embed="rId2" cstate="print"/>
          <a:srcRect/>
          <a:stretch>
            <a:fillRect/>
          </a:stretch>
        </p:blipFill>
        <p:spPr bwMode="auto">
          <a:xfrm>
            <a:off x="0" y="357188"/>
            <a:ext cx="4454525" cy="6111875"/>
          </a:xfrm>
          <a:prstGeom prst="rect">
            <a:avLst/>
          </a:prstGeom>
          <a:noFill/>
          <a:ln w="9525">
            <a:noFill/>
            <a:miter lim="800000"/>
            <a:headEnd/>
            <a:tailEnd/>
          </a:ln>
        </p:spPr>
      </p:pic>
      <p:pic>
        <p:nvPicPr>
          <p:cNvPr id="237571" name="Picture 5" descr="gas680"/>
          <p:cNvPicPr>
            <a:picLocks noChangeAspect="1" noChangeArrowheads="1"/>
          </p:cNvPicPr>
          <p:nvPr/>
        </p:nvPicPr>
        <p:blipFill>
          <a:blip r:embed="rId3" cstate="print"/>
          <a:srcRect/>
          <a:stretch>
            <a:fillRect/>
          </a:stretch>
        </p:blipFill>
        <p:spPr bwMode="auto">
          <a:xfrm>
            <a:off x="4648200" y="2708275"/>
            <a:ext cx="4495800" cy="3371850"/>
          </a:xfrm>
          <a:prstGeom prst="rect">
            <a:avLst/>
          </a:prstGeom>
          <a:noFill/>
          <a:ln w="9525">
            <a:noFill/>
            <a:miter lim="800000"/>
            <a:headEnd/>
            <a:tailEnd/>
          </a:ln>
        </p:spPr>
      </p:pic>
      <p:sp>
        <p:nvSpPr>
          <p:cNvPr id="237572" name="1 - Τίτλος"/>
          <p:cNvSpPr>
            <a:spLocks noGrp="1"/>
          </p:cNvSpPr>
          <p:nvPr>
            <p:ph type="title"/>
          </p:nvPr>
        </p:nvSpPr>
        <p:spPr>
          <a:xfrm>
            <a:off x="4859338" y="273050"/>
            <a:ext cx="3960812" cy="2651125"/>
          </a:xfrm>
        </p:spPr>
        <p:txBody>
          <a:bodyPr/>
          <a:lstStyle/>
          <a:p>
            <a:r>
              <a:rPr lang="el-GR" sz="3200" b="1" smtClean="0"/>
              <a:t>ΣΤΑΔΙΟΠΟΙΗΣΗ </a:t>
            </a:r>
            <a:r>
              <a:rPr lang="el-GR" sz="3200" smtClean="0"/>
              <a:t>ΟΡΘΟΚΟΛΙΚΟΥ ΚΑΡΚΙΝΟΥ </a:t>
            </a:r>
            <a:r>
              <a:rPr lang="en-US" sz="3200" smtClean="0"/>
              <a:t/>
            </a:r>
            <a:br>
              <a:rPr lang="en-US" sz="3200" smtClean="0"/>
            </a:br>
            <a:r>
              <a:rPr lang="el-GR" sz="3200" smtClean="0"/>
              <a:t>Στάδιο </a:t>
            </a:r>
            <a:r>
              <a:rPr lang="en-US" sz="3200" smtClean="0"/>
              <a:t>pT3</a:t>
            </a:r>
            <a:endParaRPr lang="el-GR" sz="3200" smtClean="0"/>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Εικόνα 1"/>
          <p:cNvPicPr>
            <a:picLocks noChangeAspect="1" noChangeArrowheads="1"/>
          </p:cNvPicPr>
          <p:nvPr/>
        </p:nvPicPr>
        <p:blipFill>
          <a:blip r:embed="rId2" cstate="print"/>
          <a:srcRect/>
          <a:stretch>
            <a:fillRect/>
          </a:stretch>
        </p:blipFill>
        <p:spPr bwMode="auto">
          <a:xfrm>
            <a:off x="357188" y="214313"/>
            <a:ext cx="8575675" cy="6429375"/>
          </a:xfrm>
          <a:prstGeom prst="rect">
            <a:avLst/>
          </a:prstGeom>
          <a:noFill/>
          <a:ln w="9525">
            <a:noFill/>
            <a:miter lim="800000"/>
            <a:headEnd/>
            <a:tailEnd/>
          </a:ln>
        </p:spPr>
      </p:pic>
      <p:sp>
        <p:nvSpPr>
          <p:cNvPr id="238595" name="2 - Ορθογώνιο"/>
          <p:cNvSpPr>
            <a:spLocks noChangeArrowheads="1"/>
          </p:cNvSpPr>
          <p:nvPr/>
        </p:nvSpPr>
        <p:spPr bwMode="auto">
          <a:xfrm>
            <a:off x="3995738" y="765175"/>
            <a:ext cx="2520950" cy="461963"/>
          </a:xfrm>
          <a:prstGeom prst="rect">
            <a:avLst/>
          </a:prstGeom>
          <a:noFill/>
          <a:ln w="9525">
            <a:noFill/>
            <a:miter lim="800000"/>
            <a:headEnd/>
            <a:tailEnd/>
          </a:ln>
        </p:spPr>
        <p:txBody>
          <a:bodyPr>
            <a:spAutoFit/>
          </a:bodyPr>
          <a:lstStyle/>
          <a:p>
            <a:r>
              <a:rPr lang="el-GR" sz="2400" b="1"/>
              <a:t>Στάδιο </a:t>
            </a:r>
            <a:r>
              <a:rPr lang="en-US" sz="2400" b="1"/>
              <a:t>pT3</a:t>
            </a:r>
            <a:endParaRPr lang="el-GR" sz="2400" b="1"/>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1 - Τίτλος"/>
          <p:cNvSpPr>
            <a:spLocks noGrp="1"/>
          </p:cNvSpPr>
          <p:nvPr>
            <p:ph type="title"/>
          </p:nvPr>
        </p:nvSpPr>
        <p:spPr/>
        <p:txBody>
          <a:bodyPr/>
          <a:lstStyle/>
          <a:p>
            <a:r>
              <a:rPr lang="el-GR" smtClean="0"/>
              <a:t>Λεμφογενείς μεταστάσεις</a:t>
            </a:r>
          </a:p>
        </p:txBody>
      </p:sp>
      <p:pic>
        <p:nvPicPr>
          <p:cNvPr id="239619" name="Picture 2" descr="http://upload.wikimedia.org/wikipedia/commons/thumb/d/d2/Crc_met_to_node1.jpg/300px-Crc_met_to_node1.jpg"/>
          <p:cNvPicPr>
            <a:picLocks noChangeAspect="1" noChangeArrowheads="1"/>
          </p:cNvPicPr>
          <p:nvPr/>
        </p:nvPicPr>
        <p:blipFill>
          <a:blip r:embed="rId2" cstate="print"/>
          <a:srcRect/>
          <a:stretch>
            <a:fillRect/>
          </a:stretch>
        </p:blipFill>
        <p:spPr bwMode="auto">
          <a:xfrm>
            <a:off x="395288" y="2060575"/>
            <a:ext cx="3168650" cy="4224338"/>
          </a:xfrm>
          <a:prstGeom prst="rect">
            <a:avLst/>
          </a:prstGeom>
          <a:noFill/>
          <a:ln w="9525">
            <a:noFill/>
            <a:miter lim="800000"/>
            <a:headEnd/>
            <a:tailEnd/>
          </a:ln>
        </p:spPr>
      </p:pic>
      <p:pic>
        <p:nvPicPr>
          <p:cNvPr id="239620" name="Picture 4" descr="http://matchbin-assets.s3.amazonaws.com/public/sites/31/assets/AAY_colorectol_cancer.jpg"/>
          <p:cNvPicPr>
            <a:picLocks noChangeAspect="1" noChangeArrowheads="1"/>
          </p:cNvPicPr>
          <p:nvPr/>
        </p:nvPicPr>
        <p:blipFill>
          <a:blip r:embed="rId3" cstate="print"/>
          <a:srcRect/>
          <a:stretch>
            <a:fillRect/>
          </a:stretch>
        </p:blipFill>
        <p:spPr bwMode="auto">
          <a:xfrm>
            <a:off x="3924300" y="1700213"/>
            <a:ext cx="4638675" cy="47625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9618"/>
                                        </p:tgtEl>
                                        <p:attrNameLst>
                                          <p:attrName>style.visibility</p:attrName>
                                        </p:attrNameLst>
                                      </p:cBhvr>
                                      <p:to>
                                        <p:strVal val="visible"/>
                                      </p:to>
                                    </p:set>
                                    <p:animEffect transition="in" filter="wipe(down)">
                                      <p:cBhvr>
                                        <p:cTn id="7" dur="500"/>
                                        <p:tgtEl>
                                          <p:spTgt spid="239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8"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1 - Τίτλος"/>
          <p:cNvSpPr>
            <a:spLocks noGrp="1"/>
          </p:cNvSpPr>
          <p:nvPr>
            <p:ph type="title" idx="4294967295"/>
          </p:nvPr>
        </p:nvSpPr>
        <p:spPr>
          <a:xfrm>
            <a:off x="5651500" y="274638"/>
            <a:ext cx="3492500" cy="1425575"/>
          </a:xfrm>
        </p:spPr>
        <p:txBody>
          <a:bodyPr>
            <a:normAutofit fontScale="90000"/>
          </a:bodyPr>
          <a:lstStyle/>
          <a:p>
            <a:pPr eaLnBrk="1" hangingPunct="1"/>
            <a:r>
              <a:rPr lang="el-GR" sz="3600" smtClean="0"/>
              <a:t>Ηπατικές μεταστάσεις.</a:t>
            </a:r>
            <a:br>
              <a:rPr lang="el-GR" sz="3600" smtClean="0"/>
            </a:br>
            <a:r>
              <a:rPr lang="el-GR" sz="3600" smtClean="0"/>
              <a:t>Νόσος </a:t>
            </a:r>
            <a:br>
              <a:rPr lang="el-GR" sz="3600" smtClean="0"/>
            </a:br>
            <a:r>
              <a:rPr lang="el-GR" sz="3600" smtClean="0"/>
              <a:t>σταδίου Μ1.</a:t>
            </a:r>
          </a:p>
        </p:txBody>
      </p:sp>
      <p:pic>
        <p:nvPicPr>
          <p:cNvPr id="240643" name="Picture 2" descr="http://www.robbinspathology.com/content/pathology/neo2/neo2100.jpg"/>
          <p:cNvPicPr>
            <a:picLocks noChangeAspect="1" noChangeArrowheads="1"/>
          </p:cNvPicPr>
          <p:nvPr/>
        </p:nvPicPr>
        <p:blipFill>
          <a:blip r:embed="rId2" cstate="print"/>
          <a:srcRect/>
          <a:stretch>
            <a:fillRect/>
          </a:stretch>
        </p:blipFill>
        <p:spPr bwMode="auto">
          <a:xfrm>
            <a:off x="214313" y="500063"/>
            <a:ext cx="5357812" cy="3984625"/>
          </a:xfrm>
          <a:prstGeom prst="rect">
            <a:avLst/>
          </a:prstGeom>
          <a:noFill/>
          <a:ln w="9525">
            <a:noFill/>
            <a:miter lim="800000"/>
            <a:headEnd/>
            <a:tailEnd/>
          </a:ln>
        </p:spPr>
      </p:pic>
      <p:pic>
        <p:nvPicPr>
          <p:cNvPr id="240644" name="Picture 2" descr="http://www.robbinspathology.com/content/pathology/neo2/neo2110.jpg"/>
          <p:cNvPicPr>
            <a:picLocks noChangeAspect="1" noChangeArrowheads="1"/>
          </p:cNvPicPr>
          <p:nvPr/>
        </p:nvPicPr>
        <p:blipFill>
          <a:blip r:embed="rId3" cstate="print"/>
          <a:srcRect/>
          <a:stretch>
            <a:fillRect/>
          </a:stretch>
        </p:blipFill>
        <p:spPr bwMode="auto">
          <a:xfrm>
            <a:off x="5643563" y="2138363"/>
            <a:ext cx="3500437" cy="47196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0642"/>
                                        </p:tgtEl>
                                        <p:attrNameLst>
                                          <p:attrName>style.visibility</p:attrName>
                                        </p:attrNameLst>
                                      </p:cBhvr>
                                      <p:to>
                                        <p:strVal val="visible"/>
                                      </p:to>
                                    </p:set>
                                    <p:animEffect transition="in" filter="wipe(down)">
                                      <p:cBhvr>
                                        <p:cTn id="7" dur="500"/>
                                        <p:tgtEl>
                                          <p:spTgt spid="240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2" cstate="print"/>
          <a:srcRect/>
          <a:stretch>
            <a:fillRect/>
          </a:stretch>
        </p:blipFill>
        <p:spPr bwMode="auto">
          <a:xfrm>
            <a:off x="4498975" y="0"/>
            <a:ext cx="4645025" cy="3051175"/>
          </a:xfrm>
          <a:prstGeom prst="rect">
            <a:avLst/>
          </a:prstGeom>
          <a:noFill/>
          <a:ln w="9525">
            <a:noFill/>
            <a:miter lim="800000"/>
            <a:headEnd/>
            <a:tailEnd/>
          </a:ln>
        </p:spPr>
      </p:pic>
      <p:pic>
        <p:nvPicPr>
          <p:cNvPr id="241667" name="Picture 2" descr="http://www.med.unsw.edu.au/CRCWeb.nsf/resources/CCRC+PathImages/$file/DHM2--1.-Poor-diff-x2.jpg"/>
          <p:cNvPicPr>
            <a:picLocks noChangeAspect="1" noChangeArrowheads="1"/>
          </p:cNvPicPr>
          <p:nvPr/>
        </p:nvPicPr>
        <p:blipFill>
          <a:blip r:embed="rId3" cstate="print"/>
          <a:srcRect/>
          <a:stretch>
            <a:fillRect/>
          </a:stretch>
        </p:blipFill>
        <p:spPr bwMode="auto">
          <a:xfrm>
            <a:off x="4500563" y="3213100"/>
            <a:ext cx="4608512" cy="3455988"/>
          </a:xfrm>
          <a:prstGeom prst="rect">
            <a:avLst/>
          </a:prstGeom>
          <a:noFill/>
          <a:ln w="9525">
            <a:noFill/>
            <a:miter lim="800000"/>
            <a:headEnd/>
            <a:tailEnd/>
          </a:ln>
        </p:spPr>
      </p:pic>
      <p:sp>
        <p:nvSpPr>
          <p:cNvPr id="5" name="1 - Τίτλος"/>
          <p:cNvSpPr txBox="1">
            <a:spLocks/>
          </p:cNvSpPr>
          <p:nvPr/>
        </p:nvSpPr>
        <p:spPr>
          <a:xfrm>
            <a:off x="0" y="0"/>
            <a:ext cx="4500563" cy="1196975"/>
          </a:xfrm>
          <a:prstGeom prst="rect">
            <a:avLst/>
          </a:prstGeom>
        </p:spPr>
        <p:txBody>
          <a:bodyPr/>
          <a:lstStyle/>
          <a:p>
            <a:pPr algn="ctr" eaLnBrk="0" hangingPunct="0">
              <a:defRPr/>
            </a:pPr>
            <a:r>
              <a:rPr lang="el-GR" kern="0" dirty="0">
                <a:solidFill>
                  <a:schemeClr val="tx2"/>
                </a:solidFill>
                <a:effectLst>
                  <a:outerShdw blurRad="38100" dist="38100" dir="2700000" algn="tl">
                    <a:srgbClr val="000000">
                      <a:alpha val="43137"/>
                    </a:srgbClr>
                  </a:outerShdw>
                </a:effectLst>
                <a:latin typeface="+mj-lt"/>
                <a:ea typeface="+mj-ea"/>
                <a:cs typeface="+mj-cs"/>
              </a:rPr>
              <a:t>ΔΙΑΒΑΘΜΙΣΗ ΔΙΑΦΟΡΟΠΟΙΗΣΗΣ</a:t>
            </a:r>
            <a:r>
              <a:rPr lang="el-GR" kern="0" dirty="0">
                <a:solidFill>
                  <a:schemeClr val="tx2"/>
                </a:solidFill>
                <a:latin typeface="+mj-lt"/>
                <a:ea typeface="+mj-ea"/>
                <a:cs typeface="+mj-cs"/>
              </a:rPr>
              <a:t/>
            </a:r>
            <a:br>
              <a:rPr lang="el-GR" kern="0" dirty="0">
                <a:solidFill>
                  <a:schemeClr val="tx2"/>
                </a:solidFill>
                <a:latin typeface="+mj-lt"/>
                <a:ea typeface="+mj-ea"/>
                <a:cs typeface="+mj-cs"/>
              </a:rPr>
            </a:br>
            <a:r>
              <a:rPr lang="el-GR" sz="1600" kern="0" dirty="0" smtClean="0">
                <a:solidFill>
                  <a:schemeClr val="tx2"/>
                </a:solidFill>
                <a:latin typeface="+mj-lt"/>
                <a:ea typeface="+mj-ea"/>
                <a:cs typeface="+mj-cs"/>
              </a:rPr>
              <a:t>(Καλή</a:t>
            </a:r>
            <a:r>
              <a:rPr lang="el-GR" sz="1600" kern="0" dirty="0">
                <a:solidFill>
                  <a:schemeClr val="tx2"/>
                </a:solidFill>
                <a:latin typeface="+mj-lt"/>
                <a:ea typeface="+mj-ea"/>
                <a:cs typeface="+mj-cs"/>
              </a:rPr>
              <a:t>, </a:t>
            </a:r>
            <a:r>
              <a:rPr lang="el-GR" sz="1600" kern="0" dirty="0" smtClean="0">
                <a:solidFill>
                  <a:schemeClr val="tx2"/>
                </a:solidFill>
                <a:latin typeface="+mj-lt"/>
                <a:ea typeface="+mj-ea"/>
                <a:cs typeface="+mj-cs"/>
              </a:rPr>
              <a:t>μέτρια διαφοροποίηση =</a:t>
            </a:r>
            <a:r>
              <a:rPr lang="en-US" sz="1600" kern="0" dirty="0" smtClean="0">
                <a:solidFill>
                  <a:schemeClr val="tx2"/>
                </a:solidFill>
                <a:latin typeface="+mj-lt"/>
                <a:ea typeface="+mj-ea"/>
                <a:cs typeface="+mj-cs"/>
              </a:rPr>
              <a:t> </a:t>
            </a:r>
            <a:r>
              <a:rPr lang="el-GR" sz="1600" kern="0" dirty="0">
                <a:solidFill>
                  <a:schemeClr val="tx2"/>
                </a:solidFill>
                <a:latin typeface="+mj-lt"/>
                <a:ea typeface="+mj-ea"/>
                <a:cs typeface="+mj-cs"/>
              </a:rPr>
              <a:t>χαμηλόβαθμη ιστολογική κακοήθεια </a:t>
            </a:r>
            <a:r>
              <a:rPr lang="el-GR" sz="1600" kern="0" dirty="0" smtClean="0">
                <a:solidFill>
                  <a:schemeClr val="tx2"/>
                </a:solidFill>
                <a:latin typeface="+mj-lt"/>
                <a:ea typeface="+mj-ea"/>
                <a:cs typeface="+mj-cs"/>
              </a:rPr>
              <a:t>/  χαμηλή διαφοροποίηση = </a:t>
            </a:r>
            <a:r>
              <a:rPr lang="en-US" sz="1600" kern="0" dirty="0" smtClean="0">
                <a:solidFill>
                  <a:schemeClr val="tx2"/>
                </a:solidFill>
                <a:latin typeface="+mj-lt"/>
                <a:ea typeface="+mj-ea"/>
                <a:cs typeface="+mj-cs"/>
              </a:rPr>
              <a:t> </a:t>
            </a:r>
            <a:r>
              <a:rPr lang="el-GR" sz="1600" kern="0" dirty="0">
                <a:solidFill>
                  <a:schemeClr val="tx2"/>
                </a:solidFill>
                <a:latin typeface="+mj-lt"/>
                <a:ea typeface="+mj-ea"/>
                <a:cs typeface="+mj-cs"/>
              </a:rPr>
              <a:t>υψηλόβαθμη ιστολογική κακοήθεια</a:t>
            </a:r>
            <a:br>
              <a:rPr lang="el-GR" sz="1600" kern="0" dirty="0">
                <a:solidFill>
                  <a:schemeClr val="tx2"/>
                </a:solidFill>
                <a:latin typeface="+mj-lt"/>
                <a:ea typeface="+mj-ea"/>
                <a:cs typeface="+mj-cs"/>
              </a:rPr>
            </a:br>
            <a:endParaRPr lang="el-GR" sz="1600" kern="0" dirty="0">
              <a:solidFill>
                <a:schemeClr val="tx2"/>
              </a:solidFill>
              <a:latin typeface="+mj-lt"/>
              <a:ea typeface="+mj-ea"/>
              <a:cs typeface="+mj-cs"/>
            </a:endParaRPr>
          </a:p>
        </p:txBody>
      </p:sp>
      <p:sp>
        <p:nvSpPr>
          <p:cNvPr id="6" name="5 - Ορθογώνιο"/>
          <p:cNvSpPr/>
          <p:nvPr/>
        </p:nvSpPr>
        <p:spPr>
          <a:xfrm>
            <a:off x="5364163" y="3573463"/>
            <a:ext cx="3529012" cy="646112"/>
          </a:xfrm>
          <a:prstGeom prst="rect">
            <a:avLst/>
          </a:prstGeom>
        </p:spPr>
        <p:txBody>
          <a:bodyPr>
            <a:spAutoFit/>
          </a:bodyPr>
          <a:lstStyle/>
          <a:p>
            <a:pPr>
              <a:defRPr/>
            </a:pPr>
            <a:r>
              <a:rPr lang="el-GR" b="1" dirty="0"/>
              <a:t>Χαμηλή </a:t>
            </a:r>
            <a:r>
              <a:rPr lang="el-GR" dirty="0"/>
              <a:t>διαφοροποίηση</a:t>
            </a:r>
            <a:r>
              <a:rPr lang="en-US" dirty="0"/>
              <a:t>:</a:t>
            </a:r>
          </a:p>
          <a:p>
            <a:pPr>
              <a:defRPr/>
            </a:pPr>
            <a:r>
              <a:rPr lang="el-GR" spc="600" dirty="0">
                <a:effectLst>
                  <a:outerShdw blurRad="38100" dist="38100" dir="2700000" algn="tl">
                    <a:srgbClr val="000000">
                      <a:alpha val="43137"/>
                    </a:srgbClr>
                  </a:outerShdw>
                </a:effectLst>
              </a:rPr>
              <a:t>συμπαγής</a:t>
            </a:r>
            <a:r>
              <a:rPr lang="el-GR" dirty="0"/>
              <a:t> διαμόρφωση</a:t>
            </a:r>
          </a:p>
        </p:txBody>
      </p:sp>
      <p:sp>
        <p:nvSpPr>
          <p:cNvPr id="7" name="6 - Ορθογώνιο"/>
          <p:cNvSpPr/>
          <p:nvPr/>
        </p:nvSpPr>
        <p:spPr>
          <a:xfrm>
            <a:off x="5516563" y="692150"/>
            <a:ext cx="3529012" cy="646113"/>
          </a:xfrm>
          <a:prstGeom prst="rect">
            <a:avLst/>
          </a:prstGeom>
        </p:spPr>
        <p:txBody>
          <a:bodyPr>
            <a:spAutoFit/>
          </a:bodyPr>
          <a:lstStyle/>
          <a:p>
            <a:pPr>
              <a:defRPr/>
            </a:pPr>
            <a:r>
              <a:rPr lang="el-GR" b="1" spc="600" dirty="0"/>
              <a:t>Μέτρια</a:t>
            </a:r>
            <a:r>
              <a:rPr lang="el-GR" dirty="0"/>
              <a:t> διαφοροποίηση¨</a:t>
            </a:r>
          </a:p>
          <a:p>
            <a:pPr>
              <a:defRPr/>
            </a:pPr>
            <a:r>
              <a:rPr lang="el-GR" spc="600" dirty="0">
                <a:solidFill>
                  <a:srgbClr val="FFFF00"/>
                </a:solidFill>
                <a:effectLst>
                  <a:outerShdw blurRad="38100" dist="38100" dir="2700000" algn="tl">
                    <a:srgbClr val="000000">
                      <a:alpha val="43137"/>
                    </a:srgbClr>
                  </a:outerShdw>
                </a:effectLst>
              </a:rPr>
              <a:t>ηθμοειδής</a:t>
            </a:r>
            <a:r>
              <a:rPr lang="el-GR" dirty="0">
                <a:solidFill>
                  <a:srgbClr val="FFC000"/>
                </a:solidFill>
              </a:rPr>
              <a:t>  </a:t>
            </a:r>
            <a:r>
              <a:rPr lang="el-GR" dirty="0"/>
              <a:t>διαμόρφωση</a:t>
            </a:r>
          </a:p>
        </p:txBody>
      </p:sp>
      <p:pic>
        <p:nvPicPr>
          <p:cNvPr id="241671" name="Picture 2" descr="http://www.robbinspathology.com/content/pathology/neo2/neo280.jpg"/>
          <p:cNvPicPr>
            <a:picLocks noChangeAspect="1" noChangeArrowheads="1"/>
          </p:cNvPicPr>
          <p:nvPr/>
        </p:nvPicPr>
        <p:blipFill>
          <a:blip r:embed="rId4" cstate="print"/>
          <a:srcRect/>
          <a:stretch>
            <a:fillRect/>
          </a:stretch>
        </p:blipFill>
        <p:spPr bwMode="auto">
          <a:xfrm>
            <a:off x="250825" y="1196975"/>
            <a:ext cx="4033838" cy="5437188"/>
          </a:xfrm>
          <a:prstGeom prst="rect">
            <a:avLst/>
          </a:prstGeom>
          <a:noFill/>
          <a:ln w="9525">
            <a:noFill/>
            <a:miter lim="800000"/>
            <a:headEnd/>
            <a:tailEnd/>
          </a:ln>
        </p:spPr>
      </p:pic>
      <p:sp>
        <p:nvSpPr>
          <p:cNvPr id="11" name="7 - Ορθογώνιο"/>
          <p:cNvSpPr>
            <a:spLocks noChangeArrowheads="1"/>
          </p:cNvSpPr>
          <p:nvPr/>
        </p:nvSpPr>
        <p:spPr bwMode="auto">
          <a:xfrm>
            <a:off x="547688" y="4581525"/>
            <a:ext cx="2808287" cy="646113"/>
          </a:xfrm>
          <a:prstGeom prst="rect">
            <a:avLst/>
          </a:prstGeom>
          <a:noFill/>
          <a:ln w="9525">
            <a:noFill/>
            <a:miter lim="800000"/>
            <a:headEnd/>
            <a:tailEnd/>
          </a:ln>
        </p:spPr>
        <p:txBody>
          <a:bodyPr>
            <a:spAutoFit/>
          </a:bodyPr>
          <a:lstStyle/>
          <a:p>
            <a:pPr>
              <a:defRPr/>
            </a:pPr>
            <a:r>
              <a:rPr lang="el-GR" b="1" spc="600" dirty="0"/>
              <a:t>Καλή</a:t>
            </a:r>
            <a:r>
              <a:rPr lang="el-GR" dirty="0"/>
              <a:t> διαφοροποίηση</a:t>
            </a:r>
          </a:p>
          <a:p>
            <a:pPr>
              <a:defRPr/>
            </a:pPr>
            <a:endParaRPr lang="el-GR" dirty="0"/>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1 - Τίτλος"/>
          <p:cNvSpPr>
            <a:spLocks noGrp="1"/>
          </p:cNvSpPr>
          <p:nvPr>
            <p:ph type="title"/>
          </p:nvPr>
        </p:nvSpPr>
        <p:spPr>
          <a:xfrm>
            <a:off x="0" y="0"/>
            <a:ext cx="9144000" cy="1417638"/>
          </a:xfrm>
        </p:spPr>
        <p:txBody>
          <a:bodyPr/>
          <a:lstStyle/>
          <a:p>
            <a:r>
              <a:rPr lang="el-GR" sz="2800" b="1" dirty="0" smtClean="0"/>
              <a:t>ΕΙΔΙΚΕΣ</a:t>
            </a:r>
            <a:r>
              <a:rPr lang="el-GR" sz="2800" dirty="0" smtClean="0"/>
              <a:t> ΙΣΤΟΛΟΓΙΚΕΣ ΠΟΙΚΙΛΙΕΣ </a:t>
            </a:r>
            <a:br>
              <a:rPr lang="el-GR" sz="2800" dirty="0" smtClean="0"/>
            </a:br>
            <a:r>
              <a:rPr lang="el-GR" sz="2800" dirty="0" smtClean="0"/>
              <a:t>ΟΡΘΟΚΟΛΙΚΟΥ ΚΑΡΚΙΝΟΥ </a:t>
            </a:r>
            <a:br>
              <a:rPr lang="el-GR" sz="2800" dirty="0" smtClean="0"/>
            </a:br>
            <a:r>
              <a:rPr lang="el-GR" sz="2000" b="1" dirty="0" smtClean="0"/>
              <a:t>Βλεννώδες</a:t>
            </a:r>
            <a:r>
              <a:rPr lang="el-GR" sz="2000" dirty="0" smtClean="0"/>
              <a:t> καρκίνωμα </a:t>
            </a:r>
            <a:r>
              <a:rPr lang="el-GR" sz="2000" dirty="0" err="1" smtClean="0"/>
              <a:t>παχέος</a:t>
            </a:r>
            <a:r>
              <a:rPr lang="el-GR" sz="2000" dirty="0" smtClean="0"/>
              <a:t> εντέρου,</a:t>
            </a:r>
            <a:r>
              <a:rPr lang="en-US" sz="2000" dirty="0" smtClean="0"/>
              <a:t> </a:t>
            </a:r>
            <a:r>
              <a:rPr lang="el-GR" sz="2000" dirty="0" smtClean="0"/>
              <a:t>επί εδάφους </a:t>
            </a:r>
            <a:r>
              <a:rPr lang="el-GR" sz="2000" dirty="0" err="1" smtClean="0"/>
              <a:t>λαχνωτού</a:t>
            </a:r>
            <a:r>
              <a:rPr lang="el-GR" sz="2000" dirty="0" smtClean="0"/>
              <a:t> αδενώματος.</a:t>
            </a:r>
          </a:p>
        </p:txBody>
      </p:sp>
      <p:pic>
        <p:nvPicPr>
          <p:cNvPr id="242691" name="Picture 2" descr="http://www.webpathology.com/slides/slides/Colon_AdenoCA2.jpg"/>
          <p:cNvPicPr>
            <a:picLocks noChangeAspect="1" noChangeArrowheads="1"/>
          </p:cNvPicPr>
          <p:nvPr/>
        </p:nvPicPr>
        <p:blipFill>
          <a:blip r:embed="rId2" cstate="print"/>
          <a:srcRect/>
          <a:stretch>
            <a:fillRect/>
          </a:stretch>
        </p:blipFill>
        <p:spPr bwMode="auto">
          <a:xfrm>
            <a:off x="1116013" y="1412875"/>
            <a:ext cx="7021512" cy="52609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7874"/>
                                        </p:tgtEl>
                                        <p:attrNameLst>
                                          <p:attrName>style.visibility</p:attrName>
                                        </p:attrNameLst>
                                      </p:cBhvr>
                                      <p:to>
                                        <p:strVal val="visible"/>
                                      </p:to>
                                    </p:set>
                                    <p:animEffect transition="in" filter="slide(fromBottom)">
                                      <p:cBhvr>
                                        <p:cTn id="7" dur="500"/>
                                        <p:tgtEl>
                                          <p:spTgt spid="207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defRPr/>
            </a:pPr>
            <a:r>
              <a:rPr lang="el-GR" b="1" dirty="0" smtClean="0"/>
              <a:t>Βλεννώδες</a:t>
            </a:r>
            <a:r>
              <a:rPr lang="el-GR" dirty="0" smtClean="0"/>
              <a:t> καρκίνωμα </a:t>
            </a:r>
            <a:r>
              <a:rPr lang="el-GR" dirty="0" err="1" smtClean="0"/>
              <a:t>παχέος</a:t>
            </a:r>
            <a:r>
              <a:rPr lang="el-GR" dirty="0" smtClean="0"/>
              <a:t> εντέρου</a:t>
            </a:r>
            <a:endParaRPr lang="el-GR" dirty="0"/>
          </a:p>
        </p:txBody>
      </p:sp>
      <p:pic>
        <p:nvPicPr>
          <p:cNvPr id="243715" name="Picture 2" descr="Feline colon mucinous adenocarcinoma - 2, Case #106.16600"/>
          <p:cNvPicPr>
            <a:picLocks noChangeAspect="1" noChangeArrowheads="1"/>
          </p:cNvPicPr>
          <p:nvPr/>
        </p:nvPicPr>
        <p:blipFill>
          <a:blip r:embed="rId2" cstate="print"/>
          <a:srcRect/>
          <a:stretch>
            <a:fillRect/>
          </a:stretch>
        </p:blipFill>
        <p:spPr bwMode="auto">
          <a:xfrm>
            <a:off x="1042988" y="1412875"/>
            <a:ext cx="6972300" cy="5229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endParaRPr lang="el-GR" smtClean="0"/>
          </a:p>
        </p:txBody>
      </p:sp>
      <p:sp>
        <p:nvSpPr>
          <p:cNvPr id="148483" name="Rectangle 3"/>
          <p:cNvSpPr>
            <a:spLocks noGrp="1" noChangeArrowheads="1"/>
          </p:cNvSpPr>
          <p:nvPr>
            <p:ph type="body" idx="1"/>
          </p:nvPr>
        </p:nvSpPr>
        <p:spPr/>
        <p:txBody>
          <a:bodyPr/>
          <a:lstStyle/>
          <a:p>
            <a:pPr eaLnBrk="1" hangingPunct="1"/>
            <a:endParaRPr lang="el-GR" smtClean="0"/>
          </a:p>
        </p:txBody>
      </p:sp>
      <p:pic>
        <p:nvPicPr>
          <p:cNvPr id="148484" name="Picture 5" descr="gas1110"/>
          <p:cNvPicPr>
            <a:picLocks noChangeAspect="1" noChangeArrowheads="1"/>
          </p:cNvPicPr>
          <p:nvPr/>
        </p:nvPicPr>
        <p:blipFill>
          <a:blip r:embed="rId2" cstate="print"/>
          <a:srcRect/>
          <a:stretch>
            <a:fillRect/>
          </a:stretch>
        </p:blipFill>
        <p:spPr bwMode="auto">
          <a:xfrm>
            <a:off x="-1476375" y="-171450"/>
            <a:ext cx="8497888" cy="6480175"/>
          </a:xfrm>
          <a:prstGeom prst="rect">
            <a:avLst/>
          </a:prstGeom>
          <a:noFill/>
          <a:ln w="9525">
            <a:noFill/>
            <a:miter lim="800000"/>
            <a:headEnd/>
            <a:tailEnd/>
          </a:ln>
        </p:spPr>
      </p:pic>
      <p:pic>
        <p:nvPicPr>
          <p:cNvPr id="148485" name="Picture 5" descr="gas1120"/>
          <p:cNvPicPr>
            <a:picLocks noChangeAspect="1" noChangeArrowheads="1"/>
          </p:cNvPicPr>
          <p:nvPr/>
        </p:nvPicPr>
        <p:blipFill>
          <a:blip r:embed="rId3" cstate="print"/>
          <a:srcRect/>
          <a:stretch>
            <a:fillRect/>
          </a:stretch>
        </p:blipFill>
        <p:spPr bwMode="auto">
          <a:xfrm>
            <a:off x="5076825" y="-242888"/>
            <a:ext cx="4217988" cy="5786438"/>
          </a:xfrm>
          <a:prstGeom prst="rect">
            <a:avLst/>
          </a:prstGeom>
          <a:noFill/>
          <a:ln w="9525">
            <a:noFill/>
            <a:miter lim="800000"/>
            <a:headEnd/>
            <a:tailEnd/>
          </a:ln>
        </p:spPr>
      </p:pic>
      <p:sp>
        <p:nvSpPr>
          <p:cNvPr id="6" name="1 - Τίτλος"/>
          <p:cNvSpPr txBox="1">
            <a:spLocks/>
          </p:cNvSpPr>
          <p:nvPr/>
        </p:nvSpPr>
        <p:spPr bwMode="auto">
          <a:xfrm>
            <a:off x="0" y="6237288"/>
            <a:ext cx="9144000" cy="620712"/>
          </a:xfrm>
          <a:prstGeom prst="rect">
            <a:avLst/>
          </a:prstGeom>
          <a:noFill/>
          <a:ln w="9525">
            <a:noFill/>
            <a:miter lim="800000"/>
            <a:headEnd/>
            <a:tailEnd/>
          </a:ln>
        </p:spPr>
        <p:txBody>
          <a:bodyPr anchor="ctr"/>
          <a:lstStyle/>
          <a:p>
            <a:pPr algn="ctr" eaLnBrk="0" hangingPunct="0">
              <a:defRPr/>
            </a:pPr>
            <a:r>
              <a:rPr lang="el-GR" sz="1600" kern="0" dirty="0">
                <a:solidFill>
                  <a:schemeClr val="tx2"/>
                </a:solidFill>
                <a:latin typeface="+mj-lt"/>
                <a:ea typeface="+mj-ea"/>
                <a:cs typeface="+mj-cs"/>
              </a:rPr>
              <a:t>Πρώιμο </a:t>
            </a:r>
            <a:r>
              <a:rPr lang="el-GR" sz="1600" b="1" kern="0" dirty="0">
                <a:solidFill>
                  <a:schemeClr val="tx2"/>
                </a:solidFill>
                <a:latin typeface="+mj-lt"/>
                <a:ea typeface="+mj-ea"/>
                <a:cs typeface="+mj-cs"/>
              </a:rPr>
              <a:t>ακανθοκυτταρικό</a:t>
            </a:r>
            <a:r>
              <a:rPr lang="el-GR" sz="1600" kern="0" dirty="0">
                <a:solidFill>
                  <a:schemeClr val="tx2"/>
                </a:solidFill>
                <a:latin typeface="+mj-lt"/>
                <a:ea typeface="+mj-ea"/>
                <a:cs typeface="+mj-cs"/>
              </a:rPr>
              <a:t> καρκίνωμα (ΑΚΚ) μέσου τριτημορίου οισοφάγου, με τη μορφή ασαφών ορίων υπέγερσης ,  μακροσκοπικώς εγγύς του εγχειρητικού ορίου εκτομής.</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1 - Τίτλος"/>
          <p:cNvSpPr>
            <a:spLocks noGrp="1"/>
          </p:cNvSpPr>
          <p:nvPr>
            <p:ph type="title"/>
          </p:nvPr>
        </p:nvSpPr>
        <p:spPr>
          <a:xfrm>
            <a:off x="0" y="274638"/>
            <a:ext cx="9144000" cy="1282154"/>
          </a:xfrm>
        </p:spPr>
        <p:txBody>
          <a:bodyPr>
            <a:normAutofit fontScale="90000"/>
          </a:bodyPr>
          <a:lstStyle/>
          <a:p>
            <a:r>
              <a:rPr lang="el-GR" sz="2400" dirty="0" smtClean="0"/>
              <a:t>Μικροσκοπική ανεύρεση </a:t>
            </a:r>
            <a:r>
              <a:rPr lang="el-GR" sz="2400" dirty="0" err="1" smtClean="0"/>
              <a:t>βλεννοέκκρισης</a:t>
            </a:r>
            <a:r>
              <a:rPr lang="el-GR" sz="2400" dirty="0" smtClean="0"/>
              <a:t> σε </a:t>
            </a:r>
            <a:r>
              <a:rPr lang="el-GR" sz="2400" dirty="0" err="1" smtClean="0"/>
              <a:t>ορθοκολικά</a:t>
            </a:r>
            <a:r>
              <a:rPr lang="el-GR" sz="2400" dirty="0" smtClean="0"/>
              <a:t> καρκινώματα. </a:t>
            </a:r>
            <a:br>
              <a:rPr lang="el-GR" sz="2400" dirty="0" smtClean="0"/>
            </a:br>
            <a:r>
              <a:rPr lang="el-GR" sz="2400" b="1" dirty="0" smtClean="0"/>
              <a:t>Βλεννώδες καρκίνωμα </a:t>
            </a:r>
            <a:r>
              <a:rPr lang="el-GR" sz="2400" dirty="0" err="1" smtClean="0"/>
              <a:t>παχέος</a:t>
            </a:r>
            <a:r>
              <a:rPr lang="el-GR" sz="2400" dirty="0" smtClean="0"/>
              <a:t> εντέρου (αριστερά παραγωγή </a:t>
            </a:r>
            <a:r>
              <a:rPr lang="el-GR" sz="2400" dirty="0" err="1" smtClean="0"/>
              <a:t>εξωκυττάριας</a:t>
            </a:r>
            <a:r>
              <a:rPr lang="el-GR" sz="2400" dirty="0" smtClean="0"/>
              <a:t> </a:t>
            </a:r>
            <a:r>
              <a:rPr lang="el-GR" sz="2400" dirty="0" err="1" smtClean="0"/>
              <a:t>βλέννης</a:t>
            </a:r>
            <a:r>
              <a:rPr lang="el-GR" sz="2400" dirty="0" smtClean="0"/>
              <a:t> με σχηματισμό λιμνών,</a:t>
            </a:r>
            <a:r>
              <a:rPr lang="en-US" sz="2400" dirty="0" smtClean="0"/>
              <a:t> </a:t>
            </a:r>
            <a:r>
              <a:rPr lang="el-GR" sz="2400" dirty="0" smtClean="0"/>
              <a:t/>
            </a:r>
            <a:br>
              <a:rPr lang="el-GR" sz="2400" dirty="0" smtClean="0"/>
            </a:br>
            <a:r>
              <a:rPr lang="el-GR" sz="2400" dirty="0" smtClean="0"/>
              <a:t>τουλάχιστον στο 50% της εκτάσεως του όγκου)</a:t>
            </a:r>
            <a:br>
              <a:rPr lang="el-GR" sz="2400" dirty="0" smtClean="0"/>
            </a:br>
            <a:r>
              <a:rPr lang="el-GR" sz="2400" dirty="0"/>
              <a:t/>
            </a:r>
            <a:br>
              <a:rPr lang="el-GR" sz="2400" dirty="0"/>
            </a:br>
            <a:r>
              <a:rPr lang="el-GR" sz="2400" dirty="0" smtClean="0"/>
              <a:t> και </a:t>
            </a:r>
            <a:r>
              <a:rPr lang="el-GR" sz="2400" b="1" dirty="0" smtClean="0"/>
              <a:t>καρκίνωμα από </a:t>
            </a:r>
            <a:r>
              <a:rPr lang="el-GR" sz="2400" b="1" dirty="0" err="1" smtClean="0"/>
              <a:t>σφραγιδοκύτταρα</a:t>
            </a:r>
            <a:r>
              <a:rPr lang="el-GR" sz="2400" b="1" dirty="0" smtClean="0"/>
              <a:t> </a:t>
            </a:r>
            <a:r>
              <a:rPr lang="el-GR" sz="2400" dirty="0" smtClean="0"/>
              <a:t>(δεξιά).</a:t>
            </a:r>
          </a:p>
        </p:txBody>
      </p:sp>
      <p:pic>
        <p:nvPicPr>
          <p:cNvPr id="244739" name="Picture 2" descr="http://www.thejgo.org/article/viewFile/410/html/2686"/>
          <p:cNvPicPr>
            <a:picLocks noChangeAspect="1" noChangeArrowheads="1"/>
          </p:cNvPicPr>
          <p:nvPr/>
        </p:nvPicPr>
        <p:blipFill>
          <a:blip r:embed="rId2" cstate="print"/>
          <a:srcRect/>
          <a:stretch>
            <a:fillRect/>
          </a:stretch>
        </p:blipFill>
        <p:spPr bwMode="auto">
          <a:xfrm>
            <a:off x="0" y="1916113"/>
            <a:ext cx="4552950" cy="3744912"/>
          </a:xfrm>
          <a:prstGeom prst="rect">
            <a:avLst/>
          </a:prstGeom>
          <a:noFill/>
          <a:ln w="9525">
            <a:noFill/>
            <a:miter lim="800000"/>
            <a:headEnd/>
            <a:tailEnd/>
          </a:ln>
        </p:spPr>
      </p:pic>
      <p:pic>
        <p:nvPicPr>
          <p:cNvPr id="244740" name="Picture 4" descr="http://www.thejgo.org/article/viewFile/410/html/2687"/>
          <p:cNvPicPr>
            <a:picLocks noChangeAspect="1" noChangeArrowheads="1"/>
          </p:cNvPicPr>
          <p:nvPr/>
        </p:nvPicPr>
        <p:blipFill>
          <a:blip r:embed="rId3" cstate="print"/>
          <a:srcRect/>
          <a:stretch>
            <a:fillRect/>
          </a:stretch>
        </p:blipFill>
        <p:spPr bwMode="auto">
          <a:xfrm>
            <a:off x="4635500" y="1916113"/>
            <a:ext cx="4508500" cy="37449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2" descr="Rue St. Vincent in Spring - Seurat Georges "/>
          <p:cNvPicPr>
            <a:picLocks noChangeAspect="1" noChangeArrowheads="1"/>
          </p:cNvPicPr>
          <p:nvPr/>
        </p:nvPicPr>
        <p:blipFill>
          <a:blip r:embed="rId2" cstate="print"/>
          <a:srcRect/>
          <a:stretch>
            <a:fillRect/>
          </a:stretch>
        </p:blipFill>
        <p:spPr bwMode="auto">
          <a:xfrm>
            <a:off x="2428875" y="214313"/>
            <a:ext cx="4000500" cy="64182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80930"/>
                                        </p:tgtEl>
                                        <p:attrNameLst>
                                          <p:attrName>style.visibility</p:attrName>
                                        </p:attrNameLst>
                                      </p:cBhvr>
                                      <p:to>
                                        <p:strVal val="visible"/>
                                      </p:to>
                                    </p:set>
                                    <p:anim calcmode="lin" valueType="num">
                                      <p:cBhvr>
                                        <p:cTn id="7" dur="500" fill="hold"/>
                                        <p:tgtEl>
                                          <p:spTgt spid="380930"/>
                                        </p:tgtEl>
                                        <p:attrNameLst>
                                          <p:attrName>ppt_w</p:attrName>
                                        </p:attrNameLst>
                                      </p:cBhvr>
                                      <p:tavLst>
                                        <p:tav tm="0">
                                          <p:val>
                                            <p:fltVal val="0"/>
                                          </p:val>
                                        </p:tav>
                                        <p:tav tm="100000">
                                          <p:val>
                                            <p:strVal val="#ppt_w"/>
                                          </p:val>
                                        </p:tav>
                                      </p:tavLst>
                                    </p:anim>
                                    <p:anim calcmode="lin" valueType="num">
                                      <p:cBhvr>
                                        <p:cTn id="8" dur="500" fill="hold"/>
                                        <p:tgtEl>
                                          <p:spTgt spid="380930"/>
                                        </p:tgtEl>
                                        <p:attrNameLst>
                                          <p:attrName>ppt_h</p:attrName>
                                        </p:attrNameLst>
                                      </p:cBhvr>
                                      <p:tavLst>
                                        <p:tav tm="0">
                                          <p:val>
                                            <p:fltVal val="0"/>
                                          </p:val>
                                        </p:tav>
                                        <p:tav tm="100000">
                                          <p:val>
                                            <p:strVal val="#ppt_h"/>
                                          </p:val>
                                        </p:tav>
                                      </p:tavLst>
                                    </p:anim>
                                    <p:animEffect transition="in" filter="fade">
                                      <p:cBhvr>
                                        <p:cTn id="9" dur="500"/>
                                        <p:tgtEl>
                                          <p:spTgt spid="380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5" descr="gas1130"/>
          <p:cNvPicPr>
            <a:picLocks noChangeAspect="1" noChangeArrowheads="1"/>
          </p:cNvPicPr>
          <p:nvPr/>
        </p:nvPicPr>
        <p:blipFill>
          <a:blip r:embed="rId2" cstate="print"/>
          <a:srcRect/>
          <a:stretch>
            <a:fillRect/>
          </a:stretch>
        </p:blipFill>
        <p:spPr bwMode="auto">
          <a:xfrm>
            <a:off x="0" y="-857250"/>
            <a:ext cx="5786438" cy="7758113"/>
          </a:xfrm>
          <a:prstGeom prst="rect">
            <a:avLst/>
          </a:prstGeom>
          <a:noFill/>
          <a:ln w="9525">
            <a:noFill/>
            <a:miter lim="800000"/>
            <a:headEnd/>
            <a:tailEnd/>
          </a:ln>
        </p:spPr>
      </p:pic>
      <p:pic>
        <p:nvPicPr>
          <p:cNvPr id="12292" name="Picture 5" descr="gas1140"/>
          <p:cNvPicPr>
            <a:picLocks noChangeAspect="1" noChangeArrowheads="1"/>
          </p:cNvPicPr>
          <p:nvPr/>
        </p:nvPicPr>
        <p:blipFill>
          <a:blip r:embed="rId3" cstate="print"/>
          <a:srcRect/>
          <a:stretch>
            <a:fillRect/>
          </a:stretch>
        </p:blipFill>
        <p:spPr bwMode="auto">
          <a:xfrm>
            <a:off x="5580063" y="1916113"/>
            <a:ext cx="3376612" cy="4540250"/>
          </a:xfrm>
          <a:prstGeom prst="rect">
            <a:avLst/>
          </a:prstGeom>
          <a:noFill/>
          <a:ln w="9525">
            <a:noFill/>
            <a:miter lim="800000"/>
            <a:headEnd/>
            <a:tailEnd/>
          </a:ln>
        </p:spPr>
      </p:pic>
      <p:sp>
        <p:nvSpPr>
          <p:cNvPr id="4" name="3 - Ορθογώνιο"/>
          <p:cNvSpPr/>
          <p:nvPr/>
        </p:nvSpPr>
        <p:spPr>
          <a:xfrm flipH="1">
            <a:off x="6000750" y="0"/>
            <a:ext cx="3143250" cy="1754188"/>
          </a:xfrm>
          <a:prstGeom prst="rect">
            <a:avLst/>
          </a:prstGeom>
        </p:spPr>
        <p:txBody>
          <a:bodyPr>
            <a:spAutoFit/>
          </a:bodyPr>
          <a:lstStyle/>
          <a:p>
            <a:pPr>
              <a:defRPr/>
            </a:pPr>
            <a:r>
              <a:rPr lang="el-GR" kern="0" dirty="0">
                <a:solidFill>
                  <a:schemeClr val="tx2"/>
                </a:solidFill>
              </a:rPr>
              <a:t>Βαθύ </a:t>
            </a:r>
            <a:r>
              <a:rPr lang="el-GR" kern="0" dirty="0" err="1">
                <a:solidFill>
                  <a:schemeClr val="tx2"/>
                </a:solidFill>
              </a:rPr>
              <a:t>ελκωτικό</a:t>
            </a:r>
            <a:r>
              <a:rPr lang="el-GR" kern="0" dirty="0">
                <a:solidFill>
                  <a:schemeClr val="tx2"/>
                </a:solidFill>
              </a:rPr>
              <a:t> </a:t>
            </a:r>
            <a:r>
              <a:rPr lang="el-GR" b="1" kern="0" dirty="0" err="1">
                <a:solidFill>
                  <a:schemeClr val="tx2"/>
                </a:solidFill>
              </a:rPr>
              <a:t>ακανθοκυτταρικό</a:t>
            </a:r>
            <a:r>
              <a:rPr lang="el-GR" kern="0" dirty="0">
                <a:solidFill>
                  <a:schemeClr val="tx2"/>
                </a:solidFill>
              </a:rPr>
              <a:t> καρκίνωμα (ΑΚΚ). Ελεύθερος επιχώριος λεμφαδένας, όπως φαίνεται στο μικροσκόπιο.</a:t>
            </a:r>
            <a:endParaRPr lang="el-GR" dirty="0"/>
          </a:p>
        </p:txBody>
      </p:sp>
      <p:sp>
        <p:nvSpPr>
          <p:cNvPr id="5" name="Down Arrow 4"/>
          <p:cNvSpPr/>
          <p:nvPr/>
        </p:nvSpPr>
        <p:spPr>
          <a:xfrm rot="2190899">
            <a:off x="8334375" y="5014913"/>
            <a:ext cx="290513" cy="736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mc:AlternateContent xmlns:mc="http://schemas.openxmlformats.org/markup-compatibility/2006" xmlns:p14="http://schemas.microsoft.com/office/powerpoint/2010/main">
        <mc:Choice Requires="p14">
          <p:contentPart p14:bwMode="auto" r:id="rId4">
            <p14:nvContentPartPr>
              <p14:cNvPr id="12290" name="Ink 5"/>
              <p14:cNvContentPartPr>
                <a14:cpLocks xmlns:a14="http://schemas.microsoft.com/office/drawing/2010/main" noRot="1" noChangeAspect="1" noEditPoints="1" noChangeArrowheads="1" noChangeShapeType="1"/>
              </p14:cNvContentPartPr>
              <p14:nvPr/>
            </p14:nvContentPartPr>
            <p14:xfrm>
              <a:off x="6599238" y="3214688"/>
              <a:ext cx="884237" cy="2813050"/>
            </p14:xfrm>
          </p:contentPart>
        </mc:Choice>
        <mc:Fallback xmlns="">
          <p:pic>
            <p:nvPicPr>
              <p:cNvPr id="12290" name="Ink 5"/>
              <p:cNvPicPr>
                <a:picLocks noRot="1" noChangeAspect="1" noEditPoints="1" noChangeArrowheads="1" noChangeShapeType="1"/>
              </p:cNvPicPr>
              <p:nvPr/>
            </p:nvPicPr>
            <p:blipFill>
              <a:blip r:embed="rId5" cstate="print"/>
              <a:stretch>
                <a:fillRect/>
              </a:stretch>
            </p:blipFill>
            <p:spPr>
              <a:xfrm>
                <a:off x="6592781" y="3208210"/>
                <a:ext cx="897151" cy="2826005"/>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1417638"/>
          </a:xfrm>
        </p:spPr>
        <p:txBody>
          <a:bodyPr/>
          <a:lstStyle/>
          <a:p>
            <a:pPr eaLnBrk="1" hangingPunct="1">
              <a:defRPr/>
            </a:pPr>
            <a:r>
              <a:rPr lang="el-GR" sz="2000" dirty="0" smtClean="0"/>
              <a:t>Συμβατικό </a:t>
            </a:r>
            <a:r>
              <a:rPr lang="el-GR" sz="2000" b="1" dirty="0" smtClean="0"/>
              <a:t>ΑΚΚ</a:t>
            </a:r>
            <a:r>
              <a:rPr lang="en-US" sz="2000" dirty="0" smtClean="0"/>
              <a:t>: </a:t>
            </a:r>
            <a:r>
              <a:rPr lang="el-GR" sz="2000" dirty="0" err="1" smtClean="0"/>
              <a:t>κερατινοποίηση</a:t>
            </a:r>
            <a:r>
              <a:rPr lang="el-GR" sz="2000" dirty="0" smtClean="0"/>
              <a:t> κυττάρων όγκου, </a:t>
            </a:r>
            <a:r>
              <a:rPr lang="el-GR" sz="2000" dirty="0" err="1" smtClean="0"/>
              <a:t>δεσμοπλασία</a:t>
            </a:r>
            <a:r>
              <a:rPr lang="el-GR" sz="2000" dirty="0" smtClean="0"/>
              <a:t> στρώματος.</a:t>
            </a:r>
            <a:br>
              <a:rPr lang="el-GR" sz="2000" dirty="0" smtClean="0"/>
            </a:br>
            <a:r>
              <a:rPr lang="el-GR" sz="2000" b="1" dirty="0" smtClean="0">
                <a:effectLst>
                  <a:outerShdw blurRad="38100" dist="38100" dir="2700000" algn="tl">
                    <a:srgbClr val="000000">
                      <a:alpha val="43137"/>
                    </a:srgbClr>
                  </a:outerShdw>
                </a:effectLst>
              </a:rPr>
              <a:t>Στοιχεία ακανθώδους διαφοροποίησης</a:t>
            </a:r>
            <a:r>
              <a:rPr lang="en-US" sz="2000" dirty="0" smtClean="0"/>
              <a:t>: </a:t>
            </a:r>
            <a:r>
              <a:rPr lang="el-GR" sz="2000" dirty="0" err="1" smtClean="0"/>
              <a:t>κερατινοποίηση</a:t>
            </a:r>
            <a:r>
              <a:rPr lang="el-GR" sz="2000" dirty="0" smtClean="0"/>
              <a:t> [ είτε πέρλες είτε μεμονωμένων καρκινικών κυττάρων (</a:t>
            </a:r>
            <a:r>
              <a:rPr lang="el-GR" sz="2000" dirty="0" err="1" smtClean="0"/>
              <a:t>δυσκεράτωση</a:t>
            </a:r>
            <a:r>
              <a:rPr lang="el-GR" sz="2000" dirty="0" smtClean="0"/>
              <a:t>)], πρότυπο μωσαϊκού, μεσοκυττάριες άκανθες.</a:t>
            </a:r>
          </a:p>
        </p:txBody>
      </p:sp>
      <p:pic>
        <p:nvPicPr>
          <p:cNvPr id="149507" name="Picture 5" descr="gas1150"/>
          <p:cNvPicPr>
            <a:picLocks noChangeAspect="1" noChangeArrowheads="1"/>
          </p:cNvPicPr>
          <p:nvPr/>
        </p:nvPicPr>
        <p:blipFill>
          <a:blip r:embed="rId2" cstate="print"/>
          <a:srcRect/>
          <a:stretch>
            <a:fillRect/>
          </a:stretch>
        </p:blipFill>
        <p:spPr bwMode="auto">
          <a:xfrm>
            <a:off x="1042988" y="1484313"/>
            <a:ext cx="7143750" cy="5373687"/>
          </a:xfrm>
          <a:prstGeom prst="rect">
            <a:avLst/>
          </a:prstGeom>
          <a:noFill/>
          <a:ln w="9525">
            <a:noFill/>
            <a:miter lim="800000"/>
            <a:headEnd/>
            <a:tailEnd/>
          </a:ln>
        </p:spPr>
      </p:pic>
      <p:sp>
        <p:nvSpPr>
          <p:cNvPr id="4" name="3 - Αριστερό βέλος"/>
          <p:cNvSpPr/>
          <p:nvPr/>
        </p:nvSpPr>
        <p:spPr>
          <a:xfrm>
            <a:off x="6516688" y="3141663"/>
            <a:ext cx="576262" cy="2873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 name="4 - Αριστερό βέλος"/>
          <p:cNvSpPr/>
          <p:nvPr/>
        </p:nvSpPr>
        <p:spPr>
          <a:xfrm rot="6184021">
            <a:off x="4058444" y="5542757"/>
            <a:ext cx="574675" cy="2873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slide(fromBottom)">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57200" y="274638"/>
            <a:ext cx="8229600" cy="633412"/>
          </a:xfrm>
        </p:spPr>
        <p:txBody>
          <a:bodyPr/>
          <a:lstStyle/>
          <a:p>
            <a:r>
              <a:rPr lang="el-GR" sz="1800" b="1" smtClean="0"/>
              <a:t>ΠΑΘΟΛΟΓΟΑΝΑΤΟΜΙΚΗ ΠΡΟΣΕΓΓΙΣΗ ΓΑΣΤΡΕΝΤΕΡΙΚΩΝ ΑΙΤΙΩΝ ΕΜΕΤΟΥ (Ι) </a:t>
            </a:r>
          </a:p>
        </p:txBody>
      </p:sp>
      <p:sp>
        <p:nvSpPr>
          <p:cNvPr id="150531" name="Rectangle 3"/>
          <p:cNvSpPr>
            <a:spLocks noGrp="1" noChangeArrowheads="1"/>
          </p:cNvSpPr>
          <p:nvPr>
            <p:ph type="body" idx="1"/>
          </p:nvPr>
        </p:nvSpPr>
        <p:spPr>
          <a:xfrm>
            <a:off x="250825" y="1268413"/>
            <a:ext cx="8713788" cy="4857750"/>
          </a:xfrm>
        </p:spPr>
        <p:txBody>
          <a:bodyPr/>
          <a:lstStyle/>
          <a:p>
            <a:pPr>
              <a:buFontTx/>
              <a:buNone/>
            </a:pPr>
            <a:r>
              <a:rPr lang="el-GR" sz="1600" dirty="0" smtClean="0"/>
              <a:t>Έμετος: συχνό σύμπτωμα όλων σχεδόν των παθήσεων του στομάχου. Ο έμετος που οφείλεται </a:t>
            </a:r>
          </a:p>
          <a:p>
            <a:pPr>
              <a:buFontTx/>
              <a:buNone/>
            </a:pPr>
            <a:r>
              <a:rPr lang="el-GR" sz="1600" dirty="0" smtClean="0"/>
              <a:t>σε παθήσεις του στομάχου συνοδεύεται συνήθως από </a:t>
            </a:r>
            <a:r>
              <a:rPr lang="el-GR" sz="1600" dirty="0" err="1" smtClean="0"/>
              <a:t>επιγαστρικό</a:t>
            </a:r>
            <a:r>
              <a:rPr lang="el-GR" sz="1600" dirty="0" smtClean="0"/>
              <a:t> πόνο, αίσθημα καύσου </a:t>
            </a:r>
          </a:p>
          <a:p>
            <a:pPr>
              <a:buFontTx/>
              <a:buNone/>
            </a:pPr>
            <a:r>
              <a:rPr lang="el-GR" sz="1600" dirty="0" smtClean="0"/>
              <a:t>και όξινες </a:t>
            </a:r>
            <a:r>
              <a:rPr lang="el-GR" sz="1600" dirty="0" err="1" smtClean="0"/>
              <a:t>ερυγές</a:t>
            </a:r>
            <a:r>
              <a:rPr lang="el-GR" sz="1600" dirty="0" smtClean="0"/>
              <a:t>.</a:t>
            </a:r>
          </a:p>
          <a:p>
            <a:pPr>
              <a:buFontTx/>
              <a:buNone/>
            </a:pPr>
            <a:endParaRPr lang="el-GR" sz="1600" dirty="0" smtClean="0"/>
          </a:p>
          <a:p>
            <a:pPr>
              <a:buFontTx/>
              <a:buNone/>
            </a:pPr>
            <a:r>
              <a:rPr lang="el-GR" sz="1600" u="sng" dirty="0" smtClean="0"/>
              <a:t>1.Στη γαστρίτιδα – γαστρο12δακτυλικό έλκος</a:t>
            </a:r>
          </a:p>
          <a:p>
            <a:pPr>
              <a:buFontTx/>
              <a:buNone/>
            </a:pPr>
            <a:r>
              <a:rPr lang="el-GR" sz="1600" dirty="0" smtClean="0"/>
              <a:t>Ο έμετος εμφανίζεται </a:t>
            </a:r>
            <a:r>
              <a:rPr lang="el-GR" sz="1600" u="sng" dirty="0" smtClean="0"/>
              <a:t>λίγο μετά</a:t>
            </a:r>
            <a:r>
              <a:rPr lang="el-GR" sz="1600" dirty="0" smtClean="0"/>
              <a:t> από τη λήψη τροφής και ανακουφίζει από τον πόνο. Στο</a:t>
            </a:r>
          </a:p>
          <a:p>
            <a:pPr>
              <a:buFontTx/>
              <a:buNone/>
            </a:pPr>
            <a:r>
              <a:rPr lang="el-GR" sz="1600" dirty="0" smtClean="0"/>
              <a:t>γαστρο12δακτυλικό έλκος, ο έμετος περιέχει ελεύθερο υδροχλωρικό οξύ.</a:t>
            </a:r>
          </a:p>
          <a:p>
            <a:pPr>
              <a:buFontTx/>
              <a:buNone/>
            </a:pPr>
            <a:endParaRPr lang="el-GR" sz="1600" dirty="0" smtClean="0"/>
          </a:p>
          <a:p>
            <a:pPr>
              <a:buFontTx/>
              <a:buNone/>
            </a:pPr>
            <a:r>
              <a:rPr lang="el-GR" sz="1600" dirty="0" smtClean="0"/>
              <a:t>2.Στην </a:t>
            </a:r>
            <a:r>
              <a:rPr lang="el-GR" sz="1600" u="sng" dirty="0" smtClean="0"/>
              <a:t>πυλωρική</a:t>
            </a:r>
            <a:r>
              <a:rPr lang="el-GR" sz="1600" dirty="0" smtClean="0"/>
              <a:t> στένωση από ουλώδη ρίκνωση έλκους ή </a:t>
            </a:r>
            <a:r>
              <a:rPr lang="el-GR" sz="1600" dirty="0" err="1" smtClean="0"/>
              <a:t>νεοπλασματική</a:t>
            </a:r>
            <a:r>
              <a:rPr lang="el-GR" sz="1600" dirty="0" smtClean="0"/>
              <a:t> διήθηση</a:t>
            </a:r>
            <a:r>
              <a:rPr lang="en-US" sz="1600" dirty="0" smtClean="0"/>
              <a:t>:</a:t>
            </a:r>
            <a:r>
              <a:rPr lang="el-GR" sz="1600" dirty="0" smtClean="0"/>
              <a:t> </a:t>
            </a:r>
            <a:r>
              <a:rPr lang="el-GR" sz="1600" dirty="0" err="1" smtClean="0"/>
              <a:t>ρουκετοειδής</a:t>
            </a:r>
            <a:endParaRPr lang="el-GR" sz="1600" dirty="0" smtClean="0"/>
          </a:p>
          <a:p>
            <a:pPr>
              <a:buFontTx/>
              <a:buNone/>
            </a:pPr>
            <a:r>
              <a:rPr lang="el-GR" sz="1600" dirty="0" smtClean="0"/>
              <a:t>έμετος, ορατός </a:t>
            </a:r>
            <a:r>
              <a:rPr lang="el-GR" sz="1600" dirty="0" err="1" smtClean="0"/>
              <a:t>περισταλτισμός</a:t>
            </a:r>
            <a:r>
              <a:rPr lang="el-GR" sz="1600" dirty="0" smtClean="0"/>
              <a:t> του στομάχου στο κοιλιακό τοίχωμα </a:t>
            </a:r>
          </a:p>
          <a:p>
            <a:pPr>
              <a:buFontTx/>
              <a:buNone/>
            </a:pPr>
            <a:r>
              <a:rPr lang="el-GR" sz="1600" dirty="0" smtClean="0"/>
              <a:t>έμετος: απογευματινός,4-6 ή και πλέον ώρες μετά τη λήψη της τροφής, δύσοσμα εμέσματα, με πιθανή παρουσία άπεπτης τροφής προηγούμενων ημερών.</a:t>
            </a:r>
          </a:p>
          <a:p>
            <a:pPr>
              <a:buFontTx/>
              <a:buNone/>
            </a:pPr>
            <a:endParaRPr lang="el-GR" sz="1600" dirty="0" smtClean="0"/>
          </a:p>
          <a:p>
            <a:pPr>
              <a:buFontTx/>
              <a:buNone/>
            </a:pPr>
            <a:r>
              <a:rPr lang="el-GR" sz="1600" dirty="0" smtClean="0"/>
              <a:t>3. Σε φλεβική στάση στον γαστρικό βλεννογόνο λόγω συμφορητικής καρδιακής ανεπάρκειας ή </a:t>
            </a:r>
          </a:p>
          <a:p>
            <a:pPr>
              <a:buFontTx/>
              <a:buNone/>
            </a:pPr>
            <a:r>
              <a:rPr lang="el-GR" sz="1600" dirty="0" smtClean="0"/>
              <a:t>πυλαίας υπέρτασης         έμετος </a:t>
            </a:r>
          </a:p>
        </p:txBody>
      </p:sp>
      <p:sp>
        <p:nvSpPr>
          <p:cNvPr id="150532" name="Line 4"/>
          <p:cNvSpPr>
            <a:spLocks noChangeShapeType="1"/>
          </p:cNvSpPr>
          <p:nvPr/>
        </p:nvSpPr>
        <p:spPr bwMode="auto">
          <a:xfrm>
            <a:off x="2000232" y="5500702"/>
            <a:ext cx="360362" cy="0"/>
          </a:xfrm>
          <a:prstGeom prst="line">
            <a:avLst/>
          </a:prstGeom>
          <a:noFill/>
          <a:ln w="9525">
            <a:solidFill>
              <a:schemeClr val="tx1"/>
            </a:solidFill>
            <a:round/>
            <a:headEnd/>
            <a:tailEnd type="triangle" w="med" len="med"/>
          </a:ln>
        </p:spPr>
        <p:txBody>
          <a:bodyPr/>
          <a:lstStyle/>
          <a:p>
            <a:endParaRPr lang="el-G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l-GR" sz="1800" b="1" smtClean="0"/>
              <a:t>ΠΑΘΟΛΟΓΟΑΝΑΤΟΜΙΚΗ ΠΡΟΣΕΓΓΙΣΗ ΓΑΣΤΡΕΝΤΕΡΙΚΩΝ ΑΙΤΙΩΝ ΕΜΕΤΟΥ (συνέχεια)</a:t>
            </a:r>
          </a:p>
        </p:txBody>
      </p:sp>
      <p:sp>
        <p:nvSpPr>
          <p:cNvPr id="151555" name="Rectangle 3"/>
          <p:cNvSpPr>
            <a:spLocks noGrp="1" noChangeArrowheads="1"/>
          </p:cNvSpPr>
          <p:nvPr>
            <p:ph type="body" idx="1"/>
          </p:nvPr>
        </p:nvSpPr>
        <p:spPr>
          <a:xfrm>
            <a:off x="457200" y="1341438"/>
            <a:ext cx="8229600" cy="5183187"/>
          </a:xfrm>
        </p:spPr>
        <p:txBody>
          <a:bodyPr/>
          <a:lstStyle/>
          <a:p>
            <a:pPr>
              <a:buFontTx/>
              <a:buNone/>
            </a:pPr>
            <a:endParaRPr lang="el-GR" sz="1600" dirty="0" smtClean="0"/>
          </a:p>
          <a:p>
            <a:pPr>
              <a:buFontTx/>
              <a:buNone/>
            </a:pPr>
            <a:r>
              <a:rPr lang="el-GR" sz="1600" dirty="0" smtClean="0"/>
              <a:t>4.Σε </a:t>
            </a:r>
            <a:r>
              <a:rPr lang="el-GR" sz="1600" u="sng" dirty="0" smtClean="0"/>
              <a:t>εντερική</a:t>
            </a:r>
            <a:r>
              <a:rPr lang="el-GR" sz="1600" dirty="0" smtClean="0"/>
              <a:t> απόφραξη: έμετος, μετεωρισμός, επίσχεση αερίων και κοπράνων.</a:t>
            </a:r>
          </a:p>
          <a:p>
            <a:pPr>
              <a:buFontTx/>
              <a:buNone/>
            </a:pPr>
            <a:endParaRPr lang="el-GR" sz="1600" dirty="0" smtClean="0"/>
          </a:p>
          <a:p>
            <a:pPr>
              <a:buFontTx/>
              <a:buNone/>
            </a:pPr>
            <a:r>
              <a:rPr lang="el-GR" sz="1600" dirty="0" smtClean="0"/>
              <a:t>Όσο πιο</a:t>
            </a:r>
            <a:r>
              <a:rPr lang="el-GR" sz="1600" u="sng" dirty="0" smtClean="0"/>
              <a:t> υψηλά </a:t>
            </a:r>
            <a:r>
              <a:rPr lang="el-GR" sz="1600" dirty="0" smtClean="0"/>
              <a:t>η απόφραξη, τόσο </a:t>
            </a:r>
            <a:r>
              <a:rPr lang="el-GR" sz="1600" u="sng" dirty="0" err="1" smtClean="0"/>
              <a:t>πρωιμότερη</a:t>
            </a:r>
            <a:r>
              <a:rPr lang="el-GR" sz="1600" u="sng" dirty="0" smtClean="0"/>
              <a:t> </a:t>
            </a:r>
            <a:r>
              <a:rPr lang="el-GR" sz="1600" dirty="0" smtClean="0"/>
              <a:t>η εμφάνιση του εμέτου που αποτελεί και</a:t>
            </a:r>
          </a:p>
          <a:p>
            <a:pPr>
              <a:buFontTx/>
              <a:buNone/>
            </a:pPr>
            <a:r>
              <a:rPr lang="el-GR" sz="1600" dirty="0" smtClean="0"/>
              <a:t>το πλέον έκδηλο σύμπτωμα.</a:t>
            </a:r>
          </a:p>
          <a:p>
            <a:pPr>
              <a:buFontTx/>
              <a:buNone/>
            </a:pPr>
            <a:r>
              <a:rPr lang="el-GR" sz="1600" dirty="0" smtClean="0"/>
              <a:t>Παρουσία </a:t>
            </a:r>
            <a:r>
              <a:rPr lang="el-GR" sz="1600" u="sng" dirty="0" smtClean="0"/>
              <a:t>αίματος </a:t>
            </a:r>
            <a:r>
              <a:rPr lang="el-GR" sz="1600" dirty="0" smtClean="0"/>
              <a:t>στα εμέσματα         αιμορραγία από το </a:t>
            </a:r>
            <a:r>
              <a:rPr lang="el-GR" sz="1600" u="sng" dirty="0" smtClean="0"/>
              <a:t>ανώτερο</a:t>
            </a:r>
            <a:r>
              <a:rPr lang="el-GR" sz="1600" dirty="0" smtClean="0"/>
              <a:t> πεπτικό</a:t>
            </a:r>
          </a:p>
          <a:p>
            <a:pPr>
              <a:buFontTx/>
              <a:buNone/>
            </a:pPr>
            <a:endParaRPr lang="el-GR" sz="1600" dirty="0" smtClean="0"/>
          </a:p>
          <a:p>
            <a:pPr>
              <a:buFontTx/>
              <a:buNone/>
            </a:pPr>
            <a:r>
              <a:rPr lang="el-GR" sz="1600" dirty="0" smtClean="0"/>
              <a:t>Όσο πιο </a:t>
            </a:r>
            <a:r>
              <a:rPr lang="el-GR" sz="1600" u="sng" dirty="0" smtClean="0"/>
              <a:t>χαμηλά </a:t>
            </a:r>
            <a:r>
              <a:rPr lang="el-GR" sz="1600" dirty="0" smtClean="0"/>
              <a:t>η απόφραξη, τόσο πιο </a:t>
            </a:r>
            <a:r>
              <a:rPr lang="el-GR" sz="1600" u="sng" dirty="0" smtClean="0"/>
              <a:t>όψιμη </a:t>
            </a:r>
            <a:r>
              <a:rPr lang="el-GR" sz="1600" dirty="0" smtClean="0"/>
              <a:t>η εμφάνιση του εμέτου.</a:t>
            </a:r>
          </a:p>
          <a:p>
            <a:pPr>
              <a:buFontTx/>
              <a:buNone/>
            </a:pPr>
            <a:r>
              <a:rPr lang="el-GR" sz="1600" dirty="0" smtClean="0"/>
              <a:t>Κοπρανώδες περιεχόμενο           χαμηλή εντερική απόφραξη, περιτονίτιδα, </a:t>
            </a:r>
            <a:r>
              <a:rPr lang="el-GR" sz="1600" dirty="0" err="1" smtClean="0"/>
              <a:t>γαστροκολικό</a:t>
            </a:r>
            <a:r>
              <a:rPr lang="el-GR" sz="1600" dirty="0" smtClean="0"/>
              <a:t> </a:t>
            </a:r>
          </a:p>
          <a:p>
            <a:pPr>
              <a:buFontTx/>
              <a:buNone/>
            </a:pPr>
            <a:r>
              <a:rPr lang="el-GR" sz="1600" dirty="0" smtClean="0"/>
              <a:t>συρίγγιο.</a:t>
            </a:r>
          </a:p>
          <a:p>
            <a:pPr>
              <a:buFontTx/>
              <a:buNone/>
            </a:pPr>
            <a:endParaRPr lang="el-GR" sz="1600" dirty="0" smtClean="0"/>
          </a:p>
          <a:p>
            <a:pPr>
              <a:buFontTx/>
              <a:buNone/>
            </a:pPr>
            <a:r>
              <a:rPr lang="el-GR" sz="1600" u="sng" dirty="0" smtClean="0"/>
              <a:t>Σταθερή </a:t>
            </a:r>
            <a:r>
              <a:rPr lang="el-GR" sz="1600" dirty="0" smtClean="0"/>
              <a:t>παρουσία στα εμέσματα </a:t>
            </a:r>
            <a:r>
              <a:rPr lang="el-GR" sz="1600" u="sng" dirty="0" smtClean="0"/>
              <a:t>μεγάλων ποσοτήτων χολής</a:t>
            </a:r>
            <a:r>
              <a:rPr lang="el-GR" sz="1600" dirty="0" smtClean="0"/>
              <a:t>            υπόνοια απόφραξης</a:t>
            </a:r>
          </a:p>
          <a:p>
            <a:pPr>
              <a:buFontTx/>
              <a:buNone/>
            </a:pPr>
            <a:r>
              <a:rPr lang="el-GR" sz="1600" u="sng" dirty="0" smtClean="0"/>
              <a:t>κάτω</a:t>
            </a:r>
            <a:r>
              <a:rPr lang="el-GR" sz="1600" dirty="0" smtClean="0"/>
              <a:t> από το φύμα του </a:t>
            </a:r>
            <a:r>
              <a:rPr lang="en-US" sz="1600" dirty="0" err="1" smtClean="0"/>
              <a:t>Vater</a:t>
            </a:r>
            <a:r>
              <a:rPr lang="en-US" sz="1600" dirty="0" smtClean="0"/>
              <a:t>.</a:t>
            </a:r>
          </a:p>
          <a:p>
            <a:pPr>
              <a:buFontTx/>
              <a:buNone/>
            </a:pPr>
            <a:endParaRPr lang="el-GR" sz="1600" dirty="0" smtClean="0"/>
          </a:p>
          <a:p>
            <a:pPr>
              <a:buFontTx/>
              <a:buNone/>
            </a:pPr>
            <a:r>
              <a:rPr lang="el-GR" sz="1600" dirty="0" smtClean="0"/>
              <a:t>Σύνηθες αίτιο </a:t>
            </a:r>
            <a:r>
              <a:rPr lang="el-GR" sz="1600" u="sng" dirty="0" smtClean="0"/>
              <a:t>εμέτου</a:t>
            </a:r>
            <a:r>
              <a:rPr lang="el-GR" sz="1600" dirty="0" smtClean="0"/>
              <a:t>: οξεία σκωληκοειδίτιδα</a:t>
            </a:r>
            <a:r>
              <a:rPr lang="en-US" sz="1600" dirty="0" smtClean="0"/>
              <a:t>·</a:t>
            </a:r>
            <a:r>
              <a:rPr lang="el-GR" sz="1600" dirty="0" smtClean="0"/>
              <a:t> ο έμετος ακολουθεί τον πόνο.</a:t>
            </a:r>
          </a:p>
          <a:p>
            <a:pPr>
              <a:buFontTx/>
              <a:buNone/>
            </a:pPr>
            <a:r>
              <a:rPr lang="el-GR" sz="1600" dirty="0" smtClean="0"/>
              <a:t>Σπάνιο αίτιο </a:t>
            </a:r>
            <a:r>
              <a:rPr lang="el-GR" sz="1600" u="sng" dirty="0" smtClean="0"/>
              <a:t>εμέτου: </a:t>
            </a:r>
            <a:r>
              <a:rPr lang="el-GR" sz="1600" dirty="0" smtClean="0"/>
              <a:t>παρασιτώσεις του εντέρου. </a:t>
            </a:r>
            <a:r>
              <a:rPr lang="el-GR" sz="1600" u="sng" dirty="0" smtClean="0"/>
              <a:t> </a:t>
            </a:r>
          </a:p>
        </p:txBody>
      </p:sp>
      <p:sp>
        <p:nvSpPr>
          <p:cNvPr id="151556" name="Line 8"/>
          <p:cNvSpPr>
            <a:spLocks noChangeShapeType="1"/>
          </p:cNvSpPr>
          <p:nvPr/>
        </p:nvSpPr>
        <p:spPr bwMode="auto">
          <a:xfrm>
            <a:off x="3357554" y="3000372"/>
            <a:ext cx="360363" cy="0"/>
          </a:xfrm>
          <a:prstGeom prst="line">
            <a:avLst/>
          </a:prstGeom>
          <a:noFill/>
          <a:ln w="9525">
            <a:solidFill>
              <a:schemeClr val="tx1"/>
            </a:solidFill>
            <a:round/>
            <a:headEnd/>
            <a:tailEnd type="triangle" w="med" len="med"/>
          </a:ln>
        </p:spPr>
        <p:txBody>
          <a:bodyPr/>
          <a:lstStyle/>
          <a:p>
            <a:endParaRPr lang="el-GR"/>
          </a:p>
        </p:txBody>
      </p:sp>
      <p:sp>
        <p:nvSpPr>
          <p:cNvPr id="151557" name="Line 9"/>
          <p:cNvSpPr>
            <a:spLocks noChangeShapeType="1"/>
          </p:cNvSpPr>
          <p:nvPr/>
        </p:nvSpPr>
        <p:spPr bwMode="auto">
          <a:xfrm>
            <a:off x="2714612" y="3857628"/>
            <a:ext cx="431800" cy="0"/>
          </a:xfrm>
          <a:prstGeom prst="line">
            <a:avLst/>
          </a:prstGeom>
          <a:noFill/>
          <a:ln w="9525">
            <a:solidFill>
              <a:schemeClr val="tx1"/>
            </a:solidFill>
            <a:round/>
            <a:headEnd/>
            <a:tailEnd type="triangle" w="med" len="med"/>
          </a:ln>
        </p:spPr>
        <p:txBody>
          <a:bodyPr/>
          <a:lstStyle/>
          <a:p>
            <a:endParaRPr lang="el-GR"/>
          </a:p>
        </p:txBody>
      </p:sp>
      <p:sp>
        <p:nvSpPr>
          <p:cNvPr id="151558" name="Line 10"/>
          <p:cNvSpPr>
            <a:spLocks noChangeShapeType="1"/>
          </p:cNvSpPr>
          <p:nvPr/>
        </p:nvSpPr>
        <p:spPr bwMode="auto">
          <a:xfrm>
            <a:off x="5643570" y="4786322"/>
            <a:ext cx="431800" cy="0"/>
          </a:xfrm>
          <a:prstGeom prst="line">
            <a:avLst/>
          </a:prstGeom>
          <a:noFill/>
          <a:ln w="9525">
            <a:solidFill>
              <a:schemeClr val="tx1"/>
            </a:solidFill>
            <a:round/>
            <a:headEnd/>
            <a:tailEnd type="triangle" w="med" len="med"/>
          </a:ln>
        </p:spPr>
        <p:txBody>
          <a:bodyPr/>
          <a:lstStyle/>
          <a:p>
            <a:endParaRPr lang="el-G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3"/>
          <p:cNvSpPr>
            <a:spLocks noGrp="1" noChangeArrowheads="1"/>
          </p:cNvSpPr>
          <p:nvPr>
            <p:ph type="body" idx="1"/>
          </p:nvPr>
        </p:nvSpPr>
        <p:spPr>
          <a:xfrm>
            <a:off x="457200" y="260350"/>
            <a:ext cx="8229600" cy="6408738"/>
          </a:xfrm>
        </p:spPr>
        <p:txBody>
          <a:bodyPr/>
          <a:lstStyle/>
          <a:p>
            <a:pPr eaLnBrk="1" hangingPunct="1"/>
            <a:r>
              <a:rPr lang="el-GR" sz="2800" smtClean="0"/>
              <a:t>Άρρην 75 ετών, αναφέρει αίσθημα πρόωρου κορεσμού από 6μήνου. Δυσπεψία από ετών.</a:t>
            </a:r>
          </a:p>
          <a:p>
            <a:pPr eaLnBrk="1" hangingPunct="1"/>
            <a:r>
              <a:rPr lang="el-GR" sz="2800" smtClean="0"/>
              <a:t>Γαστροσκόπηση. Λήψη βιοψιών</a:t>
            </a:r>
            <a:r>
              <a:rPr lang="en-US" sz="2800" smtClean="0"/>
              <a:t>.</a:t>
            </a:r>
            <a:endParaRPr lang="el-GR" sz="2800" smtClean="0"/>
          </a:p>
        </p:txBody>
      </p:sp>
      <p:pic>
        <p:nvPicPr>
          <p:cNvPr id="152579" name="Picture 5" descr="gas310"/>
          <p:cNvPicPr>
            <a:picLocks noChangeAspect="1" noChangeArrowheads="1"/>
          </p:cNvPicPr>
          <p:nvPr/>
        </p:nvPicPr>
        <p:blipFill>
          <a:blip r:embed="rId2" cstate="print"/>
          <a:srcRect/>
          <a:stretch>
            <a:fillRect/>
          </a:stretch>
        </p:blipFill>
        <p:spPr bwMode="auto">
          <a:xfrm>
            <a:off x="1476375" y="1773238"/>
            <a:ext cx="6396038" cy="48244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5" descr="gas210"/>
          <p:cNvPicPr>
            <a:picLocks noChangeAspect="1" noChangeArrowheads="1"/>
          </p:cNvPicPr>
          <p:nvPr/>
        </p:nvPicPr>
        <p:blipFill>
          <a:blip r:embed="rId2" cstate="print"/>
          <a:srcRect/>
          <a:stretch>
            <a:fillRect/>
          </a:stretch>
        </p:blipFill>
        <p:spPr bwMode="auto">
          <a:xfrm>
            <a:off x="250825" y="1773238"/>
            <a:ext cx="3486150" cy="4648200"/>
          </a:xfrm>
          <a:prstGeom prst="rect">
            <a:avLst/>
          </a:prstGeom>
          <a:noFill/>
          <a:ln w="9525">
            <a:noFill/>
            <a:miter lim="800000"/>
            <a:headEnd/>
            <a:tailEnd/>
          </a:ln>
        </p:spPr>
      </p:pic>
      <p:pic>
        <p:nvPicPr>
          <p:cNvPr id="153603" name="Picture 5" descr="gas220"/>
          <p:cNvPicPr>
            <a:picLocks noChangeAspect="1" noChangeArrowheads="1"/>
          </p:cNvPicPr>
          <p:nvPr/>
        </p:nvPicPr>
        <p:blipFill>
          <a:blip r:embed="rId3" cstate="print"/>
          <a:srcRect/>
          <a:stretch>
            <a:fillRect/>
          </a:stretch>
        </p:blipFill>
        <p:spPr bwMode="auto">
          <a:xfrm>
            <a:off x="3857625" y="0"/>
            <a:ext cx="5086350" cy="6858000"/>
          </a:xfrm>
          <a:prstGeom prst="rect">
            <a:avLst/>
          </a:prstGeom>
          <a:noFill/>
          <a:ln w="9525">
            <a:noFill/>
            <a:miter lim="800000"/>
            <a:headEnd/>
            <a:tailEnd/>
          </a:ln>
        </p:spPr>
      </p:pic>
      <p:sp>
        <p:nvSpPr>
          <p:cNvPr id="140292" name="1 - Τίτλος"/>
          <p:cNvSpPr>
            <a:spLocks noGrp="1"/>
          </p:cNvSpPr>
          <p:nvPr>
            <p:ph type="title"/>
          </p:nvPr>
        </p:nvSpPr>
        <p:spPr>
          <a:xfrm>
            <a:off x="0" y="260350"/>
            <a:ext cx="3857625" cy="1174750"/>
          </a:xfrm>
        </p:spPr>
        <p:txBody>
          <a:bodyPr>
            <a:normAutofit fontScale="90000"/>
          </a:bodyPr>
          <a:lstStyle/>
          <a:p>
            <a:pPr>
              <a:defRPr/>
            </a:pPr>
            <a:r>
              <a:rPr lang="el-GR" sz="1800" dirty="0" smtClean="0">
                <a:effectLst>
                  <a:outerShdw blurRad="38100" dist="38100" dir="2700000" algn="tl">
                    <a:srgbClr val="000000">
                      <a:alpha val="43137"/>
                    </a:srgbClr>
                  </a:outerShdw>
                </a:effectLst>
              </a:rPr>
              <a:t>ΧΡΟΝΙΑ</a:t>
            </a:r>
            <a:r>
              <a:rPr lang="el-GR" sz="1800" dirty="0" smtClean="0"/>
              <a:t>, </a:t>
            </a:r>
            <a:r>
              <a:rPr lang="en-US" sz="1800" dirty="0" smtClean="0"/>
              <a:t>EN </a:t>
            </a:r>
            <a:r>
              <a:rPr lang="el-GR" sz="1800" dirty="0" smtClean="0"/>
              <a:t>ΠΡΟΚΕΙΜΕΝΩ ΕΠΙΦΑΝΕΙΑΚΗ ΓΑΣΤΡΙΤΙΔΑ</a:t>
            </a:r>
            <a:r>
              <a:rPr lang="en-US" sz="1800" dirty="0" smtClean="0"/>
              <a:t/>
            </a:r>
            <a:br>
              <a:rPr lang="en-US" sz="1800" dirty="0" smtClean="0"/>
            </a:br>
            <a:r>
              <a:rPr lang="en-US" sz="1800" dirty="0" smtClean="0"/>
              <a:t>ME </a:t>
            </a:r>
            <a:r>
              <a:rPr lang="en-US" sz="1800" dirty="0" smtClean="0">
                <a:effectLst>
                  <a:outerShdw blurRad="38100" dist="38100" dir="2700000" algn="tl">
                    <a:srgbClr val="000000">
                      <a:alpha val="43137"/>
                    </a:srgbClr>
                  </a:outerShdw>
                </a:effectLst>
              </a:rPr>
              <a:t>E</a:t>
            </a:r>
            <a:r>
              <a:rPr lang="el-GR" sz="1800" dirty="0" smtClean="0">
                <a:effectLst>
                  <a:outerShdw blurRad="38100" dist="38100" dir="2700000" algn="tl">
                    <a:srgbClr val="000000">
                      <a:alpha val="43137"/>
                    </a:srgbClr>
                  </a:outerShdw>
                </a:effectLst>
              </a:rPr>
              <a:t>ΝΕΡΓΟ ΔΡΑΣΤΗΡΙΟΤΗΤΑ</a:t>
            </a:r>
            <a:r>
              <a:rPr lang="el-GR" sz="1800" dirty="0" smtClean="0"/>
              <a:t>,</a:t>
            </a:r>
            <a:br>
              <a:rPr lang="el-GR" sz="1800" dirty="0" smtClean="0"/>
            </a:br>
            <a:r>
              <a:rPr lang="el-GR" sz="1800" dirty="0" smtClean="0"/>
              <a:t>ΠΡΟΦΑΝΩΣ ΕΛΙΚΟΒΑΚΤΗΡΙΑΚΗΣ ΑΙΤΙΟΠΑΘΟΓΕΝΕΣΗΣ </a:t>
            </a:r>
          </a:p>
        </p:txBody>
      </p:sp>
      <p:sp>
        <p:nvSpPr>
          <p:cNvPr id="5" name="4 - Δεξιό βέλος"/>
          <p:cNvSpPr/>
          <p:nvPr/>
        </p:nvSpPr>
        <p:spPr>
          <a:xfrm rot="17570017">
            <a:off x="5930106" y="5803107"/>
            <a:ext cx="620713" cy="234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 name="5 - Δεξιό βέλος"/>
          <p:cNvSpPr/>
          <p:nvPr/>
        </p:nvSpPr>
        <p:spPr>
          <a:xfrm rot="9113465">
            <a:off x="6894513" y="4208463"/>
            <a:ext cx="620712" cy="2365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0" y="274638"/>
            <a:ext cx="9072563" cy="1143000"/>
          </a:xfrm>
        </p:spPr>
        <p:txBody>
          <a:bodyPr>
            <a:normAutofit fontScale="90000"/>
          </a:bodyPr>
          <a:lstStyle/>
          <a:p>
            <a:pPr eaLnBrk="1" hangingPunct="1"/>
            <a:r>
              <a:rPr lang="el-GR" sz="2800" smtClean="0"/>
              <a:t>Ατροφικός γαστρικός βλεννογόνος. </a:t>
            </a:r>
            <a:br>
              <a:rPr lang="el-GR" sz="2800" smtClean="0"/>
            </a:br>
            <a:r>
              <a:rPr lang="el-GR" sz="2800" smtClean="0"/>
              <a:t>Απώλεια γαστρικών αδένων. </a:t>
            </a:r>
            <a:br>
              <a:rPr lang="el-GR" sz="2800" smtClean="0"/>
            </a:br>
            <a:r>
              <a:rPr lang="el-GR" sz="2800" smtClean="0"/>
              <a:t>Έλεγχος για εντερική μετάπλαση και </a:t>
            </a:r>
            <a:br>
              <a:rPr lang="el-GR" sz="2800" smtClean="0"/>
            </a:br>
            <a:r>
              <a:rPr lang="el-GR" sz="2800" smtClean="0"/>
              <a:t>κυτταρική δυσπλασία.</a:t>
            </a:r>
          </a:p>
        </p:txBody>
      </p:sp>
      <p:pic>
        <p:nvPicPr>
          <p:cNvPr id="154627" name="Picture 5" descr="gas320"/>
          <p:cNvPicPr>
            <a:picLocks noChangeAspect="1" noChangeArrowheads="1"/>
          </p:cNvPicPr>
          <p:nvPr/>
        </p:nvPicPr>
        <p:blipFill>
          <a:blip r:embed="rId2" cstate="print"/>
          <a:srcRect/>
          <a:stretch>
            <a:fillRect/>
          </a:stretch>
        </p:blipFill>
        <p:spPr bwMode="auto">
          <a:xfrm>
            <a:off x="1571625" y="1928813"/>
            <a:ext cx="6170613" cy="45481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ctrTitle"/>
          </p:nvPr>
        </p:nvSpPr>
        <p:spPr>
          <a:xfrm>
            <a:off x="0" y="333375"/>
            <a:ext cx="9144000" cy="935038"/>
          </a:xfrm>
        </p:spPr>
        <p:txBody>
          <a:bodyPr/>
          <a:lstStyle/>
          <a:p>
            <a:pPr algn="l"/>
            <a:r>
              <a:rPr lang="en-US" sz="1800" b="1" smtClean="0"/>
              <a:t>     </a:t>
            </a:r>
            <a:r>
              <a:rPr lang="el-GR" sz="1800" b="1" smtClean="0"/>
              <a:t>ΠΑΘΟΛΟΓΟΑΝΑΤΟΜΙΚΗ ΠΡΟΣΕΓΓΙΣΗ ΑΙΤΙΩΝ ΔΥΣΚΑΤΑΠΟΣΙΑΣ</a:t>
            </a:r>
            <a:r>
              <a:rPr lang="en-US" sz="1800" b="1" smtClean="0"/>
              <a:t>-</a:t>
            </a:r>
            <a:r>
              <a:rPr lang="el-GR" sz="1800" b="1" smtClean="0"/>
              <a:t>ΔΥΣΦΑΓΙΑΣ</a:t>
            </a:r>
            <a:r>
              <a:rPr lang="el-GR" sz="1400" b="1" smtClean="0"/>
              <a:t> </a:t>
            </a:r>
          </a:p>
        </p:txBody>
      </p:sp>
      <p:sp>
        <p:nvSpPr>
          <p:cNvPr id="141315" name="Rectangle 3"/>
          <p:cNvSpPr>
            <a:spLocks noGrp="1" noChangeArrowheads="1"/>
          </p:cNvSpPr>
          <p:nvPr>
            <p:ph type="subTitle" idx="1"/>
          </p:nvPr>
        </p:nvSpPr>
        <p:spPr>
          <a:xfrm>
            <a:off x="142875" y="1571625"/>
            <a:ext cx="9001125" cy="4967288"/>
          </a:xfrm>
        </p:spPr>
        <p:txBody>
          <a:bodyPr/>
          <a:lstStyle/>
          <a:p>
            <a:pPr marL="609600" indent="-609600" algn="l"/>
            <a:r>
              <a:rPr lang="el-GR" sz="1600" u="sng" dirty="0" smtClean="0">
                <a:solidFill>
                  <a:schemeClr val="accent1">
                    <a:lumMod val="25000"/>
                  </a:schemeClr>
                </a:solidFill>
              </a:rPr>
              <a:t>Οργανικά αίτια:</a:t>
            </a:r>
            <a:r>
              <a:rPr lang="el-GR" sz="1600" dirty="0" smtClean="0">
                <a:solidFill>
                  <a:schemeClr val="accent1">
                    <a:lumMod val="25000"/>
                  </a:schemeClr>
                </a:solidFill>
              </a:rPr>
              <a:t> </a:t>
            </a:r>
            <a:r>
              <a:rPr lang="el-GR" sz="1600" dirty="0" err="1" smtClean="0">
                <a:solidFill>
                  <a:schemeClr val="accent1">
                    <a:lumMod val="25000"/>
                  </a:schemeClr>
                </a:solidFill>
              </a:rPr>
              <a:t>εξωοισοφαγικά</a:t>
            </a:r>
            <a:r>
              <a:rPr lang="el-GR" sz="1600" dirty="0" smtClean="0">
                <a:solidFill>
                  <a:schemeClr val="accent1">
                    <a:lumMod val="25000"/>
                  </a:schemeClr>
                </a:solidFill>
              </a:rPr>
              <a:t> – τοιχωματικά – </a:t>
            </a:r>
            <a:r>
              <a:rPr lang="el-GR" sz="1600" dirty="0" err="1" smtClean="0">
                <a:solidFill>
                  <a:schemeClr val="accent1">
                    <a:lumMod val="25000"/>
                  </a:schemeClr>
                </a:solidFill>
              </a:rPr>
              <a:t>ενδαυλικά</a:t>
            </a:r>
            <a:r>
              <a:rPr lang="el-GR" sz="1600" dirty="0" smtClean="0">
                <a:solidFill>
                  <a:schemeClr val="accent1">
                    <a:lumMod val="25000"/>
                  </a:schemeClr>
                </a:solidFill>
              </a:rPr>
              <a:t> </a:t>
            </a:r>
          </a:p>
          <a:p>
            <a:pPr marL="609600" indent="-609600" algn="l">
              <a:buAutoNum type="arabicPeriod"/>
            </a:pPr>
            <a:r>
              <a:rPr lang="el-GR" sz="1600" dirty="0" smtClean="0">
                <a:solidFill>
                  <a:schemeClr val="accent1">
                    <a:lumMod val="25000"/>
                  </a:schemeClr>
                </a:solidFill>
              </a:rPr>
              <a:t>Καρκίνος οισοφάγου: υπεύθυνος για τις μισές περίπου περιπτώσεις χαμηλής </a:t>
            </a:r>
            <a:r>
              <a:rPr lang="el-GR" sz="1600" dirty="0" err="1" smtClean="0">
                <a:solidFill>
                  <a:schemeClr val="accent1">
                    <a:lumMod val="25000"/>
                  </a:schemeClr>
                </a:solidFill>
              </a:rPr>
              <a:t>δυσκαταποσίας</a:t>
            </a:r>
            <a:r>
              <a:rPr lang="el-GR" sz="1600" dirty="0" smtClean="0">
                <a:solidFill>
                  <a:schemeClr val="accent1">
                    <a:lumMod val="25000"/>
                  </a:schemeClr>
                </a:solidFill>
              </a:rPr>
              <a:t>.</a:t>
            </a:r>
          </a:p>
          <a:p>
            <a:pPr algn="l"/>
            <a:r>
              <a:rPr lang="el-GR" sz="1600" dirty="0">
                <a:solidFill>
                  <a:schemeClr val="accent1">
                    <a:lumMod val="25000"/>
                  </a:schemeClr>
                </a:solidFill>
              </a:rPr>
              <a:t> </a:t>
            </a:r>
            <a:r>
              <a:rPr lang="el-GR" sz="1600" dirty="0" smtClean="0">
                <a:solidFill>
                  <a:schemeClr val="accent1">
                    <a:lumMod val="25000"/>
                  </a:schemeClr>
                </a:solidFill>
              </a:rPr>
              <a:t>           Συχνότερος σε άνδρες &gt; 50 ετών </a:t>
            </a:r>
          </a:p>
          <a:p>
            <a:pPr marL="609600" indent="-609600" algn="l"/>
            <a:r>
              <a:rPr lang="el-GR" sz="1600" dirty="0" smtClean="0">
                <a:solidFill>
                  <a:schemeClr val="accent1">
                    <a:lumMod val="25000"/>
                  </a:schemeClr>
                </a:solidFill>
              </a:rPr>
              <a:t>             κάτω 1/3 μόριο, </a:t>
            </a:r>
            <a:r>
              <a:rPr lang="el-GR" sz="1600" dirty="0" err="1" smtClean="0">
                <a:solidFill>
                  <a:schemeClr val="accent1">
                    <a:lumMod val="25000"/>
                  </a:schemeClr>
                </a:solidFill>
              </a:rPr>
              <a:t>αδενοκαρκίνωμα</a:t>
            </a:r>
            <a:r>
              <a:rPr lang="el-GR" sz="1600" dirty="0" smtClean="0">
                <a:solidFill>
                  <a:schemeClr val="accent1">
                    <a:lumMod val="25000"/>
                  </a:schemeClr>
                </a:solidFill>
              </a:rPr>
              <a:t> συνήθως  - </a:t>
            </a:r>
            <a:r>
              <a:rPr lang="el-GR" sz="1600" dirty="0" err="1" smtClean="0">
                <a:solidFill>
                  <a:schemeClr val="accent1">
                    <a:lumMod val="25000"/>
                  </a:schemeClr>
                </a:solidFill>
              </a:rPr>
              <a:t>παθογένεση</a:t>
            </a:r>
            <a:r>
              <a:rPr lang="el-GR" sz="1600" dirty="0" smtClean="0">
                <a:solidFill>
                  <a:schemeClr val="accent1">
                    <a:lumMod val="25000"/>
                  </a:schemeClr>
                </a:solidFill>
              </a:rPr>
              <a:t> </a:t>
            </a:r>
          </a:p>
          <a:p>
            <a:pPr marL="609600" indent="-609600" algn="l"/>
            <a:r>
              <a:rPr lang="el-GR" sz="1600" dirty="0" smtClean="0">
                <a:solidFill>
                  <a:schemeClr val="accent1">
                    <a:lumMod val="25000"/>
                  </a:schemeClr>
                </a:solidFill>
              </a:rPr>
              <a:t>            ανώτερα 2 τριτημόρια: (</a:t>
            </a:r>
            <a:r>
              <a:rPr lang="el-GR" sz="1600" dirty="0" err="1" smtClean="0">
                <a:solidFill>
                  <a:schemeClr val="accent1">
                    <a:lumMod val="25000"/>
                  </a:schemeClr>
                </a:solidFill>
              </a:rPr>
              <a:t>επιδερμοειδή</a:t>
            </a:r>
            <a:r>
              <a:rPr lang="el-GR" sz="1600" dirty="0" smtClean="0">
                <a:solidFill>
                  <a:schemeClr val="accent1">
                    <a:lumMod val="25000"/>
                  </a:schemeClr>
                </a:solidFill>
              </a:rPr>
              <a:t>) </a:t>
            </a:r>
            <a:r>
              <a:rPr lang="el-GR" sz="1600" dirty="0" err="1" smtClean="0">
                <a:solidFill>
                  <a:schemeClr val="accent1">
                    <a:lumMod val="25000"/>
                  </a:schemeClr>
                </a:solidFill>
              </a:rPr>
              <a:t>ακανθοκυτταρικά</a:t>
            </a:r>
            <a:r>
              <a:rPr lang="el-GR" sz="1600" dirty="0" smtClean="0">
                <a:solidFill>
                  <a:schemeClr val="accent1">
                    <a:lumMod val="25000"/>
                  </a:schemeClr>
                </a:solidFill>
              </a:rPr>
              <a:t> καρκινώματα </a:t>
            </a:r>
          </a:p>
          <a:p>
            <a:pPr marL="609600" indent="-609600" algn="l"/>
            <a:r>
              <a:rPr lang="el-GR" sz="1600" dirty="0" smtClean="0">
                <a:solidFill>
                  <a:schemeClr val="accent1">
                    <a:lumMod val="25000"/>
                  </a:schemeClr>
                </a:solidFill>
              </a:rPr>
              <a:t>            πιθανώς </a:t>
            </a:r>
            <a:r>
              <a:rPr lang="el-GR" sz="1600" dirty="0" err="1" smtClean="0">
                <a:solidFill>
                  <a:schemeClr val="accent1">
                    <a:lumMod val="25000"/>
                  </a:schemeClr>
                </a:solidFill>
              </a:rPr>
              <a:t>βράγχος</a:t>
            </a:r>
            <a:r>
              <a:rPr lang="el-GR" sz="1600" dirty="0" smtClean="0">
                <a:solidFill>
                  <a:schemeClr val="accent1">
                    <a:lumMod val="25000"/>
                  </a:schemeClr>
                </a:solidFill>
              </a:rPr>
              <a:t> φωνής που ακολουθεί τη </a:t>
            </a:r>
            <a:r>
              <a:rPr lang="el-GR" sz="1600" dirty="0" err="1" smtClean="0">
                <a:solidFill>
                  <a:schemeClr val="accent1">
                    <a:lumMod val="25000"/>
                  </a:schemeClr>
                </a:solidFill>
              </a:rPr>
              <a:t>δυσκαταποσία</a:t>
            </a:r>
            <a:r>
              <a:rPr lang="el-GR" sz="1600" dirty="0" smtClean="0">
                <a:solidFill>
                  <a:schemeClr val="accent1">
                    <a:lumMod val="25000"/>
                  </a:schemeClr>
                </a:solidFill>
              </a:rPr>
              <a:t> (διήθηση παλίνδρομου νεύρου </a:t>
            </a:r>
            <a:r>
              <a:rPr lang="el-GR" sz="1600" dirty="0" err="1" smtClean="0">
                <a:solidFill>
                  <a:schemeClr val="accent1">
                    <a:lumMod val="25000"/>
                  </a:schemeClr>
                </a:solidFill>
              </a:rPr>
              <a:t>πορευομένου</a:t>
            </a:r>
            <a:r>
              <a:rPr lang="el-GR" sz="1600" dirty="0" smtClean="0">
                <a:solidFill>
                  <a:schemeClr val="accent1">
                    <a:lumMod val="25000"/>
                  </a:schemeClr>
                </a:solidFill>
              </a:rPr>
              <a:t> δίπλα στον οισοφάγο).</a:t>
            </a:r>
          </a:p>
          <a:p>
            <a:pPr marL="609600" indent="-609600" algn="l"/>
            <a:r>
              <a:rPr lang="el-GR" sz="1600" dirty="0" smtClean="0">
                <a:solidFill>
                  <a:schemeClr val="accent1">
                    <a:lumMod val="25000"/>
                  </a:schemeClr>
                </a:solidFill>
              </a:rPr>
              <a:t>           </a:t>
            </a:r>
            <a:r>
              <a:rPr lang="el-GR" sz="1600" dirty="0" err="1" smtClean="0">
                <a:solidFill>
                  <a:schemeClr val="accent1">
                    <a:lumMod val="25000"/>
                  </a:schemeClr>
                </a:solidFill>
              </a:rPr>
              <a:t>Ανθοκραμβοειδής</a:t>
            </a:r>
            <a:r>
              <a:rPr lang="el-GR" sz="1600" dirty="0" smtClean="0">
                <a:solidFill>
                  <a:schemeClr val="accent1">
                    <a:lumMod val="25000"/>
                  </a:schemeClr>
                </a:solidFill>
              </a:rPr>
              <a:t> μακροσκοπικός τύπος         </a:t>
            </a:r>
            <a:r>
              <a:rPr lang="el-GR" sz="1600" dirty="0" err="1" smtClean="0">
                <a:solidFill>
                  <a:schemeClr val="accent1">
                    <a:lumMod val="25000"/>
                  </a:schemeClr>
                </a:solidFill>
              </a:rPr>
              <a:t>δυσκαταποσία,προοδευτική</a:t>
            </a:r>
            <a:r>
              <a:rPr lang="el-GR" sz="1600" dirty="0" smtClean="0">
                <a:solidFill>
                  <a:schemeClr val="accent1">
                    <a:lumMod val="25000"/>
                  </a:schemeClr>
                </a:solidFill>
              </a:rPr>
              <a:t> απόφραξη, αρχικά μόνο στερεών τροφών, αρχικά διαλείπουσα αλλά πάντοτε </a:t>
            </a:r>
            <a:r>
              <a:rPr lang="el-GR" sz="1600" dirty="0" err="1" smtClean="0">
                <a:solidFill>
                  <a:schemeClr val="accent1">
                    <a:lumMod val="25000"/>
                  </a:schemeClr>
                </a:solidFill>
              </a:rPr>
              <a:t>εξελεκτική</a:t>
            </a:r>
            <a:r>
              <a:rPr lang="el-GR" sz="1600" dirty="0" smtClean="0">
                <a:solidFill>
                  <a:schemeClr val="accent1">
                    <a:lumMod val="25000"/>
                  </a:schemeClr>
                </a:solidFill>
              </a:rPr>
              <a:t> .</a:t>
            </a:r>
          </a:p>
          <a:p>
            <a:pPr marL="609600" indent="-609600" algn="l">
              <a:buFontTx/>
              <a:buAutoNum type="arabicPeriod" startAt="2"/>
            </a:pPr>
            <a:r>
              <a:rPr lang="el-GR" sz="1600" dirty="0" smtClean="0">
                <a:solidFill>
                  <a:schemeClr val="accent1">
                    <a:lumMod val="25000"/>
                  </a:schemeClr>
                </a:solidFill>
              </a:rPr>
              <a:t>Ουλώδης στένωση         προοδευτική και έντονη </a:t>
            </a:r>
            <a:r>
              <a:rPr lang="el-GR" sz="1600" dirty="0" err="1" smtClean="0">
                <a:solidFill>
                  <a:schemeClr val="accent1">
                    <a:lumMod val="25000"/>
                  </a:schemeClr>
                </a:solidFill>
              </a:rPr>
              <a:t>δυσκαταποσία</a:t>
            </a:r>
            <a:r>
              <a:rPr lang="el-GR" sz="1600" dirty="0" smtClean="0">
                <a:solidFill>
                  <a:schemeClr val="accent1">
                    <a:lumMod val="25000"/>
                  </a:schemeClr>
                </a:solidFill>
              </a:rPr>
              <a:t> </a:t>
            </a:r>
          </a:p>
          <a:p>
            <a:pPr marL="609600" indent="-609600" algn="l"/>
            <a:r>
              <a:rPr lang="el-GR" sz="1600" dirty="0" smtClean="0">
                <a:solidFill>
                  <a:schemeClr val="accent1">
                    <a:lumMod val="25000"/>
                  </a:schemeClr>
                </a:solidFill>
              </a:rPr>
              <a:t>            παλινδρόμηση γαστρικού υγρού         αίσθημα καύσου              χρόνια οισοφαγίτιδα  </a:t>
            </a:r>
          </a:p>
          <a:p>
            <a:pPr marL="609600" indent="-609600" algn="l">
              <a:buFontTx/>
              <a:buAutoNum type="arabicPeriod" startAt="3"/>
            </a:pPr>
            <a:r>
              <a:rPr lang="el-GR" sz="1600" dirty="0" err="1" smtClean="0">
                <a:solidFill>
                  <a:schemeClr val="accent1">
                    <a:lumMod val="25000"/>
                  </a:schemeClr>
                </a:solidFill>
              </a:rPr>
              <a:t>Εκκολπώματα</a:t>
            </a:r>
            <a:r>
              <a:rPr lang="el-GR" sz="1600" dirty="0" smtClean="0">
                <a:solidFill>
                  <a:schemeClr val="accent1">
                    <a:lumMod val="25000"/>
                  </a:schemeClr>
                </a:solidFill>
              </a:rPr>
              <a:t>: συχνότερα στη </a:t>
            </a:r>
            <a:r>
              <a:rPr lang="el-GR" sz="1600" dirty="0" err="1" smtClean="0">
                <a:solidFill>
                  <a:schemeClr val="accent1">
                    <a:lumMod val="25000"/>
                  </a:schemeClr>
                </a:solidFill>
              </a:rPr>
              <a:t>φαρυγγο</a:t>
            </a:r>
            <a:r>
              <a:rPr lang="el-GR" sz="1600" dirty="0" smtClean="0">
                <a:solidFill>
                  <a:schemeClr val="accent1">
                    <a:lumMod val="25000"/>
                  </a:schemeClr>
                </a:solidFill>
              </a:rPr>
              <a:t>-οισοφαγική συμβολή </a:t>
            </a:r>
          </a:p>
          <a:p>
            <a:pPr marL="609600" indent="-609600" algn="l"/>
            <a:r>
              <a:rPr lang="el-GR" sz="1600" dirty="0" smtClean="0">
                <a:solidFill>
                  <a:schemeClr val="accent1">
                    <a:lumMod val="25000"/>
                  </a:schemeClr>
                </a:solidFill>
              </a:rPr>
              <a:t>              </a:t>
            </a:r>
            <a:r>
              <a:rPr lang="el-GR" sz="1600" dirty="0" err="1" smtClean="0">
                <a:solidFill>
                  <a:schemeClr val="accent1">
                    <a:lumMod val="25000"/>
                  </a:schemeClr>
                </a:solidFill>
              </a:rPr>
              <a:t>εκκόλπωμα</a:t>
            </a:r>
            <a:r>
              <a:rPr lang="el-GR" sz="1600" dirty="0" smtClean="0">
                <a:solidFill>
                  <a:schemeClr val="accent1">
                    <a:lumMod val="25000"/>
                  </a:schemeClr>
                </a:solidFill>
              </a:rPr>
              <a:t> </a:t>
            </a:r>
            <a:r>
              <a:rPr lang="en-US" sz="1600" dirty="0" err="1" smtClean="0">
                <a:solidFill>
                  <a:schemeClr val="accent1">
                    <a:lumMod val="25000"/>
                  </a:schemeClr>
                </a:solidFill>
              </a:rPr>
              <a:t>Zenker</a:t>
            </a:r>
            <a:r>
              <a:rPr lang="el-GR" sz="1600" dirty="0" smtClean="0">
                <a:solidFill>
                  <a:schemeClr val="accent1">
                    <a:lumMod val="25000"/>
                  </a:schemeClr>
                </a:solidFill>
              </a:rPr>
              <a:t>: συχνότερο σε ηλικιωμένους άνδρες, εξωτερική πίεση του οισοφάγου από </a:t>
            </a:r>
            <a:r>
              <a:rPr lang="el-GR" sz="1600" dirty="0" err="1" smtClean="0">
                <a:solidFill>
                  <a:schemeClr val="accent1">
                    <a:lumMod val="25000"/>
                  </a:schemeClr>
                </a:solidFill>
              </a:rPr>
              <a:t>εκκόλπωμα</a:t>
            </a:r>
            <a:r>
              <a:rPr lang="el-GR" sz="1600" dirty="0" smtClean="0">
                <a:solidFill>
                  <a:schemeClr val="accent1">
                    <a:lumMod val="25000"/>
                  </a:schemeClr>
                </a:solidFill>
              </a:rPr>
              <a:t>, όταν το τελευταίο γεμίσει με τροφές          </a:t>
            </a:r>
            <a:r>
              <a:rPr lang="en-US" sz="1600" dirty="0" smtClean="0">
                <a:solidFill>
                  <a:schemeClr val="accent1">
                    <a:lumMod val="25000"/>
                  </a:schemeClr>
                </a:solidFill>
              </a:rPr>
              <a:t> </a:t>
            </a:r>
            <a:r>
              <a:rPr lang="el-GR" sz="1600" dirty="0" err="1" smtClean="0">
                <a:solidFill>
                  <a:schemeClr val="accent1">
                    <a:lumMod val="25000"/>
                  </a:schemeClr>
                </a:solidFill>
              </a:rPr>
              <a:t>δυσκαταποσία</a:t>
            </a:r>
            <a:r>
              <a:rPr lang="el-GR" sz="1600" dirty="0" smtClean="0">
                <a:solidFill>
                  <a:schemeClr val="accent1">
                    <a:lumMod val="25000"/>
                  </a:schemeClr>
                </a:solidFill>
              </a:rPr>
              <a:t>.</a:t>
            </a:r>
          </a:p>
          <a:p>
            <a:pPr marL="609600" indent="-609600" algn="l">
              <a:buFontTx/>
              <a:buAutoNum type="arabicPeriod" startAt="4"/>
            </a:pPr>
            <a:r>
              <a:rPr lang="el-GR" sz="1600" dirty="0" smtClean="0">
                <a:solidFill>
                  <a:schemeClr val="accent1">
                    <a:lumMod val="25000"/>
                  </a:schemeClr>
                </a:solidFill>
              </a:rPr>
              <a:t>Σκληροδερμία: λειτουργικές διαταραχές           συντελούν σε </a:t>
            </a:r>
            <a:r>
              <a:rPr lang="el-GR" sz="1600" dirty="0" err="1" smtClean="0">
                <a:solidFill>
                  <a:schemeClr val="accent1">
                    <a:lumMod val="25000"/>
                  </a:schemeClr>
                </a:solidFill>
              </a:rPr>
              <a:t>γαστροοισοφαγική</a:t>
            </a:r>
            <a:r>
              <a:rPr lang="el-GR" sz="1600" dirty="0" smtClean="0">
                <a:solidFill>
                  <a:schemeClr val="accent1">
                    <a:lumMod val="25000"/>
                  </a:schemeClr>
                </a:solidFill>
              </a:rPr>
              <a:t> παλινδρόμηση και στην ανάπτυξη χρόνιας οισοφαγίτιδας , ρίκνωση        </a:t>
            </a:r>
            <a:r>
              <a:rPr lang="el-GR" sz="1600" dirty="0" err="1" smtClean="0">
                <a:solidFill>
                  <a:schemeClr val="accent1">
                    <a:lumMod val="25000"/>
                  </a:schemeClr>
                </a:solidFill>
              </a:rPr>
              <a:t>δυσκαταποσία</a:t>
            </a:r>
            <a:r>
              <a:rPr lang="el-GR" sz="1600" dirty="0" smtClean="0">
                <a:solidFill>
                  <a:schemeClr val="accent1">
                    <a:lumMod val="25000"/>
                  </a:schemeClr>
                </a:solidFill>
              </a:rPr>
              <a:t>.</a:t>
            </a:r>
          </a:p>
          <a:p>
            <a:pPr marL="609600" indent="-609600" algn="l"/>
            <a:r>
              <a:rPr lang="el-GR" sz="1600" dirty="0" smtClean="0">
                <a:solidFill>
                  <a:schemeClr val="accent1">
                    <a:lumMod val="25000"/>
                  </a:schemeClr>
                </a:solidFill>
              </a:rPr>
              <a:t> </a:t>
            </a:r>
            <a:r>
              <a:rPr lang="el-GR" sz="1600" b="1" dirty="0" smtClean="0">
                <a:solidFill>
                  <a:schemeClr val="accent1">
                    <a:lumMod val="25000"/>
                  </a:schemeClr>
                </a:solidFill>
              </a:rPr>
              <a:t>ΟΙΣΟΦΑΓΟΣΚΟΠΗΣΗ: </a:t>
            </a:r>
            <a:r>
              <a:rPr lang="el-GR" sz="1600" dirty="0" smtClean="0">
                <a:solidFill>
                  <a:schemeClr val="accent1">
                    <a:lumMod val="25000"/>
                  </a:schemeClr>
                </a:solidFill>
              </a:rPr>
              <a:t>λήψη βιοψιών και υλικού για κυτταρολογική εξέταση. </a:t>
            </a:r>
          </a:p>
        </p:txBody>
      </p:sp>
      <p:sp>
        <p:nvSpPr>
          <p:cNvPr id="141316" name="Line 4"/>
          <p:cNvSpPr>
            <a:spLocks noChangeShapeType="1"/>
          </p:cNvSpPr>
          <p:nvPr/>
        </p:nvSpPr>
        <p:spPr bwMode="auto">
          <a:xfrm>
            <a:off x="4143372" y="3714752"/>
            <a:ext cx="360363" cy="0"/>
          </a:xfrm>
          <a:prstGeom prst="line">
            <a:avLst/>
          </a:prstGeom>
          <a:noFill/>
          <a:ln w="9525">
            <a:solidFill>
              <a:schemeClr val="tx1"/>
            </a:solidFill>
            <a:round/>
            <a:headEnd/>
            <a:tailEnd type="triangle" w="med" len="med"/>
          </a:ln>
        </p:spPr>
        <p:txBody>
          <a:bodyPr/>
          <a:lstStyle/>
          <a:p>
            <a:endParaRPr lang="el-GR"/>
          </a:p>
        </p:txBody>
      </p:sp>
      <p:sp>
        <p:nvSpPr>
          <p:cNvPr id="141317" name="Line 5"/>
          <p:cNvSpPr>
            <a:spLocks noChangeShapeType="1"/>
          </p:cNvSpPr>
          <p:nvPr/>
        </p:nvSpPr>
        <p:spPr bwMode="auto">
          <a:xfrm>
            <a:off x="2428860" y="4214818"/>
            <a:ext cx="360362" cy="0"/>
          </a:xfrm>
          <a:prstGeom prst="line">
            <a:avLst/>
          </a:prstGeom>
          <a:noFill/>
          <a:ln w="9525">
            <a:solidFill>
              <a:schemeClr val="tx1"/>
            </a:solidFill>
            <a:round/>
            <a:headEnd/>
            <a:tailEnd type="triangle" w="med" len="med"/>
          </a:ln>
        </p:spPr>
        <p:txBody>
          <a:bodyPr/>
          <a:lstStyle/>
          <a:p>
            <a:endParaRPr lang="el-GR"/>
          </a:p>
        </p:txBody>
      </p:sp>
      <p:sp>
        <p:nvSpPr>
          <p:cNvPr id="141318" name="Line 6"/>
          <p:cNvSpPr>
            <a:spLocks noChangeShapeType="1"/>
          </p:cNvSpPr>
          <p:nvPr/>
        </p:nvSpPr>
        <p:spPr bwMode="auto">
          <a:xfrm>
            <a:off x="3428992" y="4572008"/>
            <a:ext cx="360363" cy="0"/>
          </a:xfrm>
          <a:prstGeom prst="line">
            <a:avLst/>
          </a:prstGeom>
          <a:noFill/>
          <a:ln w="9525">
            <a:solidFill>
              <a:schemeClr val="tx1"/>
            </a:solidFill>
            <a:round/>
            <a:headEnd/>
            <a:tailEnd type="triangle" w="med" len="med"/>
          </a:ln>
        </p:spPr>
        <p:txBody>
          <a:bodyPr/>
          <a:lstStyle/>
          <a:p>
            <a:endParaRPr lang="el-GR"/>
          </a:p>
        </p:txBody>
      </p:sp>
      <p:sp>
        <p:nvSpPr>
          <p:cNvPr id="141319" name="Line 7"/>
          <p:cNvSpPr>
            <a:spLocks noChangeShapeType="1"/>
          </p:cNvSpPr>
          <p:nvPr/>
        </p:nvSpPr>
        <p:spPr bwMode="auto">
          <a:xfrm>
            <a:off x="5314954" y="4564871"/>
            <a:ext cx="500062" cy="0"/>
          </a:xfrm>
          <a:prstGeom prst="line">
            <a:avLst/>
          </a:prstGeom>
          <a:noFill/>
          <a:ln w="9525">
            <a:solidFill>
              <a:schemeClr val="tx1"/>
            </a:solidFill>
            <a:round/>
            <a:headEnd/>
            <a:tailEnd type="triangle" w="med" len="med"/>
          </a:ln>
        </p:spPr>
        <p:txBody>
          <a:bodyPr/>
          <a:lstStyle/>
          <a:p>
            <a:endParaRPr lang="el-GR"/>
          </a:p>
        </p:txBody>
      </p:sp>
      <p:sp>
        <p:nvSpPr>
          <p:cNvPr id="141320" name="Line 8"/>
          <p:cNvSpPr>
            <a:spLocks noChangeShapeType="1"/>
          </p:cNvSpPr>
          <p:nvPr/>
        </p:nvSpPr>
        <p:spPr bwMode="auto">
          <a:xfrm>
            <a:off x="4284663" y="5373688"/>
            <a:ext cx="0" cy="0"/>
          </a:xfrm>
          <a:prstGeom prst="line">
            <a:avLst/>
          </a:prstGeom>
          <a:noFill/>
          <a:ln w="9525">
            <a:solidFill>
              <a:schemeClr val="tx1"/>
            </a:solidFill>
            <a:round/>
            <a:headEnd/>
            <a:tailEnd type="triangle" w="med" len="med"/>
          </a:ln>
        </p:spPr>
        <p:txBody>
          <a:bodyPr/>
          <a:lstStyle/>
          <a:p>
            <a:endParaRPr lang="el-GR"/>
          </a:p>
        </p:txBody>
      </p:sp>
      <p:sp>
        <p:nvSpPr>
          <p:cNvPr id="141321" name="Line 9"/>
          <p:cNvSpPr>
            <a:spLocks noChangeShapeType="1"/>
          </p:cNvSpPr>
          <p:nvPr/>
        </p:nvSpPr>
        <p:spPr bwMode="auto">
          <a:xfrm>
            <a:off x="4857752" y="5357826"/>
            <a:ext cx="504825" cy="0"/>
          </a:xfrm>
          <a:prstGeom prst="line">
            <a:avLst/>
          </a:prstGeom>
          <a:noFill/>
          <a:ln w="9525">
            <a:solidFill>
              <a:schemeClr val="tx1"/>
            </a:solidFill>
            <a:round/>
            <a:headEnd/>
            <a:tailEnd type="triangle" w="med" len="med"/>
          </a:ln>
        </p:spPr>
        <p:txBody>
          <a:bodyPr/>
          <a:lstStyle/>
          <a:p>
            <a:endParaRPr lang="el-GR"/>
          </a:p>
        </p:txBody>
      </p:sp>
      <p:sp>
        <p:nvSpPr>
          <p:cNvPr id="141322" name="Line 10"/>
          <p:cNvSpPr>
            <a:spLocks noChangeShapeType="1"/>
          </p:cNvSpPr>
          <p:nvPr/>
        </p:nvSpPr>
        <p:spPr bwMode="auto">
          <a:xfrm flipV="1">
            <a:off x="4214810" y="5689615"/>
            <a:ext cx="428625" cy="46037"/>
          </a:xfrm>
          <a:prstGeom prst="line">
            <a:avLst/>
          </a:prstGeom>
          <a:noFill/>
          <a:ln w="9525">
            <a:solidFill>
              <a:schemeClr val="tx1"/>
            </a:solidFill>
            <a:round/>
            <a:headEnd/>
            <a:tailEnd type="triangle" w="med" len="med"/>
          </a:ln>
        </p:spPr>
        <p:txBody>
          <a:bodyPr/>
          <a:lstStyle/>
          <a:p>
            <a:endParaRPr lang="el-GR"/>
          </a:p>
        </p:txBody>
      </p:sp>
      <p:sp>
        <p:nvSpPr>
          <p:cNvPr id="141323" name="Line 11"/>
          <p:cNvSpPr>
            <a:spLocks noChangeShapeType="1"/>
          </p:cNvSpPr>
          <p:nvPr/>
        </p:nvSpPr>
        <p:spPr bwMode="auto">
          <a:xfrm>
            <a:off x="4857752" y="5949280"/>
            <a:ext cx="360363" cy="0"/>
          </a:xfrm>
          <a:prstGeom prst="line">
            <a:avLst/>
          </a:prstGeom>
          <a:noFill/>
          <a:ln w="9525">
            <a:solidFill>
              <a:schemeClr val="tx1"/>
            </a:solidFill>
            <a:round/>
            <a:headEnd/>
            <a:tailEnd type="triangle" w="med" len="med"/>
          </a:ln>
        </p:spPr>
        <p:txBody>
          <a:bodyPr/>
          <a:lstStyle/>
          <a:p>
            <a:endParaRPr lang="el-G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0" y="260350"/>
            <a:ext cx="9144000" cy="647700"/>
          </a:xfrm>
        </p:spPr>
        <p:txBody>
          <a:bodyPr/>
          <a:lstStyle/>
          <a:p>
            <a:pPr>
              <a:defRPr/>
            </a:pPr>
            <a:r>
              <a:rPr lang="el-GR" sz="1800" b="1" dirty="0" smtClean="0"/>
              <a:t>ΠΑΘΟΛΟΓΟΑΝΑΤΟΜΙΚΗ ΠΡΟΣΕΓΓΙΣΗ </a:t>
            </a:r>
            <a:br>
              <a:rPr lang="el-GR" sz="1800" b="1" dirty="0" smtClean="0"/>
            </a:br>
            <a:r>
              <a:rPr lang="el-GR" sz="1800" b="1" spc="600" dirty="0" smtClean="0"/>
              <a:t>ΑΙΜΟΡΡΑΓΙΑΣ</a:t>
            </a:r>
            <a:r>
              <a:rPr lang="el-GR" sz="1800" b="1" dirty="0" smtClean="0"/>
              <a:t> ΑΠΟ ΤΟ ΠΕΠΤΙΚΟ (Ι)</a:t>
            </a:r>
          </a:p>
        </p:txBody>
      </p:sp>
      <p:sp>
        <p:nvSpPr>
          <p:cNvPr id="155651" name="Rectangle 3"/>
          <p:cNvSpPr>
            <a:spLocks noGrp="1" noChangeArrowheads="1"/>
          </p:cNvSpPr>
          <p:nvPr>
            <p:ph type="body" idx="1"/>
          </p:nvPr>
        </p:nvSpPr>
        <p:spPr>
          <a:xfrm>
            <a:off x="179388" y="857250"/>
            <a:ext cx="8856662" cy="5740400"/>
          </a:xfrm>
        </p:spPr>
        <p:txBody>
          <a:bodyPr/>
          <a:lstStyle/>
          <a:p>
            <a:pPr marL="609600" indent="-609600"/>
            <a:r>
              <a:rPr lang="el-GR" sz="1600" dirty="0" smtClean="0"/>
              <a:t> Αιματέμεση (μετά από αρκετή παραμονή του αίματος στον στόμαχο            </a:t>
            </a:r>
            <a:r>
              <a:rPr lang="el-GR" sz="1600" dirty="0" err="1" smtClean="0"/>
              <a:t>καφεοειδής</a:t>
            </a:r>
            <a:r>
              <a:rPr lang="el-GR" sz="1600" dirty="0" smtClean="0"/>
              <a:t> έμετος</a:t>
            </a:r>
            <a:r>
              <a:rPr lang="en-US" sz="1600" dirty="0" smtClean="0"/>
              <a:t>)</a:t>
            </a:r>
            <a:endParaRPr lang="el-GR" sz="1600" dirty="0" smtClean="0"/>
          </a:p>
          <a:p>
            <a:pPr marL="609600" indent="-609600"/>
            <a:r>
              <a:rPr lang="el-GR" sz="1600" dirty="0" smtClean="0"/>
              <a:t>Μέλαινα κένωση </a:t>
            </a:r>
          </a:p>
          <a:p>
            <a:pPr marL="609600" indent="-609600"/>
            <a:r>
              <a:rPr lang="el-GR" sz="1600" dirty="0" smtClean="0"/>
              <a:t>Ερυθρά κένωση (εντερορραγία)</a:t>
            </a:r>
          </a:p>
          <a:p>
            <a:pPr marL="609600" indent="-609600">
              <a:buFontTx/>
              <a:buNone/>
            </a:pPr>
            <a:r>
              <a:rPr lang="el-GR" sz="1600" u="sng" dirty="0" smtClean="0"/>
              <a:t>Αιματέμεση ή /και μέλαινα</a:t>
            </a:r>
            <a:r>
              <a:rPr lang="el-GR" sz="1600" dirty="0" smtClean="0"/>
              <a:t>            </a:t>
            </a:r>
            <a:r>
              <a:rPr lang="en-US" sz="1600" dirty="0" smtClean="0"/>
              <a:t>                 </a:t>
            </a:r>
            <a:r>
              <a:rPr lang="el-GR" sz="1600" dirty="0" smtClean="0"/>
              <a:t>Αίτια </a:t>
            </a:r>
            <a:r>
              <a:rPr lang="el-GR" sz="1600" b="1" u="sng" dirty="0" smtClean="0"/>
              <a:t>πάνω </a:t>
            </a:r>
            <a:r>
              <a:rPr lang="el-GR" sz="1600" u="sng" dirty="0" smtClean="0"/>
              <a:t>από τη νήστιδα</a:t>
            </a:r>
          </a:p>
          <a:p>
            <a:pPr marL="609600" indent="-609600">
              <a:buFontTx/>
              <a:buNone/>
            </a:pPr>
            <a:endParaRPr lang="el-GR" sz="1600" u="sng" dirty="0" smtClean="0"/>
          </a:p>
          <a:p>
            <a:pPr marL="609600" indent="-609600">
              <a:buFontTx/>
              <a:buNone/>
            </a:pPr>
            <a:r>
              <a:rPr lang="el-GR" sz="1600" dirty="0" smtClean="0"/>
              <a:t>Αιματέμεση     ρήξη κιρσών</a:t>
            </a:r>
            <a:r>
              <a:rPr lang="en-US" sz="1600" dirty="0" smtClean="0"/>
              <a:t>	                         </a:t>
            </a:r>
            <a:r>
              <a:rPr lang="el-GR" sz="1600" dirty="0" smtClean="0"/>
              <a:t>είτε μέλαινα </a:t>
            </a:r>
            <a:r>
              <a:rPr lang="en-US" sz="1600" dirty="0" smtClean="0"/>
              <a:t>	</a:t>
            </a:r>
            <a:r>
              <a:rPr lang="el-GR" sz="1600" dirty="0" smtClean="0"/>
              <a:t>                αιμορραγία από έλκος </a:t>
            </a:r>
            <a:r>
              <a:rPr lang="en-US" sz="1600" dirty="0" smtClean="0"/>
              <a:t>	</a:t>
            </a:r>
            <a:endParaRPr lang="el-GR" sz="1600" dirty="0" smtClean="0"/>
          </a:p>
          <a:p>
            <a:pPr marL="609600" indent="-609600">
              <a:buFontTx/>
              <a:buNone/>
            </a:pPr>
            <a:r>
              <a:rPr lang="el-GR" sz="1600" dirty="0" smtClean="0"/>
              <a:t>                        οισοφάγου - σύνδρομο                είτε αιματέμεση                 διαβρωτική γαστρίτιδα    </a:t>
            </a:r>
          </a:p>
          <a:p>
            <a:pPr marL="609600" indent="-609600">
              <a:buFontTx/>
              <a:buNone/>
            </a:pPr>
            <a:r>
              <a:rPr lang="el-GR" sz="1600" dirty="0" smtClean="0"/>
              <a:t>		       </a:t>
            </a:r>
            <a:r>
              <a:rPr lang="en-US" sz="1600" dirty="0" smtClean="0"/>
              <a:t>Mallory  - Weiss</a:t>
            </a:r>
            <a:endParaRPr lang="el-GR" sz="1600" dirty="0" smtClean="0"/>
          </a:p>
          <a:p>
            <a:pPr marL="609600" indent="-609600">
              <a:buFontTx/>
              <a:buNone/>
            </a:pPr>
            <a:r>
              <a:rPr lang="el-GR" sz="1600" dirty="0" smtClean="0"/>
              <a:t>                                    </a:t>
            </a:r>
          </a:p>
          <a:p>
            <a:pPr marL="609600" indent="-609600">
              <a:buFontTx/>
              <a:buNone/>
            </a:pPr>
            <a:r>
              <a:rPr lang="el-GR" sz="1600" dirty="0" smtClean="0"/>
              <a:t> </a:t>
            </a:r>
          </a:p>
          <a:p>
            <a:pPr marL="609600" indent="-609600">
              <a:buFontTx/>
              <a:buNone/>
            </a:pPr>
            <a:r>
              <a:rPr lang="el-GR" sz="1600" dirty="0" smtClean="0"/>
              <a:t>Συνήθως μέλαινα          αιμορραγία από </a:t>
            </a:r>
            <a:r>
              <a:rPr lang="el-GR" sz="1600" dirty="0" err="1" smtClean="0"/>
              <a:t>διαφραγματοκήλη</a:t>
            </a:r>
            <a:endParaRPr lang="el-GR" sz="1600" dirty="0" smtClean="0"/>
          </a:p>
          <a:p>
            <a:pPr marL="609600" indent="-609600">
              <a:buFontTx/>
              <a:buNone/>
            </a:pPr>
            <a:r>
              <a:rPr lang="el-GR" sz="1600" dirty="0" smtClean="0"/>
              <a:t>                                            </a:t>
            </a:r>
            <a:r>
              <a:rPr lang="en-US" sz="1600" dirty="0" smtClean="0"/>
              <a:t>Ca </a:t>
            </a:r>
            <a:r>
              <a:rPr lang="el-GR" sz="1600" dirty="0" smtClean="0"/>
              <a:t>στομάχου</a:t>
            </a:r>
          </a:p>
          <a:p>
            <a:pPr marL="609600" indent="-609600">
              <a:buFontTx/>
              <a:buNone/>
            </a:pPr>
            <a:endParaRPr lang="el-GR" sz="1600" dirty="0" smtClean="0"/>
          </a:p>
          <a:p>
            <a:pPr marL="609600" indent="-609600">
              <a:buFontTx/>
              <a:buAutoNum type="arabicPeriod"/>
            </a:pPr>
            <a:r>
              <a:rPr lang="el-GR" sz="1600" dirty="0" smtClean="0"/>
              <a:t>Συχνότερο αίτιο αιμορραγίας απ’</a:t>
            </a:r>
            <a:r>
              <a:rPr lang="en-US" sz="1600" dirty="0" smtClean="0"/>
              <a:t> </a:t>
            </a:r>
            <a:r>
              <a:rPr lang="el-GR" sz="1600" dirty="0" smtClean="0"/>
              <a:t>το ανώτερο πεπτικό: (40%) Γαστρο12δακτυλικό </a:t>
            </a:r>
            <a:r>
              <a:rPr lang="el-GR" sz="1600" b="1" dirty="0" smtClean="0"/>
              <a:t>έλκος</a:t>
            </a:r>
            <a:r>
              <a:rPr lang="el-GR" sz="1600" dirty="0" smtClean="0"/>
              <a:t> </a:t>
            </a:r>
          </a:p>
          <a:p>
            <a:pPr marL="609600" indent="-609600">
              <a:buFontTx/>
              <a:buAutoNum type="arabicPeriod"/>
            </a:pPr>
            <a:r>
              <a:rPr lang="el-GR" sz="1600" dirty="0" err="1" smtClean="0"/>
              <a:t>Βαρειά</a:t>
            </a:r>
            <a:r>
              <a:rPr lang="el-GR" sz="1600" dirty="0" smtClean="0"/>
              <a:t> οισοφαγίτιδα – σύνδρομο </a:t>
            </a:r>
            <a:r>
              <a:rPr lang="en-US" sz="1600" dirty="0" smtClean="0"/>
              <a:t>Mallory – Weiss </a:t>
            </a:r>
            <a:r>
              <a:rPr lang="el-GR" sz="1600" dirty="0" smtClean="0"/>
              <a:t>(αιμορραγία από ρήξη του βλεννογόνου της </a:t>
            </a:r>
            <a:r>
              <a:rPr lang="el-GR" sz="1600" dirty="0" err="1" smtClean="0"/>
              <a:t>καρδιοοισοφαγικής</a:t>
            </a:r>
            <a:r>
              <a:rPr lang="el-GR" sz="1600" dirty="0" smtClean="0"/>
              <a:t> συμβολής)</a:t>
            </a:r>
          </a:p>
          <a:p>
            <a:pPr marL="609600" indent="-609600">
              <a:buFontTx/>
              <a:buAutoNum type="arabicPeriod"/>
            </a:pPr>
            <a:r>
              <a:rPr lang="el-GR" sz="1600" dirty="0" smtClean="0"/>
              <a:t>Κιρσοί του οισοφάγου (3%)</a:t>
            </a:r>
          </a:p>
          <a:p>
            <a:pPr marL="609600" indent="-609600">
              <a:buFontTx/>
              <a:buAutoNum type="arabicPeriod"/>
            </a:pPr>
            <a:r>
              <a:rPr lang="el-GR" sz="1600" dirty="0" smtClean="0"/>
              <a:t>Διαβρωτική οξεία γαστρίτιδα (π.χ. συνέπεια οξέος αλκοολισμού)       </a:t>
            </a:r>
          </a:p>
        </p:txBody>
      </p:sp>
      <p:sp>
        <p:nvSpPr>
          <p:cNvPr id="155652" name="Line 4"/>
          <p:cNvSpPr>
            <a:spLocks noChangeShapeType="1"/>
          </p:cNvSpPr>
          <p:nvPr/>
        </p:nvSpPr>
        <p:spPr bwMode="auto">
          <a:xfrm>
            <a:off x="6660232" y="1071563"/>
            <a:ext cx="431800" cy="0"/>
          </a:xfrm>
          <a:prstGeom prst="line">
            <a:avLst/>
          </a:prstGeom>
          <a:noFill/>
          <a:ln w="9525">
            <a:solidFill>
              <a:schemeClr val="tx1"/>
            </a:solidFill>
            <a:round/>
            <a:headEnd/>
            <a:tailEnd type="triangle" w="med" len="med"/>
          </a:ln>
        </p:spPr>
        <p:txBody>
          <a:bodyPr/>
          <a:lstStyle/>
          <a:p>
            <a:endParaRPr lang="el-GR"/>
          </a:p>
        </p:txBody>
      </p:sp>
      <p:sp>
        <p:nvSpPr>
          <p:cNvPr id="155653" name="Line 5"/>
          <p:cNvSpPr>
            <a:spLocks noChangeShapeType="1"/>
          </p:cNvSpPr>
          <p:nvPr/>
        </p:nvSpPr>
        <p:spPr bwMode="auto">
          <a:xfrm flipH="1">
            <a:off x="2571736" y="1928802"/>
            <a:ext cx="1152525" cy="0"/>
          </a:xfrm>
          <a:prstGeom prst="line">
            <a:avLst/>
          </a:prstGeom>
          <a:noFill/>
          <a:ln w="9525">
            <a:solidFill>
              <a:schemeClr val="tx1"/>
            </a:solidFill>
            <a:round/>
            <a:headEnd/>
            <a:tailEnd type="triangle" w="med" len="med"/>
          </a:ln>
        </p:spPr>
        <p:txBody>
          <a:bodyPr/>
          <a:lstStyle/>
          <a:p>
            <a:endParaRPr lang="el-GR"/>
          </a:p>
        </p:txBody>
      </p:sp>
      <p:sp>
        <p:nvSpPr>
          <p:cNvPr id="155654" name="AutoShape 7"/>
          <p:cNvSpPr>
            <a:spLocks/>
          </p:cNvSpPr>
          <p:nvPr/>
        </p:nvSpPr>
        <p:spPr bwMode="auto">
          <a:xfrm>
            <a:off x="1214414" y="2500306"/>
            <a:ext cx="214312" cy="857250"/>
          </a:xfrm>
          <a:prstGeom prst="leftBrace">
            <a:avLst>
              <a:gd name="adj1" fmla="val 53945"/>
              <a:gd name="adj2" fmla="val 50000"/>
            </a:avLst>
          </a:prstGeom>
          <a:noFill/>
          <a:ln w="9525">
            <a:solidFill>
              <a:schemeClr val="tx1"/>
            </a:solidFill>
            <a:round/>
            <a:headEnd/>
            <a:tailEnd/>
          </a:ln>
        </p:spPr>
        <p:txBody>
          <a:bodyPr wrap="none" anchor="ctr"/>
          <a:lstStyle/>
          <a:p>
            <a:endParaRPr lang="el-GR"/>
          </a:p>
        </p:txBody>
      </p:sp>
      <p:sp>
        <p:nvSpPr>
          <p:cNvPr id="155655" name="AutoShape 8"/>
          <p:cNvSpPr>
            <a:spLocks/>
          </p:cNvSpPr>
          <p:nvPr/>
        </p:nvSpPr>
        <p:spPr bwMode="auto">
          <a:xfrm>
            <a:off x="5786446" y="2428868"/>
            <a:ext cx="576262" cy="865187"/>
          </a:xfrm>
          <a:prstGeom prst="leftBrace">
            <a:avLst>
              <a:gd name="adj1" fmla="val 12511"/>
              <a:gd name="adj2" fmla="val 50000"/>
            </a:avLst>
          </a:prstGeom>
          <a:noFill/>
          <a:ln w="9525">
            <a:solidFill>
              <a:schemeClr val="tx1"/>
            </a:solidFill>
            <a:round/>
            <a:headEnd/>
            <a:tailEnd/>
          </a:ln>
        </p:spPr>
        <p:txBody>
          <a:bodyPr wrap="none" anchor="ctr"/>
          <a:lstStyle/>
          <a:p>
            <a:endParaRPr lang="el-GR"/>
          </a:p>
        </p:txBody>
      </p:sp>
      <p:sp>
        <p:nvSpPr>
          <p:cNvPr id="155656" name="AutoShape 9"/>
          <p:cNvSpPr>
            <a:spLocks/>
          </p:cNvSpPr>
          <p:nvPr/>
        </p:nvSpPr>
        <p:spPr bwMode="auto">
          <a:xfrm>
            <a:off x="2000232" y="3786190"/>
            <a:ext cx="215900" cy="504825"/>
          </a:xfrm>
          <a:prstGeom prst="leftBrace">
            <a:avLst>
              <a:gd name="adj1" fmla="val 19485"/>
              <a:gd name="adj2" fmla="val 50000"/>
            </a:avLst>
          </a:prstGeom>
          <a:noFill/>
          <a:ln w="9525">
            <a:solidFill>
              <a:schemeClr val="tx1"/>
            </a:solidFill>
            <a:round/>
            <a:headEnd/>
            <a:tailEnd/>
          </a:ln>
        </p:spPr>
        <p:txBody>
          <a:bodyPr wrap="none" anchor="ctr"/>
          <a:lstStyle/>
          <a:p>
            <a:endParaRPr lang="el-G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0" y="274638"/>
            <a:ext cx="9144000" cy="850900"/>
          </a:xfrm>
        </p:spPr>
        <p:txBody>
          <a:bodyPr/>
          <a:lstStyle/>
          <a:p>
            <a:pPr>
              <a:defRPr/>
            </a:pPr>
            <a:r>
              <a:rPr lang="el-GR" sz="1800" b="1" dirty="0" smtClean="0"/>
              <a:t>ΠΑΘΟΛΟΓΟΑΝΑΤΟΜΙΚΗ ΠΡΟΣΕΓΓΙΣΗ </a:t>
            </a:r>
            <a:r>
              <a:rPr lang="el-GR" sz="1800" b="1" spc="600" dirty="0" smtClean="0"/>
              <a:t>ΑΙΜΟΡΡΑΓΙΑΣ</a:t>
            </a:r>
            <a:r>
              <a:rPr lang="el-GR" sz="1800" b="1" dirty="0" smtClean="0"/>
              <a:t> ΑΠΟ ΤΟ ΠΕΠΤΙΚΟ</a:t>
            </a:r>
            <a:br>
              <a:rPr lang="el-GR" sz="1800" b="1" dirty="0" smtClean="0"/>
            </a:br>
            <a:r>
              <a:rPr lang="el-GR" sz="1800" b="1" dirty="0" smtClean="0"/>
              <a:t>(συνέχεια) </a:t>
            </a:r>
          </a:p>
        </p:txBody>
      </p:sp>
      <p:sp>
        <p:nvSpPr>
          <p:cNvPr id="156675" name="Rectangle 3"/>
          <p:cNvSpPr>
            <a:spLocks noGrp="1" noChangeArrowheads="1"/>
          </p:cNvSpPr>
          <p:nvPr>
            <p:ph type="body" idx="1"/>
          </p:nvPr>
        </p:nvSpPr>
        <p:spPr>
          <a:xfrm>
            <a:off x="323850" y="1125538"/>
            <a:ext cx="8569325" cy="5472112"/>
          </a:xfrm>
        </p:spPr>
        <p:txBody>
          <a:bodyPr/>
          <a:lstStyle/>
          <a:p>
            <a:pPr marL="609600" indent="-609600">
              <a:buFontTx/>
              <a:buNone/>
            </a:pPr>
            <a:r>
              <a:rPr lang="el-GR" sz="1600" dirty="0" smtClean="0"/>
              <a:t>Συχνότερο αίτιο οξείας και άφθονης αιμορραγίας από το </a:t>
            </a:r>
            <a:r>
              <a:rPr lang="el-GR" sz="1600" b="1" u="sng" dirty="0" smtClean="0"/>
              <a:t>κατώτερο</a:t>
            </a:r>
            <a:r>
              <a:rPr lang="el-GR" sz="1600" u="sng" dirty="0" smtClean="0"/>
              <a:t> πεπτικό</a:t>
            </a:r>
            <a:r>
              <a:rPr lang="el-GR" sz="1600" dirty="0" smtClean="0"/>
              <a:t> </a:t>
            </a:r>
          </a:p>
          <a:p>
            <a:pPr marL="609600" indent="-609600">
              <a:buFontTx/>
              <a:buNone/>
            </a:pPr>
            <a:r>
              <a:rPr lang="el-GR" sz="1600" dirty="0" smtClean="0"/>
              <a:t>1.</a:t>
            </a:r>
            <a:r>
              <a:rPr lang="el-GR" sz="1600" u="sng" dirty="0" smtClean="0"/>
              <a:t> </a:t>
            </a:r>
            <a:r>
              <a:rPr lang="el-GR" sz="1600" u="sng" dirty="0" err="1" smtClean="0"/>
              <a:t>Εκκολπώματα</a:t>
            </a:r>
            <a:r>
              <a:rPr lang="el-GR" sz="1600" u="sng" dirty="0" smtClean="0"/>
              <a:t>:</a:t>
            </a:r>
            <a:r>
              <a:rPr lang="el-GR" sz="1600" dirty="0" smtClean="0"/>
              <a:t> συνηθέστερα στο σιγμοειδές </a:t>
            </a:r>
          </a:p>
          <a:p>
            <a:pPr marL="609600" indent="-609600">
              <a:buFontTx/>
              <a:buNone/>
            </a:pPr>
            <a:r>
              <a:rPr lang="el-GR" sz="1600" dirty="0" smtClean="0"/>
              <a:t> Δ.Δ: ρήξη </a:t>
            </a:r>
            <a:r>
              <a:rPr lang="el-GR" sz="1600" dirty="0" err="1" smtClean="0"/>
              <a:t>αρτηριοσκληρυντικού</a:t>
            </a:r>
            <a:r>
              <a:rPr lang="el-GR" sz="1600" dirty="0" smtClean="0"/>
              <a:t> κλάδου </a:t>
            </a:r>
            <a:r>
              <a:rPr lang="el-GR" sz="1600" dirty="0" err="1" smtClean="0"/>
              <a:t>μεσεντερίων</a:t>
            </a:r>
            <a:r>
              <a:rPr lang="el-GR" sz="1600" dirty="0" smtClean="0"/>
              <a:t> αγγείων </a:t>
            </a:r>
          </a:p>
          <a:p>
            <a:pPr marL="609600" indent="-609600">
              <a:buFontTx/>
              <a:buNone/>
            </a:pPr>
            <a:r>
              <a:rPr lang="el-GR" sz="1600" dirty="0" smtClean="0"/>
              <a:t>• Αιμορραγία από </a:t>
            </a:r>
            <a:r>
              <a:rPr lang="el-GR" sz="1600" dirty="0" err="1" smtClean="0"/>
              <a:t>Μεκέλεια</a:t>
            </a:r>
            <a:r>
              <a:rPr lang="el-GR" sz="1600" dirty="0" smtClean="0"/>
              <a:t> απόφυση (συχνότερη σε μικρότερες ηλικιακές ομάδες) λόγω</a:t>
            </a:r>
          </a:p>
          <a:p>
            <a:pPr marL="609600" indent="-609600">
              <a:buFontTx/>
              <a:buNone/>
            </a:pPr>
            <a:r>
              <a:rPr lang="el-GR" sz="1600" dirty="0" smtClean="0"/>
              <a:t>εξέλκωσης έκτοπου γαστρικού βλεννογόνου </a:t>
            </a:r>
          </a:p>
          <a:p>
            <a:pPr marL="609600" indent="-609600">
              <a:buFontTx/>
              <a:buNone/>
            </a:pPr>
            <a:r>
              <a:rPr lang="el-GR" sz="1600" dirty="0" smtClean="0"/>
              <a:t>2. Αιμορροΐδες</a:t>
            </a:r>
          </a:p>
          <a:p>
            <a:pPr marL="609600" indent="-609600">
              <a:buFontTx/>
              <a:buNone/>
            </a:pPr>
            <a:r>
              <a:rPr lang="el-GR" sz="1600" dirty="0" smtClean="0"/>
              <a:t>3. Πολύποδες ή καρκινώματα</a:t>
            </a:r>
          </a:p>
          <a:p>
            <a:pPr marL="609600" indent="-609600">
              <a:buFontTx/>
              <a:buNone/>
            </a:pPr>
            <a:r>
              <a:rPr lang="el-GR" sz="1600" dirty="0" smtClean="0"/>
              <a:t>    • Μακροχρόνια ανορεξία / απώλεια βάρους       ένδειξη κακοήθους </a:t>
            </a:r>
            <a:r>
              <a:rPr lang="el-GR" sz="1600" dirty="0" err="1" smtClean="0"/>
              <a:t>νεοπλασματικής</a:t>
            </a:r>
            <a:r>
              <a:rPr lang="el-GR" sz="1600" dirty="0" smtClean="0"/>
              <a:t> νόσου </a:t>
            </a:r>
          </a:p>
          <a:p>
            <a:pPr marL="609600" indent="-609600">
              <a:buFontTx/>
              <a:buNone/>
            </a:pPr>
            <a:r>
              <a:rPr lang="el-GR" sz="1600" dirty="0" smtClean="0"/>
              <a:t>4. Αιμορραγική ελκώδης κολίτιδα (συνυπάρχει διάρροια) </a:t>
            </a:r>
          </a:p>
          <a:p>
            <a:pPr marL="609600" indent="-609600">
              <a:buFontTx/>
              <a:buNone/>
            </a:pPr>
            <a:r>
              <a:rPr lang="el-GR" sz="1600" dirty="0" smtClean="0"/>
              <a:t>    • άλλα διαρροϊκά σύνδρομα (</a:t>
            </a:r>
            <a:r>
              <a:rPr lang="el-GR" sz="1600" dirty="0" err="1" smtClean="0"/>
              <a:t>αμοιβαδική</a:t>
            </a:r>
            <a:r>
              <a:rPr lang="el-GR" sz="1600" dirty="0" smtClean="0"/>
              <a:t> κολίτιδα)</a:t>
            </a:r>
          </a:p>
          <a:p>
            <a:pPr marL="609600" indent="-609600">
              <a:buFontTx/>
              <a:buNone/>
            </a:pPr>
            <a:r>
              <a:rPr lang="el-GR" sz="1600" dirty="0" smtClean="0"/>
              <a:t>              </a:t>
            </a:r>
          </a:p>
          <a:p>
            <a:pPr marL="609600" indent="-609600">
              <a:buFontTx/>
              <a:buNone/>
            </a:pPr>
            <a:r>
              <a:rPr lang="el-GR" sz="1600" dirty="0" smtClean="0"/>
              <a:t>                                        • </a:t>
            </a:r>
            <a:r>
              <a:rPr lang="el-GR" sz="1600" b="1" dirty="0" smtClean="0"/>
              <a:t>ΕΝΔΟΣΚΟΠΗΣΗ •</a:t>
            </a:r>
            <a:r>
              <a:rPr lang="el-GR" sz="1600" dirty="0" smtClean="0"/>
              <a:t>   </a:t>
            </a:r>
          </a:p>
          <a:p>
            <a:pPr marL="609600" indent="-609600">
              <a:buFontTx/>
              <a:buNone/>
            </a:pPr>
            <a:r>
              <a:rPr lang="el-GR" sz="1600" dirty="0" smtClean="0"/>
              <a:t>• Σε χρόνια λανθάνουσα απώλεια αίματος από το πεπτικό            σιδηροπενική αναιμία  </a:t>
            </a:r>
          </a:p>
          <a:p>
            <a:pPr marL="609600" indent="-609600">
              <a:buFontTx/>
              <a:buNone/>
            </a:pPr>
            <a:endParaRPr lang="el-GR" sz="1600" dirty="0" smtClean="0"/>
          </a:p>
          <a:p>
            <a:pPr marL="609600" indent="-609600">
              <a:buFontTx/>
              <a:buNone/>
            </a:pPr>
            <a:r>
              <a:rPr lang="el-GR" sz="1600" dirty="0" smtClean="0"/>
              <a:t>Σε μαζική αιμορραγία: </a:t>
            </a:r>
            <a:r>
              <a:rPr lang="el-GR" sz="1600" dirty="0" err="1" smtClean="0"/>
              <a:t>υποογκαιμική</a:t>
            </a:r>
            <a:r>
              <a:rPr lang="el-GR" sz="1600" dirty="0" smtClean="0"/>
              <a:t> καταπληξία </a:t>
            </a:r>
          </a:p>
          <a:p>
            <a:pPr marL="609600" indent="-609600">
              <a:buFontTx/>
              <a:buNone/>
            </a:pPr>
            <a:r>
              <a:rPr lang="el-GR" sz="1600" u="sng" dirty="0" smtClean="0"/>
              <a:t> </a:t>
            </a:r>
          </a:p>
        </p:txBody>
      </p:sp>
      <p:sp>
        <p:nvSpPr>
          <p:cNvPr id="156676" name="Line 4"/>
          <p:cNvSpPr>
            <a:spLocks noChangeShapeType="1"/>
          </p:cNvSpPr>
          <p:nvPr/>
        </p:nvSpPr>
        <p:spPr bwMode="auto">
          <a:xfrm>
            <a:off x="4286248" y="3357562"/>
            <a:ext cx="288925" cy="0"/>
          </a:xfrm>
          <a:prstGeom prst="line">
            <a:avLst/>
          </a:prstGeom>
          <a:noFill/>
          <a:ln w="9525">
            <a:solidFill>
              <a:schemeClr val="tx1"/>
            </a:solidFill>
            <a:round/>
            <a:headEnd/>
            <a:tailEnd type="triangle" w="med" len="med"/>
          </a:ln>
        </p:spPr>
        <p:txBody>
          <a:bodyPr/>
          <a:lstStyle/>
          <a:p>
            <a:endParaRPr lang="el-GR"/>
          </a:p>
        </p:txBody>
      </p:sp>
      <p:sp>
        <p:nvSpPr>
          <p:cNvPr id="156677" name="Line 5"/>
          <p:cNvSpPr>
            <a:spLocks noChangeShapeType="1"/>
          </p:cNvSpPr>
          <p:nvPr/>
        </p:nvSpPr>
        <p:spPr bwMode="auto">
          <a:xfrm>
            <a:off x="5357818" y="4786322"/>
            <a:ext cx="357190" cy="45719"/>
          </a:xfrm>
          <a:prstGeom prst="line">
            <a:avLst/>
          </a:prstGeom>
          <a:noFill/>
          <a:ln w="9525">
            <a:solidFill>
              <a:schemeClr val="tx1"/>
            </a:solidFill>
            <a:round/>
            <a:headEnd/>
            <a:tailEnd type="triangle" w="med" len="med"/>
          </a:ln>
        </p:spPr>
        <p:txBody>
          <a:bodyPr/>
          <a:lstStyle/>
          <a:p>
            <a:endParaRPr lang="el-G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04813"/>
            <a:ext cx="9144000" cy="6453187"/>
          </a:xfrm>
        </p:spPr>
        <p:txBody>
          <a:bodyPr/>
          <a:lstStyle/>
          <a:p>
            <a:pPr>
              <a:defRPr/>
            </a:pPr>
            <a:r>
              <a:rPr lang="el-GR" sz="2000" dirty="0" smtClean="0"/>
              <a:t>Άρρην 72 ετών, αλκοολικός,  με ιστορικό πολλαπλών επεισοδίων από το ανώτερο γαστρεντερικό, διακομίζεται με </a:t>
            </a:r>
            <a:r>
              <a:rPr lang="el-GR" sz="2000" dirty="0" err="1" smtClean="0"/>
              <a:t>συγκοπτικό</a:t>
            </a:r>
            <a:r>
              <a:rPr lang="el-GR" sz="2000" dirty="0" smtClean="0"/>
              <a:t> επεισόδιο και κοιλιακό άλγος. Ωχρότητα επιπεφυκότων. Πόνος κατά την ψηλάφηση του </a:t>
            </a:r>
            <a:r>
              <a:rPr lang="el-GR" sz="2000" dirty="0" err="1" smtClean="0"/>
              <a:t>επιγαστρίου</a:t>
            </a:r>
            <a:r>
              <a:rPr lang="en-US" sz="2000" dirty="0" smtClean="0"/>
              <a:t>.</a:t>
            </a:r>
            <a:endParaRPr lang="el-GR" sz="2000" dirty="0" smtClean="0"/>
          </a:p>
          <a:p>
            <a:pPr>
              <a:defRPr/>
            </a:pPr>
            <a:r>
              <a:rPr lang="el-GR" sz="2000" dirty="0" smtClean="0"/>
              <a:t>Αρτηριακή πίεση </a:t>
            </a:r>
            <a:r>
              <a:rPr lang="el-GR" sz="2000" b="1" dirty="0" smtClean="0"/>
              <a:t>96/72</a:t>
            </a:r>
            <a:r>
              <a:rPr lang="el-GR" sz="2000" dirty="0" smtClean="0"/>
              <a:t>, 104 </a:t>
            </a:r>
            <a:r>
              <a:rPr lang="el-GR" sz="2000" dirty="0" err="1" smtClean="0"/>
              <a:t>σφύξεις</a:t>
            </a:r>
            <a:r>
              <a:rPr lang="el-GR" sz="2000" dirty="0" smtClean="0"/>
              <a:t>, 24 αναπνοές, </a:t>
            </a:r>
            <a:r>
              <a:rPr lang="el-GR" sz="2000" b="1" dirty="0" smtClean="0"/>
              <a:t>μέλαινα κένωση</a:t>
            </a:r>
            <a:r>
              <a:rPr lang="el-GR" sz="2000" dirty="0" smtClean="0"/>
              <a:t>.</a:t>
            </a:r>
          </a:p>
          <a:p>
            <a:pPr>
              <a:defRPr/>
            </a:pPr>
            <a:r>
              <a:rPr lang="el-GR" sz="2000" b="1" dirty="0" smtClean="0"/>
              <a:t>Αιμοσφαιρίνη</a:t>
            </a:r>
            <a:r>
              <a:rPr lang="en-US" sz="2000" b="1" dirty="0" smtClean="0"/>
              <a:t>: 4,1 g/</a:t>
            </a:r>
            <a:r>
              <a:rPr lang="en-US" sz="2000" b="1" dirty="0" err="1" smtClean="0"/>
              <a:t>dL</a:t>
            </a:r>
            <a:r>
              <a:rPr lang="en-US" sz="2000" b="1" dirty="0" smtClean="0"/>
              <a:t>, </a:t>
            </a:r>
            <a:r>
              <a:rPr lang="el-GR" sz="2000" b="1" dirty="0" smtClean="0"/>
              <a:t>αιματοκρίτης </a:t>
            </a:r>
            <a:r>
              <a:rPr lang="en-US" sz="2000" b="1" dirty="0" smtClean="0"/>
              <a:t>: 12,9%</a:t>
            </a:r>
          </a:p>
          <a:p>
            <a:pPr>
              <a:defRPr/>
            </a:pPr>
            <a:r>
              <a:rPr lang="en-US" sz="2000" i="1" dirty="0" smtClean="0"/>
              <a:t>Y</a:t>
            </a:r>
            <a:r>
              <a:rPr lang="el-GR" sz="2000" i="1" dirty="0" err="1" smtClean="0"/>
              <a:t>πολευκωματιναιμία</a:t>
            </a:r>
            <a:r>
              <a:rPr lang="el-GR" sz="2000" i="1" dirty="0" smtClean="0"/>
              <a:t>  </a:t>
            </a:r>
            <a:r>
              <a:rPr lang="el-GR" sz="2000" dirty="0" smtClean="0"/>
              <a:t>ορού</a:t>
            </a:r>
          </a:p>
          <a:p>
            <a:pPr>
              <a:defRPr/>
            </a:pPr>
            <a:r>
              <a:rPr lang="el-GR" sz="2000" i="1" dirty="0" smtClean="0"/>
              <a:t>Όχι επαρκής πρόσληψη λευκωμάτων </a:t>
            </a:r>
            <a:r>
              <a:rPr lang="el-GR" sz="2000" dirty="0" smtClean="0"/>
              <a:t>από τις τροφές· είναι αλκοολικός ο ασθενής.</a:t>
            </a:r>
          </a:p>
          <a:p>
            <a:pPr>
              <a:defRPr/>
            </a:pPr>
            <a:r>
              <a:rPr lang="el-GR" sz="2000" dirty="0" smtClean="0"/>
              <a:t>Τοποθέτηση </a:t>
            </a:r>
            <a:r>
              <a:rPr lang="el-GR" sz="2000" dirty="0" err="1" smtClean="0"/>
              <a:t>ρινογαστρικού</a:t>
            </a:r>
            <a:r>
              <a:rPr lang="el-GR" sz="2000" dirty="0" smtClean="0"/>
              <a:t> καθετήρα. </a:t>
            </a:r>
            <a:r>
              <a:rPr lang="el-GR" sz="2000" b="1" dirty="0" err="1" smtClean="0"/>
              <a:t>Καφεοειδές</a:t>
            </a:r>
            <a:r>
              <a:rPr lang="el-GR" sz="2000" b="1" dirty="0" smtClean="0"/>
              <a:t> γαστρικό περιεχόμενο, θετικό για αίμα.</a:t>
            </a:r>
          </a:p>
          <a:p>
            <a:pPr>
              <a:defRPr/>
            </a:pPr>
            <a:r>
              <a:rPr lang="el-GR" sz="2000" dirty="0" smtClean="0">
                <a:effectLst>
                  <a:outerShdw blurRad="38100" dist="38100" dir="2700000" algn="tl">
                    <a:srgbClr val="000000">
                      <a:alpha val="43137"/>
                    </a:srgbClr>
                  </a:outerShdw>
                </a:effectLst>
              </a:rPr>
              <a:t>Μετά από μεταγγίσεις αίματος,</a:t>
            </a:r>
            <a:r>
              <a:rPr lang="el-GR" sz="2000" dirty="0" smtClean="0"/>
              <a:t> ο αιματοκρίτης  ανεβαίνει στο 38%.</a:t>
            </a:r>
          </a:p>
          <a:p>
            <a:pPr>
              <a:defRPr/>
            </a:pPr>
            <a:r>
              <a:rPr lang="el-GR" sz="2000" dirty="0" smtClean="0"/>
              <a:t>Ενδοσκοπικά, μεγάλο </a:t>
            </a:r>
            <a:r>
              <a:rPr lang="el-GR" sz="2000" b="1" dirty="0" smtClean="0"/>
              <a:t>γαστρικό έλκος </a:t>
            </a:r>
            <a:r>
              <a:rPr lang="el-GR" sz="2000" dirty="0" smtClean="0"/>
              <a:t>στο έλασσον τόξο στο άντρο. Αρνητικές για κακοήθεια οι ληφθείσες  </a:t>
            </a:r>
            <a:r>
              <a:rPr lang="el-GR" sz="2000" b="1" dirty="0" smtClean="0"/>
              <a:t>πολλαπλές </a:t>
            </a:r>
            <a:r>
              <a:rPr lang="el-GR" sz="2000" dirty="0" smtClean="0"/>
              <a:t>βιοψίες.</a:t>
            </a:r>
          </a:p>
          <a:p>
            <a:pPr>
              <a:defRPr/>
            </a:pPr>
            <a:r>
              <a:rPr lang="el-GR" sz="2000" dirty="0" smtClean="0"/>
              <a:t>Συντηρητική αγωγή. Συστάσεις αποφυγής ασπιρίνης και αλκοόλ.</a:t>
            </a:r>
          </a:p>
          <a:p>
            <a:pPr>
              <a:defRPr/>
            </a:pPr>
            <a:r>
              <a:rPr lang="el-GR" sz="2000" dirty="0" smtClean="0"/>
              <a:t>Πολλαπλές εμφανίσεις παρόμοιων επεισοδίων γαστρορραγίας. Έτσι</a:t>
            </a:r>
            <a:r>
              <a:rPr lang="en-US" sz="2000" dirty="0" smtClean="0"/>
              <a:t>,</a:t>
            </a:r>
            <a:r>
              <a:rPr lang="el-GR" sz="2000" dirty="0" smtClean="0"/>
              <a:t> διενεργείται </a:t>
            </a:r>
            <a:r>
              <a:rPr lang="el-GR" sz="2000" dirty="0" err="1" smtClean="0"/>
              <a:t>βαγοτομή</a:t>
            </a:r>
            <a:r>
              <a:rPr lang="el-GR" sz="2000" dirty="0" smtClean="0"/>
              <a:t> και </a:t>
            </a:r>
            <a:r>
              <a:rPr lang="el-GR" sz="2000" dirty="0" err="1" smtClean="0"/>
              <a:t>αντρεκτομή</a:t>
            </a:r>
            <a:r>
              <a:rPr lang="el-GR" sz="2000" dirty="0" smtClean="0"/>
              <a:t>  </a:t>
            </a:r>
            <a:r>
              <a:rPr lang="en-US" sz="2000" dirty="0" err="1" smtClean="0"/>
              <a:t>Billroth</a:t>
            </a:r>
            <a:r>
              <a:rPr lang="en-US" sz="2000" dirty="0" smtClean="0"/>
              <a:t> II.</a:t>
            </a:r>
            <a:endParaRPr lang="el-GR" sz="20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slide(fromLeft)">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5" descr="gas230"/>
          <p:cNvPicPr>
            <a:picLocks noChangeAspect="1" noChangeArrowheads="1"/>
          </p:cNvPicPr>
          <p:nvPr/>
        </p:nvPicPr>
        <p:blipFill>
          <a:blip r:embed="rId2" cstate="print"/>
          <a:srcRect/>
          <a:stretch>
            <a:fillRect/>
          </a:stretch>
        </p:blipFill>
        <p:spPr bwMode="auto">
          <a:xfrm>
            <a:off x="0" y="0"/>
            <a:ext cx="4873625" cy="6858000"/>
          </a:xfrm>
          <a:prstGeom prst="rect">
            <a:avLst/>
          </a:prstGeom>
          <a:noFill/>
          <a:ln w="9525">
            <a:noFill/>
            <a:miter lim="800000"/>
            <a:headEnd/>
            <a:tailEnd/>
          </a:ln>
        </p:spPr>
      </p:pic>
      <p:pic>
        <p:nvPicPr>
          <p:cNvPr id="158723" name="Picture 5" descr="gas240"/>
          <p:cNvPicPr>
            <a:picLocks noChangeAspect="1" noChangeArrowheads="1"/>
          </p:cNvPicPr>
          <p:nvPr/>
        </p:nvPicPr>
        <p:blipFill>
          <a:blip r:embed="rId3" cstate="print"/>
          <a:srcRect/>
          <a:stretch>
            <a:fillRect/>
          </a:stretch>
        </p:blipFill>
        <p:spPr bwMode="auto">
          <a:xfrm>
            <a:off x="4857750" y="3625850"/>
            <a:ext cx="4286250" cy="3232150"/>
          </a:xfrm>
          <a:prstGeom prst="rect">
            <a:avLst/>
          </a:prstGeom>
          <a:noFill/>
          <a:ln w="9525">
            <a:noFill/>
            <a:miter lim="800000"/>
            <a:headEnd/>
            <a:tailEnd/>
          </a:ln>
        </p:spPr>
      </p:pic>
      <p:sp>
        <p:nvSpPr>
          <p:cNvPr id="4" name="1 - Τίτλος"/>
          <p:cNvSpPr>
            <a:spLocks noGrp="1"/>
          </p:cNvSpPr>
          <p:nvPr>
            <p:ph type="title"/>
          </p:nvPr>
        </p:nvSpPr>
        <p:spPr>
          <a:xfrm>
            <a:off x="5003800" y="1571625"/>
            <a:ext cx="4140200" cy="428625"/>
          </a:xfrm>
        </p:spPr>
        <p:txBody>
          <a:bodyPr>
            <a:normAutofit fontScale="90000"/>
          </a:bodyPr>
          <a:lstStyle/>
          <a:p>
            <a:r>
              <a:rPr lang="el-GR" sz="2000" b="1" u="sng" dirty="0" smtClean="0"/>
              <a:t>ΧΡΟΝΙΟ</a:t>
            </a:r>
            <a:r>
              <a:rPr lang="el-GR" sz="2000" b="1" dirty="0" smtClean="0"/>
              <a:t> ΓΑΣΤΡΙΚΟ ΕΛΚΟΣ</a:t>
            </a:r>
            <a:r>
              <a:rPr lang="en-US" sz="2000" b="1" dirty="0" smtClean="0"/>
              <a:t>:</a:t>
            </a:r>
            <a:r>
              <a:rPr lang="el-GR" sz="2000" dirty="0" smtClean="0"/>
              <a:t/>
            </a:r>
            <a:br>
              <a:rPr lang="el-GR" sz="2000" dirty="0" smtClean="0"/>
            </a:br>
            <a:r>
              <a:rPr lang="el-GR" sz="1800" dirty="0" smtClean="0"/>
              <a:t>απότομη μετάβαση του γαστρικού βλεννογόνου σε  ευμέγεθες, στρογγυλό έλλειμμα.</a:t>
            </a:r>
            <a:br>
              <a:rPr lang="el-GR" sz="1800" dirty="0" smtClean="0"/>
            </a:br>
            <a:r>
              <a:rPr lang="el-GR" sz="1800" dirty="0" smtClean="0"/>
              <a:t>Παρά την καλοήθη εμφάνιση, επιβάλλεται επιβεβαίωση της καλοήθους (φλεγμονώδους) φύσης της αλλοίωσης με λήψη </a:t>
            </a:r>
            <a:r>
              <a:rPr lang="el-GR" sz="1800" b="1" dirty="0" smtClean="0"/>
              <a:t>πολλαπλών βιοψιών, </a:t>
            </a:r>
            <a:r>
              <a:rPr lang="el-GR" sz="1800" b="1" dirty="0" err="1" smtClean="0"/>
              <a:t>ενδοσκοπικώς</a:t>
            </a:r>
            <a:r>
              <a:rPr lang="el-GR" sz="2000" dirty="0" smtClean="0"/>
              <a:t>.</a:t>
            </a:r>
            <a:br>
              <a:rPr lang="el-GR" sz="2000" dirty="0" smtClean="0"/>
            </a:br>
            <a:r>
              <a:rPr lang="el-GR" sz="1400" dirty="0" smtClean="0"/>
              <a:t>Εφόσον αποδειχθεί ότι πρόκειται για χρόνιο έλκος (φλεγμονώδους αρχής) κι όχι για </a:t>
            </a:r>
            <a:r>
              <a:rPr lang="el-GR" sz="1400" dirty="0" err="1" smtClean="0"/>
              <a:t>ελκωτικό</a:t>
            </a:r>
            <a:r>
              <a:rPr lang="el-GR" sz="1400" dirty="0" smtClean="0"/>
              <a:t> καρκίνωμα του στομάχου,  η πιθανότητα κακοήθους εξαλλαγής του είναι (ανύπαρκτη για τα 12δακτυλικά έλκη και) ελάχιστη για τα γαστρικά.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5" descr="gas250"/>
          <p:cNvPicPr>
            <a:picLocks noChangeAspect="1" noChangeArrowheads="1"/>
          </p:cNvPicPr>
          <p:nvPr/>
        </p:nvPicPr>
        <p:blipFill>
          <a:blip r:embed="rId2" cstate="print"/>
          <a:srcRect/>
          <a:stretch>
            <a:fillRect/>
          </a:stretch>
        </p:blipFill>
        <p:spPr bwMode="auto">
          <a:xfrm>
            <a:off x="357188" y="1857375"/>
            <a:ext cx="3619500" cy="4786313"/>
          </a:xfrm>
          <a:prstGeom prst="rect">
            <a:avLst/>
          </a:prstGeom>
          <a:noFill/>
          <a:ln w="9525">
            <a:noFill/>
            <a:miter lim="800000"/>
            <a:headEnd/>
            <a:tailEnd/>
          </a:ln>
        </p:spPr>
      </p:pic>
      <p:pic>
        <p:nvPicPr>
          <p:cNvPr id="159747" name="Picture 5" descr="gas260"/>
          <p:cNvPicPr>
            <a:picLocks noChangeAspect="1" noChangeArrowheads="1"/>
          </p:cNvPicPr>
          <p:nvPr/>
        </p:nvPicPr>
        <p:blipFill>
          <a:blip r:embed="rId3" cstate="print"/>
          <a:srcRect/>
          <a:stretch>
            <a:fillRect/>
          </a:stretch>
        </p:blipFill>
        <p:spPr bwMode="auto">
          <a:xfrm>
            <a:off x="3929063" y="1857375"/>
            <a:ext cx="3579812" cy="4786313"/>
          </a:xfrm>
          <a:prstGeom prst="rect">
            <a:avLst/>
          </a:prstGeom>
          <a:noFill/>
          <a:ln w="9525">
            <a:noFill/>
            <a:miter lim="800000"/>
            <a:headEnd/>
            <a:tailEnd/>
          </a:ln>
        </p:spPr>
      </p:pic>
      <p:sp>
        <p:nvSpPr>
          <p:cNvPr id="159748" name="2 - Θέση περιεχομένου"/>
          <p:cNvSpPr>
            <a:spLocks noGrp="1"/>
          </p:cNvSpPr>
          <p:nvPr>
            <p:ph sz="quarter" idx="1"/>
          </p:nvPr>
        </p:nvSpPr>
        <p:spPr>
          <a:xfrm>
            <a:off x="0" y="0"/>
            <a:ext cx="5286375" cy="1714500"/>
          </a:xfrm>
        </p:spPr>
        <p:txBody>
          <a:bodyPr/>
          <a:lstStyle/>
          <a:p>
            <a:r>
              <a:rPr lang="el-GR" smtClean="0"/>
              <a:t>Στοιβάδες ενεργού έλκους</a:t>
            </a:r>
          </a:p>
          <a:p>
            <a:pPr>
              <a:buFontTx/>
              <a:buNone/>
            </a:pPr>
            <a:r>
              <a:rPr lang="el-GR" sz="1800" smtClean="0"/>
              <a:t>     κατά σειρά </a:t>
            </a:r>
            <a:r>
              <a:rPr lang="en-US" sz="1800" smtClean="0"/>
              <a:t>:</a:t>
            </a:r>
            <a:r>
              <a:rPr lang="el-GR" sz="1800" smtClean="0"/>
              <a:t> νεκροβιωτικό-ινιδοειδές υλικό, πυώδες εξίδρωμα, αγγειοβριθής φλεγμονώδης ιστός, ινώδης ή κολλαγονώδης ουλή </a:t>
            </a:r>
          </a:p>
        </p:txBody>
      </p:sp>
      <p:sp>
        <p:nvSpPr>
          <p:cNvPr id="5" name="3 - Θέση περιεχομένου"/>
          <p:cNvSpPr txBox="1">
            <a:spLocks/>
          </p:cNvSpPr>
          <p:nvPr/>
        </p:nvSpPr>
        <p:spPr>
          <a:xfrm>
            <a:off x="5214938" y="0"/>
            <a:ext cx="3929062" cy="3786188"/>
          </a:xfrm>
          <a:prstGeom prst="rect">
            <a:avLst/>
          </a:prstGeom>
        </p:spPr>
        <p:txBody>
          <a:bodyPr/>
          <a:lstStyle/>
          <a:p>
            <a:pPr marL="342900" indent="-342900" eaLnBrk="0" hangingPunct="0">
              <a:spcBef>
                <a:spcPct val="20000"/>
              </a:spcBef>
              <a:buFontTx/>
              <a:buChar char="•"/>
              <a:defRPr/>
            </a:pPr>
            <a:r>
              <a:rPr lang="el-GR" sz="1600" b="1" kern="0" dirty="0">
                <a:effectLst>
                  <a:outerShdw blurRad="38100" dist="38100" dir="2700000" algn="tl">
                    <a:srgbClr val="000000">
                      <a:alpha val="43137"/>
                    </a:srgbClr>
                  </a:outerShdw>
                </a:effectLst>
                <a:latin typeface="+mn-lt"/>
                <a:cs typeface="+mn-cs"/>
              </a:rPr>
              <a:t>Επιπλοκές </a:t>
            </a:r>
            <a:r>
              <a:rPr lang="el-GR" sz="1600" b="1" u="sng" kern="0" dirty="0">
                <a:effectLst>
                  <a:outerShdw blurRad="38100" dist="38100" dir="2700000" algn="tl">
                    <a:srgbClr val="000000">
                      <a:alpha val="43137"/>
                    </a:srgbClr>
                  </a:outerShdw>
                </a:effectLst>
                <a:latin typeface="+mn-lt"/>
                <a:cs typeface="+mn-cs"/>
              </a:rPr>
              <a:t>χρόνιων</a:t>
            </a:r>
            <a:r>
              <a:rPr lang="el-GR" sz="1600" b="1" kern="0" dirty="0">
                <a:effectLst>
                  <a:outerShdw blurRad="38100" dist="38100" dir="2700000" algn="tl">
                    <a:srgbClr val="000000">
                      <a:alpha val="43137"/>
                    </a:srgbClr>
                  </a:outerShdw>
                </a:effectLst>
                <a:latin typeface="+mn-lt"/>
                <a:cs typeface="+mn-cs"/>
              </a:rPr>
              <a:t> πεπτικών ελκών</a:t>
            </a:r>
            <a:r>
              <a:rPr lang="en-US" sz="1600" kern="0" dirty="0">
                <a:latin typeface="+mn-lt"/>
                <a:cs typeface="+mn-cs"/>
              </a:rPr>
              <a:t>:</a:t>
            </a:r>
            <a:r>
              <a:rPr lang="el-GR" sz="1600" kern="0" dirty="0">
                <a:latin typeface="+mn-lt"/>
                <a:cs typeface="+mn-cs"/>
              </a:rPr>
              <a:t> </a:t>
            </a:r>
            <a:r>
              <a:rPr lang="el-GR" kern="0" dirty="0">
                <a:latin typeface="+mn-lt"/>
                <a:cs typeface="+mn-cs"/>
              </a:rPr>
              <a:t>Αιμορραγία, διάτρηση, διείσδυση σε παρακείμενο σπλάγχνο, απόφραξη λόγω οιδήματος ή ουλώδους ρίκνωσης του πυλωρού ή του 12δακτύλου, ανθεκτικός πόνος.</a:t>
            </a:r>
            <a:endParaRPr lang="en-US" kern="0" dirty="0">
              <a:latin typeface="+mn-lt"/>
              <a:cs typeface="+mn-cs"/>
            </a:endParaRPr>
          </a:p>
          <a:p>
            <a:pPr marL="342900" indent="-342900" eaLnBrk="0" hangingPunct="0">
              <a:spcBef>
                <a:spcPct val="20000"/>
              </a:spcBef>
              <a:buFontTx/>
              <a:buChar char="•"/>
              <a:defRPr/>
            </a:pPr>
            <a:endParaRPr lang="el-GR" sz="3200" kern="0" dirty="0">
              <a:latin typeface="+mn-lt"/>
              <a:cs typeface="+mn-cs"/>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457200" y="357188"/>
            <a:ext cx="8229600" cy="3071812"/>
          </a:xfrm>
        </p:spPr>
        <p:txBody>
          <a:bodyPr>
            <a:normAutofit fontScale="90000"/>
          </a:bodyPr>
          <a:lstStyle/>
          <a:p>
            <a:pPr eaLnBrk="1" hangingPunct="1">
              <a:defRPr/>
            </a:pPr>
            <a:r>
              <a:rPr lang="el-GR" sz="4000" u="sng" dirty="0" smtClean="0"/>
              <a:t>Οξύ</a:t>
            </a:r>
            <a:r>
              <a:rPr lang="el-GR" sz="4000" dirty="0" smtClean="0"/>
              <a:t> (</a:t>
            </a:r>
            <a:r>
              <a:rPr lang="el-GR" sz="4000" dirty="0" err="1" smtClean="0"/>
              <a:t>καλόηθες</a:t>
            </a:r>
            <a:r>
              <a:rPr lang="el-GR" sz="4000" dirty="0" smtClean="0"/>
              <a:t>) έλκος στομάχου.</a:t>
            </a:r>
            <a:r>
              <a:rPr lang="el-GR" dirty="0" smtClean="0"/>
              <a:t/>
            </a:r>
            <a:br>
              <a:rPr lang="el-GR" dirty="0" smtClean="0"/>
            </a:br>
            <a:r>
              <a:rPr lang="el-GR" sz="2400" dirty="0" smtClean="0"/>
              <a:t>Τα οξέα γαστρικά έλκη είναι πολλαπλά, στρογγυλά, </a:t>
            </a:r>
            <a:r>
              <a:rPr lang="el-GR" sz="2400" dirty="0" err="1" smtClean="0"/>
              <a:t>μ.δ</a:t>
            </a:r>
            <a:r>
              <a:rPr lang="el-GR" sz="2400" dirty="0" smtClean="0"/>
              <a:t>. &lt;1εκ· απαντούν δε, σε ασθενείς με καταπληξία, εγκαύματα, σήψη, </a:t>
            </a:r>
            <a:r>
              <a:rPr lang="el-GR" sz="2400" dirty="0" err="1" smtClean="0"/>
              <a:t>ενδοκρανιακές</a:t>
            </a:r>
            <a:r>
              <a:rPr lang="el-GR" sz="2400" dirty="0" smtClean="0"/>
              <a:t> κακώσεις και σε λήψη ασπιρίνης.</a:t>
            </a:r>
            <a:br>
              <a:rPr lang="el-GR" sz="2400" dirty="0" smtClean="0"/>
            </a:br>
            <a:r>
              <a:rPr lang="el-GR" sz="2400" dirty="0" smtClean="0"/>
              <a:t>Εμφανίζονται στο 4% των ασθενών σε μονάδες εντατικής θεραπείας και μπορεί να προκαλέσουν σοβαρή αιμορραγία στους εν λόγω ασθενείς. </a:t>
            </a:r>
            <a:r>
              <a:rPr lang="el-GR" sz="2400" dirty="0" smtClean="0">
                <a:effectLst>
                  <a:outerShdw blurRad="38100" dist="38100" dir="2700000" algn="tl">
                    <a:srgbClr val="000000">
                      <a:alpha val="43137"/>
                    </a:srgbClr>
                  </a:outerShdw>
                </a:effectLst>
              </a:rPr>
              <a:t>Δεν</a:t>
            </a:r>
            <a:r>
              <a:rPr lang="el-GR" sz="2400" dirty="0" smtClean="0"/>
              <a:t> σχετίζονται με το </a:t>
            </a:r>
            <a:r>
              <a:rPr lang="el-GR" sz="2400" dirty="0" err="1" smtClean="0"/>
              <a:t>ελικοβακτηρίδιο</a:t>
            </a:r>
            <a:r>
              <a:rPr lang="el-GR" sz="2400" dirty="0" smtClean="0"/>
              <a:t> του πυλωρού.</a:t>
            </a:r>
            <a:br>
              <a:rPr lang="el-GR" sz="2400" dirty="0" smtClean="0"/>
            </a:br>
            <a:endParaRPr lang="el-GR" dirty="0" smtClean="0"/>
          </a:p>
        </p:txBody>
      </p:sp>
      <p:pic>
        <p:nvPicPr>
          <p:cNvPr id="160771" name="Picture 4" descr="GI018"/>
          <p:cNvPicPr>
            <a:picLocks noChangeAspect="1" noChangeArrowheads="1"/>
          </p:cNvPicPr>
          <p:nvPr/>
        </p:nvPicPr>
        <p:blipFill>
          <a:blip r:embed="rId2" cstate="print"/>
          <a:srcRect/>
          <a:stretch>
            <a:fillRect/>
          </a:stretch>
        </p:blipFill>
        <p:spPr bwMode="auto">
          <a:xfrm>
            <a:off x="142875" y="3133725"/>
            <a:ext cx="5688013" cy="3724275"/>
          </a:xfrm>
          <a:prstGeom prst="rect">
            <a:avLst/>
          </a:prstGeom>
          <a:noFill/>
          <a:ln w="9525">
            <a:noFill/>
            <a:miter lim="800000"/>
            <a:headEnd/>
            <a:tailEnd/>
          </a:ln>
        </p:spPr>
      </p:pic>
      <p:pic>
        <p:nvPicPr>
          <p:cNvPr id="160772" name="Picture 5" descr="GI456"/>
          <p:cNvPicPr>
            <a:picLocks noChangeAspect="1" noChangeArrowheads="1"/>
          </p:cNvPicPr>
          <p:nvPr/>
        </p:nvPicPr>
        <p:blipFill>
          <a:blip r:embed="rId3" cstate="print"/>
          <a:srcRect/>
          <a:stretch>
            <a:fillRect/>
          </a:stretch>
        </p:blipFill>
        <p:spPr bwMode="auto">
          <a:xfrm>
            <a:off x="6000750" y="3500438"/>
            <a:ext cx="2800350" cy="2879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0" y="0"/>
            <a:ext cx="9144000" cy="765175"/>
          </a:xfrm>
        </p:spPr>
        <p:txBody>
          <a:bodyPr>
            <a:normAutofit fontScale="90000"/>
          </a:bodyPr>
          <a:lstStyle/>
          <a:p>
            <a:pPr eaLnBrk="1" hangingPunct="1">
              <a:defRPr/>
            </a:pPr>
            <a:r>
              <a:rPr lang="el-GR" sz="2400" dirty="0" smtClean="0">
                <a:effectLst>
                  <a:outerShdw blurRad="38100" dist="38100" dir="2700000" algn="tl">
                    <a:srgbClr val="000000">
                      <a:alpha val="43137"/>
                    </a:srgbClr>
                  </a:outerShdw>
                </a:effectLst>
              </a:rPr>
              <a:t>ΟΞΕΑ</a:t>
            </a:r>
            <a:r>
              <a:rPr lang="el-GR" sz="2400" dirty="0" smtClean="0"/>
              <a:t> ΓΑΣΤΡΙΚΑ «ΕΛΚΗ»-</a:t>
            </a:r>
            <a:r>
              <a:rPr lang="el-GR" sz="2400" b="1" dirty="0" smtClean="0"/>
              <a:t>ΔΙΑΒΡΩΣΕΙΣ</a:t>
            </a:r>
            <a:r>
              <a:rPr lang="el-GR" sz="2400" dirty="0" smtClean="0"/>
              <a:t>  </a:t>
            </a:r>
            <a:r>
              <a:rPr lang="el-GR" sz="2400" b="1" dirty="0" smtClean="0"/>
              <a:t>ΑΠΟ ΚΑΤΑΠΟΝΗΣΗ</a:t>
            </a:r>
            <a:r>
              <a:rPr lang="el-GR" sz="2400" dirty="0" smtClean="0"/>
              <a:t>. </a:t>
            </a:r>
            <a:br>
              <a:rPr lang="el-GR" sz="2400" dirty="0" smtClean="0"/>
            </a:br>
            <a:r>
              <a:rPr lang="el-GR" sz="1600" dirty="0" smtClean="0"/>
              <a:t>ΔΙΑΤΗΡΗΣΗ ΤΗΣ ΒΛΕΝΝΟΓΟΝΙΑΣ ΜΥΪΚΗΣ ΣΤΟΙΒΑΔΑΣ. </a:t>
            </a:r>
            <a:br>
              <a:rPr lang="el-GR" sz="1600" dirty="0" smtClean="0"/>
            </a:br>
            <a:r>
              <a:rPr lang="el-GR" sz="1600" dirty="0" smtClean="0"/>
              <a:t>ΕΠΑΝΑΕΠΙΘΗΛΙΟΠΟΙΗΣΗ ΜΕ ΕΛΑΧΙΣΤΗ ΙΝΩΣΗ.</a:t>
            </a:r>
          </a:p>
        </p:txBody>
      </p:sp>
      <p:pic>
        <p:nvPicPr>
          <p:cNvPr id="13316" name="Picture 5" descr="gas270"/>
          <p:cNvPicPr>
            <a:picLocks noChangeAspect="1" noChangeArrowheads="1"/>
          </p:cNvPicPr>
          <p:nvPr/>
        </p:nvPicPr>
        <p:blipFill>
          <a:blip r:embed="rId2" cstate="print"/>
          <a:srcRect/>
          <a:stretch>
            <a:fillRect/>
          </a:stretch>
        </p:blipFill>
        <p:spPr bwMode="auto">
          <a:xfrm>
            <a:off x="179388" y="836613"/>
            <a:ext cx="4352925" cy="6021387"/>
          </a:xfrm>
          <a:prstGeom prst="rect">
            <a:avLst/>
          </a:prstGeom>
          <a:noFill/>
          <a:ln w="9525">
            <a:noFill/>
            <a:miter lim="800000"/>
            <a:headEnd/>
            <a:tailEnd/>
          </a:ln>
        </p:spPr>
      </p:pic>
      <p:pic>
        <p:nvPicPr>
          <p:cNvPr id="13317" name="Picture 5" descr="gas280"/>
          <p:cNvPicPr>
            <a:picLocks noChangeAspect="1" noChangeArrowheads="1"/>
          </p:cNvPicPr>
          <p:nvPr/>
        </p:nvPicPr>
        <p:blipFill>
          <a:blip r:embed="rId3" cstate="print"/>
          <a:srcRect/>
          <a:stretch>
            <a:fillRect/>
          </a:stretch>
        </p:blipFill>
        <p:spPr bwMode="auto">
          <a:xfrm>
            <a:off x="4572000" y="908050"/>
            <a:ext cx="4398963" cy="5949950"/>
          </a:xfrm>
          <a:prstGeom prst="rect">
            <a:avLst/>
          </a:prstGeom>
          <a:noFill/>
          <a:ln w="9525">
            <a:noFill/>
            <a:miter lim="800000"/>
            <a:headEnd/>
            <a:tailEnd/>
          </a:ln>
        </p:spPr>
      </p:pic>
      <p:sp>
        <p:nvSpPr>
          <p:cNvPr id="6" name="5 - Αστέρι 5 ακτινών"/>
          <p:cNvSpPr/>
          <p:nvPr/>
        </p:nvSpPr>
        <p:spPr>
          <a:xfrm>
            <a:off x="6443663" y="5084763"/>
            <a:ext cx="360362" cy="36036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mc:AlternateContent xmlns:mc="http://schemas.openxmlformats.org/markup-compatibility/2006" xmlns:p14="http://schemas.microsoft.com/office/powerpoint/2010/main">
        <mc:Choice Requires="p14">
          <p:contentPart p14:bwMode="auto" r:id="rId4">
            <p14:nvContentPartPr>
              <p14:cNvPr id="13314" name="Ink 6"/>
              <p14:cNvContentPartPr>
                <a14:cpLocks xmlns:a14="http://schemas.microsoft.com/office/drawing/2010/main" noRot="1" noChangeAspect="1" noEditPoints="1" noChangeArrowheads="1" noChangeShapeType="1"/>
              </p14:cNvContentPartPr>
              <p14:nvPr/>
            </p14:nvContentPartPr>
            <p14:xfrm>
              <a:off x="5010150" y="820738"/>
              <a:ext cx="3983038" cy="3243262"/>
            </p14:xfrm>
          </p:contentPart>
        </mc:Choice>
        <mc:Fallback xmlns="">
          <p:pic>
            <p:nvPicPr>
              <p:cNvPr id="13314" name="Ink 6"/>
              <p:cNvPicPr>
                <a:picLocks noRot="1" noChangeAspect="1" noEditPoints="1" noChangeArrowheads="1" noChangeShapeType="1"/>
              </p:cNvPicPr>
              <p:nvPr/>
            </p:nvPicPr>
            <p:blipFill>
              <a:blip r:embed="rId5" cstate="print"/>
              <a:stretch>
                <a:fillRect/>
              </a:stretch>
            </p:blipFill>
            <p:spPr>
              <a:xfrm>
                <a:off x="5003680" y="814254"/>
                <a:ext cx="3995978" cy="3256229"/>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slide(fromBottom)">
                                      <p:cBhvr>
                                        <p:cTn id="7" dur="500"/>
                                        <p:tgtEl>
                                          <p:spTgt spid="108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0" y="274638"/>
            <a:ext cx="9144000" cy="1143000"/>
          </a:xfrm>
        </p:spPr>
        <p:txBody>
          <a:bodyPr>
            <a:normAutofit fontScale="90000"/>
          </a:bodyPr>
          <a:lstStyle/>
          <a:p>
            <a:pPr eaLnBrk="1" hangingPunct="1"/>
            <a:r>
              <a:rPr lang="el-GR" smtClean="0"/>
              <a:t>Κακόηθες έλκος=</a:t>
            </a:r>
            <a:br>
              <a:rPr lang="el-GR" smtClean="0"/>
            </a:br>
            <a:r>
              <a:rPr lang="el-GR" smtClean="0"/>
              <a:t>Ελκωτικό καρκίνωμα</a:t>
            </a:r>
          </a:p>
        </p:txBody>
      </p:sp>
      <p:sp>
        <p:nvSpPr>
          <p:cNvPr id="161795" name="Rectangle 3"/>
          <p:cNvSpPr>
            <a:spLocks noGrp="1" noChangeArrowheads="1"/>
          </p:cNvSpPr>
          <p:nvPr>
            <p:ph type="body" idx="1"/>
          </p:nvPr>
        </p:nvSpPr>
        <p:spPr/>
        <p:txBody>
          <a:bodyPr/>
          <a:lstStyle/>
          <a:p>
            <a:pPr eaLnBrk="1" hangingPunct="1"/>
            <a:endParaRPr lang="el-GR" smtClean="0"/>
          </a:p>
        </p:txBody>
      </p:sp>
      <p:pic>
        <p:nvPicPr>
          <p:cNvPr id="161796" name="Picture 4" descr="GI110"/>
          <p:cNvPicPr>
            <a:picLocks noChangeAspect="1" noChangeArrowheads="1"/>
          </p:cNvPicPr>
          <p:nvPr/>
        </p:nvPicPr>
        <p:blipFill>
          <a:blip r:embed="rId2" cstate="print"/>
          <a:srcRect/>
          <a:stretch>
            <a:fillRect/>
          </a:stretch>
        </p:blipFill>
        <p:spPr bwMode="auto">
          <a:xfrm>
            <a:off x="395288" y="1484313"/>
            <a:ext cx="7920037" cy="51863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0" y="274638"/>
            <a:ext cx="9144000" cy="1143000"/>
          </a:xfrm>
        </p:spPr>
        <p:txBody>
          <a:bodyPr>
            <a:normAutofit fontScale="90000"/>
          </a:bodyPr>
          <a:lstStyle/>
          <a:p>
            <a:pPr eaLnBrk="1" hangingPunct="1">
              <a:defRPr/>
            </a:pPr>
            <a:r>
              <a:rPr lang="el-GR" sz="2400" dirty="0" smtClean="0"/>
              <a:t>Λήψη </a:t>
            </a:r>
            <a:r>
              <a:rPr lang="el-GR" sz="2400" dirty="0" smtClean="0">
                <a:effectLst>
                  <a:outerShdw blurRad="38100" dist="38100" dir="2700000" algn="tl">
                    <a:srgbClr val="000000">
                      <a:alpha val="43137"/>
                    </a:srgbClr>
                  </a:outerShdw>
                </a:effectLst>
              </a:rPr>
              <a:t>πολλαπλών βιοψιών </a:t>
            </a:r>
            <a:r>
              <a:rPr lang="el-GR" sz="2400" dirty="0" smtClean="0"/>
              <a:t>από κάθε </a:t>
            </a:r>
            <a:r>
              <a:rPr lang="el-GR" sz="2400" b="1" u="sng" spc="300" dirty="0" smtClean="0">
                <a:effectLst>
                  <a:outerShdw blurRad="38100" dist="38100" dir="2700000" algn="tl">
                    <a:srgbClr val="000000">
                      <a:alpha val="43137"/>
                    </a:srgbClr>
                  </a:outerShdw>
                </a:effectLst>
              </a:rPr>
              <a:t>γαστρικό</a:t>
            </a:r>
            <a:r>
              <a:rPr lang="el-GR" sz="2400" dirty="0" smtClean="0"/>
              <a:t> έλκος. Συχνά παραπλανητικές  οι   ψευδώς «καλοήθεις» ενδοσκοπικές εικόνες </a:t>
            </a:r>
            <a:r>
              <a:rPr lang="el-GR" sz="3200" dirty="0" smtClean="0"/>
              <a:t/>
            </a:r>
            <a:br>
              <a:rPr lang="el-GR" sz="3200" dirty="0" smtClean="0"/>
            </a:br>
            <a:r>
              <a:rPr lang="el-GR" sz="2000" dirty="0" smtClean="0"/>
              <a:t>(όπως οι ακτινωτές γαστρικές πτυχές κι  η ομαλή παρυφή του έλκους στη δεξιά εικόνα, που συνηγορούν υπέρ καλοήθειας, αλλά </a:t>
            </a:r>
            <a:r>
              <a:rPr lang="el-GR" sz="2000" i="1" dirty="0" smtClean="0"/>
              <a:t>δεν</a:t>
            </a:r>
            <a:r>
              <a:rPr lang="el-GR" sz="2000" dirty="0" smtClean="0"/>
              <a:t> την αποδεικνύουν) .  </a:t>
            </a:r>
          </a:p>
        </p:txBody>
      </p:sp>
      <p:pic>
        <p:nvPicPr>
          <p:cNvPr id="162819" name="Picture 5" descr="gas350"/>
          <p:cNvPicPr>
            <a:picLocks noChangeAspect="1" noChangeArrowheads="1"/>
          </p:cNvPicPr>
          <p:nvPr/>
        </p:nvPicPr>
        <p:blipFill>
          <a:blip r:embed="rId2" cstate="print"/>
          <a:srcRect/>
          <a:stretch>
            <a:fillRect/>
          </a:stretch>
        </p:blipFill>
        <p:spPr bwMode="auto">
          <a:xfrm>
            <a:off x="468313" y="1928813"/>
            <a:ext cx="3702050" cy="4929187"/>
          </a:xfrm>
          <a:prstGeom prst="rect">
            <a:avLst/>
          </a:prstGeom>
          <a:noFill/>
          <a:ln w="9525">
            <a:noFill/>
            <a:miter lim="800000"/>
            <a:headEnd/>
            <a:tailEnd/>
          </a:ln>
        </p:spPr>
      </p:pic>
      <p:pic>
        <p:nvPicPr>
          <p:cNvPr id="162820" name="Picture 5" descr="gas360"/>
          <p:cNvPicPr>
            <a:picLocks noChangeAspect="1" noChangeArrowheads="1"/>
          </p:cNvPicPr>
          <p:nvPr/>
        </p:nvPicPr>
        <p:blipFill>
          <a:blip r:embed="rId3" cstate="print"/>
          <a:srcRect/>
          <a:stretch>
            <a:fillRect/>
          </a:stretch>
        </p:blipFill>
        <p:spPr bwMode="auto">
          <a:xfrm>
            <a:off x="4787900" y="1928813"/>
            <a:ext cx="3602038" cy="4929187"/>
          </a:xfrm>
          <a:prstGeom prst="rect">
            <a:avLst/>
          </a:prstGeom>
          <a:noFill/>
          <a:ln w="9525">
            <a:noFill/>
            <a:miter lim="800000"/>
            <a:headEnd/>
            <a:tailEnd/>
          </a:ln>
        </p:spPr>
      </p:pic>
      <p:sp>
        <p:nvSpPr>
          <p:cNvPr id="5" name="Title 1"/>
          <p:cNvSpPr txBox="1">
            <a:spLocks/>
          </p:cNvSpPr>
          <p:nvPr/>
        </p:nvSpPr>
        <p:spPr bwMode="auto">
          <a:xfrm>
            <a:off x="1928813" y="1143000"/>
            <a:ext cx="2286000" cy="4071938"/>
          </a:xfrm>
          <a:prstGeom prst="rect">
            <a:avLst/>
          </a:prstGeom>
          <a:noFill/>
          <a:ln w="9525">
            <a:noFill/>
            <a:miter lim="800000"/>
            <a:headEnd/>
            <a:tailEnd/>
          </a:ln>
        </p:spPr>
        <p:txBody>
          <a:bodyPr anchor="ctr"/>
          <a:lstStyle/>
          <a:p>
            <a:pPr algn="ctr" eaLnBrk="0" hangingPunct="0">
              <a:defRPr/>
            </a:pPr>
            <a:r>
              <a:rPr lang="el-GR" kern="0" dirty="0">
                <a:solidFill>
                  <a:schemeClr val="tx2"/>
                </a:solidFill>
                <a:latin typeface="+mj-lt"/>
                <a:ea typeface="+mj-ea"/>
                <a:cs typeface="+mj-cs"/>
              </a:rPr>
              <a:t>Οζώδης διαμόρφωση παρακείμενου του έλκους, βλεννογόνου</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0" y="274638"/>
            <a:ext cx="9144000" cy="1858962"/>
          </a:xfrm>
        </p:spPr>
        <p:txBody>
          <a:bodyPr/>
          <a:lstStyle/>
          <a:p>
            <a:pPr eaLnBrk="1" hangingPunct="1">
              <a:defRPr/>
            </a:pPr>
            <a:r>
              <a:rPr lang="el-GR" sz="2800" b="1" u="sng" dirty="0" err="1" smtClean="0"/>
              <a:t>Εξω</a:t>
            </a:r>
            <a:r>
              <a:rPr lang="el-GR" sz="2800" dirty="0" err="1" smtClean="0"/>
              <a:t>φυτικές</a:t>
            </a:r>
            <a:r>
              <a:rPr lang="el-GR" sz="2800" dirty="0" smtClean="0"/>
              <a:t> αλλοιώσεις γαστρικού βλεννογόνου.</a:t>
            </a:r>
            <a:br>
              <a:rPr lang="el-GR" sz="2800" dirty="0" smtClean="0"/>
            </a:br>
            <a:r>
              <a:rPr lang="el-GR" sz="2800" dirty="0" smtClean="0"/>
              <a:t>Γαστρικός </a:t>
            </a:r>
            <a:r>
              <a:rPr lang="el-GR" sz="2800" spc="300" dirty="0" err="1" smtClean="0">
                <a:effectLst>
                  <a:outerShdw blurRad="38100" dist="38100" dir="2700000" algn="tl">
                    <a:srgbClr val="000000">
                      <a:alpha val="43137"/>
                    </a:srgbClr>
                  </a:outerShdw>
                </a:effectLst>
              </a:rPr>
              <a:t>υπερπλαστικός</a:t>
            </a:r>
            <a:r>
              <a:rPr lang="el-GR" sz="2800" dirty="0" smtClean="0"/>
              <a:t> (μη </a:t>
            </a:r>
            <a:r>
              <a:rPr lang="el-GR" sz="2800" dirty="0" err="1" smtClean="0"/>
              <a:t>νεοπλασματικός</a:t>
            </a:r>
            <a:r>
              <a:rPr lang="el-GR" sz="2800" dirty="0" smtClean="0"/>
              <a:t>) πολύποδας (Το </a:t>
            </a:r>
            <a:r>
              <a:rPr lang="el-GR" sz="2800" b="1" dirty="0" smtClean="0"/>
              <a:t>90% </a:t>
            </a:r>
            <a:r>
              <a:rPr lang="el-GR" sz="2800" dirty="0" smtClean="0"/>
              <a:t>των </a:t>
            </a:r>
            <a:r>
              <a:rPr lang="el-GR" sz="2800" b="1" dirty="0" smtClean="0"/>
              <a:t>γαστρικών</a:t>
            </a:r>
            <a:r>
              <a:rPr lang="el-GR" sz="2800" dirty="0" smtClean="0"/>
              <a:t> πολυπόδων).</a:t>
            </a:r>
            <a:r>
              <a:rPr lang="el-GR" sz="3600" dirty="0" smtClean="0"/>
              <a:t/>
            </a:r>
            <a:br>
              <a:rPr lang="el-GR" sz="3600" dirty="0" smtClean="0"/>
            </a:br>
            <a:r>
              <a:rPr lang="el-GR" sz="2800" dirty="0" smtClean="0"/>
              <a:t>Άμισχος, ως συνήθως.</a:t>
            </a:r>
          </a:p>
        </p:txBody>
      </p:sp>
      <p:pic>
        <p:nvPicPr>
          <p:cNvPr id="163843" name="Picture 5" descr="gas330"/>
          <p:cNvPicPr>
            <a:picLocks noChangeAspect="1" noChangeArrowheads="1"/>
          </p:cNvPicPr>
          <p:nvPr/>
        </p:nvPicPr>
        <p:blipFill>
          <a:blip r:embed="rId2" cstate="print"/>
          <a:srcRect/>
          <a:stretch>
            <a:fillRect/>
          </a:stretch>
        </p:blipFill>
        <p:spPr bwMode="auto">
          <a:xfrm rot="5400000">
            <a:off x="-211399" y="3027823"/>
            <a:ext cx="3181750" cy="2399928"/>
          </a:xfrm>
          <a:prstGeom prst="rect">
            <a:avLst/>
          </a:prstGeom>
          <a:noFill/>
          <a:ln w="9525">
            <a:noFill/>
            <a:miter lim="800000"/>
            <a:headEnd/>
            <a:tailEnd/>
          </a:ln>
        </p:spPr>
      </p:pic>
      <p:pic>
        <p:nvPicPr>
          <p:cNvPr id="39938" name="Picture 2" descr="ÎÏÎ¿ÏÎ­Î»ÎµÏÎ¼Î± ÎµÎ¹ÎºÏÎ½Î±Ï Î³Î¹Î± gastric hyperplastic polyp webpathology"/>
          <p:cNvPicPr>
            <a:picLocks noChangeAspect="1" noChangeArrowheads="1"/>
          </p:cNvPicPr>
          <p:nvPr/>
        </p:nvPicPr>
        <p:blipFill>
          <a:blip r:embed="rId3" cstate="print"/>
          <a:srcRect/>
          <a:stretch>
            <a:fillRect/>
          </a:stretch>
        </p:blipFill>
        <p:spPr bwMode="auto">
          <a:xfrm>
            <a:off x="2771800" y="2060848"/>
            <a:ext cx="6191250" cy="4648201"/>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2 - Θέση περιεχομένου"/>
          <p:cNvSpPr>
            <a:spLocks noGrp="1"/>
          </p:cNvSpPr>
          <p:nvPr>
            <p:ph idx="1"/>
          </p:nvPr>
        </p:nvSpPr>
        <p:spPr>
          <a:xfrm>
            <a:off x="0" y="476250"/>
            <a:ext cx="9144000" cy="6381750"/>
          </a:xfrm>
        </p:spPr>
        <p:txBody>
          <a:bodyPr/>
          <a:lstStyle/>
          <a:p>
            <a:pPr algn="just"/>
            <a:r>
              <a:rPr lang="el-GR" sz="2400" dirty="0" smtClean="0"/>
              <a:t>Άρρην 51 ετών, με 10ετές ιστορικό </a:t>
            </a:r>
            <a:r>
              <a:rPr lang="el-GR" sz="2400" dirty="0" err="1" smtClean="0"/>
              <a:t>οπισθοστερνικού</a:t>
            </a:r>
            <a:r>
              <a:rPr lang="el-GR" sz="2400" dirty="0" smtClean="0"/>
              <a:t> καύσους, αναγωγής και </a:t>
            </a:r>
            <a:r>
              <a:rPr lang="el-GR" sz="2400" dirty="0" err="1" smtClean="0"/>
              <a:t>επιγαστρικού</a:t>
            </a:r>
            <a:r>
              <a:rPr lang="el-GR" sz="2400" dirty="0" smtClean="0"/>
              <a:t> άλγους. Σε ενδοσκοπικό έλεγχο, μεγάλη </a:t>
            </a:r>
            <a:r>
              <a:rPr lang="el-GR" sz="2400" dirty="0" err="1" smtClean="0"/>
              <a:t>ερυθηματώδης</a:t>
            </a:r>
            <a:r>
              <a:rPr lang="el-GR" sz="2400" dirty="0" smtClean="0"/>
              <a:t> περιοχή στον άπω οισοφάγο. Λήψη βιοψιών</a:t>
            </a:r>
            <a:r>
              <a:rPr lang="en-US" sz="2400" dirty="0" smtClean="0"/>
              <a:t>: </a:t>
            </a:r>
            <a:r>
              <a:rPr lang="el-GR" sz="2400" dirty="0" smtClean="0"/>
              <a:t>Αλλοιώσεις συμβατές με οισοφαγίτιδα από παλινδρόμηση.</a:t>
            </a:r>
          </a:p>
          <a:p>
            <a:pPr algn="just"/>
            <a:r>
              <a:rPr lang="el-GR" sz="2400" dirty="0" smtClean="0"/>
              <a:t>Σε μετέπειτα εγκαθιστάμενη δυσφαγία, αντικατάσταση στην ως άνω περιοχή του φυσιολογικού, </a:t>
            </a:r>
            <a:r>
              <a:rPr lang="el-GR" sz="2400" dirty="0" err="1" smtClean="0"/>
              <a:t>λευκάζοντος</a:t>
            </a:r>
            <a:r>
              <a:rPr lang="el-GR" sz="2400" dirty="0" smtClean="0"/>
              <a:t> οισοφαγικού </a:t>
            </a:r>
            <a:r>
              <a:rPr lang="el-GR" sz="2400" dirty="0" err="1" smtClean="0"/>
              <a:t>βλενογόννου</a:t>
            </a:r>
            <a:r>
              <a:rPr lang="el-GR" sz="2400" dirty="0" smtClean="0"/>
              <a:t> από </a:t>
            </a:r>
            <a:r>
              <a:rPr lang="el-GR" sz="2400" dirty="0" smtClean="0">
                <a:solidFill>
                  <a:srgbClr val="FF33CC"/>
                </a:solidFill>
              </a:rPr>
              <a:t>ροζ βλεννογόνο «βελούδινης» υφής.</a:t>
            </a:r>
          </a:p>
          <a:p>
            <a:pPr algn="just"/>
            <a:r>
              <a:rPr lang="el-GR" sz="2400" dirty="0" smtClean="0"/>
              <a:t>Διάγνωση </a:t>
            </a:r>
            <a:r>
              <a:rPr lang="el-GR" sz="2400" dirty="0" smtClean="0">
                <a:solidFill>
                  <a:srgbClr val="FF33CC"/>
                </a:solidFill>
              </a:rPr>
              <a:t>οισοφάγου του </a:t>
            </a:r>
            <a:r>
              <a:rPr lang="en-US" sz="2400" dirty="0" smtClean="0">
                <a:solidFill>
                  <a:srgbClr val="FF33CC"/>
                </a:solidFill>
              </a:rPr>
              <a:t>Barrett </a:t>
            </a:r>
            <a:r>
              <a:rPr lang="el-GR" sz="2400" dirty="0" smtClean="0"/>
              <a:t>σε βιοψίες. </a:t>
            </a:r>
          </a:p>
          <a:p>
            <a:pPr algn="just"/>
            <a:r>
              <a:rPr lang="el-GR" sz="2400" dirty="0" smtClean="0"/>
              <a:t>Παρακολούθηση και στον επανέλεγχο</a:t>
            </a:r>
            <a:r>
              <a:rPr lang="en-US" sz="2400" dirty="0" smtClean="0"/>
              <a:t>:</a:t>
            </a:r>
            <a:r>
              <a:rPr lang="el-GR" sz="2400" dirty="0" smtClean="0"/>
              <a:t> κυτταρική δυσπλασία.</a:t>
            </a:r>
            <a:endParaRPr lang="en-US" sz="2400" dirty="0" smtClean="0"/>
          </a:p>
          <a:p>
            <a:pPr algn="just"/>
            <a:r>
              <a:rPr lang="en-US" sz="2400" dirty="0" smtClean="0"/>
              <a:t>T</a:t>
            </a:r>
            <a:r>
              <a:rPr lang="el-GR" sz="2400" dirty="0" smtClean="0"/>
              <a:t>ώρα ο ασθενής προσέρχεται με δυσφαγία από μηνός. Ακτινογραφικώς, άπω στένωση του οισοφάγου. Ενδοσκοπικά </a:t>
            </a:r>
            <a:r>
              <a:rPr lang="el-GR" sz="2400" dirty="0" err="1" smtClean="0"/>
              <a:t>ελκωτική</a:t>
            </a:r>
            <a:r>
              <a:rPr lang="el-GR" sz="2400" dirty="0" smtClean="0"/>
              <a:t> μάζα στον άπω οισοφάγο. Μετά την ιστολογική διάγνωση, </a:t>
            </a:r>
            <a:r>
              <a:rPr lang="el-GR" sz="2400" dirty="0" err="1" smtClean="0"/>
              <a:t>οισοφαγο</a:t>
            </a:r>
            <a:r>
              <a:rPr lang="el-GR" sz="2400" dirty="0" smtClean="0"/>
              <a:t>-γαστρεκτομή.</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normAutofit fontScale="90000"/>
          </a:bodyPr>
          <a:lstStyle/>
          <a:p>
            <a:pPr eaLnBrk="1" hangingPunct="1">
              <a:defRPr/>
            </a:pPr>
            <a:r>
              <a:rPr lang="el-GR" sz="2400" dirty="0" smtClean="0"/>
              <a:t>Γαστρικός </a:t>
            </a:r>
            <a:r>
              <a:rPr lang="el-GR" sz="2400" b="1" dirty="0" err="1" smtClean="0">
                <a:effectLst>
                  <a:outerShdw blurRad="38100" dist="38100" dir="2700000" algn="tl">
                    <a:srgbClr val="000000">
                      <a:alpha val="43137"/>
                    </a:srgbClr>
                  </a:outerShdw>
                </a:effectLst>
              </a:rPr>
              <a:t>αδενωματώδης</a:t>
            </a:r>
            <a:r>
              <a:rPr lang="el-GR" sz="2400" b="1" dirty="0" smtClean="0"/>
              <a:t> </a:t>
            </a:r>
            <a:r>
              <a:rPr lang="el-GR" sz="2400" dirty="0" smtClean="0"/>
              <a:t>πολύποδας άντρου</a:t>
            </a:r>
            <a:br>
              <a:rPr lang="el-GR" sz="2400" dirty="0" smtClean="0"/>
            </a:br>
            <a:r>
              <a:rPr lang="el-GR" sz="2400" dirty="0" smtClean="0"/>
              <a:t>(το 5-10% των γαστρικών πολυπόδων).</a:t>
            </a:r>
            <a:br>
              <a:rPr lang="el-GR" sz="2400" dirty="0" smtClean="0"/>
            </a:br>
            <a:r>
              <a:rPr lang="el-GR" sz="2400" dirty="0" smtClean="0"/>
              <a:t>Δυναμικό κακοήθους εξαλλαγής· έως το 40% των γαστρικών </a:t>
            </a:r>
            <a:r>
              <a:rPr lang="el-GR" sz="2400" b="1" dirty="0" err="1" smtClean="0">
                <a:effectLst>
                  <a:outerShdw blurRad="38100" dist="38100" dir="2700000" algn="tl">
                    <a:srgbClr val="000000">
                      <a:alpha val="43137"/>
                    </a:srgbClr>
                  </a:outerShdw>
                </a:effectLst>
              </a:rPr>
              <a:t>αδενωματωδών</a:t>
            </a:r>
            <a:r>
              <a:rPr lang="el-GR" sz="2400" dirty="0" smtClean="0"/>
              <a:t> πολυπόδων περιέχει ήδη εστία καρκίνου, κατά τη διάγνωση.</a:t>
            </a:r>
          </a:p>
        </p:txBody>
      </p:sp>
      <p:pic>
        <p:nvPicPr>
          <p:cNvPr id="164867" name="Picture 5" descr="gas340"/>
          <p:cNvPicPr>
            <a:picLocks noChangeAspect="1" noChangeArrowheads="1"/>
          </p:cNvPicPr>
          <p:nvPr/>
        </p:nvPicPr>
        <p:blipFill>
          <a:blip r:embed="rId2" cstate="print"/>
          <a:srcRect/>
          <a:stretch>
            <a:fillRect/>
          </a:stretch>
        </p:blipFill>
        <p:spPr bwMode="auto">
          <a:xfrm>
            <a:off x="1331913" y="1844675"/>
            <a:ext cx="6408737" cy="48053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0" y="0"/>
            <a:ext cx="9144000" cy="1052513"/>
          </a:xfrm>
        </p:spPr>
        <p:txBody>
          <a:bodyPr>
            <a:normAutofit fontScale="90000"/>
          </a:bodyPr>
          <a:lstStyle/>
          <a:p>
            <a:pPr eaLnBrk="1" hangingPunct="1"/>
            <a:r>
              <a:rPr lang="el-GR" sz="3200" smtClean="0"/>
              <a:t>Πάχυνση γαστρικών πτυχών και γαστρικού τοιχώματος, εστιακή εξέλκωση. Λέμφωμα </a:t>
            </a:r>
            <a:r>
              <a:rPr lang="en-US" sz="3200" smtClean="0"/>
              <a:t>MALT</a:t>
            </a:r>
            <a:r>
              <a:rPr lang="el-GR" sz="3200" smtClean="0"/>
              <a:t>.</a:t>
            </a:r>
          </a:p>
        </p:txBody>
      </p:sp>
      <p:pic>
        <p:nvPicPr>
          <p:cNvPr id="165891" name="Picture 5" descr="gas370"/>
          <p:cNvPicPr>
            <a:picLocks noChangeAspect="1" noChangeArrowheads="1"/>
          </p:cNvPicPr>
          <p:nvPr/>
        </p:nvPicPr>
        <p:blipFill>
          <a:blip r:embed="rId2" cstate="print"/>
          <a:srcRect/>
          <a:stretch>
            <a:fillRect/>
          </a:stretch>
        </p:blipFill>
        <p:spPr bwMode="auto">
          <a:xfrm>
            <a:off x="755650" y="981075"/>
            <a:ext cx="7691438" cy="5689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0" y="0"/>
            <a:ext cx="9144000" cy="549275"/>
          </a:xfrm>
        </p:spPr>
        <p:txBody>
          <a:bodyPr>
            <a:normAutofit fontScale="90000"/>
          </a:bodyPr>
          <a:lstStyle/>
          <a:p>
            <a:pPr eaLnBrk="1" hangingPunct="1">
              <a:defRPr/>
            </a:pPr>
            <a:r>
              <a:rPr lang="el-GR" sz="1400" b="1" dirty="0" smtClean="0"/>
              <a:t>ΕΜΦΡΑΧΘΕΝ ΛΕΠΤΟ ΕΝΤΕΡΟ</a:t>
            </a:r>
            <a:r>
              <a:rPr lang="en-US" sz="1400" b="1" dirty="0" smtClean="0"/>
              <a:t>. </a:t>
            </a:r>
            <a:r>
              <a:rPr lang="el-GR" sz="1400" b="1" dirty="0" smtClean="0"/>
              <a:t>ΔΙΑΤΟΙΧΩΜΑΤΙΚΗ </a:t>
            </a:r>
            <a:r>
              <a:rPr lang="el-GR" sz="1400" b="1" dirty="0" smtClean="0">
                <a:effectLst>
                  <a:outerShdw blurRad="38100" dist="38100" dir="2700000" algn="tl">
                    <a:srgbClr val="000000">
                      <a:alpha val="43137"/>
                    </a:srgbClr>
                  </a:outerShdw>
                </a:effectLst>
              </a:rPr>
              <a:t>ΑΙΜΟΡΡΑΓΙΚΗ(</a:t>
            </a:r>
            <a:r>
              <a:rPr lang="en-US" sz="1400" b="1" dirty="0" smtClean="0">
                <a:effectLst>
                  <a:outerShdw blurRad="38100" dist="38100" dir="2700000" algn="tl">
                    <a:srgbClr val="000000">
                      <a:alpha val="43137"/>
                    </a:srgbClr>
                  </a:outerShdw>
                </a:effectLst>
              </a:rPr>
              <a:t>;)</a:t>
            </a:r>
            <a:r>
              <a:rPr lang="el-GR" sz="1400" b="1" dirty="0" smtClean="0"/>
              <a:t> ΝΕΚΡΩΣΗ </a:t>
            </a:r>
            <a:br>
              <a:rPr lang="el-GR" sz="1400" b="1" dirty="0" smtClean="0"/>
            </a:br>
            <a:r>
              <a:rPr lang="el-GR" sz="1400" b="1" dirty="0" smtClean="0"/>
              <a:t>ΠΡΟΦΑΝΩΣ ΛΟΓΩ ΑΠΟΤΟΜΗΣ ΑΠΟΦΡΑΞΗΣ ΤΗΣ ΑΙΜΑΤΙΚΗΣ ΡΟΗΣ . </a:t>
            </a:r>
            <a:r>
              <a:rPr lang="en-US" sz="1400" b="1" spc="600" dirty="0" smtClean="0"/>
              <a:t>O</a:t>
            </a:r>
            <a:r>
              <a:rPr lang="el-GR" sz="1400" b="1" spc="600" dirty="0" smtClean="0"/>
              <a:t>ΞΕΙΑ ΚΟΙΛΙΑ</a:t>
            </a:r>
            <a:r>
              <a:rPr lang="el-GR" sz="1400" b="1" dirty="0" smtClean="0"/>
              <a:t>. </a:t>
            </a:r>
            <a:br>
              <a:rPr lang="el-GR" sz="1400" b="1" dirty="0" smtClean="0"/>
            </a:br>
            <a:r>
              <a:rPr lang="el-GR" sz="1400" b="1" dirty="0" smtClean="0"/>
              <a:t>ΥΨΗΛΗ </a:t>
            </a:r>
            <a:r>
              <a:rPr lang="el-GR" sz="1400" b="1" dirty="0" smtClean="0">
                <a:effectLst>
                  <a:outerShdw blurRad="38100" dist="38100" dir="2700000" algn="tl">
                    <a:srgbClr val="000000">
                      <a:alpha val="43137"/>
                    </a:srgbClr>
                  </a:outerShdw>
                </a:effectLst>
              </a:rPr>
              <a:t>ΘΝΗΤΟΤΗΤΑ</a:t>
            </a:r>
            <a:r>
              <a:rPr lang="el-GR" sz="1400" b="1" dirty="0" smtClean="0"/>
              <a:t> ΛΟΓΩ ΣΥΝΤΟΜΗΣ ΔΙΑΤΡΗΣΗΣ ΚΑΙ ΣΗΨΗΣ ΜΕ ΤΗΝ ΕΝΑΡΞΗ ΤΩΝ ΣΥΜΠΤΩΜΑΤΩΝ.</a:t>
            </a:r>
          </a:p>
        </p:txBody>
      </p:sp>
      <p:sp>
        <p:nvSpPr>
          <p:cNvPr id="154627" name="Rectangle 3"/>
          <p:cNvSpPr>
            <a:spLocks noGrp="1" noChangeArrowheads="1"/>
          </p:cNvSpPr>
          <p:nvPr>
            <p:ph type="body" idx="1"/>
          </p:nvPr>
        </p:nvSpPr>
        <p:spPr>
          <a:xfrm>
            <a:off x="4572000" y="3573016"/>
            <a:ext cx="4572000" cy="3284984"/>
          </a:xfrm>
        </p:spPr>
        <p:txBody>
          <a:bodyPr>
            <a:normAutofit lnSpcReduction="10000"/>
          </a:bodyPr>
          <a:lstStyle/>
          <a:p>
            <a:pPr eaLnBrk="1" hangingPunct="1">
              <a:defRPr/>
            </a:pPr>
            <a:r>
              <a:rPr lang="el-GR" sz="1800" dirty="0" smtClean="0"/>
              <a:t>Το</a:t>
            </a:r>
            <a:r>
              <a:rPr lang="en-US" sz="1800" dirty="0" smtClean="0"/>
              <a:t> </a:t>
            </a:r>
            <a:r>
              <a:rPr lang="el-GR" sz="1800" dirty="0" smtClean="0"/>
              <a:t>εν λόγω, </a:t>
            </a:r>
            <a:r>
              <a:rPr lang="el-GR" sz="1800" b="1" u="sng" spc="300" dirty="0" smtClean="0">
                <a:effectLst>
                  <a:outerShdw blurRad="38100" dist="38100" dir="2700000" algn="tl">
                    <a:srgbClr val="000000">
                      <a:alpha val="43137"/>
                    </a:srgbClr>
                  </a:outerShdw>
                </a:effectLst>
              </a:rPr>
              <a:t>διατοιχωματικό</a:t>
            </a:r>
            <a:r>
              <a:rPr lang="el-GR" sz="1800" dirty="0" smtClean="0"/>
              <a:t> έμφρακτο συνήθως έπεται  </a:t>
            </a:r>
            <a:r>
              <a:rPr lang="el-GR" sz="1800" dirty="0" smtClean="0">
                <a:effectLst>
                  <a:outerShdw blurRad="38100" dist="38100" dir="2700000" algn="tl">
                    <a:srgbClr val="000000">
                      <a:alpha val="43137"/>
                    </a:srgbClr>
                  </a:outerShdw>
                </a:effectLst>
              </a:rPr>
              <a:t>απότομης μηχανικής απόφραξης της αιματικής ροής </a:t>
            </a:r>
          </a:p>
          <a:p>
            <a:pPr eaLnBrk="1" hangingPunct="1">
              <a:buFontTx/>
              <a:buNone/>
              <a:defRPr/>
            </a:pPr>
            <a:r>
              <a:rPr lang="el-GR" sz="1800" dirty="0" smtClean="0"/>
              <a:t>      ( αρτηριακή θρόμβωση ή θρομβοεμβολισμός από την καρδιά, </a:t>
            </a:r>
            <a:r>
              <a:rPr lang="el-GR" sz="1800" dirty="0" smtClean="0">
                <a:effectLst>
                  <a:outerShdw blurRad="38100" dist="38100" dir="2700000" algn="tl">
                    <a:srgbClr val="000000">
                      <a:alpha val="43137"/>
                    </a:srgbClr>
                  </a:outerShdw>
                </a:effectLst>
              </a:rPr>
              <a:t>συστροφή</a:t>
            </a:r>
            <a:r>
              <a:rPr lang="el-GR" sz="1800" dirty="0" smtClean="0"/>
              <a:t> ή ουλώδης περίσφιξη και στένωση ). </a:t>
            </a:r>
          </a:p>
          <a:p>
            <a:pPr eaLnBrk="1" hangingPunct="1">
              <a:defRPr/>
            </a:pPr>
            <a:r>
              <a:rPr lang="el-GR" sz="1800" dirty="0" smtClean="0"/>
              <a:t>Η ισχαιμία που συνδέεται με </a:t>
            </a:r>
            <a:r>
              <a:rPr lang="el-GR" sz="1800" i="1" dirty="0" smtClean="0">
                <a:effectLst>
                  <a:outerShdw blurRad="38100" dist="38100" dir="2700000" algn="tl">
                    <a:srgbClr val="000000">
                      <a:alpha val="43137"/>
                    </a:srgbClr>
                  </a:outerShdw>
                </a:effectLst>
              </a:rPr>
              <a:t>καταπληξία και καρδιακή κάμψη </a:t>
            </a:r>
            <a:r>
              <a:rPr lang="el-GR" sz="1800" dirty="0" smtClean="0"/>
              <a:t>είναι </a:t>
            </a:r>
            <a:r>
              <a:rPr lang="el-GR" sz="1800" i="1" dirty="0" smtClean="0">
                <a:effectLst>
                  <a:outerShdw blurRad="38100" dist="38100" dir="2700000" algn="tl">
                    <a:srgbClr val="000000">
                      <a:alpha val="43137"/>
                    </a:srgbClr>
                  </a:outerShdw>
                </a:effectLst>
              </a:rPr>
              <a:t>λιγότερο </a:t>
            </a:r>
            <a:r>
              <a:rPr lang="el-GR" sz="1800" dirty="0" smtClean="0"/>
              <a:t>απότομη και σοβαρή· οπότε το </a:t>
            </a:r>
            <a:r>
              <a:rPr lang="el-GR" sz="1800" i="1" dirty="0" err="1" smtClean="0"/>
              <a:t>έμφρακτο</a:t>
            </a:r>
            <a:r>
              <a:rPr lang="el-GR" sz="1800" i="1" dirty="0" smtClean="0"/>
              <a:t> περιορίζεται στον βλεννογόνο και στον </a:t>
            </a:r>
            <a:r>
              <a:rPr lang="el-GR" sz="1800" i="1" dirty="0" err="1" smtClean="0"/>
              <a:t>υποβλεννογόνο</a:t>
            </a:r>
            <a:r>
              <a:rPr lang="el-GR" sz="1800" dirty="0" smtClean="0"/>
              <a:t>. </a:t>
            </a:r>
          </a:p>
        </p:txBody>
      </p:sp>
      <p:pic>
        <p:nvPicPr>
          <p:cNvPr id="14341" name="Picture 5" descr="gas290"/>
          <p:cNvPicPr>
            <a:picLocks noChangeAspect="1" noChangeArrowheads="1"/>
          </p:cNvPicPr>
          <p:nvPr/>
        </p:nvPicPr>
        <p:blipFill>
          <a:blip r:embed="rId2" cstate="print"/>
          <a:srcRect/>
          <a:stretch>
            <a:fillRect/>
          </a:stretch>
        </p:blipFill>
        <p:spPr bwMode="auto">
          <a:xfrm>
            <a:off x="0" y="549275"/>
            <a:ext cx="4679950" cy="6308725"/>
          </a:xfrm>
          <a:prstGeom prst="rect">
            <a:avLst/>
          </a:prstGeom>
          <a:noFill/>
          <a:ln w="9525">
            <a:noFill/>
            <a:miter lim="800000"/>
            <a:headEnd/>
            <a:tailEnd/>
          </a:ln>
        </p:spPr>
      </p:pic>
      <p:pic>
        <p:nvPicPr>
          <p:cNvPr id="14342" name="Picture 5" descr="gas2100"/>
          <p:cNvPicPr>
            <a:picLocks noChangeAspect="1" noChangeArrowheads="1"/>
          </p:cNvPicPr>
          <p:nvPr/>
        </p:nvPicPr>
        <p:blipFill>
          <a:blip r:embed="rId3" cstate="print"/>
          <a:srcRect/>
          <a:stretch>
            <a:fillRect/>
          </a:stretch>
        </p:blipFill>
        <p:spPr bwMode="auto">
          <a:xfrm>
            <a:off x="4857750" y="642938"/>
            <a:ext cx="3786188" cy="2873375"/>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14338" name="Ink 6"/>
              <p14:cNvContentPartPr>
                <a14:cpLocks xmlns:a14="http://schemas.microsoft.com/office/drawing/2010/main" noRot="1" noChangeAspect="1" noEditPoints="1" noChangeArrowheads="1" noChangeShapeType="1"/>
              </p14:cNvContentPartPr>
              <p14:nvPr/>
            </p14:nvContentPartPr>
            <p14:xfrm>
              <a:off x="5364163" y="1125538"/>
              <a:ext cx="1416050" cy="1008062"/>
            </p14:xfrm>
          </p:contentPart>
        </mc:Choice>
        <mc:Fallback xmlns="">
          <p:pic>
            <p:nvPicPr>
              <p:cNvPr id="14338" name="Ink 6"/>
              <p:cNvPicPr>
                <a:picLocks noRot="1" noChangeAspect="1" noEditPoints="1" noChangeArrowheads="1" noChangeShapeType="1"/>
              </p:cNvPicPr>
              <p:nvPr/>
            </p:nvPicPr>
            <p:blipFill>
              <a:blip r:embed="rId5" cstate="print"/>
              <a:stretch>
                <a:fillRect/>
              </a:stretch>
            </p:blipFill>
            <p:spPr>
              <a:xfrm>
                <a:off x="5354863" y="1116197"/>
                <a:ext cx="1434649" cy="1026743"/>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down)">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4627">
                                            <p:txEl>
                                              <p:pRg st="0" end="0"/>
                                            </p:txEl>
                                          </p:spTgt>
                                        </p:tgtEl>
                                        <p:attrNameLst>
                                          <p:attrName>style.visibility</p:attrName>
                                        </p:attrNameLst>
                                      </p:cBhvr>
                                      <p:to>
                                        <p:strVal val="visible"/>
                                      </p:to>
                                    </p:set>
                                    <p:animEffect transition="in" filter="wipe(down)">
                                      <p:cBhvr>
                                        <p:cTn id="12" dur="500"/>
                                        <p:tgtEl>
                                          <p:spTgt spid="1546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4627">
                                            <p:txEl>
                                              <p:pRg st="1" end="1"/>
                                            </p:txEl>
                                          </p:spTgt>
                                        </p:tgtEl>
                                        <p:attrNameLst>
                                          <p:attrName>style.visibility</p:attrName>
                                        </p:attrNameLst>
                                      </p:cBhvr>
                                      <p:to>
                                        <p:strVal val="visible"/>
                                      </p:to>
                                    </p:set>
                                    <p:animEffect transition="in" filter="wipe(down)">
                                      <p:cBhvr>
                                        <p:cTn id="17" dur="500"/>
                                        <p:tgtEl>
                                          <p:spTgt spid="15462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4627">
                                            <p:txEl>
                                              <p:pRg st="2" end="2"/>
                                            </p:txEl>
                                          </p:spTgt>
                                        </p:tgtEl>
                                        <p:attrNameLst>
                                          <p:attrName>style.visibility</p:attrName>
                                        </p:attrNameLst>
                                      </p:cBhvr>
                                      <p:to>
                                        <p:strVal val="visible"/>
                                      </p:to>
                                    </p:set>
                                    <p:animEffect transition="in" filter="wipe(down)">
                                      <p:cBhvr>
                                        <p:cTn id="22" dur="500"/>
                                        <p:tgtEl>
                                          <p:spTgt spid="154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457200" y="0"/>
            <a:ext cx="8229600" cy="1143000"/>
          </a:xfrm>
        </p:spPr>
        <p:txBody>
          <a:bodyPr/>
          <a:lstStyle/>
          <a:p>
            <a:r>
              <a:rPr lang="el-GR" smtClean="0"/>
              <a:t>ΟΞΕΙΑ ΚΟΙΛΙΑ </a:t>
            </a:r>
          </a:p>
        </p:txBody>
      </p:sp>
      <p:sp>
        <p:nvSpPr>
          <p:cNvPr id="166915" name="Rectangle 2"/>
          <p:cNvSpPr>
            <a:spLocks noChangeArrowheads="1"/>
          </p:cNvSpPr>
          <p:nvPr/>
        </p:nvSpPr>
        <p:spPr bwMode="auto">
          <a:xfrm>
            <a:off x="0" y="3071813"/>
            <a:ext cx="9144000" cy="3170099"/>
          </a:xfrm>
          <a:prstGeom prst="rect">
            <a:avLst/>
          </a:prstGeom>
          <a:noFill/>
          <a:ln w="9525">
            <a:noFill/>
            <a:miter lim="800000"/>
            <a:headEnd/>
            <a:tailEnd/>
          </a:ln>
        </p:spPr>
        <p:txBody>
          <a:bodyPr>
            <a:spAutoFit/>
          </a:bodyPr>
          <a:lstStyle/>
          <a:p>
            <a:pPr algn="just"/>
            <a:r>
              <a:rPr lang="el-GR" sz="2000" dirty="0"/>
              <a:t>Η οξεία κοιλία  συνήθως παρουσιάζεται με </a:t>
            </a:r>
            <a:r>
              <a:rPr lang="el-GR" sz="2000" b="1" dirty="0"/>
              <a:t>εντονότατο, εντοπισμένο ή διάχυτο πόνο στην κοιλιά</a:t>
            </a:r>
            <a:r>
              <a:rPr lang="el-GR" sz="2000" dirty="0"/>
              <a:t>. Η κοιλιά είναι σκληρή και παρουσιάζει ακούσια </a:t>
            </a:r>
            <a:r>
              <a:rPr lang="el-GR" sz="2000" b="1" dirty="0"/>
              <a:t>σύσπαση</a:t>
            </a:r>
            <a:r>
              <a:rPr lang="el-GR" sz="2000" dirty="0"/>
              <a:t> στους κοιλιακούς μύες, ενώ πολλές φορές ο ασθενής παίρνει </a:t>
            </a:r>
            <a:r>
              <a:rPr lang="el-GR" sz="2000" b="1" dirty="0"/>
              <a:t>χαρακτηριστική στάση</a:t>
            </a:r>
            <a:r>
              <a:rPr lang="el-GR" sz="2000" dirty="0"/>
              <a:t> στην προσπάθειά του να ανακουφιστεί από τον πόνο</a:t>
            </a:r>
            <a:r>
              <a:rPr lang="el-GR" sz="2000" dirty="0" smtClean="0"/>
              <a:t>. Μπορεί </a:t>
            </a:r>
            <a:r>
              <a:rPr lang="el-GR" sz="2000" dirty="0"/>
              <a:t>να συνυπάρχουν και άλλα </a:t>
            </a:r>
            <a:r>
              <a:rPr lang="el-GR" sz="2000" dirty="0" err="1"/>
              <a:t>συνοδά</a:t>
            </a:r>
            <a:r>
              <a:rPr lang="el-GR" sz="2000" dirty="0"/>
              <a:t> συμπτώματα, όπως </a:t>
            </a:r>
            <a:r>
              <a:rPr lang="el-GR" sz="2000" b="1" dirty="0"/>
              <a:t>πυρετός</a:t>
            </a:r>
            <a:r>
              <a:rPr lang="el-GR" sz="2000" dirty="0"/>
              <a:t> , </a:t>
            </a:r>
            <a:r>
              <a:rPr lang="el-GR" sz="2000" b="1" dirty="0"/>
              <a:t>ρίγος</a:t>
            </a:r>
            <a:r>
              <a:rPr lang="el-GR" sz="2000" dirty="0"/>
              <a:t> , </a:t>
            </a:r>
            <a:r>
              <a:rPr lang="el-GR" sz="2000" b="1" dirty="0"/>
              <a:t>έμετοι</a:t>
            </a:r>
            <a:r>
              <a:rPr lang="el-GR" sz="2000" dirty="0"/>
              <a:t>, έντονη </a:t>
            </a:r>
            <a:r>
              <a:rPr lang="el-GR" sz="2000" b="1" dirty="0"/>
              <a:t>καταβολή</a:t>
            </a:r>
            <a:r>
              <a:rPr lang="el-GR" sz="2000" dirty="0"/>
              <a:t> και </a:t>
            </a:r>
            <a:r>
              <a:rPr lang="el-GR" sz="2000" b="1" dirty="0"/>
              <a:t>κακουχία</a:t>
            </a:r>
            <a:r>
              <a:rPr lang="el-GR" sz="2000" dirty="0"/>
              <a:t> του ασθενούς κ.α.</a:t>
            </a:r>
          </a:p>
          <a:p>
            <a:pPr algn="just"/>
            <a:endParaRPr lang="el-GR" sz="2000" dirty="0"/>
          </a:p>
          <a:p>
            <a:pPr algn="just"/>
            <a:r>
              <a:rPr lang="el-GR" sz="2000" dirty="0"/>
              <a:t>Σε ορισμένες ομάδες ασθενών, όπως τους διαβητικούς , τους παχύσαρκους, τους ασθενείς με </a:t>
            </a:r>
            <a:r>
              <a:rPr lang="el-GR" sz="2000" dirty="0" err="1"/>
              <a:t>ανοσοκαταστολή</a:t>
            </a:r>
            <a:r>
              <a:rPr lang="el-GR" sz="2000" dirty="0"/>
              <a:t> , τους ηλικιωμένους και τα πολύ μικρά παιδιά, τα συμπτώματα αυτά μπορεί να </a:t>
            </a:r>
            <a:r>
              <a:rPr lang="el-GR" sz="2000" i="1" dirty="0"/>
              <a:t>μην</a:t>
            </a:r>
            <a:r>
              <a:rPr lang="el-GR" sz="2000" dirty="0"/>
              <a:t> είναι τόσο τυπικά.</a:t>
            </a:r>
          </a:p>
        </p:txBody>
      </p:sp>
      <p:sp>
        <p:nvSpPr>
          <p:cNvPr id="4" name="Rectangle 3"/>
          <p:cNvSpPr/>
          <p:nvPr/>
        </p:nvSpPr>
        <p:spPr>
          <a:xfrm>
            <a:off x="0" y="1143000"/>
            <a:ext cx="9144000" cy="1570038"/>
          </a:xfrm>
          <a:prstGeom prst="rect">
            <a:avLst/>
          </a:prstGeom>
        </p:spPr>
        <p:txBody>
          <a:bodyPr>
            <a:spAutoFit/>
          </a:bodyPr>
          <a:lstStyle/>
          <a:p>
            <a:pPr algn="just">
              <a:defRPr/>
            </a:pPr>
            <a:r>
              <a:rPr lang="el-GR" sz="2400" dirty="0"/>
              <a:t>Η οξεία κοιλία  είναι μία </a:t>
            </a:r>
            <a:r>
              <a:rPr lang="el-GR" sz="2400" b="1" dirty="0" smtClean="0"/>
              <a:t>επείγουσα </a:t>
            </a:r>
            <a:r>
              <a:rPr lang="el-GR" sz="2400" b="1" dirty="0"/>
              <a:t>χειρουργική κατάσταση</a:t>
            </a:r>
            <a:r>
              <a:rPr lang="el-GR" sz="2400" dirty="0"/>
              <a:t>, που εκδηλώνεται με συγκεκριμένα σημεία και συμπτώματα </a:t>
            </a:r>
            <a:r>
              <a:rPr lang="el-GR" sz="2400" dirty="0" smtClean="0"/>
              <a:t>και, </a:t>
            </a:r>
            <a:r>
              <a:rPr lang="el-GR" sz="2400" dirty="0">
                <a:effectLst>
                  <a:outerShdw blurRad="38100" dist="38100" dir="2700000" algn="tl">
                    <a:srgbClr val="000000">
                      <a:alpha val="43137"/>
                    </a:srgbClr>
                  </a:outerShdw>
                </a:effectLst>
              </a:rPr>
              <a:t>ανεξάρτητα από το αίτιο </a:t>
            </a:r>
            <a:r>
              <a:rPr lang="el-GR" sz="2400" dirty="0"/>
              <a:t>που την προκαλεί, πρέπει να αντιμετωπιστεί </a:t>
            </a:r>
            <a:r>
              <a:rPr lang="el-GR" sz="2400" b="1" dirty="0"/>
              <a:t>άμεσα με χειρουργική επέμβαση</a:t>
            </a:r>
            <a:r>
              <a:rPr lang="el-GR" sz="2400" dirty="0"/>
              <a:t>.</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0" y="785813"/>
            <a:ext cx="9144000" cy="1071562"/>
          </a:xfrm>
        </p:spPr>
        <p:txBody>
          <a:bodyPr>
            <a:normAutofit fontScale="90000"/>
          </a:bodyPr>
          <a:lstStyle/>
          <a:p>
            <a:pPr eaLnBrk="1" hangingPunct="1">
              <a:defRPr/>
            </a:pPr>
            <a:r>
              <a:rPr lang="el-GR" sz="2800" b="1" dirty="0" smtClean="0"/>
              <a:t>ΑΙΜΟΡΡΑΓΙΚΗ</a:t>
            </a:r>
            <a:r>
              <a:rPr lang="el-GR" sz="2800" dirty="0" smtClean="0"/>
              <a:t> Η ΝΕΚΡΩΣΗ </a:t>
            </a:r>
            <a:r>
              <a:rPr lang="el-GR" sz="3200" dirty="0" smtClean="0"/>
              <a:t/>
            </a:r>
            <a:br>
              <a:rPr lang="el-GR" sz="3200" dirty="0" smtClean="0"/>
            </a:br>
            <a:r>
              <a:rPr lang="el-GR" sz="2000" dirty="0" smtClean="0">
                <a:effectLst>
                  <a:outerShdw blurRad="38100" dist="38100" dir="2700000" algn="tl">
                    <a:srgbClr val="000000">
                      <a:alpha val="43137"/>
                    </a:srgbClr>
                  </a:outerShdw>
                </a:effectLst>
              </a:rPr>
              <a:t>ΛΟΓΩ</a:t>
            </a:r>
            <a:r>
              <a:rPr lang="el-GR" sz="3200" dirty="0" smtClean="0"/>
              <a:t> </a:t>
            </a:r>
            <a:r>
              <a:rPr lang="el-GR" sz="2000" dirty="0" smtClean="0"/>
              <a:t>ΕΠΑΝΑΙΜΑΤΩΣΗΣ ΤΗΣ ΕΜΦΡΑΧΘΕΙΣΗΣ ΠΕΡΙΟΧΗΣ ΜΕΤΑ ΤΗΝ ΑΡΣΗ ΤΗΣ ΑΠΟΦΡΑΞΗΣ Η </a:t>
            </a:r>
            <a:br>
              <a:rPr lang="el-GR" sz="2000" dirty="0" smtClean="0"/>
            </a:br>
            <a:r>
              <a:rPr lang="el-GR" sz="2000" dirty="0" smtClean="0">
                <a:effectLst>
                  <a:outerShdw blurRad="38100" dist="38100" dir="2700000" algn="tl">
                    <a:srgbClr val="000000">
                      <a:alpha val="43137"/>
                    </a:srgbClr>
                  </a:outerShdw>
                </a:effectLst>
              </a:rPr>
              <a:t>ΛΟΓΩ</a:t>
            </a:r>
            <a:r>
              <a:rPr lang="el-GR" sz="2000" dirty="0" smtClean="0"/>
              <a:t> ΤΩΝ  </a:t>
            </a:r>
            <a:r>
              <a:rPr lang="el-GR" sz="2000" i="1" spc="300" dirty="0" smtClean="0"/>
              <a:t>ΕΥΡΕΩΣ ΑΝΑΣΤΟΜΟΥΜΕΝΩΝ </a:t>
            </a:r>
            <a:r>
              <a:rPr lang="el-GR" sz="2000" dirty="0" smtClean="0"/>
              <a:t>ΚΛΑΔΩΝ ΤΩΝ ΜΕΣΕΝΤΕΡΙΩΝ ΑΡΤΗΡΙΩΝ.</a:t>
            </a:r>
            <a:br>
              <a:rPr lang="el-GR" sz="2000" dirty="0" smtClean="0"/>
            </a:br>
            <a:r>
              <a:rPr lang="el-GR" sz="1400" dirty="0" smtClean="0"/>
              <a:t>Αιμορραγικά </a:t>
            </a:r>
            <a:r>
              <a:rPr lang="el-GR" sz="1400" dirty="0" err="1" smtClean="0"/>
              <a:t>έμφρακτα</a:t>
            </a:r>
            <a:r>
              <a:rPr lang="el-GR" sz="1400" dirty="0" smtClean="0"/>
              <a:t> απαντούν και στον πνεύμονα.</a:t>
            </a:r>
            <a:r>
              <a:rPr lang="el-GR" sz="2000" dirty="0" smtClean="0"/>
              <a:t/>
            </a:r>
            <a:br>
              <a:rPr lang="el-GR" sz="2000" dirty="0" smtClean="0"/>
            </a:br>
            <a:r>
              <a:rPr lang="el-GR" sz="2000" dirty="0" smtClean="0"/>
              <a:t/>
            </a:r>
            <a:br>
              <a:rPr lang="el-GR" sz="2000" dirty="0" smtClean="0"/>
            </a:br>
            <a:r>
              <a:rPr lang="el-GR" sz="2000" dirty="0" smtClean="0"/>
              <a:t>  </a:t>
            </a:r>
          </a:p>
        </p:txBody>
      </p:sp>
      <p:pic>
        <p:nvPicPr>
          <p:cNvPr id="167939" name="Picture 5" descr="gas2110"/>
          <p:cNvPicPr>
            <a:picLocks noChangeAspect="1" noChangeArrowheads="1"/>
          </p:cNvPicPr>
          <p:nvPr/>
        </p:nvPicPr>
        <p:blipFill>
          <a:blip r:embed="rId2" cstate="print"/>
          <a:srcRect/>
          <a:stretch>
            <a:fillRect/>
          </a:stretch>
        </p:blipFill>
        <p:spPr bwMode="auto">
          <a:xfrm>
            <a:off x="1571625" y="2214563"/>
            <a:ext cx="6103938" cy="45005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1" y="4076700"/>
            <a:ext cx="5357818" cy="2049463"/>
          </a:xfrm>
        </p:spPr>
        <p:txBody>
          <a:bodyPr>
            <a:normAutofit lnSpcReduction="10000"/>
          </a:bodyPr>
          <a:lstStyle/>
          <a:p>
            <a:pPr eaLnBrk="1" hangingPunct="1"/>
            <a:r>
              <a:rPr lang="el-GR" dirty="0" err="1" smtClean="0"/>
              <a:t>Γωνίωση</a:t>
            </a:r>
            <a:r>
              <a:rPr lang="el-GR" dirty="0" smtClean="0"/>
              <a:t> λόγω </a:t>
            </a:r>
            <a:r>
              <a:rPr lang="el-GR" dirty="0" err="1" smtClean="0"/>
              <a:t>νεοπλασματικής</a:t>
            </a:r>
            <a:r>
              <a:rPr lang="el-GR" dirty="0" smtClean="0"/>
              <a:t> διήθησης -</a:t>
            </a:r>
          </a:p>
          <a:p>
            <a:pPr eaLnBrk="1" hangingPunct="1">
              <a:buFontTx/>
              <a:buNone/>
            </a:pPr>
            <a:r>
              <a:rPr lang="el-GR" dirty="0" smtClean="0"/>
              <a:t>αιτία </a:t>
            </a:r>
            <a:r>
              <a:rPr lang="el-GR" b="1" dirty="0" smtClean="0"/>
              <a:t>συστροφής /</a:t>
            </a:r>
          </a:p>
          <a:p>
            <a:pPr eaLnBrk="1" hangingPunct="1">
              <a:buFontTx/>
              <a:buNone/>
            </a:pPr>
            <a:r>
              <a:rPr lang="el-GR" b="1" dirty="0" smtClean="0"/>
              <a:t>απόφραξης </a:t>
            </a:r>
            <a:r>
              <a:rPr lang="el-GR" dirty="0" smtClean="0"/>
              <a:t> εντέρου</a:t>
            </a:r>
          </a:p>
        </p:txBody>
      </p:sp>
      <p:pic>
        <p:nvPicPr>
          <p:cNvPr id="15364" name="Picture 5" descr="gas2140"/>
          <p:cNvPicPr>
            <a:picLocks noChangeAspect="1" noChangeArrowheads="1"/>
          </p:cNvPicPr>
          <p:nvPr/>
        </p:nvPicPr>
        <p:blipFill>
          <a:blip r:embed="rId2" cstate="print"/>
          <a:srcRect/>
          <a:stretch>
            <a:fillRect/>
          </a:stretch>
        </p:blipFill>
        <p:spPr bwMode="auto">
          <a:xfrm>
            <a:off x="5072063" y="214313"/>
            <a:ext cx="3929062" cy="2906712"/>
          </a:xfrm>
          <a:prstGeom prst="rect">
            <a:avLst/>
          </a:prstGeom>
          <a:noFill/>
          <a:ln w="9525">
            <a:noFill/>
            <a:miter lim="800000"/>
            <a:headEnd/>
            <a:tailEnd/>
          </a:ln>
        </p:spPr>
      </p:pic>
      <p:pic>
        <p:nvPicPr>
          <p:cNvPr id="15365" name="Picture 5" descr="gas2150"/>
          <p:cNvPicPr>
            <a:picLocks noChangeAspect="1" noChangeArrowheads="1"/>
          </p:cNvPicPr>
          <p:nvPr/>
        </p:nvPicPr>
        <p:blipFill>
          <a:blip r:embed="rId3" cstate="print"/>
          <a:srcRect/>
          <a:stretch>
            <a:fillRect/>
          </a:stretch>
        </p:blipFill>
        <p:spPr bwMode="auto">
          <a:xfrm>
            <a:off x="5072063" y="3571875"/>
            <a:ext cx="4071937" cy="2967038"/>
          </a:xfrm>
          <a:prstGeom prst="rect">
            <a:avLst/>
          </a:prstGeom>
          <a:noFill/>
          <a:ln w="9525">
            <a:noFill/>
            <a:miter lim="800000"/>
            <a:headEnd/>
            <a:tailEnd/>
          </a:ln>
        </p:spPr>
      </p:pic>
      <p:pic>
        <p:nvPicPr>
          <p:cNvPr id="15366" name="Picture 4" descr="GI032"/>
          <p:cNvPicPr>
            <a:picLocks noChangeAspect="1" noChangeArrowheads="1"/>
          </p:cNvPicPr>
          <p:nvPr/>
        </p:nvPicPr>
        <p:blipFill>
          <a:blip r:embed="rId4" cstate="print"/>
          <a:srcRect/>
          <a:stretch>
            <a:fillRect/>
          </a:stretch>
        </p:blipFill>
        <p:spPr bwMode="auto">
          <a:xfrm>
            <a:off x="0" y="0"/>
            <a:ext cx="5018088" cy="3286125"/>
          </a:xfrm>
          <a:prstGeom prst="rect">
            <a:avLst/>
          </a:prstGeom>
          <a:noFill/>
          <a:ln w="9525">
            <a:noFill/>
            <a:miter lim="800000"/>
            <a:headEnd/>
            <a:tailEnd/>
          </a:ln>
        </p:spPr>
      </p:pic>
      <p:sp>
        <p:nvSpPr>
          <p:cNvPr id="15367" name="Rectangle 2"/>
          <p:cNvSpPr>
            <a:spLocks noGrp="1" noChangeArrowheads="1"/>
          </p:cNvSpPr>
          <p:nvPr>
            <p:ph type="title"/>
          </p:nvPr>
        </p:nvSpPr>
        <p:spPr>
          <a:xfrm>
            <a:off x="1285875" y="71438"/>
            <a:ext cx="5643563" cy="1000125"/>
          </a:xfrm>
        </p:spPr>
        <p:txBody>
          <a:bodyPr/>
          <a:lstStyle/>
          <a:p>
            <a:pPr eaLnBrk="1" hangingPunct="1"/>
            <a:r>
              <a:rPr lang="el-GR" sz="2800" b="1" smtClean="0">
                <a:solidFill>
                  <a:schemeClr val="bg1"/>
                </a:solidFill>
              </a:rPr>
              <a:t>Συστροφή</a:t>
            </a:r>
            <a:r>
              <a:rPr lang="el-GR" sz="2800" smtClean="0">
                <a:solidFill>
                  <a:schemeClr val="bg1"/>
                </a:solidFill>
              </a:rPr>
              <a:t> </a:t>
            </a:r>
          </a:p>
        </p:txBody>
      </p:sp>
      <mc:AlternateContent xmlns:mc="http://schemas.openxmlformats.org/markup-compatibility/2006" xmlns:p14="http://schemas.microsoft.com/office/powerpoint/2010/main">
        <mc:Choice Requires="p14">
          <p:contentPart p14:bwMode="auto" r:id="rId5">
            <p14:nvContentPartPr>
              <p14:cNvPr id="15362" name="Ink 5"/>
              <p14:cNvContentPartPr>
                <a14:cpLocks xmlns:a14="http://schemas.microsoft.com/office/drawing/2010/main" noRot="1" noChangeAspect="1" noEditPoints="1" noChangeArrowheads="1" noChangeShapeType="1"/>
              </p14:cNvContentPartPr>
              <p14:nvPr/>
            </p14:nvContentPartPr>
            <p14:xfrm>
              <a:off x="7443788" y="3994150"/>
              <a:ext cx="1093787" cy="849313"/>
            </p14:xfrm>
          </p:contentPart>
        </mc:Choice>
        <mc:Fallback xmlns="">
          <p:pic>
            <p:nvPicPr>
              <p:cNvPr id="15362" name="Ink 5"/>
              <p:cNvPicPr>
                <a:picLocks noRot="1" noChangeAspect="1" noEditPoints="1" noChangeArrowheads="1" noChangeShapeType="1"/>
              </p:cNvPicPr>
              <p:nvPr/>
            </p:nvPicPr>
            <p:blipFill>
              <a:blip r:embed="rId6" cstate="print"/>
              <a:stretch>
                <a:fillRect/>
              </a:stretch>
            </p:blipFill>
            <p:spPr>
              <a:xfrm>
                <a:off x="7434485" y="3984864"/>
                <a:ext cx="1112392" cy="867885"/>
              </a:xfrm>
              <a:prstGeom prst="rect">
                <a:avLst/>
              </a:prstGeom>
            </p:spPr>
          </p:pic>
        </mc:Fallback>
      </mc:AlternateContent>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0" y="0"/>
            <a:ext cx="9144000" cy="1714500"/>
          </a:xfrm>
        </p:spPr>
        <p:txBody>
          <a:bodyPr>
            <a:normAutofit fontScale="90000"/>
          </a:bodyPr>
          <a:lstStyle/>
          <a:p>
            <a:pPr eaLnBrk="1" hangingPunct="1">
              <a:defRPr/>
            </a:pPr>
            <a:r>
              <a:rPr lang="el-GR" sz="2400" dirty="0" smtClean="0"/>
              <a:t>Καλά διαφοροποιημένο νευροενδοκρινικό καρκίνωμα / </a:t>
            </a:r>
            <a:br>
              <a:rPr lang="el-GR" sz="2400" dirty="0" smtClean="0"/>
            </a:br>
            <a:r>
              <a:rPr lang="el-GR" sz="2400" dirty="0" smtClean="0"/>
              <a:t>«καρκινοειδής» όγκος λεπτού εντέρου.</a:t>
            </a:r>
            <a:br>
              <a:rPr lang="el-GR" sz="2400" dirty="0" smtClean="0"/>
            </a:br>
            <a:r>
              <a:rPr lang="el-GR" sz="1400" dirty="0" smtClean="0">
                <a:effectLst>
                  <a:outerShdw blurRad="38100" dist="38100" dir="2700000" algn="tl">
                    <a:srgbClr val="000000">
                      <a:alpha val="43137"/>
                    </a:srgbClr>
                  </a:outerShdw>
                </a:effectLst>
              </a:rPr>
              <a:t>Διακριτές νησίδες,δοκίδες ή αδένες μονότονων κυττάρων με στρογγυλούς-ωοειδείς</a:t>
            </a:r>
            <a:r>
              <a:rPr lang="fr-FR" sz="1400" dirty="0" smtClean="0">
                <a:effectLst>
                  <a:outerShdw blurRad="38100" dist="38100" dir="2700000" algn="tl">
                    <a:srgbClr val="000000">
                      <a:alpha val="43137"/>
                    </a:srgbClr>
                  </a:outerShdw>
                </a:effectLst>
              </a:rPr>
              <a:t> </a:t>
            </a:r>
            <a:r>
              <a:rPr lang="el-GR" sz="1400" dirty="0" smtClean="0">
                <a:effectLst>
                  <a:outerShdw blurRad="38100" dist="38100" dir="2700000" algn="tl">
                    <a:srgbClr val="000000">
                      <a:alpha val="43137"/>
                    </a:srgbClr>
                  </a:outerShdw>
                </a:effectLst>
              </a:rPr>
              <a:t>διάστικτους πυρήνες. </a:t>
            </a:r>
            <a:br>
              <a:rPr lang="el-GR" sz="1400" dirty="0" smtClean="0">
                <a:effectLst>
                  <a:outerShdw blurRad="38100" dist="38100" dir="2700000" algn="tl">
                    <a:srgbClr val="000000">
                      <a:alpha val="43137"/>
                    </a:srgbClr>
                  </a:outerShdw>
                </a:effectLst>
              </a:rPr>
            </a:br>
            <a:r>
              <a:rPr lang="el-GR" sz="1400" dirty="0" smtClean="0">
                <a:effectLst>
                  <a:outerShdw blurRad="38100" dist="38100" dir="2700000" algn="tl">
                    <a:srgbClr val="000000">
                      <a:alpha val="43137"/>
                    </a:srgbClr>
                  </a:outerShdw>
                </a:effectLst>
              </a:rPr>
              <a:t>Μιτώσεις σπάνιες ή απούσες. </a:t>
            </a:r>
            <a:r>
              <a:rPr lang="el-GR" sz="1400" dirty="0" smtClean="0"/>
              <a:t/>
            </a:r>
            <a:br>
              <a:rPr lang="el-GR" sz="1400" dirty="0" smtClean="0"/>
            </a:br>
            <a:r>
              <a:rPr lang="el-GR" sz="1400" dirty="0" smtClean="0"/>
              <a:t>Κλινικό σύνδρομο καρκινοειδούς λόγω σύνθεσης και έκκρισης σεροτονίνης από τα νεοπλασματικά κύτταρα, </a:t>
            </a:r>
            <a:br>
              <a:rPr lang="el-GR" sz="1400" dirty="0" smtClean="0"/>
            </a:br>
            <a:r>
              <a:rPr lang="el-GR" sz="1400" dirty="0" smtClean="0"/>
              <a:t>σε 1% των ασθενών με καρκινοειδείς όγκους και </a:t>
            </a:r>
            <a:br>
              <a:rPr lang="el-GR" sz="1400" dirty="0" smtClean="0"/>
            </a:br>
            <a:r>
              <a:rPr lang="el-GR" sz="1400" dirty="0" smtClean="0"/>
              <a:t>σε 20% των ασθενών με εκτεταμένες μεταστάσεις από τέτοιους όγκους.   </a:t>
            </a:r>
          </a:p>
        </p:txBody>
      </p:sp>
      <p:pic>
        <p:nvPicPr>
          <p:cNvPr id="168963" name="Picture 5" descr="gas2160"/>
          <p:cNvPicPr>
            <a:picLocks noChangeAspect="1" noChangeArrowheads="1"/>
          </p:cNvPicPr>
          <p:nvPr/>
        </p:nvPicPr>
        <p:blipFill>
          <a:blip r:embed="rId2" cstate="print"/>
          <a:srcRect/>
          <a:stretch>
            <a:fillRect/>
          </a:stretch>
        </p:blipFill>
        <p:spPr bwMode="auto">
          <a:xfrm>
            <a:off x="1214438" y="1804988"/>
            <a:ext cx="6913562" cy="50530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9746"/>
                                        </p:tgtEl>
                                        <p:attrNameLst>
                                          <p:attrName>style.visibility</p:attrName>
                                        </p:attrNameLst>
                                      </p:cBhvr>
                                      <p:to>
                                        <p:strVal val="visible"/>
                                      </p:to>
                                    </p:set>
                                    <p:animEffect transition="in" filter="wipe(down)">
                                      <p:cBhvr>
                                        <p:cTn id="7" dur="500"/>
                                        <p:tgtEl>
                                          <p:spTgt spid="159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0" y="0"/>
            <a:ext cx="9144000" cy="1417638"/>
          </a:xfrm>
        </p:spPr>
        <p:txBody>
          <a:bodyPr/>
          <a:lstStyle/>
          <a:p>
            <a:pPr eaLnBrk="1" hangingPunct="1"/>
            <a:r>
              <a:rPr lang="el-GR" sz="2400" dirty="0" smtClean="0"/>
              <a:t>ΜΙΚΡΟΙ,  ΕΠΙΠΕΔΟΙ Η ΠΟΛΥΠΟΕΙΔΕΙΣ, ΠΙΘΑΝΩΣ ΠΟΛΛΑΠΛΟΙ  </a:t>
            </a:r>
            <a:r>
              <a:rPr lang="el-GR" sz="2400" b="1" dirty="0" smtClean="0"/>
              <a:t>ΝΕΥΡΟΕΝΔΟΚΡΙΝΙΚΟΙ </a:t>
            </a:r>
            <a:r>
              <a:rPr lang="el-GR" sz="2400" dirty="0" smtClean="0"/>
              <a:t>(ΚΑΡΚΙΝΟΕΙΔΕΙΣ</a:t>
            </a:r>
            <a:r>
              <a:rPr lang="el-GR" sz="2400" b="1" dirty="0" smtClean="0"/>
              <a:t>)  ΟΓΚΟΙ ΛΕΠΤΟΥ ΕΝΤΕΡΟΥ</a:t>
            </a:r>
            <a:r>
              <a:rPr lang="el-GR" sz="2400" dirty="0" smtClean="0"/>
              <a:t>-</a:t>
            </a:r>
            <a:br>
              <a:rPr lang="el-GR" sz="2400" dirty="0" smtClean="0"/>
            </a:br>
            <a:r>
              <a:rPr lang="el-GR" sz="2400" dirty="0" smtClean="0"/>
              <a:t>ΤΥΧΑΙΟ ΕΥΡΗΜΑ ΣΥΝΗΘΩΣ</a:t>
            </a:r>
            <a:r>
              <a:rPr lang="el-GR" sz="2800" dirty="0" smtClean="0"/>
              <a:t>. </a:t>
            </a:r>
          </a:p>
        </p:txBody>
      </p:sp>
      <p:pic>
        <p:nvPicPr>
          <p:cNvPr id="169987" name="Picture 5" descr="gas2120"/>
          <p:cNvPicPr>
            <a:picLocks noChangeAspect="1" noChangeArrowheads="1"/>
          </p:cNvPicPr>
          <p:nvPr/>
        </p:nvPicPr>
        <p:blipFill>
          <a:blip r:embed="rId2" cstate="print"/>
          <a:srcRect/>
          <a:stretch>
            <a:fillRect/>
          </a:stretch>
        </p:blipFill>
        <p:spPr bwMode="auto">
          <a:xfrm>
            <a:off x="428625" y="1357313"/>
            <a:ext cx="3960813" cy="3021012"/>
          </a:xfrm>
          <a:prstGeom prst="rect">
            <a:avLst/>
          </a:prstGeom>
          <a:noFill/>
          <a:ln w="9525">
            <a:noFill/>
            <a:miter lim="800000"/>
            <a:headEnd/>
            <a:tailEnd/>
          </a:ln>
        </p:spPr>
      </p:pic>
      <p:pic>
        <p:nvPicPr>
          <p:cNvPr id="169988" name="Picture 5" descr="gas2130"/>
          <p:cNvPicPr>
            <a:picLocks noChangeAspect="1" noChangeArrowheads="1"/>
          </p:cNvPicPr>
          <p:nvPr/>
        </p:nvPicPr>
        <p:blipFill>
          <a:blip r:embed="rId3" cstate="print"/>
          <a:srcRect/>
          <a:stretch>
            <a:fillRect/>
          </a:stretch>
        </p:blipFill>
        <p:spPr bwMode="auto">
          <a:xfrm>
            <a:off x="5143500" y="1357313"/>
            <a:ext cx="3906838" cy="5316537"/>
          </a:xfrm>
          <a:prstGeom prst="rect">
            <a:avLst/>
          </a:prstGeom>
          <a:noFill/>
          <a:ln w="9525">
            <a:noFill/>
            <a:miter lim="800000"/>
            <a:headEnd/>
            <a:tailEnd/>
          </a:ln>
        </p:spPr>
      </p:pic>
      <p:sp>
        <p:nvSpPr>
          <p:cNvPr id="5" name="3 - Θέση κειμένου"/>
          <p:cNvSpPr txBox="1">
            <a:spLocks/>
          </p:cNvSpPr>
          <p:nvPr/>
        </p:nvSpPr>
        <p:spPr>
          <a:xfrm>
            <a:off x="0" y="4357688"/>
            <a:ext cx="5143500" cy="1738312"/>
          </a:xfrm>
          <a:prstGeom prst="rect">
            <a:avLst/>
          </a:prstGeom>
        </p:spPr>
        <p:txBody>
          <a:bodyPr/>
          <a:lstStyle/>
          <a:p>
            <a:pPr marL="342900" indent="-342900" eaLnBrk="0" hangingPunct="0">
              <a:spcBef>
                <a:spcPct val="20000"/>
              </a:spcBef>
              <a:buFontTx/>
              <a:buChar char="•"/>
              <a:defRPr/>
            </a:pPr>
            <a:r>
              <a:rPr lang="el-GR" sz="2000" kern="0" spc="600" dirty="0">
                <a:effectLst>
                  <a:outerShdw blurRad="38100" dist="38100" dir="2700000" algn="tl">
                    <a:srgbClr val="000000">
                      <a:alpha val="43137"/>
                    </a:srgbClr>
                  </a:outerShdw>
                </a:effectLst>
                <a:latin typeface="+mn-lt"/>
                <a:cs typeface="+mn-cs"/>
              </a:rPr>
              <a:t>Άλλα</a:t>
            </a:r>
            <a:r>
              <a:rPr lang="el-GR" sz="2000" kern="0" dirty="0">
                <a:effectLst>
                  <a:outerShdw blurRad="38100" dist="38100" dir="2700000" algn="tl">
                    <a:srgbClr val="000000">
                      <a:alpha val="43137"/>
                    </a:srgbClr>
                  </a:outerShdw>
                </a:effectLst>
                <a:latin typeface="+mn-lt"/>
                <a:cs typeface="+mn-cs"/>
              </a:rPr>
              <a:t> </a:t>
            </a:r>
            <a:r>
              <a:rPr lang="el-GR" sz="2000" kern="0" dirty="0">
                <a:latin typeface="+mn-lt"/>
                <a:cs typeface="+mn-cs"/>
              </a:rPr>
              <a:t>πιθανά </a:t>
            </a:r>
            <a:r>
              <a:rPr lang="el-GR" sz="2000" kern="0" dirty="0">
                <a:effectLst>
                  <a:outerShdw blurRad="38100" dist="38100" dir="2700000" algn="tl">
                    <a:srgbClr val="000000">
                      <a:alpha val="43137"/>
                    </a:srgbClr>
                  </a:outerShdw>
                </a:effectLst>
                <a:latin typeface="+mn-lt"/>
                <a:cs typeface="+mn-cs"/>
              </a:rPr>
              <a:t>ενδοκρινικά σύνδρομα </a:t>
            </a:r>
            <a:r>
              <a:rPr lang="en-US" sz="2000" kern="0" dirty="0">
                <a:latin typeface="+mn-lt"/>
                <a:cs typeface="+mn-cs"/>
              </a:rPr>
              <a:t>:</a:t>
            </a:r>
          </a:p>
          <a:p>
            <a:pPr marL="342900" indent="-342900" eaLnBrk="0" hangingPunct="0">
              <a:spcBef>
                <a:spcPct val="20000"/>
              </a:spcBef>
              <a:buFontTx/>
              <a:buChar char="•"/>
              <a:defRPr/>
            </a:pPr>
            <a:r>
              <a:rPr lang="el-GR" sz="2000" b="1" kern="0" dirty="0">
                <a:latin typeface="+mn-lt"/>
                <a:cs typeface="+mn-cs"/>
              </a:rPr>
              <a:t>Ζ</a:t>
            </a:r>
            <a:r>
              <a:rPr lang="en-US" sz="2000" b="1" kern="0" dirty="0" err="1">
                <a:latin typeface="+mn-lt"/>
                <a:cs typeface="+mn-cs"/>
              </a:rPr>
              <a:t>ollinger</a:t>
            </a:r>
            <a:r>
              <a:rPr lang="en-US" sz="2000" b="1" kern="0" dirty="0">
                <a:latin typeface="+mn-lt"/>
                <a:cs typeface="+mn-cs"/>
              </a:rPr>
              <a:t>-Ellison</a:t>
            </a:r>
            <a:endParaRPr lang="el-GR" sz="2000" b="1" kern="0" dirty="0">
              <a:latin typeface="+mn-lt"/>
              <a:cs typeface="+mn-cs"/>
            </a:endParaRPr>
          </a:p>
          <a:p>
            <a:pPr marL="342900" indent="-342900" eaLnBrk="0" hangingPunct="0">
              <a:spcBef>
                <a:spcPct val="20000"/>
              </a:spcBef>
              <a:defRPr/>
            </a:pPr>
            <a:r>
              <a:rPr lang="el-GR" sz="2000" kern="0" dirty="0">
                <a:latin typeface="+mn-lt"/>
                <a:cs typeface="+mn-cs"/>
              </a:rPr>
              <a:t>      λόγω έκκρισης </a:t>
            </a:r>
            <a:r>
              <a:rPr lang="el-GR" sz="2000" kern="0" dirty="0" err="1" smtClean="0">
                <a:latin typeface="+mn-lt"/>
                <a:cs typeface="+mn-cs"/>
              </a:rPr>
              <a:t>γαστρίνης</a:t>
            </a:r>
            <a:r>
              <a:rPr lang="el-GR" sz="2000" kern="0" dirty="0"/>
              <a:t> </a:t>
            </a:r>
            <a:r>
              <a:rPr lang="el-GR" kern="0" dirty="0" smtClean="0"/>
              <a:t>( αύξηση της οποίας απαντά και επί χρόνιας </a:t>
            </a:r>
            <a:r>
              <a:rPr lang="el-GR" kern="0" dirty="0" err="1" smtClean="0"/>
              <a:t>υπερασβεστιαιμίας</a:t>
            </a:r>
            <a:r>
              <a:rPr lang="el-GR" kern="0" dirty="0" smtClean="0"/>
              <a:t> ) </a:t>
            </a:r>
            <a:endParaRPr lang="el-GR" kern="0" dirty="0"/>
          </a:p>
          <a:p>
            <a:pPr marL="342900" indent="-342900" eaLnBrk="0" hangingPunct="0">
              <a:spcBef>
                <a:spcPct val="20000"/>
              </a:spcBef>
              <a:buFontTx/>
              <a:buChar char="•"/>
              <a:defRPr/>
            </a:pPr>
            <a:r>
              <a:rPr lang="el-GR" sz="2000" b="1" kern="0" dirty="0">
                <a:latin typeface="+mn-lt"/>
                <a:cs typeface="+mn-cs"/>
              </a:rPr>
              <a:t>ως επί </a:t>
            </a:r>
            <a:r>
              <a:rPr lang="el-GR" sz="2000" b="1" kern="0" dirty="0" err="1">
                <a:latin typeface="+mn-lt"/>
                <a:cs typeface="+mn-cs"/>
              </a:rPr>
              <a:t>ινσουλινώματος</a:t>
            </a:r>
            <a:endParaRPr lang="el-GR" sz="2000" b="1" kern="0" dirty="0">
              <a:latin typeface="+mn-lt"/>
              <a:cs typeface="+mn-cs"/>
            </a:endParaRPr>
          </a:p>
          <a:p>
            <a:pPr marL="342900" indent="-342900" eaLnBrk="0" hangingPunct="0">
              <a:spcBef>
                <a:spcPct val="20000"/>
              </a:spcBef>
              <a:buFontTx/>
              <a:buChar char="•"/>
              <a:defRPr/>
            </a:pPr>
            <a:r>
              <a:rPr lang="en-US" sz="2000" b="1" kern="0" dirty="0" smtClean="0">
                <a:latin typeface="+mn-lt"/>
                <a:cs typeface="+mn-cs"/>
              </a:rPr>
              <a:t>Cushin</a:t>
            </a:r>
            <a:r>
              <a:rPr lang="en-US" sz="2000" b="1" kern="0" dirty="0"/>
              <a:t>g</a:t>
            </a:r>
            <a:r>
              <a:rPr lang="el-GR" sz="2000" b="1" kern="0" dirty="0" smtClean="0">
                <a:latin typeface="+mn-lt"/>
                <a:cs typeface="+mn-cs"/>
              </a:rPr>
              <a:t> </a:t>
            </a:r>
            <a:r>
              <a:rPr lang="el-GR" sz="2000" kern="0" dirty="0" smtClean="0">
                <a:latin typeface="+mn-lt"/>
                <a:cs typeface="+mn-cs"/>
              </a:rPr>
              <a:t>λόγω </a:t>
            </a:r>
            <a:r>
              <a:rPr lang="el-GR" sz="2000" kern="0" dirty="0">
                <a:latin typeface="+mn-lt"/>
                <a:cs typeface="+mn-cs"/>
              </a:rPr>
              <a:t>έκκρισης </a:t>
            </a:r>
            <a:r>
              <a:rPr lang="en-US" sz="2000" kern="0" dirty="0">
                <a:latin typeface="+mn-lt"/>
                <a:cs typeface="+mn-cs"/>
              </a:rPr>
              <a:t>ACTH </a:t>
            </a:r>
            <a:endParaRPr lang="el-GR" sz="2000" kern="0" dirty="0">
              <a:latin typeface="+mn-lt"/>
              <a:cs typeface="+mn-cs"/>
            </a:endParaRPr>
          </a:p>
          <a:p>
            <a:pPr marL="342900" indent="-342900" eaLnBrk="0" hangingPunct="0">
              <a:spcBef>
                <a:spcPct val="20000"/>
              </a:spcBef>
              <a:defRPr/>
            </a:pPr>
            <a:r>
              <a:rPr lang="el-GR" sz="1400" kern="0" dirty="0">
                <a:latin typeface="+mn-lt"/>
                <a:cs typeface="+mn-cs"/>
              </a:rPr>
              <a:t>Άλλη πιθανή εντόπιση , εκτός ΓΕΣ </a:t>
            </a:r>
            <a:r>
              <a:rPr lang="en-US" sz="1400" kern="0" dirty="0">
                <a:latin typeface="+mn-lt"/>
                <a:cs typeface="+mn-cs"/>
              </a:rPr>
              <a:t>:</a:t>
            </a:r>
            <a:r>
              <a:rPr lang="el-GR" sz="1400" kern="0" dirty="0">
                <a:latin typeface="+mn-lt"/>
                <a:cs typeface="+mn-cs"/>
              </a:rPr>
              <a:t> κύριοι στελεχιαίοι βρόγχοι.</a:t>
            </a:r>
          </a:p>
          <a:p>
            <a:pPr marL="342900" indent="-342900" eaLnBrk="0" hangingPunct="0">
              <a:spcBef>
                <a:spcPct val="20000"/>
              </a:spcBef>
              <a:buFontTx/>
              <a:buChar char="•"/>
              <a:defRPr/>
            </a:pPr>
            <a:endParaRPr lang="el-GR" sz="3200" kern="0" dirty="0">
              <a:latin typeface="+mn-lt"/>
              <a:cs typeface="+mn-cs"/>
            </a:endParaRPr>
          </a:p>
          <a:p>
            <a:pPr marL="342900" indent="-342900" eaLnBrk="0" hangingPunct="0">
              <a:spcBef>
                <a:spcPct val="20000"/>
              </a:spcBef>
              <a:buFontTx/>
              <a:buChar char="•"/>
              <a:defRPr/>
            </a:pPr>
            <a:endParaRPr lang="el-GR" sz="3200" kern="0" dirty="0">
              <a:latin typeface="+mn-lt"/>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wipe(down)">
                                      <p:cBhvr>
                                        <p:cTn id="1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214313" y="274638"/>
            <a:ext cx="8786812" cy="850900"/>
          </a:xfrm>
        </p:spPr>
        <p:txBody>
          <a:bodyPr/>
          <a:lstStyle/>
          <a:p>
            <a:pPr algn="l"/>
            <a:r>
              <a:rPr lang="el-GR" sz="1800" b="1" smtClean="0"/>
              <a:t>ΠΑΘΟΛΟΓΟΑΝΑΤΟΜΙΚΗ ΠΡΟΣΕΓΓΙΣΗ ΔΙΑΤΑΡΑΧΩΝ ΤΩΝ ΚΕΝΩΣΕΩΝ </a:t>
            </a:r>
            <a:br>
              <a:rPr lang="el-GR" sz="1800" b="1" smtClean="0"/>
            </a:br>
            <a:r>
              <a:rPr lang="el-GR" sz="1800" b="1" smtClean="0"/>
              <a:t>ΔΥΣΚΟΙΛΙΟΤΗΤΑ – ΔΙΑΡΡΟΙΑ – ΣΤΕΑΤΟΡΡΟΙΑ (δυσαπορρόφηση λίπους) (Ι)</a:t>
            </a:r>
          </a:p>
        </p:txBody>
      </p:sp>
      <p:sp>
        <p:nvSpPr>
          <p:cNvPr id="166915" name="Rectangle 3"/>
          <p:cNvSpPr>
            <a:spLocks noGrp="1" noChangeArrowheads="1"/>
          </p:cNvSpPr>
          <p:nvPr>
            <p:ph type="body" idx="1"/>
          </p:nvPr>
        </p:nvSpPr>
        <p:spPr>
          <a:xfrm>
            <a:off x="250825" y="1268413"/>
            <a:ext cx="8893175" cy="5375275"/>
          </a:xfrm>
        </p:spPr>
        <p:txBody>
          <a:bodyPr/>
          <a:lstStyle/>
          <a:p>
            <a:pPr marL="609600" indent="-609600">
              <a:lnSpc>
                <a:spcPct val="90000"/>
              </a:lnSpc>
              <a:buFontTx/>
              <a:buNone/>
              <a:defRPr/>
            </a:pPr>
            <a:r>
              <a:rPr lang="el-GR" sz="1600" b="1" spc="600" dirty="0" smtClean="0"/>
              <a:t>Δυσκοιλιότητα</a:t>
            </a:r>
          </a:p>
          <a:p>
            <a:pPr marL="609600" indent="-609600">
              <a:lnSpc>
                <a:spcPct val="90000"/>
              </a:lnSpc>
              <a:buFontTx/>
              <a:buNone/>
              <a:defRPr/>
            </a:pPr>
            <a:r>
              <a:rPr lang="el-GR" sz="1600" dirty="0" smtClean="0"/>
              <a:t>1.</a:t>
            </a:r>
            <a:r>
              <a:rPr lang="el-GR" sz="1600" u="sng" dirty="0" smtClean="0"/>
              <a:t> Παθήσεις</a:t>
            </a:r>
            <a:r>
              <a:rPr lang="el-GR" sz="1600" dirty="0" smtClean="0"/>
              <a:t> που προκαλούν </a:t>
            </a:r>
            <a:r>
              <a:rPr lang="el-GR" sz="1600" u="sng" dirty="0" smtClean="0"/>
              <a:t>στένωση ή απόφραξη </a:t>
            </a:r>
            <a:r>
              <a:rPr lang="el-GR" sz="1600" dirty="0" smtClean="0"/>
              <a:t>του </a:t>
            </a:r>
            <a:r>
              <a:rPr lang="el-GR" sz="1600" dirty="0" err="1" smtClean="0"/>
              <a:t>παχέος</a:t>
            </a:r>
            <a:r>
              <a:rPr lang="el-GR" sz="1600" dirty="0" smtClean="0"/>
              <a:t> εντέρου </a:t>
            </a:r>
          </a:p>
          <a:p>
            <a:pPr marL="609600" indent="-609600">
              <a:lnSpc>
                <a:spcPct val="90000"/>
              </a:lnSpc>
              <a:buFontTx/>
              <a:buNone/>
              <a:defRPr/>
            </a:pPr>
            <a:r>
              <a:rPr lang="el-GR" sz="1600" dirty="0" smtClean="0"/>
              <a:t> - </a:t>
            </a:r>
            <a:r>
              <a:rPr lang="el-GR" sz="1600" dirty="0" smtClean="0">
                <a:effectLst>
                  <a:outerShdw blurRad="38100" dist="38100" dir="2700000" algn="tl">
                    <a:srgbClr val="000000">
                      <a:alpha val="43137"/>
                    </a:srgbClr>
                  </a:outerShdw>
                </a:effectLst>
              </a:rPr>
              <a:t>Καρκίνωμα</a:t>
            </a:r>
            <a:r>
              <a:rPr lang="el-GR" sz="1600" dirty="0" smtClean="0"/>
              <a:t>: προοδευτικά επιδεινούμενη δυσκοιλιότητα – εναλλαγές με διάρροια,</a:t>
            </a:r>
          </a:p>
          <a:p>
            <a:pPr marL="609600" indent="-609600">
              <a:lnSpc>
                <a:spcPct val="90000"/>
              </a:lnSpc>
              <a:buFontTx/>
              <a:buNone/>
              <a:defRPr/>
            </a:pPr>
            <a:r>
              <a:rPr lang="el-GR" sz="1600" dirty="0" smtClean="0"/>
              <a:t>   νωπό ή αλλοιωμένο αίμα</a:t>
            </a:r>
          </a:p>
          <a:p>
            <a:pPr marL="609600" indent="-609600">
              <a:lnSpc>
                <a:spcPct val="90000"/>
              </a:lnSpc>
              <a:buFontTx/>
              <a:buNone/>
              <a:defRPr/>
            </a:pPr>
            <a:r>
              <a:rPr lang="el-GR" sz="1600" dirty="0" smtClean="0"/>
              <a:t>   στα κόπρανα           </a:t>
            </a:r>
            <a:r>
              <a:rPr lang="el-GR" sz="1400" b="1" dirty="0" smtClean="0"/>
              <a:t>ΟΡΘΟΣΙΓΜΟΕΙΔΟΣΚΟΠΗΣΗ</a:t>
            </a:r>
            <a:r>
              <a:rPr lang="el-GR" sz="1600" dirty="0" smtClean="0"/>
              <a:t> </a:t>
            </a:r>
          </a:p>
          <a:p>
            <a:pPr marL="609600" indent="-609600">
              <a:lnSpc>
                <a:spcPct val="90000"/>
              </a:lnSpc>
              <a:buFontTx/>
              <a:buNone/>
              <a:defRPr/>
            </a:pPr>
            <a:r>
              <a:rPr lang="el-GR" sz="1600" dirty="0" smtClean="0"/>
              <a:t>   ατελής ειλεός (</a:t>
            </a:r>
            <a:r>
              <a:rPr lang="el-GR" sz="1600" dirty="0" err="1" smtClean="0"/>
              <a:t>κωλικοειδής</a:t>
            </a:r>
            <a:r>
              <a:rPr lang="el-GR" sz="1600" dirty="0" smtClean="0"/>
              <a:t> πόνος – μετεωρισμός) </a:t>
            </a:r>
          </a:p>
          <a:p>
            <a:pPr marL="609600" indent="-609600">
              <a:lnSpc>
                <a:spcPct val="90000"/>
              </a:lnSpc>
              <a:buFontTx/>
              <a:buNone/>
              <a:defRPr/>
            </a:pPr>
            <a:r>
              <a:rPr lang="el-GR" sz="1600" dirty="0" smtClean="0"/>
              <a:t>- </a:t>
            </a:r>
            <a:r>
              <a:rPr lang="el-GR" sz="1600" dirty="0" err="1" smtClean="0">
                <a:effectLst>
                  <a:outerShdw blurRad="38100" dist="38100" dir="2700000" algn="tl">
                    <a:srgbClr val="000000">
                      <a:alpha val="43137"/>
                    </a:srgbClr>
                  </a:outerShdw>
                </a:effectLst>
              </a:rPr>
              <a:t>Εκκολπωμάτωση</a:t>
            </a:r>
            <a:r>
              <a:rPr lang="el-GR" sz="1600" dirty="0" smtClean="0"/>
              <a:t> </a:t>
            </a:r>
          </a:p>
          <a:p>
            <a:pPr marL="609600" indent="-609600">
              <a:lnSpc>
                <a:spcPct val="90000"/>
              </a:lnSpc>
              <a:buFontTx/>
              <a:buNone/>
              <a:defRPr/>
            </a:pPr>
            <a:r>
              <a:rPr lang="el-GR" sz="1600" dirty="0" smtClean="0"/>
              <a:t>- </a:t>
            </a:r>
            <a:r>
              <a:rPr lang="el-GR" sz="1600" dirty="0" smtClean="0">
                <a:effectLst>
                  <a:outerShdw blurRad="38100" dist="38100" dir="2700000" algn="tl">
                    <a:srgbClr val="000000">
                      <a:alpha val="43137"/>
                    </a:srgbClr>
                  </a:outerShdw>
                </a:effectLst>
              </a:rPr>
              <a:t>Νόσος του </a:t>
            </a:r>
            <a:r>
              <a:rPr lang="en-US" sz="1600" dirty="0" err="1" smtClean="0">
                <a:effectLst>
                  <a:outerShdw blurRad="38100" dist="38100" dir="2700000" algn="tl">
                    <a:srgbClr val="000000">
                      <a:alpha val="43137"/>
                    </a:srgbClr>
                  </a:outerShdw>
                </a:effectLst>
              </a:rPr>
              <a:t>Crohn</a:t>
            </a:r>
            <a:r>
              <a:rPr lang="el-GR" sz="1600" dirty="0" smtClean="0">
                <a:effectLst>
                  <a:outerShdw blurRad="38100" dist="38100" dir="2700000" algn="tl">
                    <a:srgbClr val="000000">
                      <a:alpha val="43137"/>
                    </a:srgbClr>
                  </a:outerShdw>
                </a:effectLst>
              </a:rPr>
              <a:t> </a:t>
            </a:r>
            <a:r>
              <a:rPr lang="el-GR" sz="1600" dirty="0" smtClean="0"/>
              <a:t>– (ελκώδης κολίτιδα)</a:t>
            </a:r>
          </a:p>
          <a:p>
            <a:pPr marL="609600" indent="-609600">
              <a:lnSpc>
                <a:spcPct val="90000"/>
              </a:lnSpc>
              <a:buFontTx/>
              <a:buNone/>
              <a:defRPr/>
            </a:pPr>
            <a:r>
              <a:rPr lang="el-GR" sz="1600" dirty="0" smtClean="0"/>
              <a:t>2. Επώδυνες </a:t>
            </a:r>
            <a:r>
              <a:rPr lang="el-GR" sz="1600" u="sng" dirty="0" smtClean="0"/>
              <a:t>παθήσεις</a:t>
            </a:r>
            <a:r>
              <a:rPr lang="el-GR" sz="1600" dirty="0" smtClean="0"/>
              <a:t> του πρωκτού - </a:t>
            </a:r>
            <a:r>
              <a:rPr lang="el-GR" sz="1600" dirty="0" err="1"/>
              <a:t>δ</a:t>
            </a:r>
            <a:r>
              <a:rPr lang="el-GR" sz="1600" dirty="0" err="1" smtClean="0"/>
              <a:t>υσχεσία</a:t>
            </a:r>
            <a:endParaRPr lang="el-GR" sz="1600" dirty="0" smtClean="0"/>
          </a:p>
          <a:p>
            <a:pPr marL="609600" indent="-609600">
              <a:lnSpc>
                <a:spcPct val="90000"/>
              </a:lnSpc>
              <a:buFontTx/>
              <a:buNone/>
              <a:defRPr/>
            </a:pPr>
            <a:r>
              <a:rPr lang="el-GR" sz="1600" dirty="0" smtClean="0"/>
              <a:t>3. </a:t>
            </a:r>
            <a:r>
              <a:rPr lang="el-GR" sz="1600" u="sng" dirty="0" smtClean="0"/>
              <a:t>Παθήσεις </a:t>
            </a:r>
            <a:r>
              <a:rPr lang="el-GR" sz="1600" dirty="0" smtClean="0"/>
              <a:t>που προκαλούν </a:t>
            </a:r>
            <a:r>
              <a:rPr lang="el-GR" sz="1600" b="1" dirty="0" smtClean="0"/>
              <a:t>μειωμένη </a:t>
            </a:r>
            <a:r>
              <a:rPr lang="el-GR" sz="1600" dirty="0" smtClean="0"/>
              <a:t>εντερική κινητικότητα</a:t>
            </a:r>
            <a:r>
              <a:rPr lang="en-US" sz="1600" dirty="0" smtClean="0"/>
              <a:t>:</a:t>
            </a:r>
            <a:r>
              <a:rPr lang="el-GR" sz="1600" dirty="0" smtClean="0"/>
              <a:t> συγγενές </a:t>
            </a:r>
            <a:r>
              <a:rPr lang="el-GR" sz="1600" dirty="0" err="1" smtClean="0"/>
              <a:t>μεγάκολο</a:t>
            </a:r>
            <a:r>
              <a:rPr lang="el-GR" sz="1600" dirty="0" smtClean="0"/>
              <a:t> (    ή απουσία</a:t>
            </a:r>
          </a:p>
          <a:p>
            <a:pPr marL="609600" indent="-609600">
              <a:lnSpc>
                <a:spcPct val="90000"/>
              </a:lnSpc>
              <a:buFontTx/>
              <a:buNone/>
              <a:defRPr/>
            </a:pPr>
            <a:r>
              <a:rPr lang="el-GR" sz="1600" dirty="0" smtClean="0"/>
              <a:t>   γαγγλιακών κυττάρων </a:t>
            </a:r>
            <a:r>
              <a:rPr lang="el-GR" sz="1600" dirty="0" err="1" smtClean="0"/>
              <a:t>μυεντερικού</a:t>
            </a:r>
            <a:r>
              <a:rPr lang="el-GR" sz="1600" dirty="0" smtClean="0"/>
              <a:t> πλέγματος του κατώτερου σιγμοειδούς ή του ορθού)</a:t>
            </a:r>
          </a:p>
          <a:p>
            <a:pPr marL="609600" indent="-609600">
              <a:lnSpc>
                <a:spcPct val="90000"/>
              </a:lnSpc>
              <a:buFontTx/>
              <a:buNone/>
              <a:defRPr/>
            </a:pPr>
            <a:endParaRPr lang="el-GR" sz="1600" dirty="0" smtClean="0"/>
          </a:p>
          <a:p>
            <a:pPr marL="609600" indent="-609600">
              <a:lnSpc>
                <a:spcPct val="90000"/>
              </a:lnSpc>
              <a:buFontTx/>
              <a:buNone/>
              <a:defRPr/>
            </a:pPr>
            <a:r>
              <a:rPr lang="el-GR" sz="2000" dirty="0" smtClean="0"/>
              <a:t>  </a:t>
            </a:r>
            <a:r>
              <a:rPr lang="el-GR" sz="1600" b="1" dirty="0" smtClean="0"/>
              <a:t>Οξεία διάρροια </a:t>
            </a:r>
          </a:p>
          <a:p>
            <a:pPr marL="609600" indent="-609600">
              <a:lnSpc>
                <a:spcPct val="90000"/>
              </a:lnSpc>
              <a:buFontTx/>
              <a:buNone/>
              <a:defRPr/>
            </a:pPr>
            <a:r>
              <a:rPr lang="el-GR" sz="1600" dirty="0" smtClean="0"/>
              <a:t>     κοινά μικρόβια  </a:t>
            </a:r>
            <a:r>
              <a:rPr lang="en-US" sz="1600" dirty="0" smtClean="0"/>
              <a:t>- </a:t>
            </a:r>
            <a:r>
              <a:rPr lang="el-GR" sz="1600" dirty="0" smtClean="0"/>
              <a:t>   </a:t>
            </a:r>
            <a:r>
              <a:rPr lang="el-GR" sz="1600" dirty="0" err="1" smtClean="0"/>
              <a:t>δυσεντεροειδές</a:t>
            </a:r>
            <a:r>
              <a:rPr lang="el-GR" sz="1600" dirty="0" smtClean="0"/>
              <a:t> σύνδρομο: </a:t>
            </a:r>
            <a:r>
              <a:rPr lang="en-US" sz="1600" dirty="0" smtClean="0"/>
              <a:t>      </a:t>
            </a:r>
            <a:r>
              <a:rPr lang="el-GR" sz="1600" dirty="0" err="1" smtClean="0"/>
              <a:t>σιγκέλλωση</a:t>
            </a:r>
            <a:r>
              <a:rPr lang="el-GR" sz="1600" dirty="0" smtClean="0"/>
              <a:t> </a:t>
            </a:r>
            <a:r>
              <a:rPr lang="en-US" sz="1600" dirty="0" smtClean="0"/>
              <a:t>:</a:t>
            </a:r>
            <a:r>
              <a:rPr lang="el-GR" sz="1600" dirty="0" smtClean="0"/>
              <a:t>       </a:t>
            </a:r>
            <a:r>
              <a:rPr lang="el-GR" sz="1600" dirty="0" err="1" smtClean="0"/>
              <a:t>κωλικοειδή</a:t>
            </a:r>
            <a:r>
              <a:rPr lang="el-GR" sz="1600" dirty="0" smtClean="0"/>
              <a:t> κοιλιακά άλγη,</a:t>
            </a:r>
          </a:p>
          <a:p>
            <a:pPr marL="609600" indent="-609600">
              <a:lnSpc>
                <a:spcPct val="90000"/>
              </a:lnSpc>
              <a:buFontTx/>
              <a:buNone/>
              <a:defRPr/>
            </a:pPr>
            <a:r>
              <a:rPr lang="el-GR" sz="1600" dirty="0" smtClean="0"/>
              <a:t>                                 τεινεσμός, παρουσία </a:t>
            </a:r>
            <a:r>
              <a:rPr lang="el-GR" sz="1600" u="sng" dirty="0" smtClean="0"/>
              <a:t>αίματος και πύου</a:t>
            </a:r>
            <a:r>
              <a:rPr lang="el-GR" sz="1600" dirty="0" smtClean="0"/>
              <a:t>  στα κόπρανα , </a:t>
            </a:r>
          </a:p>
          <a:p>
            <a:pPr marL="609600" indent="-609600">
              <a:lnSpc>
                <a:spcPct val="90000"/>
              </a:lnSpc>
              <a:buFontTx/>
              <a:buNone/>
              <a:defRPr/>
            </a:pPr>
            <a:r>
              <a:rPr lang="el-GR" sz="1600" dirty="0" smtClean="0"/>
              <a:t>                                                                                                                                                                              διάρροια τύπου λεπτού εντέρου: χολέρα </a:t>
            </a:r>
            <a:r>
              <a:rPr lang="en-US" sz="1600" dirty="0" smtClean="0"/>
              <a:t>:</a:t>
            </a:r>
            <a:r>
              <a:rPr lang="el-GR" sz="1600" dirty="0" smtClean="0"/>
              <a:t>         απότομη εισβολή, συχνές υδαρείς, άοσμες, μεγάλες σε ποσότητα, κενώσεις που περιέχουν επιθήλια και </a:t>
            </a:r>
            <a:r>
              <a:rPr lang="el-GR" sz="1600" dirty="0" err="1" smtClean="0"/>
              <a:t>βλέννη</a:t>
            </a:r>
            <a:r>
              <a:rPr lang="el-GR" sz="1600" dirty="0" smtClean="0"/>
              <a:t>, όχι όμως αίμα ή πύο.</a:t>
            </a:r>
          </a:p>
          <a:p>
            <a:pPr marL="609600" indent="-609600">
              <a:lnSpc>
                <a:spcPct val="90000"/>
              </a:lnSpc>
              <a:buFontTx/>
              <a:buNone/>
              <a:defRPr/>
            </a:pPr>
            <a:r>
              <a:rPr lang="el-GR" sz="1600" dirty="0" smtClean="0"/>
              <a:t> παράσιτα: </a:t>
            </a:r>
            <a:r>
              <a:rPr lang="el-GR" sz="1600" dirty="0" err="1" smtClean="0"/>
              <a:t>λάμβλια</a:t>
            </a:r>
            <a:r>
              <a:rPr lang="el-GR" sz="1600" dirty="0" smtClean="0"/>
              <a:t>, </a:t>
            </a:r>
            <a:r>
              <a:rPr lang="el-GR" sz="1600" dirty="0" err="1" smtClean="0"/>
              <a:t>ιστιολυτική</a:t>
            </a:r>
            <a:r>
              <a:rPr lang="el-GR" sz="1600" dirty="0" smtClean="0"/>
              <a:t> αμοιβάδα</a:t>
            </a:r>
            <a:endParaRPr lang="el-GR" sz="2000" dirty="0" smtClean="0"/>
          </a:p>
          <a:p>
            <a:pPr marL="609600" indent="-609600">
              <a:lnSpc>
                <a:spcPct val="90000"/>
              </a:lnSpc>
              <a:buFontTx/>
              <a:buNone/>
              <a:defRPr/>
            </a:pPr>
            <a:endParaRPr lang="el-GR" sz="1600" dirty="0" smtClean="0"/>
          </a:p>
          <a:p>
            <a:pPr marL="609600" indent="-609600">
              <a:lnSpc>
                <a:spcPct val="90000"/>
              </a:lnSpc>
              <a:buFontTx/>
              <a:buNone/>
              <a:defRPr/>
            </a:pPr>
            <a:endParaRPr lang="el-GR" sz="1600" dirty="0" smtClean="0"/>
          </a:p>
        </p:txBody>
      </p:sp>
      <p:sp>
        <p:nvSpPr>
          <p:cNvPr id="171012" name="Line 4"/>
          <p:cNvSpPr>
            <a:spLocks noChangeShapeType="1"/>
          </p:cNvSpPr>
          <p:nvPr/>
        </p:nvSpPr>
        <p:spPr bwMode="auto">
          <a:xfrm>
            <a:off x="1547664" y="2492896"/>
            <a:ext cx="431800" cy="0"/>
          </a:xfrm>
          <a:prstGeom prst="line">
            <a:avLst/>
          </a:prstGeom>
          <a:noFill/>
          <a:ln w="9525">
            <a:solidFill>
              <a:schemeClr val="tx1"/>
            </a:solidFill>
            <a:round/>
            <a:headEnd/>
            <a:tailEnd type="triangle" w="med" len="med"/>
          </a:ln>
        </p:spPr>
        <p:txBody>
          <a:bodyPr/>
          <a:lstStyle/>
          <a:p>
            <a:endParaRPr lang="el-GR"/>
          </a:p>
        </p:txBody>
      </p:sp>
      <p:sp>
        <p:nvSpPr>
          <p:cNvPr id="171013" name="Line 5"/>
          <p:cNvSpPr>
            <a:spLocks noChangeShapeType="1"/>
          </p:cNvSpPr>
          <p:nvPr/>
        </p:nvSpPr>
        <p:spPr bwMode="auto">
          <a:xfrm>
            <a:off x="7308304" y="3645024"/>
            <a:ext cx="0" cy="287337"/>
          </a:xfrm>
          <a:prstGeom prst="line">
            <a:avLst/>
          </a:prstGeom>
          <a:noFill/>
          <a:ln w="9525">
            <a:solidFill>
              <a:schemeClr val="tx1"/>
            </a:solidFill>
            <a:round/>
            <a:headEnd/>
            <a:tailEnd type="triangle" w="med" len="med"/>
          </a:ln>
        </p:spPr>
        <p:txBody>
          <a:bodyPr/>
          <a:lstStyle/>
          <a:p>
            <a:endParaRPr lang="el-G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457200" y="274638"/>
            <a:ext cx="8229600" cy="993775"/>
          </a:xfrm>
        </p:spPr>
        <p:txBody>
          <a:bodyPr/>
          <a:lstStyle/>
          <a:p>
            <a:r>
              <a:rPr lang="el-GR" sz="1800" b="1" smtClean="0"/>
              <a:t>ΠΑΘΟΛΟΓΟΑΝΑΤΟΜΙΚΗ ΠΡΟΣΕΓΓΙΣΗ ΔΙΑΤΑΡΑΧΩΝ ΤΩΝ ΚΕΝΩΣΕΩΝ </a:t>
            </a:r>
            <a:br>
              <a:rPr lang="el-GR" sz="1800" b="1" smtClean="0"/>
            </a:br>
            <a:r>
              <a:rPr lang="el-GR" sz="1800" b="1" smtClean="0"/>
              <a:t>ΔΥΣΚΟΙΛΙΟΤΗΤΑ – ΔΙΑΡΡΟΙΑ – ΣΤΕΑΤΟΡΡΟΙΑ (δυσαπορρόφης λίπους) (συνέχεια)</a:t>
            </a:r>
          </a:p>
        </p:txBody>
      </p:sp>
      <p:sp>
        <p:nvSpPr>
          <p:cNvPr id="167939" name="Rectangle 3"/>
          <p:cNvSpPr>
            <a:spLocks noGrp="1" noChangeArrowheads="1"/>
          </p:cNvSpPr>
          <p:nvPr>
            <p:ph type="body" idx="1"/>
          </p:nvPr>
        </p:nvSpPr>
        <p:spPr>
          <a:xfrm>
            <a:off x="179388" y="1341438"/>
            <a:ext cx="8964612" cy="5256212"/>
          </a:xfrm>
        </p:spPr>
        <p:txBody>
          <a:bodyPr/>
          <a:lstStyle/>
          <a:p>
            <a:pPr>
              <a:lnSpc>
                <a:spcPct val="90000"/>
              </a:lnSpc>
              <a:defRPr/>
            </a:pPr>
            <a:r>
              <a:rPr lang="el-GR" sz="1600" b="1" dirty="0" smtClean="0"/>
              <a:t>Χρόνια διάρροια </a:t>
            </a:r>
            <a:r>
              <a:rPr lang="el-GR" sz="1600" dirty="0" smtClean="0"/>
              <a:t>(συνήθως υποτροπιάζουσα) </a:t>
            </a:r>
            <a:r>
              <a:rPr lang="el-GR" sz="1200" b="1" dirty="0" smtClean="0"/>
              <a:t>ΚΟΛΟΣΚΟΠΗΣΗ</a:t>
            </a:r>
          </a:p>
          <a:p>
            <a:pPr>
              <a:lnSpc>
                <a:spcPct val="90000"/>
              </a:lnSpc>
              <a:buFontTx/>
              <a:buNone/>
              <a:defRPr/>
            </a:pPr>
            <a:r>
              <a:rPr lang="el-GR" sz="1600" dirty="0" smtClean="0"/>
              <a:t>     </a:t>
            </a:r>
            <a:r>
              <a:rPr lang="en-US" sz="1600" dirty="0" smtClean="0"/>
              <a:t>Ca </a:t>
            </a:r>
            <a:r>
              <a:rPr lang="el-GR" sz="1600" dirty="0" smtClean="0"/>
              <a:t>ορθού: αιφνίδια </a:t>
            </a:r>
            <a:r>
              <a:rPr lang="el-GR" sz="1600" dirty="0" err="1" smtClean="0"/>
              <a:t>έπειξη</a:t>
            </a:r>
            <a:r>
              <a:rPr lang="el-GR" sz="1600" dirty="0" smtClean="0"/>
              <a:t> για αφόδευση – αποβολή λίγης μόνο βλέννας ή και αίματος</a:t>
            </a:r>
          </a:p>
          <a:p>
            <a:pPr>
              <a:lnSpc>
                <a:spcPct val="90000"/>
              </a:lnSpc>
              <a:buFontTx/>
              <a:buNone/>
              <a:defRPr/>
            </a:pPr>
            <a:r>
              <a:rPr lang="el-GR" sz="1600" dirty="0" smtClean="0"/>
              <a:t>     </a:t>
            </a:r>
            <a:r>
              <a:rPr lang="en-US" sz="1600" dirty="0" smtClean="0"/>
              <a:t>Ca</a:t>
            </a:r>
            <a:r>
              <a:rPr lang="el-GR" sz="1600" dirty="0" smtClean="0"/>
              <a:t> σιγμοειδούς – ανιόντος         </a:t>
            </a:r>
          </a:p>
          <a:p>
            <a:pPr>
              <a:lnSpc>
                <a:spcPct val="90000"/>
              </a:lnSpc>
              <a:buFontTx/>
              <a:buNone/>
              <a:defRPr/>
            </a:pPr>
            <a:r>
              <a:rPr lang="el-GR" sz="1600" dirty="0" smtClean="0"/>
              <a:t>                          +                                 συνήθως δυσκοιλιότητα, εναλλασσόμενη με </a:t>
            </a:r>
          </a:p>
          <a:p>
            <a:pPr>
              <a:lnSpc>
                <a:spcPct val="90000"/>
              </a:lnSpc>
              <a:buFontTx/>
              <a:buNone/>
              <a:defRPr/>
            </a:pPr>
            <a:r>
              <a:rPr lang="el-GR" sz="1600" dirty="0" smtClean="0"/>
              <a:t>           </a:t>
            </a:r>
            <a:r>
              <a:rPr lang="el-GR" sz="1600" u="sng" dirty="0" err="1" smtClean="0"/>
              <a:t>εκκολπωμάτωση</a:t>
            </a:r>
            <a:r>
              <a:rPr lang="el-GR" sz="1600" dirty="0" smtClean="0"/>
              <a:t>                       διαρροϊκές κενώσεις </a:t>
            </a:r>
          </a:p>
          <a:p>
            <a:pPr>
              <a:lnSpc>
                <a:spcPct val="90000"/>
              </a:lnSpc>
              <a:buFontTx/>
              <a:buNone/>
              <a:defRPr/>
            </a:pPr>
            <a:endParaRPr lang="el-GR" sz="1600" u="sng" dirty="0" smtClean="0"/>
          </a:p>
          <a:p>
            <a:pPr>
              <a:lnSpc>
                <a:spcPct val="90000"/>
              </a:lnSpc>
              <a:buFontTx/>
              <a:buNone/>
              <a:defRPr/>
            </a:pPr>
            <a:r>
              <a:rPr lang="en-US" sz="1600" u="sng" dirty="0" smtClean="0">
                <a:effectLst>
                  <a:outerShdw blurRad="38100" dist="38100" dir="2700000" algn="tl">
                    <a:srgbClr val="000000">
                      <a:alpha val="43137"/>
                    </a:srgbClr>
                  </a:outerShdw>
                </a:effectLst>
              </a:rPr>
              <a:t>E</a:t>
            </a:r>
            <a:r>
              <a:rPr lang="el-GR" sz="1600" u="sng" dirty="0" err="1" smtClean="0">
                <a:effectLst>
                  <a:outerShdw blurRad="38100" dist="38100" dir="2700000" algn="tl">
                    <a:srgbClr val="000000">
                      <a:alpha val="43137"/>
                    </a:srgbClr>
                  </a:outerShdw>
                </a:effectLst>
              </a:rPr>
              <a:t>λκώδης</a:t>
            </a:r>
            <a:r>
              <a:rPr lang="el-GR" sz="1600" u="sng" dirty="0" smtClean="0">
                <a:effectLst>
                  <a:outerShdw blurRad="38100" dist="38100" dir="2700000" algn="tl">
                    <a:srgbClr val="000000">
                      <a:alpha val="43137"/>
                    </a:srgbClr>
                  </a:outerShdw>
                </a:effectLst>
              </a:rPr>
              <a:t> κολίτιδα</a:t>
            </a:r>
            <a:r>
              <a:rPr lang="el-GR" sz="1600" u="sng" dirty="0" smtClean="0"/>
              <a:t>: </a:t>
            </a:r>
            <a:r>
              <a:rPr lang="el-GR" sz="1600" dirty="0" smtClean="0"/>
              <a:t>αιμορραγικές κενώσεις</a:t>
            </a:r>
          </a:p>
          <a:p>
            <a:pPr>
              <a:lnSpc>
                <a:spcPct val="90000"/>
              </a:lnSpc>
              <a:buFontTx/>
              <a:buNone/>
              <a:defRPr/>
            </a:pPr>
            <a:r>
              <a:rPr lang="el-GR" sz="1600" u="sng" dirty="0" smtClean="0">
                <a:effectLst>
                  <a:outerShdw blurRad="38100" dist="38100" dir="2700000" algn="tl">
                    <a:srgbClr val="000000">
                      <a:alpha val="43137"/>
                    </a:srgbClr>
                  </a:outerShdw>
                </a:effectLst>
              </a:rPr>
              <a:t>Νόσος </a:t>
            </a:r>
            <a:r>
              <a:rPr lang="en-US" sz="1600" u="sng" dirty="0" err="1" smtClean="0">
                <a:effectLst>
                  <a:outerShdw blurRad="38100" dist="38100" dir="2700000" algn="tl">
                    <a:srgbClr val="000000">
                      <a:alpha val="43137"/>
                    </a:srgbClr>
                  </a:outerShdw>
                </a:effectLst>
              </a:rPr>
              <a:t>Crohn</a:t>
            </a:r>
            <a:r>
              <a:rPr lang="el-GR" sz="1600" u="sng" dirty="0" smtClean="0"/>
              <a:t>: </a:t>
            </a:r>
            <a:r>
              <a:rPr lang="el-GR" sz="1600" dirty="0" smtClean="0"/>
              <a:t>πυρετός, κοιλιακός πόνος και διάρροια</a:t>
            </a:r>
          </a:p>
          <a:p>
            <a:pPr>
              <a:lnSpc>
                <a:spcPct val="90000"/>
              </a:lnSpc>
              <a:buFontTx/>
              <a:buNone/>
              <a:defRPr/>
            </a:pPr>
            <a:r>
              <a:rPr lang="el-GR" sz="1600" dirty="0" smtClean="0"/>
              <a:t>χρόνια </a:t>
            </a:r>
            <a:r>
              <a:rPr lang="el-GR" sz="1600" u="sng" dirty="0" err="1" smtClean="0">
                <a:effectLst>
                  <a:outerShdw blurRad="38100" dist="38100" dir="2700000" algn="tl">
                    <a:srgbClr val="000000">
                      <a:alpha val="43137"/>
                    </a:srgbClr>
                  </a:outerShdw>
                </a:effectLst>
              </a:rPr>
              <a:t>αμοιβαδική</a:t>
            </a:r>
            <a:r>
              <a:rPr lang="el-GR" sz="1600" u="sng" dirty="0" smtClean="0"/>
              <a:t> </a:t>
            </a:r>
            <a:r>
              <a:rPr lang="el-GR" sz="1600" dirty="0" smtClean="0"/>
              <a:t>δυσεντερία – </a:t>
            </a:r>
            <a:r>
              <a:rPr lang="el-GR" sz="1600" u="sng" dirty="0" smtClean="0"/>
              <a:t>φυματίωση </a:t>
            </a:r>
            <a:r>
              <a:rPr lang="el-GR" sz="1600" dirty="0" smtClean="0"/>
              <a:t>εντέρου</a:t>
            </a:r>
          </a:p>
          <a:p>
            <a:pPr>
              <a:lnSpc>
                <a:spcPct val="90000"/>
              </a:lnSpc>
              <a:buFontTx/>
              <a:buNone/>
              <a:defRPr/>
            </a:pPr>
            <a:endParaRPr lang="el-GR" sz="1600" dirty="0" smtClean="0"/>
          </a:p>
          <a:p>
            <a:pPr>
              <a:lnSpc>
                <a:spcPct val="90000"/>
              </a:lnSpc>
              <a:buFontTx/>
              <a:buNone/>
              <a:defRPr/>
            </a:pPr>
            <a:r>
              <a:rPr lang="el-GR" sz="1600" b="1" dirty="0" smtClean="0"/>
              <a:t>Σύνδρομα </a:t>
            </a:r>
            <a:r>
              <a:rPr lang="el-GR" sz="1600" b="1" dirty="0" err="1" smtClean="0"/>
              <a:t>δυσαπορρόφησης</a:t>
            </a:r>
            <a:r>
              <a:rPr lang="el-GR" sz="1600" b="1" dirty="0" smtClean="0"/>
              <a:t>                 ΒΙΟΨΙΑ ΝΗΣΤΙΔΑΣ</a:t>
            </a:r>
          </a:p>
          <a:p>
            <a:pPr>
              <a:lnSpc>
                <a:spcPct val="90000"/>
              </a:lnSpc>
              <a:buFontTx/>
              <a:buNone/>
              <a:defRPr/>
            </a:pPr>
            <a:endParaRPr lang="el-GR" sz="1600" dirty="0" smtClean="0"/>
          </a:p>
          <a:p>
            <a:pPr>
              <a:lnSpc>
                <a:spcPct val="90000"/>
              </a:lnSpc>
              <a:buFontTx/>
              <a:buNone/>
              <a:defRPr/>
            </a:pPr>
            <a:r>
              <a:rPr lang="el-GR" sz="1600" dirty="0" smtClean="0"/>
              <a:t>• </a:t>
            </a:r>
            <a:r>
              <a:rPr lang="el-GR" sz="1600" dirty="0" err="1" smtClean="0"/>
              <a:t>εντεροπάθεια</a:t>
            </a:r>
            <a:r>
              <a:rPr lang="el-GR" sz="1600" dirty="0" smtClean="0"/>
              <a:t> από </a:t>
            </a:r>
            <a:r>
              <a:rPr lang="el-GR" sz="1600" dirty="0" err="1" smtClean="0"/>
              <a:t>γλουτένη</a:t>
            </a:r>
            <a:r>
              <a:rPr lang="el-GR" sz="1600" dirty="0" smtClean="0"/>
              <a:t> </a:t>
            </a:r>
          </a:p>
          <a:p>
            <a:pPr>
              <a:lnSpc>
                <a:spcPct val="90000"/>
              </a:lnSpc>
              <a:buFontTx/>
              <a:buNone/>
              <a:defRPr/>
            </a:pPr>
            <a:r>
              <a:rPr lang="el-GR" sz="1600" dirty="0" smtClean="0"/>
              <a:t>• νόσος του </a:t>
            </a:r>
            <a:r>
              <a:rPr lang="en-US" sz="1600" dirty="0" smtClean="0"/>
              <a:t>Whipple </a:t>
            </a:r>
            <a:r>
              <a:rPr lang="el-GR" sz="1600" dirty="0" smtClean="0"/>
              <a:t>(διάρροια, κοιλιακός πόνος, αρθραλγίες, προοδευτική απώλεια 		      βάρους)</a:t>
            </a:r>
          </a:p>
          <a:p>
            <a:pPr>
              <a:lnSpc>
                <a:spcPct val="90000"/>
              </a:lnSpc>
              <a:buFontTx/>
              <a:buNone/>
              <a:defRPr/>
            </a:pPr>
            <a:r>
              <a:rPr lang="el-GR" sz="1600" dirty="0" smtClean="0"/>
              <a:t>• </a:t>
            </a:r>
            <a:r>
              <a:rPr lang="el-GR" sz="1600" dirty="0" err="1" smtClean="0"/>
              <a:t>λεμφαγγειεκτασία</a:t>
            </a:r>
            <a:r>
              <a:rPr lang="el-GR" sz="1600" dirty="0" smtClean="0"/>
              <a:t> </a:t>
            </a:r>
          </a:p>
          <a:p>
            <a:pPr>
              <a:lnSpc>
                <a:spcPct val="90000"/>
              </a:lnSpc>
              <a:buFontTx/>
              <a:buNone/>
              <a:defRPr/>
            </a:pPr>
            <a:r>
              <a:rPr lang="el-GR" sz="1600" dirty="0" smtClean="0"/>
              <a:t>  διάχυτη βλάβη του εντερικού βλεννογόνου ή λεμφική στάση από άλλες παθήσεις ( νόσος του</a:t>
            </a:r>
            <a:endParaRPr lang="en-US" sz="1600" dirty="0" smtClean="0"/>
          </a:p>
          <a:p>
            <a:pPr>
              <a:lnSpc>
                <a:spcPct val="90000"/>
              </a:lnSpc>
              <a:buFontTx/>
              <a:buNone/>
              <a:defRPr/>
            </a:pPr>
            <a:r>
              <a:rPr lang="en-US" sz="1600" dirty="0" smtClean="0"/>
              <a:t> </a:t>
            </a:r>
            <a:r>
              <a:rPr lang="en-US" sz="1600" dirty="0" err="1" smtClean="0"/>
              <a:t>Crohn</a:t>
            </a:r>
            <a:r>
              <a:rPr lang="en-US" sz="1600" dirty="0" smtClean="0"/>
              <a:t>, </a:t>
            </a:r>
            <a:r>
              <a:rPr lang="el-GR" sz="1600" dirty="0" err="1" smtClean="0"/>
              <a:t>λαμβλίαση</a:t>
            </a:r>
            <a:r>
              <a:rPr lang="el-GR" sz="1600" dirty="0" smtClean="0"/>
              <a:t>, </a:t>
            </a:r>
            <a:r>
              <a:rPr lang="el-GR" sz="1600" dirty="0" err="1" smtClean="0"/>
              <a:t>αμυλοείδωση</a:t>
            </a:r>
            <a:r>
              <a:rPr lang="el-GR" sz="1600" dirty="0" smtClean="0"/>
              <a:t> )</a:t>
            </a:r>
          </a:p>
          <a:p>
            <a:pPr>
              <a:lnSpc>
                <a:spcPct val="90000"/>
              </a:lnSpc>
              <a:buFontTx/>
              <a:buNone/>
              <a:defRPr/>
            </a:pPr>
            <a:r>
              <a:rPr lang="el-GR" sz="1600" dirty="0" smtClean="0"/>
              <a:t> </a:t>
            </a:r>
          </a:p>
        </p:txBody>
      </p:sp>
      <p:sp>
        <p:nvSpPr>
          <p:cNvPr id="172036" name="AutoShape 4"/>
          <p:cNvSpPr>
            <a:spLocks/>
          </p:cNvSpPr>
          <p:nvPr/>
        </p:nvSpPr>
        <p:spPr bwMode="auto">
          <a:xfrm>
            <a:off x="2786050" y="2000250"/>
            <a:ext cx="500066" cy="785808"/>
          </a:xfrm>
          <a:prstGeom prst="rightBrace">
            <a:avLst>
              <a:gd name="adj1" fmla="val 11111"/>
              <a:gd name="adj2" fmla="val 50000"/>
            </a:avLst>
          </a:prstGeom>
          <a:noFill/>
          <a:ln w="9525">
            <a:solidFill>
              <a:schemeClr val="tx1"/>
            </a:solidFill>
            <a:round/>
            <a:headEnd/>
            <a:tailEnd/>
          </a:ln>
        </p:spPr>
        <p:txBody>
          <a:bodyPr wrap="none" anchor="ctr"/>
          <a:lstStyle/>
          <a:p>
            <a:endParaRPr lang="el-G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4" descr="gas110"/>
          <p:cNvPicPr>
            <a:picLocks noChangeAspect="1" noChangeArrowheads="1"/>
          </p:cNvPicPr>
          <p:nvPr/>
        </p:nvPicPr>
        <p:blipFill>
          <a:blip r:embed="rId2" cstate="print"/>
          <a:srcRect/>
          <a:stretch>
            <a:fillRect/>
          </a:stretch>
        </p:blipFill>
        <p:spPr bwMode="auto">
          <a:xfrm>
            <a:off x="900113" y="1196975"/>
            <a:ext cx="7240587" cy="5327650"/>
          </a:xfrm>
          <a:prstGeom prst="rect">
            <a:avLst/>
          </a:prstGeom>
          <a:noFill/>
          <a:ln w="9525">
            <a:noFill/>
            <a:miter lim="800000"/>
            <a:headEnd/>
            <a:tailEnd/>
          </a:ln>
        </p:spPr>
      </p:pic>
      <p:sp>
        <p:nvSpPr>
          <p:cNvPr id="3" name="1 - Τίτλος"/>
          <p:cNvSpPr>
            <a:spLocks noGrp="1"/>
          </p:cNvSpPr>
          <p:nvPr>
            <p:ph type="title"/>
          </p:nvPr>
        </p:nvSpPr>
        <p:spPr>
          <a:xfrm>
            <a:off x="0" y="274638"/>
            <a:ext cx="9144000" cy="850900"/>
          </a:xfrm>
        </p:spPr>
        <p:txBody>
          <a:bodyPr>
            <a:normAutofit fontScale="90000"/>
          </a:bodyPr>
          <a:lstStyle/>
          <a:p>
            <a:r>
              <a:rPr lang="el-GR" sz="2800" b="1" dirty="0" smtClean="0"/>
              <a:t>ΟΙΣΟΦΑΓΙΤΙΔΑ ΕΞ ΑΝΑΓΩΓΗΣ </a:t>
            </a:r>
            <a:r>
              <a:rPr lang="el-GR" sz="2800" dirty="0" smtClean="0"/>
              <a:t/>
            </a:r>
            <a:br>
              <a:rPr lang="el-GR" sz="2800" dirty="0" smtClean="0"/>
            </a:br>
            <a:r>
              <a:rPr lang="el-GR" sz="2000" dirty="0" smtClean="0"/>
              <a:t>Υπερπλασία της βασικής ζώνης (&gt;15% του όλου πάχους του επιθηλίου). </a:t>
            </a:r>
            <a:br>
              <a:rPr lang="el-GR" sz="2000" dirty="0" smtClean="0"/>
            </a:br>
            <a:r>
              <a:rPr lang="el-GR" sz="2000" dirty="0" smtClean="0"/>
              <a:t>Επιμήκυνση θηλών του συνδετικού υποστρώματος (χορίου)</a:t>
            </a:r>
            <a:r>
              <a:rPr lang="el-GR" sz="2800" dirty="0" smtClean="0"/>
              <a:t>.</a:t>
            </a:r>
          </a:p>
        </p:txBody>
      </p:sp>
      <p:sp>
        <p:nvSpPr>
          <p:cNvPr id="4" name="Up Arrow 3"/>
          <p:cNvSpPr/>
          <p:nvPr/>
        </p:nvSpPr>
        <p:spPr>
          <a:xfrm>
            <a:off x="4857750" y="5286375"/>
            <a:ext cx="484188" cy="9779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mc:AlternateContent xmlns:mc="http://schemas.openxmlformats.org/markup-compatibility/2006" xmlns:p14="http://schemas.microsoft.com/office/powerpoint/2010/main">
        <mc:Choice Requires="p14">
          <p:contentPart p14:bwMode="auto" r:id="rId3">
            <p14:nvContentPartPr>
              <p14:cNvPr id="9218" name="Ink 4"/>
              <p14:cNvContentPartPr>
                <a14:cpLocks xmlns:a14="http://schemas.microsoft.com/office/drawing/2010/main" noRot="1" noChangeAspect="1" noEditPoints="1" noChangeArrowheads="1" noChangeShapeType="1"/>
              </p14:cNvContentPartPr>
              <p14:nvPr/>
            </p14:nvContentPartPr>
            <p14:xfrm>
              <a:off x="5715000" y="3036888"/>
              <a:ext cx="795338" cy="2320925"/>
            </p14:xfrm>
          </p:contentPart>
        </mc:Choice>
        <mc:Fallback xmlns="">
          <p:pic>
            <p:nvPicPr>
              <p:cNvPr id="9218" name="Ink 4"/>
              <p:cNvPicPr>
                <a:picLocks noRot="1" noChangeAspect="1" noEditPoints="1" noChangeArrowheads="1" noChangeShapeType="1"/>
              </p:cNvPicPr>
              <p:nvPr/>
            </p:nvPicPr>
            <p:blipFill>
              <a:blip r:embed="rId4" cstate="print"/>
              <a:stretch>
                <a:fillRect/>
              </a:stretch>
            </p:blipFill>
            <p:spPr>
              <a:xfrm>
                <a:off x="5699158" y="2973128"/>
                <a:ext cx="827022" cy="2448084"/>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fade">
                                      <p:cBhvr>
                                        <p:cTn id="1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noChangeArrowheads="1"/>
          </p:cNvSpPr>
          <p:nvPr>
            <p:ph type="body" idx="1"/>
          </p:nvPr>
        </p:nvSpPr>
        <p:spPr>
          <a:xfrm>
            <a:off x="457200" y="333375"/>
            <a:ext cx="8229600" cy="6335713"/>
          </a:xfrm>
        </p:spPr>
        <p:txBody>
          <a:bodyPr/>
          <a:lstStyle/>
          <a:p>
            <a:pPr algn="just" eaLnBrk="1" hangingPunct="1"/>
            <a:r>
              <a:rPr lang="el-GR" sz="1800" dirty="0" smtClean="0"/>
              <a:t>Άρρην 44 ετών, εμφανίζει επιτεινόμενη διάρροια από 7μήνου. </a:t>
            </a:r>
            <a:r>
              <a:rPr lang="el-GR" sz="1800" dirty="0" err="1" smtClean="0"/>
              <a:t>Οικογενές</a:t>
            </a:r>
            <a:r>
              <a:rPr lang="el-GR" sz="1800" dirty="0" smtClean="0"/>
              <a:t> ιστορικό χρόνιας διάρροιας στον αδερφό του ασθενούς. Ο αριθμός των ημερησίων κενώσεων έχει αυξηθεί σε 5-7, τα δε κόπρανα έχουν κίτρινη χροιά, είναι δύσοσμα και επιπλέουν στο νερό της λεκάνης. Αναφέρει ο ασθενής  κοιλιακά άλγη δίκην «κράμπας». Απουσία τεινεσμού, μέλαινας ή αιμορραγίας. Παρά την καλή όρεξη για φαγητό, σταδιακή απώλεια βάρους. Η συχνότητα  των κενώσεων μειώνεται με τη νηστεία και αυξάνεται με την πρόσληψη τροφής.</a:t>
            </a:r>
            <a:endParaRPr lang="en-US" sz="1800" dirty="0" smtClean="0"/>
          </a:p>
          <a:p>
            <a:pPr algn="just" eaLnBrk="1" hangingPunct="1"/>
            <a:endParaRPr lang="el-GR" sz="1800" dirty="0" smtClean="0"/>
          </a:p>
          <a:p>
            <a:pPr algn="just" eaLnBrk="1" hangingPunct="1"/>
            <a:r>
              <a:rPr lang="el-GR" sz="1800" dirty="0" smtClean="0"/>
              <a:t>Μάζα ημερήσιων κοπράνων </a:t>
            </a:r>
            <a:r>
              <a:rPr lang="en-US" sz="1800" dirty="0" smtClean="0"/>
              <a:t>: 4128 gr (</a:t>
            </a:r>
            <a:r>
              <a:rPr lang="el-GR" sz="1800" dirty="0" err="1" smtClean="0"/>
              <a:t>φ.τ</a:t>
            </a:r>
            <a:r>
              <a:rPr lang="el-GR" sz="1800" dirty="0" smtClean="0"/>
              <a:t>.</a:t>
            </a:r>
            <a:r>
              <a:rPr lang="en-US" sz="1800" dirty="0" smtClean="0"/>
              <a:t>100-200), </a:t>
            </a:r>
            <a:r>
              <a:rPr lang="el-GR" sz="1800" dirty="0" smtClean="0"/>
              <a:t>απέκκριση λίπους</a:t>
            </a:r>
            <a:r>
              <a:rPr lang="en-US" sz="1800" dirty="0" smtClean="0"/>
              <a:t>: 17gr (</a:t>
            </a:r>
            <a:r>
              <a:rPr lang="el-GR" sz="1800" dirty="0" err="1" smtClean="0"/>
              <a:t>φ.τ</a:t>
            </a:r>
            <a:r>
              <a:rPr lang="el-GR" sz="1800" dirty="0" smtClean="0"/>
              <a:t>. </a:t>
            </a:r>
            <a:r>
              <a:rPr lang="en-US" sz="1800" dirty="0" smtClean="0"/>
              <a:t>&lt;5). </a:t>
            </a:r>
            <a:r>
              <a:rPr lang="el-GR" sz="1800" dirty="0" smtClean="0"/>
              <a:t>Καλλιέργειες και </a:t>
            </a:r>
            <a:r>
              <a:rPr lang="el-GR" sz="1800" dirty="0" err="1" smtClean="0"/>
              <a:t>παρασιτολογικές</a:t>
            </a:r>
            <a:r>
              <a:rPr lang="el-GR" sz="1800" dirty="0" smtClean="0"/>
              <a:t> εξετάσεις κοπράνων</a:t>
            </a:r>
            <a:r>
              <a:rPr lang="en-US" sz="1800" dirty="0" smtClean="0"/>
              <a:t>: </a:t>
            </a:r>
            <a:r>
              <a:rPr lang="el-GR" sz="1800" dirty="0" smtClean="0"/>
              <a:t>αρνητικές</a:t>
            </a:r>
            <a:endParaRPr lang="en-US" sz="1800" dirty="0" smtClean="0"/>
          </a:p>
          <a:p>
            <a:pPr algn="just" eaLnBrk="1" hangingPunct="1"/>
            <a:endParaRPr lang="el-GR" sz="1800" dirty="0" smtClean="0"/>
          </a:p>
          <a:p>
            <a:pPr algn="just" eaLnBrk="1" hangingPunct="1"/>
            <a:r>
              <a:rPr lang="el-GR" sz="1800" dirty="0" smtClean="0"/>
              <a:t>Έλεγχος περιφερικού αίματος</a:t>
            </a:r>
            <a:r>
              <a:rPr lang="en-US" sz="1800" dirty="0" smtClean="0"/>
              <a:t>: </a:t>
            </a:r>
            <a:r>
              <a:rPr lang="el-GR" sz="1800" dirty="0" smtClean="0"/>
              <a:t>ελαφρά αναιμία (αιματοκρίτης</a:t>
            </a:r>
            <a:r>
              <a:rPr lang="en-US" sz="1800" dirty="0" smtClean="0"/>
              <a:t>:</a:t>
            </a:r>
            <a:r>
              <a:rPr lang="el-GR" sz="1800" dirty="0" smtClean="0"/>
              <a:t> 36)</a:t>
            </a:r>
            <a:r>
              <a:rPr lang="en-US" sz="1800" dirty="0" smtClean="0"/>
              <a:t>,  </a:t>
            </a:r>
            <a:r>
              <a:rPr lang="el-GR" sz="1800" dirty="0" smtClean="0"/>
              <a:t>μειωμένα  ολικά λευκώματα (4,9 </a:t>
            </a:r>
            <a:r>
              <a:rPr lang="en-US" sz="1800" dirty="0" smtClean="0"/>
              <a:t>g/</a:t>
            </a:r>
            <a:r>
              <a:rPr lang="en-US" sz="1800" dirty="0" err="1" smtClean="0"/>
              <a:t>dL</a:t>
            </a:r>
            <a:r>
              <a:rPr lang="el-GR" sz="1800" dirty="0" smtClean="0"/>
              <a:t> έναντι </a:t>
            </a:r>
            <a:r>
              <a:rPr lang="el-GR" sz="1800" dirty="0" err="1" smtClean="0"/>
              <a:t>φ.τ</a:t>
            </a:r>
            <a:r>
              <a:rPr lang="el-GR" sz="1800" dirty="0" smtClean="0"/>
              <a:t>. 6-8</a:t>
            </a:r>
            <a:r>
              <a:rPr lang="en-US" sz="1800" dirty="0" smtClean="0"/>
              <a:t>) </a:t>
            </a:r>
            <a:r>
              <a:rPr lang="el-GR" sz="1800" dirty="0" smtClean="0"/>
              <a:t>και ελαφρά </a:t>
            </a:r>
            <a:r>
              <a:rPr lang="el-GR" sz="1800" dirty="0" err="1" smtClean="0"/>
              <a:t>υπολευκωματιναιμία</a:t>
            </a:r>
            <a:r>
              <a:rPr lang="el-GR" sz="1800" dirty="0" smtClean="0"/>
              <a:t> (3,4 </a:t>
            </a:r>
            <a:r>
              <a:rPr lang="en-US" sz="1800" dirty="0" smtClean="0"/>
              <a:t>g/</a:t>
            </a:r>
            <a:r>
              <a:rPr lang="en-US" sz="1800" dirty="0" err="1" smtClean="0"/>
              <a:t>dL</a:t>
            </a:r>
            <a:r>
              <a:rPr lang="el-GR" sz="1800" dirty="0" smtClean="0"/>
              <a:t> έναντι </a:t>
            </a:r>
            <a:r>
              <a:rPr lang="el-GR" sz="1800" dirty="0" err="1" smtClean="0"/>
              <a:t>φ.τ</a:t>
            </a:r>
            <a:r>
              <a:rPr lang="el-GR" sz="1800" dirty="0" smtClean="0"/>
              <a:t>. 3,5 ή 3,8 - 5,5</a:t>
            </a:r>
            <a:r>
              <a:rPr lang="en-US" sz="1800" dirty="0" smtClean="0"/>
              <a:t>)</a:t>
            </a:r>
            <a:r>
              <a:rPr lang="el-GR" sz="1800" dirty="0" smtClean="0"/>
              <a:t>.</a:t>
            </a:r>
          </a:p>
          <a:p>
            <a:pPr algn="just" eaLnBrk="1" hangingPunct="1"/>
            <a:r>
              <a:rPr lang="el-GR" sz="1800" dirty="0" err="1" smtClean="0"/>
              <a:t>Κολοσκόπηση</a:t>
            </a:r>
            <a:r>
              <a:rPr lang="el-GR" sz="1800" dirty="0" smtClean="0"/>
              <a:t>  φυσιολογική.</a:t>
            </a:r>
          </a:p>
          <a:p>
            <a:pPr algn="just" eaLnBrk="1" hangingPunct="1"/>
            <a:r>
              <a:rPr lang="el-GR" sz="1800" dirty="0" smtClean="0"/>
              <a:t>Ενδοσκόπηση ανώτερου ΓΕΣ</a:t>
            </a:r>
            <a:r>
              <a:rPr lang="en-US" sz="1800" dirty="0" smtClean="0"/>
              <a:t>: </a:t>
            </a:r>
            <a:r>
              <a:rPr lang="el-GR" sz="1800" dirty="0" smtClean="0">
                <a:effectLst>
                  <a:outerShdw blurRad="38100" dist="38100" dir="2700000" algn="tl">
                    <a:srgbClr val="000000">
                      <a:alpha val="43137"/>
                    </a:srgbClr>
                  </a:outerShdw>
                </a:effectLst>
              </a:rPr>
              <a:t>επίπεδος βλεννογόνος 12δακτύλου</a:t>
            </a:r>
            <a:r>
              <a:rPr lang="el-GR" sz="1800" dirty="0" smtClean="0"/>
              <a:t>. Ελήφθησαν βιοψίες. </a:t>
            </a:r>
          </a:p>
          <a:p>
            <a:pPr algn="just" eaLnBrk="1" hangingPunct="1"/>
            <a:r>
              <a:rPr lang="el-GR" sz="1800" dirty="0" smtClean="0">
                <a:effectLst>
                  <a:outerShdw blurRad="38100" dist="38100" dir="2700000" algn="tl">
                    <a:srgbClr val="000000">
                      <a:alpha val="43137"/>
                    </a:srgbClr>
                  </a:outerShdw>
                </a:effectLst>
              </a:rPr>
              <a:t>Αντισώματα έναντι </a:t>
            </a:r>
            <a:r>
              <a:rPr lang="el-GR" sz="1800" dirty="0" err="1" smtClean="0">
                <a:effectLst>
                  <a:outerShdw blurRad="38100" dist="38100" dir="2700000" algn="tl">
                    <a:srgbClr val="000000">
                      <a:alpha val="43137"/>
                    </a:srgbClr>
                  </a:outerShdw>
                </a:effectLst>
              </a:rPr>
              <a:t>ενδομύιου</a:t>
            </a:r>
            <a:r>
              <a:rPr lang="el-GR" sz="1800" dirty="0" smtClean="0">
                <a:effectLst>
                  <a:outerShdw blurRad="38100" dist="38100" dir="2700000" algn="tl">
                    <a:srgbClr val="000000">
                      <a:alpha val="43137"/>
                    </a:srgbClr>
                  </a:outerShdw>
                </a:effectLst>
              </a:rPr>
              <a:t> και </a:t>
            </a:r>
            <a:r>
              <a:rPr lang="el-GR" sz="1800" dirty="0" err="1" smtClean="0">
                <a:effectLst>
                  <a:outerShdw blurRad="38100" dist="38100" dir="2700000" algn="tl">
                    <a:srgbClr val="000000">
                      <a:alpha val="43137"/>
                    </a:srgbClr>
                  </a:outerShdw>
                </a:effectLst>
              </a:rPr>
              <a:t>γλιαδίνης</a:t>
            </a:r>
            <a:r>
              <a:rPr lang="el-GR" sz="1800" dirty="0" smtClean="0">
                <a:effectLst>
                  <a:outerShdw blurRad="38100" dist="38100" dir="2700000" algn="tl">
                    <a:srgbClr val="000000">
                      <a:alpha val="43137"/>
                    </a:srgbClr>
                  </a:outerShdw>
                </a:effectLst>
              </a:rPr>
              <a:t> </a:t>
            </a:r>
            <a:r>
              <a:rPr lang="en-US" sz="1800" dirty="0" smtClean="0">
                <a:effectLst>
                  <a:outerShdw blurRad="38100" dist="38100" dir="2700000" algn="tl">
                    <a:srgbClr val="000000">
                      <a:alpha val="43137"/>
                    </a:srgbClr>
                  </a:outerShdw>
                </a:effectLst>
              </a:rPr>
              <a:t>: </a:t>
            </a:r>
            <a:r>
              <a:rPr lang="el-GR" sz="1800" dirty="0" smtClean="0">
                <a:effectLst>
                  <a:outerShdw blurRad="38100" dist="38100" dir="2700000" algn="tl">
                    <a:srgbClr val="000000">
                      <a:alpha val="43137"/>
                    </a:srgbClr>
                  </a:outerShdw>
                </a:effectLst>
              </a:rPr>
              <a:t>θετικά </a:t>
            </a:r>
          </a:p>
          <a:p>
            <a:pPr algn="just" eaLnBrk="1" hangingPunct="1"/>
            <a:r>
              <a:rPr lang="el-GR" sz="1800" dirty="0" smtClean="0"/>
              <a:t>Με κατάλληλες διατροφικές συστάσεις (αποφυγή σιταριού, κριθαριού, σίκαλης και πιθανώς βρώμης) διακοπή διαρροιών και ανάκτηση βάρους. Αποκατάσταση  των ιστολογικών αλλοιώσεων.</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3907">
                                            <p:txEl>
                                              <p:pRg st="2" end="2"/>
                                            </p:txEl>
                                          </p:spTgt>
                                        </p:tgtEl>
                                        <p:attrNameLst>
                                          <p:attrName>style.visibility</p:attrName>
                                        </p:attrNameLst>
                                      </p:cBhvr>
                                      <p:to>
                                        <p:strVal val="visible"/>
                                      </p:to>
                                    </p:set>
                                    <p:animEffect transition="in" filter="slide(fromBottom)">
                                      <p:cBhvr>
                                        <p:cTn id="7" dur="500"/>
                                        <p:tgtEl>
                                          <p:spTgt spid="12390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23907">
                                            <p:txEl>
                                              <p:pRg st="4" end="4"/>
                                            </p:txEl>
                                          </p:spTgt>
                                        </p:tgtEl>
                                        <p:attrNameLst>
                                          <p:attrName>style.visibility</p:attrName>
                                        </p:attrNameLst>
                                      </p:cBhvr>
                                      <p:to>
                                        <p:strVal val="visible"/>
                                      </p:to>
                                    </p:set>
                                    <p:animEffect transition="in" filter="slide(fromBottom)">
                                      <p:cBhvr>
                                        <p:cTn id="12" dur="500"/>
                                        <p:tgtEl>
                                          <p:spTgt spid="12390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23907">
                                            <p:txEl>
                                              <p:pRg st="6" end="6"/>
                                            </p:txEl>
                                          </p:spTgt>
                                        </p:tgtEl>
                                        <p:attrNameLst>
                                          <p:attrName>style.visibility</p:attrName>
                                        </p:attrNameLst>
                                      </p:cBhvr>
                                      <p:to>
                                        <p:strVal val="visible"/>
                                      </p:to>
                                    </p:set>
                                    <p:animEffect transition="in" filter="slide(fromBottom)">
                                      <p:cBhvr>
                                        <p:cTn id="17" dur="500"/>
                                        <p:tgtEl>
                                          <p:spTgt spid="123907">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23907">
                                            <p:txEl>
                                              <p:pRg st="7" end="7"/>
                                            </p:txEl>
                                          </p:spTgt>
                                        </p:tgtEl>
                                        <p:attrNameLst>
                                          <p:attrName>style.visibility</p:attrName>
                                        </p:attrNameLst>
                                      </p:cBhvr>
                                      <p:to>
                                        <p:strVal val="visible"/>
                                      </p:to>
                                    </p:set>
                                    <p:animEffect transition="in" filter="slide(fromBottom)">
                                      <p:cBhvr>
                                        <p:cTn id="22" dur="500"/>
                                        <p:tgtEl>
                                          <p:spTgt spid="123907">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23907">
                                            <p:txEl>
                                              <p:pRg st="8" end="8"/>
                                            </p:txEl>
                                          </p:spTgt>
                                        </p:tgtEl>
                                        <p:attrNameLst>
                                          <p:attrName>style.visibility</p:attrName>
                                        </p:attrNameLst>
                                      </p:cBhvr>
                                      <p:to>
                                        <p:strVal val="visible"/>
                                      </p:to>
                                    </p:set>
                                    <p:animEffect transition="in" filter="slide(fromBottom)">
                                      <p:cBhvr>
                                        <p:cTn id="27" dur="500"/>
                                        <p:tgtEl>
                                          <p:spTgt spid="1239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Rectangle 2"/>
          <p:cNvSpPr>
            <a:spLocks noGrp="1" noChangeArrowheads="1"/>
          </p:cNvSpPr>
          <p:nvPr>
            <p:ph type="title"/>
          </p:nvPr>
        </p:nvSpPr>
        <p:spPr/>
        <p:txBody>
          <a:bodyPr>
            <a:normAutofit fontScale="90000"/>
          </a:bodyPr>
          <a:lstStyle/>
          <a:p>
            <a:pPr eaLnBrk="1" hangingPunct="1">
              <a:defRPr/>
            </a:pPr>
            <a:r>
              <a:rPr lang="el-GR" sz="2800" dirty="0" smtClean="0">
                <a:effectLst>
                  <a:outerShdw blurRad="38100" dist="38100" dir="2700000" algn="tl">
                    <a:srgbClr val="000000">
                      <a:alpha val="43137"/>
                    </a:srgbClr>
                  </a:outerShdw>
                </a:effectLst>
              </a:rPr>
              <a:t>ΦΥΣΙΟΛΟΓΙΚΕΣ</a:t>
            </a:r>
            <a:r>
              <a:rPr lang="el-GR" sz="2800" dirty="0" smtClean="0"/>
              <a:t> ΛΑΧΝΕΣ ΛΕΠΤΟΥ ΕΝΤΕΡΟΥ.</a:t>
            </a:r>
            <a:br>
              <a:rPr lang="el-GR" sz="2800" dirty="0" smtClean="0"/>
            </a:br>
            <a:r>
              <a:rPr lang="el-GR" sz="2800" dirty="0" smtClean="0"/>
              <a:t>Σωστή οριοθέτηση προς μικροσκοπική μελέτη.</a:t>
            </a:r>
            <a:br>
              <a:rPr lang="el-GR" sz="2800" dirty="0" smtClean="0"/>
            </a:br>
            <a:r>
              <a:rPr lang="el-GR" sz="2000" dirty="0" smtClean="0"/>
              <a:t>Αρκετά επιτόπια λεμφοκύτταρα στο συνδετικό υπόστρωμα.</a:t>
            </a:r>
            <a:br>
              <a:rPr lang="el-GR" sz="2000" dirty="0" smtClean="0"/>
            </a:br>
            <a:r>
              <a:rPr lang="el-GR" sz="2000" spc="600" dirty="0" smtClean="0"/>
              <a:t>Ελάχιστα</a:t>
            </a:r>
            <a:r>
              <a:rPr lang="el-GR" sz="2000" dirty="0" smtClean="0"/>
              <a:t> </a:t>
            </a:r>
            <a:r>
              <a:rPr lang="el-GR" sz="2000" dirty="0" err="1" smtClean="0"/>
              <a:t>ενδοεπιθηλιακά</a:t>
            </a:r>
            <a:r>
              <a:rPr lang="el-GR" sz="2000" dirty="0" smtClean="0"/>
              <a:t>.</a:t>
            </a:r>
          </a:p>
        </p:txBody>
      </p:sp>
      <p:pic>
        <p:nvPicPr>
          <p:cNvPr id="16393" name="Picture 5" descr="gas410"/>
          <p:cNvPicPr>
            <a:picLocks noChangeAspect="1" noChangeArrowheads="1"/>
          </p:cNvPicPr>
          <p:nvPr/>
        </p:nvPicPr>
        <p:blipFill>
          <a:blip r:embed="rId2" cstate="print"/>
          <a:srcRect/>
          <a:stretch>
            <a:fillRect/>
          </a:stretch>
        </p:blipFill>
        <p:spPr bwMode="auto">
          <a:xfrm>
            <a:off x="250825" y="2133600"/>
            <a:ext cx="4852988" cy="3527425"/>
          </a:xfrm>
          <a:prstGeom prst="rect">
            <a:avLst/>
          </a:prstGeom>
          <a:noFill/>
          <a:ln w="9525">
            <a:noFill/>
            <a:miter lim="800000"/>
            <a:headEnd/>
            <a:tailEnd/>
          </a:ln>
        </p:spPr>
      </p:pic>
      <p:pic>
        <p:nvPicPr>
          <p:cNvPr id="16394" name="Picture 5" descr="gas420"/>
          <p:cNvPicPr>
            <a:picLocks noChangeAspect="1" noChangeArrowheads="1"/>
          </p:cNvPicPr>
          <p:nvPr/>
        </p:nvPicPr>
        <p:blipFill>
          <a:blip r:embed="rId3" cstate="print"/>
          <a:srcRect/>
          <a:stretch>
            <a:fillRect/>
          </a:stretch>
        </p:blipFill>
        <p:spPr bwMode="auto">
          <a:xfrm>
            <a:off x="5219700" y="1557338"/>
            <a:ext cx="3735388" cy="5081587"/>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16386" name="Ink 5"/>
              <p14:cNvContentPartPr>
                <a14:cpLocks xmlns:a14="http://schemas.microsoft.com/office/drawing/2010/main" noRot="1" noChangeAspect="1" noEditPoints="1" noChangeArrowheads="1" noChangeShapeType="1"/>
              </p14:cNvContentPartPr>
              <p14:nvPr/>
            </p14:nvContentPartPr>
            <p14:xfrm>
              <a:off x="8197850" y="3616325"/>
              <a:ext cx="169863" cy="214313"/>
            </p14:xfrm>
          </p:contentPart>
        </mc:Choice>
        <mc:Fallback xmlns="">
          <p:pic>
            <p:nvPicPr>
              <p:cNvPr id="16386" name="Ink 5"/>
              <p:cNvPicPr>
                <a:picLocks noRot="1" noChangeAspect="1" noEditPoints="1" noChangeArrowheads="1" noChangeShapeType="1"/>
              </p:cNvPicPr>
              <p:nvPr/>
            </p:nvPicPr>
            <p:blipFill>
              <a:blip r:embed="rId5" cstate="print"/>
              <a:stretch>
                <a:fillRect/>
              </a:stretch>
            </p:blipFill>
            <p:spPr>
              <a:xfrm>
                <a:off x="8191661" y="3609896"/>
                <a:ext cx="182242" cy="22717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387" name="Ink 6"/>
              <p14:cNvContentPartPr>
                <a14:cpLocks xmlns:a14="http://schemas.microsoft.com/office/drawing/2010/main" noRot="1" noChangeAspect="1" noEditPoints="1" noChangeArrowheads="1" noChangeShapeType="1"/>
              </p14:cNvContentPartPr>
              <p14:nvPr/>
            </p14:nvContentPartPr>
            <p14:xfrm>
              <a:off x="6875463" y="3133725"/>
              <a:ext cx="403225" cy="750888"/>
            </p14:xfrm>
          </p:contentPart>
        </mc:Choice>
        <mc:Fallback xmlns="">
          <p:pic>
            <p:nvPicPr>
              <p:cNvPr id="16387" name="Ink 6"/>
              <p:cNvPicPr>
                <a:picLocks noRot="1" noChangeAspect="1" noEditPoints="1" noChangeArrowheads="1" noChangeShapeType="1"/>
              </p:cNvPicPr>
              <p:nvPr/>
            </p:nvPicPr>
            <p:blipFill>
              <a:blip r:embed="rId7" cstate="print"/>
              <a:stretch>
                <a:fillRect/>
              </a:stretch>
            </p:blipFill>
            <p:spPr>
              <a:xfrm>
                <a:off x="6859579" y="3070401"/>
                <a:ext cx="434992" cy="87753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388" name="Ink 7"/>
              <p14:cNvContentPartPr>
                <a14:cpLocks xmlns:a14="http://schemas.microsoft.com/office/drawing/2010/main" noRot="1" noChangeAspect="1" noEditPoints="1" noChangeArrowheads="1" noChangeShapeType="1"/>
              </p14:cNvContentPartPr>
              <p14:nvPr/>
            </p14:nvContentPartPr>
            <p14:xfrm>
              <a:off x="6402388" y="4589463"/>
              <a:ext cx="376237" cy="393700"/>
            </p14:xfrm>
          </p:contentPart>
        </mc:Choice>
        <mc:Fallback xmlns="">
          <p:pic>
            <p:nvPicPr>
              <p:cNvPr id="16388" name="Ink 7"/>
              <p:cNvPicPr>
                <a:picLocks noRot="1" noChangeAspect="1" noEditPoints="1" noChangeArrowheads="1" noChangeShapeType="1"/>
              </p:cNvPicPr>
              <p:nvPr/>
            </p:nvPicPr>
            <p:blipFill>
              <a:blip r:embed="rId9" cstate="print"/>
              <a:stretch>
                <a:fillRect/>
              </a:stretch>
            </p:blipFill>
            <p:spPr>
              <a:xfrm>
                <a:off x="6386546" y="4525649"/>
                <a:ext cx="407920" cy="52096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389" name="Ink 8"/>
              <p14:cNvContentPartPr>
                <a14:cpLocks xmlns:a14="http://schemas.microsoft.com/office/drawing/2010/main" noRot="1" noChangeAspect="1" noEditPoints="1" noChangeArrowheads="1" noChangeShapeType="1"/>
              </p14:cNvContentPartPr>
              <p14:nvPr/>
            </p14:nvContentPartPr>
            <p14:xfrm>
              <a:off x="6402388" y="5510213"/>
              <a:ext cx="831850" cy="892175"/>
            </p14:xfrm>
          </p:contentPart>
        </mc:Choice>
        <mc:Fallback xmlns="">
          <p:pic>
            <p:nvPicPr>
              <p:cNvPr id="16389" name="Ink 8"/>
              <p:cNvPicPr>
                <a:picLocks noRot="1" noChangeAspect="1" noEditPoints="1" noChangeArrowheads="1" noChangeShapeType="1"/>
              </p:cNvPicPr>
              <p:nvPr/>
            </p:nvPicPr>
            <p:blipFill>
              <a:blip r:embed="rId11" cstate="print"/>
              <a:stretch>
                <a:fillRect/>
              </a:stretch>
            </p:blipFill>
            <p:spPr>
              <a:xfrm>
                <a:off x="6386530" y="5447177"/>
                <a:ext cx="863567" cy="1018247"/>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390" name="Ink 9"/>
              <p14:cNvContentPartPr>
                <a14:cpLocks xmlns:a14="http://schemas.microsoft.com/office/drawing/2010/main" noRot="1" noChangeAspect="1" noEditPoints="1" noChangeArrowheads="1" noChangeShapeType="1"/>
              </p14:cNvContentPartPr>
              <p14:nvPr/>
            </p14:nvContentPartPr>
            <p14:xfrm>
              <a:off x="6973888" y="2955925"/>
              <a:ext cx="500062" cy="785813"/>
            </p14:xfrm>
          </p:contentPart>
        </mc:Choice>
        <mc:Fallback xmlns="">
          <p:pic>
            <p:nvPicPr>
              <p:cNvPr id="16390" name="Ink 9"/>
              <p:cNvPicPr>
                <a:picLocks noRot="1" noChangeAspect="1" noEditPoints="1" noChangeArrowheads="1" noChangeShapeType="1"/>
              </p:cNvPicPr>
              <p:nvPr/>
            </p:nvPicPr>
            <p:blipFill>
              <a:blip r:embed="rId13" cstate="print"/>
              <a:stretch>
                <a:fillRect/>
              </a:stretch>
            </p:blipFill>
            <p:spPr>
              <a:xfrm>
                <a:off x="6958161" y="2892570"/>
                <a:ext cx="531517" cy="91288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391" name="Ink 10"/>
              <p14:cNvContentPartPr>
                <a14:cpLocks xmlns:a14="http://schemas.microsoft.com/office/drawing/2010/main" noRot="1" noChangeAspect="1" noEditPoints="1" noChangeArrowheads="1" noChangeShapeType="1"/>
              </p14:cNvContentPartPr>
              <p14:nvPr/>
            </p14:nvContentPartPr>
            <p14:xfrm>
              <a:off x="7072313" y="2946400"/>
              <a:ext cx="581025" cy="723900"/>
            </p14:xfrm>
          </p:contentPart>
        </mc:Choice>
        <mc:Fallback xmlns="">
          <p:pic>
            <p:nvPicPr>
              <p:cNvPr id="16391" name="Ink 10"/>
              <p:cNvPicPr>
                <a:picLocks noRot="1" noChangeAspect="1" noEditPoints="1" noChangeArrowheads="1" noChangeShapeType="1"/>
              </p:cNvPicPr>
              <p:nvPr/>
            </p:nvPicPr>
            <p:blipFill>
              <a:blip r:embed="rId15" cstate="print"/>
              <a:stretch>
                <a:fillRect/>
              </a:stretch>
            </p:blipFill>
            <p:spPr>
              <a:xfrm>
                <a:off x="7056532" y="2882717"/>
                <a:ext cx="612587" cy="850906"/>
              </a:xfrm>
              <a:prstGeom prst="rect">
                <a:avLst/>
              </a:prstGeom>
            </p:spPr>
          </p:pic>
        </mc:Fallback>
      </mc:AlternateContent>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404813"/>
            <a:ext cx="9144000" cy="1012825"/>
          </a:xfrm>
        </p:spPr>
        <p:txBody>
          <a:bodyPr>
            <a:normAutofit fontScale="90000"/>
          </a:bodyPr>
          <a:lstStyle/>
          <a:p>
            <a:pPr eaLnBrk="1" hangingPunct="1">
              <a:defRPr/>
            </a:pPr>
            <a:r>
              <a:rPr lang="el-GR" dirty="0" err="1" smtClean="0">
                <a:effectLst>
                  <a:outerShdw blurRad="38100" dist="38100" dir="2700000" algn="tl">
                    <a:srgbClr val="000000">
                      <a:alpha val="43137"/>
                    </a:srgbClr>
                  </a:outerShdw>
                </a:effectLst>
              </a:rPr>
              <a:t>Κοιλιοκάκη</a:t>
            </a:r>
            <a:r>
              <a:rPr lang="el-GR" dirty="0" smtClean="0"/>
              <a:t>. </a:t>
            </a:r>
            <a:br>
              <a:rPr lang="el-GR" dirty="0" smtClean="0"/>
            </a:br>
            <a:r>
              <a:rPr lang="el-GR" sz="3200" dirty="0" err="1" smtClean="0"/>
              <a:t>Επιπέδωση</a:t>
            </a:r>
            <a:r>
              <a:rPr lang="el-GR" sz="3200" dirty="0" smtClean="0"/>
              <a:t> λαχνών επιφανείας λεπτού εντέρου. </a:t>
            </a:r>
            <a:br>
              <a:rPr lang="el-GR" sz="3200" dirty="0" smtClean="0"/>
            </a:br>
            <a:r>
              <a:rPr lang="el-GR" sz="3200" dirty="0" smtClean="0"/>
              <a:t>Συνεπαγόμενη </a:t>
            </a:r>
            <a:r>
              <a:rPr lang="el-GR" sz="3200" b="1" dirty="0" smtClean="0"/>
              <a:t>μείωση </a:t>
            </a:r>
            <a:r>
              <a:rPr lang="el-GR" sz="3200" dirty="0" smtClean="0"/>
              <a:t>απορροφητικής επιφάνειας. </a:t>
            </a:r>
          </a:p>
        </p:txBody>
      </p:sp>
      <p:pic>
        <p:nvPicPr>
          <p:cNvPr id="174083" name="Picture 5" descr="gas430"/>
          <p:cNvPicPr>
            <a:picLocks noChangeAspect="1" noChangeArrowheads="1"/>
          </p:cNvPicPr>
          <p:nvPr/>
        </p:nvPicPr>
        <p:blipFill>
          <a:blip r:embed="rId2" cstate="print"/>
          <a:srcRect/>
          <a:stretch>
            <a:fillRect/>
          </a:stretch>
        </p:blipFill>
        <p:spPr bwMode="auto">
          <a:xfrm>
            <a:off x="1547813" y="2060575"/>
            <a:ext cx="6049962" cy="44100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3122"/>
                                        </p:tgtEl>
                                        <p:attrNameLst>
                                          <p:attrName>style.visibility</p:attrName>
                                        </p:attrNameLst>
                                      </p:cBhvr>
                                      <p:to>
                                        <p:strVal val="visible"/>
                                      </p:to>
                                    </p:set>
                                    <p:animEffect transition="in" filter="slide(fromBottom)">
                                      <p:cBhvr>
                                        <p:cTn id="7" dur="500"/>
                                        <p:tgtEl>
                                          <p:spTgt spid="133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8" name="Picture 5" descr="gas440"/>
          <p:cNvPicPr>
            <a:picLocks noChangeAspect="1" noChangeArrowheads="1"/>
          </p:cNvPicPr>
          <p:nvPr/>
        </p:nvPicPr>
        <p:blipFill>
          <a:blip r:embed="rId2" cstate="print"/>
          <a:srcRect/>
          <a:stretch>
            <a:fillRect/>
          </a:stretch>
        </p:blipFill>
        <p:spPr bwMode="auto">
          <a:xfrm>
            <a:off x="1042988" y="1700213"/>
            <a:ext cx="6985000" cy="5005387"/>
          </a:xfrm>
          <a:prstGeom prst="rect">
            <a:avLst/>
          </a:prstGeom>
          <a:noFill/>
          <a:ln w="9525">
            <a:noFill/>
            <a:miter lim="800000"/>
            <a:headEnd/>
            <a:tailEnd/>
          </a:ln>
        </p:spPr>
      </p:pic>
      <p:sp>
        <p:nvSpPr>
          <p:cNvPr id="5" name="Rectangle 2"/>
          <p:cNvSpPr>
            <a:spLocks noGrp="1" noChangeArrowheads="1"/>
          </p:cNvSpPr>
          <p:nvPr>
            <p:ph type="title"/>
          </p:nvPr>
        </p:nvSpPr>
        <p:spPr/>
        <p:txBody>
          <a:bodyPr/>
          <a:lstStyle/>
          <a:p>
            <a:pPr eaLnBrk="1" hangingPunct="1">
              <a:defRPr/>
            </a:pPr>
            <a:r>
              <a:rPr lang="el-GR" sz="3200" dirty="0" err="1" smtClean="0">
                <a:effectLst>
                  <a:outerShdw blurRad="38100" dist="38100" dir="2700000" algn="tl">
                    <a:srgbClr val="000000">
                      <a:alpha val="43137"/>
                    </a:srgbClr>
                  </a:outerShdw>
                </a:effectLst>
              </a:rPr>
              <a:t>Κοιλιοκάκη</a:t>
            </a:r>
            <a:r>
              <a:rPr lang="el-GR" sz="3200" dirty="0" smtClean="0"/>
              <a:t>. Αύξηση </a:t>
            </a:r>
            <a:r>
              <a:rPr lang="el-GR" sz="3200" dirty="0" smtClean="0">
                <a:effectLst>
                  <a:outerShdw blurRad="38100" dist="38100" dir="2700000" algn="tl">
                    <a:srgbClr val="000000">
                      <a:alpha val="43137"/>
                    </a:srgbClr>
                  </a:outerShdw>
                </a:effectLst>
              </a:rPr>
              <a:t>ενδοεπιθηλιακών</a:t>
            </a:r>
            <a:r>
              <a:rPr lang="el-GR" sz="3200" dirty="0" smtClean="0"/>
              <a:t> λεμφοκυττάρων βλεννογόνου  λεπτού εντέρου.</a:t>
            </a:r>
          </a:p>
        </p:txBody>
      </p:sp>
      <mc:AlternateContent xmlns:mc="http://schemas.openxmlformats.org/markup-compatibility/2006" xmlns:p14="http://schemas.microsoft.com/office/powerpoint/2010/main">
        <mc:Choice Requires="p14">
          <p:contentPart p14:bwMode="auto" r:id="rId3">
            <p14:nvContentPartPr>
              <p14:cNvPr id="17410" name="Ink 4"/>
              <p14:cNvContentPartPr>
                <a14:cpLocks xmlns:a14="http://schemas.microsoft.com/office/drawing/2010/main" noRot="1" noChangeAspect="1" noEditPoints="1" noChangeArrowheads="1" noChangeShapeType="1"/>
              </p14:cNvContentPartPr>
              <p14:nvPr/>
            </p14:nvContentPartPr>
            <p14:xfrm>
              <a:off x="1401763" y="2687638"/>
              <a:ext cx="357187" cy="304800"/>
            </p14:xfrm>
          </p:contentPart>
        </mc:Choice>
        <mc:Fallback xmlns="">
          <p:pic>
            <p:nvPicPr>
              <p:cNvPr id="17410" name="Ink 4"/>
              <p:cNvPicPr>
                <a:picLocks noRot="1" noChangeAspect="1" noEditPoints="1" noChangeArrowheads="1" noChangeShapeType="1"/>
              </p:cNvPicPr>
              <p:nvPr/>
            </p:nvPicPr>
            <p:blipFill>
              <a:blip r:embed="rId4" cstate="print"/>
              <a:stretch>
                <a:fillRect/>
              </a:stretch>
            </p:blipFill>
            <p:spPr>
              <a:xfrm>
                <a:off x="1392429" y="2678391"/>
                <a:ext cx="375854" cy="32329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411" name="Ink 5"/>
              <p14:cNvContentPartPr>
                <a14:cpLocks xmlns:a14="http://schemas.microsoft.com/office/drawing/2010/main" noRot="1" noChangeAspect="1" noEditPoints="1" noChangeArrowheads="1" noChangeShapeType="1"/>
              </p14:cNvContentPartPr>
              <p14:nvPr/>
            </p14:nvContentPartPr>
            <p14:xfrm>
              <a:off x="2259013" y="2303463"/>
              <a:ext cx="590550" cy="366712"/>
            </p14:xfrm>
          </p:contentPart>
        </mc:Choice>
        <mc:Fallback xmlns="">
          <p:pic>
            <p:nvPicPr>
              <p:cNvPr id="17411" name="Ink 5"/>
              <p:cNvPicPr>
                <a:picLocks noRot="1" noChangeAspect="1" noEditPoints="1" noChangeArrowheads="1" noChangeShapeType="1"/>
              </p:cNvPicPr>
              <p:nvPr/>
            </p:nvPicPr>
            <p:blipFill>
              <a:blip r:embed="rId6" cstate="print"/>
              <a:stretch>
                <a:fillRect/>
              </a:stretch>
            </p:blipFill>
            <p:spPr>
              <a:xfrm>
                <a:off x="2249645" y="2294215"/>
                <a:ext cx="609286" cy="38520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412" name="Ink 6"/>
              <p14:cNvContentPartPr>
                <a14:cpLocks xmlns:a14="http://schemas.microsoft.com/office/drawing/2010/main" noRot="1" noChangeAspect="1" noEditPoints="1" noChangeArrowheads="1" noChangeShapeType="1"/>
              </p14:cNvContentPartPr>
              <p14:nvPr/>
            </p14:nvContentPartPr>
            <p14:xfrm>
              <a:off x="3313113" y="2268538"/>
              <a:ext cx="393700" cy="249237"/>
            </p14:xfrm>
          </p:contentPart>
        </mc:Choice>
        <mc:Fallback xmlns="">
          <p:pic>
            <p:nvPicPr>
              <p:cNvPr id="17412" name="Ink 6"/>
              <p:cNvPicPr>
                <a:picLocks noRot="1" noChangeAspect="1" noEditPoints="1" noChangeArrowheads="1" noChangeShapeType="1"/>
              </p:cNvPicPr>
              <p:nvPr/>
            </p:nvPicPr>
            <p:blipFill>
              <a:blip r:embed="rId8" cstate="print"/>
              <a:stretch>
                <a:fillRect/>
              </a:stretch>
            </p:blipFill>
            <p:spPr>
              <a:xfrm>
                <a:off x="3303782" y="2259254"/>
                <a:ext cx="412362" cy="26780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413" name="Ink 7"/>
              <p14:cNvContentPartPr>
                <a14:cpLocks xmlns:a14="http://schemas.microsoft.com/office/drawing/2010/main" noRot="1" noChangeAspect="1" noEditPoints="1" noChangeArrowheads="1" noChangeShapeType="1"/>
              </p14:cNvContentPartPr>
              <p14:nvPr/>
            </p14:nvContentPartPr>
            <p14:xfrm>
              <a:off x="7143750" y="2401888"/>
              <a:ext cx="169863" cy="179387"/>
            </p14:xfrm>
          </p:contentPart>
        </mc:Choice>
        <mc:Fallback xmlns="">
          <p:pic>
            <p:nvPicPr>
              <p:cNvPr id="17413" name="Ink 7"/>
              <p:cNvPicPr>
                <a:picLocks noRot="1" noChangeAspect="1" noEditPoints="1" noChangeArrowheads="1" noChangeShapeType="1"/>
              </p:cNvPicPr>
              <p:nvPr/>
            </p:nvPicPr>
            <p:blipFill>
              <a:blip r:embed="rId10" cstate="print"/>
              <a:stretch>
                <a:fillRect/>
              </a:stretch>
            </p:blipFill>
            <p:spPr>
              <a:xfrm>
                <a:off x="7134472" y="2392616"/>
                <a:ext cx="188419" cy="19793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414" name="Ink 8"/>
              <p14:cNvContentPartPr>
                <a14:cpLocks xmlns:a14="http://schemas.microsoft.com/office/drawing/2010/main" noRot="1" noChangeAspect="1" noEditPoints="1" noChangeArrowheads="1" noChangeShapeType="1"/>
              </p14:cNvContentPartPr>
              <p14:nvPr/>
            </p14:nvContentPartPr>
            <p14:xfrm>
              <a:off x="6402388" y="2625725"/>
              <a:ext cx="196850" cy="142875"/>
            </p14:xfrm>
          </p:contentPart>
        </mc:Choice>
        <mc:Fallback xmlns="">
          <p:pic>
            <p:nvPicPr>
              <p:cNvPr id="17414" name="Ink 8"/>
              <p:cNvPicPr>
                <a:picLocks noRot="1" noChangeAspect="1" noEditPoints="1" noChangeArrowheads="1" noChangeShapeType="1"/>
              </p:cNvPicPr>
              <p:nvPr/>
            </p:nvPicPr>
            <p:blipFill>
              <a:blip r:embed="rId12" cstate="print"/>
              <a:stretch>
                <a:fillRect/>
              </a:stretch>
            </p:blipFill>
            <p:spPr>
              <a:xfrm>
                <a:off x="6393048" y="2616709"/>
                <a:ext cx="215529" cy="16090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415" name="Ink 9"/>
              <p14:cNvContentPartPr>
                <a14:cpLocks xmlns:a14="http://schemas.microsoft.com/office/drawing/2010/main" noRot="1" noChangeAspect="1" noEditPoints="1" noChangeArrowheads="1" noChangeShapeType="1"/>
              </p14:cNvContentPartPr>
              <p14:nvPr/>
            </p14:nvContentPartPr>
            <p14:xfrm>
              <a:off x="5126038" y="2867025"/>
              <a:ext cx="169862" cy="160338"/>
            </p14:xfrm>
          </p:contentPart>
        </mc:Choice>
        <mc:Fallback xmlns="">
          <p:pic>
            <p:nvPicPr>
              <p:cNvPr id="17415" name="Ink 9"/>
              <p:cNvPicPr>
                <a:picLocks noRot="1" noChangeAspect="1" noEditPoints="1" noChangeArrowheads="1" noChangeShapeType="1"/>
              </p:cNvPicPr>
              <p:nvPr/>
            </p:nvPicPr>
            <p:blipFill>
              <a:blip r:embed="rId14" cstate="print"/>
              <a:stretch>
                <a:fillRect/>
              </a:stretch>
            </p:blipFill>
            <p:spPr>
              <a:xfrm>
                <a:off x="5116856" y="2857678"/>
                <a:ext cx="188225" cy="17903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416" name="Ink 10"/>
              <p14:cNvContentPartPr>
                <a14:cpLocks xmlns:a14="http://schemas.microsoft.com/office/drawing/2010/main" noRot="1" noChangeAspect="1" noEditPoints="1" noChangeArrowheads="1" noChangeShapeType="1"/>
              </p14:cNvContentPartPr>
              <p14:nvPr/>
            </p14:nvContentPartPr>
            <p14:xfrm>
              <a:off x="4367213" y="3500438"/>
              <a:ext cx="312737" cy="187325"/>
            </p14:xfrm>
          </p:contentPart>
        </mc:Choice>
        <mc:Fallback xmlns="">
          <p:pic>
            <p:nvPicPr>
              <p:cNvPr id="17416" name="Ink 10"/>
              <p:cNvPicPr>
                <a:picLocks noRot="1" noChangeAspect="1" noEditPoints="1" noChangeArrowheads="1" noChangeShapeType="1"/>
              </p:cNvPicPr>
              <p:nvPr/>
            </p:nvPicPr>
            <p:blipFill>
              <a:blip r:embed="rId16" cstate="print"/>
              <a:stretch>
                <a:fillRect/>
              </a:stretch>
            </p:blipFill>
            <p:spPr>
              <a:xfrm>
                <a:off x="4357931" y="3491266"/>
                <a:ext cx="331301" cy="20566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417" name="Ink 11"/>
              <p14:cNvContentPartPr>
                <a14:cpLocks xmlns:a14="http://schemas.microsoft.com/office/drawing/2010/main" noRot="1" noChangeAspect="1" noEditPoints="1" noChangeArrowheads="1" noChangeShapeType="1"/>
              </p14:cNvContentPartPr>
              <p14:nvPr/>
            </p14:nvContentPartPr>
            <p14:xfrm>
              <a:off x="4152900" y="3589338"/>
              <a:ext cx="160338" cy="161925"/>
            </p14:xfrm>
          </p:contentPart>
        </mc:Choice>
        <mc:Fallback xmlns="">
          <p:pic>
            <p:nvPicPr>
              <p:cNvPr id="17417" name="Ink 11"/>
              <p:cNvPicPr>
                <a:picLocks noRot="1" noChangeAspect="1" noEditPoints="1" noChangeArrowheads="1" noChangeShapeType="1"/>
              </p:cNvPicPr>
              <p:nvPr/>
            </p:nvPicPr>
            <p:blipFill>
              <a:blip r:embed="rId18" cstate="print"/>
              <a:stretch>
                <a:fillRect/>
              </a:stretch>
            </p:blipFill>
            <p:spPr>
              <a:xfrm>
                <a:off x="4143818" y="3579941"/>
                <a:ext cx="178503" cy="18072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a:xfrm>
            <a:off x="0" y="71438"/>
            <a:ext cx="9144000" cy="1346200"/>
          </a:xfrm>
        </p:spPr>
        <p:txBody>
          <a:bodyPr/>
          <a:lstStyle/>
          <a:p>
            <a:pPr eaLnBrk="1" hangingPunct="1"/>
            <a:r>
              <a:rPr lang="el-GR" sz="4000" smtClean="0"/>
              <a:t>ΔΔ</a:t>
            </a:r>
            <a:r>
              <a:rPr lang="en-US" sz="4000" smtClean="0"/>
              <a:t>: </a:t>
            </a:r>
            <a:r>
              <a:rPr lang="el-GR" sz="4000" smtClean="0"/>
              <a:t>Νόσος του </a:t>
            </a:r>
            <a:r>
              <a:rPr lang="en-US" sz="4000" smtClean="0"/>
              <a:t>Whipple</a:t>
            </a:r>
            <a:r>
              <a:rPr lang="el-GR" sz="2800" smtClean="0"/>
              <a:t>.</a:t>
            </a:r>
            <a:br>
              <a:rPr lang="el-GR" sz="2800" smtClean="0"/>
            </a:br>
            <a:r>
              <a:rPr lang="el-GR" sz="2000" smtClean="0"/>
              <a:t>Ωχρά, αφρώδη μακροφάγα με ραβδωτούς βακίλλους στο κυτταρόπλασμά τους,</a:t>
            </a:r>
            <a:br>
              <a:rPr lang="el-GR" sz="2000" smtClean="0"/>
            </a:br>
            <a:r>
              <a:rPr lang="el-GR" sz="2000" smtClean="0"/>
              <a:t>αποφράσσουν λεμφαγγεία του χορίου.</a:t>
            </a:r>
          </a:p>
        </p:txBody>
      </p:sp>
      <p:pic>
        <p:nvPicPr>
          <p:cNvPr id="18437" name="Picture 5" descr="gas450"/>
          <p:cNvPicPr>
            <a:picLocks noChangeAspect="1" noChangeArrowheads="1"/>
          </p:cNvPicPr>
          <p:nvPr/>
        </p:nvPicPr>
        <p:blipFill>
          <a:blip r:embed="rId2" cstate="print"/>
          <a:srcRect/>
          <a:stretch>
            <a:fillRect/>
          </a:stretch>
        </p:blipFill>
        <p:spPr bwMode="auto">
          <a:xfrm>
            <a:off x="1042988" y="1484313"/>
            <a:ext cx="6697662" cy="5094287"/>
          </a:xfrm>
          <a:prstGeom prst="rect">
            <a:avLst/>
          </a:prstGeom>
          <a:noFill/>
          <a:ln w="9525">
            <a:noFill/>
            <a:miter lim="800000"/>
            <a:headEnd/>
            <a:tailEnd/>
          </a:ln>
        </p:spPr>
      </p:pic>
      <p:sp>
        <p:nvSpPr>
          <p:cNvPr id="4" name="Title 1"/>
          <p:cNvSpPr txBox="1">
            <a:spLocks/>
          </p:cNvSpPr>
          <p:nvPr/>
        </p:nvSpPr>
        <p:spPr bwMode="auto">
          <a:xfrm>
            <a:off x="500063" y="3786188"/>
            <a:ext cx="4357687" cy="2357437"/>
          </a:xfrm>
          <a:prstGeom prst="rect">
            <a:avLst/>
          </a:prstGeom>
          <a:noFill/>
          <a:ln w="9525">
            <a:noFill/>
            <a:miter lim="800000"/>
            <a:headEnd/>
            <a:tailEnd/>
          </a:ln>
        </p:spPr>
        <p:txBody>
          <a:bodyPr anchor="ctr"/>
          <a:lstStyle/>
          <a:p>
            <a:pPr algn="ctr" eaLnBrk="0" hangingPunct="0">
              <a:defRPr/>
            </a:pPr>
            <a:r>
              <a:rPr lang="el-GR" sz="3200" i="1" kern="0" dirty="0">
                <a:solidFill>
                  <a:schemeClr val="tx2"/>
                </a:solidFill>
                <a:effectLst>
                  <a:outerShdw blurRad="38100" dist="38100" dir="2700000" algn="tl">
                    <a:srgbClr val="000000">
                      <a:alpha val="43137"/>
                    </a:srgbClr>
                  </a:outerShdw>
                </a:effectLst>
                <a:latin typeface="+mj-lt"/>
                <a:ea typeface="+mj-ea"/>
                <a:cs typeface="+mj-cs"/>
              </a:rPr>
              <a:t>Διατεταμένα λεμφαγγεία</a:t>
            </a:r>
          </a:p>
        </p:txBody>
      </p:sp>
      <mc:AlternateContent xmlns:mc="http://schemas.openxmlformats.org/markup-compatibility/2006" xmlns:p14="http://schemas.microsoft.com/office/powerpoint/2010/main">
        <mc:Choice Requires="p14">
          <p:contentPart p14:bwMode="auto" r:id="rId3">
            <p14:nvContentPartPr>
              <p14:cNvPr id="18434" name="Ink 4"/>
              <p14:cNvContentPartPr>
                <a14:cpLocks xmlns:a14="http://schemas.microsoft.com/office/drawing/2010/main" noRot="1" noChangeAspect="1" noEditPoints="1" noChangeArrowheads="1" noChangeShapeType="1"/>
              </p14:cNvContentPartPr>
              <p14:nvPr/>
            </p14:nvContentPartPr>
            <p14:xfrm>
              <a:off x="2162175" y="4076700"/>
              <a:ext cx="669925" cy="509588"/>
            </p14:xfrm>
          </p:contentPart>
        </mc:Choice>
        <mc:Fallback xmlns="">
          <p:pic>
            <p:nvPicPr>
              <p:cNvPr id="18434" name="Ink 4"/>
              <p:cNvPicPr>
                <a:picLocks noRot="1" noChangeAspect="1" noEditPoints="1" noChangeArrowheads="1" noChangeShapeType="1"/>
              </p:cNvPicPr>
              <p:nvPr/>
            </p:nvPicPr>
            <p:blipFill>
              <a:blip r:embed="rId4" cstate="print"/>
              <a:stretch>
                <a:fillRect/>
              </a:stretch>
            </p:blipFill>
            <p:spPr>
              <a:xfrm>
                <a:off x="2152930" y="4067619"/>
                <a:ext cx="688415" cy="52775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435" name="Ink 5"/>
              <p14:cNvContentPartPr>
                <a14:cpLocks xmlns:a14="http://schemas.microsoft.com/office/drawing/2010/main" noRot="1" noChangeAspect="1" noEditPoints="1" noChangeArrowheads="1" noChangeShapeType="1"/>
              </p14:cNvContentPartPr>
              <p14:nvPr/>
            </p14:nvContentPartPr>
            <p14:xfrm>
              <a:off x="2627313" y="5445125"/>
              <a:ext cx="812800" cy="777875"/>
            </p14:xfrm>
          </p:contentPart>
        </mc:Choice>
        <mc:Fallback xmlns="">
          <p:pic>
            <p:nvPicPr>
              <p:cNvPr id="18435" name="Ink 5"/>
              <p:cNvPicPr>
                <a:picLocks noRot="1" noChangeAspect="1" noEditPoints="1" noChangeArrowheads="1" noChangeShapeType="1"/>
              </p:cNvPicPr>
              <p:nvPr/>
            </p:nvPicPr>
            <p:blipFill>
              <a:blip r:embed="rId6" cstate="print"/>
              <a:stretch>
                <a:fillRect/>
              </a:stretch>
            </p:blipFill>
            <p:spPr>
              <a:xfrm>
                <a:off x="2617987" y="5435848"/>
                <a:ext cx="831452" cy="79643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par>
                                <p:cTn id="8" presetID="10" presetClass="entr" presetSubtype="0"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fade">
                                      <p:cBhvr>
                                        <p:cTn id="10"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a:spLocks noGrp="1" noChangeArrowheads="1"/>
          </p:cNvSpPr>
          <p:nvPr>
            <p:ph type="body" idx="1"/>
          </p:nvPr>
        </p:nvSpPr>
        <p:spPr>
          <a:xfrm>
            <a:off x="250825" y="214290"/>
            <a:ext cx="8642350" cy="6383360"/>
          </a:xfrm>
        </p:spPr>
        <p:txBody>
          <a:bodyPr>
            <a:normAutofit lnSpcReduction="10000"/>
          </a:bodyPr>
          <a:lstStyle/>
          <a:p>
            <a:pPr eaLnBrk="1" hangingPunct="1">
              <a:defRPr/>
            </a:pPr>
            <a:r>
              <a:rPr lang="el-GR" sz="2400" dirty="0" smtClean="0"/>
              <a:t>Άρρην 56 ετών αναφέρει εντερίτιδα </a:t>
            </a:r>
            <a:r>
              <a:rPr lang="el-GR" sz="2400" dirty="0" smtClean="0">
                <a:effectLst>
                  <a:outerShdw blurRad="38100" dist="38100" dir="2700000" algn="tl">
                    <a:srgbClr val="000000">
                      <a:alpha val="43137"/>
                    </a:srgbClr>
                  </a:outerShdw>
                </a:effectLst>
              </a:rPr>
              <a:t>από 20ετίας </a:t>
            </a:r>
            <a:r>
              <a:rPr lang="el-GR" sz="2400" dirty="0" smtClean="0"/>
              <a:t>και μεταναστευτική πολυαρθρίτιδα ( </a:t>
            </a:r>
            <a:r>
              <a:rPr lang="el-GR" sz="2400" dirty="0" err="1" smtClean="0"/>
              <a:t>εξωεντερικές</a:t>
            </a:r>
            <a:r>
              <a:rPr lang="el-GR" sz="2400" dirty="0" smtClean="0"/>
              <a:t> εκδηλώσεις στο πλαίσιο συστηματικής νόσου). Ιστορικό επεισοδίων κοιλιακού πόνου 2-3 ώρες μετά το φαγητό, με τάση προς αφόδευση, μικροσκοπική αιμορραγία στα κόπρανα. Χρόνια πορεία με εξάρσεις και υφέσεις. Πρόσφατη επιδείνωση με 20 αιματηρές διαρροϊκές κενώσεις ημερησίως και διάχυτο κοιλιακό άλγος. Επηρεασμένη γενική κατάσταση, πυρετός, εφιδρώσεις. Ανάλογα περιστατικά στο παρελθόν αντιμετωπίζονταν με </a:t>
            </a:r>
            <a:r>
              <a:rPr lang="el-GR" sz="2400" dirty="0" err="1" smtClean="0"/>
              <a:t>πρεδνιζόνη</a:t>
            </a:r>
            <a:r>
              <a:rPr lang="el-GR" sz="2400" dirty="0" smtClean="0"/>
              <a:t>.</a:t>
            </a:r>
          </a:p>
          <a:p>
            <a:pPr eaLnBrk="1" hangingPunct="1">
              <a:defRPr/>
            </a:pPr>
            <a:r>
              <a:rPr lang="el-GR" sz="2400" dirty="0" smtClean="0"/>
              <a:t> Αιματοκρίτης</a:t>
            </a:r>
            <a:r>
              <a:rPr lang="en-US" sz="2400" dirty="0" smtClean="0"/>
              <a:t>:</a:t>
            </a:r>
            <a:r>
              <a:rPr lang="el-GR" sz="2400" dirty="0" smtClean="0"/>
              <a:t> </a:t>
            </a:r>
            <a:r>
              <a:rPr lang="el-GR" sz="2400" b="1" dirty="0" smtClean="0"/>
              <a:t>23,3% </a:t>
            </a:r>
            <a:endParaRPr lang="en-US" sz="2400" b="1" dirty="0" smtClean="0"/>
          </a:p>
          <a:p>
            <a:pPr eaLnBrk="1" hangingPunct="1">
              <a:defRPr/>
            </a:pPr>
            <a:r>
              <a:rPr lang="el-GR" sz="2400" dirty="0" smtClean="0"/>
              <a:t> </a:t>
            </a:r>
            <a:r>
              <a:rPr lang="el-GR" sz="2400" dirty="0" err="1" smtClean="0"/>
              <a:t>Λευκωματίνη</a:t>
            </a:r>
            <a:r>
              <a:rPr lang="el-GR" sz="2400" dirty="0" smtClean="0"/>
              <a:t> ορού</a:t>
            </a:r>
            <a:r>
              <a:rPr lang="en-US" sz="2400" dirty="0" smtClean="0"/>
              <a:t>: </a:t>
            </a:r>
            <a:r>
              <a:rPr lang="el-GR" sz="2400" b="1" dirty="0" smtClean="0"/>
              <a:t>2 </a:t>
            </a:r>
            <a:r>
              <a:rPr lang="en-US" sz="2400" b="1" dirty="0" smtClean="0"/>
              <a:t>g/</a:t>
            </a:r>
            <a:r>
              <a:rPr lang="en-US" sz="2400" b="1" dirty="0" err="1" smtClean="0"/>
              <a:t>dL</a:t>
            </a:r>
            <a:endParaRPr lang="en-US" sz="2400" b="1" dirty="0" smtClean="0"/>
          </a:p>
          <a:p>
            <a:pPr eaLnBrk="1" hangingPunct="1">
              <a:defRPr/>
            </a:pPr>
            <a:r>
              <a:rPr lang="en-US" sz="2400" dirty="0" smtClean="0"/>
              <a:t>Y</a:t>
            </a:r>
            <a:r>
              <a:rPr lang="el-GR" sz="2400" dirty="0" err="1" smtClean="0"/>
              <a:t>πολευκωματιναιμία</a:t>
            </a:r>
            <a:r>
              <a:rPr lang="el-GR" sz="2400" dirty="0" smtClean="0"/>
              <a:t> λόγω </a:t>
            </a:r>
            <a:r>
              <a:rPr lang="el-GR" sz="2400" dirty="0" err="1" smtClean="0"/>
              <a:t>δυσαπορρόφησης</a:t>
            </a:r>
            <a:r>
              <a:rPr lang="el-GR" sz="2400" dirty="0" smtClean="0"/>
              <a:t> λευκωμάτων των τροφών και άρα έντονης απώλειας </a:t>
            </a:r>
            <a:r>
              <a:rPr lang="el-GR" sz="2400" dirty="0" err="1" smtClean="0"/>
              <a:t>λευκωματίνης</a:t>
            </a:r>
            <a:r>
              <a:rPr lang="el-GR" sz="2400" dirty="0" smtClean="0"/>
              <a:t> και λευκώματος. Εκτενής η συμμετοχή</a:t>
            </a:r>
            <a:r>
              <a:rPr lang="en-US" sz="2400" dirty="0" smtClean="0"/>
              <a:t> </a:t>
            </a:r>
            <a:r>
              <a:rPr lang="el-GR" sz="2400" dirty="0" smtClean="0"/>
              <a:t>του </a:t>
            </a:r>
            <a:r>
              <a:rPr lang="el-GR" sz="2400" b="1" dirty="0" smtClean="0"/>
              <a:t>λεπτού εντέρου.</a:t>
            </a:r>
          </a:p>
          <a:p>
            <a:pPr eaLnBrk="1" hangingPunct="1">
              <a:defRPr/>
            </a:pPr>
            <a:r>
              <a:rPr lang="en-US" sz="2400" dirty="0" err="1" smtClean="0"/>
              <a:t>pANCA</a:t>
            </a:r>
            <a:r>
              <a:rPr lang="en-US" sz="2400" dirty="0" smtClean="0"/>
              <a:t> : +</a:t>
            </a:r>
          </a:p>
          <a:p>
            <a:pPr eaLnBrk="1" hangingPunct="1">
              <a:buFontTx/>
              <a:buNone/>
              <a:defRPr/>
            </a:pPr>
            <a:r>
              <a:rPr lang="el-GR" sz="2400" dirty="0" smtClean="0"/>
              <a:t>Λόγω μη ανταπόκρισης στα στεροειδή, ο ασθενής τέθηκε σε ολική παρεντερική διατροφή.</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9026">
                                            <p:txEl>
                                              <p:pRg st="3" end="3"/>
                                            </p:txEl>
                                          </p:spTgt>
                                        </p:tgtEl>
                                        <p:attrNameLst>
                                          <p:attrName>style.visibility</p:attrName>
                                        </p:attrNameLst>
                                      </p:cBhvr>
                                      <p:to>
                                        <p:strVal val="visible"/>
                                      </p:to>
                                    </p:set>
                                    <p:animEffect transition="in" filter="slide(fromBottom)">
                                      <p:cBhvr>
                                        <p:cTn id="7" dur="500"/>
                                        <p:tgtEl>
                                          <p:spTgt spid="1290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0" y="274638"/>
            <a:ext cx="9144000" cy="1143000"/>
          </a:xfrm>
        </p:spPr>
        <p:txBody>
          <a:bodyPr>
            <a:normAutofit fontScale="90000"/>
          </a:bodyPr>
          <a:lstStyle/>
          <a:p>
            <a:pPr eaLnBrk="1" hangingPunct="1">
              <a:defRPr/>
            </a:pPr>
            <a:r>
              <a:rPr lang="el-GR" sz="3600" dirty="0" smtClean="0"/>
              <a:t>ΠΡΟΣΒΟΛΗ-</a:t>
            </a:r>
            <a:r>
              <a:rPr lang="el-GR" sz="3600" dirty="0" smtClean="0">
                <a:effectLst>
                  <a:outerShdw blurRad="38100" dist="38100" dir="2700000" algn="tl">
                    <a:srgbClr val="000000">
                      <a:alpha val="43137"/>
                    </a:srgbClr>
                  </a:outerShdw>
                </a:effectLst>
              </a:rPr>
              <a:t>ΠΑΧΥΝΣΗ</a:t>
            </a:r>
            <a:r>
              <a:rPr lang="el-GR" sz="3600" dirty="0" smtClean="0"/>
              <a:t> </a:t>
            </a:r>
            <a:br>
              <a:rPr lang="el-GR" sz="3600" dirty="0" smtClean="0"/>
            </a:br>
            <a:r>
              <a:rPr lang="el-GR" sz="3600" dirty="0" smtClean="0"/>
              <a:t>ΤΕΛΙΚΟΥ ΕΙΛΕΟΥ.</a:t>
            </a:r>
            <a:r>
              <a:rPr lang="el-GR" dirty="0" smtClean="0"/>
              <a:t/>
            </a:r>
            <a:br>
              <a:rPr lang="el-GR" dirty="0" smtClean="0"/>
            </a:br>
            <a:r>
              <a:rPr lang="el-GR" dirty="0" smtClean="0"/>
              <a:t>ΝΟΣΟΣ ΤΟΥ </a:t>
            </a:r>
            <a:r>
              <a:rPr lang="en-US" dirty="0" smtClean="0"/>
              <a:t>CROHN</a:t>
            </a:r>
            <a:endParaRPr lang="el-GR" dirty="0" smtClean="0"/>
          </a:p>
        </p:txBody>
      </p:sp>
      <p:pic>
        <p:nvPicPr>
          <p:cNvPr id="176131" name="Picture 5" descr="gas560"/>
          <p:cNvPicPr>
            <a:picLocks noChangeAspect="1" noChangeArrowheads="1"/>
          </p:cNvPicPr>
          <p:nvPr/>
        </p:nvPicPr>
        <p:blipFill>
          <a:blip r:embed="rId2" cstate="print"/>
          <a:srcRect/>
          <a:stretch>
            <a:fillRect/>
          </a:stretch>
        </p:blipFill>
        <p:spPr bwMode="auto">
          <a:xfrm>
            <a:off x="971550" y="1700213"/>
            <a:ext cx="6985000" cy="49720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Effect transition="in" filter="fade">
                                      <p:cBhvr>
                                        <p:cTn id="7" dur="500"/>
                                        <p:tgtEl>
                                          <p:spTgt spid="172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0" y="0"/>
            <a:ext cx="9144000" cy="1143000"/>
          </a:xfrm>
        </p:spPr>
        <p:txBody>
          <a:bodyPr/>
          <a:lstStyle/>
          <a:p>
            <a:pPr eaLnBrk="1" hangingPunct="1">
              <a:defRPr/>
            </a:pPr>
            <a:r>
              <a:rPr lang="el-GR" sz="2800" b="1" dirty="0" smtClean="0">
                <a:effectLst>
                  <a:outerShdw blurRad="38100" dist="38100" dir="2700000" algn="tl">
                    <a:srgbClr val="000000">
                      <a:alpha val="43137"/>
                    </a:srgbClr>
                  </a:outerShdw>
                </a:effectLst>
              </a:rPr>
              <a:t>Νόσος του </a:t>
            </a:r>
            <a:r>
              <a:rPr lang="en-US" sz="2800" b="1" dirty="0" err="1" smtClean="0">
                <a:effectLst>
                  <a:outerShdw blurRad="38100" dist="38100" dir="2700000" algn="tl">
                    <a:srgbClr val="000000">
                      <a:alpha val="43137"/>
                    </a:srgbClr>
                  </a:outerShdw>
                </a:effectLst>
              </a:rPr>
              <a:t>Crohn</a:t>
            </a:r>
            <a:r>
              <a:rPr lang="en-US" sz="2800" b="1" dirty="0" smtClean="0">
                <a:effectLst>
                  <a:outerShdw blurRad="38100" dist="38100" dir="2700000" algn="tl">
                    <a:srgbClr val="000000">
                      <a:alpha val="43137"/>
                    </a:srgbClr>
                  </a:outerShdw>
                </a:effectLst>
              </a:rPr>
              <a:t>:</a:t>
            </a:r>
            <a:r>
              <a:rPr lang="el-GR" sz="2800" b="1" dirty="0" smtClean="0">
                <a:effectLst>
                  <a:outerShdw blurRad="38100" dist="38100" dir="2700000" algn="tl">
                    <a:srgbClr val="000000">
                      <a:alpha val="43137"/>
                    </a:srgbClr>
                  </a:outerShdw>
                </a:effectLst>
              </a:rPr>
              <a:t> </a:t>
            </a:r>
            <a:r>
              <a:rPr lang="el-GR" sz="2400" dirty="0" smtClean="0"/>
              <a:t>αρχιτεκτονικά διαταραγμένες κρύπτες</a:t>
            </a:r>
            <a:br>
              <a:rPr lang="el-GR" sz="2400" dirty="0" smtClean="0"/>
            </a:br>
            <a:r>
              <a:rPr lang="el-GR" sz="2400" dirty="0" smtClean="0"/>
              <a:t>σχισμοειδή έλκη, </a:t>
            </a:r>
            <a:r>
              <a:rPr lang="el-GR" sz="2400" dirty="0" smtClean="0">
                <a:effectLst>
                  <a:outerShdw blurRad="38100" dist="38100" dir="2700000" algn="tl">
                    <a:srgbClr val="000000">
                      <a:alpha val="43137"/>
                    </a:srgbClr>
                  </a:outerShdw>
                </a:effectLst>
              </a:rPr>
              <a:t>διατοιχωματικές</a:t>
            </a:r>
            <a:r>
              <a:rPr lang="el-GR" sz="2400" dirty="0" smtClean="0"/>
              <a:t> φλεγμονώδεις αθροίσεις, </a:t>
            </a:r>
            <a:r>
              <a:rPr lang="el-GR" sz="2400" dirty="0" err="1" smtClean="0"/>
              <a:t>ίνωση</a:t>
            </a:r>
            <a:r>
              <a:rPr lang="el-GR" sz="2400" dirty="0" smtClean="0"/>
              <a:t>.</a:t>
            </a:r>
          </a:p>
        </p:txBody>
      </p:sp>
      <p:pic>
        <p:nvPicPr>
          <p:cNvPr id="19465" name="Picture 5" descr="gas570"/>
          <p:cNvPicPr>
            <a:picLocks noChangeAspect="1" noChangeArrowheads="1"/>
          </p:cNvPicPr>
          <p:nvPr/>
        </p:nvPicPr>
        <p:blipFill>
          <a:blip r:embed="rId2" cstate="print"/>
          <a:srcRect/>
          <a:stretch>
            <a:fillRect/>
          </a:stretch>
        </p:blipFill>
        <p:spPr bwMode="auto">
          <a:xfrm>
            <a:off x="468313" y="1052513"/>
            <a:ext cx="4108450" cy="5400675"/>
          </a:xfrm>
          <a:prstGeom prst="rect">
            <a:avLst/>
          </a:prstGeom>
          <a:noFill/>
          <a:ln w="9525">
            <a:noFill/>
            <a:miter lim="800000"/>
            <a:headEnd/>
            <a:tailEnd/>
          </a:ln>
        </p:spPr>
      </p:pic>
      <p:pic>
        <p:nvPicPr>
          <p:cNvPr id="19466" name="Picture 5" descr="gas580"/>
          <p:cNvPicPr>
            <a:picLocks noChangeAspect="1" noChangeArrowheads="1"/>
          </p:cNvPicPr>
          <p:nvPr/>
        </p:nvPicPr>
        <p:blipFill>
          <a:blip r:embed="rId3" cstate="print"/>
          <a:srcRect/>
          <a:stretch>
            <a:fillRect/>
          </a:stretch>
        </p:blipFill>
        <p:spPr bwMode="auto">
          <a:xfrm>
            <a:off x="4716463" y="1052513"/>
            <a:ext cx="4014787" cy="5400675"/>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19458" name="Ink 5"/>
              <p14:cNvContentPartPr>
                <a14:cpLocks xmlns:a14="http://schemas.microsoft.com/office/drawing/2010/main" noRot="1" noChangeAspect="1" noEditPoints="1" noChangeArrowheads="1" noChangeShapeType="1"/>
              </p14:cNvContentPartPr>
              <p14:nvPr/>
            </p14:nvContentPartPr>
            <p14:xfrm>
              <a:off x="1020763" y="1268413"/>
              <a:ext cx="892175" cy="731837"/>
            </p14:xfrm>
          </p:contentPart>
        </mc:Choice>
        <mc:Fallback xmlns="">
          <p:pic>
            <p:nvPicPr>
              <p:cNvPr id="19458" name="Ink 5"/>
              <p:cNvPicPr>
                <a:picLocks noRot="1" noChangeAspect="1" noEditPoints="1" noChangeArrowheads="1" noChangeShapeType="1"/>
              </p:cNvPicPr>
              <p:nvPr/>
            </p:nvPicPr>
            <p:blipFill>
              <a:blip r:embed="rId5" cstate="print"/>
              <a:stretch>
                <a:fillRect/>
              </a:stretch>
            </p:blipFill>
            <p:spPr>
              <a:xfrm>
                <a:off x="1011425" y="1259113"/>
                <a:ext cx="910852" cy="75043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459" name="Ink 6"/>
              <p14:cNvContentPartPr>
                <a14:cpLocks xmlns:a14="http://schemas.microsoft.com/office/drawing/2010/main" noRot="1" noChangeAspect="1" noEditPoints="1" noChangeArrowheads="1" noChangeShapeType="1"/>
              </p14:cNvContentPartPr>
              <p14:nvPr/>
            </p14:nvContentPartPr>
            <p14:xfrm>
              <a:off x="1763713" y="2997200"/>
              <a:ext cx="1492250" cy="1046163"/>
            </p14:xfrm>
          </p:contentPart>
        </mc:Choice>
        <mc:Fallback xmlns="">
          <p:pic>
            <p:nvPicPr>
              <p:cNvPr id="19459" name="Ink 6"/>
              <p:cNvPicPr>
                <a:picLocks noRot="1" noChangeAspect="1" noEditPoints="1" noChangeArrowheads="1" noChangeShapeType="1"/>
              </p:cNvPicPr>
              <p:nvPr/>
            </p:nvPicPr>
            <p:blipFill>
              <a:blip r:embed="rId7" cstate="print"/>
              <a:stretch>
                <a:fillRect/>
              </a:stretch>
            </p:blipFill>
            <p:spPr>
              <a:xfrm>
                <a:off x="1754350" y="2987917"/>
                <a:ext cx="1510975" cy="106473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460" name="Ink 7"/>
              <p14:cNvContentPartPr>
                <a14:cpLocks xmlns:a14="http://schemas.microsoft.com/office/drawing/2010/main" noRot="1" noChangeAspect="1" noEditPoints="1" noChangeArrowheads="1" noChangeShapeType="1"/>
              </p14:cNvContentPartPr>
              <p14:nvPr/>
            </p14:nvContentPartPr>
            <p14:xfrm>
              <a:off x="4973638" y="2455863"/>
              <a:ext cx="1054100" cy="652462"/>
            </p14:xfrm>
          </p:contentPart>
        </mc:Choice>
        <mc:Fallback xmlns="">
          <p:pic>
            <p:nvPicPr>
              <p:cNvPr id="19460" name="Ink 7"/>
              <p:cNvPicPr>
                <a:picLocks noRot="1" noChangeAspect="1" noEditPoints="1" noChangeArrowheads="1" noChangeShapeType="1"/>
              </p:cNvPicPr>
              <p:nvPr/>
            </p:nvPicPr>
            <p:blipFill>
              <a:blip r:embed="rId9" cstate="print"/>
              <a:stretch>
                <a:fillRect/>
              </a:stretch>
            </p:blipFill>
            <p:spPr>
              <a:xfrm>
                <a:off x="4964357" y="2446511"/>
                <a:ext cx="1072662" cy="67116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461" name="Ink 8"/>
              <p14:cNvContentPartPr>
                <a14:cpLocks xmlns:a14="http://schemas.microsoft.com/office/drawing/2010/main" noRot="1" noChangeAspect="1" noEditPoints="1" noChangeArrowheads="1" noChangeShapeType="1"/>
              </p14:cNvContentPartPr>
              <p14:nvPr/>
            </p14:nvContentPartPr>
            <p14:xfrm>
              <a:off x="4687888" y="3946525"/>
              <a:ext cx="866775" cy="1322388"/>
            </p14:xfrm>
          </p:contentPart>
        </mc:Choice>
        <mc:Fallback xmlns="">
          <p:pic>
            <p:nvPicPr>
              <p:cNvPr id="19461" name="Ink 8"/>
              <p:cNvPicPr>
                <a:picLocks noRot="1" noChangeAspect="1" noEditPoints="1" noChangeArrowheads="1" noChangeShapeType="1"/>
              </p:cNvPicPr>
              <p:nvPr/>
            </p:nvPicPr>
            <p:blipFill>
              <a:blip r:embed="rId11" cstate="print"/>
              <a:stretch>
                <a:fillRect/>
              </a:stretch>
            </p:blipFill>
            <p:spPr>
              <a:xfrm>
                <a:off x="4678502" y="3937172"/>
                <a:ext cx="885547" cy="134109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462" name="Ink 10"/>
              <p14:cNvContentPartPr>
                <a14:cpLocks xmlns:a14="http://schemas.microsoft.com/office/drawing/2010/main" noRot="1" noChangeAspect="1" noEditPoints="1" noChangeArrowheads="1" noChangeShapeType="1"/>
              </p14:cNvContentPartPr>
              <p14:nvPr/>
            </p14:nvContentPartPr>
            <p14:xfrm>
              <a:off x="7466013" y="2014538"/>
              <a:ext cx="1220787" cy="1736725"/>
            </p14:xfrm>
          </p:contentPart>
        </mc:Choice>
        <mc:Fallback xmlns="">
          <p:pic>
            <p:nvPicPr>
              <p:cNvPr id="19462" name="Ink 10"/>
              <p:cNvPicPr>
                <a:picLocks noRot="1" noChangeAspect="1" noEditPoints="1" noChangeArrowheads="1" noChangeShapeType="1"/>
              </p:cNvPicPr>
              <p:nvPr/>
            </p:nvPicPr>
            <p:blipFill>
              <a:blip r:embed="rId13" cstate="print"/>
              <a:stretch>
                <a:fillRect/>
              </a:stretch>
            </p:blipFill>
            <p:spPr>
              <a:xfrm>
                <a:off x="7456724" y="2005230"/>
                <a:ext cx="1239365" cy="175534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463" name="Ink 11"/>
              <p14:cNvContentPartPr>
                <a14:cpLocks xmlns:a14="http://schemas.microsoft.com/office/drawing/2010/main" noRot="1" noChangeAspect="1" noEditPoints="1" noChangeArrowheads="1" noChangeShapeType="1"/>
              </p14:cNvContentPartPr>
              <p14:nvPr/>
            </p14:nvContentPartPr>
            <p14:xfrm>
              <a:off x="6435725" y="4443413"/>
              <a:ext cx="1022350" cy="1636712"/>
            </p14:xfrm>
          </p:contentPart>
        </mc:Choice>
        <mc:Fallback xmlns="">
          <p:pic>
            <p:nvPicPr>
              <p:cNvPr id="19463" name="Ink 11"/>
              <p:cNvPicPr>
                <a:picLocks noRot="1" noChangeAspect="1" noEditPoints="1" noChangeArrowheads="1" noChangeShapeType="1"/>
              </p:cNvPicPr>
              <p:nvPr/>
            </p:nvPicPr>
            <p:blipFill>
              <a:blip r:embed="rId15" cstate="print"/>
              <a:stretch>
                <a:fillRect/>
              </a:stretch>
            </p:blipFill>
            <p:spPr>
              <a:xfrm>
                <a:off x="6426408" y="4434083"/>
                <a:ext cx="1040984" cy="1655372"/>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par>
                                <p:cTn id="8" presetID="10" presetClass="entr" presetSubtype="0" fill="hold" nodeType="withEffect">
                                  <p:stCondLst>
                                    <p:cond delay="0"/>
                                  </p:stCondLst>
                                  <p:childTnLst>
                                    <p:set>
                                      <p:cBhvr>
                                        <p:cTn id="9" dur="1" fill="hold">
                                          <p:stCondLst>
                                            <p:cond delay="0"/>
                                          </p:stCondLst>
                                        </p:cTn>
                                        <p:tgtEl>
                                          <p:spTgt spid="19459"/>
                                        </p:tgtEl>
                                        <p:attrNameLst>
                                          <p:attrName>style.visibility</p:attrName>
                                        </p:attrNameLst>
                                      </p:cBhvr>
                                      <p:to>
                                        <p:strVal val="visible"/>
                                      </p:to>
                                    </p:set>
                                    <p:animEffect transition="in" filter="fade">
                                      <p:cBhvr>
                                        <p:cTn id="10"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5" descr="gas590"/>
          <p:cNvPicPr>
            <a:picLocks noChangeAspect="1" noChangeArrowheads="1"/>
          </p:cNvPicPr>
          <p:nvPr/>
        </p:nvPicPr>
        <p:blipFill>
          <a:blip r:embed="rId2" cstate="print"/>
          <a:srcRect/>
          <a:stretch>
            <a:fillRect/>
          </a:stretch>
        </p:blipFill>
        <p:spPr bwMode="auto">
          <a:xfrm>
            <a:off x="285750" y="3214688"/>
            <a:ext cx="4572000" cy="3468687"/>
          </a:xfrm>
          <a:prstGeom prst="rect">
            <a:avLst/>
          </a:prstGeom>
          <a:noFill/>
          <a:ln w="9525">
            <a:noFill/>
            <a:miter lim="800000"/>
            <a:headEnd/>
            <a:tailEnd/>
          </a:ln>
        </p:spPr>
      </p:pic>
      <p:pic>
        <p:nvPicPr>
          <p:cNvPr id="177155" name="Εικόνα 5" descr="C:\Users\user\Desktop\elearning pics\ΠΕΠΤΙΚΟ 2-ΠΡΩΚΤΟΣ\F709\IMAGE004.JPG"/>
          <p:cNvPicPr>
            <a:picLocks noChangeAspect="1" noChangeArrowheads="1"/>
          </p:cNvPicPr>
          <p:nvPr/>
        </p:nvPicPr>
        <p:blipFill>
          <a:blip r:embed="rId3" cstate="print"/>
          <a:srcRect/>
          <a:stretch>
            <a:fillRect/>
          </a:stretch>
        </p:blipFill>
        <p:spPr bwMode="auto">
          <a:xfrm>
            <a:off x="5072063" y="285750"/>
            <a:ext cx="3898900" cy="2927350"/>
          </a:xfrm>
          <a:prstGeom prst="rect">
            <a:avLst/>
          </a:prstGeom>
          <a:noFill/>
          <a:ln w="9525">
            <a:noFill/>
            <a:miter lim="800000"/>
            <a:headEnd/>
            <a:tailEnd/>
          </a:ln>
        </p:spPr>
      </p:pic>
      <p:pic>
        <p:nvPicPr>
          <p:cNvPr id="177156" name="Εικόνα 6" descr="C:\Users\user\Desktop\elearning pics\ΠΕΠΤΙΚΟ 2-ΠΡΩΚΤΟΣ\F709\IMAGE005.JPG"/>
          <p:cNvPicPr>
            <a:picLocks noChangeAspect="1" noChangeArrowheads="1"/>
          </p:cNvPicPr>
          <p:nvPr/>
        </p:nvPicPr>
        <p:blipFill>
          <a:blip r:embed="rId4" cstate="print"/>
          <a:srcRect/>
          <a:stretch>
            <a:fillRect/>
          </a:stretch>
        </p:blipFill>
        <p:spPr bwMode="auto">
          <a:xfrm>
            <a:off x="6072188" y="3500438"/>
            <a:ext cx="2300287" cy="3063875"/>
          </a:xfrm>
          <a:prstGeom prst="rect">
            <a:avLst/>
          </a:prstGeom>
          <a:noFill/>
          <a:ln w="9525">
            <a:noFill/>
            <a:miter lim="800000"/>
            <a:headEnd/>
            <a:tailEnd/>
          </a:ln>
        </p:spPr>
      </p:pic>
      <p:sp>
        <p:nvSpPr>
          <p:cNvPr id="177157" name="Rectangle 2"/>
          <p:cNvSpPr>
            <a:spLocks noGrp="1" noChangeArrowheads="1"/>
          </p:cNvSpPr>
          <p:nvPr>
            <p:ph type="title"/>
          </p:nvPr>
        </p:nvSpPr>
        <p:spPr>
          <a:xfrm>
            <a:off x="0" y="0"/>
            <a:ext cx="5072063" cy="2857500"/>
          </a:xfrm>
        </p:spPr>
        <p:txBody>
          <a:bodyPr/>
          <a:lstStyle/>
          <a:p>
            <a:pPr eaLnBrk="1" hangingPunct="1"/>
            <a:r>
              <a:rPr lang="el-GR" sz="3600" dirty="0" smtClean="0"/>
              <a:t>Νόσος του </a:t>
            </a:r>
            <a:r>
              <a:rPr lang="en-US" sz="3600" dirty="0" err="1" smtClean="0"/>
              <a:t>Crohn</a:t>
            </a:r>
            <a:r>
              <a:rPr lang="el-GR" sz="3600" dirty="0" smtClean="0"/>
              <a:t>. </a:t>
            </a:r>
            <a:br>
              <a:rPr lang="el-GR" sz="3600" dirty="0" smtClean="0"/>
            </a:br>
            <a:r>
              <a:rPr lang="el-GR" sz="2000" dirty="0" smtClean="0"/>
              <a:t>Δημιουργία συριγγίου.</a:t>
            </a:r>
            <a:br>
              <a:rPr lang="el-GR" sz="2000" dirty="0" smtClean="0"/>
            </a:br>
            <a:r>
              <a:rPr lang="el-GR" sz="2000" dirty="0" smtClean="0"/>
              <a:t>Κίνδυνος </a:t>
            </a:r>
            <a:r>
              <a:rPr lang="el-GR" sz="2000" dirty="0" err="1" smtClean="0"/>
              <a:t>εντετοπισμένης</a:t>
            </a:r>
            <a:r>
              <a:rPr lang="el-GR" sz="2000" dirty="0" smtClean="0"/>
              <a:t> περιτονίτιδας και κοιλιακών αποστημάτων.</a:t>
            </a:r>
            <a:br>
              <a:rPr lang="el-GR" sz="2000" dirty="0" smtClean="0"/>
            </a:br>
            <a:r>
              <a:rPr lang="el-GR" sz="2000" dirty="0" smtClean="0"/>
              <a:t>Λόγω της </a:t>
            </a:r>
            <a:r>
              <a:rPr lang="el-GR" sz="2000" dirty="0" err="1" smtClean="0"/>
              <a:t>ίνωσης</a:t>
            </a:r>
            <a:r>
              <a:rPr lang="el-GR" sz="2000" dirty="0" smtClean="0"/>
              <a:t>, κίνδυνος συμφύσεων και απόφραξης του εντέρου εκ των έξω (</a:t>
            </a:r>
            <a:r>
              <a:rPr lang="el-GR" sz="2000" dirty="0" err="1" smtClean="0"/>
              <a:t>συμφυτικός</a:t>
            </a:r>
            <a:r>
              <a:rPr lang="el-GR" sz="2000" dirty="0" smtClean="0"/>
              <a:t>  αποφρακτικός ειλεός).</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normAutofit fontScale="90000"/>
          </a:bodyPr>
          <a:lstStyle/>
          <a:p>
            <a:pPr eaLnBrk="1" hangingPunct="1"/>
            <a:r>
              <a:rPr lang="el-GR" smtClean="0"/>
              <a:t>Νόσος του </a:t>
            </a:r>
            <a:r>
              <a:rPr lang="en-US" smtClean="0"/>
              <a:t>Crohn. </a:t>
            </a:r>
            <a:r>
              <a:rPr lang="el-GR" smtClean="0"/>
              <a:t/>
            </a:r>
            <a:br>
              <a:rPr lang="el-GR" smtClean="0"/>
            </a:br>
            <a:r>
              <a:rPr lang="el-GR" sz="2800" smtClean="0"/>
              <a:t>Μη τυροειδοποιούμενα</a:t>
            </a:r>
            <a:r>
              <a:rPr lang="en-US" sz="2800" smtClean="0"/>
              <a:t>,</a:t>
            </a:r>
            <a:r>
              <a:rPr lang="el-GR" sz="2800" smtClean="0"/>
              <a:t> άνοσα κοκκιώματα.</a:t>
            </a:r>
          </a:p>
        </p:txBody>
      </p:sp>
      <p:pic>
        <p:nvPicPr>
          <p:cNvPr id="20486" name="Picture 5" descr="gas5100"/>
          <p:cNvPicPr>
            <a:picLocks noChangeAspect="1" noChangeArrowheads="1"/>
          </p:cNvPicPr>
          <p:nvPr/>
        </p:nvPicPr>
        <p:blipFill>
          <a:blip r:embed="rId2" cstate="print"/>
          <a:srcRect/>
          <a:stretch>
            <a:fillRect/>
          </a:stretch>
        </p:blipFill>
        <p:spPr bwMode="auto">
          <a:xfrm>
            <a:off x="1547813" y="1844675"/>
            <a:ext cx="6192837" cy="4618038"/>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3">
            <p14:nvContentPartPr>
              <p14:cNvPr id="20482" name="Ink 4"/>
              <p14:cNvContentPartPr>
                <a14:cpLocks xmlns:a14="http://schemas.microsoft.com/office/drawing/2010/main" noRot="1" noChangeAspect="1" noEditPoints="1" noChangeArrowheads="1" noChangeShapeType="1"/>
              </p14:cNvContentPartPr>
              <p14:nvPr/>
            </p14:nvContentPartPr>
            <p14:xfrm>
              <a:off x="5848350" y="3036888"/>
              <a:ext cx="1162050" cy="892175"/>
            </p14:xfrm>
          </p:contentPart>
        </mc:Choice>
        <mc:Fallback xmlns="">
          <p:pic>
            <p:nvPicPr>
              <p:cNvPr id="20482" name="Ink 4"/>
              <p:cNvPicPr>
                <a:picLocks noRot="1" noChangeAspect="1" noEditPoints="1" noChangeArrowheads="1" noChangeShapeType="1"/>
              </p:cNvPicPr>
              <p:nvPr/>
            </p:nvPicPr>
            <p:blipFill>
              <a:blip r:embed="rId4" cstate="print"/>
              <a:stretch>
                <a:fillRect/>
              </a:stretch>
            </p:blipFill>
            <p:spPr>
              <a:xfrm>
                <a:off x="5839039" y="3027553"/>
                <a:ext cx="1180671" cy="91084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483" name="Ink 5"/>
              <p14:cNvContentPartPr>
                <a14:cpLocks xmlns:a14="http://schemas.microsoft.com/office/drawing/2010/main" noRot="1" noChangeAspect="1" noEditPoints="1" noChangeArrowheads="1" noChangeShapeType="1"/>
              </p14:cNvContentPartPr>
              <p14:nvPr/>
            </p14:nvContentPartPr>
            <p14:xfrm>
              <a:off x="2732088" y="2928938"/>
              <a:ext cx="2519362" cy="3098800"/>
            </p14:xfrm>
          </p:contentPart>
        </mc:Choice>
        <mc:Fallback xmlns="">
          <p:pic>
            <p:nvPicPr>
              <p:cNvPr id="20483" name="Ink 5"/>
              <p:cNvPicPr>
                <a:picLocks noRot="1" noChangeAspect="1" noEditPoints="1" noChangeArrowheads="1" noChangeShapeType="1"/>
              </p:cNvPicPr>
              <p:nvPr/>
            </p:nvPicPr>
            <p:blipFill>
              <a:blip r:embed="rId6" cstate="print"/>
              <a:stretch>
                <a:fillRect/>
              </a:stretch>
            </p:blipFill>
            <p:spPr>
              <a:xfrm>
                <a:off x="2722756" y="2919595"/>
                <a:ext cx="2538027" cy="311748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484" name="Ink 6"/>
              <p14:cNvContentPartPr>
                <a14:cpLocks xmlns:a14="http://schemas.microsoft.com/office/drawing/2010/main" noRot="1" noChangeAspect="1" noEditPoints="1" noChangeArrowheads="1" noChangeShapeType="1"/>
              </p14:cNvContentPartPr>
              <p14:nvPr/>
            </p14:nvContentPartPr>
            <p14:xfrm>
              <a:off x="5286375" y="3848100"/>
              <a:ext cx="1635125" cy="1608138"/>
            </p14:xfrm>
          </p:contentPart>
        </mc:Choice>
        <mc:Fallback xmlns="">
          <p:pic>
            <p:nvPicPr>
              <p:cNvPr id="20484" name="Ink 6"/>
              <p:cNvPicPr>
                <a:picLocks noRot="1" noChangeAspect="1" noEditPoints="1" noChangeArrowheads="1" noChangeShapeType="1"/>
              </p:cNvPicPr>
              <p:nvPr/>
            </p:nvPicPr>
            <p:blipFill>
              <a:blip r:embed="rId8" cstate="print"/>
              <a:stretch>
                <a:fillRect/>
              </a:stretch>
            </p:blipFill>
            <p:spPr>
              <a:xfrm>
                <a:off x="5276988" y="3838748"/>
                <a:ext cx="1653899" cy="1626841"/>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46434"/>
                                        </p:tgtEl>
                                        <p:attrNameLst>
                                          <p:attrName>style.visibility</p:attrName>
                                        </p:attrNameLst>
                                      </p:cBhvr>
                                      <p:to>
                                        <p:strVal val="visible"/>
                                      </p:to>
                                    </p:set>
                                    <p:animEffect transition="in" filter="slide(fromTop)">
                                      <p:cBhvr>
                                        <p:cTn id="7" dur="500"/>
                                        <p:tgtEl>
                                          <p:spTgt spid="146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3"/>
          <p:cNvSpPr>
            <a:spLocks noGrp="1" noChangeArrowheads="1"/>
          </p:cNvSpPr>
          <p:nvPr>
            <p:ph type="subTitle" idx="1"/>
          </p:nvPr>
        </p:nvSpPr>
        <p:spPr/>
        <p:txBody>
          <a:bodyPr/>
          <a:lstStyle/>
          <a:p>
            <a:pPr eaLnBrk="1" hangingPunct="1"/>
            <a:endParaRPr lang="el-GR" smtClean="0"/>
          </a:p>
        </p:txBody>
      </p:sp>
      <p:pic>
        <p:nvPicPr>
          <p:cNvPr id="10247" name="Picture 7" descr="gas120"/>
          <p:cNvPicPr>
            <a:picLocks noChangeAspect="1" noChangeArrowheads="1"/>
          </p:cNvPicPr>
          <p:nvPr/>
        </p:nvPicPr>
        <p:blipFill>
          <a:blip r:embed="rId2" cstate="print"/>
          <a:srcRect/>
          <a:stretch>
            <a:fillRect/>
          </a:stretch>
        </p:blipFill>
        <p:spPr bwMode="auto">
          <a:xfrm>
            <a:off x="1116013" y="1484313"/>
            <a:ext cx="7056437" cy="5141912"/>
          </a:xfrm>
          <a:prstGeom prst="rect">
            <a:avLst/>
          </a:prstGeom>
          <a:noFill/>
          <a:ln w="9525">
            <a:noFill/>
            <a:miter lim="800000"/>
            <a:headEnd/>
            <a:tailEnd/>
          </a:ln>
        </p:spPr>
      </p:pic>
      <p:sp>
        <p:nvSpPr>
          <p:cNvPr id="5" name="1 - Τίτλος"/>
          <p:cNvSpPr txBox="1">
            <a:spLocks/>
          </p:cNvSpPr>
          <p:nvPr/>
        </p:nvSpPr>
        <p:spPr bwMode="auto">
          <a:xfrm>
            <a:off x="457200" y="0"/>
            <a:ext cx="8229600" cy="1417638"/>
          </a:xfrm>
          <a:prstGeom prst="rect">
            <a:avLst/>
          </a:prstGeom>
          <a:noFill/>
          <a:ln w="9525">
            <a:noFill/>
            <a:miter lim="800000"/>
            <a:headEnd/>
            <a:tailEnd/>
          </a:ln>
        </p:spPr>
        <p:txBody>
          <a:bodyPr anchor="ctr"/>
          <a:lstStyle/>
          <a:p>
            <a:pPr algn="ctr" eaLnBrk="0" hangingPunct="0">
              <a:defRPr/>
            </a:pPr>
            <a:r>
              <a:rPr lang="el-GR" sz="3200" kern="0" dirty="0">
                <a:solidFill>
                  <a:schemeClr val="tx2"/>
                </a:solidFill>
                <a:latin typeface="+mj-lt"/>
                <a:ea typeface="+mj-ea"/>
                <a:cs typeface="+mj-cs"/>
              </a:rPr>
              <a:t>ΟΙΣΟΦΑΓΙΤΙΔΑ ΕΞ ΑΝΑΓΩΓΗΣ</a:t>
            </a:r>
          </a:p>
          <a:p>
            <a:pPr algn="ctr" eaLnBrk="0" hangingPunct="0">
              <a:defRPr/>
            </a:pPr>
            <a:r>
              <a:rPr lang="el-GR" sz="2800" kern="0" dirty="0">
                <a:solidFill>
                  <a:schemeClr val="tx2"/>
                </a:solidFill>
                <a:latin typeface="+mj-lt"/>
                <a:ea typeface="+mj-ea"/>
                <a:cs typeface="+mj-cs"/>
              </a:rPr>
              <a:t>Ενδοεπιθηλιακά ηωσινόφιλα,ουδετερόφιλα, </a:t>
            </a:r>
          </a:p>
          <a:p>
            <a:pPr algn="ctr" eaLnBrk="0" hangingPunct="0">
              <a:defRPr/>
            </a:pPr>
            <a:r>
              <a:rPr lang="el-GR" sz="2800" kern="0" dirty="0">
                <a:solidFill>
                  <a:schemeClr val="tx2"/>
                </a:solidFill>
                <a:latin typeface="+mj-lt"/>
                <a:ea typeface="+mj-ea"/>
                <a:cs typeface="+mj-cs"/>
              </a:rPr>
              <a:t>λίγα λεμφοκύτταρα. </a:t>
            </a:r>
          </a:p>
        </p:txBody>
      </p:sp>
      <mc:AlternateContent xmlns:mc="http://schemas.openxmlformats.org/markup-compatibility/2006" xmlns:p14="http://schemas.microsoft.com/office/powerpoint/2010/main">
        <mc:Choice Requires="p14">
          <p:contentPart p14:bwMode="auto" r:id="rId3">
            <p14:nvContentPartPr>
              <p14:cNvPr id="10242" name="Ink 5"/>
              <p14:cNvContentPartPr>
                <a14:cpLocks xmlns:a14="http://schemas.microsoft.com/office/drawing/2010/main" noRot="1" noChangeAspect="1" noEditPoints="1" noChangeArrowheads="1" noChangeShapeType="1"/>
              </p14:cNvContentPartPr>
              <p14:nvPr/>
            </p14:nvContentPartPr>
            <p14:xfrm>
              <a:off x="3821113" y="2286000"/>
              <a:ext cx="1554162" cy="1036638"/>
            </p14:xfrm>
          </p:contentPart>
        </mc:Choice>
        <mc:Fallback xmlns="">
          <p:pic>
            <p:nvPicPr>
              <p:cNvPr id="10242" name="Ink 5"/>
              <p:cNvPicPr>
                <a:picLocks noRot="1" noChangeAspect="1" noEditPoints="1" noChangeArrowheads="1" noChangeShapeType="1"/>
              </p:cNvPicPr>
              <p:nvPr/>
            </p:nvPicPr>
            <p:blipFill>
              <a:blip r:embed="rId4" cstate="print"/>
              <a:stretch>
                <a:fillRect/>
              </a:stretch>
            </p:blipFill>
            <p:spPr>
              <a:xfrm>
                <a:off x="3814642" y="2279519"/>
                <a:ext cx="1567104" cy="1049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243" name="Ink 6"/>
              <p14:cNvContentPartPr>
                <a14:cpLocks xmlns:a14="http://schemas.microsoft.com/office/drawing/2010/main" noRot="1" noChangeAspect="1" noEditPoints="1" noChangeArrowheads="1" noChangeShapeType="1"/>
              </p14:cNvContentPartPr>
              <p14:nvPr/>
            </p14:nvContentPartPr>
            <p14:xfrm>
              <a:off x="4313238" y="5768975"/>
              <a:ext cx="455612" cy="615950"/>
            </p14:xfrm>
          </p:contentPart>
        </mc:Choice>
        <mc:Fallback xmlns="">
          <p:pic>
            <p:nvPicPr>
              <p:cNvPr id="10243" name="Ink 6"/>
              <p:cNvPicPr>
                <a:picLocks noRot="1" noChangeAspect="1" noEditPoints="1" noChangeArrowheads="1" noChangeShapeType="1"/>
              </p:cNvPicPr>
              <p:nvPr/>
            </p:nvPicPr>
            <p:blipFill>
              <a:blip r:embed="rId6" cstate="print"/>
              <a:stretch>
                <a:fillRect/>
              </a:stretch>
            </p:blipFill>
            <p:spPr>
              <a:xfrm>
                <a:off x="4306968" y="5762529"/>
                <a:ext cx="468152" cy="62884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244" name="Ink 7"/>
              <p14:cNvContentPartPr>
                <a14:cpLocks xmlns:a14="http://schemas.microsoft.com/office/drawing/2010/main" noRot="1" noChangeAspect="1" noEditPoints="1" noChangeArrowheads="1" noChangeShapeType="1"/>
              </p14:cNvContentPartPr>
              <p14:nvPr/>
            </p14:nvContentPartPr>
            <p14:xfrm>
              <a:off x="7010400" y="3983038"/>
              <a:ext cx="704850" cy="741362"/>
            </p14:xfrm>
          </p:contentPart>
        </mc:Choice>
        <mc:Fallback xmlns="">
          <p:pic>
            <p:nvPicPr>
              <p:cNvPr id="10244" name="Ink 7"/>
              <p:cNvPicPr>
                <a:picLocks noRot="1" noChangeAspect="1" noEditPoints="1" noChangeArrowheads="1" noChangeShapeType="1"/>
              </p:cNvPicPr>
              <p:nvPr/>
            </p:nvPicPr>
            <p:blipFill>
              <a:blip r:embed="rId8" cstate="print"/>
              <a:stretch>
                <a:fillRect/>
              </a:stretch>
            </p:blipFill>
            <p:spPr>
              <a:xfrm>
                <a:off x="7003992" y="3976591"/>
                <a:ext cx="717665" cy="75425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245" name="Ink 8"/>
              <p14:cNvContentPartPr>
                <a14:cpLocks xmlns:a14="http://schemas.microsoft.com/office/drawing/2010/main" noRot="1" noChangeAspect="1" noEditPoints="1" noChangeArrowheads="1" noChangeShapeType="1"/>
              </p14:cNvContentPartPr>
              <p14:nvPr/>
            </p14:nvContentPartPr>
            <p14:xfrm>
              <a:off x="1401763" y="4786313"/>
              <a:ext cx="785812" cy="884237"/>
            </p14:xfrm>
          </p:contentPart>
        </mc:Choice>
        <mc:Fallback xmlns="">
          <p:pic>
            <p:nvPicPr>
              <p:cNvPr id="10245" name="Ink 8"/>
              <p:cNvPicPr>
                <a:picLocks noRot="1" noChangeAspect="1" noEditPoints="1" noChangeArrowheads="1" noChangeShapeType="1"/>
              </p:cNvPicPr>
              <p:nvPr/>
            </p:nvPicPr>
            <p:blipFill>
              <a:blip r:embed="rId10" cstate="print"/>
              <a:stretch>
                <a:fillRect/>
              </a:stretch>
            </p:blipFill>
            <p:spPr>
              <a:xfrm>
                <a:off x="1395351" y="4779864"/>
                <a:ext cx="798636" cy="897135"/>
              </a:xfrm>
              <a:prstGeom prst="rect">
                <a:avLst/>
              </a:prstGeom>
            </p:spPr>
          </p:pic>
        </mc:Fallback>
      </mc:AlternateContent>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0" y="274638"/>
            <a:ext cx="9144000" cy="850900"/>
          </a:xfrm>
        </p:spPr>
        <p:txBody>
          <a:bodyPr>
            <a:normAutofit fontScale="90000"/>
          </a:bodyPr>
          <a:lstStyle/>
          <a:p>
            <a:pPr eaLnBrk="1" hangingPunct="1">
              <a:defRPr/>
            </a:pPr>
            <a:r>
              <a:rPr lang="el-GR" sz="3600" dirty="0" smtClean="0"/>
              <a:t>ΔΔ</a:t>
            </a:r>
            <a:r>
              <a:rPr lang="en-US" sz="3600" dirty="0" smtClean="0"/>
              <a:t>: </a:t>
            </a:r>
            <a:r>
              <a:rPr lang="el-GR" sz="3600" dirty="0" smtClean="0"/>
              <a:t>Διάχυτα φλεγμαίνων βλεννογόνος </a:t>
            </a:r>
            <a:r>
              <a:rPr lang="el-GR" sz="3600" b="1" dirty="0" smtClean="0">
                <a:effectLst>
                  <a:outerShdw blurRad="38100" dist="38100" dir="2700000" algn="tl">
                    <a:srgbClr val="000000">
                      <a:alpha val="43137"/>
                    </a:srgbClr>
                  </a:outerShdw>
                </a:effectLst>
              </a:rPr>
              <a:t>ορθού</a:t>
            </a:r>
            <a:r>
              <a:rPr lang="el-GR" sz="3600" dirty="0" smtClean="0"/>
              <a:t>. Ελκώδης κολίτιδα.</a:t>
            </a:r>
          </a:p>
        </p:txBody>
      </p:sp>
      <p:pic>
        <p:nvPicPr>
          <p:cNvPr id="178179" name="Picture 5" descr="gas510"/>
          <p:cNvPicPr>
            <a:picLocks noChangeAspect="1" noChangeArrowheads="1"/>
          </p:cNvPicPr>
          <p:nvPr/>
        </p:nvPicPr>
        <p:blipFill>
          <a:blip r:embed="rId2" cstate="print"/>
          <a:srcRect/>
          <a:stretch>
            <a:fillRect/>
          </a:stretch>
        </p:blipFill>
        <p:spPr bwMode="auto">
          <a:xfrm>
            <a:off x="900113" y="1412875"/>
            <a:ext cx="6983412" cy="5238750"/>
          </a:xfrm>
          <a:prstGeom prst="rect">
            <a:avLst/>
          </a:prstGeom>
          <a:noFill/>
          <a:ln w="9525">
            <a:noFill/>
            <a:miter lim="800000"/>
            <a:headEnd/>
            <a:tailEnd/>
          </a:ln>
        </p:spPr>
      </p:pic>
      <p:sp>
        <p:nvSpPr>
          <p:cNvPr id="4" name="Title 1"/>
          <p:cNvSpPr txBox="1">
            <a:spLocks/>
          </p:cNvSpPr>
          <p:nvPr/>
        </p:nvSpPr>
        <p:spPr bwMode="auto">
          <a:xfrm>
            <a:off x="642938" y="3357563"/>
            <a:ext cx="2071687" cy="1643062"/>
          </a:xfrm>
          <a:prstGeom prst="rect">
            <a:avLst/>
          </a:prstGeom>
          <a:noFill/>
          <a:ln w="9525">
            <a:noFill/>
            <a:miter lim="800000"/>
            <a:headEnd/>
            <a:tailEnd/>
          </a:ln>
        </p:spPr>
        <p:txBody>
          <a:bodyPr anchor="ctr"/>
          <a:lstStyle/>
          <a:p>
            <a:pPr algn="ctr" eaLnBrk="0" hangingPunct="0">
              <a:defRPr/>
            </a:pPr>
            <a:r>
              <a:rPr lang="el-GR" sz="2000" kern="0" dirty="0">
                <a:solidFill>
                  <a:schemeClr val="tx2"/>
                </a:solidFill>
                <a:latin typeface="+mj-lt"/>
                <a:ea typeface="+mj-ea"/>
                <a:cs typeface="+mj-cs"/>
              </a:rPr>
              <a:t>Πρωκτός</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8962"/>
                                        </p:tgtEl>
                                        <p:attrNameLst>
                                          <p:attrName>style.visibility</p:attrName>
                                        </p:attrNameLst>
                                      </p:cBhvr>
                                      <p:to>
                                        <p:strVal val="visible"/>
                                      </p:to>
                                    </p:set>
                                    <p:animEffect transition="in" filter="fade">
                                      <p:cBhvr>
                                        <p:cTn id="7"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0" y="0"/>
            <a:ext cx="9144000" cy="1417638"/>
          </a:xfrm>
        </p:spPr>
        <p:txBody>
          <a:bodyPr/>
          <a:lstStyle/>
          <a:p>
            <a:pPr eaLnBrk="1" hangingPunct="1">
              <a:defRPr/>
            </a:pPr>
            <a:r>
              <a:rPr lang="el-GR" sz="2000" b="1" dirty="0" smtClean="0">
                <a:effectLst>
                  <a:outerShdw blurRad="38100" dist="38100" dir="2700000" algn="tl">
                    <a:srgbClr val="000000">
                      <a:alpha val="43137"/>
                    </a:srgbClr>
                  </a:outerShdw>
                </a:effectLst>
              </a:rPr>
              <a:t>Συνεχής</a:t>
            </a:r>
            <a:r>
              <a:rPr lang="el-GR" sz="2000" dirty="0" smtClean="0"/>
              <a:t> η προσβολή </a:t>
            </a:r>
            <a:r>
              <a:rPr lang="el-GR" sz="2000" dirty="0" err="1" smtClean="0"/>
              <a:t>ορθοκολικού</a:t>
            </a:r>
            <a:r>
              <a:rPr lang="el-GR" sz="2000" dirty="0" smtClean="0"/>
              <a:t> βλεννογόνου στην  </a:t>
            </a:r>
            <a:r>
              <a:rPr lang="el-GR" sz="2000" b="1" dirty="0" smtClean="0"/>
              <a:t>ελκώδη κολίτιδα</a:t>
            </a:r>
            <a:r>
              <a:rPr lang="el-GR" sz="2000" dirty="0" smtClean="0"/>
              <a:t>. </a:t>
            </a:r>
            <a:br>
              <a:rPr lang="el-GR" sz="2000" dirty="0" smtClean="0"/>
            </a:br>
            <a:r>
              <a:rPr lang="el-GR" sz="2000" dirty="0" smtClean="0"/>
              <a:t>Σοβαρές επιπλοκές (πλην του καρκίνου)</a:t>
            </a:r>
            <a:r>
              <a:rPr lang="en-US" sz="2000" dirty="0" smtClean="0"/>
              <a:t>: </a:t>
            </a:r>
            <a:r>
              <a:rPr lang="el-GR" sz="2000" dirty="0" smtClean="0"/>
              <a:t>σοβαρή διάρροια και ηλεκτρολυτικές διαταραχές, σοβαρή διάταση στο κόλον (τοξικό </a:t>
            </a:r>
            <a:r>
              <a:rPr lang="el-GR" sz="2000" dirty="0" err="1" smtClean="0"/>
              <a:t>μεγάκολο</a:t>
            </a:r>
            <a:r>
              <a:rPr lang="el-GR" sz="2000" dirty="0" smtClean="0"/>
              <a:t>) με κίνδυνο διάτρησης και περιτονίτιδας, μαζική αιμορραγία.</a:t>
            </a:r>
          </a:p>
        </p:txBody>
      </p:sp>
      <p:pic>
        <p:nvPicPr>
          <p:cNvPr id="179203" name="Picture 5" descr="gas520"/>
          <p:cNvPicPr>
            <a:picLocks noChangeAspect="1" noChangeArrowheads="1"/>
          </p:cNvPicPr>
          <p:nvPr/>
        </p:nvPicPr>
        <p:blipFill>
          <a:blip r:embed="rId2" cstate="print"/>
          <a:srcRect/>
          <a:stretch>
            <a:fillRect/>
          </a:stretch>
        </p:blipFill>
        <p:spPr bwMode="auto">
          <a:xfrm>
            <a:off x="971550" y="1517650"/>
            <a:ext cx="7200900" cy="5340350"/>
          </a:xfrm>
          <a:prstGeom prst="rect">
            <a:avLst/>
          </a:prstGeom>
          <a:noFill/>
          <a:ln w="9525">
            <a:noFill/>
            <a:miter lim="800000"/>
            <a:headEnd/>
            <a:tailEnd/>
          </a:ln>
        </p:spPr>
      </p:pic>
      <p:sp>
        <p:nvSpPr>
          <p:cNvPr id="4" name="Title 1"/>
          <p:cNvSpPr txBox="1">
            <a:spLocks/>
          </p:cNvSpPr>
          <p:nvPr/>
        </p:nvSpPr>
        <p:spPr bwMode="auto">
          <a:xfrm>
            <a:off x="0" y="2286000"/>
            <a:ext cx="1428750" cy="2071688"/>
          </a:xfrm>
          <a:prstGeom prst="rect">
            <a:avLst/>
          </a:prstGeom>
          <a:noFill/>
          <a:ln w="9525">
            <a:noFill/>
            <a:miter lim="800000"/>
            <a:headEnd/>
            <a:tailEnd/>
          </a:ln>
        </p:spPr>
        <p:txBody>
          <a:bodyPr anchor="ctr"/>
          <a:lstStyle/>
          <a:p>
            <a:pPr algn="ctr" eaLnBrk="0" hangingPunct="0">
              <a:defRPr/>
            </a:pPr>
            <a:r>
              <a:rPr lang="el-GR" sz="1400" kern="0" dirty="0">
                <a:solidFill>
                  <a:schemeClr val="tx2"/>
                </a:solidFill>
                <a:latin typeface="+mj-lt"/>
                <a:ea typeface="+mj-ea"/>
                <a:cs typeface="+mj-cs"/>
              </a:rPr>
              <a:t>Σκωληκοειδής απόφυση-Ειλεοτυφλική βαλβίδα</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fade">
                                      <p:cBhvr>
                                        <p:cTn id="7" dur="500"/>
                                        <p:tgtEl>
                                          <p:spTgt spid="131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0" y="0"/>
            <a:ext cx="9144000" cy="714375"/>
          </a:xfrm>
        </p:spPr>
        <p:txBody>
          <a:bodyPr>
            <a:normAutofit fontScale="90000"/>
          </a:bodyPr>
          <a:lstStyle/>
          <a:p>
            <a:pPr eaLnBrk="1" hangingPunct="1">
              <a:defRPr/>
            </a:pPr>
            <a:r>
              <a:rPr lang="el-GR" sz="2000" dirty="0" smtClean="0">
                <a:effectLst>
                  <a:outerShdw blurRad="38100" dist="38100" dir="2700000" algn="tl">
                    <a:srgbClr val="000000">
                      <a:alpha val="43137"/>
                    </a:srgbClr>
                  </a:outerShdw>
                </a:effectLst>
              </a:rPr>
              <a:t>Ελκώδης κολίτιδα</a:t>
            </a:r>
            <a:r>
              <a:rPr lang="en-US" sz="2000" dirty="0" smtClean="0">
                <a:effectLst>
                  <a:outerShdw blurRad="38100" dist="38100" dir="2700000" algn="tl">
                    <a:srgbClr val="000000">
                      <a:alpha val="43137"/>
                    </a:srgbClr>
                  </a:outerShdw>
                </a:effectLst>
              </a:rPr>
              <a:t>: </a:t>
            </a:r>
            <a:r>
              <a:rPr lang="el-GR" sz="2400" dirty="0" smtClean="0"/>
              <a:t/>
            </a:r>
            <a:br>
              <a:rPr lang="el-GR" sz="2400" dirty="0" smtClean="0"/>
            </a:br>
            <a:r>
              <a:rPr lang="el-GR" sz="1400" dirty="0" smtClean="0"/>
              <a:t>έλκη, φλεγμονώδης </a:t>
            </a:r>
            <a:r>
              <a:rPr lang="el-GR" sz="1400" spc="300" dirty="0" err="1" smtClean="0"/>
              <a:t>ψευδο</a:t>
            </a:r>
            <a:r>
              <a:rPr lang="el-GR" sz="1400" dirty="0" err="1" smtClean="0"/>
              <a:t>πολύποδας</a:t>
            </a:r>
            <a:r>
              <a:rPr lang="el-GR" sz="1400" dirty="0" smtClean="0"/>
              <a:t>, διαταραγμένη αρχιτεκτονική αναγεννώμενων αδενικών κρυπτών, </a:t>
            </a:r>
            <a:br>
              <a:rPr lang="el-GR" sz="1400" dirty="0" smtClean="0"/>
            </a:br>
            <a:r>
              <a:rPr lang="el-GR" sz="1400" dirty="0" smtClean="0"/>
              <a:t>κρυπτικό </a:t>
            </a:r>
            <a:r>
              <a:rPr lang="el-GR" sz="1400" dirty="0" err="1" smtClean="0"/>
              <a:t>αποστημάτιο</a:t>
            </a:r>
            <a:r>
              <a:rPr lang="el-GR" sz="1400" dirty="0" smtClean="0"/>
              <a:t>.</a:t>
            </a:r>
            <a:r>
              <a:rPr lang="en-US" sz="1400" dirty="0" smtClean="0"/>
              <a:t> A</a:t>
            </a:r>
            <a:r>
              <a:rPr lang="el-GR" sz="1400" dirty="0" err="1" smtClean="0"/>
              <a:t>λλοιώσεις</a:t>
            </a:r>
            <a:r>
              <a:rPr lang="el-GR" sz="1400" dirty="0" smtClean="0"/>
              <a:t> περιοριζόμενες στον βλεννογόνο.</a:t>
            </a:r>
          </a:p>
        </p:txBody>
      </p:sp>
      <p:pic>
        <p:nvPicPr>
          <p:cNvPr id="21511" name="Picture 5" descr="gas530"/>
          <p:cNvPicPr>
            <a:picLocks noChangeAspect="1" noChangeArrowheads="1"/>
          </p:cNvPicPr>
          <p:nvPr/>
        </p:nvPicPr>
        <p:blipFill>
          <a:blip r:embed="rId2" cstate="print"/>
          <a:srcRect/>
          <a:stretch>
            <a:fillRect/>
          </a:stretch>
        </p:blipFill>
        <p:spPr bwMode="auto">
          <a:xfrm>
            <a:off x="250825" y="765175"/>
            <a:ext cx="4583113" cy="3446463"/>
          </a:xfrm>
          <a:prstGeom prst="rect">
            <a:avLst/>
          </a:prstGeom>
          <a:noFill/>
          <a:ln w="9525">
            <a:noFill/>
            <a:miter lim="800000"/>
            <a:headEnd/>
            <a:tailEnd/>
          </a:ln>
        </p:spPr>
      </p:pic>
      <p:pic>
        <p:nvPicPr>
          <p:cNvPr id="21512" name="Picture 5" descr="gas540"/>
          <p:cNvPicPr>
            <a:picLocks noChangeAspect="1" noChangeArrowheads="1"/>
          </p:cNvPicPr>
          <p:nvPr/>
        </p:nvPicPr>
        <p:blipFill>
          <a:blip r:embed="rId3" cstate="print"/>
          <a:srcRect/>
          <a:stretch>
            <a:fillRect/>
          </a:stretch>
        </p:blipFill>
        <p:spPr bwMode="auto">
          <a:xfrm>
            <a:off x="323850" y="3429000"/>
            <a:ext cx="4506913" cy="3240088"/>
          </a:xfrm>
          <a:prstGeom prst="rect">
            <a:avLst/>
          </a:prstGeom>
          <a:noFill/>
          <a:ln w="9525">
            <a:noFill/>
            <a:miter lim="800000"/>
            <a:headEnd/>
            <a:tailEnd/>
          </a:ln>
        </p:spPr>
      </p:pic>
      <p:pic>
        <p:nvPicPr>
          <p:cNvPr id="21513" name="Picture 5" descr="gas550"/>
          <p:cNvPicPr>
            <a:picLocks noChangeAspect="1" noChangeArrowheads="1"/>
          </p:cNvPicPr>
          <p:nvPr/>
        </p:nvPicPr>
        <p:blipFill>
          <a:blip r:embed="rId4" cstate="print"/>
          <a:srcRect/>
          <a:stretch>
            <a:fillRect/>
          </a:stretch>
        </p:blipFill>
        <p:spPr bwMode="auto">
          <a:xfrm>
            <a:off x="4786313" y="1000125"/>
            <a:ext cx="4111625" cy="5545138"/>
          </a:xfrm>
          <a:prstGeom prst="rect">
            <a:avLst/>
          </a:prstGeom>
          <a:noFill/>
          <a:ln w="9525">
            <a:noFill/>
            <a:miter lim="800000"/>
            <a:headEnd/>
            <a:tailEnd/>
          </a:ln>
        </p:spPr>
      </p:pic>
      <p:sp>
        <p:nvSpPr>
          <p:cNvPr id="6" name="Title 1"/>
          <p:cNvSpPr txBox="1">
            <a:spLocks/>
          </p:cNvSpPr>
          <p:nvPr/>
        </p:nvSpPr>
        <p:spPr bwMode="auto">
          <a:xfrm>
            <a:off x="0" y="4857750"/>
            <a:ext cx="2071688" cy="500063"/>
          </a:xfrm>
          <a:prstGeom prst="rect">
            <a:avLst/>
          </a:prstGeom>
          <a:noFill/>
          <a:ln w="9525">
            <a:noFill/>
            <a:miter lim="800000"/>
            <a:headEnd/>
            <a:tailEnd/>
          </a:ln>
        </p:spPr>
        <p:txBody>
          <a:bodyPr anchor="ctr"/>
          <a:lstStyle/>
          <a:p>
            <a:pPr algn="ctr" eaLnBrk="0" hangingPunct="0">
              <a:defRPr/>
            </a:pPr>
            <a:r>
              <a:rPr lang="el-GR" sz="2400" kern="0" dirty="0">
                <a:solidFill>
                  <a:schemeClr val="tx2"/>
                </a:solidFill>
                <a:latin typeface="+mj-lt"/>
                <a:ea typeface="+mj-ea"/>
                <a:cs typeface="+mj-cs"/>
              </a:rPr>
              <a:t>Έλκος</a:t>
            </a:r>
          </a:p>
        </p:txBody>
      </p:sp>
      <p:sp>
        <p:nvSpPr>
          <p:cNvPr id="7" name="Title 1"/>
          <p:cNvSpPr txBox="1">
            <a:spLocks/>
          </p:cNvSpPr>
          <p:nvPr/>
        </p:nvSpPr>
        <p:spPr bwMode="auto">
          <a:xfrm>
            <a:off x="-214313" y="1285875"/>
            <a:ext cx="2071688" cy="357188"/>
          </a:xfrm>
          <a:prstGeom prst="rect">
            <a:avLst/>
          </a:prstGeom>
          <a:noFill/>
          <a:ln w="9525">
            <a:noFill/>
            <a:miter lim="800000"/>
            <a:headEnd/>
            <a:tailEnd/>
          </a:ln>
        </p:spPr>
        <p:txBody>
          <a:bodyPr anchor="ctr"/>
          <a:lstStyle/>
          <a:p>
            <a:pPr algn="ctr" eaLnBrk="0" hangingPunct="0">
              <a:defRPr/>
            </a:pPr>
            <a:r>
              <a:rPr lang="el-GR" sz="2400" kern="0" dirty="0">
                <a:solidFill>
                  <a:schemeClr val="tx2"/>
                </a:solidFill>
                <a:latin typeface="+mj-lt"/>
                <a:ea typeface="+mj-ea"/>
                <a:cs typeface="+mj-cs"/>
              </a:rPr>
              <a:t>Έλκος</a:t>
            </a:r>
          </a:p>
        </p:txBody>
      </p:sp>
      <mc:AlternateContent xmlns:mc="http://schemas.openxmlformats.org/markup-compatibility/2006" xmlns:p14="http://schemas.microsoft.com/office/powerpoint/2010/main">
        <mc:Choice Requires="p14">
          <p:contentPart p14:bwMode="auto" r:id="rId5">
            <p14:nvContentPartPr>
              <p14:cNvPr id="21506" name="Ink 2"/>
              <p14:cNvContentPartPr>
                <a14:cpLocks xmlns:a14="http://schemas.microsoft.com/office/drawing/2010/main" noRot="1" noChangeAspect="1" noEditPoints="1" noChangeArrowheads="1" noChangeShapeType="1"/>
              </p14:cNvContentPartPr>
              <p14:nvPr/>
            </p14:nvContentPartPr>
            <p14:xfrm>
              <a:off x="121169113" y="38777863"/>
              <a:ext cx="0" cy="0"/>
            </p14:xfrm>
          </p:contentPart>
        </mc:Choice>
        <mc:Fallback xmlns="">
          <p:pic>
            <p:nvPicPr>
              <p:cNvPr id="21506" name="Ink 2"/>
              <p:cNvPicPr>
                <a:picLocks noRot="1" noChangeAspect="1" noEditPoints="1" noChangeArrowheads="1" noChangeShapeType="1"/>
              </p:cNvPicPr>
              <p:nvPr/>
            </p:nvPicPr>
            <p:blipFill>
              <a:blip r:embed="rId6"/>
              <a:stretch>
                <a:fillRect/>
              </a:stretch>
            </p:blipFill>
            <p:spPr>
              <a:xfrm>
                <a:off x="121169113" y="38777863"/>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507" name="Ink 3"/>
              <p14:cNvContentPartPr>
                <a14:cpLocks xmlns:a14="http://schemas.microsoft.com/office/drawing/2010/main" noRot="1" noChangeAspect="1" noEditPoints="1" noChangeArrowheads="1" noChangeShapeType="1"/>
              </p14:cNvContentPartPr>
              <p14:nvPr/>
            </p14:nvContentPartPr>
            <p14:xfrm>
              <a:off x="2195513" y="4076700"/>
              <a:ext cx="1839912" cy="758825"/>
            </p14:xfrm>
          </p:contentPart>
        </mc:Choice>
        <mc:Fallback xmlns="">
          <p:pic>
            <p:nvPicPr>
              <p:cNvPr id="21507" name="Ink 3"/>
              <p:cNvPicPr>
                <a:picLocks noRot="1" noChangeAspect="1" noEditPoints="1" noChangeArrowheads="1" noChangeShapeType="1"/>
              </p:cNvPicPr>
              <p:nvPr/>
            </p:nvPicPr>
            <p:blipFill>
              <a:blip r:embed="rId8" cstate="print"/>
              <a:stretch>
                <a:fillRect/>
              </a:stretch>
            </p:blipFill>
            <p:spPr>
              <a:xfrm>
                <a:off x="2186192" y="4067494"/>
                <a:ext cx="1858555" cy="77723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508" name="Ink 4"/>
              <p14:cNvContentPartPr>
                <a14:cpLocks xmlns:a14="http://schemas.microsoft.com/office/drawing/2010/main" noRot="1" noChangeAspect="1" noEditPoints="1" noChangeArrowheads="1" noChangeShapeType="1"/>
              </p14:cNvContentPartPr>
              <p14:nvPr/>
            </p14:nvContentPartPr>
            <p14:xfrm>
              <a:off x="1954213" y="1057275"/>
              <a:ext cx="2106612" cy="1785938"/>
            </p14:xfrm>
          </p:contentPart>
        </mc:Choice>
        <mc:Fallback xmlns="">
          <p:pic>
            <p:nvPicPr>
              <p:cNvPr id="21508" name="Ink 4"/>
              <p:cNvPicPr>
                <a:picLocks noRot="1" noChangeAspect="1" noEditPoints="1" noChangeArrowheads="1" noChangeShapeType="1"/>
              </p:cNvPicPr>
              <p:nvPr/>
            </p:nvPicPr>
            <p:blipFill>
              <a:blip r:embed="rId10" cstate="print"/>
              <a:stretch>
                <a:fillRect/>
              </a:stretch>
            </p:blipFill>
            <p:spPr>
              <a:xfrm>
                <a:off x="1944866" y="1047973"/>
                <a:ext cx="2125305" cy="180454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509" name="Ink 5"/>
              <p14:cNvContentPartPr>
                <a14:cpLocks xmlns:a14="http://schemas.microsoft.com/office/drawing/2010/main" noRot="1" noChangeAspect="1" noEditPoints="1" noChangeArrowheads="1" noChangeShapeType="1"/>
              </p14:cNvContentPartPr>
              <p14:nvPr/>
            </p14:nvContentPartPr>
            <p14:xfrm>
              <a:off x="5724525" y="1844675"/>
              <a:ext cx="1787525" cy="1812925"/>
            </p14:xfrm>
          </p:contentPart>
        </mc:Choice>
        <mc:Fallback xmlns="">
          <p:pic>
            <p:nvPicPr>
              <p:cNvPr id="21509" name="Ink 5"/>
              <p:cNvPicPr>
                <a:picLocks noRot="1" noChangeAspect="1" noEditPoints="1" noChangeArrowheads="1" noChangeShapeType="1"/>
              </p:cNvPicPr>
              <p:nvPr/>
            </p:nvPicPr>
            <p:blipFill>
              <a:blip r:embed="rId12" cstate="print"/>
              <a:stretch>
                <a:fillRect/>
              </a:stretch>
            </p:blipFill>
            <p:spPr>
              <a:xfrm>
                <a:off x="5715181" y="1835326"/>
                <a:ext cx="1806212" cy="1831622"/>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500"/>
                                        <p:tgtEl>
                                          <p:spTgt spid="21508"/>
                                        </p:tgtEl>
                                      </p:cBhvr>
                                    </p:animEffect>
                                  </p:childTnLst>
                                </p:cTn>
                              </p:par>
                              <p:par>
                                <p:cTn id="8" presetID="10" presetClass="entr" presetSubtype="0" fill="hold" nodeType="withEffect">
                                  <p:stCondLst>
                                    <p:cond delay="0"/>
                                  </p:stCondLst>
                                  <p:childTnLst>
                                    <p:set>
                                      <p:cBhvr>
                                        <p:cTn id="9" dur="1" fill="hold">
                                          <p:stCondLst>
                                            <p:cond delay="0"/>
                                          </p:stCondLst>
                                        </p:cTn>
                                        <p:tgtEl>
                                          <p:spTgt spid="21507"/>
                                        </p:tgtEl>
                                        <p:attrNameLst>
                                          <p:attrName>style.visibility</p:attrName>
                                        </p:attrNameLst>
                                      </p:cBhvr>
                                      <p:to>
                                        <p:strVal val="visible"/>
                                      </p:to>
                                    </p:set>
                                    <p:animEffect transition="in" filter="fade">
                                      <p:cBhvr>
                                        <p:cTn id="10" dur="500"/>
                                        <p:tgtEl>
                                          <p:spTgt spid="21507"/>
                                        </p:tgtEl>
                                      </p:cBhvr>
                                    </p:animEffect>
                                  </p:childTnLst>
                                </p:cTn>
                              </p:par>
                              <p:par>
                                <p:cTn id="11" presetID="10" presetClass="entr" presetSubtype="0" fill="hold" nodeType="withEffect">
                                  <p:stCondLst>
                                    <p:cond delay="0"/>
                                  </p:stCondLst>
                                  <p:childTnLst>
                                    <p:set>
                                      <p:cBhvr>
                                        <p:cTn id="12" dur="1" fill="hold">
                                          <p:stCondLst>
                                            <p:cond delay="0"/>
                                          </p:stCondLst>
                                        </p:cTn>
                                        <p:tgtEl>
                                          <p:spTgt spid="21509"/>
                                        </p:tgtEl>
                                        <p:attrNameLst>
                                          <p:attrName>style.visibility</p:attrName>
                                        </p:attrNameLst>
                                      </p:cBhvr>
                                      <p:to>
                                        <p:strVal val="visible"/>
                                      </p:to>
                                    </p:set>
                                    <p:animEffect transition="in" filter="fade">
                                      <p:cBhvr>
                                        <p:cTn id="13" dur="500"/>
                                        <p:tgtEl>
                                          <p:spTgt spid="2150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1010"/>
                                        </p:tgtEl>
                                        <p:attrNameLst>
                                          <p:attrName>style.visibility</p:attrName>
                                        </p:attrNameLst>
                                      </p:cBhvr>
                                      <p:to>
                                        <p:strVal val="visible"/>
                                      </p:to>
                                    </p:set>
                                    <p:animEffect transition="in" filter="fade">
                                      <p:cBhvr>
                                        <p:cTn id="18" dur="500"/>
                                        <p:tgtEl>
                                          <p:spTgt spid="171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57188"/>
            <a:ext cx="9144000" cy="5768975"/>
          </a:xfrm>
        </p:spPr>
        <p:txBody>
          <a:bodyPr/>
          <a:lstStyle/>
          <a:p>
            <a:pPr>
              <a:defRPr/>
            </a:pPr>
            <a:r>
              <a:rPr lang="el-GR" sz="2800" dirty="0" smtClean="0"/>
              <a:t>Ασθενής ηλικίας &lt; 50 ετών, με ιστορικό δυσκοιλιότητας,  προσέρχεται με </a:t>
            </a:r>
            <a:r>
              <a:rPr lang="el-GR" sz="2800" b="1" dirty="0" smtClean="0"/>
              <a:t>οξύ άλγος </a:t>
            </a:r>
            <a:r>
              <a:rPr lang="el-GR" sz="2800" dirty="0" smtClean="0"/>
              <a:t>από 36ώρου, εντοπιζόμενο στο κάτω μέρος της κοιλίας , προς το </a:t>
            </a:r>
            <a:r>
              <a:rPr lang="el-GR" sz="2800" b="1" dirty="0" smtClean="0"/>
              <a:t>αριστερό πλάγιο </a:t>
            </a:r>
            <a:r>
              <a:rPr lang="el-GR" sz="2800" dirty="0" smtClean="0"/>
              <a:t>αυτής. Προ της εμφανίσεως του άλγους, ο ασθενής αναφέρει περιοδική ήπια δυσφορία στην περιοχή αυτή, η οποία όμως δεν τον ανάγκασε να ζητήσει ιατρική συμβουλή. Τώρα όμως, με την πάροδο του χρόνου, μαζί με τον πόνο αναφέρει ανορεξία, ναυτία και έμετο που εκδηλώνεται με την πρόσληψη οποιασδήποτε τροφής. Κατά τη φυσική εξέταση η θερμοκρασία του ήταν </a:t>
            </a:r>
            <a:r>
              <a:rPr lang="el-GR" sz="2800" dirty="0" smtClean="0">
                <a:effectLst>
                  <a:outerShdw blurRad="38100" dist="38100" dir="2700000" algn="tl">
                    <a:srgbClr val="000000">
                      <a:alpha val="43137"/>
                    </a:srgbClr>
                  </a:outerShdw>
                </a:effectLst>
              </a:rPr>
              <a:t>38,5 βαθμοί Κελσίου</a:t>
            </a:r>
            <a:r>
              <a:rPr lang="el-GR" sz="2800" dirty="0" smtClean="0"/>
              <a:t>,ο καρδιακός ρυθμός ανερχόταν σε </a:t>
            </a:r>
            <a:r>
              <a:rPr lang="el-GR" sz="2800" dirty="0" smtClean="0">
                <a:effectLst>
                  <a:outerShdw blurRad="38100" dist="38100" dir="2700000" algn="tl">
                    <a:srgbClr val="000000">
                      <a:alpha val="43137"/>
                    </a:srgbClr>
                  </a:outerShdw>
                </a:effectLst>
              </a:rPr>
              <a:t>110 </a:t>
            </a:r>
            <a:r>
              <a:rPr lang="el-GR" sz="2800" dirty="0" err="1" smtClean="0">
                <a:effectLst>
                  <a:outerShdw blurRad="38100" dist="38100" dir="2700000" algn="tl">
                    <a:srgbClr val="000000">
                      <a:alpha val="43137"/>
                    </a:srgbClr>
                  </a:outerShdw>
                </a:effectLst>
              </a:rPr>
              <a:t>σφύξεις</a:t>
            </a:r>
            <a:r>
              <a:rPr lang="el-GR" sz="2800" dirty="0" smtClean="0">
                <a:effectLst>
                  <a:outerShdw blurRad="38100" dist="38100" dir="2700000" algn="tl">
                    <a:srgbClr val="000000">
                      <a:alpha val="43137"/>
                    </a:srgbClr>
                  </a:outerShdw>
                </a:effectLst>
              </a:rPr>
              <a:t> </a:t>
            </a:r>
            <a:r>
              <a:rPr lang="el-GR" sz="2800" dirty="0" smtClean="0"/>
              <a:t>το λεπτό και είχε </a:t>
            </a:r>
            <a:r>
              <a:rPr lang="el-GR" sz="2800" dirty="0" smtClean="0">
                <a:effectLst>
                  <a:outerShdw blurRad="38100" dist="38100" dir="2700000" algn="tl">
                    <a:srgbClr val="000000">
                      <a:alpha val="43137"/>
                    </a:srgbClr>
                  </a:outerShdw>
                </a:effectLst>
              </a:rPr>
              <a:t>ευαισθησία στο αριστερό πλάι της κοιλιάς,</a:t>
            </a:r>
            <a:r>
              <a:rPr lang="el-GR" sz="2800" dirty="0" smtClean="0"/>
              <a:t> χωρίς σημεία έντονου περιτοναϊσμού.</a:t>
            </a:r>
            <a:endParaRPr lang="el-GR" sz="2800"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1 - Τίτλος"/>
          <p:cNvSpPr>
            <a:spLocks noGrp="1"/>
          </p:cNvSpPr>
          <p:nvPr>
            <p:ph type="title"/>
          </p:nvPr>
        </p:nvSpPr>
        <p:spPr>
          <a:xfrm>
            <a:off x="0" y="0"/>
            <a:ext cx="9144000" cy="2286000"/>
          </a:xfrm>
        </p:spPr>
        <p:txBody>
          <a:bodyPr>
            <a:normAutofit fontScale="90000"/>
          </a:bodyPr>
          <a:lstStyle/>
          <a:p>
            <a:pPr>
              <a:defRPr/>
            </a:pPr>
            <a:r>
              <a:rPr lang="el-GR" sz="1200" b="1" dirty="0" smtClean="0"/>
              <a:t>Υπόστρωμα επί του οποίου αναπτύχθηκε η παρούσα επιπλοκή</a:t>
            </a:r>
            <a:r>
              <a:rPr lang="en-US" sz="1200" b="1" dirty="0" smtClean="0"/>
              <a:t>: </a:t>
            </a:r>
            <a:r>
              <a:rPr lang="el-GR" sz="1200" b="1" spc="300" dirty="0" err="1" smtClean="0">
                <a:solidFill>
                  <a:srgbClr val="FF0000"/>
                </a:solidFill>
              </a:rPr>
              <a:t>εκκολπωμάτωση</a:t>
            </a:r>
            <a:r>
              <a:rPr lang="el-GR" sz="1200" b="1" dirty="0" smtClean="0"/>
              <a:t> στο κόλον</a:t>
            </a:r>
            <a:r>
              <a:rPr lang="en-US" sz="1200" b="1" dirty="0" smtClean="0"/>
              <a:t>.</a:t>
            </a:r>
            <a:r>
              <a:rPr lang="el-GR" sz="1200" dirty="0" smtClean="0"/>
              <a:t> </a:t>
            </a:r>
            <a:r>
              <a:rPr lang="en-US" sz="1200" dirty="0" smtClean="0"/>
              <a:t/>
            </a:r>
            <a:br>
              <a:rPr lang="en-US" sz="1200" dirty="0" smtClean="0"/>
            </a:br>
            <a:r>
              <a:rPr lang="el-GR" sz="1200" b="1" dirty="0" smtClean="0">
                <a:effectLst>
                  <a:outerShdw blurRad="38100" dist="38100" dir="2700000" algn="tl">
                    <a:srgbClr val="000000">
                      <a:alpha val="43137"/>
                    </a:srgbClr>
                  </a:outerShdw>
                </a:effectLst>
              </a:rPr>
              <a:t>ΣΥΧΝΟΤΕΡΗ ΑΙΤΙΑ ΑΙΜΟΡΡΑΓΙΑΣ ΑΠΟ ΤΟ ΚΑΤΩΤΕΡΟ ΠΕΠΤΙΚΟ</a:t>
            </a:r>
            <a:r>
              <a:rPr lang="el-GR" sz="1200" dirty="0" smtClean="0"/>
              <a:t/>
            </a:r>
            <a:br>
              <a:rPr lang="el-GR" sz="1200" dirty="0" smtClean="0"/>
            </a:br>
            <a:r>
              <a:rPr lang="el-GR" sz="1200" dirty="0" smtClean="0"/>
              <a:t>Η </a:t>
            </a:r>
            <a:r>
              <a:rPr lang="el-GR" sz="1200" b="1" dirty="0" err="1" smtClean="0">
                <a:solidFill>
                  <a:srgbClr val="FF0000"/>
                </a:solidFill>
              </a:rPr>
              <a:t>εκκολπωμάτωση</a:t>
            </a:r>
            <a:r>
              <a:rPr lang="en-US" sz="1200" b="1" dirty="0" smtClean="0"/>
              <a:t>,</a:t>
            </a:r>
            <a:r>
              <a:rPr lang="el-GR" sz="1200" b="1" dirty="0" smtClean="0"/>
              <a:t> αν και συνήθως </a:t>
            </a:r>
            <a:r>
              <a:rPr lang="el-GR" sz="1200" b="1" dirty="0" err="1" smtClean="0"/>
              <a:t>ασυμπτωματική</a:t>
            </a:r>
            <a:r>
              <a:rPr lang="el-GR" sz="1200" b="1" dirty="0" smtClean="0"/>
              <a:t>,</a:t>
            </a:r>
            <a:r>
              <a:rPr lang="el-GR" sz="1200" dirty="0" smtClean="0"/>
              <a:t> αποτελεί τη συχνότερη αίτια </a:t>
            </a:r>
            <a:r>
              <a:rPr lang="el-GR" sz="1200" b="1" dirty="0" err="1" smtClean="0">
                <a:solidFill>
                  <a:srgbClr val="FF0000"/>
                </a:solidFill>
              </a:rPr>
              <a:t>αιμοχεσίας</a:t>
            </a:r>
            <a:r>
              <a:rPr lang="el-GR" sz="1200" b="1" dirty="0" smtClean="0"/>
              <a:t> </a:t>
            </a:r>
            <a:r>
              <a:rPr lang="el-GR" sz="1200" dirty="0" smtClean="0"/>
              <a:t>(αποβολή </a:t>
            </a:r>
            <a:r>
              <a:rPr lang="el-GR" sz="1200" b="1" dirty="0" smtClean="0">
                <a:solidFill>
                  <a:srgbClr val="FF0000"/>
                </a:solidFill>
              </a:rPr>
              <a:t>αίματος ερυθρού χρώματος </a:t>
            </a:r>
            <a:r>
              <a:rPr lang="el-GR" sz="1200" dirty="0" smtClean="0">
                <a:solidFill>
                  <a:srgbClr val="FF0000"/>
                </a:solidFill>
              </a:rPr>
              <a:t>δια του ορθού</a:t>
            </a:r>
            <a:r>
              <a:rPr lang="el-GR" sz="1200" dirty="0" smtClean="0"/>
              <a:t> με μορφή καθαρού αίματος, πηγμάτων, αίματος αναμειγμένου με κόπρανα ή αιμορραγικής διάρροιας) από το ορθό (30% – 50%), η οποία συνήθως σταματά αφ εαυτής και  οφείλεται σε διάβρωση των ευθέων τροφοδοτικών αγγείων (</a:t>
            </a:r>
            <a:r>
              <a:rPr lang="el-GR" sz="1200" dirty="0" err="1" smtClean="0"/>
              <a:t>vasa</a:t>
            </a:r>
            <a:r>
              <a:rPr lang="el-GR" sz="1200" dirty="0" smtClean="0"/>
              <a:t> </a:t>
            </a:r>
            <a:r>
              <a:rPr lang="el-GR" sz="1200" dirty="0" err="1" smtClean="0"/>
              <a:t>recta</a:t>
            </a:r>
            <a:r>
              <a:rPr lang="el-GR" sz="1200" dirty="0" smtClean="0"/>
              <a:t>) στη βάση των </a:t>
            </a:r>
            <a:r>
              <a:rPr lang="el-GR" sz="1200" dirty="0" err="1" smtClean="0"/>
              <a:t>εκκολπωμάτων</a:t>
            </a:r>
            <a:r>
              <a:rPr lang="el-GR" sz="1200" dirty="0" smtClean="0"/>
              <a:t> από τα κόπρανα και σπανιότερα από τη φλεγμονή. Σε αντιδιαστολή,  ο </a:t>
            </a:r>
            <a:r>
              <a:rPr lang="el-GR" sz="1200" b="1" dirty="0" smtClean="0"/>
              <a:t>καρκίνος του </a:t>
            </a:r>
            <a:r>
              <a:rPr lang="el-GR" sz="1200" b="1" dirty="0" err="1" smtClean="0"/>
              <a:t>παχέος</a:t>
            </a:r>
            <a:r>
              <a:rPr lang="el-GR" sz="1200" b="1" dirty="0" smtClean="0"/>
              <a:t> εντέρου </a:t>
            </a:r>
            <a:r>
              <a:rPr lang="el-GR" sz="1200" dirty="0" smtClean="0"/>
              <a:t>αποτελεί την συχνότερη </a:t>
            </a:r>
            <a:r>
              <a:rPr lang="el-GR" sz="1200" dirty="0" smtClean="0">
                <a:effectLst>
                  <a:outerShdw blurRad="38100" dist="38100" dir="2700000" algn="tl">
                    <a:srgbClr val="000000">
                      <a:alpha val="43137"/>
                    </a:srgbClr>
                  </a:outerShdw>
                </a:effectLst>
              </a:rPr>
              <a:t>συνολικά</a:t>
            </a:r>
            <a:r>
              <a:rPr lang="el-GR" sz="1200" dirty="0" smtClean="0"/>
              <a:t> αιτία απώλειας αίματος από το ορθό, η οποία </a:t>
            </a:r>
            <a:r>
              <a:rPr lang="el-GR" sz="1200" i="1" dirty="0" smtClean="0"/>
              <a:t>συνήθως </a:t>
            </a:r>
            <a:r>
              <a:rPr lang="el-GR" sz="1200" dirty="0" smtClean="0"/>
              <a:t>εκδηλώνεται ως </a:t>
            </a:r>
            <a:br>
              <a:rPr lang="el-GR" sz="1200" dirty="0" smtClean="0"/>
            </a:br>
            <a:r>
              <a:rPr lang="el-GR" sz="1200" b="1" dirty="0" smtClean="0">
                <a:effectLst>
                  <a:outerShdw blurRad="38100" dist="38100" dir="2700000" algn="tl">
                    <a:srgbClr val="000000">
                      <a:alpha val="43137"/>
                    </a:srgbClr>
                  </a:outerShdw>
                </a:effectLst>
              </a:rPr>
              <a:t>χρόνια λανθάνουσα </a:t>
            </a:r>
            <a:r>
              <a:rPr lang="el-GR" sz="1200" b="1" u="sng" spc="600" dirty="0" smtClean="0">
                <a:effectLst>
                  <a:outerShdw blurRad="38100" dist="38100" dir="2700000" algn="tl">
                    <a:srgbClr val="000000">
                      <a:alpha val="43137"/>
                    </a:srgbClr>
                  </a:outerShdw>
                </a:effectLst>
              </a:rPr>
              <a:t>μικρο</a:t>
            </a:r>
            <a:r>
              <a:rPr lang="el-GR" sz="1200" b="1" dirty="0" smtClean="0">
                <a:effectLst>
                  <a:outerShdw blurRad="38100" dist="38100" dir="2700000" algn="tl">
                    <a:srgbClr val="000000">
                      <a:alpha val="43137"/>
                    </a:srgbClr>
                  </a:outerShdw>
                </a:effectLst>
              </a:rPr>
              <a:t>σκοπική αιμορραγία  (θετική η αιμοσφαιρίνη κοπράνων). </a:t>
            </a:r>
            <a:br>
              <a:rPr lang="el-GR" sz="1200" b="1" dirty="0" smtClean="0">
                <a:effectLst>
                  <a:outerShdw blurRad="38100" dist="38100" dir="2700000" algn="tl">
                    <a:srgbClr val="000000">
                      <a:alpha val="43137"/>
                    </a:srgbClr>
                  </a:outerShdw>
                </a:effectLst>
              </a:rPr>
            </a:br>
            <a:r>
              <a:rPr lang="el-GR" sz="1200" dirty="0" smtClean="0"/>
              <a:t>Τα </a:t>
            </a:r>
            <a:r>
              <a:rPr lang="el-GR" sz="1200" dirty="0" err="1" smtClean="0">
                <a:solidFill>
                  <a:srgbClr val="FF0000"/>
                </a:solidFill>
              </a:rPr>
              <a:t>εκκολπώματα</a:t>
            </a:r>
            <a:r>
              <a:rPr lang="el-GR" sz="1200" dirty="0" smtClean="0"/>
              <a:t> </a:t>
            </a:r>
            <a:r>
              <a:rPr lang="el-GR" sz="1200" dirty="0" smtClean="0">
                <a:solidFill>
                  <a:srgbClr val="FF0000"/>
                </a:solidFill>
              </a:rPr>
              <a:t>δεν</a:t>
            </a:r>
            <a:r>
              <a:rPr lang="el-GR" sz="1200" dirty="0" smtClean="0"/>
              <a:t> προκαλούν μικροσκοπική απώλεια αίματος· συνεπώς, σιδηροπενική αναιμία σε συνδυασμό με μικροσκοπική παρουσία αίματος </a:t>
            </a:r>
            <a:r>
              <a:rPr lang="el-GR" sz="1200" dirty="0" smtClean="0">
                <a:solidFill>
                  <a:srgbClr val="FF0000"/>
                </a:solidFill>
              </a:rPr>
              <a:t>δεν</a:t>
            </a:r>
            <a:r>
              <a:rPr lang="el-GR" sz="1200" dirty="0" smtClean="0"/>
              <a:t> πρέπει να αποδίδεται σε </a:t>
            </a:r>
            <a:r>
              <a:rPr lang="el-GR" sz="1200" dirty="0" err="1" smtClean="0">
                <a:solidFill>
                  <a:srgbClr val="FF0000"/>
                </a:solidFill>
              </a:rPr>
              <a:t>εκκολπωμάτωση</a:t>
            </a:r>
            <a:r>
              <a:rPr lang="el-GR" sz="1200" dirty="0" smtClean="0"/>
              <a:t>.</a:t>
            </a:r>
            <a:br>
              <a:rPr lang="el-GR" sz="1200" dirty="0" smtClean="0"/>
            </a:br>
            <a:r>
              <a:rPr lang="el-GR" sz="1200" dirty="0" smtClean="0"/>
              <a:t> </a:t>
            </a:r>
            <a:r>
              <a:rPr lang="el-GR" sz="2400" dirty="0" smtClean="0"/>
              <a:t/>
            </a:r>
            <a:br>
              <a:rPr lang="el-GR" sz="2400" dirty="0" smtClean="0"/>
            </a:br>
            <a:endParaRPr lang="el-GR" sz="2400" b="1" dirty="0" smtClean="0"/>
          </a:p>
        </p:txBody>
      </p:sp>
      <p:pic>
        <p:nvPicPr>
          <p:cNvPr id="181251" name="Picture 2"/>
          <p:cNvPicPr>
            <a:picLocks noGrp="1" noChangeAspect="1" noChangeArrowheads="1"/>
          </p:cNvPicPr>
          <p:nvPr>
            <p:ph idx="1"/>
          </p:nvPr>
        </p:nvPicPr>
        <p:blipFill>
          <a:blip r:embed="rId2" cstate="print"/>
          <a:srcRect/>
          <a:stretch>
            <a:fillRect/>
          </a:stretch>
        </p:blipFill>
        <p:spPr>
          <a:xfrm>
            <a:off x="285750" y="1785938"/>
            <a:ext cx="3571875" cy="2344737"/>
          </a:xfrm>
          <a:noFill/>
        </p:spPr>
      </p:pic>
      <p:pic>
        <p:nvPicPr>
          <p:cNvPr id="181252" name="Picture 3"/>
          <p:cNvPicPr>
            <a:picLocks noChangeAspect="1" noChangeArrowheads="1"/>
          </p:cNvPicPr>
          <p:nvPr/>
        </p:nvPicPr>
        <p:blipFill>
          <a:blip r:embed="rId3" cstate="print"/>
          <a:srcRect/>
          <a:stretch>
            <a:fillRect/>
          </a:stretch>
        </p:blipFill>
        <p:spPr bwMode="auto">
          <a:xfrm>
            <a:off x="4714875" y="1857375"/>
            <a:ext cx="4032250" cy="2600325"/>
          </a:xfrm>
          <a:prstGeom prst="rect">
            <a:avLst/>
          </a:prstGeom>
          <a:noFill/>
          <a:ln w="9525">
            <a:noFill/>
            <a:miter lim="800000"/>
            <a:headEnd/>
            <a:tailEnd/>
          </a:ln>
        </p:spPr>
      </p:pic>
      <p:pic>
        <p:nvPicPr>
          <p:cNvPr id="181253" name="Picture 4"/>
          <p:cNvPicPr>
            <a:picLocks noChangeAspect="1" noChangeArrowheads="1"/>
          </p:cNvPicPr>
          <p:nvPr/>
        </p:nvPicPr>
        <p:blipFill>
          <a:blip r:embed="rId4" cstate="print"/>
          <a:srcRect/>
          <a:stretch>
            <a:fillRect/>
          </a:stretch>
        </p:blipFill>
        <p:spPr bwMode="auto">
          <a:xfrm>
            <a:off x="107950" y="4221163"/>
            <a:ext cx="4038600" cy="2636837"/>
          </a:xfrm>
          <a:prstGeom prst="rect">
            <a:avLst/>
          </a:prstGeom>
          <a:noFill/>
          <a:ln w="9525">
            <a:noFill/>
            <a:miter lim="800000"/>
            <a:headEnd/>
            <a:tailEnd/>
          </a:ln>
        </p:spPr>
      </p:pic>
      <p:pic>
        <p:nvPicPr>
          <p:cNvPr id="181254" name="Picture 5"/>
          <p:cNvPicPr>
            <a:picLocks noChangeAspect="1" noChangeArrowheads="1"/>
          </p:cNvPicPr>
          <p:nvPr/>
        </p:nvPicPr>
        <p:blipFill>
          <a:blip r:embed="rId5" cstate="print"/>
          <a:srcRect/>
          <a:stretch>
            <a:fillRect/>
          </a:stretch>
        </p:blipFill>
        <p:spPr bwMode="auto">
          <a:xfrm>
            <a:off x="4356100" y="4581525"/>
            <a:ext cx="4687888" cy="20875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130"/>
                                        </p:tgtEl>
                                        <p:attrNameLst>
                                          <p:attrName>style.visibility</p:attrName>
                                        </p:attrNameLst>
                                      </p:cBhvr>
                                      <p:to>
                                        <p:strVal val="visible"/>
                                      </p:to>
                                    </p:set>
                                    <p:animEffect transition="in" filter="fade">
                                      <p:cBhvr>
                                        <p:cTn id="7" dur="500"/>
                                        <p:tgtEl>
                                          <p:spTgt spid="176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1 - Τίτλος"/>
          <p:cNvSpPr>
            <a:spLocks noGrp="1"/>
          </p:cNvSpPr>
          <p:nvPr>
            <p:ph type="title"/>
          </p:nvPr>
        </p:nvSpPr>
        <p:spPr>
          <a:xfrm>
            <a:off x="0" y="188913"/>
            <a:ext cx="9144000" cy="647700"/>
          </a:xfrm>
        </p:spPr>
        <p:txBody>
          <a:bodyPr>
            <a:noAutofit/>
          </a:bodyPr>
          <a:lstStyle/>
          <a:p>
            <a:pPr eaLnBrk="1" hangingPunct="1"/>
            <a:r>
              <a:rPr lang="fr-FR" sz="2000" b="1" dirty="0" smtClean="0">
                <a:solidFill>
                  <a:srgbClr val="FF0000"/>
                </a:solidFill>
              </a:rPr>
              <a:t>O</a:t>
            </a:r>
            <a:r>
              <a:rPr lang="el-GR" sz="2000" b="1" dirty="0" err="1" smtClean="0">
                <a:solidFill>
                  <a:srgbClr val="FF0000"/>
                </a:solidFill>
              </a:rPr>
              <a:t>ξεία</a:t>
            </a:r>
            <a:r>
              <a:rPr lang="el-GR" sz="2000" b="1" dirty="0" smtClean="0">
                <a:solidFill>
                  <a:srgbClr val="FF0000"/>
                </a:solidFill>
              </a:rPr>
              <a:t> </a:t>
            </a:r>
            <a:r>
              <a:rPr lang="el-GR" sz="2000" b="1" dirty="0" err="1" smtClean="0">
                <a:solidFill>
                  <a:srgbClr val="FF0000"/>
                </a:solidFill>
              </a:rPr>
              <a:t>εκκολπωματίτιδα</a:t>
            </a:r>
            <a:r>
              <a:rPr lang="el-GR" sz="2000" b="1" dirty="0" smtClean="0">
                <a:solidFill>
                  <a:srgbClr val="FF0000"/>
                </a:solidFill>
              </a:rPr>
              <a:t> </a:t>
            </a:r>
            <a:r>
              <a:rPr lang="el-GR" sz="2000" b="1" dirty="0" smtClean="0"/>
              <a:t>ως </a:t>
            </a:r>
            <a:r>
              <a:rPr lang="el-GR" sz="2000" b="1" dirty="0" err="1" smtClean="0"/>
              <a:t>επιλοκή</a:t>
            </a:r>
            <a:r>
              <a:rPr lang="el-GR" sz="2000" b="1" dirty="0" smtClean="0"/>
              <a:t> της </a:t>
            </a:r>
            <a:r>
              <a:rPr lang="el-GR" sz="2000" b="1" dirty="0" err="1" smtClean="0">
                <a:solidFill>
                  <a:srgbClr val="FF0000"/>
                </a:solidFill>
              </a:rPr>
              <a:t>εκκολπωμάτωσης</a:t>
            </a:r>
            <a:r>
              <a:rPr lang="el-GR" sz="2000" b="1" dirty="0" smtClean="0"/>
              <a:t>.</a:t>
            </a:r>
            <a:r>
              <a:rPr lang="el-GR" sz="1600" b="1" dirty="0" smtClean="0"/>
              <a:t/>
            </a:r>
            <a:br>
              <a:rPr lang="el-GR" sz="1600" b="1" dirty="0" smtClean="0"/>
            </a:br>
            <a:r>
              <a:rPr lang="el-GR" sz="1600" dirty="0" smtClean="0"/>
              <a:t>Η </a:t>
            </a:r>
            <a:r>
              <a:rPr lang="el-GR" sz="1600" dirty="0" err="1" smtClean="0">
                <a:solidFill>
                  <a:srgbClr val="FF0000"/>
                </a:solidFill>
              </a:rPr>
              <a:t>εκκολπωμάτωση</a:t>
            </a:r>
            <a:r>
              <a:rPr lang="el-GR" sz="1600" dirty="0" smtClean="0"/>
              <a:t>, όταν, σπάνια, οδηγεί σε χειρουργική επέμβαση,</a:t>
            </a:r>
            <a:br>
              <a:rPr lang="el-GR" sz="1600" dirty="0" smtClean="0"/>
            </a:br>
            <a:r>
              <a:rPr lang="el-GR" sz="1600" dirty="0" smtClean="0"/>
              <a:t> είναι γιατί </a:t>
            </a:r>
            <a:r>
              <a:rPr lang="el-GR" sz="1600" dirty="0" err="1" smtClean="0">
                <a:solidFill>
                  <a:srgbClr val="FF0000"/>
                </a:solidFill>
              </a:rPr>
              <a:t>επιπλέκεται</a:t>
            </a:r>
            <a:r>
              <a:rPr lang="el-GR" sz="1600" dirty="0" smtClean="0"/>
              <a:t> με </a:t>
            </a:r>
            <a:r>
              <a:rPr lang="el-GR" sz="1600" dirty="0" err="1" smtClean="0"/>
              <a:t>εκκολπωματίτιδα</a:t>
            </a:r>
            <a:r>
              <a:rPr lang="el-GR" sz="1600" dirty="0" smtClean="0"/>
              <a:t>, περιτονίτιδα, εντερική απόφραξη ή διάτρηση.</a:t>
            </a:r>
          </a:p>
        </p:txBody>
      </p:sp>
      <p:pic>
        <p:nvPicPr>
          <p:cNvPr id="182275" name="Picture 2"/>
          <p:cNvPicPr>
            <a:picLocks noGrp="1" noChangeAspect="1" noChangeArrowheads="1"/>
          </p:cNvPicPr>
          <p:nvPr>
            <p:ph idx="1"/>
          </p:nvPr>
        </p:nvPicPr>
        <p:blipFill>
          <a:blip r:embed="rId2" cstate="print"/>
          <a:srcRect/>
          <a:stretch>
            <a:fillRect/>
          </a:stretch>
        </p:blipFill>
        <p:spPr>
          <a:xfrm>
            <a:off x="323850" y="1052513"/>
            <a:ext cx="3698875" cy="5616575"/>
          </a:xfrm>
          <a:noFill/>
        </p:spPr>
      </p:pic>
      <p:pic>
        <p:nvPicPr>
          <p:cNvPr id="182276" name="Picture 2"/>
          <p:cNvPicPr>
            <a:picLocks noChangeAspect="1" noChangeArrowheads="1"/>
          </p:cNvPicPr>
          <p:nvPr/>
        </p:nvPicPr>
        <p:blipFill>
          <a:blip r:embed="rId3" cstate="print"/>
          <a:srcRect/>
          <a:stretch>
            <a:fillRect/>
          </a:stretch>
        </p:blipFill>
        <p:spPr bwMode="auto">
          <a:xfrm>
            <a:off x="5003800" y="1125538"/>
            <a:ext cx="3689350" cy="56165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7154"/>
                                        </p:tgtEl>
                                        <p:attrNameLst>
                                          <p:attrName>style.visibility</p:attrName>
                                        </p:attrNameLst>
                                      </p:cBhvr>
                                      <p:to>
                                        <p:strVal val="visible"/>
                                      </p:to>
                                    </p:set>
                                    <p:animEffect transition="in" filter="fade">
                                      <p:cBhvr>
                                        <p:cTn id="7" dur="500"/>
                                        <p:tgtEl>
                                          <p:spTgt spid="177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type="body" idx="1"/>
          </p:nvPr>
        </p:nvSpPr>
        <p:spPr>
          <a:xfrm>
            <a:off x="457200" y="428625"/>
            <a:ext cx="8229600" cy="6240463"/>
          </a:xfrm>
        </p:spPr>
        <p:txBody>
          <a:bodyPr/>
          <a:lstStyle/>
          <a:p>
            <a:pPr eaLnBrk="1" hangingPunct="1">
              <a:defRPr/>
            </a:pPr>
            <a:r>
              <a:rPr lang="el-GR" sz="2400" dirty="0" smtClean="0"/>
              <a:t>Γυναίκα, 60 ετών, διερευνάται για εύκολη κόπωση λόγω ανεξήγητης σιδηροπενικής </a:t>
            </a:r>
            <a:r>
              <a:rPr lang="el-GR" sz="2400" b="1" i="1" dirty="0" smtClean="0"/>
              <a:t>αναιμίας</a:t>
            </a:r>
            <a:r>
              <a:rPr lang="el-GR" sz="2400" dirty="0" smtClean="0"/>
              <a:t> (αιμοσφαιρίνη </a:t>
            </a:r>
            <a:r>
              <a:rPr lang="en-US" sz="2400" dirty="0" smtClean="0"/>
              <a:t>: 10 gm/</a:t>
            </a:r>
            <a:r>
              <a:rPr lang="en-US" sz="2400" dirty="0" err="1" smtClean="0"/>
              <a:t>dL</a:t>
            </a:r>
            <a:r>
              <a:rPr lang="en-US" sz="2400" dirty="0" smtClean="0"/>
              <a:t> , </a:t>
            </a:r>
            <a:r>
              <a:rPr lang="el-GR" sz="2400" dirty="0" smtClean="0"/>
              <a:t>αιματοκρίτης 31%. Ωχρότητα επιπεφυκότων).</a:t>
            </a:r>
          </a:p>
          <a:p>
            <a:pPr eaLnBrk="1" hangingPunct="1">
              <a:defRPr/>
            </a:pPr>
            <a:r>
              <a:rPr lang="el-GR" sz="2400" b="1" dirty="0" smtClean="0"/>
              <a:t>Θετική</a:t>
            </a:r>
            <a:r>
              <a:rPr lang="el-GR" sz="2400" dirty="0" smtClean="0"/>
              <a:t> </a:t>
            </a:r>
            <a:r>
              <a:rPr lang="el-GR" sz="2400" dirty="0" smtClean="0">
                <a:effectLst>
                  <a:outerShdw blurRad="38100" dist="38100" dir="2700000" algn="tl">
                    <a:srgbClr val="000000">
                      <a:alpha val="43137"/>
                    </a:srgbClr>
                  </a:outerShdw>
                </a:effectLst>
              </a:rPr>
              <a:t>αιμοσφαιρίνη κοπράνων</a:t>
            </a:r>
            <a:r>
              <a:rPr lang="el-GR" sz="2400" dirty="0" smtClean="0"/>
              <a:t>.</a:t>
            </a:r>
          </a:p>
          <a:p>
            <a:pPr eaLnBrk="1" hangingPunct="1">
              <a:defRPr/>
            </a:pPr>
            <a:r>
              <a:rPr lang="el-GR" sz="2400" dirty="0" err="1" smtClean="0"/>
              <a:t>Κολοσκόπηση</a:t>
            </a:r>
            <a:r>
              <a:rPr lang="en-US" sz="2400" dirty="0" smtClean="0"/>
              <a:t>: </a:t>
            </a:r>
            <a:r>
              <a:rPr lang="el-GR" sz="2400" dirty="0" smtClean="0"/>
              <a:t>μάζα στο </a:t>
            </a:r>
            <a:r>
              <a:rPr lang="el-GR" sz="2400" b="1" i="1" dirty="0" smtClean="0">
                <a:effectLst>
                  <a:outerShdw blurRad="38100" dist="38100" dir="2700000" algn="tl">
                    <a:srgbClr val="000000">
                      <a:alpha val="43137"/>
                    </a:srgbClr>
                  </a:outerShdw>
                </a:effectLst>
              </a:rPr>
              <a:t>τυφλό</a:t>
            </a:r>
            <a:r>
              <a:rPr lang="el-GR" sz="2400" dirty="0" smtClean="0">
                <a:effectLst>
                  <a:outerShdw blurRad="38100" dist="38100" dir="2700000" algn="tl">
                    <a:srgbClr val="000000">
                      <a:alpha val="43137"/>
                    </a:srgbClr>
                  </a:outerShdw>
                </a:effectLst>
              </a:rPr>
              <a:t> </a:t>
            </a:r>
            <a:r>
              <a:rPr lang="el-GR" sz="2400" dirty="0" smtClean="0"/>
              <a:t>(βιοψίες θετικές για κακοήθεια), πολύποδας στο </a:t>
            </a:r>
            <a:r>
              <a:rPr lang="el-GR" sz="2400" b="1" i="1" dirty="0" smtClean="0">
                <a:effectLst>
                  <a:outerShdw blurRad="38100" dist="38100" dir="2700000" algn="tl">
                    <a:srgbClr val="000000">
                      <a:alpha val="43137"/>
                    </a:srgbClr>
                  </a:outerShdw>
                </a:effectLst>
              </a:rPr>
              <a:t>ανιόν</a:t>
            </a:r>
            <a:r>
              <a:rPr lang="el-GR" sz="2400" dirty="0" smtClean="0"/>
              <a:t>.</a:t>
            </a:r>
          </a:p>
          <a:p>
            <a:pPr eaLnBrk="1" hangingPunct="1">
              <a:defRPr/>
            </a:pPr>
            <a:r>
              <a:rPr lang="el-GR" sz="2400" dirty="0" smtClean="0"/>
              <a:t>Δεξιά </a:t>
            </a:r>
            <a:r>
              <a:rPr lang="el-GR" sz="2400" dirty="0" err="1" smtClean="0"/>
              <a:t>ημικολεκτομή</a:t>
            </a:r>
            <a:r>
              <a:rPr lang="el-GR" sz="2400" dirty="0" smtClean="0"/>
              <a:t>. </a:t>
            </a:r>
            <a:r>
              <a:rPr lang="el-GR" sz="2400" dirty="0" err="1" smtClean="0"/>
              <a:t>Αδενοκαρκίνωμα</a:t>
            </a:r>
            <a:r>
              <a:rPr lang="el-GR" sz="2400" dirty="0" smtClean="0"/>
              <a:t> τυφλού σταδίου </a:t>
            </a:r>
            <a:r>
              <a:rPr lang="en-US" sz="2400" dirty="0" smtClean="0"/>
              <a:t>pT2</a:t>
            </a:r>
            <a:r>
              <a:rPr lang="en-US" sz="2400" dirty="0" smtClean="0">
                <a:effectLst>
                  <a:outerShdw blurRad="38100" dist="38100" dir="2700000" algn="tl">
                    <a:srgbClr val="000000">
                      <a:alpha val="43137"/>
                    </a:srgbClr>
                  </a:outerShdw>
                </a:effectLst>
              </a:rPr>
              <a:t>N0M0</a:t>
            </a:r>
            <a:r>
              <a:rPr lang="en-US" sz="2400" dirty="0" smtClean="0"/>
              <a:t>. M</a:t>
            </a:r>
            <a:r>
              <a:rPr lang="el-GR" sz="2400" dirty="0" err="1" smtClean="0"/>
              <a:t>ετεγχειρητικώς</a:t>
            </a:r>
            <a:r>
              <a:rPr lang="el-GR" sz="2400" dirty="0" smtClean="0"/>
              <a:t>, το </a:t>
            </a:r>
            <a:r>
              <a:rPr lang="en-US" sz="2400" dirty="0" smtClean="0"/>
              <a:t>CEA </a:t>
            </a:r>
            <a:r>
              <a:rPr lang="el-GR" sz="2400" dirty="0" smtClean="0"/>
              <a:t>ορού </a:t>
            </a:r>
            <a:r>
              <a:rPr lang="en-US" sz="2400" dirty="0" smtClean="0"/>
              <a:t>: 1,5 </a:t>
            </a:r>
            <a:r>
              <a:rPr lang="en-US" sz="2400" dirty="0" err="1" smtClean="0"/>
              <a:t>ng</a:t>
            </a:r>
            <a:r>
              <a:rPr lang="en-US" sz="2400" dirty="0" smtClean="0"/>
              <a:t>/</a:t>
            </a:r>
            <a:r>
              <a:rPr lang="en-US" sz="2400" dirty="0" err="1" smtClean="0"/>
              <a:t>mL</a:t>
            </a:r>
            <a:endParaRPr lang="el-GR" sz="2400" dirty="0" smtClean="0"/>
          </a:p>
          <a:p>
            <a:pPr eaLnBrk="1" hangingPunct="1">
              <a:defRPr/>
            </a:pPr>
            <a:endParaRPr lang="en-US" sz="2400" dirty="0" smtClean="0"/>
          </a:p>
          <a:p>
            <a:pPr eaLnBrk="1" hangingPunct="1">
              <a:defRPr/>
            </a:pPr>
            <a:r>
              <a:rPr lang="en-US" sz="2400" b="1" dirty="0" smtClean="0"/>
              <a:t>4</a:t>
            </a:r>
            <a:r>
              <a:rPr lang="en-US" sz="2400" dirty="0" smtClean="0"/>
              <a:t> </a:t>
            </a:r>
            <a:r>
              <a:rPr lang="el-GR" sz="2400" dirty="0" smtClean="0"/>
              <a:t>χρόνια μετά</a:t>
            </a:r>
            <a:r>
              <a:rPr lang="en-US" sz="2400" dirty="0" smtClean="0"/>
              <a:t>:</a:t>
            </a:r>
            <a:r>
              <a:rPr lang="el-GR" sz="2400" dirty="0" smtClean="0"/>
              <a:t> </a:t>
            </a:r>
          </a:p>
          <a:p>
            <a:pPr eaLnBrk="1" hangingPunct="1">
              <a:buFontTx/>
              <a:buNone/>
              <a:defRPr/>
            </a:pPr>
            <a:r>
              <a:rPr lang="en-US" sz="2400" dirty="0" smtClean="0"/>
              <a:t>CEA: 60 ( </a:t>
            </a:r>
            <a:r>
              <a:rPr lang="el-GR" sz="2400" dirty="0" err="1" smtClean="0"/>
              <a:t>φ.τ</a:t>
            </a:r>
            <a:r>
              <a:rPr lang="el-GR" sz="2400" dirty="0" smtClean="0"/>
              <a:t>. &lt; 3), </a:t>
            </a:r>
            <a:endParaRPr lang="en-US" sz="2400" dirty="0" smtClean="0"/>
          </a:p>
          <a:p>
            <a:pPr eaLnBrk="1" hangingPunct="1">
              <a:buFontTx/>
              <a:buNone/>
              <a:defRPr/>
            </a:pPr>
            <a:r>
              <a:rPr lang="el-GR" sz="2400" dirty="0" smtClean="0"/>
              <a:t>αλκαλική </a:t>
            </a:r>
            <a:r>
              <a:rPr lang="el-GR" sz="2400" dirty="0" err="1" smtClean="0"/>
              <a:t>φωσφατάση</a:t>
            </a:r>
            <a:r>
              <a:rPr lang="en-US" sz="2400" dirty="0" smtClean="0"/>
              <a:t>: 202 U/L (</a:t>
            </a:r>
            <a:r>
              <a:rPr lang="el-GR" sz="2400" dirty="0" err="1" smtClean="0"/>
              <a:t>φ.τ</a:t>
            </a:r>
            <a:r>
              <a:rPr lang="el-GR" sz="2400" dirty="0" smtClean="0"/>
              <a:t>. </a:t>
            </a:r>
            <a:r>
              <a:rPr lang="en-US" sz="2400" dirty="0" smtClean="0"/>
              <a:t>30-115 U/L) </a:t>
            </a:r>
          </a:p>
          <a:p>
            <a:pPr eaLnBrk="1" hangingPunct="1">
              <a:buFontTx/>
              <a:buNone/>
              <a:defRPr/>
            </a:pPr>
            <a:r>
              <a:rPr lang="en-US" sz="2400" dirty="0" smtClean="0"/>
              <a:t>A</a:t>
            </a:r>
            <a:r>
              <a:rPr lang="el-GR" sz="2400" dirty="0" err="1" smtClean="0"/>
              <a:t>πεικονιστικά</a:t>
            </a:r>
            <a:r>
              <a:rPr lang="el-GR" sz="2400" dirty="0" smtClean="0"/>
              <a:t>, πολλαπλές ηπατικές μάζες. Τώρα </a:t>
            </a:r>
            <a:r>
              <a:rPr lang="el-GR" sz="2400" dirty="0" smtClean="0">
                <a:effectLst>
                  <a:outerShdw blurRad="38100" dist="38100" dir="2700000" algn="tl">
                    <a:srgbClr val="000000">
                      <a:alpha val="43137"/>
                    </a:srgbClr>
                  </a:outerShdw>
                </a:effectLst>
              </a:rPr>
              <a:t>και</a:t>
            </a:r>
            <a:r>
              <a:rPr lang="el-GR" sz="2400" dirty="0" smtClean="0"/>
              <a:t> </a:t>
            </a:r>
            <a:r>
              <a:rPr lang="el-GR" sz="2400" dirty="0" err="1" smtClean="0"/>
              <a:t>λεμφαδενικές</a:t>
            </a:r>
            <a:r>
              <a:rPr lang="el-GR" sz="2400" dirty="0" smtClean="0"/>
              <a:t>  διογκώσεις/μάζες. </a:t>
            </a:r>
            <a:endParaRPr lang="en-US" sz="2400" dirty="0" smtClean="0"/>
          </a:p>
          <a:p>
            <a:pPr eaLnBrk="1" hangingPunct="1">
              <a:defRPr/>
            </a:pPr>
            <a:endParaRPr lang="el-GR" sz="24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9266">
                                            <p:txEl>
                                              <p:pRg st="3" end="3"/>
                                            </p:txEl>
                                          </p:spTgt>
                                        </p:tgtEl>
                                        <p:attrNameLst>
                                          <p:attrName>style.visibility</p:attrName>
                                        </p:attrNameLst>
                                      </p:cBhvr>
                                      <p:to>
                                        <p:strVal val="visible"/>
                                      </p:to>
                                    </p:set>
                                    <p:animEffect transition="in" filter="slide(fromBottom)">
                                      <p:cBhvr>
                                        <p:cTn id="7" dur="500"/>
                                        <p:tgtEl>
                                          <p:spTgt spid="13926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39266">
                                            <p:txEl>
                                              <p:pRg st="5" end="5"/>
                                            </p:txEl>
                                          </p:spTgt>
                                        </p:tgtEl>
                                        <p:attrNameLst>
                                          <p:attrName>style.visibility</p:attrName>
                                        </p:attrNameLst>
                                      </p:cBhvr>
                                      <p:to>
                                        <p:strVal val="visible"/>
                                      </p:to>
                                    </p:set>
                                    <p:animEffect transition="in" filter="slide(fromBottom)">
                                      <p:cBhvr>
                                        <p:cTn id="12" dur="500"/>
                                        <p:tgtEl>
                                          <p:spTgt spid="139266">
                                            <p:txEl>
                                              <p:pRg st="5" end="5"/>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139266">
                                            <p:txEl>
                                              <p:pRg st="6" end="6"/>
                                            </p:txEl>
                                          </p:spTgt>
                                        </p:tgtEl>
                                        <p:attrNameLst>
                                          <p:attrName>style.visibility</p:attrName>
                                        </p:attrNameLst>
                                      </p:cBhvr>
                                      <p:to>
                                        <p:strVal val="visible"/>
                                      </p:to>
                                    </p:set>
                                    <p:animEffect transition="in" filter="slide(fromBottom)">
                                      <p:cBhvr>
                                        <p:cTn id="15" dur="500"/>
                                        <p:tgtEl>
                                          <p:spTgt spid="139266">
                                            <p:txEl>
                                              <p:pRg st="6" end="6"/>
                                            </p:txEl>
                                          </p:spTgt>
                                        </p:tgtEl>
                                      </p:cBhvr>
                                    </p:animEffect>
                                  </p:childTnLst>
                                </p:cTn>
                              </p:par>
                              <p:par>
                                <p:cTn id="16" presetID="12" presetClass="entr" presetSubtype="4" fill="hold" nodeType="withEffect">
                                  <p:stCondLst>
                                    <p:cond delay="0"/>
                                  </p:stCondLst>
                                  <p:childTnLst>
                                    <p:set>
                                      <p:cBhvr>
                                        <p:cTn id="17" dur="1" fill="hold">
                                          <p:stCondLst>
                                            <p:cond delay="0"/>
                                          </p:stCondLst>
                                        </p:cTn>
                                        <p:tgtEl>
                                          <p:spTgt spid="139266">
                                            <p:txEl>
                                              <p:pRg st="7" end="7"/>
                                            </p:txEl>
                                          </p:spTgt>
                                        </p:tgtEl>
                                        <p:attrNameLst>
                                          <p:attrName>style.visibility</p:attrName>
                                        </p:attrNameLst>
                                      </p:cBhvr>
                                      <p:to>
                                        <p:strVal val="visible"/>
                                      </p:to>
                                    </p:set>
                                    <p:animEffect transition="in" filter="slide(fromBottom)">
                                      <p:cBhvr>
                                        <p:cTn id="18" dur="500"/>
                                        <p:tgtEl>
                                          <p:spTgt spid="139266">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139266">
                                            <p:txEl>
                                              <p:pRg st="8" end="8"/>
                                            </p:txEl>
                                          </p:spTgt>
                                        </p:tgtEl>
                                        <p:attrNameLst>
                                          <p:attrName>style.visibility</p:attrName>
                                        </p:attrNameLst>
                                      </p:cBhvr>
                                      <p:to>
                                        <p:strVal val="visible"/>
                                      </p:to>
                                    </p:set>
                                    <p:animEffect transition="in" filter="slide(fromTop)">
                                      <p:cBhvr>
                                        <p:cTn id="23" dur="500"/>
                                        <p:tgtEl>
                                          <p:spTgt spid="13926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1 - Τίτλος"/>
          <p:cNvSpPr>
            <a:spLocks noGrp="1"/>
          </p:cNvSpPr>
          <p:nvPr>
            <p:ph type="title"/>
          </p:nvPr>
        </p:nvSpPr>
        <p:spPr>
          <a:xfrm>
            <a:off x="0" y="0"/>
            <a:ext cx="9144000" cy="1052736"/>
          </a:xfrm>
        </p:spPr>
        <p:txBody>
          <a:bodyPr>
            <a:normAutofit fontScale="90000"/>
          </a:bodyPr>
          <a:lstStyle/>
          <a:p>
            <a:r>
              <a:rPr lang="el-GR" sz="3200" dirty="0" smtClean="0"/>
              <a:t>Νεοπλάσματα </a:t>
            </a:r>
            <a:r>
              <a:rPr lang="el-GR" sz="3200" dirty="0" err="1" smtClean="0"/>
              <a:t>παχέος</a:t>
            </a:r>
            <a:r>
              <a:rPr lang="el-GR" sz="3200" dirty="0" smtClean="0"/>
              <a:t> εντέρου. </a:t>
            </a:r>
            <a:br>
              <a:rPr lang="el-GR" sz="3200" dirty="0" smtClean="0"/>
            </a:br>
            <a:r>
              <a:rPr lang="el-GR" sz="2400" dirty="0" smtClean="0"/>
              <a:t>Τα καρκινώματα στο αριστερό κόλον έχουν την τάση να δίνουν συμπτώματα </a:t>
            </a:r>
            <a:r>
              <a:rPr lang="el-GR" sz="2400" dirty="0" err="1" smtClean="0"/>
              <a:t>πρωιμότερα</a:t>
            </a:r>
            <a:r>
              <a:rPr lang="el-GR" sz="2400" dirty="0" smtClean="0"/>
              <a:t> συγκριτικά με εκείνα στο δεξιό κόλον.</a:t>
            </a:r>
            <a:endParaRPr lang="el-GR" sz="3200" dirty="0" smtClean="0"/>
          </a:p>
        </p:txBody>
      </p:sp>
      <p:pic>
        <p:nvPicPr>
          <p:cNvPr id="184323" name="Picture 2" descr="http://upload.wikimedia.org/wikipedia/commons/4/44/Colon_cancer.jpg"/>
          <p:cNvPicPr>
            <a:picLocks noChangeAspect="1" noChangeArrowheads="1"/>
          </p:cNvPicPr>
          <p:nvPr/>
        </p:nvPicPr>
        <p:blipFill>
          <a:blip r:embed="rId2" cstate="print"/>
          <a:srcRect/>
          <a:stretch>
            <a:fillRect/>
          </a:stretch>
        </p:blipFill>
        <p:spPr bwMode="auto">
          <a:xfrm>
            <a:off x="0" y="2348880"/>
            <a:ext cx="4958989" cy="3096344"/>
          </a:xfrm>
          <a:prstGeom prst="rect">
            <a:avLst/>
          </a:prstGeom>
          <a:noFill/>
          <a:ln w="9525">
            <a:noFill/>
            <a:miter lim="800000"/>
            <a:headEnd/>
            <a:tailEnd/>
          </a:ln>
        </p:spPr>
      </p:pic>
      <p:pic>
        <p:nvPicPr>
          <p:cNvPr id="4" name="Picture 5" descr="gas6100"/>
          <p:cNvPicPr>
            <a:picLocks noChangeAspect="1" noChangeArrowheads="1"/>
          </p:cNvPicPr>
          <p:nvPr/>
        </p:nvPicPr>
        <p:blipFill>
          <a:blip r:embed="rId3" cstate="print"/>
          <a:srcRect/>
          <a:stretch>
            <a:fillRect/>
          </a:stretch>
        </p:blipFill>
        <p:spPr bwMode="auto">
          <a:xfrm>
            <a:off x="4895850" y="1196752"/>
            <a:ext cx="4248150" cy="5389562"/>
          </a:xfrm>
          <a:prstGeom prst="rect">
            <a:avLst/>
          </a:prstGeom>
          <a:noFill/>
          <a:ln w="9525">
            <a:noFill/>
            <a:miter lim="800000"/>
            <a:headEnd/>
            <a:tailEnd/>
          </a:ln>
        </p:spPr>
      </p:pic>
      <p:sp>
        <p:nvSpPr>
          <p:cNvPr id="5" name="1 - Τίτλος"/>
          <p:cNvSpPr txBox="1">
            <a:spLocks/>
          </p:cNvSpPr>
          <p:nvPr/>
        </p:nvSpPr>
        <p:spPr>
          <a:xfrm>
            <a:off x="6948264" y="5661248"/>
            <a:ext cx="2195736" cy="720080"/>
          </a:xfrm>
          <a:prstGeom prst="rect">
            <a:avLst/>
          </a:prstGeom>
        </p:spPr>
        <p:txBody>
          <a:bodyPr vert="horz" lIns="91440" tIns="45720" rIns="91440" bIns="45720" rtlCol="0" anchor="ctr">
            <a:normAutofit fontScale="3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mj-lt"/>
                <a:ea typeface="+mj-ea"/>
                <a:cs typeface="+mj-cs"/>
              </a:rPr>
              <a:t>M</a:t>
            </a:r>
            <a:r>
              <a:rPr kumimoji="0" lang="el-GR" sz="4400" b="0" i="0" u="none" strike="noStrike" kern="1200" cap="none" spc="0" normalizeH="0" baseline="0" noProof="0" dirty="0" err="1" smtClean="0">
                <a:ln>
                  <a:noFill/>
                </a:ln>
                <a:solidFill>
                  <a:srgbClr val="FFFF00"/>
                </a:solidFill>
                <a:effectLst/>
                <a:uLnTx/>
                <a:uFillTx/>
                <a:latin typeface="+mj-lt"/>
                <a:ea typeface="+mj-ea"/>
                <a:cs typeface="+mj-cs"/>
              </a:rPr>
              <a:t>ισχωτός</a:t>
            </a:r>
            <a:r>
              <a:rPr kumimoji="0" lang="el-GR" sz="4400" b="0" i="0" u="none" strike="noStrike" kern="1200" cap="none" spc="0" normalizeH="0" baseline="0" noProof="0" dirty="0" smtClean="0">
                <a:ln>
                  <a:noFill/>
                </a:ln>
                <a:solidFill>
                  <a:srgbClr val="FFFF00"/>
                </a:solidFill>
                <a:effectLst/>
                <a:uLnTx/>
                <a:uFillTx/>
                <a:latin typeface="+mj-lt"/>
                <a:ea typeface="+mj-ea"/>
                <a:cs typeface="+mj-cs"/>
              </a:rPr>
              <a:t> </a:t>
            </a:r>
            <a:r>
              <a:rPr kumimoji="0" lang="el-GR" sz="4400" b="0" i="0" u="none" strike="noStrike" kern="1200" cap="none" spc="0" normalizeH="0" baseline="0" noProof="0" dirty="0" err="1" smtClean="0">
                <a:ln>
                  <a:noFill/>
                </a:ln>
                <a:solidFill>
                  <a:srgbClr val="FFFF00"/>
                </a:solidFill>
                <a:effectLst/>
                <a:uLnTx/>
                <a:uFillTx/>
                <a:latin typeface="+mj-lt"/>
                <a:ea typeface="+mj-ea"/>
                <a:cs typeface="+mj-cs"/>
              </a:rPr>
              <a:t>αδενωματώδης</a:t>
            </a:r>
            <a:r>
              <a:rPr kumimoji="0" lang="el-GR" sz="4400" b="0" i="0" u="none" strike="noStrike" kern="1200" cap="none" spc="0" normalizeH="0" baseline="0" noProof="0" dirty="0" smtClean="0">
                <a:ln>
                  <a:noFill/>
                </a:ln>
                <a:solidFill>
                  <a:srgbClr val="FFFF00"/>
                </a:solidFill>
                <a:effectLst/>
                <a:uLnTx/>
                <a:uFillTx/>
                <a:latin typeface="+mj-lt"/>
                <a:ea typeface="+mj-ea"/>
                <a:cs typeface="+mj-cs"/>
              </a:rPr>
              <a:t> πολύποδας </a:t>
            </a:r>
            <a:endParaRPr kumimoji="0" lang="el-GR" sz="4400" b="0" i="0" u="none" strike="noStrike" kern="1200" cap="none" spc="0" normalizeH="0" baseline="0" noProof="0" dirty="0">
              <a:ln>
                <a:noFill/>
              </a:ln>
              <a:solidFill>
                <a:srgbClr val="FFFF00"/>
              </a:solidFill>
              <a:effectLst/>
              <a:uLnTx/>
              <a:uFillTx/>
              <a:latin typeface="+mj-lt"/>
              <a:ea typeface="+mj-ea"/>
              <a:cs typeface="+mj-cs"/>
            </a:endParaRPr>
          </a:p>
        </p:txBody>
      </p:sp>
      <p:sp>
        <p:nvSpPr>
          <p:cNvPr id="6" name="1 - Τίτλος"/>
          <p:cNvSpPr txBox="1">
            <a:spLocks/>
          </p:cNvSpPr>
          <p:nvPr/>
        </p:nvSpPr>
        <p:spPr>
          <a:xfrm>
            <a:off x="5220072" y="3356992"/>
            <a:ext cx="2880320" cy="12241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b="0" i="0" u="none" strike="noStrike" kern="1200" cap="none" spc="0" normalizeH="0" baseline="0" noProof="0" dirty="0" err="1" smtClean="0">
                <a:ln>
                  <a:noFill/>
                </a:ln>
                <a:solidFill>
                  <a:srgbClr val="FFFF00"/>
                </a:solidFill>
                <a:effectLst/>
                <a:uLnTx/>
                <a:uFillTx/>
                <a:latin typeface="+mj-lt"/>
                <a:ea typeface="+mj-ea"/>
                <a:cs typeface="+mj-cs"/>
              </a:rPr>
              <a:t>Ελκωτικός</a:t>
            </a:r>
            <a:r>
              <a:rPr kumimoji="0" lang="el-GR" b="0" i="0" u="none" strike="noStrike" kern="1200" cap="none" spc="0" normalizeH="0" noProof="0" dirty="0" smtClean="0">
                <a:ln>
                  <a:noFill/>
                </a:ln>
                <a:solidFill>
                  <a:srgbClr val="FFFF00"/>
                </a:solidFill>
                <a:effectLst/>
                <a:uLnTx/>
                <a:uFillTx/>
                <a:latin typeface="+mj-lt"/>
                <a:ea typeface="+mj-ea"/>
                <a:cs typeface="+mj-cs"/>
              </a:rPr>
              <a:t> καρκίνος </a:t>
            </a:r>
            <a:endParaRPr kumimoji="0" lang="el-GR" b="0" i="0" u="none" strike="noStrike" kern="1200" cap="none" spc="0" normalizeH="0" baseline="0" noProof="0" dirty="0">
              <a:ln>
                <a:noFill/>
              </a:ln>
              <a:solidFill>
                <a:srgbClr val="FFFF00"/>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913"/>
            <a:ext cx="8229600" cy="719137"/>
          </a:xfrm>
        </p:spPr>
        <p:txBody>
          <a:bodyPr>
            <a:normAutofit fontScale="90000"/>
          </a:bodyPr>
          <a:lstStyle/>
          <a:p>
            <a:pPr>
              <a:defRPr/>
            </a:pPr>
            <a:r>
              <a:rPr lang="el-GR" dirty="0" err="1" smtClean="0"/>
              <a:t>Έμμισχοι</a:t>
            </a:r>
            <a:r>
              <a:rPr lang="el-GR" dirty="0" smtClean="0"/>
              <a:t> πολύποδες </a:t>
            </a:r>
            <a:r>
              <a:rPr lang="el-GR" dirty="0" err="1" smtClean="0"/>
              <a:t>παχέος</a:t>
            </a:r>
            <a:r>
              <a:rPr lang="el-GR" dirty="0" smtClean="0"/>
              <a:t> εντέρου</a:t>
            </a:r>
            <a:endParaRPr lang="el-GR" dirty="0"/>
          </a:p>
        </p:txBody>
      </p:sp>
      <p:pic>
        <p:nvPicPr>
          <p:cNvPr id="186371" name="Picture 2" descr="Large pedunculated colon polyp"/>
          <p:cNvPicPr>
            <a:picLocks noChangeAspect="1" noChangeArrowheads="1"/>
          </p:cNvPicPr>
          <p:nvPr/>
        </p:nvPicPr>
        <p:blipFill>
          <a:blip r:embed="rId2" cstate="print"/>
          <a:srcRect/>
          <a:stretch>
            <a:fillRect/>
          </a:stretch>
        </p:blipFill>
        <p:spPr bwMode="auto">
          <a:xfrm>
            <a:off x="0" y="908050"/>
            <a:ext cx="2700338" cy="4519613"/>
          </a:xfrm>
          <a:prstGeom prst="rect">
            <a:avLst/>
          </a:prstGeom>
          <a:noFill/>
          <a:ln w="9525">
            <a:noFill/>
            <a:miter lim="800000"/>
            <a:headEnd/>
            <a:tailEnd/>
          </a:ln>
        </p:spPr>
      </p:pic>
      <p:pic>
        <p:nvPicPr>
          <p:cNvPr id="186372" name="Picture 4" descr="http://www.endoskopischer-atlas.de/k033.jpg"/>
          <p:cNvPicPr>
            <a:picLocks noChangeAspect="1" noChangeArrowheads="1"/>
          </p:cNvPicPr>
          <p:nvPr/>
        </p:nvPicPr>
        <p:blipFill>
          <a:blip r:embed="rId3" cstate="print"/>
          <a:srcRect/>
          <a:stretch>
            <a:fillRect/>
          </a:stretch>
        </p:blipFill>
        <p:spPr bwMode="auto">
          <a:xfrm>
            <a:off x="0" y="4221163"/>
            <a:ext cx="2808288" cy="2808287"/>
          </a:xfrm>
          <a:prstGeom prst="rect">
            <a:avLst/>
          </a:prstGeom>
          <a:noFill/>
          <a:ln w="9525">
            <a:noFill/>
            <a:miter lim="800000"/>
            <a:headEnd/>
            <a:tailEnd/>
          </a:ln>
        </p:spPr>
      </p:pic>
      <p:pic>
        <p:nvPicPr>
          <p:cNvPr id="186373" name="Picture 6" descr="http://3.bp.blogspot.com/-K0ntX8o9QH0/T_UIY6RAvxI/AAAAAAAAAC0/7VzGyZDYUeA/s1600/pedunculated+polyp.jpg"/>
          <p:cNvPicPr>
            <a:picLocks noChangeAspect="1" noChangeArrowheads="1"/>
          </p:cNvPicPr>
          <p:nvPr/>
        </p:nvPicPr>
        <p:blipFill>
          <a:blip r:embed="rId4" cstate="print"/>
          <a:srcRect/>
          <a:stretch>
            <a:fillRect/>
          </a:stretch>
        </p:blipFill>
        <p:spPr bwMode="auto">
          <a:xfrm>
            <a:off x="2700338" y="1412875"/>
            <a:ext cx="6624637" cy="4968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defRPr/>
            </a:pPr>
            <a:r>
              <a:rPr lang="el-GR" dirty="0" smtClean="0"/>
              <a:t>Άμισχοι (ευρείας </a:t>
            </a:r>
            <a:r>
              <a:rPr lang="el-GR" dirty="0" err="1" smtClean="0"/>
              <a:t>εκφυτικής</a:t>
            </a:r>
            <a:r>
              <a:rPr lang="el-GR" dirty="0" smtClean="0"/>
              <a:t> βάσης) πολύποδες </a:t>
            </a:r>
            <a:r>
              <a:rPr lang="el-GR" dirty="0" err="1" smtClean="0"/>
              <a:t>παχέος</a:t>
            </a:r>
            <a:r>
              <a:rPr lang="el-GR" dirty="0" smtClean="0"/>
              <a:t> εντέρου</a:t>
            </a:r>
            <a:endParaRPr lang="el-GR" dirty="0"/>
          </a:p>
        </p:txBody>
      </p:sp>
      <p:pic>
        <p:nvPicPr>
          <p:cNvPr id="187395" name="Picture 2" descr="http://thefooddoc.com/yahoo_site_admin1/assets/images/sessile_polyp_colon.258134624_large.jpg"/>
          <p:cNvPicPr>
            <a:picLocks noChangeAspect="1" noChangeArrowheads="1"/>
          </p:cNvPicPr>
          <p:nvPr/>
        </p:nvPicPr>
        <p:blipFill>
          <a:blip r:embed="rId2" cstate="print"/>
          <a:srcRect/>
          <a:stretch>
            <a:fillRect/>
          </a:stretch>
        </p:blipFill>
        <p:spPr bwMode="auto">
          <a:xfrm>
            <a:off x="0" y="1773238"/>
            <a:ext cx="5068888" cy="4319587"/>
          </a:xfrm>
          <a:prstGeom prst="rect">
            <a:avLst/>
          </a:prstGeom>
          <a:noFill/>
          <a:ln w="9525">
            <a:noFill/>
            <a:miter lim="800000"/>
            <a:headEnd/>
            <a:tailEnd/>
          </a:ln>
        </p:spPr>
      </p:pic>
      <p:pic>
        <p:nvPicPr>
          <p:cNvPr id="187396" name="Picture 4" descr="http://thefooddoc.com/yahoo_site_admin1/assets/images/NBI_view_of_sessile_colon_polyp2.258134635_sq_thumb_m.jpg">
            <a:hlinkClick r:id="rId3"/>
          </p:cNvPr>
          <p:cNvPicPr>
            <a:picLocks noChangeAspect="1" noChangeArrowheads="1"/>
          </p:cNvPicPr>
          <p:nvPr/>
        </p:nvPicPr>
        <p:blipFill>
          <a:blip r:embed="rId4" cstate="print"/>
          <a:srcRect/>
          <a:stretch>
            <a:fillRect/>
          </a:stretch>
        </p:blipFill>
        <p:spPr bwMode="auto">
          <a:xfrm>
            <a:off x="5076825" y="1773238"/>
            <a:ext cx="4391025" cy="43926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9144000" cy="1417638"/>
          </a:xfrm>
        </p:spPr>
        <p:txBody>
          <a:bodyPr>
            <a:normAutofit fontScale="90000"/>
          </a:bodyPr>
          <a:lstStyle/>
          <a:p>
            <a:pPr eaLnBrk="1" hangingPunct="1"/>
            <a:r>
              <a:rPr lang="el-GR" sz="3200" smtClean="0"/>
              <a:t>ΛΟΓΩ ΠΑΡΑΤΕΙΝΟΜΕΝΟΥ ΕΡΕΘΙΣΜΟΥ</a:t>
            </a:r>
            <a:r>
              <a:rPr lang="en-US" sz="3200" smtClean="0"/>
              <a:t> </a:t>
            </a:r>
            <a:r>
              <a:rPr lang="el-GR" sz="3200" smtClean="0"/>
              <a:t>ΩΣ ΕΠΙΠΛΟΚΗ </a:t>
            </a:r>
            <a:r>
              <a:rPr lang="en-US" sz="3200" smtClean="0"/>
              <a:t>:</a:t>
            </a:r>
            <a:r>
              <a:rPr lang="el-GR" sz="3200" smtClean="0"/>
              <a:t> </a:t>
            </a:r>
            <a:r>
              <a:rPr lang="el-GR" sz="3200" b="1" smtClean="0"/>
              <a:t>ΜΕΤΑΠΛΑΣΤΙΚΟ</a:t>
            </a:r>
            <a:r>
              <a:rPr lang="el-GR" sz="3200" smtClean="0"/>
              <a:t> ΕΠΙΘΗΛΙΟ ΤΟΥ </a:t>
            </a:r>
            <a:r>
              <a:rPr lang="el-GR" sz="3200" b="1" smtClean="0"/>
              <a:t>ΟΙΣΟΦΑΓΟΥ ΤΟΥ </a:t>
            </a:r>
            <a:r>
              <a:rPr lang="en-US" sz="3200" b="1" smtClean="0"/>
              <a:t>BARRETT</a:t>
            </a:r>
            <a:r>
              <a:rPr lang="el-GR" sz="3200" b="1" smtClean="0"/>
              <a:t> </a:t>
            </a:r>
          </a:p>
        </p:txBody>
      </p:sp>
      <p:pic>
        <p:nvPicPr>
          <p:cNvPr id="143363" name="Picture 5" descr="gas130"/>
          <p:cNvPicPr>
            <a:picLocks noChangeAspect="1" noChangeArrowheads="1"/>
          </p:cNvPicPr>
          <p:nvPr/>
        </p:nvPicPr>
        <p:blipFill>
          <a:blip r:embed="rId2" cstate="print"/>
          <a:srcRect/>
          <a:stretch>
            <a:fillRect/>
          </a:stretch>
        </p:blipFill>
        <p:spPr bwMode="auto">
          <a:xfrm>
            <a:off x="1116013" y="1484313"/>
            <a:ext cx="7005637" cy="5040312"/>
          </a:xfrm>
          <a:prstGeom prst="rect">
            <a:avLst/>
          </a:prstGeom>
          <a:noFill/>
          <a:ln w="9525">
            <a:noFill/>
            <a:miter lim="800000"/>
            <a:headEnd/>
            <a:tailEnd/>
          </a:ln>
        </p:spPr>
      </p:pic>
      <p:sp>
        <p:nvSpPr>
          <p:cNvPr id="5" name="4 - Δεξιό βέλος"/>
          <p:cNvSpPr/>
          <p:nvPr/>
        </p:nvSpPr>
        <p:spPr>
          <a:xfrm rot="19420943">
            <a:off x="4227513" y="2678113"/>
            <a:ext cx="719137" cy="287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 name="5 - Δεξιό βέλος"/>
          <p:cNvSpPr/>
          <p:nvPr/>
        </p:nvSpPr>
        <p:spPr>
          <a:xfrm rot="12273801">
            <a:off x="6254750" y="2917825"/>
            <a:ext cx="720725" cy="2873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7" name="6 - Δεξιό βέλος"/>
          <p:cNvSpPr/>
          <p:nvPr/>
        </p:nvSpPr>
        <p:spPr>
          <a:xfrm rot="12273801">
            <a:off x="6554788" y="5002213"/>
            <a:ext cx="690562" cy="238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slide(fromBottom)">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1 - Τίτλος"/>
          <p:cNvSpPr>
            <a:spLocks noGrp="1"/>
          </p:cNvSpPr>
          <p:nvPr>
            <p:ph type="title"/>
          </p:nvPr>
        </p:nvSpPr>
        <p:spPr/>
        <p:txBody>
          <a:bodyPr/>
          <a:lstStyle/>
          <a:p>
            <a:r>
              <a:rPr lang="el-GR" smtClean="0"/>
              <a:t>Λαχνωτός πολύποδας</a:t>
            </a:r>
          </a:p>
        </p:txBody>
      </p:sp>
      <p:pic>
        <p:nvPicPr>
          <p:cNvPr id="188419" name="Picture 2" descr="File:Villous adenoma of the sigmoid colon, gross pathology.jpg">
            <a:hlinkClick r:id="rId2"/>
          </p:cNvPr>
          <p:cNvPicPr>
            <a:picLocks noChangeAspect="1" noChangeArrowheads="1"/>
          </p:cNvPicPr>
          <p:nvPr/>
        </p:nvPicPr>
        <p:blipFill>
          <a:blip r:embed="rId3" cstate="print"/>
          <a:srcRect/>
          <a:stretch>
            <a:fillRect/>
          </a:stretch>
        </p:blipFill>
        <p:spPr bwMode="auto">
          <a:xfrm>
            <a:off x="900113" y="1557338"/>
            <a:ext cx="7488237" cy="4976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0"/>
            <a:ext cx="9144000" cy="1417638"/>
          </a:xfrm>
        </p:spPr>
        <p:txBody>
          <a:bodyPr>
            <a:normAutofit fontScale="90000"/>
          </a:bodyPr>
          <a:lstStyle/>
          <a:p>
            <a:pPr eaLnBrk="1" hangingPunct="1">
              <a:defRPr/>
            </a:pPr>
            <a:r>
              <a:rPr lang="el-GR" sz="2800" b="1" spc="600" dirty="0" smtClean="0">
                <a:effectLst>
                  <a:outerShdw blurRad="38100" dist="38100" dir="2700000" algn="tl">
                    <a:srgbClr val="000000">
                      <a:alpha val="43137"/>
                    </a:srgbClr>
                  </a:outerShdw>
                </a:effectLst>
              </a:rPr>
              <a:t>ΑΔΕΝΩΜΑΤΩΔΕΣ</a:t>
            </a:r>
            <a:r>
              <a:rPr lang="el-GR" sz="2800" dirty="0" smtClean="0"/>
              <a:t> ΕΠΙΘΗΛΙΟ </a:t>
            </a:r>
            <a:r>
              <a:rPr lang="el-GR" sz="2800" b="1" dirty="0" smtClean="0"/>
              <a:t>ΓΑΣΤΡΕΝΤΕΡΙΚΟΥ ΣΩΛΗΝΑ </a:t>
            </a:r>
            <a:r>
              <a:rPr lang="en-US" sz="2800" dirty="0" smtClean="0"/>
              <a:t>: </a:t>
            </a:r>
            <a:r>
              <a:rPr lang="el-GR" sz="2800" dirty="0" smtClean="0"/>
              <a:t/>
            </a:r>
            <a:br>
              <a:rPr lang="el-GR" sz="2800" dirty="0" smtClean="0"/>
            </a:br>
            <a:r>
              <a:rPr lang="el-GR" sz="2800" dirty="0" smtClean="0">
                <a:effectLst>
                  <a:outerShdw blurRad="38100" dist="38100" dir="2700000" algn="tl">
                    <a:srgbClr val="000000">
                      <a:alpha val="43137"/>
                    </a:srgbClr>
                  </a:outerShdw>
                </a:effectLst>
              </a:rPr>
              <a:t>ΕΞ  ΟΡΙΣΜΟΥ ΔΥΣΠΛΑΣΤΙΚΟ </a:t>
            </a:r>
            <a:br>
              <a:rPr lang="el-GR" sz="2800" dirty="0" smtClean="0">
                <a:effectLst>
                  <a:outerShdw blurRad="38100" dist="38100" dir="2700000" algn="tl">
                    <a:srgbClr val="000000">
                      <a:alpha val="43137"/>
                    </a:srgbClr>
                  </a:outerShdw>
                </a:effectLst>
              </a:rPr>
            </a:br>
            <a:r>
              <a:rPr lang="el-GR" sz="2800" i="1" dirty="0" smtClean="0">
                <a:effectLst>
                  <a:outerShdw blurRad="38100" dist="38100" dir="2700000" algn="tl">
                    <a:srgbClr val="000000">
                      <a:alpha val="43137"/>
                    </a:srgbClr>
                  </a:outerShdw>
                </a:effectLst>
              </a:rPr>
              <a:t>ΤΟΥΛΑΧΙΣΤΟΝ ΓΙΑ ΤΑ ΣΥΜΒΑΤΙΚΑ/ΣΥΝΗΘΗ ΑΔΕΝΩΜΑΤΑ </a:t>
            </a:r>
          </a:p>
        </p:txBody>
      </p:sp>
      <p:pic>
        <p:nvPicPr>
          <p:cNvPr id="189443" name="Picture 5" descr="gas660"/>
          <p:cNvPicPr>
            <a:picLocks noChangeAspect="1" noChangeArrowheads="1"/>
          </p:cNvPicPr>
          <p:nvPr/>
        </p:nvPicPr>
        <p:blipFill>
          <a:blip r:embed="rId2" cstate="print"/>
          <a:srcRect/>
          <a:stretch>
            <a:fillRect/>
          </a:stretch>
        </p:blipFill>
        <p:spPr bwMode="auto">
          <a:xfrm>
            <a:off x="900113" y="1412875"/>
            <a:ext cx="7059612" cy="53101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1 - Τίτλος"/>
          <p:cNvSpPr>
            <a:spLocks noGrp="1"/>
          </p:cNvSpPr>
          <p:nvPr>
            <p:ph type="title" idx="4294967295"/>
          </p:nvPr>
        </p:nvSpPr>
        <p:spPr>
          <a:xfrm>
            <a:off x="0" y="0"/>
            <a:ext cx="9144000" cy="857250"/>
          </a:xfrm>
        </p:spPr>
        <p:txBody>
          <a:bodyPr/>
          <a:lstStyle/>
          <a:p>
            <a:pPr eaLnBrk="1" hangingPunct="1">
              <a:defRPr/>
            </a:pPr>
            <a:r>
              <a:rPr lang="el-GR" sz="2400" dirty="0" smtClean="0"/>
              <a:t>ΔΙΑΚΡΙΣΗ </a:t>
            </a:r>
            <a:r>
              <a:rPr lang="el-GR" sz="2400" dirty="0" smtClean="0">
                <a:effectLst>
                  <a:outerShdw blurRad="38100" dist="38100" dir="2700000" algn="tl">
                    <a:srgbClr val="000000">
                      <a:alpha val="43137"/>
                    </a:srgbClr>
                  </a:outerShdw>
                </a:effectLst>
              </a:rPr>
              <a:t>ΔΥΣΠΛΑΣΤΙΚΟΥ</a:t>
            </a:r>
            <a:r>
              <a:rPr lang="el-GR" sz="2400" dirty="0" smtClean="0"/>
              <a:t> ΕΠΙΘΗΛΟΥ ΑΔΕΝΩΜΑΤΟΣ </a:t>
            </a:r>
            <a:br>
              <a:rPr lang="el-GR" sz="2400" dirty="0" smtClean="0"/>
            </a:br>
            <a:r>
              <a:rPr lang="el-GR" sz="2400" dirty="0" smtClean="0"/>
              <a:t>ΑΠΟ ΤΟ ΦΥΣΙΟΛΟΓΙΚΟ ΒΛΕΝΝΟΓΟΝΙΚΟ ΕΠΙΘΗΛΙΟ </a:t>
            </a:r>
          </a:p>
        </p:txBody>
      </p:sp>
      <p:pic>
        <p:nvPicPr>
          <p:cNvPr id="190467" name="Picture 2" descr="http://www.robbinspathology.com/content/pathology/neo2/neo240.jpg"/>
          <p:cNvPicPr>
            <a:picLocks noChangeAspect="1" noChangeArrowheads="1"/>
          </p:cNvPicPr>
          <p:nvPr/>
        </p:nvPicPr>
        <p:blipFill>
          <a:blip r:embed="rId2" cstate="print"/>
          <a:srcRect/>
          <a:stretch>
            <a:fillRect/>
          </a:stretch>
        </p:blipFill>
        <p:spPr bwMode="auto">
          <a:xfrm>
            <a:off x="357188" y="857250"/>
            <a:ext cx="8572500"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http://www.robbinspathology.com/content/pathology/neo2/neo210.jpg"/>
          <p:cNvPicPr>
            <a:picLocks noChangeAspect="1" noChangeArrowheads="1"/>
          </p:cNvPicPr>
          <p:nvPr/>
        </p:nvPicPr>
        <p:blipFill>
          <a:blip r:embed="rId2" cstate="print"/>
          <a:srcRect/>
          <a:stretch>
            <a:fillRect/>
          </a:stretch>
        </p:blipFill>
        <p:spPr bwMode="auto">
          <a:xfrm>
            <a:off x="827088" y="476250"/>
            <a:ext cx="2232025" cy="1871663"/>
          </a:xfrm>
          <a:prstGeom prst="rect">
            <a:avLst/>
          </a:prstGeom>
          <a:noFill/>
          <a:ln w="9525">
            <a:noFill/>
            <a:miter lim="800000"/>
            <a:headEnd/>
            <a:tailEnd/>
          </a:ln>
        </p:spPr>
      </p:pic>
      <p:pic>
        <p:nvPicPr>
          <p:cNvPr id="191491" name="Εικόνα 7" descr="C:\Documents and Settings\Administrator\Επιφάνεια εργασίας\e learning pics\e learning ΠΟΛΥΠΟΔΕΣ-καρκίνοι\F562\IMAGE002.JPG"/>
          <p:cNvPicPr>
            <a:picLocks noChangeAspect="1" noChangeArrowheads="1"/>
          </p:cNvPicPr>
          <p:nvPr/>
        </p:nvPicPr>
        <p:blipFill>
          <a:blip r:embed="rId3" cstate="print"/>
          <a:srcRect/>
          <a:stretch>
            <a:fillRect/>
          </a:stretch>
        </p:blipFill>
        <p:spPr bwMode="auto">
          <a:xfrm>
            <a:off x="3924300" y="0"/>
            <a:ext cx="5148263" cy="6858000"/>
          </a:xfrm>
          <a:prstGeom prst="rect">
            <a:avLst/>
          </a:prstGeom>
          <a:noFill/>
          <a:ln w="9525">
            <a:noFill/>
            <a:miter lim="800000"/>
            <a:headEnd/>
            <a:tailEnd/>
          </a:ln>
        </p:spPr>
      </p:pic>
      <p:sp>
        <p:nvSpPr>
          <p:cNvPr id="5" name="3 - Θέση κειμένου"/>
          <p:cNvSpPr txBox="1">
            <a:spLocks/>
          </p:cNvSpPr>
          <p:nvPr/>
        </p:nvSpPr>
        <p:spPr>
          <a:xfrm>
            <a:off x="0" y="2636838"/>
            <a:ext cx="3929058" cy="4032250"/>
          </a:xfrm>
          <a:prstGeom prst="rect">
            <a:avLst/>
          </a:prstGeom>
        </p:spPr>
        <p:txBody>
          <a:bodyPr/>
          <a:lstStyle/>
          <a:p>
            <a:pPr marL="342900" indent="-342900" eaLnBrk="0" hangingPunct="0">
              <a:spcBef>
                <a:spcPct val="20000"/>
              </a:spcBef>
              <a:buFontTx/>
              <a:buChar char="•"/>
              <a:defRPr/>
            </a:pPr>
            <a:r>
              <a:rPr lang="el-GR" sz="2800" kern="0" dirty="0">
                <a:effectLst>
                  <a:outerShdw blurRad="38100" dist="38100" dir="2700000" algn="tl">
                    <a:srgbClr val="000000">
                      <a:alpha val="43137"/>
                    </a:srgbClr>
                  </a:outerShdw>
                </a:effectLst>
                <a:latin typeface="+mn-lt"/>
                <a:cs typeface="+mn-cs"/>
              </a:rPr>
              <a:t>ΠΟΙΚΙΛΟΙ</a:t>
            </a:r>
            <a:r>
              <a:rPr lang="el-GR" sz="2800" kern="0" dirty="0">
                <a:latin typeface="+mn-lt"/>
                <a:cs typeface="+mn-cs"/>
              </a:rPr>
              <a:t> ΒΑΘΜΟΙ ΚΥΤΤΑΡΙΚΗΣ ΔΥΣΠΛΑΣΙΑΣ </a:t>
            </a:r>
          </a:p>
          <a:p>
            <a:pPr marL="342900" indent="-342900" eaLnBrk="0" hangingPunct="0">
              <a:spcBef>
                <a:spcPct val="20000"/>
              </a:spcBef>
              <a:buFontTx/>
              <a:buChar char="•"/>
              <a:defRPr/>
            </a:pPr>
            <a:endParaRPr lang="el-GR" sz="2800" kern="0" dirty="0">
              <a:latin typeface="+mn-lt"/>
              <a:cs typeface="+mn-cs"/>
            </a:endParaRPr>
          </a:p>
          <a:p>
            <a:pPr marL="342900" indent="-342900" eaLnBrk="0" hangingPunct="0">
              <a:spcBef>
                <a:spcPct val="20000"/>
              </a:spcBef>
              <a:buFontTx/>
              <a:buChar char="•"/>
              <a:defRPr/>
            </a:pPr>
            <a:r>
              <a:rPr lang="el-GR" sz="2400" kern="0" dirty="0">
                <a:latin typeface="+mn-lt"/>
                <a:cs typeface="+mn-cs"/>
              </a:rPr>
              <a:t>ΕΝΔΟΒΛΕΝΝΟΓΟΝΙΚΟ ΟΡΘΟΚΟΛΙΚΟ ΚΑΡΚΙΝΩΜΑ </a:t>
            </a:r>
            <a:endParaRPr lang="en-US" sz="2400" kern="0" dirty="0">
              <a:latin typeface="+mn-lt"/>
              <a:cs typeface="+mn-cs"/>
            </a:endParaRPr>
          </a:p>
          <a:p>
            <a:pPr marL="342900" indent="-342900" eaLnBrk="0" hangingPunct="0">
              <a:spcBef>
                <a:spcPct val="20000"/>
              </a:spcBef>
              <a:defRPr/>
            </a:pPr>
            <a:r>
              <a:rPr lang="el-GR" sz="2800" kern="0" dirty="0">
                <a:latin typeface="+mn-lt"/>
                <a:cs typeface="+mn-cs"/>
              </a:rPr>
              <a:t>       </a:t>
            </a:r>
            <a:r>
              <a:rPr lang="en-US" sz="2800" kern="0" dirty="0" err="1">
                <a:latin typeface="+mn-lt"/>
                <a:cs typeface="+mn-cs"/>
              </a:rPr>
              <a:t>pTis</a:t>
            </a:r>
            <a:r>
              <a:rPr lang="en-US" sz="2800" kern="0" dirty="0">
                <a:latin typeface="+mn-lt"/>
                <a:cs typeface="+mn-cs"/>
              </a:rPr>
              <a:t> ( ! )</a:t>
            </a:r>
            <a:endParaRPr lang="el-GR" sz="2800" kern="0" dirty="0">
              <a:latin typeface="+mn-lt"/>
              <a:cs typeface="+mn-cs"/>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0"/>
            <a:ext cx="8229600" cy="692150"/>
          </a:xfrm>
        </p:spPr>
        <p:txBody>
          <a:bodyPr/>
          <a:lstStyle/>
          <a:p>
            <a:pPr eaLnBrk="1" hangingPunct="1">
              <a:defRPr/>
            </a:pPr>
            <a:r>
              <a:rPr lang="el-GR" sz="1800" b="1" spc="300" dirty="0" smtClean="0">
                <a:effectLst>
                  <a:outerShdw blurRad="38100" dist="38100" dir="2700000" algn="tl">
                    <a:srgbClr val="000000">
                      <a:alpha val="43137"/>
                    </a:srgbClr>
                  </a:outerShdw>
                </a:effectLst>
              </a:rPr>
              <a:t>ΣΥΝΗΘΕΙΣ</a:t>
            </a:r>
            <a:r>
              <a:rPr lang="el-GR" sz="1800" b="1" dirty="0" smtClean="0">
                <a:effectLst>
                  <a:outerShdw blurRad="38100" dist="38100" dir="2700000" algn="tl">
                    <a:srgbClr val="000000">
                      <a:alpha val="43137"/>
                    </a:srgbClr>
                  </a:outerShdw>
                </a:effectLst>
              </a:rPr>
              <a:t> / ΣΥΜΒΑΤΙΚΟΙ  </a:t>
            </a:r>
            <a:r>
              <a:rPr lang="el-GR" sz="1800" b="1" dirty="0" smtClean="0"/>
              <a:t>ΕΜΜΙΣΧΟΙ ΑΔΕΝΩΜΑΤΩΔΕΙΣ ΠΟΛΥΠΟΔΕΣ -</a:t>
            </a:r>
            <a:br>
              <a:rPr lang="el-GR" sz="1800" b="1" dirty="0" smtClean="0"/>
            </a:br>
            <a:r>
              <a:rPr lang="el-GR" sz="1800" b="1" spc="300" dirty="0" smtClean="0">
                <a:effectLst>
                  <a:outerShdw blurRad="38100" dist="38100" dir="2700000" algn="tl">
                    <a:srgbClr val="000000">
                      <a:alpha val="43137"/>
                    </a:srgbClr>
                  </a:outerShdw>
                </a:effectLst>
              </a:rPr>
              <a:t>ΣΥΝΗΘΗ / ΣΥΜΒΑΤΙΚΑ  </a:t>
            </a:r>
            <a:r>
              <a:rPr lang="el-GR" sz="1800" b="1" dirty="0" smtClean="0"/>
              <a:t>ΕΜΜΙΣΧΑ  ΟΡΘΟΚΟΛΙΚΑ ΑΔΕΝΩΜΑΤΑ</a:t>
            </a:r>
          </a:p>
        </p:txBody>
      </p:sp>
      <p:pic>
        <p:nvPicPr>
          <p:cNvPr id="192515" name="Picture 5" descr="gas610"/>
          <p:cNvPicPr>
            <a:picLocks noChangeAspect="1" noChangeArrowheads="1"/>
          </p:cNvPicPr>
          <p:nvPr/>
        </p:nvPicPr>
        <p:blipFill>
          <a:blip r:embed="rId2" cstate="print"/>
          <a:srcRect/>
          <a:stretch>
            <a:fillRect/>
          </a:stretch>
        </p:blipFill>
        <p:spPr bwMode="auto">
          <a:xfrm>
            <a:off x="250825" y="765175"/>
            <a:ext cx="4356100" cy="5870575"/>
          </a:xfrm>
          <a:prstGeom prst="rect">
            <a:avLst/>
          </a:prstGeom>
          <a:noFill/>
          <a:ln w="9525">
            <a:noFill/>
            <a:miter lim="800000"/>
            <a:headEnd/>
            <a:tailEnd/>
          </a:ln>
        </p:spPr>
      </p:pic>
      <p:pic>
        <p:nvPicPr>
          <p:cNvPr id="192516" name="Picture 5" descr="gas620"/>
          <p:cNvPicPr>
            <a:picLocks noChangeAspect="1" noChangeArrowheads="1"/>
          </p:cNvPicPr>
          <p:nvPr/>
        </p:nvPicPr>
        <p:blipFill>
          <a:blip r:embed="rId3" cstate="print"/>
          <a:srcRect/>
          <a:stretch>
            <a:fillRect/>
          </a:stretch>
        </p:blipFill>
        <p:spPr bwMode="auto">
          <a:xfrm>
            <a:off x="4716463" y="765175"/>
            <a:ext cx="4243387" cy="2989263"/>
          </a:xfrm>
          <a:prstGeom prst="rect">
            <a:avLst/>
          </a:prstGeom>
          <a:noFill/>
          <a:ln w="9525">
            <a:noFill/>
            <a:miter lim="800000"/>
            <a:headEnd/>
            <a:tailEnd/>
          </a:ln>
        </p:spPr>
      </p:pic>
      <p:pic>
        <p:nvPicPr>
          <p:cNvPr id="192517" name="Picture 5" descr="gas640"/>
          <p:cNvPicPr>
            <a:picLocks noChangeAspect="1" noChangeArrowheads="1"/>
          </p:cNvPicPr>
          <p:nvPr/>
        </p:nvPicPr>
        <p:blipFill>
          <a:blip r:embed="rId4" cstate="print"/>
          <a:srcRect/>
          <a:stretch>
            <a:fillRect/>
          </a:stretch>
        </p:blipFill>
        <p:spPr bwMode="auto">
          <a:xfrm>
            <a:off x="4706938" y="3789363"/>
            <a:ext cx="4257675" cy="32400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0" y="0"/>
            <a:ext cx="9144000" cy="1196975"/>
          </a:xfrm>
        </p:spPr>
        <p:txBody>
          <a:bodyPr/>
          <a:lstStyle/>
          <a:p>
            <a:pPr eaLnBrk="1" hangingPunct="1">
              <a:defRPr/>
            </a:pPr>
            <a:r>
              <a:rPr lang="el-GR" sz="2000" b="1" spc="300" dirty="0" smtClean="0">
                <a:effectLst>
                  <a:outerShdw blurRad="38100" dist="38100" dir="2700000" algn="tl">
                    <a:srgbClr val="000000">
                      <a:alpha val="43137"/>
                    </a:srgbClr>
                  </a:outerShdw>
                </a:effectLst>
              </a:rPr>
              <a:t>ΣΥΝΗΘΕΙΣ / ΣΥΜΒΑΤΙΚΟΙ  </a:t>
            </a:r>
            <a:r>
              <a:rPr lang="el-GR" sz="2000" b="1" dirty="0" smtClean="0"/>
              <a:t>ΑΜΙΣΧΟΙ ΑΔΕΝΩΜΑΤΩΔΕΙΣ ΠΟΛΥΠΟΔΕΣ-</a:t>
            </a:r>
            <a:br>
              <a:rPr lang="el-GR" sz="2000" b="1" dirty="0" smtClean="0"/>
            </a:br>
            <a:r>
              <a:rPr lang="el-GR" sz="2000" b="1" spc="300" dirty="0" smtClean="0">
                <a:effectLst>
                  <a:outerShdw blurRad="38100" dist="38100" dir="2700000" algn="tl">
                    <a:srgbClr val="000000">
                      <a:alpha val="43137"/>
                    </a:srgbClr>
                  </a:outerShdw>
                </a:effectLst>
              </a:rPr>
              <a:t>ΣΥΝΗΘΗ / ΣΥΜΒΑΤΙΚΑ </a:t>
            </a:r>
            <a:r>
              <a:rPr lang="el-GR" sz="2000" b="1" dirty="0" smtClean="0"/>
              <a:t>ΑΜΙΣΧΑ  ΟΡΘΟΚΟΛΙΚΑ ΑΔΕΝΩΜΑΤΑ</a:t>
            </a:r>
          </a:p>
        </p:txBody>
      </p:sp>
      <p:pic>
        <p:nvPicPr>
          <p:cNvPr id="22533" name="Picture 5" descr="polyp"/>
          <p:cNvPicPr>
            <a:picLocks noChangeAspect="1" noChangeArrowheads="1"/>
          </p:cNvPicPr>
          <p:nvPr/>
        </p:nvPicPr>
        <p:blipFill>
          <a:blip r:embed="rId2" cstate="print"/>
          <a:srcRect/>
          <a:stretch>
            <a:fillRect/>
          </a:stretch>
        </p:blipFill>
        <p:spPr bwMode="auto">
          <a:xfrm>
            <a:off x="4787900" y="1268413"/>
            <a:ext cx="3903663" cy="5400675"/>
          </a:xfrm>
          <a:prstGeom prst="rect">
            <a:avLst/>
          </a:prstGeom>
          <a:noFill/>
          <a:ln w="9525">
            <a:noFill/>
            <a:miter lim="800000"/>
            <a:headEnd/>
            <a:tailEnd/>
          </a:ln>
        </p:spPr>
      </p:pic>
      <p:pic>
        <p:nvPicPr>
          <p:cNvPr id="5" name="Picture 5" descr="gas630"/>
          <p:cNvPicPr>
            <a:picLocks noChangeAspect="1" noChangeArrowheads="1"/>
          </p:cNvPicPr>
          <p:nvPr/>
        </p:nvPicPr>
        <p:blipFill>
          <a:blip r:embed="rId3" cstate="print"/>
          <a:srcRect/>
          <a:stretch>
            <a:fillRect/>
          </a:stretch>
        </p:blipFill>
        <p:spPr bwMode="auto">
          <a:xfrm rot="5400000">
            <a:off x="-459579" y="1985317"/>
            <a:ext cx="5328592" cy="3895478"/>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22530" name="Ink 5"/>
              <p14:cNvContentPartPr>
                <a14:cpLocks xmlns:a14="http://schemas.microsoft.com/office/drawing/2010/main" noRot="1" noChangeAspect="1" noEditPoints="1" noChangeArrowheads="1" noChangeShapeType="1"/>
              </p14:cNvContentPartPr>
              <p14:nvPr/>
            </p14:nvContentPartPr>
            <p14:xfrm>
              <a:off x="684213" y="4149725"/>
              <a:ext cx="1439862" cy="2087563"/>
            </p14:xfrm>
          </p:contentPart>
        </mc:Choice>
        <mc:Fallback xmlns="">
          <p:pic>
            <p:nvPicPr>
              <p:cNvPr id="22530" name="Ink 5"/>
              <p:cNvPicPr>
                <a:picLocks noRot="1" noChangeAspect="1" noEditPoints="1" noChangeArrowheads="1" noChangeShapeType="1"/>
              </p:cNvPicPr>
              <p:nvPr/>
            </p:nvPicPr>
            <p:blipFill>
              <a:blip r:embed="rId5" cstate="print"/>
              <a:stretch>
                <a:fillRect/>
              </a:stretch>
            </p:blipFill>
            <p:spPr>
              <a:xfrm>
                <a:off x="672543" y="4128905"/>
                <a:ext cx="1463201" cy="2129202"/>
              </a:xfrm>
              <a:prstGeom prst="rect">
                <a:avLst/>
              </a:prstGeom>
            </p:spPr>
          </p:pic>
        </mc:Fallback>
      </mc:AlternateContent>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2"/>
          <p:cNvSpPr txBox="1">
            <a:spLocks noChangeArrowheads="1"/>
          </p:cNvSpPr>
          <p:nvPr/>
        </p:nvSpPr>
        <p:spPr bwMode="auto">
          <a:xfrm>
            <a:off x="827088" y="0"/>
            <a:ext cx="7489825" cy="6186309"/>
          </a:xfrm>
          <a:prstGeom prst="rect">
            <a:avLst/>
          </a:prstGeom>
          <a:noFill/>
          <a:ln w="9525">
            <a:noFill/>
            <a:miter lim="800000"/>
            <a:headEnd/>
            <a:tailEnd/>
          </a:ln>
        </p:spPr>
        <p:txBody>
          <a:bodyPr>
            <a:spAutoFit/>
          </a:bodyPr>
          <a:lstStyle/>
          <a:p>
            <a:pPr algn="ctr">
              <a:spcBef>
                <a:spcPct val="50000"/>
              </a:spcBef>
            </a:pPr>
            <a:r>
              <a:rPr lang="el-GR" sz="4400" b="1" dirty="0" err="1"/>
              <a:t>Οικογενής</a:t>
            </a:r>
            <a:r>
              <a:rPr lang="el-GR" sz="4400" b="1" dirty="0"/>
              <a:t> </a:t>
            </a:r>
            <a:r>
              <a:rPr lang="el-GR" sz="4400" b="1" dirty="0" err="1"/>
              <a:t>αδενωματώδης</a:t>
            </a:r>
            <a:r>
              <a:rPr lang="el-GR" sz="4400" b="1" dirty="0"/>
              <a:t> </a:t>
            </a:r>
            <a:r>
              <a:rPr lang="el-GR" sz="4400" b="1" dirty="0" err="1"/>
              <a:t>πολυποδίαση</a:t>
            </a:r>
            <a:r>
              <a:rPr lang="el-GR" sz="4400" b="1" dirty="0"/>
              <a:t> (</a:t>
            </a:r>
            <a:r>
              <a:rPr lang="en-US" sz="4400" b="1" dirty="0"/>
              <a:t>FAP</a:t>
            </a:r>
            <a:r>
              <a:rPr lang="el-GR" sz="4400" b="1" dirty="0"/>
              <a:t>)</a:t>
            </a:r>
            <a:endParaRPr lang="en-US" sz="4400" b="1" dirty="0"/>
          </a:p>
          <a:p>
            <a:pPr>
              <a:spcBef>
                <a:spcPct val="50000"/>
              </a:spcBef>
              <a:buFontTx/>
              <a:buChar char="•"/>
            </a:pPr>
            <a:r>
              <a:rPr lang="el-GR" sz="2800" dirty="0"/>
              <a:t>Διεισδυτικότητα</a:t>
            </a:r>
            <a:r>
              <a:rPr lang="en-US" sz="2800" dirty="0"/>
              <a:t>:</a:t>
            </a:r>
            <a:r>
              <a:rPr lang="el-GR" sz="2800" dirty="0"/>
              <a:t> 100% μέχρι την ηλικία των 35 </a:t>
            </a:r>
            <a:r>
              <a:rPr lang="el-GR" sz="2800" dirty="0" smtClean="0"/>
              <a:t>ετών.</a:t>
            </a:r>
            <a:endParaRPr lang="el-GR" sz="2800" dirty="0"/>
          </a:p>
          <a:p>
            <a:pPr>
              <a:spcBef>
                <a:spcPct val="50000"/>
              </a:spcBef>
              <a:buFontTx/>
              <a:buChar char="•"/>
            </a:pPr>
            <a:r>
              <a:rPr lang="el-GR" sz="2800" dirty="0"/>
              <a:t>Κίνδυνος καρκίνου του </a:t>
            </a:r>
            <a:r>
              <a:rPr lang="el-GR" sz="2800" dirty="0" err="1"/>
              <a:t>παχέος</a:t>
            </a:r>
            <a:r>
              <a:rPr lang="el-GR" sz="2800" dirty="0"/>
              <a:t> εντέρου</a:t>
            </a:r>
            <a:r>
              <a:rPr lang="en-US" sz="2800" dirty="0"/>
              <a:t>:</a:t>
            </a:r>
            <a:r>
              <a:rPr lang="el-GR" sz="2800" dirty="0"/>
              <a:t> σχεδόν 100</a:t>
            </a:r>
            <a:r>
              <a:rPr lang="el-GR" sz="2800" dirty="0" smtClean="0"/>
              <a:t>%, </a:t>
            </a:r>
            <a:r>
              <a:rPr lang="el-GR" sz="2800" dirty="0"/>
              <a:t>με μέση ηλικία διάγνωσης τα </a:t>
            </a:r>
            <a:r>
              <a:rPr lang="el-GR" sz="2800" dirty="0">
                <a:effectLst>
                  <a:outerShdw blurRad="38100" dist="38100" dir="2700000" algn="tl">
                    <a:srgbClr val="000000">
                      <a:alpha val="43137"/>
                    </a:srgbClr>
                  </a:outerShdw>
                </a:effectLst>
              </a:rPr>
              <a:t>39 </a:t>
            </a:r>
            <a:r>
              <a:rPr lang="el-GR" sz="2800" dirty="0" smtClean="0">
                <a:effectLst>
                  <a:outerShdw blurRad="38100" dist="38100" dir="2700000" algn="tl">
                    <a:srgbClr val="000000">
                      <a:alpha val="43137"/>
                    </a:srgbClr>
                  </a:outerShdw>
                </a:effectLst>
              </a:rPr>
              <a:t>έτη.</a:t>
            </a:r>
            <a:endParaRPr lang="el-GR" sz="2800" dirty="0">
              <a:effectLst>
                <a:outerShdw blurRad="38100" dist="38100" dir="2700000" algn="tl">
                  <a:srgbClr val="000000">
                    <a:alpha val="43137"/>
                  </a:srgbClr>
                </a:outerShdw>
              </a:effectLst>
            </a:endParaRPr>
          </a:p>
          <a:p>
            <a:pPr>
              <a:spcBef>
                <a:spcPct val="50000"/>
              </a:spcBef>
              <a:buFontTx/>
              <a:buChar char="•"/>
            </a:pPr>
            <a:r>
              <a:rPr lang="en-US" sz="2800" dirty="0"/>
              <a:t> K</a:t>
            </a:r>
            <a:r>
              <a:rPr lang="el-GR" sz="2800" dirty="0" err="1"/>
              <a:t>ληρονομούμενες</a:t>
            </a:r>
            <a:r>
              <a:rPr lang="el-GR" sz="2800" dirty="0"/>
              <a:t> μεταλλαγές του γονιδίου </a:t>
            </a:r>
            <a:r>
              <a:rPr lang="en-US" sz="2800" dirty="0"/>
              <a:t>APC</a:t>
            </a:r>
            <a:r>
              <a:rPr lang="el-GR" sz="2800" dirty="0"/>
              <a:t> με </a:t>
            </a:r>
            <a:r>
              <a:rPr lang="el-GR" sz="2800" dirty="0" err="1"/>
              <a:t>αυτοσωμικό</a:t>
            </a:r>
            <a:r>
              <a:rPr lang="el-GR" sz="2800" dirty="0"/>
              <a:t> κυρίαρχο τρόπο.</a:t>
            </a:r>
          </a:p>
          <a:p>
            <a:pPr>
              <a:spcBef>
                <a:spcPct val="50000"/>
              </a:spcBef>
              <a:buFontTx/>
              <a:buChar char="•"/>
            </a:pPr>
            <a:r>
              <a:rPr lang="el-GR" sz="2800" dirty="0"/>
              <a:t>Η </a:t>
            </a:r>
            <a:r>
              <a:rPr lang="en-US" sz="2800" dirty="0"/>
              <a:t>FAP</a:t>
            </a:r>
            <a:r>
              <a:rPr lang="el-GR" sz="2800" dirty="0"/>
              <a:t> αποτελεί παράδειγμα προφυλακτικής αφαίρεσης ενός οργάνου πριν την κακοήθη εξαλλαγή σε καρκινικό </a:t>
            </a:r>
            <a:r>
              <a:rPr lang="el-GR" sz="2800" dirty="0" smtClean="0"/>
              <a:t>σύνδρομο.  </a:t>
            </a:r>
            <a:endParaRPr lang="en-US" sz="2800" dirty="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1 - Τίτλος"/>
          <p:cNvSpPr>
            <a:spLocks noGrp="1"/>
          </p:cNvSpPr>
          <p:nvPr>
            <p:ph type="title" idx="4294967295"/>
          </p:nvPr>
        </p:nvSpPr>
        <p:spPr>
          <a:xfrm>
            <a:off x="457200" y="476250"/>
            <a:ext cx="8229600" cy="941388"/>
          </a:xfrm>
        </p:spPr>
        <p:txBody>
          <a:bodyPr>
            <a:normAutofit fontScale="90000"/>
          </a:bodyPr>
          <a:lstStyle/>
          <a:p>
            <a:pPr eaLnBrk="1" hangingPunct="1"/>
            <a:r>
              <a:rPr lang="el-GR" b="1" smtClean="0"/>
              <a:t>Οικογενής αδενωματώδης πολυποδίαση (</a:t>
            </a:r>
            <a:r>
              <a:rPr lang="en-US" b="1" smtClean="0"/>
              <a:t>FAP</a:t>
            </a:r>
            <a:r>
              <a:rPr lang="el-GR" b="1" smtClean="0"/>
              <a:t>)</a:t>
            </a:r>
            <a:r>
              <a:rPr lang="en-US" b="1" smtClean="0"/>
              <a:t/>
            </a:r>
            <a:br>
              <a:rPr lang="en-US" b="1" smtClean="0"/>
            </a:br>
            <a:endParaRPr lang="el-GR" smtClean="0"/>
          </a:p>
        </p:txBody>
      </p:sp>
      <p:pic>
        <p:nvPicPr>
          <p:cNvPr id="194563" name="Picture 2" descr="http://www.robbinspathology.com/content/pathology/neo2/neo220.jpg"/>
          <p:cNvPicPr>
            <a:picLocks noChangeAspect="1" noChangeArrowheads="1"/>
          </p:cNvPicPr>
          <p:nvPr/>
        </p:nvPicPr>
        <p:blipFill>
          <a:blip r:embed="rId2" cstate="print"/>
          <a:srcRect/>
          <a:stretch>
            <a:fillRect/>
          </a:stretch>
        </p:blipFill>
        <p:spPr bwMode="auto">
          <a:xfrm>
            <a:off x="1042988" y="1341438"/>
            <a:ext cx="7097712" cy="5203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3"/>
          <p:cNvPicPr>
            <a:picLocks noChangeAspect="1" noChangeArrowheads="1"/>
          </p:cNvPicPr>
          <p:nvPr/>
        </p:nvPicPr>
        <p:blipFill>
          <a:blip r:embed="rId2" cstate="print"/>
          <a:srcRect/>
          <a:stretch>
            <a:fillRect/>
          </a:stretch>
        </p:blipFill>
        <p:spPr bwMode="auto">
          <a:xfrm>
            <a:off x="-642938" y="0"/>
            <a:ext cx="10442576"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1547813" y="0"/>
            <a:ext cx="6019800" cy="822325"/>
          </a:xfrm>
          <a:prstGeom prst="rect">
            <a:avLst/>
          </a:prstGeom>
          <a:noFill/>
          <a:ln w="9525">
            <a:noFill/>
            <a:miter lim="800000"/>
            <a:headEnd/>
            <a:tailEnd/>
          </a:ln>
        </p:spPr>
        <p:txBody>
          <a:bodyPr>
            <a:spAutoFit/>
          </a:bodyPr>
          <a:lstStyle/>
          <a:p>
            <a:pPr algn="ctr" eaLnBrk="0" hangingPunct="0">
              <a:spcBef>
                <a:spcPct val="50000"/>
              </a:spcBef>
            </a:pPr>
            <a:r>
              <a:rPr lang="el-GR" sz="2400" b="1">
                <a:latin typeface="Times New Roman" pitchFamily="18" charset="0"/>
              </a:rPr>
              <a:t>Πρότυπο για τη μεταφορά του σήματος </a:t>
            </a:r>
            <a:r>
              <a:rPr lang="en-US" sz="2400" b="1">
                <a:latin typeface="Times New Roman" pitchFamily="18" charset="0"/>
              </a:rPr>
              <a:t>Wnt</a:t>
            </a:r>
            <a:endParaRPr lang="el-GR" sz="2400" b="1">
              <a:latin typeface="Times New Roman" pitchFamily="18" charset="0"/>
            </a:endParaRPr>
          </a:p>
        </p:txBody>
      </p:sp>
      <p:pic>
        <p:nvPicPr>
          <p:cNvPr id="197635" name="Picture 3"/>
          <p:cNvPicPr>
            <a:picLocks noChangeAspect="1" noChangeArrowheads="1"/>
          </p:cNvPicPr>
          <p:nvPr/>
        </p:nvPicPr>
        <p:blipFill>
          <a:blip r:embed="rId2" cstate="print"/>
          <a:srcRect/>
          <a:stretch>
            <a:fillRect/>
          </a:stretch>
        </p:blipFill>
        <p:spPr bwMode="auto">
          <a:xfrm>
            <a:off x="762000" y="990600"/>
            <a:ext cx="7612063" cy="5632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706437"/>
          </a:xfrm>
        </p:spPr>
        <p:txBody>
          <a:bodyPr>
            <a:normAutofit fontScale="90000"/>
          </a:bodyPr>
          <a:lstStyle/>
          <a:p>
            <a:pPr eaLnBrk="1" hangingPunct="1"/>
            <a:r>
              <a:rPr lang="el-GR" sz="3200" smtClean="0"/>
              <a:t>ΔΥΣΠΛΑΣΤΙΚΟΙ ΑΔΕΝΕΣ ΑΔΕΝΩΜΑΤΩΔΟΥΣ ΜΟΡΦΗΣ </a:t>
            </a:r>
          </a:p>
        </p:txBody>
      </p:sp>
      <p:pic>
        <p:nvPicPr>
          <p:cNvPr id="144387" name="Picture 5" descr="gas140"/>
          <p:cNvPicPr>
            <a:picLocks noChangeAspect="1" noChangeArrowheads="1"/>
          </p:cNvPicPr>
          <p:nvPr/>
        </p:nvPicPr>
        <p:blipFill>
          <a:blip r:embed="rId2" cstate="print"/>
          <a:srcRect/>
          <a:stretch>
            <a:fillRect/>
          </a:stretch>
        </p:blipFill>
        <p:spPr bwMode="auto">
          <a:xfrm>
            <a:off x="900113" y="1182688"/>
            <a:ext cx="7632700" cy="56753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slide(fromBottom)">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2"/>
          <p:cNvSpPr txBox="1">
            <a:spLocks noChangeArrowheads="1"/>
          </p:cNvSpPr>
          <p:nvPr/>
        </p:nvSpPr>
        <p:spPr bwMode="auto">
          <a:xfrm>
            <a:off x="1600200" y="228600"/>
            <a:ext cx="6019800" cy="457200"/>
          </a:xfrm>
          <a:prstGeom prst="rect">
            <a:avLst/>
          </a:prstGeom>
          <a:noFill/>
          <a:ln w="9525">
            <a:noFill/>
            <a:miter lim="800000"/>
            <a:headEnd/>
            <a:tailEnd/>
          </a:ln>
        </p:spPr>
        <p:txBody>
          <a:bodyPr>
            <a:spAutoFit/>
          </a:bodyPr>
          <a:lstStyle/>
          <a:p>
            <a:pPr algn="ctr" eaLnBrk="0" hangingPunct="0">
              <a:spcBef>
                <a:spcPct val="50000"/>
              </a:spcBef>
            </a:pPr>
            <a:r>
              <a:rPr lang="el-GR" sz="2400" b="1">
                <a:latin typeface="Times New Roman" pitchFamily="18" charset="0"/>
              </a:rPr>
              <a:t>Συνέπειες μεταλλαγών στο γονίδιο </a:t>
            </a:r>
            <a:r>
              <a:rPr lang="en-US" sz="2400" b="1">
                <a:latin typeface="Times New Roman" pitchFamily="18" charset="0"/>
              </a:rPr>
              <a:t>APC</a:t>
            </a:r>
            <a:endParaRPr lang="el-GR" sz="2400" b="1">
              <a:latin typeface="Times New Roman" pitchFamily="18" charset="0"/>
            </a:endParaRPr>
          </a:p>
        </p:txBody>
      </p:sp>
      <p:pic>
        <p:nvPicPr>
          <p:cNvPr id="198659" name="Picture 3"/>
          <p:cNvPicPr>
            <a:picLocks noChangeAspect="1" noChangeArrowheads="1"/>
          </p:cNvPicPr>
          <p:nvPr/>
        </p:nvPicPr>
        <p:blipFill>
          <a:blip r:embed="rId2" cstate="print"/>
          <a:srcRect/>
          <a:stretch>
            <a:fillRect/>
          </a:stretch>
        </p:blipFill>
        <p:spPr bwMode="auto">
          <a:xfrm>
            <a:off x="71438" y="869950"/>
            <a:ext cx="9029700" cy="5616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1476375" y="333375"/>
            <a:ext cx="6019800" cy="1187450"/>
          </a:xfrm>
          <a:prstGeom prst="rect">
            <a:avLst/>
          </a:prstGeom>
          <a:noFill/>
          <a:ln w="9525">
            <a:noFill/>
            <a:miter lim="800000"/>
            <a:headEnd/>
            <a:tailEnd/>
          </a:ln>
        </p:spPr>
        <p:txBody>
          <a:bodyPr>
            <a:spAutoFit/>
          </a:bodyPr>
          <a:lstStyle/>
          <a:p>
            <a:pPr algn="ctr" eaLnBrk="0" hangingPunct="0">
              <a:spcBef>
                <a:spcPct val="50000"/>
              </a:spcBef>
            </a:pPr>
            <a:r>
              <a:rPr lang="el-GR" sz="2400" b="1">
                <a:latin typeface="Times New Roman" pitchFamily="18" charset="0"/>
              </a:rPr>
              <a:t>Xρωμοσωμική αστάθεια (</a:t>
            </a:r>
            <a:r>
              <a:rPr lang="en-US" sz="2400" b="1">
                <a:latin typeface="Times New Roman" pitchFamily="18" charset="0"/>
              </a:rPr>
              <a:t>CIN)</a:t>
            </a:r>
            <a:r>
              <a:rPr lang="el-GR" sz="2400" b="1">
                <a:latin typeface="Times New Roman" pitchFamily="18" charset="0"/>
              </a:rPr>
              <a:t> σε κύτταρα φέροντα μεταλλαγές στο γονίδιο </a:t>
            </a:r>
            <a:r>
              <a:rPr lang="en-US" sz="2400" b="1">
                <a:latin typeface="Times New Roman" pitchFamily="18" charset="0"/>
              </a:rPr>
              <a:t>APC</a:t>
            </a:r>
            <a:endParaRPr lang="el-GR" sz="2400" b="1">
              <a:latin typeface="Times New Roman" pitchFamily="18" charset="0"/>
            </a:endParaRPr>
          </a:p>
        </p:txBody>
      </p:sp>
      <p:pic>
        <p:nvPicPr>
          <p:cNvPr id="199683" name="Picture 3"/>
          <p:cNvPicPr>
            <a:picLocks noChangeAspect="1" noChangeArrowheads="1"/>
          </p:cNvPicPr>
          <p:nvPr/>
        </p:nvPicPr>
        <p:blipFill>
          <a:blip r:embed="rId2" cstate="print"/>
          <a:srcRect/>
          <a:stretch>
            <a:fillRect/>
          </a:stretch>
        </p:blipFill>
        <p:spPr bwMode="auto">
          <a:xfrm>
            <a:off x="1143000" y="1676400"/>
            <a:ext cx="7018338" cy="4654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1 - Τίτλος"/>
          <p:cNvSpPr>
            <a:spLocks noGrp="1"/>
          </p:cNvSpPr>
          <p:nvPr>
            <p:ph type="title"/>
          </p:nvPr>
        </p:nvSpPr>
        <p:spPr>
          <a:xfrm>
            <a:off x="0" y="0"/>
            <a:ext cx="9144000" cy="1428750"/>
          </a:xfrm>
        </p:spPr>
        <p:txBody>
          <a:bodyPr/>
          <a:lstStyle/>
          <a:p>
            <a:r>
              <a:rPr lang="el-GR" sz="2800" b="1" dirty="0" err="1" smtClean="0"/>
              <a:t>Οικογενής</a:t>
            </a:r>
            <a:r>
              <a:rPr lang="el-GR" sz="2800" b="1" dirty="0" smtClean="0"/>
              <a:t> </a:t>
            </a:r>
            <a:r>
              <a:rPr lang="el-GR" sz="2800" b="1" dirty="0" err="1" smtClean="0"/>
              <a:t>αδενωματώδης</a:t>
            </a:r>
            <a:r>
              <a:rPr lang="el-GR" sz="2800" b="1" dirty="0" smtClean="0"/>
              <a:t> </a:t>
            </a:r>
            <a:r>
              <a:rPr lang="el-GR" sz="2800" b="1" dirty="0" err="1" smtClean="0"/>
              <a:t>πολυποδίαση</a:t>
            </a:r>
            <a:r>
              <a:rPr lang="el-GR" sz="2800" b="1" dirty="0" smtClean="0"/>
              <a:t> </a:t>
            </a:r>
            <a:r>
              <a:rPr lang="en-US" sz="2800" b="1" dirty="0" smtClean="0"/>
              <a:t>(FAP)</a:t>
            </a:r>
            <a:r>
              <a:rPr lang="el-GR" sz="2800" b="1" dirty="0" smtClean="0"/>
              <a:t/>
            </a:r>
            <a:br>
              <a:rPr lang="el-GR" sz="2800" b="1" dirty="0" smtClean="0"/>
            </a:br>
            <a:r>
              <a:rPr lang="el-GR" sz="2800" b="1" dirty="0" smtClean="0"/>
              <a:t>Σημασία της </a:t>
            </a:r>
            <a:r>
              <a:rPr lang="el-GR" sz="2800" b="1" i="1" dirty="0" smtClean="0"/>
              <a:t>θέσης</a:t>
            </a:r>
            <a:r>
              <a:rPr lang="el-GR" sz="2800" b="1" dirty="0" smtClean="0"/>
              <a:t> των μεταλλαγών του γονιδίου Α</a:t>
            </a:r>
            <a:r>
              <a:rPr lang="en-US" sz="2800" b="1" dirty="0" smtClean="0"/>
              <a:t>PC</a:t>
            </a:r>
            <a:endParaRPr lang="el-GR" sz="2800" b="1" dirty="0" smtClean="0"/>
          </a:p>
        </p:txBody>
      </p:sp>
      <p:sp>
        <p:nvSpPr>
          <p:cNvPr id="3" name="2 - Θέση περιεχομένου"/>
          <p:cNvSpPr>
            <a:spLocks noGrp="1"/>
          </p:cNvSpPr>
          <p:nvPr>
            <p:ph idx="1"/>
          </p:nvPr>
        </p:nvSpPr>
        <p:spPr>
          <a:xfrm>
            <a:off x="0" y="1571625"/>
            <a:ext cx="9144000" cy="5286375"/>
          </a:xfrm>
        </p:spPr>
        <p:txBody>
          <a:bodyPr>
            <a:normAutofit fontScale="92500" lnSpcReduction="20000"/>
          </a:bodyPr>
          <a:lstStyle/>
          <a:p>
            <a:pPr>
              <a:defRPr/>
            </a:pPr>
            <a:r>
              <a:rPr lang="el-GR" dirty="0" smtClean="0"/>
              <a:t>Η πυκνή παρουσία πολυπόδων που χαρακτηρίζει την κλασική </a:t>
            </a:r>
            <a:r>
              <a:rPr lang="en-US" dirty="0" smtClean="0"/>
              <a:t>FAP, </a:t>
            </a:r>
            <a:r>
              <a:rPr lang="el-GR" dirty="0" smtClean="0"/>
              <a:t>συνδέεται με μεταλλαγές ανάμεσα στα </a:t>
            </a:r>
            <a:r>
              <a:rPr lang="el-GR" dirty="0" err="1" smtClean="0"/>
              <a:t>κωδικόνια</a:t>
            </a:r>
            <a:r>
              <a:rPr lang="el-GR" dirty="0" smtClean="0"/>
              <a:t> 169 &amp; 1393 του γονιδίου </a:t>
            </a:r>
            <a:r>
              <a:rPr lang="en-US" dirty="0" smtClean="0"/>
              <a:t>APC</a:t>
            </a:r>
            <a:r>
              <a:rPr lang="el-GR" dirty="0" smtClean="0"/>
              <a:t>.</a:t>
            </a:r>
            <a:endParaRPr lang="en-US" dirty="0" smtClean="0"/>
          </a:p>
          <a:p>
            <a:pPr>
              <a:defRPr/>
            </a:pPr>
            <a:r>
              <a:rPr lang="en-US" dirty="0" smtClean="0"/>
              <a:t>H </a:t>
            </a:r>
            <a:r>
              <a:rPr lang="el-GR" dirty="0" smtClean="0"/>
              <a:t>αραιή παρουσία πολυπόδων </a:t>
            </a:r>
            <a:r>
              <a:rPr lang="en-US" dirty="0" smtClean="0"/>
              <a:t>(AFAP</a:t>
            </a:r>
            <a:r>
              <a:rPr lang="el-GR" dirty="0" smtClean="0"/>
              <a:t>, </a:t>
            </a:r>
            <a:r>
              <a:rPr lang="en-US" dirty="0" smtClean="0"/>
              <a:t>  </a:t>
            </a:r>
            <a:r>
              <a:rPr lang="el-GR" dirty="0" smtClean="0"/>
              <a:t>ήπια </a:t>
            </a:r>
            <a:r>
              <a:rPr lang="en-US" dirty="0" smtClean="0"/>
              <a:t>FAP)</a:t>
            </a:r>
            <a:r>
              <a:rPr lang="el-GR" dirty="0" smtClean="0"/>
              <a:t> συνδέεται με μεταλλαγές στα ακρότατα σημεία του γονιδίου </a:t>
            </a:r>
            <a:r>
              <a:rPr lang="en-US" dirty="0" smtClean="0"/>
              <a:t>APC </a:t>
            </a:r>
            <a:r>
              <a:rPr lang="el-GR" dirty="0" smtClean="0"/>
              <a:t>ή στο </a:t>
            </a:r>
            <a:r>
              <a:rPr lang="el-GR" dirty="0" err="1" smtClean="0"/>
              <a:t>εξώνιο</a:t>
            </a:r>
            <a:r>
              <a:rPr lang="el-GR" dirty="0" smtClean="0"/>
              <a:t> 9.</a:t>
            </a:r>
          </a:p>
          <a:p>
            <a:pPr>
              <a:defRPr/>
            </a:pPr>
            <a:r>
              <a:rPr lang="el-GR" dirty="0" smtClean="0"/>
              <a:t>Η αυξημένη επίπτωση </a:t>
            </a:r>
            <a:r>
              <a:rPr lang="el-GR" dirty="0" err="1" smtClean="0"/>
              <a:t>δεσμοειδών</a:t>
            </a:r>
            <a:r>
              <a:rPr lang="el-GR" dirty="0" smtClean="0"/>
              <a:t> όγκων σε ασθενείς με </a:t>
            </a:r>
            <a:r>
              <a:rPr lang="en-US" dirty="0" smtClean="0"/>
              <a:t>FAP</a:t>
            </a:r>
            <a:r>
              <a:rPr lang="el-GR" dirty="0" smtClean="0"/>
              <a:t> συνδέεται με μεταλλαγές ανάμεσα στα </a:t>
            </a:r>
            <a:r>
              <a:rPr lang="el-GR" dirty="0" err="1" smtClean="0"/>
              <a:t>κωδικόνια</a:t>
            </a:r>
            <a:r>
              <a:rPr lang="el-GR" dirty="0" smtClean="0"/>
              <a:t> 1445 και 1578 του </a:t>
            </a:r>
            <a:r>
              <a:rPr lang="en-US" dirty="0" smtClean="0"/>
              <a:t>APC.</a:t>
            </a:r>
          </a:p>
          <a:p>
            <a:pPr>
              <a:defRPr/>
            </a:pPr>
            <a:r>
              <a:rPr lang="en-US" dirty="0" smtClean="0"/>
              <a:t>A</a:t>
            </a:r>
            <a:r>
              <a:rPr lang="el-GR" dirty="0" err="1" smtClean="0"/>
              <a:t>υξημένος</a:t>
            </a:r>
            <a:r>
              <a:rPr lang="el-GR" dirty="0" smtClean="0"/>
              <a:t> κίνδυνος ανάπτυξης καρκίνου στο ορθό σχετίζεται με μεταλλαγές στο </a:t>
            </a:r>
            <a:r>
              <a:rPr lang="el-GR" dirty="0" err="1" smtClean="0"/>
              <a:t>εξώνιο</a:t>
            </a:r>
            <a:r>
              <a:rPr lang="el-GR" dirty="0" smtClean="0"/>
              <a:t> 15 και συγκεκριμένα στα </a:t>
            </a:r>
            <a:r>
              <a:rPr lang="el-GR" dirty="0" err="1" smtClean="0"/>
              <a:t>κωδικόνια</a:t>
            </a:r>
            <a:r>
              <a:rPr lang="el-GR" dirty="0" smtClean="0"/>
              <a:t> 1250,1309 &amp; 1328 και ανάμεσα στα </a:t>
            </a:r>
            <a:r>
              <a:rPr lang="el-GR" dirty="0" err="1" smtClean="0"/>
              <a:t>κωδικόνια</a:t>
            </a:r>
            <a:r>
              <a:rPr lang="el-GR" dirty="0" smtClean="0"/>
              <a:t> 1250  &amp; 1464.</a:t>
            </a:r>
            <a:endParaRPr lang="el-GR" dirty="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1 - Τίτλος"/>
          <p:cNvSpPr>
            <a:spLocks noGrp="1"/>
          </p:cNvSpPr>
          <p:nvPr>
            <p:ph type="title" idx="4294967295"/>
          </p:nvPr>
        </p:nvSpPr>
        <p:spPr>
          <a:xfrm>
            <a:off x="0" y="0"/>
            <a:ext cx="9144000" cy="428625"/>
          </a:xfrm>
        </p:spPr>
        <p:txBody>
          <a:bodyPr/>
          <a:lstStyle/>
          <a:p>
            <a:pPr eaLnBrk="1" hangingPunct="1"/>
            <a:r>
              <a:rPr lang="el-GR" sz="2000" dirty="0" smtClean="0"/>
              <a:t>ΣΕ ΑΝΤΙΔΙΑΣΤΟΛΗ</a:t>
            </a:r>
            <a:r>
              <a:rPr lang="en-US" sz="2000" dirty="0" smtClean="0"/>
              <a:t>:</a:t>
            </a:r>
            <a:r>
              <a:rPr lang="el-GR" sz="2000" dirty="0" smtClean="0"/>
              <a:t> </a:t>
            </a:r>
            <a:r>
              <a:rPr lang="en-US" sz="2000" dirty="0" smtClean="0">
                <a:effectLst>
                  <a:outerShdw blurRad="38100" dist="38100" dir="2700000" algn="tl">
                    <a:srgbClr val="000000">
                      <a:alpha val="43137"/>
                    </a:srgbClr>
                  </a:outerShdw>
                </a:effectLst>
              </a:rPr>
              <a:t>MEMON</a:t>
            </a:r>
            <a:r>
              <a:rPr lang="el-GR" sz="2000" dirty="0" smtClean="0">
                <a:effectLst>
                  <a:outerShdw blurRad="38100" dist="38100" dir="2700000" algn="tl">
                    <a:srgbClr val="000000">
                      <a:alpha val="43137"/>
                    </a:srgbClr>
                  </a:outerShdw>
                </a:effectLst>
              </a:rPr>
              <a:t>ΩΜΕΝΟΙ </a:t>
            </a:r>
            <a:r>
              <a:rPr lang="el-GR" sz="2000" dirty="0" smtClean="0"/>
              <a:t>ΑΔΕΝΩΜΑΤΩΔΕΙΣ ΠΟΛΥΠΟΔΕΣ. ΣΠΟΡΑΔΙΚΟΙ</a:t>
            </a:r>
            <a:r>
              <a:rPr lang="en-US" sz="2000" dirty="0" smtClean="0"/>
              <a:t>;</a:t>
            </a:r>
            <a:r>
              <a:rPr lang="el-GR" sz="2000" dirty="0" smtClean="0"/>
              <a:t> </a:t>
            </a:r>
          </a:p>
        </p:txBody>
      </p:sp>
      <p:pic>
        <p:nvPicPr>
          <p:cNvPr id="196611" name="Picture 2" descr="http://www.robbinspathology.com/content/pathology/neo2/neo230.jpg"/>
          <p:cNvPicPr>
            <a:picLocks noChangeAspect="1" noChangeArrowheads="1"/>
          </p:cNvPicPr>
          <p:nvPr/>
        </p:nvPicPr>
        <p:blipFill>
          <a:blip r:embed="rId2" cstate="print"/>
          <a:srcRect/>
          <a:stretch>
            <a:fillRect/>
          </a:stretch>
        </p:blipFill>
        <p:spPr bwMode="auto">
          <a:xfrm>
            <a:off x="214313" y="428625"/>
            <a:ext cx="8715375" cy="6286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700808"/>
          </a:xfrm>
        </p:spPr>
        <p:txBody>
          <a:bodyPr>
            <a:normAutofit/>
          </a:bodyPr>
          <a:lstStyle/>
          <a:p>
            <a:pPr>
              <a:defRPr/>
            </a:pPr>
            <a:r>
              <a:rPr lang="el-GR" sz="3200" b="1" spc="300" dirty="0" err="1" smtClean="0"/>
              <a:t>Διαφοροδιάγνωση</a:t>
            </a:r>
            <a:r>
              <a:rPr lang="el-GR" sz="3200" b="1" spc="300" dirty="0" smtClean="0"/>
              <a:t> </a:t>
            </a:r>
            <a:r>
              <a:rPr lang="el-GR" sz="3200" b="1" spc="300" dirty="0" smtClean="0"/>
              <a:t> </a:t>
            </a:r>
            <a:r>
              <a:rPr lang="el-GR" sz="3200" b="1" spc="600" dirty="0" smtClean="0"/>
              <a:t>κληρονομούμενων</a:t>
            </a:r>
            <a:r>
              <a:rPr lang="el-GR" sz="3200" b="1" spc="300" dirty="0" smtClean="0"/>
              <a:t> </a:t>
            </a:r>
            <a:r>
              <a:rPr lang="el-GR" sz="3200" b="1" dirty="0" smtClean="0"/>
              <a:t>οντοτήτων </a:t>
            </a:r>
            <a:r>
              <a:rPr lang="el-GR" sz="3200" b="1" dirty="0" smtClean="0"/>
              <a:t>σε ασθενείς με &lt;100 </a:t>
            </a:r>
            <a:r>
              <a:rPr lang="el-GR" sz="3200" b="1" dirty="0" err="1" smtClean="0"/>
              <a:t>ορθοκολικούς</a:t>
            </a:r>
            <a:r>
              <a:rPr lang="el-GR" sz="3200" b="1" dirty="0" smtClean="0"/>
              <a:t> </a:t>
            </a:r>
            <a:r>
              <a:rPr lang="el-GR" sz="3200" b="1" dirty="0" err="1" smtClean="0"/>
              <a:t>αδενωματώδεις</a:t>
            </a:r>
            <a:r>
              <a:rPr lang="el-GR" sz="3200" b="1" dirty="0" smtClean="0"/>
              <a:t> πολύποδες</a:t>
            </a:r>
            <a:endParaRPr lang="el-GR" sz="3200" b="1" dirty="0"/>
          </a:p>
        </p:txBody>
      </p:sp>
      <p:sp>
        <p:nvSpPr>
          <p:cNvPr id="3" name="2 - Θέση περιεχομένου"/>
          <p:cNvSpPr>
            <a:spLocks noGrp="1"/>
          </p:cNvSpPr>
          <p:nvPr>
            <p:ph idx="1"/>
          </p:nvPr>
        </p:nvSpPr>
        <p:spPr>
          <a:xfrm>
            <a:off x="0" y="1916832"/>
            <a:ext cx="9144000" cy="4941168"/>
          </a:xfrm>
        </p:spPr>
        <p:txBody>
          <a:bodyPr>
            <a:normAutofit lnSpcReduction="10000"/>
          </a:bodyPr>
          <a:lstStyle/>
          <a:p>
            <a:pPr>
              <a:defRPr/>
            </a:pPr>
            <a:r>
              <a:rPr lang="en-US" dirty="0" smtClean="0">
                <a:effectLst>
                  <a:outerShdw blurRad="38100" dist="38100" dir="2700000" algn="tl">
                    <a:srgbClr val="000000">
                      <a:alpha val="43137"/>
                    </a:srgbClr>
                  </a:outerShdw>
                </a:effectLst>
              </a:rPr>
              <a:t>AFAP</a:t>
            </a:r>
            <a:r>
              <a:rPr lang="en-US" dirty="0" smtClean="0"/>
              <a:t>: </a:t>
            </a:r>
            <a:r>
              <a:rPr lang="el-GR" dirty="0" smtClean="0"/>
              <a:t>έλεγχος </a:t>
            </a:r>
            <a:r>
              <a:rPr lang="el-GR" b="1" spc="300" dirty="0" smtClean="0"/>
              <a:t>γαμετικών</a:t>
            </a:r>
            <a:r>
              <a:rPr lang="el-GR" dirty="0" smtClean="0"/>
              <a:t> μεταλλαγών στο </a:t>
            </a:r>
            <a:r>
              <a:rPr lang="en-US" dirty="0" smtClean="0"/>
              <a:t>APC,</a:t>
            </a:r>
            <a:r>
              <a:rPr lang="el-GR" dirty="0" smtClean="0"/>
              <a:t>παρερμηνεύσιμου τύπου</a:t>
            </a:r>
          </a:p>
          <a:p>
            <a:pPr>
              <a:defRPr/>
            </a:pPr>
            <a:endParaRPr lang="el-GR" dirty="0" smtClean="0"/>
          </a:p>
          <a:p>
            <a:pPr>
              <a:defRPr/>
            </a:pPr>
            <a:r>
              <a:rPr lang="el-GR" dirty="0" smtClean="0">
                <a:effectLst>
                  <a:outerShdw blurRad="38100" dist="38100" dir="2700000" algn="tl">
                    <a:srgbClr val="000000">
                      <a:alpha val="43137"/>
                    </a:srgbClr>
                  </a:outerShdw>
                </a:effectLst>
              </a:rPr>
              <a:t>ΜΑ</a:t>
            </a:r>
            <a:r>
              <a:rPr lang="en-US" dirty="0" smtClean="0">
                <a:effectLst>
                  <a:outerShdw blurRad="38100" dist="38100" dir="2700000" algn="tl">
                    <a:srgbClr val="000000">
                      <a:alpha val="43137"/>
                    </a:srgbClr>
                  </a:outerShdw>
                </a:effectLst>
              </a:rPr>
              <a:t>P</a:t>
            </a:r>
            <a:r>
              <a:rPr lang="en-US" dirty="0" smtClean="0"/>
              <a:t>: </a:t>
            </a:r>
            <a:r>
              <a:rPr lang="el-GR" dirty="0" smtClean="0"/>
              <a:t>έλεγχος γαμετικών , ομόζυγων , </a:t>
            </a:r>
            <a:r>
              <a:rPr lang="el-GR" b="1" dirty="0" err="1" smtClean="0"/>
              <a:t>αυτοσωμικής</a:t>
            </a:r>
            <a:r>
              <a:rPr lang="en-US" b="1" dirty="0" smtClean="0"/>
              <a:t> </a:t>
            </a:r>
            <a:r>
              <a:rPr lang="el-GR" dirty="0" smtClean="0"/>
              <a:t> </a:t>
            </a:r>
            <a:r>
              <a:rPr lang="el-GR" b="1" i="1" spc="600" dirty="0" smtClean="0"/>
              <a:t>υπολειπόμενης</a:t>
            </a:r>
            <a:r>
              <a:rPr lang="el-GR" dirty="0" smtClean="0"/>
              <a:t> κληρονομικότητας  μεταλλαγών στο γονίδιο </a:t>
            </a:r>
            <a:r>
              <a:rPr lang="en-US" dirty="0" smtClean="0"/>
              <a:t>M</a:t>
            </a:r>
            <a:r>
              <a:rPr lang="el-GR" dirty="0" smtClean="0"/>
              <a:t>(</a:t>
            </a:r>
            <a:r>
              <a:rPr lang="en-US" dirty="0" smtClean="0"/>
              <a:t>UT</a:t>
            </a:r>
            <a:r>
              <a:rPr lang="el-GR" dirty="0" smtClean="0"/>
              <a:t>)</a:t>
            </a:r>
            <a:r>
              <a:rPr lang="en-US" dirty="0" smtClean="0"/>
              <a:t>YH.T</a:t>
            </a:r>
            <a:r>
              <a:rPr lang="el-GR" dirty="0" smtClean="0"/>
              <a:t>ο εν λόγω γονίδιο αλληλεπιδρά με το </a:t>
            </a:r>
            <a:r>
              <a:rPr lang="en-US" dirty="0" smtClean="0"/>
              <a:t>MSH6 </a:t>
            </a:r>
            <a:r>
              <a:rPr lang="el-GR" dirty="0" smtClean="0"/>
              <a:t>στην </a:t>
            </a:r>
            <a:r>
              <a:rPr lang="el-GR" u="sng" dirty="0" smtClean="0">
                <a:effectLst>
                  <a:outerShdw blurRad="38100" dist="38100" dir="2700000" algn="tl">
                    <a:srgbClr val="000000">
                      <a:alpha val="43137"/>
                    </a:srgbClr>
                  </a:outerShdw>
                </a:effectLst>
              </a:rPr>
              <a:t>επιδιόρθωση</a:t>
            </a:r>
            <a:r>
              <a:rPr lang="el-GR" dirty="0" smtClean="0"/>
              <a:t> αποκομμένων  βάσεων.</a:t>
            </a:r>
          </a:p>
          <a:p>
            <a:pPr>
              <a:defRPr/>
            </a:pPr>
            <a:endParaRPr lang="el-GR" dirty="0" smtClean="0"/>
          </a:p>
          <a:p>
            <a:pPr>
              <a:defRPr/>
            </a:pPr>
            <a:r>
              <a:rPr lang="el-GR" dirty="0" smtClean="0"/>
              <a:t> </a:t>
            </a:r>
            <a:r>
              <a:rPr lang="el-GR" dirty="0" smtClean="0">
                <a:effectLst>
                  <a:outerShdw blurRad="38100" dist="38100" dir="2700000" algn="tl">
                    <a:srgbClr val="000000">
                      <a:alpha val="43137"/>
                    </a:srgbClr>
                  </a:outerShdw>
                </a:effectLst>
              </a:rPr>
              <a:t>Σύνδρομο </a:t>
            </a:r>
            <a:r>
              <a:rPr lang="en-US" dirty="0" smtClean="0">
                <a:effectLst>
                  <a:outerShdw blurRad="38100" dist="38100" dir="2700000" algn="tl">
                    <a:srgbClr val="000000">
                      <a:alpha val="43137"/>
                    </a:srgbClr>
                  </a:outerShdw>
                </a:effectLst>
              </a:rPr>
              <a:t>Lynch</a:t>
            </a:r>
            <a:r>
              <a:rPr lang="el-GR"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HNPCC)</a:t>
            </a:r>
            <a:endParaRPr lang="el-GR"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764704"/>
            <a:ext cx="9144000" cy="652935"/>
          </a:xfrm>
        </p:spPr>
        <p:txBody>
          <a:bodyPr>
            <a:normAutofit fontScale="90000"/>
          </a:bodyPr>
          <a:lstStyle/>
          <a:p>
            <a:pPr>
              <a:defRPr/>
            </a:pPr>
            <a:r>
              <a:rPr lang="el-GR" sz="2700" dirty="0" smtClean="0">
                <a:solidFill>
                  <a:schemeClr val="tx1"/>
                </a:solidFill>
              </a:rPr>
              <a:t>ΑΝΤΙΔΙΑΣΤΟΛΗ </a:t>
            </a:r>
            <a:r>
              <a:rPr lang="el-GR" sz="2700" dirty="0" smtClean="0">
                <a:solidFill>
                  <a:schemeClr val="tx1"/>
                </a:solidFill>
                <a:effectLst>
                  <a:outerShdw blurRad="38100" dist="38100" dir="2700000" algn="tl">
                    <a:srgbClr val="000000">
                      <a:alpha val="43137"/>
                    </a:srgbClr>
                  </a:outerShdw>
                </a:effectLst>
              </a:rPr>
              <a:t>ΣΥΝΗΘΟΥΣ/ΣΥΜΒΑΤΙΚΟΥ ΑΔΕΝΩΜΑΤΟΣ </a:t>
            </a:r>
            <a:r>
              <a:rPr lang="el-GR" sz="2700" dirty="0" smtClean="0">
                <a:solidFill>
                  <a:schemeClr val="tx1"/>
                </a:solidFill>
              </a:rPr>
              <a:t>(</a:t>
            </a:r>
            <a:r>
              <a:rPr lang="el-GR" sz="2700" dirty="0" smtClean="0">
                <a:solidFill>
                  <a:schemeClr val="tx1"/>
                </a:solidFill>
                <a:effectLst>
                  <a:outerShdw blurRad="38100" dist="38100" dir="2700000" algn="tl">
                    <a:srgbClr val="000000">
                      <a:alpha val="43137"/>
                    </a:srgbClr>
                  </a:outerShdw>
                </a:effectLst>
              </a:rPr>
              <a:t>ΑΔΕΝΩΜΑΤΩΔΟΥΣ  ΠΟΛΥΠΟΔΑ</a:t>
            </a:r>
            <a:r>
              <a:rPr lang="el-GR" sz="2700" dirty="0" smtClean="0">
                <a:solidFill>
                  <a:schemeClr val="tx1"/>
                </a:solidFill>
              </a:rPr>
              <a:t>) </a:t>
            </a:r>
            <a:r>
              <a:rPr lang="en-US" sz="2700" dirty="0" smtClean="0">
                <a:solidFill>
                  <a:schemeClr val="tx1"/>
                </a:solidFill>
              </a:rPr>
              <a:t>&amp;</a:t>
            </a:r>
            <a:r>
              <a:rPr lang="el-GR" sz="2700" dirty="0" smtClean="0">
                <a:solidFill>
                  <a:schemeClr val="tx1"/>
                </a:solidFill>
              </a:rPr>
              <a:t> </a:t>
            </a:r>
            <a:r>
              <a:rPr lang="el-GR" sz="2700" b="1" dirty="0" smtClean="0">
                <a:solidFill>
                  <a:schemeClr val="tx1"/>
                </a:solidFill>
                <a:effectLst>
                  <a:outerShdw blurRad="38100" dist="38100" dir="2700000" algn="tl">
                    <a:srgbClr val="000000">
                      <a:alpha val="43137"/>
                    </a:srgbClr>
                  </a:outerShdw>
                </a:effectLst>
              </a:rPr>
              <a:t>ΟΔΟΝΤΩΤΗΣ ΕΞΕΡΓΑΣΙΑΣ</a:t>
            </a:r>
            <a:r>
              <a:rPr lang="el-GR" sz="2700" dirty="0" smtClean="0">
                <a:solidFill>
                  <a:schemeClr val="accent1">
                    <a:lumMod val="50000"/>
                  </a:schemeClr>
                </a:solidFill>
              </a:rPr>
              <a:t/>
            </a:r>
            <a:br>
              <a:rPr lang="el-GR" sz="2700" dirty="0" smtClean="0">
                <a:solidFill>
                  <a:schemeClr val="accent1">
                    <a:lumMod val="50000"/>
                  </a:schemeClr>
                </a:solidFill>
              </a:rPr>
            </a:br>
            <a:r>
              <a:rPr lang="el-GR" sz="2700" dirty="0" smtClean="0">
                <a:solidFill>
                  <a:schemeClr val="tx1"/>
                </a:solidFill>
              </a:rPr>
              <a:t>ΙΣΤΟΠΑΘΟΛΟΓΙΚΗ ΟΡΟΛΟΓΙΑ ΓΙΑ </a:t>
            </a:r>
            <a:r>
              <a:rPr lang="el-GR" sz="2700" b="1" dirty="0" smtClean="0">
                <a:solidFill>
                  <a:schemeClr val="tx1"/>
                </a:solidFill>
                <a:effectLst>
                  <a:outerShdw blurRad="38100" dist="38100" dir="2700000" algn="tl">
                    <a:srgbClr val="000000">
                      <a:alpha val="43137"/>
                    </a:srgbClr>
                  </a:outerShdw>
                </a:effectLst>
              </a:rPr>
              <a:t>ΟΔΟΝΤΩΤΕΣ</a:t>
            </a:r>
            <a:r>
              <a:rPr lang="el-GR" sz="2700" dirty="0" smtClean="0">
                <a:solidFill>
                  <a:schemeClr val="tx1"/>
                </a:solidFill>
              </a:rPr>
              <a:t> ΕΞΕΡΓΑΣΙΕΣ </a:t>
            </a:r>
            <a:br>
              <a:rPr lang="el-GR" sz="2700" dirty="0" smtClean="0">
                <a:solidFill>
                  <a:schemeClr val="tx1"/>
                </a:solidFill>
              </a:rPr>
            </a:br>
            <a:r>
              <a:rPr lang="el-GR" sz="1600" dirty="0" smtClean="0"/>
              <a:t>Εξ ορισμού διαπιστώνεται </a:t>
            </a:r>
            <a:r>
              <a:rPr lang="el-GR" sz="1600" dirty="0" smtClean="0">
                <a:effectLst>
                  <a:outerShdw blurRad="38100" dist="38100" dir="2700000" algn="tl">
                    <a:srgbClr val="000000">
                      <a:alpha val="43137"/>
                    </a:srgbClr>
                  </a:outerShdw>
                </a:effectLst>
              </a:rPr>
              <a:t>οδοντωτή ή αστεροειδής προαύλια παρυφή </a:t>
            </a:r>
            <a:r>
              <a:rPr lang="el-GR" sz="1600" dirty="0" smtClean="0"/>
              <a:t> των αδενικών σχηματισμών των εξεργασιών, κατά τη μικροσκόπηση.</a:t>
            </a:r>
            <a:r>
              <a:rPr lang="el-GR" sz="1600" dirty="0"/>
              <a:t> Η παρουσία </a:t>
            </a:r>
            <a:r>
              <a:rPr lang="el-GR" sz="1600" b="1" dirty="0"/>
              <a:t>δυσπλασίας</a:t>
            </a:r>
            <a:r>
              <a:rPr lang="el-GR" sz="1600" dirty="0"/>
              <a:t> στην επίπεδη οδοντωτή αλλοίωση και στο συμβατικό οδοντωτό αδένωμα συνιστούν προχωρημένες, μορφολογικά και μοριακά, αλλοιώσεις που τείνουν προς το κακόηθες άκρο του φάσματος, επιβάλλοντας επαγρύπνηση και τακτική ενδοσκοπική παρακολούθηση του ασθενούς. </a:t>
            </a:r>
            <a:r>
              <a:rPr lang="el-GR" sz="1600" dirty="0" smtClean="0"/>
              <a:t/>
            </a:r>
            <a:br>
              <a:rPr lang="el-GR" sz="1600" dirty="0" smtClean="0"/>
            </a:br>
            <a:endParaRPr lang="el-GR" sz="1600" dirty="0">
              <a:solidFill>
                <a:schemeClr val="tx1"/>
              </a:solidFill>
            </a:endParaRPr>
          </a:p>
        </p:txBody>
      </p:sp>
      <p:sp>
        <p:nvSpPr>
          <p:cNvPr id="3" name="2 - Θέση περιεχομένου"/>
          <p:cNvSpPr>
            <a:spLocks noGrp="1"/>
          </p:cNvSpPr>
          <p:nvPr>
            <p:ph idx="1"/>
          </p:nvPr>
        </p:nvSpPr>
        <p:spPr>
          <a:xfrm>
            <a:off x="-108520" y="1988840"/>
            <a:ext cx="9252520" cy="5328592"/>
          </a:xfrm>
        </p:spPr>
        <p:txBody>
          <a:bodyPr>
            <a:normAutofit fontScale="62500" lnSpcReduction="20000"/>
          </a:bodyPr>
          <a:lstStyle/>
          <a:p>
            <a:pPr algn="just">
              <a:defRPr/>
            </a:pPr>
            <a:r>
              <a:rPr lang="el-GR" b="1" dirty="0" err="1" smtClean="0"/>
              <a:t>Υπερπλαστικός</a:t>
            </a:r>
            <a:r>
              <a:rPr lang="el-GR" b="1" dirty="0" smtClean="0"/>
              <a:t> πολύποδας </a:t>
            </a:r>
            <a:r>
              <a:rPr lang="el-GR" dirty="0" smtClean="0"/>
              <a:t>[ ποικιλίες</a:t>
            </a:r>
            <a:r>
              <a:rPr lang="en-US" dirty="0" smtClean="0"/>
              <a:t>: </a:t>
            </a:r>
            <a:r>
              <a:rPr lang="el-GR" dirty="0" err="1" smtClean="0"/>
              <a:t>μικροφυσαλιδώδης</a:t>
            </a:r>
            <a:r>
              <a:rPr lang="el-GR" dirty="0" smtClean="0"/>
              <a:t> ( ΔΔ</a:t>
            </a:r>
            <a:r>
              <a:rPr lang="en-US" dirty="0" smtClean="0"/>
              <a:t>: TSA &amp; SSL</a:t>
            </a:r>
            <a:r>
              <a:rPr lang="el-GR" dirty="0" smtClean="0"/>
              <a:t>, βλ. παρακάτω </a:t>
            </a:r>
            <a:r>
              <a:rPr lang="en-US" dirty="0" smtClean="0"/>
              <a:t>),</a:t>
            </a:r>
            <a:r>
              <a:rPr lang="el-GR" dirty="0" smtClean="0"/>
              <a:t> πλούσια σε καλυκοειδή κύτταρα].</a:t>
            </a:r>
            <a:r>
              <a:rPr lang="el-GR" dirty="0"/>
              <a:t> Αποτελεί τη συχνότερα </a:t>
            </a:r>
            <a:r>
              <a:rPr lang="el-GR" dirty="0" err="1"/>
              <a:t>απαντώμενη</a:t>
            </a:r>
            <a:r>
              <a:rPr lang="el-GR" dirty="0"/>
              <a:t> οδοντωτή βλάβη του βλεννογόνου του </a:t>
            </a:r>
            <a:r>
              <a:rPr lang="el-GR" dirty="0" err="1"/>
              <a:t>παχέος</a:t>
            </a:r>
            <a:r>
              <a:rPr lang="el-GR" dirty="0"/>
              <a:t> εντέρου στην καθ’ ημέρα κλινική πράξη. Ενδοσκοπικά</a:t>
            </a:r>
            <a:r>
              <a:rPr lang="el-GR" dirty="0" smtClean="0"/>
              <a:t>, </a:t>
            </a:r>
            <a:r>
              <a:rPr lang="el-GR" dirty="0"/>
              <a:t>εντοπίζεται συχνότερα στο </a:t>
            </a:r>
            <a:r>
              <a:rPr lang="el-GR" dirty="0">
                <a:effectLst>
                  <a:outerShdw blurRad="38100" dist="38100" dir="2700000" algn="tl">
                    <a:srgbClr val="000000">
                      <a:alpha val="43137"/>
                    </a:srgbClr>
                  </a:outerShdw>
                </a:effectLst>
              </a:rPr>
              <a:t>αριστερό κόλον </a:t>
            </a:r>
            <a:r>
              <a:rPr lang="el-GR" dirty="0"/>
              <a:t>και το </a:t>
            </a:r>
            <a:r>
              <a:rPr lang="el-GR" dirty="0">
                <a:effectLst>
                  <a:outerShdw blurRad="38100" dist="38100" dir="2700000" algn="tl">
                    <a:srgbClr val="000000">
                      <a:alpha val="43137"/>
                    </a:srgbClr>
                  </a:outerShdw>
                </a:effectLst>
              </a:rPr>
              <a:t>ορθό</a:t>
            </a:r>
            <a:r>
              <a:rPr lang="el-GR" dirty="0"/>
              <a:t> και είναι σχετικά μικρού </a:t>
            </a:r>
            <a:r>
              <a:rPr lang="el-GR" dirty="0" err="1" smtClean="0"/>
              <a:t>μεγέθους.Οι</a:t>
            </a:r>
            <a:r>
              <a:rPr lang="el-GR" dirty="0" smtClean="0"/>
              <a:t> </a:t>
            </a:r>
            <a:r>
              <a:rPr lang="el-GR" dirty="0" err="1"/>
              <a:t>υπερπλαστικοί</a:t>
            </a:r>
            <a:r>
              <a:rPr lang="el-GR" dirty="0"/>
              <a:t> πολύποδες δεν εμφανίζουν σημαντικό δυναμικό κακοήθους εξαλλαγής και η ύπαρξή τους δεν επηρεάζει το πρόγραμμα ενδοσκοπικής επιτήρησης του ασθενούς. </a:t>
            </a:r>
            <a:endParaRPr lang="el-GR" dirty="0" smtClean="0"/>
          </a:p>
          <a:p>
            <a:pPr algn="just">
              <a:defRPr/>
            </a:pPr>
            <a:r>
              <a:rPr lang="el-GR" b="1" dirty="0"/>
              <a:t>Επίπεδη </a:t>
            </a:r>
            <a:r>
              <a:rPr lang="en-US" b="1" dirty="0" smtClean="0"/>
              <a:t>(</a:t>
            </a:r>
            <a:r>
              <a:rPr lang="el-GR" b="1" dirty="0" smtClean="0"/>
              <a:t>άμισχη) οδοντωτή </a:t>
            </a:r>
            <a:r>
              <a:rPr lang="el-GR" b="1" dirty="0"/>
              <a:t>αλλοίωση </a:t>
            </a:r>
            <a:r>
              <a:rPr lang="el-GR" dirty="0"/>
              <a:t>(</a:t>
            </a:r>
            <a:r>
              <a:rPr lang="en-US" dirty="0"/>
              <a:t>sessile serrated lesion – </a:t>
            </a:r>
            <a:r>
              <a:rPr lang="en-US" b="1" dirty="0"/>
              <a:t>SSL</a:t>
            </a:r>
            <a:r>
              <a:rPr lang="en-US" dirty="0"/>
              <a:t>) </a:t>
            </a:r>
            <a:r>
              <a:rPr lang="el-GR" dirty="0"/>
              <a:t>και </a:t>
            </a:r>
            <a:r>
              <a:rPr lang="el-GR" b="1" dirty="0"/>
              <a:t>επίπεδη </a:t>
            </a:r>
            <a:r>
              <a:rPr lang="el-GR" b="1" dirty="0" smtClean="0"/>
              <a:t>(άμισχη) οδοντωτή </a:t>
            </a:r>
            <a:r>
              <a:rPr lang="el-GR" b="1" dirty="0"/>
              <a:t>αλλοίωση με δυσπλασία </a:t>
            </a:r>
            <a:r>
              <a:rPr lang="el-GR" dirty="0"/>
              <a:t>(</a:t>
            </a:r>
            <a:r>
              <a:rPr lang="en-US" dirty="0"/>
              <a:t>sessile serrated lesion with dysplasia – </a:t>
            </a:r>
            <a:r>
              <a:rPr lang="en-US" b="1" dirty="0"/>
              <a:t>SSLD</a:t>
            </a:r>
            <a:r>
              <a:rPr lang="en-US" dirty="0" smtClean="0"/>
              <a:t>)</a:t>
            </a:r>
            <a:r>
              <a:rPr lang="el-GR" dirty="0" smtClean="0"/>
              <a:t>.</a:t>
            </a:r>
            <a:r>
              <a:rPr lang="en-US" dirty="0" smtClean="0"/>
              <a:t> </a:t>
            </a:r>
            <a:r>
              <a:rPr lang="el-GR" dirty="0"/>
              <a:t>Πρόκειται για τη δεύτερη σε συχνότητα οδοντωτή βλάβη του βλεννογόνου του </a:t>
            </a:r>
            <a:r>
              <a:rPr lang="el-GR" dirty="0" err="1"/>
              <a:t>παχέος</a:t>
            </a:r>
            <a:r>
              <a:rPr lang="el-GR" dirty="0"/>
              <a:t> εντέρου (15-20%), εντοπιζόμενη συχνότερα στο </a:t>
            </a:r>
            <a:r>
              <a:rPr lang="el-GR" dirty="0">
                <a:effectLst>
                  <a:outerShdw blurRad="38100" dist="38100" dir="2700000" algn="tl">
                    <a:srgbClr val="000000">
                      <a:alpha val="43137"/>
                    </a:srgbClr>
                  </a:outerShdw>
                </a:effectLst>
              </a:rPr>
              <a:t>εγγύς (ανιόν-</a:t>
            </a:r>
            <a:r>
              <a:rPr lang="el-GR" dirty="0" err="1">
                <a:effectLst>
                  <a:outerShdw blurRad="38100" dist="38100" dir="2700000" algn="tl">
                    <a:srgbClr val="000000">
                      <a:alpha val="43137"/>
                    </a:srgbClr>
                  </a:outerShdw>
                </a:effectLst>
              </a:rPr>
              <a:t>εγκάρσι</a:t>
            </a:r>
            <a:r>
              <a:rPr lang="el-GR" dirty="0">
                <a:effectLst>
                  <a:outerShdw blurRad="38100" dist="38100" dir="2700000" algn="tl">
                    <a:srgbClr val="000000">
                      <a:alpha val="43137"/>
                    </a:srgbClr>
                  </a:outerShdw>
                </a:effectLst>
              </a:rPr>
              <a:t>ο) κόλον</a:t>
            </a:r>
            <a:r>
              <a:rPr lang="el-GR" dirty="0"/>
              <a:t> ως άμισχες ή επίπεδες βλεννογονικές βλάβες, συνήθως άνω των 5χιλ. σε μέγιστη διάμετρο.</a:t>
            </a:r>
            <a:endParaRPr lang="el-GR" dirty="0" smtClean="0"/>
          </a:p>
          <a:p>
            <a:pPr algn="just">
              <a:defRPr/>
            </a:pPr>
            <a:r>
              <a:rPr lang="el-GR" dirty="0" smtClean="0"/>
              <a:t>(Κλασικό, «παραδοσιακό») </a:t>
            </a:r>
            <a:r>
              <a:rPr lang="el-GR" b="1" dirty="0" smtClean="0"/>
              <a:t>συμβατικό  οδοντωτό αδένωμα </a:t>
            </a:r>
            <a:r>
              <a:rPr lang="el-GR" dirty="0" smtClean="0"/>
              <a:t>(</a:t>
            </a:r>
            <a:r>
              <a:rPr lang="en-US" b="1" dirty="0" smtClean="0"/>
              <a:t>TSA</a:t>
            </a:r>
            <a:r>
              <a:rPr lang="en-US" dirty="0" smtClean="0"/>
              <a:t>)</a:t>
            </a:r>
            <a:r>
              <a:rPr lang="el-GR" dirty="0" smtClean="0"/>
              <a:t>.</a:t>
            </a:r>
            <a:r>
              <a:rPr lang="el-GR" dirty="0"/>
              <a:t> Η σπανιότερη εκ των οδοντωτών αλλοιώσεων (1-6</a:t>
            </a:r>
            <a:r>
              <a:rPr lang="el-GR" dirty="0" smtClean="0"/>
              <a:t>%). Εμφανίζεται </a:t>
            </a:r>
            <a:r>
              <a:rPr lang="el-GR" dirty="0"/>
              <a:t>κλινικά ως ευμεγέθης, συνηθέστερα </a:t>
            </a:r>
            <a:r>
              <a:rPr lang="el-GR" dirty="0" err="1">
                <a:effectLst>
                  <a:outerShdw blurRad="38100" dist="38100" dir="2700000" algn="tl">
                    <a:srgbClr val="000000">
                      <a:alpha val="43137"/>
                    </a:srgbClr>
                  </a:outerShdw>
                </a:effectLst>
              </a:rPr>
              <a:t>έμμισχος</a:t>
            </a:r>
            <a:r>
              <a:rPr lang="el-GR" dirty="0"/>
              <a:t> πολύποδας στο </a:t>
            </a:r>
            <a:r>
              <a:rPr lang="el-GR" dirty="0">
                <a:effectLst>
                  <a:outerShdw blurRad="38100" dist="38100" dir="2700000" algn="tl">
                    <a:srgbClr val="000000">
                      <a:alpha val="43137"/>
                    </a:srgbClr>
                  </a:outerShdw>
                </a:effectLst>
              </a:rPr>
              <a:t>αριστερό κόλον </a:t>
            </a:r>
            <a:r>
              <a:rPr lang="el-GR" dirty="0"/>
              <a:t>και το </a:t>
            </a:r>
            <a:r>
              <a:rPr lang="el-GR" dirty="0">
                <a:effectLst>
                  <a:outerShdw blurRad="38100" dist="38100" dir="2700000" algn="tl">
                    <a:srgbClr val="000000">
                      <a:alpha val="43137"/>
                    </a:srgbClr>
                  </a:outerShdw>
                </a:effectLst>
              </a:rPr>
              <a:t>ορθό</a:t>
            </a:r>
            <a:r>
              <a:rPr lang="el-GR" dirty="0"/>
              <a:t> και, σπανιότερα, ως </a:t>
            </a:r>
            <a:r>
              <a:rPr lang="el-GR" dirty="0">
                <a:effectLst>
                  <a:outerShdw blurRad="38100" dist="38100" dir="2700000" algn="tl">
                    <a:srgbClr val="000000">
                      <a:alpha val="43137"/>
                    </a:srgbClr>
                  </a:outerShdw>
                </a:effectLst>
              </a:rPr>
              <a:t>επίπεδη</a:t>
            </a:r>
            <a:r>
              <a:rPr lang="el-GR" dirty="0"/>
              <a:t> αλλοίωση στο </a:t>
            </a:r>
            <a:r>
              <a:rPr lang="el-GR" dirty="0">
                <a:effectLst>
                  <a:outerShdw blurRad="38100" dist="38100" dir="2700000" algn="tl">
                    <a:srgbClr val="000000">
                      <a:alpha val="43137"/>
                    </a:srgbClr>
                  </a:outerShdw>
                </a:effectLst>
              </a:rPr>
              <a:t>δεξιό κόλον</a:t>
            </a:r>
            <a:r>
              <a:rPr lang="el-GR" dirty="0"/>
              <a:t>. </a:t>
            </a:r>
            <a:endParaRPr lang="en-US" dirty="0" smtClean="0"/>
          </a:p>
          <a:p>
            <a:pPr algn="just">
              <a:defRPr/>
            </a:pPr>
            <a:r>
              <a:rPr lang="el-GR" dirty="0" smtClean="0"/>
              <a:t>Οδοντωτό αδένωμα, </a:t>
            </a:r>
            <a:r>
              <a:rPr lang="el-GR" dirty="0"/>
              <a:t>μη ταξινομούμενο (</a:t>
            </a:r>
            <a:r>
              <a:rPr lang="el-GR" dirty="0" err="1"/>
              <a:t>unclassified</a:t>
            </a:r>
            <a:r>
              <a:rPr lang="el-GR" dirty="0" smtClean="0"/>
              <a:t>) / [</a:t>
            </a:r>
            <a:r>
              <a:rPr lang="el-GR" dirty="0" smtClean="0">
                <a:effectLst>
                  <a:outerShdw blurRad="38100" dist="38100" dir="2700000" algn="tl">
                    <a:srgbClr val="000000">
                      <a:alpha val="43137"/>
                    </a:srgbClr>
                  </a:outerShdw>
                </a:effectLst>
              </a:rPr>
              <a:t>Μικτός</a:t>
            </a:r>
            <a:r>
              <a:rPr lang="el-GR" dirty="0" smtClean="0"/>
              <a:t> </a:t>
            </a:r>
            <a:r>
              <a:rPr lang="el-GR" dirty="0"/>
              <a:t>οδοντωτός πολύποδας (ανάλυση επιμέρους συστατικών του</a:t>
            </a:r>
            <a:r>
              <a:rPr lang="el-GR" dirty="0" smtClean="0"/>
              <a:t>)]</a:t>
            </a:r>
            <a:endParaRPr lang="el-GR" dirty="0"/>
          </a:p>
          <a:p>
            <a:pPr>
              <a:defRPr/>
            </a:pPr>
            <a:endParaRPr lang="el-GR" dirty="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1755"/>
          <p:cNvPicPr>
            <a:picLocks noChangeAspect="1" noChangeArrowheads="1"/>
          </p:cNvPicPr>
          <p:nvPr/>
        </p:nvPicPr>
        <p:blipFill>
          <a:blip r:embed="rId2" cstate="print"/>
          <a:srcRect/>
          <a:stretch>
            <a:fillRect/>
          </a:stretch>
        </p:blipFill>
        <p:spPr bwMode="auto">
          <a:xfrm>
            <a:off x="1258888" y="0"/>
            <a:ext cx="6650037"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AutoShape 2" descr="serated"/>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l-GR"/>
          </a:p>
        </p:txBody>
      </p:sp>
      <p:pic>
        <p:nvPicPr>
          <p:cNvPr id="204803" name="Picture 3" descr="serated"/>
          <p:cNvPicPr>
            <a:picLocks noChangeAspect="1" noChangeArrowheads="1"/>
          </p:cNvPicPr>
          <p:nvPr/>
        </p:nvPicPr>
        <p:blipFill>
          <a:blip r:embed="rId2" cstate="print"/>
          <a:srcRect/>
          <a:stretch>
            <a:fillRect/>
          </a:stretch>
        </p:blipFill>
        <p:spPr bwMode="auto">
          <a:xfrm>
            <a:off x="323850" y="908050"/>
            <a:ext cx="3519488" cy="5761038"/>
          </a:xfrm>
          <a:prstGeom prst="rect">
            <a:avLst/>
          </a:prstGeom>
          <a:noFill/>
          <a:ln w="9525">
            <a:noFill/>
            <a:miter lim="800000"/>
            <a:headEnd/>
            <a:tailEnd/>
          </a:ln>
        </p:spPr>
      </p:pic>
      <p:sp>
        <p:nvSpPr>
          <p:cNvPr id="163844" name="Text Box 5"/>
          <p:cNvSpPr txBox="1">
            <a:spLocks noChangeArrowheads="1"/>
          </p:cNvSpPr>
          <p:nvPr/>
        </p:nvSpPr>
        <p:spPr bwMode="auto">
          <a:xfrm>
            <a:off x="611188" y="188913"/>
            <a:ext cx="7921625" cy="584200"/>
          </a:xfrm>
          <a:prstGeom prst="rect">
            <a:avLst/>
          </a:prstGeom>
          <a:noFill/>
          <a:ln w="9525">
            <a:noFill/>
            <a:miter lim="800000"/>
            <a:headEnd/>
            <a:tailEnd/>
          </a:ln>
        </p:spPr>
        <p:txBody>
          <a:bodyPr>
            <a:spAutoFit/>
          </a:bodyPr>
          <a:lstStyle/>
          <a:p>
            <a:pPr algn="ctr">
              <a:spcBef>
                <a:spcPct val="50000"/>
              </a:spcBef>
              <a:defRPr/>
            </a:pPr>
            <a:r>
              <a:rPr lang="el-GR" sz="3200" b="1" spc="600" dirty="0" err="1"/>
              <a:t>Υπερπλαστική</a:t>
            </a:r>
            <a:r>
              <a:rPr lang="el-GR" sz="3200" b="1" dirty="0"/>
              <a:t> </a:t>
            </a:r>
            <a:r>
              <a:rPr lang="el-GR" sz="3200" b="1" dirty="0" err="1"/>
              <a:t>πολυποδίαση</a:t>
            </a:r>
            <a:r>
              <a:rPr lang="el-GR" sz="3200" b="1" dirty="0"/>
              <a:t> </a:t>
            </a:r>
          </a:p>
        </p:txBody>
      </p:sp>
      <p:pic>
        <p:nvPicPr>
          <p:cNvPr id="204805" name="Picture 2" descr="http://www.biomedcentral.com/content/figures/1471-2350-9-44-1-l.jpg"/>
          <p:cNvPicPr>
            <a:picLocks noChangeAspect="1" noChangeArrowheads="1"/>
          </p:cNvPicPr>
          <p:nvPr/>
        </p:nvPicPr>
        <p:blipFill>
          <a:blip r:embed="rId3" cstate="print"/>
          <a:srcRect/>
          <a:stretch>
            <a:fillRect/>
          </a:stretch>
        </p:blipFill>
        <p:spPr bwMode="auto">
          <a:xfrm>
            <a:off x="3995738" y="769938"/>
            <a:ext cx="4824412" cy="60880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1756"/>
          <p:cNvPicPr>
            <a:picLocks noChangeAspect="1" noChangeArrowheads="1"/>
          </p:cNvPicPr>
          <p:nvPr/>
        </p:nvPicPr>
        <p:blipFill>
          <a:blip r:embed="rId2" cstate="print"/>
          <a:srcRect/>
          <a:stretch>
            <a:fillRect/>
          </a:stretch>
        </p:blipFill>
        <p:spPr bwMode="auto">
          <a:xfrm>
            <a:off x="755650" y="1484313"/>
            <a:ext cx="7740650" cy="5805487"/>
          </a:xfrm>
          <a:prstGeom prst="rect">
            <a:avLst/>
          </a:prstGeom>
          <a:noFill/>
          <a:ln w="9525">
            <a:noFill/>
            <a:miter lim="800000"/>
            <a:headEnd/>
            <a:tailEnd/>
          </a:ln>
        </p:spPr>
      </p:pic>
      <p:sp>
        <p:nvSpPr>
          <p:cNvPr id="3" name="1 - Τίτλος"/>
          <p:cNvSpPr txBox="1">
            <a:spLocks/>
          </p:cNvSpPr>
          <p:nvPr/>
        </p:nvSpPr>
        <p:spPr>
          <a:xfrm>
            <a:off x="457200" y="274638"/>
            <a:ext cx="8229600" cy="1143000"/>
          </a:xfrm>
          <a:prstGeom prst="rect">
            <a:avLst/>
          </a:prstGeom>
        </p:spPr>
        <p:txBody>
          <a:bodyPr/>
          <a:lstStyle/>
          <a:p>
            <a:pPr algn="ctr" eaLnBrk="0" hangingPunct="0">
              <a:defRPr/>
            </a:pPr>
            <a:r>
              <a:rPr lang="en-US" sz="4400" b="1" kern="0" dirty="0">
                <a:solidFill>
                  <a:schemeClr val="tx2"/>
                </a:solidFill>
                <a:effectLst>
                  <a:outerShdw blurRad="38100" dist="38100" dir="2700000" algn="tl">
                    <a:srgbClr val="000000">
                      <a:alpha val="43137"/>
                    </a:srgbClr>
                  </a:outerShdw>
                </a:effectLst>
                <a:latin typeface="+mj-lt"/>
                <a:ea typeface="+mj-ea"/>
                <a:cs typeface="+mj-cs"/>
              </a:rPr>
              <a:t>O</a:t>
            </a:r>
            <a:r>
              <a:rPr lang="el-GR" sz="4400" b="1" kern="0" dirty="0">
                <a:solidFill>
                  <a:schemeClr val="tx2"/>
                </a:solidFill>
                <a:effectLst>
                  <a:outerShdw blurRad="38100" dist="38100" dir="2700000" algn="tl">
                    <a:srgbClr val="000000">
                      <a:alpha val="43137"/>
                    </a:srgbClr>
                  </a:outerShdw>
                </a:effectLst>
                <a:latin typeface="+mj-lt"/>
                <a:ea typeface="+mj-ea"/>
                <a:cs typeface="+mj-cs"/>
              </a:rPr>
              <a:t>ΔΟΝΤΩΤΗ ΔΙΑΜΟΡΦΩΣΗ</a:t>
            </a:r>
            <a:endParaRPr lang="el-GR" sz="4400" kern="0" dirty="0">
              <a:solidFill>
                <a:schemeClr val="tx2"/>
              </a:solidFill>
              <a:latin typeface="+mj-lt"/>
              <a:ea typeface="+mj-ea"/>
              <a:cs typeface="+mj-cs"/>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a8"/>
          <p:cNvPicPr>
            <a:picLocks noChangeAspect="1" noChangeArrowheads="1"/>
          </p:cNvPicPr>
          <p:nvPr/>
        </p:nvPicPr>
        <p:blipFill>
          <a:blip r:embed="rId2" cstate="print"/>
          <a:srcRect/>
          <a:stretch>
            <a:fillRect/>
          </a:stretch>
        </p:blipFill>
        <p:spPr bwMode="auto">
          <a:xfrm>
            <a:off x="0" y="0"/>
            <a:ext cx="5508625" cy="6858000"/>
          </a:xfrm>
          <a:prstGeom prst="rect">
            <a:avLst/>
          </a:prstGeom>
          <a:noFill/>
          <a:ln w="9525">
            <a:noFill/>
            <a:miter lim="800000"/>
            <a:headEnd/>
            <a:tailEnd/>
          </a:ln>
        </p:spPr>
      </p:pic>
      <p:sp>
        <p:nvSpPr>
          <p:cNvPr id="203779" name="Text Box 3"/>
          <p:cNvSpPr txBox="1">
            <a:spLocks noChangeArrowheads="1"/>
          </p:cNvSpPr>
          <p:nvPr/>
        </p:nvSpPr>
        <p:spPr bwMode="auto">
          <a:xfrm>
            <a:off x="6084888" y="2492375"/>
            <a:ext cx="2663825" cy="2677656"/>
          </a:xfrm>
          <a:prstGeom prst="rect">
            <a:avLst/>
          </a:prstGeom>
          <a:noFill/>
          <a:ln w="9525">
            <a:noFill/>
            <a:miter lim="800000"/>
            <a:headEnd/>
            <a:tailEnd/>
          </a:ln>
        </p:spPr>
        <p:txBody>
          <a:bodyPr>
            <a:spAutoFit/>
          </a:bodyPr>
          <a:lstStyle/>
          <a:p>
            <a:pPr algn="ctr">
              <a:spcBef>
                <a:spcPct val="50000"/>
              </a:spcBef>
              <a:defRPr/>
            </a:pPr>
            <a:r>
              <a:rPr lang="el-GR" sz="2400" b="1" dirty="0" smtClean="0">
                <a:effectLst>
                  <a:outerShdw blurRad="38100" dist="38100" dir="2700000" algn="tl">
                    <a:srgbClr val="000000">
                      <a:alpha val="43137"/>
                    </a:srgbClr>
                  </a:outerShdw>
                </a:effectLst>
              </a:rPr>
              <a:t>Οδοντωτή</a:t>
            </a:r>
          </a:p>
          <a:p>
            <a:pPr algn="ctr">
              <a:spcBef>
                <a:spcPct val="50000"/>
              </a:spcBef>
              <a:defRPr/>
            </a:pPr>
            <a:r>
              <a:rPr lang="el-GR" sz="2400" b="1" dirty="0" smtClean="0">
                <a:effectLst>
                  <a:outerShdw blurRad="38100" dist="38100" dir="2700000" algn="tl">
                    <a:srgbClr val="000000">
                      <a:alpha val="43137"/>
                    </a:srgbClr>
                  </a:outerShdw>
                </a:effectLst>
              </a:rPr>
              <a:t>εξεργασία</a:t>
            </a:r>
            <a:endParaRPr lang="el-GR" sz="2400" b="1" dirty="0"/>
          </a:p>
          <a:p>
            <a:pPr algn="ctr">
              <a:spcBef>
                <a:spcPct val="50000"/>
              </a:spcBef>
              <a:defRPr/>
            </a:pPr>
            <a:r>
              <a:rPr lang="el-GR" sz="2400" b="1" dirty="0"/>
              <a:t>(με </a:t>
            </a:r>
            <a:r>
              <a:rPr lang="el-GR" sz="2400" b="1" dirty="0" err="1"/>
              <a:t>υπερπλαστική</a:t>
            </a:r>
            <a:r>
              <a:rPr lang="el-GR" sz="2400" b="1" dirty="0"/>
              <a:t> περιοχή </a:t>
            </a:r>
            <a:r>
              <a:rPr lang="el-GR" sz="2400" b="1" dirty="0" smtClean="0"/>
              <a:t>στον μίσχο του, </a:t>
            </a:r>
            <a:r>
              <a:rPr lang="el-GR" sz="2400" b="1" dirty="0"/>
              <a:t>γαλάζιο βέλος)</a:t>
            </a:r>
          </a:p>
        </p:txBody>
      </p:sp>
      <p:sp>
        <p:nvSpPr>
          <p:cNvPr id="4" name="3 - Δεξιό βέλος"/>
          <p:cNvSpPr/>
          <p:nvPr/>
        </p:nvSpPr>
        <p:spPr>
          <a:xfrm rot="17477315">
            <a:off x="168276" y="2409825"/>
            <a:ext cx="792162" cy="515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gas150"/>
          <p:cNvPicPr>
            <a:picLocks noChangeAspect="1" noChangeArrowheads="1"/>
          </p:cNvPicPr>
          <p:nvPr/>
        </p:nvPicPr>
        <p:blipFill>
          <a:blip r:embed="rId2" cstate="print"/>
          <a:srcRect/>
          <a:stretch>
            <a:fillRect/>
          </a:stretch>
        </p:blipFill>
        <p:spPr bwMode="auto">
          <a:xfrm>
            <a:off x="827088" y="1341438"/>
            <a:ext cx="7345362" cy="5364162"/>
          </a:xfrm>
          <a:prstGeom prst="rect">
            <a:avLst/>
          </a:prstGeom>
          <a:noFill/>
          <a:ln w="9525">
            <a:noFill/>
            <a:miter lim="800000"/>
            <a:headEnd/>
            <a:tailEnd/>
          </a:ln>
        </p:spPr>
      </p:pic>
      <p:sp>
        <p:nvSpPr>
          <p:cNvPr id="145411" name="Rectangle 2"/>
          <p:cNvSpPr>
            <a:spLocks noGrp="1" noChangeArrowheads="1"/>
          </p:cNvSpPr>
          <p:nvPr>
            <p:ph type="title"/>
          </p:nvPr>
        </p:nvSpPr>
        <p:spPr>
          <a:xfrm>
            <a:off x="457200" y="188913"/>
            <a:ext cx="8229600" cy="936625"/>
          </a:xfrm>
        </p:spPr>
        <p:txBody>
          <a:bodyPr>
            <a:normAutofit fontScale="90000"/>
          </a:bodyPr>
          <a:lstStyle/>
          <a:p>
            <a:pPr eaLnBrk="1" hangingPunct="1"/>
            <a:r>
              <a:rPr lang="el-GR" sz="3200" smtClean="0"/>
              <a:t>ΔΥΣΠΛΑΣΤΙΚΟΙ ΑΔΕΝΕΣ ΑΔΕΝΩΜΑΤΩΔΟΥΣ ΜΟΡΦΗΣ </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AutoShape 2" descr="20051230161422!Colonic_serrated_adenoma_(1)_histopatholgy"/>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l-GR"/>
          </a:p>
        </p:txBody>
      </p:sp>
      <p:pic>
        <p:nvPicPr>
          <p:cNvPr id="207875" name="Picture 3" descr="a9"/>
          <p:cNvPicPr>
            <a:picLocks noChangeAspect="1" noChangeArrowheads="1"/>
          </p:cNvPicPr>
          <p:nvPr/>
        </p:nvPicPr>
        <p:blipFill>
          <a:blip r:embed="rId2" cstate="print"/>
          <a:srcRect/>
          <a:stretch>
            <a:fillRect/>
          </a:stretch>
        </p:blipFill>
        <p:spPr bwMode="auto">
          <a:xfrm>
            <a:off x="3979863" y="0"/>
            <a:ext cx="5164137" cy="6858000"/>
          </a:xfrm>
          <a:prstGeom prst="rect">
            <a:avLst/>
          </a:prstGeom>
          <a:noFill/>
          <a:ln w="9525">
            <a:noFill/>
            <a:miter lim="800000"/>
            <a:headEnd/>
            <a:tailEnd/>
          </a:ln>
        </p:spPr>
      </p:pic>
      <p:sp>
        <p:nvSpPr>
          <p:cNvPr id="166916" name="Text Box 4"/>
          <p:cNvSpPr txBox="1">
            <a:spLocks noChangeArrowheads="1"/>
          </p:cNvSpPr>
          <p:nvPr/>
        </p:nvSpPr>
        <p:spPr bwMode="auto">
          <a:xfrm>
            <a:off x="611188" y="404813"/>
            <a:ext cx="3032125" cy="5816977"/>
          </a:xfrm>
          <a:prstGeom prst="rect">
            <a:avLst/>
          </a:prstGeom>
          <a:noFill/>
          <a:ln w="9525">
            <a:noFill/>
            <a:miter lim="800000"/>
            <a:headEnd/>
            <a:tailEnd/>
          </a:ln>
        </p:spPr>
        <p:txBody>
          <a:bodyPr>
            <a:spAutoFit/>
          </a:bodyPr>
          <a:lstStyle/>
          <a:p>
            <a:pPr algn="ctr">
              <a:spcBef>
                <a:spcPct val="50000"/>
              </a:spcBef>
              <a:defRPr/>
            </a:pPr>
            <a:r>
              <a:rPr lang="el-GR" sz="2400" b="1" dirty="0">
                <a:effectLst>
                  <a:outerShdw blurRad="38100" dist="38100" dir="2700000" algn="tl">
                    <a:srgbClr val="000000">
                      <a:alpha val="43137"/>
                    </a:srgbClr>
                  </a:outerShdw>
                </a:effectLst>
              </a:rPr>
              <a:t>Επίπεδη οδοντωτή αλλοίωση </a:t>
            </a:r>
            <a:endParaRPr lang="en-US" sz="2400" b="1" dirty="0" smtClean="0">
              <a:effectLst>
                <a:outerShdw blurRad="38100" dist="38100" dir="2700000" algn="tl">
                  <a:srgbClr val="000000">
                    <a:alpha val="43137"/>
                  </a:srgbClr>
                </a:outerShdw>
              </a:effectLst>
            </a:endParaRPr>
          </a:p>
          <a:p>
            <a:pPr algn="ctr">
              <a:spcBef>
                <a:spcPct val="50000"/>
              </a:spcBef>
              <a:defRPr/>
            </a:pPr>
            <a:r>
              <a:rPr lang="el-GR" sz="2400" b="1" dirty="0" smtClean="0">
                <a:effectLst>
                  <a:outerShdw blurRad="38100" dist="38100" dir="2700000" algn="tl">
                    <a:srgbClr val="000000">
                      <a:alpha val="43137"/>
                    </a:srgbClr>
                  </a:outerShdw>
                </a:effectLst>
              </a:rPr>
              <a:t>(</a:t>
            </a:r>
            <a:r>
              <a:rPr lang="en-US" sz="2400" b="1" dirty="0">
                <a:effectLst>
                  <a:outerShdw blurRad="38100" dist="38100" dir="2700000" algn="tl">
                    <a:srgbClr val="000000">
                      <a:alpha val="43137"/>
                    </a:srgbClr>
                  </a:outerShdw>
                </a:effectLst>
              </a:rPr>
              <a:t>sessile serrated lesion – SSL</a:t>
            </a:r>
            <a:r>
              <a:rPr lang="en-US" sz="2400" b="1" dirty="0" smtClean="0">
                <a:effectLst>
                  <a:outerShdw blurRad="38100" dist="38100" dir="2700000" algn="tl">
                    <a:srgbClr val="000000">
                      <a:alpha val="43137"/>
                    </a:srgbClr>
                  </a:outerShdw>
                </a:effectLst>
              </a:rPr>
              <a:t>)</a:t>
            </a:r>
            <a:endParaRPr lang="el-GR" sz="2400" b="1" dirty="0" smtClean="0">
              <a:effectLst>
                <a:outerShdw blurRad="38100" dist="38100" dir="2700000" algn="tl">
                  <a:srgbClr val="000000">
                    <a:alpha val="43137"/>
                  </a:srgbClr>
                </a:outerShdw>
              </a:effectLst>
            </a:endParaRPr>
          </a:p>
          <a:p>
            <a:pPr algn="ctr">
              <a:spcBef>
                <a:spcPct val="50000"/>
              </a:spcBef>
              <a:defRPr/>
            </a:pPr>
            <a:endParaRPr lang="el-GR" sz="2400" b="1" dirty="0">
              <a:effectLst>
                <a:outerShdw blurRad="38100" dist="38100" dir="2700000" algn="tl">
                  <a:srgbClr val="000000">
                    <a:alpha val="43137"/>
                  </a:srgbClr>
                </a:outerShdw>
              </a:effectLst>
            </a:endParaRPr>
          </a:p>
          <a:p>
            <a:pPr algn="ctr">
              <a:spcBef>
                <a:spcPct val="50000"/>
              </a:spcBef>
              <a:defRPr/>
            </a:pPr>
            <a:endParaRPr lang="el-GR" sz="2400" b="1" dirty="0" smtClean="0">
              <a:effectLst>
                <a:outerShdw blurRad="38100" dist="38100" dir="2700000" algn="tl">
                  <a:srgbClr val="000000">
                    <a:alpha val="43137"/>
                  </a:srgbClr>
                </a:outerShdw>
              </a:effectLst>
            </a:endParaRPr>
          </a:p>
          <a:p>
            <a:pPr algn="ctr">
              <a:spcBef>
                <a:spcPct val="50000"/>
              </a:spcBef>
              <a:defRPr/>
            </a:pPr>
            <a:endParaRPr lang="en-US" sz="2400" b="1" dirty="0">
              <a:effectLst>
                <a:outerShdw blurRad="38100" dist="38100" dir="2700000" algn="tl">
                  <a:srgbClr val="000000">
                    <a:alpha val="43137"/>
                  </a:srgbClr>
                </a:outerShdw>
              </a:effectLst>
            </a:endParaRPr>
          </a:p>
          <a:p>
            <a:pPr algn="ctr">
              <a:spcBef>
                <a:spcPct val="50000"/>
              </a:spcBef>
              <a:defRPr/>
            </a:pPr>
            <a:r>
              <a:rPr lang="el-GR" sz="2400" b="1" dirty="0"/>
              <a:t>Πρόδρομη </a:t>
            </a:r>
            <a:r>
              <a:rPr lang="el-GR" sz="2400" b="1" dirty="0" smtClean="0"/>
              <a:t>αλλοίωση, </a:t>
            </a:r>
            <a:r>
              <a:rPr lang="el-GR" sz="2400" b="1" dirty="0"/>
              <a:t>τουλάχιστον για τους </a:t>
            </a:r>
            <a:r>
              <a:rPr lang="el-GR" sz="2400" b="1" dirty="0" err="1"/>
              <a:t>μικροδορυφορικά</a:t>
            </a:r>
            <a:r>
              <a:rPr lang="el-GR" sz="2400" b="1" dirty="0"/>
              <a:t> ασταθείς </a:t>
            </a:r>
            <a:r>
              <a:rPr lang="en-US" sz="2400" b="1" dirty="0"/>
              <a:t>(</a:t>
            </a:r>
            <a:r>
              <a:rPr lang="el-GR" sz="2400" b="1" dirty="0"/>
              <a:t>Μ</a:t>
            </a:r>
            <a:r>
              <a:rPr lang="en-US" sz="2400" b="1" dirty="0"/>
              <a:t>SI-H)</a:t>
            </a:r>
            <a:r>
              <a:rPr lang="el-GR" sz="2400" b="1" dirty="0"/>
              <a:t>, </a:t>
            </a:r>
            <a:r>
              <a:rPr lang="el-GR" sz="2400" b="1" spc="600" dirty="0">
                <a:solidFill>
                  <a:srgbClr val="FF33CC"/>
                </a:solidFill>
                <a:effectLst>
                  <a:outerShdw blurRad="38100" dist="38100" dir="2700000" algn="tl">
                    <a:srgbClr val="000000">
                      <a:alpha val="43137"/>
                    </a:srgbClr>
                  </a:outerShdw>
                </a:effectLst>
              </a:rPr>
              <a:t>σποραδικούς</a:t>
            </a:r>
            <a:r>
              <a:rPr lang="el-GR" sz="2400" b="1" spc="600" dirty="0"/>
              <a:t> </a:t>
            </a:r>
            <a:r>
              <a:rPr lang="el-GR" sz="2400" b="1" dirty="0" smtClean="0"/>
              <a:t>καρκίνους</a:t>
            </a:r>
            <a:r>
              <a:rPr lang="en-US" sz="2400" b="1" dirty="0" smtClean="0"/>
              <a:t>.</a:t>
            </a:r>
            <a:r>
              <a:rPr lang="el-GR" sz="2400" b="1" dirty="0" smtClean="0"/>
              <a:t> </a:t>
            </a:r>
            <a:endParaRPr lang="el-GR" sz="2400" b="1"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a7"/>
          <p:cNvPicPr>
            <a:picLocks noChangeAspect="1" noChangeArrowheads="1"/>
          </p:cNvPicPr>
          <p:nvPr/>
        </p:nvPicPr>
        <p:blipFill>
          <a:blip r:embed="rId2" cstate="print"/>
          <a:srcRect/>
          <a:stretch>
            <a:fillRect/>
          </a:stretch>
        </p:blipFill>
        <p:spPr bwMode="auto">
          <a:xfrm>
            <a:off x="0" y="549275"/>
            <a:ext cx="9144000" cy="6308725"/>
          </a:xfrm>
          <a:prstGeom prst="rect">
            <a:avLst/>
          </a:prstGeom>
          <a:noFill/>
          <a:ln w="9525">
            <a:noFill/>
            <a:miter lim="800000"/>
            <a:headEnd/>
            <a:tailEnd/>
          </a:ln>
        </p:spPr>
      </p:pic>
      <p:sp>
        <p:nvSpPr>
          <p:cNvPr id="205827" name="Text Box 3"/>
          <p:cNvSpPr txBox="1">
            <a:spLocks noChangeArrowheads="1"/>
          </p:cNvSpPr>
          <p:nvPr/>
        </p:nvSpPr>
        <p:spPr bwMode="auto">
          <a:xfrm>
            <a:off x="0" y="0"/>
            <a:ext cx="9144000" cy="461665"/>
          </a:xfrm>
          <a:prstGeom prst="rect">
            <a:avLst/>
          </a:prstGeom>
          <a:noFill/>
          <a:ln w="9525">
            <a:noFill/>
            <a:miter lim="800000"/>
            <a:headEnd/>
            <a:tailEnd/>
          </a:ln>
        </p:spPr>
        <p:txBody>
          <a:bodyPr>
            <a:spAutoFit/>
          </a:bodyPr>
          <a:lstStyle/>
          <a:p>
            <a:pPr algn="ctr">
              <a:spcBef>
                <a:spcPct val="50000"/>
              </a:spcBef>
              <a:defRPr/>
            </a:pPr>
            <a:r>
              <a:rPr lang="el-GR" sz="2400" b="1" dirty="0">
                <a:effectLst>
                  <a:outerShdw blurRad="38100" dist="38100" dir="2700000" algn="tl">
                    <a:srgbClr val="000000">
                      <a:alpha val="43137"/>
                    </a:srgbClr>
                  </a:outerShdw>
                </a:effectLst>
              </a:rPr>
              <a:t>Επίπεδη οδοντωτή αλλοίωση </a:t>
            </a:r>
            <a:r>
              <a:rPr lang="el-GR" sz="2400" b="1" dirty="0" smtClean="0"/>
              <a:t>με</a:t>
            </a:r>
            <a:r>
              <a:rPr lang="en-US" sz="2400" b="1" dirty="0" smtClean="0"/>
              <a:t> </a:t>
            </a:r>
            <a:r>
              <a:rPr lang="el-GR" sz="2400" b="1" dirty="0" smtClean="0"/>
              <a:t> κυτταρική δυσπλασία. </a:t>
            </a:r>
            <a:endParaRPr lang="el-GR" sz="2400" b="1" dirty="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a6"/>
          <p:cNvPicPr>
            <a:picLocks noChangeAspect="1" noChangeArrowheads="1"/>
          </p:cNvPicPr>
          <p:nvPr/>
        </p:nvPicPr>
        <p:blipFill>
          <a:blip r:embed="rId2" cstate="print"/>
          <a:srcRect/>
          <a:stretch>
            <a:fillRect/>
          </a:stretch>
        </p:blipFill>
        <p:spPr bwMode="auto">
          <a:xfrm>
            <a:off x="642938" y="642938"/>
            <a:ext cx="7715250" cy="3767137"/>
          </a:xfrm>
          <a:prstGeom prst="rect">
            <a:avLst/>
          </a:prstGeom>
          <a:noFill/>
          <a:ln w="9525">
            <a:noFill/>
            <a:miter lim="800000"/>
            <a:headEnd/>
            <a:tailEnd/>
          </a:ln>
        </p:spPr>
      </p:pic>
      <p:sp>
        <p:nvSpPr>
          <p:cNvPr id="206851" name="Text Box 3"/>
          <p:cNvSpPr txBox="1">
            <a:spLocks noChangeArrowheads="1"/>
          </p:cNvSpPr>
          <p:nvPr/>
        </p:nvSpPr>
        <p:spPr bwMode="auto">
          <a:xfrm>
            <a:off x="1619250" y="4714875"/>
            <a:ext cx="5832475" cy="1200329"/>
          </a:xfrm>
          <a:prstGeom prst="rect">
            <a:avLst/>
          </a:prstGeom>
          <a:noFill/>
          <a:ln w="9525">
            <a:noFill/>
            <a:miter lim="800000"/>
            <a:headEnd/>
            <a:tailEnd/>
          </a:ln>
        </p:spPr>
        <p:txBody>
          <a:bodyPr>
            <a:spAutoFit/>
          </a:bodyPr>
          <a:lstStyle/>
          <a:p>
            <a:pPr algn="ctr">
              <a:spcBef>
                <a:spcPct val="50000"/>
              </a:spcBef>
              <a:defRPr/>
            </a:pPr>
            <a:r>
              <a:rPr lang="el-GR" sz="2400" b="1" dirty="0" err="1"/>
              <a:t>Μιτωτική</a:t>
            </a:r>
            <a:r>
              <a:rPr lang="el-GR" sz="2400" b="1" dirty="0"/>
              <a:t> δραστηριότητα στο ανώτερο τριτημόριο των κρυπτών και πυρηνική </a:t>
            </a:r>
            <a:r>
              <a:rPr lang="el-GR" sz="2400" b="1" dirty="0" err="1"/>
              <a:t>ατυπία</a:t>
            </a:r>
            <a:r>
              <a:rPr lang="el-GR" sz="2400" b="1" dirty="0"/>
              <a:t> σε </a:t>
            </a:r>
            <a:r>
              <a:rPr lang="el-GR" sz="2400" b="1" dirty="0" smtClean="0">
                <a:effectLst>
                  <a:outerShdw blurRad="38100" dist="38100" dir="2700000" algn="tl">
                    <a:srgbClr val="000000">
                      <a:alpha val="43137"/>
                    </a:srgbClr>
                  </a:outerShdw>
                </a:effectLst>
              </a:rPr>
              <a:t>επίπεδη </a:t>
            </a:r>
            <a:r>
              <a:rPr lang="el-GR" sz="2400" b="1" dirty="0">
                <a:effectLst>
                  <a:outerShdw blurRad="38100" dist="38100" dir="2700000" algn="tl">
                    <a:srgbClr val="000000">
                      <a:alpha val="43137"/>
                    </a:srgbClr>
                  </a:outerShdw>
                </a:effectLst>
              </a:rPr>
              <a:t>οδοντωτή </a:t>
            </a:r>
            <a:r>
              <a:rPr lang="el-GR" sz="2400" b="1" dirty="0" smtClean="0">
                <a:effectLst>
                  <a:outerShdw blurRad="38100" dist="38100" dir="2700000" algn="tl">
                    <a:srgbClr val="000000">
                      <a:alpha val="43137"/>
                    </a:srgbClr>
                  </a:outerShdw>
                </a:effectLst>
              </a:rPr>
              <a:t>αλλοίωση.</a:t>
            </a:r>
            <a:endParaRPr lang="el-GR" sz="2400" b="1" dirty="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a2"/>
          <p:cNvPicPr>
            <a:picLocks noChangeAspect="1" noChangeArrowheads="1"/>
          </p:cNvPicPr>
          <p:nvPr/>
        </p:nvPicPr>
        <p:blipFill>
          <a:blip r:embed="rId2" cstate="print"/>
          <a:srcRect/>
          <a:stretch>
            <a:fillRect/>
          </a:stretch>
        </p:blipFill>
        <p:spPr bwMode="auto">
          <a:xfrm>
            <a:off x="611188" y="0"/>
            <a:ext cx="8172450" cy="6899275"/>
          </a:xfrm>
          <a:prstGeom prst="rect">
            <a:avLst/>
          </a:prstGeom>
          <a:noFill/>
          <a:ln w="9525">
            <a:noFill/>
            <a:miter lim="800000"/>
            <a:headEnd/>
            <a:tailEnd/>
          </a:ln>
        </p:spPr>
      </p:pic>
      <p:sp>
        <p:nvSpPr>
          <p:cNvPr id="3" name="2 - Ορθογώνιο"/>
          <p:cNvSpPr/>
          <p:nvPr/>
        </p:nvSpPr>
        <p:spPr>
          <a:xfrm>
            <a:off x="2339975" y="404813"/>
            <a:ext cx="4168775" cy="784830"/>
          </a:xfrm>
          <a:prstGeom prst="rect">
            <a:avLst/>
          </a:prstGeom>
        </p:spPr>
        <p:txBody>
          <a:bodyPr>
            <a:spAutoFit/>
          </a:bodyPr>
          <a:lstStyle/>
          <a:p>
            <a:pPr algn="ctr">
              <a:spcBef>
                <a:spcPct val="50000"/>
              </a:spcBef>
              <a:defRPr/>
            </a:pPr>
            <a:r>
              <a:rPr lang="el-GR" b="1" dirty="0">
                <a:effectLst>
                  <a:outerShdw blurRad="38100" dist="38100" dir="2700000" algn="tl">
                    <a:srgbClr val="000000">
                      <a:alpha val="43137"/>
                    </a:srgbClr>
                  </a:outerShdw>
                </a:effectLst>
              </a:rPr>
              <a:t>Επίπεδη οδοντωτή </a:t>
            </a:r>
            <a:r>
              <a:rPr lang="el-GR" b="1" dirty="0" smtClean="0">
                <a:effectLst>
                  <a:outerShdw blurRad="38100" dist="38100" dir="2700000" algn="tl">
                    <a:srgbClr val="000000">
                      <a:alpha val="43137"/>
                    </a:srgbClr>
                  </a:outerShdw>
                </a:effectLst>
              </a:rPr>
              <a:t>αλλοίωση.</a:t>
            </a:r>
            <a:endParaRPr lang="el-GR" b="1" dirty="0">
              <a:effectLst>
                <a:outerShdw blurRad="38100" dist="38100" dir="2700000" algn="tl">
                  <a:srgbClr val="000000">
                    <a:alpha val="43137"/>
                  </a:srgbClr>
                </a:outerShdw>
              </a:effectLst>
            </a:endParaRPr>
          </a:p>
          <a:p>
            <a:pPr algn="ctr">
              <a:spcBef>
                <a:spcPct val="50000"/>
              </a:spcBef>
              <a:defRPr/>
            </a:pPr>
            <a:r>
              <a:rPr lang="el-GR" b="1" dirty="0">
                <a:effectLst>
                  <a:outerShdw blurRad="38100" dist="38100" dir="2700000" algn="tl">
                    <a:srgbClr val="000000">
                      <a:alpha val="43137"/>
                    </a:srgbClr>
                  </a:outerShdw>
                </a:effectLst>
              </a:rPr>
              <a:t>Αρχιτεκτονική βάσης αδενικών κρυπτών </a:t>
            </a:r>
            <a:endParaRPr lang="en-US" b="1" dirty="0">
              <a:effectLst>
                <a:outerShdw blurRad="38100" dist="38100" dir="2700000" algn="tl">
                  <a:srgbClr val="000000">
                    <a:alpha val="43137"/>
                  </a:srgbClr>
                </a:outerShdw>
              </a:effectLst>
            </a:endParaRPr>
          </a:p>
        </p:txBody>
      </p:sp>
      <p:sp>
        <p:nvSpPr>
          <p:cNvPr id="4" name="3 - Ορθογώνιο"/>
          <p:cNvSpPr/>
          <p:nvPr/>
        </p:nvSpPr>
        <p:spPr>
          <a:xfrm>
            <a:off x="827088" y="3573463"/>
            <a:ext cx="3744912" cy="630942"/>
          </a:xfrm>
          <a:prstGeom prst="rect">
            <a:avLst/>
          </a:prstGeom>
        </p:spPr>
        <p:txBody>
          <a:bodyPr>
            <a:spAutoFit/>
          </a:bodyPr>
          <a:lstStyle/>
          <a:p>
            <a:pPr algn="ctr">
              <a:spcBef>
                <a:spcPct val="50000"/>
              </a:spcBef>
              <a:defRPr/>
            </a:pPr>
            <a:r>
              <a:rPr lang="el-GR" sz="1400" b="1" dirty="0">
                <a:effectLst>
                  <a:outerShdw blurRad="38100" dist="38100" dir="2700000" algn="tl">
                    <a:srgbClr val="000000">
                      <a:alpha val="43137"/>
                    </a:srgbClr>
                  </a:outerShdw>
                </a:effectLst>
              </a:rPr>
              <a:t>Επίπεδη οδοντωτή </a:t>
            </a:r>
            <a:r>
              <a:rPr lang="el-GR" sz="1400" b="1" dirty="0" smtClean="0">
                <a:effectLst>
                  <a:outerShdw blurRad="38100" dist="38100" dir="2700000" algn="tl">
                    <a:srgbClr val="000000">
                      <a:alpha val="43137"/>
                    </a:srgbClr>
                  </a:outerShdw>
                </a:effectLst>
              </a:rPr>
              <a:t>αλλοίωση.</a:t>
            </a:r>
            <a:endParaRPr lang="el-GR" sz="1400" b="1" dirty="0">
              <a:effectLst>
                <a:outerShdw blurRad="38100" dist="38100" dir="2700000" algn="tl">
                  <a:srgbClr val="000000">
                    <a:alpha val="43137"/>
                  </a:srgbClr>
                </a:outerShdw>
              </a:effectLst>
            </a:endParaRPr>
          </a:p>
          <a:p>
            <a:pPr algn="ctr">
              <a:spcBef>
                <a:spcPct val="50000"/>
              </a:spcBef>
              <a:defRPr/>
            </a:pPr>
            <a:r>
              <a:rPr lang="el-GR" sz="1400" b="1" dirty="0">
                <a:effectLst>
                  <a:outerShdw blurRad="38100" dist="38100" dir="2700000" algn="tl">
                    <a:srgbClr val="000000">
                      <a:alpha val="43137"/>
                    </a:srgbClr>
                  </a:outerShdw>
                </a:effectLst>
              </a:rPr>
              <a:t>Αρχιτεκτονική βάσης αδενικών κρυπτών </a:t>
            </a:r>
            <a:endParaRPr lang="en-US" sz="1400" b="1" dirty="0">
              <a:effectLst>
                <a:outerShdw blurRad="38100" dist="38100" dir="2700000" algn="tl">
                  <a:srgbClr val="000000">
                    <a:alpha val="43137"/>
                  </a:srgbClr>
                </a:outerShdw>
              </a:effectLst>
            </a:endParaRPr>
          </a:p>
        </p:txBody>
      </p:sp>
      <p:sp>
        <p:nvSpPr>
          <p:cNvPr id="5" name="4 - Ορθογώνιο"/>
          <p:cNvSpPr/>
          <p:nvPr/>
        </p:nvSpPr>
        <p:spPr>
          <a:xfrm>
            <a:off x="5219700" y="3500438"/>
            <a:ext cx="3384550" cy="831850"/>
          </a:xfrm>
          <a:prstGeom prst="rect">
            <a:avLst/>
          </a:prstGeom>
        </p:spPr>
        <p:txBody>
          <a:bodyPr>
            <a:spAutoFit/>
          </a:bodyPr>
          <a:lstStyle/>
          <a:p>
            <a:pPr algn="ctr">
              <a:spcBef>
                <a:spcPct val="50000"/>
              </a:spcBef>
              <a:defRPr/>
            </a:pPr>
            <a:r>
              <a:rPr lang="el-GR" sz="1600" b="1" dirty="0">
                <a:effectLst>
                  <a:outerShdw blurRad="38100" dist="38100" dir="2700000" algn="tl">
                    <a:srgbClr val="000000">
                      <a:alpha val="43137"/>
                    </a:srgbClr>
                  </a:outerShdw>
                </a:effectLst>
              </a:rPr>
              <a:t>Σε αντιπαραβολή, η βάση των κρυπτών ενός </a:t>
            </a:r>
            <a:r>
              <a:rPr lang="el-GR" sz="1600" b="1" dirty="0" err="1">
                <a:effectLst>
                  <a:outerShdw blurRad="38100" dist="38100" dir="2700000" algn="tl">
                    <a:srgbClr val="000000">
                      <a:alpha val="43137"/>
                    </a:srgbClr>
                  </a:outerShdw>
                </a:effectLst>
              </a:rPr>
              <a:t>υπερπλαστικού</a:t>
            </a:r>
            <a:r>
              <a:rPr lang="el-GR" sz="1600" b="1" dirty="0">
                <a:effectLst>
                  <a:outerShdw blurRad="38100" dist="38100" dir="2700000" algn="tl">
                    <a:srgbClr val="000000">
                      <a:alpha val="43137"/>
                    </a:srgbClr>
                  </a:outerShdw>
                </a:effectLst>
              </a:rPr>
              <a:t> πολύποδα</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a3"/>
          <p:cNvPicPr>
            <a:picLocks noChangeAspect="1" noChangeArrowheads="1"/>
          </p:cNvPicPr>
          <p:nvPr/>
        </p:nvPicPr>
        <p:blipFill>
          <a:blip r:embed="rId2" cstate="print"/>
          <a:srcRect/>
          <a:stretch>
            <a:fillRect/>
          </a:stretch>
        </p:blipFill>
        <p:spPr bwMode="auto">
          <a:xfrm>
            <a:off x="0" y="0"/>
            <a:ext cx="9144000" cy="6888163"/>
          </a:xfrm>
          <a:prstGeom prst="rect">
            <a:avLst/>
          </a:prstGeom>
          <a:noFill/>
          <a:ln w="9525">
            <a:noFill/>
            <a:miter lim="800000"/>
            <a:headEnd/>
            <a:tailEnd/>
          </a:ln>
        </p:spPr>
      </p:pic>
      <p:sp>
        <p:nvSpPr>
          <p:cNvPr id="211971" name="Text Box 3"/>
          <p:cNvSpPr txBox="1">
            <a:spLocks noChangeArrowheads="1"/>
          </p:cNvSpPr>
          <p:nvPr/>
        </p:nvSpPr>
        <p:spPr bwMode="auto">
          <a:xfrm>
            <a:off x="5076825" y="4149725"/>
            <a:ext cx="3455988" cy="1917700"/>
          </a:xfrm>
          <a:prstGeom prst="rect">
            <a:avLst/>
          </a:prstGeom>
          <a:noFill/>
          <a:ln w="9525">
            <a:noFill/>
            <a:miter lim="800000"/>
            <a:headEnd/>
            <a:tailEnd/>
          </a:ln>
        </p:spPr>
        <p:txBody>
          <a:bodyPr>
            <a:spAutoFit/>
          </a:bodyPr>
          <a:lstStyle/>
          <a:p>
            <a:pPr algn="ctr">
              <a:spcBef>
                <a:spcPct val="50000"/>
              </a:spcBef>
            </a:pPr>
            <a:r>
              <a:rPr lang="el-GR" sz="2400" b="1">
                <a:solidFill>
                  <a:schemeClr val="bg1"/>
                </a:solidFill>
              </a:rPr>
              <a:t>Μορφολογία κυττάρων στη βάση των κρυπτών σε άμισχο οδοντωτό αδένωμα </a:t>
            </a:r>
          </a:p>
        </p:txBody>
      </p:sp>
      <p:sp>
        <p:nvSpPr>
          <p:cNvPr id="4" name="3 - Ορθογώνιο"/>
          <p:cNvSpPr/>
          <p:nvPr/>
        </p:nvSpPr>
        <p:spPr>
          <a:xfrm>
            <a:off x="4932363" y="3789363"/>
            <a:ext cx="3600450" cy="11633954"/>
          </a:xfrm>
          <a:prstGeom prst="rect">
            <a:avLst/>
          </a:prstGeom>
        </p:spPr>
        <p:txBody>
          <a:bodyPr>
            <a:spAutoFit/>
          </a:bodyPr>
          <a:lstStyle/>
          <a:p>
            <a:pPr algn="ctr">
              <a:spcBef>
                <a:spcPct val="50000"/>
              </a:spcBef>
              <a:defRPr/>
            </a:pPr>
            <a:r>
              <a:rPr lang="el-GR" sz="2400" b="1" dirty="0">
                <a:effectLst>
                  <a:outerShdw blurRad="38100" dist="38100" dir="2700000" algn="tl">
                    <a:srgbClr val="000000">
                      <a:alpha val="43137"/>
                    </a:srgbClr>
                  </a:outerShdw>
                </a:effectLst>
              </a:rPr>
              <a:t>Επίπεδη οδοντωτή αλλοίωση </a:t>
            </a:r>
            <a:endParaRPr lang="el-GR" sz="2400" b="1" dirty="0" smtClean="0">
              <a:effectLst>
                <a:outerShdw blurRad="38100" dist="38100" dir="2700000" algn="tl">
                  <a:srgbClr val="000000">
                    <a:alpha val="43137"/>
                  </a:srgbClr>
                </a:outerShdw>
              </a:effectLst>
            </a:endParaRPr>
          </a:p>
          <a:p>
            <a:pPr algn="ctr">
              <a:spcBef>
                <a:spcPct val="50000"/>
              </a:spcBef>
              <a:defRPr/>
            </a:pPr>
            <a:r>
              <a:rPr lang="el-GR" b="1" dirty="0" smtClean="0">
                <a:effectLst>
                  <a:outerShdw blurRad="38100" dist="38100" dir="2700000" algn="tl">
                    <a:srgbClr val="000000">
                      <a:alpha val="43137"/>
                    </a:srgbClr>
                  </a:outerShdw>
                </a:effectLst>
              </a:rPr>
              <a:t>Κυτταρικοί </a:t>
            </a:r>
            <a:r>
              <a:rPr lang="el-GR" b="1" dirty="0">
                <a:effectLst>
                  <a:outerShdw blurRad="38100" dist="38100" dir="2700000" algn="tl">
                    <a:srgbClr val="000000">
                      <a:alpha val="43137"/>
                    </a:srgbClr>
                  </a:outerShdw>
                </a:effectLst>
              </a:rPr>
              <a:t>μορφολογικοί χαρακτήρες της βάσης των αδενικών κρυπτών . Αντικατάσταση της ζώνης αναδιπλασιασμού από ώριμα κύτταρα, είτε καλυκοειδή είτε της μορφής των γαστρικών </a:t>
            </a:r>
            <a:r>
              <a:rPr lang="el-GR" b="1" dirty="0" err="1">
                <a:effectLst>
                  <a:outerShdw blurRad="38100" dist="38100" dir="2700000" algn="tl">
                    <a:srgbClr val="000000">
                      <a:alpha val="43137"/>
                    </a:srgbClr>
                  </a:outerShdw>
                </a:effectLst>
              </a:rPr>
              <a:t>βοθρίων</a:t>
            </a:r>
            <a:r>
              <a:rPr lang="el-GR" b="1" dirty="0">
                <a:effectLst>
                  <a:outerShdw blurRad="38100" dist="38100" dir="2700000" algn="tl">
                    <a:srgbClr val="000000">
                      <a:alpha val="43137"/>
                    </a:srgbClr>
                  </a:outerShdw>
                </a:effectLst>
              </a:rPr>
              <a:t> .</a:t>
            </a: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n-US" b="1"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a5"/>
          <p:cNvPicPr>
            <a:picLocks noChangeAspect="1" noChangeArrowheads="1"/>
          </p:cNvPicPr>
          <p:nvPr/>
        </p:nvPicPr>
        <p:blipFill>
          <a:blip r:embed="rId2" cstate="print"/>
          <a:srcRect/>
          <a:stretch>
            <a:fillRect/>
          </a:stretch>
        </p:blipFill>
        <p:spPr bwMode="auto">
          <a:xfrm>
            <a:off x="785813" y="714375"/>
            <a:ext cx="7215187" cy="3557588"/>
          </a:xfrm>
          <a:prstGeom prst="rect">
            <a:avLst/>
          </a:prstGeom>
          <a:noFill/>
          <a:ln w="9525">
            <a:noFill/>
            <a:miter lim="800000"/>
            <a:headEnd/>
            <a:tailEnd/>
          </a:ln>
        </p:spPr>
      </p:pic>
      <p:sp>
        <p:nvSpPr>
          <p:cNvPr id="209923" name="Text Box 3"/>
          <p:cNvSpPr txBox="1">
            <a:spLocks noChangeArrowheads="1"/>
          </p:cNvSpPr>
          <p:nvPr/>
        </p:nvSpPr>
        <p:spPr bwMode="auto">
          <a:xfrm>
            <a:off x="1285875" y="5286375"/>
            <a:ext cx="6572250" cy="1200150"/>
          </a:xfrm>
          <a:prstGeom prst="rect">
            <a:avLst/>
          </a:prstGeom>
          <a:noFill/>
          <a:ln w="9525">
            <a:noFill/>
            <a:miter lim="800000"/>
            <a:headEnd/>
            <a:tailEnd/>
          </a:ln>
        </p:spPr>
        <p:txBody>
          <a:bodyPr>
            <a:spAutoFit/>
          </a:bodyPr>
          <a:lstStyle/>
          <a:p>
            <a:pPr algn="ctr">
              <a:spcBef>
                <a:spcPct val="50000"/>
              </a:spcBef>
              <a:defRPr/>
            </a:pPr>
            <a:r>
              <a:rPr lang="el-GR" sz="2400" b="1" u="sng" dirty="0" smtClean="0"/>
              <a:t>[Παραδοσιακό</a:t>
            </a:r>
            <a:r>
              <a:rPr lang="el-GR" sz="2400" b="1" dirty="0" smtClean="0"/>
              <a:t> </a:t>
            </a:r>
            <a:r>
              <a:rPr lang="el-GR" sz="2400" b="1" dirty="0"/>
              <a:t>(κλασικό</a:t>
            </a:r>
            <a:r>
              <a:rPr lang="el-GR" sz="2400" b="1" dirty="0" smtClean="0"/>
              <a:t>)] συμβατικό </a:t>
            </a:r>
            <a:r>
              <a:rPr lang="el-GR" sz="2400" b="1" dirty="0"/>
              <a:t>οδοντωτό αδένωμα</a:t>
            </a:r>
            <a:r>
              <a:rPr lang="en-US" sz="2400" b="1" dirty="0"/>
              <a:t> (TSA)</a:t>
            </a:r>
            <a:r>
              <a:rPr lang="el-GR" sz="2400" b="1" dirty="0"/>
              <a:t>, κάπως </a:t>
            </a:r>
            <a:r>
              <a:rPr lang="el-GR" sz="2400" b="1" u="sng" dirty="0" err="1"/>
              <a:t>έμμισχο</a:t>
            </a:r>
            <a:r>
              <a:rPr lang="el-GR" sz="2400" b="1" dirty="0"/>
              <a:t>,  με προβάλλουσα </a:t>
            </a:r>
            <a:r>
              <a:rPr lang="el-GR" sz="2400" b="1" spc="300" dirty="0" err="1">
                <a:solidFill>
                  <a:schemeClr val="accent1">
                    <a:lumMod val="50000"/>
                  </a:schemeClr>
                </a:solidFill>
              </a:rPr>
              <a:t>λαχνωτή</a:t>
            </a:r>
            <a:r>
              <a:rPr lang="el-GR" sz="2400" b="1" dirty="0"/>
              <a:t> διαμόρφωση</a:t>
            </a:r>
            <a:r>
              <a:rPr lang="en-US" sz="2400" b="1" dirty="0"/>
              <a:t>.</a:t>
            </a:r>
            <a:endParaRPr lang="el-GR" sz="2400" b="1" dirty="0"/>
          </a:p>
        </p:txBody>
      </p:sp>
      <p:sp>
        <p:nvSpPr>
          <p:cNvPr id="4" name="3 - Δεξιό βέλος"/>
          <p:cNvSpPr/>
          <p:nvPr/>
        </p:nvSpPr>
        <p:spPr>
          <a:xfrm rot="3616831" flipV="1">
            <a:off x="1237457" y="696118"/>
            <a:ext cx="476250" cy="328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1 - Τίτλος"/>
          <p:cNvSpPr>
            <a:spLocks noGrp="1"/>
          </p:cNvSpPr>
          <p:nvPr>
            <p:ph type="title"/>
          </p:nvPr>
        </p:nvSpPr>
        <p:spPr>
          <a:xfrm>
            <a:off x="457200" y="0"/>
            <a:ext cx="8229600" cy="642938"/>
          </a:xfrm>
        </p:spPr>
        <p:txBody>
          <a:bodyPr/>
          <a:lstStyle/>
          <a:p>
            <a:r>
              <a:rPr lang="el-GR" sz="2400" b="1" smtClean="0">
                <a:solidFill>
                  <a:schemeClr val="tx1"/>
                </a:solidFill>
              </a:rPr>
              <a:t>ΜΟΡΦΕΣ ΕΜΦΑΝΙΣΗΣ </a:t>
            </a:r>
            <a:r>
              <a:rPr lang="el-GR" sz="2400" smtClean="0">
                <a:solidFill>
                  <a:schemeClr val="tx1"/>
                </a:solidFill>
              </a:rPr>
              <a:t>ΟΡΘΟΚΟΛΙΚΟΥ ΚΑΡΚΙΝΟΥ</a:t>
            </a:r>
          </a:p>
        </p:txBody>
      </p:sp>
      <p:sp>
        <p:nvSpPr>
          <p:cNvPr id="3" name="2 - Θέση περιεχομένου"/>
          <p:cNvSpPr>
            <a:spLocks noGrp="1"/>
          </p:cNvSpPr>
          <p:nvPr>
            <p:ph idx="1"/>
          </p:nvPr>
        </p:nvSpPr>
        <p:spPr>
          <a:xfrm>
            <a:off x="0" y="765175"/>
            <a:ext cx="9144000" cy="6092825"/>
          </a:xfrm>
        </p:spPr>
        <p:txBody>
          <a:bodyPr>
            <a:normAutofit fontScale="85000" lnSpcReduction="20000"/>
          </a:bodyPr>
          <a:lstStyle/>
          <a:p>
            <a:pPr>
              <a:defRPr/>
            </a:pPr>
            <a:r>
              <a:rPr lang="el-GR" b="1" dirty="0" smtClean="0">
                <a:effectLst>
                  <a:outerShdw blurRad="38100" dist="38100" dir="2700000" algn="tl">
                    <a:srgbClr val="000000">
                      <a:alpha val="43137"/>
                    </a:srgbClr>
                  </a:outerShdw>
                </a:effectLst>
              </a:rPr>
              <a:t>Σποραδική</a:t>
            </a:r>
            <a:r>
              <a:rPr lang="el-GR" dirty="0" smtClean="0">
                <a:effectLst>
                  <a:outerShdw blurRad="38100" dist="38100" dir="2700000" algn="tl">
                    <a:srgbClr val="000000">
                      <a:alpha val="43137"/>
                    </a:srgbClr>
                  </a:outerShdw>
                </a:effectLst>
              </a:rPr>
              <a:t> </a:t>
            </a:r>
            <a:r>
              <a:rPr lang="el-GR" dirty="0" smtClean="0"/>
              <a:t>νόσος (70% των περιπτώσεων)</a:t>
            </a:r>
            <a:r>
              <a:rPr lang="en-US" dirty="0" smtClean="0"/>
              <a:t>: </a:t>
            </a:r>
            <a:r>
              <a:rPr lang="el-GR" dirty="0" smtClean="0"/>
              <a:t>ηλικία </a:t>
            </a:r>
            <a:r>
              <a:rPr lang="el-GR" b="1" dirty="0" smtClean="0"/>
              <a:t>&gt;</a:t>
            </a:r>
            <a:r>
              <a:rPr lang="el-GR" dirty="0" smtClean="0"/>
              <a:t> 50ετών</a:t>
            </a:r>
            <a:r>
              <a:rPr lang="en-US" dirty="0" smtClean="0"/>
              <a:t>,</a:t>
            </a:r>
            <a:r>
              <a:rPr lang="el-GR" dirty="0" smtClean="0"/>
              <a:t>διατροφική-περιβαλλοντική </a:t>
            </a:r>
            <a:r>
              <a:rPr lang="el-GR" dirty="0" err="1" smtClean="0"/>
              <a:t>αιτιοπαθογένεση</a:t>
            </a:r>
            <a:r>
              <a:rPr lang="en-US" dirty="0" smtClean="0"/>
              <a:t>.</a:t>
            </a:r>
            <a:endParaRPr lang="el-GR" dirty="0" smtClean="0"/>
          </a:p>
          <a:p>
            <a:pPr>
              <a:defRPr/>
            </a:pPr>
            <a:endParaRPr lang="el-GR" dirty="0" smtClean="0"/>
          </a:p>
          <a:p>
            <a:pPr>
              <a:defRPr/>
            </a:pPr>
            <a:r>
              <a:rPr lang="el-GR" dirty="0" smtClean="0">
                <a:effectLst>
                  <a:outerShdw blurRad="38100" dist="38100" dir="2700000" algn="tl">
                    <a:srgbClr val="000000">
                      <a:alpha val="43137"/>
                    </a:srgbClr>
                  </a:outerShdw>
                </a:effectLst>
              </a:rPr>
              <a:t>Νόσος  λόγω </a:t>
            </a:r>
            <a:r>
              <a:rPr lang="el-GR" b="1" dirty="0" smtClean="0">
                <a:effectLst>
                  <a:outerShdw blurRad="38100" dist="38100" dir="2700000" algn="tl">
                    <a:srgbClr val="000000">
                      <a:alpha val="43137"/>
                    </a:srgbClr>
                  </a:outerShdw>
                </a:effectLst>
              </a:rPr>
              <a:t>σαφώς κληρονομούμενης </a:t>
            </a:r>
            <a:r>
              <a:rPr lang="el-GR" dirty="0" smtClean="0">
                <a:effectLst>
                  <a:outerShdw blurRad="38100" dist="38100" dir="2700000" algn="tl">
                    <a:srgbClr val="000000">
                      <a:alpha val="43137"/>
                    </a:srgbClr>
                  </a:outerShdw>
                </a:effectLst>
              </a:rPr>
              <a:t>προδιάθεσης για ανάπτυξη </a:t>
            </a:r>
            <a:r>
              <a:rPr lang="el-GR" dirty="0" err="1" smtClean="0">
                <a:effectLst>
                  <a:outerShdw blurRad="38100" dist="38100" dir="2700000" algn="tl">
                    <a:srgbClr val="000000">
                      <a:alpha val="43137"/>
                    </a:srgbClr>
                  </a:outerShdw>
                </a:effectLst>
              </a:rPr>
              <a:t>ορθοκολικού</a:t>
            </a:r>
            <a:r>
              <a:rPr lang="el-GR" dirty="0" smtClean="0">
                <a:effectLst>
                  <a:outerShdw blurRad="38100" dist="38100" dir="2700000" algn="tl">
                    <a:srgbClr val="000000">
                      <a:alpha val="43137"/>
                    </a:srgbClr>
                  </a:outerShdw>
                </a:effectLst>
              </a:rPr>
              <a:t> καρκίνου</a:t>
            </a:r>
            <a:r>
              <a:rPr lang="el-GR" dirty="0" smtClean="0"/>
              <a:t>(&lt;10%)</a:t>
            </a:r>
            <a:r>
              <a:rPr lang="en-US" dirty="0" smtClean="0"/>
              <a:t>.</a:t>
            </a:r>
            <a:r>
              <a:rPr lang="el-GR" dirty="0" smtClean="0"/>
              <a:t> </a:t>
            </a:r>
          </a:p>
          <a:p>
            <a:pPr>
              <a:buFontTx/>
              <a:buNone/>
              <a:defRPr/>
            </a:pPr>
            <a:r>
              <a:rPr lang="el-GR" dirty="0" smtClean="0"/>
              <a:t>    Μορφές </a:t>
            </a:r>
            <a:r>
              <a:rPr lang="el-GR" dirty="0" smtClean="0">
                <a:effectLst>
                  <a:outerShdw blurRad="38100" dist="38100" dir="2700000" algn="tl">
                    <a:srgbClr val="000000">
                      <a:alpha val="43137"/>
                    </a:srgbClr>
                  </a:outerShdw>
                </a:effectLst>
              </a:rPr>
              <a:t>με</a:t>
            </a:r>
            <a:r>
              <a:rPr lang="el-GR" dirty="0" smtClean="0"/>
              <a:t> </a:t>
            </a:r>
            <a:r>
              <a:rPr lang="el-GR" dirty="0" err="1" smtClean="0"/>
              <a:t>πολυποδίαση</a:t>
            </a:r>
            <a:r>
              <a:rPr lang="en-US" dirty="0" smtClean="0"/>
              <a:t>: </a:t>
            </a:r>
            <a:r>
              <a:rPr lang="en-US" b="1" dirty="0" smtClean="0"/>
              <a:t>FAP</a:t>
            </a:r>
            <a:r>
              <a:rPr lang="en-US" dirty="0" smtClean="0"/>
              <a:t>,</a:t>
            </a:r>
            <a:r>
              <a:rPr lang="el-GR" dirty="0" smtClean="0"/>
              <a:t> </a:t>
            </a:r>
            <a:r>
              <a:rPr lang="en-US" dirty="0" smtClean="0">
                <a:effectLst>
                  <a:outerShdw blurRad="38100" dist="38100" dir="2700000" algn="tl">
                    <a:srgbClr val="000000">
                      <a:alpha val="43137"/>
                    </a:srgbClr>
                  </a:outerShdw>
                </a:effectLst>
              </a:rPr>
              <a:t>MAP</a:t>
            </a:r>
            <a:r>
              <a:rPr lang="el-GR" dirty="0" smtClean="0"/>
              <a:t>, σύνδρομα αμαρτωματώδους πολυποδίασης (π.χ. </a:t>
            </a:r>
            <a:r>
              <a:rPr lang="en-US" dirty="0" err="1" smtClean="0"/>
              <a:t>Peutz-Jeghers</a:t>
            </a:r>
            <a:r>
              <a:rPr lang="en-US" dirty="0" smtClean="0"/>
              <a:t>,</a:t>
            </a:r>
            <a:r>
              <a:rPr lang="el-GR" dirty="0" smtClean="0"/>
              <a:t>νεανική </a:t>
            </a:r>
            <a:r>
              <a:rPr lang="el-GR" dirty="0" err="1" smtClean="0"/>
              <a:t>πολυποδίαση</a:t>
            </a:r>
            <a:r>
              <a:rPr lang="el-GR" dirty="0" smtClean="0"/>
              <a:t>)</a:t>
            </a:r>
            <a:r>
              <a:rPr lang="en-US" dirty="0" smtClean="0"/>
              <a:t>.</a:t>
            </a:r>
            <a:r>
              <a:rPr lang="el-GR" dirty="0" smtClean="0"/>
              <a:t>  </a:t>
            </a:r>
          </a:p>
          <a:p>
            <a:pPr>
              <a:buFontTx/>
              <a:buNone/>
              <a:defRPr/>
            </a:pPr>
            <a:r>
              <a:rPr lang="el-GR" dirty="0" smtClean="0"/>
              <a:t>    Μορφές </a:t>
            </a:r>
            <a:r>
              <a:rPr lang="el-GR" dirty="0" smtClean="0">
                <a:effectLst>
                  <a:outerShdw blurRad="38100" dist="38100" dir="2700000" algn="tl">
                    <a:srgbClr val="000000">
                      <a:alpha val="43137"/>
                    </a:srgbClr>
                  </a:outerShdw>
                </a:effectLst>
              </a:rPr>
              <a:t>χωρίς</a:t>
            </a:r>
            <a:r>
              <a:rPr lang="el-GR" dirty="0" smtClean="0"/>
              <a:t> </a:t>
            </a:r>
            <a:r>
              <a:rPr lang="el-GR" dirty="0" err="1" smtClean="0"/>
              <a:t>πολυποδίαση</a:t>
            </a:r>
            <a:r>
              <a:rPr lang="el-GR" dirty="0" smtClean="0"/>
              <a:t> τύπου </a:t>
            </a:r>
            <a:r>
              <a:rPr lang="en-US" dirty="0" smtClean="0"/>
              <a:t>FAP : </a:t>
            </a:r>
            <a:r>
              <a:rPr lang="el-GR" b="1" dirty="0" smtClean="0"/>
              <a:t>Σύνδρομο </a:t>
            </a:r>
            <a:r>
              <a:rPr lang="en-US" b="1" dirty="0" smtClean="0"/>
              <a:t>Lynch</a:t>
            </a:r>
            <a:r>
              <a:rPr lang="en-US" dirty="0" smtClean="0"/>
              <a:t>,</a:t>
            </a:r>
            <a:r>
              <a:rPr lang="el-GR" dirty="0" smtClean="0"/>
              <a:t> </a:t>
            </a:r>
            <a:r>
              <a:rPr lang="el-GR" dirty="0" err="1" smtClean="0"/>
              <a:t>οικογενής</a:t>
            </a:r>
            <a:r>
              <a:rPr lang="el-GR" dirty="0" smtClean="0"/>
              <a:t> </a:t>
            </a:r>
            <a:r>
              <a:rPr lang="el-GR" dirty="0" err="1" smtClean="0"/>
              <a:t>ορθοκολικός</a:t>
            </a:r>
            <a:r>
              <a:rPr lang="el-GR" dirty="0" smtClean="0"/>
              <a:t> καρκίνος τύπου Χ</a:t>
            </a:r>
          </a:p>
          <a:p>
            <a:pPr>
              <a:buFontTx/>
              <a:buNone/>
              <a:defRPr/>
            </a:pPr>
            <a:endParaRPr lang="el-GR" dirty="0" smtClean="0"/>
          </a:p>
          <a:p>
            <a:pPr>
              <a:defRPr/>
            </a:pPr>
            <a:r>
              <a:rPr lang="el-GR" dirty="0" smtClean="0">
                <a:effectLst>
                  <a:outerShdw blurRad="38100" dist="38100" dir="2700000" algn="tl">
                    <a:srgbClr val="000000">
                      <a:alpha val="43137"/>
                    </a:srgbClr>
                  </a:outerShdw>
                </a:effectLst>
              </a:rPr>
              <a:t>«</a:t>
            </a:r>
            <a:r>
              <a:rPr lang="el-GR" dirty="0" err="1" smtClean="0">
                <a:effectLst>
                  <a:outerShdw blurRad="38100" dist="38100" dir="2700000" algn="tl">
                    <a:srgbClr val="000000">
                      <a:alpha val="43137"/>
                    </a:srgbClr>
                  </a:outerShdw>
                </a:effectLst>
              </a:rPr>
              <a:t>Οικογενής</a:t>
            </a:r>
            <a:r>
              <a:rPr lang="el-GR" dirty="0" smtClean="0">
                <a:effectLst>
                  <a:outerShdw blurRad="38100" dist="38100" dir="2700000" algn="tl">
                    <a:srgbClr val="000000">
                      <a:alpha val="43137"/>
                    </a:srgbClr>
                  </a:outerShdw>
                </a:effectLst>
              </a:rPr>
              <a:t>» </a:t>
            </a:r>
            <a:r>
              <a:rPr lang="el-GR" dirty="0" err="1" smtClean="0"/>
              <a:t>ορθοκολικός</a:t>
            </a:r>
            <a:r>
              <a:rPr lang="el-GR" dirty="0" smtClean="0"/>
              <a:t> καρκίνος (έως και 25%). Πολυμορφισμός (ελαφρές παραλλαγές των αλληλουχιών των </a:t>
            </a:r>
            <a:r>
              <a:rPr lang="el-GR" dirty="0" err="1" smtClean="0"/>
              <a:t>νουκλεοτιδικών</a:t>
            </a:r>
            <a:r>
              <a:rPr lang="el-GR" dirty="0" smtClean="0"/>
              <a:t> βάσεων που δεν επηρεάζουν την πρωτεϊνική έκφραση)  στο </a:t>
            </a:r>
            <a:r>
              <a:rPr lang="el-GR" dirty="0" err="1" smtClean="0"/>
              <a:t>κωδικόνιο</a:t>
            </a:r>
            <a:r>
              <a:rPr lang="el-GR" dirty="0" smtClean="0"/>
              <a:t> 1307 του </a:t>
            </a:r>
            <a:r>
              <a:rPr lang="en-US" dirty="0" smtClean="0"/>
              <a:t>APC </a:t>
            </a:r>
            <a:endParaRPr lang="el-GR" dirty="0" smtClean="0"/>
          </a:p>
          <a:p>
            <a:pPr>
              <a:buFontTx/>
              <a:buNone/>
              <a:defRPr/>
            </a:pPr>
            <a:r>
              <a:rPr lang="el-GR" dirty="0" smtClean="0"/>
              <a:t>   </a:t>
            </a:r>
            <a:r>
              <a:rPr lang="en-US" dirty="0" smtClean="0"/>
              <a:t>(E</a:t>
            </a:r>
            <a:r>
              <a:rPr lang="el-GR" dirty="0" err="1" smtClean="0"/>
              <a:t>βραϊκοί</a:t>
            </a:r>
            <a:r>
              <a:rPr lang="el-GR" dirty="0" smtClean="0"/>
              <a:t> γενικοί πληθυσμοί </a:t>
            </a:r>
            <a:r>
              <a:rPr lang="en-US" dirty="0" smtClean="0"/>
              <a:t>Ashkenazi)</a:t>
            </a:r>
            <a:r>
              <a:rPr lang="el-GR" dirty="0" smtClean="0"/>
              <a:t> </a:t>
            </a:r>
            <a:r>
              <a:rPr lang="en-US" dirty="0" smtClean="0"/>
              <a:t>.</a:t>
            </a:r>
            <a:endParaRPr lang="el-GR"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42938"/>
          </a:xfrm>
        </p:spPr>
        <p:txBody>
          <a:bodyPr>
            <a:normAutofit/>
          </a:bodyPr>
          <a:lstStyle/>
          <a:p>
            <a:pPr>
              <a:defRPr/>
            </a:pPr>
            <a:r>
              <a:rPr lang="en-US" sz="3600" spc="300" dirty="0" smtClean="0">
                <a:solidFill>
                  <a:schemeClr val="tx1"/>
                </a:solidFill>
                <a:effectLst>
                  <a:outerShdw blurRad="38100" dist="38100" dir="2700000" algn="tl">
                    <a:srgbClr val="000000">
                      <a:alpha val="43137"/>
                    </a:srgbClr>
                  </a:outerShdw>
                </a:effectLst>
              </a:rPr>
              <a:t>M</a:t>
            </a:r>
            <a:r>
              <a:rPr lang="el-GR" sz="3600" spc="300" dirty="0" err="1" smtClean="0">
                <a:solidFill>
                  <a:schemeClr val="tx1"/>
                </a:solidFill>
                <a:effectLst>
                  <a:outerShdw blurRad="38100" dist="38100" dir="2700000" algn="tl">
                    <a:srgbClr val="000000">
                      <a:alpha val="43137"/>
                    </a:srgbClr>
                  </a:outerShdw>
                </a:effectLst>
              </a:rPr>
              <a:t>είζονος</a:t>
            </a:r>
            <a:r>
              <a:rPr lang="el-GR" sz="3600" spc="300" dirty="0" smtClean="0">
                <a:solidFill>
                  <a:schemeClr val="tx1"/>
                </a:solidFill>
                <a:effectLst>
                  <a:outerShdw blurRad="38100" dist="38100" dir="2700000" algn="tl">
                    <a:srgbClr val="000000">
                      <a:alpha val="43137"/>
                    </a:srgbClr>
                  </a:outerShdw>
                </a:effectLst>
              </a:rPr>
              <a:t> </a:t>
            </a:r>
            <a:r>
              <a:rPr lang="el-GR" sz="3600" dirty="0" smtClean="0">
                <a:solidFill>
                  <a:schemeClr val="tx1"/>
                </a:solidFill>
                <a:effectLst>
                  <a:outerShdw blurRad="38100" dist="38100" dir="2700000" algn="tl">
                    <a:srgbClr val="000000">
                      <a:alpha val="43137"/>
                    </a:srgbClr>
                  </a:outerShdw>
                </a:effectLst>
              </a:rPr>
              <a:t>σημασίας </a:t>
            </a:r>
            <a:r>
              <a:rPr lang="el-GR" sz="3600" dirty="0" smtClean="0">
                <a:solidFill>
                  <a:schemeClr val="tx1"/>
                </a:solidFill>
              </a:rPr>
              <a:t>μοριακές ανωμαλίες</a:t>
            </a:r>
            <a:endParaRPr lang="el-GR" sz="3600" dirty="0">
              <a:solidFill>
                <a:schemeClr val="tx1"/>
              </a:solidFill>
            </a:endParaRPr>
          </a:p>
        </p:txBody>
      </p:sp>
      <p:sp>
        <p:nvSpPr>
          <p:cNvPr id="3" name="2 - Θέση περιεχομένου"/>
          <p:cNvSpPr>
            <a:spLocks noGrp="1"/>
          </p:cNvSpPr>
          <p:nvPr>
            <p:ph idx="1"/>
          </p:nvPr>
        </p:nvSpPr>
        <p:spPr>
          <a:xfrm>
            <a:off x="0" y="642938"/>
            <a:ext cx="9144000" cy="6215062"/>
          </a:xfrm>
        </p:spPr>
        <p:txBody>
          <a:bodyPr>
            <a:normAutofit fontScale="70000" lnSpcReduction="20000"/>
          </a:bodyPr>
          <a:lstStyle/>
          <a:p>
            <a:pPr>
              <a:defRPr/>
            </a:pPr>
            <a:r>
              <a:rPr lang="el-GR" b="1" dirty="0" err="1" smtClean="0"/>
              <a:t>Ογκογονίδια</a:t>
            </a:r>
            <a:r>
              <a:rPr lang="el-GR" dirty="0" smtClean="0"/>
              <a:t> </a:t>
            </a:r>
            <a:r>
              <a:rPr lang="en-US" dirty="0" smtClean="0"/>
              <a:t>: </a:t>
            </a:r>
            <a:r>
              <a:rPr lang="en-US" b="1" dirty="0" smtClean="0"/>
              <a:t>RAS , RAF</a:t>
            </a:r>
            <a:r>
              <a:rPr lang="en-US" dirty="0" smtClean="0"/>
              <a:t>.</a:t>
            </a:r>
          </a:p>
          <a:p>
            <a:pPr>
              <a:buFontTx/>
              <a:buNone/>
              <a:defRPr/>
            </a:pPr>
            <a:r>
              <a:rPr lang="en-US" dirty="0" smtClean="0"/>
              <a:t>    </a:t>
            </a:r>
            <a:r>
              <a:rPr lang="el-GR" dirty="0" smtClean="0"/>
              <a:t>Η </a:t>
            </a:r>
            <a:r>
              <a:rPr lang="el-GR" dirty="0" smtClean="0">
                <a:effectLst>
                  <a:outerShdw blurRad="38100" dist="38100" dir="2700000" algn="tl">
                    <a:srgbClr val="000000">
                      <a:alpha val="43137"/>
                    </a:srgbClr>
                  </a:outerShdw>
                </a:effectLst>
              </a:rPr>
              <a:t>παρουσία μεταλλαγής </a:t>
            </a:r>
            <a:r>
              <a:rPr lang="en-US" dirty="0" err="1" smtClean="0">
                <a:effectLst>
                  <a:outerShdw blurRad="38100" dist="38100" dir="2700000" algn="tl">
                    <a:srgbClr val="000000">
                      <a:alpha val="43137"/>
                    </a:srgbClr>
                  </a:outerShdw>
                </a:effectLst>
              </a:rPr>
              <a:t>ras</a:t>
            </a:r>
            <a:r>
              <a:rPr lang="en-US" dirty="0" smtClean="0">
                <a:effectLst>
                  <a:outerShdw blurRad="38100" dist="38100" dir="2700000" algn="tl">
                    <a:srgbClr val="000000">
                      <a:alpha val="43137"/>
                    </a:srgbClr>
                  </a:outerShdw>
                </a:effectLst>
              </a:rPr>
              <a:t> </a:t>
            </a:r>
            <a:r>
              <a:rPr lang="el-GR" dirty="0" smtClean="0"/>
              <a:t>στον </a:t>
            </a:r>
            <a:r>
              <a:rPr lang="el-GR" dirty="0" err="1" smtClean="0"/>
              <a:t>ορθοκολικό</a:t>
            </a:r>
            <a:r>
              <a:rPr lang="el-GR" dirty="0" smtClean="0"/>
              <a:t> καρκίνο σχετίζεται με </a:t>
            </a:r>
            <a:r>
              <a:rPr lang="el-GR" dirty="0" smtClean="0">
                <a:effectLst>
                  <a:outerShdw blurRad="38100" dist="38100" dir="2700000" algn="tl">
                    <a:srgbClr val="000000">
                      <a:alpha val="43137"/>
                    </a:srgbClr>
                  </a:outerShdw>
                </a:effectLst>
              </a:rPr>
              <a:t>απουσία θεραπευτικής απόκρισης </a:t>
            </a:r>
            <a:r>
              <a:rPr lang="el-GR" dirty="0" smtClean="0"/>
              <a:t>σε παράγοντες στοχεύοντες τον </a:t>
            </a:r>
            <a:r>
              <a:rPr lang="en-US" dirty="0" smtClean="0"/>
              <a:t>EGFR,</a:t>
            </a:r>
            <a:r>
              <a:rPr lang="el-GR" dirty="0" smtClean="0"/>
              <a:t> όπως το </a:t>
            </a:r>
            <a:r>
              <a:rPr lang="en-US" dirty="0" err="1" smtClean="0"/>
              <a:t>cetuximab</a:t>
            </a:r>
            <a:r>
              <a:rPr lang="en-US" dirty="0" smtClean="0"/>
              <a:t>.</a:t>
            </a:r>
          </a:p>
          <a:p>
            <a:pPr>
              <a:defRPr/>
            </a:pPr>
            <a:endParaRPr lang="en-US" dirty="0" smtClean="0"/>
          </a:p>
          <a:p>
            <a:pPr>
              <a:defRPr/>
            </a:pPr>
            <a:r>
              <a:rPr lang="en-US" b="1" dirty="0" smtClean="0"/>
              <a:t>O</a:t>
            </a:r>
            <a:r>
              <a:rPr lang="el-GR" b="1" dirty="0" err="1" smtClean="0"/>
              <a:t>γκοκατασταλτικά</a:t>
            </a:r>
            <a:r>
              <a:rPr lang="el-GR" b="1" dirty="0" smtClean="0"/>
              <a:t> γονίδια</a:t>
            </a:r>
            <a:r>
              <a:rPr lang="en-US" dirty="0" smtClean="0"/>
              <a:t>: </a:t>
            </a:r>
            <a:r>
              <a:rPr lang="en-US" b="1" dirty="0" smtClean="0"/>
              <a:t>APC,p53</a:t>
            </a:r>
            <a:r>
              <a:rPr lang="en-US" dirty="0" smtClean="0"/>
              <a:t>,</a:t>
            </a:r>
            <a:r>
              <a:rPr lang="el-GR" dirty="0" smtClean="0"/>
              <a:t>γονίδια χρωμοσώματος </a:t>
            </a:r>
            <a:r>
              <a:rPr lang="en-US" dirty="0" smtClean="0"/>
              <a:t>18q </a:t>
            </a:r>
          </a:p>
          <a:p>
            <a:pPr>
              <a:buFontTx/>
              <a:buNone/>
              <a:defRPr/>
            </a:pPr>
            <a:r>
              <a:rPr lang="en-US" dirty="0" smtClean="0"/>
              <a:t>    ( DCC,SMAD4 &amp; SMAD2),</a:t>
            </a:r>
            <a:r>
              <a:rPr lang="el-GR" dirty="0" smtClean="0"/>
              <a:t>σηματοδότηση μέσω του </a:t>
            </a:r>
            <a:r>
              <a:rPr lang="en-US" b="1" dirty="0" smtClean="0"/>
              <a:t>TGF-</a:t>
            </a:r>
            <a:r>
              <a:rPr lang="el-GR" b="1" dirty="0" smtClean="0"/>
              <a:t>β</a:t>
            </a:r>
            <a:r>
              <a:rPr lang="el-GR" dirty="0" smtClean="0"/>
              <a:t>.</a:t>
            </a:r>
          </a:p>
          <a:p>
            <a:pPr>
              <a:defRPr/>
            </a:pPr>
            <a:r>
              <a:rPr lang="el-GR" b="1" dirty="0" smtClean="0"/>
              <a:t>Γονίδια </a:t>
            </a:r>
            <a:r>
              <a:rPr lang="el-GR" b="1" dirty="0" smtClean="0">
                <a:effectLst>
                  <a:outerShdw blurRad="38100" dist="38100" dir="2700000" algn="tl">
                    <a:srgbClr val="000000">
                      <a:alpha val="43137"/>
                    </a:srgbClr>
                  </a:outerShdw>
                </a:effectLst>
              </a:rPr>
              <a:t>επιδιόρθωσης</a:t>
            </a:r>
            <a:r>
              <a:rPr lang="el-GR" b="1" dirty="0" smtClean="0"/>
              <a:t> λαθών στο ζευγάρωμα βάσεων</a:t>
            </a:r>
            <a:r>
              <a:rPr lang="en-US" b="1" dirty="0" smtClean="0"/>
              <a:t>(MMR): </a:t>
            </a:r>
            <a:r>
              <a:rPr lang="en-US" dirty="0" smtClean="0"/>
              <a:t>hMSH2,hMLH1,hPMS1 &amp; hPMS2,hMSH6,hMLH3</a:t>
            </a:r>
          </a:p>
          <a:p>
            <a:pPr>
              <a:buFontTx/>
              <a:buNone/>
              <a:defRPr/>
            </a:pPr>
            <a:r>
              <a:rPr lang="en-US" dirty="0" smtClean="0"/>
              <a:t>    </a:t>
            </a:r>
            <a:r>
              <a:rPr lang="el-GR" dirty="0" smtClean="0"/>
              <a:t> </a:t>
            </a:r>
            <a:r>
              <a:rPr lang="en-US" b="1" dirty="0" smtClean="0"/>
              <a:t>MSI</a:t>
            </a:r>
            <a:r>
              <a:rPr lang="en-US" dirty="0" smtClean="0"/>
              <a:t>-</a:t>
            </a:r>
            <a:r>
              <a:rPr lang="en-US" b="1" dirty="0" smtClean="0"/>
              <a:t>H</a:t>
            </a:r>
            <a:r>
              <a:rPr lang="en-US" dirty="0" smtClean="0"/>
              <a:t> </a:t>
            </a:r>
            <a:r>
              <a:rPr lang="el-GR" dirty="0" smtClean="0"/>
              <a:t>έναντι </a:t>
            </a:r>
            <a:r>
              <a:rPr lang="en-US" dirty="0" smtClean="0"/>
              <a:t>MSI-L (</a:t>
            </a:r>
            <a:r>
              <a:rPr lang="el-GR" dirty="0" smtClean="0"/>
              <a:t>η τελευταία κατάσταση σχετιζόμενη με μεθυλίωση του υποκινητή του γονιδίου της </a:t>
            </a:r>
            <a:r>
              <a:rPr lang="en-US" dirty="0" smtClean="0"/>
              <a:t>MGMT)</a:t>
            </a:r>
            <a:endParaRPr lang="el-GR" dirty="0" smtClean="0"/>
          </a:p>
          <a:p>
            <a:pPr>
              <a:buFontTx/>
              <a:buNone/>
              <a:defRPr/>
            </a:pPr>
            <a:r>
              <a:rPr lang="el-GR" dirty="0" smtClean="0"/>
              <a:t>     </a:t>
            </a:r>
            <a:r>
              <a:rPr lang="el-GR" dirty="0" smtClean="0">
                <a:effectLst>
                  <a:outerShdw blurRad="38100" dist="38100" dir="2700000" algn="tl">
                    <a:srgbClr val="000000">
                      <a:alpha val="43137"/>
                    </a:srgbClr>
                  </a:outerShdw>
                </a:effectLst>
              </a:rPr>
              <a:t>Μεταλλαγές</a:t>
            </a:r>
            <a:r>
              <a:rPr lang="el-GR" dirty="0" smtClean="0"/>
              <a:t> στο γονίδιο </a:t>
            </a:r>
            <a:r>
              <a:rPr lang="en-US" dirty="0" smtClean="0"/>
              <a:t>MUTYH  </a:t>
            </a:r>
            <a:r>
              <a:rPr lang="el-GR" dirty="0" smtClean="0"/>
              <a:t>με συνέπεια τη </a:t>
            </a:r>
            <a:r>
              <a:rPr lang="en-US" dirty="0" smtClean="0"/>
              <a:t> </a:t>
            </a:r>
            <a:r>
              <a:rPr lang="en-US" dirty="0" smtClean="0">
                <a:effectLst>
                  <a:outerShdw blurRad="38100" dist="38100" dir="2700000" algn="tl">
                    <a:srgbClr val="000000">
                      <a:alpha val="43137"/>
                    </a:srgbClr>
                  </a:outerShdw>
                </a:effectLst>
              </a:rPr>
              <a:t>MAP</a:t>
            </a:r>
            <a:r>
              <a:rPr lang="en-US" dirty="0" smtClean="0"/>
              <a:t>.</a:t>
            </a:r>
          </a:p>
          <a:p>
            <a:pPr>
              <a:buFontTx/>
              <a:buNone/>
              <a:defRPr/>
            </a:pPr>
            <a:endParaRPr lang="en-US" dirty="0" smtClean="0"/>
          </a:p>
          <a:p>
            <a:pPr>
              <a:buFontTx/>
              <a:buNone/>
              <a:defRPr/>
            </a:pPr>
            <a:r>
              <a:rPr lang="en-US" dirty="0" smtClean="0"/>
              <a:t>    </a:t>
            </a:r>
            <a:r>
              <a:rPr lang="el-GR" b="1" spc="300" dirty="0" err="1" smtClean="0">
                <a:effectLst>
                  <a:outerShdw blurRad="38100" dist="38100" dir="2700000" algn="tl">
                    <a:srgbClr val="000000">
                      <a:alpha val="43137"/>
                    </a:srgbClr>
                  </a:outerShdw>
                </a:effectLst>
              </a:rPr>
              <a:t>Επιγενετικές</a:t>
            </a:r>
            <a:r>
              <a:rPr lang="el-GR" dirty="0" smtClean="0">
                <a:effectLst>
                  <a:outerShdw blurRad="38100" dist="38100" dir="2700000" algn="tl">
                    <a:srgbClr val="000000">
                      <a:alpha val="43137"/>
                    </a:srgbClr>
                  </a:outerShdw>
                </a:effectLst>
              </a:rPr>
              <a:t> </a:t>
            </a:r>
            <a:r>
              <a:rPr lang="el-GR" dirty="0" smtClean="0"/>
              <a:t>μεταβολές </a:t>
            </a:r>
            <a:r>
              <a:rPr lang="el-GR" dirty="0" err="1" smtClean="0"/>
              <a:t>επηρεάζουσες</a:t>
            </a:r>
            <a:r>
              <a:rPr lang="el-GR" dirty="0" smtClean="0"/>
              <a:t> τα γονίδια </a:t>
            </a:r>
            <a:r>
              <a:rPr lang="en-US" dirty="0" smtClean="0"/>
              <a:t>MMR:</a:t>
            </a:r>
          </a:p>
          <a:p>
            <a:pPr>
              <a:buFontTx/>
              <a:buNone/>
              <a:defRPr/>
            </a:pPr>
            <a:r>
              <a:rPr lang="en-US" dirty="0" smtClean="0"/>
              <a:t>       </a:t>
            </a:r>
            <a:r>
              <a:rPr lang="el-GR" dirty="0" smtClean="0"/>
              <a:t>- </a:t>
            </a:r>
            <a:r>
              <a:rPr lang="el-GR" b="1" spc="600" dirty="0" err="1" smtClean="0">
                <a:effectLst>
                  <a:outerShdw blurRad="38100" dist="38100" dir="2700000" algn="tl">
                    <a:srgbClr val="000000">
                      <a:alpha val="43137"/>
                    </a:srgbClr>
                  </a:outerShdw>
                </a:effectLst>
              </a:rPr>
              <a:t>Υπερμεθυλίωση</a:t>
            </a:r>
            <a:r>
              <a:rPr lang="el-GR" dirty="0" smtClean="0">
                <a:effectLst>
                  <a:outerShdw blurRad="38100" dist="38100" dir="2700000" algn="tl">
                    <a:srgbClr val="000000">
                      <a:alpha val="43137"/>
                    </a:srgbClr>
                  </a:outerShdw>
                </a:effectLst>
              </a:rPr>
              <a:t> </a:t>
            </a:r>
            <a:r>
              <a:rPr lang="el-GR" dirty="0" smtClean="0"/>
              <a:t>με στόχο τα νησίδια </a:t>
            </a:r>
            <a:r>
              <a:rPr lang="el-GR" dirty="0" err="1" smtClean="0"/>
              <a:t>κυτοσίνης</a:t>
            </a:r>
            <a:r>
              <a:rPr lang="el-GR" dirty="0" smtClean="0"/>
              <a:t>-</a:t>
            </a:r>
            <a:r>
              <a:rPr lang="el-GR" dirty="0" err="1" smtClean="0"/>
              <a:t>γουανίνης</a:t>
            </a:r>
            <a:r>
              <a:rPr lang="el-GR" dirty="0" smtClean="0"/>
              <a:t> </a:t>
            </a:r>
            <a:r>
              <a:rPr lang="en-US" dirty="0" smtClean="0"/>
              <a:t>(</a:t>
            </a:r>
            <a:r>
              <a:rPr lang="en-US" dirty="0" err="1" smtClean="0"/>
              <a:t>CpG</a:t>
            </a:r>
            <a:r>
              <a:rPr lang="en-US" dirty="0" smtClean="0"/>
              <a:t>) </a:t>
            </a:r>
            <a:r>
              <a:rPr lang="el-GR" dirty="0" smtClean="0"/>
              <a:t>στους υποκινητές πολλών γονιδίων (</a:t>
            </a:r>
            <a:r>
              <a:rPr lang="el-GR" dirty="0" smtClean="0">
                <a:effectLst>
                  <a:outerShdw blurRad="38100" dist="38100" dir="2700000" algn="tl">
                    <a:srgbClr val="000000">
                      <a:alpha val="43137"/>
                    </a:srgbClr>
                  </a:outerShdw>
                </a:effectLst>
              </a:rPr>
              <a:t>κατάσταση </a:t>
            </a:r>
            <a:r>
              <a:rPr lang="en-US" b="1" dirty="0" smtClean="0">
                <a:effectLst>
                  <a:outerShdw blurRad="38100" dist="38100" dir="2700000" algn="tl">
                    <a:srgbClr val="000000">
                      <a:alpha val="43137"/>
                    </a:srgbClr>
                  </a:outerShdw>
                </a:effectLst>
              </a:rPr>
              <a:t>CIMP</a:t>
            </a:r>
            <a:r>
              <a:rPr lang="en-US" dirty="0" smtClean="0"/>
              <a:t>)</a:t>
            </a:r>
          </a:p>
          <a:p>
            <a:pPr>
              <a:buFontTx/>
              <a:buNone/>
              <a:defRPr/>
            </a:pPr>
            <a:r>
              <a:rPr lang="en-US" dirty="0" smtClean="0"/>
              <a:t>       </a:t>
            </a:r>
            <a:r>
              <a:rPr lang="el-GR" dirty="0" smtClean="0"/>
              <a:t>- </a:t>
            </a:r>
            <a:r>
              <a:rPr lang="en-US" dirty="0" smtClean="0">
                <a:effectLst>
                  <a:outerShdw blurRad="38100" dist="38100" dir="2700000" algn="tl">
                    <a:srgbClr val="000000">
                      <a:alpha val="43137"/>
                    </a:srgbClr>
                  </a:outerShdw>
                </a:effectLst>
              </a:rPr>
              <a:t>Y</a:t>
            </a:r>
            <a:r>
              <a:rPr lang="el-GR" dirty="0" err="1" smtClean="0">
                <a:effectLst>
                  <a:outerShdw blurRad="38100" dist="38100" dir="2700000" algn="tl">
                    <a:srgbClr val="000000">
                      <a:alpha val="43137"/>
                    </a:srgbClr>
                  </a:outerShdw>
                </a:effectLst>
              </a:rPr>
              <a:t>πομεθυλίωση</a:t>
            </a:r>
            <a:r>
              <a:rPr lang="el-GR" dirty="0" smtClean="0">
                <a:effectLst>
                  <a:outerShdw blurRad="38100" dist="38100" dir="2700000" algn="tl">
                    <a:srgbClr val="000000">
                      <a:alpha val="43137"/>
                    </a:srgbClr>
                  </a:outerShdw>
                </a:effectLst>
              </a:rPr>
              <a:t> </a:t>
            </a:r>
            <a:r>
              <a:rPr lang="en-US" dirty="0" smtClean="0"/>
              <a:t>DNA </a:t>
            </a:r>
            <a:r>
              <a:rPr lang="el-GR" dirty="0" smtClean="0"/>
              <a:t>και απώλεια αποτύπωσης του γονιδίου </a:t>
            </a:r>
            <a:r>
              <a:rPr lang="en-US" dirty="0" smtClean="0"/>
              <a:t>IGF-II</a:t>
            </a:r>
          </a:p>
          <a:p>
            <a:pPr>
              <a:buFontTx/>
              <a:buNone/>
              <a:defRPr/>
            </a:pPr>
            <a:r>
              <a:rPr lang="en-US" dirty="0" smtClean="0"/>
              <a:t>          </a:t>
            </a:r>
            <a:endParaRPr lang="el-GR" dirty="0" smtClean="0"/>
          </a:p>
          <a:p>
            <a:pPr>
              <a:buFontTx/>
              <a:buNone/>
              <a:defRPr/>
            </a:pPr>
            <a:r>
              <a:rPr lang="el-GR" dirty="0" smtClean="0"/>
              <a:t>- </a:t>
            </a:r>
            <a:r>
              <a:rPr lang="el-GR" b="1" dirty="0" smtClean="0"/>
              <a:t>Τροποποιητικά γονίδια</a:t>
            </a:r>
            <a:r>
              <a:rPr lang="en-US" dirty="0" smtClean="0"/>
              <a:t>: COX-2, </a:t>
            </a:r>
            <a:r>
              <a:rPr lang="el-GR" dirty="0" smtClean="0"/>
              <a:t>γονίδιο </a:t>
            </a:r>
            <a:r>
              <a:rPr lang="en-US" dirty="0" smtClean="0"/>
              <a:t>PPAR</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2" descr="http://www.robbinspathology.com/content/pathology/neo2/neo290.jpg"/>
          <p:cNvPicPr>
            <a:picLocks noChangeAspect="1" noChangeArrowheads="1"/>
          </p:cNvPicPr>
          <p:nvPr/>
        </p:nvPicPr>
        <p:blipFill>
          <a:blip r:embed="rId2" cstate="print"/>
          <a:srcRect/>
          <a:stretch>
            <a:fillRect/>
          </a:stretch>
        </p:blipFill>
        <p:spPr bwMode="auto">
          <a:xfrm>
            <a:off x="642938" y="642938"/>
            <a:ext cx="7715250" cy="5657850"/>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3">
            <p14:nvContentPartPr>
              <p14:cNvPr id="23554" name="Ink 3"/>
              <p14:cNvContentPartPr>
                <a14:cpLocks xmlns:a14="http://schemas.microsoft.com/office/drawing/2010/main" noRot="1" noChangeAspect="1" noEditPoints="1" noChangeArrowheads="1" noChangeShapeType="1"/>
              </p14:cNvContentPartPr>
              <p14:nvPr/>
            </p14:nvContentPartPr>
            <p14:xfrm>
              <a:off x="2506663" y="1979613"/>
              <a:ext cx="2130425" cy="63500"/>
            </p14:xfrm>
          </p:contentPart>
        </mc:Choice>
        <mc:Fallback xmlns="">
          <p:pic>
            <p:nvPicPr>
              <p:cNvPr id="23554" name="Ink 3"/>
              <p:cNvPicPr>
                <a:picLocks noRot="1" noChangeAspect="1" noEditPoints="1" noChangeArrowheads="1" noChangeShapeType="1"/>
              </p:cNvPicPr>
              <p:nvPr/>
            </p:nvPicPr>
            <p:blipFill>
              <a:blip r:embed="rId4" cstate="print"/>
              <a:stretch>
                <a:fillRect/>
              </a:stretch>
            </p:blipFill>
            <p:spPr>
              <a:xfrm>
                <a:off x="2490961" y="1932189"/>
                <a:ext cx="2161828" cy="15834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3555" name="Ink 4"/>
              <p14:cNvContentPartPr>
                <a14:cpLocks xmlns:a14="http://schemas.microsoft.com/office/drawing/2010/main" noRot="1" noChangeAspect="1" noEditPoints="1" noChangeArrowheads="1" noChangeShapeType="1"/>
              </p14:cNvContentPartPr>
              <p14:nvPr/>
            </p14:nvContentPartPr>
            <p14:xfrm>
              <a:off x="2492375" y="3149600"/>
              <a:ext cx="2108200" cy="173038"/>
            </p14:xfrm>
          </p:contentPart>
        </mc:Choice>
        <mc:Fallback xmlns="">
          <p:pic>
            <p:nvPicPr>
              <p:cNvPr id="23555" name="Ink 4"/>
              <p:cNvPicPr>
                <a:picLocks noRot="1" noChangeAspect="1" noEditPoints="1" noChangeArrowheads="1" noChangeShapeType="1"/>
              </p:cNvPicPr>
              <p:nvPr/>
            </p:nvPicPr>
            <p:blipFill>
              <a:blip r:embed="rId6" cstate="print"/>
              <a:stretch>
                <a:fillRect/>
              </a:stretch>
            </p:blipFill>
            <p:spPr>
              <a:xfrm>
                <a:off x="2476532" y="3089054"/>
                <a:ext cx="2139886" cy="29447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3556" name="Ink 5"/>
              <p14:cNvContentPartPr>
                <a14:cpLocks xmlns:a14="http://schemas.microsoft.com/office/drawing/2010/main" noRot="1" noChangeAspect="1" noEditPoints="1" noChangeArrowheads="1" noChangeShapeType="1"/>
              </p14:cNvContentPartPr>
              <p14:nvPr/>
            </p14:nvContentPartPr>
            <p14:xfrm>
              <a:off x="2536825" y="4378325"/>
              <a:ext cx="2292350" cy="73025"/>
            </p14:xfrm>
          </p:contentPart>
        </mc:Choice>
        <mc:Fallback xmlns="">
          <p:pic>
            <p:nvPicPr>
              <p:cNvPr id="23556" name="Ink 5"/>
              <p:cNvPicPr>
                <a:picLocks noRot="1" noChangeAspect="1" noEditPoints="1" noChangeArrowheads="1" noChangeShapeType="1"/>
              </p:cNvPicPr>
              <p:nvPr/>
            </p:nvPicPr>
            <p:blipFill>
              <a:blip r:embed="rId8" cstate="print"/>
              <a:stretch>
                <a:fillRect/>
              </a:stretch>
            </p:blipFill>
            <p:spPr>
              <a:xfrm>
                <a:off x="2520628" y="4319905"/>
                <a:ext cx="2324383" cy="18986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557" name="Ink 6"/>
              <p14:cNvContentPartPr>
                <a14:cpLocks xmlns:a14="http://schemas.microsoft.com/office/drawing/2010/main" noRot="1" noChangeAspect="1" noEditPoints="1" noChangeArrowheads="1" noChangeShapeType="1"/>
              </p14:cNvContentPartPr>
              <p14:nvPr/>
            </p14:nvContentPartPr>
            <p14:xfrm>
              <a:off x="5629275" y="3014663"/>
              <a:ext cx="2528888" cy="65087"/>
            </p14:xfrm>
          </p:contentPart>
        </mc:Choice>
        <mc:Fallback xmlns="">
          <p:pic>
            <p:nvPicPr>
              <p:cNvPr id="23557" name="Ink 6"/>
              <p:cNvPicPr>
                <a:picLocks noRot="1" noChangeAspect="1" noEditPoints="1" noChangeArrowheads="1" noChangeShapeType="1"/>
              </p:cNvPicPr>
              <p:nvPr/>
            </p:nvPicPr>
            <p:blipFill>
              <a:blip r:embed="rId10" cstate="print"/>
              <a:stretch>
                <a:fillRect/>
              </a:stretch>
            </p:blipFill>
            <p:spPr>
              <a:xfrm>
                <a:off x="5613433" y="2960372"/>
                <a:ext cx="2560571" cy="173668"/>
              </a:xfrm>
              <a:prstGeom prst="rect">
                <a:avLst/>
              </a:prstGeom>
            </p:spPr>
          </p:pic>
        </mc:Fallback>
      </mc:AlternateContent>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90800" y="361950"/>
            <a:ext cx="3771900" cy="5761038"/>
            <a:chOff x="3057" y="1620"/>
            <a:chExt cx="5940" cy="3407"/>
          </a:xfrm>
        </p:grpSpPr>
        <p:pic>
          <p:nvPicPr>
            <p:cNvPr id="216068" name="Picture 3" descr="RFLP 7-12-98 K-ras (BstNI)"/>
            <p:cNvPicPr>
              <a:picLocks noChangeAspect="1" noChangeArrowheads="1"/>
            </p:cNvPicPr>
            <p:nvPr/>
          </p:nvPicPr>
          <p:blipFill>
            <a:blip r:embed="rId2" cstate="print"/>
            <a:srcRect/>
            <a:stretch>
              <a:fillRect/>
            </a:stretch>
          </p:blipFill>
          <p:spPr bwMode="auto">
            <a:xfrm>
              <a:off x="3127" y="1620"/>
              <a:ext cx="5652" cy="3407"/>
            </a:xfrm>
            <a:prstGeom prst="rect">
              <a:avLst/>
            </a:prstGeom>
            <a:noFill/>
            <a:ln w="9525">
              <a:noFill/>
              <a:miter lim="800000"/>
              <a:headEnd/>
              <a:tailEnd/>
            </a:ln>
          </p:spPr>
        </p:pic>
        <p:sp>
          <p:nvSpPr>
            <p:cNvPr id="216069" name="Text Box 4"/>
            <p:cNvSpPr txBox="1">
              <a:spLocks noChangeArrowheads="1"/>
            </p:cNvSpPr>
            <p:nvPr/>
          </p:nvSpPr>
          <p:spPr bwMode="auto">
            <a:xfrm>
              <a:off x="3057" y="1620"/>
              <a:ext cx="5940" cy="720"/>
            </a:xfrm>
            <a:prstGeom prst="rect">
              <a:avLst/>
            </a:prstGeom>
            <a:noFill/>
            <a:ln w="9525">
              <a:noFill/>
              <a:miter lim="800000"/>
              <a:headEnd/>
              <a:tailEnd/>
            </a:ln>
          </p:spPr>
          <p:txBody>
            <a:bodyPr/>
            <a:lstStyle/>
            <a:p>
              <a:pPr eaLnBrk="0" hangingPunct="0"/>
              <a:endParaRPr lang="el-GR" sz="1200" b="1">
                <a:solidFill>
                  <a:schemeClr val="bg1"/>
                </a:solidFill>
                <a:latin typeface="Verdana" pitchFamily="34" charset="0"/>
              </a:endParaRPr>
            </a:p>
            <a:p>
              <a:pPr eaLnBrk="0" hangingPunct="0"/>
              <a:r>
                <a:rPr lang="el-GR" sz="1200" b="1">
                  <a:solidFill>
                    <a:schemeClr val="bg1"/>
                  </a:solidFill>
                  <a:latin typeface="Tahoma" pitchFamily="34" charset="0"/>
                </a:rPr>
                <a:t> M    1      2     3     4     5     6     7     8     9    10</a:t>
              </a:r>
            </a:p>
          </p:txBody>
        </p:sp>
        <p:sp>
          <p:nvSpPr>
            <p:cNvPr id="216070" name="Text Box 5"/>
            <p:cNvSpPr txBox="1">
              <a:spLocks noChangeArrowheads="1"/>
            </p:cNvSpPr>
            <p:nvPr/>
          </p:nvSpPr>
          <p:spPr bwMode="auto">
            <a:xfrm>
              <a:off x="3417" y="3060"/>
              <a:ext cx="1440" cy="537"/>
            </a:xfrm>
            <a:prstGeom prst="rect">
              <a:avLst/>
            </a:prstGeom>
            <a:noFill/>
            <a:ln w="9525">
              <a:noFill/>
              <a:miter lim="800000"/>
              <a:headEnd/>
              <a:tailEnd/>
            </a:ln>
          </p:spPr>
          <p:txBody>
            <a:bodyPr/>
            <a:lstStyle/>
            <a:p>
              <a:pPr eaLnBrk="0" hangingPunct="0"/>
              <a:r>
                <a:rPr lang="el-GR" sz="1400" b="1">
                  <a:solidFill>
                    <a:schemeClr val="bg1"/>
                  </a:solidFill>
                  <a:latin typeface="Times New Roman" pitchFamily="18" charset="0"/>
                </a:rPr>
                <a:t>157bp</a:t>
              </a:r>
            </a:p>
          </p:txBody>
        </p:sp>
        <p:sp>
          <p:nvSpPr>
            <p:cNvPr id="216071" name="Text Box 6"/>
            <p:cNvSpPr txBox="1">
              <a:spLocks noChangeArrowheads="1"/>
            </p:cNvSpPr>
            <p:nvPr/>
          </p:nvSpPr>
          <p:spPr bwMode="auto">
            <a:xfrm>
              <a:off x="3957" y="3963"/>
              <a:ext cx="1440" cy="537"/>
            </a:xfrm>
            <a:prstGeom prst="rect">
              <a:avLst/>
            </a:prstGeom>
            <a:noFill/>
            <a:ln w="9525">
              <a:noFill/>
              <a:miter lim="800000"/>
              <a:headEnd/>
              <a:tailEnd/>
            </a:ln>
          </p:spPr>
          <p:txBody>
            <a:bodyPr/>
            <a:lstStyle/>
            <a:p>
              <a:pPr eaLnBrk="0" hangingPunct="0"/>
              <a:r>
                <a:rPr lang="el-GR" sz="1400" b="1">
                  <a:solidFill>
                    <a:schemeClr val="bg1"/>
                  </a:solidFill>
                  <a:latin typeface="Times New Roman" pitchFamily="18" charset="0"/>
                </a:rPr>
                <a:t>114bp</a:t>
              </a:r>
              <a:endParaRPr lang="el-GR" sz="1200" b="1">
                <a:solidFill>
                  <a:schemeClr val="bg1"/>
                </a:solidFill>
                <a:latin typeface="Times New Roman" pitchFamily="18" charset="0"/>
              </a:endParaRPr>
            </a:p>
          </p:txBody>
        </p:sp>
        <p:sp>
          <p:nvSpPr>
            <p:cNvPr id="216072" name="Text Box 7"/>
            <p:cNvSpPr txBox="1">
              <a:spLocks noChangeArrowheads="1"/>
            </p:cNvSpPr>
            <p:nvPr/>
          </p:nvSpPr>
          <p:spPr bwMode="auto">
            <a:xfrm>
              <a:off x="5937" y="3243"/>
              <a:ext cx="1440" cy="537"/>
            </a:xfrm>
            <a:prstGeom prst="rect">
              <a:avLst/>
            </a:prstGeom>
            <a:noFill/>
            <a:ln w="9525">
              <a:noFill/>
              <a:miter lim="800000"/>
              <a:headEnd/>
              <a:tailEnd/>
            </a:ln>
          </p:spPr>
          <p:txBody>
            <a:bodyPr/>
            <a:lstStyle/>
            <a:p>
              <a:pPr eaLnBrk="0" hangingPunct="0"/>
              <a:r>
                <a:rPr lang="el-GR" sz="1000" b="1">
                  <a:solidFill>
                    <a:schemeClr val="bg1"/>
                  </a:solidFill>
                  <a:latin typeface="Times New Roman" pitchFamily="18" charset="0"/>
                </a:rPr>
                <a:t>      </a:t>
              </a:r>
              <a:r>
                <a:rPr lang="el-GR" sz="1400" b="1">
                  <a:solidFill>
                    <a:schemeClr val="bg1"/>
                  </a:solidFill>
                  <a:latin typeface="Times New Roman" pitchFamily="18" charset="0"/>
                </a:rPr>
                <a:t>143bp</a:t>
              </a:r>
            </a:p>
          </p:txBody>
        </p:sp>
      </p:grpSp>
      <p:sp>
        <p:nvSpPr>
          <p:cNvPr id="216067" name="Text Box 8"/>
          <p:cNvSpPr txBox="1">
            <a:spLocks noChangeArrowheads="1"/>
          </p:cNvSpPr>
          <p:nvPr/>
        </p:nvSpPr>
        <p:spPr bwMode="auto">
          <a:xfrm>
            <a:off x="0" y="6248400"/>
            <a:ext cx="9144000" cy="701675"/>
          </a:xfrm>
          <a:prstGeom prst="rect">
            <a:avLst/>
          </a:prstGeom>
          <a:noFill/>
          <a:ln w="9525">
            <a:noFill/>
            <a:miter lim="800000"/>
            <a:headEnd/>
            <a:tailEnd/>
          </a:ln>
        </p:spPr>
        <p:txBody>
          <a:bodyPr>
            <a:spAutoFit/>
          </a:bodyPr>
          <a:lstStyle/>
          <a:p>
            <a:pPr algn="ctr" eaLnBrk="0" hangingPunct="0"/>
            <a:r>
              <a:rPr lang="el-GR" sz="2000" b="1">
                <a:latin typeface="Times New Roman" pitchFamily="18" charset="0"/>
              </a:rPr>
              <a:t>Αποτελέσματα ανάλυσης του κωδικονίου 12 του </a:t>
            </a:r>
            <a:r>
              <a:rPr lang="el-GR" sz="2000" b="1" i="1">
                <a:latin typeface="Times New Roman" pitchFamily="18" charset="0"/>
              </a:rPr>
              <a:t>K-ras</a:t>
            </a:r>
            <a:r>
              <a:rPr lang="el-GR" sz="2000" b="1">
                <a:latin typeface="Times New Roman" pitchFamily="18" charset="0"/>
              </a:rPr>
              <a:t> μετά από πέψη με BSTNI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l-GR" smtClean="0"/>
              <a:t>ΑΝΑΠΤΥΞΗ ΑΔΕΝΟΚΑΡΚΙΝΩΜΑΤΟΣ</a:t>
            </a:r>
          </a:p>
        </p:txBody>
      </p:sp>
      <p:pic>
        <p:nvPicPr>
          <p:cNvPr id="146435" name="Picture 5" descr="gas160"/>
          <p:cNvPicPr>
            <a:picLocks noChangeAspect="1" noChangeArrowheads="1"/>
          </p:cNvPicPr>
          <p:nvPr/>
        </p:nvPicPr>
        <p:blipFill>
          <a:blip r:embed="rId2" cstate="print"/>
          <a:srcRect/>
          <a:stretch>
            <a:fillRect/>
          </a:stretch>
        </p:blipFill>
        <p:spPr bwMode="auto">
          <a:xfrm>
            <a:off x="971550" y="1557338"/>
            <a:ext cx="6840538" cy="49863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slide(fromBottom)">
                                      <p:cBhvr>
                                        <p:cTn id="7"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667000" y="381000"/>
            <a:ext cx="3771900" cy="5502275"/>
            <a:chOff x="2877" y="1700"/>
            <a:chExt cx="5940" cy="3340"/>
          </a:xfrm>
        </p:grpSpPr>
        <p:grpSp>
          <p:nvGrpSpPr>
            <p:cNvPr id="3" name="Group 3"/>
            <p:cNvGrpSpPr>
              <a:grpSpLocks/>
            </p:cNvGrpSpPr>
            <p:nvPr/>
          </p:nvGrpSpPr>
          <p:grpSpPr bwMode="auto">
            <a:xfrm>
              <a:off x="2877" y="1700"/>
              <a:ext cx="5940" cy="3239"/>
              <a:chOff x="2877" y="1620"/>
              <a:chExt cx="5940" cy="3239"/>
            </a:xfrm>
          </p:grpSpPr>
          <p:pic>
            <p:nvPicPr>
              <p:cNvPr id="217096" name="Picture 4" descr="RFLP 4-4-01 p217-218 (MspI)"/>
              <p:cNvPicPr>
                <a:picLocks noChangeAspect="1" noChangeArrowheads="1"/>
              </p:cNvPicPr>
              <p:nvPr/>
            </p:nvPicPr>
            <p:blipFill>
              <a:blip r:embed="rId2" cstate="print"/>
              <a:srcRect/>
              <a:stretch>
                <a:fillRect/>
              </a:stretch>
            </p:blipFill>
            <p:spPr bwMode="auto">
              <a:xfrm>
                <a:off x="2877" y="1620"/>
                <a:ext cx="5580" cy="3239"/>
              </a:xfrm>
              <a:prstGeom prst="rect">
                <a:avLst/>
              </a:prstGeom>
              <a:noFill/>
              <a:ln w="9525">
                <a:noFill/>
                <a:miter lim="800000"/>
                <a:headEnd/>
                <a:tailEnd/>
              </a:ln>
            </p:spPr>
          </p:pic>
          <p:sp>
            <p:nvSpPr>
              <p:cNvPr id="217097" name="Text Box 5"/>
              <p:cNvSpPr txBox="1">
                <a:spLocks noChangeArrowheads="1"/>
              </p:cNvSpPr>
              <p:nvPr/>
            </p:nvSpPr>
            <p:spPr bwMode="auto">
              <a:xfrm>
                <a:off x="2877" y="1620"/>
                <a:ext cx="5940" cy="720"/>
              </a:xfrm>
              <a:prstGeom prst="rect">
                <a:avLst/>
              </a:prstGeom>
              <a:noFill/>
              <a:ln w="9525">
                <a:noFill/>
                <a:miter lim="800000"/>
                <a:headEnd/>
                <a:tailEnd/>
              </a:ln>
            </p:spPr>
            <p:txBody>
              <a:bodyPr/>
              <a:lstStyle/>
              <a:p>
                <a:pPr eaLnBrk="0" hangingPunct="0"/>
                <a:r>
                  <a:rPr lang="el-GR" sz="1200" b="1">
                    <a:solidFill>
                      <a:srgbClr val="FFFFFF"/>
                    </a:solidFill>
                    <a:latin typeface="Verdana" pitchFamily="34" charset="0"/>
                  </a:rPr>
                  <a:t>  </a:t>
                </a:r>
                <a:r>
                  <a:rPr lang="el-GR" sz="1200" b="1">
                    <a:solidFill>
                      <a:srgbClr val="FFFFFF"/>
                    </a:solidFill>
                    <a:latin typeface="Tahoma" pitchFamily="34" charset="0"/>
                  </a:rPr>
                  <a:t>M   1   2   3   4    5   6   7   8    9  10 11 12 13</a:t>
                </a:r>
              </a:p>
            </p:txBody>
          </p:sp>
        </p:grpSp>
        <p:sp>
          <p:nvSpPr>
            <p:cNvPr id="217093" name="Text Box 6"/>
            <p:cNvSpPr txBox="1">
              <a:spLocks noChangeArrowheads="1"/>
            </p:cNvSpPr>
            <p:nvPr/>
          </p:nvSpPr>
          <p:spPr bwMode="auto">
            <a:xfrm>
              <a:off x="4137" y="3420"/>
              <a:ext cx="1263" cy="543"/>
            </a:xfrm>
            <a:prstGeom prst="rect">
              <a:avLst/>
            </a:prstGeom>
            <a:noFill/>
            <a:ln w="9525">
              <a:noFill/>
              <a:miter lim="800000"/>
              <a:headEnd/>
              <a:tailEnd/>
            </a:ln>
          </p:spPr>
          <p:txBody>
            <a:bodyPr/>
            <a:lstStyle/>
            <a:p>
              <a:pPr eaLnBrk="0" hangingPunct="0"/>
              <a:r>
                <a:rPr lang="el-GR" sz="1400" b="1">
                  <a:solidFill>
                    <a:srgbClr val="FFFFFF"/>
                  </a:solidFill>
                  <a:latin typeface="Times New Roman" pitchFamily="18" charset="0"/>
                </a:rPr>
                <a:t>132bp</a:t>
              </a:r>
            </a:p>
          </p:txBody>
        </p:sp>
        <p:sp>
          <p:nvSpPr>
            <p:cNvPr id="217094" name="Text Box 7"/>
            <p:cNvSpPr txBox="1">
              <a:spLocks noChangeArrowheads="1"/>
            </p:cNvSpPr>
            <p:nvPr/>
          </p:nvSpPr>
          <p:spPr bwMode="auto">
            <a:xfrm>
              <a:off x="6474" y="4497"/>
              <a:ext cx="1263" cy="543"/>
            </a:xfrm>
            <a:prstGeom prst="rect">
              <a:avLst/>
            </a:prstGeom>
            <a:noFill/>
            <a:ln w="9525">
              <a:noFill/>
              <a:miter lim="800000"/>
              <a:headEnd/>
              <a:tailEnd/>
            </a:ln>
          </p:spPr>
          <p:txBody>
            <a:bodyPr/>
            <a:lstStyle/>
            <a:p>
              <a:pPr eaLnBrk="0" hangingPunct="0"/>
              <a:r>
                <a:rPr lang="el-GR" sz="1400" b="1">
                  <a:solidFill>
                    <a:srgbClr val="FFFFFF"/>
                  </a:solidFill>
                  <a:latin typeface="Times New Roman" pitchFamily="18" charset="0"/>
                </a:rPr>
                <a:t>56bp</a:t>
              </a:r>
            </a:p>
          </p:txBody>
        </p:sp>
        <p:sp>
          <p:nvSpPr>
            <p:cNvPr id="217095" name="Text Box 8"/>
            <p:cNvSpPr txBox="1">
              <a:spLocks noChangeArrowheads="1"/>
            </p:cNvSpPr>
            <p:nvPr/>
          </p:nvSpPr>
          <p:spPr bwMode="auto">
            <a:xfrm>
              <a:off x="6474" y="3777"/>
              <a:ext cx="1263" cy="543"/>
            </a:xfrm>
            <a:prstGeom prst="rect">
              <a:avLst/>
            </a:prstGeom>
            <a:noFill/>
            <a:ln w="9525">
              <a:noFill/>
              <a:miter lim="800000"/>
              <a:headEnd/>
              <a:tailEnd/>
            </a:ln>
          </p:spPr>
          <p:txBody>
            <a:bodyPr/>
            <a:lstStyle/>
            <a:p>
              <a:pPr eaLnBrk="0" hangingPunct="0"/>
              <a:r>
                <a:rPr lang="el-GR" sz="1400" b="1">
                  <a:solidFill>
                    <a:srgbClr val="FFFFFF"/>
                  </a:solidFill>
                  <a:latin typeface="Times New Roman" pitchFamily="18" charset="0"/>
                </a:rPr>
                <a:t>76bp</a:t>
              </a:r>
            </a:p>
          </p:txBody>
        </p:sp>
      </p:grpSp>
      <p:sp>
        <p:nvSpPr>
          <p:cNvPr id="217091" name="Text Box 9"/>
          <p:cNvSpPr txBox="1">
            <a:spLocks noChangeArrowheads="1"/>
          </p:cNvSpPr>
          <p:nvPr/>
        </p:nvSpPr>
        <p:spPr bwMode="auto">
          <a:xfrm>
            <a:off x="1371600" y="5715000"/>
            <a:ext cx="6324600" cy="822325"/>
          </a:xfrm>
          <a:prstGeom prst="rect">
            <a:avLst/>
          </a:prstGeom>
          <a:noFill/>
          <a:ln w="9525">
            <a:noFill/>
            <a:miter lim="800000"/>
            <a:headEnd/>
            <a:tailEnd/>
          </a:ln>
        </p:spPr>
        <p:txBody>
          <a:bodyPr>
            <a:spAutoFit/>
          </a:bodyPr>
          <a:lstStyle/>
          <a:p>
            <a:pPr algn="ctr" eaLnBrk="0" hangingPunct="0"/>
            <a:r>
              <a:rPr lang="el-GR" sz="2400" b="1">
                <a:latin typeface="Times New Roman" pitchFamily="18" charset="0"/>
              </a:rPr>
              <a:t>Αποτελέσματα ανάλυσης του κωδικονίου 248 του </a:t>
            </a:r>
            <a:r>
              <a:rPr lang="el-GR" sz="2400" b="1" i="1">
                <a:latin typeface="Times New Roman" pitchFamily="18" charset="0"/>
              </a:rPr>
              <a:t>p53</a:t>
            </a:r>
            <a:r>
              <a:rPr lang="el-GR" sz="2400" b="1">
                <a:latin typeface="Times New Roman" pitchFamily="18" charset="0"/>
              </a:rPr>
              <a:t> μετά από πέψη με MspI </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14375"/>
          </a:xfrm>
        </p:spPr>
        <p:txBody>
          <a:bodyPr>
            <a:normAutofit fontScale="90000"/>
          </a:bodyPr>
          <a:lstStyle/>
          <a:p>
            <a:pPr>
              <a:defRPr/>
            </a:pPr>
            <a:r>
              <a:rPr lang="el-GR" dirty="0" err="1" smtClean="0">
                <a:solidFill>
                  <a:schemeClr val="tx1"/>
                </a:solidFill>
              </a:rPr>
              <a:t>Μικροδορυφορική</a:t>
            </a:r>
            <a:r>
              <a:rPr lang="el-GR" dirty="0" smtClean="0">
                <a:solidFill>
                  <a:schemeClr val="tx1"/>
                </a:solidFill>
              </a:rPr>
              <a:t> αστάθεια (</a:t>
            </a:r>
            <a:r>
              <a:rPr lang="en-US" dirty="0" smtClean="0">
                <a:solidFill>
                  <a:schemeClr val="tx1"/>
                </a:solidFill>
              </a:rPr>
              <a:t>MSI</a:t>
            </a:r>
            <a:r>
              <a:rPr lang="el-GR" dirty="0" smtClean="0">
                <a:solidFill>
                  <a:schemeClr val="tx1"/>
                </a:solidFill>
              </a:rPr>
              <a:t>)</a:t>
            </a:r>
            <a:endParaRPr lang="el-GR" dirty="0">
              <a:solidFill>
                <a:schemeClr val="tx1"/>
              </a:solidFill>
            </a:endParaRPr>
          </a:p>
        </p:txBody>
      </p:sp>
      <p:sp>
        <p:nvSpPr>
          <p:cNvPr id="3" name="2 - Θέση περιεχομένου"/>
          <p:cNvSpPr>
            <a:spLocks noGrp="1"/>
          </p:cNvSpPr>
          <p:nvPr>
            <p:ph idx="1"/>
          </p:nvPr>
        </p:nvSpPr>
        <p:spPr>
          <a:xfrm>
            <a:off x="0" y="571500"/>
            <a:ext cx="9144000" cy="6026150"/>
          </a:xfrm>
        </p:spPr>
        <p:txBody>
          <a:bodyPr>
            <a:noAutofit/>
          </a:bodyPr>
          <a:lstStyle/>
          <a:p>
            <a:pPr>
              <a:defRPr/>
            </a:pPr>
            <a:r>
              <a:rPr lang="el-GR" sz="2400" dirty="0" smtClean="0">
                <a:effectLst>
                  <a:outerShdw blurRad="38100" dist="38100" dir="2700000" algn="tl">
                    <a:srgbClr val="000000">
                      <a:alpha val="43137"/>
                    </a:srgbClr>
                  </a:outerShdw>
                </a:effectLst>
              </a:rPr>
              <a:t>Εν σειρά επαναλήψεις αλληλουχιών 2 – 5 βάσεων είναι γνωστές ως </a:t>
            </a:r>
            <a:r>
              <a:rPr lang="el-GR" sz="2400" dirty="0" err="1" smtClean="0">
                <a:effectLst>
                  <a:outerShdw blurRad="38100" dist="38100" dir="2700000" algn="tl">
                    <a:srgbClr val="000000">
                      <a:alpha val="43137"/>
                    </a:srgbClr>
                  </a:outerShdw>
                </a:effectLst>
              </a:rPr>
              <a:t>μικροδορυφορικό</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 DNA.</a:t>
            </a:r>
            <a:endParaRPr lang="el-GR" sz="2400" dirty="0" smtClean="0">
              <a:effectLst>
                <a:outerShdw blurRad="38100" dist="38100" dir="2700000" algn="tl">
                  <a:srgbClr val="000000">
                    <a:alpha val="43137"/>
                  </a:srgbClr>
                </a:outerShdw>
              </a:effectLst>
            </a:endParaRPr>
          </a:p>
          <a:p>
            <a:pPr>
              <a:defRPr/>
            </a:pPr>
            <a:r>
              <a:rPr lang="el-GR" sz="2400" dirty="0" smtClean="0"/>
              <a:t>Η αστάθεια του </a:t>
            </a:r>
            <a:r>
              <a:rPr lang="el-GR" sz="2400" dirty="0" err="1" smtClean="0"/>
              <a:t>μικροδορυφορικού</a:t>
            </a:r>
            <a:r>
              <a:rPr lang="el-GR" sz="2400" dirty="0" smtClean="0"/>
              <a:t> </a:t>
            </a:r>
            <a:r>
              <a:rPr lang="en-US" sz="2400" dirty="0" smtClean="0"/>
              <a:t>DNA </a:t>
            </a:r>
            <a:r>
              <a:rPr lang="el-GR" sz="2400" dirty="0" smtClean="0"/>
              <a:t> είναι ένα φαινόμενο που προκύπτει από την </a:t>
            </a:r>
            <a:r>
              <a:rPr lang="el-GR" sz="2400" dirty="0" smtClean="0">
                <a:effectLst>
                  <a:outerShdw blurRad="38100" dist="38100" dir="2700000" algn="tl">
                    <a:srgbClr val="000000">
                      <a:alpha val="43137"/>
                    </a:srgbClr>
                  </a:outerShdw>
                </a:effectLst>
              </a:rPr>
              <a:t>ανεπάρκεια του επιδιορθωτικού μηχανισμού λανθασμένου ζευγαρώματος βάσεων  του </a:t>
            </a:r>
            <a:r>
              <a:rPr lang="en-US" sz="2400" dirty="0" smtClean="0">
                <a:effectLst>
                  <a:outerShdw blurRad="38100" dist="38100" dir="2700000" algn="tl">
                    <a:srgbClr val="000000">
                      <a:alpha val="43137"/>
                    </a:srgbClr>
                  </a:outerShdw>
                </a:effectLst>
              </a:rPr>
              <a:t>DNA</a:t>
            </a:r>
            <a:r>
              <a:rPr lang="el-GR" sz="2400" dirty="0" smtClean="0">
                <a:effectLst>
                  <a:outerShdw blurRad="38100" dist="38100" dir="2700000" algn="tl">
                    <a:srgbClr val="000000">
                      <a:alpha val="43137"/>
                    </a:srgbClr>
                  </a:outerShdw>
                </a:effectLst>
              </a:rPr>
              <a:t> </a:t>
            </a:r>
            <a:r>
              <a:rPr lang="el-GR" sz="2400" dirty="0" smtClean="0"/>
              <a:t>και αφορά ουσιαστικά σε ελλείψεις ή προσθήκες επαναλαμβανόμενων </a:t>
            </a:r>
            <a:r>
              <a:rPr lang="el-GR" sz="2400" dirty="0" err="1" smtClean="0"/>
              <a:t>νουκλεοτιδίων</a:t>
            </a:r>
            <a:r>
              <a:rPr lang="el-GR" sz="2400" dirty="0" smtClean="0"/>
              <a:t> στις αλληλουχίες του </a:t>
            </a:r>
            <a:r>
              <a:rPr lang="el-GR" sz="2400" dirty="0" err="1" smtClean="0"/>
              <a:t>μικροδορυφορικού</a:t>
            </a:r>
            <a:r>
              <a:rPr lang="el-GR" sz="2400" dirty="0" smtClean="0"/>
              <a:t> </a:t>
            </a:r>
            <a:r>
              <a:rPr lang="en-US" sz="2400" dirty="0" smtClean="0"/>
              <a:t> DNA.</a:t>
            </a:r>
            <a:endParaRPr lang="el-GR" sz="2400" dirty="0" smtClean="0"/>
          </a:p>
          <a:p>
            <a:pPr>
              <a:defRPr/>
            </a:pPr>
            <a:r>
              <a:rPr lang="el-GR" sz="2400" dirty="0" smtClean="0"/>
              <a:t>Αυξημένη συσσώρευση μεταλλαγών σε γονίδια-στόχους,</a:t>
            </a:r>
            <a:r>
              <a:rPr lang="en-US" sz="2400" dirty="0" smtClean="0"/>
              <a:t> </a:t>
            </a:r>
            <a:r>
              <a:rPr lang="el-GR" sz="2400" dirty="0" smtClean="0"/>
              <a:t>οπότε η εξαλλαγή του πολύποδα γίνεται γρήγορα (εντός 2-3 ετών).</a:t>
            </a:r>
            <a:endParaRPr lang="en-US" sz="2400" dirty="0" smtClean="0"/>
          </a:p>
          <a:p>
            <a:pPr>
              <a:defRPr/>
            </a:pPr>
            <a:r>
              <a:rPr lang="en-US" sz="2400" dirty="0" smtClean="0"/>
              <a:t>O</a:t>
            </a:r>
            <a:r>
              <a:rPr lang="el-GR" sz="2400" dirty="0" smtClean="0"/>
              <a:t>ι ασθενείς με </a:t>
            </a:r>
            <a:r>
              <a:rPr lang="el-GR" sz="2400" dirty="0" err="1" smtClean="0"/>
              <a:t>ορθοκολικούς</a:t>
            </a:r>
            <a:r>
              <a:rPr lang="el-GR" sz="2400" dirty="0" smtClean="0"/>
              <a:t> καρκίνους με </a:t>
            </a:r>
            <a:r>
              <a:rPr lang="en-US" sz="2400" dirty="0" smtClean="0"/>
              <a:t>MSI</a:t>
            </a:r>
            <a:r>
              <a:rPr lang="el-GR" sz="2400" dirty="0" smtClean="0"/>
              <a:t> σταδίων Ι-ΙΙΙ έχουν </a:t>
            </a:r>
            <a:r>
              <a:rPr lang="el-GR" sz="2400" dirty="0" smtClean="0">
                <a:effectLst>
                  <a:outerShdw blurRad="38100" dist="38100" dir="2700000" algn="tl">
                    <a:srgbClr val="000000">
                      <a:alpha val="43137"/>
                    </a:srgbClr>
                  </a:outerShdw>
                </a:effectLst>
              </a:rPr>
              <a:t>καλύτερη πρόγνωση </a:t>
            </a:r>
            <a:r>
              <a:rPr lang="el-GR" sz="2400" dirty="0" smtClean="0"/>
              <a:t>συγκριτικά με τους ασθενείς με </a:t>
            </a:r>
            <a:r>
              <a:rPr lang="el-GR" sz="2400" dirty="0" err="1" smtClean="0"/>
              <a:t>ορθοκολικούς</a:t>
            </a:r>
            <a:r>
              <a:rPr lang="el-GR" sz="2400" dirty="0" smtClean="0"/>
              <a:t> καρκίνους με </a:t>
            </a:r>
            <a:r>
              <a:rPr lang="en-US" sz="2400" dirty="0" smtClean="0"/>
              <a:t>CIN </a:t>
            </a:r>
            <a:r>
              <a:rPr lang="el-GR" sz="2400" dirty="0" smtClean="0"/>
              <a:t>(Μ</a:t>
            </a:r>
            <a:r>
              <a:rPr lang="en-US" sz="2400" dirty="0" smtClean="0"/>
              <a:t>SS) </a:t>
            </a:r>
            <a:r>
              <a:rPr lang="el-GR" sz="2400" dirty="0" smtClean="0"/>
              <a:t>και πιθανότατα </a:t>
            </a:r>
            <a:r>
              <a:rPr lang="el-GR" sz="2400" dirty="0" smtClean="0">
                <a:effectLst>
                  <a:outerShdw blurRad="38100" dist="38100" dir="2700000" algn="tl">
                    <a:srgbClr val="000000">
                      <a:alpha val="43137"/>
                    </a:srgbClr>
                  </a:outerShdw>
                </a:effectLst>
              </a:rPr>
              <a:t>αντιδρούν διαφορετικά στην επικουρική χημειοθεραπεία</a:t>
            </a:r>
          </a:p>
          <a:p>
            <a:pPr>
              <a:buFontTx/>
              <a:buNone/>
              <a:defRPr/>
            </a:pPr>
            <a:r>
              <a:rPr lang="el-GR" sz="2400" dirty="0" smtClean="0">
                <a:effectLst>
                  <a:outerShdw blurRad="38100" dist="38100" dir="2700000" algn="tl">
                    <a:srgbClr val="000000">
                      <a:alpha val="43137"/>
                    </a:srgbClr>
                  </a:outerShdw>
                </a:effectLst>
              </a:rPr>
              <a:t>   </a:t>
            </a:r>
            <a:r>
              <a:rPr lang="en-US" sz="2400" dirty="0" smtClean="0"/>
              <a:t>( </a:t>
            </a:r>
            <a:r>
              <a:rPr lang="el-GR" sz="2400" dirty="0" smtClean="0"/>
              <a:t>προτιμάται η </a:t>
            </a:r>
            <a:r>
              <a:rPr lang="en-US" sz="2400" dirty="0" err="1" smtClean="0"/>
              <a:t>irinotecan</a:t>
            </a:r>
            <a:r>
              <a:rPr lang="en-US" sz="2400" dirty="0" smtClean="0"/>
              <a:t> </a:t>
            </a:r>
            <a:r>
              <a:rPr lang="el-GR" sz="2400" dirty="0" smtClean="0"/>
              <a:t>έναντι των αλκυλιωτικών παραγόντων ή της 5-</a:t>
            </a:r>
            <a:r>
              <a:rPr lang="en-US" sz="2400" dirty="0" smtClean="0"/>
              <a:t>FU </a:t>
            </a:r>
            <a:r>
              <a:rPr lang="el-GR" sz="2400" dirty="0" smtClean="0"/>
              <a:t>)</a:t>
            </a:r>
            <a:r>
              <a:rPr lang="en-US" sz="2400" dirty="0" smtClean="0"/>
              <a:t>.</a:t>
            </a:r>
            <a:endParaRPr lang="el-GR" sz="24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Text Box 2"/>
          <p:cNvSpPr txBox="1">
            <a:spLocks noChangeArrowheads="1"/>
          </p:cNvSpPr>
          <p:nvPr/>
        </p:nvSpPr>
        <p:spPr bwMode="auto">
          <a:xfrm>
            <a:off x="0" y="0"/>
            <a:ext cx="9072563" cy="1016000"/>
          </a:xfrm>
          <a:prstGeom prst="rect">
            <a:avLst/>
          </a:prstGeom>
          <a:noFill/>
          <a:ln w="9525">
            <a:noFill/>
            <a:miter lim="800000"/>
            <a:headEnd/>
            <a:tailEnd/>
          </a:ln>
        </p:spPr>
        <p:txBody>
          <a:bodyPr>
            <a:spAutoFit/>
          </a:bodyPr>
          <a:lstStyle/>
          <a:p>
            <a:pPr algn="ctr" eaLnBrk="0" hangingPunct="0">
              <a:spcBef>
                <a:spcPct val="50000"/>
              </a:spcBef>
            </a:pPr>
            <a:r>
              <a:rPr lang="el-GR" sz="2400" b="1">
                <a:latin typeface="Times New Roman" pitchFamily="18" charset="0"/>
              </a:rPr>
              <a:t>Μεταφορά σήματος του εξαλλακτικού αυξητικού παράγοντα-β</a:t>
            </a:r>
            <a:r>
              <a:rPr lang="en-US" sz="2400" b="1">
                <a:latin typeface="Times New Roman" pitchFamily="18" charset="0"/>
              </a:rPr>
              <a:t>: </a:t>
            </a:r>
          </a:p>
          <a:p>
            <a:pPr algn="ctr" eaLnBrk="0" hangingPunct="0">
              <a:spcBef>
                <a:spcPct val="50000"/>
              </a:spcBef>
            </a:pPr>
            <a:r>
              <a:rPr lang="el-GR" sz="2400" b="1">
                <a:latin typeface="Times New Roman" pitchFamily="18" charset="0"/>
              </a:rPr>
              <a:t>ένας από τους στόχους της </a:t>
            </a:r>
            <a:r>
              <a:rPr lang="en-US" sz="2400" b="1">
                <a:latin typeface="Times New Roman" pitchFamily="18" charset="0"/>
              </a:rPr>
              <a:t>MSI.</a:t>
            </a:r>
            <a:endParaRPr lang="el-GR" sz="2400" b="1">
              <a:latin typeface="Times New Roman" pitchFamily="18" charset="0"/>
            </a:endParaRPr>
          </a:p>
        </p:txBody>
      </p:sp>
      <p:pic>
        <p:nvPicPr>
          <p:cNvPr id="24583" name="Picture 3"/>
          <p:cNvPicPr>
            <a:picLocks noChangeAspect="1" noChangeArrowheads="1"/>
          </p:cNvPicPr>
          <p:nvPr/>
        </p:nvPicPr>
        <p:blipFill>
          <a:blip r:embed="rId2" cstate="print"/>
          <a:srcRect/>
          <a:stretch>
            <a:fillRect/>
          </a:stretch>
        </p:blipFill>
        <p:spPr bwMode="auto">
          <a:xfrm>
            <a:off x="1000125" y="1285875"/>
            <a:ext cx="7151688" cy="4743450"/>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3">
            <p14:nvContentPartPr>
              <p14:cNvPr id="24578" name="Ink 4"/>
              <p14:cNvContentPartPr>
                <a14:cpLocks xmlns:a14="http://schemas.microsoft.com/office/drawing/2010/main" noRot="1" noChangeAspect="1" noEditPoints="1" noChangeArrowheads="1" noChangeShapeType="1"/>
              </p14:cNvContentPartPr>
              <p14:nvPr/>
            </p14:nvContentPartPr>
            <p14:xfrm>
              <a:off x="5835650" y="2251075"/>
              <a:ext cx="222250" cy="6350"/>
            </p14:xfrm>
          </p:contentPart>
        </mc:Choice>
        <mc:Fallback xmlns="">
          <p:pic>
            <p:nvPicPr>
              <p:cNvPr id="24578" name="Ink 4"/>
              <p:cNvPicPr>
                <a:picLocks noRot="1" noChangeAspect="1" noEditPoints="1" noChangeArrowheads="1" noChangeShapeType="1"/>
              </p:cNvPicPr>
              <p:nvPr/>
            </p:nvPicPr>
            <p:blipFill>
              <a:blip r:embed="rId4" cstate="print"/>
              <a:stretch>
                <a:fillRect/>
              </a:stretch>
            </p:blipFill>
            <p:spPr>
              <a:xfrm>
                <a:off x="5820298" y="2202208"/>
                <a:ext cx="252953" cy="10380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4579" name="Ink 5"/>
              <p14:cNvContentPartPr>
                <a14:cpLocks xmlns:a14="http://schemas.microsoft.com/office/drawing/2010/main" noRot="1" noChangeAspect="1" noEditPoints="1" noChangeArrowheads="1" noChangeShapeType="1"/>
              </p14:cNvContentPartPr>
              <p14:nvPr/>
            </p14:nvContentPartPr>
            <p14:xfrm>
              <a:off x="4371975" y="1863725"/>
              <a:ext cx="1936750" cy="950913"/>
            </p14:xfrm>
          </p:contentPart>
        </mc:Choice>
        <mc:Fallback xmlns="">
          <p:pic>
            <p:nvPicPr>
              <p:cNvPr id="24579" name="Ink 5"/>
              <p:cNvPicPr>
                <a:picLocks noRot="1" noChangeAspect="1" noEditPoints="1" noChangeArrowheads="1" noChangeShapeType="1"/>
              </p:cNvPicPr>
              <p:nvPr/>
            </p:nvPicPr>
            <p:blipFill>
              <a:blip r:embed="rId6" cstate="print"/>
              <a:stretch>
                <a:fillRect/>
              </a:stretch>
            </p:blipFill>
            <p:spPr>
              <a:xfrm>
                <a:off x="4362645" y="1854441"/>
                <a:ext cx="1955411" cy="96948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4580" name="Ink 6"/>
              <p14:cNvContentPartPr>
                <a14:cpLocks xmlns:a14="http://schemas.microsoft.com/office/drawing/2010/main" noRot="1" noChangeAspect="1" noEditPoints="1" noChangeArrowheads="1" noChangeShapeType="1"/>
              </p14:cNvContentPartPr>
              <p14:nvPr/>
            </p14:nvContentPartPr>
            <p14:xfrm>
              <a:off x="5464175" y="1885950"/>
              <a:ext cx="693738" cy="207963"/>
            </p14:xfrm>
          </p:contentPart>
        </mc:Choice>
        <mc:Fallback xmlns="">
          <p:pic>
            <p:nvPicPr>
              <p:cNvPr id="24580" name="Ink 6"/>
              <p:cNvPicPr>
                <a:picLocks noRot="1" noChangeAspect="1" noEditPoints="1" noChangeArrowheads="1" noChangeShapeType="1"/>
              </p:cNvPicPr>
              <p:nvPr/>
            </p:nvPicPr>
            <p:blipFill>
              <a:blip r:embed="rId8" cstate="print"/>
              <a:stretch>
                <a:fillRect/>
              </a:stretch>
            </p:blipFill>
            <p:spPr>
              <a:xfrm>
                <a:off x="5454810" y="1876579"/>
                <a:ext cx="712468" cy="22670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4581" name="Ink 7"/>
              <p14:cNvContentPartPr>
                <a14:cpLocks xmlns:a14="http://schemas.microsoft.com/office/drawing/2010/main" noRot="1" noChangeAspect="1" noEditPoints="1" noChangeArrowheads="1" noChangeShapeType="1"/>
              </p14:cNvContentPartPr>
              <p14:nvPr/>
            </p14:nvContentPartPr>
            <p14:xfrm>
              <a:off x="1485900" y="2271713"/>
              <a:ext cx="808038" cy="322262"/>
            </p14:xfrm>
          </p:contentPart>
        </mc:Choice>
        <mc:Fallback xmlns="">
          <p:pic>
            <p:nvPicPr>
              <p:cNvPr id="24581" name="Ink 7"/>
              <p:cNvPicPr>
                <a:picLocks noRot="1" noChangeAspect="1" noEditPoints="1" noChangeArrowheads="1" noChangeShapeType="1"/>
              </p:cNvPicPr>
              <p:nvPr/>
            </p:nvPicPr>
            <p:blipFill>
              <a:blip r:embed="rId10" cstate="print"/>
              <a:stretch>
                <a:fillRect/>
              </a:stretch>
            </p:blipFill>
            <p:spPr>
              <a:xfrm>
                <a:off x="1479430" y="2265626"/>
                <a:ext cx="820978" cy="334436"/>
              </a:xfrm>
              <a:prstGeom prst="rect">
                <a:avLst/>
              </a:prstGeom>
            </p:spPr>
          </p:pic>
        </mc:Fallback>
      </mc:AlternateContent>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tgf"/>
          <p:cNvPicPr>
            <a:picLocks noChangeAspect="1" noChangeArrowheads="1"/>
          </p:cNvPicPr>
          <p:nvPr/>
        </p:nvPicPr>
        <p:blipFill>
          <a:blip r:embed="rId2" cstate="print"/>
          <a:srcRect/>
          <a:stretch>
            <a:fillRect/>
          </a:stretch>
        </p:blipFill>
        <p:spPr bwMode="auto">
          <a:xfrm>
            <a:off x="1828800" y="609600"/>
            <a:ext cx="5678488" cy="3546475"/>
          </a:xfrm>
          <a:prstGeom prst="rect">
            <a:avLst/>
          </a:prstGeom>
          <a:noFill/>
          <a:ln w="9525">
            <a:noFill/>
            <a:miter lim="800000"/>
            <a:headEnd/>
            <a:tailEnd/>
          </a:ln>
        </p:spPr>
      </p:pic>
      <p:sp>
        <p:nvSpPr>
          <p:cNvPr id="219139" name="Text Box 3"/>
          <p:cNvSpPr txBox="1">
            <a:spLocks noChangeArrowheads="1"/>
          </p:cNvSpPr>
          <p:nvPr/>
        </p:nvSpPr>
        <p:spPr bwMode="auto">
          <a:xfrm>
            <a:off x="762000" y="4495800"/>
            <a:ext cx="7924800" cy="1754326"/>
          </a:xfrm>
          <a:prstGeom prst="rect">
            <a:avLst/>
          </a:prstGeom>
          <a:noFill/>
          <a:ln w="9525">
            <a:noFill/>
            <a:miter lim="800000"/>
            <a:headEnd/>
            <a:tailEnd/>
          </a:ln>
        </p:spPr>
        <p:txBody>
          <a:bodyPr>
            <a:spAutoFit/>
          </a:bodyPr>
          <a:lstStyle/>
          <a:p>
            <a:pPr algn="ctr" eaLnBrk="0" hangingPunct="0"/>
            <a:r>
              <a:rPr lang="el-GR" sz="2400" b="1" dirty="0">
                <a:latin typeface="Times New Roman" pitchFamily="18" charset="0"/>
              </a:rPr>
              <a:t>Αποτελέσματα ανάλυσης της </a:t>
            </a:r>
            <a:r>
              <a:rPr lang="el-GR" sz="2400" b="1" dirty="0" err="1">
                <a:latin typeface="Times New Roman" pitchFamily="18" charset="0"/>
              </a:rPr>
              <a:t>πρωτοδιάταξης</a:t>
            </a:r>
            <a:r>
              <a:rPr lang="el-GR" sz="2400" b="1" dirty="0">
                <a:latin typeface="Times New Roman" pitchFamily="18" charset="0"/>
              </a:rPr>
              <a:t> του γονιδίου </a:t>
            </a:r>
            <a:r>
              <a:rPr lang="el-GR" sz="2400" b="1" i="1" dirty="0" smtClean="0">
                <a:latin typeface="Times New Roman" pitchFamily="18" charset="0"/>
              </a:rPr>
              <a:t>T</a:t>
            </a:r>
            <a:r>
              <a:rPr lang="en-US" sz="2400" b="1" i="1" dirty="0" smtClean="0">
                <a:latin typeface="Times New Roman" pitchFamily="18" charset="0"/>
              </a:rPr>
              <a:t>GF</a:t>
            </a:r>
            <a:r>
              <a:rPr lang="el-GR" sz="2400" b="1" i="1" dirty="0" smtClean="0">
                <a:latin typeface="Times New Roman" pitchFamily="18" charset="0"/>
              </a:rPr>
              <a:t>-</a:t>
            </a:r>
            <a:r>
              <a:rPr lang="el-GR" sz="2400" b="1" i="1" dirty="0" err="1" smtClean="0">
                <a:latin typeface="Times New Roman" pitchFamily="18" charset="0"/>
              </a:rPr>
              <a:t>βRII</a:t>
            </a:r>
            <a:r>
              <a:rPr lang="el-GR" sz="2400" b="1" dirty="0">
                <a:latin typeface="Times New Roman" pitchFamily="18" charset="0"/>
              </a:rPr>
              <a:t>. Διαγραφή μίας από τις 10 </a:t>
            </a:r>
            <a:r>
              <a:rPr lang="el-GR" sz="2400" b="1" dirty="0" err="1">
                <a:latin typeface="Times New Roman" pitchFamily="18" charset="0"/>
              </a:rPr>
              <a:t>αδενίνες</a:t>
            </a:r>
            <a:r>
              <a:rPr lang="el-GR" sz="2400" b="1" dirty="0">
                <a:latin typeface="Times New Roman" pitchFamily="18" charset="0"/>
              </a:rPr>
              <a:t> που περιέχει το φυσιολογικό γονίδιο. </a:t>
            </a:r>
          </a:p>
          <a:p>
            <a:pPr algn="ctr" eaLnBrk="0" hangingPunct="0">
              <a:spcBef>
                <a:spcPct val="50000"/>
              </a:spcBef>
            </a:pPr>
            <a:endParaRPr lang="el-GR" sz="2400" b="1" dirty="0">
              <a:latin typeface="Times New Roman" pitchFamily="18" charset="0"/>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28688"/>
          </a:xfrm>
        </p:spPr>
        <p:txBody>
          <a:bodyPr>
            <a:noAutofit/>
          </a:bodyPr>
          <a:lstStyle/>
          <a:p>
            <a:pPr>
              <a:defRPr/>
            </a:pPr>
            <a:r>
              <a:rPr lang="el-GR" sz="2800" b="1" dirty="0" smtClean="0">
                <a:effectLst>
                  <a:outerShdw blurRad="38100" dist="38100" dir="2700000" algn="tl">
                    <a:srgbClr val="000000">
                      <a:alpha val="43137"/>
                    </a:srgbClr>
                  </a:outerShdw>
                </a:effectLst>
              </a:rPr>
              <a:t>Μορφολογικά</a:t>
            </a:r>
            <a:r>
              <a:rPr lang="el-GR" sz="2800" b="1" dirty="0" smtClean="0"/>
              <a:t> πρότυπα εξελικτικής ανάπτυξης </a:t>
            </a:r>
            <a:r>
              <a:rPr lang="el-GR" sz="2800" b="1" dirty="0" err="1" smtClean="0"/>
              <a:t>ορθοκολικού</a:t>
            </a:r>
            <a:r>
              <a:rPr lang="el-GR" sz="2800" b="1" dirty="0" smtClean="0"/>
              <a:t> καρκίνου</a:t>
            </a:r>
            <a:endParaRPr lang="el-GR" sz="2800" b="1" dirty="0"/>
          </a:p>
        </p:txBody>
      </p:sp>
      <p:sp>
        <p:nvSpPr>
          <p:cNvPr id="3" name="2 - Θέση περιεχομένου"/>
          <p:cNvSpPr>
            <a:spLocks noGrp="1"/>
          </p:cNvSpPr>
          <p:nvPr>
            <p:ph idx="1"/>
          </p:nvPr>
        </p:nvSpPr>
        <p:spPr>
          <a:xfrm>
            <a:off x="0" y="928688"/>
            <a:ext cx="9144000" cy="6143625"/>
          </a:xfrm>
        </p:spPr>
        <p:txBody>
          <a:bodyPr>
            <a:normAutofit fontScale="77500" lnSpcReduction="20000"/>
          </a:bodyPr>
          <a:lstStyle/>
          <a:p>
            <a:pPr>
              <a:defRPr/>
            </a:pPr>
            <a:r>
              <a:rPr lang="el-GR" dirty="0" smtClean="0"/>
              <a:t>Ακολουθία </a:t>
            </a:r>
            <a:r>
              <a:rPr lang="el-GR" b="1" dirty="0" smtClean="0">
                <a:effectLst>
                  <a:outerShdw blurRad="38100" dist="38100" dir="2700000" algn="tl">
                    <a:srgbClr val="000000">
                      <a:alpha val="43137"/>
                    </a:srgbClr>
                  </a:outerShdw>
                </a:effectLst>
              </a:rPr>
              <a:t>συνήθους/συμβατικού ,  (εξορισμού </a:t>
            </a:r>
            <a:r>
              <a:rPr lang="el-GR" b="1" dirty="0" err="1" smtClean="0">
                <a:effectLst>
                  <a:outerShdw blurRad="38100" dist="38100" dir="2700000" algn="tl">
                    <a:srgbClr val="000000">
                      <a:alpha val="43137"/>
                    </a:srgbClr>
                  </a:outerShdw>
                </a:effectLst>
              </a:rPr>
              <a:t>δυσπλαστικού</a:t>
            </a:r>
            <a:r>
              <a:rPr lang="el-GR" b="1" dirty="0" smtClean="0">
                <a:effectLst>
                  <a:outerShdw blurRad="38100" dist="38100" dir="2700000" algn="tl">
                    <a:srgbClr val="000000">
                      <a:alpha val="43137"/>
                    </a:srgbClr>
                  </a:outerShdw>
                </a:effectLst>
              </a:rPr>
              <a:t>) αδενώματος (</a:t>
            </a:r>
            <a:r>
              <a:rPr lang="el-GR" b="1" dirty="0" err="1" smtClean="0">
                <a:effectLst>
                  <a:outerShdw blurRad="38100" dist="38100" dir="2700000" algn="tl">
                    <a:srgbClr val="000000">
                      <a:alpha val="43137"/>
                    </a:srgbClr>
                  </a:outerShdw>
                </a:effectLst>
              </a:rPr>
              <a:t>αδενωματώδους</a:t>
            </a:r>
            <a:r>
              <a:rPr lang="el-GR" b="1" dirty="0" smtClean="0">
                <a:effectLst>
                  <a:outerShdw blurRad="38100" dist="38100" dir="2700000" algn="tl">
                    <a:srgbClr val="000000">
                      <a:alpha val="43137"/>
                    </a:srgbClr>
                  </a:outerShdw>
                </a:effectLst>
              </a:rPr>
              <a:t> πολύποδα)</a:t>
            </a:r>
            <a:r>
              <a:rPr lang="en-US" b="1" dirty="0" smtClean="0">
                <a:effectLst>
                  <a:outerShdw blurRad="38100" dist="38100" dir="2700000" algn="tl">
                    <a:srgbClr val="000000">
                      <a:alpha val="43137"/>
                    </a:srgbClr>
                  </a:outerShdw>
                </a:effectLst>
              </a:rPr>
              <a:t> </a:t>
            </a:r>
            <a:r>
              <a:rPr lang="el-GR" dirty="0" smtClean="0"/>
              <a:t>–</a:t>
            </a:r>
            <a:r>
              <a:rPr lang="en-US" dirty="0" smtClean="0"/>
              <a:t> </a:t>
            </a:r>
            <a:r>
              <a:rPr lang="el-GR" dirty="0" smtClean="0"/>
              <a:t>καρκινώματος</a:t>
            </a:r>
            <a:endParaRPr lang="en-US" dirty="0" smtClean="0"/>
          </a:p>
          <a:p>
            <a:pPr>
              <a:defRPr/>
            </a:pPr>
            <a:endParaRPr lang="el-GR" dirty="0" smtClean="0"/>
          </a:p>
          <a:p>
            <a:pPr>
              <a:defRPr/>
            </a:pPr>
            <a:r>
              <a:rPr lang="el-GR" dirty="0" smtClean="0"/>
              <a:t>Οδοί μέσω </a:t>
            </a:r>
            <a:r>
              <a:rPr lang="el-GR" b="1" dirty="0" smtClean="0">
                <a:effectLst>
                  <a:outerShdw blurRad="38100" dist="38100" dir="2700000" algn="tl">
                    <a:srgbClr val="000000">
                      <a:alpha val="43137"/>
                    </a:srgbClr>
                  </a:outerShdw>
                </a:effectLst>
              </a:rPr>
              <a:t>οδοντωτών  εξεργασιών </a:t>
            </a:r>
            <a:r>
              <a:rPr lang="en-US" dirty="0" smtClean="0"/>
              <a:t>(</a:t>
            </a:r>
            <a:r>
              <a:rPr lang="el-GR" dirty="0" err="1" smtClean="0"/>
              <a:t>υπερπλαστικών</a:t>
            </a:r>
            <a:r>
              <a:rPr lang="el-GR" dirty="0" smtClean="0"/>
              <a:t> πολυπόδων,</a:t>
            </a:r>
            <a:r>
              <a:rPr lang="en-US" dirty="0" smtClean="0"/>
              <a:t>  </a:t>
            </a:r>
            <a:r>
              <a:rPr lang="el-GR" spc="600" dirty="0" smtClean="0"/>
              <a:t>μικτών</a:t>
            </a:r>
            <a:r>
              <a:rPr lang="el-GR" dirty="0" smtClean="0"/>
              <a:t> </a:t>
            </a:r>
            <a:r>
              <a:rPr lang="el-GR" dirty="0" err="1" smtClean="0"/>
              <a:t>υπερπλαστικών</a:t>
            </a:r>
            <a:r>
              <a:rPr lang="el-GR" dirty="0" smtClean="0"/>
              <a:t> πολυπόδων,</a:t>
            </a:r>
            <a:r>
              <a:rPr lang="en-US" dirty="0" smtClean="0"/>
              <a:t>  </a:t>
            </a:r>
            <a:r>
              <a:rPr lang="el-GR" dirty="0" smtClean="0"/>
              <a:t>οδοντωτών αλλοιώσεων/αδενωμάτων) με κοινό παρονομαστή την </a:t>
            </a:r>
            <a:r>
              <a:rPr lang="el-GR" b="1" spc="300" dirty="0" smtClean="0">
                <a:effectLst>
                  <a:outerShdw blurRad="38100" dist="38100" dir="2700000" algn="tl">
                    <a:srgbClr val="000000">
                      <a:alpha val="43137"/>
                    </a:srgbClr>
                  </a:outerShdw>
                </a:effectLst>
              </a:rPr>
              <a:t>ανώμαλη κατάσταση </a:t>
            </a:r>
            <a:r>
              <a:rPr lang="el-GR" b="1" spc="300" dirty="0" err="1" smtClean="0">
                <a:effectLst>
                  <a:outerShdw blurRad="38100" dist="38100" dir="2700000" algn="tl">
                    <a:srgbClr val="000000">
                      <a:alpha val="43137"/>
                    </a:srgbClr>
                  </a:outerShdw>
                </a:effectLst>
              </a:rPr>
              <a:t>υπερμεθυλίωσης</a:t>
            </a:r>
            <a:r>
              <a:rPr lang="el-GR" b="1" spc="300" dirty="0" smtClean="0">
                <a:effectLst>
                  <a:outerShdw blurRad="38100" dist="38100" dir="2700000" algn="tl">
                    <a:srgbClr val="000000">
                      <a:alpha val="43137"/>
                    </a:srgbClr>
                  </a:outerShdw>
                </a:effectLst>
              </a:rPr>
              <a:t> </a:t>
            </a:r>
            <a:r>
              <a:rPr lang="en-US" b="1" spc="300" dirty="0" smtClean="0">
                <a:effectLst>
                  <a:outerShdw blurRad="38100" dist="38100" dir="2700000" algn="tl">
                    <a:srgbClr val="000000">
                      <a:alpha val="43137"/>
                    </a:srgbClr>
                  </a:outerShdw>
                </a:effectLst>
              </a:rPr>
              <a:t>CIMP</a:t>
            </a:r>
            <a:r>
              <a:rPr lang="en-US" b="1" dirty="0" smtClean="0">
                <a:effectLst>
                  <a:outerShdw blurRad="38100" dist="38100" dir="2700000" algn="tl">
                    <a:srgbClr val="000000">
                      <a:alpha val="43137"/>
                    </a:srgbClr>
                  </a:outerShdw>
                </a:effectLst>
              </a:rPr>
              <a:t>.</a:t>
            </a:r>
            <a:r>
              <a:rPr lang="el-GR" b="1" dirty="0" smtClean="0">
                <a:effectLst>
                  <a:outerShdw blurRad="38100" dist="38100" dir="2700000" algn="tl">
                    <a:srgbClr val="000000">
                      <a:alpha val="43137"/>
                    </a:srgbClr>
                  </a:outerShdw>
                </a:effectLst>
              </a:rPr>
              <a:t> </a:t>
            </a:r>
          </a:p>
          <a:p>
            <a:pPr>
              <a:defRPr/>
            </a:pPr>
            <a:endParaRPr lang="en-US" b="1" dirty="0" smtClean="0">
              <a:effectLst>
                <a:outerShdw blurRad="38100" dist="38100" dir="2700000" algn="tl">
                  <a:srgbClr val="000000">
                    <a:alpha val="43137"/>
                  </a:srgbClr>
                </a:outerShdw>
              </a:effectLst>
            </a:endParaRPr>
          </a:p>
          <a:p>
            <a:pPr>
              <a:buFontTx/>
              <a:buNone/>
              <a:defRPr/>
            </a:pPr>
            <a:r>
              <a:rPr lang="en-US" dirty="0" smtClean="0"/>
              <a:t>       </a:t>
            </a:r>
            <a:r>
              <a:rPr lang="en-US" spc="300" dirty="0" smtClean="0"/>
              <a:t>1</a:t>
            </a:r>
            <a:r>
              <a:rPr lang="el-GR" spc="300" baseline="30000" dirty="0" smtClean="0"/>
              <a:t>η</a:t>
            </a:r>
            <a:r>
              <a:rPr lang="el-GR" spc="300" dirty="0" smtClean="0"/>
              <a:t> οδός</a:t>
            </a:r>
            <a:r>
              <a:rPr lang="el-GR" dirty="0" smtClean="0"/>
              <a:t>(κύρια οδοντωτή/</a:t>
            </a:r>
            <a:r>
              <a:rPr lang="en-US" dirty="0" smtClean="0"/>
              <a:t>CIMP </a:t>
            </a:r>
            <a:r>
              <a:rPr lang="el-GR" dirty="0" smtClean="0"/>
              <a:t>οδός)</a:t>
            </a:r>
            <a:r>
              <a:rPr lang="en-US" dirty="0" smtClean="0"/>
              <a:t>: </a:t>
            </a:r>
            <a:r>
              <a:rPr lang="el-GR" dirty="0">
                <a:effectLst>
                  <a:outerShdw blurRad="38100" dist="38100" dir="2700000" algn="tl">
                    <a:srgbClr val="000000">
                      <a:alpha val="43137"/>
                    </a:srgbClr>
                  </a:outerShdw>
                </a:effectLst>
              </a:rPr>
              <a:t>Επίπεδη οδοντωτή </a:t>
            </a:r>
            <a:r>
              <a:rPr lang="el-GR" dirty="0" smtClean="0">
                <a:effectLst>
                  <a:outerShdw blurRad="38100" dist="38100" dir="2700000" algn="tl">
                    <a:srgbClr val="000000">
                      <a:alpha val="43137"/>
                    </a:srgbClr>
                  </a:outerShdw>
                </a:effectLst>
              </a:rPr>
              <a:t>αλλοίωση (</a:t>
            </a:r>
            <a:r>
              <a:rPr lang="en-US" dirty="0" smtClean="0">
                <a:effectLst>
                  <a:outerShdw blurRad="38100" dist="38100" dir="2700000" algn="tl">
                    <a:srgbClr val="000000">
                      <a:alpha val="43137"/>
                    </a:srgbClr>
                  </a:outerShdw>
                </a:effectLst>
              </a:rPr>
              <a:t>SSL)</a:t>
            </a:r>
            <a:r>
              <a:rPr lang="el-GR" dirty="0" smtClean="0"/>
              <a:t>, </a:t>
            </a:r>
            <a:r>
              <a:rPr lang="el-GR" dirty="0" smtClean="0"/>
              <a:t>κυρίως στο </a:t>
            </a:r>
            <a:r>
              <a:rPr lang="el-GR" dirty="0" smtClean="0">
                <a:effectLst>
                  <a:outerShdw blurRad="38100" dist="38100" dir="2700000" algn="tl">
                    <a:srgbClr val="000000">
                      <a:alpha val="43137"/>
                    </a:srgbClr>
                  </a:outerShdw>
                </a:effectLst>
              </a:rPr>
              <a:t>δεξιό </a:t>
            </a:r>
            <a:r>
              <a:rPr lang="el-GR" dirty="0" smtClean="0">
                <a:effectLst>
                  <a:outerShdw blurRad="38100" dist="38100" dir="2700000" algn="tl">
                    <a:srgbClr val="000000">
                      <a:alpha val="43137"/>
                    </a:srgbClr>
                  </a:outerShdw>
                </a:effectLst>
              </a:rPr>
              <a:t>κόλον - μεταλλαγές </a:t>
            </a:r>
            <a:r>
              <a:rPr lang="el-GR" dirty="0" smtClean="0">
                <a:effectLst>
                  <a:outerShdw blurRad="38100" dist="38100" dir="2700000" algn="tl">
                    <a:srgbClr val="000000">
                      <a:alpha val="43137"/>
                    </a:srgbClr>
                  </a:outerShdw>
                </a:effectLst>
              </a:rPr>
              <a:t>στο </a:t>
            </a:r>
            <a:r>
              <a:rPr lang="en-US" dirty="0" smtClean="0">
                <a:effectLst>
                  <a:outerShdw blurRad="38100" dist="38100" dir="2700000" algn="tl">
                    <a:srgbClr val="000000">
                      <a:alpha val="43137"/>
                    </a:srgbClr>
                  </a:outerShdw>
                </a:effectLst>
              </a:rPr>
              <a:t>BRAF(V600E)</a:t>
            </a:r>
            <a:r>
              <a:rPr lang="en-US" dirty="0" smtClean="0"/>
              <a:t>,</a:t>
            </a:r>
            <a:r>
              <a:rPr lang="en-US" b="1" dirty="0" smtClean="0"/>
              <a:t>CIMP</a:t>
            </a:r>
            <a:r>
              <a:rPr lang="en-US" dirty="0" smtClean="0"/>
              <a:t>-H </a:t>
            </a:r>
            <a:r>
              <a:rPr lang="el-GR" dirty="0" smtClean="0"/>
              <a:t>με συνεπαγόμενη αδρανοποίηση του  Μ</a:t>
            </a:r>
            <a:r>
              <a:rPr lang="en-US" dirty="0" smtClean="0"/>
              <a:t>LH1</a:t>
            </a:r>
            <a:r>
              <a:rPr lang="el-GR" dirty="0" smtClean="0"/>
              <a:t> </a:t>
            </a:r>
            <a:r>
              <a:rPr lang="en-US" dirty="0" smtClean="0"/>
              <a:t>&amp;</a:t>
            </a:r>
            <a:r>
              <a:rPr lang="el-GR" dirty="0" smtClean="0"/>
              <a:t> ίσως του </a:t>
            </a:r>
            <a:r>
              <a:rPr lang="en-US" dirty="0" smtClean="0"/>
              <a:t>MGMT, </a:t>
            </a:r>
            <a:r>
              <a:rPr lang="el-GR" dirty="0" smtClean="0"/>
              <a:t>πιθανότερα </a:t>
            </a:r>
            <a:r>
              <a:rPr lang="el-GR" dirty="0" smtClean="0">
                <a:effectLst>
                  <a:outerShdw blurRad="38100" dist="38100" dir="2700000" algn="tl">
                    <a:srgbClr val="000000">
                      <a:alpha val="43137"/>
                    </a:srgbClr>
                  </a:outerShdw>
                </a:effectLst>
              </a:rPr>
              <a:t>σποραδικοί</a:t>
            </a:r>
            <a:r>
              <a:rPr lang="el-GR" dirty="0" smtClean="0"/>
              <a:t> όγκοι </a:t>
            </a:r>
            <a:r>
              <a:rPr lang="en-US" b="1" dirty="0" smtClean="0"/>
              <a:t>MSI-H</a:t>
            </a:r>
            <a:r>
              <a:rPr lang="el-GR" dirty="0" smtClean="0"/>
              <a:t>. </a:t>
            </a:r>
          </a:p>
          <a:p>
            <a:pPr>
              <a:buFontTx/>
              <a:buNone/>
              <a:defRPr/>
            </a:pPr>
            <a:r>
              <a:rPr lang="el-GR" dirty="0" smtClean="0"/>
              <a:t>       </a:t>
            </a:r>
            <a:r>
              <a:rPr lang="el-GR" spc="300" dirty="0" smtClean="0"/>
              <a:t>2</a:t>
            </a:r>
            <a:r>
              <a:rPr lang="el-GR" spc="300" baseline="30000" dirty="0" smtClean="0"/>
              <a:t>η</a:t>
            </a:r>
            <a:r>
              <a:rPr lang="el-GR" spc="300" dirty="0" smtClean="0"/>
              <a:t> οδός</a:t>
            </a:r>
            <a:r>
              <a:rPr lang="el-GR" dirty="0" smtClean="0"/>
              <a:t> (υβριδική οδός σποραδικού καρκίνου) </a:t>
            </a:r>
            <a:r>
              <a:rPr lang="en-US" dirty="0" smtClean="0"/>
              <a:t>: </a:t>
            </a:r>
            <a:r>
              <a:rPr lang="el-GR" dirty="0" smtClean="0"/>
              <a:t> </a:t>
            </a:r>
            <a:r>
              <a:rPr lang="en-US" dirty="0" smtClean="0"/>
              <a:t>(</a:t>
            </a:r>
            <a:r>
              <a:rPr lang="el-GR" dirty="0" smtClean="0">
                <a:effectLst>
                  <a:outerShdw blurRad="38100" dist="38100" dir="2700000" algn="tl">
                    <a:srgbClr val="000000">
                      <a:alpha val="43137"/>
                    </a:srgbClr>
                  </a:outerShdw>
                </a:effectLst>
              </a:rPr>
              <a:t>παραδοσιακά</a:t>
            </a:r>
            <a:r>
              <a:rPr lang="en-US" dirty="0" smtClean="0">
                <a:effectLst>
                  <a:outerShdw blurRad="38100" dist="38100" dir="2700000" algn="tl">
                    <a:srgbClr val="000000">
                      <a:alpha val="43137"/>
                    </a:srgbClr>
                  </a:outerShdw>
                </a:effectLst>
              </a:rPr>
              <a:t>) </a:t>
            </a:r>
            <a:r>
              <a:rPr lang="el-GR" dirty="0" smtClean="0">
                <a:effectLst>
                  <a:outerShdw blurRad="38100" dist="38100" dir="2700000" algn="tl">
                    <a:srgbClr val="000000">
                      <a:alpha val="43137"/>
                    </a:srgbClr>
                  </a:outerShdw>
                </a:effectLst>
              </a:rPr>
              <a:t>συμβατικά</a:t>
            </a:r>
            <a:r>
              <a:rPr lang="el-GR" dirty="0" smtClean="0"/>
              <a:t> </a:t>
            </a:r>
            <a:r>
              <a:rPr lang="el-GR" dirty="0" smtClean="0">
                <a:effectLst>
                  <a:outerShdw blurRad="38100" dist="38100" dir="2700000" algn="tl">
                    <a:srgbClr val="000000">
                      <a:alpha val="43137"/>
                    </a:srgbClr>
                  </a:outerShdw>
                </a:effectLst>
              </a:rPr>
              <a:t>οδοντωτά αδενώματα</a:t>
            </a:r>
            <a:r>
              <a:rPr lang="en-US" dirty="0" smtClean="0">
                <a:effectLst>
                  <a:outerShdw blurRad="38100" dist="38100" dir="2700000" algn="tl">
                    <a:srgbClr val="000000">
                      <a:alpha val="43137"/>
                    </a:srgbClr>
                  </a:outerShdw>
                </a:effectLst>
              </a:rPr>
              <a:t> (TSA)</a:t>
            </a:r>
            <a:r>
              <a:rPr lang="el-GR" dirty="0" smtClean="0">
                <a:effectLst>
                  <a:outerShdw blurRad="38100" dist="38100" dir="2700000" algn="tl">
                    <a:srgbClr val="000000">
                      <a:alpha val="43137"/>
                    </a:srgbClr>
                  </a:outerShdw>
                </a:effectLst>
              </a:rPr>
              <a:t> </a:t>
            </a:r>
            <a:r>
              <a:rPr lang="el-GR" dirty="0" smtClean="0"/>
              <a:t>εξαλλασσόμενα σε οδοντωτά </a:t>
            </a:r>
            <a:r>
              <a:rPr lang="el-GR" dirty="0" err="1" smtClean="0"/>
              <a:t>ορθοκολικά</a:t>
            </a:r>
            <a:r>
              <a:rPr lang="el-GR" dirty="0" smtClean="0"/>
              <a:t> </a:t>
            </a:r>
            <a:r>
              <a:rPr lang="el-GR" dirty="0" err="1" smtClean="0"/>
              <a:t>αδενοκαρκινώματα</a:t>
            </a:r>
            <a:r>
              <a:rPr lang="el-GR" dirty="0" smtClean="0"/>
              <a:t> </a:t>
            </a:r>
            <a:r>
              <a:rPr lang="en-US" dirty="0" smtClean="0"/>
              <a:t>MSI-L </a:t>
            </a:r>
            <a:r>
              <a:rPr lang="el-GR" dirty="0" smtClean="0"/>
              <a:t> ή </a:t>
            </a:r>
            <a:r>
              <a:rPr lang="en-US" dirty="0" smtClean="0"/>
              <a:t>MSS, </a:t>
            </a:r>
            <a:r>
              <a:rPr lang="el-GR" dirty="0" smtClean="0"/>
              <a:t>με </a:t>
            </a:r>
            <a:r>
              <a:rPr lang="el-GR" i="1" dirty="0" smtClean="0"/>
              <a:t>ελαφρώς</a:t>
            </a:r>
            <a:r>
              <a:rPr lang="el-GR" dirty="0" smtClean="0"/>
              <a:t> ανώμαλη κατάσταση </a:t>
            </a:r>
            <a:r>
              <a:rPr lang="en-US" dirty="0" smtClean="0"/>
              <a:t>CIMP </a:t>
            </a:r>
            <a:r>
              <a:rPr lang="el-GR" dirty="0" smtClean="0"/>
              <a:t>και συχνότερα μεταλλαγές στο </a:t>
            </a:r>
            <a:r>
              <a:rPr lang="en-US" dirty="0" smtClean="0"/>
              <a:t>K-RAS </a:t>
            </a:r>
            <a:r>
              <a:rPr lang="el-GR" dirty="0" smtClean="0"/>
              <a:t>παρά στο </a:t>
            </a:r>
            <a:r>
              <a:rPr lang="en-US" dirty="0" smtClean="0"/>
              <a:t>BRAF</a:t>
            </a:r>
            <a:r>
              <a:rPr lang="el-GR" dirty="0" smtClean="0"/>
              <a:t>  .</a:t>
            </a:r>
            <a:endParaRPr lang="el-GR" dirty="0"/>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Πίνακας"/>
          <p:cNvGraphicFramePr>
            <a:graphicFrameLocks noGrp="1"/>
          </p:cNvGraphicFramePr>
          <p:nvPr>
            <p:extLst>
              <p:ext uri="{D42A27DB-BD31-4B8C-83A1-F6EECF244321}">
                <p14:modId xmlns:p14="http://schemas.microsoft.com/office/powerpoint/2010/main" val="4155716825"/>
              </p:ext>
            </p:extLst>
          </p:nvPr>
        </p:nvGraphicFramePr>
        <p:xfrm>
          <a:off x="0" y="-357188"/>
          <a:ext cx="9144003" cy="7130330"/>
        </p:xfrm>
        <a:graphic>
          <a:graphicData uri="http://schemas.openxmlformats.org/drawingml/2006/table">
            <a:tbl>
              <a:tblPr/>
              <a:tblGrid>
                <a:gridCol w="76841"/>
                <a:gridCol w="1459967"/>
                <a:gridCol w="2035060"/>
                <a:gridCol w="2172516"/>
                <a:gridCol w="1211310"/>
                <a:gridCol w="983603"/>
                <a:gridCol w="1075420"/>
                <a:gridCol w="129286"/>
              </a:tblGrid>
              <a:tr h="1078601">
                <a:tc>
                  <a:txBody>
                    <a:bodyPr/>
                    <a:lstStyle/>
                    <a:p>
                      <a:pPr algn="l" fontAlgn="b"/>
                      <a:r>
                        <a:rPr lang="el-GR" sz="1400" b="0" i="0" u="none" strike="noStrike" dirty="0">
                          <a:solidFill>
                            <a:srgbClr val="000000"/>
                          </a:solidFill>
                          <a:latin typeface="Calibri"/>
                        </a:rPr>
                        <a:t> </a:t>
                      </a:r>
                    </a:p>
                  </a:txBody>
                  <a:tcPr marL="5869" marR="5869" marT="5869" marB="0" anchor="b">
                    <a:lnL>
                      <a:noFill/>
                    </a:lnL>
                    <a:lnR>
                      <a:noFill/>
                    </a:lnR>
                    <a:lnT>
                      <a:noFill/>
                    </a:lnT>
                    <a:lnB w="19050" cap="flat" cmpd="sng" algn="ctr">
                      <a:solidFill>
                        <a:srgbClr val="7F7F7F"/>
                      </a:solidFill>
                      <a:prstDash val="solid"/>
                      <a:round/>
                      <a:headEnd type="none" w="med" len="med"/>
                      <a:tailEnd type="none" w="med" len="med"/>
                    </a:lnB>
                  </a:tcPr>
                </a:tc>
                <a:tc gridSpan="6">
                  <a:txBody>
                    <a:bodyPr/>
                    <a:lstStyle/>
                    <a:p>
                      <a:pPr algn="ctr" fontAlgn="b"/>
                      <a:r>
                        <a:rPr lang="el-GR" sz="2400" b="1" i="0" u="none" strike="noStrike" spc="600" dirty="0">
                          <a:solidFill>
                            <a:schemeClr val="accent1">
                              <a:lumMod val="50000"/>
                            </a:schemeClr>
                          </a:solidFill>
                          <a:effectLst>
                            <a:outerShdw blurRad="38100" dist="38100" dir="2700000" algn="tl">
                              <a:srgbClr val="000000">
                                <a:alpha val="43137"/>
                              </a:srgbClr>
                            </a:outerShdw>
                          </a:effectLst>
                          <a:latin typeface="Calibri"/>
                        </a:rPr>
                        <a:t>Μοριακή</a:t>
                      </a:r>
                      <a:r>
                        <a:rPr lang="el-GR" sz="2400" b="1" i="0" u="none" strike="noStrike" spc="600" dirty="0">
                          <a:solidFill>
                            <a:schemeClr val="accent1">
                              <a:lumMod val="50000"/>
                            </a:schemeClr>
                          </a:solidFill>
                          <a:latin typeface="Calibri"/>
                        </a:rPr>
                        <a:t> ταξινόμηση </a:t>
                      </a:r>
                      <a:r>
                        <a:rPr lang="el-GR" sz="2400" b="1" i="0" u="none" strike="noStrike" spc="600" dirty="0" err="1">
                          <a:solidFill>
                            <a:schemeClr val="accent1">
                              <a:lumMod val="50000"/>
                            </a:schemeClr>
                          </a:solidFill>
                          <a:latin typeface="Calibri"/>
                        </a:rPr>
                        <a:t>ορθοκολικού</a:t>
                      </a:r>
                      <a:r>
                        <a:rPr lang="el-GR" sz="2400" b="1" i="0" u="none" strike="noStrike" spc="600" dirty="0">
                          <a:solidFill>
                            <a:schemeClr val="accent1">
                              <a:lumMod val="50000"/>
                            </a:schemeClr>
                          </a:solidFill>
                          <a:latin typeface="Calibri"/>
                        </a:rPr>
                        <a:t> καρκίνου</a:t>
                      </a:r>
                    </a:p>
                  </a:txBody>
                  <a:tcPr marL="5869" marR="5869" marT="5869" marB="0" anchor="b">
                    <a:lnL>
                      <a:noFill/>
                    </a:lnL>
                    <a:lnR>
                      <a:noFill/>
                    </a:lnR>
                    <a:lnT>
                      <a:noFill/>
                    </a:lnT>
                    <a:lnB w="19050" cap="flat" cmpd="sng" algn="ctr">
                      <a:solidFill>
                        <a:srgbClr val="7F7F7F"/>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a:txBody>
                    <a:bodyPr/>
                    <a:lstStyle/>
                    <a:p>
                      <a:pPr algn="l" fontAlgn="b"/>
                      <a:r>
                        <a:rPr lang="el-GR" sz="1400" b="0" i="0" u="none" strike="noStrike">
                          <a:solidFill>
                            <a:srgbClr val="000000"/>
                          </a:solidFill>
                          <a:latin typeface="Calibri"/>
                        </a:rPr>
                        <a:t> </a:t>
                      </a:r>
                    </a:p>
                  </a:txBody>
                  <a:tcPr marL="5869" marR="5869" marT="5869" marB="0" anchor="b">
                    <a:lnL>
                      <a:noFill/>
                    </a:lnL>
                    <a:lnR>
                      <a:noFill/>
                    </a:lnR>
                    <a:lnT>
                      <a:noFill/>
                    </a:lnT>
                    <a:lnB w="19050" cap="flat" cmpd="sng" algn="ctr">
                      <a:solidFill>
                        <a:srgbClr val="7F7F7F"/>
                      </a:solidFill>
                      <a:prstDash val="solid"/>
                      <a:round/>
                      <a:headEnd type="none" w="med" len="med"/>
                      <a:tailEnd type="none" w="med" len="med"/>
                    </a:lnB>
                  </a:tcPr>
                </a:tc>
              </a:tr>
              <a:tr h="1348255">
                <a:tc rowSpan="2">
                  <a:txBody>
                    <a:bodyPr/>
                    <a:lstStyle/>
                    <a:p>
                      <a:pPr algn="l" fontAlgn="b"/>
                      <a:endParaRPr lang="el-GR" sz="1400" b="0" i="0" u="none" strike="noStrike">
                        <a:solidFill>
                          <a:srgbClr val="000000"/>
                        </a:solidFill>
                        <a:latin typeface="Calibri"/>
                      </a:endParaRPr>
                    </a:p>
                  </a:txBody>
                  <a:tcPr marL="5869" marR="5869" marT="5869" marB="0" anchor="b">
                    <a:lnL>
                      <a:noFill/>
                    </a:lnL>
                    <a:lnR>
                      <a:noFill/>
                    </a:lnR>
                    <a:lnT w="19050" cap="flat" cmpd="sng" algn="ctr">
                      <a:solidFill>
                        <a:srgbClr val="7F7F7F"/>
                      </a:solidFill>
                      <a:prstDash val="solid"/>
                      <a:round/>
                      <a:headEnd type="none" w="med" len="med"/>
                      <a:tailEnd type="none" w="med" len="med"/>
                    </a:lnT>
                    <a:lnB>
                      <a:noFill/>
                    </a:lnB>
                  </a:tcPr>
                </a:tc>
                <a:tc rowSpan="3">
                  <a:txBody>
                    <a:bodyPr/>
                    <a:lstStyle/>
                    <a:p>
                      <a:pPr algn="ctr" fontAlgn="ctr"/>
                      <a:endParaRPr lang="el-GR" sz="1400" b="1" i="0" u="none" strike="noStrike" dirty="0">
                        <a:solidFill>
                          <a:srgbClr val="000000"/>
                        </a:solidFill>
                        <a:effectLst>
                          <a:outerShdw blurRad="38100" dist="38100" dir="2700000" algn="tl">
                            <a:srgbClr val="000000">
                              <a:alpha val="43137"/>
                            </a:srgbClr>
                          </a:outerShdw>
                        </a:effectLst>
                        <a:latin typeface="Calibri"/>
                      </a:endParaRPr>
                    </a:p>
                  </a:txBody>
                  <a:tcPr marL="5869" marR="5869" marT="5869" marB="0" anchor="ctr">
                    <a:lnL>
                      <a:noFill/>
                    </a:lnL>
                    <a:lnR>
                      <a:noFill/>
                    </a:lnR>
                    <a:lnT w="19050" cap="flat" cmpd="sng" algn="ctr">
                      <a:solidFill>
                        <a:srgbClr val="7F7F7F"/>
                      </a:solidFill>
                      <a:prstDash val="solid"/>
                      <a:round/>
                      <a:headEnd type="none" w="med" len="med"/>
                      <a:tailEnd type="none" w="med" len="med"/>
                    </a:lnT>
                    <a:lnB>
                      <a:noFill/>
                    </a:lnB>
                  </a:tcPr>
                </a:tc>
                <a:tc>
                  <a:txBody>
                    <a:bodyPr/>
                    <a:lstStyle/>
                    <a:p>
                      <a:pPr algn="ctr" fontAlgn="t"/>
                      <a:r>
                        <a:rPr lang="el-GR" sz="2000" b="1" i="0" u="none" strike="noStrike" dirty="0">
                          <a:solidFill>
                            <a:srgbClr val="000000"/>
                          </a:solidFill>
                          <a:latin typeface="Calibri"/>
                        </a:rPr>
                        <a:t>Οδός </a:t>
                      </a:r>
                      <a:r>
                        <a:rPr lang="el-GR" sz="2000" b="1" i="0" u="none" strike="noStrike" dirty="0" err="1">
                          <a:solidFill>
                            <a:srgbClr val="000000"/>
                          </a:solidFill>
                          <a:latin typeface="Calibri"/>
                        </a:rPr>
                        <a:t>χρωμοσωμικής</a:t>
                      </a:r>
                      <a:r>
                        <a:rPr lang="el-GR" sz="2000" b="1" i="0" u="none" strike="noStrike" dirty="0">
                          <a:solidFill>
                            <a:srgbClr val="000000"/>
                          </a:solidFill>
                          <a:latin typeface="Calibri"/>
                        </a:rPr>
                        <a:t> αστάθειας</a:t>
                      </a:r>
                    </a:p>
                  </a:txBody>
                  <a:tcPr marL="5869" marR="5869" marT="5869" marB="0">
                    <a:lnL>
                      <a:noFill/>
                    </a:lnL>
                    <a:lnR>
                      <a:noFill/>
                    </a:lnR>
                    <a:lnT w="19050" cap="flat" cmpd="sng" algn="ctr">
                      <a:solidFill>
                        <a:srgbClr val="7F7F7F"/>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t"/>
                      <a:r>
                        <a:rPr lang="el-GR" sz="1800" b="1" i="0" u="none" strike="noStrike" dirty="0" smtClean="0">
                          <a:solidFill>
                            <a:schemeClr val="tx1"/>
                          </a:solidFill>
                          <a:latin typeface="Calibri"/>
                        </a:rPr>
                        <a:t>Οδός</a:t>
                      </a:r>
                      <a:r>
                        <a:rPr lang="en-US" sz="1800" b="1" i="0" u="none" strike="noStrike" dirty="0" smtClean="0">
                          <a:solidFill>
                            <a:schemeClr val="tx1"/>
                          </a:solidFill>
                          <a:latin typeface="Calibri"/>
                        </a:rPr>
                        <a:t> </a:t>
                      </a:r>
                      <a:r>
                        <a:rPr lang="el-GR" sz="1800" b="1" i="0" u="none" strike="noStrike" dirty="0" smtClean="0">
                          <a:solidFill>
                            <a:schemeClr val="tx1"/>
                          </a:solidFill>
                          <a:effectLst>
                            <a:outerShdw blurRad="38100" dist="38100" dir="2700000" algn="tl">
                              <a:srgbClr val="000000">
                                <a:alpha val="43137"/>
                              </a:srgbClr>
                            </a:outerShdw>
                          </a:effectLst>
                          <a:latin typeface="Calibri"/>
                        </a:rPr>
                        <a:t>μη </a:t>
                      </a:r>
                      <a:r>
                        <a:rPr lang="el-GR" sz="1800" b="1" i="0" u="none" strike="noStrike" dirty="0">
                          <a:solidFill>
                            <a:schemeClr val="tx1"/>
                          </a:solidFill>
                          <a:latin typeface="Calibri"/>
                        </a:rPr>
                        <a:t>επιδιόρθωσης </a:t>
                      </a:r>
                      <a:r>
                        <a:rPr lang="el-GR" sz="1800" b="1" i="0" u="none" strike="noStrike" dirty="0" smtClean="0">
                          <a:solidFill>
                            <a:schemeClr val="tx1"/>
                          </a:solidFill>
                          <a:latin typeface="Calibri"/>
                        </a:rPr>
                        <a:t>λαθών στο</a:t>
                      </a:r>
                      <a:r>
                        <a:rPr lang="el-GR" sz="1800" b="1" i="0" u="none" strike="noStrike" baseline="0" dirty="0" smtClean="0">
                          <a:solidFill>
                            <a:schemeClr val="tx1"/>
                          </a:solidFill>
                          <a:latin typeface="Calibri"/>
                        </a:rPr>
                        <a:t> </a:t>
                      </a:r>
                      <a:r>
                        <a:rPr lang="el-GR" sz="1800" b="1" i="0" u="none" strike="noStrike" dirty="0" smtClean="0">
                          <a:solidFill>
                            <a:schemeClr val="tx1"/>
                          </a:solidFill>
                          <a:latin typeface="Calibri"/>
                        </a:rPr>
                        <a:t>ζευγάρωμα βάσεων -</a:t>
                      </a:r>
                      <a:r>
                        <a:rPr lang="el-GR" sz="1800" b="1" i="0" u="none" strike="noStrike" dirty="0" err="1" smtClean="0">
                          <a:solidFill>
                            <a:srgbClr val="000000"/>
                          </a:solidFill>
                          <a:latin typeface="Calibri"/>
                        </a:rPr>
                        <a:t>Υπερμεταλλακτικός</a:t>
                      </a:r>
                      <a:r>
                        <a:rPr lang="el-GR" sz="1800" b="1" i="0" u="none" strike="noStrike" dirty="0" smtClean="0">
                          <a:solidFill>
                            <a:srgbClr val="000000"/>
                          </a:solidFill>
                          <a:latin typeface="Calibri"/>
                        </a:rPr>
                        <a:t> φαινότυπος</a:t>
                      </a:r>
                      <a:endParaRPr lang="el-GR" sz="1800" b="1" i="0" u="none" strike="noStrike" dirty="0">
                        <a:solidFill>
                          <a:srgbClr val="000000"/>
                        </a:solidFill>
                        <a:latin typeface="Calibri"/>
                      </a:endParaRPr>
                    </a:p>
                  </a:txBody>
                  <a:tcPr marL="5869" marR="5869" marT="5869" marB="0">
                    <a:lnL>
                      <a:noFill/>
                    </a:lnL>
                    <a:lnR>
                      <a:noFill/>
                    </a:lnR>
                    <a:lnT w="19050" cap="flat" cmpd="sng" algn="ctr">
                      <a:solidFill>
                        <a:srgbClr val="7F7F7F"/>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fontAlgn="t"/>
                      <a:r>
                        <a:rPr lang="el-GR" sz="2400" b="1" i="0" u="none" strike="noStrike" dirty="0" smtClean="0">
                          <a:solidFill>
                            <a:srgbClr val="000000"/>
                          </a:solidFill>
                          <a:latin typeface="Calibri"/>
                        </a:rPr>
                        <a:t> Κύρια</a:t>
                      </a:r>
                    </a:p>
                    <a:p>
                      <a:pPr algn="ctr" fontAlgn="t"/>
                      <a:r>
                        <a:rPr lang="el-GR" sz="2400" b="1" i="0" u="none" strike="noStrike" dirty="0" smtClean="0">
                          <a:solidFill>
                            <a:srgbClr val="000000"/>
                          </a:solidFill>
                          <a:latin typeface="Calibri"/>
                        </a:rPr>
                        <a:t>οδοντωτή/</a:t>
                      </a:r>
                      <a:r>
                        <a:rPr lang="en-US" sz="2400" b="1" i="0" u="none" strike="noStrike" dirty="0">
                          <a:solidFill>
                            <a:srgbClr val="000000"/>
                          </a:solidFill>
                          <a:latin typeface="Calibri"/>
                        </a:rPr>
                        <a:t>CIMP </a:t>
                      </a:r>
                      <a:r>
                        <a:rPr lang="el-GR" sz="2400" b="1" i="0" u="none" strike="noStrike" dirty="0">
                          <a:solidFill>
                            <a:srgbClr val="000000"/>
                          </a:solidFill>
                          <a:latin typeface="Calibri"/>
                        </a:rPr>
                        <a:t>οδός</a:t>
                      </a:r>
                    </a:p>
                  </a:txBody>
                  <a:tcPr marL="5869" marR="5869" marT="5869" marB="0">
                    <a:lnL>
                      <a:noFill/>
                    </a:lnL>
                    <a:lnR>
                      <a:noFill/>
                    </a:lnR>
                    <a:lnT w="19050" cap="flat" cmpd="sng" algn="ctr">
                      <a:solidFill>
                        <a:srgbClr val="7F7F7F"/>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l-GR"/>
                    </a:p>
                  </a:txBody>
                  <a:tcPr/>
                </a:tc>
                <a:tc>
                  <a:txBody>
                    <a:bodyPr/>
                    <a:lstStyle/>
                    <a:p>
                      <a:pPr algn="ctr" fontAlgn="t"/>
                      <a:r>
                        <a:rPr lang="el-GR" sz="2000" b="1" i="0" u="none" strike="noStrike" dirty="0" err="1" smtClean="0">
                          <a:solidFill>
                            <a:srgbClr val="000000"/>
                          </a:solidFill>
                          <a:latin typeface="Calibri"/>
                        </a:rPr>
                        <a:t>Υβριδικήοδοντωτή</a:t>
                      </a:r>
                      <a:r>
                        <a:rPr lang="el-GR" sz="2000" b="1" i="0" u="none" strike="noStrike" dirty="0" smtClean="0">
                          <a:solidFill>
                            <a:srgbClr val="000000"/>
                          </a:solidFill>
                          <a:latin typeface="Calibri"/>
                        </a:rPr>
                        <a:t>  </a:t>
                      </a:r>
                      <a:r>
                        <a:rPr lang="el-GR" sz="2000" b="1" i="0" u="none" strike="noStrike" dirty="0">
                          <a:solidFill>
                            <a:srgbClr val="000000"/>
                          </a:solidFill>
                          <a:latin typeface="Calibri"/>
                        </a:rPr>
                        <a:t>οδός</a:t>
                      </a:r>
                    </a:p>
                  </a:txBody>
                  <a:tcPr marL="5869" marR="5869" marT="5869" marB="0">
                    <a:lnL>
                      <a:noFill/>
                    </a:lnL>
                    <a:lnR>
                      <a:noFill/>
                    </a:lnR>
                    <a:lnT w="19050" cap="flat" cmpd="sng" algn="ctr">
                      <a:solidFill>
                        <a:srgbClr val="7F7F7F"/>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endParaRPr lang="el-GR" sz="1400" b="0" i="0" u="none" strike="noStrike" dirty="0">
                        <a:solidFill>
                          <a:srgbClr val="000000"/>
                        </a:solidFill>
                        <a:latin typeface="Calibri"/>
                      </a:endParaRPr>
                    </a:p>
                  </a:txBody>
                  <a:tcPr marL="5869" marR="5869" marT="5869" marB="0" anchor="b">
                    <a:lnL>
                      <a:noFill/>
                    </a:lnL>
                    <a:lnR>
                      <a:noFill/>
                    </a:lnR>
                    <a:lnT w="19050" cap="flat" cmpd="sng" algn="ctr">
                      <a:solidFill>
                        <a:srgbClr val="7F7F7F"/>
                      </a:solidFill>
                      <a:prstDash val="solid"/>
                      <a:round/>
                      <a:headEnd type="none" w="med" len="med"/>
                      <a:tailEnd type="none" w="med" len="med"/>
                    </a:lnT>
                    <a:lnB>
                      <a:noFill/>
                    </a:lnB>
                  </a:tcPr>
                </a:tc>
              </a:tr>
              <a:tr h="127393">
                <a:tc vMerge="1">
                  <a:txBody>
                    <a:bodyPr/>
                    <a:lstStyle/>
                    <a:p>
                      <a:endParaRPr lang="el-GR"/>
                    </a:p>
                  </a:txBody>
                  <a:tcPr/>
                </a:tc>
                <a:tc vMerge="1">
                  <a:txBody>
                    <a:bodyPr/>
                    <a:lstStyle/>
                    <a:p>
                      <a:endParaRPr lang="el-GR"/>
                    </a:p>
                  </a:txBody>
                  <a:tcPr/>
                </a:tc>
                <a:tc rowSpan="2">
                  <a:txBody>
                    <a:bodyPr/>
                    <a:lstStyle/>
                    <a:p>
                      <a:pPr algn="ctr" fontAlgn="t"/>
                      <a:r>
                        <a:rPr lang="el-GR" sz="1400" b="1" i="0" u="none" strike="noStrike" dirty="0" smtClean="0">
                          <a:solidFill>
                            <a:srgbClr val="000000"/>
                          </a:solidFill>
                          <a:latin typeface="Calibri"/>
                        </a:rPr>
                        <a:t>Κληρονομική</a:t>
                      </a:r>
                      <a:r>
                        <a:rPr lang="en-US" sz="1400" b="1" i="0" u="none" strike="noStrike" dirty="0" smtClean="0">
                          <a:solidFill>
                            <a:srgbClr val="000000"/>
                          </a:solidFill>
                          <a:latin typeface="Calibri"/>
                        </a:rPr>
                        <a:t> (FAP)</a:t>
                      </a:r>
                    </a:p>
                    <a:p>
                      <a:pPr algn="ctr" fontAlgn="t"/>
                      <a:r>
                        <a:rPr lang="el-GR" sz="1400" b="1" i="0" u="none" strike="noStrike" dirty="0" smtClean="0">
                          <a:solidFill>
                            <a:srgbClr val="000000"/>
                          </a:solidFill>
                          <a:latin typeface="Calibri"/>
                        </a:rPr>
                        <a:t> </a:t>
                      </a:r>
                      <a:r>
                        <a:rPr lang="el-GR" sz="1400" b="1" i="0" u="none" strike="noStrike" dirty="0">
                          <a:solidFill>
                            <a:srgbClr val="000000"/>
                          </a:solidFill>
                          <a:latin typeface="Calibri"/>
                        </a:rPr>
                        <a:t>και σποραδική μορφή</a:t>
                      </a:r>
                    </a:p>
                  </a:txBody>
                  <a:tcPr marL="5869" marR="5869" marT="5869" marB="0">
                    <a:lnL>
                      <a:noFill/>
                    </a:lnL>
                    <a:lnR>
                      <a:noFill/>
                    </a:lnR>
                    <a:lnT w="19050" cap="flat" cmpd="sng" algn="ctr">
                      <a:solidFill>
                        <a:srgbClr val="000000"/>
                      </a:solidFill>
                      <a:prstDash val="solid"/>
                      <a:round/>
                      <a:headEnd type="none" w="med" len="med"/>
                      <a:tailEnd type="none" w="med" len="med"/>
                    </a:lnT>
                    <a:lnB>
                      <a:noFill/>
                    </a:lnB>
                  </a:tcPr>
                </a:tc>
                <a:tc rowSpan="2">
                  <a:txBody>
                    <a:bodyPr/>
                    <a:lstStyle/>
                    <a:p>
                      <a:pPr algn="ctr" fontAlgn="t"/>
                      <a:r>
                        <a:rPr lang="el-GR" sz="1400" b="1" i="0" u="none" strike="noStrike" dirty="0" smtClean="0">
                          <a:solidFill>
                            <a:srgbClr val="000000"/>
                          </a:solidFill>
                          <a:latin typeface="Calibri"/>
                        </a:rPr>
                        <a:t>Κληρονομική μορφή (Σύνδρομο </a:t>
                      </a:r>
                      <a:r>
                        <a:rPr lang="en-US" sz="1400" b="1" i="0" u="none" strike="noStrike" dirty="0" smtClean="0">
                          <a:solidFill>
                            <a:srgbClr val="000000"/>
                          </a:solidFill>
                          <a:latin typeface="Calibri"/>
                        </a:rPr>
                        <a:t>Lynch)</a:t>
                      </a:r>
                      <a:endParaRPr lang="el-GR" sz="1400" b="1" i="0" u="none" strike="noStrike" dirty="0">
                        <a:solidFill>
                          <a:srgbClr val="000000"/>
                        </a:solidFill>
                        <a:latin typeface="Calibri"/>
                      </a:endParaRPr>
                    </a:p>
                  </a:txBody>
                  <a:tcPr marL="5869" marR="5869" marT="5869" marB="0">
                    <a:lnL>
                      <a:noFill/>
                    </a:lnL>
                    <a:lnR>
                      <a:noFill/>
                    </a:lnR>
                    <a:lnT w="19050" cap="flat" cmpd="sng" algn="ctr">
                      <a:solidFill>
                        <a:srgbClr val="000000"/>
                      </a:solidFill>
                      <a:prstDash val="solid"/>
                      <a:round/>
                      <a:headEnd type="none" w="med" len="med"/>
                      <a:tailEnd type="none" w="med" len="med"/>
                    </a:lnT>
                    <a:lnB>
                      <a:noFill/>
                    </a:lnB>
                  </a:tcPr>
                </a:tc>
                <a:tc rowSpan="2" gridSpan="2">
                  <a:txBody>
                    <a:bodyPr/>
                    <a:lstStyle/>
                    <a:p>
                      <a:pPr algn="ctr" fontAlgn="t"/>
                      <a:r>
                        <a:rPr lang="el-GR" sz="1200" b="1" i="0" u="none" strike="noStrike" dirty="0" smtClean="0">
                          <a:solidFill>
                            <a:srgbClr val="000000"/>
                          </a:solidFill>
                          <a:latin typeface="Calibri"/>
                        </a:rPr>
                        <a:t>(Κληρονομική</a:t>
                      </a:r>
                      <a:r>
                        <a:rPr lang="en-US" sz="1200" b="1" i="0" u="none" strike="noStrike" dirty="0" smtClean="0">
                          <a:solidFill>
                            <a:srgbClr val="000000"/>
                          </a:solidFill>
                          <a:latin typeface="Calibri"/>
                        </a:rPr>
                        <a:t>;</a:t>
                      </a:r>
                      <a:r>
                        <a:rPr lang="el-GR" sz="1200" b="1" i="0" u="none" strike="noStrike" dirty="0" smtClean="0">
                          <a:solidFill>
                            <a:srgbClr val="000000"/>
                          </a:solidFill>
                          <a:latin typeface="Calibri"/>
                        </a:rPr>
                        <a:t> </a:t>
                      </a:r>
                      <a:r>
                        <a:rPr lang="el-GR" sz="1200" b="1" i="0" u="none" strike="noStrike" dirty="0">
                          <a:solidFill>
                            <a:srgbClr val="000000"/>
                          </a:solidFill>
                          <a:latin typeface="Calibri"/>
                        </a:rPr>
                        <a:t>και </a:t>
                      </a:r>
                      <a:r>
                        <a:rPr lang="el-GR" sz="1200" b="1" i="0" u="none" strike="noStrike" dirty="0" smtClean="0">
                          <a:solidFill>
                            <a:srgbClr val="000000"/>
                          </a:solidFill>
                          <a:latin typeface="Calibri"/>
                        </a:rPr>
                        <a:t>σποραδική)</a:t>
                      </a:r>
                      <a:endParaRPr lang="en-US" sz="1400" b="1" i="0" u="none" strike="noStrike" dirty="0" smtClean="0">
                        <a:solidFill>
                          <a:srgbClr val="000000"/>
                        </a:solidFill>
                        <a:latin typeface="Calibri"/>
                      </a:endParaRPr>
                    </a:p>
                    <a:p>
                      <a:pPr algn="ctr" fontAlgn="t"/>
                      <a:r>
                        <a:rPr lang="en-US" sz="1400" b="1" i="0" u="none" strike="noStrike" dirty="0" smtClean="0">
                          <a:solidFill>
                            <a:srgbClr val="000000"/>
                          </a:solidFill>
                          <a:latin typeface="Calibri"/>
                        </a:rPr>
                        <a:t>SS</a:t>
                      </a:r>
                      <a:r>
                        <a:rPr lang="en-US" sz="1400" b="1" i="0" u="none" strike="noStrike" baseline="0" dirty="0" smtClean="0">
                          <a:solidFill>
                            <a:srgbClr val="000000"/>
                          </a:solidFill>
                          <a:latin typeface="Calibri"/>
                        </a:rPr>
                        <a:t>L/SSLD        </a:t>
                      </a:r>
                      <a:r>
                        <a:rPr lang="el-GR" sz="1400" b="1" i="0" u="none" strike="noStrike" baseline="0" dirty="0" smtClean="0">
                          <a:solidFill>
                            <a:srgbClr val="000000"/>
                          </a:solidFill>
                          <a:latin typeface="Calibri"/>
                        </a:rPr>
                        <a:t>    </a:t>
                      </a:r>
                      <a:r>
                        <a:rPr lang="en-US" sz="1400" b="1" i="0" u="none" strike="noStrike" baseline="0" dirty="0" smtClean="0">
                          <a:solidFill>
                            <a:srgbClr val="000000"/>
                          </a:solidFill>
                          <a:latin typeface="Calibri"/>
                        </a:rPr>
                        <a:t>  TSA</a:t>
                      </a:r>
                      <a:r>
                        <a:rPr lang="el-GR" sz="1400" b="1" i="0" u="none" strike="noStrike" baseline="0" dirty="0" smtClean="0">
                          <a:solidFill>
                            <a:srgbClr val="000000"/>
                          </a:solidFill>
                          <a:latin typeface="Calibri"/>
                        </a:rPr>
                        <a:t>          </a:t>
                      </a:r>
                      <a:endParaRPr lang="el-GR" sz="1400" b="1" i="0" u="none" strike="noStrike" dirty="0">
                        <a:solidFill>
                          <a:srgbClr val="000000"/>
                        </a:solidFill>
                        <a:latin typeface="Calibri"/>
                      </a:endParaRPr>
                    </a:p>
                  </a:txBody>
                  <a:tcPr marL="5869" marR="5869" marT="5869" marB="0">
                    <a:lnL>
                      <a:noFill/>
                    </a:lnL>
                    <a:lnR>
                      <a:noFill/>
                    </a:lnR>
                    <a:lnT w="19050" cap="flat" cmpd="sng" algn="ctr">
                      <a:solidFill>
                        <a:srgbClr val="000000"/>
                      </a:solidFill>
                      <a:prstDash val="solid"/>
                      <a:round/>
                      <a:headEnd type="none" w="med" len="med"/>
                      <a:tailEnd type="none" w="med" len="med"/>
                    </a:lnT>
                    <a:lnB>
                      <a:noFill/>
                    </a:lnB>
                  </a:tcPr>
                </a:tc>
                <a:tc rowSpan="2" hMerge="1">
                  <a:txBody>
                    <a:bodyPr/>
                    <a:lstStyle/>
                    <a:p>
                      <a:endParaRPr lang="el-GR"/>
                    </a:p>
                  </a:txBody>
                  <a:tcPr/>
                </a:tc>
                <a:tc rowSpan="2">
                  <a:txBody>
                    <a:bodyPr/>
                    <a:lstStyle/>
                    <a:p>
                      <a:pPr algn="ctr" fontAlgn="b"/>
                      <a:r>
                        <a:rPr lang="el-GR" sz="1400" b="1" i="0" u="none" strike="noStrike" dirty="0" smtClean="0">
                          <a:solidFill>
                            <a:srgbClr val="000000"/>
                          </a:solidFill>
                          <a:latin typeface="Calibri"/>
                        </a:rPr>
                        <a:t>Σποραδική</a:t>
                      </a:r>
                    </a:p>
                    <a:p>
                      <a:pPr algn="ctr" fontAlgn="b"/>
                      <a:r>
                        <a:rPr lang="el-GR" sz="1400" b="1" i="0" u="none" strike="noStrike" dirty="0" smtClean="0">
                          <a:solidFill>
                            <a:srgbClr val="000000"/>
                          </a:solidFill>
                          <a:latin typeface="Calibri"/>
                        </a:rPr>
                        <a:t>μορφή</a:t>
                      </a:r>
                      <a:endParaRPr lang="el-GR" sz="1400" b="1" i="0" u="none" strike="noStrike" dirty="0">
                        <a:solidFill>
                          <a:srgbClr val="000000"/>
                        </a:solidFill>
                        <a:latin typeface="Calibri"/>
                      </a:endParaRPr>
                    </a:p>
                  </a:txBody>
                  <a:tcPr marL="5869" marR="5869" marT="5869" marB="0" anchor="b">
                    <a:lnL>
                      <a:noFill/>
                    </a:lnL>
                    <a:lnR>
                      <a:noFill/>
                    </a:lnR>
                    <a:lnT w="19050" cap="flat" cmpd="sng" algn="ctr">
                      <a:solidFill>
                        <a:srgbClr val="000000"/>
                      </a:solidFill>
                      <a:prstDash val="solid"/>
                      <a:round/>
                      <a:headEnd type="none" w="med" len="med"/>
                      <a:tailEnd type="none" w="med" len="med"/>
                    </a:lnT>
                    <a:lnB>
                      <a:noFill/>
                    </a:lnB>
                  </a:tcPr>
                </a:tc>
                <a:tc rowSpan="2">
                  <a:txBody>
                    <a:bodyPr/>
                    <a:lstStyle/>
                    <a:p>
                      <a:endParaRPr lang="el-GR"/>
                    </a:p>
                  </a:txBody>
                  <a:tcPr marL="5869" marR="5869" marT="5869" marB="0" anchor="b">
                    <a:lnL>
                      <a:noFill/>
                    </a:lnL>
                    <a:lnR>
                      <a:noFill/>
                    </a:lnR>
                    <a:lnT>
                      <a:noFill/>
                    </a:lnT>
                    <a:lnB>
                      <a:noFill/>
                    </a:lnB>
                  </a:tcPr>
                </a:tc>
              </a:tr>
              <a:tr h="274054">
                <a:tc>
                  <a:txBody>
                    <a:bodyPr/>
                    <a:lstStyle/>
                    <a:p>
                      <a:pPr algn="l" fontAlgn="b"/>
                      <a:endParaRPr lang="el-GR" sz="1400" b="0" i="0" u="none" strike="noStrike">
                        <a:solidFill>
                          <a:srgbClr val="000000"/>
                        </a:solidFill>
                        <a:latin typeface="Calibri"/>
                      </a:endParaRPr>
                    </a:p>
                  </a:txBody>
                  <a:tcPr marL="5869" marR="5869" marT="5869" marB="0" anchor="b">
                    <a:lnL>
                      <a:noFill/>
                    </a:lnL>
                    <a:lnR>
                      <a:noFill/>
                    </a:lnR>
                    <a:lnT>
                      <a:noFill/>
                    </a:lnT>
                    <a:lnB>
                      <a:noFill/>
                    </a:lnB>
                  </a:tcPr>
                </a:tc>
                <a:tc vMerge="1">
                  <a:txBody>
                    <a:bodyPr/>
                    <a:lstStyle/>
                    <a:p>
                      <a:endParaRPr lang="el-GR"/>
                    </a:p>
                  </a:txBody>
                  <a:tcPr/>
                </a:tc>
                <a:tc vMerge="1">
                  <a:txBody>
                    <a:bodyPr/>
                    <a:lstStyle/>
                    <a:p>
                      <a:pPr algn="ctr" fontAlgn="t"/>
                      <a:endParaRPr lang="el-GR" sz="1400" b="1" i="0" u="none" strike="noStrike" dirty="0">
                        <a:solidFill>
                          <a:srgbClr val="000000"/>
                        </a:solidFill>
                        <a:latin typeface="Calibri"/>
                      </a:endParaRPr>
                    </a:p>
                  </a:txBody>
                  <a:tcPr marL="5869" marR="5869" marT="5869" marB="0">
                    <a:lnL>
                      <a:noFill/>
                    </a:lnL>
                    <a:lnR>
                      <a:noFill/>
                    </a:lnR>
                    <a:lnT w="19050" cap="flat" cmpd="sng" algn="ctr">
                      <a:solidFill>
                        <a:srgbClr val="000000"/>
                      </a:solidFill>
                      <a:prstDash val="solid"/>
                      <a:round/>
                      <a:headEnd type="none" w="med" len="med"/>
                      <a:tailEnd type="none" w="med" len="med"/>
                    </a:lnT>
                    <a:lnB>
                      <a:noFill/>
                    </a:lnB>
                  </a:tcPr>
                </a:tc>
                <a:tc vMerge="1">
                  <a:txBody>
                    <a:bodyPr/>
                    <a:lstStyle/>
                    <a:p>
                      <a:pPr algn="ctr" fontAlgn="t"/>
                      <a:endParaRPr lang="el-GR" sz="1400" b="1" i="0" u="none" strike="noStrike" dirty="0">
                        <a:solidFill>
                          <a:srgbClr val="000000"/>
                        </a:solidFill>
                        <a:latin typeface="Calibri"/>
                      </a:endParaRPr>
                    </a:p>
                  </a:txBody>
                  <a:tcPr marL="5869" marR="5869" marT="5869" marB="0">
                    <a:lnL>
                      <a:noFill/>
                    </a:lnL>
                    <a:lnR>
                      <a:noFill/>
                    </a:lnR>
                    <a:lnT w="19050" cap="flat" cmpd="sng" algn="ctr">
                      <a:solidFill>
                        <a:srgbClr val="000000"/>
                      </a:solidFill>
                      <a:prstDash val="solid"/>
                      <a:round/>
                      <a:headEnd type="none" w="med" len="med"/>
                      <a:tailEnd type="none" w="med" len="med"/>
                    </a:lnT>
                    <a:lnB>
                      <a:noFill/>
                    </a:lnB>
                  </a:tcPr>
                </a:tc>
                <a:tc gridSpan="2" vMerge="1">
                  <a:txBody>
                    <a:bodyPr/>
                    <a:lstStyle/>
                    <a:p>
                      <a:pPr algn="ctr" fontAlgn="t"/>
                      <a:endParaRPr lang="el-GR" sz="1400" b="1" i="0" u="none" strike="noStrike" dirty="0">
                        <a:solidFill>
                          <a:srgbClr val="000000"/>
                        </a:solidFill>
                        <a:latin typeface="Calibri"/>
                      </a:endParaRPr>
                    </a:p>
                  </a:txBody>
                  <a:tcPr marL="5869" marR="5869" marT="5869" marB="0">
                    <a:lnL>
                      <a:noFill/>
                    </a:lnL>
                    <a:lnR>
                      <a:noFill/>
                    </a:lnR>
                    <a:lnT w="19050" cap="flat" cmpd="sng" algn="ctr">
                      <a:solidFill>
                        <a:srgbClr val="000000"/>
                      </a:solidFill>
                      <a:prstDash val="solid"/>
                      <a:round/>
                      <a:headEnd type="none" w="med" len="med"/>
                      <a:tailEnd type="none" w="med" len="med"/>
                    </a:lnT>
                    <a:lnB>
                      <a:noFill/>
                    </a:lnB>
                  </a:tcPr>
                </a:tc>
                <a:tc hMerge="1" vMerge="1">
                  <a:txBody>
                    <a:bodyPr/>
                    <a:lstStyle/>
                    <a:p>
                      <a:endParaRPr lang="el-GR"/>
                    </a:p>
                  </a:txBody>
                  <a:tcPr/>
                </a:tc>
                <a:tc vMerge="1">
                  <a:txBody>
                    <a:bodyPr/>
                    <a:lstStyle/>
                    <a:p>
                      <a:pPr algn="ctr" fontAlgn="b"/>
                      <a:endParaRPr lang="el-GR" sz="1400" b="1" i="0" u="none" strike="noStrike" dirty="0">
                        <a:solidFill>
                          <a:srgbClr val="000000"/>
                        </a:solidFill>
                        <a:latin typeface="Calibri"/>
                      </a:endParaRPr>
                    </a:p>
                  </a:txBody>
                  <a:tcPr marL="5869" marR="5869" marT="5869" marB="0" anchor="b">
                    <a:lnL>
                      <a:noFill/>
                    </a:lnL>
                    <a:lnR>
                      <a:noFill/>
                    </a:lnR>
                    <a:lnT w="19050" cap="flat" cmpd="sng" algn="ctr">
                      <a:solidFill>
                        <a:srgbClr val="000000"/>
                      </a:solidFill>
                      <a:prstDash val="solid"/>
                      <a:round/>
                      <a:headEnd type="none" w="med" len="med"/>
                      <a:tailEnd type="none" w="med" len="med"/>
                    </a:lnT>
                    <a:lnB>
                      <a:noFill/>
                    </a:lnB>
                  </a:tcPr>
                </a:tc>
                <a:tc vMerge="1">
                  <a:txBody>
                    <a:bodyPr/>
                    <a:lstStyle/>
                    <a:p>
                      <a:pPr algn="l" fontAlgn="b"/>
                      <a:endParaRPr lang="el-GR" sz="1400" b="0" i="0" u="none" strike="noStrike">
                        <a:solidFill>
                          <a:srgbClr val="000000"/>
                        </a:solidFill>
                        <a:latin typeface="Calibri"/>
                      </a:endParaRPr>
                    </a:p>
                  </a:txBody>
                  <a:tcPr marL="5869" marR="5869" marT="5869" marB="0" anchor="b">
                    <a:lnL>
                      <a:noFill/>
                    </a:lnL>
                    <a:lnR>
                      <a:noFill/>
                    </a:lnR>
                    <a:lnT>
                      <a:noFill/>
                    </a:lnT>
                    <a:lnB>
                      <a:noFill/>
                    </a:lnB>
                  </a:tcPr>
                </a:tc>
              </a:tr>
              <a:tr h="509829">
                <a:tc>
                  <a:txBody>
                    <a:bodyPr/>
                    <a:lstStyle/>
                    <a:p>
                      <a:pPr algn="l" fontAlgn="b"/>
                      <a:endParaRPr lang="el-GR" sz="1400" b="0" i="0" u="none" strike="noStrike">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1" i="0" u="none" strike="noStrike" dirty="0">
                          <a:solidFill>
                            <a:srgbClr val="000000"/>
                          </a:solidFill>
                          <a:latin typeface="Calibri"/>
                        </a:rPr>
                        <a:t>Κατάσταση </a:t>
                      </a:r>
                      <a:r>
                        <a:rPr lang="en-US" sz="1400" b="1" i="0" u="none" strike="noStrike" dirty="0">
                          <a:solidFill>
                            <a:srgbClr val="000000"/>
                          </a:solidFill>
                          <a:latin typeface="Calibri"/>
                        </a:rPr>
                        <a:t>CIMP</a:t>
                      </a:r>
                    </a:p>
                  </a:txBody>
                  <a:tcPr marL="5869" marR="5869" marT="5869" marB="0" anchor="b">
                    <a:lnL>
                      <a:noFill/>
                    </a:lnL>
                    <a:lnR>
                      <a:noFill/>
                    </a:lnR>
                    <a:lnT>
                      <a:noFill/>
                    </a:lnT>
                    <a:lnB>
                      <a:noFill/>
                    </a:lnB>
                  </a:tcPr>
                </a:tc>
                <a:tc>
                  <a:txBody>
                    <a:bodyPr/>
                    <a:lstStyle/>
                    <a:p>
                      <a:pPr algn="l" fontAlgn="b"/>
                      <a:r>
                        <a:rPr lang="el-GR" sz="1400" b="0" i="0" u="none" strike="noStrike" dirty="0" smtClean="0">
                          <a:solidFill>
                            <a:srgbClr val="000000"/>
                          </a:solidFill>
                          <a:latin typeface="Calibri"/>
                        </a:rPr>
                        <a:t>               Αρνητική</a:t>
                      </a:r>
                      <a:endParaRPr lang="el-GR" sz="1400" b="0" i="0" u="none" strike="noStrike" dirty="0">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0" i="0" u="none" strike="noStrike" dirty="0" smtClean="0">
                          <a:solidFill>
                            <a:srgbClr val="000000"/>
                          </a:solidFill>
                          <a:latin typeface="Calibri"/>
                        </a:rPr>
                        <a:t>                  Αρνητική</a:t>
                      </a:r>
                      <a:endParaRPr lang="el-GR" sz="1400" b="0" i="0" u="none" strike="noStrike" dirty="0">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0" i="0" u="none" strike="noStrike">
                          <a:solidFill>
                            <a:srgbClr val="000000"/>
                          </a:solidFill>
                          <a:latin typeface="Calibri"/>
                        </a:rPr>
                        <a:t>Υψηλή</a:t>
                      </a:r>
                    </a:p>
                  </a:txBody>
                  <a:tcPr marL="5869" marR="5869" marT="5869" marB="0" anchor="b">
                    <a:lnL>
                      <a:noFill/>
                    </a:lnL>
                    <a:lnR>
                      <a:noFill/>
                    </a:lnR>
                    <a:lnT>
                      <a:noFill/>
                    </a:lnT>
                    <a:lnB>
                      <a:noFill/>
                    </a:lnB>
                  </a:tcPr>
                </a:tc>
                <a:tc>
                  <a:txBody>
                    <a:bodyPr/>
                    <a:lstStyle/>
                    <a:p>
                      <a:pPr algn="l" fontAlgn="b"/>
                      <a:r>
                        <a:rPr lang="el-GR" sz="1400" b="0" i="0" u="none" strike="noStrike">
                          <a:solidFill>
                            <a:srgbClr val="000000"/>
                          </a:solidFill>
                          <a:latin typeface="Calibri"/>
                        </a:rPr>
                        <a:t>Υψηλή</a:t>
                      </a:r>
                    </a:p>
                  </a:txBody>
                  <a:tcPr marL="5869" marR="5869" marT="5869" marB="0" anchor="b">
                    <a:lnL>
                      <a:noFill/>
                    </a:lnL>
                    <a:lnR>
                      <a:noFill/>
                    </a:lnR>
                    <a:lnT>
                      <a:noFill/>
                    </a:lnT>
                    <a:lnB>
                      <a:noFill/>
                    </a:lnB>
                  </a:tcPr>
                </a:tc>
                <a:tc>
                  <a:txBody>
                    <a:bodyPr/>
                    <a:lstStyle/>
                    <a:p>
                      <a:pPr algn="l" fontAlgn="b"/>
                      <a:r>
                        <a:rPr lang="en-US" sz="1400" b="0" i="0" u="none" strike="noStrike" dirty="0" smtClean="0">
                          <a:solidFill>
                            <a:srgbClr val="000000"/>
                          </a:solidFill>
                          <a:latin typeface="Calibri"/>
                        </a:rPr>
                        <a:t>      </a:t>
                      </a:r>
                      <a:r>
                        <a:rPr lang="el-GR" sz="1400" b="0" i="0" u="none" strike="noStrike" dirty="0" smtClean="0">
                          <a:solidFill>
                            <a:srgbClr val="000000"/>
                          </a:solidFill>
                          <a:latin typeface="Calibri"/>
                        </a:rPr>
                        <a:t>Χαμηλή</a:t>
                      </a:r>
                      <a:endParaRPr lang="el-GR" sz="1400" b="0" i="0" u="none" strike="noStrike" dirty="0">
                        <a:solidFill>
                          <a:srgbClr val="000000"/>
                        </a:solidFill>
                        <a:latin typeface="Calibri"/>
                      </a:endParaRPr>
                    </a:p>
                  </a:txBody>
                  <a:tcPr marL="5869" marR="5869" marT="5869" marB="0" anchor="b">
                    <a:lnL>
                      <a:noFill/>
                    </a:lnL>
                    <a:lnR>
                      <a:noFill/>
                    </a:lnR>
                    <a:lnT>
                      <a:noFill/>
                    </a:lnT>
                    <a:lnB>
                      <a:noFill/>
                    </a:lnB>
                  </a:tcPr>
                </a:tc>
                <a:tc>
                  <a:txBody>
                    <a:bodyPr/>
                    <a:lstStyle/>
                    <a:p>
                      <a:pPr algn="l" fontAlgn="b"/>
                      <a:endParaRPr lang="el-GR" sz="1400" b="0" i="0" u="none" strike="noStrike">
                        <a:solidFill>
                          <a:srgbClr val="000000"/>
                        </a:solidFill>
                        <a:latin typeface="Calibri"/>
                      </a:endParaRPr>
                    </a:p>
                  </a:txBody>
                  <a:tcPr marL="5869" marR="5869" marT="5869" marB="0" anchor="b">
                    <a:lnL>
                      <a:noFill/>
                    </a:lnL>
                    <a:lnR>
                      <a:noFill/>
                    </a:lnR>
                    <a:lnT>
                      <a:noFill/>
                    </a:lnT>
                    <a:lnB>
                      <a:noFill/>
                    </a:lnB>
                  </a:tcPr>
                </a:tc>
              </a:tr>
              <a:tr h="509829">
                <a:tc>
                  <a:txBody>
                    <a:bodyPr/>
                    <a:lstStyle/>
                    <a:p>
                      <a:pPr algn="l" fontAlgn="b"/>
                      <a:endParaRPr lang="el-GR" sz="1400" b="0" i="0" u="none" strike="noStrike">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1" i="0" u="none" strike="noStrike" dirty="0">
                          <a:solidFill>
                            <a:srgbClr val="000000"/>
                          </a:solidFill>
                          <a:latin typeface="Calibri"/>
                        </a:rPr>
                        <a:t>Κατάσταση </a:t>
                      </a:r>
                      <a:r>
                        <a:rPr lang="en-US" sz="1400" b="1" i="0" u="none" strike="noStrike" dirty="0">
                          <a:solidFill>
                            <a:srgbClr val="000000"/>
                          </a:solidFill>
                          <a:latin typeface="Calibri"/>
                        </a:rPr>
                        <a:t>MSI</a:t>
                      </a:r>
                    </a:p>
                  </a:txBody>
                  <a:tcPr marL="5869" marR="5869" marT="5869" marB="0" anchor="b">
                    <a:lnL>
                      <a:noFill/>
                    </a:lnL>
                    <a:lnR>
                      <a:noFill/>
                    </a:lnR>
                    <a:lnT>
                      <a:noFill/>
                    </a:lnT>
                    <a:lnB>
                      <a:noFill/>
                    </a:lnB>
                  </a:tcPr>
                </a:tc>
                <a:tc>
                  <a:txBody>
                    <a:bodyPr/>
                    <a:lstStyle/>
                    <a:p>
                      <a:pPr algn="l" fontAlgn="b"/>
                      <a:r>
                        <a:rPr lang="el-GR" sz="1400" b="0" i="0" u="none" strike="noStrike" dirty="0" smtClean="0">
                          <a:solidFill>
                            <a:srgbClr val="000000"/>
                          </a:solidFill>
                          <a:latin typeface="Calibri"/>
                        </a:rPr>
                        <a:t>                    </a:t>
                      </a:r>
                      <a:r>
                        <a:rPr lang="en-US" sz="1400" b="0" i="0" u="none" strike="noStrike" dirty="0" smtClean="0">
                          <a:solidFill>
                            <a:srgbClr val="000000"/>
                          </a:solidFill>
                          <a:latin typeface="Calibri"/>
                        </a:rPr>
                        <a:t>MSS</a:t>
                      </a:r>
                      <a:endParaRPr lang="en-US" sz="1400" b="0" i="0" u="none" strike="noStrike" dirty="0">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0" i="0" u="none" strike="noStrike" dirty="0" smtClean="0">
                          <a:solidFill>
                            <a:srgbClr val="000000"/>
                          </a:solidFill>
                          <a:effectLst>
                            <a:outerShdw blurRad="38100" dist="38100" dir="2700000" algn="tl">
                              <a:srgbClr val="000000">
                                <a:alpha val="43137"/>
                              </a:srgbClr>
                            </a:outerShdw>
                          </a:effectLst>
                          <a:latin typeface="Calibri"/>
                        </a:rPr>
                        <a:t>                     </a:t>
                      </a:r>
                      <a:r>
                        <a:rPr lang="en-US" sz="1400" b="0" i="0" u="none" strike="noStrike" dirty="0" smtClean="0">
                          <a:solidFill>
                            <a:srgbClr val="000000"/>
                          </a:solidFill>
                          <a:effectLst>
                            <a:outerShdw blurRad="38100" dist="38100" dir="2700000" algn="tl">
                              <a:srgbClr val="000000">
                                <a:alpha val="43137"/>
                              </a:srgbClr>
                            </a:outerShdw>
                          </a:effectLst>
                          <a:latin typeface="Calibri"/>
                        </a:rPr>
                        <a:t>MSI-H</a:t>
                      </a:r>
                      <a:endParaRPr lang="en-US" sz="1400" b="0" i="0" u="none" strike="noStrike" dirty="0">
                        <a:solidFill>
                          <a:srgbClr val="000000"/>
                        </a:solidFill>
                        <a:effectLst>
                          <a:outerShdw blurRad="38100" dist="38100" dir="2700000" algn="tl">
                            <a:srgbClr val="000000">
                              <a:alpha val="43137"/>
                            </a:srgbClr>
                          </a:outerShdw>
                        </a:effectLst>
                        <a:latin typeface="Calibri"/>
                      </a:endParaRPr>
                    </a:p>
                  </a:txBody>
                  <a:tcPr marL="5869" marR="5869" marT="5869" marB="0" anchor="b">
                    <a:lnL>
                      <a:noFill/>
                    </a:lnL>
                    <a:lnR>
                      <a:noFill/>
                    </a:lnR>
                    <a:lnT>
                      <a:noFill/>
                    </a:lnT>
                    <a:lnB>
                      <a:noFill/>
                    </a:lnB>
                  </a:tcPr>
                </a:tc>
                <a:tc>
                  <a:txBody>
                    <a:bodyPr/>
                    <a:lstStyle/>
                    <a:p>
                      <a:pPr algn="l" fontAlgn="b"/>
                      <a:r>
                        <a:rPr lang="en-US" sz="1400" b="0" i="0" u="none" strike="noStrike" dirty="0">
                          <a:solidFill>
                            <a:srgbClr val="000000"/>
                          </a:solidFill>
                          <a:effectLst>
                            <a:outerShdw blurRad="38100" dist="38100" dir="2700000" algn="tl">
                              <a:srgbClr val="000000">
                                <a:alpha val="43137"/>
                              </a:srgbClr>
                            </a:outerShdw>
                          </a:effectLst>
                          <a:latin typeface="Calibri"/>
                        </a:rPr>
                        <a:t>MSI-H</a:t>
                      </a:r>
                    </a:p>
                  </a:txBody>
                  <a:tcPr marL="5869" marR="5869" marT="5869" marB="0" anchor="b">
                    <a:lnL>
                      <a:noFill/>
                    </a:lnL>
                    <a:lnR>
                      <a:noFill/>
                    </a:lnR>
                    <a:lnT>
                      <a:noFill/>
                    </a:lnT>
                    <a:lnB>
                      <a:noFill/>
                    </a:lnB>
                  </a:tcPr>
                </a:tc>
                <a:tc>
                  <a:txBody>
                    <a:bodyPr/>
                    <a:lstStyle/>
                    <a:p>
                      <a:pPr algn="l" fontAlgn="b"/>
                      <a:r>
                        <a:rPr lang="en-US" sz="1400" b="0" i="0" u="none" strike="noStrike">
                          <a:solidFill>
                            <a:srgbClr val="000000"/>
                          </a:solidFill>
                          <a:latin typeface="Calibri"/>
                        </a:rPr>
                        <a:t>MSI-L</a:t>
                      </a:r>
                    </a:p>
                  </a:txBody>
                  <a:tcPr marL="5869" marR="5869" marT="5869" marB="0" anchor="b">
                    <a:lnL>
                      <a:noFill/>
                    </a:lnL>
                    <a:lnR>
                      <a:noFill/>
                    </a:lnR>
                    <a:lnT>
                      <a:noFill/>
                    </a:lnT>
                    <a:lnB>
                      <a:noFill/>
                    </a:lnB>
                  </a:tcPr>
                </a:tc>
                <a:tc>
                  <a:txBody>
                    <a:bodyPr/>
                    <a:lstStyle/>
                    <a:p>
                      <a:pPr algn="l" fontAlgn="b"/>
                      <a:r>
                        <a:rPr lang="en-US" sz="1400" b="0" i="0" u="none" strike="noStrike" dirty="0" smtClean="0">
                          <a:solidFill>
                            <a:srgbClr val="000000"/>
                          </a:solidFill>
                          <a:latin typeface="Calibri"/>
                        </a:rPr>
                        <a:t>  MSI-L </a:t>
                      </a:r>
                      <a:r>
                        <a:rPr lang="el-GR" sz="1400" b="0" i="0" u="none" strike="noStrike" dirty="0">
                          <a:solidFill>
                            <a:srgbClr val="000000"/>
                          </a:solidFill>
                          <a:latin typeface="Calibri"/>
                        </a:rPr>
                        <a:t>ή </a:t>
                      </a:r>
                      <a:r>
                        <a:rPr lang="en-US" sz="1400" b="0" i="0" u="none" strike="noStrike" dirty="0">
                          <a:solidFill>
                            <a:srgbClr val="000000"/>
                          </a:solidFill>
                          <a:latin typeface="Calibri"/>
                        </a:rPr>
                        <a:t>MSS</a:t>
                      </a:r>
                    </a:p>
                  </a:txBody>
                  <a:tcPr marL="5869" marR="5869" marT="5869" marB="0" anchor="b">
                    <a:lnL>
                      <a:noFill/>
                    </a:lnL>
                    <a:lnR>
                      <a:noFill/>
                    </a:lnR>
                    <a:lnT>
                      <a:noFill/>
                    </a:lnT>
                    <a:lnB>
                      <a:noFill/>
                    </a:lnB>
                  </a:tcPr>
                </a:tc>
                <a:tc>
                  <a:txBody>
                    <a:bodyPr/>
                    <a:lstStyle/>
                    <a:p>
                      <a:pPr algn="l" fontAlgn="b"/>
                      <a:endParaRPr lang="el-GR" sz="1400" b="0" i="0" u="none" strike="noStrike">
                        <a:solidFill>
                          <a:srgbClr val="000000"/>
                        </a:solidFill>
                        <a:latin typeface="Calibri"/>
                      </a:endParaRPr>
                    </a:p>
                  </a:txBody>
                  <a:tcPr marL="5869" marR="5869" marT="5869" marB="0" anchor="b">
                    <a:lnL>
                      <a:noFill/>
                    </a:lnL>
                    <a:lnR>
                      <a:noFill/>
                    </a:lnR>
                    <a:lnT>
                      <a:noFill/>
                    </a:lnT>
                    <a:lnB>
                      <a:noFill/>
                    </a:lnB>
                  </a:tcPr>
                </a:tc>
              </a:tr>
              <a:tr h="509829">
                <a:tc>
                  <a:txBody>
                    <a:bodyPr/>
                    <a:lstStyle/>
                    <a:p>
                      <a:pPr algn="l" fontAlgn="b"/>
                      <a:endParaRPr lang="el-GR" sz="1400" b="0" i="0" u="none" strike="noStrike">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1" i="0" u="none" strike="noStrike" dirty="0" err="1">
                          <a:solidFill>
                            <a:srgbClr val="000000"/>
                          </a:solidFill>
                          <a:latin typeface="Calibri"/>
                        </a:rPr>
                        <a:t>Χρωμοσωμική</a:t>
                      </a:r>
                      <a:r>
                        <a:rPr lang="el-GR" sz="1400" b="1" i="0" u="none" strike="noStrike" dirty="0">
                          <a:solidFill>
                            <a:srgbClr val="000000"/>
                          </a:solidFill>
                          <a:latin typeface="Calibri"/>
                        </a:rPr>
                        <a:t> </a:t>
                      </a:r>
                      <a:r>
                        <a:rPr lang="el-GR" sz="1400" b="1" i="0" u="none" strike="noStrike" dirty="0" smtClean="0">
                          <a:solidFill>
                            <a:srgbClr val="000000"/>
                          </a:solidFill>
                          <a:latin typeface="Calibri"/>
                        </a:rPr>
                        <a:t>αστάθεια</a:t>
                      </a:r>
                      <a:endParaRPr lang="el-GR" sz="1400" b="1" i="0" u="none" strike="noStrike" dirty="0">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0" i="0" u="none" strike="noStrike" dirty="0" smtClean="0">
                          <a:solidFill>
                            <a:srgbClr val="000000"/>
                          </a:solidFill>
                          <a:latin typeface="Calibri"/>
                        </a:rPr>
                        <a:t>               Παρούσα</a:t>
                      </a:r>
                      <a:endParaRPr lang="el-GR" sz="1400" b="0" i="0" u="none" strike="noStrike" dirty="0">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0" i="0" u="none" strike="noStrike" dirty="0" smtClean="0">
                          <a:solidFill>
                            <a:srgbClr val="000000"/>
                          </a:solidFill>
                          <a:latin typeface="Calibri"/>
                        </a:rPr>
                        <a:t>                    Απούσα</a:t>
                      </a:r>
                      <a:endParaRPr lang="el-GR" sz="1400" b="0" i="0" u="none" strike="noStrike" dirty="0">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0" i="0" u="none" strike="noStrike">
                          <a:solidFill>
                            <a:srgbClr val="000000"/>
                          </a:solidFill>
                          <a:latin typeface="Calibri"/>
                        </a:rPr>
                        <a:t>Απούσα</a:t>
                      </a:r>
                    </a:p>
                  </a:txBody>
                  <a:tcPr marL="5869" marR="5869" marT="5869" marB="0" anchor="b">
                    <a:lnL>
                      <a:noFill/>
                    </a:lnL>
                    <a:lnR>
                      <a:noFill/>
                    </a:lnR>
                    <a:lnT>
                      <a:noFill/>
                    </a:lnT>
                    <a:lnB>
                      <a:noFill/>
                    </a:lnB>
                  </a:tcPr>
                </a:tc>
                <a:tc>
                  <a:txBody>
                    <a:bodyPr/>
                    <a:lstStyle/>
                    <a:p>
                      <a:pPr algn="l" fontAlgn="b"/>
                      <a:r>
                        <a:rPr lang="el-GR" sz="1400" b="0" i="0" u="none" strike="noStrike">
                          <a:solidFill>
                            <a:srgbClr val="000000"/>
                          </a:solidFill>
                          <a:latin typeface="Calibri"/>
                        </a:rPr>
                        <a:t>Απούσα</a:t>
                      </a:r>
                    </a:p>
                  </a:txBody>
                  <a:tcPr marL="5869" marR="5869" marT="5869" marB="0" anchor="b">
                    <a:lnL>
                      <a:noFill/>
                    </a:lnL>
                    <a:lnR>
                      <a:noFill/>
                    </a:lnR>
                    <a:lnT>
                      <a:noFill/>
                    </a:lnT>
                    <a:lnB>
                      <a:noFill/>
                    </a:lnB>
                  </a:tcPr>
                </a:tc>
                <a:tc>
                  <a:txBody>
                    <a:bodyPr/>
                    <a:lstStyle/>
                    <a:p>
                      <a:pPr algn="l" fontAlgn="b"/>
                      <a:r>
                        <a:rPr lang="en-US" sz="1400" b="0" i="0" u="none" strike="noStrike" dirty="0" smtClean="0">
                          <a:solidFill>
                            <a:srgbClr val="000000"/>
                          </a:solidFill>
                          <a:latin typeface="Calibri"/>
                        </a:rPr>
                        <a:t>   </a:t>
                      </a:r>
                      <a:r>
                        <a:rPr lang="el-GR" sz="1400" b="0" i="0" u="none" strike="noStrike" dirty="0" smtClean="0">
                          <a:solidFill>
                            <a:srgbClr val="000000"/>
                          </a:solidFill>
                          <a:latin typeface="Calibri"/>
                        </a:rPr>
                        <a:t>Παρούσα</a:t>
                      </a:r>
                      <a:endParaRPr lang="el-GR" sz="1400" b="0" i="0" u="none" strike="noStrike" dirty="0">
                        <a:solidFill>
                          <a:srgbClr val="000000"/>
                        </a:solidFill>
                        <a:latin typeface="Calibri"/>
                      </a:endParaRPr>
                    </a:p>
                  </a:txBody>
                  <a:tcPr marL="5869" marR="5869" marT="5869" marB="0" anchor="b">
                    <a:lnL>
                      <a:noFill/>
                    </a:lnL>
                    <a:lnR>
                      <a:noFill/>
                    </a:lnR>
                    <a:lnT>
                      <a:noFill/>
                    </a:lnT>
                    <a:lnB>
                      <a:noFill/>
                    </a:lnB>
                  </a:tcPr>
                </a:tc>
                <a:tc>
                  <a:txBody>
                    <a:bodyPr/>
                    <a:lstStyle/>
                    <a:p>
                      <a:pPr algn="l" fontAlgn="b"/>
                      <a:endParaRPr lang="el-GR" sz="1400" b="0" i="0" u="none" strike="noStrike">
                        <a:solidFill>
                          <a:srgbClr val="000000"/>
                        </a:solidFill>
                        <a:latin typeface="Calibri"/>
                      </a:endParaRPr>
                    </a:p>
                  </a:txBody>
                  <a:tcPr marL="5869" marR="5869" marT="5869" marB="0" anchor="b">
                    <a:lnL>
                      <a:noFill/>
                    </a:lnL>
                    <a:lnR>
                      <a:noFill/>
                    </a:lnR>
                    <a:lnT>
                      <a:noFill/>
                    </a:lnT>
                    <a:lnB>
                      <a:noFill/>
                    </a:lnB>
                  </a:tcPr>
                </a:tc>
              </a:tr>
              <a:tr h="509829">
                <a:tc>
                  <a:txBody>
                    <a:bodyPr/>
                    <a:lstStyle/>
                    <a:p>
                      <a:pPr algn="l" fontAlgn="b"/>
                      <a:endParaRPr lang="el-GR" sz="1400" b="0" i="0" u="none" strike="noStrike">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1" i="0" u="none" strike="noStrike" dirty="0">
                          <a:solidFill>
                            <a:srgbClr val="000000"/>
                          </a:solidFill>
                          <a:latin typeface="Calibri"/>
                        </a:rPr>
                        <a:t>Μεταλλαγή του </a:t>
                      </a:r>
                      <a:r>
                        <a:rPr lang="en-US" sz="1400" b="1" i="0" u="none" strike="noStrike" dirty="0">
                          <a:solidFill>
                            <a:srgbClr val="000000"/>
                          </a:solidFill>
                          <a:latin typeface="Calibri"/>
                        </a:rPr>
                        <a:t>KRAS</a:t>
                      </a:r>
                    </a:p>
                  </a:txBody>
                  <a:tcPr marL="5869" marR="5869" marT="5869" marB="0" anchor="b">
                    <a:lnL>
                      <a:noFill/>
                    </a:lnL>
                    <a:lnR>
                      <a:noFill/>
                    </a:lnR>
                    <a:lnT>
                      <a:noFill/>
                    </a:lnT>
                    <a:lnB>
                      <a:noFill/>
                    </a:lnB>
                  </a:tcPr>
                </a:tc>
                <a:tc>
                  <a:txBody>
                    <a:bodyPr/>
                    <a:lstStyle/>
                    <a:p>
                      <a:pPr algn="l" fontAlgn="b"/>
                      <a:r>
                        <a:rPr lang="el-GR" sz="1400" b="0" i="0" u="none" strike="noStrike" dirty="0" smtClean="0">
                          <a:solidFill>
                            <a:srgbClr val="000000"/>
                          </a:solidFill>
                          <a:latin typeface="Calibri"/>
                        </a:rPr>
                        <a:t>                   +++</a:t>
                      </a:r>
                      <a:endParaRPr lang="el-GR" sz="1400" b="0" i="0" u="none" strike="noStrike" dirty="0">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0" i="0" u="none" strike="noStrike" dirty="0" smtClean="0">
                          <a:solidFill>
                            <a:srgbClr val="000000"/>
                          </a:solidFill>
                          <a:latin typeface="Calibri"/>
                        </a:rPr>
                        <a:t>                         +/-</a:t>
                      </a:r>
                      <a:endParaRPr lang="el-GR" sz="1400" b="0" i="0" u="none" strike="noStrike" dirty="0">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0" i="0" u="none" strike="noStrike">
                          <a:solidFill>
                            <a:srgbClr val="000000"/>
                          </a:solidFill>
                          <a:latin typeface="Calibri"/>
                        </a:rPr>
                        <a:t>---</a:t>
                      </a:r>
                    </a:p>
                  </a:txBody>
                  <a:tcPr marL="5869" marR="5869" marT="5869" marB="0" anchor="b">
                    <a:lnL>
                      <a:noFill/>
                    </a:lnL>
                    <a:lnR>
                      <a:noFill/>
                    </a:lnR>
                    <a:lnT>
                      <a:noFill/>
                    </a:lnT>
                    <a:lnB>
                      <a:noFill/>
                    </a:lnB>
                  </a:tcPr>
                </a:tc>
                <a:tc>
                  <a:txBody>
                    <a:bodyPr/>
                    <a:lstStyle/>
                    <a:p>
                      <a:pPr algn="l" fontAlgn="b"/>
                      <a:r>
                        <a:rPr lang="el-GR" sz="1400" b="0" i="0" u="none" strike="noStrike">
                          <a:solidFill>
                            <a:srgbClr val="000000"/>
                          </a:solidFill>
                          <a:latin typeface="Calibri"/>
                        </a:rPr>
                        <a:t>---</a:t>
                      </a:r>
                    </a:p>
                  </a:txBody>
                  <a:tcPr marL="5869" marR="5869" marT="5869" marB="0" anchor="b">
                    <a:lnL>
                      <a:noFill/>
                    </a:lnL>
                    <a:lnR>
                      <a:noFill/>
                    </a:lnR>
                    <a:lnT>
                      <a:noFill/>
                    </a:lnT>
                    <a:lnB>
                      <a:noFill/>
                    </a:lnB>
                  </a:tcPr>
                </a:tc>
                <a:tc>
                  <a:txBody>
                    <a:bodyPr/>
                    <a:lstStyle/>
                    <a:p>
                      <a:pPr algn="l" fontAlgn="b"/>
                      <a:r>
                        <a:rPr lang="en-US" sz="1400" b="0" i="0" u="none" strike="noStrike" dirty="0" smtClean="0">
                          <a:solidFill>
                            <a:srgbClr val="000000"/>
                          </a:solidFill>
                          <a:latin typeface="Calibri"/>
                        </a:rPr>
                        <a:t>        </a:t>
                      </a:r>
                      <a:r>
                        <a:rPr lang="el-GR" sz="1400" b="0" i="0" u="none" strike="noStrike" dirty="0" smtClean="0">
                          <a:solidFill>
                            <a:srgbClr val="000000"/>
                          </a:solidFill>
                          <a:latin typeface="Calibri"/>
                        </a:rPr>
                        <a:t>+++</a:t>
                      </a:r>
                      <a:endParaRPr lang="el-GR" sz="1400" b="0" i="0" u="none" strike="noStrike" dirty="0">
                        <a:solidFill>
                          <a:srgbClr val="000000"/>
                        </a:solidFill>
                        <a:latin typeface="Calibri"/>
                      </a:endParaRPr>
                    </a:p>
                  </a:txBody>
                  <a:tcPr marL="5869" marR="5869" marT="5869" marB="0" anchor="b">
                    <a:lnL>
                      <a:noFill/>
                    </a:lnL>
                    <a:lnR>
                      <a:noFill/>
                    </a:lnR>
                    <a:lnT>
                      <a:noFill/>
                    </a:lnT>
                    <a:lnB>
                      <a:noFill/>
                    </a:lnB>
                  </a:tcPr>
                </a:tc>
                <a:tc>
                  <a:txBody>
                    <a:bodyPr/>
                    <a:lstStyle/>
                    <a:p>
                      <a:pPr algn="l" fontAlgn="b"/>
                      <a:endParaRPr lang="el-GR" sz="1400" b="0" i="0" u="none" strike="noStrike">
                        <a:solidFill>
                          <a:srgbClr val="000000"/>
                        </a:solidFill>
                        <a:latin typeface="Calibri"/>
                      </a:endParaRPr>
                    </a:p>
                  </a:txBody>
                  <a:tcPr marL="5869" marR="5869" marT="5869" marB="0" anchor="b">
                    <a:lnL>
                      <a:noFill/>
                    </a:lnL>
                    <a:lnR>
                      <a:noFill/>
                    </a:lnR>
                    <a:lnT>
                      <a:noFill/>
                    </a:lnT>
                    <a:lnB>
                      <a:noFill/>
                    </a:lnB>
                  </a:tcPr>
                </a:tc>
              </a:tr>
              <a:tr h="509829">
                <a:tc>
                  <a:txBody>
                    <a:bodyPr/>
                    <a:lstStyle/>
                    <a:p>
                      <a:pPr algn="l" fontAlgn="b"/>
                      <a:endParaRPr lang="el-GR" sz="1400" b="0" i="0" u="none" strike="noStrike">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1" i="0" u="none" strike="noStrike" dirty="0">
                          <a:solidFill>
                            <a:srgbClr val="000000"/>
                          </a:solidFill>
                          <a:latin typeface="Calibri"/>
                        </a:rPr>
                        <a:t>Μεταλλαγή του </a:t>
                      </a:r>
                      <a:r>
                        <a:rPr lang="en-US" sz="1400" b="1" i="0" u="none" strike="noStrike" dirty="0">
                          <a:solidFill>
                            <a:srgbClr val="000000"/>
                          </a:solidFill>
                          <a:latin typeface="Calibri"/>
                        </a:rPr>
                        <a:t>BRAF</a:t>
                      </a:r>
                    </a:p>
                  </a:txBody>
                  <a:tcPr marL="5869" marR="5869" marT="5869" marB="0" anchor="b">
                    <a:lnL>
                      <a:noFill/>
                    </a:lnL>
                    <a:lnR>
                      <a:noFill/>
                    </a:lnR>
                    <a:lnT>
                      <a:noFill/>
                    </a:lnT>
                    <a:lnB>
                      <a:noFill/>
                    </a:lnB>
                  </a:tcPr>
                </a:tc>
                <a:tc>
                  <a:txBody>
                    <a:bodyPr/>
                    <a:lstStyle/>
                    <a:p>
                      <a:pPr algn="l" fontAlgn="b"/>
                      <a:r>
                        <a:rPr lang="el-GR" sz="1400" b="0" i="0" u="none" strike="noStrike" dirty="0" smtClean="0">
                          <a:solidFill>
                            <a:srgbClr val="000000"/>
                          </a:solidFill>
                          <a:latin typeface="Calibri"/>
                        </a:rPr>
                        <a:t>                    ---</a:t>
                      </a:r>
                      <a:endParaRPr lang="el-GR" sz="1400" b="0" i="0" u="none" strike="noStrike" dirty="0">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0" i="0" u="none" strike="noStrike" dirty="0" smtClean="0">
                          <a:solidFill>
                            <a:srgbClr val="000000"/>
                          </a:solidFill>
                          <a:latin typeface="Calibri"/>
                        </a:rPr>
                        <a:t>                         ---</a:t>
                      </a:r>
                      <a:endParaRPr lang="el-GR" sz="1400" b="0" i="0" u="none" strike="noStrike" dirty="0">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0" i="0" u="none" strike="noStrike" dirty="0">
                          <a:solidFill>
                            <a:srgbClr val="FF0000"/>
                          </a:solidFill>
                          <a:latin typeface="Calibri"/>
                        </a:rPr>
                        <a:t>+++</a:t>
                      </a:r>
                    </a:p>
                  </a:txBody>
                  <a:tcPr marL="5869" marR="5869" marT="5869" marB="0" anchor="b">
                    <a:lnL>
                      <a:noFill/>
                    </a:lnL>
                    <a:lnR>
                      <a:noFill/>
                    </a:lnR>
                    <a:lnT>
                      <a:noFill/>
                    </a:lnT>
                    <a:lnB>
                      <a:noFill/>
                    </a:lnB>
                  </a:tcPr>
                </a:tc>
                <a:tc>
                  <a:txBody>
                    <a:bodyPr/>
                    <a:lstStyle/>
                    <a:p>
                      <a:pPr algn="l" fontAlgn="b"/>
                      <a:r>
                        <a:rPr lang="el-GR" sz="1400" b="0" i="0" u="none" strike="noStrike">
                          <a:solidFill>
                            <a:srgbClr val="000000"/>
                          </a:solidFill>
                          <a:latin typeface="Calibri"/>
                        </a:rPr>
                        <a:t>+++</a:t>
                      </a:r>
                    </a:p>
                  </a:txBody>
                  <a:tcPr marL="5869" marR="5869" marT="5869" marB="0" anchor="b">
                    <a:lnL>
                      <a:noFill/>
                    </a:lnL>
                    <a:lnR>
                      <a:noFill/>
                    </a:lnR>
                    <a:lnT>
                      <a:noFill/>
                    </a:lnT>
                    <a:lnB>
                      <a:noFill/>
                    </a:lnB>
                  </a:tcPr>
                </a:tc>
                <a:tc>
                  <a:txBody>
                    <a:bodyPr/>
                    <a:lstStyle/>
                    <a:p>
                      <a:pPr algn="l" fontAlgn="b"/>
                      <a:r>
                        <a:rPr lang="en-US" sz="1400" b="0" i="0" u="none" strike="noStrike" dirty="0" smtClean="0">
                          <a:solidFill>
                            <a:srgbClr val="000000"/>
                          </a:solidFill>
                          <a:latin typeface="Calibri"/>
                        </a:rPr>
                        <a:t>          </a:t>
                      </a:r>
                      <a:r>
                        <a:rPr lang="el-GR" sz="1400" b="0" i="0" u="none" strike="noStrike" dirty="0" smtClean="0">
                          <a:solidFill>
                            <a:srgbClr val="000000"/>
                          </a:solidFill>
                          <a:latin typeface="Calibri"/>
                        </a:rPr>
                        <a:t>---</a:t>
                      </a:r>
                      <a:endParaRPr lang="el-GR" sz="1400" b="0" i="0" u="none" strike="noStrike" dirty="0">
                        <a:solidFill>
                          <a:srgbClr val="000000"/>
                        </a:solidFill>
                        <a:latin typeface="Calibri"/>
                      </a:endParaRPr>
                    </a:p>
                  </a:txBody>
                  <a:tcPr marL="5869" marR="5869" marT="5869" marB="0" anchor="b">
                    <a:lnL>
                      <a:noFill/>
                    </a:lnL>
                    <a:lnR>
                      <a:noFill/>
                    </a:lnR>
                    <a:lnT>
                      <a:noFill/>
                    </a:lnT>
                    <a:lnB>
                      <a:noFill/>
                    </a:lnB>
                  </a:tcPr>
                </a:tc>
                <a:tc>
                  <a:txBody>
                    <a:bodyPr/>
                    <a:lstStyle/>
                    <a:p>
                      <a:pPr algn="l" fontAlgn="b"/>
                      <a:endParaRPr lang="el-GR" sz="1400" b="0" i="0" u="none" strike="noStrike">
                        <a:solidFill>
                          <a:srgbClr val="000000"/>
                        </a:solidFill>
                        <a:latin typeface="Calibri"/>
                      </a:endParaRPr>
                    </a:p>
                  </a:txBody>
                  <a:tcPr marL="5869" marR="5869" marT="5869" marB="0" anchor="b">
                    <a:lnL>
                      <a:noFill/>
                    </a:lnL>
                    <a:lnR>
                      <a:noFill/>
                    </a:lnR>
                    <a:lnT>
                      <a:noFill/>
                    </a:lnT>
                    <a:lnB>
                      <a:noFill/>
                    </a:lnB>
                  </a:tcPr>
                </a:tc>
              </a:tr>
              <a:tr h="509829">
                <a:tc>
                  <a:txBody>
                    <a:bodyPr/>
                    <a:lstStyle/>
                    <a:p>
                      <a:pPr algn="l" fontAlgn="b"/>
                      <a:endParaRPr lang="el-GR" sz="1400" b="0" i="0" u="none" strike="noStrike">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1" i="0" u="none" strike="noStrike" dirty="0">
                          <a:solidFill>
                            <a:srgbClr val="000000"/>
                          </a:solidFill>
                          <a:latin typeface="Calibri"/>
                        </a:rPr>
                        <a:t>Κατάσταση του </a:t>
                      </a:r>
                      <a:r>
                        <a:rPr lang="en-US" sz="1400" b="1" i="0" u="none" strike="noStrike" dirty="0">
                          <a:solidFill>
                            <a:srgbClr val="000000"/>
                          </a:solidFill>
                          <a:latin typeface="Calibri"/>
                        </a:rPr>
                        <a:t>MLH1</a:t>
                      </a:r>
                    </a:p>
                  </a:txBody>
                  <a:tcPr marL="5869" marR="5869" marT="5869" marB="0" anchor="b">
                    <a:lnL>
                      <a:noFill/>
                    </a:lnL>
                    <a:lnR>
                      <a:noFill/>
                    </a:lnR>
                    <a:lnT>
                      <a:noFill/>
                    </a:lnT>
                    <a:lnB>
                      <a:noFill/>
                    </a:lnB>
                  </a:tcPr>
                </a:tc>
                <a:tc>
                  <a:txBody>
                    <a:bodyPr/>
                    <a:lstStyle/>
                    <a:p>
                      <a:pPr algn="l" fontAlgn="b"/>
                      <a:r>
                        <a:rPr lang="el-GR" sz="1400" b="0" i="0" u="none" strike="noStrike" dirty="0" smtClean="0">
                          <a:solidFill>
                            <a:srgbClr val="000000"/>
                          </a:solidFill>
                          <a:latin typeface="Calibri"/>
                        </a:rPr>
                        <a:t>            Φυσιολογική</a:t>
                      </a:r>
                      <a:endParaRPr lang="el-GR" sz="1400" b="0" i="0" u="none" strike="noStrike" dirty="0">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0" i="0" u="none" strike="noStrike" dirty="0" smtClean="0">
                          <a:solidFill>
                            <a:srgbClr val="000000"/>
                          </a:solidFill>
                          <a:latin typeface="Calibri"/>
                        </a:rPr>
                        <a:t>                 Μεταλλαγή</a:t>
                      </a:r>
                      <a:endParaRPr lang="el-GR" sz="1400" b="0" i="0" u="none" strike="noStrike" dirty="0">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0" i="0" u="none" strike="noStrike">
                          <a:solidFill>
                            <a:srgbClr val="000000"/>
                          </a:solidFill>
                          <a:latin typeface="Calibri"/>
                        </a:rPr>
                        <a:t>Μεθυλιωμένη</a:t>
                      </a:r>
                    </a:p>
                  </a:txBody>
                  <a:tcPr marL="5869" marR="5869" marT="5869" marB="0" anchor="b">
                    <a:lnL>
                      <a:noFill/>
                    </a:lnL>
                    <a:lnR>
                      <a:noFill/>
                    </a:lnR>
                    <a:lnT>
                      <a:noFill/>
                    </a:lnT>
                    <a:lnB>
                      <a:noFill/>
                    </a:lnB>
                  </a:tcPr>
                </a:tc>
                <a:tc>
                  <a:txBody>
                    <a:bodyPr/>
                    <a:lstStyle/>
                    <a:p>
                      <a:pPr algn="l" fontAlgn="b"/>
                      <a:r>
                        <a:rPr lang="el-GR" sz="1400" b="0" i="0" u="none" strike="noStrike">
                          <a:solidFill>
                            <a:srgbClr val="000000"/>
                          </a:solidFill>
                          <a:latin typeface="Calibri"/>
                        </a:rPr>
                        <a:t>Μερική μεθυλίωση</a:t>
                      </a:r>
                    </a:p>
                  </a:txBody>
                  <a:tcPr marL="5869" marR="5869" marT="5869" marB="0" anchor="b">
                    <a:lnL>
                      <a:noFill/>
                    </a:lnL>
                    <a:lnR>
                      <a:noFill/>
                    </a:lnR>
                    <a:lnT>
                      <a:noFill/>
                    </a:lnT>
                    <a:lnB>
                      <a:noFill/>
                    </a:lnB>
                  </a:tcPr>
                </a:tc>
                <a:tc>
                  <a:txBody>
                    <a:bodyPr/>
                    <a:lstStyle/>
                    <a:p>
                      <a:pPr algn="l" fontAlgn="b"/>
                      <a:r>
                        <a:rPr lang="el-GR" sz="1400" b="0" i="0" u="none" strike="noStrike">
                          <a:solidFill>
                            <a:srgbClr val="000000"/>
                          </a:solidFill>
                          <a:latin typeface="Calibri"/>
                        </a:rPr>
                        <a:t>Φυσιολογική</a:t>
                      </a:r>
                    </a:p>
                  </a:txBody>
                  <a:tcPr marL="5869" marR="5869" marT="5869" marB="0" anchor="b">
                    <a:lnL>
                      <a:noFill/>
                    </a:lnL>
                    <a:lnR>
                      <a:noFill/>
                    </a:lnR>
                    <a:lnT>
                      <a:noFill/>
                    </a:lnT>
                    <a:lnB>
                      <a:noFill/>
                    </a:lnB>
                  </a:tcPr>
                </a:tc>
                <a:tc>
                  <a:txBody>
                    <a:bodyPr/>
                    <a:lstStyle/>
                    <a:p>
                      <a:pPr algn="l" fontAlgn="b"/>
                      <a:endParaRPr lang="el-GR" sz="1400" b="0" i="0" u="none" strike="noStrike">
                        <a:solidFill>
                          <a:srgbClr val="000000"/>
                        </a:solidFill>
                        <a:latin typeface="Calibri"/>
                      </a:endParaRPr>
                    </a:p>
                  </a:txBody>
                  <a:tcPr marL="5869" marR="5869" marT="5869" marB="0" anchor="b">
                    <a:lnL>
                      <a:noFill/>
                    </a:lnL>
                    <a:lnR>
                      <a:noFill/>
                    </a:lnR>
                    <a:lnT>
                      <a:noFill/>
                    </a:lnT>
                    <a:lnB>
                      <a:noFill/>
                    </a:lnB>
                  </a:tcPr>
                </a:tc>
              </a:tr>
              <a:tr h="908377">
                <a:tc>
                  <a:txBody>
                    <a:bodyPr/>
                    <a:lstStyle/>
                    <a:p>
                      <a:pPr algn="l" fontAlgn="b"/>
                      <a:endParaRPr lang="el-GR" sz="1400" b="0" i="0" u="none" strike="noStrike">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1" i="0" u="none" strike="noStrike" dirty="0">
                          <a:solidFill>
                            <a:srgbClr val="000000"/>
                          </a:solidFill>
                          <a:latin typeface="Calibri"/>
                        </a:rPr>
                        <a:t>Μεθυλίωση </a:t>
                      </a:r>
                      <a:r>
                        <a:rPr lang="el-GR" sz="1400" b="1" i="0" u="none" strike="noStrike" dirty="0" smtClean="0">
                          <a:solidFill>
                            <a:srgbClr val="000000"/>
                          </a:solidFill>
                          <a:latin typeface="Calibri"/>
                        </a:rPr>
                        <a:t> υποκινητή  του</a:t>
                      </a:r>
                      <a:r>
                        <a:rPr lang="el-GR" sz="1400" b="1" i="0" u="none" strike="noStrike" baseline="0" dirty="0" smtClean="0">
                          <a:solidFill>
                            <a:srgbClr val="000000"/>
                          </a:solidFill>
                          <a:latin typeface="Calibri"/>
                        </a:rPr>
                        <a:t> γονιδίου της</a:t>
                      </a:r>
                      <a:r>
                        <a:rPr lang="el-GR" sz="1400" b="1" i="0" u="none" strike="noStrike" dirty="0" smtClean="0">
                          <a:solidFill>
                            <a:srgbClr val="000000"/>
                          </a:solidFill>
                          <a:latin typeface="Calibri"/>
                        </a:rPr>
                        <a:t> </a:t>
                      </a:r>
                      <a:r>
                        <a:rPr lang="en-US" sz="1400" b="1" i="0" u="none" strike="noStrike" dirty="0">
                          <a:solidFill>
                            <a:srgbClr val="000000"/>
                          </a:solidFill>
                          <a:latin typeface="Calibri"/>
                        </a:rPr>
                        <a:t>MGMT</a:t>
                      </a:r>
                    </a:p>
                  </a:txBody>
                  <a:tcPr marL="5869" marR="5869" marT="5869" marB="0" anchor="b">
                    <a:lnL>
                      <a:noFill/>
                    </a:lnL>
                    <a:lnR>
                      <a:noFill/>
                    </a:lnR>
                    <a:lnT>
                      <a:noFill/>
                    </a:lnT>
                    <a:lnB>
                      <a:noFill/>
                    </a:lnB>
                  </a:tcPr>
                </a:tc>
                <a:tc>
                  <a:txBody>
                    <a:bodyPr/>
                    <a:lstStyle/>
                    <a:p>
                      <a:pPr algn="l" fontAlgn="b"/>
                      <a:r>
                        <a:rPr lang="el-GR" sz="1400" b="0" i="0" u="none" strike="noStrike" smtClean="0">
                          <a:solidFill>
                            <a:srgbClr val="000000"/>
                          </a:solidFill>
                          <a:latin typeface="Calibri"/>
                        </a:rPr>
                        <a:t>                     ---</a:t>
                      </a:r>
                      <a:endParaRPr lang="el-GR" sz="1400" b="0" i="0" u="none" strike="noStrike">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0" i="0" u="none" strike="noStrike" dirty="0" smtClean="0">
                          <a:solidFill>
                            <a:srgbClr val="000000"/>
                          </a:solidFill>
                          <a:latin typeface="Calibri"/>
                        </a:rPr>
                        <a:t>                        ---</a:t>
                      </a:r>
                      <a:endParaRPr lang="el-GR" sz="1400" b="0" i="0" u="none" strike="noStrike" dirty="0">
                        <a:solidFill>
                          <a:srgbClr val="000000"/>
                        </a:solidFill>
                        <a:latin typeface="Calibri"/>
                      </a:endParaRPr>
                    </a:p>
                  </a:txBody>
                  <a:tcPr marL="5869" marR="5869" marT="5869" marB="0" anchor="b">
                    <a:lnL>
                      <a:noFill/>
                    </a:lnL>
                    <a:lnR>
                      <a:noFill/>
                    </a:lnR>
                    <a:lnT>
                      <a:noFill/>
                    </a:lnT>
                    <a:lnB>
                      <a:noFill/>
                    </a:lnB>
                  </a:tcPr>
                </a:tc>
                <a:tc>
                  <a:txBody>
                    <a:bodyPr/>
                    <a:lstStyle/>
                    <a:p>
                      <a:pPr algn="l" fontAlgn="b"/>
                      <a:r>
                        <a:rPr lang="el-GR" sz="1400" b="0" i="0" u="none" strike="noStrike">
                          <a:solidFill>
                            <a:srgbClr val="000000"/>
                          </a:solidFill>
                          <a:latin typeface="Calibri"/>
                        </a:rPr>
                        <a:t>+/-</a:t>
                      </a:r>
                    </a:p>
                  </a:txBody>
                  <a:tcPr marL="5869" marR="5869" marT="5869" marB="0" anchor="b">
                    <a:lnL>
                      <a:noFill/>
                    </a:lnL>
                    <a:lnR>
                      <a:noFill/>
                    </a:lnR>
                    <a:lnT>
                      <a:noFill/>
                    </a:lnT>
                    <a:lnB>
                      <a:noFill/>
                    </a:lnB>
                  </a:tcPr>
                </a:tc>
                <a:tc>
                  <a:txBody>
                    <a:bodyPr/>
                    <a:lstStyle/>
                    <a:p>
                      <a:pPr algn="l" fontAlgn="b"/>
                      <a:r>
                        <a:rPr lang="el-GR" sz="1400" b="0" i="0" u="none" strike="noStrike" dirty="0">
                          <a:solidFill>
                            <a:srgbClr val="000000"/>
                          </a:solidFill>
                          <a:effectLst>
                            <a:outerShdw blurRad="38100" dist="38100" dir="2700000" algn="tl">
                              <a:srgbClr val="000000">
                                <a:alpha val="43137"/>
                              </a:srgbClr>
                            </a:outerShdw>
                          </a:effectLst>
                          <a:latin typeface="Calibri"/>
                        </a:rPr>
                        <a:t>+++</a:t>
                      </a:r>
                    </a:p>
                  </a:txBody>
                  <a:tcPr marL="5869" marR="5869" marT="5869" marB="0" anchor="b">
                    <a:lnL>
                      <a:noFill/>
                    </a:lnL>
                    <a:lnR>
                      <a:noFill/>
                    </a:lnR>
                    <a:lnT>
                      <a:noFill/>
                    </a:lnT>
                    <a:lnB>
                      <a:noFill/>
                    </a:lnB>
                  </a:tcPr>
                </a:tc>
                <a:tc>
                  <a:txBody>
                    <a:bodyPr/>
                    <a:lstStyle/>
                    <a:p>
                      <a:pPr algn="l" fontAlgn="b"/>
                      <a:r>
                        <a:rPr lang="en-US" sz="1400" b="0" i="0" u="none" strike="noStrike" dirty="0" smtClean="0">
                          <a:solidFill>
                            <a:srgbClr val="000000"/>
                          </a:solidFill>
                          <a:effectLst>
                            <a:outerShdw blurRad="38100" dist="38100" dir="2700000" algn="tl">
                              <a:srgbClr val="000000">
                                <a:alpha val="43137"/>
                              </a:srgbClr>
                            </a:outerShdw>
                          </a:effectLst>
                          <a:latin typeface="Calibri"/>
                        </a:rPr>
                        <a:t>       </a:t>
                      </a:r>
                      <a:r>
                        <a:rPr lang="el-GR" sz="1400" b="0" i="0" u="none" strike="noStrike" dirty="0" smtClean="0">
                          <a:solidFill>
                            <a:srgbClr val="000000"/>
                          </a:solidFill>
                          <a:effectLst>
                            <a:outerShdw blurRad="38100" dist="38100" dir="2700000" algn="tl">
                              <a:srgbClr val="000000">
                                <a:alpha val="43137"/>
                              </a:srgbClr>
                            </a:outerShdw>
                          </a:effectLst>
                          <a:latin typeface="Calibri"/>
                        </a:rPr>
                        <a:t>+++</a:t>
                      </a:r>
                      <a:endParaRPr lang="el-GR" sz="1400" b="0" i="0" u="none" strike="noStrike" dirty="0">
                        <a:solidFill>
                          <a:srgbClr val="000000"/>
                        </a:solidFill>
                        <a:effectLst>
                          <a:outerShdw blurRad="38100" dist="38100" dir="2700000" algn="tl">
                            <a:srgbClr val="000000">
                              <a:alpha val="43137"/>
                            </a:srgbClr>
                          </a:outerShdw>
                        </a:effectLst>
                        <a:latin typeface="Calibri"/>
                      </a:endParaRPr>
                    </a:p>
                  </a:txBody>
                  <a:tcPr marL="5869" marR="5869" marT="5869" marB="0" anchor="b">
                    <a:lnL>
                      <a:noFill/>
                    </a:lnL>
                    <a:lnR>
                      <a:noFill/>
                    </a:lnR>
                    <a:lnT>
                      <a:noFill/>
                    </a:lnT>
                    <a:lnB>
                      <a:noFill/>
                    </a:lnB>
                  </a:tcPr>
                </a:tc>
                <a:tc>
                  <a:txBody>
                    <a:bodyPr/>
                    <a:lstStyle/>
                    <a:p>
                      <a:pPr algn="l" fontAlgn="b"/>
                      <a:endParaRPr lang="el-GR" sz="1400" b="0" i="0" u="none" strike="noStrike" dirty="0">
                        <a:solidFill>
                          <a:srgbClr val="000000"/>
                        </a:solidFill>
                        <a:latin typeface="Calibri"/>
                      </a:endParaRPr>
                    </a:p>
                  </a:txBody>
                  <a:tcPr marL="5869" marR="5869" marT="5869" marB="0" anchor="b">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0" y="0"/>
            <a:ext cx="9144000" cy="7417415"/>
          </a:xfrm>
          <a:prstGeom prst="rect">
            <a:avLst/>
          </a:prstGeom>
          <a:noFill/>
          <a:ln w="9525">
            <a:noFill/>
            <a:miter lim="800000"/>
            <a:headEnd/>
            <a:tailEnd/>
          </a:ln>
        </p:spPr>
        <p:txBody>
          <a:bodyPr>
            <a:spAutoFit/>
          </a:bodyPr>
          <a:lstStyle/>
          <a:p>
            <a:pPr algn="ctr">
              <a:spcBef>
                <a:spcPct val="50000"/>
              </a:spcBef>
              <a:defRPr/>
            </a:pPr>
            <a:r>
              <a:rPr lang="el-GR" sz="4000" b="1" u="sng" dirty="0"/>
              <a:t>Μορφολογικός</a:t>
            </a:r>
            <a:r>
              <a:rPr lang="el-GR" sz="4000" b="1" dirty="0"/>
              <a:t> φαινότυπος </a:t>
            </a:r>
            <a:endParaRPr lang="el-GR" sz="4000" b="1" dirty="0" smtClean="0"/>
          </a:p>
          <a:p>
            <a:pPr algn="ctr">
              <a:spcBef>
                <a:spcPct val="50000"/>
              </a:spcBef>
              <a:defRPr/>
            </a:pPr>
            <a:r>
              <a:rPr lang="el-GR" sz="4000" b="1" dirty="0" smtClean="0"/>
              <a:t>συμβατός με </a:t>
            </a:r>
            <a:r>
              <a:rPr lang="en-US" sz="4000" b="1" dirty="0" smtClean="0"/>
              <a:t>MSI-H</a:t>
            </a:r>
            <a:endParaRPr lang="en-US" sz="4000" b="1" dirty="0"/>
          </a:p>
          <a:p>
            <a:pPr>
              <a:spcBef>
                <a:spcPct val="50000"/>
              </a:spcBef>
              <a:defRPr/>
            </a:pPr>
            <a:r>
              <a:rPr lang="el-GR" sz="3200" dirty="0"/>
              <a:t>Κύρια </a:t>
            </a:r>
            <a:r>
              <a:rPr lang="el-GR" sz="3200" b="1" spc="600" dirty="0">
                <a:effectLst>
                  <a:outerShdw blurRad="38100" dist="38100" dir="2700000" algn="tl">
                    <a:srgbClr val="000000">
                      <a:alpha val="43137"/>
                    </a:srgbClr>
                  </a:outerShdw>
                </a:effectLst>
              </a:rPr>
              <a:t>ιστολογικά</a:t>
            </a:r>
            <a:r>
              <a:rPr lang="el-GR" sz="3200" dirty="0"/>
              <a:t> χαρακτηριστικά</a:t>
            </a:r>
            <a:r>
              <a:rPr lang="en-US" sz="3200" dirty="0"/>
              <a:t>:</a:t>
            </a:r>
            <a:endParaRPr lang="el-GR" sz="3200" dirty="0"/>
          </a:p>
          <a:p>
            <a:pPr>
              <a:spcBef>
                <a:spcPct val="50000"/>
              </a:spcBef>
              <a:buFontTx/>
              <a:buChar char="•"/>
              <a:defRPr/>
            </a:pPr>
            <a:r>
              <a:rPr lang="el-GR" sz="3200" b="1" u="sng" dirty="0"/>
              <a:t>Λεμφοκυτταρική διήθηση (</a:t>
            </a:r>
            <a:r>
              <a:rPr lang="el-GR" sz="3200" b="1" u="sng" dirty="0" err="1"/>
              <a:t>ενδοπαρεγχυματικά</a:t>
            </a:r>
            <a:r>
              <a:rPr lang="el-GR" sz="3200" b="1" u="sng" dirty="0"/>
              <a:t> και πέριξ του όγκου)</a:t>
            </a:r>
          </a:p>
          <a:p>
            <a:pPr>
              <a:spcBef>
                <a:spcPct val="50000"/>
              </a:spcBef>
              <a:buFontTx/>
              <a:buChar char="•"/>
              <a:defRPr/>
            </a:pPr>
            <a:r>
              <a:rPr lang="el-GR" sz="3200" dirty="0"/>
              <a:t>Έκκριση βλέννας</a:t>
            </a:r>
          </a:p>
          <a:p>
            <a:pPr>
              <a:spcBef>
                <a:spcPct val="50000"/>
              </a:spcBef>
              <a:buFontTx/>
              <a:buChar char="•"/>
              <a:defRPr/>
            </a:pPr>
            <a:r>
              <a:rPr lang="el-GR" sz="3200" dirty="0"/>
              <a:t>Χαμηλή διαφοροποίηση (υψηλόβαθμη ιστολογική κακοήθεια)</a:t>
            </a:r>
          </a:p>
          <a:p>
            <a:pPr>
              <a:spcBef>
                <a:spcPct val="50000"/>
              </a:spcBef>
              <a:defRPr/>
            </a:pPr>
            <a:r>
              <a:rPr lang="el-GR" sz="2400" dirty="0"/>
              <a:t>Τα ως άνω γνωρίσματα αφορούν τόσο </a:t>
            </a:r>
            <a:r>
              <a:rPr lang="el-GR" sz="2400" dirty="0" smtClean="0"/>
              <a:t>τον </a:t>
            </a:r>
            <a:r>
              <a:rPr lang="el-GR" sz="2400" dirty="0">
                <a:effectLst>
                  <a:outerShdw blurRad="38100" dist="38100" dir="2700000" algn="tl">
                    <a:srgbClr val="000000">
                      <a:alpha val="43137"/>
                    </a:srgbClr>
                  </a:outerShdw>
                </a:effectLst>
              </a:rPr>
              <a:t>σποραδικό</a:t>
            </a:r>
            <a:r>
              <a:rPr lang="el-GR" sz="2400" dirty="0"/>
              <a:t> </a:t>
            </a:r>
            <a:r>
              <a:rPr lang="en-US" sz="2400" dirty="0"/>
              <a:t>MSI-H </a:t>
            </a:r>
            <a:r>
              <a:rPr lang="el-GR" sz="2400" dirty="0" err="1"/>
              <a:t>ορθοκολικό</a:t>
            </a:r>
            <a:r>
              <a:rPr lang="el-GR" sz="2400" dirty="0"/>
              <a:t> καρκίνο</a:t>
            </a:r>
            <a:r>
              <a:rPr lang="en-US" sz="2400" dirty="0"/>
              <a:t>, </a:t>
            </a:r>
            <a:r>
              <a:rPr lang="el-GR" sz="2400" dirty="0"/>
              <a:t>όσο </a:t>
            </a:r>
            <a:r>
              <a:rPr lang="el-GR" sz="2400" b="1" dirty="0"/>
              <a:t>και</a:t>
            </a:r>
            <a:r>
              <a:rPr lang="el-GR" sz="2400" dirty="0"/>
              <a:t> τον </a:t>
            </a:r>
            <a:r>
              <a:rPr lang="el-GR" sz="2400" dirty="0" err="1" smtClean="0"/>
              <a:t>απαντώμενο</a:t>
            </a:r>
            <a:r>
              <a:rPr lang="el-GR" sz="2400" dirty="0" smtClean="0"/>
              <a:t> στ</a:t>
            </a:r>
            <a:r>
              <a:rPr lang="en-US" sz="2400" dirty="0" smtClean="0"/>
              <a:t>o</a:t>
            </a:r>
            <a:r>
              <a:rPr lang="el-GR" sz="2400" dirty="0" smtClean="0"/>
              <a:t> </a:t>
            </a:r>
            <a:r>
              <a:rPr lang="el-GR" sz="2400" dirty="0" err="1" smtClean="0"/>
              <a:t>πλαίσι</a:t>
            </a:r>
            <a:r>
              <a:rPr lang="en-US" sz="2400" dirty="0" smtClean="0"/>
              <a:t>o</a:t>
            </a:r>
            <a:r>
              <a:rPr lang="el-GR" sz="2400" dirty="0" smtClean="0"/>
              <a:t> </a:t>
            </a:r>
            <a:r>
              <a:rPr lang="el-GR" sz="2400" dirty="0"/>
              <a:t>του </a:t>
            </a:r>
            <a:r>
              <a:rPr lang="el-GR" sz="2400" dirty="0">
                <a:effectLst>
                  <a:outerShdw blurRad="38100" dist="38100" dir="2700000" algn="tl">
                    <a:srgbClr val="000000">
                      <a:alpha val="43137"/>
                    </a:srgbClr>
                  </a:outerShdw>
                </a:effectLst>
              </a:rPr>
              <a:t>κληρονομούμενου</a:t>
            </a:r>
            <a:r>
              <a:rPr lang="el-GR" sz="2400" dirty="0"/>
              <a:t> συνδρόμου </a:t>
            </a:r>
            <a:r>
              <a:rPr lang="en-US" sz="2400" dirty="0"/>
              <a:t>Lynch</a:t>
            </a:r>
            <a:r>
              <a:rPr lang="el-GR" sz="2400" dirty="0"/>
              <a:t> </a:t>
            </a:r>
            <a:r>
              <a:rPr lang="en-US" sz="2400" dirty="0"/>
              <a:t>(HNPCC)</a:t>
            </a:r>
            <a:r>
              <a:rPr lang="el-GR" sz="2400" dirty="0"/>
              <a:t>.</a:t>
            </a:r>
            <a:endParaRPr lang="en-US" sz="2400" dirty="0"/>
          </a:p>
          <a:p>
            <a:pPr>
              <a:spcBef>
                <a:spcPct val="50000"/>
              </a:spcBef>
              <a:defRPr/>
            </a:pPr>
            <a:endParaRPr lang="el-GR" sz="2400" dirty="0"/>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611188" y="0"/>
            <a:ext cx="7848600" cy="954088"/>
          </a:xfrm>
          <a:prstGeom prst="rect">
            <a:avLst/>
          </a:prstGeom>
          <a:noFill/>
          <a:ln w="9525">
            <a:noFill/>
            <a:miter lim="800000"/>
            <a:headEnd/>
            <a:tailEnd/>
          </a:ln>
        </p:spPr>
        <p:txBody>
          <a:bodyPr>
            <a:spAutoFit/>
          </a:bodyPr>
          <a:lstStyle/>
          <a:p>
            <a:pPr algn="ctr">
              <a:spcBef>
                <a:spcPct val="50000"/>
              </a:spcBef>
              <a:defRPr/>
            </a:pPr>
            <a:r>
              <a:rPr lang="el-GR" sz="2000" dirty="0"/>
              <a:t>Μορφολογικές  </a:t>
            </a:r>
            <a:r>
              <a:rPr lang="el-GR" sz="2000" spc="300" dirty="0"/>
              <a:t>ενδείξεις </a:t>
            </a:r>
            <a:r>
              <a:rPr lang="el-GR" sz="2000" dirty="0" err="1"/>
              <a:t>διαφοροδιάγνωσης</a:t>
            </a:r>
            <a:r>
              <a:rPr lang="el-GR" sz="2000" dirty="0"/>
              <a:t>  φαινοτύπου </a:t>
            </a:r>
            <a:r>
              <a:rPr lang="en-US" sz="2000" b="1" dirty="0"/>
              <a:t>MSI-H</a:t>
            </a:r>
          </a:p>
          <a:p>
            <a:pPr>
              <a:spcBef>
                <a:spcPct val="50000"/>
              </a:spcBef>
              <a:defRPr/>
            </a:pPr>
            <a:endParaRPr lang="el-GR" sz="2400" dirty="0">
              <a:solidFill>
                <a:srgbClr val="FFFF00"/>
              </a:solidFill>
            </a:endParaRPr>
          </a:p>
        </p:txBody>
      </p:sp>
      <p:graphicFrame>
        <p:nvGraphicFramePr>
          <p:cNvPr id="100355" name="Group 3"/>
          <p:cNvGraphicFramePr>
            <a:graphicFrameLocks noGrp="1"/>
          </p:cNvGraphicFramePr>
          <p:nvPr>
            <p:extLst>
              <p:ext uri="{D42A27DB-BD31-4B8C-83A1-F6EECF244321}">
                <p14:modId xmlns:p14="http://schemas.microsoft.com/office/powerpoint/2010/main" val="1016472286"/>
              </p:ext>
            </p:extLst>
          </p:nvPr>
        </p:nvGraphicFramePr>
        <p:xfrm>
          <a:off x="395288" y="476250"/>
          <a:ext cx="8353425" cy="5464389"/>
        </p:xfrm>
        <a:graphic>
          <a:graphicData uri="http://schemas.openxmlformats.org/drawingml/2006/table">
            <a:tbl>
              <a:tblPr/>
              <a:tblGrid>
                <a:gridCol w="4178300"/>
                <a:gridCol w="4175125"/>
              </a:tblGrid>
              <a:tr h="6308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l-GR" sz="2000" b="1" i="0" u="none" strike="noStrike" cap="none" normalizeH="0" baseline="0" dirty="0" smtClean="0">
                          <a:ln>
                            <a:noFill/>
                          </a:ln>
                          <a:solidFill>
                            <a:srgbClr val="7030A0"/>
                          </a:solidFill>
                          <a:effectLst>
                            <a:outerShdw blurRad="38100" dist="38100" dir="2700000" algn="tl">
                              <a:srgbClr val="FFFFFF"/>
                            </a:outerShdw>
                          </a:effectLst>
                          <a:latin typeface="Arial" charset="0"/>
                          <a:cs typeface="Arial" charset="0"/>
                        </a:rPr>
                        <a:t>Σύνδρομο </a:t>
                      </a:r>
                      <a:r>
                        <a:rPr kumimoji="0" lang="en-US" sz="2000" b="1" i="0" u="none" strike="noStrike" cap="none" normalizeH="0" baseline="0" dirty="0" smtClean="0">
                          <a:ln>
                            <a:noFill/>
                          </a:ln>
                          <a:solidFill>
                            <a:srgbClr val="7030A0"/>
                          </a:solidFill>
                          <a:effectLst>
                            <a:outerShdw blurRad="38100" dist="38100" dir="2700000" algn="tl">
                              <a:srgbClr val="FFFFFF"/>
                            </a:outerShdw>
                          </a:effectLst>
                          <a:latin typeface="Arial" charset="0"/>
                          <a:cs typeface="Arial" charset="0"/>
                        </a:rPr>
                        <a:t>Lynch (HNPCC)</a:t>
                      </a:r>
                      <a:endParaRPr kumimoji="0" lang="el-GR" sz="2000" b="1" i="0" u="none" strike="noStrike" cap="none" normalizeH="0" baseline="0" dirty="0" smtClean="0">
                        <a:ln>
                          <a:noFill/>
                        </a:ln>
                        <a:solidFill>
                          <a:srgbClr val="7030A0"/>
                        </a:solidFill>
                        <a:effectLst>
                          <a:outerShdw blurRad="38100" dist="38100" dir="2700000" algn="tl">
                            <a:srgbClr val="FFFFFF"/>
                          </a:outerShdw>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l-GR" sz="2000" b="1"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rPr>
                        <a:t>Σποραδικός καρκίνος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112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l-GR" sz="2000" b="0" i="0" u="none" strike="noStrike" cap="none" normalizeH="0" baseline="0" dirty="0" smtClean="0">
                          <a:ln>
                            <a:noFill/>
                          </a:ln>
                          <a:solidFill>
                            <a:srgbClr val="7030A0"/>
                          </a:solidFill>
                          <a:effectLst>
                            <a:outerShdw blurRad="38100" dist="38100" dir="2700000" algn="tl">
                              <a:srgbClr val="FFFFFF"/>
                            </a:outerShdw>
                          </a:effectLst>
                          <a:latin typeface="Arial" charset="0"/>
                          <a:cs typeface="Arial" charset="0"/>
                        </a:rPr>
                        <a:t>Λεμφοκυτταρική διήθηση, κυρίως  πέριξ του όγκου</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l-GR" sz="2000" b="0"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rPr>
                        <a:t>Έντονη έκκριση </a:t>
                      </a:r>
                      <a:r>
                        <a:rPr kumimoji="0" lang="el-GR" sz="2000" b="0" i="0" u="none" strike="noStrike" cap="none" normalizeH="0" baseline="0" dirty="0" err="1" smtClean="0">
                          <a:ln>
                            <a:noFill/>
                          </a:ln>
                          <a:solidFill>
                            <a:srgbClr val="FF33CC"/>
                          </a:solidFill>
                          <a:effectLst>
                            <a:outerShdw blurRad="38100" dist="38100" dir="2700000" algn="tl">
                              <a:srgbClr val="FFFFFF"/>
                            </a:outerShdw>
                          </a:effectLst>
                          <a:latin typeface="Arial" charset="0"/>
                          <a:cs typeface="Arial" charset="0"/>
                        </a:rPr>
                        <a:t>βλέννης</a:t>
                      </a:r>
                      <a:endParaRPr kumimoji="0" lang="el-GR" sz="2000" b="0"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08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l-GR" sz="2000" b="0" i="0" u="none" strike="noStrike" cap="none" normalizeH="0" baseline="0" dirty="0" err="1" smtClean="0">
                          <a:ln>
                            <a:noFill/>
                          </a:ln>
                          <a:solidFill>
                            <a:srgbClr val="7030A0"/>
                          </a:solidFill>
                          <a:effectLst>
                            <a:outerShdw blurRad="38100" dist="38100" dir="2700000" algn="tl">
                              <a:srgbClr val="FFFFFF"/>
                            </a:outerShdw>
                          </a:effectLst>
                          <a:latin typeface="Arial" charset="0"/>
                          <a:cs typeface="Arial" charset="0"/>
                        </a:rPr>
                        <a:t>Αποδιαφοροποίηση</a:t>
                      </a:r>
                      <a:r>
                        <a:rPr kumimoji="0" lang="el-GR" sz="2000" b="0" i="0" u="none" strike="noStrike" cap="none" normalizeH="0" baseline="0" dirty="0" smtClean="0">
                          <a:ln>
                            <a:noFill/>
                          </a:ln>
                          <a:solidFill>
                            <a:srgbClr val="7030A0"/>
                          </a:solidFill>
                          <a:effectLst>
                            <a:outerShdw blurRad="38100" dist="38100" dir="2700000" algn="tl">
                              <a:srgbClr val="FFFFFF"/>
                            </a:outerShdw>
                          </a:effectLst>
                          <a:latin typeface="Arial" charset="0"/>
                          <a:cs typeface="Arial" charset="0"/>
                        </a:rPr>
                        <a:t> του όγκου</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l-GR" sz="2000" b="0"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rPr>
                        <a:t>Ετερογένεια του όγκου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8915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l-GR" sz="2000" b="0" i="0" u="none" strike="noStrike" cap="none" normalizeH="0" baseline="0" dirty="0" smtClean="0">
                          <a:ln>
                            <a:noFill/>
                          </a:ln>
                          <a:solidFill>
                            <a:srgbClr val="7030A0"/>
                          </a:solidFill>
                          <a:effectLst>
                            <a:outerShdw blurRad="38100" dist="38100" dir="2700000" algn="tl">
                              <a:srgbClr val="FFFFFF"/>
                            </a:outerShdw>
                          </a:effectLst>
                          <a:latin typeface="Arial" charset="0"/>
                          <a:cs typeface="Arial" charset="0"/>
                        </a:rPr>
                        <a:t>Συνυπάρχοντα </a:t>
                      </a:r>
                      <a:r>
                        <a:rPr kumimoji="0" lang="el-GR" sz="2000" b="1" i="0" u="none" strike="noStrike" cap="none" normalizeH="0" baseline="0" dirty="0" smtClean="0">
                          <a:ln>
                            <a:noFill/>
                          </a:ln>
                          <a:solidFill>
                            <a:srgbClr val="7030A0"/>
                          </a:solidFill>
                          <a:effectLst>
                            <a:outerShdw blurRad="38100" dist="38100" dir="2700000" algn="tl">
                              <a:srgbClr val="FFFFFF"/>
                            </a:outerShdw>
                          </a:effectLst>
                          <a:latin typeface="Arial" charset="0"/>
                          <a:cs typeface="Arial" charset="0"/>
                        </a:rPr>
                        <a:t>συμβατικά </a:t>
                      </a:r>
                      <a:r>
                        <a:rPr kumimoji="0" lang="el-GR" sz="2000" b="0" i="0" u="none" strike="noStrike" cap="none" normalizeH="0" baseline="0" dirty="0" smtClean="0">
                          <a:ln>
                            <a:noFill/>
                          </a:ln>
                          <a:solidFill>
                            <a:srgbClr val="7030A0"/>
                          </a:solidFill>
                          <a:effectLst>
                            <a:outerShdw blurRad="38100" dist="38100" dir="2700000" algn="tl">
                              <a:srgbClr val="FFFFFF"/>
                            </a:outerShdw>
                          </a:effectLst>
                          <a:latin typeface="Arial" charset="0"/>
                          <a:cs typeface="Arial" charset="0"/>
                        </a:rPr>
                        <a:t>αδενώματα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l-GR" sz="2000" b="0"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rPr>
                        <a:t>Αδενική </a:t>
                      </a:r>
                      <a:r>
                        <a:rPr kumimoji="0" lang="el-GR" sz="2000" b="1"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rPr>
                        <a:t>οδόντωση στους καρκινικούς αδένες</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l-GR" sz="2000" b="1"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rPr>
                        <a:t>Συν</a:t>
                      </a:r>
                      <a:r>
                        <a:rPr kumimoji="0" lang="el-GR" sz="2000" b="0"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rPr>
                        <a:t>υπάρχουσες </a:t>
                      </a:r>
                      <a:r>
                        <a:rPr kumimoji="0" lang="el-GR" sz="2000" b="1"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rPr>
                        <a:t>οδοντωτές </a:t>
                      </a:r>
                      <a:r>
                        <a:rPr kumimoji="0" lang="el-GR" sz="2000" b="0"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rPr>
                        <a:t> εξεργασίες </a:t>
                      </a:r>
                      <a:r>
                        <a:rPr kumimoji="0" lang="el-GR" sz="2000" b="0"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rPr>
                        <a:t>της μορφής </a:t>
                      </a:r>
                      <a:r>
                        <a:rPr kumimoji="0" lang="en-US" sz="2000" b="1"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rPr>
                        <a:t>SSL</a:t>
                      </a:r>
                      <a:endParaRPr kumimoji="0" lang="el-GR" sz="2000" b="1"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5245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l-GR" sz="2000" b="0" i="0" u="none" strike="noStrike" cap="none" normalizeH="0" baseline="0" dirty="0" smtClean="0">
                          <a:ln>
                            <a:noFill/>
                          </a:ln>
                          <a:solidFill>
                            <a:srgbClr val="7030A0"/>
                          </a:solidFill>
                          <a:effectLst>
                            <a:outerShdw blurRad="38100" dist="38100" dir="2700000" algn="tl">
                              <a:srgbClr val="FFFFFF"/>
                            </a:outerShdw>
                          </a:effectLst>
                          <a:latin typeface="Arial" charset="0"/>
                          <a:cs typeface="Arial" charset="0"/>
                        </a:rPr>
                        <a:t>Κυτταρική μορφολογία</a:t>
                      </a:r>
                      <a:r>
                        <a:rPr kumimoji="0" lang="en-US" sz="2000" b="0" i="0" u="none" strike="noStrike" cap="none" normalizeH="0" baseline="0" dirty="0" smtClean="0">
                          <a:ln>
                            <a:noFill/>
                          </a:ln>
                          <a:solidFill>
                            <a:srgbClr val="7030A0"/>
                          </a:solidFill>
                          <a:effectLst>
                            <a:outerShdw blurRad="38100" dist="38100" dir="2700000" algn="tl">
                              <a:srgbClr val="FFFFFF"/>
                            </a:outerShdw>
                          </a:effectLst>
                          <a:latin typeface="Arial" charset="0"/>
                          <a:cs typeface="Arial" charset="0"/>
                        </a:rPr>
                        <a:t>:</a:t>
                      </a:r>
                      <a:endParaRPr kumimoji="0" lang="el-GR" sz="2000" b="0" i="0" u="none" strike="noStrike" cap="none" normalizeH="0" baseline="0" dirty="0" smtClean="0">
                        <a:ln>
                          <a:noFill/>
                        </a:ln>
                        <a:solidFill>
                          <a:srgbClr val="7030A0"/>
                        </a:solidFill>
                        <a:effectLst>
                          <a:outerShdw blurRad="38100" dist="38100" dir="2700000" algn="tl">
                            <a:srgbClr val="FFFFFF"/>
                          </a:outerShdw>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Char char="l"/>
                        <a:tabLst/>
                      </a:pPr>
                      <a:r>
                        <a:rPr kumimoji="0" lang="el-GR" sz="2000" b="0" i="0" u="none" strike="noStrike" cap="none" normalizeH="0" baseline="0" dirty="0" err="1" smtClean="0">
                          <a:ln>
                            <a:noFill/>
                          </a:ln>
                          <a:solidFill>
                            <a:srgbClr val="7030A0"/>
                          </a:solidFill>
                          <a:effectLst>
                            <a:outerShdw blurRad="38100" dist="38100" dir="2700000" algn="tl">
                              <a:srgbClr val="FFFFFF"/>
                            </a:outerShdw>
                          </a:effectLst>
                          <a:latin typeface="Arial" charset="0"/>
                          <a:cs typeface="Arial" charset="0"/>
                        </a:rPr>
                        <a:t>βασίφιλη</a:t>
                      </a:r>
                      <a:r>
                        <a:rPr kumimoji="0" lang="el-GR" sz="2000" b="0" i="0" u="none" strike="noStrike" cap="none" normalizeH="0" baseline="0" dirty="0" smtClean="0">
                          <a:ln>
                            <a:noFill/>
                          </a:ln>
                          <a:solidFill>
                            <a:srgbClr val="7030A0"/>
                          </a:solidFill>
                          <a:effectLst>
                            <a:outerShdw blurRad="38100" dist="38100" dir="2700000" algn="tl">
                              <a:srgbClr val="FFFFFF"/>
                            </a:outerShdw>
                          </a:effectLst>
                          <a:latin typeface="Arial" charset="0"/>
                          <a:cs typeface="Arial" charset="0"/>
                        </a:rPr>
                        <a:t> και</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Char char="l"/>
                        <a:tabLst/>
                      </a:pPr>
                      <a:r>
                        <a:rPr kumimoji="0" lang="el-GR" sz="2000" b="0" i="0" u="none" strike="noStrike" cap="none" normalizeH="0" baseline="0" dirty="0" smtClean="0">
                          <a:ln>
                            <a:noFill/>
                          </a:ln>
                          <a:solidFill>
                            <a:srgbClr val="7030A0"/>
                          </a:solidFill>
                          <a:effectLst>
                            <a:outerShdw blurRad="38100" dist="38100" dir="2700000" algn="tl">
                              <a:srgbClr val="FFFFFF"/>
                            </a:outerShdw>
                          </a:effectLst>
                          <a:latin typeface="Arial" charset="0"/>
                          <a:cs typeface="Arial" charset="0"/>
                        </a:rPr>
                        <a:t>πυρηνικά χαρακτηριστικά </a:t>
                      </a:r>
                      <a:r>
                        <a:rPr kumimoji="0" lang="el-GR" sz="2000" b="1" i="0" u="none" strike="noStrike" cap="none" normalizeH="0" baseline="0" dirty="0" smtClean="0">
                          <a:ln>
                            <a:noFill/>
                          </a:ln>
                          <a:solidFill>
                            <a:srgbClr val="7030A0"/>
                          </a:solidFill>
                          <a:effectLst>
                            <a:outerShdw blurRad="38100" dist="38100" dir="2700000" algn="tl">
                              <a:srgbClr val="FFFFFF"/>
                            </a:outerShdw>
                          </a:effectLst>
                          <a:latin typeface="Arial" charset="0"/>
                          <a:cs typeface="Arial" charset="0"/>
                        </a:rPr>
                        <a:t>συμβατικού</a:t>
                      </a:r>
                      <a:r>
                        <a:rPr kumimoji="0" lang="el-GR" sz="2000" b="0" i="0" u="none" strike="noStrike" cap="none" normalizeH="0" baseline="0" dirty="0" smtClean="0">
                          <a:ln>
                            <a:noFill/>
                          </a:ln>
                          <a:solidFill>
                            <a:srgbClr val="7030A0"/>
                          </a:solidFill>
                          <a:effectLst>
                            <a:outerShdw blurRad="38100" dist="38100" dir="2700000" algn="tl">
                              <a:srgbClr val="FFFFFF"/>
                            </a:outerShdw>
                          </a:effectLst>
                          <a:latin typeface="Arial" charset="0"/>
                          <a:cs typeface="Arial" charset="0"/>
                        </a:rPr>
                        <a:t> αδενώματος  </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Char char="l"/>
                        <a:tabLst/>
                      </a:pPr>
                      <a:endParaRPr kumimoji="0" lang="el-GR" sz="2000" b="0" i="0" u="none" strike="noStrike" cap="none" normalizeH="0" baseline="0" dirty="0" smtClean="0">
                        <a:ln>
                          <a:noFill/>
                        </a:ln>
                        <a:solidFill>
                          <a:srgbClr val="7030A0"/>
                        </a:solidFill>
                        <a:effectLst>
                          <a:outerShdw blurRad="38100" dist="38100" dir="2700000" algn="tl">
                            <a:srgbClr val="FFFFFF"/>
                          </a:outerShdw>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l-GR" sz="2000" b="0"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rPr>
                        <a:t>Κυτταρική μορφολογία</a:t>
                      </a:r>
                      <a:r>
                        <a:rPr kumimoji="0" lang="en-US" sz="2000" b="0"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rPr>
                        <a:t>:</a:t>
                      </a:r>
                      <a:endParaRPr kumimoji="0" lang="el-GR" sz="2000" b="0"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Char char="l"/>
                        <a:tabLst/>
                      </a:pPr>
                      <a:r>
                        <a:rPr kumimoji="0" lang="el-GR" sz="2000" b="0" i="0" u="none" strike="noStrike" cap="none" normalizeH="0" baseline="0" dirty="0" err="1" smtClean="0">
                          <a:ln>
                            <a:noFill/>
                          </a:ln>
                          <a:solidFill>
                            <a:srgbClr val="FF33CC"/>
                          </a:solidFill>
                          <a:effectLst>
                            <a:outerShdw blurRad="38100" dist="38100" dir="2700000" algn="tl">
                              <a:srgbClr val="FFFFFF"/>
                            </a:outerShdw>
                          </a:effectLst>
                          <a:latin typeface="Arial" charset="0"/>
                          <a:cs typeface="Arial" charset="0"/>
                        </a:rPr>
                        <a:t>ηωσινοφιλία</a:t>
                      </a:r>
                      <a:r>
                        <a:rPr kumimoji="0" lang="el-GR" sz="2000" b="0"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rPr>
                        <a:t> </a:t>
                      </a:r>
                      <a:r>
                        <a:rPr kumimoji="0" lang="en-US" sz="2000" b="0"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rPr>
                        <a:t> </a:t>
                      </a:r>
                      <a:r>
                        <a:rPr kumimoji="0" lang="el-GR" sz="2000" b="0"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rPr>
                        <a:t>κυτταροπλάσματος</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Char char="l"/>
                        <a:tabLst/>
                      </a:pPr>
                      <a:r>
                        <a:rPr kumimoji="0" lang="el-GR" sz="2000" b="0"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rPr>
                        <a:t>πυρήνες</a:t>
                      </a:r>
                      <a:r>
                        <a:rPr kumimoji="0" lang="en-US" sz="2000" b="0"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rPr>
                        <a:t>:</a:t>
                      </a:r>
                      <a:r>
                        <a:rPr kumimoji="0" lang="el-GR" sz="2000" b="0"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rPr>
                        <a:t> μεγάλοι, στρογγυλοί, φυσαλιδώδεις, με προβάλλον </a:t>
                      </a:r>
                      <a:r>
                        <a:rPr kumimoji="0" lang="el-GR" sz="2000" b="0" i="0" u="none" strike="noStrike" cap="none" normalizeH="0" baseline="0" dirty="0" err="1" smtClean="0">
                          <a:ln>
                            <a:noFill/>
                          </a:ln>
                          <a:solidFill>
                            <a:srgbClr val="FF33CC"/>
                          </a:solidFill>
                          <a:effectLst>
                            <a:outerShdw blurRad="38100" dist="38100" dir="2700000" algn="tl">
                              <a:srgbClr val="FFFFFF"/>
                            </a:outerShdw>
                          </a:effectLst>
                          <a:latin typeface="Arial" charset="0"/>
                          <a:cs typeface="Arial" charset="0"/>
                        </a:rPr>
                        <a:t>πυρήνιο</a:t>
                      </a:r>
                      <a:endParaRPr kumimoji="0" lang="el-GR" sz="2000" b="0" i="0" u="none" strike="noStrike" cap="none" normalizeH="0" baseline="0" dirty="0" smtClean="0">
                        <a:ln>
                          <a:noFill/>
                        </a:ln>
                        <a:solidFill>
                          <a:srgbClr val="FF33CC"/>
                        </a:solidFill>
                        <a:effectLst>
                          <a:outerShdw blurRad="38100" dist="38100" dir="2700000" algn="tl">
                            <a:srgbClr val="FFFFFF"/>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22231" name="Text Box 23"/>
          <p:cNvSpPr txBox="1">
            <a:spLocks noChangeArrowheads="1"/>
          </p:cNvSpPr>
          <p:nvPr/>
        </p:nvSpPr>
        <p:spPr bwMode="auto">
          <a:xfrm>
            <a:off x="0" y="5929313"/>
            <a:ext cx="9144000" cy="1016000"/>
          </a:xfrm>
          <a:prstGeom prst="rect">
            <a:avLst/>
          </a:prstGeom>
          <a:noFill/>
          <a:ln w="9525">
            <a:noFill/>
            <a:miter lim="800000"/>
            <a:headEnd/>
            <a:tailEnd/>
          </a:ln>
        </p:spPr>
        <p:txBody>
          <a:bodyPr>
            <a:spAutoFit/>
          </a:bodyPr>
          <a:lstStyle/>
          <a:p>
            <a:pPr algn="ctr">
              <a:spcBef>
                <a:spcPct val="50000"/>
              </a:spcBef>
              <a:defRPr/>
            </a:pPr>
            <a:r>
              <a:rPr lang="el-GR" sz="2000" dirty="0"/>
              <a:t>Η </a:t>
            </a:r>
            <a:r>
              <a:rPr lang="el-GR" sz="2000" b="1" dirty="0"/>
              <a:t>τελική</a:t>
            </a:r>
            <a:r>
              <a:rPr lang="el-GR" sz="2000" dirty="0"/>
              <a:t> </a:t>
            </a:r>
            <a:r>
              <a:rPr lang="el-GR" sz="2000" dirty="0" err="1"/>
              <a:t>διαφοροδιάγνωση</a:t>
            </a:r>
            <a:r>
              <a:rPr lang="el-GR" sz="2000" dirty="0"/>
              <a:t> στηρίζεται </a:t>
            </a:r>
            <a:r>
              <a:rPr lang="el-GR" sz="2000" u="sng" dirty="0"/>
              <a:t>πρωτίστως </a:t>
            </a:r>
            <a:r>
              <a:rPr lang="el-GR" sz="2000" dirty="0"/>
              <a:t>στο </a:t>
            </a:r>
            <a:r>
              <a:rPr lang="el-GR" sz="2000" b="1" dirty="0" err="1"/>
              <a:t>οικογενές</a:t>
            </a:r>
            <a:r>
              <a:rPr lang="el-GR" sz="2000" b="1" dirty="0"/>
              <a:t> ιστορικό</a:t>
            </a:r>
            <a:r>
              <a:rPr lang="el-GR" sz="2000" dirty="0"/>
              <a:t>, στην </a:t>
            </a:r>
            <a:r>
              <a:rPr lang="el-GR" sz="2000" b="1" spc="600" dirty="0"/>
              <a:t>ηλικία</a:t>
            </a:r>
            <a:r>
              <a:rPr lang="el-GR" sz="2000" b="1" dirty="0"/>
              <a:t> του ασθενή όταν ξεκίνησε η κακοήθεια </a:t>
            </a:r>
            <a:r>
              <a:rPr lang="el-GR" sz="2000" dirty="0"/>
              <a:t>και στα </a:t>
            </a:r>
            <a:r>
              <a:rPr lang="el-GR" sz="2000" b="1" dirty="0"/>
              <a:t>μοριακά ευρήματα</a:t>
            </a:r>
            <a:r>
              <a:rPr lang="en-US" sz="2000" b="1" dirty="0"/>
              <a:t>.</a:t>
            </a:r>
            <a:endParaRPr lang="el-GR" sz="2000" b="1" dirty="0"/>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σάρωση0016"/>
          <p:cNvPicPr>
            <a:picLocks noChangeAspect="1" noChangeArrowheads="1"/>
          </p:cNvPicPr>
          <p:nvPr/>
        </p:nvPicPr>
        <p:blipFill>
          <a:blip r:embed="rId2" cstate="print"/>
          <a:srcRect/>
          <a:stretch>
            <a:fillRect/>
          </a:stretch>
        </p:blipFill>
        <p:spPr bwMode="auto">
          <a:xfrm>
            <a:off x="539750" y="115888"/>
            <a:ext cx="8064500" cy="6130925"/>
          </a:xfrm>
          <a:prstGeom prst="rect">
            <a:avLst/>
          </a:prstGeom>
          <a:noFill/>
          <a:ln w="9525">
            <a:noFill/>
            <a:miter lim="800000"/>
            <a:headEnd/>
            <a:tailEnd/>
          </a:ln>
        </p:spPr>
      </p:pic>
      <p:sp>
        <p:nvSpPr>
          <p:cNvPr id="224259" name="Text Box 3"/>
          <p:cNvSpPr txBox="1">
            <a:spLocks noChangeArrowheads="1"/>
          </p:cNvSpPr>
          <p:nvPr/>
        </p:nvSpPr>
        <p:spPr bwMode="auto">
          <a:xfrm>
            <a:off x="3059113" y="6237288"/>
            <a:ext cx="4968875" cy="396875"/>
          </a:xfrm>
          <a:prstGeom prst="rect">
            <a:avLst/>
          </a:prstGeom>
          <a:noFill/>
          <a:ln w="9525">
            <a:noFill/>
            <a:miter lim="800000"/>
            <a:headEnd/>
            <a:tailEnd/>
          </a:ln>
        </p:spPr>
        <p:txBody>
          <a:bodyPr>
            <a:spAutoFit/>
          </a:bodyPr>
          <a:lstStyle/>
          <a:p>
            <a:pPr>
              <a:spcBef>
                <a:spcPct val="50000"/>
              </a:spcBef>
            </a:pPr>
            <a:r>
              <a:rPr lang="el-GR" sz="2000">
                <a:solidFill>
                  <a:srgbClr val="7030A0"/>
                </a:solidFill>
              </a:rPr>
              <a:t>Σύνδρομο </a:t>
            </a:r>
            <a:r>
              <a:rPr lang="en-US" sz="2000">
                <a:solidFill>
                  <a:srgbClr val="7030A0"/>
                </a:solidFill>
              </a:rPr>
              <a:t>Lynch (HNPCC) </a:t>
            </a:r>
            <a:endParaRPr lang="el-GR" sz="2000">
              <a:solidFill>
                <a:srgbClr val="7030A0"/>
              </a:solidFill>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σάρωση0011"/>
          <p:cNvPicPr>
            <a:picLocks noChangeAspect="1" noChangeArrowheads="1"/>
          </p:cNvPicPr>
          <p:nvPr/>
        </p:nvPicPr>
        <p:blipFill>
          <a:blip r:embed="rId2" cstate="print"/>
          <a:srcRect/>
          <a:stretch>
            <a:fillRect/>
          </a:stretch>
        </p:blipFill>
        <p:spPr bwMode="auto">
          <a:xfrm>
            <a:off x="501650" y="400050"/>
            <a:ext cx="8140700" cy="5334000"/>
          </a:xfrm>
          <a:prstGeom prst="rect">
            <a:avLst/>
          </a:prstGeom>
          <a:noFill/>
          <a:ln w="9525">
            <a:noFill/>
            <a:miter lim="800000"/>
            <a:headEnd/>
            <a:tailEnd/>
          </a:ln>
        </p:spPr>
      </p:pic>
      <p:sp>
        <p:nvSpPr>
          <p:cNvPr id="225283" name="Text Box 3"/>
          <p:cNvSpPr txBox="1">
            <a:spLocks noChangeArrowheads="1"/>
          </p:cNvSpPr>
          <p:nvPr/>
        </p:nvSpPr>
        <p:spPr bwMode="auto">
          <a:xfrm>
            <a:off x="142875" y="6021388"/>
            <a:ext cx="8643938" cy="400050"/>
          </a:xfrm>
          <a:prstGeom prst="rect">
            <a:avLst/>
          </a:prstGeom>
          <a:noFill/>
          <a:ln w="9525">
            <a:noFill/>
            <a:miter lim="800000"/>
            <a:headEnd/>
            <a:tailEnd/>
          </a:ln>
        </p:spPr>
        <p:txBody>
          <a:bodyPr>
            <a:spAutoFit/>
          </a:bodyPr>
          <a:lstStyle/>
          <a:p>
            <a:pPr>
              <a:spcBef>
                <a:spcPct val="50000"/>
              </a:spcBef>
            </a:pPr>
            <a:r>
              <a:rPr lang="en-US" sz="2000" dirty="0">
                <a:solidFill>
                  <a:srgbClr val="7030A0"/>
                </a:solidFill>
              </a:rPr>
              <a:t>          </a:t>
            </a:r>
            <a:r>
              <a:rPr lang="el-GR" sz="2000" dirty="0" smtClean="0">
                <a:solidFill>
                  <a:srgbClr val="7030A0"/>
                </a:solidFill>
              </a:rPr>
              <a:t>Σ.  </a:t>
            </a:r>
            <a:r>
              <a:rPr lang="en-US" sz="2000" dirty="0">
                <a:solidFill>
                  <a:srgbClr val="7030A0"/>
                </a:solidFill>
              </a:rPr>
              <a:t>Lynch-HNPCC </a:t>
            </a:r>
            <a:r>
              <a:rPr lang="el-GR" sz="2000" dirty="0">
                <a:solidFill>
                  <a:srgbClr val="7030A0"/>
                </a:solidFill>
              </a:rPr>
              <a:t>                                                 </a:t>
            </a:r>
            <a:r>
              <a:rPr lang="el-GR" sz="2000" dirty="0">
                <a:solidFill>
                  <a:srgbClr val="FF33CC"/>
                </a:solidFill>
              </a:rPr>
              <a:t>Σποραδικός </a:t>
            </a:r>
            <a:r>
              <a:rPr lang="el-GR" sz="2000" dirty="0" smtClean="0">
                <a:solidFill>
                  <a:srgbClr val="FF33CC"/>
                </a:solidFill>
              </a:rPr>
              <a:t>καρκίνος </a:t>
            </a:r>
            <a:r>
              <a:rPr lang="en-US" sz="2000" dirty="0" smtClean="0">
                <a:solidFill>
                  <a:srgbClr val="FF33CC"/>
                </a:solidFill>
              </a:rPr>
              <a:t>MSI-H</a:t>
            </a:r>
            <a:endParaRPr lang="el-GR" sz="2000" dirty="0">
              <a:solidFill>
                <a:srgbClr val="FF33CC"/>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Θέμα του Office">
  <a:themeElements>
    <a:clrScheme name="Διαβάθμιση του γκρι">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TotalTime>
  <Words>4182</Words>
  <Application>Microsoft Office PowerPoint</Application>
  <PresentationFormat>Προβολή στην οθόνη (4:3)</PresentationFormat>
  <Paragraphs>523</Paragraphs>
  <Slides>121</Slides>
  <Notes>5</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121</vt:i4>
      </vt:variant>
    </vt:vector>
  </HeadingPairs>
  <TitlesOfParts>
    <vt:vector size="123" baseType="lpstr">
      <vt:lpstr>Θέμα του Office</vt:lpstr>
      <vt:lpstr>Διαφάνεια</vt:lpstr>
      <vt:lpstr>ΠΕΠΤΙΚΟΣ ΣΩΛΗΝΑΣ    ΣΥΜΠΛΗΡΩΜΑΤΙΚΟ   ΚΛΙΝΙΚΟ-ΠΑΘΟΛΟΓΟΑΝΑΤΟΜΙΚΟ  ΦΡΟΝΤΙΣΤΗΡΙΟ  ΠΑΡΟΥΣΙΑΣΗ ΧΑΡΑΚΤΗΡΙΣΤΙΚΩΝ ΠΕΡΙΣΤΑΤΙΚΩΝ ΑΣΘΕΝΩΝ  ΜΕ ΝΟΣΟΥΣ ΤΟΥ ΠΕΠΤΙΚΟΥ ΣΩΛΗΝΑ  ΔΙΑΓΝΩΣΤΙΚΗ ΚΑΙ ΔΙΑΦΟΡΟΔΙΑΓΝΩΣΤΙΚΗ ΣΥΖΗΤΗΣΗ </vt:lpstr>
      <vt:lpstr>     ΠΑΘΟΛΟΓΟΑΝΑΤΟΜΙΚΗ ΠΡΟΣΕΓΓΙΣΗ ΑΙΤΙΩΝ ΔΥΣΚΑΤΑΠΟΣΙΑΣ-ΔΥΣΦΑΓΙΑΣ </vt:lpstr>
      <vt:lpstr>Παρουσίαση του PowerPoint</vt:lpstr>
      <vt:lpstr>ΟΙΣΟΦΑΓΙΤΙΔΑ ΕΞ ΑΝΑΓΩΓΗΣ  Υπερπλασία της βασικής ζώνης (&gt;15% του όλου πάχους του επιθηλίου).  Επιμήκυνση θηλών του συνδετικού υποστρώματος (χορίου).</vt:lpstr>
      <vt:lpstr>Παρουσίαση του PowerPoint</vt:lpstr>
      <vt:lpstr>ΛΟΓΩ ΠΑΡΑΤΕΙΝΟΜΕΝΟΥ ΕΡΕΘΙΣΜΟΥ ΩΣ ΕΠΙΠΛΟΚΗ : ΜΕΤΑΠΛΑΣΤΙΚΟ ΕΠΙΘΗΛΙΟ ΤΟΥ ΟΙΣΟΦΑΓΟΥ ΤΟΥ BARRETT </vt:lpstr>
      <vt:lpstr>ΔΥΣΠΛΑΣΤΙΚΟΙ ΑΔΕΝΕΣ ΑΔΕΝΩΜΑΤΩΔΟΥΣ ΜΟΡΦΗΣ </vt:lpstr>
      <vt:lpstr>ΔΥΣΠΛΑΣΤΙΚΟΙ ΑΔΕΝΕΣ ΑΔΕΝΩΜΑΤΩΔΟΥΣ ΜΟΡΦΗΣ </vt:lpstr>
      <vt:lpstr>ΑΝΑΠΤΥΞΗ ΑΔΕΝΟΚΑΡΚΙΝΩΜΑΤΟΣ</vt:lpstr>
      <vt:lpstr>Παρουσίαση του PowerPoint</vt:lpstr>
      <vt:lpstr>Παρουσίαση του PowerPoint</vt:lpstr>
      <vt:lpstr>Παρουσίαση του PowerPoint</vt:lpstr>
      <vt:lpstr>Παρουσίαση του PowerPoint</vt:lpstr>
      <vt:lpstr>Συμβατικό ΑΚΚ: κερατινοποίηση κυττάρων όγκου, δεσμοπλασία στρώματος. Στοιχεία ακανθώδους διαφοροποίησης: κερατινοποίηση [ είτε πέρλες είτε μεμονωμένων καρκινικών κυττάρων (δυσκεράτωση)], πρότυπο μωσαϊκού, μεσοκυττάριες άκανθες.</vt:lpstr>
      <vt:lpstr>ΠΑΘΟΛΟΓΟΑΝΑΤΟΜΙΚΗ ΠΡΟΣΕΓΓΙΣΗ ΓΑΣΤΡΕΝΤΕΡΙΚΩΝ ΑΙΤΙΩΝ ΕΜΕΤΟΥ (Ι) </vt:lpstr>
      <vt:lpstr>ΠΑΘΟΛΟΓΟΑΝΑΤΟΜΙΚΗ ΠΡΟΣΕΓΓΙΣΗ ΓΑΣΤΡΕΝΤΕΡΙΚΩΝ ΑΙΤΙΩΝ ΕΜΕΤΟΥ (συνέχεια)</vt:lpstr>
      <vt:lpstr>Παρουσίαση του PowerPoint</vt:lpstr>
      <vt:lpstr>ΧΡΟΝΙΑ, EN ΠΡΟΚΕΙΜΕΝΩ ΕΠΙΦΑΝΕΙΑΚΗ ΓΑΣΤΡΙΤΙΔΑ ME EΝΕΡΓΟ ΔΡΑΣΤΗΡΙΟΤΗΤΑ, ΠΡΟΦΑΝΩΣ ΕΛΙΚΟΒΑΚΤΗΡΙΑΚΗΣ ΑΙΤΙΟΠΑΘΟΓΕΝΕΣΗΣ </vt:lpstr>
      <vt:lpstr>Ατροφικός γαστρικός βλεννογόνος.  Απώλεια γαστρικών αδένων.  Έλεγχος για εντερική μετάπλαση και  κυτταρική δυσπλασία.</vt:lpstr>
      <vt:lpstr>ΠΑΘΟΛΟΓΟΑΝΑΤΟΜΙΚΗ ΠΡΟΣΕΓΓΙΣΗ  ΑΙΜΟΡΡΑΓΙΑΣ ΑΠΟ ΤΟ ΠΕΠΤΙΚΟ (Ι)</vt:lpstr>
      <vt:lpstr>ΠΑΘΟΛΟΓΟΑΝΑΤΟΜΙΚΗ ΠΡΟΣΕΓΓΙΣΗ ΑΙΜΟΡΡΑΓΙΑΣ ΑΠΟ ΤΟ ΠΕΠΤΙΚΟ (συνέχεια) </vt:lpstr>
      <vt:lpstr>Παρουσίαση του PowerPoint</vt:lpstr>
      <vt:lpstr>ΧΡΟΝΙΟ ΓΑΣΤΡΙΚΟ ΕΛΚΟΣ: απότομη μετάβαση του γαστρικού βλεννογόνου σε  ευμέγεθες, στρογγυλό έλλειμμα. Παρά την καλοήθη εμφάνιση, επιβάλλεται επιβεβαίωση της καλοήθους (φλεγμονώδους) φύσης της αλλοίωσης με λήψη πολλαπλών βιοψιών, ενδοσκοπικώς. Εφόσον αποδειχθεί ότι πρόκειται για χρόνιο έλκος (φλεγμονώδους αρχής) κι όχι για ελκωτικό καρκίνωμα του στομάχου,  η πιθανότητα κακοήθους εξαλλαγής του είναι (ανύπαρκτη για τα 12δακτυλικά έλκη και) ελάχιστη για τα γαστρικά. </vt:lpstr>
      <vt:lpstr>Παρουσίαση του PowerPoint</vt:lpstr>
      <vt:lpstr>Οξύ (καλόηθες) έλκος στομάχου. Τα οξέα γαστρικά έλκη είναι πολλαπλά, στρογγυλά, μ.δ. &lt;1εκ· απαντούν δε, σε ασθενείς με καταπληξία, εγκαύματα, σήψη, ενδοκρανιακές κακώσεις και σε λήψη ασπιρίνης. Εμφανίζονται στο 4% των ασθενών σε μονάδες εντατικής θεραπείας και μπορεί να προκαλέσουν σοβαρή αιμορραγία στους εν λόγω ασθενείς. Δεν σχετίζονται με το ελικοβακτηρίδιο του πυλωρού. </vt:lpstr>
      <vt:lpstr>ΟΞΕΑ ΓΑΣΤΡΙΚΑ «ΕΛΚΗ»-ΔΙΑΒΡΩΣΕΙΣ  ΑΠΟ ΚΑΤΑΠΟΝΗΣΗ.  ΔΙΑΤΗΡΗΣΗ ΤΗΣ ΒΛΕΝΝΟΓΟΝΙΑΣ ΜΥΪΚΗΣ ΣΤΟΙΒΑΔΑΣ.  ΕΠΑΝΑΕΠΙΘΗΛΙΟΠΟΙΗΣΗ ΜΕ ΕΛΑΧΙΣΤΗ ΙΝΩΣΗ.</vt:lpstr>
      <vt:lpstr>Κακόηθες έλκος= Ελκωτικό καρκίνωμα</vt:lpstr>
      <vt:lpstr>Λήψη πολλαπλών βιοψιών από κάθε γαστρικό έλκος. Συχνά παραπλανητικές  οι   ψευδώς «καλοήθεις» ενδοσκοπικές εικόνες  (όπως οι ακτινωτές γαστρικές πτυχές κι  η ομαλή παρυφή του έλκους στη δεξιά εικόνα, που συνηγορούν υπέρ καλοήθειας, αλλά δεν την αποδεικνύουν) .  </vt:lpstr>
      <vt:lpstr>Εξωφυτικές αλλοιώσεις γαστρικού βλεννογόνου. Γαστρικός υπερπλαστικός (μη νεοπλασματικός) πολύποδας (Το 90% των γαστρικών πολυπόδων). Άμισχος, ως συνήθως.</vt:lpstr>
      <vt:lpstr>Γαστρικός αδενωματώδης πολύποδας άντρου (το 5-10% των γαστρικών πολυπόδων). Δυναμικό κακοήθους εξαλλαγής· έως το 40% των γαστρικών αδενωματωδών πολυπόδων περιέχει ήδη εστία καρκίνου, κατά τη διάγνωση.</vt:lpstr>
      <vt:lpstr>Πάχυνση γαστρικών πτυχών και γαστρικού τοιχώματος, εστιακή εξέλκωση. Λέμφωμα MALT.</vt:lpstr>
      <vt:lpstr>ΕΜΦΡΑΧΘΕΝ ΛΕΠΤΟ ΕΝΤΕΡΟ. ΔΙΑΤΟΙΧΩΜΑΤΙΚΗ ΑΙΜΟΡΡΑΓΙΚΗ(;) ΝΕΚΡΩΣΗ  ΠΡΟΦΑΝΩΣ ΛΟΓΩ ΑΠΟΤΟΜΗΣ ΑΠΟΦΡΑΞΗΣ ΤΗΣ ΑΙΜΑΤΙΚΗΣ ΡΟΗΣ . OΞΕΙΑ ΚΟΙΛΙΑ.  ΥΨΗΛΗ ΘΝΗΤΟΤΗΤΑ ΛΟΓΩ ΣΥΝΤΟΜΗΣ ΔΙΑΤΡΗΣΗΣ ΚΑΙ ΣΗΨΗΣ ΜΕ ΤΗΝ ΕΝΑΡΞΗ ΤΩΝ ΣΥΜΠΤΩΜΑΤΩΝ.</vt:lpstr>
      <vt:lpstr>ΟΞΕΙΑ ΚΟΙΛΙΑ </vt:lpstr>
      <vt:lpstr>ΑΙΜΟΡΡΑΓΙΚΗ Η ΝΕΚΡΩΣΗ  ΛΟΓΩ ΕΠΑΝΑΙΜΑΤΩΣΗΣ ΤΗΣ ΕΜΦΡΑΧΘΕΙΣΗΣ ΠΕΡΙΟΧΗΣ ΜΕΤΑ ΤΗΝ ΑΡΣΗ ΤΗΣ ΑΠΟΦΡΑΞΗΣ Η  ΛΟΓΩ ΤΩΝ  ΕΥΡΕΩΣ ΑΝΑΣΤΟΜΟΥΜΕΝΩΝ ΚΛΑΔΩΝ ΤΩΝ ΜΕΣΕΝΤΕΡΙΩΝ ΑΡΤΗΡΙΩΝ. Αιμορραγικά έμφρακτα απαντούν και στον πνεύμονα.    </vt:lpstr>
      <vt:lpstr>Συστροφή </vt:lpstr>
      <vt:lpstr>Καλά διαφοροποιημένο νευροενδοκρινικό καρκίνωμα /  «καρκινοειδής» όγκος λεπτού εντέρου. Διακριτές νησίδες,δοκίδες ή αδένες μονότονων κυττάρων με στρογγυλούς-ωοειδείς διάστικτους πυρήνες.  Μιτώσεις σπάνιες ή απούσες.  Κλινικό σύνδρομο καρκινοειδούς λόγω σύνθεσης και έκκρισης σεροτονίνης από τα νεοπλασματικά κύτταρα,  σε 1% των ασθενών με καρκινοειδείς όγκους και  σε 20% των ασθενών με εκτεταμένες μεταστάσεις από τέτοιους όγκους.   </vt:lpstr>
      <vt:lpstr>ΜΙΚΡΟΙ,  ΕΠΙΠΕΔΟΙ Η ΠΟΛΥΠΟΕΙΔΕΙΣ, ΠΙΘΑΝΩΣ ΠΟΛΛΑΠΛΟΙ  ΝΕΥΡΟΕΝΔΟΚΡΙΝΙΚΟΙ (ΚΑΡΚΙΝΟΕΙΔΕΙΣ)  ΟΓΚΟΙ ΛΕΠΤΟΥ ΕΝΤΕΡΟΥ- ΤΥΧΑΙΟ ΕΥΡΗΜΑ ΣΥΝΗΘΩΣ. </vt:lpstr>
      <vt:lpstr>ΠΑΘΟΛΟΓΟΑΝΑΤΟΜΙΚΗ ΠΡΟΣΕΓΓΙΣΗ ΔΙΑΤΑΡΑΧΩΝ ΤΩΝ ΚΕΝΩΣΕΩΝ  ΔΥΣΚΟΙΛΙΟΤΗΤΑ – ΔΙΑΡΡΟΙΑ – ΣΤΕΑΤΟΡΡΟΙΑ (δυσαπορρόφηση λίπους) (Ι)</vt:lpstr>
      <vt:lpstr>ΠΑΘΟΛΟΓΟΑΝΑΤΟΜΙΚΗ ΠΡΟΣΕΓΓΙΣΗ ΔΙΑΤΑΡΑΧΩΝ ΤΩΝ ΚΕΝΩΣΕΩΝ  ΔΥΣΚΟΙΛΙΟΤΗΤΑ – ΔΙΑΡΡΟΙΑ – ΣΤΕΑΤΟΡΡΟΙΑ (δυσαπορρόφης λίπους) (συνέχεια)</vt:lpstr>
      <vt:lpstr>Παρουσίαση του PowerPoint</vt:lpstr>
      <vt:lpstr>ΦΥΣΙΟΛΟΓΙΚΕΣ ΛΑΧΝΕΣ ΛΕΠΤΟΥ ΕΝΤΕΡΟΥ. Σωστή οριοθέτηση προς μικροσκοπική μελέτη. Αρκετά επιτόπια λεμφοκύτταρα στο συνδετικό υπόστρωμα. Ελάχιστα ενδοεπιθηλιακά.</vt:lpstr>
      <vt:lpstr>Κοιλιοκάκη.  Επιπέδωση λαχνών επιφανείας λεπτού εντέρου.  Συνεπαγόμενη μείωση απορροφητικής επιφάνειας. </vt:lpstr>
      <vt:lpstr>Κοιλιοκάκη. Αύξηση ενδοεπιθηλιακών λεμφοκυττάρων βλεννογόνου  λεπτού εντέρου.</vt:lpstr>
      <vt:lpstr>ΔΔ: Νόσος του Whipple. Ωχρά, αφρώδη μακροφάγα με ραβδωτούς βακίλλους στο κυτταρόπλασμά τους, αποφράσσουν λεμφαγγεία του χορίου.</vt:lpstr>
      <vt:lpstr>Παρουσίαση του PowerPoint</vt:lpstr>
      <vt:lpstr>ΠΡΟΣΒΟΛΗ-ΠΑΧΥΝΣΗ  ΤΕΛΙΚΟΥ ΕΙΛΕΟΥ. ΝΟΣΟΣ ΤΟΥ CROHN</vt:lpstr>
      <vt:lpstr>Νόσος του Crohn: αρχιτεκτονικά διαταραγμένες κρύπτες σχισμοειδή έλκη, διατοιχωματικές φλεγμονώδεις αθροίσεις, ίνωση.</vt:lpstr>
      <vt:lpstr>Νόσος του Crohn.  Δημιουργία συριγγίου. Κίνδυνος εντετοπισμένης περιτονίτιδας και κοιλιακών αποστημάτων. Λόγω της ίνωσης, κίνδυνος συμφύσεων και απόφραξης του εντέρου εκ των έξω (συμφυτικός  αποφρακτικός ειλεός).</vt:lpstr>
      <vt:lpstr>Νόσος του Crohn.  Μη τυροειδοποιούμενα, άνοσα κοκκιώματα.</vt:lpstr>
      <vt:lpstr>ΔΔ: Διάχυτα φλεγμαίνων βλεννογόνος ορθού. Ελκώδης κολίτιδα.</vt:lpstr>
      <vt:lpstr>Συνεχής η προσβολή ορθοκολικού βλεννογόνου στην  ελκώδη κολίτιδα.  Σοβαρές επιπλοκές (πλην του καρκίνου): σοβαρή διάρροια και ηλεκτρολυτικές διαταραχές, σοβαρή διάταση στο κόλον (τοξικό μεγάκολο) με κίνδυνο διάτρησης και περιτονίτιδας, μαζική αιμορραγία.</vt:lpstr>
      <vt:lpstr>Ελκώδης κολίτιδα:  έλκη, φλεγμονώδης ψευδοπολύποδας, διαταραγμένη αρχιτεκτονική αναγεννώμενων αδενικών κρυπτών,  κρυπτικό αποστημάτιο. Aλλοιώσεις περιοριζόμενες στον βλεννογόνο.</vt:lpstr>
      <vt:lpstr>Παρουσίαση του PowerPoint</vt:lpstr>
      <vt:lpstr>Υπόστρωμα επί του οποίου αναπτύχθηκε η παρούσα επιπλοκή: εκκολπωμάτωση στο κόλον.  ΣΥΧΝΟΤΕΡΗ ΑΙΤΙΑ ΑΙΜΟΡΡΑΓΙΑΣ ΑΠΟ ΤΟ ΚΑΤΩΤΕΡΟ ΠΕΠΤΙΚΟ Η εκκολπωμάτωση, αν και συνήθως ασυμπτωματική, αποτελεί τη συχνότερη αίτια αιμοχεσίας (αποβολή αίματος ερυθρού χρώματος δια του ορθού με μορφή καθαρού αίματος, πηγμάτων, αίματος αναμειγμένου με κόπρανα ή αιμορραγικής διάρροιας) από το ορθό (30% – 50%), η οποία συνήθως σταματά αφ εαυτής και  οφείλεται σε διάβρωση των ευθέων τροφοδοτικών αγγείων (vasa recta) στη βάση των εκκολπωμάτων από τα κόπρανα και σπανιότερα από τη φλεγμονή. Σε αντιδιαστολή,  ο καρκίνος του παχέος εντέρου αποτελεί την συχνότερη συνολικά αιτία απώλειας αίματος από το ορθό, η οποία συνήθως εκδηλώνεται ως  χρόνια λανθάνουσα μικροσκοπική αιμορραγία  (θετική η αιμοσφαιρίνη κοπράνων).  Τα εκκολπώματα δεν προκαλούν μικροσκοπική απώλεια αίματος· συνεπώς, σιδηροπενική αναιμία σε συνδυασμό με μικροσκοπική παρουσία αίματος δεν πρέπει να αποδίδεται σε εκκολπωμάτωση.   </vt:lpstr>
      <vt:lpstr>Oξεία εκκολπωματίτιδα ως επιλοκή της εκκολπωμάτωσης. Η εκκολπωμάτωση, όταν, σπάνια, οδηγεί σε χειρουργική επέμβαση,  είναι γιατί επιπλέκεται με εκκολπωματίτιδα, περιτονίτιδα, εντερική απόφραξη ή διάτρηση.</vt:lpstr>
      <vt:lpstr>Παρουσίαση του PowerPoint</vt:lpstr>
      <vt:lpstr>Νεοπλάσματα παχέος εντέρου.  Τα καρκινώματα στο αριστερό κόλον έχουν την τάση να δίνουν συμπτώματα πρωιμότερα συγκριτικά με εκείνα στο δεξιό κόλον.</vt:lpstr>
      <vt:lpstr>Έμμισχοι πολύποδες παχέος εντέρου</vt:lpstr>
      <vt:lpstr>Άμισχοι (ευρείας εκφυτικής βάσης) πολύποδες παχέος εντέρου</vt:lpstr>
      <vt:lpstr>Λαχνωτός πολύποδας</vt:lpstr>
      <vt:lpstr>ΑΔΕΝΩΜΑΤΩΔΕΣ ΕΠΙΘΗΛΙΟ ΓΑΣΤΡΕΝΤΕΡΙΚΟΥ ΣΩΛΗΝΑ :  ΕΞ  ΟΡΙΣΜΟΥ ΔΥΣΠΛΑΣΤΙΚΟ  ΤΟΥΛΑΧΙΣΤΟΝ ΓΙΑ ΤΑ ΣΥΜΒΑΤΙΚΑ/ΣΥΝΗΘΗ ΑΔΕΝΩΜΑΤΑ </vt:lpstr>
      <vt:lpstr>ΔΙΑΚΡΙΣΗ ΔΥΣΠΛΑΣΤΙΚΟΥ ΕΠΙΘΗΛΟΥ ΑΔΕΝΩΜΑΤΟΣ  ΑΠΟ ΤΟ ΦΥΣΙΟΛΟΓΙΚΟ ΒΛΕΝΝΟΓΟΝΙΚΟ ΕΠΙΘΗΛΙΟ </vt:lpstr>
      <vt:lpstr>Παρουσίαση του PowerPoint</vt:lpstr>
      <vt:lpstr>ΣΥΝΗΘΕΙΣ / ΣΥΜΒΑΤΙΚΟΙ  ΕΜΜΙΣΧΟΙ ΑΔΕΝΩΜΑΤΩΔΕΙΣ ΠΟΛΥΠΟΔΕΣ - ΣΥΝΗΘΗ / ΣΥΜΒΑΤΙΚΑ  ΕΜΜΙΣΧΑ  ΟΡΘΟΚΟΛΙΚΑ ΑΔΕΝΩΜΑΤΑ</vt:lpstr>
      <vt:lpstr>ΣΥΝΗΘΕΙΣ / ΣΥΜΒΑΤΙΚΟΙ  ΑΜΙΣΧΟΙ ΑΔΕΝΩΜΑΤΩΔΕΙΣ ΠΟΛΥΠΟΔΕΣ- ΣΥΝΗΘΗ / ΣΥΜΒΑΤΙΚΑ ΑΜΙΣΧΑ  ΟΡΘΟΚΟΛΙΚΑ ΑΔΕΝΩΜΑΤΑ</vt:lpstr>
      <vt:lpstr>Παρουσίαση του PowerPoint</vt:lpstr>
      <vt:lpstr>Οικογενής αδενωματώδης πολυποδίαση (FAP) </vt:lpstr>
      <vt:lpstr>Παρουσίαση του PowerPoint</vt:lpstr>
      <vt:lpstr>Παρουσίαση του PowerPoint</vt:lpstr>
      <vt:lpstr>Παρουσίαση του PowerPoint</vt:lpstr>
      <vt:lpstr>Παρουσίαση του PowerPoint</vt:lpstr>
      <vt:lpstr>Οικογενής αδενωματώδης πολυποδίαση (FAP) Σημασία της θέσης των μεταλλαγών του γονιδίου ΑPC</vt:lpstr>
      <vt:lpstr>ΣΕ ΑΝΤΙΔΙΑΣΤΟΛΗ: MEMONΩΜΕΝΟΙ ΑΔΕΝΩΜΑΤΩΔΕΙΣ ΠΟΛΥΠΟΔΕΣ. ΣΠΟΡΑΔΙΚΟΙ; </vt:lpstr>
      <vt:lpstr>Διαφοροδιάγνωση  κληρονομούμενων οντοτήτων σε ασθενείς με &lt;100 ορθοκολικούς αδενωματώδεις πολύποδες</vt:lpstr>
      <vt:lpstr>ΑΝΤΙΔΙΑΣΤΟΛΗ ΣΥΝΗΘΟΥΣ/ΣΥΜΒΑΤΙΚΟΥ ΑΔΕΝΩΜΑΤΟΣ (ΑΔΕΝΩΜΑΤΩΔΟΥΣ  ΠΟΛΥΠΟΔΑ) &amp; ΟΔΟΝΤΩΤΗΣ ΕΞΕΡΓΑΣΙΑΣ ΙΣΤΟΠΑΘΟΛΟΓΙΚΗ ΟΡΟΛΟΓΙΑ ΓΙΑ ΟΔΟΝΤΩΤΕΣ ΕΞΕΡΓΑΣΙΕΣ  Εξ ορισμού διαπιστώνεται οδοντωτή ή αστεροειδής προαύλια παρυφή  των αδενικών σχηματισμών των εξεργασιών, κατά τη μικροσκόπηση. Η παρουσία δυσπλασίας στην επίπεδη οδοντωτή αλλοίωση και στο συμβατικό οδοντωτό αδένωμα συνιστούν προχωρημένες, μορφολογικά και μοριακά, αλλοιώσεις που τείνουν προς το κακόηθες άκρο του φάσματος, επιβάλλοντας επαγρύπνηση και τακτική ενδοσκοπική παρακολούθηση του ασθενούς.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ΜΟΡΦΕΣ ΕΜΦΑΝΙΣΗΣ ΟΡΘΟΚΟΛΙΚΟΥ ΚΑΡΚΙΝΟΥ</vt:lpstr>
      <vt:lpstr>Mείζονος σημασίας μοριακές ανωμαλίες</vt:lpstr>
      <vt:lpstr>Παρουσίαση του PowerPoint</vt:lpstr>
      <vt:lpstr>Παρουσίαση του PowerPoint</vt:lpstr>
      <vt:lpstr>Παρουσίαση του PowerPoint</vt:lpstr>
      <vt:lpstr>Μικροδορυφορική αστάθεια (MSI)</vt:lpstr>
      <vt:lpstr>Παρουσίαση του PowerPoint</vt:lpstr>
      <vt:lpstr>Παρουσίαση του PowerPoint</vt:lpstr>
      <vt:lpstr>Μορφολογικά πρότυπα εξελικτικής ανάπτυξης ορθοκολικού καρκίνου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Διαταραχές μεθυλίωσης και υπερμεταλλακτικός φαινότυπος (ΜSI)</vt:lpstr>
      <vt:lpstr>Παρουσίαση του PowerPoint</vt:lpstr>
      <vt:lpstr>Παρουσίαση του PowerPoint</vt:lpstr>
      <vt:lpstr>Παρουσίαση του PowerPoint</vt:lpstr>
      <vt:lpstr>ΑΛΓΟΡΙΘΜΟΣ διάγνωσης συνδρόμου Lynch με έλεγχο μικροδορυφορικής αστάθειας (MSI)</vt:lpstr>
      <vt:lpstr>ΑΛΓΟΡΙΘΜΟΣ διάγνωσης συνδρόμου Lynch με ανοσοϊστοχημεία </vt:lpstr>
      <vt:lpstr>Παρουσίαση του PowerPoint</vt:lpstr>
      <vt:lpstr>Ερωτήσεις εμπέδωσης </vt:lpstr>
      <vt:lpstr>Παρουσίαση του PowerPoint</vt:lpstr>
      <vt:lpstr>Στάδιο pT2</vt:lpstr>
      <vt:lpstr>ΣΤΑΔΙΟΠΟΙΗΣΗ ΟΡΘΟΚΟΛΙΚΟΥ ΚΑΡΚΙΝΟΥ  Στάδιο pT3</vt:lpstr>
      <vt:lpstr>Παρουσίαση του PowerPoint</vt:lpstr>
      <vt:lpstr>Λεμφογενείς μεταστάσεις</vt:lpstr>
      <vt:lpstr>Ηπατικές μεταστάσεις. Νόσος  σταδίου Μ1.</vt:lpstr>
      <vt:lpstr>Παρουσίαση του PowerPoint</vt:lpstr>
      <vt:lpstr>ΕΙΔΙΚΕΣ ΙΣΤΟΛΟΓΙΚΕΣ ΠΟΙΚΙΛΙΕΣ  ΟΡΘΟΚΟΛΙΚΟΥ ΚΑΡΚΙΝΟΥ  Βλεννώδες καρκίνωμα παχέος εντέρου, επί εδάφους λαχνωτού αδενώματος.</vt:lpstr>
      <vt:lpstr>Βλεννώδες καρκίνωμα παχέος εντέρου</vt:lpstr>
      <vt:lpstr>Μικροσκοπική ανεύρεση βλεννοέκκρισης σε ορθοκολικά καρκινώματα.  Βλεννώδες καρκίνωμα παχέος εντέρου (αριστερά παραγωγή εξωκυττάριας βλέννης με σχηματισμό λιμνών,  τουλάχιστον στο 50% της εκτάσεως του όγκου)   και καρκίνωμα από σφραγιδοκύτταρα (δεξιά).</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ΠΕΠΤΙΚΟΣ ΣΩΛΗΝΑΣ &amp; ΣΧΕΤΙΖΟΜΕΝΟΙ ΑΔΕΝΕΣ   ΣΥΜΠΛΗΡΩΜΑΤΙΚΟ   ΚΛΙΝΙΚΟ-ΠΑΘΟΛΟΓΟΑΝΑΤΟΜΙΚΟ  ΦΡΟΝΤΙΣΤΗΡΙΟ  ΠΑΡΟΥΣΙΑΣΗ ΧΑΡΑΚΤΗΡΙΣΤΙΚΩΝ ΠΕΡΙΣΤΑΤΙΚΩΝ ΑΣΘΕΝΩΝ ΜΕ ΝΟΣΟΥΣ ΤΟΥ ΠΕΠΤΙΚΟΥ ΣΩΛΗΝΑ ΚΑΙ ΣΧΕΤΙΖΟΜΕΝΩΝ ΜΕ ΑΥΤΟΝ ΑΔΕΝΕΣ. ΔΙΑΓΝΩΣΤΙΚΗ ΚΑΙ ΔΙΑΦΟΡΟΔΙΑΓΝΩΣΤΙΚΗ ΣΥΖΗΤΗΣΗ</dc:title>
  <dc:creator>KAV-AGRO</dc:creator>
  <cp:lastModifiedBy>Νεφέλη</cp:lastModifiedBy>
  <cp:revision>51</cp:revision>
  <dcterms:created xsi:type="dcterms:W3CDTF">2016-05-19T07:58:26Z</dcterms:created>
  <dcterms:modified xsi:type="dcterms:W3CDTF">2020-11-11T02:16:18Z</dcterms:modified>
</cp:coreProperties>
</file>