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4589-BF6F-7C4B-9F8C-A222E0D5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4263E-1F04-6A42-AAAF-F3BB7778A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B005-A04D-B94D-B03B-E68C5EEF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D4B01-181A-AB49-978C-8A6F1EE1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F753-A50C-3745-A222-7DBB6668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9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9FD6-4938-5443-93B1-63469C8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F4B3B-A3A4-1147-9143-98CE70315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41F78-FB3F-864B-B8F8-4433D2A7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B0D4-DB9D-4548-9663-566D7601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6926-BF30-0741-908A-F1A4505B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2377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107AE-4028-7742-A738-678E737D9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047F3-81F8-2B46-8853-48D0ADFEF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E974-FFD4-BA45-925F-DADC8EE5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6BE5D-E6D9-7D44-B8C3-BB8E0AEA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06F70-EF91-0949-9F0A-F15D5165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3379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2281-C531-244D-B344-0D17B75E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AF7D-37A6-6C4D-BF48-BAFB4E922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0643-6DB1-3444-B705-9D7A2343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D8AD5-1468-E344-9A41-D43DFFDF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D0B84-7C0F-7B41-BEEA-428930C9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709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A75F-A9C6-8049-9CF0-3DF583F7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DF96F-EFC7-4447-91D1-FC26108F9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1CFBC-607A-694B-A780-00B0A62CB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12C0-4F86-E34F-9F7E-FD8C3413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6C2CE-F21F-544F-8E30-AA0ED4AA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2644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B17B-5D4F-2E47-9178-DA031491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CF1EB-3FA2-3C4F-B53A-3AE7EF1A4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31491-DCEC-1F49-A026-55AEE8956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BDD7E-69F6-3A46-A731-B7A12475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3EFAA-94B1-4A4D-A719-E115532C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58E4A-2873-714D-A4BB-371D7B8B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213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F1EF-21CA-7E4F-8062-9E46A8D0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F216-B2AE-6D40-9A58-E4685F9C8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A9061-9EAA-914F-92F8-DF3B56634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FB45D-33F0-704E-9500-5237A6367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5D125-581A-6446-862E-FE58251D2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315771-8536-8244-BBE8-257EAABD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05F9C-44AD-134A-B61B-BE70834D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1B0A1-23DB-D846-9B74-E00ED4DE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994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3E5A-B17E-034E-B825-7F2232A8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5A4B2-6446-124B-AADE-0CB7DEB2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91B42-8E4E-E344-8F78-9D7171AC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7CAA5-4845-9447-85F6-44281C5E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2172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DC70A-6D3F-CE42-A300-9A52700E7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CF4CB-B1CE-2241-A7E0-1A7FF557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B5A2C-59FC-C04C-A1ED-59D6497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7323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E3E4-753B-3D40-8F17-404FD35D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ED60-B526-C142-86BA-AC9BE51E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1E99-5ABA-D64E-A7E1-5734ECD07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BD110-8E4E-2240-B22F-3B5707D5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F7E0C-4402-514C-8145-64C9F4AB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1FD09-0355-1B40-BC78-109618D3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918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5407-0941-F242-AA98-058166C92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53874A-3A7A-874F-BF85-38CA1C1CD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12FFB-0AA8-0548-994D-1DC166283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4F95-9E78-FC43-A671-BB7B6CDC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291CD-235D-B142-99E0-15662458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0166F-9645-4147-8D49-9F2761F0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5384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62E6D6-C49F-9E49-A265-1DA3D874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5F669-765E-A247-B2D6-1739559F0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3BE69-D0DD-DA42-A4DE-AF9155D94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709C-C7C3-2B47-A4E4-447211D73217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50316-D26F-A04A-9479-55FBD2556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FF295-DB4C-C04E-B008-34F36DFE7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2122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02DF-7D0A-A94E-8F64-59CD18BEE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77" y="-1"/>
            <a:ext cx="10579224" cy="4660777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ΜΕΡΟΣ  </a:t>
            </a:r>
            <a:r>
              <a:rPr lang="en-US" b="1" dirty="0" err="1"/>
              <a:t>Γ</a:t>
            </a:r>
            <a:r>
              <a:rPr lang="en-US" b="1" dirty="0"/>
              <a:t>:</a:t>
            </a:r>
            <a:br>
              <a:rPr lang="en-GR" dirty="0"/>
            </a:br>
            <a:r>
              <a:rPr lang="en-US" b="1" u="sng" dirty="0" err="1"/>
              <a:t>Η</a:t>
            </a:r>
            <a:r>
              <a:rPr lang="en-US" b="1" u="sng" dirty="0"/>
              <a:t> «ΧΡΙΣΤΙΑΝΙΚΗ ΜΥΗΣΗ»  ΣΤΙΣ ΜΕΤΑΓΕΝΕΣΤΕΡΕΣ ΤΗΣ Κ.Δ. ΠΗΓΕΣ, ΕΩΣ ΤΟΝ Δ΄ΑΙΩΝΑ</a:t>
            </a:r>
            <a:br>
              <a:rPr lang="en-GR" b="1" u="sng" dirty="0"/>
            </a:b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69B3E-A00D-5944-830A-DC79181CE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328474" y="5257799"/>
            <a:ext cx="10339526" cy="308499"/>
          </a:xfrm>
        </p:spPr>
        <p:txBody>
          <a:bodyPr>
            <a:normAutofit fontScale="77500" lnSpcReduction="20000"/>
          </a:bodyPr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93736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3AFD-AB3F-1748-8489-218EBD15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7" y="0"/>
            <a:ext cx="11265023" cy="887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8FFCF-DC99-434D-9553-F2DCABFB0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95308"/>
            <a:ext cx="11887200" cy="6516209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πα</a:t>
            </a:r>
            <a:r>
              <a:rPr lang="en-US" sz="3200" dirty="0" err="1"/>
              <a:t>ροῦσ</a:t>
            </a:r>
            <a:r>
              <a:rPr lang="en-US" sz="3200" dirty="0"/>
              <a:t>α </a:t>
            </a:r>
            <a:r>
              <a:rPr lang="en-US" sz="3200" dirty="0" err="1"/>
              <a:t>ἑνότητ</a:t>
            </a:r>
            <a:r>
              <a:rPr lang="en-US" sz="3200" dirty="0"/>
              <a:t>α </a:t>
            </a:r>
            <a:r>
              <a:rPr lang="en-US" sz="3200" dirty="0" err="1"/>
              <a:t>στοχεύει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ἔρευν</a:t>
            </a:r>
            <a:r>
              <a:rPr lang="en-US" sz="3200" dirty="0"/>
              <a:t>α </a:t>
            </a:r>
            <a:r>
              <a:rPr lang="en-US" sz="3200" dirty="0" err="1"/>
              <a:t>ἑνὸς</a:t>
            </a:r>
            <a:r>
              <a:rPr lang="en-US" sz="3200" dirty="0"/>
              <a:t> βα</a:t>
            </a:r>
            <a:r>
              <a:rPr lang="en-US" sz="3200" dirty="0" err="1"/>
              <a:t>σικότ</a:t>
            </a:r>
            <a:r>
              <a:rPr lang="en-US" sz="3200" dirty="0"/>
              <a:t>α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τμήμ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«</a:t>
            </a:r>
            <a:r>
              <a:rPr lang="el-GR" sz="3200" dirty="0" err="1"/>
              <a:t>χριστιανικὴ</a:t>
            </a:r>
            <a:r>
              <a:rPr lang="en-US" sz="3200" dirty="0"/>
              <a:t> </a:t>
            </a:r>
            <a:r>
              <a:rPr lang="en-US" sz="3200" dirty="0" err="1"/>
              <a:t>μύηση</a:t>
            </a:r>
            <a:r>
              <a:rPr lang="en-US" sz="3200" dirty="0"/>
              <a:t>».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συγκεκριμένος</a:t>
            </a:r>
            <a:r>
              <a:rPr lang="en-US" sz="3200" dirty="0"/>
              <a:t> </a:t>
            </a:r>
            <a:r>
              <a:rPr lang="en-US" sz="3200" dirty="0" err="1"/>
              <a:t>ὅρος</a:t>
            </a:r>
            <a:r>
              <a:rPr lang="en-US" sz="3200" dirty="0"/>
              <a:t> </a:t>
            </a:r>
            <a:r>
              <a:rPr lang="en-US" sz="3200" dirty="0" err="1"/>
              <a:t>δηλώνει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</a:t>
            </a:r>
            <a:r>
              <a:rPr lang="el-GR" sz="3200" dirty="0" err="1"/>
              <a:t>ἐκείνη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ἐντάσσοντ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ὅσοι</a:t>
            </a:r>
            <a:r>
              <a:rPr lang="en-US" sz="3200" dirty="0"/>
              <a:t> </a:t>
            </a:r>
            <a:r>
              <a:rPr lang="en-US" sz="3200" dirty="0" err="1"/>
              <a:t>δέχοντ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Χρῖσμ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α, </a:t>
            </a:r>
            <a:r>
              <a:rPr lang="en-US" sz="3200" dirty="0" err="1"/>
              <a:t>τελούμεν</a:t>
            </a:r>
            <a:r>
              <a:rPr lang="en-US" sz="3200" dirty="0"/>
              <a:t>α </a:t>
            </a:r>
            <a:r>
              <a:rPr lang="en-US" sz="3200" dirty="0" err="1"/>
              <a:t>ἀλληλοδι</a:t>
            </a:r>
            <a:r>
              <a:rPr lang="en-US" sz="3200" dirty="0"/>
              <a:t>α</a:t>
            </a:r>
            <a:r>
              <a:rPr lang="en-US" sz="3200" dirty="0" err="1"/>
              <a:t>δόχως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τρί</a:t>
            </a:r>
            <a:r>
              <a:rPr lang="en-US" sz="3200" dirty="0"/>
              <a:t>α </a:t>
            </a:r>
            <a:r>
              <a:rPr lang="en-US" sz="3200" dirty="0" err="1"/>
              <a:t>στάδι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εἰσδοχῆς</a:t>
            </a:r>
            <a:r>
              <a:rPr lang="en-GR" sz="3200" dirty="0"/>
              <a:t>.</a:t>
            </a:r>
          </a:p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ὅρος</a:t>
            </a:r>
            <a:r>
              <a:rPr lang="en-US" sz="3200" dirty="0"/>
              <a:t> «</a:t>
            </a:r>
            <a:r>
              <a:rPr lang="en-US" sz="3200" dirty="0" err="1"/>
              <a:t>μύηση</a:t>
            </a:r>
            <a:r>
              <a:rPr lang="en-US" sz="3200" dirty="0"/>
              <a:t>»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ξεκίνημ</a:t>
            </a:r>
            <a:r>
              <a:rPr lang="en-US" sz="3200" dirty="0"/>
              <a:t>α</a:t>
            </a:r>
            <a:r>
              <a:rPr lang="en-GR" sz="3200" dirty="0"/>
              <a:t>.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υτόχρον</a:t>
            </a:r>
            <a:r>
              <a:rPr lang="en-US" sz="3200" dirty="0"/>
              <a:t>α,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δηλώνει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εἴσοδο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</a:t>
            </a:r>
            <a:r>
              <a:rPr lang="en-US" sz="3200" dirty="0"/>
              <a:t> </a:t>
            </a:r>
            <a:r>
              <a:rPr lang="en-US" sz="3200" dirty="0" err="1"/>
              <a:t>ἱερὸ</a:t>
            </a:r>
            <a:r>
              <a:rPr lang="en-US" sz="3200" dirty="0"/>
              <a:t> </a:t>
            </a:r>
            <a:r>
              <a:rPr lang="en-US" sz="3200" dirty="0" err="1"/>
              <a:t>χῶρο</a:t>
            </a:r>
            <a:r>
              <a:rPr lang="en-US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50405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75A-A01A-C14F-8F81-1950C3F7E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39" y="365125"/>
            <a:ext cx="10892161" cy="3825135"/>
          </a:xfrm>
        </p:spPr>
        <p:txBody>
          <a:bodyPr/>
          <a:lstStyle/>
          <a:p>
            <a:r>
              <a:rPr lang="en-US" b="1" dirty="0"/>
              <a:t>				ΚΕΦΑΛΑΙΟ </a:t>
            </a:r>
            <a:r>
              <a:rPr lang="en-US" b="1" dirty="0" err="1"/>
              <a:t>Α</a:t>
            </a:r>
            <a:r>
              <a:rPr lang="en-US" b="1" dirty="0"/>
              <a:t>΄</a:t>
            </a:r>
            <a:br>
              <a:rPr lang="en-GR" b="1" u="sng" dirty="0"/>
            </a:br>
            <a:r>
              <a:rPr lang="en-GR" b="1" dirty="0"/>
              <a:t>       </a:t>
            </a:r>
            <a:r>
              <a:rPr lang="en-US" b="1" u="sng" dirty="0"/>
              <a:t>ΤΟ ΒΑΠΤΙΣΜΑ ΚΑΤΑ ΤΗΝ ΜΕΤΑ ΤΗΝ Κ.Δ. </a:t>
            </a:r>
            <a:r>
              <a:rPr lang="en-US" b="1" dirty="0"/>
              <a:t>       	           </a:t>
            </a:r>
            <a:r>
              <a:rPr lang="en-US" b="1" u="sng" dirty="0"/>
              <a:t>ΕΠΟΧΗ ΕΩΣ ΤΟΥ Δ΄ΑΙΩΝΑ</a:t>
            </a:r>
            <a:br>
              <a:rPr lang="en-GR" b="1" u="sng" dirty="0"/>
            </a:br>
            <a:endParaRPr lang="en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FE39E-F781-D54D-875E-7EDB883F4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4851399"/>
            <a:ext cx="10892161" cy="1325563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20001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D657-E121-8846-AC0B-67109244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2144" y="-45718"/>
            <a:ext cx="11291656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5D71A-BBCA-C142-B353-5EA82C456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61128"/>
            <a:ext cx="11922710" cy="6549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/>
              <a:t>(α) </a:t>
            </a:r>
            <a:r>
              <a:rPr lang="en-US" sz="3200" b="1" u="dotted" dirty="0" err="1"/>
              <a:t>Εἰσ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γωγικὰ</a:t>
            </a:r>
            <a:endParaRPr lang="en-GR" sz="3200" dirty="0"/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ἐμφ</a:t>
            </a:r>
            <a:r>
              <a:rPr lang="en-US" sz="3200" dirty="0"/>
              <a:t>α</a:t>
            </a:r>
            <a:r>
              <a:rPr lang="en-US" sz="3200" dirty="0" err="1"/>
              <a:t>νίζετ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ἱστορί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υτόχρον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κοινότητ</a:t>
            </a:r>
            <a:r>
              <a:rPr lang="en-US" sz="3200" dirty="0"/>
              <a:t>α.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ῦλος</a:t>
            </a:r>
            <a:r>
              <a:rPr lang="en-US" sz="3200" dirty="0"/>
              <a:t> </a:t>
            </a:r>
            <a:r>
              <a:rPr lang="en-US" sz="3200" dirty="0" err="1"/>
              <a:t>τονίζει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ὅλ</a:t>
            </a:r>
            <a:r>
              <a:rPr lang="en-US" sz="3200" dirty="0"/>
              <a:t>α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μέλη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εριλ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βα</a:t>
            </a:r>
            <a:r>
              <a:rPr lang="en-US" sz="3200" dirty="0" err="1"/>
              <a:t>νομένου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ἰδίου</a:t>
            </a:r>
            <a:r>
              <a:rPr lang="en-US" sz="3200" dirty="0"/>
              <a:t>,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βαπ</a:t>
            </a:r>
            <a:r>
              <a:rPr lang="en-US" sz="3200" dirty="0" err="1"/>
              <a:t>τισμέν</a:t>
            </a:r>
            <a:r>
              <a:rPr lang="en-US" sz="3200" dirty="0"/>
              <a:t>α</a:t>
            </a:r>
            <a:r>
              <a:rPr lang="en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ἐντολή</a:t>
            </a:r>
            <a:r>
              <a:rPr lang="en-US" sz="3200" dirty="0"/>
              <a:t>, </a:t>
            </a:r>
            <a:r>
              <a:rPr lang="en-US" sz="3200" dirty="0" err="1"/>
              <a:t>ἄλλωστε</a:t>
            </a:r>
            <a:r>
              <a:rPr lang="en-US" sz="3200" dirty="0"/>
              <a:t>,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στημένου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φὴς</a:t>
            </a:r>
            <a:r>
              <a:rPr lang="en-US" sz="3200" dirty="0"/>
              <a:t>: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εἰσόδου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α, </a:t>
            </a:r>
            <a:r>
              <a:rPr lang="en-US" sz="3200" dirty="0" err="1"/>
              <a:t>ἀφοῦ</a:t>
            </a:r>
            <a:r>
              <a:rPr lang="en-US" sz="3200" dirty="0"/>
              <a:t> </a:t>
            </a:r>
            <a:r>
              <a:rPr lang="en-US" sz="3200" dirty="0" err="1"/>
              <a:t>ἔχει</a:t>
            </a:r>
            <a:r>
              <a:rPr lang="en-US" sz="3200" dirty="0"/>
              <a:t> π</a:t>
            </a:r>
            <a:r>
              <a:rPr lang="en-US" sz="3200" dirty="0" err="1"/>
              <a:t>ροηγηθεῖ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σχετικὴ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GR" sz="3200" dirty="0"/>
              <a:t>.</a:t>
            </a:r>
          </a:p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ἴδιος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Κύριος</a:t>
            </a:r>
            <a:r>
              <a:rPr lang="en-US" sz="3200" dirty="0"/>
              <a:t> βαπ</a:t>
            </a:r>
            <a:r>
              <a:rPr lang="en-US" sz="3200" dirty="0" err="1"/>
              <a:t>τίστηκε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ινιάζοντ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ἔτσι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οστολή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κόσμο</a:t>
            </a:r>
            <a:r>
              <a:rPr lang="en-US" sz="3200" dirty="0"/>
              <a:t>·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Ἰωάννην</a:t>
            </a:r>
            <a:r>
              <a:rPr lang="en-US" sz="3200" dirty="0"/>
              <a:t>, </a:t>
            </a:r>
            <a:r>
              <a:rPr lang="en-US" sz="3200" dirty="0" err="1"/>
              <a:t>μάλιστ</a:t>
            </a:r>
            <a:r>
              <a:rPr lang="en-US" sz="3200" dirty="0"/>
              <a:t>α,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γγέλιο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ιμένει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γεγονὸς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Χριστὸς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Ἐκεῖνος</a:t>
            </a:r>
            <a:r>
              <a:rPr lang="en-US" sz="3200" dirty="0"/>
              <a:t> «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τέ</a:t>
            </a:r>
            <a:r>
              <a:rPr lang="en-US" sz="3200" dirty="0"/>
              <a:t>β</a:t>
            </a:r>
            <a:r>
              <a:rPr lang="en-US" sz="3200" dirty="0" err="1"/>
              <a:t>ηκε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ἔμεινε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Ἅγιο</a:t>
            </a:r>
            <a:r>
              <a:rPr lang="en-US" sz="3200" dirty="0"/>
              <a:t> </a:t>
            </a:r>
            <a:r>
              <a:rPr lang="en-US" sz="3200" dirty="0" err="1"/>
              <a:t>Πνεῦμ</a:t>
            </a:r>
            <a:r>
              <a:rPr lang="en-US" sz="3200" dirty="0"/>
              <a:t>α» (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βαπ</a:t>
            </a:r>
            <a:r>
              <a:rPr lang="en-US" sz="3200" dirty="0" err="1"/>
              <a:t>τίστηκε</a:t>
            </a:r>
            <a:r>
              <a:rPr lang="en-US" sz="3200" dirty="0"/>
              <a:t>),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Ἐκεῖνος</a:t>
            </a:r>
            <a:r>
              <a:rPr lang="en-US" sz="3200" dirty="0"/>
              <a:t> «π</a:t>
            </a:r>
            <a:r>
              <a:rPr lang="en-US" sz="3200" dirty="0" err="1"/>
              <a:t>οὺ</a:t>
            </a:r>
            <a:r>
              <a:rPr lang="en-US" sz="3200" dirty="0"/>
              <a:t> βαπ</a:t>
            </a:r>
            <a:r>
              <a:rPr lang="en-US" sz="3200" dirty="0" err="1"/>
              <a:t>τίζει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Ἅγιο</a:t>
            </a:r>
            <a:r>
              <a:rPr lang="en-US" sz="3200" dirty="0"/>
              <a:t> </a:t>
            </a:r>
            <a:r>
              <a:rPr lang="en-US" sz="3200" dirty="0" err="1"/>
              <a:t>Πνεῦμ</a:t>
            </a:r>
            <a:r>
              <a:rPr lang="en-US" sz="3200" dirty="0"/>
              <a:t>α»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80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A3EBA-AF70-0D47-8785-7FCD1067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989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1E53-67DC-D44A-8685-C43D53C4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86430"/>
            <a:ext cx="11958221" cy="6542843"/>
          </a:xfrm>
        </p:spPr>
        <p:txBody>
          <a:bodyPr>
            <a:normAutofit/>
          </a:bodyPr>
          <a:lstStyle/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θήκης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ολλὲς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κρίνοντ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π</a:t>
            </a:r>
            <a:r>
              <a:rPr lang="en-US" sz="3200" dirty="0" err="1"/>
              <a:t>οικίλες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τηγορίες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τώσεων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ρτιζόμενες</a:t>
            </a:r>
            <a:r>
              <a:rPr lang="en-US" sz="3200" dirty="0"/>
              <a:t> </a:t>
            </a:r>
            <a:r>
              <a:rPr lang="en-US" sz="3200" dirty="0" err="1"/>
              <a:t>ἀφενὸς</a:t>
            </a:r>
            <a:r>
              <a:rPr lang="en-US" sz="3200" dirty="0"/>
              <a:t> </a:t>
            </a:r>
            <a:r>
              <a:rPr lang="en-US" sz="3200" dirty="0" err="1"/>
              <a:t>μὲν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ἱστορικὲς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Συνο</a:t>
            </a:r>
            <a:r>
              <a:rPr lang="en-US" sz="3200" dirty="0"/>
              <a:t>π</a:t>
            </a:r>
            <a:r>
              <a:rPr lang="en-US" sz="3200" dirty="0" err="1"/>
              <a:t>τικῶν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γγελίων</a:t>
            </a:r>
            <a:r>
              <a:rPr lang="en-US" sz="3200" dirty="0"/>
              <a:t>, </a:t>
            </a:r>
            <a:r>
              <a:rPr lang="en-US" sz="3200" dirty="0" err="1"/>
              <a:t>ἀφετέρου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ύλου</a:t>
            </a:r>
            <a:r>
              <a:rPr lang="en-GR" sz="3200" dirty="0"/>
              <a:t>.</a:t>
            </a:r>
          </a:p>
          <a:p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ρομοίως</a:t>
            </a:r>
            <a:r>
              <a:rPr lang="en-US" sz="3200" dirty="0"/>
              <a:t> π</a:t>
            </a:r>
            <a:r>
              <a:rPr lang="en-US" sz="3200" dirty="0" err="1"/>
              <a:t>ολλὲς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σχετικὲς</a:t>
            </a:r>
            <a:r>
              <a:rPr lang="en-US" sz="3200" dirty="0"/>
              <a:t> </a:t>
            </a:r>
            <a:r>
              <a:rPr lang="en-US" sz="3200" dirty="0" err="1"/>
              <a:t>μελέτες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Bαπ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ινὴ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θήκη</a:t>
            </a:r>
            <a:r>
              <a:rPr lang="en-GR" sz="3200" dirty="0"/>
              <a:t>.</a:t>
            </a:r>
          </a:p>
          <a:p>
            <a:endParaRPr lang="en-GR" sz="3200" dirty="0"/>
          </a:p>
          <a:p>
            <a:pPr marL="0" indent="0">
              <a:buNone/>
            </a:pPr>
            <a:r>
              <a:rPr lang="en-US" sz="3200" b="1" u="dotted" dirty="0"/>
              <a:t>(β) </a:t>
            </a:r>
            <a:r>
              <a:rPr lang="en-US" sz="3200" b="1" u="dotted" dirty="0" err="1"/>
              <a:t>Οἱ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μ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ρτυρίες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τῆς</a:t>
            </a:r>
            <a:r>
              <a:rPr lang="en-US" sz="3200" b="1" u="dotted" dirty="0"/>
              <a:t> </a:t>
            </a:r>
            <a:r>
              <a:rPr lang="en-US" sz="3200" b="1" i="1" u="dotted" dirty="0" err="1"/>
              <a:t>Διδ</a:t>
            </a:r>
            <a:r>
              <a:rPr lang="en-US" sz="3200" b="1" i="1" u="dotted" dirty="0"/>
              <a:t>α</a:t>
            </a:r>
            <a:r>
              <a:rPr lang="en-US" sz="3200" b="1" i="1" u="dotted" dirty="0" err="1"/>
              <a:t>χῆς</a:t>
            </a:r>
            <a:r>
              <a:rPr lang="en-US" sz="3200" b="1" i="1" u="dotted" dirty="0"/>
              <a:t> </a:t>
            </a:r>
            <a:r>
              <a:rPr lang="en-US" sz="3200" b="1" i="1" u="dotted" dirty="0" err="1"/>
              <a:t>τῶν</a:t>
            </a:r>
            <a:r>
              <a:rPr lang="en-US" sz="3200" b="1" i="1" u="dotted" dirty="0"/>
              <a:t> </a:t>
            </a:r>
            <a:r>
              <a:rPr lang="en-US" sz="3200" b="1" i="1" u="dotted" dirty="0" err="1"/>
              <a:t>Δώδεκ</a:t>
            </a:r>
            <a:r>
              <a:rPr lang="en-US" sz="3200" b="1" i="1" u="dotted" dirty="0"/>
              <a:t>α </a:t>
            </a:r>
            <a:r>
              <a:rPr lang="en-US" sz="3200" b="1" i="1" u="dotted" dirty="0" err="1"/>
              <a:t>Ἀ</a:t>
            </a:r>
            <a:r>
              <a:rPr lang="en-US" sz="3200" b="1" i="1" u="dotted" dirty="0"/>
              <a:t>π</a:t>
            </a:r>
            <a:r>
              <a:rPr lang="en-US" sz="3200" b="1" i="1" u="dotted" dirty="0" err="1"/>
              <a:t>οστόλων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κ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ὶ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τοῦ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Ἰουστίνου</a:t>
            </a:r>
            <a:r>
              <a:rPr lang="en-US" sz="3200" b="1" u="dotted" dirty="0"/>
              <a:t>.</a:t>
            </a:r>
            <a:endParaRPr lang="en-GR" sz="3200" dirty="0"/>
          </a:p>
          <a:p>
            <a:pPr marL="0" indent="0">
              <a:buNone/>
            </a:pPr>
            <a:r>
              <a:rPr lang="en-US" sz="3200" dirty="0"/>
              <a:t>(I)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χῆς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Δώδεκ</a:t>
            </a:r>
            <a:r>
              <a:rPr lang="en-US" sz="3200" i="1" dirty="0"/>
              <a:t>α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n-US" sz="3200" dirty="0"/>
              <a:t> (</a:t>
            </a:r>
            <a:r>
              <a:rPr lang="en-US" sz="3200" dirty="0" err="1"/>
              <a:t>ἀρχὲς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2ου α</a:t>
            </a:r>
            <a:r>
              <a:rPr lang="en-US" sz="3200" dirty="0" err="1"/>
              <a:t>ἰ</a:t>
            </a:r>
            <a:r>
              <a:rPr lang="en-US" sz="3200" dirty="0"/>
              <a:t>.)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ἀρχ</a:t>
            </a:r>
            <a:r>
              <a:rPr lang="en-US" sz="3200" dirty="0"/>
              <a:t>α</a:t>
            </a:r>
            <a:r>
              <a:rPr lang="en-US" sz="3200" dirty="0" err="1"/>
              <a:t>ιότερη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ἀντίστοιχες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ινοδι</a:t>
            </a:r>
            <a:r>
              <a:rPr lang="en-US" sz="3200" dirty="0"/>
              <a:t>α</a:t>
            </a:r>
            <a:r>
              <a:rPr lang="en-US" sz="3200" dirty="0" err="1"/>
              <a:t>θηκικές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908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FCD7E-ED7C-054A-A8CB-B3C9B9966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4CDB4-86F5-284B-B175-EE01D15D6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653"/>
            <a:ext cx="12192000" cy="6649375"/>
          </a:xfrm>
        </p:spPr>
        <p:txBody>
          <a:bodyPr>
            <a:no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ἀρχ</a:t>
            </a:r>
            <a:r>
              <a:rPr lang="en-US" sz="3200" dirty="0"/>
              <a:t>α</a:t>
            </a:r>
            <a:r>
              <a:rPr lang="en-US" sz="3200" dirty="0" err="1"/>
              <a:t>ιότ</a:t>
            </a:r>
            <a:r>
              <a:rPr lang="en-US" sz="3200" dirty="0"/>
              <a:t>α</a:t>
            </a:r>
            <a:r>
              <a:rPr lang="en-US" sz="3200" dirty="0" err="1"/>
              <a:t>τη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πα</a:t>
            </a:r>
            <a:r>
              <a:rPr lang="en-US" sz="3200" dirty="0" err="1"/>
              <a:t>ρέχει</a:t>
            </a:r>
            <a:r>
              <a:rPr lang="en-US" sz="3200" dirty="0"/>
              <a:t> </a:t>
            </a:r>
            <a:r>
              <a:rPr lang="en-US" sz="3200" dirty="0" err="1"/>
              <a:t>τελετουργικὲς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θεολογικὲς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ληροφορίες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ὕδ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</a:t>
            </a:r>
            <a:endParaRPr lang="en-GR" sz="3200" dirty="0"/>
          </a:p>
          <a:p>
            <a:r>
              <a:rPr lang="en-US" sz="3200" dirty="0"/>
              <a:t>(</a:t>
            </a:r>
            <a:r>
              <a:rPr lang="en-US" sz="3200" dirty="0" err="1"/>
              <a:t>i</a:t>
            </a:r>
            <a:r>
              <a:rPr lang="en-US" sz="3200" dirty="0"/>
              <a:t>)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τελεῖτ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ίκληση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Τριάδος</a:t>
            </a:r>
            <a:r>
              <a:rPr lang="en-US" sz="3200" dirty="0"/>
              <a:t> (</a:t>
            </a:r>
            <a:r>
              <a:rPr lang="en-US" sz="3200" i="1" dirty="0" err="1"/>
              <a:t>εἰς</a:t>
            </a:r>
            <a:r>
              <a:rPr lang="en-US" sz="3200" i="1" dirty="0"/>
              <a:t> </a:t>
            </a:r>
            <a:r>
              <a:rPr lang="en-US" sz="3200" i="1" dirty="0" err="1"/>
              <a:t>τὸ</a:t>
            </a:r>
            <a:r>
              <a:rPr lang="en-US" sz="3200" i="1" dirty="0"/>
              <a:t> </a:t>
            </a:r>
            <a:r>
              <a:rPr lang="en-US" sz="3200" i="1" dirty="0" err="1"/>
              <a:t>ὄνομ</a:t>
            </a:r>
            <a:r>
              <a:rPr lang="en-US" sz="3200" i="1" dirty="0"/>
              <a:t>α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Π</a:t>
            </a:r>
            <a:r>
              <a:rPr lang="en-US" sz="3200" i="1" dirty="0"/>
              <a:t>α</a:t>
            </a:r>
            <a:r>
              <a:rPr lang="en-US" sz="3200" i="1" dirty="0" err="1"/>
              <a:t>τρὸς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Υἱοῦ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Ἁγίου</a:t>
            </a:r>
            <a:r>
              <a:rPr lang="en-US" sz="3200" i="1" dirty="0"/>
              <a:t> </a:t>
            </a:r>
            <a:r>
              <a:rPr lang="en-US" sz="3200" i="1" dirty="0" err="1"/>
              <a:t>Πνεύμ</a:t>
            </a:r>
            <a:r>
              <a:rPr lang="en-US" sz="3200" i="1" dirty="0"/>
              <a:t>α</a:t>
            </a:r>
            <a:r>
              <a:rPr lang="en-US" sz="3200" i="1" dirty="0" err="1"/>
              <a:t>τος</a:t>
            </a:r>
            <a:r>
              <a:rPr lang="en-US" sz="3200" dirty="0"/>
              <a:t>),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π</a:t>
            </a:r>
            <a:r>
              <a:rPr lang="en-US" sz="3200" dirty="0" err="1"/>
              <a:t>ηγάζει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,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ὅλες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λειτουργικὲς</a:t>
            </a:r>
            <a:r>
              <a:rPr lang="en-US" sz="3200" dirty="0"/>
              <a:t> π</a:t>
            </a:r>
            <a:r>
              <a:rPr lang="en-US" sz="3200" dirty="0" err="1"/>
              <a:t>ηγὲς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κεντρικὸ</a:t>
            </a:r>
            <a:r>
              <a:rPr lang="en-US" sz="3200" dirty="0"/>
              <a:t> </a:t>
            </a:r>
            <a:r>
              <a:rPr lang="en-US" sz="3200" dirty="0" err="1"/>
              <a:t>σημεῖο</a:t>
            </a:r>
            <a:r>
              <a:rPr lang="en-US" sz="3200" dirty="0"/>
              <a:t> </a:t>
            </a:r>
            <a:r>
              <a:rPr lang="en-US" sz="3200" dirty="0" err="1"/>
              <a:t>ἕως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σημερινὴ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μνεί</a:t>
            </a:r>
            <a:r>
              <a:rPr lang="en-US" sz="3200" dirty="0"/>
              <a:t>α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«</a:t>
            </a:r>
            <a:r>
              <a:rPr lang="en-US" sz="3200" dirty="0" err="1"/>
              <a:t>ζωντ</a:t>
            </a:r>
            <a:r>
              <a:rPr lang="en-US" sz="3200" dirty="0"/>
              <a:t>α</a:t>
            </a:r>
            <a:r>
              <a:rPr lang="en-US" sz="3200" dirty="0" err="1"/>
              <a:t>νὸ</a:t>
            </a:r>
            <a:r>
              <a:rPr lang="en-US" sz="3200" dirty="0"/>
              <a:t> </a:t>
            </a:r>
            <a:r>
              <a:rPr lang="en-US" sz="3200" dirty="0" err="1"/>
              <a:t>νερὸ</a:t>
            </a:r>
            <a:r>
              <a:rPr lang="en-US" sz="3200" dirty="0"/>
              <a:t>»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«</a:t>
            </a:r>
            <a:r>
              <a:rPr lang="en-US" sz="3200" dirty="0" err="1"/>
              <a:t>ἄλλο</a:t>
            </a:r>
            <a:r>
              <a:rPr lang="en-US" sz="3200" dirty="0"/>
              <a:t> </a:t>
            </a:r>
            <a:r>
              <a:rPr lang="en-US" sz="3200" dirty="0" err="1"/>
              <a:t>ὕδωρ</a:t>
            </a:r>
            <a:r>
              <a:rPr lang="en-US" sz="3200" dirty="0"/>
              <a:t>» (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, π</a:t>
            </a:r>
            <a:r>
              <a:rPr lang="en-US" sz="3200" dirty="0" err="1"/>
              <a:t>ροφ</a:t>
            </a:r>
            <a:r>
              <a:rPr lang="en-US" sz="3200" dirty="0"/>
              <a:t>α</a:t>
            </a:r>
            <a:r>
              <a:rPr lang="en-US" sz="3200" dirty="0" err="1"/>
              <a:t>νῶς</a:t>
            </a:r>
            <a:r>
              <a:rPr lang="en-US" sz="3200" dirty="0"/>
              <a:t>,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«</a:t>
            </a:r>
            <a:r>
              <a:rPr lang="en-US" sz="3200" dirty="0" err="1"/>
              <a:t>ζωντ</a:t>
            </a:r>
            <a:r>
              <a:rPr lang="en-US" sz="3200" dirty="0"/>
              <a:t>α</a:t>
            </a:r>
            <a:r>
              <a:rPr lang="en-US" sz="3200" dirty="0" err="1"/>
              <a:t>νὸ</a:t>
            </a:r>
            <a:r>
              <a:rPr lang="en-US" sz="3200" dirty="0"/>
              <a:t>»,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«</a:t>
            </a:r>
            <a:r>
              <a:rPr lang="en-US" sz="3200" dirty="0" err="1"/>
              <a:t>τρεχούμενο</a:t>
            </a:r>
            <a:r>
              <a:rPr lang="en-US" sz="3200" dirty="0"/>
              <a:t>»),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έμ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νερό</a:t>
            </a:r>
            <a:r>
              <a:rPr lang="en-US" sz="3200" dirty="0"/>
              <a:t>,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οίου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εἰσέλθει</a:t>
            </a:r>
            <a:r>
              <a:rPr lang="en-US" sz="3200" dirty="0"/>
              <a:t> </a:t>
            </a:r>
            <a:r>
              <a:rPr lang="en-US" sz="3200" dirty="0" err="1"/>
              <a:t>ὁλόκληρος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βαπ</a:t>
            </a:r>
            <a:r>
              <a:rPr lang="en-US" sz="3200" dirty="0" err="1"/>
              <a:t>τιζόμενος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4867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3B58-CC2A-0944-BDC5-CCB658513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64D2-6344-E246-B67C-D7E2EE62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182876"/>
            <a:ext cx="12112101" cy="652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τ᾿ἐξ</a:t>
            </a:r>
            <a:r>
              <a:rPr lang="en-US" sz="3200" dirty="0"/>
              <a:t>α</a:t>
            </a:r>
            <a:r>
              <a:rPr lang="en-US" sz="3200" dirty="0" err="1"/>
              <a:t>ίρεση</a:t>
            </a:r>
            <a:r>
              <a:rPr lang="en-US" sz="3200" dirty="0"/>
              <a:t> 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ντισμὸς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κεφ</a:t>
            </a:r>
            <a:r>
              <a:rPr lang="en-US" sz="3200" dirty="0"/>
              <a:t>α</a:t>
            </a:r>
            <a:r>
              <a:rPr lang="en-US" sz="3200" dirty="0" err="1"/>
              <a:t>λῆς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ροηγούμενη</a:t>
            </a:r>
            <a:r>
              <a:rPr lang="en-US" sz="3200" dirty="0"/>
              <a:t>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ρόκειτο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ὕδ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οίου</a:t>
            </a:r>
            <a:r>
              <a:rPr lang="en-US" sz="3200" dirty="0"/>
              <a:t> </a:t>
            </a:r>
            <a:r>
              <a:rPr lang="en-US" sz="3200" dirty="0" err="1"/>
              <a:t>εἰσερχότ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βαπ</a:t>
            </a:r>
            <a:r>
              <a:rPr lang="en-US" sz="3200" dirty="0" err="1"/>
              <a:t>τιζόμενος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Ἀξιοσημείωτη</a:t>
            </a:r>
            <a:r>
              <a:rPr lang="en-US" sz="3200" dirty="0"/>
              <a:t>, </a:t>
            </a:r>
            <a:r>
              <a:rPr lang="en-US" sz="3200" dirty="0" err="1"/>
              <a:t>τέλος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χῆς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μιᾶς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</a:t>
            </a:r>
            <a:r>
              <a:rPr lang="en-US" sz="3200" dirty="0" err="1"/>
              <a:t>ἡμερῶν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βαπ</a:t>
            </a:r>
            <a:r>
              <a:rPr lang="en-US" sz="3200" dirty="0" err="1"/>
              <a:t>τίζοντ</a:t>
            </a:r>
            <a:r>
              <a:rPr lang="en-US" sz="3200" dirty="0"/>
              <a:t>α, </a:t>
            </a:r>
            <a:r>
              <a:rPr lang="en-US" sz="3200" dirty="0" err="1"/>
              <a:t>τὸν</a:t>
            </a:r>
            <a:r>
              <a:rPr lang="en-US" sz="3200" dirty="0"/>
              <a:t> βαπ</a:t>
            </a:r>
            <a:r>
              <a:rPr lang="en-US" sz="3200" dirty="0" err="1"/>
              <a:t>τιζόμενο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ὅσους</a:t>
            </a:r>
            <a:r>
              <a:rPr lang="en-US" sz="3200" dirty="0"/>
              <a:t> </a:t>
            </a:r>
            <a:r>
              <a:rPr lang="en-US" sz="3200" dirty="0" err="1"/>
              <a:t>ἄλλους</a:t>
            </a:r>
            <a:r>
              <a:rPr lang="en-US" sz="3200" dirty="0"/>
              <a:t> </a:t>
            </a:r>
            <a:r>
              <a:rPr lang="en-US" sz="3200" dirty="0" err="1"/>
              <a:t>ἤθελ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νηστέψουν</a:t>
            </a:r>
            <a:r>
              <a:rPr lang="en-GR" sz="3200" dirty="0"/>
              <a:t>.</a:t>
            </a:r>
          </a:p>
          <a:p>
            <a:pPr marL="0" indent="0">
              <a:buNone/>
            </a:pPr>
            <a:r>
              <a:rPr lang="en-GR" sz="3200" dirty="0"/>
              <a:t>• </a:t>
            </a:r>
            <a:r>
              <a:rPr lang="en-US" sz="3200" dirty="0"/>
              <a:t>(ii)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θεολογικὲς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π</a:t>
            </a:r>
            <a:r>
              <a:rPr lang="en-US" sz="3200" dirty="0" err="1"/>
              <a:t>ροέρχοντ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στίχο</a:t>
            </a:r>
            <a:r>
              <a:rPr lang="en-US" sz="3200" dirty="0"/>
              <a:t> 4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φῶς</a:t>
            </a:r>
            <a:r>
              <a:rPr lang="en-US" sz="3200" dirty="0"/>
              <a:t> </a:t>
            </a:r>
            <a:r>
              <a:rPr lang="en-US" sz="3200" dirty="0" err="1"/>
              <a:t>ὁρίζετ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π</a:t>
            </a:r>
            <a:r>
              <a:rPr lang="en-US" sz="3200" dirty="0" err="1"/>
              <a:t>ρὶν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ὀφείλουν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νηστεύσουν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</a:t>
            </a:r>
            <a:r>
              <a:rPr lang="en-US" sz="3200" dirty="0" err="1"/>
              <a:t>ἡμέρες</a:t>
            </a:r>
            <a:r>
              <a:rPr lang="en-US" sz="3200" dirty="0"/>
              <a:t> α</a:t>
            </a:r>
            <a:r>
              <a:rPr lang="en-US" sz="3200" dirty="0" err="1"/>
              <a:t>ὐτὸς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βαπ</a:t>
            </a:r>
            <a:r>
              <a:rPr lang="en-US" sz="3200" dirty="0" err="1"/>
              <a:t>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α</a:t>
            </a:r>
            <a:r>
              <a:rPr lang="en-US" sz="3200" dirty="0" err="1"/>
              <a:t>ὐτὸς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βαπ</a:t>
            </a:r>
            <a:r>
              <a:rPr lang="en-US" sz="3200" dirty="0" err="1"/>
              <a:t>τίζει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«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οιος</a:t>
            </a:r>
            <a:r>
              <a:rPr lang="en-US" sz="3200" dirty="0"/>
              <a:t> </a:t>
            </a:r>
            <a:r>
              <a:rPr lang="en-US" sz="3200" dirty="0" err="1"/>
              <a:t>ἄλλος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». 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  <a:endParaRPr lang="en-GR" sz="3200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33063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B4D2-B5A2-6147-BB1E-94DA3452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25A4-91B3-CF47-A7E9-1E157D03E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16740"/>
            <a:ext cx="11273901" cy="606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ἐκκλησιολογικὸ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τονίζει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ευθυνότ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τιζόμενο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οτελοῦσε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ἀφοροῦσε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ὁλόκληρη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κοινότητ</a:t>
            </a:r>
            <a:r>
              <a:rPr lang="en-US" sz="3200" dirty="0"/>
              <a:t>α.</a:t>
            </a:r>
          </a:p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ιστώσεις</a:t>
            </a:r>
            <a:r>
              <a:rPr lang="en-US" sz="3200" dirty="0"/>
              <a:t> </a:t>
            </a:r>
            <a:r>
              <a:rPr lang="en-US" sz="3200" dirty="0" err="1"/>
              <a:t>ἰσχύουν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ειδὴ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οχὴ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χῆς</a:t>
            </a:r>
            <a:r>
              <a:rPr lang="en-US" sz="3200" dirty="0"/>
              <a:t> (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ἕως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γενέστερη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οχὴ</a:t>
            </a:r>
            <a:r>
              <a:rPr lang="en-US" sz="3200" dirty="0"/>
              <a:t>)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ἐτελεῖτο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GR" sz="3200" dirty="0"/>
              <a:t>.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γεγονὸς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οτελοῦσε</a:t>
            </a:r>
            <a:r>
              <a:rPr lang="en-US" sz="3200" dirty="0"/>
              <a:t> </a:t>
            </a:r>
            <a:r>
              <a:rPr lang="en-US" sz="3200" dirty="0" err="1"/>
              <a:t>ἐγγύηση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φυλάξεως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ἐκκλησιολογικοῦ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κτῆρ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έτρε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κάθε</a:t>
            </a:r>
            <a:r>
              <a:rPr lang="en-US" sz="3200" dirty="0"/>
              <a:t> </a:t>
            </a:r>
            <a:r>
              <a:rPr lang="en-US" sz="3200" dirty="0" err="1"/>
              <a:t>ἐκτρο</a:t>
            </a:r>
            <a:r>
              <a:rPr lang="en-US" sz="3200" dirty="0"/>
              <a:t>π</a:t>
            </a:r>
            <a:r>
              <a:rPr lang="en-US" sz="3200" dirty="0" err="1"/>
              <a:t>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ἀτομικὴ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τιζομένου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GR" sz="3200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8541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688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   ΜΕΡΟΣ  Γ: Η «ΧΡΙΣΤΙΑΝΙΚΗ ΜΥΗΣΗ»  ΣΤΙΣ ΜΕΤΑΓΕΝΕΣΤΕΡΕΣ ΤΗΣ Κ.Δ. ΠΗΓΕΣ, ΕΩΣ ΤΟΝ Δ΄ΑΙΩΝΑ </vt:lpstr>
      <vt:lpstr>PowerPoint Presentation</vt:lpstr>
      <vt:lpstr>    ΚΕΦΑΛΑΙΟ Α΄        ΤΟ ΒΑΠΤΙΣΜΑ ΚΑΤΑ ΤΗΝ ΜΕΤΑ ΤΗΝ Κ.Δ.                    ΕΠΟΧΗ ΕΩΣ ΤΟΥ Δ΄ΑΙΩΝΑ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75</cp:revision>
  <dcterms:created xsi:type="dcterms:W3CDTF">2021-04-22T06:18:00Z</dcterms:created>
  <dcterms:modified xsi:type="dcterms:W3CDTF">2021-05-14T15:40:42Z</dcterms:modified>
</cp:coreProperties>
</file>