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59" r:id="rId4"/>
    <p:sldId id="262" r:id="rId5"/>
    <p:sldId id="260" r:id="rId6"/>
    <p:sldId id="263" r:id="rId7"/>
    <p:sldId id="264" r:id="rId8"/>
    <p:sldId id="265" r:id="rId9"/>
    <p:sldId id="266" r:id="rId10"/>
    <p:sldId id="267" r:id="rId11"/>
    <p:sldId id="268" r:id="rId12"/>
    <p:sldId id="261" r:id="rId13"/>
    <p:sldId id="269" r:id="rId14"/>
    <p:sldId id="270" r:id="rId15"/>
    <p:sldId id="271" r:id="rId16"/>
    <p:sldId id="287" r:id="rId17"/>
    <p:sldId id="288"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9" r:id="rId31"/>
    <p:sldId id="290" r:id="rId32"/>
    <p:sldId id="291" r:id="rId33"/>
    <p:sldId id="293"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96" y="-2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94DC2-9ABD-594F-A533-7E3483A67E1B}" type="datetimeFigureOut">
              <a:rPr lang="en-US" smtClean="0"/>
              <a:t>10/27/15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DEB9E-AAE8-8E47-8596-B14DCF356299}" type="slidenum">
              <a:rPr lang="en-US" smtClean="0"/>
              <a:t>‹#›</a:t>
            </a:fld>
            <a:endParaRPr lang="en-US"/>
          </a:p>
        </p:txBody>
      </p:sp>
    </p:spTree>
    <p:extLst>
      <p:ext uri="{BB962C8B-B14F-4D97-AF65-F5344CB8AC3E}">
        <p14:creationId xmlns:p14="http://schemas.microsoft.com/office/powerpoint/2010/main" val="38599089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A31B2-5560-BD49-85E4-4B063A8E4C95}" type="slidenum">
              <a:rPr lang="fr-FR"/>
              <a:pPr/>
              <a:t>4</a:t>
            </a:fld>
            <a:endParaRPr lang="fr-FR"/>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E2E9A-8B14-6440-9085-018BADD62445}" type="slidenum">
              <a:rPr lang="fr-FR"/>
              <a:pPr/>
              <a:t>18</a:t>
            </a:fld>
            <a:endParaRPr lang="fr-FR"/>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6762E-FE91-CC4E-9407-187A79EC484C}" type="slidenum">
              <a:rPr lang="fr-FR"/>
              <a:pPr/>
              <a:t>19</a:t>
            </a:fld>
            <a:endParaRPr lang="fr-FR"/>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A52C0-C64B-9442-8D4A-985A36284E71}" type="slidenum">
              <a:rPr lang="fr-FR"/>
              <a:pPr/>
              <a:t>20</a:t>
            </a:fld>
            <a:endParaRPr lang="fr-FR"/>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E421F-1F5B-4A4D-8E2E-B5CF3BEE4FAB}" type="slidenum">
              <a:rPr lang="fr-FR"/>
              <a:pPr/>
              <a:t>21</a:t>
            </a:fld>
            <a:endParaRPr lang="fr-FR"/>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2D934-2CC3-0847-BB06-3EE51DFF2334}" type="slidenum">
              <a:rPr lang="fr-FR"/>
              <a:pPr/>
              <a:t>22</a:t>
            </a:fld>
            <a:endParaRPr lang="fr-FR"/>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1D225-D30B-3648-9745-AA5699E3CAC5}" type="slidenum">
              <a:rPr lang="fr-FR"/>
              <a:pPr/>
              <a:t>23</a:t>
            </a:fld>
            <a:endParaRPr lang="fr-FR"/>
          </a:p>
        </p:txBody>
      </p:sp>
      <p:sp>
        <p:nvSpPr>
          <p:cNvPr id="7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B4BBC-1C79-EC4B-AC36-668D91EC61B5}" type="slidenum">
              <a:rPr lang="fr-FR"/>
              <a:pPr/>
              <a:t>24</a:t>
            </a:fld>
            <a:endParaRPr lang="fr-FR"/>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DF7B0-2519-BC47-888B-738DA6D79569}" type="slidenum">
              <a:rPr lang="fr-FR"/>
              <a:pPr/>
              <a:t>25</a:t>
            </a:fld>
            <a:endParaRPr lang="fr-FR"/>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28C02-9A21-4E4C-B661-F730D494AF34}" type="slidenum">
              <a:rPr lang="fr-FR"/>
              <a:pPr/>
              <a:t>26</a:t>
            </a:fld>
            <a:endParaRPr lang="fr-FR"/>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74118-BBA8-EB48-8C44-9B23BAC9C24A}" type="slidenum">
              <a:rPr lang="fr-FR"/>
              <a:pPr/>
              <a:t>27</a:t>
            </a:fld>
            <a:endParaRPr lang="fr-FR"/>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4436FB-0D0D-3C4A-8A37-9AC38A5C25D6}" type="slidenum">
              <a:rPr lang="fr-FR"/>
              <a:pPr/>
              <a:t>6</a:t>
            </a:fld>
            <a:endParaRPr lang="fr-FR"/>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A4463-03F9-0F48-8482-48226F8525AE}" type="slidenum">
              <a:rPr lang="fr-FR"/>
              <a:pPr/>
              <a:t>28</a:t>
            </a:fld>
            <a:endParaRPr lang="fr-FR"/>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9E55B8-92BC-FC4B-930E-1983D682DE57}" type="slidenum">
              <a:rPr lang="fr-FR"/>
              <a:pPr/>
              <a:t>29</a:t>
            </a:fld>
            <a:endParaRPr lang="fr-FR"/>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587C1-B996-D148-8C3C-78F7A2D436AF}" type="slidenum">
              <a:rPr lang="fr-FR"/>
              <a:pPr/>
              <a:t>30</a:t>
            </a:fld>
            <a:endParaRPr lang="fr-FR"/>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13554-81C6-2A4C-90D8-CF12320F043F}" type="slidenum">
              <a:rPr lang="fr-FR"/>
              <a:pPr/>
              <a:t>31</a:t>
            </a:fld>
            <a:endParaRPr lang="fr-FR"/>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80A9A-5F8F-874D-BC2D-45D1C8FD952B}" type="slidenum">
              <a:rPr lang="fr-FR"/>
              <a:pPr/>
              <a:t>32</a:t>
            </a:fld>
            <a:endParaRPr lang="fr-FR"/>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993C7-32E4-574B-A84F-608453447CAC}" type="slidenum">
              <a:rPr lang="fr-FR"/>
              <a:pPr/>
              <a:t>7</a:t>
            </a:fld>
            <a:endParaRPr lang="fr-FR"/>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8BBF2-83DD-154D-9931-9A597A92B4B1}" type="slidenum">
              <a:rPr lang="fr-FR"/>
              <a:pPr/>
              <a:t>8</a:t>
            </a:fld>
            <a:endParaRPr lang="fr-FR"/>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FE10A-01B0-C14D-97B0-8574D58942DE}" type="slidenum">
              <a:rPr lang="fr-FR"/>
              <a:pPr/>
              <a:t>9</a:t>
            </a:fld>
            <a:endParaRPr lang="fr-FR"/>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65A91-5DA2-5843-A370-9D6E231857B0}" type="slidenum">
              <a:rPr lang="fr-FR"/>
              <a:pPr/>
              <a:t>10</a:t>
            </a:fld>
            <a:endParaRPr lang="fr-FR"/>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D36B2-3F9C-7146-AE1F-82622E95F6D9}" type="slidenum">
              <a:rPr lang="fr-FR"/>
              <a:pPr/>
              <a:t>11</a:t>
            </a:fld>
            <a:endParaRPr lang="fr-FR"/>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52574-538F-3B42-A65E-89F8F10A549C}" type="slidenum">
              <a:rPr lang="fr-FR"/>
              <a:pPr/>
              <a:t>16</a:t>
            </a:fld>
            <a:endParaRPr lang="fr-FR"/>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13A333-C83A-9844-861A-F1D73A61B1F6}" type="slidenum">
              <a:rPr lang="fr-FR"/>
              <a:pPr/>
              <a:t>17</a:t>
            </a:fld>
            <a:endParaRPr lang="fr-FR"/>
          </a:p>
        </p:txBody>
      </p:sp>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eaLnBrk="0" hangingPunct="0"/>
            <a:fld id="{F1A96363-0D3E-D74D-A25A-CC7028900D10}" type="slidenum">
              <a:rPr lang="el-GR" sz="1200">
                <a:cs typeface="ＭＳ Ｐゴシック" charset="0"/>
              </a:rPr>
              <a:pPr algn="r" eaLnBrk="0" hangingPunct="0"/>
              <a:t>17</a:t>
            </a:fld>
            <a:endParaRPr lang="el-GR" sz="1200">
              <a:cs typeface="ＭＳ Ｐゴシック" charset="0"/>
            </a:endParaRPr>
          </a:p>
        </p:txBody>
      </p:sp>
      <p:sp>
        <p:nvSpPr>
          <p:cNvPr id="66563"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6656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GB"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10/27/15</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GB"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GB"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GB"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fr-F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fr-F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4988592-F610-9549-8BC0-45B53D9FF911}" type="slidenum">
              <a:rPr lang="fr-FR"/>
              <a:pPr/>
              <a:t>‹#›</a:t>
            </a:fld>
            <a:endParaRPr lang="fr-FR"/>
          </a:p>
        </p:txBody>
      </p:sp>
    </p:spTree>
    <p:extLst>
      <p:ext uri="{BB962C8B-B14F-4D97-AF65-F5344CB8AC3E}">
        <p14:creationId xmlns:p14="http://schemas.microsoft.com/office/powerpoint/2010/main" val="321220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GB"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10/27/15</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GB"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10/27/15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10/27/15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10/27/15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10/27/15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10/27/15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GB"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GB"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10/27/15</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sz="3600" dirty="0" smtClean="0">
                <a:latin typeface="Cambria"/>
                <a:cs typeface="Cambria"/>
              </a:rPr>
              <a:t>Επιστημονική επανάσταση</a:t>
            </a:r>
            <a:endParaRPr lang="en-US" sz="3600" dirty="0">
              <a:latin typeface="Cambria"/>
              <a:cs typeface="Cambria"/>
            </a:endParaRPr>
          </a:p>
        </p:txBody>
      </p:sp>
      <p:sp>
        <p:nvSpPr>
          <p:cNvPr id="3" name="Subtitle 2"/>
          <p:cNvSpPr>
            <a:spLocks noGrp="1"/>
          </p:cNvSpPr>
          <p:nvPr>
            <p:ph type="subTitle" idx="1"/>
          </p:nvPr>
        </p:nvSpPr>
        <p:spPr/>
        <p:txBody>
          <a:bodyPr/>
          <a:lstStyle/>
          <a:p>
            <a:r>
              <a:rPr lang="el-GR" dirty="0" smtClean="0">
                <a:latin typeface="Cambria"/>
                <a:cs typeface="Cambria"/>
              </a:rPr>
              <a:t>Ε’ εξάμηνο</a:t>
            </a:r>
          </a:p>
          <a:p>
            <a:r>
              <a:rPr lang="el-GR" dirty="0" smtClean="0">
                <a:latin typeface="Cambria"/>
                <a:cs typeface="Cambria"/>
              </a:rPr>
              <a:t>201</a:t>
            </a:r>
            <a:r>
              <a:rPr lang="en-US" dirty="0" smtClean="0">
                <a:latin typeface="Cambria"/>
                <a:cs typeface="Cambria"/>
              </a:rPr>
              <a:t>5</a:t>
            </a:r>
            <a:r>
              <a:rPr lang="el-GR" dirty="0" smtClean="0">
                <a:latin typeface="Cambria"/>
                <a:cs typeface="Cambria"/>
              </a:rPr>
              <a:t>-201</a:t>
            </a:r>
            <a:r>
              <a:rPr lang="en-US" dirty="0" smtClean="0">
                <a:latin typeface="Cambria"/>
                <a:cs typeface="Cambria"/>
              </a:rPr>
              <a:t>6</a:t>
            </a:r>
            <a:endParaRPr lang="el-GR" dirty="0" smtClean="0">
              <a:latin typeface="Cambria"/>
              <a:cs typeface="Cambria"/>
            </a:endParaRPr>
          </a:p>
          <a:p>
            <a:endParaRPr lang="en-US" dirty="0"/>
          </a:p>
        </p:txBody>
      </p:sp>
    </p:spTree>
    <p:extLst>
      <p:ext uri="{BB962C8B-B14F-4D97-AF65-F5344CB8AC3E}">
        <p14:creationId xmlns:p14="http://schemas.microsoft.com/office/powerpoint/2010/main" val="4946308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l"/>
            <a:r>
              <a:rPr lang="el-GR" altLang="ja-JP" sz="3200" dirty="0">
                <a:latin typeface="Arial"/>
                <a:cs typeface="Arial"/>
              </a:rPr>
              <a:t>Άλλες παρατηρήσεις</a:t>
            </a:r>
            <a:r>
              <a:rPr lang="el-GR" altLang="ja-JP" sz="3200" dirty="0" smtClean="0">
                <a:latin typeface="Arial"/>
                <a:cs typeface="Arial"/>
              </a:rPr>
              <a:t>…</a:t>
            </a:r>
            <a:endParaRPr lang="el-GR" sz="3200" dirty="0">
              <a:latin typeface="Arial"/>
              <a:cs typeface="Arial"/>
            </a:endParaRPr>
          </a:p>
        </p:txBody>
      </p:sp>
      <p:pic>
        <p:nvPicPr>
          <p:cNvPr id="55300" name="Picture 4" descr="05-25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979" r="-3979"/>
          <a:stretch>
            <a:fillRect/>
          </a:stretch>
        </p:blipFill>
        <p:spPr/>
      </p:pic>
      <p:sp>
        <p:nvSpPr>
          <p:cNvPr id="55299" name="Rectangle 3"/>
          <p:cNvSpPr>
            <a:spLocks noGrp="1" noChangeArrowheads="1"/>
          </p:cNvSpPr>
          <p:nvPr>
            <p:ph sz="half" idx="2"/>
          </p:nvPr>
        </p:nvSpPr>
        <p:spPr/>
        <p:txBody>
          <a:bodyPr>
            <a:normAutofit/>
          </a:bodyPr>
          <a:lstStyle/>
          <a:p>
            <a:endParaRPr lang="en-GB" sz="2000" dirty="0" smtClean="0"/>
          </a:p>
          <a:p>
            <a:pPr marL="0" indent="0">
              <a:buNone/>
            </a:pPr>
            <a:endParaRPr lang="en-GB" sz="2000" dirty="0" smtClean="0">
              <a:latin typeface="Arial"/>
              <a:cs typeface="Arial"/>
            </a:endParaRPr>
          </a:p>
          <a:p>
            <a:r>
              <a:rPr lang="el-GR" sz="2000" dirty="0" smtClean="0">
                <a:latin typeface="Arial"/>
                <a:cs typeface="Arial"/>
              </a:rPr>
              <a:t>Κηλ</a:t>
            </a:r>
            <a:r>
              <a:rPr lang="el-GR" altLang="ja-JP" sz="2000" dirty="0" smtClean="0">
                <a:latin typeface="Arial"/>
                <a:cs typeface="Arial"/>
              </a:rPr>
              <a:t>ίδες </a:t>
            </a:r>
            <a:r>
              <a:rPr lang="el-GR" altLang="ja-JP" sz="2000" dirty="0">
                <a:latin typeface="Arial"/>
                <a:cs typeface="Arial"/>
              </a:rPr>
              <a:t>του ήλιου (μη τέλειο </a:t>
            </a:r>
            <a:r>
              <a:rPr lang="el-GR" altLang="ja-JP" sz="2000" dirty="0" smtClean="0">
                <a:latin typeface="Arial"/>
                <a:cs typeface="Arial"/>
              </a:rPr>
              <a:t>σώμα)</a:t>
            </a:r>
            <a:endParaRPr lang="el-GR" altLang="ja-JP" sz="2000" dirty="0">
              <a:latin typeface="Arial"/>
              <a:cs typeface="Arial"/>
            </a:endParaRPr>
          </a:p>
          <a:p>
            <a:r>
              <a:rPr lang="el-GR" altLang="ja-JP" sz="2000" dirty="0">
                <a:latin typeface="Arial"/>
                <a:cs typeface="Arial"/>
              </a:rPr>
              <a:t>Μη σφαιρικό σχήμα του Κρόνου (με «αυτιά» που αλλάζουν σχήμα---δακτύλιος)</a:t>
            </a:r>
            <a:endParaRPr lang="el-GR" sz="2000" dirty="0">
              <a:latin typeface="Arial"/>
              <a:cs typeface="Arial"/>
            </a:endParaRPr>
          </a:p>
        </p:txBody>
      </p:sp>
    </p:spTree>
    <p:extLst>
      <p:ext uri="{BB962C8B-B14F-4D97-AF65-F5344CB8AC3E}">
        <p14:creationId xmlns:p14="http://schemas.microsoft.com/office/powerpoint/2010/main" val="11350838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idx="4294967295"/>
          </p:nvPr>
        </p:nvSpPr>
        <p:spPr>
          <a:xfrm>
            <a:off x="770084" y="747232"/>
            <a:ext cx="7499350" cy="5105400"/>
          </a:xfrm>
        </p:spPr>
        <p:txBody>
          <a:bodyPr>
            <a:normAutofit fontScale="85000" lnSpcReduction="10000"/>
          </a:bodyPr>
          <a:lstStyle/>
          <a:p>
            <a:endParaRPr lang="el-GR" sz="1800" dirty="0" smtClean="0">
              <a:latin typeface="Arial"/>
              <a:cs typeface="Arial"/>
            </a:endParaRPr>
          </a:p>
          <a:p>
            <a:r>
              <a:rPr lang="el-GR" sz="1800" dirty="0" smtClean="0">
                <a:latin typeface="Arial"/>
                <a:cs typeface="Arial"/>
              </a:rPr>
              <a:t>Μετ</a:t>
            </a:r>
            <a:r>
              <a:rPr lang="el-GR" altLang="ja-JP" sz="1800" dirty="0" smtClean="0">
                <a:latin typeface="Arial"/>
                <a:cs typeface="Arial"/>
              </a:rPr>
              <a:t>ά </a:t>
            </a:r>
            <a:r>
              <a:rPr lang="el-GR" altLang="ja-JP" sz="1800" dirty="0">
                <a:latin typeface="Arial"/>
                <a:cs typeface="Arial"/>
              </a:rPr>
              <a:t>τις αστρονομικές ανακαλύψεις του 1610 ο Γαλιλαίος εγκαταλείπει κάθε επιφυλακτική στάση έναντι του Κοπερνίκειου συστήματος</a:t>
            </a:r>
            <a:r>
              <a:rPr lang="el-GR" altLang="ja-JP" sz="1800" dirty="0" smtClean="0">
                <a:latin typeface="Arial"/>
                <a:cs typeface="Arial"/>
              </a:rPr>
              <a:t>.</a:t>
            </a:r>
            <a:endParaRPr lang="el-GR" altLang="ja-JP" sz="1800" dirty="0">
              <a:latin typeface="Arial"/>
              <a:cs typeface="Arial"/>
            </a:endParaRPr>
          </a:p>
          <a:p>
            <a:r>
              <a:rPr lang="el-GR" altLang="ja-JP" sz="1800" dirty="0">
                <a:latin typeface="Arial"/>
                <a:cs typeface="Arial"/>
              </a:rPr>
              <a:t>Γράφει στον Ιουλιανό των </a:t>
            </a:r>
            <a:r>
              <a:rPr lang="el-GR" altLang="ja-JP" sz="1800" dirty="0" smtClean="0">
                <a:latin typeface="Arial"/>
                <a:cs typeface="Arial"/>
              </a:rPr>
              <a:t>Μεδίκων</a:t>
            </a:r>
            <a:r>
              <a:rPr lang="el-GR" altLang="ja-JP" sz="1800" dirty="0">
                <a:solidFill>
                  <a:srgbClr val="660066"/>
                </a:solidFill>
                <a:latin typeface="Arial"/>
                <a:cs typeface="Arial"/>
              </a:rPr>
              <a:t>:</a:t>
            </a:r>
            <a:r>
              <a:rPr lang="el-GR" altLang="ja-JP" sz="1800" dirty="0" smtClean="0">
                <a:solidFill>
                  <a:srgbClr val="660066"/>
                </a:solidFill>
                <a:latin typeface="Arial"/>
                <a:cs typeface="Arial"/>
              </a:rPr>
              <a:t> </a:t>
            </a:r>
            <a:r>
              <a:rPr lang="el-GR" sz="1800" dirty="0">
                <a:solidFill>
                  <a:srgbClr val="660066"/>
                </a:solidFill>
                <a:latin typeface="Arial"/>
                <a:cs typeface="Arial"/>
              </a:rPr>
              <a:t>« </a:t>
            </a:r>
            <a:r>
              <a:rPr lang="el-GR" altLang="ja-JP" sz="1800" dirty="0">
                <a:solidFill>
                  <a:srgbClr val="660066"/>
                </a:solidFill>
                <a:latin typeface="Arial"/>
                <a:cs typeface="Arial"/>
              </a:rPr>
              <a:t>έχουμε φρόνιμες και ασφαλείς αποδείξεις δύο εξαιρετικά σημαντικών ζητημάτων τα οποία μέχρι τώρα απασχόλησαν και αμφισβητήθηκαν από τα μεγαλύτερα πνεύματα του κόσμου»:</a:t>
            </a:r>
          </a:p>
          <a:p>
            <a:pPr lvl="1"/>
            <a:r>
              <a:rPr lang="el-GR" altLang="ja-JP" sz="1800" dirty="0">
                <a:latin typeface="Arial"/>
                <a:cs typeface="Arial"/>
              </a:rPr>
              <a:t>Ό,τι οι πλανήτες είναι σκιερά σώματα</a:t>
            </a:r>
          </a:p>
          <a:p>
            <a:pPr lvl="1"/>
            <a:r>
              <a:rPr lang="el-GR" altLang="ja-JP" sz="1800" dirty="0">
                <a:latin typeface="Arial"/>
                <a:cs typeface="Arial"/>
              </a:rPr>
              <a:t>Ό,τι οι πλανήτες περιστρέφονται γύρω από τον Ήλιο</a:t>
            </a:r>
          </a:p>
          <a:p>
            <a:pPr lvl="1">
              <a:buFontTx/>
              <a:buNone/>
            </a:pPr>
            <a:endParaRPr lang="el-GR" altLang="ja-JP" sz="1400" dirty="0">
              <a:latin typeface="Arial"/>
              <a:cs typeface="Arial"/>
            </a:endParaRPr>
          </a:p>
          <a:p>
            <a:r>
              <a:rPr lang="el-GR" sz="1800" dirty="0">
                <a:latin typeface="Arial"/>
                <a:cs typeface="Arial"/>
              </a:rPr>
              <a:t>Ανακοιν</a:t>
            </a:r>
            <a:r>
              <a:rPr lang="el-GR" altLang="ja-JP" sz="1800" dirty="0">
                <a:latin typeface="Arial"/>
                <a:cs typeface="Arial"/>
              </a:rPr>
              <a:t>ώνει στο γραμματέα του μεγάλου δούκα των </a:t>
            </a:r>
            <a:r>
              <a:rPr lang="el-GR" altLang="ja-JP" sz="1800" dirty="0" smtClean="0">
                <a:latin typeface="Arial"/>
                <a:cs typeface="Arial"/>
              </a:rPr>
              <a:t>Μεδίκων </a:t>
            </a:r>
            <a:r>
              <a:rPr lang="el-GR" altLang="ja-JP" sz="1800" dirty="0">
                <a:latin typeface="Arial"/>
                <a:cs typeface="Arial"/>
              </a:rPr>
              <a:t>τα σχέδια του για τη συγγραφή βιβλίων σχετικά με το σύστημα και τη συγκρότηση του σύμπαντος, για την τοπική κίνηση, για τη μηχανική και για φαινόμενα όπως οι παλίρροιες.</a:t>
            </a:r>
          </a:p>
          <a:p>
            <a:pPr marL="0" indent="0">
              <a:buNone/>
            </a:pPr>
            <a:endParaRPr lang="en-GB" sz="1800" dirty="0" smtClean="0">
              <a:latin typeface="Arial"/>
              <a:cs typeface="Arial"/>
            </a:endParaRPr>
          </a:p>
          <a:p>
            <a:r>
              <a:rPr lang="el-GR" sz="1800" dirty="0" smtClean="0">
                <a:latin typeface="Arial"/>
                <a:cs typeface="Arial"/>
              </a:rPr>
              <a:t>Η </a:t>
            </a:r>
            <a:r>
              <a:rPr lang="el-GR" sz="1800" dirty="0">
                <a:latin typeface="Arial"/>
                <a:cs typeface="Arial"/>
              </a:rPr>
              <a:t>ν</a:t>
            </a:r>
            <a:r>
              <a:rPr lang="el-GR" altLang="ja-JP" sz="1800" dirty="0">
                <a:latin typeface="Arial"/>
                <a:cs typeface="Arial"/>
              </a:rPr>
              <a:t>έα φυσική και νέα αστρονομία δεν έπρεπε να αποδείξουν μόνο την κοπερνίκεια αλήθεια, αλλά και να θεμελιώσουν μια νέα επιστήμη της φύσης.</a:t>
            </a:r>
            <a:endParaRPr lang="el-GR" altLang="ja-JP" sz="1600" dirty="0">
              <a:latin typeface="Arial"/>
              <a:cs typeface="Arial"/>
            </a:endParaRPr>
          </a:p>
          <a:p>
            <a:pPr>
              <a:lnSpc>
                <a:spcPct val="90000"/>
              </a:lnSpc>
            </a:pPr>
            <a:endParaRPr lang="el-GR" altLang="ja-JP" sz="1600" dirty="0">
              <a:latin typeface="Arial"/>
              <a:cs typeface="Arial"/>
            </a:endParaRPr>
          </a:p>
          <a:p>
            <a:pPr>
              <a:lnSpc>
                <a:spcPct val="90000"/>
              </a:lnSpc>
            </a:pPr>
            <a:endParaRPr lang="el-GR" sz="1600" dirty="0">
              <a:latin typeface="Arial"/>
              <a:cs typeface="Arial"/>
            </a:endParaRPr>
          </a:p>
        </p:txBody>
      </p:sp>
    </p:spTree>
    <p:extLst>
      <p:ext uri="{BB962C8B-B14F-4D97-AF65-F5344CB8AC3E}">
        <p14:creationId xmlns:p14="http://schemas.microsoft.com/office/powerpoint/2010/main" val="42135298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250" y="793749"/>
            <a:ext cx="7429500" cy="5262980"/>
          </a:xfrm>
          <a:prstGeom prst="rect">
            <a:avLst/>
          </a:prstGeom>
          <a:noFill/>
        </p:spPr>
        <p:txBody>
          <a:bodyPr wrap="square" rtlCol="0">
            <a:spAutoFit/>
          </a:bodyPr>
          <a:lstStyle/>
          <a:p>
            <a:pPr marL="285750" indent="-285750">
              <a:buFont typeface="Arial"/>
              <a:buChar char="•"/>
            </a:pPr>
            <a:r>
              <a:rPr lang="el-GR" sz="1600" dirty="0" smtClean="0">
                <a:latin typeface="Arial"/>
                <a:cs typeface="Arial"/>
              </a:rPr>
              <a:t>Ο Γαλιλαίος δεν έγινε φιλόσοφος και μαθηματικών του μεγάλου δούκα εξαιτίας της συνεισφοράς του στην απόδειξη της κοπερνίκειας υπόθεσης.</a:t>
            </a:r>
          </a:p>
          <a:p>
            <a:pPr marL="285750" indent="-285750">
              <a:buFont typeface="Arial"/>
              <a:buChar char="•"/>
            </a:pPr>
            <a:endParaRPr lang="el-GR" sz="1600" dirty="0">
              <a:latin typeface="Arial"/>
              <a:cs typeface="Arial"/>
            </a:endParaRPr>
          </a:p>
          <a:p>
            <a:pPr marL="285750" indent="-285750">
              <a:buFont typeface="Arial"/>
              <a:buChar char="•"/>
            </a:pPr>
            <a:r>
              <a:rPr lang="el-GR" sz="1600" dirty="0" smtClean="0">
                <a:latin typeface="Arial"/>
                <a:cs typeface="Arial"/>
              </a:rPr>
              <a:t>Οι Μέδικοι αντάμειψαν τις ανακαλύψεις του όχι εξαιτίας της τεχνολογικής χρησιμότητας ή της επιστημονικής σημασίας τους, αλλά επειδή τις εκτίμησαν ως εξωτικά θεάματα, ως αξιοπερίεργα.</a:t>
            </a:r>
          </a:p>
          <a:p>
            <a:pPr marL="285750" indent="-285750">
              <a:buFont typeface="Arial"/>
              <a:buChar char="•"/>
            </a:pPr>
            <a:endParaRPr lang="el-GR" sz="1600" dirty="0">
              <a:latin typeface="Arial"/>
              <a:cs typeface="Arial"/>
            </a:endParaRPr>
          </a:p>
          <a:p>
            <a:pPr marL="285750" indent="-285750">
              <a:buFont typeface="Arial"/>
              <a:buChar char="•"/>
            </a:pPr>
            <a:r>
              <a:rPr lang="el-GR" sz="1600" dirty="0" smtClean="0">
                <a:latin typeface="Arial"/>
                <a:cs typeface="Arial"/>
              </a:rPr>
              <a:t>Πριν το 1610 οι προσπάθειες του Γαλιλαίου να μετακινηθεί στην αυλή των Μεδίκων είχαν αποτύχει.</a:t>
            </a:r>
          </a:p>
          <a:p>
            <a:pPr marL="285750" indent="-285750">
              <a:buFont typeface="Arial"/>
              <a:buChar char="•"/>
            </a:pPr>
            <a:endParaRPr lang="el-GR" sz="1600" dirty="0">
              <a:latin typeface="Arial"/>
              <a:cs typeface="Arial"/>
            </a:endParaRPr>
          </a:p>
          <a:p>
            <a:pPr marL="285750" indent="-285750">
              <a:buFont typeface="Arial"/>
              <a:buChar char="•"/>
            </a:pPr>
            <a:r>
              <a:rPr lang="el-GR" sz="1600" dirty="0" smtClean="0">
                <a:latin typeface="Arial"/>
                <a:cs typeface="Arial"/>
              </a:rPr>
              <a:t>Ο Γαλιλαίος μετά το 1604 είχε προσπαθήσει πολλές φορές να φύγει από το πανεπιστήμιο (όχι μόνο για καλύτερες απολαβές και απαλλαγή από τη διδασκαλία):</a:t>
            </a:r>
          </a:p>
          <a:p>
            <a:pPr marL="285750" indent="-285750">
              <a:buFont typeface="Arial"/>
              <a:buChar char="•"/>
            </a:pPr>
            <a:endParaRPr lang="el-GR" sz="1600" dirty="0">
              <a:latin typeface="Arial"/>
              <a:cs typeface="Arial"/>
            </a:endParaRPr>
          </a:p>
          <a:p>
            <a:pPr marL="742950" lvl="1" indent="-285750">
              <a:buFont typeface="Arial"/>
              <a:buChar char="•"/>
            </a:pPr>
            <a:r>
              <a:rPr lang="el-GR" sz="1600" dirty="0" smtClean="0">
                <a:latin typeface="Arial"/>
                <a:cs typeface="Arial"/>
              </a:rPr>
              <a:t>Ήλπιζε ότι θα απέφευγε τους περιορισμούς της ιεράρχησης των επιστημών που χαρακτήριζε το πανεπιστήμιο, όπου οι μαθηματικοί υστερούσαν των φιλοσόφων.</a:t>
            </a:r>
          </a:p>
          <a:p>
            <a:pPr marL="285750" indent="-285750">
              <a:buFont typeface="Arial"/>
              <a:buChar char="•"/>
            </a:pPr>
            <a:endParaRPr lang="el-GR" sz="1600" dirty="0">
              <a:latin typeface="Arial"/>
              <a:cs typeface="Arial"/>
            </a:endParaRPr>
          </a:p>
          <a:p>
            <a:pPr marL="742950" lvl="1" indent="-285750">
              <a:buFont typeface="Arial"/>
              <a:buChar char="•"/>
            </a:pPr>
            <a:r>
              <a:rPr lang="el-GR" sz="1600" dirty="0" smtClean="0">
                <a:latin typeface="Arial"/>
                <a:cs typeface="Arial"/>
              </a:rPr>
              <a:t>Η φιλοσοφία μελετούσε τις πραγματικές αιτίες των φυσικών φαινομένων, ενώ τα μαθηματικά μπορούσαν να ασχοληθούν μόνο με τις ποσοτικές όψεις τους.</a:t>
            </a:r>
            <a:endParaRPr lang="en-US" sz="1600" dirty="0">
              <a:latin typeface="Arial"/>
              <a:cs typeface="Arial"/>
            </a:endParaRPr>
          </a:p>
        </p:txBody>
      </p:sp>
    </p:spTree>
    <p:extLst>
      <p:ext uri="{BB962C8B-B14F-4D97-AF65-F5344CB8AC3E}">
        <p14:creationId xmlns:p14="http://schemas.microsoft.com/office/powerpoint/2010/main" val="969716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020778" y="997649"/>
            <a:ext cx="4676954" cy="5208848"/>
          </a:xfrm>
        </p:spPr>
        <p:txBody>
          <a:bodyPr>
            <a:normAutofit/>
          </a:bodyPr>
          <a:lstStyle/>
          <a:p>
            <a:r>
              <a:rPr lang="en-US" sz="1800" dirty="0" smtClean="0">
                <a:latin typeface="Arial"/>
                <a:cs typeface="Arial"/>
              </a:rPr>
              <a:t>E</a:t>
            </a:r>
            <a:r>
              <a:rPr lang="el-GR" sz="1800" dirty="0" smtClean="0">
                <a:latin typeface="Arial"/>
                <a:cs typeface="Arial"/>
              </a:rPr>
              <a:t>άν κάποιος μαθηματικός δεν μπορούσε να γίνει φιλόσοφος στο πανεπιστήμιο, μπορούσε να πετύχει κάτι τέτοιο στην αυλή.</a:t>
            </a:r>
          </a:p>
          <a:p>
            <a:r>
              <a:rPr lang="el-GR" sz="1800" dirty="0" smtClean="0">
                <a:latin typeface="Arial"/>
                <a:cs typeface="Arial"/>
              </a:rPr>
              <a:t>Το γνωσιακό και γνωσιακό στάτους του καθενός δεν καθοριζόταν από τον επιστημονικό του κλάδο, αλλά από την εύνοια του ηγεμόνα.</a:t>
            </a:r>
          </a:p>
          <a:p>
            <a:r>
              <a:rPr lang="el-GR" sz="1800" dirty="0" smtClean="0">
                <a:latin typeface="Arial"/>
                <a:cs typeface="Arial"/>
              </a:rPr>
              <a:t>Η αυλή αποτελούσε έναν κοινωνικό θεσμό, όπου ο Γαλιλαίος μπορούσε να αποκτήσει τον τίτλο του φιλοσόφου, ο οποίος με τη σειρά του, θα του προσέφερε τη θέση για να υποστηρίξει νόμιμα τη φιλοσοφική σημασία της κοπερνίκειας θεωρίας και τη μαθηματική ανάλυση των φυσικών φαινομένων.</a:t>
            </a:r>
            <a:endParaRPr lang="en-US" sz="1800" dirty="0">
              <a:latin typeface="Arial"/>
              <a:cs typeface="Arial"/>
            </a:endParaRPr>
          </a:p>
        </p:txBody>
      </p:sp>
      <p:pic>
        <p:nvPicPr>
          <p:cNvPr id="5" name="Content Placeholder 4" descr="Galileo-Medici.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l="-8404" r="-8404"/>
          <a:stretch>
            <a:fillRect/>
          </a:stretch>
        </p:blipFill>
        <p:spPr>
          <a:xfrm>
            <a:off x="455253" y="1440970"/>
            <a:ext cx="3565525" cy="3927475"/>
          </a:xfrm>
        </p:spPr>
      </p:pic>
    </p:spTree>
    <p:extLst>
      <p:ext uri="{BB962C8B-B14F-4D97-AF65-F5344CB8AC3E}">
        <p14:creationId xmlns:p14="http://schemas.microsoft.com/office/powerpoint/2010/main" val="1023821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l-GR" sz="3200" dirty="0" smtClean="0">
                <a:latin typeface="Arial"/>
                <a:cs typeface="Arial"/>
              </a:rPr>
              <a:t>Μέδικοι και δορυφόροι του Δία</a:t>
            </a:r>
            <a:endParaRPr lang="en-US" sz="3200" dirty="0">
              <a:latin typeface="Arial"/>
              <a:cs typeface="Arial"/>
            </a:endParaRPr>
          </a:p>
        </p:txBody>
      </p:sp>
      <p:sp>
        <p:nvSpPr>
          <p:cNvPr id="4" name="Content Placeholder 3"/>
          <p:cNvSpPr>
            <a:spLocks noGrp="1"/>
          </p:cNvSpPr>
          <p:nvPr>
            <p:ph sz="half" idx="1"/>
          </p:nvPr>
        </p:nvSpPr>
        <p:spPr>
          <a:xfrm>
            <a:off x="900111" y="1809230"/>
            <a:ext cx="3566160" cy="4266133"/>
          </a:xfrm>
        </p:spPr>
        <p:txBody>
          <a:bodyPr>
            <a:normAutofit fontScale="70000" lnSpcReduction="20000"/>
          </a:bodyPr>
          <a:lstStyle/>
          <a:p>
            <a:pPr>
              <a:lnSpc>
                <a:spcPct val="110000"/>
              </a:lnSpc>
            </a:pPr>
            <a:r>
              <a:rPr lang="el-GR" sz="2200" dirty="0" smtClean="0">
                <a:latin typeface="Arial"/>
                <a:cs typeface="Arial"/>
              </a:rPr>
              <a:t>Υπάρχουν </a:t>
            </a:r>
            <a:r>
              <a:rPr lang="el-GR" sz="2200" dirty="0">
                <a:latin typeface="Arial"/>
                <a:cs typeface="Arial"/>
              </a:rPr>
              <a:t>συγκεκριμένοι λόγοι που εξηγούν το ενδιαφέρον των Μεδίκων για τους δορυφόρους του </a:t>
            </a:r>
            <a:r>
              <a:rPr lang="el-GR" sz="2200" dirty="0" smtClean="0">
                <a:latin typeface="Arial"/>
                <a:cs typeface="Arial"/>
              </a:rPr>
              <a:t>Δία:</a:t>
            </a:r>
            <a:endParaRPr lang="en-GB" sz="2200" dirty="0" smtClean="0">
              <a:latin typeface="Arial"/>
              <a:cs typeface="Arial"/>
            </a:endParaRPr>
          </a:p>
          <a:p>
            <a:pPr>
              <a:lnSpc>
                <a:spcPct val="110000"/>
              </a:lnSpc>
            </a:pPr>
            <a:r>
              <a:rPr lang="el-GR" sz="2200" dirty="0" smtClean="0">
                <a:latin typeface="Arial"/>
                <a:cs typeface="Arial"/>
              </a:rPr>
              <a:t>Ο </a:t>
            </a:r>
            <a:r>
              <a:rPr lang="el-GR" sz="2200" dirty="0">
                <a:latin typeface="Arial"/>
                <a:cs typeface="Arial"/>
              </a:rPr>
              <a:t>Γαλιλαίος τους παρουσίασε ως μνημεία της δυναστείας των Μεδίκων, με μοναδική διάρκεια και παγκόσμια αναγνώριση (για όσους είχαν τηλεσκόπια</a:t>
            </a:r>
            <a:r>
              <a:rPr lang="el-GR" sz="2200" dirty="0" smtClean="0">
                <a:latin typeface="Arial"/>
                <a:cs typeface="Arial"/>
              </a:rPr>
              <a:t>)</a:t>
            </a:r>
            <a:r>
              <a:rPr lang="en-GB" sz="2200" dirty="0" smtClean="0">
                <a:latin typeface="Arial"/>
                <a:cs typeface="Arial"/>
              </a:rPr>
              <a:t>.</a:t>
            </a:r>
            <a:endParaRPr lang="el-GR" sz="2200" dirty="0">
              <a:latin typeface="Arial"/>
              <a:cs typeface="Arial"/>
            </a:endParaRPr>
          </a:p>
          <a:p>
            <a:pPr>
              <a:lnSpc>
                <a:spcPct val="110000"/>
              </a:lnSpc>
            </a:pPr>
            <a:r>
              <a:rPr lang="el-GR" sz="2200" dirty="0">
                <a:latin typeface="Arial"/>
                <a:cs typeface="Arial"/>
              </a:rPr>
              <a:t>Οι Μέδικοι εδραιώθηκαν στα μέσα του 16</a:t>
            </a:r>
            <a:r>
              <a:rPr lang="el-GR" sz="2200" baseline="30000" dirty="0">
                <a:latin typeface="Arial"/>
                <a:cs typeface="Arial"/>
              </a:rPr>
              <a:t>ου</a:t>
            </a:r>
            <a:r>
              <a:rPr lang="el-GR" sz="2200" dirty="0">
                <a:latin typeface="Arial"/>
                <a:cs typeface="Arial"/>
              </a:rPr>
              <a:t> αιώνα από τον Κόζιμο Α’, και δημιούργησαν μια μυθολογία σύμφωνα με την οποία υπήρχε μια αναλογία μεταξύ του κόσμου και του Κόζιμο (ο Δίας συνδέθηκε με τον Κόζιμο Α’, τον πρώτο από τους «Μεδίκειους θεούς</a:t>
            </a:r>
            <a:r>
              <a:rPr lang="el-GR" sz="2200" dirty="0" smtClean="0">
                <a:latin typeface="Arial"/>
                <a:cs typeface="Arial"/>
              </a:rPr>
              <a:t>»</a:t>
            </a:r>
            <a:r>
              <a:rPr lang="en-GB" sz="2200" dirty="0" smtClean="0">
                <a:latin typeface="Arial"/>
                <a:cs typeface="Arial"/>
              </a:rPr>
              <a:t>).</a:t>
            </a:r>
            <a:endParaRPr lang="en-US" sz="2200" dirty="0"/>
          </a:p>
          <a:p>
            <a:endParaRPr lang="en-US" dirty="0"/>
          </a:p>
        </p:txBody>
      </p:sp>
      <p:pic>
        <p:nvPicPr>
          <p:cNvPr id="10" name="Content Placeholder 9" descr="jupiter-moons-by-galileo.gif"/>
          <p:cNvPicPr>
            <a:picLocks noGrp="1" noChangeAspect="1"/>
          </p:cNvPicPr>
          <p:nvPr>
            <p:ph sz="half" idx="2"/>
          </p:nvPr>
        </p:nvPicPr>
        <p:blipFill>
          <a:blip r:embed="rId2">
            <a:extLst>
              <a:ext uri="{28A0092B-C50C-407E-A947-70E740481C1C}">
                <a14:useLocalDpi xmlns:a14="http://schemas.microsoft.com/office/drawing/2010/main" val="0"/>
              </a:ext>
            </a:extLst>
          </a:blip>
          <a:srcRect l="-4934" r="-4934"/>
          <a:stretch>
            <a:fillRect/>
          </a:stretch>
        </p:blipFill>
        <p:spPr>
          <a:xfrm>
            <a:off x="4779983" y="1809230"/>
            <a:ext cx="3566160" cy="3927475"/>
          </a:xfrm>
        </p:spPr>
      </p:pic>
    </p:spTree>
    <p:extLst>
      <p:ext uri="{BB962C8B-B14F-4D97-AF65-F5344CB8AC3E}">
        <p14:creationId xmlns:p14="http://schemas.microsoft.com/office/powerpoint/2010/main" val="1016787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3200" dirty="0">
                <a:latin typeface="Arial"/>
                <a:cs typeface="Arial"/>
              </a:rPr>
              <a:t>Μέδικοι και δορυφόροι του Δία</a:t>
            </a:r>
            <a:endParaRPr lang="en-US" sz="3200" dirty="0"/>
          </a:p>
        </p:txBody>
      </p:sp>
      <p:sp>
        <p:nvSpPr>
          <p:cNvPr id="5" name="Content Placeholder 4"/>
          <p:cNvSpPr>
            <a:spLocks noGrp="1"/>
          </p:cNvSpPr>
          <p:nvPr>
            <p:ph sz="half" idx="1"/>
          </p:nvPr>
        </p:nvSpPr>
        <p:spPr>
          <a:xfrm>
            <a:off x="900111" y="1964992"/>
            <a:ext cx="3748088" cy="4110372"/>
          </a:xfrm>
        </p:spPr>
        <p:txBody>
          <a:bodyPr>
            <a:normAutofit fontScale="85000" lnSpcReduction="10000"/>
          </a:bodyPr>
          <a:lstStyle/>
          <a:p>
            <a:r>
              <a:rPr lang="el-GR" sz="1800" dirty="0" smtClean="0">
                <a:latin typeface="Arial"/>
                <a:cs typeface="Arial"/>
              </a:rPr>
              <a:t>Στην αφιέρωση του </a:t>
            </a:r>
            <a:r>
              <a:rPr lang="el-GR" sz="1800" i="1" dirty="0" smtClean="0">
                <a:latin typeface="Arial"/>
                <a:cs typeface="Arial"/>
              </a:rPr>
              <a:t>Αγγελιοφόρου των άστρων </a:t>
            </a:r>
            <a:r>
              <a:rPr lang="el-GR" sz="1800" dirty="0" smtClean="0">
                <a:latin typeface="Arial"/>
                <a:cs typeface="Arial"/>
              </a:rPr>
              <a:t>στον Κόζιμο Β΄, ο Γαλιλαίος εισάγει την αναλογία μεταξύ των Μεδίκειων Άστρων και των αρετών του Κόζιμο Α΄. </a:t>
            </a:r>
            <a:endParaRPr lang="en-GB" sz="1800" dirty="0" smtClean="0">
              <a:latin typeface="Arial"/>
              <a:cs typeface="Arial"/>
            </a:endParaRPr>
          </a:p>
          <a:p>
            <a:r>
              <a:rPr lang="el-GR" sz="1800" dirty="0" smtClean="0">
                <a:latin typeface="Arial"/>
                <a:cs typeface="Arial"/>
              </a:rPr>
              <a:t>Συμφωνα με τον Γαλιλαίο ο νεαρός Κόζιμο απέκτησε τις αρετές του απευθείας από τον Δία, ο οποίος βρισκόταν ακριβώς πάνω από τον ορίζοντα τη στιγμή της γέννησής του.</a:t>
            </a:r>
            <a:endParaRPr lang="en-GB" sz="1800" dirty="0" smtClean="0">
              <a:latin typeface="Arial"/>
              <a:cs typeface="Arial"/>
            </a:endParaRPr>
          </a:p>
          <a:p>
            <a:r>
              <a:rPr lang="en-GB" sz="1800" dirty="0" smtClean="0">
                <a:latin typeface="Arial"/>
                <a:cs typeface="Arial"/>
              </a:rPr>
              <a:t>O </a:t>
            </a:r>
            <a:r>
              <a:rPr lang="el-GR" sz="1800" dirty="0" smtClean="0">
                <a:latin typeface="Arial"/>
                <a:cs typeface="Arial"/>
              </a:rPr>
              <a:t>Γαλιλαίος θα μπορούσε να αφιερώσει τους πλανήτες σε οποιονδήποτε πάτρωνα, αλλά μόνο οι Μέδικοι ήταν σε θέση να εκτιμήσουν πλήρως τη μυθολογική σημασία των ανακαλύψεών του.</a:t>
            </a:r>
            <a:endParaRPr lang="en-US" sz="1800" dirty="0">
              <a:latin typeface="Arial"/>
              <a:cs typeface="Arial"/>
            </a:endParaRPr>
          </a:p>
        </p:txBody>
      </p:sp>
      <p:pic>
        <p:nvPicPr>
          <p:cNvPr id="7" name="Content Placeholder 6" descr="Cosimo_ii.jpg"/>
          <p:cNvPicPr>
            <a:picLocks noGrp="1" noChangeAspect="1"/>
          </p:cNvPicPr>
          <p:nvPr>
            <p:ph sz="half" idx="2"/>
          </p:nvPr>
        </p:nvPicPr>
        <p:blipFill>
          <a:blip r:embed="rId2">
            <a:extLst>
              <a:ext uri="{28A0092B-C50C-407E-A947-70E740481C1C}">
                <a14:useLocalDpi xmlns:a14="http://schemas.microsoft.com/office/drawing/2010/main" val="0"/>
              </a:ext>
            </a:extLst>
          </a:blip>
          <a:srcRect l="-8112" r="-8112"/>
          <a:stretch>
            <a:fillRect/>
          </a:stretch>
        </p:blipFill>
        <p:spPr>
          <a:xfrm>
            <a:off x="4947708" y="1964992"/>
            <a:ext cx="3566160" cy="3927475"/>
          </a:xfrm>
        </p:spPr>
      </p:pic>
    </p:spTree>
    <p:extLst>
      <p:ext uri="{BB962C8B-B14F-4D97-AF65-F5344CB8AC3E}">
        <p14:creationId xmlns:p14="http://schemas.microsoft.com/office/powerpoint/2010/main" val="1186987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sz="half" idx="4294967295"/>
          </p:nvPr>
        </p:nvSpPr>
        <p:spPr>
          <a:xfrm>
            <a:off x="551096" y="1212477"/>
            <a:ext cx="3973513" cy="4664075"/>
          </a:xfrm>
        </p:spPr>
        <p:txBody>
          <a:bodyPr>
            <a:normAutofit/>
          </a:bodyPr>
          <a:lstStyle/>
          <a:p>
            <a:pPr>
              <a:lnSpc>
                <a:spcPct val="90000"/>
              </a:lnSpc>
            </a:pPr>
            <a:endParaRPr lang="el-GR" altLang="ja-JP" sz="1600" dirty="0">
              <a:latin typeface="Arial"/>
              <a:cs typeface="Arial"/>
            </a:endParaRPr>
          </a:p>
          <a:p>
            <a:pPr>
              <a:lnSpc>
                <a:spcPct val="90000"/>
              </a:lnSpc>
            </a:pPr>
            <a:r>
              <a:rPr lang="el-GR" altLang="ja-JP" sz="1800" dirty="0">
                <a:latin typeface="Arial"/>
                <a:cs typeface="Arial"/>
              </a:rPr>
              <a:t>Η αστρονομία του Γαλιλαίου όπως παρουσιάζεται στο </a:t>
            </a:r>
            <a:r>
              <a:rPr lang="el-GR" altLang="ja-JP" sz="1800" i="1" dirty="0">
                <a:latin typeface="Arial"/>
                <a:cs typeface="Arial"/>
              </a:rPr>
              <a:t>Διάλογος περί των δύο κύριων συστημάτων του κόσμου </a:t>
            </a:r>
            <a:r>
              <a:rPr lang="el-GR" altLang="ja-JP" sz="1800" dirty="0">
                <a:latin typeface="Arial"/>
                <a:cs typeface="Arial"/>
              </a:rPr>
              <a:t>(1632) δεν μπορεί να ληφθεί σοβαρά από τους αστρονόμους</a:t>
            </a:r>
          </a:p>
          <a:p>
            <a:pPr lvl="1">
              <a:lnSpc>
                <a:spcPct val="90000"/>
              </a:lnSpc>
            </a:pPr>
            <a:r>
              <a:rPr lang="el-GR" sz="1800" dirty="0">
                <a:latin typeface="Arial"/>
                <a:cs typeface="Arial"/>
              </a:rPr>
              <a:t>Αγνοε</a:t>
            </a:r>
            <a:r>
              <a:rPr lang="el-GR" altLang="ja-JP" sz="1800" dirty="0">
                <a:latin typeface="Arial"/>
                <a:cs typeface="Arial"/>
              </a:rPr>
              <a:t>ί τα συμπεράσματα του Κέπλερ</a:t>
            </a:r>
          </a:p>
          <a:p>
            <a:pPr lvl="1">
              <a:lnSpc>
                <a:spcPct val="90000"/>
              </a:lnSpc>
            </a:pPr>
            <a:r>
              <a:rPr lang="el-GR" altLang="ja-JP" sz="1800" dirty="0">
                <a:latin typeface="Arial"/>
                <a:cs typeface="Arial"/>
              </a:rPr>
              <a:t>Αγνοεί την αναγκαιότητα των επίκυκλων των προγενέστερων θεωριών (θεωρεί δεδομένο ότι όλοι οι πλανήτες κινούνται με κυκλικές τροχιές).</a:t>
            </a:r>
          </a:p>
          <a:p>
            <a:pPr>
              <a:lnSpc>
                <a:spcPct val="90000"/>
              </a:lnSpc>
              <a:buFontTx/>
              <a:buNone/>
            </a:pPr>
            <a:endParaRPr lang="el-GR" sz="1600" dirty="0">
              <a:latin typeface="Arial"/>
              <a:cs typeface="Arial"/>
            </a:endParaRPr>
          </a:p>
          <a:p>
            <a:pPr lvl="1">
              <a:lnSpc>
                <a:spcPct val="90000"/>
              </a:lnSpc>
            </a:pPr>
            <a:endParaRPr lang="el-GR" sz="1600" dirty="0">
              <a:latin typeface="Arial"/>
              <a:cs typeface="Arial"/>
            </a:endParaRPr>
          </a:p>
        </p:txBody>
      </p:sp>
      <p:pic>
        <p:nvPicPr>
          <p:cNvPr id="90115" name="7 - Θέση περιεχομένου" descr="300px-Galileos_Dialogue_Title_Page.png"/>
          <p:cNvPicPr>
            <a:picLocks noGrp="1" noChangeAspect="1"/>
          </p:cNvPicPr>
          <p:nvPr>
            <p:ph sz="half" idx="4294967295"/>
          </p:nvPr>
        </p:nvPicPr>
        <p:blipFill>
          <a:blip r:embed="rId3">
            <a:extLst>
              <a:ext uri="{28A0092B-C50C-407E-A947-70E740481C1C}">
                <a14:useLocalDpi xmlns:a14="http://schemas.microsoft.com/office/drawing/2010/main" val="0"/>
              </a:ext>
            </a:extLst>
          </a:blip>
          <a:srcRect t="-25446" b="-25446"/>
          <a:stretch>
            <a:fillRect/>
          </a:stretch>
        </p:blipFill>
        <p:spPr>
          <a:xfrm>
            <a:off x="4679949" y="1500878"/>
            <a:ext cx="3565525" cy="3927475"/>
          </a:xfrm>
        </p:spPr>
      </p:pic>
    </p:spTree>
    <p:extLst>
      <p:ext uri="{BB962C8B-B14F-4D97-AF65-F5344CB8AC3E}">
        <p14:creationId xmlns:p14="http://schemas.microsoft.com/office/powerpoint/2010/main" val="1514229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4294967295"/>
          </p:nvPr>
        </p:nvSpPr>
        <p:spPr>
          <a:xfrm>
            <a:off x="794046" y="498333"/>
            <a:ext cx="7499350" cy="5999162"/>
          </a:xfrm>
        </p:spPr>
        <p:txBody>
          <a:bodyPr>
            <a:noAutofit/>
          </a:bodyPr>
          <a:lstStyle/>
          <a:p>
            <a:pPr>
              <a:lnSpc>
                <a:spcPct val="90000"/>
              </a:lnSpc>
            </a:pPr>
            <a:r>
              <a:rPr lang="el-GR" sz="1600" dirty="0" smtClean="0">
                <a:latin typeface="Arial"/>
                <a:cs typeface="Arial"/>
              </a:rPr>
              <a:t>Μετά τις παρατηρήσεις του Γαλιλαίου, η </a:t>
            </a:r>
            <a:r>
              <a:rPr lang="el-GR" altLang="ja-JP" sz="1600" dirty="0" smtClean="0">
                <a:latin typeface="Arial"/>
                <a:cs typeface="Arial"/>
              </a:rPr>
              <a:t>επίλυση </a:t>
            </a:r>
            <a:r>
              <a:rPr lang="el-GR" altLang="ja-JP" sz="1600" dirty="0">
                <a:latin typeface="Arial"/>
                <a:cs typeface="Arial"/>
              </a:rPr>
              <a:t>των προβλημάτων φυσικής που προκύπτουν </a:t>
            </a:r>
            <a:r>
              <a:rPr lang="el-GR" altLang="ja-JP" sz="1600" dirty="0" smtClean="0">
                <a:latin typeface="Arial"/>
                <a:cs typeface="Arial"/>
              </a:rPr>
              <a:t>πάνω σε μια κινούμενη </a:t>
            </a:r>
            <a:r>
              <a:rPr lang="el-GR" altLang="ja-JP" sz="1600" dirty="0">
                <a:latin typeface="Arial"/>
                <a:cs typeface="Arial"/>
              </a:rPr>
              <a:t>γη είναι πλέον απαραίτητη</a:t>
            </a:r>
            <a:r>
              <a:rPr lang="el-GR" altLang="ja-JP" sz="1600" dirty="0" smtClean="0">
                <a:latin typeface="Arial"/>
                <a:cs typeface="Arial"/>
              </a:rPr>
              <a:t>.</a:t>
            </a:r>
            <a:endParaRPr lang="el-GR" altLang="ja-JP" sz="1600" dirty="0">
              <a:latin typeface="Arial"/>
              <a:cs typeface="Arial"/>
            </a:endParaRPr>
          </a:p>
          <a:p>
            <a:pPr>
              <a:lnSpc>
                <a:spcPct val="90000"/>
              </a:lnSpc>
            </a:pPr>
            <a:r>
              <a:rPr lang="el-GR" altLang="ja-JP" sz="1600" dirty="0">
                <a:latin typeface="Arial"/>
                <a:cs typeface="Arial"/>
              </a:rPr>
              <a:t>Οι αστρονομικές παρατηρήσεις αποτελούν την αρχή της κατάλυσης της διάκρισης μεταξύ γήινης και ουράνιας περιοχής. </a:t>
            </a:r>
            <a:r>
              <a:rPr lang="el-GR" altLang="ja-JP" sz="1600" dirty="0">
                <a:solidFill>
                  <a:srgbClr val="660066"/>
                </a:solidFill>
                <a:latin typeface="Arial"/>
                <a:cs typeface="Arial"/>
              </a:rPr>
              <a:t>[Υπάρχει ένα μοναδικό είδος ύλης, και άρα ένα μόνο είδος φυσικής κίνησης. Άρα πρέπει να υπάρχει ένα νόμος για την κίνηση ο οποίος θα ισχύει για όλα τα σώματα του σύμπαντος].</a:t>
            </a:r>
          </a:p>
          <a:p>
            <a:pPr>
              <a:lnSpc>
                <a:spcPct val="90000"/>
              </a:lnSpc>
            </a:pPr>
            <a:endParaRPr lang="el-GR" altLang="ja-JP" sz="1600" dirty="0">
              <a:latin typeface="Arial"/>
              <a:cs typeface="Arial"/>
            </a:endParaRPr>
          </a:p>
          <a:p>
            <a:pPr>
              <a:lnSpc>
                <a:spcPct val="90000"/>
              </a:lnSpc>
            </a:pPr>
            <a:r>
              <a:rPr lang="el-GR" altLang="ja-JP" sz="1600" dirty="0">
                <a:latin typeface="Arial"/>
                <a:cs typeface="Arial"/>
              </a:rPr>
              <a:t>Με αυτές τις αλλαγές ήταν απαραίτητη:</a:t>
            </a:r>
          </a:p>
          <a:p>
            <a:pPr lvl="1">
              <a:lnSpc>
                <a:spcPct val="90000"/>
              </a:lnSpc>
            </a:pPr>
            <a:r>
              <a:rPr lang="el-GR" altLang="ja-JP" sz="1600" dirty="0">
                <a:latin typeface="Arial"/>
                <a:cs typeface="Arial"/>
              </a:rPr>
              <a:t>Η καθιέρωση γενικών αρχών σχετικά με τη φύση της κίνησης (ένας νέος τρόπος αντιμετώπισης της κίνησης των σωμάτων σε μια κινούμενη γη) </a:t>
            </a:r>
            <a:r>
              <a:rPr lang="el-GR" altLang="ja-JP" sz="1600" dirty="0">
                <a:solidFill>
                  <a:srgbClr val="660066"/>
                </a:solidFill>
                <a:latin typeface="Arial"/>
                <a:cs typeface="Arial"/>
              </a:rPr>
              <a:t>[Η αλλαγή δεν </a:t>
            </a:r>
            <a:r>
              <a:rPr lang="el-GR" altLang="ja-JP" sz="1600" dirty="0" smtClean="0">
                <a:solidFill>
                  <a:srgbClr val="660066"/>
                </a:solidFill>
                <a:latin typeface="Arial"/>
                <a:cs typeface="Arial"/>
              </a:rPr>
              <a:t>είναι μόνο </a:t>
            </a:r>
            <a:r>
              <a:rPr lang="el-GR" altLang="ja-JP" sz="1600" dirty="0">
                <a:solidFill>
                  <a:srgbClr val="660066"/>
                </a:solidFill>
                <a:latin typeface="Arial"/>
                <a:cs typeface="Arial"/>
              </a:rPr>
              <a:t>από το γεωκεντρικό στο ηλιοκεντρικό σύστημα, αλλά από ένα μαθηματικό πλανητικό μοντέλο σε ένα φυσικό μοντέλο]</a:t>
            </a:r>
          </a:p>
          <a:p>
            <a:pPr>
              <a:lnSpc>
                <a:spcPct val="90000"/>
              </a:lnSpc>
            </a:pPr>
            <a:r>
              <a:rPr lang="el-GR" altLang="ja-JP" sz="1600" dirty="0">
                <a:latin typeface="Arial"/>
                <a:cs typeface="Arial"/>
              </a:rPr>
              <a:t>Τα κύρια προβλήματα προς επίλυση ήταν δύο:</a:t>
            </a:r>
          </a:p>
          <a:p>
            <a:pPr lvl="1">
              <a:lnSpc>
                <a:spcPct val="90000"/>
              </a:lnSpc>
            </a:pPr>
            <a:r>
              <a:rPr lang="el-GR" sz="1600" dirty="0">
                <a:latin typeface="Arial"/>
                <a:cs typeface="Arial"/>
              </a:rPr>
              <a:t>Να απαντηθε</a:t>
            </a:r>
            <a:r>
              <a:rPr lang="el-GR" altLang="ja-JP" sz="1600" dirty="0">
                <a:latin typeface="Arial"/>
                <a:cs typeface="Arial"/>
              </a:rPr>
              <a:t>ί το γιατί τα </a:t>
            </a:r>
            <a:r>
              <a:rPr lang="el-GR" altLang="ja-JP" sz="1600" dirty="0" smtClean="0">
                <a:latin typeface="Arial"/>
                <a:cs typeface="Arial"/>
              </a:rPr>
              <a:t>σώματα σε </a:t>
            </a:r>
            <a:r>
              <a:rPr lang="el-GR" altLang="ja-JP" sz="1600" dirty="0">
                <a:latin typeface="Arial"/>
                <a:cs typeface="Arial"/>
              </a:rPr>
              <a:t>μια κινούμενη γη πέφτουν με τον ίδιο τρόπο που θα έπεφταν σε μια στάσιμη γη.</a:t>
            </a:r>
          </a:p>
          <a:p>
            <a:pPr lvl="1">
              <a:lnSpc>
                <a:spcPct val="90000"/>
              </a:lnSpc>
            </a:pPr>
            <a:r>
              <a:rPr lang="el-GR" altLang="ja-JP" sz="1600" dirty="0">
                <a:latin typeface="Arial"/>
                <a:cs typeface="Arial"/>
              </a:rPr>
              <a:t>Να διατυπωθούν νέες αρχές για την κίνηση των σωμάτων σε ελεύθερη πτώση</a:t>
            </a:r>
            <a:endParaRPr lang="el-GR" sz="1600" dirty="0">
              <a:latin typeface="Arial"/>
              <a:cs typeface="Arial"/>
            </a:endParaRPr>
          </a:p>
        </p:txBody>
      </p:sp>
    </p:spTree>
    <p:extLst>
      <p:ext uri="{BB962C8B-B14F-4D97-AF65-F5344CB8AC3E}">
        <p14:creationId xmlns:p14="http://schemas.microsoft.com/office/powerpoint/2010/main" val="3253438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p:txBody>
          <a:bodyPr/>
          <a:lstStyle/>
          <a:p>
            <a:pPr algn="l"/>
            <a:r>
              <a:rPr lang="el-GR" sz="3200" dirty="0">
                <a:latin typeface="Arial"/>
                <a:cs typeface="Arial"/>
              </a:rPr>
              <a:t>Η φυσικής της κίνησης</a:t>
            </a:r>
            <a:endParaRPr lang="fr-FR" sz="3200" dirty="0">
              <a:latin typeface="Arial"/>
              <a:cs typeface="Arial"/>
            </a:endParaRPr>
          </a:p>
        </p:txBody>
      </p:sp>
      <p:sp>
        <p:nvSpPr>
          <p:cNvPr id="2051" name="Rectangle 3"/>
          <p:cNvSpPr>
            <a:spLocks noGrp="1" noChangeArrowheads="1"/>
          </p:cNvSpPr>
          <p:nvPr>
            <p:ph idx="1"/>
          </p:nvPr>
        </p:nvSpPr>
        <p:spPr/>
        <p:txBody>
          <a:bodyPr>
            <a:normAutofit fontScale="85000" lnSpcReduction="10000"/>
          </a:bodyPr>
          <a:lstStyle/>
          <a:p>
            <a:r>
              <a:rPr lang="el-GR" sz="1900" dirty="0">
                <a:latin typeface="Arial"/>
                <a:cs typeface="Arial"/>
              </a:rPr>
              <a:t>Απ</a:t>
            </a:r>
            <a:r>
              <a:rPr lang="el-GR" altLang="ja-JP" sz="1900" dirty="0">
                <a:latin typeface="Arial"/>
                <a:cs typeface="Arial"/>
              </a:rPr>
              <a:t>ό την αρχή της σταδιοδρομίας του ο Γαλιλαίος επικεντρώνεται στην κινηματική</a:t>
            </a:r>
            <a:r>
              <a:rPr lang="el-GR" altLang="ja-JP" sz="1900" dirty="0" smtClean="0">
                <a:latin typeface="Arial"/>
                <a:cs typeface="Arial"/>
              </a:rPr>
              <a:t>.</a:t>
            </a:r>
            <a:endParaRPr lang="el-GR" altLang="ja-JP" sz="1900" dirty="0">
              <a:latin typeface="Arial"/>
              <a:cs typeface="Arial"/>
            </a:endParaRPr>
          </a:p>
          <a:p>
            <a:r>
              <a:rPr lang="el-GR" altLang="ja-JP" sz="1900" dirty="0">
                <a:latin typeface="Arial"/>
                <a:cs typeface="Arial"/>
              </a:rPr>
              <a:t>Λίγο μετά το 1590 γράφει το </a:t>
            </a:r>
            <a:r>
              <a:rPr lang="el-GR" altLang="ja-JP" sz="1900" i="1" dirty="0">
                <a:latin typeface="Arial"/>
                <a:cs typeface="Arial"/>
              </a:rPr>
              <a:t>De Motu</a:t>
            </a:r>
            <a:r>
              <a:rPr lang="el-GR" altLang="ja-JP" sz="1900" dirty="0">
                <a:latin typeface="Arial"/>
                <a:cs typeface="Arial"/>
              </a:rPr>
              <a:t> (Περί κινήσεως) </a:t>
            </a:r>
            <a:r>
              <a:rPr lang="el-GR" altLang="ja-JP" sz="1900" dirty="0" smtClean="0">
                <a:latin typeface="Arial"/>
                <a:cs typeface="Arial"/>
              </a:rPr>
              <a:t>το οποίο </a:t>
            </a:r>
            <a:r>
              <a:rPr lang="el-GR" altLang="ja-JP" sz="1900" dirty="0">
                <a:latin typeface="Arial"/>
                <a:cs typeface="Arial"/>
              </a:rPr>
              <a:t>δεν δημοσιεύει ποτέ </a:t>
            </a:r>
            <a:endParaRPr lang="el-GR" altLang="ja-JP" sz="1900" dirty="0">
              <a:solidFill>
                <a:schemeClr val="accent2"/>
              </a:solidFill>
              <a:latin typeface="Arial"/>
              <a:cs typeface="Arial"/>
            </a:endParaRPr>
          </a:p>
          <a:p>
            <a:pPr lvl="1"/>
            <a:r>
              <a:rPr lang="el-GR" altLang="ja-JP" sz="1900" dirty="0" smtClean="0">
                <a:solidFill>
                  <a:schemeClr val="tx1"/>
                </a:solidFill>
                <a:latin typeface="Arial"/>
                <a:cs typeface="Arial"/>
              </a:rPr>
              <a:t>επηρεάζεται </a:t>
            </a:r>
            <a:r>
              <a:rPr lang="el-GR" altLang="ja-JP" sz="1900" dirty="0">
                <a:solidFill>
                  <a:schemeClr val="tx1"/>
                </a:solidFill>
                <a:latin typeface="Arial"/>
                <a:cs typeface="Arial"/>
              </a:rPr>
              <a:t>από την έννοια του impetus. Προσπαθεί να την ερμηνεύσει με μαθηματικούς όρους προκειμένου να συμπληρώσει τη στατική του Αρχιμήδη με μια ποσοτική δυναμική.</a:t>
            </a:r>
          </a:p>
          <a:p>
            <a:pPr lvl="1"/>
            <a:r>
              <a:rPr lang="el-GR" altLang="ja-JP" sz="1900" dirty="0" smtClean="0">
                <a:solidFill>
                  <a:schemeClr val="tx1"/>
                </a:solidFill>
                <a:latin typeface="Arial"/>
                <a:cs typeface="Arial"/>
              </a:rPr>
              <a:t>Είναι κατά </a:t>
            </a:r>
            <a:r>
              <a:rPr lang="el-GR" altLang="ja-JP" sz="1900" dirty="0">
                <a:solidFill>
                  <a:schemeClr val="tx1"/>
                </a:solidFill>
                <a:latin typeface="Arial"/>
                <a:cs typeface="Arial"/>
              </a:rPr>
              <a:t>του Αριστοτέλη (Θεωρεί ότι όλα τα σώματα είναι εγγενώς βαριά και απορρίπτει την </a:t>
            </a:r>
            <a:r>
              <a:rPr lang="el-GR" altLang="ja-JP" sz="1900" dirty="0" smtClean="0">
                <a:solidFill>
                  <a:schemeClr val="tx1"/>
                </a:solidFill>
                <a:latin typeface="Arial"/>
                <a:cs typeface="Arial"/>
              </a:rPr>
              <a:t>ιδιότητς </a:t>
            </a:r>
            <a:r>
              <a:rPr lang="el-GR" altLang="ja-JP" sz="1900" dirty="0">
                <a:solidFill>
                  <a:schemeClr val="tx1"/>
                </a:solidFill>
                <a:latin typeface="Arial"/>
                <a:cs typeface="Arial"/>
              </a:rPr>
              <a:t>της ελαφρότητας/ δεν μπορεί να εξηγήσει τη φύση της </a:t>
            </a:r>
            <a:r>
              <a:rPr lang="en-US" altLang="ja-JP" sz="1900" dirty="0">
                <a:solidFill>
                  <a:schemeClr val="tx1"/>
                </a:solidFill>
                <a:latin typeface="Arial"/>
                <a:cs typeface="Arial"/>
              </a:rPr>
              <a:t>“</a:t>
            </a:r>
            <a:r>
              <a:rPr lang="el-GR" altLang="ja-JP" sz="1900" dirty="0">
                <a:solidFill>
                  <a:schemeClr val="tx1"/>
                </a:solidFill>
                <a:latin typeface="Arial"/>
                <a:cs typeface="Arial"/>
              </a:rPr>
              <a:t>βαρύτητας</a:t>
            </a:r>
            <a:r>
              <a:rPr lang="en-US" altLang="ja-JP" sz="1900" dirty="0">
                <a:solidFill>
                  <a:schemeClr val="tx1"/>
                </a:solidFill>
                <a:latin typeface="Arial"/>
                <a:cs typeface="Arial"/>
              </a:rPr>
              <a:t>”- </a:t>
            </a:r>
            <a:r>
              <a:rPr lang="el-GR" altLang="ja-JP" sz="1900" dirty="0">
                <a:solidFill>
                  <a:schemeClr val="tx1"/>
                </a:solidFill>
                <a:latin typeface="Arial"/>
                <a:cs typeface="Arial"/>
              </a:rPr>
              <a:t>τη θεωρεί ως μια εγγενή ιδιότητα των σωμάτων)</a:t>
            </a:r>
          </a:p>
          <a:p>
            <a:pPr lvl="1"/>
            <a:endParaRPr lang="el-GR" altLang="ja-JP" sz="1900" dirty="0">
              <a:solidFill>
                <a:schemeClr val="accent2"/>
              </a:solidFill>
              <a:latin typeface="Arial"/>
              <a:cs typeface="Arial"/>
            </a:endParaRPr>
          </a:p>
          <a:p>
            <a:r>
              <a:rPr lang="el-GR" altLang="ja-JP" sz="1900" dirty="0">
                <a:latin typeface="Arial"/>
                <a:cs typeface="Arial"/>
              </a:rPr>
              <a:t>Εγκαταλείπει την μηχανική του </a:t>
            </a:r>
            <a:r>
              <a:rPr lang="el-GR" altLang="ja-JP" sz="1900" i="1" dirty="0">
                <a:latin typeface="Arial"/>
                <a:cs typeface="Arial"/>
              </a:rPr>
              <a:t>De Motu</a:t>
            </a:r>
            <a:r>
              <a:rPr lang="el-GR" altLang="ja-JP" sz="1900" dirty="0">
                <a:latin typeface="Arial"/>
                <a:cs typeface="Arial"/>
              </a:rPr>
              <a:t> καθώς δεν μπορεί να επιλύσει τα προβλήματα της συμπεριφοράς των σωμάτων σε μια κινούμενη γη.</a:t>
            </a:r>
            <a:endParaRPr lang="el-GR" sz="1900" dirty="0">
              <a:latin typeface="Arial"/>
              <a:cs typeface="Arial"/>
            </a:endParaRPr>
          </a:p>
          <a:p>
            <a:endParaRPr lang="el-GR" altLang="ja-JP" sz="2000" dirty="0"/>
          </a:p>
        </p:txBody>
      </p:sp>
    </p:spTree>
    <p:extLst>
      <p:ext uri="{BB962C8B-B14F-4D97-AF65-F5344CB8AC3E}">
        <p14:creationId xmlns:p14="http://schemas.microsoft.com/office/powerpoint/2010/main" val="520122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sz="half" idx="4294967295"/>
          </p:nvPr>
        </p:nvSpPr>
        <p:spPr>
          <a:xfrm>
            <a:off x="685800" y="1447800"/>
            <a:ext cx="3810000" cy="4648200"/>
          </a:xfrm>
        </p:spPr>
        <p:txBody>
          <a:bodyPr>
            <a:normAutofit/>
          </a:bodyPr>
          <a:lstStyle/>
          <a:p>
            <a:pPr>
              <a:lnSpc>
                <a:spcPct val="90000"/>
              </a:lnSpc>
            </a:pPr>
            <a:r>
              <a:rPr lang="el-GR" sz="1800" dirty="0">
                <a:latin typeface="Arial"/>
                <a:cs typeface="Arial"/>
              </a:rPr>
              <a:t>Η ενασχ</a:t>
            </a:r>
            <a:r>
              <a:rPr lang="el-GR" altLang="ja-JP" sz="1800" dirty="0">
                <a:latin typeface="Arial"/>
                <a:cs typeface="Arial"/>
              </a:rPr>
              <a:t>όληση του Γαλιλαίου με το πρόβλημα της κίνησης έχει  3 όψεις:</a:t>
            </a:r>
          </a:p>
          <a:p>
            <a:pPr lvl="1">
              <a:lnSpc>
                <a:spcPct val="90000"/>
              </a:lnSpc>
            </a:pPr>
            <a:r>
              <a:rPr lang="el-GR" sz="1600" dirty="0">
                <a:latin typeface="Arial"/>
                <a:cs typeface="Arial"/>
              </a:rPr>
              <a:t>Την</a:t>
            </a:r>
            <a:r>
              <a:rPr lang="el-GR" altLang="ja-JP" sz="1600" dirty="0">
                <a:latin typeface="Arial"/>
                <a:cs typeface="Arial"/>
              </a:rPr>
              <a:t> ομαλά επιταχυνόμενη κίνηση</a:t>
            </a:r>
          </a:p>
          <a:p>
            <a:pPr lvl="1">
              <a:lnSpc>
                <a:spcPct val="90000"/>
              </a:lnSpc>
            </a:pPr>
            <a:r>
              <a:rPr lang="el-GR" sz="1600" dirty="0">
                <a:latin typeface="Arial"/>
                <a:cs typeface="Arial"/>
              </a:rPr>
              <a:t>Την</a:t>
            </a:r>
            <a:r>
              <a:rPr lang="el-GR" altLang="ja-JP" sz="1600" dirty="0">
                <a:latin typeface="Arial"/>
                <a:cs typeface="Arial"/>
              </a:rPr>
              <a:t> αδρανειακή κίνηση </a:t>
            </a:r>
            <a:r>
              <a:rPr lang="el-GR" altLang="ja-JP" sz="1600" dirty="0">
                <a:solidFill>
                  <a:schemeClr val="accent2"/>
                </a:solidFill>
                <a:latin typeface="Arial"/>
                <a:cs typeface="Arial"/>
              </a:rPr>
              <a:t>(αν και δεν την ονομάζει έτσι!)</a:t>
            </a:r>
            <a:endParaRPr lang="el-GR" sz="1600" dirty="0">
              <a:solidFill>
                <a:schemeClr val="accent2"/>
              </a:solidFill>
              <a:latin typeface="Arial"/>
              <a:cs typeface="Arial"/>
            </a:endParaRPr>
          </a:p>
          <a:p>
            <a:pPr lvl="1">
              <a:lnSpc>
                <a:spcPct val="90000"/>
              </a:lnSpc>
            </a:pPr>
            <a:r>
              <a:rPr lang="el-GR" altLang="ja-JP" sz="1600" dirty="0">
                <a:latin typeface="Arial"/>
                <a:cs typeface="Arial"/>
              </a:rPr>
              <a:t>Την ανάλυση σύνθετων κινήσεων</a:t>
            </a:r>
          </a:p>
          <a:p>
            <a:pPr lvl="1">
              <a:lnSpc>
                <a:spcPct val="90000"/>
              </a:lnSpc>
            </a:pPr>
            <a:endParaRPr lang="el-GR" altLang="ja-JP" sz="1600" dirty="0">
              <a:latin typeface="Arial"/>
              <a:cs typeface="Arial"/>
            </a:endParaRPr>
          </a:p>
          <a:p>
            <a:pPr>
              <a:lnSpc>
                <a:spcPct val="90000"/>
              </a:lnSpc>
            </a:pPr>
            <a:r>
              <a:rPr lang="el-GR" altLang="ja-JP" sz="1800" dirty="0">
                <a:latin typeface="Arial"/>
                <a:cs typeface="Arial"/>
              </a:rPr>
              <a:t>Οι θέσεις του παρουσιάζονται σε ολοκληρωμένη μορφή στο τελευταίο του βιβλίο </a:t>
            </a:r>
            <a:r>
              <a:rPr lang="el-GR" altLang="ja-JP" sz="1800" i="1" dirty="0">
                <a:latin typeface="Arial"/>
                <a:cs typeface="Arial"/>
              </a:rPr>
              <a:t>Συζητήσεις και μαθηματικές αποδείξεις περί των δύο νέων επιστημών </a:t>
            </a:r>
            <a:r>
              <a:rPr lang="el-GR" altLang="ja-JP" sz="1800" dirty="0">
                <a:latin typeface="Arial"/>
                <a:cs typeface="Arial"/>
              </a:rPr>
              <a:t>(1638)</a:t>
            </a:r>
            <a:r>
              <a:rPr lang="el-GR" altLang="ja-JP" sz="1800" i="1" dirty="0">
                <a:latin typeface="Arial"/>
                <a:cs typeface="Arial"/>
              </a:rPr>
              <a:t>.</a:t>
            </a:r>
            <a:endParaRPr lang="el-GR" altLang="ja-JP" sz="1800" dirty="0">
              <a:latin typeface="Arial"/>
              <a:cs typeface="Arial"/>
            </a:endParaRPr>
          </a:p>
          <a:p>
            <a:pPr>
              <a:lnSpc>
                <a:spcPct val="90000"/>
              </a:lnSpc>
            </a:pPr>
            <a:endParaRPr lang="el-GR" sz="1800" dirty="0"/>
          </a:p>
        </p:txBody>
      </p:sp>
      <p:pic>
        <p:nvPicPr>
          <p:cNvPr id="67587" name="Picture 5" descr="galilei2-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181600" y="1524000"/>
            <a:ext cx="2622550" cy="4114800"/>
          </a:xfrm>
        </p:spPr>
      </p:pic>
    </p:spTree>
    <p:extLst>
      <p:ext uri="{BB962C8B-B14F-4D97-AF65-F5344CB8AC3E}">
        <p14:creationId xmlns:p14="http://schemas.microsoft.com/office/powerpoint/2010/main" val="2226682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latin typeface="Arial"/>
                <a:cs typeface="Arial"/>
              </a:rPr>
              <a:t>Η μαθηματικοποίηση του κόσμου</a:t>
            </a:r>
            <a:endParaRPr lang="en-US" sz="3200" dirty="0">
              <a:latin typeface="Arial"/>
              <a:cs typeface="Arial"/>
            </a:endParaRPr>
          </a:p>
        </p:txBody>
      </p:sp>
      <p:sp>
        <p:nvSpPr>
          <p:cNvPr id="3" name="Content Placeholder 2"/>
          <p:cNvSpPr>
            <a:spLocks noGrp="1"/>
          </p:cNvSpPr>
          <p:nvPr>
            <p:ph idx="1"/>
          </p:nvPr>
        </p:nvSpPr>
        <p:spPr/>
        <p:txBody>
          <a:bodyPr>
            <a:normAutofit/>
          </a:bodyPr>
          <a:lstStyle/>
          <a:p>
            <a:r>
              <a:rPr lang="el-GR" sz="2000" dirty="0" smtClean="0">
                <a:latin typeface="Arial"/>
                <a:cs typeface="Arial"/>
              </a:rPr>
              <a:t>Ο Γαλιλαίος είναι ο κύριος εκπρόσωπος αυτού του κινήματος.</a:t>
            </a:r>
          </a:p>
          <a:p>
            <a:r>
              <a:rPr lang="el-GR" sz="2000" dirty="0" smtClean="0">
                <a:latin typeface="Arial"/>
                <a:cs typeface="Arial"/>
              </a:rPr>
              <a:t>Η αλλαγή πορείας του από πανεπιστημιακός μαθηματικός σε φυσικό φιλόσοφο της αυλής των Μεδίκων φαίνεται να έγινε εξαιτίας των επιστημονικών φιλοδοξιών του, οι οποίες επηρέασαν και το περιεχόμενο της φυσικής φιλοσοφίας του.</a:t>
            </a:r>
          </a:p>
          <a:p>
            <a:r>
              <a:rPr lang="el-GR" sz="2000" dirty="0" smtClean="0">
                <a:latin typeface="Arial"/>
                <a:cs typeface="Arial"/>
              </a:rPr>
              <a:t>Ασχολήθηκε με την υπεράσπιση του Κοπερνίκειου συστήματος, αλλά το κύριο ενδιαφέρον του εστιάστηκε στη γήινη μηχανική και, συγκεκριμένα, στην κινηματική. </a:t>
            </a:r>
            <a:endParaRPr lang="en-US" sz="2000" dirty="0">
              <a:latin typeface="Arial"/>
              <a:cs typeface="Arial"/>
            </a:endParaRPr>
          </a:p>
        </p:txBody>
      </p:sp>
    </p:spTree>
    <p:extLst>
      <p:ext uri="{BB962C8B-B14F-4D97-AF65-F5344CB8AC3E}">
        <p14:creationId xmlns:p14="http://schemas.microsoft.com/office/powerpoint/2010/main" val="1343598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pPr algn="l"/>
            <a:r>
              <a:rPr lang="el-GR" sz="3200" dirty="0">
                <a:latin typeface="Arial"/>
                <a:cs typeface="Arial"/>
              </a:rPr>
              <a:t>Δ</a:t>
            </a:r>
            <a:r>
              <a:rPr lang="el-GR" altLang="ja-JP" sz="3200" dirty="0">
                <a:latin typeface="Arial"/>
                <a:cs typeface="Arial"/>
              </a:rPr>
              <a:t>ύο νέες επιστήμες…</a:t>
            </a:r>
            <a:endParaRPr lang="el-GR" sz="3200" dirty="0">
              <a:latin typeface="Arial"/>
              <a:cs typeface="Arial"/>
            </a:endParaRPr>
          </a:p>
        </p:txBody>
      </p:sp>
      <p:sp>
        <p:nvSpPr>
          <p:cNvPr id="31747" name="Rectangle 3"/>
          <p:cNvSpPr>
            <a:spLocks noGrp="1" noChangeArrowheads="1"/>
          </p:cNvSpPr>
          <p:nvPr>
            <p:ph idx="1"/>
          </p:nvPr>
        </p:nvSpPr>
        <p:spPr>
          <a:xfrm>
            <a:off x="900112" y="1857157"/>
            <a:ext cx="7546033" cy="4208364"/>
          </a:xfrm>
        </p:spPr>
        <p:txBody>
          <a:bodyPr>
            <a:noAutofit/>
          </a:bodyPr>
          <a:lstStyle/>
          <a:p>
            <a:pPr>
              <a:lnSpc>
                <a:spcPct val="90000"/>
              </a:lnSpc>
            </a:pPr>
            <a:r>
              <a:rPr lang="el-GR" sz="1800" dirty="0">
                <a:latin typeface="Arial"/>
                <a:cs typeface="Arial"/>
              </a:rPr>
              <a:t>1η ν</a:t>
            </a:r>
            <a:r>
              <a:rPr lang="el-GR" altLang="ja-JP" sz="1800" dirty="0">
                <a:latin typeface="Arial"/>
                <a:cs typeface="Arial"/>
              </a:rPr>
              <a:t>έα </a:t>
            </a:r>
            <a:r>
              <a:rPr lang="el-GR" sz="1800" dirty="0">
                <a:latin typeface="Arial"/>
                <a:cs typeface="Arial"/>
              </a:rPr>
              <a:t>επιστ</a:t>
            </a:r>
            <a:r>
              <a:rPr lang="el-GR" altLang="ja-JP" sz="1800" dirty="0">
                <a:latin typeface="Arial"/>
                <a:cs typeface="Arial"/>
              </a:rPr>
              <a:t>ήμη: </a:t>
            </a:r>
          </a:p>
          <a:p>
            <a:pPr lvl="1">
              <a:lnSpc>
                <a:spcPct val="90000"/>
              </a:lnSpc>
            </a:pPr>
            <a:r>
              <a:rPr lang="el-GR" sz="1800" dirty="0">
                <a:latin typeface="Arial"/>
                <a:cs typeface="Arial"/>
              </a:rPr>
              <a:t>«Αντοχ</a:t>
            </a:r>
            <a:r>
              <a:rPr lang="el-GR" altLang="ja-JP" sz="1800" dirty="0">
                <a:latin typeface="Arial"/>
                <a:cs typeface="Arial"/>
              </a:rPr>
              <a:t>ή υλικών», αν και δεν ασχολείται αποκλειστικά με αυτή. Προτού προχωρήσει στη μελέτη της κίνησης της ύλης, θέλει να δείξει ότι η φύση της ύλης μπορεί να περιγραφεί με μαθηματικό τρόπο. [εγείρει ερωτήματα για τη φύση της ύλης, τις </a:t>
            </a:r>
            <a:r>
              <a:rPr lang="el-GR" altLang="ja-JP" sz="1800" dirty="0" smtClean="0">
                <a:latin typeface="Arial"/>
                <a:cs typeface="Arial"/>
              </a:rPr>
              <a:t>ιδιότητές </a:t>
            </a:r>
            <a:r>
              <a:rPr lang="el-GR" altLang="ja-JP" sz="1800" dirty="0">
                <a:latin typeface="Arial"/>
                <a:cs typeface="Arial"/>
              </a:rPr>
              <a:t>της λόγω της βαρύτητας, τη συνοχή των σωμάτων, τις μαθηματικές αρχές γύρω από το πως τα σώματα σπάνε κτλ</a:t>
            </a:r>
            <a:r>
              <a:rPr lang="el-GR" altLang="ja-JP" sz="1800" dirty="0" smtClean="0">
                <a:latin typeface="Arial"/>
                <a:cs typeface="Arial"/>
              </a:rPr>
              <a:t>)</a:t>
            </a:r>
            <a:endParaRPr lang="el-GR" altLang="ja-JP" sz="1800" dirty="0">
              <a:latin typeface="Arial"/>
              <a:cs typeface="Arial"/>
            </a:endParaRPr>
          </a:p>
          <a:p>
            <a:pPr>
              <a:lnSpc>
                <a:spcPct val="90000"/>
              </a:lnSpc>
            </a:pPr>
            <a:r>
              <a:rPr lang="el-GR" altLang="ja-JP" sz="1800" dirty="0">
                <a:latin typeface="Arial"/>
                <a:cs typeface="Arial"/>
              </a:rPr>
              <a:t>2η νέα επιστήμη</a:t>
            </a:r>
          </a:p>
          <a:p>
            <a:pPr lvl="1">
              <a:lnSpc>
                <a:spcPct val="90000"/>
              </a:lnSpc>
            </a:pPr>
            <a:r>
              <a:rPr lang="el-GR" altLang="ja-JP" sz="1800" dirty="0">
                <a:latin typeface="Arial"/>
                <a:cs typeface="Arial"/>
              </a:rPr>
              <a:t>Αρχές τοπικής κίνησης για </a:t>
            </a:r>
            <a:r>
              <a:rPr lang="el-GR" altLang="ja-JP" sz="1800" b="1" i="1" dirty="0">
                <a:latin typeface="Arial"/>
                <a:cs typeface="Arial"/>
              </a:rPr>
              <a:t>όλα</a:t>
            </a:r>
            <a:r>
              <a:rPr lang="el-GR" altLang="ja-JP" sz="1800" dirty="0">
                <a:latin typeface="Arial"/>
                <a:cs typeface="Arial"/>
              </a:rPr>
              <a:t> τα σώματα, χρησιμοποιώντας ως βασικές τις κατηγορίες της επιτάχυνσης και του </a:t>
            </a:r>
            <a:r>
              <a:rPr lang="el-GR" altLang="ja-JP" sz="1800" dirty="0" smtClean="0">
                <a:latin typeface="Arial"/>
                <a:cs typeface="Arial"/>
              </a:rPr>
              <a:t>χρόνου</a:t>
            </a:r>
            <a:endParaRPr lang="el-GR" altLang="ja-JP" sz="1800" dirty="0">
              <a:latin typeface="Arial"/>
              <a:cs typeface="Arial"/>
            </a:endParaRPr>
          </a:p>
          <a:p>
            <a:pPr>
              <a:lnSpc>
                <a:spcPct val="90000"/>
              </a:lnSpc>
            </a:pPr>
            <a:r>
              <a:rPr lang="el-GR" altLang="ja-JP" sz="1800" dirty="0">
                <a:solidFill>
                  <a:schemeClr val="accent2"/>
                </a:solidFill>
                <a:latin typeface="Arial"/>
                <a:cs typeface="Arial"/>
              </a:rPr>
              <a:t>Η μαθηματική φύση της ύλης και οι μαθηματικές αρχές της κίνησης ανήκουν στην επιστήμη της μηχανικής (που αποτελεί έναν νέο τρόπο του φιλοσοφείν)</a:t>
            </a:r>
            <a:r>
              <a:rPr lang="el-GR" altLang="ja-JP" sz="1800" dirty="0">
                <a:latin typeface="Arial"/>
                <a:cs typeface="Arial"/>
              </a:rPr>
              <a:t> </a:t>
            </a:r>
          </a:p>
          <a:p>
            <a:pPr lvl="1">
              <a:lnSpc>
                <a:spcPct val="90000"/>
              </a:lnSpc>
              <a:buFontTx/>
              <a:buNone/>
            </a:pPr>
            <a:endParaRPr lang="el-GR" sz="1800" dirty="0"/>
          </a:p>
        </p:txBody>
      </p:sp>
    </p:spTree>
    <p:extLst>
      <p:ext uri="{BB962C8B-B14F-4D97-AF65-F5344CB8AC3E}">
        <p14:creationId xmlns:p14="http://schemas.microsoft.com/office/powerpoint/2010/main" val="2430793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Τίτλος"/>
          <p:cNvSpPr>
            <a:spLocks noGrp="1"/>
          </p:cNvSpPr>
          <p:nvPr>
            <p:ph type="title"/>
          </p:nvPr>
        </p:nvSpPr>
        <p:spPr/>
        <p:txBody>
          <a:bodyPr>
            <a:normAutofit/>
          </a:bodyPr>
          <a:lstStyle/>
          <a:p>
            <a:pPr algn="l"/>
            <a:r>
              <a:rPr lang="el-GR" altLang="ja-JP" sz="2800" i="1" dirty="0">
                <a:latin typeface="Arial"/>
                <a:cs typeface="Arial"/>
              </a:rPr>
              <a:t>Συζητήσεις και μαθηματικές αποδείξεις περί των δύο νέων επιστημών </a:t>
            </a:r>
            <a:r>
              <a:rPr lang="el-GR" altLang="ja-JP" sz="2800" dirty="0">
                <a:latin typeface="Arial"/>
                <a:cs typeface="Arial"/>
              </a:rPr>
              <a:t>(1638)</a:t>
            </a:r>
            <a:r>
              <a:rPr lang="el-GR" altLang="ja-JP" sz="2800" i="1" dirty="0">
                <a:latin typeface="Arial"/>
                <a:cs typeface="Arial"/>
              </a:rPr>
              <a:t>.</a:t>
            </a:r>
            <a:endParaRPr lang="el-GR" sz="2800" dirty="0">
              <a:latin typeface="Arial"/>
              <a:cs typeface="Arial"/>
            </a:endParaRPr>
          </a:p>
        </p:txBody>
      </p:sp>
      <p:sp>
        <p:nvSpPr>
          <p:cNvPr id="71683" name="2 - Θέση περιεχομένου"/>
          <p:cNvSpPr>
            <a:spLocks noGrp="1"/>
          </p:cNvSpPr>
          <p:nvPr>
            <p:ph idx="1"/>
          </p:nvPr>
        </p:nvSpPr>
        <p:spPr/>
        <p:txBody>
          <a:bodyPr/>
          <a:lstStyle/>
          <a:p>
            <a:r>
              <a:rPr lang="el-GR" sz="1800" dirty="0">
                <a:latin typeface="Arial"/>
                <a:cs typeface="Arial"/>
              </a:rPr>
              <a:t>Το έργο γράφεται το διάστημα που ο Γαλιλαίος είναι σε κατ’ οίκον περιορισμό από την Ιερά Εξέταση και εκδίδεται κρυφά στην Ολλανδία.</a:t>
            </a:r>
          </a:p>
          <a:p>
            <a:pPr>
              <a:buFontTx/>
              <a:buNone/>
            </a:pPr>
            <a:endParaRPr lang="el-GR" sz="1800" dirty="0">
              <a:latin typeface="Arial"/>
              <a:cs typeface="Arial"/>
            </a:endParaRPr>
          </a:p>
          <a:p>
            <a:r>
              <a:rPr lang="el-GR" sz="1800" dirty="0">
                <a:latin typeface="Arial"/>
                <a:cs typeface="Arial"/>
              </a:rPr>
              <a:t>Είναι γραμμένο σε διαλογική μορφή- υποθετική συζήτηση ανάμεσα σε 3 συνομιλητές (</a:t>
            </a:r>
            <a:r>
              <a:rPr lang="el-GR" sz="1800" i="1" dirty="0">
                <a:latin typeface="Arial"/>
                <a:cs typeface="Arial"/>
              </a:rPr>
              <a:t>Σιμπλίκιο-</a:t>
            </a:r>
            <a:r>
              <a:rPr lang="el-GR" sz="1800" dirty="0">
                <a:latin typeface="Arial"/>
                <a:cs typeface="Arial"/>
              </a:rPr>
              <a:t> Αριστοτελική άποψη/ </a:t>
            </a:r>
            <a:r>
              <a:rPr lang="el-GR" sz="1800" i="1" dirty="0">
                <a:latin typeface="Arial"/>
                <a:cs typeface="Arial"/>
              </a:rPr>
              <a:t>Σαλβιάτι-</a:t>
            </a:r>
            <a:r>
              <a:rPr lang="el-GR" sz="1800" dirty="0">
                <a:latin typeface="Arial"/>
                <a:cs typeface="Arial"/>
              </a:rPr>
              <a:t> απόψεις του Γαλιλαίου/ </a:t>
            </a:r>
            <a:r>
              <a:rPr lang="el-GR" sz="1800" i="1" dirty="0">
                <a:latin typeface="Arial"/>
                <a:cs typeface="Arial"/>
              </a:rPr>
              <a:t>Σαγκρέντο-</a:t>
            </a:r>
            <a:r>
              <a:rPr lang="el-GR" sz="1800" dirty="0">
                <a:latin typeface="Arial"/>
                <a:cs typeface="Arial"/>
              </a:rPr>
              <a:t> δεν έχει υιοθετήσει καμία άποψη και είναι πρόθυμος να μάθει)</a:t>
            </a:r>
          </a:p>
        </p:txBody>
      </p:sp>
    </p:spTree>
    <p:extLst>
      <p:ext uri="{BB962C8B-B14F-4D97-AF65-F5344CB8AC3E}">
        <p14:creationId xmlns:p14="http://schemas.microsoft.com/office/powerpoint/2010/main" val="6264685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pPr algn="l"/>
            <a:r>
              <a:rPr lang="el-GR" sz="3200" dirty="0">
                <a:latin typeface="Arial"/>
                <a:cs typeface="Arial"/>
              </a:rPr>
              <a:t>Επιταχυν</a:t>
            </a:r>
            <a:r>
              <a:rPr lang="el-GR" altLang="ja-JP" sz="3200" dirty="0">
                <a:latin typeface="Arial"/>
                <a:cs typeface="Arial"/>
              </a:rPr>
              <a:t>όμενη κίνηση</a:t>
            </a:r>
            <a:endParaRPr lang="el-GR" sz="3200" dirty="0">
              <a:latin typeface="Arial"/>
              <a:cs typeface="Arial"/>
            </a:endParaRPr>
          </a:p>
        </p:txBody>
      </p:sp>
      <p:pic>
        <p:nvPicPr>
          <p:cNvPr id="73732" name="Picture 5" descr="services_graphics_illustrati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5667" r="-25667"/>
          <a:stretch>
            <a:fillRect/>
          </a:stretch>
        </p:blipFill>
        <p:spPr/>
      </p:pic>
      <p:sp>
        <p:nvSpPr>
          <p:cNvPr id="73731" name="Rectangle 3"/>
          <p:cNvSpPr>
            <a:spLocks noGrp="1" noChangeArrowheads="1"/>
          </p:cNvSpPr>
          <p:nvPr>
            <p:ph sz="half" idx="2"/>
          </p:nvPr>
        </p:nvSpPr>
        <p:spPr/>
        <p:txBody>
          <a:bodyPr>
            <a:normAutofit fontScale="92500" lnSpcReduction="20000"/>
          </a:bodyPr>
          <a:lstStyle/>
          <a:p>
            <a:pPr>
              <a:lnSpc>
                <a:spcPct val="110000"/>
              </a:lnSpc>
            </a:pPr>
            <a:r>
              <a:rPr lang="el-GR" sz="1800" dirty="0">
                <a:latin typeface="Arial"/>
                <a:cs typeface="Arial"/>
              </a:rPr>
              <a:t>Πειραματισμ</a:t>
            </a:r>
            <a:r>
              <a:rPr lang="el-GR" altLang="ja-JP" sz="1800" dirty="0">
                <a:latin typeface="Arial"/>
                <a:cs typeface="Arial"/>
              </a:rPr>
              <a:t>ός με σώματα διαφορετικού βάρους που πέφτουν από συγκεκριμένο ύψος</a:t>
            </a:r>
            <a:r>
              <a:rPr lang="el-GR" altLang="ja-JP" sz="1800" dirty="0" smtClean="0">
                <a:latin typeface="Arial"/>
                <a:cs typeface="Arial"/>
              </a:rPr>
              <a:t>.</a:t>
            </a:r>
            <a:endParaRPr lang="el-GR" altLang="ja-JP" sz="1800" dirty="0">
              <a:latin typeface="Arial"/>
              <a:cs typeface="Arial"/>
            </a:endParaRPr>
          </a:p>
          <a:p>
            <a:pPr>
              <a:lnSpc>
                <a:spcPct val="110000"/>
              </a:lnSpc>
            </a:pPr>
            <a:r>
              <a:rPr lang="el-GR" altLang="ja-JP" sz="1800" dirty="0">
                <a:latin typeface="Arial"/>
                <a:cs typeface="Arial"/>
              </a:rPr>
              <a:t>Κατά του Αριστοτέλη </a:t>
            </a:r>
            <a:r>
              <a:rPr lang="el-GR" altLang="ja-JP" sz="1600" dirty="0">
                <a:latin typeface="Arial"/>
                <a:cs typeface="Arial"/>
              </a:rPr>
              <a:t>(η ταχύτητα των σωμάτων είναι ανάλογη προς το βάρος τους)</a:t>
            </a:r>
            <a:r>
              <a:rPr lang="el-GR" altLang="ja-JP" sz="1800" dirty="0" smtClean="0">
                <a:latin typeface="Arial"/>
                <a:cs typeface="Arial"/>
              </a:rPr>
              <a:t>.</a:t>
            </a:r>
            <a:endParaRPr lang="el-GR" altLang="ja-JP" sz="1800" dirty="0">
              <a:latin typeface="Arial"/>
              <a:cs typeface="Arial"/>
            </a:endParaRPr>
          </a:p>
          <a:p>
            <a:pPr>
              <a:lnSpc>
                <a:spcPct val="110000"/>
              </a:lnSpc>
            </a:pPr>
            <a:r>
              <a:rPr lang="el-GR" altLang="ja-JP" sz="1800" dirty="0">
                <a:latin typeface="Arial"/>
                <a:cs typeface="Arial"/>
              </a:rPr>
              <a:t>Χρήση αφηρημένης σκέψης (διατύπωση νόμων που σχετίζονται με την άμεση παρατήρηση)</a:t>
            </a:r>
            <a:r>
              <a:rPr lang="el-GR" altLang="ja-JP" sz="1800" dirty="0" smtClean="0">
                <a:latin typeface="Arial"/>
                <a:cs typeface="Arial"/>
              </a:rPr>
              <a:t>.</a:t>
            </a:r>
            <a:endParaRPr lang="el-GR" altLang="ja-JP" sz="1800" dirty="0">
              <a:latin typeface="Arial"/>
              <a:cs typeface="Arial"/>
            </a:endParaRPr>
          </a:p>
          <a:p>
            <a:pPr>
              <a:lnSpc>
                <a:spcPct val="110000"/>
              </a:lnSpc>
            </a:pPr>
            <a:r>
              <a:rPr lang="el-GR" altLang="ja-JP" sz="1800" dirty="0">
                <a:latin typeface="Arial"/>
                <a:cs typeface="Arial"/>
              </a:rPr>
              <a:t>Χρήση πειράματος</a:t>
            </a:r>
            <a:endParaRPr lang="el-GR" sz="1800" dirty="0">
              <a:latin typeface="Arial"/>
              <a:cs typeface="Arial"/>
            </a:endParaRPr>
          </a:p>
        </p:txBody>
      </p:sp>
    </p:spTree>
    <p:extLst>
      <p:ext uri="{BB962C8B-B14F-4D97-AF65-F5344CB8AC3E}">
        <p14:creationId xmlns:p14="http://schemas.microsoft.com/office/powerpoint/2010/main" val="9576254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body" idx="4294967295"/>
          </p:nvPr>
        </p:nvSpPr>
        <p:spPr>
          <a:xfrm>
            <a:off x="685800" y="914400"/>
            <a:ext cx="7772400" cy="5181600"/>
          </a:xfrm>
        </p:spPr>
        <p:txBody>
          <a:bodyPr>
            <a:normAutofit fontScale="92500" lnSpcReduction="20000"/>
          </a:bodyPr>
          <a:lstStyle/>
          <a:p>
            <a:r>
              <a:rPr lang="el-GR" sz="1800" dirty="0">
                <a:latin typeface="Arial"/>
                <a:cs typeface="Arial"/>
              </a:rPr>
              <a:t>Απ</a:t>
            </a:r>
            <a:r>
              <a:rPr lang="el-GR" altLang="ja-JP" sz="1800" dirty="0">
                <a:latin typeface="Arial"/>
                <a:cs typeface="Arial"/>
              </a:rPr>
              <a:t>ό</a:t>
            </a:r>
            <a:r>
              <a:rPr lang="el-GR" sz="1800" dirty="0">
                <a:latin typeface="Arial"/>
                <a:cs typeface="Arial"/>
              </a:rPr>
              <a:t> το τ</a:t>
            </a:r>
            <a:r>
              <a:rPr lang="el-GR" altLang="ja-JP" sz="1800" dirty="0">
                <a:latin typeface="Arial"/>
                <a:cs typeface="Arial"/>
              </a:rPr>
              <a:t>έλος του 1602 ο Γαλιλαίος έχει επανέρθει στις μελέτες του που αφορούσαν στην κίνηση, και διατυπώνει δύο θεωρήματα για τις κινήσεις κατά μήκος κεκλιμένων επιπέδων.</a:t>
            </a:r>
          </a:p>
          <a:p>
            <a:r>
              <a:rPr lang="el-GR" altLang="ja-JP" sz="1800" dirty="0">
                <a:latin typeface="Arial"/>
                <a:cs typeface="Arial"/>
              </a:rPr>
              <a:t>Τον βοηθάει η έρευνά του στο </a:t>
            </a:r>
            <a:r>
              <a:rPr lang="el-GR" altLang="ja-JP" sz="1800" b="1" dirty="0">
                <a:latin typeface="Arial"/>
                <a:cs typeface="Arial"/>
              </a:rPr>
              <a:t>εκκρεμές</a:t>
            </a:r>
            <a:r>
              <a:rPr lang="el-GR" altLang="ja-JP" sz="1600" dirty="0">
                <a:solidFill>
                  <a:srgbClr val="0033CC"/>
                </a:solidFill>
                <a:latin typeface="Arial"/>
                <a:cs typeface="Arial"/>
              </a:rPr>
              <a:t>.[Παρατηρεί ότι αιωρείται σε ίσους χρόνους, αλλά και ότι ο χρόνος αιώρησης παραμένει ο ίδιος, αδιάφορο αν το τόξο αιώρησης είναι μεγάλο ή μικρό (ισχύει κατά προσέγγιση). Εστιάζει στην επιτάχυνση στην καθοδική κίνηση].</a:t>
            </a:r>
          </a:p>
          <a:p>
            <a:endParaRPr lang="el-GR" altLang="ja-JP" sz="1600" dirty="0">
              <a:solidFill>
                <a:srgbClr val="0033CC"/>
              </a:solidFill>
              <a:latin typeface="Arial"/>
              <a:cs typeface="Arial"/>
            </a:endParaRPr>
          </a:p>
          <a:p>
            <a:r>
              <a:rPr lang="el-GR" altLang="ja-JP" sz="1800" dirty="0">
                <a:latin typeface="Arial"/>
                <a:cs typeface="Arial"/>
              </a:rPr>
              <a:t>~1603 επιλύει διάφορα προβλήματα κίνησης σε κεκλιμένα επίπεδα και αρχίζει να μελετά την </a:t>
            </a:r>
            <a:r>
              <a:rPr lang="el-GR" altLang="ja-JP" sz="1800" b="1" dirty="0">
                <a:latin typeface="Arial"/>
                <a:cs typeface="Arial"/>
              </a:rPr>
              <a:t>επιτάχυνση</a:t>
            </a:r>
            <a:r>
              <a:rPr lang="el-GR" altLang="ja-JP" sz="1800" dirty="0">
                <a:latin typeface="Arial"/>
                <a:cs typeface="Arial"/>
              </a:rPr>
              <a:t>.</a:t>
            </a:r>
          </a:p>
          <a:p>
            <a:pPr lvl="1"/>
            <a:r>
              <a:rPr lang="el-GR" sz="1800" dirty="0">
                <a:latin typeface="Arial"/>
                <a:cs typeface="Arial"/>
              </a:rPr>
              <a:t>Μετ</a:t>
            </a:r>
            <a:r>
              <a:rPr lang="el-GR" altLang="ja-JP" sz="1800" dirty="0">
                <a:latin typeface="Arial"/>
                <a:cs typeface="Arial"/>
              </a:rPr>
              <a:t>ά τ</a:t>
            </a:r>
            <a:r>
              <a:rPr lang="el-GR" sz="1800" dirty="0">
                <a:latin typeface="Arial"/>
                <a:cs typeface="Arial"/>
              </a:rPr>
              <a:t>ον 14ο αι., οι λ</a:t>
            </a:r>
            <a:r>
              <a:rPr lang="el-GR" altLang="ja-JP" sz="1800" dirty="0">
                <a:latin typeface="Arial"/>
                <a:cs typeface="Arial"/>
              </a:rPr>
              <a:t>όγιοι θεωρούσαν ότι</a:t>
            </a:r>
            <a:r>
              <a:rPr lang="el-GR" sz="1800" dirty="0">
                <a:latin typeface="Arial"/>
                <a:cs typeface="Arial"/>
              </a:rPr>
              <a:t> η επιτ</a:t>
            </a:r>
            <a:r>
              <a:rPr lang="el-GR" altLang="ja-JP" sz="1800" dirty="0">
                <a:latin typeface="Arial"/>
                <a:cs typeface="Arial"/>
              </a:rPr>
              <a:t>άχυνση αποτελείται από μικρά διαδοχικά ξεσπάσματα ταχύτητας, όπου κάθε ταχύτητα ήταν σταθερή στο χρονικό διάστημα που διαρκούσε και μεγαλύτερη από την προηγούμενη (βλ. Μπουριντάν)</a:t>
            </a:r>
          </a:p>
          <a:p>
            <a:pPr lvl="1"/>
            <a:r>
              <a:rPr lang="el-GR" sz="1800" dirty="0">
                <a:latin typeface="Arial"/>
                <a:cs typeface="Arial"/>
              </a:rPr>
              <a:t>Εγκαταλε</a:t>
            </a:r>
            <a:r>
              <a:rPr lang="el-GR" altLang="ja-JP" sz="1800" dirty="0">
                <a:latin typeface="Arial"/>
                <a:cs typeface="Arial"/>
              </a:rPr>
              <a:t>ίπει την ιδέα αυτή, και πειραματίζεται με </a:t>
            </a:r>
            <a:r>
              <a:rPr lang="el-GR" altLang="ja-JP" sz="1800" b="1" dirty="0">
                <a:latin typeface="Arial"/>
                <a:cs typeface="Arial"/>
              </a:rPr>
              <a:t>κεκλιμένα επίπεδα</a:t>
            </a:r>
            <a:r>
              <a:rPr lang="el-GR" altLang="ja-JP" sz="1800" dirty="0">
                <a:latin typeface="Arial"/>
                <a:cs typeface="Arial"/>
              </a:rPr>
              <a:t> προκειμένου να μελετήσει την επιτάχυνση </a:t>
            </a:r>
            <a:r>
              <a:rPr lang="el-GR" altLang="ja-JP" sz="1600" dirty="0">
                <a:solidFill>
                  <a:srgbClr val="0070C0"/>
                </a:solidFill>
                <a:latin typeface="Arial"/>
                <a:cs typeface="Arial"/>
              </a:rPr>
              <a:t>[πραγματεύεται μαθηματικά την ομαλά επιταχυνόμενη κίνηση (ο.ε.κ.)-προτείνει ότι η ελεύθερη πτώση είναι ο.ε.κ., και θεωρεί ότι η κίνηση μιας μπάλας σε ένα κεκλιμένο επίπεδο είναι ισοδύναμη με την ελεύθερη πτώση].</a:t>
            </a:r>
            <a:endParaRPr lang="el-GR" sz="1600" dirty="0">
              <a:solidFill>
                <a:srgbClr val="0070C0"/>
              </a:solidFill>
              <a:latin typeface="Arial"/>
              <a:cs typeface="Arial"/>
            </a:endParaRPr>
          </a:p>
        </p:txBody>
      </p:sp>
    </p:spTree>
    <p:extLst>
      <p:ext uri="{BB962C8B-B14F-4D97-AF65-F5344CB8AC3E}">
        <p14:creationId xmlns:p14="http://schemas.microsoft.com/office/powerpoint/2010/main" val="2755050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2 - Θέση περιεχομένου"/>
          <p:cNvSpPr>
            <a:spLocks noGrp="1"/>
          </p:cNvSpPr>
          <p:nvPr>
            <p:ph idx="4294967295"/>
          </p:nvPr>
        </p:nvSpPr>
        <p:spPr>
          <a:xfrm>
            <a:off x="685800" y="1214438"/>
            <a:ext cx="7772400" cy="4881562"/>
          </a:xfrm>
        </p:spPr>
        <p:txBody>
          <a:bodyPr>
            <a:normAutofit/>
          </a:bodyPr>
          <a:lstStyle/>
          <a:p>
            <a:pPr>
              <a:buFontTx/>
              <a:buNone/>
            </a:pPr>
            <a:r>
              <a:rPr lang="el-GR" sz="1800" dirty="0">
                <a:solidFill>
                  <a:srgbClr val="0033CC"/>
                </a:solidFill>
              </a:rPr>
              <a:t>     </a:t>
            </a:r>
            <a:r>
              <a:rPr lang="el-GR" sz="1600" dirty="0">
                <a:latin typeface="Arial"/>
                <a:cs typeface="Arial"/>
              </a:rPr>
              <a:t>«Σ’ αυτή τη διερεύνηση της φυσικά επιταχυνόμενης κίνησης έχουμε καθοδηγηθεί, σαν να μας πιάνουν από το χέρι, από την προσεκτική παρατήρηση των κανόνων που ακολουθεί η ίδια η φύση σε όλες </a:t>
            </a:r>
            <a:r>
              <a:rPr lang="el-GR" sz="1600" dirty="0" smtClean="0">
                <a:latin typeface="Arial"/>
                <a:cs typeface="Arial"/>
              </a:rPr>
              <a:t>τις </a:t>
            </a:r>
            <a:r>
              <a:rPr lang="el-GR" sz="1600" dirty="0">
                <a:latin typeface="Arial"/>
                <a:cs typeface="Arial"/>
              </a:rPr>
              <a:t>άλλες δραστηριότητες της στις οποίες συνηθίζει να χρησιμοποιεί τα πλέον </a:t>
            </a:r>
            <a:r>
              <a:rPr lang="el-GR" sz="1600" b="1" dirty="0">
                <a:latin typeface="Arial"/>
                <a:cs typeface="Arial"/>
              </a:rPr>
              <a:t>απλά</a:t>
            </a:r>
            <a:r>
              <a:rPr lang="el-GR" sz="1600" dirty="0">
                <a:latin typeface="Arial"/>
                <a:cs typeface="Arial"/>
              </a:rPr>
              <a:t> και </a:t>
            </a:r>
            <a:r>
              <a:rPr lang="el-GR" sz="1600" b="1" dirty="0">
                <a:latin typeface="Arial"/>
                <a:cs typeface="Arial"/>
              </a:rPr>
              <a:t>εύχρηστα</a:t>
            </a:r>
            <a:r>
              <a:rPr lang="el-GR" sz="1600" dirty="0">
                <a:latin typeface="Arial"/>
                <a:cs typeface="Arial"/>
              </a:rPr>
              <a:t> μέσα […].</a:t>
            </a:r>
          </a:p>
          <a:p>
            <a:pPr>
              <a:buFontTx/>
              <a:buNone/>
            </a:pPr>
            <a:r>
              <a:rPr lang="el-GR" sz="1600" dirty="0">
                <a:latin typeface="Arial"/>
                <a:cs typeface="Arial"/>
              </a:rPr>
              <a:t>      Όταν, λοιπόν, παρατηρώ μια πέτρα που αρχικά βρισκόταν σε κατάσταση ηρεμίας να πέφτει από μια υπερυψωμένη θέση και να αποκτά συνεχώς νέες αυξήσεις στην ταχύτητά της, γιατί να μη θεωρήσω ότι οι προσαυξήσεις αυτού του είδους συμβαίνουν μ’ έναν τρόπο που είναι </a:t>
            </a:r>
            <a:r>
              <a:rPr lang="el-GR" sz="1600" b="1" dirty="0">
                <a:latin typeface="Arial"/>
                <a:cs typeface="Arial"/>
              </a:rPr>
              <a:t>υπερβολικά απλός </a:t>
            </a:r>
            <a:r>
              <a:rPr lang="el-GR" sz="1600" dirty="0">
                <a:latin typeface="Arial"/>
                <a:cs typeface="Arial"/>
              </a:rPr>
              <a:t>και κάπως εύκολα κατανοήσιμος από όλους; Αν τώρα εξετάσουμε το θέμα προσεκτικά, δεν θα βρούμε καμία προσαύξηση που να είναι πιο </a:t>
            </a:r>
            <a:r>
              <a:rPr lang="el-GR" sz="1600" b="1" dirty="0">
                <a:latin typeface="Arial"/>
                <a:cs typeface="Arial"/>
              </a:rPr>
              <a:t>απλή</a:t>
            </a:r>
            <a:r>
              <a:rPr lang="el-GR" sz="1600" dirty="0">
                <a:latin typeface="Arial"/>
                <a:cs typeface="Arial"/>
              </a:rPr>
              <a:t> από αυτήν που επαναλαμβάνει τον εαυτό της πάντα με τον ίδιο τρόπο. Αυτό το καταλαβαίνουμε εύκολα, αν αναλογιστούμε τη στενή σχέση που υπάρχει ανάμεσα στον χρόνο και την κίνηση. […] </a:t>
            </a:r>
          </a:p>
          <a:p>
            <a:pPr>
              <a:buFontTx/>
              <a:buNone/>
            </a:pPr>
            <a:r>
              <a:rPr lang="el-GR" sz="1600" dirty="0">
                <a:solidFill>
                  <a:srgbClr val="0033CC"/>
                </a:solidFill>
                <a:latin typeface="Arial"/>
                <a:cs typeface="Arial"/>
              </a:rPr>
              <a:t>      Λέμε ότι ένα σώμα επιταχύνεται ομαλά, όταν, ξεκινώντας από κατάσταση ηρεμίας, αποκτά ίσες προσαυξήσεις ταχύτητας κατά τη διάρκεια ίσων χρονικών διαστημάτων</a:t>
            </a:r>
            <a:r>
              <a:rPr lang="el-GR" sz="1600" dirty="0">
                <a:latin typeface="Arial"/>
                <a:cs typeface="Arial"/>
              </a:rPr>
              <a:t>»</a:t>
            </a:r>
          </a:p>
        </p:txBody>
      </p:sp>
    </p:spTree>
    <p:extLst>
      <p:ext uri="{BB962C8B-B14F-4D97-AF65-F5344CB8AC3E}">
        <p14:creationId xmlns:p14="http://schemas.microsoft.com/office/powerpoint/2010/main" val="14652526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642938" y="785813"/>
            <a:ext cx="7772400" cy="5524500"/>
          </a:xfrm>
        </p:spPr>
        <p:txBody>
          <a:bodyPr>
            <a:normAutofit/>
          </a:bodyPr>
          <a:lstStyle/>
          <a:p>
            <a:r>
              <a:rPr lang="el-GR" sz="1600" dirty="0">
                <a:latin typeface="Arial"/>
                <a:cs typeface="Arial"/>
              </a:rPr>
              <a:t>Προσπαθεί να δείξει ότι ο «αυθαίρετος» ορισμός της επιτάχυνσης που δίνει είναι εξαιρετικά χρήσιμός για την περιγραφή των πειραματικών γεγονότων της πραγματικής παρατηρήσιμης κίνησης</a:t>
            </a:r>
            <a:r>
              <a:rPr lang="el-GR" sz="1600" dirty="0" smtClean="0">
                <a:latin typeface="Arial"/>
                <a:cs typeface="Arial"/>
              </a:rPr>
              <a:t>.</a:t>
            </a:r>
            <a:endParaRPr lang="el-GR" sz="1600" dirty="0">
              <a:latin typeface="Arial"/>
              <a:cs typeface="Arial"/>
            </a:endParaRPr>
          </a:p>
          <a:p>
            <a:r>
              <a:rPr lang="el-GR" sz="1600" dirty="0">
                <a:latin typeface="Arial"/>
                <a:cs typeface="Arial"/>
              </a:rPr>
              <a:t>Αποδεικνύει ότι η αύξηση της ταχύτητας είναι ανάλογη προς το χρόνο και όχι προς το διανυόμενο διάστημα χρησιμοποιώντας ένα σύνολο νοητικών πειραμάτων</a:t>
            </a:r>
            <a:r>
              <a:rPr lang="el-GR" sz="1600" dirty="0" smtClean="0">
                <a:latin typeface="Arial"/>
                <a:cs typeface="Arial"/>
              </a:rPr>
              <a:t>.</a:t>
            </a:r>
            <a:endParaRPr lang="el-GR" sz="1600" dirty="0">
              <a:latin typeface="Arial"/>
              <a:cs typeface="Arial"/>
            </a:endParaRPr>
          </a:p>
          <a:p>
            <a:r>
              <a:rPr lang="el-GR" sz="1600" dirty="0">
                <a:latin typeface="Arial"/>
                <a:cs typeface="Arial"/>
              </a:rPr>
              <a:t>Θα μπορούσε να έχει σχεδιάσει μια σειρά πειραμάτων για να δείξει ότι η επιτάχυνση μιας πέτρας που πέφτει από έναν πύργο (Δυ/Δ</a:t>
            </a:r>
            <a:r>
              <a:rPr lang="en-US" sz="1600" dirty="0">
                <a:latin typeface="Arial"/>
                <a:cs typeface="Arial"/>
              </a:rPr>
              <a:t>t</a:t>
            </a:r>
            <a:r>
              <a:rPr lang="el-GR" sz="1600" dirty="0">
                <a:latin typeface="Arial"/>
                <a:cs typeface="Arial"/>
              </a:rPr>
              <a:t>) παραμένει σταθερή για διάφορα χρονικά διαστήματα κατά τη διάρκεια της πτώσης </a:t>
            </a:r>
            <a:r>
              <a:rPr lang="el-GR" sz="1600" dirty="0">
                <a:solidFill>
                  <a:srgbClr val="0033CC"/>
                </a:solidFill>
                <a:latin typeface="Arial"/>
                <a:cs typeface="Arial"/>
              </a:rPr>
              <a:t>[το πείραμα είναι εξαιρετικά δύσκολο/αδύνατο να εκτελεστεί]</a:t>
            </a:r>
            <a:r>
              <a:rPr lang="el-GR" sz="1600" dirty="0" smtClean="0">
                <a:latin typeface="Arial"/>
                <a:cs typeface="Arial"/>
              </a:rPr>
              <a:t>.</a:t>
            </a:r>
          </a:p>
          <a:p>
            <a:r>
              <a:rPr lang="el-GR" sz="1600" dirty="0" smtClean="0">
                <a:latin typeface="Arial"/>
                <a:cs typeface="Arial"/>
              </a:rPr>
              <a:t>Θεωρεί </a:t>
            </a:r>
            <a:r>
              <a:rPr lang="el-GR" sz="1600" dirty="0">
                <a:latin typeface="Arial"/>
                <a:cs typeface="Arial"/>
              </a:rPr>
              <a:t>ότι η κίνηση μιας μπάλας που βρίσκεται σε ένα λείο κεκλιμένο επίπεδο και κυλά προς τα κάτω ακολουθεί στους ίδιους κανόνες που ισχύουν στην κίνηση της ελεύθερης πτώσης</a:t>
            </a:r>
            <a:r>
              <a:rPr lang="el-GR" sz="1600" dirty="0" smtClean="0">
                <a:latin typeface="Arial"/>
                <a:cs typeface="Arial"/>
              </a:rPr>
              <a:t>.</a:t>
            </a:r>
            <a:endParaRPr lang="el-GR" sz="1600" dirty="0">
              <a:latin typeface="Arial"/>
              <a:cs typeface="Arial"/>
            </a:endParaRPr>
          </a:p>
          <a:p>
            <a:r>
              <a:rPr lang="el-GR" sz="1600" dirty="0">
                <a:latin typeface="Arial"/>
                <a:cs typeface="Arial"/>
              </a:rPr>
              <a:t>Αν διαπιστωθεί ότι η μπάλα κινείται με σταθερή επιτάχυνση, με τον ίδιο τρόπο πρέπει να κινείται και ένα σώμα που πέφτει ελεύθερα.</a:t>
            </a:r>
          </a:p>
          <a:p>
            <a:endParaRPr lang="el-GR" sz="1800" dirty="0"/>
          </a:p>
        </p:txBody>
      </p:sp>
    </p:spTree>
    <p:extLst>
      <p:ext uri="{BB962C8B-B14F-4D97-AF65-F5344CB8AC3E}">
        <p14:creationId xmlns:p14="http://schemas.microsoft.com/office/powerpoint/2010/main" val="4035930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4294967295"/>
          </p:nvPr>
        </p:nvSpPr>
        <p:spPr>
          <a:xfrm>
            <a:off x="648886" y="2839652"/>
            <a:ext cx="7924800" cy="3286511"/>
          </a:xfrm>
        </p:spPr>
        <p:txBody>
          <a:bodyPr>
            <a:normAutofit/>
          </a:bodyPr>
          <a:lstStyle/>
          <a:p>
            <a:r>
              <a:rPr lang="el-GR" altLang="ja-JP" sz="1800" dirty="0">
                <a:latin typeface="Arial"/>
                <a:cs typeface="Arial"/>
              </a:rPr>
              <a:t>Αφήνει μια σφαίρα να κυλήσει από τη θέση ηρεμίας προς τα κάτω, σε ένα επίπεδο με πολύ ελαφρά κλίση και σημειώνει τις θέσεις της μετά από σειρά ίσων χρόνων</a:t>
            </a:r>
            <a:r>
              <a:rPr lang="el-GR" altLang="ja-JP" sz="1800" dirty="0" smtClean="0">
                <a:latin typeface="Arial"/>
                <a:cs typeface="Arial"/>
              </a:rPr>
              <a:t>.</a:t>
            </a:r>
            <a:endParaRPr lang="el-GR" altLang="ja-JP" sz="1800" dirty="0">
              <a:latin typeface="Arial"/>
              <a:cs typeface="Arial"/>
            </a:endParaRPr>
          </a:p>
          <a:p>
            <a:r>
              <a:rPr lang="el-GR" altLang="ja-JP" sz="1800" dirty="0">
                <a:latin typeface="Arial"/>
                <a:cs typeface="Arial"/>
              </a:rPr>
              <a:t>Μετράει τις αποστάσεις και βλέπει ότι οι διαδοχικές ταχύτητες καθόδου ακολουθούν τους περιττούς αριθμούς 1,3,5,7…και οι συσσωρευμένες αποστάσεις τους αριθμούς 1,4,9,16</a:t>
            </a:r>
            <a:r>
              <a:rPr lang="el-GR" altLang="ja-JP" sz="1800" dirty="0" smtClean="0">
                <a:latin typeface="Arial"/>
                <a:cs typeface="Arial"/>
              </a:rPr>
              <a:t>…</a:t>
            </a:r>
            <a:endParaRPr lang="el-GR" altLang="ja-JP" sz="1800" dirty="0">
              <a:latin typeface="Arial"/>
              <a:cs typeface="Arial"/>
            </a:endParaRPr>
          </a:p>
          <a:p>
            <a:r>
              <a:rPr lang="el-GR" altLang="ja-JP" sz="1800" dirty="0">
                <a:latin typeface="Arial"/>
                <a:cs typeface="Arial"/>
              </a:rPr>
              <a:t>Δηλ., οι αποστάσεις από το σημείο εκκίνησης συμπεριφέρονται όπως τα τετράγωνα του χρόνου που έχουν παρέλθει.</a:t>
            </a:r>
            <a:endParaRPr lang="el-GR" sz="1800" dirty="0">
              <a:latin typeface="Arial"/>
              <a:cs typeface="Arial"/>
            </a:endParaRPr>
          </a:p>
        </p:txBody>
      </p:sp>
      <p:pic>
        <p:nvPicPr>
          <p:cNvPr id="81923" name="Picture 5" descr="expe_inclpln_top"/>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62000" y="1066800"/>
            <a:ext cx="7620000" cy="1371600"/>
          </a:xfrm>
        </p:spPr>
      </p:pic>
    </p:spTree>
    <p:extLst>
      <p:ext uri="{BB962C8B-B14F-4D97-AF65-F5344CB8AC3E}">
        <p14:creationId xmlns:p14="http://schemas.microsoft.com/office/powerpoint/2010/main" val="8930214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pPr algn="l"/>
            <a:r>
              <a:rPr lang="el-GR" sz="2000" dirty="0">
                <a:latin typeface="Arial"/>
                <a:cs typeface="Arial"/>
              </a:rPr>
              <a:t>Μαθηματικ</a:t>
            </a:r>
            <a:r>
              <a:rPr lang="el-GR" altLang="ja-JP" sz="2000" dirty="0">
                <a:latin typeface="Arial"/>
                <a:cs typeface="Arial"/>
              </a:rPr>
              <a:t>ή απόδειξη της σχέσης ανάμεσα στην ταχύτητα, την απόσταση και το χρόνο.</a:t>
            </a:r>
            <a:endParaRPr lang="el-GR" dirty="0">
              <a:latin typeface="Arial"/>
              <a:cs typeface="Arial"/>
            </a:endParaRPr>
          </a:p>
        </p:txBody>
      </p:sp>
      <p:sp>
        <p:nvSpPr>
          <p:cNvPr id="83971" name="Rectangle 4"/>
          <p:cNvSpPr>
            <a:spLocks noGrp="1" noChangeArrowheads="1"/>
          </p:cNvSpPr>
          <p:nvPr>
            <p:ph type="body" sz="half" idx="4294967295"/>
          </p:nvPr>
        </p:nvSpPr>
        <p:spPr>
          <a:xfrm>
            <a:off x="4648200" y="1524000"/>
            <a:ext cx="3810000" cy="4572000"/>
          </a:xfrm>
        </p:spPr>
        <p:txBody>
          <a:bodyPr>
            <a:normAutofit fontScale="92500" lnSpcReduction="10000"/>
          </a:bodyPr>
          <a:lstStyle/>
          <a:p>
            <a:pPr>
              <a:lnSpc>
                <a:spcPct val="90000"/>
              </a:lnSpc>
              <a:buFontTx/>
              <a:buNone/>
            </a:pPr>
            <a:endParaRPr lang="el-GR" altLang="ja-JP" sz="1600" dirty="0"/>
          </a:p>
          <a:p>
            <a:pPr>
              <a:lnSpc>
                <a:spcPct val="90000"/>
              </a:lnSpc>
            </a:pPr>
            <a:r>
              <a:rPr lang="el-GR" altLang="ja-JP" sz="1600" dirty="0">
                <a:latin typeface="Arial"/>
                <a:cs typeface="Arial"/>
              </a:rPr>
              <a:t>Αν ένα σώμα εκτελεί ελεύθερη πτώση από το Α στο C, τότε το BC θα είναι η μέγιστη ταχύτητα ενώ το ορθογώνιο ACΕD αποτελεί την απόσταση που θα έχει διανύσει το κινητό.</a:t>
            </a:r>
          </a:p>
          <a:p>
            <a:pPr>
              <a:lnSpc>
                <a:spcPct val="90000"/>
              </a:lnSpc>
            </a:pPr>
            <a:r>
              <a:rPr lang="el-GR" altLang="ja-JP" sz="1600" dirty="0">
                <a:latin typeface="Arial"/>
                <a:cs typeface="Arial"/>
              </a:rPr>
              <a:t>Αν το σώμα συνεχίσει να κινείται από το C στο Ι, θα καλύψει τριπλάσια απόσταση (εμβ. ορθ. CBNI)</a:t>
            </a:r>
          </a:p>
          <a:p>
            <a:pPr>
              <a:lnSpc>
                <a:spcPct val="90000"/>
              </a:lnSpc>
            </a:pPr>
            <a:r>
              <a:rPr lang="el-GR" altLang="ja-JP" sz="1600" dirty="0">
                <a:latin typeface="Arial"/>
                <a:cs typeface="Arial"/>
              </a:rPr>
              <a:t>Αν το σώμα κινηθεί από το I στο O, θα καλύψει πενταπλάσια απόσταση  </a:t>
            </a:r>
            <a:r>
              <a:rPr lang="el-GR" altLang="ja-JP" sz="1600" dirty="0" smtClean="0">
                <a:latin typeface="Arial"/>
                <a:cs typeface="Arial"/>
              </a:rPr>
              <a:t>IORF</a:t>
            </a:r>
            <a:endParaRPr lang="el-GR" altLang="ja-JP" sz="1600" dirty="0">
              <a:latin typeface="Arial"/>
              <a:cs typeface="Arial"/>
            </a:endParaRPr>
          </a:p>
          <a:p>
            <a:pPr>
              <a:lnSpc>
                <a:spcPct val="90000"/>
              </a:lnSpc>
            </a:pPr>
            <a:r>
              <a:rPr lang="el-GR" sz="1600" dirty="0">
                <a:solidFill>
                  <a:schemeClr val="accent2"/>
                </a:solidFill>
                <a:latin typeface="Arial"/>
                <a:cs typeface="Arial"/>
              </a:rPr>
              <a:t>Η επιτ</a:t>
            </a:r>
            <a:r>
              <a:rPr lang="el-GR" altLang="ja-JP" sz="1600" dirty="0">
                <a:solidFill>
                  <a:schemeClr val="accent2"/>
                </a:solidFill>
                <a:latin typeface="Arial"/>
                <a:cs typeface="Arial"/>
              </a:rPr>
              <a:t>άχυνση ακολουθεί τους περιττούς αριθμούς 1,3,5 ενώ οι αποστάσεις που διανύονται αυξάνουν όπως το τετράγωνο του χρόνου (1,4,9,16…)</a:t>
            </a:r>
            <a:endParaRPr lang="el-GR" sz="1600" dirty="0">
              <a:latin typeface="Arial"/>
              <a:cs typeface="Arial"/>
            </a:endParaRPr>
          </a:p>
        </p:txBody>
      </p:sp>
      <p:pic>
        <p:nvPicPr>
          <p:cNvPr id="83972" name="Picture 5" descr="358px-Galileo-1638-17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182688" y="1384531"/>
            <a:ext cx="2363787" cy="4106863"/>
          </a:xfrm>
        </p:spPr>
      </p:pic>
      <p:sp>
        <p:nvSpPr>
          <p:cNvPr id="83973" name="Text Box 6"/>
          <p:cNvSpPr txBox="1">
            <a:spLocks noChangeArrowheads="1"/>
          </p:cNvSpPr>
          <p:nvPr/>
        </p:nvSpPr>
        <p:spPr bwMode="auto">
          <a:xfrm>
            <a:off x="457200" y="5711639"/>
            <a:ext cx="48006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20000"/>
              </a:spcBef>
              <a:buFontTx/>
              <a:buChar char="•"/>
            </a:pPr>
            <a:r>
              <a:rPr lang="el-GR" altLang="ja-JP" sz="1400" dirty="0">
                <a:cs typeface="ＭＳ Ｐゴシック" charset="0"/>
              </a:rPr>
              <a:t>ΑΟ = χρόνος πτώσης/ BC, FΙ, PΟ= η μέγιστη ταχύτητα στο αντίστοιχο χρονικό διάστημα/ Εμβαδά ορθογωνίων = απόσταση που διανύθηκε.</a:t>
            </a:r>
          </a:p>
          <a:p>
            <a:pPr eaLnBrk="0" hangingPunct="0">
              <a:spcBef>
                <a:spcPct val="50000"/>
              </a:spcBef>
            </a:pPr>
            <a:endParaRPr lang="el-GR" sz="2400" dirty="0">
              <a:cs typeface="ＭＳ Ｐゴシック" charset="0"/>
            </a:endParaRPr>
          </a:p>
        </p:txBody>
      </p:sp>
    </p:spTree>
    <p:extLst>
      <p:ext uri="{BB962C8B-B14F-4D97-AF65-F5344CB8AC3E}">
        <p14:creationId xmlns:p14="http://schemas.microsoft.com/office/powerpoint/2010/main" val="34988125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l"/>
            <a:r>
              <a:rPr lang="el-GR" sz="2800" dirty="0">
                <a:latin typeface="Arial"/>
                <a:cs typeface="Arial"/>
              </a:rPr>
              <a:t>Πε</a:t>
            </a:r>
            <a:r>
              <a:rPr lang="el-GR" altLang="ja-JP" sz="2800" dirty="0">
                <a:latin typeface="Arial"/>
                <a:cs typeface="Arial"/>
              </a:rPr>
              <a:t>ίραμα και μαθηματικά</a:t>
            </a:r>
            <a:endParaRPr lang="el-GR" dirty="0">
              <a:latin typeface="Arial"/>
              <a:cs typeface="Arial"/>
            </a:endParaRPr>
          </a:p>
        </p:txBody>
      </p:sp>
      <p:sp>
        <p:nvSpPr>
          <p:cNvPr id="86019" name="Rectangle 4"/>
          <p:cNvSpPr>
            <a:spLocks noGrp="1" noChangeArrowheads="1"/>
          </p:cNvSpPr>
          <p:nvPr>
            <p:ph idx="1"/>
          </p:nvPr>
        </p:nvSpPr>
        <p:spPr>
          <a:xfrm>
            <a:off x="610998" y="1893102"/>
            <a:ext cx="7634477" cy="4172419"/>
          </a:xfrm>
        </p:spPr>
        <p:txBody>
          <a:bodyPr>
            <a:normAutofit lnSpcReduction="10000"/>
          </a:bodyPr>
          <a:lstStyle/>
          <a:p>
            <a:pPr>
              <a:lnSpc>
                <a:spcPct val="90000"/>
              </a:lnSpc>
            </a:pPr>
            <a:r>
              <a:rPr lang="el-GR" altLang="ja-JP" sz="1800" dirty="0">
                <a:latin typeface="Arial"/>
                <a:cs typeface="Arial"/>
              </a:rPr>
              <a:t>Έχοντας φτάσει στην προηγούμενη σχέση, ο Γαλιλαίος προχωράει χωρίς επιπρόσθετα πειράματα. Από τη στιγμή που τα μαθηματικά διαπλέκονται με τα πειράματα μπορεί κανείς να τα εμπιστευτεί</a:t>
            </a:r>
            <a:r>
              <a:rPr lang="el-GR" altLang="ja-JP" sz="1800" dirty="0" smtClean="0">
                <a:latin typeface="Arial"/>
                <a:cs typeface="Arial"/>
              </a:rPr>
              <a:t>.</a:t>
            </a:r>
            <a:endParaRPr lang="el-GR" altLang="ja-JP" sz="1800" dirty="0">
              <a:latin typeface="Arial"/>
              <a:cs typeface="Arial"/>
            </a:endParaRPr>
          </a:p>
          <a:p>
            <a:pPr>
              <a:lnSpc>
                <a:spcPct val="90000"/>
              </a:lnSpc>
              <a:buFontTx/>
              <a:buNone/>
            </a:pPr>
            <a:r>
              <a:rPr lang="el-GR" altLang="ja-JP" sz="1800" dirty="0">
                <a:latin typeface="Arial"/>
                <a:cs typeface="Arial"/>
              </a:rPr>
              <a:t>Νέα βάση της επιστήμης:</a:t>
            </a:r>
          </a:p>
          <a:p>
            <a:pPr>
              <a:lnSpc>
                <a:spcPct val="90000"/>
              </a:lnSpc>
            </a:pPr>
            <a:endParaRPr lang="el-GR" altLang="ja-JP" sz="1800" dirty="0">
              <a:latin typeface="Arial"/>
              <a:cs typeface="Arial"/>
            </a:endParaRPr>
          </a:p>
          <a:p>
            <a:pPr lvl="1">
              <a:lnSpc>
                <a:spcPct val="90000"/>
              </a:lnSpc>
            </a:pPr>
            <a:r>
              <a:rPr lang="el-GR" sz="1600" dirty="0">
                <a:latin typeface="Arial"/>
                <a:cs typeface="Arial"/>
              </a:rPr>
              <a:t>Προσεκτικ</a:t>
            </a:r>
            <a:r>
              <a:rPr lang="el-GR" altLang="ja-JP" sz="1600" dirty="0">
                <a:latin typeface="Arial"/>
                <a:cs typeface="Arial"/>
              </a:rPr>
              <a:t>ή μέτρηση-δεν αναζητά αίτια αλλά νόμους </a:t>
            </a:r>
            <a:r>
              <a:rPr lang="el-GR" altLang="ja-JP" sz="1600" dirty="0">
                <a:solidFill>
                  <a:schemeClr val="accent2"/>
                </a:solidFill>
                <a:latin typeface="Arial"/>
                <a:cs typeface="Arial"/>
              </a:rPr>
              <a:t>[δεν αναφέρεται συχνά στη σημασία της μέτρησης διότι τη θεωρεί δεδομένη]. </a:t>
            </a:r>
          </a:p>
          <a:p>
            <a:pPr lvl="1">
              <a:lnSpc>
                <a:spcPct val="90000"/>
              </a:lnSpc>
            </a:pPr>
            <a:r>
              <a:rPr lang="el-GR" altLang="ja-JP" sz="1600" dirty="0">
                <a:latin typeface="Arial"/>
                <a:cs typeface="Arial"/>
              </a:rPr>
              <a:t>Ανεξαρτησία της «φυσικής» του Γαλιλαίου από την παλαιότερη φυσική φιλοσοφία. </a:t>
            </a:r>
            <a:endParaRPr lang="el-GR" altLang="ja-JP" sz="1600" dirty="0">
              <a:solidFill>
                <a:schemeClr val="accent2"/>
              </a:solidFill>
              <a:latin typeface="Arial"/>
              <a:cs typeface="Arial"/>
            </a:endParaRPr>
          </a:p>
          <a:p>
            <a:pPr lvl="2">
              <a:lnSpc>
                <a:spcPct val="90000"/>
              </a:lnSpc>
            </a:pPr>
            <a:r>
              <a:rPr lang="el-GR" altLang="ja-JP" sz="1600" dirty="0">
                <a:solidFill>
                  <a:schemeClr val="accent2"/>
                </a:solidFill>
                <a:latin typeface="Arial"/>
                <a:cs typeface="Arial"/>
              </a:rPr>
              <a:t>στενή σχέση με την αστρονομία που εξαρτάται ήδη από την προσεκτική μέτρηση. Η «φυσική» του Γαλιλαίου είναι μια εφαρμογή αστρονομικών μεθόδων στη διερεύνηση της κίνησης.</a:t>
            </a:r>
          </a:p>
          <a:p>
            <a:pPr lvl="2">
              <a:lnSpc>
                <a:spcPct val="90000"/>
              </a:lnSpc>
            </a:pPr>
            <a:r>
              <a:rPr lang="el-GR" altLang="ja-JP" sz="1600" dirty="0">
                <a:solidFill>
                  <a:schemeClr val="accent2"/>
                </a:solidFill>
                <a:latin typeface="Arial"/>
                <a:cs typeface="Arial"/>
              </a:rPr>
              <a:t>Όριο ακρίβειας πραγματικών μετρήσεων. Ο Γαλιλαίος δεν απαιτεί το είδος της τελειότητας που απαιτούσαν οι φιλόσοφοι. Στηρίζεται σε μια λογική συμφωνία με τη παρατήρηση παρά σε μαθηματικά ιδανικά (Πλάτωνας)</a:t>
            </a:r>
          </a:p>
          <a:p>
            <a:pPr lvl="2">
              <a:lnSpc>
                <a:spcPct val="90000"/>
              </a:lnSpc>
            </a:pPr>
            <a:endParaRPr lang="el-GR" sz="1600" dirty="0"/>
          </a:p>
        </p:txBody>
      </p:sp>
    </p:spTree>
    <p:extLst>
      <p:ext uri="{BB962C8B-B14F-4D97-AF65-F5344CB8AC3E}">
        <p14:creationId xmlns:p14="http://schemas.microsoft.com/office/powerpoint/2010/main" val="2569322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96448" y="244158"/>
            <a:ext cx="7345362" cy="1339850"/>
          </a:xfrm>
        </p:spPr>
        <p:txBody>
          <a:bodyPr>
            <a:normAutofit/>
          </a:bodyPr>
          <a:lstStyle/>
          <a:p>
            <a:pPr algn="l"/>
            <a:r>
              <a:rPr lang="el-GR" sz="3200" dirty="0">
                <a:latin typeface="Arial"/>
                <a:cs typeface="Arial"/>
              </a:rPr>
              <a:t>Σ</a:t>
            </a:r>
            <a:r>
              <a:rPr lang="el-GR" altLang="ja-JP" sz="3200" dirty="0">
                <a:latin typeface="Arial"/>
                <a:cs typeface="Arial"/>
              </a:rPr>
              <a:t>ώματα σε μια κινούμενη γη…</a:t>
            </a:r>
            <a:endParaRPr lang="el-GR" sz="3200" dirty="0">
              <a:latin typeface="Arial"/>
              <a:cs typeface="Arial"/>
            </a:endParaRPr>
          </a:p>
        </p:txBody>
      </p:sp>
      <p:sp>
        <p:nvSpPr>
          <p:cNvPr id="2" name="Content Placeholder 1"/>
          <p:cNvSpPr>
            <a:spLocks noGrp="1"/>
          </p:cNvSpPr>
          <p:nvPr>
            <p:ph idx="1"/>
          </p:nvPr>
        </p:nvSpPr>
        <p:spPr>
          <a:xfrm>
            <a:off x="900112" y="1737340"/>
            <a:ext cx="7498111" cy="4328181"/>
          </a:xfrm>
        </p:spPr>
        <p:txBody>
          <a:bodyPr>
            <a:normAutofit fontScale="92500" lnSpcReduction="10000"/>
          </a:bodyPr>
          <a:lstStyle/>
          <a:p>
            <a:r>
              <a:rPr lang="el-GR" sz="1800" dirty="0">
                <a:latin typeface="Arial"/>
                <a:cs typeface="Arial"/>
              </a:rPr>
              <a:t>Τη λ</a:t>
            </a:r>
            <a:r>
              <a:rPr lang="el-GR" altLang="ja-JP" sz="1800" dirty="0">
                <a:latin typeface="Arial"/>
                <a:cs typeface="Arial"/>
              </a:rPr>
              <a:t>ύση στο πρόβλημα του Κοπερνίκειου συστήματος την έδωσε η έννοια της αδράνειας</a:t>
            </a:r>
            <a:r>
              <a:rPr lang="el-GR" altLang="ja-JP" sz="1800" dirty="0" smtClean="0">
                <a:latin typeface="Arial"/>
                <a:cs typeface="Arial"/>
              </a:rPr>
              <a:t>.</a:t>
            </a:r>
            <a:endParaRPr lang="el-GR" altLang="ja-JP" sz="1800" dirty="0">
              <a:latin typeface="Arial"/>
              <a:cs typeface="Arial"/>
            </a:endParaRPr>
          </a:p>
          <a:p>
            <a:r>
              <a:rPr lang="el-GR" altLang="ja-JP" sz="1800" dirty="0">
                <a:latin typeface="Arial"/>
                <a:cs typeface="Arial"/>
              </a:rPr>
              <a:t>Γαλιλαίος: «Απόλυτα συνδεδεμένη με τη γη είναι η αρχέγονη και διηνεκής κίνηση στην οποία συμμετέχει αναπόφευκτα κάθε σώμα ως γήινο αντικείμενο, κίνηση την οποία έχει από τη φύση της και θα τη διατηρεί παντοτινά» </a:t>
            </a:r>
            <a:r>
              <a:rPr lang="el-GR" altLang="ja-JP" sz="1800" dirty="0">
                <a:solidFill>
                  <a:schemeClr val="accent2"/>
                </a:solidFill>
                <a:latin typeface="Arial"/>
                <a:cs typeface="Arial"/>
              </a:rPr>
              <a:t>[Εφόσον δεν επενεργήσει κανένα αίτιο ώστε να εμποδίσει την κίνησή της από τα δυτικά προς τα ανατολικά, το σώμα καθώς πέφτει στη γη ακολουθεί την κίνηση του πύργου από το οποίο ρίχνεται]</a:t>
            </a:r>
          </a:p>
          <a:p>
            <a:r>
              <a:rPr lang="el-GR" altLang="ja-JP" sz="1800" dirty="0" smtClean="0">
                <a:latin typeface="Arial"/>
                <a:cs typeface="Arial"/>
              </a:rPr>
              <a:t>Δεν </a:t>
            </a:r>
            <a:r>
              <a:rPr lang="el-GR" altLang="ja-JP" sz="1800" dirty="0">
                <a:latin typeface="Arial"/>
                <a:cs typeface="Arial"/>
              </a:rPr>
              <a:t>χρησιμοποιεί την λέξη της αδράνειας ούτε και την έννοια με τη σημερινή της σημασία. Διατηρεί κάποια στοιχεία της παλιάς κοσμολογίας:</a:t>
            </a:r>
          </a:p>
          <a:p>
            <a:pPr lvl="1"/>
            <a:r>
              <a:rPr lang="el-GR" altLang="ja-JP" sz="1800" dirty="0">
                <a:latin typeface="Arial"/>
                <a:cs typeface="Arial"/>
              </a:rPr>
              <a:t>Κόσμος με τάξη και αρμονία- οργανωμένος με νοημοσύνη- η διάταξή του βασίζεται στο τέλειο σχήμα, τον κύκλο. </a:t>
            </a:r>
            <a:endParaRPr lang="en-GB" altLang="ja-JP" sz="1800" dirty="0" smtClean="0">
              <a:latin typeface="Arial"/>
              <a:cs typeface="Arial"/>
            </a:endParaRPr>
          </a:p>
          <a:p>
            <a:pPr lvl="1"/>
            <a:r>
              <a:rPr lang="el-GR" sz="1800" dirty="0">
                <a:latin typeface="Arial"/>
                <a:cs typeface="Arial"/>
              </a:rPr>
              <a:t>Η κυκλικ</a:t>
            </a:r>
            <a:r>
              <a:rPr lang="el-GR" altLang="ja-JP" sz="1800" dirty="0">
                <a:latin typeface="Arial"/>
                <a:cs typeface="Arial"/>
              </a:rPr>
              <a:t>ή κίνηση βρίσκεται σε αρμονία με την τάξη του κόσμου. Στη φυσική τους θέση τα σώματα μόνο κυκλικά μπορούν να κινούνται επ’άπειρον.</a:t>
            </a:r>
          </a:p>
          <a:p>
            <a:pPr lvl="1"/>
            <a:endParaRPr lang="el-GR" sz="1800" dirty="0">
              <a:latin typeface="Arial"/>
              <a:cs typeface="Arial"/>
            </a:endParaRPr>
          </a:p>
          <a:p>
            <a:endParaRPr lang="en-US" dirty="0"/>
          </a:p>
        </p:txBody>
      </p:sp>
    </p:spTree>
    <p:extLst>
      <p:ext uri="{BB962C8B-B14F-4D97-AF65-F5344CB8AC3E}">
        <p14:creationId xmlns:p14="http://schemas.microsoft.com/office/powerpoint/2010/main" val="2550979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3200" dirty="0" smtClean="0">
                <a:latin typeface="Arial"/>
                <a:cs typeface="Arial"/>
              </a:rPr>
              <a:t>Γαλιλαίος (1564-1642)</a:t>
            </a:r>
            <a:endParaRPr lang="en-US" sz="3200" dirty="0">
              <a:latin typeface="Arial"/>
              <a:cs typeface="Arial"/>
            </a:endParaRPr>
          </a:p>
        </p:txBody>
      </p:sp>
      <p:sp>
        <p:nvSpPr>
          <p:cNvPr id="3" name="Content Placeholder 2"/>
          <p:cNvSpPr>
            <a:spLocks noGrp="1"/>
          </p:cNvSpPr>
          <p:nvPr>
            <p:ph idx="1"/>
          </p:nvPr>
        </p:nvSpPr>
        <p:spPr/>
        <p:txBody>
          <a:bodyPr>
            <a:normAutofit fontScale="92500" lnSpcReduction="10000"/>
          </a:bodyPr>
          <a:lstStyle/>
          <a:p>
            <a:r>
              <a:rPr lang="el-GR" sz="2000" dirty="0" smtClean="0">
                <a:latin typeface="Arial"/>
                <a:cs typeface="Arial"/>
              </a:rPr>
              <a:t>Ξεκινάει την πορεία του ως μέλος μιας εξειδικευμένης κοινωνικο-επαγγελματικής ομάδας- της κουλτούρας των μαθηματικών.</a:t>
            </a:r>
          </a:p>
          <a:p>
            <a:r>
              <a:rPr lang="el-GR" sz="2000" dirty="0" smtClean="0">
                <a:latin typeface="Arial"/>
                <a:cs typeface="Arial"/>
              </a:rPr>
              <a:t>Κατά τη διαδικασία μετάβασης στην αυλή, διαμορφώνει εκ νέου τον εαυτό του ως ένα ιδιότυπο είδος φιλοσόφου για το οποίο δεν υπήρχαν καθιερωμένοι ρόλοι ή εικόνες.</a:t>
            </a:r>
          </a:p>
          <a:p>
            <a:r>
              <a:rPr lang="el-GR" sz="2000" dirty="0" smtClean="0">
                <a:latin typeface="Arial"/>
                <a:cs typeface="Arial"/>
              </a:rPr>
              <a:t>Ο Γαλιλαίος επανεφεύρει τον εαυτό του γύρω στο 1610, όταν γίνεται ο φιλόσοφος και μαθηματικός του μεγάλου δούκα.</a:t>
            </a:r>
            <a:endParaRPr lang="en-GB" sz="2000" dirty="0" smtClean="0">
              <a:latin typeface="Arial"/>
              <a:cs typeface="Arial"/>
            </a:endParaRPr>
          </a:p>
          <a:p>
            <a:r>
              <a:rPr lang="el-GR" sz="2000" dirty="0" smtClean="0">
                <a:latin typeface="Arial"/>
                <a:cs typeface="Arial"/>
              </a:rPr>
              <a:t>Δανείζεται και επαναδιαπραγματεύεται υπαρκτούς κοινωνικούς ρόλους και πολιτισμικούς κώδικες, αλλά η ταυτότητα που κατασκευάζει για τον εαυτό του είναι πρωτότυπη.</a:t>
            </a:r>
            <a:endParaRPr lang="en-US" sz="2000" dirty="0">
              <a:latin typeface="Arial"/>
              <a:cs typeface="Arial"/>
            </a:endParaRPr>
          </a:p>
        </p:txBody>
      </p:sp>
    </p:spTree>
    <p:extLst>
      <p:ext uri="{BB962C8B-B14F-4D97-AF65-F5344CB8AC3E}">
        <p14:creationId xmlns:p14="http://schemas.microsoft.com/office/powerpoint/2010/main" val="1525002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pPr algn="l"/>
            <a:r>
              <a:rPr lang="el-GR" sz="3200" dirty="0">
                <a:latin typeface="Arial"/>
                <a:cs typeface="Arial"/>
              </a:rPr>
              <a:t>Ν</a:t>
            </a:r>
            <a:r>
              <a:rPr lang="el-GR" altLang="ja-JP" sz="3200" dirty="0">
                <a:latin typeface="Arial"/>
                <a:cs typeface="Arial"/>
              </a:rPr>
              <a:t>έα αντίληψη για την κίνηση</a:t>
            </a:r>
            <a:endParaRPr lang="el-GR" sz="3200" dirty="0">
              <a:latin typeface="Arial"/>
              <a:cs typeface="Arial"/>
            </a:endParaRPr>
          </a:p>
        </p:txBody>
      </p:sp>
      <p:sp>
        <p:nvSpPr>
          <p:cNvPr id="7171" name="Rectangle 3"/>
          <p:cNvSpPr>
            <a:spLocks noGrp="1" noChangeArrowheads="1"/>
          </p:cNvSpPr>
          <p:nvPr>
            <p:ph idx="1"/>
          </p:nvPr>
        </p:nvSpPr>
        <p:spPr/>
        <p:txBody>
          <a:bodyPr>
            <a:normAutofit fontScale="70000" lnSpcReduction="20000"/>
          </a:bodyPr>
          <a:lstStyle/>
          <a:p>
            <a:r>
              <a:rPr lang="el-GR" sz="2600" dirty="0">
                <a:latin typeface="Arial"/>
                <a:cs typeface="Arial"/>
              </a:rPr>
              <a:t>Διαφ</a:t>
            </a:r>
            <a:r>
              <a:rPr lang="el-GR" altLang="ja-JP" sz="2600" dirty="0">
                <a:latin typeface="Arial"/>
                <a:cs typeface="Arial"/>
              </a:rPr>
              <a:t>έρει από την Αριστοτελική αντίληψη κατά την οποία η κίνηση είναι διαδικασία που συνδέεται με την ίδια την ουσία των σωμάτων</a:t>
            </a:r>
            <a:r>
              <a:rPr lang="el-GR" altLang="ja-JP" sz="2600" dirty="0" smtClean="0">
                <a:latin typeface="Arial"/>
                <a:cs typeface="Arial"/>
              </a:rPr>
              <a:t>.</a:t>
            </a:r>
            <a:endParaRPr lang="el-GR" altLang="ja-JP" sz="2600" dirty="0">
              <a:latin typeface="Arial"/>
              <a:cs typeface="Arial"/>
            </a:endParaRPr>
          </a:p>
          <a:p>
            <a:r>
              <a:rPr lang="el-GR" altLang="ja-JP" sz="2600" dirty="0">
                <a:latin typeface="Arial"/>
                <a:cs typeface="Arial"/>
              </a:rPr>
              <a:t>Διαφοροποίηση της κίνησης από την ουσιώδη φύση των σωμάτων</a:t>
            </a:r>
            <a:r>
              <a:rPr lang="el-GR" altLang="ja-JP" sz="2600" dirty="0" smtClean="0">
                <a:latin typeface="Arial"/>
                <a:cs typeface="Arial"/>
              </a:rPr>
              <a:t>.</a:t>
            </a:r>
            <a:endParaRPr lang="el-GR" altLang="ja-JP" sz="2600" dirty="0">
              <a:latin typeface="Arial"/>
              <a:cs typeface="Arial"/>
            </a:endParaRPr>
          </a:p>
          <a:p>
            <a:r>
              <a:rPr lang="el-GR" altLang="ja-JP" sz="2600" dirty="0">
                <a:latin typeface="Arial"/>
                <a:cs typeface="Arial"/>
              </a:rPr>
              <a:t>Η κίνηση είναι μια κατάσταση στην οποία βρίσκονται τα σώματα (για τα σώματα είναι αδιάφορο αν βρίσκονται σε κίνηση ή ηρεμία):</a:t>
            </a:r>
          </a:p>
          <a:p>
            <a:pPr>
              <a:buFontTx/>
              <a:buNone/>
            </a:pPr>
            <a:r>
              <a:rPr lang="el-GR" altLang="ja-JP" sz="2600" dirty="0">
                <a:solidFill>
                  <a:schemeClr val="accent2"/>
                </a:solidFill>
                <a:latin typeface="Arial"/>
                <a:cs typeface="Arial"/>
              </a:rPr>
              <a:t>     «Διότι αναλογιστείτε το εξής: Η κίνηση, σε σχέση με τα αντικείμενα που δεν κινούνται, υφίσταται μόνο εφόσον συντελείται· και σε αντικείμενα που συμμετέχουν εξ ίσου σε οποιαδήποτε κίνηση αυτή δεν είναι εμφανής και είναι σαν να μην υπάρχει.</a:t>
            </a:r>
            <a:r>
              <a:rPr lang="el-GR" altLang="ja-JP" sz="2600" dirty="0" smtClean="0">
                <a:solidFill>
                  <a:schemeClr val="accent2"/>
                </a:solidFill>
                <a:latin typeface="Arial"/>
                <a:cs typeface="Arial"/>
              </a:rPr>
              <a:t>»</a:t>
            </a:r>
            <a:endParaRPr lang="el-GR" altLang="ja-JP" sz="2600" dirty="0">
              <a:solidFill>
                <a:schemeClr val="accent2"/>
              </a:solidFill>
              <a:latin typeface="Arial"/>
              <a:cs typeface="Arial"/>
            </a:endParaRPr>
          </a:p>
          <a:p>
            <a:r>
              <a:rPr lang="el-GR" altLang="ja-JP" sz="2600" dirty="0">
                <a:latin typeface="Arial"/>
                <a:cs typeface="Arial"/>
              </a:rPr>
              <a:t>Η κίνηση (αλλά ούτε και η ηρεμία) δεν απαιτούν αίτιο. Αίτιο απαιτείται μόνο για τις</a:t>
            </a:r>
            <a:r>
              <a:rPr lang="el-GR" altLang="ja-JP" sz="2600" b="1" dirty="0">
                <a:latin typeface="Arial"/>
                <a:cs typeface="Arial"/>
              </a:rPr>
              <a:t> μεταβολές</a:t>
            </a:r>
            <a:r>
              <a:rPr lang="el-GR" altLang="ja-JP" sz="2600" dirty="0">
                <a:latin typeface="Arial"/>
                <a:cs typeface="Arial"/>
              </a:rPr>
              <a:t> της κίνησης.</a:t>
            </a:r>
          </a:p>
          <a:p>
            <a:pPr lvl="1"/>
            <a:endParaRPr lang="el-GR" sz="1600" dirty="0"/>
          </a:p>
        </p:txBody>
      </p:sp>
    </p:spTree>
    <p:extLst>
      <p:ext uri="{BB962C8B-B14F-4D97-AF65-F5344CB8AC3E}">
        <p14:creationId xmlns:p14="http://schemas.microsoft.com/office/powerpoint/2010/main" val="3589208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l"/>
            <a:r>
              <a:rPr lang="el-GR" sz="2800" dirty="0">
                <a:latin typeface="Arial"/>
                <a:cs typeface="Arial"/>
              </a:rPr>
              <a:t>Σ</a:t>
            </a:r>
            <a:r>
              <a:rPr lang="el-GR" altLang="ja-JP" sz="2800" dirty="0">
                <a:latin typeface="Arial"/>
                <a:cs typeface="Arial"/>
              </a:rPr>
              <a:t>ύνθετες κινήσεις</a:t>
            </a:r>
            <a:endParaRPr lang="el-GR" sz="2800" dirty="0">
              <a:latin typeface="Arial"/>
              <a:cs typeface="Arial"/>
            </a:endParaRPr>
          </a:p>
        </p:txBody>
      </p:sp>
      <p:pic>
        <p:nvPicPr>
          <p:cNvPr id="96260" name="Picture 6" descr="impetu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35049" b="-35049"/>
          <a:stretch>
            <a:fillRect/>
          </a:stretch>
        </p:blipFill>
        <p:spPr/>
      </p:pic>
      <p:sp>
        <p:nvSpPr>
          <p:cNvPr id="96259" name="Rectangle 3"/>
          <p:cNvSpPr>
            <a:spLocks noGrp="1" noChangeArrowheads="1"/>
          </p:cNvSpPr>
          <p:nvPr>
            <p:ph sz="half" idx="2"/>
          </p:nvPr>
        </p:nvSpPr>
        <p:spPr/>
        <p:txBody>
          <a:bodyPr>
            <a:normAutofit lnSpcReduction="10000"/>
          </a:bodyPr>
          <a:lstStyle/>
          <a:p>
            <a:pPr>
              <a:lnSpc>
                <a:spcPct val="90000"/>
              </a:lnSpc>
            </a:pPr>
            <a:r>
              <a:rPr lang="el-GR" sz="1800" dirty="0">
                <a:latin typeface="Arial"/>
                <a:cs typeface="Arial"/>
              </a:rPr>
              <a:t>Τα σ</a:t>
            </a:r>
            <a:r>
              <a:rPr lang="el-GR" altLang="ja-JP" sz="1800" dirty="0">
                <a:latin typeface="Arial"/>
                <a:cs typeface="Arial"/>
              </a:rPr>
              <a:t>ώματα μπορούν να συμμετέχουν ταυτόχρονα σε πολλές κινήσεις. Καμία δεν παρεμποδίζει την άλλη και συνδυάζονται αρμονικά διαγράφοντας συγκεκριμένες τροχιές.</a:t>
            </a:r>
          </a:p>
          <a:p>
            <a:pPr>
              <a:lnSpc>
                <a:spcPct val="90000"/>
              </a:lnSpc>
            </a:pPr>
            <a:r>
              <a:rPr lang="el-GR" altLang="ja-JP" sz="1800" dirty="0">
                <a:latin typeface="Arial"/>
                <a:cs typeface="Arial"/>
              </a:rPr>
              <a:t>Κίνηση βλημάτων:</a:t>
            </a:r>
          </a:p>
          <a:p>
            <a:pPr lvl="1">
              <a:lnSpc>
                <a:spcPct val="90000"/>
              </a:lnSpc>
            </a:pPr>
            <a:r>
              <a:rPr lang="el-GR" sz="1600" dirty="0">
                <a:latin typeface="Arial"/>
                <a:cs typeface="Arial"/>
              </a:rPr>
              <a:t>Η οριζ</a:t>
            </a:r>
            <a:r>
              <a:rPr lang="el-GR" altLang="ja-JP" sz="1600" dirty="0">
                <a:latin typeface="Arial"/>
                <a:cs typeface="Arial"/>
              </a:rPr>
              <a:t>όντια κίνηση των βλημάτων συνδυάζεται με την ομαλά επιταχυνόμενη πτώση τους προς τη γη (παραβολική πορεία)</a:t>
            </a:r>
          </a:p>
          <a:p>
            <a:pPr lvl="1">
              <a:lnSpc>
                <a:spcPct val="90000"/>
              </a:lnSpc>
            </a:pPr>
            <a:r>
              <a:rPr lang="el-GR" altLang="ja-JP" sz="1600" dirty="0">
                <a:latin typeface="Arial"/>
                <a:cs typeface="Arial"/>
              </a:rPr>
              <a:t>Καταλύεται η διάκριση φυσικής και βίαιας κίνησης (είναι ισοδύναμες)</a:t>
            </a:r>
            <a:endParaRPr lang="el-GR" sz="1600" dirty="0">
              <a:latin typeface="Arial"/>
              <a:cs typeface="Arial"/>
            </a:endParaRPr>
          </a:p>
        </p:txBody>
      </p:sp>
    </p:spTree>
    <p:extLst>
      <p:ext uri="{BB962C8B-B14F-4D97-AF65-F5344CB8AC3E}">
        <p14:creationId xmlns:p14="http://schemas.microsoft.com/office/powerpoint/2010/main" val="27949319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l"/>
            <a:r>
              <a:rPr lang="el-GR" sz="2800" dirty="0">
                <a:latin typeface="Arial"/>
                <a:cs typeface="Arial"/>
              </a:rPr>
              <a:t>Η μεθοδολογ</a:t>
            </a:r>
            <a:r>
              <a:rPr lang="el-GR" altLang="ja-JP" sz="2800" dirty="0">
                <a:latin typeface="Arial"/>
                <a:cs typeface="Arial"/>
              </a:rPr>
              <a:t>ία του Γαλιλαίου</a:t>
            </a:r>
            <a:endParaRPr lang="el-GR" sz="2800" dirty="0">
              <a:latin typeface="Arial"/>
              <a:cs typeface="Arial"/>
            </a:endParaRPr>
          </a:p>
        </p:txBody>
      </p:sp>
      <p:sp>
        <p:nvSpPr>
          <p:cNvPr id="27651" name="Rectangle 3"/>
          <p:cNvSpPr>
            <a:spLocks noGrp="1" noChangeArrowheads="1"/>
          </p:cNvSpPr>
          <p:nvPr>
            <p:ph idx="1"/>
          </p:nvPr>
        </p:nvSpPr>
        <p:spPr/>
        <p:txBody>
          <a:bodyPr>
            <a:normAutofit lnSpcReduction="10000"/>
          </a:bodyPr>
          <a:lstStyle/>
          <a:p>
            <a:r>
              <a:rPr lang="el-GR" sz="1800" dirty="0">
                <a:latin typeface="Arial"/>
                <a:cs typeface="Arial"/>
              </a:rPr>
              <a:t>Δεν αρχ</a:t>
            </a:r>
            <a:r>
              <a:rPr lang="el-GR" altLang="ja-JP" sz="1800" dirty="0">
                <a:latin typeface="Arial"/>
                <a:cs typeface="Arial"/>
              </a:rPr>
              <a:t>ίζει από τη συλλογή παρατηριασιακών δεδομένων. Μάλιστα απορρίπτει τη μαρτυρία των αισθήσεων έναντι της λογικής.</a:t>
            </a:r>
          </a:p>
          <a:p>
            <a:endParaRPr lang="el-GR" altLang="ja-JP" sz="1800" dirty="0">
              <a:latin typeface="Arial"/>
              <a:cs typeface="Arial"/>
            </a:endParaRPr>
          </a:p>
          <a:p>
            <a:r>
              <a:rPr lang="el-GR" altLang="ja-JP" sz="1800" dirty="0">
                <a:latin typeface="Arial"/>
                <a:cs typeface="Arial"/>
              </a:rPr>
              <a:t>Ξεκινά από ιδανικές συνθήκες, ανύπαρκτες στον εμπειρικό μας κόσμο. Αφού καθορίσει το ιδεώδες, μπορεί να κατανοήσει τους περιορισμούς που συνεπάγονται οι υλικές συνθήκες (πχ. τριβή).</a:t>
            </a:r>
          </a:p>
          <a:p>
            <a:endParaRPr lang="el-GR" altLang="ja-JP" sz="1800" dirty="0">
              <a:latin typeface="Arial"/>
              <a:cs typeface="Arial"/>
            </a:endParaRPr>
          </a:p>
          <a:p>
            <a:r>
              <a:rPr lang="el-GR" altLang="ja-JP" sz="1800" dirty="0">
                <a:latin typeface="Arial"/>
                <a:cs typeface="Arial"/>
              </a:rPr>
              <a:t>Η «αποκρυπτογράφηση» της φύσης γίνεται μέσα από τα μαθηματικά. Η γεωμετρία θα πρέπει να εφαρμοστεί και στις κινήσεις της γης (εκτός από αυτές των ουράνιων σωμάτων).</a:t>
            </a:r>
            <a:endParaRPr lang="el-GR" sz="1800" dirty="0">
              <a:latin typeface="Arial"/>
              <a:cs typeface="Arial"/>
            </a:endParaRPr>
          </a:p>
        </p:txBody>
      </p:sp>
    </p:spTree>
    <p:extLst>
      <p:ext uri="{BB962C8B-B14F-4D97-AF65-F5344CB8AC3E}">
        <p14:creationId xmlns:p14="http://schemas.microsoft.com/office/powerpoint/2010/main" val="3362917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 Τίτλος"/>
          <p:cNvSpPr>
            <a:spLocks noGrp="1"/>
          </p:cNvSpPr>
          <p:nvPr>
            <p:ph type="title"/>
          </p:nvPr>
        </p:nvSpPr>
        <p:spPr/>
        <p:txBody>
          <a:bodyPr/>
          <a:lstStyle/>
          <a:p>
            <a:pPr algn="l" eaLnBrk="1" hangingPunct="1"/>
            <a:r>
              <a:rPr lang="en-US" sz="2800" i="1" dirty="0" smtClean="0"/>
              <a:t>Il </a:t>
            </a:r>
            <a:r>
              <a:rPr lang="en-US" sz="2800" i="1" dirty="0" err="1" smtClean="0"/>
              <a:t>Saggiatore</a:t>
            </a:r>
            <a:r>
              <a:rPr lang="en-US" sz="2800" i="1" dirty="0" smtClean="0"/>
              <a:t> </a:t>
            </a:r>
            <a:r>
              <a:rPr lang="en-US" sz="2800" dirty="0" smtClean="0"/>
              <a:t>(162</a:t>
            </a:r>
            <a:r>
              <a:rPr lang="el-GR" sz="2800" dirty="0" smtClean="0"/>
              <a:t>3</a:t>
            </a:r>
            <a:r>
              <a:rPr lang="en-US" sz="2800" dirty="0" smtClean="0"/>
              <a:t>)</a:t>
            </a:r>
            <a:endParaRPr lang="el-GR" sz="2800" dirty="0" smtClean="0"/>
          </a:p>
        </p:txBody>
      </p:sp>
      <p:pic>
        <p:nvPicPr>
          <p:cNvPr id="28675" name="6 - Θέση περιεχομένου" descr="il saggiatore copy.jpg"/>
          <p:cNvPicPr>
            <a:picLocks noGrp="1" noChangeAspect="1"/>
          </p:cNvPicPr>
          <p:nvPr>
            <p:ph sz="half" idx="1"/>
          </p:nvPr>
        </p:nvPicPr>
        <p:blipFill>
          <a:blip r:embed="rId2" cstate="print"/>
          <a:srcRect l="-6287" r="-6287"/>
          <a:stretch>
            <a:fillRect/>
          </a:stretch>
        </p:blipFill>
        <p:spPr/>
      </p:pic>
      <p:sp>
        <p:nvSpPr>
          <p:cNvPr id="28676" name="5 - Θέση περιεχομένου"/>
          <p:cNvSpPr>
            <a:spLocks noGrp="1"/>
          </p:cNvSpPr>
          <p:nvPr>
            <p:ph sz="half" idx="2"/>
          </p:nvPr>
        </p:nvSpPr>
        <p:spPr/>
        <p:txBody>
          <a:bodyPr>
            <a:normAutofit fontScale="92500" lnSpcReduction="10000"/>
          </a:bodyPr>
          <a:lstStyle/>
          <a:p>
            <a:pPr eaLnBrk="1" hangingPunct="1">
              <a:buFontTx/>
              <a:buNone/>
            </a:pPr>
            <a:r>
              <a:rPr lang="el-GR" sz="1600" dirty="0" smtClean="0"/>
              <a:t>     «</a:t>
            </a:r>
            <a:r>
              <a:rPr lang="el-GR" sz="1600" dirty="0" smtClean="0">
                <a:latin typeface="Arial"/>
                <a:cs typeface="Arial"/>
              </a:rPr>
              <a:t>Η φιλοσοφία είναι γραμμένη στο μεγάλο βιβλίο της φύσης, το οποίο είναι πάντα ανοικτό μπροστά στα βλέμματά μας. Όμως το βιβλίο δεν μπορεί να γίνει κατανοητό, εκτός εάν μάθουμε πρώτα να κατανοούμε τη γλώσσα και να διαβάζουμε το αλφάβητο στο οποίο έχει γραφεί. Είναι γραμμένο στη γλώσσα των μαθηματικών, και οι γλωσσικοί χαρακτήρες είναι τρίγωνα, κύκλοι και άλλα γεωμετρικά σχήματα, χωρίς τα οποία είναι ανθρωπίνως αδύνατον να κατανοηθεί έστω και μία λέξη. Χωρίς αυτά κανείς περιπλανιέται σε ένα σκοτεινό λαβύρινθο»</a:t>
            </a:r>
          </a:p>
        </p:txBody>
      </p:sp>
    </p:spTree>
    <p:extLst>
      <p:ext uri="{BB962C8B-B14F-4D97-AF65-F5344CB8AC3E}">
        <p14:creationId xmlns:p14="http://schemas.microsoft.com/office/powerpoint/2010/main" val="9128449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3200" dirty="0">
                <a:latin typeface="Arial"/>
                <a:cs typeface="Arial"/>
              </a:rPr>
              <a:t>Θέση </a:t>
            </a:r>
            <a:r>
              <a:rPr lang="el-GR" sz="3200" dirty="0" smtClean="0">
                <a:latin typeface="Arial"/>
                <a:cs typeface="Arial"/>
              </a:rPr>
              <a:t>μαθηματικών </a:t>
            </a:r>
            <a:r>
              <a:rPr lang="el-GR" sz="3200" dirty="0">
                <a:latin typeface="Arial"/>
                <a:cs typeface="Arial"/>
              </a:rPr>
              <a:t>περιγραφών του </a:t>
            </a:r>
            <a:r>
              <a:rPr lang="el-GR" sz="3200" dirty="0" smtClean="0">
                <a:latin typeface="Arial"/>
                <a:cs typeface="Arial"/>
              </a:rPr>
              <a:t>κόσμου (;)</a:t>
            </a:r>
            <a:endParaRPr lang="en-US" sz="3200" dirty="0">
              <a:latin typeface="Arial"/>
              <a:cs typeface="Arial"/>
            </a:endParaRPr>
          </a:p>
        </p:txBody>
      </p:sp>
      <p:sp>
        <p:nvSpPr>
          <p:cNvPr id="3" name="Content Placeholder 2"/>
          <p:cNvSpPr>
            <a:spLocks noGrp="1"/>
          </p:cNvSpPr>
          <p:nvPr>
            <p:ph idx="1"/>
          </p:nvPr>
        </p:nvSpPr>
        <p:spPr>
          <a:xfrm>
            <a:off x="900112" y="1737340"/>
            <a:ext cx="7474151" cy="4672846"/>
          </a:xfrm>
        </p:spPr>
        <p:txBody>
          <a:bodyPr>
            <a:normAutofit fontScale="70000" lnSpcReduction="20000"/>
          </a:bodyPr>
          <a:lstStyle/>
          <a:p>
            <a:r>
              <a:rPr lang="el-GR" sz="2300" dirty="0">
                <a:latin typeface="Arial"/>
                <a:cs typeface="Arial"/>
                <a:sym typeface="Wingdings"/>
              </a:rPr>
              <a:t>Στόχος της φυσικής φιλοσοφίας είναι η παραγωγή μαθηματικά διατυπωμένων νόμων της φύσης (πχ. Μαθηματικός νόμος για την πτώση του σώματος)</a:t>
            </a:r>
            <a:r>
              <a:rPr lang="el-GR" sz="2300" dirty="0" smtClean="0">
                <a:latin typeface="Arial"/>
                <a:cs typeface="Arial"/>
                <a:sym typeface="Wingdings"/>
              </a:rPr>
              <a:t>.</a:t>
            </a:r>
            <a:endParaRPr lang="el-GR" sz="2300" dirty="0">
              <a:latin typeface="Arial"/>
              <a:cs typeface="Arial"/>
              <a:sym typeface="Wingdings"/>
            </a:endParaRPr>
          </a:p>
          <a:p>
            <a:r>
              <a:rPr lang="el-GR" sz="2300" dirty="0" smtClean="0">
                <a:latin typeface="Arial"/>
                <a:cs typeface="Arial"/>
              </a:rPr>
              <a:t>Ο </a:t>
            </a:r>
            <a:r>
              <a:rPr lang="el-GR" sz="2300" dirty="0">
                <a:latin typeface="Arial"/>
                <a:cs typeface="Arial"/>
              </a:rPr>
              <a:t>νόμος του Γαλιλαίου για την πτώση των σωμάτων δεν ισχύει στον πραγματικό κόσμο, αλλά σε έναν μαθηματικά εξιδανικευμένο κόσμο (πχ. χωρίς τριβές</a:t>
            </a:r>
            <a:r>
              <a:rPr lang="el-GR" sz="2300" dirty="0" smtClean="0">
                <a:latin typeface="Arial"/>
                <a:cs typeface="Arial"/>
              </a:rPr>
              <a:t>)</a:t>
            </a:r>
            <a:endParaRPr lang="el-GR" sz="2300" dirty="0">
              <a:latin typeface="Arial"/>
              <a:cs typeface="Arial"/>
            </a:endParaRPr>
          </a:p>
          <a:p>
            <a:r>
              <a:rPr lang="el-GR" sz="2300" dirty="0">
                <a:latin typeface="Arial"/>
                <a:cs typeface="Arial"/>
              </a:rPr>
              <a:t>Το εξιδανικευμένο μαθηματικό μοντέλο μπορεί να συλλάβει καλύτερα την ουσία των φαινομένων</a:t>
            </a:r>
            <a:r>
              <a:rPr lang="el-GR" sz="2300" dirty="0" smtClean="0">
                <a:latin typeface="Arial"/>
                <a:cs typeface="Arial"/>
              </a:rPr>
              <a:t>;</a:t>
            </a:r>
            <a:endParaRPr lang="el-GR" sz="2300" dirty="0">
              <a:latin typeface="Arial"/>
              <a:cs typeface="Arial"/>
            </a:endParaRPr>
          </a:p>
          <a:p>
            <a:r>
              <a:rPr lang="el-GR" sz="2300" dirty="0">
                <a:latin typeface="Arial"/>
                <a:cs typeface="Arial"/>
              </a:rPr>
              <a:t>Ποιος είναι ο βαθμός βεβαιότητας στα αποτελέσματα που στηρίζονταν σε μαθηματικά επιχειρήματα και αφορούσαν τη λειτουργία του φυσικού κόσμου</a:t>
            </a:r>
            <a:r>
              <a:rPr lang="el-GR" sz="2300" dirty="0" smtClean="0">
                <a:latin typeface="Arial"/>
                <a:cs typeface="Arial"/>
              </a:rPr>
              <a:t>;</a:t>
            </a:r>
            <a:endParaRPr lang="el-GR" sz="2300" dirty="0">
              <a:latin typeface="Arial"/>
              <a:cs typeface="Arial"/>
            </a:endParaRPr>
          </a:p>
          <a:p>
            <a:r>
              <a:rPr lang="el-GR" sz="2300" dirty="0">
                <a:latin typeface="Arial"/>
                <a:cs typeface="Arial"/>
              </a:rPr>
              <a:t>Πως συνδέεται ένα μηχανικό σύμπαν (σωματίδια σε κίνηση) με τις μαθηματικές περιγραφές του κόσμου; </a:t>
            </a:r>
          </a:p>
          <a:p>
            <a:pPr lvl="1"/>
            <a:r>
              <a:rPr lang="el-GR" sz="2300" dirty="0">
                <a:latin typeface="Arial"/>
                <a:cs typeface="Arial"/>
              </a:rPr>
              <a:t>Πολλοί μηχανοκράτες</a:t>
            </a:r>
            <a:r>
              <a:rPr lang="en-GB" sz="2300" dirty="0">
                <a:latin typeface="Arial"/>
                <a:cs typeface="Arial"/>
              </a:rPr>
              <a:t> </a:t>
            </a:r>
            <a:r>
              <a:rPr lang="el-GR" sz="2300" dirty="0">
                <a:latin typeface="Arial"/>
                <a:cs typeface="Arial"/>
              </a:rPr>
              <a:t>ήταν διστακτικοί στο να γράψουν τη δική τους φυσική φιλοσοφία στα μαθηματικά (βλ. </a:t>
            </a:r>
            <a:r>
              <a:rPr lang="en-GB" sz="2300" dirty="0">
                <a:latin typeface="Arial"/>
                <a:cs typeface="Arial"/>
              </a:rPr>
              <a:t>Boyle</a:t>
            </a:r>
            <a:r>
              <a:rPr lang="el-GR" sz="2300" dirty="0">
                <a:latin typeface="Arial"/>
                <a:cs typeface="Arial"/>
              </a:rPr>
              <a:t>) / για να είναι κοινωνικά αποδεκτή θα πρέπει να είναι προσπελάσιμη από ένα ευρύ </a:t>
            </a:r>
            <a:endParaRPr lang="en-US" sz="2300" dirty="0">
              <a:latin typeface="Arial"/>
              <a:cs typeface="Arial"/>
            </a:endParaRPr>
          </a:p>
          <a:p>
            <a:endParaRPr lang="en-US" dirty="0"/>
          </a:p>
        </p:txBody>
      </p:sp>
    </p:spTree>
    <p:extLst>
      <p:ext uri="{BB962C8B-B14F-4D97-AF65-F5344CB8AC3E}">
        <p14:creationId xmlns:p14="http://schemas.microsoft.com/office/powerpoint/2010/main" val="1881049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l"/>
            <a:r>
              <a:rPr lang="el-GR" sz="3200" i="1" dirty="0">
                <a:latin typeface="Arial"/>
                <a:cs typeface="Arial"/>
              </a:rPr>
              <a:t>Ο αγγελιοφ</a:t>
            </a:r>
            <a:r>
              <a:rPr lang="el-GR" altLang="ja-JP" sz="3200" i="1" dirty="0">
                <a:latin typeface="Arial"/>
                <a:cs typeface="Arial"/>
              </a:rPr>
              <a:t>όρος των άστρων</a:t>
            </a:r>
            <a:r>
              <a:rPr lang="el-GR" altLang="ja-JP" sz="3200" dirty="0">
                <a:latin typeface="Arial"/>
                <a:cs typeface="Arial"/>
              </a:rPr>
              <a:t> (1610)</a:t>
            </a:r>
            <a:endParaRPr lang="el-GR" sz="3200" dirty="0">
              <a:latin typeface="Arial"/>
              <a:cs typeface="Arial"/>
            </a:endParaRPr>
          </a:p>
        </p:txBody>
      </p:sp>
      <p:pic>
        <p:nvPicPr>
          <p:cNvPr id="45060" name="Picture 4" descr="300px-Sidereus_Nuncius_161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7332" r="-17332"/>
          <a:stretch>
            <a:fillRect/>
          </a:stretch>
        </p:blipFill>
        <p:spPr>
          <a:xfrm>
            <a:off x="900113" y="2147888"/>
            <a:ext cx="3565525" cy="3927475"/>
          </a:xfrm>
        </p:spPr>
      </p:pic>
      <p:sp>
        <p:nvSpPr>
          <p:cNvPr id="45059" name="Rectangle 3"/>
          <p:cNvSpPr>
            <a:spLocks noGrp="1" noChangeArrowheads="1"/>
          </p:cNvSpPr>
          <p:nvPr>
            <p:ph sz="half" idx="2"/>
          </p:nvPr>
        </p:nvSpPr>
        <p:spPr/>
        <p:txBody>
          <a:bodyPr>
            <a:normAutofit/>
          </a:bodyPr>
          <a:lstStyle/>
          <a:p>
            <a:pPr marL="0" indent="0">
              <a:buNone/>
            </a:pPr>
            <a:endParaRPr lang="el-GR" sz="2000" dirty="0" smtClean="0">
              <a:latin typeface="Arial"/>
              <a:cs typeface="Arial"/>
            </a:endParaRPr>
          </a:p>
          <a:p>
            <a:r>
              <a:rPr lang="el-GR" sz="2000" dirty="0" smtClean="0">
                <a:latin typeface="Arial"/>
                <a:cs typeface="Arial"/>
              </a:rPr>
              <a:t>Πρ</a:t>
            </a:r>
            <a:r>
              <a:rPr lang="el-GR" altLang="ja-JP" sz="2000" dirty="0" smtClean="0">
                <a:latin typeface="Arial"/>
                <a:cs typeface="Arial"/>
              </a:rPr>
              <a:t>ώτη </a:t>
            </a:r>
            <a:r>
              <a:rPr lang="el-GR" altLang="ja-JP" sz="2000" dirty="0">
                <a:latin typeface="Arial"/>
                <a:cs typeface="Arial"/>
              </a:rPr>
              <a:t>έκθεση για τις παρατηρήσεις των ουρανών με το </a:t>
            </a:r>
            <a:r>
              <a:rPr lang="el-GR" altLang="ja-JP" sz="2000" b="1" dirty="0">
                <a:latin typeface="Arial"/>
                <a:cs typeface="Arial"/>
              </a:rPr>
              <a:t>τηλεσκόπιο</a:t>
            </a:r>
            <a:endParaRPr lang="el-GR" sz="2000" dirty="0">
              <a:latin typeface="Arial"/>
              <a:cs typeface="Arial"/>
            </a:endParaRPr>
          </a:p>
          <a:p>
            <a:r>
              <a:rPr lang="el-GR" sz="2000" dirty="0">
                <a:latin typeface="Arial"/>
                <a:cs typeface="Arial"/>
              </a:rPr>
              <a:t>Γραμμ</a:t>
            </a:r>
            <a:r>
              <a:rPr lang="el-GR" altLang="ja-JP" sz="2000" dirty="0">
                <a:latin typeface="Arial"/>
                <a:cs typeface="Arial"/>
              </a:rPr>
              <a:t>ένο στα </a:t>
            </a:r>
            <a:r>
              <a:rPr lang="el-GR" sz="2000" dirty="0">
                <a:latin typeface="Arial"/>
                <a:cs typeface="Arial"/>
              </a:rPr>
              <a:t>λατινικ</a:t>
            </a:r>
            <a:r>
              <a:rPr lang="el-GR" altLang="ja-JP" sz="2000" dirty="0">
                <a:latin typeface="Arial"/>
                <a:cs typeface="Arial"/>
              </a:rPr>
              <a:t>ά</a:t>
            </a:r>
          </a:p>
          <a:p>
            <a:r>
              <a:rPr lang="el-GR" sz="2000" dirty="0">
                <a:latin typeface="Arial"/>
                <a:cs typeface="Arial"/>
              </a:rPr>
              <a:t>Ισχυρ</a:t>
            </a:r>
            <a:r>
              <a:rPr lang="el-GR" altLang="ja-JP" sz="2000" dirty="0">
                <a:latin typeface="Arial"/>
                <a:cs typeface="Arial"/>
              </a:rPr>
              <a:t>ές ενδείξεις υπέρ του Κοπερνίκειου συστήματος</a:t>
            </a:r>
            <a:endParaRPr lang="el-GR" sz="2800" dirty="0">
              <a:latin typeface="Arial"/>
              <a:cs typeface="Arial"/>
            </a:endParaRPr>
          </a:p>
        </p:txBody>
      </p:sp>
    </p:spTree>
    <p:extLst>
      <p:ext uri="{BB962C8B-B14F-4D97-AF65-F5344CB8AC3E}">
        <p14:creationId xmlns:p14="http://schemas.microsoft.com/office/powerpoint/2010/main" val="42634245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2093" y="1594426"/>
            <a:ext cx="7345362" cy="3932238"/>
          </a:xfrm>
        </p:spPr>
        <p:txBody>
          <a:bodyPr>
            <a:normAutofit/>
          </a:bodyPr>
          <a:lstStyle/>
          <a:p>
            <a:r>
              <a:rPr lang="el-GR" sz="1800" dirty="0" smtClean="0">
                <a:latin typeface="Arial"/>
                <a:cs typeface="Arial"/>
              </a:rPr>
              <a:t>Ο </a:t>
            </a:r>
            <a:r>
              <a:rPr lang="el-GR" sz="1800" i="1" dirty="0" smtClean="0">
                <a:latin typeface="Arial"/>
                <a:cs typeface="Arial"/>
              </a:rPr>
              <a:t>Αγγελιοφόρος των Άστρων </a:t>
            </a:r>
            <a:r>
              <a:rPr lang="el-GR" sz="1800" dirty="0" smtClean="0">
                <a:latin typeface="Arial"/>
                <a:cs typeface="Arial"/>
              </a:rPr>
              <a:t>αναπτύσσει μια στιβαρή και ιδιαίτερα εκπληκτική θεώρηση, και παρουσιάζει στον καθένα, αλλά ιδιαίτερα στους φιλοσόφους και τους αστρονόμους, τα αντικείμενα τα οποία παρατήρησε ο Γαλιλαίος Γαλιλέι, φλωρεντινός πατρίκιος και μαθηματικός στο Πανεπιστήμιο της Πάδοβας, με τη βοήθεια ενός μικρού τηλεσκοπίου που επινόησε πρόσφατα, σχετικά με την επιφάνεια της Σελήνης, του αμέτρητους απλανείς αστέρες, τον Γαλαξία, τους νεφελώδεις αστέρες, και ιδιαίτερα τέσσερεις πλανήτες οπυ περιφέρονται με καταπληκτική ταχύτητα γύρω από τον Δία σε διαφορετικές αποστάσεις και με διαφορετικές περιόδους, οι οποίοι ήταν άγνωστοι σε όλους μέχρι την ημέρα που ο συγγραφέας τους ανακάλυψε πρώτος.</a:t>
            </a:r>
            <a:endParaRPr lang="en-US" sz="1800" dirty="0">
              <a:latin typeface="Arial"/>
              <a:cs typeface="Arial"/>
            </a:endParaRPr>
          </a:p>
        </p:txBody>
      </p:sp>
    </p:spTree>
    <p:extLst>
      <p:ext uri="{BB962C8B-B14F-4D97-AF65-F5344CB8AC3E}">
        <p14:creationId xmlns:p14="http://schemas.microsoft.com/office/powerpoint/2010/main" val="38862514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a:r>
              <a:rPr lang="el-GR" sz="3200" dirty="0">
                <a:latin typeface="Arial"/>
                <a:cs typeface="Arial"/>
              </a:rPr>
              <a:t>Τηλεσ</a:t>
            </a:r>
            <a:r>
              <a:rPr lang="el-GR" altLang="ja-JP" sz="3200" dirty="0">
                <a:latin typeface="Arial"/>
                <a:cs typeface="Arial"/>
              </a:rPr>
              <a:t>κόπιο</a:t>
            </a:r>
            <a:endParaRPr lang="el-GR" sz="3200" dirty="0">
              <a:latin typeface="Arial"/>
              <a:cs typeface="Arial"/>
            </a:endParaRPr>
          </a:p>
        </p:txBody>
      </p:sp>
      <p:pic>
        <p:nvPicPr>
          <p:cNvPr id="47108" name="Picture 4" descr="Galileo Teloscope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t="12756" b="12756"/>
          <a:stretch>
            <a:fillRect/>
          </a:stretch>
        </p:blipFill>
        <p:spPr/>
      </p:pic>
      <p:pic>
        <p:nvPicPr>
          <p:cNvPr id="47109" name="Picture 5" descr="Galileo Telescope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t="13728" b="13728"/>
          <a:stretch>
            <a:fillRect/>
          </a:stretch>
        </p:blipFill>
        <p:spPr/>
      </p:pic>
      <p:sp>
        <p:nvSpPr>
          <p:cNvPr id="47107" name="Rectangle 3"/>
          <p:cNvSpPr>
            <a:spLocks noGrp="1" noChangeArrowheads="1"/>
          </p:cNvSpPr>
          <p:nvPr>
            <p:ph type="body" sz="half" idx="3"/>
          </p:nvPr>
        </p:nvSpPr>
        <p:spPr/>
        <p:txBody>
          <a:bodyPr>
            <a:normAutofit/>
          </a:bodyPr>
          <a:lstStyle/>
          <a:p>
            <a:endParaRPr lang="el-GR" sz="2000" dirty="0" smtClean="0">
              <a:latin typeface="Arial"/>
              <a:cs typeface="Arial"/>
            </a:endParaRPr>
          </a:p>
          <a:p>
            <a:r>
              <a:rPr lang="el-GR" sz="1800" dirty="0" smtClean="0">
                <a:latin typeface="Arial"/>
                <a:cs typeface="Arial"/>
              </a:rPr>
              <a:t>1608</a:t>
            </a:r>
            <a:r>
              <a:rPr lang="el-GR" sz="1800" dirty="0">
                <a:latin typeface="Arial"/>
                <a:cs typeface="Arial"/>
              </a:rPr>
              <a:t>: </a:t>
            </a:r>
            <a:r>
              <a:rPr lang="el-GR" altLang="ja-JP" sz="1800" dirty="0">
                <a:latin typeface="Arial"/>
                <a:cs typeface="Arial"/>
              </a:rPr>
              <a:t>κατασκευάζεται για πρώτη φορά το τηλεσκόπιο από Ολλανδούς</a:t>
            </a:r>
          </a:p>
          <a:p>
            <a:r>
              <a:rPr lang="el-GR" altLang="ja-JP" sz="1800" dirty="0">
                <a:latin typeface="Arial"/>
                <a:cs typeface="Arial"/>
              </a:rPr>
              <a:t>1609: ο Γαλιλαίος γνωρίζει για την ύπαρξη τηλεσκοπίου και κατασκευάζει ο ίδιος ένα.</a:t>
            </a:r>
          </a:p>
          <a:p>
            <a:r>
              <a:rPr lang="el-GR" altLang="ja-JP" sz="1800" dirty="0">
                <a:latin typeface="Arial"/>
                <a:cs typeface="Arial"/>
              </a:rPr>
              <a:t>Αν και ίσως δεν είναι ο πρώτος που το στρέφει προς τους ουρανούς, είναι ο πρώτος που δημοσιεύει τις παρατηρήσεις του.</a:t>
            </a:r>
            <a:endParaRPr lang="el-GR" sz="1800" dirty="0">
              <a:latin typeface="Arial"/>
              <a:cs typeface="Arial"/>
            </a:endParaRPr>
          </a:p>
        </p:txBody>
      </p:sp>
    </p:spTree>
    <p:extLst>
      <p:ext uri="{BB962C8B-B14F-4D97-AF65-F5344CB8AC3E}">
        <p14:creationId xmlns:p14="http://schemas.microsoft.com/office/powerpoint/2010/main" val="13187086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a:r>
              <a:rPr lang="el-GR" sz="3200" dirty="0">
                <a:latin typeface="Arial"/>
                <a:cs typeface="Arial"/>
              </a:rPr>
              <a:t>Η επιφ</a:t>
            </a:r>
            <a:r>
              <a:rPr lang="el-GR" altLang="ja-JP" sz="3200" dirty="0">
                <a:latin typeface="Arial"/>
                <a:cs typeface="Arial"/>
              </a:rPr>
              <a:t>άνεια της σελήνης</a:t>
            </a:r>
            <a:endParaRPr lang="el-GR" sz="3200" dirty="0">
              <a:latin typeface="Arial"/>
              <a:cs typeface="Arial"/>
            </a:endParaRPr>
          </a:p>
        </p:txBody>
      </p:sp>
      <p:pic>
        <p:nvPicPr>
          <p:cNvPr id="49156" name="Picture 4" descr="galileo_mo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7600" b="-7600"/>
          <a:stretch>
            <a:fillRect/>
          </a:stretch>
        </p:blipFill>
        <p:spPr/>
      </p:pic>
      <p:sp>
        <p:nvSpPr>
          <p:cNvPr id="49155" name="Rectangle 3"/>
          <p:cNvSpPr>
            <a:spLocks noGrp="1" noChangeArrowheads="1"/>
          </p:cNvSpPr>
          <p:nvPr>
            <p:ph sz="half" idx="2"/>
          </p:nvPr>
        </p:nvSpPr>
        <p:spPr/>
        <p:txBody>
          <a:bodyPr>
            <a:normAutofit fontScale="92500" lnSpcReduction="20000"/>
          </a:bodyPr>
          <a:lstStyle/>
          <a:p>
            <a:pPr>
              <a:lnSpc>
                <a:spcPct val="90000"/>
              </a:lnSpc>
            </a:pPr>
            <a:endParaRPr lang="el-GR" sz="1900" dirty="0" smtClean="0">
              <a:latin typeface="Arial"/>
              <a:cs typeface="Arial"/>
            </a:endParaRPr>
          </a:p>
          <a:p>
            <a:pPr>
              <a:lnSpc>
                <a:spcPct val="90000"/>
              </a:lnSpc>
            </a:pPr>
            <a:r>
              <a:rPr lang="el-GR" sz="1900" dirty="0" smtClean="0">
                <a:latin typeface="Arial"/>
                <a:cs typeface="Arial"/>
              </a:rPr>
              <a:t>Το </a:t>
            </a:r>
            <a:r>
              <a:rPr lang="el-GR" sz="1900" dirty="0">
                <a:latin typeface="Arial"/>
                <a:cs typeface="Arial"/>
              </a:rPr>
              <a:t>πρ</a:t>
            </a:r>
            <a:r>
              <a:rPr lang="el-GR" altLang="ja-JP" sz="1900" dirty="0">
                <a:latin typeface="Arial"/>
                <a:cs typeface="Arial"/>
              </a:rPr>
              <a:t>ώτο ουράνιο σώμα που μελετά συστηματικά.</a:t>
            </a:r>
          </a:p>
          <a:p>
            <a:pPr>
              <a:lnSpc>
                <a:spcPct val="90000"/>
              </a:lnSpc>
            </a:pPr>
            <a:r>
              <a:rPr lang="el-GR" altLang="ja-JP" sz="1900" dirty="0">
                <a:latin typeface="Arial"/>
                <a:cs typeface="Arial"/>
              </a:rPr>
              <a:t>Η επιφάνεια της σελήνης μοιάζει σαν μια έρημη γη (όρη και κοιλάδες, ωκεανοί και θάλασσες με νησιά).</a:t>
            </a:r>
          </a:p>
          <a:p>
            <a:pPr>
              <a:lnSpc>
                <a:spcPct val="90000"/>
              </a:lnSpc>
            </a:pPr>
            <a:r>
              <a:rPr lang="el-GR" altLang="ja-JP" sz="1900" dirty="0">
                <a:latin typeface="Arial"/>
                <a:cs typeface="Arial"/>
              </a:rPr>
              <a:t>Δεν είναι η τέλεια και ομοιόμορφη σφαίρα των αρχαίων.</a:t>
            </a:r>
          </a:p>
          <a:p>
            <a:pPr>
              <a:lnSpc>
                <a:spcPct val="90000"/>
              </a:lnSpc>
            </a:pPr>
            <a:r>
              <a:rPr lang="el-GR" altLang="ja-JP" sz="1900" dirty="0">
                <a:latin typeface="Arial"/>
                <a:cs typeface="Arial"/>
              </a:rPr>
              <a:t>Η ορατότητά της οφείλεται στην αντανάκλαση του ηλιακού φωτός.</a:t>
            </a:r>
          </a:p>
          <a:p>
            <a:pPr>
              <a:lnSpc>
                <a:spcPct val="90000"/>
              </a:lnSpc>
            </a:pPr>
            <a:endParaRPr lang="el-GR" sz="2000" dirty="0"/>
          </a:p>
        </p:txBody>
      </p:sp>
    </p:spTree>
    <p:extLst>
      <p:ext uri="{BB962C8B-B14F-4D97-AF65-F5344CB8AC3E}">
        <p14:creationId xmlns:p14="http://schemas.microsoft.com/office/powerpoint/2010/main" val="2145474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31454" y="274638"/>
            <a:ext cx="7555345" cy="1143000"/>
          </a:xfrm>
        </p:spPr>
        <p:txBody>
          <a:bodyPr/>
          <a:lstStyle/>
          <a:p>
            <a:pPr algn="l"/>
            <a:r>
              <a:rPr lang="el-GR" altLang="ja-JP" sz="3200" dirty="0">
                <a:latin typeface="Arial"/>
                <a:cs typeface="Arial"/>
              </a:rPr>
              <a:t>Άστρα</a:t>
            </a:r>
            <a:endParaRPr lang="el-GR" dirty="0">
              <a:latin typeface="Arial"/>
              <a:cs typeface="Arial"/>
            </a:endParaRPr>
          </a:p>
        </p:txBody>
      </p:sp>
      <p:sp>
        <p:nvSpPr>
          <p:cNvPr id="51203" name="Rectangle 3"/>
          <p:cNvSpPr>
            <a:spLocks noGrp="1" noChangeArrowheads="1"/>
          </p:cNvSpPr>
          <p:nvPr>
            <p:ph type="body" sz="half" idx="3"/>
          </p:nvPr>
        </p:nvSpPr>
        <p:spPr>
          <a:xfrm>
            <a:off x="4860782" y="1641764"/>
            <a:ext cx="4033837" cy="4525963"/>
          </a:xfrm>
        </p:spPr>
        <p:txBody>
          <a:bodyPr>
            <a:normAutofit lnSpcReduction="10000"/>
          </a:bodyPr>
          <a:lstStyle/>
          <a:p>
            <a:r>
              <a:rPr lang="el-GR" sz="1800" dirty="0">
                <a:latin typeface="Arial"/>
                <a:cs typeface="Arial"/>
              </a:rPr>
              <a:t>Το τηλεσκ</a:t>
            </a:r>
            <a:r>
              <a:rPr lang="el-GR" altLang="ja-JP" sz="1800" dirty="0">
                <a:latin typeface="Arial"/>
                <a:cs typeface="Arial"/>
              </a:rPr>
              <a:t>όπιο καθιστά ορατό ένα τεράστιο πλήθος άστρων που δεν ήταν ορατά.</a:t>
            </a:r>
          </a:p>
          <a:p>
            <a:endParaRPr lang="el-GR" altLang="ja-JP" sz="1800" dirty="0">
              <a:latin typeface="Arial"/>
              <a:cs typeface="Arial"/>
            </a:endParaRPr>
          </a:p>
          <a:p>
            <a:r>
              <a:rPr lang="el-GR" altLang="ja-JP" sz="1800" dirty="0">
                <a:latin typeface="Arial"/>
                <a:cs typeface="Arial"/>
              </a:rPr>
              <a:t>Η μεγέθυνση του τηλεσκοπίου δεν είναι ικανή για την παρατήρηση της </a:t>
            </a:r>
            <a:r>
              <a:rPr lang="el-GR" altLang="ja-JP" sz="1800" dirty="0" smtClean="0">
                <a:latin typeface="Arial"/>
                <a:cs typeface="Arial"/>
              </a:rPr>
              <a:t>επιφάνειάς </a:t>
            </a:r>
            <a:r>
              <a:rPr lang="el-GR" altLang="ja-JP" sz="1800" dirty="0">
                <a:latin typeface="Arial"/>
                <a:cs typeface="Arial"/>
              </a:rPr>
              <a:t>τους </a:t>
            </a:r>
            <a:r>
              <a:rPr lang="el-GR" altLang="ja-JP" sz="1800" dirty="0" smtClean="0">
                <a:latin typeface="Arial"/>
                <a:cs typeface="Arial"/>
              </a:rPr>
              <a:t>(είναι ιδιαίτερα </a:t>
            </a:r>
            <a:r>
              <a:rPr lang="el-GR" altLang="ja-JP" sz="1800" dirty="0">
                <a:latin typeface="Arial"/>
                <a:cs typeface="Arial"/>
              </a:rPr>
              <a:t>μακριά).</a:t>
            </a:r>
          </a:p>
          <a:p>
            <a:endParaRPr lang="el-GR" altLang="ja-JP" sz="1800" dirty="0">
              <a:latin typeface="Arial"/>
              <a:cs typeface="Arial"/>
            </a:endParaRPr>
          </a:p>
          <a:p>
            <a:r>
              <a:rPr lang="el-GR" altLang="ja-JP" sz="1800" dirty="0">
                <a:latin typeface="Arial"/>
                <a:cs typeface="Arial"/>
              </a:rPr>
              <a:t>Ανακάλυψη των δορυφόρων του Δία («Μεδικιανά αστέρια»): μικρογραφία του ηλιακού συστήματος.</a:t>
            </a:r>
            <a:endParaRPr lang="el-GR" sz="1800" dirty="0">
              <a:latin typeface="Arial"/>
              <a:cs typeface="Arial"/>
            </a:endParaRPr>
          </a:p>
        </p:txBody>
      </p:sp>
      <p:pic>
        <p:nvPicPr>
          <p:cNvPr id="51204" name="Picture 4" descr="pleiadesbi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04088" y="1600200"/>
            <a:ext cx="3640949" cy="1967345"/>
          </a:xfrm>
        </p:spPr>
      </p:pic>
      <p:pic>
        <p:nvPicPr>
          <p:cNvPr id="51205" name="Picture 5" descr="Medicean"/>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131453" y="4697413"/>
            <a:ext cx="3613584" cy="605819"/>
          </a:xfrm>
        </p:spPr>
      </p:pic>
    </p:spTree>
    <p:extLst>
      <p:ext uri="{BB962C8B-B14F-4D97-AF65-F5344CB8AC3E}">
        <p14:creationId xmlns:p14="http://schemas.microsoft.com/office/powerpoint/2010/main" val="21956356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a:r>
              <a:rPr lang="el-GR" sz="3200" dirty="0">
                <a:latin typeface="Arial"/>
                <a:cs typeface="Arial"/>
              </a:rPr>
              <a:t>Φ</a:t>
            </a:r>
            <a:r>
              <a:rPr lang="el-GR" altLang="ja-JP" sz="3200" dirty="0">
                <a:latin typeface="Arial"/>
                <a:cs typeface="Arial"/>
              </a:rPr>
              <a:t>άσεις της Αφροδίτης</a:t>
            </a:r>
            <a:endParaRPr lang="el-GR" sz="3200" dirty="0">
              <a:latin typeface="Arial"/>
              <a:cs typeface="Arial"/>
            </a:endParaRPr>
          </a:p>
        </p:txBody>
      </p:sp>
      <p:pic>
        <p:nvPicPr>
          <p:cNvPr id="53252" name="Picture 4" descr="Venus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68936" b="-68936"/>
          <a:stretch>
            <a:fillRect/>
          </a:stretch>
        </p:blipFill>
        <p:spPr/>
      </p:pic>
      <p:sp>
        <p:nvSpPr>
          <p:cNvPr id="53251" name="Rectangle 3"/>
          <p:cNvSpPr>
            <a:spLocks noGrp="1" noChangeArrowheads="1"/>
          </p:cNvSpPr>
          <p:nvPr>
            <p:ph sz="half" idx="2"/>
          </p:nvPr>
        </p:nvSpPr>
        <p:spPr/>
        <p:txBody>
          <a:bodyPr>
            <a:normAutofit fontScale="92500" lnSpcReduction="20000"/>
          </a:bodyPr>
          <a:lstStyle/>
          <a:p>
            <a:r>
              <a:rPr lang="el-GR" sz="1800" dirty="0">
                <a:latin typeface="Arial"/>
                <a:cs typeface="Arial"/>
              </a:rPr>
              <a:t>Ετερ</a:t>
            </a:r>
            <a:r>
              <a:rPr lang="el-GR" altLang="ja-JP" sz="1800" dirty="0">
                <a:latin typeface="Arial"/>
                <a:cs typeface="Arial"/>
              </a:rPr>
              <a:t>όφωτος πλανήτης (φωτίζεται από την αντανάκλαση του ηλιακού φωτός)</a:t>
            </a:r>
          </a:p>
          <a:p>
            <a:r>
              <a:rPr lang="el-GR" altLang="ja-JP" sz="1800" dirty="0">
                <a:latin typeface="Arial"/>
                <a:cs typeface="Arial"/>
              </a:rPr>
              <a:t>Η Αφροδίτη «αλλάζει σχήμα και μορφή με τον ίδιο τρόπο που το κάνει και η σελήνη».</a:t>
            </a:r>
          </a:p>
          <a:p>
            <a:r>
              <a:rPr lang="el-GR" altLang="ja-JP" sz="1800" dirty="0">
                <a:latin typeface="Arial"/>
                <a:cs typeface="Arial"/>
              </a:rPr>
              <a:t>Πλήρης κύκλος φάσεων, το μέγεθος των οποίων φαίνεται να μεταβάλλεται (εξαιτίας της μεταβολής της απόστασής της από τη γη).</a:t>
            </a:r>
          </a:p>
          <a:p>
            <a:r>
              <a:rPr lang="el-GR" altLang="ja-JP" sz="1800" dirty="0">
                <a:latin typeface="Arial"/>
                <a:cs typeface="Arial"/>
              </a:rPr>
              <a:t>Δεν εξηγούνται με το Πτολεμαϊκό σύστημα.</a:t>
            </a:r>
            <a:endParaRPr lang="el-GR" sz="2400" dirty="0">
              <a:latin typeface="Arial"/>
              <a:cs typeface="Arial"/>
            </a:endParaRPr>
          </a:p>
        </p:txBody>
      </p:sp>
    </p:spTree>
    <p:extLst>
      <p:ext uri="{BB962C8B-B14F-4D97-AF65-F5344CB8AC3E}">
        <p14:creationId xmlns:p14="http://schemas.microsoft.com/office/powerpoint/2010/main" val="361847464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3831</TotalTime>
  <Words>3310</Words>
  <Application>Microsoft Macintosh PowerPoint</Application>
  <PresentationFormat>On-screen Show (4:3)</PresentationFormat>
  <Paragraphs>205</Paragraphs>
  <Slides>34</Slides>
  <Notes>24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Capital</vt:lpstr>
      <vt:lpstr>Επιστημονική επανάσταση</vt:lpstr>
      <vt:lpstr>Η μαθηματικοποίηση του κόσμου</vt:lpstr>
      <vt:lpstr>Γαλιλαίος (1564-1642)</vt:lpstr>
      <vt:lpstr>Ο αγγελιοφόρος των άστρων (1610)</vt:lpstr>
      <vt:lpstr>PowerPoint Presentation</vt:lpstr>
      <vt:lpstr>Τηλεσκόπιο</vt:lpstr>
      <vt:lpstr>Η επιφάνεια της σελήνης</vt:lpstr>
      <vt:lpstr>Άστρα</vt:lpstr>
      <vt:lpstr>Φάσεις της Αφροδίτης</vt:lpstr>
      <vt:lpstr>Άλλες παρατηρήσεις…</vt:lpstr>
      <vt:lpstr>PowerPoint Presentation</vt:lpstr>
      <vt:lpstr>PowerPoint Presentation</vt:lpstr>
      <vt:lpstr>PowerPoint Presentation</vt:lpstr>
      <vt:lpstr>Μέδικοι και δορυφόροι του Δία</vt:lpstr>
      <vt:lpstr>Μέδικοι και δορυφόροι του Δία</vt:lpstr>
      <vt:lpstr>PowerPoint Presentation</vt:lpstr>
      <vt:lpstr>PowerPoint Presentation</vt:lpstr>
      <vt:lpstr>Η φυσικής της κίνησης</vt:lpstr>
      <vt:lpstr>PowerPoint Presentation</vt:lpstr>
      <vt:lpstr>Δύο νέες επιστήμες…</vt:lpstr>
      <vt:lpstr>Συζητήσεις και μαθηματικές αποδείξεις περί των δύο νέων επιστημών (1638).</vt:lpstr>
      <vt:lpstr>Επιταχυνόμενη κίνηση</vt:lpstr>
      <vt:lpstr>PowerPoint Presentation</vt:lpstr>
      <vt:lpstr>PowerPoint Presentation</vt:lpstr>
      <vt:lpstr>PowerPoint Presentation</vt:lpstr>
      <vt:lpstr>PowerPoint Presentation</vt:lpstr>
      <vt:lpstr>Μαθηματική απόδειξη της σχέσης ανάμεσα στην ταχύτητα, την απόσταση και το χρόνο.</vt:lpstr>
      <vt:lpstr>Πείραμα και μαθηματικά</vt:lpstr>
      <vt:lpstr>Σώματα σε μια κινούμενη γη…</vt:lpstr>
      <vt:lpstr>Νέα αντίληψη για την κίνηση</vt:lpstr>
      <vt:lpstr>Σύνθετες κινήσεις</vt:lpstr>
      <vt:lpstr>Η μεθοδολογία του Γαλιλαίου</vt:lpstr>
      <vt:lpstr>Il Saggiatore (1623)</vt:lpstr>
      <vt:lpstr>Θέση μαθηματικών περιγραφών του κόσμου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Επιστημονική επανάσταση</dc:title>
  <dc:creator>Faidra Papanelopoulou</dc:creator>
  <cp:lastModifiedBy>Faidra Papanelopoulou</cp:lastModifiedBy>
  <cp:revision>45</cp:revision>
  <dcterms:created xsi:type="dcterms:W3CDTF">2014-10-18T13:06:03Z</dcterms:created>
  <dcterms:modified xsi:type="dcterms:W3CDTF">2015-10-26T23:31:59Z</dcterms:modified>
</cp:coreProperties>
</file>