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tadata" ContentType="application/binary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2" r:id="rId3"/>
  </p:sldMasterIdLst>
  <p:notesMasterIdLst>
    <p:notesMasterId r:id="rId5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jDo2bMlZJxU1JJHW+Wh9W8Plyz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77" autoAdjust="0"/>
    <p:restoredTop sz="94660"/>
  </p:normalViewPr>
  <p:slideViewPr>
    <p:cSldViewPr snapToGrid="0">
      <p:cViewPr varScale="1">
        <p:scale>
          <a:sx n="86" d="100"/>
          <a:sy n="86" d="100"/>
        </p:scale>
        <p:origin x="-189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/>
              <a:t>Στην κάτω δεξ. εικ., πιο </a:t>
            </a:r>
            <a:r>
              <a:rPr lang="el-GR" i="1"/>
              <a:t>χαλαρά</a:t>
            </a:r>
            <a:r>
              <a:rPr lang="el-GR"/>
              <a:t> σχηματισμένο το φυμάτιο.</a:t>
            </a:r>
            <a:endParaRPr/>
          </a:p>
        </p:txBody>
      </p:sp>
      <p:sp>
        <p:nvSpPr>
          <p:cNvPr id="342" name="Google Shape;342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7" name="Google Shape;497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33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7" name="Google Shape;557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8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4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8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2"/>
          <p:cNvSpPr txBox="1">
            <a:spLocks noGrp="1"/>
          </p:cNvSpPr>
          <p:nvPr>
            <p:ph type="title"/>
          </p:nvPr>
        </p:nvSpPr>
        <p:spPr>
          <a:xfrm rot="5400000">
            <a:off x="4732338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2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5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5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TWO_OBJECT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6" name="Google Shape;116;p5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7" name="Google Shape;117;p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TWO_OBJECTS_WITH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3" name="Google Shape;123;p5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4" name="Google Shape;124;p5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5" name="Google Shape;125;p5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6" name="Google Shape;126;p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Περιεχόμενο με λεζάντα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6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6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6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73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7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73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3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3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6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6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6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6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6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6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6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53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53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53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Αντικείμενο" type="obj">
  <p:cSld name="OBJEC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5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54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5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5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5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ιαφάνεια τίτλου" type="title">
  <p:cSld name="TITLE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64"/>
          <p:cNvSpPr txBox="1"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6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6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6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5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6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6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65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65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TWO_OBJECTS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6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191" name="Google Shape;191;p66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192" name="Google Shape;192;p66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66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66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TWO_OBJECTS_WITH_TEXT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6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6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98" name="Google Shape;198;p6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199" name="Google Shape;199;p6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200" name="Google Shape;200;p67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201" name="Google Shape;201;p6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6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6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BLANK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6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6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6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4"/>
          <p:cNvSpPr txBox="1"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7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Περιεχόμενο με λεζάντα" type="objTx">
  <p:cSld name="OBJECT_WITH_CAPTION_TE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69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69"/>
          <p:cNvSpPr txBox="1"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11" name="Google Shape;211;p69"/>
          <p:cNvSpPr txBox="1">
            <a:spLocks noGrp="1"/>
          </p:cNvSpPr>
          <p:nvPr>
            <p:ph type="body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212" name="Google Shape;212;p69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69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69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7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7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219" name="Google Shape;219;p7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7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7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7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7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7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7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2"/>
          <p:cNvSpPr txBox="1">
            <a:spLocks noGrp="1"/>
          </p:cNvSpPr>
          <p:nvPr>
            <p:ph type="title"/>
          </p:nvPr>
        </p:nvSpPr>
        <p:spPr>
          <a:xfrm rot="5400000">
            <a:off x="4732338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7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2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7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7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7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5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36" name="Google Shape;36;p75"/>
          <p:cNvSpPr txBox="1">
            <a:spLocks noGrp="1"/>
          </p:cNvSpPr>
          <p:nvPr>
            <p:ph type="body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37" name="Google Shape;37;p75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5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5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7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4" name="Google Shape;44;p76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76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6" name="Google Shape;46;p76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6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6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8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8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8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Περιεχόμενο με λεζάντα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9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9"/>
          <p:cNvSpPr txBox="1"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1" name="Google Shape;61;p79"/>
          <p:cNvSpPr txBox="1">
            <a:spLocks noGrp="1"/>
          </p:cNvSpPr>
          <p:nvPr>
            <p:ph type="body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62" name="Google Shape;62;p79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79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9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8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69" name="Google Shape;69;p80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0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0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9966"/>
            </a:gs>
            <a:gs pos="13000">
              <a:srgbClr val="FF9966"/>
            </a:gs>
            <a:gs pos="49000">
              <a:srgbClr val="BFCFEC"/>
            </a:gs>
            <a:gs pos="100000">
              <a:srgbClr val="E0E8F4"/>
            </a:gs>
          </a:gsLst>
          <a:lin ang="27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7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7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7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7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9966"/>
            </a:gs>
            <a:gs pos="13000">
              <a:srgbClr val="FF9966"/>
            </a:gs>
            <a:gs pos="49000">
              <a:srgbClr val="BFCFEC"/>
            </a:gs>
            <a:gs pos="100000">
              <a:srgbClr val="E0E8F4"/>
            </a:gs>
          </a:gsLst>
          <a:lin ang="2700000" scaled="0"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9966"/>
            </a:gs>
            <a:gs pos="13000">
              <a:srgbClr val="FF9966"/>
            </a:gs>
            <a:gs pos="49000">
              <a:srgbClr val="BFCFEC"/>
            </a:gs>
            <a:gs pos="100000">
              <a:srgbClr val="E0E8F4"/>
            </a:gs>
          </a:gsLst>
          <a:lin ang="2700000" scaled="0"/>
        </a:gra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1" name="Google Shape;161;p52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5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5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5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844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l-GR" sz="3600" b="1"/>
              <a:t>(Kατώτερο) Αναπνευστικό σύστημα </a:t>
            </a:r>
            <a:br>
              <a:rPr lang="el-GR" sz="3600" b="1"/>
            </a:br>
            <a:r>
              <a:rPr lang="el-GR" sz="3200"/>
              <a:t>Μια σύντομη εισαγωγή</a:t>
            </a:r>
            <a:r>
              <a:rPr lang="el-GR" sz="2625"/>
              <a:t/>
            </a:r>
            <a:br>
              <a:rPr lang="el-GR" sz="2625"/>
            </a:br>
            <a:endParaRPr sz="2625"/>
          </a:p>
        </p:txBody>
      </p:sp>
      <p:pic>
        <p:nvPicPr>
          <p:cNvPr id="239" name="Google Shape;23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7624" y="1412776"/>
            <a:ext cx="7182796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57175" lvl="0" indent="-11620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57175" lvl="0" indent="-116204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/>
              <a:t>Ανδρέας  Χ.  Λάζαρης, Ιατρός - Ιστοπαθολόγος</a:t>
            </a:r>
            <a:endParaRPr sz="280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/>
              <a:t>Χαράλαμπος  Χ.  Μυλωνάς, Ιατρός - Eιδικευόμενος Παθολογίας</a:t>
            </a:r>
            <a:endParaRPr sz="2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0"/>
          <p:cNvSpPr txBox="1">
            <a:spLocks noGrp="1"/>
          </p:cNvSpPr>
          <p:nvPr>
            <p:ph type="title"/>
          </p:nvPr>
        </p:nvSpPr>
        <p:spPr>
          <a:xfrm>
            <a:off x="0" y="-243408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l-GR" sz="2000"/>
              <a:t>Διαδερμική βιοψία με κόπτουσα  βελόνη καθοδηγούμενη από αξονικό τομογράφο </a:t>
            </a:r>
            <a:endParaRPr sz="2000"/>
          </a:p>
        </p:txBody>
      </p:sp>
      <p:sp>
        <p:nvSpPr>
          <p:cNvPr id="312" name="Google Shape;312;p10"/>
          <p:cNvSpPr txBox="1"/>
          <p:nvPr/>
        </p:nvSpPr>
        <p:spPr>
          <a:xfrm>
            <a:off x="179512" y="6525344"/>
            <a:ext cx="835292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l-G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Φυσιολογικό                                                                                       Ασθενούς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3" name="Google Shape;31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04" y="2924944"/>
            <a:ext cx="3260095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0" descr="C:\Users\User\Desktop\Histopathological-findings-of-TB-granuloma-from-the-lung-biopsy-Notes-A-large-amount-of_W64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1612531" y="2572045"/>
            <a:ext cx="5990944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0" descr="C:\Users\User\Desktop\lungtuberculosisanapath0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24128" y="3284984"/>
            <a:ext cx="3312368" cy="33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0" descr="C:\Users\User\Desktop\lungnontumorTBMicroLi4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24128" y="620687"/>
            <a:ext cx="3312368" cy="2598139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0"/>
          <p:cNvSpPr txBox="1"/>
          <p:nvPr/>
        </p:nvSpPr>
        <p:spPr>
          <a:xfrm>
            <a:off x="0" y="764704"/>
            <a:ext cx="3491880" cy="1008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375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διάγνωση επιβεβαιώθηκε με αλυσιδωτή αντίδραση πολυμεράσης  (PCR) στο ιστικό δείγμα.</a:t>
            </a:r>
            <a:endParaRPr sz="4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323" name="Google Shape;323;p11"/>
          <p:cNvSpPr txBox="1"/>
          <p:nvPr/>
        </p:nvSpPr>
        <p:spPr>
          <a:xfrm>
            <a:off x="0" y="1487106"/>
            <a:ext cx="91440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l-GR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lang="el-GR" sz="2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διάγνωση</a:t>
            </a:r>
            <a:r>
              <a:rPr lang="el-GR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lang="el-GR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για ποιο λόγο </a:t>
            </a:r>
            <a:r>
              <a:rPr lang="el-GR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η νόσος εμφανίστηκε στον </a:t>
            </a:r>
            <a:r>
              <a:rPr lang="el-GR" sz="28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άνω</a:t>
            </a:r>
            <a:r>
              <a:rPr lang="el-GR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λοβό</a:t>
            </a:r>
            <a:r>
              <a:rPr lang="el-GR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endParaRPr dirty="0"/>
          </a:p>
        </p:txBody>
      </p:sp>
      <p:pic>
        <p:nvPicPr>
          <p:cNvPr id="324" name="Google Shape;32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1836" y="3356992"/>
            <a:ext cx="3700327" cy="292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2"/>
          <p:cNvSpPr txBox="1">
            <a:spLocks noGrp="1"/>
          </p:cNvSpPr>
          <p:nvPr>
            <p:ph type="title"/>
          </p:nvPr>
        </p:nvSpPr>
        <p:spPr>
          <a:xfrm>
            <a:off x="457200" y="-387424"/>
            <a:ext cx="8229600" cy="1287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l-GR" sz="3600"/>
              <a:t>Απάντηση</a:t>
            </a:r>
            <a:endParaRPr/>
          </a:p>
        </p:txBody>
      </p:sp>
      <p:sp>
        <p:nvSpPr>
          <p:cNvPr id="330" name="Google Shape;330;p12"/>
          <p:cNvSpPr txBox="1"/>
          <p:nvPr/>
        </p:nvSpPr>
        <p:spPr>
          <a:xfrm>
            <a:off x="0" y="476672"/>
            <a:ext cx="9144000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Ο</a:t>
            </a:r>
            <a:r>
              <a:rPr lang="el-G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ασθενής εμφάνισε </a:t>
            </a:r>
            <a:r>
              <a:rPr lang="el-GR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δευτεροπαθή φυματίωση </a:t>
            </a: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(πιθανώς η πρωτολοίμωξη να έγινε σε παιδική ηλικία), 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με προτίμηση στους </a:t>
            </a:r>
            <a:r>
              <a:rPr lang="el-GR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άνω </a:t>
            </a:r>
            <a:r>
              <a:rPr lang="el-G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λοβούς λόγω του </a:t>
            </a:r>
            <a:r>
              <a:rPr lang="el-GR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σχετικά</a:t>
            </a:r>
            <a:r>
              <a:rPr lang="el-G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καλύτερου αερισμού τους  </a:t>
            </a:r>
            <a:r>
              <a:rPr lang="el-GR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σε σύγκριση με </a:t>
            </a:r>
            <a:r>
              <a:rPr lang="el-G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τα βασικά τμήματα των πνευμόνων 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της μεγάλης ανάγκης οξυγόνου του Mycobacterium tuberculosis.   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(σελίδα 307 στο </a:t>
            </a:r>
            <a:r>
              <a:rPr lang="el-GR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σύγγραμμα του Muir</a:t>
            </a:r>
            <a:r>
              <a:rPr lang="el-G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2780928"/>
            <a:ext cx="4834052" cy="3873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67993" y="3493824"/>
            <a:ext cx="3796495" cy="2800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Κλινικό σκέλος</a:t>
            </a:r>
            <a:endParaRPr/>
          </a:p>
        </p:txBody>
      </p:sp>
      <p:pic>
        <p:nvPicPr>
          <p:cNvPr id="338" name="Google Shape;33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2866" y="886687"/>
            <a:ext cx="5400600" cy="5764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4"/>
          <p:cNvSpPr txBox="1">
            <a:spLocks noGrp="1"/>
          </p:cNvSpPr>
          <p:nvPr>
            <p:ph type="title"/>
          </p:nvPr>
        </p:nvSpPr>
        <p:spPr>
          <a:xfrm>
            <a:off x="0" y="-243408"/>
            <a:ext cx="9144000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l-GR" sz="3600" b="1"/>
              <a:t>Iστολογική </a:t>
            </a:r>
            <a:r>
              <a:rPr lang="el-GR" sz="3600"/>
              <a:t>διάγνωση </a:t>
            </a:r>
            <a:r>
              <a:rPr lang="el-GR" sz="3600" b="1"/>
              <a:t>φυματίωσης </a:t>
            </a:r>
            <a:r>
              <a:rPr lang="el-GR" sz="3600"/>
              <a:t>- </a:t>
            </a:r>
            <a:r>
              <a:rPr lang="el-GR" sz="3600" b="1"/>
              <a:t>Φυμάτια</a:t>
            </a:r>
            <a:endParaRPr sz="3600" b="1"/>
          </a:p>
        </p:txBody>
      </p:sp>
      <p:pic>
        <p:nvPicPr>
          <p:cNvPr id="345" name="Google Shape;345;p14" descr="C:\Users\User\Desktop\Screenshot_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520" y="476672"/>
            <a:ext cx="5688632" cy="3585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4" descr="C:\Users\User\Desktop\lungnontumorTBMicroLi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0192" y="476672"/>
            <a:ext cx="2667988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4" descr="C:\Users\User\Desktop\lungnontumorTBMicroLi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5856142" y="3585017"/>
            <a:ext cx="3552395" cy="2664296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14"/>
          <p:cNvSpPr/>
          <p:nvPr/>
        </p:nvSpPr>
        <p:spPr>
          <a:xfrm>
            <a:off x="0" y="4005064"/>
            <a:ext cx="6300192" cy="2862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Λοιμώδης νόσος που προκαλείται από M. </a:t>
            </a:r>
            <a:r>
              <a:rPr lang="el-G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tuberculosis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l-GR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Κατά κανόνα, 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το σήμα κατατεθέν είναι η </a:t>
            </a:r>
            <a:r>
              <a:rPr lang="el-GR" sz="18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νεκρωτική, </a:t>
            </a:r>
            <a:r>
              <a:rPr lang="el-GR" sz="1800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κοκκιωματώδης</a:t>
            </a:r>
            <a:r>
              <a:rPr lang="el-GR" sz="18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φλεγμονή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που αποτελείται από </a:t>
            </a:r>
            <a:r>
              <a:rPr lang="el-GR" sz="18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κεντρική νεκρωτική ζώνη 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που περιβάλλεται από </a:t>
            </a:r>
            <a:r>
              <a:rPr lang="el-GR" sz="1800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επιθηλιοειδή</a:t>
            </a:r>
            <a:r>
              <a:rPr lang="el-GR" sz="18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800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ιστιοκύτταρα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ποικίλου αριθμού </a:t>
            </a:r>
            <a:r>
              <a:rPr lang="el-GR" sz="1800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γιγαντoκύτταρα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l-GR" sz="1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συχνά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τύπου </a:t>
            </a:r>
            <a:r>
              <a:rPr lang="el-G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Langhans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και </a:t>
            </a:r>
            <a:r>
              <a:rPr lang="el-GR" sz="18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λεμφοκύτταρα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Η </a:t>
            </a:r>
            <a:r>
              <a:rPr lang="el-GR" sz="18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παρουσία του M. </a:t>
            </a:r>
            <a:r>
              <a:rPr lang="el-GR" sz="1800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tuberculosis</a:t>
            </a:r>
            <a:r>
              <a:rPr lang="el-GR" sz="18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θα πρέπει να </a:t>
            </a:r>
            <a:r>
              <a:rPr lang="el-G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επιβεβαιώνεται </a:t>
            </a:r>
            <a:r>
              <a:rPr lang="el-G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ιστοχημικώς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(συνήθως μέσα στη </a:t>
            </a:r>
            <a:r>
              <a:rPr lang="el-G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νέκρωση∙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βλ. πάνω </a:t>
            </a:r>
            <a:r>
              <a:rPr lang="el-G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δεξ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l-G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εικ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.), με μικροβιολογικές καλλιέργειες ή δοκιμασία ενίσχυσης </a:t>
            </a:r>
            <a:r>
              <a:rPr lang="el-G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νουκλεϊκού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οξέος, προς αποκλεισμό μυκητιάσεων, της </a:t>
            </a:r>
            <a:r>
              <a:rPr lang="el-G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σαρκοείδωσης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και της κοκκιωμάτωσης με </a:t>
            </a:r>
            <a:r>
              <a:rPr lang="el-G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πολυαγγειίτιδα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l-G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Wegener</a:t>
            </a:r>
            <a:r>
              <a:rPr lang="el-G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b="1"/>
              <a:t>Αναπνευστικό σύστημα</a:t>
            </a:r>
            <a:r>
              <a:rPr lang="el-GR"/>
              <a:t/>
            </a:r>
            <a:br>
              <a:rPr lang="el-GR"/>
            </a:br>
            <a:r>
              <a:rPr lang="el-GR" sz="3600"/>
              <a:t>Βραχεία παρουσίαση </a:t>
            </a:r>
            <a:r>
              <a:rPr lang="el-GR" sz="3600" b="1"/>
              <a:t>2</a:t>
            </a:r>
            <a:r>
              <a:rPr lang="el-GR" sz="3600" b="1" baseline="30000"/>
              <a:t>ου</a:t>
            </a:r>
            <a:r>
              <a:rPr lang="el-GR" sz="3600"/>
              <a:t> περιστατικού</a:t>
            </a:r>
            <a:endParaRPr sz="3600"/>
          </a:p>
        </p:txBody>
      </p:sp>
      <p:sp>
        <p:nvSpPr>
          <p:cNvPr id="354" name="Google Shape;354;p15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1549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/>
              <a:t>Ανδρέας Χ. Λάζαρης, Ιατρός - Ιστοπαθολόγος</a:t>
            </a:r>
            <a:endParaRPr sz="280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/>
              <a:t>Χαράλαμπος Χ. Μυλωνάς, Ιατρός - Eιδικευόμενος Παθολογίας</a:t>
            </a:r>
            <a:endParaRPr sz="2800"/>
          </a:p>
        </p:txBody>
      </p:sp>
      <p:pic>
        <p:nvPicPr>
          <p:cNvPr id="355" name="Google Shape;35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1720" y="1772816"/>
            <a:ext cx="5052734" cy="3816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6"/>
          <p:cNvSpPr txBox="1">
            <a:spLocks noGrp="1"/>
          </p:cNvSpPr>
          <p:nvPr>
            <p:ph type="title"/>
          </p:nvPr>
        </p:nvSpPr>
        <p:spPr>
          <a:xfrm>
            <a:off x="323528" y="-171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l-GR" sz="4000"/>
              <a:t>2</a:t>
            </a:r>
            <a:r>
              <a:rPr lang="el-GR" sz="4000" baseline="30000"/>
              <a:t>ο</a:t>
            </a:r>
            <a:r>
              <a:rPr lang="el-GR" sz="4000"/>
              <a:t> Περιστατικό</a:t>
            </a:r>
            <a:endParaRPr sz="4000"/>
          </a:p>
        </p:txBody>
      </p:sp>
      <p:sp>
        <p:nvSpPr>
          <p:cNvPr id="361" name="Google Shape;361;p16"/>
          <p:cNvSpPr txBox="1"/>
          <p:nvPr/>
        </p:nvSpPr>
        <p:spPr>
          <a:xfrm>
            <a:off x="0" y="620688"/>
            <a:ext cx="8244408" cy="6647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2200" b="1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Ιστορικό: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Κορίτσι 8 ετών, προσέρχεται 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λόγω δύσπνοιας και </a:t>
            </a:r>
            <a:r>
              <a:rPr lang="el-GR" sz="22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εκπνευστικού</a:t>
            </a:r>
            <a:r>
              <a:rPr lang="el-GR" sz="2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συριγμού 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από ωρών. Οι γονείς αναφέρουν </a:t>
            </a:r>
            <a:r>
              <a:rPr lang="el-GR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νόσηση</a:t>
            </a:r>
            <a:r>
              <a:rPr lang="el-GR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από ιογενή συνδρομή με ρινική καταρροή/πταρμό στα μέλη της οικογένειας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Από το </a:t>
            </a:r>
            <a:r>
              <a:rPr lang="el-GR" sz="22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ατομικό αναμνηστικό 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αναφέρεται </a:t>
            </a:r>
            <a:r>
              <a:rPr lang="el-GR" sz="22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αλλεργία στη γύρη και τις γάτες και χρόνιος ξηρός βραδινός βήχας.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2200" b="1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Κλινική εξέταση: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22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Κορεσμός οξυγόνου 92% 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l-GR" sz="22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2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l-GR" sz="2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94-98).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Σφύξεις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120/λεπτό (</a:t>
            </a:r>
            <a:r>
              <a:rPr lang="el-GR" sz="22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2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2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l-GR" sz="2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80-100)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Εκπνευστικός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2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συριγμός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με διάχυτους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2200" b="0" i="0" u="none" strike="noStrike" cap="none" dirty="0" err="1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εκπνευστικούς</a:t>
            </a:r>
            <a:r>
              <a:rPr lang="el-GR" sz="2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μουσικούς ρόγχους</a:t>
            </a: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2200" b="0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στην 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ακρόαση των πνευμόνων.   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None/>
            </a:pPr>
            <a:r>
              <a:rPr lang="el-GR" sz="2200" b="1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Εργαστηριακός έλεγχος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Ηωσινόφιλα</a:t>
            </a:r>
            <a:r>
              <a:rPr lang="el-G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600/κυβ. χιλ.(</a:t>
            </a:r>
            <a:r>
              <a:rPr lang="el-GR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.: &lt;500)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CRP = 10 </a:t>
            </a:r>
            <a:r>
              <a:rPr lang="el-GR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mg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l-GR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dL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l-GR" sz="24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.: &lt;5)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40C2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67800" y="3052850"/>
            <a:ext cx="4202199" cy="31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7"/>
          <p:cNvSpPr txBox="1">
            <a:spLocks noGrp="1"/>
          </p:cNvSpPr>
          <p:nvPr>
            <p:ph type="title"/>
          </p:nvPr>
        </p:nvSpPr>
        <p:spPr>
          <a:xfrm>
            <a:off x="457200" y="-163046"/>
            <a:ext cx="8229600" cy="783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l-GR" sz="3000"/>
              <a:t>Απλή ακτινογραφία και σπειρομέτρηση.</a:t>
            </a:r>
            <a:endParaRPr sz="3000"/>
          </a:p>
        </p:txBody>
      </p:sp>
      <p:sp>
        <p:nvSpPr>
          <p:cNvPr id="369" name="Google Shape;369;p17"/>
          <p:cNvSpPr txBox="1"/>
          <p:nvPr/>
        </p:nvSpPr>
        <p:spPr>
          <a:xfrm>
            <a:off x="683568" y="3563724"/>
            <a:ext cx="77768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l-G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Φυσιολογικό                                                                Ασθενούς</a:t>
            </a:r>
            <a:endParaRPr/>
          </a:p>
        </p:txBody>
      </p:sp>
      <p:pic>
        <p:nvPicPr>
          <p:cNvPr id="370" name="Google Shape;37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568" y="476672"/>
            <a:ext cx="3168352" cy="310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8064" y="3861048"/>
            <a:ext cx="3168352" cy="2838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2826" y="476677"/>
            <a:ext cx="3101650" cy="310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8"/>
          <p:cNvSpPr txBox="1">
            <a:spLocks noGrp="1"/>
          </p:cNvSpPr>
          <p:nvPr>
            <p:ph type="title"/>
          </p:nvPr>
        </p:nvSpPr>
        <p:spPr>
          <a:xfrm>
            <a:off x="0" y="-171400"/>
            <a:ext cx="914400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l-GR" sz="1800" dirty="0"/>
              <a:t>Βρογχική βιοψία και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κυτταρολογικά επιχρίσματα  </a:t>
            </a:r>
            <a:r>
              <a:rPr lang="el-GR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βρογχοκυψελιδικού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εκπλύματος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πτυέλων</a:t>
            </a:r>
            <a:endParaRPr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8" name="Google Shape;37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3" y="5949280"/>
            <a:ext cx="6912768" cy="499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512" y="548680"/>
            <a:ext cx="3425431" cy="532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07904" y="548680"/>
            <a:ext cx="3483116" cy="532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8" descr="C:\Users\User\Desktop\lungnontumorasthmapritt001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36296" y="548680"/>
            <a:ext cx="1800200" cy="1973512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18"/>
          <p:cNvSpPr txBox="1"/>
          <p:nvPr/>
        </p:nvSpPr>
        <p:spPr>
          <a:xfrm>
            <a:off x="7236296" y="764704"/>
            <a:ext cx="936104" cy="1410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Χρώση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None/>
            </a:pPr>
            <a:r>
              <a:rPr lang="el-GR"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Giemsa</a:t>
            </a: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18"/>
          <p:cNvSpPr/>
          <p:nvPr/>
        </p:nvSpPr>
        <p:spPr>
          <a:xfrm>
            <a:off x="7236296" y="3212976"/>
            <a:ext cx="18002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0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Σ</a:t>
            </a:r>
            <a:r>
              <a:rPr lang="el-GR" sz="1000" b="1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πείρες</a:t>
            </a:r>
            <a:r>
              <a:rPr lang="el-GR" sz="10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 του </a:t>
            </a:r>
            <a:r>
              <a:rPr lang="el-GR" sz="1000" b="1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Curschmann</a:t>
            </a:r>
            <a:r>
              <a:rPr lang="el-GR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(εκμαγεία συμπυκνωμένης βλέννας μέσα από τον αυλό μικρού βρόγχου).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4" name="Google Shape;384;p18" descr="C:\Users\User\Desktop\LUNG183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>
            <a:off x="6765851" y="4475509"/>
            <a:ext cx="2741090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18" descr="C:\Users\User\Desktop\1996_14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24328" y="2564904"/>
            <a:ext cx="1121219" cy="711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391" name="Google Shape;391;p19"/>
          <p:cNvSpPr txBox="1"/>
          <p:nvPr/>
        </p:nvSpPr>
        <p:spPr>
          <a:xfrm>
            <a:off x="179512" y="1340768"/>
            <a:ext cx="8805664" cy="2015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r>
              <a:rPr lang="el-G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lang="el-GR" sz="2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νόσος</a:t>
            </a:r>
            <a:r>
              <a:rPr lang="el-G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της ασθενούς </a:t>
            </a:r>
            <a:endParaRPr sz="2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r>
              <a:rPr lang="el-G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</a:t>
            </a:r>
            <a:r>
              <a:rPr lang="el-GR" sz="25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γιατί</a:t>
            </a:r>
            <a:r>
              <a:rPr lang="el-G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εμφάνισε </a:t>
            </a:r>
            <a:r>
              <a:rPr lang="el-GR" sz="25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οξεία επιδείνωση </a:t>
            </a:r>
            <a:endParaRPr sz="25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Calibri"/>
              <a:buNone/>
            </a:pPr>
            <a:r>
              <a:rPr lang="el-GR" sz="2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οπότε</a:t>
            </a:r>
            <a:r>
              <a:rPr lang="el-GR" sz="25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χρειάστηκε διακομιδή σε νοσοκομείο;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endParaRPr sz="2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</a:pPr>
            <a:endParaRPr sz="2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2" name="Google Shape;39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1800" y="3140968"/>
            <a:ext cx="3700327" cy="292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"/>
          <p:cNvSpPr txBox="1">
            <a:spLocks noGrp="1"/>
          </p:cNvSpPr>
          <p:nvPr>
            <p:ph type="title"/>
          </p:nvPr>
        </p:nvSpPr>
        <p:spPr>
          <a:xfrm>
            <a:off x="1635698" y="116632"/>
            <a:ext cx="6172200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25"/>
              <a:buFont typeface="Calibri"/>
              <a:buNone/>
            </a:pPr>
            <a:r>
              <a:rPr lang="el-GR" sz="2625"/>
              <a:t>Αρχική εκτίμηση από τον </a:t>
            </a:r>
            <a:r>
              <a:rPr lang="el-GR" sz="2625" b="1"/>
              <a:t>κλινικό ιατρό</a:t>
            </a:r>
            <a:endParaRPr/>
          </a:p>
        </p:txBody>
      </p:sp>
      <p:sp>
        <p:nvSpPr>
          <p:cNvPr id="246" name="Google Shape;246;p2"/>
          <p:cNvSpPr txBox="1">
            <a:spLocks noGrp="1"/>
          </p:cNvSpPr>
          <p:nvPr>
            <p:ph type="body" idx="1"/>
          </p:nvPr>
        </p:nvSpPr>
        <p:spPr>
          <a:xfrm>
            <a:off x="4283931" y="5301207"/>
            <a:ext cx="4450776" cy="1914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r>
              <a:rPr lang="el-GR" sz="1950" b="1" u="sng"/>
              <a:t>Κλινική εξέταση</a:t>
            </a:r>
            <a:r>
              <a:rPr lang="el-GR" sz="1950"/>
              <a:t>: Επισκόπηση, ψηλάφηση, επίκρουση, ακρόαση όλων των συστημάτων του ασθενούς</a:t>
            </a:r>
            <a:endParaRPr/>
          </a:p>
          <a:p>
            <a:pPr marL="257175" lvl="0" indent="-133350" algn="l" rtl="0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endParaRPr sz="1950"/>
          </a:p>
        </p:txBody>
      </p:sp>
      <p:sp>
        <p:nvSpPr>
          <p:cNvPr id="247" name="Google Shape;247;p2"/>
          <p:cNvSpPr txBox="1"/>
          <p:nvPr/>
        </p:nvSpPr>
        <p:spPr>
          <a:xfrm>
            <a:off x="211668" y="980728"/>
            <a:ext cx="8680812" cy="85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Ιστορικό</a:t>
            </a:r>
            <a:r>
              <a:rPr lang="el-G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Πληροφορίες που μπορεί να αποκομίσει ο ιατρός από τον ασθενή και τους οικείους του σχετικά με το πρόβλημα του ασθενούς.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" name="Google Shape;24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5936" y="2132856"/>
            <a:ext cx="4896544" cy="2885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856" y="3517435"/>
            <a:ext cx="3713876" cy="27198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0"/>
          <p:cNvSpPr txBox="1"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Απάντηση</a:t>
            </a:r>
            <a:endParaRPr/>
          </a:p>
        </p:txBody>
      </p:sp>
      <p:sp>
        <p:nvSpPr>
          <p:cNvPr id="398" name="Google Shape;398;p20"/>
          <p:cNvSpPr txBox="1"/>
          <p:nvPr/>
        </p:nvSpPr>
        <p:spPr>
          <a:xfrm>
            <a:off x="0" y="836712"/>
            <a:ext cx="91440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Η ασθενής έπασχε από </a:t>
            </a:r>
            <a:r>
              <a:rPr lang="el-GR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βρογχικό άσθμα </a:t>
            </a: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εμφάνισε </a:t>
            </a:r>
            <a:r>
              <a:rPr lang="el-GR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οξεία επιδείνωση </a:t>
            </a:r>
            <a:r>
              <a:rPr lang="el-G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(παρόξυνση) 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λόγω της ιογενούς λοίμωξης 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l-G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(σελίδ</a:t>
            </a:r>
            <a:r>
              <a:rPr lang="el-GR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ες</a:t>
            </a:r>
            <a:r>
              <a:rPr lang="el-GR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282-4 στο σύγγραμμα του Muir).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9" name="Google Shape;39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7664" y="2636912"/>
            <a:ext cx="6012160" cy="402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1"/>
          <p:cNvSpPr txBox="1">
            <a:spLocks noGrp="1"/>
          </p:cNvSpPr>
          <p:nvPr>
            <p:ph type="title"/>
          </p:nvPr>
        </p:nvSpPr>
        <p:spPr>
          <a:xfrm>
            <a:off x="457200" y="-171400"/>
            <a:ext cx="8229600" cy="1944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Κλινικό σκέλος</a:t>
            </a:r>
            <a:endParaRPr/>
          </a:p>
        </p:txBody>
      </p:sp>
      <p:pic>
        <p:nvPicPr>
          <p:cNvPr id="405" name="Google Shape;40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1340768"/>
            <a:ext cx="8763567" cy="496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2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476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l-GR" sz="3200"/>
              <a:t>Μικροσκοπικά ευρήματα</a:t>
            </a:r>
            <a:endParaRPr sz="3200"/>
          </a:p>
        </p:txBody>
      </p:sp>
      <p:pic>
        <p:nvPicPr>
          <p:cNvPr id="411" name="Google Shape;411;p22" descr="C:\Users\User\Desktop\LUNG18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795600" y="1451783"/>
            <a:ext cx="5714607" cy="3764384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22"/>
          <p:cNvSpPr/>
          <p:nvPr/>
        </p:nvSpPr>
        <p:spPr>
          <a:xfrm>
            <a:off x="179512" y="6165304"/>
            <a:ext cx="381642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8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Μεταξύ του βρογχικού χόνδρου  (κάτω μέρος) και του βρογχικού αυλού που είναι γεμάτος με βλέννα (πάνω μέρος) παρατηρούμε τον </a:t>
            </a:r>
            <a:r>
              <a:rPr lang="el-GR" sz="800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υποβλεννογόνο</a:t>
            </a:r>
            <a:r>
              <a:rPr lang="el-GR" sz="8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 να διευρύνεται από υπερτροφικές λείες μυϊκές ίνες, οίδημα και φλεγμονή (κυρίως </a:t>
            </a:r>
            <a:r>
              <a:rPr lang="el-GR" sz="800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ηωσινόφιλα</a:t>
            </a:r>
            <a:r>
              <a:rPr lang="el-GR" sz="8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). Ο αριθμός των </a:t>
            </a:r>
            <a:r>
              <a:rPr lang="el-GR" sz="800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ηωσινόφιλων</a:t>
            </a:r>
            <a:r>
              <a:rPr lang="el-GR" sz="8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στο περιφερικό αίμα ή εκείνων των πτυέλων μπορεί να αυξηθεί κατά τη διάρκεια μιας ασθματικής κρίσης .</a:t>
            </a:r>
            <a:endParaRPr sz="8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3" name="Google Shape;413;p22" descr="C:\Users\User\Desktop\Charcot-Leyden_crystals_in_airway-_Asthm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7944" y="476672"/>
            <a:ext cx="4891109" cy="324036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22"/>
          <p:cNvSpPr/>
          <p:nvPr/>
        </p:nvSpPr>
        <p:spPr>
          <a:xfrm>
            <a:off x="3995936" y="3717032"/>
            <a:ext cx="4968552" cy="577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0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Βλεννη</a:t>
            </a:r>
            <a:r>
              <a:rPr lang="el-GR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και φλεγμονώδες εξίδρωμα  από τον αυλό ενός βρόγχου με μεγάλους  </a:t>
            </a:r>
            <a:r>
              <a:rPr lang="el-GR" sz="1050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εξωκυττάριους</a:t>
            </a:r>
            <a:r>
              <a:rPr lang="el-GR" sz="105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κρυστάλλους </a:t>
            </a:r>
            <a:r>
              <a:rPr lang="el-GR" sz="1050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Charcot</a:t>
            </a:r>
            <a:r>
              <a:rPr lang="el-GR" sz="105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l-GR" sz="1050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Leyden</a:t>
            </a:r>
            <a:r>
              <a:rPr lang="el-GR" sz="105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(κρυσταλλοειδή που αποτελούνται από γαλεκτίνη-10, μια </a:t>
            </a:r>
            <a:r>
              <a:rPr lang="el-GR" sz="10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ηωσινοφιλική</a:t>
            </a:r>
            <a:r>
              <a:rPr lang="el-GR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0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λυσοφωσφολιπάση</a:t>
            </a:r>
            <a:r>
              <a:rPr lang="el-GR" sz="10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sz="10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5" name="Google Shape;415;p22" descr="C:\Users\User\Desktop\F1.large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4535011" y="3898036"/>
            <a:ext cx="2306225" cy="324036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22"/>
          <p:cNvSpPr/>
          <p:nvPr/>
        </p:nvSpPr>
        <p:spPr>
          <a:xfrm>
            <a:off x="7236296" y="4293096"/>
            <a:ext cx="1907704" cy="2462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Bρογχιόλιο</a:t>
            </a:r>
            <a:r>
              <a:rPr lang="el-GR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από  άτομο που πέθανε κατά τη διάρκεια μιας κρίσης άσθματος.  Απόφραξη του αυλού λόγω </a:t>
            </a:r>
            <a:r>
              <a:rPr lang="el-GR" sz="11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μυϊκής συστολής,</a:t>
            </a:r>
            <a:r>
              <a:rPr lang="el-GR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πάχυνση του τοιχώματος του εικονιζόμενου αεραγωγού, προβάλλον λείο μυϊκό στοιχείο και, κυρίως επί τα εκτός αυτού ,έντονη φλεγμονώδης διαδικασία στο τοίχωμα του αεραγωγού, χαρακτηριζόμενη κυρίως από </a:t>
            </a:r>
            <a:r>
              <a:rPr lang="el-GR" sz="11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ηωσινόφιλα</a:t>
            </a:r>
            <a:r>
              <a:rPr lang="el-GR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 b="1"/>
              <a:t>Αναπνευστικό σύστημα</a:t>
            </a:r>
            <a:r>
              <a:rPr lang="el-GR"/>
              <a:t/>
            </a:r>
            <a:br>
              <a:rPr lang="el-GR"/>
            </a:br>
            <a:r>
              <a:rPr lang="el-GR" sz="3600"/>
              <a:t>Βραχεία παρουσίαση </a:t>
            </a:r>
            <a:r>
              <a:rPr lang="el-GR" sz="3600" b="1"/>
              <a:t>3</a:t>
            </a:r>
            <a:r>
              <a:rPr lang="el-GR" sz="3600" b="1" baseline="30000"/>
              <a:t>ου</a:t>
            </a:r>
            <a:r>
              <a:rPr lang="el-GR" sz="3600"/>
              <a:t> περιστατικού</a:t>
            </a:r>
            <a:endParaRPr sz="3600"/>
          </a:p>
        </p:txBody>
      </p:sp>
      <p:sp>
        <p:nvSpPr>
          <p:cNvPr id="422" name="Google Shape;422;p23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15494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15494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/>
              <a:t>Ανδρέας Χ. Λάζαρης, Ιατρός - Ιστοπαθολόγος</a:t>
            </a:r>
            <a:endParaRPr sz="2800"/>
          </a:p>
          <a:p>
            <a:pPr marL="342900" lvl="0" indent="-34290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/>
              <a:t>Χαράλαμπος Χ. Μυλωνάς, Ιατρός - Eιδικευόμενος Παθολογίας</a:t>
            </a:r>
            <a:endParaRPr sz="2800"/>
          </a:p>
        </p:txBody>
      </p:sp>
      <p:pic>
        <p:nvPicPr>
          <p:cNvPr id="423" name="Google Shape;42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1720" y="1772816"/>
            <a:ext cx="5052734" cy="3816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4"/>
          <p:cNvSpPr txBox="1">
            <a:spLocks noGrp="1"/>
          </p:cNvSpPr>
          <p:nvPr>
            <p:ph type="title"/>
          </p:nvPr>
        </p:nvSpPr>
        <p:spPr>
          <a:xfrm>
            <a:off x="1485900" y="188640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/>
              <a:t>3</a:t>
            </a:r>
            <a:r>
              <a:rPr lang="el-GR" baseline="30000"/>
              <a:t>ο</a:t>
            </a:r>
            <a:r>
              <a:rPr lang="el-GR"/>
              <a:t> Περιστατικό</a:t>
            </a:r>
            <a:endParaRPr/>
          </a:p>
        </p:txBody>
      </p:sp>
      <p:sp>
        <p:nvSpPr>
          <p:cNvPr id="429" name="Google Shape;429;p24"/>
          <p:cNvSpPr txBox="1"/>
          <p:nvPr/>
        </p:nvSpPr>
        <p:spPr>
          <a:xfrm>
            <a:off x="0" y="908720"/>
            <a:ext cx="9144000" cy="4938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Ιστορικό: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Άνδρας 65 ετών, προσέρχεται λόγω </a:t>
            </a:r>
            <a:r>
              <a:rPr lang="el-G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δύσπνοιας </a:t>
            </a:r>
            <a:r>
              <a:rPr lang="el-GR" sz="24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προσπαθείας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προοδευτικά επιδεινούμενης </a:t>
            </a:r>
            <a:r>
              <a:rPr lang="el-G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από ετών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l-GR" sz="24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Δεν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καπνίζει. Εργαζόταν πολλά έτη σε </a:t>
            </a:r>
            <a:r>
              <a:rPr lang="el-G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ανακαινίσεις κτηρίων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Κλινική εξέταση: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90%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αρτηριακός κορεσμός αιμοσφαιρίνης σε οξυγόνο (</a:t>
            </a:r>
            <a:r>
              <a:rPr lang="el-GR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.: 94-98)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Ξηροί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τελοεισπνευστικοί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24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μη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μουσικοί ρόγχοι μέσου και </a:t>
            </a:r>
            <a:r>
              <a:rPr lang="el-GR" sz="24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κάτω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πνευμονικού πεδίου </a:t>
            </a:r>
            <a:r>
              <a:rPr lang="el-GR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άμφω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Παρουσία </a:t>
            </a:r>
            <a:r>
              <a:rPr lang="el-GR" sz="24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πληκτροδακτυλίας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b="1" u="sng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Bασικός</a:t>
            </a:r>
            <a:r>
              <a:rPr lang="el-GR" sz="24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εργαστηριακός έλεγχος</a:t>
            </a: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Χωρίς ευρήματα</a:t>
            </a:r>
            <a:endParaRPr sz="2400" dirty="0">
              <a:solidFill>
                <a:srgbClr val="040C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0" name="Google Shape;43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4128" y="4256418"/>
            <a:ext cx="3447258" cy="2601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5"/>
          <p:cNvSpPr txBox="1">
            <a:spLocks noGrp="1"/>
          </p:cNvSpPr>
          <p:nvPr>
            <p:ph type="title"/>
          </p:nvPr>
        </p:nvSpPr>
        <p:spPr>
          <a:xfrm>
            <a:off x="1485900" y="332657"/>
            <a:ext cx="6172200" cy="108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/>
              <a:t>Αξονική τομογραφία</a:t>
            </a:r>
            <a:endParaRPr/>
          </a:p>
        </p:txBody>
      </p:sp>
      <p:sp>
        <p:nvSpPr>
          <p:cNvPr id="437" name="Google Shape;437;p25"/>
          <p:cNvSpPr txBox="1"/>
          <p:nvPr/>
        </p:nvSpPr>
        <p:spPr>
          <a:xfrm>
            <a:off x="395536" y="5877272"/>
            <a:ext cx="8234360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Φυσιολογική                                                                         Ασθενούς</a:t>
            </a:r>
            <a:endParaRPr/>
          </a:p>
        </p:txBody>
      </p:sp>
      <p:pic>
        <p:nvPicPr>
          <p:cNvPr id="438" name="Google Shape;43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348880"/>
            <a:ext cx="4460170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98584" y="2348880"/>
            <a:ext cx="4545416" cy="3240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6"/>
          <p:cNvSpPr txBox="1">
            <a:spLocks noGrp="1"/>
          </p:cNvSpPr>
          <p:nvPr>
            <p:ph type="title"/>
          </p:nvPr>
        </p:nvSpPr>
        <p:spPr>
          <a:xfrm>
            <a:off x="-972616" y="-94252"/>
            <a:ext cx="6192688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l-GR" sz="2400"/>
              <a:t>Χειρουργική βιοψία πνεύμονα</a:t>
            </a:r>
            <a:endParaRPr/>
          </a:p>
        </p:txBody>
      </p:sp>
      <p:sp>
        <p:nvSpPr>
          <p:cNvPr id="445" name="Google Shape;445;p26"/>
          <p:cNvSpPr txBox="1"/>
          <p:nvPr/>
        </p:nvSpPr>
        <p:spPr>
          <a:xfrm>
            <a:off x="839455" y="6525344"/>
            <a:ext cx="746508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Φυσιολογικό                                                                                               Ασθενούς</a:t>
            </a:r>
            <a:endParaRPr/>
          </a:p>
        </p:txBody>
      </p:sp>
      <p:pic>
        <p:nvPicPr>
          <p:cNvPr id="446" name="Google Shape;44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568" y="620688"/>
            <a:ext cx="2347739" cy="2034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520" y="2852936"/>
            <a:ext cx="3305620" cy="36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5976" y="188640"/>
            <a:ext cx="4608512" cy="457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4472871" y="4680262"/>
            <a:ext cx="1944213" cy="2178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26" descr="C:\Users\User\Desktop\lungnontumorasbestosisMunkhdelgerBychkov04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>
            <a:off x="6846237" y="4755163"/>
            <a:ext cx="1716221" cy="18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456" name="Google Shape;456;p27"/>
          <p:cNvSpPr txBox="1"/>
          <p:nvPr/>
        </p:nvSpPr>
        <p:spPr>
          <a:xfrm>
            <a:off x="1619672" y="1412776"/>
            <a:ext cx="6172200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lang="el-GR" sz="2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νόσος</a:t>
            </a:r>
            <a:r>
              <a:rPr lang="el-GR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του ασθενούς και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5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σε ποιες καταστάσεις </a:t>
            </a:r>
            <a:r>
              <a:rPr lang="el-GR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αυτή </a:t>
            </a:r>
            <a:r>
              <a:rPr lang="el-GR" sz="25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προδιαθέτει</a:t>
            </a:r>
            <a:r>
              <a:rPr lang="el-GR" sz="25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dirty="0"/>
          </a:p>
        </p:txBody>
      </p:sp>
      <p:pic>
        <p:nvPicPr>
          <p:cNvPr id="457" name="Google Shape;45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9792" y="3356992"/>
            <a:ext cx="3830797" cy="3024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8"/>
          <p:cNvSpPr txBox="1">
            <a:spLocks noGrp="1"/>
          </p:cNvSpPr>
          <p:nvPr>
            <p:ph type="title"/>
          </p:nvPr>
        </p:nvSpPr>
        <p:spPr>
          <a:xfrm>
            <a:off x="1543785" y="4614"/>
            <a:ext cx="6172200" cy="472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Απάντηση</a:t>
            </a:r>
            <a:endParaRPr/>
          </a:p>
        </p:txBody>
      </p:sp>
      <p:sp>
        <p:nvSpPr>
          <p:cNvPr id="463" name="Google Shape;463;p28"/>
          <p:cNvSpPr txBox="1"/>
          <p:nvPr/>
        </p:nvSpPr>
        <p:spPr>
          <a:xfrm>
            <a:off x="0" y="476672"/>
            <a:ext cx="9144000" cy="3611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Ο ασθενής έπασχε από </a:t>
            </a:r>
            <a:r>
              <a:rPr lang="el-GR" sz="28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αμιάντωση</a:t>
            </a:r>
            <a:r>
              <a:rPr lang="el-GR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λόγω του επαγγελματικού του ιστορικού, </a:t>
            </a:r>
            <a:endParaRPr sz="2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οι καταστάσεις στις οποίες προδιαθέτει είναι </a:t>
            </a:r>
            <a:endParaRPr sz="2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οι </a:t>
            </a:r>
            <a:r>
              <a:rPr lang="el-GR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υπεζωκοτικές</a:t>
            </a:r>
            <a:r>
              <a:rPr lang="el-GR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πλάκες, η </a:t>
            </a:r>
            <a:r>
              <a:rPr lang="el-GR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υπεζωκοτική</a:t>
            </a:r>
            <a:r>
              <a:rPr lang="el-GR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συλλογή, </a:t>
            </a:r>
            <a:endParaRPr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ο καρκίνος του πνεύμονα, </a:t>
            </a:r>
            <a:endParaRPr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το </a:t>
            </a:r>
            <a:r>
              <a:rPr lang="el-GR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μεσοθηλίωμα</a:t>
            </a:r>
            <a:r>
              <a:rPr lang="el-GR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του υπεζωκότα και του περιτοναίου </a:t>
            </a:r>
            <a:endParaRPr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&amp; η διάμεση πνευμονική </a:t>
            </a:r>
            <a:r>
              <a:rPr lang="el-GR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ίνωση</a:t>
            </a:r>
            <a:r>
              <a:rPr lang="el-GR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(σελ. 300-2 στο σύγγραμμα του </a:t>
            </a:r>
            <a:r>
              <a:rPr lang="el-GR" sz="28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Muir</a:t>
            </a:r>
            <a:r>
              <a:rPr lang="el-GR" sz="28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4" name="Google Shape;46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9792" y="4005064"/>
            <a:ext cx="3960770" cy="2664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9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/>
              <a:t>Κλινικό σκέλος</a:t>
            </a:r>
            <a:endParaRPr/>
          </a:p>
        </p:txBody>
      </p:sp>
      <p:pic>
        <p:nvPicPr>
          <p:cNvPr id="470" name="Google Shape;47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7624" y="836712"/>
            <a:ext cx="6912768" cy="5795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"/>
          <p:cNvSpPr txBox="1">
            <a:spLocks noGrp="1"/>
          </p:cNvSpPr>
          <p:nvPr>
            <p:ph type="title"/>
          </p:nvPr>
        </p:nvSpPr>
        <p:spPr>
          <a:xfrm>
            <a:off x="72387" y="-86564"/>
            <a:ext cx="899922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Calibri"/>
              <a:buNone/>
            </a:pPr>
            <a:r>
              <a:rPr lang="el-GR" sz="2400" dirty="0"/>
              <a:t>Εκτίμηση από τον </a:t>
            </a:r>
            <a:r>
              <a:rPr lang="el-G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εργαστηριακό ιατρό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5" name="Google Shape;255;p3"/>
          <p:cNvSpPr txBox="1">
            <a:spLocks noGrp="1"/>
          </p:cNvSpPr>
          <p:nvPr>
            <p:ph type="body" idx="1"/>
          </p:nvPr>
        </p:nvSpPr>
        <p:spPr>
          <a:xfrm>
            <a:off x="163286" y="2592178"/>
            <a:ext cx="3976666" cy="2538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7175" lvl="0" indent="-133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endParaRPr sz="1950" b="1" u="sng"/>
          </a:p>
          <a:p>
            <a:pPr marL="257175" lvl="0" indent="-133350" algn="l" rtl="0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endParaRPr sz="1950" b="1" u="sng"/>
          </a:p>
          <a:p>
            <a:pPr marL="0" lvl="0" indent="0" algn="l" rtl="0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1950"/>
              <a:buNone/>
            </a:pPr>
            <a:r>
              <a:rPr lang="el-GR" sz="1950" b="1" u="sng"/>
              <a:t>Απεικονίσεις οργάνων</a:t>
            </a:r>
            <a:r>
              <a:rPr lang="el-GR" sz="1950"/>
              <a:t>: ακτινογραφίες, υπέρηχοι, αξονικές/μαγνητικές τομογραφίες, εξετάσεις πυρηνικής ιατρικής, αγγειογραφίες κ.α.</a:t>
            </a:r>
            <a:endParaRPr/>
          </a:p>
          <a:p>
            <a:pPr marL="257175" lvl="0" indent="-10477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256" name="Google Shape;256;p3"/>
          <p:cNvSpPr txBox="1"/>
          <p:nvPr/>
        </p:nvSpPr>
        <p:spPr>
          <a:xfrm>
            <a:off x="163286" y="836713"/>
            <a:ext cx="3834426" cy="2400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50" b="1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Βιολογικά υγρά</a:t>
            </a:r>
            <a:r>
              <a:rPr lang="el-GR" sz="195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αιματολογικός, βιοχημικός, κυτταρολογικός, ανοσολογικός και μικροβιολογικός έλεγχος, κυτταρολογική εξέταση πτυέλων κ.α.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50" b="1" i="0" u="sng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"/>
          <p:cNvSpPr txBox="1"/>
          <p:nvPr/>
        </p:nvSpPr>
        <p:spPr>
          <a:xfrm>
            <a:off x="35496" y="5229200"/>
            <a:ext cx="417646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Αδρά χωρίζονται σε απλές εξετάσεις π.χ. γενική αίματος/ακτινογραφία 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σε εξειδικευμένες π.χ. αξονική τομογραφία</a:t>
            </a:r>
            <a:endParaRPr/>
          </a:p>
        </p:txBody>
      </p:sp>
      <p:pic>
        <p:nvPicPr>
          <p:cNvPr id="258" name="Google Shape;25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5976" y="548680"/>
            <a:ext cx="4062472" cy="3243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67944" y="3861048"/>
            <a:ext cx="4730382" cy="288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0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Παθολογοανατομικά ευρήματα στην αμιάντωση</a:t>
            </a:r>
            <a:endParaRPr/>
          </a:p>
        </p:txBody>
      </p:sp>
      <p:pic>
        <p:nvPicPr>
          <p:cNvPr id="476" name="Google Shape;476;p30" descr="C:\Users\User\Desktop\lungnontumorasbestosisMunkhdelgerBychkov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-463028" y="1407244"/>
            <a:ext cx="5544616" cy="4259536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30"/>
          <p:cNvSpPr/>
          <p:nvPr/>
        </p:nvSpPr>
        <p:spPr>
          <a:xfrm>
            <a:off x="0" y="6309320"/>
            <a:ext cx="44279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Απολεπισμένο πνευμονικό παρέγχυμα με </a:t>
            </a:r>
            <a:r>
              <a:rPr lang="el-GR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μακροφάγα</a:t>
            </a:r>
            <a:r>
              <a:rPr lang="el-G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l-GR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σωμάτια αμιάντου </a:t>
            </a:r>
            <a:r>
              <a:rPr lang="el-G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(κίτρινο βέλος) σε κυψελιδικούς χώρους (Α-Η, 200x).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8" name="Google Shape;478;p30" descr="C:\Users\User\Desktop\LUNG08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764703"/>
            <a:ext cx="4320480" cy="3342853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30"/>
          <p:cNvSpPr txBox="1"/>
          <p:nvPr/>
        </p:nvSpPr>
        <p:spPr>
          <a:xfrm>
            <a:off x="6732240" y="694062"/>
            <a:ext cx="2160240" cy="741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475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el-GR" sz="33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Ινώδεις </a:t>
            </a:r>
            <a:r>
              <a:rPr lang="el-GR" sz="3300" b="0" i="0" u="none" strike="noStrike" cap="none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υπεζωκοτικές</a:t>
            </a:r>
            <a:r>
              <a:rPr lang="el-GR" sz="33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πλάκες</a:t>
            </a:r>
            <a:endParaRPr sz="33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30"/>
          <p:cNvSpPr/>
          <p:nvPr/>
        </p:nvSpPr>
        <p:spPr>
          <a:xfrm>
            <a:off x="4355976" y="4005064"/>
            <a:ext cx="4788024" cy="28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 αρχικός τραυματισμός αφορά στις διακλαδώσεις μικρών αεραγωγών και πόρων. Τα </a:t>
            </a:r>
            <a:r>
              <a:rPr lang="el-GR" sz="1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μακροφάγα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ενδοκυτταρώνουν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τις ίνες και απελευθερώνουν </a:t>
            </a:r>
            <a:r>
              <a:rPr lang="el-GR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χημειοτακτικούς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παράγοντες και </a:t>
            </a:r>
            <a:r>
              <a:rPr lang="el-GR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ινογόνους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διαμεσολαβητές, προκαλώντας </a:t>
            </a:r>
            <a:r>
              <a:rPr lang="el-GR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διάμεση </a:t>
            </a:r>
            <a:r>
              <a:rPr lang="el-GR" sz="1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ίνωση</a:t>
            </a:r>
            <a:r>
              <a:rPr lang="el-GR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παρόμοια με άλλες διάμεσες πνευμονοπάθειες όπως η κοινή διάμεση πνευμονία. 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προσβολή </a:t>
            </a:r>
            <a:r>
              <a:rPr lang="el-GR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ξεκινά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γύρω από τα αναπνευστικά </a:t>
            </a:r>
            <a:r>
              <a:rPr lang="el-GR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βρογχιόλια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και τους κυψελιδικούς πόρους και εκτείνεται περιφερικά, προκαλώντας  τελικά πνεύμονες δίκην </a:t>
            </a:r>
            <a:r>
              <a:rPr lang="el-GR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μελισσοκηρήθρας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νόσος </a:t>
            </a:r>
            <a:r>
              <a:rPr lang="el-GR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ξεκινά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από τους </a:t>
            </a:r>
            <a:r>
              <a:rPr lang="el-GR" sz="1400" b="1" spc="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κάτω</a:t>
            </a:r>
            <a:r>
              <a:rPr lang="el-GR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λοβούς 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και </a:t>
            </a:r>
            <a:r>
              <a:rPr lang="el-GR" sz="1400" b="1" spc="3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υπο</a:t>
            </a:r>
            <a:r>
              <a:rPr lang="el-GR" sz="1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ϋπεζωκοτικά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l-GR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σε αντίθεση με την πνευμονοκονίαση των </a:t>
            </a:r>
            <a:r>
              <a:rPr lang="el-GR" sz="14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ανθρακορύχων</a:t>
            </a:r>
            <a:r>
              <a:rPr lang="el-GR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και την πυριτίαση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και επεκτείνεται στους μέσους και στους άνω λοβούς.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b="1"/>
              <a:t>Αναπνευστικό σύστημα</a:t>
            </a:r>
            <a:r>
              <a:rPr lang="el-GR"/>
              <a:t/>
            </a:r>
            <a:br>
              <a:rPr lang="el-GR"/>
            </a:br>
            <a:r>
              <a:rPr lang="el-GR" sz="3600"/>
              <a:t>Βραχεία παρουσίαση </a:t>
            </a:r>
            <a:r>
              <a:rPr lang="el-GR" sz="3600" b="1"/>
              <a:t>4</a:t>
            </a:r>
            <a:r>
              <a:rPr lang="el-GR" sz="3600" b="1" baseline="30000"/>
              <a:t>ου</a:t>
            </a:r>
            <a:r>
              <a:rPr lang="el-GR" sz="3600"/>
              <a:t> περιστατικού</a:t>
            </a:r>
            <a:endParaRPr sz="3600"/>
          </a:p>
        </p:txBody>
      </p:sp>
      <p:sp>
        <p:nvSpPr>
          <p:cNvPr id="486" name="Google Shape;486;p31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57175" lvl="0" indent="-11620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57175" lvl="0" indent="-116204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/>
              <a:t>Ανδρέας Χ. Λάζαρης, Ιατρός - Ιστοπαθολόγος</a:t>
            </a:r>
            <a:endParaRPr sz="280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/>
              <a:t>Χαράλαμπος Χ. Μυλωνάς, Ιατρός - Eιδικευόμενος Παθολογίας</a:t>
            </a:r>
            <a:endParaRPr sz="2800"/>
          </a:p>
        </p:txBody>
      </p:sp>
      <p:pic>
        <p:nvPicPr>
          <p:cNvPr id="487" name="Google Shape;48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1720" y="1772816"/>
            <a:ext cx="5052734" cy="3816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2"/>
          <p:cNvSpPr txBox="1">
            <a:spLocks noGrp="1"/>
          </p:cNvSpPr>
          <p:nvPr>
            <p:ph type="title"/>
          </p:nvPr>
        </p:nvSpPr>
        <p:spPr>
          <a:xfrm>
            <a:off x="1485900" y="0"/>
            <a:ext cx="6172200" cy="54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4</a:t>
            </a:r>
            <a:r>
              <a:rPr lang="el-GR" baseline="30000"/>
              <a:t>ο</a:t>
            </a:r>
            <a:r>
              <a:rPr lang="el-GR"/>
              <a:t> Περιστατικό</a:t>
            </a:r>
            <a:endParaRPr/>
          </a:p>
        </p:txBody>
      </p:sp>
      <p:sp>
        <p:nvSpPr>
          <p:cNvPr id="493" name="Google Shape;493;p32"/>
          <p:cNvSpPr txBox="1"/>
          <p:nvPr/>
        </p:nvSpPr>
        <p:spPr>
          <a:xfrm>
            <a:off x="179512" y="520362"/>
            <a:ext cx="8280920" cy="5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Ιστορικό: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Άνδρας 55 ετών, κατέληξε με  </a:t>
            </a:r>
            <a:r>
              <a:rPr lang="el-GR" sz="19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ταχέως εξελισσόμενη δύσπνοια 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και </a:t>
            </a:r>
            <a:r>
              <a:rPr lang="el-GR" sz="19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συνοδό θωρακικό άλγος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Από το οικογενειακό του ιστορικό, εμφανίζει </a:t>
            </a:r>
            <a:r>
              <a:rPr lang="el-GR" sz="19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υπέρταση, </a:t>
            </a:r>
            <a:r>
              <a:rPr lang="el-GR" sz="1900" i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υπερχοληστερολαιμία</a:t>
            </a:r>
            <a:r>
              <a:rPr lang="el-GR" sz="19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είναι </a:t>
            </a:r>
            <a:r>
              <a:rPr lang="el-GR" sz="19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βαρύς καπνιστής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Κλινική εξέταση: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Πίεση 90/50mmHg   (</a:t>
            </a:r>
            <a:r>
              <a:rPr lang="el-GR" sz="19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.: &lt;140/90)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Σφύξεις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 120/λεπτό (</a:t>
            </a:r>
            <a:r>
              <a:rPr lang="el-GR" sz="19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.: 80-100)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Κορεσμός  οξυγόνου 85% 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l-GR" sz="19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.: 94-98)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i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Μη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μουσικοί ρόγχοι, υγρής χροιάς, μέσου και κάτω πνευμονικού πεδίου, </a:t>
            </a:r>
            <a:r>
              <a:rPr lang="el-GR" sz="19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άμφω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b="1" u="sng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Εργαστηριακός έλεγχος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Τροπονίνη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8.000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 err="1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ng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/L  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l-GR" sz="19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19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.: &lt;14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Στις 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 smtClean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800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IU/L η </a:t>
            </a:r>
            <a:r>
              <a:rPr lang="el-GR" sz="1900" dirty="0" err="1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κρεατινική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 err="1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φωσφοκινάση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l-GR" sz="1900" dirty="0" err="1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.: &lt;120)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Στις 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 smtClean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400 </a:t>
            </a:r>
            <a:r>
              <a:rPr lang="el-GR" sz="1900" dirty="0" smtClean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U/L η LDH (</a:t>
            </a:r>
            <a:r>
              <a:rPr lang="el-GR" sz="1900" dirty="0" err="1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.:&lt;170)  </a:t>
            </a:r>
            <a:endParaRPr sz="1900" dirty="0">
              <a:solidFill>
                <a:srgbClr val="040C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dirty="0">
              <a:solidFill>
                <a:srgbClr val="040C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1900" dirty="0">
              <a:solidFill>
                <a:srgbClr val="040C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40C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Ανάσπαση του ST  διαστήματος</a:t>
            </a:r>
            <a:endParaRPr sz="1900" dirty="0">
              <a:solidFill>
                <a:srgbClr val="040C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στο ΗΚΓ, στις απαγωγές  Ι  &amp;  </a:t>
            </a:r>
            <a:r>
              <a:rPr lang="el-GR" sz="1900" dirty="0" err="1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aVL</a:t>
            </a:r>
            <a:r>
              <a:rPr lang="el-GR" sz="1900" dirty="0">
                <a:solidFill>
                  <a:srgbClr val="040C28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900" dirty="0">
              <a:solidFill>
                <a:srgbClr val="040C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4" name="Google Shape;49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5896" y="4653136"/>
            <a:ext cx="5424819" cy="2016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3"/>
          <p:cNvSpPr txBox="1">
            <a:spLocks noGrp="1"/>
          </p:cNvSpPr>
          <p:nvPr>
            <p:ph type="title"/>
          </p:nvPr>
        </p:nvSpPr>
        <p:spPr>
          <a:xfrm>
            <a:off x="0" y="350973"/>
            <a:ext cx="8964488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/>
              <a:t>Απλή κατά μέτωπο ακτινογραφία θώρακα </a:t>
            </a:r>
            <a:endParaRPr/>
          </a:p>
        </p:txBody>
      </p:sp>
      <p:sp>
        <p:nvSpPr>
          <p:cNvPr id="501" name="Google Shape;501;p33"/>
          <p:cNvSpPr txBox="1"/>
          <p:nvPr/>
        </p:nvSpPr>
        <p:spPr>
          <a:xfrm>
            <a:off x="0" y="6309319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Φυσιολογική                                                                 Ασθενούς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2" name="Google Shape;50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6016" y="1196752"/>
            <a:ext cx="4248472" cy="5058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512" y="1556792"/>
            <a:ext cx="4399256" cy="4320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4"/>
          <p:cNvSpPr txBox="1">
            <a:spLocks noGrp="1"/>
          </p:cNvSpPr>
          <p:nvPr>
            <p:ph type="title"/>
          </p:nvPr>
        </p:nvSpPr>
        <p:spPr>
          <a:xfrm>
            <a:off x="1485900" y="16024"/>
            <a:ext cx="6172200" cy="604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/>
              <a:t>Νεκροτομικό παρασκεύασμα</a:t>
            </a:r>
            <a:endParaRPr/>
          </a:p>
        </p:txBody>
      </p:sp>
      <p:sp>
        <p:nvSpPr>
          <p:cNvPr id="509" name="Google Shape;509;p34"/>
          <p:cNvSpPr txBox="1"/>
          <p:nvPr/>
        </p:nvSpPr>
        <p:spPr>
          <a:xfrm>
            <a:off x="179512" y="6513294"/>
            <a:ext cx="7987071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3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Φυσιολογικό                                                                                                           Ασθενούς</a:t>
            </a: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0" name="Google Shape;51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4008" y="692696"/>
            <a:ext cx="3579192" cy="27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9592" y="692696"/>
            <a:ext cx="1800850" cy="2610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7544" y="3429000"/>
            <a:ext cx="2714366" cy="2974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83968" y="3645024"/>
            <a:ext cx="4309311" cy="2854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519" name="Google Shape;519;p35"/>
          <p:cNvSpPr txBox="1"/>
          <p:nvPr/>
        </p:nvSpPr>
        <p:spPr>
          <a:xfrm>
            <a:off x="457200" y="1394793"/>
            <a:ext cx="7478688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lang="el-GR" sz="3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αναπνευστική νόσος </a:t>
            </a:r>
            <a:r>
              <a:rPr lang="el-GR" sz="3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του ασθενούς και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ποιος ο </a:t>
            </a:r>
            <a:r>
              <a:rPr lang="el-GR" sz="30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μηχανισμός</a:t>
            </a:r>
            <a:r>
              <a:rPr lang="el-GR" sz="3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που την προκάλεσε;</a:t>
            </a:r>
            <a:endParaRPr/>
          </a:p>
        </p:txBody>
      </p:sp>
      <p:pic>
        <p:nvPicPr>
          <p:cNvPr id="520" name="Google Shape;52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5776" y="3356992"/>
            <a:ext cx="3648379" cy="288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6"/>
          <p:cNvSpPr txBox="1">
            <a:spLocks noGrp="1"/>
          </p:cNvSpPr>
          <p:nvPr>
            <p:ph type="title"/>
          </p:nvPr>
        </p:nvSpPr>
        <p:spPr>
          <a:xfrm>
            <a:off x="1485900" y="89420"/>
            <a:ext cx="6172200" cy="675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/>
              <a:t>Απάντηση</a:t>
            </a:r>
            <a:endParaRPr/>
          </a:p>
        </p:txBody>
      </p:sp>
      <p:sp>
        <p:nvSpPr>
          <p:cNvPr id="526" name="Google Shape;526;p36"/>
          <p:cNvSpPr txBox="1"/>
          <p:nvPr/>
        </p:nvSpPr>
        <p:spPr>
          <a:xfrm>
            <a:off x="0" y="946670"/>
            <a:ext cx="9144000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Ο ασθενής εμφάνισε </a:t>
            </a:r>
            <a:r>
              <a:rPr lang="el-GR" sz="20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αιμοδυναμικό</a:t>
            </a:r>
            <a:r>
              <a:rPr lang="el-GR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l-GR" sz="2000" b="1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καρδιογενές</a:t>
            </a:r>
            <a:r>
              <a:rPr lang="el-GR" sz="2000" b="1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 οξύ πνευμονικό οίδημα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Αυτό προκλήθηκε λόγω </a:t>
            </a:r>
            <a:r>
              <a:rPr lang="el-G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εκτεταμένου εμφράγματος 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του μυοκαρδίου, </a:t>
            </a:r>
            <a:r>
              <a:rPr lang="el-GR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επιπλεκόμενο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με  ανάπτυξη </a:t>
            </a:r>
            <a:r>
              <a:rPr lang="el-G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αριστερής καρδιακής ανεπάρκειας </a:t>
            </a:r>
            <a:endParaRPr sz="2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και επακόλουθη </a:t>
            </a:r>
            <a:r>
              <a:rPr lang="el-GR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αυξημένη πνευμονική φλεβική πίεση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(σελίδα 312 στο σύγγραμμα του </a:t>
            </a:r>
            <a:r>
              <a:rPr lang="el-GR" sz="20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Muir</a:t>
            </a:r>
            <a:r>
              <a:rPr lang="el-GR" sz="2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7" name="Google Shape;52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9792" y="2924944"/>
            <a:ext cx="3712563" cy="3729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7"/>
          <p:cNvSpPr txBox="1">
            <a:spLocks noGrp="1"/>
          </p:cNvSpPr>
          <p:nvPr>
            <p:ph type="title"/>
          </p:nvPr>
        </p:nvSpPr>
        <p:spPr>
          <a:xfrm>
            <a:off x="563336" y="0"/>
            <a:ext cx="8229600" cy="1484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/>
              <a:t>Κλινικό σκέλος</a:t>
            </a:r>
            <a:endParaRPr/>
          </a:p>
        </p:txBody>
      </p:sp>
      <p:pic>
        <p:nvPicPr>
          <p:cNvPr id="533" name="Google Shape;53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2" y="1836064"/>
            <a:ext cx="8784976" cy="3936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8"/>
          <p:cNvSpPr txBox="1">
            <a:spLocks noGrp="1"/>
          </p:cNvSpPr>
          <p:nvPr>
            <p:ph type="title"/>
          </p:nvPr>
        </p:nvSpPr>
        <p:spPr>
          <a:xfrm>
            <a:off x="0" y="-171400"/>
            <a:ext cx="9144000" cy="720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l-GR" sz="2400"/>
              <a:t>Παθολογοανατομική θεώρηση πνευμονικού οιδήματος</a:t>
            </a:r>
            <a:endParaRPr sz="2400"/>
          </a:p>
        </p:txBody>
      </p:sp>
      <p:sp>
        <p:nvSpPr>
          <p:cNvPr id="539" name="Google Shape;539;p38"/>
          <p:cNvSpPr/>
          <p:nvPr/>
        </p:nvSpPr>
        <p:spPr>
          <a:xfrm>
            <a:off x="5724128" y="2924944"/>
            <a:ext cx="3419872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Σε υψηλή μεγέθυνση, οι κυψελίδες σε αυτόν τον πνεύμονα γεμίζουν με ένα ομοιογενές έως ελαφρώς κροκιδωτό ροζ υλικό, χαρακτηριστικό για το </a:t>
            </a:r>
            <a:r>
              <a:rPr lang="el-G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πνευμονικό οίδημα</a:t>
            </a:r>
            <a:r>
              <a:rPr lang="el-G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Σημειώστε επίσης ότι τα τριχοειδή αγγεία στα κυψελιδικά τοιχώματα είναι συμφορημένα με πολλά ερυθρά αιμοσφαίρια. Η </a:t>
            </a:r>
            <a:r>
              <a:rPr lang="el-G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συμφόρηση</a:t>
            </a:r>
            <a:r>
              <a:rPr lang="el-G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και το </a:t>
            </a:r>
            <a:r>
              <a:rPr lang="el-G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οίδημα</a:t>
            </a:r>
            <a:r>
              <a:rPr lang="el-G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των πνευμόνων είναι συχνά σε ασθενείς με </a:t>
            </a:r>
            <a:r>
              <a:rPr lang="el-G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καρδιακή ανεπάρκεια </a:t>
            </a:r>
            <a:r>
              <a:rPr lang="el-G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και σε </a:t>
            </a:r>
            <a:r>
              <a:rPr lang="el-G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περιοχές </a:t>
            </a:r>
            <a:r>
              <a:rPr lang="el-G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με </a:t>
            </a:r>
            <a:r>
              <a:rPr lang="el-G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φλεγμονή</a:t>
            </a:r>
            <a:r>
              <a:rPr lang="el-G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του πνεύμονα.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0" name="Google Shape;540;p38" descr="C:\Users\User\Desktop\LUNG13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04" y="2996952"/>
            <a:ext cx="5661458" cy="3719718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38"/>
          <p:cNvSpPr/>
          <p:nvPr/>
        </p:nvSpPr>
        <p:spPr>
          <a:xfrm>
            <a:off x="0" y="404665"/>
            <a:ext cx="9144000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Αιμοδυναμικές διαταραχές</a:t>
            </a:r>
            <a:r>
              <a:rPr lang="el-G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Λόγω αυξημένης υδροστατικής πίεσης από συμφορητική καρδιακή ανεπάρκεια (όπως εν προκειμένω). Οι πνεύμονες είναι υγροί και βαρείς, με το διίδρωμα αρχικά στη βάση των κάτω λοβών, επειδή η υδροστατική πίεση είναι μεγαλύτερη εκεί. Υπάρχει </a:t>
            </a:r>
            <a:r>
              <a:rPr lang="el-G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συμφόρηση, υγρό, μακροφάγα φορτωμένα με αιμοσιδηρίνη (κύτταρα καρδιακής ανεπάρκειας)</a:t>
            </a:r>
            <a:r>
              <a:rPr lang="el-G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Μεταγενέστερα, </a:t>
            </a:r>
            <a:r>
              <a:rPr lang="el-GR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ίνωση και πάχυνση των κυψελιδικών τοιχωμάτων </a:t>
            </a:r>
            <a:r>
              <a:rPr lang="el-G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(καφέ/φαιά σκλήρυνση του πνεύμονα).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Τοπική μικροαγγειακή βλάβη</a:t>
            </a:r>
            <a:r>
              <a:rPr lang="el-G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Ο τραυματισμός προκαλεί διαρροή υγρών και πρωτεϊνών στον διάμεσο χώρο και τελικά στις κυψελίδες. Όταν είναι διάχυτη η βλάβη, συμβάλλει στο σύνδρομο οξείας αναπνευστικής δυσχέρειας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b="1"/>
              <a:t>Αναπνευστικό σύστημα</a:t>
            </a:r>
            <a:r>
              <a:rPr lang="el-GR"/>
              <a:t/>
            </a:r>
            <a:br>
              <a:rPr lang="el-GR"/>
            </a:br>
            <a:r>
              <a:rPr lang="el-GR" sz="3600"/>
              <a:t>Βραχεία παρουσίαση </a:t>
            </a:r>
            <a:r>
              <a:rPr lang="el-GR" sz="3600" b="1"/>
              <a:t>5</a:t>
            </a:r>
            <a:r>
              <a:rPr lang="el-GR" sz="3600" b="1" baseline="30000"/>
              <a:t>ου</a:t>
            </a:r>
            <a:r>
              <a:rPr lang="el-GR" sz="3600"/>
              <a:t> περιστατικού</a:t>
            </a:r>
            <a:endParaRPr sz="3600"/>
          </a:p>
        </p:txBody>
      </p:sp>
      <p:sp>
        <p:nvSpPr>
          <p:cNvPr id="547" name="Google Shape;547;p39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57175" lvl="0" indent="-11620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57175" lvl="0" indent="-116204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/>
              <a:t>Ανδρέας Χ. Λάζαρης, Ιατρός - Ιστοπαθολόγος</a:t>
            </a:r>
            <a:endParaRPr sz="280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/>
              <a:t>Χαράλαμπος Χ. Μυλωνάς, Ιατρός - Eιδικευόμενος Παθολογίας</a:t>
            </a:r>
            <a:endParaRPr sz="2800"/>
          </a:p>
        </p:txBody>
      </p:sp>
      <p:pic>
        <p:nvPicPr>
          <p:cNvPr id="548" name="Google Shape;548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1720" y="1772816"/>
            <a:ext cx="5052734" cy="3816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"/>
          <p:cNvSpPr txBox="1"/>
          <p:nvPr/>
        </p:nvSpPr>
        <p:spPr>
          <a:xfrm>
            <a:off x="1295636" y="-27384"/>
            <a:ext cx="655272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3000" b="0" i="0" u="none" strike="noStrike" cap="none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Λειτουργικός</a:t>
            </a:r>
            <a:r>
              <a:rPr lang="el-GR" sz="3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έλεγχος αναπνοής</a:t>
            </a:r>
            <a:endParaRPr dirty="0"/>
          </a:p>
        </p:txBody>
      </p:sp>
      <p:pic>
        <p:nvPicPr>
          <p:cNvPr id="265" name="Google Shape;26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3928" y="3573016"/>
            <a:ext cx="5148064" cy="3206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504" y="1628800"/>
            <a:ext cx="3672408" cy="3201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0" y="476672"/>
            <a:ext cx="3672408" cy="2940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0"/>
          <p:cNvSpPr txBox="1">
            <a:spLocks noGrp="1"/>
          </p:cNvSpPr>
          <p:nvPr>
            <p:ph type="title"/>
          </p:nvPr>
        </p:nvSpPr>
        <p:spPr>
          <a:xfrm>
            <a:off x="323528" y="0"/>
            <a:ext cx="8229600" cy="69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5</a:t>
            </a:r>
            <a:r>
              <a:rPr lang="el-GR" baseline="30000"/>
              <a:t>ο</a:t>
            </a:r>
            <a:r>
              <a:rPr lang="el-GR"/>
              <a:t>  Περιστατικό</a:t>
            </a:r>
            <a:endParaRPr/>
          </a:p>
        </p:txBody>
      </p:sp>
      <p:sp>
        <p:nvSpPr>
          <p:cNvPr id="554" name="Google Shape;554;p40"/>
          <p:cNvSpPr txBox="1"/>
          <p:nvPr/>
        </p:nvSpPr>
        <p:spPr>
          <a:xfrm>
            <a:off x="179512" y="764704"/>
            <a:ext cx="8784900" cy="55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Ιστορικό:</a:t>
            </a:r>
            <a:r>
              <a:rPr lang="el-G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Γυναίκα 58 ετών, </a:t>
            </a:r>
            <a:r>
              <a:rPr lang="el-GR" sz="22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βαριά καπνίστρια</a:t>
            </a:r>
            <a:r>
              <a:rPr lang="el-G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προσέρχεται λόγω υποτροπής </a:t>
            </a:r>
            <a:r>
              <a:rPr lang="el-GR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εμπυρέτου</a:t>
            </a:r>
            <a:r>
              <a:rPr lang="el-G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και παραγωγικού βήχα μετά από ολοκλήρωση θεραπείας για πνευμονία κοινότητας.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Αναφέρει </a:t>
            </a:r>
            <a:r>
              <a:rPr lang="el-GR" sz="22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απώλεια βάρους από μηνών</a:t>
            </a:r>
            <a:r>
              <a:rPr lang="el-G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Αναφέρει επίσης </a:t>
            </a:r>
            <a:r>
              <a:rPr lang="el-GR" sz="22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χρόνιο παραγωγικό βήχα. 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Κλινική εξέταση: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Παράταση εκπνοής, διάχυτα. </a:t>
            </a:r>
            <a:r>
              <a:rPr lang="el-GR" sz="2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Μη</a:t>
            </a:r>
            <a:r>
              <a:rPr lang="el-G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μουσικοί ρόγχοι </a:t>
            </a:r>
            <a:r>
              <a:rPr lang="el-GR" sz="22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αριστερού</a:t>
            </a:r>
            <a:r>
              <a:rPr lang="el-GR" sz="2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άνω πνευμονικού πεδίου</a:t>
            </a:r>
            <a:r>
              <a:rPr lang="el-G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Απίσχναση.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Εργαστηριακός έλεγχος</a:t>
            </a:r>
            <a:r>
              <a:rPr lang="el-G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11.000 λευκά/</a:t>
            </a:r>
            <a:r>
              <a:rPr lang="el-GR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κυβ</a:t>
            </a:r>
            <a:r>
              <a:rPr lang="el-G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χιλ. (</a:t>
            </a:r>
            <a:r>
              <a:rPr lang="el-GR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.: 4.000-10.000)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80% πολυμορφοπύρηνα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CRP = 40 </a:t>
            </a:r>
            <a:r>
              <a:rPr lang="el-GR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mg</a:t>
            </a:r>
            <a:r>
              <a:rPr lang="el-G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l-GR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dL</a:t>
            </a:r>
            <a:r>
              <a:rPr lang="el-G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l-GR" sz="2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φ.τ</a:t>
            </a:r>
            <a:r>
              <a:rPr lang="el-GR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.: &lt;5)</a:t>
            </a:r>
            <a:endParaRPr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1"/>
          <p:cNvSpPr txBox="1"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Απλή κατά μέτωπο ακτινογραφία θώρακα </a:t>
            </a:r>
            <a:endParaRPr/>
          </a:p>
        </p:txBody>
      </p:sp>
      <p:sp>
        <p:nvSpPr>
          <p:cNvPr id="561" name="Google Shape;561;p41"/>
          <p:cNvSpPr txBox="1"/>
          <p:nvPr/>
        </p:nvSpPr>
        <p:spPr>
          <a:xfrm>
            <a:off x="1043608" y="6381328"/>
            <a:ext cx="74168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Φυσιολογικό                                                                 Ασθενούς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2" name="Google Shape;56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103" y="1340768"/>
            <a:ext cx="4653397" cy="460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60032" y="1052736"/>
            <a:ext cx="4175346" cy="5040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2"/>
          <p:cNvSpPr txBox="1">
            <a:spLocks noGrp="1"/>
          </p:cNvSpPr>
          <p:nvPr>
            <p:ph type="title"/>
          </p:nvPr>
        </p:nvSpPr>
        <p:spPr>
          <a:xfrm>
            <a:off x="0" y="-243408"/>
            <a:ext cx="9144000" cy="86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l-GR" sz="2800"/>
              <a:t>Βρογχική βιοψία από την αλλοίωση </a:t>
            </a:r>
            <a:endParaRPr sz="2800"/>
          </a:p>
        </p:txBody>
      </p:sp>
      <p:sp>
        <p:nvSpPr>
          <p:cNvPr id="569" name="Google Shape;569;p42"/>
          <p:cNvSpPr txBox="1"/>
          <p:nvPr/>
        </p:nvSpPr>
        <p:spPr>
          <a:xfrm>
            <a:off x="0" y="6525344"/>
            <a:ext cx="84604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Φυσιολογικό                                                                                     Ασθενούς</a:t>
            </a:r>
            <a:endParaRPr/>
          </a:p>
        </p:txBody>
      </p:sp>
      <p:pic>
        <p:nvPicPr>
          <p:cNvPr id="570" name="Google Shape;570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5536" y="4005064"/>
            <a:ext cx="2364421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2" descr="C:\Users\User\Desktop\lungtumorSCCMcGeough1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6056" y="404664"/>
            <a:ext cx="3960440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42" descr="C:\Users\User\Desktop\lungtumorSCCMcGeough04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6056" y="3645024"/>
            <a:ext cx="3960440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42" descr="C:\Users\User\Desktop\lungtumorSCCBychkovmicro1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7504" y="404664"/>
            <a:ext cx="4818540" cy="3435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Ερώτηση</a:t>
            </a:r>
            <a:endParaRPr/>
          </a:p>
        </p:txBody>
      </p:sp>
      <p:sp>
        <p:nvSpPr>
          <p:cNvPr id="579" name="Google Shape;579;p43"/>
          <p:cNvSpPr txBox="1"/>
          <p:nvPr/>
        </p:nvSpPr>
        <p:spPr>
          <a:xfrm>
            <a:off x="251520" y="1948190"/>
            <a:ext cx="8733656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Ποια η </a:t>
            </a:r>
            <a:r>
              <a:rPr lang="el-GR" sz="25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νόσος</a:t>
            </a:r>
            <a:r>
              <a:rPr lang="el-GR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της ασθενούς και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5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γιατί υποτροπίασε η πνευμονία </a:t>
            </a:r>
            <a:r>
              <a:rPr lang="el-GR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της ασθενούς;</a:t>
            </a:r>
            <a:endParaRPr dirty="0"/>
          </a:p>
        </p:txBody>
      </p:sp>
      <p:pic>
        <p:nvPicPr>
          <p:cNvPr id="580" name="Google Shape;580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7784" y="3645024"/>
            <a:ext cx="3700327" cy="2921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4"/>
          <p:cNvSpPr txBox="1"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l-GR"/>
              <a:t>Απάντηση</a:t>
            </a:r>
            <a:endParaRPr/>
          </a:p>
        </p:txBody>
      </p:sp>
      <p:sp>
        <p:nvSpPr>
          <p:cNvPr id="586" name="Google Shape;586;p44"/>
          <p:cNvSpPr txBox="1"/>
          <p:nvPr/>
        </p:nvSpPr>
        <p:spPr>
          <a:xfrm>
            <a:off x="0" y="980728"/>
            <a:ext cx="91440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ασθενής έπασχε από </a:t>
            </a:r>
            <a:r>
              <a:rPr lang="el-GR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ακανθοκυτταρικό</a:t>
            </a:r>
            <a:r>
              <a:rPr lang="el-GR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(πλακώδες) καρκίνωμα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του πνεύμονα. Αυτό εκδηλώθηκε κλινικά 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ως υποτροπιάζουσα πνευμονία λόγω της </a:t>
            </a:r>
            <a:r>
              <a:rPr lang="el-GR" sz="2400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ενδοβρογχικής</a:t>
            </a:r>
            <a:r>
              <a:rPr lang="el-GR" sz="24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του ανάπτυξης </a:t>
            </a:r>
            <a:r>
              <a:rPr lang="el-G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και της </a:t>
            </a:r>
            <a:r>
              <a:rPr lang="el-GR" sz="24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απόφραξης του σύστοιχου βρόγχου</a:t>
            </a:r>
            <a:r>
              <a:rPr lang="el-G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(σελίδες 318-9 στο σύγγραμμα του </a:t>
            </a:r>
            <a:r>
              <a:rPr lang="el-GR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Muir</a:t>
            </a:r>
            <a:r>
              <a:rPr lang="el-G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7" name="Google Shape;587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9792" y="2852936"/>
            <a:ext cx="3840416" cy="3858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4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476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Κλινικό σκέλος</a:t>
            </a:r>
            <a:endParaRPr/>
          </a:p>
        </p:txBody>
      </p:sp>
      <p:pic>
        <p:nvPicPr>
          <p:cNvPr id="593" name="Google Shape;593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600" y="620688"/>
            <a:ext cx="7135961" cy="6106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46"/>
          <p:cNvSpPr txBox="1">
            <a:spLocks noGrp="1"/>
          </p:cNvSpPr>
          <p:nvPr>
            <p:ph type="title"/>
          </p:nvPr>
        </p:nvSpPr>
        <p:spPr>
          <a:xfrm>
            <a:off x="0" y="-171400"/>
            <a:ext cx="9144000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l-GR" sz="1800"/>
              <a:t>Παθολογοανατομική θεώρηση </a:t>
            </a:r>
            <a:r>
              <a:rPr lang="el-GR" sz="1800" b="1"/>
              <a:t>ακανθοκυτταρικού καρκινώματος (ΑΚΚ) </a:t>
            </a:r>
            <a:r>
              <a:rPr lang="el-GR" sz="1800"/>
              <a:t>του πνεύμονα</a:t>
            </a:r>
            <a:endParaRPr sz="1800"/>
          </a:p>
        </p:txBody>
      </p:sp>
      <p:sp>
        <p:nvSpPr>
          <p:cNvPr id="599" name="Google Shape;599;p46"/>
          <p:cNvSpPr/>
          <p:nvPr/>
        </p:nvSpPr>
        <p:spPr>
          <a:xfrm>
            <a:off x="0" y="260649"/>
            <a:ext cx="9144000" cy="2462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Κακοήθης όγκος που προκύπτει από επιθηλιακά κύτταρα με </a:t>
            </a:r>
            <a:r>
              <a:rPr lang="el-GR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ακανθώδη διαφοροποίηση 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που αποδεικνύεται είτε μορφολογικά με την παρουσία </a:t>
            </a:r>
            <a:r>
              <a:rPr lang="el-GR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κερατινοποίησης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κεράτινων περλών ή μεσοκυττάριων γεφυρών είτε, όταν είναι χαμηλά διαφοροποιημένο οπότε δεν είναι </a:t>
            </a:r>
            <a:r>
              <a:rPr lang="el-GR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κερατινοποιούμενο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με την </a:t>
            </a:r>
            <a:r>
              <a:rPr lang="el-GR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ανοσοϊστοχημική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θετική χρώση του </a:t>
            </a:r>
            <a:r>
              <a:rPr lang="el-GR" sz="14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p40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(βλ. κάτω </a:t>
            </a:r>
            <a:r>
              <a:rPr lang="el-GR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δεξ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l-GR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εικ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θετικής χρώσης και μάλιστα σε </a:t>
            </a:r>
            <a:r>
              <a:rPr lang="el-GR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βασικόμορφο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υπότυπο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ΑΚΚ) . Συχνή η </a:t>
            </a:r>
            <a:r>
              <a:rPr lang="el-GR" sz="14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κεντρική εντόπιση 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και η </a:t>
            </a:r>
            <a:r>
              <a:rPr lang="el-GR" sz="1400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σπηλαιοποίηση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 βλ. </a:t>
            </a:r>
            <a:r>
              <a:rPr lang="el-GR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εικ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.) Το </a:t>
            </a:r>
            <a:r>
              <a:rPr lang="el-GR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στάδιο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του όγκου τη στιγμή της διάγνωσης καθορίζει την επιβίωση του καρκινοπαθούς. Συχνές οι </a:t>
            </a:r>
            <a:r>
              <a:rPr lang="el-GR" sz="14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μεταστάσεις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σε λεμφαδένες του </a:t>
            </a:r>
            <a:r>
              <a:rPr lang="el-GR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μεσοθωρακίου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στα οστά και στο ήπαρ. Η </a:t>
            </a:r>
            <a:r>
              <a:rPr lang="el-GR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κύρια θεραπεία 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είναι η </a:t>
            </a:r>
            <a:r>
              <a:rPr lang="el-GR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χειρουργική </a:t>
            </a:r>
            <a:r>
              <a:rPr lang="el-GR" sz="1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εκτομή</a:t>
            </a:r>
            <a:r>
              <a:rPr lang="el-GR" sz="1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(σφηνοειδής, </a:t>
            </a:r>
            <a:r>
              <a:rPr lang="el-GR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λοβεκτομή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ή </a:t>
            </a:r>
            <a:r>
              <a:rPr lang="el-GR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πνευμονεκτομή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 Επίσης, συστηματική χημειοθεραπεία, συμπεριλαμβανομένης της ανοσοθεραπείας PDL1 (εάν ενδείκνυται και εάν η αναλογία των θετικών στο PDL1 καρκινικών κυττάρων προβλέπει πιθανή σχετική ανταπόκριση) και ακτινοθεραπεία. Οι πρωτοπαθείς και οι μεταστατικοί όγκοι έχουν επικαλυπτόμενα μορφολογικά και </a:t>
            </a:r>
            <a:r>
              <a:rPr lang="el-GR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ανοσοϊστοχημικά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l-GR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χαρακτηριστικά∙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στις περισσότερες περιπτώσεις </a:t>
            </a:r>
            <a:r>
              <a:rPr lang="el-GR" sz="1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δεν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είναι δυνατός ο προσδιορισμός της πρωτοπαθούς εστίας του </a:t>
            </a:r>
            <a:r>
              <a:rPr lang="el-GR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ακανθοκυτταρικού</a:t>
            </a:r>
            <a:r>
              <a:rPr lang="el-G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καρκινώματος.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0" name="Google Shape;600;p46" descr="C:\Users\User\Desktop\LUNG06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504" y="2708920"/>
            <a:ext cx="2271149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46" descr="C:\Users\User\Desktop\LUNG06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3767" y="2708920"/>
            <a:ext cx="2177251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46" descr="C:\Users\User\Desktop\lungtumorSCCMcGeough03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16016" y="2636912"/>
            <a:ext cx="2337705" cy="215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46" descr="C:\Users\User\Desktop\lungtumorSCCMcGeough05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6804248" y="2816933"/>
            <a:ext cx="2592287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46" descr="C:\Users\User\Desktop\lungtumorSCCMcGeough10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16016" y="4883561"/>
            <a:ext cx="2304256" cy="1843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46" descr="C:\Users\User\Desktop\lungtumorSCCMcGeough11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092280" y="5157191"/>
            <a:ext cx="1944216" cy="1555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l-G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Εκτίμηση από τον παθολογοανατόμο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3" name="Google Shape;273;p5"/>
          <p:cNvSpPr txBox="1">
            <a:spLocks noGrp="1"/>
          </p:cNvSpPr>
          <p:nvPr>
            <p:ph type="body" idx="1"/>
          </p:nvPr>
        </p:nvSpPr>
        <p:spPr>
          <a:xfrm>
            <a:off x="323528" y="876126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7175" lvl="0" indent="-25717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75"/>
              <a:buFont typeface="Calibri"/>
              <a:buChar char="-"/>
            </a:pPr>
            <a:r>
              <a:rPr lang="el-GR" sz="1875"/>
              <a:t>Συνήθως, δείγματα από  ενδοπνευμονικές μάζες  ή βιοψίες λεμφαδένων μεσοθωρακίου.</a:t>
            </a:r>
            <a:endParaRPr sz="1875"/>
          </a:p>
          <a:p>
            <a:pPr marL="257175" lvl="0" indent="-138112" algn="l" rtl="0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Font typeface="Calibri"/>
              <a:buNone/>
            </a:pPr>
            <a:endParaRPr sz="1875"/>
          </a:p>
          <a:p>
            <a:pPr marL="257175" lvl="0" indent="-257175" algn="l" rtl="0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Font typeface="Calibri"/>
              <a:buChar char="-"/>
            </a:pPr>
            <a:r>
              <a:rPr lang="el-GR" sz="1875"/>
              <a:t>Δείγματα: είτε εγχειρητικά παρασκευάσματα είτε μέσω αναρροφητικής βιοψίας με λεπτή βελόνη ή διαβρογχικής βιοψίας υπό βρογχοσκόπηση.</a:t>
            </a:r>
            <a:endParaRPr sz="1875"/>
          </a:p>
          <a:p>
            <a:pPr marL="257175" lvl="0" indent="-138112" algn="l" rtl="0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Font typeface="Calibri"/>
              <a:buNone/>
            </a:pPr>
            <a:endParaRPr sz="1875"/>
          </a:p>
          <a:p>
            <a:pPr marL="257175" lvl="0" indent="-257175" algn="l" rtl="0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Font typeface="Calibri"/>
              <a:buChar char="-"/>
            </a:pPr>
            <a:r>
              <a:rPr lang="el-GR" sz="1875" b="1"/>
              <a:t>Συνεργασία</a:t>
            </a:r>
            <a:r>
              <a:rPr lang="el-GR" sz="1875"/>
              <a:t> κλινικού με τον παθολογοανατόμο </a:t>
            </a:r>
            <a:endParaRPr sz="1875"/>
          </a:p>
          <a:p>
            <a:pPr marL="0" lvl="0" indent="0" algn="l" rtl="0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75"/>
              <a:buNone/>
            </a:pPr>
            <a:r>
              <a:rPr lang="el-GR" sz="1875"/>
              <a:t>     </a:t>
            </a:r>
            <a:r>
              <a:rPr lang="el-GR" sz="1875" b="1"/>
              <a:t>απαραίτητη</a:t>
            </a:r>
            <a:r>
              <a:rPr lang="el-GR" sz="1875"/>
              <a:t> για σωστή διάγνωση. </a:t>
            </a:r>
            <a:endParaRPr sz="1875"/>
          </a:p>
        </p:txBody>
      </p:sp>
      <p:pic>
        <p:nvPicPr>
          <p:cNvPr id="274" name="Google Shape;27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64088" y="2492896"/>
            <a:ext cx="3622900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528" y="3573016"/>
            <a:ext cx="4914294" cy="310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9792" y="2708920"/>
            <a:ext cx="3818586" cy="4009313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6"/>
          <p:cNvSpPr/>
          <p:nvPr/>
        </p:nvSpPr>
        <p:spPr>
          <a:xfrm>
            <a:off x="0" y="260648"/>
            <a:ext cx="8964488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Η </a:t>
            </a:r>
            <a:r>
              <a:rPr lang="el-GR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παθολογoανατομική εξέταση </a:t>
            </a:r>
            <a:r>
              <a:rPr lang="el-G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αποτελεί </a:t>
            </a:r>
            <a:r>
              <a:rPr lang="el-GR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βασικό στοιχείο </a:t>
            </a:r>
            <a:r>
              <a:rPr lang="el-G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στην </a:t>
            </a:r>
            <a:r>
              <a:rPr lang="el-GR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τελική διάγνωση </a:t>
            </a:r>
            <a:r>
              <a:rPr lang="el-G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μιας ποικιλίας κακοήθων και μη κακοήθων διαταραχών του αναπνευστικού συστήματος και </a:t>
            </a:r>
            <a:r>
              <a:rPr lang="el-GR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κατευθύνει τη θεραπεία</a:t>
            </a:r>
            <a:r>
              <a:rPr lang="el-GR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Η έρευνα έχει συμβάλει σε σημαντικές προόδους στην παθολογοανατομική διάγνωση των εν λόγω αναπνευστικών διαταραχών.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l-GR" b="1"/>
              <a:t>Αναπνευστικό σύστημα</a:t>
            </a:r>
            <a:r>
              <a:rPr lang="el-GR"/>
              <a:t/>
            </a:r>
            <a:br>
              <a:rPr lang="el-GR"/>
            </a:br>
            <a:r>
              <a:rPr lang="el-GR" sz="3600"/>
              <a:t>Βραχεία παρουσίαση </a:t>
            </a:r>
            <a:r>
              <a:rPr lang="el-GR" sz="3600" b="1"/>
              <a:t>1</a:t>
            </a:r>
            <a:r>
              <a:rPr lang="el-GR" sz="3600" b="1" baseline="30000"/>
              <a:t>ου</a:t>
            </a:r>
            <a:r>
              <a:rPr lang="el-GR" sz="3600"/>
              <a:t> περιστατικού</a:t>
            </a:r>
            <a:endParaRPr sz="3600"/>
          </a:p>
        </p:txBody>
      </p:sp>
      <p:sp>
        <p:nvSpPr>
          <p:cNvPr id="287" name="Google Shape;287;p7"/>
          <p:cNvSpPr txBox="1">
            <a:spLocks noGrp="1"/>
          </p:cNvSpPr>
          <p:nvPr>
            <p:ph type="body" idx="1"/>
          </p:nvPr>
        </p:nvSpPr>
        <p:spPr>
          <a:xfrm>
            <a:off x="0" y="4941167"/>
            <a:ext cx="9144000" cy="191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57175" lvl="0" indent="-11620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57175" lvl="0" indent="-116204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/>
              <a:t>Ανδρέας Χ. Λάζαρης, Ιατρός - Ιστοπαθολόγος</a:t>
            </a:r>
            <a:endParaRPr sz="2800"/>
          </a:p>
          <a:p>
            <a:pPr marL="257175" lvl="0" indent="-257175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l-GR" sz="2800"/>
              <a:t>Χαράλαμπος Χ. Μυλωνάς, Ιατρός - Eιδικευόμενος Παθολογίας</a:t>
            </a:r>
            <a:endParaRPr sz="2800"/>
          </a:p>
        </p:txBody>
      </p:sp>
      <p:pic>
        <p:nvPicPr>
          <p:cNvPr id="288" name="Google Shape;28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1720" y="1772816"/>
            <a:ext cx="5052734" cy="3816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8"/>
          <p:cNvSpPr txBox="1">
            <a:spLocks noGrp="1"/>
          </p:cNvSpPr>
          <p:nvPr>
            <p:ph type="title"/>
          </p:nvPr>
        </p:nvSpPr>
        <p:spPr>
          <a:xfrm>
            <a:off x="467544" y="13171"/>
            <a:ext cx="8229600" cy="67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l-GR"/>
              <a:t>1o Περιστατικό</a:t>
            </a:r>
            <a:endParaRPr/>
          </a:p>
        </p:txBody>
      </p:sp>
      <p:sp>
        <p:nvSpPr>
          <p:cNvPr id="294" name="Google Shape;294;p8"/>
          <p:cNvSpPr txBox="1"/>
          <p:nvPr/>
        </p:nvSpPr>
        <p:spPr>
          <a:xfrm>
            <a:off x="107504" y="764704"/>
            <a:ext cx="7920880" cy="5539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22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Ιστορικό: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Άνδρας 80 ετών, διακομίζεται λόγω </a:t>
            </a:r>
            <a:r>
              <a:rPr lang="el-GR" sz="2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πυρετού από 3μήνου 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με συνοδό </a:t>
            </a:r>
            <a:r>
              <a:rPr lang="el-GR" sz="22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απώλεια βάρους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Αναφέρει επίσης </a:t>
            </a:r>
            <a:r>
              <a:rPr lang="el-GR" sz="22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παραγωγικό βήχα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Αναφέρει </a:t>
            </a:r>
            <a:r>
              <a:rPr lang="el-GR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νόσηση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από πνευμονία σε παιδική ηλικία. 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22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Κλινική εξέταση: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22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38⁰C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πίεση 120/70 </a:t>
            </a:r>
            <a:r>
              <a:rPr lang="el-GR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χιλ.Hg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100 </a:t>
            </a:r>
            <a:r>
              <a:rPr lang="el-GR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σφ.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/λεπτό. 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2200" b="0" i="0" u="none" strike="noStrike" cap="non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Βρογχική αναπνοή 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δεξιού </a:t>
            </a:r>
            <a:r>
              <a:rPr lang="el-GR" sz="2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άνω</a:t>
            </a: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πνευμονικού πεδίου.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</a:pP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2200" b="1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Εργαστηριακός έλεγχος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10.000 λευκά/</a:t>
            </a:r>
            <a:r>
              <a:rPr lang="el-GR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κυβ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χιλ.(φ.τ.:4.000-10.000)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70% πολυμορφοπύρηνα</a:t>
            </a:r>
            <a:endParaRPr sz="2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l-GR" sz="2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CRP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 140 </a:t>
            </a:r>
            <a:r>
              <a:rPr lang="el-GR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mg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l-GR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dL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(</a:t>
            </a:r>
            <a:r>
              <a:rPr lang="el-GR" sz="22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φ.τ</a:t>
            </a:r>
            <a:r>
              <a:rPr lang="el-GR" sz="2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.: &lt;5)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l-GR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35% αιματοκρίτης (</a:t>
            </a:r>
            <a:r>
              <a:rPr lang="el-GR" sz="24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φ.τ</a:t>
            </a:r>
            <a:r>
              <a:rPr lang="el-GR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.: 36-45)</a:t>
            </a:r>
            <a:endParaRPr dirty="0"/>
          </a:p>
        </p:txBody>
      </p:sp>
      <p:pic>
        <p:nvPicPr>
          <p:cNvPr id="295" name="Google Shape;29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36096" y="2852936"/>
            <a:ext cx="3586658" cy="2392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"/>
          <p:cNvSpPr txBox="1">
            <a:spLocks noGrp="1"/>
          </p:cNvSpPr>
          <p:nvPr>
            <p:ph type="title"/>
          </p:nvPr>
        </p:nvSpPr>
        <p:spPr>
          <a:xfrm>
            <a:off x="457200" y="-171400"/>
            <a:ext cx="8229600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r>
              <a:rPr lang="el-GR" sz="3000"/>
              <a:t>Απλή ακτινογραφία και αξονική τομογραφία</a:t>
            </a:r>
            <a:endParaRPr/>
          </a:p>
        </p:txBody>
      </p:sp>
      <p:pic>
        <p:nvPicPr>
          <p:cNvPr id="301" name="Google Shape;30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552" y="476672"/>
            <a:ext cx="3077773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512" y="3573016"/>
            <a:ext cx="3732542" cy="2881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48064" y="476672"/>
            <a:ext cx="3258130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8024" y="3717032"/>
            <a:ext cx="4186742" cy="28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9"/>
          <p:cNvSpPr txBox="1"/>
          <p:nvPr/>
        </p:nvSpPr>
        <p:spPr>
          <a:xfrm>
            <a:off x="323528" y="6453336"/>
            <a:ext cx="836327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Φυσιολογικό                                                                           Ασθενούς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_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Θέμα του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1879</Words>
  <Application>Microsoft Office PowerPoint</Application>
  <PresentationFormat>Προβολή στην οθόνη (4:3)</PresentationFormat>
  <Paragraphs>224</Paragraphs>
  <Slides>46</Slides>
  <Notes>46</Notes>
  <HiddenSlides>0</HiddenSlides>
  <MMClips>0</MMClips>
  <ScaleCrop>false</ScaleCrop>
  <HeadingPairs>
    <vt:vector size="4" baseType="variant">
      <vt:variant>
        <vt:lpstr>Θέμα</vt:lpstr>
      </vt:variant>
      <vt:variant>
        <vt:i4>3</vt:i4>
      </vt:variant>
      <vt:variant>
        <vt:lpstr>Τίτλοι διαφανειών</vt:lpstr>
      </vt:variant>
      <vt:variant>
        <vt:i4>46</vt:i4>
      </vt:variant>
    </vt:vector>
  </HeadingPairs>
  <TitlesOfParts>
    <vt:vector size="49" baseType="lpstr">
      <vt:lpstr>2_Θέμα του Office</vt:lpstr>
      <vt:lpstr>Θέμα του Office</vt:lpstr>
      <vt:lpstr>1_Θέμα του Office</vt:lpstr>
      <vt:lpstr>(Kατώτερο) Αναπνευστικό σύστημα  Μια σύντομη εισαγωγή </vt:lpstr>
      <vt:lpstr>Αρχική εκτίμηση από τον κλινικό ιατρό</vt:lpstr>
      <vt:lpstr>Εκτίμηση από τον εργαστηριακό ιατρό</vt:lpstr>
      <vt:lpstr>Διαφάνεια 4</vt:lpstr>
      <vt:lpstr>Εκτίμηση από τον παθολογοανατόμο</vt:lpstr>
      <vt:lpstr>Διαφάνεια 6</vt:lpstr>
      <vt:lpstr>Αναπνευστικό σύστημα Βραχεία παρουσίαση 1ου περιστατικού</vt:lpstr>
      <vt:lpstr>1o Περιστατικό</vt:lpstr>
      <vt:lpstr>Απλή ακτινογραφία και αξονική τομογραφία</vt:lpstr>
      <vt:lpstr>Διαδερμική βιοψία με κόπτουσα  βελόνη καθοδηγούμενη από αξονικό τομογράφο </vt:lpstr>
      <vt:lpstr>Ερώτηση</vt:lpstr>
      <vt:lpstr>Απάντηση</vt:lpstr>
      <vt:lpstr>Κλινικό σκέλος</vt:lpstr>
      <vt:lpstr>Iστολογική διάγνωση φυματίωσης - Φυμάτια</vt:lpstr>
      <vt:lpstr>Αναπνευστικό σύστημα Βραχεία παρουσίαση 2ου περιστατικού</vt:lpstr>
      <vt:lpstr>2ο Περιστατικό</vt:lpstr>
      <vt:lpstr>Απλή ακτινογραφία και σπειρομέτρηση.</vt:lpstr>
      <vt:lpstr>Βρογχική βιοψία και κυτταρολογικά επιχρίσματα  βρογχοκυψελιδικού εκπλύματος &amp; πτυέλων</vt:lpstr>
      <vt:lpstr>Ερώτηση</vt:lpstr>
      <vt:lpstr>Απάντηση</vt:lpstr>
      <vt:lpstr>Κλινικό σκέλος</vt:lpstr>
      <vt:lpstr>Μικροσκοπικά ευρήματα</vt:lpstr>
      <vt:lpstr>Αναπνευστικό σύστημα Βραχεία παρουσίαση 3ου περιστατικού</vt:lpstr>
      <vt:lpstr>3ο Περιστατικό</vt:lpstr>
      <vt:lpstr>Αξονική τομογραφία</vt:lpstr>
      <vt:lpstr>Χειρουργική βιοψία πνεύμονα</vt:lpstr>
      <vt:lpstr>Ερώτηση</vt:lpstr>
      <vt:lpstr>Απάντηση</vt:lpstr>
      <vt:lpstr>Κλινικό σκέλος</vt:lpstr>
      <vt:lpstr>Παθολογοανατομικά ευρήματα στην αμιάντωση</vt:lpstr>
      <vt:lpstr>Αναπνευστικό σύστημα Βραχεία παρουσίαση 4ου περιστατικού</vt:lpstr>
      <vt:lpstr>4ο Περιστατικό</vt:lpstr>
      <vt:lpstr>Απλή κατά μέτωπο ακτινογραφία θώρακα </vt:lpstr>
      <vt:lpstr>Νεκροτομικό παρασκεύασμα</vt:lpstr>
      <vt:lpstr>Ερώτηση</vt:lpstr>
      <vt:lpstr>Απάντηση</vt:lpstr>
      <vt:lpstr>Κλινικό σκέλος</vt:lpstr>
      <vt:lpstr>Παθολογοανατομική θεώρηση πνευμονικού οιδήματος</vt:lpstr>
      <vt:lpstr>Αναπνευστικό σύστημα Βραχεία παρουσίαση 5ου περιστατικού</vt:lpstr>
      <vt:lpstr>5ο  Περιστατικό</vt:lpstr>
      <vt:lpstr>Απλή κατά μέτωπο ακτινογραφία θώρακα </vt:lpstr>
      <vt:lpstr>Βρογχική βιοψία από την αλλοίωση </vt:lpstr>
      <vt:lpstr>Ερώτηση</vt:lpstr>
      <vt:lpstr>Απάντηση</vt:lpstr>
      <vt:lpstr>Κλινικό σκέλος</vt:lpstr>
      <vt:lpstr>Παθολογοανατομική θεώρηση ακανθοκυτταρικού καρκινώματος (ΑΚΚ) του πνεύμονα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(Kατώτερο) Αναπνευστικό σύστημα  Μια σύντομη εισαγωγή </dc:title>
  <dc:creator>User</dc:creator>
  <cp:lastModifiedBy>User</cp:lastModifiedBy>
  <cp:revision>3</cp:revision>
  <dcterms:created xsi:type="dcterms:W3CDTF">2021-08-02T10:33:48Z</dcterms:created>
  <dcterms:modified xsi:type="dcterms:W3CDTF">2023-08-22T02:40:48Z</dcterms:modified>
</cp:coreProperties>
</file>