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674"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1F6A28F-2139-48F4-A960-AD30D430B56A}" type="datetimeFigureOut">
              <a:rPr lang="el-GR" smtClean="0"/>
              <a:pPr/>
              <a:t>27/2/2024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2F78AE0-FC10-473A-B9D0-4FD982BB512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1F6A28F-2139-48F4-A960-AD30D430B56A}" type="datetimeFigureOut">
              <a:rPr lang="el-GR" smtClean="0"/>
              <a:pPr/>
              <a:t>27/2/2024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2F78AE0-FC10-473A-B9D0-4FD982BB512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1F6A28F-2139-48F4-A960-AD30D430B56A}" type="datetimeFigureOut">
              <a:rPr lang="el-GR" smtClean="0"/>
              <a:pPr/>
              <a:t>27/2/2024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2F78AE0-FC10-473A-B9D0-4FD982BB512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1F6A28F-2139-48F4-A960-AD30D430B56A}" type="datetimeFigureOut">
              <a:rPr lang="el-GR" smtClean="0"/>
              <a:pPr/>
              <a:t>27/2/2024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2F78AE0-FC10-473A-B9D0-4FD982BB512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1F6A28F-2139-48F4-A960-AD30D430B56A}" type="datetimeFigureOut">
              <a:rPr lang="el-GR" smtClean="0"/>
              <a:pPr/>
              <a:t>27/2/2024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2F78AE0-FC10-473A-B9D0-4FD982BB512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1F6A28F-2139-48F4-A960-AD30D430B56A}" type="datetimeFigureOut">
              <a:rPr lang="el-GR" smtClean="0"/>
              <a:pPr/>
              <a:t>27/2/2024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2F78AE0-FC10-473A-B9D0-4FD982BB512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1F6A28F-2139-48F4-A960-AD30D430B56A}" type="datetimeFigureOut">
              <a:rPr lang="el-GR" smtClean="0"/>
              <a:pPr/>
              <a:t>27/2/2024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2F78AE0-FC10-473A-B9D0-4FD982BB512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1F6A28F-2139-48F4-A960-AD30D430B56A}" type="datetimeFigureOut">
              <a:rPr lang="el-GR" smtClean="0"/>
              <a:pPr/>
              <a:t>27/2/2024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2F78AE0-FC10-473A-B9D0-4FD982BB512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1F6A28F-2139-48F4-A960-AD30D430B56A}" type="datetimeFigureOut">
              <a:rPr lang="el-GR" smtClean="0"/>
              <a:pPr/>
              <a:t>27/2/2024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2F78AE0-FC10-473A-B9D0-4FD982BB512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1F6A28F-2139-48F4-A960-AD30D430B56A}" type="datetimeFigureOut">
              <a:rPr lang="el-GR" smtClean="0"/>
              <a:pPr/>
              <a:t>27/2/2024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2F78AE0-FC10-473A-B9D0-4FD982BB512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1F6A28F-2139-48F4-A960-AD30D430B56A}" type="datetimeFigureOut">
              <a:rPr lang="el-GR" smtClean="0"/>
              <a:pPr/>
              <a:t>27/2/2024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2F78AE0-FC10-473A-B9D0-4FD982BB512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6A28F-2139-48F4-A960-AD30D430B56A}" type="datetimeFigureOut">
              <a:rPr lang="el-GR" smtClean="0"/>
              <a:pPr/>
              <a:t>27/2/2024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78AE0-FC10-473A-B9D0-4FD982BB512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Screenshot_1.jpg"/>
          <p:cNvPicPr>
            <a:picLocks noChangeAspect="1" noChangeArrowheads="1"/>
          </p:cNvPicPr>
          <p:nvPr/>
        </p:nvPicPr>
        <p:blipFill>
          <a:blip r:embed="rId2" cstate="print"/>
          <a:srcRect/>
          <a:stretch>
            <a:fillRect/>
          </a:stretch>
        </p:blipFill>
        <p:spPr bwMode="auto">
          <a:xfrm>
            <a:off x="179512" y="2924944"/>
            <a:ext cx="4752528" cy="2771371"/>
          </a:xfrm>
          <a:prstGeom prst="rect">
            <a:avLst/>
          </a:prstGeom>
          <a:noFill/>
        </p:spPr>
      </p:pic>
      <p:sp>
        <p:nvSpPr>
          <p:cNvPr id="3" name="2 - Ορθογώνιο"/>
          <p:cNvSpPr/>
          <p:nvPr/>
        </p:nvSpPr>
        <p:spPr>
          <a:xfrm>
            <a:off x="0" y="0"/>
            <a:ext cx="9144000" cy="1477328"/>
          </a:xfrm>
          <a:prstGeom prst="rect">
            <a:avLst/>
          </a:prstGeom>
        </p:spPr>
        <p:txBody>
          <a:bodyPr wrap="square">
            <a:spAutoFit/>
          </a:bodyPr>
          <a:lstStyle/>
          <a:p>
            <a:pPr algn="just"/>
            <a:r>
              <a:rPr lang="en-US" b="1" dirty="0" smtClean="0"/>
              <a:t>A 42-year-old man with Hodgkin lymphoma receives a multidrug regimen and radiation therapy, with a good radiographic response (the tumor mass shrinks). A cell cycle schematic is shown.</a:t>
            </a:r>
            <a:endParaRPr lang="en-US" dirty="0" smtClean="0"/>
          </a:p>
          <a:p>
            <a:pPr algn="just"/>
            <a:r>
              <a:rPr lang="en-US" dirty="0" smtClean="0"/>
              <a:t>1.At what point is the p53 protein going to arrest the cell cycle?</a:t>
            </a:r>
          </a:p>
          <a:p>
            <a:pPr algn="just"/>
            <a:r>
              <a:rPr lang="en-US" dirty="0" smtClean="0"/>
              <a:t>2.At what point is cell cycle arrest most likely to occur in response to </a:t>
            </a:r>
            <a:r>
              <a:rPr lang="en-US" i="1" dirty="0" smtClean="0"/>
              <a:t>radiation</a:t>
            </a:r>
            <a:r>
              <a:rPr lang="en-US" dirty="0" smtClean="0"/>
              <a:t>?</a:t>
            </a:r>
            <a:endParaRPr lang="el-GR" dirty="0"/>
          </a:p>
        </p:txBody>
      </p:sp>
      <p:sp>
        <p:nvSpPr>
          <p:cNvPr id="4" name="3 - Ορθογώνιο"/>
          <p:cNvSpPr/>
          <p:nvPr/>
        </p:nvSpPr>
        <p:spPr>
          <a:xfrm>
            <a:off x="4932040" y="1340768"/>
            <a:ext cx="4211960" cy="5848335"/>
          </a:xfrm>
          <a:prstGeom prst="rect">
            <a:avLst/>
          </a:prstGeom>
        </p:spPr>
        <p:txBody>
          <a:bodyPr wrap="square">
            <a:spAutoFit/>
          </a:bodyPr>
          <a:lstStyle/>
          <a:p>
            <a:pPr algn="just"/>
            <a:r>
              <a:rPr lang="en-US" dirty="0" smtClean="0"/>
              <a:t>1.This </a:t>
            </a:r>
            <a:r>
              <a:rPr lang="en-US" dirty="0" smtClean="0"/>
              <a:t>will occur at the </a:t>
            </a:r>
            <a:r>
              <a:rPr lang="en-US" b="1" dirty="0" smtClean="0"/>
              <a:t>G1-S transition</a:t>
            </a:r>
            <a:r>
              <a:rPr lang="en-US" dirty="0" smtClean="0"/>
              <a:t>. Cells want to ensure DNA fidelity before they commit to a round of replication. Existing DNA damage (e.g., as a result of chemotherapy) increases levels of p53; p53 induces transcription of the </a:t>
            </a:r>
            <a:r>
              <a:rPr lang="en-US" dirty="0" err="1" smtClean="0"/>
              <a:t>cyclin</a:t>
            </a:r>
            <a:r>
              <a:rPr lang="en-US" dirty="0" smtClean="0"/>
              <a:t>-dependent </a:t>
            </a:r>
            <a:r>
              <a:rPr lang="en-US" dirty="0" err="1" smtClean="0"/>
              <a:t>kinase</a:t>
            </a:r>
            <a:r>
              <a:rPr lang="en-US" dirty="0" smtClean="0"/>
              <a:t> (CDK) inhibitor p21; and p21 blocks </a:t>
            </a:r>
            <a:r>
              <a:rPr lang="en-US" dirty="0" err="1" smtClean="0"/>
              <a:t>Rb</a:t>
            </a:r>
            <a:r>
              <a:rPr lang="en-US" dirty="0" smtClean="0"/>
              <a:t> </a:t>
            </a:r>
            <a:r>
              <a:rPr lang="en-US" dirty="0" err="1" smtClean="0"/>
              <a:t>phosphorylation</a:t>
            </a:r>
            <a:r>
              <a:rPr lang="en-US" dirty="0" smtClean="0"/>
              <a:t>, which prevents new DNA synthesis. If </a:t>
            </a:r>
            <a:r>
              <a:rPr lang="en-US" dirty="0" smtClean="0">
                <a:effectLst>
                  <a:outerShdw blurRad="38100" dist="38100" dir="2700000" algn="tl">
                    <a:srgbClr val="000000">
                      <a:alpha val="43137"/>
                    </a:srgbClr>
                  </a:outerShdw>
                </a:effectLst>
              </a:rPr>
              <a:t>DNA damage</a:t>
            </a:r>
            <a:r>
              <a:rPr lang="en-US" dirty="0" smtClean="0"/>
              <a:t> is </a:t>
            </a:r>
            <a:r>
              <a:rPr lang="en-US" dirty="0" smtClean="0">
                <a:effectLst>
                  <a:outerShdw blurRad="38100" dist="38100" dir="2700000" algn="tl">
                    <a:srgbClr val="000000">
                      <a:alpha val="43137"/>
                    </a:srgbClr>
                  </a:outerShdw>
                </a:effectLst>
              </a:rPr>
              <a:t>irreparable</a:t>
            </a:r>
            <a:r>
              <a:rPr lang="en-US" dirty="0" smtClean="0"/>
              <a:t> at this point, cells may undergo </a:t>
            </a:r>
            <a:r>
              <a:rPr lang="en-US" dirty="0" smtClean="0">
                <a:effectLst>
                  <a:outerShdw blurRad="38100" dist="38100" dir="2700000" algn="tl">
                    <a:srgbClr val="000000">
                      <a:alpha val="43137"/>
                    </a:srgbClr>
                  </a:outerShdw>
                </a:effectLst>
              </a:rPr>
              <a:t>apoptosis</a:t>
            </a:r>
            <a:r>
              <a:rPr lang="en-US" dirty="0" smtClean="0"/>
              <a:t>.</a:t>
            </a:r>
          </a:p>
          <a:p>
            <a:pPr algn="just"/>
            <a:r>
              <a:rPr lang="en-US" dirty="0" smtClean="0"/>
              <a:t>2.This </a:t>
            </a:r>
            <a:r>
              <a:rPr lang="en-US" dirty="0" smtClean="0"/>
              <a:t>will likely occur at the </a:t>
            </a:r>
            <a:r>
              <a:rPr lang="en-US" i="1" dirty="0" smtClean="0"/>
              <a:t>G2-M transition</a:t>
            </a:r>
            <a:r>
              <a:rPr lang="en-US" dirty="0" smtClean="0"/>
              <a:t>. Ionizing radiation leads to acquired mutations, largely in newly synthesized DNA. To prevent the transmission of chromosomal abnormalities to daughter cells, p53-dependent and p53-independent pathways </a:t>
            </a:r>
            <a:r>
              <a:rPr lang="en-US" i="1" dirty="0" smtClean="0"/>
              <a:t>arrest the cell cycle </a:t>
            </a:r>
            <a:r>
              <a:rPr lang="en-US" dirty="0" smtClean="0"/>
              <a:t>by inducing CDK inhibitors.</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esktop\Screenshot_10.jpg"/>
          <p:cNvPicPr>
            <a:picLocks noChangeAspect="1" noChangeArrowheads="1"/>
          </p:cNvPicPr>
          <p:nvPr/>
        </p:nvPicPr>
        <p:blipFill>
          <a:blip r:embed="rId2" cstate="print"/>
          <a:srcRect/>
          <a:stretch>
            <a:fillRect/>
          </a:stretch>
        </p:blipFill>
        <p:spPr bwMode="auto">
          <a:xfrm>
            <a:off x="179512" y="836712"/>
            <a:ext cx="3260136" cy="5372646"/>
          </a:xfrm>
          <a:prstGeom prst="rect">
            <a:avLst/>
          </a:prstGeom>
          <a:noFill/>
        </p:spPr>
      </p:pic>
      <p:sp>
        <p:nvSpPr>
          <p:cNvPr id="3" name="2 - Ορθογώνιο"/>
          <p:cNvSpPr/>
          <p:nvPr/>
        </p:nvSpPr>
        <p:spPr>
          <a:xfrm>
            <a:off x="3419872" y="0"/>
            <a:ext cx="5724128" cy="2862322"/>
          </a:xfrm>
          <a:prstGeom prst="rect">
            <a:avLst/>
          </a:prstGeom>
        </p:spPr>
        <p:txBody>
          <a:bodyPr wrap="square">
            <a:spAutoFit/>
          </a:bodyPr>
          <a:lstStyle/>
          <a:p>
            <a:pPr algn="just"/>
            <a:r>
              <a:rPr lang="en-US" b="1" dirty="0" smtClean="0"/>
              <a:t>A 36-year-old man with a history of a severe pneumonia is found on follow-up chest radiography to have developed </a:t>
            </a:r>
            <a:r>
              <a:rPr lang="en-US" b="1" dirty="0" err="1" smtClean="0"/>
              <a:t>loculated</a:t>
            </a:r>
            <a:r>
              <a:rPr lang="en-US" b="1" dirty="0" smtClean="0"/>
              <a:t> pleural effusions. Had we looked, his pleura would have appeared as shown.</a:t>
            </a:r>
          </a:p>
          <a:p>
            <a:pPr algn="just"/>
            <a:endParaRPr lang="en-US" dirty="0" smtClean="0"/>
          </a:p>
          <a:p>
            <a:pPr algn="just"/>
            <a:r>
              <a:rPr lang="en-US" dirty="0" smtClean="0"/>
              <a:t>1.What is your diagnosis?</a:t>
            </a:r>
          </a:p>
          <a:p>
            <a:pPr algn="just"/>
            <a:endParaRPr lang="en-US" dirty="0" smtClean="0"/>
          </a:p>
          <a:p>
            <a:pPr algn="just"/>
            <a:r>
              <a:rPr lang="en-US" dirty="0" smtClean="0"/>
              <a:t>2.What cytokines promote this process?</a:t>
            </a:r>
          </a:p>
          <a:p>
            <a:pPr algn="just"/>
            <a:endParaRPr lang="en-US" dirty="0" smtClean="0"/>
          </a:p>
          <a:p>
            <a:pPr algn="just"/>
            <a:r>
              <a:rPr lang="en-US" dirty="0" smtClean="0"/>
              <a:t>3.What cells play a key role in this outcome?</a:t>
            </a:r>
            <a:endParaRPr lang="el-GR" dirty="0"/>
          </a:p>
        </p:txBody>
      </p:sp>
      <p:sp>
        <p:nvSpPr>
          <p:cNvPr id="4" name="3 - Ορθογώνιο"/>
          <p:cNvSpPr/>
          <p:nvPr/>
        </p:nvSpPr>
        <p:spPr>
          <a:xfrm>
            <a:off x="3419872" y="3212976"/>
            <a:ext cx="5724128" cy="3693319"/>
          </a:xfrm>
          <a:prstGeom prst="rect">
            <a:avLst/>
          </a:prstGeom>
        </p:spPr>
        <p:txBody>
          <a:bodyPr wrap="square">
            <a:spAutoFit/>
          </a:bodyPr>
          <a:lstStyle/>
          <a:p>
            <a:pPr algn="just"/>
            <a:r>
              <a:rPr lang="en-US" dirty="0" smtClean="0"/>
              <a:t>This pleural </a:t>
            </a:r>
            <a:r>
              <a:rPr lang="en-US" b="1" dirty="0" smtClean="0"/>
              <a:t>adhesion</a:t>
            </a:r>
            <a:r>
              <a:rPr lang="en-US" dirty="0" smtClean="0"/>
              <a:t> (▴) is a form of </a:t>
            </a:r>
            <a:r>
              <a:rPr lang="en-US" b="1" dirty="0" smtClean="0"/>
              <a:t>fibrous scar</a:t>
            </a:r>
            <a:r>
              <a:rPr lang="en-US" dirty="0" smtClean="0"/>
              <a:t>; it divides the pleural cavity into separate regions so that fluid cannot freely move between them.</a:t>
            </a:r>
          </a:p>
          <a:p>
            <a:pPr algn="just"/>
            <a:endParaRPr lang="en-US" dirty="0" smtClean="0"/>
          </a:p>
          <a:p>
            <a:pPr algn="just"/>
            <a:r>
              <a:rPr lang="en-US" b="1" dirty="0" smtClean="0"/>
              <a:t>Fibroblast proliferation and activation </a:t>
            </a:r>
            <a:r>
              <a:rPr lang="en-US" dirty="0" smtClean="0"/>
              <a:t>are driven largely by </a:t>
            </a:r>
            <a:r>
              <a:rPr lang="en-US" b="1" dirty="0" smtClean="0"/>
              <a:t>tumor necrosis factor </a:t>
            </a:r>
            <a:r>
              <a:rPr lang="en-US" dirty="0" smtClean="0"/>
              <a:t>and </a:t>
            </a:r>
            <a:r>
              <a:rPr lang="en-US" b="1" dirty="0" smtClean="0"/>
              <a:t>interleukin-1</a:t>
            </a:r>
            <a:r>
              <a:rPr lang="en-US" dirty="0" smtClean="0"/>
              <a:t>. </a:t>
            </a:r>
            <a:r>
              <a:rPr lang="en-US" dirty="0" smtClean="0">
                <a:effectLst>
                  <a:outerShdw blurRad="38100" dist="38100" dir="2700000" algn="tl">
                    <a:srgbClr val="000000">
                      <a:alpha val="43137"/>
                    </a:srgbClr>
                  </a:outerShdw>
                </a:effectLst>
              </a:rPr>
              <a:t>Collagen synthesis </a:t>
            </a:r>
            <a:r>
              <a:rPr lang="en-US" dirty="0" smtClean="0"/>
              <a:t>is driven by </a:t>
            </a:r>
            <a:r>
              <a:rPr lang="en-US" dirty="0" smtClean="0">
                <a:effectLst>
                  <a:outerShdw blurRad="38100" dist="38100" dir="2700000" algn="tl">
                    <a:srgbClr val="000000">
                      <a:alpha val="43137"/>
                    </a:srgbClr>
                  </a:outerShdw>
                </a:effectLst>
              </a:rPr>
              <a:t>transforming growth factor-β</a:t>
            </a:r>
            <a:r>
              <a:rPr lang="en-US" dirty="0" smtClean="0"/>
              <a:t>.</a:t>
            </a:r>
          </a:p>
          <a:p>
            <a:pPr algn="just"/>
            <a:endParaRPr lang="en-US" dirty="0" smtClean="0"/>
          </a:p>
          <a:p>
            <a:pPr algn="just"/>
            <a:r>
              <a:rPr lang="en-US" b="1" dirty="0" smtClean="0"/>
              <a:t>Macrophages</a:t>
            </a:r>
            <a:r>
              <a:rPr lang="en-US" dirty="0" smtClean="0"/>
              <a:t> are key cellular elements that create the cytokine environment that directs healing. Proliferating endothelial cells allow for the leakage of plasma proteins (e.g., fibrinogen) that create a provisional </a:t>
            </a:r>
            <a:r>
              <a:rPr lang="en-US" dirty="0" err="1" smtClean="0"/>
              <a:t>stroma</a:t>
            </a:r>
            <a:r>
              <a:rPr lang="en-US" dirty="0" smtClean="0"/>
              <a:t> in which fibroblasts can proliferate.</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dissolve">
                                      <p:cBhvr>
                                        <p:cTn id="10" dur="500"/>
                                        <p:tgtEl>
                                          <p:spTgt spid="4">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dissolve">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esktop\Screenshot_11.jpg"/>
          <p:cNvPicPr>
            <a:picLocks noChangeAspect="1" noChangeArrowheads="1"/>
          </p:cNvPicPr>
          <p:nvPr/>
        </p:nvPicPr>
        <p:blipFill>
          <a:blip r:embed="rId2" cstate="print"/>
          <a:srcRect/>
          <a:stretch>
            <a:fillRect/>
          </a:stretch>
        </p:blipFill>
        <p:spPr bwMode="auto">
          <a:xfrm>
            <a:off x="179512" y="0"/>
            <a:ext cx="3979333" cy="6858000"/>
          </a:xfrm>
          <a:prstGeom prst="rect">
            <a:avLst/>
          </a:prstGeom>
          <a:noFill/>
        </p:spPr>
      </p:pic>
      <p:sp>
        <p:nvSpPr>
          <p:cNvPr id="3" name="2 - Ορθογώνιο"/>
          <p:cNvSpPr/>
          <p:nvPr/>
        </p:nvSpPr>
        <p:spPr>
          <a:xfrm>
            <a:off x="4211960" y="1"/>
            <a:ext cx="4932040" cy="2800767"/>
          </a:xfrm>
          <a:prstGeom prst="rect">
            <a:avLst/>
          </a:prstGeom>
        </p:spPr>
        <p:txBody>
          <a:bodyPr wrap="square">
            <a:spAutoFit/>
          </a:bodyPr>
          <a:lstStyle/>
          <a:p>
            <a:pPr algn="just"/>
            <a:r>
              <a:rPr lang="en-US" sz="1600" b="1" dirty="0" smtClean="0"/>
              <a:t>A 35-year-old woman has an abrupt loss of consciousness with a weak pulse, distant heart sounds, and hypotension. Her electrocardiogram shows reduced voltages. An emergency department physician astutely notices the patient's lens </a:t>
            </a:r>
            <a:r>
              <a:rPr lang="en-US" sz="1600" b="1" dirty="0" err="1" smtClean="0"/>
              <a:t>subluxation</a:t>
            </a:r>
            <a:r>
              <a:rPr lang="en-US" sz="1600" b="1" dirty="0" smtClean="0"/>
              <a:t>, </a:t>
            </a:r>
            <a:r>
              <a:rPr lang="en-US" sz="1600" b="1" dirty="0" err="1" smtClean="0"/>
              <a:t>arachnodactyly</a:t>
            </a:r>
            <a:r>
              <a:rPr lang="en-US" sz="1600" b="1" dirty="0" smtClean="0"/>
              <a:t>, and tall stature. Despite aggressive resuscitative efforts, the patient dies. Her aorta is shown.</a:t>
            </a:r>
          </a:p>
          <a:p>
            <a:pPr algn="just"/>
            <a:endParaRPr lang="en-US" sz="1600" dirty="0" smtClean="0"/>
          </a:p>
          <a:p>
            <a:pPr algn="just"/>
            <a:r>
              <a:rPr lang="en-US" sz="1600" dirty="0" smtClean="0"/>
              <a:t>1.What has happened? Why did the patient die?</a:t>
            </a:r>
          </a:p>
          <a:p>
            <a:pPr algn="just"/>
            <a:r>
              <a:rPr lang="en-US" sz="1600" dirty="0" smtClean="0"/>
              <a:t>2.What extracellular matrix component is abnormal?</a:t>
            </a:r>
          </a:p>
          <a:p>
            <a:pPr algn="just"/>
            <a:r>
              <a:rPr lang="en-US" sz="1600" dirty="0" smtClean="0"/>
              <a:t>3.What genetic diseases cause similar aortic changes?</a:t>
            </a:r>
            <a:endParaRPr lang="el-GR" sz="1600" dirty="0"/>
          </a:p>
        </p:txBody>
      </p:sp>
      <p:sp>
        <p:nvSpPr>
          <p:cNvPr id="4" name="3 - Ορθογώνιο"/>
          <p:cNvSpPr/>
          <p:nvPr/>
        </p:nvSpPr>
        <p:spPr>
          <a:xfrm>
            <a:off x="4139952" y="2852936"/>
            <a:ext cx="5004048" cy="4175889"/>
          </a:xfrm>
          <a:prstGeom prst="rect">
            <a:avLst/>
          </a:prstGeom>
        </p:spPr>
        <p:txBody>
          <a:bodyPr wrap="square">
            <a:spAutoFit/>
          </a:bodyPr>
          <a:lstStyle/>
          <a:p>
            <a:pPr algn="just"/>
            <a:r>
              <a:rPr lang="en-US" sz="1600" dirty="0" smtClean="0"/>
              <a:t>This is an </a:t>
            </a:r>
            <a:r>
              <a:rPr lang="en-US" sz="1600" dirty="0" smtClean="0">
                <a:effectLst>
                  <a:outerShdw blurRad="38100" dist="38100" dir="2700000" algn="tl">
                    <a:srgbClr val="000000">
                      <a:alpha val="43137"/>
                    </a:srgbClr>
                  </a:outerShdw>
                </a:effectLst>
              </a:rPr>
              <a:t>acute aortic dissection </a:t>
            </a:r>
            <a:r>
              <a:rPr lang="en-US" sz="1600" dirty="0" smtClean="0"/>
              <a:t>with a transverse tear (▾) and clinical findings of terminal cardiac </a:t>
            </a:r>
            <a:r>
              <a:rPr lang="en-US" sz="1600" dirty="0" err="1" smtClean="0"/>
              <a:t>tamponade</a:t>
            </a:r>
            <a:r>
              <a:rPr lang="en-US" sz="1600" dirty="0" smtClean="0"/>
              <a:t>.</a:t>
            </a:r>
          </a:p>
          <a:p>
            <a:pPr algn="just"/>
            <a:r>
              <a:rPr lang="en-US" sz="1600" dirty="0" smtClean="0"/>
              <a:t>This patient most likely has </a:t>
            </a:r>
            <a:r>
              <a:rPr lang="en-US" sz="1600" dirty="0" err="1" smtClean="0"/>
              <a:t>Marfan</a:t>
            </a:r>
            <a:r>
              <a:rPr lang="en-US" sz="1600" dirty="0" smtClean="0"/>
              <a:t> syndrome, which is one of several typically </a:t>
            </a:r>
            <a:r>
              <a:rPr lang="en-US" sz="1600" dirty="0" err="1" smtClean="0"/>
              <a:t>autosomal</a:t>
            </a:r>
            <a:r>
              <a:rPr lang="en-US" sz="1600" dirty="0" smtClean="0"/>
              <a:t>-dominant fibrillin-1 (FBN-1) gene mutations that lead to the defective assembly of </a:t>
            </a:r>
            <a:r>
              <a:rPr lang="en-US" sz="1600" dirty="0" err="1" smtClean="0"/>
              <a:t>microfibrils</a:t>
            </a:r>
            <a:r>
              <a:rPr lang="en-US" sz="1600" dirty="0" smtClean="0"/>
              <a:t> and consequently abnormal </a:t>
            </a:r>
            <a:r>
              <a:rPr lang="en-US" sz="1600" dirty="0" err="1" smtClean="0"/>
              <a:t>elastin</a:t>
            </a:r>
            <a:r>
              <a:rPr lang="en-US" sz="1600" dirty="0" smtClean="0"/>
              <a:t> fibers. </a:t>
            </a:r>
            <a:r>
              <a:rPr lang="en-US" sz="1600" dirty="0" err="1" smtClean="0"/>
              <a:t>Elastin</a:t>
            </a:r>
            <a:r>
              <a:rPr lang="en-US" sz="1600" dirty="0" smtClean="0"/>
              <a:t> is an important vessel matrix component, particularly for maintaining aortic integrity during repeated cycles of </a:t>
            </a:r>
            <a:r>
              <a:rPr lang="en-US" sz="1600" dirty="0" err="1" smtClean="0"/>
              <a:t>pulsatile</a:t>
            </a:r>
            <a:r>
              <a:rPr lang="en-US" sz="1600" dirty="0" smtClean="0"/>
              <a:t> high-pressure flow.</a:t>
            </a:r>
          </a:p>
          <a:p>
            <a:pPr algn="just"/>
            <a:r>
              <a:rPr lang="en-US" sz="1600" dirty="0" smtClean="0"/>
              <a:t>Any defect in extracellular matrix synthesis or turnover can potentially cause this condition. Ehlers-</a:t>
            </a:r>
            <a:r>
              <a:rPr lang="en-US" sz="1600" dirty="0" err="1" smtClean="0"/>
              <a:t>Danlos</a:t>
            </a:r>
            <a:r>
              <a:rPr lang="en-US" sz="1600" dirty="0" smtClean="0"/>
              <a:t> syndrome, defects in collagen synthesis, vitamin C deficiency (</a:t>
            </a:r>
            <a:r>
              <a:rPr lang="en-US" sz="1600" dirty="0" err="1" smtClean="0"/>
              <a:t>ascorbate</a:t>
            </a:r>
            <a:r>
              <a:rPr lang="en-US" sz="1600" dirty="0" smtClean="0"/>
              <a:t> is a necessary cofactor in collagen cross-linking), and transforming growth factor receptor mutations (</a:t>
            </a:r>
            <a:r>
              <a:rPr lang="en-US" sz="1600" dirty="0" err="1" smtClean="0"/>
              <a:t>Loeys</a:t>
            </a:r>
            <a:r>
              <a:rPr lang="en-US" sz="1600" dirty="0" smtClean="0"/>
              <a:t>-Dietz syndrome) are all causes of aortic aneurysms and dissections.</a:t>
            </a:r>
            <a:endParaRPr lang="el-G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User\Desktop\Screenshot_12.jpg"/>
          <p:cNvPicPr>
            <a:picLocks noChangeAspect="1" noChangeArrowheads="1"/>
          </p:cNvPicPr>
          <p:nvPr/>
        </p:nvPicPr>
        <p:blipFill>
          <a:blip r:embed="rId2" cstate="print"/>
          <a:srcRect/>
          <a:stretch>
            <a:fillRect/>
          </a:stretch>
        </p:blipFill>
        <p:spPr bwMode="auto">
          <a:xfrm>
            <a:off x="179512" y="1412776"/>
            <a:ext cx="5081500" cy="4087168"/>
          </a:xfrm>
          <a:prstGeom prst="rect">
            <a:avLst/>
          </a:prstGeom>
          <a:noFill/>
        </p:spPr>
      </p:pic>
      <p:sp>
        <p:nvSpPr>
          <p:cNvPr id="3" name="2 - Ορθογώνιο"/>
          <p:cNvSpPr/>
          <p:nvPr/>
        </p:nvSpPr>
        <p:spPr>
          <a:xfrm>
            <a:off x="5292080" y="0"/>
            <a:ext cx="3851920" cy="2800767"/>
          </a:xfrm>
          <a:prstGeom prst="rect">
            <a:avLst/>
          </a:prstGeom>
        </p:spPr>
        <p:txBody>
          <a:bodyPr wrap="square">
            <a:spAutoFit/>
          </a:bodyPr>
          <a:lstStyle/>
          <a:p>
            <a:pPr algn="just"/>
            <a:r>
              <a:rPr lang="en-US" sz="1600" b="1" dirty="0" smtClean="0"/>
              <a:t>A 70-year-old man with uncontrolled hypertension and diabetes mellitus has a sudden onset of severe stabbing anterior chest pain that radiates to his back. His chest CT scan with contrast enhancement is shown.</a:t>
            </a:r>
            <a:endParaRPr lang="en-US" sz="1600" dirty="0" smtClean="0"/>
          </a:p>
          <a:p>
            <a:pPr algn="just"/>
            <a:r>
              <a:rPr lang="en-US" sz="1600" dirty="0" smtClean="0"/>
              <a:t>1.What has happened to his aorta?</a:t>
            </a:r>
          </a:p>
          <a:p>
            <a:pPr algn="just"/>
            <a:r>
              <a:rPr lang="en-US" sz="1600" dirty="0" smtClean="0"/>
              <a:t>2.What is in his </a:t>
            </a:r>
            <a:r>
              <a:rPr lang="en-US" sz="1600" dirty="0" err="1" smtClean="0"/>
              <a:t>mediastinum</a:t>
            </a:r>
            <a:r>
              <a:rPr lang="en-US" sz="1600" dirty="0" smtClean="0"/>
              <a:t>?</a:t>
            </a:r>
          </a:p>
          <a:p>
            <a:pPr algn="just"/>
            <a:r>
              <a:rPr lang="en-US" sz="1600" dirty="0" smtClean="0"/>
              <a:t>3.Describe the microscopic changes that would occur in the aorta under these circumstances.</a:t>
            </a:r>
            <a:endParaRPr lang="el-GR" sz="1600" dirty="0"/>
          </a:p>
        </p:txBody>
      </p:sp>
      <p:sp>
        <p:nvSpPr>
          <p:cNvPr id="4" name="3 - Ορθογώνιο"/>
          <p:cNvSpPr/>
          <p:nvPr/>
        </p:nvSpPr>
        <p:spPr>
          <a:xfrm>
            <a:off x="5292080" y="2852936"/>
            <a:ext cx="3851920" cy="4031873"/>
          </a:xfrm>
          <a:prstGeom prst="rect">
            <a:avLst/>
          </a:prstGeom>
        </p:spPr>
        <p:txBody>
          <a:bodyPr wrap="square">
            <a:spAutoFit/>
          </a:bodyPr>
          <a:lstStyle/>
          <a:p>
            <a:pPr algn="just"/>
            <a:r>
              <a:rPr lang="en-US" sz="1600" dirty="0" smtClean="0"/>
              <a:t>The “</a:t>
            </a:r>
            <a:r>
              <a:rPr lang="en-US" sz="1600" b="1" dirty="0" smtClean="0"/>
              <a:t>double lumen</a:t>
            </a:r>
            <a:r>
              <a:rPr lang="en-US" sz="1600" dirty="0" smtClean="0"/>
              <a:t>” (◂) in the ascending and descending aorta represents an </a:t>
            </a:r>
            <a:r>
              <a:rPr lang="en-US" sz="1600" b="1" dirty="0" smtClean="0"/>
              <a:t>aortic dissection.</a:t>
            </a:r>
          </a:p>
          <a:p>
            <a:pPr algn="just"/>
            <a:r>
              <a:rPr lang="en-US" sz="1600" dirty="0" smtClean="0"/>
              <a:t>The fluid density (▪) in the </a:t>
            </a:r>
            <a:r>
              <a:rPr lang="en-US" sz="1600" b="1" dirty="0" err="1" smtClean="0"/>
              <a:t>mediastinum</a:t>
            </a:r>
            <a:r>
              <a:rPr lang="en-US" sz="1600" dirty="0" smtClean="0"/>
              <a:t> is </a:t>
            </a:r>
            <a:r>
              <a:rPr lang="en-US" sz="1600" b="1" dirty="0" smtClean="0"/>
              <a:t>blood</a:t>
            </a:r>
            <a:r>
              <a:rPr lang="en-US" sz="1600" dirty="0" smtClean="0"/>
              <a:t> that has dissected through the aorta. Blood from aortic rupture may also (fatally) accumulate in the </a:t>
            </a:r>
            <a:r>
              <a:rPr lang="en-US" sz="1600" dirty="0" smtClean="0">
                <a:effectLst>
                  <a:outerShdw blurRad="38100" dist="38100" dir="2700000" algn="tl">
                    <a:srgbClr val="000000">
                      <a:alpha val="43137"/>
                    </a:srgbClr>
                  </a:outerShdw>
                </a:effectLst>
              </a:rPr>
              <a:t>pericardial sac </a:t>
            </a:r>
            <a:r>
              <a:rPr lang="en-US" sz="1600" dirty="0" smtClean="0"/>
              <a:t>(</a:t>
            </a:r>
            <a:r>
              <a:rPr lang="en-US" sz="1600" dirty="0" err="1" smtClean="0"/>
              <a:t>hemopericardium</a:t>
            </a:r>
            <a:r>
              <a:rPr lang="en-US" sz="1600" dirty="0" smtClean="0"/>
              <a:t>) and the </a:t>
            </a:r>
            <a:r>
              <a:rPr lang="en-US" sz="1600" dirty="0" smtClean="0">
                <a:effectLst>
                  <a:outerShdw blurRad="38100" dist="38100" dir="2700000" algn="tl">
                    <a:srgbClr val="000000">
                      <a:alpha val="43137"/>
                    </a:srgbClr>
                  </a:outerShdw>
                </a:effectLst>
              </a:rPr>
              <a:t>pleural cavity </a:t>
            </a:r>
            <a:r>
              <a:rPr lang="en-US" sz="1600" dirty="0" smtClean="0"/>
              <a:t>(</a:t>
            </a:r>
            <a:r>
              <a:rPr lang="en-US" sz="1600" dirty="0" err="1" smtClean="0"/>
              <a:t>hemothorax</a:t>
            </a:r>
            <a:r>
              <a:rPr lang="en-US" sz="1600" dirty="0" smtClean="0"/>
              <a:t>).</a:t>
            </a:r>
          </a:p>
          <a:p>
            <a:pPr algn="just"/>
            <a:r>
              <a:rPr lang="en-US" sz="1600" dirty="0" smtClean="0"/>
              <a:t>The aorta likely shows “cystic” medial degeneration, with a loss of smooth muscle cells and elastic fibers and an accumulation of excess </a:t>
            </a:r>
            <a:r>
              <a:rPr lang="en-US" sz="1600" dirty="0" err="1" smtClean="0"/>
              <a:t>glycosaminoglycans</a:t>
            </a:r>
            <a:r>
              <a:rPr lang="en-US" sz="1600" dirty="0" smtClean="0"/>
              <a:t>. A tear into this weakened </a:t>
            </a:r>
            <a:r>
              <a:rPr lang="en-US" sz="1600" dirty="0" err="1" smtClean="0"/>
              <a:t>mediastinum</a:t>
            </a:r>
            <a:r>
              <a:rPr lang="en-US" sz="1600" dirty="0" smtClean="0"/>
              <a:t> can produce a false channel (the so-called “double-barrel aorta”).</a:t>
            </a:r>
            <a:endParaRPr lang="el-G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User\Desktop\Screenshot_13.jpg"/>
          <p:cNvPicPr>
            <a:picLocks noChangeAspect="1" noChangeArrowheads="1"/>
          </p:cNvPicPr>
          <p:nvPr/>
        </p:nvPicPr>
        <p:blipFill>
          <a:blip r:embed="rId2" cstate="print"/>
          <a:srcRect/>
          <a:stretch>
            <a:fillRect/>
          </a:stretch>
        </p:blipFill>
        <p:spPr bwMode="auto">
          <a:xfrm>
            <a:off x="107504" y="116632"/>
            <a:ext cx="3736333" cy="6562874"/>
          </a:xfrm>
          <a:prstGeom prst="rect">
            <a:avLst/>
          </a:prstGeom>
          <a:noFill/>
        </p:spPr>
      </p:pic>
      <p:sp>
        <p:nvSpPr>
          <p:cNvPr id="3" name="2 - Ορθογώνιο"/>
          <p:cNvSpPr/>
          <p:nvPr/>
        </p:nvSpPr>
        <p:spPr>
          <a:xfrm>
            <a:off x="3923928" y="0"/>
            <a:ext cx="5220072" cy="3785652"/>
          </a:xfrm>
          <a:prstGeom prst="rect">
            <a:avLst/>
          </a:prstGeom>
        </p:spPr>
        <p:txBody>
          <a:bodyPr wrap="square">
            <a:spAutoFit/>
          </a:bodyPr>
          <a:lstStyle/>
          <a:p>
            <a:pPr algn="just"/>
            <a:r>
              <a:rPr lang="en-US" sz="2000" b="1" dirty="0" smtClean="0"/>
              <a:t>A 20-year-old woman had a diaphragmatic hernia repaired during infancy. Throughout her life, even minor trauma has resulted in poor wound healing, and joint dislocations occur frequently. Some of her physical examination findings are shown.</a:t>
            </a:r>
          </a:p>
          <a:p>
            <a:pPr algn="just"/>
            <a:endParaRPr lang="en-US" sz="2000" dirty="0" smtClean="0"/>
          </a:p>
          <a:p>
            <a:pPr algn="just"/>
            <a:r>
              <a:rPr lang="en-US" sz="2000" dirty="0" smtClean="0"/>
              <a:t>1.What extracellular matrix component is abnormal?</a:t>
            </a:r>
          </a:p>
          <a:p>
            <a:pPr algn="just"/>
            <a:r>
              <a:rPr lang="en-US" sz="2000" dirty="0" smtClean="0"/>
              <a:t>2.What is the genetic basis for her disease?</a:t>
            </a:r>
          </a:p>
          <a:p>
            <a:pPr algn="just"/>
            <a:r>
              <a:rPr lang="en-US" sz="2000" dirty="0" smtClean="0"/>
              <a:t>3.What similar gene mutation leads to vascular rupture?</a:t>
            </a:r>
            <a:endParaRPr lang="el-GR" sz="2000" dirty="0"/>
          </a:p>
        </p:txBody>
      </p:sp>
      <p:sp>
        <p:nvSpPr>
          <p:cNvPr id="4" name="3 - Ορθογώνιο"/>
          <p:cNvSpPr/>
          <p:nvPr/>
        </p:nvSpPr>
        <p:spPr>
          <a:xfrm>
            <a:off x="3779912" y="3789040"/>
            <a:ext cx="5472608" cy="3170099"/>
          </a:xfrm>
          <a:prstGeom prst="rect">
            <a:avLst/>
          </a:prstGeom>
        </p:spPr>
        <p:txBody>
          <a:bodyPr wrap="square">
            <a:spAutoFit/>
          </a:bodyPr>
          <a:lstStyle/>
          <a:p>
            <a:pPr algn="just"/>
            <a:r>
              <a:rPr lang="en-US" sz="2000" dirty="0" smtClean="0"/>
              <a:t>This is most likely the classic form of </a:t>
            </a:r>
            <a:r>
              <a:rPr lang="en-US" sz="2000" dirty="0" smtClean="0">
                <a:effectLst>
                  <a:outerShdw blurRad="38100" dist="38100" dir="2700000" algn="tl">
                    <a:srgbClr val="000000">
                      <a:alpha val="43137"/>
                    </a:srgbClr>
                  </a:outerShdw>
                </a:effectLst>
              </a:rPr>
              <a:t>Ehlers-</a:t>
            </a:r>
            <a:r>
              <a:rPr lang="en-US" sz="2000" dirty="0" err="1" smtClean="0">
                <a:effectLst>
                  <a:outerShdw blurRad="38100" dist="38100" dir="2700000" algn="tl">
                    <a:srgbClr val="000000">
                      <a:alpha val="43137"/>
                    </a:srgbClr>
                  </a:outerShdw>
                </a:effectLst>
              </a:rPr>
              <a:t>Danlos</a:t>
            </a:r>
            <a:r>
              <a:rPr lang="en-US" sz="2000" dirty="0" smtClean="0">
                <a:effectLst>
                  <a:outerShdw blurRad="38100" dist="38100" dir="2700000" algn="tl">
                    <a:srgbClr val="000000">
                      <a:alpha val="43137"/>
                    </a:srgbClr>
                  </a:outerShdw>
                </a:effectLst>
              </a:rPr>
              <a:t> syndrome (EDS)</a:t>
            </a:r>
            <a:r>
              <a:rPr lang="en-US" sz="2000" dirty="0" smtClean="0"/>
              <a:t>. A defect in type V </a:t>
            </a:r>
            <a:r>
              <a:rPr lang="en-US" sz="2000" dirty="0" err="1" smtClean="0"/>
              <a:t>fibrillar</a:t>
            </a:r>
            <a:r>
              <a:rPr lang="en-US" sz="2000" dirty="0" smtClean="0"/>
              <a:t> collagen formation leads to fragile, stretchable skin and joint laxity.</a:t>
            </a:r>
          </a:p>
          <a:p>
            <a:pPr algn="just"/>
            <a:r>
              <a:rPr lang="en-US" sz="2000" dirty="0" smtClean="0"/>
              <a:t>This </a:t>
            </a:r>
            <a:r>
              <a:rPr lang="en-US" sz="2000" dirty="0" err="1" smtClean="0"/>
              <a:t>autosomal</a:t>
            </a:r>
            <a:r>
              <a:rPr lang="en-US" sz="2000" dirty="0" smtClean="0"/>
              <a:t>-dominant condition involves mutations in the COL5A1 and COL5A2 genes.</a:t>
            </a:r>
          </a:p>
          <a:p>
            <a:pPr algn="just"/>
            <a:r>
              <a:rPr lang="en-US" sz="2000" dirty="0" smtClean="0"/>
              <a:t>The EDS type associated with vascular abnormalities (including spontaneous rupture) involves abnormalities in type III collagen (the COL3A1 gene).</a:t>
            </a:r>
            <a:endParaRPr lang="el-G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User\Desktop\Screenshot_14.jpg"/>
          <p:cNvPicPr>
            <a:picLocks noChangeAspect="1" noChangeArrowheads="1"/>
          </p:cNvPicPr>
          <p:nvPr/>
        </p:nvPicPr>
        <p:blipFill>
          <a:blip r:embed="rId2" cstate="print"/>
          <a:srcRect/>
          <a:stretch>
            <a:fillRect/>
          </a:stretch>
        </p:blipFill>
        <p:spPr bwMode="auto">
          <a:xfrm>
            <a:off x="179513" y="64244"/>
            <a:ext cx="3069102" cy="6677124"/>
          </a:xfrm>
          <a:prstGeom prst="rect">
            <a:avLst/>
          </a:prstGeom>
          <a:noFill/>
        </p:spPr>
      </p:pic>
      <p:sp>
        <p:nvSpPr>
          <p:cNvPr id="3" name="2 - Ορθογώνιο"/>
          <p:cNvSpPr/>
          <p:nvPr/>
        </p:nvSpPr>
        <p:spPr>
          <a:xfrm>
            <a:off x="3275856" y="1"/>
            <a:ext cx="5868144" cy="3416320"/>
          </a:xfrm>
          <a:prstGeom prst="rect">
            <a:avLst/>
          </a:prstGeom>
        </p:spPr>
        <p:txBody>
          <a:bodyPr wrap="square">
            <a:spAutoFit/>
          </a:bodyPr>
          <a:lstStyle/>
          <a:p>
            <a:pPr algn="just"/>
            <a:r>
              <a:rPr lang="en-US" b="1" dirty="0" smtClean="0"/>
              <a:t>A term infant has the appearance shown at birth. Decreased movement was noted during pregnancy, and ultrasound showed limb shortening and deformity. The child died shortly after birth from respiratory failure (pulmonary </a:t>
            </a:r>
            <a:r>
              <a:rPr lang="en-US" b="1" dirty="0" err="1" smtClean="0"/>
              <a:t>hypoplasia</a:t>
            </a:r>
            <a:r>
              <a:rPr lang="en-US" b="1" dirty="0" smtClean="0"/>
              <a:t>).</a:t>
            </a:r>
          </a:p>
          <a:p>
            <a:pPr algn="just"/>
            <a:endParaRPr lang="en-US" dirty="0" smtClean="0"/>
          </a:p>
          <a:p>
            <a:pPr algn="just"/>
            <a:r>
              <a:rPr lang="en-US" dirty="0" smtClean="0"/>
              <a:t>1.Explain the marked limb deformities.</a:t>
            </a:r>
          </a:p>
          <a:p>
            <a:pPr algn="just"/>
            <a:r>
              <a:rPr lang="en-US" dirty="0" smtClean="0"/>
              <a:t>2.What is the underlying genetic defect, and what extracellular matrix component is affected?</a:t>
            </a:r>
          </a:p>
          <a:p>
            <a:pPr algn="just"/>
            <a:r>
              <a:rPr lang="en-US" dirty="0" smtClean="0"/>
              <a:t>3.If the patient were to survive to the age of 20 years, what form of the disease would she have?</a:t>
            </a:r>
          </a:p>
          <a:p>
            <a:endParaRPr lang="en-US" dirty="0"/>
          </a:p>
        </p:txBody>
      </p:sp>
      <p:sp>
        <p:nvSpPr>
          <p:cNvPr id="4" name="3 - Ορθογώνιο"/>
          <p:cNvSpPr/>
          <p:nvPr/>
        </p:nvSpPr>
        <p:spPr>
          <a:xfrm>
            <a:off x="3275856" y="3429000"/>
            <a:ext cx="5868144" cy="3416320"/>
          </a:xfrm>
          <a:prstGeom prst="rect">
            <a:avLst/>
          </a:prstGeom>
        </p:spPr>
        <p:txBody>
          <a:bodyPr wrap="square">
            <a:spAutoFit/>
          </a:bodyPr>
          <a:lstStyle/>
          <a:p>
            <a:pPr algn="just"/>
            <a:r>
              <a:rPr lang="en-US" dirty="0" smtClean="0"/>
              <a:t>This is the </a:t>
            </a:r>
            <a:r>
              <a:rPr lang="en-US" dirty="0" err="1" smtClean="0"/>
              <a:t>perinatal</a:t>
            </a:r>
            <a:r>
              <a:rPr lang="en-US" dirty="0" smtClean="0"/>
              <a:t> lethal form of </a:t>
            </a:r>
            <a:r>
              <a:rPr lang="en-US" b="1" dirty="0" err="1" smtClean="0"/>
              <a:t>osteogenesis</a:t>
            </a:r>
            <a:r>
              <a:rPr lang="en-US" b="1" dirty="0" smtClean="0"/>
              <a:t> </a:t>
            </a:r>
            <a:r>
              <a:rPr lang="en-US" b="1" dirty="0" err="1" smtClean="0"/>
              <a:t>imperfecta</a:t>
            </a:r>
            <a:r>
              <a:rPr lang="en-US" b="1" dirty="0" smtClean="0"/>
              <a:t> </a:t>
            </a:r>
            <a:r>
              <a:rPr lang="en-US" dirty="0" smtClean="0"/>
              <a:t>(OI) or “brittle bone” disease. The markedly </a:t>
            </a:r>
            <a:r>
              <a:rPr lang="en-US" dirty="0" err="1" smtClean="0"/>
              <a:t>osteopenic</a:t>
            </a:r>
            <a:r>
              <a:rPr lang="en-US" dirty="0" smtClean="0"/>
              <a:t> bones fracture easily in </a:t>
            </a:r>
            <a:r>
              <a:rPr lang="en-US" dirty="0" err="1" smtClean="0"/>
              <a:t>utero</a:t>
            </a:r>
            <a:r>
              <a:rPr lang="en-US" dirty="0" smtClean="0"/>
              <a:t> (and during delivery), which results in bone deformity and shortening.</a:t>
            </a:r>
          </a:p>
          <a:p>
            <a:pPr algn="just"/>
            <a:r>
              <a:rPr lang="en-US" dirty="0" smtClean="0"/>
              <a:t>This type II variant of OI is sometimes an </a:t>
            </a:r>
            <a:r>
              <a:rPr lang="en-US" dirty="0" err="1" smtClean="0"/>
              <a:t>autosomal</a:t>
            </a:r>
            <a:r>
              <a:rPr lang="en-US" dirty="0" smtClean="0"/>
              <a:t>-recessive condition, and it results from mutations in the genes that encode the type I collagen α1 and α2 chains.</a:t>
            </a:r>
          </a:p>
          <a:p>
            <a:pPr algn="just"/>
            <a:r>
              <a:rPr lang="en-US" dirty="0" smtClean="0"/>
              <a:t>Type I OI is an </a:t>
            </a:r>
            <a:r>
              <a:rPr lang="en-US" dirty="0" err="1" smtClean="0"/>
              <a:t>autosomal</a:t>
            </a:r>
            <a:r>
              <a:rPr lang="en-US" dirty="0" smtClean="0"/>
              <a:t>-dominant condition caused by defective type I collagen synthesis; it allows for greater longevity than type II OI, albeit with multiple recurrent bone fractures. Dental abnormalities, deafness, joint laxity, and blue </a:t>
            </a:r>
            <a:r>
              <a:rPr lang="en-US" dirty="0" err="1" smtClean="0"/>
              <a:t>sclerae</a:t>
            </a:r>
            <a:r>
              <a:rPr lang="en-US" dirty="0" smtClean="0"/>
              <a:t> are also features of type I OI.</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User\Desktop\Screenshot_15.jpg"/>
          <p:cNvPicPr>
            <a:picLocks noChangeAspect="1" noChangeArrowheads="1"/>
          </p:cNvPicPr>
          <p:nvPr/>
        </p:nvPicPr>
        <p:blipFill>
          <a:blip r:embed="rId2" cstate="print"/>
          <a:srcRect/>
          <a:stretch>
            <a:fillRect/>
          </a:stretch>
        </p:blipFill>
        <p:spPr bwMode="auto">
          <a:xfrm>
            <a:off x="179512" y="188640"/>
            <a:ext cx="5448300" cy="6457950"/>
          </a:xfrm>
          <a:prstGeom prst="rect">
            <a:avLst/>
          </a:prstGeom>
          <a:noFill/>
        </p:spPr>
      </p:pic>
      <p:sp>
        <p:nvSpPr>
          <p:cNvPr id="3" name="2 - Ορθογώνιο"/>
          <p:cNvSpPr/>
          <p:nvPr/>
        </p:nvSpPr>
        <p:spPr>
          <a:xfrm>
            <a:off x="5652120" y="1"/>
            <a:ext cx="3491880" cy="2831544"/>
          </a:xfrm>
          <a:prstGeom prst="rect">
            <a:avLst/>
          </a:prstGeom>
        </p:spPr>
        <p:txBody>
          <a:bodyPr wrap="square">
            <a:spAutoFit/>
          </a:bodyPr>
          <a:lstStyle/>
          <a:p>
            <a:pPr algn="just"/>
            <a:r>
              <a:rPr lang="en-US" sz="1600" b="1" dirty="0" smtClean="0"/>
              <a:t>A year after the laceration of his ear, a 24-year-old African American man develops the lesion shown.</a:t>
            </a:r>
          </a:p>
          <a:p>
            <a:pPr algn="just"/>
            <a:endParaRPr lang="en-US" sz="1600" dirty="0" smtClean="0"/>
          </a:p>
          <a:p>
            <a:pPr algn="just"/>
            <a:r>
              <a:rPr lang="en-US" sz="1600" dirty="0" smtClean="0"/>
              <a:t>1.What is your diagnosis?</a:t>
            </a:r>
          </a:p>
          <a:p>
            <a:pPr algn="just"/>
            <a:r>
              <a:rPr lang="en-US" sz="1600" dirty="0" smtClean="0"/>
              <a:t>2.A similar lesion characteristically does not extend beyond the original scar and can regress. What is it called?</a:t>
            </a:r>
          </a:p>
          <a:p>
            <a:pPr algn="just"/>
            <a:r>
              <a:rPr lang="en-US" sz="1600" dirty="0" smtClean="0"/>
              <a:t>3.What therapies have been used for these lesions?</a:t>
            </a:r>
          </a:p>
          <a:p>
            <a:pPr algn="just"/>
            <a:endParaRPr lang="en-US" dirty="0"/>
          </a:p>
        </p:txBody>
      </p:sp>
      <p:sp>
        <p:nvSpPr>
          <p:cNvPr id="4" name="3 - Ορθογώνιο"/>
          <p:cNvSpPr/>
          <p:nvPr/>
        </p:nvSpPr>
        <p:spPr>
          <a:xfrm>
            <a:off x="5652120" y="2826127"/>
            <a:ext cx="3491880" cy="4031873"/>
          </a:xfrm>
          <a:prstGeom prst="rect">
            <a:avLst/>
          </a:prstGeom>
        </p:spPr>
        <p:txBody>
          <a:bodyPr wrap="square">
            <a:spAutoFit/>
          </a:bodyPr>
          <a:lstStyle/>
          <a:p>
            <a:pPr algn="just"/>
            <a:r>
              <a:rPr lang="en-US" sz="1600" dirty="0" smtClean="0"/>
              <a:t>1.This </a:t>
            </a:r>
            <a:r>
              <a:rPr lang="en-US" sz="1600" b="1" dirty="0" err="1" smtClean="0"/>
              <a:t>keloid</a:t>
            </a:r>
            <a:r>
              <a:rPr lang="en-US" sz="1600" dirty="0" smtClean="0"/>
              <a:t> is an overgrowth of dense fibrous tissue that develops during the healing of an injury. The exuberant fibrous proliferation extends beyond the borders of the original wound, does not regress spontaneously, and often recurs after excision.</a:t>
            </a:r>
          </a:p>
          <a:p>
            <a:pPr algn="just"/>
            <a:r>
              <a:rPr lang="en-US" sz="1600" i="1" dirty="0" smtClean="0"/>
              <a:t>2. Hypertrophic </a:t>
            </a:r>
            <a:r>
              <a:rPr lang="en-US" sz="1600" i="1" dirty="0" smtClean="0"/>
              <a:t>scar</a:t>
            </a:r>
            <a:r>
              <a:rPr lang="en-US" sz="1600" dirty="0" smtClean="0"/>
              <a:t>.</a:t>
            </a:r>
          </a:p>
          <a:p>
            <a:pPr algn="just"/>
            <a:r>
              <a:rPr lang="en-US" sz="1600" dirty="0" smtClean="0"/>
              <a:t>3. Treatment </a:t>
            </a:r>
            <a:r>
              <a:rPr lang="en-US" sz="1600" dirty="0" smtClean="0"/>
              <a:t>includes excision, occlusive dressings, compression therapy, and </a:t>
            </a:r>
            <a:r>
              <a:rPr lang="en-US" sz="1600" dirty="0" smtClean="0">
                <a:effectLst>
                  <a:outerShdw blurRad="38100" dist="38100" dir="2700000" algn="tl">
                    <a:srgbClr val="000000">
                      <a:alpha val="43137"/>
                    </a:srgbClr>
                  </a:outerShdw>
                </a:effectLst>
              </a:rPr>
              <a:t>corticosteroid injections </a:t>
            </a:r>
            <a:r>
              <a:rPr lang="en-US" sz="1600" dirty="0" smtClean="0"/>
              <a:t>into the lesions, the last-mentioned of which is used to reduce cellular (particularly macrophage) activation. Anti–transforming growth factor-β therapy has also been used.</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User\Desktop\Screenshot_16.jpg"/>
          <p:cNvPicPr>
            <a:picLocks noChangeAspect="1" noChangeArrowheads="1"/>
          </p:cNvPicPr>
          <p:nvPr/>
        </p:nvPicPr>
        <p:blipFill>
          <a:blip r:embed="rId2" cstate="print"/>
          <a:srcRect/>
          <a:stretch>
            <a:fillRect/>
          </a:stretch>
        </p:blipFill>
        <p:spPr bwMode="auto">
          <a:xfrm>
            <a:off x="107504" y="548680"/>
            <a:ext cx="4104456" cy="5865786"/>
          </a:xfrm>
          <a:prstGeom prst="rect">
            <a:avLst/>
          </a:prstGeom>
          <a:noFill/>
        </p:spPr>
      </p:pic>
      <p:sp>
        <p:nvSpPr>
          <p:cNvPr id="3" name="2 - Ορθογώνιο"/>
          <p:cNvSpPr/>
          <p:nvPr/>
        </p:nvSpPr>
        <p:spPr>
          <a:xfrm>
            <a:off x="4283968" y="1"/>
            <a:ext cx="4860032" cy="2862322"/>
          </a:xfrm>
          <a:prstGeom prst="rect">
            <a:avLst/>
          </a:prstGeom>
        </p:spPr>
        <p:txBody>
          <a:bodyPr wrap="square">
            <a:spAutoFit/>
          </a:bodyPr>
          <a:lstStyle/>
          <a:p>
            <a:pPr algn="just"/>
            <a:r>
              <a:rPr lang="en-US" b="1" dirty="0" smtClean="0"/>
              <a:t>A 15-year-old Chinese girl had her earlobes pierced. Over the course of the next 4 months, she notes the growth of nodular scar tissue to 1 cm in size. The lesions are excised, and their microscopic appearance is shown.</a:t>
            </a:r>
            <a:endParaRPr lang="en-US" dirty="0" smtClean="0"/>
          </a:p>
          <a:p>
            <a:pPr algn="just"/>
            <a:r>
              <a:rPr lang="en-US" dirty="0" smtClean="0"/>
              <a:t>1.What is your diagnosis?</a:t>
            </a:r>
          </a:p>
          <a:p>
            <a:pPr algn="just"/>
            <a:r>
              <a:rPr lang="en-US" dirty="0" smtClean="0"/>
              <a:t>2.What should normally occur in response to injury?</a:t>
            </a:r>
          </a:p>
          <a:p>
            <a:pPr algn="just"/>
            <a:r>
              <a:rPr lang="en-US" dirty="0" smtClean="0"/>
              <a:t>3.What family of enzymes is important in wound remodeling?</a:t>
            </a:r>
            <a:endParaRPr lang="el-GR" dirty="0"/>
          </a:p>
        </p:txBody>
      </p:sp>
      <p:sp>
        <p:nvSpPr>
          <p:cNvPr id="4" name="3 - Ορθογώνιο"/>
          <p:cNvSpPr/>
          <p:nvPr/>
        </p:nvSpPr>
        <p:spPr>
          <a:xfrm>
            <a:off x="4211960" y="2887682"/>
            <a:ext cx="4932040" cy="3970318"/>
          </a:xfrm>
          <a:prstGeom prst="rect">
            <a:avLst/>
          </a:prstGeom>
        </p:spPr>
        <p:txBody>
          <a:bodyPr wrap="square">
            <a:spAutoFit/>
          </a:bodyPr>
          <a:lstStyle/>
          <a:p>
            <a:pPr algn="just"/>
            <a:r>
              <a:rPr lang="en-US" dirty="0" smtClean="0"/>
              <a:t>1. There </a:t>
            </a:r>
            <a:r>
              <a:rPr lang="en-US" dirty="0" smtClean="0"/>
              <a:t>is a proliferation of fibroblasts (◂) forming dense bundles (▸) of pink collagen. This is consistent with </a:t>
            </a:r>
            <a:r>
              <a:rPr lang="en-US" b="1" dirty="0" err="1" smtClean="0"/>
              <a:t>keloid</a:t>
            </a:r>
            <a:r>
              <a:rPr lang="en-US" dirty="0" smtClean="0"/>
              <a:t> formation.</a:t>
            </a:r>
          </a:p>
          <a:p>
            <a:pPr algn="just"/>
            <a:r>
              <a:rPr lang="en-US" dirty="0" smtClean="0"/>
              <a:t>2. </a:t>
            </a:r>
            <a:r>
              <a:rPr lang="en-US" dirty="0" smtClean="0">
                <a:effectLst>
                  <a:outerShdw blurRad="38100" dist="38100" dir="2700000" algn="tl">
                    <a:srgbClr val="000000">
                      <a:alpha val="43137"/>
                    </a:srgbClr>
                  </a:outerShdw>
                </a:effectLst>
              </a:rPr>
              <a:t>A </a:t>
            </a:r>
            <a:r>
              <a:rPr lang="en-US" dirty="0" smtClean="0">
                <a:effectLst>
                  <a:outerShdw blurRad="38100" dist="38100" dir="2700000" algn="tl">
                    <a:srgbClr val="000000">
                      <a:alpha val="43137"/>
                    </a:srgbClr>
                  </a:outerShdw>
                </a:effectLst>
              </a:rPr>
              <a:t>normal healing reaction involves the formation of granulation tissue with capillaries and fibroblasts that fill the void, followed by re-</a:t>
            </a:r>
            <a:r>
              <a:rPr lang="en-US" dirty="0" err="1" smtClean="0">
                <a:effectLst>
                  <a:outerShdw blurRad="38100" dist="38100" dir="2700000" algn="tl">
                    <a:srgbClr val="000000">
                      <a:alpha val="43137"/>
                    </a:srgbClr>
                  </a:outerShdw>
                </a:effectLst>
              </a:rPr>
              <a:t>epithelialization</a:t>
            </a:r>
            <a:r>
              <a:rPr lang="en-US" dirty="0" smtClean="0">
                <a:effectLst>
                  <a:outerShdw blurRad="38100" dist="38100" dir="2700000" algn="tl">
                    <a:srgbClr val="000000">
                      <a:alpha val="43137"/>
                    </a:srgbClr>
                  </a:outerShdw>
                </a:effectLst>
              </a:rPr>
              <a:t> over the surface. The scar normally contracts over time as a result of matrix remodeling and the action of </a:t>
            </a:r>
            <a:r>
              <a:rPr lang="en-US" dirty="0" err="1" smtClean="0">
                <a:effectLst>
                  <a:outerShdw blurRad="38100" dist="38100" dir="2700000" algn="tl">
                    <a:srgbClr val="000000">
                      <a:alpha val="43137"/>
                    </a:srgbClr>
                  </a:outerShdw>
                </a:effectLst>
              </a:rPr>
              <a:t>myofibroblasts</a:t>
            </a:r>
            <a:r>
              <a:rPr lang="en-US" dirty="0" smtClean="0">
                <a:effectLst>
                  <a:outerShdw blurRad="38100" dist="38100" dir="2700000" algn="tl">
                    <a:srgbClr val="000000">
                      <a:alpha val="43137"/>
                    </a:srgbClr>
                  </a:outerShdw>
                </a:effectLst>
              </a:rPr>
              <a:t>, thereby minimizing the residual </a:t>
            </a:r>
            <a:r>
              <a:rPr lang="en-US" dirty="0" err="1" smtClean="0">
                <a:effectLst>
                  <a:outerShdw blurRad="38100" dist="38100" dir="2700000" algn="tl">
                    <a:srgbClr val="000000">
                      <a:alpha val="43137"/>
                    </a:srgbClr>
                  </a:outerShdw>
                </a:effectLst>
              </a:rPr>
              <a:t>collagenous</a:t>
            </a:r>
            <a:r>
              <a:rPr lang="en-US" dirty="0" smtClean="0">
                <a:effectLst>
                  <a:outerShdw blurRad="38100" dist="38100" dir="2700000" algn="tl">
                    <a:srgbClr val="000000">
                      <a:alpha val="43137"/>
                    </a:srgbClr>
                  </a:outerShdw>
                </a:effectLst>
              </a:rPr>
              <a:t> fibrosis.</a:t>
            </a:r>
          </a:p>
          <a:p>
            <a:pPr algn="just"/>
            <a:r>
              <a:rPr lang="en-US" dirty="0" smtClean="0"/>
              <a:t>3. Matrix </a:t>
            </a:r>
            <a:r>
              <a:rPr lang="en-US" dirty="0" err="1" smtClean="0"/>
              <a:t>metalloproteinases</a:t>
            </a:r>
            <a:r>
              <a:rPr lang="en-US" dirty="0" smtClean="0"/>
              <a:t> (MMPs) degrade collagen and other extracellular matrix proteins. The MMPs depend on zinc for their activity.</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Screenshot_2.jpg"/>
          <p:cNvPicPr>
            <a:picLocks noChangeAspect="1" noChangeArrowheads="1"/>
          </p:cNvPicPr>
          <p:nvPr/>
        </p:nvPicPr>
        <p:blipFill>
          <a:blip r:embed="rId2" cstate="print"/>
          <a:srcRect/>
          <a:stretch>
            <a:fillRect/>
          </a:stretch>
        </p:blipFill>
        <p:spPr bwMode="auto">
          <a:xfrm>
            <a:off x="179512" y="188640"/>
            <a:ext cx="3752163" cy="6548586"/>
          </a:xfrm>
          <a:prstGeom prst="rect">
            <a:avLst/>
          </a:prstGeom>
          <a:noFill/>
        </p:spPr>
      </p:pic>
      <p:sp>
        <p:nvSpPr>
          <p:cNvPr id="3" name="2 - Ορθογώνιο"/>
          <p:cNvSpPr/>
          <p:nvPr/>
        </p:nvSpPr>
        <p:spPr>
          <a:xfrm>
            <a:off x="3923928" y="1"/>
            <a:ext cx="5220072" cy="2862322"/>
          </a:xfrm>
          <a:prstGeom prst="rect">
            <a:avLst/>
          </a:prstGeom>
        </p:spPr>
        <p:txBody>
          <a:bodyPr wrap="square">
            <a:spAutoFit/>
          </a:bodyPr>
          <a:lstStyle/>
          <a:p>
            <a:pPr algn="just"/>
            <a:r>
              <a:rPr lang="en-US" b="1" dirty="0" smtClean="0"/>
              <a:t>A 15-year-old boy incurs a laceration to his right calf after falling off of his skateboard onto a pile of bricks. Ten days later, the </a:t>
            </a:r>
            <a:r>
              <a:rPr lang="en-US" b="1" dirty="0" err="1" smtClean="0"/>
              <a:t>histologic</a:t>
            </a:r>
            <a:r>
              <a:rPr lang="en-US" b="1" dirty="0" smtClean="0"/>
              <a:t> appearance of the dermis is shown.</a:t>
            </a:r>
          </a:p>
          <a:p>
            <a:pPr algn="just"/>
            <a:endParaRPr lang="en-US" dirty="0" smtClean="0"/>
          </a:p>
          <a:p>
            <a:pPr algn="just"/>
            <a:r>
              <a:rPr lang="en-US" dirty="0" smtClean="0"/>
              <a:t>1.Name the </a:t>
            </a:r>
            <a:r>
              <a:rPr lang="en-US" dirty="0" err="1" smtClean="0"/>
              <a:t>histologic</a:t>
            </a:r>
            <a:r>
              <a:rPr lang="en-US" dirty="0" smtClean="0"/>
              <a:t> change shown.</a:t>
            </a:r>
          </a:p>
          <a:p>
            <a:pPr algn="just"/>
            <a:r>
              <a:rPr lang="en-US" dirty="0" smtClean="0"/>
              <a:t>2.What dermal cells have transitioned from G0 to G1?</a:t>
            </a:r>
          </a:p>
          <a:p>
            <a:pPr algn="just"/>
            <a:r>
              <a:rPr lang="en-US" dirty="0" smtClean="0"/>
              <a:t>3.What growth factors are responsible for this transition?</a:t>
            </a:r>
          </a:p>
          <a:p>
            <a:endParaRPr lang="en-US" dirty="0"/>
          </a:p>
        </p:txBody>
      </p:sp>
      <p:sp>
        <p:nvSpPr>
          <p:cNvPr id="4" name="3 - Ορθογώνιο"/>
          <p:cNvSpPr/>
          <p:nvPr/>
        </p:nvSpPr>
        <p:spPr>
          <a:xfrm>
            <a:off x="3923928" y="2780928"/>
            <a:ext cx="5220072" cy="3970318"/>
          </a:xfrm>
          <a:prstGeom prst="rect">
            <a:avLst/>
          </a:prstGeom>
        </p:spPr>
        <p:txBody>
          <a:bodyPr wrap="square">
            <a:spAutoFit/>
          </a:bodyPr>
          <a:lstStyle/>
          <a:p>
            <a:pPr algn="just"/>
            <a:r>
              <a:rPr lang="en-US" dirty="0" smtClean="0"/>
              <a:t>This is </a:t>
            </a:r>
            <a:r>
              <a:rPr lang="en-US" b="1" dirty="0" smtClean="0"/>
              <a:t>granulation tissue</a:t>
            </a:r>
            <a:r>
              <a:rPr lang="en-US" dirty="0" smtClean="0"/>
              <a:t>, which is marked by </a:t>
            </a:r>
            <a:r>
              <a:rPr lang="en-US" b="1" dirty="0" smtClean="0"/>
              <a:t>angiogenesis (new capillaries, ▾), macrophages (▸), and fibroblasts (◂), with loose, edematous connective tissue</a:t>
            </a:r>
            <a:r>
              <a:rPr lang="en-US" b="1" dirty="0" smtClean="0"/>
              <a:t>.</a:t>
            </a:r>
          </a:p>
          <a:p>
            <a:pPr algn="just"/>
            <a:endParaRPr lang="en-US" b="1" dirty="0" smtClean="0"/>
          </a:p>
          <a:p>
            <a:pPr algn="just"/>
            <a:r>
              <a:rPr lang="en-US" dirty="0" smtClean="0"/>
              <a:t>Connective tissue cells (fibroblasts) and endothelial cells can re-enter the cell cycle after being stimulated by tissue injury, with ensuing inflammation and growth factor release.</a:t>
            </a:r>
          </a:p>
          <a:p>
            <a:pPr algn="just"/>
            <a:r>
              <a:rPr lang="en-US" dirty="0" smtClean="0">
                <a:effectLst>
                  <a:outerShdw blurRad="38100" dist="38100" dir="2700000" algn="tl">
                    <a:srgbClr val="000000">
                      <a:alpha val="43137"/>
                    </a:srgbClr>
                  </a:outerShdw>
                </a:effectLst>
              </a:rPr>
              <a:t>Fibroblast migration and proliferation </a:t>
            </a:r>
            <a:r>
              <a:rPr lang="en-US" dirty="0" smtClean="0"/>
              <a:t>are stimulated by </a:t>
            </a:r>
            <a:r>
              <a:rPr lang="en-US" dirty="0" smtClean="0">
                <a:effectLst>
                  <a:outerShdw blurRad="38100" dist="38100" dir="2700000" algn="tl">
                    <a:srgbClr val="000000">
                      <a:alpha val="43137"/>
                    </a:srgbClr>
                  </a:outerShdw>
                </a:effectLst>
              </a:rPr>
              <a:t>epithelial growth factor, basic fibroblast growth factor, and platelet-derived growth factor. </a:t>
            </a:r>
            <a:r>
              <a:rPr lang="en-US" i="1" dirty="0" smtClean="0"/>
              <a:t>Angiogenesis</a:t>
            </a:r>
            <a:r>
              <a:rPr lang="en-US" dirty="0" smtClean="0"/>
              <a:t> is stimulated by </a:t>
            </a:r>
            <a:r>
              <a:rPr lang="en-US" i="1" dirty="0" smtClean="0"/>
              <a:t>vascular endothelial growth factor</a:t>
            </a:r>
            <a:r>
              <a:rPr lang="en-US" dirty="0" smtClean="0"/>
              <a:t> and </a:t>
            </a:r>
            <a:r>
              <a:rPr lang="en-US" i="1" dirty="0" smtClean="0"/>
              <a:t>basic fibroblast growth factor</a:t>
            </a:r>
            <a:r>
              <a:rPr lang="en-US" dirty="0" smtClean="0"/>
              <a:t>.</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dissolve">
                                      <p:cBhvr>
                                        <p:cTn id="10" dur="500"/>
                                        <p:tgtEl>
                                          <p:spTgt spid="4">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dissolve">
                                      <p:cBhvr>
                                        <p:cTn id="1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Screenshot_3.jpg"/>
          <p:cNvPicPr>
            <a:picLocks noChangeAspect="1" noChangeArrowheads="1"/>
          </p:cNvPicPr>
          <p:nvPr/>
        </p:nvPicPr>
        <p:blipFill>
          <a:blip r:embed="rId2" cstate="print"/>
          <a:srcRect/>
          <a:stretch>
            <a:fillRect/>
          </a:stretch>
        </p:blipFill>
        <p:spPr bwMode="auto">
          <a:xfrm>
            <a:off x="179512" y="764704"/>
            <a:ext cx="5456044" cy="5242917"/>
          </a:xfrm>
          <a:prstGeom prst="rect">
            <a:avLst/>
          </a:prstGeom>
          <a:noFill/>
        </p:spPr>
      </p:pic>
      <p:sp>
        <p:nvSpPr>
          <p:cNvPr id="3" name="2 - Ορθογώνιο"/>
          <p:cNvSpPr/>
          <p:nvPr/>
        </p:nvSpPr>
        <p:spPr>
          <a:xfrm>
            <a:off x="5652120" y="1"/>
            <a:ext cx="3491880" cy="3139321"/>
          </a:xfrm>
          <a:prstGeom prst="rect">
            <a:avLst/>
          </a:prstGeom>
        </p:spPr>
        <p:txBody>
          <a:bodyPr wrap="square">
            <a:spAutoFit/>
          </a:bodyPr>
          <a:lstStyle/>
          <a:p>
            <a:pPr algn="just"/>
            <a:r>
              <a:rPr lang="en-US" b="1" dirty="0" smtClean="0"/>
              <a:t>Depending on the tissue environment, certain cells can re-enter the cell cycle and differentiate. This is shown in the diagram.</a:t>
            </a:r>
            <a:endParaRPr lang="en-US" dirty="0" smtClean="0"/>
          </a:p>
          <a:p>
            <a:pPr algn="just"/>
            <a:r>
              <a:rPr lang="en-US" dirty="0" smtClean="0"/>
              <a:t>1.What is the quiescent cell marked “A”?</a:t>
            </a:r>
          </a:p>
          <a:p>
            <a:pPr algn="just"/>
            <a:r>
              <a:rPr lang="en-US" dirty="0" smtClean="0"/>
              <a:t>2.Where in the cell cycle is “A”?</a:t>
            </a:r>
          </a:p>
          <a:p>
            <a:pPr algn="just"/>
            <a:r>
              <a:rPr lang="en-US" dirty="0" smtClean="0"/>
              <a:t>3.Is cell “A” an embryonic stem cell?</a:t>
            </a:r>
          </a:p>
          <a:p>
            <a:pPr algn="just"/>
            <a:endParaRPr lang="en-US" dirty="0"/>
          </a:p>
        </p:txBody>
      </p:sp>
      <p:sp>
        <p:nvSpPr>
          <p:cNvPr id="4" name="3 - Ορθογώνιο"/>
          <p:cNvSpPr/>
          <p:nvPr/>
        </p:nvSpPr>
        <p:spPr>
          <a:xfrm>
            <a:off x="5652120" y="2708920"/>
            <a:ext cx="3491880" cy="4319325"/>
          </a:xfrm>
          <a:prstGeom prst="rect">
            <a:avLst/>
          </a:prstGeom>
        </p:spPr>
        <p:txBody>
          <a:bodyPr wrap="square">
            <a:spAutoFit/>
          </a:bodyPr>
          <a:lstStyle/>
          <a:p>
            <a:pPr algn="just"/>
            <a:r>
              <a:rPr lang="en-US" dirty="0" smtClean="0"/>
              <a:t>This is a </a:t>
            </a:r>
            <a:r>
              <a:rPr lang="en-US" b="1" dirty="0" err="1" smtClean="0"/>
              <a:t>pleuripotent</a:t>
            </a:r>
            <a:r>
              <a:rPr lang="en-US" dirty="0" smtClean="0"/>
              <a:t> bone marrow </a:t>
            </a:r>
            <a:r>
              <a:rPr lang="en-US" dirty="0" err="1" smtClean="0"/>
              <a:t>stromal</a:t>
            </a:r>
            <a:r>
              <a:rPr lang="en-US" dirty="0" smtClean="0"/>
              <a:t> stem cell.</a:t>
            </a:r>
          </a:p>
          <a:p>
            <a:pPr algn="just"/>
            <a:r>
              <a:rPr lang="en-US" dirty="0" smtClean="0"/>
              <a:t>This cell is in G0. Growth factors activate intracellular signal pathways that control gene expression through transcription factor binding to nuclear DNA.</a:t>
            </a:r>
          </a:p>
          <a:p>
            <a:pPr algn="just"/>
            <a:r>
              <a:rPr lang="en-US" dirty="0" smtClean="0"/>
              <a:t>No, it is a </a:t>
            </a:r>
            <a:r>
              <a:rPr lang="en-US" dirty="0" err="1" smtClean="0"/>
              <a:t>pleuripotent</a:t>
            </a:r>
            <a:r>
              <a:rPr lang="en-US" dirty="0" smtClean="0"/>
              <a:t> adult stem cell capable of differentiating into several different </a:t>
            </a:r>
            <a:r>
              <a:rPr lang="en-US" dirty="0" err="1" smtClean="0"/>
              <a:t>mesenchymal</a:t>
            </a:r>
            <a:r>
              <a:rPr lang="en-US" dirty="0" smtClean="0"/>
              <a:t> lineages. Embryonic stem cells capable of forming all tissues in the human body (</a:t>
            </a:r>
            <a:r>
              <a:rPr lang="en-US" dirty="0" err="1" smtClean="0"/>
              <a:t>totipotential</a:t>
            </a:r>
            <a:r>
              <a:rPr lang="en-US" dirty="0" smtClean="0"/>
              <a:t>) are largely confined to the </a:t>
            </a:r>
            <a:r>
              <a:rPr lang="en-US" dirty="0" err="1" smtClean="0"/>
              <a:t>blastocyst</a:t>
            </a:r>
            <a:r>
              <a:rPr lang="en-US" dirty="0" smtClean="0"/>
              <a:t> stage.</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Screenshot_4.jpg"/>
          <p:cNvPicPr>
            <a:picLocks noChangeAspect="1" noChangeArrowheads="1"/>
          </p:cNvPicPr>
          <p:nvPr/>
        </p:nvPicPr>
        <p:blipFill>
          <a:blip r:embed="rId2" cstate="print"/>
          <a:srcRect/>
          <a:stretch>
            <a:fillRect/>
          </a:stretch>
        </p:blipFill>
        <p:spPr bwMode="auto">
          <a:xfrm>
            <a:off x="107504" y="260648"/>
            <a:ext cx="3960440" cy="6289110"/>
          </a:xfrm>
          <a:prstGeom prst="rect">
            <a:avLst/>
          </a:prstGeom>
          <a:noFill/>
        </p:spPr>
      </p:pic>
      <p:sp>
        <p:nvSpPr>
          <p:cNvPr id="3" name="2 - Ορθογώνιο"/>
          <p:cNvSpPr/>
          <p:nvPr/>
        </p:nvSpPr>
        <p:spPr>
          <a:xfrm>
            <a:off x="4139952" y="0"/>
            <a:ext cx="5004048" cy="4801314"/>
          </a:xfrm>
          <a:prstGeom prst="rect">
            <a:avLst/>
          </a:prstGeom>
        </p:spPr>
        <p:txBody>
          <a:bodyPr wrap="square">
            <a:spAutoFit/>
          </a:bodyPr>
          <a:lstStyle/>
          <a:p>
            <a:pPr algn="just"/>
            <a:r>
              <a:rPr lang="en-US" b="1" dirty="0" smtClean="0"/>
              <a:t>A </a:t>
            </a:r>
            <a:r>
              <a:rPr lang="en-US" b="1" dirty="0" err="1" smtClean="0"/>
              <a:t>multipotent</a:t>
            </a:r>
            <a:r>
              <a:rPr lang="en-US" b="1" dirty="0" smtClean="0"/>
              <a:t> common stem cell (top) is derived from a </a:t>
            </a:r>
            <a:r>
              <a:rPr lang="en-US" b="1" dirty="0" err="1" smtClean="0"/>
              <a:t>pleuripotent</a:t>
            </a:r>
            <a:r>
              <a:rPr lang="en-US" b="1" dirty="0" smtClean="0"/>
              <a:t> stem cell in the embryonic mesoderm; it can reconstitute bone marrow and generate all circulating blood cells after lethal irradiation. Stem cells have a high capacity for self-renewal, but they are largely quiescent (i.e., in the G0 state). With successive commitment to differentiation, the ability for self-renewal wanes, but the cells more actively proliferate.</a:t>
            </a:r>
          </a:p>
          <a:p>
            <a:pPr algn="just"/>
            <a:endParaRPr lang="en-US" dirty="0" smtClean="0"/>
          </a:p>
          <a:p>
            <a:pPr algn="just"/>
            <a:r>
              <a:rPr lang="en-US" dirty="0" smtClean="0"/>
              <a:t>1.What is the critical feature of </a:t>
            </a:r>
            <a:r>
              <a:rPr lang="en-US" dirty="0" err="1" smtClean="0"/>
              <a:t>pleuripotent</a:t>
            </a:r>
            <a:r>
              <a:rPr lang="en-US" dirty="0" smtClean="0"/>
              <a:t> stem cells?</a:t>
            </a:r>
          </a:p>
          <a:p>
            <a:pPr algn="just"/>
            <a:r>
              <a:rPr lang="en-US" dirty="0" smtClean="0"/>
              <a:t>2.Do the factors shown in the boxes induce differentiation?</a:t>
            </a:r>
          </a:p>
          <a:p>
            <a:pPr algn="just"/>
            <a:r>
              <a:rPr lang="en-US" dirty="0" smtClean="0"/>
              <a:t>3.Can cells in colony-forming units give rise to stem cells?</a:t>
            </a:r>
          </a:p>
          <a:p>
            <a:endParaRPr lang="en-US" dirty="0"/>
          </a:p>
        </p:txBody>
      </p:sp>
      <p:sp>
        <p:nvSpPr>
          <p:cNvPr id="4" name="3 - Ορθογώνιο"/>
          <p:cNvSpPr/>
          <p:nvPr/>
        </p:nvSpPr>
        <p:spPr>
          <a:xfrm>
            <a:off x="4067944" y="4509120"/>
            <a:ext cx="5076056" cy="2308324"/>
          </a:xfrm>
          <a:prstGeom prst="rect">
            <a:avLst/>
          </a:prstGeom>
        </p:spPr>
        <p:txBody>
          <a:bodyPr wrap="square">
            <a:spAutoFit/>
          </a:bodyPr>
          <a:lstStyle/>
          <a:p>
            <a:pPr algn="just"/>
            <a:r>
              <a:rPr lang="en-US" sz="1600" dirty="0" smtClean="0"/>
              <a:t>1.</a:t>
            </a:r>
            <a:r>
              <a:rPr lang="en-US" sz="1600" dirty="0" smtClean="0">
                <a:effectLst>
                  <a:outerShdw blurRad="38100" dist="38100" dir="2700000" algn="tl">
                    <a:srgbClr val="000000">
                      <a:alpha val="43137"/>
                    </a:srgbClr>
                  </a:outerShdw>
                </a:effectLst>
              </a:rPr>
              <a:t>Asymmetric </a:t>
            </a:r>
            <a:r>
              <a:rPr lang="en-US" sz="1600" dirty="0" smtClean="0">
                <a:effectLst>
                  <a:outerShdw blurRad="38100" dist="38100" dir="2700000" algn="tl">
                    <a:srgbClr val="000000">
                      <a:alpha val="43137"/>
                    </a:srgbClr>
                  </a:outerShdw>
                </a:effectLst>
              </a:rPr>
              <a:t>replication </a:t>
            </a:r>
            <a:r>
              <a:rPr lang="en-US" sz="1600" dirty="0" smtClean="0"/>
              <a:t>is the critical feature. When this occurs, one cell of every division retains the capacity for self-renewal; this is the functional definition of “</a:t>
            </a:r>
            <a:r>
              <a:rPr lang="en-US" sz="1600" dirty="0" err="1" smtClean="0"/>
              <a:t>stemness</a:t>
            </a:r>
            <a:r>
              <a:rPr lang="en-US" sz="1600" dirty="0" smtClean="0"/>
              <a:t>.”</a:t>
            </a:r>
          </a:p>
          <a:p>
            <a:pPr algn="just"/>
            <a:r>
              <a:rPr lang="en-US" sz="1600" dirty="0" smtClean="0"/>
              <a:t>2. Rather </a:t>
            </a:r>
            <a:r>
              <a:rPr lang="en-US" sz="1600" dirty="0" smtClean="0"/>
              <a:t>than directly inducing differentiation, each of the factors indicated in the boxes acts on specific surface receptors in a given population subset to provide signals that promote </a:t>
            </a:r>
            <a:r>
              <a:rPr lang="en-US" sz="1600" dirty="0" smtClean="0">
                <a:effectLst>
                  <a:outerShdw blurRad="38100" dist="38100" dir="2700000" algn="tl">
                    <a:srgbClr val="000000">
                      <a:alpha val="43137"/>
                    </a:srgbClr>
                  </a:outerShdw>
                </a:effectLst>
              </a:rPr>
              <a:t>survival.</a:t>
            </a:r>
            <a:r>
              <a:rPr lang="en-US" sz="1600" dirty="0" smtClean="0"/>
              <a:t> In the absence of the appropriate cytokine or factor, the committed precursor cell dies.</a:t>
            </a:r>
          </a:p>
          <a:p>
            <a:pPr algn="just"/>
            <a:r>
              <a:rPr lang="en-US" sz="1600" dirty="0" smtClean="0"/>
              <a:t>3. No</a:t>
            </a:r>
            <a:r>
              <a:rPr lang="en-US" sz="1600" dirty="0" smtClean="0"/>
              <a:t>. They are already differentiated into specific lineages.</a:t>
            </a:r>
            <a:endParaRPr lang="el-G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Screenshot_5.jpg"/>
          <p:cNvPicPr>
            <a:picLocks noChangeAspect="1" noChangeArrowheads="1"/>
          </p:cNvPicPr>
          <p:nvPr/>
        </p:nvPicPr>
        <p:blipFill>
          <a:blip r:embed="rId2" cstate="print"/>
          <a:srcRect/>
          <a:stretch>
            <a:fillRect/>
          </a:stretch>
        </p:blipFill>
        <p:spPr bwMode="auto">
          <a:xfrm>
            <a:off x="179512" y="980728"/>
            <a:ext cx="5643216" cy="4815632"/>
          </a:xfrm>
          <a:prstGeom prst="rect">
            <a:avLst/>
          </a:prstGeom>
          <a:noFill/>
        </p:spPr>
      </p:pic>
      <p:sp>
        <p:nvSpPr>
          <p:cNvPr id="3" name="2 - Ορθογώνιο"/>
          <p:cNvSpPr/>
          <p:nvPr/>
        </p:nvSpPr>
        <p:spPr>
          <a:xfrm>
            <a:off x="5868144" y="1"/>
            <a:ext cx="3275856" cy="3293209"/>
          </a:xfrm>
          <a:prstGeom prst="rect">
            <a:avLst/>
          </a:prstGeom>
        </p:spPr>
        <p:txBody>
          <a:bodyPr wrap="square">
            <a:spAutoFit/>
          </a:bodyPr>
          <a:lstStyle/>
          <a:p>
            <a:pPr algn="just"/>
            <a:r>
              <a:rPr lang="en-US" sz="1600" b="1" dirty="0" smtClean="0"/>
              <a:t>A 43-year-old woman with a 5-month history of recurrent headaches undergoes an MRI, which reveals a well-circumscribed superficial </a:t>
            </a:r>
            <a:r>
              <a:rPr lang="en-US" sz="1600" b="1" dirty="0" err="1" smtClean="0"/>
              <a:t>parasagittal</a:t>
            </a:r>
            <a:r>
              <a:rPr lang="en-US" sz="1600" b="1" dirty="0" smtClean="0"/>
              <a:t> mass compressing but not invading the cerebral cortex. Her cerebral angiogram is shown here.</a:t>
            </a:r>
            <a:endParaRPr lang="en-US" sz="1600" dirty="0" smtClean="0"/>
          </a:p>
          <a:p>
            <a:pPr algn="just"/>
            <a:r>
              <a:rPr lang="en-US" sz="1600" dirty="0" smtClean="0"/>
              <a:t>1.What is the likely diagnosis?</a:t>
            </a:r>
          </a:p>
          <a:p>
            <a:pPr algn="just"/>
            <a:r>
              <a:rPr lang="en-US" sz="1600" dirty="0" smtClean="0"/>
              <a:t>2.Explain the angiographic appearance.</a:t>
            </a:r>
          </a:p>
          <a:p>
            <a:pPr algn="just"/>
            <a:r>
              <a:rPr lang="en-US" sz="1600" dirty="0" smtClean="0"/>
              <a:t>3.What growth factor is responsible, and what is the cell of origin?</a:t>
            </a:r>
            <a:endParaRPr lang="el-GR" sz="1600" dirty="0"/>
          </a:p>
        </p:txBody>
      </p:sp>
      <p:sp>
        <p:nvSpPr>
          <p:cNvPr id="4" name="3 - Ορθογώνιο"/>
          <p:cNvSpPr/>
          <p:nvPr/>
        </p:nvSpPr>
        <p:spPr>
          <a:xfrm>
            <a:off x="5868144" y="3140968"/>
            <a:ext cx="3275856" cy="3898890"/>
          </a:xfrm>
          <a:prstGeom prst="rect">
            <a:avLst/>
          </a:prstGeom>
        </p:spPr>
        <p:txBody>
          <a:bodyPr wrap="square">
            <a:spAutoFit/>
          </a:bodyPr>
          <a:lstStyle/>
          <a:p>
            <a:pPr algn="just"/>
            <a:r>
              <a:rPr lang="en-US" sz="1400" dirty="0" smtClean="0"/>
              <a:t>This is almost certainly a </a:t>
            </a:r>
            <a:r>
              <a:rPr lang="en-US" sz="1400" dirty="0" err="1" smtClean="0"/>
              <a:t>meningioma</a:t>
            </a:r>
            <a:r>
              <a:rPr lang="en-US" sz="1400" dirty="0" smtClean="0"/>
              <a:t>. This diagnosis is based on the lack of invasion and the circumscribed nature of the tumor.</a:t>
            </a:r>
          </a:p>
          <a:p>
            <a:pPr algn="just"/>
            <a:r>
              <a:rPr lang="en-US" sz="1400" dirty="0" smtClean="0"/>
              <a:t>This neoplasm is highly vascular, which accounts for the “blush” of vessels (▸) within the tumor mass.</a:t>
            </a:r>
          </a:p>
          <a:p>
            <a:pPr algn="just"/>
            <a:r>
              <a:rPr lang="en-US" sz="1400" dirty="0" err="1" smtClean="0"/>
              <a:t>Neoplasms</a:t>
            </a:r>
            <a:r>
              <a:rPr lang="en-US" sz="1400" dirty="0" smtClean="0"/>
              <a:t> (in this case, the </a:t>
            </a:r>
            <a:r>
              <a:rPr lang="en-US" sz="1400" dirty="0" err="1" smtClean="0"/>
              <a:t>meningioma</a:t>
            </a:r>
            <a:r>
              <a:rPr lang="en-US" sz="1400" dirty="0" smtClean="0"/>
              <a:t> cells) secrete growth factors, such as vascular endothelial growth factor (VEGF), which promote angiogenesis. As tumors grow, they exceed the capacity of the existing blood supply to provide adequate oxygenation and nutrition. Relative tissue hypoxia typically drives the VEGF expression that induces new vessel growth.</a:t>
            </a:r>
            <a:endParaRPr lang="el-G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Screenshot_6.jpg"/>
          <p:cNvPicPr>
            <a:picLocks noChangeAspect="1" noChangeArrowheads="1"/>
          </p:cNvPicPr>
          <p:nvPr/>
        </p:nvPicPr>
        <p:blipFill>
          <a:blip r:embed="rId2" cstate="print"/>
          <a:srcRect/>
          <a:stretch>
            <a:fillRect/>
          </a:stretch>
        </p:blipFill>
        <p:spPr bwMode="auto">
          <a:xfrm>
            <a:off x="179512" y="620688"/>
            <a:ext cx="3627889" cy="5698778"/>
          </a:xfrm>
          <a:prstGeom prst="rect">
            <a:avLst/>
          </a:prstGeom>
          <a:noFill/>
        </p:spPr>
      </p:pic>
      <p:sp>
        <p:nvSpPr>
          <p:cNvPr id="3" name="2 - Ορθογώνιο"/>
          <p:cNvSpPr/>
          <p:nvPr/>
        </p:nvSpPr>
        <p:spPr>
          <a:xfrm>
            <a:off x="3851920" y="1"/>
            <a:ext cx="5292080" cy="3170099"/>
          </a:xfrm>
          <a:prstGeom prst="rect">
            <a:avLst/>
          </a:prstGeom>
        </p:spPr>
        <p:txBody>
          <a:bodyPr wrap="square">
            <a:spAutoFit/>
          </a:bodyPr>
          <a:lstStyle/>
          <a:p>
            <a:pPr algn="just"/>
            <a:r>
              <a:rPr lang="en-US" sz="2000" b="1" dirty="0" smtClean="0"/>
              <a:t>A 71-year-old man has had chest pain for the past week. On examination, he is found to have </a:t>
            </a:r>
            <a:r>
              <a:rPr lang="en-US" sz="2000" b="1" dirty="0" err="1" smtClean="0"/>
              <a:t>pulsus</a:t>
            </a:r>
            <a:r>
              <a:rPr lang="en-US" sz="2000" b="1" dirty="0" smtClean="0"/>
              <a:t> </a:t>
            </a:r>
            <a:r>
              <a:rPr lang="en-US" sz="2000" b="1" dirty="0" err="1" smtClean="0"/>
              <a:t>paradoxus</a:t>
            </a:r>
            <a:r>
              <a:rPr lang="en-US" sz="2000" b="1" dirty="0" smtClean="0"/>
              <a:t>. </a:t>
            </a:r>
            <a:r>
              <a:rPr lang="en-US" sz="2000" b="1" dirty="0" err="1" smtClean="0"/>
              <a:t>Pericardiocentesis</a:t>
            </a:r>
            <a:r>
              <a:rPr lang="en-US" sz="2000" b="1" dirty="0" smtClean="0"/>
              <a:t> yields 300 </a:t>
            </a:r>
            <a:r>
              <a:rPr lang="en-US" sz="2000" b="1" dirty="0" err="1" smtClean="0"/>
              <a:t>mL</a:t>
            </a:r>
            <a:r>
              <a:rPr lang="en-US" sz="2000" b="1" dirty="0" smtClean="0"/>
              <a:t> of bloody fluid. The appearance of tissue from a pericardial biopsy specimen is shown.</a:t>
            </a:r>
          </a:p>
          <a:p>
            <a:pPr algn="just"/>
            <a:endParaRPr lang="en-US" sz="2000" dirty="0" smtClean="0"/>
          </a:p>
          <a:p>
            <a:pPr algn="just"/>
            <a:r>
              <a:rPr lang="en-US" sz="2000" dirty="0" smtClean="0"/>
              <a:t>1.What is shown here?</a:t>
            </a:r>
          </a:p>
          <a:p>
            <a:pPr algn="just"/>
            <a:r>
              <a:rPr lang="en-US" sz="2000" dirty="0" smtClean="0"/>
              <a:t>2.How does this lesion account for </a:t>
            </a:r>
            <a:r>
              <a:rPr lang="en-US" sz="2000" dirty="0" err="1" smtClean="0"/>
              <a:t>pulsus</a:t>
            </a:r>
            <a:r>
              <a:rPr lang="en-US" sz="2000" dirty="0" smtClean="0"/>
              <a:t> </a:t>
            </a:r>
            <a:r>
              <a:rPr lang="en-US" sz="2000" dirty="0" err="1" smtClean="0"/>
              <a:t>paradoxus</a:t>
            </a:r>
            <a:r>
              <a:rPr lang="en-US" sz="2000" dirty="0" smtClean="0"/>
              <a:t>?</a:t>
            </a:r>
            <a:endParaRPr lang="el-GR" sz="2000" dirty="0"/>
          </a:p>
        </p:txBody>
      </p:sp>
      <p:sp>
        <p:nvSpPr>
          <p:cNvPr id="4" name="3 - Ορθογώνιο"/>
          <p:cNvSpPr/>
          <p:nvPr/>
        </p:nvSpPr>
        <p:spPr>
          <a:xfrm>
            <a:off x="3779912" y="3356992"/>
            <a:ext cx="5364088" cy="3477875"/>
          </a:xfrm>
          <a:prstGeom prst="rect">
            <a:avLst/>
          </a:prstGeom>
        </p:spPr>
        <p:txBody>
          <a:bodyPr wrap="square">
            <a:spAutoFit/>
          </a:bodyPr>
          <a:lstStyle/>
          <a:p>
            <a:pPr algn="just"/>
            <a:r>
              <a:rPr lang="en-US" sz="2000" dirty="0" smtClean="0"/>
              <a:t>This is an </a:t>
            </a:r>
            <a:r>
              <a:rPr lang="en-US" sz="2000" dirty="0" err="1" smtClean="0"/>
              <a:t>epicardial</a:t>
            </a:r>
            <a:r>
              <a:rPr lang="en-US" sz="2000" dirty="0" smtClean="0"/>
              <a:t> metastasis of carcinoma. Note the </a:t>
            </a:r>
            <a:r>
              <a:rPr lang="en-US" sz="2000" dirty="0" smtClean="0">
                <a:effectLst>
                  <a:outerShdw blurRad="38100" dist="38100" dir="2700000" algn="tl">
                    <a:srgbClr val="000000">
                      <a:alpha val="43137"/>
                    </a:srgbClr>
                  </a:outerShdw>
                </a:effectLst>
              </a:rPr>
              <a:t>extensive </a:t>
            </a:r>
            <a:r>
              <a:rPr lang="en-US" sz="2000" dirty="0" err="1" smtClean="0">
                <a:effectLst>
                  <a:outerShdw blurRad="38100" dist="38100" dir="2700000" algn="tl">
                    <a:srgbClr val="000000">
                      <a:alpha val="43137"/>
                    </a:srgbClr>
                  </a:outerShdw>
                </a:effectLst>
              </a:rPr>
              <a:t>vascularity</a:t>
            </a:r>
            <a:r>
              <a:rPr lang="en-US" sz="2000" dirty="0" smtClean="0">
                <a:effectLst>
                  <a:outerShdw blurRad="38100" dist="38100" dir="2700000" algn="tl">
                    <a:srgbClr val="000000">
                      <a:alpha val="43137"/>
                    </a:srgbClr>
                  </a:outerShdw>
                </a:effectLst>
              </a:rPr>
              <a:t> </a:t>
            </a:r>
            <a:r>
              <a:rPr lang="en-US" sz="2000" dirty="0" smtClean="0"/>
              <a:t>(◂) surrounding the tumor.</a:t>
            </a:r>
          </a:p>
          <a:p>
            <a:pPr algn="just"/>
            <a:endParaRPr lang="en-US" sz="2000" dirty="0" smtClean="0"/>
          </a:p>
          <a:p>
            <a:pPr algn="just"/>
            <a:r>
              <a:rPr lang="en-US" sz="2000" dirty="0" err="1" smtClean="0"/>
              <a:t>Epicardial</a:t>
            </a:r>
            <a:r>
              <a:rPr lang="en-US" sz="2000" dirty="0" smtClean="0"/>
              <a:t> and pericardial metastases tend to hemorrhage, and the collection of blood in the pericardial cavity produces cardiac </a:t>
            </a:r>
            <a:r>
              <a:rPr lang="en-US" sz="2000" dirty="0" err="1" smtClean="0"/>
              <a:t>tamponade</a:t>
            </a:r>
            <a:r>
              <a:rPr lang="en-US" sz="2000" dirty="0" smtClean="0"/>
              <a:t>. This leads to decreases in systolic blood pressure on inspiration of more than 10 mm Hg less than the systolic pressure on expiration—hence </a:t>
            </a:r>
            <a:r>
              <a:rPr lang="en-US" sz="2000" dirty="0" err="1" smtClean="0"/>
              <a:t>pulsus</a:t>
            </a:r>
            <a:r>
              <a:rPr lang="en-US" sz="2000" dirty="0" smtClean="0"/>
              <a:t> </a:t>
            </a:r>
            <a:r>
              <a:rPr lang="en-US" sz="2000" dirty="0" err="1" smtClean="0"/>
              <a:t>paradoxus</a:t>
            </a:r>
            <a:r>
              <a:rPr lang="en-US" sz="2000" dirty="0" smtClean="0"/>
              <a:t>.</a:t>
            </a:r>
            <a:endParaRPr lang="el-G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Screenshot_7.jpg"/>
          <p:cNvPicPr>
            <a:picLocks noChangeAspect="1" noChangeArrowheads="1"/>
          </p:cNvPicPr>
          <p:nvPr/>
        </p:nvPicPr>
        <p:blipFill>
          <a:blip r:embed="rId2" cstate="print"/>
          <a:srcRect/>
          <a:stretch>
            <a:fillRect/>
          </a:stretch>
        </p:blipFill>
        <p:spPr bwMode="auto">
          <a:xfrm>
            <a:off x="179512" y="908720"/>
            <a:ext cx="3975543" cy="4896544"/>
          </a:xfrm>
          <a:prstGeom prst="rect">
            <a:avLst/>
          </a:prstGeom>
          <a:noFill/>
        </p:spPr>
      </p:pic>
      <p:sp>
        <p:nvSpPr>
          <p:cNvPr id="3" name="2 - Ορθογώνιο"/>
          <p:cNvSpPr/>
          <p:nvPr/>
        </p:nvSpPr>
        <p:spPr>
          <a:xfrm>
            <a:off x="4139952" y="0"/>
            <a:ext cx="5004048" cy="4278094"/>
          </a:xfrm>
          <a:prstGeom prst="rect">
            <a:avLst/>
          </a:prstGeom>
        </p:spPr>
        <p:txBody>
          <a:bodyPr wrap="square">
            <a:spAutoFit/>
          </a:bodyPr>
          <a:lstStyle/>
          <a:p>
            <a:pPr algn="just"/>
            <a:r>
              <a:rPr lang="en-US" sz="1600" b="1" dirty="0" smtClean="0"/>
              <a:t>A surgical incision healing by primary intention contains a smorgasbord of growth factors that orchestrate orderly cellular proliferation and matrix synthesis. Some mediators made during this process—represented as “A” in the figure—act through cell surface receptors with intrinsic </a:t>
            </a:r>
            <a:r>
              <a:rPr lang="en-US" sz="1600" b="1" dirty="0" err="1" smtClean="0"/>
              <a:t>kinase</a:t>
            </a:r>
            <a:r>
              <a:rPr lang="en-US" sz="1600" b="1" dirty="0" smtClean="0"/>
              <a:t> activity (i.e., with the ability to </a:t>
            </a:r>
            <a:r>
              <a:rPr lang="en-US" sz="1600" b="1" dirty="0" err="1" smtClean="0"/>
              <a:t>phosphorylate</a:t>
            </a:r>
            <a:r>
              <a:rPr lang="en-US" sz="1600" b="1" dirty="0" smtClean="0"/>
              <a:t> select protein substrates).</a:t>
            </a:r>
          </a:p>
          <a:p>
            <a:pPr algn="just"/>
            <a:endParaRPr lang="en-US" sz="1600" dirty="0" smtClean="0"/>
          </a:p>
          <a:p>
            <a:pPr algn="just"/>
            <a:r>
              <a:rPr lang="en-US" sz="1600" dirty="0" smtClean="0"/>
              <a:t>1.What substance leads to endothelial cell </a:t>
            </a:r>
            <a:r>
              <a:rPr lang="en-US" sz="1600" dirty="0" err="1" smtClean="0"/>
              <a:t>mitogenesis</a:t>
            </a:r>
            <a:r>
              <a:rPr lang="en-US" sz="1600" dirty="0" smtClean="0"/>
              <a:t> with capillary proliferation and increased vascular permeability?</a:t>
            </a:r>
          </a:p>
          <a:p>
            <a:pPr algn="just"/>
            <a:endParaRPr lang="en-US" sz="1600" dirty="0" smtClean="0"/>
          </a:p>
          <a:p>
            <a:pPr algn="just"/>
            <a:r>
              <a:rPr lang="en-US" sz="1600" dirty="0" smtClean="0"/>
              <a:t>2.What substances can increase </a:t>
            </a:r>
            <a:r>
              <a:rPr lang="en-US" sz="1600" dirty="0" err="1" smtClean="0"/>
              <a:t>keratinocyte</a:t>
            </a:r>
            <a:r>
              <a:rPr lang="en-US" sz="1600" dirty="0" smtClean="0"/>
              <a:t> and fibroblast </a:t>
            </a:r>
            <a:r>
              <a:rPr lang="en-US" sz="1600" dirty="0" err="1" smtClean="0"/>
              <a:t>mitogenesis</a:t>
            </a:r>
            <a:r>
              <a:rPr lang="en-US" sz="1600" dirty="0" smtClean="0"/>
              <a:t>?</a:t>
            </a:r>
          </a:p>
          <a:p>
            <a:pPr algn="just"/>
            <a:endParaRPr lang="en-US" sz="1600" dirty="0" smtClean="0"/>
          </a:p>
          <a:p>
            <a:pPr algn="just"/>
            <a:r>
              <a:rPr lang="en-US" sz="1600" dirty="0" smtClean="0"/>
              <a:t>3.How do these extracellular molecules induce their intracellular effects?</a:t>
            </a:r>
            <a:endParaRPr lang="el-GR" sz="1600" dirty="0"/>
          </a:p>
        </p:txBody>
      </p:sp>
      <p:sp>
        <p:nvSpPr>
          <p:cNvPr id="4" name="3 - Ορθογώνιο"/>
          <p:cNvSpPr/>
          <p:nvPr/>
        </p:nvSpPr>
        <p:spPr>
          <a:xfrm>
            <a:off x="4211960" y="4365104"/>
            <a:ext cx="4932040" cy="2554545"/>
          </a:xfrm>
          <a:prstGeom prst="rect">
            <a:avLst/>
          </a:prstGeom>
        </p:spPr>
        <p:txBody>
          <a:bodyPr wrap="square">
            <a:spAutoFit/>
          </a:bodyPr>
          <a:lstStyle/>
          <a:p>
            <a:pPr algn="just"/>
            <a:r>
              <a:rPr lang="en-US" sz="1600" dirty="0" smtClean="0"/>
              <a:t>1.Vascular </a:t>
            </a:r>
            <a:r>
              <a:rPr lang="en-US" sz="1600" dirty="0" smtClean="0"/>
              <a:t>endothelial growth factor (VEGF)</a:t>
            </a:r>
          </a:p>
          <a:p>
            <a:pPr algn="just"/>
            <a:endParaRPr lang="en-US" sz="1600" dirty="0" smtClean="0"/>
          </a:p>
          <a:p>
            <a:pPr algn="just"/>
            <a:r>
              <a:rPr lang="en-US" sz="1600" dirty="0" smtClean="0"/>
              <a:t>2. Fibroblast </a:t>
            </a:r>
            <a:r>
              <a:rPr lang="en-US" sz="1600" dirty="0" smtClean="0"/>
              <a:t>growth factor and epidermal growth factor</a:t>
            </a:r>
          </a:p>
          <a:p>
            <a:pPr algn="just"/>
            <a:endParaRPr lang="en-US" sz="1600" dirty="0" smtClean="0"/>
          </a:p>
          <a:p>
            <a:pPr algn="just"/>
            <a:r>
              <a:rPr lang="en-US" sz="1600" dirty="0" smtClean="0"/>
              <a:t>3.Growth </a:t>
            </a:r>
            <a:r>
              <a:rPr lang="en-US" sz="1600" dirty="0" smtClean="0"/>
              <a:t>factors activate signal transduction pathways that modulate gene transcription. This occurs through the modification of transcription factors, thereby preventing their degradation or allowing their nuclear localization so that they can bind to nuclear DNA and enable the transcription of relevant </a:t>
            </a:r>
            <a:r>
              <a:rPr lang="en-US" sz="1600" dirty="0" err="1" smtClean="0"/>
              <a:t>effector</a:t>
            </a:r>
            <a:r>
              <a:rPr lang="en-US" sz="1600" dirty="0" smtClean="0"/>
              <a:t> genes.</a:t>
            </a:r>
            <a:endParaRPr lang="el-G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dissolve">
                                      <p:cBhvr>
                                        <p:cTn id="10" dur="500"/>
                                        <p:tgtEl>
                                          <p:spTgt spid="4">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dissolve">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esktop\Screenshot_8.jpg"/>
          <p:cNvPicPr>
            <a:picLocks noChangeAspect="1" noChangeArrowheads="1"/>
          </p:cNvPicPr>
          <p:nvPr/>
        </p:nvPicPr>
        <p:blipFill>
          <a:blip r:embed="rId2" cstate="print"/>
          <a:srcRect/>
          <a:stretch>
            <a:fillRect/>
          </a:stretch>
        </p:blipFill>
        <p:spPr bwMode="auto">
          <a:xfrm>
            <a:off x="179512" y="548680"/>
            <a:ext cx="3552620" cy="5674965"/>
          </a:xfrm>
          <a:prstGeom prst="rect">
            <a:avLst/>
          </a:prstGeom>
          <a:noFill/>
        </p:spPr>
      </p:pic>
      <p:sp>
        <p:nvSpPr>
          <p:cNvPr id="3" name="2 - Ορθογώνιο"/>
          <p:cNvSpPr/>
          <p:nvPr/>
        </p:nvSpPr>
        <p:spPr>
          <a:xfrm>
            <a:off x="3779912" y="0"/>
            <a:ext cx="5364088" cy="3754874"/>
          </a:xfrm>
          <a:prstGeom prst="rect">
            <a:avLst/>
          </a:prstGeom>
        </p:spPr>
        <p:txBody>
          <a:bodyPr wrap="square">
            <a:spAutoFit/>
          </a:bodyPr>
          <a:lstStyle/>
          <a:p>
            <a:pPr algn="just"/>
            <a:r>
              <a:rPr lang="en-US" sz="2000" b="1" dirty="0" smtClean="0"/>
              <a:t>A substance acts via the receptor mechanism diagrammed. Subsequently, there is tachycardia, perspiration, decreased bowel peristalsis, and </a:t>
            </a:r>
            <a:r>
              <a:rPr lang="en-US" sz="2000" b="1" dirty="0" err="1" smtClean="0"/>
              <a:t>mydriasis</a:t>
            </a:r>
            <a:r>
              <a:rPr lang="en-US" sz="2000" b="1" dirty="0" smtClean="0"/>
              <a:t>.</a:t>
            </a:r>
          </a:p>
          <a:p>
            <a:pPr algn="just"/>
            <a:endParaRPr lang="en-US" sz="2000" dirty="0" smtClean="0"/>
          </a:p>
          <a:p>
            <a:pPr algn="just"/>
            <a:r>
              <a:rPr lang="en-US" sz="2000" dirty="0" smtClean="0"/>
              <a:t>1.What hormone action is described?</a:t>
            </a:r>
          </a:p>
          <a:p>
            <a:pPr algn="just"/>
            <a:r>
              <a:rPr lang="en-US" sz="2000" dirty="0" smtClean="0"/>
              <a:t>2.What inactive protein is exchanged for the active form in this pathway?</a:t>
            </a:r>
          </a:p>
          <a:p>
            <a:pPr algn="just"/>
            <a:r>
              <a:rPr lang="en-US" sz="2000" dirty="0" smtClean="0"/>
              <a:t>3.In addition to </a:t>
            </a:r>
            <a:r>
              <a:rPr lang="en-US" sz="2000" dirty="0" err="1" smtClean="0"/>
              <a:t>cAMP</a:t>
            </a:r>
            <a:r>
              <a:rPr lang="en-US" sz="2000" dirty="0" smtClean="0"/>
              <a:t>, what second messenger ion can be released through the action of activated G proteins?</a:t>
            </a:r>
          </a:p>
          <a:p>
            <a:endParaRPr lang="en-US" dirty="0"/>
          </a:p>
        </p:txBody>
      </p:sp>
      <p:sp>
        <p:nvSpPr>
          <p:cNvPr id="4" name="3 - Ορθογώνιο"/>
          <p:cNvSpPr/>
          <p:nvPr/>
        </p:nvSpPr>
        <p:spPr>
          <a:xfrm>
            <a:off x="3779912" y="3861048"/>
            <a:ext cx="5364088" cy="2862322"/>
          </a:xfrm>
          <a:prstGeom prst="rect">
            <a:avLst/>
          </a:prstGeom>
        </p:spPr>
        <p:txBody>
          <a:bodyPr wrap="square">
            <a:spAutoFit/>
          </a:bodyPr>
          <a:lstStyle/>
          <a:p>
            <a:pPr algn="just"/>
            <a:r>
              <a:rPr lang="en-US" sz="2000" dirty="0" smtClean="0"/>
              <a:t>1.Catecholamines </a:t>
            </a:r>
            <a:r>
              <a:rPr lang="en-US" sz="2000" dirty="0" smtClean="0"/>
              <a:t>(epinephrine and </a:t>
            </a:r>
            <a:r>
              <a:rPr lang="en-US" sz="2000" dirty="0" err="1" smtClean="0"/>
              <a:t>norepinephrine</a:t>
            </a:r>
            <a:r>
              <a:rPr lang="en-US" sz="2000" dirty="0" smtClean="0"/>
              <a:t>).</a:t>
            </a:r>
          </a:p>
          <a:p>
            <a:pPr algn="just"/>
            <a:r>
              <a:rPr lang="en-US" sz="2000" dirty="0" smtClean="0"/>
              <a:t>2.GDP </a:t>
            </a:r>
            <a:r>
              <a:rPr lang="en-US" sz="2000" dirty="0" smtClean="0"/>
              <a:t>in the inactive protein is exchanged for GTP, which leads to G protein activation. Increased </a:t>
            </a:r>
            <a:r>
              <a:rPr lang="en-US" sz="2000" dirty="0" err="1" smtClean="0"/>
              <a:t>cAMP</a:t>
            </a:r>
            <a:r>
              <a:rPr lang="en-US" sz="2000" dirty="0" smtClean="0"/>
              <a:t> production is one associated downstream effect.</a:t>
            </a:r>
          </a:p>
          <a:p>
            <a:pPr algn="just"/>
            <a:r>
              <a:rPr lang="en-US" sz="2000" dirty="0" smtClean="0"/>
              <a:t>3.Inositol </a:t>
            </a:r>
            <a:r>
              <a:rPr lang="en-US" sz="2000" dirty="0" smtClean="0"/>
              <a:t>1,4,5-triphosphate (IP3) induces the release of calcium from endoplasmic reticulum stores.</a:t>
            </a:r>
            <a:endParaRPr lang="el-G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Screenshot_9.jpg"/>
          <p:cNvPicPr>
            <a:picLocks noChangeAspect="1" noChangeArrowheads="1"/>
          </p:cNvPicPr>
          <p:nvPr/>
        </p:nvPicPr>
        <p:blipFill>
          <a:blip r:embed="rId2" cstate="print"/>
          <a:srcRect/>
          <a:stretch>
            <a:fillRect/>
          </a:stretch>
        </p:blipFill>
        <p:spPr bwMode="auto">
          <a:xfrm>
            <a:off x="179512" y="116632"/>
            <a:ext cx="3638550" cy="6581775"/>
          </a:xfrm>
          <a:prstGeom prst="rect">
            <a:avLst/>
          </a:prstGeom>
          <a:noFill/>
        </p:spPr>
      </p:pic>
      <p:sp>
        <p:nvSpPr>
          <p:cNvPr id="3" name="2 - Ορθογώνιο"/>
          <p:cNvSpPr/>
          <p:nvPr/>
        </p:nvSpPr>
        <p:spPr>
          <a:xfrm>
            <a:off x="3851920" y="0"/>
            <a:ext cx="5292080" cy="2800767"/>
          </a:xfrm>
          <a:prstGeom prst="rect">
            <a:avLst/>
          </a:prstGeom>
        </p:spPr>
        <p:txBody>
          <a:bodyPr wrap="square">
            <a:spAutoFit/>
          </a:bodyPr>
          <a:lstStyle/>
          <a:p>
            <a:pPr algn="just"/>
            <a:r>
              <a:rPr lang="en-US" sz="1600" b="1" dirty="0" smtClean="0"/>
              <a:t>One week after an uncomplicated laparoscopic hernia repair, a 37-year-old pathologist elects to have the healing incision site biopsied for educational purposes. The microscopic appearance is shown.</a:t>
            </a:r>
          </a:p>
          <a:p>
            <a:pPr algn="just"/>
            <a:endParaRPr lang="en-US" sz="1600" dirty="0" smtClean="0"/>
          </a:p>
          <a:p>
            <a:pPr algn="just"/>
            <a:r>
              <a:rPr lang="en-US" sz="1600" dirty="0" smtClean="0"/>
              <a:t>1.What is wound strength at 1 week? What is wound strength at 2 to 3 months?</a:t>
            </a:r>
          </a:p>
          <a:p>
            <a:pPr algn="just"/>
            <a:r>
              <a:rPr lang="en-US" sz="1600" dirty="0" smtClean="0"/>
              <a:t>2.What enzymes are responsible for wound remodeling?</a:t>
            </a:r>
          </a:p>
          <a:p>
            <a:pPr algn="just"/>
            <a:r>
              <a:rPr lang="en-US" sz="1600" dirty="0" smtClean="0"/>
              <a:t>3.What vitamin deficiency delays this process?</a:t>
            </a:r>
          </a:p>
          <a:p>
            <a:pPr algn="just"/>
            <a:r>
              <a:rPr lang="en-US" sz="1600" dirty="0" smtClean="0"/>
              <a:t>4.What hormone delays this process?</a:t>
            </a:r>
          </a:p>
          <a:p>
            <a:pPr algn="just"/>
            <a:r>
              <a:rPr lang="en-US" sz="1600" dirty="0" smtClean="0"/>
              <a:t>5.What matrix components are poorly regenerated?</a:t>
            </a:r>
            <a:endParaRPr lang="el-GR" sz="1600" dirty="0"/>
          </a:p>
        </p:txBody>
      </p:sp>
      <p:sp>
        <p:nvSpPr>
          <p:cNvPr id="4" name="3 - Ορθογώνιο"/>
          <p:cNvSpPr/>
          <p:nvPr/>
        </p:nvSpPr>
        <p:spPr>
          <a:xfrm>
            <a:off x="3851920" y="2780928"/>
            <a:ext cx="5292080" cy="4031873"/>
          </a:xfrm>
          <a:prstGeom prst="rect">
            <a:avLst/>
          </a:prstGeom>
        </p:spPr>
        <p:txBody>
          <a:bodyPr wrap="square">
            <a:spAutoFit/>
          </a:bodyPr>
          <a:lstStyle/>
          <a:p>
            <a:pPr algn="just"/>
            <a:r>
              <a:rPr lang="en-US" sz="1600" dirty="0" smtClean="0"/>
              <a:t>With suture removal at 1 week, wound strength is 10%; 70% to 80% of </a:t>
            </a:r>
            <a:r>
              <a:rPr lang="en-US" sz="1600" dirty="0" err="1" smtClean="0"/>
              <a:t>pretrauma</a:t>
            </a:r>
            <a:r>
              <a:rPr lang="en-US" sz="1600" dirty="0" smtClean="0"/>
              <a:t> strength is achieved after 2 to 3 months.</a:t>
            </a:r>
          </a:p>
          <a:p>
            <a:pPr algn="just"/>
            <a:endParaRPr lang="en-US" sz="1600" dirty="0" smtClean="0"/>
          </a:p>
          <a:p>
            <a:pPr algn="just"/>
            <a:r>
              <a:rPr lang="en-US" sz="1600" b="1" dirty="0" err="1" smtClean="0"/>
              <a:t>Metalloproteinases</a:t>
            </a:r>
            <a:r>
              <a:rPr lang="en-US" sz="1600" dirty="0" smtClean="0"/>
              <a:t> (</a:t>
            </a:r>
            <a:r>
              <a:rPr lang="en-US" sz="1600" dirty="0" err="1" smtClean="0"/>
              <a:t>collagenases</a:t>
            </a:r>
            <a:r>
              <a:rPr lang="en-US" sz="1600" dirty="0" smtClean="0"/>
              <a:t>, </a:t>
            </a:r>
            <a:r>
              <a:rPr lang="en-US" sz="1600" dirty="0" err="1" smtClean="0"/>
              <a:t>gelatinases</a:t>
            </a:r>
            <a:r>
              <a:rPr lang="en-US" sz="1600" dirty="0" smtClean="0"/>
              <a:t>, </a:t>
            </a:r>
            <a:r>
              <a:rPr lang="en-US" sz="1600" dirty="0" err="1" smtClean="0"/>
              <a:t>stromelysins</a:t>
            </a:r>
            <a:r>
              <a:rPr lang="en-US" sz="1600" dirty="0" smtClean="0"/>
              <a:t>, and membrane-bound forms).</a:t>
            </a:r>
          </a:p>
          <a:p>
            <a:pPr algn="just"/>
            <a:endParaRPr lang="en-US" sz="1600" dirty="0" smtClean="0"/>
          </a:p>
          <a:p>
            <a:pPr algn="just"/>
            <a:r>
              <a:rPr lang="en-US" sz="1600" b="1" dirty="0" smtClean="0"/>
              <a:t>Vitamin C</a:t>
            </a:r>
            <a:r>
              <a:rPr lang="en-US" sz="1600" dirty="0" smtClean="0"/>
              <a:t> (ascorbic acid) promotes the hydroxylation of </a:t>
            </a:r>
            <a:r>
              <a:rPr lang="en-US" sz="1600" dirty="0" err="1" smtClean="0"/>
              <a:t>procollagen</a:t>
            </a:r>
            <a:r>
              <a:rPr lang="en-US" sz="1600" dirty="0" smtClean="0"/>
              <a:t>. Deficiency of this vitamin (scurvy) leads to poorly healing wounds.</a:t>
            </a:r>
          </a:p>
          <a:p>
            <a:pPr algn="just"/>
            <a:endParaRPr lang="en-US" sz="1600" dirty="0" smtClean="0"/>
          </a:p>
          <a:p>
            <a:pPr algn="just"/>
            <a:r>
              <a:rPr lang="en-US" sz="1600" i="1" dirty="0" err="1" smtClean="0"/>
              <a:t>Glucocorticoids</a:t>
            </a:r>
            <a:r>
              <a:rPr lang="en-US" sz="1600" dirty="0" smtClean="0"/>
              <a:t> such as </a:t>
            </a:r>
            <a:r>
              <a:rPr lang="en-US" sz="1600" dirty="0" err="1" smtClean="0"/>
              <a:t>cortisol</a:t>
            </a:r>
            <a:r>
              <a:rPr lang="en-US" sz="1600" dirty="0" smtClean="0"/>
              <a:t> impede wound healing, largely by attenuating the activation of macrophages.</a:t>
            </a:r>
          </a:p>
          <a:p>
            <a:pPr algn="just"/>
            <a:endParaRPr lang="en-US" sz="1600" dirty="0" smtClean="0"/>
          </a:p>
          <a:p>
            <a:pPr algn="just"/>
            <a:r>
              <a:rPr lang="en-US" sz="1600" dirty="0" smtClean="0"/>
              <a:t>Basement membrane scaffolding may not be perfectly regenerated, which can lead to imperfect </a:t>
            </a:r>
            <a:r>
              <a:rPr lang="en-US" sz="1600" dirty="0" err="1" smtClean="0"/>
              <a:t>epithelialization</a:t>
            </a:r>
            <a:r>
              <a:rPr lang="en-US" sz="1600" dirty="0" smtClean="0"/>
              <a:t>. Elastic fibers are also lost, so the scar is less distensible.</a:t>
            </a:r>
            <a:endParaRPr lang="el-G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2505</Words>
  <Application>Microsoft Office PowerPoint</Application>
  <PresentationFormat>Προβολή στην οθόνη (4:3)</PresentationFormat>
  <Paragraphs>137</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14</cp:revision>
  <dcterms:created xsi:type="dcterms:W3CDTF">2024-02-17T08:47:18Z</dcterms:created>
  <dcterms:modified xsi:type="dcterms:W3CDTF">2024-02-27T12:55:30Z</dcterms:modified>
</cp:coreProperties>
</file>