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8" r:id="rId2"/>
    <p:sldId id="395" r:id="rId3"/>
    <p:sldId id="313" r:id="rId4"/>
    <p:sldId id="385" r:id="rId5"/>
    <p:sldId id="394" r:id="rId6"/>
    <p:sldId id="383" r:id="rId7"/>
    <p:sldId id="384" r:id="rId8"/>
    <p:sldId id="379" r:id="rId9"/>
    <p:sldId id="257" r:id="rId10"/>
    <p:sldId id="259" r:id="rId11"/>
    <p:sldId id="260" r:id="rId12"/>
    <p:sldId id="342" r:id="rId13"/>
    <p:sldId id="343" r:id="rId14"/>
    <p:sldId id="344" r:id="rId15"/>
    <p:sldId id="387" r:id="rId16"/>
    <p:sldId id="386" r:id="rId17"/>
    <p:sldId id="347" r:id="rId18"/>
    <p:sldId id="265" r:id="rId19"/>
    <p:sldId id="346" r:id="rId20"/>
    <p:sldId id="345" r:id="rId21"/>
    <p:sldId id="261" r:id="rId22"/>
    <p:sldId id="263" r:id="rId23"/>
    <p:sldId id="351" r:id="rId24"/>
    <p:sldId id="336" r:id="rId25"/>
    <p:sldId id="337" r:id="rId26"/>
    <p:sldId id="340" r:id="rId27"/>
    <p:sldId id="338" r:id="rId28"/>
    <p:sldId id="339" r:id="rId29"/>
    <p:sldId id="266" r:id="rId30"/>
    <p:sldId id="267" r:id="rId31"/>
    <p:sldId id="349" r:id="rId32"/>
    <p:sldId id="369" r:id="rId33"/>
    <p:sldId id="370" r:id="rId34"/>
    <p:sldId id="371" r:id="rId35"/>
    <p:sldId id="373" r:id="rId36"/>
    <p:sldId id="375" r:id="rId37"/>
    <p:sldId id="376" r:id="rId38"/>
    <p:sldId id="374" r:id="rId39"/>
    <p:sldId id="372" r:id="rId40"/>
    <p:sldId id="341" r:id="rId41"/>
    <p:sldId id="274" r:id="rId42"/>
    <p:sldId id="272" r:id="rId43"/>
    <p:sldId id="396" r:id="rId44"/>
    <p:sldId id="273" r:id="rId45"/>
    <p:sldId id="388" r:id="rId46"/>
    <p:sldId id="367" r:id="rId47"/>
    <p:sldId id="368" r:id="rId48"/>
    <p:sldId id="389" r:id="rId49"/>
    <p:sldId id="262" r:id="rId50"/>
    <p:sldId id="269" r:id="rId51"/>
    <p:sldId id="270" r:id="rId52"/>
    <p:sldId id="271" r:id="rId53"/>
    <p:sldId id="276" r:id="rId54"/>
    <p:sldId id="277" r:id="rId55"/>
    <p:sldId id="278" r:id="rId56"/>
    <p:sldId id="279" r:id="rId57"/>
    <p:sldId id="275" r:id="rId58"/>
    <p:sldId id="292" r:id="rId59"/>
    <p:sldId id="288" r:id="rId60"/>
    <p:sldId id="289" r:id="rId61"/>
    <p:sldId id="293" r:id="rId62"/>
    <p:sldId id="294" r:id="rId63"/>
    <p:sldId id="390" r:id="rId64"/>
    <p:sldId id="295" r:id="rId65"/>
    <p:sldId id="297" r:id="rId66"/>
    <p:sldId id="348" r:id="rId67"/>
    <p:sldId id="334" r:id="rId68"/>
    <p:sldId id="315" r:id="rId69"/>
    <p:sldId id="314" r:id="rId70"/>
    <p:sldId id="391" r:id="rId71"/>
    <p:sldId id="392" r:id="rId72"/>
    <p:sldId id="393" r:id="rId73"/>
    <p:sldId id="312" r:id="rId74"/>
    <p:sldId id="335" r:id="rId75"/>
    <p:sldId id="316" r:id="rId76"/>
    <p:sldId id="350" r:id="rId77"/>
    <p:sldId id="319" r:id="rId78"/>
    <p:sldId id="320" r:id="rId79"/>
    <p:sldId id="321" r:id="rId80"/>
    <p:sldId id="323" r:id="rId81"/>
    <p:sldId id="352" r:id="rId82"/>
    <p:sldId id="353" r:id="rId83"/>
    <p:sldId id="354" r:id="rId84"/>
    <p:sldId id="355" r:id="rId85"/>
    <p:sldId id="356" r:id="rId86"/>
    <p:sldId id="357" r:id="rId87"/>
    <p:sldId id="358" r:id="rId88"/>
    <p:sldId id="324" r:id="rId89"/>
    <p:sldId id="331" r:id="rId90"/>
    <p:sldId id="328" r:id="rId91"/>
    <p:sldId id="325" r:id="rId92"/>
    <p:sldId id="326" r:id="rId93"/>
    <p:sldId id="327" r:id="rId94"/>
    <p:sldId id="329" r:id="rId95"/>
    <p:sldId id="330" r:id="rId96"/>
    <p:sldId id="377" r:id="rId9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19B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94" y="-150"/>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28F59538-B66D-46F8-A362-9ABE4ACAD019}" type="datetimeFigureOut">
              <a:rPr lang="el-GR" smtClean="0"/>
              <a:pPr/>
              <a:t>13/12/2017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5299D62-3B2E-4F33-BF2B-17CEFC248E1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8F59538-B66D-46F8-A362-9ABE4ACAD019}" type="datetimeFigureOut">
              <a:rPr lang="el-GR" smtClean="0"/>
              <a:pPr/>
              <a:t>13/12/2017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5299D62-3B2E-4F33-BF2B-17CEFC248E1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8F59538-B66D-46F8-A362-9ABE4ACAD019}" type="datetimeFigureOut">
              <a:rPr lang="el-GR" smtClean="0"/>
              <a:pPr/>
              <a:t>13/12/2017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5299D62-3B2E-4F33-BF2B-17CEFC248E1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8F59538-B66D-46F8-A362-9ABE4ACAD019}" type="datetimeFigureOut">
              <a:rPr lang="el-GR" smtClean="0"/>
              <a:pPr/>
              <a:t>13/12/2017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5299D62-3B2E-4F33-BF2B-17CEFC248E1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F59538-B66D-46F8-A362-9ABE4ACAD019}" type="datetimeFigureOut">
              <a:rPr lang="el-GR" smtClean="0"/>
              <a:pPr/>
              <a:t>13/12/2017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5299D62-3B2E-4F33-BF2B-17CEFC248E1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28F59538-B66D-46F8-A362-9ABE4ACAD019}" type="datetimeFigureOut">
              <a:rPr lang="el-GR" smtClean="0"/>
              <a:pPr/>
              <a:t>13/12/2017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5299D62-3B2E-4F33-BF2B-17CEFC248E1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28F59538-B66D-46F8-A362-9ABE4ACAD019}" type="datetimeFigureOut">
              <a:rPr lang="el-GR" smtClean="0"/>
              <a:pPr/>
              <a:t>13/12/2017</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5299D62-3B2E-4F33-BF2B-17CEFC248E1B}"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28F59538-B66D-46F8-A362-9ABE4ACAD019}" type="datetimeFigureOut">
              <a:rPr lang="el-GR" smtClean="0"/>
              <a:pPr/>
              <a:t>13/12/2017</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5299D62-3B2E-4F33-BF2B-17CEFC248E1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59538-B66D-46F8-A362-9ABE4ACAD019}" type="datetimeFigureOut">
              <a:rPr lang="el-GR" smtClean="0"/>
              <a:pPr/>
              <a:t>13/12/2017</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5299D62-3B2E-4F33-BF2B-17CEFC248E1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F59538-B66D-46F8-A362-9ABE4ACAD019}" type="datetimeFigureOut">
              <a:rPr lang="el-GR" smtClean="0"/>
              <a:pPr/>
              <a:t>13/12/2017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5299D62-3B2E-4F33-BF2B-17CEFC248E1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F59538-B66D-46F8-A362-9ABE4ACAD019}" type="datetimeFigureOut">
              <a:rPr lang="el-GR" smtClean="0"/>
              <a:pPr/>
              <a:t>13/12/2017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5299D62-3B2E-4F33-BF2B-17CEFC248E1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59538-B66D-46F8-A362-9ABE4ACAD019}" type="datetimeFigureOut">
              <a:rPr lang="el-GR" smtClean="0"/>
              <a:pPr/>
              <a:t>13/12/2017</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299D62-3B2E-4F33-BF2B-17CEFC248E1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8.xml"/><Relationship Id="rId1" Type="http://schemas.openxmlformats.org/officeDocument/2006/relationships/vmlDrawing" Target="../drawings/vmlDrawing3.v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8.xml"/><Relationship Id="rId1" Type="http://schemas.openxmlformats.org/officeDocument/2006/relationships/vmlDrawing" Target="../drawings/vmlDrawing4.v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8.xml"/><Relationship Id="rId1" Type="http://schemas.openxmlformats.org/officeDocument/2006/relationships/vmlDrawing" Target="../drawings/vmlDrawing7.v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vmlDrawing" Target="../drawings/vmlDrawing10.v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slideLayout" Target="../slideLayouts/slideLayout6.xml"/><Relationship Id="rId1" Type="http://schemas.openxmlformats.org/officeDocument/2006/relationships/vmlDrawing" Target="../drawings/vmlDrawing19.vml"/><Relationship Id="rId4" Type="http://schemas.openxmlformats.org/officeDocument/2006/relationships/image" Target="../media/image37.gif"/></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mlDrawing" Target="../drawings/vmlDrawing22.v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mlDrawing" Target="../drawings/vmlDrawing23.v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mlDrawing" Target="../drawings/vmlDrawing24.v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mlDrawing" Target="../drawings/vmlDrawing25.v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8.xml"/><Relationship Id="rId1" Type="http://schemas.openxmlformats.org/officeDocument/2006/relationships/vmlDrawing" Target="../drawings/vmlDrawing26.v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vmlDrawing" Target="../drawings/vmlDrawing27.v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vmlDrawing" Target="../drawings/vmlDrawing28.v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vmlDrawing" Target="../drawings/vmlDrawing29.v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6.xml"/><Relationship Id="rId1" Type="http://schemas.openxmlformats.org/officeDocument/2006/relationships/vmlDrawing" Target="../drawings/vmlDrawing30.v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vmlDrawing" Target="../drawings/vmlDrawing31.v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xml"/><Relationship Id="rId4" Type="http://schemas.openxmlformats.org/officeDocument/2006/relationships/image" Target="../media/image78.jpeg"/></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6.xml"/><Relationship Id="rId1" Type="http://schemas.openxmlformats.org/officeDocument/2006/relationships/vmlDrawing" Target="../drawings/vmlDrawing32.v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8.xml"/><Relationship Id="rId1" Type="http://schemas.openxmlformats.org/officeDocument/2006/relationships/vmlDrawing" Target="../drawings/vmlDrawing33.vml"/></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vmlDrawing" Target="../drawings/vmlDrawing34.vml"/></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8.xml"/><Relationship Id="rId1" Type="http://schemas.openxmlformats.org/officeDocument/2006/relationships/vmlDrawing" Target="../drawings/vmlDrawing35.vml"/></Relationships>
</file>

<file path=ppt/slides/_rels/slide8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8.xml"/><Relationship Id="rId1" Type="http://schemas.openxmlformats.org/officeDocument/2006/relationships/vmlDrawing" Target="../drawings/vmlDrawing36.vml"/></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6.xml"/><Relationship Id="rId1" Type="http://schemas.openxmlformats.org/officeDocument/2006/relationships/vmlDrawing" Target="../drawings/vmlDrawing37.vml"/><Relationship Id="rId4" Type="http://schemas.openxmlformats.org/officeDocument/2006/relationships/image" Target="../media/image101.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8.xml"/><Relationship Id="rId1" Type="http://schemas.openxmlformats.org/officeDocument/2006/relationships/vmlDrawing" Target="../drawings/vmlDrawing1.v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6.xml"/><Relationship Id="rId1" Type="http://schemas.openxmlformats.org/officeDocument/2006/relationships/vmlDrawing" Target="../drawings/vmlDrawing38.vml"/></Relationships>
</file>

<file path=ppt/slides/_rels/slide9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9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0" y="0"/>
            <a:ext cx="9144000" cy="2428868"/>
          </a:xfrm>
          <a:prstGeom prst="rect">
            <a:avLst/>
          </a:prstGeom>
        </p:spPr>
        <p:txBody>
          <a:bodyPr>
            <a:normAutofit fontScale="25000" lnSpcReduction="20000"/>
          </a:bodyPr>
          <a:lstStyle/>
          <a:p>
            <a:pPr lvl="0" algn="ctr">
              <a:spcBef>
                <a:spcPct val="0"/>
              </a:spcBef>
              <a:defRPr/>
            </a:pPr>
            <a:r>
              <a:rPr lang="el-GR" sz="6400" b="1" spc="300" dirty="0" smtClean="0">
                <a:solidFill>
                  <a:schemeClr val="tx2">
                    <a:lumMod val="75000"/>
                  </a:schemeClr>
                </a:solidFill>
                <a:effectLst>
                  <a:outerShdw blurRad="50800" dist="38100" dir="10800000" algn="r" rotWithShape="0">
                    <a:prstClr val="black">
                      <a:alpha val="40000"/>
                    </a:prstClr>
                  </a:outerShdw>
                </a:effectLst>
                <a:latin typeface="+mj-lt"/>
                <a:ea typeface="+mj-ea"/>
                <a:cs typeface="+mj-cs"/>
              </a:rPr>
              <a:t>ΕΚΠΑΙΔΕΥΤΙΚΕΣ ΣΥΝΑΝΤΗΣΕΙΣ Ε.Ε.Π.Α. 2017-18</a:t>
            </a:r>
          </a:p>
          <a:p>
            <a:pPr lvl="0" algn="ctr">
              <a:spcBef>
                <a:spcPct val="0"/>
              </a:spcBef>
              <a:defRPr/>
            </a:pPr>
            <a:r>
              <a:rPr lang="el-GR" sz="6400" b="1" spc="300" dirty="0" smtClean="0">
                <a:solidFill>
                  <a:schemeClr val="tx2">
                    <a:lumMod val="75000"/>
                  </a:schemeClr>
                </a:solidFill>
                <a:effectLst>
                  <a:outerShdw blurRad="50800" dist="38100" dir="10800000" algn="r" rotWithShape="0">
                    <a:prstClr val="black">
                      <a:alpha val="40000"/>
                    </a:prstClr>
                  </a:outerShdw>
                </a:effectLst>
                <a:latin typeface="+mj-lt"/>
                <a:ea typeface="+mj-ea"/>
                <a:cs typeface="+mj-cs"/>
              </a:rPr>
              <a:t>ΟΥΡΟΓΕΝΝΗΤΙΚΟ ΣΥΣΤΗΜΑ - 13.12.2017</a:t>
            </a:r>
          </a:p>
          <a:p>
            <a:pPr lvl="0" algn="ctr">
              <a:spcBef>
                <a:spcPct val="0"/>
              </a:spcBef>
              <a:defRPr/>
            </a:pPr>
            <a:endParaRPr lang="el-GR" sz="6400" b="1" spc="300" dirty="0" smtClean="0">
              <a:solidFill>
                <a:schemeClr val="tx2">
                  <a:lumMod val="75000"/>
                </a:schemeClr>
              </a:solidFill>
              <a:effectLst>
                <a:outerShdw blurRad="50800" dist="38100" dir="10800000" algn="r" rotWithShape="0">
                  <a:prstClr val="black">
                    <a:alpha val="40000"/>
                  </a:prstClr>
                </a:outerShdw>
              </a:effectLst>
              <a:latin typeface="+mj-lt"/>
              <a:ea typeface="+mj-ea"/>
              <a:cs typeface="+mj-cs"/>
            </a:endParaRPr>
          </a:p>
          <a:p>
            <a:pPr lvl="0" algn="ctr">
              <a:spcBef>
                <a:spcPct val="0"/>
              </a:spcBef>
              <a:defRPr/>
            </a:pPr>
            <a:r>
              <a:rPr lang="el-GR" sz="8000" b="1" spc="300" dirty="0" smtClean="0">
                <a:solidFill>
                  <a:schemeClr val="tx2">
                    <a:lumMod val="75000"/>
                  </a:schemeClr>
                </a:solidFill>
                <a:effectLst>
                  <a:outerShdw blurRad="50800" dist="38100" dir="10800000" algn="r" rotWithShape="0">
                    <a:prstClr val="black">
                      <a:alpha val="40000"/>
                    </a:prstClr>
                  </a:outerShdw>
                </a:effectLst>
                <a:latin typeface="+mj-lt"/>
                <a:ea typeface="+mj-ea"/>
                <a:cs typeface="+mj-cs"/>
              </a:rPr>
              <a:t>ΙΣΤΟΛΟΓΙΚΗ ΤΑΞΙΝΟΜΗΣΗ ΚΑΤΑ </a:t>
            </a:r>
            <a:r>
              <a:rPr lang="en-US" sz="8000" b="1" spc="300" dirty="0" smtClean="0">
                <a:solidFill>
                  <a:schemeClr val="tx2">
                    <a:lumMod val="75000"/>
                  </a:schemeClr>
                </a:solidFill>
                <a:effectLst>
                  <a:outerShdw blurRad="50800" dist="38100" dir="10800000" algn="r" rotWithShape="0">
                    <a:prstClr val="black">
                      <a:alpha val="40000"/>
                    </a:prstClr>
                  </a:outerShdw>
                </a:effectLst>
                <a:latin typeface="+mj-lt"/>
                <a:ea typeface="+mj-ea"/>
                <a:cs typeface="+mj-cs"/>
              </a:rPr>
              <a:t>GLEASON</a:t>
            </a:r>
            <a:r>
              <a:rPr lang="el-GR" sz="8000" b="1" spc="300" dirty="0" smtClean="0">
                <a:solidFill>
                  <a:schemeClr val="tx2">
                    <a:lumMod val="75000"/>
                  </a:schemeClr>
                </a:solidFill>
                <a:effectLst>
                  <a:outerShdw blurRad="50800" dist="38100" dir="10800000" algn="r" rotWithShape="0">
                    <a:prstClr val="black">
                      <a:alpha val="40000"/>
                    </a:prstClr>
                  </a:outerShdw>
                </a:effectLst>
                <a:latin typeface="+mj-lt"/>
                <a:ea typeface="+mj-ea"/>
                <a:cs typeface="+mj-cs"/>
              </a:rPr>
              <a:t> ΤΩΝ</a:t>
            </a:r>
            <a:r>
              <a:rPr lang="en-US" sz="8000" b="1" spc="300" dirty="0" smtClean="0">
                <a:solidFill>
                  <a:schemeClr val="tx2">
                    <a:lumMod val="75000"/>
                  </a:schemeClr>
                </a:solidFill>
                <a:effectLst>
                  <a:outerShdw blurRad="50800" dist="38100" dir="10800000" algn="r" rotWithShape="0">
                    <a:prstClr val="black">
                      <a:alpha val="40000"/>
                    </a:prstClr>
                  </a:outerShdw>
                </a:effectLst>
                <a:latin typeface="+mj-lt"/>
                <a:ea typeface="+mj-ea"/>
                <a:cs typeface="+mj-cs"/>
              </a:rPr>
              <a:t> </a:t>
            </a:r>
            <a:r>
              <a:rPr lang="el-GR" sz="8000" b="1" spc="300" dirty="0" smtClean="0">
                <a:solidFill>
                  <a:schemeClr val="tx2">
                    <a:lumMod val="75000"/>
                  </a:schemeClr>
                </a:solidFill>
                <a:effectLst>
                  <a:outerShdw blurRad="50800" dist="38100" dir="10800000" algn="r" rotWithShape="0">
                    <a:prstClr val="black">
                      <a:alpha val="40000"/>
                    </a:prstClr>
                  </a:outerShdw>
                </a:effectLst>
                <a:latin typeface="+mj-lt"/>
                <a:ea typeface="+mj-ea"/>
                <a:cs typeface="+mj-cs"/>
              </a:rPr>
              <a:t>ΠΡΟΤΥΠΩΝ</a:t>
            </a:r>
          </a:p>
          <a:p>
            <a:pPr lvl="0" algn="ctr">
              <a:spcBef>
                <a:spcPct val="0"/>
              </a:spcBef>
              <a:defRPr/>
            </a:pPr>
            <a:r>
              <a:rPr lang="el-GR" sz="8000" b="1" spc="300" dirty="0" smtClean="0">
                <a:solidFill>
                  <a:schemeClr val="tx2">
                    <a:lumMod val="75000"/>
                  </a:schemeClr>
                </a:solidFill>
                <a:effectLst>
                  <a:outerShdw blurRad="50800" dist="38100" dir="10800000" algn="r" rotWithShape="0">
                    <a:prstClr val="black">
                      <a:alpha val="40000"/>
                    </a:prstClr>
                  </a:outerShdw>
                </a:effectLst>
                <a:latin typeface="+mj-lt"/>
                <a:ea typeface="+mj-ea"/>
                <a:cs typeface="+mj-cs"/>
              </a:rPr>
              <a:t> ΤΟΥ ΑΔΕΝΟΚΑΡΚΙΝΩΜΑΤΟΣ ΤΟΥ ΠΡΟΣΤΑΤΗ ΑΔΕΝΑ.</a:t>
            </a:r>
          </a:p>
          <a:p>
            <a:pPr lvl="0" algn="ctr">
              <a:spcBef>
                <a:spcPct val="0"/>
              </a:spcBef>
              <a:defRPr/>
            </a:pPr>
            <a:r>
              <a:rPr lang="el-GR" sz="8000" b="1" spc="300" dirty="0" smtClean="0">
                <a:solidFill>
                  <a:schemeClr val="tx2">
                    <a:lumMod val="75000"/>
                  </a:schemeClr>
                </a:solidFill>
                <a:effectLst>
                  <a:outerShdw blurRad="50800" dist="38100" dir="10800000" algn="r" rotWithShape="0">
                    <a:prstClr val="black">
                      <a:alpha val="40000"/>
                    </a:prstClr>
                  </a:outerShdw>
                </a:effectLst>
                <a:latin typeface="+mj-lt"/>
                <a:ea typeface="+mj-ea"/>
                <a:cs typeface="+mj-cs"/>
              </a:rPr>
              <a:t> </a:t>
            </a:r>
          </a:p>
          <a:p>
            <a:pPr lvl="0" algn="ctr">
              <a:spcBef>
                <a:spcPct val="0"/>
              </a:spcBef>
              <a:defRPr/>
            </a:pPr>
            <a:r>
              <a:rPr kumimoji="0" lang="el-GR" sz="6400" b="1" i="0" u="none" strike="noStrike" kern="1200" cap="none" spc="600" normalizeH="0" baseline="0" noProof="0" dirty="0" smtClean="0">
                <a:ln>
                  <a:noFill/>
                </a:ln>
                <a:solidFill>
                  <a:schemeClr val="tx2">
                    <a:lumMod val="75000"/>
                  </a:schemeClr>
                </a:solidFill>
                <a:effectLst>
                  <a:outerShdw blurRad="50800" dist="38100" dir="10800000" algn="r" rotWithShape="0">
                    <a:prstClr val="black">
                      <a:alpha val="40000"/>
                    </a:prstClr>
                  </a:outerShdw>
                </a:effectLst>
                <a:uLnTx/>
                <a:uFillTx/>
                <a:latin typeface="+mj-lt"/>
                <a:ea typeface="+mj-ea"/>
                <a:cs typeface="+mj-cs"/>
              </a:rPr>
              <a:t>Αναγνώριση </a:t>
            </a:r>
            <a:r>
              <a:rPr lang="el-GR" sz="6400" b="1" spc="600" dirty="0" smtClean="0">
                <a:solidFill>
                  <a:schemeClr val="tx2">
                    <a:lumMod val="75000"/>
                  </a:schemeClr>
                </a:solidFill>
                <a:effectLst>
                  <a:outerShdw blurRad="50800" dist="38100" dir="10800000" algn="r" rotWithShape="0">
                    <a:prstClr val="black">
                      <a:alpha val="40000"/>
                    </a:prstClr>
                  </a:outerShdw>
                </a:effectLst>
                <a:latin typeface="+mj-lt"/>
                <a:ea typeface="+mj-ea"/>
                <a:cs typeface="+mj-cs"/>
              </a:rPr>
              <a:t>των </a:t>
            </a:r>
            <a:r>
              <a:rPr kumimoji="0" lang="el-GR" sz="6400" b="1" i="0" u="none" strike="noStrike" kern="1200" cap="none" spc="600" normalizeH="0" baseline="0" noProof="0" dirty="0" smtClean="0">
                <a:ln>
                  <a:noFill/>
                </a:ln>
                <a:solidFill>
                  <a:schemeClr val="tx2">
                    <a:lumMod val="75000"/>
                  </a:schemeClr>
                </a:solidFill>
                <a:effectLst>
                  <a:outerShdw blurRad="38100" dist="38100" dir="2700000" algn="tl">
                    <a:srgbClr val="000000">
                      <a:alpha val="43137"/>
                    </a:srgbClr>
                  </a:outerShdw>
                </a:effectLst>
                <a:uLnTx/>
                <a:uFillTx/>
                <a:latin typeface="+mj-lt"/>
                <a:ea typeface="+mj-ea"/>
                <a:cs typeface="+mj-cs"/>
              </a:rPr>
              <a:t>προτύπων  του  </a:t>
            </a:r>
            <a:r>
              <a:rPr kumimoji="0" lang="en-US" sz="6400" b="1" i="0" u="none" strike="noStrike" kern="1200" cap="none" spc="600" normalizeH="0" baseline="0" noProof="0" dirty="0" smtClean="0">
                <a:ln>
                  <a:noFill/>
                </a:ln>
                <a:solidFill>
                  <a:schemeClr val="tx2">
                    <a:lumMod val="75000"/>
                  </a:schemeClr>
                </a:solidFill>
                <a:effectLst>
                  <a:outerShdw blurRad="38100" dist="38100" dir="2700000" algn="tl">
                    <a:srgbClr val="000000">
                      <a:alpha val="43137"/>
                    </a:srgbClr>
                  </a:outerShdw>
                </a:effectLst>
                <a:uLnTx/>
                <a:uFillTx/>
                <a:latin typeface="+mj-lt"/>
                <a:ea typeface="+mj-ea"/>
                <a:cs typeface="+mj-cs"/>
              </a:rPr>
              <a:t>Gleason </a:t>
            </a:r>
            <a:r>
              <a:rPr kumimoji="0" lang="el-GR" sz="6400" b="1" i="0" u="none" strike="noStrike" kern="1200" cap="none" spc="0" normalizeH="0" baseline="0" noProof="0" dirty="0" smtClean="0">
                <a:ln>
                  <a:noFill/>
                </a:ln>
                <a:solidFill>
                  <a:schemeClr val="tx2">
                    <a:lumMod val="75000"/>
                  </a:schemeClr>
                </a:solidFill>
                <a:effectLst/>
                <a:uLnTx/>
                <a:uFillTx/>
                <a:latin typeface="+mj-lt"/>
                <a:ea typeface="+mj-ea"/>
                <a:cs typeface="+mj-cs"/>
              </a:rPr>
              <a:t/>
            </a:r>
            <a:br>
              <a:rPr kumimoji="0" lang="el-GR" sz="6400" b="1" i="0" u="none" strike="noStrike" kern="1200" cap="none" spc="0" normalizeH="0" baseline="0" noProof="0" dirty="0" smtClean="0">
                <a:ln>
                  <a:noFill/>
                </a:ln>
                <a:solidFill>
                  <a:schemeClr val="tx2">
                    <a:lumMod val="75000"/>
                  </a:schemeClr>
                </a:solidFill>
                <a:effectLst/>
                <a:uLnTx/>
                <a:uFillTx/>
                <a:latin typeface="+mj-lt"/>
                <a:ea typeface="+mj-ea"/>
                <a:cs typeface="+mj-cs"/>
              </a:rPr>
            </a:br>
            <a:r>
              <a:rPr kumimoji="0" lang="el-GR" sz="6400" b="1" i="0" u="none" strike="noStrike" kern="1200" cap="none" spc="0" normalizeH="0" baseline="0" noProof="0" dirty="0" smtClean="0">
                <a:ln>
                  <a:noFill/>
                </a:ln>
                <a:solidFill>
                  <a:schemeClr val="tx2">
                    <a:lumMod val="75000"/>
                  </a:schemeClr>
                </a:solidFill>
                <a:effectLst/>
                <a:uLnTx/>
                <a:uFillTx/>
                <a:latin typeface="+mj-lt"/>
                <a:ea typeface="+mj-ea"/>
                <a:cs typeface="+mj-cs"/>
              </a:rPr>
              <a:t>με  </a:t>
            </a:r>
            <a:r>
              <a:rPr lang="el-GR" sz="6400" b="1" dirty="0" smtClean="0">
                <a:solidFill>
                  <a:schemeClr val="tx2">
                    <a:lumMod val="75000"/>
                  </a:schemeClr>
                </a:solidFill>
                <a:latin typeface="+mj-lt"/>
                <a:ea typeface="+mj-ea"/>
                <a:cs typeface="+mj-cs"/>
              </a:rPr>
              <a:t>έμφαση</a:t>
            </a:r>
            <a:r>
              <a:rPr kumimoji="0" lang="el-GR" sz="6400" b="1" i="0" u="none" strike="noStrike" kern="1200" cap="none" spc="0" normalizeH="0" baseline="0" noProof="0" dirty="0" smtClean="0">
                <a:ln>
                  <a:noFill/>
                </a:ln>
                <a:solidFill>
                  <a:schemeClr val="tx2">
                    <a:lumMod val="75000"/>
                  </a:schemeClr>
                </a:solidFill>
                <a:effectLst/>
                <a:uLnTx/>
                <a:uFillTx/>
                <a:latin typeface="+mj-lt"/>
                <a:ea typeface="+mj-ea"/>
                <a:cs typeface="+mj-cs"/>
              </a:rPr>
              <a:t> στη  </a:t>
            </a:r>
            <a:r>
              <a:rPr kumimoji="0" lang="el-GR" sz="6400" b="1" i="0" u="none" strike="noStrike" kern="1200" cap="none" spc="300" normalizeH="0" baseline="0" noProof="0" dirty="0" smtClean="0">
                <a:ln>
                  <a:noFill/>
                </a:ln>
                <a:solidFill>
                  <a:schemeClr val="tx2">
                    <a:lumMod val="75000"/>
                  </a:schemeClr>
                </a:solidFill>
                <a:effectLst/>
                <a:uLnTx/>
                <a:uFillTx/>
                <a:latin typeface="+mj-lt"/>
                <a:ea typeface="+mj-ea"/>
                <a:cs typeface="+mj-cs"/>
              </a:rPr>
              <a:t>διάκριση</a:t>
            </a:r>
            <a:r>
              <a:rPr kumimoji="0" lang="el-GR" sz="6400" b="1" i="0" u="none" strike="noStrike" kern="1200" cap="none" spc="0" normalizeH="0" baseline="0" noProof="0" dirty="0" smtClean="0">
                <a:ln>
                  <a:noFill/>
                </a:ln>
                <a:solidFill>
                  <a:schemeClr val="tx2">
                    <a:lumMod val="75000"/>
                  </a:schemeClr>
                </a:solidFill>
                <a:effectLst/>
                <a:uLnTx/>
                <a:uFillTx/>
                <a:latin typeface="+mj-lt"/>
                <a:ea typeface="+mj-ea"/>
                <a:cs typeface="+mj-cs"/>
              </a:rPr>
              <a:t> των προτύπων </a:t>
            </a:r>
            <a:r>
              <a:rPr kumimoji="0" lang="el-GR" sz="64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t>3</a:t>
            </a:r>
            <a:r>
              <a:rPr kumimoji="0" lang="el-GR" sz="6400" b="1" i="0" u="none" strike="noStrike" kern="1200" cap="none" spc="0" normalizeH="0" baseline="0" noProof="0" dirty="0" smtClean="0">
                <a:ln>
                  <a:noFill/>
                </a:ln>
                <a:solidFill>
                  <a:schemeClr val="tx2">
                    <a:lumMod val="75000"/>
                  </a:schemeClr>
                </a:solidFill>
                <a:effectLst/>
                <a:uLnTx/>
                <a:uFillTx/>
                <a:latin typeface="+mj-lt"/>
                <a:ea typeface="+mj-ea"/>
                <a:cs typeface="+mj-cs"/>
              </a:rPr>
              <a:t>, </a:t>
            </a:r>
            <a:r>
              <a:rPr kumimoji="0" lang="el-GR" sz="6400" b="1" i="0" u="none" strike="noStrike" kern="1200" cap="none" spc="0" normalizeH="0" baseline="0" noProof="0" dirty="0" smtClean="0">
                <a:ln>
                  <a:noFill/>
                </a:ln>
                <a:solidFill>
                  <a:srgbClr val="FF0000"/>
                </a:solidFill>
                <a:effectLst/>
                <a:uLnTx/>
                <a:uFillTx/>
                <a:latin typeface="+mj-lt"/>
                <a:ea typeface="+mj-ea"/>
                <a:cs typeface="+mj-cs"/>
              </a:rPr>
              <a:t>4</a:t>
            </a:r>
            <a:r>
              <a:rPr kumimoji="0" lang="el-GR" sz="6400" b="1" i="0" u="none" strike="noStrike" kern="1200" cap="none" spc="0" normalizeH="0" baseline="0" noProof="0" dirty="0" smtClean="0">
                <a:ln>
                  <a:noFill/>
                </a:ln>
                <a:solidFill>
                  <a:schemeClr val="tx2">
                    <a:lumMod val="75000"/>
                  </a:schemeClr>
                </a:solidFill>
                <a:effectLst/>
                <a:uLnTx/>
                <a:uFillTx/>
                <a:latin typeface="+mj-lt"/>
                <a:ea typeface="+mj-ea"/>
                <a:cs typeface="+mj-cs"/>
              </a:rPr>
              <a:t> και </a:t>
            </a:r>
            <a:r>
              <a:rPr kumimoji="0" lang="el-GR" sz="6400" b="1" i="0" u="none" strike="noStrike" kern="1200" cap="none" spc="0" normalizeH="0" baseline="0" noProof="0" dirty="0" smtClean="0">
                <a:ln>
                  <a:noFill/>
                </a:ln>
                <a:solidFill>
                  <a:srgbClr val="FFFF00"/>
                </a:solidFill>
                <a:effectLst/>
                <a:uLnTx/>
                <a:uFillTx/>
                <a:latin typeface="+mj-lt"/>
                <a:ea typeface="+mj-ea"/>
                <a:cs typeface="+mj-cs"/>
              </a:rPr>
              <a:t>5</a:t>
            </a:r>
            <a:r>
              <a:rPr lang="el-GR" sz="6400" b="1" dirty="0" smtClean="0">
                <a:solidFill>
                  <a:schemeClr val="tx2">
                    <a:lumMod val="75000"/>
                  </a:schemeClr>
                </a:solidFill>
                <a:latin typeface="+mj-lt"/>
                <a:ea typeface="+mj-ea"/>
                <a:cs typeface="+mj-cs"/>
              </a:rPr>
              <a:t> </a:t>
            </a:r>
            <a:r>
              <a:rPr kumimoji="0" lang="el-GR" sz="6400" b="1" i="0" u="none" strike="noStrike" kern="1200" cap="none" spc="0" normalizeH="0" baseline="0" noProof="0" dirty="0" smtClean="0">
                <a:ln>
                  <a:noFill/>
                </a:ln>
                <a:solidFill>
                  <a:schemeClr val="tx2">
                    <a:lumMod val="75000"/>
                  </a:schemeClr>
                </a:solidFill>
                <a:effectLst/>
                <a:uLnTx/>
                <a:uFillTx/>
                <a:latin typeface="+mj-lt"/>
                <a:ea typeface="+mj-ea"/>
                <a:cs typeface="+mj-cs"/>
              </a:rPr>
              <a:t>και  </a:t>
            </a:r>
            <a:r>
              <a:rPr kumimoji="0" lang="el-GR" sz="6400" b="1" i="0" u="none" strike="noStrike" kern="1200" cap="none" spc="300" normalizeH="0" baseline="0" noProof="0" dirty="0" smtClean="0">
                <a:ln>
                  <a:noFill/>
                </a:ln>
                <a:solidFill>
                  <a:schemeClr val="tx2">
                    <a:lumMod val="75000"/>
                  </a:schemeClr>
                </a:solidFill>
                <a:effectLst/>
                <a:uLnTx/>
                <a:uFillTx/>
                <a:latin typeface="+mj-lt"/>
                <a:ea typeface="+mj-ea"/>
                <a:cs typeface="+mj-cs"/>
              </a:rPr>
              <a:t>εξαγωγή</a:t>
            </a:r>
            <a:r>
              <a:rPr kumimoji="0" lang="el-GR" sz="6400" b="1" i="0" u="none" strike="noStrike" kern="1200" cap="none" spc="0" normalizeH="0" baseline="0" noProof="0" dirty="0" smtClean="0">
                <a:ln>
                  <a:noFill/>
                </a:ln>
                <a:solidFill>
                  <a:schemeClr val="tx2">
                    <a:lumMod val="75000"/>
                  </a:schemeClr>
                </a:solidFill>
                <a:effectLst/>
                <a:uLnTx/>
                <a:uFillTx/>
                <a:latin typeface="+mj-lt"/>
                <a:ea typeface="+mj-ea"/>
                <a:cs typeface="+mj-cs"/>
              </a:rPr>
              <a:t> αθροιστικού</a:t>
            </a:r>
            <a:r>
              <a:rPr kumimoji="0" lang="el-GR" sz="6400" b="1" i="0" u="none" strike="noStrike" kern="1200" cap="none" spc="0" normalizeH="0" noProof="0" dirty="0" smtClean="0">
                <a:ln>
                  <a:noFill/>
                </a:ln>
                <a:solidFill>
                  <a:schemeClr val="tx2">
                    <a:lumMod val="75000"/>
                  </a:schemeClr>
                </a:solidFill>
                <a:effectLst/>
                <a:uLnTx/>
                <a:uFillTx/>
                <a:latin typeface="+mj-lt"/>
                <a:ea typeface="+mj-ea"/>
                <a:cs typeface="+mj-cs"/>
              </a:rPr>
              <a:t> </a:t>
            </a:r>
            <a:r>
              <a:rPr kumimoji="0" lang="el-GR" sz="6400" b="1" i="0" u="none" strike="noStrike" kern="1200" cap="none" spc="0" normalizeH="0" baseline="0" noProof="0" dirty="0" smtClean="0">
                <a:ln>
                  <a:noFill/>
                </a:ln>
                <a:solidFill>
                  <a:schemeClr val="tx2">
                    <a:lumMod val="75000"/>
                  </a:schemeClr>
                </a:solidFill>
                <a:effectLst/>
                <a:uLnTx/>
                <a:uFillTx/>
                <a:latin typeface="+mj-lt"/>
                <a:ea typeface="+mj-ea"/>
                <a:cs typeface="+mj-cs"/>
              </a:rPr>
              <a:t>βαθμού κακοήθειας.  </a:t>
            </a:r>
            <a:br>
              <a:rPr kumimoji="0" lang="el-GR" sz="6400" b="1" i="0" u="none" strike="noStrike" kern="1200" cap="none" spc="0" normalizeH="0" baseline="0" noProof="0" dirty="0" smtClean="0">
                <a:ln>
                  <a:noFill/>
                </a:ln>
                <a:solidFill>
                  <a:schemeClr val="tx2">
                    <a:lumMod val="75000"/>
                  </a:schemeClr>
                </a:solidFill>
                <a:effectLst/>
                <a:uLnTx/>
                <a:uFillTx/>
                <a:latin typeface="+mj-lt"/>
                <a:ea typeface="+mj-ea"/>
                <a:cs typeface="+mj-cs"/>
              </a:rPr>
            </a:br>
            <a:r>
              <a:rPr kumimoji="0" lang="el-GR" sz="6400" b="1" i="0" u="none" strike="noStrike" kern="1200" cap="none" spc="300" normalizeH="0" baseline="0" noProof="0" dirty="0" smtClean="0">
                <a:ln>
                  <a:noFill/>
                </a:ln>
                <a:solidFill>
                  <a:schemeClr val="tx2">
                    <a:lumMod val="75000"/>
                  </a:schemeClr>
                </a:solidFill>
                <a:effectLst/>
                <a:uLnTx/>
                <a:uFillTx/>
                <a:latin typeface="+mj-lt"/>
                <a:ea typeface="+mj-ea"/>
                <a:cs typeface="+mj-cs"/>
              </a:rPr>
              <a:t>Συζήτηση</a:t>
            </a:r>
            <a:r>
              <a:rPr kumimoji="0" lang="el-GR" sz="6400" b="1" i="0" u="none" strike="noStrike" kern="1200" cap="none" spc="0" normalizeH="0" baseline="0" noProof="0" dirty="0" smtClean="0">
                <a:ln>
                  <a:noFill/>
                </a:ln>
                <a:solidFill>
                  <a:schemeClr val="tx2">
                    <a:lumMod val="75000"/>
                  </a:schemeClr>
                </a:solidFill>
                <a:effectLst/>
                <a:uLnTx/>
                <a:uFillTx/>
                <a:latin typeface="+mj-lt"/>
                <a:ea typeface="+mj-ea"/>
                <a:cs typeface="+mj-cs"/>
              </a:rPr>
              <a:t>  επί  μικροσκοπικών εικόνων προστατικού </a:t>
            </a:r>
            <a:r>
              <a:rPr kumimoji="0" lang="el-GR" sz="6400" b="1" i="0" u="none" strike="noStrike" kern="1200" cap="none" spc="300" normalizeH="0" baseline="0" noProof="0" dirty="0" smtClean="0">
                <a:ln>
                  <a:noFill/>
                </a:ln>
                <a:solidFill>
                  <a:schemeClr val="tx2">
                    <a:lumMod val="75000"/>
                  </a:schemeClr>
                </a:solidFill>
                <a:effectLst/>
                <a:uLnTx/>
                <a:uFillTx/>
                <a:latin typeface="+mj-lt"/>
                <a:ea typeface="+mj-ea"/>
                <a:cs typeface="+mj-cs"/>
              </a:rPr>
              <a:t>κυψελιδικού</a:t>
            </a:r>
            <a:r>
              <a:rPr kumimoji="0" lang="el-GR" sz="6400" b="1" i="0" u="none" strike="noStrike" kern="1200" cap="none" spc="0" normalizeH="0" baseline="0" noProof="0" dirty="0" smtClean="0">
                <a:ln>
                  <a:noFill/>
                </a:ln>
                <a:solidFill>
                  <a:schemeClr val="tx2">
                    <a:lumMod val="75000"/>
                  </a:schemeClr>
                </a:solidFill>
                <a:effectLst/>
                <a:uLnTx/>
                <a:uFillTx/>
                <a:latin typeface="+mj-lt"/>
                <a:ea typeface="+mj-ea"/>
                <a:cs typeface="+mj-cs"/>
              </a:rPr>
              <a:t> αδενοκαρκινώματος.</a:t>
            </a:r>
            <a:endParaRPr kumimoji="0" lang="el-GR" sz="6400" b="1" i="0" u="none" strike="noStrike" kern="1200" cap="none" spc="0" normalizeH="0" baseline="0" noProof="0" dirty="0">
              <a:ln>
                <a:noFill/>
              </a:ln>
              <a:solidFill>
                <a:schemeClr val="tx2">
                  <a:lumMod val="75000"/>
                </a:schemeClr>
              </a:solidFill>
              <a:effectLst/>
              <a:uLnTx/>
              <a:uFillTx/>
              <a:latin typeface="+mj-lt"/>
              <a:ea typeface="+mj-ea"/>
              <a:cs typeface="+mj-cs"/>
            </a:endParaRPr>
          </a:p>
        </p:txBody>
      </p:sp>
      <p:sp>
        <p:nvSpPr>
          <p:cNvPr id="3" name="Subtitle 2"/>
          <p:cNvSpPr txBox="1">
            <a:spLocks/>
          </p:cNvSpPr>
          <p:nvPr/>
        </p:nvSpPr>
        <p:spPr>
          <a:xfrm>
            <a:off x="142844" y="5857892"/>
            <a:ext cx="4286280" cy="857256"/>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2000" b="1" i="0" u="none" strike="noStrike" kern="1200" cap="none" spc="300" normalizeH="0" baseline="0" noProof="0" dirty="0" smtClean="0">
                <a:ln>
                  <a:solidFill>
                    <a:schemeClr val="accent4">
                      <a:lumMod val="75000"/>
                    </a:schemeClr>
                  </a:solidFill>
                </a:ln>
                <a:solidFill>
                  <a:schemeClr val="accent4">
                    <a:lumMod val="50000"/>
                  </a:schemeClr>
                </a:solidFill>
                <a:effectLst>
                  <a:outerShdw blurRad="38100" dist="38100" dir="2700000" algn="tl">
                    <a:srgbClr val="000000">
                      <a:alpha val="43137"/>
                    </a:srgbClr>
                  </a:outerShdw>
                </a:effectLst>
                <a:uLnTx/>
                <a:uFillTx/>
                <a:latin typeface="+mn-lt"/>
                <a:ea typeface="+mn-ea"/>
                <a:cs typeface="+mn-cs"/>
              </a:rPr>
              <a:t>Ανδρέας Χ. Λάζαρης</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2000" b="1" i="0" u="none" strike="noStrike" kern="1200" cap="none" spc="0" normalizeH="0" baseline="0" noProof="0" dirty="0" smtClean="0">
                <a:ln>
                  <a:solidFill>
                    <a:schemeClr val="accent4">
                      <a:lumMod val="75000"/>
                    </a:schemeClr>
                  </a:solidFill>
                </a:ln>
                <a:solidFill>
                  <a:schemeClr val="accent4">
                    <a:lumMod val="50000"/>
                  </a:schemeClr>
                </a:solidFill>
                <a:effectLst>
                  <a:outerShdw blurRad="38100" dist="38100" dir="2700000" algn="tl">
                    <a:srgbClr val="000000">
                      <a:alpha val="43137"/>
                    </a:srgbClr>
                  </a:outerShdw>
                </a:effectLst>
                <a:uLnTx/>
                <a:uFillTx/>
                <a:latin typeface="+mn-lt"/>
                <a:ea typeface="+mn-ea"/>
                <a:cs typeface="+mn-cs"/>
              </a:rPr>
              <a:t>Ιατρός-Παθολογοανατόμος</a:t>
            </a:r>
            <a:endParaRPr kumimoji="0" lang="el-GR" sz="2000" b="1" i="0" u="none" strike="noStrike" kern="1200" cap="none" spc="0" normalizeH="0" baseline="0" noProof="0" dirty="0">
              <a:ln>
                <a:solidFill>
                  <a:schemeClr val="accent4">
                    <a:lumMod val="75000"/>
                  </a:schemeClr>
                </a:solidFill>
              </a:ln>
              <a:solidFill>
                <a:schemeClr val="accent4">
                  <a:lumMod val="50000"/>
                </a:schemeClr>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57298"/>
          </a:xfrm>
        </p:spPr>
        <p:txBody>
          <a:bodyPr>
            <a:noAutofit/>
          </a:bodyPr>
          <a:lstStyle/>
          <a:p>
            <a:r>
              <a:rPr lang="el-GR" sz="1200" dirty="0" smtClean="0">
                <a:solidFill>
                  <a:schemeClr val="bg1"/>
                </a:solidFill>
              </a:rPr>
              <a:t>Στο πρότυπο 2 οι καρκινικοί αδένες είναι πιο ποικίλου μεγέθους, πιο χαλαρά διατασσόμενοι  κι όχι τόσο ομοιόμορφοι σε μέγεθος όσο στο  σπανιότατο  πρότυπο 1, το οποίο, όταν απαντάται, συχνά καταλαμβάνει τόσο μικρή έκταση ώστε δε συνυπολογίζεται στον αθροιστικό βαθμό κακοήθειας. Καθώς όταν </a:t>
            </a:r>
            <a:r>
              <a:rPr lang="el-GR" sz="1200" dirty="0" err="1" smtClean="0">
                <a:solidFill>
                  <a:schemeClr val="bg1"/>
                </a:solidFill>
              </a:rPr>
              <a:t>πρωτοπεριγράφηκε</a:t>
            </a:r>
            <a:r>
              <a:rPr lang="el-GR" sz="1200" dirty="0" smtClean="0">
                <a:solidFill>
                  <a:schemeClr val="bg1"/>
                </a:solidFill>
              </a:rPr>
              <a:t>  το πρότυπο 1 δεν υπήρχε </a:t>
            </a:r>
            <a:r>
              <a:rPr lang="el-GR" sz="1200" dirty="0" err="1" smtClean="0">
                <a:solidFill>
                  <a:schemeClr val="bg1"/>
                </a:solidFill>
              </a:rPr>
              <a:t>ανοσοϊστοχημεία</a:t>
            </a:r>
            <a:r>
              <a:rPr lang="el-GR" sz="1200" dirty="0" smtClean="0">
                <a:solidFill>
                  <a:schemeClr val="bg1"/>
                </a:solidFill>
              </a:rPr>
              <a:t>, </a:t>
            </a:r>
            <a:br>
              <a:rPr lang="el-GR" sz="1200" dirty="0" smtClean="0">
                <a:solidFill>
                  <a:schemeClr val="bg1"/>
                </a:solidFill>
              </a:rPr>
            </a:br>
            <a:r>
              <a:rPr lang="el-GR" sz="1200" dirty="0" smtClean="0">
                <a:solidFill>
                  <a:schemeClr val="bg1"/>
                </a:solidFill>
              </a:rPr>
              <a:t>δεν αποκλείεται τα περισσότερα τέτοια «καρκινώματα» προτύπου 1 να αντιστοιχούσαν σε </a:t>
            </a:r>
            <a:r>
              <a:rPr lang="el-GR" sz="1200" dirty="0" err="1" smtClean="0">
                <a:solidFill>
                  <a:schemeClr val="bg1"/>
                </a:solidFill>
              </a:rPr>
              <a:t>αδενώσεις</a:t>
            </a:r>
            <a:r>
              <a:rPr lang="el-GR" sz="1200" dirty="0" smtClean="0">
                <a:solidFill>
                  <a:schemeClr val="bg1"/>
                </a:solidFill>
              </a:rPr>
              <a:t>.</a:t>
            </a:r>
            <a:br>
              <a:rPr lang="el-GR" sz="1200" dirty="0" smtClean="0">
                <a:solidFill>
                  <a:schemeClr val="bg1"/>
                </a:solidFill>
              </a:rPr>
            </a:br>
            <a:r>
              <a:rPr lang="el-GR" sz="1200" dirty="0" smtClean="0">
                <a:solidFill>
                  <a:schemeClr val="bg1"/>
                </a:solidFill>
              </a:rPr>
              <a:t>Ο διαχωρισμός αδένων περιφερικά της κύριας αδενικής συνάθροισης σε μήκος άνω της διαμέτρου ενός αδένα υποδηλώνει συνιστώσα προτύπου 2 τουλάχιστον. Το πρότυπο 2 συνήθως, αλλά όχι πάντα,  απαντά στη μεταβατική ζώνη του προστάτη αδένα (περιουρηθρικά).</a:t>
            </a:r>
            <a:endParaRPr lang="el-GR" sz="1200" dirty="0">
              <a:solidFill>
                <a:schemeClr val="bg1"/>
              </a:solidFill>
            </a:endParaRPr>
          </a:p>
        </p:txBody>
      </p:sp>
      <p:pic>
        <p:nvPicPr>
          <p:cNvPr id="4" name="Content Placeholder 3" descr="p02g1"/>
          <p:cNvPicPr>
            <a:picLocks noGrp="1" noChangeAspect="1" noChangeArrowheads="1"/>
          </p:cNvPicPr>
          <p:nvPr>
            <p:ph idx="1"/>
          </p:nvPr>
        </p:nvPicPr>
        <p:blipFill>
          <a:blip r:embed="rId3" cstate="print"/>
          <a:srcRect r="4050"/>
          <a:stretch>
            <a:fillRect/>
          </a:stretch>
        </p:blipFill>
        <p:spPr bwMode="auto">
          <a:xfrm>
            <a:off x="1500166" y="1428736"/>
            <a:ext cx="6429420" cy="5063892"/>
          </a:xfrm>
          <a:prstGeom prst="rect">
            <a:avLst/>
          </a:prstGeom>
          <a:noFill/>
          <a:ln w="9525">
            <a:noFill/>
            <a:miter lim="800000"/>
            <a:headEnd/>
            <a:tailEnd/>
          </a:ln>
        </p:spPr>
      </p:pic>
      <p:sp>
        <p:nvSpPr>
          <p:cNvPr id="5" name="Title 1"/>
          <p:cNvSpPr txBox="1">
            <a:spLocks/>
          </p:cNvSpPr>
          <p:nvPr/>
        </p:nvSpPr>
        <p:spPr>
          <a:xfrm>
            <a:off x="5072066" y="4786322"/>
            <a:ext cx="2786082" cy="157163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accent4">
                    <a:lumMod val="75000"/>
                  </a:schemeClr>
                </a:solidFill>
                <a:effectLst/>
                <a:uLnTx/>
                <a:uFillTx/>
                <a:latin typeface="+mj-lt"/>
                <a:ea typeface="+mj-ea"/>
                <a:cs typeface="+mj-cs"/>
              </a:rPr>
              <a:t>    Πρότυπο 1</a:t>
            </a:r>
          </a:p>
        </p:txBody>
      </p:sp>
      <p:sp>
        <p:nvSpPr>
          <p:cNvPr id="6" name="Title 1"/>
          <p:cNvSpPr txBox="1">
            <a:spLocks/>
          </p:cNvSpPr>
          <p:nvPr/>
        </p:nvSpPr>
        <p:spPr>
          <a:xfrm>
            <a:off x="3214678" y="2285992"/>
            <a:ext cx="4795870" cy="171451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accent4">
                    <a:lumMod val="75000"/>
                  </a:schemeClr>
                </a:solidFill>
                <a:effectLst/>
                <a:uLnTx/>
                <a:uFillTx/>
                <a:latin typeface="+mj-lt"/>
                <a:ea typeface="+mj-ea"/>
                <a:cs typeface="+mj-cs"/>
              </a:rPr>
              <a:t>Πρότυπο 2</a:t>
            </a:r>
          </a:p>
        </p:txBody>
      </p:sp>
      <p:sp>
        <p:nvSpPr>
          <p:cNvPr id="7" name="Title 1"/>
          <p:cNvSpPr txBox="1">
            <a:spLocks/>
          </p:cNvSpPr>
          <p:nvPr/>
        </p:nvSpPr>
        <p:spPr>
          <a:xfrm>
            <a:off x="0" y="6453336"/>
            <a:ext cx="9144000" cy="404664"/>
          </a:xfrm>
          <a:prstGeom prst="rect">
            <a:avLst/>
          </a:prstGeom>
        </p:spPr>
        <p:txBody>
          <a:bodyPr vert="horz" lIns="91440" tIns="45720" rIns="91440" bIns="45720" rtlCol="0" anchor="ctr">
            <a:normAutofit fontScale="85000" lnSpcReduction="20000"/>
          </a:bodyPr>
          <a:lstStyle/>
          <a:p>
            <a:pPr lvl="0" algn="ctr">
              <a:spcBef>
                <a:spcPct val="0"/>
              </a:spcBef>
              <a:defRPr/>
            </a:pPr>
            <a:r>
              <a:rPr kumimoji="0" lang="el-GR" sz="28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Αθροιστικός βαθμός κακοήθειας  </a:t>
            </a:r>
            <a:r>
              <a:rPr kumimoji="0" lang="el-GR" sz="2800" b="1"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2</a:t>
            </a:r>
            <a:r>
              <a:rPr kumimoji="0" lang="el-GR" sz="28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+1=3</a:t>
            </a:r>
            <a:r>
              <a:rPr kumimoji="0" lang="el-GR" sz="2800" b="0" i="0" u="sng" strike="noStrike" kern="1200" cap="none" spc="0" normalizeH="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σε </a:t>
            </a:r>
            <a:r>
              <a:rPr kumimoji="0" lang="el-GR" sz="2800" b="1" i="0" u="sng" strike="noStrike" kern="1200" cap="none" spc="0" normalizeH="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χειρουργικό</a:t>
            </a:r>
            <a:r>
              <a:rPr kumimoji="0" lang="el-GR" sz="2800" b="0" i="0" u="sng" strike="noStrike" kern="1200" cap="none" spc="0" normalizeH="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a:t>
            </a:r>
            <a:r>
              <a:rPr kumimoji="0" lang="el-GR" sz="2800" b="0" i="0" u="sng" strike="noStrike" kern="1200" cap="none" spc="0" normalizeH="0" noProof="0" dirty="0" err="1"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υλικ</a:t>
            </a:r>
            <a:r>
              <a:rPr lang="el-GR" sz="2800" u="sng" dirty="0" smtClean="0">
                <a:solidFill>
                  <a:schemeClr val="accent6">
                    <a:lumMod val="20000"/>
                    <a:lumOff val="80000"/>
                  </a:schemeClr>
                </a:solidFill>
                <a:effectLst>
                  <a:outerShdw blurRad="38100" dist="38100" dir="2700000" algn="tl">
                    <a:srgbClr val="000000">
                      <a:alpha val="43137"/>
                    </a:srgbClr>
                  </a:outerShdw>
                </a:effectLst>
                <a:latin typeface="+mj-lt"/>
                <a:ea typeface="+mj-ea"/>
                <a:cs typeface="+mj-cs"/>
              </a:rPr>
              <a:t>ό.</a:t>
            </a:r>
            <a:endParaRPr kumimoji="0" lang="el-GR" sz="2800" b="0" i="0" u="sng"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inkTgt spid="_x0000_s15364"/>
                                        </p:tgtEl>
                                        <p:attrNameLst>
                                          <p:attrName>style.visibility</p:attrName>
                                        </p:attrNameLst>
                                      </p:cBhvr>
                                      <p:to>
                                        <p:strVal val="visible"/>
                                      </p:to>
                                    </p:set>
                                    <p:animEffect transition="in" filter="fade">
                                      <p:cBhvr>
                                        <p:cTn id="7" dur="500"/>
                                        <p:tgtEl>
                                          <p:inkTgt spid="_x0000_s153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42844" y="1142984"/>
            <a:ext cx="3322669" cy="4429156"/>
          </a:xfrm>
        </p:spPr>
        <p:txBody>
          <a:bodyPr>
            <a:normAutofit fontScale="77500" lnSpcReduction="20000"/>
          </a:bodyPr>
          <a:lstStyle/>
          <a:p>
            <a:r>
              <a:rPr lang="el-GR" sz="2000" dirty="0" smtClean="0">
                <a:solidFill>
                  <a:schemeClr val="bg1"/>
                </a:solidFill>
              </a:rPr>
              <a:t>Αφοριζόμενο οζίο αποτελούμενο από αδένες  </a:t>
            </a:r>
            <a:r>
              <a:rPr lang="el-GR" sz="2000" b="1" i="1" dirty="0" smtClean="0">
                <a:solidFill>
                  <a:schemeClr val="bg1"/>
                </a:solidFill>
                <a:effectLst>
                  <a:outerShdw blurRad="38100" dist="38100" dir="2700000" algn="tl">
                    <a:srgbClr val="000000">
                      <a:alpha val="43137"/>
                    </a:srgbClr>
                  </a:outerShdw>
                </a:effectLst>
              </a:rPr>
              <a:t>σχετικά</a:t>
            </a:r>
            <a:r>
              <a:rPr lang="el-GR" sz="2000" dirty="0" smtClean="0">
                <a:solidFill>
                  <a:schemeClr val="bg1"/>
                </a:solidFill>
              </a:rPr>
              <a:t> ομοιόμορφου, ενδιάμεσου μεγέθους </a:t>
            </a:r>
          </a:p>
          <a:p>
            <a:r>
              <a:rPr lang="el-GR" sz="2000" dirty="0" smtClean="0">
                <a:solidFill>
                  <a:schemeClr val="bg1"/>
                </a:solidFill>
              </a:rPr>
              <a:t>( συχνά μεγαλύτερου από τους  μικρότερους αδένες  που απαντούν στο  πρότυπο </a:t>
            </a:r>
            <a:r>
              <a:rPr lang="el-GR" sz="2000" dirty="0" smtClean="0">
                <a:solidFill>
                  <a:schemeClr val="tx2">
                    <a:lumMod val="40000"/>
                    <a:lumOff val="60000"/>
                  </a:schemeClr>
                </a:solidFill>
              </a:rPr>
              <a:t>3</a:t>
            </a:r>
            <a:r>
              <a:rPr lang="el-GR" sz="2000" dirty="0" smtClean="0">
                <a:solidFill>
                  <a:schemeClr val="bg1"/>
                </a:solidFill>
              </a:rPr>
              <a:t> )  και   σχήματος </a:t>
            </a:r>
            <a:r>
              <a:rPr lang="en-US" sz="2000" dirty="0" smtClean="0">
                <a:solidFill>
                  <a:schemeClr val="bg1"/>
                </a:solidFill>
              </a:rPr>
              <a:t> </a:t>
            </a:r>
            <a:r>
              <a:rPr lang="el-GR" sz="2000" dirty="0" smtClean="0">
                <a:solidFill>
                  <a:schemeClr val="bg1"/>
                </a:solidFill>
              </a:rPr>
              <a:t>στρογγυλού-ωοειδούς με ανοικτούς αυλούς κι ομαλά περιγράμματα, πιο </a:t>
            </a:r>
            <a:r>
              <a:rPr lang="el-GR" sz="2000" b="1" dirty="0" smtClean="0">
                <a:solidFill>
                  <a:schemeClr val="bg1"/>
                </a:solidFill>
              </a:rPr>
              <a:t>χαλαρά διατασσόμενους </a:t>
            </a:r>
            <a:r>
              <a:rPr lang="el-GR" sz="2000" dirty="0" smtClean="0">
                <a:solidFill>
                  <a:schemeClr val="bg1"/>
                </a:solidFill>
              </a:rPr>
              <a:t>με περισσότερο </a:t>
            </a:r>
            <a:r>
              <a:rPr lang="el-GR" sz="2000" b="1" dirty="0" smtClean="0">
                <a:solidFill>
                  <a:schemeClr val="bg1"/>
                </a:solidFill>
              </a:rPr>
              <a:t>παρεμβαλλόμενο υπόστρωμα</a:t>
            </a:r>
            <a:r>
              <a:rPr lang="el-GR" sz="2000" dirty="0" smtClean="0">
                <a:solidFill>
                  <a:schemeClr val="bg1"/>
                </a:solidFill>
              </a:rPr>
              <a:t> απότι στο 1</a:t>
            </a:r>
            <a:r>
              <a:rPr lang="el-GR" sz="2000" baseline="30000" dirty="0" smtClean="0">
                <a:solidFill>
                  <a:schemeClr val="bg1"/>
                </a:solidFill>
              </a:rPr>
              <a:t>ο</a:t>
            </a:r>
            <a:r>
              <a:rPr lang="el-GR" sz="2000" dirty="0" smtClean="0">
                <a:solidFill>
                  <a:schemeClr val="bg1"/>
                </a:solidFill>
              </a:rPr>
              <a:t> πρότυπο αλλά  σαφώς όχι τόσο  όσο στο </a:t>
            </a:r>
            <a:r>
              <a:rPr lang="el-GR" sz="2000" dirty="0" smtClean="0">
                <a:solidFill>
                  <a:schemeClr val="tx2">
                    <a:lumMod val="40000"/>
                    <a:lumOff val="60000"/>
                  </a:schemeClr>
                </a:solidFill>
              </a:rPr>
              <a:t>3</a:t>
            </a:r>
            <a:r>
              <a:rPr lang="el-GR" sz="2000" baseline="30000" dirty="0" smtClean="0">
                <a:solidFill>
                  <a:schemeClr val="tx2">
                    <a:lumMod val="40000"/>
                    <a:lumOff val="60000"/>
                  </a:schemeClr>
                </a:solidFill>
              </a:rPr>
              <a:t>ο</a:t>
            </a:r>
            <a:r>
              <a:rPr lang="el-GR" sz="2000" dirty="0" smtClean="0">
                <a:solidFill>
                  <a:schemeClr val="bg1"/>
                </a:solidFill>
              </a:rPr>
              <a:t> πρότυπο δηλ. λιγότερου εύρους από εκείνο ενός αδένα. </a:t>
            </a:r>
            <a:r>
              <a:rPr lang="el-GR" sz="2000" spc="600" dirty="0" smtClean="0">
                <a:solidFill>
                  <a:schemeClr val="bg1"/>
                </a:solidFill>
              </a:rPr>
              <a:t>Ελάχιστη</a:t>
            </a:r>
            <a:r>
              <a:rPr lang="el-GR" sz="2000" dirty="0" smtClean="0">
                <a:solidFill>
                  <a:schemeClr val="bg1"/>
                </a:solidFill>
              </a:rPr>
              <a:t> διηθητική επέκταση στο πέριξ καλόηθες προστατικό παρέγχυμα επιτρέπει το πρότυπο 2 .</a:t>
            </a:r>
          </a:p>
          <a:p>
            <a:r>
              <a:rPr lang="el-GR" sz="2000" dirty="0" smtClean="0">
                <a:solidFill>
                  <a:schemeClr val="bg1"/>
                </a:solidFill>
              </a:rPr>
              <a:t>Και σε αυτή την περίπτωση αρκετοί καρκινικοί αδένες είναι μεγαλύτεροι σε μέγεθος από εκείνους του προτύπου </a:t>
            </a:r>
            <a:r>
              <a:rPr lang="el-GR" sz="2000" dirty="0" smtClean="0">
                <a:solidFill>
                  <a:schemeClr val="tx2">
                    <a:lumMod val="40000"/>
                    <a:lumOff val="60000"/>
                  </a:schemeClr>
                </a:solidFill>
              </a:rPr>
              <a:t>3</a:t>
            </a:r>
            <a:r>
              <a:rPr lang="el-GR" sz="2000" dirty="0" smtClean="0">
                <a:solidFill>
                  <a:schemeClr val="bg1"/>
                </a:solidFill>
              </a:rPr>
              <a:t>.</a:t>
            </a:r>
          </a:p>
          <a:p>
            <a:endParaRPr lang="el-GR" sz="2000" dirty="0">
              <a:solidFill>
                <a:schemeClr val="bg1"/>
              </a:solidFill>
            </a:endParaRPr>
          </a:p>
        </p:txBody>
      </p:sp>
      <p:pic>
        <p:nvPicPr>
          <p:cNvPr id="5" name="Picture 3" descr="p03g2"/>
          <p:cNvPicPr>
            <a:picLocks noGrp="1" noChangeAspect="1" noChangeArrowheads="1"/>
          </p:cNvPicPr>
          <p:nvPr>
            <p:ph idx="1"/>
          </p:nvPr>
        </p:nvPicPr>
        <p:blipFill>
          <a:blip r:embed="rId3" cstate="print"/>
          <a:srcRect r="4050"/>
          <a:stretch>
            <a:fillRect/>
          </a:stretch>
        </p:blipFill>
        <p:spPr bwMode="auto">
          <a:xfrm rot="5400000">
            <a:off x="2915029" y="728276"/>
            <a:ext cx="6858002" cy="5401449"/>
          </a:xfrm>
          <a:prstGeom prst="rect">
            <a:avLst/>
          </a:prstGeom>
          <a:noFill/>
          <a:ln w="9525">
            <a:noFill/>
            <a:miter lim="800000"/>
            <a:headEnd/>
            <a:tailEnd/>
          </a:ln>
        </p:spPr>
      </p:pic>
      <p:sp>
        <p:nvSpPr>
          <p:cNvPr id="6" name="Title 1"/>
          <p:cNvSpPr txBox="1">
            <a:spLocks noGrp="1"/>
          </p:cNvSpPr>
          <p:nvPr>
            <p:ph type="title"/>
          </p:nvPr>
        </p:nvSpPr>
        <p:spPr>
          <a:xfrm>
            <a:off x="0" y="0"/>
            <a:ext cx="3714744" cy="1071546"/>
          </a:xfrm>
          <a:prstGeom prst="rect">
            <a:avLst/>
          </a:prstGeom>
        </p:spPr>
        <p:txBody>
          <a:bodyPr vert="horz" lIns="91440" tIns="45720" rIns="91440" bIns="45720" rtlCol="0" anchor="ctr">
            <a:normAutofit fontScale="90000"/>
          </a:bodyPr>
          <a:lstStyle/>
          <a:p>
            <a:pPr lvl="0" algn="ctr">
              <a:defRPr/>
            </a:pPr>
            <a:r>
              <a:rPr kumimoji="0" lang="el-GR" sz="28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Αθροιστικός βαθμός κακοήθειας  </a:t>
            </a:r>
            <a:r>
              <a:rPr kumimoji="0" lang="el-GR" sz="2800" b="1"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2</a:t>
            </a:r>
            <a:r>
              <a:rPr kumimoji="0" lang="el-GR" sz="28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a:t>
            </a:r>
            <a:r>
              <a:rPr kumimoji="0" lang="el-GR" sz="2800" b="0" i="0" u="sng" strike="noStrike" kern="1200" cap="none" spc="0" normalizeH="0" baseline="0" noProof="0" dirty="0" smtClean="0">
                <a:ln>
                  <a:noFill/>
                </a:ln>
                <a:solidFill>
                  <a:schemeClr val="tx2">
                    <a:lumMod val="60000"/>
                    <a:lumOff val="40000"/>
                  </a:schemeClr>
                </a:solidFill>
                <a:effectLst>
                  <a:outerShdw blurRad="38100" dist="38100" dir="2700000" algn="tl">
                    <a:srgbClr val="000000">
                      <a:alpha val="43137"/>
                    </a:srgbClr>
                  </a:outerShdw>
                </a:effectLst>
                <a:uLnTx/>
                <a:uFillTx/>
                <a:latin typeface="+mj-lt"/>
                <a:ea typeface="+mj-ea"/>
                <a:cs typeface="+mj-cs"/>
              </a:rPr>
              <a:t>3</a:t>
            </a:r>
            <a:r>
              <a:rPr kumimoji="0" lang="el-GR" sz="28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=5</a:t>
            </a:r>
            <a:br>
              <a:rPr kumimoji="0" lang="el-GR" sz="28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br>
            <a:r>
              <a:rPr lang="el-GR" sz="2800" b="0" u="sng" dirty="0" smtClean="0">
                <a:solidFill>
                  <a:schemeClr val="accent6">
                    <a:lumMod val="20000"/>
                    <a:lumOff val="80000"/>
                  </a:schemeClr>
                </a:solidFill>
                <a:effectLst>
                  <a:outerShdw blurRad="38100" dist="38100" dir="2700000" algn="tl">
                    <a:srgbClr val="000000">
                      <a:alpha val="43137"/>
                    </a:srgbClr>
                  </a:outerShdw>
                </a:effectLst>
              </a:rPr>
              <a:t>σε χειρουργικό υλικό.</a:t>
            </a:r>
            <a:endParaRPr kumimoji="0" lang="el-GR" sz="2800" b="0" i="0" u="sng"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endParaRPr>
          </a:p>
        </p:txBody>
      </p:sp>
      <p:sp>
        <p:nvSpPr>
          <p:cNvPr id="7" name="Title 1"/>
          <p:cNvSpPr txBox="1">
            <a:spLocks/>
          </p:cNvSpPr>
          <p:nvPr/>
        </p:nvSpPr>
        <p:spPr>
          <a:xfrm>
            <a:off x="0" y="5286388"/>
            <a:ext cx="3571868" cy="1571612"/>
          </a:xfrm>
          <a:prstGeom prst="rect">
            <a:avLst/>
          </a:prstGeom>
        </p:spPr>
        <p:txBody>
          <a:bodyPr vert="horz" lIns="91440" tIns="45720" rIns="91440" bIns="45720" rtlCol="0" anchor="b">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bg2"/>
                </a:solidFill>
                <a:effectLst/>
                <a:uLnTx/>
                <a:uFillTx/>
                <a:latin typeface="+mj-lt"/>
                <a:ea typeface="+mj-ea"/>
                <a:cs typeface="+mj-cs"/>
              </a:rPr>
              <a:t>ΤΑ ΠΡΟΤΥΠΑ ΤΗΣ ΚΑΛΗΣ ΔΙΑΦΟΡΟΠΟΙΗΣΗΣ ( ήτοι το 1ο και το 2ο) ΑΝΑΓΝΩΡΙΖΟΝΤΑΙ ΣΕ ΕΞΑΙΡΕΤΙΚΑ ΣΠΑΝΙΕΣ ΠΕΡΙΠΤΩΣΕΙΣ  </a:t>
            </a:r>
            <a:r>
              <a:rPr kumimoji="0" lang="el-GR" sz="2000" b="1" i="0" u="sng" strike="noStrike" kern="1200" cap="none" spc="300" normalizeH="0" baseline="0" noProof="0" dirty="0" smtClean="0">
                <a:ln>
                  <a:noFill/>
                </a:ln>
                <a:solidFill>
                  <a:schemeClr val="bg2"/>
                </a:solidFill>
                <a:effectLst/>
                <a:uLnTx/>
                <a:uFillTx/>
                <a:latin typeface="+mj-lt"/>
                <a:ea typeface="+mj-ea"/>
                <a:cs typeface="+mj-cs"/>
              </a:rPr>
              <a:t>ΜΟΝΟ</a:t>
            </a:r>
            <a:r>
              <a:rPr kumimoji="0" lang="el-GR" sz="2000" b="1" i="0" u="none" strike="noStrike" kern="1200" cap="none" spc="0" normalizeH="0" baseline="0" noProof="0" dirty="0" smtClean="0">
                <a:ln>
                  <a:noFill/>
                </a:ln>
                <a:solidFill>
                  <a:schemeClr val="bg2"/>
                </a:solidFill>
                <a:effectLst/>
                <a:uLnTx/>
                <a:uFillTx/>
                <a:latin typeface="+mj-lt"/>
                <a:ea typeface="+mj-ea"/>
                <a:cs typeface="+mj-cs"/>
              </a:rPr>
              <a:t> ΣΕ </a:t>
            </a:r>
            <a:r>
              <a:rPr kumimoji="0" lang="el-GR" sz="2000" b="1" i="0" u="none" strike="noStrike" kern="1200" cap="none" spc="660" normalizeH="0" noProof="0" dirty="0" smtClean="0">
                <a:ln>
                  <a:noFill/>
                </a:ln>
                <a:solidFill>
                  <a:schemeClr val="bg2"/>
                </a:solidFill>
                <a:effectLst/>
                <a:uLnTx/>
                <a:uFillTx/>
                <a:latin typeface="+mj-lt"/>
                <a:ea typeface="+mj-ea"/>
                <a:cs typeface="+mj-cs"/>
              </a:rPr>
              <a:t>ΧΕΙΡΟΥΡΓΙΚΟ</a:t>
            </a:r>
            <a:r>
              <a:rPr kumimoji="0" lang="el-GR" sz="2000" b="1" i="0" u="none" strike="noStrike" kern="1200" cap="none" spc="0" normalizeH="0" baseline="0" noProof="0" dirty="0" smtClean="0">
                <a:ln>
                  <a:noFill/>
                </a:ln>
                <a:solidFill>
                  <a:schemeClr val="bg2"/>
                </a:solidFill>
                <a:effectLst/>
                <a:uLnTx/>
                <a:uFillTx/>
                <a:latin typeface="+mj-lt"/>
                <a:ea typeface="+mj-ea"/>
                <a:cs typeface="+mj-cs"/>
              </a:rPr>
              <a:t> ΥΛΙΚΟ ΔΙΑΚΥΣΤΙΚΗΣ </a:t>
            </a:r>
            <a:r>
              <a:rPr kumimoji="0" lang="en-US" sz="2000" b="1" i="0" u="none" strike="noStrike" kern="1200" cap="none" spc="0" normalizeH="0" baseline="0" noProof="0" dirty="0" smtClean="0">
                <a:ln>
                  <a:noFill/>
                </a:ln>
                <a:solidFill>
                  <a:schemeClr val="bg2"/>
                </a:solidFill>
                <a:effectLst/>
                <a:uLnTx/>
                <a:uFillTx/>
                <a:latin typeface="+mj-lt"/>
                <a:ea typeface="+mj-ea"/>
                <a:cs typeface="+mj-cs"/>
              </a:rPr>
              <a:t>, </a:t>
            </a:r>
            <a:r>
              <a:rPr kumimoji="0" lang="el-GR" sz="2000" b="1" i="0" u="none" strike="noStrike" kern="1200" cap="none" spc="0" normalizeH="0" baseline="0" noProof="0" dirty="0" smtClean="0">
                <a:ln>
                  <a:noFill/>
                </a:ln>
                <a:solidFill>
                  <a:schemeClr val="bg2"/>
                </a:solidFill>
                <a:effectLst/>
                <a:uLnTx/>
                <a:uFillTx/>
                <a:latin typeface="+mj-lt"/>
                <a:ea typeface="+mj-ea"/>
                <a:cs typeface="+mj-cs"/>
              </a:rPr>
              <a:t>ΡΙΖΙΚΗΣ</a:t>
            </a:r>
            <a:r>
              <a:rPr kumimoji="0" lang="el-GR" sz="2000" b="1" i="0" u="none" strike="noStrike" kern="1200" cap="none" spc="0" normalizeH="0" noProof="0" dirty="0" smtClean="0">
                <a:ln>
                  <a:noFill/>
                </a:ln>
                <a:solidFill>
                  <a:schemeClr val="bg2"/>
                </a:solidFill>
                <a:effectLst/>
                <a:uLnTx/>
                <a:uFillTx/>
                <a:latin typeface="+mj-lt"/>
                <a:ea typeface="+mj-ea"/>
                <a:cs typeface="+mj-cs"/>
              </a:rPr>
              <a:t> </a:t>
            </a:r>
            <a:r>
              <a:rPr kumimoji="0" lang="el-GR" sz="2000" b="1" i="0" u="none" strike="noStrike" kern="1200" cap="none" spc="0" normalizeH="0" baseline="0" noProof="0" dirty="0" smtClean="0">
                <a:ln>
                  <a:noFill/>
                </a:ln>
                <a:solidFill>
                  <a:schemeClr val="bg2"/>
                </a:solidFill>
                <a:effectLst/>
                <a:uLnTx/>
                <a:uFillTx/>
                <a:latin typeface="+mj-lt"/>
                <a:ea typeface="+mj-ea"/>
                <a:cs typeface="+mj-cs"/>
              </a:rPr>
              <a:t>Η ΔΙΟΥΡΗΘΡΙΚΗΣ ΠΡΟΣΤΑΤΕΚΤΟΜΗΣ </a:t>
            </a:r>
            <a:endParaRPr kumimoji="0" lang="el-GR" sz="2000" b="1" i="0" u="none" strike="noStrike" kern="1200" cap="none" spc="0" normalizeH="0" baseline="0" noProof="0" dirty="0">
              <a:ln>
                <a:noFill/>
              </a:ln>
              <a:solidFill>
                <a:schemeClr val="bg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inkTgt spid="_x0000_s16387"/>
                                        </p:tgtEl>
                                        <p:attrNameLst>
                                          <p:attrName>style.visibility</p:attrName>
                                        </p:attrNameLst>
                                      </p:cBhvr>
                                      <p:to>
                                        <p:strVal val="visible"/>
                                      </p:to>
                                    </p:set>
                                    <p:animEffect transition="in" filter="wipe(down)">
                                      <p:cBhvr>
                                        <p:cTn id="7" dur="500"/>
                                        <p:tgtEl>
                                          <p:inkTgt spid="_x0000_s163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inkTgt spid="_x0000_s16386"/>
                                        </p:tgtEl>
                                        <p:attrNameLst>
                                          <p:attrName>style.visibility</p:attrName>
                                        </p:attrNameLst>
                                      </p:cBhvr>
                                      <p:to>
                                        <p:strVal val="visible"/>
                                      </p:to>
                                    </p:set>
                                    <p:animEffect transition="in" filter="wipe(down)">
                                      <p:cBhvr>
                                        <p:cTn id="12" dur="500"/>
                                        <p:tgtEl>
                                          <p:inkTgt spid="_x0000_s163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l-GR" sz="1600" b="1" dirty="0" smtClean="0">
                <a:solidFill>
                  <a:schemeClr val="accent1">
                    <a:lumMod val="20000"/>
                    <a:lumOff val="80000"/>
                  </a:schemeClr>
                </a:solidFill>
                <a:effectLst>
                  <a:outerShdw blurRad="38100" dist="38100" dir="2700000" algn="tl">
                    <a:srgbClr val="000000">
                      <a:alpha val="43137"/>
                    </a:srgbClr>
                  </a:outerShdw>
                </a:effectLst>
              </a:rPr>
              <a:t>Μόνη εστία καρκίνου σε βιοψία διά βελόνης.</a:t>
            </a:r>
            <a:br>
              <a:rPr lang="el-GR" sz="1600" b="1" dirty="0" smtClean="0">
                <a:solidFill>
                  <a:schemeClr val="accent1">
                    <a:lumMod val="20000"/>
                    <a:lumOff val="80000"/>
                  </a:schemeClr>
                </a:solidFill>
                <a:effectLst>
                  <a:outerShdw blurRad="38100" dist="38100" dir="2700000" algn="tl">
                    <a:srgbClr val="000000">
                      <a:alpha val="43137"/>
                    </a:srgbClr>
                  </a:outerShdw>
                </a:effectLst>
              </a:rPr>
            </a:br>
            <a:r>
              <a:rPr lang="el-GR" sz="1600" b="1" dirty="0" smtClean="0">
                <a:solidFill>
                  <a:schemeClr val="accent1">
                    <a:lumMod val="20000"/>
                    <a:lumOff val="80000"/>
                  </a:schemeClr>
                </a:solidFill>
                <a:effectLst>
                  <a:outerShdw blurRad="38100" dist="38100" dir="2700000" algn="tl">
                    <a:srgbClr val="000000">
                      <a:alpha val="43137"/>
                    </a:srgbClr>
                  </a:outerShdw>
                </a:effectLst>
              </a:rPr>
              <a:t>Καλοσχηματισμένοι καρκινικοί αδένες (με ενδαυλικά κρυσταλλοειδή, συνηγορούντα για διάγνωση κακοήθειας). Λόγω του μεγέθους , του συνωστισμού των καρκινικών αδένων  και της απουσίας διηθητικής επέκτασης, τίθεται υπό σκέψη η διάγνωση προτύπου 2. Το εν λόγω πρότυπο όμως δε διαγιγνώσκεται  ποτέ σε υλικό βιοψίας διά βελόνης· οπότε, στην  εν λόγω εστία αποδίδεται ο  αθροιστικός βαθμός 6 (=</a:t>
            </a:r>
            <a:r>
              <a:rPr lang="el-GR" sz="1600" b="1" dirty="0" smtClean="0">
                <a:solidFill>
                  <a:schemeClr val="tx2">
                    <a:lumMod val="40000"/>
                    <a:lumOff val="60000"/>
                  </a:schemeClr>
                </a:solidFill>
                <a:effectLst>
                  <a:outerShdw blurRad="38100" dist="38100" dir="2700000" algn="tl">
                    <a:srgbClr val="000000">
                      <a:alpha val="43137"/>
                    </a:srgbClr>
                  </a:outerShdw>
                </a:effectLst>
              </a:rPr>
              <a:t>3+3</a:t>
            </a:r>
            <a:r>
              <a:rPr lang="el-GR" sz="1600" b="1" dirty="0" smtClean="0">
                <a:solidFill>
                  <a:schemeClr val="accent1">
                    <a:lumMod val="20000"/>
                    <a:lumOff val="80000"/>
                  </a:schemeClr>
                </a:solidFill>
                <a:effectLst>
                  <a:outerShdw blurRad="38100" dist="38100" dir="2700000" algn="tl">
                    <a:srgbClr val="000000">
                      <a:alpha val="43137"/>
                    </a:srgbClr>
                  </a:outerShdw>
                </a:effectLst>
              </a:rPr>
              <a:t>).</a:t>
            </a:r>
            <a:endParaRPr lang="el-GR" sz="1600" b="1" dirty="0">
              <a:solidFill>
                <a:schemeClr val="accent1">
                  <a:lumMod val="20000"/>
                  <a:lumOff val="80000"/>
                </a:schemeClr>
              </a:solidFill>
              <a:effectLst>
                <a:outerShdw blurRad="38100" dist="38100" dir="2700000" algn="tl">
                  <a:srgbClr val="000000">
                    <a:alpha val="43137"/>
                  </a:srgbClr>
                </a:outerShdw>
              </a:effectLst>
            </a:endParaRPr>
          </a:p>
        </p:txBody>
      </p:sp>
      <p:pic>
        <p:nvPicPr>
          <p:cNvPr id="4" name="Picture 2" descr="p40sc5"/>
          <p:cNvPicPr>
            <a:picLocks noGrp="1" noChangeAspect="1" noChangeArrowheads="1"/>
          </p:cNvPicPr>
          <p:nvPr>
            <p:ph idx="1"/>
          </p:nvPr>
        </p:nvPicPr>
        <p:blipFill>
          <a:blip r:embed="rId2" cstate="print"/>
          <a:srcRect r="4050"/>
          <a:stretch>
            <a:fillRect/>
          </a:stretch>
        </p:blipFill>
        <p:spPr bwMode="auto">
          <a:xfrm>
            <a:off x="1285852" y="1428736"/>
            <a:ext cx="6711945" cy="52864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143372" cy="1435100"/>
          </a:xfrm>
        </p:spPr>
        <p:txBody>
          <a:bodyPr>
            <a:normAutofit/>
          </a:bodyPr>
          <a:lstStyle/>
          <a:p>
            <a:pPr algn="ctr"/>
            <a:r>
              <a:rPr lang="el-GR" sz="2800" dirty="0" smtClean="0">
                <a:solidFill>
                  <a:schemeClr val="accent1">
                    <a:lumMod val="20000"/>
                    <a:lumOff val="80000"/>
                  </a:schemeClr>
                </a:solidFill>
              </a:rPr>
              <a:t>Αθροιστικός βαθμός κακοήθειας </a:t>
            </a:r>
            <a:r>
              <a:rPr lang="en-US" sz="2800" dirty="0" smtClean="0">
                <a:solidFill>
                  <a:schemeClr val="accent1">
                    <a:lumMod val="20000"/>
                    <a:lumOff val="80000"/>
                  </a:schemeClr>
                </a:solidFill>
              </a:rPr>
              <a:t> </a:t>
            </a:r>
            <a:r>
              <a:rPr lang="en-US" sz="2800" u="sng" dirty="0" smtClean="0">
                <a:solidFill>
                  <a:schemeClr val="accent1">
                    <a:lumMod val="20000"/>
                    <a:lumOff val="80000"/>
                  </a:schemeClr>
                </a:solidFill>
                <a:effectLst>
                  <a:outerShdw blurRad="38100" dist="38100" dir="2700000" algn="tl">
                    <a:srgbClr val="000000">
                      <a:alpha val="43137"/>
                    </a:srgbClr>
                  </a:outerShdw>
                </a:effectLst>
              </a:rPr>
              <a:t>6</a:t>
            </a:r>
            <a:r>
              <a:rPr lang="el-GR" sz="2800" dirty="0" smtClean="0">
                <a:solidFill>
                  <a:schemeClr val="accent1">
                    <a:lumMod val="20000"/>
                    <a:lumOff val="80000"/>
                  </a:schemeClr>
                </a:solidFill>
                <a:effectLst>
                  <a:outerShdw blurRad="38100" dist="38100" dir="2700000" algn="tl">
                    <a:srgbClr val="000000">
                      <a:alpha val="43137"/>
                    </a:srgbClr>
                  </a:outerShdw>
                </a:effectLst>
              </a:rPr>
              <a:t> </a:t>
            </a:r>
            <a:r>
              <a:rPr lang="el-GR" sz="2800" dirty="0" smtClean="0">
                <a:solidFill>
                  <a:schemeClr val="accent1">
                    <a:lumMod val="20000"/>
                    <a:lumOff val="80000"/>
                  </a:schemeClr>
                </a:solidFill>
              </a:rPr>
              <a:t>(=</a:t>
            </a:r>
            <a:r>
              <a:rPr lang="en-US" sz="2800" dirty="0" smtClean="0">
                <a:solidFill>
                  <a:schemeClr val="accent1">
                    <a:lumMod val="20000"/>
                    <a:lumOff val="80000"/>
                  </a:schemeClr>
                </a:solidFill>
              </a:rPr>
              <a:t>3</a:t>
            </a:r>
            <a:r>
              <a:rPr lang="el-GR" sz="2800" dirty="0" smtClean="0">
                <a:solidFill>
                  <a:schemeClr val="accent1">
                    <a:lumMod val="20000"/>
                    <a:lumOff val="80000"/>
                  </a:schemeClr>
                </a:solidFill>
              </a:rPr>
              <a:t>+</a:t>
            </a:r>
            <a:r>
              <a:rPr lang="en-US" sz="2800" dirty="0" smtClean="0">
                <a:solidFill>
                  <a:schemeClr val="accent1">
                    <a:lumMod val="20000"/>
                    <a:lumOff val="80000"/>
                  </a:schemeClr>
                </a:solidFill>
              </a:rPr>
              <a:t>3</a:t>
            </a:r>
            <a:r>
              <a:rPr lang="el-GR" sz="2800" dirty="0" smtClean="0">
                <a:solidFill>
                  <a:schemeClr val="accent1">
                    <a:lumMod val="20000"/>
                    <a:lumOff val="80000"/>
                  </a:schemeClr>
                </a:solidFill>
              </a:rPr>
              <a:t>),</a:t>
            </a:r>
            <a:r>
              <a:rPr lang="en-US" sz="2800" dirty="0" smtClean="0">
                <a:solidFill>
                  <a:schemeClr val="accent1">
                    <a:lumMod val="20000"/>
                    <a:lumOff val="80000"/>
                  </a:schemeClr>
                </a:solidFill>
              </a:rPr>
              <a:t>  </a:t>
            </a:r>
            <a:r>
              <a:rPr lang="el-GR" sz="2800" dirty="0" smtClean="0">
                <a:solidFill>
                  <a:schemeClr val="accent1">
                    <a:lumMod val="20000"/>
                    <a:lumOff val="80000"/>
                  </a:schemeClr>
                </a:solidFill>
              </a:rPr>
              <a:t>αντί 5 (=2+3).</a:t>
            </a:r>
            <a:endParaRPr lang="el-GR" sz="2800" dirty="0"/>
          </a:p>
        </p:txBody>
      </p:sp>
      <p:sp>
        <p:nvSpPr>
          <p:cNvPr id="4" name="Text Placeholder 3"/>
          <p:cNvSpPr>
            <a:spLocks noGrp="1"/>
          </p:cNvSpPr>
          <p:nvPr>
            <p:ph type="body" sz="half" idx="2"/>
          </p:nvPr>
        </p:nvSpPr>
        <p:spPr>
          <a:xfrm>
            <a:off x="0" y="1643050"/>
            <a:ext cx="4429124" cy="5214950"/>
          </a:xfrm>
        </p:spPr>
        <p:txBody>
          <a:bodyPr>
            <a:normAutofit fontScale="92500"/>
          </a:bodyPr>
          <a:lstStyle/>
          <a:p>
            <a:r>
              <a:rPr lang="el-GR" sz="2000" dirty="0" smtClean="0">
                <a:solidFill>
                  <a:schemeClr val="accent1">
                    <a:lumMod val="20000"/>
                    <a:lumOff val="80000"/>
                  </a:schemeClr>
                </a:solidFill>
              </a:rPr>
              <a:t>Καλά σχηματισμένοι, </a:t>
            </a:r>
            <a:r>
              <a:rPr lang="el-GR" sz="2000" dirty="0" err="1" smtClean="0">
                <a:solidFill>
                  <a:schemeClr val="accent1">
                    <a:lumMod val="20000"/>
                    <a:lumOff val="80000"/>
                  </a:schemeClr>
                </a:solidFill>
              </a:rPr>
              <a:t>συνωστιζόμενοι</a:t>
            </a:r>
            <a:r>
              <a:rPr lang="el-GR" sz="2000" dirty="0" smtClean="0">
                <a:solidFill>
                  <a:schemeClr val="accent1">
                    <a:lumMod val="20000"/>
                    <a:lumOff val="80000"/>
                  </a:schemeClr>
                </a:solidFill>
              </a:rPr>
              <a:t>  (αλλά όχι συγχωνευόμενοι) σωληνώδεις καρκινικοί σχηματισμοί σε υλικό  βιοψίας  διά βελόνης.</a:t>
            </a:r>
          </a:p>
          <a:p>
            <a:r>
              <a:rPr lang="el-GR" sz="2000" dirty="0" smtClean="0">
                <a:solidFill>
                  <a:schemeClr val="accent1">
                    <a:lumMod val="20000"/>
                    <a:lumOff val="80000"/>
                  </a:schemeClr>
                </a:solidFill>
              </a:rPr>
              <a:t>Πρόκειται για καλά διαφοροποιημένο προστατικό κυψελιδικό αδενοκαρκίνωμα,  τυπικά αναπτυσσόμενο στη μεταβατική ζώνη του προστάτη αδένα, η διάγνωση του οποίου  επιτρέπεται πλέον  </a:t>
            </a:r>
            <a:r>
              <a:rPr lang="el-GR" sz="2000" b="1" spc="600" dirty="0" smtClean="0">
                <a:solidFill>
                  <a:schemeClr val="accent1">
                    <a:lumMod val="20000"/>
                    <a:lumOff val="80000"/>
                  </a:schemeClr>
                </a:solidFill>
              </a:rPr>
              <a:t>μόνο</a:t>
            </a:r>
            <a:r>
              <a:rPr lang="el-GR" sz="2000" dirty="0" smtClean="0">
                <a:solidFill>
                  <a:schemeClr val="accent1">
                    <a:lumMod val="20000"/>
                    <a:lumOff val="80000"/>
                  </a:schemeClr>
                </a:solidFill>
              </a:rPr>
              <a:t>σε υλικό ξεσμάτων διουρηθρικής εκτομής (όπου τα συγκεκριμένα καρκινώματα έχουν   συνηθέστατα  περιορισμένης έκτασης ανάπτυξη) ή, φυσικά, σε εγχειρητικά παρασκευάσματα </a:t>
            </a:r>
            <a:r>
              <a:rPr lang="el-GR" sz="2000" dirty="0" err="1" smtClean="0">
                <a:solidFill>
                  <a:schemeClr val="accent1">
                    <a:lumMod val="20000"/>
                    <a:lumOff val="80000"/>
                  </a:schemeClr>
                </a:solidFill>
              </a:rPr>
              <a:t>προστατεκτομής</a:t>
            </a:r>
            <a:r>
              <a:rPr lang="el-GR" sz="2000" dirty="0" smtClean="0">
                <a:solidFill>
                  <a:schemeClr val="accent1">
                    <a:lumMod val="20000"/>
                    <a:lumOff val="80000"/>
                  </a:schemeClr>
                </a:solidFill>
              </a:rPr>
              <a:t>  και υπό την προϋπόθεση ότι αλλού δε συνυπάρχουν και κυριαρχούν πρότυπα υψηλότερης κακοήθειας . </a:t>
            </a:r>
            <a:endParaRPr lang="el-GR" sz="2000" dirty="0">
              <a:solidFill>
                <a:schemeClr val="accent1">
                  <a:lumMod val="20000"/>
                  <a:lumOff val="80000"/>
                </a:schemeClr>
              </a:solidFill>
            </a:endParaRPr>
          </a:p>
        </p:txBody>
      </p:sp>
      <p:pic>
        <p:nvPicPr>
          <p:cNvPr id="5" name="Picture 2" descr="p41sc5"/>
          <p:cNvPicPr>
            <a:picLocks noGrp="1" noChangeAspect="1" noChangeArrowheads="1"/>
          </p:cNvPicPr>
          <p:nvPr>
            <p:ph idx="1"/>
          </p:nvPr>
        </p:nvPicPr>
        <p:blipFill>
          <a:blip r:embed="rId2" cstate="print"/>
          <a:srcRect/>
          <a:stretch>
            <a:fillRect/>
          </a:stretch>
        </p:blipFill>
        <p:spPr bwMode="auto">
          <a:xfrm rot="5400000">
            <a:off x="3507216" y="1207636"/>
            <a:ext cx="6357983" cy="45141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1928802"/>
            <a:ext cx="3786182" cy="4929198"/>
          </a:xfrm>
        </p:spPr>
        <p:txBody>
          <a:bodyPr>
            <a:normAutofit fontScale="85000" lnSpcReduction="10000"/>
          </a:bodyPr>
          <a:lstStyle/>
          <a:p>
            <a:r>
              <a:rPr lang="el-GR" sz="2400" dirty="0" smtClean="0">
                <a:solidFill>
                  <a:schemeClr val="accent1">
                    <a:lumMod val="20000"/>
                    <a:lumOff val="80000"/>
                  </a:schemeClr>
                </a:solidFill>
              </a:rPr>
              <a:t>Σπάνια</a:t>
            </a:r>
            <a:r>
              <a:rPr lang="el-GR" dirty="0" smtClean="0"/>
              <a:t>  </a:t>
            </a:r>
            <a:r>
              <a:rPr lang="el-GR" sz="2400" dirty="0" smtClean="0">
                <a:solidFill>
                  <a:schemeClr val="accent1">
                    <a:lumMod val="20000"/>
                    <a:lumOff val="80000"/>
                  </a:schemeClr>
                </a:solidFill>
              </a:rPr>
              <a:t>η ανίχνευση  τέτοιων καλά διαφοροποιημένων  προστατικών κυψελιδικών αδενοκαρκινωμάτων σε υλικό βιοψίας δια βελόνης.  Στο υλικό μετέπειτα προστατεκτομής  ο βαθμός ιστολογικής  κακοήθειας  σχεδόν πάντοτε αυξάνει και μάλιστα στις μισές περιπτώσεις διαπιστώνεται εξωπροστατική επέκταση του καρκίνου∙ οπότε, για να αποφευχθεί  πιθανή κλινική υποτίμηση της  σοβαρότητας της κατάστασης, αποθαρρύνεται  παντελώς η αναφορά προτύπων μικρότερων του 3 σε υλικό βιοψίας διά βελόνης, τουλάχιστον.</a:t>
            </a:r>
            <a:endParaRPr lang="el-GR" sz="2400" dirty="0">
              <a:solidFill>
                <a:schemeClr val="accent1">
                  <a:lumMod val="20000"/>
                  <a:lumOff val="80000"/>
                </a:schemeClr>
              </a:solidFill>
            </a:endParaRPr>
          </a:p>
        </p:txBody>
      </p:sp>
      <p:pic>
        <p:nvPicPr>
          <p:cNvPr id="5" name="Picture 2" descr="p42sc5"/>
          <p:cNvPicPr>
            <a:picLocks noGrp="1" noChangeAspect="1" noChangeArrowheads="1"/>
          </p:cNvPicPr>
          <p:nvPr>
            <p:ph idx="1"/>
          </p:nvPr>
        </p:nvPicPr>
        <p:blipFill>
          <a:blip r:embed="rId3" cstate="print"/>
          <a:srcRect/>
          <a:stretch>
            <a:fillRect/>
          </a:stretch>
        </p:blipFill>
        <p:spPr bwMode="auto">
          <a:xfrm rot="5400000">
            <a:off x="3228965" y="914382"/>
            <a:ext cx="6286544" cy="5029235"/>
          </a:xfrm>
          <a:prstGeom prst="rect">
            <a:avLst/>
          </a:prstGeom>
          <a:noFill/>
          <a:ln w="9525">
            <a:noFill/>
            <a:miter lim="800000"/>
            <a:headEnd/>
            <a:tailEnd/>
          </a:ln>
        </p:spPr>
      </p:pic>
      <p:sp>
        <p:nvSpPr>
          <p:cNvPr id="6" name="Title 1"/>
          <p:cNvSpPr>
            <a:spLocks noGrp="1"/>
          </p:cNvSpPr>
          <p:nvPr>
            <p:ph type="title"/>
          </p:nvPr>
        </p:nvSpPr>
        <p:spPr>
          <a:xfrm>
            <a:off x="0" y="0"/>
            <a:ext cx="3786182" cy="1643050"/>
          </a:xfrm>
        </p:spPr>
        <p:txBody>
          <a:bodyPr>
            <a:normAutofit fontScale="90000"/>
          </a:bodyPr>
          <a:lstStyle/>
          <a:p>
            <a:pPr algn="ctr"/>
            <a:r>
              <a:rPr lang="el-GR" sz="2800" dirty="0" smtClean="0">
                <a:solidFill>
                  <a:schemeClr val="accent1">
                    <a:lumMod val="20000"/>
                    <a:lumOff val="80000"/>
                  </a:schemeClr>
                </a:solidFill>
              </a:rPr>
              <a:t>Αθροιστικός βαθμός κακοήθειας </a:t>
            </a:r>
            <a:r>
              <a:rPr lang="en-US" sz="2800" dirty="0" smtClean="0">
                <a:solidFill>
                  <a:schemeClr val="accent1">
                    <a:lumMod val="20000"/>
                    <a:lumOff val="80000"/>
                  </a:schemeClr>
                </a:solidFill>
              </a:rPr>
              <a:t> </a:t>
            </a:r>
            <a:r>
              <a:rPr lang="en-US" sz="2800" u="sng" dirty="0" smtClean="0">
                <a:solidFill>
                  <a:schemeClr val="accent1">
                    <a:lumMod val="20000"/>
                    <a:lumOff val="80000"/>
                  </a:schemeClr>
                </a:solidFill>
                <a:effectLst>
                  <a:outerShdw blurRad="38100" dist="38100" dir="2700000" algn="tl">
                    <a:srgbClr val="000000">
                      <a:alpha val="43137"/>
                    </a:srgbClr>
                  </a:outerShdw>
                </a:effectLst>
              </a:rPr>
              <a:t>6</a:t>
            </a:r>
            <a:r>
              <a:rPr lang="el-GR" sz="2800" dirty="0" smtClean="0">
                <a:solidFill>
                  <a:schemeClr val="accent1">
                    <a:lumMod val="20000"/>
                    <a:lumOff val="80000"/>
                  </a:schemeClr>
                </a:solidFill>
                <a:effectLst>
                  <a:outerShdw blurRad="38100" dist="38100" dir="2700000" algn="tl">
                    <a:srgbClr val="000000">
                      <a:alpha val="43137"/>
                    </a:srgbClr>
                  </a:outerShdw>
                </a:effectLst>
              </a:rPr>
              <a:t> </a:t>
            </a:r>
            <a:r>
              <a:rPr lang="el-GR" sz="2800" dirty="0" smtClean="0">
                <a:solidFill>
                  <a:schemeClr val="accent1">
                    <a:lumMod val="20000"/>
                    <a:lumOff val="80000"/>
                  </a:schemeClr>
                </a:solidFill>
              </a:rPr>
              <a:t>(=</a:t>
            </a:r>
            <a:r>
              <a:rPr lang="en-US" sz="2800" dirty="0" smtClean="0">
                <a:solidFill>
                  <a:schemeClr val="accent1">
                    <a:lumMod val="20000"/>
                    <a:lumOff val="80000"/>
                  </a:schemeClr>
                </a:solidFill>
              </a:rPr>
              <a:t>3</a:t>
            </a:r>
            <a:r>
              <a:rPr lang="el-GR" sz="2800" dirty="0" smtClean="0">
                <a:solidFill>
                  <a:schemeClr val="accent1">
                    <a:lumMod val="20000"/>
                    <a:lumOff val="80000"/>
                  </a:schemeClr>
                </a:solidFill>
              </a:rPr>
              <a:t>+</a:t>
            </a:r>
            <a:r>
              <a:rPr lang="en-US" sz="2800" dirty="0" smtClean="0">
                <a:solidFill>
                  <a:schemeClr val="accent1">
                    <a:lumMod val="20000"/>
                    <a:lumOff val="80000"/>
                  </a:schemeClr>
                </a:solidFill>
              </a:rPr>
              <a:t>3</a:t>
            </a:r>
            <a:r>
              <a:rPr lang="el-GR" sz="2800" dirty="0" smtClean="0">
                <a:solidFill>
                  <a:schemeClr val="accent1">
                    <a:lumMod val="20000"/>
                    <a:lumOff val="80000"/>
                  </a:schemeClr>
                </a:solidFill>
              </a:rPr>
              <a:t>),</a:t>
            </a:r>
            <a:r>
              <a:rPr lang="en-US" sz="2800" dirty="0" smtClean="0">
                <a:solidFill>
                  <a:schemeClr val="accent1">
                    <a:lumMod val="20000"/>
                    <a:lumOff val="80000"/>
                  </a:schemeClr>
                </a:solidFill>
              </a:rPr>
              <a:t>  </a:t>
            </a:r>
            <a:r>
              <a:rPr lang="el-GR" sz="2800" dirty="0" smtClean="0">
                <a:solidFill>
                  <a:schemeClr val="accent1">
                    <a:lumMod val="20000"/>
                    <a:lumOff val="80000"/>
                  </a:schemeClr>
                </a:solidFill>
              </a:rPr>
              <a:t/>
            </a:r>
            <a:br>
              <a:rPr lang="el-GR" sz="2800" dirty="0" smtClean="0">
                <a:solidFill>
                  <a:schemeClr val="accent1">
                    <a:lumMod val="20000"/>
                    <a:lumOff val="80000"/>
                  </a:schemeClr>
                </a:solidFill>
              </a:rPr>
            </a:br>
            <a:r>
              <a:rPr lang="el-GR" sz="2800" dirty="0" smtClean="0">
                <a:solidFill>
                  <a:schemeClr val="accent1">
                    <a:lumMod val="20000"/>
                    <a:lumOff val="80000"/>
                  </a:schemeClr>
                </a:solidFill>
              </a:rPr>
              <a:t>αντί 5 (=3+2) σε υλικό βιοψίας διά βελόνης.</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inkTgt spid="_x0000_s134146"/>
                                        </p:tgtEl>
                                        <p:attrNameLst>
                                          <p:attrName>style.visibility</p:attrName>
                                        </p:attrNameLst>
                                      </p:cBhvr>
                                      <p:to>
                                        <p:strVal val="visible"/>
                                      </p:to>
                                    </p:set>
                                    <p:animEffect transition="in" filter="fade">
                                      <p:cBhvr>
                                        <p:cTn id="7" dur="500"/>
                                        <p:tgtEl>
                                          <p:inkTgt spid="_x0000_s134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r>
              <a:rPr lang="el-GR" sz="1800" b="1" dirty="0" smtClean="0">
                <a:solidFill>
                  <a:schemeClr val="bg1"/>
                </a:solidFill>
              </a:rPr>
              <a:t/>
            </a:r>
            <a:br>
              <a:rPr lang="el-GR" sz="1800" b="1" dirty="0" smtClean="0">
                <a:solidFill>
                  <a:schemeClr val="bg1"/>
                </a:solidFill>
              </a:rPr>
            </a:br>
            <a:r>
              <a:rPr lang="el-GR" sz="2000" b="1" dirty="0" smtClean="0">
                <a:solidFill>
                  <a:schemeClr val="bg1"/>
                </a:solidFill>
              </a:rPr>
              <a:t>Οι σχετικώς ομοιόμορφοι καρκινικοί αδένες  οι οποίοι διατάσσονται στενά ο ένας με τον άλλο, έστω και σε μεταξύ τους απόσταση λιγότερη  από το εύρος ενός αδένα,  ανήκουν πλέον στο πρότυπο </a:t>
            </a:r>
            <a:r>
              <a:rPr lang="el-GR" sz="2000" b="1" dirty="0" smtClean="0">
                <a:solidFill>
                  <a:schemeClr val="tx2">
                    <a:lumMod val="40000"/>
                    <a:lumOff val="60000"/>
                  </a:schemeClr>
                </a:solidFill>
              </a:rPr>
              <a:t>3</a:t>
            </a:r>
            <a:r>
              <a:rPr lang="el-GR" sz="2000" b="1" dirty="0" smtClean="0">
                <a:solidFill>
                  <a:schemeClr val="bg1"/>
                </a:solidFill>
              </a:rPr>
              <a:t> κι όχι στο 2, </a:t>
            </a:r>
            <a:br>
              <a:rPr lang="el-GR" sz="2000" b="1" dirty="0" smtClean="0">
                <a:solidFill>
                  <a:schemeClr val="bg1"/>
                </a:solidFill>
              </a:rPr>
            </a:br>
            <a:r>
              <a:rPr lang="el-GR" sz="2000" b="1" dirty="0" smtClean="0">
                <a:solidFill>
                  <a:schemeClr val="bg1"/>
                </a:solidFill>
              </a:rPr>
              <a:t>τουλάχιστον σε υλικό διά βελόνης  βιοψίας.</a:t>
            </a:r>
            <a:endParaRPr lang="el-GR" sz="2000" dirty="0">
              <a:solidFill>
                <a:schemeClr val="bg1"/>
              </a:solidFill>
            </a:endParaRPr>
          </a:p>
        </p:txBody>
      </p:sp>
      <p:pic>
        <p:nvPicPr>
          <p:cNvPr id="194562" name="Picture 2" descr="C:\Users\KAV-AGRO\Desktop\prostategleasonfig2.jpg"/>
          <p:cNvPicPr>
            <a:picLocks noChangeAspect="1" noChangeArrowheads="1"/>
          </p:cNvPicPr>
          <p:nvPr/>
        </p:nvPicPr>
        <p:blipFill>
          <a:blip r:embed="rId2" cstate="print"/>
          <a:srcRect/>
          <a:stretch>
            <a:fillRect/>
          </a:stretch>
        </p:blipFill>
        <p:spPr bwMode="auto">
          <a:xfrm>
            <a:off x="1285852" y="1500174"/>
            <a:ext cx="6787330" cy="510746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r>
              <a:rPr lang="el-GR" sz="1800" b="1" dirty="0" smtClean="0">
                <a:solidFill>
                  <a:schemeClr val="bg1"/>
                </a:solidFill>
              </a:rPr>
              <a:t/>
            </a:r>
            <a:br>
              <a:rPr lang="el-GR" sz="1800" b="1" dirty="0" smtClean="0">
                <a:solidFill>
                  <a:schemeClr val="bg1"/>
                </a:solidFill>
              </a:rPr>
            </a:br>
            <a:r>
              <a:rPr lang="el-GR" sz="1600" b="1" dirty="0" smtClean="0">
                <a:solidFill>
                  <a:schemeClr val="bg1"/>
                </a:solidFill>
              </a:rPr>
              <a:t>Στο πρότυπο </a:t>
            </a:r>
            <a:r>
              <a:rPr lang="el-GR" sz="1600" b="1" dirty="0" smtClean="0">
                <a:solidFill>
                  <a:schemeClr val="tx2">
                    <a:lumMod val="40000"/>
                    <a:lumOff val="60000"/>
                  </a:schemeClr>
                </a:solidFill>
              </a:rPr>
              <a:t>3</a:t>
            </a:r>
            <a:r>
              <a:rPr lang="el-GR" sz="1600" b="1" dirty="0" smtClean="0">
                <a:solidFill>
                  <a:schemeClr val="bg1"/>
                </a:solidFill>
              </a:rPr>
              <a:t> οι καρκινικοί αδένες είναι συνήθως μικροί ή, ενίοτε, μέσου ή μεγάλου  μεγέθους. </a:t>
            </a:r>
            <a:br>
              <a:rPr lang="el-GR" sz="1600" b="1" dirty="0" smtClean="0">
                <a:solidFill>
                  <a:schemeClr val="bg1"/>
                </a:solidFill>
              </a:rPr>
            </a:br>
            <a:r>
              <a:rPr lang="el-GR" sz="1600" b="1" dirty="0" smtClean="0">
                <a:solidFill>
                  <a:schemeClr val="bg1"/>
                </a:solidFill>
              </a:rPr>
              <a:t>Μπορεί να συνωστίζονται αλλά μεταξύ τους παρεμβάλλεται έστω ελάχιστο στρώμα. </a:t>
            </a:r>
            <a:br>
              <a:rPr lang="el-GR" sz="1600" b="1" dirty="0" smtClean="0">
                <a:solidFill>
                  <a:schemeClr val="bg1"/>
                </a:solidFill>
              </a:rPr>
            </a:br>
            <a:r>
              <a:rPr lang="el-GR" sz="1600" b="1" dirty="0" smtClean="0">
                <a:solidFill>
                  <a:schemeClr val="bg1"/>
                </a:solidFill>
              </a:rPr>
              <a:t>Σε υλικό βιοψίας διά βελόνης, η εικονιζόμενη καρκινική εστία παίρνει άθροισμα 6 (=</a:t>
            </a:r>
            <a:r>
              <a:rPr lang="el-GR" sz="1600" b="1" dirty="0" smtClean="0">
                <a:solidFill>
                  <a:schemeClr val="tx2">
                    <a:lumMod val="40000"/>
                    <a:lumOff val="60000"/>
                  </a:schemeClr>
                </a:solidFill>
              </a:rPr>
              <a:t>3+3</a:t>
            </a:r>
            <a:r>
              <a:rPr lang="el-GR" sz="1600" b="1" dirty="0" smtClean="0">
                <a:solidFill>
                  <a:schemeClr val="bg1"/>
                </a:solidFill>
              </a:rPr>
              <a:t>). </a:t>
            </a:r>
            <a:br>
              <a:rPr lang="el-GR" sz="1600" b="1" dirty="0" smtClean="0">
                <a:solidFill>
                  <a:schemeClr val="bg1"/>
                </a:solidFill>
              </a:rPr>
            </a:br>
            <a:r>
              <a:rPr lang="el-GR" sz="1600" b="1" dirty="0" smtClean="0">
                <a:solidFill>
                  <a:schemeClr val="bg1"/>
                </a:solidFill>
              </a:rPr>
              <a:t>Σε χειρουργικό υλικό, μπορεί να αναφερθεί άθροισμα  5 (2+</a:t>
            </a:r>
            <a:r>
              <a:rPr lang="el-GR" sz="1600" b="1" dirty="0" smtClean="0">
                <a:solidFill>
                  <a:schemeClr val="tx2">
                    <a:lumMod val="40000"/>
                    <a:lumOff val="60000"/>
                  </a:schemeClr>
                </a:solidFill>
              </a:rPr>
              <a:t>3</a:t>
            </a:r>
            <a:r>
              <a:rPr lang="el-GR" sz="1600" b="1" dirty="0" smtClean="0">
                <a:solidFill>
                  <a:schemeClr val="bg1"/>
                </a:solidFill>
              </a:rPr>
              <a:t>),  </a:t>
            </a:r>
            <a:br>
              <a:rPr lang="el-GR" sz="1600" b="1" dirty="0" smtClean="0">
                <a:solidFill>
                  <a:schemeClr val="bg1"/>
                </a:solidFill>
              </a:rPr>
            </a:br>
            <a:r>
              <a:rPr lang="el-GR" sz="1600" b="1" dirty="0" smtClean="0">
                <a:solidFill>
                  <a:schemeClr val="bg1"/>
                </a:solidFill>
              </a:rPr>
              <a:t>χωρίς όμως ιδιαίτερη κλινική σημασία.</a:t>
            </a:r>
            <a:br>
              <a:rPr lang="el-GR" sz="1600" b="1" dirty="0" smtClean="0">
                <a:solidFill>
                  <a:schemeClr val="bg1"/>
                </a:solidFill>
              </a:rPr>
            </a:br>
            <a:endParaRPr lang="el-GR" sz="1600" dirty="0">
              <a:solidFill>
                <a:schemeClr val="bg1"/>
              </a:solidFill>
            </a:endParaRPr>
          </a:p>
        </p:txBody>
      </p:sp>
      <p:pic>
        <p:nvPicPr>
          <p:cNvPr id="193538" name="Picture 2" descr="C:\Users\KAV-AGRO\Desktop\prostategleasonfig1.jpg"/>
          <p:cNvPicPr>
            <a:picLocks noChangeAspect="1" noChangeArrowheads="1"/>
          </p:cNvPicPr>
          <p:nvPr/>
        </p:nvPicPr>
        <p:blipFill>
          <a:blip r:embed="rId2" cstate="print"/>
          <a:srcRect/>
          <a:stretch>
            <a:fillRect/>
          </a:stretch>
        </p:blipFill>
        <p:spPr bwMode="auto">
          <a:xfrm>
            <a:off x="1115616" y="1412776"/>
            <a:ext cx="7056784" cy="5310230"/>
          </a:xfrm>
          <a:prstGeom prst="rect">
            <a:avLst/>
          </a:prstGeom>
          <a:noFill/>
        </p:spPr>
      </p:pic>
      <p:sp>
        <p:nvSpPr>
          <p:cNvPr id="4" name="1 - Τίτλος"/>
          <p:cNvSpPr txBox="1">
            <a:spLocks/>
          </p:cNvSpPr>
          <p:nvPr/>
        </p:nvSpPr>
        <p:spPr>
          <a:xfrm>
            <a:off x="5220072" y="1772816"/>
            <a:ext cx="1440160" cy="72008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cmpd="sng">
                  <a:solidFill>
                    <a:schemeClr val="tx1"/>
                  </a:solidFill>
                </a:ln>
                <a:solidFill>
                  <a:schemeClr val="bg1"/>
                </a:solidFill>
                <a:effectLst/>
                <a:uLnTx/>
                <a:uFillTx/>
                <a:latin typeface="+mj-lt"/>
                <a:ea typeface="+mj-ea"/>
                <a:cs typeface="+mj-cs"/>
              </a:rPr>
              <a:t>2</a:t>
            </a:r>
            <a:endParaRPr kumimoji="0" lang="el-GR" sz="3600" b="1" i="0" u="none" strike="noStrike" kern="1200" cap="none" spc="0" normalizeH="0" baseline="0" noProof="0" dirty="0">
              <a:ln cmpd="sng">
                <a:solidFill>
                  <a:schemeClr val="tx1"/>
                </a:solidFill>
              </a:ln>
              <a:solidFill>
                <a:schemeClr val="bg1"/>
              </a:solidFill>
              <a:effectLst/>
              <a:uLnTx/>
              <a:uFillTx/>
              <a:latin typeface="+mj-lt"/>
              <a:ea typeface="+mj-ea"/>
              <a:cs typeface="+mj-cs"/>
            </a:endParaRPr>
          </a:p>
        </p:txBody>
      </p:sp>
      <p:sp>
        <p:nvSpPr>
          <p:cNvPr id="5" name="1 - Τίτλος"/>
          <p:cNvSpPr txBox="1">
            <a:spLocks/>
          </p:cNvSpPr>
          <p:nvPr/>
        </p:nvSpPr>
        <p:spPr>
          <a:xfrm>
            <a:off x="2483768" y="1916832"/>
            <a:ext cx="864096" cy="576064"/>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t>3</a:t>
            </a:r>
            <a:endParaRPr kumimoji="0" lang="el-GR" sz="3600" b="1" i="0"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l-GR" sz="2000" dirty="0" smtClean="0">
                <a:solidFill>
                  <a:schemeClr val="bg1"/>
                </a:solidFill>
              </a:rPr>
              <a:t>Χαμηλόβαθμης κακοήθειας προστατικό κυψελιδικό αδενοκαρκίνωμα </a:t>
            </a:r>
            <a:br>
              <a:rPr lang="el-GR" sz="2000" dirty="0" smtClean="0">
                <a:solidFill>
                  <a:schemeClr val="bg1"/>
                </a:solidFill>
              </a:rPr>
            </a:br>
            <a:r>
              <a:rPr lang="el-GR" sz="2000" dirty="0" smtClean="0">
                <a:solidFill>
                  <a:schemeClr val="bg1"/>
                </a:solidFill>
              </a:rPr>
              <a:t>στο οποίο αποδίδεται ο αθροιστικός βαθμός κακοήθειας 6 (</a:t>
            </a:r>
            <a:r>
              <a:rPr lang="el-GR" sz="2000" b="1" dirty="0" smtClean="0">
                <a:solidFill>
                  <a:schemeClr val="tx2">
                    <a:lumMod val="60000"/>
                    <a:lumOff val="40000"/>
                  </a:schemeClr>
                </a:solidFill>
              </a:rPr>
              <a:t>3+3</a:t>
            </a:r>
            <a:r>
              <a:rPr lang="el-GR" sz="2000" dirty="0" smtClean="0">
                <a:solidFill>
                  <a:schemeClr val="bg1"/>
                </a:solidFill>
              </a:rPr>
              <a:t>), </a:t>
            </a:r>
            <a:br>
              <a:rPr lang="el-GR" sz="2000" dirty="0" smtClean="0">
                <a:solidFill>
                  <a:schemeClr val="bg1"/>
                </a:solidFill>
              </a:rPr>
            </a:br>
            <a:r>
              <a:rPr lang="el-GR" sz="2000" dirty="0" smtClean="0">
                <a:solidFill>
                  <a:schemeClr val="bg1"/>
                </a:solidFill>
              </a:rPr>
              <a:t>καθώς πρόκειται για υλικό βιοψίας διά βελόνης όπου το πρότυπο 2 ποτέ δεν αναφέρεται. </a:t>
            </a:r>
            <a:br>
              <a:rPr lang="el-GR" sz="2000" dirty="0" smtClean="0">
                <a:solidFill>
                  <a:schemeClr val="bg1"/>
                </a:solidFill>
              </a:rPr>
            </a:br>
            <a:r>
              <a:rPr lang="el-GR" sz="2000" dirty="0" smtClean="0">
                <a:solidFill>
                  <a:schemeClr val="bg1"/>
                </a:solidFill>
              </a:rPr>
              <a:t>(Καλοήθης αδένας με προβάλλοντα βασικό κυτταρικό  στοίχο, σε αντιπαραβολή με τους καρκινικούς αδένες.)</a:t>
            </a:r>
            <a:endParaRPr lang="el-GR" sz="2000" dirty="0">
              <a:solidFill>
                <a:schemeClr val="bg1"/>
              </a:solidFill>
            </a:endParaRPr>
          </a:p>
        </p:txBody>
      </p:sp>
      <p:pic>
        <p:nvPicPr>
          <p:cNvPr id="84994" name="Picture 2" descr="E:\figures\640x480\1100\1199.jpg"/>
          <p:cNvPicPr>
            <a:picLocks noChangeAspect="1" noChangeArrowheads="1"/>
          </p:cNvPicPr>
          <p:nvPr/>
        </p:nvPicPr>
        <p:blipFill>
          <a:blip r:embed="rId2" cstate="print"/>
          <a:srcRect/>
          <a:stretch>
            <a:fillRect/>
          </a:stretch>
        </p:blipFill>
        <p:spPr bwMode="auto">
          <a:xfrm rot="5400000">
            <a:off x="-294714" y="2080608"/>
            <a:ext cx="5214974" cy="3911230"/>
          </a:xfrm>
          <a:prstGeom prst="rect">
            <a:avLst/>
          </a:prstGeom>
          <a:noFill/>
        </p:spPr>
      </p:pic>
      <p:pic>
        <p:nvPicPr>
          <p:cNvPr id="84995" name="Picture 3" descr="E:\figures\640x480\1200\1200.jpg"/>
          <p:cNvPicPr>
            <a:picLocks noChangeAspect="1" noChangeArrowheads="1"/>
          </p:cNvPicPr>
          <p:nvPr/>
        </p:nvPicPr>
        <p:blipFill>
          <a:blip r:embed="rId3" cstate="print"/>
          <a:srcRect/>
          <a:stretch>
            <a:fillRect/>
          </a:stretch>
        </p:blipFill>
        <p:spPr bwMode="auto">
          <a:xfrm rot="5400000">
            <a:off x="4202904" y="2083584"/>
            <a:ext cx="5238786" cy="3929090"/>
          </a:xfrm>
          <a:prstGeom prst="rect">
            <a:avLst/>
          </a:prstGeom>
          <a:noFill/>
        </p:spPr>
      </p:pic>
      <p:sp>
        <p:nvSpPr>
          <p:cNvPr id="5" name="4 - Αριστερό βέλος"/>
          <p:cNvSpPr/>
          <p:nvPr/>
        </p:nvSpPr>
        <p:spPr>
          <a:xfrm rot="20191389">
            <a:off x="5416584" y="3325013"/>
            <a:ext cx="642942" cy="4286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Αριστερό βέλος"/>
          <p:cNvSpPr/>
          <p:nvPr/>
        </p:nvSpPr>
        <p:spPr>
          <a:xfrm rot="20191389">
            <a:off x="5702336" y="3967955"/>
            <a:ext cx="642942" cy="4286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2214546" y="6215082"/>
            <a:ext cx="4714908" cy="369332"/>
          </a:xfrm>
          <a:prstGeom prst="rect">
            <a:avLst/>
          </a:prstGeom>
        </p:spPr>
        <p:txBody>
          <a:bodyPr wrap="square">
            <a:spAutoFit/>
          </a:bodyPr>
          <a:lstStyle/>
          <a:p>
            <a:r>
              <a:rPr lang="el-GR" b="1" spc="600" dirty="0" smtClean="0">
                <a:solidFill>
                  <a:srgbClr val="7030A0"/>
                </a:solidFill>
                <a:effectLst>
                  <a:outerShdw blurRad="38100" dist="38100" dir="2700000" algn="tl">
                    <a:srgbClr val="000000">
                      <a:alpha val="43137"/>
                    </a:srgbClr>
                  </a:outerShdw>
                </a:effectLst>
              </a:rPr>
              <a:t>Υλικό βιοψίας διά βελόνης </a:t>
            </a:r>
            <a:endParaRPr lang="el-GR" b="1" spc="600" dirty="0">
              <a:solidFill>
                <a:srgbClr val="7030A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09g3b"/>
          <p:cNvPicPr>
            <a:picLocks noGrp="1" noChangeAspect="1" noChangeArrowheads="1"/>
          </p:cNvPicPr>
          <p:nvPr>
            <p:ph idx="1"/>
          </p:nvPr>
        </p:nvPicPr>
        <p:blipFill>
          <a:blip r:embed="rId3" cstate="print"/>
          <a:srcRect/>
          <a:stretch>
            <a:fillRect/>
          </a:stretch>
        </p:blipFill>
        <p:spPr bwMode="auto">
          <a:xfrm>
            <a:off x="1285852" y="1571612"/>
            <a:ext cx="6429420" cy="5143536"/>
          </a:xfrm>
          <a:prstGeom prst="rect">
            <a:avLst/>
          </a:prstGeom>
          <a:noFill/>
          <a:ln w="9525">
            <a:noFill/>
            <a:miter lim="800000"/>
            <a:headEnd/>
            <a:tailEnd/>
          </a:ln>
        </p:spPr>
      </p:pic>
      <p:sp>
        <p:nvSpPr>
          <p:cNvPr id="5" name="Title 1"/>
          <p:cNvSpPr txBox="1">
            <a:spLocks noGrp="1"/>
          </p:cNvSpPr>
          <p:nvPr>
            <p:ph type="title"/>
          </p:nvPr>
        </p:nvSpPr>
        <p:spPr>
          <a:xfrm>
            <a:off x="0" y="142852"/>
            <a:ext cx="9144000" cy="12747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Μικρή καρκινική εστία </a:t>
            </a:r>
            <a:r>
              <a:rPr lang="el-GR" sz="2400" u="sng" dirty="0" smtClean="0">
                <a:solidFill>
                  <a:schemeClr val="accent6">
                    <a:lumMod val="20000"/>
                    <a:lumOff val="80000"/>
                  </a:schemeClr>
                </a:solidFill>
                <a:effectLst>
                  <a:outerShdw blurRad="38100" dist="38100" dir="2700000" algn="tl">
                    <a:srgbClr val="000000">
                      <a:alpha val="43137"/>
                    </a:srgbClr>
                  </a:outerShdw>
                </a:effectLst>
              </a:rPr>
              <a:t>π</a:t>
            </a:r>
            <a:r>
              <a:rPr kumimoji="0" lang="el-GR" sz="24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ροτύπου </a:t>
            </a:r>
            <a:r>
              <a:rPr kumimoji="0" lang="el-GR" sz="2400" b="0" i="0" u="sng" strike="noStrike" kern="1200" cap="none" spc="0" normalizeH="0" baseline="0" noProof="0" dirty="0" smtClean="0">
                <a:ln>
                  <a:noFill/>
                </a:ln>
                <a:solidFill>
                  <a:schemeClr val="tx2">
                    <a:lumMod val="40000"/>
                    <a:lumOff val="60000"/>
                  </a:schemeClr>
                </a:solidFill>
                <a:effectLst>
                  <a:outerShdw blurRad="38100" dist="38100" dir="2700000" algn="tl">
                    <a:srgbClr val="000000">
                      <a:alpha val="43137"/>
                    </a:srgbClr>
                  </a:outerShdw>
                </a:effectLst>
                <a:uLnTx/>
                <a:uFillTx/>
                <a:latin typeface="+mj-lt"/>
                <a:ea typeface="+mj-ea"/>
                <a:cs typeface="+mj-cs"/>
              </a:rPr>
              <a:t>3</a:t>
            </a:r>
            <a:r>
              <a:rPr kumimoji="0" lang="el-GR" sz="24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a:t>
            </a:r>
            <a:r>
              <a:rPr kumimoji="0" lang="el-GR" sz="2400" b="0" i="0"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εν προκειμένω με τη συνήθη διηθητική ανάπτυξη ανάμεσα σε καλοήθεις αδένες. Το πρότυπο 3 , σε αντίθεση με τα προηγούμενά του, είναι </a:t>
            </a:r>
            <a:r>
              <a:rPr kumimoji="0" lang="el-GR" sz="2400" b="1" i="0"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σαφώς</a:t>
            </a:r>
            <a:r>
              <a:rPr kumimoji="0" lang="el-GR" sz="2400" b="0" i="0"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διηθητικό.</a:t>
            </a:r>
            <a:r>
              <a:rPr kumimoji="0" lang="el-GR" sz="24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a:t>
            </a:r>
            <a:r>
              <a:rPr kumimoji="0" lang="el-GR" sz="2400" b="0" i="0" u="sng" strike="noStrike" kern="1200" cap="none" spc="0" normalizeH="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a:t>
            </a:r>
            <a:r>
              <a:rPr kumimoji="0" lang="el-GR" sz="24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a:r>
            <a:br>
              <a:rPr kumimoji="0" lang="el-GR" sz="24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br>
            <a:r>
              <a:rPr kumimoji="0" lang="el-GR" sz="24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Αθροιστικός βαθμός κακοήθειας  </a:t>
            </a:r>
            <a:r>
              <a:rPr lang="el-GR" sz="2400" b="1" u="sng" dirty="0" smtClean="0">
                <a:solidFill>
                  <a:schemeClr val="tx2">
                    <a:lumMod val="40000"/>
                    <a:lumOff val="60000"/>
                  </a:schemeClr>
                </a:solidFill>
                <a:effectLst>
                  <a:outerShdw blurRad="38100" dist="38100" dir="2700000" algn="tl">
                    <a:srgbClr val="000000">
                      <a:alpha val="43137"/>
                    </a:srgbClr>
                  </a:outerShdw>
                </a:effectLst>
                <a:latin typeface="+mj-lt"/>
                <a:ea typeface="+mj-ea"/>
                <a:cs typeface="+mj-cs"/>
              </a:rPr>
              <a:t>3</a:t>
            </a:r>
            <a:r>
              <a:rPr kumimoji="0" lang="el-GR" sz="2400" b="1" i="0" u="sng" strike="noStrike" kern="1200" cap="none" spc="0" normalizeH="0" baseline="0" noProof="0" dirty="0" smtClean="0">
                <a:ln>
                  <a:noFill/>
                </a:ln>
                <a:solidFill>
                  <a:schemeClr val="tx2">
                    <a:lumMod val="40000"/>
                    <a:lumOff val="60000"/>
                  </a:schemeClr>
                </a:solidFill>
                <a:effectLst>
                  <a:outerShdw blurRad="38100" dist="38100" dir="2700000" algn="tl">
                    <a:srgbClr val="000000">
                      <a:alpha val="43137"/>
                    </a:srgbClr>
                  </a:outerShdw>
                </a:effectLst>
                <a:uLnTx/>
                <a:uFillTx/>
                <a:latin typeface="+mj-lt"/>
                <a:ea typeface="+mj-ea"/>
                <a:cs typeface="+mj-cs"/>
              </a:rPr>
              <a:t>+3</a:t>
            </a:r>
            <a:r>
              <a:rPr kumimoji="0" lang="el-GR" sz="2400" b="1"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=6</a:t>
            </a:r>
            <a:endParaRPr kumimoji="0" lang="el-GR" sz="2400" b="1" i="0" u="sng"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inkTgt spid="_x0000_s18436"/>
                                        </p:tgtEl>
                                        <p:attrNameLst>
                                          <p:attrName>style.visibility</p:attrName>
                                        </p:attrNameLst>
                                      </p:cBhvr>
                                      <p:to>
                                        <p:strVal val="visible"/>
                                      </p:to>
                                    </p:set>
                                    <p:animEffect transition="in" filter="wipe(down)">
                                      <p:cBhvr>
                                        <p:cTn id="7" dur="500"/>
                                        <p:tgtEl>
                                          <p:inkTgt spid="_x0000_s184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inkTgt spid="_x0000_s18434"/>
                                        </p:tgtEl>
                                        <p:attrNameLst>
                                          <p:attrName>style.visibility</p:attrName>
                                        </p:attrNameLst>
                                      </p:cBhvr>
                                      <p:to>
                                        <p:strVal val="visible"/>
                                      </p:to>
                                    </p:set>
                                    <p:animEffect transition="in" filter="wipe(down)">
                                      <p:cBhvr>
                                        <p:cTn id="12" dur="500"/>
                                        <p:tgtEl>
                                          <p:inkTgt spid="_x0000_s18434"/>
                                        </p:tgtEl>
                                      </p:cBhvr>
                                    </p:animEffect>
                                  </p:childTnLst>
                                </p:cTn>
                              </p:par>
                              <p:par>
                                <p:cTn id="13" presetID="22" presetClass="entr" presetSubtype="4" fill="hold" nodeType="withEffect">
                                  <p:stCondLst>
                                    <p:cond delay="0"/>
                                  </p:stCondLst>
                                  <p:childTnLst>
                                    <p:set>
                                      <p:cBhvr>
                                        <p:cTn id="14" dur="1" fill="hold">
                                          <p:stCondLst>
                                            <p:cond delay="0"/>
                                          </p:stCondLst>
                                        </p:cTn>
                                        <p:tgtEl>
                                          <p:inkTgt spid="_x0000_s18435"/>
                                        </p:tgtEl>
                                        <p:attrNameLst>
                                          <p:attrName>style.visibility</p:attrName>
                                        </p:attrNameLst>
                                      </p:cBhvr>
                                      <p:to>
                                        <p:strVal val="visible"/>
                                      </p:to>
                                    </p:set>
                                    <p:animEffect transition="in" filter="wipe(down)">
                                      <p:cBhvr>
                                        <p:cTn id="15" dur="500"/>
                                        <p:tgtEl>
                                          <p:inkTgt spid="_x0000_s184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426170"/>
          </a:xfrm>
        </p:spPr>
        <p:txBody>
          <a:bodyPr>
            <a:normAutofit fontScale="90000"/>
          </a:bodyPr>
          <a:lstStyle/>
          <a:p>
            <a:r>
              <a:rPr lang="el-GR" sz="3200" dirty="0" smtClean="0">
                <a:solidFill>
                  <a:schemeClr val="bg1"/>
                </a:solidFill>
              </a:rPr>
              <a:t>Μικροί καρκινικοί αδένες αναπτύσσονται διηθητικά ανάμεσα σε μεγαλύτερους, καλοήθεις.</a:t>
            </a:r>
            <a:br>
              <a:rPr lang="el-GR" sz="3200" dirty="0" smtClean="0">
                <a:solidFill>
                  <a:schemeClr val="bg1"/>
                </a:solidFill>
              </a:rPr>
            </a:br>
            <a:r>
              <a:rPr lang="el-GR" sz="3200" dirty="0" smtClean="0">
                <a:solidFill>
                  <a:schemeClr val="bg1"/>
                </a:solidFill>
              </a:rPr>
              <a:t> Αθροιστικός βαθμός κακοήθειας </a:t>
            </a:r>
            <a:r>
              <a:rPr lang="el-GR" sz="3200" dirty="0" smtClean="0">
                <a:solidFill>
                  <a:schemeClr val="tx2">
                    <a:lumMod val="40000"/>
                    <a:lumOff val="60000"/>
                  </a:schemeClr>
                </a:solidFill>
              </a:rPr>
              <a:t>3+3</a:t>
            </a:r>
            <a:r>
              <a:rPr lang="el-GR" sz="3200" dirty="0" smtClean="0">
                <a:solidFill>
                  <a:schemeClr val="bg1"/>
                </a:solidFill>
              </a:rPr>
              <a:t>=6 </a:t>
            </a:r>
            <a:br>
              <a:rPr lang="el-GR" sz="3200" dirty="0" smtClean="0">
                <a:solidFill>
                  <a:schemeClr val="bg1"/>
                </a:solidFill>
              </a:rPr>
            </a:br>
            <a:endParaRPr lang="el-GR" sz="3200" dirty="0">
              <a:solidFill>
                <a:schemeClr val="bg1"/>
              </a:solidFill>
            </a:endParaRPr>
          </a:p>
        </p:txBody>
      </p:sp>
      <p:pic>
        <p:nvPicPr>
          <p:cNvPr id="68610" name="Picture 2" descr="E:\figures\640x480\1000\1092.jpg"/>
          <p:cNvPicPr>
            <a:picLocks noChangeAspect="1" noChangeArrowheads="1"/>
          </p:cNvPicPr>
          <p:nvPr/>
        </p:nvPicPr>
        <p:blipFill>
          <a:blip r:embed="rId2" cstate="print"/>
          <a:srcRect/>
          <a:stretch>
            <a:fillRect/>
          </a:stretch>
        </p:blipFill>
        <p:spPr bwMode="auto">
          <a:xfrm rot="5400000">
            <a:off x="-183092" y="2254738"/>
            <a:ext cx="4893499" cy="3670124"/>
          </a:xfrm>
          <a:prstGeom prst="rect">
            <a:avLst/>
          </a:prstGeom>
          <a:noFill/>
        </p:spPr>
      </p:pic>
      <p:pic>
        <p:nvPicPr>
          <p:cNvPr id="68611" name="Picture 3" descr="E:\figures\640x480\1000\1093.jpg"/>
          <p:cNvPicPr>
            <a:picLocks noChangeAspect="1" noChangeArrowheads="1"/>
          </p:cNvPicPr>
          <p:nvPr/>
        </p:nvPicPr>
        <p:blipFill>
          <a:blip r:embed="rId3" cstate="print"/>
          <a:srcRect/>
          <a:stretch>
            <a:fillRect/>
          </a:stretch>
        </p:blipFill>
        <p:spPr bwMode="auto">
          <a:xfrm rot="5400000">
            <a:off x="4524377" y="2262177"/>
            <a:ext cx="4953013" cy="37147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bg1"/>
                </a:solidFill>
              </a:rPr>
              <a:t>ΣΥΣΤΗΜΑ </a:t>
            </a:r>
            <a:r>
              <a:rPr lang="en-US" dirty="0" smtClean="0">
                <a:solidFill>
                  <a:schemeClr val="bg1"/>
                </a:solidFill>
              </a:rPr>
              <a:t>GLEASON </a:t>
            </a:r>
            <a:endParaRPr lang="el-GR" dirty="0">
              <a:solidFill>
                <a:schemeClr val="bg1"/>
              </a:solidFill>
            </a:endParaRPr>
          </a:p>
        </p:txBody>
      </p:sp>
      <p:sp>
        <p:nvSpPr>
          <p:cNvPr id="3" name="Content Placeholder 2"/>
          <p:cNvSpPr>
            <a:spLocks noGrp="1"/>
          </p:cNvSpPr>
          <p:nvPr>
            <p:ph idx="1"/>
          </p:nvPr>
        </p:nvSpPr>
        <p:spPr/>
        <p:txBody>
          <a:bodyPr>
            <a:normAutofit fontScale="92500"/>
          </a:bodyPr>
          <a:lstStyle/>
          <a:p>
            <a:r>
              <a:rPr lang="el-GR" dirty="0" smtClean="0">
                <a:solidFill>
                  <a:schemeClr val="bg1"/>
                </a:solidFill>
              </a:rPr>
              <a:t>Εξακολουθεί να συνιστά την </a:t>
            </a:r>
            <a:r>
              <a:rPr lang="el-GR" b="1" dirty="0" smtClean="0">
                <a:solidFill>
                  <a:schemeClr val="bg1"/>
                </a:solidFill>
              </a:rPr>
              <a:t>ισχυρότερη </a:t>
            </a:r>
            <a:r>
              <a:rPr lang="el-GR" dirty="0" smtClean="0">
                <a:solidFill>
                  <a:schemeClr val="bg1"/>
                </a:solidFill>
              </a:rPr>
              <a:t>προγνωστική παράμετρο για τον καρκίνο του προστάτη αδένα και </a:t>
            </a:r>
            <a:r>
              <a:rPr lang="el-GR" b="1" spc="300" dirty="0" smtClean="0">
                <a:solidFill>
                  <a:schemeClr val="bg1"/>
                </a:solidFill>
              </a:rPr>
              <a:t>κατευθύνει τον κλινικό χειρισμό των ασθενών</a:t>
            </a:r>
            <a:r>
              <a:rPr lang="el-GR" dirty="0" smtClean="0">
                <a:solidFill>
                  <a:schemeClr val="bg1"/>
                </a:solidFill>
              </a:rPr>
              <a:t>.</a:t>
            </a:r>
          </a:p>
          <a:p>
            <a:r>
              <a:rPr lang="en-US" dirty="0" smtClean="0">
                <a:solidFill>
                  <a:schemeClr val="bg1"/>
                </a:solidFill>
              </a:rPr>
              <a:t>B</a:t>
            </a:r>
            <a:r>
              <a:rPr lang="el-GR" dirty="0" smtClean="0">
                <a:solidFill>
                  <a:schemeClr val="bg1"/>
                </a:solidFill>
              </a:rPr>
              <a:t>ασίζεται στην </a:t>
            </a:r>
            <a:r>
              <a:rPr lang="el-GR" b="1" spc="300" dirty="0" smtClean="0">
                <a:solidFill>
                  <a:schemeClr val="bg1"/>
                </a:solidFill>
              </a:rPr>
              <a:t>αρχιτεκτονική</a:t>
            </a:r>
            <a:r>
              <a:rPr lang="el-GR" dirty="0" smtClean="0">
                <a:solidFill>
                  <a:schemeClr val="bg1"/>
                </a:solidFill>
              </a:rPr>
              <a:t> του καρκινικού ιστού οπότε προσδιορίζεται </a:t>
            </a:r>
            <a:r>
              <a:rPr lang="en-US" dirty="0" smtClean="0">
                <a:solidFill>
                  <a:schemeClr val="bg1"/>
                </a:solidFill>
              </a:rPr>
              <a:t> </a:t>
            </a:r>
            <a:r>
              <a:rPr lang="el-GR" dirty="0" smtClean="0">
                <a:solidFill>
                  <a:schemeClr val="bg1"/>
                </a:solidFill>
              </a:rPr>
              <a:t>κυρίως υπό μικρή μεγέθυνση </a:t>
            </a:r>
            <a:r>
              <a:rPr lang="en-US" dirty="0" smtClean="0">
                <a:solidFill>
                  <a:schemeClr val="bg1"/>
                </a:solidFill>
              </a:rPr>
              <a:t>(4X) </a:t>
            </a:r>
            <a:r>
              <a:rPr lang="el-GR" dirty="0" smtClean="0">
                <a:solidFill>
                  <a:schemeClr val="bg1"/>
                </a:solidFill>
              </a:rPr>
              <a:t>και ενίοτε υπό  10Χ, όταν λ.χ. πρέπει να ξεχωρίσουμε συνωστιζόμενους από συγχωνευόμενους καρκινικούς αδένες. </a:t>
            </a:r>
            <a:endParaRPr lang="el-GR"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figures\640x480\1000\1094.jpg"/>
          <p:cNvPicPr>
            <a:picLocks noChangeAspect="1" noChangeArrowheads="1"/>
          </p:cNvPicPr>
          <p:nvPr/>
        </p:nvPicPr>
        <p:blipFill>
          <a:blip r:embed="rId2" cstate="print"/>
          <a:srcRect/>
          <a:stretch>
            <a:fillRect/>
          </a:stretch>
        </p:blipFill>
        <p:spPr bwMode="auto">
          <a:xfrm rot="5400000">
            <a:off x="-103385" y="1983704"/>
            <a:ext cx="5143493" cy="3857620"/>
          </a:xfrm>
          <a:prstGeom prst="rect">
            <a:avLst/>
          </a:prstGeom>
          <a:noFill/>
        </p:spPr>
      </p:pic>
      <p:pic>
        <p:nvPicPr>
          <p:cNvPr id="69636" name="Picture 4" descr="E:\figures\640x480\1000\1095.jpg"/>
          <p:cNvPicPr>
            <a:picLocks noChangeAspect="1" noChangeArrowheads="1"/>
          </p:cNvPicPr>
          <p:nvPr/>
        </p:nvPicPr>
        <p:blipFill>
          <a:blip r:embed="rId3" cstate="print"/>
          <a:srcRect/>
          <a:stretch>
            <a:fillRect/>
          </a:stretch>
        </p:blipFill>
        <p:spPr bwMode="auto">
          <a:xfrm rot="5400000">
            <a:off x="4076944" y="1979841"/>
            <a:ext cx="5112569" cy="3834426"/>
          </a:xfrm>
          <a:prstGeom prst="rect">
            <a:avLst/>
          </a:prstGeom>
          <a:noFill/>
        </p:spPr>
      </p:pic>
      <p:sp>
        <p:nvSpPr>
          <p:cNvPr id="5" name="1 - Τίτλος"/>
          <p:cNvSpPr>
            <a:spLocks noGrp="1"/>
          </p:cNvSpPr>
          <p:nvPr>
            <p:ph type="title"/>
          </p:nvPr>
        </p:nvSpPr>
        <p:spPr>
          <a:xfrm>
            <a:off x="0" y="188640"/>
            <a:ext cx="9144000" cy="1512168"/>
          </a:xfrm>
        </p:spPr>
        <p:txBody>
          <a:bodyPr>
            <a:normAutofit fontScale="90000"/>
          </a:bodyPr>
          <a:lstStyle/>
          <a:p>
            <a:r>
              <a:rPr lang="el-GR" sz="3200" dirty="0" smtClean="0">
                <a:solidFill>
                  <a:schemeClr val="bg1"/>
                </a:solidFill>
              </a:rPr>
              <a:t>Πολυάριθμοι μικροί καρκινικοί αδένες, προφανώς διηθητικοί, αν και εδώ μη σχετιζόμενοι με άλλους, καλοήθεις. Αθροιστικός βαθμός κακοήθειας </a:t>
            </a:r>
            <a:r>
              <a:rPr lang="el-GR" sz="3200" dirty="0" smtClean="0">
                <a:solidFill>
                  <a:schemeClr val="tx2">
                    <a:lumMod val="40000"/>
                    <a:lumOff val="60000"/>
                  </a:schemeClr>
                </a:solidFill>
              </a:rPr>
              <a:t>3+3</a:t>
            </a:r>
            <a:r>
              <a:rPr lang="el-GR" sz="3200" dirty="0" smtClean="0">
                <a:solidFill>
                  <a:schemeClr val="bg1"/>
                </a:solidFill>
              </a:rPr>
              <a:t>=6 </a:t>
            </a:r>
            <a:br>
              <a:rPr lang="el-GR" sz="3200" dirty="0" smtClean="0">
                <a:solidFill>
                  <a:schemeClr val="bg1"/>
                </a:solidFill>
              </a:rPr>
            </a:br>
            <a:endParaRPr lang="el-GR"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14488"/>
          </a:xfrm>
        </p:spPr>
        <p:txBody>
          <a:bodyPr>
            <a:noAutofit/>
          </a:bodyPr>
          <a:lstStyle/>
          <a:p>
            <a:r>
              <a:rPr lang="el-GR" sz="2000" dirty="0" smtClean="0">
                <a:solidFill>
                  <a:schemeClr val="tx2">
                    <a:lumMod val="20000"/>
                    <a:lumOff val="80000"/>
                  </a:schemeClr>
                </a:solidFill>
              </a:rPr>
              <a:t>Μικροαδενικοί ,ως επί το πλείστον, σχηματισμοί, ποικίλου μεγέθους και σχήματος, επιμηκυσμένοι ή γωνιώδεις, με  ανοικτούς αυλούς, αφοριζόμενοι από υπόστρωμα.</a:t>
            </a:r>
            <a:br>
              <a:rPr lang="el-GR" sz="2000" dirty="0" smtClean="0">
                <a:solidFill>
                  <a:schemeClr val="tx2">
                    <a:lumMod val="20000"/>
                    <a:lumOff val="80000"/>
                  </a:schemeClr>
                </a:solidFill>
              </a:rPr>
            </a:br>
            <a:r>
              <a:rPr lang="el-GR" sz="2000" dirty="0" smtClean="0">
                <a:solidFill>
                  <a:schemeClr val="tx2">
                    <a:lumMod val="20000"/>
                    <a:lumOff val="80000"/>
                  </a:schemeClr>
                </a:solidFill>
              </a:rPr>
              <a:t>(Οι συγκεκριμένοι καρκινικοί αδένες εμφανίζουν αμφίφιλο κυτταρόπλασμα.)</a:t>
            </a:r>
            <a:br>
              <a:rPr lang="el-GR" sz="2000" dirty="0" smtClean="0">
                <a:solidFill>
                  <a:schemeClr val="tx2">
                    <a:lumMod val="20000"/>
                    <a:lumOff val="80000"/>
                  </a:schemeClr>
                </a:solidFill>
              </a:rPr>
            </a:br>
            <a:r>
              <a:rPr lang="el-GR" sz="2000" dirty="0" smtClean="0">
                <a:solidFill>
                  <a:schemeClr val="tx2">
                    <a:lumMod val="20000"/>
                    <a:lumOff val="80000"/>
                  </a:schemeClr>
                </a:solidFill>
              </a:rPr>
              <a:t>Αντίθετα με το πρότυπο </a:t>
            </a:r>
            <a:r>
              <a:rPr lang="el-GR" sz="2000" dirty="0" smtClean="0">
                <a:solidFill>
                  <a:srgbClr val="FF0000"/>
                </a:solidFill>
              </a:rPr>
              <a:t>4</a:t>
            </a:r>
            <a:r>
              <a:rPr lang="el-GR" sz="2000" dirty="0" smtClean="0">
                <a:solidFill>
                  <a:schemeClr val="tx2">
                    <a:lumMod val="20000"/>
                    <a:lumOff val="80000"/>
                  </a:schemeClr>
                </a:solidFill>
              </a:rPr>
              <a:t>, πρόκειται για διακριτούς αδένες· γύρω από τον καθένα μπορούμε να σχηματίσουμε έναν κύκλο. Οι αδένες του προτύπου </a:t>
            </a:r>
            <a:r>
              <a:rPr lang="el-GR" sz="2000" b="1" dirty="0" smtClean="0">
                <a:solidFill>
                  <a:schemeClr val="tx2">
                    <a:lumMod val="20000"/>
                    <a:lumOff val="80000"/>
                  </a:schemeClr>
                </a:solidFill>
              </a:rPr>
              <a:t>3</a:t>
            </a:r>
            <a:r>
              <a:rPr lang="el-GR" sz="2000" dirty="0" smtClean="0">
                <a:solidFill>
                  <a:schemeClr val="tx2">
                    <a:lumMod val="20000"/>
                    <a:lumOff val="80000"/>
                  </a:schemeClr>
                </a:solidFill>
              </a:rPr>
              <a:t> συχνά διαχωρίζονται από απόσταση </a:t>
            </a:r>
            <a:r>
              <a:rPr lang="el-GR" sz="2000" b="1" dirty="0" smtClean="0">
                <a:solidFill>
                  <a:schemeClr val="tx2">
                    <a:lumMod val="20000"/>
                    <a:lumOff val="80000"/>
                  </a:schemeClr>
                </a:solidFill>
              </a:rPr>
              <a:t>υπερβαίνουσα</a:t>
            </a:r>
            <a:r>
              <a:rPr lang="el-GR" sz="2000" dirty="0" smtClean="0">
                <a:solidFill>
                  <a:schemeClr val="tx2">
                    <a:lumMod val="20000"/>
                    <a:lumOff val="80000"/>
                  </a:schemeClr>
                </a:solidFill>
              </a:rPr>
              <a:t> τη διάμετρο ενός αδένα. </a:t>
            </a:r>
            <a:endParaRPr lang="el-GR" sz="2000" dirty="0">
              <a:solidFill>
                <a:schemeClr val="tx2">
                  <a:lumMod val="20000"/>
                  <a:lumOff val="80000"/>
                </a:schemeClr>
              </a:solidFill>
            </a:endParaRPr>
          </a:p>
        </p:txBody>
      </p:sp>
      <p:pic>
        <p:nvPicPr>
          <p:cNvPr id="4" name="Content Placeholder 3" descr="p04g3"/>
          <p:cNvPicPr>
            <a:picLocks noGrp="1" noChangeAspect="1" noChangeArrowheads="1"/>
          </p:cNvPicPr>
          <p:nvPr>
            <p:ph idx="1"/>
          </p:nvPr>
        </p:nvPicPr>
        <p:blipFill>
          <a:blip r:embed="rId3" cstate="print"/>
          <a:srcRect/>
          <a:stretch>
            <a:fillRect/>
          </a:stretch>
        </p:blipFill>
        <p:spPr bwMode="auto">
          <a:xfrm>
            <a:off x="1071538" y="1785926"/>
            <a:ext cx="7040387" cy="4525963"/>
          </a:xfrm>
          <a:prstGeom prst="rect">
            <a:avLst/>
          </a:prstGeom>
          <a:noFill/>
          <a:ln w="9525">
            <a:noFill/>
            <a:miter lim="800000"/>
            <a:headEnd/>
            <a:tailEnd/>
          </a:ln>
        </p:spPr>
      </p:pic>
      <p:sp>
        <p:nvSpPr>
          <p:cNvPr id="5" name="Title 1"/>
          <p:cNvSpPr txBox="1">
            <a:spLocks/>
          </p:cNvSpPr>
          <p:nvPr/>
        </p:nvSpPr>
        <p:spPr>
          <a:xfrm>
            <a:off x="0" y="6286520"/>
            <a:ext cx="9144000" cy="57148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Πρότυπο </a:t>
            </a:r>
            <a:r>
              <a:rPr kumimoji="0" lang="el-GR" sz="2800" b="0" i="0" u="sng" strike="noStrike" kern="1200" cap="none" spc="0" normalizeH="0" baseline="0" noProof="0" dirty="0" smtClean="0">
                <a:ln>
                  <a:noFill/>
                </a:ln>
                <a:solidFill>
                  <a:schemeClr val="tx2">
                    <a:lumMod val="40000"/>
                    <a:lumOff val="60000"/>
                  </a:schemeClr>
                </a:solidFill>
                <a:effectLst>
                  <a:outerShdw blurRad="38100" dist="38100" dir="2700000" algn="tl">
                    <a:srgbClr val="000000">
                      <a:alpha val="43137"/>
                    </a:srgbClr>
                  </a:outerShdw>
                </a:effectLst>
                <a:uLnTx/>
                <a:uFillTx/>
                <a:latin typeface="+mj-lt"/>
                <a:ea typeface="+mj-ea"/>
                <a:cs typeface="+mj-cs"/>
              </a:rPr>
              <a:t>3</a:t>
            </a:r>
            <a:r>
              <a:rPr kumimoji="0" lang="el-GR" sz="28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 Αθροιστικός βαθμός κακοήθειας  </a:t>
            </a:r>
            <a:r>
              <a:rPr lang="el-GR" sz="2800" b="1" u="sng" dirty="0" smtClean="0">
                <a:solidFill>
                  <a:schemeClr val="tx2">
                    <a:lumMod val="40000"/>
                    <a:lumOff val="60000"/>
                  </a:schemeClr>
                </a:solidFill>
                <a:effectLst>
                  <a:outerShdw blurRad="38100" dist="38100" dir="2700000" algn="tl">
                    <a:srgbClr val="000000">
                      <a:alpha val="43137"/>
                    </a:srgbClr>
                  </a:outerShdw>
                </a:effectLst>
                <a:latin typeface="+mj-lt"/>
                <a:ea typeface="+mj-ea"/>
                <a:cs typeface="+mj-cs"/>
              </a:rPr>
              <a:t>3</a:t>
            </a:r>
            <a:r>
              <a:rPr kumimoji="0" lang="el-GR" sz="2800" b="0" i="0" u="sng" strike="noStrike" kern="1200" cap="none" spc="0" normalizeH="0" baseline="0" noProof="0" dirty="0" smtClean="0">
                <a:ln>
                  <a:noFill/>
                </a:ln>
                <a:solidFill>
                  <a:schemeClr val="tx2">
                    <a:lumMod val="40000"/>
                    <a:lumOff val="60000"/>
                  </a:schemeClr>
                </a:solidFill>
                <a:effectLst>
                  <a:outerShdw blurRad="38100" dist="38100" dir="2700000" algn="tl">
                    <a:srgbClr val="000000">
                      <a:alpha val="43137"/>
                    </a:srgbClr>
                  </a:outerShdw>
                </a:effectLst>
                <a:uLnTx/>
                <a:uFillTx/>
                <a:latin typeface="+mj-lt"/>
                <a:ea typeface="+mj-ea"/>
                <a:cs typeface="+mj-cs"/>
              </a:rPr>
              <a:t>+</a:t>
            </a:r>
            <a:r>
              <a:rPr kumimoji="0" lang="el-GR" sz="2800" b="1" i="0" u="sng" strike="noStrike" kern="1200" cap="none" spc="0" normalizeH="0" baseline="0" noProof="0" dirty="0" smtClean="0">
                <a:ln>
                  <a:noFill/>
                </a:ln>
                <a:solidFill>
                  <a:schemeClr val="tx2">
                    <a:lumMod val="40000"/>
                    <a:lumOff val="60000"/>
                  </a:schemeClr>
                </a:solidFill>
                <a:effectLst>
                  <a:outerShdw blurRad="38100" dist="38100" dir="2700000" algn="tl">
                    <a:srgbClr val="000000">
                      <a:alpha val="43137"/>
                    </a:srgbClr>
                  </a:outerShdw>
                </a:effectLst>
                <a:uLnTx/>
                <a:uFillTx/>
                <a:latin typeface="+mj-lt"/>
                <a:ea typeface="+mj-ea"/>
                <a:cs typeface="+mj-cs"/>
              </a:rPr>
              <a:t>3</a:t>
            </a:r>
            <a:r>
              <a:rPr kumimoji="0" lang="el-GR" sz="28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=6</a:t>
            </a:r>
            <a:endParaRPr kumimoji="0" lang="el-GR" sz="2800" b="0" i="0" u="sng"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inkTgt spid="_x0000_s17411"/>
                                        </p:tgtEl>
                                        <p:attrNameLst>
                                          <p:attrName>style.visibility</p:attrName>
                                        </p:attrNameLst>
                                      </p:cBhvr>
                                      <p:to>
                                        <p:strVal val="visible"/>
                                      </p:to>
                                    </p:set>
                                    <p:animEffect transition="in" filter="wipe(down)">
                                      <p:cBhvr>
                                        <p:cTn id="7" dur="500"/>
                                        <p:tgtEl>
                                          <p:inkTgt spid="_x0000_s17411"/>
                                        </p:tgtEl>
                                      </p:cBhvr>
                                    </p:animEffect>
                                  </p:childTnLst>
                                </p:cTn>
                              </p:par>
                              <p:par>
                                <p:cTn id="8" presetID="22" presetClass="entr" presetSubtype="4" fill="hold" nodeType="withEffect">
                                  <p:stCondLst>
                                    <p:cond delay="0"/>
                                  </p:stCondLst>
                                  <p:childTnLst>
                                    <p:set>
                                      <p:cBhvr>
                                        <p:cTn id="9" dur="1" fill="hold">
                                          <p:stCondLst>
                                            <p:cond delay="0"/>
                                          </p:stCondLst>
                                        </p:cTn>
                                        <p:tgtEl>
                                          <p:inkTgt spid="_x0000_s17410"/>
                                        </p:tgtEl>
                                        <p:attrNameLst>
                                          <p:attrName>style.visibility</p:attrName>
                                        </p:attrNameLst>
                                      </p:cBhvr>
                                      <p:to>
                                        <p:strVal val="visible"/>
                                      </p:to>
                                    </p:set>
                                    <p:animEffect transition="in" filter="wipe(down)">
                                      <p:cBhvr>
                                        <p:cTn id="10" dur="500"/>
                                        <p:tgtEl>
                                          <p:inkTgt spid="_x0000_s174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06g3"/>
          <p:cNvPicPr>
            <a:picLocks noGrp="1" noChangeAspect="1" noChangeArrowheads="1"/>
          </p:cNvPicPr>
          <p:nvPr>
            <p:ph idx="1"/>
          </p:nvPr>
        </p:nvPicPr>
        <p:blipFill>
          <a:blip r:embed="rId2" cstate="print"/>
          <a:srcRect/>
          <a:stretch>
            <a:fillRect/>
          </a:stretch>
        </p:blipFill>
        <p:spPr bwMode="auto">
          <a:xfrm>
            <a:off x="714348" y="1357298"/>
            <a:ext cx="7858180" cy="5321110"/>
          </a:xfrm>
          <a:prstGeom prst="rect">
            <a:avLst/>
          </a:prstGeom>
          <a:noFill/>
          <a:ln w="9525">
            <a:noFill/>
            <a:miter lim="800000"/>
            <a:headEnd/>
            <a:tailEnd/>
          </a:ln>
        </p:spPr>
      </p:pic>
      <p:sp>
        <p:nvSpPr>
          <p:cNvPr id="5" name="Title 1"/>
          <p:cNvSpPr txBox="1">
            <a:spLocks noGrp="1"/>
          </p:cNvSpPr>
          <p:nvPr>
            <p:ph type="title"/>
          </p:nvPr>
        </p:nvSpPr>
        <p:spPr>
          <a:xfrm>
            <a:off x="0" y="285728"/>
            <a:ext cx="9144000" cy="1131910"/>
          </a:xfrm>
          <a:prstGeom prst="rect">
            <a:avLst/>
          </a:prstGeom>
        </p:spPr>
        <p:txBody>
          <a:bodyPr vert="horz" lIns="91440" tIns="45720" rIns="91440" bIns="45720" rtlCol="0" anchor="ctr">
            <a:noAutofit/>
          </a:bodyPr>
          <a:lstStyle/>
          <a:p>
            <a:pPr lvl="0">
              <a:defRPr/>
            </a:pPr>
            <a:r>
              <a:rPr kumimoji="0" lang="el-GR" sz="2400" b="0" i="0" u="sng" strike="noStrike" kern="1200" cap="none" spc="0" normalizeH="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Χαρακτηριστικοί μικροαδενικοί σχηματισμοί προτύπου </a:t>
            </a:r>
            <a:r>
              <a:rPr kumimoji="0" lang="el-GR" sz="2400" b="0" i="0" u="sng" strike="noStrike" kern="1200" cap="none" spc="0" normalizeH="0" noProof="0" dirty="0" smtClean="0">
                <a:ln>
                  <a:noFill/>
                </a:ln>
                <a:solidFill>
                  <a:schemeClr val="tx2">
                    <a:lumMod val="40000"/>
                    <a:lumOff val="60000"/>
                  </a:schemeClr>
                </a:solidFill>
                <a:effectLst>
                  <a:outerShdw blurRad="38100" dist="38100" dir="2700000" algn="tl">
                    <a:srgbClr val="000000">
                      <a:alpha val="43137"/>
                    </a:srgbClr>
                  </a:outerShdw>
                </a:effectLst>
                <a:uLnTx/>
                <a:uFillTx/>
                <a:latin typeface="+mj-lt"/>
                <a:ea typeface="+mj-ea"/>
                <a:cs typeface="+mj-cs"/>
              </a:rPr>
              <a:t>3</a:t>
            </a:r>
            <a:r>
              <a:rPr kumimoji="0" lang="el-GR" sz="2400" b="0" i="0" u="sng" strike="noStrike" kern="1200" cap="none" spc="0" normalizeH="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a:t>
            </a:r>
            <a:br>
              <a:rPr kumimoji="0" lang="el-GR" sz="2400" b="0" i="0" u="sng" strike="noStrike" kern="1200" cap="none" spc="0" normalizeH="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br>
            <a:r>
              <a:rPr kumimoji="0" lang="el-GR" sz="2000" b="0" i="0" strike="noStrike" kern="1200" cap="none" spc="0" normalizeH="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(αλλά και μεγάλοι, ανώμαλοι αδένες  π.χ.  </a:t>
            </a:r>
            <a:r>
              <a:rPr lang="el-GR" sz="2000" dirty="0" smtClean="0">
                <a:solidFill>
                  <a:schemeClr val="accent6">
                    <a:lumMod val="20000"/>
                    <a:lumOff val="80000"/>
                  </a:schemeClr>
                </a:solidFill>
                <a:effectLst>
                  <a:outerShdw blurRad="38100" dist="38100" dir="2700000" algn="tl">
                    <a:srgbClr val="000000">
                      <a:alpha val="43137"/>
                    </a:srgbClr>
                  </a:outerShdw>
                </a:effectLst>
              </a:rPr>
              <a:t>τ</a:t>
            </a:r>
            <a:r>
              <a:rPr kumimoji="0" lang="el-GR" sz="2000" b="0" i="0" strike="noStrike" kern="1200" cap="none" spc="0" normalizeH="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ης ψευδοϋπερπλαστικής ποικιλίας μπορούν να ενταχθούν στο εν λόγω πρότυπο).</a:t>
            </a:r>
            <a:r>
              <a:rPr lang="el-GR" sz="2400" dirty="0" smtClean="0">
                <a:solidFill>
                  <a:schemeClr val="tx2">
                    <a:lumMod val="20000"/>
                    <a:lumOff val="80000"/>
                  </a:schemeClr>
                </a:solidFill>
              </a:rPr>
              <a:t> </a:t>
            </a:r>
            <a:br>
              <a:rPr lang="el-GR" sz="2400" dirty="0" smtClean="0">
                <a:solidFill>
                  <a:schemeClr val="tx2">
                    <a:lumMod val="20000"/>
                    <a:lumOff val="80000"/>
                  </a:schemeClr>
                </a:solidFill>
              </a:rPr>
            </a:br>
            <a:r>
              <a:rPr lang="el-GR" sz="2400" dirty="0" smtClean="0">
                <a:solidFill>
                  <a:schemeClr val="bg1"/>
                </a:solidFill>
              </a:rPr>
              <a:t>Πιο </a:t>
            </a:r>
            <a:r>
              <a:rPr lang="el-GR" sz="2400" b="1" dirty="0" smtClean="0">
                <a:solidFill>
                  <a:schemeClr val="bg1"/>
                </a:solidFill>
              </a:rPr>
              <a:t>ποικίλη</a:t>
            </a:r>
            <a:r>
              <a:rPr lang="el-GR" sz="2400" dirty="0" smtClean="0">
                <a:solidFill>
                  <a:schemeClr val="bg1"/>
                </a:solidFill>
              </a:rPr>
              <a:t> η μεταξύ τους απόσταση,  συγκριτικά με τα πρότυπα 1 &amp; 2. </a:t>
            </a:r>
            <a:r>
              <a:rPr kumimoji="0" lang="el-GR" sz="24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a:r>
            <a:br>
              <a:rPr kumimoji="0" lang="el-GR" sz="24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br>
            <a:r>
              <a:rPr kumimoji="0" lang="el-GR" sz="24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mj-lt"/>
                <a:ea typeface="+mj-ea"/>
                <a:cs typeface="+mj-cs"/>
              </a:rPr>
              <a:t>Αθροιστικός βαθμός κακοήθειας  </a:t>
            </a:r>
            <a:r>
              <a:rPr lang="el-GR" sz="2400" b="1" u="sng" dirty="0" smtClean="0">
                <a:solidFill>
                  <a:srgbClr val="002060"/>
                </a:solidFill>
                <a:effectLst>
                  <a:outerShdw blurRad="38100" dist="38100" dir="2700000" algn="tl">
                    <a:srgbClr val="000000">
                      <a:alpha val="43137"/>
                    </a:srgbClr>
                  </a:outerShdw>
                </a:effectLst>
                <a:latin typeface="+mj-lt"/>
                <a:ea typeface="+mj-ea"/>
                <a:cs typeface="+mj-cs"/>
              </a:rPr>
              <a:t>3</a:t>
            </a:r>
            <a:r>
              <a:rPr kumimoji="0" lang="el-GR" sz="24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mj-lt"/>
                <a:ea typeface="+mj-ea"/>
                <a:cs typeface="+mj-cs"/>
              </a:rPr>
              <a:t>+</a:t>
            </a:r>
            <a:r>
              <a:rPr kumimoji="0" lang="el-GR" sz="2400" b="1"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mj-lt"/>
                <a:ea typeface="+mj-ea"/>
                <a:cs typeface="+mj-cs"/>
              </a:rPr>
              <a:t>3</a:t>
            </a:r>
            <a:r>
              <a:rPr kumimoji="0" lang="el-GR" sz="24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mj-lt"/>
                <a:ea typeface="+mj-ea"/>
                <a:cs typeface="+mj-cs"/>
              </a:rPr>
              <a:t>=6 </a:t>
            </a:r>
            <a:endParaRPr kumimoji="0" lang="el-GR" sz="24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1714488"/>
            <a:ext cx="4357686" cy="5143512"/>
          </a:xfrm>
        </p:spPr>
        <p:txBody>
          <a:bodyPr>
            <a:normAutofit fontScale="92500" lnSpcReduction="10000"/>
          </a:bodyPr>
          <a:lstStyle/>
          <a:p>
            <a:r>
              <a:rPr lang="el-GR" sz="1800" dirty="0" smtClean="0">
                <a:solidFill>
                  <a:schemeClr val="accent1">
                    <a:lumMod val="20000"/>
                    <a:lumOff val="80000"/>
                  </a:schemeClr>
                </a:solidFill>
              </a:rPr>
              <a:t>Αθροιστικός βαθμός κακοήθειας υπολογίζεται και αναφέρεται </a:t>
            </a:r>
            <a:r>
              <a:rPr lang="el-GR" sz="1800" b="1" dirty="0" smtClean="0">
                <a:solidFill>
                  <a:schemeClr val="accent1">
                    <a:lumMod val="20000"/>
                    <a:lumOff val="80000"/>
                  </a:schemeClr>
                </a:solidFill>
              </a:rPr>
              <a:t>και </a:t>
            </a:r>
            <a:r>
              <a:rPr lang="el-GR" sz="1800" dirty="0" smtClean="0">
                <a:solidFill>
                  <a:schemeClr val="accent1">
                    <a:lumMod val="20000"/>
                    <a:lumOff val="80000"/>
                  </a:schemeClr>
                </a:solidFill>
              </a:rPr>
              <a:t>σε μικροσκοπικές εστίες καρκίνου &lt; 1χιλ., καθώς έχει αποδειχθεί  ότι συμπίπτει με το βαθμό κακοήθειας  στην προστατεκτομή , εφόσον βέβαια η τελευταία κριθεί  κλινικώς  ότι έχει νόημα και στο εγχειρητικό παρασκεύασμά της  όντως διαπιστωθεί καρκίνος.</a:t>
            </a:r>
          </a:p>
          <a:p>
            <a:r>
              <a:rPr lang="el-GR" sz="1800" dirty="0" smtClean="0">
                <a:solidFill>
                  <a:schemeClr val="accent1">
                    <a:lumMod val="20000"/>
                    <a:lumOff val="80000"/>
                  </a:schemeClr>
                </a:solidFill>
              </a:rPr>
              <a:t>Η  ελάχιστη ανάπτυξη καρκίνου στο υλικό της βιοψίας διά βελόνης , όχι μόνο δε συνεπάγεται χαμηλόβαθμη ιστολογική κακοήθεια αλλά μάλλον την αποκλείει, καθώς  αυτή  αντιστοιχεί σε σχετικά καλά αφοριζόμενο οζίο πολυάριθμων αδένων με ελάχιστη διηθητική παρυφή (στο πρότυπο 2). Η δειγματοληψία με βελόνα ενός καρκινώματος χαμηλόβαθμης ιστολογικής κακοήθειας θα αναδείκνυε πολυάριθμους συνωστιζόμενους καρκινικούς αδένες χωρίς την ανάμειξη καλοήθων αδένων και όχι ολιγάριθμους καρκινικούς αδένες ανάμεσα σε καλοήθεις.</a:t>
            </a:r>
            <a:endParaRPr lang="el-GR" sz="1800" dirty="0">
              <a:solidFill>
                <a:schemeClr val="accent1">
                  <a:lumMod val="20000"/>
                  <a:lumOff val="80000"/>
                </a:schemeClr>
              </a:solidFill>
            </a:endParaRPr>
          </a:p>
        </p:txBody>
      </p:sp>
      <p:pic>
        <p:nvPicPr>
          <p:cNvPr id="5" name="Picture 2" descr="p43sc6"/>
          <p:cNvPicPr>
            <a:picLocks noGrp="1" noChangeAspect="1" noChangeArrowheads="1"/>
          </p:cNvPicPr>
          <p:nvPr>
            <p:ph idx="1"/>
          </p:nvPr>
        </p:nvPicPr>
        <p:blipFill>
          <a:blip r:embed="rId3" cstate="print"/>
          <a:srcRect/>
          <a:stretch>
            <a:fillRect/>
          </a:stretch>
        </p:blipFill>
        <p:spPr bwMode="auto">
          <a:xfrm rot="5400000">
            <a:off x="3507216" y="1207635"/>
            <a:ext cx="6357982" cy="4514167"/>
          </a:xfrm>
          <a:prstGeom prst="rect">
            <a:avLst/>
          </a:prstGeom>
          <a:noFill/>
          <a:ln w="9525">
            <a:noFill/>
            <a:miter lim="800000"/>
            <a:headEnd/>
            <a:tailEnd/>
          </a:ln>
        </p:spPr>
      </p:pic>
      <p:sp>
        <p:nvSpPr>
          <p:cNvPr id="6" name="Title 1"/>
          <p:cNvSpPr>
            <a:spLocks noGrp="1"/>
          </p:cNvSpPr>
          <p:nvPr>
            <p:ph type="title"/>
          </p:nvPr>
        </p:nvSpPr>
        <p:spPr>
          <a:xfrm>
            <a:off x="0" y="0"/>
            <a:ext cx="4429124" cy="1643050"/>
          </a:xfrm>
        </p:spPr>
        <p:txBody>
          <a:bodyPr>
            <a:normAutofit fontScale="90000"/>
          </a:bodyPr>
          <a:lstStyle/>
          <a:p>
            <a:pPr algn="ctr"/>
            <a:r>
              <a:rPr lang="el-GR" sz="2800" dirty="0" smtClean="0">
                <a:solidFill>
                  <a:schemeClr val="accent1">
                    <a:lumMod val="20000"/>
                    <a:lumOff val="80000"/>
                  </a:schemeClr>
                </a:solidFill>
              </a:rPr>
              <a:t>Όλως περιορισμένη (στο παρόν υλικό) ανάπτυξη καρκίνου.</a:t>
            </a:r>
            <a:br>
              <a:rPr lang="el-GR" sz="2800" dirty="0" smtClean="0">
                <a:solidFill>
                  <a:schemeClr val="accent1">
                    <a:lumMod val="20000"/>
                    <a:lumOff val="80000"/>
                  </a:schemeClr>
                </a:solidFill>
              </a:rPr>
            </a:br>
            <a:r>
              <a:rPr lang="el-GR" sz="2800" dirty="0" smtClean="0">
                <a:solidFill>
                  <a:schemeClr val="accent1">
                    <a:lumMod val="20000"/>
                    <a:lumOff val="80000"/>
                  </a:schemeClr>
                </a:solidFill>
              </a:rPr>
              <a:t>Αθροιστικός βαθμός κακοήθειας </a:t>
            </a:r>
            <a:r>
              <a:rPr lang="en-US" sz="2800" dirty="0" smtClean="0">
                <a:solidFill>
                  <a:schemeClr val="accent1">
                    <a:lumMod val="20000"/>
                    <a:lumOff val="80000"/>
                  </a:schemeClr>
                </a:solidFill>
              </a:rPr>
              <a:t> </a:t>
            </a:r>
            <a:r>
              <a:rPr lang="en-US" sz="2800" dirty="0" smtClean="0">
                <a:solidFill>
                  <a:schemeClr val="accent1">
                    <a:lumMod val="20000"/>
                    <a:lumOff val="80000"/>
                  </a:schemeClr>
                </a:solidFill>
                <a:effectLst>
                  <a:outerShdw blurRad="38100" dist="38100" dir="2700000" algn="tl">
                    <a:srgbClr val="000000">
                      <a:alpha val="43137"/>
                    </a:srgbClr>
                  </a:outerShdw>
                </a:effectLst>
              </a:rPr>
              <a:t>6</a:t>
            </a:r>
            <a:r>
              <a:rPr lang="el-GR" sz="2800" dirty="0" smtClean="0">
                <a:solidFill>
                  <a:schemeClr val="accent1">
                    <a:lumMod val="20000"/>
                    <a:lumOff val="80000"/>
                  </a:schemeClr>
                </a:solidFill>
                <a:effectLst>
                  <a:outerShdw blurRad="38100" dist="38100" dir="2700000" algn="tl">
                    <a:srgbClr val="000000">
                      <a:alpha val="43137"/>
                    </a:srgbClr>
                  </a:outerShdw>
                </a:effectLst>
              </a:rPr>
              <a:t> </a:t>
            </a:r>
            <a:r>
              <a:rPr lang="el-GR" sz="2800" dirty="0" smtClean="0">
                <a:solidFill>
                  <a:schemeClr val="accent1">
                    <a:lumMod val="20000"/>
                    <a:lumOff val="80000"/>
                  </a:schemeClr>
                </a:solidFill>
              </a:rPr>
              <a:t>(=</a:t>
            </a:r>
            <a:r>
              <a:rPr lang="en-US" sz="2800" dirty="0" smtClean="0">
                <a:solidFill>
                  <a:schemeClr val="tx2">
                    <a:lumMod val="40000"/>
                    <a:lumOff val="60000"/>
                  </a:schemeClr>
                </a:solidFill>
              </a:rPr>
              <a:t>3</a:t>
            </a:r>
            <a:r>
              <a:rPr lang="el-GR" sz="2800" dirty="0" smtClean="0">
                <a:solidFill>
                  <a:schemeClr val="tx2">
                    <a:lumMod val="40000"/>
                    <a:lumOff val="60000"/>
                  </a:schemeClr>
                </a:solidFill>
              </a:rPr>
              <a:t>+</a:t>
            </a:r>
            <a:r>
              <a:rPr lang="en-US" sz="2800" dirty="0" smtClean="0">
                <a:solidFill>
                  <a:schemeClr val="tx2">
                    <a:lumMod val="40000"/>
                    <a:lumOff val="60000"/>
                  </a:schemeClr>
                </a:solidFill>
              </a:rPr>
              <a:t>3</a:t>
            </a:r>
            <a:r>
              <a:rPr lang="el-GR" sz="2800" dirty="0" smtClean="0">
                <a:solidFill>
                  <a:schemeClr val="accent1">
                    <a:lumMod val="20000"/>
                    <a:lumOff val="80000"/>
                  </a:schemeClr>
                </a:solidFill>
              </a:rPr>
              <a:t>)</a:t>
            </a:r>
            <a:r>
              <a:rPr lang="en-US" sz="2800" dirty="0" smtClean="0">
                <a:solidFill>
                  <a:schemeClr val="accent1">
                    <a:lumMod val="20000"/>
                    <a:lumOff val="80000"/>
                  </a:schemeClr>
                </a:solidFill>
              </a:rPr>
              <a:t>  </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inkTgt spid="_x0000_s135170"/>
                                        </p:tgtEl>
                                        <p:attrNameLst>
                                          <p:attrName>style.visibility</p:attrName>
                                        </p:attrNameLst>
                                      </p:cBhvr>
                                      <p:to>
                                        <p:strVal val="visible"/>
                                      </p:to>
                                    </p:set>
                                    <p:animEffect transition="in" filter="fade">
                                      <p:cBhvr>
                                        <p:cTn id="7" dur="500"/>
                                        <p:tgtEl>
                                          <p:inkTgt spid="_x0000_s135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0" name="Rectangle 8"/>
          <p:cNvSpPr>
            <a:spLocks noChangeArrowheads="1"/>
          </p:cNvSpPr>
          <p:nvPr/>
        </p:nvSpPr>
        <p:spPr bwMode="auto">
          <a:xfrm>
            <a:off x="0" y="79375"/>
            <a:ext cx="9128125" cy="369332"/>
          </a:xfrm>
          <a:prstGeom prst="rect">
            <a:avLst/>
          </a:prstGeom>
          <a:noFill/>
          <a:ln w="9525">
            <a:noFill/>
            <a:miter lim="800000"/>
            <a:headEnd/>
            <a:tailEnd/>
          </a:ln>
          <a:effectLst/>
        </p:spPr>
        <p:txBody>
          <a:bodyPr anchor="ctr">
            <a:spAutoFit/>
          </a:bodyPr>
          <a:lstStyle/>
          <a:p>
            <a:pPr algn="ctr"/>
            <a:r>
              <a:rPr lang="el-GR" b="1" dirty="0" smtClean="0">
                <a:solidFill>
                  <a:srgbClr val="00B0F0"/>
                </a:solidFill>
                <a:latin typeface="Calibri" charset="0"/>
              </a:rPr>
              <a:t>ΕΚΤΙΜΗΣΗ ΑΔΕΝΙΚΗΣ ΔΙΑΦΟΡΟΠΟΙΗΣΗΣ  ΩΣ  ΠΡΟΣ ΤΟ ΒΑΘΜΟ  ΣΧΗΜΑΤΙΣΜΟΥ  </a:t>
            </a:r>
            <a:r>
              <a:rPr lang="el-GR" b="1" spc="600" dirty="0" smtClean="0">
                <a:solidFill>
                  <a:srgbClr val="00B0F0"/>
                </a:solidFill>
                <a:latin typeface="Calibri" charset="0"/>
              </a:rPr>
              <a:t>ΑΥΛΩΝ</a:t>
            </a:r>
            <a:r>
              <a:rPr lang="el-GR" b="1" dirty="0" smtClean="0">
                <a:solidFill>
                  <a:srgbClr val="00B0F0"/>
                </a:solidFill>
                <a:latin typeface="Calibri" charset="0"/>
              </a:rPr>
              <a:t> </a:t>
            </a:r>
            <a:endParaRPr lang="en-US" b="1" dirty="0">
              <a:solidFill>
                <a:srgbClr val="00B0F0"/>
              </a:solidFill>
              <a:latin typeface="Calibri" charset="0"/>
            </a:endParaRPr>
          </a:p>
        </p:txBody>
      </p:sp>
      <p:pic>
        <p:nvPicPr>
          <p:cNvPr id="92162" name="Picture 2" descr="Graphic"/>
          <p:cNvPicPr>
            <a:picLocks noChangeAspect="1" noChangeArrowheads="1"/>
          </p:cNvPicPr>
          <p:nvPr/>
        </p:nvPicPr>
        <p:blipFill>
          <a:blip r:embed="rId2" cstate="print"/>
          <a:srcRect/>
          <a:stretch>
            <a:fillRect/>
          </a:stretch>
        </p:blipFill>
        <p:spPr bwMode="auto">
          <a:xfrm>
            <a:off x="0" y="428604"/>
            <a:ext cx="9144000" cy="4800600"/>
          </a:xfrm>
          <a:prstGeom prst="rect">
            <a:avLst/>
          </a:prstGeom>
          <a:noFill/>
        </p:spPr>
      </p:pic>
      <p:sp>
        <p:nvSpPr>
          <p:cNvPr id="9" name="2 - Θέση περιεχομένου"/>
          <p:cNvSpPr txBox="1">
            <a:spLocks/>
          </p:cNvSpPr>
          <p:nvPr/>
        </p:nvSpPr>
        <p:spPr>
          <a:xfrm>
            <a:off x="0" y="5214950"/>
            <a:ext cx="9144000" cy="1643050"/>
          </a:xfrm>
          <a:prstGeom prst="rect">
            <a:avLst/>
          </a:prstGeom>
        </p:spPr>
        <p:txBody>
          <a:bodyPr>
            <a:normAutofit fontScale="4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Αδένες με καλοσχηματισμένους αυλούς  (Εικ. Α, βέλη υπ’ αριθμ.1)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Αδένες με καλοσχηματισμένους  αλλά μικρότατους  αυλούς , μικρότερους από τους πυρήνες της επένδυσής τους   (Εικ. Α, βέλη υπ’ αριθμ.2)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Αναμεμιγμένοι αδένες με καλοσχηματισμένους , μικρότατους  αυλούς  (Εικ.Β, κύκλος)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Αδένες με ασαφείς αυλούς (Εικ.</a:t>
            </a:r>
            <a:r>
              <a:rPr kumimoji="0" lang="en-US"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C</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 κύκλοι)</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Αδένες  με καθόλου ή σπάνια διακριτούς αυλούς αυλούς  (Εικ. Α, βέλη υπ’ αριθμ.3 και εικ.</a:t>
            </a:r>
            <a:r>
              <a:rPr kumimoji="0" lang="en-US"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D</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 </a:t>
            </a:r>
            <a:endParaRPr kumimoji="0" lang="en-US"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Επιμηκυσμένοι, συμπιεσμένοι αδένες (Εικ.Ε, βέλη)</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Επιμηκυσμένες φωλιές με καθόλου ή σπάνιους αυλούς (Εικ. </a:t>
            </a:r>
            <a:r>
              <a:rPr kumimoji="0" lang="en-US"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F</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a:t>
            </a:r>
            <a:endParaRPr kumimoji="0" lang="el-GR" sz="3200" b="0"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0" name="Rectangle 8"/>
          <p:cNvSpPr>
            <a:spLocks noChangeArrowheads="1"/>
          </p:cNvSpPr>
          <p:nvPr/>
        </p:nvSpPr>
        <p:spPr bwMode="auto">
          <a:xfrm>
            <a:off x="3571868" y="0"/>
            <a:ext cx="5556257" cy="6986528"/>
          </a:xfrm>
          <a:prstGeom prst="rect">
            <a:avLst/>
          </a:prstGeom>
          <a:noFill/>
          <a:ln w="9525">
            <a:noFill/>
            <a:miter lim="800000"/>
            <a:headEnd/>
            <a:tailEnd/>
          </a:ln>
          <a:effectLst/>
        </p:spPr>
        <p:txBody>
          <a:bodyPr wrap="square" anchor="ctr">
            <a:spAutoFit/>
          </a:bodyPr>
          <a:lstStyle/>
          <a:p>
            <a:pPr algn="ctr"/>
            <a:r>
              <a:rPr lang="el-GR" sz="3200" b="1" spc="600" dirty="0" smtClean="0">
                <a:solidFill>
                  <a:srgbClr val="FF0000"/>
                </a:solidFill>
                <a:latin typeface="Calibri" charset="0"/>
              </a:rPr>
              <a:t>ΣΥΝΑΘΡΟΙΖΟΜΕΝΟΙ</a:t>
            </a:r>
            <a:r>
              <a:rPr lang="el-GR" sz="3200" b="1" dirty="0" smtClean="0">
                <a:solidFill>
                  <a:srgbClr val="FF0000"/>
                </a:solidFill>
                <a:latin typeface="Calibri" charset="0"/>
              </a:rPr>
              <a:t> ΚΑΚΟΣΧΗΜΑΤΙΣΜΕΝΟΙ  ΚΑΡΚΙΝΙΚΟΙ ΑΔΕΝΕΣ</a:t>
            </a:r>
            <a:endParaRPr lang="el-GR" sz="2300" b="1" dirty="0" smtClean="0">
              <a:solidFill>
                <a:srgbClr val="FF0000"/>
              </a:solidFill>
              <a:latin typeface="Calibri" charset="0"/>
            </a:endParaRPr>
          </a:p>
          <a:p>
            <a:pPr algn="ctr"/>
            <a:r>
              <a:rPr lang="el-GR" sz="2800" b="1" dirty="0" smtClean="0">
                <a:solidFill>
                  <a:schemeClr val="accent1">
                    <a:lumMod val="20000"/>
                    <a:lumOff val="80000"/>
                  </a:schemeClr>
                </a:solidFill>
                <a:latin typeface="Calibri" charset="0"/>
              </a:rPr>
              <a:t>Κακοσχηματισμένοι καρκινικοί αδένες  [εδώ με λοβιώδη (!) αρχιτεκτονική], οι οποίοι </a:t>
            </a:r>
            <a:r>
              <a:rPr lang="el-GR" sz="2800" b="1" u="sng" dirty="0" smtClean="0">
                <a:solidFill>
                  <a:srgbClr val="FF0000"/>
                </a:solidFill>
                <a:latin typeface="Calibri" charset="0"/>
              </a:rPr>
              <a:t>δεν</a:t>
            </a:r>
            <a:r>
              <a:rPr lang="el-GR" sz="2800" b="1" dirty="0" smtClean="0">
                <a:solidFill>
                  <a:srgbClr val="FF0000"/>
                </a:solidFill>
                <a:latin typeface="Calibri" charset="0"/>
              </a:rPr>
              <a:t> αναμειγνύονται</a:t>
            </a:r>
            <a:r>
              <a:rPr lang="el-GR" sz="2800" b="1" dirty="0" smtClean="0">
                <a:solidFill>
                  <a:schemeClr val="accent1">
                    <a:lumMod val="20000"/>
                    <a:lumOff val="80000"/>
                  </a:schemeClr>
                </a:solidFill>
                <a:latin typeface="Calibri" charset="0"/>
              </a:rPr>
              <a:t> με άλλους, καλοσχηματισμένους  καρκινικούς αδένες.</a:t>
            </a:r>
            <a:endParaRPr lang="el-GR" sz="2300" b="1" dirty="0" smtClean="0">
              <a:solidFill>
                <a:schemeClr val="accent1">
                  <a:lumMod val="20000"/>
                  <a:lumOff val="80000"/>
                </a:schemeClr>
              </a:solidFill>
              <a:latin typeface="Calibri" charset="0"/>
            </a:endParaRPr>
          </a:p>
          <a:p>
            <a:pPr algn="ctr"/>
            <a:r>
              <a:rPr lang="el-GR" sz="2300" b="1" dirty="0" smtClean="0">
                <a:solidFill>
                  <a:schemeClr val="accent1">
                    <a:lumMod val="20000"/>
                    <a:lumOff val="80000"/>
                  </a:schemeClr>
                </a:solidFill>
                <a:latin typeface="Calibri" charset="0"/>
              </a:rPr>
              <a:t>Α.  &lt; ή = 5 κακοσχηματισμένοι αδένες , τάση να υπαχθούν στο πρότυπο </a:t>
            </a:r>
            <a:r>
              <a:rPr lang="el-GR" sz="2300" b="1" dirty="0" smtClean="0">
                <a:solidFill>
                  <a:srgbClr val="FF0000"/>
                </a:solidFill>
                <a:latin typeface="Calibri" charset="0"/>
              </a:rPr>
              <a:t>4</a:t>
            </a:r>
            <a:endParaRPr lang="el-GR" sz="2300" b="1" dirty="0" smtClean="0">
              <a:solidFill>
                <a:schemeClr val="accent1">
                  <a:lumMod val="20000"/>
                  <a:lumOff val="80000"/>
                </a:schemeClr>
              </a:solidFill>
              <a:latin typeface="Calibri" charset="0"/>
            </a:endParaRPr>
          </a:p>
          <a:p>
            <a:pPr algn="ctr"/>
            <a:endParaRPr lang="el-GR" sz="2300" b="1" dirty="0" smtClean="0">
              <a:solidFill>
                <a:schemeClr val="accent1">
                  <a:lumMod val="20000"/>
                  <a:lumOff val="80000"/>
                </a:schemeClr>
              </a:solidFill>
              <a:latin typeface="Calibri" charset="0"/>
            </a:endParaRPr>
          </a:p>
          <a:p>
            <a:pPr algn="ctr"/>
            <a:r>
              <a:rPr lang="el-GR" sz="2300" b="1" dirty="0" smtClean="0">
                <a:solidFill>
                  <a:schemeClr val="accent1">
                    <a:lumMod val="20000"/>
                    <a:lumOff val="80000"/>
                  </a:schemeClr>
                </a:solidFill>
                <a:latin typeface="Calibri" charset="0"/>
              </a:rPr>
              <a:t>Β. 6-10 κακοσχηματισμένοι αδένες , πρότυπο </a:t>
            </a:r>
            <a:r>
              <a:rPr lang="el-GR" sz="2300" b="1" dirty="0" smtClean="0">
                <a:solidFill>
                  <a:srgbClr val="FF0000"/>
                </a:solidFill>
                <a:latin typeface="Calibri" charset="0"/>
              </a:rPr>
              <a:t>4</a:t>
            </a:r>
          </a:p>
          <a:p>
            <a:pPr algn="ctr"/>
            <a:endParaRPr lang="el-GR" sz="2300" b="1" dirty="0" smtClean="0">
              <a:solidFill>
                <a:schemeClr val="accent1">
                  <a:lumMod val="20000"/>
                  <a:lumOff val="80000"/>
                </a:schemeClr>
              </a:solidFill>
              <a:latin typeface="Calibri" charset="0"/>
            </a:endParaRPr>
          </a:p>
          <a:p>
            <a:pPr algn="ctr"/>
            <a:r>
              <a:rPr lang="el-GR" sz="2300" b="1" dirty="0" smtClean="0">
                <a:solidFill>
                  <a:schemeClr val="accent1">
                    <a:lumMod val="20000"/>
                    <a:lumOff val="80000"/>
                  </a:schemeClr>
                </a:solidFill>
                <a:latin typeface="Calibri" charset="0"/>
              </a:rPr>
              <a:t>Γ. &gt;10 κακοσχηματισμένοι αδένες , πρότυπο </a:t>
            </a:r>
            <a:r>
              <a:rPr lang="el-GR" sz="2300" b="1" dirty="0" smtClean="0">
                <a:solidFill>
                  <a:srgbClr val="FF0000"/>
                </a:solidFill>
                <a:latin typeface="Calibri" charset="0"/>
              </a:rPr>
              <a:t>4</a:t>
            </a:r>
            <a:r>
              <a:rPr lang="el-GR" sz="2300" b="1" dirty="0" smtClean="0">
                <a:solidFill>
                  <a:schemeClr val="accent1">
                    <a:lumMod val="20000"/>
                    <a:lumOff val="80000"/>
                  </a:schemeClr>
                </a:solidFill>
                <a:latin typeface="Calibri" charset="0"/>
              </a:rPr>
              <a:t> </a:t>
            </a:r>
          </a:p>
        </p:txBody>
      </p:sp>
      <p:pic>
        <p:nvPicPr>
          <p:cNvPr id="91138" name="Picture 2" descr="Graphic"/>
          <p:cNvPicPr>
            <a:picLocks noChangeAspect="1" noChangeArrowheads="1"/>
          </p:cNvPicPr>
          <p:nvPr/>
        </p:nvPicPr>
        <p:blipFill>
          <a:blip r:embed="rId2" cstate="print"/>
          <a:srcRect/>
          <a:stretch>
            <a:fillRect/>
          </a:stretch>
        </p:blipFill>
        <p:spPr bwMode="auto">
          <a:xfrm>
            <a:off x="571472" y="0"/>
            <a:ext cx="2846070"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0" name="Rectangle 8"/>
          <p:cNvSpPr>
            <a:spLocks noChangeArrowheads="1"/>
          </p:cNvSpPr>
          <p:nvPr/>
        </p:nvSpPr>
        <p:spPr bwMode="auto">
          <a:xfrm>
            <a:off x="3357554" y="-142900"/>
            <a:ext cx="5786446" cy="8540800"/>
          </a:xfrm>
          <a:prstGeom prst="rect">
            <a:avLst/>
          </a:prstGeom>
          <a:noFill/>
          <a:ln w="9525">
            <a:noFill/>
            <a:miter lim="800000"/>
            <a:headEnd/>
            <a:tailEnd/>
          </a:ln>
          <a:effectLst/>
        </p:spPr>
        <p:txBody>
          <a:bodyPr wrap="square" anchor="ctr">
            <a:spAutoFit/>
          </a:bodyPr>
          <a:lstStyle/>
          <a:p>
            <a:pPr algn="ctr"/>
            <a:r>
              <a:rPr lang="el-GR" sz="3200" b="1" spc="600" dirty="0" smtClean="0">
                <a:solidFill>
                  <a:srgbClr val="00B0F0"/>
                </a:solidFill>
                <a:latin typeface="Calibri" charset="0"/>
              </a:rPr>
              <a:t>ΑΝΑΜΕΙΓΝΥΟΜΕΝΟΙ </a:t>
            </a:r>
            <a:r>
              <a:rPr lang="el-GR" sz="3200" b="1" u="sng" spc="600" dirty="0" smtClean="0">
                <a:solidFill>
                  <a:srgbClr val="00B0F0"/>
                </a:solidFill>
                <a:latin typeface="Calibri" charset="0"/>
              </a:rPr>
              <a:t>ΟΛΩΣ ΠΑΡΑΚΕΙΜΕΝΟΙ </a:t>
            </a:r>
            <a:r>
              <a:rPr lang="el-GR" sz="3200" b="1" dirty="0" smtClean="0">
                <a:solidFill>
                  <a:srgbClr val="00B0F0"/>
                </a:solidFill>
                <a:latin typeface="Calibri" charset="0"/>
              </a:rPr>
              <a:t>ΚΑΚΟΣΧΗΜΑΤΙΣΜΕΝΟΙ  ΚΑΡΚΙΝΙΚΟΙ ΑΔΕΝΕΣ</a:t>
            </a:r>
            <a:endParaRPr lang="el-GR" sz="2300" dirty="0" smtClean="0">
              <a:solidFill>
                <a:srgbClr val="00B0F0"/>
              </a:solidFill>
              <a:latin typeface="Calibri" charset="0"/>
            </a:endParaRPr>
          </a:p>
          <a:p>
            <a:pPr algn="ctr"/>
            <a:r>
              <a:rPr lang="el-GR" sz="2800" dirty="0" smtClean="0">
                <a:solidFill>
                  <a:schemeClr val="accent1">
                    <a:lumMod val="20000"/>
                    <a:lumOff val="80000"/>
                  </a:schemeClr>
                </a:solidFill>
                <a:latin typeface="Calibri" charset="0"/>
              </a:rPr>
              <a:t>Κακοσχηματισμένοι καρκινικοί αδένες (βέλη)  </a:t>
            </a:r>
            <a:r>
              <a:rPr lang="el-GR" sz="2800" b="1" spc="600" dirty="0" smtClean="0">
                <a:solidFill>
                  <a:schemeClr val="tx2">
                    <a:lumMod val="40000"/>
                    <a:lumOff val="60000"/>
                  </a:schemeClr>
                </a:solidFill>
                <a:latin typeface="Calibri" charset="0"/>
              </a:rPr>
              <a:t>αμέσως παράκεινται </a:t>
            </a:r>
            <a:r>
              <a:rPr lang="el-GR" sz="2800" dirty="0" smtClean="0">
                <a:solidFill>
                  <a:schemeClr val="accent1">
                    <a:lumMod val="20000"/>
                    <a:lumOff val="80000"/>
                  </a:schemeClr>
                </a:solidFill>
                <a:latin typeface="Calibri" charset="0"/>
              </a:rPr>
              <a:t>(σε  απόσταση &lt; 1 αδένα) άλλων, καλοσχηματισμένων  καρκινικών αδένων, με τους οποίους συχνά  και αναμειγνύονται.</a:t>
            </a:r>
            <a:endParaRPr lang="el-GR" sz="2300" dirty="0" smtClean="0">
              <a:solidFill>
                <a:schemeClr val="accent1">
                  <a:lumMod val="20000"/>
                  <a:lumOff val="80000"/>
                </a:schemeClr>
              </a:solidFill>
              <a:latin typeface="Calibri" charset="0"/>
            </a:endParaRPr>
          </a:p>
          <a:p>
            <a:pPr algn="ctr"/>
            <a:endParaRPr lang="el-GR" sz="2300" dirty="0" smtClean="0">
              <a:solidFill>
                <a:schemeClr val="accent1">
                  <a:lumMod val="20000"/>
                  <a:lumOff val="80000"/>
                </a:schemeClr>
              </a:solidFill>
              <a:latin typeface="Calibri" charset="0"/>
            </a:endParaRPr>
          </a:p>
          <a:p>
            <a:pPr algn="ctr"/>
            <a:r>
              <a:rPr lang="el-GR" sz="2300" b="1" dirty="0" smtClean="0">
                <a:solidFill>
                  <a:schemeClr val="accent1">
                    <a:lumMod val="20000"/>
                    <a:lumOff val="80000"/>
                  </a:schemeClr>
                </a:solidFill>
                <a:latin typeface="Calibri" charset="0"/>
              </a:rPr>
              <a:t>Α.</a:t>
            </a:r>
            <a:r>
              <a:rPr lang="el-GR" sz="2300" dirty="0" smtClean="0">
                <a:solidFill>
                  <a:schemeClr val="accent1">
                    <a:lumMod val="20000"/>
                    <a:lumOff val="80000"/>
                  </a:schemeClr>
                </a:solidFill>
                <a:latin typeface="Calibri" charset="0"/>
              </a:rPr>
              <a:t> </a:t>
            </a:r>
            <a:r>
              <a:rPr lang="el-GR" sz="2300" b="1" dirty="0" smtClean="0">
                <a:solidFill>
                  <a:schemeClr val="accent1">
                    <a:lumMod val="20000"/>
                    <a:lumOff val="80000"/>
                  </a:schemeClr>
                </a:solidFill>
                <a:latin typeface="Calibri" charset="0"/>
              </a:rPr>
              <a:t>&lt; ή = 5 κακοσχηματισμένοι αδένες , πρότυπο </a:t>
            </a:r>
            <a:r>
              <a:rPr lang="el-GR" sz="2300" b="1" dirty="0" smtClean="0">
                <a:solidFill>
                  <a:schemeClr val="tx2">
                    <a:lumMod val="40000"/>
                    <a:lumOff val="60000"/>
                  </a:schemeClr>
                </a:solidFill>
                <a:latin typeface="Calibri" charset="0"/>
              </a:rPr>
              <a:t>3</a:t>
            </a:r>
            <a:endParaRPr lang="el-GR" sz="2300" b="1" dirty="0" smtClean="0">
              <a:solidFill>
                <a:schemeClr val="accent1">
                  <a:lumMod val="20000"/>
                  <a:lumOff val="80000"/>
                </a:schemeClr>
              </a:solidFill>
              <a:latin typeface="Calibri" charset="0"/>
            </a:endParaRPr>
          </a:p>
          <a:p>
            <a:pPr algn="ctr"/>
            <a:r>
              <a:rPr lang="el-GR" sz="2300" b="1" dirty="0" smtClean="0">
                <a:solidFill>
                  <a:schemeClr val="accent1">
                    <a:lumMod val="20000"/>
                    <a:lumOff val="80000"/>
                  </a:schemeClr>
                </a:solidFill>
                <a:latin typeface="Calibri" charset="0"/>
              </a:rPr>
              <a:t>Β. 6-10 κακοσχηματισμένοι αδένες , </a:t>
            </a:r>
          </a:p>
          <a:p>
            <a:pPr algn="ctr"/>
            <a:r>
              <a:rPr lang="el-GR" sz="2300" b="1" dirty="0" smtClean="0">
                <a:solidFill>
                  <a:schemeClr val="accent1">
                    <a:lumMod val="20000"/>
                    <a:lumOff val="80000"/>
                  </a:schemeClr>
                </a:solidFill>
                <a:latin typeface="Calibri" charset="0"/>
              </a:rPr>
              <a:t>πρότυπο </a:t>
            </a:r>
            <a:r>
              <a:rPr lang="el-GR" sz="2300" b="1" dirty="0" smtClean="0">
                <a:solidFill>
                  <a:schemeClr val="tx2">
                    <a:lumMod val="40000"/>
                    <a:lumOff val="60000"/>
                  </a:schemeClr>
                </a:solidFill>
                <a:latin typeface="Calibri" charset="0"/>
              </a:rPr>
              <a:t>3</a:t>
            </a:r>
          </a:p>
          <a:p>
            <a:pPr algn="ctr"/>
            <a:r>
              <a:rPr lang="el-GR" sz="2300" b="1" dirty="0" smtClean="0">
                <a:solidFill>
                  <a:schemeClr val="accent1">
                    <a:lumMod val="20000"/>
                    <a:lumOff val="80000"/>
                  </a:schemeClr>
                </a:solidFill>
                <a:latin typeface="Calibri" charset="0"/>
              </a:rPr>
              <a:t>Γ. &gt;10 κακοσχηματισμένοι αδένες , </a:t>
            </a:r>
          </a:p>
          <a:p>
            <a:pPr algn="ctr"/>
            <a:r>
              <a:rPr lang="el-GR" sz="2300" b="1" dirty="0" smtClean="0">
                <a:solidFill>
                  <a:schemeClr val="accent1">
                    <a:lumMod val="20000"/>
                    <a:lumOff val="80000"/>
                  </a:schemeClr>
                </a:solidFill>
                <a:latin typeface="Calibri" charset="0"/>
              </a:rPr>
              <a:t>πρότυπο </a:t>
            </a:r>
            <a:r>
              <a:rPr lang="el-GR" sz="2300" b="1" dirty="0" smtClean="0">
                <a:solidFill>
                  <a:schemeClr val="tx2">
                    <a:lumMod val="40000"/>
                    <a:lumOff val="60000"/>
                  </a:schemeClr>
                </a:solidFill>
                <a:latin typeface="Calibri" charset="0"/>
              </a:rPr>
              <a:t>3</a:t>
            </a:r>
          </a:p>
          <a:p>
            <a:pPr algn="ctr"/>
            <a:endParaRPr lang="el-GR" sz="2300" dirty="0" smtClean="0">
              <a:solidFill>
                <a:schemeClr val="accent1">
                  <a:lumMod val="20000"/>
                  <a:lumOff val="80000"/>
                </a:schemeClr>
              </a:solidFill>
              <a:latin typeface="Calibri" charset="0"/>
            </a:endParaRPr>
          </a:p>
          <a:p>
            <a:pPr algn="ctr"/>
            <a:endParaRPr lang="el-GR" sz="2300" dirty="0" smtClean="0">
              <a:solidFill>
                <a:schemeClr val="accent1">
                  <a:lumMod val="20000"/>
                  <a:lumOff val="80000"/>
                </a:schemeClr>
              </a:solidFill>
              <a:latin typeface="Calibri" charset="0"/>
            </a:endParaRPr>
          </a:p>
          <a:p>
            <a:pPr algn="ctr"/>
            <a:endParaRPr lang="el-GR" sz="2300" dirty="0" smtClean="0">
              <a:solidFill>
                <a:schemeClr val="accent1">
                  <a:lumMod val="20000"/>
                  <a:lumOff val="80000"/>
                </a:schemeClr>
              </a:solidFill>
              <a:latin typeface="Calibri" charset="0"/>
            </a:endParaRPr>
          </a:p>
          <a:p>
            <a:pPr algn="ctr"/>
            <a:endParaRPr lang="en-US" sz="2300" dirty="0">
              <a:solidFill>
                <a:schemeClr val="accent1">
                  <a:lumMod val="20000"/>
                  <a:lumOff val="80000"/>
                </a:schemeClr>
              </a:solidFill>
              <a:latin typeface="Calibri" charset="0"/>
            </a:endParaRPr>
          </a:p>
        </p:txBody>
      </p:sp>
      <p:pic>
        <p:nvPicPr>
          <p:cNvPr id="88066" name="Picture 2" descr="Graphic"/>
          <p:cNvPicPr>
            <a:picLocks noChangeAspect="1" noChangeArrowheads="1"/>
          </p:cNvPicPr>
          <p:nvPr/>
        </p:nvPicPr>
        <p:blipFill>
          <a:blip r:embed="rId2" cstate="print"/>
          <a:srcRect/>
          <a:stretch>
            <a:fillRect/>
          </a:stretch>
        </p:blipFill>
        <p:spPr bwMode="auto">
          <a:xfrm>
            <a:off x="428596" y="13640"/>
            <a:ext cx="2857520" cy="6844359"/>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0" name="Rectangle 8"/>
          <p:cNvSpPr>
            <a:spLocks noChangeArrowheads="1"/>
          </p:cNvSpPr>
          <p:nvPr/>
        </p:nvSpPr>
        <p:spPr bwMode="auto">
          <a:xfrm>
            <a:off x="3214678" y="92333"/>
            <a:ext cx="5913447" cy="8987076"/>
          </a:xfrm>
          <a:prstGeom prst="rect">
            <a:avLst/>
          </a:prstGeom>
          <a:noFill/>
          <a:ln w="9525">
            <a:noFill/>
            <a:miter lim="800000"/>
            <a:headEnd/>
            <a:tailEnd/>
          </a:ln>
          <a:effectLst/>
        </p:spPr>
        <p:txBody>
          <a:bodyPr wrap="square" anchor="ctr">
            <a:spAutoFit/>
          </a:bodyPr>
          <a:lstStyle/>
          <a:p>
            <a:pPr algn="ctr"/>
            <a:r>
              <a:rPr lang="el-GR" sz="2400" b="1" spc="600" dirty="0" smtClean="0">
                <a:solidFill>
                  <a:srgbClr val="FF0000"/>
                </a:solidFill>
                <a:latin typeface="Calibri" charset="0"/>
              </a:rPr>
              <a:t>ΑΝΑΜΕΙΓΝΥΟΜΕΝΟΙ</a:t>
            </a:r>
          </a:p>
          <a:p>
            <a:pPr algn="ctr"/>
            <a:r>
              <a:rPr lang="el-GR" sz="2400" b="1" spc="600" dirty="0" smtClean="0">
                <a:solidFill>
                  <a:srgbClr val="FF0000"/>
                </a:solidFill>
                <a:latin typeface="Calibri" charset="0"/>
              </a:rPr>
              <a:t>ΟΧΙ</a:t>
            </a:r>
            <a:r>
              <a:rPr lang="el-GR" sz="2400" b="1" spc="600" dirty="0" smtClean="0">
                <a:solidFill>
                  <a:srgbClr val="00B0F0"/>
                </a:solidFill>
                <a:latin typeface="Calibri" charset="0"/>
              </a:rPr>
              <a:t> ΟΛΩΣ ΠΑΡΑΚΕΙΜΕΝΟΙ  </a:t>
            </a:r>
            <a:r>
              <a:rPr lang="el-GR" sz="2400" b="1" dirty="0" smtClean="0">
                <a:solidFill>
                  <a:srgbClr val="00B0F0"/>
                </a:solidFill>
                <a:latin typeface="Calibri" charset="0"/>
              </a:rPr>
              <a:t> </a:t>
            </a:r>
            <a:r>
              <a:rPr lang="el-GR" sz="2400" b="1" dirty="0" smtClean="0">
                <a:solidFill>
                  <a:srgbClr val="FF0000"/>
                </a:solidFill>
                <a:latin typeface="Calibri" charset="0"/>
              </a:rPr>
              <a:t>ΚΑΚΟΣΧΗΜΑΤΙΣΜΕΝΟΙ ΚΑΡΚΙΝΙΚΟΙ ΑΔΕΝΕΣ</a:t>
            </a:r>
            <a:endParaRPr lang="en-US" sz="2400" dirty="0" smtClean="0">
              <a:solidFill>
                <a:srgbClr val="FF0000"/>
              </a:solidFill>
              <a:latin typeface="Calibri" charset="0"/>
            </a:endParaRPr>
          </a:p>
          <a:p>
            <a:pPr algn="ctr"/>
            <a:r>
              <a:rPr lang="en-US" sz="2300" dirty="0" smtClean="0">
                <a:solidFill>
                  <a:schemeClr val="accent1">
                    <a:lumMod val="20000"/>
                    <a:lumOff val="80000"/>
                  </a:schemeClr>
                </a:solidFill>
                <a:latin typeface="Calibri" charset="0"/>
              </a:rPr>
              <a:t>O</a:t>
            </a:r>
            <a:r>
              <a:rPr lang="el-GR" sz="2300" dirty="0" smtClean="0">
                <a:solidFill>
                  <a:schemeClr val="accent1">
                    <a:lumMod val="20000"/>
                    <a:lumOff val="80000"/>
                  </a:schemeClr>
                </a:solidFill>
                <a:latin typeface="Calibri" charset="0"/>
              </a:rPr>
              <a:t>ι κακοσχηματισμένοι καρκινικοί αδένες </a:t>
            </a:r>
          </a:p>
          <a:p>
            <a:pPr algn="ctr"/>
            <a:r>
              <a:rPr lang="el-GR" sz="2300" dirty="0" smtClean="0">
                <a:solidFill>
                  <a:schemeClr val="accent1">
                    <a:lumMod val="20000"/>
                    <a:lumOff val="80000"/>
                  </a:schemeClr>
                </a:solidFill>
                <a:latin typeface="Calibri" charset="0"/>
              </a:rPr>
              <a:t>(βέλη) , παρότι αναμειγνύονται με παρακείμενούς τους καλοσχηματισμένους καρκινικούς αδένες, </a:t>
            </a:r>
            <a:r>
              <a:rPr lang="el-GR" sz="2300" u="sng" dirty="0" smtClean="0">
                <a:solidFill>
                  <a:schemeClr val="accent1">
                    <a:lumMod val="20000"/>
                    <a:lumOff val="80000"/>
                  </a:schemeClr>
                </a:solidFill>
                <a:latin typeface="Calibri" charset="0"/>
              </a:rPr>
              <a:t>απέχουν τουλάχιστον έναν αδένα από αυτούς</a:t>
            </a:r>
            <a:r>
              <a:rPr lang="el-GR" sz="2300" dirty="0" smtClean="0">
                <a:solidFill>
                  <a:schemeClr val="accent1">
                    <a:lumMod val="20000"/>
                    <a:lumOff val="80000"/>
                  </a:schemeClr>
                </a:solidFill>
                <a:latin typeface="Calibri" charset="0"/>
              </a:rPr>
              <a:t>, άρα </a:t>
            </a:r>
            <a:r>
              <a:rPr lang="el-GR" sz="2300" b="1" dirty="0" smtClean="0">
                <a:solidFill>
                  <a:schemeClr val="accent1">
                    <a:lumMod val="20000"/>
                    <a:lumOff val="80000"/>
                  </a:schemeClr>
                </a:solidFill>
                <a:latin typeface="Calibri" charset="0"/>
              </a:rPr>
              <a:t>δε</a:t>
            </a:r>
            <a:r>
              <a:rPr lang="el-GR" sz="2300" dirty="0" smtClean="0">
                <a:solidFill>
                  <a:schemeClr val="accent1">
                    <a:lumMod val="20000"/>
                    <a:lumOff val="80000"/>
                  </a:schemeClr>
                </a:solidFill>
                <a:latin typeface="Calibri" charset="0"/>
              </a:rPr>
              <a:t> θεωρούνται όλως παρακείμενοί τους.</a:t>
            </a:r>
          </a:p>
          <a:p>
            <a:pPr algn="ctr"/>
            <a:endParaRPr lang="el-GR" sz="2300" dirty="0" smtClean="0">
              <a:solidFill>
                <a:schemeClr val="accent1">
                  <a:lumMod val="20000"/>
                  <a:lumOff val="80000"/>
                </a:schemeClr>
              </a:solidFill>
              <a:latin typeface="Calibri" charset="0"/>
            </a:endParaRPr>
          </a:p>
          <a:p>
            <a:pPr algn="ctr"/>
            <a:r>
              <a:rPr lang="el-GR" sz="2300" b="1" dirty="0" smtClean="0">
                <a:solidFill>
                  <a:schemeClr val="accent1">
                    <a:lumMod val="20000"/>
                    <a:lumOff val="80000"/>
                  </a:schemeClr>
                </a:solidFill>
                <a:latin typeface="Calibri" charset="0"/>
              </a:rPr>
              <a:t>Α.</a:t>
            </a:r>
            <a:r>
              <a:rPr lang="el-GR" sz="2300" dirty="0" smtClean="0">
                <a:solidFill>
                  <a:schemeClr val="accent1">
                    <a:lumMod val="20000"/>
                    <a:lumOff val="80000"/>
                  </a:schemeClr>
                </a:solidFill>
                <a:latin typeface="Calibri" charset="0"/>
              </a:rPr>
              <a:t> </a:t>
            </a:r>
            <a:r>
              <a:rPr lang="el-GR" sz="2300" b="1" dirty="0" smtClean="0">
                <a:solidFill>
                  <a:schemeClr val="accent1">
                    <a:lumMod val="20000"/>
                    <a:lumOff val="80000"/>
                  </a:schemeClr>
                </a:solidFill>
                <a:latin typeface="Calibri" charset="0"/>
              </a:rPr>
              <a:t>&lt; ή = 5 κακοσχηματισμένοι αδένες , πρότυπο </a:t>
            </a:r>
            <a:r>
              <a:rPr lang="el-GR" sz="2300" b="1" dirty="0" smtClean="0">
                <a:solidFill>
                  <a:schemeClr val="tx2">
                    <a:lumMod val="40000"/>
                    <a:lumOff val="60000"/>
                  </a:schemeClr>
                </a:solidFill>
                <a:latin typeface="Calibri" charset="0"/>
              </a:rPr>
              <a:t>3</a:t>
            </a:r>
            <a:r>
              <a:rPr lang="el-GR" sz="2300" b="1" dirty="0" smtClean="0">
                <a:solidFill>
                  <a:schemeClr val="accent1">
                    <a:lumMod val="20000"/>
                    <a:lumOff val="80000"/>
                  </a:schemeClr>
                </a:solidFill>
                <a:latin typeface="Calibri" charset="0"/>
              </a:rPr>
              <a:t>.</a:t>
            </a:r>
          </a:p>
          <a:p>
            <a:pPr algn="ctr"/>
            <a:endParaRPr lang="el-GR" sz="2300" b="1" dirty="0" smtClean="0">
              <a:solidFill>
                <a:schemeClr val="accent1">
                  <a:lumMod val="20000"/>
                  <a:lumOff val="80000"/>
                </a:schemeClr>
              </a:solidFill>
              <a:latin typeface="Calibri" charset="0"/>
            </a:endParaRPr>
          </a:p>
          <a:p>
            <a:pPr algn="ctr"/>
            <a:r>
              <a:rPr lang="el-GR" sz="2300" b="1" dirty="0" smtClean="0">
                <a:solidFill>
                  <a:schemeClr val="accent1">
                    <a:lumMod val="20000"/>
                    <a:lumOff val="80000"/>
                  </a:schemeClr>
                </a:solidFill>
                <a:latin typeface="Calibri" charset="0"/>
              </a:rPr>
              <a:t>Β. </a:t>
            </a:r>
            <a:r>
              <a:rPr lang="el-GR" sz="2300" b="1" u="sng" dirty="0" smtClean="0">
                <a:solidFill>
                  <a:schemeClr val="accent1">
                    <a:lumMod val="20000"/>
                    <a:lumOff val="80000"/>
                  </a:schemeClr>
                </a:solidFill>
                <a:latin typeface="Calibri" charset="0"/>
              </a:rPr>
              <a:t>Από</a:t>
            </a:r>
            <a:r>
              <a:rPr lang="el-GR" sz="2300" b="1" dirty="0" smtClean="0">
                <a:solidFill>
                  <a:schemeClr val="accent1">
                    <a:lumMod val="20000"/>
                    <a:lumOff val="80000"/>
                  </a:schemeClr>
                </a:solidFill>
                <a:latin typeface="Calibri" charset="0"/>
              </a:rPr>
              <a:t> </a:t>
            </a:r>
            <a:r>
              <a:rPr lang="el-GR" sz="2300" b="1" u="sng" dirty="0" smtClean="0">
                <a:solidFill>
                  <a:schemeClr val="accent1">
                    <a:lumMod val="20000"/>
                    <a:lumOff val="80000"/>
                  </a:schemeClr>
                </a:solidFill>
                <a:effectLst>
                  <a:outerShdw blurRad="38100" dist="38100" dir="2700000" algn="tl">
                    <a:srgbClr val="000000">
                      <a:alpha val="43137"/>
                    </a:srgbClr>
                  </a:outerShdw>
                </a:effectLst>
                <a:latin typeface="Calibri" charset="0"/>
              </a:rPr>
              <a:t>6</a:t>
            </a:r>
            <a:r>
              <a:rPr lang="el-GR" sz="2300" b="1" dirty="0" smtClean="0">
                <a:solidFill>
                  <a:schemeClr val="accent1">
                    <a:lumMod val="20000"/>
                    <a:lumOff val="80000"/>
                  </a:schemeClr>
                </a:solidFill>
                <a:latin typeface="Calibri" charset="0"/>
              </a:rPr>
              <a:t>-10 κακοσχηματισμένοι αδένες , </a:t>
            </a:r>
          </a:p>
          <a:p>
            <a:pPr algn="ctr"/>
            <a:r>
              <a:rPr lang="el-GR" sz="2300" b="1" dirty="0" smtClean="0">
                <a:solidFill>
                  <a:schemeClr val="accent1">
                    <a:lumMod val="20000"/>
                    <a:lumOff val="80000"/>
                  </a:schemeClr>
                </a:solidFill>
                <a:latin typeface="Calibri" charset="0"/>
              </a:rPr>
              <a:t>πρότυπο </a:t>
            </a:r>
            <a:r>
              <a:rPr lang="el-GR" sz="2300" b="1" dirty="0" smtClean="0">
                <a:solidFill>
                  <a:srgbClr val="FF0000"/>
                </a:solidFill>
                <a:latin typeface="Calibri" charset="0"/>
              </a:rPr>
              <a:t>4</a:t>
            </a:r>
          </a:p>
          <a:p>
            <a:pPr algn="ctr"/>
            <a:endParaRPr lang="el-GR" sz="2300" b="1" dirty="0" smtClean="0">
              <a:solidFill>
                <a:schemeClr val="accent1">
                  <a:lumMod val="20000"/>
                  <a:lumOff val="80000"/>
                </a:schemeClr>
              </a:solidFill>
              <a:latin typeface="Calibri" charset="0"/>
            </a:endParaRPr>
          </a:p>
          <a:p>
            <a:pPr algn="ctr"/>
            <a:r>
              <a:rPr lang="el-GR" sz="2300" b="1" dirty="0" smtClean="0">
                <a:solidFill>
                  <a:schemeClr val="accent1">
                    <a:lumMod val="20000"/>
                    <a:lumOff val="80000"/>
                  </a:schemeClr>
                </a:solidFill>
                <a:latin typeface="Calibri" charset="0"/>
              </a:rPr>
              <a:t>Γ. &gt;10 κακοσχηματισμένοι αδένες , </a:t>
            </a:r>
          </a:p>
          <a:p>
            <a:pPr algn="ctr"/>
            <a:r>
              <a:rPr lang="el-GR" sz="2300" b="1" dirty="0" smtClean="0">
                <a:solidFill>
                  <a:schemeClr val="accent1">
                    <a:lumMod val="20000"/>
                    <a:lumOff val="80000"/>
                  </a:schemeClr>
                </a:solidFill>
                <a:latin typeface="Calibri" charset="0"/>
              </a:rPr>
              <a:t>πρότυπο </a:t>
            </a:r>
            <a:r>
              <a:rPr lang="el-GR" sz="2300" b="1" dirty="0" smtClean="0">
                <a:solidFill>
                  <a:srgbClr val="FF0000"/>
                </a:solidFill>
                <a:latin typeface="Calibri" charset="0"/>
              </a:rPr>
              <a:t>4</a:t>
            </a:r>
          </a:p>
          <a:p>
            <a:pPr algn="ctr"/>
            <a:endParaRPr lang="el-GR" sz="2300" b="1" dirty="0" smtClean="0">
              <a:solidFill>
                <a:schemeClr val="accent1">
                  <a:lumMod val="20000"/>
                  <a:lumOff val="80000"/>
                </a:schemeClr>
              </a:solidFill>
              <a:latin typeface="Calibri" charset="0"/>
            </a:endParaRPr>
          </a:p>
          <a:p>
            <a:pPr algn="ctr"/>
            <a:endParaRPr lang="el-GR" sz="2300" b="1" dirty="0" smtClean="0">
              <a:solidFill>
                <a:schemeClr val="accent1">
                  <a:lumMod val="20000"/>
                  <a:lumOff val="80000"/>
                </a:schemeClr>
              </a:solidFill>
              <a:latin typeface="Calibri" charset="0"/>
            </a:endParaRPr>
          </a:p>
          <a:p>
            <a:pPr algn="ctr"/>
            <a:endParaRPr lang="el-GR" sz="2300" b="1" dirty="0" smtClean="0">
              <a:solidFill>
                <a:schemeClr val="accent1">
                  <a:lumMod val="20000"/>
                  <a:lumOff val="80000"/>
                </a:schemeClr>
              </a:solidFill>
              <a:latin typeface="Calibri" charset="0"/>
            </a:endParaRPr>
          </a:p>
          <a:p>
            <a:pPr algn="ctr"/>
            <a:endParaRPr lang="en-US" sz="2300" dirty="0" smtClean="0">
              <a:solidFill>
                <a:schemeClr val="accent1">
                  <a:lumMod val="20000"/>
                  <a:lumOff val="80000"/>
                </a:schemeClr>
              </a:solidFill>
              <a:latin typeface="Calibri" charset="0"/>
            </a:endParaRPr>
          </a:p>
          <a:p>
            <a:pPr algn="ctr"/>
            <a:endParaRPr lang="en-US" sz="2300" dirty="0" smtClean="0">
              <a:solidFill>
                <a:srgbClr val="00B0F0"/>
              </a:solidFill>
              <a:latin typeface="Calibri" charset="0"/>
            </a:endParaRPr>
          </a:p>
          <a:p>
            <a:pPr algn="ctr"/>
            <a:endParaRPr lang="en-US" sz="2300" dirty="0" smtClean="0">
              <a:solidFill>
                <a:srgbClr val="00B0F0"/>
              </a:solidFill>
              <a:latin typeface="Calibri" charset="0"/>
            </a:endParaRPr>
          </a:p>
          <a:p>
            <a:pPr algn="ctr"/>
            <a:endParaRPr lang="en-US" sz="2300" dirty="0">
              <a:solidFill>
                <a:schemeClr val="accent1">
                  <a:lumMod val="20000"/>
                  <a:lumOff val="80000"/>
                </a:schemeClr>
              </a:solidFill>
              <a:latin typeface="Calibri" charset="0"/>
            </a:endParaRPr>
          </a:p>
        </p:txBody>
      </p:sp>
      <p:pic>
        <p:nvPicPr>
          <p:cNvPr id="90114" name="Picture 2" descr="Graphic"/>
          <p:cNvPicPr>
            <a:picLocks noChangeAspect="1" noChangeArrowheads="1"/>
          </p:cNvPicPr>
          <p:nvPr/>
        </p:nvPicPr>
        <p:blipFill>
          <a:blip r:embed="rId2" cstate="print"/>
          <a:srcRect/>
          <a:stretch>
            <a:fillRect/>
          </a:stretch>
        </p:blipFill>
        <p:spPr bwMode="auto">
          <a:xfrm>
            <a:off x="357158" y="0"/>
            <a:ext cx="2854643"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1" name="Rectangle 9"/>
          <p:cNvSpPr>
            <a:spLocks noChangeArrowheads="1"/>
          </p:cNvSpPr>
          <p:nvPr/>
        </p:nvSpPr>
        <p:spPr bwMode="auto">
          <a:xfrm>
            <a:off x="0" y="-142900"/>
            <a:ext cx="9144000" cy="1077218"/>
          </a:xfrm>
          <a:prstGeom prst="rect">
            <a:avLst/>
          </a:prstGeom>
          <a:noFill/>
          <a:ln w="9525">
            <a:solidFill>
              <a:schemeClr val="tx1"/>
            </a:solidFill>
            <a:miter lim="800000"/>
            <a:headEnd/>
            <a:tailEnd/>
          </a:ln>
          <a:effectLst/>
        </p:spPr>
        <p:txBody>
          <a:bodyPr wrap="square" anchor="ctr">
            <a:spAutoFit/>
          </a:bodyPr>
          <a:lstStyle/>
          <a:p>
            <a:endParaRPr lang="en-US" sz="1600" dirty="0">
              <a:solidFill>
                <a:schemeClr val="accent1">
                  <a:lumMod val="20000"/>
                  <a:lumOff val="80000"/>
                </a:schemeClr>
              </a:solidFill>
              <a:latin typeface="Calibri" charset="0"/>
            </a:endParaRPr>
          </a:p>
          <a:p>
            <a:pPr algn="ctr"/>
            <a:r>
              <a:rPr lang="en-US" sz="2400" dirty="0" smtClean="0">
                <a:solidFill>
                  <a:srgbClr val="FFC000"/>
                </a:solidFill>
                <a:latin typeface="Calibri" charset="0"/>
              </a:rPr>
              <a:t>Zhou, Ming; Li, </a:t>
            </a:r>
            <a:r>
              <a:rPr lang="en-US" sz="2400" dirty="0" err="1" smtClean="0">
                <a:solidFill>
                  <a:srgbClr val="FFC000"/>
                </a:solidFill>
                <a:latin typeface="Calibri" charset="0"/>
              </a:rPr>
              <a:t>Jianbo</a:t>
            </a:r>
            <a:r>
              <a:rPr lang="en-US" sz="2400" dirty="0" smtClean="0">
                <a:solidFill>
                  <a:srgbClr val="FFC000"/>
                </a:solidFill>
                <a:latin typeface="Calibri" charset="0"/>
              </a:rPr>
              <a:t>; Cheng, Liang; </a:t>
            </a:r>
            <a:r>
              <a:rPr lang="en-US" sz="2400" dirty="0" err="1" smtClean="0">
                <a:solidFill>
                  <a:srgbClr val="FFC000"/>
                </a:solidFill>
                <a:latin typeface="Calibri" charset="0"/>
              </a:rPr>
              <a:t>Egevad</a:t>
            </a:r>
            <a:r>
              <a:rPr lang="en-US" sz="2400" dirty="0" smtClean="0">
                <a:solidFill>
                  <a:srgbClr val="FFC000"/>
                </a:solidFill>
                <a:latin typeface="Calibri" charset="0"/>
              </a:rPr>
              <a:t>, Lars</a:t>
            </a:r>
            <a:r>
              <a:rPr lang="el-GR" sz="2400" dirty="0" smtClean="0">
                <a:solidFill>
                  <a:srgbClr val="FFC000"/>
                </a:solidFill>
                <a:latin typeface="Calibri" charset="0"/>
              </a:rPr>
              <a:t> </a:t>
            </a:r>
            <a:r>
              <a:rPr lang="en-US" sz="2400" dirty="0" smtClean="0">
                <a:solidFill>
                  <a:srgbClr val="FFC000"/>
                </a:solidFill>
                <a:latin typeface="Calibri" charset="0"/>
              </a:rPr>
              <a:t>et al. </a:t>
            </a:r>
          </a:p>
          <a:p>
            <a:pPr algn="ctr"/>
            <a:r>
              <a:rPr lang="en-US" sz="2400" dirty="0" smtClean="0">
                <a:solidFill>
                  <a:srgbClr val="FFC000"/>
                </a:solidFill>
                <a:latin typeface="Calibri" charset="0"/>
              </a:rPr>
              <a:t>American </a:t>
            </a:r>
            <a:r>
              <a:rPr lang="en-US" sz="2400" dirty="0">
                <a:solidFill>
                  <a:srgbClr val="FFC000"/>
                </a:solidFill>
                <a:latin typeface="Calibri" charset="0"/>
              </a:rPr>
              <a:t>Journal of Surgical Pathology. 39(10):1331-1339, </a:t>
            </a:r>
            <a:r>
              <a:rPr lang="en-US" sz="2400" dirty="0" smtClean="0">
                <a:solidFill>
                  <a:srgbClr val="FFC000"/>
                </a:solidFill>
                <a:latin typeface="Calibri" charset="0"/>
              </a:rPr>
              <a:t>2015.</a:t>
            </a:r>
            <a:endParaRPr lang="en-US" sz="2400" dirty="0">
              <a:solidFill>
                <a:srgbClr val="FFC000"/>
              </a:solidFill>
              <a:latin typeface="Calibri" charset="0"/>
            </a:endParaRPr>
          </a:p>
        </p:txBody>
      </p:sp>
      <p:sp>
        <p:nvSpPr>
          <p:cNvPr id="6" name="2 - Θέση περιεχομένου"/>
          <p:cNvSpPr txBox="1">
            <a:spLocks/>
          </p:cNvSpPr>
          <p:nvPr/>
        </p:nvSpPr>
        <p:spPr>
          <a:xfrm>
            <a:off x="428596" y="1000108"/>
            <a:ext cx="8258204" cy="5857892"/>
          </a:xfrm>
          <a:prstGeom prst="rect">
            <a:avLst/>
          </a:prstGeom>
        </p:spPr>
        <p:txBody>
          <a:bodyPr>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Ως </a:t>
            </a:r>
            <a:r>
              <a:rPr kumimoji="0" lang="el-GR" sz="3200" b="0" i="0" u="none" strike="noStrike" kern="1200" cap="none" spc="0" normalizeH="0" baseline="0" noProof="0" dirty="0" smtClean="0">
                <a:ln>
                  <a:noFill/>
                </a:ln>
                <a:solidFill>
                  <a:schemeClr val="accent1">
                    <a:lumMod val="20000"/>
                    <a:lumOff val="80000"/>
                  </a:schemeClr>
                </a:solidFill>
                <a:effectLst>
                  <a:outerShdw blurRad="38100" dist="38100" dir="2700000" algn="tl">
                    <a:srgbClr val="000000">
                      <a:alpha val="43137"/>
                    </a:srgbClr>
                  </a:outerShdw>
                </a:effectLst>
                <a:uLnTx/>
                <a:uFillTx/>
                <a:latin typeface="+mn-lt"/>
                <a:ea typeface="+mn-ea"/>
                <a:cs typeface="+mn-cs"/>
              </a:rPr>
              <a:t>κακοσχηματισμένοι</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  καρκινικοί αδένες νοούνται καρκινικοί αδένες  με καθόλου ή σπάνιους αυλούς, </a:t>
            </a:r>
            <a:r>
              <a:rPr kumimoji="0" lang="el-GR" sz="3200" b="0" i="0" u="none" strike="noStrike" kern="1200" cap="none" spc="0" normalizeH="0" baseline="0" noProof="0" dirty="0" err="1" smtClean="0">
                <a:ln>
                  <a:noFill/>
                </a:ln>
                <a:solidFill>
                  <a:schemeClr val="accent1">
                    <a:lumMod val="20000"/>
                    <a:lumOff val="80000"/>
                  </a:schemeClr>
                </a:solidFill>
                <a:effectLst/>
                <a:uLnTx/>
                <a:uFillTx/>
                <a:latin typeface="+mn-lt"/>
                <a:ea typeface="+mn-ea"/>
                <a:cs typeface="+mn-cs"/>
              </a:rPr>
              <a:t>επιμηκυσμένοι</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-συμπιεσμένοι αδένες και </a:t>
            </a:r>
            <a:r>
              <a:rPr kumimoji="0" lang="el-GR" sz="3200" b="0" i="0" u="none" strike="noStrike" kern="1200" cap="none" spc="0" normalizeH="0" baseline="0" noProof="0" dirty="0" err="1" smtClean="0">
                <a:ln>
                  <a:noFill/>
                </a:ln>
                <a:solidFill>
                  <a:schemeClr val="accent1">
                    <a:lumMod val="20000"/>
                    <a:lumOff val="80000"/>
                  </a:schemeClr>
                </a:solidFill>
                <a:effectLst/>
                <a:uLnTx/>
                <a:uFillTx/>
                <a:latin typeface="+mn-lt"/>
                <a:ea typeface="+mn-ea"/>
                <a:cs typeface="+mn-cs"/>
              </a:rPr>
              <a:t>επιμηκυσμένες</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 φωλιές.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1" i="0" u="none" strike="noStrike" kern="1200" cap="none" spc="600" normalizeH="0" baseline="0" noProof="0" dirty="0" smtClean="0">
                <a:ln>
                  <a:noFill/>
                </a:ln>
                <a:solidFill>
                  <a:schemeClr val="accent1">
                    <a:lumMod val="20000"/>
                    <a:lumOff val="80000"/>
                  </a:schemeClr>
                </a:solidFill>
                <a:effectLst/>
                <a:uLnTx/>
                <a:uFillTx/>
                <a:latin typeface="+mn-lt"/>
                <a:ea typeface="+mn-ea"/>
                <a:cs typeface="+mn-cs"/>
              </a:rPr>
              <a:t>Αναμειγνυόμενοι</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 κακοσχηματισμένοι καρκινικοί αδένες </a:t>
            </a:r>
            <a:r>
              <a:rPr kumimoji="0" lang="el-GR" sz="3200" b="0" i="1"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είτε</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 </a:t>
            </a:r>
            <a:r>
              <a:rPr kumimoji="0" lang="el-GR" sz="3200" b="1" i="0" u="none" strike="noStrike" kern="1200" cap="none" spc="0" normalizeH="0" baseline="0" noProof="0" dirty="0" smtClean="0">
                <a:ln>
                  <a:noFill/>
                </a:ln>
                <a:solidFill>
                  <a:schemeClr val="tx2">
                    <a:lumMod val="40000"/>
                    <a:lumOff val="60000"/>
                  </a:schemeClr>
                </a:solidFill>
                <a:effectLst/>
                <a:uLnTx/>
                <a:uFillTx/>
                <a:latin typeface="+mn-lt"/>
                <a:ea typeface="+mn-ea"/>
                <a:cs typeface="+mn-cs"/>
              </a:rPr>
              <a:t>αναμειγνυόμενοι</a:t>
            </a:r>
            <a:r>
              <a:rPr kumimoji="0" lang="el-GR" sz="3200" b="0" i="0" u="none" strike="noStrike" kern="1200" cap="none" spc="0" normalizeH="0" baseline="0" noProof="0" dirty="0" smtClean="0">
                <a:ln>
                  <a:noFill/>
                </a:ln>
                <a:solidFill>
                  <a:schemeClr val="tx2">
                    <a:lumMod val="40000"/>
                    <a:lumOff val="60000"/>
                  </a:schemeClr>
                </a:solidFill>
                <a:effectLst/>
                <a:uLnTx/>
                <a:uFillTx/>
                <a:latin typeface="+mn-lt"/>
                <a:ea typeface="+mn-ea"/>
                <a:cs typeface="+mn-cs"/>
              </a:rPr>
              <a:t>  και </a:t>
            </a:r>
            <a:r>
              <a:rPr kumimoji="0" lang="el-GR" sz="3200" b="0" i="0" u="sng" strike="noStrike" kern="1200" cap="none" spc="0" normalizeH="0" baseline="0" noProof="0" dirty="0" smtClean="0">
                <a:ln>
                  <a:noFill/>
                </a:ln>
                <a:solidFill>
                  <a:schemeClr val="tx2">
                    <a:lumMod val="40000"/>
                    <a:lumOff val="60000"/>
                  </a:schemeClr>
                </a:solidFill>
                <a:effectLst/>
                <a:uLnTx/>
                <a:uFillTx/>
                <a:latin typeface="+mn-lt"/>
                <a:ea typeface="+mn-ea"/>
                <a:cs typeface="+mn-cs"/>
              </a:rPr>
              <a:t>όλως παρακείμενοι  (σε απόσταση &lt; 1 αδένα)</a:t>
            </a:r>
            <a:r>
              <a:rPr kumimoji="0" lang="el-GR" sz="3200" b="0" i="0" u="none" strike="noStrike" kern="1200" cap="none" spc="0" normalizeH="0" baseline="0" noProof="0" dirty="0" smtClean="0">
                <a:ln>
                  <a:noFill/>
                </a:ln>
                <a:solidFill>
                  <a:schemeClr val="tx2">
                    <a:lumMod val="40000"/>
                    <a:lumOff val="60000"/>
                  </a:schemeClr>
                </a:solidFill>
                <a:effectLst/>
                <a:uLnTx/>
                <a:uFillTx/>
                <a:latin typeface="+mn-lt"/>
                <a:ea typeface="+mn-ea"/>
                <a:cs typeface="+mn-cs"/>
              </a:rPr>
              <a:t> σε άλλους καλοσχηματισμένους καρκινικούς αδένες   ανεξαρτήτως του αριθμού τους</a:t>
            </a:r>
            <a:r>
              <a:rPr lang="el-GR" sz="3200" dirty="0" smtClean="0">
                <a:solidFill>
                  <a:schemeClr val="tx2">
                    <a:lumMod val="40000"/>
                    <a:lumOff val="60000"/>
                  </a:schemeClr>
                </a:solidFill>
              </a:rPr>
              <a:t> </a:t>
            </a:r>
            <a:r>
              <a:rPr lang="el-GR" sz="3200" i="1" dirty="0" smtClean="0">
                <a:solidFill>
                  <a:schemeClr val="accent1">
                    <a:lumMod val="20000"/>
                    <a:lumOff val="80000"/>
                  </a:schemeClr>
                </a:solidFill>
              </a:rPr>
              <a:t>είτε</a:t>
            </a:r>
            <a:r>
              <a:rPr lang="el-GR" sz="3200" dirty="0" smtClean="0">
                <a:solidFill>
                  <a:schemeClr val="accent1">
                    <a:lumMod val="20000"/>
                    <a:lumOff val="80000"/>
                  </a:schemeClr>
                </a:solidFill>
              </a:rPr>
              <a:t> </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 </a:t>
            </a:r>
            <a:r>
              <a:rPr kumimoji="0" lang="el-GR" sz="3200" b="0" i="0" u="sng" strike="noStrike" kern="1200" cap="none" spc="0" normalizeH="0" baseline="0" noProof="0" dirty="0" smtClean="0">
                <a:ln>
                  <a:noFill/>
                </a:ln>
                <a:solidFill>
                  <a:schemeClr val="tx2">
                    <a:lumMod val="40000"/>
                    <a:lumOff val="60000"/>
                  </a:schemeClr>
                </a:solidFill>
                <a:effectLst/>
                <a:uLnTx/>
                <a:uFillTx/>
                <a:latin typeface="+mn-lt"/>
                <a:ea typeface="+mn-ea"/>
                <a:cs typeface="+mn-cs"/>
              </a:rPr>
              <a:t>μικρές εστίες &lt; ή ίσες  με 5 </a:t>
            </a:r>
            <a:r>
              <a:rPr kumimoji="0" lang="el-GR" sz="3200" b="1" i="0" u="sng" strike="noStrike" kern="1200" cap="none" spc="0" normalizeH="0" baseline="0" noProof="0" dirty="0" smtClean="0">
                <a:ln>
                  <a:noFill/>
                </a:ln>
                <a:solidFill>
                  <a:schemeClr val="tx2">
                    <a:lumMod val="40000"/>
                    <a:lumOff val="60000"/>
                  </a:schemeClr>
                </a:solidFill>
                <a:effectLst/>
                <a:uLnTx/>
                <a:uFillTx/>
                <a:latin typeface="+mn-lt"/>
                <a:ea typeface="+mn-ea"/>
                <a:cs typeface="+mn-cs"/>
              </a:rPr>
              <a:t>αναμειγνυόμενους</a:t>
            </a:r>
            <a:r>
              <a:rPr kumimoji="0" lang="el-GR" sz="3200" b="1" i="0" u="sng" strike="noStrike" kern="1200" cap="none" spc="0" normalizeH="0" noProof="0" dirty="0" smtClean="0">
                <a:ln>
                  <a:noFill/>
                </a:ln>
                <a:solidFill>
                  <a:schemeClr val="tx2">
                    <a:lumMod val="40000"/>
                    <a:lumOff val="60000"/>
                  </a:schemeClr>
                </a:solidFill>
                <a:effectLst/>
                <a:uLnTx/>
                <a:uFillTx/>
                <a:latin typeface="+mn-lt"/>
                <a:ea typeface="+mn-ea"/>
                <a:cs typeface="+mn-cs"/>
              </a:rPr>
              <a:t> </a:t>
            </a:r>
            <a:r>
              <a:rPr kumimoji="0" lang="el-GR" sz="3200" b="0" i="0" u="sng" strike="noStrike" kern="1200" cap="none" spc="0" normalizeH="0" baseline="0" noProof="0" dirty="0" smtClean="0">
                <a:ln>
                  <a:noFill/>
                </a:ln>
                <a:solidFill>
                  <a:schemeClr val="tx2">
                    <a:lumMod val="40000"/>
                    <a:lumOff val="60000"/>
                  </a:schemeClr>
                </a:solidFill>
                <a:effectLst/>
                <a:uLnTx/>
                <a:uFillTx/>
                <a:latin typeface="+mn-lt"/>
                <a:ea typeface="+mn-ea"/>
                <a:cs typeface="+mn-cs"/>
              </a:rPr>
              <a:t>κακοσχηματισμένους </a:t>
            </a:r>
            <a:r>
              <a:rPr lang="el-GR" sz="3200" u="sng" dirty="0" smtClean="0">
                <a:solidFill>
                  <a:schemeClr val="tx2">
                    <a:lumMod val="40000"/>
                    <a:lumOff val="60000"/>
                  </a:schemeClr>
                </a:solidFill>
              </a:rPr>
              <a:t>καρκινικούς </a:t>
            </a:r>
            <a:r>
              <a:rPr kumimoji="0" lang="el-GR" sz="3200" b="0" i="0" u="sng" strike="noStrike" kern="1200" cap="none" spc="0" normalizeH="0" baseline="0" noProof="0" dirty="0" smtClean="0">
                <a:ln>
                  <a:noFill/>
                </a:ln>
                <a:solidFill>
                  <a:schemeClr val="tx2">
                    <a:lumMod val="40000"/>
                    <a:lumOff val="60000"/>
                  </a:schemeClr>
                </a:solidFill>
                <a:effectLst/>
                <a:uLnTx/>
                <a:uFillTx/>
                <a:latin typeface="+mn-lt"/>
                <a:ea typeface="+mn-ea"/>
                <a:cs typeface="+mn-cs"/>
              </a:rPr>
              <a:t>αδένες</a:t>
            </a:r>
            <a:r>
              <a:rPr lang="el-GR" sz="3200" dirty="0" smtClean="0">
                <a:solidFill>
                  <a:schemeClr val="tx2">
                    <a:lumMod val="40000"/>
                    <a:lumOff val="60000"/>
                  </a:schemeClr>
                </a:solidFill>
              </a:rPr>
              <a:t>, </a:t>
            </a:r>
            <a:r>
              <a:rPr kumimoji="0" lang="el-GR" sz="3200" b="0" i="0" u="none" strike="noStrike" kern="1200" cap="none" spc="0" normalizeH="0" baseline="0" noProof="0" dirty="0" smtClean="0">
                <a:ln>
                  <a:noFill/>
                </a:ln>
                <a:solidFill>
                  <a:schemeClr val="tx2">
                    <a:lumMod val="40000"/>
                    <a:lumOff val="60000"/>
                  </a:schemeClr>
                </a:solidFill>
                <a:effectLst/>
                <a:uLnTx/>
                <a:uFillTx/>
                <a:latin typeface="+mn-lt"/>
                <a:ea typeface="+mn-ea"/>
                <a:cs typeface="+mn-cs"/>
              </a:rPr>
              <a:t> ανεξαρτήτως της εντόπισής τους</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 εντάσσονται στο πρότυπο </a:t>
            </a:r>
            <a:r>
              <a:rPr kumimoji="0" lang="el-GR" sz="3200" b="0" i="0" u="none" strike="noStrike" kern="1200" cap="none" spc="0" normalizeH="0" baseline="0" noProof="0" dirty="0" smtClean="0">
                <a:ln>
                  <a:noFill/>
                </a:ln>
                <a:solidFill>
                  <a:schemeClr val="tx2">
                    <a:lumMod val="40000"/>
                    <a:lumOff val="60000"/>
                  </a:schemeClr>
                </a:solidFill>
                <a:effectLst/>
                <a:uLnTx/>
                <a:uFillTx/>
                <a:latin typeface="+mn-lt"/>
                <a:ea typeface="+mn-ea"/>
                <a:cs typeface="+mn-cs"/>
              </a:rPr>
              <a:t>3</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Αντίθετα,  </a:t>
            </a:r>
            <a:r>
              <a:rPr kumimoji="0" lang="el-GR" sz="3200" b="0" i="0" u="none" strike="noStrike" kern="1200" cap="none" spc="0" normalizeH="0" baseline="0" noProof="0" dirty="0" smtClean="0">
                <a:ln>
                  <a:noFill/>
                </a:ln>
                <a:solidFill>
                  <a:srgbClr val="FF0000"/>
                </a:solidFill>
                <a:effectLst/>
                <a:uLnTx/>
                <a:uFillTx/>
                <a:latin typeface="+mn-lt"/>
                <a:ea typeface="+mn-ea"/>
                <a:cs typeface="+mn-cs"/>
              </a:rPr>
              <a:t>εστίες &gt;5 και κυρίως &gt;10 </a:t>
            </a:r>
            <a:r>
              <a:rPr kumimoji="0" lang="el-GR" sz="3200" b="1" i="0" u="none" strike="noStrike" kern="1200" cap="none" spc="0" normalizeH="0" baseline="0" noProof="0" dirty="0" smtClean="0">
                <a:ln>
                  <a:noFill/>
                </a:ln>
                <a:solidFill>
                  <a:srgbClr val="FF0000"/>
                </a:solidFill>
                <a:effectLst/>
                <a:uLnTx/>
                <a:uFillTx/>
                <a:latin typeface="+mn-lt"/>
                <a:ea typeface="+mn-ea"/>
                <a:cs typeface="+mn-cs"/>
              </a:rPr>
              <a:t>αναμειγνυόμενων</a:t>
            </a:r>
            <a:r>
              <a:rPr kumimoji="0" lang="el-GR" sz="3200" b="1" i="0" u="none" strike="noStrike" kern="1200" cap="none" spc="0" normalizeH="0" noProof="0" dirty="0" smtClean="0">
                <a:ln>
                  <a:noFill/>
                </a:ln>
                <a:solidFill>
                  <a:srgbClr val="FF0000"/>
                </a:solidFill>
                <a:effectLst/>
                <a:uLnTx/>
                <a:uFillTx/>
                <a:latin typeface="+mn-lt"/>
                <a:ea typeface="+mn-ea"/>
                <a:cs typeface="+mn-cs"/>
              </a:rPr>
              <a:t> </a:t>
            </a:r>
            <a:r>
              <a:rPr kumimoji="0" lang="el-GR" sz="3200" b="0" i="0" u="none" strike="noStrike" kern="1200" cap="none" spc="0" normalizeH="0" baseline="0" noProof="0" dirty="0" smtClean="0">
                <a:ln>
                  <a:noFill/>
                </a:ln>
                <a:solidFill>
                  <a:srgbClr val="FF0000"/>
                </a:solidFill>
                <a:effectLst/>
                <a:uLnTx/>
                <a:uFillTx/>
                <a:latin typeface="+mn-lt"/>
                <a:ea typeface="+mn-ea"/>
                <a:cs typeface="+mn-cs"/>
              </a:rPr>
              <a:t>κακοσχηματισμένων καρκινικών αδένων που </a:t>
            </a:r>
            <a:r>
              <a:rPr kumimoji="0" lang="el-GR" sz="3200" b="0" i="0" u="sng" strike="noStrike" kern="1200" cap="none" spc="0" normalizeH="0" baseline="0" noProof="0" dirty="0" smtClean="0">
                <a:ln>
                  <a:noFill/>
                </a:ln>
                <a:solidFill>
                  <a:srgbClr val="FF0000"/>
                </a:solidFill>
                <a:effectLst/>
                <a:uLnTx/>
                <a:uFillTx/>
                <a:latin typeface="+mn-lt"/>
                <a:ea typeface="+mn-ea"/>
                <a:cs typeface="+mn-cs"/>
              </a:rPr>
              <a:t>δεν</a:t>
            </a:r>
            <a:r>
              <a:rPr kumimoji="0" lang="el-GR" sz="3200" b="0" i="0" u="none" strike="noStrike" kern="1200" cap="none" spc="0" normalizeH="0" baseline="0" noProof="0" dirty="0" smtClean="0">
                <a:ln>
                  <a:noFill/>
                </a:ln>
                <a:solidFill>
                  <a:srgbClr val="FF0000"/>
                </a:solidFill>
                <a:effectLst/>
                <a:uLnTx/>
                <a:uFillTx/>
                <a:latin typeface="+mn-lt"/>
                <a:ea typeface="+mn-ea"/>
                <a:cs typeface="+mn-cs"/>
              </a:rPr>
              <a:t> είναι όλως παρακείμενοι σε καλοσχηματισμένους καρκινικούς αδένες</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 και </a:t>
            </a:r>
            <a:r>
              <a:rPr kumimoji="0" lang="el-GR" sz="3200" b="1" i="0" u="none" strike="noStrike" kern="1200" cap="none" spc="0" normalizeH="0" baseline="0" noProof="0" dirty="0" err="1" smtClean="0">
                <a:ln>
                  <a:noFill/>
                </a:ln>
                <a:solidFill>
                  <a:srgbClr val="FF0000"/>
                </a:solidFill>
                <a:effectLst/>
                <a:uLnTx/>
                <a:uFillTx/>
                <a:latin typeface="+mn-lt"/>
                <a:ea typeface="+mn-ea"/>
                <a:cs typeface="+mn-cs"/>
              </a:rPr>
              <a:t>συναθροιζόμενοι</a:t>
            </a:r>
            <a:r>
              <a:rPr kumimoji="0" lang="el-GR" sz="3200" b="0" i="0" u="none" strike="noStrike" kern="1200" cap="none" spc="0" normalizeH="0" baseline="0" noProof="0" dirty="0" smtClean="0">
                <a:ln>
                  <a:noFill/>
                </a:ln>
                <a:solidFill>
                  <a:srgbClr val="FF0000"/>
                </a:solidFill>
                <a:effectLst/>
                <a:uLnTx/>
                <a:uFillTx/>
                <a:latin typeface="+mn-lt"/>
                <a:ea typeface="+mn-ea"/>
                <a:cs typeface="+mn-cs"/>
              </a:rPr>
              <a:t>, </a:t>
            </a:r>
            <a:r>
              <a:rPr kumimoji="0" lang="el-GR" sz="3200" b="1" i="0" u="none" strike="noStrike" kern="1200" cap="none" spc="0" normalizeH="0" baseline="0" noProof="0" dirty="0" smtClean="0">
                <a:ln>
                  <a:noFill/>
                </a:ln>
                <a:solidFill>
                  <a:srgbClr val="FF0000"/>
                </a:solidFill>
                <a:effectLst/>
                <a:uLnTx/>
                <a:uFillTx/>
                <a:latin typeface="+mn-lt"/>
                <a:ea typeface="+mn-ea"/>
                <a:cs typeface="+mn-cs"/>
              </a:rPr>
              <a:t>μη</a:t>
            </a:r>
            <a:r>
              <a:rPr kumimoji="0" lang="el-GR" sz="3200" b="0" i="0" u="none" strike="noStrike" kern="1200" cap="none" spc="0" normalizeH="0" baseline="0" noProof="0" dirty="0" smtClean="0">
                <a:ln>
                  <a:noFill/>
                </a:ln>
                <a:solidFill>
                  <a:srgbClr val="FF0000"/>
                </a:solidFill>
                <a:effectLst/>
                <a:uLnTx/>
                <a:uFillTx/>
                <a:latin typeface="+mn-lt"/>
                <a:ea typeface="+mn-ea"/>
                <a:cs typeface="+mn-cs"/>
              </a:rPr>
              <a:t> αναμειγνυόμενοι κακοσχηματισμένοι καρκινικοί αδένες</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 εντάσσονται στο πρότυπο </a:t>
            </a:r>
            <a:r>
              <a:rPr kumimoji="0" lang="el-GR" sz="3200" b="0" i="0" u="none" strike="noStrike" kern="1200" cap="none" spc="0" normalizeH="0" baseline="0" noProof="0" dirty="0" smtClean="0">
                <a:ln>
                  <a:noFill/>
                </a:ln>
                <a:solidFill>
                  <a:srgbClr val="FF0000"/>
                </a:solidFill>
                <a:effectLst/>
                <a:uLnTx/>
                <a:uFillTx/>
                <a:latin typeface="+mn-lt"/>
                <a:ea typeface="+mn-ea"/>
                <a:cs typeface="+mn-cs"/>
              </a:rPr>
              <a:t>4</a:t>
            </a:r>
            <a:r>
              <a:rPr kumimoji="0" lang="el-GR" sz="3200" b="0"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rPr>
              <a:t>.</a:t>
            </a:r>
            <a:endParaRPr kumimoji="0" lang="el-GR" sz="3200" b="0"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01156" cy="1368412"/>
          </a:xfrm>
        </p:spPr>
        <p:txBody>
          <a:bodyPr>
            <a:normAutofit fontScale="90000"/>
          </a:bodyPr>
          <a:lstStyle/>
          <a:p>
            <a:r>
              <a:rPr lang="el-GR" sz="2200" dirty="0" smtClean="0">
                <a:solidFill>
                  <a:schemeClr val="tx2">
                    <a:lumMod val="20000"/>
                    <a:lumOff val="80000"/>
                  </a:schemeClr>
                </a:solidFill>
              </a:rPr>
              <a:t> Όλως παρακείμενοι, θεωρούμενοι ως κατ’ εφαπτομένη κομμένοι, καρκινικοί αδένες παρατηρούνται ως μικρές συμπαγείς φωλιές και δικαιολογούνται ακόμη στα πλαίσια του προτύπου </a:t>
            </a:r>
            <a:r>
              <a:rPr lang="el-GR" sz="2200" dirty="0" smtClean="0">
                <a:solidFill>
                  <a:schemeClr val="tx2">
                    <a:lumMod val="40000"/>
                    <a:lumOff val="60000"/>
                  </a:schemeClr>
                </a:solidFill>
              </a:rPr>
              <a:t>3</a:t>
            </a:r>
            <a:r>
              <a:rPr lang="el-GR" sz="2200" dirty="0" smtClean="0">
                <a:solidFill>
                  <a:schemeClr val="tx2">
                    <a:lumMod val="20000"/>
                    <a:lumOff val="80000"/>
                  </a:schemeClr>
                </a:solidFill>
              </a:rPr>
              <a:t>, ιδίως όταν αυτοί </a:t>
            </a:r>
            <a:r>
              <a:rPr lang="el-GR" sz="2200" b="1" u="sng" dirty="0" smtClean="0">
                <a:solidFill>
                  <a:schemeClr val="tx2">
                    <a:lumMod val="20000"/>
                    <a:lumOff val="80000"/>
                  </a:schemeClr>
                </a:solidFill>
              </a:rPr>
              <a:t>χάνονται στα βαθύτερα επίπεδα τομών</a:t>
            </a:r>
            <a:r>
              <a:rPr lang="el-GR" sz="2200" b="1" dirty="0" smtClean="0">
                <a:solidFill>
                  <a:schemeClr val="tx2">
                    <a:lumMod val="20000"/>
                    <a:lumOff val="80000"/>
                  </a:schemeClr>
                </a:solidFill>
              </a:rPr>
              <a:t>. </a:t>
            </a:r>
            <a:r>
              <a:rPr lang="el-GR" sz="2200" dirty="0" smtClean="0">
                <a:solidFill>
                  <a:schemeClr val="tx2">
                    <a:lumMod val="20000"/>
                    <a:lumOff val="80000"/>
                  </a:schemeClr>
                </a:solidFill>
              </a:rPr>
              <a:t/>
            </a:r>
            <a:br>
              <a:rPr lang="el-GR" sz="2200" dirty="0" smtClean="0">
                <a:solidFill>
                  <a:schemeClr val="tx2">
                    <a:lumMod val="20000"/>
                    <a:lumOff val="80000"/>
                  </a:schemeClr>
                </a:solidFill>
              </a:rPr>
            </a:br>
            <a:r>
              <a:rPr lang="el-GR" sz="2200" u="sng" dirty="0" smtClean="0">
                <a:solidFill>
                  <a:schemeClr val="accent6">
                    <a:lumMod val="20000"/>
                    <a:lumOff val="80000"/>
                  </a:schemeClr>
                </a:solidFill>
                <a:effectLst>
                  <a:outerShdw blurRad="38100" dist="38100" dir="2700000" algn="tl">
                    <a:srgbClr val="000000">
                      <a:alpha val="43137"/>
                    </a:srgbClr>
                  </a:outerShdw>
                </a:effectLst>
              </a:rPr>
              <a:t>Αθροιστικός βαθμός κακοήθειας  </a:t>
            </a:r>
            <a:r>
              <a:rPr lang="el-GR" sz="2200" b="1" u="sng" dirty="0" smtClean="0">
                <a:solidFill>
                  <a:schemeClr val="tx2">
                    <a:lumMod val="40000"/>
                    <a:lumOff val="60000"/>
                  </a:schemeClr>
                </a:solidFill>
                <a:effectLst>
                  <a:outerShdw blurRad="38100" dist="38100" dir="2700000" algn="tl">
                    <a:srgbClr val="000000">
                      <a:alpha val="43137"/>
                    </a:srgbClr>
                  </a:outerShdw>
                </a:effectLst>
              </a:rPr>
              <a:t>3</a:t>
            </a:r>
            <a:r>
              <a:rPr lang="el-GR" sz="2200" u="sng" dirty="0" smtClean="0">
                <a:solidFill>
                  <a:schemeClr val="tx2">
                    <a:lumMod val="40000"/>
                    <a:lumOff val="60000"/>
                  </a:schemeClr>
                </a:solidFill>
                <a:effectLst>
                  <a:outerShdw blurRad="38100" dist="38100" dir="2700000" algn="tl">
                    <a:srgbClr val="000000">
                      <a:alpha val="43137"/>
                    </a:srgbClr>
                  </a:outerShdw>
                </a:effectLst>
              </a:rPr>
              <a:t>+</a:t>
            </a:r>
            <a:r>
              <a:rPr lang="el-GR" sz="2200" b="1" u="sng" dirty="0" smtClean="0">
                <a:solidFill>
                  <a:schemeClr val="tx2">
                    <a:lumMod val="40000"/>
                    <a:lumOff val="60000"/>
                  </a:schemeClr>
                </a:solidFill>
                <a:effectLst>
                  <a:outerShdw blurRad="38100" dist="38100" dir="2700000" algn="tl">
                    <a:srgbClr val="000000">
                      <a:alpha val="43137"/>
                    </a:srgbClr>
                  </a:outerShdw>
                </a:effectLst>
              </a:rPr>
              <a:t>3</a:t>
            </a:r>
            <a:r>
              <a:rPr lang="el-GR" sz="2200" u="sng" dirty="0" smtClean="0">
                <a:solidFill>
                  <a:schemeClr val="accent6">
                    <a:lumMod val="20000"/>
                    <a:lumOff val="80000"/>
                  </a:schemeClr>
                </a:solidFill>
                <a:effectLst>
                  <a:outerShdw blurRad="38100" dist="38100" dir="2700000" algn="tl">
                    <a:srgbClr val="000000">
                      <a:alpha val="43137"/>
                    </a:srgbClr>
                  </a:outerShdw>
                </a:effectLst>
              </a:rPr>
              <a:t>=6</a:t>
            </a:r>
            <a:r>
              <a:rPr lang="el-GR" sz="3200" dirty="0" smtClean="0">
                <a:solidFill>
                  <a:schemeClr val="tx2">
                    <a:lumMod val="20000"/>
                    <a:lumOff val="80000"/>
                  </a:schemeClr>
                </a:solidFill>
              </a:rPr>
              <a:t/>
            </a:r>
            <a:br>
              <a:rPr lang="el-GR" sz="3200" dirty="0" smtClean="0">
                <a:solidFill>
                  <a:schemeClr val="tx2">
                    <a:lumMod val="20000"/>
                    <a:lumOff val="80000"/>
                  </a:schemeClr>
                </a:solidFill>
              </a:rPr>
            </a:br>
            <a:endParaRPr lang="el-GR" sz="3200" dirty="0">
              <a:solidFill>
                <a:schemeClr val="tx2">
                  <a:lumMod val="20000"/>
                  <a:lumOff val="80000"/>
                </a:schemeClr>
              </a:solidFill>
            </a:endParaRPr>
          </a:p>
        </p:txBody>
      </p:sp>
      <p:pic>
        <p:nvPicPr>
          <p:cNvPr id="4" name="Content Placeholder 3" descr="p10g3c"/>
          <p:cNvPicPr>
            <a:picLocks noGrp="1" noChangeAspect="1" noChangeArrowheads="1"/>
          </p:cNvPicPr>
          <p:nvPr>
            <p:ph idx="1"/>
          </p:nvPr>
        </p:nvPicPr>
        <p:blipFill>
          <a:blip r:embed="rId3" cstate="print"/>
          <a:srcRect/>
          <a:stretch>
            <a:fillRect/>
          </a:stretch>
        </p:blipFill>
        <p:spPr bwMode="auto">
          <a:xfrm>
            <a:off x="714348" y="1571612"/>
            <a:ext cx="7786742" cy="5139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inkTgt spid="_x0000_s19458"/>
                                        </p:tgtEl>
                                        <p:attrNameLst>
                                          <p:attrName>style.visibility</p:attrName>
                                        </p:attrNameLst>
                                      </p:cBhvr>
                                      <p:to>
                                        <p:strVal val="visible"/>
                                      </p:to>
                                    </p:set>
                                    <p:animEffect transition="in" filter="wipe(down)">
                                      <p:cBhvr>
                                        <p:cTn id="7" dur="500"/>
                                        <p:tgtEl>
                                          <p:inkTgt spid="_x0000_s19458"/>
                                        </p:tgtEl>
                                      </p:cBhvr>
                                    </p:animEffect>
                                  </p:childTnLst>
                                </p:cTn>
                              </p:par>
                              <p:par>
                                <p:cTn id="8" presetID="22" presetClass="entr" presetSubtype="4" fill="hold" nodeType="withEffect">
                                  <p:stCondLst>
                                    <p:cond delay="0"/>
                                  </p:stCondLst>
                                  <p:childTnLst>
                                    <p:set>
                                      <p:cBhvr>
                                        <p:cTn id="9" dur="1" fill="hold">
                                          <p:stCondLst>
                                            <p:cond delay="0"/>
                                          </p:stCondLst>
                                        </p:cTn>
                                        <p:tgtEl>
                                          <p:inkTgt spid="_x0000_s19459"/>
                                        </p:tgtEl>
                                        <p:attrNameLst>
                                          <p:attrName>style.visibility</p:attrName>
                                        </p:attrNameLst>
                                      </p:cBhvr>
                                      <p:to>
                                        <p:strVal val="visible"/>
                                      </p:to>
                                    </p:set>
                                    <p:animEffect transition="in" filter="wipe(down)">
                                      <p:cBhvr>
                                        <p:cTn id="10" dur="500"/>
                                        <p:tgtEl>
                                          <p:inkTgt spid="_x0000_s1945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2984"/>
          </a:xfrm>
        </p:spPr>
        <p:txBody>
          <a:bodyPr>
            <a:normAutofit fontScale="90000"/>
          </a:bodyPr>
          <a:lstStyle/>
          <a:p>
            <a:r>
              <a:rPr lang="el-GR" b="1" dirty="0" smtClean="0">
                <a:solidFill>
                  <a:schemeClr val="accent1">
                    <a:lumMod val="20000"/>
                    <a:lumOff val="80000"/>
                  </a:schemeClr>
                </a:solidFill>
              </a:rPr>
              <a:t>ΑΡΧΙΤΕΚΤΟΝΙΚΑ</a:t>
            </a:r>
            <a:r>
              <a:rPr lang="el-GR" dirty="0" smtClean="0">
                <a:solidFill>
                  <a:schemeClr val="accent1">
                    <a:lumMod val="20000"/>
                    <a:lumOff val="80000"/>
                  </a:schemeClr>
                </a:solidFill>
              </a:rPr>
              <a:t> ΠΡΟΤΥΠΑ ΣΥΣΤΗΜΑΤΟΣ </a:t>
            </a:r>
            <a:r>
              <a:rPr lang="en-US" dirty="0" smtClean="0">
                <a:solidFill>
                  <a:schemeClr val="accent1">
                    <a:lumMod val="20000"/>
                    <a:lumOff val="80000"/>
                  </a:schemeClr>
                </a:solidFill>
              </a:rPr>
              <a:t>GLEASON</a:t>
            </a:r>
            <a:endParaRPr lang="el-GR" dirty="0">
              <a:solidFill>
                <a:schemeClr val="accent1">
                  <a:lumMod val="20000"/>
                  <a:lumOff val="80000"/>
                </a:schemeClr>
              </a:solidFill>
            </a:endParaRPr>
          </a:p>
        </p:txBody>
      </p:sp>
      <p:sp>
        <p:nvSpPr>
          <p:cNvPr id="3" name="Content Placeholder 2"/>
          <p:cNvSpPr>
            <a:spLocks noGrp="1"/>
          </p:cNvSpPr>
          <p:nvPr>
            <p:ph idx="1"/>
          </p:nvPr>
        </p:nvSpPr>
        <p:spPr>
          <a:xfrm>
            <a:off x="0" y="1214422"/>
            <a:ext cx="9144000" cy="5643578"/>
          </a:xfrm>
        </p:spPr>
        <p:txBody>
          <a:bodyPr>
            <a:normAutofit fontScale="77500" lnSpcReduction="20000"/>
          </a:bodyPr>
          <a:lstStyle/>
          <a:p>
            <a:r>
              <a:rPr lang="el-GR" dirty="0" smtClean="0">
                <a:solidFill>
                  <a:schemeClr val="accent1">
                    <a:lumMod val="20000"/>
                    <a:lumOff val="80000"/>
                  </a:schemeClr>
                </a:solidFill>
                <a:effectLst>
                  <a:outerShdw blurRad="38100" dist="38100" dir="2700000" algn="tl">
                    <a:srgbClr val="000000">
                      <a:alpha val="43137"/>
                    </a:srgbClr>
                  </a:outerShdw>
                </a:effectLst>
              </a:rPr>
              <a:t>Διακριτοί, καλοσχηματισμένοι καρκινικοί αδένες</a:t>
            </a:r>
            <a:r>
              <a:rPr lang="en-US" dirty="0" smtClean="0">
                <a:solidFill>
                  <a:schemeClr val="accent1">
                    <a:lumMod val="20000"/>
                    <a:lumOff val="80000"/>
                  </a:schemeClr>
                </a:solidFill>
              </a:rPr>
              <a:t>: </a:t>
            </a:r>
            <a:r>
              <a:rPr lang="el-GR" dirty="0" smtClean="0">
                <a:solidFill>
                  <a:schemeClr val="accent1">
                    <a:lumMod val="20000"/>
                    <a:lumOff val="80000"/>
                  </a:schemeClr>
                </a:solidFill>
              </a:rPr>
              <a:t>Πρότυπα </a:t>
            </a:r>
          </a:p>
          <a:p>
            <a:pPr>
              <a:buNone/>
            </a:pPr>
            <a:r>
              <a:rPr lang="el-GR" dirty="0" smtClean="0">
                <a:solidFill>
                  <a:schemeClr val="accent1">
                    <a:lumMod val="20000"/>
                    <a:lumOff val="80000"/>
                  </a:schemeClr>
                </a:solidFill>
              </a:rPr>
              <a:t>     1-</a:t>
            </a:r>
            <a:r>
              <a:rPr lang="el-GR" dirty="0" smtClean="0">
                <a:solidFill>
                  <a:schemeClr val="tx2">
                    <a:lumMod val="60000"/>
                    <a:lumOff val="40000"/>
                  </a:schemeClr>
                </a:solidFill>
              </a:rPr>
              <a:t>3</a:t>
            </a:r>
            <a:r>
              <a:rPr lang="el-GR" dirty="0" smtClean="0">
                <a:solidFill>
                  <a:schemeClr val="accent1">
                    <a:lumMod val="20000"/>
                    <a:lumOff val="80000"/>
                  </a:schemeClr>
                </a:solidFill>
              </a:rPr>
              <a:t>. </a:t>
            </a:r>
          </a:p>
          <a:p>
            <a:pPr>
              <a:buNone/>
            </a:pPr>
            <a:r>
              <a:rPr lang="el-GR" dirty="0" smtClean="0">
                <a:solidFill>
                  <a:schemeClr val="accent1">
                    <a:lumMod val="20000"/>
                    <a:lumOff val="80000"/>
                  </a:schemeClr>
                </a:solidFill>
              </a:rPr>
              <a:t>    Καλή διαφοροποίηση, χαμηλόβαθμη ιστολογική κακοήθεια,</a:t>
            </a:r>
          </a:p>
          <a:p>
            <a:pPr>
              <a:buNone/>
            </a:pPr>
            <a:r>
              <a:rPr lang="el-GR" dirty="0" smtClean="0">
                <a:solidFill>
                  <a:schemeClr val="accent1">
                    <a:lumMod val="20000"/>
                    <a:lumOff val="80000"/>
                  </a:schemeClr>
                </a:solidFill>
              </a:rPr>
              <a:t>    </a:t>
            </a:r>
            <a:r>
              <a:rPr lang="el-GR" dirty="0" err="1" smtClean="0">
                <a:solidFill>
                  <a:schemeClr val="accent1">
                    <a:lumMod val="20000"/>
                    <a:lumOff val="80000"/>
                  </a:schemeClr>
                </a:solidFill>
              </a:rPr>
              <a:t>συνωστιζόμενοι</a:t>
            </a:r>
            <a:r>
              <a:rPr lang="el-GR" dirty="0" smtClean="0">
                <a:solidFill>
                  <a:schemeClr val="accent1">
                    <a:lumMod val="20000"/>
                    <a:lumOff val="80000"/>
                  </a:schemeClr>
                </a:solidFill>
              </a:rPr>
              <a:t> καρκινικοί αδένες</a:t>
            </a:r>
            <a:r>
              <a:rPr lang="en-US" dirty="0" smtClean="0">
                <a:solidFill>
                  <a:schemeClr val="accent1">
                    <a:lumMod val="20000"/>
                    <a:lumOff val="80000"/>
                  </a:schemeClr>
                </a:solidFill>
              </a:rPr>
              <a:t>:</a:t>
            </a:r>
            <a:r>
              <a:rPr lang="el-GR" dirty="0" smtClean="0">
                <a:solidFill>
                  <a:schemeClr val="accent1">
                    <a:lumMod val="20000"/>
                    <a:lumOff val="80000"/>
                  </a:schemeClr>
                </a:solidFill>
              </a:rPr>
              <a:t>  ιστορικά πρότυπα 1 &amp; 2,</a:t>
            </a:r>
            <a:r>
              <a:rPr lang="en-US" dirty="0" smtClean="0">
                <a:solidFill>
                  <a:schemeClr val="accent1">
                    <a:lumMod val="20000"/>
                    <a:lumOff val="80000"/>
                  </a:schemeClr>
                </a:solidFill>
              </a:rPr>
              <a:t> </a:t>
            </a:r>
            <a:r>
              <a:rPr lang="el-GR" dirty="0" smtClean="0">
                <a:solidFill>
                  <a:schemeClr val="accent1">
                    <a:lumMod val="20000"/>
                    <a:lumOff val="80000"/>
                  </a:schemeClr>
                </a:solidFill>
              </a:rPr>
              <a:t>          </a:t>
            </a:r>
          </a:p>
          <a:p>
            <a:pPr>
              <a:buNone/>
            </a:pPr>
            <a:r>
              <a:rPr lang="el-GR" dirty="0" smtClean="0">
                <a:solidFill>
                  <a:schemeClr val="accent1">
                    <a:lumMod val="20000"/>
                    <a:lumOff val="80000"/>
                  </a:schemeClr>
                </a:solidFill>
              </a:rPr>
              <a:t>    </a:t>
            </a:r>
            <a:r>
              <a:rPr lang="el-GR" dirty="0" smtClean="0">
                <a:solidFill>
                  <a:schemeClr val="tx2">
                    <a:lumMod val="60000"/>
                    <a:lumOff val="40000"/>
                  </a:schemeClr>
                </a:solidFill>
              </a:rPr>
              <a:t>μέτρια διαφοροποίηση</a:t>
            </a:r>
            <a:r>
              <a:rPr lang="en-US" dirty="0" smtClean="0">
                <a:solidFill>
                  <a:schemeClr val="tx2">
                    <a:lumMod val="60000"/>
                    <a:lumOff val="40000"/>
                  </a:schemeClr>
                </a:solidFill>
              </a:rPr>
              <a:t>, </a:t>
            </a:r>
            <a:r>
              <a:rPr lang="el-GR" dirty="0" smtClean="0">
                <a:solidFill>
                  <a:schemeClr val="tx2">
                    <a:lumMod val="60000"/>
                    <a:lumOff val="40000"/>
                  </a:schemeClr>
                </a:solidFill>
              </a:rPr>
              <a:t>ενδιάμεση ιστολογική κακοήθεια</a:t>
            </a:r>
            <a:r>
              <a:rPr lang="en-US" dirty="0" smtClean="0">
                <a:solidFill>
                  <a:schemeClr val="accent1">
                    <a:lumMod val="20000"/>
                    <a:lumOff val="80000"/>
                  </a:schemeClr>
                </a:solidFill>
              </a:rPr>
              <a:t>:</a:t>
            </a:r>
            <a:endParaRPr lang="el-GR" dirty="0" smtClean="0">
              <a:solidFill>
                <a:schemeClr val="accent1">
                  <a:lumMod val="20000"/>
                  <a:lumOff val="80000"/>
                </a:schemeClr>
              </a:solidFill>
            </a:endParaRPr>
          </a:p>
          <a:p>
            <a:pPr>
              <a:buNone/>
            </a:pPr>
            <a:r>
              <a:rPr lang="el-GR" dirty="0" smtClean="0">
                <a:solidFill>
                  <a:schemeClr val="accent1">
                    <a:lumMod val="20000"/>
                    <a:lumOff val="80000"/>
                  </a:schemeClr>
                </a:solidFill>
              </a:rPr>
              <a:t>    πρότυπο </a:t>
            </a:r>
            <a:r>
              <a:rPr lang="el-GR" dirty="0" smtClean="0">
                <a:solidFill>
                  <a:schemeClr val="tx2">
                    <a:lumMod val="60000"/>
                    <a:lumOff val="40000"/>
                  </a:schemeClr>
                </a:solidFill>
              </a:rPr>
              <a:t>3</a:t>
            </a:r>
          </a:p>
          <a:p>
            <a:r>
              <a:rPr lang="el-GR" dirty="0" smtClean="0">
                <a:solidFill>
                  <a:schemeClr val="accent1">
                    <a:lumMod val="20000"/>
                    <a:lumOff val="80000"/>
                  </a:schemeClr>
                </a:solidFill>
              </a:rPr>
              <a:t>Καρκινικοί αδένες ατελώς σχηματισμένοι (</a:t>
            </a:r>
            <a:r>
              <a:rPr lang="en-US" dirty="0" smtClean="0">
                <a:solidFill>
                  <a:schemeClr val="accent1">
                    <a:lumMod val="20000"/>
                    <a:lumOff val="80000"/>
                  </a:schemeClr>
                </a:solidFill>
              </a:rPr>
              <a:t> </a:t>
            </a:r>
            <a:r>
              <a:rPr lang="el-GR" dirty="0" smtClean="0">
                <a:solidFill>
                  <a:schemeClr val="accent1">
                    <a:lumMod val="20000"/>
                    <a:lumOff val="80000"/>
                  </a:schemeClr>
                </a:solidFill>
              </a:rPr>
              <a:t>κακοσχηματισμένοι, στερούμενοι πλήρως περιβαλλόμενου από επιθήλιο, αυλού) /συγχωνευόμενοι/ ηθμοειδείς  καρκινικοί αδένες – τουλάχιστον μερική απώλεια αυλικής διαφοροποίησης</a:t>
            </a:r>
            <a:r>
              <a:rPr lang="en-US" dirty="0" smtClean="0">
                <a:solidFill>
                  <a:schemeClr val="accent1">
                    <a:lumMod val="20000"/>
                    <a:lumOff val="80000"/>
                  </a:schemeClr>
                </a:solidFill>
              </a:rPr>
              <a:t>: </a:t>
            </a:r>
            <a:r>
              <a:rPr lang="el-GR" dirty="0" smtClean="0">
                <a:solidFill>
                  <a:schemeClr val="accent1">
                    <a:lumMod val="20000"/>
                    <a:lumOff val="80000"/>
                  </a:schemeClr>
                </a:solidFill>
              </a:rPr>
              <a:t>πρότυπο  </a:t>
            </a:r>
            <a:r>
              <a:rPr lang="el-GR" dirty="0" smtClean="0">
                <a:solidFill>
                  <a:srgbClr val="FF0000"/>
                </a:solidFill>
              </a:rPr>
              <a:t>4 (χαμηλή διαφοροποίηση , υψηλόβαθμη κακοήθεια)</a:t>
            </a:r>
          </a:p>
          <a:p>
            <a:r>
              <a:rPr lang="el-GR" dirty="0" smtClean="0">
                <a:solidFill>
                  <a:schemeClr val="accent1">
                    <a:lumMod val="20000"/>
                    <a:lumOff val="80000"/>
                  </a:schemeClr>
                </a:solidFill>
              </a:rPr>
              <a:t>Σχεδόν πλήρης απώλεια  αυλικής-αδενικής διαφοροποίησης. Συμπαγή </a:t>
            </a:r>
            <a:r>
              <a:rPr lang="el-GR" dirty="0" err="1" smtClean="0">
                <a:solidFill>
                  <a:schemeClr val="accent1">
                    <a:lumMod val="20000"/>
                    <a:lumOff val="80000"/>
                  </a:schemeClr>
                </a:solidFill>
              </a:rPr>
              <a:t>ταπήτια</a:t>
            </a:r>
            <a:r>
              <a:rPr lang="el-GR" dirty="0" smtClean="0">
                <a:solidFill>
                  <a:schemeClr val="accent1">
                    <a:lumMod val="20000"/>
                    <a:lumOff val="80000"/>
                  </a:schemeClr>
                </a:solidFill>
              </a:rPr>
              <a:t>/χορδές/</a:t>
            </a:r>
            <a:r>
              <a:rPr lang="el-GR" dirty="0" err="1" smtClean="0">
                <a:solidFill>
                  <a:schemeClr val="accent1">
                    <a:lumMod val="20000"/>
                    <a:lumOff val="80000"/>
                  </a:schemeClr>
                </a:solidFill>
              </a:rPr>
              <a:t>μεμονωμέν</a:t>
            </a:r>
            <a:r>
              <a:rPr lang="el-GR" dirty="0" smtClean="0">
                <a:solidFill>
                  <a:schemeClr val="accent1">
                    <a:lumMod val="20000"/>
                    <a:lumOff val="80000"/>
                  </a:schemeClr>
                </a:solidFill>
              </a:rPr>
              <a:t>α καρκινικά κύτταρα/συμπαγείς φωλιές/νέκρωση</a:t>
            </a:r>
            <a:r>
              <a:rPr lang="en-US" dirty="0" smtClean="0">
                <a:solidFill>
                  <a:schemeClr val="accent1">
                    <a:lumMod val="20000"/>
                    <a:lumOff val="80000"/>
                  </a:schemeClr>
                </a:solidFill>
              </a:rPr>
              <a:t>:</a:t>
            </a:r>
            <a:r>
              <a:rPr lang="el-GR" dirty="0" smtClean="0">
                <a:solidFill>
                  <a:schemeClr val="accent1">
                    <a:lumMod val="20000"/>
                    <a:lumOff val="80000"/>
                  </a:schemeClr>
                </a:solidFill>
              </a:rPr>
              <a:t> πρότυπο  </a:t>
            </a:r>
            <a:r>
              <a:rPr lang="el-GR" dirty="0" smtClean="0">
                <a:solidFill>
                  <a:srgbClr val="FFFF00"/>
                </a:solidFill>
              </a:rPr>
              <a:t>5 (χαμηλότατα διαφοροποιημένα, υψηλόβαθμης κακοήθειας/ μορφολογικώς αδιαφοροποίητα καρκινώματα)</a:t>
            </a:r>
            <a:endParaRPr lang="el-GR" dirty="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l-GR" sz="2000" dirty="0" smtClean="0">
                <a:solidFill>
                  <a:schemeClr val="accent6">
                    <a:lumMod val="20000"/>
                    <a:lumOff val="80000"/>
                  </a:schemeClr>
                </a:solidFill>
                <a:effectLst>
                  <a:outerShdw blurRad="38100" dist="38100" dir="2700000" algn="tl">
                    <a:srgbClr val="000000">
                      <a:alpha val="43137"/>
                    </a:srgbClr>
                  </a:outerShdw>
                </a:effectLst>
              </a:rPr>
              <a:t> Οι  όλως παρακείμενοι  καρκινικοί αδένες που δε φαίνονται τόσο καλά σχηματισμένοι, ασχέτως του αριθμού τους (εδώ είναι και λίγοι), πιθανότατα αντιστοιχούν σε κατ’ εφαπτομένη κομμένους αδένες προτύπου </a:t>
            </a:r>
            <a:r>
              <a:rPr lang="el-GR" sz="2000" dirty="0" smtClean="0">
                <a:solidFill>
                  <a:schemeClr val="tx2">
                    <a:lumMod val="40000"/>
                    <a:lumOff val="60000"/>
                  </a:schemeClr>
                </a:solidFill>
                <a:effectLst>
                  <a:outerShdw blurRad="38100" dist="38100" dir="2700000" algn="tl">
                    <a:srgbClr val="000000">
                      <a:alpha val="43137"/>
                    </a:srgbClr>
                  </a:outerShdw>
                </a:effectLst>
              </a:rPr>
              <a:t>3</a:t>
            </a:r>
            <a:r>
              <a:rPr lang="el-GR" sz="2000" dirty="0" smtClean="0">
                <a:solidFill>
                  <a:schemeClr val="accent6">
                    <a:lumMod val="20000"/>
                    <a:lumOff val="80000"/>
                  </a:schemeClr>
                </a:solidFill>
                <a:effectLst>
                  <a:outerShdw blurRad="38100" dist="38100" dir="2700000" algn="tl">
                    <a:srgbClr val="000000">
                      <a:alpha val="43137"/>
                    </a:srgbClr>
                  </a:outerShdw>
                </a:effectLst>
              </a:rPr>
              <a:t>· </a:t>
            </a:r>
            <a:br>
              <a:rPr lang="el-GR" sz="2000" dirty="0" smtClean="0">
                <a:solidFill>
                  <a:schemeClr val="accent6">
                    <a:lumMod val="20000"/>
                    <a:lumOff val="80000"/>
                  </a:schemeClr>
                </a:solidFill>
                <a:effectLst>
                  <a:outerShdw blurRad="38100" dist="38100" dir="2700000" algn="tl">
                    <a:srgbClr val="000000">
                      <a:alpha val="43137"/>
                    </a:srgbClr>
                  </a:outerShdw>
                </a:effectLst>
              </a:rPr>
            </a:br>
            <a:r>
              <a:rPr lang="el-GR" sz="2000" dirty="0" smtClean="0">
                <a:solidFill>
                  <a:schemeClr val="accent6">
                    <a:lumMod val="20000"/>
                    <a:lumOff val="80000"/>
                  </a:schemeClr>
                </a:solidFill>
                <a:effectLst>
                  <a:outerShdw blurRad="38100" dist="38100" dir="2700000" algn="tl">
                    <a:srgbClr val="000000">
                      <a:alpha val="43137"/>
                    </a:srgbClr>
                  </a:outerShdw>
                </a:effectLst>
              </a:rPr>
              <a:t>άρα </a:t>
            </a:r>
            <a:r>
              <a:rPr lang="en-US" sz="2000" dirty="0" smtClean="0">
                <a:solidFill>
                  <a:schemeClr val="accent6">
                    <a:lumMod val="20000"/>
                    <a:lumOff val="80000"/>
                  </a:schemeClr>
                </a:solidFill>
                <a:effectLst>
                  <a:outerShdw blurRad="38100" dist="38100" dir="2700000" algn="tl">
                    <a:srgbClr val="000000">
                      <a:alpha val="43137"/>
                    </a:srgbClr>
                  </a:outerShdw>
                </a:effectLst>
              </a:rPr>
              <a:t>:</a:t>
            </a:r>
            <a:r>
              <a:rPr lang="el-GR" sz="2000" dirty="0" smtClean="0">
                <a:solidFill>
                  <a:schemeClr val="accent6">
                    <a:lumMod val="20000"/>
                    <a:lumOff val="80000"/>
                  </a:schemeClr>
                </a:solidFill>
                <a:effectLst>
                  <a:outerShdw blurRad="38100" dist="38100" dir="2700000" algn="tl">
                    <a:srgbClr val="000000">
                      <a:alpha val="43137"/>
                    </a:srgbClr>
                  </a:outerShdw>
                </a:effectLst>
              </a:rPr>
              <a:t> </a:t>
            </a:r>
            <a:r>
              <a:rPr lang="el-GR" sz="2000" u="sng" dirty="0" smtClean="0">
                <a:solidFill>
                  <a:schemeClr val="accent6">
                    <a:lumMod val="20000"/>
                    <a:lumOff val="80000"/>
                  </a:schemeClr>
                </a:solidFill>
                <a:effectLst>
                  <a:outerShdw blurRad="38100" dist="38100" dir="2700000" algn="tl">
                    <a:srgbClr val="000000">
                      <a:alpha val="43137"/>
                    </a:srgbClr>
                  </a:outerShdw>
                </a:effectLst>
              </a:rPr>
              <a:t>αθροιστικός βαθμός κακοήθειας  </a:t>
            </a:r>
            <a:r>
              <a:rPr lang="el-GR" sz="2000" b="1" u="sng" dirty="0" smtClean="0">
                <a:solidFill>
                  <a:schemeClr val="tx2">
                    <a:lumMod val="40000"/>
                    <a:lumOff val="60000"/>
                  </a:schemeClr>
                </a:solidFill>
                <a:effectLst>
                  <a:outerShdw blurRad="38100" dist="38100" dir="2700000" algn="tl">
                    <a:srgbClr val="000000">
                      <a:alpha val="43137"/>
                    </a:srgbClr>
                  </a:outerShdw>
                </a:effectLst>
              </a:rPr>
              <a:t>3</a:t>
            </a:r>
            <a:r>
              <a:rPr lang="el-GR" sz="2000" u="sng" dirty="0" smtClean="0">
                <a:solidFill>
                  <a:schemeClr val="tx2">
                    <a:lumMod val="40000"/>
                    <a:lumOff val="60000"/>
                  </a:schemeClr>
                </a:solidFill>
                <a:effectLst>
                  <a:outerShdw blurRad="38100" dist="38100" dir="2700000" algn="tl">
                    <a:srgbClr val="000000">
                      <a:alpha val="43137"/>
                    </a:srgbClr>
                  </a:outerShdw>
                </a:effectLst>
              </a:rPr>
              <a:t>+</a:t>
            </a:r>
            <a:r>
              <a:rPr lang="el-GR" sz="2000" b="1" u="sng" dirty="0" smtClean="0">
                <a:solidFill>
                  <a:schemeClr val="tx2">
                    <a:lumMod val="40000"/>
                    <a:lumOff val="60000"/>
                  </a:schemeClr>
                </a:solidFill>
                <a:effectLst>
                  <a:outerShdw blurRad="38100" dist="38100" dir="2700000" algn="tl">
                    <a:srgbClr val="000000">
                      <a:alpha val="43137"/>
                    </a:srgbClr>
                  </a:outerShdw>
                </a:effectLst>
              </a:rPr>
              <a:t>3</a:t>
            </a:r>
            <a:r>
              <a:rPr lang="el-GR" sz="2000" u="sng" dirty="0" smtClean="0">
                <a:solidFill>
                  <a:schemeClr val="accent6">
                    <a:lumMod val="20000"/>
                    <a:lumOff val="80000"/>
                  </a:schemeClr>
                </a:solidFill>
                <a:effectLst>
                  <a:outerShdw blurRad="38100" dist="38100" dir="2700000" algn="tl">
                    <a:srgbClr val="000000">
                      <a:alpha val="43137"/>
                    </a:srgbClr>
                  </a:outerShdw>
                </a:effectLst>
              </a:rPr>
              <a:t>=6.</a:t>
            </a:r>
            <a:endParaRPr lang="el-GR" sz="2000" dirty="0"/>
          </a:p>
        </p:txBody>
      </p:sp>
      <p:pic>
        <p:nvPicPr>
          <p:cNvPr id="4" name="Content Placeholder 3" descr="p13g3d"/>
          <p:cNvPicPr>
            <a:picLocks noGrp="1" noChangeAspect="1" noChangeArrowheads="1"/>
          </p:cNvPicPr>
          <p:nvPr>
            <p:ph idx="1"/>
          </p:nvPr>
        </p:nvPicPr>
        <p:blipFill>
          <a:blip r:embed="rId3" cstate="print"/>
          <a:srcRect/>
          <a:stretch>
            <a:fillRect/>
          </a:stretch>
        </p:blipFill>
        <p:spPr bwMode="auto">
          <a:xfrm>
            <a:off x="642910" y="1571612"/>
            <a:ext cx="7786742" cy="510587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inkTgt spid="_x0000_s20482"/>
                                        </p:tgtEl>
                                        <p:attrNameLst>
                                          <p:attrName>style.visibility</p:attrName>
                                        </p:attrNameLst>
                                      </p:cBhvr>
                                      <p:to>
                                        <p:strVal val="visible"/>
                                      </p:to>
                                    </p:set>
                                    <p:animEffect transition="in" filter="wipe(down)">
                                      <p:cBhvr>
                                        <p:cTn id="7" dur="500"/>
                                        <p:tgtEl>
                                          <p:inkTgt spid="_x0000_s20482"/>
                                        </p:tgtEl>
                                      </p:cBhvr>
                                    </p:animEffect>
                                  </p:childTnLst>
                                </p:cTn>
                              </p:par>
                              <p:par>
                                <p:cTn id="8" presetID="22" presetClass="entr" presetSubtype="4" fill="hold" nodeType="withEffect">
                                  <p:stCondLst>
                                    <p:cond delay="0"/>
                                  </p:stCondLst>
                                  <p:childTnLst>
                                    <p:set>
                                      <p:cBhvr>
                                        <p:cTn id="9" dur="1" fill="hold">
                                          <p:stCondLst>
                                            <p:cond delay="0"/>
                                          </p:stCondLst>
                                        </p:cTn>
                                        <p:tgtEl>
                                          <p:inkTgt spid="_x0000_s20483"/>
                                        </p:tgtEl>
                                        <p:attrNameLst>
                                          <p:attrName>style.visibility</p:attrName>
                                        </p:attrNameLst>
                                      </p:cBhvr>
                                      <p:to>
                                        <p:strVal val="visible"/>
                                      </p:to>
                                    </p:set>
                                    <p:animEffect transition="in" filter="wipe(down)">
                                      <p:cBhvr>
                                        <p:cTn id="10" dur="500"/>
                                        <p:tgtEl>
                                          <p:inkTgt spid="_x0000_s20483"/>
                                        </p:tgtEl>
                                      </p:cBhvr>
                                    </p:animEffect>
                                  </p:childTnLst>
                                </p:cTn>
                              </p:par>
                              <p:par>
                                <p:cTn id="11" presetID="22" presetClass="entr" presetSubtype="4" fill="hold" nodeType="withEffect">
                                  <p:stCondLst>
                                    <p:cond delay="0"/>
                                  </p:stCondLst>
                                  <p:childTnLst>
                                    <p:set>
                                      <p:cBhvr>
                                        <p:cTn id="12" dur="1" fill="hold">
                                          <p:stCondLst>
                                            <p:cond delay="0"/>
                                          </p:stCondLst>
                                        </p:cTn>
                                        <p:tgtEl>
                                          <p:inkTgt spid="_x0000_s20484"/>
                                        </p:tgtEl>
                                        <p:attrNameLst>
                                          <p:attrName>style.visibility</p:attrName>
                                        </p:attrNameLst>
                                      </p:cBhvr>
                                      <p:to>
                                        <p:strVal val="visible"/>
                                      </p:to>
                                    </p:set>
                                    <p:animEffect transition="in" filter="wipe(down)">
                                      <p:cBhvr>
                                        <p:cTn id="13" dur="500"/>
                                        <p:tgtEl>
                                          <p:inkTgt spid="_x0000_s2048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772816"/>
          </a:xfrm>
        </p:spPr>
        <p:txBody>
          <a:bodyPr>
            <a:normAutofit fontScale="90000"/>
          </a:bodyPr>
          <a:lstStyle/>
          <a:p>
            <a:r>
              <a:rPr lang="el-GR" dirty="0" smtClean="0">
                <a:solidFill>
                  <a:schemeClr val="bg1"/>
                </a:solidFill>
              </a:rPr>
              <a:t>Αθροιστικός βαθμός κακοήθειας </a:t>
            </a:r>
            <a:r>
              <a:rPr lang="el-GR" dirty="0" smtClean="0">
                <a:solidFill>
                  <a:schemeClr val="tx2">
                    <a:lumMod val="40000"/>
                    <a:lumOff val="60000"/>
                  </a:schemeClr>
                </a:solidFill>
              </a:rPr>
              <a:t>3</a:t>
            </a:r>
            <a:r>
              <a:rPr lang="el-GR" dirty="0" smtClean="0">
                <a:solidFill>
                  <a:schemeClr val="bg1"/>
                </a:solidFill>
              </a:rPr>
              <a:t>+</a:t>
            </a:r>
            <a:r>
              <a:rPr lang="el-GR" dirty="0" smtClean="0">
                <a:solidFill>
                  <a:srgbClr val="FF0000"/>
                </a:solidFill>
              </a:rPr>
              <a:t>4</a:t>
            </a:r>
            <a:r>
              <a:rPr lang="el-GR" dirty="0" smtClean="0">
                <a:solidFill>
                  <a:schemeClr val="bg1"/>
                </a:solidFill>
              </a:rPr>
              <a:t>=7. Οριακή περίπτωση.</a:t>
            </a:r>
            <a:br>
              <a:rPr lang="el-GR" dirty="0" smtClean="0">
                <a:solidFill>
                  <a:schemeClr val="bg1"/>
                </a:solidFill>
              </a:rPr>
            </a:br>
            <a:endParaRPr lang="el-GR" dirty="0">
              <a:solidFill>
                <a:schemeClr val="bg1"/>
              </a:solidFill>
            </a:endParaRPr>
          </a:p>
        </p:txBody>
      </p:sp>
      <p:pic>
        <p:nvPicPr>
          <p:cNvPr id="73730" name="Picture 2" descr="E:\figures\640x480\1100\1143.jpg"/>
          <p:cNvPicPr>
            <a:picLocks noChangeAspect="1" noChangeArrowheads="1"/>
          </p:cNvPicPr>
          <p:nvPr/>
        </p:nvPicPr>
        <p:blipFill>
          <a:blip r:embed="rId3" cstate="print"/>
          <a:srcRect/>
          <a:stretch>
            <a:fillRect/>
          </a:stretch>
        </p:blipFill>
        <p:spPr bwMode="auto">
          <a:xfrm>
            <a:off x="1043608" y="1268760"/>
            <a:ext cx="7128792" cy="53465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01080" cy="1143000"/>
          </a:xfrm>
        </p:spPr>
        <p:txBody>
          <a:bodyPr>
            <a:normAutofit fontScale="90000"/>
          </a:bodyPr>
          <a:lstStyle/>
          <a:p>
            <a:r>
              <a:rPr lang="el-GR" sz="2800" dirty="0" smtClean="0">
                <a:solidFill>
                  <a:schemeClr val="accent1">
                    <a:lumMod val="20000"/>
                    <a:lumOff val="80000"/>
                  </a:schemeClr>
                </a:solidFill>
              </a:rPr>
              <a:t>Περιοχές κακοσχηματισμένων αδένων (προτύπου </a:t>
            </a:r>
            <a:r>
              <a:rPr lang="el-GR" sz="2800" dirty="0" smtClean="0">
                <a:solidFill>
                  <a:srgbClr val="FF0000"/>
                </a:solidFill>
              </a:rPr>
              <a:t>4</a:t>
            </a:r>
            <a:r>
              <a:rPr lang="el-GR" sz="2800" dirty="0" smtClean="0">
                <a:solidFill>
                  <a:schemeClr val="accent1">
                    <a:lumMod val="20000"/>
                    <a:lumOff val="80000"/>
                  </a:schemeClr>
                </a:solidFill>
              </a:rPr>
              <a:t>) </a:t>
            </a:r>
            <a:br>
              <a:rPr lang="el-GR" sz="2800" dirty="0" smtClean="0">
                <a:solidFill>
                  <a:schemeClr val="accent1">
                    <a:lumMod val="20000"/>
                    <a:lumOff val="80000"/>
                  </a:schemeClr>
                </a:solidFill>
              </a:rPr>
            </a:br>
            <a:r>
              <a:rPr lang="el-GR" sz="2800" dirty="0" smtClean="0">
                <a:solidFill>
                  <a:schemeClr val="accent1">
                    <a:lumMod val="20000"/>
                    <a:lumOff val="80000"/>
                  </a:schemeClr>
                </a:solidFill>
              </a:rPr>
              <a:t>σε αντιδιαστολή με περιοχές μεμονωμένων αδένων </a:t>
            </a:r>
            <a:br>
              <a:rPr lang="el-GR" sz="2800" dirty="0" smtClean="0">
                <a:solidFill>
                  <a:schemeClr val="accent1">
                    <a:lumMod val="20000"/>
                    <a:lumOff val="80000"/>
                  </a:schemeClr>
                </a:solidFill>
              </a:rPr>
            </a:br>
            <a:r>
              <a:rPr lang="el-GR" sz="2800" dirty="0" smtClean="0">
                <a:solidFill>
                  <a:schemeClr val="accent1">
                    <a:lumMod val="20000"/>
                    <a:lumOff val="80000"/>
                  </a:schemeClr>
                </a:solidFill>
              </a:rPr>
              <a:t>με διακριτό κυκλικό περίγραμμα (προτύπου </a:t>
            </a:r>
            <a:r>
              <a:rPr lang="el-GR" sz="2800" dirty="0" smtClean="0">
                <a:solidFill>
                  <a:schemeClr val="tx2">
                    <a:lumMod val="40000"/>
                    <a:lumOff val="60000"/>
                  </a:schemeClr>
                </a:solidFill>
              </a:rPr>
              <a:t>3</a:t>
            </a:r>
            <a:r>
              <a:rPr lang="el-GR" sz="2800" dirty="0" smtClean="0">
                <a:solidFill>
                  <a:schemeClr val="accent1">
                    <a:lumMod val="20000"/>
                    <a:lumOff val="80000"/>
                  </a:schemeClr>
                </a:solidFill>
              </a:rPr>
              <a:t>).</a:t>
            </a:r>
            <a:endParaRPr lang="el-GR" sz="2800" dirty="0">
              <a:solidFill>
                <a:schemeClr val="accent1">
                  <a:lumMod val="20000"/>
                  <a:lumOff val="80000"/>
                </a:schemeClr>
              </a:solidFill>
            </a:endParaRPr>
          </a:p>
        </p:txBody>
      </p:sp>
      <p:pic>
        <p:nvPicPr>
          <p:cNvPr id="4" name="Picture 4" descr="p14g4"/>
          <p:cNvPicPr>
            <a:picLocks noGrp="1" noChangeAspect="1" noChangeArrowheads="1"/>
          </p:cNvPicPr>
          <p:nvPr>
            <p:ph idx="1"/>
          </p:nvPr>
        </p:nvPicPr>
        <p:blipFill>
          <a:blip r:embed="rId3" cstate="print"/>
          <a:srcRect/>
          <a:stretch>
            <a:fillRect/>
          </a:stretch>
        </p:blipFill>
        <p:spPr bwMode="auto">
          <a:xfrm>
            <a:off x="1142976" y="1500174"/>
            <a:ext cx="7103535" cy="504351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04"/>
            <a:ext cx="9144000" cy="1143008"/>
          </a:xfrm>
        </p:spPr>
        <p:txBody>
          <a:bodyPr>
            <a:normAutofit fontScale="90000"/>
          </a:bodyPr>
          <a:lstStyle/>
          <a:p>
            <a:r>
              <a:rPr lang="el-GR" b="1" u="sng" spc="600" dirty="0" smtClean="0">
                <a:solidFill>
                  <a:schemeClr val="accent6">
                    <a:lumMod val="20000"/>
                    <a:lumOff val="80000"/>
                  </a:schemeClr>
                </a:solidFill>
                <a:effectLst>
                  <a:outerShdw blurRad="38100" dist="38100" dir="2700000" algn="tl">
                    <a:srgbClr val="000000">
                      <a:alpha val="43137"/>
                    </a:srgbClr>
                  </a:outerShdw>
                </a:effectLst>
              </a:rPr>
              <a:t>Αθροιστικός </a:t>
            </a:r>
            <a:br>
              <a:rPr lang="el-GR" b="1" u="sng" spc="600" dirty="0" smtClean="0">
                <a:solidFill>
                  <a:schemeClr val="accent6">
                    <a:lumMod val="20000"/>
                    <a:lumOff val="80000"/>
                  </a:schemeClr>
                </a:solidFill>
                <a:effectLst>
                  <a:outerShdw blurRad="38100" dist="38100" dir="2700000" algn="tl">
                    <a:srgbClr val="000000">
                      <a:alpha val="43137"/>
                    </a:srgbClr>
                  </a:outerShdw>
                </a:effectLst>
              </a:rPr>
            </a:br>
            <a:r>
              <a:rPr lang="el-GR" b="1" u="sng" spc="600" dirty="0" smtClean="0">
                <a:solidFill>
                  <a:schemeClr val="accent6">
                    <a:lumMod val="20000"/>
                    <a:lumOff val="80000"/>
                  </a:schemeClr>
                </a:solidFill>
                <a:effectLst>
                  <a:outerShdw blurRad="38100" dist="38100" dir="2700000" algn="tl">
                    <a:srgbClr val="000000">
                      <a:alpha val="43137"/>
                    </a:srgbClr>
                  </a:outerShdw>
                </a:effectLst>
              </a:rPr>
              <a:t>βαθμός κακοήθειας 7 </a:t>
            </a:r>
            <a:r>
              <a:rPr lang="el-GR" b="1" spc="600" dirty="0" smtClean="0"/>
              <a:t/>
            </a:r>
            <a:br>
              <a:rPr lang="el-GR" b="1" spc="600" dirty="0" smtClean="0"/>
            </a:br>
            <a:endParaRPr lang="el-GR" dirty="0"/>
          </a:p>
        </p:txBody>
      </p:sp>
      <p:pic>
        <p:nvPicPr>
          <p:cNvPr id="4" name="Picture 4" descr="p15g4"/>
          <p:cNvPicPr>
            <a:picLocks noGrp="1" noChangeAspect="1" noChangeArrowheads="1"/>
          </p:cNvPicPr>
          <p:nvPr>
            <p:ph idx="1"/>
          </p:nvPr>
        </p:nvPicPr>
        <p:blipFill>
          <a:blip r:embed="rId3" cstate="print"/>
          <a:srcRect/>
          <a:stretch>
            <a:fillRect/>
          </a:stretch>
        </p:blipFill>
        <p:spPr bwMode="auto">
          <a:xfrm>
            <a:off x="857224" y="1500174"/>
            <a:ext cx="7345034" cy="521497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inkTgt spid="_x0000_s149506"/>
                                        </p:tgtEl>
                                        <p:attrNameLst>
                                          <p:attrName>style.visibility</p:attrName>
                                        </p:attrNameLst>
                                      </p:cBhvr>
                                      <p:to>
                                        <p:strVal val="visible"/>
                                      </p:to>
                                    </p:set>
                                    <p:animEffect transition="in" filter="box(in)">
                                      <p:cBhvr>
                                        <p:cTn id="7" dur="500"/>
                                        <p:tgtEl>
                                          <p:inkTgt spid="_x0000_s149506"/>
                                        </p:tgtEl>
                                      </p:cBhvr>
                                    </p:animEffect>
                                  </p:childTnLst>
                                </p:cTn>
                              </p:par>
                              <p:par>
                                <p:cTn id="8" presetID="4" presetClass="entr" presetSubtype="16" fill="hold" nodeType="withEffect">
                                  <p:stCondLst>
                                    <p:cond delay="0"/>
                                  </p:stCondLst>
                                  <p:childTnLst>
                                    <p:set>
                                      <p:cBhvr>
                                        <p:cTn id="9" dur="1" fill="hold">
                                          <p:stCondLst>
                                            <p:cond delay="0"/>
                                          </p:stCondLst>
                                        </p:cTn>
                                        <p:tgtEl>
                                          <p:inkTgt spid="_x0000_s149507"/>
                                        </p:tgtEl>
                                        <p:attrNameLst>
                                          <p:attrName>style.visibility</p:attrName>
                                        </p:attrNameLst>
                                      </p:cBhvr>
                                      <p:to>
                                        <p:strVal val="visible"/>
                                      </p:to>
                                    </p:set>
                                    <p:animEffect transition="in" filter="box(in)">
                                      <p:cBhvr>
                                        <p:cTn id="10" dur="500"/>
                                        <p:tgtEl>
                                          <p:inkTgt spid="_x0000_s14950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l-GR" sz="2400" dirty="0" smtClean="0">
                <a:solidFill>
                  <a:schemeClr val="accent1">
                    <a:lumMod val="20000"/>
                    <a:lumOff val="80000"/>
                  </a:schemeClr>
                </a:solidFill>
              </a:rPr>
              <a:t>Πρότυπο </a:t>
            </a:r>
            <a:r>
              <a:rPr lang="el-GR" sz="2400" dirty="0" smtClean="0">
                <a:solidFill>
                  <a:schemeClr val="tx2">
                    <a:lumMod val="40000"/>
                    <a:lumOff val="60000"/>
                  </a:schemeClr>
                </a:solidFill>
              </a:rPr>
              <a:t>3</a:t>
            </a:r>
            <a:r>
              <a:rPr lang="el-GR" sz="2400" dirty="0" smtClean="0">
                <a:solidFill>
                  <a:schemeClr val="accent1">
                    <a:lumMod val="20000"/>
                    <a:lumOff val="80000"/>
                  </a:schemeClr>
                </a:solidFill>
              </a:rPr>
              <a:t> με μεμονωμένους, καλοσχηματισμένους αδένες σε αντιδιαστολή με ομάδες-συστάδες αδένων </a:t>
            </a:r>
            <a:br>
              <a:rPr lang="el-GR" sz="2400" dirty="0" smtClean="0">
                <a:solidFill>
                  <a:schemeClr val="accent1">
                    <a:lumMod val="20000"/>
                    <a:lumOff val="80000"/>
                  </a:schemeClr>
                </a:solidFill>
              </a:rPr>
            </a:br>
            <a:r>
              <a:rPr lang="el-GR" sz="2400" dirty="0" smtClean="0">
                <a:solidFill>
                  <a:schemeClr val="accent1">
                    <a:lumMod val="20000"/>
                    <a:lumOff val="80000"/>
                  </a:schemeClr>
                </a:solidFill>
              </a:rPr>
              <a:t>με όχι καλά σχηματισμένους αυλούς, προτύπου </a:t>
            </a:r>
            <a:r>
              <a:rPr lang="el-GR" sz="2400" dirty="0" smtClean="0">
                <a:solidFill>
                  <a:srgbClr val="FF0000"/>
                </a:solidFill>
              </a:rPr>
              <a:t>4, </a:t>
            </a:r>
            <a:br>
              <a:rPr lang="el-GR" sz="2400" dirty="0" smtClean="0">
                <a:solidFill>
                  <a:srgbClr val="FF0000"/>
                </a:solidFill>
              </a:rPr>
            </a:br>
            <a:r>
              <a:rPr lang="el-GR" sz="2400" dirty="0" smtClean="0">
                <a:solidFill>
                  <a:schemeClr val="accent1">
                    <a:lumMod val="20000"/>
                    <a:lumOff val="80000"/>
                  </a:schemeClr>
                </a:solidFill>
              </a:rPr>
              <a:t>σε ικανή απόσταση από τους πρώτους. </a:t>
            </a:r>
            <a:endParaRPr lang="el-GR" sz="2400" dirty="0">
              <a:solidFill>
                <a:schemeClr val="accent1">
                  <a:lumMod val="20000"/>
                  <a:lumOff val="80000"/>
                </a:schemeClr>
              </a:solidFill>
            </a:endParaRPr>
          </a:p>
        </p:txBody>
      </p:sp>
      <p:pic>
        <p:nvPicPr>
          <p:cNvPr id="4" name="Content Placeholder 3" descr="p17g4"/>
          <p:cNvPicPr>
            <a:picLocks noGrp="1" noChangeAspect="1" noChangeArrowheads="1"/>
          </p:cNvPicPr>
          <p:nvPr>
            <p:ph idx="1"/>
          </p:nvPr>
        </p:nvPicPr>
        <p:blipFill>
          <a:blip r:embed="rId3" cstate="print"/>
          <a:srcRect/>
          <a:stretch>
            <a:fillRect/>
          </a:stretch>
        </p:blipFill>
        <p:spPr bwMode="auto">
          <a:xfrm>
            <a:off x="1071538" y="1428736"/>
            <a:ext cx="7345034" cy="521497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inkTgt spid="_x0000_s150535"/>
                                        </p:tgtEl>
                                        <p:attrNameLst>
                                          <p:attrName>style.visibility</p:attrName>
                                        </p:attrNameLst>
                                      </p:cBhvr>
                                      <p:to>
                                        <p:strVal val="visible"/>
                                      </p:to>
                                    </p:set>
                                    <p:animEffect transition="in" filter="fade">
                                      <p:cBhvr>
                                        <p:cTn id="7" dur="500"/>
                                        <p:tgtEl>
                                          <p:inkTgt spid="_x0000_s150535"/>
                                        </p:tgtEl>
                                      </p:cBhvr>
                                    </p:animEffect>
                                  </p:childTnLst>
                                </p:cTn>
                              </p:par>
                              <p:par>
                                <p:cTn id="8" presetID="10" presetClass="entr" presetSubtype="0" fill="hold" nodeType="withEffect">
                                  <p:stCondLst>
                                    <p:cond delay="0"/>
                                  </p:stCondLst>
                                  <p:childTnLst>
                                    <p:set>
                                      <p:cBhvr>
                                        <p:cTn id="9" dur="1" fill="hold">
                                          <p:stCondLst>
                                            <p:cond delay="0"/>
                                          </p:stCondLst>
                                        </p:cTn>
                                        <p:tgtEl>
                                          <p:inkTgt spid="_x0000_s150533"/>
                                        </p:tgtEl>
                                        <p:attrNameLst>
                                          <p:attrName>style.visibility</p:attrName>
                                        </p:attrNameLst>
                                      </p:cBhvr>
                                      <p:to>
                                        <p:strVal val="visible"/>
                                      </p:to>
                                    </p:set>
                                    <p:animEffect transition="in" filter="fade">
                                      <p:cBhvr>
                                        <p:cTn id="10" dur="500"/>
                                        <p:tgtEl>
                                          <p:inkTgt spid="_x0000_s150533"/>
                                        </p:tgtEl>
                                      </p:cBhvr>
                                    </p:animEffect>
                                  </p:childTnLst>
                                </p:cTn>
                              </p:par>
                              <p:par>
                                <p:cTn id="11" presetID="10" presetClass="entr" presetSubtype="0" fill="hold" nodeType="withEffect">
                                  <p:stCondLst>
                                    <p:cond delay="0"/>
                                  </p:stCondLst>
                                  <p:childTnLst>
                                    <p:set>
                                      <p:cBhvr>
                                        <p:cTn id="12" dur="1" fill="hold">
                                          <p:stCondLst>
                                            <p:cond delay="0"/>
                                          </p:stCondLst>
                                        </p:cTn>
                                        <p:tgtEl>
                                          <p:inkTgt spid="_x0000_s150534"/>
                                        </p:tgtEl>
                                        <p:attrNameLst>
                                          <p:attrName>style.visibility</p:attrName>
                                        </p:attrNameLst>
                                      </p:cBhvr>
                                      <p:to>
                                        <p:strVal val="visible"/>
                                      </p:to>
                                    </p:set>
                                    <p:animEffect transition="in" filter="fade">
                                      <p:cBhvr>
                                        <p:cTn id="13" dur="500"/>
                                        <p:tgtEl>
                                          <p:inkTgt spid="_x0000_s1505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20g4"/>
          <p:cNvPicPr>
            <a:picLocks noGrp="1" noChangeAspect="1" noChangeArrowheads="1"/>
          </p:cNvPicPr>
          <p:nvPr>
            <p:ph idx="1"/>
          </p:nvPr>
        </p:nvPicPr>
        <p:blipFill>
          <a:blip r:embed="rId3" cstate="print"/>
          <a:srcRect/>
          <a:stretch>
            <a:fillRect/>
          </a:stretch>
        </p:blipFill>
        <p:spPr bwMode="auto">
          <a:xfrm>
            <a:off x="928662" y="1500174"/>
            <a:ext cx="7345034" cy="5214974"/>
          </a:xfrm>
          <a:prstGeom prst="rect">
            <a:avLst/>
          </a:prstGeom>
          <a:noFill/>
          <a:ln w="9525">
            <a:noFill/>
            <a:miter lim="800000"/>
            <a:headEnd/>
            <a:tailEnd/>
          </a:ln>
        </p:spPr>
      </p:pic>
      <p:sp>
        <p:nvSpPr>
          <p:cNvPr id="5" name="Title 1"/>
          <p:cNvSpPr>
            <a:spLocks noGrp="1"/>
          </p:cNvSpPr>
          <p:nvPr>
            <p:ph type="title"/>
          </p:nvPr>
        </p:nvSpPr>
        <p:spPr/>
        <p:txBody>
          <a:bodyPr>
            <a:normAutofit fontScale="90000"/>
          </a:bodyPr>
          <a:lstStyle/>
          <a:p>
            <a:r>
              <a:rPr lang="el-GR" dirty="0" smtClean="0">
                <a:solidFill>
                  <a:schemeClr val="accent1">
                    <a:lumMod val="20000"/>
                    <a:lumOff val="80000"/>
                  </a:schemeClr>
                </a:solidFill>
              </a:rPr>
              <a:t>Πρωτεύον πρότυπο</a:t>
            </a:r>
            <a:r>
              <a:rPr lang="en-US" dirty="0" smtClean="0">
                <a:solidFill>
                  <a:schemeClr val="accent1">
                    <a:lumMod val="20000"/>
                    <a:lumOff val="80000"/>
                  </a:schemeClr>
                </a:solidFill>
              </a:rPr>
              <a:t>: </a:t>
            </a:r>
            <a:r>
              <a:rPr lang="en-US" dirty="0" smtClean="0">
                <a:solidFill>
                  <a:schemeClr val="tx2">
                    <a:lumMod val="40000"/>
                    <a:lumOff val="60000"/>
                  </a:schemeClr>
                </a:solidFill>
              </a:rPr>
              <a:t>3</a:t>
            </a: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l-GR" dirty="0" smtClean="0">
                <a:solidFill>
                  <a:schemeClr val="accent1">
                    <a:lumMod val="20000"/>
                    <a:lumOff val="80000"/>
                  </a:schemeClr>
                </a:solidFill>
              </a:rPr>
              <a:t>Δευτερεύον πρότυπο</a:t>
            </a:r>
            <a:r>
              <a:rPr lang="en-US" dirty="0" smtClean="0">
                <a:solidFill>
                  <a:schemeClr val="accent1">
                    <a:lumMod val="20000"/>
                    <a:lumOff val="80000"/>
                  </a:schemeClr>
                </a:solidFill>
              </a:rPr>
              <a:t>: </a:t>
            </a:r>
            <a:r>
              <a:rPr lang="en-US" dirty="0" smtClean="0">
                <a:solidFill>
                  <a:srgbClr val="FF0000"/>
                </a:solidFill>
              </a:rPr>
              <a:t>4</a:t>
            </a:r>
            <a:endParaRPr lang="el-GR"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inkTgt spid="_x0000_s152578"/>
                                        </p:tgtEl>
                                        <p:attrNameLst>
                                          <p:attrName>style.visibility</p:attrName>
                                        </p:attrNameLst>
                                      </p:cBhvr>
                                      <p:to>
                                        <p:strVal val="visible"/>
                                      </p:to>
                                    </p:set>
                                    <p:animEffect transition="in" filter="box(in)">
                                      <p:cBhvr>
                                        <p:cTn id="7" dur="500"/>
                                        <p:tgtEl>
                                          <p:inkTgt spid="_x0000_s1525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inkTgt spid="_x0000_s152579"/>
                                        </p:tgtEl>
                                        <p:attrNameLst>
                                          <p:attrName>style.visibility</p:attrName>
                                        </p:attrNameLst>
                                      </p:cBhvr>
                                      <p:to>
                                        <p:strVal val="visible"/>
                                      </p:to>
                                    </p:set>
                                    <p:animEffect transition="in" filter="wipe(down)">
                                      <p:cBhvr>
                                        <p:cTn id="12" dur="500"/>
                                        <p:tgtEl>
                                          <p:inkTgt spid="_x0000_s15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21g4"/>
          <p:cNvPicPr>
            <a:picLocks noGrp="1" noChangeAspect="1" noChangeArrowheads="1"/>
          </p:cNvPicPr>
          <p:nvPr>
            <p:ph idx="1"/>
          </p:nvPr>
        </p:nvPicPr>
        <p:blipFill>
          <a:blip r:embed="rId3" cstate="print"/>
          <a:srcRect/>
          <a:stretch>
            <a:fillRect/>
          </a:stretch>
        </p:blipFill>
        <p:spPr bwMode="auto">
          <a:xfrm>
            <a:off x="928662" y="1500174"/>
            <a:ext cx="7345034" cy="5214974"/>
          </a:xfrm>
          <a:prstGeom prst="rect">
            <a:avLst/>
          </a:prstGeom>
          <a:noFill/>
          <a:ln w="9525">
            <a:noFill/>
            <a:miter lim="800000"/>
            <a:headEnd/>
            <a:tailEnd/>
          </a:ln>
        </p:spPr>
      </p:pic>
      <p:sp>
        <p:nvSpPr>
          <p:cNvPr id="5" name="Title 1"/>
          <p:cNvSpPr>
            <a:spLocks noGrp="1"/>
          </p:cNvSpPr>
          <p:nvPr>
            <p:ph type="title"/>
          </p:nvPr>
        </p:nvSpPr>
        <p:spPr/>
        <p:txBody>
          <a:bodyPr>
            <a:normAutofit fontScale="90000"/>
          </a:bodyPr>
          <a:lstStyle/>
          <a:p>
            <a:r>
              <a:rPr lang="el-GR" dirty="0" smtClean="0">
                <a:solidFill>
                  <a:schemeClr val="accent1">
                    <a:lumMod val="20000"/>
                    <a:lumOff val="80000"/>
                  </a:schemeClr>
                </a:solidFill>
              </a:rPr>
              <a:t>Πρωτεύον πρότυπο</a:t>
            </a:r>
            <a:r>
              <a:rPr lang="en-US" dirty="0" smtClean="0">
                <a:solidFill>
                  <a:schemeClr val="accent1">
                    <a:lumMod val="20000"/>
                    <a:lumOff val="80000"/>
                  </a:schemeClr>
                </a:solidFill>
              </a:rPr>
              <a:t>: </a:t>
            </a:r>
            <a:r>
              <a:rPr lang="en-US" dirty="0" smtClean="0">
                <a:solidFill>
                  <a:schemeClr val="tx2">
                    <a:lumMod val="40000"/>
                    <a:lumOff val="60000"/>
                  </a:schemeClr>
                </a:solidFill>
              </a:rPr>
              <a:t>3</a:t>
            </a: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l-GR" dirty="0" smtClean="0">
                <a:solidFill>
                  <a:schemeClr val="accent1">
                    <a:lumMod val="20000"/>
                    <a:lumOff val="80000"/>
                  </a:schemeClr>
                </a:solidFill>
              </a:rPr>
              <a:t>Δευτερεύον πρότυπο</a:t>
            </a:r>
            <a:r>
              <a:rPr lang="en-US" dirty="0" smtClean="0">
                <a:solidFill>
                  <a:schemeClr val="accent1">
                    <a:lumMod val="20000"/>
                    <a:lumOff val="80000"/>
                  </a:schemeClr>
                </a:solidFill>
              </a:rPr>
              <a:t>: </a:t>
            </a:r>
            <a:r>
              <a:rPr lang="en-US" dirty="0" smtClean="0">
                <a:solidFill>
                  <a:srgbClr val="FF0000"/>
                </a:solidFill>
              </a:rPr>
              <a:t>4</a:t>
            </a:r>
            <a:endParaRPr lang="el-GR"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inkTgt spid="_x0000_s154626"/>
                                        </p:tgtEl>
                                        <p:attrNameLst>
                                          <p:attrName>style.visibility</p:attrName>
                                        </p:attrNameLst>
                                      </p:cBhvr>
                                      <p:to>
                                        <p:strVal val="visible"/>
                                      </p:to>
                                    </p:set>
                                    <p:animEffect transition="in" filter="box(in)">
                                      <p:cBhvr>
                                        <p:cTn id="7" dur="500"/>
                                        <p:tgtEl>
                                          <p:inkTgt spid="_x0000_s154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inkTgt spid="_x0000_s154627"/>
                                        </p:tgtEl>
                                        <p:attrNameLst>
                                          <p:attrName>style.visibility</p:attrName>
                                        </p:attrNameLst>
                                      </p:cBhvr>
                                      <p:to>
                                        <p:strVal val="visible"/>
                                      </p:to>
                                    </p:set>
                                    <p:animEffect transition="in" filter="fade">
                                      <p:cBhvr>
                                        <p:cTn id="12" dur="500"/>
                                        <p:tgtEl>
                                          <p:inkTgt spid="_x0000_s15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16g4"/>
          <p:cNvPicPr>
            <a:picLocks noGrp="1" noChangeAspect="1" noChangeArrowheads="1"/>
          </p:cNvPicPr>
          <p:nvPr>
            <p:ph idx="1"/>
          </p:nvPr>
        </p:nvPicPr>
        <p:blipFill>
          <a:blip r:embed="rId3" cstate="print"/>
          <a:srcRect/>
          <a:stretch>
            <a:fillRect/>
          </a:stretch>
        </p:blipFill>
        <p:spPr bwMode="auto">
          <a:xfrm>
            <a:off x="1384702" y="1600200"/>
            <a:ext cx="6374596" cy="4525963"/>
          </a:xfrm>
          <a:prstGeom prst="rect">
            <a:avLst/>
          </a:prstGeom>
          <a:noFill/>
          <a:ln w="9525">
            <a:noFill/>
            <a:miter lim="800000"/>
            <a:headEnd/>
            <a:tailEnd/>
          </a:ln>
        </p:spPr>
      </p:pic>
      <p:sp>
        <p:nvSpPr>
          <p:cNvPr id="5" name="4 - Τίτλος"/>
          <p:cNvSpPr>
            <a:spLocks noGrp="1"/>
          </p:cNvSpPr>
          <p:nvPr>
            <p:ph type="title"/>
          </p:nvPr>
        </p:nvSpPr>
        <p:spPr>
          <a:xfrm>
            <a:off x="457200" y="274638"/>
            <a:ext cx="8229600" cy="1323439"/>
          </a:xfrm>
          <a:prstGeom prst="rect">
            <a:avLst/>
          </a:prstGeom>
        </p:spPr>
        <p:txBody>
          <a:bodyPr wrap="square">
            <a:spAutoFit/>
          </a:bodyPr>
          <a:lstStyle/>
          <a:p>
            <a:pPr algn="ctr"/>
            <a:r>
              <a:rPr lang="el-GR" sz="2000" b="1" u="sng" spc="600" dirty="0" smtClean="0">
                <a:solidFill>
                  <a:schemeClr val="accent6">
                    <a:lumMod val="20000"/>
                    <a:lumOff val="80000"/>
                  </a:schemeClr>
                </a:solidFill>
                <a:effectLst>
                  <a:outerShdw blurRad="38100" dist="38100" dir="2700000" algn="tl">
                    <a:srgbClr val="000000">
                      <a:alpha val="43137"/>
                    </a:srgbClr>
                  </a:outerShdw>
                </a:effectLst>
              </a:rPr>
              <a:t>Αθροιστικός βαθμός κακοήθειας  </a:t>
            </a:r>
            <a:r>
              <a:rPr lang="el-GR" sz="2000" b="1" u="sng" spc="600" dirty="0" smtClean="0">
                <a:solidFill>
                  <a:schemeClr val="tx2">
                    <a:lumMod val="40000"/>
                    <a:lumOff val="60000"/>
                  </a:schemeClr>
                </a:solidFill>
                <a:effectLst>
                  <a:outerShdw blurRad="38100" dist="38100" dir="2700000" algn="tl">
                    <a:srgbClr val="000000">
                      <a:alpha val="43137"/>
                    </a:srgbClr>
                  </a:outerShdw>
                </a:effectLst>
              </a:rPr>
              <a:t>3</a:t>
            </a:r>
            <a:r>
              <a:rPr lang="el-GR" sz="2000" b="1" u="sng" spc="600" dirty="0" smtClean="0">
                <a:solidFill>
                  <a:schemeClr val="accent6">
                    <a:lumMod val="20000"/>
                    <a:lumOff val="80000"/>
                  </a:schemeClr>
                </a:solidFill>
                <a:effectLst>
                  <a:outerShdw blurRad="38100" dist="38100" dir="2700000" algn="tl">
                    <a:srgbClr val="000000">
                      <a:alpha val="43137"/>
                    </a:srgbClr>
                  </a:outerShdw>
                </a:effectLst>
              </a:rPr>
              <a:t>+</a:t>
            </a:r>
            <a:r>
              <a:rPr lang="el-GR" sz="2000" b="1" u="sng" spc="600" dirty="0" smtClean="0">
                <a:solidFill>
                  <a:srgbClr val="FF0000"/>
                </a:solidFill>
                <a:effectLst>
                  <a:outerShdw blurRad="38100" dist="38100" dir="2700000" algn="tl">
                    <a:srgbClr val="000000">
                      <a:alpha val="43137"/>
                    </a:srgbClr>
                  </a:outerShdw>
                </a:effectLst>
              </a:rPr>
              <a:t>4</a:t>
            </a:r>
            <a:r>
              <a:rPr lang="el-GR" sz="2000" b="1" u="sng" spc="600" dirty="0" smtClean="0">
                <a:solidFill>
                  <a:schemeClr val="accent6">
                    <a:lumMod val="20000"/>
                    <a:lumOff val="80000"/>
                  </a:schemeClr>
                </a:solidFill>
                <a:effectLst>
                  <a:outerShdw blurRad="38100" dist="38100" dir="2700000" algn="tl">
                    <a:srgbClr val="000000">
                      <a:alpha val="43137"/>
                    </a:srgbClr>
                  </a:outerShdw>
                </a:effectLst>
              </a:rPr>
              <a:t>=7 </a:t>
            </a:r>
            <a:br>
              <a:rPr lang="el-GR" sz="2000" b="1" u="sng" spc="600" dirty="0" smtClean="0">
                <a:solidFill>
                  <a:schemeClr val="accent6">
                    <a:lumMod val="20000"/>
                    <a:lumOff val="80000"/>
                  </a:schemeClr>
                </a:solidFill>
                <a:effectLst>
                  <a:outerShdw blurRad="38100" dist="38100" dir="2700000" algn="tl">
                    <a:srgbClr val="000000">
                      <a:alpha val="43137"/>
                    </a:srgbClr>
                  </a:outerShdw>
                </a:effectLst>
              </a:rPr>
            </a:br>
            <a:r>
              <a:rPr lang="el-GR" sz="2000" b="1" spc="600" dirty="0" smtClean="0">
                <a:solidFill>
                  <a:schemeClr val="accent6">
                    <a:lumMod val="20000"/>
                    <a:lumOff val="80000"/>
                  </a:schemeClr>
                </a:solidFill>
                <a:effectLst>
                  <a:outerShdw blurRad="38100" dist="38100" dir="2700000" algn="tl">
                    <a:srgbClr val="000000">
                      <a:alpha val="43137"/>
                    </a:srgbClr>
                  </a:outerShdw>
                </a:effectLst>
              </a:rPr>
              <a:t>Στο πρότυπο </a:t>
            </a:r>
            <a:r>
              <a:rPr lang="el-GR" sz="2000" b="1" spc="600" dirty="0" smtClean="0">
                <a:solidFill>
                  <a:srgbClr val="FF0000"/>
                </a:solidFill>
                <a:effectLst>
                  <a:outerShdw blurRad="38100" dist="38100" dir="2700000" algn="tl">
                    <a:srgbClr val="000000">
                      <a:alpha val="43137"/>
                    </a:srgbClr>
                  </a:outerShdw>
                </a:effectLst>
              </a:rPr>
              <a:t>4</a:t>
            </a:r>
            <a:r>
              <a:rPr lang="el-GR" sz="2000" b="1" spc="600" dirty="0" smtClean="0">
                <a:solidFill>
                  <a:schemeClr val="accent6">
                    <a:lumMod val="20000"/>
                    <a:lumOff val="80000"/>
                  </a:schemeClr>
                </a:solidFill>
                <a:effectLst>
                  <a:outerShdw blurRad="38100" dist="38100" dir="2700000" algn="tl">
                    <a:srgbClr val="000000">
                      <a:alpha val="43137"/>
                    </a:srgbClr>
                  </a:outerShdw>
                </a:effectLst>
              </a:rPr>
              <a:t>, πιο κακοσχηματισμένοι, συγχωνευόμενοι, αδένες που δεν ξεχωρίζουν μεταξύ τους.</a:t>
            </a:r>
            <a:endParaRPr lang="el-GR" sz="2000" b="1" spc="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inkTgt spid="_x0000_s155650"/>
                                        </p:tgtEl>
                                        <p:attrNameLst>
                                          <p:attrName>style.visibility</p:attrName>
                                        </p:attrNameLst>
                                      </p:cBhvr>
                                      <p:to>
                                        <p:strVal val="visible"/>
                                      </p:to>
                                    </p:set>
                                    <p:animEffect transition="in" filter="box(in)">
                                      <p:cBhvr>
                                        <p:cTn id="7" dur="500"/>
                                        <p:tgtEl>
                                          <p:inkTgt spid="_x0000_s155650"/>
                                        </p:tgtEl>
                                      </p:cBhvr>
                                    </p:animEffect>
                                  </p:childTnLst>
                                </p:cTn>
                              </p:par>
                              <p:par>
                                <p:cTn id="8" presetID="4" presetClass="entr" presetSubtype="16" fill="hold" nodeType="withEffect">
                                  <p:stCondLst>
                                    <p:cond delay="0"/>
                                  </p:stCondLst>
                                  <p:childTnLst>
                                    <p:set>
                                      <p:cBhvr>
                                        <p:cTn id="9" dur="1" fill="hold">
                                          <p:stCondLst>
                                            <p:cond delay="0"/>
                                          </p:stCondLst>
                                        </p:cTn>
                                        <p:tgtEl>
                                          <p:inkTgt spid="_x0000_s155651"/>
                                        </p:tgtEl>
                                        <p:attrNameLst>
                                          <p:attrName>style.visibility</p:attrName>
                                        </p:attrNameLst>
                                      </p:cBhvr>
                                      <p:to>
                                        <p:strVal val="visible"/>
                                      </p:to>
                                    </p:set>
                                    <p:animEffect transition="in" filter="box(in)">
                                      <p:cBhvr>
                                        <p:cTn id="10" dur="500"/>
                                        <p:tgtEl>
                                          <p:inkTgt spid="_x0000_s1556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inkTgt spid="_x0000_s155655"/>
                                        </p:tgtEl>
                                        <p:attrNameLst>
                                          <p:attrName>style.visibility</p:attrName>
                                        </p:attrNameLst>
                                      </p:cBhvr>
                                      <p:to>
                                        <p:strVal val="visible"/>
                                      </p:to>
                                    </p:set>
                                    <p:animEffect transition="in" filter="fade">
                                      <p:cBhvr>
                                        <p:cTn id="15" dur="500"/>
                                        <p:tgtEl>
                                          <p:inkTgt spid="_x0000_s1556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inkTgt spid="_x0000_s155653"/>
                                        </p:tgtEl>
                                        <p:attrNameLst>
                                          <p:attrName>style.visibility</p:attrName>
                                        </p:attrNameLst>
                                      </p:cBhvr>
                                      <p:to>
                                        <p:strVal val="visible"/>
                                      </p:to>
                                    </p:set>
                                    <p:animEffect transition="in" filter="fade">
                                      <p:cBhvr>
                                        <p:cTn id="25" dur="500"/>
                                        <p:tgtEl>
                                          <p:inkTgt spid="_x0000_s1556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inkTgt spid="_x0000_s155654"/>
                                        </p:tgtEl>
                                        <p:attrNameLst>
                                          <p:attrName>style.visibility</p:attrName>
                                        </p:attrNameLst>
                                      </p:cBhvr>
                                      <p:to>
                                        <p:strVal val="visible"/>
                                      </p:to>
                                    </p:set>
                                    <p:animEffect transition="in" filter="fade">
                                      <p:cBhvr>
                                        <p:cTn id="30" dur="500"/>
                                        <p:tgtEl>
                                          <p:inkTgt spid="_x0000_s155654"/>
                                        </p:tgtEl>
                                      </p:cBhvr>
                                    </p:animEffect>
                                  </p:childTnLst>
                                </p:cTn>
                              </p:par>
                              <p:par>
                                <p:cTn id="31" presetID="10" presetClass="entr" presetSubtype="0" fill="hold" nodeType="withEffect">
                                  <p:stCondLst>
                                    <p:cond delay="0"/>
                                  </p:stCondLst>
                                  <p:childTnLst>
                                    <p:set>
                                      <p:cBhvr>
                                        <p:cTn id="32" dur="1" fill="hold">
                                          <p:stCondLst>
                                            <p:cond delay="0"/>
                                          </p:stCondLst>
                                        </p:cTn>
                                        <p:tgtEl>
                                          <p:inkTgt spid="_x0000_s155652"/>
                                        </p:tgtEl>
                                        <p:attrNameLst>
                                          <p:attrName>style.visibility</p:attrName>
                                        </p:attrNameLst>
                                      </p:cBhvr>
                                      <p:to>
                                        <p:strVal val="visible"/>
                                      </p:to>
                                    </p:set>
                                    <p:animEffect transition="in" filter="fade">
                                      <p:cBhvr>
                                        <p:cTn id="33" dur="500"/>
                                        <p:tgtEl>
                                          <p:inkTgt spid="_x0000_s155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19g4"/>
          <p:cNvPicPr>
            <a:picLocks noGrp="1" noChangeAspect="1" noChangeArrowheads="1"/>
          </p:cNvPicPr>
          <p:nvPr>
            <p:ph idx="1"/>
          </p:nvPr>
        </p:nvPicPr>
        <p:blipFill>
          <a:blip r:embed="rId3" cstate="print"/>
          <a:srcRect/>
          <a:stretch>
            <a:fillRect/>
          </a:stretch>
        </p:blipFill>
        <p:spPr bwMode="auto">
          <a:xfrm>
            <a:off x="1000100" y="1428736"/>
            <a:ext cx="7345035" cy="5214974"/>
          </a:xfrm>
          <a:prstGeom prst="rect">
            <a:avLst/>
          </a:prstGeom>
          <a:noFill/>
          <a:ln w="9525">
            <a:noFill/>
            <a:miter lim="800000"/>
            <a:headEnd/>
            <a:tailEnd/>
          </a:ln>
        </p:spPr>
      </p:pic>
      <p:sp>
        <p:nvSpPr>
          <p:cNvPr id="5" name="Title 1"/>
          <p:cNvSpPr>
            <a:spLocks noGrp="1"/>
          </p:cNvSpPr>
          <p:nvPr>
            <p:ph type="title"/>
          </p:nvPr>
        </p:nvSpPr>
        <p:spPr>
          <a:xfrm>
            <a:off x="457200" y="274638"/>
            <a:ext cx="8229600" cy="1011222"/>
          </a:xfrm>
        </p:spPr>
        <p:txBody>
          <a:bodyPr>
            <a:normAutofit fontScale="90000"/>
          </a:bodyPr>
          <a:lstStyle/>
          <a:p>
            <a:r>
              <a:rPr lang="el-GR" dirty="0" smtClean="0">
                <a:solidFill>
                  <a:schemeClr val="accent1">
                    <a:lumMod val="20000"/>
                    <a:lumOff val="80000"/>
                  </a:schemeClr>
                </a:solidFill>
              </a:rPr>
              <a:t>Πρωτεύον πρότυπο</a:t>
            </a:r>
            <a:r>
              <a:rPr lang="en-US" dirty="0" smtClean="0">
                <a:solidFill>
                  <a:schemeClr val="accent1">
                    <a:lumMod val="20000"/>
                    <a:lumOff val="80000"/>
                  </a:schemeClr>
                </a:solidFill>
              </a:rPr>
              <a:t>:</a:t>
            </a:r>
            <a:r>
              <a:rPr lang="en-US" dirty="0" smtClean="0">
                <a:solidFill>
                  <a:srgbClr val="FF0000"/>
                </a:solidFill>
              </a:rPr>
              <a:t>4</a:t>
            </a: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l-GR" dirty="0" smtClean="0">
                <a:solidFill>
                  <a:schemeClr val="accent1">
                    <a:lumMod val="20000"/>
                    <a:lumOff val="80000"/>
                  </a:schemeClr>
                </a:solidFill>
              </a:rPr>
              <a:t>Δευτερεύον πρότυπο</a:t>
            </a:r>
            <a:r>
              <a:rPr lang="en-US" dirty="0" smtClean="0">
                <a:solidFill>
                  <a:schemeClr val="accent1">
                    <a:lumMod val="20000"/>
                    <a:lumOff val="80000"/>
                  </a:schemeClr>
                </a:solidFill>
              </a:rPr>
              <a:t>:</a:t>
            </a:r>
            <a:r>
              <a:rPr lang="en-US" dirty="0" smtClean="0">
                <a:solidFill>
                  <a:schemeClr val="tx2">
                    <a:lumMod val="40000"/>
                    <a:lumOff val="60000"/>
                  </a:schemeClr>
                </a:solidFill>
              </a:rPr>
              <a:t>3</a:t>
            </a:r>
            <a:endParaRPr lang="el-GR" dirty="0">
              <a:solidFill>
                <a:schemeClr val="tx2">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inkTgt spid="_x0000_s153602"/>
                                        </p:tgtEl>
                                        <p:attrNameLst>
                                          <p:attrName>style.visibility</p:attrName>
                                        </p:attrNameLst>
                                      </p:cBhvr>
                                      <p:to>
                                        <p:strVal val="visible"/>
                                      </p:to>
                                    </p:set>
                                    <p:animEffect transition="in" filter="box(in)">
                                      <p:cBhvr>
                                        <p:cTn id="7" dur="500"/>
                                        <p:tgtEl>
                                          <p:inkTgt spid="_x0000_s153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inkTgt spid="_x0000_s153603"/>
                                        </p:tgtEl>
                                        <p:attrNameLst>
                                          <p:attrName>style.visibility</p:attrName>
                                        </p:attrNameLst>
                                      </p:cBhvr>
                                      <p:to>
                                        <p:strVal val="visible"/>
                                      </p:to>
                                    </p:set>
                                    <p:animEffect transition="in" filter="box(in)">
                                      <p:cBhvr>
                                        <p:cTn id="12" dur="500"/>
                                        <p:tgtEl>
                                          <p:inkTgt spid="_x0000_s15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solidFill>
                  <a:schemeClr val="accent1">
                    <a:lumMod val="20000"/>
                    <a:lumOff val="80000"/>
                  </a:schemeClr>
                </a:solidFill>
              </a:rPr>
              <a:t>Πρωτεύον πρότυπο</a:t>
            </a:r>
            <a:r>
              <a:rPr lang="en-US" dirty="0" smtClean="0">
                <a:solidFill>
                  <a:schemeClr val="accent1">
                    <a:lumMod val="20000"/>
                    <a:lumOff val="80000"/>
                  </a:schemeClr>
                </a:solidFill>
              </a:rPr>
              <a:t>:</a:t>
            </a:r>
            <a:r>
              <a:rPr lang="en-US" dirty="0" smtClean="0">
                <a:solidFill>
                  <a:srgbClr val="FF0000"/>
                </a:solidFill>
              </a:rPr>
              <a:t>4</a:t>
            </a: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l-GR" dirty="0" smtClean="0">
                <a:solidFill>
                  <a:schemeClr val="accent1">
                    <a:lumMod val="20000"/>
                    <a:lumOff val="80000"/>
                  </a:schemeClr>
                </a:solidFill>
              </a:rPr>
              <a:t>Δευτερεύον πρότυπο</a:t>
            </a:r>
            <a:r>
              <a:rPr lang="en-US" dirty="0" smtClean="0">
                <a:solidFill>
                  <a:schemeClr val="accent1">
                    <a:lumMod val="20000"/>
                    <a:lumOff val="80000"/>
                  </a:schemeClr>
                </a:solidFill>
              </a:rPr>
              <a:t>:3</a:t>
            </a:r>
            <a:endParaRPr lang="el-GR" dirty="0">
              <a:solidFill>
                <a:schemeClr val="accent1">
                  <a:lumMod val="20000"/>
                  <a:lumOff val="80000"/>
                </a:schemeClr>
              </a:solidFill>
            </a:endParaRPr>
          </a:p>
        </p:txBody>
      </p:sp>
      <p:pic>
        <p:nvPicPr>
          <p:cNvPr id="4" name="Picture 4" descr="p18g4"/>
          <p:cNvPicPr>
            <a:picLocks noGrp="1" noChangeAspect="1" noChangeArrowheads="1"/>
          </p:cNvPicPr>
          <p:nvPr>
            <p:ph idx="1"/>
          </p:nvPr>
        </p:nvPicPr>
        <p:blipFill>
          <a:blip r:embed="rId3" cstate="print"/>
          <a:srcRect/>
          <a:stretch>
            <a:fillRect/>
          </a:stretch>
        </p:blipFill>
        <p:spPr bwMode="auto">
          <a:xfrm>
            <a:off x="1071538" y="1571612"/>
            <a:ext cx="7143800" cy="507209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inkTgt spid="_x0000_s151555"/>
                                        </p:tgtEl>
                                        <p:attrNameLst>
                                          <p:attrName>style.visibility</p:attrName>
                                        </p:attrNameLst>
                                      </p:cBhvr>
                                      <p:to>
                                        <p:strVal val="visible"/>
                                      </p:to>
                                    </p:set>
                                    <p:animEffect transition="in" filter="box(in)">
                                      <p:cBhvr>
                                        <p:cTn id="7" dur="500"/>
                                        <p:tgtEl>
                                          <p:inkTgt spid="_x0000_s15155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inkTgt spid="_x0000_s151554"/>
                                        </p:tgtEl>
                                        <p:attrNameLst>
                                          <p:attrName>style.visibility</p:attrName>
                                        </p:attrNameLst>
                                      </p:cBhvr>
                                      <p:to>
                                        <p:strVal val="visible"/>
                                      </p:to>
                                    </p:set>
                                    <p:animEffect transition="in" filter="box(in)">
                                      <p:cBhvr>
                                        <p:cTn id="12" dur="500"/>
                                        <p:tgtEl>
                                          <p:inkTgt spid="_x0000_s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08720"/>
          </a:xfrm>
        </p:spPr>
        <p:txBody>
          <a:bodyPr>
            <a:normAutofit fontScale="90000"/>
          </a:bodyPr>
          <a:lstStyle/>
          <a:p>
            <a:r>
              <a:rPr lang="el-GR" dirty="0" smtClean="0">
                <a:solidFill>
                  <a:schemeClr val="bg1"/>
                </a:solidFill>
              </a:rPr>
              <a:t>Εξαγωγή </a:t>
            </a:r>
            <a:r>
              <a:rPr lang="el-GR" b="1" dirty="0" smtClean="0">
                <a:solidFill>
                  <a:schemeClr val="bg1"/>
                </a:solidFill>
              </a:rPr>
              <a:t>αθροίσματος κατά </a:t>
            </a:r>
            <a:r>
              <a:rPr lang="en-US" b="1" dirty="0" smtClean="0">
                <a:solidFill>
                  <a:schemeClr val="bg1"/>
                </a:solidFill>
              </a:rPr>
              <a:t>Gleason</a:t>
            </a:r>
            <a:r>
              <a:rPr lang="el-GR" b="1" dirty="0" smtClean="0">
                <a:solidFill>
                  <a:schemeClr val="bg1"/>
                </a:solidFill>
              </a:rPr>
              <a:t> </a:t>
            </a:r>
            <a:endParaRPr lang="el-GR" b="1" dirty="0">
              <a:solidFill>
                <a:schemeClr val="bg1"/>
              </a:solidFill>
            </a:endParaRPr>
          </a:p>
        </p:txBody>
      </p:sp>
      <p:sp>
        <p:nvSpPr>
          <p:cNvPr id="3" name="2 - Θέση περιεχομένου"/>
          <p:cNvSpPr>
            <a:spLocks noGrp="1"/>
          </p:cNvSpPr>
          <p:nvPr>
            <p:ph idx="1"/>
          </p:nvPr>
        </p:nvSpPr>
        <p:spPr>
          <a:xfrm>
            <a:off x="0" y="785795"/>
            <a:ext cx="9144000" cy="6072206"/>
          </a:xfrm>
        </p:spPr>
        <p:txBody>
          <a:bodyPr>
            <a:normAutofit fontScale="92500" lnSpcReduction="10000"/>
          </a:bodyPr>
          <a:lstStyle/>
          <a:p>
            <a:r>
              <a:rPr lang="en-US" spc="600" dirty="0" smtClean="0">
                <a:solidFill>
                  <a:schemeClr val="bg1"/>
                </a:solidFill>
              </a:rPr>
              <a:t>E</a:t>
            </a:r>
            <a:r>
              <a:rPr lang="el-GR" spc="600" dirty="0" err="1" smtClean="0">
                <a:solidFill>
                  <a:schemeClr val="bg1"/>
                </a:solidFill>
              </a:rPr>
              <a:t>φόσον</a:t>
            </a:r>
            <a:r>
              <a:rPr lang="el-GR" spc="600" dirty="0" smtClean="0">
                <a:solidFill>
                  <a:schemeClr val="bg1"/>
                </a:solidFill>
              </a:rPr>
              <a:t> </a:t>
            </a:r>
            <a:r>
              <a:rPr lang="el-GR" dirty="0" smtClean="0">
                <a:solidFill>
                  <a:schemeClr val="bg1"/>
                </a:solidFill>
              </a:rPr>
              <a:t>οι θετικοί κύλινδροι της διά βελόνης βιοψίας έχουν </a:t>
            </a:r>
            <a:r>
              <a:rPr lang="el-GR" spc="300" dirty="0" smtClean="0">
                <a:solidFill>
                  <a:schemeClr val="bg1"/>
                </a:solidFill>
              </a:rPr>
              <a:t>σημανθεί</a:t>
            </a:r>
            <a:r>
              <a:rPr lang="el-GR" dirty="0" smtClean="0">
                <a:solidFill>
                  <a:schemeClr val="bg1"/>
                </a:solidFill>
              </a:rPr>
              <a:t> ανάλογα με την ακριβή  θέση </a:t>
            </a:r>
            <a:r>
              <a:rPr lang="el-GR" dirty="0" err="1" smtClean="0">
                <a:solidFill>
                  <a:schemeClr val="bg1"/>
                </a:solidFill>
              </a:rPr>
              <a:t>ιστοληψίας</a:t>
            </a:r>
            <a:r>
              <a:rPr lang="el-GR" dirty="0" smtClean="0">
                <a:solidFill>
                  <a:schemeClr val="bg1"/>
                </a:solidFill>
              </a:rPr>
              <a:t> τους από τον ουρολόγο ή εφόσον διακρίνονται διαφορετικά πρότυπα σε διάφορους ακέραιους κυλίνδρους του ίδιου φιαλιδίου, αναφέρεται το άθροισμα κατά </a:t>
            </a:r>
            <a:r>
              <a:rPr lang="en-US" dirty="0" smtClean="0">
                <a:solidFill>
                  <a:schemeClr val="bg1"/>
                </a:solidFill>
              </a:rPr>
              <a:t>Gleason (</a:t>
            </a:r>
            <a:r>
              <a:rPr lang="el-GR" dirty="0" smtClean="0">
                <a:solidFill>
                  <a:schemeClr val="bg1"/>
                </a:solidFill>
              </a:rPr>
              <a:t>διπλασιασμός του μοναδικού </a:t>
            </a:r>
            <a:r>
              <a:rPr lang="el-GR" dirty="0" err="1" smtClean="0">
                <a:solidFill>
                  <a:schemeClr val="bg1"/>
                </a:solidFill>
              </a:rPr>
              <a:t>ανευρισκόμενου</a:t>
            </a:r>
            <a:r>
              <a:rPr lang="el-GR" dirty="0" smtClean="0">
                <a:solidFill>
                  <a:schemeClr val="bg1"/>
                </a:solidFill>
              </a:rPr>
              <a:t> προτύπου ή άθροισμα</a:t>
            </a:r>
            <a:r>
              <a:rPr lang="el-GR" dirty="0" smtClean="0">
                <a:solidFill>
                  <a:schemeClr val="bg1"/>
                </a:solidFill>
                <a:effectLst>
                  <a:outerShdw blurRad="38100" dist="38100" dir="2700000" algn="tl">
                    <a:srgbClr val="000000">
                      <a:alpha val="43137"/>
                    </a:srgbClr>
                  </a:outerShdw>
                </a:effectLst>
              </a:rPr>
              <a:t> </a:t>
            </a:r>
            <a:r>
              <a:rPr lang="el-GR" u="sng" dirty="0" smtClean="0">
                <a:solidFill>
                  <a:schemeClr val="bg1"/>
                </a:solidFill>
                <a:effectLst>
                  <a:outerShdw blurRad="38100" dist="38100" dir="2700000" algn="tl">
                    <a:srgbClr val="000000">
                      <a:alpha val="43137"/>
                    </a:srgbClr>
                  </a:outerShdw>
                </a:effectLst>
              </a:rPr>
              <a:t>κατά σειρά</a:t>
            </a:r>
            <a:r>
              <a:rPr lang="el-GR" dirty="0" smtClean="0">
                <a:solidFill>
                  <a:schemeClr val="bg1"/>
                </a:solidFill>
              </a:rPr>
              <a:t> πρώτα του πρωτεύοντος και κατόπιν του δευτερεύοντος </a:t>
            </a:r>
            <a:r>
              <a:rPr lang="el-GR" dirty="0" err="1" smtClean="0">
                <a:solidFill>
                  <a:schemeClr val="bg1"/>
                </a:solidFill>
              </a:rPr>
              <a:t>ανευρισκόμενου</a:t>
            </a:r>
            <a:r>
              <a:rPr lang="el-GR" dirty="0" smtClean="0">
                <a:solidFill>
                  <a:schemeClr val="bg1"/>
                </a:solidFill>
              </a:rPr>
              <a:t> προτύπου)</a:t>
            </a:r>
            <a:r>
              <a:rPr lang="en-US" dirty="0" smtClean="0">
                <a:solidFill>
                  <a:schemeClr val="bg1"/>
                </a:solidFill>
              </a:rPr>
              <a:t> </a:t>
            </a:r>
            <a:r>
              <a:rPr lang="el-GR" spc="600" dirty="0" smtClean="0">
                <a:solidFill>
                  <a:schemeClr val="bg1"/>
                </a:solidFill>
              </a:rPr>
              <a:t>χωριστά για τον κάθε κύλινδρο</a:t>
            </a:r>
            <a:r>
              <a:rPr lang="el-GR" dirty="0" smtClean="0">
                <a:solidFill>
                  <a:schemeClr val="bg1"/>
                </a:solidFill>
              </a:rPr>
              <a:t>.  Σε κατακερματισμένους θετικούς κυλίνδρους αναφέρεται το συνολικό άθροισμα κατά </a:t>
            </a:r>
            <a:r>
              <a:rPr lang="en-US" dirty="0" smtClean="0">
                <a:solidFill>
                  <a:schemeClr val="bg1"/>
                </a:solidFill>
              </a:rPr>
              <a:t>Gleason</a:t>
            </a:r>
            <a:r>
              <a:rPr lang="el-GR" dirty="0" smtClean="0">
                <a:solidFill>
                  <a:schemeClr val="bg1"/>
                </a:solidFill>
              </a:rPr>
              <a:t>.</a:t>
            </a:r>
          </a:p>
          <a:p>
            <a:r>
              <a:rPr lang="el-GR" dirty="0" smtClean="0">
                <a:solidFill>
                  <a:schemeClr val="bg1"/>
                </a:solidFill>
              </a:rPr>
              <a:t>Σε κάθε περίπτωση</a:t>
            </a:r>
            <a:r>
              <a:rPr lang="en-US" dirty="0" smtClean="0">
                <a:solidFill>
                  <a:schemeClr val="bg1"/>
                </a:solidFill>
              </a:rPr>
              <a:t>,</a:t>
            </a:r>
            <a:r>
              <a:rPr lang="el-GR" dirty="0" smtClean="0">
                <a:solidFill>
                  <a:schemeClr val="bg1"/>
                </a:solidFill>
              </a:rPr>
              <a:t> το παρατηρούμενο υψηλότερης κακοήθειας πρότυπο πρέπει να αναφέρεται.</a:t>
            </a:r>
            <a:endParaRPr lang="el-GR"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857364"/>
          </a:xfrm>
        </p:spPr>
        <p:txBody>
          <a:bodyPr>
            <a:noAutofit/>
          </a:bodyPr>
          <a:lstStyle/>
          <a:p>
            <a:r>
              <a:rPr lang="el-GR" sz="3200" dirty="0" smtClean="0">
                <a:solidFill>
                  <a:schemeClr val="tx2">
                    <a:lumMod val="20000"/>
                    <a:lumOff val="80000"/>
                  </a:schemeClr>
                </a:solidFill>
              </a:rPr>
              <a:t>Η αδενική συγχώνευση ορίζεται ως η </a:t>
            </a:r>
            <a:r>
              <a:rPr lang="el-GR" sz="3200" b="1" dirty="0" smtClean="0">
                <a:solidFill>
                  <a:srgbClr val="FF0000"/>
                </a:solidFill>
              </a:rPr>
              <a:t>πλήρης απουσία </a:t>
            </a:r>
            <a:r>
              <a:rPr lang="el-GR" sz="3200" b="1" dirty="0" err="1" smtClean="0">
                <a:solidFill>
                  <a:srgbClr val="FF0000"/>
                </a:solidFill>
              </a:rPr>
              <a:t>στρωματικών</a:t>
            </a:r>
            <a:r>
              <a:rPr lang="el-GR" sz="3200" b="1" dirty="0" smtClean="0">
                <a:solidFill>
                  <a:srgbClr val="FF0000"/>
                </a:solidFill>
              </a:rPr>
              <a:t> ινών</a:t>
            </a:r>
            <a:r>
              <a:rPr lang="el-GR" sz="3200" dirty="0" smtClean="0">
                <a:solidFill>
                  <a:schemeClr val="tx2">
                    <a:lumMod val="20000"/>
                    <a:lumOff val="80000"/>
                  </a:schemeClr>
                </a:solidFill>
              </a:rPr>
              <a:t> μεταξύ </a:t>
            </a:r>
            <a:r>
              <a:rPr lang="el-GR" sz="3200" dirty="0" smtClean="0">
                <a:solidFill>
                  <a:srgbClr val="FF0000"/>
                </a:solidFill>
              </a:rPr>
              <a:t>τουλάχιστον </a:t>
            </a:r>
            <a:r>
              <a:rPr lang="el-GR" sz="3200" b="1" dirty="0" smtClean="0">
                <a:solidFill>
                  <a:srgbClr val="FF0000"/>
                </a:solidFill>
              </a:rPr>
              <a:t>δύο</a:t>
            </a:r>
            <a:r>
              <a:rPr lang="el-GR" sz="3200" dirty="0" smtClean="0">
                <a:solidFill>
                  <a:srgbClr val="FF0000"/>
                </a:solidFill>
              </a:rPr>
              <a:t> καρκινικών αδένων</a:t>
            </a:r>
            <a:r>
              <a:rPr lang="el-GR" sz="3200" dirty="0" smtClean="0">
                <a:solidFill>
                  <a:schemeClr val="tx2">
                    <a:lumMod val="20000"/>
                    <a:lumOff val="80000"/>
                  </a:schemeClr>
                </a:solidFill>
              </a:rPr>
              <a:t> και η ανίχνευση </a:t>
            </a:r>
            <a:r>
              <a:rPr lang="el-GR" sz="3200" b="1" dirty="0" smtClean="0">
                <a:solidFill>
                  <a:srgbClr val="FF0000"/>
                </a:solidFill>
              </a:rPr>
              <a:t>μιας γραμμής πυρήνων </a:t>
            </a:r>
            <a:r>
              <a:rPr lang="el-GR" sz="3200" dirty="0" smtClean="0">
                <a:solidFill>
                  <a:schemeClr val="tx2">
                    <a:lumMod val="20000"/>
                    <a:lumOff val="80000"/>
                  </a:schemeClr>
                </a:solidFill>
              </a:rPr>
              <a:t>στην περιοχή της συγχώνευσης.</a:t>
            </a:r>
            <a:endParaRPr lang="el-GR" sz="3200" dirty="0">
              <a:solidFill>
                <a:schemeClr val="tx2">
                  <a:lumMod val="20000"/>
                  <a:lumOff val="80000"/>
                </a:schemeClr>
              </a:solidFill>
            </a:endParaRPr>
          </a:p>
        </p:txBody>
      </p:sp>
      <p:pic>
        <p:nvPicPr>
          <p:cNvPr id="92162" name="Picture 2" descr="https://static-content.springer.com/image/art%3A10.1007%2Fs12253-011-9484-6/MediaObjects/12253_2011_9484_Fig1_HTML.gif"/>
          <p:cNvPicPr>
            <a:picLocks noChangeAspect="1" noChangeArrowheads="1"/>
          </p:cNvPicPr>
          <p:nvPr/>
        </p:nvPicPr>
        <p:blipFill>
          <a:blip r:embed="rId3" cstate="print"/>
          <a:srcRect/>
          <a:stretch>
            <a:fillRect/>
          </a:stretch>
        </p:blipFill>
        <p:spPr bwMode="auto">
          <a:xfrm>
            <a:off x="-642974" y="2071678"/>
            <a:ext cx="5241614" cy="4000528"/>
          </a:xfrm>
          <a:prstGeom prst="rect">
            <a:avLst/>
          </a:prstGeom>
          <a:noFill/>
        </p:spPr>
      </p:pic>
      <p:pic>
        <p:nvPicPr>
          <p:cNvPr id="92164" name="Picture 4" descr="https://static-content.springer.com/image/art%3A10.1007%2Fs12253-011-9484-6/MediaObjects/12253_2011_9484_Fig2_HTML.gif"/>
          <p:cNvPicPr>
            <a:picLocks noChangeAspect="1" noChangeArrowheads="1"/>
          </p:cNvPicPr>
          <p:nvPr/>
        </p:nvPicPr>
        <p:blipFill>
          <a:blip r:embed="rId4" cstate="print"/>
          <a:srcRect/>
          <a:stretch>
            <a:fillRect/>
          </a:stretch>
        </p:blipFill>
        <p:spPr bwMode="auto">
          <a:xfrm>
            <a:off x="4000496" y="2071678"/>
            <a:ext cx="5347507" cy="4000528"/>
          </a:xfrm>
          <a:prstGeom prst="rect">
            <a:avLst/>
          </a:prstGeom>
          <a:noFill/>
        </p:spPr>
      </p:pic>
      <p:sp>
        <p:nvSpPr>
          <p:cNvPr id="5" name="1 - Τίτλος"/>
          <p:cNvSpPr txBox="1">
            <a:spLocks/>
          </p:cNvSpPr>
          <p:nvPr/>
        </p:nvSpPr>
        <p:spPr>
          <a:xfrm>
            <a:off x="0" y="6000768"/>
            <a:ext cx="4000496" cy="857232"/>
          </a:xfrm>
          <a:prstGeom prst="rect">
            <a:avLst/>
          </a:prstGeom>
        </p:spPr>
        <p:txBody>
          <a:bodyPr vert="horz" lIns="91440" tIns="45720" rIns="91440" bIns="45720" rtlCol="0" anchor="ctr">
            <a:normAutofit fontScale="3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Αναγνωρίζονται  λεπτότατες </a:t>
            </a:r>
            <a:r>
              <a:rPr kumimoji="0" lang="el-GR" sz="4400" b="0" i="0" u="none" strike="noStrike" kern="1200" cap="none" spc="0" normalizeH="0" baseline="0" noProof="0" dirty="0" err="1" smtClean="0">
                <a:ln>
                  <a:noFill/>
                </a:ln>
                <a:solidFill>
                  <a:schemeClr val="tx2">
                    <a:lumMod val="20000"/>
                    <a:lumOff val="80000"/>
                  </a:schemeClr>
                </a:solidFill>
                <a:effectLst/>
                <a:uLnTx/>
                <a:uFillTx/>
                <a:latin typeface="+mj-lt"/>
                <a:ea typeface="+mj-ea"/>
                <a:cs typeface="+mj-cs"/>
              </a:rPr>
              <a:t>στρωματικές</a:t>
            </a:r>
            <a:r>
              <a:rPr kumimoji="0" lang="el-GR"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 ίνες ανάμεσα στους αδένες και δύο γραμμές πυρήνων. Δεν πρόκειται για συγχώνευση. </a:t>
            </a:r>
            <a:r>
              <a:rPr kumimoji="0" lang="en-US"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A</a:t>
            </a:r>
            <a:r>
              <a:rPr kumimoji="0" lang="el-GR" sz="4400" b="0" i="0" u="none" strike="noStrike" kern="1200" cap="none" spc="0" normalizeH="0" baseline="0" noProof="0" dirty="0" err="1" smtClean="0">
                <a:ln>
                  <a:noFill/>
                </a:ln>
                <a:solidFill>
                  <a:schemeClr val="tx2">
                    <a:lumMod val="20000"/>
                    <a:lumOff val="80000"/>
                  </a:schemeClr>
                </a:solidFill>
                <a:effectLst/>
                <a:uLnTx/>
                <a:uFillTx/>
                <a:latin typeface="+mj-lt"/>
                <a:ea typeface="+mj-ea"/>
                <a:cs typeface="+mj-cs"/>
              </a:rPr>
              <a:t>θροιστικός</a:t>
            </a:r>
            <a:r>
              <a:rPr kumimoji="0" lang="el-GR"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 βαθμός  κατά </a:t>
            </a:r>
            <a:r>
              <a:rPr kumimoji="0" lang="en-US"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Gleason 6 (</a:t>
            </a:r>
            <a:r>
              <a:rPr kumimoji="0" lang="en-US" sz="4400" b="0" i="0" u="none" strike="noStrike" kern="1200" cap="none" spc="0" normalizeH="0" baseline="0" noProof="0" dirty="0" smtClean="0">
                <a:ln>
                  <a:noFill/>
                </a:ln>
                <a:solidFill>
                  <a:schemeClr val="tx2">
                    <a:lumMod val="40000"/>
                    <a:lumOff val="60000"/>
                  </a:schemeClr>
                </a:solidFill>
                <a:effectLst/>
                <a:uLnTx/>
                <a:uFillTx/>
                <a:latin typeface="+mj-lt"/>
                <a:ea typeface="+mj-ea"/>
                <a:cs typeface="+mj-cs"/>
              </a:rPr>
              <a:t>3+3</a:t>
            </a:r>
            <a:r>
              <a:rPr kumimoji="0" lang="en-US"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a:t>
            </a:r>
            <a:endParaRPr kumimoji="0" lang="el-GR" sz="4400" b="0" i="0" u="none" strike="noStrike" kern="1200" cap="none" spc="0" normalizeH="0" baseline="0" noProof="0" dirty="0">
              <a:ln>
                <a:noFill/>
              </a:ln>
              <a:solidFill>
                <a:schemeClr val="tx2">
                  <a:lumMod val="20000"/>
                  <a:lumOff val="80000"/>
                </a:schemeClr>
              </a:solidFill>
              <a:effectLst/>
              <a:uLnTx/>
              <a:uFillTx/>
              <a:latin typeface="+mj-lt"/>
              <a:ea typeface="+mj-ea"/>
              <a:cs typeface="+mj-cs"/>
            </a:endParaRPr>
          </a:p>
        </p:txBody>
      </p:sp>
      <p:sp>
        <p:nvSpPr>
          <p:cNvPr id="6" name="1 - Τίτλος"/>
          <p:cNvSpPr txBox="1">
            <a:spLocks/>
          </p:cNvSpPr>
          <p:nvPr/>
        </p:nvSpPr>
        <p:spPr>
          <a:xfrm>
            <a:off x="4143372" y="6072206"/>
            <a:ext cx="5000628" cy="785794"/>
          </a:xfrm>
          <a:prstGeom prst="rect">
            <a:avLst/>
          </a:prstGeom>
        </p:spPr>
        <p:txBody>
          <a:bodyPr vert="horz" lIns="91440" tIns="45720" rIns="91440" bIns="45720" rtlCol="0" anchor="ctr">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Διακριτή εδώ η </a:t>
            </a:r>
            <a:r>
              <a:rPr kumimoji="0" lang="el-GR" sz="4400" b="0" i="0" u="none" strike="noStrike" kern="1200" cap="none" spc="0" normalizeH="0" noProof="0" dirty="0" smtClean="0">
                <a:ln>
                  <a:noFill/>
                </a:ln>
                <a:solidFill>
                  <a:schemeClr val="tx2">
                    <a:lumMod val="20000"/>
                    <a:lumOff val="80000"/>
                  </a:schemeClr>
                </a:solidFill>
                <a:effectLst/>
                <a:uLnTx/>
                <a:uFillTx/>
                <a:latin typeface="+mj-lt"/>
                <a:ea typeface="+mj-ea"/>
                <a:cs typeface="+mj-cs"/>
              </a:rPr>
              <a:t> </a:t>
            </a:r>
            <a:r>
              <a:rPr kumimoji="0" lang="el-GR" sz="4400" b="0" i="0" u="none" strike="noStrike" kern="1200" cap="none" spc="0" normalizeH="0" baseline="0" noProof="0" dirty="0" smtClean="0">
                <a:ln>
                  <a:noFill/>
                </a:ln>
                <a:solidFill>
                  <a:srgbClr val="FF0000"/>
                </a:solidFill>
                <a:effectLst/>
                <a:uLnTx/>
                <a:uFillTx/>
                <a:latin typeface="+mj-lt"/>
                <a:ea typeface="+mj-ea"/>
                <a:cs typeface="+mj-cs"/>
              </a:rPr>
              <a:t>συγχώνευση</a:t>
            </a:r>
            <a:r>
              <a:rPr kumimoji="0" lang="el-GR"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 </a:t>
            </a:r>
            <a:r>
              <a:rPr kumimoji="0" lang="en-US"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A</a:t>
            </a:r>
            <a:r>
              <a:rPr kumimoji="0" lang="el-GR" sz="4400" b="0" i="0" u="none" strike="noStrike" kern="1200" cap="none" spc="0" normalizeH="0" baseline="0" noProof="0" dirty="0" err="1" smtClean="0">
                <a:ln>
                  <a:noFill/>
                </a:ln>
                <a:solidFill>
                  <a:schemeClr val="tx2">
                    <a:lumMod val="20000"/>
                    <a:lumOff val="80000"/>
                  </a:schemeClr>
                </a:solidFill>
                <a:effectLst/>
                <a:uLnTx/>
                <a:uFillTx/>
                <a:latin typeface="+mj-lt"/>
                <a:ea typeface="+mj-ea"/>
                <a:cs typeface="+mj-cs"/>
              </a:rPr>
              <a:t>θροιστικός</a:t>
            </a:r>
            <a:r>
              <a:rPr kumimoji="0" lang="el-GR"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 βαθμός  κατά </a:t>
            </a:r>
            <a:r>
              <a:rPr kumimoji="0" lang="en-US"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Gleason </a:t>
            </a:r>
            <a:r>
              <a:rPr kumimoji="0" lang="el-GR"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7</a:t>
            </a:r>
            <a:r>
              <a:rPr kumimoji="0" lang="en-US"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 (</a:t>
            </a:r>
            <a:r>
              <a:rPr kumimoji="0" lang="en-US" sz="4400" b="1" i="0" u="none" strike="noStrike" kern="1200" cap="none" spc="0" normalizeH="0" baseline="0" noProof="0" dirty="0" smtClean="0">
                <a:ln>
                  <a:noFill/>
                </a:ln>
                <a:solidFill>
                  <a:schemeClr val="tx2">
                    <a:lumMod val="40000"/>
                    <a:lumOff val="60000"/>
                  </a:schemeClr>
                </a:solidFill>
                <a:effectLst/>
                <a:uLnTx/>
                <a:uFillTx/>
                <a:latin typeface="+mj-lt"/>
                <a:ea typeface="+mj-ea"/>
                <a:cs typeface="+mj-cs"/>
              </a:rPr>
              <a:t>3</a:t>
            </a:r>
            <a:r>
              <a:rPr kumimoji="0" lang="en-US"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a:t>
            </a:r>
            <a:r>
              <a:rPr kumimoji="0" lang="el-GR" sz="4400" b="0" i="0" u="none" strike="noStrike" kern="1200" cap="none" spc="0" normalizeH="0" baseline="0" noProof="0" dirty="0" smtClean="0">
                <a:ln>
                  <a:noFill/>
                </a:ln>
                <a:solidFill>
                  <a:srgbClr val="FF0000"/>
                </a:solidFill>
                <a:effectLst/>
                <a:uLnTx/>
                <a:uFillTx/>
                <a:latin typeface="+mj-lt"/>
                <a:ea typeface="+mj-ea"/>
                <a:cs typeface="+mj-cs"/>
              </a:rPr>
              <a:t>4</a:t>
            </a:r>
            <a:r>
              <a:rPr kumimoji="0" lang="en-US" sz="4400" b="0" i="0" u="none" strike="noStrike" kern="1200" cap="none" spc="0" normalizeH="0" baseline="0" noProof="0" dirty="0" smtClean="0">
                <a:ln>
                  <a:noFill/>
                </a:ln>
                <a:solidFill>
                  <a:schemeClr val="tx2">
                    <a:lumMod val="20000"/>
                    <a:lumOff val="80000"/>
                  </a:schemeClr>
                </a:solidFill>
                <a:effectLst/>
                <a:uLnTx/>
                <a:uFillTx/>
                <a:latin typeface="+mj-lt"/>
                <a:ea typeface="+mj-ea"/>
                <a:cs typeface="+mj-cs"/>
              </a:rPr>
              <a:t>).</a:t>
            </a:r>
            <a:endParaRPr kumimoji="0" lang="el-GR" sz="4400" b="0" i="0" u="none" strike="noStrike" kern="1200" cap="none" spc="0" normalizeH="0" baseline="0" noProof="0" dirty="0">
              <a:ln>
                <a:noFill/>
              </a:ln>
              <a:solidFill>
                <a:schemeClr val="tx2">
                  <a:lumMod val="20000"/>
                  <a:lumOff val="80000"/>
                </a:schemeClr>
              </a:solidFill>
              <a:effectLst/>
              <a:uLnTx/>
              <a:uFillTx/>
              <a:latin typeface="+mj-lt"/>
              <a:ea typeface="+mj-ea"/>
              <a:cs typeface="+mj-cs"/>
            </a:endParaRPr>
          </a:p>
        </p:txBody>
      </p:sp>
      <p:sp>
        <p:nvSpPr>
          <p:cNvPr id="7" name="6 - Βέλος προς τα κάτω"/>
          <p:cNvSpPr/>
          <p:nvPr/>
        </p:nvSpPr>
        <p:spPr>
          <a:xfrm rot="2923706">
            <a:off x="2750854" y="3303343"/>
            <a:ext cx="220884" cy="386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Βέλος προς τα κάτω"/>
          <p:cNvSpPr/>
          <p:nvPr/>
        </p:nvSpPr>
        <p:spPr>
          <a:xfrm rot="2923706">
            <a:off x="3536670" y="4374914"/>
            <a:ext cx="220884" cy="386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inkTgt spid="_x0000_s92165"/>
                                        </p:tgtEl>
                                        <p:attrNameLst>
                                          <p:attrName>style.visibility</p:attrName>
                                        </p:attrNameLst>
                                      </p:cBhvr>
                                      <p:to>
                                        <p:strVal val="visible"/>
                                      </p:to>
                                    </p:set>
                                    <p:animEffect transition="in" filter="wipe(down)">
                                      <p:cBhvr>
                                        <p:cTn id="22" dur="500"/>
                                        <p:tgtEl>
                                          <p:inkTgt spid="_x0000_s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900"/>
            <a:ext cx="9144000" cy="2714644"/>
          </a:xfrm>
        </p:spPr>
        <p:txBody>
          <a:bodyPr>
            <a:normAutofit/>
          </a:bodyPr>
          <a:lstStyle/>
          <a:p>
            <a:r>
              <a:rPr lang="el-GR" sz="2400" dirty="0" smtClean="0">
                <a:solidFill>
                  <a:schemeClr val="tx2">
                    <a:lumMod val="20000"/>
                    <a:lumOff val="80000"/>
                  </a:schemeClr>
                </a:solidFill>
              </a:rPr>
              <a:t>Εμφανώς συγχωνευμένοι, ατελώς αφοριζόμενοι αδένες προτύπου </a:t>
            </a:r>
            <a:r>
              <a:rPr lang="el-GR" sz="2400" dirty="0" smtClean="0">
                <a:solidFill>
                  <a:srgbClr val="FF0000"/>
                </a:solidFill>
              </a:rPr>
              <a:t>4</a:t>
            </a:r>
            <a:r>
              <a:rPr lang="el-GR" sz="2400" dirty="0" smtClean="0">
                <a:solidFill>
                  <a:schemeClr val="tx2">
                    <a:lumMod val="20000"/>
                    <a:lumOff val="80000"/>
                  </a:schemeClr>
                </a:solidFill>
              </a:rPr>
              <a:t>.</a:t>
            </a:r>
            <a:br>
              <a:rPr lang="el-GR" sz="2400" dirty="0" smtClean="0">
                <a:solidFill>
                  <a:schemeClr val="tx2">
                    <a:lumMod val="20000"/>
                    <a:lumOff val="80000"/>
                  </a:schemeClr>
                </a:solidFill>
              </a:rPr>
            </a:br>
            <a:r>
              <a:rPr lang="el-GR" sz="2400" dirty="0" smtClean="0">
                <a:solidFill>
                  <a:schemeClr val="tx2">
                    <a:lumMod val="20000"/>
                    <a:lumOff val="80000"/>
                  </a:schemeClr>
                </a:solidFill>
              </a:rPr>
              <a:t>Συνυπάρχει πρότυπο </a:t>
            </a:r>
            <a:r>
              <a:rPr lang="el-GR" sz="2400" dirty="0" smtClean="0">
                <a:solidFill>
                  <a:schemeClr val="tx2">
                    <a:lumMod val="40000"/>
                    <a:lumOff val="60000"/>
                  </a:schemeClr>
                </a:solidFill>
              </a:rPr>
              <a:t>3</a:t>
            </a:r>
            <a:r>
              <a:rPr lang="el-GR" sz="2400" dirty="0" smtClean="0">
                <a:solidFill>
                  <a:schemeClr val="tx2">
                    <a:lumMod val="20000"/>
                    <a:lumOff val="80000"/>
                  </a:schemeClr>
                </a:solidFill>
              </a:rPr>
              <a:t>, εδώ ως δευτερεύον.</a:t>
            </a:r>
            <a:r>
              <a:rPr lang="el-GR" sz="2400" b="1" u="sng" spc="600" dirty="0" smtClean="0">
                <a:solidFill>
                  <a:schemeClr val="accent6">
                    <a:lumMod val="20000"/>
                    <a:lumOff val="80000"/>
                  </a:schemeClr>
                </a:solidFill>
                <a:effectLst>
                  <a:outerShdw blurRad="38100" dist="38100" dir="2700000" algn="tl">
                    <a:srgbClr val="000000">
                      <a:alpha val="43137"/>
                    </a:srgbClr>
                  </a:outerShdw>
                </a:effectLst>
              </a:rPr>
              <a:t> </a:t>
            </a:r>
            <a:br>
              <a:rPr lang="el-GR" sz="2400" b="1" u="sng" spc="600" dirty="0" smtClean="0">
                <a:solidFill>
                  <a:schemeClr val="accent6">
                    <a:lumMod val="20000"/>
                    <a:lumOff val="80000"/>
                  </a:schemeClr>
                </a:solidFill>
                <a:effectLst>
                  <a:outerShdw blurRad="38100" dist="38100" dir="2700000" algn="tl">
                    <a:srgbClr val="000000">
                      <a:alpha val="43137"/>
                    </a:srgbClr>
                  </a:outerShdw>
                </a:effectLst>
              </a:rPr>
            </a:br>
            <a:r>
              <a:rPr lang="el-GR" sz="2400" b="1" u="sng" spc="600" dirty="0" smtClean="0">
                <a:solidFill>
                  <a:schemeClr val="accent6">
                    <a:lumMod val="20000"/>
                    <a:lumOff val="80000"/>
                  </a:schemeClr>
                </a:solidFill>
                <a:effectLst>
                  <a:outerShdw blurRad="38100" dist="38100" dir="2700000" algn="tl">
                    <a:srgbClr val="000000">
                      <a:alpha val="43137"/>
                    </a:srgbClr>
                  </a:outerShdw>
                </a:effectLst>
              </a:rPr>
              <a:t>Αθροιστικός βαθμός κακοήθειας  </a:t>
            </a:r>
            <a:r>
              <a:rPr lang="el-GR" sz="2400" b="1" u="sng" spc="600" dirty="0" smtClean="0">
                <a:solidFill>
                  <a:srgbClr val="FF0000"/>
                </a:solidFill>
                <a:effectLst>
                  <a:outerShdw blurRad="38100" dist="38100" dir="2700000" algn="tl">
                    <a:srgbClr val="000000">
                      <a:alpha val="43137"/>
                    </a:srgbClr>
                  </a:outerShdw>
                </a:effectLst>
              </a:rPr>
              <a:t>4</a:t>
            </a:r>
            <a:r>
              <a:rPr lang="el-GR" sz="2400" b="1" u="sng" spc="600" dirty="0" smtClean="0">
                <a:solidFill>
                  <a:schemeClr val="accent6">
                    <a:lumMod val="20000"/>
                    <a:lumOff val="80000"/>
                  </a:schemeClr>
                </a:solidFill>
                <a:effectLst>
                  <a:outerShdw blurRad="38100" dist="38100" dir="2700000" algn="tl">
                    <a:srgbClr val="000000">
                      <a:alpha val="43137"/>
                    </a:srgbClr>
                  </a:outerShdw>
                </a:effectLst>
              </a:rPr>
              <a:t>+</a:t>
            </a:r>
            <a:r>
              <a:rPr lang="el-GR" sz="2400" b="1" u="sng" spc="600" dirty="0" smtClean="0">
                <a:solidFill>
                  <a:schemeClr val="tx2">
                    <a:lumMod val="40000"/>
                    <a:lumOff val="60000"/>
                  </a:schemeClr>
                </a:solidFill>
              </a:rPr>
              <a:t>3</a:t>
            </a:r>
            <a:r>
              <a:rPr lang="el-GR" sz="2400" b="1" u="sng" spc="600" dirty="0" smtClean="0">
                <a:solidFill>
                  <a:schemeClr val="accent6">
                    <a:lumMod val="20000"/>
                    <a:lumOff val="80000"/>
                  </a:schemeClr>
                </a:solidFill>
                <a:effectLst>
                  <a:outerShdw blurRad="38100" dist="38100" dir="2700000" algn="tl">
                    <a:srgbClr val="000000">
                      <a:alpha val="43137"/>
                    </a:srgbClr>
                  </a:outerShdw>
                </a:effectLst>
              </a:rPr>
              <a:t>=7 </a:t>
            </a:r>
            <a:r>
              <a:rPr lang="el-GR" sz="2400" b="1" spc="600" dirty="0" smtClean="0"/>
              <a:t/>
            </a:r>
            <a:br>
              <a:rPr lang="el-GR" sz="2400" b="1" spc="600" dirty="0" smtClean="0"/>
            </a:br>
            <a:r>
              <a:rPr lang="el-GR" sz="2400" dirty="0" smtClean="0">
                <a:solidFill>
                  <a:schemeClr val="tx2">
                    <a:lumMod val="20000"/>
                    <a:lumOff val="80000"/>
                  </a:schemeClr>
                </a:solidFill>
              </a:rPr>
              <a:t/>
            </a:r>
            <a:br>
              <a:rPr lang="el-GR" sz="2400" dirty="0" smtClean="0">
                <a:solidFill>
                  <a:schemeClr val="tx2">
                    <a:lumMod val="20000"/>
                    <a:lumOff val="80000"/>
                  </a:schemeClr>
                </a:solidFill>
              </a:rPr>
            </a:br>
            <a:endParaRPr lang="el-GR" sz="2400" dirty="0">
              <a:solidFill>
                <a:schemeClr val="tx2">
                  <a:lumMod val="20000"/>
                  <a:lumOff val="80000"/>
                </a:schemeClr>
              </a:solidFill>
            </a:endParaRPr>
          </a:p>
        </p:txBody>
      </p:sp>
      <p:pic>
        <p:nvPicPr>
          <p:cNvPr id="4" name="Content Placeholder 3" descr="p24g4c"/>
          <p:cNvPicPr>
            <a:picLocks noGrp="1" noChangeAspect="1" noChangeArrowheads="1"/>
          </p:cNvPicPr>
          <p:nvPr>
            <p:ph idx="1"/>
          </p:nvPr>
        </p:nvPicPr>
        <p:blipFill>
          <a:blip r:embed="rId2" cstate="print"/>
          <a:srcRect/>
          <a:stretch>
            <a:fillRect/>
          </a:stretch>
        </p:blipFill>
        <p:spPr bwMode="auto">
          <a:xfrm>
            <a:off x="928662" y="1500174"/>
            <a:ext cx="7286676" cy="5173540"/>
          </a:xfrm>
          <a:prstGeom prst="rect">
            <a:avLst/>
          </a:prstGeom>
          <a:noFill/>
          <a:ln w="9525">
            <a:noFill/>
            <a:miter lim="800000"/>
            <a:headEnd/>
            <a:tailEnd/>
          </a:ln>
        </p:spPr>
      </p:pic>
      <p:sp>
        <p:nvSpPr>
          <p:cNvPr id="5" name="1 - Τίτλος"/>
          <p:cNvSpPr txBox="1">
            <a:spLocks/>
          </p:cNvSpPr>
          <p:nvPr/>
        </p:nvSpPr>
        <p:spPr>
          <a:xfrm>
            <a:off x="5000628" y="3857628"/>
            <a:ext cx="2714644" cy="200026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Πρότυπο</a:t>
            </a:r>
            <a:r>
              <a:rPr kumimoji="0" lang="el-GR" sz="4400" b="1" i="0" u="none" strike="noStrike" kern="1200" cap="none" spc="0" normalizeH="0" baseline="0" noProof="0" dirty="0" smtClean="0">
                <a:ln>
                  <a:noFill/>
                </a:ln>
                <a:solidFill>
                  <a:schemeClr val="tx2">
                    <a:lumMod val="60000"/>
                    <a:lumOff val="40000"/>
                  </a:schemeClr>
                </a:solidFill>
                <a:effectLst>
                  <a:outerShdw blurRad="38100" dist="38100" dir="2700000" algn="tl">
                    <a:srgbClr val="000000">
                      <a:alpha val="43137"/>
                    </a:srgbClr>
                  </a:outerShdw>
                </a:effectLst>
                <a:uLnTx/>
                <a:uFillTx/>
                <a:latin typeface="+mj-lt"/>
                <a:ea typeface="+mj-ea"/>
                <a:cs typeface="+mj-cs"/>
              </a:rPr>
              <a:t> </a:t>
            </a:r>
            <a:r>
              <a:rPr kumimoji="0" lang="el-GR"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4</a:t>
            </a:r>
            <a:endParaRPr kumimoji="0" lang="el-GR"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6" name="1 - Τίτλος"/>
          <p:cNvSpPr txBox="1">
            <a:spLocks/>
          </p:cNvSpPr>
          <p:nvPr/>
        </p:nvSpPr>
        <p:spPr>
          <a:xfrm>
            <a:off x="1214414" y="4010028"/>
            <a:ext cx="3500462" cy="200026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2">
                    <a:lumMod val="60000"/>
                    <a:lumOff val="40000"/>
                  </a:schemeClr>
                </a:solidFill>
                <a:effectLst>
                  <a:outerShdw blurRad="38100" dist="38100" dir="2700000" algn="tl">
                    <a:srgbClr val="000000">
                      <a:alpha val="43137"/>
                    </a:srgbClr>
                  </a:outerShdw>
                </a:effectLst>
                <a:uLnTx/>
                <a:uFillTx/>
                <a:latin typeface="+mj-lt"/>
                <a:ea typeface="+mj-ea"/>
                <a:cs typeface="+mj-cs"/>
              </a:rPr>
              <a:t>Πρότυπο 3</a:t>
            </a:r>
            <a:endParaRPr kumimoji="0" lang="el-GR" sz="4400" b="1" i="0" u="none" strike="noStrike" kern="1200" cap="none" spc="0" normalizeH="0" baseline="0" noProof="0" dirty="0">
              <a:ln>
                <a:noFill/>
              </a:ln>
              <a:solidFill>
                <a:schemeClr val="tx2">
                  <a:lumMod val="60000"/>
                  <a:lumOff val="40000"/>
                </a:schemeClr>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356"/>
            <a:ext cx="9144000" cy="703282"/>
          </a:xfrm>
        </p:spPr>
        <p:txBody>
          <a:bodyPr>
            <a:noAutofit/>
          </a:bodyPr>
          <a:lstStyle/>
          <a:p>
            <a:r>
              <a:rPr lang="el-GR" sz="2000" dirty="0" smtClean="0">
                <a:solidFill>
                  <a:schemeClr val="tx2">
                    <a:lumMod val="20000"/>
                    <a:lumOff val="80000"/>
                  </a:schemeClr>
                </a:solidFill>
              </a:rPr>
              <a:t>Στο πρότυπο </a:t>
            </a:r>
            <a:r>
              <a:rPr lang="el-GR" sz="2000" dirty="0" smtClean="0">
                <a:solidFill>
                  <a:srgbClr val="FF0000"/>
                </a:solidFill>
              </a:rPr>
              <a:t>4</a:t>
            </a:r>
            <a:r>
              <a:rPr lang="el-GR" sz="2000" dirty="0" smtClean="0">
                <a:solidFill>
                  <a:schemeClr val="tx2">
                    <a:lumMod val="20000"/>
                    <a:lumOff val="80000"/>
                  </a:schemeClr>
                </a:solidFill>
              </a:rPr>
              <a:t> οι καρκινικοί αδένες κατά κανόνα δεν είναι πλέον μεμονωμένοι ή διακριτοί , όπως συμβαίνει στα πρότυπα 1-</a:t>
            </a:r>
            <a:r>
              <a:rPr lang="el-GR" sz="2000" dirty="0" smtClean="0">
                <a:solidFill>
                  <a:schemeClr val="tx2">
                    <a:lumMod val="40000"/>
                    <a:lumOff val="60000"/>
                  </a:schemeClr>
                </a:solidFill>
              </a:rPr>
              <a:t>3</a:t>
            </a:r>
            <a:r>
              <a:rPr lang="el-GR" sz="2000" dirty="0" smtClean="0">
                <a:solidFill>
                  <a:schemeClr val="tx2">
                    <a:lumMod val="20000"/>
                    <a:lumOff val="80000"/>
                  </a:schemeClr>
                </a:solidFill>
              </a:rPr>
              <a:t>. Μοιάζουν συγχωνευμένοι, ασαφώς αφοριζόμενοι  και μη διαχωριζόμενοι πλήρως από συνδετικό υπόστρωμα, με μόνο εστιακή παρουσία αυλών, ή συγκροτούν ηθμοειδείς σχηματισμούς.</a:t>
            </a:r>
            <a:br>
              <a:rPr lang="el-GR" sz="2000" dirty="0" smtClean="0">
                <a:solidFill>
                  <a:schemeClr val="tx2">
                    <a:lumMod val="20000"/>
                    <a:lumOff val="80000"/>
                  </a:schemeClr>
                </a:solidFill>
              </a:rPr>
            </a:br>
            <a:r>
              <a:rPr lang="el-GR" sz="2000" dirty="0" smtClean="0">
                <a:solidFill>
                  <a:schemeClr val="tx2">
                    <a:lumMod val="20000"/>
                    <a:lumOff val="80000"/>
                  </a:schemeClr>
                </a:solidFill>
              </a:rPr>
              <a:t/>
            </a:r>
            <a:br>
              <a:rPr lang="el-GR" sz="2000" dirty="0" smtClean="0">
                <a:solidFill>
                  <a:schemeClr val="tx2">
                    <a:lumMod val="20000"/>
                    <a:lumOff val="80000"/>
                  </a:schemeClr>
                </a:solidFill>
              </a:rPr>
            </a:br>
            <a:r>
              <a:rPr lang="el-GR" sz="2000" u="sng" dirty="0" smtClean="0">
                <a:solidFill>
                  <a:schemeClr val="accent6">
                    <a:lumMod val="20000"/>
                    <a:lumOff val="80000"/>
                  </a:schemeClr>
                </a:solidFill>
                <a:effectLst>
                  <a:outerShdw blurRad="38100" dist="38100" dir="2700000" algn="tl">
                    <a:srgbClr val="000000">
                      <a:alpha val="43137"/>
                    </a:srgbClr>
                  </a:outerShdw>
                </a:effectLst>
              </a:rPr>
              <a:t> </a:t>
            </a:r>
            <a:r>
              <a:rPr lang="el-GR" sz="2000" dirty="0" smtClean="0">
                <a:solidFill>
                  <a:schemeClr val="tx2">
                    <a:lumMod val="20000"/>
                    <a:lumOff val="80000"/>
                  </a:schemeClr>
                </a:solidFill>
              </a:rPr>
              <a:t/>
            </a:r>
            <a:br>
              <a:rPr lang="el-GR" sz="2000" dirty="0" smtClean="0">
                <a:solidFill>
                  <a:schemeClr val="tx2">
                    <a:lumMod val="20000"/>
                    <a:lumOff val="80000"/>
                  </a:schemeClr>
                </a:solidFill>
              </a:rPr>
            </a:br>
            <a:endParaRPr lang="el-GR" sz="2000" dirty="0">
              <a:solidFill>
                <a:schemeClr val="tx2">
                  <a:lumMod val="20000"/>
                  <a:lumOff val="80000"/>
                </a:schemeClr>
              </a:solidFill>
            </a:endParaRPr>
          </a:p>
        </p:txBody>
      </p:sp>
      <p:pic>
        <p:nvPicPr>
          <p:cNvPr id="4" name="Content Placeholder 3" descr="p22g4a"/>
          <p:cNvPicPr>
            <a:picLocks noGrp="1" noChangeAspect="1" noChangeArrowheads="1"/>
          </p:cNvPicPr>
          <p:nvPr>
            <p:ph idx="1"/>
          </p:nvPr>
        </p:nvPicPr>
        <p:blipFill>
          <a:blip r:embed="rId3" cstate="print"/>
          <a:srcRect/>
          <a:stretch>
            <a:fillRect/>
          </a:stretch>
        </p:blipFill>
        <p:spPr bwMode="auto">
          <a:xfrm>
            <a:off x="928662" y="1285860"/>
            <a:ext cx="7358114" cy="5224261"/>
          </a:xfrm>
          <a:prstGeom prst="rect">
            <a:avLst/>
          </a:prstGeom>
          <a:noFill/>
          <a:ln w="9525">
            <a:noFill/>
            <a:miter lim="800000"/>
            <a:headEnd/>
            <a:tailEnd/>
          </a:ln>
        </p:spPr>
      </p:pic>
      <p:sp>
        <p:nvSpPr>
          <p:cNvPr id="6" name="5 - Ορθογώνιο"/>
          <p:cNvSpPr/>
          <p:nvPr/>
        </p:nvSpPr>
        <p:spPr>
          <a:xfrm>
            <a:off x="0" y="6429396"/>
            <a:ext cx="9144000" cy="400110"/>
          </a:xfrm>
          <a:prstGeom prst="rect">
            <a:avLst/>
          </a:prstGeom>
        </p:spPr>
        <p:txBody>
          <a:bodyPr wrap="square">
            <a:spAutoFit/>
          </a:bodyPr>
          <a:lstStyle/>
          <a:p>
            <a:pPr algn="ctr"/>
            <a:r>
              <a:rPr lang="el-GR" sz="2000" b="1" u="sng" spc="600" dirty="0" smtClean="0">
                <a:solidFill>
                  <a:schemeClr val="accent6">
                    <a:lumMod val="20000"/>
                    <a:lumOff val="80000"/>
                  </a:schemeClr>
                </a:solidFill>
                <a:effectLst>
                  <a:outerShdw blurRad="38100" dist="38100" dir="2700000" algn="tl">
                    <a:srgbClr val="000000">
                      <a:alpha val="43137"/>
                    </a:srgbClr>
                  </a:outerShdw>
                </a:effectLst>
              </a:rPr>
              <a:t>Αθροιστικός βαθμός κακοήθειας  </a:t>
            </a:r>
            <a:r>
              <a:rPr lang="el-GR" sz="2000" b="1" u="sng" spc="600" dirty="0" smtClean="0">
                <a:solidFill>
                  <a:srgbClr val="FF0000"/>
                </a:solidFill>
                <a:effectLst>
                  <a:outerShdw blurRad="38100" dist="38100" dir="2700000" algn="tl">
                    <a:srgbClr val="000000">
                      <a:alpha val="43137"/>
                    </a:srgbClr>
                  </a:outerShdw>
                </a:effectLst>
              </a:rPr>
              <a:t>4</a:t>
            </a:r>
            <a:r>
              <a:rPr lang="el-GR" sz="2000" b="1" u="sng" spc="600" dirty="0" smtClean="0">
                <a:solidFill>
                  <a:schemeClr val="accent6">
                    <a:lumMod val="20000"/>
                    <a:lumOff val="80000"/>
                  </a:schemeClr>
                </a:solidFill>
                <a:effectLst>
                  <a:outerShdw blurRad="38100" dist="38100" dir="2700000" algn="tl">
                    <a:srgbClr val="000000">
                      <a:alpha val="43137"/>
                    </a:srgbClr>
                  </a:outerShdw>
                </a:effectLst>
              </a:rPr>
              <a:t>+</a:t>
            </a:r>
            <a:r>
              <a:rPr lang="el-GR" sz="2000" b="1" u="sng" spc="600" dirty="0" smtClean="0">
                <a:solidFill>
                  <a:schemeClr val="tx2">
                    <a:lumMod val="40000"/>
                    <a:lumOff val="60000"/>
                  </a:schemeClr>
                </a:solidFill>
              </a:rPr>
              <a:t>3</a:t>
            </a:r>
            <a:r>
              <a:rPr lang="el-GR" sz="2000" b="1" u="sng" spc="600" dirty="0" smtClean="0">
                <a:solidFill>
                  <a:schemeClr val="accent6">
                    <a:lumMod val="20000"/>
                    <a:lumOff val="80000"/>
                  </a:schemeClr>
                </a:solidFill>
                <a:effectLst>
                  <a:outerShdw blurRad="38100" dist="38100" dir="2700000" algn="tl">
                    <a:srgbClr val="000000">
                      <a:alpha val="43137"/>
                    </a:srgbClr>
                  </a:outerShdw>
                </a:effectLst>
              </a:rPr>
              <a:t>=7 </a:t>
            </a:r>
            <a:endParaRPr lang="el-GR" sz="2000" b="1" spc="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inkTgt spid="_x0000_s22531"/>
                                        </p:tgtEl>
                                        <p:attrNameLst>
                                          <p:attrName>style.visibility</p:attrName>
                                        </p:attrNameLst>
                                      </p:cBhvr>
                                      <p:to>
                                        <p:strVal val="visible"/>
                                      </p:to>
                                    </p:set>
                                    <p:animEffect transition="in" filter="wipe(down)">
                                      <p:cBhvr>
                                        <p:cTn id="12" dur="500"/>
                                        <p:tgtEl>
                                          <p:inkTgt spid="_x0000_s22531"/>
                                        </p:tgtEl>
                                      </p:cBhvr>
                                    </p:animEffect>
                                  </p:childTnLst>
                                </p:cTn>
                              </p:par>
                              <p:par>
                                <p:cTn id="13" presetID="22" presetClass="entr" presetSubtype="4" fill="hold" nodeType="withEffect">
                                  <p:stCondLst>
                                    <p:cond delay="0"/>
                                  </p:stCondLst>
                                  <p:childTnLst>
                                    <p:set>
                                      <p:cBhvr>
                                        <p:cTn id="14" dur="1" fill="hold">
                                          <p:stCondLst>
                                            <p:cond delay="0"/>
                                          </p:stCondLst>
                                        </p:cTn>
                                        <p:tgtEl>
                                          <p:inkTgt spid="_x0000_s22530"/>
                                        </p:tgtEl>
                                        <p:attrNameLst>
                                          <p:attrName>style.visibility</p:attrName>
                                        </p:attrNameLst>
                                      </p:cBhvr>
                                      <p:to>
                                        <p:strVal val="visible"/>
                                      </p:to>
                                    </p:set>
                                    <p:animEffect transition="in" filter="wipe(down)">
                                      <p:cBhvr>
                                        <p:cTn id="15" dur="500"/>
                                        <p:tgtEl>
                                          <p:inkTgt spid="_x0000_s225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00306"/>
          </a:xfrm>
        </p:spPr>
        <p:txBody>
          <a:bodyPr>
            <a:normAutofit/>
          </a:bodyPr>
          <a:lstStyle/>
          <a:p>
            <a:r>
              <a:rPr lang="el-GR" sz="2000" dirty="0" smtClean="0">
                <a:solidFill>
                  <a:schemeClr val="bg1"/>
                </a:solidFill>
              </a:rPr>
              <a:t>Οι περινευριδιακές διηθήσεις (αρ.) και η βλεννώδης ινοπλασία (μεσαία εικ.) (αμφότερα παθογνωμονικά χαρακτηριστικά του προστατικού καρκίνου) εντάσσονται στο πρότυπο </a:t>
            </a:r>
            <a:r>
              <a:rPr lang="el-GR" sz="2000" dirty="0" smtClean="0">
                <a:solidFill>
                  <a:srgbClr val="FF0000"/>
                </a:solidFill>
              </a:rPr>
              <a:t>4</a:t>
            </a:r>
            <a:r>
              <a:rPr lang="el-GR" sz="2000" dirty="0" smtClean="0">
                <a:solidFill>
                  <a:schemeClr val="bg1"/>
                </a:solidFill>
              </a:rPr>
              <a:t>, </a:t>
            </a:r>
            <a:r>
              <a:rPr lang="el-GR" sz="2000" b="1" dirty="0" smtClean="0">
                <a:solidFill>
                  <a:srgbClr val="FF0000"/>
                </a:solidFill>
              </a:rPr>
              <a:t>μόνο</a:t>
            </a:r>
            <a:r>
              <a:rPr lang="el-GR" sz="2000" dirty="0" smtClean="0">
                <a:solidFill>
                  <a:schemeClr val="bg1"/>
                </a:solidFill>
              </a:rPr>
              <a:t> όταν προσλαμβάνουν καταφανώς ηθμοειδή διαμόρφωση, </a:t>
            </a:r>
            <a:br>
              <a:rPr lang="el-GR" sz="2000" dirty="0" smtClean="0">
                <a:solidFill>
                  <a:schemeClr val="bg1"/>
                </a:solidFill>
              </a:rPr>
            </a:br>
            <a:r>
              <a:rPr lang="el-GR" sz="2000" dirty="0" smtClean="0">
                <a:solidFill>
                  <a:schemeClr val="bg1"/>
                </a:solidFill>
              </a:rPr>
              <a:t>άρα όχι εν προκειμένω.</a:t>
            </a:r>
            <a:br>
              <a:rPr lang="el-GR" sz="2000" dirty="0" smtClean="0">
                <a:solidFill>
                  <a:schemeClr val="bg1"/>
                </a:solidFill>
              </a:rPr>
            </a:br>
            <a:r>
              <a:rPr lang="el-GR" sz="2000" dirty="0" smtClean="0">
                <a:solidFill>
                  <a:schemeClr val="bg1"/>
                </a:solidFill>
              </a:rPr>
              <a:t>Απεναντίας, οι σπειραματοειδείς δομές ( δεξ.)  ( άλλο παθογνωμονικό χαρακτηριστικό προστατικού καρκίνου) ανήκουν εξ ορισμού, ως ηθμοειδείς δομές, στο πρότυπο </a:t>
            </a:r>
            <a:r>
              <a:rPr lang="el-GR" sz="2000" dirty="0" smtClean="0">
                <a:solidFill>
                  <a:srgbClr val="FF0000"/>
                </a:solidFill>
              </a:rPr>
              <a:t>4</a:t>
            </a:r>
            <a:r>
              <a:rPr lang="el-GR" sz="2000" dirty="0" smtClean="0">
                <a:solidFill>
                  <a:schemeClr val="bg1"/>
                </a:solidFill>
              </a:rPr>
              <a:t>. </a:t>
            </a:r>
            <a:endParaRPr lang="el-GR" sz="2000" dirty="0">
              <a:solidFill>
                <a:schemeClr val="bg1"/>
              </a:solidFill>
            </a:endParaRPr>
          </a:p>
        </p:txBody>
      </p:sp>
      <p:pic>
        <p:nvPicPr>
          <p:cNvPr id="203778" name="Picture 2" descr="C:\Users\αγαπουλακι\Desktop\prostate-carcinoma-[12-pr006-1].jpeg"/>
          <p:cNvPicPr>
            <a:picLocks noChangeAspect="1" noChangeArrowheads="1"/>
          </p:cNvPicPr>
          <p:nvPr/>
        </p:nvPicPr>
        <p:blipFill>
          <a:blip r:embed="rId2" cstate="print"/>
          <a:srcRect/>
          <a:stretch>
            <a:fillRect/>
          </a:stretch>
        </p:blipFill>
        <p:spPr bwMode="auto">
          <a:xfrm rot="5400000">
            <a:off x="-392941" y="3107529"/>
            <a:ext cx="4143404" cy="2928958"/>
          </a:xfrm>
          <a:prstGeom prst="rect">
            <a:avLst/>
          </a:prstGeom>
          <a:noFill/>
        </p:spPr>
      </p:pic>
      <p:pic>
        <p:nvPicPr>
          <p:cNvPr id="203779" name="Picture 3" descr="C:\Users\αγαπουλακι\Desktop\Prostate_CaP_Misc_CollMicronodules3A_Resized.jpg"/>
          <p:cNvPicPr>
            <a:picLocks noChangeAspect="1" noChangeArrowheads="1"/>
          </p:cNvPicPr>
          <p:nvPr/>
        </p:nvPicPr>
        <p:blipFill>
          <a:blip r:embed="rId3" cstate="print"/>
          <a:srcRect/>
          <a:stretch>
            <a:fillRect/>
          </a:stretch>
        </p:blipFill>
        <p:spPr bwMode="auto">
          <a:xfrm rot="5400000">
            <a:off x="2678891" y="3036091"/>
            <a:ext cx="4143403" cy="3071835"/>
          </a:xfrm>
          <a:prstGeom prst="rect">
            <a:avLst/>
          </a:prstGeom>
          <a:noFill/>
        </p:spPr>
      </p:pic>
      <p:pic>
        <p:nvPicPr>
          <p:cNvPr id="203781" name="Picture 5" descr="C:\Users\αγαπουλακι\Desktop\image00412.jpeg"/>
          <p:cNvPicPr>
            <a:picLocks noChangeAspect="1" noChangeArrowheads="1"/>
          </p:cNvPicPr>
          <p:nvPr/>
        </p:nvPicPr>
        <p:blipFill>
          <a:blip r:embed="rId4" cstate="print"/>
          <a:srcRect/>
          <a:stretch>
            <a:fillRect/>
          </a:stretch>
        </p:blipFill>
        <p:spPr bwMode="auto">
          <a:xfrm rot="5400000">
            <a:off x="5572130" y="3286125"/>
            <a:ext cx="4143406" cy="2571768"/>
          </a:xfrm>
          <a:prstGeom prst="rect">
            <a:avLst/>
          </a:prstGeom>
          <a:noFill/>
        </p:spPr>
      </p:pic>
      <p:sp>
        <p:nvSpPr>
          <p:cNvPr id="7" name="Rectangle 6"/>
          <p:cNvSpPr/>
          <p:nvPr/>
        </p:nvSpPr>
        <p:spPr>
          <a:xfrm>
            <a:off x="2214547" y="2428868"/>
            <a:ext cx="857256" cy="769441"/>
          </a:xfrm>
          <a:prstGeom prst="rect">
            <a:avLst/>
          </a:prstGeom>
        </p:spPr>
        <p:txBody>
          <a:bodyPr wrap="square">
            <a:spAutoFit/>
          </a:bodyPr>
          <a:lstStyle/>
          <a:p>
            <a:r>
              <a:rPr lang="en-US" sz="4400" b="1" dirty="0" smtClean="0">
                <a:solidFill>
                  <a:schemeClr val="tx2">
                    <a:lumMod val="40000"/>
                    <a:lumOff val="60000"/>
                  </a:schemeClr>
                </a:solidFill>
              </a:rPr>
              <a:t>3</a:t>
            </a:r>
            <a:endParaRPr lang="el-GR" sz="4400" b="1" dirty="0">
              <a:solidFill>
                <a:schemeClr val="tx2">
                  <a:lumMod val="40000"/>
                  <a:lumOff val="60000"/>
                </a:schemeClr>
              </a:solidFill>
            </a:endParaRPr>
          </a:p>
        </p:txBody>
      </p:sp>
      <p:sp>
        <p:nvSpPr>
          <p:cNvPr id="8" name="Rectangle 7"/>
          <p:cNvSpPr/>
          <p:nvPr/>
        </p:nvSpPr>
        <p:spPr>
          <a:xfrm>
            <a:off x="5072066" y="5659030"/>
            <a:ext cx="714380" cy="769441"/>
          </a:xfrm>
          <a:prstGeom prst="rect">
            <a:avLst/>
          </a:prstGeom>
        </p:spPr>
        <p:txBody>
          <a:bodyPr wrap="square">
            <a:spAutoFit/>
          </a:bodyPr>
          <a:lstStyle/>
          <a:p>
            <a:r>
              <a:rPr lang="en-US" sz="4400" b="1" dirty="0" smtClean="0">
                <a:solidFill>
                  <a:schemeClr val="tx2">
                    <a:lumMod val="40000"/>
                    <a:lumOff val="60000"/>
                  </a:schemeClr>
                </a:solidFill>
              </a:rPr>
              <a:t>3</a:t>
            </a:r>
            <a:endParaRPr lang="el-GR" sz="4400" b="1" dirty="0">
              <a:solidFill>
                <a:schemeClr val="tx2">
                  <a:lumMod val="40000"/>
                  <a:lumOff val="60000"/>
                </a:schemeClr>
              </a:solidFill>
            </a:endParaRPr>
          </a:p>
        </p:txBody>
      </p:sp>
      <p:sp>
        <p:nvSpPr>
          <p:cNvPr id="9" name="Rectangle 8"/>
          <p:cNvSpPr/>
          <p:nvPr/>
        </p:nvSpPr>
        <p:spPr>
          <a:xfrm>
            <a:off x="7929586" y="3357562"/>
            <a:ext cx="500066" cy="769441"/>
          </a:xfrm>
          <a:prstGeom prst="rect">
            <a:avLst/>
          </a:prstGeom>
        </p:spPr>
        <p:txBody>
          <a:bodyPr wrap="square">
            <a:spAutoFit/>
          </a:bodyPr>
          <a:lstStyle/>
          <a:p>
            <a:r>
              <a:rPr lang="en-US" sz="4400" b="1" dirty="0" smtClean="0">
                <a:solidFill>
                  <a:srgbClr val="FF0000"/>
                </a:solidFill>
              </a:rPr>
              <a:t>4</a:t>
            </a:r>
            <a:endParaRPr lang="el-GR" sz="4400" b="1"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l-GR" sz="2800" dirty="0" smtClean="0">
                <a:solidFill>
                  <a:schemeClr val="tx2">
                    <a:lumMod val="20000"/>
                    <a:lumOff val="80000"/>
                  </a:schemeClr>
                </a:solidFill>
              </a:rPr>
              <a:t>Μεγάλοι ανώμαλοι ηθμοειδείς αδένες (σπειραματοειδείς δομές) προτύπου </a:t>
            </a:r>
            <a:r>
              <a:rPr lang="el-GR" sz="2800" dirty="0" smtClean="0">
                <a:solidFill>
                  <a:srgbClr val="FF0000"/>
                </a:solidFill>
              </a:rPr>
              <a:t>4</a:t>
            </a:r>
            <a:r>
              <a:rPr lang="el-GR" sz="2800" dirty="0" smtClean="0">
                <a:solidFill>
                  <a:schemeClr val="tx2">
                    <a:lumMod val="20000"/>
                    <a:lumOff val="80000"/>
                  </a:schemeClr>
                </a:solidFill>
              </a:rPr>
              <a:t> </a:t>
            </a:r>
            <a:br>
              <a:rPr lang="el-GR" sz="2800" dirty="0" smtClean="0">
                <a:solidFill>
                  <a:schemeClr val="tx2">
                    <a:lumMod val="20000"/>
                    <a:lumOff val="80000"/>
                  </a:schemeClr>
                </a:solidFill>
              </a:rPr>
            </a:br>
            <a:r>
              <a:rPr lang="el-GR" sz="2800" dirty="0" smtClean="0">
                <a:solidFill>
                  <a:schemeClr val="tx2">
                    <a:lumMod val="20000"/>
                    <a:lumOff val="80000"/>
                  </a:schemeClr>
                </a:solidFill>
              </a:rPr>
              <a:t>αναμεμιγμένοι με μικρούς αδένες προτύπου </a:t>
            </a:r>
            <a:r>
              <a:rPr lang="el-GR" sz="2800" dirty="0" smtClean="0">
                <a:solidFill>
                  <a:schemeClr val="tx2">
                    <a:lumMod val="40000"/>
                    <a:lumOff val="60000"/>
                  </a:schemeClr>
                </a:solidFill>
              </a:rPr>
              <a:t>3</a:t>
            </a:r>
            <a:endParaRPr lang="el-GR" sz="2800" dirty="0">
              <a:solidFill>
                <a:schemeClr val="tx2">
                  <a:lumMod val="40000"/>
                  <a:lumOff val="60000"/>
                </a:schemeClr>
              </a:solidFill>
            </a:endParaRPr>
          </a:p>
        </p:txBody>
      </p:sp>
      <p:pic>
        <p:nvPicPr>
          <p:cNvPr id="4" name="Content Placeholder 3" descr="p23g4b"/>
          <p:cNvPicPr>
            <a:picLocks noGrp="1" noChangeAspect="1" noChangeArrowheads="1"/>
          </p:cNvPicPr>
          <p:nvPr>
            <p:ph idx="1"/>
          </p:nvPr>
        </p:nvPicPr>
        <p:blipFill>
          <a:blip r:embed="rId3" cstate="print"/>
          <a:srcRect/>
          <a:stretch>
            <a:fillRect/>
          </a:stretch>
        </p:blipFill>
        <p:spPr bwMode="auto">
          <a:xfrm>
            <a:off x="857224" y="1357298"/>
            <a:ext cx="7445651" cy="52864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inkTgt spid="_x0000_s23556"/>
                                        </p:tgtEl>
                                        <p:attrNameLst>
                                          <p:attrName>style.visibility</p:attrName>
                                        </p:attrNameLst>
                                      </p:cBhvr>
                                      <p:to>
                                        <p:strVal val="visible"/>
                                      </p:to>
                                    </p:set>
                                    <p:animEffect transition="in" filter="wipe(down)">
                                      <p:cBhvr>
                                        <p:cTn id="7" dur="500"/>
                                        <p:tgtEl>
                                          <p:inkTgt spid="_x0000_s23556"/>
                                        </p:tgtEl>
                                      </p:cBhvr>
                                    </p:animEffect>
                                  </p:childTnLst>
                                </p:cTn>
                              </p:par>
                              <p:par>
                                <p:cTn id="8" presetID="22" presetClass="entr" presetSubtype="4" fill="hold" nodeType="withEffect">
                                  <p:stCondLst>
                                    <p:cond delay="0"/>
                                  </p:stCondLst>
                                  <p:childTnLst>
                                    <p:set>
                                      <p:cBhvr>
                                        <p:cTn id="9" dur="1" fill="hold">
                                          <p:stCondLst>
                                            <p:cond delay="0"/>
                                          </p:stCondLst>
                                        </p:cTn>
                                        <p:tgtEl>
                                          <p:inkTgt spid="_x0000_s23554"/>
                                        </p:tgtEl>
                                        <p:attrNameLst>
                                          <p:attrName>style.visibility</p:attrName>
                                        </p:attrNameLst>
                                      </p:cBhvr>
                                      <p:to>
                                        <p:strVal val="visible"/>
                                      </p:to>
                                    </p:set>
                                    <p:animEffect transition="in" filter="wipe(down)">
                                      <p:cBhvr>
                                        <p:cTn id="10" dur="500"/>
                                        <p:tgtEl>
                                          <p:inkTgt spid="_x0000_s23554"/>
                                        </p:tgtEl>
                                      </p:cBhvr>
                                    </p:animEffect>
                                  </p:childTnLst>
                                </p:cTn>
                              </p:par>
                              <p:par>
                                <p:cTn id="11" presetID="22" presetClass="entr" presetSubtype="4" fill="hold" nodeType="withEffect">
                                  <p:stCondLst>
                                    <p:cond delay="0"/>
                                  </p:stCondLst>
                                  <p:childTnLst>
                                    <p:set>
                                      <p:cBhvr>
                                        <p:cTn id="12" dur="1" fill="hold">
                                          <p:stCondLst>
                                            <p:cond delay="0"/>
                                          </p:stCondLst>
                                        </p:cTn>
                                        <p:tgtEl>
                                          <p:inkTgt spid="_x0000_s23555"/>
                                        </p:tgtEl>
                                        <p:attrNameLst>
                                          <p:attrName>style.visibility</p:attrName>
                                        </p:attrNameLst>
                                      </p:cBhvr>
                                      <p:to>
                                        <p:strVal val="visible"/>
                                      </p:to>
                                    </p:set>
                                    <p:animEffect transition="in" filter="wipe(down)">
                                      <p:cBhvr>
                                        <p:cTn id="13" dur="500"/>
                                        <p:tgtEl>
                                          <p:inkTgt spid="_x0000_s2355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inkTgt spid="_x0000_s23557"/>
                                        </p:tgtEl>
                                        <p:attrNameLst>
                                          <p:attrName>style.visibility</p:attrName>
                                        </p:attrNameLst>
                                      </p:cBhvr>
                                      <p:to>
                                        <p:strVal val="visible"/>
                                      </p:to>
                                    </p:set>
                                    <p:animEffect transition="in" filter="wipe(down)">
                                      <p:cBhvr>
                                        <p:cTn id="23" dur="500"/>
                                        <p:tgtEl>
                                          <p:inkTgt spid="_x0000_s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426170"/>
          </a:xfrm>
        </p:spPr>
        <p:txBody>
          <a:bodyPr>
            <a:noAutofit/>
          </a:bodyPr>
          <a:lstStyle/>
          <a:p>
            <a:r>
              <a:rPr lang="el-GR" sz="2400" b="1" dirty="0" smtClean="0">
                <a:solidFill>
                  <a:schemeClr val="bg1"/>
                </a:solidFill>
              </a:rPr>
              <a:t>Πρότυπο </a:t>
            </a:r>
            <a:r>
              <a:rPr lang="el-GR" sz="2400" b="1" dirty="0" smtClean="0">
                <a:solidFill>
                  <a:srgbClr val="FF0000"/>
                </a:solidFill>
              </a:rPr>
              <a:t>4 </a:t>
            </a:r>
            <a:r>
              <a:rPr lang="el-GR" sz="1600" b="1" dirty="0" smtClean="0">
                <a:solidFill>
                  <a:schemeClr val="bg1"/>
                </a:solidFill>
              </a:rPr>
              <a:t/>
            </a:r>
            <a:br>
              <a:rPr lang="el-GR" sz="1600" b="1" dirty="0" smtClean="0">
                <a:solidFill>
                  <a:schemeClr val="bg1"/>
                </a:solidFill>
              </a:rPr>
            </a:br>
            <a:r>
              <a:rPr lang="el-GR" sz="1600" b="1" dirty="0" smtClean="0">
                <a:solidFill>
                  <a:schemeClr val="bg1"/>
                </a:solidFill>
              </a:rPr>
              <a:t> Συγχωνευμένοι μικροαδενικοί σχηματισμοί  σε γραμμικές συστοιχίες, χωρίς παρεμβαλλόμενο στρώμα (αρ.).</a:t>
            </a:r>
            <a:br>
              <a:rPr lang="el-GR" sz="1600" b="1" dirty="0" smtClean="0">
                <a:solidFill>
                  <a:schemeClr val="bg1"/>
                </a:solidFill>
              </a:rPr>
            </a:br>
            <a:r>
              <a:rPr lang="en-US" sz="1600" b="1" dirty="0" smtClean="0">
                <a:solidFill>
                  <a:schemeClr val="bg1"/>
                </a:solidFill>
              </a:rPr>
              <a:t>K</a:t>
            </a:r>
            <a:r>
              <a:rPr lang="el-GR" sz="1600" b="1" dirty="0" smtClean="0">
                <a:solidFill>
                  <a:schemeClr val="bg1"/>
                </a:solidFill>
              </a:rPr>
              <a:t>αρκινικοί αδένες μεγαλύτερου μεγέθους από τους φυσιολογικούς καλοήθεις προστατικούς αδένες , </a:t>
            </a:r>
            <a:br>
              <a:rPr lang="el-GR" sz="1600" b="1" dirty="0" smtClean="0">
                <a:solidFill>
                  <a:schemeClr val="bg1"/>
                </a:solidFill>
              </a:rPr>
            </a:br>
            <a:r>
              <a:rPr lang="el-GR" sz="1600" b="1" dirty="0" smtClean="0">
                <a:solidFill>
                  <a:schemeClr val="bg1"/>
                </a:solidFill>
              </a:rPr>
              <a:t>σε ηθμοειδή ή </a:t>
            </a:r>
            <a:r>
              <a:rPr lang="el-GR" sz="1600" b="1" dirty="0" err="1" smtClean="0">
                <a:solidFill>
                  <a:schemeClr val="bg1"/>
                </a:solidFill>
              </a:rPr>
              <a:t>κοσκινοειδή</a:t>
            </a:r>
            <a:r>
              <a:rPr lang="el-GR" sz="1600" b="1" dirty="0" smtClean="0">
                <a:solidFill>
                  <a:schemeClr val="bg1"/>
                </a:solidFill>
              </a:rPr>
              <a:t> διαμόρφωση (</a:t>
            </a:r>
            <a:r>
              <a:rPr lang="el-GR" sz="1600" b="1" dirty="0" err="1" smtClean="0">
                <a:solidFill>
                  <a:schemeClr val="bg1"/>
                </a:solidFill>
              </a:rPr>
              <a:t>δεξ</a:t>
            </a:r>
            <a:r>
              <a:rPr lang="el-GR" sz="1600" b="1" dirty="0" smtClean="0">
                <a:solidFill>
                  <a:schemeClr val="bg1"/>
                </a:solidFill>
              </a:rPr>
              <a:t>.) .</a:t>
            </a:r>
            <a:br>
              <a:rPr lang="el-GR" sz="1600" b="1" dirty="0" smtClean="0">
                <a:solidFill>
                  <a:schemeClr val="bg1"/>
                </a:solidFill>
              </a:rPr>
            </a:br>
            <a:r>
              <a:rPr lang="en-US" sz="1600" b="1" dirty="0" smtClean="0">
                <a:solidFill>
                  <a:schemeClr val="bg1"/>
                </a:solidFill>
              </a:rPr>
              <a:t> </a:t>
            </a:r>
            <a:r>
              <a:rPr lang="en-US" sz="1600" dirty="0" smtClean="0">
                <a:solidFill>
                  <a:schemeClr val="bg1"/>
                </a:solidFill>
              </a:rPr>
              <a:t/>
            </a:r>
            <a:br>
              <a:rPr lang="en-US" sz="1600" dirty="0" smtClean="0">
                <a:solidFill>
                  <a:schemeClr val="bg1"/>
                </a:solidFill>
              </a:rPr>
            </a:br>
            <a:endParaRPr lang="el-GR" sz="1600" dirty="0">
              <a:solidFill>
                <a:schemeClr val="bg1"/>
              </a:solidFill>
            </a:endParaRPr>
          </a:p>
        </p:txBody>
      </p:sp>
      <p:pic>
        <p:nvPicPr>
          <p:cNvPr id="195586" name="Picture 2" descr="C:\Users\KAV-AGRO\Desktop\prostategleasonfig3.jpg"/>
          <p:cNvPicPr>
            <a:picLocks noChangeAspect="1" noChangeArrowheads="1"/>
          </p:cNvPicPr>
          <p:nvPr/>
        </p:nvPicPr>
        <p:blipFill>
          <a:blip r:embed="rId2" cstate="print"/>
          <a:srcRect/>
          <a:stretch>
            <a:fillRect/>
          </a:stretch>
        </p:blipFill>
        <p:spPr bwMode="auto">
          <a:xfrm rot="5400000">
            <a:off x="147" y="2312221"/>
            <a:ext cx="4937601" cy="3714776"/>
          </a:xfrm>
          <a:prstGeom prst="rect">
            <a:avLst/>
          </a:prstGeom>
          <a:noFill/>
        </p:spPr>
      </p:pic>
      <p:pic>
        <p:nvPicPr>
          <p:cNvPr id="195587" name="Picture 3" descr="C:\Users\KAV-AGRO\Desktop\prostategleasonfig4.jpg"/>
          <p:cNvPicPr>
            <a:picLocks noChangeAspect="1" noChangeArrowheads="1"/>
          </p:cNvPicPr>
          <p:nvPr/>
        </p:nvPicPr>
        <p:blipFill>
          <a:blip r:embed="rId3" cstate="print"/>
          <a:srcRect/>
          <a:stretch>
            <a:fillRect/>
          </a:stretch>
        </p:blipFill>
        <p:spPr bwMode="auto">
          <a:xfrm rot="5400000">
            <a:off x="4248296" y="2323944"/>
            <a:ext cx="4933687" cy="371477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27g4"/>
          <p:cNvPicPr>
            <a:picLocks noGrp="1" noChangeAspect="1" noChangeArrowheads="1"/>
          </p:cNvPicPr>
          <p:nvPr>
            <p:ph idx="1"/>
          </p:nvPr>
        </p:nvPicPr>
        <p:blipFill>
          <a:blip r:embed="rId2" cstate="print"/>
          <a:srcRect/>
          <a:stretch>
            <a:fillRect/>
          </a:stretch>
        </p:blipFill>
        <p:spPr bwMode="auto">
          <a:xfrm>
            <a:off x="755576" y="1628800"/>
            <a:ext cx="7715304" cy="5036992"/>
          </a:xfrm>
          <a:prstGeom prst="rect">
            <a:avLst/>
          </a:prstGeom>
          <a:noFill/>
          <a:ln w="9525">
            <a:noFill/>
            <a:miter lim="800000"/>
            <a:headEnd/>
            <a:tailEnd/>
          </a:ln>
        </p:spPr>
      </p:pic>
      <p:sp>
        <p:nvSpPr>
          <p:cNvPr id="5" name="Title 1"/>
          <p:cNvSpPr>
            <a:spLocks noGrp="1"/>
          </p:cNvSpPr>
          <p:nvPr>
            <p:ph type="title"/>
          </p:nvPr>
        </p:nvSpPr>
        <p:spPr>
          <a:xfrm>
            <a:off x="0" y="357166"/>
            <a:ext cx="9144000" cy="1143000"/>
          </a:xfrm>
        </p:spPr>
        <p:txBody>
          <a:bodyPr>
            <a:normAutofit fontScale="90000"/>
          </a:bodyPr>
          <a:lstStyle/>
          <a:p>
            <a:r>
              <a:rPr lang="el-GR" sz="3600" b="1" u="sng" spc="600" dirty="0" smtClean="0">
                <a:solidFill>
                  <a:schemeClr val="accent6">
                    <a:lumMod val="20000"/>
                    <a:lumOff val="80000"/>
                  </a:schemeClr>
                </a:solidFill>
                <a:effectLst>
                  <a:outerShdw blurRad="38100" dist="38100" dir="2700000" algn="tl">
                    <a:srgbClr val="000000">
                      <a:alpha val="43137"/>
                    </a:srgbClr>
                  </a:outerShdw>
                </a:effectLst>
              </a:rPr>
              <a:t/>
            </a:r>
            <a:br>
              <a:rPr lang="el-GR" sz="3600" b="1" u="sng" spc="600" dirty="0" smtClean="0">
                <a:solidFill>
                  <a:schemeClr val="accent6">
                    <a:lumMod val="20000"/>
                    <a:lumOff val="80000"/>
                  </a:schemeClr>
                </a:solidFill>
                <a:effectLst>
                  <a:outerShdw blurRad="38100" dist="38100" dir="2700000" algn="tl">
                    <a:srgbClr val="000000">
                      <a:alpha val="43137"/>
                    </a:srgbClr>
                  </a:outerShdw>
                </a:effectLst>
              </a:rPr>
            </a:br>
            <a:r>
              <a:rPr lang="el-GR" sz="2200" spc="600" dirty="0" smtClean="0">
                <a:solidFill>
                  <a:schemeClr val="accent1">
                    <a:lumMod val="20000"/>
                    <a:lumOff val="80000"/>
                  </a:schemeClr>
                </a:solidFill>
                <a:effectLst>
                  <a:outerShdw blurRad="38100" dist="38100" dir="2700000" algn="tl">
                    <a:srgbClr val="000000">
                      <a:alpha val="43137"/>
                    </a:srgbClr>
                  </a:outerShdw>
                </a:effectLst>
              </a:rPr>
              <a:t>Πρότυπο </a:t>
            </a:r>
            <a:r>
              <a:rPr lang="el-GR" sz="2200" b="1" spc="600" dirty="0" smtClean="0">
                <a:solidFill>
                  <a:srgbClr val="FF0000"/>
                </a:solidFill>
                <a:effectLst>
                  <a:outerShdw blurRad="38100" dist="38100" dir="2700000" algn="tl">
                    <a:srgbClr val="000000">
                      <a:alpha val="43137"/>
                    </a:srgbClr>
                  </a:outerShdw>
                </a:effectLst>
              </a:rPr>
              <a:t>4</a:t>
            </a:r>
            <a:r>
              <a:rPr lang="en-US" sz="2200" spc="600" dirty="0" smtClean="0">
                <a:solidFill>
                  <a:schemeClr val="accent1">
                    <a:lumMod val="20000"/>
                    <a:lumOff val="80000"/>
                  </a:schemeClr>
                </a:solidFill>
                <a:effectLst>
                  <a:outerShdw blurRad="38100" dist="38100" dir="2700000" algn="tl">
                    <a:srgbClr val="000000">
                      <a:alpha val="43137"/>
                    </a:srgbClr>
                  </a:outerShdw>
                </a:effectLst>
              </a:rPr>
              <a:t>:</a:t>
            </a:r>
            <a:r>
              <a:rPr lang="el-GR" sz="2200" spc="600" dirty="0" smtClean="0">
                <a:solidFill>
                  <a:schemeClr val="accent1">
                    <a:lumMod val="20000"/>
                    <a:lumOff val="80000"/>
                  </a:schemeClr>
                </a:solidFill>
                <a:effectLst>
                  <a:outerShdw blurRad="38100" dist="38100" dir="2700000" algn="tl">
                    <a:srgbClr val="000000">
                      <a:alpha val="43137"/>
                    </a:srgbClr>
                  </a:outerShdw>
                </a:effectLst>
              </a:rPr>
              <a:t>εμφανώς </a:t>
            </a:r>
            <a:r>
              <a:rPr lang="en-US" sz="2200" spc="600" dirty="0" smtClean="0">
                <a:solidFill>
                  <a:schemeClr val="accent1">
                    <a:lumMod val="20000"/>
                    <a:lumOff val="80000"/>
                  </a:schemeClr>
                </a:solidFill>
                <a:effectLst>
                  <a:outerShdw blurRad="38100" dist="38100" dir="2700000" algn="tl">
                    <a:srgbClr val="000000">
                      <a:alpha val="43137"/>
                    </a:srgbClr>
                  </a:outerShdw>
                </a:effectLst>
              </a:rPr>
              <a:t> </a:t>
            </a:r>
            <a:r>
              <a:rPr lang="el-GR" sz="2200" spc="600" dirty="0" smtClean="0">
                <a:solidFill>
                  <a:schemeClr val="accent1">
                    <a:lumMod val="20000"/>
                    <a:lumOff val="80000"/>
                  </a:schemeClr>
                </a:solidFill>
                <a:effectLst>
                  <a:outerShdw blurRad="38100" dist="38100" dir="2700000" algn="tl">
                    <a:srgbClr val="000000">
                      <a:alpha val="43137"/>
                    </a:srgbClr>
                  </a:outerShdw>
                </a:effectLst>
              </a:rPr>
              <a:t>συγχωνευμένοι αδένες με δυσδιάκριτους αυλούς. Υποσημαίνεται ακόμη μορφολογικώς η αδενική διαφοροποίηση,</a:t>
            </a:r>
            <a:br>
              <a:rPr lang="el-GR" sz="2200" spc="600" dirty="0" smtClean="0">
                <a:solidFill>
                  <a:schemeClr val="accent1">
                    <a:lumMod val="20000"/>
                    <a:lumOff val="80000"/>
                  </a:schemeClr>
                </a:solidFill>
                <a:effectLst>
                  <a:outerShdw blurRad="38100" dist="38100" dir="2700000" algn="tl">
                    <a:srgbClr val="000000">
                      <a:alpha val="43137"/>
                    </a:srgbClr>
                  </a:outerShdw>
                </a:effectLst>
              </a:rPr>
            </a:br>
            <a:r>
              <a:rPr lang="el-GR" sz="2200" spc="600" dirty="0" smtClean="0">
                <a:solidFill>
                  <a:schemeClr val="accent1">
                    <a:lumMod val="20000"/>
                    <a:lumOff val="80000"/>
                  </a:schemeClr>
                </a:solidFill>
                <a:effectLst>
                  <a:outerShdw blurRad="38100" dist="38100" dir="2700000" algn="tl">
                    <a:srgbClr val="000000">
                      <a:alpha val="43137"/>
                    </a:srgbClr>
                  </a:outerShdw>
                </a:effectLst>
              </a:rPr>
              <a:t>ως περίγραμμα. </a:t>
            </a:r>
            <a:r>
              <a:rPr lang="el-GR" sz="2200" b="1" u="sng" spc="600" dirty="0" smtClean="0">
                <a:solidFill>
                  <a:schemeClr val="accent6">
                    <a:lumMod val="20000"/>
                    <a:lumOff val="80000"/>
                  </a:schemeClr>
                </a:solidFill>
                <a:effectLst>
                  <a:outerShdw blurRad="38100" dist="38100" dir="2700000" algn="tl">
                    <a:srgbClr val="000000">
                      <a:alpha val="43137"/>
                    </a:srgbClr>
                  </a:outerShdw>
                </a:effectLst>
              </a:rPr>
              <a:t/>
            </a:r>
            <a:br>
              <a:rPr lang="el-GR" sz="2200" b="1" u="sng" spc="600" dirty="0" smtClean="0">
                <a:solidFill>
                  <a:schemeClr val="accent6">
                    <a:lumMod val="20000"/>
                    <a:lumOff val="80000"/>
                  </a:schemeClr>
                </a:solidFill>
                <a:effectLst>
                  <a:outerShdw blurRad="38100" dist="38100" dir="2700000" algn="tl">
                    <a:srgbClr val="000000">
                      <a:alpha val="43137"/>
                    </a:srgbClr>
                  </a:outerShdw>
                </a:effectLst>
              </a:rPr>
            </a:br>
            <a:r>
              <a:rPr lang="el-GR" sz="2200" b="1" u="sng" spc="600" dirty="0" smtClean="0">
                <a:solidFill>
                  <a:schemeClr val="accent6">
                    <a:lumMod val="20000"/>
                    <a:lumOff val="80000"/>
                  </a:schemeClr>
                </a:solidFill>
                <a:effectLst>
                  <a:outerShdw blurRad="38100" dist="38100" dir="2700000" algn="tl">
                    <a:srgbClr val="000000">
                      <a:alpha val="43137"/>
                    </a:srgbClr>
                  </a:outerShdw>
                </a:effectLst>
              </a:rPr>
              <a:t>Αθροιστικός βαθμός κακοήθειας  </a:t>
            </a:r>
            <a:r>
              <a:rPr lang="el-GR" sz="2200" b="1" u="sng" spc="600" dirty="0" smtClean="0">
                <a:solidFill>
                  <a:srgbClr val="FF0000"/>
                </a:solidFill>
                <a:effectLst>
                  <a:outerShdw blurRad="38100" dist="38100" dir="2700000" algn="tl">
                    <a:srgbClr val="000000">
                      <a:alpha val="43137"/>
                    </a:srgbClr>
                  </a:outerShdw>
                </a:effectLst>
              </a:rPr>
              <a:t>4+4</a:t>
            </a:r>
            <a:r>
              <a:rPr lang="el-GR" sz="2200" b="1" u="sng" spc="600" dirty="0" smtClean="0">
                <a:solidFill>
                  <a:schemeClr val="accent6">
                    <a:lumMod val="20000"/>
                    <a:lumOff val="80000"/>
                  </a:schemeClr>
                </a:solidFill>
                <a:effectLst>
                  <a:outerShdw blurRad="38100" dist="38100" dir="2700000" algn="tl">
                    <a:srgbClr val="000000">
                      <a:alpha val="43137"/>
                    </a:srgbClr>
                  </a:outerShdw>
                </a:effectLst>
              </a:rPr>
              <a:t>=8 </a:t>
            </a:r>
            <a:r>
              <a:rPr lang="el-GR" b="1" spc="600" dirty="0" smtClean="0"/>
              <a:t/>
            </a:r>
            <a:br>
              <a:rPr lang="el-GR" b="1" spc="600" dirty="0" smtClean="0"/>
            </a:b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9144000" cy="1274786"/>
          </a:xfrm>
        </p:spPr>
        <p:txBody>
          <a:bodyPr>
            <a:noAutofit/>
          </a:bodyPr>
          <a:lstStyle/>
          <a:p>
            <a:r>
              <a:rPr lang="el-GR" sz="2400" dirty="0" smtClean="0">
                <a:solidFill>
                  <a:schemeClr val="accent1">
                    <a:lumMod val="20000"/>
                    <a:lumOff val="80000"/>
                  </a:schemeClr>
                </a:solidFill>
                <a:effectLst>
                  <a:outerShdw blurRad="38100" dist="38100" dir="2700000" algn="tl">
                    <a:srgbClr val="000000">
                      <a:alpha val="43137"/>
                    </a:srgbClr>
                  </a:outerShdw>
                </a:effectLst>
              </a:rPr>
              <a:t>Μόλις που υποσημαίνεται  μορφολογικώς η αδενική διαφοροποίηση ως </a:t>
            </a:r>
            <a:r>
              <a:rPr lang="el-GR" sz="2400" i="1" dirty="0" smtClean="0">
                <a:solidFill>
                  <a:schemeClr val="accent1">
                    <a:lumMod val="20000"/>
                    <a:lumOff val="80000"/>
                  </a:schemeClr>
                </a:solidFill>
                <a:effectLst>
                  <a:outerShdw blurRad="38100" dist="38100" dir="2700000" algn="tl">
                    <a:srgbClr val="000000">
                      <a:alpha val="43137"/>
                    </a:srgbClr>
                  </a:outerShdw>
                </a:effectLst>
              </a:rPr>
              <a:t>αδενικό περίγραμμα</a:t>
            </a:r>
            <a:r>
              <a:rPr lang="el-GR" sz="2400" dirty="0" smtClean="0">
                <a:solidFill>
                  <a:schemeClr val="accent1">
                    <a:lumMod val="20000"/>
                    <a:lumOff val="80000"/>
                  </a:schemeClr>
                </a:solidFill>
                <a:effectLst>
                  <a:outerShdw blurRad="38100" dist="38100" dir="2700000" algn="tl">
                    <a:srgbClr val="000000">
                      <a:alpha val="43137"/>
                    </a:srgbClr>
                  </a:outerShdw>
                </a:effectLst>
              </a:rPr>
              <a:t>. </a:t>
            </a:r>
            <a:r>
              <a:rPr lang="el-GR" sz="2400" dirty="0" smtClean="0">
                <a:solidFill>
                  <a:schemeClr val="accent1">
                    <a:lumMod val="20000"/>
                    <a:lumOff val="80000"/>
                  </a:schemeClr>
                </a:solidFill>
              </a:rPr>
              <a:t>Σχετικά ασυνήθως απαντώμενοι, παλαιότερα αναφερόμενοι ως «υπερνεφρωματοειδείς» αδένες</a:t>
            </a:r>
            <a:br>
              <a:rPr lang="el-GR" sz="2400" dirty="0" smtClean="0">
                <a:solidFill>
                  <a:schemeClr val="accent1">
                    <a:lumMod val="20000"/>
                    <a:lumOff val="80000"/>
                  </a:schemeClr>
                </a:solidFill>
              </a:rPr>
            </a:br>
            <a:r>
              <a:rPr lang="el-GR" sz="2400" dirty="0" smtClean="0">
                <a:solidFill>
                  <a:schemeClr val="accent1">
                    <a:lumMod val="20000"/>
                    <a:lumOff val="80000"/>
                  </a:schemeClr>
                </a:solidFill>
              </a:rPr>
              <a:t> εμφανώς συγχωνευμένοι, κι άρα εντασσόμενοι στο πρότυπο </a:t>
            </a:r>
            <a:r>
              <a:rPr lang="el-GR" sz="2400" dirty="0" smtClean="0">
                <a:solidFill>
                  <a:srgbClr val="FF0000"/>
                </a:solidFill>
              </a:rPr>
              <a:t>4</a:t>
            </a:r>
            <a:r>
              <a:rPr lang="el-GR" sz="2400" dirty="0" smtClean="0">
                <a:solidFill>
                  <a:schemeClr val="accent1">
                    <a:lumMod val="20000"/>
                    <a:lumOff val="80000"/>
                  </a:schemeClr>
                </a:solidFill>
              </a:rPr>
              <a:t>. </a:t>
            </a:r>
            <a:endParaRPr lang="el-GR" sz="2400" dirty="0">
              <a:solidFill>
                <a:schemeClr val="accent1">
                  <a:lumMod val="20000"/>
                  <a:lumOff val="80000"/>
                </a:schemeClr>
              </a:solidFill>
            </a:endParaRPr>
          </a:p>
        </p:txBody>
      </p:sp>
      <p:pic>
        <p:nvPicPr>
          <p:cNvPr id="4" name="Picture 2" descr="p28g4"/>
          <p:cNvPicPr>
            <a:picLocks noGrp="1" noChangeAspect="1" noChangeArrowheads="1"/>
          </p:cNvPicPr>
          <p:nvPr>
            <p:ph idx="1"/>
          </p:nvPr>
        </p:nvPicPr>
        <p:blipFill>
          <a:blip r:embed="rId2" cstate="print"/>
          <a:srcRect/>
          <a:stretch>
            <a:fillRect/>
          </a:stretch>
        </p:blipFill>
        <p:spPr bwMode="auto">
          <a:xfrm>
            <a:off x="1071538" y="1500174"/>
            <a:ext cx="7286676" cy="517353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1143000"/>
          </a:xfrm>
        </p:spPr>
        <p:txBody>
          <a:bodyPr>
            <a:normAutofit fontScale="90000"/>
          </a:bodyPr>
          <a:lstStyle/>
          <a:p>
            <a:r>
              <a:rPr lang="el-GR" b="1" dirty="0" err="1" smtClean="0">
                <a:solidFill>
                  <a:schemeClr val="bg1"/>
                </a:solidFill>
              </a:rPr>
              <a:t>Θηλώδες</a:t>
            </a:r>
            <a:r>
              <a:rPr lang="el-GR" b="1" dirty="0" smtClean="0">
                <a:solidFill>
                  <a:schemeClr val="bg1"/>
                </a:solidFill>
              </a:rPr>
              <a:t> πρότυπο </a:t>
            </a:r>
            <a:r>
              <a:rPr lang="el-GR" b="1" dirty="0" smtClean="0">
                <a:solidFill>
                  <a:srgbClr val="FF0000"/>
                </a:solidFill>
              </a:rPr>
              <a:t>4</a:t>
            </a:r>
            <a:r>
              <a:rPr lang="el-GR" b="1" dirty="0" smtClean="0">
                <a:solidFill>
                  <a:schemeClr val="bg1"/>
                </a:solidFill>
              </a:rPr>
              <a:t> </a:t>
            </a:r>
            <a:br>
              <a:rPr lang="el-GR" b="1" dirty="0" smtClean="0">
                <a:solidFill>
                  <a:schemeClr val="bg1"/>
                </a:solidFill>
              </a:rPr>
            </a:br>
            <a:r>
              <a:rPr lang="el-GR" b="1" dirty="0" smtClean="0">
                <a:solidFill>
                  <a:schemeClr val="bg1"/>
                </a:solidFill>
              </a:rPr>
              <a:t>με </a:t>
            </a:r>
            <a:r>
              <a:rPr lang="el-GR" b="1" dirty="0" err="1" smtClean="0">
                <a:solidFill>
                  <a:schemeClr val="bg1"/>
                </a:solidFill>
              </a:rPr>
              <a:t>στρωματικούς</a:t>
            </a:r>
            <a:r>
              <a:rPr lang="el-GR" b="1" dirty="0" smtClean="0">
                <a:solidFill>
                  <a:schemeClr val="bg1"/>
                </a:solidFill>
              </a:rPr>
              <a:t> άξονες</a:t>
            </a:r>
            <a:endParaRPr lang="el-GR" dirty="0">
              <a:solidFill>
                <a:schemeClr val="bg1"/>
              </a:solidFill>
            </a:endParaRPr>
          </a:p>
        </p:txBody>
      </p:sp>
      <p:pic>
        <p:nvPicPr>
          <p:cNvPr id="196610" name="Picture 2" descr="C:\Users\KAV-AGRO\Desktop\prostategleasonfig5.jpg"/>
          <p:cNvPicPr>
            <a:picLocks noChangeAspect="1" noChangeArrowheads="1"/>
          </p:cNvPicPr>
          <p:nvPr/>
        </p:nvPicPr>
        <p:blipFill>
          <a:blip r:embed="rId2" cstate="print"/>
          <a:srcRect/>
          <a:stretch>
            <a:fillRect/>
          </a:stretch>
        </p:blipFill>
        <p:spPr bwMode="auto">
          <a:xfrm>
            <a:off x="1403648" y="1628800"/>
            <a:ext cx="6690320" cy="5034466"/>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42844" y="0"/>
            <a:ext cx="4143404" cy="7143776"/>
          </a:xfrm>
        </p:spPr>
        <p:txBody>
          <a:bodyPr>
            <a:normAutofit fontScale="85000" lnSpcReduction="20000"/>
          </a:bodyPr>
          <a:lstStyle/>
          <a:p>
            <a:r>
              <a:rPr lang="el-GR" sz="2600" dirty="0" smtClean="0">
                <a:solidFill>
                  <a:schemeClr val="bg1"/>
                </a:solidFill>
              </a:rPr>
              <a:t>Ηθμοειδείς αδένες, εδώ καλώς αφοριζόμενοι, με ομαλές στρογγυλωμένες παρυφές, όπως στο ενδοπορικό καρκίνωμα του μαστού.</a:t>
            </a:r>
            <a:endParaRPr lang="en-US" sz="2600" dirty="0" smtClean="0">
              <a:solidFill>
                <a:schemeClr val="bg1"/>
              </a:solidFill>
            </a:endParaRPr>
          </a:p>
          <a:p>
            <a:endParaRPr lang="el-GR" sz="2600" dirty="0" smtClean="0">
              <a:solidFill>
                <a:schemeClr val="bg1"/>
              </a:solidFill>
            </a:endParaRPr>
          </a:p>
          <a:p>
            <a:r>
              <a:rPr lang="el-GR" sz="2600" dirty="0" smtClean="0">
                <a:solidFill>
                  <a:schemeClr val="bg1"/>
                </a:solidFill>
              </a:rPr>
              <a:t>Ο μικρότερος  θα μπορούσε </a:t>
            </a:r>
            <a:r>
              <a:rPr lang="el-GR" sz="2600" u="sng" dirty="0" smtClean="0">
                <a:solidFill>
                  <a:schemeClr val="bg1"/>
                </a:solidFill>
              </a:rPr>
              <a:t>στο παρελθόν</a:t>
            </a:r>
            <a:r>
              <a:rPr lang="el-GR" sz="2600" dirty="0" smtClean="0">
                <a:solidFill>
                  <a:schemeClr val="bg1"/>
                </a:solidFill>
              </a:rPr>
              <a:t> </a:t>
            </a:r>
            <a:r>
              <a:rPr lang="en-US" sz="2600" dirty="0" smtClean="0">
                <a:solidFill>
                  <a:schemeClr val="bg1"/>
                </a:solidFill>
              </a:rPr>
              <a:t>, </a:t>
            </a:r>
            <a:r>
              <a:rPr lang="el-GR" sz="2600" dirty="0" smtClean="0">
                <a:solidFill>
                  <a:schemeClr val="bg1"/>
                </a:solidFill>
              </a:rPr>
              <a:t>κατ’ εξαίρεση,  να ενταχθεί στο πρότυπο 3 , μιας και  τον περιβάλλουν μικροί, μεμονωμένοι αδένες  του εν λόγω προτύπου. Τώρα όμως </a:t>
            </a:r>
            <a:r>
              <a:rPr lang="el-GR" sz="2600" b="1" u="sng" dirty="0" smtClean="0">
                <a:solidFill>
                  <a:schemeClr val="bg1"/>
                </a:solidFill>
              </a:rPr>
              <a:t>όλοι οι ηθμοειδείς σχηματισμοί </a:t>
            </a:r>
            <a:r>
              <a:rPr lang="el-GR" sz="2600" b="1" u="sng" spc="300" dirty="0" smtClean="0">
                <a:solidFill>
                  <a:srgbClr val="FF0000"/>
                </a:solidFill>
              </a:rPr>
              <a:t>ανεξαρτήτως μεγέθους </a:t>
            </a:r>
            <a:r>
              <a:rPr lang="el-GR" sz="2600" b="1" u="sng" dirty="0" smtClean="0">
                <a:solidFill>
                  <a:schemeClr val="bg1"/>
                </a:solidFill>
              </a:rPr>
              <a:t>εντάσσονται στο πρότυπο </a:t>
            </a:r>
            <a:r>
              <a:rPr lang="el-GR" sz="2600" b="1" u="sng" dirty="0" smtClean="0">
                <a:solidFill>
                  <a:srgbClr val="FF0000"/>
                </a:solidFill>
              </a:rPr>
              <a:t>4</a:t>
            </a:r>
            <a:r>
              <a:rPr lang="el-GR" sz="2600" b="1" u="sng" dirty="0" smtClean="0">
                <a:solidFill>
                  <a:schemeClr val="bg1"/>
                </a:solidFill>
              </a:rPr>
              <a:t>.</a:t>
            </a:r>
            <a:endParaRPr lang="en-US" sz="2600" b="1" u="sng" dirty="0" smtClean="0">
              <a:solidFill>
                <a:schemeClr val="bg1"/>
              </a:solidFill>
            </a:endParaRPr>
          </a:p>
          <a:p>
            <a:endParaRPr lang="el-GR" sz="2600" dirty="0" smtClean="0">
              <a:solidFill>
                <a:schemeClr val="bg1"/>
              </a:solidFill>
            </a:endParaRPr>
          </a:p>
          <a:p>
            <a:r>
              <a:rPr lang="el-GR" sz="2600" dirty="0" smtClean="0">
                <a:solidFill>
                  <a:schemeClr val="bg1"/>
                </a:solidFill>
              </a:rPr>
              <a:t>Ο μεγαλύτερος εντάσσεται, όπως στο παρελθόν,   προφανώς στο πρότυπο </a:t>
            </a:r>
            <a:r>
              <a:rPr lang="el-GR" sz="2600" dirty="0" smtClean="0">
                <a:solidFill>
                  <a:srgbClr val="FF0000"/>
                </a:solidFill>
              </a:rPr>
              <a:t>4</a:t>
            </a:r>
            <a:r>
              <a:rPr lang="el-GR" sz="2600" dirty="0" smtClean="0">
                <a:solidFill>
                  <a:schemeClr val="bg1"/>
                </a:solidFill>
              </a:rPr>
              <a:t>· χρήζει δε διαφοροδιάγνωσης κυρίως από αδενοκαρκίνωμα των προστατικών πόρων  και</a:t>
            </a:r>
            <a:r>
              <a:rPr lang="en-US" sz="2600" dirty="0" smtClean="0">
                <a:solidFill>
                  <a:schemeClr val="bg1"/>
                </a:solidFill>
              </a:rPr>
              <a:t>,</a:t>
            </a:r>
            <a:r>
              <a:rPr lang="el-GR" sz="2600" dirty="0" smtClean="0">
                <a:solidFill>
                  <a:schemeClr val="bg1"/>
                </a:solidFill>
              </a:rPr>
              <a:t> δευτερευόντως</a:t>
            </a:r>
            <a:r>
              <a:rPr lang="en-US" sz="2600" dirty="0" smtClean="0">
                <a:solidFill>
                  <a:schemeClr val="bg1"/>
                </a:solidFill>
              </a:rPr>
              <a:t>,</a:t>
            </a:r>
            <a:r>
              <a:rPr lang="el-GR" sz="2600" dirty="0" smtClean="0">
                <a:solidFill>
                  <a:schemeClr val="bg1"/>
                </a:solidFill>
              </a:rPr>
              <a:t> από </a:t>
            </a:r>
            <a:r>
              <a:rPr lang="el-GR" sz="2600" dirty="0" err="1" smtClean="0">
                <a:solidFill>
                  <a:schemeClr val="bg1"/>
                </a:solidFill>
              </a:rPr>
              <a:t>ενδοπορική</a:t>
            </a:r>
            <a:r>
              <a:rPr lang="el-GR" sz="2600" dirty="0" smtClean="0">
                <a:solidFill>
                  <a:schemeClr val="bg1"/>
                </a:solidFill>
              </a:rPr>
              <a:t> ηθμοειδή υπερπλασία.</a:t>
            </a:r>
          </a:p>
          <a:p>
            <a:endParaRPr lang="el-GR" sz="2800" dirty="0">
              <a:solidFill>
                <a:schemeClr val="tx2">
                  <a:lumMod val="20000"/>
                  <a:lumOff val="80000"/>
                </a:schemeClr>
              </a:solidFill>
            </a:endParaRPr>
          </a:p>
        </p:txBody>
      </p:sp>
      <p:pic>
        <p:nvPicPr>
          <p:cNvPr id="5" name="Picture 3" descr="p05g3"/>
          <p:cNvPicPr>
            <a:picLocks noGrp="1" noChangeAspect="1" noChangeArrowheads="1"/>
          </p:cNvPicPr>
          <p:nvPr>
            <p:ph idx="1"/>
          </p:nvPr>
        </p:nvPicPr>
        <p:blipFill>
          <a:blip r:embed="rId2" cstate="print"/>
          <a:srcRect/>
          <a:stretch>
            <a:fillRect/>
          </a:stretch>
        </p:blipFill>
        <p:spPr bwMode="auto">
          <a:xfrm rot="5400000">
            <a:off x="3248568" y="1180556"/>
            <a:ext cx="6858002" cy="4496890"/>
          </a:xfrm>
          <a:prstGeom prst="rect">
            <a:avLst/>
          </a:prstGeom>
          <a:noFill/>
          <a:ln w="9525">
            <a:noFill/>
            <a:miter lim="800000"/>
            <a:headEnd/>
            <a:tailEnd/>
          </a:ln>
        </p:spPr>
      </p:pic>
      <p:sp>
        <p:nvSpPr>
          <p:cNvPr id="7" name="1 - Τίτλος"/>
          <p:cNvSpPr txBox="1">
            <a:spLocks/>
          </p:cNvSpPr>
          <p:nvPr/>
        </p:nvSpPr>
        <p:spPr>
          <a:xfrm>
            <a:off x="4572000" y="0"/>
            <a:ext cx="3929090" cy="242886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tx2">
                    <a:lumMod val="60000"/>
                    <a:lumOff val="40000"/>
                  </a:schemeClr>
                </a:solidFill>
                <a:effectLst>
                  <a:outerShdw blurRad="38100" dist="38100" dir="2700000" algn="tl">
                    <a:srgbClr val="000000">
                      <a:alpha val="43137"/>
                    </a:srgbClr>
                  </a:outerShdw>
                </a:effectLst>
                <a:uLnTx/>
                <a:uFillTx/>
                <a:latin typeface="+mj-lt"/>
                <a:ea typeface="+mj-ea"/>
                <a:cs typeface="+mj-cs"/>
              </a:rPr>
              <a:t>Πρότυπο</a:t>
            </a:r>
            <a:r>
              <a:rPr kumimoji="0" lang="el-GR" sz="36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t>   3</a:t>
            </a:r>
            <a:r>
              <a:rPr kumimoji="0" lang="en-US" sz="36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t> </a:t>
            </a:r>
            <a:r>
              <a:rPr kumimoji="0" lang="el-GR" sz="3600" b="1" i="0" u="none" strike="noStrike" kern="1200" cap="none" spc="0" normalizeH="0" baseline="0" noProof="0" dirty="0" smtClean="0">
                <a:ln>
                  <a:noFill/>
                </a:ln>
                <a:solidFill>
                  <a:schemeClr val="tx2">
                    <a:lumMod val="60000"/>
                    <a:lumOff val="40000"/>
                  </a:schemeClr>
                </a:solidFill>
                <a:effectLst>
                  <a:outerShdw blurRad="38100" dist="38100" dir="2700000" algn="tl">
                    <a:srgbClr val="000000">
                      <a:alpha val="43137"/>
                    </a:srgbClr>
                  </a:outerShdw>
                </a:effectLst>
                <a:uLnTx/>
                <a:uFillTx/>
                <a:latin typeface="+mj-lt"/>
                <a:ea typeface="+mj-ea"/>
                <a:cs typeface="+mj-cs"/>
              </a:rPr>
              <a:t>πέριξ </a:t>
            </a:r>
            <a:r>
              <a:rPr kumimoji="0" lang="el-GR" sz="3600" b="1" i="0" u="none" strike="noStrike" kern="1200" cap="none" spc="0" normalizeH="0" baseline="0" noProof="0" dirty="0" smtClean="0">
                <a:ln>
                  <a:noFill/>
                </a:ln>
                <a:solidFill>
                  <a:srgbClr val="FF0000"/>
                </a:solidFill>
                <a:effectLst/>
                <a:uLnTx/>
                <a:uFillTx/>
                <a:latin typeface="+mj-lt"/>
                <a:ea typeface="+mj-ea"/>
                <a:cs typeface="+mj-cs"/>
              </a:rPr>
              <a:t> του ηθμοειδούς σχηματισμού προτύπου </a:t>
            </a:r>
            <a:r>
              <a:rPr kumimoji="0" lang="el-GR"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4</a:t>
            </a:r>
            <a:r>
              <a:rPr kumimoji="0" lang="el-GR" sz="3600" b="1" i="0" u="none" strike="noStrike" kern="1200" cap="none" spc="0" normalizeH="0" baseline="0" noProof="0" dirty="0" smtClean="0">
                <a:ln>
                  <a:noFill/>
                </a:ln>
                <a:solidFill>
                  <a:schemeClr val="tx2">
                    <a:lumMod val="60000"/>
                    <a:lumOff val="40000"/>
                  </a:schemeClr>
                </a:solidFill>
                <a:effectLst>
                  <a:outerShdw blurRad="38100" dist="38100" dir="2700000" algn="tl">
                    <a:srgbClr val="000000">
                      <a:alpha val="43137"/>
                    </a:srgbClr>
                  </a:outerShdw>
                </a:effectLst>
                <a:uLnTx/>
                <a:uFillTx/>
                <a:latin typeface="+mj-lt"/>
                <a:ea typeface="+mj-ea"/>
                <a:cs typeface="+mj-cs"/>
              </a:rPr>
              <a:t> </a:t>
            </a:r>
            <a:endParaRPr kumimoji="0" lang="el-GR" sz="3600" b="1" i="0" u="none" strike="noStrike" kern="1200" cap="none" spc="0" normalizeH="0" baseline="0" noProof="0" dirty="0">
              <a:ln>
                <a:noFill/>
              </a:ln>
              <a:solidFill>
                <a:schemeClr val="tx2">
                  <a:lumMod val="60000"/>
                  <a:lumOff val="40000"/>
                </a:schemeClr>
              </a:solidFill>
              <a:effectLst>
                <a:outerShdw blurRad="38100" dist="38100" dir="2700000" algn="tl">
                  <a:srgbClr val="000000">
                    <a:alpha val="43137"/>
                  </a:srgbClr>
                </a:outerShdw>
              </a:effectLst>
              <a:uLnTx/>
              <a:uFillTx/>
              <a:latin typeface="+mj-lt"/>
              <a:ea typeface="+mj-ea"/>
              <a:cs typeface="+mj-cs"/>
            </a:endParaRPr>
          </a:p>
        </p:txBody>
      </p:sp>
      <p:sp>
        <p:nvSpPr>
          <p:cNvPr id="8" name="1 - Τίτλος"/>
          <p:cNvSpPr txBox="1">
            <a:spLocks/>
          </p:cNvSpPr>
          <p:nvPr/>
        </p:nvSpPr>
        <p:spPr>
          <a:xfrm>
            <a:off x="5010152" y="4643446"/>
            <a:ext cx="2928958" cy="164307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Πρότυπο</a:t>
            </a:r>
            <a:r>
              <a:rPr kumimoji="0" lang="el-GR" sz="3600" b="1" i="0" u="none" strike="noStrike" kern="1200" cap="none" spc="0" normalizeH="0" baseline="0" noProof="0" dirty="0" smtClean="0">
                <a:ln>
                  <a:noFill/>
                </a:ln>
                <a:solidFill>
                  <a:schemeClr val="tx2">
                    <a:lumMod val="60000"/>
                    <a:lumOff val="40000"/>
                  </a:schemeClr>
                </a:solidFill>
                <a:effectLst>
                  <a:outerShdw blurRad="38100" dist="38100" dir="2700000" algn="tl">
                    <a:srgbClr val="000000">
                      <a:alpha val="43137"/>
                    </a:srgbClr>
                  </a:outerShdw>
                </a:effectLst>
                <a:uLnTx/>
                <a:uFillTx/>
                <a:latin typeface="+mj-lt"/>
                <a:ea typeface="+mj-ea"/>
                <a:cs typeface="+mj-cs"/>
              </a:rPr>
              <a:t> </a:t>
            </a:r>
            <a:r>
              <a:rPr kumimoji="0" lang="en-US" sz="3600" b="1" i="0" u="none" strike="noStrike" kern="1200" cap="none" spc="0" normalizeH="0" baseline="0" noProof="0" dirty="0" smtClean="0">
                <a:ln>
                  <a:noFill/>
                </a:ln>
                <a:solidFill>
                  <a:srgbClr val="FF0000"/>
                </a:solidFill>
                <a:uLnTx/>
                <a:uFillTx/>
                <a:latin typeface="+mj-lt"/>
                <a:ea typeface="+mj-ea"/>
                <a:cs typeface="+mj-cs"/>
              </a:rPr>
              <a:t>4</a:t>
            </a:r>
            <a:r>
              <a:rPr kumimoji="0" lang="el-GR" sz="36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t> </a:t>
            </a:r>
            <a:endParaRPr kumimoji="0" lang="el-GR" sz="3600" b="1" i="0"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down)">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200" dirty="0" smtClean="0">
                <a:solidFill>
                  <a:schemeClr val="bg1"/>
                </a:solidFill>
              </a:rPr>
              <a:t>Το πρότυπο της </a:t>
            </a:r>
            <a:r>
              <a:rPr lang="el-GR" sz="3200" dirty="0" smtClean="0">
                <a:solidFill>
                  <a:schemeClr val="tx2">
                    <a:lumMod val="60000"/>
                    <a:lumOff val="40000"/>
                  </a:schemeClr>
                </a:solidFill>
              </a:rPr>
              <a:t>μέτριας</a:t>
            </a:r>
            <a:r>
              <a:rPr lang="el-GR" sz="3200" dirty="0" smtClean="0">
                <a:solidFill>
                  <a:schemeClr val="bg1"/>
                </a:solidFill>
              </a:rPr>
              <a:t> και  εκείνα της χαμηλής διαφοροποίησης φαίνεται πως αντιπροσωπεύουν δύο </a:t>
            </a:r>
            <a:r>
              <a:rPr lang="el-GR" sz="3200" b="1" dirty="0" smtClean="0">
                <a:solidFill>
                  <a:schemeClr val="bg1"/>
                </a:solidFill>
              </a:rPr>
              <a:t>ξεχωριστές</a:t>
            </a:r>
            <a:r>
              <a:rPr lang="el-GR" sz="3200" dirty="0" smtClean="0">
                <a:solidFill>
                  <a:schemeClr val="bg1"/>
                </a:solidFill>
              </a:rPr>
              <a:t> νόσους.</a:t>
            </a:r>
            <a:endParaRPr lang="el-GR" sz="3200" dirty="0">
              <a:solidFill>
                <a:schemeClr val="bg1"/>
              </a:solidFill>
            </a:endParaRPr>
          </a:p>
        </p:txBody>
      </p:sp>
      <p:sp>
        <p:nvSpPr>
          <p:cNvPr id="3" name="Content Placeholder 2"/>
          <p:cNvSpPr>
            <a:spLocks noGrp="1"/>
          </p:cNvSpPr>
          <p:nvPr>
            <p:ph idx="1"/>
          </p:nvPr>
        </p:nvSpPr>
        <p:spPr>
          <a:xfrm>
            <a:off x="0" y="1714488"/>
            <a:ext cx="9144000" cy="5143512"/>
          </a:xfrm>
        </p:spPr>
        <p:txBody>
          <a:bodyPr>
            <a:normAutofit fontScale="92500" lnSpcReduction="20000"/>
          </a:bodyPr>
          <a:lstStyle/>
          <a:p>
            <a:r>
              <a:rPr lang="el-GR" dirty="0" smtClean="0">
                <a:solidFill>
                  <a:schemeClr val="bg1"/>
                </a:solidFill>
              </a:rPr>
              <a:t>Οι καρκίνοι αθροίσματος </a:t>
            </a:r>
            <a:r>
              <a:rPr lang="el-GR" dirty="0" smtClean="0">
                <a:solidFill>
                  <a:schemeClr val="tx2">
                    <a:lumMod val="60000"/>
                    <a:lumOff val="40000"/>
                  </a:schemeClr>
                </a:solidFill>
              </a:rPr>
              <a:t>3+3=6</a:t>
            </a:r>
            <a:r>
              <a:rPr lang="el-GR" dirty="0" smtClean="0">
                <a:solidFill>
                  <a:schemeClr val="bg1"/>
                </a:solidFill>
              </a:rPr>
              <a:t> στις ριζικές προστατεκτομές  δε μεθίστανται λεμφογενώς και η επιβίωση των αντίστοιχων ασθενών εγγίζει το 100%. Η παρουσία του προτύπου </a:t>
            </a:r>
            <a:r>
              <a:rPr lang="el-GR" dirty="0" smtClean="0">
                <a:solidFill>
                  <a:schemeClr val="tx2">
                    <a:lumMod val="60000"/>
                    <a:lumOff val="40000"/>
                  </a:schemeClr>
                </a:solidFill>
              </a:rPr>
              <a:t>3</a:t>
            </a:r>
            <a:r>
              <a:rPr lang="el-GR" dirty="0" smtClean="0">
                <a:solidFill>
                  <a:schemeClr val="bg1"/>
                </a:solidFill>
              </a:rPr>
              <a:t> στο χειρουργικό όριο της ριζικής προστατεκτομής φαίνεται να μην επηρεάζει αρνητικά την ογκολογική έκβαση.</a:t>
            </a:r>
          </a:p>
          <a:p>
            <a:r>
              <a:rPr lang="el-GR" dirty="0" smtClean="0">
                <a:solidFill>
                  <a:schemeClr val="bg1"/>
                </a:solidFill>
              </a:rPr>
              <a:t>Το ποσοστό της έκτασης που καταλαμβάνει στο βιοπτικό υλικό το πρότυπο </a:t>
            </a:r>
            <a:r>
              <a:rPr lang="el-GR" dirty="0" smtClean="0">
                <a:solidFill>
                  <a:srgbClr val="FF0000"/>
                </a:solidFill>
              </a:rPr>
              <a:t>4</a:t>
            </a:r>
            <a:r>
              <a:rPr lang="el-GR" dirty="0" smtClean="0">
                <a:solidFill>
                  <a:schemeClr val="bg1"/>
                </a:solidFill>
              </a:rPr>
              <a:t> ή το </a:t>
            </a:r>
            <a:r>
              <a:rPr lang="el-GR" dirty="0" smtClean="0">
                <a:solidFill>
                  <a:srgbClr val="FFFF00"/>
                </a:solidFill>
              </a:rPr>
              <a:t>5 </a:t>
            </a:r>
            <a:r>
              <a:rPr lang="el-GR" dirty="0" smtClean="0">
                <a:solidFill>
                  <a:schemeClr val="bg1"/>
                </a:solidFill>
              </a:rPr>
              <a:t>προδικάζει τη βιοχημική και κλινική εξέλιξη μετά την ακτινοθεραπεία. Αυτά τα πρότυπα χαμηλής διαφοροποίησης αντιστοιχούν στον πραγματικά επιθετικό καρκίνο που καθορίζει τη δυσμενή έκβαση της νόσου.</a:t>
            </a:r>
          </a:p>
          <a:p>
            <a:endParaRPr lang="el-GR"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04"/>
            <a:ext cx="9144000" cy="785818"/>
          </a:xfrm>
        </p:spPr>
        <p:txBody>
          <a:bodyPr>
            <a:normAutofit fontScale="90000"/>
          </a:bodyPr>
          <a:lstStyle/>
          <a:p>
            <a:r>
              <a:rPr lang="el-GR" sz="2700" i="1" dirty="0" smtClean="0">
                <a:solidFill>
                  <a:srgbClr val="FF0000"/>
                </a:solidFill>
              </a:rPr>
              <a:t>Ελάχιστο, μικρού μεγέθους </a:t>
            </a:r>
            <a:r>
              <a:rPr lang="el-GR" sz="2700" dirty="0" smtClean="0">
                <a:solidFill>
                  <a:srgbClr val="FF0000"/>
                </a:solidFill>
              </a:rPr>
              <a:t>ηθμοειδές συστατικό</a:t>
            </a:r>
            <a:r>
              <a:rPr lang="el-GR" sz="2700" dirty="0" smtClean="0">
                <a:solidFill>
                  <a:schemeClr val="bg1"/>
                </a:solidFill>
              </a:rPr>
              <a:t>· παρόλα αυτά </a:t>
            </a:r>
            <a:r>
              <a:rPr lang="en-US" sz="2700" dirty="0" smtClean="0">
                <a:solidFill>
                  <a:schemeClr val="tx2">
                    <a:lumMod val="20000"/>
                    <a:lumOff val="80000"/>
                  </a:schemeClr>
                </a:solidFill>
              </a:rPr>
              <a:t>:</a:t>
            </a:r>
            <a:r>
              <a:rPr lang="el-GR" sz="2700" dirty="0" smtClean="0">
                <a:solidFill>
                  <a:schemeClr val="tx2">
                    <a:lumMod val="20000"/>
                    <a:lumOff val="80000"/>
                  </a:schemeClr>
                </a:solidFill>
              </a:rPr>
              <a:t/>
            </a:r>
            <a:br>
              <a:rPr lang="el-GR" sz="2700" dirty="0" smtClean="0">
                <a:solidFill>
                  <a:schemeClr val="tx2">
                    <a:lumMod val="20000"/>
                    <a:lumOff val="80000"/>
                  </a:schemeClr>
                </a:solidFill>
              </a:rPr>
            </a:br>
            <a:r>
              <a:rPr lang="el-GR" sz="2700" u="sng" dirty="0" smtClean="0">
                <a:solidFill>
                  <a:schemeClr val="accent6">
                    <a:lumMod val="20000"/>
                    <a:lumOff val="80000"/>
                  </a:schemeClr>
                </a:solidFill>
                <a:effectLst>
                  <a:outerShdw blurRad="38100" dist="38100" dir="2700000" algn="tl">
                    <a:srgbClr val="000000">
                      <a:alpha val="43137"/>
                    </a:srgbClr>
                  </a:outerShdw>
                </a:effectLst>
              </a:rPr>
              <a:t> αθροιστικός βαθμός κακοήθειας  </a:t>
            </a:r>
            <a:r>
              <a:rPr lang="el-GR" sz="2700" b="1" u="sng" dirty="0" smtClean="0">
                <a:solidFill>
                  <a:schemeClr val="tx2">
                    <a:lumMod val="40000"/>
                    <a:lumOff val="60000"/>
                  </a:schemeClr>
                </a:solidFill>
                <a:effectLst>
                  <a:outerShdw blurRad="38100" dist="38100" dir="2700000" algn="tl">
                    <a:srgbClr val="000000">
                      <a:alpha val="43137"/>
                    </a:srgbClr>
                  </a:outerShdw>
                </a:effectLst>
              </a:rPr>
              <a:t>3</a:t>
            </a:r>
            <a:r>
              <a:rPr lang="el-GR" sz="2700" u="sng" dirty="0" smtClean="0">
                <a:solidFill>
                  <a:schemeClr val="accent6">
                    <a:lumMod val="20000"/>
                    <a:lumOff val="80000"/>
                  </a:schemeClr>
                </a:solidFill>
                <a:effectLst>
                  <a:outerShdw blurRad="38100" dist="38100" dir="2700000" algn="tl">
                    <a:srgbClr val="000000">
                      <a:alpha val="43137"/>
                    </a:srgbClr>
                  </a:outerShdw>
                </a:effectLst>
              </a:rPr>
              <a:t>+</a:t>
            </a:r>
            <a:r>
              <a:rPr lang="el-GR" sz="2700" b="1" i="1" u="sng" dirty="0" smtClean="0">
                <a:solidFill>
                  <a:srgbClr val="FF0000"/>
                </a:solidFill>
                <a:effectLst>
                  <a:outerShdw blurRad="38100" dist="38100" dir="2700000" algn="tl">
                    <a:srgbClr val="000000">
                      <a:alpha val="43137"/>
                    </a:srgbClr>
                  </a:outerShdw>
                </a:effectLst>
              </a:rPr>
              <a:t>4</a:t>
            </a:r>
            <a:r>
              <a:rPr lang="el-GR" sz="2700" u="sng" dirty="0" smtClean="0">
                <a:solidFill>
                  <a:schemeClr val="accent6">
                    <a:lumMod val="20000"/>
                    <a:lumOff val="80000"/>
                  </a:schemeClr>
                </a:solidFill>
                <a:effectLst>
                  <a:outerShdw blurRad="38100" dist="38100" dir="2700000" algn="tl">
                    <a:srgbClr val="000000">
                      <a:alpha val="43137"/>
                    </a:srgbClr>
                  </a:outerShdw>
                </a:effectLst>
              </a:rPr>
              <a:t>=7 </a:t>
            </a:r>
            <a:r>
              <a:rPr lang="el-GR" dirty="0" smtClean="0">
                <a:solidFill>
                  <a:schemeClr val="tx2">
                    <a:lumMod val="20000"/>
                    <a:lumOff val="80000"/>
                  </a:schemeClr>
                </a:solidFill>
              </a:rPr>
              <a:t/>
            </a:r>
            <a:br>
              <a:rPr lang="el-GR" dirty="0" smtClean="0">
                <a:solidFill>
                  <a:schemeClr val="tx2">
                    <a:lumMod val="20000"/>
                    <a:lumOff val="80000"/>
                  </a:schemeClr>
                </a:solidFill>
              </a:rPr>
            </a:br>
            <a:endParaRPr lang="el-GR" dirty="0">
              <a:solidFill>
                <a:schemeClr val="tx2">
                  <a:lumMod val="20000"/>
                  <a:lumOff val="80000"/>
                </a:schemeClr>
              </a:solidFill>
            </a:endParaRPr>
          </a:p>
        </p:txBody>
      </p:sp>
      <p:pic>
        <p:nvPicPr>
          <p:cNvPr id="4" name="Content Placeholder 3" descr="p08g3e"/>
          <p:cNvPicPr>
            <a:picLocks noGrp="1" noChangeAspect="1" noChangeArrowheads="1"/>
          </p:cNvPicPr>
          <p:nvPr>
            <p:ph idx="1"/>
          </p:nvPr>
        </p:nvPicPr>
        <p:blipFill>
          <a:blip r:embed="rId3" cstate="print"/>
          <a:srcRect/>
          <a:stretch>
            <a:fillRect/>
          </a:stretch>
        </p:blipFill>
        <p:spPr bwMode="auto">
          <a:xfrm>
            <a:off x="571472" y="1285860"/>
            <a:ext cx="8143932" cy="538662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inkTgt spid="_x0000_s21506"/>
                                        </p:tgtEl>
                                        <p:attrNameLst>
                                          <p:attrName>style.visibility</p:attrName>
                                        </p:attrNameLst>
                                      </p:cBhvr>
                                      <p:to>
                                        <p:strVal val="visible"/>
                                      </p:to>
                                    </p:set>
                                    <p:animEffect transition="in" filter="wipe(down)">
                                      <p:cBhvr>
                                        <p:cTn id="7" dur="500"/>
                                        <p:tgtEl>
                                          <p:inkTgt spid="_x0000_s21506"/>
                                        </p:tgtEl>
                                      </p:cBhvr>
                                    </p:animEffect>
                                  </p:childTnLst>
                                </p:cTn>
                              </p:par>
                              <p:par>
                                <p:cTn id="8" presetID="22" presetClass="entr" presetSubtype="4" fill="hold" nodeType="withEffect">
                                  <p:stCondLst>
                                    <p:cond delay="0"/>
                                  </p:stCondLst>
                                  <p:childTnLst>
                                    <p:set>
                                      <p:cBhvr>
                                        <p:cTn id="9" dur="1" fill="hold">
                                          <p:stCondLst>
                                            <p:cond delay="0"/>
                                          </p:stCondLst>
                                        </p:cTn>
                                        <p:tgtEl>
                                          <p:inkTgt spid="_x0000_s21507"/>
                                        </p:tgtEl>
                                        <p:attrNameLst>
                                          <p:attrName>style.visibility</p:attrName>
                                        </p:attrNameLst>
                                      </p:cBhvr>
                                      <p:to>
                                        <p:strVal val="visible"/>
                                      </p:to>
                                    </p:set>
                                    <p:animEffect transition="in" filter="wipe(down)">
                                      <p:cBhvr>
                                        <p:cTn id="10" dur="500"/>
                                        <p:tgtEl>
                                          <p:inkTgt spid="_x0000_s2150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9144000" cy="1274786"/>
          </a:xfrm>
        </p:spPr>
        <p:txBody>
          <a:bodyPr>
            <a:normAutofit/>
          </a:bodyPr>
          <a:lstStyle/>
          <a:p>
            <a:r>
              <a:rPr lang="el-GR" sz="3200" dirty="0" smtClean="0">
                <a:solidFill>
                  <a:srgbClr val="FF0000"/>
                </a:solidFill>
              </a:rPr>
              <a:t>Διάσπαρτοι ηθμοειδείς καρκινικοί αδένες προτύπου 4</a:t>
            </a:r>
            <a:r>
              <a:rPr lang="el-GR" sz="3200" dirty="0" smtClean="0">
                <a:solidFill>
                  <a:schemeClr val="tx2">
                    <a:lumMod val="20000"/>
                    <a:lumOff val="80000"/>
                  </a:schemeClr>
                </a:solidFill>
              </a:rPr>
              <a:t> και </a:t>
            </a:r>
            <a:r>
              <a:rPr lang="el-GR" sz="3200" dirty="0" err="1" smtClean="0">
                <a:solidFill>
                  <a:schemeClr val="tx2">
                    <a:lumMod val="20000"/>
                    <a:lumOff val="80000"/>
                  </a:schemeClr>
                </a:solidFill>
              </a:rPr>
              <a:t>μικροαδενικοί</a:t>
            </a:r>
            <a:r>
              <a:rPr lang="el-GR" sz="3200" dirty="0" smtClean="0">
                <a:solidFill>
                  <a:schemeClr val="tx2">
                    <a:lumMod val="20000"/>
                    <a:lumOff val="80000"/>
                  </a:schemeClr>
                </a:solidFill>
              </a:rPr>
              <a:t> σχηματισμοί προτύπου </a:t>
            </a:r>
            <a:r>
              <a:rPr lang="el-GR" sz="3200" dirty="0" smtClean="0">
                <a:solidFill>
                  <a:schemeClr val="tx2">
                    <a:lumMod val="40000"/>
                    <a:lumOff val="60000"/>
                  </a:schemeClr>
                </a:solidFill>
              </a:rPr>
              <a:t>3</a:t>
            </a:r>
            <a:r>
              <a:rPr lang="el-GR" sz="3200" dirty="0" smtClean="0">
                <a:solidFill>
                  <a:schemeClr val="tx2">
                    <a:lumMod val="20000"/>
                    <a:lumOff val="80000"/>
                  </a:schemeClr>
                </a:solidFill>
              </a:rPr>
              <a:t>.</a:t>
            </a:r>
            <a:endParaRPr lang="el-GR" sz="3200" dirty="0">
              <a:solidFill>
                <a:schemeClr val="tx2">
                  <a:lumMod val="20000"/>
                  <a:lumOff val="80000"/>
                </a:schemeClr>
              </a:solidFill>
            </a:endParaRPr>
          </a:p>
        </p:txBody>
      </p:sp>
      <p:pic>
        <p:nvPicPr>
          <p:cNvPr id="4" name="Content Placeholder 3" descr="p11g3f"/>
          <p:cNvPicPr>
            <a:picLocks noGrp="1" noChangeAspect="1" noChangeArrowheads="1"/>
          </p:cNvPicPr>
          <p:nvPr>
            <p:ph idx="1"/>
          </p:nvPr>
        </p:nvPicPr>
        <p:blipFill>
          <a:blip r:embed="rId3" cstate="print"/>
          <a:srcRect/>
          <a:stretch>
            <a:fillRect/>
          </a:stretch>
        </p:blipFill>
        <p:spPr bwMode="auto">
          <a:xfrm>
            <a:off x="857224" y="1500174"/>
            <a:ext cx="7572428" cy="51276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inkTgt spid="_x0000_s26629"/>
                                        </p:tgtEl>
                                        <p:attrNameLst>
                                          <p:attrName>style.visibility</p:attrName>
                                        </p:attrNameLst>
                                      </p:cBhvr>
                                      <p:to>
                                        <p:strVal val="visible"/>
                                      </p:to>
                                    </p:set>
                                    <p:animEffect transition="in" filter="wipe(down)">
                                      <p:cBhvr>
                                        <p:cTn id="7" dur="500"/>
                                        <p:tgtEl>
                                          <p:inkTgt spid="_x0000_s26629"/>
                                        </p:tgtEl>
                                      </p:cBhvr>
                                    </p:animEffect>
                                  </p:childTnLst>
                                </p:cTn>
                              </p:par>
                              <p:par>
                                <p:cTn id="8" presetID="22" presetClass="entr" presetSubtype="4" fill="hold" nodeType="withEffect">
                                  <p:stCondLst>
                                    <p:cond delay="0"/>
                                  </p:stCondLst>
                                  <p:childTnLst>
                                    <p:set>
                                      <p:cBhvr>
                                        <p:cTn id="9" dur="1" fill="hold">
                                          <p:stCondLst>
                                            <p:cond delay="0"/>
                                          </p:stCondLst>
                                        </p:cTn>
                                        <p:tgtEl>
                                          <p:inkTgt spid="_x0000_s26630"/>
                                        </p:tgtEl>
                                        <p:attrNameLst>
                                          <p:attrName>style.visibility</p:attrName>
                                        </p:attrNameLst>
                                      </p:cBhvr>
                                      <p:to>
                                        <p:strVal val="visible"/>
                                      </p:to>
                                    </p:set>
                                    <p:animEffect transition="in" filter="wipe(down)">
                                      <p:cBhvr>
                                        <p:cTn id="10" dur="500"/>
                                        <p:tgtEl>
                                          <p:inkTgt spid="_x0000_s26630"/>
                                        </p:tgtEl>
                                      </p:cBhvr>
                                    </p:animEffect>
                                  </p:childTnLst>
                                </p:cTn>
                              </p:par>
                              <p:par>
                                <p:cTn id="11" presetID="22" presetClass="entr" presetSubtype="4" fill="hold" nodeType="withEffect">
                                  <p:stCondLst>
                                    <p:cond delay="0"/>
                                  </p:stCondLst>
                                  <p:childTnLst>
                                    <p:set>
                                      <p:cBhvr>
                                        <p:cTn id="12" dur="1" fill="hold">
                                          <p:stCondLst>
                                            <p:cond delay="0"/>
                                          </p:stCondLst>
                                        </p:cTn>
                                        <p:tgtEl>
                                          <p:inkTgt spid="_x0000_s26631"/>
                                        </p:tgtEl>
                                        <p:attrNameLst>
                                          <p:attrName>style.visibility</p:attrName>
                                        </p:attrNameLst>
                                      </p:cBhvr>
                                      <p:to>
                                        <p:strVal val="visible"/>
                                      </p:to>
                                    </p:set>
                                    <p:animEffect transition="in" filter="wipe(down)">
                                      <p:cBhvr>
                                        <p:cTn id="13" dur="500"/>
                                        <p:tgtEl>
                                          <p:inkTgt spid="_x0000_s26631"/>
                                        </p:tgtEl>
                                      </p:cBhvr>
                                    </p:animEffect>
                                  </p:childTnLst>
                                </p:cTn>
                              </p:par>
                              <p:par>
                                <p:cTn id="14" presetID="22" presetClass="entr" presetSubtype="4" fill="hold" nodeType="withEffect">
                                  <p:stCondLst>
                                    <p:cond delay="0"/>
                                  </p:stCondLst>
                                  <p:childTnLst>
                                    <p:set>
                                      <p:cBhvr>
                                        <p:cTn id="15" dur="1" fill="hold">
                                          <p:stCondLst>
                                            <p:cond delay="0"/>
                                          </p:stCondLst>
                                        </p:cTn>
                                        <p:tgtEl>
                                          <p:inkTgt spid="_x0000_s26632"/>
                                        </p:tgtEl>
                                        <p:attrNameLst>
                                          <p:attrName>style.visibility</p:attrName>
                                        </p:attrNameLst>
                                      </p:cBhvr>
                                      <p:to>
                                        <p:strVal val="visible"/>
                                      </p:to>
                                    </p:set>
                                    <p:animEffect transition="in" filter="wipe(down)">
                                      <p:cBhvr>
                                        <p:cTn id="16" dur="500"/>
                                        <p:tgtEl>
                                          <p:inkTgt spid="_x0000_s2663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inkTgt spid="_x0000_s26627"/>
                                        </p:tgtEl>
                                        <p:attrNameLst>
                                          <p:attrName>style.visibility</p:attrName>
                                        </p:attrNameLst>
                                      </p:cBhvr>
                                      <p:to>
                                        <p:strVal val="visible"/>
                                      </p:to>
                                    </p:set>
                                    <p:animEffect transition="in" filter="box(in)">
                                      <p:cBhvr>
                                        <p:cTn id="21" dur="500"/>
                                        <p:tgtEl>
                                          <p:inkTgt spid="_x0000_s26627"/>
                                        </p:tgtEl>
                                      </p:cBhvr>
                                    </p:animEffect>
                                  </p:childTnLst>
                                </p:cTn>
                              </p:par>
                              <p:par>
                                <p:cTn id="22" presetID="4" presetClass="entr" presetSubtype="16" fill="hold" nodeType="withEffect">
                                  <p:stCondLst>
                                    <p:cond delay="0"/>
                                  </p:stCondLst>
                                  <p:childTnLst>
                                    <p:set>
                                      <p:cBhvr>
                                        <p:cTn id="23" dur="1" fill="hold">
                                          <p:stCondLst>
                                            <p:cond delay="0"/>
                                          </p:stCondLst>
                                        </p:cTn>
                                        <p:tgtEl>
                                          <p:inkTgt spid="_x0000_s26628"/>
                                        </p:tgtEl>
                                        <p:attrNameLst>
                                          <p:attrName>style.visibility</p:attrName>
                                        </p:attrNameLst>
                                      </p:cBhvr>
                                      <p:to>
                                        <p:strVal val="visible"/>
                                      </p:to>
                                    </p:set>
                                    <p:animEffect transition="in" filter="box(in)">
                                      <p:cBhvr>
                                        <p:cTn id="24" dur="500"/>
                                        <p:tgtEl>
                                          <p:inkTgt spid="_x0000_s2662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ox(i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12g3g"/>
          <p:cNvPicPr>
            <a:picLocks noGrp="1" noChangeAspect="1" noChangeArrowheads="1"/>
          </p:cNvPicPr>
          <p:nvPr>
            <p:ph idx="1"/>
          </p:nvPr>
        </p:nvPicPr>
        <p:blipFill>
          <a:blip r:embed="rId3" cstate="print"/>
          <a:srcRect/>
          <a:stretch>
            <a:fillRect/>
          </a:stretch>
        </p:blipFill>
        <p:spPr bwMode="auto">
          <a:xfrm>
            <a:off x="1285852" y="1428736"/>
            <a:ext cx="6786580" cy="5429264"/>
          </a:xfrm>
          <a:prstGeom prst="rect">
            <a:avLst/>
          </a:prstGeom>
          <a:noFill/>
          <a:ln w="9525">
            <a:noFill/>
            <a:miter lim="800000"/>
            <a:headEnd/>
            <a:tailEnd/>
          </a:ln>
        </p:spPr>
      </p:pic>
      <p:sp>
        <p:nvSpPr>
          <p:cNvPr id="5" name="Title 1"/>
          <p:cNvSpPr>
            <a:spLocks noGrp="1"/>
          </p:cNvSpPr>
          <p:nvPr>
            <p:ph type="title"/>
          </p:nvPr>
        </p:nvSpPr>
        <p:spPr>
          <a:xfrm>
            <a:off x="142844" y="274638"/>
            <a:ext cx="8858312" cy="1011237"/>
          </a:xfrm>
        </p:spPr>
        <p:txBody>
          <a:bodyPr>
            <a:normAutofit fontScale="90000"/>
          </a:bodyPr>
          <a:lstStyle/>
          <a:p>
            <a:r>
              <a:rPr lang="el-GR" sz="3200" dirty="0" smtClean="0">
                <a:solidFill>
                  <a:srgbClr val="FF0000"/>
                </a:solidFill>
              </a:rPr>
              <a:t>Διάσπαρτοι ηθμοειδείς καρκινικοί αδένες προτύπου 4</a:t>
            </a:r>
            <a:r>
              <a:rPr lang="el-GR" sz="3200" dirty="0" smtClean="0">
                <a:solidFill>
                  <a:schemeClr val="tx2">
                    <a:lumMod val="20000"/>
                    <a:lumOff val="80000"/>
                  </a:schemeClr>
                </a:solidFill>
              </a:rPr>
              <a:t> </a:t>
            </a:r>
            <a:br>
              <a:rPr lang="el-GR" sz="3200" dirty="0" smtClean="0">
                <a:solidFill>
                  <a:schemeClr val="tx2">
                    <a:lumMod val="20000"/>
                    <a:lumOff val="80000"/>
                  </a:schemeClr>
                </a:solidFill>
              </a:rPr>
            </a:br>
            <a:r>
              <a:rPr lang="el-GR" sz="3200" dirty="0" smtClean="0">
                <a:solidFill>
                  <a:schemeClr val="tx2">
                    <a:lumMod val="20000"/>
                    <a:lumOff val="80000"/>
                  </a:schemeClr>
                </a:solidFill>
              </a:rPr>
              <a:t>και </a:t>
            </a:r>
            <a:r>
              <a:rPr lang="el-GR" sz="3200" dirty="0" err="1" smtClean="0">
                <a:solidFill>
                  <a:schemeClr val="tx2">
                    <a:lumMod val="20000"/>
                    <a:lumOff val="80000"/>
                  </a:schemeClr>
                </a:solidFill>
              </a:rPr>
              <a:t>μικροαδενικοί</a:t>
            </a:r>
            <a:r>
              <a:rPr lang="el-GR" sz="3200" dirty="0" smtClean="0">
                <a:solidFill>
                  <a:schemeClr val="tx2">
                    <a:lumMod val="20000"/>
                    <a:lumOff val="80000"/>
                  </a:schemeClr>
                </a:solidFill>
              </a:rPr>
              <a:t> σχηματισμοί προτύπου </a:t>
            </a:r>
            <a:r>
              <a:rPr lang="el-GR" sz="3200" dirty="0" smtClean="0">
                <a:solidFill>
                  <a:schemeClr val="tx2">
                    <a:lumMod val="40000"/>
                    <a:lumOff val="60000"/>
                  </a:schemeClr>
                </a:solidFill>
              </a:rPr>
              <a:t>3</a:t>
            </a:r>
            <a:r>
              <a:rPr lang="el-GR" sz="3200" dirty="0" smtClean="0">
                <a:solidFill>
                  <a:schemeClr val="tx2">
                    <a:lumMod val="20000"/>
                    <a:lumOff val="80000"/>
                  </a:schemeClr>
                </a:solidFill>
              </a:rPr>
              <a:t>.</a:t>
            </a:r>
            <a:endParaRPr lang="el-GR" sz="3200" dirty="0">
              <a:solidFill>
                <a:schemeClr val="tx2">
                  <a:lumMod val="20000"/>
                  <a:lumOff val="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inkTgt spid="_x0000_s27649"/>
                                        </p:tgtEl>
                                        <p:attrNameLst>
                                          <p:attrName>style.visibility</p:attrName>
                                        </p:attrNameLst>
                                      </p:cBhvr>
                                      <p:to>
                                        <p:strVal val="visible"/>
                                      </p:to>
                                    </p:set>
                                    <p:animEffect transition="in" filter="wipe(down)">
                                      <p:cBhvr>
                                        <p:cTn id="7" dur="500"/>
                                        <p:tgtEl>
                                          <p:inkTgt spid="_x0000_s27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solidFill>
                  <a:srgbClr val="FF0000"/>
                </a:solidFill>
              </a:rPr>
              <a:t>(Ανώμαλοι) ηθμοειδείς αδένες </a:t>
            </a:r>
            <a:br>
              <a:rPr lang="el-GR" dirty="0" smtClean="0">
                <a:solidFill>
                  <a:srgbClr val="FF0000"/>
                </a:solidFill>
              </a:rPr>
            </a:br>
            <a:r>
              <a:rPr lang="el-GR" dirty="0" smtClean="0">
                <a:solidFill>
                  <a:srgbClr val="FF0000"/>
                </a:solidFill>
              </a:rPr>
              <a:t>προτύπου</a:t>
            </a:r>
            <a:r>
              <a:rPr lang="el-GR" dirty="0" smtClean="0">
                <a:solidFill>
                  <a:schemeClr val="accent1">
                    <a:lumMod val="20000"/>
                    <a:lumOff val="80000"/>
                  </a:schemeClr>
                </a:solidFill>
              </a:rPr>
              <a:t> </a:t>
            </a:r>
            <a:r>
              <a:rPr lang="el-GR" dirty="0" smtClean="0">
                <a:solidFill>
                  <a:srgbClr val="FF0000"/>
                </a:solidFill>
              </a:rPr>
              <a:t>4</a:t>
            </a:r>
            <a:endParaRPr lang="el-GR" dirty="0">
              <a:solidFill>
                <a:srgbClr val="FF0000"/>
              </a:solidFill>
            </a:endParaRPr>
          </a:p>
        </p:txBody>
      </p:sp>
      <p:pic>
        <p:nvPicPr>
          <p:cNvPr id="4" name="Content Placeholder 3" descr="p30g4e"/>
          <p:cNvPicPr>
            <a:picLocks noGrp="1" noChangeAspect="1" noChangeArrowheads="1"/>
          </p:cNvPicPr>
          <p:nvPr>
            <p:ph idx="1"/>
          </p:nvPr>
        </p:nvPicPr>
        <p:blipFill>
          <a:blip r:embed="rId2" cstate="print"/>
          <a:srcRect/>
          <a:stretch>
            <a:fillRect/>
          </a:stretch>
        </p:blipFill>
        <p:spPr bwMode="auto">
          <a:xfrm>
            <a:off x="1113294" y="1600200"/>
            <a:ext cx="6917411"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31g4f"/>
          <p:cNvPicPr>
            <a:picLocks noGrp="1" noChangeAspect="1" noChangeArrowheads="1"/>
          </p:cNvPicPr>
          <p:nvPr>
            <p:ph idx="1"/>
          </p:nvPr>
        </p:nvPicPr>
        <p:blipFill>
          <a:blip r:embed="rId3" cstate="print"/>
          <a:srcRect/>
          <a:stretch>
            <a:fillRect/>
          </a:stretch>
        </p:blipFill>
        <p:spPr bwMode="auto">
          <a:xfrm>
            <a:off x="1214414" y="1857364"/>
            <a:ext cx="6932547" cy="4525963"/>
          </a:xfrm>
          <a:prstGeom prst="rect">
            <a:avLst/>
          </a:prstGeom>
          <a:noFill/>
          <a:ln w="9525">
            <a:noFill/>
            <a:miter lim="800000"/>
            <a:headEnd/>
            <a:tailEnd/>
          </a:ln>
        </p:spPr>
      </p:pic>
      <p:sp>
        <p:nvSpPr>
          <p:cNvPr id="5" name="Title 1"/>
          <p:cNvSpPr>
            <a:spLocks noGrp="1"/>
          </p:cNvSpPr>
          <p:nvPr>
            <p:ph type="title"/>
          </p:nvPr>
        </p:nvSpPr>
        <p:spPr>
          <a:xfrm>
            <a:off x="0" y="274638"/>
            <a:ext cx="9144000" cy="1143000"/>
          </a:xfrm>
        </p:spPr>
        <p:txBody>
          <a:bodyPr>
            <a:normAutofit fontScale="90000"/>
          </a:bodyPr>
          <a:lstStyle/>
          <a:p>
            <a:r>
              <a:rPr lang="el-GR" dirty="0" smtClean="0">
                <a:solidFill>
                  <a:srgbClr val="FF0000"/>
                </a:solidFill>
              </a:rPr>
              <a:t>(Ανώμαλοι) ηθμοειδείς αδένες, </a:t>
            </a:r>
            <a:br>
              <a:rPr lang="el-GR" dirty="0" smtClean="0">
                <a:solidFill>
                  <a:srgbClr val="FF0000"/>
                </a:solidFill>
              </a:rPr>
            </a:br>
            <a:r>
              <a:rPr lang="el-GR" dirty="0" smtClean="0">
                <a:solidFill>
                  <a:srgbClr val="FF0000"/>
                </a:solidFill>
              </a:rPr>
              <a:t>(χωρίς στρογγυλό περίγραμμα),  </a:t>
            </a:r>
            <a:br>
              <a:rPr lang="el-GR" dirty="0" smtClean="0">
                <a:solidFill>
                  <a:srgbClr val="FF0000"/>
                </a:solidFill>
              </a:rPr>
            </a:br>
            <a:r>
              <a:rPr lang="el-GR" dirty="0" smtClean="0">
                <a:solidFill>
                  <a:srgbClr val="FF0000"/>
                </a:solidFill>
              </a:rPr>
              <a:t>προτύπου</a:t>
            </a:r>
            <a:r>
              <a:rPr lang="el-GR" dirty="0" smtClean="0">
                <a:solidFill>
                  <a:schemeClr val="accent1">
                    <a:lumMod val="20000"/>
                    <a:lumOff val="80000"/>
                  </a:schemeClr>
                </a:solidFill>
              </a:rPr>
              <a:t> </a:t>
            </a:r>
            <a:r>
              <a:rPr lang="el-GR" dirty="0" smtClean="0">
                <a:solidFill>
                  <a:srgbClr val="FF0000"/>
                </a:solidFill>
              </a:rPr>
              <a:t>4</a:t>
            </a:r>
            <a:endParaRPr lang="el-GR"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smtClean="0">
                <a:solidFill>
                  <a:srgbClr val="FF0000"/>
                </a:solidFill>
              </a:rPr>
              <a:t>Ηθμοειδείς αδένες (με διηθητικές παρυφές), προτύπου</a:t>
            </a:r>
            <a:r>
              <a:rPr lang="el-GR" sz="3200" dirty="0" smtClean="0">
                <a:solidFill>
                  <a:schemeClr val="accent1">
                    <a:lumMod val="20000"/>
                    <a:lumOff val="80000"/>
                  </a:schemeClr>
                </a:solidFill>
              </a:rPr>
              <a:t> </a:t>
            </a:r>
            <a:r>
              <a:rPr lang="el-GR" sz="3200" dirty="0" smtClean="0">
                <a:solidFill>
                  <a:srgbClr val="FF0000"/>
                </a:solidFill>
              </a:rPr>
              <a:t>4</a:t>
            </a:r>
            <a:endParaRPr lang="el-GR" sz="3200" dirty="0">
              <a:solidFill>
                <a:srgbClr val="FF0000"/>
              </a:solidFill>
            </a:endParaRPr>
          </a:p>
        </p:txBody>
      </p:sp>
      <p:pic>
        <p:nvPicPr>
          <p:cNvPr id="4" name="Content Placeholder 3" descr="p32g4f"/>
          <p:cNvPicPr>
            <a:picLocks noGrp="1" noChangeAspect="1" noChangeArrowheads="1"/>
          </p:cNvPicPr>
          <p:nvPr>
            <p:ph idx="1"/>
          </p:nvPr>
        </p:nvPicPr>
        <p:blipFill>
          <a:blip r:embed="rId2" cstate="print"/>
          <a:srcRect/>
          <a:stretch>
            <a:fillRect/>
          </a:stretch>
        </p:blipFill>
        <p:spPr bwMode="auto">
          <a:xfrm>
            <a:off x="1120830" y="1600200"/>
            <a:ext cx="690234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33g4g"/>
          <p:cNvPicPr>
            <a:picLocks noGrp="1" noChangeAspect="1" noChangeArrowheads="1"/>
          </p:cNvPicPr>
          <p:nvPr>
            <p:ph idx="1"/>
          </p:nvPr>
        </p:nvPicPr>
        <p:blipFill>
          <a:blip r:embed="rId2" cstate="print"/>
          <a:srcRect/>
          <a:stretch>
            <a:fillRect/>
          </a:stretch>
        </p:blipFill>
        <p:spPr bwMode="auto">
          <a:xfrm>
            <a:off x="1142976" y="785794"/>
            <a:ext cx="6917411" cy="4525963"/>
          </a:xfrm>
          <a:prstGeom prst="rect">
            <a:avLst/>
          </a:prstGeom>
          <a:noFill/>
          <a:ln w="9525">
            <a:noFill/>
            <a:miter lim="800000"/>
            <a:headEnd/>
            <a:tailEnd/>
          </a:ln>
        </p:spPr>
      </p:pic>
      <p:sp>
        <p:nvSpPr>
          <p:cNvPr id="5" name="Title 1"/>
          <p:cNvSpPr>
            <a:spLocks noGrp="1"/>
          </p:cNvSpPr>
          <p:nvPr>
            <p:ph type="title"/>
          </p:nvPr>
        </p:nvSpPr>
        <p:spPr>
          <a:xfrm>
            <a:off x="457200" y="0"/>
            <a:ext cx="8229600" cy="928670"/>
          </a:xfrm>
        </p:spPr>
        <p:txBody>
          <a:bodyPr>
            <a:normAutofit/>
          </a:bodyPr>
          <a:lstStyle/>
          <a:p>
            <a:r>
              <a:rPr lang="el-GR" sz="3200" dirty="0" err="1" smtClean="0">
                <a:solidFill>
                  <a:srgbClr val="FF0000"/>
                </a:solidFill>
              </a:rPr>
              <a:t>Συνωστιζόμενες</a:t>
            </a:r>
            <a:r>
              <a:rPr lang="el-GR" sz="3200" dirty="0" smtClean="0">
                <a:solidFill>
                  <a:srgbClr val="FF0000"/>
                </a:solidFill>
              </a:rPr>
              <a:t> ηθμοειδείς  δομές, προτύπου 4</a:t>
            </a:r>
            <a:endParaRPr lang="el-GR" sz="3200" dirty="0">
              <a:solidFill>
                <a:srgbClr val="FF0000"/>
              </a:solidFill>
            </a:endParaRPr>
          </a:p>
        </p:txBody>
      </p:sp>
      <p:sp>
        <p:nvSpPr>
          <p:cNvPr id="6" name="1 - Τίτλος"/>
          <p:cNvSpPr txBox="1">
            <a:spLocks/>
          </p:cNvSpPr>
          <p:nvPr/>
        </p:nvSpPr>
        <p:spPr>
          <a:xfrm>
            <a:off x="0" y="5357826"/>
            <a:ext cx="9144000" cy="1500174"/>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accent1">
                    <a:lumMod val="20000"/>
                    <a:lumOff val="80000"/>
                  </a:schemeClr>
                </a:solidFill>
                <a:effectLst/>
                <a:uLnTx/>
                <a:uFillTx/>
                <a:latin typeface="+mj-lt"/>
                <a:ea typeface="+mj-ea"/>
                <a:cs typeface="+mj-cs"/>
              </a:rPr>
              <a:t>Πλέον, </a:t>
            </a:r>
            <a:r>
              <a:rPr kumimoji="0" lang="el-GR" sz="4400" b="1" i="0" u="none" strike="noStrike" kern="1200" cap="none" spc="0" normalizeH="0" baseline="0" noProof="0" dirty="0" smtClean="0">
                <a:ln>
                  <a:noFill/>
                </a:ln>
                <a:solidFill>
                  <a:srgbClr val="FF0000"/>
                </a:solidFill>
                <a:effectLst/>
                <a:uLnTx/>
                <a:uFillTx/>
                <a:latin typeface="+mj-lt"/>
                <a:ea typeface="+mj-ea"/>
                <a:cs typeface="+mj-cs"/>
              </a:rPr>
              <a:t>όλες</a:t>
            </a:r>
            <a:r>
              <a:rPr kumimoji="0" lang="el-GR" sz="4400" b="0" i="0" u="none" strike="noStrike" kern="1200" cap="none" spc="0" normalizeH="0" baseline="0" noProof="0" dirty="0" smtClean="0">
                <a:ln>
                  <a:noFill/>
                </a:ln>
                <a:solidFill>
                  <a:srgbClr val="FF0000"/>
                </a:solidFill>
                <a:effectLst/>
                <a:uLnTx/>
                <a:uFillTx/>
                <a:latin typeface="+mj-lt"/>
                <a:ea typeface="+mj-ea"/>
                <a:cs typeface="+mj-cs"/>
              </a:rPr>
              <a:t> οι </a:t>
            </a:r>
            <a:r>
              <a:rPr kumimoji="0" lang="el-GR" sz="4400" b="1" i="0" u="none" strike="noStrike" kern="1200" cap="none" spc="0" normalizeH="0" baseline="0" noProof="0" dirty="0" smtClean="0">
                <a:ln>
                  <a:noFill/>
                </a:ln>
                <a:solidFill>
                  <a:srgbClr val="FF0000"/>
                </a:solidFill>
                <a:effectLst/>
                <a:uLnTx/>
                <a:uFillTx/>
                <a:latin typeface="+mj-lt"/>
                <a:ea typeface="+mj-ea"/>
                <a:cs typeface="+mj-cs"/>
              </a:rPr>
              <a:t>ηθμοειδείς δομές</a:t>
            </a:r>
            <a:r>
              <a:rPr kumimoji="0" lang="el-GR" sz="4400" b="0" i="0" u="none" strike="noStrike" kern="1200" cap="none" spc="0" normalizeH="0" baseline="0" noProof="0" dirty="0" smtClean="0">
                <a:ln>
                  <a:noFill/>
                </a:ln>
                <a:solidFill>
                  <a:schemeClr val="accent1">
                    <a:lumMod val="20000"/>
                    <a:lumOff val="80000"/>
                  </a:schemeClr>
                </a:solidFill>
                <a:effectLst/>
                <a:uLnTx/>
                <a:uFillTx/>
                <a:latin typeface="+mj-lt"/>
                <a:ea typeface="+mj-ea"/>
                <a:cs typeface="+mj-cs"/>
              </a:rPr>
              <a:t>, </a:t>
            </a:r>
            <a:r>
              <a:rPr kumimoji="0" lang="el-GR" sz="4400" b="0" i="0" u="none" strike="noStrike" kern="1200" cap="none" spc="0" normalizeH="0" baseline="0" noProof="0" dirty="0" smtClean="0">
                <a:ln>
                  <a:noFill/>
                </a:ln>
                <a:solidFill>
                  <a:srgbClr val="FF0000"/>
                </a:solidFill>
                <a:effectLst/>
                <a:uLnTx/>
                <a:uFillTx/>
                <a:latin typeface="+mj-lt"/>
                <a:ea typeface="+mj-ea"/>
                <a:cs typeface="+mj-cs"/>
              </a:rPr>
              <a:t>ασχέτως</a:t>
            </a:r>
            <a:r>
              <a:rPr kumimoji="0" lang="el-GR" sz="4400" b="0" i="0" u="none" strike="noStrike" kern="1200" cap="none" spc="0" normalizeH="0" baseline="0" noProof="0" dirty="0" smtClean="0">
                <a:ln>
                  <a:noFill/>
                </a:ln>
                <a:solidFill>
                  <a:schemeClr val="accent1">
                    <a:lumMod val="20000"/>
                    <a:lumOff val="80000"/>
                  </a:schemeClr>
                </a:solidFill>
                <a:effectLst/>
                <a:uLnTx/>
                <a:uFillTx/>
                <a:latin typeface="+mj-lt"/>
                <a:ea typeface="+mj-ea"/>
                <a:cs typeface="+mj-cs"/>
              </a:rPr>
              <a:t> του μικρού ή μεγάλου μεγέθους τους, της ομαλής ή διηθητικής παρυφής τους και του μικρού ή μεγάλου βαθμού συνωστισμού τους, </a:t>
            </a:r>
            <a:br>
              <a:rPr kumimoji="0" lang="el-GR" sz="4400" b="0" i="0" u="none" strike="noStrike" kern="1200" cap="none" spc="0" normalizeH="0" baseline="0" noProof="0" dirty="0" smtClean="0">
                <a:ln>
                  <a:noFill/>
                </a:ln>
                <a:solidFill>
                  <a:schemeClr val="accent1">
                    <a:lumMod val="20000"/>
                    <a:lumOff val="80000"/>
                  </a:schemeClr>
                </a:solidFill>
                <a:effectLst/>
                <a:uLnTx/>
                <a:uFillTx/>
                <a:latin typeface="+mj-lt"/>
                <a:ea typeface="+mj-ea"/>
                <a:cs typeface="+mj-cs"/>
              </a:rPr>
            </a:br>
            <a:r>
              <a:rPr kumimoji="0" lang="el-GR" sz="4400" b="0" i="0" u="none" strike="noStrike" kern="1200" cap="none" spc="0" normalizeH="0" baseline="0" noProof="0" dirty="0" smtClean="0">
                <a:ln>
                  <a:noFill/>
                </a:ln>
                <a:solidFill>
                  <a:schemeClr val="accent1">
                    <a:lumMod val="20000"/>
                    <a:lumOff val="80000"/>
                  </a:schemeClr>
                </a:solidFill>
                <a:effectLst/>
                <a:uLnTx/>
                <a:uFillTx/>
                <a:latin typeface="+mj-lt"/>
                <a:ea typeface="+mj-ea"/>
                <a:cs typeface="+mj-cs"/>
              </a:rPr>
              <a:t>εντάσσονται στο πρότυπο </a:t>
            </a:r>
            <a:r>
              <a:rPr kumimoji="0" lang="el-GR" sz="4400" b="1" i="0" u="none" strike="noStrike" kern="1200" cap="none" spc="0" normalizeH="0" baseline="0" noProof="0" dirty="0" smtClean="0">
                <a:ln>
                  <a:noFill/>
                </a:ln>
                <a:solidFill>
                  <a:srgbClr val="FF0000"/>
                </a:solidFill>
                <a:effectLst/>
                <a:uLnTx/>
                <a:uFillTx/>
                <a:latin typeface="+mj-lt"/>
                <a:ea typeface="+mj-ea"/>
                <a:cs typeface="+mj-cs"/>
              </a:rPr>
              <a:t>4</a:t>
            </a:r>
            <a:r>
              <a:rPr kumimoji="0" lang="el-GR" sz="4400" b="0" i="0" u="none" strike="noStrike" kern="1200" cap="none" spc="0" normalizeH="0" baseline="0" noProof="0" dirty="0" smtClean="0">
                <a:ln>
                  <a:noFill/>
                </a:ln>
                <a:solidFill>
                  <a:schemeClr val="accent1">
                    <a:lumMod val="20000"/>
                    <a:lumOff val="80000"/>
                  </a:schemeClr>
                </a:solidFill>
                <a:effectLst/>
                <a:uLnTx/>
                <a:uFillTx/>
                <a:latin typeface="+mj-lt"/>
                <a:ea typeface="+mj-ea"/>
                <a:cs typeface="+mj-cs"/>
              </a:rPr>
              <a:t>.</a:t>
            </a:r>
            <a:endParaRPr kumimoji="0" lang="el-GR" sz="4400" b="0" i="0" u="none" strike="noStrike" kern="1200" cap="none" spc="0" normalizeH="0" baseline="0" noProof="0" dirty="0">
              <a:ln>
                <a:noFill/>
              </a:ln>
              <a:solidFill>
                <a:schemeClr val="accent1">
                  <a:lumMod val="20000"/>
                  <a:lumOff val="80000"/>
                </a:schemeClr>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86248" cy="2000240"/>
          </a:xfrm>
        </p:spPr>
        <p:txBody>
          <a:bodyPr>
            <a:noAutofit/>
          </a:bodyPr>
          <a:lstStyle/>
          <a:p>
            <a:pPr algn="ctr"/>
            <a:r>
              <a:rPr lang="el-GR" sz="3200" u="sng" spc="600" dirty="0" smtClean="0">
                <a:solidFill>
                  <a:schemeClr val="accent6">
                    <a:lumMod val="20000"/>
                    <a:lumOff val="80000"/>
                  </a:schemeClr>
                </a:solidFill>
                <a:effectLst>
                  <a:outerShdw blurRad="38100" dist="38100" dir="2700000" algn="tl">
                    <a:srgbClr val="000000">
                      <a:alpha val="43137"/>
                    </a:srgbClr>
                  </a:outerShdw>
                </a:effectLst>
              </a:rPr>
              <a:t>Αθροιστικός βαθμός κακοήθειας  </a:t>
            </a:r>
            <a:r>
              <a:rPr lang="el-GR" sz="3200" u="sng" spc="600" dirty="0" smtClean="0">
                <a:solidFill>
                  <a:srgbClr val="FF0000"/>
                </a:solidFill>
                <a:effectLst>
                  <a:outerShdw blurRad="38100" dist="38100" dir="2700000" algn="tl">
                    <a:srgbClr val="000000">
                      <a:alpha val="43137"/>
                    </a:srgbClr>
                  </a:outerShdw>
                </a:effectLst>
              </a:rPr>
              <a:t>4</a:t>
            </a:r>
            <a:r>
              <a:rPr lang="el-GR" sz="3200" u="sng" spc="600" dirty="0" smtClean="0">
                <a:solidFill>
                  <a:schemeClr val="accent6">
                    <a:lumMod val="20000"/>
                    <a:lumOff val="80000"/>
                  </a:schemeClr>
                </a:solidFill>
                <a:effectLst>
                  <a:outerShdw blurRad="38100" dist="38100" dir="2700000" algn="tl">
                    <a:srgbClr val="000000">
                      <a:alpha val="43137"/>
                    </a:srgbClr>
                  </a:outerShdw>
                </a:effectLst>
              </a:rPr>
              <a:t>+</a:t>
            </a:r>
            <a:r>
              <a:rPr lang="en-US" sz="3200" u="sng" spc="600" dirty="0" smtClean="0">
                <a:solidFill>
                  <a:srgbClr val="FF0000"/>
                </a:solidFill>
                <a:effectLst>
                  <a:outerShdw blurRad="38100" dist="38100" dir="2700000" algn="tl">
                    <a:srgbClr val="000000">
                      <a:alpha val="43137"/>
                    </a:srgbClr>
                  </a:outerShdw>
                </a:effectLst>
              </a:rPr>
              <a:t>4</a:t>
            </a:r>
            <a:r>
              <a:rPr lang="el-GR" sz="3200" u="sng" spc="600" dirty="0" smtClean="0">
                <a:solidFill>
                  <a:schemeClr val="accent6">
                    <a:lumMod val="20000"/>
                    <a:lumOff val="80000"/>
                  </a:schemeClr>
                </a:solidFill>
                <a:effectLst>
                  <a:outerShdw blurRad="38100" dist="38100" dir="2700000" algn="tl">
                    <a:srgbClr val="000000">
                      <a:alpha val="43137"/>
                    </a:srgbClr>
                  </a:outerShdw>
                </a:effectLst>
              </a:rPr>
              <a:t>=</a:t>
            </a:r>
            <a:r>
              <a:rPr lang="en-US" sz="3200" u="sng" spc="600" dirty="0" smtClean="0">
                <a:solidFill>
                  <a:schemeClr val="accent6">
                    <a:lumMod val="20000"/>
                    <a:lumOff val="80000"/>
                  </a:schemeClr>
                </a:solidFill>
                <a:effectLst>
                  <a:outerShdw blurRad="38100" dist="38100" dir="2700000" algn="tl">
                    <a:srgbClr val="000000">
                      <a:alpha val="43137"/>
                    </a:srgbClr>
                  </a:outerShdw>
                </a:effectLst>
              </a:rPr>
              <a:t>8 </a:t>
            </a:r>
            <a:endParaRPr lang="el-GR" sz="3200" dirty="0">
              <a:solidFill>
                <a:schemeClr val="accent1">
                  <a:lumMod val="20000"/>
                  <a:lumOff val="80000"/>
                </a:schemeClr>
              </a:solidFill>
            </a:endParaRPr>
          </a:p>
        </p:txBody>
      </p:sp>
      <p:sp>
        <p:nvSpPr>
          <p:cNvPr id="4" name="Text Placeholder 3"/>
          <p:cNvSpPr>
            <a:spLocks noGrp="1"/>
          </p:cNvSpPr>
          <p:nvPr>
            <p:ph type="body" sz="half" idx="2"/>
          </p:nvPr>
        </p:nvSpPr>
        <p:spPr>
          <a:xfrm>
            <a:off x="214282" y="1988840"/>
            <a:ext cx="3857652" cy="4726308"/>
          </a:xfrm>
        </p:spPr>
        <p:txBody>
          <a:bodyPr>
            <a:normAutofit fontScale="77500" lnSpcReduction="20000"/>
          </a:bodyPr>
          <a:lstStyle/>
          <a:p>
            <a:r>
              <a:rPr lang="el-GR" sz="3200" b="1" dirty="0" smtClean="0">
                <a:solidFill>
                  <a:schemeClr val="bg1"/>
                </a:solidFill>
                <a:effectLst>
                  <a:outerShdw blurRad="38100" dist="38100" dir="2700000" algn="tl">
                    <a:srgbClr val="000000">
                      <a:alpha val="43137"/>
                    </a:srgbClr>
                  </a:outerShdw>
                </a:effectLst>
              </a:rPr>
              <a:t>Ηθμοειδή</a:t>
            </a:r>
            <a:r>
              <a:rPr lang="el-GR" sz="3200" dirty="0" smtClean="0">
                <a:solidFill>
                  <a:schemeClr val="bg1"/>
                </a:solidFill>
              </a:rPr>
              <a:t> ταπήτια με λίγο στηρικτικό υπόστρωμα / οι κατακερματισμένοι  μεγάλοι ηθμοειδείς αδένες εντάσσονται στο πρότυπο </a:t>
            </a:r>
            <a:r>
              <a:rPr lang="el-GR" sz="3200" dirty="0" smtClean="0">
                <a:solidFill>
                  <a:srgbClr val="FF0000"/>
                </a:solidFill>
              </a:rPr>
              <a:t>4</a:t>
            </a:r>
            <a:r>
              <a:rPr lang="el-GR" sz="3200" dirty="0" smtClean="0">
                <a:solidFill>
                  <a:schemeClr val="bg1"/>
                </a:solidFill>
              </a:rPr>
              <a:t>.</a:t>
            </a:r>
          </a:p>
          <a:p>
            <a:endParaRPr lang="el-GR" sz="3200" dirty="0" smtClean="0">
              <a:solidFill>
                <a:schemeClr val="bg1"/>
              </a:solidFill>
            </a:endParaRPr>
          </a:p>
          <a:p>
            <a:r>
              <a:rPr lang="el-GR" sz="3200" dirty="0" smtClean="0">
                <a:solidFill>
                  <a:schemeClr val="bg1"/>
                </a:solidFill>
              </a:rPr>
              <a:t>Δεν αποκλείεται  το άθροισμα στην προστατεκτομή να είναι 7, εφόσον η βιοψία δεν έχει περιλάβει  αλλού αναπτυσσόμενο πρότυπο </a:t>
            </a:r>
            <a:r>
              <a:rPr lang="el-GR" sz="3200" b="1" dirty="0" smtClean="0">
                <a:solidFill>
                  <a:schemeClr val="tx2">
                    <a:lumMod val="40000"/>
                    <a:lumOff val="60000"/>
                  </a:schemeClr>
                </a:solidFill>
              </a:rPr>
              <a:t>3</a:t>
            </a:r>
            <a:r>
              <a:rPr lang="el-GR" sz="3200" dirty="0" smtClean="0">
                <a:solidFill>
                  <a:schemeClr val="bg1"/>
                </a:solidFill>
              </a:rPr>
              <a:t>.</a:t>
            </a:r>
            <a:endParaRPr lang="el-GR" sz="3200" dirty="0">
              <a:solidFill>
                <a:schemeClr val="bg1"/>
              </a:solidFill>
            </a:endParaRPr>
          </a:p>
        </p:txBody>
      </p:sp>
      <p:pic>
        <p:nvPicPr>
          <p:cNvPr id="5" name="Picture 3" descr="p29g4d"/>
          <p:cNvPicPr>
            <a:picLocks noGrp="1" noChangeAspect="1" noChangeArrowheads="1"/>
          </p:cNvPicPr>
          <p:nvPr>
            <p:ph idx="1"/>
          </p:nvPr>
        </p:nvPicPr>
        <p:blipFill>
          <a:blip r:embed="rId2" cstate="print"/>
          <a:srcRect/>
          <a:stretch>
            <a:fillRect/>
          </a:stretch>
        </p:blipFill>
        <p:spPr bwMode="auto">
          <a:xfrm rot="5400000">
            <a:off x="3337933" y="1091167"/>
            <a:ext cx="6540100" cy="464347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14876" cy="1435100"/>
          </a:xfrm>
        </p:spPr>
        <p:txBody>
          <a:bodyPr>
            <a:normAutofit/>
          </a:bodyPr>
          <a:lstStyle/>
          <a:p>
            <a:r>
              <a:rPr lang="el-GR" sz="2800" u="sng" spc="600" dirty="0" smtClean="0">
                <a:solidFill>
                  <a:schemeClr val="accent6">
                    <a:lumMod val="20000"/>
                    <a:lumOff val="80000"/>
                  </a:schemeClr>
                </a:solidFill>
                <a:effectLst>
                  <a:outerShdw blurRad="38100" dist="38100" dir="2700000" algn="tl">
                    <a:srgbClr val="000000">
                      <a:alpha val="43137"/>
                    </a:srgbClr>
                  </a:outerShdw>
                </a:effectLst>
              </a:rPr>
              <a:t>Αθροιστικός βαθμός κακοήθειας  </a:t>
            </a:r>
            <a:r>
              <a:rPr lang="el-GR" sz="2800" u="sng" spc="600" dirty="0" smtClean="0">
                <a:solidFill>
                  <a:srgbClr val="FF0000"/>
                </a:solidFill>
                <a:effectLst>
                  <a:outerShdw blurRad="38100" dist="38100" dir="2700000" algn="tl">
                    <a:srgbClr val="000000">
                      <a:alpha val="43137"/>
                    </a:srgbClr>
                  </a:outerShdw>
                </a:effectLst>
              </a:rPr>
              <a:t>4</a:t>
            </a:r>
            <a:r>
              <a:rPr lang="el-GR" sz="2800" u="sng" spc="600" dirty="0" smtClean="0">
                <a:solidFill>
                  <a:schemeClr val="accent6">
                    <a:lumMod val="20000"/>
                    <a:lumOff val="80000"/>
                  </a:schemeClr>
                </a:solidFill>
                <a:effectLst>
                  <a:outerShdw blurRad="38100" dist="38100" dir="2700000" algn="tl">
                    <a:srgbClr val="000000">
                      <a:alpha val="43137"/>
                    </a:srgbClr>
                  </a:outerShdw>
                </a:effectLst>
              </a:rPr>
              <a:t>+</a:t>
            </a:r>
            <a:r>
              <a:rPr lang="el-GR" sz="2800" u="sng" spc="600" dirty="0" smtClean="0">
                <a:solidFill>
                  <a:srgbClr val="FFFF00"/>
                </a:solidFill>
                <a:effectLst>
                  <a:outerShdw blurRad="38100" dist="38100" dir="2700000" algn="tl">
                    <a:srgbClr val="000000">
                      <a:alpha val="43137"/>
                    </a:srgbClr>
                  </a:outerShdw>
                </a:effectLst>
              </a:rPr>
              <a:t>5</a:t>
            </a:r>
            <a:r>
              <a:rPr lang="el-GR" sz="2800" u="sng" spc="600" dirty="0" smtClean="0">
                <a:solidFill>
                  <a:schemeClr val="accent6">
                    <a:lumMod val="20000"/>
                    <a:lumOff val="80000"/>
                  </a:schemeClr>
                </a:solidFill>
                <a:effectLst>
                  <a:outerShdw blurRad="38100" dist="38100" dir="2700000" algn="tl">
                    <a:srgbClr val="000000">
                      <a:alpha val="43137"/>
                    </a:srgbClr>
                  </a:outerShdw>
                </a:effectLst>
              </a:rPr>
              <a:t>=9 </a:t>
            </a:r>
            <a:r>
              <a:rPr lang="el-GR" sz="2800" spc="600" dirty="0" smtClean="0"/>
              <a:t/>
            </a:r>
            <a:br>
              <a:rPr lang="el-GR" sz="2800" spc="600" dirty="0" smtClean="0"/>
            </a:br>
            <a:endParaRPr lang="el-GR" sz="2800" dirty="0"/>
          </a:p>
        </p:txBody>
      </p:sp>
      <p:sp>
        <p:nvSpPr>
          <p:cNvPr id="4" name="Text Placeholder 3"/>
          <p:cNvSpPr>
            <a:spLocks noGrp="1"/>
          </p:cNvSpPr>
          <p:nvPr>
            <p:ph type="body" sz="half" idx="2"/>
          </p:nvPr>
        </p:nvSpPr>
        <p:spPr>
          <a:xfrm>
            <a:off x="0" y="785794"/>
            <a:ext cx="4643438" cy="6072206"/>
          </a:xfrm>
        </p:spPr>
        <p:txBody>
          <a:bodyPr>
            <a:normAutofit fontScale="92500" lnSpcReduction="20000"/>
          </a:bodyPr>
          <a:lstStyle/>
          <a:p>
            <a:endParaRPr lang="el-GR" dirty="0" smtClean="0"/>
          </a:p>
          <a:p>
            <a:r>
              <a:rPr lang="el-GR" sz="2000" dirty="0" smtClean="0">
                <a:solidFill>
                  <a:schemeClr val="bg1"/>
                </a:solidFill>
              </a:rPr>
              <a:t>Βάσει της νέας  προγνωστικής ομαδοποίησης, έχει πλέον  κάποια σημασία η διάκριση του προτύπου </a:t>
            </a:r>
            <a:r>
              <a:rPr lang="el-GR" sz="2000" dirty="0" smtClean="0">
                <a:solidFill>
                  <a:srgbClr val="FF0000"/>
                </a:solidFill>
              </a:rPr>
              <a:t>4</a:t>
            </a:r>
            <a:r>
              <a:rPr lang="el-GR" sz="2000" dirty="0" smtClean="0">
                <a:solidFill>
                  <a:schemeClr val="accent1">
                    <a:lumMod val="20000"/>
                    <a:lumOff val="80000"/>
                  </a:schemeClr>
                </a:solidFill>
              </a:rPr>
              <a:t> </a:t>
            </a:r>
            <a:r>
              <a:rPr lang="el-GR" sz="2000" dirty="0" smtClean="0">
                <a:solidFill>
                  <a:schemeClr val="bg1"/>
                </a:solidFill>
              </a:rPr>
              <a:t>από το πρότυπο </a:t>
            </a:r>
            <a:r>
              <a:rPr lang="el-GR" sz="2000" dirty="0" smtClean="0">
                <a:solidFill>
                  <a:srgbClr val="FFFF00"/>
                </a:solidFill>
              </a:rPr>
              <a:t>5, καθώς το τελευταίο σε βιοπτικό υλικό προδικάζει  αυξημένη πιθανότητα μετάστασης και θανάτου </a:t>
            </a:r>
            <a:r>
              <a:rPr lang="el-GR" sz="2000" dirty="0" smtClean="0">
                <a:solidFill>
                  <a:schemeClr val="bg1"/>
                </a:solidFill>
              </a:rPr>
              <a:t>συγκριτικά με το άθροισμα </a:t>
            </a:r>
            <a:r>
              <a:rPr lang="el-GR" sz="2000" dirty="0" smtClean="0">
                <a:solidFill>
                  <a:srgbClr val="FF0000"/>
                </a:solidFill>
              </a:rPr>
              <a:t>4+4=8</a:t>
            </a:r>
            <a:r>
              <a:rPr lang="el-GR" sz="2000" dirty="0" smtClean="0">
                <a:solidFill>
                  <a:schemeClr val="bg1"/>
                </a:solidFill>
              </a:rPr>
              <a:t>.</a:t>
            </a:r>
            <a:endParaRPr lang="el-GR" sz="2000" dirty="0" smtClean="0">
              <a:solidFill>
                <a:schemeClr val="accent1">
                  <a:lumMod val="20000"/>
                  <a:lumOff val="80000"/>
                </a:schemeClr>
              </a:solidFill>
            </a:endParaRPr>
          </a:p>
          <a:p>
            <a:r>
              <a:rPr lang="el-GR" sz="2000" dirty="0" smtClean="0">
                <a:solidFill>
                  <a:schemeClr val="bg1"/>
                </a:solidFill>
              </a:rPr>
              <a:t>Η  αναγνώριση της απώλειας  αδενικής διαφοροποίησης , που χαρακτηρίζει το πρότυπο</a:t>
            </a:r>
            <a:r>
              <a:rPr lang="el-GR" sz="2000" dirty="0" smtClean="0">
                <a:solidFill>
                  <a:schemeClr val="accent1">
                    <a:lumMod val="20000"/>
                    <a:lumOff val="80000"/>
                  </a:schemeClr>
                </a:solidFill>
              </a:rPr>
              <a:t> </a:t>
            </a:r>
            <a:r>
              <a:rPr lang="el-GR" sz="2000" dirty="0" smtClean="0">
                <a:solidFill>
                  <a:srgbClr val="FFFF00"/>
                </a:solidFill>
              </a:rPr>
              <a:t>5</a:t>
            </a:r>
            <a:r>
              <a:rPr lang="el-GR" sz="2000" dirty="0" smtClean="0">
                <a:solidFill>
                  <a:schemeClr val="accent1">
                    <a:lumMod val="20000"/>
                    <a:lumOff val="80000"/>
                  </a:schemeClr>
                </a:solidFill>
              </a:rPr>
              <a:t>,  </a:t>
            </a:r>
            <a:r>
              <a:rPr lang="el-GR" sz="2000" dirty="0" smtClean="0">
                <a:solidFill>
                  <a:schemeClr val="bg1"/>
                </a:solidFill>
              </a:rPr>
              <a:t>είναι σε κάποιο βαθμό υποκειμενική,  καθώς  τίθεται θέμα τομής κάποιων  κακοσχηματισμένων αδένων του προτύπου </a:t>
            </a:r>
            <a:r>
              <a:rPr lang="el-GR" sz="2000" dirty="0" smtClean="0">
                <a:solidFill>
                  <a:srgbClr val="FF0000"/>
                </a:solidFill>
              </a:rPr>
              <a:t>4</a:t>
            </a:r>
            <a:r>
              <a:rPr lang="el-GR" sz="2000" dirty="0" smtClean="0">
                <a:solidFill>
                  <a:schemeClr val="accent1">
                    <a:lumMod val="20000"/>
                    <a:lumOff val="80000"/>
                  </a:schemeClr>
                </a:solidFill>
              </a:rPr>
              <a:t>.</a:t>
            </a:r>
          </a:p>
          <a:p>
            <a:r>
              <a:rPr lang="el-GR" sz="2000" dirty="0" smtClean="0">
                <a:solidFill>
                  <a:schemeClr val="bg1"/>
                </a:solidFill>
              </a:rPr>
              <a:t>Συμπαγή ταπήτια, συμπαγείς χορδές,  μεμονωμένα κύτταρα,  περιοχές φαγεσωρικής νέκρωσης εντός του καρκινικού ιστού = τυπικό πρότυπο </a:t>
            </a:r>
            <a:r>
              <a:rPr lang="el-GR" sz="2000" dirty="0" smtClean="0">
                <a:solidFill>
                  <a:srgbClr val="FFFF00"/>
                </a:solidFill>
              </a:rPr>
              <a:t>5.</a:t>
            </a:r>
          </a:p>
          <a:p>
            <a:r>
              <a:rPr lang="el-GR" sz="2000" dirty="0" smtClean="0">
                <a:solidFill>
                  <a:schemeClr val="bg1"/>
                </a:solidFill>
              </a:rPr>
              <a:t>Κυτταρικές φωλιές πιθανώς με </a:t>
            </a:r>
            <a:r>
              <a:rPr lang="el-GR" sz="2000" b="1" i="1" dirty="0" smtClean="0">
                <a:solidFill>
                  <a:schemeClr val="bg1"/>
                </a:solidFill>
              </a:rPr>
              <a:t>κυτταροπλασματικά</a:t>
            </a:r>
            <a:r>
              <a:rPr lang="el-GR" sz="2000" b="1" dirty="0" smtClean="0">
                <a:solidFill>
                  <a:schemeClr val="bg1"/>
                </a:solidFill>
              </a:rPr>
              <a:t> </a:t>
            </a:r>
            <a:r>
              <a:rPr lang="el-GR" sz="2000" b="1" i="1" dirty="0" smtClean="0">
                <a:solidFill>
                  <a:schemeClr val="bg1"/>
                </a:solidFill>
              </a:rPr>
              <a:t>κενοτόπια</a:t>
            </a:r>
            <a:r>
              <a:rPr lang="el-GR" sz="2000" b="1" dirty="0" smtClean="0">
                <a:solidFill>
                  <a:schemeClr val="bg1"/>
                </a:solidFill>
              </a:rPr>
              <a:t> </a:t>
            </a:r>
            <a:r>
              <a:rPr lang="el-GR" sz="2000" dirty="0" smtClean="0">
                <a:solidFill>
                  <a:schemeClr val="bg1"/>
                </a:solidFill>
              </a:rPr>
              <a:t>(όχι κακώς σχηματισμένους αυλούς)  όπως τα σφραγιδοκύτταρα, εντάσσονται  στο πρότυπο</a:t>
            </a:r>
            <a:r>
              <a:rPr lang="el-GR" sz="2000" dirty="0" smtClean="0">
                <a:solidFill>
                  <a:schemeClr val="accent1">
                    <a:lumMod val="20000"/>
                    <a:lumOff val="80000"/>
                  </a:schemeClr>
                </a:solidFill>
              </a:rPr>
              <a:t> </a:t>
            </a:r>
            <a:r>
              <a:rPr lang="el-GR" sz="2000" dirty="0" smtClean="0">
                <a:solidFill>
                  <a:srgbClr val="FFFF00"/>
                </a:solidFill>
              </a:rPr>
              <a:t>5, εφόσον  </a:t>
            </a:r>
            <a:r>
              <a:rPr lang="el-GR" sz="2000" u="sng" spc="600" dirty="0" smtClean="0">
                <a:solidFill>
                  <a:srgbClr val="FFFF00"/>
                </a:solidFill>
              </a:rPr>
              <a:t>αλλού</a:t>
            </a:r>
            <a:r>
              <a:rPr lang="el-GR" sz="2000" dirty="0" smtClean="0">
                <a:solidFill>
                  <a:srgbClr val="FFFF00"/>
                </a:solidFill>
              </a:rPr>
              <a:t> υπάρχουν τυπικές εικόνες προτύπου 5, όπως συνηθέστατα συμβαίνει </a:t>
            </a:r>
            <a:r>
              <a:rPr lang="el-GR" sz="2000" dirty="0" smtClean="0">
                <a:solidFill>
                  <a:schemeClr val="accent1">
                    <a:lumMod val="20000"/>
                    <a:lumOff val="80000"/>
                  </a:schemeClr>
                </a:solidFill>
              </a:rPr>
              <a:t>.</a:t>
            </a:r>
          </a:p>
          <a:p>
            <a:endParaRPr lang="el-GR" sz="2000" dirty="0">
              <a:solidFill>
                <a:schemeClr val="accent1">
                  <a:lumMod val="20000"/>
                  <a:lumOff val="80000"/>
                </a:schemeClr>
              </a:solidFill>
            </a:endParaRPr>
          </a:p>
        </p:txBody>
      </p:sp>
      <p:pic>
        <p:nvPicPr>
          <p:cNvPr id="5" name="Picture 2" descr="p34g5"/>
          <p:cNvPicPr>
            <a:picLocks noGrp="1" noChangeAspect="1" noChangeArrowheads="1"/>
          </p:cNvPicPr>
          <p:nvPr>
            <p:ph idx="1"/>
          </p:nvPr>
        </p:nvPicPr>
        <p:blipFill>
          <a:blip r:embed="rId3" cstate="print"/>
          <a:srcRect/>
          <a:stretch>
            <a:fillRect/>
          </a:stretch>
        </p:blipFill>
        <p:spPr bwMode="auto">
          <a:xfrm rot="5400000">
            <a:off x="3601348" y="1327818"/>
            <a:ext cx="6441898" cy="421484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inkTgt spid="_x0000_s104451"/>
                                        </p:tgtEl>
                                        <p:attrNameLst>
                                          <p:attrName>style.visibility</p:attrName>
                                        </p:attrNameLst>
                                      </p:cBhvr>
                                      <p:to>
                                        <p:strVal val="visible"/>
                                      </p:to>
                                    </p:set>
                                    <p:animEffect transition="in" filter="fade">
                                      <p:cBhvr>
                                        <p:cTn id="7" dur="500"/>
                                        <p:tgtEl>
                                          <p:inkTgt spid="_x0000_s104451"/>
                                        </p:tgtEl>
                                      </p:cBhvr>
                                    </p:animEffect>
                                  </p:childTnLst>
                                </p:cTn>
                              </p:par>
                              <p:par>
                                <p:cTn id="8" presetID="10" presetClass="entr" presetSubtype="0" fill="hold" nodeType="withEffect">
                                  <p:stCondLst>
                                    <p:cond delay="0"/>
                                  </p:stCondLst>
                                  <p:childTnLst>
                                    <p:set>
                                      <p:cBhvr>
                                        <p:cTn id="9" dur="1" fill="hold">
                                          <p:stCondLst>
                                            <p:cond delay="0"/>
                                          </p:stCondLst>
                                        </p:cTn>
                                        <p:tgtEl>
                                          <p:inkTgt spid="_x0000_s104450"/>
                                        </p:tgtEl>
                                        <p:attrNameLst>
                                          <p:attrName>style.visibility</p:attrName>
                                        </p:attrNameLst>
                                      </p:cBhvr>
                                      <p:to>
                                        <p:strVal val="visible"/>
                                      </p:to>
                                    </p:set>
                                    <p:animEffect transition="in" filter="fade">
                                      <p:cBhvr>
                                        <p:cTn id="10" dur="500"/>
                                        <p:tgtEl>
                                          <p:inkTgt spid="_x0000_s104450"/>
                                        </p:tgtEl>
                                      </p:cBhvr>
                                    </p:animEffect>
                                  </p:childTnLst>
                                </p:cTn>
                              </p:par>
                              <p:par>
                                <p:cTn id="11" presetID="10" presetClass="entr" presetSubtype="0" fill="hold" nodeType="withEffect">
                                  <p:stCondLst>
                                    <p:cond delay="0"/>
                                  </p:stCondLst>
                                  <p:childTnLst>
                                    <p:set>
                                      <p:cBhvr>
                                        <p:cTn id="12" dur="1" fill="hold">
                                          <p:stCondLst>
                                            <p:cond delay="0"/>
                                          </p:stCondLst>
                                        </p:cTn>
                                        <p:tgtEl>
                                          <p:inkTgt spid="_x0000_s104452"/>
                                        </p:tgtEl>
                                        <p:attrNameLst>
                                          <p:attrName>style.visibility</p:attrName>
                                        </p:attrNameLst>
                                      </p:cBhvr>
                                      <p:to>
                                        <p:strVal val="visible"/>
                                      </p:to>
                                    </p:set>
                                    <p:animEffect transition="in" filter="fade">
                                      <p:cBhvr>
                                        <p:cTn id="13" dur="500"/>
                                        <p:tgtEl>
                                          <p:inkTgt spid="_x0000_s1044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inkTgt spid="_x0000_s104455"/>
                                        </p:tgtEl>
                                        <p:attrNameLst>
                                          <p:attrName>style.visibility</p:attrName>
                                        </p:attrNameLst>
                                      </p:cBhvr>
                                      <p:to>
                                        <p:strVal val="visible"/>
                                      </p:to>
                                    </p:set>
                                    <p:animEffect transition="in" filter="fade">
                                      <p:cBhvr>
                                        <p:cTn id="18" dur="500"/>
                                        <p:tgtEl>
                                          <p:inkTgt spid="_x0000_s104455"/>
                                        </p:tgtEl>
                                      </p:cBhvr>
                                    </p:animEffect>
                                  </p:childTnLst>
                                </p:cTn>
                              </p:par>
                              <p:par>
                                <p:cTn id="19" presetID="10" presetClass="entr" presetSubtype="0" fill="hold" nodeType="withEffect">
                                  <p:stCondLst>
                                    <p:cond delay="0"/>
                                  </p:stCondLst>
                                  <p:childTnLst>
                                    <p:set>
                                      <p:cBhvr>
                                        <p:cTn id="20" dur="1" fill="hold">
                                          <p:stCondLst>
                                            <p:cond delay="0"/>
                                          </p:stCondLst>
                                        </p:cTn>
                                        <p:tgtEl>
                                          <p:inkTgt spid="_x0000_s104454"/>
                                        </p:tgtEl>
                                        <p:attrNameLst>
                                          <p:attrName>style.visibility</p:attrName>
                                        </p:attrNameLst>
                                      </p:cBhvr>
                                      <p:to>
                                        <p:strVal val="visible"/>
                                      </p:to>
                                    </p:set>
                                    <p:animEffect transition="in" filter="fade">
                                      <p:cBhvr>
                                        <p:cTn id="21" dur="500"/>
                                        <p:tgtEl>
                                          <p:inkTgt spid="_x0000_s104454"/>
                                        </p:tgtEl>
                                      </p:cBhvr>
                                    </p:animEffect>
                                  </p:childTnLst>
                                </p:cTn>
                              </p:par>
                              <p:par>
                                <p:cTn id="22" presetID="10" presetClass="entr" presetSubtype="0" fill="hold" nodeType="withEffect">
                                  <p:stCondLst>
                                    <p:cond delay="0"/>
                                  </p:stCondLst>
                                  <p:childTnLst>
                                    <p:set>
                                      <p:cBhvr>
                                        <p:cTn id="23" dur="1" fill="hold">
                                          <p:stCondLst>
                                            <p:cond delay="0"/>
                                          </p:stCondLst>
                                        </p:cTn>
                                        <p:tgtEl>
                                          <p:inkTgt spid="_x0000_s104457"/>
                                        </p:tgtEl>
                                        <p:attrNameLst>
                                          <p:attrName>style.visibility</p:attrName>
                                        </p:attrNameLst>
                                      </p:cBhvr>
                                      <p:to>
                                        <p:strVal val="visible"/>
                                      </p:to>
                                    </p:set>
                                    <p:animEffect transition="in" filter="fade">
                                      <p:cBhvr>
                                        <p:cTn id="24" dur="500"/>
                                        <p:tgtEl>
                                          <p:inkTgt spid="_x0000_s104457"/>
                                        </p:tgtEl>
                                      </p:cBhvr>
                                    </p:animEffect>
                                  </p:childTnLst>
                                </p:cTn>
                              </p:par>
                              <p:par>
                                <p:cTn id="25" presetID="10" presetClass="entr" presetSubtype="0" fill="hold" nodeType="withEffect">
                                  <p:stCondLst>
                                    <p:cond delay="0"/>
                                  </p:stCondLst>
                                  <p:childTnLst>
                                    <p:set>
                                      <p:cBhvr>
                                        <p:cTn id="26" dur="1" fill="hold">
                                          <p:stCondLst>
                                            <p:cond delay="0"/>
                                          </p:stCondLst>
                                        </p:cTn>
                                        <p:tgtEl>
                                          <p:inkTgt spid="_x0000_s104453"/>
                                        </p:tgtEl>
                                        <p:attrNameLst>
                                          <p:attrName>style.visibility</p:attrName>
                                        </p:attrNameLst>
                                      </p:cBhvr>
                                      <p:to>
                                        <p:strVal val="visible"/>
                                      </p:to>
                                    </p:set>
                                    <p:animEffect transition="in" filter="fade">
                                      <p:cBhvr>
                                        <p:cTn id="27" dur="500"/>
                                        <p:tgtEl>
                                          <p:inkTgt spid="_x0000_s104453"/>
                                        </p:tgtEl>
                                      </p:cBhvr>
                                    </p:animEffect>
                                  </p:childTnLst>
                                </p:cTn>
                              </p:par>
                              <p:par>
                                <p:cTn id="28" presetID="10" presetClass="entr" presetSubtype="0" fill="hold" nodeType="withEffect">
                                  <p:stCondLst>
                                    <p:cond delay="0"/>
                                  </p:stCondLst>
                                  <p:childTnLst>
                                    <p:set>
                                      <p:cBhvr>
                                        <p:cTn id="29" dur="1" fill="hold">
                                          <p:stCondLst>
                                            <p:cond delay="0"/>
                                          </p:stCondLst>
                                        </p:cTn>
                                        <p:tgtEl>
                                          <p:inkTgt spid="_x0000_s104456"/>
                                        </p:tgtEl>
                                        <p:attrNameLst>
                                          <p:attrName>style.visibility</p:attrName>
                                        </p:attrNameLst>
                                      </p:cBhvr>
                                      <p:to>
                                        <p:strVal val="visible"/>
                                      </p:to>
                                    </p:set>
                                    <p:animEffect transition="in" filter="fade">
                                      <p:cBhvr>
                                        <p:cTn id="30" dur="500"/>
                                        <p:tgtEl>
                                          <p:inkTgt spid="_x0000_s10445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46" y="214290"/>
            <a:ext cx="9358346" cy="1857388"/>
          </a:xfrm>
        </p:spPr>
        <p:txBody>
          <a:bodyPr>
            <a:normAutofit fontScale="90000"/>
          </a:bodyPr>
          <a:lstStyle/>
          <a:p>
            <a:r>
              <a:rPr lang="en-US" sz="3200" dirty="0" smtClean="0">
                <a:solidFill>
                  <a:srgbClr val="FFFF00"/>
                </a:solidFill>
              </a:rPr>
              <a:t/>
            </a:r>
            <a:br>
              <a:rPr lang="en-US" sz="3200" dirty="0" smtClean="0">
                <a:solidFill>
                  <a:srgbClr val="FFFF00"/>
                </a:solidFill>
              </a:rPr>
            </a:br>
            <a:r>
              <a:rPr lang="en-US" sz="3600" dirty="0" smtClean="0">
                <a:solidFill>
                  <a:schemeClr val="accent1">
                    <a:lumMod val="20000"/>
                    <a:lumOff val="80000"/>
                  </a:schemeClr>
                </a:solidFill>
              </a:rPr>
              <a:t>A</a:t>
            </a:r>
            <a:r>
              <a:rPr lang="el-GR" sz="3600" dirty="0" smtClean="0">
                <a:solidFill>
                  <a:schemeClr val="accent1">
                    <a:lumMod val="20000"/>
                    <a:lumOff val="80000"/>
                  </a:schemeClr>
                </a:solidFill>
              </a:rPr>
              <a:t>θροιστικός βαθμός κακοήθειας</a:t>
            </a:r>
            <a:r>
              <a:rPr lang="en-US" sz="3600" dirty="0" smtClean="0">
                <a:solidFill>
                  <a:schemeClr val="accent1">
                    <a:lumMod val="20000"/>
                    <a:lumOff val="80000"/>
                  </a:schemeClr>
                </a:solidFill>
              </a:rPr>
              <a:t> </a:t>
            </a:r>
            <a:r>
              <a:rPr lang="el-GR" sz="3600" dirty="0" smtClean="0">
                <a:solidFill>
                  <a:schemeClr val="accent1">
                    <a:lumMod val="20000"/>
                    <a:lumOff val="80000"/>
                  </a:schemeClr>
                </a:solidFill>
              </a:rPr>
              <a:t> </a:t>
            </a:r>
            <a:r>
              <a:rPr lang="en-US" sz="3600" dirty="0" smtClean="0">
                <a:solidFill>
                  <a:schemeClr val="accent1">
                    <a:lumMod val="20000"/>
                    <a:lumOff val="80000"/>
                  </a:schemeClr>
                </a:solidFill>
              </a:rPr>
              <a:t>9</a:t>
            </a:r>
            <a:r>
              <a:rPr lang="el-GR" sz="3600" dirty="0" smtClean="0">
                <a:solidFill>
                  <a:schemeClr val="accent1">
                    <a:lumMod val="20000"/>
                    <a:lumOff val="80000"/>
                  </a:schemeClr>
                </a:solidFill>
              </a:rPr>
              <a:t>  (</a:t>
            </a:r>
            <a:r>
              <a:rPr lang="el-GR" sz="3600" dirty="0" smtClean="0">
                <a:solidFill>
                  <a:srgbClr val="FF0000"/>
                </a:solidFill>
              </a:rPr>
              <a:t>4+</a:t>
            </a:r>
            <a:r>
              <a:rPr lang="en-US" sz="3600" dirty="0" smtClean="0">
                <a:solidFill>
                  <a:srgbClr val="FFFF00"/>
                </a:solidFill>
              </a:rPr>
              <a:t>5</a:t>
            </a:r>
            <a:r>
              <a:rPr lang="el-GR" sz="3600" dirty="0" smtClean="0">
                <a:solidFill>
                  <a:schemeClr val="accent1">
                    <a:lumMod val="20000"/>
                    <a:lumOff val="80000"/>
                  </a:schemeClr>
                </a:solidFill>
              </a:rPr>
              <a:t>)</a:t>
            </a:r>
            <a:br>
              <a:rPr lang="el-GR" sz="3600" dirty="0" smtClean="0">
                <a:solidFill>
                  <a:schemeClr val="accent1">
                    <a:lumMod val="20000"/>
                    <a:lumOff val="80000"/>
                  </a:schemeClr>
                </a:solidFill>
              </a:rPr>
            </a:br>
            <a:r>
              <a:rPr lang="en-US" sz="3200" dirty="0" smtClean="0">
                <a:solidFill>
                  <a:srgbClr val="FFFF00"/>
                </a:solidFill>
              </a:rPr>
              <a:t/>
            </a:r>
            <a:br>
              <a:rPr lang="en-US" sz="3200" dirty="0" smtClean="0">
                <a:solidFill>
                  <a:srgbClr val="FFFF00"/>
                </a:solidFill>
              </a:rPr>
            </a:br>
            <a:endParaRPr lang="el-GR" sz="3200" dirty="0">
              <a:solidFill>
                <a:srgbClr val="FFFF00"/>
              </a:solidFill>
            </a:endParaRPr>
          </a:p>
        </p:txBody>
      </p:sp>
      <p:pic>
        <p:nvPicPr>
          <p:cNvPr id="4" name="Picture 2" descr="p25g4"/>
          <p:cNvPicPr>
            <a:picLocks noGrp="1" noChangeAspect="1" noChangeArrowheads="1"/>
          </p:cNvPicPr>
          <p:nvPr>
            <p:ph idx="1"/>
          </p:nvPr>
        </p:nvPicPr>
        <p:blipFill>
          <a:blip r:embed="rId3" cstate="print"/>
          <a:srcRect/>
          <a:stretch>
            <a:fillRect/>
          </a:stretch>
        </p:blipFill>
        <p:spPr bwMode="auto">
          <a:xfrm>
            <a:off x="1000100" y="1500174"/>
            <a:ext cx="7244418" cy="51435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inkTgt spid="_x0000_s38915"/>
                                        </p:tgtEl>
                                        <p:attrNameLst>
                                          <p:attrName>style.visibility</p:attrName>
                                        </p:attrNameLst>
                                      </p:cBhvr>
                                      <p:to>
                                        <p:strVal val="visible"/>
                                      </p:to>
                                    </p:set>
                                    <p:animEffect transition="in" filter="box(in)">
                                      <p:cBhvr>
                                        <p:cTn id="7" dur="500"/>
                                        <p:tgtEl>
                                          <p:inkTgt spid="_x0000_s38915"/>
                                        </p:tgtEl>
                                      </p:cBhvr>
                                    </p:animEffect>
                                  </p:childTnLst>
                                </p:cTn>
                              </p:par>
                              <p:par>
                                <p:cTn id="8" presetID="4" presetClass="entr" presetSubtype="16" fill="hold" nodeType="withEffect">
                                  <p:stCondLst>
                                    <p:cond delay="0"/>
                                  </p:stCondLst>
                                  <p:childTnLst>
                                    <p:set>
                                      <p:cBhvr>
                                        <p:cTn id="9" dur="1" fill="hold">
                                          <p:stCondLst>
                                            <p:cond delay="0"/>
                                          </p:stCondLst>
                                        </p:cTn>
                                        <p:tgtEl>
                                          <p:inkTgt spid="_x0000_s38914"/>
                                        </p:tgtEl>
                                        <p:attrNameLst>
                                          <p:attrName>style.visibility</p:attrName>
                                        </p:attrNameLst>
                                      </p:cBhvr>
                                      <p:to>
                                        <p:strVal val="visible"/>
                                      </p:to>
                                    </p:set>
                                    <p:animEffect transition="in" filter="box(in)">
                                      <p:cBhvr>
                                        <p:cTn id="10" dur="500"/>
                                        <p:tgtEl>
                                          <p:inkTgt spid="_x0000_s38914"/>
                                        </p:tgtEl>
                                      </p:cBhvr>
                                    </p:animEffect>
                                  </p:childTnLst>
                                </p:cTn>
                              </p:par>
                              <p:par>
                                <p:cTn id="11" presetID="4" presetClass="entr" presetSubtype="16" fill="hold" nodeType="withEffect">
                                  <p:stCondLst>
                                    <p:cond delay="0"/>
                                  </p:stCondLst>
                                  <p:childTnLst>
                                    <p:set>
                                      <p:cBhvr>
                                        <p:cTn id="12" dur="1" fill="hold">
                                          <p:stCondLst>
                                            <p:cond delay="0"/>
                                          </p:stCondLst>
                                        </p:cTn>
                                        <p:tgtEl>
                                          <p:inkTgt spid="_x0000_s38916"/>
                                        </p:tgtEl>
                                        <p:attrNameLst>
                                          <p:attrName>style.visibility</p:attrName>
                                        </p:attrNameLst>
                                      </p:cBhvr>
                                      <p:to>
                                        <p:strVal val="visible"/>
                                      </p:to>
                                    </p:set>
                                    <p:animEffect transition="in" filter="box(in)">
                                      <p:cBhvr>
                                        <p:cTn id="13" dur="500"/>
                                        <p:tgtEl>
                                          <p:inkTgt spid="_x0000_s38916"/>
                                        </p:tgtEl>
                                      </p:cBhvr>
                                    </p:animEffect>
                                  </p:childTnLst>
                                </p:cTn>
                              </p:par>
                              <p:par>
                                <p:cTn id="14" presetID="4" presetClass="entr" presetSubtype="16" fill="hold" nodeType="withEffect">
                                  <p:stCondLst>
                                    <p:cond delay="0"/>
                                  </p:stCondLst>
                                  <p:childTnLst>
                                    <p:set>
                                      <p:cBhvr>
                                        <p:cTn id="15" dur="1" fill="hold">
                                          <p:stCondLst>
                                            <p:cond delay="0"/>
                                          </p:stCondLst>
                                        </p:cTn>
                                        <p:tgtEl>
                                          <p:inkTgt spid="_x0000_s38918"/>
                                        </p:tgtEl>
                                        <p:attrNameLst>
                                          <p:attrName>style.visibility</p:attrName>
                                        </p:attrNameLst>
                                      </p:cBhvr>
                                      <p:to>
                                        <p:strVal val="visible"/>
                                      </p:to>
                                    </p:set>
                                    <p:animEffect transition="in" filter="box(in)">
                                      <p:cBhvr>
                                        <p:cTn id="16" dur="500"/>
                                        <p:tgtEl>
                                          <p:inkTgt spid="_x0000_s38918"/>
                                        </p:tgtEl>
                                      </p:cBhvr>
                                    </p:animEffect>
                                  </p:childTnLst>
                                </p:cTn>
                              </p:par>
                              <p:par>
                                <p:cTn id="17" presetID="4" presetClass="entr" presetSubtype="16" fill="hold" nodeType="withEffect">
                                  <p:stCondLst>
                                    <p:cond delay="0"/>
                                  </p:stCondLst>
                                  <p:childTnLst>
                                    <p:set>
                                      <p:cBhvr>
                                        <p:cTn id="18" dur="1" fill="hold">
                                          <p:stCondLst>
                                            <p:cond delay="0"/>
                                          </p:stCondLst>
                                        </p:cTn>
                                        <p:tgtEl>
                                          <p:inkTgt spid="_x0000_s38917"/>
                                        </p:tgtEl>
                                        <p:attrNameLst>
                                          <p:attrName>style.visibility</p:attrName>
                                        </p:attrNameLst>
                                      </p:cBhvr>
                                      <p:to>
                                        <p:strVal val="visible"/>
                                      </p:to>
                                    </p:set>
                                    <p:animEffect transition="in" filter="box(in)">
                                      <p:cBhvr>
                                        <p:cTn id="19" dur="500"/>
                                        <p:tgtEl>
                                          <p:inkTgt spid="_x0000_s38917"/>
                                        </p:tgtEl>
                                      </p:cBhvr>
                                    </p:animEffect>
                                  </p:childTnLst>
                                </p:cTn>
                              </p:par>
                              <p:par>
                                <p:cTn id="20" presetID="4" presetClass="entr" presetSubtype="16" fill="hold" nodeType="withEffect">
                                  <p:stCondLst>
                                    <p:cond delay="0"/>
                                  </p:stCondLst>
                                  <p:childTnLst>
                                    <p:set>
                                      <p:cBhvr>
                                        <p:cTn id="21" dur="1" fill="hold">
                                          <p:stCondLst>
                                            <p:cond delay="0"/>
                                          </p:stCondLst>
                                        </p:cTn>
                                        <p:tgtEl>
                                          <p:inkTgt spid="_x0000_s38919"/>
                                        </p:tgtEl>
                                        <p:attrNameLst>
                                          <p:attrName>style.visibility</p:attrName>
                                        </p:attrNameLst>
                                      </p:cBhvr>
                                      <p:to>
                                        <p:strVal val="visible"/>
                                      </p:to>
                                    </p:set>
                                    <p:animEffect transition="in" filter="box(in)">
                                      <p:cBhvr>
                                        <p:cTn id="22" dur="500"/>
                                        <p:tgtEl>
                                          <p:inkTgt spid="_x0000_s3891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ox(i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normAutofit fontScale="90000"/>
          </a:bodyPr>
          <a:lstStyle/>
          <a:p>
            <a:r>
              <a:rPr lang="el-GR" dirty="0" smtClean="0">
                <a:solidFill>
                  <a:schemeClr val="bg1"/>
                </a:solidFill>
              </a:rPr>
              <a:t>Η αναφορά του προτύπου υψηλόβαθμης κακοήθειας στο άθροισμα κατά </a:t>
            </a:r>
            <a:r>
              <a:rPr lang="en-US" dirty="0" smtClean="0">
                <a:solidFill>
                  <a:schemeClr val="bg1"/>
                </a:solidFill>
              </a:rPr>
              <a:t>Gleason </a:t>
            </a:r>
            <a:endParaRPr lang="el-GR" dirty="0">
              <a:solidFill>
                <a:schemeClr val="bg1"/>
              </a:solidFill>
            </a:endParaRPr>
          </a:p>
        </p:txBody>
      </p:sp>
      <p:sp>
        <p:nvSpPr>
          <p:cNvPr id="3" name="2 - Θέση περιεχομένου"/>
          <p:cNvSpPr>
            <a:spLocks noGrp="1"/>
          </p:cNvSpPr>
          <p:nvPr>
            <p:ph idx="1"/>
          </p:nvPr>
        </p:nvSpPr>
        <p:spPr>
          <a:xfrm>
            <a:off x="0" y="1214422"/>
            <a:ext cx="9144000" cy="5643578"/>
          </a:xfrm>
        </p:spPr>
        <p:txBody>
          <a:bodyPr>
            <a:normAutofit fontScale="85000" lnSpcReduction="20000"/>
          </a:bodyPr>
          <a:lstStyle/>
          <a:p>
            <a:r>
              <a:rPr lang="el-GR" sz="3100" dirty="0" smtClean="0">
                <a:solidFill>
                  <a:schemeClr val="bg1"/>
                </a:solidFill>
              </a:rPr>
              <a:t>Επί  δύο  προτύπων, ενός κυρίαρχου </a:t>
            </a:r>
            <a:r>
              <a:rPr lang="el-GR" sz="3100" dirty="0" smtClean="0">
                <a:solidFill>
                  <a:schemeClr val="tx2">
                    <a:lumMod val="60000"/>
                    <a:lumOff val="40000"/>
                  </a:schemeClr>
                </a:solidFill>
              </a:rPr>
              <a:t>ενδιάμεσης κακοήθειας</a:t>
            </a:r>
            <a:r>
              <a:rPr lang="el-GR" sz="3100" dirty="0" smtClean="0">
                <a:solidFill>
                  <a:schemeClr val="bg1"/>
                </a:solidFill>
              </a:rPr>
              <a:t> κι ενός υπολειπόμενου υψηλόβαθμης κακοήθειας, αναφέρεται το πρότυπο υψηλόβαθμης κακοήθειας ως δευτερεύον, ακόμα κι αν είναι όλως εστιακό δηλ. στα επίπεδα του τριτεύοντος ( ήτοι &lt;  5% της έκτασης του καρκινικού ιστού).</a:t>
            </a:r>
          </a:p>
          <a:p>
            <a:r>
              <a:rPr lang="el-GR" sz="3100" dirty="0" smtClean="0">
                <a:solidFill>
                  <a:schemeClr val="bg1"/>
                </a:solidFill>
              </a:rPr>
              <a:t>Εφόσον συνυπάρχει πρότυπο υψηλόβαθμης κακοήθειας  ( </a:t>
            </a:r>
            <a:r>
              <a:rPr lang="el-GR" sz="3100" dirty="0" smtClean="0">
                <a:solidFill>
                  <a:srgbClr val="FF0000"/>
                </a:solidFill>
              </a:rPr>
              <a:t>4 </a:t>
            </a:r>
            <a:r>
              <a:rPr lang="el-GR" sz="3100" dirty="0" smtClean="0">
                <a:solidFill>
                  <a:schemeClr val="bg1"/>
                </a:solidFill>
              </a:rPr>
              <a:t>ή </a:t>
            </a:r>
            <a:r>
              <a:rPr lang="el-GR" sz="3100" dirty="0" smtClean="0">
                <a:solidFill>
                  <a:srgbClr val="FFFF00"/>
                </a:solidFill>
              </a:rPr>
              <a:t>5 </a:t>
            </a:r>
            <a:r>
              <a:rPr lang="el-GR" sz="3100" dirty="0" smtClean="0">
                <a:solidFill>
                  <a:schemeClr val="bg1"/>
                </a:solidFill>
              </a:rPr>
              <a:t>) με </a:t>
            </a:r>
            <a:r>
              <a:rPr lang="el-GR" sz="3100" dirty="0" smtClean="0">
                <a:solidFill>
                  <a:schemeClr val="tx2">
                    <a:lumMod val="60000"/>
                    <a:lumOff val="40000"/>
                  </a:schemeClr>
                </a:solidFill>
              </a:rPr>
              <a:t>ενδιάμεσης κακοήθειας</a:t>
            </a:r>
            <a:r>
              <a:rPr lang="el-GR" sz="3100" dirty="0" smtClean="0">
                <a:solidFill>
                  <a:schemeClr val="bg1"/>
                </a:solidFill>
              </a:rPr>
              <a:t>, αναφέρονται τα </a:t>
            </a:r>
            <a:r>
              <a:rPr lang="el-GR" sz="3100" b="1" u="sng" dirty="0" smtClean="0">
                <a:solidFill>
                  <a:schemeClr val="bg1"/>
                </a:solidFill>
                <a:effectLst>
                  <a:outerShdw blurRad="38100" dist="38100" dir="2700000" algn="tl">
                    <a:srgbClr val="000000">
                      <a:alpha val="43137"/>
                    </a:srgbClr>
                  </a:outerShdw>
                </a:effectLst>
              </a:rPr>
              <a:t>ποσοστά της έκτασης του καθενός</a:t>
            </a:r>
            <a:r>
              <a:rPr lang="el-GR" sz="3100" dirty="0" smtClean="0">
                <a:solidFill>
                  <a:schemeClr val="bg1"/>
                </a:solidFill>
              </a:rPr>
              <a:t> επί του συνόλου του καρκινικού ιστού.</a:t>
            </a:r>
          </a:p>
          <a:p>
            <a:r>
              <a:rPr lang="el-GR" sz="3100" dirty="0" smtClean="0">
                <a:solidFill>
                  <a:schemeClr val="bg1"/>
                </a:solidFill>
              </a:rPr>
              <a:t>Επί τριών προτύπων, εκείνο της  </a:t>
            </a:r>
            <a:r>
              <a:rPr lang="el-GR" sz="3100" b="1" spc="600" dirty="0" smtClean="0">
                <a:solidFill>
                  <a:srgbClr val="FFFF00"/>
                </a:solidFill>
              </a:rPr>
              <a:t>υψηλότερης</a:t>
            </a:r>
            <a:r>
              <a:rPr lang="el-GR" sz="3100" dirty="0" smtClean="0">
                <a:solidFill>
                  <a:srgbClr val="FFFF00"/>
                </a:solidFill>
              </a:rPr>
              <a:t> κακοήθειας </a:t>
            </a:r>
            <a:r>
              <a:rPr lang="el-GR" sz="3100" dirty="0" smtClean="0">
                <a:solidFill>
                  <a:schemeClr val="bg1"/>
                </a:solidFill>
              </a:rPr>
              <a:t>αναφέρεται ως </a:t>
            </a:r>
            <a:r>
              <a:rPr lang="el-GR" sz="3100" u="sng" dirty="0" smtClean="0">
                <a:solidFill>
                  <a:srgbClr val="FFFF00"/>
                </a:solidFill>
              </a:rPr>
              <a:t>δευτερεύον</a:t>
            </a:r>
            <a:r>
              <a:rPr lang="el-GR" sz="3100" dirty="0" smtClean="0">
                <a:solidFill>
                  <a:srgbClr val="FFFF00"/>
                </a:solidFill>
              </a:rPr>
              <a:t> </a:t>
            </a:r>
            <a:r>
              <a:rPr lang="el-GR" sz="3100" dirty="0" smtClean="0">
                <a:solidFill>
                  <a:schemeClr val="bg1"/>
                </a:solidFill>
              </a:rPr>
              <a:t>στο </a:t>
            </a:r>
            <a:r>
              <a:rPr lang="el-GR" sz="3100" b="1" u="sng" dirty="0" smtClean="0">
                <a:solidFill>
                  <a:schemeClr val="bg1"/>
                </a:solidFill>
              </a:rPr>
              <a:t>υλικό της βιοψίας διά βελόνης</a:t>
            </a:r>
          </a:p>
          <a:p>
            <a:pPr>
              <a:buNone/>
            </a:pPr>
            <a:r>
              <a:rPr lang="el-GR" sz="3100" dirty="0" smtClean="0">
                <a:solidFill>
                  <a:schemeClr val="bg1"/>
                </a:solidFill>
              </a:rPr>
              <a:t>    ( π.χ. Α. πρότυπο </a:t>
            </a:r>
            <a:r>
              <a:rPr lang="el-GR" sz="3100" dirty="0" smtClean="0">
                <a:solidFill>
                  <a:schemeClr val="tx2">
                    <a:lumMod val="60000"/>
                    <a:lumOff val="40000"/>
                  </a:schemeClr>
                </a:solidFill>
              </a:rPr>
              <a:t>3</a:t>
            </a:r>
            <a:r>
              <a:rPr lang="en-US" sz="3100" dirty="0" smtClean="0">
                <a:solidFill>
                  <a:schemeClr val="bg1"/>
                </a:solidFill>
              </a:rPr>
              <a:t>: </a:t>
            </a:r>
            <a:r>
              <a:rPr lang="el-GR" sz="3100" dirty="0" smtClean="0">
                <a:solidFill>
                  <a:schemeClr val="bg1"/>
                </a:solidFill>
              </a:rPr>
              <a:t>50%, πρότυπο </a:t>
            </a:r>
            <a:r>
              <a:rPr lang="el-GR" sz="3100" dirty="0" smtClean="0">
                <a:solidFill>
                  <a:srgbClr val="FF0000"/>
                </a:solidFill>
              </a:rPr>
              <a:t>4</a:t>
            </a:r>
            <a:r>
              <a:rPr lang="en-US" sz="3100" dirty="0" smtClean="0">
                <a:solidFill>
                  <a:schemeClr val="bg1"/>
                </a:solidFill>
              </a:rPr>
              <a:t>: 30% </a:t>
            </a:r>
            <a:r>
              <a:rPr lang="el-GR" sz="3100" dirty="0" smtClean="0">
                <a:solidFill>
                  <a:schemeClr val="bg1"/>
                </a:solidFill>
              </a:rPr>
              <a:t>και πρότυπο </a:t>
            </a:r>
            <a:r>
              <a:rPr lang="en-US" sz="3100" dirty="0" smtClean="0">
                <a:solidFill>
                  <a:srgbClr val="FFFF00"/>
                </a:solidFill>
              </a:rPr>
              <a:t>5</a:t>
            </a:r>
            <a:r>
              <a:rPr lang="en-US" sz="3100" dirty="0" smtClean="0">
                <a:solidFill>
                  <a:schemeClr val="bg1"/>
                </a:solidFill>
              </a:rPr>
              <a:t>: 5%, </a:t>
            </a:r>
            <a:r>
              <a:rPr lang="el-GR" sz="3100" dirty="0" smtClean="0">
                <a:solidFill>
                  <a:schemeClr val="bg1"/>
                </a:solidFill>
              </a:rPr>
              <a:t>άθροισμα</a:t>
            </a:r>
            <a:r>
              <a:rPr lang="en-US" sz="3100" dirty="0" smtClean="0">
                <a:solidFill>
                  <a:schemeClr val="bg1"/>
                </a:solidFill>
              </a:rPr>
              <a:t>: </a:t>
            </a:r>
            <a:r>
              <a:rPr lang="el-GR" sz="3100" dirty="0" smtClean="0">
                <a:solidFill>
                  <a:schemeClr val="tx2">
                    <a:lumMod val="40000"/>
                    <a:lumOff val="60000"/>
                  </a:schemeClr>
                </a:solidFill>
              </a:rPr>
              <a:t>3</a:t>
            </a:r>
            <a:r>
              <a:rPr lang="el-GR" sz="3100" dirty="0" smtClean="0">
                <a:solidFill>
                  <a:schemeClr val="bg1"/>
                </a:solidFill>
              </a:rPr>
              <a:t>+</a:t>
            </a:r>
            <a:r>
              <a:rPr lang="el-GR" sz="3100" dirty="0" smtClean="0">
                <a:solidFill>
                  <a:srgbClr val="FFFF00"/>
                </a:solidFill>
              </a:rPr>
              <a:t>5</a:t>
            </a:r>
            <a:r>
              <a:rPr lang="el-GR" sz="3100" dirty="0" smtClean="0">
                <a:solidFill>
                  <a:schemeClr val="bg1"/>
                </a:solidFill>
              </a:rPr>
              <a:t>=8.</a:t>
            </a:r>
          </a:p>
          <a:p>
            <a:pPr>
              <a:buNone/>
            </a:pPr>
            <a:r>
              <a:rPr lang="el-GR" sz="3100" dirty="0" smtClean="0">
                <a:solidFill>
                  <a:schemeClr val="bg1"/>
                </a:solidFill>
              </a:rPr>
              <a:t>     Β. πρότυπο </a:t>
            </a:r>
            <a:r>
              <a:rPr lang="el-GR" sz="3100" dirty="0" smtClean="0">
                <a:solidFill>
                  <a:schemeClr val="tx2">
                    <a:lumMod val="40000"/>
                    <a:lumOff val="60000"/>
                  </a:schemeClr>
                </a:solidFill>
              </a:rPr>
              <a:t>3</a:t>
            </a:r>
            <a:r>
              <a:rPr lang="en-US" sz="3100" dirty="0" smtClean="0">
                <a:solidFill>
                  <a:schemeClr val="bg1"/>
                </a:solidFill>
              </a:rPr>
              <a:t>: </a:t>
            </a:r>
            <a:r>
              <a:rPr lang="el-GR" sz="3100" dirty="0" smtClean="0">
                <a:solidFill>
                  <a:schemeClr val="bg1"/>
                </a:solidFill>
              </a:rPr>
              <a:t>60%, πρότυπο </a:t>
            </a:r>
            <a:r>
              <a:rPr lang="el-GR" sz="3100" dirty="0" smtClean="0">
                <a:solidFill>
                  <a:srgbClr val="FF0000"/>
                </a:solidFill>
              </a:rPr>
              <a:t>4</a:t>
            </a:r>
            <a:r>
              <a:rPr lang="en-US" sz="3100" dirty="0" smtClean="0">
                <a:solidFill>
                  <a:schemeClr val="bg1"/>
                </a:solidFill>
              </a:rPr>
              <a:t>: 3</a:t>
            </a:r>
            <a:r>
              <a:rPr lang="el-GR" sz="3100" dirty="0" smtClean="0">
                <a:solidFill>
                  <a:schemeClr val="bg1"/>
                </a:solidFill>
              </a:rPr>
              <a:t>8</a:t>
            </a:r>
            <a:r>
              <a:rPr lang="en-US" sz="3100" dirty="0" smtClean="0">
                <a:solidFill>
                  <a:schemeClr val="bg1"/>
                </a:solidFill>
              </a:rPr>
              <a:t>% </a:t>
            </a:r>
            <a:r>
              <a:rPr lang="el-GR" sz="3100" dirty="0" smtClean="0">
                <a:solidFill>
                  <a:schemeClr val="bg1"/>
                </a:solidFill>
              </a:rPr>
              <a:t>και πρότυπο </a:t>
            </a:r>
            <a:r>
              <a:rPr lang="en-US" sz="3100" dirty="0" smtClean="0">
                <a:solidFill>
                  <a:srgbClr val="FFFF00"/>
                </a:solidFill>
              </a:rPr>
              <a:t>5</a:t>
            </a:r>
            <a:r>
              <a:rPr lang="en-US" sz="3100" dirty="0" smtClean="0">
                <a:solidFill>
                  <a:schemeClr val="bg1"/>
                </a:solidFill>
              </a:rPr>
              <a:t>: </a:t>
            </a:r>
            <a:r>
              <a:rPr lang="el-GR" sz="3100" dirty="0" smtClean="0">
                <a:solidFill>
                  <a:schemeClr val="bg1"/>
                </a:solidFill>
              </a:rPr>
              <a:t>2</a:t>
            </a:r>
            <a:r>
              <a:rPr lang="en-US" sz="3100" dirty="0" smtClean="0">
                <a:solidFill>
                  <a:schemeClr val="bg1"/>
                </a:solidFill>
              </a:rPr>
              <a:t>%, </a:t>
            </a:r>
            <a:r>
              <a:rPr lang="el-GR" sz="3100" dirty="0" smtClean="0">
                <a:solidFill>
                  <a:schemeClr val="bg1"/>
                </a:solidFill>
              </a:rPr>
              <a:t>άθροισμα</a:t>
            </a:r>
            <a:r>
              <a:rPr lang="en-US" sz="3100" dirty="0" smtClean="0">
                <a:solidFill>
                  <a:schemeClr val="bg1"/>
                </a:solidFill>
              </a:rPr>
              <a:t>: </a:t>
            </a:r>
            <a:r>
              <a:rPr lang="el-GR" sz="3100" dirty="0" smtClean="0">
                <a:solidFill>
                  <a:schemeClr val="tx2">
                    <a:lumMod val="40000"/>
                    <a:lumOff val="60000"/>
                  </a:schemeClr>
                </a:solidFill>
              </a:rPr>
              <a:t>3</a:t>
            </a:r>
            <a:r>
              <a:rPr lang="el-GR" sz="3100" dirty="0" smtClean="0">
                <a:solidFill>
                  <a:schemeClr val="bg1"/>
                </a:solidFill>
              </a:rPr>
              <a:t>+</a:t>
            </a:r>
            <a:r>
              <a:rPr lang="el-GR" sz="3100" dirty="0" smtClean="0">
                <a:solidFill>
                  <a:srgbClr val="FFFF00"/>
                </a:solidFill>
              </a:rPr>
              <a:t>5</a:t>
            </a:r>
            <a:r>
              <a:rPr lang="el-GR" sz="3100" dirty="0" smtClean="0">
                <a:solidFill>
                  <a:schemeClr val="bg1"/>
                </a:solidFill>
              </a:rPr>
              <a:t>=8 στο υλικό βιοψίας διά βελόνης και άθροισμα </a:t>
            </a:r>
            <a:r>
              <a:rPr lang="el-GR" sz="3100" dirty="0" smtClean="0">
                <a:solidFill>
                  <a:schemeClr val="tx2">
                    <a:lumMod val="40000"/>
                    <a:lumOff val="60000"/>
                  </a:schemeClr>
                </a:solidFill>
              </a:rPr>
              <a:t>3</a:t>
            </a:r>
            <a:r>
              <a:rPr lang="el-GR" sz="3100" dirty="0" smtClean="0">
                <a:solidFill>
                  <a:schemeClr val="bg1"/>
                </a:solidFill>
              </a:rPr>
              <a:t>+</a:t>
            </a:r>
            <a:r>
              <a:rPr lang="el-GR" sz="3100" dirty="0" smtClean="0">
                <a:solidFill>
                  <a:srgbClr val="FF0000"/>
                </a:solidFill>
              </a:rPr>
              <a:t>4</a:t>
            </a:r>
            <a:r>
              <a:rPr lang="el-GR" sz="3100" dirty="0" smtClean="0">
                <a:solidFill>
                  <a:schemeClr val="bg1"/>
                </a:solidFill>
              </a:rPr>
              <a:t>=7 με τριτεύον πρότυπο </a:t>
            </a:r>
            <a:r>
              <a:rPr lang="el-GR" sz="3100" dirty="0" smtClean="0">
                <a:solidFill>
                  <a:srgbClr val="FFFF00"/>
                </a:solidFill>
              </a:rPr>
              <a:t>5</a:t>
            </a:r>
            <a:r>
              <a:rPr lang="el-GR" sz="3100" dirty="0" smtClean="0">
                <a:solidFill>
                  <a:schemeClr val="bg1"/>
                </a:solidFill>
              </a:rPr>
              <a:t> στο υλικό της ριζικής προστατεκτομής).</a:t>
            </a:r>
          </a:p>
          <a:p>
            <a:pPr>
              <a:buNone/>
            </a:pPr>
            <a:endParaRPr lang="el-GR" dirty="0" smtClean="0">
              <a:solidFill>
                <a:schemeClr val="bg1"/>
              </a:solidFill>
            </a:endParaRPr>
          </a:p>
          <a:p>
            <a:pPr>
              <a:buNone/>
            </a:pPr>
            <a:endParaRPr lang="el-G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9144000" cy="1285884"/>
          </a:xfrm>
        </p:spPr>
        <p:txBody>
          <a:bodyPr>
            <a:normAutofit fontScale="90000"/>
          </a:bodyPr>
          <a:lstStyle/>
          <a:p>
            <a:r>
              <a:rPr lang="el-GR" sz="3200" dirty="0" smtClean="0">
                <a:solidFill>
                  <a:srgbClr val="FF0000"/>
                </a:solidFill>
              </a:rPr>
              <a:t>Κυρίαρχο πρότυπο το 4,</a:t>
            </a:r>
            <a:r>
              <a:rPr lang="el-GR" sz="3200" dirty="0" smtClean="0">
                <a:solidFill>
                  <a:schemeClr val="accent1">
                    <a:lumMod val="20000"/>
                    <a:lumOff val="80000"/>
                  </a:schemeClr>
                </a:solidFill>
              </a:rPr>
              <a:t> με διάσπαρτους αδένες προτύπου </a:t>
            </a:r>
            <a:r>
              <a:rPr lang="el-GR" sz="3200" dirty="0" smtClean="0">
                <a:solidFill>
                  <a:schemeClr val="tx2">
                    <a:lumMod val="40000"/>
                    <a:lumOff val="60000"/>
                  </a:schemeClr>
                </a:solidFill>
              </a:rPr>
              <a:t>3</a:t>
            </a:r>
            <a:r>
              <a:rPr lang="el-GR" sz="3200" dirty="0" smtClean="0">
                <a:solidFill>
                  <a:schemeClr val="accent1">
                    <a:lumMod val="20000"/>
                    <a:lumOff val="80000"/>
                  </a:schemeClr>
                </a:solidFill>
              </a:rPr>
              <a:t> και </a:t>
            </a:r>
            <a:r>
              <a:rPr lang="el-GR" sz="3200" dirty="0" smtClean="0">
                <a:solidFill>
                  <a:srgbClr val="FFFF00"/>
                </a:solidFill>
              </a:rPr>
              <a:t>περιοχές με εντόνως δυσδιάκριτη ή παντελώς απούσα αδενική διαφοροποίηση,υπαινικτικές προτύπου 5.</a:t>
            </a:r>
            <a:endParaRPr lang="el-GR" sz="3200" dirty="0">
              <a:solidFill>
                <a:srgbClr val="FFFF00"/>
              </a:solidFill>
            </a:endParaRPr>
          </a:p>
        </p:txBody>
      </p:sp>
      <p:pic>
        <p:nvPicPr>
          <p:cNvPr id="4" name="Picture 2" descr="p26g4"/>
          <p:cNvPicPr>
            <a:picLocks noGrp="1" noChangeAspect="1" noChangeArrowheads="1"/>
          </p:cNvPicPr>
          <p:nvPr>
            <p:ph idx="1"/>
          </p:nvPr>
        </p:nvPicPr>
        <p:blipFill>
          <a:blip r:embed="rId3" cstate="print"/>
          <a:srcRect/>
          <a:stretch>
            <a:fillRect/>
          </a:stretch>
        </p:blipFill>
        <p:spPr bwMode="auto">
          <a:xfrm>
            <a:off x="1000100" y="1500174"/>
            <a:ext cx="7358114" cy="522426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inkTgt spid="_x0000_s39939"/>
                                        </p:tgtEl>
                                        <p:attrNameLst>
                                          <p:attrName>style.visibility</p:attrName>
                                        </p:attrNameLst>
                                      </p:cBhvr>
                                      <p:to>
                                        <p:strVal val="visible"/>
                                      </p:to>
                                    </p:set>
                                    <p:animEffect transition="in" filter="box(in)">
                                      <p:cBhvr>
                                        <p:cTn id="7" dur="500"/>
                                        <p:tgtEl>
                                          <p:inkTgt spid="_x0000_s39939"/>
                                        </p:tgtEl>
                                      </p:cBhvr>
                                    </p:animEffect>
                                  </p:childTnLst>
                                </p:cTn>
                              </p:par>
                              <p:par>
                                <p:cTn id="8" presetID="4" presetClass="entr" presetSubtype="16" fill="hold" nodeType="withEffect">
                                  <p:stCondLst>
                                    <p:cond delay="0"/>
                                  </p:stCondLst>
                                  <p:childTnLst>
                                    <p:set>
                                      <p:cBhvr>
                                        <p:cTn id="9" dur="1" fill="hold">
                                          <p:stCondLst>
                                            <p:cond delay="0"/>
                                          </p:stCondLst>
                                        </p:cTn>
                                        <p:tgtEl>
                                          <p:inkTgt spid="_x0000_s39938"/>
                                        </p:tgtEl>
                                        <p:attrNameLst>
                                          <p:attrName>style.visibility</p:attrName>
                                        </p:attrNameLst>
                                      </p:cBhvr>
                                      <p:to>
                                        <p:strVal val="visible"/>
                                      </p:to>
                                    </p:set>
                                    <p:animEffect transition="in" filter="box(in)">
                                      <p:cBhvr>
                                        <p:cTn id="10" dur="500"/>
                                        <p:tgtEl>
                                          <p:inkTgt spid="_x0000_s3993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inkTgt spid="_x0000_s39943"/>
                                        </p:tgtEl>
                                        <p:attrNameLst>
                                          <p:attrName>style.visibility</p:attrName>
                                        </p:attrNameLst>
                                      </p:cBhvr>
                                      <p:to>
                                        <p:strVal val="visible"/>
                                      </p:to>
                                    </p:set>
                                    <p:animEffect transition="in" filter="box(in)">
                                      <p:cBhvr>
                                        <p:cTn id="15" dur="500"/>
                                        <p:tgtEl>
                                          <p:inkTgt spid="_x0000_s39943"/>
                                        </p:tgtEl>
                                      </p:cBhvr>
                                    </p:animEffect>
                                  </p:childTnLst>
                                </p:cTn>
                              </p:par>
                              <p:par>
                                <p:cTn id="16" presetID="4" presetClass="entr" presetSubtype="16" fill="hold" nodeType="withEffect">
                                  <p:stCondLst>
                                    <p:cond delay="0"/>
                                  </p:stCondLst>
                                  <p:childTnLst>
                                    <p:set>
                                      <p:cBhvr>
                                        <p:cTn id="17" dur="1" fill="hold">
                                          <p:stCondLst>
                                            <p:cond delay="0"/>
                                          </p:stCondLst>
                                        </p:cTn>
                                        <p:tgtEl>
                                          <p:inkTgt spid="_x0000_s39945"/>
                                        </p:tgtEl>
                                        <p:attrNameLst>
                                          <p:attrName>style.visibility</p:attrName>
                                        </p:attrNameLst>
                                      </p:cBhvr>
                                      <p:to>
                                        <p:strVal val="visible"/>
                                      </p:to>
                                    </p:set>
                                    <p:animEffect transition="in" filter="box(in)">
                                      <p:cBhvr>
                                        <p:cTn id="18" dur="500"/>
                                        <p:tgtEl>
                                          <p:inkTgt spid="_x0000_s39945"/>
                                        </p:tgtEl>
                                      </p:cBhvr>
                                    </p:animEffect>
                                  </p:childTnLst>
                                </p:cTn>
                              </p:par>
                              <p:par>
                                <p:cTn id="19" presetID="4" presetClass="entr" presetSubtype="16" fill="hold" nodeType="withEffect">
                                  <p:stCondLst>
                                    <p:cond delay="0"/>
                                  </p:stCondLst>
                                  <p:childTnLst>
                                    <p:set>
                                      <p:cBhvr>
                                        <p:cTn id="20" dur="1" fill="hold">
                                          <p:stCondLst>
                                            <p:cond delay="0"/>
                                          </p:stCondLst>
                                        </p:cTn>
                                        <p:tgtEl>
                                          <p:inkTgt spid="_x0000_s39947"/>
                                        </p:tgtEl>
                                        <p:attrNameLst>
                                          <p:attrName>style.visibility</p:attrName>
                                        </p:attrNameLst>
                                      </p:cBhvr>
                                      <p:to>
                                        <p:strVal val="visible"/>
                                      </p:to>
                                    </p:set>
                                    <p:animEffect transition="in" filter="box(in)">
                                      <p:cBhvr>
                                        <p:cTn id="21" dur="500"/>
                                        <p:tgtEl>
                                          <p:inkTgt spid="_x0000_s39947"/>
                                        </p:tgtEl>
                                      </p:cBhvr>
                                    </p:animEffect>
                                  </p:childTnLst>
                                </p:cTn>
                              </p:par>
                              <p:par>
                                <p:cTn id="22" presetID="4" presetClass="entr" presetSubtype="16" fill="hold" nodeType="withEffect">
                                  <p:stCondLst>
                                    <p:cond delay="0"/>
                                  </p:stCondLst>
                                  <p:childTnLst>
                                    <p:set>
                                      <p:cBhvr>
                                        <p:cTn id="23" dur="1" fill="hold">
                                          <p:stCondLst>
                                            <p:cond delay="0"/>
                                          </p:stCondLst>
                                        </p:cTn>
                                        <p:tgtEl>
                                          <p:inkTgt spid="_x0000_s39946"/>
                                        </p:tgtEl>
                                        <p:attrNameLst>
                                          <p:attrName>style.visibility</p:attrName>
                                        </p:attrNameLst>
                                      </p:cBhvr>
                                      <p:to>
                                        <p:strVal val="visible"/>
                                      </p:to>
                                    </p:set>
                                    <p:animEffect transition="in" filter="box(in)">
                                      <p:cBhvr>
                                        <p:cTn id="24" dur="500"/>
                                        <p:tgtEl>
                                          <p:inkTgt spid="_x0000_s39946"/>
                                        </p:tgtEl>
                                      </p:cBhvr>
                                    </p:animEffect>
                                  </p:childTnLst>
                                </p:cTn>
                              </p:par>
                              <p:par>
                                <p:cTn id="25" presetID="4" presetClass="entr" presetSubtype="16" fill="hold" nodeType="withEffect">
                                  <p:stCondLst>
                                    <p:cond delay="0"/>
                                  </p:stCondLst>
                                  <p:childTnLst>
                                    <p:set>
                                      <p:cBhvr>
                                        <p:cTn id="26" dur="1" fill="hold">
                                          <p:stCondLst>
                                            <p:cond delay="0"/>
                                          </p:stCondLst>
                                        </p:cTn>
                                        <p:tgtEl>
                                          <p:inkTgt spid="_x0000_s39940"/>
                                        </p:tgtEl>
                                        <p:attrNameLst>
                                          <p:attrName>style.visibility</p:attrName>
                                        </p:attrNameLst>
                                      </p:cBhvr>
                                      <p:to>
                                        <p:strVal val="visible"/>
                                      </p:to>
                                    </p:set>
                                    <p:animEffect transition="in" filter="box(in)">
                                      <p:cBhvr>
                                        <p:cTn id="27" dur="500"/>
                                        <p:tgtEl>
                                          <p:inkTgt spid="_x0000_s39940"/>
                                        </p:tgtEl>
                                      </p:cBhvr>
                                    </p:animEffect>
                                  </p:childTnLst>
                                </p:cTn>
                              </p:par>
                              <p:par>
                                <p:cTn id="28" presetID="4" presetClass="entr" presetSubtype="16" fill="hold" nodeType="withEffect">
                                  <p:stCondLst>
                                    <p:cond delay="0"/>
                                  </p:stCondLst>
                                  <p:childTnLst>
                                    <p:set>
                                      <p:cBhvr>
                                        <p:cTn id="29" dur="1" fill="hold">
                                          <p:stCondLst>
                                            <p:cond delay="0"/>
                                          </p:stCondLst>
                                        </p:cTn>
                                        <p:tgtEl>
                                          <p:inkTgt spid="_x0000_s39942"/>
                                        </p:tgtEl>
                                        <p:attrNameLst>
                                          <p:attrName>style.visibility</p:attrName>
                                        </p:attrNameLst>
                                      </p:cBhvr>
                                      <p:to>
                                        <p:strVal val="visible"/>
                                      </p:to>
                                    </p:set>
                                    <p:animEffect transition="in" filter="box(in)">
                                      <p:cBhvr>
                                        <p:cTn id="30" dur="500"/>
                                        <p:tgtEl>
                                          <p:inkTgt spid="_x0000_s39942"/>
                                        </p:tgtEl>
                                      </p:cBhvr>
                                    </p:animEffect>
                                  </p:childTnLst>
                                </p:cTn>
                              </p:par>
                              <p:par>
                                <p:cTn id="31" presetID="4" presetClass="entr" presetSubtype="16" fill="hold" nodeType="withEffect">
                                  <p:stCondLst>
                                    <p:cond delay="0"/>
                                  </p:stCondLst>
                                  <p:childTnLst>
                                    <p:set>
                                      <p:cBhvr>
                                        <p:cTn id="32" dur="1" fill="hold">
                                          <p:stCondLst>
                                            <p:cond delay="0"/>
                                          </p:stCondLst>
                                        </p:cTn>
                                        <p:tgtEl>
                                          <p:inkTgt spid="_x0000_s39941"/>
                                        </p:tgtEl>
                                        <p:attrNameLst>
                                          <p:attrName>style.visibility</p:attrName>
                                        </p:attrNameLst>
                                      </p:cBhvr>
                                      <p:to>
                                        <p:strVal val="visible"/>
                                      </p:to>
                                    </p:set>
                                    <p:animEffect transition="in" filter="box(in)">
                                      <p:cBhvr>
                                        <p:cTn id="33" dur="500"/>
                                        <p:tgtEl>
                                          <p:inkTgt spid="_x0000_s39941"/>
                                        </p:tgtEl>
                                      </p:cBhvr>
                                    </p:animEffect>
                                  </p:childTnLst>
                                </p:cTn>
                              </p:par>
                              <p:par>
                                <p:cTn id="34" presetID="4" presetClass="entr" presetSubtype="16" fill="hold" nodeType="withEffect">
                                  <p:stCondLst>
                                    <p:cond delay="0"/>
                                  </p:stCondLst>
                                  <p:childTnLst>
                                    <p:set>
                                      <p:cBhvr>
                                        <p:cTn id="35" dur="1" fill="hold">
                                          <p:stCondLst>
                                            <p:cond delay="0"/>
                                          </p:stCondLst>
                                        </p:cTn>
                                        <p:tgtEl>
                                          <p:inkTgt spid="_x0000_s39944"/>
                                        </p:tgtEl>
                                        <p:attrNameLst>
                                          <p:attrName>style.visibility</p:attrName>
                                        </p:attrNameLst>
                                      </p:cBhvr>
                                      <p:to>
                                        <p:strVal val="visible"/>
                                      </p:to>
                                    </p:set>
                                    <p:animEffect transition="in" filter="box(in)">
                                      <p:cBhvr>
                                        <p:cTn id="36" dur="500"/>
                                        <p:tgtEl>
                                          <p:inkTgt spid="_x0000_s3994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ox(in)">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35g5"/>
          <p:cNvPicPr>
            <a:picLocks noGrp="1" noChangeAspect="1" noChangeArrowheads="1"/>
          </p:cNvPicPr>
          <p:nvPr>
            <p:ph idx="1"/>
          </p:nvPr>
        </p:nvPicPr>
        <p:blipFill>
          <a:blip r:embed="rId3" cstate="print"/>
          <a:srcRect/>
          <a:stretch>
            <a:fillRect/>
          </a:stretch>
        </p:blipFill>
        <p:spPr bwMode="auto">
          <a:xfrm>
            <a:off x="285720" y="1000108"/>
            <a:ext cx="8606800" cy="5643602"/>
          </a:xfrm>
          <a:prstGeom prst="rect">
            <a:avLst/>
          </a:prstGeom>
          <a:noFill/>
          <a:ln w="9525">
            <a:noFill/>
            <a:miter lim="800000"/>
            <a:headEnd/>
            <a:tailEnd/>
          </a:ln>
        </p:spPr>
      </p:pic>
      <p:sp>
        <p:nvSpPr>
          <p:cNvPr id="5" name="Title 1"/>
          <p:cNvSpPr>
            <a:spLocks noGrp="1"/>
          </p:cNvSpPr>
          <p:nvPr>
            <p:ph type="title"/>
          </p:nvPr>
        </p:nvSpPr>
        <p:spPr>
          <a:xfrm>
            <a:off x="0" y="274638"/>
            <a:ext cx="9001156" cy="1143000"/>
          </a:xfrm>
        </p:spPr>
        <p:txBody>
          <a:bodyPr>
            <a:normAutofit fontScale="90000"/>
          </a:bodyPr>
          <a:lstStyle/>
          <a:p>
            <a:r>
              <a:rPr lang="el-GR" sz="2800" u="sng" spc="600" dirty="0" smtClean="0">
                <a:solidFill>
                  <a:schemeClr val="accent6">
                    <a:lumMod val="20000"/>
                    <a:lumOff val="80000"/>
                  </a:schemeClr>
                </a:solidFill>
                <a:effectLst>
                  <a:outerShdw blurRad="38100" dist="38100" dir="2700000" algn="tl">
                    <a:srgbClr val="000000">
                      <a:alpha val="43137"/>
                    </a:srgbClr>
                  </a:outerShdw>
                </a:effectLst>
              </a:rPr>
              <a:t>Αθροιστικός βαθμός κακοήθειας  </a:t>
            </a:r>
            <a:r>
              <a:rPr lang="el-GR" sz="2800" u="sng" spc="600" dirty="0" smtClean="0">
                <a:solidFill>
                  <a:srgbClr val="FFFF00"/>
                </a:solidFill>
                <a:effectLst>
                  <a:outerShdw blurRad="38100" dist="38100" dir="2700000" algn="tl">
                    <a:srgbClr val="000000">
                      <a:alpha val="43137"/>
                    </a:srgbClr>
                  </a:outerShdw>
                </a:effectLst>
              </a:rPr>
              <a:t>5</a:t>
            </a:r>
            <a:r>
              <a:rPr lang="el-GR" sz="2800" u="sng" spc="600" dirty="0" smtClean="0">
                <a:solidFill>
                  <a:schemeClr val="bg1"/>
                </a:solidFill>
                <a:effectLst>
                  <a:outerShdw blurRad="38100" dist="38100" dir="2700000" algn="tl">
                    <a:srgbClr val="000000">
                      <a:alpha val="43137"/>
                    </a:srgbClr>
                  </a:outerShdw>
                </a:effectLst>
              </a:rPr>
              <a:t> + </a:t>
            </a:r>
            <a:r>
              <a:rPr lang="el-GR" sz="2800" u="sng" spc="600" dirty="0" smtClean="0">
                <a:solidFill>
                  <a:srgbClr val="FF0000"/>
                </a:solidFill>
                <a:effectLst>
                  <a:outerShdw blurRad="38100" dist="38100" dir="2700000" algn="tl">
                    <a:srgbClr val="000000">
                      <a:alpha val="43137"/>
                    </a:srgbClr>
                  </a:outerShdw>
                </a:effectLst>
              </a:rPr>
              <a:t>4</a:t>
            </a:r>
            <a:r>
              <a:rPr lang="el-GR" sz="2800" u="sng" spc="600" dirty="0" smtClean="0">
                <a:solidFill>
                  <a:schemeClr val="bg1"/>
                </a:solidFill>
                <a:effectLst>
                  <a:outerShdw blurRad="38100" dist="38100" dir="2700000" algn="tl">
                    <a:srgbClr val="000000">
                      <a:alpha val="43137"/>
                    </a:srgbClr>
                  </a:outerShdw>
                </a:effectLst>
              </a:rPr>
              <a:t>=9 </a:t>
            </a:r>
            <a:r>
              <a:rPr lang="el-GR" sz="2800" spc="600" dirty="0" smtClean="0">
                <a:solidFill>
                  <a:schemeClr val="bg1"/>
                </a:solidFill>
              </a:rPr>
              <a:t/>
            </a:r>
            <a:br>
              <a:rPr lang="el-GR" sz="2800" spc="600" dirty="0" smtClean="0">
                <a:solidFill>
                  <a:schemeClr val="bg1"/>
                </a:solidFill>
              </a:rPr>
            </a:br>
            <a:endParaRPr lang="el-GR"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inkTgt spid="_x0000_s40962"/>
                                        </p:tgtEl>
                                        <p:attrNameLst>
                                          <p:attrName>style.visibility</p:attrName>
                                        </p:attrNameLst>
                                      </p:cBhvr>
                                      <p:to>
                                        <p:strVal val="visible"/>
                                      </p:to>
                                    </p:set>
                                    <p:animEffect transition="in" filter="box(in)">
                                      <p:cBhvr>
                                        <p:cTn id="7" dur="500"/>
                                        <p:tgtEl>
                                          <p:inkTgt spid="_x0000_s4096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l-GR" dirty="0" smtClean="0">
                <a:solidFill>
                  <a:schemeClr val="bg1"/>
                </a:solidFill>
              </a:rPr>
              <a:t>Εκτεταμένη απουσία αυλών.</a:t>
            </a:r>
            <a:br>
              <a:rPr lang="el-GR" dirty="0" smtClean="0">
                <a:solidFill>
                  <a:schemeClr val="bg1"/>
                </a:solidFill>
              </a:rPr>
            </a:br>
            <a:r>
              <a:rPr lang="el-GR" dirty="0" smtClean="0">
                <a:solidFill>
                  <a:schemeClr val="bg1"/>
                </a:solidFill>
              </a:rPr>
              <a:t>Αθροιστικός βαθμός κακοήθειας 9 (=</a:t>
            </a:r>
            <a:r>
              <a:rPr lang="el-GR" dirty="0" smtClean="0">
                <a:solidFill>
                  <a:srgbClr val="FFFF00"/>
                </a:solidFill>
              </a:rPr>
              <a:t>5</a:t>
            </a:r>
            <a:r>
              <a:rPr lang="el-GR" dirty="0" smtClean="0">
                <a:solidFill>
                  <a:schemeClr val="accent1">
                    <a:lumMod val="20000"/>
                    <a:lumOff val="80000"/>
                  </a:schemeClr>
                </a:solidFill>
              </a:rPr>
              <a:t>+</a:t>
            </a:r>
            <a:r>
              <a:rPr lang="el-GR" dirty="0" smtClean="0">
                <a:solidFill>
                  <a:srgbClr val="FF0000"/>
                </a:solidFill>
              </a:rPr>
              <a:t>4</a:t>
            </a:r>
            <a:r>
              <a:rPr lang="el-GR" dirty="0" smtClean="0">
                <a:solidFill>
                  <a:schemeClr val="bg1"/>
                </a:solidFill>
              </a:rPr>
              <a:t>)</a:t>
            </a:r>
            <a:r>
              <a:rPr lang="el-GR" dirty="0" smtClean="0">
                <a:solidFill>
                  <a:schemeClr val="accent1">
                    <a:lumMod val="20000"/>
                    <a:lumOff val="80000"/>
                  </a:schemeClr>
                </a:solidFill>
              </a:rPr>
              <a:t> </a:t>
            </a:r>
            <a:endParaRPr lang="el-GR" dirty="0">
              <a:solidFill>
                <a:schemeClr val="accent1">
                  <a:lumMod val="20000"/>
                  <a:lumOff val="80000"/>
                </a:schemeClr>
              </a:solidFill>
            </a:endParaRPr>
          </a:p>
        </p:txBody>
      </p:sp>
      <p:pic>
        <p:nvPicPr>
          <p:cNvPr id="4" name="Picture 2" descr="p36g5"/>
          <p:cNvPicPr>
            <a:picLocks noGrp="1" noChangeAspect="1" noChangeArrowheads="1"/>
          </p:cNvPicPr>
          <p:nvPr>
            <p:ph idx="1"/>
          </p:nvPr>
        </p:nvPicPr>
        <p:blipFill>
          <a:blip r:embed="rId2" cstate="print"/>
          <a:srcRect/>
          <a:stretch>
            <a:fillRect/>
          </a:stretch>
        </p:blipFill>
        <p:spPr bwMode="auto">
          <a:xfrm>
            <a:off x="928662" y="1500174"/>
            <a:ext cx="7286676" cy="51735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036496" cy="1417638"/>
          </a:xfrm>
        </p:spPr>
        <p:txBody>
          <a:bodyPr>
            <a:normAutofit fontScale="90000"/>
          </a:bodyPr>
          <a:lstStyle/>
          <a:p>
            <a:r>
              <a:rPr lang="el-GR" sz="2200" b="1" dirty="0" smtClean="0">
                <a:solidFill>
                  <a:schemeClr val="bg1"/>
                </a:solidFill>
              </a:rPr>
              <a:t>Πρότυπο </a:t>
            </a:r>
            <a:r>
              <a:rPr lang="el-GR" sz="2200" b="1" dirty="0" smtClean="0">
                <a:solidFill>
                  <a:srgbClr val="FFFF00"/>
                </a:solidFill>
              </a:rPr>
              <a:t>5</a:t>
            </a:r>
            <a:r>
              <a:rPr lang="el-GR" sz="2200" b="1" dirty="0" smtClean="0">
                <a:solidFill>
                  <a:schemeClr val="bg1"/>
                </a:solidFill>
              </a:rPr>
              <a:t> κατά </a:t>
            </a:r>
            <a:r>
              <a:rPr lang="en-US" sz="2200" b="1" dirty="0" smtClean="0">
                <a:solidFill>
                  <a:schemeClr val="bg1"/>
                </a:solidFill>
              </a:rPr>
              <a:t>Gleason </a:t>
            </a:r>
            <a:r>
              <a:rPr lang="el-GR" sz="2200" b="1" dirty="0" smtClean="0">
                <a:solidFill>
                  <a:schemeClr val="bg1"/>
                </a:solidFill>
              </a:rPr>
              <a:t>.</a:t>
            </a:r>
            <a:r>
              <a:rPr lang="el-GR" sz="1600" b="1" dirty="0" smtClean="0">
                <a:solidFill>
                  <a:schemeClr val="bg1"/>
                </a:solidFill>
              </a:rPr>
              <a:t/>
            </a:r>
            <a:br>
              <a:rPr lang="el-GR" sz="1600" b="1" dirty="0" smtClean="0">
                <a:solidFill>
                  <a:schemeClr val="bg1"/>
                </a:solidFill>
              </a:rPr>
            </a:br>
            <a:r>
              <a:rPr lang="el-GR" sz="1600" b="1" dirty="0" smtClean="0">
                <a:solidFill>
                  <a:schemeClr val="bg1"/>
                </a:solidFill>
              </a:rPr>
              <a:t>Μεμονωμένα καρκινικά κύτταρα, σχεδόν πάντα μεγαλύτερου μεγέθους από τα λεμφοκύτταρα, ανιχνεύονται στο υπόστρωμα (αρ.). </a:t>
            </a:r>
            <a:br>
              <a:rPr lang="el-GR" sz="1600" b="1" dirty="0" smtClean="0">
                <a:solidFill>
                  <a:schemeClr val="bg1"/>
                </a:solidFill>
              </a:rPr>
            </a:br>
            <a:r>
              <a:rPr lang="el-GR" sz="1600" b="1" dirty="0" smtClean="0">
                <a:solidFill>
                  <a:schemeClr val="bg1"/>
                </a:solidFill>
              </a:rPr>
              <a:t>Η παρουσία </a:t>
            </a:r>
            <a:r>
              <a:rPr lang="el-GR" sz="1600" b="1" dirty="0" err="1" smtClean="0">
                <a:solidFill>
                  <a:schemeClr val="bg1"/>
                </a:solidFill>
              </a:rPr>
              <a:t>φαγεσωρικής</a:t>
            </a:r>
            <a:r>
              <a:rPr lang="el-GR" sz="1600" b="1" dirty="0" smtClean="0">
                <a:solidFill>
                  <a:schemeClr val="bg1"/>
                </a:solidFill>
              </a:rPr>
              <a:t> νέκρωσης στον «αυλό»  καρκινικό αδένα είναι επαρκής για τη διάγνωση του προτύπου 5</a:t>
            </a:r>
            <a:br>
              <a:rPr lang="el-GR" sz="1600" b="1" dirty="0" smtClean="0">
                <a:solidFill>
                  <a:schemeClr val="bg1"/>
                </a:solidFill>
              </a:rPr>
            </a:br>
            <a:r>
              <a:rPr lang="el-GR" sz="1600" b="1" dirty="0" smtClean="0">
                <a:solidFill>
                  <a:schemeClr val="bg1"/>
                </a:solidFill>
              </a:rPr>
              <a:t>( </a:t>
            </a:r>
            <a:r>
              <a:rPr lang="el-GR" sz="1600" b="1" dirty="0" err="1" smtClean="0">
                <a:solidFill>
                  <a:schemeClr val="bg1"/>
                </a:solidFill>
              </a:rPr>
              <a:t>δεξ</a:t>
            </a:r>
            <a:r>
              <a:rPr lang="el-GR" sz="1600" b="1" dirty="0" smtClean="0">
                <a:solidFill>
                  <a:schemeClr val="bg1"/>
                </a:solidFill>
              </a:rPr>
              <a:t>.).</a:t>
            </a:r>
            <a:r>
              <a:rPr lang="en-US" sz="1600" b="1" dirty="0" smtClean="0">
                <a:solidFill>
                  <a:schemeClr val="bg1"/>
                </a:solidFill>
              </a:rPr>
              <a:t> </a:t>
            </a:r>
            <a:endParaRPr lang="el-GR" sz="1600" dirty="0">
              <a:solidFill>
                <a:schemeClr val="bg1"/>
              </a:solidFill>
            </a:endParaRPr>
          </a:p>
        </p:txBody>
      </p:sp>
      <p:pic>
        <p:nvPicPr>
          <p:cNvPr id="197634" name="Picture 2" descr="C:\Users\KAV-AGRO\Desktop\prostategleasonfig6.jpg"/>
          <p:cNvPicPr>
            <a:picLocks noChangeAspect="1" noChangeArrowheads="1"/>
          </p:cNvPicPr>
          <p:nvPr/>
        </p:nvPicPr>
        <p:blipFill>
          <a:blip r:embed="rId2" cstate="print"/>
          <a:srcRect/>
          <a:stretch>
            <a:fillRect/>
          </a:stretch>
        </p:blipFill>
        <p:spPr bwMode="auto">
          <a:xfrm rot="16200000">
            <a:off x="-236349" y="2116670"/>
            <a:ext cx="5106144" cy="3842373"/>
          </a:xfrm>
          <a:prstGeom prst="rect">
            <a:avLst/>
          </a:prstGeom>
          <a:noFill/>
        </p:spPr>
      </p:pic>
      <p:pic>
        <p:nvPicPr>
          <p:cNvPr id="197635" name="Picture 3" descr="C:\Users\KAV-AGRO\Desktop\prostategleasonfig7.jpg"/>
          <p:cNvPicPr>
            <a:picLocks noChangeAspect="1" noChangeArrowheads="1"/>
          </p:cNvPicPr>
          <p:nvPr/>
        </p:nvPicPr>
        <p:blipFill>
          <a:blip r:embed="rId3" cstate="print"/>
          <a:srcRect/>
          <a:stretch>
            <a:fillRect/>
          </a:stretch>
        </p:blipFill>
        <p:spPr bwMode="auto">
          <a:xfrm rot="5400000">
            <a:off x="4260665" y="2117464"/>
            <a:ext cx="5112568" cy="3847207"/>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37g5"/>
          <p:cNvPicPr>
            <a:picLocks noGrp="1" noChangeAspect="1" noChangeArrowheads="1"/>
          </p:cNvPicPr>
          <p:nvPr>
            <p:ph idx="1"/>
          </p:nvPr>
        </p:nvPicPr>
        <p:blipFill>
          <a:blip r:embed="rId2" cstate="print"/>
          <a:srcRect/>
          <a:stretch>
            <a:fillRect/>
          </a:stretch>
        </p:blipFill>
        <p:spPr bwMode="auto">
          <a:xfrm>
            <a:off x="928662" y="1428736"/>
            <a:ext cx="7358114" cy="5224260"/>
          </a:xfrm>
          <a:prstGeom prst="rect">
            <a:avLst/>
          </a:prstGeom>
          <a:noFill/>
          <a:ln w="9525">
            <a:noFill/>
            <a:miter lim="800000"/>
            <a:headEnd/>
            <a:tailEnd/>
          </a:ln>
        </p:spPr>
      </p:pic>
      <p:sp>
        <p:nvSpPr>
          <p:cNvPr id="5" name="Title 1"/>
          <p:cNvSpPr>
            <a:spLocks noGrp="1"/>
          </p:cNvSpPr>
          <p:nvPr>
            <p:ph type="title"/>
          </p:nvPr>
        </p:nvSpPr>
        <p:spPr>
          <a:xfrm>
            <a:off x="0" y="274638"/>
            <a:ext cx="9144000" cy="1143000"/>
          </a:xfrm>
        </p:spPr>
        <p:txBody>
          <a:bodyPr>
            <a:normAutofit/>
          </a:bodyPr>
          <a:lstStyle/>
          <a:p>
            <a:r>
              <a:rPr lang="el-GR" sz="2800" dirty="0" smtClean="0">
                <a:solidFill>
                  <a:srgbClr val="FFFF00"/>
                </a:solidFill>
              </a:rPr>
              <a:t>Πλήρης απουσία αυλών. Αδιαφοροποίητη μορφολογία.</a:t>
            </a:r>
            <a:br>
              <a:rPr lang="el-GR" sz="2800" dirty="0" smtClean="0">
                <a:solidFill>
                  <a:srgbClr val="FFFF00"/>
                </a:solidFill>
              </a:rPr>
            </a:br>
            <a:r>
              <a:rPr lang="el-GR" sz="2800" dirty="0" smtClean="0">
                <a:solidFill>
                  <a:srgbClr val="FFFF00"/>
                </a:solidFill>
              </a:rPr>
              <a:t>Αθροιστικός βαθμός κακοήθειας 10 (=5+5) </a:t>
            </a:r>
            <a:endParaRPr lang="el-GR" sz="2800" dirty="0">
              <a:solidFill>
                <a:srgbClr val="FFFF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1546"/>
          </a:xfrm>
        </p:spPr>
        <p:txBody>
          <a:bodyPr>
            <a:normAutofit fontScale="90000"/>
          </a:bodyPr>
          <a:lstStyle/>
          <a:p>
            <a:r>
              <a:rPr lang="el-GR" dirty="0" smtClean="0">
                <a:solidFill>
                  <a:srgbClr val="FFFF00"/>
                </a:solidFill>
              </a:rPr>
              <a:t>Συμπαγή </a:t>
            </a:r>
            <a:r>
              <a:rPr lang="el-GR" dirty="0" err="1" smtClean="0">
                <a:solidFill>
                  <a:srgbClr val="FFFF00"/>
                </a:solidFill>
              </a:rPr>
              <a:t>ταπήτια</a:t>
            </a:r>
            <a:r>
              <a:rPr lang="el-GR" dirty="0" smtClean="0">
                <a:solidFill>
                  <a:srgbClr val="FFFF00"/>
                </a:solidFill>
              </a:rPr>
              <a:t> κυττάρων. </a:t>
            </a:r>
            <a:br>
              <a:rPr lang="el-GR" dirty="0" smtClean="0">
                <a:solidFill>
                  <a:srgbClr val="FFFF00"/>
                </a:solidFill>
              </a:rPr>
            </a:br>
            <a:r>
              <a:rPr lang="el-GR" dirty="0" smtClean="0">
                <a:solidFill>
                  <a:srgbClr val="FFFF00"/>
                </a:solidFill>
              </a:rPr>
              <a:t>Αθροιστικός βαθμός κακοήθειας 10 (=5+5). </a:t>
            </a:r>
            <a:endParaRPr lang="el-GR" dirty="0">
              <a:solidFill>
                <a:srgbClr val="FFFF00"/>
              </a:solidFill>
            </a:endParaRPr>
          </a:p>
        </p:txBody>
      </p:sp>
      <p:pic>
        <p:nvPicPr>
          <p:cNvPr id="4" name="Picture 2" descr="p39g5"/>
          <p:cNvPicPr>
            <a:picLocks noGrp="1" noChangeAspect="1" noChangeArrowheads="1"/>
          </p:cNvPicPr>
          <p:nvPr>
            <p:ph idx="1"/>
          </p:nvPr>
        </p:nvPicPr>
        <p:blipFill>
          <a:blip r:embed="rId2" cstate="print"/>
          <a:srcRect/>
          <a:stretch>
            <a:fillRect/>
          </a:stretch>
        </p:blipFill>
        <p:spPr bwMode="auto">
          <a:xfrm rot="5400000">
            <a:off x="-565745" y="1766291"/>
            <a:ext cx="5657454" cy="4525963"/>
          </a:xfrm>
          <a:prstGeom prst="rect">
            <a:avLst/>
          </a:prstGeom>
          <a:noFill/>
          <a:ln w="9525">
            <a:noFill/>
            <a:miter lim="800000"/>
            <a:headEnd/>
            <a:tailEnd/>
          </a:ln>
        </p:spPr>
      </p:pic>
      <p:pic>
        <p:nvPicPr>
          <p:cNvPr id="5" name="Picture 2" descr="p38g5"/>
          <p:cNvPicPr>
            <a:picLocks noChangeAspect="1" noChangeArrowheads="1"/>
          </p:cNvPicPr>
          <p:nvPr/>
        </p:nvPicPr>
        <p:blipFill>
          <a:blip r:embed="rId3" cstate="print"/>
          <a:srcRect/>
          <a:stretch>
            <a:fillRect/>
          </a:stretch>
        </p:blipFill>
        <p:spPr bwMode="auto">
          <a:xfrm rot="5400000">
            <a:off x="4052291" y="1766292"/>
            <a:ext cx="5657454"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a:bodyPr>
          <a:lstStyle/>
          <a:p>
            <a:r>
              <a:rPr lang="el-GR" sz="2400" dirty="0" smtClean="0">
                <a:solidFill>
                  <a:schemeClr val="bg1"/>
                </a:solidFill>
              </a:rPr>
              <a:t>Αθροιστικός βαθμός κακοήθειας </a:t>
            </a:r>
            <a:r>
              <a:rPr lang="el-GR" sz="2400" dirty="0" smtClean="0">
                <a:solidFill>
                  <a:srgbClr val="FFFF00"/>
                </a:solidFill>
              </a:rPr>
              <a:t>5</a:t>
            </a:r>
            <a:r>
              <a:rPr lang="el-GR" sz="2400" dirty="0" smtClean="0">
                <a:solidFill>
                  <a:schemeClr val="bg1"/>
                </a:solidFill>
              </a:rPr>
              <a:t>+</a:t>
            </a:r>
            <a:r>
              <a:rPr lang="el-GR" sz="2400" dirty="0" smtClean="0">
                <a:solidFill>
                  <a:srgbClr val="FFFF00"/>
                </a:solidFill>
              </a:rPr>
              <a:t>5</a:t>
            </a:r>
            <a:r>
              <a:rPr lang="el-GR" sz="2400" dirty="0" smtClean="0">
                <a:solidFill>
                  <a:schemeClr val="bg1"/>
                </a:solidFill>
              </a:rPr>
              <a:t>=10 με</a:t>
            </a:r>
            <a:r>
              <a:rPr lang="en-US" sz="2400" dirty="0" smtClean="0">
                <a:solidFill>
                  <a:schemeClr val="bg1"/>
                </a:solidFill>
              </a:rPr>
              <a:t> </a:t>
            </a:r>
            <a:r>
              <a:rPr lang="el-GR" sz="2400" dirty="0" smtClean="0">
                <a:solidFill>
                  <a:schemeClr val="bg1"/>
                </a:solidFill>
              </a:rPr>
              <a:t> φαγεσωρικού τύπου νέκρωση (με νεκρωτικά κύτταρα ή /και πυρηνική σκόνη εντός αυτής που την ξεχωρίζει από τις ενδαυλικές ηωσινόφιλες εκκρίσεις). </a:t>
            </a:r>
            <a:endParaRPr lang="el-GR" sz="2400" dirty="0">
              <a:solidFill>
                <a:schemeClr val="bg1"/>
              </a:solidFill>
            </a:endParaRPr>
          </a:p>
        </p:txBody>
      </p:sp>
      <p:pic>
        <p:nvPicPr>
          <p:cNvPr id="83970" name="Picture 2" descr="E:\figures\640x480\1100\1189.jpg"/>
          <p:cNvPicPr>
            <a:picLocks noChangeAspect="1" noChangeArrowheads="1"/>
          </p:cNvPicPr>
          <p:nvPr/>
        </p:nvPicPr>
        <p:blipFill>
          <a:blip r:embed="rId2" cstate="print"/>
          <a:srcRect/>
          <a:stretch>
            <a:fillRect/>
          </a:stretch>
        </p:blipFill>
        <p:spPr bwMode="auto">
          <a:xfrm>
            <a:off x="1115616" y="1268760"/>
            <a:ext cx="7200800" cy="5400600"/>
          </a:xfrm>
          <a:prstGeom prst="rect">
            <a:avLst/>
          </a:prstGeom>
          <a:noFill/>
        </p:spPr>
      </p:pic>
      <p:sp>
        <p:nvSpPr>
          <p:cNvPr id="4" name="3 - Αστέρι 4 ακτινών"/>
          <p:cNvSpPr/>
          <p:nvPr/>
        </p:nvSpPr>
        <p:spPr>
          <a:xfrm>
            <a:off x="2857488" y="1571612"/>
            <a:ext cx="571504" cy="500066"/>
          </a:xfrm>
          <a:prstGeom prst="star4">
            <a:avLst>
              <a:gd name="adj" fmla="val 12500"/>
            </a:avLst>
          </a:prstGeom>
          <a:solidFill>
            <a:srgbClr val="F31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Αστέρι 4 ακτινών"/>
          <p:cNvSpPr/>
          <p:nvPr/>
        </p:nvSpPr>
        <p:spPr>
          <a:xfrm>
            <a:off x="4143372" y="5715016"/>
            <a:ext cx="714380" cy="571504"/>
          </a:xfrm>
          <a:prstGeom prst="star4">
            <a:avLst>
              <a:gd name="adj" fmla="val 12500"/>
            </a:avLst>
          </a:prstGeom>
          <a:solidFill>
            <a:srgbClr val="F31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Αστέρι 4 ακτινών"/>
          <p:cNvSpPr/>
          <p:nvPr/>
        </p:nvSpPr>
        <p:spPr>
          <a:xfrm>
            <a:off x="6429388" y="2857496"/>
            <a:ext cx="714380" cy="571504"/>
          </a:xfrm>
          <a:prstGeom prst="star4">
            <a:avLst>
              <a:gd name="adj" fmla="val 12500"/>
            </a:avLst>
          </a:prstGeom>
          <a:solidFill>
            <a:srgbClr val="F31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4 ακτινών"/>
          <p:cNvSpPr/>
          <p:nvPr/>
        </p:nvSpPr>
        <p:spPr>
          <a:xfrm>
            <a:off x="3357554" y="3500438"/>
            <a:ext cx="714380" cy="571504"/>
          </a:xfrm>
          <a:prstGeom prst="star4">
            <a:avLst>
              <a:gd name="adj" fmla="val 12500"/>
            </a:avLst>
          </a:prstGeom>
          <a:solidFill>
            <a:srgbClr val="F31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Αστέρι 4 ακτινών"/>
          <p:cNvSpPr/>
          <p:nvPr/>
        </p:nvSpPr>
        <p:spPr>
          <a:xfrm>
            <a:off x="1428728" y="5857892"/>
            <a:ext cx="571504" cy="500066"/>
          </a:xfrm>
          <a:prstGeom prst="star4">
            <a:avLst>
              <a:gd name="adj" fmla="val 14888"/>
            </a:avLst>
          </a:prstGeom>
          <a:solidFill>
            <a:srgbClr val="F31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68760"/>
          </a:xfrm>
        </p:spPr>
        <p:txBody>
          <a:bodyPr>
            <a:normAutofit fontScale="90000"/>
          </a:bodyPr>
          <a:lstStyle/>
          <a:p>
            <a:r>
              <a:rPr lang="el-GR" dirty="0" smtClean="0">
                <a:solidFill>
                  <a:schemeClr val="bg1"/>
                </a:solidFill>
              </a:rPr>
              <a:t>Πρότυπο </a:t>
            </a:r>
            <a:r>
              <a:rPr lang="el-GR" dirty="0" smtClean="0">
                <a:solidFill>
                  <a:schemeClr val="tx2">
                    <a:lumMod val="40000"/>
                    <a:lumOff val="60000"/>
                  </a:schemeClr>
                </a:solidFill>
              </a:rPr>
              <a:t>3</a:t>
            </a:r>
            <a:r>
              <a:rPr lang="el-GR" dirty="0" smtClean="0">
                <a:solidFill>
                  <a:schemeClr val="bg1"/>
                </a:solidFill>
              </a:rPr>
              <a:t> (κάτω και δεξιά) και πρότυπα </a:t>
            </a:r>
            <a:r>
              <a:rPr lang="el-GR" dirty="0" smtClean="0">
                <a:solidFill>
                  <a:srgbClr val="FF0000"/>
                </a:solidFill>
              </a:rPr>
              <a:t>4</a:t>
            </a:r>
            <a:r>
              <a:rPr lang="el-GR" dirty="0" smtClean="0">
                <a:solidFill>
                  <a:schemeClr val="bg1"/>
                </a:solidFill>
              </a:rPr>
              <a:t> &amp; </a:t>
            </a:r>
            <a:r>
              <a:rPr lang="el-GR" dirty="0" smtClean="0">
                <a:solidFill>
                  <a:srgbClr val="FFFF00"/>
                </a:solidFill>
              </a:rPr>
              <a:t>5</a:t>
            </a:r>
            <a:r>
              <a:rPr lang="en-US" dirty="0" smtClean="0">
                <a:solidFill>
                  <a:schemeClr val="bg1"/>
                </a:solidFill>
              </a:rPr>
              <a:t>;</a:t>
            </a:r>
            <a:r>
              <a:rPr lang="el-GR" dirty="0" smtClean="0">
                <a:solidFill>
                  <a:schemeClr val="bg1"/>
                </a:solidFill>
              </a:rPr>
              <a:t> (άνω αριστερά)</a:t>
            </a:r>
            <a:endParaRPr lang="el-GR" dirty="0">
              <a:solidFill>
                <a:schemeClr val="bg1"/>
              </a:solidFill>
            </a:endParaRPr>
          </a:p>
        </p:txBody>
      </p:sp>
      <p:pic>
        <p:nvPicPr>
          <p:cNvPr id="86018" name="Picture 2" descr="E:\figures\640x480\1000\1076.jpg"/>
          <p:cNvPicPr>
            <a:picLocks noChangeAspect="1" noChangeArrowheads="1"/>
          </p:cNvPicPr>
          <p:nvPr/>
        </p:nvPicPr>
        <p:blipFill>
          <a:blip r:embed="rId3" cstate="print"/>
          <a:srcRect/>
          <a:stretch>
            <a:fillRect/>
          </a:stretch>
        </p:blipFill>
        <p:spPr bwMode="auto">
          <a:xfrm>
            <a:off x="971600" y="1268760"/>
            <a:ext cx="7200800" cy="5400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p:spPr>
        <p:txBody>
          <a:bodyPr/>
          <a:lstStyle/>
          <a:p>
            <a:r>
              <a:rPr lang="el-GR" dirty="0" smtClean="0">
                <a:solidFill>
                  <a:schemeClr val="bg1"/>
                </a:solidFill>
              </a:rPr>
              <a:t>Αθροιστικός βαθμός κακοήθειας </a:t>
            </a:r>
            <a:r>
              <a:rPr lang="el-GR" dirty="0" smtClean="0">
                <a:solidFill>
                  <a:schemeClr val="tx2">
                    <a:lumMod val="40000"/>
                    <a:lumOff val="60000"/>
                  </a:schemeClr>
                </a:solidFill>
              </a:rPr>
              <a:t>3</a:t>
            </a:r>
            <a:r>
              <a:rPr lang="el-GR" dirty="0" smtClean="0">
                <a:solidFill>
                  <a:schemeClr val="bg1"/>
                </a:solidFill>
              </a:rPr>
              <a:t>+</a:t>
            </a:r>
            <a:r>
              <a:rPr lang="el-GR" dirty="0" smtClean="0">
                <a:solidFill>
                  <a:srgbClr val="FFFF00"/>
                </a:solidFill>
              </a:rPr>
              <a:t>5</a:t>
            </a:r>
            <a:r>
              <a:rPr lang="el-GR" dirty="0" smtClean="0">
                <a:solidFill>
                  <a:schemeClr val="bg1"/>
                </a:solidFill>
              </a:rPr>
              <a:t>=8</a:t>
            </a:r>
            <a:endParaRPr lang="el-GR" dirty="0">
              <a:solidFill>
                <a:schemeClr val="bg1"/>
              </a:solidFill>
            </a:endParaRPr>
          </a:p>
        </p:txBody>
      </p:sp>
      <p:pic>
        <p:nvPicPr>
          <p:cNvPr id="66562" name="Picture 2" descr="E:\figures\640x480\1000\1080.jpg"/>
          <p:cNvPicPr>
            <a:picLocks noChangeAspect="1" noChangeArrowheads="1"/>
          </p:cNvPicPr>
          <p:nvPr/>
        </p:nvPicPr>
        <p:blipFill>
          <a:blip r:embed="rId2" cstate="print"/>
          <a:srcRect/>
          <a:stretch>
            <a:fillRect/>
          </a:stretch>
        </p:blipFill>
        <p:spPr bwMode="auto">
          <a:xfrm rot="5400000">
            <a:off x="-276539" y="2012842"/>
            <a:ext cx="5376597" cy="4032448"/>
          </a:xfrm>
          <a:prstGeom prst="rect">
            <a:avLst/>
          </a:prstGeom>
          <a:noFill/>
        </p:spPr>
      </p:pic>
      <p:pic>
        <p:nvPicPr>
          <p:cNvPr id="66563" name="Picture 3" descr="E:\figures\640x480\1000\1081.jpg"/>
          <p:cNvPicPr>
            <a:picLocks noChangeAspect="1" noChangeArrowheads="1"/>
          </p:cNvPicPr>
          <p:nvPr/>
        </p:nvPicPr>
        <p:blipFill>
          <a:blip r:embed="rId3" cstate="print"/>
          <a:srcRect/>
          <a:stretch>
            <a:fillRect/>
          </a:stretch>
        </p:blipFill>
        <p:spPr bwMode="auto">
          <a:xfrm rot="5400000">
            <a:off x="4115949" y="2012843"/>
            <a:ext cx="5376598" cy="40324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normAutofit fontScale="90000"/>
          </a:bodyPr>
          <a:lstStyle/>
          <a:p>
            <a:r>
              <a:rPr lang="el-GR" dirty="0" smtClean="0">
                <a:solidFill>
                  <a:schemeClr val="bg1"/>
                </a:solidFill>
              </a:rPr>
              <a:t>Αμιγές πρότυπο </a:t>
            </a:r>
            <a:r>
              <a:rPr lang="el-GR" dirty="0" smtClean="0">
                <a:solidFill>
                  <a:srgbClr val="FFFF00"/>
                </a:solidFill>
              </a:rPr>
              <a:t>5</a:t>
            </a:r>
            <a:r>
              <a:rPr lang="en-US" dirty="0" smtClean="0">
                <a:solidFill>
                  <a:schemeClr val="bg1"/>
                </a:solidFill>
              </a:rPr>
              <a:t>;</a:t>
            </a:r>
            <a:r>
              <a:rPr lang="el-GR" dirty="0" smtClean="0">
                <a:solidFill>
                  <a:schemeClr val="bg1"/>
                </a:solidFill>
              </a:rPr>
              <a:t/>
            </a:r>
            <a:br>
              <a:rPr lang="el-GR" dirty="0" smtClean="0">
                <a:solidFill>
                  <a:schemeClr val="bg1"/>
                </a:solidFill>
              </a:rPr>
            </a:br>
            <a:r>
              <a:rPr lang="el-GR" dirty="0" smtClean="0">
                <a:solidFill>
                  <a:schemeClr val="bg1"/>
                </a:solidFill>
              </a:rPr>
              <a:t> Όχι,  διακρίνεται και το </a:t>
            </a:r>
            <a:r>
              <a:rPr lang="el-GR" dirty="0" smtClean="0">
                <a:solidFill>
                  <a:srgbClr val="FF0000"/>
                </a:solidFill>
              </a:rPr>
              <a:t>4.</a:t>
            </a:r>
            <a:endParaRPr lang="el-GR" dirty="0">
              <a:solidFill>
                <a:srgbClr val="FF0000"/>
              </a:solidFill>
            </a:endParaRPr>
          </a:p>
        </p:txBody>
      </p:sp>
      <p:pic>
        <p:nvPicPr>
          <p:cNvPr id="65538" name="Picture 2" descr="E:\figures\640x480\1000\1078.jpg"/>
          <p:cNvPicPr>
            <a:picLocks noChangeAspect="1" noChangeArrowheads="1"/>
          </p:cNvPicPr>
          <p:nvPr/>
        </p:nvPicPr>
        <p:blipFill>
          <a:blip r:embed="rId2" cstate="print"/>
          <a:srcRect/>
          <a:stretch>
            <a:fillRect/>
          </a:stretch>
        </p:blipFill>
        <p:spPr bwMode="auto">
          <a:xfrm>
            <a:off x="928662" y="1071546"/>
            <a:ext cx="7412897" cy="55596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chemeClr val="bg1"/>
                </a:solidFill>
              </a:rPr>
              <a:t>Η διαβάθμιση κατά </a:t>
            </a:r>
            <a:r>
              <a:rPr lang="en-US" dirty="0" smtClean="0">
                <a:solidFill>
                  <a:schemeClr val="bg1"/>
                </a:solidFill>
              </a:rPr>
              <a:t>Gleason </a:t>
            </a:r>
            <a:r>
              <a:rPr lang="el-GR" dirty="0" smtClean="0">
                <a:solidFill>
                  <a:schemeClr val="bg1"/>
                </a:solidFill>
              </a:rPr>
              <a:t/>
            </a:r>
            <a:br>
              <a:rPr lang="el-GR" dirty="0" smtClean="0">
                <a:solidFill>
                  <a:schemeClr val="bg1"/>
                </a:solidFill>
              </a:rPr>
            </a:br>
            <a:r>
              <a:rPr lang="el-GR" dirty="0" smtClean="0">
                <a:solidFill>
                  <a:schemeClr val="bg1"/>
                </a:solidFill>
              </a:rPr>
              <a:t>στο υλικό της ριζικής </a:t>
            </a:r>
            <a:r>
              <a:rPr lang="el-GR" dirty="0" err="1" smtClean="0">
                <a:solidFill>
                  <a:schemeClr val="bg1"/>
                </a:solidFill>
              </a:rPr>
              <a:t>προστατεκτομής</a:t>
            </a:r>
            <a:endParaRPr lang="el-GR" dirty="0">
              <a:solidFill>
                <a:schemeClr val="bg1"/>
              </a:solidFill>
            </a:endParaRPr>
          </a:p>
        </p:txBody>
      </p:sp>
      <p:sp>
        <p:nvSpPr>
          <p:cNvPr id="3" name="2 - Θέση περιεχομένου"/>
          <p:cNvSpPr>
            <a:spLocks noGrp="1"/>
          </p:cNvSpPr>
          <p:nvPr>
            <p:ph idx="1"/>
          </p:nvPr>
        </p:nvSpPr>
        <p:spPr>
          <a:xfrm>
            <a:off x="457200" y="1600200"/>
            <a:ext cx="8229600" cy="5257800"/>
          </a:xfrm>
        </p:spPr>
        <p:txBody>
          <a:bodyPr>
            <a:normAutofit lnSpcReduction="10000"/>
          </a:bodyPr>
          <a:lstStyle/>
          <a:p>
            <a:r>
              <a:rPr lang="el-GR" dirty="0" smtClean="0">
                <a:solidFill>
                  <a:schemeClr val="bg1"/>
                </a:solidFill>
              </a:rPr>
              <a:t>Κάθε </a:t>
            </a:r>
            <a:r>
              <a:rPr lang="el-GR" b="1" dirty="0" smtClean="0">
                <a:solidFill>
                  <a:schemeClr val="bg1"/>
                </a:solidFill>
              </a:rPr>
              <a:t>μείζων</a:t>
            </a:r>
            <a:r>
              <a:rPr lang="el-GR" dirty="0" smtClean="0">
                <a:solidFill>
                  <a:schemeClr val="bg1"/>
                </a:solidFill>
              </a:rPr>
              <a:t> εστία καρκίνου διαβαθμίζεται </a:t>
            </a:r>
            <a:r>
              <a:rPr lang="el-GR" b="1" dirty="0" smtClean="0">
                <a:solidFill>
                  <a:schemeClr val="bg1"/>
                </a:solidFill>
              </a:rPr>
              <a:t>χωριστά</a:t>
            </a:r>
            <a:r>
              <a:rPr lang="el-GR" dirty="0" smtClean="0">
                <a:solidFill>
                  <a:schemeClr val="bg1"/>
                </a:solidFill>
              </a:rPr>
              <a:t>. Επί παραδείγματι, ένας καρκινικός όζος αθροίσματος </a:t>
            </a:r>
            <a:r>
              <a:rPr lang="el-GR" dirty="0" smtClean="0">
                <a:solidFill>
                  <a:srgbClr val="FF0000"/>
                </a:solidFill>
              </a:rPr>
              <a:t>4+4</a:t>
            </a:r>
            <a:r>
              <a:rPr lang="el-GR" dirty="0" smtClean="0">
                <a:solidFill>
                  <a:schemeClr val="bg1"/>
                </a:solidFill>
              </a:rPr>
              <a:t>=8 στον ένα λοβό κι ένας μεγαλύτερος καρκινικός όζος στον άλλο λοβό αθροίσματος </a:t>
            </a:r>
            <a:r>
              <a:rPr lang="el-GR" dirty="0" smtClean="0">
                <a:solidFill>
                  <a:schemeClr val="tx2">
                    <a:lumMod val="40000"/>
                    <a:lumOff val="60000"/>
                  </a:schemeClr>
                </a:solidFill>
              </a:rPr>
              <a:t>3+3</a:t>
            </a:r>
            <a:r>
              <a:rPr lang="el-GR" dirty="0" smtClean="0">
                <a:solidFill>
                  <a:schemeClr val="bg1"/>
                </a:solidFill>
              </a:rPr>
              <a:t>=6 αναφέρονται </a:t>
            </a:r>
            <a:r>
              <a:rPr lang="el-GR" b="1" spc="300" dirty="0" smtClean="0">
                <a:solidFill>
                  <a:schemeClr val="bg1"/>
                </a:solidFill>
              </a:rPr>
              <a:t>χωριστά</a:t>
            </a:r>
            <a:r>
              <a:rPr lang="el-GR" dirty="0" smtClean="0">
                <a:solidFill>
                  <a:schemeClr val="bg1"/>
                </a:solidFill>
              </a:rPr>
              <a:t> και δεν συμψηφίζονται σε ένα άθροισμα 3+4=7.</a:t>
            </a:r>
          </a:p>
          <a:p>
            <a:r>
              <a:rPr lang="el-GR" dirty="0" smtClean="0">
                <a:solidFill>
                  <a:schemeClr val="bg1"/>
                </a:solidFill>
              </a:rPr>
              <a:t>Μόνο οι </a:t>
            </a:r>
            <a:r>
              <a:rPr lang="el-GR" b="1" dirty="0" smtClean="0">
                <a:solidFill>
                  <a:schemeClr val="bg1"/>
                </a:solidFill>
              </a:rPr>
              <a:t>μεγαλύτερες</a:t>
            </a:r>
            <a:r>
              <a:rPr lang="el-GR" dirty="0" smtClean="0">
                <a:solidFill>
                  <a:schemeClr val="bg1"/>
                </a:solidFill>
              </a:rPr>
              <a:t> καρκινικές εστίες διαβαθμίζονται. Οι μικρότερες αναφέρονται μόνο εάν είναι </a:t>
            </a:r>
            <a:r>
              <a:rPr lang="el-GR" b="1" dirty="0" smtClean="0">
                <a:solidFill>
                  <a:schemeClr val="bg1"/>
                </a:solidFill>
              </a:rPr>
              <a:t>υψηλότερης</a:t>
            </a:r>
            <a:r>
              <a:rPr lang="el-GR" dirty="0" smtClean="0">
                <a:solidFill>
                  <a:schemeClr val="bg1"/>
                </a:solidFill>
              </a:rPr>
              <a:t> ιστολογικής κακοήθειας.</a:t>
            </a:r>
            <a:endParaRPr lang="el-G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764704"/>
            <a:ext cx="9144000" cy="3024336"/>
          </a:xfrm>
        </p:spPr>
        <p:txBody>
          <a:bodyPr>
            <a:normAutofit fontScale="90000"/>
          </a:bodyPr>
          <a:lstStyle/>
          <a:p>
            <a:r>
              <a:rPr lang="el-GR" sz="2800" dirty="0" smtClean="0">
                <a:solidFill>
                  <a:schemeClr val="bg1"/>
                </a:solidFill>
              </a:rPr>
              <a:t>Το </a:t>
            </a:r>
            <a:r>
              <a:rPr lang="el-GR" sz="2800" dirty="0" err="1" smtClean="0">
                <a:solidFill>
                  <a:schemeClr val="bg1"/>
                </a:solidFill>
              </a:rPr>
              <a:t>ενδοπορικό</a:t>
            </a:r>
            <a:r>
              <a:rPr lang="el-GR" sz="2800" dirty="0" smtClean="0">
                <a:solidFill>
                  <a:schemeClr val="bg1"/>
                </a:solidFill>
              </a:rPr>
              <a:t> καρκίνωμα του προστάτη αδένα (αρ. </a:t>
            </a:r>
            <a:r>
              <a:rPr lang="el-GR" sz="2800" dirty="0" err="1" smtClean="0">
                <a:solidFill>
                  <a:schemeClr val="bg1"/>
                </a:solidFill>
              </a:rPr>
              <a:t>εικ</a:t>
            </a:r>
            <a:r>
              <a:rPr lang="el-GR" sz="2800" dirty="0" smtClean="0">
                <a:solidFill>
                  <a:schemeClr val="bg1"/>
                </a:solidFill>
              </a:rPr>
              <a:t>.) δεν διαβαθμίζεται κατά </a:t>
            </a:r>
            <a:r>
              <a:rPr lang="en-US" sz="2800" dirty="0" smtClean="0">
                <a:solidFill>
                  <a:schemeClr val="bg1"/>
                </a:solidFill>
              </a:rPr>
              <a:t>Gleason</a:t>
            </a:r>
            <a:r>
              <a:rPr lang="el-GR" sz="2800" dirty="0" smtClean="0">
                <a:solidFill>
                  <a:schemeClr val="bg1"/>
                </a:solidFill>
              </a:rPr>
              <a:t>, αλλά γίνεται κάποιο σχόλιο </a:t>
            </a:r>
            <a:br>
              <a:rPr lang="el-GR" sz="2800" dirty="0" smtClean="0">
                <a:solidFill>
                  <a:schemeClr val="bg1"/>
                </a:solidFill>
              </a:rPr>
            </a:br>
            <a:r>
              <a:rPr lang="el-GR" sz="2800" dirty="0" smtClean="0">
                <a:solidFill>
                  <a:schemeClr val="bg1"/>
                </a:solidFill>
              </a:rPr>
              <a:t>ότι συνήθως σχετίζεται με </a:t>
            </a:r>
            <a:br>
              <a:rPr lang="el-GR" sz="2800" dirty="0" smtClean="0">
                <a:solidFill>
                  <a:schemeClr val="bg1"/>
                </a:solidFill>
              </a:rPr>
            </a:br>
            <a:r>
              <a:rPr lang="el-GR" sz="2800" dirty="0" smtClean="0">
                <a:solidFill>
                  <a:schemeClr val="bg1"/>
                </a:solidFill>
              </a:rPr>
              <a:t>υψηλόβαθμης κακοήθειας διηθητικό καρκίνωμα.</a:t>
            </a:r>
            <a:br>
              <a:rPr lang="el-GR" sz="2800" dirty="0" smtClean="0">
                <a:solidFill>
                  <a:schemeClr val="bg1"/>
                </a:solidFill>
              </a:rPr>
            </a:br>
            <a:r>
              <a:rPr lang="el-GR" sz="2800" dirty="0" smtClean="0">
                <a:solidFill>
                  <a:schemeClr val="bg1"/>
                </a:solidFill>
              </a:rPr>
              <a:t/>
            </a:r>
            <a:br>
              <a:rPr lang="el-GR" sz="2800" dirty="0" smtClean="0">
                <a:solidFill>
                  <a:schemeClr val="bg1"/>
                </a:solidFill>
              </a:rPr>
            </a:br>
            <a:r>
              <a:rPr lang="el-GR" sz="2800" dirty="0" smtClean="0">
                <a:solidFill>
                  <a:schemeClr val="bg1"/>
                </a:solidFill>
              </a:rPr>
              <a:t>Το βλεννώδες </a:t>
            </a:r>
            <a:r>
              <a:rPr lang="el-GR" sz="2800" dirty="0" err="1" smtClean="0">
                <a:solidFill>
                  <a:schemeClr val="bg1"/>
                </a:solidFill>
              </a:rPr>
              <a:t>αδενοκαρκίνωμα</a:t>
            </a:r>
            <a:r>
              <a:rPr lang="el-GR" sz="2800" dirty="0" smtClean="0">
                <a:solidFill>
                  <a:schemeClr val="bg1"/>
                </a:solidFill>
              </a:rPr>
              <a:t>  διαβαθμίζεται</a:t>
            </a:r>
            <a:br>
              <a:rPr lang="el-GR" sz="2800" dirty="0" smtClean="0">
                <a:solidFill>
                  <a:schemeClr val="bg1"/>
                </a:solidFill>
              </a:rPr>
            </a:br>
            <a:r>
              <a:rPr lang="el-GR" sz="2800" dirty="0" smtClean="0">
                <a:solidFill>
                  <a:schemeClr val="bg1"/>
                </a:solidFill>
              </a:rPr>
              <a:t> βάσει του υποκείμενου αρχιτεκτονικού του προτύπου. </a:t>
            </a:r>
            <a:br>
              <a:rPr lang="el-GR" sz="2800" dirty="0" smtClean="0">
                <a:solidFill>
                  <a:schemeClr val="bg1"/>
                </a:solidFill>
              </a:rPr>
            </a:br>
            <a:r>
              <a:rPr lang="el-GR" sz="2800" dirty="0" smtClean="0">
                <a:solidFill>
                  <a:schemeClr val="bg1"/>
                </a:solidFill>
              </a:rPr>
              <a:t>Στη </a:t>
            </a:r>
            <a:r>
              <a:rPr lang="el-GR" sz="2800" dirty="0" err="1" smtClean="0">
                <a:solidFill>
                  <a:schemeClr val="bg1"/>
                </a:solidFill>
              </a:rPr>
              <a:t>δεξ</a:t>
            </a:r>
            <a:r>
              <a:rPr lang="el-GR" sz="2800" dirty="0" smtClean="0">
                <a:solidFill>
                  <a:schemeClr val="bg1"/>
                </a:solidFill>
              </a:rPr>
              <a:t>. </a:t>
            </a:r>
            <a:r>
              <a:rPr lang="el-GR" sz="2800" dirty="0" err="1" smtClean="0">
                <a:solidFill>
                  <a:schemeClr val="bg1"/>
                </a:solidFill>
              </a:rPr>
              <a:t>εικ</a:t>
            </a:r>
            <a:r>
              <a:rPr lang="el-GR" sz="2800" dirty="0" smtClean="0">
                <a:solidFill>
                  <a:schemeClr val="bg1"/>
                </a:solidFill>
              </a:rPr>
              <a:t>. το άθροισμα είναι </a:t>
            </a:r>
            <a:r>
              <a:rPr lang="el-GR" sz="2800" dirty="0" smtClean="0">
                <a:solidFill>
                  <a:schemeClr val="tx2">
                    <a:lumMod val="40000"/>
                    <a:lumOff val="60000"/>
                  </a:schemeClr>
                </a:solidFill>
              </a:rPr>
              <a:t>3</a:t>
            </a:r>
            <a:r>
              <a:rPr lang="el-GR" sz="2800" dirty="0" smtClean="0">
                <a:solidFill>
                  <a:schemeClr val="bg1"/>
                </a:solidFill>
              </a:rPr>
              <a:t>+</a:t>
            </a:r>
            <a:r>
              <a:rPr lang="el-GR" sz="2800" dirty="0" smtClean="0">
                <a:solidFill>
                  <a:srgbClr val="FF0000"/>
                </a:solidFill>
              </a:rPr>
              <a:t>4</a:t>
            </a:r>
            <a:r>
              <a:rPr lang="el-GR" sz="2800" dirty="0" smtClean="0">
                <a:solidFill>
                  <a:schemeClr val="bg1"/>
                </a:solidFill>
              </a:rPr>
              <a:t>=7,</a:t>
            </a:r>
            <a:br>
              <a:rPr lang="el-GR" sz="2800" dirty="0" smtClean="0">
                <a:solidFill>
                  <a:schemeClr val="bg1"/>
                </a:solidFill>
              </a:rPr>
            </a:br>
            <a:r>
              <a:rPr lang="el-GR" sz="2800" dirty="0" smtClean="0">
                <a:solidFill>
                  <a:schemeClr val="bg1"/>
                </a:solidFill>
              </a:rPr>
              <a:t> καθώς κυριαρχούν μεμονωμένοι καλοσχηματισμένοι αδένες </a:t>
            </a:r>
            <a:br>
              <a:rPr lang="el-GR" sz="2800" dirty="0" smtClean="0">
                <a:solidFill>
                  <a:schemeClr val="bg1"/>
                </a:solidFill>
              </a:rPr>
            </a:br>
            <a:r>
              <a:rPr lang="el-GR" sz="2800" dirty="0" smtClean="0">
                <a:solidFill>
                  <a:schemeClr val="bg1"/>
                </a:solidFill>
              </a:rPr>
              <a:t>και υπολείπονται ηθμοειδείς αδένες </a:t>
            </a:r>
            <a:br>
              <a:rPr lang="el-GR" sz="2800" dirty="0" smtClean="0">
                <a:solidFill>
                  <a:schemeClr val="bg1"/>
                </a:solidFill>
              </a:rPr>
            </a:br>
            <a:r>
              <a:rPr lang="el-GR" sz="2800" dirty="0" smtClean="0">
                <a:solidFill>
                  <a:schemeClr val="bg1"/>
                </a:solidFill>
              </a:rPr>
              <a:t>εντός λιμνών </a:t>
            </a:r>
            <a:r>
              <a:rPr lang="el-GR" sz="2800" dirty="0" err="1" smtClean="0">
                <a:solidFill>
                  <a:schemeClr val="bg1"/>
                </a:solidFill>
              </a:rPr>
              <a:t>εξωκυττάριας</a:t>
            </a:r>
            <a:r>
              <a:rPr lang="el-GR" sz="2800" dirty="0" smtClean="0">
                <a:solidFill>
                  <a:schemeClr val="bg1"/>
                </a:solidFill>
              </a:rPr>
              <a:t> </a:t>
            </a:r>
            <a:r>
              <a:rPr lang="el-GR" sz="2800" dirty="0" err="1" smtClean="0">
                <a:solidFill>
                  <a:schemeClr val="bg1"/>
                </a:solidFill>
              </a:rPr>
              <a:t>βλέννης</a:t>
            </a:r>
            <a:r>
              <a:rPr lang="el-GR" sz="2800" dirty="0" smtClean="0">
                <a:solidFill>
                  <a:schemeClr val="bg1"/>
                </a:solidFill>
              </a:rPr>
              <a:t>.</a:t>
            </a:r>
            <a:endParaRPr lang="el-GR" sz="2800" dirty="0">
              <a:solidFill>
                <a:schemeClr val="bg1"/>
              </a:solidFill>
            </a:endParaRPr>
          </a:p>
        </p:txBody>
      </p:sp>
      <p:pic>
        <p:nvPicPr>
          <p:cNvPr id="192514" name="Picture 2" descr="C:\Users\KAV-AGRO\Desktop\13000_2016_478_Fig3_HTML.jpg"/>
          <p:cNvPicPr>
            <a:picLocks noChangeAspect="1" noChangeArrowheads="1"/>
          </p:cNvPicPr>
          <p:nvPr/>
        </p:nvPicPr>
        <p:blipFill>
          <a:blip r:embed="rId2" cstate="print"/>
          <a:srcRect/>
          <a:stretch>
            <a:fillRect/>
          </a:stretch>
        </p:blipFill>
        <p:spPr bwMode="auto">
          <a:xfrm>
            <a:off x="1475656" y="4653136"/>
            <a:ext cx="6120680" cy="1971067"/>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3" cstate="print"/>
          <a:srcRect/>
          <a:stretch>
            <a:fillRect/>
          </a:stretch>
        </p:blipFill>
        <p:spPr bwMode="auto">
          <a:xfrm>
            <a:off x="-252536" y="-531440"/>
            <a:ext cx="5976664" cy="4774307"/>
          </a:xfrm>
          <a:prstGeom prst="rect">
            <a:avLst/>
          </a:prstGeom>
          <a:noFill/>
          <a:ln w="9525">
            <a:noFill/>
            <a:miter lim="800000"/>
            <a:headEnd/>
            <a:tailEnd/>
          </a:ln>
        </p:spPr>
      </p:pic>
      <p:pic>
        <p:nvPicPr>
          <p:cNvPr id="3" name="2 - Εικόνα"/>
          <p:cNvPicPr/>
          <p:nvPr/>
        </p:nvPicPr>
        <p:blipFill>
          <a:blip r:embed="rId4" cstate="print"/>
          <a:srcRect/>
          <a:stretch>
            <a:fillRect/>
          </a:stretch>
        </p:blipFill>
        <p:spPr bwMode="auto">
          <a:xfrm>
            <a:off x="-252536" y="3212976"/>
            <a:ext cx="5976664" cy="4248472"/>
          </a:xfrm>
          <a:prstGeom prst="rect">
            <a:avLst/>
          </a:prstGeom>
          <a:noFill/>
          <a:ln w="9525">
            <a:noFill/>
            <a:miter lim="800000"/>
            <a:headEnd/>
            <a:tailEnd/>
          </a:ln>
        </p:spPr>
      </p:pic>
      <p:sp>
        <p:nvSpPr>
          <p:cNvPr id="4" name="3 - Θέση κειμένου"/>
          <p:cNvSpPr txBox="1">
            <a:spLocks/>
          </p:cNvSpPr>
          <p:nvPr/>
        </p:nvSpPr>
        <p:spPr>
          <a:xfrm>
            <a:off x="5786446" y="0"/>
            <a:ext cx="3357554" cy="61261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3600" b="0" i="0" u="none" strike="noStrike" kern="1200" cap="none" spc="0" normalizeH="0" baseline="0" noProof="0" dirty="0" smtClean="0">
                <a:ln>
                  <a:noFill/>
                </a:ln>
                <a:solidFill>
                  <a:schemeClr val="bg1"/>
                </a:solidFill>
                <a:effectLst/>
                <a:uLnTx/>
                <a:uFillTx/>
                <a:latin typeface="+mn-lt"/>
                <a:ea typeface="+mn-ea"/>
                <a:cs typeface="+mn-cs"/>
              </a:rPr>
              <a:t>   </a:t>
            </a:r>
            <a:r>
              <a:rPr kumimoji="0" lang="el-GR" sz="3200" b="0" i="0" u="none" strike="noStrike" kern="1200" cap="none" spc="0" normalizeH="0" baseline="0" noProof="0" dirty="0" smtClean="0">
                <a:ln>
                  <a:noFill/>
                </a:ln>
                <a:solidFill>
                  <a:schemeClr val="bg1"/>
                </a:solidFill>
                <a:effectLst/>
                <a:uLnTx/>
                <a:uFillTx/>
                <a:latin typeface="+mn-lt"/>
                <a:ea typeface="+mn-ea"/>
                <a:cs typeface="+mn-cs"/>
              </a:rPr>
              <a:t>ΠΡΟΤΥΠΑ ΑΔΕΝΟ-ΚΑΡΚΙΝΩΜΑΤΟΣ</a:t>
            </a:r>
          </a:p>
          <a:p>
            <a:pPr marL="342900" marR="0" lvl="0" indent="-342900" algn="l" defTabSz="914400" rtl="0" eaLnBrk="1" fontAlgn="auto" latinLnBrk="0" hangingPunct="1">
              <a:lnSpc>
                <a:spcPct val="100000"/>
              </a:lnSpc>
              <a:spcBef>
                <a:spcPct val="20000"/>
              </a:spcBef>
              <a:spcAft>
                <a:spcPts val="0"/>
              </a:spcAft>
              <a:buClrTx/>
              <a:buSzTx/>
              <a:tabLst/>
              <a:defRPr/>
            </a:pPr>
            <a:r>
              <a:rPr lang="el-GR" sz="3200" dirty="0" smtClean="0">
                <a:solidFill>
                  <a:schemeClr val="bg1"/>
                </a:solidFill>
              </a:rPr>
              <a:t>  </a:t>
            </a:r>
            <a:r>
              <a:rPr kumimoji="0" lang="el-GR" sz="3200" b="0" i="0" u="none" strike="noStrike" kern="1200" cap="none" spc="0" normalizeH="0" baseline="0" noProof="0" dirty="0" smtClean="0">
                <a:ln>
                  <a:noFill/>
                </a:ln>
                <a:solidFill>
                  <a:schemeClr val="bg1"/>
                </a:solidFill>
                <a:effectLst/>
                <a:uLnTx/>
                <a:uFillTx/>
                <a:latin typeface="+mn-lt"/>
                <a:ea typeface="+mn-ea"/>
                <a:cs typeface="+mn-cs"/>
              </a:rPr>
              <a:t>  ΒΛΕΝΝΩΔΟΥΣ ΠΟΙΚΙΛΙΑΣ </a:t>
            </a:r>
          </a:p>
          <a:p>
            <a:pPr marL="342900" marR="0" lvl="0" indent="-342900" algn="l" defTabSz="914400" rtl="0" eaLnBrk="1" fontAlgn="auto" latinLnBrk="0" hangingPunct="1">
              <a:lnSpc>
                <a:spcPct val="100000"/>
              </a:lnSpc>
              <a:spcBef>
                <a:spcPct val="20000"/>
              </a:spcBef>
              <a:spcAft>
                <a:spcPts val="0"/>
              </a:spcAft>
              <a:buClrTx/>
              <a:buSzTx/>
              <a:tabLst/>
              <a:defRPr/>
            </a:pPr>
            <a:endParaRPr lang="el-GR" sz="3200" dirty="0" smtClean="0">
              <a:solidFill>
                <a:schemeClr val="bg1"/>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l-GR"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l-GR" sz="3200" dirty="0" smtClean="0">
                <a:solidFill>
                  <a:schemeClr val="bg1"/>
                </a:solidFill>
              </a:rPr>
              <a:t>    Άφθονη εξωκυττάρια βλέννη στους διηθητικούς αδένες</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126163"/>
          </a:xfrm>
        </p:spPr>
        <p:txBody>
          <a:bodyPr>
            <a:noAutofit/>
          </a:bodyPr>
          <a:lstStyle/>
          <a:p>
            <a:r>
              <a:rPr lang="el-GR" sz="3600" dirty="0" smtClean="0">
                <a:solidFill>
                  <a:schemeClr val="bg1"/>
                </a:solidFill>
              </a:rPr>
              <a:t>Η διαβάθμιση των υπολοίπων ιστολογικών ποικιλιών  </a:t>
            </a:r>
            <a:r>
              <a:rPr lang="el-GR" sz="3600" dirty="0" err="1" smtClean="0">
                <a:solidFill>
                  <a:schemeClr val="bg1"/>
                </a:solidFill>
              </a:rPr>
              <a:t>αδενοκαρκινώματος</a:t>
            </a:r>
            <a:r>
              <a:rPr lang="el-GR" sz="3600" dirty="0" smtClean="0">
                <a:solidFill>
                  <a:schemeClr val="bg1"/>
                </a:solidFill>
              </a:rPr>
              <a:t> του προστάτη αδένα ( πλην της </a:t>
            </a:r>
            <a:r>
              <a:rPr lang="el-GR" sz="3600" dirty="0" err="1" smtClean="0">
                <a:solidFill>
                  <a:schemeClr val="bg1"/>
                </a:solidFill>
              </a:rPr>
              <a:t>μικροκυτταρικής</a:t>
            </a:r>
            <a:r>
              <a:rPr lang="el-GR" sz="3600" dirty="0" smtClean="0">
                <a:solidFill>
                  <a:schemeClr val="bg1"/>
                </a:solidFill>
              </a:rPr>
              <a:t> η οποία δεν διαβαθμίζεται ) </a:t>
            </a:r>
          </a:p>
          <a:p>
            <a:pPr>
              <a:buNone/>
            </a:pPr>
            <a:r>
              <a:rPr lang="el-GR" sz="3600" dirty="0" smtClean="0">
                <a:solidFill>
                  <a:schemeClr val="bg1"/>
                </a:solidFill>
              </a:rPr>
              <a:t>   ήτοι της εξ αφρωδών αδένων, της πορογενούς, της ψευδοϋπερπλαστικής και εκείνης με κενοτόπια/σφραγιδοκύτταρα , </a:t>
            </a:r>
          </a:p>
          <a:p>
            <a:pPr>
              <a:buNone/>
            </a:pPr>
            <a:endParaRPr lang="el-GR" sz="3600" dirty="0" smtClean="0">
              <a:solidFill>
                <a:schemeClr val="bg1"/>
              </a:solidFill>
            </a:endParaRPr>
          </a:p>
          <a:p>
            <a:pPr>
              <a:buNone/>
            </a:pPr>
            <a:r>
              <a:rPr lang="el-GR" sz="3600" dirty="0" smtClean="0">
                <a:solidFill>
                  <a:schemeClr val="bg1"/>
                </a:solidFill>
              </a:rPr>
              <a:t>   στηρίζεται στο υποκείμενο </a:t>
            </a:r>
            <a:r>
              <a:rPr lang="el-GR" sz="3600" b="1" dirty="0" smtClean="0">
                <a:solidFill>
                  <a:schemeClr val="bg1"/>
                </a:solidFill>
              </a:rPr>
              <a:t>αρχιτεκτονικό </a:t>
            </a:r>
            <a:r>
              <a:rPr lang="el-GR" sz="3600" dirty="0" smtClean="0">
                <a:solidFill>
                  <a:schemeClr val="bg1"/>
                </a:solidFill>
              </a:rPr>
              <a:t>πρότυπο, όπως και στη συνήθη μορφή του προστατικού </a:t>
            </a:r>
            <a:r>
              <a:rPr lang="el-GR" sz="3600" dirty="0" err="1" smtClean="0">
                <a:solidFill>
                  <a:schemeClr val="bg1"/>
                </a:solidFill>
              </a:rPr>
              <a:t>αδενοκαρκινώματος</a:t>
            </a:r>
            <a:r>
              <a:rPr lang="el-GR" sz="3600" dirty="0" smtClean="0">
                <a:solidFill>
                  <a:schemeClr val="bg1"/>
                </a:solidFill>
              </a:rPr>
              <a:t>.</a:t>
            </a:r>
            <a:endParaRPr lang="el-GR" sz="3600" dirty="0">
              <a:solidFill>
                <a:schemeClr val="bg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338"/>
            <a:ext cx="9144000" cy="2571768"/>
          </a:xfrm>
        </p:spPr>
        <p:txBody>
          <a:bodyPr>
            <a:normAutofit fontScale="90000"/>
          </a:bodyPr>
          <a:lstStyle/>
          <a:p>
            <a:pPr algn="ctr"/>
            <a:r>
              <a:rPr lang="el-GR" sz="2200" dirty="0" smtClean="0">
                <a:solidFill>
                  <a:schemeClr val="bg2"/>
                </a:solidFill>
                <a:effectLst>
                  <a:outerShdw blurRad="38100" dist="38100" dir="2700000" algn="tl">
                    <a:srgbClr val="000000">
                      <a:alpha val="43137"/>
                    </a:srgbClr>
                  </a:outerShdw>
                </a:effectLst>
              </a:rPr>
              <a:t>Αποφυγή ιστολογικής διαβάθμισης κακοήθειας (κατά σειρά) επί</a:t>
            </a:r>
            <a:r>
              <a:rPr lang="en-US" sz="2200" dirty="0" smtClean="0">
                <a:solidFill>
                  <a:schemeClr val="bg2"/>
                </a:solidFill>
                <a:effectLst>
                  <a:outerShdw blurRad="38100" dist="38100" dir="2700000" algn="tl">
                    <a:srgbClr val="000000">
                      <a:alpha val="43137"/>
                    </a:srgbClr>
                  </a:outerShdw>
                </a:effectLst>
              </a:rPr>
              <a:t>:</a:t>
            </a:r>
            <a:r>
              <a:rPr lang="el-GR" sz="2200" dirty="0" smtClean="0">
                <a:solidFill>
                  <a:schemeClr val="bg2"/>
                </a:solidFill>
                <a:effectLst>
                  <a:outerShdw blurRad="38100" dist="38100" dir="2700000" algn="tl">
                    <a:srgbClr val="000000">
                      <a:alpha val="43137"/>
                    </a:srgbClr>
                  </a:outerShdw>
                </a:effectLst>
              </a:rPr>
              <a:t> </a:t>
            </a:r>
            <a:r>
              <a:rPr lang="el-GR" sz="1800" dirty="0" smtClean="0">
                <a:solidFill>
                  <a:schemeClr val="bg2"/>
                </a:solidFill>
                <a:effectLst>
                  <a:outerShdw blurRad="38100" dist="38100" dir="2700000" algn="tl">
                    <a:srgbClr val="000000">
                      <a:alpha val="43137"/>
                    </a:srgbClr>
                  </a:outerShdw>
                </a:effectLst>
              </a:rPr>
              <a:t/>
            </a:r>
            <a:br>
              <a:rPr lang="el-GR" sz="1800" dirty="0" smtClean="0">
                <a:solidFill>
                  <a:schemeClr val="bg2"/>
                </a:solidFill>
                <a:effectLst>
                  <a:outerShdw blurRad="38100" dist="38100" dir="2700000" algn="tl">
                    <a:srgbClr val="000000">
                      <a:alpha val="43137"/>
                    </a:srgbClr>
                  </a:outerShdw>
                </a:effectLst>
              </a:rPr>
            </a:br>
            <a:r>
              <a:rPr lang="el-GR" sz="1800" dirty="0" smtClean="0">
                <a:solidFill>
                  <a:schemeClr val="bg2"/>
                </a:solidFill>
              </a:rPr>
              <a:t>α) τεχνητής σύνθλιψης λόγω μηχανικών αλλοιώσεων, οπότε το πρότυπο </a:t>
            </a:r>
            <a:r>
              <a:rPr lang="el-GR" sz="1800" dirty="0" smtClean="0">
                <a:solidFill>
                  <a:srgbClr val="00B0F0"/>
                </a:solidFill>
              </a:rPr>
              <a:t>3</a:t>
            </a:r>
            <a:r>
              <a:rPr lang="el-GR" sz="1800" dirty="0" smtClean="0">
                <a:solidFill>
                  <a:schemeClr val="bg2"/>
                </a:solidFill>
              </a:rPr>
              <a:t>  </a:t>
            </a:r>
            <a:r>
              <a:rPr lang="el-GR" sz="1800" dirty="0" err="1" smtClean="0">
                <a:solidFill>
                  <a:schemeClr val="bg2"/>
                </a:solidFill>
              </a:rPr>
              <a:t>υπερδιαβαθμίζεται</a:t>
            </a:r>
            <a:r>
              <a:rPr lang="el-GR" sz="1800" dirty="0" smtClean="0">
                <a:solidFill>
                  <a:schemeClr val="bg2"/>
                </a:solidFill>
              </a:rPr>
              <a:t> σε </a:t>
            </a:r>
            <a:r>
              <a:rPr lang="el-GR" sz="1800" dirty="0" smtClean="0">
                <a:solidFill>
                  <a:srgbClr val="FF0000"/>
                </a:solidFill>
              </a:rPr>
              <a:t>4</a:t>
            </a:r>
            <a:r>
              <a:rPr lang="el-GR" sz="1800" dirty="0" smtClean="0">
                <a:solidFill>
                  <a:schemeClr val="bg2"/>
                </a:solidFill>
              </a:rPr>
              <a:t> ή </a:t>
            </a:r>
            <a:r>
              <a:rPr lang="el-GR" sz="1800" dirty="0" smtClean="0">
                <a:solidFill>
                  <a:srgbClr val="FFFF00"/>
                </a:solidFill>
              </a:rPr>
              <a:t>5</a:t>
            </a:r>
            <a:r>
              <a:rPr lang="el-GR" sz="1800" dirty="0" smtClean="0">
                <a:solidFill>
                  <a:schemeClr val="bg2"/>
                </a:solidFill>
              </a:rPr>
              <a:t> ,</a:t>
            </a:r>
            <a:br>
              <a:rPr lang="el-GR" sz="1800" dirty="0" smtClean="0">
                <a:solidFill>
                  <a:schemeClr val="bg2"/>
                </a:solidFill>
              </a:rPr>
            </a:br>
            <a:r>
              <a:rPr lang="el-GR" sz="1800" dirty="0" smtClean="0">
                <a:solidFill>
                  <a:schemeClr val="bg2"/>
                </a:solidFill>
              </a:rPr>
              <a:t>β) ορμονικών χειρισμών  οπότε εμφανίζεται κυτταροπλασματική κενοτοπίωση, πυκνωτικοί πυρήνες  και μεμονωμένα καρκινικά κύτταρα, χρήζοντα ανοσοϊστοχημικής ταυτοποίησης  ως μιμούμενα φλεγμονώδη, πάλι με κίνδυνο υπερδιαβάθμισης και</a:t>
            </a:r>
            <a:br>
              <a:rPr lang="el-GR" sz="1800" dirty="0" smtClean="0">
                <a:solidFill>
                  <a:schemeClr val="bg2"/>
                </a:solidFill>
              </a:rPr>
            </a:br>
            <a:r>
              <a:rPr lang="el-GR" sz="1800" dirty="0" smtClean="0">
                <a:solidFill>
                  <a:schemeClr val="bg2"/>
                </a:solidFill>
              </a:rPr>
              <a:t>γ)  επίδρασης ακτινοθεραπείας οπότε εξαφανίζονται οι αυλοί στους καρκινικούς σχηματισμούς , πάλι με κίνδυνο υπερδιαβάθμισης. </a:t>
            </a:r>
            <a:br>
              <a:rPr lang="el-GR" sz="1800" dirty="0" smtClean="0">
                <a:solidFill>
                  <a:schemeClr val="bg2"/>
                </a:solidFill>
              </a:rPr>
            </a:br>
            <a:r>
              <a:rPr lang="el-GR" sz="1800" dirty="0" smtClean="0">
                <a:solidFill>
                  <a:schemeClr val="bg2"/>
                </a:solidFill>
              </a:rPr>
              <a:t> Έτσι, στις ως άνω περιπτώσεις,  οφείλουμε να αναζητήσουμε  -αν υπάρχει- μη επιγενώς  αλλοιωμένος καρκινικός  ιστός,  ώστε  να είναι διαβαθμίσιμη η κακοήθεια του.</a:t>
            </a:r>
            <a:endParaRPr lang="el-GR" sz="1800" dirty="0">
              <a:solidFill>
                <a:schemeClr val="bg2"/>
              </a:solidFill>
            </a:endParaRPr>
          </a:p>
        </p:txBody>
      </p:sp>
      <p:pic>
        <p:nvPicPr>
          <p:cNvPr id="5" name="Picture 2" descr="p53"/>
          <p:cNvPicPr>
            <a:picLocks noGrp="1" noChangeAspect="1" noChangeArrowheads="1"/>
          </p:cNvPicPr>
          <p:nvPr>
            <p:ph idx="1"/>
          </p:nvPr>
        </p:nvPicPr>
        <p:blipFill>
          <a:blip r:embed="rId2" cstate="print"/>
          <a:srcRect r="4050"/>
          <a:stretch>
            <a:fillRect/>
          </a:stretch>
        </p:blipFill>
        <p:spPr bwMode="auto">
          <a:xfrm rot="5400000">
            <a:off x="2439448" y="2918346"/>
            <a:ext cx="3936582" cy="3100502"/>
          </a:xfrm>
          <a:prstGeom prst="rect">
            <a:avLst/>
          </a:prstGeom>
          <a:noFill/>
          <a:ln w="9525">
            <a:noFill/>
            <a:miter lim="800000"/>
            <a:headEnd/>
            <a:tailEnd/>
          </a:ln>
        </p:spPr>
      </p:pic>
      <p:pic>
        <p:nvPicPr>
          <p:cNvPr id="6" name="Picture 2" descr="p54"/>
          <p:cNvPicPr>
            <a:picLocks noChangeAspect="1" noChangeArrowheads="1"/>
          </p:cNvPicPr>
          <p:nvPr/>
        </p:nvPicPr>
        <p:blipFill>
          <a:blip r:embed="rId3" cstate="print"/>
          <a:srcRect r="4050"/>
          <a:stretch>
            <a:fillRect/>
          </a:stretch>
        </p:blipFill>
        <p:spPr bwMode="auto">
          <a:xfrm rot="5400000">
            <a:off x="5629069" y="2917917"/>
            <a:ext cx="3932542" cy="3097320"/>
          </a:xfrm>
          <a:prstGeom prst="rect">
            <a:avLst/>
          </a:prstGeom>
          <a:noFill/>
          <a:ln w="9525">
            <a:noFill/>
            <a:miter lim="800000"/>
            <a:headEnd/>
            <a:tailEnd/>
          </a:ln>
        </p:spPr>
      </p:pic>
      <p:pic>
        <p:nvPicPr>
          <p:cNvPr id="7" name="Picture 2" descr="p52"/>
          <p:cNvPicPr>
            <a:picLocks noChangeAspect="1" noChangeArrowheads="1"/>
          </p:cNvPicPr>
          <p:nvPr/>
        </p:nvPicPr>
        <p:blipFill>
          <a:blip r:embed="rId4" cstate="print"/>
          <a:srcRect/>
          <a:stretch>
            <a:fillRect/>
          </a:stretch>
        </p:blipFill>
        <p:spPr bwMode="auto">
          <a:xfrm rot="16200000">
            <a:off x="-571520" y="3071825"/>
            <a:ext cx="3929091" cy="2786052"/>
          </a:xfrm>
          <a:prstGeom prst="rect">
            <a:avLst/>
          </a:prstGeom>
          <a:noFill/>
          <a:ln w="9525">
            <a:noFill/>
            <a:miter lim="800000"/>
            <a:headEnd/>
            <a:tailEnd/>
          </a:ln>
        </p:spPr>
      </p:pic>
      <p:sp>
        <p:nvSpPr>
          <p:cNvPr id="8" name="Rectangle 7"/>
          <p:cNvSpPr/>
          <p:nvPr/>
        </p:nvSpPr>
        <p:spPr>
          <a:xfrm>
            <a:off x="1142976" y="3244334"/>
            <a:ext cx="928694" cy="461665"/>
          </a:xfrm>
          <a:prstGeom prst="rect">
            <a:avLst/>
          </a:prstGeom>
        </p:spPr>
        <p:txBody>
          <a:bodyPr wrap="square">
            <a:spAutoFit/>
          </a:bodyPr>
          <a:lstStyle/>
          <a:p>
            <a:r>
              <a:rPr lang="el-GR" sz="2400" b="1" dirty="0" smtClean="0">
                <a:solidFill>
                  <a:srgbClr val="0070C0"/>
                </a:solidFill>
              </a:rPr>
              <a:t>α</a:t>
            </a:r>
            <a:endParaRPr lang="el-GR" sz="2400" b="1" dirty="0">
              <a:solidFill>
                <a:srgbClr val="0070C0"/>
              </a:solidFill>
            </a:endParaRPr>
          </a:p>
        </p:txBody>
      </p:sp>
      <p:sp>
        <p:nvSpPr>
          <p:cNvPr id="9" name="Rectangle 8"/>
          <p:cNvSpPr/>
          <p:nvPr/>
        </p:nvSpPr>
        <p:spPr>
          <a:xfrm>
            <a:off x="4411539" y="3244334"/>
            <a:ext cx="311304" cy="369332"/>
          </a:xfrm>
          <a:prstGeom prst="rect">
            <a:avLst/>
          </a:prstGeom>
        </p:spPr>
        <p:txBody>
          <a:bodyPr wrap="none">
            <a:spAutoFit/>
          </a:bodyPr>
          <a:lstStyle/>
          <a:p>
            <a:r>
              <a:rPr lang="el-GR" b="1" dirty="0" smtClean="0">
                <a:solidFill>
                  <a:srgbClr val="0070C0"/>
                </a:solidFill>
              </a:rPr>
              <a:t>β</a:t>
            </a:r>
            <a:endParaRPr lang="el-GR" b="1" dirty="0">
              <a:solidFill>
                <a:srgbClr val="0070C0"/>
              </a:solidFill>
            </a:endParaRPr>
          </a:p>
        </p:txBody>
      </p:sp>
      <p:sp>
        <p:nvSpPr>
          <p:cNvPr id="10" name="Rectangle 9"/>
          <p:cNvSpPr/>
          <p:nvPr/>
        </p:nvSpPr>
        <p:spPr>
          <a:xfrm>
            <a:off x="6858016" y="3396734"/>
            <a:ext cx="857255" cy="369332"/>
          </a:xfrm>
          <a:prstGeom prst="rect">
            <a:avLst/>
          </a:prstGeom>
        </p:spPr>
        <p:txBody>
          <a:bodyPr wrap="square">
            <a:spAutoFit/>
          </a:bodyPr>
          <a:lstStyle/>
          <a:p>
            <a:r>
              <a:rPr lang="el-GR" b="1" dirty="0" smtClean="0">
                <a:solidFill>
                  <a:srgbClr val="0070C0"/>
                </a:solidFill>
              </a:rPr>
              <a:t>γ</a:t>
            </a:r>
            <a:endParaRPr lang="el-GR" b="1" dirty="0">
              <a:solidFill>
                <a:srgbClr val="0070C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714404"/>
            <a:ext cx="8784976" cy="1785950"/>
          </a:xfrm>
        </p:spPr>
        <p:txBody>
          <a:bodyPr>
            <a:noAutofit/>
          </a:bodyPr>
          <a:lstStyle/>
          <a:p>
            <a:r>
              <a:rPr lang="el-GR" sz="3200" dirty="0" smtClean="0">
                <a:solidFill>
                  <a:schemeClr val="bg1"/>
                </a:solidFill>
              </a:rPr>
              <a:t/>
            </a:r>
            <a:br>
              <a:rPr lang="el-GR" sz="3200" dirty="0" smtClean="0">
                <a:solidFill>
                  <a:schemeClr val="bg1"/>
                </a:solidFill>
              </a:rPr>
            </a:br>
            <a:r>
              <a:rPr lang="el-GR" sz="3200" dirty="0" smtClean="0">
                <a:solidFill>
                  <a:schemeClr val="bg1"/>
                </a:solidFill>
              </a:rPr>
              <a:t>Εικόνες για περαιτέρω εξάσκηση .</a:t>
            </a:r>
            <a:br>
              <a:rPr lang="el-GR" sz="3200" dirty="0" smtClean="0">
                <a:solidFill>
                  <a:schemeClr val="bg1"/>
                </a:solidFill>
              </a:rPr>
            </a:br>
            <a:endParaRPr lang="el-GR" sz="2800" dirty="0">
              <a:solidFill>
                <a:schemeClr val="bg1"/>
              </a:solidFill>
            </a:endParaRPr>
          </a:p>
        </p:txBody>
      </p:sp>
      <p:pic>
        <p:nvPicPr>
          <p:cNvPr id="87042" name="Picture 2" descr="E:\figures\640x480\1000\1089.jpg"/>
          <p:cNvPicPr>
            <a:picLocks noChangeAspect="1" noChangeArrowheads="1"/>
          </p:cNvPicPr>
          <p:nvPr/>
        </p:nvPicPr>
        <p:blipFill>
          <a:blip r:embed="rId2" cstate="print"/>
          <a:srcRect/>
          <a:stretch>
            <a:fillRect/>
          </a:stretch>
        </p:blipFill>
        <p:spPr bwMode="auto">
          <a:xfrm rot="16200000">
            <a:off x="-538562" y="2467366"/>
            <a:ext cx="4308509" cy="3231382"/>
          </a:xfrm>
          <a:prstGeom prst="rect">
            <a:avLst/>
          </a:prstGeom>
          <a:noFill/>
        </p:spPr>
      </p:pic>
      <p:pic>
        <p:nvPicPr>
          <p:cNvPr id="87043" name="Picture 3" descr="E:\figures\640x480\1000\1090.jpg"/>
          <p:cNvPicPr>
            <a:picLocks noChangeAspect="1" noChangeArrowheads="1"/>
          </p:cNvPicPr>
          <p:nvPr/>
        </p:nvPicPr>
        <p:blipFill>
          <a:blip r:embed="rId3" cstate="print"/>
          <a:srcRect/>
          <a:stretch>
            <a:fillRect/>
          </a:stretch>
        </p:blipFill>
        <p:spPr bwMode="auto">
          <a:xfrm rot="5400000">
            <a:off x="2676114" y="2467366"/>
            <a:ext cx="4308510" cy="3231383"/>
          </a:xfrm>
          <a:prstGeom prst="rect">
            <a:avLst/>
          </a:prstGeom>
          <a:noFill/>
        </p:spPr>
      </p:pic>
      <p:pic>
        <p:nvPicPr>
          <p:cNvPr id="87044" name="Picture 4" descr="E:\figures\640x480\1000\1091.jpg"/>
          <p:cNvPicPr>
            <a:picLocks noChangeAspect="1" noChangeArrowheads="1"/>
          </p:cNvPicPr>
          <p:nvPr/>
        </p:nvPicPr>
        <p:blipFill>
          <a:blip r:embed="rId4" cstate="print"/>
          <a:srcRect/>
          <a:stretch>
            <a:fillRect/>
          </a:stretch>
        </p:blipFill>
        <p:spPr bwMode="auto">
          <a:xfrm rot="5400000">
            <a:off x="5819386" y="2467366"/>
            <a:ext cx="4308510" cy="3231383"/>
          </a:xfrm>
          <a:prstGeom prst="rect">
            <a:avLst/>
          </a:prstGeom>
          <a:noFill/>
        </p:spPr>
      </p:pic>
      <p:sp>
        <p:nvSpPr>
          <p:cNvPr id="6" name="5 - Ορθογώνιο"/>
          <p:cNvSpPr/>
          <p:nvPr/>
        </p:nvSpPr>
        <p:spPr>
          <a:xfrm>
            <a:off x="2143108" y="6143644"/>
            <a:ext cx="5715040" cy="584775"/>
          </a:xfrm>
          <a:prstGeom prst="rect">
            <a:avLst/>
          </a:prstGeom>
        </p:spPr>
        <p:txBody>
          <a:bodyPr wrap="square">
            <a:spAutoFit/>
          </a:bodyPr>
          <a:lstStyle/>
          <a:p>
            <a:r>
              <a:rPr lang="el-GR" sz="3200" dirty="0" smtClean="0">
                <a:solidFill>
                  <a:schemeClr val="bg1"/>
                </a:solidFill>
              </a:rPr>
              <a:t>Υλικό </a:t>
            </a:r>
            <a:r>
              <a:rPr lang="el-GR" sz="3200" b="1" u="sng" dirty="0" err="1" smtClean="0">
                <a:solidFill>
                  <a:schemeClr val="bg1"/>
                </a:solidFill>
              </a:rPr>
              <a:t>διουρηθρικής</a:t>
            </a:r>
            <a:r>
              <a:rPr lang="el-GR" sz="3200" b="1" u="sng" dirty="0" smtClean="0">
                <a:solidFill>
                  <a:schemeClr val="bg1"/>
                </a:solidFill>
              </a:rPr>
              <a:t> </a:t>
            </a:r>
            <a:r>
              <a:rPr lang="el-GR" sz="3200" b="1" u="sng" dirty="0" err="1" smtClean="0">
                <a:solidFill>
                  <a:schemeClr val="bg1"/>
                </a:solidFill>
              </a:rPr>
              <a:t>εκτομής</a:t>
            </a:r>
            <a:r>
              <a:rPr lang="el-GR" sz="3200" dirty="0" smtClean="0">
                <a:solidFill>
                  <a:schemeClr val="bg1"/>
                </a:solidFill>
              </a:rPr>
              <a:t>. </a:t>
            </a:r>
            <a:endParaRPr lang="el-GR" sz="3200" dirty="0"/>
          </a:p>
        </p:txBody>
      </p:sp>
      <p:sp>
        <p:nvSpPr>
          <p:cNvPr id="7" name="Rectangle 6"/>
          <p:cNvSpPr/>
          <p:nvPr/>
        </p:nvSpPr>
        <p:spPr>
          <a:xfrm>
            <a:off x="142844" y="285728"/>
            <a:ext cx="9001156" cy="1569660"/>
          </a:xfrm>
          <a:prstGeom prst="rect">
            <a:avLst/>
          </a:prstGeom>
        </p:spPr>
        <p:txBody>
          <a:bodyPr wrap="square">
            <a:spAutoFit/>
          </a:bodyPr>
          <a:lstStyle/>
          <a:p>
            <a:pPr algn="ctr"/>
            <a:r>
              <a:rPr lang="el-GR" sz="2400" dirty="0" smtClean="0">
                <a:solidFill>
                  <a:schemeClr val="bg1"/>
                </a:solidFill>
              </a:rPr>
              <a:t>Πρόκειται για  υλικό ξεσμάτων , </a:t>
            </a:r>
          </a:p>
          <a:p>
            <a:pPr algn="ctr"/>
            <a:r>
              <a:rPr lang="el-GR" sz="2400" dirty="0" smtClean="0">
                <a:solidFill>
                  <a:schemeClr val="bg1"/>
                </a:solidFill>
              </a:rPr>
              <a:t>οπότε σε εξαιρετικές περιπτώσεις επιτρεπτή η αναφορά προτύπου καλής διαφοροποίησης ∙ αθροιστικός βαθμός κακοήθειας 3+2=5 βάσει της παλιάς ταξινόμησης.</a:t>
            </a:r>
            <a:endParaRPr lang="el-G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noAutofit/>
          </a:bodyPr>
          <a:lstStyle/>
          <a:p>
            <a:r>
              <a:rPr lang="en-US" sz="1800" dirty="0" smtClean="0">
                <a:solidFill>
                  <a:schemeClr val="bg1"/>
                </a:solidFill>
              </a:rPr>
              <a:t/>
            </a:r>
            <a:br>
              <a:rPr lang="en-US" sz="1800" dirty="0" smtClean="0">
                <a:solidFill>
                  <a:schemeClr val="bg1"/>
                </a:solidFill>
              </a:rPr>
            </a:br>
            <a:r>
              <a:rPr lang="el-GR" sz="1800" dirty="0" smtClean="0">
                <a:solidFill>
                  <a:schemeClr val="bg1"/>
                </a:solidFill>
              </a:rPr>
              <a:t>Εξαιρετικά σπάνια επιτρεπτή η αναφορά προτύπου καλής διαφοροποίησης </a:t>
            </a:r>
            <a:r>
              <a:rPr lang="en-US" sz="1800" dirty="0" smtClean="0">
                <a:solidFill>
                  <a:schemeClr val="bg1"/>
                </a:solidFill>
              </a:rPr>
              <a:t>.</a:t>
            </a:r>
            <a:br>
              <a:rPr lang="en-US" sz="1800" dirty="0" smtClean="0">
                <a:solidFill>
                  <a:schemeClr val="bg1"/>
                </a:solidFill>
              </a:rPr>
            </a:br>
            <a:r>
              <a:rPr lang="el-GR" sz="1800" dirty="0" smtClean="0">
                <a:solidFill>
                  <a:schemeClr val="bg1"/>
                </a:solidFill>
              </a:rPr>
              <a:t>(Πολυάριθμα κρυσταλλοειδή. Διογκωμένοι πυρήνες με ενίοτε διακριτά πυρήνια).</a:t>
            </a:r>
            <a:br>
              <a:rPr lang="el-GR" sz="1800" dirty="0" smtClean="0">
                <a:solidFill>
                  <a:schemeClr val="bg1"/>
                </a:solidFill>
              </a:rPr>
            </a:br>
            <a:r>
              <a:rPr lang="el-GR" sz="1800" b="1" dirty="0" smtClean="0">
                <a:solidFill>
                  <a:schemeClr val="bg1"/>
                </a:solidFill>
                <a:effectLst>
                  <a:outerShdw blurRad="38100" dist="38100" dir="2700000" algn="tl">
                    <a:srgbClr val="000000">
                      <a:alpha val="43137"/>
                    </a:srgbClr>
                  </a:outerShdw>
                </a:effectLst>
              </a:rPr>
              <a:t>Αθροιστικός βαθμός κακοήθειας 1+2=3 !</a:t>
            </a:r>
            <a:endParaRPr lang="el-GR" sz="1800" b="1" dirty="0">
              <a:solidFill>
                <a:schemeClr val="bg1"/>
              </a:solidFill>
              <a:effectLst>
                <a:outerShdw blurRad="38100" dist="38100" dir="2700000" algn="tl">
                  <a:srgbClr val="000000">
                    <a:alpha val="43137"/>
                  </a:srgbClr>
                </a:outerShdw>
              </a:effectLst>
            </a:endParaRPr>
          </a:p>
        </p:txBody>
      </p:sp>
      <p:pic>
        <p:nvPicPr>
          <p:cNvPr id="67587" name="Picture 3" descr="E:\figures\640x480\1000\1084.jpg"/>
          <p:cNvPicPr>
            <a:picLocks noChangeAspect="1" noChangeArrowheads="1"/>
          </p:cNvPicPr>
          <p:nvPr/>
        </p:nvPicPr>
        <p:blipFill>
          <a:blip r:embed="rId2" cstate="print"/>
          <a:srcRect/>
          <a:stretch>
            <a:fillRect/>
          </a:stretch>
        </p:blipFill>
        <p:spPr bwMode="auto">
          <a:xfrm rot="5400000">
            <a:off x="-232206" y="1660909"/>
            <a:ext cx="5286412" cy="3964809"/>
          </a:xfrm>
          <a:prstGeom prst="rect">
            <a:avLst/>
          </a:prstGeom>
          <a:noFill/>
        </p:spPr>
      </p:pic>
      <p:pic>
        <p:nvPicPr>
          <p:cNvPr id="67588" name="Picture 4" descr="E:\figures\640x480\1000\1085.jpg"/>
          <p:cNvPicPr>
            <a:picLocks noChangeAspect="1" noChangeArrowheads="1"/>
          </p:cNvPicPr>
          <p:nvPr/>
        </p:nvPicPr>
        <p:blipFill>
          <a:blip r:embed="rId3" cstate="print"/>
          <a:srcRect/>
          <a:stretch>
            <a:fillRect/>
          </a:stretch>
        </p:blipFill>
        <p:spPr bwMode="auto">
          <a:xfrm rot="5400000">
            <a:off x="3982636" y="1660910"/>
            <a:ext cx="5286413" cy="3964810"/>
          </a:xfrm>
          <a:prstGeom prst="rect">
            <a:avLst/>
          </a:prstGeom>
          <a:noFill/>
        </p:spPr>
      </p:pic>
      <p:sp>
        <p:nvSpPr>
          <p:cNvPr id="5" name="4 - Ορθογώνιο"/>
          <p:cNvSpPr/>
          <p:nvPr/>
        </p:nvSpPr>
        <p:spPr>
          <a:xfrm>
            <a:off x="0" y="6286520"/>
            <a:ext cx="9144000" cy="523220"/>
          </a:xfrm>
          <a:prstGeom prst="rect">
            <a:avLst/>
          </a:prstGeom>
        </p:spPr>
        <p:txBody>
          <a:bodyPr wrap="square">
            <a:spAutoFit/>
          </a:bodyPr>
          <a:lstStyle/>
          <a:p>
            <a:r>
              <a:rPr lang="el-GR" sz="2800" dirty="0" smtClean="0">
                <a:solidFill>
                  <a:schemeClr val="bg1"/>
                </a:solidFill>
              </a:rPr>
              <a:t>  Υλικό </a:t>
            </a:r>
            <a:r>
              <a:rPr lang="el-GR" sz="2800" b="1" u="sng" dirty="0" err="1" smtClean="0">
                <a:solidFill>
                  <a:schemeClr val="bg1"/>
                </a:solidFill>
              </a:rPr>
              <a:t>διακυστικής</a:t>
            </a:r>
            <a:r>
              <a:rPr lang="el-GR" sz="2800" b="1" u="sng" dirty="0" smtClean="0">
                <a:solidFill>
                  <a:schemeClr val="bg1"/>
                </a:solidFill>
              </a:rPr>
              <a:t> </a:t>
            </a:r>
            <a:r>
              <a:rPr lang="el-GR" sz="2800" b="1" u="sng" dirty="0" err="1" smtClean="0">
                <a:solidFill>
                  <a:schemeClr val="bg1"/>
                </a:solidFill>
              </a:rPr>
              <a:t>εκτομής</a:t>
            </a:r>
            <a:r>
              <a:rPr lang="el-GR" sz="2800" b="1" u="sng" dirty="0" smtClean="0">
                <a:solidFill>
                  <a:schemeClr val="bg1"/>
                </a:solidFill>
              </a:rPr>
              <a:t> (</a:t>
            </a:r>
            <a:r>
              <a:rPr lang="el-GR" sz="2800" b="1" u="sng" dirty="0" err="1" smtClean="0">
                <a:solidFill>
                  <a:schemeClr val="bg1"/>
                </a:solidFill>
              </a:rPr>
              <a:t>εκπυρήνισης</a:t>
            </a:r>
            <a:r>
              <a:rPr lang="el-GR" sz="2800" b="1" u="sng" dirty="0" smtClean="0">
                <a:solidFill>
                  <a:schemeClr val="bg1"/>
                </a:solidFill>
              </a:rPr>
              <a:t>)</a:t>
            </a:r>
            <a:r>
              <a:rPr lang="el-GR" sz="2800" u="sng" dirty="0" smtClean="0">
                <a:solidFill>
                  <a:schemeClr val="bg1"/>
                </a:solidFill>
              </a:rPr>
              <a:t>.</a:t>
            </a:r>
            <a:r>
              <a:rPr lang="el-GR" sz="2800" dirty="0" smtClean="0">
                <a:solidFill>
                  <a:schemeClr val="bg1"/>
                </a:solidFill>
              </a:rPr>
              <a:t> Τυχαίο εύρημα </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07g3a"/>
          <p:cNvPicPr>
            <a:picLocks noGrp="1" noChangeAspect="1" noChangeArrowheads="1"/>
          </p:cNvPicPr>
          <p:nvPr>
            <p:ph idx="1"/>
          </p:nvPr>
        </p:nvPicPr>
        <p:blipFill>
          <a:blip r:embed="rId2" cstate="print"/>
          <a:srcRect/>
          <a:stretch>
            <a:fillRect/>
          </a:stretch>
        </p:blipFill>
        <p:spPr bwMode="auto">
          <a:xfrm>
            <a:off x="1357290" y="1500174"/>
            <a:ext cx="6500858" cy="5200686"/>
          </a:xfrm>
          <a:prstGeom prst="rect">
            <a:avLst/>
          </a:prstGeom>
          <a:noFill/>
          <a:ln w="9525">
            <a:noFill/>
            <a:miter lim="800000"/>
            <a:headEnd/>
            <a:tailEnd/>
          </a:ln>
        </p:spPr>
      </p:pic>
      <p:sp>
        <p:nvSpPr>
          <p:cNvPr id="5" name="Title 1"/>
          <p:cNvSpPr txBox="1">
            <a:spLocks noGrp="1"/>
          </p:cNvSpPr>
          <p:nvPr>
            <p:ph type="title"/>
          </p:nvPr>
        </p:nvSpPr>
        <p:spPr>
          <a:xfrm>
            <a:off x="214282" y="142852"/>
            <a:ext cx="8786874" cy="12747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Μικρή καρκινική εστία </a:t>
            </a:r>
            <a:r>
              <a:rPr lang="el-GR" sz="3600" u="sng" dirty="0" smtClean="0">
                <a:solidFill>
                  <a:schemeClr val="accent6">
                    <a:lumMod val="20000"/>
                    <a:lumOff val="80000"/>
                  </a:schemeClr>
                </a:solidFill>
                <a:effectLst>
                  <a:outerShdw blurRad="38100" dist="38100" dir="2700000" algn="tl">
                    <a:srgbClr val="000000">
                      <a:alpha val="43137"/>
                    </a:srgbClr>
                  </a:outerShdw>
                </a:effectLst>
              </a:rPr>
              <a:t>π</a:t>
            </a:r>
            <a:r>
              <a:rPr kumimoji="0" lang="el-GR" sz="3600" b="0" i="0" u="sng" strike="noStrike" kern="1200" cap="none" spc="0" normalizeH="0" baseline="0" noProof="0" dirty="0" err="1"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ροτύπου</a:t>
            </a:r>
            <a:r>
              <a:rPr kumimoji="0" lang="el-GR" sz="36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3</a:t>
            </a:r>
            <a:r>
              <a:rPr kumimoji="0" lang="el-GR" sz="3600" b="0" i="0" u="sng" strike="noStrike" kern="1200" cap="none" spc="0" normalizeH="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a:t>
            </a:r>
            <a:r>
              <a:rPr kumimoji="0" lang="el-GR" sz="36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
            </a:r>
            <a:br>
              <a:rPr kumimoji="0" lang="el-GR" sz="36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br>
            <a:r>
              <a:rPr kumimoji="0" lang="el-GR" sz="36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Αθροιστικός βαθμός κακοήθειας  </a:t>
            </a:r>
            <a:r>
              <a:rPr lang="el-GR" sz="3600" b="1" u="sng" dirty="0" smtClean="0">
                <a:solidFill>
                  <a:srgbClr val="00B0F0"/>
                </a:solidFill>
                <a:effectLst>
                  <a:outerShdw blurRad="38100" dist="38100" dir="2700000" algn="tl">
                    <a:srgbClr val="000000">
                      <a:alpha val="43137"/>
                    </a:srgbClr>
                  </a:outerShdw>
                </a:effectLst>
                <a:latin typeface="+mj-lt"/>
                <a:ea typeface="+mj-ea"/>
                <a:cs typeface="+mj-cs"/>
              </a:rPr>
              <a:t>3</a:t>
            </a:r>
            <a:r>
              <a:rPr kumimoji="0" lang="el-GR" sz="3600" b="0" i="0" u="sng"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mj-lt"/>
                <a:ea typeface="+mj-ea"/>
                <a:cs typeface="+mj-cs"/>
              </a:rPr>
              <a:t>+</a:t>
            </a:r>
            <a:r>
              <a:rPr kumimoji="0" lang="el-GR" sz="3600" b="1" i="0" u="sng"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mj-lt"/>
                <a:ea typeface="+mj-ea"/>
                <a:cs typeface="+mj-cs"/>
              </a:rPr>
              <a:t>3</a:t>
            </a:r>
            <a:r>
              <a:rPr kumimoji="0" lang="el-GR" sz="3600" b="0"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rPr>
              <a:t>=6</a:t>
            </a:r>
            <a:endParaRPr kumimoji="0" lang="el-GR" sz="3600" b="0" i="0" u="sng"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19256" cy="908720"/>
          </a:xfrm>
        </p:spPr>
        <p:txBody>
          <a:bodyPr>
            <a:normAutofit/>
          </a:bodyPr>
          <a:lstStyle/>
          <a:p>
            <a:r>
              <a:rPr lang="el-GR" dirty="0" smtClean="0">
                <a:solidFill>
                  <a:schemeClr val="bg1"/>
                </a:solidFill>
              </a:rPr>
              <a:t>Πρότυπο  </a:t>
            </a:r>
            <a:r>
              <a:rPr lang="el-GR" dirty="0" smtClean="0">
                <a:solidFill>
                  <a:srgbClr val="FF0000"/>
                </a:solidFill>
              </a:rPr>
              <a:t>4</a:t>
            </a:r>
            <a:r>
              <a:rPr lang="el-GR" dirty="0" smtClean="0">
                <a:solidFill>
                  <a:schemeClr val="bg1"/>
                </a:solidFill>
              </a:rPr>
              <a:t>  και πρότυπο </a:t>
            </a:r>
            <a:r>
              <a:rPr lang="el-GR" dirty="0" smtClean="0">
                <a:solidFill>
                  <a:srgbClr val="00B0F0"/>
                </a:solidFill>
              </a:rPr>
              <a:t>3</a:t>
            </a:r>
            <a:endParaRPr lang="el-GR" dirty="0">
              <a:solidFill>
                <a:srgbClr val="00B0F0"/>
              </a:solidFill>
            </a:endParaRPr>
          </a:p>
        </p:txBody>
      </p:sp>
      <p:pic>
        <p:nvPicPr>
          <p:cNvPr id="70658" name="Picture 2" descr="E:\figures\640x480\1100\1118.jpg"/>
          <p:cNvPicPr>
            <a:picLocks noChangeAspect="1" noChangeArrowheads="1"/>
          </p:cNvPicPr>
          <p:nvPr/>
        </p:nvPicPr>
        <p:blipFill>
          <a:blip r:embed="rId2" cstate="print"/>
          <a:srcRect/>
          <a:stretch>
            <a:fillRect/>
          </a:stretch>
        </p:blipFill>
        <p:spPr bwMode="auto">
          <a:xfrm>
            <a:off x="755576" y="764704"/>
            <a:ext cx="7776864" cy="5832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E:\figures\640x480\1100\1120.jpg"/>
          <p:cNvPicPr>
            <a:picLocks noChangeAspect="1" noChangeArrowheads="1"/>
          </p:cNvPicPr>
          <p:nvPr/>
        </p:nvPicPr>
        <p:blipFill>
          <a:blip r:embed="rId3" cstate="print"/>
          <a:srcRect/>
          <a:stretch>
            <a:fillRect/>
          </a:stretch>
        </p:blipFill>
        <p:spPr bwMode="auto">
          <a:xfrm>
            <a:off x="755576" y="908720"/>
            <a:ext cx="7632848" cy="5724636"/>
          </a:xfrm>
          <a:prstGeom prst="rect">
            <a:avLst/>
          </a:prstGeom>
          <a:noFill/>
        </p:spPr>
      </p:pic>
      <p:sp>
        <p:nvSpPr>
          <p:cNvPr id="4" name="1 - Τίτλος"/>
          <p:cNvSpPr>
            <a:spLocks noGrp="1"/>
          </p:cNvSpPr>
          <p:nvPr>
            <p:ph type="title"/>
          </p:nvPr>
        </p:nvSpPr>
        <p:spPr>
          <a:xfrm>
            <a:off x="457200" y="0"/>
            <a:ext cx="8229600" cy="1124744"/>
          </a:xfrm>
        </p:spPr>
        <p:txBody>
          <a:bodyPr>
            <a:normAutofit/>
          </a:bodyPr>
          <a:lstStyle/>
          <a:p>
            <a:r>
              <a:rPr lang="el-GR" dirty="0" smtClean="0">
                <a:solidFill>
                  <a:schemeClr val="bg1"/>
                </a:solidFill>
              </a:rPr>
              <a:t>Πρότυπο  </a:t>
            </a:r>
            <a:r>
              <a:rPr lang="el-GR" dirty="0" smtClean="0">
                <a:solidFill>
                  <a:srgbClr val="FF0000"/>
                </a:solidFill>
              </a:rPr>
              <a:t>4</a:t>
            </a:r>
            <a:r>
              <a:rPr lang="el-GR" dirty="0" smtClean="0">
                <a:solidFill>
                  <a:schemeClr val="bg1"/>
                </a:solidFill>
              </a:rPr>
              <a:t>  και  πρότυπο </a:t>
            </a:r>
            <a:r>
              <a:rPr lang="el-GR" dirty="0" smtClean="0">
                <a:solidFill>
                  <a:srgbClr val="00B0F0"/>
                </a:solidFill>
              </a:rPr>
              <a:t>3</a:t>
            </a:r>
            <a:endParaRPr lang="el-GR"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340768"/>
          </a:xfrm>
        </p:spPr>
        <p:txBody>
          <a:bodyPr>
            <a:normAutofit fontScale="90000"/>
          </a:bodyPr>
          <a:lstStyle/>
          <a:p>
            <a:r>
              <a:rPr lang="el-GR" sz="3200" dirty="0" smtClean="0">
                <a:solidFill>
                  <a:schemeClr val="bg1"/>
                </a:solidFill>
              </a:rPr>
              <a:t>Μικρή εστία </a:t>
            </a:r>
            <a:br>
              <a:rPr lang="el-GR" sz="3200" dirty="0" smtClean="0">
                <a:solidFill>
                  <a:schemeClr val="bg1"/>
                </a:solidFill>
              </a:rPr>
            </a:br>
            <a:r>
              <a:rPr lang="el-GR" sz="3200" dirty="0" smtClean="0">
                <a:solidFill>
                  <a:schemeClr val="bg1"/>
                </a:solidFill>
              </a:rPr>
              <a:t>προστατικού κυψελιδικού </a:t>
            </a:r>
            <a:r>
              <a:rPr lang="el-GR" sz="3200" dirty="0" err="1" smtClean="0">
                <a:solidFill>
                  <a:schemeClr val="bg1"/>
                </a:solidFill>
              </a:rPr>
              <a:t>αδενοκαρκινώματος</a:t>
            </a:r>
            <a:r>
              <a:rPr lang="el-GR" sz="3200" dirty="0" smtClean="0">
                <a:solidFill>
                  <a:schemeClr val="bg1"/>
                </a:solidFill>
              </a:rPr>
              <a:t>, αθροιστικού βαθμού κακοήθειας </a:t>
            </a:r>
            <a:r>
              <a:rPr lang="el-GR" sz="3200" dirty="0" smtClean="0">
                <a:solidFill>
                  <a:srgbClr val="FF0000"/>
                </a:solidFill>
              </a:rPr>
              <a:t>4</a:t>
            </a:r>
            <a:r>
              <a:rPr lang="el-GR" sz="3200" dirty="0" smtClean="0">
                <a:solidFill>
                  <a:schemeClr val="bg1"/>
                </a:solidFill>
              </a:rPr>
              <a:t>+</a:t>
            </a:r>
            <a:r>
              <a:rPr lang="el-GR" sz="3200" dirty="0" smtClean="0">
                <a:solidFill>
                  <a:srgbClr val="FF0000"/>
                </a:solidFill>
              </a:rPr>
              <a:t>4</a:t>
            </a:r>
            <a:r>
              <a:rPr lang="el-GR" sz="3200" dirty="0" smtClean="0">
                <a:solidFill>
                  <a:schemeClr val="bg1"/>
                </a:solidFill>
              </a:rPr>
              <a:t>=8</a:t>
            </a:r>
            <a:endParaRPr lang="el-GR" sz="3200" dirty="0">
              <a:solidFill>
                <a:schemeClr val="bg1"/>
              </a:solidFill>
            </a:endParaRPr>
          </a:p>
        </p:txBody>
      </p:sp>
      <p:pic>
        <p:nvPicPr>
          <p:cNvPr id="72706" name="Picture 2" descr="E:\figures\640x480\1100\1125.jpg"/>
          <p:cNvPicPr>
            <a:picLocks noChangeAspect="1" noChangeArrowheads="1"/>
          </p:cNvPicPr>
          <p:nvPr/>
        </p:nvPicPr>
        <p:blipFill>
          <a:blip r:embed="rId2" cstate="print"/>
          <a:srcRect/>
          <a:stretch>
            <a:fillRect/>
          </a:stretch>
        </p:blipFill>
        <p:spPr bwMode="auto">
          <a:xfrm rot="5400000">
            <a:off x="71411" y="2000235"/>
            <a:ext cx="5143493" cy="3857620"/>
          </a:xfrm>
          <a:prstGeom prst="rect">
            <a:avLst/>
          </a:prstGeom>
          <a:noFill/>
        </p:spPr>
      </p:pic>
      <p:pic>
        <p:nvPicPr>
          <p:cNvPr id="72707" name="Picture 3" descr="E:\figures\640x480\1100\1126.jpg"/>
          <p:cNvPicPr>
            <a:picLocks noChangeAspect="1" noChangeArrowheads="1"/>
          </p:cNvPicPr>
          <p:nvPr/>
        </p:nvPicPr>
        <p:blipFill>
          <a:blip r:embed="rId3" cstate="print"/>
          <a:srcRect/>
          <a:stretch>
            <a:fillRect/>
          </a:stretch>
        </p:blipFill>
        <p:spPr bwMode="auto">
          <a:xfrm rot="5400000">
            <a:off x="4143372" y="2000241"/>
            <a:ext cx="5143536" cy="3857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2800" dirty="0" smtClean="0">
                <a:solidFill>
                  <a:schemeClr val="bg1"/>
                </a:solidFill>
              </a:rPr>
              <a:t>Συσχέτιση των προτύπων κατά </a:t>
            </a:r>
            <a:r>
              <a:rPr lang="en-US" sz="2800" dirty="0" smtClean="0">
                <a:solidFill>
                  <a:schemeClr val="bg1"/>
                </a:solidFill>
              </a:rPr>
              <a:t>Gleason </a:t>
            </a:r>
            <a:r>
              <a:rPr lang="el-GR" sz="2800" dirty="0" smtClean="0">
                <a:solidFill>
                  <a:schemeClr val="bg1"/>
                </a:solidFill>
              </a:rPr>
              <a:t/>
            </a:r>
            <a:br>
              <a:rPr lang="el-GR" sz="2800" dirty="0" smtClean="0">
                <a:solidFill>
                  <a:schemeClr val="bg1"/>
                </a:solidFill>
              </a:rPr>
            </a:br>
            <a:r>
              <a:rPr lang="el-GR" sz="2800" dirty="0" smtClean="0">
                <a:solidFill>
                  <a:schemeClr val="bg1"/>
                </a:solidFill>
              </a:rPr>
              <a:t>με το σύγχρονο σύστημα ταξινόμησης. </a:t>
            </a:r>
            <a:br>
              <a:rPr lang="el-GR" sz="2800" dirty="0" smtClean="0">
                <a:solidFill>
                  <a:schemeClr val="bg1"/>
                </a:solidFill>
              </a:rPr>
            </a:br>
            <a:r>
              <a:rPr lang="el-GR" sz="2800" dirty="0" smtClean="0">
                <a:solidFill>
                  <a:schemeClr val="bg1"/>
                </a:solidFill>
              </a:rPr>
              <a:t>Απαραίτητη η </a:t>
            </a:r>
            <a:r>
              <a:rPr lang="el-GR" sz="2800" b="1" dirty="0" smtClean="0">
                <a:solidFill>
                  <a:schemeClr val="bg1"/>
                </a:solidFill>
              </a:rPr>
              <a:t>ταυτόχρονη</a:t>
            </a:r>
            <a:r>
              <a:rPr lang="el-GR" sz="2800" dirty="0" smtClean="0">
                <a:solidFill>
                  <a:schemeClr val="bg1"/>
                </a:solidFill>
              </a:rPr>
              <a:t> αναφορά τους </a:t>
            </a:r>
            <a:br>
              <a:rPr lang="el-GR" sz="2800" dirty="0" smtClean="0">
                <a:solidFill>
                  <a:schemeClr val="bg1"/>
                </a:solidFill>
              </a:rPr>
            </a:br>
            <a:r>
              <a:rPr lang="el-GR" sz="2800" dirty="0" smtClean="0">
                <a:solidFill>
                  <a:schemeClr val="bg1"/>
                </a:solidFill>
              </a:rPr>
              <a:t>στις ιστολογικές εκθέσεις.</a:t>
            </a:r>
            <a:endParaRPr lang="el-GR" sz="2800" dirty="0">
              <a:solidFill>
                <a:schemeClr val="bg1"/>
              </a:solidFill>
            </a:endParaRPr>
          </a:p>
        </p:txBody>
      </p:sp>
      <p:pic>
        <p:nvPicPr>
          <p:cNvPr id="191490" name="Picture 2" descr="C:\Users\KAV-AGRO\Desktop\cjcr-28-01-058-f1.jpg"/>
          <p:cNvPicPr>
            <a:picLocks noChangeAspect="1" noChangeArrowheads="1"/>
          </p:cNvPicPr>
          <p:nvPr/>
        </p:nvPicPr>
        <p:blipFill>
          <a:blip r:embed="rId2" cstate="print"/>
          <a:srcRect/>
          <a:stretch>
            <a:fillRect/>
          </a:stretch>
        </p:blipFill>
        <p:spPr bwMode="auto">
          <a:xfrm>
            <a:off x="1331640" y="1844824"/>
            <a:ext cx="6907872" cy="468052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0"/>
            <a:ext cx="8363272" cy="1417638"/>
          </a:xfrm>
        </p:spPr>
        <p:txBody>
          <a:bodyPr>
            <a:normAutofit fontScale="90000"/>
          </a:bodyPr>
          <a:lstStyle/>
          <a:p>
            <a:r>
              <a:rPr lang="el-GR" dirty="0" smtClean="0">
                <a:solidFill>
                  <a:schemeClr val="bg1"/>
                </a:solidFill>
              </a:rPr>
              <a:t>Αθροιστικός βαθμός κακοήθειας</a:t>
            </a:r>
            <a:br>
              <a:rPr lang="el-GR" dirty="0" smtClean="0">
                <a:solidFill>
                  <a:schemeClr val="bg1"/>
                </a:solidFill>
              </a:rPr>
            </a:br>
            <a:r>
              <a:rPr lang="el-GR" dirty="0" smtClean="0">
                <a:solidFill>
                  <a:srgbClr val="FF0000"/>
                </a:solidFill>
              </a:rPr>
              <a:t>4</a:t>
            </a:r>
            <a:r>
              <a:rPr lang="el-GR" dirty="0" smtClean="0">
                <a:solidFill>
                  <a:schemeClr val="bg1"/>
                </a:solidFill>
              </a:rPr>
              <a:t>+</a:t>
            </a:r>
            <a:r>
              <a:rPr lang="el-GR" dirty="0" smtClean="0">
                <a:solidFill>
                  <a:srgbClr val="00B0F0"/>
                </a:solidFill>
              </a:rPr>
              <a:t>3</a:t>
            </a:r>
            <a:r>
              <a:rPr lang="el-GR" dirty="0" smtClean="0">
                <a:solidFill>
                  <a:schemeClr val="bg1"/>
                </a:solidFill>
              </a:rPr>
              <a:t>=7</a:t>
            </a:r>
            <a:endParaRPr lang="el-GR" dirty="0">
              <a:solidFill>
                <a:schemeClr val="bg1"/>
              </a:solidFill>
            </a:endParaRPr>
          </a:p>
        </p:txBody>
      </p:sp>
      <p:pic>
        <p:nvPicPr>
          <p:cNvPr id="74754" name="Picture 2" descr="E:\figures\640x480\1100\1146.jpg"/>
          <p:cNvPicPr>
            <a:picLocks noChangeAspect="1" noChangeArrowheads="1"/>
          </p:cNvPicPr>
          <p:nvPr/>
        </p:nvPicPr>
        <p:blipFill>
          <a:blip r:embed="rId2" cstate="print"/>
          <a:srcRect/>
          <a:stretch>
            <a:fillRect/>
          </a:stretch>
        </p:blipFill>
        <p:spPr bwMode="auto">
          <a:xfrm>
            <a:off x="971600" y="1268760"/>
            <a:ext cx="7272808" cy="54546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357166"/>
            <a:ext cx="4429124" cy="6357982"/>
          </a:xfrm>
        </p:spPr>
        <p:txBody>
          <a:bodyPr>
            <a:normAutofit/>
          </a:bodyPr>
          <a:lstStyle/>
          <a:p>
            <a:r>
              <a:rPr lang="el-GR" sz="3600" dirty="0" smtClean="0">
                <a:solidFill>
                  <a:schemeClr val="accent1">
                    <a:lumMod val="20000"/>
                    <a:lumOff val="80000"/>
                  </a:schemeClr>
                </a:solidFill>
              </a:rPr>
              <a:t>Παρά το μικρό τους μέγεθος,  το ομαλό/στρογγυλοποι-ημένο τους  περίγραμμα  και την έλλειψη συνωστισμού, οι εικονιζόμενοι ηθμοειδείς αδένες εντάσσονται  πλέον στο πρότυπο </a:t>
            </a:r>
            <a:r>
              <a:rPr lang="el-GR" sz="3600" dirty="0" smtClean="0">
                <a:solidFill>
                  <a:srgbClr val="FF0000"/>
                </a:solidFill>
              </a:rPr>
              <a:t>4</a:t>
            </a:r>
            <a:r>
              <a:rPr lang="el-GR" sz="3600" dirty="0" smtClean="0">
                <a:solidFill>
                  <a:schemeClr val="accent1">
                    <a:lumMod val="20000"/>
                    <a:lumOff val="80000"/>
                  </a:schemeClr>
                </a:solidFill>
              </a:rPr>
              <a:t>.</a:t>
            </a:r>
            <a:endParaRPr lang="el-GR" sz="3600" dirty="0">
              <a:solidFill>
                <a:schemeClr val="accent1">
                  <a:lumMod val="20000"/>
                  <a:lumOff val="80000"/>
                </a:schemeClr>
              </a:solidFill>
            </a:endParaRPr>
          </a:p>
        </p:txBody>
      </p:sp>
      <p:pic>
        <p:nvPicPr>
          <p:cNvPr id="5" name="Picture 2" descr="p44sc6"/>
          <p:cNvPicPr>
            <a:picLocks noGrp="1" noChangeAspect="1" noChangeArrowheads="1"/>
          </p:cNvPicPr>
          <p:nvPr>
            <p:ph idx="1"/>
          </p:nvPr>
        </p:nvPicPr>
        <p:blipFill>
          <a:blip r:embed="rId3" cstate="print"/>
          <a:srcRect/>
          <a:stretch>
            <a:fillRect/>
          </a:stretch>
        </p:blipFill>
        <p:spPr bwMode="auto">
          <a:xfrm rot="5400000">
            <a:off x="3123246" y="1234442"/>
            <a:ext cx="6858000" cy="43891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l-GR" dirty="0" smtClean="0">
                <a:solidFill>
                  <a:schemeClr val="accent1">
                    <a:lumMod val="20000"/>
                    <a:lumOff val="80000"/>
                  </a:schemeClr>
                </a:solidFill>
              </a:rPr>
              <a:t>Αθροιστικός βαθμός κακοήθειας </a:t>
            </a:r>
            <a:r>
              <a:rPr lang="en-US" dirty="0" smtClean="0">
                <a:solidFill>
                  <a:schemeClr val="accent1">
                    <a:lumMod val="20000"/>
                    <a:lumOff val="80000"/>
                  </a:schemeClr>
                </a:solidFill>
              </a:rPr>
              <a:t> </a:t>
            </a:r>
            <a:r>
              <a:rPr lang="el-GR" dirty="0" smtClean="0">
                <a:solidFill>
                  <a:schemeClr val="accent1">
                    <a:lumMod val="20000"/>
                    <a:lumOff val="80000"/>
                  </a:schemeClr>
                </a:solidFill>
                <a:effectLst>
                  <a:outerShdw blurRad="38100" dist="38100" dir="2700000" algn="tl">
                    <a:srgbClr val="000000">
                      <a:alpha val="43137"/>
                    </a:srgbClr>
                  </a:outerShdw>
                </a:effectLst>
              </a:rPr>
              <a:t>8 </a:t>
            </a:r>
            <a:r>
              <a:rPr lang="el-GR" dirty="0" smtClean="0">
                <a:solidFill>
                  <a:schemeClr val="accent1">
                    <a:lumMod val="20000"/>
                    <a:lumOff val="80000"/>
                  </a:schemeClr>
                </a:solidFill>
              </a:rPr>
              <a:t>(=</a:t>
            </a:r>
            <a:r>
              <a:rPr lang="el-GR" dirty="0" smtClean="0">
                <a:solidFill>
                  <a:srgbClr val="FF0000"/>
                </a:solidFill>
              </a:rPr>
              <a:t>4</a:t>
            </a:r>
            <a:r>
              <a:rPr lang="el-GR" dirty="0" smtClean="0">
                <a:solidFill>
                  <a:schemeClr val="accent1">
                    <a:lumMod val="20000"/>
                    <a:lumOff val="80000"/>
                  </a:schemeClr>
                </a:solidFill>
              </a:rPr>
              <a:t>+</a:t>
            </a:r>
            <a:r>
              <a:rPr lang="el-GR" dirty="0" smtClean="0">
                <a:solidFill>
                  <a:srgbClr val="FF0000"/>
                </a:solidFill>
              </a:rPr>
              <a:t>4</a:t>
            </a:r>
            <a:r>
              <a:rPr lang="el-GR" dirty="0" smtClean="0">
                <a:solidFill>
                  <a:schemeClr val="accent1">
                    <a:lumMod val="20000"/>
                    <a:lumOff val="80000"/>
                  </a:schemeClr>
                </a:solidFill>
              </a:rPr>
              <a:t>)</a:t>
            </a:r>
            <a:endParaRPr lang="el-GR" dirty="0"/>
          </a:p>
        </p:txBody>
      </p:sp>
      <p:pic>
        <p:nvPicPr>
          <p:cNvPr id="4" name="Picture 2" descr="p45sc8"/>
          <p:cNvPicPr>
            <a:picLocks noGrp="1" noChangeAspect="1" noChangeArrowheads="1"/>
          </p:cNvPicPr>
          <p:nvPr>
            <p:ph idx="1"/>
          </p:nvPr>
        </p:nvPicPr>
        <p:blipFill>
          <a:blip r:embed="rId2" cstate="print"/>
          <a:srcRect r="4050"/>
          <a:stretch>
            <a:fillRect/>
          </a:stretch>
        </p:blipFill>
        <p:spPr bwMode="auto">
          <a:xfrm rot="5400000">
            <a:off x="-344373" y="1915952"/>
            <a:ext cx="5260713" cy="4143404"/>
          </a:xfrm>
          <a:prstGeom prst="rect">
            <a:avLst/>
          </a:prstGeom>
          <a:noFill/>
          <a:ln w="9525">
            <a:noFill/>
            <a:miter lim="800000"/>
            <a:headEnd/>
            <a:tailEnd/>
          </a:ln>
        </p:spPr>
      </p:pic>
      <p:pic>
        <p:nvPicPr>
          <p:cNvPr id="5" name="Picture 2" descr="p46sc8"/>
          <p:cNvPicPr>
            <a:picLocks noChangeAspect="1" noChangeArrowheads="1"/>
          </p:cNvPicPr>
          <p:nvPr/>
        </p:nvPicPr>
        <p:blipFill>
          <a:blip r:embed="rId3" cstate="print"/>
          <a:srcRect r="4050"/>
          <a:stretch>
            <a:fillRect/>
          </a:stretch>
        </p:blipFill>
        <p:spPr bwMode="auto">
          <a:xfrm rot="5400000">
            <a:off x="4230764" y="1912847"/>
            <a:ext cx="5231467" cy="41203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57298"/>
          </a:xfrm>
        </p:spPr>
        <p:txBody>
          <a:bodyPr>
            <a:normAutofit/>
          </a:bodyPr>
          <a:lstStyle/>
          <a:p>
            <a:r>
              <a:rPr lang="el-GR" sz="3200" dirty="0" smtClean="0">
                <a:solidFill>
                  <a:schemeClr val="accent1">
                    <a:lumMod val="20000"/>
                    <a:lumOff val="80000"/>
                  </a:schemeClr>
                </a:solidFill>
              </a:rPr>
              <a:t>Συγχωνευόμενοι ηθμοειδείς αδένες.</a:t>
            </a:r>
            <a:br>
              <a:rPr lang="el-GR" sz="3200" dirty="0" smtClean="0">
                <a:solidFill>
                  <a:schemeClr val="accent1">
                    <a:lumMod val="20000"/>
                    <a:lumOff val="80000"/>
                  </a:schemeClr>
                </a:solidFill>
              </a:rPr>
            </a:br>
            <a:r>
              <a:rPr lang="el-GR" sz="3200" dirty="0" smtClean="0">
                <a:solidFill>
                  <a:schemeClr val="accent1">
                    <a:lumMod val="20000"/>
                    <a:lumOff val="80000"/>
                  </a:schemeClr>
                </a:solidFill>
              </a:rPr>
              <a:t>Αθροιστικός βαθμός κακοήθειας </a:t>
            </a:r>
            <a:r>
              <a:rPr lang="en-US" sz="3200" dirty="0" smtClean="0">
                <a:solidFill>
                  <a:schemeClr val="accent1">
                    <a:lumMod val="20000"/>
                    <a:lumOff val="80000"/>
                  </a:schemeClr>
                </a:solidFill>
              </a:rPr>
              <a:t> </a:t>
            </a:r>
            <a:r>
              <a:rPr lang="el-GR" sz="3200" dirty="0" smtClean="0">
                <a:solidFill>
                  <a:schemeClr val="accent1">
                    <a:lumMod val="20000"/>
                    <a:lumOff val="80000"/>
                  </a:schemeClr>
                </a:solidFill>
                <a:effectLst>
                  <a:outerShdw blurRad="38100" dist="38100" dir="2700000" algn="tl">
                    <a:srgbClr val="000000">
                      <a:alpha val="43137"/>
                    </a:srgbClr>
                  </a:outerShdw>
                </a:effectLst>
              </a:rPr>
              <a:t>8 </a:t>
            </a:r>
            <a:r>
              <a:rPr lang="el-GR" sz="3200" dirty="0" smtClean="0">
                <a:solidFill>
                  <a:schemeClr val="accent1">
                    <a:lumMod val="20000"/>
                    <a:lumOff val="80000"/>
                  </a:schemeClr>
                </a:solidFill>
              </a:rPr>
              <a:t>(=</a:t>
            </a:r>
            <a:r>
              <a:rPr lang="el-GR" sz="3200" dirty="0" smtClean="0">
                <a:solidFill>
                  <a:srgbClr val="FF0000"/>
                </a:solidFill>
              </a:rPr>
              <a:t>4</a:t>
            </a:r>
            <a:r>
              <a:rPr lang="el-GR" sz="3200" dirty="0" smtClean="0">
                <a:solidFill>
                  <a:schemeClr val="accent1">
                    <a:lumMod val="20000"/>
                    <a:lumOff val="80000"/>
                  </a:schemeClr>
                </a:solidFill>
              </a:rPr>
              <a:t>+</a:t>
            </a:r>
            <a:r>
              <a:rPr lang="el-GR" sz="3200" dirty="0" smtClean="0">
                <a:solidFill>
                  <a:srgbClr val="FF0000"/>
                </a:solidFill>
              </a:rPr>
              <a:t>4</a:t>
            </a:r>
            <a:r>
              <a:rPr lang="el-GR" sz="3200" dirty="0" smtClean="0">
                <a:solidFill>
                  <a:schemeClr val="accent1">
                    <a:lumMod val="20000"/>
                    <a:lumOff val="80000"/>
                  </a:schemeClr>
                </a:solidFill>
              </a:rPr>
              <a:t>)</a:t>
            </a:r>
            <a:endParaRPr lang="el-GR" sz="3200" dirty="0"/>
          </a:p>
        </p:txBody>
      </p:sp>
      <p:pic>
        <p:nvPicPr>
          <p:cNvPr id="4" name="Picture 2" descr="p47sc8"/>
          <p:cNvPicPr>
            <a:picLocks noGrp="1" noChangeAspect="1" noChangeArrowheads="1"/>
          </p:cNvPicPr>
          <p:nvPr>
            <p:ph idx="1"/>
          </p:nvPr>
        </p:nvPicPr>
        <p:blipFill>
          <a:blip r:embed="rId2" cstate="print"/>
          <a:srcRect r="4050"/>
          <a:stretch>
            <a:fillRect/>
          </a:stretch>
        </p:blipFill>
        <p:spPr bwMode="auto">
          <a:xfrm>
            <a:off x="1500166" y="1357298"/>
            <a:ext cx="6675617" cy="525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48sc7"/>
          <p:cNvPicPr>
            <a:picLocks noGrp="1" noChangeAspect="1" noChangeArrowheads="1"/>
          </p:cNvPicPr>
          <p:nvPr>
            <p:ph idx="1"/>
          </p:nvPr>
        </p:nvPicPr>
        <p:blipFill>
          <a:blip r:embed="rId3" cstate="print"/>
          <a:srcRect/>
          <a:stretch>
            <a:fillRect/>
          </a:stretch>
        </p:blipFill>
        <p:spPr bwMode="auto">
          <a:xfrm>
            <a:off x="1071538" y="1500174"/>
            <a:ext cx="7072362" cy="5021377"/>
          </a:xfrm>
          <a:prstGeom prst="rect">
            <a:avLst/>
          </a:prstGeom>
          <a:noFill/>
          <a:ln w="9525">
            <a:noFill/>
            <a:miter lim="800000"/>
            <a:headEnd/>
            <a:tailEnd/>
          </a:ln>
        </p:spPr>
      </p:pic>
      <p:sp>
        <p:nvSpPr>
          <p:cNvPr id="5" name="Title 1"/>
          <p:cNvSpPr>
            <a:spLocks noGrp="1"/>
          </p:cNvSpPr>
          <p:nvPr>
            <p:ph type="title"/>
          </p:nvPr>
        </p:nvSpPr>
        <p:spPr/>
        <p:txBody>
          <a:bodyPr>
            <a:normAutofit/>
          </a:bodyPr>
          <a:lstStyle/>
          <a:p>
            <a:r>
              <a:rPr lang="el-GR" sz="3200" dirty="0" smtClean="0">
                <a:solidFill>
                  <a:schemeClr val="accent1">
                    <a:lumMod val="20000"/>
                    <a:lumOff val="80000"/>
                  </a:schemeClr>
                </a:solidFill>
              </a:rPr>
              <a:t>Συγχωνευόμενοι  αδένες κυριαρχούν.</a:t>
            </a:r>
            <a:br>
              <a:rPr lang="el-GR" sz="3200" dirty="0" smtClean="0">
                <a:solidFill>
                  <a:schemeClr val="accent1">
                    <a:lumMod val="20000"/>
                    <a:lumOff val="80000"/>
                  </a:schemeClr>
                </a:solidFill>
              </a:rPr>
            </a:br>
            <a:r>
              <a:rPr lang="el-GR" sz="3200" dirty="0" smtClean="0">
                <a:solidFill>
                  <a:schemeClr val="accent1">
                    <a:lumMod val="20000"/>
                    <a:lumOff val="80000"/>
                  </a:schemeClr>
                </a:solidFill>
              </a:rPr>
              <a:t>Αθροιστικός βαθμός κακοήθειας </a:t>
            </a:r>
            <a:r>
              <a:rPr lang="en-US" sz="3200" dirty="0" smtClean="0">
                <a:solidFill>
                  <a:schemeClr val="accent1">
                    <a:lumMod val="20000"/>
                    <a:lumOff val="80000"/>
                  </a:schemeClr>
                </a:solidFill>
              </a:rPr>
              <a:t> </a:t>
            </a:r>
            <a:r>
              <a:rPr lang="el-GR" sz="3200" dirty="0" smtClean="0">
                <a:solidFill>
                  <a:schemeClr val="accent1">
                    <a:lumMod val="20000"/>
                    <a:lumOff val="80000"/>
                  </a:schemeClr>
                </a:solidFill>
                <a:effectLst>
                  <a:outerShdw blurRad="38100" dist="38100" dir="2700000" algn="tl">
                    <a:srgbClr val="000000">
                      <a:alpha val="43137"/>
                    </a:srgbClr>
                  </a:outerShdw>
                </a:effectLst>
              </a:rPr>
              <a:t>7 </a:t>
            </a:r>
            <a:r>
              <a:rPr lang="el-GR" sz="3200" dirty="0" smtClean="0">
                <a:solidFill>
                  <a:schemeClr val="accent1">
                    <a:lumMod val="20000"/>
                    <a:lumOff val="80000"/>
                  </a:schemeClr>
                </a:solidFill>
              </a:rPr>
              <a:t>(=</a:t>
            </a:r>
            <a:r>
              <a:rPr lang="el-GR" sz="3200" dirty="0" smtClean="0">
                <a:solidFill>
                  <a:srgbClr val="FF0000"/>
                </a:solidFill>
              </a:rPr>
              <a:t>4</a:t>
            </a:r>
            <a:r>
              <a:rPr lang="el-GR" sz="3200" dirty="0" smtClean="0">
                <a:solidFill>
                  <a:schemeClr val="accent1">
                    <a:lumMod val="20000"/>
                    <a:lumOff val="80000"/>
                  </a:schemeClr>
                </a:solidFill>
              </a:rPr>
              <a:t>+</a:t>
            </a:r>
            <a:r>
              <a:rPr lang="el-GR" sz="3200" dirty="0" smtClean="0">
                <a:solidFill>
                  <a:srgbClr val="00B0F0"/>
                </a:solidFill>
              </a:rPr>
              <a:t>3</a:t>
            </a:r>
            <a:r>
              <a:rPr lang="el-GR" sz="3200" dirty="0" smtClean="0">
                <a:solidFill>
                  <a:schemeClr val="accent1">
                    <a:lumMod val="20000"/>
                    <a:lumOff val="80000"/>
                  </a:schemeClr>
                </a:solidFill>
              </a:rPr>
              <a:t>)</a:t>
            </a:r>
            <a:endParaRPr lang="el-G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inkTgt spid="_x0000_s137218"/>
                                        </p:tgtEl>
                                        <p:attrNameLst>
                                          <p:attrName>style.visibility</p:attrName>
                                        </p:attrNameLst>
                                      </p:cBhvr>
                                      <p:to>
                                        <p:strVal val="visible"/>
                                      </p:to>
                                    </p:set>
                                    <p:animEffect transition="in" filter="fade">
                                      <p:cBhvr>
                                        <p:cTn id="7" dur="500"/>
                                        <p:tgtEl>
                                          <p:inkTgt spid="_x0000_s137218"/>
                                        </p:tgtEl>
                                      </p:cBhvr>
                                    </p:animEffect>
                                  </p:childTnLst>
                                </p:cTn>
                              </p:par>
                              <p:par>
                                <p:cTn id="8" presetID="10" presetClass="entr" presetSubtype="0" fill="hold" nodeType="withEffect">
                                  <p:stCondLst>
                                    <p:cond delay="0"/>
                                  </p:stCondLst>
                                  <p:childTnLst>
                                    <p:set>
                                      <p:cBhvr>
                                        <p:cTn id="9" dur="1" fill="hold">
                                          <p:stCondLst>
                                            <p:cond delay="0"/>
                                          </p:stCondLst>
                                        </p:cTn>
                                        <p:tgtEl>
                                          <p:inkTgt spid="_x0000_s137219"/>
                                        </p:tgtEl>
                                        <p:attrNameLst>
                                          <p:attrName>style.visibility</p:attrName>
                                        </p:attrNameLst>
                                      </p:cBhvr>
                                      <p:to>
                                        <p:strVal val="visible"/>
                                      </p:to>
                                    </p:set>
                                    <p:animEffect transition="in" filter="fade">
                                      <p:cBhvr>
                                        <p:cTn id="10" dur="500"/>
                                        <p:tgtEl>
                                          <p:inkTgt spid="_x0000_s1372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inkTgt spid="_x0000_s137220"/>
                                        </p:tgtEl>
                                        <p:attrNameLst>
                                          <p:attrName>style.visibility</p:attrName>
                                        </p:attrNameLst>
                                      </p:cBhvr>
                                      <p:to>
                                        <p:strVal val="visible"/>
                                      </p:to>
                                    </p:set>
                                    <p:animEffect transition="in" filter="fade">
                                      <p:cBhvr>
                                        <p:cTn id="20" dur="500"/>
                                        <p:tgtEl>
                                          <p:inkTgt spid="_x0000_s13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14810" cy="1714488"/>
          </a:xfrm>
        </p:spPr>
        <p:txBody>
          <a:bodyPr>
            <a:normAutofit/>
          </a:bodyPr>
          <a:lstStyle/>
          <a:p>
            <a:pPr algn="ctr"/>
            <a:r>
              <a:rPr lang="el-GR" sz="3200" dirty="0" smtClean="0">
                <a:solidFill>
                  <a:schemeClr val="accent1">
                    <a:lumMod val="20000"/>
                    <a:lumOff val="80000"/>
                  </a:schemeClr>
                </a:solidFill>
              </a:rPr>
              <a:t>Αθροιστικός βαθμός κακοήθειας </a:t>
            </a:r>
            <a:r>
              <a:rPr lang="en-US" sz="3200" dirty="0" smtClean="0">
                <a:solidFill>
                  <a:schemeClr val="accent1">
                    <a:lumMod val="20000"/>
                    <a:lumOff val="80000"/>
                  </a:schemeClr>
                </a:solidFill>
              </a:rPr>
              <a:t> </a:t>
            </a:r>
            <a:r>
              <a:rPr lang="el-GR" sz="3200" dirty="0" smtClean="0">
                <a:solidFill>
                  <a:schemeClr val="accent1">
                    <a:lumMod val="20000"/>
                    <a:lumOff val="80000"/>
                  </a:schemeClr>
                </a:solidFill>
              </a:rPr>
              <a:t> 6 (=</a:t>
            </a:r>
            <a:r>
              <a:rPr lang="el-GR" sz="3200" dirty="0" smtClean="0">
                <a:solidFill>
                  <a:srgbClr val="00B0F0"/>
                </a:solidFill>
              </a:rPr>
              <a:t>3+3</a:t>
            </a:r>
            <a:r>
              <a:rPr lang="el-GR" sz="3200" dirty="0" smtClean="0">
                <a:solidFill>
                  <a:schemeClr val="accent1">
                    <a:lumMod val="20000"/>
                    <a:lumOff val="80000"/>
                  </a:schemeClr>
                </a:solidFill>
              </a:rPr>
              <a:t>) </a:t>
            </a:r>
            <a:br>
              <a:rPr lang="el-GR" sz="3200" dirty="0" smtClean="0">
                <a:solidFill>
                  <a:schemeClr val="accent1">
                    <a:lumMod val="20000"/>
                    <a:lumOff val="80000"/>
                  </a:schemeClr>
                </a:solidFill>
              </a:rPr>
            </a:br>
            <a:r>
              <a:rPr lang="el-GR" sz="3200" dirty="0" smtClean="0">
                <a:solidFill>
                  <a:schemeClr val="accent1">
                    <a:lumMod val="20000"/>
                    <a:lumOff val="80000"/>
                  </a:schemeClr>
                </a:solidFill>
              </a:rPr>
              <a:t>ή </a:t>
            </a:r>
            <a:r>
              <a:rPr lang="el-GR" sz="3200" dirty="0" smtClean="0">
                <a:solidFill>
                  <a:schemeClr val="accent1">
                    <a:lumMod val="20000"/>
                    <a:lumOff val="80000"/>
                  </a:schemeClr>
                </a:solidFill>
                <a:effectLst>
                  <a:outerShdw blurRad="38100" dist="38100" dir="2700000" algn="tl">
                    <a:srgbClr val="000000">
                      <a:alpha val="43137"/>
                    </a:srgbClr>
                  </a:outerShdw>
                </a:effectLst>
              </a:rPr>
              <a:t>7 </a:t>
            </a:r>
            <a:r>
              <a:rPr lang="el-GR" sz="3200" dirty="0" smtClean="0">
                <a:solidFill>
                  <a:schemeClr val="accent1">
                    <a:lumMod val="20000"/>
                    <a:lumOff val="80000"/>
                  </a:schemeClr>
                </a:solidFill>
              </a:rPr>
              <a:t>(=3+</a:t>
            </a:r>
            <a:r>
              <a:rPr lang="el-GR" sz="3200" dirty="0" smtClean="0">
                <a:solidFill>
                  <a:srgbClr val="FF0000"/>
                </a:solidFill>
              </a:rPr>
              <a:t>4</a:t>
            </a:r>
            <a:r>
              <a:rPr lang="en-US" sz="3200" dirty="0" smtClean="0">
                <a:solidFill>
                  <a:schemeClr val="accent1">
                    <a:lumMod val="20000"/>
                    <a:lumOff val="80000"/>
                  </a:schemeClr>
                </a:solidFill>
              </a:rPr>
              <a:t>;</a:t>
            </a:r>
            <a:r>
              <a:rPr lang="el-GR" sz="3200" dirty="0" smtClean="0">
                <a:solidFill>
                  <a:schemeClr val="accent1">
                    <a:lumMod val="20000"/>
                    <a:lumOff val="80000"/>
                  </a:schemeClr>
                </a:solidFill>
              </a:rPr>
              <a:t>)</a:t>
            </a:r>
            <a:endParaRPr lang="el-GR" sz="3200" dirty="0"/>
          </a:p>
        </p:txBody>
      </p:sp>
      <p:sp>
        <p:nvSpPr>
          <p:cNvPr id="4" name="Text Placeholder 3"/>
          <p:cNvSpPr>
            <a:spLocks noGrp="1"/>
          </p:cNvSpPr>
          <p:nvPr>
            <p:ph type="body" sz="half" idx="2"/>
          </p:nvPr>
        </p:nvSpPr>
        <p:spPr>
          <a:xfrm>
            <a:off x="214282" y="2285992"/>
            <a:ext cx="3857652" cy="4357718"/>
          </a:xfrm>
        </p:spPr>
        <p:txBody>
          <a:bodyPr>
            <a:normAutofit fontScale="92500" lnSpcReduction="20000"/>
          </a:bodyPr>
          <a:lstStyle/>
          <a:p>
            <a:r>
              <a:rPr lang="el-GR" sz="2000" dirty="0" smtClean="0">
                <a:solidFill>
                  <a:schemeClr val="bg2"/>
                </a:solidFill>
              </a:rPr>
              <a:t> </a:t>
            </a:r>
            <a:r>
              <a:rPr lang="el-GR" sz="2800" dirty="0" smtClean="0">
                <a:solidFill>
                  <a:schemeClr val="bg2"/>
                </a:solidFill>
              </a:rPr>
              <a:t>Μικροαδενικοί σχηματισμοί προτύπου 3 κυριαρχούν. Υποσημαινόμενη παρουσία ατελώς σχηματισμένων μικρών αδένων προτύπου  </a:t>
            </a:r>
            <a:r>
              <a:rPr lang="el-GR" sz="2800" dirty="0" smtClean="0">
                <a:solidFill>
                  <a:srgbClr val="FF0000"/>
                </a:solidFill>
              </a:rPr>
              <a:t>4</a:t>
            </a:r>
            <a:r>
              <a:rPr lang="el-GR" sz="2800" dirty="0" smtClean="0">
                <a:solidFill>
                  <a:schemeClr val="bg2"/>
                </a:solidFill>
              </a:rPr>
              <a:t>. Είναι όμως </a:t>
            </a:r>
            <a:r>
              <a:rPr lang="el-GR" sz="2800" b="1" spc="300" dirty="0" smtClean="0">
                <a:solidFill>
                  <a:schemeClr val="bg2"/>
                </a:solidFill>
              </a:rPr>
              <a:t> όλως παρακείμενοι </a:t>
            </a:r>
            <a:r>
              <a:rPr lang="el-GR" sz="2800" dirty="0" smtClean="0">
                <a:solidFill>
                  <a:schemeClr val="bg2"/>
                </a:solidFill>
              </a:rPr>
              <a:t> οι εν λόγω αδένες οπότε θα μπορούσαν να αποδοθούν σε τομή κατ’ εφαπτομένη.</a:t>
            </a:r>
            <a:endParaRPr lang="el-GR" sz="2800" dirty="0">
              <a:solidFill>
                <a:schemeClr val="bg2"/>
              </a:solidFill>
            </a:endParaRPr>
          </a:p>
        </p:txBody>
      </p:sp>
      <p:pic>
        <p:nvPicPr>
          <p:cNvPr id="5" name="Picture 2" descr="p49sc6"/>
          <p:cNvPicPr>
            <a:picLocks noGrp="1" noChangeAspect="1" noChangeArrowheads="1"/>
          </p:cNvPicPr>
          <p:nvPr>
            <p:ph idx="1"/>
          </p:nvPr>
        </p:nvPicPr>
        <p:blipFill>
          <a:blip r:embed="rId3" cstate="print"/>
          <a:srcRect/>
          <a:stretch>
            <a:fillRect/>
          </a:stretch>
        </p:blipFill>
        <p:spPr bwMode="auto">
          <a:xfrm rot="5400000">
            <a:off x="3133922" y="1295178"/>
            <a:ext cx="6305180" cy="4143404"/>
          </a:xfrm>
          <a:prstGeom prst="rect">
            <a:avLst/>
          </a:prstGeom>
          <a:noFill/>
          <a:ln w="9525">
            <a:noFill/>
            <a:miter lim="800000"/>
            <a:headEnd/>
            <a:tailEnd/>
          </a:ln>
        </p:spPr>
      </p:pic>
      <p:sp>
        <p:nvSpPr>
          <p:cNvPr id="6" name="Title 1"/>
          <p:cNvSpPr txBox="1">
            <a:spLocks/>
          </p:cNvSpPr>
          <p:nvPr/>
        </p:nvSpPr>
        <p:spPr>
          <a:xfrm>
            <a:off x="152400" y="785794"/>
            <a:ext cx="4214810" cy="192882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accent1">
                    <a:lumMod val="20000"/>
                    <a:lumOff val="80000"/>
                  </a:schemeClr>
                </a:solidFill>
                <a:effectLst/>
                <a:uLnTx/>
                <a:uFillTx/>
                <a:latin typeface="+mj-lt"/>
                <a:ea typeface="+mj-ea"/>
                <a:cs typeface="+mj-cs"/>
              </a:rPr>
              <a:t>Αθροιστικός</a:t>
            </a:r>
            <a:r>
              <a:rPr kumimoji="0" lang="el-GR" sz="3200" b="1" i="0" u="none" strike="noStrike" kern="1200" cap="none" spc="0" normalizeH="0" baseline="0" noProof="0" dirty="0" smtClean="0">
                <a:ln>
                  <a:noFill/>
                </a:ln>
                <a:solidFill>
                  <a:srgbClr val="FF0000"/>
                </a:solidFill>
                <a:effectLst/>
                <a:uLnTx/>
                <a:uFillTx/>
                <a:latin typeface="+mj-lt"/>
                <a:ea typeface="+mj-ea"/>
                <a:cs typeface="+mj-cs"/>
              </a:rPr>
              <a:t> </a:t>
            </a:r>
            <a:r>
              <a:rPr kumimoji="0" lang="el-GR" sz="3200" b="1" i="0" u="none" strike="noStrike" kern="1200" cap="none" spc="0" normalizeH="0" baseline="0" noProof="0" dirty="0" smtClean="0">
                <a:ln>
                  <a:noFill/>
                </a:ln>
                <a:solidFill>
                  <a:schemeClr val="accent1">
                    <a:lumMod val="20000"/>
                    <a:lumOff val="80000"/>
                  </a:schemeClr>
                </a:solidFill>
                <a:effectLst/>
                <a:uLnTx/>
                <a:uFillTx/>
                <a:latin typeface="+mj-lt"/>
                <a:ea typeface="+mj-ea"/>
                <a:cs typeface="+mj-cs"/>
              </a:rPr>
              <a:t>βαθμός κακοήθειας </a:t>
            </a:r>
            <a:r>
              <a:rPr kumimoji="0" lang="en-US" sz="3200" b="1" i="0" u="none" strike="noStrike" kern="1200" cap="none" spc="0" normalizeH="0" baseline="0" noProof="0" dirty="0" smtClean="0">
                <a:ln>
                  <a:noFill/>
                </a:ln>
                <a:solidFill>
                  <a:schemeClr val="accent1">
                    <a:lumMod val="20000"/>
                    <a:lumOff val="80000"/>
                  </a:schemeClr>
                </a:solidFill>
                <a:effectLst/>
                <a:uLnTx/>
                <a:uFillTx/>
                <a:latin typeface="+mj-lt"/>
                <a:ea typeface="+mj-ea"/>
                <a:cs typeface="+mj-cs"/>
              </a:rPr>
              <a:t> </a:t>
            </a:r>
            <a:r>
              <a:rPr kumimoji="0" lang="el-GR" sz="3200" b="1" i="0" u="none" strike="noStrike" kern="1200" cap="none" spc="0" normalizeH="0" baseline="0" noProof="0" dirty="0" smtClean="0">
                <a:ln>
                  <a:noFill/>
                </a:ln>
                <a:solidFill>
                  <a:schemeClr val="accent1">
                    <a:lumMod val="20000"/>
                    <a:lumOff val="80000"/>
                  </a:schemeClr>
                </a:solidFill>
                <a:effectLst/>
                <a:uLnTx/>
                <a:uFillTx/>
                <a:latin typeface="+mj-lt"/>
                <a:ea typeface="+mj-ea"/>
                <a:cs typeface="+mj-cs"/>
              </a:rPr>
              <a:t> 6 (=</a:t>
            </a:r>
            <a:r>
              <a:rPr kumimoji="0" lang="el-GR" sz="3200" b="1" i="0" u="none" strike="noStrike" kern="1200" cap="none" spc="0" normalizeH="0" baseline="0" noProof="0" dirty="0" smtClean="0">
                <a:ln>
                  <a:noFill/>
                </a:ln>
                <a:solidFill>
                  <a:srgbClr val="00B0F0"/>
                </a:solidFill>
                <a:effectLst/>
                <a:uLnTx/>
                <a:uFillTx/>
                <a:latin typeface="+mj-lt"/>
                <a:ea typeface="+mj-ea"/>
                <a:cs typeface="+mj-cs"/>
              </a:rPr>
              <a:t>3+3</a:t>
            </a:r>
            <a:r>
              <a:rPr kumimoji="0" lang="el-GR" sz="3200" b="1" i="0" u="none" strike="noStrike" kern="1200" cap="none" spc="0" normalizeH="0" baseline="0" noProof="0" dirty="0" smtClean="0">
                <a:ln>
                  <a:noFill/>
                </a:ln>
                <a:solidFill>
                  <a:schemeClr val="accent1">
                    <a:lumMod val="20000"/>
                    <a:lumOff val="80000"/>
                  </a:schemeClr>
                </a:solidFill>
                <a:effectLst/>
                <a:uLnTx/>
                <a:uFillTx/>
                <a:latin typeface="+mj-lt"/>
                <a:ea typeface="+mj-ea"/>
                <a:cs typeface="+mj-cs"/>
              </a:rPr>
              <a:t>) </a:t>
            </a:r>
            <a:br>
              <a:rPr kumimoji="0" lang="el-GR" sz="3200" b="1" i="0" u="none" strike="noStrike" kern="1200" cap="none" spc="0" normalizeH="0" baseline="0" noProof="0" dirty="0" smtClean="0">
                <a:ln>
                  <a:noFill/>
                </a:ln>
                <a:solidFill>
                  <a:schemeClr val="accent1">
                    <a:lumMod val="20000"/>
                    <a:lumOff val="80000"/>
                  </a:schemeClr>
                </a:solidFill>
                <a:effectLst/>
                <a:uLnTx/>
                <a:uFillTx/>
                <a:latin typeface="+mj-lt"/>
                <a:ea typeface="+mj-ea"/>
                <a:cs typeface="+mj-cs"/>
              </a:rPr>
            </a:br>
            <a:endParaRPr kumimoji="0" lang="el-GR" sz="32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uild="p"/>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4282" y="2000240"/>
            <a:ext cx="3857652" cy="4857760"/>
          </a:xfrm>
        </p:spPr>
        <p:txBody>
          <a:bodyPr>
            <a:normAutofit fontScale="85000" lnSpcReduction="20000"/>
          </a:bodyPr>
          <a:lstStyle/>
          <a:p>
            <a:r>
              <a:rPr lang="el-GR" sz="3200" dirty="0" smtClean="0">
                <a:solidFill>
                  <a:schemeClr val="bg2"/>
                </a:solidFill>
              </a:rPr>
              <a:t>Εδώ </a:t>
            </a:r>
            <a:r>
              <a:rPr lang="el-GR" sz="3200" b="1" spc="300" dirty="0" smtClean="0">
                <a:solidFill>
                  <a:srgbClr val="FF0000"/>
                </a:solidFill>
              </a:rPr>
              <a:t>αρκετοί</a:t>
            </a:r>
            <a:r>
              <a:rPr lang="el-GR" sz="3200" dirty="0" smtClean="0">
                <a:solidFill>
                  <a:schemeClr val="bg2"/>
                </a:solidFill>
              </a:rPr>
              <a:t> οι αδένες με κακοσχηματισμένους ή και καθόλου αυλούς και μάλιστα οι περισσότεροι από αυτούς τους αδένες διακρίνονται ως  κακοσχηματισμένοι ήδη </a:t>
            </a:r>
            <a:r>
              <a:rPr lang="el-GR" sz="3200" u="sng" dirty="0" smtClean="0">
                <a:solidFill>
                  <a:schemeClr val="bg2"/>
                </a:solidFill>
                <a:effectLst>
                  <a:outerShdw blurRad="38100" dist="38100" dir="2700000" algn="tl">
                    <a:srgbClr val="000000">
                      <a:alpha val="43137"/>
                    </a:srgbClr>
                  </a:outerShdw>
                </a:effectLst>
              </a:rPr>
              <a:t>από τη μικρή μεγέθυνση </a:t>
            </a:r>
            <a:r>
              <a:rPr lang="el-GR" sz="3200" dirty="0" smtClean="0">
                <a:solidFill>
                  <a:schemeClr val="bg2"/>
                </a:solidFill>
                <a:effectLst>
                  <a:outerShdw blurRad="38100" dist="38100" dir="2700000" algn="tl">
                    <a:srgbClr val="000000">
                      <a:alpha val="43137"/>
                    </a:srgbClr>
                  </a:outerShdw>
                </a:effectLst>
              </a:rPr>
              <a:t> </a:t>
            </a:r>
            <a:r>
              <a:rPr lang="el-GR" sz="3200" dirty="0" smtClean="0">
                <a:solidFill>
                  <a:schemeClr val="bg2"/>
                </a:solidFill>
              </a:rPr>
              <a:t>και</a:t>
            </a:r>
            <a:r>
              <a:rPr lang="el-GR" sz="3200" u="sng" dirty="0" smtClean="0">
                <a:solidFill>
                  <a:schemeClr val="bg2"/>
                </a:solidFill>
              </a:rPr>
              <a:t> βρίσκονται </a:t>
            </a:r>
            <a:r>
              <a:rPr lang="el-GR" sz="3200" u="sng" dirty="0" smtClean="0">
                <a:solidFill>
                  <a:srgbClr val="FF0000"/>
                </a:solidFill>
              </a:rPr>
              <a:t>σε ικανή απόσταση από τους καλοσχηματισμένους καρκινικούς αδένες με τους οποίους εστιακά αναμειγνύονται</a:t>
            </a:r>
            <a:r>
              <a:rPr lang="el-GR" sz="3200" dirty="0" smtClean="0">
                <a:solidFill>
                  <a:schemeClr val="bg2"/>
                </a:solidFill>
              </a:rPr>
              <a:t>.</a:t>
            </a:r>
            <a:endParaRPr lang="el-GR" sz="3200" dirty="0">
              <a:solidFill>
                <a:schemeClr val="bg2"/>
              </a:solidFill>
            </a:endParaRPr>
          </a:p>
        </p:txBody>
      </p:sp>
      <p:pic>
        <p:nvPicPr>
          <p:cNvPr id="5" name="Picture 2" descr="p50sc7"/>
          <p:cNvPicPr>
            <a:picLocks noGrp="1" noChangeAspect="1" noChangeArrowheads="1"/>
          </p:cNvPicPr>
          <p:nvPr>
            <p:ph idx="1"/>
          </p:nvPr>
        </p:nvPicPr>
        <p:blipFill>
          <a:blip r:embed="rId2" cstate="print"/>
          <a:srcRect/>
          <a:stretch>
            <a:fillRect/>
          </a:stretch>
        </p:blipFill>
        <p:spPr bwMode="auto">
          <a:xfrm rot="5400000">
            <a:off x="3381701" y="1261712"/>
            <a:ext cx="6238249" cy="4429156"/>
          </a:xfrm>
          <a:prstGeom prst="rect">
            <a:avLst/>
          </a:prstGeom>
          <a:noFill/>
          <a:ln w="9525">
            <a:noFill/>
            <a:miter lim="800000"/>
            <a:headEnd/>
            <a:tailEnd/>
          </a:ln>
        </p:spPr>
      </p:pic>
      <p:sp>
        <p:nvSpPr>
          <p:cNvPr id="6" name="Title 1"/>
          <p:cNvSpPr>
            <a:spLocks noGrp="1"/>
          </p:cNvSpPr>
          <p:nvPr>
            <p:ph type="title"/>
          </p:nvPr>
        </p:nvSpPr>
        <p:spPr>
          <a:xfrm>
            <a:off x="0" y="273050"/>
            <a:ext cx="4286248" cy="1584314"/>
          </a:xfrm>
        </p:spPr>
        <p:txBody>
          <a:bodyPr>
            <a:noAutofit/>
          </a:bodyPr>
          <a:lstStyle/>
          <a:p>
            <a:pPr algn="ctr"/>
            <a:r>
              <a:rPr lang="el-GR" sz="3600" dirty="0" smtClean="0">
                <a:solidFill>
                  <a:schemeClr val="accent1">
                    <a:lumMod val="20000"/>
                    <a:lumOff val="80000"/>
                  </a:schemeClr>
                </a:solidFill>
              </a:rPr>
              <a:t>Αθροιστικός βαθμός κακοήθειας </a:t>
            </a:r>
            <a:r>
              <a:rPr lang="en-US" sz="3600" dirty="0" smtClean="0">
                <a:solidFill>
                  <a:schemeClr val="accent1">
                    <a:lumMod val="20000"/>
                    <a:lumOff val="80000"/>
                  </a:schemeClr>
                </a:solidFill>
              </a:rPr>
              <a:t> </a:t>
            </a:r>
            <a:r>
              <a:rPr lang="el-GR" sz="3600" dirty="0" smtClean="0">
                <a:solidFill>
                  <a:schemeClr val="accent1">
                    <a:lumMod val="20000"/>
                    <a:lumOff val="80000"/>
                  </a:schemeClr>
                </a:solidFill>
              </a:rPr>
              <a:t>  </a:t>
            </a:r>
            <a:r>
              <a:rPr lang="el-GR" sz="3600" dirty="0" smtClean="0">
                <a:solidFill>
                  <a:schemeClr val="accent1">
                    <a:lumMod val="20000"/>
                    <a:lumOff val="80000"/>
                  </a:schemeClr>
                </a:solidFill>
                <a:effectLst>
                  <a:outerShdw blurRad="38100" dist="38100" dir="2700000" algn="tl">
                    <a:srgbClr val="000000">
                      <a:alpha val="43137"/>
                    </a:srgbClr>
                  </a:outerShdw>
                </a:effectLst>
              </a:rPr>
              <a:t>7 </a:t>
            </a:r>
            <a:r>
              <a:rPr lang="el-GR" sz="3600" dirty="0" smtClean="0">
                <a:solidFill>
                  <a:schemeClr val="accent1">
                    <a:lumMod val="20000"/>
                    <a:lumOff val="80000"/>
                  </a:schemeClr>
                </a:solidFill>
              </a:rPr>
              <a:t>(=</a:t>
            </a:r>
            <a:r>
              <a:rPr lang="el-GR" sz="3600" dirty="0" smtClean="0">
                <a:solidFill>
                  <a:srgbClr val="00B0F0"/>
                </a:solidFill>
              </a:rPr>
              <a:t>3</a:t>
            </a:r>
            <a:r>
              <a:rPr lang="el-GR" sz="3600" dirty="0" smtClean="0">
                <a:solidFill>
                  <a:schemeClr val="accent1">
                    <a:lumMod val="20000"/>
                    <a:lumOff val="80000"/>
                  </a:schemeClr>
                </a:solidFill>
              </a:rPr>
              <a:t>+</a:t>
            </a:r>
            <a:r>
              <a:rPr lang="el-GR" sz="3600" dirty="0" smtClean="0">
                <a:solidFill>
                  <a:srgbClr val="FF0000"/>
                </a:solidFill>
              </a:rPr>
              <a:t>4</a:t>
            </a:r>
            <a:r>
              <a:rPr lang="el-GR" sz="3600" dirty="0" smtClean="0">
                <a:solidFill>
                  <a:schemeClr val="accent1">
                    <a:lumMod val="20000"/>
                    <a:lumOff val="80000"/>
                  </a:schemeClr>
                </a:solidFill>
              </a:rPr>
              <a:t>)</a:t>
            </a:r>
            <a:endParaRPr lang="el-GR" sz="3600" dirty="0"/>
          </a:p>
        </p:txBody>
      </p:sp>
      <p:sp>
        <p:nvSpPr>
          <p:cNvPr id="7" name="Title 1"/>
          <p:cNvSpPr txBox="1">
            <a:spLocks/>
          </p:cNvSpPr>
          <p:nvPr/>
        </p:nvSpPr>
        <p:spPr>
          <a:xfrm>
            <a:off x="0" y="0"/>
            <a:ext cx="4214810" cy="2071678"/>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1214422"/>
            <a:ext cx="4071934" cy="5643578"/>
          </a:xfrm>
        </p:spPr>
        <p:txBody>
          <a:bodyPr>
            <a:normAutofit fontScale="92500" lnSpcReduction="20000"/>
          </a:bodyPr>
          <a:lstStyle/>
          <a:p>
            <a:r>
              <a:rPr lang="el-GR" sz="2000" dirty="0" smtClean="0">
                <a:solidFill>
                  <a:schemeClr val="bg2"/>
                </a:solidFill>
              </a:rPr>
              <a:t>Στην εικονιζόμενη μικρή εστία καρκίνου,  κυριαρχεί το πρότυπο </a:t>
            </a:r>
            <a:r>
              <a:rPr lang="el-GR" sz="2000" dirty="0" smtClean="0">
                <a:solidFill>
                  <a:srgbClr val="FF0000"/>
                </a:solidFill>
              </a:rPr>
              <a:t>4</a:t>
            </a:r>
            <a:r>
              <a:rPr lang="el-GR" sz="2000" dirty="0" smtClean="0">
                <a:solidFill>
                  <a:schemeClr val="bg2"/>
                </a:solidFill>
              </a:rPr>
              <a:t> με τους κακοσχηματισμένους αδένες του ∙ παρόλα αυτά, διακρίνονται κάποιοι μεμονωμένοι, καλοσχηματισμένοι καρκινικοί αδένες οι οποίοι πιθανότατα θα καταλαμβάνουν ικανή έκταση και στο εγχειρητικό παρασκεύασμα της προστατεκτομής που θα ακολουθήσει,  οπότε  αναφέρουμε το 3 ως δευτερεύον πρότυπο στην παρούσα εστία.</a:t>
            </a:r>
          </a:p>
          <a:p>
            <a:r>
              <a:rPr lang="el-GR" sz="2000" dirty="0" smtClean="0">
                <a:solidFill>
                  <a:schemeClr val="bg2"/>
                </a:solidFill>
              </a:rPr>
              <a:t>Στην  υποθετική περίπτωση που στο υλικό της βιοψίας διά βελόνης ανευρισκόταν εκτεταμένο καρκίνωμα με πρότυπο </a:t>
            </a:r>
            <a:r>
              <a:rPr lang="el-GR" sz="2000" dirty="0" smtClean="0">
                <a:solidFill>
                  <a:srgbClr val="FF0000"/>
                </a:solidFill>
              </a:rPr>
              <a:t>4</a:t>
            </a:r>
            <a:r>
              <a:rPr lang="el-GR" sz="2000" dirty="0" smtClean="0">
                <a:solidFill>
                  <a:schemeClr val="bg2"/>
                </a:solidFill>
              </a:rPr>
              <a:t> σε &gt; 95% της έκτασής του,  με μόνο σπάνιους μεμονωμένους αδένες προτύπου 3,  τότε το άθροισμα θα έπρεπε να υπολογισθεί στο 8 (=</a:t>
            </a:r>
            <a:r>
              <a:rPr lang="el-GR" sz="2000" dirty="0" smtClean="0">
                <a:solidFill>
                  <a:srgbClr val="FF0000"/>
                </a:solidFill>
              </a:rPr>
              <a:t>4</a:t>
            </a:r>
            <a:r>
              <a:rPr lang="el-GR" sz="2000" dirty="0" smtClean="0">
                <a:solidFill>
                  <a:schemeClr val="bg2"/>
                </a:solidFill>
              </a:rPr>
              <a:t>+</a:t>
            </a:r>
            <a:r>
              <a:rPr lang="el-GR" sz="2000" dirty="0" smtClean="0">
                <a:solidFill>
                  <a:srgbClr val="FF0000"/>
                </a:solidFill>
              </a:rPr>
              <a:t>4</a:t>
            </a:r>
            <a:r>
              <a:rPr lang="el-GR" sz="2000" dirty="0" smtClean="0">
                <a:solidFill>
                  <a:schemeClr val="bg2"/>
                </a:solidFill>
              </a:rPr>
              <a:t>), καθώς το δευτερεύον πρότυπο οφείλει να καταλαμβάνει τουλάχιστον το 5% της έκτασης του καρκινικού ιστού.</a:t>
            </a:r>
            <a:endParaRPr lang="el-GR" sz="2000" dirty="0">
              <a:solidFill>
                <a:schemeClr val="bg2"/>
              </a:solidFill>
            </a:endParaRPr>
          </a:p>
        </p:txBody>
      </p:sp>
      <p:pic>
        <p:nvPicPr>
          <p:cNvPr id="5" name="Picture 2" descr="p51sc7"/>
          <p:cNvPicPr>
            <a:picLocks noGrp="1" noChangeAspect="1" noChangeArrowheads="1"/>
          </p:cNvPicPr>
          <p:nvPr>
            <p:ph idx="1"/>
          </p:nvPr>
        </p:nvPicPr>
        <p:blipFill>
          <a:blip r:embed="rId3" cstate="print"/>
          <a:srcRect/>
          <a:stretch>
            <a:fillRect/>
          </a:stretch>
        </p:blipFill>
        <p:spPr bwMode="auto">
          <a:xfrm rot="5400000">
            <a:off x="3295674" y="1204865"/>
            <a:ext cx="6338865" cy="4500594"/>
          </a:xfrm>
          <a:prstGeom prst="rect">
            <a:avLst/>
          </a:prstGeom>
          <a:noFill/>
          <a:ln w="9525">
            <a:noFill/>
            <a:miter lim="800000"/>
            <a:headEnd/>
            <a:tailEnd/>
          </a:ln>
        </p:spPr>
      </p:pic>
      <p:sp>
        <p:nvSpPr>
          <p:cNvPr id="6" name="Title 1"/>
          <p:cNvSpPr>
            <a:spLocks noGrp="1"/>
          </p:cNvSpPr>
          <p:nvPr>
            <p:ph type="title"/>
          </p:nvPr>
        </p:nvSpPr>
        <p:spPr>
          <a:xfrm>
            <a:off x="0" y="0"/>
            <a:ext cx="4143372" cy="1071546"/>
          </a:xfrm>
        </p:spPr>
        <p:txBody>
          <a:bodyPr>
            <a:normAutofit/>
          </a:bodyPr>
          <a:lstStyle/>
          <a:p>
            <a:pPr algn="ctr"/>
            <a:r>
              <a:rPr lang="el-GR" sz="3200" dirty="0" smtClean="0">
                <a:solidFill>
                  <a:schemeClr val="accent1">
                    <a:lumMod val="20000"/>
                    <a:lumOff val="80000"/>
                  </a:schemeClr>
                </a:solidFill>
              </a:rPr>
              <a:t>Αθροιστικός βαθμός κακοήθειας </a:t>
            </a:r>
            <a:r>
              <a:rPr lang="en-US" sz="3200" dirty="0" smtClean="0">
                <a:solidFill>
                  <a:schemeClr val="accent1">
                    <a:lumMod val="20000"/>
                    <a:lumOff val="80000"/>
                  </a:schemeClr>
                </a:solidFill>
              </a:rPr>
              <a:t> </a:t>
            </a:r>
            <a:r>
              <a:rPr lang="el-GR" sz="3200" dirty="0" smtClean="0">
                <a:solidFill>
                  <a:schemeClr val="accent1">
                    <a:lumMod val="20000"/>
                    <a:lumOff val="80000"/>
                  </a:schemeClr>
                </a:solidFill>
              </a:rPr>
              <a:t>  </a:t>
            </a:r>
            <a:r>
              <a:rPr lang="el-GR" sz="3200" dirty="0" smtClean="0">
                <a:solidFill>
                  <a:schemeClr val="accent1">
                    <a:lumMod val="20000"/>
                    <a:lumOff val="80000"/>
                  </a:schemeClr>
                </a:solidFill>
                <a:effectLst>
                  <a:outerShdw blurRad="38100" dist="38100" dir="2700000" algn="tl">
                    <a:srgbClr val="000000">
                      <a:alpha val="43137"/>
                    </a:srgbClr>
                  </a:outerShdw>
                </a:effectLst>
              </a:rPr>
              <a:t>7 </a:t>
            </a:r>
            <a:r>
              <a:rPr lang="el-GR" sz="3200" dirty="0" smtClean="0">
                <a:solidFill>
                  <a:schemeClr val="accent1">
                    <a:lumMod val="20000"/>
                    <a:lumOff val="80000"/>
                  </a:schemeClr>
                </a:solidFill>
              </a:rPr>
              <a:t>(=</a:t>
            </a:r>
            <a:r>
              <a:rPr lang="el-GR" sz="3200" dirty="0" smtClean="0">
                <a:solidFill>
                  <a:srgbClr val="FF0000"/>
                </a:solidFill>
              </a:rPr>
              <a:t>4</a:t>
            </a:r>
            <a:r>
              <a:rPr lang="el-GR" sz="3200" dirty="0" smtClean="0">
                <a:solidFill>
                  <a:schemeClr val="accent1">
                    <a:lumMod val="20000"/>
                    <a:lumOff val="80000"/>
                  </a:schemeClr>
                </a:solidFill>
              </a:rPr>
              <a:t>+</a:t>
            </a:r>
            <a:r>
              <a:rPr lang="el-GR" sz="3200" dirty="0" smtClean="0">
                <a:solidFill>
                  <a:srgbClr val="00B0F0"/>
                </a:solidFill>
              </a:rPr>
              <a:t>3</a:t>
            </a:r>
            <a:r>
              <a:rPr lang="el-GR" sz="3200" dirty="0" smtClean="0">
                <a:solidFill>
                  <a:schemeClr val="accent1">
                    <a:lumMod val="20000"/>
                    <a:lumOff val="80000"/>
                  </a:schemeClr>
                </a:solidFill>
              </a:rPr>
              <a:t>)</a:t>
            </a:r>
            <a:endParaRPr lang="el-G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48680"/>
            <a:ext cx="9144000" cy="868958"/>
          </a:xfrm>
        </p:spPr>
        <p:txBody>
          <a:bodyPr>
            <a:normAutofit fontScale="90000"/>
          </a:bodyPr>
          <a:lstStyle/>
          <a:p>
            <a:r>
              <a:rPr lang="el-GR" sz="3600" dirty="0" smtClean="0">
                <a:solidFill>
                  <a:schemeClr val="bg1"/>
                </a:solidFill>
              </a:rPr>
              <a:t>Αθροιστικός βαθμός κακοήθειας</a:t>
            </a:r>
            <a:br>
              <a:rPr lang="el-GR" sz="3600" dirty="0" smtClean="0">
                <a:solidFill>
                  <a:schemeClr val="bg1"/>
                </a:solidFill>
              </a:rPr>
            </a:br>
            <a:r>
              <a:rPr lang="el-GR" sz="3600" dirty="0" smtClean="0">
                <a:solidFill>
                  <a:srgbClr val="FF0000"/>
                </a:solidFill>
              </a:rPr>
              <a:t>4</a:t>
            </a:r>
            <a:r>
              <a:rPr lang="el-GR" sz="3600" dirty="0" smtClean="0">
                <a:solidFill>
                  <a:schemeClr val="bg1"/>
                </a:solidFill>
              </a:rPr>
              <a:t>+</a:t>
            </a:r>
            <a:r>
              <a:rPr lang="el-GR" sz="3600" dirty="0" smtClean="0">
                <a:solidFill>
                  <a:srgbClr val="FFFF00"/>
                </a:solidFill>
              </a:rPr>
              <a:t>5</a:t>
            </a:r>
            <a:r>
              <a:rPr lang="el-GR" sz="3600" dirty="0" smtClean="0">
                <a:solidFill>
                  <a:schemeClr val="bg1"/>
                </a:solidFill>
              </a:rPr>
              <a:t>=9. </a:t>
            </a:r>
            <a:br>
              <a:rPr lang="el-GR" sz="3600" dirty="0" smtClean="0">
                <a:solidFill>
                  <a:schemeClr val="bg1"/>
                </a:solidFill>
              </a:rPr>
            </a:br>
            <a:r>
              <a:rPr lang="el-GR" sz="3600" dirty="0" smtClean="0">
                <a:solidFill>
                  <a:schemeClr val="bg1"/>
                </a:solidFill>
              </a:rPr>
              <a:t>Καρκινικά κύτταρα, μεμονωμένα και σε χορδές.</a:t>
            </a:r>
            <a:br>
              <a:rPr lang="el-GR" sz="3600" dirty="0" smtClean="0">
                <a:solidFill>
                  <a:schemeClr val="bg1"/>
                </a:solidFill>
              </a:rPr>
            </a:br>
            <a:endParaRPr lang="el-GR" dirty="0">
              <a:solidFill>
                <a:schemeClr val="bg1"/>
              </a:solidFill>
            </a:endParaRPr>
          </a:p>
        </p:txBody>
      </p:sp>
      <p:pic>
        <p:nvPicPr>
          <p:cNvPr id="75778" name="Picture 2" descr="E:\figures\640x480\1100\1170.jpg"/>
          <p:cNvPicPr>
            <a:picLocks noChangeAspect="1" noChangeArrowheads="1"/>
          </p:cNvPicPr>
          <p:nvPr/>
        </p:nvPicPr>
        <p:blipFill>
          <a:blip r:embed="rId2" cstate="print"/>
          <a:srcRect/>
          <a:stretch>
            <a:fillRect/>
          </a:stretch>
        </p:blipFill>
        <p:spPr bwMode="auto">
          <a:xfrm rot="5400000">
            <a:off x="-192530" y="2072849"/>
            <a:ext cx="5280587" cy="3960440"/>
          </a:xfrm>
          <a:prstGeom prst="rect">
            <a:avLst/>
          </a:prstGeom>
          <a:noFill/>
        </p:spPr>
      </p:pic>
      <p:pic>
        <p:nvPicPr>
          <p:cNvPr id="75779" name="Picture 3" descr="E:\figures\640x480\1100\1171.jpg"/>
          <p:cNvPicPr>
            <a:picLocks noChangeAspect="1" noChangeArrowheads="1"/>
          </p:cNvPicPr>
          <p:nvPr/>
        </p:nvPicPr>
        <p:blipFill>
          <a:blip r:embed="rId3" cstate="print"/>
          <a:srcRect/>
          <a:stretch>
            <a:fillRect/>
          </a:stretch>
        </p:blipFill>
        <p:spPr bwMode="auto">
          <a:xfrm rot="5400000">
            <a:off x="4055943" y="2072849"/>
            <a:ext cx="5280586" cy="39604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chemeClr val="bg1"/>
                </a:solidFill>
              </a:rPr>
              <a:t>Αθροιστικός βαθμός κακοήθειας </a:t>
            </a:r>
            <a:r>
              <a:rPr lang="el-GR" dirty="0" smtClean="0">
                <a:solidFill>
                  <a:srgbClr val="FFFF00"/>
                </a:solidFill>
              </a:rPr>
              <a:t>5</a:t>
            </a:r>
            <a:r>
              <a:rPr lang="el-GR" dirty="0" smtClean="0">
                <a:solidFill>
                  <a:schemeClr val="bg1"/>
                </a:solidFill>
              </a:rPr>
              <a:t>+</a:t>
            </a:r>
            <a:r>
              <a:rPr lang="el-GR" dirty="0" smtClean="0">
                <a:solidFill>
                  <a:srgbClr val="FF0000"/>
                </a:solidFill>
              </a:rPr>
              <a:t>4</a:t>
            </a:r>
            <a:r>
              <a:rPr lang="el-GR" dirty="0" smtClean="0">
                <a:solidFill>
                  <a:schemeClr val="bg1"/>
                </a:solidFill>
              </a:rPr>
              <a:t>=9</a:t>
            </a:r>
            <a:endParaRPr lang="el-GR" dirty="0">
              <a:solidFill>
                <a:schemeClr val="bg1"/>
              </a:solidFill>
            </a:endParaRPr>
          </a:p>
        </p:txBody>
      </p:sp>
      <p:pic>
        <p:nvPicPr>
          <p:cNvPr id="82946" name="Picture 2" descr="E:\figures\640x480\1100\1185.jpg"/>
          <p:cNvPicPr>
            <a:picLocks noChangeAspect="1" noChangeArrowheads="1"/>
          </p:cNvPicPr>
          <p:nvPr/>
        </p:nvPicPr>
        <p:blipFill>
          <a:blip r:embed="rId3" cstate="print"/>
          <a:srcRect/>
          <a:stretch>
            <a:fillRect/>
          </a:stretch>
        </p:blipFill>
        <p:spPr bwMode="auto">
          <a:xfrm rot="5400000">
            <a:off x="-336546" y="2072849"/>
            <a:ext cx="5280587" cy="3960440"/>
          </a:xfrm>
          <a:prstGeom prst="rect">
            <a:avLst/>
          </a:prstGeom>
          <a:noFill/>
        </p:spPr>
      </p:pic>
      <p:pic>
        <p:nvPicPr>
          <p:cNvPr id="82947" name="Picture 3" descr="E:\figures\640x480\1100\1186.jpg"/>
          <p:cNvPicPr>
            <a:picLocks noChangeAspect="1" noChangeArrowheads="1"/>
          </p:cNvPicPr>
          <p:nvPr/>
        </p:nvPicPr>
        <p:blipFill>
          <a:blip r:embed="rId4" cstate="print"/>
          <a:srcRect/>
          <a:stretch>
            <a:fillRect/>
          </a:stretch>
        </p:blipFill>
        <p:spPr bwMode="auto">
          <a:xfrm rot="5400000">
            <a:off x="4199958" y="2072850"/>
            <a:ext cx="5280587" cy="39604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P01g1"/>
          <p:cNvPicPr>
            <a:picLocks noGrp="1" noChangeAspect="1" noChangeArrowheads="1"/>
          </p:cNvPicPr>
          <p:nvPr>
            <p:ph idx="1"/>
          </p:nvPr>
        </p:nvPicPr>
        <p:blipFill>
          <a:blip r:embed="rId3" cstate="print"/>
          <a:srcRect r="4050"/>
          <a:stretch>
            <a:fillRect/>
          </a:stretch>
        </p:blipFill>
        <p:spPr>
          <a:xfrm rot="5400000">
            <a:off x="3022186" y="692557"/>
            <a:ext cx="6858002" cy="5472887"/>
          </a:xfrm>
          <a:noFill/>
        </p:spPr>
      </p:pic>
      <p:sp>
        <p:nvSpPr>
          <p:cNvPr id="6" name="Title 1"/>
          <p:cNvSpPr>
            <a:spLocks noGrp="1"/>
          </p:cNvSpPr>
          <p:nvPr>
            <p:ph type="title"/>
          </p:nvPr>
        </p:nvSpPr>
        <p:spPr>
          <a:xfrm>
            <a:off x="3779912" y="0"/>
            <a:ext cx="5364088" cy="980728"/>
          </a:xfrm>
        </p:spPr>
        <p:txBody>
          <a:bodyPr>
            <a:normAutofit/>
          </a:bodyPr>
          <a:lstStyle/>
          <a:p>
            <a:pPr algn="ctr">
              <a:defRPr/>
            </a:pPr>
            <a:r>
              <a:rPr lang="el-GR" sz="1600" u="sng" dirty="0" smtClean="0">
                <a:solidFill>
                  <a:srgbClr val="0070C0"/>
                </a:solidFill>
                <a:effectLst>
                  <a:outerShdw blurRad="38100" dist="38100" dir="2700000" algn="tl">
                    <a:srgbClr val="000000">
                      <a:alpha val="43137"/>
                    </a:srgbClr>
                  </a:outerShdw>
                </a:effectLst>
              </a:rPr>
              <a:t>Αθροιστικός βαθμός κακοήθειας  1+2=3 (με βάση το παλαιό σύστημα) σε χειρουργικό υλικό.</a:t>
            </a:r>
            <a:endParaRPr lang="el-GR" sz="1600" u="sng" dirty="0">
              <a:solidFill>
                <a:srgbClr val="0070C0"/>
              </a:solidFill>
              <a:effectLst>
                <a:outerShdw blurRad="38100" dist="38100" dir="2700000" algn="tl">
                  <a:srgbClr val="000000">
                    <a:alpha val="43137"/>
                  </a:srgbClr>
                </a:outerShdw>
              </a:effectLst>
            </a:endParaRPr>
          </a:p>
        </p:txBody>
      </p:sp>
      <p:sp>
        <p:nvSpPr>
          <p:cNvPr id="7" name="Text Placeholder 3"/>
          <p:cNvSpPr>
            <a:spLocks noGrp="1"/>
          </p:cNvSpPr>
          <p:nvPr>
            <p:ph type="body" sz="half" idx="2"/>
          </p:nvPr>
        </p:nvSpPr>
        <p:spPr>
          <a:xfrm>
            <a:off x="0" y="0"/>
            <a:ext cx="3714744" cy="6858000"/>
          </a:xfrm>
        </p:spPr>
        <p:txBody>
          <a:bodyPr>
            <a:noAutofit/>
          </a:bodyPr>
          <a:lstStyle/>
          <a:p>
            <a:pPr algn="just">
              <a:defRPr/>
            </a:pPr>
            <a:r>
              <a:rPr lang="el-GR" sz="1600" b="1" dirty="0" smtClean="0">
                <a:solidFill>
                  <a:schemeClr val="accent6">
                    <a:lumMod val="20000"/>
                    <a:lumOff val="80000"/>
                  </a:schemeClr>
                </a:solidFill>
                <a:effectLst>
                  <a:outerShdw blurRad="38100" dist="38100" dir="2700000" algn="tl">
                    <a:srgbClr val="000000">
                      <a:alpha val="43137"/>
                    </a:srgbClr>
                  </a:outerShdw>
                </a:effectLst>
              </a:rPr>
              <a:t>Καλά αφοριζόμενο, συμπαγές στρογγυλό  οζίο,</a:t>
            </a:r>
            <a:r>
              <a:rPr lang="el-GR" sz="1600" dirty="0" smtClean="0">
                <a:solidFill>
                  <a:schemeClr val="accent6">
                    <a:lumMod val="20000"/>
                    <a:lumOff val="80000"/>
                  </a:schemeClr>
                </a:solidFill>
                <a:effectLst>
                  <a:outerShdw blurRad="38100" dist="38100" dir="2700000" algn="tl">
                    <a:srgbClr val="000000">
                      <a:alpha val="43137"/>
                    </a:srgbClr>
                  </a:outerShdw>
                </a:effectLst>
              </a:rPr>
              <a:t>  αποτελούμενο από </a:t>
            </a:r>
            <a:r>
              <a:rPr lang="el-GR" sz="1600" b="1" dirty="0" smtClean="0">
                <a:solidFill>
                  <a:schemeClr val="accent6">
                    <a:lumMod val="20000"/>
                    <a:lumOff val="80000"/>
                  </a:schemeClr>
                </a:solidFill>
                <a:effectLst>
                  <a:outerShdw blurRad="38100" dist="38100" dir="2700000" algn="tl">
                    <a:srgbClr val="000000">
                      <a:alpha val="43137"/>
                    </a:srgbClr>
                  </a:outerShdw>
                </a:effectLst>
              </a:rPr>
              <a:t>στενά διατασσόμενους, καλοσχηματισμένους, </a:t>
            </a:r>
            <a:r>
              <a:rPr lang="el-GR" sz="1600" dirty="0" smtClean="0">
                <a:solidFill>
                  <a:schemeClr val="accent6">
                    <a:lumMod val="20000"/>
                    <a:lumOff val="80000"/>
                  </a:schemeClr>
                </a:solidFill>
                <a:effectLst>
                  <a:outerShdw blurRad="38100" dist="38100" dir="2700000" algn="tl">
                    <a:srgbClr val="000000">
                      <a:alpha val="43137"/>
                    </a:srgbClr>
                  </a:outerShdw>
                </a:effectLst>
              </a:rPr>
              <a:t>στρογγυλούς ή ωοειδείς αδένες, εν γένει παρόμοιου σχήματος και μεγέθους , </a:t>
            </a:r>
            <a:r>
              <a:rPr lang="el-GR" sz="1600" i="1" spc="600" dirty="0" smtClean="0">
                <a:solidFill>
                  <a:schemeClr val="accent6">
                    <a:lumMod val="20000"/>
                    <a:lumOff val="80000"/>
                  </a:schemeClr>
                </a:solidFill>
                <a:effectLst>
                  <a:outerShdw blurRad="38100" dist="38100" dir="2700000" algn="tl">
                    <a:srgbClr val="000000">
                      <a:alpha val="43137"/>
                    </a:srgbClr>
                  </a:outerShdw>
                </a:effectLst>
              </a:rPr>
              <a:t>μεγαλύτερου</a:t>
            </a:r>
            <a:r>
              <a:rPr lang="el-GR" sz="1600" dirty="0" smtClean="0">
                <a:solidFill>
                  <a:schemeClr val="accent6">
                    <a:lumMod val="20000"/>
                    <a:lumOff val="80000"/>
                  </a:schemeClr>
                </a:solidFill>
                <a:effectLst>
                  <a:outerShdw blurRad="38100" dist="38100" dir="2700000" algn="tl">
                    <a:srgbClr val="000000">
                      <a:alpha val="43137"/>
                    </a:srgbClr>
                  </a:outerShdw>
                </a:effectLst>
              </a:rPr>
              <a:t>  συγκριτικά με το μέγεθος </a:t>
            </a:r>
            <a:r>
              <a:rPr lang="el-GR" sz="1600" i="1" dirty="0" smtClean="0">
                <a:solidFill>
                  <a:schemeClr val="accent6">
                    <a:lumMod val="20000"/>
                    <a:lumOff val="80000"/>
                  </a:schemeClr>
                </a:solidFill>
                <a:effectLst>
                  <a:outerShdw blurRad="38100" dist="38100" dir="2700000" algn="tl">
                    <a:srgbClr val="000000">
                      <a:alpha val="43137"/>
                    </a:srgbClr>
                  </a:outerShdw>
                </a:effectLst>
              </a:rPr>
              <a:t>των αδένων του προτύπου </a:t>
            </a:r>
            <a:r>
              <a:rPr lang="el-GR" sz="1600" i="1" dirty="0" smtClean="0">
                <a:solidFill>
                  <a:schemeClr val="tx2">
                    <a:lumMod val="40000"/>
                    <a:lumOff val="60000"/>
                  </a:schemeClr>
                </a:solidFill>
                <a:effectLst>
                  <a:outerShdw blurRad="38100" dist="38100" dir="2700000" algn="tl">
                    <a:srgbClr val="000000">
                      <a:alpha val="43137"/>
                    </a:srgbClr>
                  </a:outerShdw>
                </a:effectLst>
              </a:rPr>
              <a:t>3</a:t>
            </a:r>
            <a:r>
              <a:rPr lang="el-GR" sz="1600" i="1" dirty="0" smtClean="0">
                <a:solidFill>
                  <a:schemeClr val="accent6">
                    <a:lumMod val="20000"/>
                    <a:lumOff val="80000"/>
                  </a:schemeClr>
                </a:solidFill>
                <a:effectLst>
                  <a:outerShdw blurRad="38100" dist="38100" dir="2700000" algn="tl">
                    <a:srgbClr val="000000">
                      <a:alpha val="43137"/>
                    </a:srgbClr>
                  </a:outerShdw>
                </a:effectLst>
              </a:rPr>
              <a:t>.</a:t>
            </a:r>
          </a:p>
          <a:p>
            <a:pPr algn="just">
              <a:defRPr/>
            </a:pPr>
            <a:r>
              <a:rPr lang="el-GR" sz="1600" dirty="0" smtClean="0">
                <a:solidFill>
                  <a:schemeClr val="accent6">
                    <a:lumMod val="20000"/>
                    <a:lumOff val="80000"/>
                  </a:schemeClr>
                </a:solidFill>
                <a:effectLst>
                  <a:outerShdw blurRad="38100" dist="38100" dir="2700000" algn="tl">
                    <a:srgbClr val="000000">
                      <a:alpha val="43137"/>
                    </a:srgbClr>
                  </a:outerShdw>
                </a:effectLst>
              </a:rPr>
              <a:t>Οι αδένες συνωστίζονται , κείμενοι «πλάτη με πλάτη» αλλά ξεχωρίζουν ο ένας από τον άλλον. Επίσης </a:t>
            </a:r>
            <a:r>
              <a:rPr lang="el-GR" sz="1600" b="1" dirty="0" smtClean="0">
                <a:solidFill>
                  <a:schemeClr val="accent6">
                    <a:lumMod val="20000"/>
                    <a:lumOff val="80000"/>
                  </a:schemeClr>
                </a:solidFill>
                <a:effectLst>
                  <a:outerShdw blurRad="38100" dist="38100" dir="2700000" algn="tl">
                    <a:srgbClr val="000000">
                      <a:alpha val="43137"/>
                    </a:srgbClr>
                  </a:outerShdw>
                </a:effectLst>
              </a:rPr>
              <a:t>δεν </a:t>
            </a:r>
            <a:r>
              <a:rPr lang="el-GR" sz="1600" dirty="0" smtClean="0">
                <a:solidFill>
                  <a:schemeClr val="accent6">
                    <a:lumMod val="20000"/>
                    <a:lumOff val="80000"/>
                  </a:schemeClr>
                </a:solidFill>
                <a:effectLst>
                  <a:outerShdw blurRad="38100" dist="38100" dir="2700000" algn="tl">
                    <a:srgbClr val="000000">
                      <a:alpha val="43137"/>
                    </a:srgbClr>
                  </a:outerShdw>
                </a:effectLst>
              </a:rPr>
              <a:t>επεκτείνονται διηθητικά  στους παρακείμενούς τους, καλοήθεις αδένες.</a:t>
            </a:r>
          </a:p>
          <a:p>
            <a:pPr algn="just">
              <a:defRPr/>
            </a:pPr>
            <a:r>
              <a:rPr lang="el-GR" sz="1600" dirty="0" smtClean="0">
                <a:solidFill>
                  <a:schemeClr val="accent6">
                    <a:lumMod val="20000"/>
                    <a:lumOff val="80000"/>
                  </a:schemeClr>
                </a:solidFill>
                <a:effectLst>
                  <a:outerShdw blurRad="38100" dist="38100" dir="2700000" algn="tl">
                    <a:srgbClr val="000000">
                      <a:alpha val="43137"/>
                    </a:srgbClr>
                  </a:outerShdw>
                </a:effectLst>
              </a:rPr>
              <a:t>Το πρότυπο 1 απαντά στη μεταβατική ζώνη του προστάτη αδένα, είναι σπανιότατο,  τυπικά δε, σχετίζεται με την ταυτόχρονη παρουσία προτύπου 2.</a:t>
            </a:r>
          </a:p>
          <a:p>
            <a:pPr algn="just">
              <a:defRPr/>
            </a:pPr>
            <a:r>
              <a:rPr lang="el-GR" sz="1600" dirty="0" smtClean="0">
                <a:solidFill>
                  <a:schemeClr val="accent6">
                    <a:lumMod val="20000"/>
                    <a:lumOff val="80000"/>
                  </a:schemeClr>
                </a:solidFill>
                <a:effectLst>
                  <a:outerShdw blurRad="38100" dist="38100" dir="2700000" algn="tl">
                    <a:srgbClr val="000000">
                      <a:alpha val="43137"/>
                    </a:srgbClr>
                  </a:outerShdw>
                </a:effectLst>
              </a:rPr>
              <a:t>Οι πιο ομοιόμορφοι αδένες ( κυρίως στο πάνω τμήμα της εικόνας) αντιστοιχούν στο πρότυπο 1 , οι δε μεγαλύτεροι , πιο ποικίλου μεγέθους  (πιο κάτω στην εικόνα) αντιστοιχούν στο πρότυπο 2. Παρότι το κυτταρόπλασμα δε λαμβάνεται υπόψη στο σύστημα του </a:t>
            </a:r>
            <a:r>
              <a:rPr lang="en-US" sz="1600" dirty="0" smtClean="0">
                <a:solidFill>
                  <a:schemeClr val="accent6">
                    <a:lumMod val="20000"/>
                    <a:lumOff val="80000"/>
                  </a:schemeClr>
                </a:solidFill>
                <a:effectLst>
                  <a:outerShdw blurRad="38100" dist="38100" dir="2700000" algn="tl">
                    <a:srgbClr val="000000">
                      <a:alpha val="43137"/>
                    </a:srgbClr>
                  </a:outerShdw>
                </a:effectLst>
              </a:rPr>
              <a:t>Gleason,</a:t>
            </a:r>
            <a:r>
              <a:rPr lang="el-GR" sz="1600" dirty="0" smtClean="0">
                <a:solidFill>
                  <a:schemeClr val="accent6">
                    <a:lumMod val="20000"/>
                    <a:lumOff val="80000"/>
                  </a:schemeClr>
                </a:solidFill>
                <a:effectLst>
                  <a:outerShdw blurRad="38100" dist="38100" dir="2700000" algn="tl">
                    <a:srgbClr val="000000">
                      <a:alpha val="43137"/>
                    </a:srgbClr>
                  </a:outerShdw>
                </a:effectLst>
              </a:rPr>
              <a:t> στα πρότυπα 1 &amp; 2 , είναι  ωχρό και πιο  πολύ ποσοτικά,  συγκριτικά με το πρότυπο </a:t>
            </a:r>
            <a:r>
              <a:rPr lang="el-GR" sz="1600" dirty="0" smtClean="0">
                <a:solidFill>
                  <a:schemeClr val="tx2">
                    <a:lumMod val="40000"/>
                    <a:lumOff val="60000"/>
                  </a:schemeClr>
                </a:solidFill>
                <a:effectLst>
                  <a:outerShdw blurRad="38100" dist="38100" dir="2700000" algn="tl">
                    <a:srgbClr val="000000">
                      <a:alpha val="43137"/>
                    </a:srgbClr>
                  </a:outerShdw>
                </a:effectLst>
              </a:rPr>
              <a:t>ενδιάμεσης  κακοήθειας  </a:t>
            </a:r>
            <a:r>
              <a:rPr lang="el-GR" sz="1600" dirty="0" smtClean="0">
                <a:solidFill>
                  <a:schemeClr val="accent6">
                    <a:lumMod val="20000"/>
                    <a:lumOff val="80000"/>
                  </a:schemeClr>
                </a:solidFill>
                <a:effectLst>
                  <a:outerShdw blurRad="38100" dist="38100" dir="2700000" algn="tl">
                    <a:srgbClr val="000000">
                      <a:alpha val="43137"/>
                    </a:srgbClr>
                  </a:outerShdw>
                </a:effectLst>
              </a:rPr>
              <a:t>(δηλ. το </a:t>
            </a:r>
            <a:r>
              <a:rPr lang="el-GR" sz="1600" dirty="0" smtClean="0">
                <a:solidFill>
                  <a:schemeClr val="tx2">
                    <a:lumMod val="40000"/>
                    <a:lumOff val="60000"/>
                  </a:schemeClr>
                </a:solidFill>
                <a:effectLst>
                  <a:outerShdw blurRad="38100" dist="38100" dir="2700000" algn="tl">
                    <a:srgbClr val="000000">
                      <a:alpha val="43137"/>
                    </a:srgbClr>
                  </a:outerShdw>
                </a:effectLst>
              </a:rPr>
              <a:t>3ο</a:t>
            </a:r>
            <a:r>
              <a:rPr lang="el-GR" sz="1600" dirty="0" smtClean="0">
                <a:solidFill>
                  <a:schemeClr val="accent6">
                    <a:lumMod val="20000"/>
                    <a:lumOff val="80000"/>
                  </a:schemeClr>
                </a:solidFill>
                <a:effectLst>
                  <a:outerShdw blurRad="38100" dist="38100" dir="2700000" algn="tl">
                    <a:srgbClr val="000000">
                      <a:alpha val="43137"/>
                    </a:srgbClr>
                  </a:outerShdw>
                </a:effectLst>
              </a:rPr>
              <a:t>).</a:t>
            </a:r>
            <a:endParaRPr lang="el-GR" sz="1600" dirty="0">
              <a:solidFill>
                <a:schemeClr val="accent6">
                  <a:lumMod val="20000"/>
                  <a:lumOff val="80000"/>
                </a:schemeClr>
              </a:solidFill>
              <a:effectLst>
                <a:outerShdw blurRad="38100" dist="38100" dir="2700000" algn="tl">
                  <a:srgbClr val="000000">
                    <a:alpha val="43137"/>
                  </a:srgbClr>
                </a:outerShdw>
              </a:effectLst>
            </a:endParaRPr>
          </a:p>
        </p:txBody>
      </p:sp>
      <p:sp>
        <p:nvSpPr>
          <p:cNvPr id="8" name="Title 1"/>
          <p:cNvSpPr txBox="1">
            <a:spLocks/>
          </p:cNvSpPr>
          <p:nvPr/>
        </p:nvSpPr>
        <p:spPr>
          <a:xfrm>
            <a:off x="5072066" y="1000108"/>
            <a:ext cx="2786082" cy="171451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accent4">
                    <a:lumMod val="75000"/>
                  </a:schemeClr>
                </a:solidFill>
                <a:effectLst/>
                <a:uLnTx/>
                <a:uFillTx/>
                <a:latin typeface="+mj-lt"/>
                <a:ea typeface="+mj-ea"/>
                <a:cs typeface="+mj-cs"/>
              </a:rPr>
              <a:t>Πρότυπο 1</a:t>
            </a:r>
          </a:p>
        </p:txBody>
      </p:sp>
      <p:sp>
        <p:nvSpPr>
          <p:cNvPr id="9" name="Title 1"/>
          <p:cNvSpPr txBox="1">
            <a:spLocks/>
          </p:cNvSpPr>
          <p:nvPr/>
        </p:nvSpPr>
        <p:spPr>
          <a:xfrm>
            <a:off x="5715008" y="2214554"/>
            <a:ext cx="3428992" cy="2214578"/>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accent4">
                    <a:lumMod val="75000"/>
                  </a:schemeClr>
                </a:solidFill>
                <a:effectLst/>
                <a:uLnTx/>
                <a:uFillTx/>
                <a:latin typeface="+mj-lt"/>
                <a:ea typeface="+mj-ea"/>
                <a:cs typeface="+mj-cs"/>
              </a:rPr>
              <a:t>    Πρότυπο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inkTgt spid="_x0000_s1031"/>
                                        </p:tgtEl>
                                        <p:attrNameLst>
                                          <p:attrName>style.visibility</p:attrName>
                                        </p:attrNameLst>
                                      </p:cBhvr>
                                      <p:to>
                                        <p:strVal val="visible"/>
                                      </p:to>
                                    </p:set>
                                    <p:animEffect transition="in" filter="fade">
                                      <p:cBhvr>
                                        <p:cTn id="7" dur="500"/>
                                        <p:tgtEl>
                                          <p:inkTgt spid="_x0000_s10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inkTgt spid="_x0000_s1029"/>
                                        </p:tgtEl>
                                        <p:attrNameLst>
                                          <p:attrName>style.visibility</p:attrName>
                                        </p:attrNameLst>
                                      </p:cBhvr>
                                      <p:to>
                                        <p:strVal val="visible"/>
                                      </p:to>
                                    </p:set>
                                    <p:animEffect transition="in" filter="fade">
                                      <p:cBhvr>
                                        <p:cTn id="17" dur="500"/>
                                        <p:tgtEl>
                                          <p:inkTgt spid="_x0000_s10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3200" dirty="0" smtClean="0">
                <a:solidFill>
                  <a:schemeClr val="bg1"/>
                </a:solidFill>
              </a:rPr>
              <a:t>Πρότυπο </a:t>
            </a:r>
            <a:r>
              <a:rPr lang="el-GR" sz="3200" dirty="0" smtClean="0">
                <a:solidFill>
                  <a:srgbClr val="FF0000"/>
                </a:solidFill>
              </a:rPr>
              <a:t>4</a:t>
            </a:r>
            <a:r>
              <a:rPr lang="el-GR" sz="3200" dirty="0" smtClean="0">
                <a:solidFill>
                  <a:schemeClr val="bg1"/>
                </a:solidFill>
              </a:rPr>
              <a:t> (πάνω αριστερά, όπου υποσημαίνεται κάποια αδενική διαφοροποίηση) . </a:t>
            </a:r>
            <a:br>
              <a:rPr lang="el-GR" sz="3200" dirty="0" smtClean="0">
                <a:solidFill>
                  <a:schemeClr val="bg1"/>
                </a:solidFill>
              </a:rPr>
            </a:br>
            <a:r>
              <a:rPr lang="el-GR" sz="3200" dirty="0" smtClean="0">
                <a:solidFill>
                  <a:schemeClr val="bg1"/>
                </a:solidFill>
              </a:rPr>
              <a:t>Υπερτερεί  το  πρότυπο </a:t>
            </a:r>
            <a:r>
              <a:rPr lang="el-GR" sz="3200" dirty="0" smtClean="0">
                <a:solidFill>
                  <a:srgbClr val="FFFF00"/>
                </a:solidFill>
              </a:rPr>
              <a:t>5</a:t>
            </a:r>
            <a:r>
              <a:rPr lang="en-US" sz="3200" dirty="0" smtClean="0">
                <a:solidFill>
                  <a:srgbClr val="FFFF00"/>
                </a:solidFill>
              </a:rPr>
              <a:t>.</a:t>
            </a:r>
            <a:endParaRPr lang="el-GR" sz="3200" dirty="0">
              <a:solidFill>
                <a:srgbClr val="FFFF00"/>
              </a:solidFill>
            </a:endParaRPr>
          </a:p>
        </p:txBody>
      </p:sp>
      <p:pic>
        <p:nvPicPr>
          <p:cNvPr id="79874" name="Picture 2" descr="E:\figures\640x480\1100\1179.jpg"/>
          <p:cNvPicPr>
            <a:picLocks noChangeAspect="1" noChangeArrowheads="1"/>
          </p:cNvPicPr>
          <p:nvPr/>
        </p:nvPicPr>
        <p:blipFill>
          <a:blip r:embed="rId3" cstate="print"/>
          <a:srcRect/>
          <a:stretch>
            <a:fillRect/>
          </a:stretch>
        </p:blipFill>
        <p:spPr bwMode="auto">
          <a:xfrm>
            <a:off x="1259632" y="1628800"/>
            <a:ext cx="6768752" cy="50765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inkTgt spid="_x0000_s66562"/>
                                        </p:tgtEl>
                                        <p:attrNameLst>
                                          <p:attrName>style.visibility</p:attrName>
                                        </p:attrNameLst>
                                      </p:cBhvr>
                                      <p:to>
                                        <p:strVal val="visible"/>
                                      </p:to>
                                    </p:set>
                                    <p:animEffect transition="in" filter="dissolve">
                                      <p:cBhvr>
                                        <p:cTn id="7" dur="500"/>
                                        <p:tgtEl>
                                          <p:inkTgt spid="_x0000_s665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inkTgt spid="_x0000_s66570"/>
                                        </p:tgtEl>
                                        <p:attrNameLst>
                                          <p:attrName>style.visibility</p:attrName>
                                        </p:attrNameLst>
                                      </p:cBhvr>
                                      <p:to>
                                        <p:strVal val="visible"/>
                                      </p:to>
                                    </p:set>
                                    <p:animEffect transition="in" filter="dissolve">
                                      <p:cBhvr>
                                        <p:cTn id="12" dur="500"/>
                                        <p:tgtEl>
                                          <p:inkTgt spid="_x0000_s66570"/>
                                        </p:tgtEl>
                                      </p:cBhvr>
                                    </p:animEffect>
                                  </p:childTnLst>
                                </p:cTn>
                              </p:par>
                              <p:par>
                                <p:cTn id="13" presetID="9" presetClass="entr" presetSubtype="0" fill="hold" nodeType="withEffect">
                                  <p:stCondLst>
                                    <p:cond delay="0"/>
                                  </p:stCondLst>
                                  <p:childTnLst>
                                    <p:set>
                                      <p:cBhvr>
                                        <p:cTn id="14" dur="1" fill="hold">
                                          <p:stCondLst>
                                            <p:cond delay="0"/>
                                          </p:stCondLst>
                                        </p:cTn>
                                        <p:tgtEl>
                                          <p:inkTgt spid="_x0000_s66569"/>
                                        </p:tgtEl>
                                        <p:attrNameLst>
                                          <p:attrName>style.visibility</p:attrName>
                                        </p:attrNameLst>
                                      </p:cBhvr>
                                      <p:to>
                                        <p:strVal val="visible"/>
                                      </p:to>
                                    </p:set>
                                    <p:animEffect transition="in" filter="dissolve">
                                      <p:cBhvr>
                                        <p:cTn id="15" dur="500"/>
                                        <p:tgtEl>
                                          <p:inkTgt spid="_x0000_s66569"/>
                                        </p:tgtEl>
                                      </p:cBhvr>
                                    </p:animEffect>
                                  </p:childTnLst>
                                </p:cTn>
                              </p:par>
                              <p:par>
                                <p:cTn id="16" presetID="9" presetClass="entr" presetSubtype="0" fill="hold" nodeType="withEffect">
                                  <p:stCondLst>
                                    <p:cond delay="0"/>
                                  </p:stCondLst>
                                  <p:childTnLst>
                                    <p:set>
                                      <p:cBhvr>
                                        <p:cTn id="17" dur="1" fill="hold">
                                          <p:stCondLst>
                                            <p:cond delay="0"/>
                                          </p:stCondLst>
                                        </p:cTn>
                                        <p:tgtEl>
                                          <p:inkTgt spid="_x0000_s66571"/>
                                        </p:tgtEl>
                                        <p:attrNameLst>
                                          <p:attrName>style.visibility</p:attrName>
                                        </p:attrNameLst>
                                      </p:cBhvr>
                                      <p:to>
                                        <p:strVal val="visible"/>
                                      </p:to>
                                    </p:set>
                                    <p:animEffect transition="in" filter="dissolve">
                                      <p:cBhvr>
                                        <p:cTn id="18" dur="500"/>
                                        <p:tgtEl>
                                          <p:inkTgt spid="_x0000_s66571"/>
                                        </p:tgtEl>
                                      </p:cBhvr>
                                    </p:animEffect>
                                  </p:childTnLst>
                                </p:cTn>
                              </p:par>
                              <p:par>
                                <p:cTn id="19" presetID="9" presetClass="entr" presetSubtype="0" fill="hold" nodeType="withEffect">
                                  <p:stCondLst>
                                    <p:cond delay="0"/>
                                  </p:stCondLst>
                                  <p:childTnLst>
                                    <p:set>
                                      <p:cBhvr>
                                        <p:cTn id="20" dur="1" fill="hold">
                                          <p:stCondLst>
                                            <p:cond delay="0"/>
                                          </p:stCondLst>
                                        </p:cTn>
                                        <p:tgtEl>
                                          <p:inkTgt spid="_x0000_s66568"/>
                                        </p:tgtEl>
                                        <p:attrNameLst>
                                          <p:attrName>style.visibility</p:attrName>
                                        </p:attrNameLst>
                                      </p:cBhvr>
                                      <p:to>
                                        <p:strVal val="visible"/>
                                      </p:to>
                                    </p:set>
                                    <p:animEffect transition="in" filter="dissolve">
                                      <p:cBhvr>
                                        <p:cTn id="21" dur="500"/>
                                        <p:tgtEl>
                                          <p:inkTgt spid="_x0000_s66568"/>
                                        </p:tgtEl>
                                      </p:cBhvr>
                                    </p:animEffect>
                                  </p:childTnLst>
                                </p:cTn>
                              </p:par>
                              <p:par>
                                <p:cTn id="22" presetID="9" presetClass="entr" presetSubtype="0" fill="hold" nodeType="withEffect">
                                  <p:stCondLst>
                                    <p:cond delay="0"/>
                                  </p:stCondLst>
                                  <p:childTnLst>
                                    <p:set>
                                      <p:cBhvr>
                                        <p:cTn id="23" dur="1" fill="hold">
                                          <p:stCondLst>
                                            <p:cond delay="0"/>
                                          </p:stCondLst>
                                        </p:cTn>
                                        <p:tgtEl>
                                          <p:inkTgt spid="_x0000_s66573"/>
                                        </p:tgtEl>
                                        <p:attrNameLst>
                                          <p:attrName>style.visibility</p:attrName>
                                        </p:attrNameLst>
                                      </p:cBhvr>
                                      <p:to>
                                        <p:strVal val="visible"/>
                                      </p:to>
                                    </p:set>
                                    <p:animEffect transition="in" filter="dissolve">
                                      <p:cBhvr>
                                        <p:cTn id="24" dur="500"/>
                                        <p:tgtEl>
                                          <p:inkTgt spid="_x0000_s66573"/>
                                        </p:tgtEl>
                                      </p:cBhvr>
                                    </p:animEffect>
                                  </p:childTnLst>
                                </p:cTn>
                              </p:par>
                              <p:par>
                                <p:cTn id="25" presetID="9" presetClass="entr" presetSubtype="0" fill="hold" nodeType="withEffect">
                                  <p:stCondLst>
                                    <p:cond delay="0"/>
                                  </p:stCondLst>
                                  <p:childTnLst>
                                    <p:set>
                                      <p:cBhvr>
                                        <p:cTn id="26" dur="1" fill="hold">
                                          <p:stCondLst>
                                            <p:cond delay="0"/>
                                          </p:stCondLst>
                                        </p:cTn>
                                        <p:tgtEl>
                                          <p:inkTgt spid="_x0000_s66572"/>
                                        </p:tgtEl>
                                        <p:attrNameLst>
                                          <p:attrName>style.visibility</p:attrName>
                                        </p:attrNameLst>
                                      </p:cBhvr>
                                      <p:to>
                                        <p:strVal val="visible"/>
                                      </p:to>
                                    </p:set>
                                    <p:animEffect transition="in" filter="dissolve">
                                      <p:cBhvr>
                                        <p:cTn id="27" dur="500"/>
                                        <p:tgtEl>
                                          <p:inkTgt spid="_x0000_s66572"/>
                                        </p:tgtEl>
                                      </p:cBhvr>
                                    </p:animEffect>
                                  </p:childTnLst>
                                </p:cTn>
                              </p:par>
                              <p:par>
                                <p:cTn id="28" presetID="9" presetClass="entr" presetSubtype="0" fill="hold" nodeType="withEffect">
                                  <p:stCondLst>
                                    <p:cond delay="0"/>
                                  </p:stCondLst>
                                  <p:childTnLst>
                                    <p:set>
                                      <p:cBhvr>
                                        <p:cTn id="29" dur="1" fill="hold">
                                          <p:stCondLst>
                                            <p:cond delay="0"/>
                                          </p:stCondLst>
                                        </p:cTn>
                                        <p:tgtEl>
                                          <p:inkTgt spid="_x0000_s66567"/>
                                        </p:tgtEl>
                                        <p:attrNameLst>
                                          <p:attrName>style.visibility</p:attrName>
                                        </p:attrNameLst>
                                      </p:cBhvr>
                                      <p:to>
                                        <p:strVal val="visible"/>
                                      </p:to>
                                    </p:set>
                                    <p:animEffect transition="in" filter="dissolve">
                                      <p:cBhvr>
                                        <p:cTn id="30" dur="500"/>
                                        <p:tgtEl>
                                          <p:inkTgt spid="_x0000_s66567"/>
                                        </p:tgtEl>
                                      </p:cBhvr>
                                    </p:animEffect>
                                  </p:childTnLst>
                                </p:cTn>
                              </p:par>
                              <p:par>
                                <p:cTn id="31" presetID="9" presetClass="entr" presetSubtype="0" fill="hold" nodeType="withEffect">
                                  <p:stCondLst>
                                    <p:cond delay="0"/>
                                  </p:stCondLst>
                                  <p:childTnLst>
                                    <p:set>
                                      <p:cBhvr>
                                        <p:cTn id="32" dur="1" fill="hold">
                                          <p:stCondLst>
                                            <p:cond delay="0"/>
                                          </p:stCondLst>
                                        </p:cTn>
                                        <p:tgtEl>
                                          <p:inkTgt spid="_x0000_s66566"/>
                                        </p:tgtEl>
                                        <p:attrNameLst>
                                          <p:attrName>style.visibility</p:attrName>
                                        </p:attrNameLst>
                                      </p:cBhvr>
                                      <p:to>
                                        <p:strVal val="visible"/>
                                      </p:to>
                                    </p:set>
                                    <p:animEffect transition="in" filter="dissolve">
                                      <p:cBhvr>
                                        <p:cTn id="33" dur="500"/>
                                        <p:tgtEl>
                                          <p:inkTgt spid="_x0000_s66566"/>
                                        </p:tgtEl>
                                      </p:cBhvr>
                                    </p:animEffect>
                                  </p:childTnLst>
                                </p:cTn>
                              </p:par>
                              <p:par>
                                <p:cTn id="34" presetID="9" presetClass="entr" presetSubtype="0" fill="hold" nodeType="withEffect">
                                  <p:stCondLst>
                                    <p:cond delay="0"/>
                                  </p:stCondLst>
                                  <p:childTnLst>
                                    <p:set>
                                      <p:cBhvr>
                                        <p:cTn id="35" dur="1" fill="hold">
                                          <p:stCondLst>
                                            <p:cond delay="0"/>
                                          </p:stCondLst>
                                        </p:cTn>
                                        <p:tgtEl>
                                          <p:inkTgt spid="_x0000_s66563"/>
                                        </p:tgtEl>
                                        <p:attrNameLst>
                                          <p:attrName>style.visibility</p:attrName>
                                        </p:attrNameLst>
                                      </p:cBhvr>
                                      <p:to>
                                        <p:strVal val="visible"/>
                                      </p:to>
                                    </p:set>
                                    <p:animEffect transition="in" filter="dissolve">
                                      <p:cBhvr>
                                        <p:cTn id="36" dur="500"/>
                                        <p:tgtEl>
                                          <p:inkTgt spid="_x0000_s66563"/>
                                        </p:tgtEl>
                                      </p:cBhvr>
                                    </p:animEffect>
                                  </p:childTnLst>
                                </p:cTn>
                              </p:par>
                              <p:par>
                                <p:cTn id="37" presetID="9" presetClass="entr" presetSubtype="0" fill="hold" nodeType="withEffect">
                                  <p:stCondLst>
                                    <p:cond delay="0"/>
                                  </p:stCondLst>
                                  <p:childTnLst>
                                    <p:set>
                                      <p:cBhvr>
                                        <p:cTn id="38" dur="1" fill="hold">
                                          <p:stCondLst>
                                            <p:cond delay="0"/>
                                          </p:stCondLst>
                                        </p:cTn>
                                        <p:tgtEl>
                                          <p:inkTgt spid="_x0000_s66564"/>
                                        </p:tgtEl>
                                        <p:attrNameLst>
                                          <p:attrName>style.visibility</p:attrName>
                                        </p:attrNameLst>
                                      </p:cBhvr>
                                      <p:to>
                                        <p:strVal val="visible"/>
                                      </p:to>
                                    </p:set>
                                    <p:animEffect transition="in" filter="dissolve">
                                      <p:cBhvr>
                                        <p:cTn id="39" dur="500"/>
                                        <p:tgtEl>
                                          <p:inkTgt spid="_x0000_s66564"/>
                                        </p:tgtEl>
                                      </p:cBhvr>
                                    </p:animEffect>
                                  </p:childTnLst>
                                </p:cTn>
                              </p:par>
                              <p:par>
                                <p:cTn id="40" presetID="9" presetClass="entr" presetSubtype="0" fill="hold" nodeType="withEffect">
                                  <p:stCondLst>
                                    <p:cond delay="0"/>
                                  </p:stCondLst>
                                  <p:childTnLst>
                                    <p:set>
                                      <p:cBhvr>
                                        <p:cTn id="41" dur="1" fill="hold">
                                          <p:stCondLst>
                                            <p:cond delay="0"/>
                                          </p:stCondLst>
                                        </p:cTn>
                                        <p:tgtEl>
                                          <p:inkTgt spid="_x0000_s66565"/>
                                        </p:tgtEl>
                                        <p:attrNameLst>
                                          <p:attrName>style.visibility</p:attrName>
                                        </p:attrNameLst>
                                      </p:cBhvr>
                                      <p:to>
                                        <p:strVal val="visible"/>
                                      </p:to>
                                    </p:set>
                                    <p:animEffect transition="in" filter="dissolve">
                                      <p:cBhvr>
                                        <p:cTn id="42" dur="500"/>
                                        <p:tgtEl>
                                          <p:inkTgt spid="_x0000_s6656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dissolv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1301006"/>
          </a:xfrm>
        </p:spPr>
        <p:txBody>
          <a:bodyPr>
            <a:normAutofit fontScale="90000"/>
          </a:bodyPr>
          <a:lstStyle/>
          <a:p>
            <a:r>
              <a:rPr lang="el-GR" sz="3200" dirty="0" smtClean="0">
                <a:solidFill>
                  <a:schemeClr val="bg1"/>
                </a:solidFill>
              </a:rPr>
              <a:t>Αθροιστικός βαθμός κακοήθειας </a:t>
            </a:r>
            <a:r>
              <a:rPr lang="el-GR" sz="3200" dirty="0" smtClean="0">
                <a:solidFill>
                  <a:srgbClr val="FFFF00"/>
                </a:solidFill>
              </a:rPr>
              <a:t>5</a:t>
            </a:r>
            <a:r>
              <a:rPr lang="el-GR" sz="3200" dirty="0" smtClean="0">
                <a:solidFill>
                  <a:schemeClr val="bg1"/>
                </a:solidFill>
              </a:rPr>
              <a:t>+</a:t>
            </a:r>
            <a:r>
              <a:rPr lang="el-GR" sz="3200" dirty="0" smtClean="0">
                <a:solidFill>
                  <a:srgbClr val="FFFF00"/>
                </a:solidFill>
              </a:rPr>
              <a:t>5</a:t>
            </a:r>
            <a:r>
              <a:rPr lang="el-GR" sz="3200" dirty="0" smtClean="0">
                <a:solidFill>
                  <a:schemeClr val="bg1"/>
                </a:solidFill>
              </a:rPr>
              <a:t>=10. </a:t>
            </a:r>
            <a:br>
              <a:rPr lang="el-GR" sz="3200" dirty="0" smtClean="0">
                <a:solidFill>
                  <a:schemeClr val="bg1"/>
                </a:solidFill>
              </a:rPr>
            </a:br>
            <a:r>
              <a:rPr lang="el-GR" sz="3200" dirty="0" smtClean="0">
                <a:solidFill>
                  <a:schemeClr val="bg1"/>
                </a:solidFill>
              </a:rPr>
              <a:t>Χρήσιμη η </a:t>
            </a:r>
            <a:r>
              <a:rPr lang="el-GR" sz="3200" dirty="0" err="1" smtClean="0">
                <a:solidFill>
                  <a:schemeClr val="bg1"/>
                </a:solidFill>
              </a:rPr>
              <a:t>ανοσοϊστοχημική</a:t>
            </a:r>
            <a:r>
              <a:rPr lang="el-GR" sz="3200" dirty="0" smtClean="0">
                <a:solidFill>
                  <a:schemeClr val="bg1"/>
                </a:solidFill>
              </a:rPr>
              <a:t> επιβεβαίωση </a:t>
            </a:r>
            <a:br>
              <a:rPr lang="el-GR" sz="3200" dirty="0" smtClean="0">
                <a:solidFill>
                  <a:schemeClr val="bg1"/>
                </a:solidFill>
              </a:rPr>
            </a:br>
            <a:r>
              <a:rPr lang="el-GR" sz="3200" dirty="0" smtClean="0">
                <a:solidFill>
                  <a:schemeClr val="bg1"/>
                </a:solidFill>
              </a:rPr>
              <a:t>της προέλευσης του καρκίνου από τον προστάτη αδένα. </a:t>
            </a:r>
            <a:endParaRPr lang="el-GR" sz="3200" dirty="0">
              <a:solidFill>
                <a:schemeClr val="bg1"/>
              </a:solidFill>
            </a:endParaRPr>
          </a:p>
        </p:txBody>
      </p:sp>
      <p:pic>
        <p:nvPicPr>
          <p:cNvPr id="76802" name="Picture 2" descr="E:\figures\640x480\1100\1172.jpg"/>
          <p:cNvPicPr>
            <a:picLocks noChangeAspect="1" noChangeArrowheads="1"/>
          </p:cNvPicPr>
          <p:nvPr/>
        </p:nvPicPr>
        <p:blipFill>
          <a:blip r:embed="rId2" cstate="print"/>
          <a:srcRect/>
          <a:stretch>
            <a:fillRect/>
          </a:stretch>
        </p:blipFill>
        <p:spPr bwMode="auto">
          <a:xfrm>
            <a:off x="1259632" y="1484784"/>
            <a:ext cx="6768752" cy="50765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725602"/>
          </a:xfrm>
        </p:spPr>
        <p:txBody>
          <a:bodyPr>
            <a:normAutofit fontScale="90000"/>
          </a:bodyPr>
          <a:lstStyle/>
          <a:p>
            <a:r>
              <a:rPr lang="el-GR" dirty="0" smtClean="0">
                <a:solidFill>
                  <a:schemeClr val="bg1"/>
                </a:solidFill>
              </a:rPr>
              <a:t>Αθροιστικός βαθμός κακοήθειας</a:t>
            </a:r>
            <a:br>
              <a:rPr lang="el-GR" dirty="0" smtClean="0">
                <a:solidFill>
                  <a:schemeClr val="bg1"/>
                </a:solidFill>
              </a:rPr>
            </a:br>
            <a:r>
              <a:rPr lang="el-GR" dirty="0" smtClean="0">
                <a:solidFill>
                  <a:srgbClr val="FFFF00"/>
                </a:solidFill>
              </a:rPr>
              <a:t>5</a:t>
            </a:r>
            <a:r>
              <a:rPr lang="el-GR" dirty="0" smtClean="0">
                <a:solidFill>
                  <a:schemeClr val="bg1"/>
                </a:solidFill>
              </a:rPr>
              <a:t>+</a:t>
            </a:r>
            <a:r>
              <a:rPr lang="el-GR" dirty="0" smtClean="0">
                <a:solidFill>
                  <a:srgbClr val="FFFF00"/>
                </a:solidFill>
              </a:rPr>
              <a:t>5</a:t>
            </a:r>
            <a:r>
              <a:rPr lang="el-GR" dirty="0" smtClean="0">
                <a:solidFill>
                  <a:schemeClr val="bg1"/>
                </a:solidFill>
              </a:rPr>
              <a:t>=10.</a:t>
            </a:r>
            <a:br>
              <a:rPr lang="el-GR" dirty="0" smtClean="0">
                <a:solidFill>
                  <a:schemeClr val="bg1"/>
                </a:solidFill>
              </a:rPr>
            </a:br>
            <a:r>
              <a:rPr lang="el-GR" dirty="0" smtClean="0">
                <a:solidFill>
                  <a:schemeClr val="bg1"/>
                </a:solidFill>
              </a:rPr>
              <a:t>Καρκινικά </a:t>
            </a:r>
            <a:r>
              <a:rPr lang="el-GR" dirty="0" err="1" smtClean="0">
                <a:solidFill>
                  <a:schemeClr val="bg1"/>
                </a:solidFill>
              </a:rPr>
              <a:t>ταπήτια</a:t>
            </a:r>
            <a:r>
              <a:rPr lang="el-GR" dirty="0" smtClean="0">
                <a:solidFill>
                  <a:schemeClr val="bg1"/>
                </a:solidFill>
              </a:rPr>
              <a:t> και χορδές. Απουσία σχηματισμού αδένων. </a:t>
            </a:r>
            <a:r>
              <a:rPr lang="el-GR" sz="4000" dirty="0" smtClean="0">
                <a:solidFill>
                  <a:schemeClr val="bg1"/>
                </a:solidFill>
              </a:rPr>
              <a:t>(</a:t>
            </a:r>
            <a:r>
              <a:rPr lang="el-GR" sz="4000" dirty="0" err="1" smtClean="0">
                <a:solidFill>
                  <a:schemeClr val="bg1"/>
                </a:solidFill>
              </a:rPr>
              <a:t>Μιτωτική</a:t>
            </a:r>
            <a:r>
              <a:rPr lang="el-GR" sz="4000" dirty="0" smtClean="0">
                <a:solidFill>
                  <a:schemeClr val="bg1"/>
                </a:solidFill>
              </a:rPr>
              <a:t> διαίρεση). </a:t>
            </a:r>
            <a:endParaRPr lang="el-GR" sz="4000" dirty="0">
              <a:solidFill>
                <a:schemeClr val="bg1"/>
              </a:solidFill>
            </a:endParaRPr>
          </a:p>
        </p:txBody>
      </p:sp>
      <p:pic>
        <p:nvPicPr>
          <p:cNvPr id="77826" name="Picture 2" descr="E:\figures\640x480\1100\1173.jpg"/>
          <p:cNvPicPr>
            <a:picLocks noChangeAspect="1" noChangeArrowheads="1"/>
          </p:cNvPicPr>
          <p:nvPr/>
        </p:nvPicPr>
        <p:blipFill>
          <a:blip r:embed="rId2" cstate="print"/>
          <a:srcRect/>
          <a:stretch>
            <a:fillRect/>
          </a:stretch>
        </p:blipFill>
        <p:spPr bwMode="auto">
          <a:xfrm rot="5400000">
            <a:off x="-513057" y="2933945"/>
            <a:ext cx="4104458" cy="3078343"/>
          </a:xfrm>
          <a:prstGeom prst="rect">
            <a:avLst/>
          </a:prstGeom>
          <a:noFill/>
        </p:spPr>
      </p:pic>
      <p:pic>
        <p:nvPicPr>
          <p:cNvPr id="77827" name="Picture 3" descr="E:\figures\640x480\1100\1174.jpg"/>
          <p:cNvPicPr>
            <a:picLocks noChangeAspect="1" noChangeArrowheads="1"/>
          </p:cNvPicPr>
          <p:nvPr/>
        </p:nvPicPr>
        <p:blipFill>
          <a:blip r:embed="rId3" cstate="print"/>
          <a:srcRect/>
          <a:stretch>
            <a:fillRect/>
          </a:stretch>
        </p:blipFill>
        <p:spPr bwMode="auto">
          <a:xfrm rot="5400000">
            <a:off x="2546775" y="2933945"/>
            <a:ext cx="4104456" cy="3078342"/>
          </a:xfrm>
          <a:prstGeom prst="rect">
            <a:avLst/>
          </a:prstGeom>
          <a:noFill/>
        </p:spPr>
      </p:pic>
      <p:pic>
        <p:nvPicPr>
          <p:cNvPr id="77828" name="Picture 4" descr="E:\figures\640x480\1100\1175.jpg"/>
          <p:cNvPicPr>
            <a:picLocks noChangeAspect="1" noChangeArrowheads="1"/>
          </p:cNvPicPr>
          <p:nvPr/>
        </p:nvPicPr>
        <p:blipFill>
          <a:blip r:embed="rId4" cstate="print"/>
          <a:srcRect/>
          <a:stretch>
            <a:fillRect/>
          </a:stretch>
        </p:blipFill>
        <p:spPr bwMode="auto">
          <a:xfrm rot="5400000">
            <a:off x="5561857" y="2943201"/>
            <a:ext cx="4104454" cy="30598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20688"/>
            <a:ext cx="9144000" cy="1584176"/>
          </a:xfrm>
        </p:spPr>
        <p:txBody>
          <a:bodyPr>
            <a:normAutofit fontScale="90000"/>
          </a:bodyPr>
          <a:lstStyle/>
          <a:p>
            <a:r>
              <a:rPr lang="el-GR" sz="3100" dirty="0" smtClean="0">
                <a:solidFill>
                  <a:schemeClr val="bg1"/>
                </a:solidFill>
              </a:rPr>
              <a:t>Αθροιστικός βαθμός κακοήθειας </a:t>
            </a:r>
            <a:r>
              <a:rPr lang="el-GR" sz="3100" dirty="0" smtClean="0">
                <a:solidFill>
                  <a:srgbClr val="FFFF00"/>
                </a:solidFill>
              </a:rPr>
              <a:t>5</a:t>
            </a:r>
            <a:r>
              <a:rPr lang="el-GR" sz="3100" dirty="0" smtClean="0">
                <a:solidFill>
                  <a:schemeClr val="bg1"/>
                </a:solidFill>
              </a:rPr>
              <a:t>+</a:t>
            </a:r>
            <a:r>
              <a:rPr lang="el-GR" sz="3100" dirty="0" smtClean="0">
                <a:solidFill>
                  <a:srgbClr val="FFFF00"/>
                </a:solidFill>
              </a:rPr>
              <a:t>5</a:t>
            </a:r>
            <a:r>
              <a:rPr lang="el-GR" sz="3100" dirty="0" smtClean="0">
                <a:solidFill>
                  <a:schemeClr val="bg1"/>
                </a:solidFill>
              </a:rPr>
              <a:t>=10.</a:t>
            </a:r>
            <a:r>
              <a:rPr lang="el-GR" sz="2700" dirty="0" smtClean="0">
                <a:solidFill>
                  <a:schemeClr val="bg1"/>
                </a:solidFill>
              </a:rPr>
              <a:t/>
            </a:r>
            <a:br>
              <a:rPr lang="el-GR" sz="2700" dirty="0" smtClean="0">
                <a:solidFill>
                  <a:schemeClr val="bg1"/>
                </a:solidFill>
              </a:rPr>
            </a:br>
            <a:r>
              <a:rPr lang="el-GR" sz="2700" dirty="0" smtClean="0">
                <a:solidFill>
                  <a:schemeClr val="bg1"/>
                </a:solidFill>
              </a:rPr>
              <a:t>(</a:t>
            </a:r>
            <a:r>
              <a:rPr lang="el-GR" sz="2200" dirty="0" smtClean="0">
                <a:solidFill>
                  <a:schemeClr val="bg1"/>
                </a:solidFill>
              </a:rPr>
              <a:t>Πολλαπλές  μιτώσεις.</a:t>
            </a:r>
            <a:r>
              <a:rPr lang="el-GR" sz="3600" dirty="0" smtClean="0">
                <a:solidFill>
                  <a:schemeClr val="bg1"/>
                </a:solidFill>
              </a:rPr>
              <a:t> </a:t>
            </a:r>
            <a:r>
              <a:rPr lang="el-GR" sz="2200" dirty="0" smtClean="0">
                <a:solidFill>
                  <a:schemeClr val="bg1"/>
                </a:solidFill>
              </a:rPr>
              <a:t>Παρά την υψηλόβαθμη κακοήθεια, οι πυρήνες των καρκινικών κυττάρων είναι σχετικά ομοιόμορφοι · βέβαια, το κυτταρόπλασμα είναι αρκετό,</a:t>
            </a:r>
            <a:br>
              <a:rPr lang="el-GR" sz="2200" dirty="0" smtClean="0">
                <a:solidFill>
                  <a:schemeClr val="bg1"/>
                </a:solidFill>
              </a:rPr>
            </a:br>
            <a:r>
              <a:rPr lang="el-GR" sz="2200" dirty="0" smtClean="0">
                <a:solidFill>
                  <a:schemeClr val="bg1"/>
                </a:solidFill>
              </a:rPr>
              <a:t>ώστε να μη σκεφτούμε τη </a:t>
            </a:r>
            <a:r>
              <a:rPr lang="el-GR" sz="2200" dirty="0" err="1" smtClean="0">
                <a:solidFill>
                  <a:schemeClr val="bg1"/>
                </a:solidFill>
              </a:rPr>
              <a:t>μικροκυτταρική</a:t>
            </a:r>
            <a:r>
              <a:rPr lang="el-GR" sz="2200" dirty="0" smtClean="0">
                <a:solidFill>
                  <a:schemeClr val="bg1"/>
                </a:solidFill>
              </a:rPr>
              <a:t> ποικιλία, η οποία δε διαβαθμίζεται). </a:t>
            </a:r>
            <a:r>
              <a:rPr lang="el-GR" sz="2700" dirty="0" smtClean="0">
                <a:solidFill>
                  <a:schemeClr val="bg1"/>
                </a:solidFill>
              </a:rPr>
              <a:t/>
            </a:r>
            <a:br>
              <a:rPr lang="el-GR" sz="2700" dirty="0" smtClean="0">
                <a:solidFill>
                  <a:schemeClr val="bg1"/>
                </a:solidFill>
              </a:rPr>
            </a:br>
            <a:r>
              <a:rPr lang="el-GR" dirty="0" smtClean="0">
                <a:solidFill>
                  <a:schemeClr val="bg1"/>
                </a:solidFill>
              </a:rPr>
              <a:t/>
            </a:r>
            <a:br>
              <a:rPr lang="el-GR" dirty="0" smtClean="0">
                <a:solidFill>
                  <a:schemeClr val="bg1"/>
                </a:solidFill>
              </a:rPr>
            </a:br>
            <a:endParaRPr lang="el-GR" dirty="0">
              <a:solidFill>
                <a:schemeClr val="bg1"/>
              </a:solidFill>
            </a:endParaRPr>
          </a:p>
        </p:txBody>
      </p:sp>
      <p:pic>
        <p:nvPicPr>
          <p:cNvPr id="78850" name="Picture 2" descr="E:\figures\640x480\1100\1176.jpg"/>
          <p:cNvPicPr>
            <a:picLocks noChangeAspect="1" noChangeArrowheads="1"/>
          </p:cNvPicPr>
          <p:nvPr/>
        </p:nvPicPr>
        <p:blipFill>
          <a:blip r:embed="rId2" cstate="print"/>
          <a:srcRect/>
          <a:stretch>
            <a:fillRect/>
          </a:stretch>
        </p:blipFill>
        <p:spPr bwMode="auto">
          <a:xfrm>
            <a:off x="1259632" y="1628800"/>
            <a:ext cx="6701747" cy="50263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900"/>
            <a:ext cx="9144000" cy="1560538"/>
          </a:xfrm>
        </p:spPr>
        <p:txBody>
          <a:bodyPr>
            <a:noAutofit/>
          </a:bodyPr>
          <a:lstStyle/>
          <a:p>
            <a:r>
              <a:rPr lang="el-GR" sz="3600" dirty="0" smtClean="0">
                <a:solidFill>
                  <a:schemeClr val="bg1"/>
                </a:solidFill>
              </a:rPr>
              <a:t>Αθροιστικός βαθμός κακοήθειας </a:t>
            </a:r>
            <a:r>
              <a:rPr lang="el-GR" sz="3600" dirty="0" smtClean="0">
                <a:solidFill>
                  <a:srgbClr val="FFFF00"/>
                </a:solidFill>
              </a:rPr>
              <a:t>5</a:t>
            </a:r>
            <a:r>
              <a:rPr lang="el-GR" sz="3600" dirty="0" smtClean="0">
                <a:solidFill>
                  <a:schemeClr val="bg1"/>
                </a:solidFill>
              </a:rPr>
              <a:t>+</a:t>
            </a:r>
            <a:r>
              <a:rPr lang="el-GR" sz="3600" dirty="0" smtClean="0">
                <a:solidFill>
                  <a:srgbClr val="FFFF00"/>
                </a:solidFill>
              </a:rPr>
              <a:t>5</a:t>
            </a:r>
            <a:r>
              <a:rPr lang="el-GR" sz="3600" dirty="0" smtClean="0">
                <a:solidFill>
                  <a:schemeClr val="bg1"/>
                </a:solidFill>
              </a:rPr>
              <a:t>=10.</a:t>
            </a:r>
            <a:endParaRPr lang="el-GR" sz="3600" dirty="0">
              <a:solidFill>
                <a:schemeClr val="bg1"/>
              </a:solidFill>
            </a:endParaRPr>
          </a:p>
        </p:txBody>
      </p:sp>
      <p:pic>
        <p:nvPicPr>
          <p:cNvPr id="80898" name="Picture 2" descr="E:\figures\640x480\1100\1177.jpg"/>
          <p:cNvPicPr>
            <a:picLocks noChangeAspect="1" noChangeArrowheads="1"/>
          </p:cNvPicPr>
          <p:nvPr/>
        </p:nvPicPr>
        <p:blipFill>
          <a:blip r:embed="rId2" cstate="print"/>
          <a:srcRect/>
          <a:stretch>
            <a:fillRect/>
          </a:stretch>
        </p:blipFill>
        <p:spPr bwMode="auto">
          <a:xfrm>
            <a:off x="899592" y="1124744"/>
            <a:ext cx="7344816" cy="55086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l-GR" sz="3200" dirty="0" smtClean="0">
                <a:solidFill>
                  <a:schemeClr val="bg1"/>
                </a:solidFill>
              </a:rPr>
              <a:t>Συμπαγές ταπήτιο καρκινικών κυττάρων. </a:t>
            </a:r>
            <a:br>
              <a:rPr lang="el-GR" sz="3200" dirty="0" smtClean="0">
                <a:solidFill>
                  <a:schemeClr val="bg1"/>
                </a:solidFill>
              </a:rPr>
            </a:br>
            <a:r>
              <a:rPr lang="el-GR" sz="3200" dirty="0" smtClean="0">
                <a:solidFill>
                  <a:schemeClr val="bg1"/>
                </a:solidFill>
              </a:rPr>
              <a:t>Παντελής απουσία αδενικής διαφοροποίησης . </a:t>
            </a:r>
            <a:br>
              <a:rPr lang="el-GR" sz="3200" dirty="0" smtClean="0">
                <a:solidFill>
                  <a:schemeClr val="bg1"/>
                </a:solidFill>
              </a:rPr>
            </a:br>
            <a:r>
              <a:rPr lang="el-GR" sz="3200" dirty="0" smtClean="0">
                <a:solidFill>
                  <a:schemeClr val="bg1"/>
                </a:solidFill>
              </a:rPr>
              <a:t>Αθροιστικός βαθμός κακοήθειας </a:t>
            </a:r>
            <a:r>
              <a:rPr lang="el-GR" sz="3200" dirty="0" smtClean="0">
                <a:solidFill>
                  <a:srgbClr val="FFFF00"/>
                </a:solidFill>
              </a:rPr>
              <a:t>5</a:t>
            </a:r>
            <a:r>
              <a:rPr lang="el-GR" sz="3200" dirty="0" smtClean="0">
                <a:solidFill>
                  <a:schemeClr val="bg1"/>
                </a:solidFill>
              </a:rPr>
              <a:t>+</a:t>
            </a:r>
            <a:r>
              <a:rPr lang="el-GR" sz="3200" dirty="0" smtClean="0">
                <a:solidFill>
                  <a:srgbClr val="FFFF00"/>
                </a:solidFill>
              </a:rPr>
              <a:t>5</a:t>
            </a:r>
            <a:r>
              <a:rPr lang="el-GR" sz="3200" dirty="0" smtClean="0">
                <a:solidFill>
                  <a:schemeClr val="bg1"/>
                </a:solidFill>
              </a:rPr>
              <a:t>=10</a:t>
            </a:r>
            <a:endParaRPr lang="el-GR" sz="3200" dirty="0">
              <a:solidFill>
                <a:schemeClr val="bg1"/>
              </a:solidFill>
            </a:endParaRPr>
          </a:p>
        </p:txBody>
      </p:sp>
      <p:pic>
        <p:nvPicPr>
          <p:cNvPr id="81922" name="Picture 2" descr="E:\figures\640x480\1100\1181.jpg"/>
          <p:cNvPicPr>
            <a:picLocks noChangeAspect="1" noChangeArrowheads="1"/>
          </p:cNvPicPr>
          <p:nvPr/>
        </p:nvPicPr>
        <p:blipFill>
          <a:blip r:embed="rId2" cstate="print"/>
          <a:srcRect/>
          <a:stretch>
            <a:fillRect/>
          </a:stretch>
        </p:blipFill>
        <p:spPr bwMode="auto">
          <a:xfrm>
            <a:off x="1115616" y="1340768"/>
            <a:ext cx="7128792" cy="53465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uploads0.wikiart.org/images/armand-guillaumin/paysage-de-la-creuse-printemps.jpg"/>
          <p:cNvPicPr>
            <a:picLocks noChangeAspect="1" noChangeArrowheads="1"/>
          </p:cNvPicPr>
          <p:nvPr/>
        </p:nvPicPr>
        <p:blipFill>
          <a:blip r:embed="rId2" cstate="print"/>
          <a:srcRect/>
          <a:stretch>
            <a:fillRect/>
          </a:stretch>
        </p:blipFill>
        <p:spPr bwMode="auto">
          <a:xfrm>
            <a:off x="785786" y="285728"/>
            <a:ext cx="7620000" cy="6324600"/>
          </a:xfrm>
          <a:prstGeom prst="rect">
            <a:avLst/>
          </a:prstGeom>
          <a:noFill/>
        </p:spPr>
      </p:pic>
    </p:spTree>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2357</TotalTime>
  <Words>3082</Words>
  <Application>Microsoft Office PowerPoint</Application>
  <PresentationFormat>Προβολή στην οθόνη (4:3)</PresentationFormat>
  <Paragraphs>236</Paragraphs>
  <Slides>96</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96</vt:i4>
      </vt:variant>
    </vt:vector>
  </HeadingPairs>
  <TitlesOfParts>
    <vt:vector size="97" baseType="lpstr">
      <vt:lpstr>Office Theme</vt:lpstr>
      <vt:lpstr>Διαφάνεια 1</vt:lpstr>
      <vt:lpstr>ΣΥΣΤΗΜΑ GLEASON </vt:lpstr>
      <vt:lpstr>ΑΡΧΙΤΕΚΤΟΝΙΚΑ ΠΡΟΤΥΠΑ ΣΥΣΤΗΜΑΤΟΣ GLEASON</vt:lpstr>
      <vt:lpstr>Εξαγωγή αθροίσματος κατά Gleason </vt:lpstr>
      <vt:lpstr>Το πρότυπο της μέτριας και  εκείνα της χαμηλής διαφοροποίησης φαίνεται πως αντιπροσωπεύουν δύο ξεχωριστές νόσους.</vt:lpstr>
      <vt:lpstr>Η αναφορά του προτύπου υψηλόβαθμης κακοήθειας στο άθροισμα κατά Gleason </vt:lpstr>
      <vt:lpstr>Η διαβάθμιση κατά Gleason  στο υλικό της ριζικής προστατεκτομής</vt:lpstr>
      <vt:lpstr>Συσχέτιση των προτύπων κατά Gleason  με το σύγχρονο σύστημα ταξινόμησης.  Απαραίτητη η ταυτόχρονη αναφορά τους  στις ιστολογικές εκθέσεις.</vt:lpstr>
      <vt:lpstr>Αθροιστικός βαθμός κακοήθειας  1+2=3 (με βάση το παλαιό σύστημα) σε χειρουργικό υλικό.</vt:lpstr>
      <vt:lpstr>Στο πρότυπο 2 οι καρκινικοί αδένες είναι πιο ποικίλου μεγέθους, πιο χαλαρά διατασσόμενοι  κι όχι τόσο ομοιόμορφοι σε μέγεθος όσο στο  σπανιότατο  πρότυπο 1, το οποίο, όταν απαντάται, συχνά καταλαμβάνει τόσο μικρή έκταση ώστε δε συνυπολογίζεται στον αθροιστικό βαθμό κακοήθειας. Καθώς όταν πρωτοπεριγράφηκε  το πρότυπο 1 δεν υπήρχε ανοσοϊστοχημεία,  δεν αποκλείεται τα περισσότερα τέτοια «καρκινώματα» προτύπου 1 να αντιστοιχούσαν σε αδενώσεις. Ο διαχωρισμός αδένων περιφερικά της κύριας αδενικής συνάθροισης σε μήκος άνω της διαμέτρου ενός αδένα υποδηλώνει συνιστώσα προτύπου 2 τουλάχιστον. Το πρότυπο 2 συνήθως, αλλά όχι πάντα,  απαντά στη μεταβατική ζώνη του προστάτη αδένα (περιουρηθρικά).</vt:lpstr>
      <vt:lpstr>Αθροιστικός βαθμός κακοήθειας  2+3=5 σε χειρουργικό υλικό.</vt:lpstr>
      <vt:lpstr>Μόνη εστία καρκίνου σε βιοψία διά βελόνης. Καλοσχηματισμένοι καρκινικοί αδένες (με ενδαυλικά κρυσταλλοειδή, συνηγορούντα για διάγνωση κακοήθειας). Λόγω του μεγέθους , του συνωστισμού των καρκινικών αδένων  και της απουσίας διηθητικής επέκτασης, τίθεται υπό σκέψη η διάγνωση προτύπου 2. Το εν λόγω πρότυπο όμως δε διαγιγνώσκεται  ποτέ σε υλικό βιοψίας διά βελόνης· οπότε, στην  εν λόγω εστία αποδίδεται ο  αθροιστικός βαθμός 6 (=3+3).</vt:lpstr>
      <vt:lpstr>Αθροιστικός βαθμός κακοήθειας  6 (=3+3),  αντί 5 (=2+3).</vt:lpstr>
      <vt:lpstr>Αθροιστικός βαθμός κακοήθειας  6 (=3+3),   αντί 5 (=3+2) σε υλικό βιοψίας διά βελόνης.</vt:lpstr>
      <vt:lpstr> Οι σχετικώς ομοιόμορφοι καρκινικοί αδένες  οι οποίοι διατάσσονται στενά ο ένας με τον άλλο, έστω και σε μεταξύ τους απόσταση λιγότερη  από το εύρος ενός αδένα,  ανήκουν πλέον στο πρότυπο 3 κι όχι στο 2,  τουλάχιστον σε υλικό διά βελόνης  βιοψίας.</vt:lpstr>
      <vt:lpstr> Στο πρότυπο 3 οι καρκινικοί αδένες είναι συνήθως μικροί ή, ενίοτε, μέσου ή μεγάλου  μεγέθους.  Μπορεί να συνωστίζονται αλλά μεταξύ τους παρεμβάλλεται έστω ελάχιστο στρώμα.  Σε υλικό βιοψίας διά βελόνης, η εικονιζόμενη καρκινική εστία παίρνει άθροισμα 6 (=3+3).  Σε χειρουργικό υλικό, μπορεί να αναφερθεί άθροισμα  5 (2+3),   χωρίς όμως ιδιαίτερη κλινική σημασία. </vt:lpstr>
      <vt:lpstr>Χαμηλόβαθμης κακοήθειας προστατικό κυψελιδικό αδενοκαρκίνωμα  στο οποίο αποδίδεται ο αθροιστικός βαθμός κακοήθειας 6 (3+3),  καθώς πρόκειται για υλικό βιοψίας διά βελόνης όπου το πρότυπο 2 ποτέ δεν αναφέρεται.  (Καλοήθης αδένας με προβάλλοντα βασικό κυτταρικό  στοίχο, σε αντιπαραβολή με τους καρκινικούς αδένες.)</vt:lpstr>
      <vt:lpstr>Μικρή καρκινική εστία προτύπου 3,  εν προκειμένω με τη συνήθη διηθητική ανάπτυξη ανάμεσα σε καλοήθεις αδένες. Το πρότυπο 3 , σε αντίθεση με τα προηγούμενά του, είναι σαφώς διηθητικό.    Αθροιστικός βαθμός κακοήθειας  3+3=6</vt:lpstr>
      <vt:lpstr>Μικροί καρκινικοί αδένες αναπτύσσονται διηθητικά ανάμεσα σε μεγαλύτερους, καλοήθεις.  Αθροιστικός βαθμός κακοήθειας 3+3=6  </vt:lpstr>
      <vt:lpstr>Πολυάριθμοι μικροί καρκινικοί αδένες, προφανώς διηθητικοί, αν και εδώ μη σχετιζόμενοι με άλλους, καλοήθεις. Αθροιστικός βαθμός κακοήθειας 3+3=6  </vt:lpstr>
      <vt:lpstr>Μικροαδενικοί ,ως επί το πλείστον, σχηματισμοί, ποικίλου μεγέθους και σχήματος, επιμηκυσμένοι ή γωνιώδεις, με  ανοικτούς αυλούς, αφοριζόμενοι από υπόστρωμα. (Οι συγκεκριμένοι καρκινικοί αδένες εμφανίζουν αμφίφιλο κυτταρόπλασμα.) Αντίθετα με το πρότυπο 4, πρόκειται για διακριτούς αδένες· γύρω από τον καθένα μπορούμε να σχηματίσουμε έναν κύκλο. Οι αδένες του προτύπου 3 συχνά διαχωρίζονται από απόσταση υπερβαίνουσα τη διάμετρο ενός αδένα. </vt:lpstr>
      <vt:lpstr>Χαρακτηριστικοί μικροαδενικοί σχηματισμοί προτύπου 3   (αλλά και μεγάλοι, ανώμαλοι αδένες  π.χ.  της ψευδοϋπερπλαστικής ποικιλίας μπορούν να ενταχθούν στο εν λόγω πρότυπο).  Πιο ποικίλη η μεταξύ τους απόσταση,  συγκριτικά με τα πρότυπα 1 &amp; 2.  Αθροιστικός βαθμός κακοήθειας  3+3=6 </vt:lpstr>
      <vt:lpstr>Όλως περιορισμένη (στο παρόν υλικό) ανάπτυξη καρκίνου. Αθροιστικός βαθμός κακοήθειας  6 (=3+3)  </vt:lpstr>
      <vt:lpstr>Διαφάνεια 24</vt:lpstr>
      <vt:lpstr>Διαφάνεια 25</vt:lpstr>
      <vt:lpstr>Διαφάνεια 26</vt:lpstr>
      <vt:lpstr>Διαφάνεια 27</vt:lpstr>
      <vt:lpstr>Διαφάνεια 28</vt:lpstr>
      <vt:lpstr> Όλως παρακείμενοι, θεωρούμενοι ως κατ’ εφαπτομένη κομμένοι, καρκινικοί αδένες παρατηρούνται ως μικρές συμπαγείς φωλιές και δικαιολογούνται ακόμη στα πλαίσια του προτύπου 3, ιδίως όταν αυτοί χάνονται στα βαθύτερα επίπεδα τομών.  Αθροιστικός βαθμός κακοήθειας  3+3=6 </vt:lpstr>
      <vt:lpstr> Οι  όλως παρακείμενοι  καρκινικοί αδένες που δε φαίνονται τόσο καλά σχηματισμένοι, ασχέτως του αριθμού τους (εδώ είναι και λίγοι), πιθανότατα αντιστοιχούν σε κατ’ εφαπτομένη κομμένους αδένες προτύπου 3·  άρα : αθροιστικός βαθμός κακοήθειας  3+3=6.</vt:lpstr>
      <vt:lpstr>Αθροιστικός βαθμός κακοήθειας 3+4=7. Οριακή περίπτωση. </vt:lpstr>
      <vt:lpstr>Περιοχές κακοσχηματισμένων αδένων (προτύπου 4)  σε αντιδιαστολή με περιοχές μεμονωμένων αδένων  με διακριτό κυκλικό περίγραμμα (προτύπου 3).</vt:lpstr>
      <vt:lpstr>Αθροιστικός  βαθμός κακοήθειας 7  </vt:lpstr>
      <vt:lpstr>Πρότυπο 3 με μεμονωμένους, καλοσχηματισμένους αδένες σε αντιδιαστολή με ομάδες-συστάδες αδένων  με όχι καλά σχηματισμένους αυλούς, προτύπου 4,  σε ικανή απόσταση από τους πρώτους. </vt:lpstr>
      <vt:lpstr>Πρωτεύον πρότυπο: 3 Δευτερεύον πρότυπο: 4</vt:lpstr>
      <vt:lpstr>Πρωτεύον πρότυπο: 3 Δευτερεύον πρότυπο: 4</vt:lpstr>
      <vt:lpstr>Αθροιστικός βαθμός κακοήθειας  3+4=7  Στο πρότυπο 4, πιο κακοσχηματισμένοι, συγχωνευόμενοι, αδένες που δεν ξεχωρίζουν μεταξύ τους.</vt:lpstr>
      <vt:lpstr>Πρωτεύον πρότυπο:4 Δευτερεύον πρότυπο:3</vt:lpstr>
      <vt:lpstr>Πρωτεύον πρότυπο:4 Δευτερεύον πρότυπο:3</vt:lpstr>
      <vt:lpstr>Η αδενική συγχώνευση ορίζεται ως η πλήρης απουσία στρωματικών ινών μεταξύ τουλάχιστον δύο καρκινικών αδένων και η ανίχνευση μιας γραμμής πυρήνων στην περιοχή της συγχώνευσης.</vt:lpstr>
      <vt:lpstr>Εμφανώς συγχωνευμένοι, ατελώς αφοριζόμενοι αδένες προτύπου 4. Συνυπάρχει πρότυπο 3, εδώ ως δευτερεύον.  Αθροιστικός βαθμός κακοήθειας  4+3=7   </vt:lpstr>
      <vt:lpstr>Στο πρότυπο 4 οι καρκινικοί αδένες κατά κανόνα δεν είναι πλέον μεμονωμένοι ή διακριτοί , όπως συμβαίνει στα πρότυπα 1-3. Μοιάζουν συγχωνευμένοι, ασαφώς αφοριζόμενοι  και μη διαχωριζόμενοι πλήρως από συνδετικό υπόστρωμα, με μόνο εστιακή παρουσία αυλών, ή συγκροτούν ηθμοειδείς σχηματισμούς.    </vt:lpstr>
      <vt:lpstr>Οι περινευριδιακές διηθήσεις (αρ.) και η βλεννώδης ινοπλασία (μεσαία εικ.) (αμφότερα παθογνωμονικά χαρακτηριστικά του προστατικού καρκίνου) εντάσσονται στο πρότυπο 4, μόνο όταν προσλαμβάνουν καταφανώς ηθμοειδή διαμόρφωση,  άρα όχι εν προκειμένω. Απεναντίας, οι σπειραματοειδείς δομές ( δεξ.)  ( άλλο παθογνωμονικό χαρακτηριστικό προστατικού καρκίνου) ανήκουν εξ ορισμού, ως ηθμοειδείς δομές, στο πρότυπο 4. </vt:lpstr>
      <vt:lpstr>Μεγάλοι ανώμαλοι ηθμοειδείς αδένες (σπειραματοειδείς δομές) προτύπου 4  αναμεμιγμένοι με μικρούς αδένες προτύπου 3</vt:lpstr>
      <vt:lpstr>Πρότυπο 4   Συγχωνευμένοι μικροαδενικοί σχηματισμοί  σε γραμμικές συστοιχίες, χωρίς παρεμβαλλόμενο στρώμα (αρ.). Kαρκινικοί αδένες μεγαλύτερου μεγέθους από τους φυσιολογικούς καλοήθεις προστατικούς αδένες ,  σε ηθμοειδή ή κοσκινοειδή διαμόρφωση (δεξ.) .   </vt:lpstr>
      <vt:lpstr> Πρότυπο 4:εμφανώς  συγχωνευμένοι αδένες με δυσδιάκριτους αυλούς. Υποσημαίνεται ακόμη μορφολογικώς η αδενική διαφοροποίηση, ως περίγραμμα.  Αθροιστικός βαθμός κακοήθειας  4+4=8  </vt:lpstr>
      <vt:lpstr>Μόλις που υποσημαίνεται  μορφολογικώς η αδενική διαφοροποίηση ως αδενικό περίγραμμα. Σχετικά ασυνήθως απαντώμενοι, παλαιότερα αναφερόμενοι ως «υπερνεφρωματοειδείς» αδένες  εμφανώς συγχωνευμένοι, κι άρα εντασσόμενοι στο πρότυπο 4. </vt:lpstr>
      <vt:lpstr>Θηλώδες πρότυπο 4  με στρωματικούς άξονες</vt:lpstr>
      <vt:lpstr>Διαφάνεια 49</vt:lpstr>
      <vt:lpstr>Ελάχιστο, μικρού μεγέθους ηθμοειδές συστατικό· παρόλα αυτά :  αθροιστικός βαθμός κακοήθειας  3+4=7  </vt:lpstr>
      <vt:lpstr>Διάσπαρτοι ηθμοειδείς καρκινικοί αδένες προτύπου 4 και μικροαδενικοί σχηματισμοί προτύπου 3.</vt:lpstr>
      <vt:lpstr>Διάσπαρτοι ηθμοειδείς καρκινικοί αδένες προτύπου 4  και μικροαδενικοί σχηματισμοί προτύπου 3.</vt:lpstr>
      <vt:lpstr>(Ανώμαλοι) ηθμοειδείς αδένες  προτύπου 4</vt:lpstr>
      <vt:lpstr>(Ανώμαλοι) ηθμοειδείς αδένες,  (χωρίς στρογγυλό περίγραμμα),   προτύπου 4</vt:lpstr>
      <vt:lpstr>Ηθμοειδείς αδένες (με διηθητικές παρυφές), προτύπου 4</vt:lpstr>
      <vt:lpstr>Συνωστιζόμενες ηθμοειδείς  δομές, προτύπου 4</vt:lpstr>
      <vt:lpstr>Αθροιστικός βαθμός κακοήθειας  4+4=8 </vt:lpstr>
      <vt:lpstr>Αθροιστικός βαθμός κακοήθειας  4+5=9  </vt:lpstr>
      <vt:lpstr> Aθροιστικός βαθμός κακοήθειας  9  (4+5)  </vt:lpstr>
      <vt:lpstr>Κυρίαρχο πρότυπο το 4, με διάσπαρτους αδένες προτύπου 3 και περιοχές με εντόνως δυσδιάκριτη ή παντελώς απούσα αδενική διαφοροποίηση,υπαινικτικές προτύπου 5.</vt:lpstr>
      <vt:lpstr>Αθροιστικός βαθμός κακοήθειας  5 + 4=9  </vt:lpstr>
      <vt:lpstr>Εκτεταμένη απουσία αυλών. Αθροιστικός βαθμός κακοήθειας 9 (=5+4) </vt:lpstr>
      <vt:lpstr>Πρότυπο 5 κατά Gleason . Μεμονωμένα καρκινικά κύτταρα, σχεδόν πάντα μεγαλύτερου μεγέθους από τα λεμφοκύτταρα, ανιχνεύονται στο υπόστρωμα (αρ.).  Η παρουσία φαγεσωρικής νέκρωσης στον «αυλό»  καρκινικό αδένα είναι επαρκής για τη διάγνωση του προτύπου 5 ( δεξ.). </vt:lpstr>
      <vt:lpstr>Πλήρης απουσία αυλών. Αδιαφοροποίητη μορφολογία. Αθροιστικός βαθμός κακοήθειας 10 (=5+5) </vt:lpstr>
      <vt:lpstr>Συμπαγή ταπήτια κυττάρων.  Αθροιστικός βαθμός κακοήθειας 10 (=5+5). </vt:lpstr>
      <vt:lpstr>Αθροιστικός βαθμός κακοήθειας 5+5=10 με  φαγεσωρικού τύπου νέκρωση (με νεκρωτικά κύτταρα ή /και πυρηνική σκόνη εντός αυτής που την ξεχωρίζει από τις ενδαυλικές ηωσινόφιλες εκκρίσεις). </vt:lpstr>
      <vt:lpstr>Πρότυπο 3 (κάτω και δεξιά) και πρότυπα 4 &amp; 5; (άνω αριστερά)</vt:lpstr>
      <vt:lpstr>Αθροιστικός βαθμός κακοήθειας 3+5=8</vt:lpstr>
      <vt:lpstr>Αμιγές πρότυπο 5;  Όχι,  διακρίνεται και το 4.</vt:lpstr>
      <vt:lpstr>Το ενδοπορικό καρκίνωμα του προστάτη αδένα (αρ. εικ.) δεν διαβαθμίζεται κατά Gleason, αλλά γίνεται κάποιο σχόλιο  ότι συνήθως σχετίζεται με  υψηλόβαθμης κακοήθειας διηθητικό καρκίνωμα.  Το βλεννώδες αδενοκαρκίνωμα  διαβαθμίζεται  βάσει του υποκείμενου αρχιτεκτονικού του προτύπου.  Στη δεξ. εικ. το άθροισμα είναι 3+4=7,  καθώς κυριαρχούν μεμονωμένοι καλοσχηματισμένοι αδένες  και υπολείπονται ηθμοειδείς αδένες  εντός λιμνών εξωκυττάριας βλέννης.</vt:lpstr>
      <vt:lpstr>Διαφάνεια 71</vt:lpstr>
      <vt:lpstr>Διαφάνεια 72</vt:lpstr>
      <vt:lpstr>Αποφυγή ιστολογικής διαβάθμισης κακοήθειας (κατά σειρά) επί:  α) τεχνητής σύνθλιψης λόγω μηχανικών αλλοιώσεων, οπότε το πρότυπο 3  υπερδιαβαθμίζεται σε 4 ή 5 , β) ορμονικών χειρισμών  οπότε εμφανίζεται κυτταροπλασματική κενοτοπίωση, πυκνωτικοί πυρήνες  και μεμονωμένα καρκινικά κύτταρα, χρήζοντα ανοσοϊστοχημικής ταυτοποίησης  ως μιμούμενα φλεγμονώδη, πάλι με κίνδυνο υπερδιαβάθμισης και γ)  επίδρασης ακτινοθεραπείας οπότε εξαφανίζονται οι αυλοί στους καρκινικούς σχηματισμούς , πάλι με κίνδυνο υπερδιαβάθμισης.   Έτσι, στις ως άνω περιπτώσεις,  οφείλουμε να αναζητήσουμε  -αν υπάρχει- μη επιγενώς  αλλοιωμένος καρκινικός  ιστός,  ώστε  να είναι διαβαθμίσιμη η κακοήθεια του.</vt:lpstr>
      <vt:lpstr> Εικόνες για περαιτέρω εξάσκηση . </vt:lpstr>
      <vt:lpstr> Εξαιρετικά σπάνια επιτρεπτή η αναφορά προτύπου καλής διαφοροποίησης . (Πολυάριθμα κρυσταλλοειδή. Διογκωμένοι πυρήνες με ενίοτε διακριτά πυρήνια). Αθροιστικός βαθμός κακοήθειας 1+2=3 !</vt:lpstr>
      <vt:lpstr>Μικρή καρκινική εστία προτύπου 3  Αθροιστικός βαθμός κακοήθειας  3+3=6</vt:lpstr>
      <vt:lpstr>Πρότυπο  4  και πρότυπο 3</vt:lpstr>
      <vt:lpstr>Πρότυπο  4  και  πρότυπο 3</vt:lpstr>
      <vt:lpstr>Μικρή εστία  προστατικού κυψελιδικού αδενοκαρκινώματος, αθροιστικού βαθμού κακοήθειας 4+4=8</vt:lpstr>
      <vt:lpstr>Αθροιστικός βαθμός κακοήθειας 4+3=7</vt:lpstr>
      <vt:lpstr>Διαφάνεια 81</vt:lpstr>
      <vt:lpstr>Αθροιστικός βαθμός κακοήθειας  8 (=4+4)</vt:lpstr>
      <vt:lpstr>Συγχωνευόμενοι ηθμοειδείς αδένες. Αθροιστικός βαθμός κακοήθειας  8 (=4+4)</vt:lpstr>
      <vt:lpstr>Συγχωνευόμενοι  αδένες κυριαρχούν. Αθροιστικός βαθμός κακοήθειας  7 (=4+3)</vt:lpstr>
      <vt:lpstr>Αθροιστικός βαθμός κακοήθειας   6 (=3+3)  ή 7 (=3+4;)</vt:lpstr>
      <vt:lpstr>Αθροιστικός βαθμός κακοήθειας    7 (=3+4)</vt:lpstr>
      <vt:lpstr>Αθροιστικός βαθμός κακοήθειας    7 (=4+3)</vt:lpstr>
      <vt:lpstr>Αθροιστικός βαθμός κακοήθειας 4+5=9.  Καρκινικά κύτταρα, μεμονωμένα και σε χορδές. </vt:lpstr>
      <vt:lpstr>Αθροιστικός βαθμός κακοήθειας 5+4=9</vt:lpstr>
      <vt:lpstr>Πρότυπο 4 (πάνω αριστερά, όπου υποσημαίνεται κάποια αδενική διαφοροποίηση) .  Υπερτερεί  το  πρότυπο 5.</vt:lpstr>
      <vt:lpstr>Αθροιστικός βαθμός κακοήθειας 5+5=10.  Χρήσιμη η ανοσοϊστοχημική επιβεβαίωση  της προέλευσης του καρκίνου από τον προστάτη αδένα. </vt:lpstr>
      <vt:lpstr>Αθροιστικός βαθμός κακοήθειας 5+5=10. Καρκινικά ταπήτια και χορδές. Απουσία σχηματισμού αδένων. (Μιτωτική διαίρεση). </vt:lpstr>
      <vt:lpstr>Αθροιστικός βαθμός κακοήθειας 5+5=10. (Πολλαπλές  μιτώσεις. Παρά την υψηλόβαθμη κακοήθεια, οι πυρήνες των καρκινικών κυττάρων είναι σχετικά ομοιόμορφοι · βέβαια, το κυτταρόπλασμα είναι αρκετό, ώστε να μη σκεφτούμε τη μικροκυτταρική ποικιλία, η οποία δε διαβαθμίζεται).   </vt:lpstr>
      <vt:lpstr>Αθροιστικός βαθμός κακοήθειας 5+5=10.</vt:lpstr>
      <vt:lpstr>Συμπαγές ταπήτιο καρκινικών κυττάρων.  Παντελής απουσία αδενικής διαφοροποίησης .  Αθροιστικός βαθμός κακοήθειας 5+5=10</vt:lpstr>
      <vt:lpstr>Διαφάνεια 96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Αθροιστικός βαθμός κακοήθειας 1+2=3</dc:title>
  <dc:creator>αγαπουλακι</dc:creator>
  <cp:lastModifiedBy>KAV-AGRO</cp:lastModifiedBy>
  <cp:revision>383</cp:revision>
  <dcterms:created xsi:type="dcterms:W3CDTF">2016-03-14T09:12:23Z</dcterms:created>
  <dcterms:modified xsi:type="dcterms:W3CDTF">2017-12-13T11:52:15Z</dcterms:modified>
</cp:coreProperties>
</file>