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52"/>
  </p:notesMasterIdLst>
  <p:sldIdLst>
    <p:sldId id="823" r:id="rId2"/>
    <p:sldId id="824" r:id="rId3"/>
    <p:sldId id="828" r:id="rId4"/>
    <p:sldId id="813" r:id="rId5"/>
    <p:sldId id="702" r:id="rId6"/>
    <p:sldId id="793" r:id="rId7"/>
    <p:sldId id="781" r:id="rId8"/>
    <p:sldId id="787" r:id="rId9"/>
    <p:sldId id="788" r:id="rId10"/>
    <p:sldId id="789" r:id="rId11"/>
    <p:sldId id="393" r:id="rId12"/>
    <p:sldId id="403" r:id="rId13"/>
    <p:sldId id="331" r:id="rId14"/>
    <p:sldId id="339" r:id="rId15"/>
    <p:sldId id="384" r:id="rId16"/>
    <p:sldId id="837" r:id="rId17"/>
    <p:sldId id="838" r:id="rId18"/>
    <p:sldId id="661" r:id="rId19"/>
    <p:sldId id="825" r:id="rId20"/>
    <p:sldId id="407" r:id="rId21"/>
    <p:sldId id="408" r:id="rId22"/>
    <p:sldId id="409" r:id="rId23"/>
    <p:sldId id="410" r:id="rId24"/>
    <p:sldId id="411" r:id="rId25"/>
    <p:sldId id="386" r:id="rId26"/>
    <p:sldId id="390" r:id="rId27"/>
    <p:sldId id="370" r:id="rId28"/>
    <p:sldId id="422" r:id="rId29"/>
    <p:sldId id="394" r:id="rId30"/>
    <p:sldId id="839" r:id="rId31"/>
    <p:sldId id="840" r:id="rId32"/>
    <p:sldId id="841" r:id="rId33"/>
    <p:sldId id="281" r:id="rId34"/>
    <p:sldId id="280" r:id="rId35"/>
    <p:sldId id="284" r:id="rId36"/>
    <p:sldId id="286" r:id="rId37"/>
    <p:sldId id="287" r:id="rId38"/>
    <p:sldId id="289" r:id="rId39"/>
    <p:sldId id="844" r:id="rId40"/>
    <p:sldId id="415" r:id="rId41"/>
    <p:sldId id="423" r:id="rId42"/>
    <p:sldId id="829" r:id="rId43"/>
    <p:sldId id="666" r:id="rId44"/>
    <p:sldId id="830" r:id="rId45"/>
    <p:sldId id="623" r:id="rId46"/>
    <p:sldId id="624" r:id="rId47"/>
    <p:sldId id="831" r:id="rId48"/>
    <p:sldId id="310" r:id="rId49"/>
    <p:sldId id="631" r:id="rId50"/>
    <p:sldId id="63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/>
    <p:restoredTop sz="94681"/>
  </p:normalViewPr>
  <p:slideViewPr>
    <p:cSldViewPr snapToGrid="0" snapToObjects="1">
      <p:cViewPr varScale="1">
        <p:scale>
          <a:sx n="93" d="100"/>
          <a:sy n="93" d="100"/>
        </p:scale>
        <p:origin x="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2B719-6040-2E4C-A49A-EE291B48DC4D}" type="doc">
      <dgm:prSet loTypeId="urn:microsoft.com/office/officeart/2005/8/layout/hList1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86F149-9D31-184E-8936-1BDBB05274E4}">
      <dgm:prSet phldrT="[Text]"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Δυσκολεύεται να κρατήσει τη σειρά του</a:t>
          </a:r>
          <a:endParaRPr lang="en-US" b="1" dirty="0"/>
        </a:p>
      </dgm:t>
    </dgm:pt>
    <dgm:pt modelId="{54E52A83-D3B9-4448-AD98-97AFB815FED9}">
      <dgm:prSet phldrT="[Text]"/>
      <dgm:spPr/>
      <dgm:t>
        <a:bodyPr/>
        <a:lstStyle/>
        <a:p>
          <a:r>
            <a:rPr lang="el-GR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ΠΑΡΟΡΜΗΤΙΚΟΤΗΤΑ</a:t>
          </a:r>
          <a:endParaRPr lang="en-US" b="1" dirty="0">
            <a:solidFill>
              <a:srgbClr val="000000"/>
            </a:solidFill>
          </a:endParaRPr>
        </a:p>
      </dgm:t>
    </dgm:pt>
    <dgm:pt modelId="{79D06D4D-A97C-7D4F-BCC7-ECD08F24D45D}" type="sibTrans" cxnId="{87546C82-DF02-8247-9B2D-2316DC7B603A}">
      <dgm:prSet/>
      <dgm:spPr/>
      <dgm:t>
        <a:bodyPr/>
        <a:lstStyle/>
        <a:p>
          <a:endParaRPr lang="en-US"/>
        </a:p>
      </dgm:t>
    </dgm:pt>
    <dgm:pt modelId="{FB0E828D-38DF-CF4A-8117-EC747A697548}" type="parTrans" cxnId="{87546C82-DF02-8247-9B2D-2316DC7B603A}">
      <dgm:prSet/>
      <dgm:spPr/>
      <dgm:t>
        <a:bodyPr/>
        <a:lstStyle/>
        <a:p>
          <a:endParaRPr lang="en-US"/>
        </a:p>
      </dgm:t>
    </dgm:pt>
    <dgm:pt modelId="{16C9A762-0CBC-6245-8112-E78E4B9BE589}" type="sibTrans" cxnId="{EA051C61-712F-8044-AEC4-EBCD93E9F3BA}">
      <dgm:prSet/>
      <dgm:spPr/>
      <dgm:t>
        <a:bodyPr/>
        <a:lstStyle/>
        <a:p>
          <a:endParaRPr lang="en-US"/>
        </a:p>
      </dgm:t>
    </dgm:pt>
    <dgm:pt modelId="{67289A26-B050-434B-A8F7-B5B3782A0645}" type="parTrans" cxnId="{EA051C61-712F-8044-AEC4-EBCD93E9F3BA}">
      <dgm:prSet/>
      <dgm:spPr/>
      <dgm:t>
        <a:bodyPr/>
        <a:lstStyle/>
        <a:p>
          <a:endParaRPr lang="en-US"/>
        </a:p>
      </dgm:t>
    </dgm:pt>
    <dgm:pt modelId="{514B05D8-0C3F-5240-A43E-710E972F2AD6}">
      <dgm:prSet phldrT="[Text]"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Κάνει συνεχώς νευρικές κινήσεις</a:t>
          </a:r>
          <a:endParaRPr lang="en-US" b="1" dirty="0"/>
        </a:p>
      </dgm:t>
    </dgm:pt>
    <dgm:pt modelId="{E9223536-4431-0644-82FE-B2179357D006}">
      <dgm:prSet phldrT="[Text]"/>
      <dgm:spPr/>
      <dgm:t>
        <a:bodyPr/>
        <a:lstStyle/>
        <a:p>
          <a:r>
            <a:rPr lang="el-GR" b="1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ΥΠΕΡΚΙΝΗΤΙΚΟΤΗΤΑ</a:t>
          </a:r>
          <a:endParaRPr lang="en-US" b="1" dirty="0">
            <a:solidFill>
              <a:srgbClr val="000000"/>
            </a:solidFill>
          </a:endParaRPr>
        </a:p>
      </dgm:t>
    </dgm:pt>
    <dgm:pt modelId="{909843AC-C5CB-2840-9954-CF9A619549E5}" type="sibTrans" cxnId="{E6CB7E85-1A75-6841-B63C-B23B7B22ABBE}">
      <dgm:prSet/>
      <dgm:spPr/>
      <dgm:t>
        <a:bodyPr/>
        <a:lstStyle/>
        <a:p>
          <a:endParaRPr lang="en-US"/>
        </a:p>
      </dgm:t>
    </dgm:pt>
    <dgm:pt modelId="{EEBD1A37-DF58-2941-AF82-30C55F4F2105}" type="parTrans" cxnId="{E6CB7E85-1A75-6841-B63C-B23B7B22ABBE}">
      <dgm:prSet/>
      <dgm:spPr/>
      <dgm:t>
        <a:bodyPr/>
        <a:lstStyle/>
        <a:p>
          <a:endParaRPr lang="en-US"/>
        </a:p>
      </dgm:t>
    </dgm:pt>
    <dgm:pt modelId="{EB43C35D-0D3F-5142-9606-6E6949F856C9}" type="sibTrans" cxnId="{E9429F17-E79F-2040-A045-1A15EB2707E1}">
      <dgm:prSet/>
      <dgm:spPr/>
      <dgm:t>
        <a:bodyPr/>
        <a:lstStyle/>
        <a:p>
          <a:endParaRPr lang="en-US"/>
        </a:p>
      </dgm:t>
    </dgm:pt>
    <dgm:pt modelId="{9A520430-FC12-404B-8B66-DBF2A29FC3AF}" type="parTrans" cxnId="{E9429F17-E79F-2040-A045-1A15EB2707E1}">
      <dgm:prSet/>
      <dgm:spPr/>
      <dgm:t>
        <a:bodyPr/>
        <a:lstStyle/>
        <a:p>
          <a:endParaRPr lang="en-US"/>
        </a:p>
      </dgm:t>
    </dgm:pt>
    <dgm:pt modelId="{55C4E91E-A14F-F74D-89D5-F45F4D5EAFBA}">
      <dgm:prSet phldrT="[Text]"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Δεν διατηρεί την προσοχή του σε σχολικές εργασίες</a:t>
          </a:r>
          <a:endParaRPr lang="en-US" b="1" dirty="0"/>
        </a:p>
      </dgm:t>
    </dgm:pt>
    <dgm:pt modelId="{4431D569-4CC8-9E46-B533-567A71F910BB}" type="sibTrans" cxnId="{84B231D6-7F19-7A40-A385-8C37089B3E99}">
      <dgm:prSet/>
      <dgm:spPr/>
      <dgm:t>
        <a:bodyPr/>
        <a:lstStyle/>
        <a:p>
          <a:endParaRPr lang="en-US"/>
        </a:p>
      </dgm:t>
    </dgm:pt>
    <dgm:pt modelId="{E30D6DA0-F023-984A-974F-D612A6EC7437}" type="parTrans" cxnId="{84B231D6-7F19-7A40-A385-8C37089B3E99}">
      <dgm:prSet/>
      <dgm:spPr/>
      <dgm:t>
        <a:bodyPr/>
        <a:lstStyle/>
        <a:p>
          <a:endParaRPr lang="en-US"/>
        </a:p>
      </dgm:t>
    </dgm:pt>
    <dgm:pt modelId="{DF5C5167-827D-BC46-B2B4-BB67746AF9E4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Λάθη απροσεξίας</a:t>
          </a:r>
        </a:p>
      </dgm:t>
    </dgm:pt>
    <dgm:pt modelId="{23E3AFCA-A879-2E42-8AB0-6E1166A21772}" type="parTrans" cxnId="{0ACB570F-CC8B-7146-9E86-6C41F4E8A36F}">
      <dgm:prSet/>
      <dgm:spPr/>
      <dgm:t>
        <a:bodyPr/>
        <a:lstStyle/>
        <a:p>
          <a:endParaRPr lang="en-US"/>
        </a:p>
      </dgm:t>
    </dgm:pt>
    <dgm:pt modelId="{0D6C51C4-F734-5C43-AFF8-1937F692E2C7}" type="sibTrans" cxnId="{0ACB570F-CC8B-7146-9E86-6C41F4E8A36F}">
      <dgm:prSet/>
      <dgm:spPr/>
      <dgm:t>
        <a:bodyPr/>
        <a:lstStyle/>
        <a:p>
          <a:endParaRPr lang="en-US"/>
        </a:p>
      </dgm:t>
    </dgm:pt>
    <dgm:pt modelId="{A5F0A53B-D01D-2644-B112-AB72486868C5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Φαίνεται να μην ακούει</a:t>
          </a:r>
        </a:p>
      </dgm:t>
    </dgm:pt>
    <dgm:pt modelId="{6362C8F4-D97E-C74C-BF70-2BA3DBBE77A9}" type="parTrans" cxnId="{6FFE9BAC-6B97-B641-B812-0A449E7CE842}">
      <dgm:prSet/>
      <dgm:spPr/>
      <dgm:t>
        <a:bodyPr/>
        <a:lstStyle/>
        <a:p>
          <a:endParaRPr lang="en-US"/>
        </a:p>
      </dgm:t>
    </dgm:pt>
    <dgm:pt modelId="{88ED728E-8B98-9843-B556-ADD7C3E09F5D}" type="sibTrans" cxnId="{6FFE9BAC-6B97-B641-B812-0A449E7CE842}">
      <dgm:prSet/>
      <dgm:spPr/>
      <dgm:t>
        <a:bodyPr/>
        <a:lstStyle/>
        <a:p>
          <a:endParaRPr lang="en-US"/>
        </a:p>
      </dgm:t>
    </dgm:pt>
    <dgm:pt modelId="{F02E9A5A-1587-184F-9712-4061830D411E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Δεν ακολουθεί οδηγίες</a:t>
          </a:r>
        </a:p>
      </dgm:t>
    </dgm:pt>
    <dgm:pt modelId="{9FDDE4C9-1D44-0446-982C-1E6B5BAE3D80}" type="parTrans" cxnId="{962AB689-E9E6-3448-BD35-C2D3499B0099}">
      <dgm:prSet/>
      <dgm:spPr/>
      <dgm:t>
        <a:bodyPr/>
        <a:lstStyle/>
        <a:p>
          <a:endParaRPr lang="en-US"/>
        </a:p>
      </dgm:t>
    </dgm:pt>
    <dgm:pt modelId="{C4DD3124-80AD-1A43-A0C0-8BE5A69A36D5}" type="sibTrans" cxnId="{962AB689-E9E6-3448-BD35-C2D3499B0099}">
      <dgm:prSet/>
      <dgm:spPr/>
      <dgm:t>
        <a:bodyPr/>
        <a:lstStyle/>
        <a:p>
          <a:endParaRPr lang="en-US"/>
        </a:p>
      </dgm:t>
    </dgm:pt>
    <dgm:pt modelId="{4447A308-99C6-B44B-A269-B6CBA6C9A356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Αποφεύγει να εμπλακεί σε εργασίες που απαιτούν συνεχή πνευματική προσπάθεια</a:t>
          </a:r>
        </a:p>
      </dgm:t>
    </dgm:pt>
    <dgm:pt modelId="{F27C11D2-2FCD-AE43-A4E6-EAAA3F83C15C}" type="parTrans" cxnId="{409C4113-AA76-844E-B967-C442ECFBE358}">
      <dgm:prSet/>
      <dgm:spPr/>
      <dgm:t>
        <a:bodyPr/>
        <a:lstStyle/>
        <a:p>
          <a:endParaRPr lang="en-US"/>
        </a:p>
      </dgm:t>
    </dgm:pt>
    <dgm:pt modelId="{9B57276C-3C96-964C-80B1-00396D0A151C}" type="sibTrans" cxnId="{409C4113-AA76-844E-B967-C442ECFBE358}">
      <dgm:prSet/>
      <dgm:spPr/>
      <dgm:t>
        <a:bodyPr/>
        <a:lstStyle/>
        <a:p>
          <a:endParaRPr lang="en-US"/>
        </a:p>
      </dgm:t>
    </dgm:pt>
    <dgm:pt modelId="{AFA2233E-CA44-A849-A761-A377A597BCC7}">
      <dgm:prSet/>
      <dgm:spPr/>
      <dgm:t>
        <a:bodyPr/>
        <a:lstStyle/>
        <a:p>
          <a:r>
            <a:rPr lang="el-GR" b="1">
              <a:effectLst/>
              <a:latin typeface="Calibri" pitchFamily="34" charset="0"/>
              <a:cs typeface="Calibri" pitchFamily="34" charset="0"/>
            </a:rPr>
            <a:t>Χάνει τα πράγματά του</a:t>
          </a:r>
          <a:endParaRPr lang="el-GR" b="1" dirty="0">
            <a:effectLst/>
            <a:latin typeface="Calibri" pitchFamily="34" charset="0"/>
            <a:cs typeface="Calibri" pitchFamily="34" charset="0"/>
          </a:endParaRPr>
        </a:p>
      </dgm:t>
    </dgm:pt>
    <dgm:pt modelId="{AE96C596-37AE-674D-911B-8F3D053CA818}" type="parTrans" cxnId="{99639A41-D07E-BF44-AABC-46EC97548C50}">
      <dgm:prSet/>
      <dgm:spPr/>
      <dgm:t>
        <a:bodyPr/>
        <a:lstStyle/>
        <a:p>
          <a:endParaRPr lang="en-US"/>
        </a:p>
      </dgm:t>
    </dgm:pt>
    <dgm:pt modelId="{F84F342D-24D8-2845-A351-22F9656104BD}" type="sibTrans" cxnId="{99639A41-D07E-BF44-AABC-46EC97548C50}">
      <dgm:prSet/>
      <dgm:spPr/>
      <dgm:t>
        <a:bodyPr/>
        <a:lstStyle/>
        <a:p>
          <a:endParaRPr lang="en-US"/>
        </a:p>
      </dgm:t>
    </dgm:pt>
    <dgm:pt modelId="{33E3FBC7-6996-5B4E-828A-27026608FB05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Διασπάται από εξωτερικά ερεθίσματα</a:t>
          </a:r>
        </a:p>
      </dgm:t>
    </dgm:pt>
    <dgm:pt modelId="{6749D007-14BA-1749-B353-E03EE1335B65}" type="parTrans" cxnId="{742DE0E6-ECDB-6248-97E8-ED828C831A1D}">
      <dgm:prSet/>
      <dgm:spPr/>
      <dgm:t>
        <a:bodyPr/>
        <a:lstStyle/>
        <a:p>
          <a:endParaRPr lang="en-US"/>
        </a:p>
      </dgm:t>
    </dgm:pt>
    <dgm:pt modelId="{DFB75C8E-C708-5F42-B8CD-DE83F6FBBCB7}" type="sibTrans" cxnId="{742DE0E6-ECDB-6248-97E8-ED828C831A1D}">
      <dgm:prSet/>
      <dgm:spPr/>
      <dgm:t>
        <a:bodyPr/>
        <a:lstStyle/>
        <a:p>
          <a:endParaRPr lang="en-US"/>
        </a:p>
      </dgm:t>
    </dgm:pt>
    <dgm:pt modelId="{97D20D8A-F863-D54A-A553-A29DC1217B93}">
      <dgm:prSet/>
      <dgm:spPr/>
      <dgm:t>
        <a:bodyPr/>
        <a:lstStyle/>
        <a:p>
          <a:r>
            <a:rPr lang="el-GR" b="1" dirty="0">
              <a:effectLst/>
              <a:latin typeface="Calibri" pitchFamily="34" charset="0"/>
              <a:cs typeface="Calibri" pitchFamily="34" charset="0"/>
            </a:rPr>
            <a:t>Ξεχνά τις καθημερινές δραστηριότητες</a:t>
          </a:r>
        </a:p>
      </dgm:t>
    </dgm:pt>
    <dgm:pt modelId="{96A9E689-742E-E243-B966-2C2B383AC1A7}" type="parTrans" cxnId="{D56AA167-9637-DC4A-8480-A714C58D5CFC}">
      <dgm:prSet/>
      <dgm:spPr/>
      <dgm:t>
        <a:bodyPr/>
        <a:lstStyle/>
        <a:p>
          <a:endParaRPr lang="en-US"/>
        </a:p>
      </dgm:t>
    </dgm:pt>
    <dgm:pt modelId="{148CB6C6-37DE-CF46-AEB0-5470EBD6F4A8}" type="sibTrans" cxnId="{D56AA167-9637-DC4A-8480-A714C58D5CFC}">
      <dgm:prSet/>
      <dgm:spPr/>
      <dgm:t>
        <a:bodyPr/>
        <a:lstStyle/>
        <a:p>
          <a:endParaRPr lang="en-US"/>
        </a:p>
      </dgm:t>
    </dgm:pt>
    <dgm:pt modelId="{06317717-60CB-F644-BF09-BD5ACE3F1258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Στριφογυρίζει  ενώ κάθεται</a:t>
          </a:r>
        </a:p>
      </dgm:t>
    </dgm:pt>
    <dgm:pt modelId="{B055702C-CF89-9A45-B689-721D1863137B}" type="parTrans" cxnId="{FD7C3457-6C82-0D4B-A9D6-B2734557917E}">
      <dgm:prSet/>
      <dgm:spPr/>
      <dgm:t>
        <a:bodyPr/>
        <a:lstStyle/>
        <a:p>
          <a:endParaRPr lang="en-US"/>
        </a:p>
      </dgm:t>
    </dgm:pt>
    <dgm:pt modelId="{23CF96B9-8F74-D648-A8B0-E2BB20CF9764}" type="sibTrans" cxnId="{FD7C3457-6C82-0D4B-A9D6-B2734557917E}">
      <dgm:prSet/>
      <dgm:spPr/>
      <dgm:t>
        <a:bodyPr/>
        <a:lstStyle/>
        <a:p>
          <a:endParaRPr lang="en-US"/>
        </a:p>
      </dgm:t>
    </dgm:pt>
    <dgm:pt modelId="{D9EDF6EB-7383-C144-86B5-5F637BBB63D1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Αφήνει τη θέση του όταν αυτό είναι ανάρμοστο</a:t>
          </a:r>
        </a:p>
      </dgm:t>
    </dgm:pt>
    <dgm:pt modelId="{4DB8C60F-8387-754B-834B-CA458E19EFE4}" type="parTrans" cxnId="{2DDE8780-C959-9C4D-B7FC-52C0BD205F58}">
      <dgm:prSet/>
      <dgm:spPr/>
      <dgm:t>
        <a:bodyPr/>
        <a:lstStyle/>
        <a:p>
          <a:endParaRPr lang="en-US"/>
        </a:p>
      </dgm:t>
    </dgm:pt>
    <dgm:pt modelId="{2AA95810-342D-F44A-9A09-4FC3411AE23C}" type="sibTrans" cxnId="{2DDE8780-C959-9C4D-B7FC-52C0BD205F58}">
      <dgm:prSet/>
      <dgm:spPr/>
      <dgm:t>
        <a:bodyPr/>
        <a:lstStyle/>
        <a:p>
          <a:endParaRPr lang="en-US"/>
        </a:p>
      </dgm:t>
    </dgm:pt>
    <dgm:pt modelId="{CB25EA55-54AB-E942-9DA1-82402753E063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Συνεχώς τρέχει, σκαρφαλώνει</a:t>
          </a:r>
        </a:p>
      </dgm:t>
    </dgm:pt>
    <dgm:pt modelId="{3852746E-1F05-2140-9E6E-03645E0BF9D4}" type="parTrans" cxnId="{27419657-E5C5-A44A-A318-4F499BF65E99}">
      <dgm:prSet/>
      <dgm:spPr/>
      <dgm:t>
        <a:bodyPr/>
        <a:lstStyle/>
        <a:p>
          <a:endParaRPr lang="en-US"/>
        </a:p>
      </dgm:t>
    </dgm:pt>
    <dgm:pt modelId="{D0151A3E-20DD-4A4A-B64B-6D997690E245}" type="sibTrans" cxnId="{27419657-E5C5-A44A-A318-4F499BF65E99}">
      <dgm:prSet/>
      <dgm:spPr/>
      <dgm:t>
        <a:bodyPr/>
        <a:lstStyle/>
        <a:p>
          <a:endParaRPr lang="en-US"/>
        </a:p>
      </dgm:t>
    </dgm:pt>
    <dgm:pt modelId="{E06BBCAF-CA48-D24E-80D5-78F9E80B400A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Δυσκολίες να παίξει ήσυχα</a:t>
          </a:r>
        </a:p>
      </dgm:t>
    </dgm:pt>
    <dgm:pt modelId="{504D32C4-CB43-2844-A528-8560E3F0E434}" type="parTrans" cxnId="{26A90642-5889-5744-8D9A-545CF0F1FD6F}">
      <dgm:prSet/>
      <dgm:spPr/>
      <dgm:t>
        <a:bodyPr/>
        <a:lstStyle/>
        <a:p>
          <a:endParaRPr lang="en-US"/>
        </a:p>
      </dgm:t>
    </dgm:pt>
    <dgm:pt modelId="{DEE7C5FE-B111-E144-A836-795C5934F1ED}" type="sibTrans" cxnId="{26A90642-5889-5744-8D9A-545CF0F1FD6F}">
      <dgm:prSet/>
      <dgm:spPr/>
      <dgm:t>
        <a:bodyPr/>
        <a:lstStyle/>
        <a:p>
          <a:endParaRPr lang="en-US"/>
        </a:p>
      </dgm:t>
    </dgm:pt>
    <dgm:pt modelId="{9AD0D164-F8D8-6148-8994-D0A0C9638229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Σε ετοιμότητα </a:t>
          </a:r>
          <a:r>
            <a:rPr lang="el-GR" b="1" dirty="0">
              <a:latin typeface="Comic Sans MS" pitchFamily="66" charset="0"/>
            </a:rPr>
            <a:t>να φύγει</a:t>
          </a:r>
        </a:p>
      </dgm:t>
    </dgm:pt>
    <dgm:pt modelId="{8621F93C-99E5-DB4C-A2D8-640A0F2B96E9}" type="parTrans" cxnId="{69DB186D-F00F-3244-BEFB-8A232F377D27}">
      <dgm:prSet/>
      <dgm:spPr/>
      <dgm:t>
        <a:bodyPr/>
        <a:lstStyle/>
        <a:p>
          <a:endParaRPr lang="en-US"/>
        </a:p>
      </dgm:t>
    </dgm:pt>
    <dgm:pt modelId="{65ECEA61-DC1F-9E41-9A1F-93EDF0B86CBB}" type="sibTrans" cxnId="{69DB186D-F00F-3244-BEFB-8A232F377D27}">
      <dgm:prSet/>
      <dgm:spPr/>
      <dgm:t>
        <a:bodyPr/>
        <a:lstStyle/>
        <a:p>
          <a:endParaRPr lang="en-US"/>
        </a:p>
      </dgm:t>
    </dgm:pt>
    <dgm:pt modelId="{71035DC0-479D-044D-948A-DE151F8E0BFB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Απαντά πριν ολοκληρωθεί η ερώτηση που του γίνεται</a:t>
          </a:r>
        </a:p>
      </dgm:t>
    </dgm:pt>
    <dgm:pt modelId="{C849C3BF-6306-3A4A-938B-93F2937A39E0}" type="parTrans" cxnId="{18C7F6D2-49D0-F24C-B9DB-CC581CEE36E9}">
      <dgm:prSet/>
      <dgm:spPr/>
      <dgm:t>
        <a:bodyPr/>
        <a:lstStyle/>
        <a:p>
          <a:endParaRPr lang="en-US"/>
        </a:p>
      </dgm:t>
    </dgm:pt>
    <dgm:pt modelId="{6EC3CA76-5E1D-314F-BE3F-FB590F5614D6}" type="sibTrans" cxnId="{18C7F6D2-49D0-F24C-B9DB-CC581CEE36E9}">
      <dgm:prSet/>
      <dgm:spPr/>
      <dgm:t>
        <a:bodyPr/>
        <a:lstStyle/>
        <a:p>
          <a:endParaRPr lang="en-US"/>
        </a:p>
      </dgm:t>
    </dgm:pt>
    <dgm:pt modelId="{00034855-F073-D74C-A386-73165A3F539C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Διακόπτει τους άλλους</a:t>
          </a:r>
        </a:p>
      </dgm:t>
    </dgm:pt>
    <dgm:pt modelId="{3AEDFA77-61AE-3540-8F49-8D3A67291A1C}" type="parTrans" cxnId="{01CC1986-D77D-FB4C-A50A-078C5CBED58E}">
      <dgm:prSet/>
      <dgm:spPr/>
      <dgm:t>
        <a:bodyPr/>
        <a:lstStyle/>
        <a:p>
          <a:endParaRPr lang="en-US"/>
        </a:p>
      </dgm:t>
    </dgm:pt>
    <dgm:pt modelId="{39E898B7-4895-3C43-86B8-0B7FBE147133}" type="sibTrans" cxnId="{01CC1986-D77D-FB4C-A50A-078C5CBED58E}">
      <dgm:prSet/>
      <dgm:spPr/>
      <dgm:t>
        <a:bodyPr/>
        <a:lstStyle/>
        <a:p>
          <a:endParaRPr lang="en-US"/>
        </a:p>
      </dgm:t>
    </dgm:pt>
    <dgm:pt modelId="{1F09FB9B-3329-9A44-9C25-98CDAC13DB80}">
      <dgm:prSet/>
      <dgm:spPr/>
      <dgm:t>
        <a:bodyPr/>
        <a:lstStyle/>
        <a:p>
          <a:r>
            <a:rPr lang="el-GR" b="1" dirty="0">
              <a:latin typeface="Calibri" pitchFamily="34" charset="0"/>
              <a:cs typeface="Calibri" pitchFamily="34" charset="0"/>
            </a:rPr>
            <a:t>Μιλάει  υπερβολικά</a:t>
          </a:r>
        </a:p>
      </dgm:t>
    </dgm:pt>
    <dgm:pt modelId="{9684A942-B590-D04E-BE01-F9C1A36817C6}" type="parTrans" cxnId="{72863D5A-FE76-4A4D-848F-4F36E8F8DA6C}">
      <dgm:prSet/>
      <dgm:spPr/>
      <dgm:t>
        <a:bodyPr/>
        <a:lstStyle/>
        <a:p>
          <a:endParaRPr lang="en-US"/>
        </a:p>
      </dgm:t>
    </dgm:pt>
    <dgm:pt modelId="{C69FA77B-021D-EE43-A1F1-4CCD64E20B9B}" type="sibTrans" cxnId="{72863D5A-FE76-4A4D-848F-4F36E8F8DA6C}">
      <dgm:prSet/>
      <dgm:spPr/>
      <dgm:t>
        <a:bodyPr/>
        <a:lstStyle/>
        <a:p>
          <a:endParaRPr lang="en-US"/>
        </a:p>
      </dgm:t>
    </dgm:pt>
    <dgm:pt modelId="{587163A7-BF14-E64E-94F3-3B5FE141B3F4}">
      <dgm:prSet phldrT="[Text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ΕΛΛΕΙΜΜΑΤΙΚΗ ΠΡΟΣΟΧΗ</a:t>
          </a:r>
          <a:endParaRPr lang="en-US" b="1" dirty="0">
            <a:solidFill>
              <a:schemeClr val="bg1"/>
            </a:solidFill>
          </a:endParaRPr>
        </a:p>
      </dgm:t>
    </dgm:pt>
    <dgm:pt modelId="{0560E59C-CD01-3F48-B50A-50C5FEAD363A}" type="sibTrans" cxnId="{4EE7766A-8520-1C4D-B74F-C20E57617BB8}">
      <dgm:prSet/>
      <dgm:spPr/>
      <dgm:t>
        <a:bodyPr/>
        <a:lstStyle/>
        <a:p>
          <a:endParaRPr lang="en-US"/>
        </a:p>
      </dgm:t>
    </dgm:pt>
    <dgm:pt modelId="{48F6306F-218F-3044-AF88-AF7A3F36B249}" type="parTrans" cxnId="{4EE7766A-8520-1C4D-B74F-C20E57617BB8}">
      <dgm:prSet/>
      <dgm:spPr/>
      <dgm:t>
        <a:bodyPr/>
        <a:lstStyle/>
        <a:p>
          <a:endParaRPr lang="en-US"/>
        </a:p>
      </dgm:t>
    </dgm:pt>
    <dgm:pt modelId="{1AA72C62-F618-2247-B724-1AFF309B3EDD}" type="pres">
      <dgm:prSet presAssocID="{E8A2B719-6040-2E4C-A49A-EE291B48DC4D}" presName="Name0" presStyleCnt="0">
        <dgm:presLayoutVars>
          <dgm:dir/>
          <dgm:animLvl val="lvl"/>
          <dgm:resizeHandles val="exact"/>
        </dgm:presLayoutVars>
      </dgm:prSet>
      <dgm:spPr/>
    </dgm:pt>
    <dgm:pt modelId="{7AAAB73B-A3AF-6B4D-9A17-0BDA174A0F84}" type="pres">
      <dgm:prSet presAssocID="{587163A7-BF14-E64E-94F3-3B5FE141B3F4}" presName="composite" presStyleCnt="0"/>
      <dgm:spPr/>
    </dgm:pt>
    <dgm:pt modelId="{A9A192D3-8C59-B341-BD92-6B3B51F1FA3B}" type="pres">
      <dgm:prSet presAssocID="{587163A7-BF14-E64E-94F3-3B5FE141B3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67E4F2-707D-D947-95F9-0407857CFA76}" type="pres">
      <dgm:prSet presAssocID="{587163A7-BF14-E64E-94F3-3B5FE141B3F4}" presName="desTx" presStyleLbl="alignAccFollowNode1" presStyleIdx="0" presStyleCnt="3">
        <dgm:presLayoutVars>
          <dgm:bulletEnabled val="1"/>
        </dgm:presLayoutVars>
      </dgm:prSet>
      <dgm:spPr/>
    </dgm:pt>
    <dgm:pt modelId="{979E0075-8FA8-2149-B508-FFE8049245B7}" type="pres">
      <dgm:prSet presAssocID="{0560E59C-CD01-3F48-B50A-50C5FEAD363A}" presName="space" presStyleCnt="0"/>
      <dgm:spPr/>
    </dgm:pt>
    <dgm:pt modelId="{032F0573-2FC1-F543-9A9E-1FC2B3B15F4A}" type="pres">
      <dgm:prSet presAssocID="{E9223536-4431-0644-82FE-B2179357D006}" presName="composite" presStyleCnt="0"/>
      <dgm:spPr/>
    </dgm:pt>
    <dgm:pt modelId="{E7042D90-6C5C-3047-833E-D2CFEE905CCE}" type="pres">
      <dgm:prSet presAssocID="{E9223536-4431-0644-82FE-B2179357D0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C4E3D28-0F14-9041-A906-BBD6D8B231C0}" type="pres">
      <dgm:prSet presAssocID="{E9223536-4431-0644-82FE-B2179357D006}" presName="desTx" presStyleLbl="alignAccFollowNode1" presStyleIdx="1" presStyleCnt="3">
        <dgm:presLayoutVars>
          <dgm:bulletEnabled val="1"/>
        </dgm:presLayoutVars>
      </dgm:prSet>
      <dgm:spPr/>
    </dgm:pt>
    <dgm:pt modelId="{BBE94BF8-4839-F247-BB92-5D39339D5312}" type="pres">
      <dgm:prSet presAssocID="{909843AC-C5CB-2840-9954-CF9A619549E5}" presName="space" presStyleCnt="0"/>
      <dgm:spPr/>
    </dgm:pt>
    <dgm:pt modelId="{0D2A2794-DEA0-0642-A922-FFD1FF0BA4A6}" type="pres">
      <dgm:prSet presAssocID="{54E52A83-D3B9-4448-AD98-97AFB815FED9}" presName="composite" presStyleCnt="0"/>
      <dgm:spPr/>
    </dgm:pt>
    <dgm:pt modelId="{1158FAE1-96E6-F94E-87F8-8FFE548CA318}" type="pres">
      <dgm:prSet presAssocID="{54E52A83-D3B9-4448-AD98-97AFB815FED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021F64D-C0FB-794F-A421-8233CE58353E}" type="pres">
      <dgm:prSet presAssocID="{54E52A83-D3B9-4448-AD98-97AFB815FED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712180D-A911-0449-8A4F-3977E391FFC5}" type="presOf" srcId="{97D20D8A-F863-D54A-A553-A29DC1217B93}" destId="{5467E4F2-707D-D947-95F9-0407857CFA76}" srcOrd="0" destOrd="7" presId="urn:microsoft.com/office/officeart/2005/8/layout/hList1"/>
    <dgm:cxn modelId="{0ACB570F-CC8B-7146-9E86-6C41F4E8A36F}" srcId="{587163A7-BF14-E64E-94F3-3B5FE141B3F4}" destId="{DF5C5167-827D-BC46-B2B4-BB67746AF9E4}" srcOrd="1" destOrd="0" parTransId="{23E3AFCA-A879-2E42-8AB0-6E1166A21772}" sibTransId="{0D6C51C4-F734-5C43-AFF8-1937F692E2C7}"/>
    <dgm:cxn modelId="{409C4113-AA76-844E-B967-C442ECFBE358}" srcId="{587163A7-BF14-E64E-94F3-3B5FE141B3F4}" destId="{4447A308-99C6-B44B-A269-B6CBA6C9A356}" srcOrd="4" destOrd="0" parTransId="{F27C11D2-2FCD-AE43-A4E6-EAAA3F83C15C}" sibTransId="{9B57276C-3C96-964C-80B1-00396D0A151C}"/>
    <dgm:cxn modelId="{E9429F17-E79F-2040-A045-1A15EB2707E1}" srcId="{E9223536-4431-0644-82FE-B2179357D006}" destId="{514B05D8-0C3F-5240-A43E-710E972F2AD6}" srcOrd="0" destOrd="0" parTransId="{9A520430-FC12-404B-8B66-DBF2A29FC3AF}" sibTransId="{EB43C35D-0D3F-5142-9606-6E6949F856C9}"/>
    <dgm:cxn modelId="{3DCB203D-E77C-AB4A-84A5-86E703172839}" type="presOf" srcId="{71035DC0-479D-044D-948A-DE151F8E0BFB}" destId="{F021F64D-C0FB-794F-A421-8233CE58353E}" srcOrd="0" destOrd="1" presId="urn:microsoft.com/office/officeart/2005/8/layout/hList1"/>
    <dgm:cxn modelId="{4C08B73D-AA2A-E04E-83A1-9FDBEAEF7745}" type="presOf" srcId="{AFA2233E-CA44-A849-A761-A377A597BCC7}" destId="{5467E4F2-707D-D947-95F9-0407857CFA76}" srcOrd="0" destOrd="5" presId="urn:microsoft.com/office/officeart/2005/8/layout/hList1"/>
    <dgm:cxn modelId="{99639A41-D07E-BF44-AABC-46EC97548C50}" srcId="{587163A7-BF14-E64E-94F3-3B5FE141B3F4}" destId="{AFA2233E-CA44-A849-A761-A377A597BCC7}" srcOrd="5" destOrd="0" parTransId="{AE96C596-37AE-674D-911B-8F3D053CA818}" sibTransId="{F84F342D-24D8-2845-A351-22F9656104BD}"/>
    <dgm:cxn modelId="{26A90642-5889-5744-8D9A-545CF0F1FD6F}" srcId="{E9223536-4431-0644-82FE-B2179357D006}" destId="{E06BBCAF-CA48-D24E-80D5-78F9E80B400A}" srcOrd="4" destOrd="0" parTransId="{504D32C4-CB43-2844-A528-8560E3F0E434}" sibTransId="{DEE7C5FE-B111-E144-A836-795C5934F1ED}"/>
    <dgm:cxn modelId="{C1A32642-6AC8-1F4F-B0F4-FFC52776E9A6}" type="presOf" srcId="{E9223536-4431-0644-82FE-B2179357D006}" destId="{E7042D90-6C5C-3047-833E-D2CFEE905CCE}" srcOrd="0" destOrd="0" presId="urn:microsoft.com/office/officeart/2005/8/layout/hList1"/>
    <dgm:cxn modelId="{68C7FC49-C232-DF43-AB24-A7918633F7C3}" type="presOf" srcId="{587163A7-BF14-E64E-94F3-3B5FE141B3F4}" destId="{A9A192D3-8C59-B341-BD92-6B3B51F1FA3B}" srcOrd="0" destOrd="0" presId="urn:microsoft.com/office/officeart/2005/8/layout/hList1"/>
    <dgm:cxn modelId="{11AFF84B-F34A-3C41-8C80-636969403B36}" type="presOf" srcId="{9AD0D164-F8D8-6148-8994-D0A0C9638229}" destId="{0C4E3D28-0F14-9041-A906-BBD6D8B231C0}" srcOrd="0" destOrd="5" presId="urn:microsoft.com/office/officeart/2005/8/layout/hList1"/>
    <dgm:cxn modelId="{FD7C3457-6C82-0D4B-A9D6-B2734557917E}" srcId="{E9223536-4431-0644-82FE-B2179357D006}" destId="{06317717-60CB-F644-BF09-BD5ACE3F1258}" srcOrd="1" destOrd="0" parTransId="{B055702C-CF89-9A45-B689-721D1863137B}" sibTransId="{23CF96B9-8F74-D648-A8B0-E2BB20CF9764}"/>
    <dgm:cxn modelId="{27419657-E5C5-A44A-A318-4F499BF65E99}" srcId="{E9223536-4431-0644-82FE-B2179357D006}" destId="{CB25EA55-54AB-E942-9DA1-82402753E063}" srcOrd="3" destOrd="0" parTransId="{3852746E-1F05-2140-9E6E-03645E0BF9D4}" sibTransId="{D0151A3E-20DD-4A4A-B64B-6D997690E245}"/>
    <dgm:cxn modelId="{72863D5A-FE76-4A4D-848F-4F36E8F8DA6C}" srcId="{54E52A83-D3B9-4448-AD98-97AFB815FED9}" destId="{1F09FB9B-3329-9A44-9C25-98CDAC13DB80}" srcOrd="3" destOrd="0" parTransId="{9684A942-B590-D04E-BE01-F9C1A36817C6}" sibTransId="{C69FA77B-021D-EE43-A1F1-4CCD64E20B9B}"/>
    <dgm:cxn modelId="{EA051C61-712F-8044-AEC4-EBCD93E9F3BA}" srcId="{54E52A83-D3B9-4448-AD98-97AFB815FED9}" destId="{C286F149-9D31-184E-8936-1BDBB05274E4}" srcOrd="0" destOrd="0" parTransId="{67289A26-B050-434B-A8F7-B5B3782A0645}" sibTransId="{16C9A762-0CBC-6245-8112-E78E4B9BE589}"/>
    <dgm:cxn modelId="{28AC3C64-D519-2E42-836C-EBAF33BBE7A8}" type="presOf" srcId="{54E52A83-D3B9-4448-AD98-97AFB815FED9}" destId="{1158FAE1-96E6-F94E-87F8-8FFE548CA318}" srcOrd="0" destOrd="0" presId="urn:microsoft.com/office/officeart/2005/8/layout/hList1"/>
    <dgm:cxn modelId="{53C4DD65-910D-8E4C-900A-DAC665280004}" type="presOf" srcId="{514B05D8-0C3F-5240-A43E-710E972F2AD6}" destId="{0C4E3D28-0F14-9041-A906-BBD6D8B231C0}" srcOrd="0" destOrd="0" presId="urn:microsoft.com/office/officeart/2005/8/layout/hList1"/>
    <dgm:cxn modelId="{D56AA167-9637-DC4A-8480-A714C58D5CFC}" srcId="{587163A7-BF14-E64E-94F3-3B5FE141B3F4}" destId="{97D20D8A-F863-D54A-A553-A29DC1217B93}" srcOrd="7" destOrd="0" parTransId="{96A9E689-742E-E243-B966-2C2B383AC1A7}" sibTransId="{148CB6C6-37DE-CF46-AEB0-5470EBD6F4A8}"/>
    <dgm:cxn modelId="{4EE7766A-8520-1C4D-B74F-C20E57617BB8}" srcId="{E8A2B719-6040-2E4C-A49A-EE291B48DC4D}" destId="{587163A7-BF14-E64E-94F3-3B5FE141B3F4}" srcOrd="0" destOrd="0" parTransId="{48F6306F-218F-3044-AF88-AF7A3F36B249}" sibTransId="{0560E59C-CD01-3F48-B50A-50C5FEAD363A}"/>
    <dgm:cxn modelId="{69DB186D-F00F-3244-BEFB-8A232F377D27}" srcId="{E9223536-4431-0644-82FE-B2179357D006}" destId="{9AD0D164-F8D8-6148-8994-D0A0C9638229}" srcOrd="5" destOrd="0" parTransId="{8621F93C-99E5-DB4C-A2D8-640A0F2B96E9}" sibTransId="{65ECEA61-DC1F-9E41-9A1F-93EDF0B86CBB}"/>
    <dgm:cxn modelId="{2DDE8780-C959-9C4D-B7FC-52C0BD205F58}" srcId="{E9223536-4431-0644-82FE-B2179357D006}" destId="{D9EDF6EB-7383-C144-86B5-5F637BBB63D1}" srcOrd="2" destOrd="0" parTransId="{4DB8C60F-8387-754B-834B-CA458E19EFE4}" sibTransId="{2AA95810-342D-F44A-9A09-4FC3411AE23C}"/>
    <dgm:cxn modelId="{87546C82-DF02-8247-9B2D-2316DC7B603A}" srcId="{E8A2B719-6040-2E4C-A49A-EE291B48DC4D}" destId="{54E52A83-D3B9-4448-AD98-97AFB815FED9}" srcOrd="2" destOrd="0" parTransId="{FB0E828D-38DF-CF4A-8117-EC747A697548}" sibTransId="{79D06D4D-A97C-7D4F-BCC7-ECD08F24D45D}"/>
    <dgm:cxn modelId="{E6CB7E85-1A75-6841-B63C-B23B7B22ABBE}" srcId="{E8A2B719-6040-2E4C-A49A-EE291B48DC4D}" destId="{E9223536-4431-0644-82FE-B2179357D006}" srcOrd="1" destOrd="0" parTransId="{EEBD1A37-DF58-2941-AF82-30C55F4F2105}" sibTransId="{909843AC-C5CB-2840-9954-CF9A619549E5}"/>
    <dgm:cxn modelId="{01CC1986-D77D-FB4C-A50A-078C5CBED58E}" srcId="{54E52A83-D3B9-4448-AD98-97AFB815FED9}" destId="{00034855-F073-D74C-A386-73165A3F539C}" srcOrd="2" destOrd="0" parTransId="{3AEDFA77-61AE-3540-8F49-8D3A67291A1C}" sibTransId="{39E898B7-4895-3C43-86B8-0B7FBE147133}"/>
    <dgm:cxn modelId="{89B25A89-CF91-AD44-B812-62FAE8E08AEC}" type="presOf" srcId="{D9EDF6EB-7383-C144-86B5-5F637BBB63D1}" destId="{0C4E3D28-0F14-9041-A906-BBD6D8B231C0}" srcOrd="0" destOrd="2" presId="urn:microsoft.com/office/officeart/2005/8/layout/hList1"/>
    <dgm:cxn modelId="{962AB689-E9E6-3448-BD35-C2D3499B0099}" srcId="{587163A7-BF14-E64E-94F3-3B5FE141B3F4}" destId="{F02E9A5A-1587-184F-9712-4061830D411E}" srcOrd="3" destOrd="0" parTransId="{9FDDE4C9-1D44-0446-982C-1E6B5BAE3D80}" sibTransId="{C4DD3124-80AD-1A43-A0C0-8BE5A69A36D5}"/>
    <dgm:cxn modelId="{33DF7F90-C564-0A4B-B901-6CA402703708}" type="presOf" srcId="{F02E9A5A-1587-184F-9712-4061830D411E}" destId="{5467E4F2-707D-D947-95F9-0407857CFA76}" srcOrd="0" destOrd="3" presId="urn:microsoft.com/office/officeart/2005/8/layout/hList1"/>
    <dgm:cxn modelId="{0F554B93-8750-9249-831A-FA449FD53F73}" type="presOf" srcId="{00034855-F073-D74C-A386-73165A3F539C}" destId="{F021F64D-C0FB-794F-A421-8233CE58353E}" srcOrd="0" destOrd="2" presId="urn:microsoft.com/office/officeart/2005/8/layout/hList1"/>
    <dgm:cxn modelId="{45EF8095-E1D2-CC4C-80C8-A9DAEAEA77CD}" type="presOf" srcId="{4447A308-99C6-B44B-A269-B6CBA6C9A356}" destId="{5467E4F2-707D-D947-95F9-0407857CFA76}" srcOrd="0" destOrd="4" presId="urn:microsoft.com/office/officeart/2005/8/layout/hList1"/>
    <dgm:cxn modelId="{C54C899D-C165-534D-A453-D78D818184AD}" type="presOf" srcId="{1F09FB9B-3329-9A44-9C25-98CDAC13DB80}" destId="{F021F64D-C0FB-794F-A421-8233CE58353E}" srcOrd="0" destOrd="3" presId="urn:microsoft.com/office/officeart/2005/8/layout/hList1"/>
    <dgm:cxn modelId="{3283C2A4-66CE-B048-9075-46AA356A31CE}" type="presOf" srcId="{C286F149-9D31-184E-8936-1BDBB05274E4}" destId="{F021F64D-C0FB-794F-A421-8233CE58353E}" srcOrd="0" destOrd="0" presId="urn:microsoft.com/office/officeart/2005/8/layout/hList1"/>
    <dgm:cxn modelId="{84532BAB-58C5-A74B-9A02-ADAE06BF5EC7}" type="presOf" srcId="{CB25EA55-54AB-E942-9DA1-82402753E063}" destId="{0C4E3D28-0F14-9041-A906-BBD6D8B231C0}" srcOrd="0" destOrd="3" presId="urn:microsoft.com/office/officeart/2005/8/layout/hList1"/>
    <dgm:cxn modelId="{6FFE9BAC-6B97-B641-B812-0A449E7CE842}" srcId="{587163A7-BF14-E64E-94F3-3B5FE141B3F4}" destId="{A5F0A53B-D01D-2644-B112-AB72486868C5}" srcOrd="2" destOrd="0" parTransId="{6362C8F4-D97E-C74C-BF70-2BA3DBBE77A9}" sibTransId="{88ED728E-8B98-9843-B556-ADD7C3E09F5D}"/>
    <dgm:cxn modelId="{3D1985B1-157E-AA40-A6FA-DBBC69B768AC}" type="presOf" srcId="{33E3FBC7-6996-5B4E-828A-27026608FB05}" destId="{5467E4F2-707D-D947-95F9-0407857CFA76}" srcOrd="0" destOrd="6" presId="urn:microsoft.com/office/officeart/2005/8/layout/hList1"/>
    <dgm:cxn modelId="{CE2893BC-B475-994E-B250-D190DB503CA5}" type="presOf" srcId="{A5F0A53B-D01D-2644-B112-AB72486868C5}" destId="{5467E4F2-707D-D947-95F9-0407857CFA76}" srcOrd="0" destOrd="2" presId="urn:microsoft.com/office/officeart/2005/8/layout/hList1"/>
    <dgm:cxn modelId="{18C7F6D2-49D0-F24C-B9DB-CC581CEE36E9}" srcId="{54E52A83-D3B9-4448-AD98-97AFB815FED9}" destId="{71035DC0-479D-044D-948A-DE151F8E0BFB}" srcOrd="1" destOrd="0" parTransId="{C849C3BF-6306-3A4A-938B-93F2937A39E0}" sibTransId="{6EC3CA76-5E1D-314F-BE3F-FB590F5614D6}"/>
    <dgm:cxn modelId="{84B231D6-7F19-7A40-A385-8C37089B3E99}" srcId="{587163A7-BF14-E64E-94F3-3B5FE141B3F4}" destId="{55C4E91E-A14F-F74D-89D5-F45F4D5EAFBA}" srcOrd="0" destOrd="0" parTransId="{E30D6DA0-F023-984A-974F-D612A6EC7437}" sibTransId="{4431D569-4CC8-9E46-B533-567A71F910BB}"/>
    <dgm:cxn modelId="{422EB6D9-21D3-B249-87EB-D460774EC8D3}" type="presOf" srcId="{DF5C5167-827D-BC46-B2B4-BB67746AF9E4}" destId="{5467E4F2-707D-D947-95F9-0407857CFA76}" srcOrd="0" destOrd="1" presId="urn:microsoft.com/office/officeart/2005/8/layout/hList1"/>
    <dgm:cxn modelId="{E00D59DD-50AE-5844-A830-C6BE751C9652}" type="presOf" srcId="{E06BBCAF-CA48-D24E-80D5-78F9E80B400A}" destId="{0C4E3D28-0F14-9041-A906-BBD6D8B231C0}" srcOrd="0" destOrd="4" presId="urn:microsoft.com/office/officeart/2005/8/layout/hList1"/>
    <dgm:cxn modelId="{742DE0E6-ECDB-6248-97E8-ED828C831A1D}" srcId="{587163A7-BF14-E64E-94F3-3B5FE141B3F4}" destId="{33E3FBC7-6996-5B4E-828A-27026608FB05}" srcOrd="6" destOrd="0" parTransId="{6749D007-14BA-1749-B353-E03EE1335B65}" sibTransId="{DFB75C8E-C708-5F42-B8CD-DE83F6FBBCB7}"/>
    <dgm:cxn modelId="{9B9B6FEB-853A-6A43-9986-74CB0EFB9F03}" type="presOf" srcId="{E8A2B719-6040-2E4C-A49A-EE291B48DC4D}" destId="{1AA72C62-F618-2247-B724-1AFF309B3EDD}" srcOrd="0" destOrd="0" presId="urn:microsoft.com/office/officeart/2005/8/layout/hList1"/>
    <dgm:cxn modelId="{BE4C7EF8-D9E0-7043-8D52-90EF6EB1FB3B}" type="presOf" srcId="{55C4E91E-A14F-F74D-89D5-F45F4D5EAFBA}" destId="{5467E4F2-707D-D947-95F9-0407857CFA76}" srcOrd="0" destOrd="0" presId="urn:microsoft.com/office/officeart/2005/8/layout/hList1"/>
    <dgm:cxn modelId="{7DF68EFD-C9A1-E44A-86E7-B829D8D3C9AE}" type="presOf" srcId="{06317717-60CB-F644-BF09-BD5ACE3F1258}" destId="{0C4E3D28-0F14-9041-A906-BBD6D8B231C0}" srcOrd="0" destOrd="1" presId="urn:microsoft.com/office/officeart/2005/8/layout/hList1"/>
    <dgm:cxn modelId="{FC31A944-9BB7-744D-88B8-18C78FF5CB06}" type="presParOf" srcId="{1AA72C62-F618-2247-B724-1AFF309B3EDD}" destId="{7AAAB73B-A3AF-6B4D-9A17-0BDA174A0F84}" srcOrd="0" destOrd="0" presId="urn:microsoft.com/office/officeart/2005/8/layout/hList1"/>
    <dgm:cxn modelId="{768C9B22-C50B-764C-83BD-623464344898}" type="presParOf" srcId="{7AAAB73B-A3AF-6B4D-9A17-0BDA174A0F84}" destId="{A9A192D3-8C59-B341-BD92-6B3B51F1FA3B}" srcOrd="0" destOrd="0" presId="urn:microsoft.com/office/officeart/2005/8/layout/hList1"/>
    <dgm:cxn modelId="{E922EAC7-C434-5F48-A98C-8AFF9102B36C}" type="presParOf" srcId="{7AAAB73B-A3AF-6B4D-9A17-0BDA174A0F84}" destId="{5467E4F2-707D-D947-95F9-0407857CFA76}" srcOrd="1" destOrd="0" presId="urn:microsoft.com/office/officeart/2005/8/layout/hList1"/>
    <dgm:cxn modelId="{8B857D9F-216F-E043-8A71-CA87850644FB}" type="presParOf" srcId="{1AA72C62-F618-2247-B724-1AFF309B3EDD}" destId="{979E0075-8FA8-2149-B508-FFE8049245B7}" srcOrd="1" destOrd="0" presId="urn:microsoft.com/office/officeart/2005/8/layout/hList1"/>
    <dgm:cxn modelId="{36F670DB-93EB-7048-802A-F2EFECC6675E}" type="presParOf" srcId="{1AA72C62-F618-2247-B724-1AFF309B3EDD}" destId="{032F0573-2FC1-F543-9A9E-1FC2B3B15F4A}" srcOrd="2" destOrd="0" presId="urn:microsoft.com/office/officeart/2005/8/layout/hList1"/>
    <dgm:cxn modelId="{6758001B-7632-1247-9BB7-475103F09629}" type="presParOf" srcId="{032F0573-2FC1-F543-9A9E-1FC2B3B15F4A}" destId="{E7042D90-6C5C-3047-833E-D2CFEE905CCE}" srcOrd="0" destOrd="0" presId="urn:microsoft.com/office/officeart/2005/8/layout/hList1"/>
    <dgm:cxn modelId="{1CC84FFB-C76E-1B46-9B2D-7E540431B5AA}" type="presParOf" srcId="{032F0573-2FC1-F543-9A9E-1FC2B3B15F4A}" destId="{0C4E3D28-0F14-9041-A906-BBD6D8B231C0}" srcOrd="1" destOrd="0" presId="urn:microsoft.com/office/officeart/2005/8/layout/hList1"/>
    <dgm:cxn modelId="{61A832BA-8F56-FF47-887D-E7AFAD470A56}" type="presParOf" srcId="{1AA72C62-F618-2247-B724-1AFF309B3EDD}" destId="{BBE94BF8-4839-F247-BB92-5D39339D5312}" srcOrd="3" destOrd="0" presId="urn:microsoft.com/office/officeart/2005/8/layout/hList1"/>
    <dgm:cxn modelId="{0C452D15-2156-2A42-B46F-577865340730}" type="presParOf" srcId="{1AA72C62-F618-2247-B724-1AFF309B3EDD}" destId="{0D2A2794-DEA0-0642-A922-FFD1FF0BA4A6}" srcOrd="4" destOrd="0" presId="urn:microsoft.com/office/officeart/2005/8/layout/hList1"/>
    <dgm:cxn modelId="{BA64E361-B561-3342-ADDC-D12CB3F21E33}" type="presParOf" srcId="{0D2A2794-DEA0-0642-A922-FFD1FF0BA4A6}" destId="{1158FAE1-96E6-F94E-87F8-8FFE548CA318}" srcOrd="0" destOrd="0" presId="urn:microsoft.com/office/officeart/2005/8/layout/hList1"/>
    <dgm:cxn modelId="{ADF1A292-6FD9-9245-9B03-FCBE6C60371D}" type="presParOf" srcId="{0D2A2794-DEA0-0642-A922-FFD1FF0BA4A6}" destId="{F021F64D-C0FB-794F-A421-8233CE5835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192D3-8C59-B341-BD92-6B3B51F1FA3B}">
      <dsp:nvSpPr>
        <dsp:cNvPr id="0" name=""/>
        <dsp:cNvSpPr/>
      </dsp:nvSpPr>
      <dsp:spPr>
        <a:xfrm>
          <a:off x="2396" y="137762"/>
          <a:ext cx="2336411" cy="5194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chemeClr val="bg1"/>
              </a:solidFill>
            </a:rPr>
            <a:t>ΕΛΛΕΙΜΜΑΤΙΚΗ ΠΡΟΣΟΧΗ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396" y="137762"/>
        <a:ext cx="2336411" cy="519436"/>
      </dsp:txXfrm>
    </dsp:sp>
    <dsp:sp modelId="{5467E4F2-707D-D947-95F9-0407857CFA76}">
      <dsp:nvSpPr>
        <dsp:cNvPr id="0" name=""/>
        <dsp:cNvSpPr/>
      </dsp:nvSpPr>
      <dsp:spPr>
        <a:xfrm>
          <a:off x="2396" y="657199"/>
          <a:ext cx="2336411" cy="32281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Δεν διατηρεί την προσοχή του σε σχολικές εργασίες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Λάθη απροσεξίας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Φαίνεται να μην ακούει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Δεν ακολουθεί οδηγίες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Αποφεύγει να εμπλακεί σε εργασίες που απαιτούν συνεχή πνευματική προσπάθεια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>
              <a:effectLst/>
              <a:latin typeface="Calibri" pitchFamily="34" charset="0"/>
              <a:cs typeface="Calibri" pitchFamily="34" charset="0"/>
            </a:rPr>
            <a:t>Χάνει τα πράγματά του</a:t>
          </a:r>
          <a:endParaRPr lang="el-GR" sz="1400" b="1" kern="1200" dirty="0">
            <a:effectLst/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Διασπάται από εξωτερικά ερεθίσματα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effectLst/>
              <a:latin typeface="Calibri" pitchFamily="34" charset="0"/>
              <a:cs typeface="Calibri" pitchFamily="34" charset="0"/>
            </a:rPr>
            <a:t>Ξεχνά τις καθημερινές δραστηριότητες</a:t>
          </a:r>
        </a:p>
      </dsp:txBody>
      <dsp:txXfrm>
        <a:off x="2396" y="657199"/>
        <a:ext cx="2336411" cy="3228120"/>
      </dsp:txXfrm>
    </dsp:sp>
    <dsp:sp modelId="{E7042D90-6C5C-3047-833E-D2CFEE905CCE}">
      <dsp:nvSpPr>
        <dsp:cNvPr id="0" name=""/>
        <dsp:cNvSpPr/>
      </dsp:nvSpPr>
      <dsp:spPr>
        <a:xfrm>
          <a:off x="2665905" y="137762"/>
          <a:ext cx="2336411" cy="519436"/>
        </a:xfrm>
        <a:prstGeom prst="rect">
          <a:avLst/>
        </a:prstGeom>
        <a:gradFill rotWithShape="0">
          <a:gsLst>
            <a:gs pos="0">
              <a:schemeClr val="accent3">
                <a:hueOff val="214284"/>
                <a:satOff val="-24046"/>
                <a:lumOff val="4118"/>
                <a:alphaOff val="0"/>
                <a:tint val="96000"/>
                <a:lumMod val="104000"/>
              </a:schemeClr>
            </a:gs>
            <a:gs pos="100000">
              <a:schemeClr val="accent3">
                <a:hueOff val="214284"/>
                <a:satOff val="-24046"/>
                <a:lumOff val="4118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214284"/>
              <a:satOff val="-24046"/>
              <a:lumOff val="4118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ΥΠΕΡΚΙΝΗΤΙΚΟΤΗΤΑ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665905" y="137762"/>
        <a:ext cx="2336411" cy="519436"/>
      </dsp:txXfrm>
    </dsp:sp>
    <dsp:sp modelId="{0C4E3D28-0F14-9041-A906-BBD6D8B231C0}">
      <dsp:nvSpPr>
        <dsp:cNvPr id="0" name=""/>
        <dsp:cNvSpPr/>
      </dsp:nvSpPr>
      <dsp:spPr>
        <a:xfrm>
          <a:off x="2665905" y="657199"/>
          <a:ext cx="2336411" cy="3228120"/>
        </a:xfrm>
        <a:prstGeom prst="rect">
          <a:avLst/>
        </a:prstGeom>
        <a:solidFill>
          <a:schemeClr val="accent3">
            <a:tint val="40000"/>
            <a:alpha val="90000"/>
            <a:hueOff val="-49615"/>
            <a:satOff val="-18960"/>
            <a:lumOff val="-256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49615"/>
              <a:satOff val="-18960"/>
              <a:lumOff val="-2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Κάνει συνεχώς νευρικές κινήσεις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Στριφογυρίζει  ενώ κάθεται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Αφήνει τη θέση του όταν αυτό είναι ανάρμοστο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Συνεχώς τρέχει, σκαρφαλώνει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Δυσκολίες να παίξει ήσυχα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Σε ετοιμότητα </a:t>
          </a:r>
          <a:r>
            <a:rPr lang="el-GR" sz="1400" b="1" kern="1200" dirty="0">
              <a:latin typeface="Comic Sans MS" pitchFamily="66" charset="0"/>
            </a:rPr>
            <a:t>να φύγει</a:t>
          </a:r>
        </a:p>
      </dsp:txBody>
      <dsp:txXfrm>
        <a:off x="2665905" y="657199"/>
        <a:ext cx="2336411" cy="3228120"/>
      </dsp:txXfrm>
    </dsp:sp>
    <dsp:sp modelId="{1158FAE1-96E6-F94E-87F8-8FFE548CA318}">
      <dsp:nvSpPr>
        <dsp:cNvPr id="0" name=""/>
        <dsp:cNvSpPr/>
      </dsp:nvSpPr>
      <dsp:spPr>
        <a:xfrm>
          <a:off x="5329414" y="137762"/>
          <a:ext cx="2336411" cy="519436"/>
        </a:xfrm>
        <a:prstGeom prst="rect">
          <a:avLst/>
        </a:prstGeom>
        <a:gradFill rotWithShape="0">
          <a:gsLst>
            <a:gs pos="0">
              <a:schemeClr val="accent3">
                <a:hueOff val="428568"/>
                <a:satOff val="-48092"/>
                <a:lumOff val="8236"/>
                <a:alphaOff val="0"/>
                <a:tint val="96000"/>
                <a:lumMod val="104000"/>
              </a:schemeClr>
            </a:gs>
            <a:gs pos="100000">
              <a:schemeClr val="accent3">
                <a:hueOff val="428568"/>
                <a:satOff val="-48092"/>
                <a:lumOff val="8236"/>
                <a:alphaOff val="0"/>
                <a:shade val="84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428568"/>
              <a:satOff val="-48092"/>
              <a:lumOff val="8236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ΠΑΡΟΡΜΗΤΙΚΟΤΗΤΑ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5329414" y="137762"/>
        <a:ext cx="2336411" cy="519436"/>
      </dsp:txXfrm>
    </dsp:sp>
    <dsp:sp modelId="{F021F64D-C0FB-794F-A421-8233CE58353E}">
      <dsp:nvSpPr>
        <dsp:cNvPr id="0" name=""/>
        <dsp:cNvSpPr/>
      </dsp:nvSpPr>
      <dsp:spPr>
        <a:xfrm>
          <a:off x="5329414" y="657199"/>
          <a:ext cx="2336411" cy="3228120"/>
        </a:xfrm>
        <a:prstGeom prst="rect">
          <a:avLst/>
        </a:prstGeom>
        <a:solidFill>
          <a:schemeClr val="accent3">
            <a:tint val="40000"/>
            <a:alpha val="90000"/>
            <a:hueOff val="-99230"/>
            <a:satOff val="-37921"/>
            <a:lumOff val="-513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-99230"/>
              <a:satOff val="-37921"/>
              <a:lumOff val="-5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Δυσκολεύεται να κρατήσει τη σειρά του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Απαντά πριν ολοκληρωθεί η ερώτηση που του γίνεται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Διακόπτει τους άλλους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b="1" kern="1200" dirty="0">
              <a:latin typeface="Calibri" pitchFamily="34" charset="0"/>
              <a:cs typeface="Calibri" pitchFamily="34" charset="0"/>
            </a:rPr>
            <a:t>Μιλάει  υπερβολικά</a:t>
          </a:r>
        </a:p>
      </dsp:txBody>
      <dsp:txXfrm>
        <a:off x="5329414" y="657199"/>
        <a:ext cx="2336411" cy="322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E60E3-4CCB-5E49-9A33-142343D7B78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F5DD7-E7F5-C142-B0C7-9264FA0FC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FA537-7287-4C59-B873-CB2DF4C2670B}" type="slidenum">
              <a:rPr lang="el-GR" smtClean="0">
                <a:latin typeface="Arial" pitchFamily="34" charset="0"/>
              </a:rPr>
              <a:pPr>
                <a:defRPr/>
              </a:pPr>
              <a:t>5</a:t>
            </a:fld>
            <a:endParaRPr lang="el-GR">
              <a:latin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65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1FA17-7A1E-A547-921F-B73DAD080062}" type="slidenum">
              <a:rPr lang="el-GR"/>
              <a:pPr/>
              <a:t>31</a:t>
            </a:fld>
            <a:endParaRPr lang="el-GR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65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85BC2-1EB4-4D72-BB66-DAEF81852441}" type="slidenum">
              <a:rPr lang="el-GR" smtClean="0">
                <a:latin typeface="Arial" pitchFamily="34" charset="0"/>
              </a:rPr>
              <a:pPr>
                <a:defRPr/>
              </a:pPr>
              <a:t>43</a:t>
            </a:fld>
            <a:endParaRPr lang="el-GR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71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3DE6B6-F558-436B-B3C8-582787D2A9D3}" type="slidenum">
              <a:rPr lang="el-GR" smtClean="0">
                <a:latin typeface="Arial" pitchFamily="34" charset="0"/>
              </a:rPr>
              <a:pPr>
                <a:defRPr/>
              </a:pPr>
              <a:t>44</a:t>
            </a:fld>
            <a:endParaRPr lang="el-GR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869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B1995-A6F7-431D-95F8-CB89C8A681A1}" type="slidenum">
              <a:rPr lang="el-GR" smtClean="0">
                <a:latin typeface="Arial" pitchFamily="34" charset="0"/>
              </a:rPr>
              <a:pPr>
                <a:defRPr/>
              </a:pPr>
              <a:t>45</a:t>
            </a:fld>
            <a:endParaRPr lang="el-GR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68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64CB38-D8CF-4568-A15C-4D0EE656CF8D}" type="slidenum">
              <a:rPr lang="el-GR" smtClean="0">
                <a:latin typeface="Arial" pitchFamily="34" charset="0"/>
              </a:rPr>
              <a:pPr>
                <a:defRPr/>
              </a:pPr>
              <a:t>46</a:t>
            </a:fld>
            <a:endParaRPr lang="el-GR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8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AE223-D5D4-4E91-902F-58AA4DE71763}" type="slidenum">
              <a:rPr lang="el-GR" smtClean="0">
                <a:latin typeface="Arial" pitchFamily="34" charset="0"/>
              </a:rPr>
              <a:pPr>
                <a:defRPr/>
              </a:pPr>
              <a:t>47</a:t>
            </a:fld>
            <a:endParaRPr lang="el-GR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27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3AEB7-1351-418C-BAB8-0524A41FC994}" type="slidenum">
              <a:rPr lang="el-GR"/>
              <a:pPr/>
              <a:t>48</a:t>
            </a:fld>
            <a:endParaRPr lang="el-G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15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3E3E3-944E-4997-A9BB-CCF7F390127D}" type="slidenum">
              <a:rPr lang="el-GR" smtClean="0">
                <a:latin typeface="Arial" pitchFamily="34" charset="0"/>
              </a:rPr>
              <a:pPr>
                <a:defRPr/>
              </a:pPr>
              <a:t>49</a:t>
            </a:fld>
            <a:endParaRPr lang="el-GR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26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4B7D3-9E0E-49FB-87DF-389A99F4E293}" type="slidenum">
              <a:rPr lang="el-GR" smtClean="0">
                <a:latin typeface="Arial" pitchFamily="34" charset="0"/>
              </a:rPr>
              <a:pPr>
                <a:defRPr/>
              </a:pPr>
              <a:t>50</a:t>
            </a:fld>
            <a:endParaRPr lang="el-GR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8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FEFD0-B1F1-40B1-8046-5391F7F47DC5}" type="slidenum">
              <a:rPr lang="el-GR"/>
              <a:pPr/>
              <a:t>11</a:t>
            </a:fld>
            <a:endParaRPr lang="el-GR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25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539413-798D-504F-9219-C6AEB46E11A4}" type="slidenum">
              <a:rPr lang="el-G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>
                <a:latin typeface="Calibri" charset="0"/>
              </a:rPr>
              <a:t>Οι κινδυνοι που σχετίζονται με τη ΔΕΠΥ ελιναι οι ακόλουθοι: </a:t>
            </a:r>
            <a:r>
              <a:rPr lang="el-GR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Ατυχήματα (τροχαία, αυτοτραυματισμοί, πολλαπλοί &amp; σοβαροί τραυματισμοί), Σχολική αποτυχία- προβλήματα συμπεριφοράς  στο σχολείο (μαθησιακές δυσκολίες, διαγωγή, απουσίες), Κάπνισμα, Χρήση αλκοόλ και ουσιών στην εφηβεία, </a:t>
            </a:r>
            <a:r>
              <a:rPr lang="el-GR">
                <a:latin typeface="Calibri" charset="0"/>
                <a:cs typeface="Calibri" charset="0"/>
              </a:rPr>
              <a:t>Επαγγελματική  αποτυχία (μη ολοκλήρωση σπουδών,αστάθεια, αλλαγές εργασίας), Αποτυχία στην προσωπική &amp;οικογενειακή ζωή (οικονομικά προβλήματα,διαζύγια). Επίσης, επηρεασμένη ποιότητα ζωής των γονιών, κατάθλιψη, διαζύγια, επαγγελματικά προβλήματα.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7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539413-798D-504F-9219-C6AEB46E11A4}" type="slidenum">
              <a:rPr lang="el-GR"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>
              <a:latin typeface="Calibri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>
                <a:latin typeface="Calibri" charset="0"/>
              </a:rPr>
              <a:t>Οι κινδυνοι που σχετίζονται με τη ΔΕΠΥ ελιναι οι ακόλουθοι: </a:t>
            </a:r>
            <a:r>
              <a:rPr lang="el-GR" b="1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cs typeface="Calibri" charset="0"/>
              </a:rPr>
              <a:t>Ατυχήματα (τροχαία, αυτοτραυματισμοί, πολλαπλοί &amp; σοβαροί τραυματισμοί), Σχολική αποτυχία- προβλήματα συμπεριφοράς  στο σχολείο (μαθησιακές δυσκολίες, διαγωγή, απουσίες), Κάπνισμα, Χρήση αλκοόλ και ουσιών στην εφηβεία, </a:t>
            </a:r>
            <a:r>
              <a:rPr lang="el-GR">
                <a:latin typeface="Calibri" charset="0"/>
                <a:cs typeface="Calibri" charset="0"/>
              </a:rPr>
              <a:t>Επαγγελματική  αποτυχία (μη ολοκλήρωση σπουδών,αστάθεια, αλλαγές εργασίας), Αποτυχία στην προσωπική &amp;οικογενειακή ζωή (οικονομικά προβλήματα,διαζύγια). Επίσης, επηρεασμένη ποιότητα ζωής των γονιών, κατάθλιψη, διαζύγια, επαγγελματικά προβλήματα.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None/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 b="1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cs typeface="Calibri" charset="0"/>
            </a:endParaRPr>
          </a:p>
          <a:p>
            <a:pPr>
              <a:spcBef>
                <a:spcPct val="0"/>
              </a:spcBef>
            </a:pPr>
            <a:endParaRPr lang="el-G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3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D44F8-A9CD-4AE7-BDCB-A8EC65728C1A}" type="slidenum">
              <a:rPr lang="el-GR" smtClean="0">
                <a:latin typeface="Arial" pitchFamily="34" charset="0"/>
              </a:rPr>
              <a:pPr>
                <a:defRPr/>
              </a:pPr>
              <a:t>20</a:t>
            </a:fld>
            <a:endParaRPr lang="el-GR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7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57CBA-B254-4F48-A4D1-D913A48D3948}" type="slidenum">
              <a:rPr lang="el-GR" smtClean="0">
                <a:latin typeface="Arial" pitchFamily="34" charset="0"/>
              </a:rPr>
              <a:pPr>
                <a:defRPr/>
              </a:pPr>
              <a:t>21</a:t>
            </a:fld>
            <a:endParaRPr lang="el-GR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16D524-D8A4-4BEC-B1C9-2FA54D525C26}" type="slidenum">
              <a:rPr lang="el-GR" smtClean="0">
                <a:latin typeface="Arial" pitchFamily="34" charset="0"/>
              </a:rPr>
              <a:pPr>
                <a:defRPr/>
              </a:pPr>
              <a:t>22</a:t>
            </a:fld>
            <a:endParaRPr lang="el-GR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7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178917-BFA7-496E-AA98-62674ABAB550}" type="slidenum">
              <a:rPr lang="el-GR" smtClean="0">
                <a:latin typeface="Arial" pitchFamily="34" charset="0"/>
              </a:rPr>
              <a:pPr>
                <a:defRPr/>
              </a:pPr>
              <a:t>23</a:t>
            </a:fld>
            <a:endParaRPr lang="el-GR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4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B9157-9D2C-462C-A2B1-9A436D771008}" type="slidenum">
              <a:rPr lang="el-GR" smtClean="0">
                <a:latin typeface="Arial" pitchFamily="34" charset="0"/>
              </a:rPr>
              <a:pPr>
                <a:defRPr/>
              </a:pPr>
              <a:t>24</a:t>
            </a:fld>
            <a:endParaRPr lang="el-GR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4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0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6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4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79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5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91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28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67014F2-13F1-324D-8098-481DCADF4258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47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0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206291F-0867-6B41-B712-023A5ADA0A6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746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3230-7B2F-430B-8893-0C69D18B05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535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3848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84DB-2678-415C-A2D7-F838505661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1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5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8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99A909D-0AA4-C349-B158-884029287775}" type="datetimeFigureOut">
              <a:rPr lang="en-US" smtClean="0"/>
              <a:t>11/23/21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B3287C0-CAE8-9646-8A3F-3560077B4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81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0851" y="2284274"/>
            <a:ext cx="4623702" cy="232036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ΝΕΥΡΟΑΝΑΠΥΞΙΑΚΕΣ ΔΙΑΤΑΡΑΧΕΣ:</a:t>
            </a:r>
            <a:b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2800" b="1" dirty="0">
                <a:solidFill>
                  <a:srgbClr val="FFB6B3"/>
                </a:solidFill>
                <a:latin typeface="Calibri"/>
                <a:cs typeface="Calibri"/>
              </a:rPr>
              <a:t>Παράγοντες Κινδύνου &amp; Πρώιμη Ανίχνευση</a:t>
            </a:r>
            <a:endParaRPr lang="en-US" sz="2800" b="1" dirty="0">
              <a:solidFill>
                <a:srgbClr val="FFB6B3"/>
              </a:solidFill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0178" y="111893"/>
            <a:ext cx="5665047" cy="1189125"/>
            <a:chOff x="77107" y="1066157"/>
            <a:chExt cx="3248029" cy="1042191"/>
          </a:xfrm>
        </p:grpSpPr>
        <p:pic>
          <p:nvPicPr>
            <p:cNvPr id="7" name="Picture 6" descr="85px-Logo_uoa_blu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77107" y="1066157"/>
              <a:ext cx="511610" cy="1042190"/>
            </a:xfrm>
            <a:prstGeom prst="rect">
              <a:avLst/>
            </a:prstGeom>
          </p:spPr>
        </p:pic>
        <p:pic>
          <p:nvPicPr>
            <p:cNvPr id="8" name="Picture 7" descr="image0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525" y="1080804"/>
              <a:ext cx="558611" cy="10275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718A855B-0502-854C-80BA-68B9265F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02" y="5584194"/>
            <a:ext cx="54006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sz="2000" b="1" spc="150" dirty="0" err="1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Νένη</a:t>
            </a:r>
            <a:r>
              <a:rPr lang="el-GR" sz="2000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Περβανίδου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Αναπλ</a:t>
            </a:r>
            <a:r>
              <a:rPr lang="el-G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. Καθηγήτρια Αναπτυξιακής &amp; Συμπεριφορικής Παιδιατρικής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endParaRPr lang="el-G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el-G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Ιατρικής  Σχολής  ΕΚΠΑ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D2D79-CCDD-0E48-AF12-E64F54CBD879}"/>
              </a:ext>
            </a:extLst>
          </p:cNvPr>
          <p:cNvSpPr txBox="1"/>
          <p:nvPr/>
        </p:nvSpPr>
        <p:spPr>
          <a:xfrm>
            <a:off x="1282389" y="190563"/>
            <a:ext cx="3740627" cy="111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sz="1400" b="1" dirty="0">
                <a:latin typeface="Calibri"/>
                <a:cs typeface="Calibri"/>
              </a:rPr>
              <a:t>Α΄ ΠΑΙΔΙΑΤΡΙΚΗ ΚΛΙΝΙΚΗ ΕΚΠΑ</a:t>
            </a:r>
            <a:endParaRPr lang="en-US" sz="1400" b="1" dirty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l-GR" sz="1400" b="1" dirty="0">
                <a:latin typeface="Calibri"/>
                <a:cs typeface="Calibri"/>
              </a:rPr>
              <a:t>ΜΟΝΑΔΑ ΑΝΑΠΤΥΞΙΑΚΗΣ &amp;</a:t>
            </a:r>
            <a:endParaRPr lang="en-US" sz="1400" b="1" dirty="0">
              <a:latin typeface="Calibri"/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l-GR" sz="1400" b="1" dirty="0">
                <a:latin typeface="Calibri"/>
                <a:cs typeface="Calibri"/>
              </a:rPr>
              <a:t>ΣΥΜΠΕΡΙΦΟΡΙΚΗΣ ΠΑΙΔΙΑΤΡΙΚΗΣ</a:t>
            </a:r>
          </a:p>
          <a:p>
            <a:pPr algn="ctr">
              <a:lnSpc>
                <a:spcPct val="90000"/>
              </a:lnSpc>
            </a:pPr>
            <a:r>
              <a:rPr lang="el-GR" sz="1400" b="1" dirty="0">
                <a:latin typeface="Calibri"/>
                <a:cs typeface="Calibri"/>
              </a:rPr>
              <a:t>ΝΟΣΟΚΟΜΕΙΟ ΠΑΙΔΩΝ «Η ΑΓΙΑ ΣΟΦΙΑ» </a:t>
            </a:r>
          </a:p>
          <a:p>
            <a:pPr algn="ctr"/>
            <a:r>
              <a:rPr lang="en-US" sz="1600" dirty="0" err="1">
                <a:latin typeface="Calibri"/>
                <a:cs typeface="Calibri"/>
              </a:rPr>
              <a:t>www.dbpeds.gr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D4780D-D5B4-2E4B-B7D6-BDDCFB66C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964" y="1820591"/>
            <a:ext cx="5290944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5" name="Group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99081945"/>
              </p:ext>
            </p:extLst>
          </p:nvPr>
        </p:nvGraphicFramePr>
        <p:xfrm>
          <a:off x="2330274" y="845124"/>
          <a:ext cx="7531452" cy="3184824"/>
        </p:xfrm>
        <a:graphic>
          <a:graphicData uri="http://schemas.openxmlformats.org/drawingml/2006/table">
            <a:tbl>
              <a:tblPr/>
              <a:tblGrid>
                <a:gridCol w="375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Δείκτης Γενικής Νοημοσύνης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Επίπεδο Νοητικής Λειτουργίας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50-55 με 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Ελαφρά</a:t>
                      </a:r>
                      <a:endParaRPr kumimoji="0" lang="el-GR" sz="2400" b="0" i="0" u="none" strike="noStrike" cap="none" normalizeH="0" baseline="30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] 35-40 με 50-55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Μέτρια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20-25 με 35-40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Σοβαρή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&lt;.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Βαριά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81200" y="274638"/>
            <a:ext cx="8229600" cy="55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ΝΟΗΤΙΚΗ ΑΝΑΠΗΡΙΑ </a:t>
            </a:r>
          </a:p>
        </p:txBody>
      </p:sp>
    </p:spTree>
    <p:extLst>
      <p:ext uri="{BB962C8B-B14F-4D97-AF65-F5344CB8AC3E}">
        <p14:creationId xmlns:p14="http://schemas.microsoft.com/office/powerpoint/2010/main" val="68169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idx="1"/>
          </p:nvPr>
        </p:nvSpPr>
        <p:spPr>
          <a:xfrm>
            <a:off x="2232438" y="776614"/>
            <a:ext cx="8001326" cy="4972832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Σοβαρή και επίμονη δυσλειτουργία στους ακόλουθους τομείς της ανάπτυξης  (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DSM-IV)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1. κοινωνική επικοινωνία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2.  στερεότυπες συμπεριφορές, ενδιαφέροντα, δραστηριότητες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endParaRPr lang="el-GR" dirty="0">
              <a:latin typeface="Century Gothic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50754" y="114790"/>
            <a:ext cx="8841388" cy="162320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ΔΙΑΤΑΡΑΧΗ ΣΤΟ ΦΑΣΜΑ ΤΟΥ ΑΥΤΙΣΜΟΥ</a:t>
            </a:r>
          </a:p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ΟΡΙΣΜΟΙ, 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DSM-IV, V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  <a:p>
            <a:r>
              <a:rPr lang="el-GR" sz="3600" dirty="0">
                <a:solidFill>
                  <a:srgbClr val="FFCC66"/>
                </a:solidFill>
                <a:latin typeface="Calibri"/>
                <a:cs typeface="Calibri"/>
              </a:rPr>
              <a:t> </a:t>
            </a:r>
            <a:r>
              <a:rPr lang="el-GR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[299.00 ( 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F84)]</a:t>
            </a:r>
          </a:p>
        </p:txBody>
      </p:sp>
    </p:spTree>
    <p:extLst>
      <p:ext uri="{BB962C8B-B14F-4D97-AF65-F5344CB8AC3E}">
        <p14:creationId xmlns:p14="http://schemas.microsoft.com/office/powerpoint/2010/main" val="687953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52182" y="3623235"/>
            <a:ext cx="1564138" cy="1516486"/>
          </a:xfrm>
          <a:prstGeom prst="ellipse">
            <a:avLst/>
          </a:prstGeom>
          <a:solidFill>
            <a:srgbClr val="00FF80">
              <a:alpha val="50000"/>
            </a:srgbClr>
          </a:solidFill>
          <a:ln>
            <a:solidFill>
              <a:srgbClr val="00FF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Νοητική Υστέρηση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88662" y="2215018"/>
            <a:ext cx="1816328" cy="1781299"/>
          </a:xfrm>
          <a:prstGeom prst="ellipse">
            <a:avLst/>
          </a:prstGeom>
          <a:solidFill>
            <a:srgbClr val="FFFF66">
              <a:alpha val="52000"/>
            </a:srgbClr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Λόγος Εικοινωνια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37502" y="2215018"/>
            <a:ext cx="2372563" cy="2044621"/>
          </a:xfrm>
          <a:prstGeom prst="ellipse">
            <a:avLst/>
          </a:prstGeom>
          <a:solidFill>
            <a:srgbClr val="FF6600">
              <a:alpha val="44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Επαναληπτικές </a:t>
            </a:r>
          </a:p>
          <a:p>
            <a:pPr algn="ctr"/>
            <a:r>
              <a:rPr lang="el-GR" dirty="0">
                <a:latin typeface="Calibri"/>
                <a:cs typeface="Calibri"/>
              </a:rPr>
              <a:t>Συμπεριφορές-</a:t>
            </a:r>
          </a:p>
          <a:p>
            <a:pPr algn="ctr"/>
            <a:r>
              <a:rPr lang="el-GR" dirty="0">
                <a:latin typeface="Calibri"/>
                <a:cs typeface="Calibri"/>
              </a:rPr>
              <a:t>Περιορισμένα Ενδιαφέροντα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40524" y="880420"/>
            <a:ext cx="2090115" cy="186123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58000"/>
                </a:schemeClr>
              </a:gs>
              <a:gs pos="100000">
                <a:schemeClr val="accent1">
                  <a:tint val="90000"/>
                  <a:satMod val="200000"/>
                  <a:alpha val="58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Κοινωνική</a:t>
            </a:r>
          </a:p>
          <a:p>
            <a:pPr algn="ctr"/>
            <a:r>
              <a:rPr lang="el-GR" dirty="0">
                <a:latin typeface="Calibri"/>
                <a:cs typeface="Calibri"/>
              </a:rPr>
              <a:t>Διαντίδραση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1" y="3623235"/>
            <a:ext cx="2013500" cy="1516486"/>
          </a:xfrm>
          <a:prstGeom prst="ellipse">
            <a:avLst/>
          </a:prstGeom>
          <a:solidFill>
            <a:srgbClr val="800080">
              <a:alpha val="47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Γλωσσικές Διαταραχές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40524" y="1068791"/>
            <a:ext cx="1875797" cy="2399548"/>
          </a:xfrm>
          <a:prstGeom prst="ellipse">
            <a:avLst/>
          </a:prstGeom>
          <a:solidFill>
            <a:schemeClr val="tx1">
              <a:alpha val="0"/>
            </a:schemeClr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65161" y="1936006"/>
            <a:ext cx="1495787" cy="1394241"/>
          </a:xfrm>
          <a:prstGeom prst="ellipse">
            <a:avLst/>
          </a:prstGeom>
          <a:solidFill>
            <a:srgbClr val="FFFF66">
              <a:alpha val="51000"/>
            </a:srgbClr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ΔΕΠΥ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33741" y="2540279"/>
            <a:ext cx="2320179" cy="2369919"/>
          </a:xfrm>
          <a:prstGeom prst="ellipse">
            <a:avLst/>
          </a:prstGeom>
          <a:solidFill>
            <a:srgbClr val="FF6600">
              <a:alpha val="41000"/>
            </a:srgbClr>
          </a:solidFill>
          <a:ln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Επαναληπτικές </a:t>
            </a:r>
          </a:p>
          <a:p>
            <a:pPr algn="ctr"/>
            <a:r>
              <a:rPr lang="el-GR" dirty="0">
                <a:latin typeface="Calibri"/>
                <a:cs typeface="Calibri"/>
              </a:rPr>
              <a:t>Συμπεριφορές-</a:t>
            </a:r>
          </a:p>
          <a:p>
            <a:pPr algn="ctr"/>
            <a:r>
              <a:rPr lang="el-GR" dirty="0">
                <a:latin typeface="Calibri"/>
                <a:cs typeface="Calibri"/>
              </a:rPr>
              <a:t>Περιορισμένα Ενδιαφέροντα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07004" y="556657"/>
            <a:ext cx="2047085" cy="2415034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85000"/>
                  <a:alpha val="48000"/>
                </a:schemeClr>
              </a:gs>
              <a:gs pos="100000">
                <a:schemeClr val="accent1">
                  <a:tint val="90000"/>
                  <a:satMod val="200000"/>
                  <a:alpha val="4800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Κοινωνικη Επικοινωνια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14586" y="1936006"/>
            <a:ext cx="1606955" cy="1394241"/>
          </a:xfrm>
          <a:prstGeom prst="ellipse">
            <a:avLst/>
          </a:prstGeom>
          <a:solidFill>
            <a:srgbClr val="008080">
              <a:alpha val="44000"/>
            </a:srgbClr>
          </a:solidFill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Κοινωνικό         Άγχος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97219" y="402721"/>
            <a:ext cx="2300562" cy="1580911"/>
          </a:xfrm>
          <a:prstGeom prst="ellipse">
            <a:avLst/>
          </a:prstGeom>
          <a:solidFill>
            <a:srgbClr val="400080">
              <a:alpha val="44000"/>
            </a:srgbClr>
          </a:solidFill>
          <a:ln>
            <a:solidFill>
              <a:srgbClr val="400080">
                <a:alpha val="25000"/>
              </a:srgb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Επιθετικότητα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982065" y="3468339"/>
            <a:ext cx="1866166" cy="1551501"/>
          </a:xfrm>
          <a:prstGeom prst="ellipse">
            <a:avLst/>
          </a:prstGeom>
          <a:solidFill>
            <a:srgbClr val="800080">
              <a:alpha val="48000"/>
            </a:srgb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Γλωσσικές Διαταραχές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84109" y="4288471"/>
            <a:ext cx="1714459" cy="1364412"/>
          </a:xfrm>
          <a:prstGeom prst="ellipse">
            <a:avLst/>
          </a:prstGeom>
          <a:solidFill>
            <a:srgbClr val="00FF80">
              <a:alpha val="43000"/>
            </a:srgbClr>
          </a:solidFill>
          <a:ln>
            <a:solidFill>
              <a:srgbClr val="00FF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Calibri"/>
                <a:cs typeface="Calibri"/>
              </a:rPr>
              <a:t>Νοητική Υστέρηση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09961" y="833271"/>
            <a:ext cx="2281917" cy="3730502"/>
          </a:xfrm>
          <a:prstGeom prst="ellipse">
            <a:avLst/>
          </a:prstGeom>
          <a:solidFill>
            <a:schemeClr val="tx1">
              <a:alpha val="0"/>
            </a:schemeClr>
          </a:solidFill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3763" y="5744804"/>
            <a:ext cx="112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alibri"/>
                <a:cs typeface="Calibri"/>
              </a:rPr>
              <a:t>DSM IV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16755" y="5744804"/>
            <a:ext cx="10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"/>
                <a:cs typeface="Calibri"/>
              </a:defRPr>
            </a:lvl1pPr>
          </a:lstStyle>
          <a:p>
            <a:r>
              <a:rPr lang="en-GB" dirty="0"/>
              <a:t>DSM V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910064" y="402721"/>
            <a:ext cx="0" cy="5452330"/>
          </a:xfrm>
          <a:prstGeom prst="line">
            <a:avLst/>
          </a:prstGeom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6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ΔΙΑΤΑΡΑΧΗ ΕΛΛΕΙΜΜΑΤΙΚΗΣ ΠΡΟΣΟΧΗΣ-ΥΠΕΡΚΙΝΗΤΙΚΟΤΗΤΑΣ (ΔΕΠΥ)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89765" y="917284"/>
            <a:ext cx="11361106" cy="20172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latin typeface="Calibri" pitchFamily="34" charset="0"/>
              </a:rPr>
              <a:t>Η πιο συχνή νευροαναπτυξιακή διαταραχή της παιδικής ηλικίας </a:t>
            </a:r>
            <a:r>
              <a:rPr lang="el-G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itchFamily="34" charset="0"/>
              </a:rPr>
              <a:t>(4-8%) </a:t>
            </a:r>
          </a:p>
          <a:p>
            <a:pPr>
              <a:lnSpc>
                <a:spcPct val="110000"/>
              </a:lnSpc>
              <a:buFont typeface="Wingdings" pitchFamily="2" charset="2"/>
              <a:buBlip>
                <a:blip r:embed="rId2"/>
              </a:buBlip>
            </a:pPr>
            <a:r>
              <a:rPr lang="el-GR" sz="2400" dirty="0">
                <a:latin typeface="Calibri" pitchFamily="34" charset="0"/>
              </a:rPr>
              <a:t>Συμπτώματα Απροσεξίας, Υπερκινητικότητας &amp; Παρορμητικότητας, ανάρμοστα για το αναπτυξιακό στάδιο, δυσλειτουργικά στο σπίτι και το σχολείο –σε 2 πλαΊσια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2246060" y="2668158"/>
          <a:ext cx="7668223" cy="4023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67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930" y="-11552"/>
            <a:ext cx="9074150" cy="1139825"/>
          </a:xfrm>
        </p:spPr>
        <p:txBody>
          <a:bodyPr>
            <a:normAutofit/>
          </a:bodyPr>
          <a:lstStyle/>
          <a:p>
            <a:pPr marL="484188"/>
            <a:r>
              <a:rPr lang="el-GR" sz="3600" b="1" dirty="0">
                <a:solidFill>
                  <a:srgbClr val="FFCC66"/>
                </a:solidFill>
                <a:latin typeface="Calibri" charset="0"/>
                <a:cs typeface="Calibri" charset="0"/>
              </a:rPr>
              <a:t>ΚΙΝΔΥΝΟΙ ΣΧΕΤΙΖΟΜΕΝΟΙ ΜΕ ΤΗ ΔΕΠΥ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1636714" y="6296026"/>
            <a:ext cx="88217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defRPr/>
            </a:pPr>
            <a:r>
              <a:rPr lang="el-GR" sz="32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Comic Sans MS" pitchFamily="66" charset="0"/>
              </a:rPr>
              <a:t>*  </a:t>
            </a:r>
            <a:r>
              <a:rPr lang="el-GR" sz="2000" b="1" dirty="0">
                <a:solidFill>
                  <a:srgbClr val="FFCC66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libri" pitchFamily="34" charset="0"/>
                <a:cs typeface="Calibri" pitchFamily="34" charset="0"/>
              </a:rPr>
              <a:t>Ποιότητα ζωής γονιών (κατάθλιψη, διαζύγια, επαγγελματικά προβλήματα</a:t>
            </a:r>
            <a:r>
              <a:rPr lang="el-GR" dirty="0">
                <a:solidFill>
                  <a:srgbClr val="FFCC66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864296" y="3054350"/>
            <a:ext cx="10396603" cy="1327150"/>
          </a:xfrm>
          <a:prstGeom prst="rightArrow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1508" name="Group 21507"/>
          <p:cNvGrpSpPr>
            <a:grpSpLocks/>
          </p:cNvGrpSpPr>
          <p:nvPr/>
        </p:nvGrpSpPr>
        <p:grpSpPr bwMode="auto">
          <a:xfrm>
            <a:off x="1352714" y="1676065"/>
            <a:ext cx="1931988" cy="1506538"/>
            <a:chOff x="215682" y="1662953"/>
            <a:chExt cx="1932113" cy="1507132"/>
          </a:xfrm>
        </p:grpSpPr>
        <p:sp>
          <p:nvSpPr>
            <p:cNvPr id="4118" name="TextBox 6"/>
            <p:cNvSpPr txBox="1">
              <a:spLocks noChangeArrowheads="1"/>
            </p:cNvSpPr>
            <p:nvPr/>
          </p:nvSpPr>
          <p:spPr bwMode="auto">
            <a:xfrm>
              <a:off x="215682" y="1662953"/>
              <a:ext cx="193211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9pPr>
            </a:lstStyle>
            <a:p>
              <a:r>
                <a:rPr lang="el-GR" dirty="0"/>
                <a:t>Ατυχήματα</a:t>
              </a:r>
            </a:p>
            <a:p>
              <a:r>
                <a:rPr lang="el-GR" dirty="0"/>
                <a:t>Πειθαρχία</a:t>
              </a:r>
            </a:p>
            <a:p>
              <a:r>
                <a:rPr lang="el-GR" dirty="0"/>
                <a:t>Προσαρμογή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82457" y="2693647"/>
              <a:ext cx="0" cy="476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9" name="Group 21508"/>
          <p:cNvGrpSpPr>
            <a:grpSpLocks/>
          </p:cNvGrpSpPr>
          <p:nvPr/>
        </p:nvGrpSpPr>
        <p:grpSpPr bwMode="auto">
          <a:xfrm>
            <a:off x="3671889" y="1166813"/>
            <a:ext cx="1931987" cy="2005012"/>
            <a:chOff x="2147795" y="1166555"/>
            <a:chExt cx="1932113" cy="2005763"/>
          </a:xfrm>
        </p:grpSpPr>
        <p:sp>
          <p:nvSpPr>
            <p:cNvPr id="4116" name="TextBox 22"/>
            <p:cNvSpPr txBox="1">
              <a:spLocks noChangeArrowheads="1"/>
            </p:cNvSpPr>
            <p:nvPr/>
          </p:nvSpPr>
          <p:spPr bwMode="auto">
            <a:xfrm>
              <a:off x="2147795" y="1166555"/>
              <a:ext cx="1932113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9pPr>
            </a:lstStyle>
            <a:p>
              <a:r>
                <a:rPr lang="el-GR" dirty="0"/>
                <a:t>Σχολική Αποτυχία</a:t>
              </a:r>
            </a:p>
            <a:p>
              <a:r>
                <a:rPr lang="el-GR" dirty="0"/>
                <a:t>Μαθησιακές Δυσκολίες</a:t>
              </a:r>
            </a:p>
            <a:p>
              <a:r>
                <a:rPr lang="el-GR" dirty="0"/>
                <a:t>Προβλήματα Συμπεριφοράς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3000338" y="2694302"/>
              <a:ext cx="0" cy="478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0" name="Group 21509"/>
          <p:cNvGrpSpPr>
            <a:grpSpLocks/>
          </p:cNvGrpSpPr>
          <p:nvPr/>
        </p:nvGrpSpPr>
        <p:grpSpPr bwMode="auto">
          <a:xfrm>
            <a:off x="6277860" y="1458913"/>
            <a:ext cx="1768475" cy="1806575"/>
            <a:chOff x="4567188" y="1385954"/>
            <a:chExt cx="1768811" cy="1806777"/>
          </a:xfrm>
        </p:grpSpPr>
        <p:sp>
          <p:nvSpPr>
            <p:cNvPr id="4114" name="TextBox 23"/>
            <p:cNvSpPr txBox="1">
              <a:spLocks noChangeArrowheads="1"/>
            </p:cNvSpPr>
            <p:nvPr/>
          </p:nvSpPr>
          <p:spPr bwMode="auto">
            <a:xfrm>
              <a:off x="4567188" y="1385954"/>
              <a:ext cx="176881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charset="0"/>
                  <a:ea typeface="ＭＳ Ｐゴシック" charset="0"/>
                </a:defRPr>
              </a:lvl9pPr>
            </a:lstStyle>
            <a:p>
              <a:r>
                <a:rPr lang="el-GR" dirty="0"/>
                <a:t>Συμπεριφορές Κινδύνου Κάπνισμα Αλκοόλ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5181667" y="2694200"/>
              <a:ext cx="0" cy="498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1" name="Group 21510"/>
          <p:cNvGrpSpPr>
            <a:grpSpLocks/>
          </p:cNvGrpSpPr>
          <p:nvPr/>
        </p:nvGrpSpPr>
        <p:grpSpPr bwMode="auto">
          <a:xfrm>
            <a:off x="8865423" y="1096151"/>
            <a:ext cx="2384425" cy="2270125"/>
            <a:chOff x="6760177" y="888175"/>
            <a:chExt cx="2383823" cy="2269082"/>
          </a:xfrm>
        </p:grpSpPr>
        <p:sp>
          <p:nvSpPr>
            <p:cNvPr id="4112" name="Rectangle 7"/>
            <p:cNvSpPr>
              <a:spLocks noChangeArrowheads="1"/>
            </p:cNvSpPr>
            <p:nvPr/>
          </p:nvSpPr>
          <p:spPr bwMode="auto">
            <a:xfrm>
              <a:off x="6760177" y="888175"/>
              <a:ext cx="2383823" cy="1814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0"/>
                <a:buNone/>
              </a:pPr>
              <a:r>
                <a:rPr lang="el-GR">
                  <a:latin typeface="Calibri" charset="0"/>
                  <a:cs typeface="Calibri" charset="0"/>
                </a:rPr>
                <a:t>Επαγγελματική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0"/>
                <a:buNone/>
              </a:pPr>
              <a:r>
                <a:rPr lang="el-GR"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A</a:t>
              </a:r>
              <a:r>
                <a:rPr lang="el-GR">
                  <a:latin typeface="Calibri" charset="0"/>
                  <a:cs typeface="Calibri" charset="0"/>
                </a:rPr>
                <a:t>ποτυχία 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0"/>
                <a:buNone/>
              </a:pPr>
              <a:r>
                <a:rPr lang="el-GR">
                  <a:latin typeface="Calibri" charset="0"/>
                  <a:cs typeface="Calibri" charset="0"/>
                </a:rPr>
                <a:t>(μη ολοκλήρωση σπουδών, αλλαγές εργασίας)</a:t>
              </a: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charset="0"/>
                <a:buNone/>
              </a:pPr>
              <a:r>
                <a:rPr lang="el-GR">
                  <a:latin typeface="Calibri" charset="0"/>
                  <a:cs typeface="Calibri" charset="0"/>
                </a:rPr>
                <a:t>Προβλήματα Υγείας</a:t>
              </a: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452152" y="2693920"/>
              <a:ext cx="0" cy="4633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Elbow Connector 18"/>
          <p:cNvCxnSpPr/>
          <p:nvPr/>
        </p:nvCxnSpPr>
        <p:spPr>
          <a:xfrm>
            <a:off x="3214688" y="3951288"/>
            <a:ext cx="914400" cy="914400"/>
          </a:xfrm>
          <a:prstGeom prst="bentConnector3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346575" y="4381500"/>
            <a:ext cx="471765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l-GR" sz="2800" b="1" dirty="0">
                <a:solidFill>
                  <a:srgbClr val="FF6600"/>
                </a:solidFill>
              </a:rPr>
              <a:t>ΣΥΝΝΟΣΗΣΗ   </a:t>
            </a:r>
            <a:r>
              <a:rPr lang="el-GR" sz="2000" dirty="0">
                <a:solidFill>
                  <a:srgbClr val="FF6600"/>
                </a:solidFill>
              </a:rPr>
              <a:t>80%</a:t>
            </a:r>
          </a:p>
          <a:p>
            <a:r>
              <a:rPr lang="el-GR" sz="2000" dirty="0"/>
              <a:t>Μαθησιακές Δυσκολίες</a:t>
            </a:r>
          </a:p>
          <a:p>
            <a:r>
              <a:rPr lang="el-GR" sz="2000" dirty="0"/>
              <a:t>Κοινωνικές Δυσκολίες </a:t>
            </a:r>
          </a:p>
          <a:p>
            <a:r>
              <a:rPr lang="el-GR" sz="2000" dirty="0"/>
              <a:t>Προβλήματα Εναντίωσης-Διαγωγής</a:t>
            </a:r>
          </a:p>
          <a:p>
            <a:r>
              <a:rPr lang="el-GR" sz="2000" dirty="0"/>
              <a:t>Άγχος, Κατάθλιψη, Χαμηλή Αυτοεκτίμηση</a:t>
            </a:r>
          </a:p>
          <a:p>
            <a:endParaRPr lang="el-GR" sz="2000" dirty="0"/>
          </a:p>
          <a:p>
            <a:r>
              <a:rPr lang="el-GR" sz="2800" b="1" dirty="0">
                <a:solidFill>
                  <a:srgbClr val="FF6600"/>
                </a:solidFill>
              </a:rPr>
              <a:t> 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4106" name="TextBox 25"/>
          <p:cNvSpPr txBox="1">
            <a:spLocks noChangeArrowheads="1"/>
          </p:cNvSpPr>
          <p:nvPr/>
        </p:nvSpPr>
        <p:spPr bwMode="auto">
          <a:xfrm>
            <a:off x="1105515" y="3401623"/>
            <a:ext cx="1436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dirty="0"/>
              <a:t>Προσχολική Ηλικία</a:t>
            </a:r>
            <a:endParaRPr lang="en-US" dirty="0"/>
          </a:p>
        </p:txBody>
      </p:sp>
      <p:sp>
        <p:nvSpPr>
          <p:cNvPr id="4107" name="Rectangle 26"/>
          <p:cNvSpPr>
            <a:spLocks noChangeArrowheads="1"/>
          </p:cNvSpPr>
          <p:nvPr/>
        </p:nvSpPr>
        <p:spPr bwMode="auto">
          <a:xfrm>
            <a:off x="3875089" y="3503614"/>
            <a:ext cx="1495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/>
              <a:t>Σχολική Ζωή </a:t>
            </a:r>
            <a:endParaRPr lang="en-US"/>
          </a:p>
        </p:txBody>
      </p:sp>
      <p:sp>
        <p:nvSpPr>
          <p:cNvPr id="4108" name="TextBox 30"/>
          <p:cNvSpPr txBox="1">
            <a:spLocks noChangeArrowheads="1"/>
          </p:cNvSpPr>
          <p:nvPr/>
        </p:nvSpPr>
        <p:spPr bwMode="auto">
          <a:xfrm>
            <a:off x="6308726" y="3519488"/>
            <a:ext cx="102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l-GR"/>
              <a:t>Εφηβεία</a:t>
            </a:r>
            <a:endParaRPr lang="en-US"/>
          </a:p>
        </p:txBody>
      </p:sp>
      <p:sp>
        <p:nvSpPr>
          <p:cNvPr id="4109" name="TextBox 21503"/>
          <p:cNvSpPr txBox="1">
            <a:spLocks noChangeArrowheads="1"/>
          </p:cNvSpPr>
          <p:nvPr/>
        </p:nvSpPr>
        <p:spPr bwMode="auto">
          <a:xfrm>
            <a:off x="9043448" y="3414731"/>
            <a:ext cx="101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dirty="0"/>
              <a:t>Ενήλικη </a:t>
            </a:r>
          </a:p>
          <a:p>
            <a:pPr algn="ctr"/>
            <a:r>
              <a:rPr lang="el-GR" dirty="0"/>
              <a:t>Ζωή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091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68674" y="198171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ΕΙΔΙΚΗ ΜΑΘΗΣΙΑΚΗ ΔΙΑΤΑΡΑΧΗ (ΕΜΔ)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0333" y="1018050"/>
            <a:ext cx="9893952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DSM-5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: 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Νευροαναπτυξιακές Διαταραχές 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Εμποδίζεται η ικανότητα μάθησης ή χρήσης ειδικών ακαδημαϊκών δεξιοτήτων 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l-GR" sz="2400" dirty="0">
                <a:latin typeface="Calibri"/>
                <a:cs typeface="Calibri"/>
              </a:rPr>
              <a:t>ανάγνωσης, γραφής, αρίθμησης) οι οποίες αποτελούν τη βάση για την ακαδημαϊκή μάθηση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«Απρόβλεπτες»: άλλες πτυχές της ανάπτυξης  φαινομενικά καλές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Πρώιμα χαρακτηριστικά, στην προσχολικη ηλικία 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l-GR" sz="2400" dirty="0">
                <a:latin typeface="Calibri"/>
                <a:cs typeface="Calibri"/>
              </a:rPr>
              <a:t>δυσκολία εκμάθησης ονομάτων ή γραμμάτων ή αρίθμησης αντικειμένων)                                         διάγνωση με ασφάλεια μετά την                                                                                               έναρξη επίσημης εκπαίδευσης</a:t>
            </a:r>
          </a:p>
          <a:p>
            <a:pPr marL="342900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latin typeface="Calibri"/>
                <a:cs typeface="Calibri"/>
              </a:rPr>
              <a:t> Διαπολιστισμική και Χρόνια κατάσταση,                                                                           επιμένει στην ενήλικη ζωή 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παρά τον τρόπο εκδήλωσης</a:t>
            </a:r>
          </a:p>
          <a:p>
            <a:pPr>
              <a:buSzPct val="100000"/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91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F5C8B-A394-3E48-864C-19452AE36518}"/>
              </a:ext>
            </a:extLst>
          </p:cNvPr>
          <p:cNvSpPr txBox="1">
            <a:spLocks/>
          </p:cNvSpPr>
          <p:nvPr/>
        </p:nvSpPr>
        <p:spPr>
          <a:xfrm>
            <a:off x="2392471" y="349497"/>
            <a:ext cx="6552728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ΔΙΑΤΑΡΑΧΕΣ ΕΠΙΚΟΙΝΩΝΙΑΣ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4AEF3-33E0-4D46-A23E-59C6B59EA890}"/>
              </a:ext>
            </a:extLst>
          </p:cNvPr>
          <p:cNvSpPr txBox="1"/>
          <p:nvPr/>
        </p:nvSpPr>
        <p:spPr>
          <a:xfrm>
            <a:off x="1743876" y="1227215"/>
            <a:ext cx="8159991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Διαταραχή στην επεξεργασία των γλωσσικών πληροφοριών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Προβλήματα στη γραμματική (σύνταξη ή / και μορφολογία), </a:t>
            </a:r>
          </a:p>
          <a:p>
            <a:pPr>
              <a:lnSpc>
                <a:spcPct val="150000"/>
              </a:lnSpc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 σημασιολογία (έννοιες), ή άλλες πτυχές της γλώσσας.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Αντιληπτικού τύπου  (μειωμένη κατανόηση της γλώσσας)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Εκφραστικού τύπου (δυσκολία στη γλωσσική παραγωγή)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ή συνδυασμός των δύο.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Επίδραση στον προφορικό και γραπτό λόγο  </a:t>
            </a:r>
          </a:p>
        </p:txBody>
      </p:sp>
    </p:spTree>
    <p:extLst>
      <p:ext uri="{BB962C8B-B14F-4D97-AF65-F5344CB8AC3E}">
        <p14:creationId xmlns:p14="http://schemas.microsoft.com/office/powerpoint/2010/main" val="377913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0B25-59BD-014C-90CB-96496848E1A5}"/>
              </a:ext>
            </a:extLst>
          </p:cNvPr>
          <p:cNvSpPr txBox="1">
            <a:spLocks/>
          </p:cNvSpPr>
          <p:nvPr/>
        </p:nvSpPr>
        <p:spPr>
          <a:xfrm>
            <a:off x="1897602" y="27247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ΚΙΝΗΤΙΚΕΣ ΔΙΑΤΑΡΑΧΕΣ 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7D54D-77A5-DC4D-8553-748EEA605FFF}"/>
              </a:ext>
            </a:extLst>
          </p:cNvPr>
          <p:cNvSpPr/>
          <p:nvPr/>
        </p:nvSpPr>
        <p:spPr>
          <a:xfrm>
            <a:off x="2783632" y="1590834"/>
            <a:ext cx="930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χή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του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απ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τυξι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κού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συντονισμού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των κινήσεων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τερεοτυ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ική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κινητική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δι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χή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ρ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χές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τικ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– Σ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ύ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νδρομο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Tourette.</a:t>
            </a:r>
          </a:p>
        </p:txBody>
      </p:sp>
    </p:spTree>
    <p:extLst>
      <p:ext uri="{BB962C8B-B14F-4D97-AF65-F5344CB8AC3E}">
        <p14:creationId xmlns:p14="http://schemas.microsoft.com/office/powerpoint/2010/main" val="347204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299" y="108737"/>
            <a:ext cx="4079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DEB400"/>
                </a:solidFill>
                <a:latin typeface="Calibri"/>
                <a:cs typeface="Calibri"/>
              </a:rPr>
              <a:t>ΕΠΙΠΟΛΑΣΜΟΣ ΝΑΔ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5345" y="2388378"/>
            <a:ext cx="11273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Αύξηση του συνολικού επιπολασμού απο 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12.84%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σε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15.04%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σε 12 χρόνια</a:t>
            </a:r>
          </a:p>
        </p:txBody>
      </p:sp>
      <p:sp>
        <p:nvSpPr>
          <p:cNvPr id="7" name="Rectangle 6"/>
          <p:cNvSpPr/>
          <p:nvPr/>
        </p:nvSpPr>
        <p:spPr>
          <a:xfrm>
            <a:off x="788079" y="973499"/>
            <a:ext cx="10759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Calibri" panose="020F0502020204030204" pitchFamily="34" charset="0"/>
              </a:rPr>
              <a:t>Ηλικία </a:t>
            </a:r>
            <a:r>
              <a:rPr lang="en-US" sz="2400" dirty="0">
                <a:latin typeface="Calibri" panose="020F0502020204030204" pitchFamily="34" charset="0"/>
              </a:rPr>
              <a:t>3 </a:t>
            </a:r>
            <a:r>
              <a:rPr lang="el-GR" sz="2400" dirty="0">
                <a:latin typeface="Calibri" panose="020F0502020204030204" pitchFamily="34" charset="0"/>
              </a:rPr>
              <a:t>-</a:t>
            </a:r>
            <a:r>
              <a:rPr lang="en-US" sz="2400" dirty="0">
                <a:latin typeface="Calibri" panose="020F0502020204030204" pitchFamily="34" charset="0"/>
              </a:rPr>
              <a:t>17 </a:t>
            </a:r>
            <a:r>
              <a:rPr lang="el-GR" sz="2400" dirty="0">
                <a:latin typeface="Calibri" panose="020F0502020204030204" pitchFamily="34" charset="0"/>
              </a:rPr>
              <a:t>χρονών απο την Εθνική Μελέτη Συνεντεύξεων </a:t>
            </a:r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l-GR" sz="2400" dirty="0">
                <a:latin typeface="Calibri" panose="020F0502020204030204" pitchFamily="34" charset="0"/>
              </a:rPr>
              <a:t>για την Υγεία (</a:t>
            </a:r>
            <a:r>
              <a:rPr lang="en-US" sz="2400" dirty="0">
                <a:latin typeface="Calibri" panose="020F0502020204030204" pitchFamily="34" charset="0"/>
              </a:rPr>
              <a:t>National Health Interview Surveys</a:t>
            </a:r>
            <a:r>
              <a:rPr lang="el-GR" sz="2400" dirty="0">
                <a:latin typeface="Calibri" panose="020F0502020204030204" pitchFamily="34" charset="0"/>
              </a:rPr>
              <a:t>) </a:t>
            </a:r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1997–2008 </a:t>
            </a:r>
            <a:r>
              <a:rPr lang="el-GR" sz="2400" dirty="0">
                <a:latin typeface="Calibri" panose="020F0502020204030204" pitchFamily="34" charset="0"/>
              </a:rPr>
              <a:t>σε αντιπροσωπευτικό δείγμα οικογενειών.</a:t>
            </a:r>
          </a:p>
          <a:p>
            <a:endParaRPr lang="el-GR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057" y="6348229"/>
            <a:ext cx="314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Boyle CA et al., Pediatrics 2011</a:t>
            </a:r>
            <a:endParaRPr lang="el-GR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7588" y="5701899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ΟΙ ΠΙΟ ΣΥΧΝΕΣ παιδιατρικές διαταραχές -  επηρεάζουν τη νοσηρότητα σε όλη τη ζωή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CE962-2A03-8443-9033-8D64D2A2A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34" y="3414930"/>
            <a:ext cx="4139175" cy="2246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59D0F1-BD28-2F49-AE36-20D5CA2E3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3414930"/>
            <a:ext cx="3973176" cy="2246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ACDF95-92C1-0949-BD44-CBED4D638101}"/>
              </a:ext>
            </a:extLst>
          </p:cNvPr>
          <p:cNvSpPr txBox="1"/>
          <p:nvPr/>
        </p:nvSpPr>
        <p:spPr>
          <a:xfrm>
            <a:off x="1937252" y="306847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π.χ. ΔΑΦ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9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10"/>
          <p:cNvSpPr/>
          <p:nvPr/>
        </p:nvSpPr>
        <p:spPr>
          <a:xfrm rot="10800000">
            <a:off x="115001" y="761491"/>
            <a:ext cx="3095870" cy="2634622"/>
          </a:xfrm>
          <a:prstGeom prst="trapezoid">
            <a:avLst/>
          </a:prstGeom>
          <a:solidFill>
            <a:srgbClr val="FFCC66">
              <a:alpha val="39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6200000">
            <a:off x="4703984" y="-2229310"/>
            <a:ext cx="2455103" cy="8735252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  <a:alpha val="44000"/>
                </a:schemeClr>
              </a:gs>
              <a:gs pos="35000">
                <a:schemeClr val="accent1">
                  <a:tint val="37000"/>
                  <a:satMod val="300000"/>
                  <a:alpha val="44000"/>
                </a:schemeClr>
              </a:gs>
              <a:gs pos="100000">
                <a:schemeClr val="accent1">
                  <a:tint val="15000"/>
                  <a:satMod val="350000"/>
                  <a:alpha val="4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6668" y="3054350"/>
            <a:ext cx="10809491" cy="1327150"/>
          </a:xfrm>
          <a:prstGeom prst="rightArrow">
            <a:avLst/>
          </a:prstGeom>
          <a:solidFill>
            <a:srgbClr val="0000FF"/>
          </a:solidFill>
          <a:ln w="28575" cmpd="sng">
            <a:solidFill>
              <a:srgbClr val="0000FF"/>
            </a:solidFill>
          </a:ln>
          <a:effectLst>
            <a:outerShdw blurRad="40000" dist="23000" dir="5400000" rotWithShape="0">
              <a:srgbClr val="00009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06" name="TextBox 25"/>
          <p:cNvSpPr txBox="1">
            <a:spLocks noChangeArrowheads="1"/>
          </p:cNvSpPr>
          <p:nvPr/>
        </p:nvSpPr>
        <p:spPr bwMode="auto">
          <a:xfrm>
            <a:off x="3849334" y="3465910"/>
            <a:ext cx="1436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latin typeface="Calibri"/>
                <a:cs typeface="Calibri"/>
              </a:rPr>
              <a:t>Προσχολική Ηλικία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07" name="Rectangle 26"/>
          <p:cNvSpPr>
            <a:spLocks noChangeArrowheads="1"/>
          </p:cNvSpPr>
          <p:nvPr/>
        </p:nvSpPr>
        <p:spPr bwMode="auto">
          <a:xfrm>
            <a:off x="5463738" y="3581664"/>
            <a:ext cx="1495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Calibri"/>
                <a:cs typeface="Calibri"/>
              </a:rPr>
              <a:t>Σχολική Ηλικία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08" name="TextBox 30"/>
          <p:cNvSpPr txBox="1">
            <a:spLocks noChangeArrowheads="1"/>
          </p:cNvSpPr>
          <p:nvPr/>
        </p:nvSpPr>
        <p:spPr bwMode="auto">
          <a:xfrm>
            <a:off x="7317959" y="3589020"/>
            <a:ext cx="9044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r>
              <a:rPr lang="el-GR" sz="1600" dirty="0">
                <a:latin typeface="Calibri"/>
                <a:cs typeface="Calibri"/>
              </a:rPr>
              <a:t>Εφηβεία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09" name="TextBox 21503"/>
          <p:cNvSpPr txBox="1">
            <a:spLocks noChangeArrowheads="1"/>
          </p:cNvSpPr>
          <p:nvPr/>
        </p:nvSpPr>
        <p:spPr bwMode="auto">
          <a:xfrm>
            <a:off x="9016498" y="3534327"/>
            <a:ext cx="12825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latin typeface="Calibri"/>
                <a:cs typeface="Calibri"/>
              </a:rPr>
              <a:t>Ενήλικη Ζωή 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50519" y="3581664"/>
            <a:ext cx="110965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latin typeface="Calibri"/>
                <a:cs typeface="Calibri"/>
              </a:rPr>
              <a:t>Κύηση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2273084" y="3469479"/>
            <a:ext cx="1436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0"/>
              </a:defRPr>
            </a:lvl9pPr>
          </a:lstStyle>
          <a:p>
            <a:pPr algn="ctr"/>
            <a:r>
              <a:rPr lang="el-GR" sz="1600" dirty="0">
                <a:latin typeface="Calibri"/>
                <a:cs typeface="Calibri"/>
              </a:rPr>
              <a:t>Πρώτα χρόνια ζωής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98340" y="1287064"/>
            <a:ext cx="0" cy="2154461"/>
          </a:xfrm>
          <a:prstGeom prst="straightConnector1">
            <a:avLst/>
          </a:prstGeom>
          <a:ln w="76200" cmpd="sng">
            <a:solidFill>
              <a:srgbClr val="FFCC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02511" y="378293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FFC000"/>
                </a:solidFill>
              </a:rPr>
              <a:t>2-</a:t>
            </a:r>
            <a:r>
              <a:rPr lang="en-US" sz="4000" dirty="0">
                <a:solidFill>
                  <a:srgbClr val="FFC000"/>
                </a:solidFill>
              </a:rPr>
              <a:t>9</a:t>
            </a:r>
            <a:r>
              <a:rPr lang="el-GR" dirty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Y</a:t>
            </a:r>
            <a:r>
              <a:rPr lang="el-GR" dirty="0">
                <a:solidFill>
                  <a:srgbClr val="FFC000"/>
                </a:solidFill>
              </a:rPr>
              <a:t>χρ.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710530" y="2179627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ΔΙΑΓΝΩΣΗ</a:t>
            </a:r>
            <a:r>
              <a:rPr lang="en-US" b="1" dirty="0">
                <a:solidFill>
                  <a:srgbClr val="FFFFFF"/>
                </a:solidFill>
              </a:rPr>
              <a:t>  (AAP)</a:t>
            </a:r>
            <a:r>
              <a:rPr lang="el-GR" b="1" dirty="0">
                <a:solidFill>
                  <a:srgbClr val="FFFFFF"/>
                </a:solidFill>
              </a:rPr>
              <a:t>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3024093" y="3139094"/>
            <a:ext cx="6739855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0090"/>
                </a:solidFill>
              </a:rPr>
              <a:t>                                              </a:t>
            </a:r>
            <a:r>
              <a:rPr lang="el-GR" sz="2400" b="1" dirty="0">
                <a:solidFill>
                  <a:schemeClr val="tx1"/>
                </a:solidFill>
              </a:rPr>
              <a:t>Γ</a:t>
            </a:r>
            <a:r>
              <a:rPr lang="el-G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ΕΝΕΤΙΚΗ </a:t>
            </a:r>
            <a:r>
              <a:rPr lang="el-GR" b="1" dirty="0">
                <a:solidFill>
                  <a:srgbClr val="000090"/>
                </a:solidFill>
              </a:rPr>
              <a:t>   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65667" y="5030275"/>
            <a:ext cx="211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66FFCC"/>
                </a:solidFill>
              </a:rPr>
              <a:t>ΕΠΙΓΕΝΕΤΙΚΗ     </a:t>
            </a:r>
            <a:endParaRPr lang="en-US" dirty="0">
              <a:solidFill>
                <a:srgbClr val="66FF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669" y="16120"/>
            <a:ext cx="2634202" cy="724346"/>
          </a:xfrm>
          <a:prstGeom prst="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  <a:p>
            <a:pPr algn="ctr"/>
            <a:r>
              <a:rPr lang="el-GR" b="1" dirty="0">
                <a:solidFill>
                  <a:srgbClr val="000090"/>
                </a:solidFill>
              </a:rPr>
              <a:t>ΠΑΡΑΓΟΝΤΕΣ ΚΙΝΔΥΝΟΥ</a:t>
            </a:r>
          </a:p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876377" y="5180968"/>
            <a:ext cx="20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rgbClr val="CCFFCC"/>
                </a:solidFill>
              </a:rPr>
              <a:t>ΠΡΩΙΜΟ ΠΕΡΙΒΑΛΛΟΝ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7" grpId="0"/>
      <p:bldP spid="8" grpId="0"/>
      <p:bldP spid="2" grpId="0" animBg="1"/>
      <p:bldP spid="15" grpId="0"/>
      <p:bldP spid="3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tyImages-707437391-5979f754af5d3a0011a271b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2" y="1375033"/>
            <a:ext cx="3111521" cy="259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48945" y="1532820"/>
            <a:ext cx="7059463" cy="3880743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νοητική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αναπηρια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intellectual disability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διαταραχες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επικοινωνιας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disorders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διαταραχη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φασμα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αυτισμου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autism spectrum disorder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διαταραχη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ελλειμματικησ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προσοχησ-υπερκινητικοτητασ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δεπυ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deficit hyperactivity disorder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adhd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ειδικεσ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μαθησιακεσ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δυσκολιεσ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δυσλεξια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δυσορθογραφια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δυσγραφια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difficulties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κινητικεσ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διαταραχεσ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disorders) </a:t>
            </a:r>
          </a:p>
          <a:p>
            <a:pPr marL="0" indent="0">
              <a:buNone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    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dsm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97251" y="-603448"/>
            <a:ext cx="8997498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ΝΕΥΡΟΑΝΑΠΤΥΞΙΑΚΕΣ ΔΙΑΤΑΡΑΧΕΣ</a:t>
            </a:r>
            <a:r>
              <a:rPr lang="en-US" sz="3600" b="1" dirty="0">
                <a:solidFill>
                  <a:srgbClr val="FFCC66"/>
                </a:solidFill>
                <a:latin typeface="Calibri"/>
                <a:cs typeface="Calibri"/>
              </a:rPr>
              <a:t> (</a:t>
            </a: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ΝΑΔ)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7251" y="6079806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ΝΑΔ: 1 στα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6 παιδιά στις ΗΠΑ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, 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2006-2008 </a:t>
            </a:r>
            <a:r>
              <a:rPr lang="el-GR" dirty="0">
                <a:solidFill>
                  <a:srgbClr val="FFC000"/>
                </a:solidFill>
                <a:latin typeface="Calibri"/>
                <a:cs typeface="Calibri"/>
              </a:rPr>
              <a:t>(</a:t>
            </a:r>
            <a:r>
              <a:rPr lang="en-US" dirty="0">
                <a:solidFill>
                  <a:srgbClr val="FFC000"/>
                </a:solidFill>
                <a:latin typeface="Calibri"/>
                <a:cs typeface="Calibri"/>
              </a:rPr>
              <a:t>Boyle et al, Pediatrics, 2011)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96357-B318-7E47-A209-481DF3B06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62" y="3912871"/>
            <a:ext cx="3111521" cy="17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8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9" name="Picture 3" descr="jac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291" y="1489073"/>
            <a:ext cx="338455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1847528" y="332657"/>
            <a:ext cx="8864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ΕΜΒΡΥΙΚΗ ΑΝΑΠΤΥΞΗ</a:t>
            </a:r>
            <a:r>
              <a:rPr lang="en-US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</a:t>
            </a:r>
            <a:r>
              <a:rPr lang="el-GR" sz="3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ΠΡΟΓΕΝΝΗΤΙΚΗ ΠΕΡΙΟΔΟΣ </a:t>
            </a: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978409" y="1908784"/>
            <a:ext cx="63200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ΥΠΟΨΙΑ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Οικογενειακό ιστορικό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Ανιχνευτικές δοκιμασίες ρουτίνας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(Υπερηχογράφημα, προγεννητικός έλεγχος)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Αυξημένη συχνότητα  νοσημάτων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  σε συγκεκριμένο πληθυσμό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Ενδομήτρια καθυστέρηση της αύξησης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Προωρότητα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21543" name="Picture 7" descr="education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62291" y="3428241"/>
            <a:ext cx="3384550" cy="237648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374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41" name="Picture 13" descr="_39406782_203neonate3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8175" y="1352811"/>
            <a:ext cx="3272425" cy="1951690"/>
          </a:xfrm>
          <a:effectLst>
            <a:softEdge rad="112500"/>
          </a:effectLst>
        </p:spPr>
      </p:pic>
      <p:pic>
        <p:nvPicPr>
          <p:cNvPr id="329744" name="Picture 16" descr="neonat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15858" y="3375939"/>
            <a:ext cx="3194258" cy="2303463"/>
          </a:xfrm>
          <a:effectLst>
            <a:softEdge rad="112500"/>
          </a:effectLst>
        </p:spPr>
      </p:pic>
      <p:sp>
        <p:nvSpPr>
          <p:cNvPr id="329750" name="Text Box 22"/>
          <p:cNvSpPr txBox="1">
            <a:spLocks noChangeArrowheads="1"/>
          </p:cNvSpPr>
          <p:nvPr/>
        </p:nvSpPr>
        <p:spPr bwMode="auto">
          <a:xfrm>
            <a:off x="4955979" y="1580303"/>
            <a:ext cx="5040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Περιγεννητική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ασφυξία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Προωρότητα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με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ενδοκοιλιακή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αιμορραγία,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περικοιλιακή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λευκομαλακία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,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μεθαιμορραγικό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υδροκέφαλο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Χρωμοσωμικές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ανωμαλίες-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γενετικά σύνδρομα  που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αναγνωρίζονται κατά τη  γέννηση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Νευρολογική σημειολογία που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εμφανίζεται στη γέννηση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(πτωχή σίτιση, υποτονία, σπασμοί)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415B8C2B-4512-0840-88BF-C79CCD063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378" y="373168"/>
            <a:ext cx="5463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ΠΕΡΙΓΕΝΝΗΤΙΚΗ ΠΕΡΙΟΔΟΣ </a:t>
            </a:r>
          </a:p>
        </p:txBody>
      </p:sp>
    </p:spTree>
    <p:extLst>
      <p:ext uri="{BB962C8B-B14F-4D97-AF65-F5344CB8AC3E}">
        <p14:creationId xmlns:p14="http://schemas.microsoft.com/office/powerpoint/2010/main" val="2318667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early-p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05246" y="1894779"/>
            <a:ext cx="2881312" cy="3024188"/>
          </a:xfrm>
          <a:effectLst>
            <a:softEdge rad="112500"/>
          </a:effectLst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3071665" y="332657"/>
            <a:ext cx="63675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ΝΕΟΓΝΙΚΗ ΚΑΙ ΒΡΕΦΙΚΗ ΗΛΙΚΙΑ</a:t>
            </a:r>
            <a:r>
              <a:rPr lang="el-GR" sz="3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4334005" y="2252711"/>
            <a:ext cx="7277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Καθυστέρηση στα κινητικά ορόσημα,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(κάθισμα, βάδιση, ασύμμετρη χρήση των άκρων,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ανώμαλη προτίμηση ενός άκρου)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Οπτική ή ακουστική βλάβη που παρατηρήθηκε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από τους γονείς η τον ανιχνευτικό έλεγχο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Γενικευμένη (σφαιρική) αναπτυξιακή καθυστέρηση</a:t>
            </a:r>
          </a:p>
        </p:txBody>
      </p:sp>
    </p:spTree>
    <p:extLst>
      <p:ext uri="{BB962C8B-B14F-4D97-AF65-F5344CB8AC3E}">
        <p14:creationId xmlns:p14="http://schemas.microsoft.com/office/powerpoint/2010/main" val="60305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2927648" y="260649"/>
            <a:ext cx="6648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ΠΑΙΔΙ ΤΗΣ ΠΡΟΣΧΟΛΙΚΗΣ ΗΛΙΚΙΑΣ</a:t>
            </a:r>
          </a:p>
        </p:txBody>
      </p:sp>
      <p:pic>
        <p:nvPicPr>
          <p:cNvPr id="307207" name="Picture 7" descr="le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6274" y="1758964"/>
            <a:ext cx="3208157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5195300" y="2332795"/>
            <a:ext cx="545182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Καθυστέρηση λόγου και ομιλίας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(μεμονωμένη ή στα πλαίσια συνολικής)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Ανωμαλία στη. βάδιση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Απώλεια ικανοτήτων από      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νευροεκφυλιστική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διαταραχή</a:t>
            </a:r>
          </a:p>
        </p:txBody>
      </p:sp>
    </p:spTree>
    <p:extLst>
      <p:ext uri="{BB962C8B-B14F-4D97-AF65-F5344CB8AC3E}">
        <p14:creationId xmlns:p14="http://schemas.microsoft.com/office/powerpoint/2010/main" val="731479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3719736" y="427052"/>
            <a:ext cx="49576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ΠΑΙΔΙ ΣΧΟΛΙΚΗΣ ΗΛΙΚΙΑΣ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6549283" y="1341059"/>
            <a:ext cx="46037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Αδεξιότητα, φτωχή ισορροπία, διαταραχή. Στο συντονισμό των κινήσεων</a:t>
            </a:r>
          </a:p>
          <a:p>
            <a:pPr>
              <a:buFontTx/>
              <a:buChar char="•"/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Ειδικά γνωστικά ελλείμματα μπορούν να γίνουν αντιληπτά όταν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το παιδί ξεκινά πιο συστηματικά το γράψιμο ή  την ανάγνωση</a:t>
            </a:r>
          </a:p>
          <a:p>
            <a:pPr>
              <a:buFontTx/>
              <a:buChar char="•"/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Ειδικές μαθησιακές δυσκολίες όπως η δυσλεξία και η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δυσπραξία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•"/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ΔΕΠΥ</a:t>
            </a: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475903" y="5661026"/>
            <a:ext cx="57534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Σε οποιαδήποτε ηλικία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  <a:endParaRPr lang="el-GR" sz="200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Μετά από σοβαρή αρρώστια ή τραυματισμό του ΚΝΣ</a:t>
            </a:r>
          </a:p>
        </p:txBody>
      </p:sp>
      <p:pic>
        <p:nvPicPr>
          <p:cNvPr id="309261" name="Picture 13" descr="sa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5443" y="1603535"/>
            <a:ext cx="4243795" cy="374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097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765" y="637658"/>
            <a:ext cx="55786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Προωρότητα</a:t>
            </a:r>
            <a:r>
              <a:rPr lang="el-GR" dirty="0">
                <a:solidFill>
                  <a:srgbClr val="FFC000"/>
                </a:solidFill>
              </a:rPr>
              <a:t>: </a:t>
            </a:r>
            <a:r>
              <a:rPr lang="el-GR" dirty="0"/>
              <a:t>12,7% </a:t>
            </a:r>
            <a:r>
              <a:rPr lang="en-US" dirty="0"/>
              <a:t>  </a:t>
            </a:r>
            <a:r>
              <a:rPr lang="el-GR" sz="1200" dirty="0"/>
              <a:t>(Η</a:t>
            </a:r>
            <a:r>
              <a:rPr lang="en-US" sz="1200" dirty="0" err="1"/>
              <a:t>amilton</a:t>
            </a:r>
            <a:r>
              <a:rPr lang="en-US" sz="1200" dirty="0"/>
              <a:t> et al., 2005)</a:t>
            </a:r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r>
              <a:rPr lang="el-GR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9780" y="2590850"/>
            <a:ext cx="42650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Εμβρυική Υπολειπόμενη Αύξηση</a:t>
            </a:r>
            <a:endParaRPr lang="en-US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UGR, FGR)</a:t>
            </a:r>
            <a:endParaRPr lang="el-GR" sz="24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Συμμετρικά / Ασύμμετρα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Stunting/Wasting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6905" y="4275438"/>
            <a:ext cx="6523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Βάρος Γέννησης: 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μικρό , &lt;3</a:t>
            </a:r>
            <a:r>
              <a:rPr lang="el-G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ΕΘ  ή  μεγάλο , &gt;97</a:t>
            </a:r>
            <a:r>
              <a:rPr lang="el-GR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ΕΘ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για την ηλικία κύησης (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SGA, LGA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αντίστοιχα)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6905" y="5219373"/>
            <a:ext cx="8050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Προγεννητικές επιδράσεις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ανεξάρτητα απο το Βάρος</a:t>
            </a:r>
          </a:p>
          <a:p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Γέννησης &amp;  την Ηλικία Κύησης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(λοιμώξεις, τοξικά άιτια, στρες)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6197" y="6212745"/>
            <a:ext cx="6245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Περιγεννητικές επιπλοκές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–συνήθως σε πρόωρα</a:t>
            </a:r>
          </a:p>
        </p:txBody>
      </p:sp>
      <p:pic>
        <p:nvPicPr>
          <p:cNvPr id="11" name="Picture 10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812" y="1119127"/>
            <a:ext cx="4559489" cy="258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7D8F96-5A8B-DF41-9F7F-88AA723E2E98}"/>
              </a:ext>
            </a:extLst>
          </p:cNvPr>
          <p:cNvGrpSpPr/>
          <p:nvPr/>
        </p:nvGrpSpPr>
        <p:grpSpPr>
          <a:xfrm>
            <a:off x="576197" y="1119127"/>
            <a:ext cx="5202985" cy="1302458"/>
            <a:chOff x="1820053" y="819191"/>
            <a:chExt cx="5202985" cy="130245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890773" y="1220790"/>
              <a:ext cx="4110804" cy="210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5350534" y="1297429"/>
              <a:ext cx="169700" cy="125911"/>
            </a:xfrm>
            <a:prstGeom prst="triangle">
              <a:avLst>
                <a:gd name="adj" fmla="val 521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798591" y="1296548"/>
              <a:ext cx="169700" cy="125911"/>
            </a:xfrm>
            <a:prstGeom prst="triangle">
              <a:avLst>
                <a:gd name="adj" fmla="val 521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1956488" y="1285599"/>
              <a:ext cx="169700" cy="125911"/>
            </a:xfrm>
            <a:prstGeom prst="triangle">
              <a:avLst>
                <a:gd name="adj" fmla="val 521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3995" y="86044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86888" y="84098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2827" y="819191"/>
              <a:ext cx="421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0884" y="1475318"/>
              <a:ext cx="1015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Όψιμα</a:t>
              </a:r>
            </a:p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Πρόωρα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7716" y="1251499"/>
              <a:ext cx="129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Τελειόμηνα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463676" y="1291508"/>
              <a:ext cx="169700" cy="125911"/>
            </a:xfrm>
            <a:prstGeom prst="triangle">
              <a:avLst>
                <a:gd name="adj" fmla="val 521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13677" y="846162"/>
              <a:ext cx="42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0053" y="1433836"/>
              <a:ext cx="1015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Ακραία</a:t>
              </a:r>
            </a:p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Πρόωρα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43099" y="1432633"/>
              <a:ext cx="10151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Πολύ</a:t>
              </a:r>
            </a:p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Πρόωρα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226836" y="1291508"/>
              <a:ext cx="169700" cy="125911"/>
            </a:xfrm>
            <a:prstGeom prst="triangle">
              <a:avLst>
                <a:gd name="adj" fmla="val 5210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12240" y="85540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 Box 6">
            <a:extLst>
              <a:ext uri="{FF2B5EF4-FFF2-40B4-BE49-F238E27FC236}">
                <a16:creationId xmlns:a16="http://schemas.microsoft.com/office/drawing/2014/main" id="{1AFEBE5D-3B0D-4143-ADF6-B7399DCDC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804" y="50231"/>
            <a:ext cx="81565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ΠΕΡΙΓΕΝΝΗΤΙΚΟΙ ΠΑΡΑΓΟΝΤΕΣ ΚΙΝΔΥΝΟΥ</a:t>
            </a:r>
          </a:p>
        </p:txBody>
      </p:sp>
    </p:spTree>
    <p:extLst>
      <p:ext uri="{BB962C8B-B14F-4D97-AF65-F5344CB8AC3E}">
        <p14:creationId xmlns:p14="http://schemas.microsoft.com/office/powerpoint/2010/main" val="360492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14" y="-5664"/>
            <a:ext cx="8229600" cy="1143000"/>
          </a:xfrm>
        </p:spPr>
        <p:txBody>
          <a:bodyPr/>
          <a:lstStyle/>
          <a:p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Προωρότητα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AC621A-04C8-A34E-B06C-E8E62CFD4B20}"/>
              </a:ext>
            </a:extLst>
          </p:cNvPr>
          <p:cNvSpPr/>
          <p:nvPr/>
        </p:nvSpPr>
        <p:spPr>
          <a:xfrm>
            <a:off x="693105" y="1411638"/>
            <a:ext cx="98162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Αύξηση συχνότητας πρόωρου τοκετού λόγω </a:t>
            </a:r>
            <a:r>
              <a:rPr lang="en-US" sz="2400" dirty="0">
                <a:latin typeface="Calibri"/>
                <a:cs typeface="Calibri"/>
              </a:rPr>
              <a:t>IVF, </a:t>
            </a:r>
          </a:p>
          <a:p>
            <a:r>
              <a:rPr lang="el-GR" sz="2400" dirty="0">
                <a:latin typeface="Calibri"/>
                <a:cs typeface="Calibri"/>
              </a:rPr>
              <a:t>ιατρικών λόγων &amp; αύξησης επιβίωσης νεογνών</a:t>
            </a:r>
            <a:r>
              <a:rPr lang="en-US" sz="2400" dirty="0">
                <a:latin typeface="Calibri"/>
                <a:cs typeface="Calibri"/>
              </a:rPr>
              <a:t>. </a:t>
            </a:r>
          </a:p>
          <a:p>
            <a:pPr lvl="0"/>
            <a:r>
              <a:rPr lang="el-GR" sz="2400" dirty="0" err="1">
                <a:solidFill>
                  <a:srgbClr val="E8BC4A"/>
                </a:solidFill>
                <a:latin typeface="Calibri"/>
                <a:cs typeface="Calibri"/>
              </a:rPr>
              <a:t>Ηπιες</a:t>
            </a:r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 κινητικές διαταραχές:  </a:t>
            </a:r>
            <a:r>
              <a:rPr lang="el-GR" sz="2400" dirty="0">
                <a:latin typeface="Calibri"/>
                <a:cs typeface="Calibri"/>
              </a:rPr>
              <a:t>αναπτυξιακή </a:t>
            </a:r>
            <a:r>
              <a:rPr lang="el-GR" sz="2400" dirty="0" err="1">
                <a:latin typeface="Calibri"/>
                <a:cs typeface="Calibri"/>
              </a:rPr>
              <a:t>δυσπραξία</a:t>
            </a:r>
            <a:r>
              <a:rPr lang="el-GR" sz="2400" dirty="0">
                <a:latin typeface="Calibri"/>
                <a:cs typeface="Calibri"/>
              </a:rPr>
              <a:t>/ αναπτυξιακή διαταραχή κινητικού συντονισμού : 10-50% στα πρόωρα, 5-6% στο γενικό πληθυσμό</a:t>
            </a:r>
            <a:r>
              <a:rPr lang="en-US" sz="2400" dirty="0">
                <a:latin typeface="Calibri"/>
                <a:cs typeface="Calibri"/>
              </a:rPr>
              <a:t> (</a:t>
            </a:r>
            <a:r>
              <a:rPr lang="el-GR" sz="2400" dirty="0">
                <a:solidFill>
                  <a:prstClr val="white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rpino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, 2010; </a:t>
            </a:r>
            <a:r>
              <a:rPr lang="el-GR" sz="2400" dirty="0">
                <a:solidFill>
                  <a:prstClr val="white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llen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, 2008; </a:t>
            </a:r>
            <a:r>
              <a:rPr lang="el-GR" sz="2400" dirty="0">
                <a:solidFill>
                  <a:prstClr val="white"/>
                </a:solidFill>
                <a:latin typeface="Calibri"/>
                <a:cs typeface="Calibri"/>
              </a:rPr>
              <a:t>Μ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Calibri"/>
              </a:rPr>
              <a:t>arlow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, 2007;</a:t>
            </a:r>
            <a:r>
              <a:rPr lang="el-GR" sz="2400" dirty="0">
                <a:solidFill>
                  <a:prstClr val="white"/>
                </a:solidFill>
                <a:latin typeface="Calibri"/>
                <a:cs typeface="Calibri"/>
              </a:rPr>
              <a:t>Ζ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Calibri"/>
              </a:rPr>
              <a:t>wicker, 2009) </a:t>
            </a:r>
            <a:endParaRPr lang="en-US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Νοητική </a:t>
            </a:r>
            <a:r>
              <a:rPr lang="en-US" sz="2400" dirty="0">
                <a:solidFill>
                  <a:srgbClr val="E8BC4A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Υστέρηση: </a:t>
            </a:r>
            <a:r>
              <a:rPr lang="el-GR" sz="2400" dirty="0">
                <a:latin typeface="Calibri"/>
                <a:cs typeface="Calibri"/>
              </a:rPr>
              <a:t>ΔΝ στη σχολική ηλικία μικρότερος σε σχέση με τα </a:t>
            </a:r>
            <a:r>
              <a:rPr lang="el-GR" sz="2400" dirty="0" err="1">
                <a:latin typeface="Calibri"/>
                <a:cs typeface="Calibri"/>
              </a:rPr>
              <a:t>τελειόμηνα</a:t>
            </a:r>
            <a:r>
              <a:rPr lang="el-GR" sz="2400" dirty="0">
                <a:latin typeface="Calibri"/>
                <a:cs typeface="Calibri"/>
              </a:rPr>
              <a:t>. ΔΝ:  70-85 στο 15% των προώρων &lt;1500γρ και στο 25% των &lt;1000γρ (</a:t>
            </a:r>
            <a:r>
              <a:rPr lang="en-US" sz="2400" dirty="0" err="1">
                <a:latin typeface="Calibri"/>
                <a:cs typeface="Calibri"/>
              </a:rPr>
              <a:t>Latal</a:t>
            </a:r>
            <a:r>
              <a:rPr lang="en-US" sz="2400" dirty="0">
                <a:latin typeface="Calibri"/>
                <a:cs typeface="Calibri"/>
              </a:rPr>
              <a:t>, 2009;Taylor, 2016)</a:t>
            </a:r>
            <a:endParaRPr lang="el-GR" sz="2400" dirty="0">
              <a:latin typeface="Calibri"/>
              <a:cs typeface="Calibri"/>
            </a:endParaRPr>
          </a:p>
          <a:p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ΔΕΠΥ: </a:t>
            </a:r>
            <a:r>
              <a:rPr lang="el-GR" sz="2400" dirty="0">
                <a:latin typeface="Calibri"/>
                <a:cs typeface="Calibri"/>
              </a:rPr>
              <a:t>ως 25% στα &lt;1500γρ και ως 35% στα &lt;1000γρ (Σ</a:t>
            </a:r>
            <a:r>
              <a:rPr lang="en-US" sz="2400" dirty="0" err="1">
                <a:latin typeface="Calibri"/>
                <a:cs typeface="Calibri"/>
              </a:rPr>
              <a:t>tephens</a:t>
            </a:r>
            <a:r>
              <a:rPr lang="en-US" sz="2400" dirty="0">
                <a:latin typeface="Calibri"/>
                <a:cs typeface="Calibri"/>
              </a:rPr>
              <a:t>, 2009;</a:t>
            </a:r>
            <a:r>
              <a:rPr lang="el-GR" sz="2400" dirty="0">
                <a:latin typeface="Calibri"/>
                <a:cs typeface="Calibri"/>
              </a:rPr>
              <a:t>Τ</a:t>
            </a:r>
            <a:r>
              <a:rPr lang="en-US" sz="2400" dirty="0" err="1">
                <a:latin typeface="Calibri"/>
                <a:cs typeface="Calibri"/>
              </a:rPr>
              <a:t>ayllor</a:t>
            </a:r>
            <a:r>
              <a:rPr lang="en-US" sz="2400" dirty="0">
                <a:latin typeface="Calibri"/>
                <a:cs typeface="Calibri"/>
              </a:rPr>
              <a:t>, 2006)</a:t>
            </a:r>
          </a:p>
          <a:p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ΔΦΑ: </a:t>
            </a:r>
            <a:r>
              <a:rPr lang="el-GR" sz="2400" dirty="0">
                <a:latin typeface="Calibri"/>
                <a:cs typeface="Calibri"/>
              </a:rPr>
              <a:t>διπλάσιος γενικά κίνδυνός σχετικά με γενικό πληθυσμό (Α</a:t>
            </a:r>
            <a:r>
              <a:rPr lang="en-US" sz="2400" dirty="0" err="1">
                <a:latin typeface="Calibri"/>
                <a:cs typeface="Calibri"/>
              </a:rPr>
              <a:t>rpino</a:t>
            </a:r>
            <a:r>
              <a:rPr lang="en-US" sz="2400" dirty="0">
                <a:latin typeface="Calibri"/>
                <a:cs typeface="Calibri"/>
              </a:rPr>
              <a:t>, 2010)</a:t>
            </a:r>
          </a:p>
          <a:p>
            <a:r>
              <a:rPr lang="el-GR" sz="2400" dirty="0">
                <a:solidFill>
                  <a:srgbClr val="E8BC4A"/>
                </a:solidFill>
                <a:latin typeface="Calibri"/>
                <a:cs typeface="Calibri"/>
              </a:rPr>
              <a:t>Άγχος, Κοινωνικές Δυσκολίες: </a:t>
            </a:r>
            <a:r>
              <a:rPr lang="el-GR" sz="2400" dirty="0">
                <a:latin typeface="Calibri"/>
                <a:cs typeface="Calibri"/>
              </a:rPr>
              <a:t>25-50% στη σχολική ηλικία στα 12-14, 8-14% </a:t>
            </a:r>
            <a:r>
              <a:rPr lang="el-GR" sz="2400" dirty="0" err="1">
                <a:latin typeface="Calibri"/>
                <a:cs typeface="Calibri"/>
              </a:rPr>
              <a:t>γενικ</a:t>
            </a:r>
            <a:r>
              <a:rPr lang="el-GR" sz="2400" dirty="0">
                <a:latin typeface="Calibri"/>
                <a:cs typeface="Calibri"/>
              </a:rPr>
              <a:t>. αγχώδης διαταραχή </a:t>
            </a:r>
            <a:r>
              <a:rPr lang="en-US" sz="2400" dirty="0">
                <a:latin typeface="Calibri"/>
                <a:cs typeface="Calibri"/>
              </a:rPr>
              <a:t>vs </a:t>
            </a:r>
            <a:r>
              <a:rPr lang="el-GR" sz="2400" dirty="0">
                <a:latin typeface="Calibri"/>
                <a:cs typeface="Calibri"/>
              </a:rPr>
              <a:t>1-4</a:t>
            </a:r>
            <a:r>
              <a:rPr lang="en-US" sz="2400" dirty="0">
                <a:latin typeface="Calibri"/>
                <a:cs typeface="Calibri"/>
              </a:rPr>
              <a:t>%</a:t>
            </a:r>
            <a:r>
              <a:rPr lang="el-GR" sz="2400" dirty="0">
                <a:latin typeface="Calibri"/>
                <a:cs typeface="Calibri"/>
              </a:rPr>
              <a:t> στο γενικό πληθυσμό (Ι</a:t>
            </a:r>
            <a:r>
              <a:rPr lang="en-US" sz="2400" dirty="0" err="1">
                <a:latin typeface="Calibri"/>
                <a:cs typeface="Calibri"/>
              </a:rPr>
              <a:t>ndredavik</a:t>
            </a:r>
            <a:r>
              <a:rPr lang="en-US" sz="2400" dirty="0">
                <a:latin typeface="Calibri"/>
                <a:cs typeface="Calibri"/>
              </a:rPr>
              <a:t>, 2004)</a:t>
            </a:r>
            <a:endParaRPr lang="el-GR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813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9434" y="1605077"/>
            <a:ext cx="5328592" cy="452596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dirty="0">
                <a:latin typeface="Calibri"/>
                <a:cs typeface="Calibri"/>
              </a:rPr>
              <a:t>IUGR &gt;35 w:  0.5 SD </a:t>
            </a:r>
            <a:r>
              <a:rPr lang="el-GR" sz="2400" dirty="0" err="1">
                <a:latin typeface="Calibri"/>
                <a:cs typeface="Calibri"/>
              </a:rPr>
              <a:t>χαμηλοτερα</a:t>
            </a:r>
            <a:r>
              <a:rPr lang="el-GR" sz="2400" dirty="0">
                <a:latin typeface="Calibri"/>
                <a:cs typeface="Calibri"/>
              </a:rPr>
              <a:t> </a:t>
            </a:r>
            <a:r>
              <a:rPr lang="el-GR" sz="2400" dirty="0" err="1">
                <a:latin typeface="Calibri"/>
                <a:cs typeface="Calibri"/>
              </a:rPr>
              <a:t>απο</a:t>
            </a:r>
            <a:r>
              <a:rPr lang="el-GR" sz="2400" dirty="0">
                <a:latin typeface="Calibri"/>
                <a:cs typeface="Calibri"/>
              </a:rPr>
              <a:t> τα μη-</a:t>
            </a:r>
            <a:r>
              <a:rPr lang="en-US" sz="2400" dirty="0">
                <a:latin typeface="Calibri"/>
                <a:cs typeface="Calibri"/>
              </a:rPr>
              <a:t>IUGR </a:t>
            </a:r>
            <a:r>
              <a:rPr lang="el-GR" sz="2400" dirty="0">
                <a:latin typeface="Calibri"/>
                <a:cs typeface="Calibri"/>
              </a:rPr>
              <a:t>σε όλες τις νευροαναπτυξιακές αξιολογήσεις: γνωστική λειτουργία, γλώσσα,συμπεριφορά, όραση, ακοή </a:t>
            </a:r>
            <a:r>
              <a:rPr lang="el-GR" sz="2400" dirty="0">
                <a:solidFill>
                  <a:srgbClr val="FFCC00"/>
                </a:solidFill>
                <a:latin typeface="Calibri"/>
                <a:cs typeface="Calibri"/>
              </a:rPr>
              <a:t>(</a:t>
            </a:r>
            <a:r>
              <a:rPr lang="en-US" sz="2400" dirty="0">
                <a:solidFill>
                  <a:srgbClr val="FFCC00"/>
                </a:solidFill>
                <a:latin typeface="Calibri"/>
                <a:cs typeface="Calibri"/>
              </a:rPr>
              <a:t>Murray  et al., BJOG, 2015)</a:t>
            </a:r>
          </a:p>
          <a:p>
            <a:pPr>
              <a:lnSpc>
                <a:spcPct val="130000"/>
              </a:lnSpc>
            </a:pPr>
            <a:r>
              <a:rPr lang="el-GR" sz="2400" dirty="0">
                <a:latin typeface="Calibri"/>
                <a:cs typeface="Calibri"/>
              </a:rPr>
              <a:t>Καθυστέρηση σε γνωστικές λειτουργίες, γλώσσα, κινητικές δεξιότητες, κοινωνική ανάπτυξη, προσοχή προσαρμοστική συμπεριφορα </a:t>
            </a:r>
            <a:r>
              <a:rPr lang="el-GR" sz="2400" dirty="0">
                <a:solidFill>
                  <a:srgbClr val="FFCC00"/>
                </a:solidFill>
                <a:latin typeface="Calibri"/>
                <a:cs typeface="Calibri"/>
              </a:rPr>
              <a:t>(</a:t>
            </a:r>
            <a:r>
              <a:rPr lang="en-US" sz="2400" dirty="0">
                <a:solidFill>
                  <a:srgbClr val="FFCC00"/>
                </a:solidFill>
                <a:latin typeface="Calibri"/>
                <a:cs typeface="Calibri"/>
              </a:rPr>
              <a:t>Levine et al., Pediatrics, 2015)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60418" y="188641"/>
            <a:ext cx="5077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E8BC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ΜΙΚΡΟ ΒΑΡΟΣ ΓΕΝΝΗΣΗΣ</a:t>
            </a:r>
            <a:endParaRPr lang="el-GR" sz="3200" b="1" dirty="0">
              <a:solidFill>
                <a:srgbClr val="E8BC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7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56305" y="210982"/>
            <a:ext cx="639431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E8BC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ΠΑΡΑΤΕΤΑΜΕΝΗ ΠΑΡΑΜΟΝΗ ΣΕ</a:t>
            </a:r>
          </a:p>
          <a:p>
            <a:pPr algn="ctr"/>
            <a:r>
              <a:rPr lang="el-GR" sz="3600" b="1" dirty="0">
                <a:solidFill>
                  <a:srgbClr val="E8BC4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ΕΝΤΑΤΙΚΗ ΜΟΝΑΔΑ ΝΕΟΓΝΩΝ </a:t>
            </a:r>
            <a:endParaRPr lang="el-GR" sz="3200" b="1" dirty="0">
              <a:solidFill>
                <a:srgbClr val="E8BC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28" y="1639971"/>
            <a:ext cx="731037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10 700 </a:t>
            </a:r>
            <a:r>
              <a:rPr lang="el-GR" sz="2400" dirty="0">
                <a:latin typeface="Calibri"/>
                <a:cs typeface="Calibri"/>
              </a:rPr>
              <a:t>συμμετέχονρες απο την</a:t>
            </a:r>
          </a:p>
          <a:p>
            <a:r>
              <a:rPr lang="el-GR" sz="2400" dirty="0">
                <a:latin typeface="Calibri"/>
                <a:cs typeface="Calibri"/>
              </a:rPr>
              <a:t>«</a:t>
            </a:r>
            <a:r>
              <a:rPr lang="en-US" sz="2400" dirty="0">
                <a:latin typeface="Calibri"/>
                <a:cs typeface="Calibri"/>
              </a:rPr>
              <a:t>Early Childhood Longitudinal Sample-Birth Cohort</a:t>
            </a:r>
            <a:r>
              <a:rPr lang="el-GR" sz="2400" dirty="0">
                <a:latin typeface="Calibri"/>
                <a:cs typeface="Calibri"/>
              </a:rPr>
              <a:t>» </a:t>
            </a:r>
          </a:p>
          <a:p>
            <a:r>
              <a:rPr lang="en-US" sz="2400" dirty="0">
                <a:solidFill>
                  <a:srgbClr val="E09888"/>
                </a:solidFill>
                <a:latin typeface="Calibri"/>
                <a:cs typeface="Calibri"/>
              </a:rPr>
              <a:t>2100</a:t>
            </a:r>
            <a:r>
              <a:rPr lang="el-GR" sz="2400" dirty="0">
                <a:latin typeface="Calibri"/>
                <a:cs typeface="Calibri"/>
              </a:rPr>
              <a:t> νοσηλευτηκαν σε εντατική μονάδα νεογνών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569" y="3068960"/>
            <a:ext cx="6973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E0988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Αυξημένη διάρκεια παραμονής στη ΜΕΝ  ήταν προβλεπτική χαμηλών αναπτυξιακών επιδόσεων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στη δοκιμασία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Bayley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στους 9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νοητικό Ο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1.08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Κινητικό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1.11]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και 24 μήνες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νοητικό Ο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1.00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Κινητικό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 1.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ενω το κοινωνικοοικονομικό επίπεδο ήταν καλύτερος προβλεπτικός παράγοντας   σε μεγαλύτερες ηλικίες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προσχολική  νηπιαγωγείο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Η ηλικία κύησης δεν έπαιξε ρολο στις σχέσεις αυτές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75773" y="6203938"/>
            <a:ext cx="141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Subedi</a:t>
            </a:r>
            <a:r>
              <a:rPr lang="en-US" dirty="0"/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96254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9" y="3970"/>
            <a:ext cx="6467475" cy="12446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9" y="1293814"/>
            <a:ext cx="25146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1425" y="-121214"/>
            <a:ext cx="49937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</a:defRPr>
            </a:lvl9pPr>
          </a:lstStyle>
          <a:p>
            <a:endParaRPr lang="el-GR" sz="1600" dirty="0">
              <a:latin typeface="Calibri" charset="0"/>
            </a:endParaRPr>
          </a:p>
          <a:p>
            <a:r>
              <a:rPr lang="en-US" sz="1600" dirty="0">
                <a:solidFill>
                  <a:srgbClr val="FFC000"/>
                </a:solidFill>
                <a:latin typeface="Calibri" charset="0"/>
              </a:rPr>
              <a:t>10.321 </a:t>
            </a:r>
            <a:r>
              <a:rPr lang="el-GR" sz="1600" dirty="0">
                <a:solidFill>
                  <a:srgbClr val="FFC000"/>
                </a:solidFill>
                <a:latin typeface="Calibri" charset="0"/>
              </a:rPr>
              <a:t>άτομα με </a:t>
            </a:r>
            <a:r>
              <a:rPr lang="en-US" sz="1600" dirty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el-GR" sz="1600" dirty="0">
                <a:solidFill>
                  <a:srgbClr val="FFC000"/>
                </a:solidFill>
                <a:latin typeface="Calibri" charset="0"/>
              </a:rPr>
              <a:t>ΔΕΠΥ</a:t>
            </a:r>
            <a:r>
              <a:rPr lang="en-US" sz="1600" dirty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el-GR" sz="1600" dirty="0">
                <a:solidFill>
                  <a:srgbClr val="FFC000"/>
                </a:solidFill>
                <a:latin typeface="Calibri" charset="0"/>
              </a:rPr>
              <a:t> </a:t>
            </a:r>
            <a:r>
              <a:rPr lang="el-GR" sz="1600" dirty="0">
                <a:latin typeface="Calibri" charset="0"/>
              </a:rPr>
              <a:t>και  </a:t>
            </a:r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38.355 μάρτυρες</a:t>
            </a:r>
          </a:p>
          <a:p>
            <a:r>
              <a:rPr lang="el-GR" sz="1600" dirty="0">
                <a:latin typeface="Calibri" charset="0"/>
              </a:rPr>
              <a:t> απο το Φινλανδικό Ιατρικό Αρχείο Γεννήσεων (</a:t>
            </a:r>
            <a:r>
              <a:rPr lang="en-US" sz="1600" dirty="0">
                <a:latin typeface="Calibri" charset="0"/>
              </a:rPr>
              <a:t>Finish Medical Birth Registry</a:t>
            </a:r>
            <a:r>
              <a:rPr lang="el-GR" sz="1600" dirty="0">
                <a:latin typeface="Calibri" charset="0"/>
              </a:rPr>
              <a:t>). </a:t>
            </a:r>
          </a:p>
          <a:p>
            <a:r>
              <a:rPr lang="el-GR" sz="1600" dirty="0">
                <a:latin typeface="Calibri" charset="0"/>
              </a:rPr>
              <a:t>Συσχέτιση με  ηλικία κύησης, βάρος ανα ηλικία κύησης,  και </a:t>
            </a:r>
            <a:r>
              <a:rPr lang="en-US" sz="1600" dirty="0">
                <a:latin typeface="Calibri" charset="0"/>
              </a:rPr>
              <a:t>ADHD</a:t>
            </a:r>
            <a:endParaRPr lang="el-GR" sz="1600" dirty="0">
              <a:latin typeface="Calibri" charset="0"/>
            </a:endParaRPr>
          </a:p>
          <a:p>
            <a:r>
              <a:rPr lang="el-GR" sz="1600" dirty="0">
                <a:latin typeface="Calibri" charset="0"/>
              </a:rPr>
              <a:t>Συγχυτικο Παράγοντες:  Κάπνισμα στην κύηση,πατρική ηλικία,  τόκος, ψυχιατρικό ιστορικό γονέα, μετανάστευση, αλκοόλ-ουσίες στην κύηση, Κοινωνικο-οικονομικό επίπεδο, γάμος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Α. Ο κίνδυνος  για ΔΕΠΥ αυξάνει αντίστροφα με την ηλικία κύησης</a:t>
            </a:r>
          </a:p>
          <a:p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Β. Κίνδυνος σε σχήμα </a:t>
            </a:r>
            <a:r>
              <a:rPr lang="en-US" sz="1600" dirty="0">
                <a:solidFill>
                  <a:srgbClr val="FFFF00"/>
                </a:solidFill>
                <a:latin typeface="Calibri" charset="0"/>
              </a:rPr>
              <a:t>U </a:t>
            </a:r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ανάλογα με το βάρος γέννησης (1 </a:t>
            </a:r>
            <a:r>
              <a:rPr lang="en-US" sz="1600" dirty="0">
                <a:solidFill>
                  <a:srgbClr val="FFFF00"/>
                </a:solidFill>
                <a:latin typeface="Calibri" charset="0"/>
              </a:rPr>
              <a:t>SD </a:t>
            </a:r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κάτω/2 </a:t>
            </a:r>
            <a:r>
              <a:rPr lang="en-US" sz="1600" dirty="0">
                <a:solidFill>
                  <a:srgbClr val="FFFF00"/>
                </a:solidFill>
                <a:latin typeface="Calibri" charset="0"/>
              </a:rPr>
              <a:t>SD</a:t>
            </a:r>
            <a:r>
              <a:rPr lang="el-GR" sz="1600" dirty="0">
                <a:solidFill>
                  <a:srgbClr val="FFFF00"/>
                </a:solidFill>
                <a:latin typeface="Calibri" charset="0"/>
              </a:rPr>
              <a:t> πάνω)</a:t>
            </a:r>
            <a:endParaRPr lang="en-US" sz="1600" dirty="0">
              <a:solidFill>
                <a:srgbClr val="FFFF00"/>
              </a:solidFill>
              <a:latin typeface="Calibri" charset="0"/>
            </a:endParaRPr>
          </a:p>
        </p:txBody>
      </p:sp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2" y="2611437"/>
            <a:ext cx="5139846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354" y="3513137"/>
            <a:ext cx="48958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130959" y="151606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dirty="0">
                <a:latin typeface="Calibri" charset="0"/>
              </a:rPr>
              <a:t>Μικρό βάρος γέννησης (</a:t>
            </a:r>
            <a:r>
              <a:rPr lang="en-US" dirty="0">
                <a:latin typeface="Calibri" charset="0"/>
              </a:rPr>
              <a:t>SGA</a:t>
            </a:r>
            <a:r>
              <a:rPr lang="el-GR" dirty="0">
                <a:latin typeface="Calibri" charset="0"/>
              </a:rPr>
              <a:t>)</a:t>
            </a:r>
            <a:r>
              <a:rPr lang="en-US" dirty="0">
                <a:latin typeface="Calibri" charset="0"/>
              </a:rPr>
              <a:t> </a:t>
            </a:r>
            <a:endParaRPr lang="el-GR" dirty="0">
              <a:latin typeface="Calibri" charset="0"/>
            </a:endParaRPr>
          </a:p>
          <a:p>
            <a:r>
              <a:rPr lang="el-GR" dirty="0">
                <a:latin typeface="Calibri" charset="0"/>
              </a:rPr>
              <a:t>έχει συνδεθεί με ΔΕΠΥ</a:t>
            </a:r>
          </a:p>
          <a:p>
            <a:r>
              <a:rPr lang="en-US" sz="1200" dirty="0">
                <a:latin typeface="Calibri" charset="0"/>
              </a:rPr>
              <a:t>(</a:t>
            </a:r>
            <a:r>
              <a:rPr lang="en-US" sz="1200" dirty="0" err="1">
                <a:latin typeface="Calibri" charset="0"/>
              </a:rPr>
              <a:t>Halmey</a:t>
            </a:r>
            <a:r>
              <a:rPr lang="en-US" sz="1200" dirty="0">
                <a:latin typeface="Calibri" charset="0"/>
              </a:rPr>
              <a:t> et al., 2012;Gustafson et al., 2011; </a:t>
            </a:r>
            <a:endParaRPr lang="el-GR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Aarnoudse</a:t>
            </a:r>
            <a:r>
              <a:rPr lang="en-US" sz="1200" dirty="0">
                <a:latin typeface="Calibri" charset="0"/>
              </a:rPr>
              <a:t>- </a:t>
            </a:r>
            <a:r>
              <a:rPr lang="en-US" sz="1200" dirty="0" err="1">
                <a:latin typeface="Calibri" charset="0"/>
              </a:rPr>
              <a:t>Moens</a:t>
            </a:r>
            <a:r>
              <a:rPr lang="en-US" sz="1200" dirty="0">
                <a:latin typeface="Calibri" charset="0"/>
              </a:rPr>
              <a:t> et al., 2009; Class et al., 2014)</a:t>
            </a:r>
          </a:p>
        </p:txBody>
      </p:sp>
    </p:spTree>
    <p:extLst>
      <p:ext uri="{BB962C8B-B14F-4D97-AF65-F5344CB8AC3E}">
        <p14:creationId xmlns:p14="http://schemas.microsoft.com/office/powerpoint/2010/main" val="225170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71193-3BF5-1A42-8487-F3A2463F9387}"/>
              </a:ext>
            </a:extLst>
          </p:cNvPr>
          <p:cNvSpPr txBox="1">
            <a:spLocks/>
          </p:cNvSpPr>
          <p:nvPr/>
        </p:nvSpPr>
        <p:spPr>
          <a:xfrm>
            <a:off x="-214659" y="-619707"/>
            <a:ext cx="8528196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l-GR" sz="4000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ΝΕΥΡΟΑΝΑΠΤΥΞΙΑΚΕΣ ΔΙΑΤΑΡΑΧΕΣ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4EFCC-8FA1-FE4C-BFD1-A3ED4A15AC4D}"/>
              </a:ext>
            </a:extLst>
          </p:cNvPr>
          <p:cNvSpPr/>
          <p:nvPr/>
        </p:nvSpPr>
        <p:spPr>
          <a:xfrm>
            <a:off x="2481862" y="1271993"/>
            <a:ext cx="80654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Έναρξη στην παιδική ηλικία (πριν την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ενήβωση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Αλλαγές κατά την ωρίμανση όμως:                                           σταθερή φυσική πορεία (όχι υφέσεις-εξάρσεις)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Επίμονα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νευρο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-γνωστικά ελλείμματα από την πρώιμη παιδική ηλικία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Συχνότερες στα αγόρια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Υψηλή κληρονομικότητα –όμως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πολυπαραγοντικά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αίτια  (σπανιότερα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μονογονιδιακά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νοσήματα/γενετικά σύνδρομα)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Υψηλή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συννοσηρότητα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–κοινά συμπτώματα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Μεγάλη ετερογένεια σε αίτια, κλινική εικόνα, έκβαση, θεραπεία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Χρονιότητα –συνήθως βελτίωση στην ενήλικη ζωή –όμως μπορεί να αναπτυχθεί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συννοσηρότητα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135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48128" y="-187223"/>
            <a:ext cx="8275016" cy="1143000"/>
          </a:xfrm>
        </p:spPr>
        <p:txBody>
          <a:bodyPr/>
          <a:lstStyle/>
          <a:p>
            <a:r>
              <a:rPr lang="el-GR" sz="3600" b="1" dirty="0">
                <a:solidFill>
                  <a:srgbClr val="E8BC4A"/>
                </a:solidFill>
                <a:latin typeface="Calibri"/>
                <a:cs typeface="Calibri"/>
              </a:rPr>
              <a:t>Κάπνισμα &amp; Κύηση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90D4F4-39CE-4341-A209-CCFAD40A8368}"/>
              </a:ext>
            </a:extLst>
          </p:cNvPr>
          <p:cNvSpPr/>
          <p:nvPr/>
        </p:nvSpPr>
        <p:spPr>
          <a:xfrm>
            <a:off x="643002" y="666514"/>
            <a:ext cx="11113486" cy="5759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   Κάπνισμα: μικρό βάρος γέννησης-διορθωμένο για γενετικούς &amp; οικογενειακούς παράγοντες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 err="1">
                <a:latin typeface="Calibri"/>
                <a:cs typeface="Calibri"/>
              </a:rPr>
              <a:t>Knopik</a:t>
            </a:r>
            <a:r>
              <a:rPr lang="en-US" sz="1600" dirty="0">
                <a:latin typeface="Calibri"/>
                <a:cs typeface="Calibri"/>
              </a:rPr>
              <a:t>, 2015)</a:t>
            </a:r>
          </a:p>
          <a:p>
            <a:pPr eaLnBrk="0" hangingPunct="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Πειραματικές μελέτες: θετική συσχέτιση μεταξύ ΔΕΠΥ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χρόνιας έκθεσης της μητέρας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σε κάπνισμα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κατά την κύηση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(Fung &amp; Lau, 1989;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Hagino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&amp; Lee, 1985;  Johns 1982;  Richardson &amp; Day 1994; Van de</a:t>
            </a: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Kamp &amp; Collins 1994 )</a:t>
            </a:r>
          </a:p>
          <a:p>
            <a:pPr eaLnBrk="0" hangingPunct="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To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κάπνισμα της μητέρας κατά την κύηση, είναι ανεξάρτητος παράγοντας κινδύνου για ΔΕΠΥ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Β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iederman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1995,;Mick 2002;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Milberger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1996)</a:t>
            </a:r>
          </a:p>
          <a:p>
            <a:pPr eaLnBrk="0" hangingPunct="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Συσχέτιση καπνίσματος στην κύηση με ΔΕΠΥ και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συνννόσηση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                                               σε 10.000 παιδιά με ΔΕΠΥ &amp; 38.000 μάρτυρες (Φινλανδικό δείγμα)</a:t>
            </a:r>
          </a:p>
          <a:p>
            <a:pPr eaLnBrk="0" hangingPunct="0">
              <a:lnSpc>
                <a:spcPct val="150000"/>
              </a:lnSpc>
              <a:buSzPct val="100000"/>
            </a:pP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Joelsson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, 2016)</a:t>
            </a:r>
          </a:p>
          <a:p>
            <a:pPr eaLnBrk="0" hangingPunct="0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Μετα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-ανάλυση: 18.000 άτομα με ΔΑΦ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ΔΕΝ συσχετίστηκε με ΔΑΦ </a:t>
            </a:r>
            <a:r>
              <a:rPr lang="el-G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Tang et al.,2015)</a:t>
            </a:r>
            <a:endParaRPr lang="el-GR" sz="16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3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5560" y="-315416"/>
            <a:ext cx="7772400" cy="1143000"/>
          </a:xfrm>
        </p:spPr>
        <p:txBody>
          <a:bodyPr/>
          <a:lstStyle/>
          <a:p>
            <a:pPr algn="ctr"/>
            <a:br>
              <a:rPr lang="el-GR" sz="3200" b="1" dirty="0">
                <a:solidFill>
                  <a:srgbClr val="E8BC4A"/>
                </a:solidFill>
                <a:latin typeface="Calibri"/>
                <a:cs typeface="Calibri"/>
              </a:rPr>
            </a:br>
            <a:r>
              <a:rPr lang="el-GR" sz="3600" b="1" dirty="0">
                <a:solidFill>
                  <a:srgbClr val="E8BC4A"/>
                </a:solidFill>
                <a:latin typeface="Calibri"/>
                <a:cs typeface="Calibri"/>
              </a:rPr>
              <a:t>Αλκοόλ &amp; Κύηση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355" y="3758787"/>
            <a:ext cx="4536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8000"/>
                </a:solidFill>
                <a:latin typeface="Calibri"/>
                <a:cs typeface="Calibri"/>
              </a:rPr>
              <a:t>ΜΗΧΑΝΙΣΜΟΙ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Αυξημένο Οξειδωτικό Στρες,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Μιτοχονδριακή καταστροφή,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Επιδρά σε αυξ. παράγοντες, 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μόρια σηματοδότησης,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μόρια προσκόλλησης,</a:t>
            </a:r>
          </a:p>
          <a:p>
            <a:r>
              <a:rPr lang="el-GR" sz="2400" i="1" dirty="0">
                <a:solidFill>
                  <a:schemeClr val="tx2"/>
                </a:solidFill>
                <a:latin typeface="Calibri"/>
                <a:cs typeface="Calibri"/>
              </a:rPr>
              <a:t>γονιδιακή έκφραση</a:t>
            </a:r>
          </a:p>
          <a:p>
            <a:endParaRPr lang="el-GR" sz="2800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US" sz="2800" dirty="0">
              <a:solidFill>
                <a:srgbClr val="FF8000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3913" y="6473383"/>
            <a:ext cx="2446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latin typeface="Calibri"/>
                <a:cs typeface="Calibri"/>
              </a:rPr>
              <a:t>Basavarajappa</a:t>
            </a:r>
            <a:r>
              <a:rPr lang="el-GR" sz="2000" i="1" dirty="0">
                <a:latin typeface="Calibri"/>
                <a:cs typeface="Calibri"/>
              </a:rPr>
              <a:t>, 2015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2F317D-0325-E34A-A5F3-A620062B4C0A}"/>
              </a:ext>
            </a:extLst>
          </p:cNvPr>
          <p:cNvSpPr/>
          <p:nvPr/>
        </p:nvSpPr>
        <p:spPr>
          <a:xfrm>
            <a:off x="583581" y="826952"/>
            <a:ext cx="8437756" cy="2509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charset="0"/>
              <a:buBlip>
                <a:blip r:embed="rId3"/>
              </a:buBlip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Διαταραχές Φάσματος Εμβρυικής Αλκοόλης (</a:t>
            </a:r>
            <a:r>
              <a:rPr lang="en-US" sz="2400" dirty="0">
                <a:latin typeface="Calibri"/>
                <a:cs typeface="Calibri"/>
              </a:rPr>
              <a:t>FAS Spectrum)</a:t>
            </a:r>
            <a:endParaRPr lang="el-GR" sz="24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buFont typeface="Wingdings" charset="0"/>
              <a:buBlip>
                <a:blip r:embed="rId3"/>
              </a:buBlip>
            </a:pPr>
            <a:r>
              <a:rPr lang="el-GR" sz="2400" dirty="0">
                <a:latin typeface="Calibri"/>
                <a:cs typeface="Calibri"/>
              </a:rPr>
              <a:t> Γνωσιακά &amp; </a:t>
            </a:r>
            <a:r>
              <a:rPr lang="el-GR" sz="2400" dirty="0" err="1">
                <a:latin typeface="Calibri"/>
                <a:cs typeface="Calibri"/>
              </a:rPr>
              <a:t>Συμπεριφορικά</a:t>
            </a:r>
            <a:r>
              <a:rPr lang="el-GR" sz="2400" dirty="0">
                <a:latin typeface="Calibri"/>
                <a:cs typeface="Calibri"/>
              </a:rPr>
              <a:t> προβλήματα: μάθηση, μνήμη, γλώσσα, προσοχή, εκτελεστικές λειτουργίες, λεπτή &amp; αδρή κινητικότητα, κοινωνικότητα, ΔΕΠΥ, </a:t>
            </a:r>
            <a:r>
              <a:rPr lang="el-GR" sz="2400" dirty="0" err="1">
                <a:latin typeface="Calibri"/>
                <a:cs typeface="Calibri"/>
              </a:rPr>
              <a:t>διαταρακτική</a:t>
            </a:r>
            <a:r>
              <a:rPr lang="el-GR" sz="2400" dirty="0">
                <a:latin typeface="Calibri"/>
                <a:cs typeface="Calibri"/>
              </a:rPr>
              <a:t> συμπεριφορά</a:t>
            </a:r>
          </a:p>
          <a:p>
            <a:pPr>
              <a:lnSpc>
                <a:spcPct val="110000"/>
              </a:lnSpc>
              <a:buFont typeface="Wingdings" charset="0"/>
              <a:buBlip>
                <a:blip r:embed="rId3"/>
              </a:buBlip>
            </a:pPr>
            <a:r>
              <a:rPr lang="el-GR" sz="2400" dirty="0">
                <a:latin typeface="Calibri"/>
                <a:cs typeface="Calibri"/>
              </a:rPr>
              <a:t>  Διαταραχές Σωματικής </a:t>
            </a:r>
            <a:r>
              <a:rPr lang="el-GR" sz="2400" dirty="0" err="1">
                <a:latin typeface="Calibri"/>
                <a:cs typeface="Calibri"/>
              </a:rPr>
              <a:t>Αυξησης</a:t>
            </a:r>
            <a:r>
              <a:rPr lang="el-GR" sz="2400" dirty="0">
                <a:latin typeface="Calibri"/>
                <a:cs typeface="Calibri"/>
              </a:rPr>
              <a:t>, </a:t>
            </a:r>
            <a:r>
              <a:rPr lang="el-GR" sz="2400" dirty="0" err="1">
                <a:latin typeface="Calibri"/>
                <a:cs typeface="Calibri"/>
              </a:rPr>
              <a:t>κρανιοπροσωπικές</a:t>
            </a:r>
            <a:r>
              <a:rPr lang="el-GR" sz="2400" dirty="0">
                <a:latin typeface="Calibri"/>
                <a:cs typeface="Calibri"/>
              </a:rPr>
              <a:t> ανωμαλίες, </a:t>
            </a:r>
            <a:r>
              <a:rPr lang="el-GR" sz="2400" dirty="0" err="1">
                <a:latin typeface="Calibri"/>
                <a:cs typeface="Calibri"/>
              </a:rPr>
              <a:t>δυσμορφικά</a:t>
            </a:r>
            <a:r>
              <a:rPr lang="el-GR" sz="2400" dirty="0">
                <a:latin typeface="Calibri"/>
                <a:cs typeface="Calibri"/>
              </a:rPr>
              <a:t> χαρακτηριστικά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8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979" y="-42606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err="1">
                <a:solidFill>
                  <a:srgbClr val="FFC000"/>
                </a:solidFill>
                <a:latin typeface="Calibri"/>
                <a:cs typeface="Calibri"/>
              </a:rPr>
              <a:t>Προγ</a:t>
            </a:r>
            <a:r>
              <a:rPr lang="en-US" sz="3200" b="1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lang="el-GR" sz="3200" b="1" dirty="0" err="1">
                <a:solidFill>
                  <a:srgbClr val="FFC000"/>
                </a:solidFill>
                <a:latin typeface="Calibri"/>
                <a:cs typeface="Calibri"/>
              </a:rPr>
              <a:t>ννητικό</a:t>
            </a:r>
            <a:r>
              <a:rPr lang="el-GR" sz="3200" b="1" dirty="0">
                <a:solidFill>
                  <a:srgbClr val="FFC000"/>
                </a:solidFill>
                <a:latin typeface="Calibri"/>
                <a:cs typeface="Calibri"/>
              </a:rPr>
              <a:t> Στρες</a:t>
            </a:r>
            <a:endParaRPr lang="en-US" sz="32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1" y="840018"/>
            <a:ext cx="8229599" cy="675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Μητρικό  Στρες ή  ‘Αγχος στην  Κύηση: </a:t>
            </a:r>
          </a:p>
          <a:p>
            <a:endParaRPr lang="el-GR" sz="2800" dirty="0">
              <a:solidFill>
                <a:srgbClr val="FFCC66"/>
              </a:solidFill>
            </a:endParaRPr>
          </a:p>
          <a:p>
            <a:pPr marL="457200" indent="-457200">
              <a:lnSpc>
                <a:spcPct val="120000"/>
              </a:lnSpc>
              <a:buBlip>
                <a:blip r:embed="rId2"/>
              </a:buBlip>
            </a:pP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Προβλεπτικό της ανάπτυξης ΔΕΠΥ</a:t>
            </a:r>
            <a:r>
              <a:rPr lang="en-US" sz="2400" dirty="0">
                <a:solidFill>
                  <a:srgbClr val="F1D792"/>
                </a:solidFill>
                <a:latin typeface="Calibri"/>
                <a:cs typeface="Calibri"/>
              </a:rPr>
              <a:t>                                             </a:t>
            </a: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Rodriguez &amp; </a:t>
            </a:r>
            <a:r>
              <a:rPr lang="en-US" dirty="0" err="1">
                <a:latin typeface="Calibri"/>
                <a:cs typeface="Calibri"/>
              </a:rPr>
              <a:t>Bohlin</a:t>
            </a:r>
            <a:r>
              <a:rPr lang="en-US" dirty="0">
                <a:latin typeface="Calibri"/>
                <a:cs typeface="Calibri"/>
              </a:rPr>
              <a:t>, 2005; Van der Bergh, 2004)</a:t>
            </a:r>
            <a:r>
              <a:rPr lang="el-GR" dirty="0">
                <a:latin typeface="Calibri"/>
                <a:cs typeface="Calibri"/>
              </a:rPr>
              <a:t> </a:t>
            </a:r>
          </a:p>
          <a:p>
            <a:pPr marL="457200" indent="-457200">
              <a:lnSpc>
                <a:spcPct val="120000"/>
              </a:lnSpc>
              <a:buBlip>
                <a:blip r:embed="rId2"/>
              </a:buBlip>
            </a:pP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Χαμηλότερη προσοχή/συγκέντρωση </a:t>
            </a:r>
            <a:r>
              <a:rPr lang="en-US" sz="2400" dirty="0">
                <a:solidFill>
                  <a:srgbClr val="F1D792"/>
                </a:solidFill>
                <a:latin typeface="Calibri"/>
                <a:cs typeface="Calibri"/>
              </a:rPr>
              <a:t>                                                </a:t>
            </a: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σε 6 χρονών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Gutteling</a:t>
            </a:r>
            <a:r>
              <a:rPr lang="en-US" dirty="0">
                <a:latin typeface="Calibri"/>
                <a:cs typeface="Calibri"/>
              </a:rPr>
              <a:t> et al., 2006)</a:t>
            </a:r>
            <a:endParaRPr lang="el-GR" dirty="0">
              <a:latin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Blip>
                <a:blip r:embed="rId2"/>
              </a:buBlip>
            </a:pP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συμπτωματολογία ΔΕΠΥ σε αγόρια </a:t>
            </a:r>
            <a:r>
              <a:rPr lang="en-US" sz="2400" dirty="0">
                <a:solidFill>
                  <a:srgbClr val="F1D792"/>
                </a:solidFill>
                <a:latin typeface="Calibri"/>
                <a:cs typeface="Calibri"/>
              </a:rPr>
              <a:t>                                                       </a:t>
            </a:r>
            <a:r>
              <a:rPr lang="el-GR" dirty="0">
                <a:latin typeface="Calibri"/>
                <a:cs typeface="Calibri"/>
              </a:rPr>
              <a:t>(Ο. </a:t>
            </a:r>
            <a:r>
              <a:rPr lang="en-US" dirty="0">
                <a:latin typeface="Calibri"/>
                <a:cs typeface="Calibri"/>
              </a:rPr>
              <a:t>Connor</a:t>
            </a:r>
            <a:r>
              <a:rPr lang="el-GR" dirty="0">
                <a:latin typeface="Calibri"/>
                <a:cs typeface="Calibri"/>
              </a:rPr>
              <a:t>, 2002)</a:t>
            </a:r>
            <a:endParaRPr lang="en-US" dirty="0">
              <a:latin typeface="Calibri"/>
              <a:cs typeface="Calibri"/>
            </a:endParaRPr>
          </a:p>
          <a:p>
            <a:pPr marL="457200" indent="-457200">
              <a:lnSpc>
                <a:spcPct val="120000"/>
              </a:lnSpc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σε παιδιά με ΔΕΠΥ, </a:t>
            </a: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πιο έντονα</a:t>
            </a:r>
            <a:endParaRPr lang="en-US" sz="2400" dirty="0">
              <a:solidFill>
                <a:srgbClr val="F1D792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1D792"/>
                </a:solidFill>
                <a:latin typeface="Calibri"/>
                <a:cs typeface="Calibri"/>
              </a:rPr>
              <a:t>      </a:t>
            </a: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 συμπτωματα αυτοί </a:t>
            </a:r>
            <a:r>
              <a:rPr lang="el-GR" sz="2400" dirty="0">
                <a:latin typeface="Calibri"/>
                <a:cs typeface="Calibri"/>
              </a:rPr>
              <a:t>που οι μητέρες 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Calibri"/>
                <a:cs typeface="Calibri"/>
              </a:rPr>
              <a:t>       </a:t>
            </a:r>
            <a:r>
              <a:rPr lang="el-GR" sz="2400" dirty="0">
                <a:latin typeface="Calibri"/>
                <a:cs typeface="Calibri"/>
              </a:rPr>
              <a:t>τους είχαν προγεννητικό στρες</a:t>
            </a:r>
          </a:p>
          <a:p>
            <a:pPr marL="457200" indent="-457200"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δε σχετίστηκε με </a:t>
            </a:r>
            <a:r>
              <a:rPr lang="en-US" sz="2400" dirty="0">
                <a:latin typeface="Calibri"/>
                <a:cs typeface="Calibri"/>
              </a:rPr>
              <a:t>IQ </a:t>
            </a:r>
            <a:r>
              <a:rPr lang="el-GR" sz="2400" dirty="0">
                <a:latin typeface="Calibri"/>
                <a:cs typeface="Calibri"/>
              </a:rPr>
              <a:t>αλλά με</a:t>
            </a:r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      </a:t>
            </a:r>
            <a:r>
              <a:rPr lang="el-GR" sz="2400" dirty="0"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1D792"/>
                </a:solidFill>
                <a:latin typeface="Calibri"/>
                <a:cs typeface="Calibri"/>
              </a:rPr>
              <a:t>συπτωματολογία ΔΕΠΥ </a:t>
            </a:r>
            <a:endParaRPr lang="en-US" sz="2400" dirty="0">
              <a:solidFill>
                <a:srgbClr val="F1D792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F1D792"/>
                </a:solidFill>
                <a:latin typeface="Calibri"/>
                <a:cs typeface="Calibri"/>
              </a:rPr>
              <a:t>      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Grizenko</a:t>
            </a:r>
            <a:r>
              <a:rPr lang="en-US" dirty="0">
                <a:latin typeface="Calibri"/>
                <a:cs typeface="Calibri"/>
              </a:rPr>
              <a:t>  et al., 2015)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60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02603" y="1759848"/>
            <a:ext cx="4799196" cy="4114800"/>
          </a:xfrm>
        </p:spPr>
        <p:txBody>
          <a:bodyPr>
            <a:norm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ΧΗΜΙΚΕΣ ΟΥΣΙΕΣ ΑΠΟ ΠΛΑΣΤΙΚΑ </a:t>
            </a:r>
          </a:p>
          <a:p>
            <a:pPr marL="0" indent="0">
              <a:buSzPct val="100000"/>
              <a:buNone/>
            </a:pP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      (Δισφαινόλη-Α </a:t>
            </a:r>
            <a:r>
              <a:rPr lang="en-US" b="1" dirty="0">
                <a:solidFill>
                  <a:srgbClr val="FFCC66"/>
                </a:solidFill>
                <a:latin typeface="Calibri"/>
                <a:cs typeface="Calibri"/>
              </a:rPr>
              <a:t>(BPA)</a:t>
            </a: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,  </a:t>
            </a:r>
            <a:endParaRPr lang="en-US" b="1" dirty="0">
              <a:solidFill>
                <a:srgbClr val="FFCC66"/>
              </a:solidFill>
              <a:latin typeface="Calibri"/>
              <a:cs typeface="Calibri"/>
            </a:endParaRPr>
          </a:p>
          <a:p>
            <a:pPr marL="0" indent="0">
              <a:buSzPct val="100000"/>
              <a:buNone/>
            </a:pPr>
            <a:r>
              <a:rPr lang="en-US" b="1" dirty="0">
                <a:solidFill>
                  <a:srgbClr val="FFCC66"/>
                </a:solidFill>
                <a:latin typeface="Calibri"/>
                <a:cs typeface="Calibri"/>
              </a:rPr>
              <a:t>       </a:t>
            </a: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Φθαλικές Ενώσεις)</a:t>
            </a:r>
          </a:p>
          <a:p>
            <a:pPr>
              <a:buSzPct val="100000"/>
              <a:buBlip>
                <a:blip r:embed="rId2"/>
              </a:buBlip>
            </a:pP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ΑΝΘΕΚΤΙΚΟΙ ΟΡΓΑΝΙΚΟΙ ΡΥΠΟΙ</a:t>
            </a:r>
          </a:p>
          <a:p>
            <a:pPr>
              <a:buSzPct val="100000"/>
              <a:buBlip>
                <a:blip r:embed="rId2"/>
              </a:buBlip>
            </a:pP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ΒΑΡΕΑ ΜΕΤΑΛΛΑ</a:t>
            </a:r>
          </a:p>
          <a:p>
            <a:pPr>
              <a:buSzPct val="100000"/>
              <a:buBlip>
                <a:blip r:embed="rId2"/>
              </a:buBlip>
            </a:pPr>
            <a:r>
              <a:rPr lang="el-GR" b="1" dirty="0">
                <a:solidFill>
                  <a:srgbClr val="FFCC66"/>
                </a:solidFill>
                <a:latin typeface="Calibri"/>
                <a:cs typeface="Calibri"/>
              </a:rPr>
              <a:t>ΑΤΜΟΣΦΑΙΡΙΚΗ ΡΥΠΑΝΣΗ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83832" y="-603448"/>
            <a:ext cx="3759066" cy="14700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ΠΕΡΙΒΑΛΛΟΝ</a:t>
            </a:r>
            <a:endParaRPr lang="en-US" sz="32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18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9" y="239456"/>
            <a:ext cx="9152547" cy="1143000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ΧΗΜΙΚΕΣ ΟΥΣΙΕΣ ΑΠΟ ΠΛΑΣΤΙΚΑ </a:t>
            </a:r>
            <a:b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Α. Δισφαινόλη-Α </a:t>
            </a:r>
            <a:r>
              <a:rPr lang="en-US" sz="3200" b="1" dirty="0">
                <a:solidFill>
                  <a:srgbClr val="FFCC66"/>
                </a:solidFill>
                <a:latin typeface="Calibri"/>
                <a:cs typeface="Calibri"/>
              </a:rPr>
              <a:t>(BPA)</a:t>
            </a:r>
            <a:b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</a:b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35FAB0-B05D-3743-9940-E0AB4E2ABA6E}"/>
              </a:ext>
            </a:extLst>
          </p:cNvPr>
          <p:cNvSpPr/>
          <p:nvPr/>
        </p:nvSpPr>
        <p:spPr>
          <a:xfrm>
            <a:off x="557560" y="2052047"/>
            <a:ext cx="97573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 Σε μελέτη 244 μητέρων και 3-χρονων παιδιών</a:t>
            </a:r>
            <a:r>
              <a:rPr lang="en-US" sz="2400" dirty="0">
                <a:latin typeface="Calibri"/>
                <a:cs typeface="Calibri"/>
              </a:rPr>
              <a:t>  </a:t>
            </a:r>
            <a:r>
              <a:rPr lang="el-GR" sz="2400" dirty="0">
                <a:latin typeface="Calibri"/>
                <a:cs typeface="Calibri"/>
              </a:rPr>
              <a:t>τους: υψηλότερη Β</a:t>
            </a:r>
            <a:r>
              <a:rPr lang="en-US" sz="2400" dirty="0">
                <a:latin typeface="Calibri"/>
                <a:cs typeface="Calibri"/>
              </a:rPr>
              <a:t>P</a:t>
            </a:r>
            <a:r>
              <a:rPr lang="el-GR" sz="2400" dirty="0">
                <a:latin typeface="Calibri"/>
                <a:cs typeface="Calibri"/>
              </a:rPr>
              <a:t>Α στην κύηση συνδέθηκε με περισσότερα συμπτώματα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άγχους, </a:t>
            </a:r>
            <a:r>
              <a:rPr lang="el-GR" sz="2400" dirty="0" err="1">
                <a:solidFill>
                  <a:srgbClr val="FFC000"/>
                </a:solidFill>
                <a:latin typeface="Calibri"/>
                <a:cs typeface="Calibri"/>
              </a:rPr>
              <a:t>υπερκινητικότητας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 και κατάθλιψης, </a:t>
            </a:r>
            <a:r>
              <a:rPr lang="el-GR" sz="2400" dirty="0">
                <a:latin typeface="Calibri"/>
                <a:cs typeface="Calibri"/>
              </a:rPr>
              <a:t>ειδικά στα κορίτσια (</a:t>
            </a:r>
            <a:r>
              <a:rPr lang="en-US" sz="2400" dirty="0">
                <a:latin typeface="Calibri"/>
                <a:cs typeface="Calibri"/>
              </a:rPr>
              <a:t>BRAUN, 2011</a:t>
            </a:r>
            <a:r>
              <a:rPr lang="el-GR" sz="2400" dirty="0">
                <a:latin typeface="Calibri"/>
                <a:cs typeface="Calibri"/>
              </a:rPr>
              <a:t>)</a:t>
            </a:r>
          </a:p>
          <a:p>
            <a:pPr>
              <a:buSzPct val="100000"/>
            </a:pPr>
            <a:endParaRPr lang="el-GR" sz="2400" dirty="0">
              <a:latin typeface="Calibri"/>
              <a:cs typeface="Calibri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Προγεννητική έκθεση σε </a:t>
            </a:r>
            <a:r>
              <a:rPr lang="en-US" sz="2400" dirty="0">
                <a:latin typeface="Calibri"/>
                <a:cs typeface="Calibri"/>
              </a:rPr>
              <a:t>BPA</a:t>
            </a:r>
            <a:r>
              <a:rPr lang="el-GR" sz="2400" dirty="0">
                <a:latin typeface="Calibri"/>
                <a:cs typeface="Calibri"/>
              </a:rPr>
              <a:t>: σημαντικότερες επιδράσεις στα αγόρια </a:t>
            </a:r>
            <a:r>
              <a:rPr lang="en-US" sz="2400" dirty="0" err="1">
                <a:latin typeface="Calibri"/>
                <a:cs typeface="Calibri"/>
              </a:rPr>
              <a:t>ή</a:t>
            </a:r>
            <a:r>
              <a:rPr lang="en-US" sz="2400" dirty="0">
                <a:latin typeface="Calibri"/>
                <a:cs typeface="Calibri"/>
              </a:rPr>
              <a:t> α</a:t>
            </a:r>
            <a:r>
              <a:rPr lang="en-US" sz="2400" dirty="0" err="1">
                <a:latin typeface="Calibri"/>
                <a:cs typeface="Calibri"/>
              </a:rPr>
              <a:t>ντ</a:t>
            </a:r>
            <a:r>
              <a:rPr lang="el-GR" sz="2400" dirty="0" err="1">
                <a:latin typeface="Calibri"/>
                <a:cs typeface="Calibri"/>
              </a:rPr>
              <a:t>ί</a:t>
            </a:r>
            <a:r>
              <a:rPr lang="en-US" sz="2400" dirty="0" err="1">
                <a:latin typeface="Calibri"/>
                <a:cs typeface="Calibri"/>
              </a:rPr>
              <a:t>θετες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δράσεις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στ</a:t>
            </a:r>
            <a:r>
              <a:rPr lang="en-US" sz="2400" dirty="0">
                <a:latin typeface="Calibri"/>
                <a:cs typeface="Calibri"/>
              </a:rPr>
              <a:t>α α</a:t>
            </a:r>
            <a:r>
              <a:rPr lang="en-US" sz="2400" dirty="0" err="1">
                <a:latin typeface="Calibri"/>
                <a:cs typeface="Calibri"/>
              </a:rPr>
              <a:t>γόρι</a:t>
            </a:r>
            <a:r>
              <a:rPr lang="en-US" sz="2400" dirty="0">
                <a:latin typeface="Calibri"/>
                <a:cs typeface="Calibri"/>
              </a:rPr>
              <a:t>α απ</a:t>
            </a:r>
            <a:r>
              <a:rPr lang="el-GR" sz="2400" dirty="0" err="1">
                <a:latin typeface="Calibri"/>
                <a:cs typeface="Calibri"/>
              </a:rPr>
              <a:t>ό</a:t>
            </a:r>
            <a:r>
              <a:rPr lang="el-GR"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τα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κορίτσι</a:t>
            </a:r>
            <a:r>
              <a:rPr lang="en-US" sz="2400" dirty="0">
                <a:latin typeface="Calibri"/>
                <a:cs typeface="Calibri"/>
              </a:rPr>
              <a:t>α  </a:t>
            </a:r>
            <a:r>
              <a:rPr lang="el-GR" sz="2400" dirty="0">
                <a:latin typeface="Calibri"/>
                <a:cs typeface="Calibri"/>
              </a:rPr>
              <a:t>(</a:t>
            </a:r>
            <a:r>
              <a:rPr lang="en-US" sz="2400" dirty="0">
                <a:latin typeface="Calibri"/>
                <a:cs typeface="Calibri"/>
              </a:rPr>
              <a:t>EVANS,2014;PERERA,2012</a:t>
            </a:r>
            <a:r>
              <a:rPr lang="el-GR" sz="2400" dirty="0">
                <a:latin typeface="Calibri"/>
                <a:cs typeface="Calibri"/>
              </a:rPr>
              <a:t>)</a:t>
            </a:r>
          </a:p>
          <a:p>
            <a:pPr>
              <a:buSzPct val="100000"/>
            </a:pPr>
            <a:endParaRPr lang="el-GR" sz="2400" dirty="0">
              <a:latin typeface="Calibri"/>
              <a:cs typeface="Calibri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Υ</a:t>
            </a:r>
            <a:r>
              <a:rPr lang="en-US" sz="2400" dirty="0" err="1">
                <a:latin typeface="Calibri"/>
                <a:cs typeface="Calibri"/>
              </a:rPr>
              <a:t>ψηλότερ</a:t>
            </a:r>
            <a:r>
              <a:rPr lang="el-GR" sz="2400" dirty="0">
                <a:latin typeface="Calibri"/>
                <a:cs typeface="Calibri"/>
              </a:rPr>
              <a:t>η</a:t>
            </a:r>
            <a:r>
              <a:rPr lang="en-US" sz="2400" dirty="0">
                <a:latin typeface="Calibri"/>
                <a:cs typeface="Calibri"/>
              </a:rPr>
              <a:t> BPA </a:t>
            </a:r>
            <a:r>
              <a:rPr lang="en-US" sz="2400" dirty="0" err="1">
                <a:latin typeface="Calibri"/>
                <a:cs typeface="Calibri"/>
              </a:rPr>
              <a:t>στ</a:t>
            </a:r>
            <a:r>
              <a:rPr lang="en-US" sz="2400" dirty="0">
                <a:latin typeface="Calibri"/>
                <a:cs typeface="Calibri"/>
              </a:rPr>
              <a:t>α </a:t>
            </a:r>
            <a:r>
              <a:rPr lang="en-US" sz="2400" dirty="0" err="1">
                <a:latin typeface="Calibri"/>
                <a:cs typeface="Calibri"/>
              </a:rPr>
              <a:t>ούρ</a:t>
            </a:r>
            <a:r>
              <a:rPr lang="en-US" sz="2400" dirty="0">
                <a:latin typeface="Calibri"/>
                <a:cs typeface="Calibri"/>
              </a:rPr>
              <a:t>α </a:t>
            </a:r>
            <a:r>
              <a:rPr lang="en-US" sz="2400" dirty="0" err="1">
                <a:latin typeface="Calibri"/>
                <a:cs typeface="Calibri"/>
              </a:rPr>
              <a:t>της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μητέρ</a:t>
            </a:r>
            <a:r>
              <a:rPr lang="en-US" sz="2400" dirty="0">
                <a:latin typeface="Calibri"/>
                <a:cs typeface="Calibri"/>
              </a:rPr>
              <a:t>α</a:t>
            </a:r>
            <a:r>
              <a:rPr lang="en-US" sz="2400" dirty="0" err="1">
                <a:latin typeface="Calibri"/>
                <a:cs typeface="Calibri"/>
              </a:rPr>
              <a:t>ς</a:t>
            </a:r>
            <a:r>
              <a:rPr lang="en-US" sz="2400" dirty="0">
                <a:latin typeface="Calibri"/>
                <a:cs typeface="Calibri"/>
              </a:rPr>
              <a:t> π</a:t>
            </a:r>
            <a:r>
              <a:rPr lang="en-US" sz="2400" dirty="0" err="1">
                <a:latin typeface="Calibri"/>
                <a:cs typeface="Calibri"/>
              </a:rPr>
              <a:t>ρογεννητικά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συνδέθηκ</a:t>
            </a:r>
            <a:r>
              <a:rPr lang="el-GR" sz="2400" dirty="0">
                <a:latin typeface="Calibri"/>
                <a:cs typeface="Calibri"/>
              </a:rPr>
              <a:t>ε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με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υψηλότερες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ε</a:t>
            </a:r>
            <a:r>
              <a:rPr lang="en-US" sz="2400" dirty="0">
                <a:latin typeface="Calibri"/>
                <a:cs typeface="Calibri"/>
              </a:rPr>
              <a:t>π</a:t>
            </a:r>
            <a:r>
              <a:rPr lang="en-US" sz="2400" dirty="0" err="1">
                <a:latin typeface="Calibri"/>
                <a:cs typeface="Calibri"/>
              </a:rPr>
              <a:t>ιδόσεις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συν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ισθημ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τικής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ντιδρ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στικότητ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ε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ιθετικότητ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κ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ι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συμ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π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τωμάτων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απ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ροσεξί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τ</a:t>
            </a:r>
            <a:r>
              <a:rPr lang="en-US" sz="2400" dirty="0">
                <a:latin typeface="Calibri"/>
                <a:cs typeface="Calibri"/>
              </a:rPr>
              <a:t>α </a:t>
            </a:r>
            <a:r>
              <a:rPr lang="en-US" sz="2400" dirty="0" err="1">
                <a:latin typeface="Calibri"/>
                <a:cs typeface="Calibri"/>
              </a:rPr>
              <a:t>ο</a:t>
            </a:r>
            <a:r>
              <a:rPr lang="en-US" sz="2400" dirty="0">
                <a:latin typeface="Calibri"/>
                <a:cs typeface="Calibri"/>
              </a:rPr>
              <a:t>π</a:t>
            </a:r>
            <a:r>
              <a:rPr lang="en-US" sz="2400" dirty="0" err="1">
                <a:latin typeface="Calibri"/>
                <a:cs typeface="Calibri"/>
              </a:rPr>
              <a:t>οί</a:t>
            </a:r>
            <a:r>
              <a:rPr lang="en-US" sz="2400" dirty="0">
                <a:latin typeface="Calibri"/>
                <a:cs typeface="Calibri"/>
              </a:rPr>
              <a:t>α </a:t>
            </a:r>
            <a:r>
              <a:rPr lang="en-US" sz="2400" dirty="0" err="1">
                <a:latin typeface="Calibri"/>
                <a:cs typeface="Calibri"/>
              </a:rPr>
              <a:t>συνδέοντ</a:t>
            </a:r>
            <a:r>
              <a:rPr lang="en-US" sz="2400" dirty="0">
                <a:latin typeface="Calibri"/>
                <a:cs typeface="Calibri"/>
              </a:rPr>
              <a:t>α</a:t>
            </a:r>
            <a:r>
              <a:rPr lang="en-US" sz="2400" dirty="0" err="1">
                <a:latin typeface="Calibri"/>
                <a:cs typeface="Calibri"/>
              </a:rPr>
              <a:t>ι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με</a:t>
            </a:r>
            <a:r>
              <a:rPr lang="en-US" sz="2400" dirty="0">
                <a:solidFill>
                  <a:srgbClr val="C4BCC6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C000"/>
                </a:solidFill>
                <a:latin typeface="Calibri"/>
                <a:cs typeface="Calibri"/>
              </a:rPr>
              <a:t>ΔΕΠΥ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κ</a:t>
            </a:r>
            <a:r>
              <a:rPr lang="en-US" sz="2400" dirty="0">
                <a:latin typeface="Calibri"/>
                <a:cs typeface="Calibri"/>
              </a:rPr>
              <a:t>α</a:t>
            </a:r>
            <a:r>
              <a:rPr lang="en-US" sz="2400" dirty="0" err="1">
                <a:latin typeface="Calibri"/>
                <a:cs typeface="Calibri"/>
              </a:rPr>
              <a:t>ι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δι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τ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ρ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χές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δι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α</a:t>
            </a:r>
            <a:r>
              <a:rPr lang="en-US" sz="2400" dirty="0" err="1">
                <a:solidFill>
                  <a:srgbClr val="FFC000"/>
                </a:solidFill>
                <a:latin typeface="Calibri"/>
                <a:cs typeface="Calibri"/>
              </a:rPr>
              <a:t>γωγής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(ROEN,2015;CASAS 2015;TANAKA 2002)</a:t>
            </a:r>
          </a:p>
        </p:txBody>
      </p:sp>
    </p:spTree>
    <p:extLst>
      <p:ext uri="{BB962C8B-B14F-4D97-AF65-F5344CB8AC3E}">
        <p14:creationId xmlns:p14="http://schemas.microsoft.com/office/powerpoint/2010/main" val="83585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7011" y="0"/>
            <a:ext cx="7924800" cy="1143000"/>
          </a:xfrm>
        </p:spPr>
        <p:txBody>
          <a:bodyPr/>
          <a:lstStyle/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ΧΗΜΙΚΕΣ ΟΥΣΙΕΣ ΑΠΟ ΠΛΑΣΤΙΚΑ </a:t>
            </a:r>
            <a:b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</a:b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Β. Φθαλικες Ενώσεις</a:t>
            </a:r>
            <a:endParaRPr lang="en-US" sz="32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391F82-3155-1F4A-84DD-B6D2EF01D06D}"/>
              </a:ext>
            </a:extLst>
          </p:cNvPr>
          <p:cNvSpPr/>
          <p:nvPr/>
        </p:nvSpPr>
        <p:spPr>
          <a:xfrm>
            <a:off x="447011" y="1143000"/>
            <a:ext cx="91737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Σε πειραματική </a:t>
            </a:r>
            <a:r>
              <a:rPr lang="el-GR" sz="2400" dirty="0" err="1">
                <a:latin typeface="Calibri"/>
                <a:cs typeface="Calibri"/>
              </a:rPr>
              <a:t>μελετη</a:t>
            </a:r>
            <a:r>
              <a:rPr lang="el-GR" sz="2400" dirty="0">
                <a:latin typeface="Calibri"/>
                <a:cs typeface="Calibri"/>
              </a:rPr>
              <a:t> σε ποντίκια: η προσθήκη </a:t>
            </a:r>
            <a:r>
              <a:rPr lang="el-GR" sz="2400" dirty="0" err="1">
                <a:latin typeface="Calibri"/>
                <a:cs typeface="Calibri"/>
              </a:rPr>
              <a:t>φθαλικής</a:t>
            </a:r>
            <a:r>
              <a:rPr lang="el-GR" sz="2400" dirty="0">
                <a:latin typeface="Calibri"/>
                <a:cs typeface="Calibri"/>
              </a:rPr>
              <a:t> ένωσης στη δίαιτα της μητέρας είχε αρνητική επίδραση στη </a:t>
            </a:r>
            <a:r>
              <a:rPr lang="el-GR" sz="2400" dirty="0">
                <a:solidFill>
                  <a:srgbClr val="A9CCEE"/>
                </a:solidFill>
                <a:latin typeface="Calibri"/>
                <a:cs typeface="Calibri"/>
              </a:rPr>
              <a:t>συμπεριφορά </a:t>
            </a:r>
            <a:r>
              <a:rPr lang="el-GR" sz="2400" dirty="0">
                <a:latin typeface="Calibri"/>
                <a:cs typeface="Calibri"/>
              </a:rPr>
              <a:t>των απογόνων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l-GR" sz="2400" dirty="0">
                <a:latin typeface="Calibri"/>
                <a:cs typeface="Calibri"/>
              </a:rPr>
              <a:t>(Τ</a:t>
            </a:r>
            <a:r>
              <a:rPr lang="en-US" sz="2400" dirty="0" err="1">
                <a:latin typeface="Calibri"/>
                <a:cs typeface="Calibri"/>
              </a:rPr>
              <a:t>anaka</a:t>
            </a:r>
            <a:r>
              <a:rPr lang="en-US" sz="2400" dirty="0">
                <a:latin typeface="Calibri"/>
                <a:cs typeface="Calibri"/>
              </a:rPr>
              <a:t>, 2002</a:t>
            </a:r>
            <a:r>
              <a:rPr lang="el-GR" sz="2400" dirty="0">
                <a:latin typeface="Calibri"/>
                <a:cs typeface="Calibri"/>
              </a:rPr>
              <a:t>).  </a:t>
            </a:r>
          </a:p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Η προγεννητική έκθεση σε </a:t>
            </a:r>
            <a:r>
              <a:rPr lang="el-GR" sz="2400" dirty="0" err="1">
                <a:latin typeface="Calibri"/>
                <a:cs typeface="Calibri"/>
              </a:rPr>
              <a:t>φθαλικές</a:t>
            </a:r>
            <a:r>
              <a:rPr lang="el-GR" sz="2400" dirty="0">
                <a:latin typeface="Calibri"/>
                <a:cs typeface="Calibri"/>
              </a:rPr>
              <a:t> ενώσεις φάνηκε επίσης να συνδέεται με </a:t>
            </a:r>
            <a:r>
              <a:rPr lang="el-GR" sz="2400" dirty="0" err="1">
                <a:solidFill>
                  <a:srgbClr val="A9CCEE"/>
                </a:solidFill>
                <a:latin typeface="Calibri"/>
                <a:cs typeface="Calibri"/>
              </a:rPr>
              <a:t>συμπεριφορικά</a:t>
            </a:r>
            <a:r>
              <a:rPr lang="el-GR" sz="2400" dirty="0">
                <a:solidFill>
                  <a:srgbClr val="A9CCEE"/>
                </a:solidFill>
                <a:latin typeface="Calibri"/>
                <a:cs typeface="Calibri"/>
              </a:rPr>
              <a:t> προβλήματα </a:t>
            </a:r>
            <a:r>
              <a:rPr lang="el-GR" sz="2400" dirty="0">
                <a:latin typeface="Calibri"/>
                <a:cs typeface="Calibri"/>
              </a:rPr>
              <a:t>στα παιδιά. Σε </a:t>
            </a:r>
            <a:r>
              <a:rPr lang="el-GR" sz="2400" dirty="0" err="1">
                <a:latin typeface="Calibri"/>
                <a:cs typeface="Calibri"/>
              </a:rPr>
              <a:t>μελετη</a:t>
            </a:r>
            <a:r>
              <a:rPr lang="el-GR" sz="2400" dirty="0">
                <a:latin typeface="Calibri"/>
                <a:cs typeface="Calibri"/>
              </a:rPr>
              <a:t> </a:t>
            </a:r>
            <a:r>
              <a:rPr lang="el-GR" sz="2400" dirty="0" err="1">
                <a:latin typeface="Calibri"/>
                <a:cs typeface="Calibri"/>
              </a:rPr>
              <a:t>απο</a:t>
            </a:r>
            <a:r>
              <a:rPr lang="el-GR" sz="2400" dirty="0">
                <a:latin typeface="Calibri"/>
                <a:cs typeface="Calibri"/>
              </a:rPr>
              <a:t> την Πολωνία, φάνηκε </a:t>
            </a:r>
            <a:r>
              <a:rPr lang="el-GR" sz="2400" dirty="0" err="1">
                <a:latin typeface="Calibri"/>
                <a:cs typeface="Calibri"/>
              </a:rPr>
              <a:t>οτι</a:t>
            </a:r>
            <a:r>
              <a:rPr lang="el-GR" sz="2400" dirty="0">
                <a:latin typeface="Calibri"/>
                <a:cs typeface="Calibri"/>
              </a:rPr>
              <a:t> η προγεννητική έκθεση σε </a:t>
            </a:r>
            <a:r>
              <a:rPr lang="el-GR" sz="2400" dirty="0" err="1">
                <a:latin typeface="Calibri"/>
                <a:cs typeface="Calibri"/>
              </a:rPr>
              <a:t>φθαλικά</a:t>
            </a:r>
            <a:r>
              <a:rPr lang="el-GR" sz="2400" dirty="0">
                <a:latin typeface="Calibri"/>
                <a:cs typeface="Calibri"/>
              </a:rPr>
              <a:t> συνδέεται αρνητικά με τα αναπτυξιακά χαρακτηριστικά του παιδιού, όπως οι </a:t>
            </a:r>
            <a:r>
              <a:rPr lang="el-GR" sz="2400" dirty="0">
                <a:solidFill>
                  <a:srgbClr val="A9CCEE"/>
                </a:solidFill>
                <a:latin typeface="Calibri"/>
                <a:cs typeface="Calibri"/>
              </a:rPr>
              <a:t>νοητικές, γλωσσικές και κινητικές ικανότητες </a:t>
            </a:r>
            <a:r>
              <a:rPr lang="el-GR" sz="2400" dirty="0">
                <a:latin typeface="Calibri"/>
                <a:cs typeface="Calibri"/>
              </a:rPr>
              <a:t>(</a:t>
            </a:r>
            <a:r>
              <a:rPr lang="en-US" sz="2400" dirty="0" err="1">
                <a:latin typeface="Calibri"/>
                <a:cs typeface="Calibri"/>
              </a:rPr>
              <a:t>Polanska</a:t>
            </a:r>
            <a:r>
              <a:rPr lang="en-US" sz="2400" dirty="0">
                <a:latin typeface="Calibri"/>
                <a:cs typeface="Calibri"/>
              </a:rPr>
              <a:t>, 2014</a:t>
            </a:r>
            <a:r>
              <a:rPr lang="el-GR" sz="2400" dirty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el-GR" sz="2400" dirty="0">
                <a:latin typeface="Calibri"/>
                <a:cs typeface="Calibri"/>
              </a:rPr>
              <a:t> Σε άλλη μελέτη, οι συγκεντρώσεις </a:t>
            </a:r>
            <a:r>
              <a:rPr lang="el-GR" sz="2400" dirty="0" err="1">
                <a:latin typeface="Calibri"/>
                <a:cs typeface="Calibri"/>
              </a:rPr>
              <a:t>φθαλικών</a:t>
            </a:r>
            <a:r>
              <a:rPr lang="el-GR" sz="2400" dirty="0">
                <a:latin typeface="Calibri"/>
                <a:cs typeface="Calibri"/>
              </a:rPr>
              <a:t> ενώσεων στα ούρα της μητέρας συνδέονται με τα </a:t>
            </a:r>
            <a:r>
              <a:rPr lang="el-G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προβληματα</a:t>
            </a:r>
            <a:r>
              <a:rPr lang="el-G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  <a:cs typeface="Calibri"/>
              </a:rPr>
              <a:t> εξωτερίκευσης </a:t>
            </a:r>
            <a:r>
              <a:rPr lang="el-GR" sz="2400" dirty="0">
                <a:latin typeface="Calibri"/>
                <a:cs typeface="Calibri"/>
              </a:rPr>
              <a:t>στα παιδιά (</a:t>
            </a:r>
            <a:r>
              <a:rPr lang="en-US" sz="2400" dirty="0">
                <a:latin typeface="Calibri"/>
                <a:cs typeface="Calibri"/>
              </a:rPr>
              <a:t>Lien, 2015</a:t>
            </a:r>
            <a:r>
              <a:rPr lang="el-GR" sz="2400" dirty="0">
                <a:latin typeface="Calibri"/>
                <a:cs typeface="Calibri"/>
              </a:rPr>
              <a:t>)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1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0433" y="-302690"/>
            <a:ext cx="891756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ΑΝΘΕΚΤΙΚΟΙ ΟΡΓΑΝΙΚΟΙ ΡΥΠΟΙ</a:t>
            </a:r>
            <a:r>
              <a:rPr lang="en-US" sz="3200" b="1" dirty="0">
                <a:solidFill>
                  <a:srgbClr val="FFCC66"/>
                </a:solidFill>
                <a:latin typeface="Calibri"/>
                <a:cs typeface="Calibri"/>
              </a:rPr>
              <a:t>  </a:t>
            </a:r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(ΑΟΡ)</a:t>
            </a:r>
            <a:endParaRPr lang="en-US" sz="32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8DE3F-DD1C-D24F-A2FA-F1C427F21811}"/>
              </a:ext>
            </a:extLst>
          </p:cNvPr>
          <p:cNvSpPr/>
          <p:nvPr/>
        </p:nvSpPr>
        <p:spPr>
          <a:xfrm>
            <a:off x="1003609" y="1227801"/>
            <a:ext cx="9210908" cy="2729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ΑΟΡ και </a:t>
            </a:r>
            <a:r>
              <a:rPr lang="el-GR" dirty="0" err="1">
                <a:latin typeface="Calibri"/>
                <a:cs typeface="Calibri"/>
              </a:rPr>
              <a:t>νευροαναπτυξιακές</a:t>
            </a:r>
            <a:r>
              <a:rPr lang="el-GR" dirty="0">
                <a:latin typeface="Calibri"/>
                <a:cs typeface="Calibri"/>
              </a:rPr>
              <a:t> διαταραχές: πιθανή σχέση μέσω μείωσης των </a:t>
            </a:r>
            <a:r>
              <a:rPr lang="el-GR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γνωστικών ικανοτήτων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>
                <a:latin typeface="Calibri"/>
                <a:cs typeface="Calibri"/>
              </a:rPr>
              <a:t>Strom, 2014;Kyriklaki 2016;Oulhote, 2016</a:t>
            </a:r>
            <a:r>
              <a:rPr lang="el-GR" sz="16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Γερμανική μελέτη των </a:t>
            </a:r>
            <a:r>
              <a:rPr lang="el-GR" dirty="0" err="1">
                <a:latin typeface="Calibri"/>
                <a:cs typeface="Calibri"/>
              </a:rPr>
              <a:t>πολυχλωριωμένων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l-GR" dirty="0" err="1">
                <a:latin typeface="Calibri"/>
                <a:cs typeface="Calibri"/>
              </a:rPr>
              <a:t>διβενζο</a:t>
            </a:r>
            <a:r>
              <a:rPr lang="el-GR" dirty="0">
                <a:latin typeface="Calibri"/>
                <a:cs typeface="Calibri"/>
              </a:rPr>
              <a:t>-</a:t>
            </a:r>
            <a:r>
              <a:rPr lang="en-US" dirty="0">
                <a:latin typeface="Calibri"/>
                <a:cs typeface="Calibri"/>
              </a:rPr>
              <a:t>p-</a:t>
            </a:r>
            <a:r>
              <a:rPr lang="el-GR" dirty="0">
                <a:latin typeface="Calibri"/>
                <a:cs typeface="Calibri"/>
              </a:rPr>
              <a:t>διοξινών και </a:t>
            </a:r>
            <a:r>
              <a:rPr lang="el-GR" dirty="0" err="1">
                <a:latin typeface="Calibri"/>
                <a:cs typeface="Calibri"/>
              </a:rPr>
              <a:t>φουρανίων</a:t>
            </a:r>
            <a:r>
              <a:rPr lang="el-GR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cs typeface="Calibri"/>
              </a:rPr>
              <a:t>PCDD/Fs) </a:t>
            </a:r>
            <a:r>
              <a:rPr lang="el-GR" dirty="0">
                <a:latin typeface="Calibri"/>
                <a:cs typeface="Calibri"/>
              </a:rPr>
              <a:t>και </a:t>
            </a:r>
            <a:r>
              <a:rPr lang="en-US" dirty="0">
                <a:latin typeface="Calibri"/>
                <a:cs typeface="Calibri"/>
              </a:rPr>
              <a:t>PCB </a:t>
            </a:r>
            <a:r>
              <a:rPr lang="en-US" dirty="0" err="1">
                <a:latin typeface="Calibri"/>
                <a:cs typeface="Calibri"/>
              </a:rPr>
              <a:t>έδειξε</a:t>
            </a:r>
            <a:r>
              <a:rPr lang="el-GR" dirty="0">
                <a:latin typeface="Calibri"/>
                <a:cs typeface="Calibri"/>
              </a:rPr>
              <a:t>: </a:t>
            </a:r>
            <a:r>
              <a:rPr lang="en-US" dirty="0" err="1">
                <a:latin typeface="Calibri"/>
                <a:cs typeface="Calibri"/>
              </a:rPr>
              <a:t>ε</a:t>
            </a:r>
            <a:r>
              <a:rPr lang="en-US" dirty="0">
                <a:latin typeface="Calibri"/>
                <a:cs typeface="Calibri"/>
              </a:rPr>
              <a:t>π</a:t>
            </a:r>
            <a:r>
              <a:rPr lang="en-US" dirty="0" err="1">
                <a:latin typeface="Calibri"/>
                <a:cs typeface="Calibri"/>
              </a:rPr>
              <a:t>ίδρ</a:t>
            </a:r>
            <a:r>
              <a:rPr lang="en-US" dirty="0">
                <a:latin typeface="Calibri"/>
                <a:cs typeface="Calibri"/>
              </a:rPr>
              <a:t>α</a:t>
            </a:r>
            <a:r>
              <a:rPr lang="en-US" dirty="0" err="1">
                <a:latin typeface="Calibri"/>
                <a:cs typeface="Calibri"/>
              </a:rPr>
              <a:t>ση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των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PCDD/Fs) </a:t>
            </a:r>
            <a:r>
              <a:rPr lang="en-US" dirty="0" err="1">
                <a:latin typeface="Calibri"/>
                <a:cs typeface="Calibri"/>
              </a:rPr>
              <a:t>κ</a:t>
            </a:r>
            <a:r>
              <a:rPr lang="en-US" dirty="0">
                <a:latin typeface="Calibri"/>
                <a:cs typeface="Calibri"/>
              </a:rPr>
              <a:t>α</a:t>
            </a:r>
            <a:r>
              <a:rPr lang="en-US" dirty="0" err="1">
                <a:latin typeface="Calibri"/>
                <a:cs typeface="Calibri"/>
              </a:rPr>
              <a:t>ι</a:t>
            </a:r>
            <a:r>
              <a:rPr lang="en-US" dirty="0">
                <a:latin typeface="Calibri"/>
                <a:cs typeface="Calibri"/>
              </a:rPr>
              <a:t> PCB </a:t>
            </a:r>
            <a:r>
              <a:rPr lang="el-GR" dirty="0">
                <a:latin typeface="Calibri"/>
                <a:cs typeface="Calibri"/>
              </a:rPr>
              <a:t>στην </a:t>
            </a:r>
            <a:r>
              <a:rPr lang="el-GR" dirty="0">
                <a:solidFill>
                  <a:srgbClr val="C4BCC6"/>
                </a:solidFill>
                <a:latin typeface="Calibri"/>
                <a:cs typeface="Calibri"/>
              </a:rPr>
              <a:t>προσοχή </a:t>
            </a:r>
            <a:r>
              <a:rPr lang="el-GR" dirty="0">
                <a:latin typeface="Calibri"/>
                <a:cs typeface="Calibri"/>
              </a:rPr>
              <a:t>σε υγιή παιδιά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/>
              <a:t>Neugebauer, 2015</a:t>
            </a:r>
            <a:r>
              <a:rPr lang="el-GR" sz="16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Μελέτη προγεννητικής έκθεσης σε </a:t>
            </a:r>
            <a:r>
              <a:rPr lang="en-US" dirty="0">
                <a:latin typeface="Calibri"/>
                <a:cs typeface="Calibri"/>
              </a:rPr>
              <a:t>PFOA, </a:t>
            </a:r>
            <a:r>
              <a:rPr lang="en-US" dirty="0" err="1">
                <a:latin typeface="Calibri"/>
                <a:cs typeface="Calibri"/>
              </a:rPr>
              <a:t>σε</a:t>
            </a:r>
            <a:r>
              <a:rPr lang="en-US" dirty="0">
                <a:latin typeface="Calibri"/>
                <a:cs typeface="Calibri"/>
              </a:rPr>
              <a:t> β</a:t>
            </a:r>
            <a:r>
              <a:rPr lang="en-US" dirty="0" err="1">
                <a:latin typeface="Calibri"/>
                <a:cs typeface="Calibri"/>
              </a:rPr>
              <a:t>ρέφη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κ</a:t>
            </a:r>
            <a:r>
              <a:rPr lang="en-US" dirty="0">
                <a:latin typeface="Calibri"/>
                <a:cs typeface="Calibri"/>
              </a:rPr>
              <a:t>α</a:t>
            </a:r>
            <a:r>
              <a:rPr lang="en-US" dirty="0" err="1">
                <a:latin typeface="Calibri"/>
                <a:cs typeface="Calibri"/>
              </a:rPr>
              <a:t>ι</a:t>
            </a:r>
            <a:r>
              <a:rPr lang="en-US" dirty="0">
                <a:latin typeface="Calibri"/>
                <a:cs typeface="Calibri"/>
              </a:rPr>
              <a:t> πα</a:t>
            </a:r>
            <a:r>
              <a:rPr lang="en-US" dirty="0" err="1">
                <a:latin typeface="Calibri"/>
                <a:cs typeface="Calibri"/>
              </a:rPr>
              <a:t>ιδιά</a:t>
            </a:r>
            <a:r>
              <a:rPr lang="el-GR" dirty="0">
                <a:latin typeface="Calibri"/>
                <a:cs typeface="Calibri"/>
              </a:rPr>
              <a:t> 6 και 18 μηνών: αρνητική επίδραση στη </a:t>
            </a:r>
            <a:r>
              <a:rPr lang="el-GR" dirty="0" err="1">
                <a:solidFill>
                  <a:srgbClr val="C4BCC6"/>
                </a:solidFill>
                <a:latin typeface="Calibri"/>
                <a:cs typeface="Calibri"/>
              </a:rPr>
              <a:t>νευροανάπτυξη</a:t>
            </a:r>
            <a:r>
              <a:rPr lang="el-GR" dirty="0">
                <a:solidFill>
                  <a:srgbClr val="C4BCC6"/>
                </a:solidFill>
                <a:latin typeface="Calibri"/>
                <a:cs typeface="Calibri"/>
              </a:rPr>
              <a:t> των κοριτσιών, </a:t>
            </a:r>
            <a:r>
              <a:rPr lang="el-GR" dirty="0">
                <a:latin typeface="Calibri"/>
                <a:cs typeface="Calibri"/>
              </a:rPr>
              <a:t>ωστόσο παρατηρήθηκε έλλειψη συσχέτισης μεταξύ</a:t>
            </a:r>
            <a:r>
              <a:rPr lang="en-US" dirty="0">
                <a:latin typeface="Calibri"/>
                <a:cs typeface="Calibri"/>
              </a:rPr>
              <a:t>  </a:t>
            </a:r>
            <a:r>
              <a:rPr lang="el-GR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PFOA </a:t>
            </a:r>
            <a:r>
              <a:rPr lang="el-GR" dirty="0">
                <a:latin typeface="Calibri"/>
                <a:cs typeface="Calibri"/>
              </a:rPr>
              <a:t>και </a:t>
            </a:r>
            <a:r>
              <a:rPr lang="el-GR" dirty="0" err="1">
                <a:latin typeface="Calibri"/>
                <a:cs typeface="Calibri"/>
              </a:rPr>
              <a:t>νευροανάπτυξης</a:t>
            </a:r>
            <a:r>
              <a:rPr lang="el-GR" dirty="0">
                <a:latin typeface="Calibri"/>
                <a:cs typeface="Calibri"/>
              </a:rPr>
              <a:t> σε βρέφη</a:t>
            </a:r>
            <a:r>
              <a:rPr lang="en-US" dirty="0">
                <a:latin typeface="Calibri"/>
                <a:cs typeface="Calibri"/>
              </a:rPr>
              <a:t>  </a:t>
            </a:r>
            <a:r>
              <a:rPr lang="el-GR" dirty="0">
                <a:latin typeface="Calibri"/>
                <a:cs typeface="Calibri"/>
              </a:rPr>
              <a:t>18 μηνών, υποδηλώνοντας </a:t>
            </a:r>
            <a:r>
              <a:rPr lang="el-GR" dirty="0" err="1">
                <a:latin typeface="Calibri"/>
                <a:cs typeface="Calibri"/>
              </a:rPr>
              <a:t>οτι</a:t>
            </a:r>
            <a:r>
              <a:rPr lang="el-GR" dirty="0">
                <a:latin typeface="Calibri"/>
                <a:cs typeface="Calibri"/>
              </a:rPr>
              <a:t> ίσως οι </a:t>
            </a:r>
            <a:r>
              <a:rPr lang="en-US" dirty="0">
                <a:latin typeface="Calibri"/>
                <a:cs typeface="Calibri"/>
              </a:rPr>
              <a:t>                                                                  </a:t>
            </a:r>
            <a:r>
              <a:rPr lang="el-GR" dirty="0">
                <a:latin typeface="Calibri"/>
                <a:cs typeface="Calibri"/>
              </a:rPr>
              <a:t>επιδράσεις των </a:t>
            </a:r>
            <a:r>
              <a:rPr lang="en-US" dirty="0">
                <a:latin typeface="Calibri"/>
                <a:cs typeface="Calibri"/>
              </a:rPr>
              <a:t>ΑΟΡ </a:t>
            </a:r>
            <a:r>
              <a:rPr lang="el-GR" dirty="0">
                <a:latin typeface="Calibri"/>
                <a:cs typeface="Calibri"/>
              </a:rPr>
              <a:t>είναι παροδικές κατά</a:t>
            </a:r>
            <a:r>
              <a:rPr lang="en-US" dirty="0">
                <a:latin typeface="Calibri"/>
                <a:cs typeface="Calibri"/>
              </a:rPr>
              <a:t>  </a:t>
            </a:r>
            <a:r>
              <a:rPr lang="el-GR" dirty="0">
                <a:latin typeface="Calibri"/>
                <a:cs typeface="Calibri"/>
              </a:rPr>
              <a:t>την βρεφική ηλικία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 err="1"/>
              <a:t>Goudarzi</a:t>
            </a:r>
            <a:r>
              <a:rPr lang="en-US" sz="1600" dirty="0"/>
              <a:t>, 2016</a:t>
            </a:r>
            <a:r>
              <a:rPr lang="el-GR" sz="1600" dirty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6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0433" y="-416003"/>
            <a:ext cx="891756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ΒΑΡΕΑ ΜΕΤΑΛΛΑ</a:t>
            </a:r>
            <a:r>
              <a:rPr lang="el-GR" sz="2800" b="1" dirty="0">
                <a:solidFill>
                  <a:srgbClr val="FFCC66"/>
                </a:solidFill>
                <a:latin typeface="Calibri"/>
                <a:cs typeface="Calibri"/>
              </a:rPr>
              <a:t> (ΜΕΘΥΛΥΔΡΑΡΓΥΡΟΣ) </a:t>
            </a:r>
            <a:endParaRPr lang="en-US" sz="28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432" y="3469984"/>
            <a:ext cx="5495384" cy="347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SzPct val="100000"/>
              <a:buBlip>
                <a:blip r:embed="rId2"/>
              </a:buBlip>
            </a:pPr>
            <a:r>
              <a:rPr lang="el-GR" sz="2000" dirty="0">
                <a:latin typeface="Calibri"/>
                <a:cs typeface="Calibri"/>
              </a:rPr>
              <a:t>    Πειραματικά μοντέλα: έκθεση στην  κύηση/ 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  γαλουχία προκαλεί σημαντικά ελλείμματα σε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 συμπεριφορικές δοκιμασίες και μαθησιακές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 δυσκολίες </a:t>
            </a:r>
            <a:r>
              <a:rPr lang="el-GR" dirty="0">
                <a:latin typeface="Calibri"/>
                <a:cs typeface="Calibri"/>
              </a:rPr>
              <a:t>(</a:t>
            </a:r>
            <a:r>
              <a:rPr lang="en-US" dirty="0">
                <a:latin typeface="Calibri"/>
                <a:cs typeface="Calibri"/>
              </a:rPr>
              <a:t>Sakamoto, 2002; </a:t>
            </a:r>
            <a:r>
              <a:rPr lang="en-US" dirty="0" err="1">
                <a:latin typeface="Calibri"/>
                <a:cs typeface="Calibri"/>
              </a:rPr>
              <a:t>Cagiano</a:t>
            </a:r>
            <a:r>
              <a:rPr lang="en-US" dirty="0">
                <a:latin typeface="Calibri"/>
                <a:cs typeface="Calibri"/>
              </a:rPr>
              <a:t>, 1990</a:t>
            </a:r>
            <a:r>
              <a:rPr lang="el-GR" dirty="0">
                <a:latin typeface="Calibri"/>
                <a:cs typeface="Calibri"/>
              </a:rPr>
              <a:t>) </a:t>
            </a:r>
          </a:p>
          <a:p>
            <a:pPr>
              <a:lnSpc>
                <a:spcPct val="110000"/>
              </a:lnSpc>
              <a:buSzPct val="100000"/>
            </a:pPr>
            <a:endParaRPr lang="el-GR" sz="2000" dirty="0">
              <a:latin typeface="Calibri"/>
              <a:cs typeface="Calibri"/>
            </a:endParaRPr>
          </a:p>
          <a:p>
            <a:pPr>
              <a:lnSpc>
                <a:spcPct val="110000"/>
              </a:lnSpc>
              <a:buSzPct val="100000"/>
              <a:buBlip>
                <a:blip r:embed="rId2"/>
              </a:buBlip>
            </a:pPr>
            <a:r>
              <a:rPr lang="el-GR" sz="2000" dirty="0">
                <a:latin typeface="Calibri"/>
                <a:cs typeface="Calibri"/>
              </a:rPr>
              <a:t>  Νευροτοξικότητα επάγεται μέσω του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οξειδωτικού στρες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l-GR" sz="2000" dirty="0">
                <a:latin typeface="Calibri"/>
                <a:cs typeface="Calibri"/>
              </a:rPr>
              <a:t>και επιδρώντας στα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μονοπάτια της κυνουρενίνης και</a:t>
            </a:r>
            <a:r>
              <a:rPr lang="en-US" sz="2000" dirty="0">
                <a:latin typeface="Calibri"/>
                <a:cs typeface="Calibri"/>
              </a:rPr>
              <a:t>  </a:t>
            </a:r>
            <a:r>
              <a:rPr lang="el-GR" sz="2000" dirty="0">
                <a:latin typeface="Calibri"/>
                <a:cs typeface="Calibri"/>
              </a:rPr>
              <a:t> των </a:t>
            </a:r>
          </a:p>
          <a:p>
            <a:pPr>
              <a:lnSpc>
                <a:spcPct val="110000"/>
              </a:lnSpc>
              <a:buSzPct val="100000"/>
            </a:pPr>
            <a:r>
              <a:rPr lang="el-GR" sz="2000" dirty="0">
                <a:latin typeface="Calibri"/>
                <a:cs typeface="Calibri"/>
              </a:rPr>
              <a:t>     υποδοχέων </a:t>
            </a:r>
            <a:r>
              <a:rPr lang="en-US" sz="2000" dirty="0">
                <a:latin typeface="Calibri"/>
                <a:cs typeface="Calibri"/>
              </a:rPr>
              <a:t>NMDA</a:t>
            </a:r>
            <a:r>
              <a:rPr lang="el-GR" sz="200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Albores</a:t>
            </a:r>
            <a:r>
              <a:rPr lang="en-US" dirty="0">
                <a:latin typeface="Calibri"/>
                <a:cs typeface="Calibri"/>
              </a:rPr>
              <a:t>-Garcia, 2016) </a:t>
            </a:r>
          </a:p>
          <a:p>
            <a:pPr>
              <a:lnSpc>
                <a:spcPct val="110000"/>
              </a:lnSpc>
              <a:buSzPct val="100000"/>
              <a:buBlip>
                <a:blip r:embed="rId2"/>
              </a:buBlip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206FB-9F29-BB4C-8589-68B2CF13ACBE}"/>
              </a:ext>
            </a:extLst>
          </p:cNvPr>
          <p:cNvSpPr/>
          <p:nvPr/>
        </p:nvSpPr>
        <p:spPr>
          <a:xfrm>
            <a:off x="2189356" y="1063471"/>
            <a:ext cx="6096000" cy="2396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>
                <a:latin typeface="Calibri"/>
                <a:cs typeface="Calibri"/>
              </a:rPr>
              <a:t>K</a:t>
            </a:r>
            <a:r>
              <a:rPr lang="el-GR" dirty="0" err="1">
                <a:latin typeface="Calibri"/>
                <a:cs typeface="Calibri"/>
              </a:rPr>
              <a:t>ατανάλωση</a:t>
            </a:r>
            <a:r>
              <a:rPr lang="el-GR" dirty="0">
                <a:latin typeface="Calibri"/>
                <a:cs typeface="Calibri"/>
              </a:rPr>
              <a:t> μολυσμένων ψαριών και θαλασσινών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n-US" dirty="0">
                <a:latin typeface="Calibri"/>
                <a:cs typeface="Calibri"/>
              </a:rPr>
              <a:t>A</a:t>
            </a:r>
            <a:r>
              <a:rPr lang="el-GR" dirty="0" err="1">
                <a:latin typeface="Calibri"/>
                <a:cs typeface="Calibri"/>
              </a:rPr>
              <a:t>τύχημα</a:t>
            </a:r>
            <a:r>
              <a:rPr lang="el-GR" dirty="0">
                <a:latin typeface="Calibri"/>
                <a:cs typeface="Calibri"/>
              </a:rPr>
              <a:t> στον κόλπο </a:t>
            </a:r>
            <a:r>
              <a:rPr lang="el-GR" dirty="0" err="1">
                <a:latin typeface="Calibri"/>
                <a:cs typeface="Calibri"/>
              </a:rPr>
              <a:t>Μιναμάτα</a:t>
            </a:r>
            <a:r>
              <a:rPr lang="el-GR" dirty="0">
                <a:latin typeface="Calibri"/>
                <a:cs typeface="Calibri"/>
              </a:rPr>
              <a:t> της Ιαπωνίας</a:t>
            </a:r>
            <a:r>
              <a:rPr lang="en-US" dirty="0">
                <a:latin typeface="Calibri"/>
                <a:cs typeface="Calibri"/>
              </a:rPr>
              <a:t> – </a:t>
            </a:r>
            <a:r>
              <a:rPr lang="el-GR" dirty="0">
                <a:latin typeface="Calibri"/>
                <a:cs typeface="Calibri"/>
              </a:rPr>
              <a:t>άτομα που κατανάλωσαν θαλασσινά μολυσμένα από τα απόβλητα χημικού εργοστασίου παρουσίασαν νευρολογική συμπτωματολογία (νόσος </a:t>
            </a:r>
            <a:r>
              <a:rPr lang="el-GR" dirty="0" err="1">
                <a:latin typeface="Calibri"/>
                <a:cs typeface="Calibri"/>
              </a:rPr>
              <a:t>Μιναμάτα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alibri"/>
                <a:cs typeface="Calibri"/>
              </a:rPr>
              <a:t>Harada,1995</a:t>
            </a:r>
            <a:r>
              <a:rPr lang="el-GR" dirty="0">
                <a:latin typeface="Calibri"/>
                <a:cs typeface="Calibri"/>
              </a:rPr>
              <a:t>) Τα παιδιά των </a:t>
            </a:r>
            <a:r>
              <a:rPr lang="el-GR" dirty="0" err="1">
                <a:latin typeface="Calibri"/>
                <a:cs typeface="Calibri"/>
              </a:rPr>
              <a:t>ασυμπτωματικών</a:t>
            </a:r>
            <a:r>
              <a:rPr lang="el-GR" dirty="0">
                <a:latin typeface="Calibri"/>
                <a:cs typeface="Calibri"/>
              </a:rPr>
              <a:t> γυναικών : νευρολογικά ή </a:t>
            </a:r>
            <a:r>
              <a:rPr lang="el-GR" dirty="0" err="1">
                <a:latin typeface="Calibri"/>
                <a:cs typeface="Calibri"/>
              </a:rPr>
              <a:t>νευροαναπτυξιακά</a:t>
            </a:r>
            <a:r>
              <a:rPr lang="el-GR" dirty="0">
                <a:latin typeface="Calibri"/>
                <a:cs typeface="Calibri"/>
              </a:rPr>
              <a:t> προβλήματα</a:t>
            </a:r>
          </a:p>
        </p:txBody>
      </p:sp>
    </p:spTree>
    <p:extLst>
      <p:ext uri="{BB962C8B-B14F-4D97-AF65-F5344CB8AC3E}">
        <p14:creationId xmlns:p14="http://schemas.microsoft.com/office/powerpoint/2010/main" val="1257061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0433" y="-361187"/>
            <a:ext cx="891756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3200" b="1" dirty="0">
                <a:solidFill>
                  <a:srgbClr val="FFCC66"/>
                </a:solidFill>
                <a:latin typeface="Calibri"/>
                <a:cs typeface="Calibri"/>
              </a:rPr>
              <a:t>ΒΑΡΕΑ ΜΕΤΑΛΛΑ</a:t>
            </a:r>
            <a:r>
              <a:rPr lang="el-GR" sz="2800" b="1" dirty="0">
                <a:solidFill>
                  <a:srgbClr val="FFCC66"/>
                </a:solidFill>
                <a:latin typeface="Calibri"/>
                <a:cs typeface="Calibri"/>
              </a:rPr>
              <a:t> (ΜΟΛΥΒΔΟΣ) </a:t>
            </a:r>
            <a:endParaRPr lang="en-US" sz="2800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12DFD6-AC4C-944E-827A-AEFD26F0A54B}"/>
              </a:ext>
            </a:extLst>
          </p:cNvPr>
          <p:cNvSpPr/>
          <p:nvPr/>
        </p:nvSpPr>
        <p:spPr>
          <a:xfrm>
            <a:off x="1014761" y="1908655"/>
            <a:ext cx="8051180" cy="306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Πηγές έκθεσης: ο αέρας ή το νερό και   χαμηλό επίπεδο έκθεσης μπορεί να προκαλέσει</a:t>
            </a:r>
            <a:r>
              <a:rPr lang="en-US" dirty="0">
                <a:latin typeface="Calibri"/>
                <a:cs typeface="Calibri"/>
              </a:rPr>
              <a:t>  </a:t>
            </a:r>
            <a:r>
              <a:rPr lang="el-GR" dirty="0">
                <a:latin typeface="Calibri"/>
                <a:cs typeface="Calibri"/>
              </a:rPr>
              <a:t>αρνητικές επιδράσεις στον άνθρωπο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>
                <a:latin typeface="Calibri"/>
                <a:cs typeface="Calibri"/>
              </a:rPr>
              <a:t>Liu, 2014</a:t>
            </a:r>
            <a:r>
              <a:rPr lang="el-GR" sz="1600" dirty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Η προγεννητική /κατά τη γαλουχία έκθεση επηρεάζει τη μάθηση και τη μνήμη σε πειραματικά μοντέλα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>
                <a:latin typeface="Calibri"/>
                <a:cs typeface="Calibri"/>
              </a:rPr>
              <a:t>Li 2009; Yang, 2016; Li, 2016</a:t>
            </a:r>
            <a:r>
              <a:rPr lang="el-GR" sz="1600" dirty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el-GR" dirty="0">
                <a:latin typeface="Calibri"/>
                <a:cs typeface="Calibri"/>
              </a:rPr>
              <a:t>Πρόσφατη </a:t>
            </a:r>
            <a:r>
              <a:rPr lang="el-GR" dirty="0" err="1">
                <a:latin typeface="Calibri"/>
                <a:cs typeface="Calibri"/>
              </a:rPr>
              <a:t>μεταανάλυση</a:t>
            </a:r>
            <a:r>
              <a:rPr lang="el-GR" dirty="0">
                <a:latin typeface="Calibri"/>
                <a:cs typeface="Calibri"/>
              </a:rPr>
              <a:t>: η αύξηση των συγκεντρώσεων αρσενικού και μαγγανίου συνδέεται με χαμηλότερο δείκτη νοημοσύνης και η προγεννητική έκθεση σε μαγγάνιο αυξάνει τον κίνδυνο ΔΕΠΥ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l-GR" dirty="0">
                <a:latin typeface="Calibri"/>
                <a:cs typeface="Calibri"/>
              </a:rPr>
              <a:t>Η μεταγεννητική έκθεση σε μόλυβδο (στο πλάσμα) συνδέεται με αυξημένο κίνδυνο ΝΑΔ και μείωση των γνωστικών δεξιοτήτων </a:t>
            </a:r>
            <a:r>
              <a:rPr lang="el-GR" sz="1600" dirty="0">
                <a:latin typeface="Calibri"/>
                <a:cs typeface="Calibri"/>
              </a:rPr>
              <a:t>(</a:t>
            </a:r>
            <a:r>
              <a:rPr lang="en-US" sz="1600" dirty="0" err="1">
                <a:latin typeface="Calibri"/>
                <a:cs typeface="Calibri"/>
              </a:rPr>
              <a:t>Rodrígues-Barranco</a:t>
            </a:r>
            <a:r>
              <a:rPr lang="en-US" sz="1600" dirty="0">
                <a:latin typeface="Calibri"/>
                <a:cs typeface="Calibri"/>
              </a:rPr>
              <a:t>, 2013;Rodrigues 2016 </a:t>
            </a:r>
            <a:r>
              <a:rPr lang="el-GR" sz="1600" dirty="0">
                <a:latin typeface="Calibri"/>
                <a:cs typeface="Calibri"/>
              </a:rPr>
              <a:t>)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1348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4467"/>
            <a:ext cx="7220742" cy="1865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95947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National Survey of Children’s Health 2011-12-</a:t>
            </a:r>
            <a:r>
              <a:rPr lang="el-GR" dirty="0"/>
              <a:t>αντιπροσωπευτικό δείγμα παιδιάω 0-17χρ</a:t>
            </a:r>
          </a:p>
          <a:p>
            <a:r>
              <a:rPr lang="el-GR" dirty="0"/>
              <a:t>Διόρθωση για κοινωνικο-οικονομικό επίπεδο, οικογ. περιβάλλον, δημογραφικά </a:t>
            </a:r>
          </a:p>
          <a:p>
            <a:r>
              <a:rPr lang="el-GR" dirty="0"/>
              <a:t>-85.000 παιδιά 2-17χρονών</a:t>
            </a:r>
          </a:p>
          <a:p>
            <a:endParaRPr lang="el-GR" dirty="0"/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Συμπεριφορικά / συναισθηματικά προβλήματα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Σοβαρά συμπεριφορικά/συναισθηματικά προβλήματα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Κατάθλιψη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‘Αγχος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Διαταραχές Διαγωγής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ΔΑΦ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ΔΕΠΥ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Αναπτυξιακή καθυστέρηση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Μαθησιακή Δυσκολία</a:t>
            </a:r>
          </a:p>
          <a:p>
            <a:pPr marL="285750" indent="-285750">
              <a:buBlip>
                <a:blip r:embed="rId3"/>
              </a:buBlip>
            </a:pPr>
            <a:r>
              <a:rPr lang="el-GR" dirty="0"/>
              <a:t>Νοητική Υστέρηση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5761" y="2817371"/>
            <a:ext cx="253739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ΠΡΟΩΡΑ</a:t>
            </a:r>
            <a:r>
              <a:rPr lang="el-GR" dirty="0"/>
              <a:t>-πιθανότητες</a:t>
            </a:r>
          </a:p>
          <a:p>
            <a:r>
              <a:rPr lang="el-GR" dirty="0"/>
              <a:t>Σοβαρα Συμπ/Συνα.61% </a:t>
            </a:r>
          </a:p>
          <a:p>
            <a:r>
              <a:rPr lang="el-GR" dirty="0"/>
              <a:t>Κατάλιψη 33%</a:t>
            </a:r>
          </a:p>
          <a:p>
            <a:r>
              <a:rPr lang="el-GR" dirty="0"/>
              <a:t>Αγχος 58%</a:t>
            </a:r>
          </a:p>
          <a:p>
            <a:r>
              <a:rPr lang="el-GR" dirty="0"/>
              <a:t>ΔΑΦ 2.3%</a:t>
            </a:r>
          </a:p>
          <a:p>
            <a:r>
              <a:rPr lang="el-GR" dirty="0"/>
              <a:t>Καθυστέρηση 2.9%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45806" y="4848696"/>
            <a:ext cx="28023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1BB86"/>
                </a:solidFill>
              </a:rPr>
              <a:t>ΠΟΛΥ ΠΡΟΩΡΑ</a:t>
            </a:r>
            <a:r>
              <a:rPr lang="el-GR" dirty="0"/>
              <a:t>-πιθανότητες</a:t>
            </a:r>
          </a:p>
          <a:p>
            <a:r>
              <a:rPr lang="el-GR" dirty="0"/>
              <a:t>ΔΑΦ 3.2%</a:t>
            </a:r>
          </a:p>
          <a:p>
            <a:r>
              <a:rPr lang="el-GR" dirty="0"/>
              <a:t>Καθυστέρηση 4.4 %</a:t>
            </a:r>
          </a:p>
          <a:p>
            <a:r>
              <a:rPr lang="el-GR" dirty="0"/>
              <a:t>ΔΕΠΥ 5.4%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0714" y="6218141"/>
            <a:ext cx="900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Σημαντικοί κοινωνικο-οικονομκοί παράγοντες</a:t>
            </a:r>
          </a:p>
          <a:p>
            <a:r>
              <a:rPr lang="el-GR" dirty="0"/>
              <a:t>Νευροαναπτυξιακές διαταραχές μεσολαβούν στη σχέση προωρότητας/άγχους καταθλιψης</a:t>
            </a:r>
            <a:endParaRPr lang="en-US" dirty="0"/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5" y="94467"/>
            <a:ext cx="2737105" cy="18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1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5921" y="1167135"/>
            <a:ext cx="51643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Calibri"/>
                <a:cs typeface="Calibri"/>
              </a:rPr>
              <a:t>ΑΝΑΠΤΥΞΙΑΚΗ ΚΑΘΥΣΤΕΡΗΣΗ</a:t>
            </a:r>
          </a:p>
          <a:p>
            <a:r>
              <a:rPr lang="el-GR" sz="2400" dirty="0">
                <a:latin typeface="Calibri"/>
                <a:cs typeface="Calibri"/>
              </a:rPr>
              <a:t>ΣΦΑΙΡΙΚΗ ΑΝΑΠΤΥΞΙΑΚΗ ΚΑΘΥΣΤΕΡΗΣΗ</a:t>
            </a:r>
          </a:p>
          <a:p>
            <a:r>
              <a:rPr lang="el-GR" sz="2400" dirty="0">
                <a:latin typeface="Calibri"/>
                <a:cs typeface="Calibri"/>
              </a:rPr>
              <a:t>≥ 2 ΤΟΜΕΙΣ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048" y="4623520"/>
            <a:ext cx="2850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ΝΟΗΤΙΚΗ ΑΝΑΠΗΡΙΑ </a:t>
            </a:r>
          </a:p>
          <a:p>
            <a:r>
              <a:rPr lang="el-GR" sz="2400" dirty="0"/>
              <a:t>(ΥΣΤΕΡΗΣΗ)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07568" y="109512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9900"/>
                </a:solidFill>
                <a:latin typeface="Calibri"/>
                <a:cs typeface="Calibri"/>
              </a:rPr>
              <a:t>&lt; 5 ΧΡΟΝΩΝ </a:t>
            </a:r>
            <a:endParaRPr lang="en-US" sz="3600" dirty="0">
              <a:solidFill>
                <a:srgbClr val="FF9900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568" y="4479504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rgbClr val="FF9900"/>
                </a:solidFill>
                <a:latin typeface="Calibri"/>
                <a:cs typeface="Calibri"/>
              </a:rPr>
              <a:t>&gt; 5 ΧΡΟΝΩΝ </a:t>
            </a:r>
            <a:endParaRPr lang="en-US" sz="3600" dirty="0">
              <a:solidFill>
                <a:srgbClr val="FF9900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63552" y="3975447"/>
            <a:ext cx="78488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5600" y="29673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latin typeface="Calibri"/>
                <a:cs typeface="Calibri"/>
              </a:rPr>
              <a:t>ΤΟΜΕΙΣ ΑΝΑΠΤΥΞΗΣ</a:t>
            </a:r>
            <a:endParaRPr lang="en-US" sz="24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600" y="577564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C000"/>
                </a:solidFill>
                <a:latin typeface="Calibri"/>
                <a:cs typeface="Calibri"/>
              </a:rPr>
              <a:t>ΔΕΙΚΤΗΣ ΝΟΗΜΟΣΥΝΗΣ</a:t>
            </a:r>
            <a:endParaRPr lang="en-US" sz="2400" b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1CAF8-D0F1-E941-B76C-B1149BFBBBFD}"/>
              </a:ext>
            </a:extLst>
          </p:cNvPr>
          <p:cNvSpPr txBox="1"/>
          <p:nvPr/>
        </p:nvSpPr>
        <p:spPr>
          <a:xfrm>
            <a:off x="2815227" y="148860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Ι. </a:t>
            </a:r>
            <a:r>
              <a:rPr lang="el-GR" sz="3600" b="1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ΝΟΗΤΙΚΗ ΑΝΑΠΗΡΙΑ (ΥΣΤΕΡΗΣΗ</a:t>
            </a:r>
            <a:r>
              <a:rPr lang="el-GR" sz="3200" b="1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83362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266700"/>
            <a:ext cx="8699500" cy="632460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53752"/>
            <a:ext cx="9144000" cy="854968"/>
          </a:xfrm>
          <a:solidFill>
            <a:srgbClr val="000090"/>
          </a:solidFill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E8BC4A"/>
                </a:solidFill>
                <a:latin typeface="Calibri"/>
                <a:cs typeface="Calibri"/>
              </a:rPr>
              <a:t>Περιγεννητικές Ψυχικές Διαταραχές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28249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Stein, Lancet 2014</a:t>
            </a:r>
          </a:p>
        </p:txBody>
      </p:sp>
    </p:spTree>
    <p:extLst>
      <p:ext uri="{BB962C8B-B14F-4D97-AF65-F5344CB8AC3E}">
        <p14:creationId xmlns:p14="http://schemas.microsoft.com/office/powerpoint/2010/main" val="320993131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216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65684"/>
            <a:ext cx="3911600" cy="25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040" y="2618545"/>
            <a:ext cx="5189308" cy="392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87958" y="2419684"/>
            <a:ext cx="378965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1562 </a:t>
            </a:r>
            <a:r>
              <a:rPr lang="el-GR" sz="2000" dirty="0"/>
              <a:t>Υγιή Τελειόμηνα Νεογνά </a:t>
            </a:r>
          </a:p>
          <a:p>
            <a:r>
              <a:rPr lang="el-GR" sz="2000" dirty="0"/>
              <a:t>με φυσιολογικό βάρος-</a:t>
            </a:r>
          </a:p>
          <a:p>
            <a:r>
              <a:rPr lang="el-GR" sz="2000" dirty="0"/>
              <a:t>Κλιμακες </a:t>
            </a:r>
            <a:r>
              <a:rPr lang="en-US" sz="2000" dirty="0" err="1"/>
              <a:t>Bayley</a:t>
            </a:r>
            <a:r>
              <a:rPr lang="el-GR" sz="2000" dirty="0"/>
              <a:t>: </a:t>
            </a:r>
          </a:p>
          <a:p>
            <a:endParaRPr lang="el-GR" sz="2000" dirty="0"/>
          </a:p>
          <a:p>
            <a:r>
              <a:rPr lang="el-GR" sz="2000" dirty="0"/>
              <a:t>Για κάθε επιπρόσθετη </a:t>
            </a:r>
          </a:p>
          <a:p>
            <a:r>
              <a:rPr lang="el-GR" sz="2000" dirty="0"/>
              <a:t>εβδομάδα κύησης, </a:t>
            </a:r>
          </a:p>
          <a:p>
            <a:r>
              <a:rPr lang="el-GR" sz="2000" dirty="0"/>
              <a:t> ο Νοητικός Αναπτυξιακός Δείκτης αυξανόταν κατα 0.8  μονάδες και ο ψυχοκινητικός κατά  1.4 μονάδες</a:t>
            </a:r>
          </a:p>
          <a:p>
            <a:r>
              <a:rPr lang="el-GR" sz="2000" dirty="0"/>
              <a:t>. </a:t>
            </a:r>
          </a:p>
          <a:p>
            <a:r>
              <a:rPr lang="el-GR" sz="2000" dirty="0">
                <a:solidFill>
                  <a:srgbClr val="E09888"/>
                </a:solidFill>
              </a:rPr>
              <a:t>ΑΥΞΗΣΗ ΤΩΝ ΑΝΑΠΤΥΞΙΑΚΩΝ ΣΚΟΡ ΜΕ ΤΗΝ ΗΛΙΚΙΑ</a:t>
            </a:r>
          </a:p>
          <a:p>
            <a:endParaRPr lang="el-GR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339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412776"/>
            <a:ext cx="8352928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2916" y="4797153"/>
            <a:ext cx="897508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«Η πρώιμη ανίχνευση των αναπτυξιακών διαταραχών είναι τεράστιας</a:t>
            </a:r>
            <a:endParaRPr lang="en-US" sz="24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σημασίας</a:t>
            </a: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για την υγεία των παιδιών και των οικογενειών τους. </a:t>
            </a:r>
            <a:endParaRPr lang="en-US" sz="24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Αποτελεί αναπόσπαστη</a:t>
            </a:r>
            <a:r>
              <a:rPr lang="en-US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λειτουργία της πρωτοβάθμιας </a:t>
            </a:r>
            <a:endParaRPr lang="en-US" sz="2400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/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ιατρικής και υπευθυνότητα των παιδιάτρων»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47171-9940-B141-A2BB-1D96DDDD118A}"/>
              </a:ext>
            </a:extLst>
          </p:cNvPr>
          <p:cNvSpPr txBox="1"/>
          <p:nvPr/>
        </p:nvSpPr>
        <p:spPr>
          <a:xfrm>
            <a:off x="4318917" y="332657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ΕΓΚΑΙΡΗ ΑΝΙΧΝΕΥΣΗ </a:t>
            </a:r>
            <a:endParaRPr lang="en-US" sz="3200" b="1" dirty="0">
              <a:solidFill>
                <a:srgbClr val="FFCC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036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552" y="1196753"/>
            <a:ext cx="7999412" cy="518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3719736" y="260649"/>
            <a:ext cx="47451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DEB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ΑΝΙΧΝΕΥΤΙΚΑ ΕΡΓΑΛΕΙΑ</a:t>
            </a:r>
          </a:p>
        </p:txBody>
      </p:sp>
    </p:spTree>
    <p:extLst>
      <p:ext uri="{BB962C8B-B14F-4D97-AF65-F5344CB8AC3E}">
        <p14:creationId xmlns:p14="http://schemas.microsoft.com/office/powerpoint/2010/main" val="2934558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1631504" y="836713"/>
            <a:ext cx="8856984" cy="584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ΑΝΙΧΝΕΥΣΗ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  <a:r>
              <a:rPr lang="en-US" sz="240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Σύντομη διαδικασία αξιολόγησης σχεδιασμένη να αναγνωρίζει παιδιά που θα αξιολογηθούν περεταίρω από υπηρεσίες ψυχικής υγείας, ειδικής εκπαίδευσης και πρώιμης παρέμβασης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endParaRPr lang="el-G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ΔΙΑΓΝΩΣΤΙΚΗ ΑΞΙΟΛΟΓΗΣΗ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Σε βάθος αξιολογηση  ενός ή περισσότερων τομέων της ανάπτυξης ώστε να καθοριστεί η φύση και η έκταση ενός βιολογικού  /αναπτυξιακού προβλήματος και καθορισμός του αν το παιδί είναι υποψήφιο για υπηρεσίες παρέμβασης</a:t>
            </a:r>
          </a:p>
          <a:p>
            <a:pPr>
              <a:lnSpc>
                <a:spcPct val="120000"/>
              </a:lnSpc>
              <a:defRPr/>
            </a:pPr>
            <a:endParaRPr lang="el-G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el-G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ΠΑΡΑΚΟΛΟΥΘΗΣΗ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A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ναπτυξιακή επιτήρηση (ανίχνευση σε συχνά διαστήματα) Βρεφών &amp; παιδιών σε κίνδυνο που δεν έχουν κριθεί ότι είναι κατάλληλα για ειδικές υπηρεσίες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1825" y="188641"/>
            <a:ext cx="2975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>
                <a:solidFill>
                  <a:srgbClr val="DEB400"/>
                </a:solidFill>
                <a:latin typeface="Calibri"/>
                <a:cs typeface="Calibri"/>
              </a:rPr>
              <a:t>ΑΞΙΟΛΟΓΗΣΕΙΣ</a:t>
            </a:r>
            <a:endParaRPr lang="en-US" sz="3600" b="1" dirty="0">
              <a:solidFill>
                <a:srgbClr val="DEB4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058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3431704" y="13695"/>
            <a:ext cx="47274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Η ΕΞΕΤΑΣΗ ΤΩΝ </a:t>
            </a:r>
            <a:r>
              <a:rPr lang="el-GR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9</a:t>
            </a: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ΜΗΝΩΝ</a:t>
            </a: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3124200" y="14065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919536" y="783135"/>
            <a:ext cx="8532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Μπορούν να αναγνωριστούν θέματα που αφορούν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Κινητική ανάπτυξη,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Όραση και ακοή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Ικανότητες επικοινωνίας –ακούει στο όνομα του, δείχνει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Συζήτηση με τους γονείς για τον ανιχνευτικό αναπτυξιακό έλεγχο και για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τα ορόσημα της ομιλίας και της επικοινωνίας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375814" name="Picture 6" descr="100_009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39816" y="4005064"/>
            <a:ext cx="3251200" cy="243840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2950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3124200" y="14065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1847528" y="980729"/>
            <a:ext cx="100728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Μπορούν να διαγνωστούν καθυστερήσεις στην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Επικοινωνία,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Γλωσσική ανάπτυξη,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Ήπιες κινητικές διαταραχές που δε διαγνώστηκαν στην εκτίμηση των 9 μηνών</a:t>
            </a:r>
          </a:p>
          <a:p>
            <a:pPr>
              <a:buFontTx/>
              <a:buChar char="•"/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Πρώιμη παρέμβαση αποτελεσματική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Σε κινητικά προβλήματα,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Καθυστερημένη γλωσσική ανάπτυξη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Συνίσταται επίσης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Μαζί με το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v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αναπτυξιακό ανιχνευτικό έλεγχο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να γίνεται ανιχνευτικός έλεγχος για ΔΑΦ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2" name="Picture 1" descr="Your Toddler Development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996952"/>
            <a:ext cx="2828920" cy="364760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431704" y="13695"/>
            <a:ext cx="5013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Η ΕΞΕΤΑΣΗ ΤΩΝ </a:t>
            </a:r>
            <a:r>
              <a:rPr lang="el-GR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18</a:t>
            </a: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ΜΗΝΩΝ</a:t>
            </a:r>
          </a:p>
        </p:txBody>
      </p:sp>
    </p:spTree>
    <p:extLst>
      <p:ext uri="{BB962C8B-B14F-4D97-AF65-F5344CB8AC3E}">
        <p14:creationId xmlns:p14="http://schemas.microsoft.com/office/powerpoint/2010/main" val="18816106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3124200" y="1406526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1847528" y="1124745"/>
            <a:ext cx="548316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Μπορεί να διαγνωστεί η πλειοψηφία των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καθυστερήσεων στην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Επικοινωνία,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Γλωσσική ανάπτυξη,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Κινητικές διαταραχές,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Γνωστικά προβλήματα</a:t>
            </a:r>
          </a:p>
          <a:p>
            <a:pPr>
              <a:buFontTx/>
              <a:buChar char="•"/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9911" name="Text Box 7"/>
          <p:cNvSpPr txBox="1">
            <a:spLocks noChangeArrowheads="1"/>
          </p:cNvSpPr>
          <p:nvPr/>
        </p:nvSpPr>
        <p:spPr bwMode="auto">
          <a:xfrm>
            <a:off x="1814882" y="4941168"/>
            <a:ext cx="84507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Οι αξιολογήσεις που αναφέρθηκαν αφορούν τα παιδιά με τυπική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Ανάπτυξη. Τα ανιχνευτικά τεστ πρέπει να συνεχίζονται κατά την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παιδική ηλικία ή αν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υπάρχουν ερωτηματικά για την ανάπτυξη 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124744"/>
            <a:ext cx="2471564" cy="21971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431704" y="13695"/>
            <a:ext cx="50829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Η ΕΞΕΤΑΣΗ ΤΩΝ</a:t>
            </a:r>
            <a:r>
              <a:rPr lang="el-GR" sz="4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30 </a:t>
            </a:r>
            <a:r>
              <a:rPr lang="el-G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ΜΗΝΩΝ</a:t>
            </a:r>
          </a:p>
        </p:txBody>
      </p:sp>
    </p:spTree>
    <p:extLst>
      <p:ext uri="{BB962C8B-B14F-4D97-AF65-F5344CB8AC3E}">
        <p14:creationId xmlns:p14="http://schemas.microsoft.com/office/powerpoint/2010/main" val="2412116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tism-ribb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36" y="71414"/>
            <a:ext cx="145732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1524000" y="482"/>
            <a:ext cx="82512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l-GR" sz="400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Ανιχνευτικές δοκιμασίες για τις </a:t>
            </a:r>
          </a:p>
          <a:p>
            <a:pPr algn="ctr"/>
            <a:r>
              <a:rPr lang="el-GR" sz="4000">
                <a:solidFill>
                  <a:srgbClr val="FFCC66"/>
                </a:solidFill>
                <a:latin typeface="Calibri" pitchFamily="34" charset="0"/>
                <a:cs typeface="Calibri" pitchFamily="34" charset="0"/>
              </a:rPr>
              <a:t>ΔΑΦ</a:t>
            </a:r>
          </a:p>
        </p:txBody>
      </p:sp>
      <p:sp>
        <p:nvSpPr>
          <p:cNvPr id="366598" name="Text Box 6"/>
          <p:cNvSpPr txBox="1">
            <a:spLocks noChangeArrowheads="1"/>
          </p:cNvSpPr>
          <p:nvPr/>
        </p:nvSpPr>
        <p:spPr bwMode="auto">
          <a:xfrm>
            <a:off x="2135560" y="1581755"/>
            <a:ext cx="82601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/>
            <a:r>
              <a:rPr lang="el-GR" sz="240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30 Οκτωβρίου 2007</a:t>
            </a:r>
            <a:r>
              <a:rPr lang="en-US" sz="240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342900" indent="-342900"/>
            <a:r>
              <a:rPr lang="en-US" sz="2400">
                <a:latin typeface="Calibri" pitchFamily="34" charset="0"/>
                <a:cs typeface="Calibri" pitchFamily="34" charset="0"/>
              </a:rPr>
              <a:t>H American Academy of Pediatrics </a:t>
            </a:r>
            <a:r>
              <a:rPr lang="el-GR" sz="2400">
                <a:latin typeface="Calibri" pitchFamily="34" charset="0"/>
                <a:cs typeface="Calibri" pitchFamily="34" charset="0"/>
              </a:rPr>
              <a:t>ανακοίνωσε</a:t>
            </a:r>
            <a:r>
              <a:rPr lang="en-US" sz="240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>
                <a:latin typeface="Calibri" pitchFamily="34" charset="0"/>
                <a:cs typeface="Calibri" pitchFamily="34" charset="0"/>
              </a:rPr>
              <a:t>πρόγραμμα 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  <a:cs typeface="Calibri" pitchFamily="34" charset="0"/>
              </a:rPr>
              <a:t>ανιχνευτικού ελέγχου για όλα τα βρέφη σαν μέρος της εξέτασης 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  <a:cs typeface="Calibri" pitchFamily="34" charset="0"/>
              </a:rPr>
              <a:t>των </a:t>
            </a:r>
            <a:r>
              <a:rPr lang="el-GR" sz="2800" b="1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18</a:t>
            </a:r>
            <a:r>
              <a:rPr lang="el-GR" sz="280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>
                <a:latin typeface="Calibri" pitchFamily="34" charset="0"/>
                <a:cs typeface="Calibri" pitchFamily="34" charset="0"/>
              </a:rPr>
              <a:t>και</a:t>
            </a:r>
            <a:r>
              <a:rPr lang="el-GR" sz="24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800" b="1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24</a:t>
            </a:r>
            <a:r>
              <a:rPr lang="el-GR" sz="280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>
                <a:latin typeface="Calibri" pitchFamily="34" charset="0"/>
                <a:cs typeface="Calibri" pitchFamily="34" charset="0"/>
              </a:rPr>
              <a:t>μηνών</a:t>
            </a:r>
          </a:p>
          <a:p>
            <a:pPr marL="342900" indent="-342900"/>
            <a:endParaRPr lang="el-GR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l-GR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  <a:cs typeface="Calibri" pitchFamily="34" charset="0"/>
              </a:rPr>
              <a:t>Η ΑΑΠ συστήνει τη συμπλήρωση ενός ερωτηματολογίου από </a:t>
            </a:r>
          </a:p>
          <a:p>
            <a:pPr marL="342900" indent="-342900"/>
            <a:r>
              <a:rPr lang="el-GR" sz="2400">
                <a:latin typeface="Calibri" pitchFamily="34" charset="0"/>
                <a:cs typeface="Calibri" pitchFamily="34" charset="0"/>
              </a:rPr>
              <a:t>τους γονείς ενώ περιμένουν στην αίθουσα αναμονής</a:t>
            </a:r>
          </a:p>
          <a:p>
            <a:pPr marL="342900" indent="-342900"/>
            <a:endParaRPr lang="el-GR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l-GR" sz="2400">
                <a:latin typeface="Calibri" pitchFamily="34" charset="0"/>
                <a:cs typeface="Calibri" pitchFamily="34" charset="0"/>
              </a:rPr>
              <a:t>Η ΑΑΠ συστήνει 3 βήματα στις θετικές περιπτώσεις</a:t>
            </a:r>
            <a:r>
              <a:rPr lang="en-US" sz="2400">
                <a:latin typeface="Calibri" pitchFamily="34" charset="0"/>
                <a:cs typeface="Calibri" pitchFamily="34" charset="0"/>
              </a:rPr>
              <a:t>: </a:t>
            </a:r>
          </a:p>
          <a:p>
            <a:pPr marL="342900" indent="-342900">
              <a:buFontTx/>
              <a:buAutoNum type="arabicPeriod"/>
            </a:pPr>
            <a:r>
              <a:rPr lang="el-GR" sz="2400">
                <a:latin typeface="Calibri" pitchFamily="34" charset="0"/>
                <a:cs typeface="Calibri" pitchFamily="34" charset="0"/>
              </a:rPr>
              <a:t>Παραπομπή σε κέντρο αυτισμού για οριστική διάγνωση</a:t>
            </a:r>
          </a:p>
          <a:p>
            <a:pPr marL="342900" indent="-342900">
              <a:buFontTx/>
              <a:buAutoNum type="arabicPeriod"/>
            </a:pPr>
            <a:r>
              <a:rPr lang="el-GR" sz="2400">
                <a:latin typeface="Calibri" pitchFamily="34" charset="0"/>
                <a:cs typeface="Calibri" pitchFamily="34" charset="0"/>
              </a:rPr>
              <a:t>«</a:t>
            </a:r>
            <a:r>
              <a:rPr lang="el-GR" sz="2400" err="1">
                <a:latin typeface="Calibri" pitchFamily="34" charset="0"/>
                <a:cs typeface="Calibri" pitchFamily="34" charset="0"/>
              </a:rPr>
              <a:t>Συνταγογραφία</a:t>
            </a:r>
            <a:r>
              <a:rPr lang="el-GR" sz="2400">
                <a:latin typeface="Calibri" pitchFamily="34" charset="0"/>
                <a:cs typeface="Calibri" pitchFamily="34" charset="0"/>
              </a:rPr>
              <a:t>» για πρόγραμμα πρώιμης παρέμβασης</a:t>
            </a:r>
          </a:p>
          <a:p>
            <a:pPr marL="342900" indent="-342900">
              <a:buFontTx/>
              <a:buAutoNum type="arabicPeriod"/>
            </a:pPr>
            <a:r>
              <a:rPr lang="el-GR" sz="2400">
                <a:latin typeface="Calibri" pitchFamily="34" charset="0"/>
                <a:cs typeface="Calibri" pitchFamily="34" charset="0"/>
              </a:rPr>
              <a:t>Ακουολογική εκτίμηση για έλεγχο ακοής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342900" indent="-342900"/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6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6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6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6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6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6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6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6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6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6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6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6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6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6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6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6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6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6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6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6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6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1524000" y="105273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1. Σε κάθε προληπτική επίσκεψη</a:t>
            </a:r>
            <a:r>
              <a:rPr lang="en-US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:</a:t>
            </a:r>
            <a:endParaRPr lang="el-GR" sz="2400" u="sng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επίβλεψη της ανάπτυξης,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λήψη αναπτυξιακού ιστορικού, 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προσοχή στις ανησυχίες των γονέων,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προσεκτικές &amp; ακριβείς παρατηρήσεις του παιδιού</a:t>
            </a: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καταγραφή των ευρημάτων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1524000" y="32849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2. </a:t>
            </a: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Χρήση σταθμισμένης αναπτυξιακής δοκιμασίας</a:t>
            </a:r>
            <a:r>
              <a:rPr lang="en-US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στα παιδιά με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καθυστερημένη ή μη-τυπική ανάπτυξη και σε αυτά που έχουν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χαμηλή πιθανότητα να έχουν μια αναπτυξιακή διαταραχή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στις επισκέψεις  των  </a:t>
            </a:r>
            <a:r>
              <a:rPr lang="el-G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9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, </a:t>
            </a:r>
            <a:r>
              <a:rPr lang="el-G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18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και </a:t>
            </a:r>
            <a:r>
              <a:rPr lang="el-GR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30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μηνών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4708525" y="56769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1719" name="Text Box 7"/>
          <p:cNvSpPr txBox="1">
            <a:spLocks noChangeArrowheads="1"/>
          </p:cNvSpPr>
          <p:nvPr/>
        </p:nvSpPr>
        <p:spPr bwMode="auto">
          <a:xfrm>
            <a:off x="1524000" y="494116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3. Προγραμματισμός επανεξέτασης σύντομα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για τα παιδιά για τα οποία υπάρχουν αμφιβολίες που δεν έχουν επιβεβαιωθεί</a:t>
            </a:r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1524000" y="5877273"/>
            <a:ext cx="91552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4. Παραπομπή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των παιδιών με ισχυρές υποψίες αναπτυξιακής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καθυστέρησης σε προγράμματα αξιολόγησης &amp; πρώιμης παρέμβασης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7609" y="116633"/>
            <a:ext cx="6940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ΑΝΙΧΝΕΥΤΙΚΑ ΕΡΓΑΛΕΙΑ: ΣΥΣΤΑΣΕΙΣ</a:t>
            </a:r>
          </a:p>
        </p:txBody>
      </p:sp>
    </p:spTree>
    <p:extLst>
      <p:ext uri="{BB962C8B-B14F-4D97-AF65-F5344CB8AC3E}">
        <p14:creationId xmlns:p14="http://schemas.microsoft.com/office/powerpoint/2010/main" val="17344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1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1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1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1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1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1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9" grpId="0"/>
      <p:bldP spid="3717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Text Box 2"/>
          <p:cNvSpPr txBox="1">
            <a:spLocks noChangeArrowheads="1"/>
          </p:cNvSpPr>
          <p:nvPr/>
        </p:nvSpPr>
        <p:spPr bwMode="auto">
          <a:xfrm>
            <a:off x="2106618" y="260649"/>
            <a:ext cx="78801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ΣΦΑΙΡΙΚΗ ΑΝΑΠΤΥΞΙΑΚΗ ΚΑΘΥΣΤΕΡΗΣΗ</a:t>
            </a: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(GLOBAL DEVELOPMENTAL DELAY)</a:t>
            </a:r>
            <a:endParaRPr lang="el-GR" sz="3600" b="1" dirty="0">
              <a:solidFill>
                <a:srgbClr val="FFB6B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algn="ctr">
              <a:defRPr/>
            </a:pPr>
            <a:endParaRPr lang="en-US" sz="3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1725925" y="1640517"/>
            <a:ext cx="9338037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Καθυστέρηση της ανάπτυξης σε όλους τους τομείς αλλά κυρίως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στη </a:t>
            </a:r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γλώσσα,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τη </a:t>
            </a:r>
            <a:r>
              <a:rPr lang="el-GR" sz="24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λεπτή κινητικότητα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και την 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κοινωνικότητα</a:t>
            </a:r>
            <a:endParaRPr lang="el-GR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Η αδρή κινητικότητα συνήθως καθυστερεί επίσης αλλά αυτό ποικίλει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buFontTx/>
              <a:buChar char="•"/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Συνήθως συνυπάρχει μαθησιακή δυσκολία αν και αυτό φαίνεται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ένα-δυο χρόνια μετά τη διάγνωση</a:t>
            </a:r>
          </a:p>
        </p:txBody>
      </p:sp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3156559" y="3696419"/>
            <a:ext cx="86541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Σημαντικά χαρακτηριστικά στην κλινική εξέταση</a:t>
            </a:r>
          </a:p>
          <a:p>
            <a:pPr>
              <a:defRPr/>
            </a:pPr>
            <a:endParaRPr lang="el-GR" sz="24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Αύξηση 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βάρος, ύψος, περίμετρος κεφαλής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 err="1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Δυσμορφικά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χαρακτηριστικά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πχ Σύνδρομο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Down, Williams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Δέρμα</a:t>
            </a: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για νευροδερματικά σύνδρομα πχ οζώδης σκλήρυνση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Νευρολογική εξέταση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για στάση σώματος, βάδισμα, μυικό τόνο,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     </a:t>
            </a:r>
            <a:r>
              <a:rPr lang="el-GR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αντανακλαστκά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, βυθό, όραση, ακοή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solidFill>
                  <a:srgbClr val="FFB6B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Καρδιολογική εξέταση </a:t>
            </a:r>
          </a:p>
          <a:p>
            <a:pPr>
              <a:buFontTx/>
              <a:buChar char="•"/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691DC7-0407-5646-B2EC-A3C8A16A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62" y="4109778"/>
            <a:ext cx="2785897" cy="202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8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1775520" y="2132856"/>
            <a:ext cx="793152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6. Έναρξη προγράμματος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διαχείρισης χρόνιου προβλήματος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για κάθε παιδί με αναπτυξιακή καθυστέρηση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7. Καταγραφή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όλων των στοιχείων από την ανίχνευση ως τις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αξιολογήσεις στο φάκελο του παιδιού</a:t>
            </a:r>
          </a:p>
          <a:p>
            <a:pPr>
              <a:defRPr/>
            </a:pPr>
            <a:endParaRPr lang="el-GR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8. Ανάπτυξη σχέσεων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με τους κρατικούς φορείς και τα τοπικά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 προγράμματα</a:t>
            </a:r>
          </a:p>
          <a:p>
            <a:pPr>
              <a:defRPr/>
            </a:pPr>
            <a:endParaRPr lang="el-GR" sz="2400" dirty="0">
              <a:effectLst>
                <a:outerShdw blurRad="38100" dist="38100" dir="2700000" algn="tl">
                  <a:srgbClr val="000000"/>
                </a:outerShdw>
              </a:effectLst>
              <a:latin typeface="Calibri"/>
              <a:cs typeface="Calibri"/>
            </a:endParaRPr>
          </a:p>
          <a:p>
            <a:pPr>
              <a:defRPr/>
            </a:pPr>
            <a:r>
              <a:rPr lang="el-GR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9. Οργάνωση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ενός προγράμματος συντονισμού επίβλεψης &amp;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ανίχνευσης</a:t>
            </a:r>
          </a:p>
          <a:p>
            <a:pPr>
              <a:defRPr/>
            </a:pPr>
            <a:endParaRPr lang="el-GR" sz="2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4708525" y="56769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l-G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1722062" y="1268761"/>
            <a:ext cx="8940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u="sng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5. Συντονισμός </a:t>
            </a: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παιδιατρικών &amp; αναπτυξιακών αξιολογήσεων </a:t>
            </a:r>
          </a:p>
          <a:p>
            <a:pPr>
              <a:defRPr/>
            </a:pPr>
            <a:r>
              <a:rPr lang="el-G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για τα παιδιά με θετικά αποτελέσματα στις αναπτυξιακές δοκιμασίες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95601" y="188641"/>
            <a:ext cx="6940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ΑΝΙΧΝΕΥΤΙΚΑ ΕΡΓΑΛΕΙΑ: ΣΥΣΤΑΣΕΙΣ</a:t>
            </a:r>
          </a:p>
        </p:txBody>
      </p:sp>
    </p:spTree>
    <p:extLst>
      <p:ext uri="{BB962C8B-B14F-4D97-AF65-F5344CB8AC3E}">
        <p14:creationId xmlns:p14="http://schemas.microsoft.com/office/powerpoint/2010/main" val="23802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3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3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37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3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3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37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3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3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37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37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37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37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707" y="404813"/>
            <a:ext cx="10625247" cy="315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Ελλείμματα στη Νοητική Λειτουργικότητα,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δηλ. στα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Λογική Κρίση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Επίλυση προβλήματος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Σχεδιασμός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Αφηρημένη Σκέψη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Κρίση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Ακαδημαϊκή Μάθηση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Εμπειρική Μάθηση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8 - TextBox"/>
          <p:cNvSpPr txBox="1"/>
          <p:nvPr/>
        </p:nvSpPr>
        <p:spPr>
          <a:xfrm>
            <a:off x="1524000" y="3553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40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ΟΡΙΣΜΟΙ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707" y="3644577"/>
            <a:ext cx="103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CC66"/>
                </a:solidFill>
                <a:latin typeface="Calibri"/>
                <a:cs typeface="Calibri"/>
              </a:rPr>
              <a:t>2. </a:t>
            </a:r>
            <a:r>
              <a:rPr lang="el-GR" sz="2400" dirty="0">
                <a:solidFill>
                  <a:srgbClr val="FFCC66"/>
                </a:solidFill>
                <a:latin typeface="Calibri"/>
                <a:cs typeface="Calibri"/>
              </a:rPr>
              <a:t>Ελλείμματα ή επιβάρυνση στην προσαρμοστική λειτουργικότητα.                   </a:t>
            </a:r>
            <a:r>
              <a:rPr lang="el-GR" sz="2400" i="1" dirty="0">
                <a:latin typeface="Calibri"/>
                <a:cs typeface="Calibri"/>
              </a:rPr>
              <a:t>Δεξιότητες που είναι απαραίτητες για να ζει κανείς ανεξάρτητα και υπεύθυνα. Οι περιορισμένες δεξιότητες επηρεάζουν τη συμπεριφορά</a:t>
            </a:r>
            <a:r>
              <a:rPr lang="en-US" sz="2400" i="1" dirty="0">
                <a:latin typeface="Calibri"/>
                <a:cs typeface="Calibri"/>
              </a:rPr>
              <a:t>. </a:t>
            </a:r>
            <a:r>
              <a:rPr lang="el-GR" sz="2400" i="1" dirty="0">
                <a:latin typeface="Calibri"/>
                <a:cs typeface="Calibri"/>
              </a:rPr>
              <a:t>Το άτομο χρειάζεται επιπρόσθετη υποστήριξη για να επιτύχει στο σχολείο, να εργαστεί, να έχει ανεξάρτητη ζωή. Η προσαρμοστική λειτουργικότητα μετράται με τυποποιημένες, πολιτισμικά ευαίσθητες δοκιμασίες.  </a:t>
            </a:r>
            <a:endParaRPr lang="en-US" sz="2400" i="1" dirty="0">
              <a:latin typeface="Calibri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9348" y="2429986"/>
            <a:ext cx="3670124" cy="1200329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ΔΟΚΙΜΑΣΙΕΣ (ΤΕΣΤ) ΝΟΗΜΟΣΎΝΗΣ, </a:t>
            </a:r>
          </a:p>
          <a:p>
            <a:r>
              <a:rPr lang="el-GR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ΤΥΠΟΠΟΙΗΜΕΝΑ ΚΑΙ ΠΟΛΙΤΙΣΜΙΚΑ ΕΥΑΙΣΘΗΤΑ</a:t>
            </a:r>
            <a:endParaRPr lang="en-US" dirty="0">
              <a:solidFill>
                <a:srgbClr val="FFCC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&lt;18  </a:t>
            </a:r>
            <a:r>
              <a:rPr lang="el-GR" dirty="0">
                <a:solidFill>
                  <a:srgbClr val="FFCC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χρονών, 1-3%</a:t>
            </a:r>
            <a:endParaRPr lang="en-US" dirty="0">
              <a:solidFill>
                <a:srgbClr val="FFCC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3E5EA3-ECDC-9345-BD59-4AD350CE2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220" y="326718"/>
            <a:ext cx="2736536" cy="2109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41EF7D-AC0F-6F4E-B06A-F43C6D95CAD7}"/>
              </a:ext>
            </a:extLst>
          </p:cNvPr>
          <p:cNvSpPr/>
          <p:nvPr/>
        </p:nvSpPr>
        <p:spPr>
          <a:xfrm>
            <a:off x="6083472" y="56554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B6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APA: American Psychiatric Association, DSM-5, 2013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B6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American Association on Intellectual and Developmental Disabilities  (AAIDD)</a:t>
            </a:r>
            <a:endParaRPr lang="el-GR" dirty="0">
              <a:solidFill>
                <a:srgbClr val="FFB6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l-GR" dirty="0">
                <a:solidFill>
                  <a:srgbClr val="FFB6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lang="en-US" dirty="0">
                <a:solidFill>
                  <a:srgbClr val="FFB6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CD-10 </a:t>
            </a:r>
          </a:p>
        </p:txBody>
      </p:sp>
    </p:spTree>
    <p:extLst>
      <p:ext uri="{BB962C8B-B14F-4D97-AF65-F5344CB8AC3E}">
        <p14:creationId xmlns:p14="http://schemas.microsoft.com/office/powerpoint/2010/main" val="4009313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4119" y="77180"/>
            <a:ext cx="7543800" cy="914400"/>
          </a:xfrm>
        </p:spPr>
        <p:txBody>
          <a:bodyPr/>
          <a:lstStyle/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Δείκτης Νοημοσύνης</a:t>
            </a:r>
            <a:endParaRPr lang="en-US" sz="3600" b="1" dirty="0">
              <a:solidFill>
                <a:srgbClr val="FFCC66"/>
              </a:solidFill>
              <a:latin typeface="Calibri"/>
              <a:cs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1703" y="1675691"/>
            <a:ext cx="5688632" cy="207342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200" dirty="0">
                <a:latin typeface="Calibri"/>
                <a:cs typeface="Calibri"/>
              </a:rPr>
              <a:t>   </a:t>
            </a:r>
            <a:r>
              <a:rPr lang="el-GR" sz="3200" dirty="0">
                <a:latin typeface="Calibri"/>
                <a:cs typeface="Calibri"/>
              </a:rPr>
              <a:t>ΔΝ= 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l-GR" sz="3200" dirty="0">
                <a:latin typeface="Calibri"/>
                <a:cs typeface="Calibri"/>
              </a:rPr>
              <a:t>Νοητική Ηλικία     </a:t>
            </a:r>
            <a:r>
              <a:rPr lang="en-US" sz="3200" dirty="0">
                <a:latin typeface="Calibri"/>
                <a:cs typeface="Calibri"/>
              </a:rPr>
              <a:t>x</a:t>
            </a:r>
            <a:r>
              <a:rPr lang="el-GR" sz="320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  </a:t>
            </a:r>
            <a:r>
              <a:rPr lang="el-GR" sz="3200" dirty="0">
                <a:latin typeface="Calibri"/>
                <a:cs typeface="Calibri"/>
              </a:rPr>
              <a:t>100</a:t>
            </a:r>
          </a:p>
          <a:p>
            <a:pPr marL="18288" indent="0">
              <a:buNone/>
            </a:pPr>
            <a:r>
              <a:rPr lang="el-GR" sz="3200" dirty="0">
                <a:latin typeface="Calibri"/>
                <a:cs typeface="Calibri"/>
              </a:rPr>
              <a:t>             Χρονολ</a:t>
            </a:r>
            <a:r>
              <a:rPr lang="en-US" sz="3200" dirty="0">
                <a:latin typeface="Calibri"/>
                <a:cs typeface="Calibri"/>
              </a:rPr>
              <a:t>. </a:t>
            </a:r>
            <a:r>
              <a:rPr lang="el-GR" sz="3200" dirty="0">
                <a:latin typeface="Calibri"/>
                <a:cs typeface="Calibri"/>
              </a:rPr>
              <a:t> Ηλικία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67708" y="2737537"/>
            <a:ext cx="3240361" cy="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>
                <a:solidFill>
                  <a:srgbClr val="DEB4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5183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z="2000">
                <a:solidFill>
                  <a:srgbClr val="FFFF66"/>
                </a:solidFill>
              </a:rPr>
              <a:t>	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7568" y="994768"/>
            <a:ext cx="7848872" cy="459447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657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58800"/>
          </a:xfrm>
        </p:spPr>
        <p:txBody>
          <a:bodyPr>
            <a:noAutofit/>
          </a:bodyPr>
          <a:lstStyle/>
          <a:p>
            <a:pPr algn="ctr"/>
            <a:r>
              <a:rPr lang="el-GR" sz="3600" b="1" dirty="0">
                <a:solidFill>
                  <a:srgbClr val="FFCC66"/>
                </a:solidFill>
                <a:latin typeface="Calibri"/>
                <a:cs typeface="Calibri"/>
              </a:rPr>
              <a:t>Νοημοσύνη </a:t>
            </a:r>
          </a:p>
        </p:txBody>
      </p:sp>
      <p:graphicFrame>
        <p:nvGraphicFramePr>
          <p:cNvPr id="16452" name="Group 6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10050840"/>
              </p:ext>
            </p:extLst>
          </p:nvPr>
        </p:nvGraphicFramePr>
        <p:xfrm>
          <a:off x="2338387" y="1170668"/>
          <a:ext cx="7872413" cy="4459265"/>
        </p:xfrm>
        <a:graphic>
          <a:graphicData uri="http://schemas.openxmlformats.org/drawingml/2006/table">
            <a:tbl>
              <a:tblPr/>
              <a:tblGrid>
                <a:gridCol w="393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Δείκτης Γενικής Νοημοσύνης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Επίπεδο Νοητικής Λειτουργίας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130 και άνω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Ανώτατο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120-129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Ανώτερο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110-119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Ανώτερο φυσιολογικό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90-109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Μέσο φυσιολογικό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80-89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Χαμηλό φυσιολογικό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70-79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Οριακό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6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69 και κάτω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Νοητική Υστέρηση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097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{4AC2F34F-64DA-1948-A4F1-EB2F0359ECE7}tf10001063</Template>
  <TotalTime>361</TotalTime>
  <Words>3539</Words>
  <Application>Microsoft Macintosh PowerPoint</Application>
  <PresentationFormat>Widescreen</PresentationFormat>
  <Paragraphs>541</Paragraphs>
  <Slides>50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ＭＳ Ｐゴシック</vt:lpstr>
      <vt:lpstr>Arial</vt:lpstr>
      <vt:lpstr>Calibri</vt:lpstr>
      <vt:lpstr>Century Gothic</vt:lpstr>
      <vt:lpstr>Comic Sans MS</vt:lpstr>
      <vt:lpstr>Corbel</vt:lpstr>
      <vt:lpstr>Tahoma</vt:lpstr>
      <vt:lpstr>Wingdings</vt:lpstr>
      <vt:lpstr>Mesh</vt:lpstr>
      <vt:lpstr>ΝΕΥΡΟΑΝΑΠΥΞΙΑΚΕΣ ΔΙΑΤΑΡΑΧΕΣ: Παράγοντες Κινδύνου &amp; Πρώιμη Ανίχνευση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Δείκτης Νοημοσύνης</vt:lpstr>
      <vt:lpstr>PowerPoint Presentation</vt:lpstr>
      <vt:lpstr>Νοημοσύνη </vt:lpstr>
      <vt:lpstr>PowerPoint Presentation</vt:lpstr>
      <vt:lpstr>PowerPoint Presentation</vt:lpstr>
      <vt:lpstr>PowerPoint Presentation</vt:lpstr>
      <vt:lpstr>ΔΙΑΤΑΡΑΧΗ ΕΛΛΕΙΜΜΑΤΙΚΗΣ ΠΡΟΣΟΧΗΣ-ΥΠΕΡΚΙΝΗΤΙΚΟΤΗΤΑΣ (ΔΕΠΥ)</vt:lpstr>
      <vt:lpstr>ΚΙΝΔΥΝΟΙ ΣΧΕΤΙΖΟΜΕΝΟΙ ΜΕ ΤΗ ΔΕΠΥ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Προωρότητα</vt:lpstr>
      <vt:lpstr>PowerPoint Presentation</vt:lpstr>
      <vt:lpstr>PowerPoint Presentation</vt:lpstr>
      <vt:lpstr>PowerPoint Presentation</vt:lpstr>
      <vt:lpstr>Κάπνισμα &amp; Κύηση</vt:lpstr>
      <vt:lpstr> Αλκοόλ &amp; Κύηση</vt:lpstr>
      <vt:lpstr>ΠρογEννητικό Στρες</vt:lpstr>
      <vt:lpstr>PowerPoint Presentation</vt:lpstr>
      <vt:lpstr>ΧΗΜΙΚΕΣ ΟΥΣΙΕΣ ΑΠΟ ΠΛΑΣΤΙΚΑ  Α. Δισφαινόλη-Α (BPA) </vt:lpstr>
      <vt:lpstr>ΧΗΜΙΚΕΣ ΟΥΣΙΕΣ ΑΠΟ ΠΛΑΣΤΙΚΑ  Β. Φθαλικες Ενώσεις</vt:lpstr>
      <vt:lpstr>PowerPoint Presentation</vt:lpstr>
      <vt:lpstr>PowerPoint Presentation</vt:lpstr>
      <vt:lpstr>PowerPoint Presentation</vt:lpstr>
      <vt:lpstr>PowerPoint Presentation</vt:lpstr>
      <vt:lpstr>Περιγεννητικές Ψυχικές Διαταραχές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ΝΕΥΡΟΑΝΑΠΥΞΙΑΚΕΣ ΔΙΑΤΑΡΑΧΕΣ: Παράγοντες Κινδύνου &amp; Πρώιμη Ανίχνευση</dc:title>
  <dc:creator>Panagiota Pervanidou</dc:creator>
  <cp:lastModifiedBy>Panagiota Pervanidou</cp:lastModifiedBy>
  <cp:revision>22</cp:revision>
  <dcterms:created xsi:type="dcterms:W3CDTF">2021-08-24T17:11:07Z</dcterms:created>
  <dcterms:modified xsi:type="dcterms:W3CDTF">2021-11-22T22:47:00Z</dcterms:modified>
</cp:coreProperties>
</file>