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sldIdLst>
    <p:sldId id="256" r:id="rId2"/>
    <p:sldId id="267" r:id="rId3"/>
    <p:sldId id="268" r:id="rId4"/>
    <p:sldId id="296" r:id="rId5"/>
    <p:sldId id="323" r:id="rId6"/>
    <p:sldId id="314" r:id="rId7"/>
    <p:sldId id="315" r:id="rId8"/>
    <p:sldId id="316" r:id="rId9"/>
    <p:sldId id="317" r:id="rId10"/>
    <p:sldId id="299" r:id="rId11"/>
    <p:sldId id="297" r:id="rId12"/>
    <p:sldId id="298" r:id="rId13"/>
    <p:sldId id="272" r:id="rId14"/>
    <p:sldId id="321" r:id="rId15"/>
    <p:sldId id="322" r:id="rId16"/>
    <p:sldId id="303" r:id="rId17"/>
    <p:sldId id="302" r:id="rId18"/>
    <p:sldId id="305" r:id="rId19"/>
    <p:sldId id="304" r:id="rId20"/>
    <p:sldId id="312" r:id="rId21"/>
    <p:sldId id="273" r:id="rId22"/>
    <p:sldId id="276" r:id="rId23"/>
    <p:sldId id="275" r:id="rId24"/>
    <p:sldId id="292" r:id="rId25"/>
    <p:sldId id="293" r:id="rId26"/>
    <p:sldId id="278" r:id="rId27"/>
    <p:sldId id="291" r:id="rId28"/>
    <p:sldId id="290" r:id="rId29"/>
    <p:sldId id="288" r:id="rId30"/>
    <p:sldId id="28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95" r:id="rId40"/>
    <p:sldId id="294" r:id="rId41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822"/>
  </p:normalViewPr>
  <p:slideViewPr>
    <p:cSldViewPr snapToGrid="0" snapToObjects="1">
      <p:cViewPr varScale="1">
        <p:scale>
          <a:sx n="111" d="100"/>
          <a:sy n="111" d="100"/>
        </p:scale>
        <p:origin x="63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ECC90F-A2A0-C94C-BE89-6F60072632C6}" type="datetimeFigureOut">
              <a:rPr lang="el-GR" smtClean="0"/>
              <a:t>10/1/23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0D4353-1CFB-9C41-90ED-5D9DB027118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19103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5F7C6-41C3-9841-9A7D-1B26153E68C8}" type="slidenum">
              <a:rPr lang="el-GR" smtClean="0"/>
              <a:t>22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70546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5F7C6-41C3-9841-9A7D-1B26153E68C8}" type="slidenum">
              <a:rPr lang="el-GR" smtClean="0"/>
              <a:t>23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49096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CB25723-5F90-964D-9D94-07DFCF695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F4E0F5AC-AB0B-1542-A156-F5E5B1C308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EBF3F088-87FD-F94F-B550-F2CE3919A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F72C-6E2A-FC45-B22D-D0EDEEB28695}" type="datetimeFigureOut">
              <a:rPr lang="el-GR" smtClean="0"/>
              <a:t>10/1/23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D7B1C8AA-C27C-5642-9BD0-AE18B46F6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F9340653-9C67-164A-86F4-BE87046FB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8B667-36E5-F24E-9E3D-778CF1EAB95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5392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2C181F2-03AF-CB45-B65E-6BCED25FE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D4DAB267-B3E6-4348-AE3C-5003FE984C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BE75CE0F-9748-ED45-B1BF-2E95F4513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F72C-6E2A-FC45-B22D-D0EDEEB28695}" type="datetimeFigureOut">
              <a:rPr lang="el-GR" smtClean="0"/>
              <a:t>10/1/23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5F24BED1-FA70-7C4A-9D25-47D09A86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E8629E28-E731-174B-BD3B-17F56F6E6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8B667-36E5-F24E-9E3D-778CF1EAB95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59654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FD612A6B-2ECF-CB49-A559-C232713D67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05F8BED2-3682-D94E-A58F-1654C06DF3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14ECEB73-5B00-6E4D-B5D9-556A63AD9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F72C-6E2A-FC45-B22D-D0EDEEB28695}" type="datetimeFigureOut">
              <a:rPr lang="el-GR" smtClean="0"/>
              <a:t>10/1/23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AD25CA81-9DC0-2B4F-AA99-F5ECE3D66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F6FB0E1D-5F72-4749-8793-5D2E77973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8B667-36E5-F24E-9E3D-778CF1EAB95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82251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404C37E-7A8B-634D-B992-D0E6E156E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48594F0-2935-4046-80AD-93CC6D97E3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83B38C9C-4AD1-454F-A2EE-7910005A3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F72C-6E2A-FC45-B22D-D0EDEEB28695}" type="datetimeFigureOut">
              <a:rPr lang="el-GR" smtClean="0"/>
              <a:t>10/1/23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AE68B3F2-D4CC-C049-9FF0-B3D642F9F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CE0FD7F0-3BD9-E645-B4EF-7B0255BF7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8B667-36E5-F24E-9E3D-778CF1EAB95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8760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31DDB33-AFE5-234D-95E6-BCD053A18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D799749B-3A01-1747-ACE7-6F9957A7ED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952928F-C014-1F4E-9CA1-5B778DB34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F72C-6E2A-FC45-B22D-D0EDEEB28695}" type="datetimeFigureOut">
              <a:rPr lang="el-GR" smtClean="0"/>
              <a:t>10/1/23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260E8958-407C-0B43-A739-9125C3836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31685799-AFFC-C449-8D98-E6F862005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8B667-36E5-F24E-9E3D-778CF1EAB95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26465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C46B666-9A46-4F47-B709-06EF09797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C554384-2B42-3F49-AB5D-BF30CB3C25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C737B5D3-DA53-D44C-9DC1-5A05A2FF2A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6D867BAE-9AD9-8D4A-9A7D-621B99C7D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F72C-6E2A-FC45-B22D-D0EDEEB28695}" type="datetimeFigureOut">
              <a:rPr lang="el-GR" smtClean="0"/>
              <a:t>10/1/23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8520A394-CB7B-494E-833F-618BEEB35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1700A45D-07B6-5B4D-B84C-C405F4F3B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8B667-36E5-F24E-9E3D-778CF1EAB95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26643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3A1F9FB-3BED-594A-8322-D6D47AA33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A8551324-4829-D54C-9A47-A0DCC0F667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DA4950BB-4058-4342-9CF7-C822EF7272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671D427D-20BE-C648-B610-CC8E79FE1C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3457F0F6-8453-E144-B7FC-2FAE19BFD0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0C0AC4F5-5C11-DF4C-A9C2-2005ECE7F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F72C-6E2A-FC45-B22D-D0EDEEB28695}" type="datetimeFigureOut">
              <a:rPr lang="el-GR" smtClean="0"/>
              <a:t>10/1/23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BCE3EDD8-27FD-4C42-ABDA-8A598C8FA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2705543B-A22A-5248-97BF-035D591ED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8B667-36E5-F24E-9E3D-778CF1EAB95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42672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ED0B689-5C25-724F-BBB7-0834279EB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641C66F0-F5D6-1C41-96DD-BB1BDA908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F72C-6E2A-FC45-B22D-D0EDEEB28695}" type="datetimeFigureOut">
              <a:rPr lang="el-GR" smtClean="0"/>
              <a:t>10/1/23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846475C2-1EE4-4C43-B5E9-6C9F1E05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9FD98A62-6DB5-9C4F-BBF6-2520BDF1C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8B667-36E5-F24E-9E3D-778CF1EAB95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803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BBEB4D4C-FBB3-9D49-94DD-728E2DB4C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F72C-6E2A-FC45-B22D-D0EDEEB28695}" type="datetimeFigureOut">
              <a:rPr lang="el-GR" smtClean="0"/>
              <a:t>10/1/23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DD7E06BD-1D3F-1F4D-AF42-E264D01F7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70360378-9F7C-6E45-87C8-502FD23E0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8B667-36E5-F24E-9E3D-778CF1EAB95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58440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050EDCA-1E5C-F64A-8CCD-E97896AC9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32D6B45-3689-8F44-A66B-0893DD5A1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6C22A677-182B-2542-BAED-F7310B62D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19BFFB51-18EE-4D49-B0F2-94642D670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F72C-6E2A-FC45-B22D-D0EDEEB28695}" type="datetimeFigureOut">
              <a:rPr lang="el-GR" smtClean="0"/>
              <a:t>10/1/23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C7ABA815-7CCA-BB4E-B422-062E73AB8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114CEE32-8B77-5A46-8FAC-2A9CB5BF6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8B667-36E5-F24E-9E3D-778CF1EAB95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69227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EFE00BE-378C-D54F-9942-B5AE3F51F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F1A6C4AB-7E39-FB4A-A91F-B936DC5F23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2F7BED00-CB21-E74A-9F9D-12183719B0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C901B882-9422-2A4D-9130-15E023698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F72C-6E2A-FC45-B22D-D0EDEEB28695}" type="datetimeFigureOut">
              <a:rPr lang="el-GR" smtClean="0"/>
              <a:t>10/1/23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73846019-BC1F-5241-9D06-A3129B60E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D971902B-69F5-E847-990C-78F644753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8B667-36E5-F24E-9E3D-778CF1EAB95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45259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FEB229E8-CC86-2A4A-8881-117584517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0EBBCFDB-C80B-EE48-85DC-02B0BCBE09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0ED35019-DF48-0247-BE4C-54539E0FA4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4F72C-6E2A-FC45-B22D-D0EDEEB28695}" type="datetimeFigureOut">
              <a:rPr lang="el-GR" smtClean="0"/>
              <a:t>10/1/23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66E5F991-644C-1E48-A45F-6EF2D61272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AA613FA2-43B0-994C-B361-D57833C573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08B667-36E5-F24E-9E3D-778CF1EAB95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1470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https://pbs.twimg.com/media/DewpQczXkAEl3eV.jpg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fg/tx8_0kzs5hs68l5n9gknhfj80000gn/T/com.microsoft.Word/WebArchiveCopyPasteTempFiles/20200424-164514-L_max-800x277.jpg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https://wehco.media.clients.ellingtoncms.com/img/photos/2016/07/29/resized_99261-hillaryalien_39-21573_t800.JPG?90232451fbcadccc64a17de7521d859a8f88077d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C61E1F2-24EB-2541-A953-5BCA3650EA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Τυπολογία των παραποιημένων ειδήσεων 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AFEDBE3A-EC1B-254E-A2A9-4E0C1047B0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75062"/>
            <a:ext cx="9144000" cy="1655762"/>
          </a:xfrm>
        </p:spPr>
        <p:txBody>
          <a:bodyPr>
            <a:normAutofit fontScale="77500" lnSpcReduction="20000"/>
          </a:bodyPr>
          <a:lstStyle/>
          <a:p>
            <a:endParaRPr lang="el-GR" dirty="0"/>
          </a:p>
          <a:p>
            <a:r>
              <a:rPr lang="el-GR" dirty="0"/>
              <a:t>Γιώργος Πλειός </a:t>
            </a:r>
          </a:p>
          <a:p>
            <a:r>
              <a:rPr lang="el-GR" dirty="0"/>
              <a:t>Καθηγητής </a:t>
            </a:r>
          </a:p>
          <a:p>
            <a:r>
              <a:rPr lang="el-GR" dirty="0"/>
              <a:t>Τμήμα Επικοινωνίας και ΜΜΕ </a:t>
            </a:r>
          </a:p>
          <a:p>
            <a:r>
              <a:rPr lang="el-GR" dirty="0"/>
              <a:t>Εθνικό και Καποδιστριακό Πανεπιστήμιο Αθηνών 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EF71A9B2-4AD2-9640-80A1-7ED3221D2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3720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48E2051-8865-B247-A341-39D51D0B4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038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l-GR" dirty="0" err="1">
                <a:solidFill>
                  <a:schemeClr val="tx2"/>
                </a:solidFill>
              </a:rPr>
              <a:t>Παραποποίηση</a:t>
            </a:r>
            <a:r>
              <a:rPr lang="el-GR" dirty="0">
                <a:solidFill>
                  <a:schemeClr val="tx2"/>
                </a:solidFill>
              </a:rPr>
              <a:t> πραγματολογικών γεγονότων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l-GR" dirty="0">
                <a:solidFill>
                  <a:schemeClr val="tx2"/>
                </a:solidFill>
              </a:rPr>
              <a:t>Μεταβολή δράσης </a:t>
            </a:r>
            <a:r>
              <a:rPr lang="en-US" dirty="0">
                <a:solidFill>
                  <a:schemeClr val="tx2"/>
                </a:solidFill>
              </a:rPr>
              <a:t>(I)</a:t>
            </a:r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EC539E65-FCBC-5D43-B905-7CBE52093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8871" y="2055813"/>
            <a:ext cx="2061839" cy="4075164"/>
          </a:xfrm>
          <a:prstGeom prst="rect">
            <a:avLst/>
          </a:prstGeom>
        </p:spPr>
      </p:pic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68D78318-C1F1-DD40-AC1D-8358CD0F1609}"/>
              </a:ext>
            </a:extLst>
          </p:cNvPr>
          <p:cNvSpPr/>
          <p:nvPr/>
        </p:nvSpPr>
        <p:spPr>
          <a:xfrm>
            <a:off x="0" y="6488668"/>
            <a:ext cx="52752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</a:t>
            </a:r>
            <a:r>
              <a:rPr lang="en-US" sz="1600" baseline="300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rd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"Thessaloniki International Media Summer Academy 2019</a:t>
            </a:r>
            <a:endParaRPr lang="el-GR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FF4A05CA-AE79-CA48-B52A-963CD4DE0A85}"/>
              </a:ext>
            </a:extLst>
          </p:cNvPr>
          <p:cNvSpPr/>
          <p:nvPr/>
        </p:nvSpPr>
        <p:spPr>
          <a:xfrm>
            <a:off x="5011838" y="0"/>
            <a:ext cx="71801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George Pleios: Faking the news: from views to prejudices. What and why?</a:t>
            </a:r>
            <a:endParaRPr lang="el-GR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3872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EC80954-295F-9543-AEE3-67D018CD5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err="1">
                <a:solidFill>
                  <a:schemeClr val="tx2"/>
                </a:solidFill>
              </a:rPr>
              <a:t>Παραποποίηση</a:t>
            </a:r>
            <a:r>
              <a:rPr lang="el-GR" dirty="0">
                <a:solidFill>
                  <a:schemeClr val="tx2"/>
                </a:solidFill>
              </a:rPr>
              <a:t> πραγματολογικών γεγονότων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l-GR" dirty="0">
                <a:solidFill>
                  <a:schemeClr val="tx2"/>
                </a:solidFill>
              </a:rPr>
              <a:t>Μεταβολή δράσης</a:t>
            </a:r>
            <a:r>
              <a:rPr lang="en-US" dirty="0">
                <a:solidFill>
                  <a:schemeClr val="tx2"/>
                </a:solidFill>
              </a:rPr>
              <a:t>(I</a:t>
            </a:r>
            <a:r>
              <a:rPr lang="el-GR" dirty="0">
                <a:solidFill>
                  <a:schemeClr val="tx2"/>
                </a:solidFill>
              </a:rPr>
              <a:t>Ι</a:t>
            </a:r>
            <a:r>
              <a:rPr lang="en-US" dirty="0">
                <a:solidFill>
                  <a:schemeClr val="tx2"/>
                </a:solidFill>
              </a:rPr>
              <a:t>)</a:t>
            </a:r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BF558F32-2505-2143-8023-1004DE357F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0208" y="1745575"/>
            <a:ext cx="1573885" cy="4597400"/>
          </a:xfrm>
          <a:prstGeom prst="rect">
            <a:avLst/>
          </a:prstGeom>
        </p:spPr>
      </p:pic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7B5B3690-9340-094D-A772-4D59AC8D8798}"/>
              </a:ext>
            </a:extLst>
          </p:cNvPr>
          <p:cNvSpPr/>
          <p:nvPr/>
        </p:nvSpPr>
        <p:spPr>
          <a:xfrm>
            <a:off x="0" y="6488668"/>
            <a:ext cx="52752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</a:t>
            </a:r>
            <a:r>
              <a:rPr lang="en-US" sz="1600" baseline="300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rd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"Thessaloniki International Media Summer Academy 2019</a:t>
            </a:r>
            <a:endParaRPr lang="el-GR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B5703639-F44F-E442-97D8-AD46F46F2261}"/>
              </a:ext>
            </a:extLst>
          </p:cNvPr>
          <p:cNvSpPr/>
          <p:nvPr/>
        </p:nvSpPr>
        <p:spPr>
          <a:xfrm>
            <a:off x="5011838" y="0"/>
            <a:ext cx="71801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George Pleios: Faking the news: from views to prejudices. What and why?</a:t>
            </a:r>
            <a:endParaRPr lang="el-GR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5104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79031EA-9F15-CC43-8AB3-1F2C1D406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err="1">
                <a:solidFill>
                  <a:schemeClr val="tx2"/>
                </a:solidFill>
              </a:rPr>
              <a:t>Παραποποίηση</a:t>
            </a:r>
            <a:r>
              <a:rPr lang="el-GR" dirty="0">
                <a:solidFill>
                  <a:schemeClr val="tx2"/>
                </a:solidFill>
              </a:rPr>
              <a:t> πραγματολογικών γεγονότων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l-GR" dirty="0">
                <a:solidFill>
                  <a:schemeClr val="tx2"/>
                </a:solidFill>
              </a:rPr>
              <a:t>Μεταβολή δράσης</a:t>
            </a:r>
            <a:r>
              <a:rPr lang="en-US" dirty="0">
                <a:solidFill>
                  <a:schemeClr val="tx2"/>
                </a:solidFill>
              </a:rPr>
              <a:t>(III)</a:t>
            </a:r>
            <a:endParaRPr lang="el-GR" dirty="0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9A6BAA90-1CAA-D445-8921-34462B349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5229" y="1868149"/>
            <a:ext cx="3354783" cy="4410075"/>
          </a:xfrm>
          <a:prstGeom prst="rect">
            <a:avLst/>
          </a:prstGeom>
        </p:spPr>
      </p:pic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7E3CF426-CF45-714D-BD31-479D0F81A584}"/>
              </a:ext>
            </a:extLst>
          </p:cNvPr>
          <p:cNvSpPr/>
          <p:nvPr/>
        </p:nvSpPr>
        <p:spPr>
          <a:xfrm>
            <a:off x="0" y="6488668"/>
            <a:ext cx="52752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</a:t>
            </a:r>
            <a:r>
              <a:rPr lang="en-US" sz="1600" baseline="300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rd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"Thessaloniki International Media Summer Academy 2019</a:t>
            </a:r>
            <a:endParaRPr lang="el-GR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BE2B3642-52D0-FE4C-B8DC-E542A31C1281}"/>
              </a:ext>
            </a:extLst>
          </p:cNvPr>
          <p:cNvSpPr/>
          <p:nvPr/>
        </p:nvSpPr>
        <p:spPr>
          <a:xfrm>
            <a:off x="5011838" y="0"/>
            <a:ext cx="71801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George Pleios: Faking the news: from views to prejudices. What and why?</a:t>
            </a:r>
            <a:endParaRPr lang="el-GR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7413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066800" y="601551"/>
            <a:ext cx="10058400" cy="1197077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 err="1">
                <a:solidFill>
                  <a:schemeClr val="tx2"/>
                </a:solidFill>
              </a:rPr>
              <a:t>Παραποποίηση</a:t>
            </a:r>
            <a:r>
              <a:rPr lang="el-GR" dirty="0">
                <a:solidFill>
                  <a:schemeClr val="tx2"/>
                </a:solidFill>
              </a:rPr>
              <a:t> πραγματολογικών γεγονότων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l-GR" dirty="0">
                <a:solidFill>
                  <a:schemeClr val="tx2"/>
                </a:solidFill>
              </a:rPr>
              <a:t>Μεταβολή δράσης</a:t>
            </a:r>
            <a:r>
              <a:rPr lang="en-US" dirty="0">
                <a:solidFill>
                  <a:schemeClr val="tx2"/>
                </a:solidFill>
              </a:rPr>
              <a:t>(IV)</a:t>
            </a:r>
            <a:endParaRPr lang="el-GR" dirty="0">
              <a:solidFill>
                <a:schemeClr val="tx2"/>
              </a:solidFill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F1A83F54-DC27-8949-A68B-2E2F2B5DC0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75" b="9518"/>
          <a:stretch/>
        </p:blipFill>
        <p:spPr>
          <a:xfrm>
            <a:off x="2659743" y="2009085"/>
            <a:ext cx="6509657" cy="4061515"/>
          </a:xfrm>
          <a:prstGeom prst="rect">
            <a:avLst/>
          </a:prstGeom>
        </p:spPr>
      </p:pic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03848BE0-5830-7146-8ABA-CFAF2773E7E9}"/>
              </a:ext>
            </a:extLst>
          </p:cNvPr>
          <p:cNvSpPr/>
          <p:nvPr/>
        </p:nvSpPr>
        <p:spPr>
          <a:xfrm>
            <a:off x="0" y="6488668"/>
            <a:ext cx="52752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</a:t>
            </a:r>
            <a:r>
              <a:rPr lang="en-US" sz="1600" baseline="300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rd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"Thessaloniki International Media Summer Academy 2019</a:t>
            </a:r>
            <a:endParaRPr lang="el-GR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9F59F332-105E-A34D-B9DA-C85FB9DF35D9}"/>
              </a:ext>
            </a:extLst>
          </p:cNvPr>
          <p:cNvSpPr/>
          <p:nvPr/>
        </p:nvSpPr>
        <p:spPr>
          <a:xfrm>
            <a:off x="5011838" y="0"/>
            <a:ext cx="71801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George Pleios: Faking the news: from views to prejudices. What and why?</a:t>
            </a:r>
            <a:endParaRPr lang="el-GR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3861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8964E57-1B88-2844-B379-2E004B34E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err="1">
                <a:solidFill>
                  <a:schemeClr val="tx2"/>
                </a:solidFill>
              </a:rPr>
              <a:t>Παραποποίηση</a:t>
            </a:r>
            <a:r>
              <a:rPr lang="el-GR" dirty="0">
                <a:solidFill>
                  <a:schemeClr val="tx2"/>
                </a:solidFill>
              </a:rPr>
              <a:t> πραγματολογικών γεγονότων </a:t>
            </a:r>
            <a:r>
              <a:rPr lang="el-GR" dirty="0"/>
              <a:t>Μεταβολή δράσης και δρώντων </a:t>
            </a:r>
            <a:r>
              <a:rPr lang="en-US" dirty="0"/>
              <a:t>(I)</a:t>
            </a:r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E15EC893-9F0A-384B-9E12-5AA985B2E7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98" t="13095" r="39484" b="7143"/>
          <a:stretch/>
        </p:blipFill>
        <p:spPr>
          <a:xfrm>
            <a:off x="3556907" y="1518377"/>
            <a:ext cx="5002477" cy="4616612"/>
          </a:xfrm>
          <a:prstGeom prst="rect">
            <a:avLst/>
          </a:prstGeom>
        </p:spPr>
      </p:pic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A8C9A976-9778-3B41-8DCE-E188F650C0B1}"/>
              </a:ext>
            </a:extLst>
          </p:cNvPr>
          <p:cNvSpPr/>
          <p:nvPr/>
        </p:nvSpPr>
        <p:spPr>
          <a:xfrm>
            <a:off x="0" y="6488668"/>
            <a:ext cx="52752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</a:t>
            </a:r>
            <a:r>
              <a:rPr lang="en-US" sz="1600" baseline="300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rd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"Thessaloniki International Media Summer Academy 2019</a:t>
            </a:r>
            <a:endParaRPr lang="el-GR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FD69B343-8422-B841-A663-D59EDCB46EE1}"/>
              </a:ext>
            </a:extLst>
          </p:cNvPr>
          <p:cNvSpPr/>
          <p:nvPr/>
        </p:nvSpPr>
        <p:spPr>
          <a:xfrm>
            <a:off x="6096000" y="-27987"/>
            <a:ext cx="61809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/>
              <a:t>Γιώργος Πλειός:: </a:t>
            </a:r>
            <a:r>
              <a:rPr lang="el-GR" sz="1400" dirty="0" err="1"/>
              <a:t>πλαισ</a:t>
            </a:r>
            <a:r>
              <a:rPr lang="en-US" sz="1400" dirty="0" err="1"/>
              <a:t>ί</a:t>
            </a:r>
            <a:r>
              <a:rPr lang="el-GR" sz="1400" dirty="0" err="1"/>
              <a:t>ωση</a:t>
            </a:r>
            <a:r>
              <a:rPr lang="el-GR" sz="1400" dirty="0"/>
              <a:t> της κοινής γνώμης με </a:t>
            </a:r>
            <a:r>
              <a:rPr lang="el-GR" sz="1400" dirty="0" err="1"/>
              <a:t>ψευδο</a:t>
            </a:r>
            <a:r>
              <a:rPr lang="el-GR" sz="1400" dirty="0"/>
              <a:t>-επιστημονικές γνώσεις </a:t>
            </a:r>
          </a:p>
        </p:txBody>
      </p:sp>
    </p:spTree>
    <p:extLst>
      <p:ext uri="{BB962C8B-B14F-4D97-AF65-F5344CB8AC3E}">
        <p14:creationId xmlns:p14="http://schemas.microsoft.com/office/powerpoint/2010/main" val="37656044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34609E8-4A13-0849-83A4-184C7F761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err="1">
                <a:solidFill>
                  <a:schemeClr val="tx2"/>
                </a:solidFill>
              </a:rPr>
              <a:t>Παραποποίηση</a:t>
            </a:r>
            <a:r>
              <a:rPr lang="el-GR" dirty="0">
                <a:solidFill>
                  <a:schemeClr val="tx2"/>
                </a:solidFill>
              </a:rPr>
              <a:t> πραγματολογικών γεγονότων </a:t>
            </a:r>
            <a:r>
              <a:rPr lang="el-GR" dirty="0"/>
              <a:t>Μεταβολή δράσης και δρώντων </a:t>
            </a:r>
            <a:r>
              <a:rPr lang="en-US" dirty="0"/>
              <a:t>(II)</a:t>
            </a:r>
            <a:endParaRPr lang="el-GR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231AE80D-64DB-564B-93CB-864946B72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1308" y="1556084"/>
            <a:ext cx="5282198" cy="4652747"/>
          </a:xfrm>
          <a:prstGeom prst="rect">
            <a:avLst/>
          </a:prstGeom>
        </p:spPr>
      </p:pic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6C98781C-ACA6-394B-A048-1B0B315BB162}"/>
              </a:ext>
            </a:extLst>
          </p:cNvPr>
          <p:cNvSpPr/>
          <p:nvPr/>
        </p:nvSpPr>
        <p:spPr>
          <a:xfrm>
            <a:off x="0" y="6488668"/>
            <a:ext cx="52752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</a:t>
            </a:r>
            <a:r>
              <a:rPr lang="en-US" sz="1600" baseline="300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rd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"Thessaloniki International Media Summer Academy 2019</a:t>
            </a:r>
            <a:endParaRPr lang="el-GR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8969BF6B-86C1-1140-AB39-2AA6FA4848C6}"/>
              </a:ext>
            </a:extLst>
          </p:cNvPr>
          <p:cNvSpPr/>
          <p:nvPr/>
        </p:nvSpPr>
        <p:spPr>
          <a:xfrm>
            <a:off x="5011838" y="0"/>
            <a:ext cx="71801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George Pleios: Faking the news: from views to prejudices. What and why?</a:t>
            </a:r>
            <a:endParaRPr lang="el-GR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3166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3CDC44F-7C2C-B246-8A36-6BBA06815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err="1">
                <a:solidFill>
                  <a:schemeClr val="tx2"/>
                </a:solidFill>
              </a:rPr>
              <a:t>Παραποποίηση</a:t>
            </a:r>
            <a:r>
              <a:rPr lang="el-GR" dirty="0">
                <a:solidFill>
                  <a:schemeClr val="tx2"/>
                </a:solidFill>
              </a:rPr>
              <a:t> πραγματολογικών γεγονότων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l-GR" dirty="0">
                <a:solidFill>
                  <a:schemeClr val="tx2"/>
                </a:solidFill>
              </a:rPr>
              <a:t>Μεταβολή σκηνικού (Ι)</a:t>
            </a:r>
            <a:endParaRPr lang="el-GR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8A969A73-16EC-E449-88B9-34BF5ED99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6817" y="1825217"/>
            <a:ext cx="4145452" cy="4290769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55B6A855-7032-8447-A9CB-BAFFB8D5BA6F}"/>
              </a:ext>
            </a:extLst>
          </p:cNvPr>
          <p:cNvSpPr/>
          <p:nvPr/>
        </p:nvSpPr>
        <p:spPr>
          <a:xfrm>
            <a:off x="0" y="6488668"/>
            <a:ext cx="52752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</a:t>
            </a:r>
            <a:r>
              <a:rPr lang="en-US" sz="1600" baseline="300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rd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"Thessaloniki International Media Summer Academy 2019</a:t>
            </a:r>
            <a:endParaRPr lang="el-GR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C796AC0D-E1F4-7344-A01A-055CBED393DD}"/>
              </a:ext>
            </a:extLst>
          </p:cNvPr>
          <p:cNvSpPr/>
          <p:nvPr/>
        </p:nvSpPr>
        <p:spPr>
          <a:xfrm>
            <a:off x="5011838" y="0"/>
            <a:ext cx="71801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George Pleios: Faking the news: from views to prejudices. What and why?</a:t>
            </a:r>
            <a:endParaRPr lang="el-GR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445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3A2ED89-897F-2F4E-AA49-9A20E115C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447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l-GR" dirty="0" err="1">
                <a:solidFill>
                  <a:schemeClr val="tx2"/>
                </a:solidFill>
              </a:rPr>
              <a:t>Παραποποίηση</a:t>
            </a:r>
            <a:r>
              <a:rPr lang="el-GR" dirty="0">
                <a:solidFill>
                  <a:schemeClr val="tx2"/>
                </a:solidFill>
              </a:rPr>
              <a:t> πραγματολογικών γεγονότων </a:t>
            </a:r>
            <a:br>
              <a:rPr lang="el-GR" dirty="0">
                <a:solidFill>
                  <a:schemeClr val="tx2"/>
                </a:solidFill>
              </a:rPr>
            </a:br>
            <a:r>
              <a:rPr lang="el-GR" dirty="0">
                <a:solidFill>
                  <a:schemeClr val="tx2"/>
                </a:solidFill>
              </a:rPr>
              <a:t>Μεταβολή σκηνικού (</a:t>
            </a:r>
            <a:r>
              <a:rPr lang="en-US" dirty="0">
                <a:solidFill>
                  <a:schemeClr val="tx2"/>
                </a:solidFill>
              </a:rPr>
              <a:t>II</a:t>
            </a:r>
            <a:r>
              <a:rPr lang="el-GR" dirty="0">
                <a:solidFill>
                  <a:schemeClr val="tx2"/>
                </a:solidFill>
              </a:rPr>
              <a:t>Ι)</a:t>
            </a:r>
            <a:endParaRPr lang="el-GR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46FC676-1A8F-114C-B0E3-166689F3E0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105" y="2025132"/>
            <a:ext cx="6942187" cy="3905768"/>
          </a:xfrm>
          <a:prstGeom prst="rect">
            <a:avLst/>
          </a:prstGeom>
        </p:spPr>
      </p:pic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153FADC3-401E-D241-B583-5D69A95920B0}"/>
              </a:ext>
            </a:extLst>
          </p:cNvPr>
          <p:cNvSpPr/>
          <p:nvPr/>
        </p:nvSpPr>
        <p:spPr>
          <a:xfrm>
            <a:off x="0" y="6488668"/>
            <a:ext cx="52752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</a:t>
            </a:r>
            <a:r>
              <a:rPr lang="en-US" sz="1600" baseline="300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rd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"Thessaloniki International Media Summer Academy 2019</a:t>
            </a:r>
            <a:endParaRPr lang="el-GR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7E13551A-42FB-6B45-B189-199D7277E5AB}"/>
              </a:ext>
            </a:extLst>
          </p:cNvPr>
          <p:cNvSpPr/>
          <p:nvPr/>
        </p:nvSpPr>
        <p:spPr>
          <a:xfrm>
            <a:off x="5011838" y="0"/>
            <a:ext cx="71801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George Pleios: Faking the news: from views to prejudices. What and why?</a:t>
            </a:r>
            <a:endParaRPr lang="el-GR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6957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84342D4-A3CC-0E4E-9F19-CF804F134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err="1">
                <a:solidFill>
                  <a:schemeClr val="tx2"/>
                </a:solidFill>
              </a:rPr>
              <a:t>Παραποποίηση</a:t>
            </a:r>
            <a:r>
              <a:rPr lang="el-GR" dirty="0">
                <a:solidFill>
                  <a:schemeClr val="tx2"/>
                </a:solidFill>
              </a:rPr>
              <a:t> πραγματολογικών γεγονότων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l-GR" dirty="0">
                <a:solidFill>
                  <a:schemeClr val="tx2"/>
                </a:solidFill>
              </a:rPr>
              <a:t>Μεταβολή σκηνικού (ΙΙ)</a:t>
            </a:r>
            <a:endParaRPr lang="el-GR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C9996582-3421-EE44-BD09-E9D8EE976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076" y="1887018"/>
            <a:ext cx="6842293" cy="4405312"/>
          </a:xfrm>
          <a:prstGeom prst="rect">
            <a:avLst/>
          </a:prstGeom>
        </p:spPr>
      </p:pic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D88D9268-BCDF-D849-B5CB-AA427E2F8DF6}"/>
              </a:ext>
            </a:extLst>
          </p:cNvPr>
          <p:cNvSpPr/>
          <p:nvPr/>
        </p:nvSpPr>
        <p:spPr>
          <a:xfrm>
            <a:off x="0" y="6488668"/>
            <a:ext cx="52752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</a:t>
            </a:r>
            <a:r>
              <a:rPr lang="en-US" sz="1600" baseline="300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rd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"Thessaloniki International Media Summer Academy 2019</a:t>
            </a:r>
            <a:endParaRPr lang="el-GR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F8037A8E-BE94-A448-B8AE-9A1765FCA772}"/>
              </a:ext>
            </a:extLst>
          </p:cNvPr>
          <p:cNvSpPr/>
          <p:nvPr/>
        </p:nvSpPr>
        <p:spPr>
          <a:xfrm>
            <a:off x="5011838" y="0"/>
            <a:ext cx="71801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George Pleios: Faking the news: from views to prejudices. What and why?</a:t>
            </a:r>
            <a:endParaRPr lang="el-GR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4850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EDE6767-F2DA-1643-AD4B-3B6045FB6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6733"/>
            <a:ext cx="10515600" cy="1325563"/>
          </a:xfrm>
        </p:spPr>
        <p:txBody>
          <a:bodyPr/>
          <a:lstStyle/>
          <a:p>
            <a:pPr algn="ctr"/>
            <a:r>
              <a:rPr lang="el-GR" dirty="0" err="1">
                <a:solidFill>
                  <a:schemeClr val="tx2"/>
                </a:solidFill>
              </a:rPr>
              <a:t>Παραποποίηση</a:t>
            </a:r>
            <a:r>
              <a:rPr lang="el-GR" dirty="0">
                <a:solidFill>
                  <a:schemeClr val="tx2"/>
                </a:solidFill>
              </a:rPr>
              <a:t> πραγματολογικών γεγονότων Μεταβολή σκηνικού(</a:t>
            </a:r>
            <a:r>
              <a:rPr lang="en-US" dirty="0">
                <a:solidFill>
                  <a:schemeClr val="tx2"/>
                </a:solidFill>
              </a:rPr>
              <a:t>IV</a:t>
            </a:r>
            <a:r>
              <a:rPr lang="el-GR" dirty="0">
                <a:solidFill>
                  <a:schemeClr val="tx2"/>
                </a:solidFill>
              </a:rPr>
              <a:t>)</a:t>
            </a:r>
            <a:endParaRPr lang="el-GR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9D105BD6-AA31-A147-B87F-13B0C5A076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4" t="12951" r="1459" b="11772"/>
          <a:stretch/>
        </p:blipFill>
        <p:spPr>
          <a:xfrm>
            <a:off x="2146300" y="1943100"/>
            <a:ext cx="7480300" cy="436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713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066800" y="315805"/>
            <a:ext cx="10058400" cy="1325221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 err="1">
                <a:solidFill>
                  <a:schemeClr val="tx2"/>
                </a:solidFill>
              </a:rPr>
              <a:t>Παραποποίηση</a:t>
            </a:r>
            <a:r>
              <a:rPr lang="el-GR" dirty="0">
                <a:solidFill>
                  <a:schemeClr val="tx2"/>
                </a:solidFill>
              </a:rPr>
              <a:t> πραγματολογικών γεγονότων</a:t>
            </a:r>
            <a:br>
              <a:rPr lang="el-GR" dirty="0"/>
            </a:br>
            <a:r>
              <a:rPr lang="el-GR" dirty="0" err="1"/>
              <a:t>Ετεροτοπισμένες</a:t>
            </a:r>
            <a:r>
              <a:rPr lang="el-GR" dirty="0"/>
              <a:t> ειδήσεις</a:t>
            </a: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149" y="2372613"/>
            <a:ext cx="3976317" cy="2704480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573" y="2054812"/>
            <a:ext cx="3538780" cy="353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318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1F8B2A8-42FC-9442-9D08-F89F0CB51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0075"/>
            <a:ext cx="10515600" cy="1325563"/>
          </a:xfrm>
        </p:spPr>
        <p:txBody>
          <a:bodyPr/>
          <a:lstStyle/>
          <a:p>
            <a:pPr algn="ctr"/>
            <a:r>
              <a:rPr lang="el-GR" dirty="0" err="1">
                <a:solidFill>
                  <a:schemeClr val="tx2"/>
                </a:solidFill>
              </a:rPr>
              <a:t>Παραποποίηση</a:t>
            </a:r>
            <a:r>
              <a:rPr lang="el-GR" dirty="0">
                <a:solidFill>
                  <a:schemeClr val="tx2"/>
                </a:solidFill>
              </a:rPr>
              <a:t> πραγματολογικών γεγονότων Μεταβολή σκηνικού(</a:t>
            </a:r>
            <a:r>
              <a:rPr lang="en-US" dirty="0">
                <a:solidFill>
                  <a:schemeClr val="tx2"/>
                </a:solidFill>
              </a:rPr>
              <a:t>V</a:t>
            </a:r>
            <a:r>
              <a:rPr lang="el-GR" dirty="0">
                <a:solidFill>
                  <a:schemeClr val="tx2"/>
                </a:solidFill>
              </a:rPr>
              <a:t>)</a:t>
            </a:r>
            <a:endParaRPr lang="el-GR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1459D168-AF1C-8C42-B8CA-6EF08BEF87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4" t="12951" r="1459" b="11772"/>
          <a:stretch/>
        </p:blipFill>
        <p:spPr>
          <a:xfrm>
            <a:off x="606867" y="2058847"/>
            <a:ext cx="5571310" cy="3253933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D959BE9F-0A5C-CE4D-AAB1-F69B1D6657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435" r="2430"/>
          <a:stretch/>
        </p:blipFill>
        <p:spPr>
          <a:xfrm>
            <a:off x="6490742" y="2011487"/>
            <a:ext cx="5406106" cy="33012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C88295-8A63-1F4D-91C5-B1B8529B7DB9}"/>
              </a:ext>
            </a:extLst>
          </p:cNvPr>
          <p:cNvSpPr txBox="1"/>
          <p:nvPr/>
        </p:nvSpPr>
        <p:spPr>
          <a:xfrm>
            <a:off x="2503357" y="5591331"/>
            <a:ext cx="1171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>
                <a:solidFill>
                  <a:schemeClr val="tx2">
                    <a:lumMod val="75000"/>
                  </a:schemeClr>
                </a:solidFill>
              </a:rPr>
              <a:t>Ακριβές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A09578-5251-8445-BE8D-92279BD64A1D}"/>
              </a:ext>
            </a:extLst>
          </p:cNvPr>
          <p:cNvSpPr txBox="1"/>
          <p:nvPr/>
        </p:nvSpPr>
        <p:spPr>
          <a:xfrm>
            <a:off x="8862854" y="5593829"/>
            <a:ext cx="20746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>
                <a:solidFill>
                  <a:schemeClr val="tx2">
                    <a:lumMod val="75000"/>
                  </a:schemeClr>
                </a:solidFill>
              </a:rPr>
              <a:t>Παραποιημένο</a:t>
            </a:r>
          </a:p>
        </p:txBody>
      </p:sp>
      <p:sp>
        <p:nvSpPr>
          <p:cNvPr id="12" name="Ορθογώνιο 11">
            <a:extLst>
              <a:ext uri="{FF2B5EF4-FFF2-40B4-BE49-F238E27FC236}">
                <a16:creationId xmlns:a16="http://schemas.microsoft.com/office/drawing/2014/main" id="{968EF7C3-2E3B-ED44-A59D-4510B3D3F9F2}"/>
              </a:ext>
            </a:extLst>
          </p:cNvPr>
          <p:cNvSpPr/>
          <p:nvPr/>
        </p:nvSpPr>
        <p:spPr>
          <a:xfrm>
            <a:off x="0" y="6488668"/>
            <a:ext cx="52752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</a:t>
            </a:r>
            <a:r>
              <a:rPr lang="en-US" sz="1600" baseline="300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rd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"Thessaloniki International Media Summer Academy 2019</a:t>
            </a:r>
            <a:endParaRPr lang="el-GR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D807284F-614B-664A-8CFD-99D6C866509B}"/>
              </a:ext>
            </a:extLst>
          </p:cNvPr>
          <p:cNvSpPr/>
          <p:nvPr/>
        </p:nvSpPr>
        <p:spPr>
          <a:xfrm>
            <a:off x="5011838" y="0"/>
            <a:ext cx="71801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George Pleios: Faking the news: from views to prejudices. What and why?</a:t>
            </a:r>
            <a:endParaRPr lang="el-GR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0841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078423" y="495824"/>
            <a:ext cx="10058400" cy="1329148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 err="1">
                <a:solidFill>
                  <a:schemeClr val="tx2"/>
                </a:solidFill>
              </a:rPr>
              <a:t>Παραποποίηση</a:t>
            </a:r>
            <a:r>
              <a:rPr lang="el-GR" dirty="0">
                <a:solidFill>
                  <a:schemeClr val="tx2"/>
                </a:solidFill>
              </a:rPr>
              <a:t> πραγματολογικών γεγονότων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l-GR" dirty="0">
                <a:solidFill>
                  <a:schemeClr val="tx2"/>
                </a:solidFill>
              </a:rPr>
              <a:t>Μεταβολή σκηνικού(</a:t>
            </a:r>
            <a:r>
              <a:rPr lang="en-US" dirty="0">
                <a:solidFill>
                  <a:schemeClr val="tx2"/>
                </a:solidFill>
              </a:rPr>
              <a:t>VI</a:t>
            </a:r>
            <a:r>
              <a:rPr lang="el-GR" dirty="0">
                <a:solidFill>
                  <a:schemeClr val="tx2"/>
                </a:solidFill>
              </a:rPr>
              <a:t>)</a:t>
            </a: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245" y="2673446"/>
            <a:ext cx="9695510" cy="2063654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C5BC0EF9-C69B-9D47-BA00-E57F42995972}"/>
              </a:ext>
            </a:extLst>
          </p:cNvPr>
          <p:cNvSpPr/>
          <p:nvPr/>
        </p:nvSpPr>
        <p:spPr>
          <a:xfrm>
            <a:off x="0" y="6488668"/>
            <a:ext cx="52752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</a:t>
            </a:r>
            <a:r>
              <a:rPr lang="en-US" sz="1600" baseline="300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rd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"Thessaloniki International Media Summer Academy 2019</a:t>
            </a:r>
            <a:endParaRPr lang="el-GR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04FC6EBD-F8F5-F44B-9BB2-B0AF03D1453C}"/>
              </a:ext>
            </a:extLst>
          </p:cNvPr>
          <p:cNvSpPr/>
          <p:nvPr/>
        </p:nvSpPr>
        <p:spPr>
          <a:xfrm>
            <a:off x="5011838" y="0"/>
            <a:ext cx="71801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George Pleios: Faking the news: from views to prejudices. What and why?</a:t>
            </a:r>
            <a:endParaRPr lang="el-GR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8774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066800" y="282125"/>
            <a:ext cx="10058400" cy="1263228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 err="1">
                <a:solidFill>
                  <a:schemeClr val="tx2"/>
                </a:solidFill>
              </a:rPr>
              <a:t>Παραποποίηση</a:t>
            </a:r>
            <a:r>
              <a:rPr lang="el-GR" dirty="0">
                <a:solidFill>
                  <a:schemeClr val="tx2"/>
                </a:solidFill>
              </a:rPr>
              <a:t> πραγματολογικών γεγονότων</a:t>
            </a:r>
            <a:br>
              <a:rPr lang="el-GR" dirty="0"/>
            </a:br>
            <a:r>
              <a:rPr lang="el-GR" dirty="0"/>
              <a:t>Δημοσιογραφική παρομοίωση (Ι)</a:t>
            </a: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444" y="2217872"/>
            <a:ext cx="6095559" cy="2620021"/>
          </a:xfrm>
          <a:prstGeom prst="rect">
            <a:avLst/>
          </a:prstGeom>
        </p:spPr>
      </p:pic>
      <p:sp>
        <p:nvSpPr>
          <p:cNvPr id="9" name="Ορθογώνιο 8"/>
          <p:cNvSpPr/>
          <p:nvPr/>
        </p:nvSpPr>
        <p:spPr>
          <a:xfrm>
            <a:off x="381000" y="6421163"/>
            <a:ext cx="1143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b="1" i="1" dirty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Times New Roman" charset="0"/>
              </a:rPr>
              <a:t>Thessaloniki International Media Summer Academy 2018:</a:t>
            </a:r>
            <a:r>
              <a:rPr lang="en-US" dirty="0">
                <a:solidFill>
                  <a:schemeClr val="bg1"/>
                </a:solidFill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en-US" i="1" dirty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Times New Roman" charset="0"/>
              </a:rPr>
              <a:t>Disinformation, Verification  in a </a:t>
            </a:r>
            <a:r>
              <a:rPr lang="en-US" i="1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Times New Roman" charset="0"/>
              </a:rPr>
              <a:t>changing world</a:t>
            </a:r>
            <a:endParaRPr lang="el-GR" dirty="0">
              <a:solidFill>
                <a:schemeClr val="bg1"/>
              </a:solidFill>
              <a:effectLst/>
              <a:latin typeface="Calibri" charset="0"/>
              <a:ea typeface="Calibri" charset="0"/>
              <a:cs typeface="Times New Roman" charset="0"/>
            </a:endParaRPr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048" y="2226108"/>
            <a:ext cx="2743200" cy="2674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2866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066800" y="589071"/>
            <a:ext cx="10058400" cy="1263228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 err="1">
                <a:solidFill>
                  <a:schemeClr val="tx2"/>
                </a:solidFill>
              </a:rPr>
              <a:t>Παραποποίηση</a:t>
            </a:r>
            <a:r>
              <a:rPr lang="el-GR" dirty="0">
                <a:solidFill>
                  <a:schemeClr val="tx2"/>
                </a:solidFill>
              </a:rPr>
              <a:t> πραγματολογικών γεγονότων</a:t>
            </a:r>
            <a:br>
              <a:rPr lang="el-GR" dirty="0"/>
            </a:br>
            <a:r>
              <a:rPr lang="el-GR" dirty="0"/>
              <a:t>Δημοσιογραφική παρομοίωση (Ι</a:t>
            </a:r>
            <a:r>
              <a:rPr lang="en-US" dirty="0">
                <a:solidFill>
                  <a:schemeClr val="tx2"/>
                </a:solidFill>
              </a:rPr>
              <a:t>I) </a:t>
            </a:r>
            <a:endParaRPr lang="el-GR" dirty="0">
              <a:solidFill>
                <a:schemeClr val="tx2"/>
              </a:solidFill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541" y="2072038"/>
            <a:ext cx="2987993" cy="3983988"/>
          </a:xfrm>
          <a:prstGeom prst="rect">
            <a:avLst/>
          </a:prstGeom>
        </p:spPr>
      </p:pic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F4123A51-679C-8848-BDD8-5CEF2001C74C}"/>
              </a:ext>
            </a:extLst>
          </p:cNvPr>
          <p:cNvSpPr/>
          <p:nvPr/>
        </p:nvSpPr>
        <p:spPr>
          <a:xfrm>
            <a:off x="0" y="6488668"/>
            <a:ext cx="52752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</a:t>
            </a:r>
            <a:r>
              <a:rPr lang="en-US" sz="1600" baseline="300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rd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"Thessaloniki International Media Summer Academy 2019</a:t>
            </a:r>
            <a:endParaRPr lang="el-GR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9148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E575D53-B3EE-9348-ADFF-D1698A1CB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Παραποίηση συστημικών γεγονότων(Ι) (ιδεολογικών απόψεων)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6BEAF5BF-B4D2-BF47-8EB4-1A54A8CF1723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03" y="1838007"/>
            <a:ext cx="4361498" cy="3876993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F4647712-2522-0047-A49E-216D254D2A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391" y="2125662"/>
            <a:ext cx="5749533" cy="260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9585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F849703-F8FC-0C40-BC48-05BA6443C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Παραποίηση συστημικών γεγονότων (ΙΙ)</a:t>
            </a:r>
            <a:br>
              <a:rPr lang="el-GR" dirty="0"/>
            </a:br>
            <a:r>
              <a:rPr lang="el-GR" dirty="0"/>
              <a:t>Ιδεολογικών απόψεων 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6E1DF6EB-F0F8-4249-BF72-CF637C081A1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321174" y="1809750"/>
            <a:ext cx="3279776" cy="446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1060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24810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l-GR" dirty="0" err="1">
                <a:solidFill>
                  <a:schemeClr val="tx2"/>
                </a:solidFill>
              </a:rPr>
              <a:t>Παραποποίηση</a:t>
            </a:r>
            <a:r>
              <a:rPr lang="el-GR" dirty="0">
                <a:solidFill>
                  <a:schemeClr val="tx2"/>
                </a:solidFill>
              </a:rPr>
              <a:t> ιδεατικών γεγονότων </a:t>
            </a:r>
            <a:r>
              <a:rPr lang="el-GR" dirty="0"/>
              <a:t>(Ι)</a:t>
            </a:r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793" y="1673676"/>
            <a:ext cx="3643874" cy="4534599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5DE12A65-3FA6-BD4E-AD15-8E44D408E49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17102"/>
            <a:ext cx="5257800" cy="379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4534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230FDA9-1F7C-EF42-89CE-548B006AE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err="1">
                <a:solidFill>
                  <a:schemeClr val="tx2"/>
                </a:solidFill>
              </a:rPr>
              <a:t>Παραποποίηση</a:t>
            </a:r>
            <a:r>
              <a:rPr lang="el-GR" dirty="0">
                <a:solidFill>
                  <a:schemeClr val="tx2"/>
                </a:solidFill>
              </a:rPr>
              <a:t> ιδεατικών γεγονότων </a:t>
            </a:r>
            <a:r>
              <a:rPr lang="el-GR" dirty="0"/>
              <a:t>(ΙΙ) 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40AB58E1-4C43-884E-ABA4-B7EAF1B3E6B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186497" y="1837689"/>
            <a:ext cx="4714240" cy="4600893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A9743DA7-B61A-3D41-B0C0-1258C51F720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886574" y="2670493"/>
            <a:ext cx="4118929" cy="313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009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5E914A1-C22B-E448-A6F9-C011019B9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err="1">
                <a:solidFill>
                  <a:schemeClr val="tx2"/>
                </a:solidFill>
              </a:rPr>
              <a:t>Παραποποίηση</a:t>
            </a:r>
            <a:r>
              <a:rPr lang="el-GR" dirty="0">
                <a:solidFill>
                  <a:schemeClr val="tx2"/>
                </a:solidFill>
              </a:rPr>
              <a:t> ιδεατικών γεγονότων </a:t>
            </a:r>
            <a:br>
              <a:rPr lang="el-GR" dirty="0">
                <a:solidFill>
                  <a:schemeClr val="tx2"/>
                </a:solidFill>
              </a:rPr>
            </a:br>
            <a:r>
              <a:rPr lang="el-GR" dirty="0" err="1"/>
              <a:t>Ψευδο</a:t>
            </a:r>
            <a:r>
              <a:rPr lang="el-GR" dirty="0"/>
              <a:t>-επιστημονικές παραποιήσεις 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67DE9DB1-B6A6-484B-AB4A-B803CC585B5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553200" y="2090737"/>
            <a:ext cx="4559300" cy="3952875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DE3CF4EC-91D7-1E43-A09F-AE38113068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22" y="2703654"/>
            <a:ext cx="5326378" cy="298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3934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B86655E-AEB9-8040-BE16-969BFF9B4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Κωμικές παραποιήσεις 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5BB95BCE-74FD-8247-8F7C-83C95D91FD4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81013" y="1920239"/>
            <a:ext cx="6175773" cy="3380423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AC4E4E4A-5EDD-784E-B347-99FDBD5D410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059612" y="2301715"/>
            <a:ext cx="4759325" cy="261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755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02590" y="383561"/>
            <a:ext cx="10786820" cy="1107214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 err="1">
                <a:solidFill>
                  <a:schemeClr val="tx2"/>
                </a:solidFill>
              </a:rPr>
              <a:t>Παραποποίηση</a:t>
            </a:r>
            <a:r>
              <a:rPr lang="el-GR" dirty="0">
                <a:solidFill>
                  <a:schemeClr val="tx2"/>
                </a:solidFill>
              </a:rPr>
              <a:t> πραγματολογικών γεγονότων</a:t>
            </a:r>
            <a:br>
              <a:rPr lang="el-GR" dirty="0"/>
            </a:br>
            <a:r>
              <a:rPr lang="el-GR" dirty="0"/>
              <a:t>Ετεροχρονισμένες ειδήσεις (Ι)</a:t>
            </a: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383" y="2388309"/>
            <a:ext cx="4726983" cy="3069208"/>
          </a:xfrm>
          <a:prstGeom prst="rect">
            <a:avLst/>
          </a:prstGeom>
        </p:spPr>
      </p:pic>
      <p:sp>
        <p:nvSpPr>
          <p:cNvPr id="8" name="Ορθογώνιο 7"/>
          <p:cNvSpPr/>
          <p:nvPr/>
        </p:nvSpPr>
        <p:spPr>
          <a:xfrm>
            <a:off x="381000" y="6421163"/>
            <a:ext cx="1143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b="1" i="1" dirty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Times New Roman" charset="0"/>
              </a:rPr>
              <a:t>Thessaloniki International Media Summer Academy 2018:</a:t>
            </a:r>
            <a:r>
              <a:rPr lang="en-US" dirty="0">
                <a:solidFill>
                  <a:schemeClr val="bg1"/>
                </a:solidFill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en-US" i="1" dirty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Times New Roman" charset="0"/>
              </a:rPr>
              <a:t>Disinformation, Verification  in a </a:t>
            </a:r>
            <a:r>
              <a:rPr lang="en-US" i="1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Times New Roman" charset="0"/>
              </a:rPr>
              <a:t>changing world</a:t>
            </a:r>
            <a:endParaRPr lang="el-GR" dirty="0">
              <a:solidFill>
                <a:schemeClr val="bg1"/>
              </a:solidFill>
              <a:effectLst/>
              <a:latin typeface="Calibri" charset="0"/>
              <a:ea typeface="Calibri" charset="0"/>
              <a:cs typeface="Times New Roman" charset="0"/>
            </a:endParaRPr>
          </a:p>
        </p:txBody>
      </p:sp>
      <p:pic>
        <p:nvPicPr>
          <p:cNvPr id="9" name="Εικόνα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618" y="2526205"/>
            <a:ext cx="4026441" cy="320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7810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6730067-D6C7-CF40-940A-A33D9FB03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Δραματικές παραποιήσεις 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9253DB3-7A42-E442-8591-DCAD398AAB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6875" y="2257423"/>
            <a:ext cx="2220344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pic>
        <p:nvPicPr>
          <p:cNvPr id="3073" name="Εικόνα 6166" descr="Valentin Schwarz on Twitter: &quot;The German tradition of economic ...">
            <a:extLst>
              <a:ext uri="{FF2B5EF4-FFF2-40B4-BE49-F238E27FC236}">
                <a16:creationId xmlns:a16="http://schemas.microsoft.com/office/drawing/2014/main" id="{340895F5-D043-5B49-B014-7E3E04811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5" y="2014536"/>
            <a:ext cx="8858250" cy="393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3719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815BB42-8B18-874D-BEA6-7EE514354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Εικονιστικές παραποιήσεις (Ι)</a:t>
            </a:r>
            <a:br>
              <a:rPr lang="el-GR" dirty="0"/>
            </a:br>
            <a:r>
              <a:rPr lang="el-GR" dirty="0"/>
              <a:t>Γωνία λήψης – Γερμανία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D7F8D10-F0F7-1C48-AB90-903720D2F2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0048" y="2535935"/>
            <a:ext cx="1717810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pic>
        <p:nvPicPr>
          <p:cNvPr id="1025" name="Εικόνα 54369">
            <a:extLst>
              <a:ext uri="{FF2B5EF4-FFF2-40B4-BE49-F238E27FC236}">
                <a16:creationId xmlns:a16="http://schemas.microsoft.com/office/drawing/2014/main" id="{0415A0D4-5D2A-0145-903B-BBE4E5C09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047" y="2535936"/>
            <a:ext cx="9451905" cy="327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44108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99BBE37-3CB3-5D4F-B394-3894B3153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Εικονιστικές παραποιήσεις (ΙΙ)</a:t>
            </a:r>
            <a:br>
              <a:rPr lang="el-GR" dirty="0"/>
            </a:br>
            <a:r>
              <a:rPr lang="el-GR" dirty="0"/>
              <a:t>Γωνία λήψης – Ελλάδα 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D558E2A8-D2F2-0F41-BDD2-4A0B30D17DF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008759" y="1886330"/>
            <a:ext cx="8174482" cy="431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9996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E02D4EE-2616-4C41-8B1E-AEBC6A4D7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Εικονιστικές παραποιήσεις </a:t>
            </a:r>
            <a:br>
              <a:rPr lang="el-GR" dirty="0"/>
            </a:br>
            <a:r>
              <a:rPr lang="el-GR" dirty="0" err="1"/>
              <a:t>Βιντεο</a:t>
            </a:r>
            <a:r>
              <a:rPr lang="el-GR" dirty="0"/>
              <a:t>-ρεαλιστικές ειδήσεις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B51D834A-DF87-DA4B-B9EF-537DA1B3C17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720657" y="1933511"/>
            <a:ext cx="7410895" cy="4278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1493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4DC439A-6E62-E14C-B52C-CA321029B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Ηχητικά παραποιημένες ειδήσεις</a:t>
            </a:r>
            <a:br>
              <a:rPr lang="el-GR" dirty="0"/>
            </a:br>
            <a:r>
              <a:rPr lang="el-GR" dirty="0"/>
              <a:t>(</a:t>
            </a:r>
            <a:r>
              <a:rPr lang="en-US" dirty="0"/>
              <a:t>Mega – </a:t>
            </a:r>
            <a:r>
              <a:rPr lang="el-GR" dirty="0"/>
              <a:t>δολοφονία </a:t>
            </a:r>
            <a:r>
              <a:rPr lang="el-GR" dirty="0" err="1"/>
              <a:t>Γρηγορόπουλου</a:t>
            </a:r>
            <a:r>
              <a:rPr lang="el-GR" dirty="0"/>
              <a:t>) 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424FB38F-1793-0744-AB83-E5892B25557C}"/>
              </a:ext>
            </a:extLst>
          </p:cNvPr>
          <p:cNvPicPr/>
          <p:nvPr/>
        </p:nvPicPr>
        <p:blipFill rotWithShape="1">
          <a:blip r:embed="rId2"/>
          <a:srcRect l="2877" t="2456" r="2192"/>
          <a:stretch/>
        </p:blipFill>
        <p:spPr bwMode="auto">
          <a:xfrm>
            <a:off x="2695956" y="1985073"/>
            <a:ext cx="6800088" cy="47272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951296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81945F9-EB54-C541-94FF-E34293FE1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err="1"/>
              <a:t>Καταδηλωτικές</a:t>
            </a:r>
            <a:r>
              <a:rPr lang="el-GR" dirty="0"/>
              <a:t> παραποιήσεις 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D8D1B83A-6333-3840-B1F0-F421A7C3444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177095" y="1690688"/>
            <a:ext cx="5837809" cy="4943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3333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18590DD-B8D2-A341-9B55-1F56498AD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Συμπαραδηλωτικές παραποιήσεις 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89351AE8-4C12-8F47-86F8-749356D96051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57"/>
          <a:stretch/>
        </p:blipFill>
        <p:spPr bwMode="auto">
          <a:xfrm>
            <a:off x="3270789" y="1789175"/>
            <a:ext cx="5650421" cy="44354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281663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BEADD9F-C867-4040-B0B9-467ECF809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Παραποιήσεις σύμφωνα με την πηγή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C7FA9D0-CADE-BA49-8C15-1CB5E6605F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363" y="1825625"/>
            <a:ext cx="6086475" cy="4846638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l-GR" sz="3600" dirty="0"/>
              <a:t>Παραποιήσεις που οφείλονται στις πηγές (πολιτικοί,, κρατικές υπηρεσίες, επιχειρηματίες κ.ά.) </a:t>
            </a:r>
          </a:p>
          <a:p>
            <a:pPr>
              <a:lnSpc>
                <a:spcPct val="100000"/>
              </a:lnSpc>
            </a:pPr>
            <a:r>
              <a:rPr lang="el-GR" sz="3600" dirty="0"/>
              <a:t>Παραποιήσεις που οφείλονται στους δημοσιογράφους </a:t>
            </a:r>
          </a:p>
          <a:p>
            <a:pPr>
              <a:lnSpc>
                <a:spcPct val="100000"/>
              </a:lnSpc>
            </a:pPr>
            <a:r>
              <a:rPr lang="el-GR" sz="3600" dirty="0"/>
              <a:t>Εκ συνεργασίας </a:t>
            </a:r>
          </a:p>
          <a:p>
            <a:pPr>
              <a:lnSpc>
                <a:spcPct val="100000"/>
              </a:lnSpc>
            </a:pPr>
            <a:endParaRPr lang="el-GR" sz="3600" dirty="0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636F3F58-BFBD-C946-9D61-3C77004A7A6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043738" y="1457326"/>
            <a:ext cx="3929062" cy="2359781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07AC113F-FE68-BD47-A0C6-179FBE33DFFA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6855601" y="3166625"/>
            <a:ext cx="1026082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pic>
        <p:nvPicPr>
          <p:cNvPr id="2049" name="Εικόνα 6171" descr="story.lead_photo.caption">
            <a:extLst>
              <a:ext uri="{FF2B5EF4-FFF2-40B4-BE49-F238E27FC236}">
                <a16:creationId xmlns:a16="http://schemas.microsoft.com/office/drawing/2014/main" id="{03EF22DD-B61D-2A44-B62E-8AFE0AD32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451" y="3943788"/>
            <a:ext cx="2431499" cy="272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33425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529E3F8-BF1E-9E48-9E5F-7F1347D69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Θεματολογία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3EFE276-2C7E-EE49-808B-423F387685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el-GR" dirty="0"/>
              <a:t>Πολιτικές </a:t>
            </a:r>
          </a:p>
          <a:p>
            <a:pPr>
              <a:lnSpc>
                <a:spcPct val="200000"/>
              </a:lnSpc>
            </a:pPr>
            <a:r>
              <a:rPr lang="el-GR" dirty="0"/>
              <a:t>Οικονομικές </a:t>
            </a:r>
          </a:p>
          <a:p>
            <a:pPr>
              <a:lnSpc>
                <a:spcPct val="200000"/>
              </a:lnSpc>
            </a:pPr>
            <a:r>
              <a:rPr lang="el-GR" dirty="0"/>
              <a:t>Εκπαιδευτικές </a:t>
            </a:r>
          </a:p>
          <a:p>
            <a:pPr>
              <a:lnSpc>
                <a:spcPct val="200000"/>
              </a:lnSpc>
            </a:pPr>
            <a:r>
              <a:rPr lang="el-GR" dirty="0" err="1"/>
              <a:t>Κ.λπ</a:t>
            </a:r>
            <a:r>
              <a:rPr lang="el-G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843303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A3010BC-A1EB-7F40-B008-6F7AB3986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Πόσοι τύποι παραποιημένων ειδήσεων μπορούν να υπάρξουν;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6C88A67-9A83-E240-9BE7-D8BCE73034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z="3600" dirty="0"/>
              <a:t>27 Χ 27 (τουλάχιστον)</a:t>
            </a:r>
          </a:p>
          <a:p>
            <a:endParaRPr lang="el-GR" sz="3600" dirty="0"/>
          </a:p>
          <a:p>
            <a:endParaRPr lang="el-GR" sz="3600" dirty="0"/>
          </a:p>
          <a:p>
            <a:r>
              <a:rPr lang="el-GR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134.217.727 </a:t>
            </a:r>
            <a:r>
              <a:rPr lang="el-GR" sz="3600" dirty="0"/>
              <a:t> </a:t>
            </a:r>
            <a:r>
              <a:rPr lang="el-GR" sz="3600"/>
              <a:t>(τουλάχιστον) </a:t>
            </a:r>
            <a:endParaRPr lang="el-GR" sz="3600" dirty="0"/>
          </a:p>
          <a:p>
            <a:endParaRPr lang="el-GR" sz="3600" dirty="0"/>
          </a:p>
          <a:p>
            <a:endParaRPr lang="el-GR" sz="3600" dirty="0"/>
          </a:p>
          <a:p>
            <a:endParaRPr lang="el-GR" sz="3600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810507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6577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l-GR" dirty="0" err="1">
                <a:solidFill>
                  <a:schemeClr val="tx2"/>
                </a:solidFill>
              </a:rPr>
              <a:t>Παραποποίηση</a:t>
            </a:r>
            <a:r>
              <a:rPr lang="el-GR" dirty="0">
                <a:solidFill>
                  <a:schemeClr val="tx2"/>
                </a:solidFill>
              </a:rPr>
              <a:t> πραγματολογικών γεγονότων</a:t>
            </a:r>
            <a:br>
              <a:rPr lang="el-GR" dirty="0"/>
            </a:br>
            <a:r>
              <a:rPr lang="el-GR" dirty="0"/>
              <a:t>Ετεροχρονισμένες ειδήσεις (ΙΙ)</a:t>
            </a:r>
            <a:endParaRPr lang="el-GR" dirty="0">
              <a:solidFill>
                <a:schemeClr val="tx2"/>
              </a:solidFill>
            </a:endParaRP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2966B2EF-3F6B-DA41-830B-458229644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1735" y="2182903"/>
            <a:ext cx="4471175" cy="3558142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9A8FC479-1F45-AF40-8CC3-E7C2C17714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517" y="2182902"/>
            <a:ext cx="4696749" cy="355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0E5361-6018-C34A-A55E-8EF0394B70D0}"/>
              </a:ext>
            </a:extLst>
          </p:cNvPr>
          <p:cNvSpPr txBox="1"/>
          <p:nvPr/>
        </p:nvSpPr>
        <p:spPr>
          <a:xfrm>
            <a:off x="2502402" y="5830943"/>
            <a:ext cx="1535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2008 or 2018?</a:t>
            </a:r>
            <a:endParaRPr lang="el-G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727B03-877A-D44E-B0F5-C27F7E9E5F71}"/>
              </a:ext>
            </a:extLst>
          </p:cNvPr>
          <p:cNvSpPr txBox="1"/>
          <p:nvPr/>
        </p:nvSpPr>
        <p:spPr>
          <a:xfrm>
            <a:off x="8673637" y="5830943"/>
            <a:ext cx="1535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2011 or 2018?</a:t>
            </a:r>
            <a:endParaRPr lang="el-GR" dirty="0"/>
          </a:p>
        </p:txBody>
      </p:sp>
      <p:sp>
        <p:nvSpPr>
          <p:cNvPr id="12" name="Ορθογώνιο 11">
            <a:extLst>
              <a:ext uri="{FF2B5EF4-FFF2-40B4-BE49-F238E27FC236}">
                <a16:creationId xmlns:a16="http://schemas.microsoft.com/office/drawing/2014/main" id="{998B2F16-2B5F-2847-A76F-94716C6252A8}"/>
              </a:ext>
            </a:extLst>
          </p:cNvPr>
          <p:cNvSpPr/>
          <p:nvPr/>
        </p:nvSpPr>
        <p:spPr>
          <a:xfrm>
            <a:off x="0" y="6488668"/>
            <a:ext cx="52752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</a:t>
            </a:r>
            <a:r>
              <a:rPr lang="en-US" sz="1600" baseline="300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rd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"Thessaloniki International Media Summer Academy 2019</a:t>
            </a:r>
            <a:endParaRPr lang="el-GR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EE665E18-8AB4-214B-AEEE-44270D140FC4}"/>
              </a:ext>
            </a:extLst>
          </p:cNvPr>
          <p:cNvSpPr/>
          <p:nvPr/>
        </p:nvSpPr>
        <p:spPr>
          <a:xfrm>
            <a:off x="5011838" y="0"/>
            <a:ext cx="71801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George Pleios: Faking the news: from views to prejudices. What and why?</a:t>
            </a:r>
            <a:endParaRPr lang="el-GR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8291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4F29041-7BC0-3447-81E9-42EE86598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17787"/>
            <a:ext cx="10515600" cy="1325563"/>
          </a:xfrm>
        </p:spPr>
        <p:txBody>
          <a:bodyPr/>
          <a:lstStyle/>
          <a:p>
            <a:pPr algn="ctr"/>
            <a:r>
              <a:rPr lang="el-GR" dirty="0"/>
              <a:t>Ευχαριστώ για την προσοχή!</a:t>
            </a:r>
          </a:p>
        </p:txBody>
      </p:sp>
    </p:spTree>
    <p:extLst>
      <p:ext uri="{BB962C8B-B14F-4D97-AF65-F5344CB8AC3E}">
        <p14:creationId xmlns:p14="http://schemas.microsoft.com/office/powerpoint/2010/main" val="40846908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0AD6BB8-903B-DA4D-A3FC-E4CE66928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err="1">
                <a:solidFill>
                  <a:schemeClr val="tx2"/>
                </a:solidFill>
              </a:rPr>
              <a:t>Παραποποίηση</a:t>
            </a:r>
            <a:r>
              <a:rPr lang="el-GR" dirty="0">
                <a:solidFill>
                  <a:schemeClr val="tx2"/>
                </a:solidFill>
              </a:rPr>
              <a:t> πραγματολογικών γεγονότων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l-GR" dirty="0" err="1">
                <a:solidFill>
                  <a:schemeClr val="tx2"/>
                </a:solidFill>
              </a:rPr>
              <a:t>Αλλαγ</a:t>
            </a:r>
            <a:r>
              <a:rPr lang="en-US" dirty="0" err="1">
                <a:solidFill>
                  <a:schemeClr val="tx2"/>
                </a:solidFill>
              </a:rPr>
              <a:t>ή</a:t>
            </a:r>
            <a:r>
              <a:rPr lang="el-GR" dirty="0">
                <a:solidFill>
                  <a:schemeClr val="tx2"/>
                </a:solidFill>
              </a:rPr>
              <a:t> δρώντων </a:t>
            </a:r>
            <a:r>
              <a:rPr lang="en-US" dirty="0">
                <a:solidFill>
                  <a:schemeClr val="tx2"/>
                </a:solidFill>
              </a:rPr>
              <a:t>(I)</a:t>
            </a:r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49F809B4-5548-694F-803B-561C8D1A61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496" y="1809113"/>
            <a:ext cx="6474106" cy="4064300"/>
          </a:xfrm>
          <a:prstGeom prst="rect">
            <a:avLst/>
          </a:prstGeom>
        </p:spPr>
      </p:pic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5A112A8C-4848-D14F-982A-53B728CA8F94}"/>
              </a:ext>
            </a:extLst>
          </p:cNvPr>
          <p:cNvSpPr/>
          <p:nvPr/>
        </p:nvSpPr>
        <p:spPr>
          <a:xfrm>
            <a:off x="8635519" y="1690688"/>
            <a:ext cx="2718281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000" dirty="0" err="1"/>
              <a:t>Nikolay</a:t>
            </a:r>
            <a:r>
              <a:rPr lang="el-GR" sz="2000" dirty="0"/>
              <a:t> </a:t>
            </a:r>
            <a:r>
              <a:rPr lang="el-GR" sz="2000" dirty="0" err="1"/>
              <a:t>Antipov</a:t>
            </a:r>
            <a:r>
              <a:rPr lang="el-GR" sz="2000" dirty="0"/>
              <a:t>, </a:t>
            </a:r>
          </a:p>
          <a:p>
            <a:pPr>
              <a:lnSpc>
                <a:spcPct val="150000"/>
              </a:lnSpc>
            </a:pPr>
            <a:r>
              <a:rPr lang="el-GR" sz="2000" dirty="0" err="1"/>
              <a:t>Joseph</a:t>
            </a:r>
            <a:r>
              <a:rPr lang="el-GR" sz="2000" dirty="0"/>
              <a:t> </a:t>
            </a:r>
            <a:r>
              <a:rPr lang="el-GR" sz="2000" dirty="0" err="1"/>
              <a:t>Stalin</a:t>
            </a:r>
            <a:r>
              <a:rPr lang="el-GR" sz="2000" dirty="0"/>
              <a:t>, </a:t>
            </a:r>
          </a:p>
          <a:p>
            <a:pPr>
              <a:lnSpc>
                <a:spcPct val="150000"/>
              </a:lnSpc>
            </a:pPr>
            <a:r>
              <a:rPr lang="el-GR" sz="2000" dirty="0" err="1"/>
              <a:t>Sergey</a:t>
            </a:r>
            <a:r>
              <a:rPr lang="el-GR" sz="2000" dirty="0"/>
              <a:t> </a:t>
            </a:r>
            <a:r>
              <a:rPr lang="el-GR" sz="2000" dirty="0" err="1"/>
              <a:t>Kirov</a:t>
            </a:r>
            <a:r>
              <a:rPr lang="el-GR" sz="2000" dirty="0"/>
              <a:t>, </a:t>
            </a:r>
          </a:p>
          <a:p>
            <a:pPr>
              <a:lnSpc>
                <a:spcPct val="150000"/>
              </a:lnSpc>
            </a:pPr>
            <a:r>
              <a:rPr lang="el-GR" sz="2000" dirty="0" err="1"/>
              <a:t>Nikolay</a:t>
            </a:r>
            <a:r>
              <a:rPr lang="el-GR" sz="2000" dirty="0"/>
              <a:t> </a:t>
            </a:r>
            <a:r>
              <a:rPr lang="el-GR" sz="2000" dirty="0" err="1"/>
              <a:t>Shvernik</a:t>
            </a:r>
            <a:r>
              <a:rPr lang="el-GR" sz="2000" dirty="0"/>
              <a:t> &amp; </a:t>
            </a:r>
            <a:r>
              <a:rPr lang="el-GR" sz="2000" dirty="0" err="1"/>
              <a:t>Nikolay</a:t>
            </a:r>
            <a:r>
              <a:rPr lang="el-GR" sz="2000" dirty="0"/>
              <a:t> </a:t>
            </a:r>
            <a:r>
              <a:rPr lang="el-GR" sz="2000" dirty="0" err="1"/>
              <a:t>Komarov</a:t>
            </a:r>
            <a:endParaRPr lang="el-GR" sz="2000" dirty="0"/>
          </a:p>
          <a:p>
            <a:endParaRPr lang="el-GR" sz="2000" dirty="0"/>
          </a:p>
          <a:p>
            <a:pPr algn="ctr"/>
            <a:r>
              <a:rPr lang="el-GR" sz="2000" dirty="0"/>
              <a:t> </a:t>
            </a:r>
            <a:r>
              <a:rPr lang="el-GR" dirty="0" err="1"/>
              <a:t>at</a:t>
            </a:r>
            <a:r>
              <a:rPr lang="el-GR" dirty="0"/>
              <a:t> the </a:t>
            </a:r>
            <a:r>
              <a:rPr lang="el-GR" dirty="0" err="1"/>
              <a:t>Fifteenth</a:t>
            </a:r>
            <a:r>
              <a:rPr lang="el-GR" dirty="0"/>
              <a:t> </a:t>
            </a:r>
            <a:r>
              <a:rPr lang="el-GR" dirty="0" err="1"/>
              <a:t>Regional</a:t>
            </a:r>
            <a:r>
              <a:rPr lang="el-GR" dirty="0"/>
              <a:t> </a:t>
            </a:r>
            <a:r>
              <a:rPr lang="el-GR" dirty="0" err="1"/>
              <a:t>Party</a:t>
            </a:r>
            <a:r>
              <a:rPr lang="el-GR" dirty="0"/>
              <a:t> </a:t>
            </a:r>
            <a:r>
              <a:rPr lang="el-GR" dirty="0" err="1"/>
              <a:t>Conference</a:t>
            </a:r>
            <a:r>
              <a:rPr lang="el-GR" dirty="0"/>
              <a:t>, </a:t>
            </a:r>
            <a:r>
              <a:rPr lang="el-GR" dirty="0" err="1"/>
              <a:t>Leningrad</a:t>
            </a:r>
            <a:r>
              <a:rPr lang="el-GR" dirty="0"/>
              <a:t>, 1926, </a:t>
            </a:r>
            <a:r>
              <a:rPr lang="el-GR" dirty="0" err="1"/>
              <a:t>printed</a:t>
            </a:r>
            <a:r>
              <a:rPr lang="el-GR" dirty="0"/>
              <a:t> </a:t>
            </a:r>
            <a:r>
              <a:rPr lang="el-GR" dirty="0" err="1"/>
              <a:t>later</a:t>
            </a:r>
            <a:r>
              <a:rPr lang="el-GR" dirty="0"/>
              <a:t> (</a:t>
            </a:r>
            <a:r>
              <a:rPr lang="el-GR" dirty="0" err="1"/>
              <a:t>Unknown</a:t>
            </a:r>
            <a:r>
              <a:rPr lang="el-GR" dirty="0"/>
              <a:t> </a:t>
            </a:r>
            <a:r>
              <a:rPr lang="el-GR" dirty="0" err="1"/>
              <a:t>Photographer</a:t>
            </a:r>
            <a:r>
              <a:rPr lang="el-GR" dirty="0"/>
              <a:t>)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33216612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BAF6D7E-157C-A648-93B4-574B5653C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dirty="0" err="1">
                <a:solidFill>
                  <a:schemeClr val="tx2"/>
                </a:solidFill>
              </a:rPr>
              <a:t>Παραποποίηση</a:t>
            </a:r>
            <a:r>
              <a:rPr lang="el-GR" dirty="0">
                <a:solidFill>
                  <a:schemeClr val="tx2"/>
                </a:solidFill>
              </a:rPr>
              <a:t> πραγματολογικών γεγονότων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l-GR" dirty="0" err="1">
                <a:solidFill>
                  <a:schemeClr val="tx2"/>
                </a:solidFill>
              </a:rPr>
              <a:t>Αλλαγ</a:t>
            </a:r>
            <a:r>
              <a:rPr lang="en-US" dirty="0" err="1">
                <a:solidFill>
                  <a:schemeClr val="tx2"/>
                </a:solidFill>
              </a:rPr>
              <a:t>ή</a:t>
            </a:r>
            <a:r>
              <a:rPr lang="el-GR" dirty="0">
                <a:solidFill>
                  <a:schemeClr val="tx2"/>
                </a:solidFill>
              </a:rPr>
              <a:t> δρώντων </a:t>
            </a:r>
            <a:r>
              <a:rPr lang="en-US" dirty="0">
                <a:solidFill>
                  <a:schemeClr val="tx2"/>
                </a:solidFill>
              </a:rPr>
              <a:t>(</a:t>
            </a:r>
            <a:r>
              <a:rPr lang="el-GR" dirty="0">
                <a:solidFill>
                  <a:schemeClr val="tx2"/>
                </a:solidFill>
              </a:rPr>
              <a:t>Ι</a:t>
            </a:r>
            <a:r>
              <a:rPr lang="en-US" dirty="0">
                <a:solidFill>
                  <a:schemeClr val="tx2"/>
                </a:solidFill>
              </a:rPr>
              <a:t>I)</a:t>
            </a:r>
            <a:endParaRPr lang="el-GR" dirty="0"/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C43145B5-CAB3-9442-8A49-876F0A7B84A7}"/>
              </a:ext>
            </a:extLst>
          </p:cNvPr>
          <p:cNvSpPr/>
          <p:nvPr/>
        </p:nvSpPr>
        <p:spPr>
          <a:xfrm>
            <a:off x="0" y="6488668"/>
            <a:ext cx="52752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</a:t>
            </a:r>
            <a:r>
              <a:rPr lang="en-US" sz="1600" baseline="300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rd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"Thessaloniki International Media Summer Academy 2019</a:t>
            </a:r>
            <a:endParaRPr lang="el-GR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29739ED7-486A-F24F-B4FB-1F77D5669CF5}"/>
              </a:ext>
            </a:extLst>
          </p:cNvPr>
          <p:cNvSpPr/>
          <p:nvPr/>
        </p:nvSpPr>
        <p:spPr>
          <a:xfrm>
            <a:off x="5011838" y="0"/>
            <a:ext cx="71801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George Pleios: Faking the news: from views to prejudices. What and why?</a:t>
            </a:r>
            <a:endParaRPr lang="el-GR" i="1" dirty="0">
              <a:solidFill>
                <a:schemeClr val="bg1"/>
              </a:solidFill>
            </a:endParaRPr>
          </a:p>
        </p:txBody>
      </p:sp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CAD1FDDD-BA1B-004B-94FC-B155108EAC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51" t="1799" r="-8825" b="-64"/>
          <a:stretch/>
        </p:blipFill>
        <p:spPr>
          <a:xfrm>
            <a:off x="2847920" y="2055813"/>
            <a:ext cx="4327835" cy="406519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460369-5BFA-F648-8DE0-1C64468ED258}"/>
              </a:ext>
            </a:extLst>
          </p:cNvPr>
          <p:cNvSpPr txBox="1"/>
          <p:nvPr/>
        </p:nvSpPr>
        <p:spPr>
          <a:xfrm>
            <a:off x="6672262" y="2336469"/>
            <a:ext cx="3257551" cy="26108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800" dirty="0" err="1"/>
              <a:t>Joseph</a:t>
            </a:r>
            <a:r>
              <a:rPr lang="el-GR" sz="2800" dirty="0"/>
              <a:t> </a:t>
            </a:r>
            <a:r>
              <a:rPr lang="el-GR" sz="2800" dirty="0" err="1"/>
              <a:t>Stalin</a:t>
            </a:r>
            <a:r>
              <a:rPr lang="el-GR" sz="2800" dirty="0"/>
              <a:t>, </a:t>
            </a:r>
          </a:p>
          <a:p>
            <a:pPr>
              <a:lnSpc>
                <a:spcPct val="150000"/>
              </a:lnSpc>
            </a:pPr>
            <a:r>
              <a:rPr lang="el-GR" sz="2800" dirty="0" err="1"/>
              <a:t>Sergey</a:t>
            </a:r>
            <a:r>
              <a:rPr lang="el-GR" sz="2800" dirty="0"/>
              <a:t> </a:t>
            </a:r>
            <a:r>
              <a:rPr lang="el-GR" sz="2800" dirty="0" err="1"/>
              <a:t>Kirov</a:t>
            </a:r>
            <a:r>
              <a:rPr lang="el-GR" sz="2800" dirty="0"/>
              <a:t>, </a:t>
            </a:r>
          </a:p>
          <a:p>
            <a:pPr>
              <a:lnSpc>
                <a:spcPct val="150000"/>
              </a:lnSpc>
            </a:pPr>
            <a:r>
              <a:rPr lang="el-GR" sz="2800" dirty="0" err="1"/>
              <a:t>Nikolay</a:t>
            </a:r>
            <a:r>
              <a:rPr lang="el-GR" sz="2800" dirty="0"/>
              <a:t> </a:t>
            </a:r>
            <a:r>
              <a:rPr lang="el-GR" sz="2800" dirty="0" err="1"/>
              <a:t>Shvernik</a:t>
            </a:r>
            <a:r>
              <a:rPr lang="el-GR" sz="2800" dirty="0"/>
              <a:t> &amp; </a:t>
            </a:r>
            <a:r>
              <a:rPr lang="el-GR" sz="2800" dirty="0" err="1"/>
              <a:t>Nikolay</a:t>
            </a:r>
            <a:r>
              <a:rPr lang="el-GR" sz="2800" dirty="0"/>
              <a:t> </a:t>
            </a:r>
            <a:r>
              <a:rPr lang="el-GR" sz="2800" dirty="0" err="1"/>
              <a:t>Komarov</a:t>
            </a: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8929531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AD6F309-959B-3446-82C4-2355CD541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err="1">
                <a:solidFill>
                  <a:schemeClr val="tx2"/>
                </a:solidFill>
              </a:rPr>
              <a:t>Παραποποίηση</a:t>
            </a:r>
            <a:r>
              <a:rPr lang="el-GR" dirty="0">
                <a:solidFill>
                  <a:schemeClr val="tx2"/>
                </a:solidFill>
              </a:rPr>
              <a:t> πραγματολογικών γεγονότων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l-GR" dirty="0" err="1">
                <a:solidFill>
                  <a:schemeClr val="tx2"/>
                </a:solidFill>
              </a:rPr>
              <a:t>Αλλαγ</a:t>
            </a:r>
            <a:r>
              <a:rPr lang="en-US" dirty="0" err="1">
                <a:solidFill>
                  <a:schemeClr val="tx2"/>
                </a:solidFill>
              </a:rPr>
              <a:t>ή</a:t>
            </a:r>
            <a:r>
              <a:rPr lang="el-GR" dirty="0">
                <a:solidFill>
                  <a:schemeClr val="tx2"/>
                </a:solidFill>
              </a:rPr>
              <a:t> δρώντων </a:t>
            </a:r>
            <a:r>
              <a:rPr lang="en-US" dirty="0">
                <a:solidFill>
                  <a:schemeClr val="tx2"/>
                </a:solidFill>
              </a:rPr>
              <a:t>(I</a:t>
            </a:r>
            <a:r>
              <a:rPr lang="el-GR" dirty="0">
                <a:solidFill>
                  <a:schemeClr val="tx2"/>
                </a:solidFill>
              </a:rPr>
              <a:t>Ι</a:t>
            </a:r>
            <a:r>
              <a:rPr lang="en-US" dirty="0">
                <a:solidFill>
                  <a:schemeClr val="tx2"/>
                </a:solidFill>
              </a:rPr>
              <a:t>I)</a:t>
            </a:r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5F27A647-9B3C-C44D-8FFB-B18CD9F5E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3773" y="1941253"/>
            <a:ext cx="4239468" cy="4225194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8AC17B14-14A1-4C4A-BBC8-A2E9E02A1CF0}"/>
              </a:ext>
            </a:extLst>
          </p:cNvPr>
          <p:cNvSpPr/>
          <p:nvPr/>
        </p:nvSpPr>
        <p:spPr>
          <a:xfrm>
            <a:off x="0" y="6488668"/>
            <a:ext cx="52752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</a:t>
            </a:r>
            <a:r>
              <a:rPr lang="en-US" sz="1600" baseline="300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rd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"Thessaloniki International Media Summer Academy 2019</a:t>
            </a:r>
            <a:endParaRPr lang="el-GR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164B0AE4-5A31-5441-BB9A-9538CD24CBDB}"/>
              </a:ext>
            </a:extLst>
          </p:cNvPr>
          <p:cNvSpPr/>
          <p:nvPr/>
        </p:nvSpPr>
        <p:spPr>
          <a:xfrm>
            <a:off x="5011838" y="0"/>
            <a:ext cx="71801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George Pleios: Faking the news: from views to prejudices. What and why?</a:t>
            </a:r>
            <a:endParaRPr lang="el-GR" i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F9BFF1-F6D5-E148-8453-A2A18D251EFD}"/>
              </a:ext>
            </a:extLst>
          </p:cNvPr>
          <p:cNvSpPr txBox="1"/>
          <p:nvPr/>
        </p:nvSpPr>
        <p:spPr>
          <a:xfrm>
            <a:off x="7434263" y="2646313"/>
            <a:ext cx="3752849" cy="19645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800" dirty="0" err="1"/>
              <a:t>Joseph</a:t>
            </a:r>
            <a:r>
              <a:rPr lang="el-GR" sz="2800" dirty="0"/>
              <a:t> </a:t>
            </a:r>
            <a:r>
              <a:rPr lang="el-GR" sz="2800" dirty="0" err="1"/>
              <a:t>Stalin</a:t>
            </a:r>
            <a:r>
              <a:rPr lang="el-GR" sz="2800" dirty="0"/>
              <a:t>, </a:t>
            </a:r>
          </a:p>
          <a:p>
            <a:pPr>
              <a:lnSpc>
                <a:spcPct val="150000"/>
              </a:lnSpc>
            </a:pPr>
            <a:r>
              <a:rPr lang="el-GR" sz="2800" dirty="0" err="1"/>
              <a:t>Sergey</a:t>
            </a:r>
            <a:r>
              <a:rPr lang="el-GR" sz="2800" dirty="0"/>
              <a:t> </a:t>
            </a:r>
            <a:r>
              <a:rPr lang="el-GR" sz="2800" dirty="0" err="1"/>
              <a:t>Kirov</a:t>
            </a:r>
            <a:r>
              <a:rPr lang="el-GR" sz="2800" dirty="0"/>
              <a:t>, </a:t>
            </a:r>
          </a:p>
          <a:p>
            <a:pPr>
              <a:lnSpc>
                <a:spcPct val="150000"/>
              </a:lnSpc>
            </a:pPr>
            <a:r>
              <a:rPr lang="el-GR" sz="2800" dirty="0" err="1"/>
              <a:t>Nikolay</a:t>
            </a:r>
            <a:r>
              <a:rPr lang="el-GR" sz="2800" dirty="0"/>
              <a:t> </a:t>
            </a:r>
            <a:r>
              <a:rPr lang="el-GR" sz="2800" dirty="0" err="1"/>
              <a:t>Shvernik</a:t>
            </a: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37791339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D8A2B54-686F-2245-993A-997307FB2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dirty="0" err="1">
                <a:solidFill>
                  <a:schemeClr val="tx2"/>
                </a:solidFill>
              </a:rPr>
              <a:t>Παραποποίηση</a:t>
            </a:r>
            <a:r>
              <a:rPr lang="el-GR" dirty="0">
                <a:solidFill>
                  <a:schemeClr val="tx2"/>
                </a:solidFill>
              </a:rPr>
              <a:t> πραγματολογικών γεγονότων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l-GR" dirty="0" err="1">
                <a:solidFill>
                  <a:schemeClr val="tx2"/>
                </a:solidFill>
              </a:rPr>
              <a:t>Αλλαγ</a:t>
            </a:r>
            <a:r>
              <a:rPr lang="en-US" dirty="0" err="1">
                <a:solidFill>
                  <a:schemeClr val="tx2"/>
                </a:solidFill>
              </a:rPr>
              <a:t>ή</a:t>
            </a:r>
            <a:r>
              <a:rPr lang="el-GR" dirty="0">
                <a:solidFill>
                  <a:schemeClr val="tx2"/>
                </a:solidFill>
              </a:rPr>
              <a:t> δρώντων </a:t>
            </a:r>
            <a:r>
              <a:rPr lang="en-US" dirty="0">
                <a:solidFill>
                  <a:schemeClr val="tx2"/>
                </a:solidFill>
              </a:rPr>
              <a:t>(IV)</a:t>
            </a:r>
            <a:endParaRPr lang="el-GR" dirty="0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2D682774-BC5F-914B-B993-6D81EE0898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2839" y="1784832"/>
            <a:ext cx="3390900" cy="4584700"/>
          </a:xfrm>
          <a:prstGeom prst="rect">
            <a:avLst/>
          </a:prstGeom>
        </p:spPr>
      </p:pic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1170F2FA-5439-8C4D-98C9-29B4C5EC2848}"/>
              </a:ext>
            </a:extLst>
          </p:cNvPr>
          <p:cNvSpPr/>
          <p:nvPr/>
        </p:nvSpPr>
        <p:spPr>
          <a:xfrm>
            <a:off x="5011838" y="0"/>
            <a:ext cx="71801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George Pleios: Faking the news: from views to prejudices. What and why?</a:t>
            </a:r>
            <a:endParaRPr lang="el-GR" i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85E3CE-451F-CA47-AE87-65F706936775}"/>
              </a:ext>
            </a:extLst>
          </p:cNvPr>
          <p:cNvSpPr txBox="1"/>
          <p:nvPr/>
        </p:nvSpPr>
        <p:spPr>
          <a:xfrm>
            <a:off x="8004572" y="3026800"/>
            <a:ext cx="3049190" cy="1493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3200" dirty="0" err="1"/>
              <a:t>Joseph</a:t>
            </a:r>
            <a:r>
              <a:rPr lang="el-GR" sz="3200" dirty="0"/>
              <a:t> </a:t>
            </a:r>
            <a:r>
              <a:rPr lang="el-GR" sz="3200" dirty="0" err="1"/>
              <a:t>Stalin</a:t>
            </a:r>
            <a:r>
              <a:rPr lang="el-GR" sz="3200" dirty="0"/>
              <a:t>  &amp; </a:t>
            </a:r>
          </a:p>
          <a:p>
            <a:pPr>
              <a:lnSpc>
                <a:spcPct val="150000"/>
              </a:lnSpc>
            </a:pPr>
            <a:r>
              <a:rPr lang="el-GR" sz="3200" dirty="0" err="1"/>
              <a:t>Sergey</a:t>
            </a:r>
            <a:r>
              <a:rPr lang="el-GR" sz="3200" dirty="0"/>
              <a:t> </a:t>
            </a:r>
            <a:r>
              <a:rPr lang="el-GR" sz="3200" dirty="0" err="1"/>
              <a:t>Kirov</a:t>
            </a:r>
            <a:endParaRPr lang="el-GR" sz="3200" dirty="0"/>
          </a:p>
        </p:txBody>
      </p:sp>
    </p:spTree>
    <p:extLst>
      <p:ext uri="{BB962C8B-B14F-4D97-AF65-F5344CB8AC3E}">
        <p14:creationId xmlns:p14="http://schemas.microsoft.com/office/powerpoint/2010/main" val="4647619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11FBE74-64A9-244F-94C8-2A69AF6D1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err="1">
                <a:solidFill>
                  <a:schemeClr val="tx2"/>
                </a:solidFill>
              </a:rPr>
              <a:t>Παραποποίηση</a:t>
            </a:r>
            <a:r>
              <a:rPr lang="el-GR" dirty="0">
                <a:solidFill>
                  <a:schemeClr val="tx2"/>
                </a:solidFill>
              </a:rPr>
              <a:t> πραγματολογικών γεγονότων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l-GR" dirty="0" err="1">
                <a:solidFill>
                  <a:schemeClr val="tx2"/>
                </a:solidFill>
              </a:rPr>
              <a:t>Αλλαγ</a:t>
            </a:r>
            <a:r>
              <a:rPr lang="en-US" dirty="0" err="1">
                <a:solidFill>
                  <a:schemeClr val="tx2"/>
                </a:solidFill>
              </a:rPr>
              <a:t>ή</a:t>
            </a:r>
            <a:r>
              <a:rPr lang="el-GR" dirty="0">
                <a:solidFill>
                  <a:schemeClr val="tx2"/>
                </a:solidFill>
              </a:rPr>
              <a:t> δρώντων</a:t>
            </a:r>
            <a:r>
              <a:rPr lang="en-US" dirty="0">
                <a:solidFill>
                  <a:schemeClr val="tx2"/>
                </a:solidFill>
              </a:rPr>
              <a:t> (V)</a:t>
            </a:r>
            <a:endParaRPr lang="el-GR" dirty="0"/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91109769-0208-CB46-8EB8-FC350E6B37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7400" y="1875581"/>
            <a:ext cx="2856917" cy="4285376"/>
          </a:xfrm>
          <a:prstGeom prst="rect">
            <a:avLst/>
          </a:prstGeom>
        </p:spPr>
      </p:pic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8EC766A7-122E-344F-9646-BEC602073F9F}"/>
              </a:ext>
            </a:extLst>
          </p:cNvPr>
          <p:cNvSpPr/>
          <p:nvPr/>
        </p:nvSpPr>
        <p:spPr>
          <a:xfrm>
            <a:off x="5011838" y="0"/>
            <a:ext cx="71801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George Pleios: Faking the news: from views to prejudices. What and why?</a:t>
            </a:r>
            <a:endParaRPr lang="el-GR" i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C0839B-13CF-F344-A9CB-D75C5C304220}"/>
              </a:ext>
            </a:extLst>
          </p:cNvPr>
          <p:cNvSpPr txBox="1"/>
          <p:nvPr/>
        </p:nvSpPr>
        <p:spPr>
          <a:xfrm>
            <a:off x="8190309" y="2895365"/>
            <a:ext cx="2856917" cy="1493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3200" dirty="0" err="1"/>
              <a:t>Joseph</a:t>
            </a:r>
            <a:r>
              <a:rPr lang="el-GR" sz="3200" dirty="0"/>
              <a:t> </a:t>
            </a:r>
            <a:r>
              <a:rPr lang="el-GR" sz="3200" dirty="0" err="1"/>
              <a:t>Stalin</a:t>
            </a:r>
            <a:r>
              <a:rPr lang="el-GR" sz="3200" dirty="0"/>
              <a:t> </a:t>
            </a:r>
          </a:p>
          <a:p>
            <a:pPr>
              <a:lnSpc>
                <a:spcPct val="150000"/>
              </a:lnSpc>
            </a:pPr>
            <a:endParaRPr lang="el-GR" sz="3200" dirty="0"/>
          </a:p>
        </p:txBody>
      </p:sp>
    </p:spTree>
    <p:extLst>
      <p:ext uri="{BB962C8B-B14F-4D97-AF65-F5344CB8AC3E}">
        <p14:creationId xmlns:p14="http://schemas.microsoft.com/office/powerpoint/2010/main" val="3114561734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830</Words>
  <Application>Microsoft Macintosh PowerPoint</Application>
  <PresentationFormat>Ευρεία οθόνη</PresentationFormat>
  <Paragraphs>112</Paragraphs>
  <Slides>40</Slides>
  <Notes>2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40</vt:i4>
      </vt:variant>
    </vt:vector>
  </HeadingPairs>
  <TitlesOfParts>
    <vt:vector size="44" baseType="lpstr">
      <vt:lpstr>Arial</vt:lpstr>
      <vt:lpstr>Calibri</vt:lpstr>
      <vt:lpstr>Calibri Light</vt:lpstr>
      <vt:lpstr>Θέμα του Office</vt:lpstr>
      <vt:lpstr>Τυπολογία των παραποιημένων ειδήσεων </vt:lpstr>
      <vt:lpstr>Παραποποίηση πραγματολογικών γεγονότων Ετεροτοπισμένες ειδήσεις</vt:lpstr>
      <vt:lpstr>Παραποποίηση πραγματολογικών γεγονότων Ετεροχρονισμένες ειδήσεις (Ι)</vt:lpstr>
      <vt:lpstr>Παραποποίηση πραγματολογικών γεγονότων Ετεροχρονισμένες ειδήσεις (ΙΙ)</vt:lpstr>
      <vt:lpstr>Παραποποίηση πραγματολογικών γεγονότων Αλλαγή δρώντων (I)</vt:lpstr>
      <vt:lpstr>Παραποποίηση πραγματολογικών γεγονότων Αλλαγή δρώντων (ΙI)</vt:lpstr>
      <vt:lpstr>Παραποποίηση πραγματολογικών γεγονότων Αλλαγή δρώντων (IΙI)</vt:lpstr>
      <vt:lpstr>Παραποποίηση πραγματολογικών γεγονότων Αλλαγή δρώντων (IV)</vt:lpstr>
      <vt:lpstr>Παραποποίηση πραγματολογικών γεγονότων Αλλαγή δρώντων (V)</vt:lpstr>
      <vt:lpstr>Παραποποίηση πραγματολογικών γεγονότων Μεταβολή δράσης (I)</vt:lpstr>
      <vt:lpstr>Παραποποίηση πραγματολογικών γεγονότων Μεταβολή δράσης(IΙ)</vt:lpstr>
      <vt:lpstr>Παραποποίηση πραγματολογικών γεγονότων Μεταβολή δράσης(III)</vt:lpstr>
      <vt:lpstr>Παραποποίηση πραγματολογικών γεγονότων Μεταβολή δράσης(IV)</vt:lpstr>
      <vt:lpstr>Παραποποίηση πραγματολογικών γεγονότων Μεταβολή δράσης και δρώντων (I)</vt:lpstr>
      <vt:lpstr>Παραποποίηση πραγματολογικών γεγονότων Μεταβολή δράσης και δρώντων (II)</vt:lpstr>
      <vt:lpstr>Παραποποίηση πραγματολογικών γεγονότων Μεταβολή σκηνικού (Ι)</vt:lpstr>
      <vt:lpstr>Παραποποίηση πραγματολογικών γεγονότων  Μεταβολή σκηνικού (IIΙ)</vt:lpstr>
      <vt:lpstr>Παραποποίηση πραγματολογικών γεγονότων Μεταβολή σκηνικού (ΙΙ)</vt:lpstr>
      <vt:lpstr>Παραποποίηση πραγματολογικών γεγονότων Μεταβολή σκηνικού(IV)</vt:lpstr>
      <vt:lpstr>Παραποποίηση πραγματολογικών γεγονότων Μεταβολή σκηνικού(V)</vt:lpstr>
      <vt:lpstr>Παραποποίηση πραγματολογικών γεγονότων Μεταβολή σκηνικού(VI)</vt:lpstr>
      <vt:lpstr>Παραποποίηση πραγματολογικών γεγονότων Δημοσιογραφική παρομοίωση (Ι)</vt:lpstr>
      <vt:lpstr>Παραποποίηση πραγματολογικών γεγονότων Δημοσιογραφική παρομοίωση (ΙI) </vt:lpstr>
      <vt:lpstr>Παραποίηση συστημικών γεγονότων(Ι) (ιδεολογικών απόψεων)</vt:lpstr>
      <vt:lpstr>Παραποίηση συστημικών γεγονότων (ΙΙ) Ιδεολογικών απόψεων </vt:lpstr>
      <vt:lpstr>Παραποποίηση ιδεατικών γεγονότων (Ι)</vt:lpstr>
      <vt:lpstr>Παραποποίηση ιδεατικών γεγονότων (ΙΙ) </vt:lpstr>
      <vt:lpstr>Παραποποίηση ιδεατικών γεγονότων  Ψευδο-επιστημονικές παραποιήσεις </vt:lpstr>
      <vt:lpstr>Κωμικές παραποιήσεις </vt:lpstr>
      <vt:lpstr>Δραματικές παραποιήσεις </vt:lpstr>
      <vt:lpstr>Εικονιστικές παραποιήσεις (Ι) Γωνία λήψης – Γερμανία</vt:lpstr>
      <vt:lpstr>Εικονιστικές παραποιήσεις (ΙΙ) Γωνία λήψης – Ελλάδα </vt:lpstr>
      <vt:lpstr>Εικονιστικές παραποιήσεις  Βιντεο-ρεαλιστικές ειδήσεις</vt:lpstr>
      <vt:lpstr>Ηχητικά παραποιημένες ειδήσεις (Mega – δολοφονία Γρηγορόπουλου) </vt:lpstr>
      <vt:lpstr>Καταδηλωτικές παραποιήσεις </vt:lpstr>
      <vt:lpstr>Συμπαραδηλωτικές παραποιήσεις </vt:lpstr>
      <vt:lpstr>Παραποιήσεις σύμφωνα με την πηγή</vt:lpstr>
      <vt:lpstr>Θεματολογία </vt:lpstr>
      <vt:lpstr>Πόσοι τύποι παραποιημένων ειδήσεων μπορούν να υπάρξουν;</vt:lpstr>
      <vt:lpstr>Ευχαριστώ για την προσοχή!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Τυπολογία των παραποιημένων ειδήσεων </dc:title>
  <dc:creator>George Pleios</dc:creator>
  <cp:lastModifiedBy>George Pleios</cp:lastModifiedBy>
  <cp:revision>11</cp:revision>
  <dcterms:created xsi:type="dcterms:W3CDTF">2022-12-09T06:41:10Z</dcterms:created>
  <dcterms:modified xsi:type="dcterms:W3CDTF">2023-01-10T15:51:03Z</dcterms:modified>
</cp:coreProperties>
</file>