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29"/>
  </p:notesMasterIdLst>
  <p:sldIdLst>
    <p:sldId id="256" r:id="rId2"/>
    <p:sldId id="293" r:id="rId3"/>
    <p:sldId id="298" r:id="rId4"/>
    <p:sldId id="295" r:id="rId5"/>
    <p:sldId id="296" r:id="rId6"/>
    <p:sldId id="304" r:id="rId7"/>
    <p:sldId id="297" r:id="rId8"/>
    <p:sldId id="299" r:id="rId9"/>
    <p:sldId id="300" r:id="rId10"/>
    <p:sldId id="294" r:id="rId11"/>
    <p:sldId id="264" r:id="rId12"/>
    <p:sldId id="284" r:id="rId13"/>
    <p:sldId id="272" r:id="rId14"/>
    <p:sldId id="285" r:id="rId15"/>
    <p:sldId id="265" r:id="rId16"/>
    <p:sldId id="271" r:id="rId17"/>
    <p:sldId id="286" r:id="rId18"/>
    <p:sldId id="282" r:id="rId19"/>
    <p:sldId id="305" r:id="rId20"/>
    <p:sldId id="307" r:id="rId21"/>
    <p:sldId id="306" r:id="rId22"/>
    <p:sldId id="309" r:id="rId23"/>
    <p:sldId id="278" r:id="rId24"/>
    <p:sldId id="290" r:id="rId25"/>
    <p:sldId id="287" r:id="rId26"/>
    <p:sldId id="279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haroni" panose="02010803020104030203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haroni" panose="02010803020104030203" pitchFamily="2" charset="-79"/>
              </a:defRPr>
            </a:lvl1pPr>
          </a:lstStyle>
          <a:p>
            <a:fld id="{56B83A0F-550A-460D-914F-987DFCACA231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haroni" panose="02010803020104030203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haroni" panose="02010803020104030203" pitchFamily="2" charset="-79"/>
              </a:defRPr>
            </a:lvl1pPr>
          </a:lstStyle>
          <a:p>
            <a:fld id="{BF7309FE-A7D2-4E48-AE12-D5C23C1F6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7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haroni" panose="02010803020104030203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haroni" panose="02010803020104030203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haroni" panose="02010803020104030203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haroni" panose="02010803020104030203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haroni" panose="02010803020104030203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83B8-8B07-4468-A1AF-E8E1DFB39E2A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82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C0FF-D87A-4FB0-B233-A8F6EC725BC0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854-27C7-4157-B66E-71B0F7AA2C86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BD5E-10FC-4D1D-AF54-822135FE3D20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19D9-65E3-4B48-9070-0934D31061B0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B4E7-151B-45D5-A253-B68BD5417514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767A-6904-4F80-BB3B-6CB7620363A5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E0B-98C3-4CCD-9B8E-BA3E3B9F89A7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6991-3F21-4F7B-A80D-D2CF31DAD754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861-4656-4A13-B566-8A8B3A40E882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FA45-A329-48A3-99B5-CDE62FDE3C17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3965-FF14-4F6A-8ADF-FF2FA358C1CE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6B71F7DC-2079-4F57-98D1-B7CC0321A66D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theblueangel1930" TargetMode="External"/><Relationship Id="rId2" Type="http://schemas.openxmlformats.org/officeDocument/2006/relationships/hyperlink" Target="http://www.knowledgecommon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dp.la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storywizard.ai/" TargetMode="External"/><Relationship Id="rId7" Type="http://schemas.openxmlformats.org/officeDocument/2006/relationships/hyperlink" Target="https://speechki.org/" TargetMode="External"/><Relationship Id="rId2" Type="http://schemas.openxmlformats.org/officeDocument/2006/relationships/hyperlink" Target="https://stockimg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epzen.io/" TargetMode="External"/><Relationship Id="rId5" Type="http://schemas.openxmlformats.org/officeDocument/2006/relationships/hyperlink" Target="https://www.writewithlaika.com/" TargetMode="External"/><Relationship Id="rId4" Type="http://schemas.openxmlformats.org/officeDocument/2006/relationships/hyperlink" Target="https://guide.subtxt.app/" TargetMode="External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Νεώτερη</a:t>
            </a:r>
            <a:r>
              <a:rPr lang="el-GR" dirty="0"/>
              <a:t> και Σύγχρονη Ιστορία του Βιβλίου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Μάθημα </a:t>
            </a:r>
            <a:r>
              <a:rPr lang="en-US" dirty="0"/>
              <a:t>1</a:t>
            </a:r>
            <a:r>
              <a:rPr lang="el-GR" dirty="0"/>
              <a:t>0</a:t>
            </a:r>
            <a:r>
              <a:rPr lang="el-GR" baseline="30000" dirty="0"/>
              <a:t>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573E0-23EE-4329-BF0F-05550F7A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l-GR" sz="2800" dirty="0"/>
              <a:t>Η «επανάσταση» του ψηφιακού βιβλίου στην Ελλάδα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ED512-0AD6-4442-99C0-2A8EF7D5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 lnSpcReduction="10000"/>
          </a:bodyPr>
          <a:lstStyle/>
          <a:p>
            <a:pPr lvl="0"/>
            <a:r>
              <a:rPr lang="el-GR" dirty="0"/>
              <a:t>Ανάγνωση όχι μόνο σε χαρτί, αλλά και στην οθόνη (το βιβλίο όχι μόνο ως μορφή αλλά ως περιεχόμενο)</a:t>
            </a:r>
          </a:p>
          <a:p>
            <a:pPr lvl="0"/>
            <a:r>
              <a:rPr lang="el-GR" dirty="0"/>
              <a:t>Από τους ηλεκτρονικούς αναγνώστες (</a:t>
            </a:r>
            <a:r>
              <a:rPr lang="en-US" dirty="0"/>
              <a:t>Kindle</a:t>
            </a:r>
            <a:r>
              <a:rPr lang="el-GR" dirty="0"/>
              <a:t>, </a:t>
            </a:r>
            <a:r>
              <a:rPr lang="en-US" dirty="0"/>
              <a:t>Nook</a:t>
            </a:r>
            <a:r>
              <a:rPr lang="el-GR" dirty="0"/>
              <a:t>, </a:t>
            </a:r>
            <a:r>
              <a:rPr lang="en-US" dirty="0"/>
              <a:t>Kobo</a:t>
            </a:r>
            <a:r>
              <a:rPr lang="el-GR" dirty="0"/>
              <a:t>), στα έξυπνα τηλέφωνα (</a:t>
            </a:r>
            <a:r>
              <a:rPr lang="en-US" dirty="0"/>
              <a:t>iOS</a:t>
            </a:r>
            <a:r>
              <a:rPr lang="el-GR" dirty="0"/>
              <a:t>, </a:t>
            </a:r>
            <a:r>
              <a:rPr lang="en-US" dirty="0"/>
              <a:t>Android</a:t>
            </a:r>
            <a:r>
              <a:rPr lang="el-GR" dirty="0"/>
              <a:t>) και τα </a:t>
            </a:r>
            <a:r>
              <a:rPr lang="en-US" dirty="0"/>
              <a:t>tablets</a:t>
            </a:r>
            <a:r>
              <a:rPr lang="el-GR" dirty="0"/>
              <a:t> (</a:t>
            </a:r>
            <a:r>
              <a:rPr lang="en-US" dirty="0"/>
              <a:t>iOS</a:t>
            </a:r>
            <a:r>
              <a:rPr lang="el-GR" dirty="0"/>
              <a:t>, </a:t>
            </a:r>
            <a:r>
              <a:rPr lang="en-US" dirty="0"/>
              <a:t>Android</a:t>
            </a:r>
            <a:r>
              <a:rPr lang="el-GR" dirty="0"/>
              <a:t>)</a:t>
            </a:r>
          </a:p>
          <a:p>
            <a:r>
              <a:rPr lang="el-GR" dirty="0"/>
              <a:t>Κανάλια διανομής: </a:t>
            </a:r>
            <a:r>
              <a:rPr lang="en-US" dirty="0" err="1"/>
              <a:t>iBookstore</a:t>
            </a:r>
            <a:r>
              <a:rPr lang="el-GR" dirty="0"/>
              <a:t>, </a:t>
            </a:r>
            <a:r>
              <a:rPr lang="en-US" dirty="0" err="1"/>
              <a:t>myebooks</a:t>
            </a:r>
            <a:r>
              <a:rPr lang="el-GR" dirty="0"/>
              <a:t>.</a:t>
            </a:r>
            <a:r>
              <a:rPr lang="en-US" dirty="0"/>
              <a:t>gr</a:t>
            </a:r>
            <a:r>
              <a:rPr lang="el-GR" dirty="0"/>
              <a:t>+7 ιστοσελίδες φυσικών βιβλιοπωλείων, </a:t>
            </a:r>
            <a:r>
              <a:rPr lang="en-US" dirty="0" err="1"/>
              <a:t>cosmotebooks</a:t>
            </a:r>
            <a:r>
              <a:rPr lang="el-GR" dirty="0"/>
              <a:t>.</a:t>
            </a:r>
            <a:r>
              <a:rPr lang="en-US" dirty="0"/>
              <a:t>gr</a:t>
            </a:r>
            <a:r>
              <a:rPr lang="el-GR" dirty="0"/>
              <a:t>, </a:t>
            </a:r>
            <a:r>
              <a:rPr lang="en-US" dirty="0" err="1"/>
              <a:t>perizitito</a:t>
            </a:r>
            <a:r>
              <a:rPr lang="el-GR" dirty="0"/>
              <a:t>.</a:t>
            </a:r>
            <a:r>
              <a:rPr lang="en-US" dirty="0"/>
              <a:t>gr</a:t>
            </a:r>
            <a:r>
              <a:rPr lang="el-GR" dirty="0"/>
              <a:t> αλλά και </a:t>
            </a:r>
            <a:r>
              <a:rPr lang="en-US" dirty="0" err="1"/>
              <a:t>openbook</a:t>
            </a:r>
            <a:r>
              <a:rPr lang="el-GR" dirty="0"/>
              <a:t>.</a:t>
            </a:r>
            <a:r>
              <a:rPr lang="en-US" dirty="0"/>
              <a:t>gr</a:t>
            </a:r>
            <a:endParaRPr lang="el-GR" dirty="0"/>
          </a:p>
          <a:p>
            <a:pPr lvl="0"/>
            <a:r>
              <a:rPr lang="el-GR" dirty="0"/>
              <a:t>Περίπου 8.500 ελληνικά </a:t>
            </a:r>
            <a:r>
              <a:rPr lang="en-US" dirty="0"/>
              <a:t>e</a:t>
            </a:r>
            <a:r>
              <a:rPr lang="el-GR" dirty="0"/>
              <a:t>-</a:t>
            </a:r>
            <a:r>
              <a:rPr lang="en-US" dirty="0"/>
              <a:t>books</a:t>
            </a:r>
            <a:r>
              <a:rPr lang="el-GR" dirty="0"/>
              <a:t>, το 2019</a:t>
            </a:r>
          </a:p>
          <a:p>
            <a:pPr lvl="1"/>
            <a:r>
              <a:rPr lang="el-GR" dirty="0"/>
              <a:t>Μερίδιο αγοράς κάτω του 1%</a:t>
            </a:r>
          </a:p>
          <a:p>
            <a:pPr lvl="1"/>
            <a:r>
              <a:rPr lang="el-GR" dirty="0"/>
              <a:t>Ευνοϊκή επίδραση πανδημίας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5B255-506A-4F38-956F-D05AB217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Amazon</a:t>
            </a:r>
            <a:br>
              <a:rPr lang="el-GR" dirty="0"/>
            </a:br>
            <a:r>
              <a:rPr lang="el-GR" dirty="0"/>
              <a:t>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199</a:t>
            </a:r>
            <a:r>
              <a:rPr lang="en-US" dirty="0"/>
              <a:t>5</a:t>
            </a:r>
            <a:r>
              <a:rPr lang="el-GR" dirty="0"/>
              <a:t>, </a:t>
            </a:r>
            <a:r>
              <a:rPr lang="el-GR" dirty="0" err="1"/>
              <a:t>ιδρ</a:t>
            </a:r>
            <a:r>
              <a:rPr lang="el-GR" dirty="0"/>
              <a:t>. από </a:t>
            </a:r>
            <a:r>
              <a:rPr lang="en-US" dirty="0"/>
              <a:t>Jeff Bezos </a:t>
            </a:r>
            <a:r>
              <a:rPr lang="el-GR" dirty="0"/>
              <a:t>σε </a:t>
            </a:r>
            <a:r>
              <a:rPr lang="en-US" dirty="0"/>
              <a:t>Seattle</a:t>
            </a:r>
            <a:r>
              <a:rPr lang="el-GR" dirty="0"/>
              <a:t> </a:t>
            </a:r>
            <a:r>
              <a:rPr lang="en-US" dirty="0"/>
              <a:t>(“customer experience”)</a:t>
            </a:r>
            <a:endParaRPr lang="el-GR" dirty="0"/>
          </a:p>
          <a:p>
            <a:r>
              <a:rPr lang="el-GR" dirty="0"/>
              <a:t>Τέλη 1998, 3η σε πωλήσεις σε ΗΠΑ</a:t>
            </a:r>
          </a:p>
          <a:p>
            <a:r>
              <a:rPr lang="el-GR" dirty="0"/>
              <a:t>Είσοδος ανταγωνιστών σε διαδικτυακές πωλήσεις (</a:t>
            </a:r>
            <a:r>
              <a:rPr lang="en-US" dirty="0"/>
              <a:t>Barnes &amp; Noble, Borders)</a:t>
            </a:r>
          </a:p>
          <a:p>
            <a:r>
              <a:rPr lang="el-GR" dirty="0"/>
              <a:t>Πολύ μεγαλύτερη προσφορά τίτλων από παραδοσιακά βιβλιοπωλεία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53853" cy="109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8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Amazon</a:t>
            </a:r>
            <a:br>
              <a:rPr lang="el-GR" dirty="0"/>
            </a:br>
            <a:r>
              <a:rPr lang="en-US" dirty="0"/>
              <a:t>2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1996, </a:t>
            </a:r>
            <a:r>
              <a:rPr lang="en-US" dirty="0"/>
              <a:t>Amazon </a:t>
            </a:r>
            <a:r>
              <a:rPr lang="el-GR" dirty="0"/>
              <a:t>κατασκευάζει δικές της αποθήκες</a:t>
            </a:r>
            <a:endParaRPr lang="en-US" dirty="0"/>
          </a:p>
          <a:p>
            <a:r>
              <a:rPr lang="el-GR" dirty="0"/>
              <a:t>Πολιτική εκπτώσεων και δωρεάν αποστολής, πολύ μικρά περιθώρια κέρδους</a:t>
            </a:r>
          </a:p>
          <a:p>
            <a:r>
              <a:rPr lang="en-US" dirty="0"/>
              <a:t>1998, </a:t>
            </a:r>
            <a:r>
              <a:rPr lang="el-GR" dirty="0"/>
              <a:t>απευθείας επέκταση σε ευρωπαϊκή αγορά (</a:t>
            </a:r>
            <a:r>
              <a:rPr lang="en-US" dirty="0"/>
              <a:t>amazon.co.uk, amazon.fr, amazon.de</a:t>
            </a:r>
            <a:r>
              <a:rPr lang="el-GR" dirty="0"/>
              <a:t>) και σε ευρεία γκάμα προϊόντων εκτός βιβλίων</a:t>
            </a:r>
            <a:endParaRPr lang="en-US" dirty="0"/>
          </a:p>
          <a:p>
            <a:r>
              <a:rPr lang="en-US" dirty="0"/>
              <a:t>2014, </a:t>
            </a:r>
            <a:r>
              <a:rPr lang="el-GR" dirty="0"/>
              <a:t>πωλήσεις 41% νέων βιβλίων σε ΗΠΑ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53853" cy="109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4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Amazon</a:t>
            </a:r>
            <a:br>
              <a:rPr lang="el-GR" dirty="0"/>
            </a:br>
            <a:r>
              <a:rPr lang="en-US" dirty="0"/>
              <a:t>3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l-GR" dirty="0"/>
              <a:t>Αναμόρφωση πωλήσεων βιβλίων όταν κυριαρχούσαν οι αλυσίδες και έφθιναν οι ανεξάρτητοι βιβλιοπώλες</a:t>
            </a:r>
          </a:p>
          <a:p>
            <a:r>
              <a:rPr lang="el-GR" dirty="0"/>
              <a:t>Πώληση παλαιότερων και πιο εξειδικευμένων τίτλων καθώς και λιγότερο γνωστών συγγραφέων που δεν έβρισκαν θέση στους πάγκους των βιβλιοπωλείων</a:t>
            </a:r>
          </a:p>
          <a:p>
            <a:r>
              <a:rPr lang="el-GR" dirty="0"/>
              <a:t>Ανησυχία εκδοτών</a:t>
            </a:r>
          </a:p>
          <a:p>
            <a:pPr lvl="1"/>
            <a:r>
              <a:rPr lang="el-GR" dirty="0"/>
              <a:t>Ανάπτυξη αγοράς μεταχειρισμένων βιβλίων</a:t>
            </a:r>
          </a:p>
          <a:p>
            <a:pPr lvl="1"/>
            <a:r>
              <a:rPr lang="el-GR" dirty="0"/>
              <a:t>Υπερβολική ανάπτυξη </a:t>
            </a:r>
            <a:r>
              <a:rPr lang="en-US" dirty="0"/>
              <a:t>Amazon</a:t>
            </a:r>
            <a:r>
              <a:rPr lang="el-GR" dirty="0"/>
              <a:t>, έλεγχος αγοράς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2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Amazon</a:t>
            </a:r>
            <a:br>
              <a:rPr lang="el-GR" dirty="0"/>
            </a:br>
            <a:r>
              <a:rPr lang="en-US" dirty="0"/>
              <a:t>4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l-GR" dirty="0"/>
              <a:t>Αμφισβητούμενες επιχειρηματικές πρακτικές</a:t>
            </a:r>
          </a:p>
          <a:p>
            <a:pPr lvl="1"/>
            <a:r>
              <a:rPr lang="el-GR" dirty="0"/>
              <a:t>Πιέσεις σε εκδότες για εκπτώσεις</a:t>
            </a:r>
            <a:r>
              <a:rPr lang="en-US" dirty="0"/>
              <a:t> </a:t>
            </a:r>
            <a:r>
              <a:rPr lang="el-GR" dirty="0"/>
              <a:t>και δικαίωμα να τυπώνει εξαντλημένα έργα</a:t>
            </a:r>
          </a:p>
          <a:p>
            <a:pPr lvl="1"/>
            <a:r>
              <a:rPr lang="el-GR" dirty="0"/>
              <a:t>Διαμάχες με </a:t>
            </a:r>
            <a:r>
              <a:rPr lang="en-US" dirty="0"/>
              <a:t>MacMillan (</a:t>
            </a:r>
            <a:r>
              <a:rPr lang="el-GR" dirty="0" err="1"/>
              <a:t>Φεβρ</a:t>
            </a:r>
            <a:r>
              <a:rPr lang="el-GR" dirty="0"/>
              <a:t>. </a:t>
            </a:r>
            <a:r>
              <a:rPr lang="en-US" dirty="0"/>
              <a:t>2010, </a:t>
            </a:r>
            <a:r>
              <a:rPr lang="el-GR" dirty="0"/>
              <a:t>αφαίρεση </a:t>
            </a:r>
            <a:r>
              <a:rPr lang="en-US" dirty="0"/>
              <a:t>buy-button </a:t>
            </a:r>
            <a:r>
              <a:rPr lang="el-GR" dirty="0"/>
              <a:t>από βιβλία οίκου), </a:t>
            </a:r>
            <a:r>
              <a:rPr lang="en-US" dirty="0"/>
              <a:t>Hachette </a:t>
            </a:r>
            <a:r>
              <a:rPr lang="el-GR" dirty="0"/>
              <a:t>για κέρδη </a:t>
            </a:r>
            <a:r>
              <a:rPr lang="en-US" dirty="0"/>
              <a:t>e</a:t>
            </a:r>
            <a:r>
              <a:rPr lang="el-GR" dirty="0"/>
              <a:t>-</a:t>
            </a:r>
            <a:r>
              <a:rPr lang="en-US" dirty="0"/>
              <a:t>books</a:t>
            </a:r>
            <a:r>
              <a:rPr lang="el-GR" dirty="0"/>
              <a:t> (Ιούνιος 2014, καθυστερήσεις σε παράδοση παραγγελιών </a:t>
            </a:r>
            <a:r>
              <a:rPr lang="en-US" dirty="0"/>
              <a:t>Hachette</a:t>
            </a:r>
            <a:r>
              <a:rPr lang="el-GR" dirty="0"/>
              <a:t>) και </a:t>
            </a:r>
            <a:r>
              <a:rPr lang="en-US" dirty="0"/>
              <a:t>Warner Bros (</a:t>
            </a:r>
            <a:r>
              <a:rPr lang="el-GR" dirty="0"/>
              <a:t>στάση παραγγελιών για </a:t>
            </a:r>
            <a:r>
              <a:rPr lang="en-US" dirty="0"/>
              <a:t>Lego Movie, </a:t>
            </a:r>
            <a:r>
              <a:rPr lang="el-GR" dirty="0"/>
              <a:t>Ιούνιος 2014)</a:t>
            </a:r>
          </a:p>
          <a:p>
            <a:r>
              <a:rPr lang="el-GR" dirty="0"/>
              <a:t>2015, το πρώτο «φυσικό» βιβλιοπωλείο </a:t>
            </a:r>
            <a:r>
              <a:rPr lang="en-US" dirty="0"/>
              <a:t>Amazon</a:t>
            </a:r>
            <a:r>
              <a:rPr lang="el-GR" dirty="0"/>
              <a:t> </a:t>
            </a:r>
            <a:r>
              <a:rPr lang="en-US" dirty="0"/>
              <a:t>(“bricks-and-mortar store”)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4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" y="2826327"/>
            <a:ext cx="12188189" cy="4031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5318234" cy="299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26621" y="1282262"/>
            <a:ext cx="3747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Εξώφυλλο </a:t>
            </a:r>
            <a:r>
              <a:rPr lang="en-US" sz="2400" dirty="0"/>
              <a:t>Economist, </a:t>
            </a:r>
            <a:endParaRPr lang="el-GR" sz="2400" dirty="0"/>
          </a:p>
          <a:p>
            <a:pPr algn="ctr"/>
            <a:r>
              <a:rPr lang="el-GR" sz="2400" dirty="0"/>
              <a:t>21 Ιουνίου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096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Googles Book Library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2005, πρόγραμμα για την </a:t>
            </a:r>
            <a:r>
              <a:rPr lang="el-GR" dirty="0" err="1"/>
              <a:t>ψηφιοποίηση</a:t>
            </a:r>
            <a:r>
              <a:rPr lang="el-GR" dirty="0"/>
              <a:t> του συνόλου των βιβλίων των μεγάλων ακαδημαϊκών αμερικανικών βιβλιοθηκών (αρχικά </a:t>
            </a:r>
            <a:r>
              <a:rPr lang="en-US" dirty="0"/>
              <a:t>Harvard, Michigan, Stanford, Oxford </a:t>
            </a:r>
            <a:r>
              <a:rPr lang="el-GR" dirty="0"/>
              <a:t>και η </a:t>
            </a:r>
            <a:r>
              <a:rPr lang="en-US" dirty="0"/>
              <a:t>New York Public Library</a:t>
            </a:r>
            <a:r>
              <a:rPr lang="el-GR" dirty="0"/>
              <a:t>)</a:t>
            </a:r>
          </a:p>
          <a:p>
            <a:r>
              <a:rPr lang="el-GR" dirty="0"/>
              <a:t>Μάρτιος 2011, κατάρριψη από δικαστήριο της συμφωνίας </a:t>
            </a:r>
            <a:r>
              <a:rPr lang="en-US" dirty="0"/>
              <a:t>Google </a:t>
            </a:r>
            <a:r>
              <a:rPr lang="el-GR" dirty="0"/>
              <a:t>με </a:t>
            </a:r>
            <a:r>
              <a:rPr lang="en-US" dirty="0"/>
              <a:t>American Authors Association </a:t>
            </a:r>
            <a:r>
              <a:rPr lang="el-GR" dirty="0"/>
              <a:t>σχετικά με προστασία πνευματικών δικαιωμάτων (</a:t>
            </a:r>
            <a:r>
              <a:rPr lang="en-US" dirty="0"/>
              <a:t>Authors Guild vs. Google</a:t>
            </a:r>
            <a:r>
              <a:rPr lang="el-GR" dirty="0"/>
              <a:t>)</a:t>
            </a:r>
          </a:p>
          <a:p>
            <a:r>
              <a:rPr lang="el-GR" dirty="0"/>
              <a:t>Νοε. 2013, δεκτή η έφεση της </a:t>
            </a:r>
            <a:r>
              <a:rPr lang="en-US" dirty="0"/>
              <a:t>Google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528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82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Googles Book Library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Διακυβεύονται:</a:t>
            </a:r>
          </a:p>
          <a:p>
            <a:pPr lvl="1"/>
            <a:r>
              <a:rPr lang="el-GR" dirty="0"/>
              <a:t>Προστασία δικαιωμάτων μη Αμερικανών συγγραφέων</a:t>
            </a:r>
          </a:p>
          <a:p>
            <a:pPr lvl="1"/>
            <a:r>
              <a:rPr lang="el-GR" dirty="0"/>
              <a:t>«Ορφανά έργα»</a:t>
            </a:r>
          </a:p>
          <a:p>
            <a:pPr lvl="1"/>
            <a:r>
              <a:rPr lang="el-GR" dirty="0"/>
              <a:t>Μελλοντική χρέωση από </a:t>
            </a:r>
            <a:r>
              <a:rPr lang="en-US" dirty="0"/>
              <a:t>Google </a:t>
            </a:r>
            <a:r>
              <a:rPr lang="el-GR" dirty="0"/>
              <a:t>για πρόσβαση στα ψηφιοποιημένα έργα</a:t>
            </a:r>
          </a:p>
          <a:p>
            <a:pPr lvl="1"/>
            <a:r>
              <a:rPr lang="el-GR" dirty="0"/>
              <a:t>Μονοπωλιακό προνόμιο </a:t>
            </a:r>
            <a:r>
              <a:rPr lang="en-US" dirty="0"/>
              <a:t>Google</a:t>
            </a:r>
            <a:endParaRPr lang="el-GR" dirty="0"/>
          </a:p>
          <a:p>
            <a:pPr lvl="1"/>
            <a:r>
              <a:rPr lang="el-GR" dirty="0"/>
              <a:t>Ιδιωτικότητα χρηστών</a:t>
            </a:r>
          </a:p>
          <a:p>
            <a:r>
              <a:rPr lang="en-US" dirty="0">
                <a:hlinkClick r:id="rId2"/>
              </a:rPr>
              <a:t>Open Knowledge Commons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Internet Archive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Digital Public Library of America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528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472" y="4735718"/>
            <a:ext cx="2091109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5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l-GR" dirty="0"/>
              <a:t>Ευρωπαϊκή Ένωση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Autofit/>
          </a:bodyPr>
          <a:lstStyle/>
          <a:p>
            <a:r>
              <a:rPr lang="el-GR" dirty="0"/>
              <a:t>Λήψη μέτρων προστασίας Ε.Ε. από </a:t>
            </a:r>
            <a:r>
              <a:rPr lang="en-US" dirty="0"/>
              <a:t>“brutal information capitalism” </a:t>
            </a:r>
            <a:r>
              <a:rPr lang="el-GR" dirty="0"/>
              <a:t>των </a:t>
            </a:r>
            <a:r>
              <a:rPr lang="en-US" dirty="0"/>
              <a:t>Amazon, Apple, Facebook </a:t>
            </a:r>
            <a:r>
              <a:rPr lang="el-GR" dirty="0"/>
              <a:t>και </a:t>
            </a:r>
            <a:r>
              <a:rPr lang="en-US" dirty="0"/>
              <a:t>Google</a:t>
            </a:r>
            <a:r>
              <a:rPr lang="el-GR" dirty="0"/>
              <a:t> (Ιούλιος 2014)</a:t>
            </a:r>
          </a:p>
          <a:p>
            <a:r>
              <a:rPr lang="el-GR" dirty="0"/>
              <a:t>Φόβοι ότι Ε.Ε. θα γίνει «ψηφιακή αποικία» των γιγάντων του διαδικτύου</a:t>
            </a:r>
          </a:p>
          <a:p>
            <a:r>
              <a:rPr lang="el-GR" dirty="0"/>
              <a:t>Κατηγορίες για μονοπώληση αγοράς, φοροδιαφυγή και πρακτικές αθέμιτου ανταγωνισμού (π.χ. κατάταξη σε αναζητήσεις </a:t>
            </a:r>
            <a:r>
              <a:rPr lang="en-US" dirty="0"/>
              <a:t>Google)</a:t>
            </a:r>
          </a:p>
          <a:p>
            <a:r>
              <a:rPr lang="el-GR" dirty="0"/>
              <a:t>Υποχρέωση </a:t>
            </a:r>
            <a:r>
              <a:rPr lang="en-US" dirty="0"/>
              <a:t>Amazon</a:t>
            </a:r>
            <a:r>
              <a:rPr lang="el-GR" dirty="0"/>
              <a:t> να επιτρέπει σε ανεξάρτητους πωλητές-χρήστες της πλατφόρμας της σε Γερμανία να προσφέρουν χαμηλότερες τιμές αλλού</a:t>
            </a:r>
          </a:p>
          <a:p>
            <a:r>
              <a:rPr lang="el-GR" dirty="0"/>
              <a:t>Απόφαση ισπανικού δικαστηρίου για «δικαίωμα στη λήθη» (</a:t>
            </a:r>
            <a:r>
              <a:rPr lang="en-US" dirty="0"/>
              <a:t>“right to be forgotten”) </a:t>
            </a:r>
            <a:r>
              <a:rPr lang="el-GR" dirty="0"/>
              <a:t>κατά </a:t>
            </a:r>
            <a:r>
              <a:rPr lang="en-US" dirty="0"/>
              <a:t>Google</a:t>
            </a:r>
            <a:r>
              <a:rPr lang="el-GR" dirty="0"/>
              <a:t> (Μάιος 2014)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A819-E6A6-6B34-3317-C0A13BDC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en-US" sz="2400" dirty="0"/>
              <a:t>Artificial Intelligence</a:t>
            </a:r>
            <a:r>
              <a:rPr lang="el-GR" sz="2400" dirty="0"/>
              <a:t> (</a:t>
            </a:r>
            <a:r>
              <a:rPr lang="en-US" sz="2400" dirty="0"/>
              <a:t>AI)</a:t>
            </a:r>
            <a:endParaRPr lang="el-GR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39C84-23D3-17E5-4946-F0100849D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r>
              <a:rPr lang="el-GR" sz="1600" dirty="0">
                <a:solidFill>
                  <a:srgbClr val="FFFFFF"/>
                </a:solidFill>
              </a:rPr>
              <a:t>30 Νοεμβρίου 2022, </a:t>
            </a:r>
            <a:r>
              <a:rPr lang="en-US" sz="1600" dirty="0">
                <a:solidFill>
                  <a:srgbClr val="FFFFFF"/>
                </a:solidFill>
              </a:rPr>
              <a:t>ChatGPT</a:t>
            </a:r>
          </a:p>
          <a:p>
            <a:r>
              <a:rPr lang="el-GR" sz="1600" dirty="0">
                <a:solidFill>
                  <a:srgbClr val="FFFFFF"/>
                </a:solidFill>
              </a:rPr>
              <a:t>100 εκατ. χρήστες στους πρώτους δύο μήνες εμφάνισής του</a:t>
            </a:r>
          </a:p>
          <a:p>
            <a:r>
              <a:rPr lang="el-GR" sz="1600" dirty="0">
                <a:solidFill>
                  <a:srgbClr val="FFFFFF"/>
                </a:solidFill>
              </a:rPr>
              <a:t>Δημιουργία άρθρων, επιστημονικών εργασιών, λογοτεχνίας, αιτήσεων εργασίας, κλπ.</a:t>
            </a:r>
          </a:p>
          <a:p>
            <a:r>
              <a:rPr lang="el-GR" sz="1600" dirty="0">
                <a:solidFill>
                  <a:srgbClr val="FFFFFF"/>
                </a:solidFill>
              </a:rPr>
              <a:t>Επεξεργασία </a:t>
            </a:r>
            <a:r>
              <a:rPr lang="el-GR" sz="1600" u="sng" dirty="0">
                <a:solidFill>
                  <a:srgbClr val="FFFFFF"/>
                </a:solidFill>
              </a:rPr>
              <a:t>υπαρχόντων</a:t>
            </a:r>
            <a:r>
              <a:rPr lang="el-GR" sz="1600" dirty="0">
                <a:solidFill>
                  <a:srgbClr val="FFFFFF"/>
                </a:solidFill>
              </a:rPr>
              <a:t> κειμένων στο διαδίκτυο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“The text is reading you”</a:t>
            </a:r>
            <a:endParaRPr lang="el-GR" sz="16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B7A07-DA52-3CED-A3AA-9C0E31736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" r="7249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11749-5B30-C6ED-BEE7-140B012E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1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29710-9F88-497E-BE10-B13A4A06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Τι οφείλει να περιλαμβάνει μια δημόσια πολιτική για την ανάγνωση;</a:t>
            </a: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1963A-F56F-4882-842A-123D09F8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pPr lvl="0"/>
            <a:r>
              <a:rPr lang="el-GR" sz="1900"/>
              <a:t>Παρεμβάσεις στις υποδομές (οι βιβλιοθήκες/</a:t>
            </a:r>
            <a:r>
              <a:rPr lang="el-GR" sz="1900" err="1"/>
              <a:t>πολυχώροι</a:t>
            </a:r>
            <a:r>
              <a:rPr lang="el-GR" sz="1900"/>
              <a:t> ως θεσμοί δωρεάν δημόσιας ανάγνωσης∙ πιλοτικό πρόγραμμα του ΕΚΕΒΙ στο ν. Έβρου μεταξύ 1997-2009)</a:t>
            </a:r>
          </a:p>
          <a:p>
            <a:pPr lvl="0"/>
            <a:r>
              <a:rPr lang="el-GR" sz="1900"/>
              <a:t>Αντιμετώπιση των ανισοτήτων πρόσβασης στο βιβλίο</a:t>
            </a:r>
          </a:p>
          <a:p>
            <a:pPr lvl="0"/>
            <a:r>
              <a:rPr lang="el-GR" sz="1900"/>
              <a:t>Διδασκαλία της λογοτεχνίας στο σχολείο μέσα από βιβλία («</a:t>
            </a:r>
            <a:r>
              <a:rPr lang="el-GR" sz="1900" err="1"/>
              <a:t>φιλαναγνωσία</a:t>
            </a:r>
            <a:r>
              <a:rPr lang="el-GR" sz="1900"/>
              <a:t>»)</a:t>
            </a:r>
          </a:p>
          <a:p>
            <a:pPr lvl="0"/>
            <a:r>
              <a:rPr lang="el-GR" sz="1900"/>
              <a:t>«Προώθηση της ανάγνωσης»: Να κάνουμε το βιβλίο ελκυστικό για ένα πολύμορφο κοινό</a:t>
            </a:r>
          </a:p>
          <a:p>
            <a:pPr lvl="0"/>
            <a:r>
              <a:rPr lang="el-GR" sz="1900"/>
              <a:t>«</a:t>
            </a:r>
            <a:r>
              <a:rPr lang="en-US" sz="1900"/>
              <a:t>Opening the book</a:t>
            </a:r>
            <a:r>
              <a:rPr lang="el-GR" sz="1900"/>
              <a:t>»: Ενθάρρυνση μηχανισμών διάκρισης του περιεχομένου (κριτικές, βραβεύσεις, </a:t>
            </a:r>
            <a:r>
              <a:rPr lang="en-US" sz="1900"/>
              <a:t>blogs</a:t>
            </a:r>
            <a:r>
              <a:rPr lang="el-GR" sz="1900"/>
              <a:t>, συσχέτιση βιβλίου με τέχνες -σινεμά, θέατρο, εικαστικά, μουσική, κλπ.)</a:t>
            </a:r>
          </a:p>
          <a:p>
            <a:pPr lvl="0"/>
            <a:r>
              <a:rPr lang="el-GR" sz="1900"/>
              <a:t>Κοινωνική διάδοση της ανάγνωσης/οργάνωση των αναγνωστών: λέσχες ανάγνωσης, κοινωνικά δίκτυα, συμμετοχικές κοινότητες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E26C6-11AB-4472-ADFA-BCB6B436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5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429951-E26A-5326-6F0D-D0D8166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Artificial Intelligence (AI)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BB12F6-CD5C-6B82-C023-1C53E5998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en-GB" sz="1700" dirty="0"/>
              <a:t>GPTs </a:t>
            </a:r>
            <a:r>
              <a:rPr lang="el-GR" sz="1700" dirty="0"/>
              <a:t>= </a:t>
            </a:r>
            <a:r>
              <a:rPr lang="en-GB" sz="1700" dirty="0"/>
              <a:t>generative pretrained transformers</a:t>
            </a:r>
            <a:endParaRPr lang="el-GR" sz="1700" dirty="0"/>
          </a:p>
          <a:p>
            <a:r>
              <a:rPr lang="en-GB" sz="1700" dirty="0"/>
              <a:t>LLMs </a:t>
            </a:r>
            <a:r>
              <a:rPr lang="el-GR" sz="1700" dirty="0"/>
              <a:t>= </a:t>
            </a:r>
            <a:r>
              <a:rPr lang="en-GB" sz="1700" dirty="0"/>
              <a:t>large language models</a:t>
            </a:r>
          </a:p>
          <a:p>
            <a:r>
              <a:rPr lang="en-GB" sz="1700" dirty="0" err="1">
                <a:hlinkClick r:id="rId2"/>
              </a:rPr>
              <a:t>Stockimg</a:t>
            </a:r>
            <a:r>
              <a:rPr lang="en-GB" sz="1700" dirty="0"/>
              <a:t>, </a:t>
            </a:r>
            <a:r>
              <a:rPr lang="el-GR" sz="1700" dirty="0"/>
              <a:t>παραγωγή εξωφύλλων (π.χ. εξώφυλλο ΑΙ για τα απομνημονεύματα ενός ρομπότ στο ύφος του </a:t>
            </a:r>
            <a:r>
              <a:rPr lang="en-US" sz="1700" dirty="0"/>
              <a:t>Peter </a:t>
            </a:r>
            <a:r>
              <a:rPr lang="en-US" sz="1700" dirty="0" err="1"/>
              <a:t>Mendelsund</a:t>
            </a:r>
            <a:r>
              <a:rPr lang="el-GR" sz="1700" dirty="0"/>
              <a:t>)</a:t>
            </a:r>
          </a:p>
          <a:p>
            <a:r>
              <a:rPr lang="en-GB" sz="1700" dirty="0"/>
              <a:t> </a:t>
            </a:r>
            <a:r>
              <a:rPr lang="en-GB" sz="1700" dirty="0" err="1">
                <a:hlinkClick r:id="rId3"/>
              </a:rPr>
              <a:t>Storywizard</a:t>
            </a:r>
            <a:r>
              <a:rPr lang="en-GB" sz="1700" dirty="0"/>
              <a:t>, </a:t>
            </a:r>
            <a:r>
              <a:rPr lang="el-GR" sz="1700" dirty="0"/>
              <a:t>για παιδικά βιβλία</a:t>
            </a:r>
          </a:p>
          <a:p>
            <a:r>
              <a:rPr lang="en-GB" sz="1700" dirty="0" err="1">
                <a:hlinkClick r:id="rId4"/>
              </a:rPr>
              <a:t>Subtxt</a:t>
            </a:r>
            <a:r>
              <a:rPr lang="en-GB" sz="1700" dirty="0"/>
              <a:t>, </a:t>
            </a:r>
            <a:r>
              <a:rPr lang="el-GR" sz="1700" dirty="0"/>
              <a:t>βοήθεια σε συγγραφείς για να </a:t>
            </a:r>
            <a:r>
              <a:rPr lang="el-GR" sz="1700" dirty="0" err="1"/>
              <a:t>αναπτύκουν</a:t>
            </a:r>
            <a:r>
              <a:rPr lang="el-GR" sz="1700" dirty="0"/>
              <a:t> τους χαρακτήρες τους</a:t>
            </a:r>
          </a:p>
          <a:p>
            <a:r>
              <a:rPr lang="en-GB" sz="1700" dirty="0">
                <a:hlinkClick r:id="rId5"/>
              </a:rPr>
              <a:t>Laika</a:t>
            </a:r>
            <a:r>
              <a:rPr lang="en-GB" sz="1700" dirty="0"/>
              <a:t>, </a:t>
            </a:r>
            <a:r>
              <a:rPr lang="el-GR" sz="1700" dirty="0"/>
              <a:t>απομίμηση ύφους γνωστών συγγραφέων όπως η </a:t>
            </a:r>
            <a:r>
              <a:rPr lang="en-GB" sz="1700" dirty="0"/>
              <a:t>Jane Austen </a:t>
            </a:r>
            <a:r>
              <a:rPr lang="el-GR" sz="1700" dirty="0"/>
              <a:t>και ο</a:t>
            </a:r>
            <a:r>
              <a:rPr lang="en-GB" sz="1700" dirty="0"/>
              <a:t> Edgar Allan P</a:t>
            </a:r>
            <a:r>
              <a:rPr lang="en-US" sz="1700" dirty="0" err="1"/>
              <a:t>oe</a:t>
            </a:r>
            <a:endParaRPr lang="en-US" sz="1700" dirty="0"/>
          </a:p>
          <a:p>
            <a:r>
              <a:rPr lang="en-GB" sz="1700" dirty="0" err="1">
                <a:hlinkClick r:id="rId6"/>
              </a:rPr>
              <a:t>DeepZen</a:t>
            </a:r>
            <a:r>
              <a:rPr lang="en-GB" sz="1700" dirty="0"/>
              <a:t> </a:t>
            </a:r>
            <a:r>
              <a:rPr lang="el-GR" sz="1700" dirty="0"/>
              <a:t>και </a:t>
            </a:r>
            <a:r>
              <a:rPr lang="en-GB" sz="1700" dirty="0" err="1">
                <a:hlinkClick r:id="rId7"/>
              </a:rPr>
              <a:t>Speechki</a:t>
            </a:r>
            <a:r>
              <a:rPr lang="el-GR" sz="1700" dirty="0"/>
              <a:t> παράγουν χιλιάδες </a:t>
            </a:r>
            <a:r>
              <a:rPr lang="en-GB" sz="1700" dirty="0"/>
              <a:t>audiobooks </a:t>
            </a:r>
            <a:r>
              <a:rPr lang="el-GR" sz="1700" dirty="0"/>
              <a:t>με συνθετική αφήγηση</a:t>
            </a:r>
            <a:endParaRPr lang="en-GB" sz="1700" dirty="0"/>
          </a:p>
        </p:txBody>
      </p:sp>
      <p:pic>
        <p:nvPicPr>
          <p:cNvPr id="5" name="Εικόνα 4" descr="Εικόνα που περιέχει κείμενο, γραφιστική, γραφικά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A52FC754-5009-FB87-ABEA-FF0CD0224F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27" r="21716" b="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9B52A2F-F52D-9481-FED9-4D5732A5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ιστός, ιστός αράχνης, στιγμιότυπο οθόνης, φως&#10;&#10;Περιγραφή που δημιουργήθηκε αυτόματα">
            <a:extLst>
              <a:ext uri="{FF2B5EF4-FFF2-40B4-BE49-F238E27FC236}">
                <a16:creationId xmlns:a16="http://schemas.microsoft.com/office/drawing/2014/main" id="{4F4AB13F-E123-EEFA-6044-F4174E1F9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6222" r="-1" b="-1"/>
          <a:stretch/>
        </p:blipFill>
        <p:spPr>
          <a:xfrm>
            <a:off x="-26918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1D2700D-989B-F6A2-F192-39768EDB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Αλλαγές σε εκδοτική βιομηχανία από Τεχνητή Νοημοσύνη </a:t>
            </a:r>
            <a:r>
              <a:rPr lang="en-US">
                <a:solidFill>
                  <a:schemeClr val="tx1"/>
                </a:solidFill>
              </a:rPr>
              <a:t>(AI)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3087E9-5DFD-5332-F1AE-4FEB7070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Γρήγορη σύγκριση και διόρθωση </a:t>
            </a:r>
            <a:r>
              <a:rPr lang="el-GR" dirty="0" err="1">
                <a:solidFill>
                  <a:schemeClr val="tx1"/>
                </a:solidFill>
              </a:rPr>
              <a:t>χειρογράφων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Εύκολη δημιουργία περιλήψεων</a:t>
            </a:r>
          </a:p>
          <a:p>
            <a:r>
              <a:rPr lang="el-GR" dirty="0">
                <a:solidFill>
                  <a:schemeClr val="tx1"/>
                </a:solidFill>
              </a:rPr>
              <a:t>Εντοπισμός προτιμήσεων κοινού</a:t>
            </a:r>
          </a:p>
          <a:p>
            <a:r>
              <a:rPr lang="el-GR" dirty="0">
                <a:solidFill>
                  <a:schemeClr val="tx1"/>
                </a:solidFill>
              </a:rPr>
              <a:t>Αναγνώριση λογοκλοπής</a:t>
            </a:r>
          </a:p>
          <a:p>
            <a:r>
              <a:rPr lang="el-GR" dirty="0">
                <a:solidFill>
                  <a:schemeClr val="tx1"/>
                </a:solidFill>
              </a:rPr>
              <a:t>Ανησυχίες για ρόλο συγγραφέα και επιμελητή κειμένων</a:t>
            </a:r>
          </a:p>
          <a:p>
            <a:r>
              <a:rPr lang="el-GR" dirty="0">
                <a:solidFill>
                  <a:schemeClr val="tx1"/>
                </a:solidFill>
              </a:rPr>
              <a:t>Αυτοματοποίηση διαδικασίας = κίνδυνος απώλειας πρωτοτυπίας και δημιουργικότητας, </a:t>
            </a:r>
            <a:r>
              <a:rPr lang="en-US" dirty="0">
                <a:solidFill>
                  <a:schemeClr val="tx1"/>
                </a:solidFill>
              </a:rPr>
              <a:t>“good enough” </a:t>
            </a:r>
            <a:r>
              <a:rPr lang="el-GR" dirty="0">
                <a:solidFill>
                  <a:schemeClr val="tx1"/>
                </a:solidFill>
              </a:rPr>
              <a:t>έργα</a:t>
            </a:r>
          </a:p>
          <a:p>
            <a:r>
              <a:rPr lang="el-GR" dirty="0">
                <a:solidFill>
                  <a:schemeClr val="tx1"/>
                </a:solidFill>
              </a:rPr>
              <a:t>Αύξηση ανισοτήτων ανάλογα με πρόσβαση σε ΑΙ για οίκους, συγγραφείς και είδη βιβλίων</a:t>
            </a:r>
          </a:p>
          <a:p>
            <a:r>
              <a:rPr lang="el-GR" dirty="0">
                <a:solidFill>
                  <a:schemeClr val="tx1"/>
                </a:solidFill>
              </a:rPr>
              <a:t>Προστασία πνευματικών δικαιωμάτων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3FAB27C-E99E-D9E4-535A-70C74CF0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71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αφίσα, Εξώφυλλο βιβλίου, φυλλάδιο&#10;&#10;Περιγραφή που δημιουργήθηκε αυτόματα">
            <a:extLst>
              <a:ext uri="{FF2B5EF4-FFF2-40B4-BE49-F238E27FC236}">
                <a16:creationId xmlns:a16="http://schemas.microsoft.com/office/drawing/2014/main" id="{BEBB1328-D6B5-E92D-9E9C-918E705A3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2A1A273-7BE6-55DA-3A05-30848263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8E935-0294-DB41-C7F9-10C8541F8EFF}"/>
              </a:ext>
            </a:extLst>
          </p:cNvPr>
          <p:cNvSpPr txBox="1"/>
          <p:nvPr/>
        </p:nvSpPr>
        <p:spPr>
          <a:xfrm>
            <a:off x="665018" y="2530764"/>
            <a:ext cx="181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Stephen Marche (2023)</a:t>
            </a:r>
          </a:p>
        </p:txBody>
      </p:sp>
    </p:spTree>
    <p:extLst>
      <p:ext uri="{BB962C8B-B14F-4D97-AF65-F5344CB8AC3E}">
        <p14:creationId xmlns:p14="http://schemas.microsoft.com/office/powerpoint/2010/main" val="1944163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635DEF-824F-4B91-9015-D6B1024BA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Τακτοποιημένο άδειο θρανίο">
            <a:extLst>
              <a:ext uri="{FF2B5EF4-FFF2-40B4-BE49-F238E27FC236}">
                <a16:creationId xmlns:a16="http://schemas.microsoft.com/office/drawing/2014/main" id="{45A44A7A-D91B-8DBC-966E-280A51D43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</a:blip>
          <a:srcRect t="15709" r="-1" b="-1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2F3C12-3513-4290-972C-9AF4BB28B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/>
              <a:t>Πέρα από το βιβλίο…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Roland Barthes, </a:t>
            </a:r>
            <a:r>
              <a:rPr lang="el-GR" sz="1300" dirty="0">
                <a:solidFill>
                  <a:srgbClr val="FFFFFF"/>
                </a:solidFill>
              </a:rPr>
              <a:t>«Ο θάνατος του συγγραφέα» (1967)</a:t>
            </a:r>
            <a:endParaRPr lang="en-US" sz="1300" dirty="0">
              <a:solidFill>
                <a:srgbClr val="FFFFFF"/>
              </a:solidFill>
            </a:endParaRPr>
          </a:p>
          <a:p>
            <a:pPr lvl="1"/>
            <a:r>
              <a:rPr lang="el-GR" sz="1300" dirty="0">
                <a:solidFill>
                  <a:srgbClr val="FFFFFF"/>
                </a:solidFill>
              </a:rPr>
              <a:t>ή, η γέννηση του αναγνώστη</a:t>
            </a:r>
            <a:endParaRPr lang="en-US" sz="1300" dirty="0">
              <a:solidFill>
                <a:srgbClr val="FFFFFF"/>
              </a:solidFill>
            </a:endParaRPr>
          </a:p>
          <a:p>
            <a:pPr lvl="1"/>
            <a:r>
              <a:rPr lang="en-US" sz="1300" dirty="0">
                <a:solidFill>
                  <a:srgbClr val="FFFFFF"/>
                </a:solidFill>
              </a:rPr>
              <a:t>Author = Scriptor</a:t>
            </a:r>
          </a:p>
          <a:p>
            <a:r>
              <a:rPr lang="el-GR" sz="1300" dirty="0">
                <a:solidFill>
                  <a:srgbClr val="FFFFFF"/>
                </a:solidFill>
              </a:rPr>
              <a:t>Περιοδικά</a:t>
            </a:r>
          </a:p>
          <a:p>
            <a:r>
              <a:rPr lang="el-GR" sz="1300" dirty="0">
                <a:solidFill>
                  <a:srgbClr val="FFFFFF"/>
                </a:solidFill>
              </a:rPr>
              <a:t>«Εφήμερα»</a:t>
            </a:r>
          </a:p>
          <a:p>
            <a:r>
              <a:rPr lang="el-GR" sz="1300" dirty="0">
                <a:solidFill>
                  <a:srgbClr val="FFFFFF"/>
                </a:solidFill>
              </a:rPr>
              <a:t>Νέες προσεγγίσεις εγγραμματοσύνης (</a:t>
            </a:r>
            <a:r>
              <a:rPr lang="en-US" sz="1300" dirty="0">
                <a:solidFill>
                  <a:srgbClr val="FFFFFF"/>
                </a:solidFill>
              </a:rPr>
              <a:t>literacy)</a:t>
            </a:r>
            <a:endParaRPr lang="el-GR" sz="1300" dirty="0">
              <a:solidFill>
                <a:srgbClr val="FFFFFF"/>
              </a:solidFill>
            </a:endParaRPr>
          </a:p>
          <a:p>
            <a:pPr lvl="1"/>
            <a:r>
              <a:rPr lang="el-GR" sz="1300" dirty="0">
                <a:solidFill>
                  <a:srgbClr val="FFFFFF"/>
                </a:solidFill>
              </a:rPr>
              <a:t>Γνώση γραφής &amp; ανάγνωσης</a:t>
            </a:r>
          </a:p>
          <a:p>
            <a:pPr lvl="1"/>
            <a:r>
              <a:rPr lang="el-GR" sz="1300" dirty="0">
                <a:solidFill>
                  <a:srgbClr val="FFFFFF"/>
                </a:solidFill>
              </a:rPr>
              <a:t>Κουλτούρα, ιδεολογία, ταυτότητα, εξουσία, ευχαρίστηση, ιστορικό πλαίσιο</a:t>
            </a:r>
            <a:endParaRPr lang="en-US" sz="1300" dirty="0">
              <a:solidFill>
                <a:srgbClr val="FFFFFF"/>
              </a:solidFill>
            </a:endParaRPr>
          </a:p>
          <a:p>
            <a:r>
              <a:rPr lang="el-GR" sz="1300" dirty="0">
                <a:solidFill>
                  <a:srgbClr val="FFFFFF"/>
                </a:solidFill>
              </a:rPr>
              <a:t>Το βιβλίο ως έργο τέχνης</a:t>
            </a:r>
            <a:endParaRPr lang="en-US" sz="1300" dirty="0">
              <a:solidFill>
                <a:srgbClr val="FFFFFF"/>
              </a:solidFill>
            </a:endParaRPr>
          </a:p>
          <a:p>
            <a:r>
              <a:rPr lang="el-GR" sz="1300" dirty="0">
                <a:solidFill>
                  <a:srgbClr val="FFFFFF"/>
                </a:solidFill>
              </a:rPr>
              <a:t>Βιβλιοθήκες και η ταξινόμηση της πληροφορίας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DBB07E-6C47-4C5B-9720-E6E677639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3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3825"/>
            <a:ext cx="97536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2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l-GR" dirty="0"/>
              <a:t>Πέρα από το βιβλίο…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Μη-</a:t>
            </a:r>
            <a:r>
              <a:rPr lang="el-GR" dirty="0" err="1"/>
              <a:t>κειμενικές</a:t>
            </a:r>
            <a:r>
              <a:rPr lang="el-GR" dirty="0"/>
              <a:t> χρήσεις κειμένων και βιβλίων </a:t>
            </a:r>
          </a:p>
          <a:p>
            <a:pPr lvl="1"/>
            <a:r>
              <a:rPr lang="el-GR" dirty="0"/>
              <a:t>Δείγμα πολυτελούς διαβίωσης, ταφικά αντικείμενα</a:t>
            </a:r>
          </a:p>
          <a:p>
            <a:pPr lvl="1"/>
            <a:r>
              <a:rPr lang="el-GR" dirty="0"/>
              <a:t>Θρησκευτικές τελετουργίες</a:t>
            </a:r>
          </a:p>
          <a:p>
            <a:pPr lvl="1"/>
            <a:r>
              <a:rPr lang="el-GR" dirty="0"/>
              <a:t>Μαντεία, φυλακτά, λατρευτικά κειμήλια</a:t>
            </a:r>
          </a:p>
          <a:p>
            <a:pPr lvl="1"/>
            <a:r>
              <a:rPr lang="el-GR" dirty="0"/>
              <a:t>Ορκωμοσίες (π.χ., </a:t>
            </a:r>
            <a:r>
              <a:rPr lang="en-US" dirty="0"/>
              <a:t>Bodleian)</a:t>
            </a:r>
          </a:p>
          <a:p>
            <a:pPr lvl="1"/>
            <a:r>
              <a:rPr lang="el-GR" dirty="0"/>
              <a:t>Στοιχεία εσωτερικής διακόσμησης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14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621" y="1051035"/>
            <a:ext cx="6890993" cy="50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92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418" y="139263"/>
            <a:ext cx="6718737" cy="6718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6759" y="4918841"/>
            <a:ext cx="222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Cara Barer </a:t>
            </a:r>
          </a:p>
          <a:p>
            <a:r>
              <a:rPr lang="en-US" sz="2400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69368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17AD4738-6130-415F-BA58-176DA3000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67643AF-5083-45CE-BA04-BFB1A37D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464638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A862A-27FE-4A87-9311-7B56AC77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123837"/>
            <a:ext cx="4204606" cy="4805200"/>
          </a:xfrm>
        </p:spPr>
        <p:txBody>
          <a:bodyPr anchor="b">
            <a:normAutofit/>
          </a:bodyPr>
          <a:lstStyle/>
          <a:p>
            <a:pPr algn="r"/>
            <a:r>
              <a:rPr lang="en-US" sz="4000"/>
              <a:t>Best sellers</a:t>
            </a:r>
            <a:r>
              <a:rPr lang="el-GR" sz="4000"/>
              <a:t> </a:t>
            </a:r>
            <a:r>
              <a:rPr lang="en-US" sz="4000"/>
              <a:t>GR</a:t>
            </a:r>
            <a:br>
              <a:rPr lang="el-GR" sz="4000"/>
            </a:br>
            <a:r>
              <a:rPr lang="el-GR" sz="4000"/>
              <a:t>2000-2020</a:t>
            </a:r>
            <a:endParaRPr lang="el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556E6-5EBD-4DC1-ADE2-8F47A607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800" y="1123836"/>
            <a:ext cx="6194685" cy="4805201"/>
          </a:xfrm>
        </p:spPr>
        <p:txBody>
          <a:bodyPr anchor="t">
            <a:norm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K. Rowling,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Χάρι </a:t>
            </a:r>
            <a:r>
              <a:rPr lang="el-GR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Πότερ</a:t>
            </a:r>
            <a:r>
              <a:rPr lang="el-G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υχογιός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Irvin Yalom,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έκλαψε ο Νίτσε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(Άγρα)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J.R. Tolkien,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άρχοντας των δαχτυλιδιών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(Κέδρος)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Brown,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Κώδικας ντα Βίντσι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Ψυχογιός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Paulo Coelho, </a:t>
            </a:r>
            <a:r>
              <a:rPr lang="el-GR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Ζαχίρ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(Λιβάνης)</a:t>
            </a:r>
          </a:p>
          <a:p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Μάρα </a:t>
            </a:r>
            <a:r>
              <a:rPr lang="el-G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Μεϊμαρίδη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μάγισσες της Σμύρνης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(Καστανιώτης)</a:t>
            </a:r>
          </a:p>
          <a:p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Χρυσηίδα </a:t>
            </a:r>
            <a:r>
              <a:rPr lang="el-G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Δημουλίδου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γιος της βροχής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Ψυχογιός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Νίκος Θέμελης,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αναζήτηση -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ανατροπή - Η αναλαμπή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(Μεταίχμιο)</a:t>
            </a:r>
          </a:p>
          <a:p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Δημήτρης </a:t>
            </a:r>
            <a:r>
              <a:rPr lang="el-G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Μπουραντάς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Όλα σου </a:t>
            </a:r>
            <a:r>
              <a:rPr lang="el-GR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τά’μαθα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μα ξέχασα μια λέξη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(Πατάκης)</a:t>
            </a:r>
          </a:p>
          <a:p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Γιάννης </a:t>
            </a:r>
            <a:r>
              <a:rPr lang="el-G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Καλπούζος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Ιμαρέτ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Ψυχογιός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Λένα Μαντά,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σπίτι δίπλα στο ποτάμι - Έρωτας σαν βροχή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Ψυχογιός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Victoria Hislop,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νησί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Ψυχογιός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Stieg Larsson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Το κορίτσι με το τατουάζ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Ψυχογιός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Stephenie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Meyer, 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έπος του λυκόφωτος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Ψυχογιός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CC7E0005-C596-4A5C-BAFA-6C5CFA03A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4B60-FA93-4FED-9CDA-FB21908C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9980-F89D-4D94-AB06-0322033D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ΕΚΕΒΙ: πυλώνες της πολιτικής για το βιβλίο</a:t>
            </a:r>
            <a:br>
              <a:rPr lang="el-GR"/>
            </a:br>
            <a:r>
              <a:rPr lang="el-GR"/>
              <a:t>1994-2014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0B25-DEAF-416B-8063-F83F968F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998765"/>
          </a:xfrm>
        </p:spPr>
        <p:txBody>
          <a:bodyPr>
            <a:normAutofit/>
          </a:bodyPr>
          <a:lstStyle/>
          <a:p>
            <a:pPr lvl="1"/>
            <a:r>
              <a:rPr lang="el-GR" dirty="0"/>
              <a:t>Προώθηση της ανάγνωσης στο εσωτερικό</a:t>
            </a:r>
          </a:p>
          <a:p>
            <a:pPr lvl="1"/>
            <a:r>
              <a:rPr lang="el-GR" dirty="0"/>
              <a:t>Προβολή του ελληνικού βιβλίου και των ελληνικών γραμμάτων στο εξωτερικό</a:t>
            </a:r>
          </a:p>
          <a:p>
            <a:pPr lvl="1"/>
            <a:r>
              <a:rPr lang="el-GR" dirty="0"/>
              <a:t>Δράσεις για τους συντελεστές του βιβλίου (Παρατηρητήριο Βιβλίου, ΒΙΒΛΙΟΝΕΤ, εθνικά/ευρωπαϊκά προγράμματα)</a:t>
            </a:r>
          </a:p>
          <a:p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1DBD4-2F95-4EFA-9B18-572D47FBE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4161453"/>
            <a:ext cx="5370299" cy="19189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3C967-5692-4E94-80EE-1EE6006D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8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95603-D5F4-407B-B2D8-3B7FD017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sz="2000" dirty="0"/>
              <a:t>Καταστατικοί άξονες της πολιτικής του ΕΚΕΒΙ για το βιβλίο (με βάση τον ιδρυτικό του ν. 2273/1994)</a:t>
            </a:r>
            <a:br>
              <a:rPr lang="el-GR" sz="2000" dirty="0"/>
            </a:br>
            <a:endParaRPr lang="el-GR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B064-AD70-46C5-AB8A-9891E217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 lvl="0"/>
            <a:r>
              <a:rPr lang="el-GR" sz="1500" dirty="0">
                <a:solidFill>
                  <a:schemeClr val="tx1"/>
                </a:solidFill>
              </a:rPr>
              <a:t>Στατιστική αποτύπωση της αγοράς βιβλίου</a:t>
            </a:r>
          </a:p>
          <a:p>
            <a:pPr lvl="0"/>
            <a:r>
              <a:rPr lang="el-GR" sz="1500" dirty="0">
                <a:solidFill>
                  <a:schemeClr val="tx1"/>
                </a:solidFill>
              </a:rPr>
              <a:t>Ανάπτυξη ηλεκτρονικών δικτύων τεκμηρίωσης &amp; βιβλιογραφίας</a:t>
            </a:r>
          </a:p>
          <a:p>
            <a:pPr lvl="0"/>
            <a:r>
              <a:rPr lang="el-GR" sz="1500" dirty="0">
                <a:solidFill>
                  <a:schemeClr val="tx1"/>
                </a:solidFill>
              </a:rPr>
              <a:t>Προγράμματα κατάρτισης εκδοτών και βιβλιοπωλών </a:t>
            </a:r>
          </a:p>
          <a:p>
            <a:pPr lvl="0"/>
            <a:r>
              <a:rPr lang="el-GR" sz="1500" dirty="0">
                <a:solidFill>
                  <a:schemeClr val="tx1"/>
                </a:solidFill>
              </a:rPr>
              <a:t>Προώθηση του ελληνικού βιβλίου στο εξωτερικό</a:t>
            </a:r>
          </a:p>
          <a:p>
            <a:pPr lvl="0"/>
            <a:r>
              <a:rPr lang="el-GR" sz="1500" dirty="0">
                <a:solidFill>
                  <a:schemeClr val="tx1"/>
                </a:solidFill>
              </a:rPr>
              <a:t>Διαρθρωτικά μέτρα υποστήριξης της πρωτογενούς ελληνικής παραγωγής βιβλίων </a:t>
            </a:r>
          </a:p>
          <a:p>
            <a:pPr lvl="1"/>
            <a:r>
              <a:rPr lang="el-GR" sz="1500" dirty="0">
                <a:solidFill>
                  <a:schemeClr val="tx1"/>
                </a:solidFill>
              </a:rPr>
              <a:t>Έμφαση στη δημιουργία δίκαιης και ομοιογενούς πληροφόρησης και στα μέτρα διαρθρωτικής υποστήριξης -εκπαίδευση, κατάρτιση, νέες τεχνολογίες, εξαγωγές- </a:t>
            </a:r>
          </a:p>
          <a:p>
            <a:pPr lvl="1"/>
            <a:r>
              <a:rPr lang="el-GR" sz="1500" dirty="0">
                <a:solidFill>
                  <a:schemeClr val="tx1"/>
                </a:solidFill>
              </a:rPr>
              <a:t>Αναδιανεμητική στόχευση υπέρ των μικρών/ανεξάρτητων εκδοτών και βιβλιοπωλών</a:t>
            </a:r>
          </a:p>
          <a:p>
            <a:pPr lvl="1"/>
            <a:r>
              <a:rPr lang="el-GR" sz="1500" dirty="0">
                <a:solidFill>
                  <a:schemeClr val="tx1"/>
                </a:solidFill>
              </a:rPr>
              <a:t>Υπέρ του ποιοτικά «καλύτερου» βιβλίου</a:t>
            </a:r>
          </a:p>
          <a:p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E41C6-AF9E-4F21-B097-8E63815B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DDC21-BC15-4C28-8DEF-4AFEDC2A7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663" y="2708014"/>
            <a:ext cx="1428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5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20B03-F86D-417C-8998-3189EA71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Η βιβλιαγορά τη δεκαετία του 2000</a:t>
            </a:r>
            <a:b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E93-8620-4562-96A3-D325071C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pPr lvl="0"/>
            <a:r>
              <a:rPr lang="el-GR" sz="1600" dirty="0"/>
              <a:t>Πανελλήνια επέκταση των αλυσίδων βιβλιοπωλείων</a:t>
            </a:r>
          </a:p>
          <a:p>
            <a:pPr lvl="1"/>
            <a:r>
              <a:rPr lang="el-GR" sz="1400" dirty="0"/>
              <a:t>Ελευθερουδάκης, Παπασωτηρίου, Ιανός, Πρωτοπορία</a:t>
            </a:r>
          </a:p>
          <a:p>
            <a:pPr lvl="0"/>
            <a:r>
              <a:rPr lang="el-GR" sz="1600" dirty="0"/>
              <a:t>Ξένες επενδύσεις</a:t>
            </a:r>
          </a:p>
          <a:p>
            <a:pPr lvl="1"/>
            <a:r>
              <a:rPr lang="el-GR" sz="1400" dirty="0"/>
              <a:t> </a:t>
            </a:r>
            <a:r>
              <a:rPr lang="en-US" sz="1400" dirty="0" err="1"/>
              <a:t>Fnac</a:t>
            </a:r>
            <a:r>
              <a:rPr lang="el-GR" sz="1400" dirty="0"/>
              <a:t> </a:t>
            </a:r>
            <a:r>
              <a:rPr lang="en-US" sz="1400" dirty="0"/>
              <a:t> (</a:t>
            </a:r>
            <a:r>
              <a:rPr lang="el-GR" sz="1400" dirty="0"/>
              <a:t>2005</a:t>
            </a:r>
            <a:r>
              <a:rPr lang="en-US" sz="1400" dirty="0"/>
              <a:t>-2010, </a:t>
            </a:r>
            <a:r>
              <a:rPr lang="el-GR" sz="1400" dirty="0"/>
              <a:t>σε </a:t>
            </a:r>
            <a:r>
              <a:rPr lang="el-GR" sz="1400" dirty="0" err="1"/>
              <a:t>joint</a:t>
            </a:r>
            <a:r>
              <a:rPr lang="el-GR" sz="1400" dirty="0"/>
              <a:t> </a:t>
            </a:r>
            <a:r>
              <a:rPr lang="el-GR" sz="1400" dirty="0" err="1"/>
              <a:t>venture</a:t>
            </a:r>
            <a:r>
              <a:rPr lang="el-GR" sz="1400" dirty="0"/>
              <a:t> με τον Όμιλο Μαρινόπουλου</a:t>
            </a:r>
            <a:r>
              <a:rPr lang="en-US" sz="1400" dirty="0"/>
              <a:t>)</a:t>
            </a:r>
            <a:endParaRPr lang="el-GR" sz="1400" dirty="0"/>
          </a:p>
          <a:p>
            <a:pPr lvl="0"/>
            <a:r>
              <a:rPr lang="el-GR" sz="1600" dirty="0"/>
              <a:t>Δημιουργία πολυκαταστημάτων πολιτιστικών προϊόντων</a:t>
            </a:r>
          </a:p>
          <a:p>
            <a:pPr lvl="1"/>
            <a:r>
              <a:rPr lang="en-US" sz="1400" dirty="0" err="1"/>
              <a:t>Fnac</a:t>
            </a:r>
            <a:r>
              <a:rPr lang="el-GR" sz="1400" dirty="0"/>
              <a:t>, </a:t>
            </a:r>
            <a:r>
              <a:rPr lang="en-US" sz="1400" dirty="0"/>
              <a:t>Metropolis</a:t>
            </a:r>
            <a:r>
              <a:rPr lang="el-GR" sz="1400" dirty="0"/>
              <a:t>, </a:t>
            </a:r>
            <a:r>
              <a:rPr lang="en-US" sz="1400" dirty="0"/>
              <a:t>Public</a:t>
            </a:r>
            <a:endParaRPr lang="el-GR" sz="1400" dirty="0"/>
          </a:p>
          <a:p>
            <a:pPr lvl="0"/>
            <a:r>
              <a:rPr lang="el-GR" sz="1600" dirty="0"/>
              <a:t>Συνεχής αύξηση νέων τίτλων, μεταξύ 2000-2008 (από 6.537 το 2000, 10.680 το 2008) και υποχώρηση στη συνέχεια (9.273 το 2010)</a:t>
            </a:r>
          </a:p>
          <a:p>
            <a:pPr lvl="0"/>
            <a:r>
              <a:rPr lang="el-GR" sz="1600" dirty="0"/>
              <a:t>Συνολική αύξηση 42% των νέων τίτλων, μεταξύ 2000-2010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EAEFB-5A05-444F-83F7-F723CED3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20B03-F86D-417C-8998-3189EA71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Η βιβλιαγορά τη δεκαετία του 2000</a:t>
            </a:r>
            <a:b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E93-8620-4562-96A3-D325071C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pPr lvl="0"/>
            <a:r>
              <a:rPr lang="el-GR" sz="1600" dirty="0"/>
              <a:t>Είσοδος ομίλων ΜΜΕ στο βιβλίο</a:t>
            </a:r>
          </a:p>
          <a:p>
            <a:pPr lvl="1"/>
            <a:r>
              <a:rPr lang="el-GR" sz="1400" dirty="0"/>
              <a:t>ΔΟΛ/Παπασωτηρίου &amp; Ελληνικά Γράμματα, </a:t>
            </a:r>
            <a:r>
              <a:rPr lang="en-US" sz="1400" dirty="0"/>
              <a:t>O </a:t>
            </a:r>
            <a:r>
              <a:rPr lang="el-GR" sz="1400" dirty="0"/>
              <a:t>Κόσμος του Επενδυτή &amp; </a:t>
            </a:r>
            <a:r>
              <a:rPr lang="en-US" sz="1400" dirty="0"/>
              <a:t>Alter</a:t>
            </a:r>
            <a:r>
              <a:rPr lang="el-GR" sz="1400" dirty="0"/>
              <a:t>/</a:t>
            </a:r>
            <a:r>
              <a:rPr lang="en-US" sz="1400" dirty="0"/>
              <a:t>Modern Times</a:t>
            </a:r>
            <a:r>
              <a:rPr lang="el-GR" sz="1400" dirty="0"/>
              <a:t>, </a:t>
            </a:r>
            <a:r>
              <a:rPr lang="en-US" sz="1400" dirty="0" err="1"/>
              <a:t>Imako</a:t>
            </a:r>
            <a:r>
              <a:rPr lang="el-GR" sz="1400" dirty="0"/>
              <a:t>/</a:t>
            </a:r>
            <a:r>
              <a:rPr lang="en-US" sz="1400" dirty="0" err="1"/>
              <a:t>Interbooks</a:t>
            </a:r>
            <a:r>
              <a:rPr lang="el-GR" sz="1400" dirty="0"/>
              <a:t>, </a:t>
            </a:r>
            <a:r>
              <a:rPr lang="en-US" sz="1400" dirty="0"/>
              <a:t>Skai </a:t>
            </a:r>
            <a:r>
              <a:rPr lang="el-GR" sz="1400" dirty="0"/>
              <a:t>Βιβλίο, </a:t>
            </a:r>
            <a:r>
              <a:rPr lang="en-US" sz="1400" dirty="0"/>
              <a:t>National Geographic</a:t>
            </a:r>
            <a:r>
              <a:rPr lang="el-GR" sz="1400" dirty="0"/>
              <a:t>, </a:t>
            </a:r>
            <a:r>
              <a:rPr lang="en-US" sz="1400" dirty="0" err="1"/>
              <a:t>DeAgostini</a:t>
            </a:r>
            <a:r>
              <a:rPr lang="en-US" sz="1400" dirty="0"/>
              <a:t> Hellas</a:t>
            </a:r>
            <a:r>
              <a:rPr lang="el-GR" sz="1400" dirty="0"/>
              <a:t>, κ.ά. </a:t>
            </a:r>
          </a:p>
          <a:p>
            <a:pPr lvl="0"/>
            <a:r>
              <a:rPr lang="el-GR" sz="1600" dirty="0"/>
              <a:t>Οικονομικό περιβάλλον</a:t>
            </a:r>
          </a:p>
          <a:p>
            <a:pPr lvl="1"/>
            <a:r>
              <a:rPr lang="el-GR" sz="1400" dirty="0"/>
              <a:t>Κρίση του Χρηματιστηρίου μεταξύ 1999-2003</a:t>
            </a:r>
          </a:p>
          <a:p>
            <a:pPr lvl="1"/>
            <a:r>
              <a:rPr lang="el-GR" sz="1400" dirty="0"/>
              <a:t>Ασύμμετρη αύξηση των τιμών με την ένταξη στο ευρώ το 2002</a:t>
            </a:r>
          </a:p>
          <a:p>
            <a:pPr lvl="1"/>
            <a:r>
              <a:rPr lang="el-GR" sz="1400" dirty="0"/>
              <a:t>Πιστωτική επέκταση με αύξηση του ιδιωτικού δανεισμού</a:t>
            </a:r>
          </a:p>
          <a:p>
            <a:pPr lvl="1"/>
            <a:r>
              <a:rPr lang="el-GR" sz="1400" dirty="0"/>
              <a:t>Αύξηση δημόσιου χρέους</a:t>
            </a:r>
          </a:p>
          <a:p>
            <a:pPr lvl="0"/>
            <a:r>
              <a:rPr lang="el-GR" sz="1600" dirty="0"/>
              <a:t>Υποχώρηση της θέσης του βιβλίου στο σύνολο των καταναλωτικών δαπανών</a:t>
            </a:r>
          </a:p>
          <a:p>
            <a:pPr lvl="1"/>
            <a:r>
              <a:rPr lang="el-GR" sz="1400" dirty="0"/>
              <a:t>0,66% του συνόλου το 1994</a:t>
            </a:r>
          </a:p>
          <a:p>
            <a:pPr lvl="1"/>
            <a:r>
              <a:rPr lang="el-GR" sz="1400" dirty="0"/>
              <a:t>0,71% του συνόλου το 1999</a:t>
            </a:r>
          </a:p>
          <a:p>
            <a:pPr lvl="1"/>
            <a:r>
              <a:rPr lang="el-GR" sz="1400" dirty="0"/>
              <a:t>0,66% του συνόλου το 2004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EAEFB-5A05-444F-83F7-F723CED3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2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Πλήκτρα παλιάς ταμειακής μηχανής">
            <a:extLst>
              <a:ext uri="{FF2B5EF4-FFF2-40B4-BE49-F238E27FC236}">
                <a16:creationId xmlns:a16="http://schemas.microsoft.com/office/drawing/2014/main" id="{BF94094E-0AA8-A302-B76C-989105E64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9655" b="57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F179E-A885-4E86-AFFE-2675DDF7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el-GR" sz="3300">
                <a:solidFill>
                  <a:schemeClr val="tx1"/>
                </a:solidFill>
              </a:rPr>
              <a:t>Έλλειμμα υλοποίησης πολιτικής και επιπτώσεις της δημοσιονομικής κρίσης στο ΕΚΕΒΙ</a:t>
            </a:r>
            <a:br>
              <a:rPr lang="el-GR" sz="3300">
                <a:solidFill>
                  <a:schemeClr val="tx1"/>
                </a:solidFill>
              </a:rPr>
            </a:br>
            <a:r>
              <a:rPr lang="el-GR" sz="3300">
                <a:solidFill>
                  <a:schemeClr val="tx1"/>
                </a:solidFill>
              </a:rPr>
              <a:t>(2010-2014)</a:t>
            </a:r>
            <a:br>
              <a:rPr lang="el-GR" sz="3300">
                <a:solidFill>
                  <a:schemeClr val="tx1"/>
                </a:solidFill>
              </a:rPr>
            </a:br>
            <a:endParaRPr lang="el-GR" sz="33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6FD3-B29B-43D9-8A90-D5DBAD64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Έως την εμφάνιση της ελληνικής δημοσιονομικής κρίσης το 2009-2010, το ΕΚΕΒΙ δεν κατάφερε να αποκτήσει: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Εσωτερικό κανονισμό (οργανόγραμμα &amp; προδιαγραφές προσόντων εργασίας)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Κανονικές θέσεις εργασίας (μόνον το 7% των 30-35 εργαζομένων είχαν σύμβαση αορίστου χρόνου, οι υπόλοιποι «άτυπες» συμβάσεις έργου)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Ουσιαστική (και όχι τυπική) συμμετοχή των εκπροσώπων των κλάδων του βιβλίου στη διοίκηση και τον προγραμματισμό του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Οριζόντιο λόγο για όλα τα θέματα του βιβλίου (λ.χ. για θέματα των Υπ. Οικονομίας &amp; Οικονομικών/Ενιαία Τιμή Βιβλίου, ΦΠΑ ή του Υπ. Παιδείας/πανεπιστημιακά συγγράμματα, βιβλιοθήκες)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13906-0B38-4308-A4B1-5357ED95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3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95F47-24FB-42C9-951A-E2B45A73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sz="3300" dirty="0"/>
              <a:t>Μετά την εκδήλωση της κρίσης χρέους (2009-2018), το ΕΚΕΒΙ: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D1AB-E9B8-4045-B9A9-69996EA5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 lvl="0"/>
            <a:r>
              <a:rPr lang="el-GR" sz="1600" dirty="0">
                <a:solidFill>
                  <a:schemeClr val="tx1"/>
                </a:solidFill>
              </a:rPr>
              <a:t>Είδε τον προϋπολογισμό του να μειώνεται (διατηρώντας, ωστόσο, τριμερή χρηματοδότηση από το δημόσιο -τακτικός προϋπολογισμός, ΠΔΕ, ΟΠΑΠ- και μετατοπίζοντας το βάρος στην κοινοτική χρηματοδότηση /ΕΣΠΑ και στην αυτοχρηματοδότηση μέσω σεμιναρίων δημιουργικής γραφής, κλπ.)  </a:t>
            </a:r>
          </a:p>
          <a:p>
            <a:pPr lvl="0"/>
            <a:r>
              <a:rPr lang="el-GR" sz="1600" dirty="0">
                <a:solidFill>
                  <a:schemeClr val="tx1"/>
                </a:solidFill>
              </a:rPr>
              <a:t>Υποχρεώθηκε να δημοσιοποιεί τις δαπάνες του στη «Διαύγεια»</a:t>
            </a:r>
          </a:p>
          <a:p>
            <a:pPr lvl="0"/>
            <a:r>
              <a:rPr lang="el-GR" sz="1600" dirty="0">
                <a:solidFill>
                  <a:schemeClr val="tx1"/>
                </a:solidFill>
              </a:rPr>
              <a:t>Εντάχθηκε στο ενιαίο μισθολόγιο</a:t>
            </a:r>
          </a:p>
          <a:p>
            <a:pPr lvl="0"/>
            <a:r>
              <a:rPr lang="el-GR" sz="1600" dirty="0">
                <a:solidFill>
                  <a:schemeClr val="tx1"/>
                </a:solidFill>
              </a:rPr>
              <a:t>Θεωρήθηκε ΔΕΚΟ &amp; υπάχθηκε στους φορείς γενικής κυβέρνησης (</a:t>
            </a:r>
            <a:r>
              <a:rPr lang="en-US" sz="1600" dirty="0">
                <a:solidFill>
                  <a:schemeClr val="tx1"/>
                </a:solidFill>
              </a:rPr>
              <a:t>vs</a:t>
            </a:r>
            <a:r>
              <a:rPr lang="el-GR" sz="1600" dirty="0">
                <a:solidFill>
                  <a:schemeClr val="tx1"/>
                </a:solidFill>
              </a:rPr>
              <a:t>. φορείς κεντρικής κυβέρνησης)</a:t>
            </a:r>
          </a:p>
          <a:p>
            <a:pPr lvl="0"/>
            <a:r>
              <a:rPr lang="el-GR" sz="1600" dirty="0">
                <a:solidFill>
                  <a:schemeClr val="tx1"/>
                </a:solidFill>
              </a:rPr>
              <a:t>Η χρηματοδότησή του σταμάτησε το 2013</a:t>
            </a:r>
          </a:p>
          <a:p>
            <a:pPr lvl="0"/>
            <a:r>
              <a:rPr lang="el-GR" sz="1600" dirty="0">
                <a:solidFill>
                  <a:schemeClr val="tx1"/>
                </a:solidFill>
              </a:rPr>
              <a:t>Καταργήθηκε με νόμο τον Μάρτιο του 2014 (ν. 4250/14). Όλοι οι εργαζόμενοί του απολύθηκαν∙ οι αρμοδιότητές του, χωρίς τους εργαζόμενους, μεταβιβάστηκαν στο Ελληνικό Ίδρυμα Πολιτισμού (ΕΙΠ)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62EBD-FE68-41CF-86AE-A2B8C438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81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1698</Words>
  <Application>Microsoft Office PowerPoint</Application>
  <PresentationFormat>Ευρεία οθόνη</PresentationFormat>
  <Paragraphs>190</Paragraphs>
  <Slides>27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Aharoni</vt:lpstr>
      <vt:lpstr>Calibri</vt:lpstr>
      <vt:lpstr>Corbel</vt:lpstr>
      <vt:lpstr>Wingdings 2</vt:lpstr>
      <vt:lpstr>Frame</vt:lpstr>
      <vt:lpstr>Νεώτερη και Σύγχρονη Ιστορία του Βιβλίου</vt:lpstr>
      <vt:lpstr>Τι οφείλει να περιλαμβάνει μια δημόσια πολιτική για την ανάγνωση; </vt:lpstr>
      <vt:lpstr>Best sellers GR 2000-2020</vt:lpstr>
      <vt:lpstr>ΕΚΕΒΙ: πυλώνες της πολιτικής για το βιβλίο 1994-2014</vt:lpstr>
      <vt:lpstr>Καταστατικοί άξονες της πολιτικής του ΕΚΕΒΙ για το βιβλίο (με βάση τον ιδρυτικό του ν. 2273/1994) </vt:lpstr>
      <vt:lpstr>Η βιβλιαγορά τη δεκαετία του 2000 </vt:lpstr>
      <vt:lpstr>Η βιβλιαγορά τη δεκαετία του 2000 </vt:lpstr>
      <vt:lpstr>Έλλειμμα υλοποίησης πολιτικής και επιπτώσεις της δημοσιονομικής κρίσης στο ΕΚΕΒΙ (2010-2014) </vt:lpstr>
      <vt:lpstr>Μετά την εκδήλωση της κρίσης χρέους (2009-2018), το ΕΚΕΒΙ:</vt:lpstr>
      <vt:lpstr>Η «επανάσταση» του ψηφιακού βιβλίου στην Ελλάδα</vt:lpstr>
      <vt:lpstr>Amazon 1.</vt:lpstr>
      <vt:lpstr>Amazon 2.</vt:lpstr>
      <vt:lpstr>Amazon 3.</vt:lpstr>
      <vt:lpstr>Amazon 4.</vt:lpstr>
      <vt:lpstr>Παρουσίαση του PowerPoint</vt:lpstr>
      <vt:lpstr>Googles Book Library Project</vt:lpstr>
      <vt:lpstr>Googles Book Library Project</vt:lpstr>
      <vt:lpstr>Ευρωπαϊκή Ένωση</vt:lpstr>
      <vt:lpstr>Artificial Intelligence (AI)</vt:lpstr>
      <vt:lpstr>Artificial Intelligence (AI)</vt:lpstr>
      <vt:lpstr>Αλλαγές σε εκδοτική βιομηχανία από Τεχνητή Νοημοσύνη (AI)</vt:lpstr>
      <vt:lpstr>Παρουσίαση του PowerPoint</vt:lpstr>
      <vt:lpstr>Πέρα από το βιβλίο…</vt:lpstr>
      <vt:lpstr>Παρουσίαση του PowerPoint</vt:lpstr>
      <vt:lpstr>Πέρα από το βιβλίο…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Νεώτερη και Σύγχρονη Ιστορία του Βιβλίου</dc:title>
  <dc:creator>ankaraka@o365.uoa.gr</dc:creator>
  <cp:lastModifiedBy>Anna Karakatsouli</cp:lastModifiedBy>
  <cp:revision>4</cp:revision>
  <dcterms:created xsi:type="dcterms:W3CDTF">2020-12-22T16:28:31Z</dcterms:created>
  <dcterms:modified xsi:type="dcterms:W3CDTF">2023-11-28T15:21:32Z</dcterms:modified>
</cp:coreProperties>
</file>