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2" r:id="rId2"/>
    <p:sldId id="366" r:id="rId3"/>
    <p:sldId id="367" r:id="rId4"/>
    <p:sldId id="324" r:id="rId5"/>
    <p:sldId id="365" r:id="rId6"/>
    <p:sldId id="369" r:id="rId7"/>
    <p:sldId id="368" r:id="rId8"/>
    <p:sldId id="371" r:id="rId9"/>
    <p:sldId id="370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F7E"/>
    <a:srgbClr val="CC023B"/>
    <a:srgbClr val="B4CB4D"/>
    <a:srgbClr val="BE002D"/>
    <a:srgbClr val="C1D260"/>
    <a:srgbClr val="A0B051"/>
    <a:srgbClr val="3B4C6A"/>
    <a:srgbClr val="002369"/>
    <a:srgbClr val="001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6658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1770" y="150"/>
      </p:cViewPr>
      <p:guideLst>
        <p:guide orient="horz" pos="2205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12E3-6E8D-B74B-A314-4616D5A79846}" type="datetimeFigureOut">
              <a:rPr lang="de-DE" smtClean="0"/>
              <a:pPr/>
              <a:t>12.12.2023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7FC96-1CB5-7641-9934-75B343D8395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392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85981-0A6E-DC4F-9DC9-F24078E0FA09}" type="datetimeFigureOut">
              <a:rPr lang="de-DE" smtClean="0"/>
              <a:pPr/>
              <a:t>12.12.2023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ABD4E-16D0-5348-910F-B34FEBD0AA0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047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ections Title and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C5F7E"/>
                </a:solidFill>
              </a:defRPr>
            </a:lvl1pPr>
          </a:lstStyle>
          <a:p>
            <a:r>
              <a:rPr lang="en-AU" noProof="0" dirty="0"/>
              <a:t>MASTERTITELFORMAT BEARBEITEN</a:t>
            </a:r>
          </a:p>
        </p:txBody>
      </p:sp>
      <p:sp>
        <p:nvSpPr>
          <p:cNvPr id="5" name="Rechteck 10"/>
          <p:cNvSpPr/>
          <p:nvPr userDrawn="1"/>
        </p:nvSpPr>
        <p:spPr>
          <a:xfrm flipV="1">
            <a:off x="736600" y="3674746"/>
            <a:ext cx="768708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0B0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Master-</a:t>
            </a:r>
            <a:r>
              <a:rPr lang="en-AU" noProof="0" dirty="0" err="1"/>
              <a:t>Untertitelformat</a:t>
            </a:r>
            <a:r>
              <a:rPr lang="en-AU" noProof="0" dirty="0"/>
              <a:t> </a:t>
            </a:r>
            <a:r>
              <a:rPr lang="en-AU" noProof="0" dirty="0" err="1"/>
              <a:t>bearbeiten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28676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Title Main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 with li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7138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and Text withou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Title Main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just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 marL="9144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 marL="13716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 marL="18288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7748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/Example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 algn="just"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Activity/Example number: Title of  Activity/Example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714505"/>
            <a:ext cx="8229600" cy="4357684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 with li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284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010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5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5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3922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1438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751438"/>
            <a:ext cx="5111750" cy="537472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018923"/>
            <a:ext cx="3008313" cy="41072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9481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52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4355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CSE_fond.jpg"/>
          <p:cNvPicPr>
            <a:picLocks noChangeAspect="1"/>
          </p:cNvPicPr>
          <p:nvPr userDrawn="1"/>
        </p:nvPicPr>
        <p:blipFill rotWithShape="1">
          <a:blip r:embed="rId10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b="10531"/>
          <a:stretch/>
        </p:blipFill>
        <p:spPr>
          <a:xfrm>
            <a:off x="-1" y="1417638"/>
            <a:ext cx="5140767" cy="544036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87771" y="6087873"/>
            <a:ext cx="1227604" cy="63360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454466" y="6675756"/>
            <a:ext cx="5040000" cy="45719"/>
          </a:xfrm>
          <a:prstGeom prst="rect">
            <a:avLst/>
          </a:prstGeom>
          <a:solidFill>
            <a:srgbClr val="B4CB4D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5526000" y="6675756"/>
            <a:ext cx="190800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6" y="6100572"/>
            <a:ext cx="1329884" cy="5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8104785" y="55317"/>
            <a:ext cx="58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24" name="Marcador de pie de página 23"/>
          <p:cNvSpPr>
            <a:spLocks noGrp="1"/>
          </p:cNvSpPr>
          <p:nvPr>
            <p:ph type="ftr" sz="quarter" idx="3"/>
          </p:nvPr>
        </p:nvSpPr>
        <p:spPr>
          <a:xfrm>
            <a:off x="5772150" y="55318"/>
            <a:ext cx="2647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s-ES" dirty="0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pic>
        <p:nvPicPr>
          <p:cNvPr id="29" name="Bild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0" y="6374367"/>
            <a:ext cx="1807900" cy="193903"/>
          </a:xfrm>
          <a:prstGeom prst="rect">
            <a:avLst/>
          </a:prstGeom>
        </p:spPr>
      </p:pic>
      <p:pic>
        <p:nvPicPr>
          <p:cNvPr id="12" name="Bild 5" descr="eu_flag_co_funded_pos_[rgb]_lef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6" y="6400800"/>
            <a:ext cx="781909" cy="18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5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61" r:id="rId4"/>
    <p:sldLayoutId id="2147483652" r:id="rId5"/>
    <p:sldLayoutId id="2147483653" r:id="rId6"/>
    <p:sldLayoutId id="2147483656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4C5F7E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E002D"/>
        </a:buClr>
        <a:buFont typeface="Arial"/>
        <a:buChar char="•"/>
        <a:defRPr sz="2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4CB4D"/>
        </a:buClr>
        <a:buFont typeface="Arial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1470"/>
        </a:buClr>
        <a:buFont typeface="Arial"/>
        <a:buChar char="•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457200" rtl="0" eaLnBrk="1" latinLnBrk="0" hangingPunct="1">
        <a:spcBef>
          <a:spcPct val="20000"/>
        </a:spcBef>
        <a:buSzPct val="75000"/>
        <a:buFont typeface="Wingdings" charset="2"/>
        <a:buChar char="§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457200" rtl="0" eaLnBrk="1" latinLnBrk="0" hangingPunct="1">
        <a:spcBef>
          <a:spcPct val="20000"/>
        </a:spcBef>
        <a:buSzPct val="80000"/>
        <a:buFont typeface="Lucida Grande"/>
        <a:buChar char="-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5123" y="276664"/>
            <a:ext cx="7772400" cy="2278968"/>
          </a:xfrm>
        </p:spPr>
        <p:txBody>
          <a:bodyPr>
            <a:normAutofit fontScale="90000"/>
          </a:bodyPr>
          <a:lstStyle/>
          <a:p>
            <a:r>
              <a:rPr lang="el-GR" sz="2800" dirty="0"/>
              <a:t>Πρακτικές </a:t>
            </a:r>
            <a:r>
              <a:rPr lang="en-US" sz="2800" dirty="0"/>
              <a:t>‘</a:t>
            </a:r>
            <a:r>
              <a:rPr lang="el-GR" sz="2800" dirty="0"/>
              <a:t>δίκαιης</a:t>
            </a:r>
            <a:r>
              <a:rPr lang="en-US" sz="2800" dirty="0"/>
              <a:t>’</a:t>
            </a:r>
            <a:r>
              <a:rPr lang="el-GR" sz="2800" dirty="0"/>
              <a:t> αξιολόγησης </a:t>
            </a:r>
            <a:r>
              <a:rPr lang="en-US" sz="2800" dirty="0"/>
              <a:t>(fair assessment) </a:t>
            </a:r>
            <a:br>
              <a:rPr lang="en-US" sz="2800" dirty="0"/>
            </a:br>
            <a:br>
              <a:rPr lang="el-GR" sz="2800" dirty="0"/>
            </a:br>
            <a:r>
              <a:rPr lang="en-US" sz="2800" dirty="0">
                <a:solidFill>
                  <a:srgbClr val="7030A0"/>
                </a:solidFill>
              </a:rPr>
              <a:t>Equality </a:t>
            </a:r>
            <a:r>
              <a:rPr lang="en-US" sz="2800" b="0" i="1" dirty="0">
                <a:solidFill>
                  <a:srgbClr val="7030A0"/>
                </a:solidFill>
              </a:rPr>
              <a:t>(</a:t>
            </a:r>
            <a:r>
              <a:rPr lang="el-GR" sz="2800" b="0" i="1" dirty="0">
                <a:solidFill>
                  <a:srgbClr val="7030A0"/>
                </a:solidFill>
              </a:rPr>
              <a:t>ίδιας/ίσης αξιολόγησης)</a:t>
            </a:r>
            <a:r>
              <a:rPr lang="en-US" sz="2800" b="0" i="1" dirty="0">
                <a:solidFill>
                  <a:srgbClr val="7030A0"/>
                </a:solidFill>
              </a:rPr>
              <a:t> </a:t>
            </a:r>
            <a:br>
              <a:rPr lang="el-GR" sz="2800" dirty="0">
                <a:solidFill>
                  <a:srgbClr val="7030A0"/>
                </a:solidFill>
              </a:rPr>
            </a:br>
            <a:r>
              <a:rPr lang="en-US" sz="2800" dirty="0" err="1">
                <a:solidFill>
                  <a:srgbClr val="7030A0"/>
                </a:solidFill>
              </a:rPr>
              <a:t>vs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br>
              <a:rPr lang="el-GR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00B050"/>
                </a:solidFill>
              </a:rPr>
              <a:t>equity (fairness)</a:t>
            </a:r>
            <a:r>
              <a:rPr lang="el-GR" sz="2800" dirty="0">
                <a:solidFill>
                  <a:srgbClr val="00B050"/>
                </a:solidFill>
              </a:rPr>
              <a:t> (δίκαιης αξιολόγησης)</a:t>
            </a:r>
            <a:br>
              <a:rPr lang="el-GR" sz="2800" dirty="0">
                <a:solidFill>
                  <a:srgbClr val="00B050"/>
                </a:solidFill>
              </a:rPr>
            </a:br>
            <a:r>
              <a:rPr lang="el-GR" sz="2800" dirty="0">
                <a:solidFill>
                  <a:schemeClr val="tx1"/>
                </a:solidFill>
              </a:rPr>
              <a:t>όλων των μαθητών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Everybody is a Genius? - The Windmills of My M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3" y="3329354"/>
            <a:ext cx="4865077" cy="318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5474676" y="4320074"/>
            <a:ext cx="3165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Everybody's a Genius but If You Judge a Fish By Its Ability to Climb a Tree, It Will Live Its Whole Life Believing It Is Stupid</a:t>
            </a: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33753" y="2790091"/>
            <a:ext cx="2977662" cy="471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BE002D"/>
              </a:buClr>
              <a:buFont typeface="Arial"/>
              <a:buNone/>
              <a:defRPr sz="2400" b="1" kern="1200">
                <a:solidFill>
                  <a:srgbClr val="A0B05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B4CB4D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0147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SzPct val="80000"/>
              <a:buFont typeface="Lucida Grande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</a:rPr>
              <a:t>The teacher says…</a:t>
            </a:r>
            <a:endParaRPr lang="el-GR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1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Equality…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us think about runners sprinting around a track…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2</a:t>
            </a:fld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3996022" y="3097911"/>
            <a:ext cx="469077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concept of </a:t>
            </a:r>
            <a:r>
              <a:rPr lang="en-US" b="1" dirty="0"/>
              <a:t>equality</a:t>
            </a:r>
            <a:r>
              <a:rPr lang="en-US" dirty="0"/>
              <a:t> would have us treat all the runners in exactly the same way, ensuring that they all start at the same place on the track.</a:t>
            </a:r>
          </a:p>
          <a:p>
            <a:endParaRPr lang="en-US" dirty="0"/>
          </a:p>
          <a:p>
            <a:r>
              <a:rPr lang="en-US" dirty="0"/>
              <a:t>On the surface this seems fair…</a:t>
            </a:r>
          </a:p>
        </p:txBody>
      </p:sp>
      <p:pic>
        <p:nvPicPr>
          <p:cNvPr id="8" name="Picture 7" descr="http://sgba-resource.ca/res/05mod/women-star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11" y="2726531"/>
            <a:ext cx="3175000" cy="227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24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01" y="736718"/>
            <a:ext cx="8229600" cy="6477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Equity…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us think about runners sprinting around a track…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3</a:t>
            </a:fld>
            <a:endParaRPr lang="es-ES_tradnl" dirty="0"/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5315920" y="55319"/>
            <a:ext cx="3104182" cy="365124"/>
          </a:xfrm>
        </p:spPr>
        <p:txBody>
          <a:bodyPr/>
          <a:lstStyle/>
          <a:p>
            <a:r>
              <a:rPr lang="es-ES" dirty="0">
                <a:solidFill>
                  <a:srgbClr val="CC023B"/>
                </a:solidFill>
              </a:rPr>
              <a:t>FAIRER ASSESSMENT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6022" y="2788120"/>
            <a:ext cx="469077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we know that </a:t>
            </a:r>
            <a:r>
              <a:rPr lang="en-US" b="1" dirty="0"/>
              <a:t>runners in the inside lane have an advantage</a:t>
            </a:r>
            <a:r>
              <a:rPr lang="en-US" dirty="0"/>
              <a:t>… As a result equality doesn’t result in fairness…</a:t>
            </a:r>
          </a:p>
          <a:p>
            <a:endParaRPr lang="en-US" dirty="0"/>
          </a:p>
          <a:p>
            <a:r>
              <a:rPr lang="en-US" dirty="0"/>
              <a:t>The concept of</a:t>
            </a:r>
            <a:r>
              <a:rPr lang="en-US" b="1" dirty="0">
                <a:solidFill>
                  <a:srgbClr val="00B050"/>
                </a:solidFill>
              </a:rPr>
              <a:t> equity </a:t>
            </a:r>
            <a:r>
              <a:rPr lang="en-US" dirty="0"/>
              <a:t>would lead us to stagger the starting positions of the runners in order to offset the disadvantages facing those in the outer lanes.</a:t>
            </a:r>
          </a:p>
          <a:p>
            <a:endParaRPr lang="en-US" dirty="0"/>
          </a:p>
          <a:p>
            <a:r>
              <a:rPr lang="en-US" b="1" dirty="0"/>
              <a:t>In this case a different treatment is fairer…</a:t>
            </a:r>
          </a:p>
        </p:txBody>
      </p:sp>
      <p:sp>
        <p:nvSpPr>
          <p:cNvPr id="10" name="AutoShape 4" descr="ΣΧΟΛΗ ΚΡΙΤΩΝ ΣΤΙΒΟΥ"/>
          <p:cNvSpPr>
            <a:spLocks noChangeAspect="1" noChangeArrowheads="1"/>
          </p:cNvSpPr>
          <p:nvPr/>
        </p:nvSpPr>
        <p:spPr bwMode="auto">
          <a:xfrm>
            <a:off x="155575" y="-868363"/>
            <a:ext cx="25431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3181056"/>
            <a:ext cx="35623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0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99" y="176795"/>
            <a:ext cx="7896232" cy="647794"/>
          </a:xfrm>
        </p:spPr>
        <p:txBody>
          <a:bodyPr>
            <a:normAutofit fontScale="90000"/>
          </a:bodyPr>
          <a:lstStyle/>
          <a:p>
            <a:pPr algn="ctr"/>
            <a:r>
              <a:rPr lang="el-GR" b="0" dirty="0"/>
              <a:t>«ίση» </a:t>
            </a:r>
            <a:r>
              <a:rPr lang="en-US" b="0" dirty="0"/>
              <a:t> (equality) </a:t>
            </a:r>
            <a:r>
              <a:rPr lang="en-US" b="0" dirty="0" err="1"/>
              <a:t>vs</a:t>
            </a:r>
            <a:r>
              <a:rPr lang="en-US" b="0" dirty="0"/>
              <a:t> </a:t>
            </a:r>
            <a:r>
              <a:rPr lang="el-GR" b="0" dirty="0"/>
              <a:t>«δίκαιη» </a:t>
            </a:r>
            <a:r>
              <a:rPr lang="en-US" b="0" dirty="0"/>
              <a:t>(equity)</a:t>
            </a:r>
            <a:br>
              <a:rPr lang="el-GR" b="0" dirty="0"/>
            </a:br>
            <a:r>
              <a:rPr lang="en-US" b="0" dirty="0"/>
              <a:t> </a:t>
            </a:r>
            <a:r>
              <a:rPr lang="el-GR" b="0" dirty="0"/>
              <a:t>αξιολόγηση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4</a:t>
            </a:fld>
            <a:endParaRPr lang="es-ES_tradnl" dirty="0"/>
          </a:p>
        </p:txBody>
      </p:sp>
      <p:sp>
        <p:nvSpPr>
          <p:cNvPr id="12" name="TextBox 11"/>
          <p:cNvSpPr txBox="1"/>
          <p:nvPr/>
        </p:nvSpPr>
        <p:spPr>
          <a:xfrm>
            <a:off x="2931723" y="3769916"/>
            <a:ext cx="3223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Τι δείχνει η εικόνα;</a:t>
            </a:r>
            <a:br>
              <a:rPr lang="el-GR" dirty="0"/>
            </a:br>
            <a:endParaRPr lang="el-GR" dirty="0"/>
          </a:p>
          <a:p>
            <a:r>
              <a:rPr lang="el-GR" dirty="0"/>
              <a:t> Πιστεύετε ότι αυτό είναι δίκαιο; </a:t>
            </a:r>
          </a:p>
          <a:p>
            <a:r>
              <a:rPr lang="el-GR" dirty="0"/>
              <a:t>Πώς θα μπορούσατε να το διορθώσετε για να το κάνετε πιο «δίκαιο»;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79EAF-CD47-4EA5-8E69-1425035E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955" y="946067"/>
            <a:ext cx="2309446" cy="3405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557167-0E5E-4526-BA3C-4A124FE33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41" y="1460470"/>
            <a:ext cx="2129753" cy="31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2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5E3A5-9066-4A59-ADEE-0D160238F2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5</a:t>
            </a:fld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39E3-69C9-482F-A095-B953384410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3564" y="420442"/>
            <a:ext cx="8215529" cy="5148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457200" rtl="0" eaLnBrk="1" latinLnBrk="0" hangingPunct="1">
              <a:spcBef>
                <a:spcPct val="20000"/>
              </a:spcBef>
              <a:buClr>
                <a:srgbClr val="BE002D"/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B4CB4D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001470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SzPct val="80000"/>
              <a:buFont typeface="Lucida Grande"/>
              <a:buNone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/>
              <a:t>Αν ως πρακτική </a:t>
            </a:r>
            <a:r>
              <a:rPr lang="en-US" sz="2200" b="1" dirty="0">
                <a:solidFill>
                  <a:srgbClr val="7030A0"/>
                </a:solidFill>
              </a:rPr>
              <a:t>“</a:t>
            </a:r>
            <a:r>
              <a:rPr lang="el-GR" sz="2200" b="1" dirty="0">
                <a:solidFill>
                  <a:srgbClr val="7030A0"/>
                </a:solidFill>
              </a:rPr>
              <a:t>ίδιας/ίσης αντιμετώπισης</a:t>
            </a:r>
            <a:r>
              <a:rPr lang="en-US" sz="2200" b="1" dirty="0">
                <a:solidFill>
                  <a:srgbClr val="7030A0"/>
                </a:solidFill>
              </a:rPr>
              <a:t>”</a:t>
            </a:r>
            <a:r>
              <a:rPr lang="el-GR" sz="2200" b="1" dirty="0">
                <a:solidFill>
                  <a:srgbClr val="7030A0"/>
                </a:solidFill>
              </a:rPr>
              <a:t> </a:t>
            </a:r>
            <a:r>
              <a:rPr lang="el-GR" sz="2200" dirty="0"/>
              <a:t>όλων των μαθητών σημαίνει ότι παρέχουμε </a:t>
            </a:r>
            <a:r>
              <a:rPr lang="el-GR" sz="2200" dirty="0">
                <a:solidFill>
                  <a:srgbClr val="7030A0"/>
                </a:solidFill>
              </a:rPr>
              <a:t>σε </a:t>
            </a:r>
            <a:r>
              <a:rPr lang="el-GR" sz="2200" u="sng" dirty="0">
                <a:solidFill>
                  <a:srgbClr val="7030A0"/>
                </a:solidFill>
              </a:rPr>
              <a:t>όλους</a:t>
            </a:r>
            <a:r>
              <a:rPr lang="el-GR" sz="2200" dirty="0">
                <a:solidFill>
                  <a:srgbClr val="7030A0"/>
                </a:solidFill>
              </a:rPr>
              <a:t> </a:t>
            </a:r>
            <a:r>
              <a:rPr lang="el-GR" sz="2200" dirty="0"/>
              <a:t>τους μαθητές </a:t>
            </a:r>
            <a:r>
              <a:rPr lang="el-GR" sz="2200" u="sng" dirty="0">
                <a:solidFill>
                  <a:srgbClr val="7030A0"/>
                </a:solidFill>
              </a:rPr>
              <a:t>τις ίδιες </a:t>
            </a:r>
            <a:r>
              <a:rPr lang="el-GR" sz="2200" dirty="0">
                <a:solidFill>
                  <a:srgbClr val="7030A0"/>
                </a:solidFill>
              </a:rPr>
              <a:t>ευκαιρίες μάθησης </a:t>
            </a:r>
            <a:r>
              <a:rPr lang="el-GR" sz="2200" dirty="0"/>
              <a:t>και τους </a:t>
            </a:r>
            <a:r>
              <a:rPr lang="el-GR" sz="2200" u="sng" dirty="0">
                <a:solidFill>
                  <a:srgbClr val="7030A0"/>
                </a:solidFill>
              </a:rPr>
              <a:t>ίδιους τρόπους </a:t>
            </a:r>
            <a:r>
              <a:rPr lang="el-GR" sz="2200" dirty="0">
                <a:solidFill>
                  <a:srgbClr val="7030A0"/>
                </a:solidFill>
              </a:rPr>
              <a:t>αξιολόγησης </a:t>
            </a:r>
          </a:p>
          <a:p>
            <a:endParaRPr lang="el-GR" sz="2200" dirty="0">
              <a:solidFill>
                <a:srgbClr val="7030A0"/>
              </a:solidFill>
            </a:endParaRPr>
          </a:p>
          <a:p>
            <a:endParaRPr lang="en-US" sz="2200" dirty="0">
              <a:solidFill>
                <a:srgbClr val="7030A0"/>
              </a:solidFill>
            </a:endParaRPr>
          </a:p>
          <a:p>
            <a:r>
              <a:rPr lang="el-GR" sz="2200" dirty="0"/>
              <a:t>ως πρακτική </a:t>
            </a:r>
            <a:r>
              <a:rPr lang="en-US" sz="2200" dirty="0">
                <a:solidFill>
                  <a:srgbClr val="00B050"/>
                </a:solidFill>
              </a:rPr>
              <a:t>“</a:t>
            </a:r>
            <a:r>
              <a:rPr lang="el-GR" sz="2200" b="1" dirty="0">
                <a:solidFill>
                  <a:srgbClr val="00B050"/>
                </a:solidFill>
              </a:rPr>
              <a:t>δίκαιης αξιολόγησης</a:t>
            </a:r>
            <a:r>
              <a:rPr lang="en-US" sz="2200" dirty="0">
                <a:solidFill>
                  <a:srgbClr val="00B050"/>
                </a:solidFill>
              </a:rPr>
              <a:t>”</a:t>
            </a:r>
            <a:r>
              <a:rPr lang="el-GR" sz="2200" dirty="0">
                <a:solidFill>
                  <a:srgbClr val="00B050"/>
                </a:solidFill>
              </a:rPr>
              <a:t> </a:t>
            </a:r>
            <a:r>
              <a:rPr lang="el-GR" sz="2200" dirty="0"/>
              <a:t>σημαίνει να δίνεις σε κάθε μαθητή πρόσβαση/ευκαιρίες</a:t>
            </a:r>
            <a:r>
              <a:rPr lang="el-GR" sz="2200" dirty="0">
                <a:solidFill>
                  <a:srgbClr val="00B050"/>
                </a:solidFill>
              </a:rPr>
              <a:t> </a:t>
            </a:r>
            <a:r>
              <a:rPr lang="el-GR" sz="2200" u="sng" dirty="0">
                <a:solidFill>
                  <a:srgbClr val="00B050"/>
                </a:solidFill>
              </a:rPr>
              <a:t>σε ότι χρειάζεται για να μάθει και να πετύχει το καλύτερο δυνατό</a:t>
            </a:r>
            <a:r>
              <a:rPr lang="en-US" sz="2200" u="sng" dirty="0">
                <a:solidFill>
                  <a:srgbClr val="00B050"/>
                </a:solidFill>
              </a:rPr>
              <a:t> </a:t>
            </a:r>
            <a:r>
              <a:rPr lang="el-GR" sz="2200" u="sng" dirty="0">
                <a:solidFill>
                  <a:srgbClr val="00B050"/>
                </a:solidFill>
              </a:rPr>
              <a:t>που μπορεί.</a:t>
            </a:r>
          </a:p>
          <a:p>
            <a:endParaRPr lang="el-GR" sz="2200" u="sng" dirty="0">
              <a:solidFill>
                <a:srgbClr val="00B050"/>
              </a:solidFill>
            </a:endParaRPr>
          </a:p>
          <a:p>
            <a:r>
              <a:rPr lang="el-GR" sz="2200" dirty="0">
                <a:solidFill>
                  <a:srgbClr val="4C5F7E"/>
                </a:solidFill>
              </a:rPr>
              <a:t>Δηλαδή, να λάβουμε υπόψη </a:t>
            </a:r>
            <a:r>
              <a:rPr lang="el-GR" sz="2200" b="1" dirty="0">
                <a:solidFill>
                  <a:srgbClr val="4C5F7E"/>
                </a:solidFill>
              </a:rPr>
              <a:t>τις ευκαιρίες μάθησης </a:t>
            </a:r>
            <a:r>
              <a:rPr lang="el-GR" sz="2200" dirty="0">
                <a:solidFill>
                  <a:srgbClr val="4C5F7E"/>
                </a:solidFill>
              </a:rPr>
              <a:t>που έχουν οι μαθητές μας – ή που τους παρέχουμε εμείς ή το κοινωνικό τους περιβάλλον- για να μπορέσουμε να διαμορφώσουμε μια </a:t>
            </a:r>
            <a:r>
              <a:rPr lang="el-GR" sz="2200" b="1" dirty="0">
                <a:solidFill>
                  <a:srgbClr val="4C5F7E"/>
                </a:solidFill>
              </a:rPr>
              <a:t>πρακτική δίκαιης αξιολόγησης.</a:t>
            </a:r>
          </a:p>
          <a:p>
            <a:endParaRPr lang="en-US" sz="22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6</a:t>
            </a:fld>
            <a:endParaRPr lang="es-ES_tradnl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457200" y="691663"/>
            <a:ext cx="8229600" cy="395067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αξιολόγηση σέβεται τα βιώματα και τις εμπειρίες του κάθε μαθητή και στοχεύει στην ανάδειξη των τρόπων σκέψης των μαθητών, των γνώσεων, των κατανοήσεων και της αποτελεσματικής διαχείρισής τους. </a:t>
            </a:r>
          </a:p>
          <a:p>
            <a:r>
              <a:rPr lang="el-GR" dirty="0"/>
              <a:t>Ταυτόχρονα</a:t>
            </a:r>
            <a:r>
              <a:rPr lang="en-US" dirty="0"/>
              <a:t>,</a:t>
            </a:r>
            <a:r>
              <a:rPr lang="el-GR" dirty="0"/>
              <a:t> είναι απαραίτητο να αναγνωρίζεται ότι όλοι οι μαθητές χρειάζονται </a:t>
            </a:r>
            <a:r>
              <a:rPr lang="el-GR" i="1" dirty="0"/>
              <a:t>διαφορετικής μορφής αξιολόγηση της μαθησιακής τους πορείας</a:t>
            </a:r>
            <a:r>
              <a:rPr lang="el-GR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158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63415" y="362527"/>
            <a:ext cx="8229600" cy="647794"/>
          </a:xfrm>
        </p:spPr>
        <p:txBody>
          <a:bodyPr>
            <a:normAutofit/>
          </a:bodyPr>
          <a:lstStyle/>
          <a:p>
            <a:r>
              <a:rPr lang="el-GR"/>
              <a:t>Παραδείγματα πρακτικών δίκαιης </a:t>
            </a:r>
            <a:r>
              <a:rPr lang="el-GR" dirty="0"/>
              <a:t>αξιολόγησης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2738" y="1010322"/>
            <a:ext cx="8815754" cy="5115842"/>
          </a:xfrm>
        </p:spPr>
        <p:txBody>
          <a:bodyPr>
            <a:normAutofit/>
          </a:bodyPr>
          <a:lstStyle/>
          <a:p>
            <a:r>
              <a:rPr lang="el-GR" dirty="0"/>
              <a:t>Διαμόρφωση διαφορετικών εργαλείων αξιολόγησης </a:t>
            </a:r>
            <a:r>
              <a:rPr lang="el-GR" i="1" dirty="0"/>
              <a:t>(π.χ. προφορικές, γραπτές, τεστ, εργασίες, ομαδικές ή ατομικές κλπ.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ώστε να εμπλέκονται με διαφορετικό τρόπο όλοι μαθητές</a:t>
            </a:r>
          </a:p>
          <a:p>
            <a:pPr marL="342900" lvl="1" indent="-342900">
              <a:buClr>
                <a:srgbClr val="BE002D"/>
              </a:buClr>
            </a:pPr>
            <a:r>
              <a:rPr lang="el-GR" sz="2800" dirty="0"/>
              <a:t>Προσπάθεια χρήσης εικόνων και σχηματικών αναπαραστάσεων στο σχεδιασμό των εργαλείων αξιολόγησης</a:t>
            </a:r>
          </a:p>
          <a:p>
            <a:pPr marL="342900" lvl="1" indent="-342900">
              <a:buClr>
                <a:srgbClr val="BE002D"/>
              </a:buClr>
            </a:pPr>
            <a:r>
              <a:rPr lang="el-GR" sz="2800" dirty="0"/>
              <a:t> Αξιολόγηση της προσπάθειας που καταβάλλουν οι μαθητές/</a:t>
            </a:r>
            <a:r>
              <a:rPr lang="el-GR" sz="2800" dirty="0" err="1"/>
              <a:t>τριες</a:t>
            </a:r>
            <a:r>
              <a:rPr lang="el-GR" sz="2800" dirty="0"/>
              <a:t> και όχι αποκλειστικά του αποτελέσματος</a:t>
            </a:r>
            <a:endParaRPr lang="en-US" sz="2800" dirty="0"/>
          </a:p>
          <a:p>
            <a:pPr marL="342900" lvl="1" indent="-342900">
              <a:buClr>
                <a:srgbClr val="BE002D"/>
              </a:buClr>
            </a:pPr>
            <a:r>
              <a:rPr lang="el-GR" sz="2800" dirty="0"/>
              <a:t>Δίνουμε περισσότερο χρόνο σε ορισμένους μαθητές.</a:t>
            </a:r>
            <a:endParaRPr lang="en-US" sz="2800" dirty="0"/>
          </a:p>
          <a:p>
            <a:pPr marL="342900" lvl="1" indent="-342900">
              <a:buClr>
                <a:srgbClr val="BE002D"/>
              </a:buClr>
            </a:pPr>
            <a:endParaRPr lang="el-GR" sz="2800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6078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7187"/>
            <a:ext cx="8229600" cy="647794"/>
          </a:xfrm>
        </p:spPr>
        <p:txBody>
          <a:bodyPr>
            <a:normAutofit fontScale="90000"/>
          </a:bodyPr>
          <a:lstStyle/>
          <a:p>
            <a:r>
              <a:rPr lang="el-GR" dirty="0"/>
              <a:t>Ερευνητικά ευρήματα (</a:t>
            </a:r>
            <a:r>
              <a:rPr lang="en-US" dirty="0"/>
              <a:t>Morgan &amp; Watson, 2002)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3801" y="914981"/>
            <a:ext cx="8229600" cy="481317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Οι εκπαιδευτικοί επηρεάζονται συνήθως</a:t>
            </a:r>
          </a:p>
          <a:p>
            <a:pPr marL="0" indent="0">
              <a:buNone/>
            </a:pPr>
            <a:r>
              <a:rPr lang="el-GR" dirty="0"/>
              <a:t>(α) από επιφανειακά χαρακτηριστικά και συμπεριφορές των μαθητών </a:t>
            </a:r>
            <a:r>
              <a:rPr lang="en-US" dirty="0"/>
              <a:t>(</a:t>
            </a:r>
            <a:r>
              <a:rPr lang="el-GR" i="1" dirty="0"/>
              <a:t>π.χ. αν αντέγραψαν σωστά έναν τύπο από το σχολικό βιβλίο) </a:t>
            </a:r>
          </a:p>
          <a:p>
            <a:pPr marL="0" indent="0">
              <a:buNone/>
            </a:pPr>
            <a:r>
              <a:rPr lang="el-GR" dirty="0"/>
              <a:t>(β) από ισχυρές ή αδύναμες κοινωνικές δεξιότητες των μαθητών (</a:t>
            </a:r>
            <a:r>
              <a:rPr lang="el-GR" i="1" dirty="0"/>
              <a:t>π.χ. προσέλκυση προσοχής</a:t>
            </a:r>
            <a:r>
              <a:rPr lang="el-GR" dirty="0"/>
              <a:t>). </a:t>
            </a:r>
          </a:p>
          <a:p>
            <a:pPr marL="0" indent="0">
              <a:buNone/>
            </a:pPr>
            <a:r>
              <a:rPr lang="el-GR" dirty="0"/>
              <a:t>(γ) από τον τρόπο που οι ίδιοι αντιλαμβάνονται την έννοια της «δίκαιης αξιολόγησης»</a:t>
            </a:r>
          </a:p>
          <a:p>
            <a:pPr marL="0" indent="0">
              <a:buNone/>
            </a:pPr>
            <a:r>
              <a:rPr lang="el-GR" dirty="0"/>
              <a:t>Δυσκολίες </a:t>
            </a:r>
          </a:p>
          <a:p>
            <a:pPr marL="0" indent="0">
              <a:buNone/>
            </a:pPr>
            <a:r>
              <a:rPr lang="el-GR" dirty="0"/>
              <a:t>Α) χρονικοί περιορισμοί που εμποδίζουν την διερεύνηση των ικανοτήτων ενός μαθητή </a:t>
            </a:r>
          </a:p>
          <a:p>
            <a:pPr marL="0" indent="0">
              <a:buNone/>
            </a:pPr>
            <a:r>
              <a:rPr lang="el-GR" dirty="0"/>
              <a:t>Β) αδυναμία αναγνώρισης όλων των λεπτομερειών που συμβαίνουν στις αίθουσες διδασκαλίας</a:t>
            </a:r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9766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98612"/>
            <a:ext cx="8229600" cy="17190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i="1" dirty="0">
                <a:solidFill>
                  <a:srgbClr val="00B050"/>
                </a:solidFill>
              </a:rPr>
              <a:t>«</a:t>
            </a:r>
            <a:r>
              <a:rPr lang="en-US" i="1" dirty="0">
                <a:solidFill>
                  <a:srgbClr val="00B050"/>
                </a:solidFill>
              </a:rPr>
              <a:t>We will never achieve fair assessment, </a:t>
            </a:r>
            <a:endParaRPr lang="el-GR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B050"/>
                </a:solidFill>
              </a:rPr>
              <a:t>but we can make it fairer</a:t>
            </a:r>
            <a:r>
              <a:rPr lang="el-GR" i="1" dirty="0">
                <a:solidFill>
                  <a:srgbClr val="00B050"/>
                </a:solidFill>
              </a:rPr>
              <a:t>»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05579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570</Words>
  <Application>Microsoft Office PowerPoint</Application>
  <PresentationFormat>Προβολή στην οθόνη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Arial</vt:lpstr>
      <vt:lpstr>Avenir Book</vt:lpstr>
      <vt:lpstr>Calibri</vt:lpstr>
      <vt:lpstr>Lucida Grande</vt:lpstr>
      <vt:lpstr>Wingdings</vt:lpstr>
      <vt:lpstr>Office-Design</vt:lpstr>
      <vt:lpstr>Πρακτικές ‘δίκαιης’ αξιολόγησης (fair assessment)   Equality (ίδιας/ίσης αξιολόγησης)  vs  equity (fairness) (δίκαιης αξιολόγησης) όλων των μαθητών</vt:lpstr>
      <vt:lpstr>Equality…</vt:lpstr>
      <vt:lpstr>Equity…</vt:lpstr>
      <vt:lpstr>«ίση»  (equality) vs «δίκαιη» (equity)  αξιολόγηση</vt:lpstr>
      <vt:lpstr>Παρουσίαση του PowerPoint</vt:lpstr>
      <vt:lpstr>Παρουσίαση του PowerPoint</vt:lpstr>
      <vt:lpstr>Παραδείγματα πρακτικών δίκαιης αξιολόγησης</vt:lpstr>
      <vt:lpstr>Ερευνητικά ευρήματα (Morgan &amp; Watson, 2002)  </vt:lpstr>
      <vt:lpstr>Παρουσίαση του PowerPoint</vt:lpstr>
    </vt:vector>
  </TitlesOfParts>
  <Company>Pädagogische Hochschule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Ulrich Birtel</dc:creator>
  <cp:lastModifiedBy>Chrissavgi Triantafillou</cp:lastModifiedBy>
  <cp:revision>260</cp:revision>
  <dcterms:created xsi:type="dcterms:W3CDTF">2017-02-28T10:46:16Z</dcterms:created>
  <dcterms:modified xsi:type="dcterms:W3CDTF">2023-12-12T16:22:14Z</dcterms:modified>
</cp:coreProperties>
</file>