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10900" y="191300"/>
            <a:ext cx="8520600" cy="51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Perceptual Experience: Objective and Subjective</a:t>
            </a:r>
            <a:endParaRPr sz="2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60475" y="1345875"/>
            <a:ext cx="2869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rgbClr val="BF9000"/>
                </a:solidFill>
              </a:rPr>
              <a:t>Raw sensation</a:t>
            </a:r>
            <a:r>
              <a:rPr lang="el" sz="1200">
                <a:solidFill>
                  <a:schemeClr val="dk1"/>
                </a:solidFill>
              </a:rPr>
              <a:t>: τα άμεσα μη επεξεργασμένα μηνύματα που λαμβάνουμε μέσω των αισθήσεων </a:t>
            </a:r>
            <a:r>
              <a:rPr lang="el" sz="1200">
                <a:solidFill>
                  <a:schemeClr val="dk1"/>
                </a:solidFill>
              </a:rPr>
              <a:t>από</a:t>
            </a:r>
            <a:r>
              <a:rPr lang="el" sz="1200">
                <a:solidFill>
                  <a:schemeClr val="dk1"/>
                </a:solidFill>
              </a:rPr>
              <a:t> τις αισθητηριακές οδούς 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 rot="2056701">
            <a:off x="2960762" y="719633"/>
            <a:ext cx="226912" cy="573815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-2144938">
            <a:off x="5919358" y="719607"/>
            <a:ext cx="226963" cy="573894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5380900" y="1399100"/>
            <a:ext cx="2869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rgbClr val="6AA84F"/>
                </a:solidFill>
              </a:rPr>
              <a:t>Cognitive Interpretation: </a:t>
            </a:r>
            <a:endParaRPr sz="1200">
              <a:solidFill>
                <a:srgbClr val="6AA84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η επεξεργασία, η οργάνωση και η κατανόηση της αισθητικής πληροφορίας από τον εγκέφαλο</a:t>
            </a:r>
            <a:endParaRPr sz="12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057075" y="2376800"/>
            <a:ext cx="2869200" cy="146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rgbClr val="FF0000"/>
                </a:solidFill>
              </a:rPr>
              <a:t>Constancy Mechanisms:</a:t>
            </a:r>
            <a:r>
              <a:rPr lang="el" sz="1200"/>
              <a:t> </a:t>
            </a:r>
            <a:r>
              <a:rPr lang="el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γνωστικές διαδικασίες και νευρολογικοί μηχανισμοί που μας επιτρέπουν να αντιλαμβανόμαστε τα αντικείμενα και τις ιδιότητές τους ως σταθερά παρά τις διακυμάνσεις στην αισθητική πληροφορία</a:t>
            </a:r>
            <a:endParaRPr sz="1200"/>
          </a:p>
        </p:txBody>
      </p:sp>
      <p:sp>
        <p:nvSpPr>
          <p:cNvPr id="60" name="Google Shape;60;p13"/>
          <p:cNvSpPr/>
          <p:nvPr/>
        </p:nvSpPr>
        <p:spPr>
          <a:xfrm>
            <a:off x="4289237" y="3853935"/>
            <a:ext cx="226800" cy="573900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3004025" y="4441850"/>
            <a:ext cx="2869200" cy="6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chemeClr val="dk1"/>
                </a:solidFill>
              </a:rPr>
              <a:t>Υποκειμενικότητα στην Εμπειρία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6245375" y="4441850"/>
            <a:ext cx="2869200" cy="6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>
                <a:solidFill>
                  <a:schemeClr val="dk1"/>
                </a:solidFill>
              </a:rPr>
              <a:t>(Objective and Subjective sides of Perception, Gilchrist A., 2012)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 rot="-1019812">
            <a:off x="2347017" y="2573547"/>
            <a:ext cx="226807" cy="1441525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1416982">
            <a:off x="6152618" y="2520528"/>
            <a:ext cx="226904" cy="1441470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