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256" r:id="rId2"/>
    <p:sldId id="937" r:id="rId3"/>
    <p:sldId id="1001" r:id="rId4"/>
    <p:sldId id="938" r:id="rId5"/>
    <p:sldId id="498" r:id="rId6"/>
    <p:sldId id="951" r:id="rId7"/>
    <p:sldId id="952" r:id="rId8"/>
    <p:sldId id="959" r:id="rId9"/>
    <p:sldId id="953" r:id="rId10"/>
    <p:sldId id="470" r:id="rId11"/>
    <p:sldId id="957" r:id="rId12"/>
    <p:sldId id="956" r:id="rId13"/>
    <p:sldId id="955" r:id="rId14"/>
    <p:sldId id="958" r:id="rId15"/>
    <p:sldId id="644" r:id="rId16"/>
    <p:sldId id="1011" r:id="rId17"/>
    <p:sldId id="1010" r:id="rId18"/>
    <p:sldId id="1002" r:id="rId19"/>
    <p:sldId id="1047" r:id="rId20"/>
    <p:sldId id="1052" r:id="rId21"/>
    <p:sldId id="1053" r:id="rId22"/>
    <p:sldId id="1054" r:id="rId23"/>
    <p:sldId id="1060" r:id="rId24"/>
    <p:sldId id="1095" r:id="rId25"/>
    <p:sldId id="1065" r:id="rId26"/>
    <p:sldId id="825" r:id="rId27"/>
    <p:sldId id="717" r:id="rId28"/>
    <p:sldId id="1129" r:id="rId29"/>
    <p:sldId id="1126" r:id="rId30"/>
    <p:sldId id="852" r:id="rId31"/>
    <p:sldId id="853" r:id="rId32"/>
    <p:sldId id="854" r:id="rId33"/>
    <p:sldId id="855" r:id="rId34"/>
    <p:sldId id="856" r:id="rId35"/>
    <p:sldId id="857" r:id="rId36"/>
    <p:sldId id="858" r:id="rId37"/>
    <p:sldId id="1128" r:id="rId38"/>
    <p:sldId id="863" r:id="rId39"/>
    <p:sldId id="861" r:id="rId40"/>
    <p:sldId id="939" r:id="rId41"/>
    <p:sldId id="940" r:id="rId42"/>
    <p:sldId id="941" r:id="rId43"/>
    <p:sldId id="942" r:id="rId44"/>
    <p:sldId id="943" r:id="rId45"/>
    <p:sldId id="946" r:id="rId46"/>
    <p:sldId id="947" r:id="rId47"/>
    <p:sldId id="948" r:id="rId48"/>
    <p:sldId id="949" r:id="rId49"/>
    <p:sldId id="1000" r:id="rId50"/>
    <p:sldId id="999" r:id="rId51"/>
    <p:sldId id="1130" r:id="rId52"/>
    <p:sldId id="1131" r:id="rId53"/>
    <p:sldId id="1220" r:id="rId54"/>
    <p:sldId id="1221" r:id="rId55"/>
    <p:sldId id="1247" r:id="rId56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984" autoAdjust="0"/>
    <p:restoredTop sz="91877" autoAdjust="0"/>
  </p:normalViewPr>
  <p:slideViewPr>
    <p:cSldViewPr>
      <p:cViewPr varScale="1">
        <p:scale>
          <a:sx n="113" d="100"/>
          <a:sy n="113" d="100"/>
        </p:scale>
        <p:origin x="768" y="91"/>
      </p:cViewPr>
      <p:guideLst>
        <p:guide orient="horz" pos="2205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10" d="100"/>
        <a:sy n="110" d="100"/>
      </p:scale>
      <p:origin x="0" y="-154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A5B849-2FA6-4B7B-ACDF-4A7596AE72D1}" type="datetimeFigureOut">
              <a:rPr lang="el-GR" smtClean="0"/>
              <a:t>28/1/2017</a:t>
            </a:fld>
            <a:endParaRPr lang="el-GR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6F9E05-87C0-4A14-BAD0-9691583D081B}" type="slidenum">
              <a:rPr lang="el-GR" smtClean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791388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F9E05-87C0-4A14-BAD0-9691583D081B}" type="slidenum">
              <a:rPr lang="el-GR" smtClean="0"/>
              <a:t>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7075456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28160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96CB0D-EBA0-4D1C-ACC4-FF4D0E4DB6AD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3907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F9E05-87C0-4A14-BAD0-9691583D081B}" type="slidenum">
              <a:rPr lang="el-GR" smtClean="0"/>
              <a:t>51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093196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dirty="0"/>
          </a:p>
        </p:txBody>
      </p:sp>
      <p:sp>
        <p:nvSpPr>
          <p:cNvPr id="75780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296D28-CB93-46A1-822E-B9656F6A7D75}" type="slidenum">
              <a:rPr lang="el-GR" smtClean="0"/>
              <a:pPr/>
              <a:t>52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86569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IE" altLang="el-GR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961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altLang="el-GR" dirty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3998801-41BE-464B-A6A1-7E7BF254FE6B}" type="slidenum">
              <a:rPr lang="en-US" altLang="el-GR"/>
              <a:pPr/>
              <a:t>19</a:t>
            </a:fld>
            <a:endParaRPr lang="en-US" altLang="el-GR" dirty="0"/>
          </a:p>
        </p:txBody>
      </p:sp>
    </p:spTree>
    <p:extLst>
      <p:ext uri="{BB962C8B-B14F-4D97-AF65-F5344CB8AC3E}">
        <p14:creationId xmlns:p14="http://schemas.microsoft.com/office/powerpoint/2010/main" val="756109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l-GR" altLang="el-GR" dirty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3570814-1AA4-4F09-A6BF-07F8BE51AD5D}" type="slidenum">
              <a:rPr lang="en-US" altLang="el-GR"/>
              <a:pPr/>
              <a:t>20</a:t>
            </a:fld>
            <a:endParaRPr lang="en-US" altLang="el-GR" dirty="0"/>
          </a:p>
        </p:txBody>
      </p:sp>
    </p:spTree>
    <p:extLst>
      <p:ext uri="{BB962C8B-B14F-4D97-AF65-F5344CB8AC3E}">
        <p14:creationId xmlns:p14="http://schemas.microsoft.com/office/powerpoint/2010/main" val="5410431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l-GR" altLang="el-GR" dirty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00C1505-5ECA-4443-9D0D-57097BFE0615}" type="slidenum">
              <a:rPr lang="en-US" altLang="el-GR"/>
              <a:pPr/>
              <a:t>21</a:t>
            </a:fld>
            <a:endParaRPr lang="en-US" altLang="el-GR" dirty="0"/>
          </a:p>
        </p:txBody>
      </p:sp>
    </p:spTree>
    <p:extLst>
      <p:ext uri="{BB962C8B-B14F-4D97-AF65-F5344CB8AC3E}">
        <p14:creationId xmlns:p14="http://schemas.microsoft.com/office/powerpoint/2010/main" val="392893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l-GR" altLang="el-GR" dirty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8267D22-D9FF-4494-B733-DAA4386F4B9F}" type="slidenum">
              <a:rPr lang="en-US" altLang="el-GR"/>
              <a:pPr/>
              <a:t>22</a:t>
            </a:fld>
            <a:endParaRPr lang="en-US" altLang="el-GR" dirty="0"/>
          </a:p>
        </p:txBody>
      </p:sp>
    </p:spTree>
    <p:extLst>
      <p:ext uri="{BB962C8B-B14F-4D97-AF65-F5344CB8AC3E}">
        <p14:creationId xmlns:p14="http://schemas.microsoft.com/office/powerpoint/2010/main" val="1044515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l-GR" altLang="el-GR" dirty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FEC6A8A-6677-4835-9941-3B775D5E80DF}" type="slidenum">
              <a:rPr lang="en-US" altLang="el-GR"/>
              <a:pPr/>
              <a:t>23</a:t>
            </a:fld>
            <a:endParaRPr lang="en-US" altLang="el-GR" dirty="0"/>
          </a:p>
        </p:txBody>
      </p:sp>
    </p:spTree>
    <p:extLst>
      <p:ext uri="{BB962C8B-B14F-4D97-AF65-F5344CB8AC3E}">
        <p14:creationId xmlns:p14="http://schemas.microsoft.com/office/powerpoint/2010/main" val="3629245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altLang="el-GR" dirty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3998801-41BE-464B-A6A1-7E7BF254FE6B}" type="slidenum">
              <a:rPr lang="en-US" altLang="el-GR"/>
              <a:pPr/>
              <a:t>25</a:t>
            </a:fld>
            <a:endParaRPr lang="en-US" altLang="el-GR" dirty="0"/>
          </a:p>
        </p:txBody>
      </p:sp>
    </p:spTree>
    <p:extLst>
      <p:ext uri="{BB962C8B-B14F-4D97-AF65-F5344CB8AC3E}">
        <p14:creationId xmlns:p14="http://schemas.microsoft.com/office/powerpoint/2010/main" val="6961376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IE" altLang="el-GR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567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F0A72-21E5-4C42-BA74-AADB07D47B9A}" type="datetime1">
              <a:rPr lang="el-GR" smtClean="0"/>
              <a:t>28/1/2017</a:t>
            </a:fld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83E79-6F58-48EE-939E-EB876EBB13BC}" type="slidenum">
              <a:rPr lang="el-GR" smtClean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05880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BCFF4-77D9-4678-A93E-B758517A38A0}" type="datetime1">
              <a:rPr lang="el-GR" smtClean="0"/>
              <a:t>28/1/2017</a:t>
            </a:fld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83E79-6F58-48EE-939E-EB876EBB13BC}" type="slidenum">
              <a:rPr lang="el-GR" smtClean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60040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FAC17-1F99-460C-8086-F436DA1CBFE8}" type="datetime1">
              <a:rPr lang="el-GR" smtClean="0"/>
              <a:t>28/1/2017</a:t>
            </a:fld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83E79-6F58-48EE-939E-EB876EBB13BC}" type="slidenum">
              <a:rPr lang="el-GR" smtClean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387475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First Department of Surgery, Faculty of Medicine, National and Kapodistrian University of Athens , Laiko General Hospital, Dir. Prof. T. Liakakos.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E78E9-3CFA-41FF-B8BF-529DF8B1A87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63D78-DA58-403E-9C3F-5D1B3151AFA5}" type="datetime1">
              <a:rPr lang="el-GR" smtClean="0"/>
              <a:t>28/1/2017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49735904"/>
      </p:ext>
    </p:extLst>
  </p:cSld>
  <p:clrMapOvr>
    <a:masterClrMapping/>
  </p:clrMapOvr>
  <p:transition spd="med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44451"/>
            <a:ext cx="11087100" cy="112871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52451" y="1431926"/>
            <a:ext cx="11087100" cy="4518025"/>
          </a:xfrm>
        </p:spPr>
        <p:txBody>
          <a:bodyPr/>
          <a:lstStyle/>
          <a:p>
            <a:endParaRPr lang="el-GR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3FCF1-688A-4E48-A528-181C0789971A}" type="datetime1">
              <a:rPr lang="el-GR" smtClean="0"/>
              <a:t>28/1/2017</a:t>
            </a:fld>
            <a:endParaRPr lang="en-US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xfrm>
            <a:off x="3665323" y="6311900"/>
            <a:ext cx="4861354" cy="40957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First Department of Surgery, Faculty of Medicine, National and Kapodistrian University of Athens , Laiko General Hospital, Dir. Prof. T. Liakakos.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ln/>
        </p:spPr>
        <p:txBody>
          <a:bodyPr/>
          <a:lstStyle>
            <a:lvl1pPr>
              <a:defRPr/>
            </a:lvl1pPr>
          </a:lstStyle>
          <a:p>
            <a:fld id="{F4B7EBC9-7547-44E9-91D3-B7F2143714C5}" type="slidenum">
              <a:rPr lang="en-US" altLang="el-GR"/>
              <a:pPr/>
              <a:t>‹#›</a:t>
            </a:fld>
            <a:endParaRPr lang="en-US" altLang="el-GR" dirty="0"/>
          </a:p>
        </p:txBody>
      </p:sp>
    </p:spTree>
    <p:extLst>
      <p:ext uri="{BB962C8B-B14F-4D97-AF65-F5344CB8AC3E}">
        <p14:creationId xmlns:p14="http://schemas.microsoft.com/office/powerpoint/2010/main" val="9881312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3DC89-F349-4522-940B-3AB943294C9F}" type="datetime1">
              <a:rPr lang="el-GR" smtClean="0"/>
              <a:t>28/1/2017</a:t>
            </a:fld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900554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F808C-5DCA-4CBC-B1AB-7774219EF594}" type="datetime1">
              <a:rPr lang="el-GR" smtClean="0"/>
              <a:t>28/1/2017</a:t>
            </a:fld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767582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D6778-05F0-4B4B-A4E1-7E58092A156D}" type="datetime1">
              <a:rPr lang="el-GR" smtClean="0"/>
              <a:t>28/1/2017</a:t>
            </a:fld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552418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Τίτλος, Κείμενο και Γράφημ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γραφήματος"/>
          <p:cNvSpPr>
            <a:spLocks noGrp="1"/>
          </p:cNvSpPr>
          <p:nvPr>
            <p:ph type="ch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endParaRPr lang="el-GR" noProof="0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08D9FD-FBAC-41E5-907C-F282E6E71FFF}" type="datetime1">
              <a:rPr lang="el-GR" smtClean="0"/>
              <a:t>28/1/2017</a:t>
            </a:fld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n-GB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266F57-8C5F-4C40-8780-B6A5700D048E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1624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13259-C02E-4B0B-A218-7208E801C7B2}" type="datetime1">
              <a:rPr lang="el-GR" smtClean="0"/>
              <a:t>28/1/2017</a:t>
            </a:fld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83E79-6F58-48EE-939E-EB876EBB13BC}" type="slidenum">
              <a:rPr lang="el-GR" smtClean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17015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0BD8-3064-4DAE-B4F4-AAD6F2EA8906}" type="datetime1">
              <a:rPr lang="el-GR" smtClean="0"/>
              <a:t>28/1/2017</a:t>
            </a:fld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83E79-6F58-48EE-939E-EB876EBB13BC}" type="slidenum">
              <a:rPr lang="el-GR" smtClean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87956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44AE2-9B5B-4412-9AF8-A56A8A601B5C}" type="datetime1">
              <a:rPr lang="el-GR" smtClean="0"/>
              <a:t>28/1/2017</a:t>
            </a:fld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83E79-6F58-48EE-939E-EB876EBB13BC}" type="slidenum">
              <a:rPr lang="el-GR" smtClean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25514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47FE-C699-4418-9DBD-DB44328ECDCD}" type="datetime1">
              <a:rPr lang="el-GR" smtClean="0"/>
              <a:t>28/1/2017</a:t>
            </a:fld>
            <a:endParaRPr lang="el-G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83E79-6F58-48EE-939E-EB876EBB13BC}" type="slidenum">
              <a:rPr lang="el-GR" smtClean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11980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9F29E-ED78-4B32-AF5A-F07366637EAC}" type="datetime1">
              <a:rPr lang="el-GR" smtClean="0"/>
              <a:t>28/1/2017</a:t>
            </a:fld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83E79-6F58-48EE-939E-EB876EBB13BC}" type="slidenum">
              <a:rPr lang="el-GR" smtClean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69603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BE007-1B26-487E-A2B2-C8A099ABA255}" type="datetime1">
              <a:rPr lang="el-GR" smtClean="0"/>
              <a:t>28/1/2017</a:t>
            </a:fld>
            <a:endParaRPr lang="el-G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83E79-6F58-48EE-939E-EB876EBB13BC}" type="slidenum">
              <a:rPr lang="el-GR" smtClean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28682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D539B-3FA0-4BE8-BBAA-2FD8073BB0A2}" type="datetime1">
              <a:rPr lang="el-GR" smtClean="0"/>
              <a:t>28/1/2017</a:t>
            </a:fld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83E79-6F58-48EE-939E-EB876EBB13BC}" type="slidenum">
              <a:rPr lang="el-GR" smtClean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0095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18EF7-DEB6-4B4C-A461-66D11164C28D}" type="datetime1">
              <a:rPr lang="el-GR" smtClean="0"/>
              <a:t>28/1/2017</a:t>
            </a:fld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83E79-6F58-48EE-939E-EB876EBB13BC}" type="slidenum">
              <a:rPr lang="el-GR" smtClean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0521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230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EF5A30-DC52-4776-99EA-ACFD6BD02463}" type="datetime1">
              <a:rPr lang="el-GR" smtClean="0"/>
              <a:t>28/1/2017</a:t>
            </a:fld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65323" y="6311900"/>
            <a:ext cx="4861354" cy="4095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First Department of Surgery, Faculty of Medicine, National and Kapodistrian University of Athens </a:t>
            </a:r>
            <a:r>
              <a:rPr lang="el-GR" dirty="0"/>
              <a:t>, </a:t>
            </a:r>
            <a:r>
              <a:rPr lang="en-US" dirty="0"/>
              <a:t>Laiko General Hospital</a:t>
            </a:r>
            <a:r>
              <a:rPr lang="el-GR" dirty="0"/>
              <a:t>, </a:t>
            </a:r>
            <a:r>
              <a:rPr lang="en-US" dirty="0"/>
              <a:t>Dir. Prof. T. Liakakos.</a:t>
            </a: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83E79-6F58-48EE-939E-EB876EBB13BC}" type="slidenum">
              <a:rPr lang="el-GR" smtClean="0"/>
              <a:t>‹#›</a:t>
            </a:fld>
            <a:endParaRPr lang="el-GR" dirty="0"/>
          </a:p>
        </p:txBody>
      </p:sp>
      <p:pic>
        <p:nvPicPr>
          <p:cNvPr id="10" name="Picture 7" descr="ECG Blue"/>
          <p:cNvPicPr>
            <a:picLocks noChangeAspect="1" noChangeArrowheads="1"/>
          </p:cNvPicPr>
          <p:nvPr userDrawn="1"/>
        </p:nvPicPr>
        <p:blipFill>
          <a:blip r:embed="rId19" cstate="print">
            <a:grayscl/>
          </a:blip>
          <a:srcRect/>
          <a:stretch>
            <a:fillRect/>
          </a:stretch>
        </p:blipFill>
        <p:spPr bwMode="auto">
          <a:xfrm>
            <a:off x="0" y="685800"/>
            <a:ext cx="1279274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-529" y="-18587"/>
            <a:ext cx="12193057" cy="6895174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803277" y="6368078"/>
            <a:ext cx="16555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www.surgery.gr</a:t>
            </a:r>
            <a:endParaRPr lang="el-G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567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3" r:id="rId13"/>
    <p:sldLayoutId id="2147483664" r:id="rId14"/>
    <p:sldLayoutId id="2147483665" r:id="rId15"/>
    <p:sldLayoutId id="2147483666" r:id="rId16"/>
    <p:sldLayoutId id="2147483667" r:id="rId1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6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67408" y="2206131"/>
            <a:ext cx="10865632" cy="1325563"/>
          </a:xfrm>
        </p:spPr>
        <p:txBody>
          <a:bodyPr>
            <a:normAutofit/>
          </a:bodyPr>
          <a:lstStyle/>
          <a:p>
            <a:pPr algn="ctr"/>
            <a:r>
              <a:rPr lang="el-G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“Επιπλοκές Χοληφόρων” </a:t>
            </a:r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838200" y="475456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l-GR" sz="4000" b="1" dirty="0"/>
              <a:t>ΕΣ Φελέκουρας 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83E79-6F58-48EE-939E-EB876EBB13BC}" type="slidenum">
              <a:rPr lang="el-GR" smtClean="0"/>
              <a:t>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438803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838200" y="2301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Liver biopsy </a:t>
            </a:r>
            <a:endParaRPr lang="el-GR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dirty="0">
                <a:solidFill>
                  <a:prstClr val="black"/>
                </a:solidFill>
              </a:rPr>
              <a:t>Recommendations 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FontTx/>
              <a:buAutoNum type="arabicPeriod"/>
            </a:pPr>
            <a:r>
              <a:rPr lang="en-US" sz="1800" dirty="0">
                <a:solidFill>
                  <a:prstClr val="black"/>
                </a:solidFill>
              </a:rPr>
              <a:t>Liver biopsy should be considered in patients in whom diagnosis is in question, (Class I, Level B)</a:t>
            </a:r>
            <a:endParaRPr lang="el-GR" sz="1800" dirty="0">
              <a:solidFill>
                <a:prstClr val="black"/>
              </a:solidFill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FontTx/>
              <a:buAutoNum type="arabicPeriod"/>
            </a:pPr>
            <a:r>
              <a:rPr lang="en-US" sz="1800" dirty="0">
                <a:solidFill>
                  <a:prstClr val="black"/>
                </a:solidFill>
              </a:rPr>
              <a:t>When knowledge of a speciﬁc diagnosis is likely to alter the management plan (Class I, Level B). 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FontTx/>
              <a:buAutoNum type="arabicPeriod"/>
            </a:pP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Liver histology is an important adjunct in the management of patients with known liver disease, particularly in situations where (prognostic) information about ﬁbrosis stage may guide subsequent treatment; the decision to perform liver biopsy in these situations should be closely tied to consideration of the risks and beneﬁts of the procedure (Class I, Level B)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dirty="0">
              <a:solidFill>
                <a:schemeClr val="bg1">
                  <a:lumMod val="65000"/>
                </a:schemeClr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dirty="0">
              <a:solidFill>
                <a:prstClr val="black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srgbClr val="002060"/>
                </a:solidFill>
              </a:rPr>
              <a:t>Rockey DC, Caldwell SH, Goodman ZD, et al. Liver biopsy. </a:t>
            </a:r>
            <a:r>
              <a:rPr lang="en-US" sz="1800" i="1" dirty="0">
                <a:solidFill>
                  <a:srgbClr val="002060"/>
                </a:solidFill>
              </a:rPr>
              <a:t>Hepatology</a:t>
            </a:r>
            <a:r>
              <a:rPr lang="en-US" sz="1800" dirty="0">
                <a:solidFill>
                  <a:srgbClr val="002060"/>
                </a:solidFill>
              </a:rPr>
              <a:t> 2009; 49(3):1017-44.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srgbClr val="002060"/>
                </a:solidFill>
              </a:rPr>
              <a:t>AASLD POSITION PAPER</a:t>
            </a:r>
            <a:endParaRPr lang="en-US" sz="1800" i="1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el-G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665323" y="6311900"/>
            <a:ext cx="4861354" cy="409575"/>
          </a:xfrm>
        </p:spPr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5383E79-6F58-48EE-939E-EB876EBB13BC}" type="slidenum">
              <a:rPr lang="el-GR" smtClean="0"/>
              <a:t>10</a:t>
            </a:fld>
            <a:endParaRPr lang="el-G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31235" y="2132857"/>
            <a:ext cx="4445606" cy="3325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84368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11</a:t>
            </a:fld>
            <a:endParaRPr lang="el-GR" dirty="0"/>
          </a:p>
        </p:txBody>
      </p:sp>
      <p:pic>
        <p:nvPicPr>
          <p:cNvPr id="11" name="Picture 2" descr="I:\WS7 Backup\felek\Pictures\paper Megas\MVC-624F.t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998" y="1052736"/>
            <a:ext cx="6030003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1951943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12</a:t>
            </a:fld>
            <a:endParaRPr lang="el-GR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314296"/>
            <a:ext cx="8084438" cy="60420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2505371" y="3257332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ΧΕΙΡΟΥΡΓΟΣ ΜΕΤΑ ΑΠ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l-G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ΤΡΑΥΜΑ ΧΟΛΗΦΟΡΩΝ </a:t>
            </a:r>
          </a:p>
        </p:txBody>
      </p:sp>
    </p:spTree>
    <p:extLst>
      <p:ext uri="{BB962C8B-B14F-4D97-AF65-F5344CB8AC3E}">
        <p14:creationId xmlns:p14="http://schemas.microsoft.com/office/powerpoint/2010/main" val="4892528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9"/>
          <p:cNvPicPr>
            <a:picLocks noChangeAspect="1"/>
          </p:cNvPicPr>
          <p:nvPr/>
        </p:nvPicPr>
        <p:blipFill rotWithShape="1">
          <a:blip r:embed="rId2"/>
          <a:srcRect l="152" r="25942" b="6105"/>
          <a:stretch/>
        </p:blipFill>
        <p:spPr>
          <a:xfrm>
            <a:off x="4223792" y="640083"/>
            <a:ext cx="7328545" cy="5237190"/>
          </a:xfrm>
          <a:prstGeom prst="rect">
            <a:avLst/>
          </a:prstGeom>
          <a:effectLst/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48929" y="629266"/>
            <a:ext cx="3667039" cy="167660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BDI </a:t>
            </a:r>
            <a:br>
              <a:rPr lang="en-US" dirty="0"/>
            </a:br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1000" dirty="0"/>
              <a:t>First Department of Surgery, Faculty of Medicine, National and Kapodistrian University of Athens , Laiko General Hospital, Dir. Prof. T. Liakakos.</a:t>
            </a:r>
            <a:endParaRPr lang="el-GR" sz="1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C5383E79-6F58-48EE-939E-EB876EBB13BC}" type="slidenum">
              <a:rPr lang="el-GR" smtClean="0"/>
              <a:t>13</a:t>
            </a:fld>
            <a:endParaRPr lang="el-GR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648930" y="2438400"/>
            <a:ext cx="3667037" cy="3785419"/>
          </a:xfrm>
        </p:spPr>
        <p:txBody>
          <a:bodyPr>
            <a:normAutofit/>
          </a:bodyPr>
          <a:lstStyle/>
          <a:p>
            <a:r>
              <a:rPr lang="en-US" dirty="0"/>
              <a:t>complication vs. mistake</a:t>
            </a:r>
          </a:p>
        </p:txBody>
      </p:sp>
    </p:spTree>
    <p:extLst>
      <p:ext uri="{BB962C8B-B14F-4D97-AF65-F5344CB8AC3E}">
        <p14:creationId xmlns:p14="http://schemas.microsoft.com/office/powerpoint/2010/main" val="20925532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Attributed to</a:t>
            </a:r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83E79-6F58-48EE-939E-EB876EBB13BC}" type="slidenum">
              <a:rPr lang="el-GR" smtClean="0"/>
              <a:t>14</a:t>
            </a:fld>
            <a:endParaRPr lang="el-GR" dirty="0"/>
          </a:p>
        </p:txBody>
      </p:sp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l-GR" dirty="0"/>
              <a:t>General health of the patient</a:t>
            </a:r>
          </a:p>
          <a:p>
            <a:pPr eaLnBrk="1" hangingPunct="1"/>
            <a:endParaRPr lang="en-US" altLang="el-GR" dirty="0"/>
          </a:p>
          <a:p>
            <a:pPr eaLnBrk="1" hangingPunct="1"/>
            <a:r>
              <a:rPr lang="en-US" altLang="el-GR" dirty="0"/>
              <a:t>Preoperative care</a:t>
            </a:r>
          </a:p>
          <a:p>
            <a:pPr eaLnBrk="1" hangingPunct="1"/>
            <a:endParaRPr lang="en-US" altLang="el-GR" dirty="0"/>
          </a:p>
          <a:p>
            <a:pPr eaLnBrk="1" hangingPunct="1"/>
            <a:r>
              <a:rPr lang="en-US" altLang="el-GR" dirty="0"/>
              <a:t>Magnitude of the operation</a:t>
            </a:r>
          </a:p>
          <a:p>
            <a:pPr eaLnBrk="1" hangingPunct="1"/>
            <a:endParaRPr lang="en-US" altLang="el-GR" dirty="0"/>
          </a:p>
          <a:p>
            <a:pPr eaLnBrk="1" hangingPunct="1"/>
            <a:r>
              <a:rPr lang="en-US" altLang="el-GR" dirty="0"/>
              <a:t>Quality of postoperative care</a:t>
            </a:r>
          </a:p>
        </p:txBody>
      </p:sp>
    </p:spTree>
    <p:extLst>
      <p:ext uri="{BB962C8B-B14F-4D97-AF65-F5344CB8AC3E}">
        <p14:creationId xmlns:p14="http://schemas.microsoft.com/office/powerpoint/2010/main" val="8666020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Complications of major surgery can be broadly classified as those:</a:t>
            </a:r>
            <a:endParaRPr lang="en-US" b="1" dirty="0"/>
          </a:p>
          <a:p>
            <a:pPr marL="1028700" lvl="1" indent="-571500">
              <a:buFont typeface="+mj-lt"/>
              <a:buAutoNum type="romanUcPeriod"/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Due to anesthesia</a:t>
            </a:r>
          </a:p>
          <a:p>
            <a:pPr marL="1028700" lvl="1" indent="-571500">
              <a:buFont typeface="+mj-lt"/>
              <a:buAutoNum type="romanUcPeriod"/>
            </a:pPr>
            <a:r>
              <a:rPr lang="en-US" b="1" dirty="0"/>
              <a:t>Due to surgery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83E79-6F58-48EE-939E-EB876EBB13BC}" type="slidenum">
              <a:rPr lang="el-GR" smtClean="0"/>
              <a:t>15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323469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Due to surgery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Perioperative complications</a:t>
            </a:r>
          </a:p>
          <a:p>
            <a:r>
              <a:rPr lang="en-US" dirty="0"/>
              <a:t>Postoperative complications</a:t>
            </a:r>
          </a:p>
          <a:p>
            <a:pPr lvl="1"/>
            <a:r>
              <a:rPr lang="en-US" dirty="0"/>
              <a:t>Immediate/early complications</a:t>
            </a:r>
          </a:p>
          <a:p>
            <a:pPr lvl="1"/>
            <a:r>
              <a:rPr lang="en-US" dirty="0"/>
              <a:t>Late complications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83E79-6F58-48EE-939E-EB876EBB13BC}" type="slidenum">
              <a:rPr lang="el-GR" smtClean="0"/>
              <a:t>16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541837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Text Box 4"/>
          <p:cNvSpPr txBox="1">
            <a:spLocks noChangeArrowheads="1"/>
          </p:cNvSpPr>
          <p:nvPr/>
        </p:nvSpPr>
        <p:spPr bwMode="auto">
          <a:xfrm>
            <a:off x="4439817" y="1125539"/>
            <a:ext cx="6048672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/>
            <a:endParaRPr lang="en-US" altLang="el-GR" sz="2400" b="1" dirty="0">
              <a:solidFill>
                <a:srgbClr val="FF0000"/>
              </a:solidFill>
              <a:latin typeface="+mn-lt"/>
            </a:endParaRPr>
          </a:p>
          <a:p>
            <a:pPr algn="ctr"/>
            <a:endParaRPr lang="en-US" altLang="el-GR" sz="2400" b="1" dirty="0">
              <a:solidFill>
                <a:srgbClr val="FF0000"/>
              </a:solidFill>
              <a:latin typeface="+mn-lt"/>
            </a:endParaRPr>
          </a:p>
          <a:p>
            <a:pPr algn="ctr"/>
            <a:endParaRPr lang="en-US" altLang="el-GR" sz="2400" b="1" dirty="0">
              <a:solidFill>
                <a:srgbClr val="FF0000"/>
              </a:solidFill>
              <a:latin typeface="+mn-lt"/>
            </a:endParaRPr>
          </a:p>
          <a:p>
            <a:pPr algn="ctr"/>
            <a:endParaRPr lang="en-US" altLang="el-GR" sz="2400" b="1" dirty="0">
              <a:solidFill>
                <a:srgbClr val="FF0000"/>
              </a:solidFill>
              <a:latin typeface="+mn-lt"/>
            </a:endParaRPr>
          </a:p>
          <a:p>
            <a:pPr algn="ctr"/>
            <a:endParaRPr lang="en-US" altLang="el-GR" sz="2400" b="1" dirty="0">
              <a:solidFill>
                <a:srgbClr val="FF0000"/>
              </a:solidFill>
              <a:latin typeface="+mn-lt"/>
            </a:endParaRPr>
          </a:p>
          <a:p>
            <a:pPr algn="ctr"/>
            <a:endParaRPr lang="en-US" altLang="el-GR" sz="2400" b="1" dirty="0">
              <a:solidFill>
                <a:srgbClr val="FF0000"/>
              </a:solidFill>
              <a:latin typeface="+mn-lt"/>
            </a:endParaRPr>
          </a:p>
          <a:p>
            <a:pPr algn="ctr"/>
            <a:endParaRPr lang="en-US" altLang="el-GR" sz="2400" b="1" dirty="0">
              <a:solidFill>
                <a:srgbClr val="FF0000"/>
              </a:solidFill>
              <a:latin typeface="+mn-lt"/>
            </a:endParaRPr>
          </a:p>
          <a:p>
            <a:pPr algn="ctr"/>
            <a:endParaRPr lang="en-US" altLang="el-GR" sz="2400" b="1" dirty="0">
              <a:solidFill>
                <a:srgbClr val="FF0000"/>
              </a:solidFill>
              <a:latin typeface="+mn-lt"/>
            </a:endParaRPr>
          </a:p>
          <a:p>
            <a:pPr algn="ctr"/>
            <a:endParaRPr lang="en-US" altLang="el-GR" sz="2400" b="1" dirty="0">
              <a:solidFill>
                <a:srgbClr val="FF0000"/>
              </a:solidFill>
              <a:latin typeface="+mn-lt"/>
            </a:endParaRPr>
          </a:p>
          <a:p>
            <a:pPr algn="ctr"/>
            <a:endParaRPr lang="en-US" altLang="el-GR" sz="24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124" name="Text Box 6"/>
          <p:cNvSpPr txBox="1">
            <a:spLocks noChangeArrowheads="1"/>
          </p:cNvSpPr>
          <p:nvPr/>
        </p:nvSpPr>
        <p:spPr bwMode="auto">
          <a:xfrm>
            <a:off x="8069263" y="551656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en-IE" altLang="el-GR" dirty="0">
              <a:latin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83E79-6F58-48EE-939E-EB876EBB13BC}" type="slidenum">
              <a:rPr lang="el-GR" smtClean="0"/>
              <a:t>17</a:t>
            </a:fld>
            <a:endParaRPr lang="el-GR" dirty="0"/>
          </a:p>
        </p:txBody>
      </p:sp>
      <p:sp>
        <p:nvSpPr>
          <p:cNvPr id="7" name="Title 6"/>
          <p:cNvSpPr>
            <a:spLocks noGrp="1"/>
          </p:cNvSpPr>
          <p:nvPr>
            <p:ph type="title" idx="4294967295"/>
          </p:nvPr>
        </p:nvSpPr>
        <p:spPr>
          <a:xfrm>
            <a:off x="0" y="1196975"/>
            <a:ext cx="12192000" cy="33655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By failing to prepare, </a:t>
            </a:r>
            <a:br>
              <a:rPr lang="en-US" dirty="0"/>
            </a:br>
            <a:r>
              <a:rPr lang="en-US" dirty="0"/>
              <a:t>you are preparing to fail</a:t>
            </a:r>
            <a:br>
              <a:rPr lang="en-US" dirty="0"/>
            </a:br>
            <a:br>
              <a:rPr lang="en-US" dirty="0"/>
            </a:br>
            <a:r>
              <a:rPr lang="en-US" sz="4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Benjamin Franklin</a:t>
            </a:r>
            <a:br>
              <a:rPr lang="en-US" dirty="0"/>
            </a:br>
            <a:endParaRPr lang="el-GR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423" y="3856045"/>
            <a:ext cx="4999153" cy="216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89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865319" marR="4483" indent="-1854672" algn="ctr">
              <a:lnSpc>
                <a:spcPct val="100000"/>
              </a:lnSpc>
            </a:pPr>
            <a:r>
              <a:rPr sz="3600" spc="340">
                <a:solidFill>
                  <a:srgbClr val="002060"/>
                </a:solidFill>
                <a:latin typeface="+mn-lt"/>
                <a:cs typeface="Tahoma"/>
              </a:rPr>
              <a:t>Summary </a:t>
            </a:r>
            <a:r>
              <a:rPr sz="3600" spc="274">
                <a:solidFill>
                  <a:srgbClr val="002060"/>
                </a:solidFill>
                <a:latin typeface="+mn-lt"/>
                <a:cs typeface="Tahoma"/>
              </a:rPr>
              <a:t>of</a:t>
            </a:r>
            <a:r>
              <a:rPr sz="3600" spc="-538">
                <a:solidFill>
                  <a:srgbClr val="002060"/>
                </a:solidFill>
                <a:latin typeface="+mn-lt"/>
                <a:cs typeface="Tahoma"/>
              </a:rPr>
              <a:t> </a:t>
            </a:r>
            <a:r>
              <a:rPr sz="3600" spc="291">
                <a:solidFill>
                  <a:srgbClr val="002060"/>
                </a:solidFill>
                <a:latin typeface="+mn-lt"/>
                <a:cs typeface="Tahoma"/>
              </a:rPr>
              <a:t>Preoperative  Evaluation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514350" lvl="1" indent="-514350">
              <a:buFont typeface="+mj-lt"/>
              <a:buAutoNum type="arabicPeriod"/>
            </a:pPr>
            <a:r>
              <a:rPr lang="en-US" sz="2800" spc="202" dirty="0">
                <a:latin typeface="Tahoma"/>
                <a:cs typeface="Tahoma"/>
              </a:rPr>
              <a:t>Cardiovascular</a:t>
            </a:r>
            <a:endParaRPr lang="el-GR" sz="2800" spc="202" dirty="0">
              <a:latin typeface="Tahoma"/>
              <a:cs typeface="Tahoma"/>
            </a:endParaRPr>
          </a:p>
          <a:p>
            <a:pPr marL="514350" lvl="1" indent="-514350">
              <a:buFont typeface="+mj-lt"/>
              <a:buAutoNum type="arabicPeriod"/>
            </a:pPr>
            <a:r>
              <a:rPr lang="en-US" sz="2800" spc="202" dirty="0">
                <a:latin typeface="Tahoma"/>
                <a:cs typeface="Tahoma"/>
              </a:rPr>
              <a:t>Pulmonary</a:t>
            </a:r>
          </a:p>
          <a:p>
            <a:pPr marL="514350" lvl="1" indent="-514350">
              <a:buFont typeface="+mj-lt"/>
              <a:buAutoNum type="arabicPeriod"/>
            </a:pPr>
            <a:r>
              <a:rPr lang="en-US" sz="2800" spc="202" dirty="0">
                <a:latin typeface="Tahoma"/>
                <a:cs typeface="Tahoma"/>
              </a:rPr>
              <a:t>Renal </a:t>
            </a:r>
          </a:p>
          <a:p>
            <a:pPr marL="514350" lvl="1" indent="-514350">
              <a:buFont typeface="+mj-lt"/>
              <a:buAutoNum type="arabicPeriod"/>
            </a:pPr>
            <a:r>
              <a:rPr lang="en-US" sz="2800" spc="202" dirty="0">
                <a:latin typeface="Tahoma"/>
                <a:cs typeface="Tahoma"/>
              </a:rPr>
              <a:t>Hematologic </a:t>
            </a:r>
          </a:p>
          <a:p>
            <a:pPr marL="514350" lvl="1" indent="-514350">
              <a:buFont typeface="+mj-lt"/>
              <a:buAutoNum type="arabicPeriod"/>
            </a:pPr>
            <a:r>
              <a:rPr lang="en-US" sz="2800" spc="202" dirty="0">
                <a:latin typeface="Tahoma"/>
                <a:cs typeface="Tahoma"/>
              </a:rPr>
              <a:t>GI</a:t>
            </a:r>
          </a:p>
          <a:p>
            <a:pPr marL="971550" lvl="2" indent="-514350">
              <a:buFont typeface="+mj-lt"/>
              <a:buAutoNum type="arabicPeriod"/>
            </a:pPr>
            <a:r>
              <a:rPr lang="en-US" sz="2400" spc="202" dirty="0">
                <a:latin typeface="Tahoma"/>
                <a:cs typeface="Tahoma"/>
              </a:rPr>
              <a:t>History of GI bleeding  </a:t>
            </a:r>
          </a:p>
          <a:p>
            <a:pPr marL="971550" lvl="2" indent="-514350">
              <a:buFont typeface="+mj-lt"/>
              <a:buAutoNum type="arabicPeriod"/>
            </a:pPr>
            <a:r>
              <a:rPr lang="en-US" sz="2400" spc="202" dirty="0">
                <a:latin typeface="Tahoma"/>
                <a:cs typeface="Tahoma"/>
              </a:rPr>
              <a:t>Previous  operation for ulcers or carcinoma, </a:t>
            </a:r>
          </a:p>
          <a:p>
            <a:pPr marL="971550" lvl="2" indent="-514350">
              <a:buFont typeface="+mj-lt"/>
              <a:buAutoNum type="arabicPeriod"/>
            </a:pPr>
            <a:r>
              <a:rPr lang="en-US" sz="2400" spc="202" dirty="0">
                <a:latin typeface="Tahoma"/>
                <a:cs typeface="Tahoma"/>
              </a:rPr>
              <a:t>GER  disease</a:t>
            </a:r>
          </a:p>
          <a:p>
            <a:pPr marL="514350" lvl="1" indent="-514350">
              <a:buFont typeface="+mj-lt"/>
              <a:buAutoNum type="arabicPeriod"/>
            </a:pPr>
            <a:r>
              <a:rPr lang="en-US" sz="2800" spc="202" dirty="0">
                <a:latin typeface="Tahoma"/>
                <a:cs typeface="Tahoma"/>
              </a:rPr>
              <a:t>Endocrine </a:t>
            </a:r>
          </a:p>
          <a:p>
            <a:pPr marL="514350" lvl="1" indent="-514350">
              <a:buFont typeface="+mj-lt"/>
              <a:buAutoNum type="arabicPeriod"/>
            </a:pPr>
            <a:r>
              <a:rPr lang="en-US" sz="2800" spc="202" dirty="0">
                <a:latin typeface="Tahoma"/>
                <a:cs typeface="Tahoma"/>
              </a:rPr>
              <a:t>Infection</a:t>
            </a:r>
          </a:p>
          <a:p>
            <a:pPr marL="514350" lvl="1" indent="-514350">
              <a:buFont typeface="+mj-lt"/>
              <a:buAutoNum type="arabicPeriod"/>
            </a:pPr>
            <a:r>
              <a:rPr lang="en-US" sz="2800" spc="202" dirty="0">
                <a:latin typeface="Tahoma"/>
                <a:cs typeface="Tahoma"/>
              </a:rPr>
              <a:t>Medication</a:t>
            </a:r>
          </a:p>
          <a:p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Biliary</a:t>
            </a: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83E79-6F58-48EE-939E-EB876EBB13BC}" type="slidenum">
              <a:rPr lang="el-GR" smtClean="0"/>
              <a:t>18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258377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5" descr="Surger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90" r="-2" b="6044"/>
          <a:stretch/>
        </p:blipFill>
        <p:spPr bwMode="auto">
          <a:xfrm>
            <a:off x="20" y="10"/>
            <a:ext cx="7534636" cy="6857990"/>
          </a:xfrm>
          <a:prstGeom prst="rect">
            <a:avLst/>
          </a:prstGeom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129015" y="5076653"/>
            <a:ext cx="3433071" cy="790747"/>
          </a:xfrm>
        </p:spPr>
        <p:txBody>
          <a:bodyPr>
            <a:normAutofit/>
          </a:bodyPr>
          <a:lstStyle/>
          <a:p>
            <a:pPr algn="l"/>
            <a:r>
              <a:rPr lang="en-US" altLang="el-GR" sz="2000" dirty="0"/>
              <a:t>Preventing injury and error</a:t>
            </a:r>
          </a:p>
        </p:txBody>
      </p:sp>
      <p:sp>
        <p:nvSpPr>
          <p:cNvPr id="4100" name="AutoShape 2"/>
          <p:cNvSpPr>
            <a:spLocks noGrp="1" noChangeArrowheads="1"/>
          </p:cNvSpPr>
          <p:nvPr>
            <p:ph type="ctrTitle"/>
          </p:nvPr>
        </p:nvSpPr>
        <p:spPr>
          <a:xfrm>
            <a:off x="8129015" y="2426633"/>
            <a:ext cx="3687684" cy="2660397"/>
          </a:xfrm>
        </p:spPr>
        <p:txBody>
          <a:bodyPr>
            <a:normAutofit/>
          </a:bodyPr>
          <a:lstStyle/>
          <a:p>
            <a:pPr algn="l"/>
            <a:r>
              <a:rPr lang="en-US" altLang="el-GR" sz="7200" dirty="0"/>
              <a:t>Surgical Basics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48218" y="6356350"/>
            <a:ext cx="6591222" cy="365125"/>
          </a:xfrm>
        </p:spPr>
        <p:txBody>
          <a:bodyPr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1100" dirty="0">
                <a:solidFill>
                  <a:srgbClr val="FFFFFF"/>
                </a:solidFill>
              </a:rPr>
              <a:t>First Department of Surgery, Faculty of Medicine, National and Kapodistrian University of Athens , Laiko General Hospital, Dir. Prof. T. Liakakos.</a:t>
            </a:r>
            <a:endParaRPr lang="el-GR" sz="1100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651156" y="6356350"/>
            <a:ext cx="702643" cy="365125"/>
          </a:xfrm>
        </p:spPr>
        <p:txBody>
          <a:bodyPr>
            <a:normAutofit/>
          </a:bodyPr>
          <a:lstStyle/>
          <a:p>
            <a:fld id="{C5383E79-6F58-48EE-939E-EB876EBB13BC}" type="slidenum">
              <a:rPr lang="el-GR" smtClean="0">
                <a:solidFill>
                  <a:srgbClr val="FFFFFF"/>
                </a:solidFill>
              </a:rPr>
              <a:pPr/>
              <a:t>19</a:t>
            </a:fld>
            <a:endParaRPr lang="el-GR" dirty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962191" y="5583756"/>
            <a:ext cx="4223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el-GR" sz="1600" dirty="0">
                <a:solidFill>
                  <a:schemeClr val="accent5">
                    <a:lumMod val="50000"/>
                  </a:schemeClr>
                </a:solidFill>
              </a:rPr>
              <a:t>Jan Moss, RN</a:t>
            </a:r>
          </a:p>
          <a:p>
            <a:pPr algn="r"/>
            <a:endParaRPr lang="el-GR" sz="16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3234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Complications </a:t>
            </a:r>
            <a:endParaRPr lang="el-GR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/>
              <a:t>Complication</a:t>
            </a:r>
            <a:r>
              <a:rPr lang="el-GR" b="1" dirty="0"/>
              <a:t> (επιπλοκή)</a:t>
            </a:r>
            <a:r>
              <a:rPr lang="en-US" dirty="0"/>
              <a:t>: any deviation from the normal (ideal) postoperative course 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Sequelae</a:t>
            </a:r>
            <a:r>
              <a:rPr lang="el-GR" b="1" dirty="0"/>
              <a:t> (επακόλουθο)</a:t>
            </a:r>
            <a:r>
              <a:rPr lang="en-US" dirty="0"/>
              <a:t>: cover conditions that are inherent in the procedure, and that thus will inevitably occur </a:t>
            </a:r>
          </a:p>
          <a:p>
            <a:pPr lvl="1"/>
            <a:r>
              <a:rPr lang="en-US" dirty="0"/>
              <a:t>Example, scar formation or the inability to walk after an amputation. 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Failure to cure</a:t>
            </a:r>
            <a:r>
              <a:rPr lang="el-GR" b="1" dirty="0"/>
              <a:t> (αποτυχία της θεραπείας)</a:t>
            </a:r>
            <a:r>
              <a:rPr lang="en-US" dirty="0"/>
              <a:t>: diseases or conditions that remain unchanged after surgery are not complications, but rather failure to cure </a:t>
            </a:r>
          </a:p>
          <a:p>
            <a:pPr lvl="1"/>
            <a:r>
              <a:rPr lang="en-US" dirty="0"/>
              <a:t>example, </a:t>
            </a:r>
          </a:p>
          <a:p>
            <a:pPr lvl="2"/>
            <a:r>
              <a:rPr lang="en-US" dirty="0"/>
              <a:t>early recurrence of inguinal hernia or </a:t>
            </a:r>
          </a:p>
          <a:p>
            <a:pPr lvl="2"/>
            <a:r>
              <a:rPr lang="en-US" dirty="0"/>
              <a:t>incompletely resected malignant tumors, </a:t>
            </a:r>
          </a:p>
          <a:p>
            <a:pPr marL="914400" lvl="2" indent="0">
              <a:buNone/>
            </a:pPr>
            <a:r>
              <a:rPr lang="en-US" dirty="0"/>
              <a:t>while clearly reflecting a negative outcome, are better covered under the term ‘‘failure to cure.’’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1600" dirty="0">
                <a:solidFill>
                  <a:srgbClr val="002060"/>
                </a:solidFill>
              </a:rPr>
              <a:t>Dindo D, Clavien PA. What is a surgical complication? </a:t>
            </a:r>
            <a:r>
              <a:rPr lang="en-US" sz="1600" i="1" dirty="0">
                <a:solidFill>
                  <a:srgbClr val="002060"/>
                </a:solidFill>
              </a:rPr>
              <a:t>World J Surg</a:t>
            </a:r>
            <a:r>
              <a:rPr lang="en-US" sz="1600" dirty="0">
                <a:solidFill>
                  <a:srgbClr val="002060"/>
                </a:solidFill>
              </a:rPr>
              <a:t> 2008; 32(6):939-41.</a:t>
            </a:r>
          </a:p>
          <a:p>
            <a:pPr marL="0" indent="0" algn="ctr">
              <a:buNone/>
            </a:pPr>
            <a:endParaRPr lang="el-GR" i="1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83E79-6F58-48EE-939E-EB876EBB13BC}" type="slidenum">
              <a:rPr lang="el-GR" smtClean="0"/>
              <a:t>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615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2"/>
          <p:cNvSpPr>
            <a:spLocks noGrp="1" noChangeArrowheads="1"/>
          </p:cNvSpPr>
          <p:nvPr>
            <p:ph type="title"/>
          </p:nvPr>
        </p:nvSpPr>
        <p:spPr>
          <a:xfrm>
            <a:off x="838200" y="221467"/>
            <a:ext cx="10515600" cy="1325563"/>
          </a:xfrm>
        </p:spPr>
        <p:txBody>
          <a:bodyPr/>
          <a:lstStyle/>
          <a:p>
            <a:pPr eaLnBrk="1" hangingPunct="1"/>
            <a:r>
              <a:rPr lang="en-US" altLang="el-GR" dirty="0"/>
              <a:t>Anesthesia Choices</a:t>
            </a:r>
            <a:br>
              <a:rPr lang="en-US" altLang="el-GR" sz="3200" dirty="0"/>
            </a:br>
            <a:endParaRPr lang="en-US" altLang="el-GR" sz="3200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lvl="1" eaLnBrk="1" hangingPunct="1"/>
            <a:r>
              <a:rPr lang="en-US" altLang="el-GR" dirty="0"/>
              <a:t>Goals of anesthesia</a:t>
            </a:r>
          </a:p>
          <a:p>
            <a:pPr lvl="2" eaLnBrk="1" hangingPunct="1"/>
            <a:r>
              <a:rPr lang="en-US" altLang="el-GR" dirty="0"/>
              <a:t>Exposure, Relaxation</a:t>
            </a:r>
          </a:p>
          <a:p>
            <a:pPr lvl="2" eaLnBrk="1" hangingPunct="1"/>
            <a:r>
              <a:rPr lang="en-US" altLang="el-GR" dirty="0"/>
              <a:t>Keep patient alive</a:t>
            </a:r>
          </a:p>
          <a:p>
            <a:pPr lvl="2" eaLnBrk="1" hangingPunct="1"/>
            <a:r>
              <a:rPr lang="en-US" altLang="el-GR" dirty="0"/>
              <a:t>Pain free, unaware, stable</a:t>
            </a:r>
          </a:p>
          <a:p>
            <a:pPr lvl="1" eaLnBrk="1" hangingPunct="1"/>
            <a:r>
              <a:rPr lang="en-US" altLang="el-GR" dirty="0"/>
              <a:t>Local Anesthesia</a:t>
            </a:r>
          </a:p>
          <a:p>
            <a:pPr lvl="1" eaLnBrk="1" hangingPunct="1"/>
            <a:r>
              <a:rPr lang="en-US" altLang="el-GR" dirty="0"/>
              <a:t>Regional Anesthesia</a:t>
            </a:r>
          </a:p>
          <a:p>
            <a:pPr lvl="1" eaLnBrk="1" hangingPunct="1"/>
            <a:r>
              <a:rPr lang="en-US" altLang="el-GR" dirty="0"/>
              <a:t>Conscious Sedation</a:t>
            </a:r>
          </a:p>
          <a:p>
            <a:pPr lvl="1" eaLnBrk="1" hangingPunct="1"/>
            <a:r>
              <a:rPr lang="en-US" altLang="el-GR" dirty="0"/>
              <a:t>General Anesthesia</a:t>
            </a:r>
          </a:p>
          <a:p>
            <a:pPr lvl="2" eaLnBrk="1" hangingPunct="1"/>
            <a:r>
              <a:rPr lang="en-US" altLang="el-GR" dirty="0"/>
              <a:t>LMA vs. Intubation</a:t>
            </a:r>
          </a:p>
          <a:p>
            <a:pPr eaLnBrk="1" hangingPunct="1"/>
            <a:endParaRPr lang="en-US" altLang="el-GR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793821" y="2083936"/>
            <a:ext cx="3938357" cy="3834716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83E79-6F58-48EE-939E-EB876EBB13BC}" type="slidenum">
              <a:rPr lang="el-GR" smtClean="0"/>
              <a:t>20</a:t>
            </a:fld>
            <a:endParaRPr lang="el-GR" dirty="0"/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7138078" y="5892447"/>
            <a:ext cx="3594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l-GR" sz="1400" dirty="0"/>
              <a:t>Many photos courtesy of John DiPaola, MD</a:t>
            </a:r>
          </a:p>
        </p:txBody>
      </p:sp>
    </p:spTree>
    <p:extLst>
      <p:ext uri="{BB962C8B-B14F-4D97-AF65-F5344CB8AC3E}">
        <p14:creationId xmlns:p14="http://schemas.microsoft.com/office/powerpoint/2010/main" val="16892092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l-GR" dirty="0"/>
              <a:t>Surgical Positioning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r>
              <a:rPr lang="en-US" altLang="el-GR" dirty="0"/>
              <a:t>Goals </a:t>
            </a:r>
          </a:p>
          <a:p>
            <a:pPr lvl="1" eaLnBrk="1" hangingPunct="1"/>
            <a:r>
              <a:rPr lang="en-US" altLang="el-GR" dirty="0"/>
              <a:t>Exposure for surgeon</a:t>
            </a:r>
          </a:p>
          <a:p>
            <a:pPr lvl="1" eaLnBrk="1" hangingPunct="1"/>
            <a:r>
              <a:rPr lang="en-US" altLang="el-GR" dirty="0"/>
              <a:t>Immobilize patient</a:t>
            </a:r>
          </a:p>
          <a:p>
            <a:pPr lvl="1" eaLnBrk="1" hangingPunct="1"/>
            <a:r>
              <a:rPr lang="en-US" altLang="el-GR" dirty="0"/>
              <a:t>Injury prevention</a:t>
            </a:r>
          </a:p>
          <a:p>
            <a:pPr lvl="2" eaLnBrk="1" hangingPunct="1"/>
            <a:r>
              <a:rPr lang="en-US" altLang="el-GR" dirty="0"/>
              <a:t>Maintain circulation</a:t>
            </a:r>
          </a:p>
          <a:p>
            <a:pPr lvl="2" eaLnBrk="1" hangingPunct="1"/>
            <a:r>
              <a:rPr lang="en-US" altLang="el-GR" dirty="0"/>
              <a:t>Maintain anatomic alignment</a:t>
            </a:r>
          </a:p>
          <a:p>
            <a:pPr lvl="2" eaLnBrk="1" hangingPunct="1"/>
            <a:r>
              <a:rPr lang="en-US" altLang="el-GR" dirty="0"/>
              <a:t>Prevent pressure points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057705"/>
            <a:ext cx="5181600" cy="3887177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83E79-6F58-48EE-939E-EB876EBB13BC}" type="slidenum">
              <a:rPr lang="el-GR" smtClean="0"/>
              <a:t>21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43610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l-GR" dirty="0"/>
              <a:t>Surgical Positioning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r>
              <a:rPr lang="en-US" altLang="el-GR" dirty="0"/>
              <a:t>Considerations</a:t>
            </a:r>
          </a:p>
          <a:p>
            <a:pPr lvl="1" eaLnBrk="1" hangingPunct="1"/>
            <a:r>
              <a:rPr lang="en-US" altLang="el-GR" dirty="0"/>
              <a:t>No movement for minutes to hours</a:t>
            </a:r>
          </a:p>
          <a:p>
            <a:pPr lvl="1" eaLnBrk="1" hangingPunct="1"/>
            <a:r>
              <a:rPr lang="en-US" altLang="el-GR" dirty="0"/>
              <a:t>No ability to identify pain</a:t>
            </a:r>
          </a:p>
          <a:p>
            <a:pPr lvl="1" eaLnBrk="1" hangingPunct="1"/>
            <a:r>
              <a:rPr lang="en-US" altLang="el-GR" dirty="0"/>
              <a:t>Sometimes exposure wins out over comfort</a:t>
            </a:r>
          </a:p>
          <a:p>
            <a:pPr lvl="1" eaLnBrk="1" hangingPunct="1"/>
            <a:r>
              <a:rPr lang="en-US" altLang="el-GR" dirty="0"/>
              <a:t>Even supine can be injurious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059162"/>
            <a:ext cx="5181600" cy="3884263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83E79-6F58-48EE-939E-EB876EBB13BC}" type="slidenum">
              <a:rPr lang="el-GR" smtClean="0"/>
              <a:t>22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245516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l-GR" dirty="0"/>
              <a:t>Documentation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l-GR" dirty="0"/>
              <a:t>“The table was placed in beach chair configuration. Head, neck, trunk and limbs were padded and protected in appropriate fashion.” </a:t>
            </a:r>
          </a:p>
          <a:p>
            <a:pPr eaLnBrk="1" hangingPunct="1"/>
            <a:r>
              <a:rPr lang="en-US" altLang="el-GR" dirty="0"/>
              <a:t>“The right lower extremity was prepped and draped in the usual sterile fashion.”</a:t>
            </a:r>
          </a:p>
          <a:p>
            <a:pPr eaLnBrk="1" hangingPunct="1"/>
            <a:r>
              <a:rPr lang="en-US" altLang="el-GR" dirty="0"/>
              <a:t>“Bilateral upper extremities were prepped and draped in standard sterile fashion.”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83E79-6F58-48EE-939E-EB876EBB13BC}" type="slidenum">
              <a:rPr lang="el-GR" smtClean="0"/>
              <a:t>23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043279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17835"/>
            <a:ext cx="10515600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l-GR" dirty="0">
                <a:ea typeface="ＭＳ Ｐゴシック" panose="020B0600070205080204" pitchFamily="34" charset="-128"/>
              </a:rPr>
              <a:t>GI bleeding- necrosis</a:t>
            </a:r>
            <a:br>
              <a:rPr lang="en-US" altLang="el-GR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endParaRPr lang="en-US" altLang="el-GR" dirty="0">
              <a:ea typeface="ＭＳ Ｐゴシック" panose="020B0600070205080204" pitchFamily="34" charset="-128"/>
            </a:endParaRPr>
          </a:p>
        </p:txBody>
      </p:sp>
      <p:sp>
        <p:nvSpPr>
          <p:cNvPr id="79875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el-GR" sz="2600" b="1" dirty="0">
                <a:solidFill>
                  <a:srgbClr val="262626"/>
                </a:solidFill>
                <a:ea typeface="ＭＳ Ｐゴシック" panose="020B0600070205080204" pitchFamily="34" charset="-128"/>
              </a:rPr>
              <a:t>Hemorrhage:</a:t>
            </a:r>
          </a:p>
          <a:p>
            <a:pPr marL="952500" lvl="1" indent="-495300"/>
            <a:r>
              <a:rPr lang="en-US" altLang="el-GR" sz="2200" dirty="0">
                <a:ea typeface="ＭＳ Ｐゴシック" panose="020B0600070205080204" pitchFamily="34" charset="-128"/>
              </a:rPr>
              <a:t>Occurs gastrointestinal anastomosis</a:t>
            </a:r>
          </a:p>
          <a:p>
            <a:pPr marL="952500" lvl="1" indent="-495300"/>
            <a:r>
              <a:rPr lang="en-US" altLang="el-GR" sz="2200" dirty="0">
                <a:ea typeface="ＭＳ Ｐゴシック" panose="020B0600070205080204" pitchFamily="34" charset="-128"/>
              </a:rPr>
              <a:t>Manifest – hematemesis, melena, hematochezia</a:t>
            </a:r>
          </a:p>
          <a:p>
            <a:pPr marL="952500" lvl="1" indent="-495300"/>
            <a:r>
              <a:rPr lang="en-US" altLang="el-GR" sz="2200" dirty="0">
                <a:ea typeface="ＭＳ Ｐゴシック" panose="020B0600070205080204" pitchFamily="34" charset="-128"/>
              </a:rPr>
              <a:t>Bleeding arise from the suture line (usually after gastric resection</a:t>
            </a:r>
          </a:p>
          <a:p>
            <a:pPr marL="952500" lvl="1" indent="-495300">
              <a:buNone/>
            </a:pPr>
            <a:endParaRPr lang="en-US" altLang="el-GR" sz="2200" dirty="0">
              <a:ea typeface="ＭＳ Ｐゴシック" panose="020B0600070205080204" pitchFamily="34" charset="-128"/>
            </a:endParaRPr>
          </a:p>
          <a:p>
            <a:pPr marL="952500" lvl="1" indent="-495300">
              <a:buNone/>
            </a:pPr>
            <a:r>
              <a:rPr lang="en-US" altLang="el-GR" sz="2200" b="1" dirty="0">
                <a:ea typeface="ＭＳ Ｐゴシック" panose="020B0600070205080204" pitchFamily="34" charset="-128"/>
              </a:rPr>
              <a:t>Treatment: </a:t>
            </a:r>
          </a:p>
          <a:p>
            <a:pPr marL="1352550" lvl="2" indent="-438150"/>
            <a:r>
              <a:rPr lang="en-US" altLang="el-GR" sz="2100" dirty="0">
                <a:ea typeface="ＭＳ Ｐゴシック" panose="020B0600070205080204" pitchFamily="34" charset="-128"/>
              </a:rPr>
              <a:t>1st conservative: irrigation w/ cold lavage / endoscopy</a:t>
            </a:r>
          </a:p>
          <a:p>
            <a:pPr marL="1352550" lvl="2" indent="-438150"/>
            <a:r>
              <a:rPr lang="en-US" altLang="el-GR" sz="2100" dirty="0">
                <a:ea typeface="ＭＳ Ｐゴシック" panose="020B0600070205080204" pitchFamily="34" charset="-128"/>
              </a:rPr>
              <a:t>Reoperation – direct control</a:t>
            </a:r>
          </a:p>
          <a:p>
            <a:pPr marL="952500" lvl="1" indent="-495300">
              <a:buFont typeface="Wingdings" panose="05000000000000000000" pitchFamily="2" charset="2"/>
              <a:buAutoNum type="arabicPeriod"/>
            </a:pPr>
            <a:endParaRPr lang="en-US" altLang="el-GR" sz="2200" dirty="0">
              <a:ea typeface="ＭＳ Ｐゴシック" panose="020B0600070205080204" pitchFamily="34" charset="-128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sz="2600" b="1" dirty="0"/>
              <a:t>Gangrene:</a:t>
            </a:r>
          </a:p>
          <a:p>
            <a:pPr lvl="1"/>
            <a:r>
              <a:rPr lang="en-US" dirty="0"/>
              <a:t>Due to poor tissue perfusion</a:t>
            </a:r>
          </a:p>
          <a:p>
            <a:pPr lvl="1"/>
            <a:r>
              <a:rPr lang="en-US" dirty="0"/>
              <a:t>Stomach:</a:t>
            </a:r>
          </a:p>
          <a:p>
            <a:pPr lvl="2"/>
            <a:r>
              <a:rPr lang="en-US" dirty="0"/>
              <a:t>Following subtotal gastrectomy w/ ligation of left gastric and splenic arteries; thrombosis</a:t>
            </a:r>
          </a:p>
          <a:p>
            <a:pPr lvl="1"/>
            <a:r>
              <a:rPr lang="en-US" dirty="0"/>
              <a:t>Small bowel and colon:</a:t>
            </a:r>
          </a:p>
          <a:p>
            <a:pPr lvl="2"/>
            <a:r>
              <a:rPr lang="en-US" dirty="0"/>
              <a:t>Thrombosis; mechanical strangulation (internal herniation) – volvulus, adhesions</a:t>
            </a:r>
          </a:p>
          <a:p>
            <a:pPr lvl="1"/>
            <a:r>
              <a:rPr lang="en-US" dirty="0"/>
              <a:t>Treatment:</a:t>
            </a:r>
          </a:p>
          <a:p>
            <a:pPr lvl="2"/>
            <a:r>
              <a:rPr lang="en-US" dirty="0"/>
              <a:t>Resection of gangrenous segment, re-established continuity</a:t>
            </a:r>
          </a:p>
          <a:p>
            <a:endParaRPr lang="el-G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83E79-6F58-48EE-939E-EB876EBB13BC}" type="slidenum">
              <a:rPr lang="el-GR" smtClean="0"/>
              <a:t>24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225931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14995" r="9091" b="6710"/>
          <a:stretch/>
        </p:blipFill>
        <p:spPr>
          <a:xfrm>
            <a:off x="6219824" y="10"/>
            <a:ext cx="5972175" cy="6857990"/>
          </a:xfrm>
          <a:prstGeom prst="rect">
            <a:avLst/>
          </a:prstGeom>
        </p:spPr>
      </p:pic>
      <p:sp>
        <p:nvSpPr>
          <p:cNvPr id="4102" name="Freeform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851" y="-479"/>
            <a:ext cx="9468701" cy="6858478"/>
          </a:xfrm>
          <a:custGeom>
            <a:avLst/>
            <a:gdLst>
              <a:gd name="connsiteX0" fmla="*/ 0 w 8078051"/>
              <a:gd name="connsiteY0" fmla="*/ 0 h 5829300"/>
              <a:gd name="connsiteX1" fmla="*/ 4453793 w 8078051"/>
              <a:gd name="connsiteY1" fmla="*/ 0 h 5829300"/>
              <a:gd name="connsiteX2" fmla="*/ 5363426 w 8078051"/>
              <a:gd name="connsiteY2" fmla="*/ 0 h 5829300"/>
              <a:gd name="connsiteX3" fmla="*/ 5368184 w 8078051"/>
              <a:gd name="connsiteY3" fmla="*/ 0 h 5829300"/>
              <a:gd name="connsiteX4" fmla="*/ 8078051 w 8078051"/>
              <a:gd name="connsiteY4" fmla="*/ 5829300 h 5829300"/>
              <a:gd name="connsiteX5" fmla="*/ 1743926 w 8078051"/>
              <a:gd name="connsiteY5" fmla="*/ 5829300 h 5829300"/>
              <a:gd name="connsiteX6" fmla="*/ 1744148 w 8078051"/>
              <a:gd name="connsiteY6" fmla="*/ 5828822 h 5829300"/>
              <a:gd name="connsiteX7" fmla="*/ 0 w 8078051"/>
              <a:gd name="connsiteY7" fmla="*/ 5828822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1" h="5829300">
                <a:moveTo>
                  <a:pt x="0" y="0"/>
                </a:moveTo>
                <a:lnTo>
                  <a:pt x="4453793" y="0"/>
                </a:lnTo>
                <a:lnTo>
                  <a:pt x="5363426" y="0"/>
                </a:lnTo>
                <a:lnTo>
                  <a:pt x="5368184" y="0"/>
                </a:lnTo>
                <a:lnTo>
                  <a:pt x="8078051" y="5829300"/>
                </a:lnTo>
                <a:lnTo>
                  <a:pt x="1743926" y="5829300"/>
                </a:lnTo>
                <a:lnTo>
                  <a:pt x="1744148" y="5828822"/>
                </a:lnTo>
                <a:lnTo>
                  <a:pt x="0" y="58288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03" name="Freeform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851" y="1029178"/>
            <a:ext cx="8078051" cy="5829300"/>
          </a:xfrm>
          <a:custGeom>
            <a:avLst/>
            <a:gdLst>
              <a:gd name="connsiteX0" fmla="*/ 0 w 8078051"/>
              <a:gd name="connsiteY0" fmla="*/ 0 h 5829300"/>
              <a:gd name="connsiteX1" fmla="*/ 4453793 w 8078051"/>
              <a:gd name="connsiteY1" fmla="*/ 0 h 5829300"/>
              <a:gd name="connsiteX2" fmla="*/ 5363426 w 8078051"/>
              <a:gd name="connsiteY2" fmla="*/ 0 h 5829300"/>
              <a:gd name="connsiteX3" fmla="*/ 5368184 w 8078051"/>
              <a:gd name="connsiteY3" fmla="*/ 0 h 5829300"/>
              <a:gd name="connsiteX4" fmla="*/ 8078051 w 8078051"/>
              <a:gd name="connsiteY4" fmla="*/ 5829300 h 5829300"/>
              <a:gd name="connsiteX5" fmla="*/ 1743926 w 8078051"/>
              <a:gd name="connsiteY5" fmla="*/ 5829300 h 5829300"/>
              <a:gd name="connsiteX6" fmla="*/ 1744148 w 8078051"/>
              <a:gd name="connsiteY6" fmla="*/ 5828822 h 5829300"/>
              <a:gd name="connsiteX7" fmla="*/ 0 w 8078051"/>
              <a:gd name="connsiteY7" fmla="*/ 5828822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1" h="5829300">
                <a:moveTo>
                  <a:pt x="0" y="0"/>
                </a:moveTo>
                <a:lnTo>
                  <a:pt x="4453793" y="0"/>
                </a:lnTo>
                <a:lnTo>
                  <a:pt x="5363426" y="0"/>
                </a:lnTo>
                <a:lnTo>
                  <a:pt x="5368184" y="0"/>
                </a:lnTo>
                <a:lnTo>
                  <a:pt x="8078051" y="5829300"/>
                </a:lnTo>
                <a:lnTo>
                  <a:pt x="1743926" y="5829300"/>
                </a:lnTo>
                <a:lnTo>
                  <a:pt x="1744148" y="5828822"/>
                </a:lnTo>
                <a:lnTo>
                  <a:pt x="0" y="582882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00" name="AutoShape 2"/>
          <p:cNvSpPr>
            <a:spLocks noGrp="1" noChangeArrowheads="1"/>
          </p:cNvSpPr>
          <p:nvPr>
            <p:ph type="ctrTitle"/>
          </p:nvPr>
        </p:nvSpPr>
        <p:spPr>
          <a:xfrm>
            <a:off x="804672" y="3133725"/>
            <a:ext cx="4948428" cy="2651200"/>
          </a:xfrm>
        </p:spPr>
        <p:txBody>
          <a:bodyPr anchor="t">
            <a:normAutofit/>
          </a:bodyPr>
          <a:lstStyle/>
          <a:p>
            <a:pPr algn="l"/>
            <a:r>
              <a:rPr lang="en-US" altLang="el-GR" sz="5400" dirty="0">
                <a:solidFill>
                  <a:srgbClr val="FFFFFF"/>
                </a:solidFill>
              </a:rPr>
              <a:t>GI system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356350"/>
            <a:ext cx="6520053" cy="365125"/>
          </a:xfrm>
        </p:spPr>
        <p:txBody>
          <a:bodyPr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1100" dirty="0">
                <a:solidFill>
                  <a:srgbClr val="FFFFFF"/>
                </a:solidFill>
              </a:rPr>
              <a:t>First Department of Surgery, Faculty of Medicine, National and Kapodistrian University of Athens , Laiko General Hospital, Dir. Prof. T. Liakakos.</a:t>
            </a:r>
            <a:endParaRPr lang="el-GR" sz="1100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96600" y="6356350"/>
            <a:ext cx="457200" cy="365125"/>
          </a:xfrm>
        </p:spPr>
        <p:txBody>
          <a:bodyPr>
            <a:normAutofit/>
          </a:bodyPr>
          <a:lstStyle/>
          <a:p>
            <a:fld id="{C5383E79-6F58-48EE-939E-EB876EBB13BC}" type="slidenum">
              <a:rPr lang="el-GR" smtClean="0">
                <a:solidFill>
                  <a:srgbClr val="FFFFFF"/>
                </a:solidFill>
              </a:rPr>
              <a:pPr/>
              <a:t>25</a:t>
            </a:fld>
            <a:endParaRPr lang="el-GR" dirty="0">
              <a:solidFill>
                <a:srgbClr val="FFFFFF"/>
              </a:solidFill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804672" y="1833850"/>
            <a:ext cx="4167376" cy="1155525"/>
          </a:xfrm>
        </p:spPr>
        <p:txBody>
          <a:bodyPr anchor="b">
            <a:normAutofit/>
          </a:bodyPr>
          <a:lstStyle/>
          <a:p>
            <a:pPr algn="l"/>
            <a:endParaRPr lang="el-GR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5041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1981200" y="2020888"/>
            <a:ext cx="8229600" cy="4075112"/>
          </a:xfrm>
        </p:spPr>
        <p:txBody>
          <a:bodyPr/>
          <a:lstStyle/>
          <a:p>
            <a:pPr marL="457200" indent="-457200">
              <a:buFontTx/>
              <a:buChar char="•"/>
              <a:defRPr/>
            </a:pPr>
            <a:r>
              <a:rPr lang="en-US" altLang="en-US" dirty="0"/>
              <a:t>What operation did the patient have?</a:t>
            </a:r>
          </a:p>
          <a:p>
            <a:pPr marL="457200" indent="-457200">
              <a:buFontTx/>
              <a:buChar char="•"/>
              <a:defRPr/>
            </a:pPr>
            <a:r>
              <a:rPr lang="en-US" altLang="en-US" dirty="0"/>
              <a:t>What are the most common complications of this operation?</a:t>
            </a:r>
          </a:p>
          <a:p>
            <a:pPr marL="457200" indent="-457200">
              <a:buFontTx/>
              <a:buChar char="•"/>
              <a:defRPr/>
            </a:pPr>
            <a:r>
              <a:rPr lang="en-US" altLang="en-US" dirty="0"/>
              <a:t>What is most life-threatening?</a:t>
            </a:r>
          </a:p>
          <a:p>
            <a:pPr marL="457200" indent="-457200">
              <a:buFontTx/>
              <a:buChar char="•"/>
              <a:defRPr/>
            </a:pPr>
            <a:r>
              <a:rPr lang="en-US" altLang="en-US" dirty="0"/>
              <a:t>What comorbidities does that particular patient have?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/>
              <a:t>Complications: Who Knows better ??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83E79-6F58-48EE-939E-EB876EBB13BC}" type="slidenum">
              <a:rPr lang="el-GR" smtClean="0"/>
              <a:t>26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455089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l-GR" dirty="0"/>
              <a:t>Each surgical procedure has its own set of inherent complications</a:t>
            </a:r>
          </a:p>
          <a:p>
            <a:pPr eaLnBrk="1" hangingPunct="1"/>
            <a:endParaRPr lang="en-US" altLang="el-GR" dirty="0"/>
          </a:p>
          <a:p>
            <a:pPr eaLnBrk="1" hangingPunct="1"/>
            <a:r>
              <a:rPr lang="en-US" altLang="el-GR" b="1" dirty="0"/>
              <a:t>Surgeon</a:t>
            </a:r>
            <a:r>
              <a:rPr lang="en-US" altLang="el-GR" dirty="0"/>
              <a:t> treating the patient usually has the best idea as to what is happening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83E79-6F58-48EE-939E-EB876EBB13BC}" type="slidenum">
              <a:rPr lang="el-GR" smtClean="0"/>
              <a:t>27</a:t>
            </a:fld>
            <a:endParaRPr lang="el-GR" dirty="0"/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/>
              <a:t>Complications: Who Knows better ??</a:t>
            </a:r>
          </a:p>
        </p:txBody>
      </p:sp>
    </p:spTree>
    <p:extLst>
      <p:ext uri="{BB962C8B-B14F-4D97-AF65-F5344CB8AC3E}">
        <p14:creationId xmlns:p14="http://schemas.microsoft.com/office/powerpoint/2010/main" val="2846319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dirty="0"/>
              <a:t>Post Operative Pain</a:t>
            </a:r>
          </a:p>
          <a:p>
            <a:r>
              <a:rPr lang="en-US" dirty="0"/>
              <a:t>Bleeding : Hypovolemia</a:t>
            </a:r>
          </a:p>
          <a:p>
            <a:r>
              <a:rPr lang="en-US" dirty="0"/>
              <a:t>Hypoxia : Hypoventilation</a:t>
            </a:r>
          </a:p>
          <a:p>
            <a:r>
              <a:rPr lang="en-US" dirty="0"/>
              <a:t>Hemodynamic Unstable</a:t>
            </a:r>
          </a:p>
          <a:p>
            <a:r>
              <a:rPr lang="en-US" dirty="0"/>
              <a:t>Fluid &amp; Electrolyte imbalance</a:t>
            </a:r>
          </a:p>
          <a:p>
            <a:r>
              <a:rPr lang="en-US" dirty="0"/>
              <a:t>Wound Complication</a:t>
            </a:r>
          </a:p>
          <a:p>
            <a:pPr lvl="1"/>
            <a:r>
              <a:rPr lang="en-US" dirty="0"/>
              <a:t>Hematoma, infection</a:t>
            </a:r>
          </a:p>
          <a:p>
            <a:pPr lvl="1"/>
            <a:r>
              <a:rPr lang="en-US" dirty="0"/>
              <a:t>Dehiscent, Keloid</a:t>
            </a:r>
          </a:p>
          <a:p>
            <a:r>
              <a:rPr lang="en-US" dirty="0"/>
              <a:t>Post Operative infection : wound (Site of Operation)</a:t>
            </a:r>
          </a:p>
          <a:p>
            <a:r>
              <a:rPr lang="en-US" dirty="0"/>
              <a:t>Post Operative Renal Failure</a:t>
            </a:r>
          </a:p>
          <a:p>
            <a:r>
              <a:rPr lang="en-US" dirty="0"/>
              <a:t>Liver Failure</a:t>
            </a:r>
          </a:p>
          <a:p>
            <a:r>
              <a:rPr lang="en-US" dirty="0"/>
              <a:t>Hematological disorder: Coagulopathy</a:t>
            </a:r>
          </a:p>
          <a:p>
            <a:r>
              <a:rPr lang="en-US" dirty="0"/>
              <a:t>Post Operation Sepsis : ARDS</a:t>
            </a:r>
          </a:p>
          <a:p>
            <a:r>
              <a:rPr lang="en-US" dirty="0"/>
              <a:t>Post Operative Respiratory Failure : </a:t>
            </a:r>
          </a:p>
          <a:p>
            <a:pPr lvl="1"/>
            <a:r>
              <a:rPr lang="en-US" dirty="0"/>
              <a:t>Atelectasis, </a:t>
            </a:r>
          </a:p>
          <a:p>
            <a:pPr lvl="1"/>
            <a:r>
              <a:rPr lang="en-US" dirty="0"/>
              <a:t>Pneumonia,</a:t>
            </a:r>
          </a:p>
          <a:p>
            <a:r>
              <a:rPr lang="en-US" dirty="0"/>
              <a:t>MOF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47500" lnSpcReduction="20000"/>
          </a:bodyPr>
          <a:lstStyle/>
          <a:p>
            <a:endParaRPr lang="en-US" dirty="0"/>
          </a:p>
          <a:p>
            <a:pPr marL="0" indent="0">
              <a:buNone/>
            </a:pPr>
            <a:r>
              <a:rPr lang="en-US" dirty="0"/>
              <a:t>Hematoma, Seroma, Intraabdominal</a:t>
            </a:r>
          </a:p>
          <a:p>
            <a:pPr marL="0" indent="0">
              <a:buNone/>
            </a:pPr>
            <a:r>
              <a:rPr lang="en-US" dirty="0"/>
              <a:t>CVS, arrhythmia, Hypovolemia</a:t>
            </a:r>
          </a:p>
          <a:p>
            <a:pPr marL="0" indent="0">
              <a:buNone/>
            </a:pPr>
            <a:r>
              <a:rPr lang="en-US" dirty="0"/>
              <a:t>Contractility (MI)</a:t>
            </a:r>
          </a:p>
          <a:p>
            <a:pPr marL="0" indent="0">
              <a:buNone/>
            </a:pPr>
            <a:r>
              <a:rPr lang="en-US" dirty="0"/>
              <a:t>Post Op Pulmonary edema, CHF</a:t>
            </a: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83E79-6F58-48EE-939E-EB876EBB13BC}" type="slidenum">
              <a:rPr lang="el-GR" smtClean="0"/>
              <a:t>28</a:t>
            </a:fld>
            <a:endParaRPr lang="el-GR" dirty="0"/>
          </a:p>
        </p:txBody>
      </p:sp>
      <p:sp>
        <p:nvSpPr>
          <p:cNvPr id="7" name="Rectangle 6"/>
          <p:cNvSpPr/>
          <p:nvPr/>
        </p:nvSpPr>
        <p:spPr>
          <a:xfrm>
            <a:off x="6080719" y="2339802"/>
            <a:ext cx="4850906" cy="72134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908175" y="2359350"/>
            <a:ext cx="3111625" cy="33287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863278" y="2711559"/>
            <a:ext cx="3156522" cy="57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863278" y="2712130"/>
            <a:ext cx="3156522" cy="32225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999656" y="2204864"/>
            <a:ext cx="3172544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Common Post Operative Complication</a:t>
            </a:r>
            <a:endParaRPr lang="el-GR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838200" y="5568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600" dirty="0"/>
          </a:p>
          <a:p>
            <a:pPr algn="ctr"/>
            <a:r>
              <a:rPr lang="en-US" sz="3600" dirty="0"/>
              <a:t>post</a:t>
            </a:r>
            <a:br>
              <a:rPr lang="en-US" sz="3600" dirty="0"/>
            </a:br>
            <a:r>
              <a:rPr lang="en-US" sz="3600" dirty="0"/>
              <a:t>Major Surgery</a:t>
            </a:r>
            <a:endParaRPr lang="el-GR" sz="3600" dirty="0"/>
          </a:p>
        </p:txBody>
      </p:sp>
    </p:spTree>
    <p:extLst>
      <p:ext uri="{BB962C8B-B14F-4D97-AF65-F5344CB8AC3E}">
        <p14:creationId xmlns:p14="http://schemas.microsoft.com/office/powerpoint/2010/main" val="27338477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effectLst/>
        </p:spPr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14445" b="13440"/>
          <a:stretch/>
        </p:blipFill>
        <p:spPr>
          <a:xfrm>
            <a:off x="20" y="10"/>
            <a:ext cx="12191980" cy="4571990"/>
          </a:xfrm>
          <a:prstGeom prst="rect">
            <a:avLst/>
          </a:prstGeom>
        </p:spPr>
      </p:pic>
      <p:cxnSp>
        <p:nvCxnSpPr>
          <p:cNvPr id="18" name="Straight Connector 17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33136" y="5091762"/>
            <a:ext cx="7834193" cy="12645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/>
              <a:t>Surgical safety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000">
                <a:solidFill>
                  <a:srgbClr val="FFFFFF">
                    <a:alpha val="80000"/>
                  </a:srgbClr>
                </a:solidFill>
                <a:latin typeface="Calibri" panose="020F0502020204030204"/>
              </a:rPr>
              <a:t>First Department of Surgery, Faculty of Medicine, National and Kapodistrian University of Athens , Laiko General Hospital, Dir. Prof. T. Liakakos.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fld id="{C5383E79-6F58-48EE-939E-EB876EBB13BC}" type="slidenum">
              <a:rPr lang="en-US" smtClean="0">
                <a:solidFill>
                  <a:srgbClr val="FFFFFF">
                    <a:alpha val="80000"/>
                  </a:srgbClr>
                </a:solidFill>
                <a:latin typeface="Calibri" panose="020F0502020204030204"/>
              </a:rPr>
              <a:pPr>
                <a:defRPr/>
              </a:pPr>
              <a:t>29</a:t>
            </a:fld>
            <a:endParaRPr lang="en-US">
              <a:solidFill>
                <a:srgbClr val="FFFFFF">
                  <a:alpha val="80000"/>
                </a:srgbClr>
              </a:solidFill>
              <a:latin typeface="Calibri" panose="020F05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517380" y="4653136"/>
            <a:ext cx="36746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holistic idea of Hippocratic medicine</a:t>
            </a:r>
          </a:p>
          <a:p>
            <a:r>
              <a:rPr lang="en-US" sz="1200" dirty="0"/>
              <a:t>Only with careful attention to both the individuality of illness and the universality of disease etiology can physicians most effectively care for their patients </a:t>
            </a:r>
          </a:p>
          <a:p>
            <a:r>
              <a:rPr lang="en-US" sz="1200" dirty="0"/>
              <a:t>	</a:t>
            </a:r>
          </a:p>
          <a:p>
            <a:pPr algn="r"/>
            <a:r>
              <a:rPr lang="en-US" sz="1200" dirty="0" err="1"/>
              <a:t>Mantri</a:t>
            </a:r>
            <a:r>
              <a:rPr lang="en-US" sz="1200" dirty="0"/>
              <a:t> S. Holistic medicine and the Western medical tradition. </a:t>
            </a:r>
            <a:r>
              <a:rPr lang="en-US" sz="1200" i="1" dirty="0"/>
              <a:t>Virtual Mentor</a:t>
            </a:r>
            <a:r>
              <a:rPr lang="en-US" sz="1200" dirty="0"/>
              <a:t> 2008; 10(3):177-80.</a:t>
            </a:r>
          </a:p>
          <a:p>
            <a:endParaRPr lang="el-GR" sz="1200" i="1" dirty="0"/>
          </a:p>
        </p:txBody>
      </p:sp>
    </p:spTree>
    <p:extLst>
      <p:ext uri="{BB962C8B-B14F-4D97-AF65-F5344CB8AC3E}">
        <p14:creationId xmlns:p14="http://schemas.microsoft.com/office/powerpoint/2010/main" val="27336992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Surgical Complication </a:t>
            </a:r>
            <a:endParaRPr lang="el-GR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en-US" dirty="0">
                <a:solidFill>
                  <a:prstClr val="black"/>
                </a:solidFill>
              </a:rPr>
              <a:t>Dictionaries:  Is an unfavorable evolution or consequence of a disease, a health condition or a therapy (surgery here)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Latest definitions: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‘‘any deviation from the ideal postoperative course that is not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inherent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the procedure and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does not comprise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failure to cure’’</a:t>
            </a:r>
          </a:p>
          <a:p>
            <a:pPr marL="0" indent="0"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οποιαδήποτε απόκλιση από την ιδανική μετεγχειρητική πορεία που </a:t>
            </a: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δεν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είναι εγγενής της επέμβασης και </a:t>
            </a: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δεν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ανήκει στην αποτυχία της θεραπείας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</a:p>
          <a:p>
            <a:pPr marL="0" indent="0" algn="ctr">
              <a:buNone/>
            </a:pPr>
            <a:r>
              <a:rPr lang="en-US" sz="1600" dirty="0">
                <a:solidFill>
                  <a:srgbClr val="002060"/>
                </a:solidFill>
              </a:rPr>
              <a:t>Dindo D, Clavien PA. What is a surgical complication? </a:t>
            </a:r>
            <a:r>
              <a:rPr lang="en-US" sz="1600" i="1" dirty="0">
                <a:solidFill>
                  <a:srgbClr val="002060"/>
                </a:solidFill>
              </a:rPr>
              <a:t>World J Surg</a:t>
            </a:r>
            <a:r>
              <a:rPr lang="en-US" sz="1600" dirty="0">
                <a:solidFill>
                  <a:srgbClr val="002060"/>
                </a:solidFill>
              </a:rPr>
              <a:t> 2008; 32(6):939-41.</a:t>
            </a:r>
          </a:p>
          <a:p>
            <a:pPr marL="0" lvl="0" indent="0">
              <a:buNone/>
            </a:pPr>
            <a:endParaRPr lang="en-US" dirty="0">
              <a:solidFill>
                <a:prstClr val="black"/>
              </a:solidFill>
            </a:endParaRPr>
          </a:p>
          <a:p>
            <a:pPr marL="0" indent="0" algn="ctr">
              <a:buNone/>
            </a:pPr>
            <a:endParaRPr lang="en-US" sz="1600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el-GR" i="1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83E79-6F58-48EE-939E-EB876EBB13BC}" type="slidenum">
              <a:rPr lang="el-GR" smtClean="0"/>
              <a:t>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74410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altLang="el-GR" dirty="0">
                <a:solidFill>
                  <a:schemeClr val="tx1">
                    <a:lumMod val="95000"/>
                    <a:lumOff val="5000"/>
                  </a:schemeClr>
                </a:solidFill>
                <a:ea typeface="ＭＳ Ｐゴシック" panose="020B0600070205080204" pitchFamily="34" charset="-128"/>
              </a:rPr>
              <a:t>Three central problems in Surgical safety</a:t>
            </a:r>
            <a:endParaRPr lang="en-US" altLang="el-GR" dirty="0">
              <a:solidFill>
                <a:schemeClr val="tx1">
                  <a:lumMod val="95000"/>
                  <a:lumOff val="5000"/>
                </a:schemeClr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57200" indent="-457200" eaLnBrk="0" hangingPunct="0">
              <a:buFont typeface="Arial" panose="020B0604020202020204" pitchFamily="34" charset="0"/>
              <a:buAutoNum type="arabicPeriod"/>
            </a:pPr>
            <a:endParaRPr lang="en-US" altLang="el-GR" dirty="0">
              <a:ea typeface="ＭＳ Ｐゴシック" panose="020B0600070205080204" pitchFamily="34" charset="-128"/>
            </a:endParaRPr>
          </a:p>
          <a:p>
            <a:pPr marL="514350" indent="-514350" eaLnBrk="0" hangingPunct="0">
              <a:buFont typeface="+mj-lt"/>
              <a:buAutoNum type="arabicPeriod"/>
            </a:pPr>
            <a:r>
              <a:rPr lang="en-US" altLang="el-GR" sz="3200" dirty="0">
                <a:ea typeface="ＭＳ Ｐゴシック" panose="020B0600070205080204" pitchFamily="34" charset="-128"/>
              </a:rPr>
              <a:t>Unrecognized as a public health issue</a:t>
            </a:r>
          </a:p>
          <a:p>
            <a:pPr marL="514350" indent="-514350" eaLnBrk="0" hangingPunct="0">
              <a:buFont typeface="+mj-lt"/>
              <a:buAutoNum type="arabicPeriod"/>
            </a:pPr>
            <a:endParaRPr lang="en-US" altLang="el-GR" sz="3200" dirty="0">
              <a:ea typeface="ＭＳ Ｐゴシック" panose="020B0600070205080204" pitchFamily="34" charset="-128"/>
            </a:endParaRPr>
          </a:p>
          <a:p>
            <a:pPr marL="514350" indent="-514350" eaLnBrk="0" hangingPunct="0">
              <a:buFont typeface="+mj-lt"/>
              <a:buAutoNum type="arabicPeriod"/>
            </a:pPr>
            <a:r>
              <a:rPr lang="en-US" altLang="el-GR" sz="3200" dirty="0">
                <a:ea typeface="ＭＳ Ｐゴシック" panose="020B0600070205080204" pitchFamily="34" charset="-128"/>
              </a:rPr>
              <a:t>Lack of data on surgery and outcomes</a:t>
            </a:r>
          </a:p>
          <a:p>
            <a:pPr marL="514350" indent="-514350" eaLnBrk="0" hangingPunct="0">
              <a:buFont typeface="+mj-lt"/>
              <a:buAutoNum type="arabicPeriod"/>
            </a:pPr>
            <a:endParaRPr lang="en-US" altLang="el-GR" sz="3200" dirty="0">
              <a:ea typeface="ＭＳ Ｐゴシック" panose="020B0600070205080204" pitchFamily="34" charset="-128"/>
            </a:endParaRPr>
          </a:p>
          <a:p>
            <a:pPr marL="514350" indent="-514350" eaLnBrk="0" hangingPunct="0">
              <a:buFont typeface="+mj-lt"/>
              <a:buAutoNum type="arabicPeriod"/>
            </a:pPr>
            <a:r>
              <a:rPr lang="en-US" altLang="el-GR" sz="3200" dirty="0">
                <a:ea typeface="ＭＳ Ｐゴシック" panose="020B0600070205080204" pitchFamily="34" charset="-128"/>
              </a:rPr>
              <a:t>Failure to use existing safety know-how</a:t>
            </a:r>
          </a:p>
          <a:p>
            <a:pPr marL="514350" indent="-514350" eaLnBrk="0" hangingPunct="0">
              <a:buFont typeface="+mj-lt"/>
              <a:buAutoNum type="arabicPeriod"/>
            </a:pPr>
            <a:endParaRPr lang="en-US" altLang="el-GR" sz="3200" dirty="0">
              <a:ea typeface="ＭＳ Ｐゴシック" panose="020B0600070205080204" pitchFamily="34" charset="-12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83E79-6F58-48EE-939E-EB876EBB13BC}" type="slidenum">
              <a:rPr lang="el-GR" smtClean="0"/>
              <a:t>30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7413549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el-GR" dirty="0">
                <a:solidFill>
                  <a:schemeClr val="tx1">
                    <a:lumMod val="95000"/>
                    <a:lumOff val="5000"/>
                  </a:schemeClr>
                </a:solidFill>
                <a:ea typeface="ＭＳ Ｐゴシック" panose="020B0600070205080204" pitchFamily="34" charset="-128"/>
              </a:rPr>
              <a:t>Unrecognized as a public health issue</a:t>
            </a:r>
            <a:endParaRPr lang="en-US" altLang="el-GR" dirty="0">
              <a:solidFill>
                <a:schemeClr val="tx1">
                  <a:lumMod val="95000"/>
                  <a:lumOff val="5000"/>
                </a:schemeClr>
              </a:solidFill>
              <a:ea typeface="ＭＳ Ｐゴシック" panose="020B0600070205080204" pitchFamily="34" charset="-128"/>
            </a:endParaRPr>
          </a:p>
        </p:txBody>
      </p:sp>
      <p:graphicFrame>
        <p:nvGraphicFramePr>
          <p:cNvPr id="22538" name="Object 2"/>
          <p:cNvGraphicFramePr>
            <a:graphicFrameLocks noGrp="1" noChangeAspect="1"/>
          </p:cNvGraphicFramePr>
          <p:nvPr>
            <p:ph sz="half" idx="1"/>
          </p:nvPr>
        </p:nvGraphicFramePr>
        <p:xfrm>
          <a:off x="838200" y="2187575"/>
          <a:ext cx="5181600" cy="3627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name="Chart" r:id="rId3" imgW="6286500" imgH="4400702" progId="Excel.Chart.8">
                  <p:embed/>
                </p:oleObj>
              </mc:Choice>
              <mc:Fallback>
                <p:oleObj name="Chart" r:id="rId3" imgW="6286500" imgH="4400702" progId="Excel.Chart.8">
                  <p:embed/>
                  <p:pic>
                    <p:nvPicPr>
                      <p:cNvPr id="22538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2187575"/>
                        <a:ext cx="5181600" cy="3627438"/>
                      </a:xfrm>
                      <a:prstGeom prst="rect">
                        <a:avLst/>
                      </a:prstGeom>
                      <a:solidFill>
                        <a:srgbClr val="009C5D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83E79-6F58-48EE-939E-EB876EBB13BC}" type="slidenum">
              <a:rPr lang="el-GR" smtClean="0"/>
              <a:t>31</a:t>
            </a:fld>
            <a:endParaRPr lang="el-GR" dirty="0"/>
          </a:p>
        </p:txBody>
      </p:sp>
      <p:sp>
        <p:nvSpPr>
          <p:cNvPr id="22539" name="Text Box 11"/>
          <p:cNvSpPr txBox="1">
            <a:spLocks noChangeArrowheads="1"/>
          </p:cNvSpPr>
          <p:nvPr/>
        </p:nvSpPr>
        <p:spPr bwMode="auto">
          <a:xfrm>
            <a:off x="6172199" y="2617214"/>
            <a:ext cx="518160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el-G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234 million operations are done globally each year						 	      </a:t>
            </a:r>
            <a:r>
              <a:rPr lang="en-US" altLang="el-GR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Source: Weiser, Lancet 2008.</a:t>
            </a:r>
          </a:p>
        </p:txBody>
      </p:sp>
    </p:spTree>
    <p:extLst>
      <p:ext uri="{BB962C8B-B14F-4D97-AF65-F5344CB8AC3E}">
        <p14:creationId xmlns:p14="http://schemas.microsoft.com/office/powerpoint/2010/main" val="28281144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el-GR" dirty="0">
                <a:solidFill>
                  <a:schemeClr val="tx1">
                    <a:lumMod val="95000"/>
                    <a:lumOff val="5000"/>
                  </a:schemeClr>
                </a:solidFill>
                <a:ea typeface="ＭＳ Ｐゴシック" panose="020B0600070205080204" pitchFamily="34" charset="-128"/>
              </a:rPr>
              <a:t>Unrecognized as a public health issue</a:t>
            </a:r>
            <a:endParaRPr lang="en-US" altLang="el-GR" dirty="0">
              <a:solidFill>
                <a:schemeClr val="tx1">
                  <a:lumMod val="95000"/>
                  <a:lumOff val="5000"/>
                </a:schemeClr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marL="342900" indent="-342900" eaLnBrk="0" hangingPunct="0">
              <a:buClr>
                <a:srgbClr val="009C5D"/>
              </a:buClr>
              <a:buFontTx/>
              <a:buChar char="•"/>
            </a:pPr>
            <a:endParaRPr lang="en-US" altLang="el-GR" dirty="0">
              <a:ea typeface="ＭＳ Ｐゴシック" panose="020B0600070205080204" pitchFamily="34" charset="-128"/>
            </a:endParaRPr>
          </a:p>
          <a:p>
            <a:pPr marL="342900" indent="-342900" eaLnBrk="0" hangingPunct="0">
              <a:buClr>
                <a:srgbClr val="009C5D"/>
              </a:buClr>
              <a:buFontTx/>
              <a:buChar char="•"/>
            </a:pPr>
            <a:r>
              <a:rPr lang="en-US" altLang="el-GR" dirty="0">
                <a:ea typeface="ＭＳ Ｐゴシック" panose="020B0600070205080204" pitchFamily="34" charset="-128"/>
              </a:rPr>
              <a:t>Known surgical complications of 3-16%</a:t>
            </a:r>
          </a:p>
          <a:p>
            <a:pPr marL="342900" indent="-342900" eaLnBrk="0" hangingPunct="0">
              <a:buClr>
                <a:srgbClr val="009C5D"/>
              </a:buClr>
              <a:buFontTx/>
              <a:buChar char="•"/>
            </a:pPr>
            <a:r>
              <a:rPr lang="en-US" altLang="el-GR" dirty="0">
                <a:ea typeface="ＭＳ Ｐゴシック" panose="020B0600070205080204" pitchFamily="34" charset="-128"/>
              </a:rPr>
              <a:t>Known death rates of 0,4-0,8% </a:t>
            </a:r>
          </a:p>
          <a:p>
            <a:pPr marL="342900" indent="-342900" eaLnBrk="0" hangingPunct="0">
              <a:buNone/>
            </a:pPr>
            <a:endParaRPr lang="en-US" altLang="el-GR" dirty="0">
              <a:ea typeface="ＭＳ Ｐゴシック" panose="020B0600070205080204" pitchFamily="34" charset="-12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At least 7 million disabling complications – including 1 million deaths – worldwide each year</a:t>
            </a:r>
          </a:p>
          <a:p>
            <a:endParaRPr lang="el-G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83E79-6F58-48EE-939E-EB876EBB13BC}" type="slidenum">
              <a:rPr lang="el-GR" smtClean="0"/>
              <a:t>32</a:t>
            </a:fld>
            <a:endParaRPr lang="el-GR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5962650" y="2060576"/>
            <a:ext cx="4318000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/>
          <a:lstStyle>
            <a:lvl1pPr marL="342900" indent="-342900" eaLnBrk="0" hangingPunct="0">
              <a:spcBef>
                <a:spcPct val="40000"/>
              </a:spcBef>
              <a:buClr>
                <a:srgbClr val="0093B8"/>
              </a:buClr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266700" indent="-265113" eaLnBrk="0" hangingPunct="0">
              <a:spcBef>
                <a:spcPct val="40000"/>
              </a:spcBef>
              <a:buClr>
                <a:srgbClr val="009C5D"/>
              </a:buClr>
              <a:buFont typeface="Arial" panose="020B0604020202020204" pitchFamily="34" charset="0"/>
              <a:buChar char="■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268288" indent="646113" eaLnBrk="0" hangingPunct="0">
              <a:spcBef>
                <a:spcPct val="20000"/>
              </a:spcBef>
              <a:buClr>
                <a:srgbClr val="0093B8"/>
              </a:buClr>
              <a:buFont typeface="Arial" panose="020B0604020202020204" pitchFamily="34" charset="0"/>
              <a:defRPr sz="2000" i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533400" indent="-263525" eaLnBrk="0" hangingPunct="0">
              <a:spcBef>
                <a:spcPct val="40000"/>
              </a:spcBef>
              <a:buClr>
                <a:srgbClr val="009C5D"/>
              </a:buClr>
              <a:buFont typeface="Arial" panose="020B0604020202020204" pitchFamily="34" charset="0"/>
              <a:buChar char="■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534988" indent="1293813" eaLnBrk="0" hangingPunct="0">
              <a:spcBef>
                <a:spcPct val="20000"/>
              </a:spcBef>
              <a:buClr>
                <a:srgbClr val="0093B8"/>
              </a:buClr>
              <a:buFont typeface="Arial" panose="020B0604020202020204" pitchFamily="34" charset="0"/>
              <a:defRPr i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992188" indent="1293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3B8"/>
              </a:buClr>
              <a:buFont typeface="Arial" panose="020B0604020202020204" pitchFamily="34" charset="0"/>
              <a:defRPr i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1449388" indent="1293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3B8"/>
              </a:buClr>
              <a:buFont typeface="Arial" panose="020B0604020202020204" pitchFamily="34" charset="0"/>
              <a:defRPr i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906588" indent="1293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3B8"/>
              </a:buClr>
              <a:buFont typeface="Arial" panose="020B0604020202020204" pitchFamily="34" charset="0"/>
              <a:defRPr i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2363788" indent="1293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3B8"/>
              </a:buClr>
              <a:buFont typeface="Arial" panose="020B0604020202020204" pitchFamily="34" charset="0"/>
              <a:defRPr i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l-GR" dirty="0"/>
          </a:p>
        </p:txBody>
      </p:sp>
    </p:spTree>
    <p:extLst>
      <p:ext uri="{BB962C8B-B14F-4D97-AF65-F5344CB8AC3E}">
        <p14:creationId xmlns:p14="http://schemas.microsoft.com/office/powerpoint/2010/main" val="15649069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el-GR" dirty="0">
                <a:solidFill>
                  <a:schemeClr val="tx1">
                    <a:lumMod val="95000"/>
                    <a:lumOff val="5000"/>
                  </a:schemeClr>
                </a:solidFill>
                <a:ea typeface="ＭＳ Ｐゴシック" panose="020B0600070205080204" pitchFamily="34" charset="-128"/>
              </a:rPr>
              <a:t>Unrecognized as a public health issue (cont.)</a:t>
            </a:r>
            <a:endParaRPr lang="en-US" altLang="el-GR" dirty="0">
              <a:solidFill>
                <a:schemeClr val="tx1">
                  <a:lumMod val="95000"/>
                  <a:lumOff val="5000"/>
                </a:schemeClr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algn="ctr" eaLnBrk="0" hangingPunct="0">
              <a:buNone/>
            </a:pPr>
            <a:r>
              <a:rPr lang="en-US" altLang="el-GR" sz="3000" dirty="0">
                <a:ea typeface="ＭＳ Ｐゴシック" panose="020B0600070205080204" pitchFamily="34" charset="-128"/>
              </a:rPr>
              <a:t>Burden of surgical disease is increasing worldwide due to </a:t>
            </a:r>
          </a:p>
          <a:p>
            <a:pPr marL="0" indent="0" eaLnBrk="0" hangingPunct="0">
              <a:buNone/>
            </a:pPr>
            <a:endParaRPr lang="en-US" altLang="el-GR" sz="3000" dirty="0">
              <a:ea typeface="ＭＳ Ｐゴシック" panose="020B0600070205080204" pitchFamily="34" charset="-128"/>
            </a:endParaRPr>
          </a:p>
          <a:p>
            <a:pPr marL="1428750" lvl="2" indent="-514350">
              <a:buFont typeface="+mj-lt"/>
              <a:buAutoNum type="arabicPeriod"/>
            </a:pPr>
            <a:r>
              <a:rPr lang="en-US" altLang="el-GR" sz="3000" dirty="0">
                <a:ea typeface="ＭＳ Ｐゴシック" panose="020B0600070205080204" pitchFamily="34" charset="-128"/>
              </a:rPr>
              <a:t>Cardiovascular disease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altLang="el-GR" sz="3000" dirty="0">
                <a:ea typeface="ＭＳ Ｐゴシック" panose="020B0600070205080204" pitchFamily="34" charset="-128"/>
              </a:rPr>
              <a:t>Traumatic injuries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altLang="el-GR" sz="3000" dirty="0">
                <a:ea typeface="ＭＳ Ｐゴシック" panose="020B0600070205080204" pitchFamily="34" charset="-128"/>
              </a:rPr>
              <a:t>Cancer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altLang="el-GR" sz="3000" dirty="0">
                <a:ea typeface="ＭＳ Ｐゴシック" panose="020B0600070205080204" pitchFamily="34" charset="-128"/>
              </a:rPr>
              <a:t>Longer life expectancies</a:t>
            </a:r>
            <a:br>
              <a:rPr lang="en-US" altLang="el-GR" sz="3000" dirty="0">
                <a:ea typeface="ＭＳ Ｐゴシック" panose="020B0600070205080204" pitchFamily="34" charset="-128"/>
              </a:rPr>
            </a:br>
            <a:endParaRPr lang="en-US" altLang="el-GR" sz="3000" dirty="0">
              <a:ea typeface="ＭＳ Ｐゴシック" panose="020B0600070205080204" pitchFamily="34" charset="-128"/>
            </a:endParaRPr>
          </a:p>
          <a:p>
            <a:pPr marL="342900" indent="-342900" eaLnBrk="0" hangingPunct="0">
              <a:buNone/>
            </a:pPr>
            <a:endParaRPr lang="en-US" altLang="el-GR" dirty="0">
              <a:ea typeface="ＭＳ Ｐゴシック" panose="020B0600070205080204" pitchFamily="34" charset="-12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83E79-6F58-48EE-939E-EB876EBB13BC}" type="slidenum">
              <a:rPr lang="el-GR" smtClean="0"/>
              <a:t>33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607188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altLang="el-GR" dirty="0">
                <a:solidFill>
                  <a:schemeClr val="tx1">
                    <a:lumMod val="95000"/>
                    <a:lumOff val="5000"/>
                  </a:schemeClr>
                </a:solidFill>
                <a:ea typeface="ＭＳ Ｐゴシック" panose="020B0600070205080204" pitchFamily="34" charset="-128"/>
              </a:rPr>
              <a:t>Lack of data on surgery and outcomes</a:t>
            </a:r>
            <a:endParaRPr lang="en-US" altLang="el-GR" dirty="0">
              <a:solidFill>
                <a:schemeClr val="tx1">
                  <a:lumMod val="95000"/>
                  <a:lumOff val="5000"/>
                </a:schemeClr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83E79-6F58-48EE-939E-EB876EBB13BC}" type="slidenum">
              <a:rPr lang="el-GR" smtClean="0"/>
              <a:t>34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581726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el-GR" dirty="0">
                <a:solidFill>
                  <a:schemeClr val="tx1">
                    <a:lumMod val="95000"/>
                    <a:lumOff val="5000"/>
                  </a:schemeClr>
                </a:solidFill>
                <a:ea typeface="ＭＳ Ｐゴシック" panose="020B0600070205080204" pitchFamily="34" charset="-128"/>
              </a:rPr>
              <a:t>Failure to use existing safety know-how</a:t>
            </a:r>
            <a:endParaRPr lang="en-US" altLang="el-GR" dirty="0">
              <a:solidFill>
                <a:schemeClr val="tx1">
                  <a:lumMod val="95000"/>
                  <a:lumOff val="5000"/>
                </a:schemeClr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42900" indent="-342900" eaLnBrk="0" hangingPunct="0">
              <a:buClr>
                <a:srgbClr val="009C5D"/>
              </a:buClr>
              <a:buFont typeface="Wingdings" panose="05000000000000000000" pitchFamily="2" charset="2"/>
              <a:buChar char="§"/>
            </a:pPr>
            <a:endParaRPr lang="en-US" altLang="el-GR" dirty="0">
              <a:ea typeface="ＭＳ Ｐゴシック" panose="020B0600070205080204" pitchFamily="34" charset="-128"/>
            </a:endParaRPr>
          </a:p>
          <a:p>
            <a:pPr marL="342900" indent="-342900" eaLnBrk="0" hangingPunct="0">
              <a:buFont typeface="Wingdings" panose="05000000000000000000" pitchFamily="2" charset="2"/>
              <a:buChar char="§"/>
            </a:pPr>
            <a:r>
              <a:rPr lang="en-US" altLang="el-GR" dirty="0">
                <a:ea typeface="ＭＳ Ｐゴシック" panose="020B0600070205080204" pitchFamily="34" charset="-128"/>
              </a:rPr>
              <a:t>High rates of preventable surgical site infection result from inconsistent timing of antibiotic prophylaxis</a:t>
            </a:r>
          </a:p>
          <a:p>
            <a:pPr marL="342900" indent="-342900" eaLnBrk="0" hangingPunct="0">
              <a:buFont typeface="Wingdings" panose="05000000000000000000" pitchFamily="2" charset="2"/>
              <a:buChar char="§"/>
            </a:pPr>
            <a:endParaRPr lang="en-US" altLang="el-GR" dirty="0">
              <a:ea typeface="ＭＳ Ｐゴシック" panose="020B0600070205080204" pitchFamily="34" charset="-128"/>
            </a:endParaRPr>
          </a:p>
          <a:p>
            <a:pPr marL="342900" indent="-342900" eaLnBrk="0" hangingPunct="0">
              <a:buFont typeface="Wingdings" panose="05000000000000000000" pitchFamily="2" charset="2"/>
              <a:buChar char="§"/>
            </a:pPr>
            <a:r>
              <a:rPr lang="en-US" altLang="el-GR" dirty="0">
                <a:ea typeface="ＭＳ Ｐゴシック" panose="020B0600070205080204" pitchFamily="34" charset="-128"/>
              </a:rPr>
              <a:t>Anesthetic complications are 100-1000x higher in countries that do not adhere to monitoring standards </a:t>
            </a:r>
          </a:p>
          <a:p>
            <a:pPr marL="342900" indent="-342900" eaLnBrk="0" hangingPunct="0">
              <a:buFont typeface="Wingdings" panose="05000000000000000000" pitchFamily="2" charset="2"/>
              <a:buChar char="§"/>
            </a:pPr>
            <a:endParaRPr lang="en-US" altLang="el-GR" dirty="0">
              <a:ea typeface="ＭＳ Ｐゴシック" panose="020B0600070205080204" pitchFamily="34" charset="-128"/>
            </a:endParaRPr>
          </a:p>
          <a:p>
            <a:pPr marL="342900" indent="-342900" eaLnBrk="0" hangingPunct="0">
              <a:buFont typeface="Wingdings" panose="05000000000000000000" pitchFamily="2" charset="2"/>
              <a:buChar char="§"/>
            </a:pPr>
            <a:r>
              <a:rPr lang="en-US" altLang="el-GR" dirty="0">
                <a:ea typeface="ＭＳ Ｐゴシック" panose="020B0600070205080204" pitchFamily="34" charset="-128"/>
              </a:rPr>
              <a:t>Wrong-patient, wrong-site operations persist despite high publicity of such events</a:t>
            </a:r>
          </a:p>
          <a:p>
            <a:pPr marL="342900" indent="-342900" eaLnBrk="0" hangingPunct="0">
              <a:buNone/>
            </a:pPr>
            <a:endParaRPr lang="en-US" altLang="el-GR" dirty="0">
              <a:ea typeface="ＭＳ Ｐゴシック" panose="020B0600070205080204" pitchFamily="34" charset="-12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83E79-6F58-48EE-939E-EB876EBB13BC}" type="slidenum">
              <a:rPr lang="el-GR" smtClean="0"/>
              <a:t>35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387213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el-GR" dirty="0">
                <a:ea typeface="ＭＳ Ｐゴシック" panose="020B0600070205080204" pitchFamily="34" charset="-128"/>
              </a:rPr>
              <a:t>The Safe Surgery Saves Lives: Strategy</a:t>
            </a:r>
            <a:endParaRPr lang="en-US" altLang="el-GR" dirty="0">
              <a:ea typeface="ＭＳ Ｐゴシック" panose="020B0600070205080204" pitchFamily="34" charset="-128"/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38339" y="1784351"/>
            <a:ext cx="8315325" cy="4518025"/>
          </a:xfrm>
        </p:spPr>
        <p:txBody>
          <a:bodyPr/>
          <a:lstStyle/>
          <a:p>
            <a:pPr marL="457200" indent="-457200" eaLnBrk="0" hangingPunct="0">
              <a:buFont typeface="Arial" panose="020B0604020202020204" pitchFamily="34" charset="0"/>
              <a:buAutoNum type="arabicPeriod"/>
            </a:pPr>
            <a:endParaRPr lang="en-US" altLang="el-GR" dirty="0">
              <a:ea typeface="ＭＳ Ｐゴシック" panose="020B0600070205080204" pitchFamily="34" charset="-128"/>
            </a:endParaRPr>
          </a:p>
          <a:p>
            <a:pPr marL="457200" indent="-457200" eaLnBrk="0" hangingPunct="0">
              <a:buFont typeface="Arial" panose="020B0604020202020204" pitchFamily="34" charset="0"/>
              <a:buAutoNum type="arabicPeriod"/>
            </a:pPr>
            <a:r>
              <a:rPr lang="en-US" altLang="el-GR" dirty="0">
                <a:ea typeface="ＭＳ Ｐゴシック" panose="020B0600070205080204" pitchFamily="34" charset="-128"/>
              </a:rPr>
              <a:t>Promotion of surgical safety as a public health issue</a:t>
            </a:r>
          </a:p>
          <a:p>
            <a:pPr marL="457200" indent="-457200" eaLnBrk="0" hangingPunct="0">
              <a:buFont typeface="Arial" panose="020B0604020202020204" pitchFamily="34" charset="0"/>
              <a:buAutoNum type="arabicPeriod"/>
            </a:pPr>
            <a:endParaRPr lang="en-US" altLang="el-GR" dirty="0">
              <a:ea typeface="ＭＳ Ｐゴシック" panose="020B0600070205080204" pitchFamily="34" charset="-128"/>
            </a:endParaRPr>
          </a:p>
          <a:p>
            <a:pPr marL="457200" indent="-457200" eaLnBrk="0" hangingPunct="0">
              <a:buFont typeface="Arial" panose="020B0604020202020204" pitchFamily="34" charset="0"/>
              <a:buAutoNum type="arabicPeriod"/>
            </a:pPr>
            <a:r>
              <a:rPr lang="en-US" altLang="el-GR" dirty="0">
                <a:ea typeface="ＭＳ Ｐゴシック" panose="020B0600070205080204" pitchFamily="34" charset="-128"/>
              </a:rPr>
              <a:t>Creation of a checklist to improve the standards of surgical safety</a:t>
            </a:r>
          </a:p>
          <a:p>
            <a:pPr marL="457200" indent="-457200" eaLnBrk="0" hangingPunct="0">
              <a:buFont typeface="Arial" panose="020B0604020202020204" pitchFamily="34" charset="0"/>
              <a:buAutoNum type="arabicPeriod"/>
            </a:pPr>
            <a:endParaRPr lang="en-US" altLang="el-GR" dirty="0">
              <a:ea typeface="ＭＳ Ｐゴシック" panose="020B0600070205080204" pitchFamily="34" charset="-128"/>
            </a:endParaRPr>
          </a:p>
          <a:p>
            <a:pPr marL="457200" indent="-457200" eaLnBrk="0" hangingPunct="0">
              <a:buFont typeface="Arial" panose="020B0604020202020204" pitchFamily="34" charset="0"/>
              <a:buAutoNum type="arabicPeriod"/>
            </a:pPr>
            <a:r>
              <a:rPr lang="en-US" altLang="el-GR" dirty="0">
                <a:ea typeface="ＭＳ Ｐゴシック" panose="020B0600070205080204" pitchFamily="34" charset="-128"/>
              </a:rPr>
              <a:t>Collection of “Surgical Vital Statistics”</a:t>
            </a:r>
          </a:p>
          <a:p>
            <a:pPr marL="457200" indent="-457200" eaLnBrk="0" hangingPunct="0">
              <a:buNone/>
            </a:pPr>
            <a:endParaRPr lang="en-US" altLang="el-GR" dirty="0">
              <a:ea typeface="ＭＳ Ｐゴシック" panose="020B0600070205080204" pitchFamily="34" charset="-12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83E79-6F58-48EE-939E-EB876EBB13BC}" type="slidenum">
              <a:rPr lang="el-GR" smtClean="0"/>
              <a:t>36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795905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3822" y="975392"/>
            <a:ext cx="6553545" cy="4915158"/>
          </a:xfrm>
          <a:prstGeom prst="rect">
            <a:avLst/>
          </a:prstGeom>
        </p:spPr>
      </p:pic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Surgical safety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674237" y="4170501"/>
            <a:ext cx="3657600" cy="1525597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 sz="2000">
              <a:solidFill>
                <a:srgbClr val="6FA0E5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153822" y="6356350"/>
            <a:ext cx="461582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1100"/>
              <a:t>First Department of Surgery, Faculty of Medicine, National and Kapodistrian University of Athens , Laiko General Hospital, Dir. Prof. T. Liakakos.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991022" y="6356350"/>
            <a:ext cx="136277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fld id="{C5383E79-6F58-48EE-939E-EB876EBB13BC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3127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6813" y="3468012"/>
            <a:ext cx="1575573" cy="27401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0232" y="3468012"/>
            <a:ext cx="1527621" cy="2740127"/>
          </a:xfrm>
          <a:prstGeom prst="rect">
            <a:avLst/>
          </a:prstGeom>
        </p:spPr>
      </p:pic>
      <p:pic>
        <p:nvPicPr>
          <p:cNvPr id="31761" name="Picture 4"/>
          <p:cNvPicPr>
            <a:picLocks noChangeAspect="1"/>
          </p:cNvPicPr>
          <p:nvPr/>
        </p:nvPicPr>
        <p:blipFill rotWithShape="1">
          <a:blip r:embed="rId4"/>
          <a:srcRect l="8772" t="12150" r="5263" b="8772"/>
          <a:stretch/>
        </p:blipFill>
        <p:spPr>
          <a:xfrm>
            <a:off x="8760296" y="1073563"/>
            <a:ext cx="3215273" cy="22182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8068" y="634690"/>
            <a:ext cx="1575718" cy="2693535"/>
          </a:xfrm>
          <a:prstGeom prst="rect">
            <a:avLst/>
          </a:prstGeom>
        </p:spPr>
      </p:pic>
      <p:sp>
        <p:nvSpPr>
          <p:cNvPr id="84" name="Rectangle 8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638174" y="639401"/>
            <a:ext cx="5374005" cy="5577162"/>
          </a:xfrm>
          <a:prstGeom prst="rect">
            <a:avLst/>
          </a:prstGeom>
          <a:solidFill>
            <a:schemeClr val="tx1">
              <a:lumMod val="75000"/>
              <a:lumOff val="25000"/>
              <a:alpha val="93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038225" y="890907"/>
            <a:ext cx="4600575" cy="1156563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en-GB" altLang="el-GR" sz="31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What is this tool that addresses the 10 objectives?</a:t>
            </a:r>
            <a:endParaRPr lang="en-US" altLang="el-GR" sz="3100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38175" y="6356350"/>
            <a:ext cx="5829300" cy="365125"/>
          </a:xfrm>
        </p:spPr>
        <p:txBody>
          <a:bodyPr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1100"/>
              <a:t>First Department of Surgery, Faculty of Medicine, National and Kapodistrian University of Athens , Laiko General Hospital, Dir. Prof. T. Liakakos.</a:t>
            </a:r>
            <a:endParaRPr lang="el-GR" sz="11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668000" y="6356350"/>
            <a:ext cx="685799" cy="365125"/>
          </a:xfrm>
        </p:spPr>
        <p:txBody>
          <a:bodyPr>
            <a:normAutofit/>
          </a:bodyPr>
          <a:lstStyle/>
          <a:p>
            <a:fld id="{C5383E79-6F58-48EE-939E-EB876EBB13BC}" type="slidenum">
              <a:rPr lang="el-GR" smtClean="0"/>
              <a:pPr/>
              <a:t>38</a:t>
            </a:fld>
            <a:endParaRPr lang="el-GR"/>
          </a:p>
        </p:txBody>
      </p:sp>
      <p:sp>
        <p:nvSpPr>
          <p:cNvPr id="31762" name="Content Placeholder 31751"/>
          <p:cNvSpPr>
            <a:spLocks noGrp="1"/>
          </p:cNvSpPr>
          <p:nvPr>
            <p:ph idx="1"/>
          </p:nvPr>
        </p:nvSpPr>
        <p:spPr>
          <a:xfrm>
            <a:off x="1038225" y="2187256"/>
            <a:ext cx="4600575" cy="3651569"/>
          </a:xfrm>
        </p:spPr>
        <p:txBody>
          <a:bodyPr>
            <a:normAutofit/>
          </a:bodyPr>
          <a:lstStyle/>
          <a:p>
            <a:pPr marL="457200" indent="-457200">
              <a:lnSpc>
                <a:spcPct val="70000"/>
              </a:lnSpc>
              <a:buClr>
                <a:schemeClr val="bg1"/>
              </a:buClr>
              <a:buFont typeface="+mj-lt"/>
              <a:buAutoNum type="arabicPeriod"/>
            </a:pPr>
            <a:r>
              <a:rPr lang="en-US" sz="1100" dirty="0">
                <a:solidFill>
                  <a:schemeClr val="bg1"/>
                </a:solidFill>
              </a:rPr>
              <a:t>The team will operate on the correct patient at the correct site.</a:t>
            </a:r>
          </a:p>
          <a:p>
            <a:pPr marL="457200" indent="-457200">
              <a:lnSpc>
                <a:spcPct val="70000"/>
              </a:lnSpc>
              <a:buClr>
                <a:schemeClr val="bg1"/>
              </a:buClr>
              <a:buFont typeface="+mj-lt"/>
              <a:buAutoNum type="arabicPeriod"/>
            </a:pPr>
            <a:r>
              <a:rPr lang="en-US" sz="1100" dirty="0">
                <a:solidFill>
                  <a:schemeClr val="bg1"/>
                </a:solidFill>
              </a:rPr>
              <a:t>The team will use methods known to prevent harm from administration of anesthetics, while protecting the patient from pain.</a:t>
            </a:r>
          </a:p>
          <a:p>
            <a:pPr marL="457200" indent="-457200">
              <a:lnSpc>
                <a:spcPct val="70000"/>
              </a:lnSpc>
              <a:buClr>
                <a:schemeClr val="bg1"/>
              </a:buClr>
              <a:buFont typeface="+mj-lt"/>
              <a:buAutoNum type="arabicPeriod"/>
            </a:pPr>
            <a:r>
              <a:rPr lang="en-US" sz="1100" dirty="0">
                <a:solidFill>
                  <a:schemeClr val="bg1"/>
                </a:solidFill>
              </a:rPr>
              <a:t>The team will recognize and effectively prepare for life-threatening loss of airway or respiratory function.</a:t>
            </a:r>
          </a:p>
          <a:p>
            <a:pPr marL="457200" indent="-457200">
              <a:lnSpc>
                <a:spcPct val="70000"/>
              </a:lnSpc>
              <a:buClr>
                <a:schemeClr val="bg1"/>
              </a:buClr>
              <a:buFont typeface="+mj-lt"/>
              <a:buAutoNum type="arabicPeriod"/>
            </a:pPr>
            <a:r>
              <a:rPr lang="en-US" sz="1100" dirty="0">
                <a:solidFill>
                  <a:schemeClr val="bg1"/>
                </a:solidFill>
              </a:rPr>
              <a:t>The team will recognize and effectively prepare for risk of high blood loss.</a:t>
            </a:r>
          </a:p>
          <a:p>
            <a:pPr marL="457200" indent="-457200">
              <a:lnSpc>
                <a:spcPct val="70000"/>
              </a:lnSpc>
              <a:buClr>
                <a:schemeClr val="bg1"/>
              </a:buClr>
              <a:buFont typeface="+mj-lt"/>
              <a:buAutoNum type="arabicPeriod"/>
            </a:pPr>
            <a:r>
              <a:rPr lang="en-US" sz="1100" dirty="0">
                <a:solidFill>
                  <a:schemeClr val="bg1"/>
                </a:solidFill>
              </a:rPr>
              <a:t>The team will avoid inducing an allergic or adverse drug reaction for which the patient is known to be at significant risk.</a:t>
            </a:r>
          </a:p>
          <a:p>
            <a:pPr marL="457200" indent="-457200">
              <a:lnSpc>
                <a:spcPct val="70000"/>
              </a:lnSpc>
              <a:buClr>
                <a:schemeClr val="bg1"/>
              </a:buClr>
              <a:buFont typeface="+mj-lt"/>
              <a:buAutoNum type="arabicPeriod"/>
            </a:pPr>
            <a:r>
              <a:rPr lang="en-US" sz="1100" dirty="0">
                <a:solidFill>
                  <a:schemeClr val="bg1"/>
                </a:solidFill>
              </a:rPr>
              <a:t>The team will consistently use methods known to minimize the risk for surgical site infection.</a:t>
            </a:r>
          </a:p>
          <a:p>
            <a:pPr marL="457200" indent="-457200">
              <a:lnSpc>
                <a:spcPct val="70000"/>
              </a:lnSpc>
              <a:buClr>
                <a:schemeClr val="bg1"/>
              </a:buClr>
              <a:buFont typeface="+mj-lt"/>
              <a:buAutoNum type="arabicPeriod"/>
            </a:pPr>
            <a:r>
              <a:rPr lang="en-US" sz="1100" dirty="0">
                <a:solidFill>
                  <a:schemeClr val="bg1"/>
                </a:solidFill>
              </a:rPr>
              <a:t>The team will prevent inadvertent retention of instruments or sponges in surgical wounds.</a:t>
            </a:r>
          </a:p>
          <a:p>
            <a:pPr marL="457200" indent="-457200">
              <a:lnSpc>
                <a:spcPct val="70000"/>
              </a:lnSpc>
              <a:buClr>
                <a:schemeClr val="bg1"/>
              </a:buClr>
              <a:buFont typeface="+mj-lt"/>
              <a:buAutoNum type="arabicPeriod"/>
            </a:pPr>
            <a:r>
              <a:rPr lang="en-US" sz="1100" dirty="0">
                <a:solidFill>
                  <a:schemeClr val="bg1"/>
                </a:solidFill>
              </a:rPr>
              <a:t>The team will secure and accurately identify all surgical specimens.</a:t>
            </a:r>
          </a:p>
          <a:p>
            <a:pPr marL="457200" indent="-457200">
              <a:lnSpc>
                <a:spcPct val="70000"/>
              </a:lnSpc>
              <a:buClr>
                <a:schemeClr val="bg1"/>
              </a:buClr>
              <a:buFont typeface="+mj-lt"/>
              <a:buAutoNum type="arabicPeriod"/>
            </a:pPr>
            <a:r>
              <a:rPr lang="en-US" sz="1100" dirty="0">
                <a:solidFill>
                  <a:schemeClr val="bg1"/>
                </a:solidFill>
              </a:rPr>
              <a:t>The team will effectively communicate and exchange critical information for the safe conduct of the operation.</a:t>
            </a:r>
          </a:p>
          <a:p>
            <a:pPr marL="457200" indent="-457200">
              <a:lnSpc>
                <a:spcPct val="70000"/>
              </a:lnSpc>
              <a:buClr>
                <a:schemeClr val="bg1"/>
              </a:buClr>
              <a:buFont typeface="+mj-lt"/>
              <a:buAutoNum type="arabicPeriod"/>
            </a:pPr>
            <a:r>
              <a:rPr lang="en-US" sz="1100" dirty="0">
                <a:solidFill>
                  <a:schemeClr val="bg1"/>
                </a:solidFill>
              </a:rPr>
              <a:t>Hospitals and public health systems will establish routine surveillance of surgical capacity, volume and results.</a:t>
            </a:r>
          </a:p>
          <a:p>
            <a:pPr>
              <a:lnSpc>
                <a:spcPct val="70000"/>
              </a:lnSpc>
              <a:buClr>
                <a:schemeClr val="bg1"/>
              </a:buClr>
              <a:buFont typeface="+mj-lt"/>
              <a:buAutoNum type="arabicPeriod"/>
            </a:pPr>
            <a:endParaRPr lang="en-US" sz="1100" dirty="0">
              <a:solidFill>
                <a:schemeClr val="bg1"/>
              </a:solidFill>
            </a:endParaRPr>
          </a:p>
          <a:p>
            <a:pPr>
              <a:lnSpc>
                <a:spcPct val="70000"/>
              </a:lnSpc>
              <a:buClr>
                <a:srgbClr val="395047"/>
              </a:buClr>
            </a:pP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382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-99392"/>
            <a:ext cx="10515600" cy="885702"/>
          </a:xfrm>
        </p:spPr>
        <p:txBody>
          <a:bodyPr>
            <a:noAutofit/>
          </a:bodyPr>
          <a:lstStyle/>
          <a:p>
            <a:br>
              <a:rPr lang="en-GB" altLang="el-GR" dirty="0">
                <a:solidFill>
                  <a:srgbClr val="009C5D"/>
                </a:solidFill>
                <a:ea typeface="ＭＳ Ｐゴシック" panose="020B0600070205080204" pitchFamily="34" charset="-128"/>
              </a:rPr>
            </a:br>
            <a:br>
              <a:rPr lang="en-GB" altLang="el-GR" dirty="0">
                <a:solidFill>
                  <a:srgbClr val="009C5D"/>
                </a:solidFill>
                <a:ea typeface="ＭＳ Ｐゴシック" panose="020B0600070205080204" pitchFamily="34" charset="-128"/>
              </a:rPr>
            </a:br>
            <a:r>
              <a:rPr lang="en-GB" altLang="el-GR" dirty="0">
                <a:solidFill>
                  <a:schemeClr val="tx1">
                    <a:lumMod val="95000"/>
                    <a:lumOff val="5000"/>
                  </a:schemeClr>
                </a:solidFill>
                <a:ea typeface="ＭＳ Ｐゴシック" panose="020B0600070205080204" pitchFamily="34" charset="-128"/>
              </a:rPr>
              <a:t>Reality Check</a:t>
            </a:r>
            <a:br>
              <a:rPr lang="en-GB" altLang="el-GR" dirty="0">
                <a:solidFill>
                  <a:srgbClr val="009C5D"/>
                </a:solidFill>
                <a:ea typeface="ＭＳ Ｐゴシック" panose="020B0600070205080204" pitchFamily="34" charset="-128"/>
              </a:rPr>
            </a:br>
            <a:endParaRPr lang="en-US" altLang="el-GR" dirty="0">
              <a:solidFill>
                <a:srgbClr val="009C5D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0" hangingPunct="0"/>
            <a:r>
              <a:rPr lang="en-US" altLang="el-GR" dirty="0">
                <a:ea typeface="ＭＳ Ｐゴシック" panose="020B0600070205080204" pitchFamily="34" charset="-128"/>
              </a:rPr>
              <a:t>Currently, hospitals </a:t>
            </a:r>
          </a:p>
          <a:p>
            <a:pPr lvl="1" eaLnBrk="0" hangingPunct="0"/>
            <a:r>
              <a:rPr lang="en-US" altLang="el-GR" b="1" dirty="0">
                <a:ea typeface="ＭＳ Ｐゴシック" panose="020B0600070205080204" pitchFamily="34" charset="-128"/>
              </a:rPr>
              <a:t>do MOST </a:t>
            </a:r>
            <a:r>
              <a:rPr lang="en-US" altLang="el-GR" dirty="0">
                <a:ea typeface="ＭＳ Ｐゴシック" panose="020B0600070205080204" pitchFamily="34" charset="-128"/>
              </a:rPr>
              <a:t>of the right things, </a:t>
            </a:r>
          </a:p>
          <a:p>
            <a:pPr lvl="1" eaLnBrk="0" hangingPunct="0"/>
            <a:r>
              <a:rPr lang="en-US" altLang="el-GR" b="1" dirty="0">
                <a:ea typeface="ＭＳ Ｐゴシック" panose="020B0600070205080204" pitchFamily="34" charset="-128"/>
              </a:rPr>
              <a:t>on MOST </a:t>
            </a:r>
            <a:r>
              <a:rPr lang="en-US" altLang="el-GR" dirty="0">
                <a:ea typeface="ＭＳ Ｐゴシック" panose="020B0600070205080204" pitchFamily="34" charset="-128"/>
              </a:rPr>
              <a:t>patients, </a:t>
            </a:r>
          </a:p>
          <a:p>
            <a:pPr lvl="1" eaLnBrk="0" hangingPunct="0"/>
            <a:r>
              <a:rPr lang="en-US" altLang="el-GR" b="1" dirty="0">
                <a:ea typeface="ＭＳ Ｐゴシック" panose="020B0600070205080204" pitchFamily="34" charset="-128"/>
              </a:rPr>
              <a:t>MOST</a:t>
            </a:r>
            <a:r>
              <a:rPr lang="en-US" altLang="el-GR" dirty="0">
                <a:ea typeface="ＭＳ Ｐゴシック" panose="020B0600070205080204" pitchFamily="34" charset="-128"/>
              </a:rPr>
              <a:t> of the time. </a:t>
            </a:r>
          </a:p>
          <a:p>
            <a:pPr eaLnBrk="0" hangingPunct="0"/>
            <a:endParaRPr lang="en-US" altLang="el-GR" sz="1000" dirty="0">
              <a:ea typeface="ＭＳ Ｐゴシック" panose="020B0600070205080204" pitchFamily="34" charset="-128"/>
            </a:endParaRPr>
          </a:p>
          <a:p>
            <a:pPr eaLnBrk="0" hangingPunct="0"/>
            <a:r>
              <a:rPr lang="en-US" altLang="el-GR" dirty="0">
                <a:ea typeface="ＭＳ Ｐゴシック" panose="020B0600070205080204" pitchFamily="34" charset="-128"/>
              </a:rPr>
              <a:t>The Checklist helps us </a:t>
            </a:r>
          </a:p>
          <a:p>
            <a:pPr lvl="1" eaLnBrk="0" hangingPunct="0"/>
            <a:r>
              <a:rPr lang="en-US" altLang="el-GR" b="1" dirty="0">
                <a:ea typeface="ＭＳ Ｐゴシック" panose="020B0600070205080204" pitchFamily="34" charset="-128"/>
              </a:rPr>
              <a:t>do ALL </a:t>
            </a:r>
            <a:r>
              <a:rPr lang="en-US" altLang="el-GR" dirty="0">
                <a:ea typeface="ＭＳ Ｐゴシック" panose="020B0600070205080204" pitchFamily="34" charset="-128"/>
              </a:rPr>
              <a:t>the right things, </a:t>
            </a:r>
          </a:p>
          <a:p>
            <a:pPr lvl="1" eaLnBrk="0" hangingPunct="0"/>
            <a:r>
              <a:rPr lang="en-US" altLang="el-GR" b="1" dirty="0">
                <a:ea typeface="ＭＳ Ｐゴシック" panose="020B0600070205080204" pitchFamily="34" charset="-128"/>
              </a:rPr>
              <a:t>on ALL </a:t>
            </a:r>
            <a:r>
              <a:rPr lang="en-US" altLang="el-GR" dirty="0">
                <a:ea typeface="ＭＳ Ｐゴシック" panose="020B0600070205080204" pitchFamily="34" charset="-128"/>
              </a:rPr>
              <a:t>patients, </a:t>
            </a:r>
          </a:p>
          <a:p>
            <a:pPr lvl="1" eaLnBrk="0" hangingPunct="0"/>
            <a:r>
              <a:rPr lang="en-US" altLang="el-GR" b="1" dirty="0">
                <a:ea typeface="ＭＳ Ｐゴシック" panose="020B0600070205080204" pitchFamily="34" charset="-128"/>
              </a:rPr>
              <a:t>ALL</a:t>
            </a:r>
            <a:r>
              <a:rPr lang="en-US" altLang="el-GR" dirty="0">
                <a:ea typeface="ＭＳ Ｐゴシック" panose="020B0600070205080204" pitchFamily="34" charset="-128"/>
              </a:rPr>
              <a:t> the time </a:t>
            </a:r>
          </a:p>
          <a:p>
            <a:pPr marL="342900" indent="-342900" eaLnBrk="0" hangingPunct="0">
              <a:buNone/>
            </a:pPr>
            <a:endParaRPr lang="en-US" altLang="el-GR" dirty="0">
              <a:solidFill>
                <a:schemeClr val="bg1">
                  <a:lumMod val="65000"/>
                </a:schemeClr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83E79-6F58-48EE-939E-EB876EBB13BC}" type="slidenum">
              <a:rPr lang="el-GR" smtClean="0"/>
              <a:t>39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7336338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Systemic </a:t>
            </a:r>
            <a:endParaRPr lang="el-GR" dirty="0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Complication</a:t>
            </a:r>
          </a:p>
          <a:p>
            <a:pPr lvl="1"/>
            <a:r>
              <a:rPr lang="en-US" dirty="0"/>
              <a:t>Any deviation from the normal (ideal) postoperative course</a:t>
            </a:r>
          </a:p>
          <a:p>
            <a:r>
              <a:rPr lang="en-US" dirty="0"/>
              <a:t>Medical mistake (error)</a:t>
            </a:r>
          </a:p>
          <a:p>
            <a:pPr lvl="1"/>
            <a:r>
              <a:rPr lang="en-US" dirty="0"/>
              <a:t>A medical error is a preventable adverse effect of care, whether or not it is evident or harmful to the patient. </a:t>
            </a:r>
          </a:p>
          <a:p>
            <a:pPr lvl="2"/>
            <a:r>
              <a:rPr lang="en-US" dirty="0"/>
              <a:t>This might include an inaccurate or incomplete diagnosis or treatment of a disease, injury, syndrome, behavior, infection, or other ailment.</a:t>
            </a:r>
            <a:endParaRPr lang="el-GR" dirty="0"/>
          </a:p>
        </p:txBody>
      </p:sp>
      <p:sp>
        <p:nvSpPr>
          <p:cNvPr id="15" name="Content Placeholder 1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By the State 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By the Health care system</a:t>
            </a: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the Physician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83E79-6F58-48EE-939E-EB876EBB13BC}" type="slidenum">
              <a:rPr lang="el-GR" smtClean="0"/>
              <a:t>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59181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72417" y="2996952"/>
            <a:ext cx="5655631" cy="2448272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dirty="0"/>
              <a:t>Results</a:t>
            </a:r>
            <a:br>
              <a:rPr lang="en-US" dirty="0"/>
            </a:br>
            <a:r>
              <a:rPr lang="en-US" b="0" dirty="0"/>
              <a:t>The </a:t>
            </a: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rate of death was 1.5</a:t>
            </a:r>
            <a:r>
              <a:rPr lang="en-US" b="0" dirty="0"/>
              <a:t>% before the checklist was introduced and declined to</a:t>
            </a:r>
            <a:r>
              <a:rPr lang="el-GR" b="0" dirty="0"/>
              <a:t> </a:t>
            </a: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0.8% </a:t>
            </a:r>
            <a:r>
              <a:rPr lang="en-US" b="0" dirty="0"/>
              <a:t>afterward (P = 0.003). </a:t>
            </a:r>
            <a:br>
              <a:rPr lang="el-GR" b="0" dirty="0"/>
            </a:b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Inpatient complications occurred in 11.0% </a:t>
            </a:r>
            <a:r>
              <a:rPr lang="en-US" b="0" dirty="0"/>
              <a:t>of patients at</a:t>
            </a:r>
            <a:r>
              <a:rPr lang="el-GR" b="0" dirty="0"/>
              <a:t> </a:t>
            </a:r>
            <a:r>
              <a:rPr lang="en-US" b="0" dirty="0"/>
              <a:t>baseline and in </a:t>
            </a: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7.0% </a:t>
            </a:r>
            <a:r>
              <a:rPr lang="en-US" b="0" dirty="0"/>
              <a:t>after introduction of the checklist (P&lt;0.001).</a:t>
            </a:r>
            <a:endParaRPr lang="el-GR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half" idx="2"/>
          </p:nvPr>
        </p:nvSpPr>
        <p:spPr>
          <a:xfrm>
            <a:off x="3316288" y="6053138"/>
            <a:ext cx="5486400" cy="804862"/>
          </a:xfrm>
        </p:spPr>
        <p:txBody>
          <a:bodyPr rtlCol="0">
            <a:norm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 Engl J Med 2009;360:491-9.</a:t>
            </a:r>
            <a:endParaRPr lang="el-GR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endParaRPr lang="el-G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F0441-E9C2-4624-8B8A-04A71687D4A1}" type="slidenum">
              <a:rPr lang="el-GR"/>
              <a:pPr>
                <a:defRPr/>
              </a:pPr>
              <a:t>40</a:t>
            </a:fld>
            <a:endParaRPr lang="el-GR" dirty="0"/>
          </a:p>
        </p:txBody>
      </p:sp>
      <p:sp>
        <p:nvSpPr>
          <p:cNvPr id="11" name="TextBox 10"/>
          <p:cNvSpPr txBox="1"/>
          <p:nvPr/>
        </p:nvSpPr>
        <p:spPr>
          <a:xfrm>
            <a:off x="3026995" y="16563"/>
            <a:ext cx="6138009" cy="769441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l-GR" sz="4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ΥΠΕΡΑΞΙΑ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048" y="1772042"/>
            <a:ext cx="5296639" cy="346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066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l-GR" sz="4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Τέτοια υπεραξία δίνουν </a:t>
            </a:r>
          </a:p>
          <a:p>
            <a:pPr marL="0" indent="0">
              <a:buNone/>
            </a:pPr>
            <a:r>
              <a:rPr lang="el-GR" sz="4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Οι </a:t>
            </a:r>
            <a:r>
              <a:rPr lang="el-GR" sz="40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υπο</a:t>
            </a:r>
            <a:r>
              <a:rPr lang="en-US" sz="4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-</a:t>
            </a:r>
            <a:r>
              <a:rPr lang="el-GR" sz="4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ειδικότητες στην Χειρουργική</a:t>
            </a:r>
            <a:r>
              <a:rPr lang="en-US" sz="4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l-GR" sz="4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και ειδικά </a:t>
            </a:r>
          </a:p>
          <a:p>
            <a:pPr marL="0" indent="0" algn="ctr">
              <a:buNone/>
            </a:pPr>
            <a:endParaRPr lang="el-GR" sz="4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0" indent="0" algn="ctr">
              <a:buNone/>
            </a:pPr>
            <a:r>
              <a:rPr lang="el-GR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Η Χειρουργική ήπατος-παγκρέατος-χοληφόρων</a:t>
            </a:r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41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519076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42</a:t>
            </a:fld>
            <a:endParaRPr lang="el-G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14617" r="19625" b="8033"/>
          <a:stretch/>
        </p:blipFill>
        <p:spPr>
          <a:xfrm>
            <a:off x="1524000" y="1"/>
            <a:ext cx="9144000" cy="6945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3949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43</a:t>
            </a:fld>
            <a:endParaRPr lang="el-G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75" t="13589" r="14625" b="10708"/>
          <a:stretch/>
        </p:blipFill>
        <p:spPr>
          <a:xfrm>
            <a:off x="1524000" y="0"/>
            <a:ext cx="93179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7258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698" y="1196752"/>
            <a:ext cx="6366111" cy="49685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44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576638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81200" y="1873373"/>
            <a:ext cx="4038600" cy="4525963"/>
          </a:xfrm>
        </p:spPr>
        <p:txBody>
          <a:bodyPr>
            <a:normAutofit/>
          </a:bodyPr>
          <a:lstStyle/>
          <a:p>
            <a:r>
              <a:rPr lang="en-US" sz="2000" dirty="0"/>
              <a:t>Hospitals supporting a surgical residency program had lower overall morbidity and mortality. </a:t>
            </a:r>
          </a:p>
          <a:p>
            <a:r>
              <a:rPr lang="en-US" sz="2000" dirty="0"/>
              <a:t>The mortality rate increased once greater than approximately 70 cases were performed per annum. </a:t>
            </a:r>
          </a:p>
          <a:p>
            <a:r>
              <a:rPr lang="en-US" sz="2000" dirty="0"/>
              <a:t>A fellowship program however was not associated with overall lower morbidity and mortality and appeared to result in a higher rate of certain complications.</a:t>
            </a:r>
            <a:endParaRPr lang="el-GR" sz="20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96473" y="1600200"/>
            <a:ext cx="4685629" cy="2980928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45</a:t>
            </a:fld>
            <a:endParaRPr lang="el-GR" dirty="0"/>
          </a:p>
        </p:txBody>
      </p:sp>
      <p:sp>
        <p:nvSpPr>
          <p:cNvPr id="9" name="Rectangle 8"/>
          <p:cNvSpPr/>
          <p:nvPr/>
        </p:nvSpPr>
        <p:spPr>
          <a:xfrm>
            <a:off x="6096000" y="4437112"/>
            <a:ext cx="43204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Predicted mortality rate following major hepatectomy according to annual hospital volume, adjusted for Charlson comorbidity score.</a:t>
            </a:r>
          </a:p>
          <a:p>
            <a:endParaRPr lang="el-GR" dirty="0"/>
          </a:p>
        </p:txBody>
      </p:sp>
      <p:sp>
        <p:nvSpPr>
          <p:cNvPr id="10" name="Rectangle 9"/>
          <p:cNvSpPr/>
          <p:nvPr/>
        </p:nvSpPr>
        <p:spPr>
          <a:xfrm>
            <a:off x="1522258" y="589302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Kohn GP, Nikfarjam M. J Gastrointest Surg. 2010 Dec;14(12):1981-9</a:t>
            </a:r>
            <a:r>
              <a:rPr lang="en-US" dirty="0"/>
              <a:t>.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33818" y="845320"/>
            <a:ext cx="79208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The effect of surgical volume and the provision of residency and fellowship training on complications of major hepatic resection.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5807968" y="3284984"/>
            <a:ext cx="3600400" cy="36004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5735960" y="3739014"/>
            <a:ext cx="3672408" cy="69809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9551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77000" y="1307940"/>
            <a:ext cx="3355022" cy="4525963"/>
          </a:xfrm>
          <a:prstGeom prst="rect">
            <a:avLst/>
          </a:prstGeom>
        </p:spPr>
      </p:pic>
      <p:pic>
        <p:nvPicPr>
          <p:cNvPr id="13" name="Content Placeholder 1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442809" y="1307940"/>
            <a:ext cx="3115382" cy="4525963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495582" y="908720"/>
            <a:ext cx="9144000" cy="1143000"/>
          </a:xfrm>
        </p:spPr>
        <p:txBody>
          <a:bodyPr>
            <a:noAutofit/>
          </a:bodyPr>
          <a:lstStyle/>
          <a:p>
            <a:r>
              <a:rPr lang="en-US" sz="2400" dirty="0"/>
              <a:t>The volume-outcomes effect in hepato-pancreato-biliary surgery: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hospital versus surgeon </a:t>
            </a:r>
            <a:r>
              <a:rPr lang="en-US" sz="2400" dirty="0"/>
              <a:t>contributions and specificity of the relationship.</a:t>
            </a:r>
            <a:endParaRPr lang="el-GR" sz="24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46</a:t>
            </a:fld>
            <a:endParaRPr lang="el-GR" dirty="0"/>
          </a:p>
        </p:txBody>
      </p:sp>
      <p:sp>
        <p:nvSpPr>
          <p:cNvPr id="9" name="Rectangle 8"/>
          <p:cNvSpPr/>
          <p:nvPr/>
        </p:nvSpPr>
        <p:spPr>
          <a:xfrm>
            <a:off x="1524000" y="5802998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Nathan H, Cameron JL, Choti MA, Schulick RD, Pawlik TM. J Am Coll Surg. 2009 Apr;208(4):528-38</a:t>
            </a:r>
          </a:p>
        </p:txBody>
      </p:sp>
      <p:sp>
        <p:nvSpPr>
          <p:cNvPr id="15" name="Lightning Bolt 14"/>
          <p:cNvSpPr/>
          <p:nvPr/>
        </p:nvSpPr>
        <p:spPr>
          <a:xfrm rot="6464525">
            <a:off x="8867588" y="1563418"/>
            <a:ext cx="930865" cy="1221261"/>
          </a:xfrm>
          <a:prstGeom prst="lightningBol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118566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4545" y="5554663"/>
            <a:ext cx="9144000" cy="1143000"/>
          </a:xfrm>
        </p:spPr>
        <p:txBody>
          <a:bodyPr>
            <a:noAutofit/>
          </a:bodyPr>
          <a:lstStyle/>
          <a:p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Scarborough JE et al. J Am Coll Surg. 2008 Apr;206(4):678-84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4400" dirty="0"/>
          </a:p>
          <a:p>
            <a:pPr marL="0" indent="0">
              <a:buNone/>
            </a:pPr>
            <a:br>
              <a:rPr lang="en-US" dirty="0"/>
            </a:br>
            <a:br>
              <a:rPr lang="en-US" dirty="0"/>
            </a:b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en-US" sz="1600" dirty="0"/>
              <a:t>An estimated 16,800 HPB procedures will be performed in 2020, representing a 25% increase during the next 15 years.</a:t>
            </a:r>
          </a:p>
          <a:p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 fellowship-trained HPB </a:t>
            </a:r>
            <a:r>
              <a:rPr lang="en-US" sz="1600" dirty="0"/>
              <a:t>subspecialists will enter the workforce each year.</a:t>
            </a:r>
          </a:p>
          <a:p>
            <a:r>
              <a:rPr lang="en-US" sz="1600" dirty="0"/>
              <a:t>If half of all HPB procedures are performed by HPB subspecialists in 2020, then the 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average subspecialist will perform only 14 such </a:t>
            </a:r>
            <a:r>
              <a:rPr lang="en-US" sz="1600" dirty="0"/>
              <a:t>procedures that year. </a:t>
            </a:r>
          </a:p>
          <a:p>
            <a:r>
              <a:rPr lang="en-US" sz="1600" dirty="0"/>
              <a:t>If high volume HPB surgery is defined as 40 procedures per year, and 50% of HPB procedures are performed by high-volume surgeons in 2020, </a:t>
            </a:r>
          </a:p>
          <a:p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then only 15 fellows need to be trained in HPB surgery each year to meet demand in 2020.</a:t>
            </a:r>
            <a:endParaRPr lang="el-G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47</a:t>
            </a:fld>
            <a:endParaRPr lang="el-GR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6298" y="1829594"/>
            <a:ext cx="4035902" cy="349331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75520" y="953870"/>
            <a:ext cx="86409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Workforce projections for hepato-pancreato-biliary surgery.</a:t>
            </a:r>
          </a:p>
        </p:txBody>
      </p:sp>
    </p:spTree>
    <p:extLst>
      <p:ext uri="{BB962C8B-B14F-4D97-AF65-F5344CB8AC3E}">
        <p14:creationId xmlns:p14="http://schemas.microsoft.com/office/powerpoint/2010/main" val="24519765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81200" y="2396949"/>
            <a:ext cx="4038600" cy="2932464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lvl="0"/>
            <a:endParaRPr lang="en-US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Accordingly</a:t>
            </a:r>
          </a:p>
          <a:p>
            <a:pPr lvl="0"/>
            <a:r>
              <a:rPr lang="en-US" sz="1600" dirty="0">
                <a:solidFill>
                  <a:prstClr val="black"/>
                </a:solidFill>
              </a:rPr>
              <a:t>15 x 30 (working life span of a HBP)= </a:t>
            </a:r>
          </a:p>
          <a:p>
            <a:pPr lvl="0"/>
            <a:r>
              <a:rPr lang="en-US" sz="1600" dirty="0">
                <a:solidFill>
                  <a:prstClr val="black"/>
                </a:solidFill>
              </a:rPr>
              <a:t>450 HBP surgeons by 2020 year in USA </a:t>
            </a:r>
          </a:p>
          <a:p>
            <a:pPr lvl="0"/>
            <a:r>
              <a:rPr lang="en-US" sz="1600" dirty="0">
                <a:solidFill>
                  <a:prstClr val="black"/>
                </a:solidFill>
              </a:rPr>
              <a:t>(350 millions)</a:t>
            </a:r>
          </a:p>
          <a:p>
            <a:pPr marL="0" indent="0" algn="ctr">
              <a:buNone/>
            </a:pPr>
            <a:r>
              <a:rPr lang="en-US" sz="1600" dirty="0">
                <a:solidFill>
                  <a:prstClr val="black"/>
                </a:solidFill>
              </a:rPr>
              <a:t>means </a:t>
            </a:r>
          </a:p>
          <a:p>
            <a:pPr lvl="0"/>
            <a:r>
              <a:rPr lang="en-US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HBP surgeon /777.777  USA citizens</a:t>
            </a:r>
          </a:p>
          <a:p>
            <a:pPr lvl="0"/>
            <a:r>
              <a:rPr lang="en-US" sz="1600" dirty="0">
                <a:solidFill>
                  <a:prstClr val="black"/>
                </a:solidFill>
              </a:rPr>
              <a:t>For 12.000.000 Greek citizens by year 2020 we need ~ 16 HBP surgeons</a:t>
            </a:r>
          </a:p>
          <a:p>
            <a:pPr marL="0" indent="0" algn="ctr">
              <a:buNone/>
            </a:pP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Greece</a:t>
            </a:r>
            <a:endParaRPr lang="en-US" sz="2400" dirty="0">
              <a:solidFill>
                <a:prstClr val="black"/>
              </a:solidFill>
            </a:endParaRPr>
          </a:p>
          <a:p>
            <a:pPr lvl="0"/>
            <a:r>
              <a:rPr lang="en-US" sz="1600" dirty="0">
                <a:solidFill>
                  <a:prstClr val="black"/>
                </a:solidFill>
              </a:rPr>
              <a:t>So we need to train 16/30= 0,5 HBP surgeon every year or </a:t>
            </a:r>
          </a:p>
          <a:p>
            <a:pPr marL="0" indent="0" algn="ctr">
              <a:buNone/>
            </a:pPr>
            <a:r>
              <a:rPr lang="en-US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HBP surgeon /2 years</a:t>
            </a:r>
          </a:p>
          <a:p>
            <a:pPr marL="0" indent="0" algn="ctr">
              <a:buNone/>
            </a:pPr>
            <a:endParaRPr lang="en-US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en-US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48</a:t>
            </a:fld>
            <a:endParaRPr lang="el-GR" dirty="0"/>
          </a:p>
        </p:txBody>
      </p:sp>
      <p:sp>
        <p:nvSpPr>
          <p:cNvPr id="9" name="Rectangle 8"/>
          <p:cNvSpPr/>
          <p:nvPr/>
        </p:nvSpPr>
        <p:spPr>
          <a:xfrm>
            <a:off x="1775520" y="953870"/>
            <a:ext cx="86409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Workforce projections for hepato-pancreato-biliary surgery</a:t>
            </a:r>
          </a:p>
        </p:txBody>
      </p:sp>
    </p:spTree>
    <p:extLst>
      <p:ext uri="{BB962C8B-B14F-4D97-AF65-F5344CB8AC3E}">
        <p14:creationId xmlns:p14="http://schemas.microsoft.com/office/powerpoint/2010/main" val="14620537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Sir William Osler</a:t>
            </a:r>
            <a:endParaRPr lang="el-GR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40056" y="1700808"/>
            <a:ext cx="3314441" cy="3922738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marL="90170" marR="82550" algn="ctr">
              <a:lnSpc>
                <a:spcPct val="99700"/>
              </a:lnSpc>
              <a:tabLst>
                <a:tab pos="2231390" algn="l"/>
                <a:tab pos="2635250" algn="l"/>
              </a:tabLst>
            </a:pPr>
            <a:r>
              <a:rPr lang="en-US" spc="-5" dirty="0">
                <a:solidFill>
                  <a:srgbClr val="002060"/>
                </a:solidFill>
                <a:cs typeface="Times New Roman"/>
              </a:rPr>
              <a:t>“T</a:t>
            </a:r>
            <a:r>
              <a:rPr lang="en-US" dirty="0">
                <a:solidFill>
                  <a:srgbClr val="002060"/>
                </a:solidFill>
                <a:cs typeface="Times New Roman"/>
              </a:rPr>
              <a:t>he </a:t>
            </a:r>
            <a:r>
              <a:rPr lang="en-US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good</a:t>
            </a:r>
            <a:r>
              <a:rPr lang="en-US" i="1" dirty="0">
                <a:solidFill>
                  <a:srgbClr val="002060"/>
                </a:solidFill>
                <a:cs typeface="Times New Roman"/>
              </a:rPr>
              <a:t> </a:t>
            </a:r>
            <a:r>
              <a:rPr lang="en-US" dirty="0">
                <a:solidFill>
                  <a:srgbClr val="002060"/>
                </a:solidFill>
                <a:cs typeface="Times New Roman"/>
              </a:rPr>
              <a:t>phys</a:t>
            </a:r>
            <a:r>
              <a:rPr lang="en-US" spc="-5" dirty="0">
                <a:solidFill>
                  <a:srgbClr val="002060"/>
                </a:solidFill>
                <a:cs typeface="Times New Roman"/>
              </a:rPr>
              <a:t>icia</a:t>
            </a:r>
            <a:r>
              <a:rPr lang="en-US" dirty="0">
                <a:solidFill>
                  <a:srgbClr val="002060"/>
                </a:solidFill>
                <a:cs typeface="Times New Roman"/>
              </a:rPr>
              <a:t>n  </a:t>
            </a:r>
            <a:r>
              <a:rPr lang="en-US" spc="-5" dirty="0">
                <a:solidFill>
                  <a:srgbClr val="002060"/>
                </a:solidFill>
                <a:cs typeface="Times New Roman"/>
              </a:rPr>
              <a:t>treats the disease; </a:t>
            </a:r>
          </a:p>
          <a:p>
            <a:pPr marL="0" marR="82550" indent="0" algn="ctr">
              <a:lnSpc>
                <a:spcPct val="99700"/>
              </a:lnSpc>
              <a:buNone/>
              <a:tabLst>
                <a:tab pos="2231390" algn="l"/>
                <a:tab pos="2635250" algn="l"/>
              </a:tabLst>
            </a:pPr>
            <a:endParaRPr lang="en-US" spc="-5" dirty="0">
              <a:solidFill>
                <a:srgbClr val="002060"/>
              </a:solidFill>
              <a:cs typeface="Times New Roman"/>
            </a:endParaRPr>
          </a:p>
          <a:p>
            <a:pPr marL="90170" marR="82550" algn="ctr">
              <a:lnSpc>
                <a:spcPct val="99700"/>
              </a:lnSpc>
              <a:tabLst>
                <a:tab pos="2231390" algn="l"/>
                <a:tab pos="2635250" algn="l"/>
              </a:tabLst>
            </a:pPr>
            <a:r>
              <a:rPr lang="en-US" spc="-5" dirty="0">
                <a:solidFill>
                  <a:srgbClr val="002060"/>
                </a:solidFill>
                <a:cs typeface="Times New Roman"/>
              </a:rPr>
              <a:t>The</a:t>
            </a:r>
            <a:r>
              <a:rPr lang="en-US" spc="15" dirty="0">
                <a:solidFill>
                  <a:srgbClr val="002060"/>
                </a:solidFill>
                <a:cs typeface="Times New Roman"/>
              </a:rPr>
              <a:t> </a:t>
            </a:r>
            <a:r>
              <a:rPr lang="en-US" b="1" i="1" spc="-5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great</a:t>
            </a:r>
            <a:r>
              <a:rPr lang="en-US" i="1" spc="-5" dirty="0">
                <a:solidFill>
                  <a:srgbClr val="002060"/>
                </a:solidFill>
                <a:cs typeface="Times New Roman"/>
              </a:rPr>
              <a:t> </a:t>
            </a:r>
            <a:r>
              <a:rPr lang="en-US" spc="-5" dirty="0">
                <a:solidFill>
                  <a:srgbClr val="002060"/>
                </a:solidFill>
                <a:cs typeface="Times New Roman"/>
              </a:rPr>
              <a:t>physician  treats the</a:t>
            </a:r>
            <a:r>
              <a:rPr lang="en-US" spc="-65" dirty="0">
                <a:solidFill>
                  <a:srgbClr val="002060"/>
                </a:solidFill>
                <a:cs typeface="Times New Roman"/>
              </a:rPr>
              <a:t> </a:t>
            </a:r>
            <a:r>
              <a:rPr lang="en-US" spc="-5" dirty="0">
                <a:solidFill>
                  <a:srgbClr val="002060"/>
                </a:solidFill>
                <a:cs typeface="Times New Roman"/>
              </a:rPr>
              <a:t>patient </a:t>
            </a:r>
            <a:r>
              <a:rPr lang="en-US" dirty="0">
                <a:solidFill>
                  <a:srgbClr val="002060"/>
                </a:solidFill>
                <a:cs typeface="Times New Roman"/>
              </a:rPr>
              <a:t>who </a:t>
            </a:r>
            <a:r>
              <a:rPr lang="en-US" spc="-5" dirty="0">
                <a:solidFill>
                  <a:srgbClr val="002060"/>
                </a:solidFill>
                <a:cs typeface="Times New Roman"/>
              </a:rPr>
              <a:t>has the</a:t>
            </a:r>
            <a:r>
              <a:rPr lang="en-US" spc="-55" dirty="0">
                <a:solidFill>
                  <a:srgbClr val="002060"/>
                </a:solidFill>
                <a:cs typeface="Times New Roman"/>
              </a:rPr>
              <a:t> </a:t>
            </a:r>
            <a:r>
              <a:rPr lang="en-US" spc="-5" dirty="0">
                <a:solidFill>
                  <a:srgbClr val="002060"/>
                </a:solidFill>
                <a:cs typeface="Times New Roman"/>
              </a:rPr>
              <a:t>disease.</a:t>
            </a:r>
            <a:r>
              <a:rPr lang="en-US" spc="-5" dirty="0">
                <a:solidFill>
                  <a:srgbClr val="002060"/>
                </a:solidFill>
                <a:cs typeface="MS PGothic"/>
              </a:rPr>
              <a:t>”</a:t>
            </a:r>
          </a:p>
          <a:p>
            <a:pPr marL="90170" marR="82550" algn="ctr">
              <a:lnSpc>
                <a:spcPct val="99700"/>
              </a:lnSpc>
              <a:tabLst>
                <a:tab pos="2231390" algn="l"/>
                <a:tab pos="2635250" algn="l"/>
              </a:tabLst>
            </a:pPr>
            <a:endParaRPr lang="en-US" spc="-5" dirty="0">
              <a:solidFill>
                <a:srgbClr val="002060"/>
              </a:solidFill>
              <a:cs typeface="MS PGothic"/>
            </a:endParaRPr>
          </a:p>
          <a:p>
            <a:pPr marL="90170" marR="82550" algn="ctr">
              <a:lnSpc>
                <a:spcPct val="99700"/>
              </a:lnSpc>
              <a:tabLst>
                <a:tab pos="2231390" algn="l"/>
                <a:tab pos="2635250" algn="l"/>
              </a:tabLst>
            </a:pPr>
            <a:r>
              <a:rPr lang="en-US" b="1" spc="-5" dirty="0">
                <a:solidFill>
                  <a:srgbClr val="002060"/>
                </a:solidFill>
                <a:cs typeface="MS PGothic"/>
              </a:rPr>
              <a:t>If there was not bleeding everybody wound do surgery</a:t>
            </a:r>
            <a:endParaRPr lang="en-US" b="1" dirty="0">
              <a:solidFill>
                <a:srgbClr val="002060"/>
              </a:solidFill>
              <a:cs typeface="MS PGothic"/>
            </a:endParaRPr>
          </a:p>
          <a:p>
            <a:pPr marL="0" indent="0" algn="ctr">
              <a:spcBef>
                <a:spcPts val="2420"/>
              </a:spcBef>
              <a:buNone/>
              <a:tabLst>
                <a:tab pos="325120" algn="l"/>
                <a:tab pos="1116965" algn="l"/>
              </a:tabLst>
            </a:pPr>
            <a:endParaRPr lang="en-US" spc="-5" dirty="0">
              <a:solidFill>
                <a:srgbClr val="002060"/>
              </a:solidFill>
              <a:cs typeface="Times New Roman"/>
            </a:endParaRPr>
          </a:p>
          <a:p>
            <a:pPr marL="0" indent="0" algn="ctr">
              <a:spcBef>
                <a:spcPts val="2420"/>
              </a:spcBef>
              <a:buNone/>
              <a:tabLst>
                <a:tab pos="325120" algn="l"/>
                <a:tab pos="1116965" algn="l"/>
              </a:tabLst>
            </a:pPr>
            <a:r>
              <a:rPr lang="en-US" spc="-5" dirty="0">
                <a:solidFill>
                  <a:srgbClr val="002060"/>
                </a:solidFill>
                <a:cs typeface="Times New Roman"/>
              </a:rPr>
              <a:t>Sir William</a:t>
            </a:r>
            <a:r>
              <a:rPr lang="en-US" spc="-85" dirty="0">
                <a:solidFill>
                  <a:srgbClr val="002060"/>
                </a:solidFill>
                <a:cs typeface="Times New Roman"/>
              </a:rPr>
              <a:t> </a:t>
            </a:r>
            <a:r>
              <a:rPr lang="en-US" spc="-5" dirty="0">
                <a:solidFill>
                  <a:srgbClr val="002060"/>
                </a:solidFill>
                <a:cs typeface="Times New Roman"/>
              </a:rPr>
              <a:t>Osler</a:t>
            </a:r>
          </a:p>
          <a:p>
            <a:pPr marL="0" indent="0" algn="ctr">
              <a:spcBef>
                <a:spcPts val="2420"/>
              </a:spcBef>
              <a:buNone/>
              <a:tabLst>
                <a:tab pos="325120" algn="l"/>
                <a:tab pos="1116965" algn="l"/>
              </a:tabLst>
            </a:pPr>
            <a:r>
              <a:rPr lang="en-US" sz="1800" spc="-5" dirty="0">
                <a:solidFill>
                  <a:srgbClr val="002060"/>
                </a:solidFill>
                <a:cs typeface="Times New Roman"/>
              </a:rPr>
              <a:t>The father of Modern (Academic) Medicine</a:t>
            </a:r>
            <a:endParaRPr lang="en-US" sz="1800" dirty="0">
              <a:solidFill>
                <a:srgbClr val="002060"/>
              </a:solidFill>
              <a:cs typeface="Times New Roman"/>
            </a:endParaRPr>
          </a:p>
          <a:p>
            <a:endParaRPr lang="el-GR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83E79-6F58-48EE-939E-EB876EBB13BC}" type="slidenum">
              <a:rPr lang="el-GR" smtClean="0"/>
              <a:t>49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83505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2272" r="2787" b="2"/>
          <a:stretch/>
        </p:blipFill>
        <p:spPr>
          <a:xfrm>
            <a:off x="4871865" y="712247"/>
            <a:ext cx="6696744" cy="5577837"/>
          </a:xfrm>
          <a:prstGeom prst="rect">
            <a:avLst/>
          </a:prstGeom>
          <a:effectLst/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48929" y="629266"/>
            <a:ext cx="3667039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HCC-diagnosis (US)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648930" y="2438400"/>
            <a:ext cx="3667037" cy="3785419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70000"/>
              </a:lnSpc>
            </a:pPr>
            <a:r>
              <a:rPr lang="en-US" sz="1500" dirty="0"/>
              <a:t>Current surveillance for HCC </a:t>
            </a:r>
            <a:endParaRPr lang="el-GR" sz="1500" dirty="0"/>
          </a:p>
          <a:p>
            <a:pPr lvl="1">
              <a:lnSpc>
                <a:spcPct val="70000"/>
              </a:lnSpc>
            </a:pPr>
            <a:r>
              <a:rPr lang="en-US" sz="1100" dirty="0"/>
              <a:t>ultrasound (US)</a:t>
            </a:r>
            <a:endParaRPr lang="el-GR" sz="1100" dirty="0"/>
          </a:p>
          <a:p>
            <a:pPr lvl="1">
              <a:lnSpc>
                <a:spcPct val="70000"/>
              </a:lnSpc>
            </a:pPr>
            <a:r>
              <a:rPr lang="en-US" sz="1100" dirty="0"/>
              <a:t>with or without alfa-fetoprotein</a:t>
            </a:r>
            <a:r>
              <a:rPr lang="el-GR" sz="1100" dirty="0"/>
              <a:t> </a:t>
            </a:r>
            <a:r>
              <a:rPr lang="en-US" sz="1100" dirty="0"/>
              <a:t>(AFP)</a:t>
            </a:r>
          </a:p>
          <a:p>
            <a:pPr>
              <a:lnSpc>
                <a:spcPct val="70000"/>
              </a:lnSpc>
            </a:pPr>
            <a:r>
              <a:rPr lang="en-US" sz="1500" dirty="0">
                <a:solidFill>
                  <a:schemeClr val="bg1">
                    <a:lumMod val="85000"/>
                  </a:schemeClr>
                </a:solidFill>
              </a:rPr>
              <a:t>US is operator dependent, and </a:t>
            </a:r>
            <a:endParaRPr lang="el-GR" sz="1500" dirty="0">
              <a:solidFill>
                <a:schemeClr val="bg1">
                  <a:lumMod val="85000"/>
                </a:schemeClr>
              </a:solidFill>
            </a:endParaRPr>
          </a:p>
          <a:p>
            <a:pPr lvl="1">
              <a:lnSpc>
                <a:spcPct val="70000"/>
              </a:lnSpc>
            </a:pPr>
            <a:r>
              <a:rPr lang="en-US" sz="1100" dirty="0">
                <a:solidFill>
                  <a:schemeClr val="bg1">
                    <a:lumMod val="85000"/>
                  </a:schemeClr>
                </a:solidFill>
              </a:rPr>
              <a:t>all focal lesions on US should be verified using a 4-phase contrast enhanced study (unenhanced, arterial, portal venous, delayed)—multidetector contrast enhanced CT (CECT) or a </a:t>
            </a:r>
            <a:endParaRPr lang="el-GR" sz="1100" dirty="0">
              <a:solidFill>
                <a:schemeClr val="bg1">
                  <a:lumMod val="85000"/>
                </a:schemeClr>
              </a:solidFill>
            </a:endParaRPr>
          </a:p>
          <a:p>
            <a:pPr lvl="1">
              <a:lnSpc>
                <a:spcPct val="70000"/>
              </a:lnSpc>
            </a:pPr>
            <a:r>
              <a:rPr lang="en-US" sz="1100" dirty="0">
                <a:solidFill>
                  <a:schemeClr val="bg1">
                    <a:lumMod val="85000"/>
                  </a:schemeClr>
                </a:solidFill>
              </a:rPr>
              <a:t>dynamic contrast enhanced MRI (DCE-MRI) with nonspecific or liver-specific contrast agents (Eovist)</a:t>
            </a:r>
          </a:p>
          <a:p>
            <a:pPr>
              <a:lnSpc>
                <a:spcPct val="70000"/>
              </a:lnSpc>
            </a:pPr>
            <a:endParaRPr lang="en-US" sz="1500" dirty="0"/>
          </a:p>
          <a:p>
            <a:pPr marL="0" indent="0">
              <a:lnSpc>
                <a:spcPct val="70000"/>
              </a:lnSpc>
              <a:buNone/>
            </a:pPr>
            <a:endParaRPr lang="en-US" sz="1500" dirty="0"/>
          </a:p>
          <a:p>
            <a:pPr marL="0" indent="0">
              <a:lnSpc>
                <a:spcPct val="70000"/>
              </a:lnSpc>
              <a:buNone/>
            </a:pPr>
            <a:r>
              <a:rPr lang="en-US" sz="1400" dirty="0">
                <a:solidFill>
                  <a:srgbClr val="002060"/>
                </a:solidFill>
              </a:rPr>
              <a:t>Dhir M, Melin AA, Douaiher J, et al. A Review and Update of Treatment Options and Controversies in the Management of Hepatocellular Carcinoma. </a:t>
            </a:r>
            <a:r>
              <a:rPr lang="en-US" sz="1400" i="1" dirty="0">
                <a:solidFill>
                  <a:srgbClr val="002060"/>
                </a:solidFill>
              </a:rPr>
              <a:t>Ann Surg</a:t>
            </a:r>
            <a:r>
              <a:rPr lang="en-US" sz="1400" dirty="0">
                <a:solidFill>
                  <a:srgbClr val="002060"/>
                </a:solidFill>
              </a:rPr>
              <a:t> 2016; 263(6):1112-25.</a:t>
            </a:r>
          </a:p>
          <a:p>
            <a:pPr>
              <a:lnSpc>
                <a:spcPct val="70000"/>
              </a:lnSpc>
            </a:pPr>
            <a:endParaRPr lang="en-US" sz="1500" i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0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First Department of Surgery, Faculty of Medicine, National and Kapodistrian University of Athens , Laiko General Hospital, Dir. Prof. T. Liakakos.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fld id="{C5383E79-6F58-48EE-939E-EB876EBB13B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03277" y="6368078"/>
            <a:ext cx="16555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www.surgery.gr</a:t>
            </a:r>
            <a:endParaRPr lang="el-GR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527" y="5991225"/>
            <a:ext cx="927497" cy="9274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991007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17645" y="1772816"/>
            <a:ext cx="7772400" cy="3384376"/>
          </a:xfrm>
          <a:noFill/>
          <a:effectLst/>
          <a:extLst/>
        </p:spPr>
        <p:txBody>
          <a:bodyPr rtlCol="0">
            <a:noAutofit/>
          </a:bodyPr>
          <a:lstStyle/>
          <a:p>
            <a:pPr marL="0" indent="0" algn="ctr">
              <a:buNone/>
              <a:defRPr/>
            </a:pPr>
            <a:r>
              <a:rPr lang="en-US" sz="3600" dirty="0"/>
              <a:t>…What ever we do…</a:t>
            </a:r>
          </a:p>
          <a:p>
            <a:pPr marL="0" indent="0" algn="ctr">
              <a:buNone/>
              <a:defRPr/>
            </a:pPr>
            <a:r>
              <a:rPr lang="en-US" sz="3600" dirty="0"/>
              <a:t>…is still the Surgeon that </a:t>
            </a:r>
          </a:p>
          <a:p>
            <a:pPr marL="0" indent="0" algn="ctr"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makes the decisions </a:t>
            </a:r>
          </a:p>
          <a:p>
            <a:pPr marL="0" indent="0" algn="ctr">
              <a:buNone/>
              <a:defRPr/>
            </a:pPr>
            <a:r>
              <a:rPr lang="en-US" sz="3600" dirty="0"/>
              <a:t>and 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takes the blame </a:t>
            </a:r>
          </a:p>
          <a:p>
            <a:pPr marL="0" indent="0" algn="ctr">
              <a:buNone/>
              <a:defRPr/>
            </a:pPr>
            <a:r>
              <a:rPr lang="en-US" sz="3600" dirty="0"/>
              <a:t>for death and complications.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50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59151458"/>
      </p:ext>
    </p:extLst>
  </p:cSld>
  <p:clrMapOvr>
    <a:masterClrMapping/>
  </p:clrMapOvr>
  <p:transition spd="slow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83E79-6F58-48EE-939E-EB876EBB13BC}" type="slidenum">
              <a:rPr lang="el-GR" smtClean="0"/>
              <a:t>51</a:t>
            </a:fld>
            <a:endParaRPr lang="el-G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7930" y="-171400"/>
            <a:ext cx="6956139" cy="18655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361" y="1740637"/>
            <a:ext cx="5472608" cy="1141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itle 4"/>
          <p:cNvSpPr txBox="1">
            <a:spLocks/>
          </p:cNvSpPr>
          <p:nvPr/>
        </p:nvSpPr>
        <p:spPr>
          <a:xfrm>
            <a:off x="1919536" y="2206131"/>
            <a:ext cx="9713504" cy="41057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l-GR" sz="49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l-GR" sz="49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l-GR" sz="49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el-GR" sz="49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Καρκίνος ΗΠΧ</a:t>
            </a:r>
            <a:r>
              <a:rPr lang="en-US" sz="49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49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l-GR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2700" dirty="0">
                <a:solidFill>
                  <a:srgbClr val="002060"/>
                </a:solidFill>
              </a:rPr>
              <a:t>Θεραπευτική προσέγγιση νεοπλασμάτων </a:t>
            </a:r>
            <a:br>
              <a:rPr lang="el-GR" sz="2700" dirty="0">
                <a:solidFill>
                  <a:srgbClr val="002060"/>
                </a:solidFill>
              </a:rPr>
            </a:br>
            <a:r>
              <a:rPr lang="el-GR" sz="2700" dirty="0">
                <a:solidFill>
                  <a:srgbClr val="002060"/>
                </a:solidFill>
              </a:rPr>
              <a:t>χοληφόρων και παγκρέατος στην </a:t>
            </a:r>
            <a:br>
              <a:rPr lang="el-GR" sz="2700" dirty="0">
                <a:solidFill>
                  <a:srgbClr val="002060"/>
                </a:solidFill>
              </a:rPr>
            </a:br>
            <a:r>
              <a:rPr lang="el-GR" sz="2700" dirty="0">
                <a:solidFill>
                  <a:srgbClr val="002060"/>
                </a:solidFill>
              </a:rPr>
              <a:t>εποχή των μοριακών δεικτών</a:t>
            </a:r>
          </a:p>
          <a:p>
            <a:pPr algn="r"/>
            <a:endParaRPr lang="el-GR" sz="2700" dirty="0">
              <a:solidFill>
                <a:srgbClr val="002060"/>
              </a:solidFill>
            </a:endParaRPr>
          </a:p>
          <a:p>
            <a:pPr algn="r"/>
            <a:r>
              <a:rPr lang="el-GR" sz="3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ΕΣ Φελέκουρας</a:t>
            </a:r>
          </a:p>
          <a:p>
            <a:pPr algn="r"/>
            <a:endParaRPr lang="el-GR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5582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609600"/>
            <a:ext cx="9144000" cy="2387600"/>
          </a:xfrm>
        </p:spPr>
        <p:txBody>
          <a:bodyPr/>
          <a:lstStyle/>
          <a:p>
            <a:pPr algn="ctr" eaLnBrk="1" hangingPunct="1"/>
            <a:r>
              <a:rPr lang="el-GR" sz="4000" b="1" dirty="0">
                <a:solidFill>
                  <a:srgbClr val="002060"/>
                </a:solidFill>
                <a:latin typeface="+mn-lt"/>
              </a:rPr>
              <a:t>Σύγκρουση συμφερόντων</a:t>
            </a:r>
            <a:br>
              <a:rPr lang="el-GR" sz="4000" b="1" dirty="0">
                <a:solidFill>
                  <a:srgbClr val="002060"/>
                </a:solidFill>
                <a:latin typeface="+mn-lt"/>
              </a:rPr>
            </a:br>
            <a:r>
              <a:rPr lang="el-GR" sz="3200" dirty="0">
                <a:solidFill>
                  <a:srgbClr val="002060"/>
                </a:solidFill>
                <a:latin typeface="+mn-lt"/>
              </a:rPr>
              <a:t>εγκύκλιος ΕΟΦ (Αρ. Πρωτ. 47558/04-07-2012)</a:t>
            </a:r>
            <a:br>
              <a:rPr lang="en-GB" sz="4000" dirty="0">
                <a:solidFill>
                  <a:srgbClr val="002060"/>
                </a:solidFill>
                <a:latin typeface="+mn-lt"/>
              </a:rPr>
            </a:br>
            <a:endParaRPr lang="en-GB" sz="4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133600" y="3352800"/>
            <a:ext cx="7848600" cy="685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l-GR" sz="3600" dirty="0">
                <a:solidFill>
                  <a:srgbClr val="002060"/>
                </a:solidFill>
              </a:rPr>
              <a:t>Ουδεμία</a:t>
            </a:r>
            <a:endParaRPr lang="en-GB" sz="3600" dirty="0">
              <a:solidFill>
                <a:srgbClr val="002060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266F57-8C5F-4C40-8780-B6A5700D048E}" type="slidenum">
              <a:rPr lang="en-GB" smtClean="0"/>
              <a:pPr>
                <a:defRPr/>
              </a:pPr>
              <a:t>52</a:t>
            </a:fld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635F66B-C72B-4D4E-842F-281EBC8D5749}" type="datetime1">
              <a:rPr lang="el-GR" smtClean="0"/>
              <a:t>28/1/2017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27687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RTS LRx post PVE for iCCA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4933E-D616-4AB8-8BB8-4BE81137C383}" type="datetime1">
              <a:rPr lang="el-GR" smtClean="0"/>
              <a:t>28/1/2017</a:t>
            </a:fld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83E79-6F58-48EE-939E-EB876EBB13BC}" type="slidenum">
              <a:rPr lang="el-GR" smtClean="0"/>
              <a:t>53</a:t>
            </a:fld>
            <a:endParaRPr lang="el-G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058194"/>
            <a:ext cx="5181600" cy="3886200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058194"/>
            <a:ext cx="5181600" cy="3886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t="9528" r="30509" b="10291"/>
          <a:stretch/>
        </p:blipFill>
        <p:spPr>
          <a:xfrm>
            <a:off x="9192344" y="365126"/>
            <a:ext cx="2686029" cy="239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27186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Morbidity increases</a:t>
            </a:r>
            <a:endParaRPr lang="el-GR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389"/>
          <a:stretch/>
        </p:blipFill>
        <p:spPr>
          <a:xfrm>
            <a:off x="2397876" y="1867274"/>
            <a:ext cx="7396248" cy="435133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9053C-A4B4-4CB4-9D65-A40F71799AD1}" type="datetime1">
              <a:rPr lang="el-GR" smtClean="0"/>
              <a:t>28/1/2017</a:t>
            </a:fld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83E79-6F58-48EE-939E-EB876EBB13BC}" type="slidenum">
              <a:rPr lang="el-GR" smtClean="0"/>
              <a:t>54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6350605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018"/>
            <a:ext cx="10515600" cy="1325563"/>
          </a:xfrm>
        </p:spPr>
        <p:txBody>
          <a:bodyPr>
            <a:normAutofit/>
          </a:bodyPr>
          <a:lstStyle/>
          <a:p>
            <a:r>
              <a:rPr lang="el-GR" sz="3200" b="1" dirty="0">
                <a:latin typeface="+mn-lt"/>
              </a:rPr>
              <a:t>1</a:t>
            </a:r>
            <a:r>
              <a:rPr lang="el-GR" sz="3200" b="1" baseline="30000" dirty="0">
                <a:latin typeface="+mn-lt"/>
              </a:rPr>
              <a:t>ο</a:t>
            </a:r>
            <a:r>
              <a:rPr lang="el-GR" sz="3200" b="1" dirty="0">
                <a:latin typeface="+mn-lt"/>
              </a:rPr>
              <a:t> Πανελλήνιο Συνέδριο ΕΕΗΠΧ</a:t>
            </a:r>
            <a:endParaRPr lang="el-GR" sz="18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idx="1"/>
          </p:nvPr>
        </p:nvSpPr>
        <p:spPr>
          <a:xfrm>
            <a:off x="335360" y="1379101"/>
            <a:ext cx="10515600" cy="4351338"/>
          </a:xfrm>
        </p:spPr>
        <p:txBody>
          <a:bodyPr/>
          <a:lstStyle/>
          <a:p>
            <a:endParaRPr lang="el-GR" dirty="0"/>
          </a:p>
          <a:p>
            <a:r>
              <a:rPr lang="el-GR" dirty="0"/>
              <a:t>Σας περιμένουμε</a:t>
            </a:r>
            <a:r>
              <a:rPr lang="en-US" dirty="0"/>
              <a:t> </a:t>
            </a:r>
            <a:r>
              <a:rPr lang="el-GR" dirty="0"/>
              <a:t>στο πάρτι, είστε όλοι καλεσμένοι</a:t>
            </a:r>
          </a:p>
          <a:p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665323" y="6311900"/>
            <a:ext cx="4861354" cy="40957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1000" dirty="0"/>
              <a:t>First Department of Surgery, Faculty of Medicine, National and Kapodistrian University of Athens , Laiko General Hospital, Dir. Prof. T. Liakakos.</a:t>
            </a:r>
            <a:endParaRPr lang="el-GR" sz="1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fld id="{C5383E79-6F58-48EE-939E-EB876EBB13BC}" type="slidenum">
              <a:rPr lang="el-GR" smtClean="0"/>
              <a:pPr/>
              <a:t>55</a:t>
            </a:fld>
            <a:endParaRPr lang="el-GR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504" y="2564904"/>
            <a:ext cx="5256489" cy="35058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635" y="761493"/>
            <a:ext cx="3755099" cy="55504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365192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Medical mistake (error)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After an error has occurred</a:t>
            </a:r>
          </a:p>
          <a:p>
            <a:pPr lvl="1"/>
            <a:r>
              <a:rPr lang="en-US" dirty="0"/>
              <a:t>Recognizing that mistakes are not isolated events</a:t>
            </a:r>
          </a:p>
          <a:p>
            <a:pPr lvl="1"/>
            <a:r>
              <a:rPr lang="en-US" dirty="0"/>
              <a:t>Placing the practice of medicine in perspective</a:t>
            </a:r>
          </a:p>
          <a:p>
            <a:pPr lvl="1"/>
            <a:r>
              <a:rPr lang="en-US" dirty="0"/>
              <a:t>Disclosing mistakes</a:t>
            </a:r>
          </a:p>
          <a:p>
            <a:pPr lvl="2"/>
            <a:r>
              <a:rPr lang="en-US" dirty="0"/>
              <a:t>To oneself</a:t>
            </a:r>
          </a:p>
          <a:p>
            <a:pPr lvl="2"/>
            <a:r>
              <a:rPr lang="en-US" dirty="0"/>
              <a:t>To patients</a:t>
            </a:r>
          </a:p>
          <a:p>
            <a:pPr lvl="2"/>
            <a:r>
              <a:rPr lang="en-US" dirty="0"/>
              <a:t>To non-physicians</a:t>
            </a:r>
          </a:p>
          <a:p>
            <a:pPr lvl="2"/>
            <a:r>
              <a:rPr lang="en-US" dirty="0"/>
              <a:t>To other physicians</a:t>
            </a:r>
          </a:p>
          <a:p>
            <a:pPr lvl="2"/>
            <a:r>
              <a:rPr lang="en-US" dirty="0"/>
              <a:t>To the physician's institution</a:t>
            </a:r>
          </a:p>
          <a:p>
            <a:pPr lvl="2"/>
            <a:r>
              <a:rPr lang="en-US" dirty="0"/>
              <a:t>Use of rationalization to cover up medical errors</a:t>
            </a:r>
          </a:p>
          <a:p>
            <a:pPr lvl="2"/>
            <a:r>
              <a:rPr lang="en-US" dirty="0"/>
              <a:t>By presence of to the patient</a:t>
            </a:r>
          </a:p>
          <a:p>
            <a:pPr lvl="1"/>
            <a:r>
              <a:rPr lang="en-US" dirty="0"/>
              <a:t>Cause-specific preventive measures</a:t>
            </a:r>
          </a:p>
          <a:p>
            <a:pPr lvl="1"/>
            <a:r>
              <a:rPr lang="en-US" dirty="0"/>
              <a:t>In specific specialties</a:t>
            </a:r>
          </a:p>
          <a:p>
            <a:pPr lvl="1"/>
            <a:r>
              <a:rPr lang="en-US" dirty="0"/>
              <a:t>Legal procedure</a:t>
            </a:r>
          </a:p>
          <a:p>
            <a:r>
              <a:rPr lang="en-US" dirty="0"/>
              <a:t>Prevention</a:t>
            </a:r>
          </a:p>
          <a:p>
            <a:pPr lvl="1"/>
            <a:r>
              <a:rPr lang="en-US" dirty="0"/>
              <a:t>Reporting requirements</a:t>
            </a:r>
          </a:p>
          <a:p>
            <a:r>
              <a:rPr lang="en-US" dirty="0"/>
              <a:t>Misconceptions</a:t>
            </a:r>
          </a:p>
          <a:p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83E79-6F58-48EE-939E-EB876EBB13BC}" type="slidenum">
              <a:rPr lang="el-GR" smtClean="0"/>
              <a:t>6</a:t>
            </a:fld>
            <a:endParaRPr lang="el-GR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Causes</a:t>
            </a:r>
          </a:p>
          <a:p>
            <a:pPr lvl="1"/>
            <a:r>
              <a:rPr lang="en-US" sz="2000" dirty="0"/>
              <a:t>Healthcare complexity</a:t>
            </a:r>
          </a:p>
          <a:p>
            <a:pPr lvl="1"/>
            <a:r>
              <a:rPr lang="en-US" sz="2000" dirty="0"/>
              <a:t>System and process design</a:t>
            </a:r>
          </a:p>
          <a:p>
            <a:pPr lvl="1"/>
            <a:r>
              <a:rPr lang="en-US" sz="2000" dirty="0"/>
              <a:t>Competency, education, and training</a:t>
            </a:r>
          </a:p>
          <a:p>
            <a:pPr lvl="1"/>
            <a:r>
              <a:rPr lang="en-US" sz="2000" dirty="0"/>
              <a:t>Human factors and ergonomics</a:t>
            </a:r>
          </a:p>
          <a:p>
            <a:r>
              <a:rPr lang="en-US" sz="2400" dirty="0"/>
              <a:t>Examples</a:t>
            </a:r>
          </a:p>
          <a:p>
            <a:pPr lvl="1"/>
            <a:r>
              <a:rPr lang="en-US" sz="2000" dirty="0"/>
              <a:t>Errors in diagnosis</a:t>
            </a:r>
          </a:p>
          <a:p>
            <a:pPr lvl="1"/>
            <a:r>
              <a:rPr lang="en-US" sz="2000" dirty="0"/>
              <a:t>Misdiagnosis of psychological disorders</a:t>
            </a:r>
          </a:p>
          <a:p>
            <a:pPr lvl="1"/>
            <a:r>
              <a:rPr lang="en-US" sz="2000" dirty="0"/>
              <a:t>Most common misdiagnoses</a:t>
            </a:r>
          </a:p>
          <a:p>
            <a:pPr lvl="1"/>
            <a:r>
              <a:rPr lang="en-US" sz="2000" dirty="0"/>
              <a:t>Outpatient vs. inpatient</a:t>
            </a:r>
          </a:p>
          <a:p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27026984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Medical mistake (error)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Όταν ο γιατρός δεν έχει τηρήσει τους κανόνες της ιατρικής επιστήμης είτε από άγνοια είτε από απειρία είτε από απερισκεψία ή ανεπιτηδειότητα.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l-GR" dirty="0"/>
              <a:t>Όταν έχει υπάρξει μια επιπλοκή είναι πολύ δύσκολο να διακρίνουμε εκ του αποτελέσματος αν ο γιατρός ενήργησε </a:t>
            </a: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lege artis</a:t>
            </a:r>
            <a:r>
              <a:rPr lang="el-GR" dirty="0"/>
              <a:t>, </a:t>
            </a:r>
            <a:endParaRPr lang="en-US" dirty="0"/>
          </a:p>
          <a:p>
            <a:pPr lvl="1"/>
            <a:r>
              <a:rPr lang="el-GR" dirty="0"/>
              <a:t>σύμφωνα δηλαδή με τους κανόνες της ιατρικής επιστήμης και τέχνης ή υπέπεσε σε σφάλμα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83E79-6F58-48EE-939E-EB876EBB13BC}" type="slidenum">
              <a:rPr lang="el-GR" smtClean="0"/>
              <a:t>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442382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7408" y="18053"/>
            <a:ext cx="10515600" cy="2852737"/>
          </a:xfrm>
        </p:spPr>
        <p:txBody>
          <a:bodyPr/>
          <a:lstStyle/>
          <a:p>
            <a:pPr algn="ctr"/>
            <a:r>
              <a:rPr lang="en-US" dirty="0"/>
              <a:t>The real controversy</a:t>
            </a:r>
            <a:endParaRPr lang="el-G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31850" y="3522712"/>
            <a:ext cx="10515600" cy="1500187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Medical mistake vs. Complication</a:t>
            </a:r>
            <a:endParaRPr lang="el-G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el-GR" dirty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key points: Documentation and Witness)</a:t>
            </a:r>
            <a:endParaRPr lang="el-GR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83E79-6F58-48EE-939E-EB876EBB13BC}" type="slidenum">
              <a:rPr lang="el-GR" smtClean="0"/>
              <a:t>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087451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Complications</a:t>
            </a:r>
            <a:endParaRPr lang="el-GR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Όλες οι επεμβάσεις έχουν τον κίνδυνο επιπλοκών. </a:t>
            </a:r>
            <a:endParaRPr lang="en-US" dirty="0"/>
          </a:p>
          <a:p>
            <a:r>
              <a:rPr lang="el-GR" dirty="0"/>
              <a:t>Μπορεί να είναι 0,1%, μπορεί να είναι και πολύ μεγαλύτερος. </a:t>
            </a:r>
            <a:endParaRPr lang="en-US" dirty="0"/>
          </a:p>
          <a:p>
            <a:r>
              <a:rPr lang="el-GR" dirty="0"/>
              <a:t>Ο γιατρός γνωρίζει ότι η συγκεκριμένη επέμβαση μπορεί να έχει επιπλοκές, </a:t>
            </a:r>
            <a:endParaRPr lang="en-US" dirty="0"/>
          </a:p>
          <a:p>
            <a:pPr lvl="1"/>
            <a:r>
              <a:rPr lang="el-GR" dirty="0"/>
              <a:t>αλλά δεν γνωρίζει αν θα συμβούν στο συγκεκριμένο ασθενή, </a:t>
            </a:r>
            <a:endParaRPr lang="en-US" dirty="0"/>
          </a:p>
          <a:p>
            <a:pPr lvl="1"/>
            <a:r>
              <a:rPr lang="el-GR" dirty="0"/>
              <a:t>ακόμη και αν ενεργήσει την επέμβαση lege artis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83E79-6F58-48EE-939E-EB876EBB13BC}" type="slidenum">
              <a:rPr lang="el-GR" smtClean="0"/>
              <a:t>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894522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8471</TotalTime>
  <Words>3748</Words>
  <Application>Microsoft Office PowerPoint</Application>
  <PresentationFormat>Widescreen</PresentationFormat>
  <Paragraphs>466</Paragraphs>
  <Slides>55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5" baseType="lpstr">
      <vt:lpstr>ＭＳ Ｐゴシック</vt:lpstr>
      <vt:lpstr>ＭＳ Ｐゴシック</vt:lpstr>
      <vt:lpstr>Arial</vt:lpstr>
      <vt:lpstr>Calibri</vt:lpstr>
      <vt:lpstr>Calibri Light</vt:lpstr>
      <vt:lpstr>Tahoma</vt:lpstr>
      <vt:lpstr>Times New Roman</vt:lpstr>
      <vt:lpstr>Wingdings</vt:lpstr>
      <vt:lpstr>Office Theme</vt:lpstr>
      <vt:lpstr>Chart</vt:lpstr>
      <vt:lpstr>“Επιπλοκές Χοληφόρων” </vt:lpstr>
      <vt:lpstr>Complications </vt:lpstr>
      <vt:lpstr>Surgical Complication </vt:lpstr>
      <vt:lpstr>Systemic </vt:lpstr>
      <vt:lpstr>HCC-diagnosis (US)</vt:lpstr>
      <vt:lpstr>Medical mistake (error)</vt:lpstr>
      <vt:lpstr>Medical mistake (error)</vt:lpstr>
      <vt:lpstr>The real controversy</vt:lpstr>
      <vt:lpstr>Complications</vt:lpstr>
      <vt:lpstr>Liver biopsy </vt:lpstr>
      <vt:lpstr>PowerPoint Presentation</vt:lpstr>
      <vt:lpstr>PowerPoint Presentation</vt:lpstr>
      <vt:lpstr>BDI  </vt:lpstr>
      <vt:lpstr>Attributed to</vt:lpstr>
      <vt:lpstr>PowerPoint Presentation</vt:lpstr>
      <vt:lpstr>Due to surgery</vt:lpstr>
      <vt:lpstr>By failing to prepare,  you are preparing to fail  Benjamin Franklin </vt:lpstr>
      <vt:lpstr>Summary of Preoperative  Evaluation</vt:lpstr>
      <vt:lpstr>Surgical Basics</vt:lpstr>
      <vt:lpstr>Anesthesia Choices </vt:lpstr>
      <vt:lpstr>Surgical Positioning</vt:lpstr>
      <vt:lpstr>Surgical Positioning</vt:lpstr>
      <vt:lpstr>Documentation</vt:lpstr>
      <vt:lpstr>GI bleeding- necrosis </vt:lpstr>
      <vt:lpstr>GI system</vt:lpstr>
      <vt:lpstr>Complications: Who Knows better ??</vt:lpstr>
      <vt:lpstr>Complications: Who Knows better ??</vt:lpstr>
      <vt:lpstr>Common Post Operative Complication</vt:lpstr>
      <vt:lpstr>Surgical safety</vt:lpstr>
      <vt:lpstr>Three central problems in Surgical safety</vt:lpstr>
      <vt:lpstr>Unrecognized as a public health issue</vt:lpstr>
      <vt:lpstr>Unrecognized as a public health issue</vt:lpstr>
      <vt:lpstr>Unrecognized as a public health issue (cont.)</vt:lpstr>
      <vt:lpstr>Lack of data on surgery and outcomes</vt:lpstr>
      <vt:lpstr>Failure to use existing safety know-how</vt:lpstr>
      <vt:lpstr>The Safe Surgery Saves Lives: Strategy</vt:lpstr>
      <vt:lpstr>Surgical safety</vt:lpstr>
      <vt:lpstr>What is this tool that addresses the 10 objectives?</vt:lpstr>
      <vt:lpstr>  Reality Check </vt:lpstr>
      <vt:lpstr>Results The rate of death was 1.5% before the checklist was introduced and declined to 0.8% afterward (P = 0.003).  Inpatient complications occurred in 11.0% of patients at baseline and in 7.0% after introduction of the checklist (P&lt;0.001).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volume-outcomes effect in hepato-pancreato-biliary surgery: hospital versus surgeon contributions and specificity of the relationship.</vt:lpstr>
      <vt:lpstr>Scarborough JE et al. J Am Coll Surg. 2008 Apr;206(4):678-84</vt:lpstr>
      <vt:lpstr>PowerPoint Presentation</vt:lpstr>
      <vt:lpstr>Sir William Osler</vt:lpstr>
      <vt:lpstr>PowerPoint Presentation</vt:lpstr>
      <vt:lpstr>PowerPoint Presentation</vt:lpstr>
      <vt:lpstr>Σύγκρουση συμφερόντων εγκύκλιος ΕΟΦ (Αρ. Πρωτ. 47558/04-07-2012) </vt:lpstr>
      <vt:lpstr>RTS LRx post PVE for iCCA</vt:lpstr>
      <vt:lpstr>Morbidity increases</vt:lpstr>
      <vt:lpstr>1ο Πανελλήνιο Συνέδριο ΕΕΗΠΧ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Οι χειρουργικές επεμβάσεις παγκρέατος το 2014</dc:title>
  <dc:creator>felek</dc:creator>
  <cp:lastModifiedBy>Evangelos Felekouras</cp:lastModifiedBy>
  <cp:revision>363</cp:revision>
  <dcterms:created xsi:type="dcterms:W3CDTF">2014-04-29T09:40:12Z</dcterms:created>
  <dcterms:modified xsi:type="dcterms:W3CDTF">2017-01-28T11:41:22Z</dcterms:modified>
</cp:coreProperties>
</file>