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ink/ink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7" r:id="rId3"/>
    <p:sldId id="268" r:id="rId4"/>
    <p:sldId id="269" r:id="rId5"/>
    <p:sldId id="294" r:id="rId6"/>
    <p:sldId id="348" r:id="rId7"/>
    <p:sldId id="337" r:id="rId8"/>
    <p:sldId id="358" r:id="rId9"/>
    <p:sldId id="359" r:id="rId10"/>
    <p:sldId id="360" r:id="rId11"/>
    <p:sldId id="258" r:id="rId12"/>
    <p:sldId id="284" r:id="rId13"/>
    <p:sldId id="285" r:id="rId14"/>
    <p:sldId id="347" r:id="rId15"/>
    <p:sldId id="315" r:id="rId16"/>
    <p:sldId id="316" r:id="rId17"/>
    <p:sldId id="329" r:id="rId18"/>
    <p:sldId id="331" r:id="rId19"/>
    <p:sldId id="311" r:id="rId20"/>
    <p:sldId id="298" r:id="rId21"/>
    <p:sldId id="312" r:id="rId22"/>
    <p:sldId id="313" r:id="rId23"/>
    <p:sldId id="361" r:id="rId24"/>
    <p:sldId id="34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66"/>
    <a:srgbClr val="FF9933"/>
    <a:srgbClr val="FF6600"/>
    <a:srgbClr val="FF33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536" autoAdjust="0"/>
  </p:normalViewPr>
  <p:slideViewPr>
    <p:cSldViewPr>
      <p:cViewPr>
        <p:scale>
          <a:sx n="70" d="100"/>
          <a:sy n="70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6.51163" units="1/cm"/>
          <inkml:channelProperty channel="Y" name="resolution" value="46.63213" units="1/cm"/>
        </inkml:channelProperties>
      </inkml:inkSource>
      <inkml:timestamp xml:id="ts0" timeString="2023-02-01T16:04:33.3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65,'64'0,"-43"0,21 0,0 0,43 0,-64 0,22 0,41 0,-41 0,41 0,-63 0,1 0,-1 0,0 0,21 0,1 0,-1 0,-21 0,0 0,0 0,43 0,-43 0,0 0,0 0,1 0,-1 0,0-21,0 21,21 0,1 0,-43-21,21 0,21 21,-21 0,1 0,-1 0,21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6.51163" units="1/cm"/>
          <inkml:channelProperty channel="Y" name="resolution" value="46.63213" units="1/cm"/>
        </inkml:channelProperties>
      </inkml:inkSource>
      <inkml:timestamp xml:id="ts0" timeString="2023-02-01T16:04:36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0 138,'42'0,"43"-22,-43 22,1 0,41 0,-41 0,20 0,-42 0,22 0,63 0,-64 0,0 0,-21 0,1 0,-1 0,0 0,21 0,-21 0,1-21,20 21,-21 0,43 0,-43 0,0 0,0 0,0 0,22 0,-22 0,0 0,0 0,21 0,-20 0,20 0,-21 0,0 0,22 0,-1 0,21-21,-41 21,-1-21,21 21,22-21,-43 21,0 0,0 0,21 0,1 0,-22 0,42 0,-41 0,41-22,1 22,-22 0,-21 0,0 0,0 0,1 0,-1 0,0 0,42 0,-41 0,20 0,0 0,1 0,-22 0,21 0,-21 0,0 0,1 0,-1 0,21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6.51163" units="1/cm"/>
          <inkml:channelProperty channel="Y" name="resolution" value="46.63213" units="1/cm"/>
        </inkml:channelProperties>
      </inkml:inkSource>
      <inkml:timestamp xml:id="ts0" timeString="2023-02-01T16:04:41.5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34,'63'0,"-42"0,1-21,20 21,-21 0,21 0,43 0,-21 0,-43 0,21 0,0 0,-20 0,62 0,-20 0,-43 0,42 0,-20 0,-1 0,-21 0,85 0,-64 0,-20 0,-1 0,0 0,0 0,43 0,-43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6.51163" units="1/cm"/>
          <inkml:channelProperty channel="Y" name="resolution" value="46.63213" units="1/cm"/>
        </inkml:channelProperties>
      </inkml:inkSource>
      <inkml:timestamp xml:id="ts0" timeString="2023-02-01T16:04:50.9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25,'0'-21,"21"21,43 0,-43 0,21 0,1 0,-22 0,21 0,22 0,-43 0,21 0,-21 0,1 0,83 21,-41 0,-43-21,0 0,22 21,-22-21,21 0,-21 21,22-21,-1 0,-21 0,43 0,-43 0,0 0,42 0,-41 0,41 0,-21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6.51163" units="1/cm"/>
          <inkml:channelProperty channel="Y" name="resolution" value="46.63213" units="1/cm"/>
        </inkml:channelProperties>
      </inkml:inkSource>
      <inkml:timestamp xml:id="ts0" timeString="2023-02-01T16:08:21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0 170,'85'0,"21"0,-43 0,-21 0,1 0,-22 0,0 0,21 0,-20 0,41 0,43 21,-64 0,43-21,-43 0,1 0,41 0,-20 0,-22 0,22 0,-43 0,21 0,-21 0,0 0,1 0,-1 0,0 0,21 0,-21 0,43 0,-43 0,21 0,-20 0,20 0,-21 0,0 0,22 0,-22 0,0 0,0 0,0 0,43 0,-22 0,0 0,1 0,-22 0,0 0,0 0,0 0,22 0,20-21,-42 21,1 0,20 0,-21 0,0 0,64 0,-64-21,0-1,-21 1,-42 21,21-21,-22 0,22 21,0 0,0 0,-21 0,20 0,-41 0,21 0,-1 0,-20 0,42 0,-1 0,1 0,0 0,0 0,-21-42,20 42,-41 0,21 0,-1 0,1 0,0 0,20 0,-83 0,62 0,22 0,-64-21,43-1,0 22,21 0,-64 0,0 0,22 0,-1 0,22 0,21 0,-22 0,22 0,0 0,-42 0,41 0,1 0,0 0,-21 0,42 22,-21-22,-22 0,1 0,21 0,-22 0,22 0,0 0,0 0,0 0,-22 0,22 0,0 21,0-21,0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CA126-7748-4C5B-8ECD-1F8B38113765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DA58D-6B5B-40E7-A049-1E26DC4915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1583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DA58D-6B5B-40E7-A049-1E26DC49151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7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6172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l-GR" b="1" dirty="0"/>
              <a:t>Λίπωμα</a:t>
            </a:r>
            <a:r>
              <a:rPr lang="el-GR" b="1" dirty="0" smtClean="0"/>
              <a:t>.</a:t>
            </a:r>
            <a:endParaRPr lang="en-US" b="1" dirty="0" smtClean="0"/>
          </a:p>
          <a:p>
            <a:pPr marL="228600" indent="-228600">
              <a:buNone/>
            </a:pPr>
            <a:r>
              <a:rPr lang="en-US" dirty="0" smtClean="0"/>
              <a:t>     </a:t>
            </a:r>
            <a:r>
              <a:rPr lang="el-GR" dirty="0" smtClean="0"/>
              <a:t>Καλοήθης όγκος που αποτελείται από </a:t>
            </a:r>
            <a:r>
              <a:rPr lang="el-GR" b="1" dirty="0" smtClean="0"/>
              <a:t>ώριμα</a:t>
            </a:r>
            <a:r>
              <a:rPr lang="el-GR" dirty="0" smtClean="0"/>
              <a:t> </a:t>
            </a:r>
            <a:r>
              <a:rPr lang="el-GR" dirty="0" err="1" smtClean="0"/>
              <a:t>λιποκύτταρα</a:t>
            </a:r>
            <a:r>
              <a:rPr lang="en-US" dirty="0" smtClean="0"/>
              <a:t>. O</a:t>
            </a:r>
            <a:r>
              <a:rPr lang="en-US" baseline="0" dirty="0" smtClean="0"/>
              <a:t> </a:t>
            </a:r>
            <a:r>
              <a:rPr lang="el-GR" dirty="0" smtClean="0"/>
              <a:t>πιο συνηθισμένος όγκος μαλακών μορίων</a:t>
            </a:r>
            <a:r>
              <a:rPr lang="en-US" dirty="0" smtClean="0"/>
              <a:t>. </a:t>
            </a:r>
            <a:r>
              <a:rPr lang="el-GR" dirty="0" smtClean="0"/>
              <a:t>Κυρίως υποδόρια, &lt; 5 cm</a:t>
            </a:r>
            <a:r>
              <a:rPr lang="en-US" dirty="0" smtClean="0"/>
              <a:t> </a:t>
            </a:r>
            <a:r>
              <a:rPr lang="el-GR" dirty="0" smtClean="0"/>
              <a:t>σε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μ.δ</a:t>
            </a:r>
            <a:r>
              <a:rPr lang="el-GR" baseline="0" dirty="0" smtClean="0"/>
              <a:t>. </a:t>
            </a:r>
            <a:r>
              <a:rPr lang="el-GR" dirty="0" smtClean="0"/>
              <a:t>Ακτινολογικά, μακροσκοπικά</a:t>
            </a:r>
            <a:r>
              <a:rPr lang="el-GR" baseline="0" dirty="0" smtClean="0"/>
              <a:t> </a:t>
            </a:r>
            <a:r>
              <a:rPr lang="el-GR" dirty="0" smtClean="0"/>
              <a:t> και μικροσκοπικά </a:t>
            </a:r>
            <a:r>
              <a:rPr lang="el-GR" u="sng" dirty="0" smtClean="0"/>
              <a:t>ίδια</a:t>
            </a:r>
            <a:r>
              <a:rPr lang="el-GR" u="sng" baseline="0" dirty="0" smtClean="0"/>
              <a:t> εικόνα</a:t>
            </a:r>
            <a:r>
              <a:rPr lang="el-GR" u="none" baseline="0" dirty="0" smtClean="0"/>
              <a:t> </a:t>
            </a:r>
            <a:r>
              <a:rPr lang="el-GR" u="none" dirty="0" smtClean="0"/>
              <a:t> </a:t>
            </a:r>
            <a:r>
              <a:rPr lang="el-GR" dirty="0" smtClean="0"/>
              <a:t>με το </a:t>
            </a:r>
            <a:r>
              <a:rPr lang="el-GR" baseline="0" dirty="0" smtClean="0"/>
              <a:t> φυσιολογικό</a:t>
            </a:r>
            <a:r>
              <a:rPr lang="el-GR" dirty="0" smtClean="0"/>
              <a:t> λίπος.</a:t>
            </a:r>
            <a:endParaRPr lang="el-GR" dirty="0"/>
          </a:p>
          <a:p>
            <a:pPr marL="228600" indent="-228600">
              <a:buAutoNum type="arabicPeriod"/>
            </a:pPr>
            <a:endParaRPr lang="el-GR" dirty="0"/>
          </a:p>
          <a:p>
            <a:pPr marL="228600" indent="-228600">
              <a:buAutoNum type="arabicPeriod"/>
            </a:pPr>
            <a:r>
              <a:rPr lang="el-GR" dirty="0" err="1" smtClean="0"/>
              <a:t>Κα</a:t>
            </a:r>
            <a:r>
              <a:rPr lang="el-GR" b="1" dirty="0" err="1" smtClean="0"/>
              <a:t>λ</a:t>
            </a:r>
            <a:r>
              <a:rPr lang="el-GR" dirty="0" err="1" smtClean="0"/>
              <a:t>οήθης∙</a:t>
            </a:r>
            <a:r>
              <a:rPr lang="el-GR" dirty="0" smtClean="0"/>
              <a:t> συνήθως, </a:t>
            </a:r>
            <a:r>
              <a:rPr lang="el-GR" dirty="0"/>
              <a:t>δεν παρατηρείται κακοήθης εξαλλαγή, ειδικά στα δερματικά </a:t>
            </a:r>
            <a:r>
              <a:rPr lang="el-GR" dirty="0" smtClean="0"/>
              <a:t>λιπώματα (αναπτυσσόμενα από τον υποδόριο λιπώδη ιστό).</a:t>
            </a:r>
            <a:endParaRPr lang="el-GR" dirty="0"/>
          </a:p>
          <a:p>
            <a:pPr marL="228600" indent="-228600">
              <a:buAutoNum type="arabicPeriod"/>
            </a:pPr>
            <a:endParaRPr lang="el-GR" dirty="0"/>
          </a:p>
          <a:p>
            <a:pPr marL="228600" indent="-228600">
              <a:buAutoNum type="arabicPeriod"/>
            </a:pPr>
            <a:r>
              <a:rPr lang="el-GR" dirty="0"/>
              <a:t>Κλινικά, θα μας </a:t>
            </a:r>
            <a:r>
              <a:rPr lang="el-GR" dirty="0" err="1"/>
              <a:t>υποψίαζε</a:t>
            </a:r>
            <a:r>
              <a:rPr lang="el-GR" dirty="0"/>
              <a:t> το </a:t>
            </a:r>
            <a:r>
              <a:rPr lang="el-GR" b="1" dirty="0"/>
              <a:t>εξαρχής μεγάλο μέγεθος </a:t>
            </a:r>
            <a:r>
              <a:rPr lang="el-GR" dirty="0"/>
              <a:t>και η </a:t>
            </a:r>
            <a:r>
              <a:rPr lang="el-GR" b="1" dirty="0"/>
              <a:t>σταδιακή αύξηση</a:t>
            </a:r>
            <a:r>
              <a:rPr lang="el-GR" dirty="0"/>
              <a:t>. </a:t>
            </a:r>
            <a:r>
              <a:rPr lang="el-GR" dirty="0" smtClean="0"/>
              <a:t>Απεικονιστικά / ιστολογικά</a:t>
            </a:r>
            <a:r>
              <a:rPr lang="el-GR" dirty="0"/>
              <a:t>, η </a:t>
            </a:r>
            <a:r>
              <a:rPr lang="el-GR" b="1" spc="600" dirty="0"/>
              <a:t>διήθηση</a:t>
            </a:r>
            <a:r>
              <a:rPr lang="el-GR" dirty="0"/>
              <a:t> θα </a:t>
            </a:r>
            <a:r>
              <a:rPr lang="el-GR" dirty="0" smtClean="0"/>
              <a:t>συνηγορούσε</a:t>
            </a:r>
            <a:r>
              <a:rPr lang="el-GR" baseline="0" dirty="0" smtClean="0"/>
              <a:t> υπέρ κακοήθους φύσης</a:t>
            </a:r>
            <a:r>
              <a:rPr lang="el-GR" dirty="0" smtClean="0"/>
              <a:t>. </a:t>
            </a:r>
            <a:r>
              <a:rPr lang="el-GR" b="1" spc="600" dirty="0" smtClean="0"/>
              <a:t>Μικροσκοπικά</a:t>
            </a:r>
            <a:r>
              <a:rPr lang="el-GR" b="1" baseline="0" dirty="0" smtClean="0"/>
              <a:t> στοιχεία </a:t>
            </a:r>
            <a:r>
              <a:rPr lang="el-GR" b="1" baseline="0" dirty="0" err="1" smtClean="0"/>
              <a:t>α</a:t>
            </a:r>
            <a:r>
              <a:rPr lang="el-GR" b="1" dirty="0" err="1" smtClean="0"/>
              <a:t>ποδιαφοροποίησης</a:t>
            </a:r>
            <a:r>
              <a:rPr lang="el-GR" b="1" dirty="0" smtClean="0"/>
              <a:t>, </a:t>
            </a:r>
            <a:r>
              <a:rPr lang="el-GR" b="1" dirty="0"/>
              <a:t>κυτταρική </a:t>
            </a:r>
            <a:r>
              <a:rPr lang="el-GR" b="1" dirty="0" err="1"/>
              <a:t>ατυπία</a:t>
            </a:r>
            <a:r>
              <a:rPr lang="el-GR" b="1" dirty="0"/>
              <a:t>, </a:t>
            </a:r>
            <a:r>
              <a:rPr lang="el-GR" b="1" dirty="0" err="1"/>
              <a:t>λιποβλάστες</a:t>
            </a:r>
            <a:r>
              <a:rPr lang="el-GR" b="1" dirty="0"/>
              <a:t>. </a:t>
            </a:r>
          </a:p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8471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835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ΔΙΗΘΗΤΙΚΟ</a:t>
            </a:r>
            <a:r>
              <a:rPr lang="el-GR" baseline="0" dirty="0" smtClean="0"/>
              <a:t> ΠΟΡΟΓΕΝΕΣ </a:t>
            </a:r>
            <a:r>
              <a:rPr lang="el-GR" b="1" baseline="0" dirty="0" smtClean="0"/>
              <a:t>ΚΑΡΚΙΝΩΜΑ</a:t>
            </a:r>
            <a:r>
              <a:rPr lang="el-GR" baseline="0" dirty="0" smtClean="0"/>
              <a:t> ΤΟΥ ΜΑΣΤΟΥ</a:t>
            </a:r>
            <a:endParaRPr lang="el-GR" dirty="0" smtClean="0"/>
          </a:p>
          <a:p>
            <a:endParaRPr lang="el-GR" dirty="0" smtClean="0"/>
          </a:p>
          <a:p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Ακανόνιστη, αστεροειδής</a:t>
            </a:r>
            <a:r>
              <a:rPr lang="el-GR" dirty="0" smtClean="0"/>
              <a:t>, συμπαγής, ψηλαφητή μάζα.</a:t>
            </a:r>
          </a:p>
          <a:p>
            <a:endParaRPr lang="el-GR" dirty="0" smtClean="0"/>
          </a:p>
          <a:p>
            <a:r>
              <a:rPr lang="el-GR" b="1" dirty="0" smtClean="0"/>
              <a:t>Διηθητικές</a:t>
            </a:r>
            <a:r>
              <a:rPr lang="el-GR" dirty="0" smtClean="0"/>
              <a:t> μικρές φωλιές και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σωληνάρια </a:t>
            </a:r>
            <a:r>
              <a:rPr lang="el-GR" dirty="0" smtClean="0"/>
              <a:t>με μικρά κύτταρα και χαμηλό </a:t>
            </a:r>
            <a:r>
              <a:rPr lang="el-GR" dirty="0" err="1" smtClean="0"/>
              <a:t>μιτωτικό</a:t>
            </a:r>
            <a:r>
              <a:rPr lang="el-GR" dirty="0" smtClean="0"/>
              <a:t> δείκτη. </a:t>
            </a:r>
            <a:r>
              <a:rPr lang="el-GR" b="1" dirty="0" smtClean="0"/>
              <a:t>Χαμηλόβαθμη</a:t>
            </a:r>
            <a:r>
              <a:rPr lang="el-GR" dirty="0" smtClean="0"/>
              <a:t> κακοήθεια (Α-Η, 10x).</a:t>
            </a:r>
          </a:p>
          <a:p>
            <a:endParaRPr lang="el-GR" dirty="0" smtClean="0"/>
          </a:p>
          <a:p>
            <a:r>
              <a:rPr lang="el-GR" b="1" dirty="0" smtClean="0"/>
              <a:t>Στρώσεις</a:t>
            </a:r>
            <a:r>
              <a:rPr lang="el-GR" dirty="0" smtClean="0"/>
              <a:t> μεγάλων, </a:t>
            </a:r>
            <a:r>
              <a:rPr lang="el-GR" dirty="0" err="1" smtClean="0"/>
              <a:t>πλειομορφικών</a:t>
            </a:r>
            <a:r>
              <a:rPr lang="el-GR" dirty="0" smtClean="0"/>
              <a:t> καρκινικών κυττάρων με ζώνες νέκρωσης.</a:t>
            </a:r>
            <a:r>
              <a:rPr lang="el-GR" baseline="0" dirty="0" smtClean="0"/>
              <a:t> </a:t>
            </a:r>
            <a:r>
              <a:rPr lang="el-GR" b="1" baseline="0" dirty="0" smtClean="0"/>
              <a:t>Υψηλόβαθμη</a:t>
            </a:r>
            <a:r>
              <a:rPr lang="el-GR" baseline="0" dirty="0" smtClean="0"/>
              <a:t> κακοήθεια </a:t>
            </a:r>
            <a:r>
              <a:rPr lang="el-GR" dirty="0" smtClean="0"/>
              <a:t>(Α-Η, 10x).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Διακύμανση</a:t>
            </a:r>
            <a:r>
              <a:rPr lang="el-GR" baseline="0" dirty="0" smtClean="0"/>
              <a:t> </a:t>
            </a:r>
            <a:r>
              <a:rPr lang="el-GR" u="sng" baseline="0" dirty="0" err="1" smtClean="0"/>
              <a:t>ανοσοϊστοθετικότητας</a:t>
            </a:r>
            <a:r>
              <a:rPr lang="el-GR" u="sng" baseline="0" dirty="0" smtClean="0"/>
              <a:t> </a:t>
            </a:r>
            <a:r>
              <a:rPr lang="el-GR" baseline="0" dirty="0" smtClean="0"/>
              <a:t>του </a:t>
            </a:r>
            <a:r>
              <a:rPr lang="el-G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δείκτη πολλαπλασιασμού 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Ki-67 </a:t>
            </a:r>
            <a:r>
              <a:rPr lang="el-GR" baseline="0" dirty="0" smtClean="0"/>
              <a:t>στους πυρήνες των καρκινικών κυττάρων</a:t>
            </a:r>
            <a:r>
              <a:rPr lang="en-US" baseline="0" dirty="0" smtClean="0"/>
              <a:t>: </a:t>
            </a:r>
            <a:r>
              <a:rPr lang="el-GR" baseline="0" dirty="0" smtClean="0"/>
              <a:t>10%, 30%, 80% (Χ400).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DA58D-6B5B-40E7-A049-1E26DC49151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71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l-GR" b="0" dirty="0" err="1"/>
              <a:t>Πορογενές</a:t>
            </a:r>
            <a:r>
              <a:rPr lang="en-US" b="0" dirty="0"/>
              <a:t> </a:t>
            </a:r>
            <a:r>
              <a:rPr lang="el-GR" b="1" dirty="0"/>
              <a:t>διηθητικό καρκίνωμα </a:t>
            </a:r>
            <a:r>
              <a:rPr lang="el-GR" b="0" dirty="0"/>
              <a:t>μαστού, μη ειδικού τύπου. </a:t>
            </a:r>
            <a:r>
              <a:rPr lang="el-GR" dirty="0"/>
              <a:t>Αντιμετωπίζεται με </a:t>
            </a:r>
            <a:r>
              <a:rPr lang="el-GR" b="1" dirty="0"/>
              <a:t>χειρουργική </a:t>
            </a:r>
            <a:r>
              <a:rPr lang="el-GR" b="1" dirty="0" err="1"/>
              <a:t>εκτομή</a:t>
            </a:r>
            <a:r>
              <a:rPr lang="el-GR" b="1" dirty="0"/>
              <a:t> με σύστοιχο </a:t>
            </a:r>
            <a:r>
              <a:rPr lang="el-GR" b="1" dirty="0" err="1"/>
              <a:t>λεμφαδενικό</a:t>
            </a:r>
            <a:r>
              <a:rPr lang="el-GR" b="1" dirty="0"/>
              <a:t> καθαρισμό (εφόσον υπάρχει θετικός λεμφαδένας), με ή χωρίς ακτινοθεραπεία, συστηματική χημειοθεραπεία ή/και </a:t>
            </a:r>
            <a:r>
              <a:rPr lang="el-GR" b="1" dirty="0" err="1"/>
              <a:t>στοχευμένες</a:t>
            </a:r>
            <a:r>
              <a:rPr lang="el-GR" b="1" dirty="0"/>
              <a:t> θεραπείες.</a:t>
            </a:r>
          </a:p>
          <a:p>
            <a:pPr marL="228600" indent="-228600">
              <a:buAutoNum type="arabicPeriod"/>
            </a:pPr>
            <a:endParaRPr lang="el-GR" dirty="0"/>
          </a:p>
          <a:p>
            <a:pPr marL="228600" indent="-228600">
              <a:buNone/>
            </a:pPr>
            <a:r>
              <a:rPr lang="el-GR" dirty="0"/>
              <a:t>2.  </a:t>
            </a:r>
            <a:r>
              <a:rPr lang="el-GR" dirty="0" err="1"/>
              <a:t>Τραστουζουμάμπη</a:t>
            </a:r>
            <a:r>
              <a:rPr lang="el-GR" dirty="0"/>
              <a:t> για </a:t>
            </a:r>
            <a:r>
              <a:rPr lang="en-US" dirty="0"/>
              <a:t>HER2/</a:t>
            </a:r>
            <a:r>
              <a:rPr lang="en-US" dirty="0" err="1"/>
              <a:t>neu</a:t>
            </a:r>
            <a:r>
              <a:rPr lang="en-US" dirty="0"/>
              <a:t>, </a:t>
            </a:r>
            <a:r>
              <a:rPr lang="el-GR" dirty="0" err="1"/>
              <a:t>ταμοξιφαίνη</a:t>
            </a:r>
            <a:r>
              <a:rPr lang="el-GR" dirty="0"/>
              <a:t> /αναστολείς </a:t>
            </a:r>
            <a:r>
              <a:rPr lang="el-GR" dirty="0" err="1"/>
              <a:t>αρωματάσης</a:t>
            </a:r>
            <a:r>
              <a:rPr lang="el-GR" dirty="0"/>
              <a:t> επί</a:t>
            </a:r>
            <a:r>
              <a:rPr lang="el-GR" baseline="0" dirty="0"/>
              <a:t> ανίχνευσης</a:t>
            </a:r>
            <a:r>
              <a:rPr lang="el-GR" dirty="0"/>
              <a:t> </a:t>
            </a:r>
            <a:r>
              <a:rPr lang="en-US" dirty="0"/>
              <a:t>ER/PR</a:t>
            </a:r>
            <a:r>
              <a:rPr lang="el-GR" dirty="0"/>
              <a:t> υποδοχέων.</a:t>
            </a:r>
            <a:r>
              <a:rPr lang="en-US" dirty="0"/>
              <a:t> </a:t>
            </a:r>
            <a:r>
              <a:rPr lang="el-GR" dirty="0"/>
              <a:t>Η ορμονοθεραπεία επί ανίχνευσης </a:t>
            </a:r>
            <a:r>
              <a:rPr lang="en-US" dirty="0"/>
              <a:t>ER/PR</a:t>
            </a:r>
            <a:r>
              <a:rPr lang="el-GR" dirty="0"/>
              <a:t> υποδοχέων μειώνει στο 50% τον κίνδυνο υποτροπής και κατά 25% τη θνητότητα.</a:t>
            </a:r>
          </a:p>
          <a:p>
            <a:pPr marL="228600" indent="-228600">
              <a:buAutoNum type="arabicPeriod"/>
            </a:pPr>
            <a:endParaRPr lang="el-GR" dirty="0"/>
          </a:p>
          <a:p>
            <a:pPr marL="228600" indent="-228600">
              <a:buNone/>
            </a:pPr>
            <a:r>
              <a:rPr lang="el-GR" dirty="0"/>
              <a:t>3.  </a:t>
            </a:r>
            <a:r>
              <a:rPr lang="en-US" dirty="0"/>
              <a:t>BRCA1</a:t>
            </a:r>
            <a:r>
              <a:rPr lang="el-GR" dirty="0"/>
              <a:t> ή</a:t>
            </a:r>
            <a:r>
              <a:rPr lang="en-US" dirty="0"/>
              <a:t> BRCA2. </a:t>
            </a:r>
            <a:r>
              <a:rPr lang="el-GR" dirty="0"/>
              <a:t>Η μετάλλαξη </a:t>
            </a:r>
            <a:r>
              <a:rPr lang="en-US" dirty="0"/>
              <a:t>BRCA1</a:t>
            </a:r>
            <a:r>
              <a:rPr lang="el-GR" dirty="0"/>
              <a:t> σχετίζεται με </a:t>
            </a:r>
            <a:r>
              <a:rPr lang="el-GR" dirty="0" smtClean="0"/>
              <a:t>φτωχά/χαμηλά </a:t>
            </a:r>
            <a:r>
              <a:rPr lang="el-GR" dirty="0"/>
              <a:t>διαφοροποιημένο καρκίνο του μαστού [τριπλά αρνητικό (για </a:t>
            </a:r>
            <a:r>
              <a:rPr lang="en-US" dirty="0"/>
              <a:t>ER,PR,HER2/neu</a:t>
            </a:r>
            <a:r>
              <a:rPr lang="el-GR" dirty="0"/>
              <a:t>)], ενώ η </a:t>
            </a:r>
            <a:r>
              <a:rPr lang="en-US" dirty="0"/>
              <a:t>BRCA2</a:t>
            </a:r>
            <a:r>
              <a:rPr lang="el-GR" dirty="0"/>
              <a:t> όχι.</a:t>
            </a:r>
          </a:p>
          <a:p>
            <a:pPr marL="228600" indent="-228600">
              <a:buAutoNum type="arabicPeriod"/>
            </a:pP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DA58D-6B5B-40E7-A049-1E26DC49151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69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Αριστερά </a:t>
            </a:r>
            <a:r>
              <a:rPr lang="el-GR" dirty="0" err="1"/>
              <a:t>κ.φ</a:t>
            </a:r>
            <a:r>
              <a:rPr lang="el-GR" dirty="0"/>
              <a:t>., δεξιά οι</a:t>
            </a:r>
            <a:r>
              <a:rPr lang="el-GR" baseline="0" dirty="0"/>
              <a:t> παθολογικές εικόνες του ασθενούς.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l-GR" b="1" dirty="0"/>
              <a:t>Μεταστατικό</a:t>
            </a:r>
            <a:r>
              <a:rPr lang="el-GR" dirty="0"/>
              <a:t> </a:t>
            </a:r>
            <a:r>
              <a:rPr lang="el-GR" u="sng" dirty="0" err="1" smtClean="0">
                <a:effectLst/>
              </a:rPr>
              <a:t>αδενο</a:t>
            </a:r>
            <a:r>
              <a:rPr lang="el-GR" dirty="0" err="1" smtClean="0"/>
              <a:t>καρκίνωμα</a:t>
            </a:r>
            <a:r>
              <a:rPr lang="el-GR" dirty="0" smtClean="0"/>
              <a:t>.</a:t>
            </a:r>
            <a:endParaRPr lang="el-GR" dirty="0"/>
          </a:p>
          <a:p>
            <a:pPr marL="228600" indent="-228600">
              <a:buAutoNum type="arabicPeriod"/>
            </a:pPr>
            <a:endParaRPr lang="el-GR" dirty="0"/>
          </a:p>
          <a:p>
            <a:pPr marL="228600" indent="-228600">
              <a:buAutoNum type="arabicPeriod"/>
            </a:pPr>
            <a:r>
              <a:rPr lang="el-GR" dirty="0"/>
              <a:t>Αποτελεί </a:t>
            </a:r>
            <a:r>
              <a:rPr lang="el-GR" dirty="0" err="1"/>
              <a:t>προδιαθεσικό</a:t>
            </a:r>
            <a:r>
              <a:rPr lang="el-GR" dirty="0"/>
              <a:t> παράγοντα για εμφάνιση </a:t>
            </a:r>
            <a:r>
              <a:rPr lang="el-GR" dirty="0" err="1"/>
              <a:t>αδενοκαρκινώματος</a:t>
            </a:r>
            <a:r>
              <a:rPr lang="el-GR" dirty="0"/>
              <a:t> παχέος εντέρου, </a:t>
            </a:r>
            <a:r>
              <a:rPr lang="el-GR" dirty="0" smtClean="0"/>
              <a:t>γι’ </a:t>
            </a:r>
            <a:r>
              <a:rPr lang="el-GR" dirty="0"/>
              <a:t>αυτό ακόμα και αν η ελκώδης κολίτιδα βρίσκεται σε ύφεση, οι ασθενείς κάνουν προληπτικό </a:t>
            </a:r>
            <a:r>
              <a:rPr lang="el-GR" dirty="0" err="1"/>
              <a:t>κολονοσκοπικό</a:t>
            </a:r>
            <a:r>
              <a:rPr lang="el-GR" dirty="0"/>
              <a:t> έλεγχο σε καθορισμένα διαστήματα για αναζήτηση </a:t>
            </a:r>
            <a:r>
              <a:rPr lang="el-GR" dirty="0" err="1" smtClean="0"/>
              <a:t>ορθοκολικής</a:t>
            </a:r>
            <a:r>
              <a:rPr lang="el-GR" dirty="0" smtClean="0"/>
              <a:t> κακοήθους</a:t>
            </a:r>
            <a:r>
              <a:rPr lang="el-GR" baseline="0" dirty="0" smtClean="0"/>
              <a:t> νεοπλασίας</a:t>
            </a:r>
            <a:r>
              <a:rPr lang="el-GR" dirty="0" smtClean="0"/>
              <a:t>.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l-GR" dirty="0"/>
              <a:t>Λόγω του ότι οι μεγάλες ηπατικές μεταστάσεις </a:t>
            </a:r>
            <a:r>
              <a:rPr lang="el-GR" dirty="0" smtClean="0"/>
              <a:t>συνήθως </a:t>
            </a:r>
            <a:r>
              <a:rPr lang="el-GR" i="1" dirty="0"/>
              <a:t>μεγαλώνουν δυσανάλογα </a:t>
            </a:r>
            <a:r>
              <a:rPr lang="el-GR" dirty="0"/>
              <a:t>σε σχέση με την περιφερική </a:t>
            </a:r>
            <a:r>
              <a:rPr lang="el-GR" dirty="0" err="1" smtClean="0"/>
              <a:t>νεο</a:t>
            </a:r>
            <a:r>
              <a:rPr lang="el-GR" dirty="0" smtClean="0"/>
              <a:t>-</a:t>
            </a:r>
            <a:r>
              <a:rPr lang="el-GR" dirty="0" err="1" smtClean="0"/>
              <a:t>αγγειογένεση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όγκου </a:t>
            </a:r>
            <a:r>
              <a:rPr lang="el-GR" dirty="0"/>
              <a:t>και </a:t>
            </a:r>
            <a:r>
              <a:rPr lang="el-GR" i="1" dirty="0"/>
              <a:t>νεκρώνονται κεντρικά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0769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b="1" dirty="0"/>
              <a:t>Λεμφαδένας </a:t>
            </a:r>
            <a:r>
              <a:rPr lang="en-US" b="1" dirty="0" smtClean="0"/>
              <a:t>Virchow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l-GR" baseline="0" dirty="0" smtClean="0"/>
              <a:t>Διογκωμένος </a:t>
            </a:r>
            <a:r>
              <a:rPr lang="el-GR" i="1" baseline="0" dirty="0" smtClean="0"/>
              <a:t>αριστερός </a:t>
            </a:r>
            <a:r>
              <a:rPr lang="el-GR" i="1" baseline="0" dirty="0" err="1" smtClean="0"/>
              <a:t>υπερκλείδιος</a:t>
            </a:r>
            <a:r>
              <a:rPr lang="el-GR" i="1" baseline="0" dirty="0" smtClean="0"/>
              <a:t> λεμφαδένας </a:t>
            </a:r>
            <a:r>
              <a:rPr lang="el-GR" baseline="0" dirty="0" smtClean="0"/>
              <a:t>λόγω μεταστατικής διήθησής του από καρκίνωμα εκ του γαστρεντερικού σωλήνα (και όχι μόνο) </a:t>
            </a:r>
            <a:r>
              <a:rPr lang="el-GR" dirty="0" smtClean="0"/>
              <a:t>(δεξιά </a:t>
            </a:r>
            <a:r>
              <a:rPr lang="el-GR" dirty="0" err="1" smtClean="0"/>
              <a:t>εικ</a:t>
            </a:r>
            <a:r>
              <a:rPr lang="el-GR" dirty="0" smtClean="0"/>
              <a:t>.).</a:t>
            </a:r>
          </a:p>
          <a:p>
            <a:pPr algn="just"/>
            <a:r>
              <a:rPr lang="el-GR" dirty="0" smtClean="0"/>
              <a:t>Ο  εν λόγω λεμφαδένας, </a:t>
            </a:r>
            <a:r>
              <a:rPr lang="el-GR" baseline="0" dirty="0" smtClean="0"/>
              <a:t> ως</a:t>
            </a:r>
            <a:r>
              <a:rPr lang="el-GR" dirty="0" smtClean="0"/>
              <a:t> μέρος του λεμφικού συστήματος,</a:t>
            </a:r>
            <a:r>
              <a:rPr lang="el-GR" baseline="0" dirty="0" smtClean="0"/>
              <a:t> συνιστά</a:t>
            </a:r>
            <a:r>
              <a:rPr lang="el-GR" dirty="0" smtClean="0"/>
              <a:t> το ακραίο</a:t>
            </a:r>
            <a:r>
              <a:rPr lang="el-GR" baseline="0" dirty="0" smtClean="0"/>
              <a:t> σημείο</a:t>
            </a:r>
            <a:r>
              <a:rPr lang="el-GR" dirty="0" smtClean="0"/>
              <a:t> του μείζονος θωρακικού πόρου ∙ μέσω</a:t>
            </a:r>
            <a:r>
              <a:rPr lang="el-GR" baseline="0" dirty="0" smtClean="0"/>
              <a:t> του λεμφαδένα </a:t>
            </a:r>
            <a:r>
              <a:rPr lang="en-US" baseline="0" dirty="0" smtClean="0"/>
              <a:t>V</a:t>
            </a:r>
            <a:r>
              <a:rPr lang="el-GR" baseline="0" dirty="0" smtClean="0"/>
              <a:t>ί</a:t>
            </a:r>
            <a:r>
              <a:rPr lang="en-US" baseline="0" dirty="0" err="1" smtClean="0"/>
              <a:t>rchow</a:t>
            </a:r>
            <a:r>
              <a:rPr lang="el-GR" baseline="0" dirty="0" smtClean="0"/>
              <a:t>,  απάγεται η </a:t>
            </a:r>
            <a:r>
              <a:rPr lang="el-GR" u="sng" baseline="0" dirty="0" smtClean="0"/>
              <a:t>λέμφος</a:t>
            </a:r>
            <a:r>
              <a:rPr lang="el-GR" dirty="0" smtClean="0"/>
              <a:t> από το αριστερό τμήμα της κεφαλής, τον αυχένα, τον</a:t>
            </a:r>
            <a:r>
              <a:rPr lang="el-GR" baseline="0" dirty="0" smtClean="0"/>
              <a:t> θώρακα</a:t>
            </a:r>
            <a:r>
              <a:rPr lang="el-GR" dirty="0" smtClean="0"/>
              <a:t>, την </a:t>
            </a:r>
            <a:r>
              <a:rPr lang="el-GR" b="1" dirty="0" smtClean="0"/>
              <a:t>κοιλιά</a:t>
            </a:r>
            <a:r>
              <a:rPr lang="el-GR" dirty="0" smtClean="0"/>
              <a:t>, την πύελο (λεκάνη) και από τα αμφότερα</a:t>
            </a:r>
            <a:r>
              <a:rPr lang="el-GR" baseline="0" dirty="0" smtClean="0"/>
              <a:t> τα</a:t>
            </a:r>
            <a:r>
              <a:rPr lang="el-GR" dirty="0" smtClean="0"/>
              <a:t> κάτω άκρα, η </a:t>
            </a:r>
            <a:r>
              <a:rPr lang="el-GR" u="sng" dirty="0" smtClean="0"/>
              <a:t>οποία</a:t>
            </a:r>
            <a:r>
              <a:rPr lang="el-GR" dirty="0" smtClean="0"/>
              <a:t> τελικά παροχετεύεται στη </a:t>
            </a:r>
            <a:r>
              <a:rPr lang="el-GR" dirty="0" err="1" smtClean="0"/>
              <a:t>σφαγιτιδική</a:t>
            </a:r>
            <a:r>
              <a:rPr lang="el-GR" dirty="0" smtClean="0"/>
              <a:t>-υποκλείδιο </a:t>
            </a:r>
            <a:r>
              <a:rPr lang="el-GR" u="sng" dirty="0" smtClean="0"/>
              <a:t>φλεβική συμβολή</a:t>
            </a:r>
            <a:r>
              <a:rPr lang="el-GR" u="none" dirty="0" smtClean="0"/>
              <a:t> </a:t>
            </a:r>
            <a:r>
              <a:rPr lang="el-GR" dirty="0" smtClean="0"/>
              <a:t>μέσω του θωρακικού πόρου</a:t>
            </a:r>
            <a:r>
              <a:rPr lang="en-US" dirty="0" smtClean="0"/>
              <a:t> </a:t>
            </a:r>
            <a:r>
              <a:rPr lang="el-GR" dirty="0" smtClean="0"/>
              <a:t>προς</a:t>
            </a:r>
            <a:r>
              <a:rPr lang="el-GR" baseline="0" dirty="0" smtClean="0"/>
              <a:t> την άνω κοίλη φλέβα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8296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Κεντρικού  τύπου παχυσαρκία, ύβος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βουβάλου και κύφωση,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δασυτριχισμός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, ραγάδες κοιλιακής  χώρας, ακμή,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πανσεληνοειδές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προσωπείο.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112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Αριστερά το φυσιολογικό, δεξιά της </a:t>
            </a:r>
            <a:r>
              <a:rPr lang="el-GR" dirty="0" smtClean="0"/>
              <a:t>ασθενούς.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5803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el-GR" dirty="0"/>
              <a:t>Σύνδρομο</a:t>
            </a:r>
            <a:r>
              <a:rPr lang="en-US" dirty="0"/>
              <a:t> </a:t>
            </a:r>
            <a:r>
              <a:rPr lang="en-US" b="1" dirty="0"/>
              <a:t>Cushing</a:t>
            </a:r>
            <a:r>
              <a:rPr lang="en-US" dirty="0"/>
              <a:t> </a:t>
            </a:r>
            <a:r>
              <a:rPr lang="el-GR" dirty="0" smtClean="0"/>
              <a:t>στο</a:t>
            </a:r>
            <a:r>
              <a:rPr lang="el-GR" baseline="0" dirty="0" smtClean="0"/>
              <a:t> πλαίσιο</a:t>
            </a:r>
            <a:r>
              <a:rPr lang="el-GR" dirty="0" smtClean="0"/>
              <a:t> </a:t>
            </a:r>
            <a:r>
              <a:rPr lang="el-GR" b="1" spc="300" dirty="0" err="1"/>
              <a:t>παρανεοπλασματικού</a:t>
            </a:r>
            <a:r>
              <a:rPr lang="el-GR" dirty="0"/>
              <a:t> </a:t>
            </a:r>
            <a:r>
              <a:rPr lang="el-GR" dirty="0" smtClean="0"/>
              <a:t>συνδρόμου λόγω </a:t>
            </a:r>
            <a:r>
              <a:rPr lang="el-GR" dirty="0" err="1" smtClean="0"/>
              <a:t>μικροκυτταρικού</a:t>
            </a:r>
            <a:r>
              <a:rPr lang="el-GR" dirty="0" smtClean="0"/>
              <a:t>  </a:t>
            </a:r>
            <a:r>
              <a:rPr lang="el-GR" b="1" spc="300" dirty="0" smtClean="0"/>
              <a:t>καρκινώματος του πνεύμονα </a:t>
            </a:r>
            <a:r>
              <a:rPr lang="el-GR" dirty="0" smtClean="0"/>
              <a:t>της ασθενούς.</a:t>
            </a:r>
            <a:endParaRPr lang="el-GR" dirty="0"/>
          </a:p>
          <a:p>
            <a:pPr marL="228600" indent="-228600" algn="just">
              <a:buAutoNum type="arabicPeriod"/>
            </a:pPr>
            <a:endParaRPr lang="el-GR" dirty="0"/>
          </a:p>
          <a:p>
            <a:pPr marL="228600" indent="-228600" algn="just">
              <a:buAutoNum type="arabicPeriod" startAt="2"/>
            </a:pPr>
            <a:r>
              <a:rPr lang="el-GR" b="1" dirty="0" smtClean="0"/>
              <a:t> </a:t>
            </a:r>
            <a:r>
              <a:rPr lang="en-US" b="1" dirty="0" smtClean="0"/>
              <a:t>ACTH</a:t>
            </a:r>
            <a:r>
              <a:rPr lang="en-US" dirty="0" smtClean="0"/>
              <a:t> </a:t>
            </a:r>
            <a:r>
              <a:rPr lang="el-GR" dirty="0"/>
              <a:t>η οποία οδηγεί σε υπερπαραγωγή </a:t>
            </a:r>
            <a:r>
              <a:rPr lang="el-GR" dirty="0" smtClean="0"/>
              <a:t> </a:t>
            </a:r>
            <a:r>
              <a:rPr lang="el-GR" i="1" spc="600" dirty="0" err="1" smtClean="0"/>
              <a:t>κορτιζόλης</a:t>
            </a:r>
            <a:r>
              <a:rPr lang="el-GR" dirty="0" smtClean="0"/>
              <a:t> από </a:t>
            </a:r>
            <a:r>
              <a:rPr lang="el-GR" dirty="0"/>
              <a:t>τα επινεφρίδια της </a:t>
            </a:r>
            <a:r>
              <a:rPr lang="el-GR" dirty="0" smtClean="0"/>
              <a:t>ασθενούς.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 </a:t>
            </a:r>
            <a:r>
              <a:rPr lang="el-G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αδρενοκορτικοτρόπος</a:t>
            </a:r>
            <a:r>
              <a:rPr lang="el-G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ορμόνη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l-G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ACTH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γνωστή και ως 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φλοιοεπινεφριδιοτρόπος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ή 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κορτικοτροπίνη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εισέρχεται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στη συστηματική κυκλοφορία, εν προκειμένω λόγω </a:t>
            </a:r>
            <a:r>
              <a:rPr lang="el-G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έκτοπης παραγωγής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της,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διεγείρει τη σύνθεση </a:t>
            </a:r>
            <a:r>
              <a:rPr lang="el-GR" sz="1200" b="0" i="0" kern="1200" spc="3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γλυκοκορτικοειδών</a:t>
            </a:r>
            <a:r>
              <a:rPr lang="el-GR" sz="1200" b="0" i="0" kern="1200" spc="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την έκκρισή τους από την 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στηλιδωτή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ζώνη (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zona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fasciculata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του 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επινεφριδιακού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φλοιού.</a:t>
            </a:r>
            <a:endParaRPr lang="el-GR" dirty="0" smtClean="0"/>
          </a:p>
          <a:p>
            <a:pPr marL="228600" indent="-228600" algn="just">
              <a:buAutoNum type="arabicPeriod" startAt="2"/>
            </a:pPr>
            <a:endParaRPr lang="en-US" baseline="0" dirty="0" smtClean="0"/>
          </a:p>
          <a:p>
            <a:pPr marL="228600" indent="-228600" algn="just">
              <a:buNone/>
            </a:pPr>
            <a:r>
              <a:rPr lang="en-US" baseline="0" dirty="0" smtClean="0"/>
              <a:t>     </a:t>
            </a:r>
            <a:r>
              <a:rPr lang="el-GR" baseline="0" dirty="0" smtClean="0"/>
              <a:t>Τα  </a:t>
            </a:r>
            <a:r>
              <a:rPr lang="el-GR" i="1" spc="600" baseline="0" dirty="0" err="1" smtClean="0"/>
              <a:t>γλυκοκορτικοειδή</a:t>
            </a:r>
            <a:r>
              <a:rPr lang="el-GR" spc="600" baseline="0" dirty="0" smtClean="0"/>
              <a:t> </a:t>
            </a:r>
            <a:r>
              <a:rPr lang="el-GR" baseline="0" dirty="0" smtClean="0"/>
              <a:t>προκαλούν </a:t>
            </a:r>
            <a:r>
              <a:rPr lang="el-GR" u="sng" spc="300" baseline="0" dirty="0" smtClean="0"/>
              <a:t>υπέρταση</a:t>
            </a:r>
            <a:r>
              <a:rPr lang="el-GR" baseline="0" dirty="0" smtClean="0"/>
              <a:t> μέσω αρκετών μηχανισμών: α) η εγγενής </a:t>
            </a:r>
            <a:r>
              <a:rPr lang="el-GR" baseline="0" dirty="0" err="1" smtClean="0"/>
              <a:t>αλατοκορτικοειδής</a:t>
            </a:r>
            <a:r>
              <a:rPr lang="el-GR" baseline="0" dirty="0" smtClean="0"/>
              <a:t> δράση τους, β) μέσω της ενεργοποίησης του συστήματος </a:t>
            </a:r>
            <a:r>
              <a:rPr lang="el-GR" baseline="0" dirty="0" err="1" smtClean="0"/>
              <a:t>ρενίνης</a:t>
            </a:r>
            <a:r>
              <a:rPr lang="el-GR" baseline="0" dirty="0" smtClean="0"/>
              <a:t>-</a:t>
            </a:r>
            <a:r>
              <a:rPr lang="el-GR" baseline="0" dirty="0" err="1" smtClean="0"/>
              <a:t>αγγειοτενσίνης</a:t>
            </a:r>
            <a:r>
              <a:rPr lang="el-GR" baseline="0" dirty="0" smtClean="0"/>
              <a:t>, γ) με την ενίσχυση των </a:t>
            </a:r>
            <a:r>
              <a:rPr lang="el-GR" baseline="0" dirty="0" err="1" smtClean="0"/>
              <a:t>αγγειοδραστικών</a:t>
            </a:r>
            <a:r>
              <a:rPr lang="el-GR" baseline="0" dirty="0" smtClean="0"/>
              <a:t> ουσιών  και δ) με την πρόκληση καταστολής των αγγειοδιασταλτικών συστημάτων. Επιπλέον, τα </a:t>
            </a:r>
            <a:r>
              <a:rPr lang="el-GR" i="1" baseline="0" dirty="0" err="1" smtClean="0"/>
              <a:t>γλυκοκορτικοειδή</a:t>
            </a:r>
            <a:r>
              <a:rPr lang="el-GR" baseline="0" dirty="0" smtClean="0"/>
              <a:t>  μπορεί να ασκούν ορισμένες </a:t>
            </a:r>
            <a:r>
              <a:rPr lang="el-GR" u="sng" baseline="0" dirty="0" smtClean="0"/>
              <a:t>υπερτασικές επιδράσεις </a:t>
            </a:r>
            <a:r>
              <a:rPr lang="el-GR" baseline="0" dirty="0" smtClean="0"/>
              <a:t>στην καρδιαγγειακή ρύθμιση μέσω του ΚΝΣ, μέσω των υποδοχέων τόσο των </a:t>
            </a:r>
            <a:r>
              <a:rPr lang="el-GR" baseline="0" dirty="0" err="1" smtClean="0"/>
              <a:t>γλυκοκορτικοειδών</a:t>
            </a:r>
            <a:r>
              <a:rPr lang="el-GR" baseline="0" dirty="0" smtClean="0"/>
              <a:t> όσο και των </a:t>
            </a:r>
            <a:r>
              <a:rPr lang="el-GR" baseline="0" dirty="0" err="1" smtClean="0"/>
              <a:t>αλατοκορτικοειδών</a:t>
            </a:r>
            <a:r>
              <a:rPr lang="el-GR" baseline="0" dirty="0" smtClean="0"/>
              <a:t> .</a:t>
            </a:r>
          </a:p>
          <a:p>
            <a:pPr marL="228600" indent="-228600" algn="just">
              <a:buNone/>
            </a:pPr>
            <a:endParaRPr lang="el-GR" dirty="0" smtClean="0"/>
          </a:p>
          <a:p>
            <a:pPr marL="228600" marR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 smtClean="0"/>
              <a:t>    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πρώτο που κάνει η </a:t>
            </a:r>
            <a:r>
              <a:rPr lang="el-GR" sz="1200" b="0" i="1" kern="1200" spc="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κορτιζόλη</a:t>
            </a:r>
            <a:r>
              <a:rPr lang="el-GR" sz="1200" b="0" i="0" kern="1200" spc="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ίναι να </a:t>
            </a:r>
            <a:r>
              <a:rPr lang="el-GR" sz="1200" b="0" i="0" kern="1200" spc="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αυξήσει αμέσως τη γλυκόζη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 αίμα (το σάκχαρο του αίματος) διασπώντας το γλυκογόνο που είναι αποθηκευμένο στο ήπαρ. Επίσης προωθεί τη μετατροπή ορισμένων αμινοξέων σε γλυκόζη, μια διαδικασία που ονομάζεται </a:t>
            </a:r>
            <a:r>
              <a:rPr lang="el-GR" sz="1200" b="0" i="0" kern="1200" spc="3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γλυκονεογένεση</a:t>
            </a:r>
            <a:r>
              <a:rPr lang="el-GR" sz="1200" b="0" i="0" kern="1200" spc="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(Ακόμη, ενισχύει τη 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λιπόλυση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την έξοδο των λιπαρών οξέων από τις αποθήκες τους προς το αίμα.) Θεωρείται </a:t>
            </a:r>
            <a:r>
              <a:rPr lang="el-GR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διαβητογόνος</a:t>
            </a:r>
            <a:r>
              <a:rPr lang="el-G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ορμόνη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διότι με τον καιρό η </a:t>
            </a:r>
            <a:r>
              <a:rPr lang="el-GR" sz="1200" b="0" i="1" kern="1200" spc="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κορτιζόλη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όταν βρίσκεται σε υψηλά επίπεδα, αποδυναμώνει τη διαχείριση της γλυκόζης και καθιστά αδύνατη την αντίδραση του σώματος στην ινσουλίνη. Προκαλεί δηλαδή </a:t>
            </a:r>
            <a:r>
              <a:rPr lang="el-GR" sz="1200" b="0" i="0" u="sng" kern="1200" spc="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αντίσταση στην ινσουλίνη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μια κατάσταση που μπορεί να εξελιχθεί σε </a:t>
            </a:r>
            <a:r>
              <a:rPr lang="el-GR" sz="1200" b="0" i="0" u="sng" kern="1200" spc="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διαβήτη </a:t>
            </a:r>
            <a:r>
              <a:rPr lang="el-GR" sz="1200" b="0" i="0" kern="1200" spc="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τύπου 2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just">
              <a:buNone/>
            </a:pPr>
            <a:endParaRPr lang="en-US" dirty="0"/>
          </a:p>
          <a:p>
            <a:pPr marL="228600" indent="-228600" algn="just">
              <a:buNone/>
            </a:pPr>
            <a:r>
              <a:rPr lang="el-GR" baseline="0" dirty="0" smtClean="0"/>
              <a:t> </a:t>
            </a:r>
            <a:r>
              <a:rPr lang="el-GR" dirty="0" smtClean="0"/>
              <a:t>3.  Η  </a:t>
            </a:r>
            <a:r>
              <a:rPr lang="el-GR" i="1" spc="600" dirty="0" err="1" smtClean="0"/>
              <a:t>κορτιζόλη</a:t>
            </a:r>
            <a:r>
              <a:rPr lang="el-GR" spc="600" dirty="0" smtClean="0"/>
              <a:t> </a:t>
            </a:r>
            <a:r>
              <a:rPr lang="el-GR" dirty="0" smtClean="0"/>
              <a:t> προκαλεί </a:t>
            </a:r>
            <a:r>
              <a:rPr lang="el-GR" b="1" dirty="0"/>
              <a:t>συγκέντρωση των </a:t>
            </a:r>
            <a:r>
              <a:rPr lang="el-GR" b="1" i="1" dirty="0"/>
              <a:t>λεμφοκυττάρων</a:t>
            </a:r>
            <a:r>
              <a:rPr lang="el-GR" b="1" dirty="0"/>
              <a:t> </a:t>
            </a:r>
            <a:r>
              <a:rPr lang="el-GR" b="1" dirty="0" smtClean="0"/>
              <a:t> στον </a:t>
            </a:r>
            <a:r>
              <a:rPr lang="el-GR" b="1" dirty="0"/>
              <a:t>λεμφικό ιστό (</a:t>
            </a:r>
            <a:r>
              <a:rPr lang="el-GR" b="1" dirty="0" smtClean="0"/>
              <a:t>π.χ. </a:t>
            </a:r>
            <a:r>
              <a:rPr lang="el-GR" b="1" dirty="0"/>
              <a:t>λεμφαδένες) καθώς και </a:t>
            </a:r>
            <a:r>
              <a:rPr lang="el-GR" b="1" i="1" dirty="0"/>
              <a:t>απόπτωσή</a:t>
            </a:r>
            <a:r>
              <a:rPr lang="el-GR" b="1" dirty="0"/>
              <a:t> τους</a:t>
            </a:r>
            <a:r>
              <a:rPr lang="el-GR" dirty="0"/>
              <a:t>. Όσον αφορά στα </a:t>
            </a:r>
            <a:r>
              <a:rPr lang="el-GR" b="1" i="1" dirty="0"/>
              <a:t>πολυμορφοπύρηνα</a:t>
            </a:r>
            <a:r>
              <a:rPr lang="el-GR" b="1" dirty="0"/>
              <a:t>, προκαλεί </a:t>
            </a:r>
            <a:r>
              <a:rPr lang="el-GR" b="1" i="1" dirty="0"/>
              <a:t>απελευθέρωση</a:t>
            </a:r>
            <a:r>
              <a:rPr lang="el-GR" b="1" dirty="0"/>
              <a:t> </a:t>
            </a:r>
            <a:r>
              <a:rPr lang="el-GR" dirty="0"/>
              <a:t>αυτών που βρίσκονται στη δεξαμενή του μυελού/κολποειδή ήπατος </a:t>
            </a:r>
            <a:r>
              <a:rPr lang="el-GR" dirty="0" smtClean="0"/>
              <a:t>κτλ, </a:t>
            </a:r>
            <a:r>
              <a:rPr lang="el-GR" dirty="0"/>
              <a:t>μέσω μειωμένης προσκόλλησής τους, αλλά μειώνει </a:t>
            </a:r>
            <a:r>
              <a:rPr lang="el-GR" dirty="0" smtClean="0"/>
              <a:t>την </a:t>
            </a:r>
            <a:r>
              <a:rPr lang="el-GR" dirty="0"/>
              <a:t>δράση τους και την </a:t>
            </a:r>
            <a:r>
              <a:rPr lang="el-GR" dirty="0" err="1"/>
              <a:t>διαπήδησή</a:t>
            </a:r>
            <a:r>
              <a:rPr lang="el-GR" dirty="0"/>
              <a:t> τους στους </a:t>
            </a:r>
            <a:r>
              <a:rPr lang="el-GR" dirty="0" smtClean="0"/>
              <a:t> ιστούς</a:t>
            </a:r>
            <a:r>
              <a:rPr lang="el-GR" dirty="0"/>
              <a:t>. Επίσης, μέσω </a:t>
            </a:r>
            <a:r>
              <a:rPr lang="el-GR" dirty="0" smtClean="0"/>
              <a:t>μείωσης </a:t>
            </a:r>
            <a:r>
              <a:rPr lang="el-GR" dirty="0"/>
              <a:t>της παραγωγής </a:t>
            </a:r>
            <a:r>
              <a:rPr lang="en-US" dirty="0"/>
              <a:t>IL-6</a:t>
            </a:r>
            <a:r>
              <a:rPr lang="el-GR" dirty="0"/>
              <a:t>, </a:t>
            </a:r>
            <a:r>
              <a:rPr lang="el-GR" b="1" i="1" dirty="0"/>
              <a:t>μειώνεται</a:t>
            </a:r>
            <a:r>
              <a:rPr lang="el-GR" b="1" dirty="0"/>
              <a:t> </a:t>
            </a:r>
            <a:r>
              <a:rPr lang="el-GR" b="1" dirty="0" smtClean="0"/>
              <a:t> η </a:t>
            </a:r>
            <a:r>
              <a:rPr lang="el-GR" b="1" dirty="0"/>
              <a:t>παραγόμενη </a:t>
            </a:r>
            <a:r>
              <a:rPr lang="en-US" b="1" i="1" dirty="0"/>
              <a:t>CRP</a:t>
            </a:r>
            <a:r>
              <a:rPr lang="el-GR" b="1" dirty="0"/>
              <a:t> </a:t>
            </a:r>
            <a:r>
              <a:rPr lang="el-GR" b="1" dirty="0" smtClean="0"/>
              <a:t> από </a:t>
            </a:r>
            <a:r>
              <a:rPr lang="el-GR" b="1" dirty="0"/>
              <a:t>το ήπαρ </a:t>
            </a:r>
            <a:r>
              <a:rPr lang="el-GR" dirty="0"/>
              <a:t>καθώς και γενικά η αντίδραση οξείας </a:t>
            </a:r>
            <a:r>
              <a:rPr lang="el-GR" dirty="0" smtClean="0"/>
              <a:t>φάσης της φλεγμονής.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DA58D-6B5B-40E7-A049-1E26DC491510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0769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355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3315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69822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251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93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7717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6633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206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1381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78641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304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0BD0-E78F-43B2-BEC2-CA2652C02ADE}" type="datetimeFigureOut">
              <a:rPr lang="el-GR" smtClean="0"/>
              <a:pPr/>
              <a:t>13/3/2023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C580-D3A2-4C73-81A2-19DDDEC8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990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29.png"/><Relationship Id="rId10" Type="http://schemas.openxmlformats.org/officeDocument/2006/relationships/customXml" Target="../ink/ink4.xml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E20CA7-343E-B714-4391-945FE43F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2650306"/>
          </a:xfrm>
        </p:spPr>
        <p:txBody>
          <a:bodyPr>
            <a:normAutofit/>
          </a:bodyPr>
          <a:lstStyle/>
          <a:p>
            <a:r>
              <a:rPr lang="el-GR" sz="4000" dirty="0" err="1"/>
              <a:t>Κλινικο-παθολογοανατομική</a:t>
            </a:r>
            <a:r>
              <a:rPr lang="el-GR" sz="4000" dirty="0"/>
              <a:t> συζήτηση  περιστατικών νεοπλασίας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47E65A-9B58-D7B9-21DC-CE301B1D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95118"/>
            <a:ext cx="9144000" cy="2650306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sz="2500" dirty="0"/>
              <a:t>Ανδρέας  Χ. </a:t>
            </a:r>
            <a:r>
              <a:rPr lang="el-GR" sz="2500" dirty="0" err="1"/>
              <a:t>Λάζαρης</a:t>
            </a:r>
            <a:r>
              <a:rPr lang="el-GR" sz="2500" dirty="0"/>
              <a:t>, Ιατρός - </a:t>
            </a:r>
            <a:r>
              <a:rPr lang="el-GR" sz="2500" dirty="0" err="1"/>
              <a:t>Ιστοπαθολόγος</a:t>
            </a:r>
            <a:endParaRPr lang="el-GR" sz="2500" dirty="0"/>
          </a:p>
          <a:p>
            <a:r>
              <a:rPr lang="el-GR" sz="2500" dirty="0"/>
              <a:t>Χαράλαμπος  Χ.  Μυλωνάς, Ιατρός - </a:t>
            </a:r>
            <a:r>
              <a:rPr lang="en-US" sz="2500" dirty="0"/>
              <a:t>E</a:t>
            </a:r>
            <a:r>
              <a:rPr lang="el-GR" sz="2500" dirty="0" err="1"/>
              <a:t>ιδικευόμενος</a:t>
            </a:r>
            <a:r>
              <a:rPr lang="el-GR" sz="2500" dirty="0"/>
              <a:t> Παθολογίας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D788E2-71A0-60C6-EFC3-5A23F9507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87220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67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84BCAC-5372-BF32-1AB2-B6BF015AB1BC}"/>
              </a:ext>
            </a:extLst>
          </p:cNvPr>
          <p:cNvSpPr txBox="1"/>
          <p:nvPr/>
        </p:nvSpPr>
        <p:spPr>
          <a:xfrm>
            <a:off x="0" y="1019046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Ιστορικό: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Άνδρας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ετών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προσέρχεται λόγω κοιλιακού άλγους, καθώς και σταδιακά επιδεινούμενης αδυναμίας και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απώλειας βάρους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χωρίς διάρροιες. Από το ατομικό αναμνηστικό, αναφέρει ότι πάσχει από ελκώδη κολίτιδα.</a:t>
            </a: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Κλινική εξέταση:</a:t>
            </a:r>
          </a:p>
          <a:p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Ψηλαφητικά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το ήπαρ είναι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σκληρό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με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ανώμαλη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παρυφή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διογκωμένο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Εργαστηριακός έλεγχος: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SGOT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=60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IU/L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φ.τ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8-45)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Τ=80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IU/L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8-45)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ALP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=  250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IU/L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45-145)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γ-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=150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IU/L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5-40)</a:t>
            </a:r>
          </a:p>
          <a:p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6682E4A-7A52-044F-44FF-6A21BCF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/>
              <a:t>Περιστατικό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C00108-8746-5012-0B57-DC9382DA18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51256"/>
            <a:ext cx="3744416" cy="3083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3B7682-4C2F-FA76-6CF3-66FD59C0D7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76672"/>
            <a:ext cx="3919783" cy="3168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C77782-5173-EE49-A101-DF8BC8D215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17032"/>
            <a:ext cx="3888432" cy="2927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EB5D5B-F007-0097-6404-B649D0F484E8}"/>
              </a:ext>
            </a:extLst>
          </p:cNvPr>
          <p:cNvSpPr txBox="1"/>
          <p:nvPr/>
        </p:nvSpPr>
        <p:spPr>
          <a:xfrm>
            <a:off x="251520" y="4462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ΒΙΟΨΙΑ </a:t>
            </a:r>
            <a:r>
              <a:rPr lang="en-US" sz="2400" b="1" dirty="0" smtClean="0"/>
              <a:t> </a:t>
            </a:r>
            <a:r>
              <a:rPr lang="el-GR" sz="2400" b="1" dirty="0" smtClean="0"/>
              <a:t>ΜΕ  </a:t>
            </a:r>
            <a:r>
              <a:rPr lang="el-GR" sz="2400" b="1" spc="600" dirty="0" smtClean="0"/>
              <a:t>ΚΟΠΤΟΥΣΑ</a:t>
            </a:r>
            <a:r>
              <a:rPr lang="el-GR" sz="2400" b="1" dirty="0" smtClean="0"/>
              <a:t> ΒΕΛΟΝΗ </a:t>
            </a:r>
            <a:r>
              <a:rPr lang="en-US" sz="2400" b="1" dirty="0" smtClean="0"/>
              <a:t> </a:t>
            </a:r>
            <a:r>
              <a:rPr lang="el-GR" sz="2400" b="1" dirty="0" smtClean="0"/>
              <a:t>ΥΠΟ </a:t>
            </a:r>
            <a:r>
              <a:rPr lang="el-GR" sz="2400" b="1" dirty="0"/>
              <a:t>ΑΞΟΝΙΚΟ ΤΟΜΟΓΡΑΦΟ</a:t>
            </a:r>
          </a:p>
        </p:txBody>
      </p:sp>
      <p:pic>
        <p:nvPicPr>
          <p:cNvPr id="2050" name="Picture 2" descr="C:\Users\User\Desktop\Morphology-of-colorectal-liver-metastases-CRLM-H-E-staining-of-CRLM-showing-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645024"/>
            <a:ext cx="3888432" cy="307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58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5C1F01-74BE-9924-8BBF-9BD82C8B27AF}"/>
              </a:ext>
            </a:extLst>
          </p:cNvPr>
          <p:cNvSpPr txBox="1"/>
          <p:nvPr/>
        </p:nvSpPr>
        <p:spPr>
          <a:xfrm>
            <a:off x="467544" y="908720"/>
            <a:ext cx="763284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Ποια είναι η νόσος του ασθενούς;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 Πώς σχετίζεται η ελκώδης </a:t>
            </a:r>
            <a:r>
              <a:rPr lang="el-GR" sz="2500" dirty="0" err="1">
                <a:latin typeface="Arial" panose="020B0604020202020204" pitchFamily="34" charset="0"/>
                <a:cs typeface="Arial" panose="020B0604020202020204" pitchFamily="34" charset="0"/>
              </a:rPr>
              <a:t>κολίτις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 με το τωρινό πρόβλημα του ασθενούς;</a:t>
            </a:r>
          </a:p>
          <a:p>
            <a:pPr marL="342900" indent="-342900">
              <a:buAutoNum type="arabicPeriod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Γιατί οι μεγαλύτερες βλάβες στο ηπατικό παρέγχυμα έχουν κεντρική </a:t>
            </a:r>
            <a:r>
              <a:rPr lang="el-GR" sz="2500" dirty="0" err="1">
                <a:latin typeface="Arial" panose="020B0604020202020204" pitchFamily="34" charset="0"/>
                <a:cs typeface="Arial" panose="020B0604020202020204" pitchFamily="34" charset="0"/>
              </a:rPr>
              <a:t>υπόπυκνη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 περιοχή, ενδεικτική νέκρωσης;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9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6ACDC8-66A1-CD95-E4C5-3290333518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824536" cy="6222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5D2540-3986-3FEC-0282-585395866533}"/>
              </a:ext>
            </a:extLst>
          </p:cNvPr>
          <p:cNvSpPr txBox="1"/>
          <p:nvPr/>
        </p:nvSpPr>
        <p:spPr>
          <a:xfrm>
            <a:off x="-612576" y="0"/>
            <a:ext cx="975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 smtClean="0"/>
              <a:t>       </a:t>
            </a:r>
            <a:r>
              <a:rPr lang="el-GR" sz="2000" b="1" spc="300" dirty="0" smtClean="0"/>
              <a:t>ΜΕΤΑΣΤΑΤΙΚΕΣ </a:t>
            </a:r>
            <a:r>
              <a:rPr lang="el-GR" sz="2000" b="1" spc="300" dirty="0"/>
              <a:t>ΟΔΟΙ ΑΔΕΝΟΚΑΡΚΙΝΩΜΑΤΟΣ </a:t>
            </a:r>
            <a:r>
              <a:rPr lang="el-GR" sz="2000" b="1" dirty="0" smtClean="0"/>
              <a:t>ΓΑΣΤΡΕΝΤΕΡΙΚΟΥ ΣΩΛΗΝΑ</a:t>
            </a:r>
            <a:endParaRPr lang="el-GR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2017EA-2A3A-D7A3-5B11-1C43A20591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84784"/>
            <a:ext cx="3672408" cy="3239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78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84BCAC-5372-BF32-1AB2-B6BF015AB1BC}"/>
              </a:ext>
            </a:extLst>
          </p:cNvPr>
          <p:cNvSpPr txBox="1"/>
          <p:nvPr/>
        </p:nvSpPr>
        <p:spPr>
          <a:xfrm>
            <a:off x="0" y="546928"/>
            <a:ext cx="88204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Ιστορικό: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Γυναίκα 43 ετών, βαριά καπνίστρια, προσέρχεται λόγω αμηνόρροιας, αύξησης σωματικού βάρους, διάχυτης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μυϊκής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αδυναμίας,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υπετρίχωσης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ακμής, καθώς και πολυουρίας, πολυδιψίας, πολυφαγίας από 4μήνου. </a:t>
            </a: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Κλινική εξέταση: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Αρτηριακή πίεση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/110mmHg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επισκοπικά,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βλέπουμε την εικόνα της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σθενούς δεξιά.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Εργαστηριακός έλεγχος:</a:t>
            </a: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Σάκχαρο ορού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mg/dl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φ.τ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&lt;126)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Σάκχαρο ούρων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+++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12.000 λευκά με 9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πολυμορφοπύρηνα</a:t>
            </a:r>
          </a:p>
          <a:p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Λεμφο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κυτταρο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)πενία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CRP=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mg/dl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φ.τ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&lt;5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6682E4A-7A52-044F-44FF-6A21BCF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l-GR" dirty="0"/>
              <a:t>Περιστατικό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42F61DC-7B6B-48C9-B7E1-C57FE5A316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616" y="2204864"/>
            <a:ext cx="3348786" cy="4482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4716AD-1551-DECC-A421-2DE22F18C14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Απλή ακτινογραφία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θώρακα (στο πλαίσιο βασικού </a:t>
            </a:r>
            <a:r>
              <a:rPr lang="el-G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παρακλινικού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ελέγχου της ασθενούς) </a:t>
            </a:r>
          </a:p>
          <a:p>
            <a:pPr algn="ctr"/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και, μετά από σχετικό εύρημα,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βιοψία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αλλοίωσης πνεύμονα, υπό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αξονικό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τομογράφο.</a:t>
            </a:r>
            <a:endPara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AF472C-DCDF-CDD3-4F11-73ED6466C5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548680"/>
            <a:ext cx="3565607" cy="3312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504741-1F4F-ACB9-87D9-9ADD225AA1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48680"/>
            <a:ext cx="3878066" cy="3736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F5361BF-3E11-21A0-BB8E-2387EF7B37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933056"/>
            <a:ext cx="2540854" cy="2736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03484FE-2D5E-CB10-9584-1FFA9BF6F6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35606" y="4365104"/>
            <a:ext cx="542888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12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5C1F01-74BE-9924-8BBF-9BD82C8B27AF}"/>
              </a:ext>
            </a:extLst>
          </p:cNvPr>
          <p:cNvSpPr txBox="1"/>
          <p:nvPr/>
        </p:nvSpPr>
        <p:spPr>
          <a:xfrm>
            <a:off x="1043608" y="1048955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Ποιο είναι το σύνδρομο που εμφανίζει η ασθενής;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 Ποια ορμόνη παράγεται από τα κύτταρα του </a:t>
            </a:r>
            <a:r>
              <a:rPr lang="el-G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όγκου και πώς αυτή εμπλέκεται στην εγκατάσταση της υπέρτασης και του σακχαρώδη διαβήτη της ασθενούς;</a:t>
            </a: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Γιατί η ασθενής εμφανίζει </a:t>
            </a:r>
            <a:r>
              <a:rPr lang="el-GR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λευκο</a:t>
            </a:r>
            <a:r>
              <a:rPr lang="el-G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κυττάρωση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 με χαμηλή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CRP 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λεμφο</a:t>
            </a:r>
            <a:r>
              <a:rPr lang="el-G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κυτταροπενία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AutoNum type="arabicPeriod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8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829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6700" y="1730375"/>
              <a:ext cx="457200" cy="22225"/>
            </p14:xfrm>
          </p:contentPart>
        </mc:Choice>
        <mc:Fallback>
          <p:pic>
            <p:nvPicPr>
              <p:cNvPr id="829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60872" y="1687858"/>
                <a:ext cx="488495" cy="107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829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1989138"/>
              <a:ext cx="914400" cy="46037"/>
            </p14:xfrm>
          </p:contentPart>
        </mc:Choice>
        <mc:Fallback>
          <p:pic>
            <p:nvPicPr>
              <p:cNvPr id="829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832266" y="1930847"/>
                <a:ext cx="945708" cy="162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829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2225" y="2454275"/>
              <a:ext cx="434975" cy="7938"/>
            </p14:xfrm>
          </p:contentPart>
        </mc:Choice>
        <mc:Fallback>
          <p:pic>
            <p:nvPicPr>
              <p:cNvPr id="829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816368" y="2414358"/>
                <a:ext cx="466328" cy="87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829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1760538"/>
              <a:ext cx="419100" cy="30162"/>
            </p14:xfrm>
          </p:contentPart>
        </mc:Choice>
        <mc:Fallback>
          <p:pic>
            <p:nvPicPr>
              <p:cNvPr id="829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308771" y="1702837"/>
                <a:ext cx="450398" cy="145564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E8E68-214D-4620-755D-7A753D809EF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01659" y="133721"/>
            <a:ext cx="3696127" cy="659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84BCAC-5372-BF32-1AB2-B6BF015AB1BC}"/>
              </a:ext>
            </a:extLst>
          </p:cNvPr>
          <p:cNvSpPr txBox="1"/>
          <p:nvPr/>
        </p:nvSpPr>
        <p:spPr>
          <a:xfrm>
            <a:off x="261864" y="620688"/>
            <a:ext cx="842493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Ιστορικό: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Γυναίκα 43 ετών, προσέρχεται λόγω ανώδυνου μορφώματος  στο δεξί κάτω </a:t>
            </a:r>
            <a:r>
              <a:rPr lang="el-GR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άκρο, </a:t>
            </a:r>
            <a:r>
              <a:rPr lang="el-GR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ετών</a:t>
            </a:r>
            <a:r>
              <a:rPr lang="el-G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Αναφέρει ότι </a:t>
            </a:r>
            <a:r>
              <a:rPr lang="el-GR" sz="23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l-G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έχει αλλάξει μέγεθος πρόσφατα.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Κλινική εξέταση: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Ανώδυνο, 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ευ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κίνητο </a:t>
            </a:r>
            <a:r>
              <a:rPr kumimoji="0" lang="el-GR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οζίο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l-GR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υπόσκληρο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στην ψηλάφηση.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Εργαστηριακός </a:t>
            </a:r>
            <a:r>
              <a:rPr kumimoji="0" lang="el-GR" sz="23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ορολογικός έλεγχος</a:t>
            </a:r>
            <a:r>
              <a:rPr kumimoji="0" lang="el-GR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Χωρίς παθολογικά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ευρήματα.</a:t>
            </a: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6682E4A-7A52-044F-44FF-6A21BCF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l-GR" dirty="0"/>
              <a:t>Περιστατικό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488BFA-F55E-3D64-CF63-87E505CAB4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39116"/>
            <a:ext cx="3168352" cy="4853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8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1EA6D6-1F7A-82E6-7E40-C41DD09E0D47}"/>
              </a:ext>
            </a:extLst>
          </p:cNvPr>
          <p:cNvSpPr txBox="1"/>
          <p:nvPr/>
        </p:nvSpPr>
        <p:spPr>
          <a:xfrm>
            <a:off x="1115616" y="1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dirty="0" smtClean="0"/>
              <a:t>Χειρουργική αφαίρεση σε τμήματα </a:t>
            </a:r>
          </a:p>
          <a:p>
            <a:pPr algn="ctr"/>
            <a:r>
              <a:rPr lang="el-GR" sz="3000" dirty="0" smtClean="0"/>
              <a:t>και </a:t>
            </a:r>
            <a:r>
              <a:rPr lang="el-GR" sz="3000" dirty="0" err="1" smtClean="0"/>
              <a:t>παθολογοανατομική</a:t>
            </a:r>
            <a:r>
              <a:rPr lang="el-GR" sz="3000" dirty="0" smtClean="0"/>
              <a:t> εξέτασή τους</a:t>
            </a:r>
            <a:endParaRPr lang="el-GR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A65042-6889-E631-D178-57222FDE24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738591" cy="4896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6A8F2B-90A0-C03B-A05D-4C38870684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02553" y="2042263"/>
            <a:ext cx="5505114" cy="3670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86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80184D-C72F-5BE6-83C0-1E3CBE4F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/>
          <a:lstStyle/>
          <a:p>
            <a:r>
              <a:rPr lang="el-GR" dirty="0"/>
              <a:t>Δομή και σκοπός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EC6EC2-E3FB-0E1F-F20B-52EC52FEE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4813995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Τέσσερα κλινικά περιστατικά για </a:t>
            </a:r>
            <a:r>
              <a:rPr lang="el-GR" b="1" dirty="0"/>
              <a:t>συζήτηση.</a:t>
            </a:r>
          </a:p>
          <a:p>
            <a:endParaRPr lang="el-GR" dirty="0"/>
          </a:p>
          <a:p>
            <a:r>
              <a:rPr lang="el-GR" dirty="0"/>
              <a:t>Σκοπός όχι η πλήρης κάλυψη της ύλης, αλλά η κατανόηση της </a:t>
            </a:r>
            <a:r>
              <a:rPr lang="el-GR" dirty="0" err="1"/>
              <a:t>ιστοπαθολογίας</a:t>
            </a:r>
            <a:r>
              <a:rPr lang="el-GR" dirty="0"/>
              <a:t> και η διασύνδεσή της με την κλινική πράξη.</a:t>
            </a:r>
          </a:p>
        </p:txBody>
      </p:sp>
      <p:pic>
        <p:nvPicPr>
          <p:cNvPr id="5" name="Picture 4" descr="Dart arrow in the center of dartboard">
            <a:extLst>
              <a:ext uri="{FF2B5EF4-FFF2-40B4-BE49-F238E27FC236}">
                <a16:creationId xmlns="" xmlns:a16="http://schemas.microsoft.com/office/drawing/2014/main" id="{A87B045B-46B3-27B8-4368-0D3C9679D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12" y="1386622"/>
            <a:ext cx="3059832" cy="2042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14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423EF7-EBB7-D124-3ECD-58D2C7A8EE3E}"/>
              </a:ext>
            </a:extLst>
          </p:cNvPr>
          <p:cNvSpPr txBox="1"/>
          <p:nvPr/>
        </p:nvSpPr>
        <p:spPr>
          <a:xfrm>
            <a:off x="86308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l-GR" sz="2400" dirty="0"/>
              <a:t>Πώς </a:t>
            </a:r>
            <a:r>
              <a:rPr lang="el-GR" sz="2400" dirty="0" err="1" smtClean="0"/>
              <a:t>ταυτοποιείται</a:t>
            </a:r>
            <a:r>
              <a:rPr lang="el-GR" sz="2400" dirty="0" smtClean="0"/>
              <a:t> </a:t>
            </a:r>
            <a:r>
              <a:rPr lang="el-GR" sz="2400" dirty="0"/>
              <a:t>η </a:t>
            </a:r>
            <a:r>
              <a:rPr lang="el-GR" sz="2400" dirty="0" err="1"/>
              <a:t>νεοπλασματική</a:t>
            </a:r>
            <a:r>
              <a:rPr lang="el-GR" sz="2400" dirty="0"/>
              <a:t> αυτή εξεργασία;</a:t>
            </a:r>
          </a:p>
          <a:p>
            <a:pPr marL="457200" indent="-457200">
              <a:buAutoNum type="arabicPeriod"/>
            </a:pPr>
            <a:endParaRPr lang="el-GR" sz="2400" dirty="0"/>
          </a:p>
          <a:p>
            <a:pPr marL="457200" indent="-457200">
              <a:buAutoNum type="arabicPeriod"/>
            </a:pPr>
            <a:endParaRPr lang="el-GR" sz="2400" dirty="0"/>
          </a:p>
          <a:p>
            <a:pPr marL="457200" indent="-457200">
              <a:buAutoNum type="arabicPeriod"/>
            </a:pPr>
            <a:r>
              <a:rPr lang="el-GR" sz="2400" dirty="0"/>
              <a:t>Είναι </a:t>
            </a:r>
            <a:r>
              <a:rPr lang="el-GR" sz="2400" dirty="0" smtClean="0"/>
              <a:t>καλοήθης </a:t>
            </a:r>
            <a:r>
              <a:rPr lang="el-GR" sz="2400" dirty="0"/>
              <a:t>ή κακοήθης;</a:t>
            </a:r>
          </a:p>
          <a:p>
            <a:pPr marL="457200" indent="-457200">
              <a:buAutoNum type="arabicPeriod"/>
            </a:pPr>
            <a:endParaRPr lang="el-GR" sz="2400" dirty="0"/>
          </a:p>
          <a:p>
            <a:pPr marL="457200" indent="-457200">
              <a:buAutoNum type="arabicPeriod"/>
            </a:pPr>
            <a:endParaRPr lang="el-GR" sz="2400" dirty="0"/>
          </a:p>
          <a:p>
            <a:pPr marL="457200" indent="-457200">
              <a:buAutoNum type="arabicPeriod"/>
            </a:pPr>
            <a:r>
              <a:rPr lang="el-GR" sz="2400" dirty="0"/>
              <a:t>Ποια χαρακτηριστικά </a:t>
            </a:r>
            <a:r>
              <a:rPr lang="el-GR" sz="2400" dirty="0" smtClean="0"/>
              <a:t>στο ιστορικό, στην κλινική εικόνα και στην </a:t>
            </a:r>
            <a:r>
              <a:rPr lang="el-GR" sz="2400" dirty="0" err="1" smtClean="0"/>
              <a:t>παθολογοανατομική</a:t>
            </a:r>
            <a:r>
              <a:rPr lang="el-GR" sz="2400" dirty="0" smtClean="0"/>
              <a:t> εικόνα  </a:t>
            </a:r>
            <a:r>
              <a:rPr lang="el-GR" sz="2400" dirty="0"/>
              <a:t>θα μας οδηγούσαν να σκεφτούμε σάρκωμα;</a:t>
            </a:r>
          </a:p>
          <a:p>
            <a:pPr marL="457200" indent="-457200">
              <a:buAutoNum type="arabicPeriod"/>
            </a:pPr>
            <a:endParaRPr lang="el-GR" sz="2400" dirty="0"/>
          </a:p>
          <a:p>
            <a:endParaRPr lang="el-GR" sz="2400" dirty="0"/>
          </a:p>
          <a:p>
            <a:pPr marL="457200" indent="-457200">
              <a:buAutoNum type="arabicPeriod"/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2352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757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5825" y="4221163"/>
              <a:ext cx="831850" cy="76200"/>
            </p14:xfrm>
          </p:contentPart>
        </mc:Choice>
        <mc:Fallback>
          <p:pic>
            <p:nvPicPr>
              <p:cNvPr id="757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39967" y="4161292"/>
                <a:ext cx="863207" cy="195943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8FA4B7-C072-5D42-57C7-6CC94589BF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60648"/>
            <a:ext cx="6273792" cy="6408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2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382469"/>
          </a:xfrm>
        </p:spPr>
        <p:txBody>
          <a:bodyPr>
            <a:noAutofit/>
          </a:bodyPr>
          <a:lstStyle/>
          <a:p>
            <a:pPr algn="just"/>
            <a:r>
              <a:rPr lang="el-GR" sz="2000" b="1" i="1" dirty="0" smtClean="0"/>
              <a:t>Επιλογές</a:t>
            </a:r>
            <a:r>
              <a:rPr lang="el-GR" sz="2000" b="1" dirty="0" smtClean="0"/>
              <a:t> </a:t>
            </a:r>
            <a:r>
              <a:rPr lang="el-GR" sz="2000" b="1" u="sng" dirty="0" smtClean="0"/>
              <a:t>αρχείων </a:t>
            </a:r>
            <a:r>
              <a:rPr lang="el-GR" sz="2000" b="1" u="sng" spc="300" dirty="0" smtClean="0"/>
              <a:t>βίντεο</a:t>
            </a:r>
            <a:r>
              <a:rPr lang="el-GR" sz="2000" b="1" dirty="0" smtClean="0"/>
              <a:t> από το κανάλι του </a:t>
            </a:r>
            <a:r>
              <a:rPr lang="en-US" sz="2000" b="1" dirty="0" smtClean="0"/>
              <a:t>YouTube </a:t>
            </a:r>
            <a:r>
              <a:rPr lang="el-GR" sz="2000" b="1" dirty="0" smtClean="0"/>
              <a:t>«Ανδρέας </a:t>
            </a:r>
            <a:r>
              <a:rPr lang="el-GR" sz="2000" b="1" dirty="0"/>
              <a:t>Χ. </a:t>
            </a:r>
            <a:r>
              <a:rPr lang="el-GR" sz="2000" b="1" dirty="0" err="1"/>
              <a:t>Λάζαρης</a:t>
            </a:r>
            <a:r>
              <a:rPr lang="el-GR" sz="2000" b="1" dirty="0"/>
              <a:t> </a:t>
            </a:r>
            <a:r>
              <a:rPr lang="en-US" sz="2000" b="1" dirty="0"/>
              <a:t>:</a:t>
            </a:r>
            <a:r>
              <a:rPr lang="el-GR" sz="2000" b="1" dirty="0"/>
              <a:t> </a:t>
            </a:r>
            <a:r>
              <a:rPr lang="el-GR" sz="2000" b="1" dirty="0" smtClean="0"/>
              <a:t>ΙΣΤΟΠΑΘΟΛΟΓΙΑ» /</a:t>
            </a:r>
            <a:r>
              <a:rPr lang="en-US" sz="2000" dirty="0" smtClean="0"/>
              <a:t> </a:t>
            </a:r>
            <a:r>
              <a:rPr lang="en-US" sz="2000" b="1" dirty="0" smtClean="0"/>
              <a:t>@</a:t>
            </a:r>
            <a:r>
              <a:rPr lang="en-US" sz="2000" b="1" dirty="0" err="1" smtClean="0"/>
              <a:t>ACLazaris</a:t>
            </a:r>
            <a:r>
              <a:rPr lang="en-US" sz="2000" b="1" dirty="0" smtClean="0"/>
              <a:t>-HISTOPATHOLOGY</a:t>
            </a:r>
            <a:r>
              <a:rPr lang="el-GR" sz="2000" b="1" dirty="0" smtClean="0"/>
              <a:t>  </a:t>
            </a:r>
            <a:r>
              <a:rPr lang="el-GR" sz="2000" b="1" dirty="0"/>
              <a:t>- </a:t>
            </a:r>
            <a:r>
              <a:rPr lang="el-GR" sz="2400" b="1" dirty="0" smtClean="0"/>
              <a:t> </a:t>
            </a:r>
            <a:r>
              <a:rPr lang="el-GR" sz="2800" b="1" dirty="0" smtClean="0"/>
              <a:t>5</a:t>
            </a:r>
            <a:r>
              <a:rPr lang="el-GR" sz="2800" b="1" baseline="30000" dirty="0" smtClean="0"/>
              <a:t>η</a:t>
            </a:r>
            <a:r>
              <a:rPr lang="el-GR" sz="2000" b="1" dirty="0" smtClean="0"/>
              <a:t> </a:t>
            </a:r>
            <a:r>
              <a:rPr lang="el-GR" sz="2000" b="1" dirty="0"/>
              <a:t>λίστα</a:t>
            </a:r>
            <a:r>
              <a:rPr lang="en-US" sz="2000" b="1" dirty="0"/>
              <a:t>: </a:t>
            </a:r>
            <a:r>
              <a:rPr lang="el-GR" sz="2000" b="1" dirty="0"/>
              <a:t> </a:t>
            </a:r>
          </a:p>
          <a:p>
            <a:pPr algn="just">
              <a:buNone/>
            </a:pPr>
            <a:r>
              <a:rPr lang="el-GR" sz="1800" dirty="0"/>
              <a:t>     </a:t>
            </a:r>
            <a:r>
              <a:rPr lang="el-GR" sz="1800" dirty="0" smtClean="0"/>
              <a:t>  -   Δύο αρχεία βίντεο με τίτλο «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ΠΕΡΙΣΤΑΤΙΚΑ  ΑΣΘΕΝΩΝ  ΜΕ  ΝΕΟΠΛΑΣΙΑ - Α’ &amp; Β’ ΜΕΡΟΣ</a:t>
            </a:r>
            <a:r>
              <a:rPr lang="el-GR" sz="1800" dirty="0" smtClean="0"/>
              <a:t>».</a:t>
            </a:r>
            <a:endParaRPr lang="el-GR" sz="1800" dirty="0"/>
          </a:p>
          <a:p>
            <a:pPr algn="just">
              <a:buNone/>
            </a:pPr>
            <a:r>
              <a:rPr lang="el-GR" sz="1800" dirty="0"/>
              <a:t>  </a:t>
            </a:r>
            <a:r>
              <a:rPr lang="el-GR" sz="1800" dirty="0" smtClean="0"/>
              <a:t>     -   Αρχείο βίντεο «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ΒΑΣΗ ΤΗ ΜΟΡΦΟΛΟΓΙΑ ΤΗΣ ΝΕΟΠΛΑΣΙΑΣ</a:t>
            </a:r>
            <a:r>
              <a:rPr lang="el-GR" sz="1800" dirty="0" smtClean="0"/>
              <a:t>»</a:t>
            </a:r>
            <a:r>
              <a:rPr lang="en-US" sz="1800" dirty="0" smtClean="0"/>
              <a:t> </a:t>
            </a:r>
            <a:r>
              <a:rPr lang="en-US" sz="1400" dirty="0" smtClean="0"/>
              <a:t>(</a:t>
            </a:r>
            <a:r>
              <a:rPr lang="el-GR" sz="1400" dirty="0" smtClean="0"/>
              <a:t>επίδειξη ιστολογικών πλακιδίων)</a:t>
            </a:r>
          </a:p>
          <a:p>
            <a:pPr algn="just">
              <a:buNone/>
            </a:pPr>
            <a:r>
              <a:rPr lang="el-GR" sz="1800" dirty="0" smtClean="0"/>
              <a:t>       -  Τέσσερα αρχεία βίντεο σειράς «</a:t>
            </a:r>
            <a:r>
              <a:rPr lang="el-GR" sz="1800" i="1" dirty="0" smtClean="0"/>
              <a:t>ΞΕΚΙΝΑΜΕ ΑΠΟ ΤΗΝ ΕΙΚΟΝΑ</a:t>
            </a:r>
            <a:r>
              <a:rPr lang="el-GR" sz="1800" dirty="0" smtClean="0"/>
              <a:t>» με τίτλους</a:t>
            </a:r>
            <a:r>
              <a:rPr lang="en-US" sz="1800" dirty="0" smtClean="0"/>
              <a:t>:</a:t>
            </a:r>
            <a:r>
              <a:rPr lang="el-GR" sz="1800" dirty="0" smtClean="0"/>
              <a:t> «</a:t>
            </a:r>
            <a:r>
              <a:rPr lang="el-GR" sz="1800" i="1" dirty="0" smtClean="0"/>
              <a:t>ΔΙΑΤΑΡΑΧΕΣ ΚΥΤΤΑΡΙΚΗΣ ΑΥΞΗΣΗΣ ΚΑΙ ΔΙΑΦΟΡΟΠΟΙΗΣΗΣ / ΝΕΟΠΛΑΣΙΑ - Α’ ΜΕΡΟΣ</a:t>
            </a:r>
            <a:r>
              <a:rPr lang="el-GR" sz="1800" dirty="0" smtClean="0"/>
              <a:t>» &amp; «</a:t>
            </a:r>
            <a:r>
              <a:rPr lang="el-GR" sz="1800" i="1" dirty="0" smtClean="0"/>
              <a:t>ΝΕΟΠΛΑΣΙΑ ΜΕΡΗ Β’, Γ’ &amp; Δ’</a:t>
            </a:r>
            <a:r>
              <a:rPr lang="el-GR" sz="1800" dirty="0" smtClean="0"/>
              <a:t>».</a:t>
            </a:r>
            <a:endParaRPr lang="el-GR" sz="1800" dirty="0"/>
          </a:p>
          <a:p>
            <a:pPr algn="just"/>
            <a:r>
              <a:rPr lang="el-GR" sz="2000" b="1" i="1" dirty="0" smtClean="0"/>
              <a:t>Επιλογές</a:t>
            </a:r>
            <a:r>
              <a:rPr lang="el-GR" sz="2000" b="1" dirty="0" smtClean="0"/>
              <a:t> από το ηλεκτρονικό </a:t>
            </a:r>
            <a:r>
              <a:rPr lang="el-GR" sz="2000" b="1" dirty="0"/>
              <a:t>χαρτοφυλάκιο μαθήματος «ΠΑΘΟΛΟΓΙΚΗ ΑΝΑΤΟΜΙΚΗ» -</a:t>
            </a:r>
            <a:r>
              <a:rPr lang="en-US" sz="2000" b="1" dirty="0"/>
              <a:t> K</a:t>
            </a:r>
            <a:r>
              <a:rPr lang="el-GR" sz="2000" b="1" dirty="0" err="1"/>
              <a:t>ατάλογος</a:t>
            </a:r>
            <a:r>
              <a:rPr lang="el-GR" sz="2000" b="1" dirty="0"/>
              <a:t> </a:t>
            </a:r>
            <a:r>
              <a:rPr lang="el-GR" sz="2000" b="1" dirty="0" smtClean="0"/>
              <a:t>Εγγράφων </a:t>
            </a:r>
            <a:r>
              <a:rPr lang="el-GR" sz="2400" b="1" dirty="0"/>
              <a:t>4</a:t>
            </a:r>
            <a:r>
              <a:rPr lang="en-US" sz="2400" b="1" dirty="0" smtClean="0"/>
              <a:t>.0</a:t>
            </a:r>
            <a:r>
              <a:rPr lang="el-GR" sz="2400" b="1" dirty="0" smtClean="0"/>
              <a:t>5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endParaRPr lang="el-GR" sz="2000" dirty="0"/>
          </a:p>
          <a:p>
            <a:pPr algn="just">
              <a:buNone/>
            </a:pPr>
            <a:r>
              <a:rPr lang="el-GR" sz="2000" b="1" dirty="0"/>
              <a:t>     </a:t>
            </a:r>
            <a:r>
              <a:rPr lang="el-GR" sz="2000" b="1" dirty="0" smtClean="0"/>
              <a:t>  </a:t>
            </a:r>
            <a:r>
              <a:rPr lang="en-US" sz="2000" b="1" u="sng" dirty="0" smtClean="0"/>
              <a:t>A</a:t>
            </a:r>
            <a:r>
              <a:rPr lang="el-GR" sz="2000" b="1" u="sng" dirty="0" err="1"/>
              <a:t>ρχεία</a:t>
            </a:r>
            <a:r>
              <a:rPr lang="el-GR" sz="2000" b="1" u="sng" dirty="0"/>
              <a:t> </a:t>
            </a:r>
            <a:r>
              <a:rPr lang="el-GR" sz="2000" b="1" u="sng" dirty="0" smtClean="0"/>
              <a:t> </a:t>
            </a:r>
            <a:r>
              <a:rPr lang="en-US" sz="2000" b="1" i="1" u="sng" spc="300" dirty="0" err="1" smtClean="0"/>
              <a:t>ppt</a:t>
            </a:r>
            <a:r>
              <a:rPr lang="en-US" sz="2000" b="1" dirty="0" smtClean="0"/>
              <a:t> </a:t>
            </a:r>
            <a:r>
              <a:rPr lang="el-GR" sz="2000" b="1" dirty="0"/>
              <a:t>Α. Χ. </a:t>
            </a:r>
            <a:r>
              <a:rPr lang="el-GR" sz="2000" b="1" dirty="0" err="1"/>
              <a:t>Λάζαρη</a:t>
            </a:r>
            <a:r>
              <a:rPr lang="el-GR" sz="2000" b="1" dirty="0"/>
              <a:t> </a:t>
            </a:r>
          </a:p>
          <a:p>
            <a:pPr algn="just">
              <a:buNone/>
            </a:pPr>
            <a:r>
              <a:rPr lang="el-GR" sz="1800" dirty="0"/>
              <a:t>       </a:t>
            </a:r>
            <a:r>
              <a:rPr lang="el-GR" sz="1800" dirty="0" smtClean="0"/>
              <a:t>-«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ΔΙΑΦΑΝΕΙΕΣ ΝΕΟΤΕΡΟΥ ΕΠΙΠΡΟΣΘΕΤΟΥ ΜΑΘΗΜΑΤΟΣ ΠΕΡΙ ΝΕΟΠΛΑΣΙΑΣ</a:t>
            </a:r>
            <a:r>
              <a:rPr lang="el-GR" sz="1800" dirty="0" smtClean="0"/>
              <a:t>» (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αντίστοιχο </a:t>
            </a:r>
            <a:r>
              <a:rPr lang="el-GR" sz="1800" dirty="0" smtClean="0"/>
              <a:t>των παραπάνω αρχείων βίντεο με τίτλο «ΠΕΡΙΣΤΑΤΙΚΑ  ΑΣΘΕΝΩΝ  ΜΕ  ΝΕΟΠΛΑΣΙΑ - Α’ &amp; Β’ ΜΕΡΟΣ».</a:t>
            </a:r>
            <a:endParaRPr lang="el-GR" sz="1800" dirty="0"/>
          </a:p>
          <a:p>
            <a:pPr algn="just">
              <a:buNone/>
            </a:pPr>
            <a:r>
              <a:rPr lang="el-GR" sz="1800" dirty="0"/>
              <a:t>       </a:t>
            </a:r>
            <a:r>
              <a:rPr lang="el-GR" sz="1800" dirty="0" smtClean="0"/>
              <a:t> -Κατάλογος με τίτλο «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ΣΥΝΟΔΕΣ ΔΙΑΦΑΝΕΙΕΣ ΠΑΡΟΥΣΙΑΣΕΩΝ ΠΕΡΙΣΤΑΤΙΚΩΝ ΝΕΟΠΛΑΣΜΑΤΙΚΩΝ ΝΟΣΩΝ ΣΤΟ ΜΙΚΡΟΣΚΟΠΙΟ ΑΠΌ ΦΟΙΤΗΤΕΣ/ΦΟΙΤΗΤΡΙΕΣ ΕΚΠΑ</a:t>
            </a:r>
            <a:r>
              <a:rPr lang="el-GR" sz="1800" dirty="0" smtClean="0"/>
              <a:t>» (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αντίστοιχο</a:t>
            </a:r>
            <a:r>
              <a:rPr lang="el-GR" sz="1800" dirty="0" smtClean="0"/>
              <a:t> του παραπάνω αρχείου βίντεο με τίτλο «ΜΕ ΒΑΣΗ ΤΗ ΜΟΡΦΟΛΟΓΙΑ ΤΗΣ  ΝΕΟΠΛΑΣΙΑΣ»). </a:t>
            </a:r>
          </a:p>
          <a:p>
            <a:pPr algn="just">
              <a:buNone/>
            </a:pPr>
            <a:r>
              <a:rPr lang="el-GR" sz="1800" dirty="0" smtClean="0"/>
              <a:t>      </a:t>
            </a:r>
            <a:r>
              <a:rPr lang="el-GR" sz="1200" dirty="0" smtClean="0"/>
              <a:t>Τα </a:t>
            </a:r>
            <a: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υπόλοιπα</a:t>
            </a:r>
            <a:r>
              <a:rPr lang="el-GR" sz="1200" dirty="0" smtClean="0"/>
              <a:t> αρχεία βίντεο της </a:t>
            </a:r>
            <a:r>
              <a:rPr lang="el-GR" sz="1200" b="1" dirty="0" smtClean="0"/>
              <a:t>5</a:t>
            </a:r>
            <a:r>
              <a:rPr lang="el-GR" sz="1200" b="1" baseline="30000" dirty="0" smtClean="0"/>
              <a:t>ης</a:t>
            </a:r>
            <a:r>
              <a:rPr lang="el-GR" sz="1200" dirty="0" smtClean="0"/>
              <a:t> λίστας του καναλιού μου καθώς και </a:t>
            </a:r>
            <a:r>
              <a:rPr lang="el-GR" sz="1200" smtClean="0"/>
              <a:t>το </a:t>
            </a:r>
            <a:r>
              <a:rPr lang="el-GR" sz="1200" smtClean="0"/>
              <a:t>αρχείο </a:t>
            </a:r>
            <a:r>
              <a:rPr lang="el-GR" sz="1200" dirty="0" smtClean="0"/>
              <a:t>μου </a:t>
            </a:r>
            <a:r>
              <a:rPr lang="en-US" sz="1200" dirty="0" smtClean="0"/>
              <a:t>word </a:t>
            </a:r>
            <a:r>
              <a:rPr lang="el-GR" sz="1200" dirty="0" smtClean="0"/>
              <a:t>με τίτλο «ΜΙΚΡΟΣΚΟΠΙΚΕΣ ΕΙΚΟΝΕΣ ΝΕΟΠΛΑΣΙΑΣ» στα «Έγγραφα» της ενότητας 4.0</a:t>
            </a:r>
            <a:r>
              <a:rPr lang="el-GR" sz="1200" b="1" dirty="0" smtClean="0"/>
              <a:t>5</a:t>
            </a:r>
            <a:r>
              <a:rPr lang="el-GR" sz="1200" dirty="0" smtClean="0"/>
              <a:t> του ηλεκτρονικού σας χαρτοφυλακίου βρίσκονται στη διάθεση όσων από εσάς επιθυμείτε να εξοικειωθείτε περισσότερο με το γνωστικό αντικείμενο της νεοπλασίας. </a:t>
            </a:r>
            <a:r>
              <a:rPr lang="el-GR" sz="1200" u="sng" dirty="0" smtClean="0"/>
              <a:t>Επίσης, αξίζει να  παρακολουθήσετε τα </a:t>
            </a:r>
            <a:r>
              <a:rPr lang="el-GR" sz="1200" b="1" u="sng" dirty="0" smtClean="0"/>
              <a:t>6</a:t>
            </a:r>
            <a:r>
              <a:rPr lang="el-GR" sz="1200" u="sng" dirty="0" smtClean="0"/>
              <a:t> </a:t>
            </a:r>
            <a:r>
              <a:rPr lang="el-GR" sz="1200" b="1" u="sng" dirty="0" smtClean="0"/>
              <a:t>αρχεία βίντεο με τίτλο  «Γενική </a:t>
            </a:r>
            <a:r>
              <a:rPr lang="el-GR" sz="1200" b="1" u="sng" dirty="0" err="1" smtClean="0"/>
              <a:t>παθολογοανατομική</a:t>
            </a:r>
            <a:r>
              <a:rPr lang="el-GR" sz="1200" b="1" u="sng" dirty="0" smtClean="0"/>
              <a:t> θεώρηση της νεοπλασίας»</a:t>
            </a:r>
            <a:r>
              <a:rPr lang="el-GR" sz="1200" u="sng" dirty="0" smtClean="0"/>
              <a:t> από τα «</a:t>
            </a:r>
            <a:r>
              <a:rPr lang="el-G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ΑΝΟΙΚΤΑ ΑΚΑΔΗΜΑΪΚΑ ΜΑΘΗΜΑΤΑ ΠΑΘΟΛΟΓΙΚΗΣ ΑΝΑΤΟΜΙΚΗΣ</a:t>
            </a:r>
            <a:r>
              <a:rPr lang="el-GR" sz="1200" u="sng" dirty="0" smtClean="0"/>
              <a:t>» στα «</a:t>
            </a:r>
            <a:r>
              <a:rPr lang="el-G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ΔΙΑΔΙΚΤΥΑΚΑ ΕΚΠΑΙΔΕΥΤΙΚΑ ΕΡΓΑΛΕΙΑ</a:t>
            </a:r>
            <a:r>
              <a:rPr lang="el-GR" sz="1200" u="sng" dirty="0" smtClean="0"/>
              <a:t>»  των «</a:t>
            </a:r>
            <a:r>
              <a:rPr lang="el-G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Συνδέσμων</a:t>
            </a:r>
            <a:r>
              <a:rPr lang="el-GR" sz="1200" u="sng" dirty="0" smtClean="0"/>
              <a:t>» του ηλεκτρονικού χαρτοφυλακίου του μαθήματος</a:t>
            </a:r>
            <a:r>
              <a:rPr lang="el-GR" sz="1200" dirty="0" smtClean="0"/>
              <a:t>.  </a:t>
            </a:r>
          </a:p>
          <a:p>
            <a:pPr>
              <a:buNone/>
            </a:pPr>
            <a:endParaRPr lang="el-GR" sz="105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05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1050" dirty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r>
              <a:rPr lang="el-GR" sz="1050" dirty="0" smtClean="0">
                <a:solidFill>
                  <a:srgbClr val="FF0000"/>
                </a:solidFill>
              </a:rPr>
              <a:t>     </a:t>
            </a:r>
            <a:endParaRPr lang="el-GR" sz="105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Autofit/>
          </a:bodyPr>
          <a:lstStyle/>
          <a:p>
            <a:r>
              <a:rPr lang="el-GR" sz="28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Περαιτέρω</a:t>
            </a:r>
            <a:r>
              <a:rPr lang="el-GR" sz="2800" spc="600" dirty="0"/>
              <a:t> μελέτη για τις </a:t>
            </a:r>
            <a:r>
              <a:rPr lang="el-GR" sz="2800" b="1" spc="600" dirty="0"/>
              <a:t>εξετάσεις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599AD1-9D3A-B606-E8A6-EBDF9162B3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484784"/>
            <a:ext cx="7239000" cy="361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14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2ED355-7714-C143-3027-70AB0CA6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6672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sz="3500" dirty="0"/>
              <a:t>Βασικές γνώσεις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4E4AC4-0E14-2C9F-A5CA-4E272DDC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3717032"/>
            <a:ext cx="316835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u="sng" dirty="0"/>
              <a:t>Κλινική εξέταση</a:t>
            </a:r>
            <a:r>
              <a:rPr lang="el-GR" sz="2600" dirty="0"/>
              <a:t>: Επισκόπηση, ψηλάφηση, επίκρουση, ακρόαση όλων των συστημάτων του </a:t>
            </a:r>
            <a:r>
              <a:rPr lang="el-GR" sz="2600" dirty="0" smtClean="0"/>
              <a:t>ασθενούς.</a:t>
            </a:r>
            <a:endParaRPr lang="el-GR" sz="2600" dirty="0"/>
          </a:p>
          <a:p>
            <a:endParaRPr lang="el-GR" sz="2600" dirty="0"/>
          </a:p>
        </p:txBody>
      </p:sp>
      <p:pic>
        <p:nvPicPr>
          <p:cNvPr id="1026" name="Picture 2" descr="The Importance of Knowing a Patient's Health History (And How to Simplify  the Process) - Today's RDH">
            <a:extLst>
              <a:ext uri="{FF2B5EF4-FFF2-40B4-BE49-F238E27FC236}">
                <a16:creationId xmlns="" xmlns:a16="http://schemas.microsoft.com/office/drawing/2014/main" id="{6A828281-A090-9103-316D-F008BA5F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60715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37041C-BD3C-261B-40EF-722C24CCCB3B}"/>
              </a:ext>
            </a:extLst>
          </p:cNvPr>
          <p:cNvSpPr txBox="1"/>
          <p:nvPr/>
        </p:nvSpPr>
        <p:spPr>
          <a:xfrm>
            <a:off x="539552" y="1213009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Ιστορικό</a:t>
            </a:r>
            <a:r>
              <a:rPr lang="el-GR" sz="2400" dirty="0"/>
              <a:t>: Πληροφορίες που μπορεί να αποκομίσει ο ιατρός από τον ασθενή και τους οικείους του σχετικά με το πρόβλημα του </a:t>
            </a:r>
            <a:r>
              <a:rPr lang="el-GR" sz="2400" dirty="0" smtClean="0"/>
              <a:t>ασθενούς.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030" name="Picture 6" descr="Physical examination - Knowledge @ AMBOSS">
            <a:extLst>
              <a:ext uri="{FF2B5EF4-FFF2-40B4-BE49-F238E27FC236}">
                <a16:creationId xmlns="" xmlns:a16="http://schemas.microsoft.com/office/drawing/2014/main" id="{FE9949DD-0AAC-84CC-68C3-CCDDDD49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6" y="3861048"/>
            <a:ext cx="4011760" cy="2674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916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71886-7BDB-0DBD-4B4A-56F6117A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8680" y="-27384"/>
            <a:ext cx="8229600" cy="648072"/>
          </a:xfrm>
        </p:spPr>
        <p:txBody>
          <a:bodyPr/>
          <a:lstStyle/>
          <a:p>
            <a:r>
              <a:rPr kumimoji="0" lang="el-GR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Βασικές γνώσεις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AF7E6D-3FEF-2BC0-3E03-4C2E9D01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564904"/>
            <a:ext cx="3384376" cy="3960440"/>
          </a:xfrm>
        </p:spPr>
        <p:txBody>
          <a:bodyPr>
            <a:normAutofit fontScale="85000" lnSpcReduction="20000"/>
          </a:bodyPr>
          <a:lstStyle/>
          <a:p>
            <a:endParaRPr lang="en-US" sz="2600" b="1" u="sng" dirty="0"/>
          </a:p>
          <a:p>
            <a:endParaRPr lang="en-US" sz="2600" b="1" u="sng" dirty="0"/>
          </a:p>
          <a:p>
            <a:pPr marL="0" indent="0">
              <a:buNone/>
            </a:pPr>
            <a:r>
              <a:rPr lang="el-GR" sz="3100" b="1" u="sng" dirty="0"/>
              <a:t>Απεικονίσεις</a:t>
            </a:r>
            <a:r>
              <a:rPr lang="el-GR" sz="3100" dirty="0"/>
              <a:t>: </a:t>
            </a:r>
          </a:p>
          <a:p>
            <a:pPr marL="0" indent="0">
              <a:buNone/>
            </a:pPr>
            <a:r>
              <a:rPr lang="el-GR" sz="3100" dirty="0"/>
              <a:t>ακτινογραφίες, </a:t>
            </a:r>
          </a:p>
          <a:p>
            <a:pPr marL="0" indent="0">
              <a:buNone/>
            </a:pPr>
            <a:r>
              <a:rPr lang="el-GR" sz="3100" dirty="0"/>
              <a:t>υπέρηχοι, </a:t>
            </a:r>
          </a:p>
          <a:p>
            <a:pPr marL="0" indent="0">
              <a:buNone/>
            </a:pPr>
            <a:r>
              <a:rPr lang="el-GR" sz="3100" dirty="0"/>
              <a:t>αξονικές/μαγνητικές τομογραφίες, </a:t>
            </a:r>
          </a:p>
          <a:p>
            <a:pPr marL="0" indent="0">
              <a:buNone/>
            </a:pPr>
            <a:r>
              <a:rPr lang="el-GR" sz="3100" dirty="0"/>
              <a:t>εξετάσεις </a:t>
            </a:r>
          </a:p>
          <a:p>
            <a:pPr marL="0" indent="0">
              <a:buNone/>
            </a:pPr>
            <a:r>
              <a:rPr lang="el-GR" sz="3100" dirty="0"/>
              <a:t>πυρηνικής ιατρικής, </a:t>
            </a:r>
            <a:r>
              <a:rPr lang="el-GR" sz="3100" dirty="0" smtClean="0"/>
              <a:t>αγγειογραφίες.</a:t>
            </a:r>
            <a:endParaRPr lang="el-GR" sz="3100" dirty="0"/>
          </a:p>
          <a:p>
            <a:endParaRPr lang="el-GR" sz="3100" dirty="0"/>
          </a:p>
        </p:txBody>
      </p:sp>
      <p:pic>
        <p:nvPicPr>
          <p:cNvPr id="2050" name="Picture 2" descr="Medical: Sterile Urine Sample And Blood Test Stock Photo, Picture And  Royalty Free Image. Image 31383237.">
            <a:extLst>
              <a:ext uri="{FF2B5EF4-FFF2-40B4-BE49-F238E27FC236}">
                <a16:creationId xmlns="" xmlns:a16="http://schemas.microsoft.com/office/drawing/2014/main" id="{82D14AF5-3948-2F31-2293-AF978395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2829000" cy="188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5ACFF9-1A03-DAC7-A2A7-877CAE07182E}"/>
              </a:ext>
            </a:extLst>
          </p:cNvPr>
          <p:cNvSpPr txBox="1"/>
          <p:nvPr/>
        </p:nvSpPr>
        <p:spPr>
          <a:xfrm>
            <a:off x="0" y="836712"/>
            <a:ext cx="57241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Εργαστηριακά</a:t>
            </a:r>
            <a:r>
              <a:rPr lang="el-GR" sz="2400" dirty="0"/>
              <a:t>: αιματολογικός, </a:t>
            </a:r>
            <a:endParaRPr lang="el-GR" sz="2400" dirty="0" smtClean="0"/>
          </a:p>
          <a:p>
            <a:r>
              <a:rPr lang="el-GR" sz="2400" dirty="0" smtClean="0"/>
              <a:t>βιοχημικός</a:t>
            </a:r>
            <a:r>
              <a:rPr lang="el-GR" sz="2400" dirty="0"/>
              <a:t>, ανοσολογικός και μικροβιολογικός </a:t>
            </a:r>
            <a:r>
              <a:rPr lang="el-GR" sz="2400" dirty="0" smtClean="0"/>
              <a:t>έλεγχος.</a:t>
            </a:r>
            <a:endParaRPr lang="el-GR" sz="2400" dirty="0"/>
          </a:p>
          <a:p>
            <a:endParaRPr lang="el-GR" sz="2600" dirty="0"/>
          </a:p>
          <a:p>
            <a:endParaRPr lang="en-US" sz="2600" b="1" u="sng" dirty="0"/>
          </a:p>
          <a:p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0EEC6D-9561-3814-2205-20848AC1B9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48880"/>
            <a:ext cx="4536504" cy="4333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25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84BCAC-5372-BF32-1AB2-B6BF015AB1BC}"/>
              </a:ext>
            </a:extLst>
          </p:cNvPr>
          <p:cNvSpPr txBox="1"/>
          <p:nvPr/>
        </p:nvSpPr>
        <p:spPr>
          <a:xfrm>
            <a:off x="0" y="764704"/>
            <a:ext cx="8820472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Ιστορικό: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Γυναίκα 32 ετών προσέρχεται για τακτικό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μαστογραφικό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έλεγχο.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Κλινική εξέταση: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Ψηλαφητή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αλλοίωση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στο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άνω έξω τριτημόριο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του δεξιού μαστού, με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συνοδό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διογκωμένο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μασχαλιαίο</a:t>
            </a: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λεμφαδένα.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Απεικονιστικός</a:t>
            </a:r>
            <a:r>
              <a:rPr kumimoji="0" lang="el-GR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έλεγχος: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Ύποπτες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μικροασβεστώσεις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στη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μαστογραφία.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6682E4A-7A52-044F-44FF-6A21BCF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l-GR" dirty="0"/>
              <a:t>Περιστατικό </a:t>
            </a:r>
            <a:r>
              <a:rPr lang="en-US" dirty="0"/>
              <a:t>1</a:t>
            </a:r>
            <a:endParaRPr lang="el-GR" dirty="0"/>
          </a:p>
        </p:txBody>
      </p:sp>
      <p:pic>
        <p:nvPicPr>
          <p:cNvPr id="1026" name="Picture 2" descr="C:\Users\User\Desktop\ductalcarcinomainsituinvasiveductalcarcinomam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2520280" cy="3820123"/>
          </a:xfrm>
          <a:prstGeom prst="rect">
            <a:avLst/>
          </a:prstGeom>
          <a:noFill/>
        </p:spPr>
      </p:pic>
      <p:pic>
        <p:nvPicPr>
          <p:cNvPr id="1027" name="Picture 3" descr="C:\Users\User\Desktop\ductalcarcinomainsitum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462" y="2204864"/>
            <a:ext cx="275800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44AA9E-D5FA-9325-77E4-8567AF05BB4D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ΠΑΘΟΛΟΓΟΑΝΑΤΟΜΙΚΗ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ΕΚΤΙΜΗΣΗ 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ΕΓΧΕΙΡΗΤΙΚΟΥ ΠΑΡΑΣΚΕΥΑΣΜΑΤΟΣ </a:t>
            </a: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ΟΓΚΕΚΤΟΜΗΣ</a:t>
            </a:r>
            <a:endParaRPr kumimoji="0" lang="el-G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C:\Users\User\Desktop\invasiveductalcarcinomagross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31792" y="1792032"/>
            <a:ext cx="5544616" cy="3777992"/>
          </a:xfrm>
          <a:prstGeom prst="rect">
            <a:avLst/>
          </a:prstGeom>
          <a:noFill/>
        </p:spPr>
      </p:pic>
      <p:pic>
        <p:nvPicPr>
          <p:cNvPr id="2051" name="Picture 3" descr="C:\Users\User\Desktop\breastmalignantductalNOSJorns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48680"/>
            <a:ext cx="4691679" cy="2520280"/>
          </a:xfrm>
          <a:prstGeom prst="rect">
            <a:avLst/>
          </a:prstGeom>
          <a:noFill/>
        </p:spPr>
      </p:pic>
      <p:pic>
        <p:nvPicPr>
          <p:cNvPr id="2052" name="Picture 4" descr="C:\Users\User\Desktop\breastmalignantductalNOSJorns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12976"/>
            <a:ext cx="4697588" cy="2448272"/>
          </a:xfrm>
          <a:prstGeom prst="rect">
            <a:avLst/>
          </a:prstGeom>
          <a:noFill/>
        </p:spPr>
      </p:pic>
      <p:pic>
        <p:nvPicPr>
          <p:cNvPr id="1026" name="Picture 2" descr="C:\Users\User\Desktop\jctp-22-12-g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4860032" y="5733256"/>
            <a:ext cx="3024336" cy="997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30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="" xmlns:a16="http://schemas.microsoft.com/office/drawing/2014/main" id="{69EBAABA-216E-B5C9-4488-E9AD7C205B18}"/>
              </a:ext>
            </a:extLst>
          </p:cNvPr>
          <p:cNvSpPr txBox="1"/>
          <p:nvPr/>
        </p:nvSpPr>
        <p:spPr>
          <a:xfrm>
            <a:off x="0" y="566124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Ανοσοϊστοχημεία</a:t>
            </a:r>
            <a:r>
              <a:rPr kumimoji="0" lang="el-GR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υποδοχείς οιστρογόνων (Ε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l-GR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 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υποδοχείς προγεστερόνης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(PR)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έκφραση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HER2/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3074" name="Picture 2" descr="C:\Users\User\Desktop\Clinical-classi-fi-cation-of-invasive-breast-cancer-based-on-expression-of-ER-PR-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5085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5C1F01-74BE-9924-8BBF-9BD82C8B27AF}"/>
              </a:ext>
            </a:extLst>
          </p:cNvPr>
          <p:cNvSpPr txBox="1"/>
          <p:nvPr/>
        </p:nvSpPr>
        <p:spPr>
          <a:xfrm>
            <a:off x="1043608" y="1628800"/>
            <a:ext cx="76328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Ποια είναι η νόσος της ασθενούς;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Ποιες 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στοχεύουσες </a:t>
            </a: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θεραπείες μπορεί να πάρει η ασθενής μετά το χειρουργείο και την κλασική χημειοθεραπεία;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Εάν είχε συγγενή με καρκίνο ωοθηκών, ποια μετάλλαξη θα υποψιαζόσασταν;</a:t>
            </a:r>
          </a:p>
        </p:txBody>
      </p:sp>
    </p:spTree>
    <p:extLst>
      <p:ext uri="{BB962C8B-B14F-4D97-AF65-F5344CB8AC3E}">
        <p14:creationId xmlns="" xmlns:p14="http://schemas.microsoft.com/office/powerpoint/2010/main" val="3011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4C7C2D-3CB9-F3D4-79D6-F7A8CC9D6C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050" y="795337"/>
            <a:ext cx="6057900" cy="5267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5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1396</Words>
  <Application>Microsoft Office PowerPoint</Application>
  <PresentationFormat>Προβολή στην οθόνη (4:3)</PresentationFormat>
  <Paragraphs>191</Paragraphs>
  <Slides>23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Θέμα του Office</vt:lpstr>
      <vt:lpstr>1_Θέμα του Office</vt:lpstr>
      <vt:lpstr>Κλινικο-παθολογοανατομική συζήτηση  περιστατικών νεοπλασίας</vt:lpstr>
      <vt:lpstr>Δομή και σκοπός</vt:lpstr>
      <vt:lpstr>Βασικές γνώσεις</vt:lpstr>
      <vt:lpstr>Βασικές γνώσεις</vt:lpstr>
      <vt:lpstr>Περιστατικό 1</vt:lpstr>
      <vt:lpstr>Διαφάνεια 6</vt:lpstr>
      <vt:lpstr>Διαφάνεια 7</vt:lpstr>
      <vt:lpstr>Διαφάνεια 8</vt:lpstr>
      <vt:lpstr>Διαφάνεια 9</vt:lpstr>
      <vt:lpstr>Περιστατικό 2</vt:lpstr>
      <vt:lpstr>Διαφάνεια 11</vt:lpstr>
      <vt:lpstr>Διαφάνεια 12</vt:lpstr>
      <vt:lpstr>Διαφάνεια 13</vt:lpstr>
      <vt:lpstr>Περιστατικό 3</vt:lpstr>
      <vt:lpstr>Διαφάνεια 15</vt:lpstr>
      <vt:lpstr>Διαφάνεια 16</vt:lpstr>
      <vt:lpstr>Διαφάνεια 17</vt:lpstr>
      <vt:lpstr>Περιστατικό 4</vt:lpstr>
      <vt:lpstr>Διαφάνεια 19</vt:lpstr>
      <vt:lpstr>Διαφάνεια 20</vt:lpstr>
      <vt:lpstr>Διαφάνεια 21</vt:lpstr>
      <vt:lpstr>Περαιτέρω μελέτη για τις εξετάσεις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108</cp:revision>
  <dcterms:created xsi:type="dcterms:W3CDTF">2021-08-02T10:33:48Z</dcterms:created>
  <dcterms:modified xsi:type="dcterms:W3CDTF">2023-03-13T16:41:59Z</dcterms:modified>
</cp:coreProperties>
</file>