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  <p:sldId id="262" r:id="rId5"/>
    <p:sldId id="260" r:id="rId6"/>
    <p:sldId id="261" r:id="rId7"/>
    <p:sldId id="263" r:id="rId8"/>
    <p:sldId id="267" r:id="rId9"/>
    <p:sldId id="269" r:id="rId10"/>
    <p:sldId id="268" r:id="rId11"/>
    <p:sldId id="275" r:id="rId12"/>
    <p:sldId id="276" r:id="rId13"/>
    <p:sldId id="270" r:id="rId14"/>
    <p:sldId id="271" r:id="rId15"/>
    <p:sldId id="272" r:id="rId16"/>
    <p:sldId id="273" r:id="rId17"/>
    <p:sldId id="274" r:id="rId18"/>
    <p:sldId id="277" r:id="rId19"/>
    <p:sldId id="278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28/5/2018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28/5/2018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28/5/2018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28/5/2018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Μουσειοπαιδαγωγική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Μουσειοπαιδαγωγική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Δημιουργεί γέφυρες μεταξύ του μουσείου και του κοινού</a:t>
            </a:r>
          </a:p>
          <a:p>
            <a:r>
              <a:rPr lang="el-GR" dirty="0" smtClean="0"/>
              <a:t>Μεσολαβεί μεταξύ της μουσειακής πραγματικότητας και της πραγματικότητας των επισκεπτών ανοίγοντας ποικίλους διαλόγους και δίνοντας ερεθίσματα για ποικίλες αλληλεπιδράσεις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Ερώτημα 3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πρέπει να λαμβάνουμε υπόψη μας κατά τον σχεδιασμό ενός </a:t>
            </a:r>
            <a:r>
              <a:rPr lang="el-GR" dirty="0" err="1" smtClean="0"/>
              <a:t>μουσειοπαιδαγωγικού</a:t>
            </a:r>
            <a:r>
              <a:rPr lang="el-GR" dirty="0" smtClean="0"/>
              <a:t> προγράμματος;</a:t>
            </a:r>
          </a:p>
          <a:p>
            <a:r>
              <a:rPr lang="el-GR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Παράμετροι σχεδιασμού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σχεδιασμός κάθε διαφορετικής </a:t>
            </a:r>
            <a:r>
              <a:rPr lang="el-GR" dirty="0" err="1" smtClean="0"/>
              <a:t>μουσειοπαιδαγωγικής</a:t>
            </a:r>
            <a:r>
              <a:rPr lang="el-GR" dirty="0" smtClean="0"/>
              <a:t> εφαρμογής λαμβάνει υπόψη διαφορετικά κριτήρια (χαρακτηριστικά κάθε μέσου, ιδιαιτερότητες, διαδικασίες που μπορούν να αναπτυχθούν…)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Εκπαιδευτικός ρόλος σύγχρονου μουσείου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Εκπαιδευτικές μορφές άμεσης επικοινωνίας: εκπαιδευτικά προγράμματα</a:t>
            </a:r>
          </a:p>
          <a:p>
            <a:r>
              <a:rPr lang="el-GR" dirty="0" smtClean="0"/>
              <a:t>Έμμεσες εκπαιδευτικές μορφές: εκπαιδευτικό υλικό, </a:t>
            </a:r>
            <a:r>
              <a:rPr lang="el-GR" dirty="0" err="1" smtClean="0"/>
              <a:t>μουσειοσκευές</a:t>
            </a:r>
            <a:r>
              <a:rPr lang="el-GR" dirty="0" smtClean="0"/>
              <a:t>, εκπαιδευτικές εκθέσεις, εφαρμογή </a:t>
            </a:r>
            <a:r>
              <a:rPr lang="el-GR" dirty="0" smtClean="0"/>
              <a:t>πολυμέσων</a:t>
            </a:r>
            <a:endParaRPr lang="el-GR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Κεντρικοί στόχοι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πρωτεύων ρόλος του επισκέπτη σύμφωνα με τις θεωρίες μάθησης και το πολιτισμικό πλαίσιο επικοινωνίας</a:t>
            </a:r>
          </a:p>
          <a:p>
            <a:r>
              <a:rPr lang="el-GR" dirty="0" smtClean="0"/>
              <a:t>Η εκπαιδευτική αξιοποίηση αυθεντικών αντικειμένων και των εκθέσεων ως χώρων εμπειριών</a:t>
            </a:r>
          </a:p>
          <a:p>
            <a:r>
              <a:rPr lang="el-GR" dirty="0" smtClean="0"/>
              <a:t>Η σύνδεση της μάθησης/εμπειρίας με την ψυχαγωγία  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Μουσειοπαιδαγωγικός</a:t>
            </a:r>
            <a:r>
              <a:rPr lang="el-GR" dirty="0" smtClean="0"/>
              <a:t> σχεδιασμός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Προώθηση ενεργητικής στάσης των επισκεπτών, </a:t>
            </a:r>
          </a:p>
          <a:p>
            <a:r>
              <a:rPr lang="el-GR" dirty="0" smtClean="0"/>
              <a:t>Παροχή δυνατοτήτων βιωματικής προσέγγισης των μουσειακών αντικειμένων</a:t>
            </a:r>
          </a:p>
          <a:p>
            <a:r>
              <a:rPr lang="el-GR" dirty="0" smtClean="0"/>
              <a:t>Διευκόλυνση επικοινωνίας με εμψυχωτές και άλλα μέλη της ομάδας</a:t>
            </a:r>
          </a:p>
          <a:p>
            <a:r>
              <a:rPr lang="el-GR" dirty="0" smtClean="0"/>
              <a:t>Παροχή δυνατότητας διαφορετικών προσεγγίσεων (συζήτηση, εξερεύνηση, προσωπική δημιουργία…) → διαμόρφωση νοημάτων μέσα από την έκφραση προσωπικών απόψεων, ερμηνειών και κρίσεων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Αρχές </a:t>
            </a:r>
            <a:r>
              <a:rPr lang="el-GR" dirty="0" err="1" smtClean="0"/>
              <a:t>μουσειοπαιδαγωγικού</a:t>
            </a:r>
            <a:r>
              <a:rPr lang="el-GR" dirty="0" smtClean="0"/>
              <a:t> σχεδιασμού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Αποδόμηση της αντίληψης του μουσείου ως «αυθεντίας», όπου οι επισκέπτες ανακαλύπτουν την μόνη αλήθεια → </a:t>
            </a:r>
          </a:p>
          <a:p>
            <a:r>
              <a:rPr lang="el-GR" dirty="0" smtClean="0"/>
              <a:t>Διαφορετικές αφηγήσεις μέσα σε ένα χώρο αλληλεπίδρασης &amp; ένα πεδίο συζήτησης &amp; επικοινωνίας 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Αρχές </a:t>
            </a:r>
            <a:r>
              <a:rPr lang="el-GR" dirty="0" err="1" smtClean="0"/>
              <a:t>μουσειοπαιδαγωγικού</a:t>
            </a:r>
            <a:r>
              <a:rPr lang="el-GR" dirty="0" smtClean="0"/>
              <a:t> σχεδιασμού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Το μουσείο ως χώρος μη τυπικής εκπαίδευσης</a:t>
            </a:r>
            <a:r>
              <a:rPr lang="el-GR" dirty="0" smtClean="0"/>
              <a:t> επιτρέπει διαδικασίες που:</a:t>
            </a:r>
          </a:p>
          <a:p>
            <a:r>
              <a:rPr lang="el-GR" dirty="0" smtClean="0"/>
              <a:t>βασίζονται αλλά και στοχεύουν στη δημιουργικότητα, </a:t>
            </a:r>
          </a:p>
          <a:p>
            <a:r>
              <a:rPr lang="el-GR" dirty="0" smtClean="0"/>
              <a:t>συνδέουν τη μάθηση με την ψυχαγωγία,</a:t>
            </a:r>
          </a:p>
          <a:p>
            <a:r>
              <a:rPr lang="el-GR" dirty="0" smtClean="0"/>
              <a:t>επιτρέπουν ποικίλους ρυθμούς μάθησης αλλά και επικοινωνίας-αλληλεπίδρασης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Αποτίμηση </a:t>
            </a:r>
            <a:r>
              <a:rPr lang="el-GR" dirty="0" err="1" smtClean="0"/>
              <a:t>μουσειοπαιδαγωγικών</a:t>
            </a:r>
            <a:r>
              <a:rPr lang="el-GR" dirty="0" smtClean="0"/>
              <a:t> </a:t>
            </a:r>
            <a:r>
              <a:rPr lang="el-GR" dirty="0" err="1" smtClean="0"/>
              <a:t>προγραμάτων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Αξιολόγηση </a:t>
            </a:r>
            <a:r>
              <a:rPr lang="el-GR" dirty="0" smtClean="0"/>
              <a:t>μαθήματος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Ερώτηση 1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Τι είναι μουσείο;</a:t>
            </a:r>
          </a:p>
          <a:p>
            <a:r>
              <a:rPr lang="el-GR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Μουσείο Ναός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Μουσείο ως </a:t>
            </a:r>
            <a:r>
              <a:rPr lang="el-GR" u="sng" dirty="0" smtClean="0"/>
              <a:t>θεματοφύλακας του παρελθόντος &amp; της επιστημονικής αλήθειας</a:t>
            </a:r>
            <a:r>
              <a:rPr lang="el-GR" dirty="0" smtClean="0"/>
              <a:t> είναι ένας χώρος όπου επιτελείται μια </a:t>
            </a:r>
            <a:r>
              <a:rPr lang="el-GR" b="1" dirty="0" smtClean="0"/>
              <a:t>τελετουργία</a:t>
            </a:r>
            <a:r>
              <a:rPr lang="el-GR" dirty="0" smtClean="0"/>
              <a:t>: οι επισκέπτες θαυμάζουν τα επιτεύγματα του παρελθόντος μέσα από τα  κατάλοιπα (πολιτιστικά υλικά) και έτσι επικοινωνούν με έναν πολιτισμό-πρότυπο.</a:t>
            </a:r>
          </a:p>
          <a:p>
            <a:r>
              <a:rPr lang="el-GR" b="1" dirty="0" smtClean="0"/>
              <a:t>Στόχος </a:t>
            </a:r>
            <a:r>
              <a:rPr lang="el-GR" dirty="0" smtClean="0"/>
              <a:t>του μουσείου η ανάδειξη ενός σημαντικού παρελθόντος – επιβολή μιας συγκεκριμένης εικόνας για το παρελθόν – Προπαγάνδα (μουσείο Λούβρου μετά την Γαλλική επανάσταση &amp; επί Ναπολέοντα - μουσεία Γερμανίας κατά την άνοδο του φασισμού): Τα έργα και οι επιδόσεις των προγόνων αντιμετωπίζονται με δέος</a:t>
            </a:r>
          </a:p>
          <a:p>
            <a:r>
              <a:rPr lang="el-GR" b="1" dirty="0" smtClean="0"/>
              <a:t>Στάση επισκεπτών</a:t>
            </a:r>
            <a:r>
              <a:rPr lang="el-GR" dirty="0" smtClean="0"/>
              <a:t>: παθητική   </a:t>
            </a:r>
            <a:endParaRPr lang="el-G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Μουσείο Ναός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Μουσείο για ειδικό κοινό αρχικά και για συγκεκριμένες τάξεις </a:t>
            </a:r>
          </a:p>
          <a:p>
            <a:endParaRPr lang="el-GR" dirty="0" smtClean="0"/>
          </a:p>
          <a:p>
            <a:r>
              <a:rPr lang="el-GR" dirty="0" smtClean="0"/>
              <a:t>Από το μουσείο για ειδικό κοινό στο μουσείο για όλους (</a:t>
            </a:r>
            <a:r>
              <a:rPr lang="el-GR" b="1" dirty="0" smtClean="0"/>
              <a:t>σταθμός ο Διαφωτισμός – γιατί;</a:t>
            </a:r>
            <a:r>
              <a:rPr lang="el-GR" dirty="0" smtClean="0"/>
              <a:t>)</a:t>
            </a:r>
          </a:p>
          <a:p>
            <a:endParaRPr lang="el-GR" dirty="0" smtClean="0"/>
          </a:p>
          <a:p>
            <a:r>
              <a:rPr lang="el-GR" dirty="0" smtClean="0"/>
              <a:t>Εκπολιτιστικός ρόλος </a:t>
            </a:r>
          </a:p>
          <a:p>
            <a:r>
              <a:rPr lang="el-GR" dirty="0" smtClean="0"/>
              <a:t>Διαμόρφωση αισθητικού κριτηρίου</a:t>
            </a:r>
          </a:p>
          <a:p>
            <a:r>
              <a:rPr lang="el-GR" dirty="0" smtClean="0"/>
              <a:t>Διαμόρφωση εθνικών συνειδήσεων (κυρίως μετά την ίδρυση εθνών – κρατών)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Μουσείο χώρος μάθησης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Μουσείο ένας χώρος όπου επιτελείται μια </a:t>
            </a:r>
            <a:r>
              <a:rPr lang="el-GR" b="1" dirty="0" smtClean="0"/>
              <a:t>εκπαιδευτική διαδικασία</a:t>
            </a:r>
            <a:r>
              <a:rPr lang="el-GR" dirty="0" smtClean="0"/>
              <a:t>: οι επισκέπτες παρακολουθώντας την συστηματικά οργανωμένη έκθεση των πολιτιστικών υλικών γνωρίζουν το παρελθόν.</a:t>
            </a:r>
          </a:p>
          <a:p>
            <a:r>
              <a:rPr lang="el-GR" b="1" dirty="0" smtClean="0"/>
              <a:t>Στόχος</a:t>
            </a:r>
            <a:r>
              <a:rPr lang="el-GR" dirty="0" smtClean="0"/>
              <a:t> του μουσείου η συμβολή στην ιστορική εκπαίδευση αλλά και ευρύτερα στην ευαισθητοποίηση απέναντι στο (παρελθοντικό συνήθως) πολιτισμικό περιβάλλον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b="1" dirty="0" smtClean="0"/>
              <a:t>Μουσείο χώρος μάθησης: Σύνδεση εκπαίδευσης και μουσείου/αρχαιολογικού χώρου…</a:t>
            </a:r>
            <a:br>
              <a:rPr lang="el-GR" sz="2800" b="1" dirty="0" smtClean="0"/>
            </a:b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 smtClean="0"/>
              <a:t>Συμβολή της εξέλιξης παιδαγωγικής θεωρίας </a:t>
            </a:r>
            <a:r>
              <a:rPr lang="el-GR" dirty="0" smtClean="0"/>
              <a:t>(κίνημα Νέας Αγωγής  - σημασία της εμπειρίας: έμφαση στην ενεργητική στάση του επισκέπτη και στο συσχετισμό των εκθεσιακών περιεχομένων με τις εμπειρίες του)</a:t>
            </a:r>
          </a:p>
          <a:p>
            <a:r>
              <a:rPr lang="el-GR" b="1" dirty="0" smtClean="0"/>
              <a:t>Η διαφορετική αντίληψη για την παιδική ηλικία</a:t>
            </a:r>
            <a:r>
              <a:rPr lang="el-GR" dirty="0" smtClean="0"/>
              <a:t>, που οφείλεται στις </a:t>
            </a:r>
            <a:r>
              <a:rPr lang="el-GR" dirty="0" err="1" smtClean="0"/>
              <a:t>κοινωνικο</a:t>
            </a:r>
            <a:r>
              <a:rPr lang="el-GR" dirty="0" smtClean="0"/>
              <a:t>-οικονομικές συνθήκες (χάνεται η οικονομική αξία της εργατικής δύναμης των παιδιών της εργατικής τάξης) και σε οπτικές που διαμορφώθηκαν στο πλαίσιο επιστημών της κοινωνιολογία &amp; της ψυχολογίας (το παιδί ως αναπτυσσόμενη προσωπικότητα σε συγκεκριμένο πολιτισμικό και κοινωνικό πλαίσιο)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>Μουσείο χώρος μάθησης: Σύνδεση εκπαίδευσης και μουσείου/αρχαιολογικού χώρου…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7500" lnSpcReduction="20000"/>
          </a:bodyPr>
          <a:lstStyle/>
          <a:p>
            <a:r>
              <a:rPr lang="el-GR" b="1" dirty="0" smtClean="0"/>
              <a:t>Συμβολή των θεωριών μάθησης</a:t>
            </a:r>
            <a:r>
              <a:rPr lang="el-GR" dirty="0" smtClean="0"/>
              <a:t>: </a:t>
            </a:r>
            <a:r>
              <a:rPr lang="el-GR" u="sng" dirty="0" smtClean="0"/>
              <a:t>συμπεριφορισμός</a:t>
            </a:r>
            <a:r>
              <a:rPr lang="el-GR" dirty="0" smtClean="0"/>
              <a:t>: Συστηματική οργάνωση και παρουσίαση της αντικειμενικής αλήθειας σε ενότητες εκθεσιακών περιεχομένων με τη μορφή διδακτικών ενοτήτων → χρονολογική παρουσίαση εκθεμάτων, ομαδοποίηση έργων τέχνης κατά σχολές, ξεναγήσεις… </a:t>
            </a:r>
          </a:p>
          <a:p>
            <a:pPr>
              <a:buNone/>
            </a:pPr>
            <a:r>
              <a:rPr lang="el-GR" dirty="0" smtClean="0"/>
              <a:t>     </a:t>
            </a:r>
            <a:r>
              <a:rPr lang="el-GR" u="sng" dirty="0" err="1" smtClean="0"/>
              <a:t>εποικοδομισμός</a:t>
            </a:r>
            <a:r>
              <a:rPr lang="el-GR" u="sng" dirty="0" smtClean="0"/>
              <a:t>:</a:t>
            </a:r>
            <a:r>
              <a:rPr lang="el-GR" dirty="0" smtClean="0"/>
              <a:t> Η πραγματικότητα δεν θεωρείται μία και μοναδική αλήθεια που υπάρχει ανεξάρτητα από το άτομο αλλά είναι ιστορικά, κοινωνικά και προσωπικά προσδιορισμένη → για τα μουσεία σημαντικό ρόλο παίζουν οι επισκέπτες και οι δικές τους </a:t>
            </a:r>
            <a:r>
              <a:rPr lang="el-GR" dirty="0" err="1" smtClean="0"/>
              <a:t>νοηματοδοτήσεις</a:t>
            </a:r>
            <a:r>
              <a:rPr lang="el-GR" dirty="0" smtClean="0"/>
              <a:t>, καθώς τα αντικείμενα αποκτούν συμβολική λειτουργία ως κοινωνική μνήμη και έχουν την ανάγκη ερμηνείας σχετικά με τη σημασία τους στην εποχή τους αλλά και σήμερα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Μουσείο χώρος εμπειριών &amp; ψυχαγωγίας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Μουσείο είναι ένας χώρος όπου αποκτάμε εμπειρίες, εκφράζουμε προσωπικές ερμηνείες και συζητάμε διαφορετικές αφηγήσεις για τον κόσμο και την εξέλιξή του</a:t>
            </a:r>
          </a:p>
          <a:p>
            <a:r>
              <a:rPr lang="el-GR" dirty="0" smtClean="0"/>
              <a:t>Πολιτισμικό μοντέλο επικοινωνίας με κεντρικό τον ρόλο του επισκέπτη στην διαδικασία  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Ερώτημα 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είναι η </a:t>
            </a:r>
            <a:r>
              <a:rPr lang="el-GR" dirty="0" err="1" smtClean="0"/>
              <a:t>μουσειοπαιδαγωγική</a:t>
            </a:r>
            <a:r>
              <a:rPr lang="el-GR" dirty="0" smtClean="0"/>
              <a:t>;</a:t>
            </a:r>
          </a:p>
          <a:p>
            <a:r>
              <a:rPr lang="el-GR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684</Words>
  <PresentationFormat>Προβολή στην οθόνη (4:3)</PresentationFormat>
  <Paragraphs>61</Paragraphs>
  <Slides>19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Θέμα του Office</vt:lpstr>
      <vt:lpstr>Μουσειοπαιδαγωγική </vt:lpstr>
      <vt:lpstr>Ερώτηση 1 </vt:lpstr>
      <vt:lpstr>Μουσείο Ναός</vt:lpstr>
      <vt:lpstr>Μουσείο Ναός</vt:lpstr>
      <vt:lpstr>Μουσείο χώρος μάθησης</vt:lpstr>
      <vt:lpstr> Μουσείο χώρος μάθησης: Σύνδεση εκπαίδευσης και μουσείου/αρχαιολογικού χώρου… </vt:lpstr>
      <vt:lpstr>Μουσείο χώρος μάθησης: Σύνδεση εκπαίδευσης και μουσείου/αρχαιολογικού χώρου…</vt:lpstr>
      <vt:lpstr>Μουσείο χώρος εμπειριών &amp; ψυχαγωγίας</vt:lpstr>
      <vt:lpstr>Ερώτημα 2</vt:lpstr>
      <vt:lpstr>Μουσειοπαιδαγωγική</vt:lpstr>
      <vt:lpstr>Ερώτημα 3</vt:lpstr>
      <vt:lpstr>Παράμετροι σχεδιασμού</vt:lpstr>
      <vt:lpstr>Εκπαιδευτικός ρόλος σύγχρονου μουσείου</vt:lpstr>
      <vt:lpstr>Κεντρικοί στόχοι</vt:lpstr>
      <vt:lpstr>Μουσειοπαιδαγωγικός σχεδιασμός</vt:lpstr>
      <vt:lpstr>Αρχές μουσειοπαιδαγωγικού σχεδιασμού</vt:lpstr>
      <vt:lpstr>Αρχές μουσειοπαιδαγωγικού σχεδιασμού</vt:lpstr>
      <vt:lpstr>Αποτίμηση μουσειοπαιδαγωγικών προγραμάτων</vt:lpstr>
      <vt:lpstr>Αξιολόγηση μαθήματος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Μουσειοπαιδαγωγική Εισαγωγή</dc:title>
  <dc:creator>Βασίλης Τσάφος</dc:creator>
  <cp:lastModifiedBy>Βασίλης Τσάφος</cp:lastModifiedBy>
  <cp:revision>3</cp:revision>
  <dcterms:created xsi:type="dcterms:W3CDTF">2018-02-25T07:05:06Z</dcterms:created>
  <dcterms:modified xsi:type="dcterms:W3CDTF">2018-05-28T09:04:35Z</dcterms:modified>
</cp:coreProperties>
</file>