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2" r:id="rId11"/>
    <p:sldId id="265" r:id="rId12"/>
    <p:sldId id="309" r:id="rId13"/>
    <p:sldId id="303" r:id="rId14"/>
    <p:sldId id="276" r:id="rId15"/>
    <p:sldId id="304" r:id="rId16"/>
    <p:sldId id="278" r:id="rId17"/>
    <p:sldId id="277" r:id="rId18"/>
    <p:sldId id="305" r:id="rId19"/>
    <p:sldId id="280" r:id="rId20"/>
    <p:sldId id="266" r:id="rId21"/>
    <p:sldId id="306" r:id="rId22"/>
    <p:sldId id="279" r:id="rId23"/>
    <p:sldId id="267" r:id="rId24"/>
    <p:sldId id="268" r:id="rId25"/>
    <p:sldId id="307" r:id="rId26"/>
    <p:sldId id="269" r:id="rId27"/>
    <p:sldId id="308" r:id="rId28"/>
    <p:sldId id="281" r:id="rId29"/>
    <p:sldId id="270" r:id="rId30"/>
    <p:sldId id="271" r:id="rId31"/>
    <p:sldId id="272" r:id="rId32"/>
    <p:sldId id="282" r:id="rId33"/>
    <p:sldId id="310" r:id="rId34"/>
    <p:sldId id="311" r:id="rId35"/>
    <p:sldId id="273" r:id="rId36"/>
    <p:sldId id="283" r:id="rId37"/>
    <p:sldId id="285" r:id="rId38"/>
    <p:sldId id="284" r:id="rId39"/>
    <p:sldId id="274" r:id="rId40"/>
    <p:sldId id="275" r:id="rId41"/>
    <p:sldId id="286" r:id="rId42"/>
    <p:sldId id="287" r:id="rId43"/>
    <p:sldId id="288" r:id="rId44"/>
    <p:sldId id="289" r:id="rId45"/>
    <p:sldId id="290" r:id="rId46"/>
    <p:sldId id="291" r:id="rId47"/>
    <p:sldId id="292" r:id="rId48"/>
    <p:sldId id="312" r:id="rId49"/>
    <p:sldId id="294" r:id="rId50"/>
    <p:sldId id="313" r:id="rId51"/>
    <p:sldId id="295" r:id="rId52"/>
    <p:sldId id="296" r:id="rId53"/>
    <p:sldId id="297" r:id="rId54"/>
    <p:sldId id="298" r:id="rId55"/>
    <p:sldId id="299" r:id="rId56"/>
    <p:sldId id="293" r:id="rId57"/>
    <p:sldId id="300" r:id="rId58"/>
    <p:sldId id="30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4"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357F2A4-865F-49AF-A83B-3551B267B770}" type="datetimeFigureOut">
              <a:rPr lang="el-GR" smtClean="0"/>
              <a:t>15/12/2017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321913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357F2A4-865F-49AF-A83B-3551B267B770}" type="datetimeFigureOut">
              <a:rPr lang="el-GR" smtClean="0"/>
              <a:t>15/12/2017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21970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357F2A4-865F-49AF-A83B-3551B267B770}" type="datetimeFigureOut">
              <a:rPr lang="el-GR" smtClean="0"/>
              <a:t>15/12/2017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196720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357F2A4-865F-49AF-A83B-3551B267B770}" type="datetimeFigureOut">
              <a:rPr lang="el-GR" smtClean="0"/>
              <a:t>15/12/2017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311010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7F2A4-865F-49AF-A83B-3551B267B770}" type="datetimeFigureOut">
              <a:rPr lang="el-GR" smtClean="0"/>
              <a:t>15/12/2017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340773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57F2A4-865F-49AF-A83B-3551B267B770}" type="datetimeFigureOut">
              <a:rPr lang="el-GR" smtClean="0"/>
              <a:t>15/12/2017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422324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357F2A4-865F-49AF-A83B-3551B267B770}" type="datetimeFigureOut">
              <a:rPr lang="el-GR" smtClean="0"/>
              <a:t>15/12/2017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37851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357F2A4-865F-49AF-A83B-3551B267B770}" type="datetimeFigureOut">
              <a:rPr lang="el-GR" smtClean="0"/>
              <a:t>15/12/2017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12452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7F2A4-865F-49AF-A83B-3551B267B770}" type="datetimeFigureOut">
              <a:rPr lang="el-GR" smtClean="0"/>
              <a:t>15/12/2017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417171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7F2A4-865F-49AF-A83B-3551B267B770}" type="datetimeFigureOut">
              <a:rPr lang="el-GR" smtClean="0"/>
              <a:t>15/12/2017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423729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7F2A4-865F-49AF-A83B-3551B267B770}" type="datetimeFigureOut">
              <a:rPr lang="el-GR" smtClean="0"/>
              <a:t>15/12/2017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B0A040-1C53-44EB-AB97-E8477EFE7253}" type="slidenum">
              <a:rPr lang="el-GR" smtClean="0"/>
              <a:t>‹#›</a:t>
            </a:fld>
            <a:endParaRPr lang="el-GR"/>
          </a:p>
        </p:txBody>
      </p:sp>
    </p:spTree>
    <p:extLst>
      <p:ext uri="{BB962C8B-B14F-4D97-AF65-F5344CB8AC3E}">
        <p14:creationId xmlns:p14="http://schemas.microsoft.com/office/powerpoint/2010/main" val="236224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7F2A4-865F-49AF-A83B-3551B267B770}" type="datetimeFigureOut">
              <a:rPr lang="el-GR" smtClean="0"/>
              <a:t>15/12/2017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0A040-1C53-44EB-AB97-E8477EFE7253}" type="slidenum">
              <a:rPr lang="el-GR" smtClean="0"/>
              <a:t>‹#›</a:t>
            </a:fld>
            <a:endParaRPr lang="el-GR"/>
          </a:p>
        </p:txBody>
      </p:sp>
    </p:spTree>
    <p:extLst>
      <p:ext uri="{BB962C8B-B14F-4D97-AF65-F5344CB8AC3E}">
        <p14:creationId xmlns:p14="http://schemas.microsoft.com/office/powerpoint/2010/main" val="2901664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n.wikipedia.org/wiki/Byzantine_Empi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effectLst/>
                <a:latin typeface="Cambria"/>
                <a:ea typeface="MS Mincho"/>
                <a:cs typeface="Times New Roman"/>
              </a:rPr>
              <a:t>Δεσποτεία: συγκεντρωτισμός και γραφειοκρατία (284-565 </a:t>
            </a:r>
            <a:r>
              <a:rPr lang="el-GR" dirty="0" err="1" smtClean="0">
                <a:effectLst/>
                <a:latin typeface="Cambria"/>
                <a:ea typeface="MS Mincho"/>
                <a:cs typeface="Times New Roman"/>
              </a:rPr>
              <a:t>μ.Χ</a:t>
            </a:r>
            <a:r>
              <a:rPr lang="el-GR" dirty="0" smtClean="0">
                <a:effectLst/>
                <a:latin typeface="Cambria"/>
                <a:ea typeface="MS Mincho"/>
                <a:cs typeface="Times New Roman"/>
              </a:rPr>
              <a:t>.)</a:t>
            </a:r>
            <a:endParaRPr lang="el-GR" dirty="0"/>
          </a:p>
        </p:txBody>
      </p:sp>
      <p:sp>
        <p:nvSpPr>
          <p:cNvPr id="3" name="Subtitle 2"/>
          <p:cNvSpPr>
            <a:spLocks noGrp="1"/>
          </p:cNvSpPr>
          <p:nvPr>
            <p:ph type="subTitle" idx="1"/>
          </p:nvPr>
        </p:nvSpPr>
        <p:spPr/>
        <p:txBody>
          <a:bodyPr/>
          <a:lstStyle/>
          <a:p>
            <a:r>
              <a:rPr lang="el-GR" dirty="0" smtClean="0"/>
              <a:t>Α. Δημοπούλου, Μεταπτυχιακό Ιστορίας Δικαίου</a:t>
            </a:r>
            <a:endParaRPr lang="el-GR" dirty="0"/>
          </a:p>
        </p:txBody>
      </p:sp>
    </p:spTree>
    <p:extLst>
      <p:ext uri="{BB962C8B-B14F-4D97-AF65-F5344CB8AC3E}">
        <p14:creationId xmlns:p14="http://schemas.microsoft.com/office/powerpoint/2010/main" val="61666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026" name="Picture 2" descr="C:\Users\ATHINA\Desktop\800px-Istanbul_-_Museo_archeol._-_Diocleziano_(284-305_d.C.)_-_Foto_G._Dall'Orto_28-5-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5328592" cy="710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40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a:ea typeface="MS Mincho"/>
                <a:cs typeface="Times New Roman"/>
              </a:rPr>
              <a:t>H</a:t>
            </a:r>
            <a:r>
              <a:rPr lang="el-GR" dirty="0" smtClean="0">
                <a:effectLst/>
                <a:latin typeface="Cambria"/>
                <a:ea typeface="MS Mincho"/>
                <a:cs typeface="Times New Roman"/>
              </a:rPr>
              <a:t> διαίρεση σε Ανατολική και Δυτική αυτοκρατορία</a:t>
            </a:r>
            <a:endParaRPr lang="el-GR" dirty="0"/>
          </a:p>
        </p:txBody>
      </p:sp>
      <p:sp>
        <p:nvSpPr>
          <p:cNvPr id="3" name="Content Placeholder 2"/>
          <p:cNvSpPr>
            <a:spLocks noGrp="1"/>
          </p:cNvSpPr>
          <p:nvPr>
            <p:ph idx="1"/>
          </p:nvPr>
        </p:nvSpPr>
        <p:spPr>
          <a:xfrm>
            <a:off x="457200" y="1600200"/>
            <a:ext cx="8363272" cy="5069160"/>
          </a:xfrm>
        </p:spPr>
        <p:txBody>
          <a:bodyPr>
            <a:normAutofit fontScale="70000" lnSpcReduction="20000"/>
          </a:bodyPr>
          <a:lstStyle/>
          <a:p>
            <a:r>
              <a:rPr lang="el-GR" dirty="0" smtClean="0"/>
              <a:t>Θεωρώντας την αυτοκρατορία πολύ μεγάλη για να κυβερνηθεί αποτελεσματικά από ένα κέντρο εξουσίας, αποφασίζει τη γεωγραφική διαίρεσή της σε Δυτική και Ανατολική, με δύο πρόσωπα επικεφαλής που λαμβάνουν τον τίτλο του </a:t>
            </a:r>
            <a:r>
              <a:rPr lang="el-GR" i="1" dirty="0" smtClean="0"/>
              <a:t>Αυγούστου</a:t>
            </a:r>
            <a:r>
              <a:rPr lang="el-GR" dirty="0" smtClean="0"/>
              <a:t>.</a:t>
            </a:r>
          </a:p>
          <a:p>
            <a:r>
              <a:rPr lang="el-GR" dirty="0" smtClean="0"/>
              <a:t> Ο ίδιος αναλαμβάνει την Ανατολή, για να αντιμετωπίσει την περσική απειλή</a:t>
            </a:r>
            <a:r>
              <a:rPr lang="el-GR" dirty="0"/>
              <a:t>.</a:t>
            </a:r>
            <a:r>
              <a:rPr lang="el-GR" dirty="0" smtClean="0"/>
              <a:t> </a:t>
            </a:r>
          </a:p>
          <a:p>
            <a:r>
              <a:rPr lang="el-GR" dirty="0" smtClean="0"/>
              <a:t>Αναθέτει στον έμπιστο συμπολεμιστή του Μαξιμιανό τη Δύση, για να απωθήσει τις γερμανικές επιδρομές. </a:t>
            </a:r>
          </a:p>
          <a:p>
            <a:r>
              <a:rPr lang="el-GR" dirty="0" smtClean="0"/>
              <a:t>Ορίζει επίσης από έναν βοηθό και διάδοχό τους, υπό τον τίτλο του </a:t>
            </a:r>
            <a:r>
              <a:rPr lang="el-GR" i="1" dirty="0" smtClean="0"/>
              <a:t>Καίσαρα</a:t>
            </a:r>
            <a:r>
              <a:rPr lang="el-GR" dirty="0" smtClean="0"/>
              <a:t>, τον Κωνστάντιο (πατέρα του Μ. Κωνσταντίνου) στη Δύση, στον οποίο αναθέτει διοικητικά την Βρετανία και Γαλατία και τον </a:t>
            </a:r>
            <a:r>
              <a:rPr lang="el-GR" dirty="0" err="1" smtClean="0"/>
              <a:t>Γαλέριο</a:t>
            </a:r>
            <a:r>
              <a:rPr lang="el-GR" dirty="0" smtClean="0"/>
              <a:t> για την Ανατολή, στον οποίο αναθέτει τη Βαλκανική, με έδρα τη Θεσσαλονίκη</a:t>
            </a:r>
            <a:r>
              <a:rPr lang="el-GR" i="1" dirty="0" smtClean="0"/>
              <a:t>. </a:t>
            </a:r>
          </a:p>
          <a:p>
            <a:r>
              <a:rPr lang="el-GR" dirty="0" smtClean="0"/>
              <a:t>Οι "Τετράρχες", όπως αποκαλείται το σύστημα συναρχίας στην κεφαλή της αυτοκρατορίας, τελούν υπό την εποπτεία του ιδίου του Διοκλητιανού. </a:t>
            </a:r>
          </a:p>
          <a:p>
            <a:endParaRPr lang="el-GR" dirty="0"/>
          </a:p>
        </p:txBody>
      </p:sp>
    </p:spTree>
    <p:extLst>
      <p:ext uri="{BB962C8B-B14F-4D97-AF65-F5344CB8AC3E}">
        <p14:creationId xmlns:p14="http://schemas.microsoft.com/office/powerpoint/2010/main" val="2508609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9218" name="Picture 2" descr="C:\Users\ATHINA\Desktop\The-Arch-of-Galerius-in-Thessalon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0036"/>
            <a:ext cx="6694277" cy="394309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THINA\Desktop\image32884[55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758" y="3356349"/>
            <a:ext cx="5256584" cy="35016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THINA\Desktop\galerian_galerius_thessaloniki_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3356349"/>
            <a:ext cx="4333280" cy="433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18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2051" name="Picture 3" descr="C:\Users\ATHINA\Desktop\220px-Tetrarchy_ma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922" y="908720"/>
            <a:ext cx="6606405" cy="501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παραίτηση του Διοκλητιανού</a:t>
            </a:r>
            <a:endParaRPr lang="el-GR" dirty="0"/>
          </a:p>
        </p:txBody>
      </p:sp>
      <p:sp>
        <p:nvSpPr>
          <p:cNvPr id="3" name="Content Placeholder 2"/>
          <p:cNvSpPr>
            <a:spLocks noGrp="1"/>
          </p:cNvSpPr>
          <p:nvPr>
            <p:ph idx="1"/>
          </p:nvPr>
        </p:nvSpPr>
        <p:spPr/>
        <p:txBody>
          <a:bodyPr>
            <a:normAutofit lnSpcReduction="10000"/>
          </a:bodyPr>
          <a:lstStyle/>
          <a:p>
            <a:r>
              <a:rPr lang="el-GR" dirty="0">
                <a:ea typeface="MS Mincho"/>
                <a:cs typeface="Times New Roman"/>
              </a:rPr>
              <a:t>Αφού επιτύχει να αποκρούσει τις εχθρικές επιδρομές, να εξυγιάνει το κράτος και να αναγάγει το ρόλο του Αυτοκράτορα σε αυτό απόλυτου Δεσπότη, ο </a:t>
            </a:r>
            <a:r>
              <a:rPr lang="el-GR" dirty="0" err="1">
                <a:ea typeface="MS Mincho"/>
                <a:cs typeface="Times New Roman"/>
              </a:rPr>
              <a:t>Διοκλητιανός</a:t>
            </a:r>
            <a:r>
              <a:rPr lang="el-GR" dirty="0">
                <a:ea typeface="MS Mincho"/>
                <a:cs typeface="Times New Roman"/>
              </a:rPr>
              <a:t> αποτελεί τη μοναδική περίπτωση ισόβιου ηγεμόνα που παραιτήθηκε οικειοθελώς από το θρόνο. </a:t>
            </a:r>
            <a:endParaRPr lang="el-GR" dirty="0" smtClean="0">
              <a:ea typeface="MS Mincho"/>
              <a:cs typeface="Times New Roman"/>
            </a:endParaRPr>
          </a:p>
          <a:p>
            <a:r>
              <a:rPr lang="el-GR" dirty="0" smtClean="0">
                <a:ea typeface="MS Mincho"/>
                <a:cs typeface="Times New Roman"/>
              </a:rPr>
              <a:t>Θα </a:t>
            </a:r>
            <a:r>
              <a:rPr lang="el-GR" dirty="0">
                <a:ea typeface="MS Mincho"/>
                <a:cs typeface="Times New Roman"/>
              </a:rPr>
              <a:t>αποσυρθεί ως απλός πολίτης στο παλάτι του στα Σάλωνα (στο Σπλιτ της σημερινής Κροατίας), καλλιεργώντας τον κήπο του. </a:t>
            </a:r>
            <a:endParaRPr lang="el-GR" dirty="0" smtClean="0">
              <a:ea typeface="MS Mincho"/>
              <a:cs typeface="Times New Roman"/>
            </a:endParaRPr>
          </a:p>
          <a:p>
            <a:endParaRPr lang="el-GR" dirty="0"/>
          </a:p>
        </p:txBody>
      </p:sp>
    </p:spTree>
    <p:extLst>
      <p:ext uri="{BB962C8B-B14F-4D97-AF65-F5344CB8AC3E}">
        <p14:creationId xmlns:p14="http://schemas.microsoft.com/office/powerpoint/2010/main" val="2370391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3074" name="Picture 2" descr="C:\Users\ATHINA\Desktop\1024px-Diocletian's_Palace_(original_appea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0" y="0"/>
            <a:ext cx="5909302" cy="36413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THINA\Desktop\Diocletian's_Palace_from_the_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68960"/>
            <a:ext cx="5493518" cy="405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7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a:t>
            </a:r>
            <a:r>
              <a:rPr lang="el-GR" dirty="0" err="1" smtClean="0"/>
              <a:t>Διοκλητιανός</a:t>
            </a:r>
            <a:r>
              <a:rPr lang="el-GR" dirty="0" smtClean="0"/>
              <a:t>, κηπουρός</a:t>
            </a:r>
            <a:endParaRPr lang="el-GR" dirty="0"/>
          </a:p>
        </p:txBody>
      </p:sp>
      <p:sp>
        <p:nvSpPr>
          <p:cNvPr id="3" name="Content Placeholder 2"/>
          <p:cNvSpPr>
            <a:spLocks noGrp="1"/>
          </p:cNvSpPr>
          <p:nvPr>
            <p:ph idx="1"/>
          </p:nvPr>
        </p:nvSpPr>
        <p:spPr/>
        <p:txBody>
          <a:bodyPr/>
          <a:lstStyle/>
          <a:p>
            <a:r>
              <a:rPr lang="el-GR" dirty="0"/>
              <a:t>Όταν ο Μαξιμιανός ζήτησε από τον Διοκλητιανό να επανέλθει στο θρόνο, αυτός του έγραψε “</a:t>
            </a:r>
            <a:r>
              <a:rPr lang="el-GR" i="1" dirty="0"/>
              <a:t>εύχομαι να έβλεπες τα λάχανα που καλλιεργήσαμε με τα χέρια μας στα Σάλωνα, θα πειθόσουν ότι η προοπτική της εξουσίας δεν συνιστά για εμάς πειρασμό </a:t>
            </a:r>
            <a:r>
              <a:rPr lang="el-GR" dirty="0"/>
              <a:t>“. </a:t>
            </a:r>
          </a:p>
          <a:p>
            <a:r>
              <a:rPr lang="en-US" i="1" dirty="0" err="1"/>
              <a:t>Epit</a:t>
            </a:r>
            <a:r>
              <a:rPr lang="en-US" i="1" dirty="0"/>
              <a:t>. De Case</a:t>
            </a:r>
            <a:r>
              <a:rPr lang="en-US" dirty="0"/>
              <a:t>. 39.5.</a:t>
            </a:r>
            <a:endParaRPr lang="el-GR" dirty="0"/>
          </a:p>
          <a:p>
            <a:endParaRPr lang="el-GR" dirty="0"/>
          </a:p>
        </p:txBody>
      </p:sp>
    </p:spTree>
    <p:extLst>
      <p:ext uri="{BB962C8B-B14F-4D97-AF65-F5344CB8AC3E}">
        <p14:creationId xmlns:p14="http://schemas.microsoft.com/office/powerpoint/2010/main" val="60421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ea typeface="MS Mincho"/>
                <a:cs typeface="Times New Roman"/>
              </a:rPr>
              <a:t>Το σύστημα της συναρχίας που θέσπισε ο </a:t>
            </a:r>
            <a:r>
              <a:rPr lang="el-GR" dirty="0" err="1" smtClean="0">
                <a:ea typeface="MS Mincho"/>
                <a:cs typeface="Times New Roman"/>
              </a:rPr>
              <a:t>Διοκλητιανός</a:t>
            </a:r>
            <a:r>
              <a:rPr lang="el-GR" dirty="0" smtClean="0">
                <a:ea typeface="MS Mincho"/>
                <a:cs typeface="Times New Roman"/>
              </a:rPr>
              <a:t> θα καταλήξει σύγκρουση μεταξύ των Καισάρων. </a:t>
            </a:r>
          </a:p>
          <a:p>
            <a:r>
              <a:rPr lang="el-GR" dirty="0" smtClean="0">
                <a:ea typeface="MS Mincho"/>
                <a:cs typeface="Times New Roman"/>
              </a:rPr>
              <a:t>Θα επικρατήσει εν τέλει ο Μέγας Κωνσταντίνος (324 </a:t>
            </a:r>
            <a:r>
              <a:rPr lang="el-GR" dirty="0" err="1" smtClean="0">
                <a:ea typeface="MS Mincho"/>
                <a:cs typeface="Times New Roman"/>
              </a:rPr>
              <a:t>μ.Χ</a:t>
            </a:r>
            <a:r>
              <a:rPr lang="el-GR" dirty="0" smtClean="0">
                <a:ea typeface="MS Mincho"/>
                <a:cs typeface="Times New Roman"/>
              </a:rPr>
              <a:t>.), επαναφέροντας το αδιαίρετο της αυτοκρατορικής εξουσίας και λαμβάνοντας αποφάσεις που θα μεταμορφώσουν τη ρωμαϊκή αυτοκρατορία.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78968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098" name="Picture 2" descr="C:\Users\ATHINA\Desktop\220px-Venice_–_The_Tetrarchs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2919"/>
            <a:ext cx="4413660" cy="662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88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n-US" dirty="0" smtClean="0"/>
              <a:t>O</a:t>
            </a:r>
            <a:r>
              <a:rPr lang="el-GR" dirty="0" smtClean="0"/>
              <a:t> </a:t>
            </a:r>
            <a:r>
              <a:rPr lang="el-GR" dirty="0"/>
              <a:t>Μ. Κωνσταντίνος, χάρις στο </a:t>
            </a:r>
            <a:r>
              <a:rPr lang="el-GR" dirty="0" smtClean="0"/>
              <a:t>όραμά </a:t>
            </a:r>
            <a:r>
              <a:rPr lang="el-GR" dirty="0"/>
              <a:t>του: "</a:t>
            </a:r>
            <a:r>
              <a:rPr lang="el-GR" dirty="0" err="1"/>
              <a:t>Ἐν</a:t>
            </a:r>
            <a:r>
              <a:rPr lang="el-GR" dirty="0"/>
              <a:t> τούτω νίκα ", είχε αποδώσει σε θεϊκή παρέμβαση τη νίκη του επί του Μαξεντίου στη μάχη της </a:t>
            </a:r>
            <a:r>
              <a:rPr lang="el-GR" dirty="0" err="1"/>
              <a:t>Μιλβίας</a:t>
            </a:r>
            <a:r>
              <a:rPr lang="el-GR" dirty="0"/>
              <a:t> γέφυρας, έξω από τη Ρώμη, η οποία έκρινε την πορεία της αυτοκρατορίας.</a:t>
            </a:r>
          </a:p>
          <a:p>
            <a:endParaRPr lang="el-GR" dirty="0"/>
          </a:p>
        </p:txBody>
      </p:sp>
    </p:spTree>
    <p:extLst>
      <p:ext uri="{BB962C8B-B14F-4D97-AF65-F5344CB8AC3E}">
        <p14:creationId xmlns:p14="http://schemas.microsoft.com/office/powerpoint/2010/main" val="378838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Δεσποτεία</a:t>
            </a:r>
            <a:endParaRPr lang="el-GR" dirty="0"/>
          </a:p>
        </p:txBody>
      </p:sp>
      <p:sp>
        <p:nvSpPr>
          <p:cNvPr id="3" name="Content Placeholder 2"/>
          <p:cNvSpPr>
            <a:spLocks noGrp="1"/>
          </p:cNvSpPr>
          <p:nvPr>
            <p:ph idx="1"/>
          </p:nvPr>
        </p:nvSpPr>
        <p:spPr/>
        <p:txBody>
          <a:bodyPr>
            <a:normAutofit fontScale="77500" lnSpcReduction="20000"/>
          </a:bodyPr>
          <a:lstStyle/>
          <a:p>
            <a:r>
              <a:rPr lang="el-GR" dirty="0"/>
              <a:t>Σ</a:t>
            </a:r>
            <a:r>
              <a:rPr lang="el-GR" dirty="0" smtClean="0"/>
              <a:t>υμπίπτει </a:t>
            </a:r>
            <a:r>
              <a:rPr lang="el-GR" dirty="0"/>
              <a:t>εν μέρει με την λεγόμενη "ύστερη </a:t>
            </a:r>
            <a:r>
              <a:rPr lang="el-GR" dirty="0" smtClean="0"/>
              <a:t>αρχαιότητα«</a:t>
            </a:r>
          </a:p>
          <a:p>
            <a:r>
              <a:rPr lang="el-GR" dirty="0" smtClean="0"/>
              <a:t>Εκκινεί </a:t>
            </a:r>
            <a:r>
              <a:rPr lang="el-GR" dirty="0"/>
              <a:t>με την ανάδειξη του Διοκλητιανού στο θρόνο (284 </a:t>
            </a:r>
            <a:r>
              <a:rPr lang="el-GR" dirty="0" err="1"/>
              <a:t>μ.Χ</a:t>
            </a:r>
            <a:r>
              <a:rPr lang="el-GR" dirty="0"/>
              <a:t>.) και διαρκεί έως και το θάνατο του Ιουστινιανού (565 </a:t>
            </a:r>
            <a:r>
              <a:rPr lang="el-GR" dirty="0" err="1"/>
              <a:t>μ.Χ</a:t>
            </a:r>
            <a:r>
              <a:rPr lang="el-GR" dirty="0"/>
              <a:t>.). </a:t>
            </a:r>
            <a:endParaRPr lang="el-GR" dirty="0" smtClean="0"/>
          </a:p>
          <a:p>
            <a:r>
              <a:rPr lang="el-GR" dirty="0" smtClean="0"/>
              <a:t>Περίοδος κρίσεων: στρατιωτικών</a:t>
            </a:r>
            <a:r>
              <a:rPr lang="el-GR" dirty="0"/>
              <a:t>, πολιτικών και οικονομικών κρίσεων </a:t>
            </a:r>
            <a:endParaRPr lang="el-GR" dirty="0" smtClean="0"/>
          </a:p>
          <a:p>
            <a:r>
              <a:rPr lang="el-GR" dirty="0" smtClean="0"/>
              <a:t>Περίοδος μετασχηματισμών: </a:t>
            </a:r>
          </a:p>
          <a:p>
            <a:pPr lvl="1"/>
            <a:r>
              <a:rPr lang="el-GR" dirty="0" smtClean="0"/>
              <a:t>διαίρεση </a:t>
            </a:r>
            <a:r>
              <a:rPr lang="el-GR" dirty="0"/>
              <a:t>της αυτοκρατορίας σε Ανατολική και Δυτική </a:t>
            </a:r>
            <a:endParaRPr lang="el-GR" dirty="0" smtClean="0"/>
          </a:p>
          <a:p>
            <a:pPr lvl="1"/>
            <a:r>
              <a:rPr lang="el-GR" dirty="0" smtClean="0"/>
              <a:t> δημιουργία </a:t>
            </a:r>
            <a:r>
              <a:rPr lang="el-GR" dirty="0"/>
              <a:t>του </a:t>
            </a:r>
            <a:r>
              <a:rPr lang="el-GR" dirty="0" smtClean="0"/>
              <a:t>Βυζαντίου</a:t>
            </a:r>
          </a:p>
          <a:p>
            <a:pPr lvl="1"/>
            <a:r>
              <a:rPr lang="el-GR" dirty="0" smtClean="0"/>
              <a:t>διαμορφώνονται </a:t>
            </a:r>
            <a:r>
              <a:rPr lang="el-GR" dirty="0"/>
              <a:t>θεσμοί που θα επηρεάσουν για πολλούς αιώνες την πολιτική και κοινωνική ζωή στη δυτική Ευρώπη και το Βυζάντιο. </a:t>
            </a:r>
          </a:p>
          <a:p>
            <a:endParaRPr lang="el-GR" dirty="0"/>
          </a:p>
        </p:txBody>
      </p:sp>
    </p:spTree>
    <p:extLst>
      <p:ext uri="{BB962C8B-B14F-4D97-AF65-F5344CB8AC3E}">
        <p14:creationId xmlns:p14="http://schemas.microsoft.com/office/powerpoint/2010/main" val="728667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Οι τομές του Μ. Κωνσταντίνου </a:t>
            </a:r>
            <a:endParaRPr lang="el-GR" dirty="0"/>
          </a:p>
        </p:txBody>
      </p:sp>
      <p:sp>
        <p:nvSpPr>
          <p:cNvPr id="3" name="Content Placeholder 2"/>
          <p:cNvSpPr>
            <a:spLocks noGrp="1"/>
          </p:cNvSpPr>
          <p:nvPr>
            <p:ph idx="1"/>
          </p:nvPr>
        </p:nvSpPr>
        <p:spPr/>
        <p:txBody>
          <a:bodyPr>
            <a:normAutofit fontScale="77500" lnSpcReduction="20000"/>
          </a:bodyPr>
          <a:lstStyle/>
          <a:p>
            <a:r>
              <a:rPr lang="el-GR" dirty="0"/>
              <a:t>Ο Κωνσταντίνος Α' ο Μέγας, το 324 </a:t>
            </a:r>
            <a:r>
              <a:rPr lang="el-GR" dirty="0" err="1"/>
              <a:t>μ.Χ</a:t>
            </a:r>
            <a:r>
              <a:rPr lang="el-GR" dirty="0"/>
              <a:t>., γίνεται μονοκράτορας σε όλη την επικράτεια της αυτοκρατορίας, καταργώντας το σύστημα της συναρχίας. </a:t>
            </a:r>
            <a:endParaRPr lang="el-GR" dirty="0" smtClean="0"/>
          </a:p>
          <a:p>
            <a:r>
              <a:rPr lang="el-GR" dirty="0" smtClean="0"/>
              <a:t>Θα </a:t>
            </a:r>
            <a:r>
              <a:rPr lang="el-GR" dirty="0"/>
              <a:t>συνεχίσει </a:t>
            </a:r>
            <a:r>
              <a:rPr lang="el-GR" dirty="0" smtClean="0"/>
              <a:t>κατά </a:t>
            </a:r>
            <a:r>
              <a:rPr lang="el-GR" dirty="0"/>
              <a:t>τα λοιπά την πολιτική του Διοκλητιανού, δηλαδή την ενίσχυση της κεντρικής εξουσίας και </a:t>
            </a:r>
            <a:r>
              <a:rPr lang="el-GR" dirty="0" smtClean="0"/>
              <a:t>οργάνωσή την  </a:t>
            </a:r>
            <a:r>
              <a:rPr lang="el-GR" dirty="0"/>
              <a:t>της γύρω από το πρόσωπο του Αυτοκράτορα, στον οποίο αναφέρεται πλέον όλη η ανώτερη δημόσια υπαλληλία. </a:t>
            </a:r>
            <a:endParaRPr lang="el-GR" dirty="0" smtClean="0"/>
          </a:p>
          <a:p>
            <a:r>
              <a:rPr lang="el-GR" dirty="0" smtClean="0"/>
              <a:t>Φορά </a:t>
            </a:r>
            <a:r>
              <a:rPr lang="el-GR" dirty="0"/>
              <a:t>στέμμα και υιοθετεί δημόσιο τελετουργικό έκφρασης σεβασμού στο πρόσωπο του μονάρχη. </a:t>
            </a:r>
            <a:endParaRPr lang="el-GR" dirty="0" smtClean="0"/>
          </a:p>
          <a:p>
            <a:r>
              <a:rPr lang="el-GR" dirty="0" smtClean="0"/>
              <a:t>Η </a:t>
            </a:r>
            <a:r>
              <a:rPr lang="el-GR" dirty="0"/>
              <a:t>αυτοκρατορική αυλή του, με την άκρα επισημότητά της, θα αποτελέσει πρότυπο για όλες τις έκτοτε μοναρχίες έως και τις μέρες μας. </a:t>
            </a:r>
          </a:p>
        </p:txBody>
      </p:sp>
    </p:spTree>
    <p:extLst>
      <p:ext uri="{BB962C8B-B14F-4D97-AF65-F5344CB8AC3E}">
        <p14:creationId xmlns:p14="http://schemas.microsoft.com/office/powerpoint/2010/main" val="264236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5123" name="Picture 3" descr="C:\Users\ATHINA\Desktop\Constatntine-4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03504"/>
            <a:ext cx="4160291" cy="624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474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10000"/>
          </a:bodyPr>
          <a:lstStyle/>
          <a:p>
            <a:r>
              <a:rPr lang="el-GR" dirty="0" smtClean="0"/>
              <a:t>Η βασιλεία του Μ. Κωνσταντίνου είναι ιδίως αξιοσημείωτη για δύο αποφάσεις του που άλλαξαν τον ρου της ιστορίας: </a:t>
            </a:r>
            <a:endParaRPr lang="en-US" dirty="0" smtClean="0"/>
          </a:p>
          <a:p>
            <a:pPr lvl="1"/>
            <a:r>
              <a:rPr lang="el-GR" dirty="0" smtClean="0"/>
              <a:t>το ήδικτο της ανεξιθρησκίας και </a:t>
            </a:r>
            <a:endParaRPr lang="en-US" dirty="0" smtClean="0"/>
          </a:p>
          <a:p>
            <a:pPr lvl="1"/>
            <a:r>
              <a:rPr lang="el-GR" dirty="0" smtClean="0"/>
              <a:t>την μεταφορά της πρωτεύουσας της αυτοκρατορίας στην Κωνσταντινούπολη.</a:t>
            </a:r>
          </a:p>
          <a:p>
            <a:r>
              <a:rPr lang="el-GR" dirty="0" smtClean="0"/>
              <a:t> Με αυτές ο Μ. Κωνσταντίνος επέφερε τομές σε δύο κύρια συστατικά στοιχεία του ρωμαϊκού κράτους, μετατοπίζοντας τον θρησκευτικό και γεωγραφικό του προσανατολισμό.</a:t>
            </a:r>
          </a:p>
          <a:p>
            <a:endParaRPr lang="el-GR" dirty="0"/>
          </a:p>
        </p:txBody>
      </p:sp>
    </p:spTree>
    <p:extLst>
      <p:ext uri="{BB962C8B-B14F-4D97-AF65-F5344CB8AC3E}">
        <p14:creationId xmlns:p14="http://schemas.microsoft.com/office/powerpoint/2010/main" val="714717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Ήδικτο των </a:t>
            </a:r>
            <a:r>
              <a:rPr lang="el-GR" b="1" dirty="0" smtClean="0">
                <a:ea typeface="MS Mincho"/>
                <a:cs typeface="Times New Roman"/>
              </a:rPr>
              <a:t>Μεδιολάνων</a:t>
            </a:r>
            <a:r>
              <a:rPr lang="el-GR" dirty="0" smtClean="0">
                <a:ea typeface="MS Mincho"/>
                <a:cs typeface="Times New Roman"/>
              </a:rPr>
              <a:t> </a:t>
            </a:r>
            <a:endParaRPr lang="el-GR" dirty="0"/>
          </a:p>
        </p:txBody>
      </p:sp>
      <p:sp>
        <p:nvSpPr>
          <p:cNvPr id="3" name="Content Placeholder 2"/>
          <p:cNvSpPr>
            <a:spLocks noGrp="1"/>
          </p:cNvSpPr>
          <p:nvPr>
            <p:ph idx="1"/>
          </p:nvPr>
        </p:nvSpPr>
        <p:spPr/>
        <p:txBody>
          <a:bodyPr>
            <a:normAutofit fontScale="62500" lnSpcReduction="20000"/>
          </a:bodyPr>
          <a:lstStyle/>
          <a:p>
            <a:r>
              <a:rPr lang="el-GR" dirty="0">
                <a:ea typeface="MS Mincho"/>
                <a:cs typeface="Times New Roman"/>
              </a:rPr>
              <a:t>Πιθανώς υπό την επιρροή του </a:t>
            </a:r>
            <a:r>
              <a:rPr lang="el-GR" dirty="0" err="1">
                <a:ea typeface="MS Mincho"/>
                <a:cs typeface="Times New Roman"/>
              </a:rPr>
              <a:t>Γαλερίου</a:t>
            </a:r>
            <a:r>
              <a:rPr lang="el-GR" dirty="0">
                <a:ea typeface="MS Mincho"/>
                <a:cs typeface="Times New Roman"/>
              </a:rPr>
              <a:t>, o </a:t>
            </a:r>
            <a:r>
              <a:rPr lang="el-GR" dirty="0" err="1">
                <a:ea typeface="MS Mincho"/>
                <a:cs typeface="Times New Roman"/>
              </a:rPr>
              <a:t>Διοκλητιανός</a:t>
            </a:r>
            <a:r>
              <a:rPr lang="el-GR" dirty="0">
                <a:ea typeface="MS Mincho"/>
                <a:cs typeface="Times New Roman"/>
              </a:rPr>
              <a:t> εξαπέλυσε τους τελευταίους μεγάλους διωγμούς των Χριστιανών. </a:t>
            </a:r>
            <a:endParaRPr lang="el-GR" dirty="0" smtClean="0">
              <a:ea typeface="MS Mincho"/>
              <a:cs typeface="Times New Roman"/>
            </a:endParaRPr>
          </a:p>
          <a:p>
            <a:r>
              <a:rPr lang="el-GR" dirty="0" smtClean="0">
                <a:ea typeface="MS Mincho"/>
                <a:cs typeface="Times New Roman"/>
              </a:rPr>
              <a:t>Έως </a:t>
            </a:r>
            <a:r>
              <a:rPr lang="el-GR" dirty="0">
                <a:ea typeface="MS Mincho"/>
                <a:cs typeface="Times New Roman"/>
              </a:rPr>
              <a:t>τότε, λόγω της διάδοσής του μεταξύ των φτωχών και κατατρεγμένων και της προθυμίας τους να θυσιαστούν ως μάρτυρες για την πίστη τους, ο Χριστιανισμός θεωρείται ύποπτος από τους Ρωμαίους, ως φορέας επαναστατικών μηνυμάτων. </a:t>
            </a:r>
            <a:endParaRPr lang="el-GR" dirty="0" smtClean="0">
              <a:ea typeface="MS Mincho"/>
              <a:cs typeface="Times New Roman"/>
            </a:endParaRPr>
          </a:p>
          <a:p>
            <a:r>
              <a:rPr lang="el-GR" dirty="0" smtClean="0">
                <a:ea typeface="MS Mincho"/>
                <a:cs typeface="Times New Roman"/>
              </a:rPr>
              <a:t>Όμως</a:t>
            </a:r>
            <a:r>
              <a:rPr lang="el-GR" dirty="0">
                <a:ea typeface="MS Mincho"/>
                <a:cs typeface="Times New Roman"/>
              </a:rPr>
              <a:t>, η νέα θρησκεία έχει πλέον διαδοθεί μεταξύ και των μελών των ανώτερων τάξεων. </a:t>
            </a:r>
            <a:endParaRPr lang="el-GR" dirty="0" smtClean="0">
              <a:ea typeface="MS Mincho"/>
              <a:cs typeface="Times New Roman"/>
            </a:endParaRPr>
          </a:p>
          <a:p>
            <a:r>
              <a:rPr lang="el-GR" dirty="0" smtClean="0">
                <a:ea typeface="MS Mincho"/>
                <a:cs typeface="Times New Roman"/>
              </a:rPr>
              <a:t>Με </a:t>
            </a:r>
            <a:r>
              <a:rPr lang="el-GR" dirty="0">
                <a:ea typeface="MS Mincho"/>
                <a:cs typeface="Times New Roman"/>
              </a:rPr>
              <a:t>το Ήδικτο των Μεδιολάνων (Μιλάνου) περί ανεξιθρησκίας (313 </a:t>
            </a:r>
            <a:r>
              <a:rPr lang="el-GR" dirty="0" err="1">
                <a:ea typeface="MS Mincho"/>
                <a:cs typeface="Times New Roman"/>
              </a:rPr>
              <a:t>μ.Χ</a:t>
            </a:r>
            <a:r>
              <a:rPr lang="el-GR" dirty="0">
                <a:ea typeface="MS Mincho"/>
                <a:cs typeface="Times New Roman"/>
              </a:rPr>
              <a:t>.), που καθιερώνει τη θρησκευτική ουδετερότητα του κράτους, ο Μ. Κωνσταντίνος άνοιξε το δρόμο για την εδραίωση του Χριστιανισμού ως επικρατούσας θρησκείας. </a:t>
            </a:r>
            <a:endParaRPr lang="el-GR" dirty="0" smtClean="0">
              <a:ea typeface="MS Mincho"/>
              <a:cs typeface="Times New Roman"/>
            </a:endParaRPr>
          </a:p>
          <a:p>
            <a:r>
              <a:rPr lang="el-GR" dirty="0" smtClean="0">
                <a:ea typeface="MS Mincho"/>
                <a:cs typeface="Times New Roman"/>
              </a:rPr>
              <a:t>Η </a:t>
            </a:r>
            <a:r>
              <a:rPr lang="el-GR" dirty="0">
                <a:ea typeface="MS Mincho"/>
                <a:cs typeface="Times New Roman"/>
              </a:rPr>
              <a:t>διάδοση του Χριστιανισμού θα αλλάξει τον χαρακτήρα της αυτοκρατορίας, επηρεάζοντας βαθειά τη φυσιογνωμία του κράτους και τους </a:t>
            </a:r>
            <a:r>
              <a:rPr lang="el-GR" dirty="0" err="1">
                <a:ea typeface="MS Mincho"/>
                <a:cs typeface="Times New Roman"/>
              </a:rPr>
              <a:t>δικαϊκούς</a:t>
            </a:r>
            <a:r>
              <a:rPr lang="el-GR" dirty="0">
                <a:ea typeface="MS Mincho"/>
                <a:cs typeface="Times New Roman"/>
              </a:rPr>
              <a:t> θεσμούς (π.χ. οι απελευθερώσεις δούλων διευκολύνονται, η ευκολία των διαζυγίων αποθαρρύνεται).</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3381749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7500" lnSpcReduction="20000"/>
          </a:bodyPr>
          <a:lstStyle/>
          <a:p>
            <a:r>
              <a:rPr lang="el-GR" dirty="0"/>
              <a:t>Αν και ο ίδιος ο Μ. Κωνσταντίνος θα βαπτισθεί Χριστιανός μόνον λίγο πριν το θάνατό του, ασχολήθηκε συστηματικά με τα ζητήματα της Εκκλησίας. </a:t>
            </a:r>
            <a:endParaRPr lang="el-GR" dirty="0" smtClean="0"/>
          </a:p>
          <a:p>
            <a:r>
              <a:rPr lang="el-GR" dirty="0" smtClean="0"/>
              <a:t>Συγκαλεί </a:t>
            </a:r>
            <a:r>
              <a:rPr lang="el-GR" dirty="0"/>
              <a:t>την πρώτη Οικουμενική Σύνοδο στη Νίκαια (325 </a:t>
            </a:r>
            <a:r>
              <a:rPr lang="el-GR" dirty="0" err="1"/>
              <a:t>μ.Χ</a:t>
            </a:r>
            <a:r>
              <a:rPr lang="el-GR" dirty="0"/>
              <a:t>.) όπου διαμορφώνεται το Σύμβολο της Πίστεως, εγκαινιάζοντας την στενή σχέση μεταξύ Αυτοκράτορα και Εκκλησίας, η οποία εφεξής θα αποτελέσει έναν από τους πυλώνες του ρωμαϊκού κράτους και τον βασικό πυρήνα της βυζαντινής πολιτικής ιδεολογίας</a:t>
            </a:r>
            <a:r>
              <a:rPr lang="el-GR" dirty="0" smtClean="0"/>
              <a:t>.</a:t>
            </a:r>
          </a:p>
          <a:p>
            <a:r>
              <a:rPr lang="el-GR" dirty="0" smtClean="0"/>
              <a:t> </a:t>
            </a:r>
            <a:r>
              <a:rPr lang="el-GR" dirty="0"/>
              <a:t>Κατά το θάνατό του, έχει πλέον μετατρέψει την αυτοκρατορία σε χριστιανική</a:t>
            </a:r>
            <a:r>
              <a:rPr lang="el-GR" dirty="0" smtClean="0"/>
              <a:t>.</a:t>
            </a:r>
            <a:endParaRPr lang="en-US" dirty="0" smtClean="0"/>
          </a:p>
          <a:p>
            <a:r>
              <a:rPr lang="el-GR" dirty="0" smtClean="0"/>
              <a:t> </a:t>
            </a:r>
            <a:r>
              <a:rPr lang="el-GR" dirty="0"/>
              <a:t>Αργότερα η (Ορθόδοξη) Εκκλησία τον τιμά ως Άγιο και ισαπόστολο</a:t>
            </a:r>
            <a:r>
              <a:rPr lang="el-GR" dirty="0" smtClean="0"/>
              <a:t>.</a:t>
            </a:r>
          </a:p>
          <a:p>
            <a:endParaRPr lang="el-GR" dirty="0"/>
          </a:p>
        </p:txBody>
      </p:sp>
    </p:spTree>
    <p:extLst>
      <p:ext uri="{BB962C8B-B14F-4D97-AF65-F5344CB8AC3E}">
        <p14:creationId xmlns:p14="http://schemas.microsoft.com/office/powerpoint/2010/main" val="3921186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6146" name="Picture 2" descr="C:\Users\ATHINA\Desktop\kon-eleni5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0950"/>
            <a:ext cx="6486857" cy="455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25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Καθιέρωση του Χριστιανισμού</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 Ο Χριστιανισμός θα γνωρίσει όμως πολλές ακόμα αιρετικές αψιμαχίες, που μεταφράζονται σε βίαιες συγκρούσεις στο εσωτερικό της αυτοκρατορίας, έως ότου επιτύχει την δογματική κάθαρσή του. </a:t>
            </a:r>
          </a:p>
          <a:p>
            <a:r>
              <a:rPr lang="el-GR" dirty="0" smtClean="0"/>
              <a:t>Οι Αυτοκράτορες θα επιδείξουν μεγάλο ενδιαφέρον για τα δογματικά ζητήματα του Χριστιανισμού, ο οποίος επί Βυζαντίου θα αναχθεί σε βασικό στοιχείο συνοχής της αυτοκρατορίας, καθώς και για την οργάνωση της Εκκλησίας, που θα αποτελέσει αντικείμενο πολλών αυτοκρατορικών διατάξεων. </a:t>
            </a:r>
          </a:p>
          <a:p>
            <a:r>
              <a:rPr lang="el-GR" dirty="0"/>
              <a:t>Την εδραίωση του Χριστιανισμού θα επιχειρήσει να ανακόψει ανεπιτυχώς ο αυτοκράτορας Ιουλιανός, τελευταίος θιασώτης του πολυθεϊσμού και ένθερμος θαυμαστής της ελληνικής φιλοσοφίας.</a:t>
            </a:r>
          </a:p>
          <a:p>
            <a:endParaRPr lang="el-GR" dirty="0" smtClean="0"/>
          </a:p>
          <a:p>
            <a:endParaRPr lang="el-GR" dirty="0"/>
          </a:p>
        </p:txBody>
      </p:sp>
    </p:spTree>
    <p:extLst>
      <p:ext uri="{BB962C8B-B14F-4D97-AF65-F5344CB8AC3E}">
        <p14:creationId xmlns:p14="http://schemas.microsoft.com/office/powerpoint/2010/main" val="277492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8194" name="Picture 2" descr="C:\Users\ATHINA\Desktop\emperor-jul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239000" cy="54292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l-GR"/>
          </a:p>
        </p:txBody>
      </p:sp>
    </p:spTree>
    <p:extLst>
      <p:ext uri="{BB962C8B-B14F-4D97-AF65-F5344CB8AC3E}">
        <p14:creationId xmlns:p14="http://schemas.microsoft.com/office/powerpoint/2010/main" val="2617771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ea typeface="MS Mincho"/>
                <a:cs typeface="Times New Roman"/>
              </a:rPr>
              <a:t>Ίδρυση της Κωνσταντινούπολης</a:t>
            </a:r>
            <a:r>
              <a:rPr lang="el-GR" dirty="0" smtClean="0">
                <a:ea typeface="MS Mincho"/>
                <a:cs typeface="Times New Roman"/>
              </a:rPr>
              <a:t> </a:t>
            </a:r>
            <a:endParaRPr lang="el-GR" dirty="0"/>
          </a:p>
        </p:txBody>
      </p:sp>
      <p:sp>
        <p:nvSpPr>
          <p:cNvPr id="3" name="Content Placeholder 2"/>
          <p:cNvSpPr>
            <a:spLocks noGrp="1"/>
          </p:cNvSpPr>
          <p:nvPr>
            <p:ph idx="1"/>
          </p:nvPr>
        </p:nvSpPr>
        <p:spPr>
          <a:xfrm>
            <a:off x="457200" y="1600200"/>
            <a:ext cx="8435280" cy="5141168"/>
          </a:xfrm>
        </p:spPr>
        <p:txBody>
          <a:bodyPr>
            <a:normAutofit fontScale="77500" lnSpcReduction="20000"/>
          </a:bodyPr>
          <a:lstStyle/>
          <a:p>
            <a:pPr algn="just">
              <a:spcAft>
                <a:spcPts val="0"/>
              </a:spcAft>
            </a:pPr>
            <a:r>
              <a:rPr lang="el-GR" dirty="0" smtClean="0">
                <a:ea typeface="MS Mincho"/>
                <a:cs typeface="Times New Roman"/>
              </a:rPr>
              <a:t>Ο </a:t>
            </a:r>
            <a:r>
              <a:rPr lang="el-GR" dirty="0">
                <a:ea typeface="MS Mincho"/>
                <a:cs typeface="Times New Roman"/>
              </a:rPr>
              <a:t>Μ. Κωνσταντίνος έλαβε άλλη μία κοσμοϊστορική απόφαση (330 </a:t>
            </a:r>
            <a:r>
              <a:rPr lang="el-GR" dirty="0" err="1">
                <a:ea typeface="MS Mincho"/>
                <a:cs typeface="Times New Roman"/>
              </a:rPr>
              <a:t>μ.Χ</a:t>
            </a:r>
            <a:r>
              <a:rPr lang="el-GR" dirty="0">
                <a:ea typeface="MS Mincho"/>
                <a:cs typeface="Times New Roman"/>
              </a:rPr>
              <a:t>.), την ίδρυση δεύτερης πρωτεύουσας της ρωμαϊκής αυτοκρατορίας, στο προ πολλού μετατοπισθέν προς ανατολάς ελληνόφωνο κέντρο βάρους της </a:t>
            </a:r>
            <a:r>
              <a:rPr lang="el-GR" dirty="0" smtClean="0">
                <a:ea typeface="MS Mincho"/>
                <a:cs typeface="Times New Roman"/>
              </a:rPr>
              <a:t>αυτοκρατορίας.</a:t>
            </a:r>
          </a:p>
          <a:p>
            <a:pPr algn="just">
              <a:spcAft>
                <a:spcPts val="0"/>
              </a:spcAft>
            </a:pPr>
            <a:r>
              <a:rPr lang="el-GR" dirty="0" smtClean="0">
                <a:ea typeface="MS Mincho"/>
                <a:cs typeface="Times New Roman"/>
              </a:rPr>
              <a:t>Μετονομάζοντας </a:t>
            </a:r>
            <a:r>
              <a:rPr lang="el-GR" dirty="0">
                <a:ea typeface="MS Mincho"/>
                <a:cs typeface="Times New Roman"/>
              </a:rPr>
              <a:t>το Βυζάντιο, μία παλαιά ελληνική πόλη στις ακτές του Βοσπόρου, σε Κωνσταντινούπολη, κοσμεί την πόλη με λαμπρά δημόσια κτίρια. </a:t>
            </a:r>
            <a:endParaRPr lang="el-GR" dirty="0" smtClean="0">
              <a:ea typeface="MS Mincho"/>
              <a:cs typeface="Times New Roman"/>
            </a:endParaRPr>
          </a:p>
          <a:p>
            <a:pPr algn="just">
              <a:spcAft>
                <a:spcPts val="0"/>
              </a:spcAft>
            </a:pPr>
            <a:r>
              <a:rPr lang="el-GR" dirty="0" smtClean="0">
                <a:ea typeface="MS Mincho"/>
                <a:cs typeface="Times New Roman"/>
              </a:rPr>
              <a:t>Η </a:t>
            </a:r>
            <a:r>
              <a:rPr lang="el-GR" dirty="0">
                <a:ea typeface="MS Mincho"/>
                <a:cs typeface="Times New Roman"/>
              </a:rPr>
              <a:t>χριστιανική Κωνσταντινούπολη θα πάρει τα πρωτεία από τη Ρώμη, πόλη συνδεδεμένη με τον παγανισμό. </a:t>
            </a:r>
            <a:endParaRPr lang="el-GR" dirty="0" smtClean="0">
              <a:ea typeface="MS Mincho"/>
              <a:cs typeface="Times New Roman"/>
            </a:endParaRPr>
          </a:p>
          <a:p>
            <a:pPr algn="just"/>
            <a:r>
              <a:rPr lang="el-GR" dirty="0" smtClean="0">
                <a:ea typeface="MS Mincho"/>
                <a:cs typeface="Times New Roman"/>
              </a:rPr>
              <a:t>Ως </a:t>
            </a:r>
            <a:r>
              <a:rPr lang="el-GR" dirty="0">
                <a:ea typeface="MS Mincho"/>
                <a:cs typeface="Times New Roman"/>
              </a:rPr>
              <a:t>έδρα του ρωμαϊκού κράτους που χαίρει μοναδικής </a:t>
            </a:r>
            <a:r>
              <a:rPr lang="el-GR" dirty="0" smtClean="0">
                <a:ea typeface="MS Mincho"/>
                <a:cs typeface="Times New Roman"/>
              </a:rPr>
              <a:t>θέσης </a:t>
            </a:r>
            <a:r>
              <a:rPr lang="el-GR" dirty="0">
                <a:ea typeface="MS Mincho"/>
                <a:cs typeface="Times New Roman"/>
              </a:rPr>
              <a:t>μεταξύ Ευρώπης και Ασίας, η νέα βασιλεύουσα (</a:t>
            </a:r>
            <a:r>
              <a:rPr lang="fr-FR" i="1" dirty="0">
                <a:ea typeface="MS Mincho"/>
                <a:cs typeface="Times New Roman"/>
              </a:rPr>
              <a:t>Nova Roma</a:t>
            </a:r>
            <a:r>
              <a:rPr lang="el-GR" dirty="0">
                <a:ea typeface="MS Mincho"/>
                <a:cs typeface="Times New Roman"/>
              </a:rPr>
              <a:t>) θα προσδώσει στην ρωμαϊκή αυτοκρατορία άλλα χίλια χρόνια ζωής, μέσω της μετεξέλιξης του ανατολικού τμήματός της στη βυζαντινή αυτοκρατορία . </a:t>
            </a:r>
            <a:endParaRPr lang="el-GR" dirty="0" smtClean="0">
              <a:effectLst/>
              <a:latin typeface="Cambria"/>
              <a:ea typeface="MS Mincho"/>
              <a:cs typeface="Times New Roman"/>
            </a:endParaRPr>
          </a:p>
        </p:txBody>
      </p:sp>
    </p:spTree>
    <p:extLst>
      <p:ext uri="{BB962C8B-B14F-4D97-AF65-F5344CB8AC3E}">
        <p14:creationId xmlns:p14="http://schemas.microsoft.com/office/powerpoint/2010/main" val="320353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err="1" smtClean="0">
                <a:ea typeface="MS Mincho"/>
                <a:cs typeface="Times New Roman"/>
              </a:rPr>
              <a:t>Donatio</a:t>
            </a:r>
            <a:r>
              <a:rPr lang="el-GR" i="1" dirty="0" smtClean="0">
                <a:ea typeface="MS Mincho"/>
                <a:cs typeface="Times New Roman"/>
              </a:rPr>
              <a:t> </a:t>
            </a:r>
            <a:r>
              <a:rPr lang="el-GR" i="1" dirty="0" err="1" smtClean="0">
                <a:ea typeface="MS Mincho"/>
                <a:cs typeface="Times New Roman"/>
              </a:rPr>
              <a:t>Constantini</a:t>
            </a:r>
            <a:endParaRPr lang="el-GR" dirty="0"/>
          </a:p>
        </p:txBody>
      </p:sp>
      <p:sp>
        <p:nvSpPr>
          <p:cNvPr id="3" name="Content Placeholder 2"/>
          <p:cNvSpPr>
            <a:spLocks noGrp="1"/>
          </p:cNvSpPr>
          <p:nvPr>
            <p:ph idx="1"/>
          </p:nvPr>
        </p:nvSpPr>
        <p:spPr>
          <a:xfrm>
            <a:off x="457200" y="1600200"/>
            <a:ext cx="8363272" cy="5257800"/>
          </a:xfrm>
        </p:spPr>
        <p:txBody>
          <a:bodyPr>
            <a:normAutofit fontScale="85000" lnSpcReduction="20000"/>
          </a:bodyPr>
          <a:lstStyle/>
          <a:p>
            <a:r>
              <a:rPr lang="el-GR" dirty="0">
                <a:ea typeface="MS Mincho"/>
                <a:cs typeface="Times New Roman"/>
              </a:rPr>
              <a:t>Τη φήμη του Μ. Κωνσταντίνου ως πυλώνα της Εκκλησίας εκμεταλλεύτηκε ένα από τα διασημότερα πλαστά έγγραφα όλων των εποχών, </a:t>
            </a:r>
            <a:r>
              <a:rPr lang="el-GR" dirty="0" smtClean="0">
                <a:ea typeface="MS Mincho"/>
                <a:cs typeface="Times New Roman"/>
              </a:rPr>
              <a:t>η </a:t>
            </a:r>
            <a:r>
              <a:rPr lang="el-GR" i="1" dirty="0" err="1" smtClean="0">
                <a:ea typeface="MS Mincho"/>
                <a:cs typeface="Times New Roman"/>
              </a:rPr>
              <a:t>Donatio</a:t>
            </a:r>
            <a:r>
              <a:rPr lang="el-GR" i="1" dirty="0" smtClean="0">
                <a:ea typeface="MS Mincho"/>
                <a:cs typeface="Times New Roman"/>
              </a:rPr>
              <a:t> </a:t>
            </a:r>
            <a:r>
              <a:rPr lang="el-GR" i="1" dirty="0" err="1" smtClean="0">
                <a:ea typeface="MS Mincho"/>
                <a:cs typeface="Times New Roman"/>
              </a:rPr>
              <a:t>Constantini</a:t>
            </a:r>
            <a:r>
              <a:rPr lang="el-GR" dirty="0" smtClean="0">
                <a:ea typeface="MS Mincho"/>
                <a:cs typeface="Times New Roman"/>
              </a:rPr>
              <a:t>, </a:t>
            </a:r>
            <a:r>
              <a:rPr lang="el-GR" dirty="0">
                <a:ea typeface="MS Mincho"/>
                <a:cs typeface="Times New Roman"/>
              </a:rPr>
              <a:t>που συνέταξε ένας μοναχός στη Ρώμη τον 8</a:t>
            </a:r>
            <a:r>
              <a:rPr lang="en-US" baseline="30000" dirty="0" smtClean="0">
                <a:effectLst/>
                <a:latin typeface="MS Mincho"/>
                <a:ea typeface="MS Mincho"/>
                <a:cs typeface="Times New Roman"/>
              </a:rPr>
              <a:t>ο</a:t>
            </a:r>
            <a:r>
              <a:rPr lang="el-GR" dirty="0">
                <a:ea typeface="MS Mincho"/>
                <a:cs typeface="Times New Roman"/>
              </a:rPr>
              <a:t> </a:t>
            </a:r>
            <a:r>
              <a:rPr lang="el-GR" dirty="0" err="1">
                <a:ea typeface="MS Mincho"/>
                <a:cs typeface="Times New Roman"/>
              </a:rPr>
              <a:t>μ.Χ</a:t>
            </a:r>
            <a:r>
              <a:rPr lang="el-GR" dirty="0">
                <a:ea typeface="MS Mincho"/>
                <a:cs typeface="Times New Roman"/>
              </a:rPr>
              <a:t>. αιώνα</a:t>
            </a:r>
            <a:r>
              <a:rPr lang="el-GR" i="1" dirty="0">
                <a:ea typeface="MS Mincho"/>
                <a:cs typeface="Times New Roman"/>
              </a:rPr>
              <a:t>.</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Το </a:t>
            </a:r>
            <a:r>
              <a:rPr lang="el-GR" dirty="0">
                <a:ea typeface="MS Mincho"/>
                <a:cs typeface="Times New Roman"/>
              </a:rPr>
              <a:t>έγγραφο αποτελούσε την υποτιθέμενη "δωρεά" του Μ. Κωνσταντίνου προς την παπική αρχή, με το οποίο αναγνωριζόταν η εξουσία του Πάπα στη Δύση και η υπεροχή του έναντι του Πατριάρχη </a:t>
            </a:r>
            <a:r>
              <a:rPr lang="el-GR" dirty="0" smtClean="0">
                <a:ea typeface="MS Mincho"/>
                <a:cs typeface="Times New Roman"/>
              </a:rPr>
              <a:t>Κωνσταντινουπ</a:t>
            </a:r>
            <a:r>
              <a:rPr lang="el-GR" dirty="0">
                <a:ea typeface="MS Mincho"/>
                <a:cs typeface="Times New Roman"/>
              </a:rPr>
              <a:t>ό</a:t>
            </a:r>
            <a:r>
              <a:rPr lang="el-GR" dirty="0" smtClean="0">
                <a:ea typeface="MS Mincho"/>
                <a:cs typeface="Times New Roman"/>
              </a:rPr>
              <a:t>λεως και </a:t>
            </a:r>
            <a:r>
              <a:rPr lang="el-GR" dirty="0">
                <a:ea typeface="MS Mincho"/>
                <a:cs typeface="Times New Roman"/>
              </a:rPr>
              <a:t>του Αυτοκράτορα. </a:t>
            </a:r>
            <a:endParaRPr lang="en-US" dirty="0">
              <a:ea typeface="MS Mincho"/>
              <a:cs typeface="Times New Roman"/>
            </a:endParaRPr>
          </a:p>
          <a:p>
            <a:r>
              <a:rPr lang="en-US" dirty="0" smtClean="0">
                <a:ea typeface="MS Mincho"/>
                <a:cs typeface="Times New Roman"/>
              </a:rPr>
              <a:t>T</a:t>
            </a:r>
            <a:r>
              <a:rPr lang="el-GR" dirty="0" smtClean="0">
                <a:ea typeface="MS Mincho"/>
                <a:cs typeface="Times New Roman"/>
              </a:rPr>
              <a:t>ο </a:t>
            </a:r>
            <a:r>
              <a:rPr lang="el-GR" dirty="0">
                <a:ea typeface="MS Mincho"/>
                <a:cs typeface="Times New Roman"/>
              </a:rPr>
              <a:t>έγγραφο αυτό, που για πολλούς αιώνες θα χρησιμοποιηθεί για την ιδεολογική εδραίωση της παπικής πρωτοκαθεδρίας, ασκώντας σημαντική επιρροή στις σχέσεις Κράτους και Εκκλησίας στην Δύση, απεδείχθη ότι ήταν πλαστό ήδη το 1440 </a:t>
            </a:r>
            <a:r>
              <a:rPr lang="el-GR" dirty="0" err="1">
                <a:ea typeface="MS Mincho"/>
                <a:cs typeface="Times New Roman"/>
              </a:rPr>
              <a:t>μ.Χ</a:t>
            </a:r>
            <a:r>
              <a:rPr lang="el-GR" dirty="0">
                <a:ea typeface="MS Mincho"/>
                <a:cs typeface="Times New Roman"/>
              </a:rPr>
              <a:t>.</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86393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000000"/>
                </a:solidFill>
                <a:ea typeface="MS Gothic"/>
                <a:cs typeface="Arial"/>
              </a:rPr>
              <a:t>Η κρίση του 3</a:t>
            </a:r>
            <a:r>
              <a:rPr lang="el-GR" b="1" baseline="30000" dirty="0">
                <a:solidFill>
                  <a:srgbClr val="000000"/>
                </a:solidFill>
                <a:ea typeface="MS Gothic"/>
                <a:cs typeface="Arial"/>
              </a:rPr>
              <a:t>ου</a:t>
            </a:r>
            <a:r>
              <a:rPr lang="el-GR" b="1" dirty="0">
                <a:solidFill>
                  <a:srgbClr val="000000"/>
                </a:solidFill>
                <a:ea typeface="MS Gothic"/>
                <a:cs typeface="Arial"/>
              </a:rPr>
              <a:t> αιώνα </a:t>
            </a:r>
            <a:r>
              <a:rPr lang="el-GR" b="1" dirty="0" err="1">
                <a:solidFill>
                  <a:srgbClr val="000000"/>
                </a:solidFill>
                <a:ea typeface="MS Gothic"/>
                <a:cs typeface="Arial"/>
              </a:rPr>
              <a:t>μ.Χ</a:t>
            </a:r>
            <a:r>
              <a:rPr lang="el-GR" b="1" dirty="0">
                <a:solidFill>
                  <a:srgbClr val="000000"/>
                </a:solidFill>
                <a:ea typeface="MS Gothic"/>
                <a:cs typeface="Arial"/>
              </a:rPr>
              <a:t>. </a:t>
            </a:r>
            <a:br>
              <a:rPr lang="el-GR" b="1" dirty="0">
                <a:solidFill>
                  <a:srgbClr val="000000"/>
                </a:solidFill>
                <a:ea typeface="MS Gothic"/>
                <a:cs typeface="Arial"/>
              </a:rPr>
            </a:b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ea typeface="MS Mincho"/>
                <a:cs typeface="Times New Roman"/>
              </a:rPr>
              <a:t>Μάρκος Αυρήλιος, διανοούμενος αυτοκράτορας ("</a:t>
            </a:r>
            <a:r>
              <a:rPr lang="el-GR" i="1" dirty="0" err="1" smtClean="0">
                <a:ea typeface="MS Mincho"/>
                <a:cs typeface="Times New Roman"/>
              </a:rPr>
              <a:t>Εἰς</a:t>
            </a:r>
            <a:r>
              <a:rPr lang="el-GR" i="1" dirty="0" smtClean="0">
                <a:ea typeface="MS Mincho"/>
                <a:cs typeface="Times New Roman"/>
              </a:rPr>
              <a:t> </a:t>
            </a:r>
            <a:r>
              <a:rPr lang="el-GR" i="1" dirty="0" err="1" smtClean="0">
                <a:ea typeface="MS Mincho"/>
                <a:cs typeface="Times New Roman"/>
              </a:rPr>
              <a:t>ἑαυτόν</a:t>
            </a:r>
            <a:r>
              <a:rPr lang="el-GR" dirty="0" smtClean="0">
                <a:ea typeface="MS Mincho"/>
                <a:cs typeface="Times New Roman"/>
              </a:rPr>
              <a:t>«).</a:t>
            </a:r>
          </a:p>
          <a:p>
            <a:r>
              <a:rPr lang="el-GR" dirty="0" err="1" smtClean="0">
                <a:ea typeface="MS Mincho"/>
                <a:cs typeface="Times New Roman"/>
              </a:rPr>
              <a:t>Κόμμοδος</a:t>
            </a:r>
            <a:r>
              <a:rPr lang="el-GR" dirty="0" smtClean="0">
                <a:ea typeface="MS Mincho"/>
                <a:cs typeface="Times New Roman"/>
              </a:rPr>
              <a:t>: </a:t>
            </a:r>
            <a:r>
              <a:rPr lang="el-GR" dirty="0">
                <a:ea typeface="MS Mincho"/>
                <a:cs typeface="Times New Roman"/>
              </a:rPr>
              <a:t>μάχεται στην αρένα ως μονομάχος και εξαντλεί με αλόγιστες δαπάνες τα κρατικά </a:t>
            </a:r>
            <a:r>
              <a:rPr lang="el-GR" dirty="0" smtClean="0">
                <a:ea typeface="MS Mincho"/>
                <a:cs typeface="Times New Roman"/>
              </a:rPr>
              <a:t>αποθέματα, </a:t>
            </a:r>
            <a:r>
              <a:rPr lang="el-GR" dirty="0">
                <a:ea typeface="MS Mincho"/>
                <a:cs typeface="Times New Roman"/>
              </a:rPr>
              <a:t>δολοφονείται (192 </a:t>
            </a:r>
            <a:r>
              <a:rPr lang="el-GR" dirty="0" err="1">
                <a:ea typeface="MS Mincho"/>
                <a:cs typeface="Times New Roman"/>
              </a:rPr>
              <a:t>μ.Χ</a:t>
            </a:r>
            <a:r>
              <a:rPr lang="el-GR" dirty="0" smtClean="0">
                <a:ea typeface="MS Mincho"/>
                <a:cs typeface="Times New Roman"/>
              </a:rPr>
              <a:t>.).</a:t>
            </a:r>
            <a:r>
              <a:rPr lang="el-GR" dirty="0">
                <a:ea typeface="MS Mincho"/>
                <a:cs typeface="Times New Roman"/>
              </a:rPr>
              <a:t> </a:t>
            </a:r>
            <a:endParaRPr lang="el-GR" dirty="0" smtClean="0">
              <a:ea typeface="MS Mincho"/>
              <a:cs typeface="Times New Roman"/>
            </a:endParaRPr>
          </a:p>
          <a:p>
            <a:r>
              <a:rPr lang="el-GR" dirty="0" smtClean="0">
                <a:ea typeface="MS Mincho"/>
                <a:cs typeface="Times New Roman"/>
              </a:rPr>
              <a:t>περίοδος </a:t>
            </a:r>
            <a:r>
              <a:rPr lang="el-GR" dirty="0">
                <a:ea typeface="MS Mincho"/>
                <a:cs typeface="Times New Roman"/>
              </a:rPr>
              <a:t>στρατιωτικής αναρχίας και συνεχών πραξικοπημάτων, έως την ανάδειξη ως Αυτοκράτορα του </a:t>
            </a:r>
            <a:r>
              <a:rPr lang="el-GR" dirty="0" err="1">
                <a:ea typeface="MS Mincho"/>
                <a:cs typeface="Times New Roman"/>
              </a:rPr>
              <a:t>Σεπτίμιου</a:t>
            </a:r>
            <a:r>
              <a:rPr lang="el-GR" dirty="0">
                <a:ea typeface="MS Mincho"/>
                <a:cs typeface="Times New Roman"/>
              </a:rPr>
              <a:t> Σεβήρου (193 </a:t>
            </a:r>
            <a:r>
              <a:rPr lang="el-GR" dirty="0" err="1">
                <a:ea typeface="MS Mincho"/>
                <a:cs typeface="Times New Roman"/>
              </a:rPr>
              <a:t>μ.Χ</a:t>
            </a:r>
            <a:r>
              <a:rPr lang="el-GR" dirty="0">
                <a:ea typeface="MS Mincho"/>
                <a:cs typeface="Times New Roman"/>
              </a:rPr>
              <a:t>.). </a:t>
            </a:r>
            <a:endParaRPr lang="el-GR" dirty="0" smtClean="0">
              <a:ea typeface="MS Mincho"/>
              <a:cs typeface="Times New Roman"/>
            </a:endParaRPr>
          </a:p>
          <a:p>
            <a:r>
              <a:rPr lang="el-GR" dirty="0">
                <a:ea typeface="MS Mincho"/>
                <a:cs typeface="Times New Roman"/>
              </a:rPr>
              <a:t>Δ</a:t>
            </a:r>
            <a:r>
              <a:rPr lang="el-GR" dirty="0" smtClean="0">
                <a:ea typeface="MS Mincho"/>
                <a:cs typeface="Times New Roman"/>
              </a:rPr>
              <a:t>ολοφονία </a:t>
            </a:r>
            <a:r>
              <a:rPr lang="el-GR" dirty="0">
                <a:ea typeface="MS Mincho"/>
                <a:cs typeface="Times New Roman"/>
              </a:rPr>
              <a:t>από το στρατό του τελευταίου Αυτοκράτορα της δυναστείας που ιδρύει, Αλέξανδρου Σεβήρου (235 </a:t>
            </a:r>
            <a:r>
              <a:rPr lang="el-GR" dirty="0" err="1">
                <a:ea typeface="MS Mincho"/>
                <a:cs typeface="Times New Roman"/>
              </a:rPr>
              <a:t>μ.Χ</a:t>
            </a:r>
            <a:r>
              <a:rPr lang="el-GR" dirty="0">
                <a:ea typeface="MS Mincho"/>
                <a:cs typeface="Times New Roman"/>
              </a:rPr>
              <a:t>.), βυθίζει την αυτοκρατορία σε μακρά περίοδο ταραχών, που οι ιστορικοί έχουν αποκαλέσει “κρίση του 3</a:t>
            </a:r>
            <a:r>
              <a:rPr lang="el-GR" baseline="30000" dirty="0">
                <a:ea typeface="MS Mincho"/>
                <a:cs typeface="Times New Roman"/>
              </a:rPr>
              <a:t>ου</a:t>
            </a:r>
            <a:r>
              <a:rPr lang="el-GR" dirty="0">
                <a:ea typeface="MS Mincho"/>
                <a:cs typeface="Times New Roman"/>
              </a:rPr>
              <a:t> αιώνα”. </a:t>
            </a:r>
            <a:endParaRPr lang="el-GR" dirty="0"/>
          </a:p>
        </p:txBody>
      </p:sp>
    </p:spTree>
    <p:extLst>
      <p:ext uri="{BB962C8B-B14F-4D97-AF65-F5344CB8AC3E}">
        <p14:creationId xmlns:p14="http://schemas.microsoft.com/office/powerpoint/2010/main" val="3207141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Κατάρρευση </a:t>
            </a:r>
            <a:r>
              <a:rPr lang="el-GR" b="1" dirty="0"/>
              <a:t>της </a:t>
            </a:r>
            <a:r>
              <a:rPr lang="el-GR" b="1" dirty="0" smtClean="0"/>
              <a:t>Δύσης</a:t>
            </a:r>
            <a:r>
              <a:rPr lang="el-GR" b="1" dirty="0"/>
              <a:t/>
            </a:r>
            <a:br>
              <a:rPr lang="el-GR" b="1" dirty="0"/>
            </a:br>
            <a:endParaRPr lang="el-GR" dirty="0"/>
          </a:p>
        </p:txBody>
      </p:sp>
      <p:sp>
        <p:nvSpPr>
          <p:cNvPr id="3" name="Content Placeholder 2"/>
          <p:cNvSpPr>
            <a:spLocks noGrp="1"/>
          </p:cNvSpPr>
          <p:nvPr>
            <p:ph idx="1"/>
          </p:nvPr>
        </p:nvSpPr>
        <p:spPr/>
        <p:txBody>
          <a:bodyPr>
            <a:normAutofit fontScale="85000" lnSpcReduction="10000"/>
          </a:bodyPr>
          <a:lstStyle/>
          <a:p>
            <a:r>
              <a:rPr lang="el-GR" dirty="0"/>
              <a:t>Ο τελευταίος αυτοκράτορας της ενιαίας ρωμαϊκής αυτοκρατορίας είναι ο Μέγας Θεοδόσιος Α</a:t>
            </a:r>
            <a:r>
              <a:rPr lang="el-GR" dirty="0" smtClean="0"/>
              <a:t>᾽ </a:t>
            </a:r>
            <a:r>
              <a:rPr lang="el-GR" dirty="0"/>
              <a:t>(379 </a:t>
            </a:r>
            <a:r>
              <a:rPr lang="el-GR" dirty="0" err="1"/>
              <a:t>μ.Χ</a:t>
            </a:r>
            <a:r>
              <a:rPr lang="el-GR" dirty="0"/>
              <a:t>.). </a:t>
            </a:r>
            <a:endParaRPr lang="el-GR" dirty="0" smtClean="0"/>
          </a:p>
          <a:p>
            <a:r>
              <a:rPr lang="el-GR" dirty="0" smtClean="0"/>
              <a:t>Το </a:t>
            </a:r>
            <a:r>
              <a:rPr lang="el-GR" dirty="0"/>
              <a:t>Μιλάνο και αργότερα η </a:t>
            </a:r>
            <a:r>
              <a:rPr lang="el-GR" dirty="0" smtClean="0"/>
              <a:t>Ραβέννα </a:t>
            </a:r>
            <a:r>
              <a:rPr lang="el-GR" dirty="0"/>
              <a:t>υποκαθιστούν τη Ρώμη ως έδρα του αυτοκράτορα στη Δύση (κάτι ενδεικτικό της απώλειας της σημασίας </a:t>
            </a:r>
            <a:r>
              <a:rPr lang="el-GR" dirty="0" smtClean="0"/>
              <a:t>της </a:t>
            </a:r>
            <a:r>
              <a:rPr lang="el-GR" dirty="0"/>
              <a:t>Ρώμης).  </a:t>
            </a:r>
            <a:endParaRPr lang="el-GR" dirty="0" smtClean="0"/>
          </a:p>
          <a:p>
            <a:r>
              <a:rPr lang="el-GR" dirty="0" smtClean="0"/>
              <a:t>Η </a:t>
            </a:r>
            <a:r>
              <a:rPr lang="el-GR" dirty="0"/>
              <a:t>ενίσχυση του ρόλου της Εκκλησίας στα δημόσια πράγματα, λίγες δεκαετίες μετά το Ήδικτο των Μεδιολάνων, καθίσταται έκδηλη, όταν ο Αυτοκράτορας αναγκάζεται από τον Επίσκοπο του Μιλάνου Αμβρόσιο σε μετάνοια για την σφαγή πολιτών στη Θεσσαλονίκη (390 </a:t>
            </a:r>
            <a:r>
              <a:rPr lang="el-GR" dirty="0" err="1"/>
              <a:t>μ.Χ</a:t>
            </a:r>
            <a:r>
              <a:rPr lang="el-GR" dirty="0"/>
              <a:t>.).  </a:t>
            </a:r>
          </a:p>
        </p:txBody>
      </p:sp>
    </p:spTree>
    <p:extLst>
      <p:ext uri="{BB962C8B-B14F-4D97-AF65-F5344CB8AC3E}">
        <p14:creationId xmlns:p14="http://schemas.microsoft.com/office/powerpoint/2010/main" val="2035034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Νέα διαίρεση της αυτοκρατορίας</a:t>
            </a:r>
            <a:endParaRPr lang="el-GR" dirty="0"/>
          </a:p>
        </p:txBody>
      </p:sp>
      <p:sp>
        <p:nvSpPr>
          <p:cNvPr id="3" name="Content Placeholder 2"/>
          <p:cNvSpPr>
            <a:spLocks noGrp="1"/>
          </p:cNvSpPr>
          <p:nvPr>
            <p:ph idx="1"/>
          </p:nvPr>
        </p:nvSpPr>
        <p:spPr/>
        <p:txBody>
          <a:bodyPr/>
          <a:lstStyle/>
          <a:p>
            <a:r>
              <a:rPr lang="el-GR" dirty="0"/>
              <a:t>Η αυτοκρατορία θα διαιρεθεί και πάλι οριστικά σε Ανατολική και Δυτική από τους διαδόχους του Μ. Θεοδοσίου, Αρκάδιο και </a:t>
            </a:r>
            <a:r>
              <a:rPr lang="el-GR" dirty="0" err="1"/>
              <a:t>Ονόριο</a:t>
            </a:r>
            <a:r>
              <a:rPr lang="el-GR" dirty="0"/>
              <a:t> (395 </a:t>
            </a:r>
            <a:r>
              <a:rPr lang="el-GR" dirty="0" err="1"/>
              <a:t>μ.Χ</a:t>
            </a:r>
            <a:r>
              <a:rPr lang="el-GR" dirty="0"/>
              <a:t>.). </a:t>
            </a:r>
            <a:endParaRPr lang="el-GR" dirty="0" smtClean="0"/>
          </a:p>
          <a:p>
            <a:r>
              <a:rPr lang="el-GR" dirty="0" smtClean="0"/>
              <a:t>Τα </a:t>
            </a:r>
            <a:r>
              <a:rPr lang="el-GR" dirty="0"/>
              <a:t>δύο σκέλη της θα αναπτύξουν χωριστή διοίκηση και ιδιαίτερα πολιτισμικά χαρακτηριστικά.</a:t>
            </a:r>
          </a:p>
        </p:txBody>
      </p:sp>
    </p:spTree>
    <p:extLst>
      <p:ext uri="{BB962C8B-B14F-4D97-AF65-F5344CB8AC3E}">
        <p14:creationId xmlns:p14="http://schemas.microsoft.com/office/powerpoint/2010/main" val="382139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600200"/>
            <a:ext cx="8219256" cy="5069160"/>
          </a:xfrm>
        </p:spPr>
        <p:txBody>
          <a:bodyPr>
            <a:normAutofit fontScale="77500" lnSpcReduction="20000"/>
          </a:bodyPr>
          <a:lstStyle/>
          <a:p>
            <a:r>
              <a:rPr lang="el-GR" dirty="0"/>
              <a:t>Το δυτικό σκέλος της θα σφυροκοπηθεί από μία παλίρροια βαρβαρικών γερμανικών φύλλων (Βησιγότθοι, Οστρογότθοι, Φράγκοι, Βάνδαλοι, </a:t>
            </a:r>
            <a:r>
              <a:rPr lang="el-GR" dirty="0" err="1"/>
              <a:t>Βουργουνδοί</a:t>
            </a:r>
            <a:r>
              <a:rPr lang="el-GR" dirty="0"/>
              <a:t>), που διασχίζουν το φυσικό όριο του Ρήνου και του Δούναβη και εγκαθίστανται στο εσωτερικό της. </a:t>
            </a:r>
            <a:endParaRPr lang="el-GR" dirty="0" smtClean="0"/>
          </a:p>
          <a:p>
            <a:r>
              <a:rPr lang="el-GR" dirty="0" smtClean="0"/>
              <a:t>Το </a:t>
            </a:r>
            <a:r>
              <a:rPr lang="el-GR" dirty="0"/>
              <a:t>410 </a:t>
            </a:r>
            <a:r>
              <a:rPr lang="el-GR" dirty="0" err="1"/>
              <a:t>μ.Χ</a:t>
            </a:r>
            <a:r>
              <a:rPr lang="el-GR" dirty="0"/>
              <a:t>. η Ρώμη, μετά από αιώνες κυριαρχίας στον κόσμο, θα αλωθεί από τους Βησιγότθους υπό τον Αλάριχο, κάτι που θα σημάνει την αρχή του τέλους της δυτικής ρωμαϊκής αυτοκρατορίας. </a:t>
            </a:r>
            <a:endParaRPr lang="el-GR" dirty="0" smtClean="0"/>
          </a:p>
          <a:p>
            <a:r>
              <a:rPr lang="el-GR" dirty="0" smtClean="0"/>
              <a:t>Η </a:t>
            </a:r>
            <a:r>
              <a:rPr lang="el-GR" dirty="0"/>
              <a:t>Ιταλία υφίσταται τις επιδρομές των φοβερότερων βαρβάρων, των Ούννων του Αττίλα, της “μάστιγας του Θεού” (452 </a:t>
            </a:r>
            <a:r>
              <a:rPr lang="el-GR" dirty="0" err="1"/>
              <a:t>μ.Χ</a:t>
            </a:r>
            <a:r>
              <a:rPr lang="el-GR" dirty="0"/>
              <a:t>.), αν και η ίδια η Ρώμη θα σωθεί την τελευταία στιγμή</a:t>
            </a:r>
            <a:r>
              <a:rPr lang="el-GR" dirty="0" smtClean="0"/>
              <a:t>.</a:t>
            </a:r>
          </a:p>
          <a:p>
            <a:r>
              <a:rPr lang="el-GR" dirty="0" smtClean="0"/>
              <a:t> </a:t>
            </a:r>
            <a:r>
              <a:rPr lang="el-GR" dirty="0"/>
              <a:t>Η πόλη θα αλωθεί όμως λίγο αργότερα από τους Βανδάλους.</a:t>
            </a:r>
          </a:p>
          <a:p>
            <a:endParaRPr lang="el-GR" dirty="0"/>
          </a:p>
        </p:txBody>
      </p:sp>
    </p:spTree>
    <p:extLst>
      <p:ext uri="{BB962C8B-B14F-4D97-AF65-F5344CB8AC3E}">
        <p14:creationId xmlns:p14="http://schemas.microsoft.com/office/powerpoint/2010/main" val="1045112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0242" name="Picture 2" descr="C:\Users\ATHINA\Desktop\attila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9" y="836712"/>
            <a:ext cx="9510357"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22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Western and the </a:t>
            </a:r>
            <a:r>
              <a:rPr lang="en-US" dirty="0" smtClean="0">
                <a:hlinkClick r:id="rId2" tooltip="Byzantine Empire"/>
              </a:rPr>
              <a:t>Eastern Roman Empire</a:t>
            </a:r>
            <a:r>
              <a:rPr lang="en-US" dirty="0" smtClean="0"/>
              <a:t> in 476</a:t>
            </a:r>
            <a:endParaRPr lang="el-GR" dirty="0"/>
          </a:p>
        </p:txBody>
      </p:sp>
      <p:sp>
        <p:nvSpPr>
          <p:cNvPr id="3" name="Content Placeholder 2"/>
          <p:cNvSpPr>
            <a:spLocks noGrp="1"/>
          </p:cNvSpPr>
          <p:nvPr>
            <p:ph idx="1"/>
          </p:nvPr>
        </p:nvSpPr>
        <p:spPr/>
        <p:txBody>
          <a:bodyPr/>
          <a:lstStyle/>
          <a:p>
            <a:endParaRPr lang="el-GR"/>
          </a:p>
        </p:txBody>
      </p:sp>
      <p:pic>
        <p:nvPicPr>
          <p:cNvPr id="11266" name="Picture 2" descr="C:\Users\ATHINA\Desktop\350px-628px-Western_and_Eastern_Roman_Empires_476A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9487757" cy="466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85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Τελευταίος αυτοκράτορας Δύσης</a:t>
            </a:r>
            <a:endParaRPr lang="el-GR" dirty="0"/>
          </a:p>
        </p:txBody>
      </p:sp>
      <p:sp>
        <p:nvSpPr>
          <p:cNvPr id="3" name="Content Placeholder 2"/>
          <p:cNvSpPr>
            <a:spLocks noGrp="1"/>
          </p:cNvSpPr>
          <p:nvPr>
            <p:ph idx="1"/>
          </p:nvPr>
        </p:nvSpPr>
        <p:spPr>
          <a:xfrm>
            <a:off x="457200" y="1600200"/>
            <a:ext cx="8507288" cy="5501208"/>
          </a:xfrm>
        </p:spPr>
        <p:txBody>
          <a:bodyPr>
            <a:normAutofit fontScale="70000" lnSpcReduction="20000"/>
          </a:bodyPr>
          <a:lstStyle/>
          <a:p>
            <a:r>
              <a:rPr lang="el-GR" dirty="0" smtClean="0"/>
              <a:t>Τελευταίος </a:t>
            </a:r>
            <a:r>
              <a:rPr lang="el-GR" dirty="0"/>
              <a:t>Αυτοκράτορας της Δύσης είναι ένας έφηβος που έχουν ανεβάσει στο θρόνο της Ρώμης οι ίδιοι οι βάρβαροι, που κατά τραγική ειρωνεία της ιστορίας φέρει το όνομα δύο εμβληματικών Ρωμαίων ηγετών, </a:t>
            </a:r>
            <a:r>
              <a:rPr lang="el-GR" i="1" dirty="0" err="1"/>
              <a:t>Romulus</a:t>
            </a:r>
            <a:r>
              <a:rPr lang="el-GR" i="1" dirty="0"/>
              <a:t> </a:t>
            </a:r>
            <a:r>
              <a:rPr lang="el-GR" i="1" dirty="0" err="1"/>
              <a:t>Augustulus</a:t>
            </a:r>
            <a:r>
              <a:rPr lang="el-GR" dirty="0"/>
              <a:t>. </a:t>
            </a:r>
            <a:endParaRPr lang="el-GR" dirty="0" smtClean="0"/>
          </a:p>
          <a:p>
            <a:r>
              <a:rPr lang="el-GR" dirty="0" smtClean="0"/>
              <a:t>Η </a:t>
            </a:r>
            <a:r>
              <a:rPr lang="el-GR" dirty="0"/>
              <a:t>ανατροπή του από τον Οδόακρο το 476 </a:t>
            </a:r>
            <a:r>
              <a:rPr lang="el-GR" dirty="0" err="1"/>
              <a:t>μ.Χ</a:t>
            </a:r>
            <a:r>
              <a:rPr lang="el-GR" dirty="0"/>
              <a:t>., αν και λίγο σημαντική καθ’ εαυτή, οριοθετεί ιστορικά το τέλος της δυτικής ρωμαϊκής αυτοκρατορίας, την υποχώρηση του ελληνορωμαϊκού πολιτισμού στη Δύση και την έναρξη του δυτικού φεουδαρχικού Μεσαίωνα. </a:t>
            </a:r>
            <a:endParaRPr lang="el-GR" dirty="0" smtClean="0"/>
          </a:p>
          <a:p>
            <a:r>
              <a:rPr lang="el-GR" dirty="0" smtClean="0"/>
              <a:t>Η </a:t>
            </a:r>
            <a:r>
              <a:rPr lang="el-GR" dirty="0"/>
              <a:t>ιταλική χερσόνησος, πέραν του διαστήματος της ανακατάληψής της από τον Ιουστινιανό, θα περάσει στα χέρια των Οστρογότθων (και αργότερα των Λομβαρδών), γερμανικών βαρβαρικών φύλλων που είχαν επί μακρόν πολεμήσει την αυτοκρατορία</a:t>
            </a:r>
            <a:r>
              <a:rPr lang="el-GR" dirty="0" smtClean="0"/>
              <a:t>.</a:t>
            </a:r>
          </a:p>
          <a:p>
            <a:r>
              <a:rPr lang="el-GR" dirty="0" smtClean="0"/>
              <a:t> </a:t>
            </a:r>
            <a:r>
              <a:rPr lang="el-GR" dirty="0"/>
              <a:t>Αρκετοί από τους νέους ηγέτες, όπως ο Θεοδώριχος, θαυμαστές της ρωμαϊκής παράδοσης, θα διατηρήσουν πολλούς από τους θεσμούς της, και στο πεδίο του δικαίου. </a:t>
            </a:r>
          </a:p>
          <a:p>
            <a:endParaRPr lang="el-GR" dirty="0"/>
          </a:p>
        </p:txBody>
      </p:sp>
    </p:spTree>
    <p:extLst>
      <p:ext uri="{BB962C8B-B14F-4D97-AF65-F5344CB8AC3E}">
        <p14:creationId xmlns:p14="http://schemas.microsoft.com/office/powerpoint/2010/main" val="3654286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ea typeface="MS Mincho"/>
                <a:cs typeface="Times New Roman"/>
              </a:rPr>
              <a:t>Συνέχεια του Βυζαντίου</a:t>
            </a:r>
            <a:endParaRPr lang="el-GR" dirty="0"/>
          </a:p>
        </p:txBody>
      </p:sp>
      <p:sp>
        <p:nvSpPr>
          <p:cNvPr id="3" name="Content Placeholder 2"/>
          <p:cNvSpPr>
            <a:spLocks noGrp="1"/>
          </p:cNvSpPr>
          <p:nvPr>
            <p:ph idx="1"/>
          </p:nvPr>
        </p:nvSpPr>
        <p:spPr/>
        <p:txBody>
          <a:bodyPr>
            <a:normAutofit fontScale="92500"/>
          </a:bodyPr>
          <a:lstStyle/>
          <a:p>
            <a:r>
              <a:rPr lang="el-GR" dirty="0"/>
              <a:t>Το ανατολικό τμήμα της αυτοκρατορίας, με την βασιλεύουσα Κωνσταντινούπολη, θα επιτύχει να αποκρούσει τις βαρβαρικές επιδρομές. </a:t>
            </a:r>
            <a:endParaRPr lang="el-GR" dirty="0" smtClean="0"/>
          </a:p>
          <a:p>
            <a:r>
              <a:rPr lang="el-GR" dirty="0" smtClean="0"/>
              <a:t>Χάρις </a:t>
            </a:r>
            <a:r>
              <a:rPr lang="el-GR" dirty="0"/>
              <a:t>στις υγιέστερες κοινωνικές και οικονομικές δομές του και τις μικρότερες ανισότητες μεταξύ πλουσίων και φτωχών, θα ξεπεράσει την κρίση, βιώνοντας περίοδο πολιτισμικής και οικονομικής άνθησης στα μεγάλα αστικά κέντρα της ελληνόφωνης Ανατολής. </a:t>
            </a:r>
            <a:endParaRPr lang="el-GR" dirty="0" smtClean="0"/>
          </a:p>
        </p:txBody>
      </p:sp>
    </p:spTree>
    <p:extLst>
      <p:ext uri="{BB962C8B-B14F-4D97-AF65-F5344CB8AC3E}">
        <p14:creationId xmlns:p14="http://schemas.microsoft.com/office/powerpoint/2010/main" val="4173981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Ιουστινιανός</a:t>
            </a:r>
            <a:endParaRPr lang="el-GR" dirty="0"/>
          </a:p>
        </p:txBody>
      </p:sp>
      <p:sp>
        <p:nvSpPr>
          <p:cNvPr id="3" name="Content Placeholder 2"/>
          <p:cNvSpPr>
            <a:spLocks noGrp="1"/>
          </p:cNvSpPr>
          <p:nvPr>
            <p:ph idx="1"/>
          </p:nvPr>
        </p:nvSpPr>
        <p:spPr>
          <a:xfrm>
            <a:off x="457200" y="1600200"/>
            <a:ext cx="5915000" cy="4525963"/>
          </a:xfrm>
        </p:spPr>
        <p:txBody>
          <a:bodyPr/>
          <a:lstStyle/>
          <a:p>
            <a:r>
              <a:rPr lang="el-GR" dirty="0" smtClean="0"/>
              <a:t>Ο Ιουστινιανός (527-565 </a:t>
            </a:r>
            <a:r>
              <a:rPr lang="el-GR" dirty="0" err="1" smtClean="0"/>
              <a:t>μ.Χ</a:t>
            </a:r>
            <a:r>
              <a:rPr lang="el-GR" dirty="0" smtClean="0"/>
              <a:t>.), εμβληματική μορφή σπουδαίου Αυτοκράτορα, στο μεταίχμιο μεταξύ Ρώμης και Βυζαντίου, θα επιχειρήσει να ανασυστήσει το μεγαλείο της αυτοκρατορίας, ανακτώντας τη Δύση από τους βαρβάρους και τα αφρικανικά παράλια από τους Βανδάλους.</a:t>
            </a:r>
          </a:p>
          <a:p>
            <a:endParaRPr lang="el-GR" dirty="0"/>
          </a:p>
        </p:txBody>
      </p:sp>
      <p:pic>
        <p:nvPicPr>
          <p:cNvPr id="12290" name="Picture 2" descr="C:\Users\ATHINA\Desktop\220px-Mosaic_of_Justinianus_I_-_Basilica_San_Vitale_(Rave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4864"/>
            <a:ext cx="2460774" cy="341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60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και Θεοδώρα</a:t>
            </a:r>
            <a:endParaRPr lang="el-GR" dirty="0"/>
          </a:p>
        </p:txBody>
      </p:sp>
      <p:sp>
        <p:nvSpPr>
          <p:cNvPr id="3" name="Content Placeholder 2"/>
          <p:cNvSpPr>
            <a:spLocks noGrp="1"/>
          </p:cNvSpPr>
          <p:nvPr>
            <p:ph idx="1"/>
          </p:nvPr>
        </p:nvSpPr>
        <p:spPr>
          <a:xfrm>
            <a:off x="457200" y="1600200"/>
            <a:ext cx="5698976" cy="5429200"/>
          </a:xfrm>
        </p:spPr>
        <p:txBody>
          <a:bodyPr>
            <a:normAutofit fontScale="70000" lnSpcReduction="20000"/>
          </a:bodyPr>
          <a:lstStyle/>
          <a:p>
            <a:r>
              <a:rPr lang="el-GR" dirty="0"/>
              <a:t>Η ηγεσία του θωρακίζεται από την παρουσία στο πλευρό του της Αυτοκράτειρας Θεοδώρας, που ιδίως κατά τη Στάση του Νίκα (532 </a:t>
            </a:r>
            <a:r>
              <a:rPr lang="el-GR" dirty="0" err="1"/>
              <a:t>μ.Χ</a:t>
            </a:r>
            <a:r>
              <a:rPr lang="el-GR" dirty="0"/>
              <a:t>.), με τη στάση της θα διασώσει τη βασιλεία του</a:t>
            </a:r>
            <a:r>
              <a:rPr lang="el-GR" dirty="0" smtClean="0"/>
              <a:t>.</a:t>
            </a:r>
          </a:p>
          <a:p>
            <a:r>
              <a:rPr lang="el-GR" dirty="0" smtClean="0"/>
              <a:t> </a:t>
            </a:r>
            <a:r>
              <a:rPr lang="el-GR" dirty="0"/>
              <a:t>Με τον τρόπο αυτό συμβάλλει κι εκείνη στο σπουδαιότερο επίτευγμα του Ιουστινιανού, την μεγάλη κωδικοποίηση του Ρωμαϊκού Δικαίου, που ολοκληρώνεται με την θέση σε εφαρμογή ένα χρόνο αργότερα του Πανδέκτη (533 </a:t>
            </a:r>
            <a:r>
              <a:rPr lang="el-GR" dirty="0" err="1"/>
              <a:t>μ.Χ</a:t>
            </a:r>
            <a:r>
              <a:rPr lang="el-GR" dirty="0"/>
              <a:t>.), αποκρυσταλλώνοντας το Ρωμαϊκό Δίκαιο στη μορφή που το γνωρίζουμε έως σήμερα. </a:t>
            </a:r>
            <a:endParaRPr lang="el-GR" dirty="0" smtClean="0"/>
          </a:p>
          <a:p>
            <a:r>
              <a:rPr lang="el-GR" dirty="0" smtClean="0"/>
              <a:t>Η </a:t>
            </a:r>
            <a:r>
              <a:rPr lang="el-GR" dirty="0"/>
              <a:t>κορυφαία αυτή συμβολή του Ιουστινιανού στον νομικό πολιτισμό είχε την πλέον μακραίωνη και καταλυτική επιρροή στην παγκόσμια ιστορία. </a:t>
            </a:r>
          </a:p>
          <a:p>
            <a:endParaRPr lang="el-GR" dirty="0"/>
          </a:p>
        </p:txBody>
      </p:sp>
      <p:pic>
        <p:nvPicPr>
          <p:cNvPr id="13314" name="Picture 2" descr="C:\Users\ATHINA\Desktop\Theodora_mosaic_-_Basilica_San_Vitale_(Ravenna)_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988840"/>
            <a:ext cx="2867719" cy="392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70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Δημόσια όργανα της Δεσποτείας</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ο </a:t>
            </a:r>
            <a:r>
              <a:rPr lang="el-GR" dirty="0" err="1" smtClean="0"/>
              <a:t>Διοκλητιανός</a:t>
            </a:r>
            <a:r>
              <a:rPr lang="el-GR" dirty="0" smtClean="0"/>
              <a:t> έλαβε </a:t>
            </a:r>
            <a:r>
              <a:rPr lang="el-GR" dirty="0"/>
              <a:t>δραστικά μέτρα </a:t>
            </a:r>
            <a:r>
              <a:rPr lang="el-GR" dirty="0" smtClean="0"/>
              <a:t>για την αναδιοργάνωση της αυτοκρατορίας. </a:t>
            </a:r>
          </a:p>
          <a:p>
            <a:r>
              <a:rPr lang="el-GR" dirty="0" smtClean="0"/>
              <a:t>Τα </a:t>
            </a:r>
            <a:r>
              <a:rPr lang="el-GR" dirty="0"/>
              <a:t>τελευταία κατάλοιπα θεσμών της </a:t>
            </a:r>
            <a:r>
              <a:rPr lang="fr-FR" i="1" dirty="0" err="1"/>
              <a:t>Res</a:t>
            </a:r>
            <a:r>
              <a:rPr lang="fr-FR" i="1" dirty="0"/>
              <a:t> publica</a:t>
            </a:r>
            <a:r>
              <a:rPr lang="el-GR" dirty="0"/>
              <a:t> </a:t>
            </a:r>
            <a:r>
              <a:rPr lang="el-GR" dirty="0" smtClean="0"/>
              <a:t>εξαφανίζονται</a:t>
            </a:r>
          </a:p>
          <a:p>
            <a:r>
              <a:rPr lang="el-GR" dirty="0" smtClean="0"/>
              <a:t>Εξαφανίζεται κάθε </a:t>
            </a:r>
            <a:r>
              <a:rPr lang="el-GR" dirty="0"/>
              <a:t>μορφής συμμετοχής στα κοινά </a:t>
            </a:r>
            <a:endParaRPr lang="el-GR" dirty="0" smtClean="0"/>
          </a:p>
          <a:p>
            <a:r>
              <a:rPr lang="el-GR" dirty="0" smtClean="0"/>
              <a:t>Πλήρης  </a:t>
            </a:r>
            <a:r>
              <a:rPr lang="el-GR" dirty="0"/>
              <a:t>υποταγή στη βούληση του Αυτοκράτορα </a:t>
            </a:r>
            <a:endParaRPr lang="el-GR" dirty="0" smtClean="0"/>
          </a:p>
          <a:p>
            <a:r>
              <a:rPr lang="el-GR" dirty="0" smtClean="0"/>
              <a:t>Υποβάθμιση </a:t>
            </a:r>
            <a:r>
              <a:rPr lang="el-GR" dirty="0"/>
              <a:t>του ρόλου της Συγκλήτου </a:t>
            </a:r>
            <a:endParaRPr lang="el-GR" dirty="0" smtClean="0"/>
          </a:p>
          <a:p>
            <a:r>
              <a:rPr lang="el-GR" dirty="0" smtClean="0"/>
              <a:t>Το </a:t>
            </a:r>
            <a:r>
              <a:rPr lang="el-GR" dirty="0"/>
              <a:t>πολίτευμα </a:t>
            </a:r>
            <a:r>
              <a:rPr lang="el-GR" dirty="0" smtClean="0"/>
              <a:t>= απροκάλυπτα </a:t>
            </a:r>
            <a:r>
              <a:rPr lang="el-GR" dirty="0"/>
              <a:t>απολυταρχικό. </a:t>
            </a:r>
          </a:p>
          <a:p>
            <a:endParaRPr lang="el-GR" dirty="0"/>
          </a:p>
        </p:txBody>
      </p:sp>
    </p:spTree>
    <p:extLst>
      <p:ext uri="{BB962C8B-B14F-4D97-AF65-F5344CB8AC3E}">
        <p14:creationId xmlns:p14="http://schemas.microsoft.com/office/powerpoint/2010/main" val="417034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Στρατός = ρυθμιστής</a:t>
            </a:r>
            <a:endParaRPr lang="el-GR" dirty="0"/>
          </a:p>
        </p:txBody>
      </p:sp>
      <p:sp>
        <p:nvSpPr>
          <p:cNvPr id="3" name="Content Placeholder 2"/>
          <p:cNvSpPr>
            <a:spLocks noGrp="1"/>
          </p:cNvSpPr>
          <p:nvPr>
            <p:ph idx="1"/>
          </p:nvPr>
        </p:nvSpPr>
        <p:spPr/>
        <p:txBody>
          <a:bodyPr>
            <a:normAutofit fontScale="77500" lnSpcReduction="20000"/>
          </a:bodyPr>
          <a:lstStyle/>
          <a:p>
            <a:pPr algn="just">
              <a:spcAft>
                <a:spcPts val="0"/>
              </a:spcAft>
            </a:pPr>
            <a:r>
              <a:rPr lang="el-GR" dirty="0">
                <a:ea typeface="MS Mincho"/>
                <a:cs typeface="Times New Roman"/>
              </a:rPr>
              <a:t>Ο στρατός αναδεικνύει πραξικοπηματικά σειρά από αυτοκράτορες (18 σε 50 έτη), που πλειοδοτούν σε παροχές προς τις λεγεώνες αποβλέποντας στην αφοσίωσή τους. </a:t>
            </a:r>
            <a:endParaRPr lang="el-GR" dirty="0" smtClean="0">
              <a:ea typeface="MS Mincho"/>
              <a:cs typeface="Times New Roman"/>
            </a:endParaRPr>
          </a:p>
          <a:p>
            <a:pPr algn="just">
              <a:spcAft>
                <a:spcPts val="0"/>
              </a:spcAft>
            </a:pPr>
            <a:r>
              <a:rPr lang="el-GR" dirty="0" smtClean="0">
                <a:ea typeface="MS Mincho"/>
                <a:cs typeface="Times New Roman"/>
              </a:rPr>
              <a:t>Οι </a:t>
            </a:r>
            <a:r>
              <a:rPr lang="el-GR" dirty="0">
                <a:ea typeface="MS Mincho"/>
                <a:cs typeface="Times New Roman"/>
              </a:rPr>
              <a:t>αξιώσεις του στρατού και η συντήρηση της κρατικής μηχανής επιβαρύνει δυσβάστακτα το κράτος και τους φορολογούμενους. </a:t>
            </a:r>
            <a:endParaRPr lang="el-GR" dirty="0" smtClean="0">
              <a:ea typeface="MS Mincho"/>
              <a:cs typeface="Times New Roman"/>
            </a:endParaRPr>
          </a:p>
          <a:p>
            <a:pPr algn="just">
              <a:spcAft>
                <a:spcPts val="0"/>
              </a:spcAft>
            </a:pPr>
            <a:r>
              <a:rPr lang="el-GR" dirty="0" smtClean="0">
                <a:ea typeface="MS Mincho"/>
                <a:cs typeface="Times New Roman"/>
              </a:rPr>
              <a:t>Η </a:t>
            </a:r>
            <a:r>
              <a:rPr lang="el-GR" dirty="0">
                <a:ea typeface="MS Mincho"/>
                <a:cs typeface="Times New Roman"/>
              </a:rPr>
              <a:t>εξουσία ελέγχεται από έναν μικρό αριθμό προσώπων κοντά στον Αυτοκράτορα και πλέον κυριαρχεί μεταξύ των δημοσίων λειτουργών διαφθορά και ανικανότητα. </a:t>
            </a:r>
            <a:endParaRPr lang="el-GR" dirty="0" smtClean="0">
              <a:ea typeface="MS Mincho"/>
              <a:cs typeface="Times New Roman"/>
            </a:endParaRPr>
          </a:p>
          <a:p>
            <a:pPr algn="just">
              <a:spcAft>
                <a:spcPts val="0"/>
              </a:spcAft>
            </a:pPr>
            <a:r>
              <a:rPr lang="el-GR" dirty="0" smtClean="0">
                <a:ea typeface="MS Mincho"/>
                <a:cs typeface="Times New Roman"/>
              </a:rPr>
              <a:t>Οι </a:t>
            </a:r>
            <a:r>
              <a:rPr lang="el-GR" dirty="0">
                <a:ea typeface="MS Mincho"/>
                <a:cs typeface="Times New Roman"/>
              </a:rPr>
              <a:t>θέσεις στη δημόσια διοίκηση γίνονται κληρονομικές, περνώντας από πατέρα σε γιό. </a:t>
            </a:r>
            <a:endParaRPr lang="el-GR" dirty="0"/>
          </a:p>
        </p:txBody>
      </p:sp>
    </p:spTree>
    <p:extLst>
      <p:ext uri="{BB962C8B-B14F-4D97-AF65-F5344CB8AC3E}">
        <p14:creationId xmlns:p14="http://schemas.microsoft.com/office/powerpoint/2010/main" val="2218520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 </a:t>
            </a:r>
            <a:r>
              <a:rPr lang="el-GR" i="1" dirty="0" err="1" smtClean="0">
                <a:effectLst/>
                <a:latin typeface="Cambria"/>
                <a:ea typeface="MS Mincho"/>
                <a:cs typeface="Times New Roman"/>
              </a:rPr>
              <a:t>Dominus</a:t>
            </a:r>
            <a:r>
              <a:rPr lang="el-GR" dirty="0" smtClean="0">
                <a:effectLst/>
                <a:latin typeface="Cambria"/>
                <a:ea typeface="MS Mincho"/>
                <a:cs typeface="Times New Roman"/>
              </a:rPr>
              <a:t> </a:t>
            </a:r>
            <a:endParaRPr lang="el-GR" dirty="0"/>
          </a:p>
        </p:txBody>
      </p:sp>
      <p:sp>
        <p:nvSpPr>
          <p:cNvPr id="3" name="Content Placeholder 2"/>
          <p:cNvSpPr>
            <a:spLocks noGrp="1"/>
          </p:cNvSpPr>
          <p:nvPr>
            <p:ph idx="1"/>
          </p:nvPr>
        </p:nvSpPr>
        <p:spPr/>
        <p:txBody>
          <a:bodyPr>
            <a:normAutofit fontScale="85000" lnSpcReduction="20000"/>
          </a:bodyPr>
          <a:lstStyle/>
          <a:p>
            <a:r>
              <a:rPr lang="el-GR" dirty="0"/>
              <a:t>Η αυτοκρατορική εξουσία αποκτά απόλυτο, συγκεντρωτικό χαρακτήρα. </a:t>
            </a:r>
            <a:endParaRPr lang="el-GR" dirty="0" smtClean="0"/>
          </a:p>
          <a:p>
            <a:r>
              <a:rPr lang="el-GR" dirty="0" smtClean="0"/>
              <a:t>Ο </a:t>
            </a:r>
            <a:r>
              <a:rPr lang="el-GR" dirty="0"/>
              <a:t>Αυτοκράτορας παύει να είναι, έστω και συμβολικά, ο </a:t>
            </a:r>
            <a:r>
              <a:rPr lang="el-GR" i="1" dirty="0" err="1"/>
              <a:t>primus</a:t>
            </a:r>
            <a:r>
              <a:rPr lang="el-GR" i="1" dirty="0"/>
              <a:t> inter </a:t>
            </a:r>
            <a:r>
              <a:rPr lang="el-GR" i="1" dirty="0" err="1"/>
              <a:t>pares</a:t>
            </a:r>
            <a:r>
              <a:rPr lang="el-GR" dirty="0"/>
              <a:t> της ρωμαϊκής κοινωνίας και καθίσταται ο </a:t>
            </a:r>
            <a:r>
              <a:rPr lang="en-US" i="1" dirty="0"/>
              <a:t>Dominus</a:t>
            </a:r>
            <a:r>
              <a:rPr lang="en-US" dirty="0"/>
              <a:t> </a:t>
            </a:r>
            <a:r>
              <a:rPr lang="el-GR" dirty="0"/>
              <a:t>(Κύριος, Δεσπότης) και πηγή κάθε εξουσίας. </a:t>
            </a:r>
            <a:endParaRPr lang="el-GR" dirty="0" smtClean="0"/>
          </a:p>
          <a:p>
            <a:r>
              <a:rPr lang="el-GR" dirty="0" smtClean="0"/>
              <a:t>Συντηρεί </a:t>
            </a:r>
            <a:r>
              <a:rPr lang="el-GR" dirty="0"/>
              <a:t>πολυάριθμη (και πολυέξοδη) αυλή στα ανάκτορα και καθίσταται δυσπρόσιτος</a:t>
            </a:r>
            <a:r>
              <a:rPr lang="el-GR" dirty="0" smtClean="0"/>
              <a:t>.</a:t>
            </a:r>
          </a:p>
          <a:p>
            <a:r>
              <a:rPr lang="el-GR" dirty="0" smtClean="0"/>
              <a:t> </a:t>
            </a:r>
            <a:r>
              <a:rPr lang="el-GR" dirty="0"/>
              <a:t>Κατά τις σπάνιες εμφανίσεις του υιοθετεί άκρα μεγαλοπρέπεια στην περιβολή, αυστηρό πρωτόκολλο και το τελετουργικό της προσκύνησης από τους υπηκόους του</a:t>
            </a:r>
            <a:r>
              <a:rPr lang="el-GR" dirty="0" smtClean="0"/>
              <a:t>.</a:t>
            </a:r>
          </a:p>
          <a:p>
            <a:endParaRPr lang="el-GR" dirty="0"/>
          </a:p>
        </p:txBody>
      </p:sp>
    </p:spTree>
    <p:extLst>
      <p:ext uri="{BB962C8B-B14F-4D97-AF65-F5344CB8AC3E}">
        <p14:creationId xmlns:p14="http://schemas.microsoft.com/office/powerpoint/2010/main" val="2359761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lnSpcReduction="10000"/>
          </a:bodyPr>
          <a:lstStyle/>
          <a:p>
            <a:r>
              <a:rPr lang="el-GR" dirty="0" smtClean="0"/>
              <a:t>Στο πεδίο του δικαίου, καθίσταται ο μοναδικός νομοθέτης, αυθεντία στην ερμηνεία του δικαίου και ανώτατος δικαστής.</a:t>
            </a:r>
          </a:p>
          <a:p>
            <a:r>
              <a:rPr lang="el-GR" dirty="0" smtClean="0"/>
              <a:t> Θεωρείται υπεράνω των νόμων, αν και οφείλει να σέβεται τις διατάξεις που ο ίδιος εκδίδει. </a:t>
            </a:r>
          </a:p>
          <a:p>
            <a:r>
              <a:rPr lang="el-GR" dirty="0" smtClean="0"/>
              <a:t>Το αξίωμα δεν γίνεται επισήμως κληρονομικό, αν και οι Αυτοκράτορες συνεχίζουν να υποδεικνύουν τους διαδόχους τους. </a:t>
            </a:r>
          </a:p>
          <a:p>
            <a:endParaRPr lang="el-GR" dirty="0"/>
          </a:p>
        </p:txBody>
      </p:sp>
    </p:spTree>
    <p:extLst>
      <p:ext uri="{BB962C8B-B14F-4D97-AF65-F5344CB8AC3E}">
        <p14:creationId xmlns:p14="http://schemas.microsoft.com/office/powerpoint/2010/main" val="819330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effectLst/>
                <a:latin typeface="Cambria"/>
                <a:ea typeface="MS Mincho"/>
                <a:cs typeface="Times New Roman"/>
              </a:rPr>
              <a:t>Γραφειοκρατία και δημόσια υπαλληλία </a:t>
            </a:r>
            <a:endParaRPr lang="el-GR" dirty="0"/>
          </a:p>
        </p:txBody>
      </p:sp>
      <p:sp>
        <p:nvSpPr>
          <p:cNvPr id="3" name="Content Placeholder 2"/>
          <p:cNvSpPr>
            <a:spLocks noGrp="1"/>
          </p:cNvSpPr>
          <p:nvPr>
            <p:ph idx="1"/>
          </p:nvPr>
        </p:nvSpPr>
        <p:spPr/>
        <p:txBody>
          <a:bodyPr>
            <a:normAutofit fontScale="85000" lnSpcReduction="20000"/>
          </a:bodyPr>
          <a:lstStyle/>
          <a:p>
            <a:r>
              <a:rPr lang="el-GR" dirty="0"/>
              <a:t>O </a:t>
            </a:r>
            <a:r>
              <a:rPr lang="el-GR" dirty="0" err="1"/>
              <a:t>Διοκλητιανός</a:t>
            </a:r>
            <a:r>
              <a:rPr lang="el-GR" dirty="0"/>
              <a:t> λαμβάνει δραστικά μέτρα για την αποκατάσταση της τάξης στην αυτοκρατορία, επιβάλλοντας αυστηρό κρατικό έλεγχο σε κάθε έκφανσης της δημόσιας ζωής: τη διοίκηση, δικαιοσύνη, νομοθεσία, οικονομία, το </a:t>
            </a:r>
            <a:r>
              <a:rPr lang="el-GR" dirty="0" err="1"/>
              <a:t>εμποριοα</a:t>
            </a:r>
            <a:r>
              <a:rPr lang="el-GR" dirty="0"/>
              <a:t> και το στρατό. </a:t>
            </a:r>
            <a:endParaRPr lang="el-GR" dirty="0" smtClean="0"/>
          </a:p>
          <a:p>
            <a:r>
              <a:rPr lang="el-GR" dirty="0" smtClean="0"/>
              <a:t>Το </a:t>
            </a:r>
            <a:r>
              <a:rPr lang="el-GR" dirty="0"/>
              <a:t>κράτος γίνεται ολοένα και </a:t>
            </a:r>
            <a:r>
              <a:rPr lang="el-GR" dirty="0" smtClean="0"/>
              <a:t>πι</a:t>
            </a:r>
            <a:r>
              <a:rPr lang="en-US" dirty="0" smtClean="0"/>
              <a:t>ο</a:t>
            </a:r>
            <a:r>
              <a:rPr lang="el-GR" dirty="0" smtClean="0"/>
              <a:t> </a:t>
            </a:r>
            <a:r>
              <a:rPr lang="el-GR" dirty="0"/>
              <a:t>γραφειοκρατικό. </a:t>
            </a:r>
            <a:endParaRPr lang="el-GR" dirty="0" smtClean="0"/>
          </a:p>
          <a:p>
            <a:r>
              <a:rPr lang="el-GR" dirty="0" smtClean="0"/>
              <a:t>Από </a:t>
            </a:r>
            <a:r>
              <a:rPr lang="el-GR" dirty="0"/>
              <a:t>τον ίδιο και τους διαδόχους του δημιουργείται μία ιεραρχία δημοσίων υπαλλήλων, ανώτερων και κατώτερων, επιφορτισμένων με πάσης φύσεως καθήκοντα σχετικά με τη διοίκηση του κράτους, που αναφέρονται απ’ ευθείας στον Αυτοκράτορα. </a:t>
            </a:r>
            <a:endParaRPr lang="el-GR" dirty="0" smtClean="0"/>
          </a:p>
          <a:p>
            <a:endParaRPr lang="el-GR" dirty="0"/>
          </a:p>
        </p:txBody>
      </p:sp>
    </p:spTree>
    <p:extLst>
      <p:ext uri="{BB962C8B-B14F-4D97-AF65-F5344CB8AC3E}">
        <p14:creationId xmlns:p14="http://schemas.microsoft.com/office/powerpoint/2010/main" val="2266764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«Συνήγορος του πολίτη»</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Παρότι ο σύνθετος δημόσιος μηχανισμός αποβλέπει στην αποτελεσματική οργάνωση του κράτους, τα φαινόμενα διαφθοράς, χρηματισμού και καταχρήσεων των δημοσίων λειτουργών και των ισχυρών σε βάρος των ασθενέστερων πολιτών είναι συχνά.</a:t>
            </a:r>
          </a:p>
          <a:p>
            <a:r>
              <a:rPr lang="el-GR" dirty="0" smtClean="0"/>
              <a:t> Για τον λόγο αυτό δημιουργείται αργότερα (368 </a:t>
            </a:r>
            <a:r>
              <a:rPr lang="el-GR" dirty="0" err="1" smtClean="0"/>
              <a:t>μ.Χ</a:t>
            </a:r>
            <a:r>
              <a:rPr lang="el-GR" dirty="0" smtClean="0"/>
              <a:t>.) το αξίωμα του </a:t>
            </a:r>
            <a:r>
              <a:rPr lang="fr-FR" i="1" dirty="0" err="1" smtClean="0"/>
              <a:t>Defensor</a:t>
            </a:r>
            <a:r>
              <a:rPr lang="fr-FR" i="1" dirty="0" smtClean="0"/>
              <a:t> </a:t>
            </a:r>
            <a:r>
              <a:rPr lang="fr-FR" i="1" dirty="0" err="1" smtClean="0"/>
              <a:t>Civitatis</a:t>
            </a:r>
            <a:r>
              <a:rPr lang="fr-FR" i="1" dirty="0" smtClean="0"/>
              <a:t> </a:t>
            </a:r>
            <a:r>
              <a:rPr lang="el-GR" dirty="0" smtClean="0"/>
              <a:t>(</a:t>
            </a:r>
            <a:r>
              <a:rPr lang="el-GR" i="1" dirty="0" err="1" smtClean="0"/>
              <a:t>ἔκδικος</a:t>
            </a:r>
            <a:r>
              <a:rPr lang="el-GR" dirty="0" smtClean="0"/>
              <a:t>), ένα είδος "Συνηγόρου του πολίτη" με καθήκον να υποδεικνύει στον Αυτοκράτορα φαινόμενα κρατικής αυθαιρεσίας, </a:t>
            </a:r>
          </a:p>
          <a:p>
            <a:r>
              <a:rPr lang="el-GR" dirty="0" smtClean="0"/>
              <a:t>Και αυτό στην πράξη αποδεικνύεται - λόγω της διαφθοράς και των ιδίων των φορέων του  αναποτελεσματικό. </a:t>
            </a:r>
          </a:p>
          <a:p>
            <a:endParaRPr lang="el-GR" dirty="0"/>
          </a:p>
        </p:txBody>
      </p:sp>
    </p:spTree>
    <p:extLst>
      <p:ext uri="{BB962C8B-B14F-4D97-AF65-F5344CB8AC3E}">
        <p14:creationId xmlns:p14="http://schemas.microsoft.com/office/powerpoint/2010/main" val="3128629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Agentes</a:t>
            </a:r>
            <a:r>
              <a:rPr lang="en-US" dirty="0" smtClean="0"/>
              <a:t> cum rebus</a:t>
            </a:r>
            <a:endParaRPr lang="el-GR" dirty="0"/>
          </a:p>
        </p:txBody>
      </p:sp>
      <p:sp>
        <p:nvSpPr>
          <p:cNvPr id="3" name="Content Placeholder 2"/>
          <p:cNvSpPr>
            <a:spLocks noGrp="1"/>
          </p:cNvSpPr>
          <p:nvPr>
            <p:ph idx="1"/>
          </p:nvPr>
        </p:nvSpPr>
        <p:spPr/>
        <p:txBody>
          <a:bodyPr>
            <a:normAutofit fontScale="85000" lnSpcReduction="10000"/>
          </a:bodyPr>
          <a:lstStyle/>
          <a:p>
            <a:r>
              <a:rPr lang="el-GR" dirty="0"/>
              <a:t>Μεταξύ των υπαλλήλων της περιόδου, οι </a:t>
            </a:r>
            <a:r>
              <a:rPr lang="el-GR" dirty="0" err="1"/>
              <a:t>agentes</a:t>
            </a:r>
            <a:r>
              <a:rPr lang="el-GR" dirty="0"/>
              <a:t> </a:t>
            </a:r>
            <a:r>
              <a:rPr lang="el-GR" dirty="0" err="1"/>
              <a:t>cum</a:t>
            </a:r>
            <a:r>
              <a:rPr lang="el-GR" dirty="0"/>
              <a:t> </a:t>
            </a:r>
            <a:r>
              <a:rPr lang="el-GR" dirty="0" err="1"/>
              <a:t>rebus</a:t>
            </a:r>
            <a:r>
              <a:rPr lang="el-GR" dirty="0"/>
              <a:t>, αγγελιοφόροι επιφορτισμένοι με την ταχεία μεταφορά της αυτοκρατορικής αλληλογραφίας και άλλα καθήκοντα, αναφέρουν προς τον Αυτοκράτορα κάθε σημαντική πληροφορία που έρχεται εις γνώσιν τους μέσα από την επαφή τους κατά τόπους με τους πολίτες</a:t>
            </a:r>
            <a:r>
              <a:rPr lang="el-GR" dirty="0" smtClean="0"/>
              <a:t>:</a:t>
            </a:r>
            <a:endParaRPr lang="en-US" dirty="0" smtClean="0"/>
          </a:p>
          <a:p>
            <a:r>
              <a:rPr lang="el-GR" dirty="0" smtClean="0"/>
              <a:t> </a:t>
            </a:r>
            <a:r>
              <a:rPr lang="el-GR" dirty="0"/>
              <a:t>για εχθρικές κινήσεις ή στασιαστικές τάσεις, καθώς και για τη δράση των αξιωματούχων, συγκροτώντας μία πρώιμη μορφή "κρατικής υπηρεσίας πληροφοριών".</a:t>
            </a:r>
          </a:p>
          <a:p>
            <a:endParaRPr lang="el-GR" dirty="0"/>
          </a:p>
        </p:txBody>
      </p:sp>
    </p:spTree>
    <p:extLst>
      <p:ext uri="{BB962C8B-B14F-4D97-AF65-F5344CB8AC3E}">
        <p14:creationId xmlns:p14="http://schemas.microsoft.com/office/powerpoint/2010/main" val="3683410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r>
              <a:rPr lang="el-GR" b="1" dirty="0" smtClean="0"/>
              <a:t>Υπουργικά</a:t>
            </a:r>
            <a:r>
              <a:rPr lang="en-US" b="1" dirty="0" smtClean="0"/>
              <a:t>”</a:t>
            </a:r>
            <a:r>
              <a:rPr lang="el-GR" b="1" dirty="0" smtClean="0"/>
              <a:t> αξιώματα</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Μεταξύ </a:t>
            </a:r>
            <a:r>
              <a:rPr lang="el-GR" dirty="0"/>
              <a:t>των δημοσίων λειτουργών, την περίοδο της Δεσποτείας, διακρίνονται πλέον σαφώς τα πολιτικά από τα στρατιωτικά αξιώματα (</a:t>
            </a:r>
            <a:r>
              <a:rPr lang="en-US" i="1" dirty="0" err="1"/>
              <a:t>magistri</a:t>
            </a:r>
            <a:r>
              <a:rPr lang="en-US" i="1" dirty="0"/>
              <a:t> </a:t>
            </a:r>
            <a:r>
              <a:rPr lang="en-US" i="1" dirty="0" err="1"/>
              <a:t>militium</a:t>
            </a:r>
            <a:r>
              <a:rPr lang="el-GR" dirty="0" smtClean="0"/>
              <a:t>).</a:t>
            </a:r>
          </a:p>
          <a:p>
            <a:r>
              <a:rPr lang="el-GR" dirty="0" smtClean="0"/>
              <a:t> </a:t>
            </a:r>
            <a:r>
              <a:rPr lang="el-GR" dirty="0"/>
              <a:t>Σημαντικότερα πολιτικά </a:t>
            </a:r>
            <a:r>
              <a:rPr lang="el-GR" dirty="0" smtClean="0"/>
              <a:t>αξιώματα:</a:t>
            </a:r>
          </a:p>
          <a:p>
            <a:pPr lvl="1"/>
            <a:r>
              <a:rPr lang="el-GR" dirty="0" err="1" smtClean="0"/>
              <a:t>Επάρχου</a:t>
            </a:r>
            <a:r>
              <a:rPr lang="el-GR" dirty="0" smtClean="0"/>
              <a:t> </a:t>
            </a:r>
            <a:r>
              <a:rPr lang="el-GR" dirty="0"/>
              <a:t>της πόλεως, </a:t>
            </a:r>
            <a:endParaRPr lang="el-GR" dirty="0" smtClean="0"/>
          </a:p>
          <a:p>
            <a:pPr lvl="1"/>
            <a:r>
              <a:rPr lang="fr-FR" i="1" dirty="0" smtClean="0"/>
              <a:t>Magister </a:t>
            </a:r>
            <a:r>
              <a:rPr lang="fr-FR" i="1" dirty="0" err="1"/>
              <a:t>Officiorum</a:t>
            </a:r>
            <a:r>
              <a:rPr lang="el-GR" dirty="0"/>
              <a:t>, γενικού γραμματέα των </a:t>
            </a:r>
            <a:r>
              <a:rPr lang="fr-FR" i="1" dirty="0" smtClean="0"/>
              <a:t>s</a:t>
            </a:r>
            <a:r>
              <a:rPr lang="el-GR" i="1" dirty="0" smtClean="0"/>
              <a:t>ψ</a:t>
            </a:r>
            <a:r>
              <a:rPr lang="fr-FR" i="1" dirty="0" err="1" smtClean="0"/>
              <a:t>rinia</a:t>
            </a:r>
            <a:r>
              <a:rPr lang="fr-FR" i="1" dirty="0" smtClean="0"/>
              <a:t> </a:t>
            </a:r>
            <a:r>
              <a:rPr lang="el-GR" dirty="0"/>
              <a:t> (δημοσίων υπηρεσιών), αντίστοιχου Υπουργού Εσωτερικών </a:t>
            </a:r>
          </a:p>
          <a:p>
            <a:pPr lvl="1"/>
            <a:r>
              <a:rPr lang="el-GR" dirty="0" smtClean="0"/>
              <a:t>του </a:t>
            </a:r>
            <a:r>
              <a:rPr lang="fr-FR" i="1" dirty="0"/>
              <a:t>Quaestor </a:t>
            </a:r>
            <a:r>
              <a:rPr lang="fr-FR" i="1" dirty="0" err="1"/>
              <a:t>Sacri</a:t>
            </a:r>
            <a:r>
              <a:rPr lang="fr-FR" i="1" dirty="0"/>
              <a:t> </a:t>
            </a:r>
            <a:r>
              <a:rPr lang="fr-FR" i="1" dirty="0" err="1"/>
              <a:t>Palatii</a:t>
            </a:r>
            <a:r>
              <a:rPr lang="el-GR" i="1" dirty="0"/>
              <a:t> (</a:t>
            </a:r>
            <a:r>
              <a:rPr lang="el-GR" i="1" dirty="0" err="1"/>
              <a:t>Κοιαίστωρ</a:t>
            </a:r>
            <a:r>
              <a:rPr lang="el-GR" i="1" dirty="0"/>
              <a:t> του ιερού </a:t>
            </a:r>
            <a:r>
              <a:rPr lang="el-GR" i="1" dirty="0" err="1"/>
              <a:t>παλατίου</a:t>
            </a:r>
            <a:r>
              <a:rPr lang="el-GR" i="1" dirty="0"/>
              <a:t>)</a:t>
            </a:r>
            <a:r>
              <a:rPr lang="el-GR" dirty="0"/>
              <a:t>, με καθήκοντα αντίστοιχα Υπουργού Δικαιοσύνης. </a:t>
            </a:r>
            <a:endParaRPr lang="el-GR" dirty="0" smtClean="0"/>
          </a:p>
          <a:p>
            <a:pPr lvl="1"/>
            <a:r>
              <a:rPr lang="el-GR" dirty="0" smtClean="0"/>
              <a:t>Ρόλο </a:t>
            </a:r>
            <a:r>
              <a:rPr lang="el-GR" dirty="0"/>
              <a:t>υπουργικού συμβουλίου τελεί πάντα </a:t>
            </a:r>
            <a:r>
              <a:rPr lang="el-GR" dirty="0" smtClean="0"/>
              <a:t>το αυτοκρατορικό </a:t>
            </a:r>
            <a:r>
              <a:rPr lang="el-GR" dirty="0"/>
              <a:t>συμβούλιο, που ονομάζεται πλέον </a:t>
            </a:r>
            <a:r>
              <a:rPr lang="fr-FR" i="1" dirty="0"/>
              <a:t>Sacrum </a:t>
            </a:r>
            <a:r>
              <a:rPr lang="fr-FR" i="1" dirty="0" err="1"/>
              <a:t>Consistorium</a:t>
            </a:r>
            <a:r>
              <a:rPr lang="fr-FR" i="1" dirty="0"/>
              <a:t> </a:t>
            </a:r>
            <a:r>
              <a:rPr lang="el-GR" dirty="0"/>
              <a:t>ή </a:t>
            </a:r>
            <a:r>
              <a:rPr lang="en-US" i="1" dirty="0"/>
              <a:t>Auditorium</a:t>
            </a:r>
            <a:r>
              <a:rPr lang="el-GR" i="1" dirty="0"/>
              <a:t>. </a:t>
            </a:r>
            <a:r>
              <a:rPr lang="el-GR" dirty="0"/>
              <a:t>Συγκροτείται από τους ανώτατους δημόσιους αξιωματούχους και λειτουργεί και ως δικαστήριο για την εκδίκαση εφέσεων επί αποφάσεων κατώτερων δικαστηρίων. </a:t>
            </a:r>
          </a:p>
          <a:p>
            <a:endParaRPr lang="el-GR" dirty="0"/>
          </a:p>
        </p:txBody>
      </p:sp>
    </p:spTree>
    <p:extLst>
      <p:ext uri="{BB962C8B-B14F-4D97-AF65-F5344CB8AC3E}">
        <p14:creationId xmlns:p14="http://schemas.microsoft.com/office/powerpoint/2010/main" val="354508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Cambria"/>
                <a:ea typeface="MS Mincho"/>
                <a:cs typeface="Times New Roman"/>
              </a:rPr>
              <a:t>Οι δύο Σύγκλητοι </a:t>
            </a:r>
            <a:endParaRPr lang="el-GR" dirty="0"/>
          </a:p>
        </p:txBody>
      </p:sp>
      <p:sp>
        <p:nvSpPr>
          <p:cNvPr id="3" name="Content Placeholder 2"/>
          <p:cNvSpPr>
            <a:spLocks noGrp="1"/>
          </p:cNvSpPr>
          <p:nvPr>
            <p:ph idx="1"/>
          </p:nvPr>
        </p:nvSpPr>
        <p:spPr/>
        <p:txBody>
          <a:bodyPr>
            <a:normAutofit fontScale="85000" lnSpcReduction="20000"/>
          </a:bodyPr>
          <a:lstStyle/>
          <a:p>
            <a:r>
              <a:rPr lang="el-GR" dirty="0"/>
              <a:t>Την περίοδο της Δεσποτείας, εκτός από τη Σύγκλητο στη Ρώμη, η οποία διατηρείται, δημιουργείται άλλη μία, στη νέα πρωτεύουσα Κωνσταντινούπολη (340 </a:t>
            </a:r>
            <a:r>
              <a:rPr lang="el-GR" dirty="0" err="1"/>
              <a:t>μ.Χ</a:t>
            </a:r>
            <a:r>
              <a:rPr lang="el-GR" dirty="0"/>
              <a:t>.), αν και αρχικά η παλαιά διατηρεί υψηλότερο γόητρο. </a:t>
            </a:r>
            <a:endParaRPr lang="el-GR" dirty="0" smtClean="0"/>
          </a:p>
          <a:p>
            <a:r>
              <a:rPr lang="el-GR" dirty="0" smtClean="0"/>
              <a:t>Η </a:t>
            </a:r>
            <a:r>
              <a:rPr lang="el-GR" dirty="0"/>
              <a:t>νέα Σύγκλητος θα εξελιχθεί σταδιακά σε όργανο με αίγλη, καθώς από το 450 </a:t>
            </a:r>
            <a:r>
              <a:rPr lang="el-GR" dirty="0" err="1"/>
              <a:t>μ.Χ</a:t>
            </a:r>
            <a:r>
              <a:rPr lang="el-GR" dirty="0"/>
              <a:t>. επικυρώνει την </a:t>
            </a:r>
            <a:r>
              <a:rPr lang="el-GR" i="1" dirty="0"/>
              <a:t>εκλογή</a:t>
            </a:r>
            <a:r>
              <a:rPr lang="el-GR" dirty="0"/>
              <a:t> του Αυτοκράτορα στο θρόνο, αν και ο Αυτοκράτορας αναλαμβάνει την εξουσία μόνον μετά και την τελετουργική </a:t>
            </a:r>
            <a:r>
              <a:rPr lang="el-GR" i="1" dirty="0"/>
              <a:t>αναγόρευσή</a:t>
            </a:r>
            <a:r>
              <a:rPr lang="el-GR" dirty="0"/>
              <a:t> του σε "Αύγουστο". Η Σύγκλητος αποκτά επίσης διπλωματικές και δικαστικές εξουσίες. Από τις τάξεις των Συγκλητικών επανδρώνεται η κορυφή των κρατικών αξιωμάτων. </a:t>
            </a:r>
          </a:p>
          <a:p>
            <a:endParaRPr lang="el-GR" dirty="0"/>
          </a:p>
        </p:txBody>
      </p:sp>
    </p:spTree>
    <p:extLst>
      <p:ext uri="{BB962C8B-B14F-4D97-AF65-F5344CB8AC3E}">
        <p14:creationId xmlns:p14="http://schemas.microsoft.com/office/powerpoint/2010/main" val="1462993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διοικητική διαίρεση της αυτοκρατορίας</a:t>
            </a:r>
          </a:p>
        </p:txBody>
      </p:sp>
      <p:sp>
        <p:nvSpPr>
          <p:cNvPr id="3" name="Content Placeholder 2"/>
          <p:cNvSpPr>
            <a:spLocks noGrp="1"/>
          </p:cNvSpPr>
          <p:nvPr>
            <p:ph idx="1"/>
          </p:nvPr>
        </p:nvSpPr>
        <p:spPr/>
        <p:txBody>
          <a:bodyPr>
            <a:normAutofit fontScale="70000" lnSpcReduction="20000"/>
          </a:bodyPr>
          <a:lstStyle/>
          <a:p>
            <a:r>
              <a:rPr lang="el-GR" dirty="0"/>
              <a:t>O </a:t>
            </a:r>
            <a:r>
              <a:rPr lang="el-GR" dirty="0" err="1"/>
              <a:t>Διοκλητιανός</a:t>
            </a:r>
            <a:r>
              <a:rPr lang="el-GR" dirty="0"/>
              <a:t> και ο M. Κωνσταντίνος διαιρούν διοικητικά την επικράτεια της αυτοκρατορίας σε τέσσερις διοικητικές </a:t>
            </a:r>
            <a:r>
              <a:rPr lang="el-GR" dirty="0" err="1"/>
              <a:t>Υπαρχίες</a:t>
            </a:r>
            <a:r>
              <a:rPr lang="el-GR" dirty="0"/>
              <a:t>: </a:t>
            </a:r>
            <a:endParaRPr lang="el-GR" dirty="0" smtClean="0"/>
          </a:p>
          <a:p>
            <a:r>
              <a:rPr lang="en-US" i="1" dirty="0" smtClean="0"/>
              <a:t>P</a:t>
            </a:r>
            <a:r>
              <a:rPr lang="fr-FR" i="1" dirty="0" err="1"/>
              <a:t>raefecturae</a:t>
            </a:r>
            <a:r>
              <a:rPr lang="el-GR" dirty="0"/>
              <a:t> της Ανατολής, Ιλλυρικού, Ιταλίας και Γαλατίας, με επικεφαλής η κάθε μία έναν Έπαρχο του Πραιτορίου (</a:t>
            </a:r>
            <a:r>
              <a:rPr lang="fr-FR" i="1" dirty="0" err="1"/>
              <a:t>Praefectus</a:t>
            </a:r>
            <a:r>
              <a:rPr lang="fr-FR" i="1" dirty="0"/>
              <a:t> </a:t>
            </a:r>
            <a:r>
              <a:rPr lang="fr-FR" i="1" dirty="0" err="1"/>
              <a:t>Praetorio</a:t>
            </a:r>
            <a:r>
              <a:rPr lang="el-GR" i="1" dirty="0"/>
              <a:t>)</a:t>
            </a:r>
            <a:r>
              <a:rPr lang="el-GR" dirty="0"/>
              <a:t>. </a:t>
            </a:r>
            <a:endParaRPr lang="el-GR" dirty="0" smtClean="0"/>
          </a:p>
          <a:p>
            <a:r>
              <a:rPr lang="el-GR" dirty="0" smtClean="0"/>
              <a:t>Ο </a:t>
            </a:r>
            <a:r>
              <a:rPr lang="el-GR" dirty="0"/>
              <a:t>Έπαρχος του Ανατολικού Πραιτορίου, με έδρα την Κωνσταντινούπολη, θα καταστεί στενός συνεργάτης του Αυτοκράτορα και πρώτος τη τάξει αξιωματούχος του κράτους. </a:t>
            </a:r>
            <a:endParaRPr lang="el-GR" dirty="0" smtClean="0"/>
          </a:p>
          <a:p>
            <a:r>
              <a:rPr lang="el-GR" dirty="0" smtClean="0"/>
              <a:t>Κάθε </a:t>
            </a:r>
            <a:r>
              <a:rPr lang="el-GR" dirty="0"/>
              <a:t>μία από τις </a:t>
            </a:r>
            <a:r>
              <a:rPr lang="en-US" dirty="0" err="1"/>
              <a:t>Praefecturae</a:t>
            </a:r>
            <a:r>
              <a:rPr lang="el-GR" dirty="0"/>
              <a:t> διακρίνεται σε </a:t>
            </a:r>
            <a:endParaRPr lang="el-GR" dirty="0" smtClean="0"/>
          </a:p>
          <a:p>
            <a:pPr lvl="1"/>
            <a:r>
              <a:rPr lang="el-GR" dirty="0" smtClean="0"/>
              <a:t>έξι </a:t>
            </a:r>
            <a:r>
              <a:rPr lang="el-GR" dirty="0"/>
              <a:t>Διοικήσεις (</a:t>
            </a:r>
            <a:r>
              <a:rPr lang="el-GR" i="1" dirty="0" err="1"/>
              <a:t>Diocese</a:t>
            </a:r>
            <a:r>
              <a:rPr lang="en-US" i="1" dirty="0"/>
              <a:t>s</a:t>
            </a:r>
            <a:r>
              <a:rPr lang="el-GR" dirty="0"/>
              <a:t>) </a:t>
            </a:r>
            <a:r>
              <a:rPr lang="el-GR" dirty="0" smtClean="0"/>
              <a:t>και</a:t>
            </a:r>
          </a:p>
          <a:p>
            <a:pPr lvl="1"/>
            <a:r>
              <a:rPr lang="el-GR" dirty="0" smtClean="0"/>
              <a:t> </a:t>
            </a:r>
            <a:r>
              <a:rPr lang="el-GR" dirty="0"/>
              <a:t>σε εκατό περίπου Επαρχίες (</a:t>
            </a:r>
            <a:r>
              <a:rPr lang="fr-FR" i="1" dirty="0"/>
              <a:t>Provinciae</a:t>
            </a:r>
            <a:r>
              <a:rPr lang="el-GR" dirty="0"/>
              <a:t>), με επικεφαλείς </a:t>
            </a:r>
            <a:r>
              <a:rPr lang="el-GR" i="1" dirty="0" err="1"/>
              <a:t>Βικαρίους</a:t>
            </a:r>
            <a:r>
              <a:rPr lang="el-GR" dirty="0"/>
              <a:t> και </a:t>
            </a:r>
            <a:r>
              <a:rPr lang="el-GR" i="1" dirty="0"/>
              <a:t>Άρχοντες </a:t>
            </a:r>
            <a:r>
              <a:rPr lang="el-GR" dirty="0"/>
              <a:t>αντιστοίχως. </a:t>
            </a:r>
            <a:endParaRPr lang="el-GR" dirty="0" smtClean="0"/>
          </a:p>
          <a:p>
            <a:pPr lvl="1"/>
            <a:r>
              <a:rPr lang="el-GR" dirty="0" smtClean="0"/>
              <a:t>Οι </a:t>
            </a:r>
            <a:r>
              <a:rPr lang="el-GR" dirty="0"/>
              <a:t>διοικητικές υποδιαιρέσεις αυτές θα διατηρηθούν για αιώνες και θα αποτελέσουν γεωγραφικά -– κατά προσέγγιση – το περίγραμμα ορισμένων σύγχρονων κρατών.</a:t>
            </a:r>
          </a:p>
          <a:p>
            <a:endParaRPr lang="el-GR" dirty="0"/>
          </a:p>
        </p:txBody>
      </p:sp>
    </p:spTree>
    <p:extLst>
      <p:ext uri="{BB962C8B-B14F-4D97-AF65-F5344CB8AC3E}">
        <p14:creationId xmlns:p14="http://schemas.microsoft.com/office/powerpoint/2010/main" val="1267710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4338" name="Picture 2" descr="C:\Users\ATHINA\Desktop\1024px-Roman_Empire_with_dioceses_in_400_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0" y="570714"/>
            <a:ext cx="9125167" cy="627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69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effectLst/>
                <a:latin typeface="Cambria"/>
                <a:ea typeface="MS Mincho"/>
                <a:cs typeface="Times New Roman"/>
              </a:rPr>
              <a:t>Οικονομική κρίση και φορολογική μεταρρύθμιση</a:t>
            </a:r>
            <a:endParaRPr lang="el-GR" dirty="0"/>
          </a:p>
        </p:txBody>
      </p:sp>
      <p:sp>
        <p:nvSpPr>
          <p:cNvPr id="3" name="Content Placeholder 2"/>
          <p:cNvSpPr>
            <a:spLocks noGrp="1"/>
          </p:cNvSpPr>
          <p:nvPr>
            <p:ph idx="1"/>
          </p:nvPr>
        </p:nvSpPr>
        <p:spPr/>
        <p:txBody>
          <a:bodyPr>
            <a:normAutofit fontScale="62500" lnSpcReduction="20000"/>
          </a:bodyPr>
          <a:lstStyle/>
          <a:p>
            <a:r>
              <a:rPr lang="el-GR" dirty="0"/>
              <a:t>Σε προσπάθεια ελέγχου του πληθωρισμού και της άκρατης κερδοσκοπίας που έχει εκτοξεύσει στις τιμές των προϊόντων στα ύψη, ο </a:t>
            </a:r>
            <a:r>
              <a:rPr lang="el-GR" dirty="0" err="1"/>
              <a:t>Διοκλητιανός</a:t>
            </a:r>
            <a:r>
              <a:rPr lang="el-GR" dirty="0"/>
              <a:t> εκδίδει το </a:t>
            </a:r>
            <a:r>
              <a:rPr lang="el-GR" i="1" dirty="0"/>
              <a:t>Ήδικτο περί Τιμών</a:t>
            </a:r>
            <a:r>
              <a:rPr lang="el-GR" dirty="0"/>
              <a:t>, με το οποίο επιβάλλει διατίμηση (ανώτατες τιμές πώλησης προϊόντων και υπηρεσιών, μεταξύ αυτών και των δικηγόρων</a:t>
            </a:r>
            <a:r>
              <a:rPr lang="el-GR" dirty="0" smtClean="0"/>
              <a:t>).</a:t>
            </a:r>
          </a:p>
          <a:p>
            <a:r>
              <a:rPr lang="el-GR" baseline="30000" dirty="0" smtClean="0"/>
              <a:t> </a:t>
            </a:r>
            <a:r>
              <a:rPr lang="el-GR" dirty="0"/>
              <a:t>Οι παραβάτες τιμωρούνται με την εσχάτη των ποινών, το ίδιο και όσοι παρακρατούν από την αγορά αγαθά για να δημιουργήσουν τεχνητή έλλειψη</a:t>
            </a:r>
            <a:r>
              <a:rPr lang="el-GR" dirty="0" smtClean="0"/>
              <a:t>.</a:t>
            </a:r>
          </a:p>
          <a:p>
            <a:r>
              <a:rPr lang="el-GR" dirty="0" smtClean="0"/>
              <a:t> </a:t>
            </a:r>
            <a:r>
              <a:rPr lang="el-GR" dirty="0"/>
              <a:t>Στην πράξη όμως, ο έλεγχος των τιμών δεν θα μπορέσει να εφαρμοσθεί. </a:t>
            </a:r>
            <a:endParaRPr lang="el-GR" dirty="0" smtClean="0"/>
          </a:p>
          <a:p>
            <a:r>
              <a:rPr lang="el-GR" dirty="0" smtClean="0"/>
              <a:t>Ο </a:t>
            </a:r>
            <a:r>
              <a:rPr lang="el-GR" dirty="0" err="1"/>
              <a:t>Διοκλητιανός</a:t>
            </a:r>
            <a:r>
              <a:rPr lang="el-GR" dirty="0"/>
              <a:t> αναμορφώνει και </a:t>
            </a:r>
            <a:r>
              <a:rPr lang="el-GR" dirty="0" err="1"/>
              <a:t>εξορθολογίζει</a:t>
            </a:r>
            <a:r>
              <a:rPr lang="el-GR" dirty="0"/>
              <a:t> το φορολογικό σύστημα κατανομής και είσπραξης των φόρων, δημιουργώντας κρατικό προϋπολογισμό βάσει των κρατικών αναγκών. </a:t>
            </a:r>
            <a:endParaRPr lang="el-GR" dirty="0" smtClean="0"/>
          </a:p>
          <a:p>
            <a:r>
              <a:rPr lang="el-GR" dirty="0" smtClean="0"/>
              <a:t>Κατανέμει </a:t>
            </a:r>
            <a:r>
              <a:rPr lang="el-GR" dirty="0"/>
              <a:t>την φορολογική επιβάρυνσης αναλογικά προς τις δυνάμεις του καθενός, αφού προβαίνει σε αναλυτική απογραφή των ατομικών περιουσιών των υπηκόων της αυτοκρατορίας. </a:t>
            </a:r>
          </a:p>
          <a:p>
            <a:pPr marL="0" indent="0">
              <a:buNone/>
            </a:pPr>
            <a:endParaRPr lang="el-GR" dirty="0"/>
          </a:p>
        </p:txBody>
      </p:sp>
    </p:spTree>
    <p:extLst>
      <p:ext uri="{BB962C8B-B14F-4D97-AF65-F5344CB8AC3E}">
        <p14:creationId xmlns:p14="http://schemas.microsoft.com/office/powerpoint/2010/main" val="262915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Οικονομική κρίση</a:t>
            </a:r>
            <a:endParaRPr lang="el-GR" dirty="0"/>
          </a:p>
        </p:txBody>
      </p:sp>
      <p:sp>
        <p:nvSpPr>
          <p:cNvPr id="3" name="Content Placeholder 2"/>
          <p:cNvSpPr>
            <a:spLocks noGrp="1"/>
          </p:cNvSpPr>
          <p:nvPr>
            <p:ph idx="1"/>
          </p:nvPr>
        </p:nvSpPr>
        <p:spPr/>
        <p:txBody>
          <a:bodyPr>
            <a:normAutofit fontScale="85000" lnSpcReduction="10000"/>
          </a:bodyPr>
          <a:lstStyle/>
          <a:p>
            <a:pPr algn="just">
              <a:spcAft>
                <a:spcPts val="0"/>
              </a:spcAft>
            </a:pPr>
            <a:r>
              <a:rPr lang="el-GR" dirty="0" smtClean="0">
                <a:ea typeface="MS Mincho"/>
                <a:cs typeface="Times New Roman"/>
              </a:rPr>
              <a:t>Η φορολογία και ο πληθωρισμός αυξάνονται δραματικά, οδηγώντας σε αλλεπάλληλες υποτιμήσεις του νομίσματος.</a:t>
            </a:r>
          </a:p>
          <a:p>
            <a:pPr algn="just">
              <a:spcAft>
                <a:spcPts val="0"/>
              </a:spcAft>
            </a:pPr>
            <a:r>
              <a:rPr lang="el-GR" dirty="0" smtClean="0">
                <a:ea typeface="MS Mincho"/>
                <a:cs typeface="Times New Roman"/>
              </a:rPr>
              <a:t> Οι συνθήκες οικονομικής κρίσης φέρνουν υποχώρηση του εμπορίου και των συναλλαγών, υποτιμήσεις του νομίσματος και μαρασμό των αστικών κέντρων.</a:t>
            </a:r>
          </a:p>
          <a:p>
            <a:pPr algn="just">
              <a:spcAft>
                <a:spcPts val="0"/>
              </a:spcAft>
            </a:pPr>
            <a:r>
              <a:rPr lang="el-GR" dirty="0" smtClean="0">
                <a:ea typeface="MS Mincho"/>
                <a:cs typeface="Times New Roman"/>
              </a:rPr>
              <a:t> Η αστάθεια υποσκάπτει τον παραδοσιακό ρωμαϊκό πατριωτισμό, καθώς πολλοί πολίτες χάνουν την εμπιστοσύνη τους στο κράτος.</a:t>
            </a:r>
          </a:p>
          <a:p>
            <a:pPr algn="just">
              <a:spcAft>
                <a:spcPts val="0"/>
              </a:spcAft>
            </a:pPr>
            <a:r>
              <a:rPr lang="el-GR" dirty="0" smtClean="0">
                <a:ea typeface="MS Mincho"/>
                <a:cs typeface="Times New Roman"/>
              </a:rPr>
              <a:t> Ορισμένοι λιποτακτούν από το στρατό και τις κρατικές θέσεις, πολλοί αναζητούν παρηγοριά στη θρησκεία.</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1122354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5362" name="Picture 2" descr="C:\Users\ATHINA\Desktop\Edict_on_Maximum_Prices_Diocletian_piece_in_Ber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1880361"/>
            <a:ext cx="11382375" cy="985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59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Προοίμιο του Ηδίκτου περί Τιμών του Διοκλητιανού (</a:t>
            </a:r>
            <a:r>
              <a:rPr lang="en-US" b="1" i="1" dirty="0" smtClean="0"/>
              <a:t>CIL</a:t>
            </a:r>
            <a:r>
              <a:rPr lang="el-GR" b="1" dirty="0" smtClean="0"/>
              <a:t>, </a:t>
            </a:r>
            <a:r>
              <a:rPr lang="en-US" b="1" dirty="0" smtClean="0"/>
              <a:t>III</a:t>
            </a:r>
            <a:r>
              <a:rPr lang="el-GR" b="1" dirty="0" smtClean="0"/>
              <a:t>, 2)</a:t>
            </a:r>
            <a:r>
              <a:rPr lang="el-GR" dirty="0" smtClean="0"/>
              <a:t/>
            </a:r>
            <a:br>
              <a:rPr lang="el-GR" dirty="0" smtClean="0"/>
            </a:br>
            <a:endParaRPr lang="el-GR" dirty="0"/>
          </a:p>
        </p:txBody>
      </p:sp>
      <p:sp>
        <p:nvSpPr>
          <p:cNvPr id="3" name="Content Placeholder 2"/>
          <p:cNvSpPr>
            <a:spLocks noGrp="1"/>
          </p:cNvSpPr>
          <p:nvPr>
            <p:ph idx="1"/>
          </p:nvPr>
        </p:nvSpPr>
        <p:spPr/>
        <p:txBody>
          <a:bodyPr>
            <a:normAutofit/>
          </a:bodyPr>
          <a:lstStyle/>
          <a:p>
            <a:r>
              <a:rPr lang="el-GR" i="1" dirty="0" smtClean="0"/>
              <a:t>"</a:t>
            </a:r>
            <a:r>
              <a:rPr lang="el-GR" i="1" dirty="0"/>
              <a:t>Ποιος έχει τόσο αναίσθητη καρδιά ή έχει τόσο πολύ απομακρυνθεί από τα ανθρώπινα αισθήματα που δεν μπορεί να γνωρίζει – που δεν είδε για την ακρίβεια στις εμπορικές συναλλαγές, είτε στο εμπόριο, είτε στις καθημερινές συναλλαγές στην πόλη, σε ποια έκταση έχουν εξαπλωθεί οι ξεδιάντροπες τιμές;" </a:t>
            </a:r>
            <a:endParaRPr lang="el-GR" dirty="0"/>
          </a:p>
          <a:p>
            <a:endParaRPr lang="el-GR" dirty="0"/>
          </a:p>
        </p:txBody>
      </p:sp>
    </p:spTree>
    <p:extLst>
      <p:ext uri="{BB962C8B-B14F-4D97-AF65-F5344CB8AC3E}">
        <p14:creationId xmlns:p14="http://schemas.microsoft.com/office/powerpoint/2010/main" val="2438931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rgbClr val="000000"/>
                </a:solidFill>
                <a:ea typeface="MS Gothic"/>
                <a:cs typeface="Arial"/>
              </a:rPr>
              <a:t>Πηγές του δικαίου της Δεσποτείας</a:t>
            </a:r>
            <a:br>
              <a:rPr lang="el-GR" b="1" dirty="0">
                <a:solidFill>
                  <a:srgbClr val="000000"/>
                </a:solidFill>
                <a:ea typeface="MS Gothic"/>
                <a:cs typeface="Arial"/>
              </a:rPr>
            </a:br>
            <a:endParaRPr lang="el-GR" dirty="0"/>
          </a:p>
        </p:txBody>
      </p:sp>
      <p:sp>
        <p:nvSpPr>
          <p:cNvPr id="3" name="Content Placeholder 2"/>
          <p:cNvSpPr>
            <a:spLocks noGrp="1"/>
          </p:cNvSpPr>
          <p:nvPr>
            <p:ph idx="1"/>
          </p:nvPr>
        </p:nvSpPr>
        <p:spPr/>
        <p:txBody>
          <a:bodyPr>
            <a:normAutofit fontScale="62500" lnSpcReduction="20000"/>
          </a:bodyPr>
          <a:lstStyle/>
          <a:p>
            <a:r>
              <a:rPr lang="el-GR" b="1" dirty="0"/>
              <a:t>Έθιμα</a:t>
            </a:r>
            <a:r>
              <a:rPr lang="el-GR" dirty="0"/>
              <a:t>. Μετά την επέκταση, το 212 </a:t>
            </a:r>
            <a:r>
              <a:rPr lang="el-GR" dirty="0" err="1"/>
              <a:t>μ.Χ</a:t>
            </a:r>
            <a:r>
              <a:rPr lang="el-GR" dirty="0"/>
              <a:t>., της ιδιότητας του Ρωμαίου πολίτη στο σύνολο σχεδόν των κατοίκων της αυτοκρατορίας, το έθιμο αποκτά μεγαλύτερη βαρύτητα ως πηγή του δικαίου, όταν μία πρακτική τύχαινε ιδιαιτέρως διαδεδομένη σε κάποιο τμήμα του πληθυσμού</a:t>
            </a:r>
            <a:r>
              <a:rPr lang="el-GR" dirty="0" smtClean="0"/>
              <a:t>.</a:t>
            </a:r>
          </a:p>
          <a:p>
            <a:r>
              <a:rPr lang="el-GR" dirty="0" smtClean="0"/>
              <a:t> </a:t>
            </a:r>
            <a:r>
              <a:rPr lang="el-GR" dirty="0"/>
              <a:t>Η υιοθέτηση κατά τόπους παρόμοιων νομικών εθίμων οδηγεί σε κάποιες επαρχίες, ιδίως στις ελληνόφωνες, στην εφαρμογή παραφθαρμένου του ρωμαϊκού</a:t>
            </a:r>
            <a:r>
              <a:rPr lang="el-GR" i="1" dirty="0"/>
              <a:t> ius civile</a:t>
            </a:r>
            <a:r>
              <a:rPr lang="el-GR" dirty="0"/>
              <a:t>. Η αναγνώριση και εφαρμογή του εθίμου ως πηγή του δικαίου γίνεται προοδευτικά, μέσω των κατά τόπους δικαστικών αποφάσεων. </a:t>
            </a:r>
            <a:endParaRPr lang="el-GR" dirty="0" smtClean="0"/>
          </a:p>
          <a:p>
            <a:r>
              <a:rPr lang="el-GR" dirty="0" smtClean="0"/>
              <a:t>Ο </a:t>
            </a:r>
            <a:r>
              <a:rPr lang="el-GR" dirty="0"/>
              <a:t>Μ. Κωνσταντίνος θα αναγνωρίσει νομοθετικά την ισχύ του εθίμου, εκτός εάν είναι αντίθετο στο νόμο (</a:t>
            </a:r>
            <a:r>
              <a:rPr lang="el-GR" i="1" dirty="0"/>
              <a:t>lex</a:t>
            </a:r>
            <a:r>
              <a:rPr lang="el-GR" dirty="0"/>
              <a:t>) και τη λογική (</a:t>
            </a:r>
            <a:r>
              <a:rPr lang="el-GR" i="1" dirty="0" err="1"/>
              <a:t>ratio</a:t>
            </a:r>
            <a:r>
              <a:rPr lang="el-GR" dirty="0" smtClean="0"/>
              <a:t>).</a:t>
            </a:r>
          </a:p>
          <a:p>
            <a:r>
              <a:rPr lang="el-GR" dirty="0" smtClean="0"/>
              <a:t> </a:t>
            </a:r>
            <a:r>
              <a:rPr lang="el-GR" dirty="0"/>
              <a:t>Ο Ιουστινιανός, πέραν των γραπτών πηγών (</a:t>
            </a:r>
            <a:r>
              <a:rPr lang="en-US" i="1" dirty="0"/>
              <a:t>ius scriptum</a:t>
            </a:r>
            <a:r>
              <a:rPr lang="el-GR" dirty="0"/>
              <a:t>), θα περιλάβει στις πηγές του δικαίου και το άγραφο δίκαιο (</a:t>
            </a:r>
            <a:r>
              <a:rPr lang="en-US" i="1" dirty="0"/>
              <a:t>ius non scriptum</a:t>
            </a:r>
            <a:r>
              <a:rPr lang="el-GR" dirty="0"/>
              <a:t>), δηλαδή το έθιμο που απορρέει από τη λαϊκή βούληση. Στην εποχή του πλέον η έννοια του εθίμου αναφέρεται ακριβώς στις τοπικές νομικές συνήθειες των διαφόρων περιοχών της αυτοκρατορίας</a:t>
            </a:r>
            <a:r>
              <a:rPr lang="el-GR" dirty="0" smtClean="0"/>
              <a:t>.</a:t>
            </a:r>
            <a:endParaRPr lang="el-GR" dirty="0"/>
          </a:p>
        </p:txBody>
      </p:sp>
    </p:spTree>
    <p:extLst>
      <p:ext uri="{BB962C8B-B14F-4D97-AF65-F5344CB8AC3E}">
        <p14:creationId xmlns:p14="http://schemas.microsoft.com/office/powerpoint/2010/main" val="2087218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Αυτοκρατορικές διατάξεις</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δεν </a:t>
            </a:r>
            <a:r>
              <a:rPr lang="el-GR" dirty="0"/>
              <a:t>είναι γνωστά τα ονόματα σπουδαίων Ρωμαίων νομικών. </a:t>
            </a:r>
            <a:endParaRPr lang="el-GR" dirty="0" smtClean="0"/>
          </a:p>
          <a:p>
            <a:r>
              <a:rPr lang="el-GR" dirty="0" smtClean="0"/>
              <a:t>Η </a:t>
            </a:r>
            <a:r>
              <a:rPr lang="el-GR" dirty="0"/>
              <a:t>γενικότερη κρίση, η απασχόληση των νομομαθών στον γραφειοκρατικό μηχανισμό και αργότερα η απορρόφηση των σπουδαίων διανοούμενων από την Εκκλησία έχουν προταθεί ως εξηγήσεις του φαινομένου</a:t>
            </a:r>
            <a:r>
              <a:rPr lang="el-GR" dirty="0" smtClean="0"/>
              <a:t>.</a:t>
            </a:r>
          </a:p>
          <a:p>
            <a:r>
              <a:rPr lang="el-GR" dirty="0" smtClean="0"/>
              <a:t> </a:t>
            </a:r>
            <a:r>
              <a:rPr lang="el-GR" dirty="0"/>
              <a:t>Σπουδαιότερη πηγή του δικαίου κατά την περίοδο της Δεσποτείας αποτελούν οι αυτοκρατορικές διατάξεις, οι οποίες γίνονται πιο μακροσκελείς και τείνουν να εξυμνούν το πρόσωπο του Αυτοκράτορα</a:t>
            </a:r>
            <a:r>
              <a:rPr lang="el-GR" dirty="0" smtClean="0"/>
              <a:t>.</a:t>
            </a:r>
          </a:p>
          <a:p>
            <a:endParaRPr lang="el-GR" dirty="0"/>
          </a:p>
        </p:txBody>
      </p:sp>
    </p:spTree>
    <p:extLst>
      <p:ext uri="{BB962C8B-B14F-4D97-AF65-F5344CB8AC3E}">
        <p14:creationId xmlns:p14="http://schemas.microsoft.com/office/powerpoint/2010/main" val="694965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0000" lnSpcReduction="20000"/>
          </a:bodyPr>
          <a:lstStyle/>
          <a:p>
            <a:r>
              <a:rPr lang="el-GR" dirty="0" smtClean="0"/>
              <a:t> Η συνεχής νομοθετική παραγωγή των Αυτοκρατόρων καταλήγει στη δημιουργία μίας χαοτικής νομικής ύλης. </a:t>
            </a:r>
          </a:p>
          <a:p>
            <a:r>
              <a:rPr lang="el-GR" dirty="0" smtClean="0"/>
              <a:t>Πέραν του μεγάλου όγκου των πράξεων που εξέδιδαν (αν λάβουμε </a:t>
            </a:r>
            <a:r>
              <a:rPr lang="el-GR" dirty="0" err="1" smtClean="0"/>
              <a:t>υπόψιν</a:t>
            </a:r>
            <a:r>
              <a:rPr lang="el-GR" dirty="0" smtClean="0"/>
              <a:t> τα ενδεχομένως εκατοντάδες </a:t>
            </a:r>
            <a:r>
              <a:rPr lang="el-GR" i="1" dirty="0" smtClean="0"/>
              <a:t>edicta, </a:t>
            </a:r>
            <a:r>
              <a:rPr lang="el-GR" i="1" dirty="0" err="1" smtClean="0"/>
              <a:t>decreta</a:t>
            </a:r>
            <a:r>
              <a:rPr lang="el-GR" i="1" dirty="0" smtClean="0"/>
              <a:t>, mandata, </a:t>
            </a:r>
            <a:r>
              <a:rPr lang="el-GR" i="1" dirty="0" err="1" smtClean="0"/>
              <a:t>rescripta</a:t>
            </a:r>
            <a:r>
              <a:rPr lang="el-GR" dirty="0" smtClean="0"/>
              <a:t> που μπορούσε να εκδώσει ένας μόνον Αυτοκράτορας), σπανίως καταργούνται οι διατάξεις προηγούμενων Αυτοκρατόρων, πολλές εκ των οποίων ήταν αντιφατικές μεταξύ τους, εν όψει του συχνά περιπτωσιολογικού χαρακτήρα τους. </a:t>
            </a:r>
          </a:p>
          <a:p>
            <a:r>
              <a:rPr lang="el-GR" dirty="0" smtClean="0"/>
              <a:t>Στις απομακρυσμένες περιοχές της αυτοκρατορίας, ο όγκος των αυτοκρατορικών διατάξεων είναι επίσης συχνά δυσπρόσιτος. </a:t>
            </a:r>
          </a:p>
          <a:p>
            <a:r>
              <a:rPr lang="el-GR" dirty="0" smtClean="0"/>
              <a:t>Η νομοθετική παραγωγή είναι εντονότερη στο ανατολικό τμήμα της αυτοκρατορίας. Μετά την καθιέρωση του Χριστιανισμού, μεγάλο μέρος της αφορά τη ρύθμιση εκκλησιαστικών και θρησκευτικών ζητημάτων, τη σχέση Κράτους-Εκκλησίας, το καθεστώς των λειτουργών της Εκκλησία και την περιουσία της. </a:t>
            </a:r>
          </a:p>
          <a:p>
            <a:endParaRPr lang="el-GR" dirty="0"/>
          </a:p>
        </p:txBody>
      </p:sp>
    </p:spTree>
    <p:extLst>
      <p:ext uri="{BB962C8B-B14F-4D97-AF65-F5344CB8AC3E}">
        <p14:creationId xmlns:p14="http://schemas.microsoft.com/office/powerpoint/2010/main" val="1676656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ea typeface="MS Mincho"/>
                <a:cs typeface="Times New Roman"/>
              </a:rPr>
              <a:t>Γρηγοριανός και </a:t>
            </a:r>
            <a:r>
              <a:rPr lang="el-GR" b="1" dirty="0" err="1">
                <a:ea typeface="MS Mincho"/>
                <a:cs typeface="Times New Roman"/>
              </a:rPr>
              <a:t>Ερμογενειανός</a:t>
            </a:r>
            <a:r>
              <a:rPr lang="el-GR" b="1" dirty="0">
                <a:ea typeface="MS Mincho"/>
                <a:cs typeface="Times New Roman"/>
              </a:rPr>
              <a:t> Κώδικας</a:t>
            </a:r>
            <a:endParaRPr lang="el-GR" dirty="0"/>
          </a:p>
        </p:txBody>
      </p:sp>
      <p:sp>
        <p:nvSpPr>
          <p:cNvPr id="3" name="Content Placeholder 2"/>
          <p:cNvSpPr>
            <a:spLocks noGrp="1"/>
          </p:cNvSpPr>
          <p:nvPr>
            <p:ph idx="1"/>
          </p:nvPr>
        </p:nvSpPr>
        <p:spPr/>
        <p:txBody>
          <a:bodyPr>
            <a:normAutofit fontScale="85000" lnSpcReduction="10000"/>
          </a:bodyPr>
          <a:lstStyle/>
          <a:p>
            <a:r>
              <a:rPr lang="el-GR" dirty="0">
                <a:ea typeface="MS Mincho"/>
                <a:cs typeface="Times New Roman"/>
              </a:rPr>
              <a:t>Στα τέλη του 3</a:t>
            </a:r>
            <a:r>
              <a:rPr lang="el-GR" baseline="30000" dirty="0">
                <a:ea typeface="MS Mincho"/>
                <a:cs typeface="Times New Roman"/>
              </a:rPr>
              <a:t>ου</a:t>
            </a:r>
            <a:r>
              <a:rPr lang="el-GR" dirty="0">
                <a:ea typeface="MS Mincho"/>
                <a:cs typeface="Times New Roman"/>
              </a:rPr>
              <a:t> </a:t>
            </a:r>
            <a:r>
              <a:rPr lang="el-GR" dirty="0" err="1">
                <a:ea typeface="MS Mincho"/>
                <a:cs typeface="Times New Roman"/>
              </a:rPr>
              <a:t>μ.Χ</a:t>
            </a:r>
            <a:r>
              <a:rPr lang="el-GR" dirty="0">
                <a:ea typeface="MS Mincho"/>
                <a:cs typeface="Times New Roman"/>
              </a:rPr>
              <a:t>. αιώνα, επί Διοκλητιανού, καταγράφονται οι πρώτες (ιδιωτικές) </a:t>
            </a:r>
            <a:r>
              <a:rPr lang="el-GR" dirty="0" err="1">
                <a:ea typeface="MS Mincho"/>
                <a:cs typeface="Times New Roman"/>
              </a:rPr>
              <a:t>κωδικοποιητικές</a:t>
            </a:r>
            <a:r>
              <a:rPr lang="el-GR" dirty="0">
                <a:ea typeface="MS Mincho"/>
                <a:cs typeface="Times New Roman"/>
              </a:rPr>
              <a:t> προσπάθειες της αχανούς νομικής ύλης: </a:t>
            </a:r>
            <a:endParaRPr lang="el-GR" dirty="0" smtClean="0">
              <a:ea typeface="MS Mincho"/>
              <a:cs typeface="Times New Roman"/>
            </a:endParaRPr>
          </a:p>
          <a:p>
            <a:r>
              <a:rPr lang="el-GR" dirty="0" smtClean="0">
                <a:ea typeface="MS Mincho"/>
                <a:cs typeface="Times New Roman"/>
              </a:rPr>
              <a:t>ο </a:t>
            </a:r>
            <a:r>
              <a:rPr lang="el-GR" i="1" dirty="0">
                <a:ea typeface="MS Mincho"/>
                <a:cs typeface="Times New Roman"/>
              </a:rPr>
              <a:t>Γρηγοριανός Κώδικας</a:t>
            </a:r>
            <a:r>
              <a:rPr lang="el-GR" dirty="0">
                <a:ea typeface="MS Mincho"/>
                <a:cs typeface="Times New Roman"/>
              </a:rPr>
              <a:t> (291 </a:t>
            </a:r>
            <a:r>
              <a:rPr lang="el-GR" dirty="0" err="1">
                <a:ea typeface="MS Mincho"/>
                <a:cs typeface="Times New Roman"/>
              </a:rPr>
              <a:t>μ.Χ</a:t>
            </a:r>
            <a:r>
              <a:rPr lang="el-GR" dirty="0">
                <a:ea typeface="MS Mincho"/>
                <a:cs typeface="Times New Roman"/>
              </a:rPr>
              <a:t>.) περιλαμβάνει αυτοκρατορικές διατάξεις των τελευταίων 100 χρόνων και </a:t>
            </a:r>
            <a:endParaRPr lang="el-GR" dirty="0" smtClean="0">
              <a:ea typeface="MS Mincho"/>
              <a:cs typeface="Times New Roman"/>
            </a:endParaRPr>
          </a:p>
          <a:p>
            <a:r>
              <a:rPr lang="el-GR" dirty="0" smtClean="0">
                <a:ea typeface="MS Mincho"/>
                <a:cs typeface="Times New Roman"/>
              </a:rPr>
              <a:t>ο </a:t>
            </a:r>
            <a:r>
              <a:rPr lang="el-GR" i="1" dirty="0" err="1">
                <a:ea typeface="MS Mincho"/>
                <a:cs typeface="Times New Roman"/>
              </a:rPr>
              <a:t>Ερμογενειανός</a:t>
            </a:r>
            <a:r>
              <a:rPr lang="el-GR" i="1" dirty="0">
                <a:ea typeface="MS Mincho"/>
                <a:cs typeface="Times New Roman"/>
              </a:rPr>
              <a:t> Κώδικας</a:t>
            </a:r>
            <a:r>
              <a:rPr lang="el-GR" dirty="0">
                <a:ea typeface="MS Mincho"/>
                <a:cs typeface="Times New Roman"/>
              </a:rPr>
              <a:t> (295 </a:t>
            </a:r>
            <a:r>
              <a:rPr lang="el-GR" dirty="0" err="1">
                <a:ea typeface="MS Mincho"/>
                <a:cs typeface="Times New Roman"/>
              </a:rPr>
              <a:t>μ.Χ</a:t>
            </a:r>
            <a:r>
              <a:rPr lang="el-GR" dirty="0">
                <a:ea typeface="MS Mincho"/>
                <a:cs typeface="Times New Roman"/>
              </a:rPr>
              <a:t>.) πρόσφατες διατάξεις. </a:t>
            </a:r>
            <a:endParaRPr lang="el-GR" dirty="0" smtClean="0">
              <a:ea typeface="MS Mincho"/>
              <a:cs typeface="Times New Roman"/>
            </a:endParaRPr>
          </a:p>
          <a:p>
            <a:r>
              <a:rPr lang="el-GR" dirty="0" smtClean="0">
                <a:ea typeface="MS Mincho"/>
                <a:cs typeface="Times New Roman"/>
              </a:rPr>
              <a:t>Πέραν </a:t>
            </a:r>
            <a:r>
              <a:rPr lang="el-GR" dirty="0">
                <a:ea typeface="MS Mincho"/>
                <a:cs typeface="Times New Roman"/>
              </a:rPr>
              <a:t>μίας σελίδας περιεχομένων, οι κώδικες αυτοί δεν έχουν σωθεί. Το υλικό τους, δύο αιώνες αργότερα, θα χρησιμοποιηθεί στον </a:t>
            </a:r>
            <a:r>
              <a:rPr lang="el-GR" i="1" dirty="0">
                <a:ea typeface="MS Mincho"/>
                <a:cs typeface="Times New Roman"/>
              </a:rPr>
              <a:t>Κώδικα</a:t>
            </a:r>
            <a:r>
              <a:rPr lang="el-GR" dirty="0">
                <a:ea typeface="MS Mincho"/>
                <a:cs typeface="Times New Roman"/>
              </a:rPr>
              <a:t> του Ιουστινιανού</a:t>
            </a:r>
            <a:endParaRPr lang="el-GR" dirty="0"/>
          </a:p>
        </p:txBody>
      </p:sp>
    </p:spTree>
    <p:extLst>
      <p:ext uri="{BB962C8B-B14F-4D97-AF65-F5344CB8AC3E}">
        <p14:creationId xmlns:p14="http://schemas.microsoft.com/office/powerpoint/2010/main" val="2191923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b="1" dirty="0">
                <a:ea typeface="MS Mincho"/>
                <a:cs typeface="Times New Roman"/>
              </a:rPr>
              <a:t>Ο Θεοδοσιανός </a:t>
            </a:r>
            <a:r>
              <a:rPr lang="en-US" b="1" dirty="0" smtClean="0">
                <a:ea typeface="MS Mincho"/>
                <a:cs typeface="Times New Roman"/>
              </a:rPr>
              <a:t/>
            </a:r>
            <a:br>
              <a:rPr lang="en-US" b="1" dirty="0" smtClean="0">
                <a:ea typeface="MS Mincho"/>
                <a:cs typeface="Times New Roman"/>
              </a:rPr>
            </a:br>
            <a:r>
              <a:rPr lang="el-GR" b="1" dirty="0" smtClean="0">
                <a:ea typeface="MS Mincho"/>
                <a:cs typeface="Times New Roman"/>
              </a:rPr>
              <a:t>Κώδικας</a:t>
            </a:r>
            <a:endParaRPr lang="el-GR" dirty="0"/>
          </a:p>
        </p:txBody>
      </p:sp>
      <p:sp>
        <p:nvSpPr>
          <p:cNvPr id="3" name="Content Placeholder 2"/>
          <p:cNvSpPr>
            <a:spLocks noGrp="1"/>
          </p:cNvSpPr>
          <p:nvPr>
            <p:ph idx="1"/>
          </p:nvPr>
        </p:nvSpPr>
        <p:spPr>
          <a:xfrm>
            <a:off x="457200" y="1600200"/>
            <a:ext cx="4207559" cy="4525963"/>
          </a:xfrm>
        </p:spPr>
        <p:txBody>
          <a:bodyPr>
            <a:normAutofit fontScale="62500" lnSpcReduction="20000"/>
          </a:bodyPr>
          <a:lstStyle/>
          <a:p>
            <a:r>
              <a:rPr lang="el-GR" dirty="0">
                <a:ea typeface="MS Mincho"/>
                <a:cs typeface="Times New Roman"/>
              </a:rPr>
              <a:t>Ο Θεοδοσιανός Κώδικας (438 </a:t>
            </a:r>
            <a:r>
              <a:rPr lang="el-GR" dirty="0" err="1">
                <a:ea typeface="MS Mincho"/>
                <a:cs typeface="Times New Roman"/>
              </a:rPr>
              <a:t>μ.Χ</a:t>
            </a:r>
            <a:r>
              <a:rPr lang="el-GR" dirty="0">
                <a:ea typeface="MS Mincho"/>
                <a:cs typeface="Times New Roman"/>
              </a:rPr>
              <a:t>.) υπήρξε η πρώτη επίσημη κρατική κωδικοποίηση του δικαίου από το ρωμαϊκό κράτος μετά τον Δωδεκάδελτο. </a:t>
            </a:r>
            <a:endParaRPr lang="el-GR" dirty="0" smtClean="0">
              <a:ea typeface="MS Mincho"/>
              <a:cs typeface="Times New Roman"/>
            </a:endParaRPr>
          </a:p>
          <a:p>
            <a:r>
              <a:rPr lang="el-GR" dirty="0" smtClean="0">
                <a:ea typeface="MS Mincho"/>
                <a:cs typeface="Times New Roman"/>
              </a:rPr>
              <a:t>Ο </a:t>
            </a:r>
            <a:r>
              <a:rPr lang="el-GR" dirty="0">
                <a:ea typeface="MS Mincho"/>
                <a:cs typeface="Times New Roman"/>
              </a:rPr>
              <a:t>Αυτοκράτορας Θεοδόσιος </a:t>
            </a:r>
            <a:r>
              <a:rPr lang="el-GR" dirty="0" smtClean="0">
                <a:ea typeface="MS Mincho"/>
                <a:cs typeface="Times New Roman"/>
              </a:rPr>
              <a:t>Β</a:t>
            </a:r>
            <a:r>
              <a:rPr lang="el-GR" dirty="0">
                <a:ea typeface="MS Mincho"/>
                <a:cs typeface="Times New Roman"/>
              </a:rPr>
              <a:t>΄ </a:t>
            </a:r>
            <a:r>
              <a:rPr lang="el-GR" dirty="0" smtClean="0">
                <a:ea typeface="MS Mincho"/>
                <a:cs typeface="Times New Roman"/>
              </a:rPr>
              <a:t>στην </a:t>
            </a:r>
            <a:r>
              <a:rPr lang="el-GR" dirty="0">
                <a:ea typeface="MS Mincho"/>
                <a:cs typeface="Times New Roman"/>
              </a:rPr>
              <a:t>εισαγωγική διάταξη του Κώδικα δηλώνει κατάπληκτος για την έλλειψη στην εποχή του καταρτισμένων </a:t>
            </a:r>
            <a:r>
              <a:rPr lang="el-GR" dirty="0" smtClean="0">
                <a:ea typeface="MS Mincho"/>
                <a:cs typeface="Times New Roman"/>
              </a:rPr>
              <a:t>νομικών</a:t>
            </a:r>
          </a:p>
          <a:p>
            <a:r>
              <a:rPr lang="el-GR" dirty="0" smtClean="0">
                <a:ea typeface="MS Mincho"/>
                <a:cs typeface="Times New Roman"/>
              </a:rPr>
              <a:t>Αναθέτει </a:t>
            </a:r>
            <a:r>
              <a:rPr lang="el-GR" dirty="0">
                <a:ea typeface="MS Mincho"/>
                <a:cs typeface="Times New Roman"/>
              </a:rPr>
              <a:t>σε αξιωματούχους να συλλέξουν αυτοκρατορικές διατάξεις από τον Μ. Κωνσταντίνο (312 </a:t>
            </a:r>
            <a:r>
              <a:rPr lang="el-GR" dirty="0" err="1">
                <a:ea typeface="MS Mincho"/>
                <a:cs typeface="Times New Roman"/>
              </a:rPr>
              <a:t>μ.Χ</a:t>
            </a:r>
            <a:r>
              <a:rPr lang="el-GR" dirty="0">
                <a:ea typeface="MS Mincho"/>
                <a:cs typeface="Times New Roman"/>
              </a:rPr>
              <a:t>.) έως και την βασιλεία του ιδίου, οι οποίες συγκεντρώθηκαν ανά θέμα, με εσωτερική χρονική σειρά. </a:t>
            </a:r>
            <a:endParaRPr lang="el-GR" dirty="0"/>
          </a:p>
        </p:txBody>
      </p:sp>
      <p:pic>
        <p:nvPicPr>
          <p:cNvPr id="16386" name="Picture 2" descr="C:\Users\ATHINA\Desktop\1200px-Theodosius_II_Louvre_Ma10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4759" y="567034"/>
            <a:ext cx="4468732" cy="595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316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7500" lnSpcReduction="20000"/>
          </a:bodyPr>
          <a:lstStyle/>
          <a:p>
            <a:r>
              <a:rPr lang="el-GR" dirty="0" smtClean="0">
                <a:ea typeface="MS Mincho"/>
                <a:cs typeface="Times New Roman"/>
              </a:rPr>
              <a:t>Οι συντάκτες διατήρησαν το όνομα του Αυτοκράτορα που είχε συντάξει κάθε διάταξη, τον αποδέκτη και τη χρονολογία της, περικόπτοντας και προσαρμόζοντας το περιεχόμενό τους στα δεδομένα της εποχής για λόγους διαύγειας και </a:t>
            </a:r>
            <a:r>
              <a:rPr lang="el-GR" dirty="0" err="1" smtClean="0">
                <a:ea typeface="MS Mincho"/>
                <a:cs typeface="Times New Roman"/>
              </a:rPr>
              <a:t>επικαιροποίησης</a:t>
            </a:r>
            <a:r>
              <a:rPr lang="el-GR" dirty="0" smtClean="0">
                <a:ea typeface="MS Mincho"/>
                <a:cs typeface="Times New Roman"/>
              </a:rPr>
              <a:t>, όπως θα συμβεί αργότερα και κατά τη σύνταξη του </a:t>
            </a:r>
            <a:r>
              <a:rPr lang="el-GR" i="1" dirty="0" smtClean="0">
                <a:ea typeface="MS Mincho"/>
                <a:cs typeface="Times New Roman"/>
              </a:rPr>
              <a:t>Κώδικα</a:t>
            </a:r>
            <a:r>
              <a:rPr lang="el-GR" dirty="0" smtClean="0">
                <a:ea typeface="MS Mincho"/>
                <a:cs typeface="Times New Roman"/>
              </a:rPr>
              <a:t> του Ιουστινιανού. </a:t>
            </a:r>
          </a:p>
          <a:p>
            <a:r>
              <a:rPr lang="el-GR" dirty="0" smtClean="0">
                <a:ea typeface="MS Mincho"/>
                <a:cs typeface="Times New Roman"/>
              </a:rPr>
              <a:t>Από την θέση του Θεοδοσιανού Κώδικα σε ισχύ, οι αρχικές διατάξεις των Αυτοκρατόρων έπαυσαν να ισχύουν αυτούσιες. </a:t>
            </a:r>
          </a:p>
          <a:p>
            <a:r>
              <a:rPr lang="el-GR" dirty="0" smtClean="0">
                <a:ea typeface="MS Mincho"/>
                <a:cs typeface="Times New Roman"/>
              </a:rPr>
              <a:t>Ο Θεοδοσιανός Κώδικας περιλαμβάνει δημόσιο δίκαιο και θα ισχύσει έως την θέσπιση του Ιουστινιάνειου Κώδικα το 529 </a:t>
            </a:r>
            <a:r>
              <a:rPr lang="el-GR" dirty="0" err="1" smtClean="0">
                <a:ea typeface="MS Mincho"/>
                <a:cs typeface="Times New Roman"/>
              </a:rPr>
              <a:t>μ.Χ</a:t>
            </a:r>
            <a:r>
              <a:rPr lang="el-GR" dirty="0" smtClean="0">
                <a:ea typeface="MS Mincho"/>
                <a:cs typeface="Times New Roman"/>
              </a:rPr>
              <a:t>. </a:t>
            </a:r>
            <a:endParaRPr lang="el-GR" dirty="0" smtClean="0">
              <a:effectLst/>
              <a:latin typeface="Cambria"/>
              <a:ea typeface="MS Mincho"/>
              <a:cs typeface="Times New Roman"/>
            </a:endParaRPr>
          </a:p>
          <a:p>
            <a:endParaRPr lang="el-GR" dirty="0"/>
          </a:p>
        </p:txBody>
      </p:sp>
    </p:spTree>
    <p:extLst>
      <p:ext uri="{BB962C8B-B14F-4D97-AF65-F5344CB8AC3E}">
        <p14:creationId xmlns:p14="http://schemas.microsoft.com/office/powerpoint/2010/main" val="2447980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77500" lnSpcReduction="20000"/>
          </a:bodyPr>
          <a:lstStyle/>
          <a:p>
            <a:r>
              <a:rPr lang="el-GR" dirty="0"/>
              <a:t>Ο νέος κώδικας παρουσιάστηκε το 438 </a:t>
            </a:r>
            <a:r>
              <a:rPr lang="el-GR" dirty="0" err="1"/>
              <a:t>μ.Χ</a:t>
            </a:r>
            <a:r>
              <a:rPr lang="el-GR" dirty="0"/>
              <a:t>. σε πανηγυρική συνεδρίαση της Συγκλήτου, της οποίας σώζονται τα πρακτικά (τα μόνα σωζόμενα σε πλήρη μορφή), δίνοντας μία γλαφυρή εικόνα της λειτουργίας της. Ο Θεοδοσιανός Κώδικας θα ασκήσει μεγάλη επιρροή έως το Μεσαίωνα</a:t>
            </a:r>
            <a:r>
              <a:rPr lang="el-GR" dirty="0" smtClean="0"/>
              <a:t>.</a:t>
            </a:r>
          </a:p>
          <a:p>
            <a:r>
              <a:rPr lang="el-GR" dirty="0" smtClean="0"/>
              <a:t> </a:t>
            </a:r>
            <a:r>
              <a:rPr lang="el-GR" dirty="0"/>
              <a:t>Τα πέντε πρώτα βιβλία του (μαζί με έργα του Παύλου, Γάιου και Παπινιανού) θα περιληφθούν στη συλλογή της </a:t>
            </a:r>
            <a:r>
              <a:rPr lang="el-GR" i="1" dirty="0" err="1"/>
              <a:t>Lex</a:t>
            </a:r>
            <a:r>
              <a:rPr lang="el-GR" i="1" dirty="0"/>
              <a:t> Romana Visigothorum </a:t>
            </a:r>
            <a:r>
              <a:rPr lang="el-GR" dirty="0"/>
              <a:t>(ή </a:t>
            </a:r>
            <a:r>
              <a:rPr lang="el-GR" i="1" dirty="0"/>
              <a:t>Breviarum</a:t>
            </a:r>
            <a:r>
              <a:rPr lang="el-GR" dirty="0"/>
              <a:t> του Αλάριχου, 506 </a:t>
            </a:r>
            <a:r>
              <a:rPr lang="el-GR" dirty="0" err="1"/>
              <a:t>μ.Χ</a:t>
            </a:r>
            <a:r>
              <a:rPr lang="el-GR" dirty="0"/>
              <a:t>.) που θα ισχύσει επί μακρόν στη Δύση. </a:t>
            </a:r>
            <a:endParaRPr lang="el-GR" dirty="0" smtClean="0"/>
          </a:p>
          <a:p>
            <a:r>
              <a:rPr lang="el-GR" dirty="0" smtClean="0"/>
              <a:t>Από </a:t>
            </a:r>
            <a:r>
              <a:rPr lang="el-GR" dirty="0"/>
              <a:t>το περιεχόμενό της και άλλες πηγές ο Θεοδοσιανός Κώδικας έχει ανασυσταθεί στο μεγαλύτερο μέρος του.</a:t>
            </a:r>
          </a:p>
          <a:p>
            <a:endParaRPr lang="el-GR" dirty="0"/>
          </a:p>
        </p:txBody>
      </p:sp>
    </p:spTree>
    <p:extLst>
      <p:ext uri="{BB962C8B-B14F-4D97-AF65-F5344CB8AC3E}">
        <p14:creationId xmlns:p14="http://schemas.microsoft.com/office/powerpoint/2010/main" val="272886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ea typeface="MS Mincho"/>
                <a:cs typeface="Times New Roman"/>
              </a:rPr>
              <a:t>Honestiores</a:t>
            </a:r>
            <a:r>
              <a:rPr lang="el-GR" b="1" i="1" dirty="0">
                <a:ea typeface="MS Mincho"/>
                <a:cs typeface="Times New Roman"/>
              </a:rPr>
              <a:t> &amp; </a:t>
            </a:r>
            <a:r>
              <a:rPr lang="en-US" b="1" i="1" dirty="0" err="1" smtClean="0">
                <a:ea typeface="MS Mincho"/>
                <a:cs typeface="Times New Roman"/>
              </a:rPr>
              <a:t>Humilores</a:t>
            </a:r>
            <a:r>
              <a:rPr lang="el-GR" dirty="0" smtClean="0">
                <a:ea typeface="MS Mincho"/>
                <a:cs typeface="Times New Roman"/>
              </a:rPr>
              <a:t> </a:t>
            </a:r>
            <a:endParaRPr lang="el-GR" dirty="0"/>
          </a:p>
        </p:txBody>
      </p:sp>
      <p:sp>
        <p:nvSpPr>
          <p:cNvPr id="3" name="Content Placeholder 2"/>
          <p:cNvSpPr>
            <a:spLocks noGrp="1"/>
          </p:cNvSpPr>
          <p:nvPr>
            <p:ph idx="1"/>
          </p:nvPr>
        </p:nvSpPr>
        <p:spPr>
          <a:xfrm>
            <a:off x="457200" y="1600200"/>
            <a:ext cx="8229600" cy="5141168"/>
          </a:xfrm>
        </p:spPr>
        <p:txBody>
          <a:bodyPr>
            <a:normAutofit fontScale="62500" lnSpcReduction="20000"/>
          </a:bodyPr>
          <a:lstStyle/>
          <a:p>
            <a:r>
              <a:rPr lang="el-GR" dirty="0"/>
              <a:t>Οι ανισότητες οξύνονται μεταξύ των δύο κοινωνικών </a:t>
            </a:r>
            <a:r>
              <a:rPr lang="el-GR" dirty="0" smtClean="0"/>
              <a:t>τάξεων, πλούσιοι </a:t>
            </a:r>
            <a:r>
              <a:rPr lang="el-GR" dirty="0"/>
              <a:t>και φτωχοί έχουν διαφορετική ποινική μεταχείριση και άνισα δικαιώματα. </a:t>
            </a:r>
            <a:endParaRPr lang="el-GR" dirty="0" smtClean="0"/>
          </a:p>
          <a:p>
            <a:r>
              <a:rPr lang="el-GR" dirty="0" smtClean="0"/>
              <a:t>Οι </a:t>
            </a:r>
            <a:r>
              <a:rPr lang="el-GR" dirty="0"/>
              <a:t>αριστοκράτες (που περιβάλλονται από ποικίλους τίτλους, όπως </a:t>
            </a:r>
            <a:r>
              <a:rPr lang="en-US" i="1" dirty="0" err="1"/>
              <a:t>illustres</a:t>
            </a:r>
            <a:r>
              <a:rPr lang="el-GR" i="1" dirty="0"/>
              <a:t>, </a:t>
            </a:r>
            <a:r>
              <a:rPr lang="en-US" i="1" dirty="0" err="1"/>
              <a:t>clarissimi</a:t>
            </a:r>
            <a:r>
              <a:rPr lang="el-GR" i="1" dirty="0"/>
              <a:t>, </a:t>
            </a:r>
            <a:r>
              <a:rPr lang="en-US" i="1" dirty="0" err="1"/>
              <a:t>perfectissimi</a:t>
            </a:r>
            <a:r>
              <a:rPr lang="el-GR" dirty="0"/>
              <a:t>) καταλαμβάνουν τις ανώτερες κρατικές θέσεις και αξιώματα</a:t>
            </a:r>
            <a:r>
              <a:rPr lang="el-GR" dirty="0" smtClean="0"/>
              <a:t>.</a:t>
            </a:r>
          </a:p>
          <a:p>
            <a:r>
              <a:rPr lang="el-GR" dirty="0" smtClean="0"/>
              <a:t> </a:t>
            </a:r>
            <a:r>
              <a:rPr lang="el-GR" dirty="0"/>
              <a:t>Οι </a:t>
            </a:r>
            <a:r>
              <a:rPr lang="en-US" i="1" dirty="0"/>
              <a:t>humiliores</a:t>
            </a:r>
            <a:r>
              <a:rPr lang="el-GR" dirty="0"/>
              <a:t> συχνά δουλεύουν στις μεγάλες ιδιοκτησίες των αριστοκρατών ως </a:t>
            </a:r>
            <a:r>
              <a:rPr lang="en-US" i="1" dirty="0" err="1">
                <a:solidFill>
                  <a:srgbClr val="FF0000"/>
                </a:solidFill>
              </a:rPr>
              <a:t>coloni</a:t>
            </a:r>
            <a:r>
              <a:rPr lang="el-GR" dirty="0"/>
              <a:t>, γεωργοί εξαρτημένοι με την γη που καλλιεργούν, την οποία απαγορεύεται να εγκαταλείψουν επ' απειλή σωματικού κολασμού. </a:t>
            </a:r>
            <a:endParaRPr lang="el-GR" dirty="0" smtClean="0"/>
          </a:p>
          <a:p>
            <a:r>
              <a:rPr lang="el-GR" dirty="0" smtClean="0"/>
              <a:t>Την </a:t>
            </a:r>
            <a:r>
              <a:rPr lang="el-GR" dirty="0"/>
              <a:t>ιδιότητα του </a:t>
            </a:r>
            <a:r>
              <a:rPr lang="en-US" i="1" dirty="0" err="1"/>
              <a:t>colonus</a:t>
            </a:r>
            <a:r>
              <a:rPr lang="el-GR" dirty="0"/>
              <a:t> κληρονομούν στα παιδιά τους, θεσμός που θέτει τα θεμέλια του μετέπειτα δυτικού φεουδαρχικού συστήματος. </a:t>
            </a:r>
            <a:endParaRPr lang="el-GR" dirty="0" smtClean="0"/>
          </a:p>
          <a:p>
            <a:r>
              <a:rPr lang="el-GR" dirty="0" smtClean="0"/>
              <a:t>Το </a:t>
            </a:r>
            <a:r>
              <a:rPr lang="el-GR" dirty="0"/>
              <a:t>σύστημα της δουλοπαροικίας ενισχύει τους ισχυρούς, προς ζημία του κράτους και </a:t>
            </a:r>
            <a:r>
              <a:rPr lang="el-GR" dirty="0" err="1"/>
              <a:t>κατ'εκμετάλλευση</a:t>
            </a:r>
            <a:r>
              <a:rPr lang="el-GR" dirty="0"/>
              <a:t> των ασθενέστερων, φαινόμενα για τα οποία θα ληφθούν κατά καιρούς νομοθετικά μέτρα. </a:t>
            </a:r>
            <a:endParaRPr lang="el-GR" dirty="0" smtClean="0"/>
          </a:p>
          <a:p>
            <a:r>
              <a:rPr lang="el-GR" dirty="0" smtClean="0"/>
              <a:t>Στις κατά τόπους πόλεις, οι προύχοντες (</a:t>
            </a:r>
            <a:r>
              <a:rPr lang="en-US" i="1" dirty="0" err="1" smtClean="0"/>
              <a:t>decuriones</a:t>
            </a:r>
            <a:r>
              <a:rPr lang="el-GR" dirty="0" smtClean="0"/>
              <a:t>) που απαρτίζουν τα τοπικά συμβούλια, ευθύνονται ατομικά για την καταβολή των φόρων και άλλες επαχθείς δημόσιες χορηγίες (</a:t>
            </a:r>
            <a:r>
              <a:rPr lang="en-US" i="1" dirty="0" err="1" smtClean="0"/>
              <a:t>munera</a:t>
            </a:r>
            <a:r>
              <a:rPr lang="en-US" i="1" dirty="0" smtClean="0"/>
              <a:t> publica</a:t>
            </a:r>
            <a:r>
              <a:rPr lang="el-GR" dirty="0" smtClean="0"/>
              <a:t>).</a:t>
            </a:r>
          </a:p>
        </p:txBody>
      </p:sp>
    </p:spTree>
    <p:extLst>
      <p:ext uri="{BB962C8B-B14F-4D97-AF65-F5344CB8AC3E}">
        <p14:creationId xmlns:p14="http://schemas.microsoft.com/office/powerpoint/2010/main" val="94425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Συντεχνιακή οργάνωση</a:t>
            </a:r>
            <a:endParaRPr lang="el-GR" dirty="0"/>
          </a:p>
        </p:txBody>
      </p:sp>
      <p:sp>
        <p:nvSpPr>
          <p:cNvPr id="3" name="Content Placeholder 2"/>
          <p:cNvSpPr>
            <a:spLocks noGrp="1"/>
          </p:cNvSpPr>
          <p:nvPr>
            <p:ph idx="1"/>
          </p:nvPr>
        </p:nvSpPr>
        <p:spPr>
          <a:xfrm>
            <a:off x="457200" y="1600200"/>
            <a:ext cx="8363272" cy="5257800"/>
          </a:xfrm>
        </p:spPr>
        <p:txBody>
          <a:bodyPr>
            <a:normAutofit fontScale="77500" lnSpcReduction="20000"/>
          </a:bodyPr>
          <a:lstStyle/>
          <a:p>
            <a:r>
              <a:rPr lang="el-GR" dirty="0" smtClean="0"/>
              <a:t>Όσοι </a:t>
            </a:r>
            <a:r>
              <a:rPr lang="el-GR" dirty="0"/>
              <a:t>ασκούν επαγγέλματα οργανώνονται υποχρεωτικά σε συντεχνίες (</a:t>
            </a:r>
            <a:r>
              <a:rPr lang="en-US" i="1" dirty="0" err="1"/>
              <a:t>collegia</a:t>
            </a:r>
            <a:r>
              <a:rPr lang="el-GR" i="1" dirty="0"/>
              <a:t>, </a:t>
            </a:r>
            <a:r>
              <a:rPr lang="en-US" i="1" dirty="0"/>
              <a:t>corpora</a:t>
            </a:r>
            <a:r>
              <a:rPr lang="el-GR" dirty="0"/>
              <a:t>) κλειστού αριθμού επαγγελματιών, οι οποίες τελούν υπό την εποπτεία του κράτους. </a:t>
            </a:r>
            <a:endParaRPr lang="el-GR" dirty="0" smtClean="0"/>
          </a:p>
          <a:p>
            <a:r>
              <a:rPr lang="el-GR" dirty="0" smtClean="0"/>
              <a:t>Τα </a:t>
            </a:r>
            <a:r>
              <a:rPr lang="el-GR" dirty="0"/>
              <a:t>επαγγέλματα πλέον περνούν υποχρεωτικά από πατέρα σε γιο, χωρίς δυνατότητα να αποσχισθεί κανείς από αυτά.</a:t>
            </a:r>
          </a:p>
          <a:p>
            <a:r>
              <a:rPr lang="el-GR" dirty="0"/>
              <a:t> </a:t>
            </a:r>
            <a:r>
              <a:rPr lang="el-GR" dirty="0" smtClean="0"/>
              <a:t>Η </a:t>
            </a:r>
            <a:r>
              <a:rPr lang="el-GR" dirty="0"/>
              <a:t>συντεχνιακή οργάνωση πολλών "κλειστών" επαγγελμάτων που στη σύγχρονη εποχή λειτουργούν επί τη βάσει επαγγελματικών "συλλόγων", έχει τις βάσεις της στις συντεχνίες της ύστερης αρχαιότητας, με τη διαφορά ότι τότε ήταν υποχρεωτικό για το γι</a:t>
            </a:r>
            <a:r>
              <a:rPr lang="en-US" dirty="0"/>
              <a:t>ο</a:t>
            </a:r>
            <a:r>
              <a:rPr lang="el-GR" dirty="0"/>
              <a:t> να ακολουθεί το επάγγελμα του πατέρα</a:t>
            </a:r>
            <a:r>
              <a:rPr lang="el-GR" dirty="0" smtClean="0"/>
              <a:t>.</a:t>
            </a:r>
          </a:p>
          <a:p>
            <a:r>
              <a:rPr lang="el-GR" dirty="0" smtClean="0"/>
              <a:t> </a:t>
            </a:r>
            <a:r>
              <a:rPr lang="el-GR" dirty="0"/>
              <a:t>Την ίδια περίοδο οι δικηγόροι οργανώνονται σε επαγγελματικές συντεχνίες που θεσπίζουν κανόνες εισόδου στο λειτούργημα και δικηγορικής δεοντολογίας. </a:t>
            </a:r>
          </a:p>
          <a:p>
            <a:endParaRPr lang="el-GR" dirty="0"/>
          </a:p>
        </p:txBody>
      </p:sp>
    </p:spTree>
    <p:extLst>
      <p:ext uri="{BB962C8B-B14F-4D97-AF65-F5344CB8AC3E}">
        <p14:creationId xmlns:p14="http://schemas.microsoft.com/office/powerpoint/2010/main" val="135757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βαρβαρικές επιδρομές</a:t>
            </a:r>
            <a:r>
              <a:rPr lang="el-GR" dirty="0" smtClean="0"/>
              <a:t> </a:t>
            </a:r>
            <a:endParaRPr lang="el-GR" dirty="0"/>
          </a:p>
        </p:txBody>
      </p:sp>
      <p:sp>
        <p:nvSpPr>
          <p:cNvPr id="3" name="Content Placeholder 2"/>
          <p:cNvSpPr>
            <a:spLocks noGrp="1"/>
          </p:cNvSpPr>
          <p:nvPr>
            <p:ph idx="1"/>
          </p:nvPr>
        </p:nvSpPr>
        <p:spPr>
          <a:xfrm>
            <a:off x="457200" y="1600200"/>
            <a:ext cx="8507288" cy="5501208"/>
          </a:xfrm>
        </p:spPr>
        <p:txBody>
          <a:bodyPr>
            <a:normAutofit fontScale="70000" lnSpcReduction="20000"/>
          </a:bodyPr>
          <a:lstStyle/>
          <a:p>
            <a:r>
              <a:rPr lang="el-GR" dirty="0" smtClean="0"/>
              <a:t>Τα </a:t>
            </a:r>
            <a:r>
              <a:rPr lang="el-GR" dirty="0"/>
              <a:t>σωρευμένα προβλήματα αφήνουν την αυτοκρατορία αδύναμη να αντιμετωπίσει την αυξανόμενη πίεση βαρβαρικών φύλων στα σύνορα της, στην Ανατολή τους Πάρθες και στη Δύση γερμανικά </a:t>
            </a:r>
            <a:r>
              <a:rPr lang="en-US" dirty="0" err="1"/>
              <a:t>φύλ</a:t>
            </a:r>
            <a:r>
              <a:rPr lang="en-US" dirty="0"/>
              <a:t>α</a:t>
            </a:r>
            <a:r>
              <a:rPr lang="el-GR" dirty="0"/>
              <a:t>, που στρέφουν τις βλέψεις τους πέραν των φυσικών συνόρων του Δούναβη και του </a:t>
            </a:r>
            <a:r>
              <a:rPr lang="el-GR" dirty="0" smtClean="0"/>
              <a:t>Ρήνου</a:t>
            </a:r>
          </a:p>
          <a:p>
            <a:r>
              <a:rPr lang="el-GR" dirty="0" smtClean="0"/>
              <a:t>Αλλεπάλληλες </a:t>
            </a:r>
            <a:r>
              <a:rPr lang="el-GR" dirty="0"/>
              <a:t>καταστροφικές επιδρομές στο εσωτερικό της</a:t>
            </a:r>
            <a:r>
              <a:rPr lang="el-GR" dirty="0" smtClean="0"/>
              <a:t>.</a:t>
            </a:r>
          </a:p>
          <a:p>
            <a:r>
              <a:rPr lang="el-GR" dirty="0" smtClean="0"/>
              <a:t> </a:t>
            </a:r>
            <a:r>
              <a:rPr lang="el-GR" dirty="0" smtClean="0"/>
              <a:t>Στα τέλη του 3</a:t>
            </a:r>
            <a:r>
              <a:rPr lang="el-GR" baseline="30000" dirty="0" smtClean="0"/>
              <a:t>ου</a:t>
            </a:r>
            <a:r>
              <a:rPr lang="el-GR" dirty="0" smtClean="0"/>
              <a:t> αι. </a:t>
            </a:r>
            <a:r>
              <a:rPr lang="el-GR" dirty="0" err="1" smtClean="0"/>
              <a:t>μ.Χ</a:t>
            </a:r>
            <a:r>
              <a:rPr lang="el-GR" dirty="0" smtClean="0"/>
              <a:t>. οι </a:t>
            </a:r>
            <a:r>
              <a:rPr lang="el-GR" dirty="0" err="1" smtClean="0"/>
              <a:t>Έρουλοι</a:t>
            </a:r>
            <a:r>
              <a:rPr lang="el-GR" dirty="0" smtClean="0"/>
              <a:t>, γερμανικό φύλο προερχόμενο από τη νότια Ρωσία, θα λεηλατήσουν την Έφεσο και άλλες ελληνικές πόλεις, ισοπεδώνοντας και την αγορά της Αθήνας (267 </a:t>
            </a:r>
            <a:r>
              <a:rPr lang="el-GR" dirty="0" err="1" smtClean="0"/>
              <a:t>μ.Χ</a:t>
            </a:r>
            <a:r>
              <a:rPr lang="el-GR" dirty="0" smtClean="0"/>
              <a:t>.).</a:t>
            </a:r>
          </a:p>
          <a:p>
            <a:r>
              <a:rPr lang="el-GR" dirty="0" smtClean="0"/>
              <a:t> Η καταστροφή από φωτιά της στέγης του Ηρωδείου και άλλων δημοσίων κτιρίων ανάγεται στην επιδρομή αυτή. </a:t>
            </a:r>
          </a:p>
          <a:p>
            <a:r>
              <a:rPr lang="el-GR" dirty="0" smtClean="0"/>
              <a:t>Την </a:t>
            </a:r>
            <a:r>
              <a:rPr lang="el-GR" dirty="0"/>
              <a:t>πορεία της αυτοκρατορίας προς την κατάρρευση θα ανακόψουν δύο ικανοί στρατιωτικοί, ο </a:t>
            </a:r>
            <a:r>
              <a:rPr lang="el-GR" dirty="0" err="1"/>
              <a:t>Διοκλητιανός</a:t>
            </a:r>
            <a:r>
              <a:rPr lang="el-GR" dirty="0"/>
              <a:t> και ο διάδοχός του Μ. Κωνσταντίνος, που θα δώσουν νέο ξεκίνημα και πνοή στο ρωμαϊκό κράτος, αναμορφώνοντας εκ βάθρων τη δομή και λειτουργία του</a:t>
            </a:r>
            <a:r>
              <a:rPr lang="el-GR" dirty="0" smtClean="0"/>
              <a:t>.</a:t>
            </a:r>
            <a:endParaRPr lang="el-GR" dirty="0"/>
          </a:p>
          <a:p>
            <a:endParaRPr lang="el-GR" dirty="0"/>
          </a:p>
        </p:txBody>
      </p:sp>
    </p:spTree>
    <p:extLst>
      <p:ext uri="{BB962C8B-B14F-4D97-AF65-F5344CB8AC3E}">
        <p14:creationId xmlns:p14="http://schemas.microsoft.com/office/powerpoint/2010/main" val="243449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smtClean="0">
                <a:effectLst/>
                <a:latin typeface="Cambria"/>
                <a:ea typeface="MS Mincho"/>
                <a:cs typeface="Times New Roman"/>
              </a:rPr>
              <a:t>Διοκλητιανός</a:t>
            </a:r>
            <a:r>
              <a:rPr lang="el-GR" dirty="0" smtClean="0">
                <a:effectLst/>
                <a:latin typeface="Cambria"/>
                <a:ea typeface="MS Mincho"/>
                <a:cs typeface="Times New Roman"/>
              </a:rPr>
              <a:t> = Δεσποτεία</a:t>
            </a:r>
            <a:endParaRPr lang="el-GR" dirty="0"/>
          </a:p>
        </p:txBody>
      </p:sp>
      <p:sp>
        <p:nvSpPr>
          <p:cNvPr id="3" name="Content Placeholder 2"/>
          <p:cNvSpPr>
            <a:spLocks noGrp="1"/>
          </p:cNvSpPr>
          <p:nvPr>
            <p:ph idx="1"/>
          </p:nvPr>
        </p:nvSpPr>
        <p:spPr/>
        <p:txBody>
          <a:bodyPr>
            <a:normAutofit fontScale="70000" lnSpcReduction="20000"/>
          </a:bodyPr>
          <a:lstStyle/>
          <a:p>
            <a:r>
              <a:rPr lang="el-GR" dirty="0"/>
              <a:t>Ο </a:t>
            </a:r>
            <a:r>
              <a:rPr lang="el-GR" dirty="0" err="1"/>
              <a:t>Διοκλητιανός</a:t>
            </a:r>
            <a:r>
              <a:rPr lang="el-GR" dirty="0"/>
              <a:t>, αφότου αναδεικνύεται Αυτοκράτορας (284 </a:t>
            </a:r>
            <a:r>
              <a:rPr lang="el-GR" dirty="0" err="1"/>
              <a:t>μ.Χ</a:t>
            </a:r>
            <a:r>
              <a:rPr lang="el-GR" dirty="0"/>
              <a:t>.), λαμβάνει δραστικά μέτρα για τη διοικητική και φορολογική ανόρθωση (</a:t>
            </a:r>
            <a:r>
              <a:rPr lang="en-US" i="1" dirty="0" err="1"/>
              <a:t>restitutio</a:t>
            </a:r>
            <a:r>
              <a:rPr lang="el-GR" dirty="0"/>
              <a:t>) της αυτοκρατορίας. </a:t>
            </a:r>
            <a:endParaRPr lang="el-GR" dirty="0" smtClean="0"/>
          </a:p>
          <a:p>
            <a:r>
              <a:rPr lang="el-GR" dirty="0" smtClean="0"/>
              <a:t>Προκειμένου </a:t>
            </a:r>
            <a:r>
              <a:rPr lang="el-GR" dirty="0"/>
              <a:t>να δώσει στο κράτος ισχυρή ηγεσία, ενισχύει την δημόσια εικόνα του αυτοκράτορα και το τυπικό με το οποίο περιβάλλει τον δημόσιο ρόλο του, υιοθετώντας ανατολικά πρότυπα της </a:t>
            </a:r>
            <a:r>
              <a:rPr lang="el-GR" dirty="0" err="1"/>
              <a:t>νεοπερσικής</a:t>
            </a:r>
            <a:r>
              <a:rPr lang="el-GR" dirty="0"/>
              <a:t> αυλής. </a:t>
            </a:r>
            <a:endParaRPr lang="el-GR" dirty="0" smtClean="0"/>
          </a:p>
          <a:p>
            <a:r>
              <a:rPr lang="el-GR" dirty="0" smtClean="0"/>
              <a:t>Ο </a:t>
            </a:r>
            <a:r>
              <a:rPr lang="el-GR" dirty="0"/>
              <a:t>Αυτοκράτορας δεν είναι πλέον ο </a:t>
            </a:r>
            <a:r>
              <a:rPr lang="en-US" i="1" dirty="0"/>
              <a:t>Princeps</a:t>
            </a:r>
            <a:r>
              <a:rPr lang="el-GR" dirty="0"/>
              <a:t> (πρώτος μεταξύ ίσων) των πολιτών, αλλά τίθεται υπεράνω αυτών. </a:t>
            </a:r>
            <a:endParaRPr lang="el-GR" dirty="0" smtClean="0"/>
          </a:p>
          <a:p>
            <a:r>
              <a:rPr lang="el-GR" dirty="0" smtClean="0"/>
              <a:t>Υιοθετεί </a:t>
            </a:r>
            <a:r>
              <a:rPr lang="el-GR" dirty="0"/>
              <a:t>τον τίτλο </a:t>
            </a:r>
            <a:r>
              <a:rPr lang="en-US" i="1" dirty="0"/>
              <a:t>Dominus</a:t>
            </a:r>
            <a:r>
              <a:rPr lang="el-GR" dirty="0"/>
              <a:t> (που χαρακτηρίζει τον κύριο του </a:t>
            </a:r>
            <a:r>
              <a:rPr lang="el-GR" dirty="0" smtClean="0"/>
              <a:t>δούλου</a:t>
            </a:r>
            <a:r>
              <a:rPr lang="el-GR" dirty="0"/>
              <a:t>), σηματοδοτώντας την έναρξη της περιόδου του </a:t>
            </a:r>
            <a:r>
              <a:rPr lang="en-US" i="1" dirty="0" err="1"/>
              <a:t>Dominatus</a:t>
            </a:r>
            <a:r>
              <a:rPr lang="el-GR" dirty="0"/>
              <a:t> (Δεσποτεία). </a:t>
            </a:r>
            <a:endParaRPr lang="el-GR" dirty="0" smtClean="0"/>
          </a:p>
          <a:p>
            <a:r>
              <a:rPr lang="el-GR" dirty="0" smtClean="0"/>
              <a:t>Αναμορφώνει τη δημόσια διοίκηση, που αποκτά έντονα γραφειοκρατικά χαρακτηριστικά. </a:t>
            </a:r>
          </a:p>
          <a:p>
            <a:endParaRPr lang="el-GR" dirty="0"/>
          </a:p>
        </p:txBody>
      </p:sp>
    </p:spTree>
    <p:extLst>
      <p:ext uri="{BB962C8B-B14F-4D97-AF65-F5344CB8AC3E}">
        <p14:creationId xmlns:p14="http://schemas.microsoft.com/office/powerpoint/2010/main" val="181475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4096</Words>
  <Application>Microsoft Office PowerPoint</Application>
  <PresentationFormat>On-screen Show (4:3)</PresentationFormat>
  <Paragraphs>202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Δεσποτεία: συγκεντρωτισμός και γραφειοκρατία (284-565 μ.Χ.)</vt:lpstr>
      <vt:lpstr>Δεσποτεία</vt:lpstr>
      <vt:lpstr>Η κρίση του 3ου αιώνα μ.Χ.  </vt:lpstr>
      <vt:lpstr>Στρατός = ρυθμιστής</vt:lpstr>
      <vt:lpstr>Οικονομική κρίση</vt:lpstr>
      <vt:lpstr>Honestiores &amp; Humilores </vt:lpstr>
      <vt:lpstr>Συντεχνιακή οργάνωση</vt:lpstr>
      <vt:lpstr>Οι βαρβαρικές επιδρομές </vt:lpstr>
      <vt:lpstr>Διοκλητιανός = Δεσποτεία</vt:lpstr>
      <vt:lpstr>PowerPoint Presentation</vt:lpstr>
      <vt:lpstr>H διαίρεση σε Ανατολική και Δυτική αυτοκρατορία</vt:lpstr>
      <vt:lpstr>PowerPoint Presentation</vt:lpstr>
      <vt:lpstr>PowerPoint Presentation</vt:lpstr>
      <vt:lpstr>Η παραίτηση του Διοκλητιανού</vt:lpstr>
      <vt:lpstr>PowerPoint Presentation</vt:lpstr>
      <vt:lpstr>Ο Διοκλητιανός, κηπουρός</vt:lpstr>
      <vt:lpstr>PowerPoint Presentation</vt:lpstr>
      <vt:lpstr>PowerPoint Presentation</vt:lpstr>
      <vt:lpstr>PowerPoint Presentation</vt:lpstr>
      <vt:lpstr>Οι τομές του Μ. Κωνσταντίνου </vt:lpstr>
      <vt:lpstr>PowerPoint Presentation</vt:lpstr>
      <vt:lpstr>PowerPoint Presentation</vt:lpstr>
      <vt:lpstr>Ήδικτο των Μεδιολάνων </vt:lpstr>
      <vt:lpstr>PowerPoint Presentation</vt:lpstr>
      <vt:lpstr>PowerPoint Presentation</vt:lpstr>
      <vt:lpstr>Καθιέρωση του Χριστιανισμού</vt:lpstr>
      <vt:lpstr>PowerPoint Presentation</vt:lpstr>
      <vt:lpstr>Ίδρυση της Κωνσταντινούπολης </vt:lpstr>
      <vt:lpstr>Donatio Constantini</vt:lpstr>
      <vt:lpstr>Κατάρρευση της Δύσης </vt:lpstr>
      <vt:lpstr>Νέα διαίρεση της αυτοκρατορίας</vt:lpstr>
      <vt:lpstr>PowerPoint Presentation</vt:lpstr>
      <vt:lpstr>PowerPoint Presentation</vt:lpstr>
      <vt:lpstr>The Western and the Eastern Roman Empire in 476</vt:lpstr>
      <vt:lpstr>Τελευταίος αυτοκράτορας Δύσης</vt:lpstr>
      <vt:lpstr>Συνέχεια του Βυζαντίου</vt:lpstr>
      <vt:lpstr>Ιουστινιανός</vt:lpstr>
      <vt:lpstr>… και Θεοδώρα</vt:lpstr>
      <vt:lpstr>Δημόσια όργανα της Δεσποτείας</vt:lpstr>
      <vt:lpstr> Dominus </vt:lpstr>
      <vt:lpstr>PowerPoint Presentation</vt:lpstr>
      <vt:lpstr>Γραφειοκρατία και δημόσια υπαλληλία </vt:lpstr>
      <vt:lpstr>«Συνήγορος του πολίτη»</vt:lpstr>
      <vt:lpstr>Agentes cum rebus</vt:lpstr>
      <vt:lpstr>“Υπουργικά” αξιώματα</vt:lpstr>
      <vt:lpstr>Οι δύο Σύγκλητοι </vt:lpstr>
      <vt:lpstr>Η διοικητική διαίρεση της αυτοκρατορίας</vt:lpstr>
      <vt:lpstr>PowerPoint Presentation</vt:lpstr>
      <vt:lpstr>Οικονομική κρίση και φορολογική μεταρρύθμιση</vt:lpstr>
      <vt:lpstr>PowerPoint Presentation</vt:lpstr>
      <vt:lpstr>Προοίμιο του Ηδίκτου περί Τιμών του Διοκλητιανού (CIL, III, 2) </vt:lpstr>
      <vt:lpstr>Πηγές του δικαίου της Δεσποτείας </vt:lpstr>
      <vt:lpstr>Αυτοκρατορικές διατάξεις</vt:lpstr>
      <vt:lpstr>PowerPoint Presentation</vt:lpstr>
      <vt:lpstr>Γρηγοριανός και Ερμογενειανός Κώδικας</vt:lpstr>
      <vt:lpstr>Ο Θεοδοσιανός  Κώδικας</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Δεσποτεία: συγκεντρωτισμός και γραφειοκρατία (284-565 μ.Χ.)</dc:title>
  <dc:creator>ATHINA</dc:creator>
  <cp:lastModifiedBy>ATHINA</cp:lastModifiedBy>
  <cp:revision>11</cp:revision>
  <dcterms:created xsi:type="dcterms:W3CDTF">2017-12-15T09:42:02Z</dcterms:created>
  <dcterms:modified xsi:type="dcterms:W3CDTF">2017-12-15T14:29:29Z</dcterms:modified>
</cp:coreProperties>
</file>