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charts/chart6.xml" ContentType="application/vnd.openxmlformats-officedocument.drawingml.char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2"/>
  </p:notesMasterIdLst>
  <p:sldIdLst>
    <p:sldId id="256" r:id="rId2"/>
    <p:sldId id="607" r:id="rId3"/>
    <p:sldId id="608" r:id="rId4"/>
    <p:sldId id="609" r:id="rId5"/>
    <p:sldId id="610" r:id="rId6"/>
    <p:sldId id="611" r:id="rId7"/>
    <p:sldId id="612" r:id="rId8"/>
    <p:sldId id="613" r:id="rId9"/>
    <p:sldId id="614" r:id="rId10"/>
    <p:sldId id="615" r:id="rId11"/>
    <p:sldId id="616" r:id="rId12"/>
    <p:sldId id="618" r:id="rId13"/>
    <p:sldId id="624" r:id="rId14"/>
    <p:sldId id="617" r:id="rId15"/>
    <p:sldId id="619" r:id="rId16"/>
    <p:sldId id="625" r:id="rId17"/>
    <p:sldId id="620" r:id="rId18"/>
    <p:sldId id="621" r:id="rId19"/>
    <p:sldId id="622" r:id="rId20"/>
    <p:sldId id="623" r:id="rId21"/>
    <p:sldId id="334" r:id="rId22"/>
    <p:sldId id="335" r:id="rId23"/>
    <p:sldId id="257" r:id="rId24"/>
    <p:sldId id="258" r:id="rId25"/>
    <p:sldId id="271" r:id="rId26"/>
    <p:sldId id="272" r:id="rId27"/>
    <p:sldId id="260" r:id="rId28"/>
    <p:sldId id="261" r:id="rId29"/>
    <p:sldId id="262" r:id="rId30"/>
    <p:sldId id="263" r:id="rId31"/>
    <p:sldId id="264" r:id="rId32"/>
    <p:sldId id="265" r:id="rId33"/>
    <p:sldId id="268" r:id="rId34"/>
    <p:sldId id="269" r:id="rId35"/>
    <p:sldId id="259" r:id="rId36"/>
    <p:sldId id="270" r:id="rId37"/>
    <p:sldId id="626" r:id="rId38"/>
    <p:sldId id="627" r:id="rId39"/>
    <p:sldId id="628" r:id="rId40"/>
    <p:sldId id="629" r:id="rId41"/>
    <p:sldId id="630" r:id="rId42"/>
    <p:sldId id="631" r:id="rId43"/>
    <p:sldId id="632" r:id="rId44"/>
    <p:sldId id="633" r:id="rId45"/>
    <p:sldId id="280" r:id="rId46"/>
    <p:sldId id="281" r:id="rId47"/>
    <p:sldId id="282" r:id="rId48"/>
    <p:sldId id="283" r:id="rId49"/>
    <p:sldId id="284" r:id="rId50"/>
    <p:sldId id="285" r:id="rId51"/>
    <p:sldId id="273" r:id="rId52"/>
    <p:sldId id="602" r:id="rId53"/>
    <p:sldId id="604" r:id="rId54"/>
    <p:sldId id="605" r:id="rId55"/>
    <p:sldId id="606" r:id="rId56"/>
    <p:sldId id="551" r:id="rId57"/>
    <p:sldId id="552" r:id="rId58"/>
    <p:sldId id="482" r:id="rId59"/>
    <p:sldId id="483" r:id="rId60"/>
    <p:sldId id="484" r:id="rId61"/>
    <p:sldId id="485" r:id="rId62"/>
    <p:sldId id="486" r:id="rId63"/>
    <p:sldId id="487" r:id="rId64"/>
    <p:sldId id="488" r:id="rId65"/>
    <p:sldId id="553" r:id="rId66"/>
    <p:sldId id="554" r:id="rId67"/>
    <p:sldId id="555" r:id="rId68"/>
    <p:sldId id="556" r:id="rId69"/>
    <p:sldId id="557" r:id="rId70"/>
    <p:sldId id="558" r:id="rId71"/>
    <p:sldId id="274" r:id="rId72"/>
    <p:sldId id="277" r:id="rId73"/>
    <p:sldId id="278" r:id="rId74"/>
    <p:sldId id="279" r:id="rId75"/>
    <p:sldId id="286" r:id="rId76"/>
    <p:sldId id="287" r:id="rId77"/>
    <p:sldId id="288" r:id="rId78"/>
    <p:sldId id="289" r:id="rId79"/>
    <p:sldId id="290" r:id="rId80"/>
    <p:sldId id="291" r:id="rId81"/>
    <p:sldId id="292" r:id="rId82"/>
    <p:sldId id="293" r:id="rId83"/>
    <p:sldId id="294" r:id="rId84"/>
    <p:sldId id="295" r:id="rId85"/>
    <p:sldId id="296" r:id="rId86"/>
    <p:sldId id="297" r:id="rId87"/>
    <p:sldId id="298" r:id="rId88"/>
    <p:sldId id="299" r:id="rId89"/>
    <p:sldId id="300" r:id="rId90"/>
    <p:sldId id="653" r:id="rId91"/>
    <p:sldId id="651" r:id="rId92"/>
    <p:sldId id="652" r:id="rId93"/>
    <p:sldId id="302" r:id="rId94"/>
    <p:sldId id="303" r:id="rId95"/>
    <p:sldId id="304" r:id="rId96"/>
    <p:sldId id="305" r:id="rId97"/>
    <p:sldId id="306" r:id="rId98"/>
    <p:sldId id="307" r:id="rId99"/>
    <p:sldId id="559" r:id="rId100"/>
    <p:sldId id="308" r:id="rId101"/>
    <p:sldId id="309" r:id="rId102"/>
    <p:sldId id="311" r:id="rId103"/>
    <p:sldId id="312" r:id="rId104"/>
    <p:sldId id="313" r:id="rId105"/>
    <p:sldId id="314" r:id="rId106"/>
    <p:sldId id="315" r:id="rId107"/>
    <p:sldId id="316" r:id="rId108"/>
    <p:sldId id="317" r:id="rId109"/>
    <p:sldId id="318" r:id="rId110"/>
    <p:sldId id="562" r:id="rId111"/>
    <p:sldId id="563" r:id="rId112"/>
    <p:sldId id="489" r:id="rId113"/>
    <p:sldId id="490" r:id="rId114"/>
    <p:sldId id="566" r:id="rId115"/>
    <p:sldId id="567" r:id="rId116"/>
    <p:sldId id="634" r:id="rId117"/>
    <p:sldId id="637" r:id="rId118"/>
    <p:sldId id="635" r:id="rId119"/>
    <p:sldId id="564" r:id="rId120"/>
    <p:sldId id="565" r:id="rId121"/>
    <p:sldId id="638" r:id="rId122"/>
    <p:sldId id="636" r:id="rId123"/>
    <p:sldId id="639" r:id="rId124"/>
    <p:sldId id="640" r:id="rId125"/>
    <p:sldId id="641" r:id="rId126"/>
    <p:sldId id="642" r:id="rId127"/>
    <p:sldId id="643" r:id="rId128"/>
    <p:sldId id="644" r:id="rId129"/>
    <p:sldId id="570" r:id="rId130"/>
    <p:sldId id="571" r:id="rId131"/>
    <p:sldId id="572" r:id="rId132"/>
    <p:sldId id="645" r:id="rId133"/>
    <p:sldId id="646" r:id="rId134"/>
    <p:sldId id="577" r:id="rId135"/>
    <p:sldId id="578" r:id="rId136"/>
    <p:sldId id="579" r:id="rId137"/>
    <p:sldId id="580" r:id="rId138"/>
    <p:sldId id="581" r:id="rId139"/>
    <p:sldId id="582" r:id="rId140"/>
    <p:sldId id="560" r:id="rId141"/>
    <p:sldId id="584" r:id="rId142"/>
    <p:sldId id="585" r:id="rId143"/>
    <p:sldId id="586" r:id="rId144"/>
    <p:sldId id="587" r:id="rId145"/>
    <p:sldId id="589" r:id="rId146"/>
    <p:sldId id="590" r:id="rId147"/>
    <p:sldId id="588" r:id="rId148"/>
    <p:sldId id="583" r:id="rId149"/>
    <p:sldId id="591" r:id="rId150"/>
    <p:sldId id="592" r:id="rId151"/>
    <p:sldId id="593" r:id="rId152"/>
    <p:sldId id="595" r:id="rId153"/>
    <p:sldId id="594" r:id="rId154"/>
    <p:sldId id="596" r:id="rId155"/>
    <p:sldId id="597" r:id="rId156"/>
    <p:sldId id="598" r:id="rId157"/>
    <p:sldId id="599" r:id="rId158"/>
    <p:sldId id="600" r:id="rId159"/>
    <p:sldId id="573" r:id="rId160"/>
    <p:sldId id="574" r:id="rId161"/>
    <p:sldId id="575" r:id="rId162"/>
    <p:sldId id="576" r:id="rId163"/>
    <p:sldId id="344" r:id="rId164"/>
    <p:sldId id="345" r:id="rId165"/>
    <p:sldId id="569" r:id="rId166"/>
    <p:sldId id="647" r:id="rId167"/>
    <p:sldId id="648" r:id="rId168"/>
    <p:sldId id="650" r:id="rId169"/>
    <p:sldId id="649" r:id="rId170"/>
    <p:sldId id="301" r:id="rId1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2"/>
  <c:chart>
    <c:plotArea>
      <c:layout/>
      <c:lineChart>
        <c:grouping val="standard"/>
        <c:ser>
          <c:idx val="0"/>
          <c:order val="0"/>
          <c:tx>
            <c:strRef>
              <c:f>Φύλλο1!$A$1</c:f>
              <c:strCache>
                <c:ptCount val="1"/>
                <c:pt idx="0">
                  <c:v>Activity</c:v>
                </c:pt>
              </c:strCache>
            </c:strRef>
          </c:tx>
          <c:marker>
            <c:symbol val="none"/>
          </c:marker>
          <c:val>
            <c:numRef>
              <c:f>Φύλλο1!$A$1:$A$6</c:f>
              <c:numCache>
                <c:formatCode>General</c:formatCode>
                <c:ptCount val="6"/>
                <c:pt idx="0">
                  <c:v>0</c:v>
                </c:pt>
                <c:pt idx="1">
                  <c:v>71</c:v>
                </c:pt>
                <c:pt idx="2">
                  <c:v>208</c:v>
                </c:pt>
                <c:pt idx="3">
                  <c:v>225</c:v>
                </c:pt>
                <c:pt idx="4">
                  <c:v>59</c:v>
                </c:pt>
                <c:pt idx="5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42-44E4-BA97-14780767FCF8}"/>
            </c:ext>
          </c:extLst>
        </c:ser>
        <c:ser>
          <c:idx val="1"/>
          <c:order val="1"/>
          <c:tx>
            <c:strRef>
              <c:f>Φύλλο1!$B$1</c:f>
              <c:strCache>
                <c:ptCount val="1"/>
                <c:pt idx="0">
                  <c:v>1</c:v>
                </c:pt>
              </c:strCache>
            </c:strRef>
          </c:tx>
          <c:marker>
            <c:symbol val="none"/>
          </c:marker>
          <c:val>
            <c:numRef>
              <c:f>Φύλλο1!$B$1:$B$6</c:f>
              <c:numCache>
                <c:formatCode>General</c:formatCode>
                <c:ptCount val="6"/>
                <c:pt idx="0">
                  <c:v>1</c:v>
                </c:pt>
                <c:pt idx="1">
                  <c:v>25</c:v>
                </c:pt>
                <c:pt idx="2">
                  <c:v>17</c:v>
                </c:pt>
                <c:pt idx="3">
                  <c:v>25</c:v>
                </c:pt>
                <c:pt idx="4">
                  <c:v>19</c:v>
                </c:pt>
                <c:pt idx="5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42-44E4-BA97-14780767FCF8}"/>
            </c:ext>
          </c:extLst>
        </c:ser>
        <c:ser>
          <c:idx val="2"/>
          <c:order val="2"/>
          <c:tx>
            <c:strRef>
              <c:f>Φύλλο1!$C$1</c:f>
              <c:strCache>
                <c:ptCount val="1"/>
                <c:pt idx="0">
                  <c:v>2</c:v>
                </c:pt>
              </c:strCache>
            </c:strRef>
          </c:tx>
          <c:marker>
            <c:symbol val="none"/>
          </c:marker>
          <c:val>
            <c:numRef>
              <c:f>Φύλλο1!$C$1:$C$6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89</c:v>
                </c:pt>
                <c:pt idx="3">
                  <c:v>93</c:v>
                </c:pt>
                <c:pt idx="4">
                  <c:v>7</c:v>
                </c:pt>
                <c:pt idx="5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D42-44E4-BA97-14780767FCF8}"/>
            </c:ext>
          </c:extLst>
        </c:ser>
        <c:ser>
          <c:idx val="3"/>
          <c:order val="3"/>
          <c:tx>
            <c:strRef>
              <c:f>Φύλλο1!$D$1</c:f>
              <c:strCache>
                <c:ptCount val="1"/>
                <c:pt idx="0">
                  <c:v>3</c:v>
                </c:pt>
              </c:strCache>
            </c:strRef>
          </c:tx>
          <c:marker>
            <c:symbol val="none"/>
          </c:marker>
          <c:val>
            <c:numRef>
              <c:f>Φύλλο1!$D$1:$D$6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4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D42-44E4-BA97-14780767FCF8}"/>
            </c:ext>
          </c:extLst>
        </c:ser>
        <c:dLbls/>
        <c:marker val="1"/>
        <c:axId val="148992768"/>
        <c:axId val="148994304"/>
      </c:lineChart>
      <c:catAx>
        <c:axId val="14899276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48994304"/>
        <c:crosses val="autoZero"/>
        <c:auto val="1"/>
        <c:lblAlgn val="ctr"/>
        <c:lblOffset val="100"/>
      </c:catAx>
      <c:valAx>
        <c:axId val="1489943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48992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GB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Sheet1!$A$1</c:f>
              <c:strCache>
                <c:ptCount val="1"/>
                <c:pt idx="0">
                  <c:v>sensor1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Sheet1!$B$1:$CA$1</c:f>
              <c:numCache>
                <c:formatCode>General</c:formatCode>
                <c:ptCount val="78"/>
                <c:pt idx="0">
                  <c:v>1</c:v>
                </c:pt>
                <c:pt idx="1">
                  <c:v>1.04</c:v>
                </c:pt>
                <c:pt idx="2">
                  <c:v>1.1440000000000001</c:v>
                </c:pt>
                <c:pt idx="3">
                  <c:v>1.2355199999999997</c:v>
                </c:pt>
                <c:pt idx="4">
                  <c:v>1.1613888000000001</c:v>
                </c:pt>
                <c:pt idx="5">
                  <c:v>1.2659137919999996</c:v>
                </c:pt>
                <c:pt idx="6">
                  <c:v>1.3292094816000004</c:v>
                </c:pt>
                <c:pt idx="7">
                  <c:v>1.1962885334400013</c:v>
                </c:pt>
                <c:pt idx="8">
                  <c:v>1.244140074777601</c:v>
                </c:pt>
                <c:pt idx="9">
                  <c:v>1.3312298800120324</c:v>
                </c:pt>
                <c:pt idx="10">
                  <c:v>1.3578544776122734</c:v>
                </c:pt>
                <c:pt idx="11">
                  <c:v>1.4393257462690094</c:v>
                </c:pt>
                <c:pt idx="12">
                  <c:v>1.3385729440301797</c:v>
                </c:pt>
                <c:pt idx="13">
                  <c:v>1.2047156496271614</c:v>
                </c:pt>
                <c:pt idx="14">
                  <c:v>1.216762806123433</c:v>
                </c:pt>
                <c:pt idx="15">
                  <c:v>1.2654333183683697</c:v>
                </c:pt>
                <c:pt idx="16">
                  <c:v>1.2780876515520541</c:v>
                </c:pt>
                <c:pt idx="17">
                  <c:v>1.3675537871606978</c:v>
                </c:pt>
                <c:pt idx="18">
                  <c:v>1</c:v>
                </c:pt>
                <c:pt idx="19">
                  <c:v>1.04</c:v>
                </c:pt>
                <c:pt idx="20">
                  <c:v>1.04</c:v>
                </c:pt>
                <c:pt idx="21">
                  <c:v>1.0920000000000001</c:v>
                </c:pt>
                <c:pt idx="22">
                  <c:v>1.1575199999999999</c:v>
                </c:pt>
                <c:pt idx="23">
                  <c:v>1.1922456000000001</c:v>
                </c:pt>
                <c:pt idx="24">
                  <c:v>1.1087884080000001</c:v>
                </c:pt>
                <c:pt idx="25">
                  <c:v>1.0866126398400004</c:v>
                </c:pt>
                <c:pt idx="26">
                  <c:v>1.0105497550511997</c:v>
                </c:pt>
                <c:pt idx="27">
                  <c:v>0.98023326239966391</c:v>
                </c:pt>
                <c:pt idx="28">
                  <c:v>0.99003559502366056</c:v>
                </c:pt>
                <c:pt idx="29">
                  <c:v>0.95043417122271412</c:v>
                </c:pt>
                <c:pt idx="30">
                  <c:v>0.94092982951048765</c:v>
                </c:pt>
                <c:pt idx="31">
                  <c:v>1.0067949175762214</c:v>
                </c:pt>
                <c:pt idx="32">
                  <c:v>1.107474409333844</c:v>
                </c:pt>
                <c:pt idx="33">
                  <c:v>1.0078017124937972</c:v>
                </c:pt>
                <c:pt idx="34">
                  <c:v>0.99772369536885974</c:v>
                </c:pt>
                <c:pt idx="35">
                  <c:v>1.0376326431836138</c:v>
                </c:pt>
                <c:pt idx="36">
                  <c:v>1</c:v>
                </c:pt>
                <c:pt idx="37">
                  <c:v>1</c:v>
                </c:pt>
                <c:pt idx="38">
                  <c:v>1.04</c:v>
                </c:pt>
                <c:pt idx="39">
                  <c:v>1.1232000000000002</c:v>
                </c:pt>
                <c:pt idx="40">
                  <c:v>1.2130560000000004</c:v>
                </c:pt>
                <c:pt idx="41">
                  <c:v>1.2130560000000004</c:v>
                </c:pt>
                <c:pt idx="42">
                  <c:v>1.1766643200000002</c:v>
                </c:pt>
                <c:pt idx="43">
                  <c:v>1.2472641791999999</c:v>
                </c:pt>
                <c:pt idx="44">
                  <c:v>1.1225377612800007</c:v>
                </c:pt>
                <c:pt idx="45">
                  <c:v>1.0102839851520002</c:v>
                </c:pt>
                <c:pt idx="46">
                  <c:v>1.1012095438156804</c:v>
                </c:pt>
                <c:pt idx="47">
                  <c:v>1.2113304981972481</c:v>
                </c:pt>
                <c:pt idx="48">
                  <c:v>1.0901974483775241</c:v>
                </c:pt>
                <c:pt idx="49">
                  <c:v>1.057491524926198</c:v>
                </c:pt>
                <c:pt idx="50">
                  <c:v>0.98346711818136379</c:v>
                </c:pt>
                <c:pt idx="51">
                  <c:v>1.0719791588176866</c:v>
                </c:pt>
                <c:pt idx="52">
                  <c:v>1.039819784053156</c:v>
                </c:pt>
                <c:pt idx="53">
                  <c:v>1.0086251905315617</c:v>
                </c:pt>
                <c:pt idx="54">
                  <c:v>1</c:v>
                </c:pt>
                <c:pt idx="55">
                  <c:v>1.1000000000000001</c:v>
                </c:pt>
                <c:pt idx="56">
                  <c:v>1.1880000000000006</c:v>
                </c:pt>
                <c:pt idx="57">
                  <c:v>1.1761200000000001</c:v>
                </c:pt>
                <c:pt idx="58">
                  <c:v>1.2937319999999997</c:v>
                </c:pt>
                <c:pt idx="59">
                  <c:v>1.1772961200000001</c:v>
                </c:pt>
                <c:pt idx="60">
                  <c:v>1.2479338871999992</c:v>
                </c:pt>
                <c:pt idx="61">
                  <c:v>1.2978512426879998</c:v>
                </c:pt>
                <c:pt idx="62">
                  <c:v>1.3108297551148795</c:v>
                </c:pt>
                <c:pt idx="63">
                  <c:v>1.2583965649102853</c:v>
                </c:pt>
                <c:pt idx="64">
                  <c:v>1.2206446679629757</c:v>
                </c:pt>
                <c:pt idx="65">
                  <c:v>1.2450575613222366</c:v>
                </c:pt>
                <c:pt idx="66">
                  <c:v>1.1952552588693464</c:v>
                </c:pt>
                <c:pt idx="67">
                  <c:v>1.2550180218128142</c:v>
                </c:pt>
                <c:pt idx="68">
                  <c:v>1.2173674811584292</c:v>
                </c:pt>
                <c:pt idx="69">
                  <c:v>1.1199780826657548</c:v>
                </c:pt>
                <c:pt idx="70">
                  <c:v>1.1535774251457283</c:v>
                </c:pt>
                <c:pt idx="71">
                  <c:v>1.1651131993971848</c:v>
                </c:pt>
                <c:pt idx="72">
                  <c:v>1</c:v>
                </c:pt>
                <c:pt idx="73">
                  <c:v>1.08</c:v>
                </c:pt>
                <c:pt idx="74">
                  <c:v>1.1232000000000002</c:v>
                </c:pt>
                <c:pt idx="75">
                  <c:v>1.0558079999999999</c:v>
                </c:pt>
                <c:pt idx="76">
                  <c:v>1.1085984000000002</c:v>
                </c:pt>
                <c:pt idx="77">
                  <c:v>1.1972862720000004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20-4432-A8C2-F13F7901F45D}"/>
            </c:ext>
          </c:extLst>
        </c:ser>
        <c:dLbls/>
        <c:marker val="1"/>
        <c:axId val="115332992"/>
        <c:axId val="115334528"/>
      </c:lineChart>
      <c:catAx>
        <c:axId val="11533299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34528"/>
        <c:crosses val="autoZero"/>
        <c:auto val="1"/>
        <c:lblAlgn val="ctr"/>
        <c:lblOffset val="100"/>
      </c:catAx>
      <c:valAx>
        <c:axId val="1153345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33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sensor2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Sheet1!$B$2:$CA$2</c:f>
              <c:numCache>
                <c:formatCode>General</c:formatCode>
                <c:ptCount val="78"/>
                <c:pt idx="0">
                  <c:v>2</c:v>
                </c:pt>
                <c:pt idx="1">
                  <c:v>2.1800000000000002</c:v>
                </c:pt>
                <c:pt idx="2">
                  <c:v>1.9620000000000006</c:v>
                </c:pt>
                <c:pt idx="3">
                  <c:v>1.8246600000000002</c:v>
                </c:pt>
                <c:pt idx="4">
                  <c:v>1.8429065999999998</c:v>
                </c:pt>
                <c:pt idx="5">
                  <c:v>1.7691903359999999</c:v>
                </c:pt>
                <c:pt idx="6">
                  <c:v>1.5922713024000004</c:v>
                </c:pt>
                <c:pt idx="7">
                  <c:v>1.6878075805440005</c:v>
                </c:pt>
                <c:pt idx="8">
                  <c:v>1.7384418079603206</c:v>
                </c:pt>
                <c:pt idx="9">
                  <c:v>1.6862885537215118</c:v>
                </c:pt>
                <c:pt idx="10">
                  <c:v>1.5851112404982202</c:v>
                </c:pt>
                <c:pt idx="11">
                  <c:v>1.7436223645480424</c:v>
                </c:pt>
                <c:pt idx="12">
                  <c:v>1.63900502267516</c:v>
                </c:pt>
                <c:pt idx="13">
                  <c:v>1.6062249222216565</c:v>
                </c:pt>
                <c:pt idx="14">
                  <c:v>1.6544116698883067</c:v>
                </c:pt>
                <c:pt idx="15">
                  <c:v>1.8198528368771369</c:v>
                </c:pt>
                <c:pt idx="16">
                  <c:v>1.8380513652459083</c:v>
                </c:pt>
                <c:pt idx="17">
                  <c:v>1.9299539335082045</c:v>
                </c:pt>
                <c:pt idx="18">
                  <c:v>2</c:v>
                </c:pt>
                <c:pt idx="19">
                  <c:v>2.1</c:v>
                </c:pt>
                <c:pt idx="20">
                  <c:v>2.0579999999999998</c:v>
                </c:pt>
                <c:pt idx="21">
                  <c:v>2.0168399999999989</c:v>
                </c:pt>
                <c:pt idx="22">
                  <c:v>2.0370083999999991</c:v>
                </c:pt>
                <c:pt idx="23">
                  <c:v>2.0573784839999991</c:v>
                </c:pt>
                <c:pt idx="24">
                  <c:v>1.9545095598000004</c:v>
                </c:pt>
                <c:pt idx="25">
                  <c:v>1.837238986212</c:v>
                </c:pt>
                <c:pt idx="26">
                  <c:v>1.9291009355226001</c:v>
                </c:pt>
                <c:pt idx="27">
                  <c:v>1.871227907456922</c:v>
                </c:pt>
                <c:pt idx="28">
                  <c:v>1.6841051167112309</c:v>
                </c:pt>
                <c:pt idx="29">
                  <c:v>1.8188335260481283</c:v>
                </c:pt>
                <c:pt idx="30">
                  <c:v>1.7278918497457219</c:v>
                </c:pt>
                <c:pt idx="31">
                  <c:v>1.6760550942533505</c:v>
                </c:pt>
                <c:pt idx="32">
                  <c:v>1.6090128904832164</c:v>
                </c:pt>
                <c:pt idx="33">
                  <c:v>1.625103019388048</c:v>
                </c:pt>
                <c:pt idx="34">
                  <c:v>1.4788437476431238</c:v>
                </c:pt>
                <c:pt idx="35">
                  <c:v>1.5232090600724171</c:v>
                </c:pt>
                <c:pt idx="36">
                  <c:v>2</c:v>
                </c:pt>
                <c:pt idx="37">
                  <c:v>1.9400000000000004</c:v>
                </c:pt>
                <c:pt idx="38">
                  <c:v>1.9982000000000004</c:v>
                </c:pt>
                <c:pt idx="39">
                  <c:v>1.9382540000000001</c:v>
                </c:pt>
                <c:pt idx="40">
                  <c:v>2.1320793999999994</c:v>
                </c:pt>
                <c:pt idx="41">
                  <c:v>2.3239665460000012</c:v>
                </c:pt>
                <c:pt idx="42">
                  <c:v>2.1148095568600005</c:v>
                </c:pt>
                <c:pt idx="43">
                  <c:v>1.9667728878798005</c:v>
                </c:pt>
                <c:pt idx="44">
                  <c:v>2.0454438033949924</c:v>
                </c:pt>
                <c:pt idx="45">
                  <c:v>2.2295337457005435</c:v>
                </c:pt>
                <c:pt idx="46">
                  <c:v>2.4301917828135915</c:v>
                </c:pt>
                <c:pt idx="47">
                  <c:v>2.284380275844776</c:v>
                </c:pt>
                <c:pt idx="48">
                  <c:v>2.2158488675694317</c:v>
                </c:pt>
                <c:pt idx="49">
                  <c:v>2.41527526565068</c:v>
                </c:pt>
                <c:pt idx="50">
                  <c:v>2.3428170076811603</c:v>
                </c:pt>
                <c:pt idx="51">
                  <c:v>2.2959606675275386</c:v>
                </c:pt>
                <c:pt idx="52">
                  <c:v>2.2730010608522626</c:v>
                </c:pt>
                <c:pt idx="53">
                  <c:v>2.2730010608522626</c:v>
                </c:pt>
                <c:pt idx="54">
                  <c:v>2</c:v>
                </c:pt>
                <c:pt idx="55">
                  <c:v>2.06</c:v>
                </c:pt>
                <c:pt idx="56">
                  <c:v>1.8746</c:v>
                </c:pt>
                <c:pt idx="57">
                  <c:v>1.9870760000000001</c:v>
                </c:pt>
                <c:pt idx="58">
                  <c:v>1.8678514399999999</c:v>
                </c:pt>
                <c:pt idx="59">
                  <c:v>1.6997448103999995</c:v>
                </c:pt>
                <c:pt idx="60">
                  <c:v>1.7507371547120001</c:v>
                </c:pt>
                <c:pt idx="61">
                  <c:v>1.8907961270889599</c:v>
                </c:pt>
                <c:pt idx="62">
                  <c:v>1.8907961270889599</c:v>
                </c:pt>
                <c:pt idx="63">
                  <c:v>1.8529802045471808</c:v>
                </c:pt>
                <c:pt idx="64">
                  <c:v>1.9641590168200125</c:v>
                </c:pt>
                <c:pt idx="65">
                  <c:v>1.7873847053062109</c:v>
                </c:pt>
                <c:pt idx="66">
                  <c:v>1.7158893170939615</c:v>
                </c:pt>
                <c:pt idx="67">
                  <c:v>1.5786181717264463</c:v>
                </c:pt>
                <c:pt idx="68">
                  <c:v>1.4523287179883295</c:v>
                </c:pt>
                <c:pt idx="69">
                  <c:v>1.5830383026072798</c:v>
                </c:pt>
                <c:pt idx="70">
                  <c:v>1.7096813668158624</c:v>
                </c:pt>
                <c:pt idx="71">
                  <c:v>1.5558100438024343</c:v>
                </c:pt>
                <c:pt idx="72">
                  <c:v>2</c:v>
                </c:pt>
                <c:pt idx="73">
                  <c:v>2.1</c:v>
                </c:pt>
                <c:pt idx="74">
                  <c:v>2.0159999999999991</c:v>
                </c:pt>
                <c:pt idx="75">
                  <c:v>2.1571199999999999</c:v>
                </c:pt>
                <c:pt idx="76">
                  <c:v>2.3728319999999994</c:v>
                </c:pt>
                <c:pt idx="77">
                  <c:v>2.2779187200000002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D4-4619-A0C5-42895D912FE7}"/>
            </c:ext>
          </c:extLst>
        </c:ser>
        <c:dLbls/>
        <c:marker val="1"/>
        <c:axId val="116984832"/>
        <c:axId val="117003008"/>
      </c:lineChart>
      <c:catAx>
        <c:axId val="11698483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03008"/>
        <c:crosses val="autoZero"/>
        <c:auto val="1"/>
        <c:lblAlgn val="ctr"/>
        <c:lblOffset val="100"/>
      </c:catAx>
      <c:valAx>
        <c:axId val="11700300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Sheet1!$A$3</c:f>
              <c:strCache>
                <c:ptCount val="1"/>
                <c:pt idx="0">
                  <c:v>sensor3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Sheet1!$B$3:$CA$3</c:f>
              <c:numCache>
                <c:formatCode>General</c:formatCode>
                <c:ptCount val="78"/>
                <c:pt idx="0">
                  <c:v>1.3</c:v>
                </c:pt>
                <c:pt idx="1">
                  <c:v>1.3130000000000002</c:v>
                </c:pt>
                <c:pt idx="2">
                  <c:v>1.1948300000000003</c:v>
                </c:pt>
                <c:pt idx="3">
                  <c:v>1.2904164000000005</c:v>
                </c:pt>
                <c:pt idx="4">
                  <c:v>1.3936497120000002</c:v>
                </c:pt>
                <c:pt idx="5">
                  <c:v>1.5330146832000004</c:v>
                </c:pt>
                <c:pt idx="6">
                  <c:v>1.6096654173600005</c:v>
                </c:pt>
                <c:pt idx="7">
                  <c:v>1.7062453424016011</c:v>
                </c:pt>
                <c:pt idx="8">
                  <c:v>1.6379955287055374</c:v>
                </c:pt>
                <c:pt idx="9">
                  <c:v>1.6216155734184821</c:v>
                </c:pt>
                <c:pt idx="10">
                  <c:v>1.4756701718108183</c:v>
                </c:pt>
                <c:pt idx="11">
                  <c:v>1.5494536804013592</c:v>
                </c:pt>
                <c:pt idx="12">
                  <c:v>1.4874755331853049</c:v>
                </c:pt>
                <c:pt idx="13">
                  <c:v>1.6213483311719825</c:v>
                </c:pt>
                <c:pt idx="14">
                  <c:v>1.7672696809774602</c:v>
                </c:pt>
                <c:pt idx="15">
                  <c:v>1.8026150745970109</c:v>
                </c:pt>
                <c:pt idx="16">
                  <c:v>1.7845889238510413</c:v>
                </c:pt>
                <c:pt idx="17">
                  <c:v>1.8381265915665721</c:v>
                </c:pt>
                <c:pt idx="18">
                  <c:v>1.3</c:v>
                </c:pt>
                <c:pt idx="19">
                  <c:v>1.3390000000000002</c:v>
                </c:pt>
                <c:pt idx="20">
                  <c:v>1.3390000000000002</c:v>
                </c:pt>
                <c:pt idx="21">
                  <c:v>1.4059499999999998</c:v>
                </c:pt>
                <c:pt idx="22">
                  <c:v>1.3497120000000002</c:v>
                </c:pt>
                <c:pt idx="23">
                  <c:v>1.2822263999999997</c:v>
                </c:pt>
                <c:pt idx="24">
                  <c:v>1.2052928159999996</c:v>
                </c:pt>
                <c:pt idx="25">
                  <c:v>1.3258220975999992</c:v>
                </c:pt>
                <c:pt idx="26">
                  <c:v>1.3921132024800003</c:v>
                </c:pt>
                <c:pt idx="27">
                  <c:v>1.3085864103312006</c:v>
                </c:pt>
                <c:pt idx="28">
                  <c:v>1.1908136334013921</c:v>
                </c:pt>
                <c:pt idx="29">
                  <c:v>1.1312729517313229</c:v>
                </c:pt>
                <c:pt idx="30">
                  <c:v>1.2330875173871416</c:v>
                </c:pt>
                <c:pt idx="31">
                  <c:v>1.2454183925610125</c:v>
                </c:pt>
                <c:pt idx="32">
                  <c:v>1.3325976800402839</c:v>
                </c:pt>
                <c:pt idx="33">
                  <c:v>1.4392054944435066</c:v>
                </c:pt>
                <c:pt idx="34">
                  <c:v>1.5831260438878574</c:v>
                </c:pt>
                <c:pt idx="35">
                  <c:v>1.6939448669600079</c:v>
                </c:pt>
                <c:pt idx="36">
                  <c:v>1.3</c:v>
                </c:pt>
                <c:pt idx="37">
                  <c:v>1.3520000000000001</c:v>
                </c:pt>
                <c:pt idx="38">
                  <c:v>1.27088</c:v>
                </c:pt>
                <c:pt idx="39">
                  <c:v>1.2581711999999998</c:v>
                </c:pt>
                <c:pt idx="40">
                  <c:v>1.3336614719999997</c:v>
                </c:pt>
                <c:pt idx="41">
                  <c:v>1.4003445455999999</c:v>
                </c:pt>
                <c:pt idx="42">
                  <c:v>1.4283514365120002</c:v>
                </c:pt>
                <c:pt idx="43">
                  <c:v>1.5711865801632003</c:v>
                </c:pt>
                <c:pt idx="44">
                  <c:v>1.4769153853534078</c:v>
                </c:pt>
                <c:pt idx="45">
                  <c:v>1.4030696160857374</c:v>
                </c:pt>
                <c:pt idx="46">
                  <c:v>1.5433765776943118</c:v>
                </c:pt>
                <c:pt idx="47">
                  <c:v>1.4199064514787665</c:v>
                </c:pt>
                <c:pt idx="48">
                  <c:v>1.4909017740527053</c:v>
                </c:pt>
                <c:pt idx="49">
                  <c:v>1.4610837385716511</c:v>
                </c:pt>
                <c:pt idx="50">
                  <c:v>1.5049162507288008</c:v>
                </c:pt>
                <c:pt idx="51">
                  <c:v>1.5049162507288008</c:v>
                </c:pt>
                <c:pt idx="52">
                  <c:v>1.5801620632652413</c:v>
                </c:pt>
                <c:pt idx="53">
                  <c:v>1.6275669251631979</c:v>
                </c:pt>
                <c:pt idx="54">
                  <c:v>1.3</c:v>
                </c:pt>
                <c:pt idx="55">
                  <c:v>1.2089999999999996</c:v>
                </c:pt>
                <c:pt idx="56">
                  <c:v>1.2573599999999998</c:v>
                </c:pt>
                <c:pt idx="57">
                  <c:v>1.1567711999999999</c:v>
                </c:pt>
                <c:pt idx="58">
                  <c:v>1.0526617919999994</c:v>
                </c:pt>
                <c:pt idx="59">
                  <c:v>1.1368747353600002</c:v>
                </c:pt>
                <c:pt idx="60">
                  <c:v>1.2505622088960002</c:v>
                </c:pt>
                <c:pt idx="61">
                  <c:v>1.2255509647180807</c:v>
                </c:pt>
                <c:pt idx="62">
                  <c:v>1.115251377893453</c:v>
                </c:pt>
                <c:pt idx="63">
                  <c:v>1.0483362952198454</c:v>
                </c:pt>
                <c:pt idx="64">
                  <c:v>1.0902697470286398</c:v>
                </c:pt>
                <c:pt idx="65">
                  <c:v>1.1447832343800721</c:v>
                </c:pt>
                <c:pt idx="66">
                  <c:v>1.0989919050048684</c:v>
                </c:pt>
                <c:pt idx="67">
                  <c:v>1.011072552604479</c:v>
                </c:pt>
                <c:pt idx="68">
                  <c:v>1.031294003656569</c:v>
                </c:pt>
                <c:pt idx="69">
                  <c:v>1.0725457638028322</c:v>
                </c:pt>
                <c:pt idx="70">
                  <c:v>1.051094848526775</c:v>
                </c:pt>
                <c:pt idx="71">
                  <c:v>1.1141605394383822</c:v>
                </c:pt>
                <c:pt idx="72">
                  <c:v>1.3</c:v>
                </c:pt>
                <c:pt idx="73">
                  <c:v>1.4169999999999998</c:v>
                </c:pt>
                <c:pt idx="74">
                  <c:v>1.4453399999999998</c:v>
                </c:pt>
                <c:pt idx="75">
                  <c:v>1.589874</c:v>
                </c:pt>
                <c:pt idx="76">
                  <c:v>1.7329626600000001</c:v>
                </c:pt>
                <c:pt idx="77">
                  <c:v>1.7676219132000002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07-42DA-B32C-72F22FB74BFB}"/>
            </c:ext>
          </c:extLst>
        </c:ser>
        <c:dLbls/>
        <c:marker val="1"/>
        <c:axId val="117023104"/>
        <c:axId val="117024640"/>
      </c:lineChart>
      <c:catAx>
        <c:axId val="117023104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24640"/>
        <c:crosses val="autoZero"/>
        <c:auto val="1"/>
        <c:lblAlgn val="ctr"/>
        <c:lblOffset val="100"/>
      </c:catAx>
      <c:valAx>
        <c:axId val="1170246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2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Sheet1!$A$4</c:f>
              <c:strCache>
                <c:ptCount val="1"/>
                <c:pt idx="0">
                  <c:v>sensor4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Sheet1!$B$4:$CA$4</c:f>
              <c:numCache>
                <c:formatCode>General</c:formatCode>
                <c:ptCount val="78"/>
                <c:pt idx="0">
                  <c:v>2.5</c:v>
                </c:pt>
                <c:pt idx="1">
                  <c:v>2.7</c:v>
                </c:pt>
                <c:pt idx="2">
                  <c:v>2.4840000000000004</c:v>
                </c:pt>
                <c:pt idx="3">
                  <c:v>2.6082000000000005</c:v>
                </c:pt>
                <c:pt idx="4">
                  <c:v>2.5821180000000004</c:v>
                </c:pt>
                <c:pt idx="5">
                  <c:v>2.4013697400000011</c:v>
                </c:pt>
                <c:pt idx="6">
                  <c:v>2.5454519243999996</c:v>
                </c:pt>
                <c:pt idx="7">
                  <c:v>2.7490880783520018</c:v>
                </c:pt>
                <c:pt idx="8">
                  <c:v>2.8865424822695993</c:v>
                </c:pt>
                <c:pt idx="9">
                  <c:v>3.1463313056738653</c:v>
                </c:pt>
                <c:pt idx="10">
                  <c:v>3.0834046795603882</c:v>
                </c:pt>
                <c:pt idx="11">
                  <c:v>2.7750642116043491</c:v>
                </c:pt>
                <c:pt idx="12">
                  <c:v>3.0525706327647835</c:v>
                </c:pt>
                <c:pt idx="13">
                  <c:v>3.2357248707306723</c:v>
                </c:pt>
                <c:pt idx="14">
                  <c:v>3.3327966168525918</c:v>
                </c:pt>
                <c:pt idx="15">
                  <c:v>3.2328127183470148</c:v>
                </c:pt>
                <c:pt idx="16">
                  <c:v>3.3297970998974242</c:v>
                </c:pt>
                <c:pt idx="17">
                  <c:v>3.1300092739035787</c:v>
                </c:pt>
                <c:pt idx="18">
                  <c:v>2.5</c:v>
                </c:pt>
                <c:pt idx="19">
                  <c:v>2.7250000000000001</c:v>
                </c:pt>
                <c:pt idx="20">
                  <c:v>2.4797499999999992</c:v>
                </c:pt>
                <c:pt idx="21">
                  <c:v>2.5293449999999997</c:v>
                </c:pt>
                <c:pt idx="22">
                  <c:v>2.40287775</c:v>
                </c:pt>
                <c:pt idx="23">
                  <c:v>2.354820194999999</c:v>
                </c:pt>
                <c:pt idx="24">
                  <c:v>2.2135309832999996</c:v>
                </c:pt>
                <c:pt idx="25">
                  <c:v>2.2799369127990001</c:v>
                </c:pt>
                <c:pt idx="26">
                  <c:v>2.0519432215190987</c:v>
                </c:pt>
                <c:pt idx="27">
                  <c:v>1.8467488993671897</c:v>
                </c:pt>
                <c:pt idx="28">
                  <c:v>1.717476476411486</c:v>
                </c:pt>
                <c:pt idx="29">
                  <c:v>1.8205250649961762</c:v>
                </c:pt>
                <c:pt idx="30">
                  <c:v>1.9297565688959468</c:v>
                </c:pt>
                <c:pt idx="31">
                  <c:v>2.0841370944076236</c:v>
                </c:pt>
                <c:pt idx="32">
                  <c:v>2.146661207239851</c:v>
                </c:pt>
                <c:pt idx="33">
                  <c:v>2.2539942676018456</c:v>
                </c:pt>
                <c:pt idx="34">
                  <c:v>2.2765342102778634</c:v>
                </c:pt>
                <c:pt idx="35">
                  <c:v>2.2310035260723051</c:v>
                </c:pt>
                <c:pt idx="36">
                  <c:v>2.5</c:v>
                </c:pt>
                <c:pt idx="37">
                  <c:v>2.6500000000000004</c:v>
                </c:pt>
                <c:pt idx="38">
                  <c:v>2.4114999999999993</c:v>
                </c:pt>
                <c:pt idx="39">
                  <c:v>2.2909250000000001</c:v>
                </c:pt>
                <c:pt idx="40">
                  <c:v>2.3596527499999991</c:v>
                </c:pt>
                <c:pt idx="41">
                  <c:v>2.1236874750000001</c:v>
                </c:pt>
                <c:pt idx="42">
                  <c:v>2.1661612245000001</c:v>
                </c:pt>
                <c:pt idx="43">
                  <c:v>2.3177925102150003</c:v>
                </c:pt>
                <c:pt idx="44">
                  <c:v>2.1787249596021012</c:v>
                </c:pt>
                <c:pt idx="45">
                  <c:v>2.3094484571782248</c:v>
                </c:pt>
                <c:pt idx="46">
                  <c:v>2.4711098491807024</c:v>
                </c:pt>
                <c:pt idx="47">
                  <c:v>2.5452431446561237</c:v>
                </c:pt>
                <c:pt idx="48">
                  <c:v>2.7234101647820537</c:v>
                </c:pt>
                <c:pt idx="49">
                  <c:v>2.6144737581907709</c:v>
                </c:pt>
                <c:pt idx="50">
                  <c:v>2.6144737581907709</c:v>
                </c:pt>
                <c:pt idx="51">
                  <c:v>2.6929079709364943</c:v>
                </c:pt>
                <c:pt idx="52">
                  <c:v>2.4505462535522087</c:v>
                </c:pt>
                <c:pt idx="53">
                  <c:v>2.205491628196989</c:v>
                </c:pt>
                <c:pt idx="54">
                  <c:v>2.5</c:v>
                </c:pt>
                <c:pt idx="55">
                  <c:v>2.4249999999999998</c:v>
                </c:pt>
                <c:pt idx="56">
                  <c:v>2.3764999999999983</c:v>
                </c:pt>
                <c:pt idx="57">
                  <c:v>2.3527349999999987</c:v>
                </c:pt>
                <c:pt idx="58">
                  <c:v>2.2350982499999996</c:v>
                </c:pt>
                <c:pt idx="59">
                  <c:v>2.3468531624999986</c:v>
                </c:pt>
                <c:pt idx="60">
                  <c:v>2.1591049094999994</c:v>
                </c:pt>
                <c:pt idx="61">
                  <c:v>2.3318333022599997</c:v>
                </c:pt>
                <c:pt idx="62">
                  <c:v>2.4717433003955991</c:v>
                </c:pt>
                <c:pt idx="63">
                  <c:v>2.2245689703560401</c:v>
                </c:pt>
                <c:pt idx="64">
                  <c:v>2.2468146600596004</c:v>
                </c:pt>
                <c:pt idx="65">
                  <c:v>2.2243465134590044</c:v>
                </c:pt>
                <c:pt idx="66">
                  <c:v>2.3133203739973651</c:v>
                </c:pt>
                <c:pt idx="67">
                  <c:v>2.2901871702573926</c:v>
                </c:pt>
                <c:pt idx="68">
                  <c:v>2.4963040155805571</c:v>
                </c:pt>
                <c:pt idx="69">
                  <c:v>2.3964518549573341</c:v>
                </c:pt>
                <c:pt idx="70">
                  <c:v>2.6360970404530675</c:v>
                </c:pt>
                <c:pt idx="71">
                  <c:v>2.7415409220711902</c:v>
                </c:pt>
                <c:pt idx="72">
                  <c:v>2.5</c:v>
                </c:pt>
                <c:pt idx="73">
                  <c:v>2.6750000000000003</c:v>
                </c:pt>
                <c:pt idx="74">
                  <c:v>2.8622499999999995</c:v>
                </c:pt>
                <c:pt idx="75">
                  <c:v>2.8050049999999995</c:v>
                </c:pt>
                <c:pt idx="76">
                  <c:v>2.9172051999999997</c:v>
                </c:pt>
                <c:pt idx="77">
                  <c:v>2.7713449400000005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A5-4F98-A39B-5AC9F9DAF944}"/>
            </c:ext>
          </c:extLst>
        </c:ser>
        <c:dLbls/>
        <c:marker val="1"/>
        <c:axId val="117446144"/>
        <c:axId val="117447680"/>
      </c:lineChart>
      <c:catAx>
        <c:axId val="117446144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47680"/>
        <c:crosses val="autoZero"/>
        <c:auto val="1"/>
        <c:lblAlgn val="ctr"/>
        <c:lblOffset val="100"/>
      </c:catAx>
      <c:valAx>
        <c:axId val="1174476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4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Sheet1!$A$5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val>
            <c:numRef>
              <c:f>Sheet1!$B$5:$CA$5</c:f>
              <c:numCache>
                <c:formatCode>General</c:formatCode>
                <c:ptCount val="78"/>
                <c:pt idx="0">
                  <c:v>1.7</c:v>
                </c:pt>
                <c:pt idx="1">
                  <c:v>1.8082500000000001</c:v>
                </c:pt>
                <c:pt idx="2">
                  <c:v>1.6962075000000008</c:v>
                </c:pt>
                <c:pt idx="3">
                  <c:v>1.7396990999999995</c:v>
                </c:pt>
                <c:pt idx="4">
                  <c:v>1.7450157780000002</c:v>
                </c:pt>
                <c:pt idx="5">
                  <c:v>1.7423721378000003</c:v>
                </c:pt>
                <c:pt idx="6">
                  <c:v>1.7691495314400005</c:v>
                </c:pt>
                <c:pt idx="7">
                  <c:v>1.8348573836844007</c:v>
                </c:pt>
                <c:pt idx="8">
                  <c:v>1.8767799734282651</c:v>
                </c:pt>
                <c:pt idx="9">
                  <c:v>1.9463663282064725</c:v>
                </c:pt>
                <c:pt idx="10">
                  <c:v>1.875510142370425</c:v>
                </c:pt>
                <c:pt idx="11">
                  <c:v>1.8768665007056899</c:v>
                </c:pt>
                <c:pt idx="12">
                  <c:v>1.8794060331638569</c:v>
                </c:pt>
                <c:pt idx="13">
                  <c:v>1.917003443437868</c:v>
                </c:pt>
                <c:pt idx="14">
                  <c:v>1.9928101934604481</c:v>
                </c:pt>
                <c:pt idx="15">
                  <c:v>2.0301784870473831</c:v>
                </c:pt>
                <c:pt idx="16">
                  <c:v>2.057631260136608</c:v>
                </c:pt>
                <c:pt idx="17">
                  <c:v>2.0664108965347627</c:v>
                </c:pt>
                <c:pt idx="18">
                  <c:v>1.7</c:v>
                </c:pt>
                <c:pt idx="19">
                  <c:v>1.8010000000000002</c:v>
                </c:pt>
                <c:pt idx="20">
                  <c:v>1.7291875000000001</c:v>
                </c:pt>
                <c:pt idx="21">
                  <c:v>1.7610337499999995</c:v>
                </c:pt>
                <c:pt idx="22">
                  <c:v>1.7367795374999997</c:v>
                </c:pt>
                <c:pt idx="23">
                  <c:v>1.72166766975</c:v>
                </c:pt>
                <c:pt idx="24">
                  <c:v>1.6205304417750006</c:v>
                </c:pt>
                <c:pt idx="25">
                  <c:v>1.6324026591127501</c:v>
                </c:pt>
                <c:pt idx="26">
                  <c:v>1.595926778643225</c:v>
                </c:pt>
                <c:pt idx="27">
                  <c:v>1.5016991198887439</c:v>
                </c:pt>
                <c:pt idx="28">
                  <c:v>1.3956077053869422</c:v>
                </c:pt>
                <c:pt idx="29">
                  <c:v>1.4302664284995852</c:v>
                </c:pt>
                <c:pt idx="30">
                  <c:v>1.4579164413848238</c:v>
                </c:pt>
                <c:pt idx="31">
                  <c:v>1.5031013746995516</c:v>
                </c:pt>
                <c:pt idx="32">
                  <c:v>1.5489365467742986</c:v>
                </c:pt>
                <c:pt idx="33">
                  <c:v>1.5815261234817997</c:v>
                </c:pt>
                <c:pt idx="34">
                  <c:v>1.5840569242944265</c:v>
                </c:pt>
                <c:pt idx="35">
                  <c:v>1.6214475240720865</c:v>
                </c:pt>
                <c:pt idx="36">
                  <c:v>1.7</c:v>
                </c:pt>
                <c:pt idx="37">
                  <c:v>1.7354999999999996</c:v>
                </c:pt>
                <c:pt idx="38">
                  <c:v>1.6801450000000004</c:v>
                </c:pt>
                <c:pt idx="39">
                  <c:v>1.6526375500000001</c:v>
                </c:pt>
                <c:pt idx="40">
                  <c:v>1.7596124055000004</c:v>
                </c:pt>
                <c:pt idx="41">
                  <c:v>1.7652636416499998</c:v>
                </c:pt>
                <c:pt idx="42">
                  <c:v>1.7214966344679996</c:v>
                </c:pt>
                <c:pt idx="43">
                  <c:v>1.7757540393645002</c:v>
                </c:pt>
                <c:pt idx="44">
                  <c:v>1.705905477407625</c:v>
                </c:pt>
                <c:pt idx="45">
                  <c:v>1.7380839510291266</c:v>
                </c:pt>
                <c:pt idx="46">
                  <c:v>1.8864719383760717</c:v>
                </c:pt>
                <c:pt idx="47">
                  <c:v>1.8652150925442286</c:v>
                </c:pt>
                <c:pt idx="48">
                  <c:v>1.8800895636954287</c:v>
                </c:pt>
                <c:pt idx="49">
                  <c:v>1.8870810718348254</c:v>
                </c:pt>
                <c:pt idx="50">
                  <c:v>1.8614185336955245</c:v>
                </c:pt>
                <c:pt idx="51">
                  <c:v>1.891441012002629</c:v>
                </c:pt>
                <c:pt idx="52">
                  <c:v>1.835882290430717</c:v>
                </c:pt>
                <c:pt idx="53">
                  <c:v>1.7786712011860024</c:v>
                </c:pt>
                <c:pt idx="54">
                  <c:v>1.7</c:v>
                </c:pt>
                <c:pt idx="55">
                  <c:v>1.6984999999999999</c:v>
                </c:pt>
                <c:pt idx="56">
                  <c:v>1.6741150000000005</c:v>
                </c:pt>
                <c:pt idx="57">
                  <c:v>1.6681755500000004</c:v>
                </c:pt>
                <c:pt idx="58">
                  <c:v>1.6123358704999999</c:v>
                </c:pt>
                <c:pt idx="59">
                  <c:v>1.5901922070649994</c:v>
                </c:pt>
                <c:pt idx="60">
                  <c:v>1.6020845400770001</c:v>
                </c:pt>
                <c:pt idx="61">
                  <c:v>1.6865079091887609</c:v>
                </c:pt>
                <c:pt idx="62">
                  <c:v>1.6971551401232241</c:v>
                </c:pt>
                <c:pt idx="63">
                  <c:v>1.5960705087583384</c:v>
                </c:pt>
                <c:pt idx="64">
                  <c:v>1.6304720229678078</c:v>
                </c:pt>
                <c:pt idx="65">
                  <c:v>1.6003930036168814</c:v>
                </c:pt>
                <c:pt idx="66">
                  <c:v>1.5808642137413851</c:v>
                </c:pt>
                <c:pt idx="67">
                  <c:v>1.5337239791002824</c:v>
                </c:pt>
                <c:pt idx="68">
                  <c:v>1.5493235545959712</c:v>
                </c:pt>
                <c:pt idx="69">
                  <c:v>1.5430035010083001</c:v>
                </c:pt>
                <c:pt idx="70">
                  <c:v>1.6376126702353582</c:v>
                </c:pt>
                <c:pt idx="71">
                  <c:v>1.6441561761772985</c:v>
                </c:pt>
                <c:pt idx="72">
                  <c:v>1.7</c:v>
                </c:pt>
                <c:pt idx="73">
                  <c:v>1.8180000000000001</c:v>
                </c:pt>
                <c:pt idx="74">
                  <c:v>1.8616975000000002</c:v>
                </c:pt>
                <c:pt idx="75">
                  <c:v>1.9019517499999998</c:v>
                </c:pt>
                <c:pt idx="76">
                  <c:v>2.0328995649999997</c:v>
                </c:pt>
                <c:pt idx="77">
                  <c:v>2.0035429613000004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DC-49AE-B529-0A328BA2FA60}"/>
            </c:ext>
          </c:extLst>
        </c:ser>
        <c:dLbls/>
        <c:marker val="1"/>
        <c:axId val="117471872"/>
        <c:axId val="117490048"/>
      </c:lineChart>
      <c:catAx>
        <c:axId val="11747187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90048"/>
        <c:crosses val="autoZero"/>
        <c:auto val="1"/>
        <c:lblAlgn val="ctr"/>
        <c:lblOffset val="100"/>
      </c:catAx>
      <c:valAx>
        <c:axId val="117490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47187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Sheet1!$A$6</c:f>
              <c:strCache>
                <c:ptCount val="1"/>
                <c:pt idx="0">
                  <c:v>Weighted average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Sheet1!$B$6:$CA$6</c:f>
              <c:numCache>
                <c:formatCode>General</c:formatCode>
                <c:ptCount val="78"/>
                <c:pt idx="0">
                  <c:v>1.02</c:v>
                </c:pt>
                <c:pt idx="1">
                  <c:v>1.0847</c:v>
                </c:pt>
                <c:pt idx="2">
                  <c:v>1.1259170000000003</c:v>
                </c:pt>
                <c:pt idx="3">
                  <c:v>1.1791083600000001</c:v>
                </c:pt>
                <c:pt idx="4">
                  <c:v>1.1161096488</c:v>
                </c:pt>
                <c:pt idx="5">
                  <c:v>1.1498941936799998</c:v>
                </c:pt>
                <c:pt idx="6">
                  <c:v>1.1832524180640003</c:v>
                </c:pt>
                <c:pt idx="7">
                  <c:v>1.1104670050574399</c:v>
                </c:pt>
                <c:pt idx="8">
                  <c:v>1.1695969284967593</c:v>
                </c:pt>
                <c:pt idx="9">
                  <c:v>1.2529613446061121</c:v>
                </c:pt>
                <c:pt idx="10">
                  <c:v>1.2697827091533702</c:v>
                </c:pt>
                <c:pt idx="11">
                  <c:v>1.3044513119634102</c:v>
                </c:pt>
                <c:pt idx="12">
                  <c:v>1.2574110730465893</c:v>
                </c:pt>
                <c:pt idx="13">
                  <c:v>1.1653611009170475</c:v>
                </c:pt>
                <c:pt idx="14">
                  <c:v>1.1737278248627474</c:v>
                </c:pt>
                <c:pt idx="15">
                  <c:v>1.2108083709205735</c:v>
                </c:pt>
                <c:pt idx="16">
                  <c:v>1.232987310215667</c:v>
                </c:pt>
                <c:pt idx="17">
                  <c:v>1.2794713125970092</c:v>
                </c:pt>
                <c:pt idx="18">
                  <c:v>1.02</c:v>
                </c:pt>
                <c:pt idx="19">
                  <c:v>1.0766</c:v>
                </c:pt>
                <c:pt idx="20">
                  <c:v>1.0478749999999994</c:v>
                </c:pt>
                <c:pt idx="21">
                  <c:v>1.0784235</c:v>
                </c:pt>
                <c:pt idx="22">
                  <c:v>1.1192814149999999</c:v>
                </c:pt>
                <c:pt idx="23">
                  <c:v>1.1475691478999994</c:v>
                </c:pt>
                <c:pt idx="24">
                  <c:v>1.0724266583099991</c:v>
                </c:pt>
                <c:pt idx="25">
                  <c:v>1.0397642280290991</c:v>
                </c:pt>
                <c:pt idx="26">
                  <c:v>0.96627792399200962</c:v>
                </c:pt>
                <c:pt idx="27">
                  <c:v>0.92710232332905596</c:v>
                </c:pt>
                <c:pt idx="28">
                  <c:v>0.91410171248869543</c:v>
                </c:pt>
                <c:pt idx="29">
                  <c:v>0.9161124837871979</c:v>
                </c:pt>
                <c:pt idx="30">
                  <c:v>0.90110697078279356</c:v>
                </c:pt>
                <c:pt idx="31">
                  <c:v>0.95623382191335071</c:v>
                </c:pt>
                <c:pt idx="32">
                  <c:v>1.0175397283019683</c:v>
                </c:pt>
                <c:pt idx="33">
                  <c:v>0.94945037800029697</c:v>
                </c:pt>
                <c:pt idx="34">
                  <c:v>0.91563177816151464</c:v>
                </c:pt>
                <c:pt idx="35">
                  <c:v>0.9323696221470017</c:v>
                </c:pt>
                <c:pt idx="36">
                  <c:v>1.02</c:v>
                </c:pt>
                <c:pt idx="37">
                  <c:v>1.0237999999999996</c:v>
                </c:pt>
                <c:pt idx="38">
                  <c:v>1.041882</c:v>
                </c:pt>
                <c:pt idx="39">
                  <c:v>1.0833407799999999</c:v>
                </c:pt>
                <c:pt idx="40">
                  <c:v>1.1649462678000002</c:v>
                </c:pt>
                <c:pt idx="41">
                  <c:v>1.1538701475400002</c:v>
                </c:pt>
                <c:pt idx="42">
                  <c:v>1.1089269584847998</c:v>
                </c:pt>
                <c:pt idx="43">
                  <c:v>1.1444228072331599</c:v>
                </c:pt>
                <c:pt idx="44">
                  <c:v>1.0605017706603688</c:v>
                </c:pt>
                <c:pt idx="45">
                  <c:v>1.0207900482857031</c:v>
                </c:pt>
                <c:pt idx="46">
                  <c:v>1.1066391861009739</c:v>
                </c:pt>
                <c:pt idx="47">
                  <c:v>1.1889030456402871</c:v>
                </c:pt>
                <c:pt idx="48">
                  <c:v>1.1079739396941446</c:v>
                </c:pt>
                <c:pt idx="49">
                  <c:v>1.0971105959753185</c:v>
                </c:pt>
                <c:pt idx="50">
                  <c:v>1.033664434241268</c:v>
                </c:pt>
                <c:pt idx="51">
                  <c:v>1.0987806499459041</c:v>
                </c:pt>
                <c:pt idx="52">
                  <c:v>1.0422123739511329</c:v>
                </c:pt>
                <c:pt idx="53">
                  <c:v>0.9911302097606981</c:v>
                </c:pt>
                <c:pt idx="54">
                  <c:v>1.02</c:v>
                </c:pt>
                <c:pt idx="55">
                  <c:v>1.0975999999999995</c:v>
                </c:pt>
                <c:pt idx="56">
                  <c:v>1.1309739999999999</c:v>
                </c:pt>
                <c:pt idx="57">
                  <c:v>1.1415879800000004</c:v>
                </c:pt>
                <c:pt idx="58">
                  <c:v>1.2106411898</c:v>
                </c:pt>
                <c:pt idx="59">
                  <c:v>1.1150796077539995</c:v>
                </c:pt>
                <c:pt idx="60">
                  <c:v>1.1394817065716001</c:v>
                </c:pt>
                <c:pt idx="61">
                  <c:v>1.2082037163446877</c:v>
                </c:pt>
                <c:pt idx="62">
                  <c:v>1.2423096335395263</c:v>
                </c:pt>
                <c:pt idx="63">
                  <c:v>1.1837988834055366</c:v>
                </c:pt>
                <c:pt idx="64">
                  <c:v>1.1665216605591802</c:v>
                </c:pt>
                <c:pt idx="65">
                  <c:v>1.1582350913640795</c:v>
                </c:pt>
                <c:pt idx="66">
                  <c:v>1.1297004598171878</c:v>
                </c:pt>
                <c:pt idx="67">
                  <c:v>1.1642858942069061</c:v>
                </c:pt>
                <c:pt idx="68">
                  <c:v>1.1438911098021318</c:v>
                </c:pt>
                <c:pt idx="69">
                  <c:v>1.074679097242206</c:v>
                </c:pt>
                <c:pt idx="70">
                  <c:v>1.1369725534762252</c:v>
                </c:pt>
                <c:pt idx="71">
                  <c:v>1.1338982822215538</c:v>
                </c:pt>
                <c:pt idx="72">
                  <c:v>1.02</c:v>
                </c:pt>
                <c:pt idx="73">
                  <c:v>1.0917999999999994</c:v>
                </c:pt>
                <c:pt idx="74">
                  <c:v>1.1295309999999998</c:v>
                </c:pt>
                <c:pt idx="75">
                  <c:v>1.0762906999999995</c:v>
                </c:pt>
                <c:pt idx="76">
                  <c:v>1.1317263339999997</c:v>
                </c:pt>
                <c:pt idx="77">
                  <c:v>1.1662645650800003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6F-41A4-B28C-BFCE158DDDB3}"/>
            </c:ext>
          </c:extLst>
        </c:ser>
        <c:dLbls/>
        <c:marker val="1"/>
        <c:axId val="117510144"/>
        <c:axId val="117511680"/>
      </c:lineChart>
      <c:catAx>
        <c:axId val="117510144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11680"/>
        <c:crosses val="autoZero"/>
        <c:auto val="1"/>
        <c:lblAlgn val="ctr"/>
        <c:lblOffset val="100"/>
      </c:catAx>
      <c:valAx>
        <c:axId val="1175116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10144"/>
        <c:crosses val="autoZero"/>
        <c:crossBetween val="between"/>
      </c:valAx>
      <c:spPr>
        <a:solidFill>
          <a:schemeClr val="accent2">
            <a:lumMod val="40000"/>
            <a:lumOff val="60000"/>
          </a:schemeClr>
        </a:solidFill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1E8CF-6D94-441A-8C48-599C5166517F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E21F1-95E1-4995-991C-F4BB40F1B5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817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73ADC-A58C-44A7-BD5F-FAE61C8D97FD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7584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38BF-BBF5-4B73-8F95-32F9D3FAE195}" type="slidenum">
              <a:rPr lang="en-GB" smtClean="0"/>
              <a:pPr/>
              <a:t>162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9212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C199E-AEDF-4977-91E8-565E211D30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800" dirty="0"/>
              <a:t>ΑΝΑΛΥΣΗ ΠΟΛΥΜΕΤΑΒΛΗΤΩΝ ΔΕΔΟΜΕΝΩΝ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887D92-8832-4E85-90B4-1F12096EF0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796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057AA8-433A-4030-9A51-790931DF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20" y="4161103"/>
            <a:ext cx="2327341" cy="174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50BA6-BA51-446E-82FD-D9CF295A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ΠΟΛΥΜΕΤΑΒΛΗΤΑ ΔΕΔΟΜΕΝΑ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B8EF8B-AC58-49C6-971B-3058764C320D}"/>
              </a:ext>
            </a:extLst>
          </p:cNvPr>
          <p:cNvSpPr/>
          <p:nvPr/>
        </p:nvSpPr>
        <p:spPr>
          <a:xfrm>
            <a:off x="5606068" y="2641600"/>
            <a:ext cx="4688114" cy="3788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Πίνακας ΝχΚ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97AABA-055A-42F1-9640-DDF965A4979F}"/>
              </a:ext>
            </a:extLst>
          </p:cNvPr>
          <p:cNvSpPr txBox="1"/>
          <p:nvPr/>
        </p:nvSpPr>
        <p:spPr>
          <a:xfrm>
            <a:off x="9870668" y="26416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Ν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72A34B-8494-4480-A246-71BE76CF7B46}"/>
              </a:ext>
            </a:extLst>
          </p:cNvPr>
          <p:cNvSpPr txBox="1"/>
          <p:nvPr/>
        </p:nvSpPr>
        <p:spPr>
          <a:xfrm>
            <a:off x="5606068" y="5906609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Κ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B74750-22A8-4911-A2F3-C04AC09FFAA3}"/>
              </a:ext>
            </a:extLst>
          </p:cNvPr>
          <p:cNvSpPr txBox="1"/>
          <p:nvPr/>
        </p:nvSpPr>
        <p:spPr>
          <a:xfrm>
            <a:off x="191439" y="2316116"/>
            <a:ext cx="54146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μετράμε περισσότερες από 6 μεταβλητές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ονομάζονται πολυμεταβλητά δεδομένα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Μετράμε όμως χιλιάδες μεταβλητές όπως π.χ. Στο φάσμα που είδαμε πριν</a:t>
            </a:r>
          </a:p>
          <a:p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Συνήθως έχουν σημασία 2-6 από τις πολλές χιλιάδες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1597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5704115" y="4678135"/>
            <a:ext cx="3985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Τους περιγράφουμε σε ένα απλουστευμένο χώρο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5800918" y="3718909"/>
            <a:ext cx="1895891" cy="95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02E9CB6-263E-45E7-BEA2-47074E85BD3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22047C4-C798-44AF-A201-595B3FC26CC8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08DA217-5DEE-4FBE-8945-40F92770005F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3D265B6-C2C1-417B-853D-A9E98F261088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A490503-99D6-4538-9048-106EB4C815BC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E1B6740-BC42-45D4-B1EC-801597269BEB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285A9730-01C8-435E-9300-5212909353CA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0E190AD0-A8CE-4FCE-B7D5-D07CEABDBF8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67022D3-5141-4DCF-AE0B-5CFEBBEE217F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78D23F0-2484-4878-AAF1-1DB111165411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331591B-C5D8-4FBA-B406-CE6C971FA02D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B6C87AF-CD2C-4F96-A4A5-543198C1A39F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A6F4343-3D0C-4026-8B44-3667E5F8C66E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3864AC7-96AD-4D69-B558-8B5CB19056AA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8784487F-1197-495D-AA2B-0BB8B1307E89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9389DAC3-C415-4AC4-8673-EF2DE2F01689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16416802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5704116" y="4678135"/>
            <a:ext cx="23952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Χωρίζονται σε δύο συστάδες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5800927" y="3718909"/>
            <a:ext cx="1100793" cy="95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17153609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5704115" y="4678136"/>
            <a:ext cx="456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Κάθε ένας από αυτούς περιγράφεται από σύνολο επιμέρους τιμών</a:t>
            </a:r>
          </a:p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Πχ. Ηλικια χοληστερόλη τριγλυκερίδια πίεση ασθμα μυωπία οστεοπόρωση κλπ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800958" y="3718908"/>
            <a:ext cx="2183714" cy="95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20418121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10"/>
            <a:ext cx="37186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Έστω ότι οι δύο αυτές συστάδες διαχωρίσθηκαν με βάση την καρδιαγγειακή κατάσταση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674540" y="3774051"/>
            <a:ext cx="2654660" cy="94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130184-31FA-44C9-8199-70DD51E1CB78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38B6851-0DFF-4A64-AB5B-4925C2E2090A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1967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10"/>
            <a:ext cx="37186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Έστω ότι οι δύο αυτές συστάδες διαχωρίσθηκαν με βάση την καρδιαγγειακή κατάσταση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674540" y="3774051"/>
            <a:ext cx="2654660" cy="94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A1C3DA-BC7D-4C3B-A45F-BCD285D4C160}"/>
              </a:ext>
            </a:extLst>
          </p:cNvPr>
          <p:cNvSpPr/>
          <p:nvPr/>
        </p:nvSpPr>
        <p:spPr>
          <a:xfrm>
            <a:off x="3309257" y="3382141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BD3D53-4603-4E05-BA1D-46ACA7C7BDDD}"/>
              </a:ext>
            </a:extLst>
          </p:cNvPr>
          <p:cNvSpPr/>
          <p:nvPr/>
        </p:nvSpPr>
        <p:spPr>
          <a:xfrm>
            <a:off x="7554224" y="2925752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70FBA1-FDD0-4264-B0F9-6F98D29B7CEF}"/>
              </a:ext>
            </a:extLst>
          </p:cNvPr>
          <p:cNvSpPr/>
          <p:nvPr/>
        </p:nvSpPr>
        <p:spPr>
          <a:xfrm>
            <a:off x="5724361" y="2232372"/>
            <a:ext cx="8755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πίεση  </a:t>
            </a: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B85BA1-B153-42B8-91A9-21811FD8C711}"/>
              </a:ext>
            </a:extLst>
          </p:cNvPr>
          <p:cNvSpPr/>
          <p:nvPr/>
        </p:nvSpPr>
        <p:spPr>
          <a:xfrm>
            <a:off x="2906299" y="3102452"/>
            <a:ext cx="11897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χοληστερόλη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262ED0-9EE3-43FC-96DB-DDEBDB1B5A08}"/>
              </a:ext>
            </a:extLst>
          </p:cNvPr>
          <p:cNvSpPr/>
          <p:nvPr/>
        </p:nvSpPr>
        <p:spPr>
          <a:xfrm>
            <a:off x="7823829" y="2854783"/>
            <a:ext cx="681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Ηλικια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DB27E-7CF3-4329-9511-7876727DF0CD}"/>
              </a:ext>
            </a:extLst>
          </p:cNvPr>
          <p:cNvSpPr/>
          <p:nvPr/>
        </p:nvSpPr>
        <p:spPr>
          <a:xfrm>
            <a:off x="4941795" y="2646856"/>
            <a:ext cx="67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ασθμα</a:t>
            </a:r>
            <a:endParaRPr lang="en-US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4FAC13D-1052-4B4E-87B4-315317DB9B43}"/>
              </a:ext>
            </a:extLst>
          </p:cNvPr>
          <p:cNvSpPr/>
          <p:nvPr/>
        </p:nvSpPr>
        <p:spPr>
          <a:xfrm>
            <a:off x="5094155" y="2870885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A9D1AF-A146-4523-8AD6-6856F82A23CC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494C49-2DE3-4B86-A2A1-8911A67A61D0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C1D00C-CFDC-4E34-9198-24F357D1B530}"/>
              </a:ext>
            </a:extLst>
          </p:cNvPr>
          <p:cNvSpPr/>
          <p:nvPr/>
        </p:nvSpPr>
        <p:spPr>
          <a:xfrm>
            <a:off x="4288826" y="4125889"/>
            <a:ext cx="12570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τριγλυκερίδια</a:t>
            </a:r>
            <a:endParaRPr lang="en-US" sz="135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E3A13CE-D88C-4126-813A-8F460C4C2CA1}"/>
              </a:ext>
            </a:extLst>
          </p:cNvPr>
          <p:cNvSpPr/>
          <p:nvPr/>
        </p:nvSpPr>
        <p:spPr>
          <a:xfrm>
            <a:off x="4856063" y="390463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1AAE5D-2E9F-4211-840A-DAD4C39E5D99}"/>
              </a:ext>
            </a:extLst>
          </p:cNvPr>
          <p:cNvSpPr/>
          <p:nvPr/>
        </p:nvSpPr>
        <p:spPr>
          <a:xfrm>
            <a:off x="5687658" y="3470332"/>
            <a:ext cx="8114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μυωπία </a:t>
            </a:r>
            <a:endParaRPr lang="en-US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E5EED1A-CE14-46E5-808C-43CE0EFF65C4}"/>
              </a:ext>
            </a:extLst>
          </p:cNvPr>
          <p:cNvSpPr/>
          <p:nvPr/>
        </p:nvSpPr>
        <p:spPr>
          <a:xfrm>
            <a:off x="5574115" y="333886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2A2292-A0D8-43AB-B4E4-464C769CDF92}"/>
              </a:ext>
            </a:extLst>
          </p:cNvPr>
          <p:cNvSpPr/>
          <p:nvPr/>
        </p:nvSpPr>
        <p:spPr>
          <a:xfrm>
            <a:off x="5946866" y="3869245"/>
            <a:ext cx="12538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οστεοπόρωση</a:t>
            </a:r>
            <a:endParaRPr lang="en-US" sz="135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353B15-032B-43CB-AE3E-73919CEE65F3}"/>
              </a:ext>
            </a:extLst>
          </p:cNvPr>
          <p:cNvSpPr/>
          <p:nvPr/>
        </p:nvSpPr>
        <p:spPr>
          <a:xfrm>
            <a:off x="6322878" y="3699854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B33F7EF-A130-485F-BFD9-914F8FE397A2}"/>
              </a:ext>
            </a:extLst>
          </p:cNvPr>
          <p:cNvSpPr/>
          <p:nvPr/>
        </p:nvSpPr>
        <p:spPr>
          <a:xfrm>
            <a:off x="6052660" y="2565809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32248824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09"/>
            <a:ext cx="3718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χοληστερολη και τριγλυκερίδια είναι περισσότερο συσχετισμένες με την </a:t>
            </a:r>
            <a:r>
              <a:rPr lang="el-GR" sz="135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κακή</a:t>
            </a:r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κατάσταση και η ηλικια με την </a:t>
            </a:r>
            <a:r>
              <a:rPr lang="el-GR" sz="135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καλή</a:t>
            </a:r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674540" y="3774051"/>
            <a:ext cx="2654660" cy="949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A1C3DA-BC7D-4C3B-A45F-BCD285D4C160}"/>
              </a:ext>
            </a:extLst>
          </p:cNvPr>
          <p:cNvSpPr/>
          <p:nvPr/>
        </p:nvSpPr>
        <p:spPr>
          <a:xfrm>
            <a:off x="3309257" y="3382141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BD3D53-4603-4E05-BA1D-46ACA7C7BDDD}"/>
              </a:ext>
            </a:extLst>
          </p:cNvPr>
          <p:cNvSpPr/>
          <p:nvPr/>
        </p:nvSpPr>
        <p:spPr>
          <a:xfrm>
            <a:off x="7554224" y="2925752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70FBA1-FDD0-4264-B0F9-6F98D29B7CEF}"/>
              </a:ext>
            </a:extLst>
          </p:cNvPr>
          <p:cNvSpPr/>
          <p:nvPr/>
        </p:nvSpPr>
        <p:spPr>
          <a:xfrm>
            <a:off x="5724361" y="2232372"/>
            <a:ext cx="8755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πίεση  </a:t>
            </a: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B85BA1-B153-42B8-91A9-21811FD8C711}"/>
              </a:ext>
            </a:extLst>
          </p:cNvPr>
          <p:cNvSpPr/>
          <p:nvPr/>
        </p:nvSpPr>
        <p:spPr>
          <a:xfrm>
            <a:off x="2906299" y="3102452"/>
            <a:ext cx="11897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χοληστερόλη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262ED0-9EE3-43FC-96DB-DDEBDB1B5A08}"/>
              </a:ext>
            </a:extLst>
          </p:cNvPr>
          <p:cNvSpPr/>
          <p:nvPr/>
        </p:nvSpPr>
        <p:spPr>
          <a:xfrm>
            <a:off x="7823829" y="2854783"/>
            <a:ext cx="681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Ηλικια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DB27E-7CF3-4329-9511-7876727DF0CD}"/>
              </a:ext>
            </a:extLst>
          </p:cNvPr>
          <p:cNvSpPr/>
          <p:nvPr/>
        </p:nvSpPr>
        <p:spPr>
          <a:xfrm>
            <a:off x="4941795" y="2646856"/>
            <a:ext cx="67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ασθμα</a:t>
            </a:r>
            <a:endParaRPr lang="en-US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4FAC13D-1052-4B4E-87B4-315317DB9B43}"/>
              </a:ext>
            </a:extLst>
          </p:cNvPr>
          <p:cNvSpPr/>
          <p:nvPr/>
        </p:nvSpPr>
        <p:spPr>
          <a:xfrm>
            <a:off x="5094155" y="2870885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A9D1AF-A146-4523-8AD6-6856F82A23CC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494C49-2DE3-4B86-A2A1-8911A67A61D0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C1D00C-CFDC-4E34-9198-24F357D1B530}"/>
              </a:ext>
            </a:extLst>
          </p:cNvPr>
          <p:cNvSpPr/>
          <p:nvPr/>
        </p:nvSpPr>
        <p:spPr>
          <a:xfrm>
            <a:off x="4288826" y="4125889"/>
            <a:ext cx="12570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τριγλυκερίδια</a:t>
            </a:r>
            <a:endParaRPr lang="en-US" sz="135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E3A13CE-D88C-4126-813A-8F460C4C2CA1}"/>
              </a:ext>
            </a:extLst>
          </p:cNvPr>
          <p:cNvSpPr/>
          <p:nvPr/>
        </p:nvSpPr>
        <p:spPr>
          <a:xfrm>
            <a:off x="4856063" y="390463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1AAE5D-2E9F-4211-840A-DAD4C39E5D99}"/>
              </a:ext>
            </a:extLst>
          </p:cNvPr>
          <p:cNvSpPr/>
          <p:nvPr/>
        </p:nvSpPr>
        <p:spPr>
          <a:xfrm>
            <a:off x="5687658" y="3470332"/>
            <a:ext cx="8114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μυωπία </a:t>
            </a:r>
            <a:endParaRPr lang="en-US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E5EED1A-CE14-46E5-808C-43CE0EFF65C4}"/>
              </a:ext>
            </a:extLst>
          </p:cNvPr>
          <p:cNvSpPr/>
          <p:nvPr/>
        </p:nvSpPr>
        <p:spPr>
          <a:xfrm>
            <a:off x="5574115" y="333886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2A2292-A0D8-43AB-B4E4-464C769CDF92}"/>
              </a:ext>
            </a:extLst>
          </p:cNvPr>
          <p:cNvSpPr/>
          <p:nvPr/>
        </p:nvSpPr>
        <p:spPr>
          <a:xfrm>
            <a:off x="5946866" y="3869245"/>
            <a:ext cx="12538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οστεοπόρωση</a:t>
            </a:r>
            <a:endParaRPr lang="en-US" sz="135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353B15-032B-43CB-AE3E-73919CEE65F3}"/>
              </a:ext>
            </a:extLst>
          </p:cNvPr>
          <p:cNvSpPr/>
          <p:nvPr/>
        </p:nvSpPr>
        <p:spPr>
          <a:xfrm>
            <a:off x="6322878" y="3699854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B33F7EF-A130-485F-BFD9-914F8FE397A2}"/>
              </a:ext>
            </a:extLst>
          </p:cNvPr>
          <p:cNvSpPr/>
          <p:nvPr/>
        </p:nvSpPr>
        <p:spPr>
          <a:xfrm>
            <a:off x="6052660" y="2565809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12483308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09"/>
            <a:ext cx="37186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αυτές ονομάζονται φορτία</a:t>
            </a:r>
            <a:r>
              <a:rPr lang="en-GB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loadings)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A1C3DA-BC7D-4C3B-A45F-BCD285D4C160}"/>
              </a:ext>
            </a:extLst>
          </p:cNvPr>
          <p:cNvSpPr/>
          <p:nvPr/>
        </p:nvSpPr>
        <p:spPr>
          <a:xfrm>
            <a:off x="3309257" y="3382141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BD3D53-4603-4E05-BA1D-46ACA7C7BDDD}"/>
              </a:ext>
            </a:extLst>
          </p:cNvPr>
          <p:cNvSpPr/>
          <p:nvPr/>
        </p:nvSpPr>
        <p:spPr>
          <a:xfrm>
            <a:off x="7554224" y="2925752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70FBA1-FDD0-4264-B0F9-6F98D29B7CEF}"/>
              </a:ext>
            </a:extLst>
          </p:cNvPr>
          <p:cNvSpPr/>
          <p:nvPr/>
        </p:nvSpPr>
        <p:spPr>
          <a:xfrm>
            <a:off x="5724361" y="2232372"/>
            <a:ext cx="8755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πίεση  </a:t>
            </a: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B85BA1-B153-42B8-91A9-21811FD8C711}"/>
              </a:ext>
            </a:extLst>
          </p:cNvPr>
          <p:cNvSpPr/>
          <p:nvPr/>
        </p:nvSpPr>
        <p:spPr>
          <a:xfrm>
            <a:off x="2906299" y="3102452"/>
            <a:ext cx="11897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χοληστερόλη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262ED0-9EE3-43FC-96DB-DDEBDB1B5A08}"/>
              </a:ext>
            </a:extLst>
          </p:cNvPr>
          <p:cNvSpPr/>
          <p:nvPr/>
        </p:nvSpPr>
        <p:spPr>
          <a:xfrm>
            <a:off x="7823829" y="2854783"/>
            <a:ext cx="681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Ηλικια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DB27E-7CF3-4329-9511-7876727DF0CD}"/>
              </a:ext>
            </a:extLst>
          </p:cNvPr>
          <p:cNvSpPr/>
          <p:nvPr/>
        </p:nvSpPr>
        <p:spPr>
          <a:xfrm>
            <a:off x="4941795" y="2646856"/>
            <a:ext cx="67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ασθμα</a:t>
            </a:r>
            <a:endParaRPr lang="en-US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4FAC13D-1052-4B4E-87B4-315317DB9B43}"/>
              </a:ext>
            </a:extLst>
          </p:cNvPr>
          <p:cNvSpPr/>
          <p:nvPr/>
        </p:nvSpPr>
        <p:spPr>
          <a:xfrm>
            <a:off x="5094155" y="2870885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A9D1AF-A146-4523-8AD6-6856F82A23CC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494C49-2DE3-4B86-A2A1-8911A67A61D0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C1D00C-CFDC-4E34-9198-24F357D1B530}"/>
              </a:ext>
            </a:extLst>
          </p:cNvPr>
          <p:cNvSpPr/>
          <p:nvPr/>
        </p:nvSpPr>
        <p:spPr>
          <a:xfrm>
            <a:off x="4288826" y="4125889"/>
            <a:ext cx="12570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τριγλυκερίδια</a:t>
            </a:r>
            <a:endParaRPr lang="en-US" sz="135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E3A13CE-D88C-4126-813A-8F460C4C2CA1}"/>
              </a:ext>
            </a:extLst>
          </p:cNvPr>
          <p:cNvSpPr/>
          <p:nvPr/>
        </p:nvSpPr>
        <p:spPr>
          <a:xfrm>
            <a:off x="4856063" y="390463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1AAE5D-2E9F-4211-840A-DAD4C39E5D99}"/>
              </a:ext>
            </a:extLst>
          </p:cNvPr>
          <p:cNvSpPr/>
          <p:nvPr/>
        </p:nvSpPr>
        <p:spPr>
          <a:xfrm>
            <a:off x="5687658" y="3470332"/>
            <a:ext cx="8114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μυωπία </a:t>
            </a:r>
            <a:endParaRPr lang="en-US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E5EED1A-CE14-46E5-808C-43CE0EFF65C4}"/>
              </a:ext>
            </a:extLst>
          </p:cNvPr>
          <p:cNvSpPr/>
          <p:nvPr/>
        </p:nvSpPr>
        <p:spPr>
          <a:xfrm>
            <a:off x="5574115" y="333886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2A2292-A0D8-43AB-B4E4-464C769CDF92}"/>
              </a:ext>
            </a:extLst>
          </p:cNvPr>
          <p:cNvSpPr/>
          <p:nvPr/>
        </p:nvSpPr>
        <p:spPr>
          <a:xfrm>
            <a:off x="5946866" y="3869245"/>
            <a:ext cx="12538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οστεοπόρωση</a:t>
            </a:r>
            <a:endParaRPr lang="en-US" sz="135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353B15-032B-43CB-AE3E-73919CEE65F3}"/>
              </a:ext>
            </a:extLst>
          </p:cNvPr>
          <p:cNvSpPr/>
          <p:nvPr/>
        </p:nvSpPr>
        <p:spPr>
          <a:xfrm>
            <a:off x="6322878" y="3699854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B33F7EF-A130-485F-BFD9-914F8FE397A2}"/>
              </a:ext>
            </a:extLst>
          </p:cNvPr>
          <p:cNvSpPr/>
          <p:nvPr/>
        </p:nvSpPr>
        <p:spPr>
          <a:xfrm>
            <a:off x="6052660" y="2565809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EF2AE02-D21B-4C16-B541-416CBE1E680F}"/>
              </a:ext>
            </a:extLst>
          </p:cNvPr>
          <p:cNvCxnSpPr>
            <a:cxnSpLocks/>
          </p:cNvCxnSpPr>
          <p:nvPr/>
        </p:nvCxnSpPr>
        <p:spPr>
          <a:xfrm flipH="1" flipV="1">
            <a:off x="6777645" y="4146245"/>
            <a:ext cx="1643127" cy="577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5CBCCA7-0817-443C-875E-7BFF09346505}"/>
              </a:ext>
            </a:extLst>
          </p:cNvPr>
          <p:cNvCxnSpPr/>
          <p:nvPr/>
        </p:nvCxnSpPr>
        <p:spPr>
          <a:xfrm flipH="1" flipV="1">
            <a:off x="7823829" y="3429001"/>
            <a:ext cx="596943" cy="1294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8A7F49A-43D2-4EE1-A48A-7F6801E84CA7}"/>
              </a:ext>
            </a:extLst>
          </p:cNvPr>
          <p:cNvCxnSpPr/>
          <p:nvPr/>
        </p:nvCxnSpPr>
        <p:spPr>
          <a:xfrm flipH="1" flipV="1">
            <a:off x="5229104" y="4111683"/>
            <a:ext cx="3191668" cy="611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68362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09"/>
            <a:ext cx="37186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αυτές ονομάζονται φορτία</a:t>
            </a:r>
            <a:r>
              <a:rPr lang="en-GB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loadings)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A1C3DA-BC7D-4C3B-A45F-BCD285D4C160}"/>
              </a:ext>
            </a:extLst>
          </p:cNvPr>
          <p:cNvSpPr/>
          <p:nvPr/>
        </p:nvSpPr>
        <p:spPr>
          <a:xfrm>
            <a:off x="3309257" y="3382141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BD3D53-4603-4E05-BA1D-46ACA7C7BDDD}"/>
              </a:ext>
            </a:extLst>
          </p:cNvPr>
          <p:cNvSpPr/>
          <p:nvPr/>
        </p:nvSpPr>
        <p:spPr>
          <a:xfrm>
            <a:off x="7554224" y="2925752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70FBA1-FDD0-4264-B0F9-6F98D29B7CEF}"/>
              </a:ext>
            </a:extLst>
          </p:cNvPr>
          <p:cNvSpPr/>
          <p:nvPr/>
        </p:nvSpPr>
        <p:spPr>
          <a:xfrm>
            <a:off x="5724361" y="2232372"/>
            <a:ext cx="8755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πίεση  </a:t>
            </a: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B85BA1-B153-42B8-91A9-21811FD8C711}"/>
              </a:ext>
            </a:extLst>
          </p:cNvPr>
          <p:cNvSpPr/>
          <p:nvPr/>
        </p:nvSpPr>
        <p:spPr>
          <a:xfrm>
            <a:off x="2906299" y="3102452"/>
            <a:ext cx="11897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χοληστερόλη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262ED0-9EE3-43FC-96DB-DDEBDB1B5A08}"/>
              </a:ext>
            </a:extLst>
          </p:cNvPr>
          <p:cNvSpPr/>
          <p:nvPr/>
        </p:nvSpPr>
        <p:spPr>
          <a:xfrm>
            <a:off x="7823829" y="2854783"/>
            <a:ext cx="681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Ηλικια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DB27E-7CF3-4329-9511-7876727DF0CD}"/>
              </a:ext>
            </a:extLst>
          </p:cNvPr>
          <p:cNvSpPr/>
          <p:nvPr/>
        </p:nvSpPr>
        <p:spPr>
          <a:xfrm>
            <a:off x="4941795" y="2646856"/>
            <a:ext cx="67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ασθμα</a:t>
            </a:r>
            <a:endParaRPr lang="en-US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4FAC13D-1052-4B4E-87B4-315317DB9B43}"/>
              </a:ext>
            </a:extLst>
          </p:cNvPr>
          <p:cNvSpPr/>
          <p:nvPr/>
        </p:nvSpPr>
        <p:spPr>
          <a:xfrm>
            <a:off x="5094155" y="2870885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A9D1AF-A146-4523-8AD6-6856F82A23CC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494C49-2DE3-4B86-A2A1-8911A67A61D0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C1D00C-CFDC-4E34-9198-24F357D1B530}"/>
              </a:ext>
            </a:extLst>
          </p:cNvPr>
          <p:cNvSpPr/>
          <p:nvPr/>
        </p:nvSpPr>
        <p:spPr>
          <a:xfrm>
            <a:off x="4288826" y="4125889"/>
            <a:ext cx="12570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τριγλυκερίδια</a:t>
            </a:r>
            <a:endParaRPr lang="en-US" sz="135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E3A13CE-D88C-4126-813A-8F460C4C2CA1}"/>
              </a:ext>
            </a:extLst>
          </p:cNvPr>
          <p:cNvSpPr/>
          <p:nvPr/>
        </p:nvSpPr>
        <p:spPr>
          <a:xfrm>
            <a:off x="4856063" y="390463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1AAE5D-2E9F-4211-840A-DAD4C39E5D99}"/>
              </a:ext>
            </a:extLst>
          </p:cNvPr>
          <p:cNvSpPr/>
          <p:nvPr/>
        </p:nvSpPr>
        <p:spPr>
          <a:xfrm>
            <a:off x="5687658" y="3470332"/>
            <a:ext cx="8114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μυωπία </a:t>
            </a:r>
            <a:endParaRPr lang="en-US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E5EED1A-CE14-46E5-808C-43CE0EFF65C4}"/>
              </a:ext>
            </a:extLst>
          </p:cNvPr>
          <p:cNvSpPr/>
          <p:nvPr/>
        </p:nvSpPr>
        <p:spPr>
          <a:xfrm>
            <a:off x="5574115" y="333886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2A2292-A0D8-43AB-B4E4-464C769CDF92}"/>
              </a:ext>
            </a:extLst>
          </p:cNvPr>
          <p:cNvSpPr/>
          <p:nvPr/>
        </p:nvSpPr>
        <p:spPr>
          <a:xfrm>
            <a:off x="5946866" y="3869245"/>
            <a:ext cx="12538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οστεοπόρωση</a:t>
            </a:r>
            <a:endParaRPr lang="en-US" sz="135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353B15-032B-43CB-AE3E-73919CEE65F3}"/>
              </a:ext>
            </a:extLst>
          </p:cNvPr>
          <p:cNvSpPr/>
          <p:nvPr/>
        </p:nvSpPr>
        <p:spPr>
          <a:xfrm>
            <a:off x="6322878" y="3699854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B33F7EF-A130-485F-BFD9-914F8FE397A2}"/>
              </a:ext>
            </a:extLst>
          </p:cNvPr>
          <p:cNvSpPr/>
          <p:nvPr/>
        </p:nvSpPr>
        <p:spPr>
          <a:xfrm>
            <a:off x="6052660" y="2565809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11F66B8-958D-4263-9466-6B7E25AEBFAE}"/>
              </a:ext>
            </a:extLst>
          </p:cNvPr>
          <p:cNvSpPr/>
          <p:nvPr/>
        </p:nvSpPr>
        <p:spPr>
          <a:xfrm rot="1108467">
            <a:off x="2906297" y="3240952"/>
            <a:ext cx="2486708" cy="1057244"/>
          </a:xfrm>
          <a:prstGeom prst="ellipse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BEB5643-02AA-4D37-8D5C-C880BC4D151F}"/>
              </a:ext>
            </a:extLst>
          </p:cNvPr>
          <p:cNvSpPr/>
          <p:nvPr/>
        </p:nvSpPr>
        <p:spPr>
          <a:xfrm rot="1108467">
            <a:off x="5800516" y="2302221"/>
            <a:ext cx="2486708" cy="1057244"/>
          </a:xfrm>
          <a:prstGeom prst="ellipse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10388565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6469853" y="4723409"/>
            <a:ext cx="37186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Κάθε 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score </a:t>
            </a:r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είναι γραμμικός συνδυασμός 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loadings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FA1C3DA-BC7D-4C3B-A45F-BCD285D4C160}"/>
              </a:ext>
            </a:extLst>
          </p:cNvPr>
          <p:cNvSpPr/>
          <p:nvPr/>
        </p:nvSpPr>
        <p:spPr>
          <a:xfrm>
            <a:off x="3309257" y="3382141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BD3D53-4603-4E05-BA1D-46ACA7C7BDDD}"/>
              </a:ext>
            </a:extLst>
          </p:cNvPr>
          <p:cNvSpPr/>
          <p:nvPr/>
        </p:nvSpPr>
        <p:spPr>
          <a:xfrm>
            <a:off x="7554224" y="2925752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70FBA1-FDD0-4264-B0F9-6F98D29B7CEF}"/>
              </a:ext>
            </a:extLst>
          </p:cNvPr>
          <p:cNvSpPr/>
          <p:nvPr/>
        </p:nvSpPr>
        <p:spPr>
          <a:xfrm>
            <a:off x="5724361" y="2232372"/>
            <a:ext cx="87556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πίεση  </a:t>
            </a: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B85BA1-B153-42B8-91A9-21811FD8C711}"/>
              </a:ext>
            </a:extLst>
          </p:cNvPr>
          <p:cNvSpPr/>
          <p:nvPr/>
        </p:nvSpPr>
        <p:spPr>
          <a:xfrm>
            <a:off x="2906299" y="3102452"/>
            <a:ext cx="11897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χοληστερόλη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262ED0-9EE3-43FC-96DB-DDEBDB1B5A08}"/>
              </a:ext>
            </a:extLst>
          </p:cNvPr>
          <p:cNvSpPr/>
          <p:nvPr/>
        </p:nvSpPr>
        <p:spPr>
          <a:xfrm>
            <a:off x="7823829" y="2854783"/>
            <a:ext cx="6815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Ηλικια</a:t>
            </a: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FDB27E-7CF3-4329-9511-7876727DF0CD}"/>
              </a:ext>
            </a:extLst>
          </p:cNvPr>
          <p:cNvSpPr/>
          <p:nvPr/>
        </p:nvSpPr>
        <p:spPr>
          <a:xfrm>
            <a:off x="4941795" y="2646856"/>
            <a:ext cx="67518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ασθμα</a:t>
            </a:r>
            <a:endParaRPr lang="en-US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4FAC13D-1052-4B4E-87B4-315317DB9B43}"/>
              </a:ext>
            </a:extLst>
          </p:cNvPr>
          <p:cNvSpPr/>
          <p:nvPr/>
        </p:nvSpPr>
        <p:spPr>
          <a:xfrm>
            <a:off x="5094155" y="2870885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A9D1AF-A146-4523-8AD6-6856F82A23CC}"/>
              </a:ext>
            </a:extLst>
          </p:cNvPr>
          <p:cNvSpPr txBox="1"/>
          <p:nvPr/>
        </p:nvSpPr>
        <p:spPr>
          <a:xfrm>
            <a:off x="3649520" y="4298196"/>
            <a:ext cx="164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«κακή»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5494C49-2DE3-4B86-A2A1-8911A67A61D0}"/>
              </a:ext>
            </a:extLst>
          </p:cNvPr>
          <p:cNvSpPr txBox="1"/>
          <p:nvPr/>
        </p:nvSpPr>
        <p:spPr>
          <a:xfrm>
            <a:off x="7030392" y="3110314"/>
            <a:ext cx="16466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«καλή» κατάσταση</a:t>
            </a:r>
            <a:endParaRPr lang="en-US" sz="13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C1D00C-CFDC-4E34-9198-24F357D1B530}"/>
              </a:ext>
            </a:extLst>
          </p:cNvPr>
          <p:cNvSpPr/>
          <p:nvPr/>
        </p:nvSpPr>
        <p:spPr>
          <a:xfrm>
            <a:off x="4288826" y="4125889"/>
            <a:ext cx="12570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τριγλυκερίδια</a:t>
            </a:r>
            <a:endParaRPr lang="en-US" sz="135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E3A13CE-D88C-4126-813A-8F460C4C2CA1}"/>
              </a:ext>
            </a:extLst>
          </p:cNvPr>
          <p:cNvSpPr/>
          <p:nvPr/>
        </p:nvSpPr>
        <p:spPr>
          <a:xfrm>
            <a:off x="4856063" y="390463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1AAE5D-2E9F-4211-840A-DAD4C39E5D99}"/>
              </a:ext>
            </a:extLst>
          </p:cNvPr>
          <p:cNvSpPr/>
          <p:nvPr/>
        </p:nvSpPr>
        <p:spPr>
          <a:xfrm>
            <a:off x="5687658" y="3470332"/>
            <a:ext cx="8114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μυωπία </a:t>
            </a:r>
            <a:endParaRPr lang="en-US" sz="135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E5EED1A-CE14-46E5-808C-43CE0EFF65C4}"/>
              </a:ext>
            </a:extLst>
          </p:cNvPr>
          <p:cNvSpPr/>
          <p:nvPr/>
        </p:nvSpPr>
        <p:spPr>
          <a:xfrm>
            <a:off x="5574115" y="3338860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2A2292-A0D8-43AB-B4E4-464C769CDF92}"/>
              </a:ext>
            </a:extLst>
          </p:cNvPr>
          <p:cNvSpPr/>
          <p:nvPr/>
        </p:nvSpPr>
        <p:spPr>
          <a:xfrm>
            <a:off x="5946866" y="3869245"/>
            <a:ext cx="12538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οστεοπόρωση</a:t>
            </a:r>
            <a:endParaRPr lang="en-US" sz="135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DA353B15-032B-43CB-AE3E-73919CEE65F3}"/>
              </a:ext>
            </a:extLst>
          </p:cNvPr>
          <p:cNvSpPr/>
          <p:nvPr/>
        </p:nvSpPr>
        <p:spPr>
          <a:xfrm>
            <a:off x="6322878" y="3699854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2B33F7EF-A130-485F-BFD9-914F8FE397A2}"/>
              </a:ext>
            </a:extLst>
          </p:cNvPr>
          <p:cNvSpPr/>
          <p:nvPr/>
        </p:nvSpPr>
        <p:spPr>
          <a:xfrm>
            <a:off x="6052660" y="2565809"/>
            <a:ext cx="238092" cy="221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11F66B8-958D-4263-9466-6B7E25AEBFAE}"/>
              </a:ext>
            </a:extLst>
          </p:cNvPr>
          <p:cNvSpPr/>
          <p:nvPr/>
        </p:nvSpPr>
        <p:spPr>
          <a:xfrm rot="1108467">
            <a:off x="2906297" y="3240952"/>
            <a:ext cx="2486708" cy="1057244"/>
          </a:xfrm>
          <a:prstGeom prst="ellipse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4BEB5643-02AA-4D37-8D5C-C880BC4D151F}"/>
              </a:ext>
            </a:extLst>
          </p:cNvPr>
          <p:cNvSpPr/>
          <p:nvPr/>
        </p:nvSpPr>
        <p:spPr>
          <a:xfrm rot="1108467">
            <a:off x="5800516" y="2302221"/>
            <a:ext cx="2486708" cy="1057244"/>
          </a:xfrm>
          <a:prstGeom prst="ellipse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EBA144-42DA-4A8A-8A34-2A23AE69D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25" y="5062998"/>
            <a:ext cx="2094220" cy="3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7824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Πως επιλέγω αριθμό</a:t>
            </a:r>
            <a:r>
              <a:rPr lang="en-GB" dirty="0"/>
              <a:t> </a:t>
            </a:r>
            <a:r>
              <a:rPr lang="en-US" dirty="0"/>
              <a:t>principal components?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xmlns="" id="{C67B71D9-CD72-4041-AAEB-0A20BC4E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876" y="2331413"/>
            <a:ext cx="7136148" cy="428168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CAA65E18-32B7-4C33-B6C9-DA72C62D492B}"/>
              </a:ext>
            </a:extLst>
          </p:cNvPr>
          <p:cNvCxnSpPr/>
          <p:nvPr/>
        </p:nvCxnSpPr>
        <p:spPr>
          <a:xfrm flipV="1">
            <a:off x="2429301" y="3429000"/>
            <a:ext cx="2634018" cy="10432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DDEBB01-2A86-44FC-B5B4-25C7E23E450A}"/>
              </a:ext>
            </a:extLst>
          </p:cNvPr>
          <p:cNvCxnSpPr>
            <a:cxnSpLocks/>
          </p:cNvCxnSpPr>
          <p:nvPr/>
        </p:nvCxnSpPr>
        <p:spPr>
          <a:xfrm>
            <a:off x="2429301" y="4472257"/>
            <a:ext cx="3343702" cy="242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1969466-8F74-46AB-B3D3-67C1DF82AB25}"/>
              </a:ext>
            </a:extLst>
          </p:cNvPr>
          <p:cNvSpPr txBox="1">
            <a:spLocks/>
          </p:cNvSpPr>
          <p:nvPr/>
        </p:nvSpPr>
        <p:spPr>
          <a:xfrm>
            <a:off x="0" y="1558858"/>
            <a:ext cx="4367284" cy="478354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dirty="0"/>
              <a:t>Scree</a:t>
            </a:r>
            <a:r>
              <a:rPr lang="el-GR" sz="2800" dirty="0"/>
              <a:t> </a:t>
            </a:r>
            <a:r>
              <a:rPr lang="en-US" sz="2800" dirty="0"/>
              <a:t>plot</a:t>
            </a:r>
            <a:r>
              <a:rPr lang="el-GR" sz="2800" dirty="0"/>
              <a:t> </a:t>
            </a:r>
          </a:p>
          <a:p>
            <a:pPr>
              <a:lnSpc>
                <a:spcPct val="170000"/>
              </a:lnSpc>
            </a:pPr>
            <a:r>
              <a:rPr lang="el-GR" sz="2800" dirty="0"/>
              <a:t>πόσο % </a:t>
            </a:r>
            <a:r>
              <a:rPr lang="en-US" sz="2800" dirty="0"/>
              <a:t>variability </a:t>
            </a:r>
            <a:r>
              <a:rPr lang="el-GR" sz="2800" dirty="0"/>
              <a:t>μεταφέρει η κάθε κύρια συνιστώσα?</a:t>
            </a:r>
          </a:p>
          <a:p>
            <a:pPr>
              <a:lnSpc>
                <a:spcPct val="170000"/>
              </a:lnSpc>
            </a:pPr>
            <a:r>
              <a:rPr lang="el-GR" sz="2800" dirty="0"/>
              <a:t>Όταν μεταφέρει λιγότερο ή περίπου 1% σταματάμε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36716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117E7-E946-44AA-8605-E9C3FEC8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ΠΑΡΑΔΕΙΓΜΑΤΑ Πολυμεταβλητών δεδομένων ΑΠΟ </a:t>
            </a:r>
            <a:r>
              <a:rPr lang="en-US" dirty="0"/>
              <a:t>Omics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E4F1F7-67BC-4664-ABE4-19D2B586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45" y="2061936"/>
            <a:ext cx="80486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68096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875244-571B-4E72-B6C8-121A0C15161B}"/>
              </a:ext>
            </a:extLst>
          </p:cNvPr>
          <p:cNvSpPr txBox="1"/>
          <p:nvPr/>
        </p:nvSpPr>
        <p:spPr>
          <a:xfrm>
            <a:off x="2409825" y="1471612"/>
            <a:ext cx="780534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PCA</a:t>
            </a:r>
          </a:p>
          <a:p>
            <a:endParaRPr lang="en-US" sz="33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l-GR" sz="3300" dirty="0"/>
              <a:t>Παρατήσρηση σχηματισμού συστάδων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l-GR" sz="3300" dirty="0"/>
              <a:t>Εύρεση εκτροπων τιμών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l-GR" sz="3300" dirty="0"/>
              <a:t>Ευρεση συσχέτισης με το χρόνο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xmlns="" val="22794796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B95673-DA7D-4441-BB39-5FE8329C8B41}"/>
              </a:ext>
            </a:extLst>
          </p:cNvPr>
          <p:cNvSpPr txBox="1"/>
          <p:nvPr/>
        </p:nvSpPr>
        <p:spPr>
          <a:xfrm>
            <a:off x="1989828" y="1965205"/>
            <a:ext cx="6982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επιβλεπόμενη μεθοδολογία </a:t>
            </a:r>
          </a:p>
          <a:p>
            <a:endParaRPr lang="el-GR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χωρίς πρότερη γνώση</a:t>
            </a:r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0527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328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Συνήθης μορφή προβολής σε ένα δισδιάστατο χάρτη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566" y="499613"/>
            <a:ext cx="6264696" cy="24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Έλλειψη 8"/>
          <p:cNvSpPr/>
          <p:nvPr/>
        </p:nvSpPr>
        <p:spPr>
          <a:xfrm>
            <a:off x="5879976" y="1412776"/>
            <a:ext cx="864096" cy="432048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Έλλειψη 10"/>
          <p:cNvSpPr/>
          <p:nvPr/>
        </p:nvSpPr>
        <p:spPr>
          <a:xfrm>
            <a:off x="7176120" y="1310053"/>
            <a:ext cx="864096" cy="432048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Έλλειψη 11"/>
          <p:cNvSpPr/>
          <p:nvPr/>
        </p:nvSpPr>
        <p:spPr>
          <a:xfrm>
            <a:off x="6600056" y="1608007"/>
            <a:ext cx="864096" cy="432048"/>
          </a:xfrm>
          <a:prstGeom prst="ellipse">
            <a:avLst/>
          </a:prstGeom>
          <a:solidFill>
            <a:schemeClr val="accent2">
              <a:lumMod val="75000"/>
              <a:alpha val="1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Έλλειψη 12"/>
          <p:cNvSpPr/>
          <p:nvPr/>
        </p:nvSpPr>
        <p:spPr>
          <a:xfrm>
            <a:off x="6456040" y="1098016"/>
            <a:ext cx="864096" cy="432048"/>
          </a:xfrm>
          <a:prstGeom prst="ellipse">
            <a:avLst/>
          </a:prstGeom>
          <a:solidFill>
            <a:srgbClr val="00B050">
              <a:alpha val="1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34" t="13577" r="18664" b="49084"/>
          <a:stretch/>
        </p:blipFill>
        <p:spPr bwMode="auto">
          <a:xfrm>
            <a:off x="1775520" y="3153349"/>
            <a:ext cx="3388328" cy="25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58" t="55576" r="18707" b="6277"/>
          <a:stretch/>
        </p:blipFill>
        <p:spPr bwMode="auto">
          <a:xfrm>
            <a:off x="5543408" y="3068960"/>
            <a:ext cx="3382609" cy="26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2375055" y="3324948"/>
            <a:ext cx="648072" cy="576064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990" y="4462734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566" y="3901012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237" y="3128424"/>
            <a:ext cx="676275" cy="7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479" y="4553091"/>
            <a:ext cx="864096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531" y="3602857"/>
            <a:ext cx="815164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Καμπύλη γραμμή σύνδεσης 3"/>
          <p:cNvCxnSpPr>
            <a:stCxn id="2" idx="7"/>
            <a:endCxn id="1030" idx="0"/>
          </p:cNvCxnSpPr>
          <p:nvPr/>
        </p:nvCxnSpPr>
        <p:spPr>
          <a:xfrm rot="5400000" flipH="1" flipV="1">
            <a:off x="4394354" y="1662292"/>
            <a:ext cx="280887" cy="3213155"/>
          </a:xfrm>
          <a:prstGeom prst="curvedConnector3">
            <a:avLst>
              <a:gd name="adj1" fmla="val 181385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Καμπύλη γραμμή σύνδεσης 5"/>
          <p:cNvCxnSpPr>
            <a:stCxn id="1029" idx="3"/>
            <a:endCxn id="1032" idx="1"/>
          </p:cNvCxnSpPr>
          <p:nvPr/>
        </p:nvCxnSpPr>
        <p:spPr>
          <a:xfrm flipV="1">
            <a:off x="4238841" y="3987032"/>
            <a:ext cx="3081691" cy="212430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Καμπύλη γραμμή σύνδεσης 9"/>
          <p:cNvCxnSpPr>
            <a:stCxn id="1028" idx="3"/>
            <a:endCxn id="1031" idx="1"/>
          </p:cNvCxnSpPr>
          <p:nvPr/>
        </p:nvCxnSpPr>
        <p:spPr>
          <a:xfrm>
            <a:off x="3361265" y="4761184"/>
            <a:ext cx="2830215" cy="176082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7690" y="5673455"/>
            <a:ext cx="77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/>
              <a:t>scores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983100" y="567345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8799" y="185538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SCORES</a:t>
            </a:r>
            <a:endParaRPr lang="en-GB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52898" y="469030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LOADINGS</a:t>
            </a:r>
            <a:endParaRPr lang="en-GB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9577" y="630932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Ασθενείς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32104" y="630932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Μεταβολίτες</a:t>
            </a:r>
          </a:p>
        </p:txBody>
      </p:sp>
    </p:spTree>
    <p:extLst>
      <p:ext uri="{BB962C8B-B14F-4D97-AF65-F5344CB8AC3E}">
        <p14:creationId xmlns:p14="http://schemas.microsoft.com/office/powerpoint/2010/main" xmlns="" val="27640677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566" y="499613"/>
            <a:ext cx="6264696" cy="24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Έλλειψη 8"/>
          <p:cNvSpPr/>
          <p:nvPr/>
        </p:nvSpPr>
        <p:spPr>
          <a:xfrm>
            <a:off x="5879976" y="1412776"/>
            <a:ext cx="864096" cy="432048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Έλλειψη 10"/>
          <p:cNvSpPr/>
          <p:nvPr/>
        </p:nvSpPr>
        <p:spPr>
          <a:xfrm>
            <a:off x="7176120" y="1310053"/>
            <a:ext cx="864096" cy="432048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Έλλειψη 11"/>
          <p:cNvSpPr/>
          <p:nvPr/>
        </p:nvSpPr>
        <p:spPr>
          <a:xfrm>
            <a:off x="6600056" y="1608007"/>
            <a:ext cx="864096" cy="432048"/>
          </a:xfrm>
          <a:prstGeom prst="ellipse">
            <a:avLst/>
          </a:prstGeom>
          <a:solidFill>
            <a:schemeClr val="accent2">
              <a:lumMod val="75000"/>
              <a:alpha val="1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Έλλειψη 12"/>
          <p:cNvSpPr/>
          <p:nvPr/>
        </p:nvSpPr>
        <p:spPr>
          <a:xfrm>
            <a:off x="6456040" y="1098016"/>
            <a:ext cx="864096" cy="432048"/>
          </a:xfrm>
          <a:prstGeom prst="ellipse">
            <a:avLst/>
          </a:prstGeom>
          <a:solidFill>
            <a:srgbClr val="00B050">
              <a:alpha val="1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34" t="13577" r="18664" b="49084"/>
          <a:stretch/>
        </p:blipFill>
        <p:spPr bwMode="auto">
          <a:xfrm>
            <a:off x="1775520" y="3153349"/>
            <a:ext cx="3388328" cy="25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58" t="55576" r="18707" b="6277"/>
          <a:stretch/>
        </p:blipFill>
        <p:spPr bwMode="auto">
          <a:xfrm>
            <a:off x="5543408" y="3068960"/>
            <a:ext cx="3382609" cy="26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2375055" y="3324948"/>
            <a:ext cx="648072" cy="576064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990" y="4462734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566" y="3901012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237" y="3128424"/>
            <a:ext cx="676275" cy="7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479" y="4553091"/>
            <a:ext cx="864096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531" y="3602857"/>
            <a:ext cx="815164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Καμπύλη γραμμή σύνδεσης 3"/>
          <p:cNvCxnSpPr>
            <a:stCxn id="2" idx="7"/>
            <a:endCxn id="1030" idx="0"/>
          </p:cNvCxnSpPr>
          <p:nvPr/>
        </p:nvCxnSpPr>
        <p:spPr>
          <a:xfrm rot="5400000" flipH="1" flipV="1">
            <a:off x="4394354" y="1662292"/>
            <a:ext cx="280887" cy="3213155"/>
          </a:xfrm>
          <a:prstGeom prst="curvedConnector3">
            <a:avLst>
              <a:gd name="adj1" fmla="val 181385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Καμπύλη γραμμή σύνδεσης 5"/>
          <p:cNvCxnSpPr>
            <a:stCxn id="1029" idx="3"/>
            <a:endCxn id="1032" idx="1"/>
          </p:cNvCxnSpPr>
          <p:nvPr/>
        </p:nvCxnSpPr>
        <p:spPr>
          <a:xfrm flipV="1">
            <a:off x="4238841" y="3987032"/>
            <a:ext cx="3081691" cy="212430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Καμπύλη γραμμή σύνδεσης 9"/>
          <p:cNvCxnSpPr>
            <a:stCxn id="1028" idx="3"/>
            <a:endCxn id="1031" idx="1"/>
          </p:cNvCxnSpPr>
          <p:nvPr/>
        </p:nvCxnSpPr>
        <p:spPr>
          <a:xfrm>
            <a:off x="3361265" y="4761184"/>
            <a:ext cx="2830215" cy="176082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35561" y="567345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/>
              <a:t>Scores =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</a:rPr>
              <a:t>patients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983099" y="5673454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 = </a:t>
            </a:r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metabolites 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8799" y="185538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SCORES</a:t>
            </a:r>
            <a:endParaRPr lang="en-GB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52898" y="469030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LOADINGS</a:t>
            </a:r>
            <a:endParaRPr lang="en-GB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487488" y="3522461"/>
            <a:ext cx="375134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72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ασθενείς</a:t>
            </a:r>
            <a:endParaRPr lang="en-US" sz="7200" dirty="0"/>
          </a:p>
        </p:txBody>
      </p:sp>
      <p:sp>
        <p:nvSpPr>
          <p:cNvPr id="25" name="Ορθογώνιο 24"/>
          <p:cNvSpPr/>
          <p:nvPr/>
        </p:nvSpPr>
        <p:spPr>
          <a:xfrm>
            <a:off x="5854979" y="3522461"/>
            <a:ext cx="509947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72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μεταβολίτες</a:t>
            </a:r>
            <a:endParaRPr lang="en-US" sz="7200" dirty="0"/>
          </a:p>
        </p:txBody>
      </p:sp>
      <p:sp>
        <p:nvSpPr>
          <p:cNvPr id="15" name="Δεξιό βέλος 14"/>
          <p:cNvSpPr/>
          <p:nvPr/>
        </p:nvSpPr>
        <p:spPr>
          <a:xfrm>
            <a:off x="5138514" y="3996606"/>
            <a:ext cx="597447" cy="4306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0" y="328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Συνήθης μορφή προβολής σε ένα </a:t>
            </a:r>
            <a:r>
              <a:rPr lang="el-GR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δισδιάστο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χάρτη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3707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50B2F9-F4BB-40DA-B14C-50C1AF126136}"/>
              </a:ext>
            </a:extLst>
          </p:cNvPr>
          <p:cNvSpPr txBox="1"/>
          <p:nvPr/>
        </p:nvSpPr>
        <p:spPr>
          <a:xfrm>
            <a:off x="893554" y="537726"/>
            <a:ext cx="9178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dirty="0"/>
              <a:t>Σχηματισμός γραμμικής (στο απλούστερο) μοντέλο συχέτισης μεταξύ δύο ομάδων μεταβλητών (συχνά κωδικοποιημένων επιπέδων (0,1)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BACED6-71EF-4452-ACD4-F8B45BD33A32}"/>
              </a:ext>
            </a:extLst>
          </p:cNvPr>
          <p:cNvSpPr txBox="1"/>
          <p:nvPr/>
        </p:nvSpPr>
        <p:spPr>
          <a:xfrm>
            <a:off x="1310972" y="2891220"/>
            <a:ext cx="9570056" cy="258532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l-GR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πιο γνωστή επιβλεπόμενη μέθοδος</a:t>
            </a:r>
          </a:p>
          <a:p>
            <a:r>
              <a:rPr lang="en-US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Projections to latent structures PLS</a:t>
            </a:r>
            <a:endParaRPr lang="el-GR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l-GR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l-GR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Με χρήση κωδικοποιημένων ΔΙΑΚΡΙΤΩΝ επιπέδων</a:t>
            </a:r>
          </a:p>
          <a:p>
            <a:r>
              <a:rPr lang="en-US" sz="2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Projections to latent structures discriminant analysis PLS-DA</a:t>
            </a:r>
            <a:endParaRPr lang="el-GR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2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9414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08CB6F-8D4E-416B-BB92-5B57D14B4B88}"/>
              </a:ext>
            </a:extLst>
          </p:cNvPr>
          <p:cNvSpPr txBox="1"/>
          <p:nvPr/>
        </p:nvSpPr>
        <p:spPr>
          <a:xfrm>
            <a:off x="1333801" y="1948264"/>
            <a:ext cx="8302273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50" dirty="0"/>
              <a:t>Καλύτερη δυνατή περιγραφή του Χ</a:t>
            </a:r>
          </a:p>
          <a:p>
            <a:r>
              <a:rPr lang="el-GR" sz="4050" dirty="0"/>
              <a:t>Καλυτερη δυνατή περιγραφή του Υ</a:t>
            </a:r>
          </a:p>
          <a:p>
            <a:r>
              <a:rPr lang="el-GR" sz="4050" dirty="0"/>
              <a:t>Μεταξυ τους συσχέτιση</a:t>
            </a:r>
            <a:endParaRPr lang="en-US" sz="4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BBD2D0-9F9F-4CFC-9158-4A634C487053}"/>
              </a:ext>
            </a:extLst>
          </p:cNvPr>
          <p:cNvSpPr txBox="1"/>
          <p:nvPr/>
        </p:nvSpPr>
        <p:spPr>
          <a:xfrm>
            <a:off x="1333801" y="4142854"/>
            <a:ext cx="85537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50" dirty="0"/>
              <a:t>Αναδεικνύει ισχυρότερα την συσχέτιση των παρατηρήσεων 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xmlns="" val="20658919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D6FD7-464F-44FD-80A4-65C11503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ΓΙΝΕΤΑΙ Η </a:t>
            </a:r>
            <a:r>
              <a:rPr lang="en-US" dirty="0"/>
              <a:t>PLS?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06311-ACB7-4EA5-919E-A4A4BAEC8E16}"/>
              </a:ext>
            </a:extLst>
          </p:cNvPr>
          <p:cNvSpPr txBox="1"/>
          <p:nvPr/>
        </p:nvSpPr>
        <p:spPr>
          <a:xfrm>
            <a:off x="1683271" y="2702256"/>
            <a:ext cx="732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Υπάρχουν δύο πίνακες – ένας </a:t>
            </a:r>
            <a:r>
              <a:rPr lang="el-GR" dirty="0" err="1"/>
              <a:t>ΝχΚ</a:t>
            </a:r>
            <a:r>
              <a:rPr lang="el-GR" dirty="0"/>
              <a:t> και ένας </a:t>
            </a:r>
            <a:r>
              <a:rPr lang="el-GR" dirty="0" err="1"/>
              <a:t>ΝχΜ</a:t>
            </a:r>
            <a:r>
              <a:rPr lang="el-GR" dirty="0"/>
              <a:t> όπου Μ=1 (άρα Νχ1)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F7FAB7-D672-49A1-A275-6B9CEFE8FE50}"/>
              </a:ext>
            </a:extLst>
          </p:cNvPr>
          <p:cNvSpPr/>
          <p:nvPr/>
        </p:nvSpPr>
        <p:spPr>
          <a:xfrm>
            <a:off x="1610436" y="3429000"/>
            <a:ext cx="3916907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6881BA-C990-4507-AD85-4FEEED86B922}"/>
              </a:ext>
            </a:extLst>
          </p:cNvPr>
          <p:cNvSpPr txBox="1"/>
          <p:nvPr/>
        </p:nvSpPr>
        <p:spPr>
          <a:xfrm>
            <a:off x="1683271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480AC-F732-4F95-BBC7-6B262472D62E}"/>
              </a:ext>
            </a:extLst>
          </p:cNvPr>
          <p:cNvSpPr txBox="1"/>
          <p:nvPr/>
        </p:nvSpPr>
        <p:spPr>
          <a:xfrm>
            <a:off x="5169535" y="3429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737EB-911B-4A75-B6A6-6E2B1903327E}"/>
              </a:ext>
            </a:extLst>
          </p:cNvPr>
          <p:cNvSpPr/>
          <p:nvPr/>
        </p:nvSpPr>
        <p:spPr>
          <a:xfrm>
            <a:off x="7956645" y="3429000"/>
            <a:ext cx="420784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C00F37-0C84-4304-93B7-5B6FED2A7EE5}"/>
              </a:ext>
            </a:extLst>
          </p:cNvPr>
          <p:cNvSpPr txBox="1"/>
          <p:nvPr/>
        </p:nvSpPr>
        <p:spPr>
          <a:xfrm>
            <a:off x="7991914" y="342900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370042-9937-49FF-8FEC-E87A4FFB0A11}"/>
              </a:ext>
            </a:extLst>
          </p:cNvPr>
          <p:cNvSpPr txBox="1"/>
          <p:nvPr/>
        </p:nvSpPr>
        <p:spPr>
          <a:xfrm>
            <a:off x="7977187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79064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D6FD7-464F-44FD-80A4-65C11503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ΓΙΝΕΤΑΙ Η </a:t>
            </a:r>
            <a:r>
              <a:rPr lang="en-US" dirty="0"/>
              <a:t>PLS?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06311-ACB7-4EA5-919E-A4A4BAEC8E16}"/>
              </a:ext>
            </a:extLst>
          </p:cNvPr>
          <p:cNvSpPr txBox="1"/>
          <p:nvPr/>
        </p:nvSpPr>
        <p:spPr>
          <a:xfrm>
            <a:off x="1683271" y="2702256"/>
            <a:ext cx="732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 πίνακας Νχ1 περιέχει την απόκριση ενός συστήματος ως συνεχή μεταβλητή 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F7FAB7-D672-49A1-A275-6B9CEFE8FE50}"/>
              </a:ext>
            </a:extLst>
          </p:cNvPr>
          <p:cNvSpPr/>
          <p:nvPr/>
        </p:nvSpPr>
        <p:spPr>
          <a:xfrm>
            <a:off x="1610436" y="3429000"/>
            <a:ext cx="3916907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6881BA-C990-4507-AD85-4FEEED86B922}"/>
              </a:ext>
            </a:extLst>
          </p:cNvPr>
          <p:cNvSpPr txBox="1"/>
          <p:nvPr/>
        </p:nvSpPr>
        <p:spPr>
          <a:xfrm>
            <a:off x="1683271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480AC-F732-4F95-BBC7-6B262472D62E}"/>
              </a:ext>
            </a:extLst>
          </p:cNvPr>
          <p:cNvSpPr txBox="1"/>
          <p:nvPr/>
        </p:nvSpPr>
        <p:spPr>
          <a:xfrm>
            <a:off x="5169535" y="3429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737EB-911B-4A75-B6A6-6E2B1903327E}"/>
              </a:ext>
            </a:extLst>
          </p:cNvPr>
          <p:cNvSpPr/>
          <p:nvPr/>
        </p:nvSpPr>
        <p:spPr>
          <a:xfrm>
            <a:off x="7956645" y="3429000"/>
            <a:ext cx="420784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C00F37-0C84-4304-93B7-5B6FED2A7EE5}"/>
              </a:ext>
            </a:extLst>
          </p:cNvPr>
          <p:cNvSpPr txBox="1"/>
          <p:nvPr/>
        </p:nvSpPr>
        <p:spPr>
          <a:xfrm>
            <a:off x="7910396" y="3388056"/>
            <a:ext cx="513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1.1</a:t>
            </a:r>
          </a:p>
          <a:p>
            <a:r>
              <a:rPr lang="el-GR" dirty="0"/>
              <a:t>2.3</a:t>
            </a:r>
          </a:p>
          <a:p>
            <a:r>
              <a:rPr lang="el-GR" dirty="0"/>
              <a:t>0.9</a:t>
            </a:r>
          </a:p>
          <a:p>
            <a:r>
              <a:rPr lang="el-GR" dirty="0"/>
              <a:t>7.4</a:t>
            </a:r>
          </a:p>
          <a:p>
            <a:r>
              <a:rPr lang="el-GR" dirty="0"/>
              <a:t>1.4</a:t>
            </a:r>
          </a:p>
          <a:p>
            <a:r>
              <a:rPr lang="el-GR" dirty="0"/>
              <a:t>0.2</a:t>
            </a:r>
          </a:p>
          <a:p>
            <a:r>
              <a:rPr lang="el-GR" dirty="0"/>
              <a:t>3.5</a:t>
            </a:r>
          </a:p>
          <a:p>
            <a:r>
              <a:rPr lang="el-GR" dirty="0"/>
              <a:t>8.9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60371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D6FD7-464F-44FD-80A4-65C11503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PLS-DA</a:t>
            </a:r>
            <a:r>
              <a:rPr lang="el-GR" dirty="0"/>
              <a:t> (πολύ συνηθισμένη διαδικασία)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Projections to latent structures </a:t>
            </a:r>
            <a:r>
              <a:rPr lang="el-G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discriminant analysis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06311-ACB7-4EA5-919E-A4A4BAEC8E16}"/>
              </a:ext>
            </a:extLst>
          </p:cNvPr>
          <p:cNvSpPr txBox="1"/>
          <p:nvPr/>
        </p:nvSpPr>
        <p:spPr>
          <a:xfrm>
            <a:off x="1683271" y="2702256"/>
            <a:ext cx="732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Στο απλούστερο </a:t>
            </a:r>
            <a:r>
              <a:rPr lang="el-GR" dirty="0" err="1"/>
              <a:t>πράδειγμα</a:t>
            </a:r>
            <a:r>
              <a:rPr lang="el-GR" dirty="0"/>
              <a:t> ο Ν περιέχει μόνο εναλλαγή δύο τιμών π.χ. 0 και 1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F7FAB7-D672-49A1-A275-6B9CEFE8FE50}"/>
              </a:ext>
            </a:extLst>
          </p:cNvPr>
          <p:cNvSpPr/>
          <p:nvPr/>
        </p:nvSpPr>
        <p:spPr>
          <a:xfrm>
            <a:off x="1610436" y="3429000"/>
            <a:ext cx="3916907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6881BA-C990-4507-AD85-4FEEED86B922}"/>
              </a:ext>
            </a:extLst>
          </p:cNvPr>
          <p:cNvSpPr txBox="1"/>
          <p:nvPr/>
        </p:nvSpPr>
        <p:spPr>
          <a:xfrm>
            <a:off x="1683271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480AC-F732-4F95-BBC7-6B262472D62E}"/>
              </a:ext>
            </a:extLst>
          </p:cNvPr>
          <p:cNvSpPr txBox="1"/>
          <p:nvPr/>
        </p:nvSpPr>
        <p:spPr>
          <a:xfrm>
            <a:off x="5169535" y="3429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737EB-911B-4A75-B6A6-6E2B1903327E}"/>
              </a:ext>
            </a:extLst>
          </p:cNvPr>
          <p:cNvSpPr/>
          <p:nvPr/>
        </p:nvSpPr>
        <p:spPr>
          <a:xfrm>
            <a:off x="7956645" y="3429000"/>
            <a:ext cx="420784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C00F37-0C84-4304-93B7-5B6FED2A7EE5}"/>
              </a:ext>
            </a:extLst>
          </p:cNvPr>
          <p:cNvSpPr txBox="1"/>
          <p:nvPr/>
        </p:nvSpPr>
        <p:spPr>
          <a:xfrm>
            <a:off x="8009791" y="3348587"/>
            <a:ext cx="30649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0</a:t>
            </a:r>
          </a:p>
          <a:p>
            <a:r>
              <a:rPr lang="el-GR" dirty="0"/>
              <a:t>1</a:t>
            </a:r>
          </a:p>
          <a:p>
            <a:r>
              <a:rPr lang="el-GR" dirty="0"/>
              <a:t>1</a:t>
            </a:r>
          </a:p>
          <a:p>
            <a:r>
              <a:rPr lang="el-GR" dirty="0"/>
              <a:t>0</a:t>
            </a:r>
          </a:p>
          <a:p>
            <a:r>
              <a:rPr lang="el-GR" dirty="0"/>
              <a:t>1</a:t>
            </a:r>
          </a:p>
          <a:p>
            <a:r>
              <a:rPr lang="el-GR" dirty="0"/>
              <a:t>0</a:t>
            </a:r>
          </a:p>
          <a:p>
            <a:r>
              <a:rPr lang="el-GR" dirty="0"/>
              <a:t>1</a:t>
            </a:r>
          </a:p>
          <a:p>
            <a:r>
              <a:rPr lang="el-GR" dirty="0"/>
              <a:t>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13038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1E53C8-D948-42FF-83F9-FCC89F962F28}"/>
              </a:ext>
            </a:extLst>
          </p:cNvPr>
          <p:cNvSpPr txBox="1"/>
          <p:nvPr/>
        </p:nvSpPr>
        <p:spPr>
          <a:xfrm>
            <a:off x="1288139" y="1617864"/>
            <a:ext cx="6491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ενσωματώσουμε κάποια προηγούμενη γνώση</a:t>
            </a:r>
          </a:p>
          <a:p>
            <a:endParaRPr lang="el-GR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«κακή» υγεία </a:t>
            </a:r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0</a:t>
            </a:r>
          </a:p>
          <a:p>
            <a:r>
              <a:rPr lang="el-GR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«καλή» υγεία  1</a:t>
            </a:r>
            <a:endParaRPr lang="en-US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4EFA6B9-F524-487E-96D4-EBD1AC76D72C}"/>
              </a:ext>
            </a:extLst>
          </p:cNvPr>
          <p:cNvCxnSpPr>
            <a:cxnSpLocks/>
          </p:cNvCxnSpPr>
          <p:nvPr/>
        </p:nvCxnSpPr>
        <p:spPr>
          <a:xfrm flipV="1">
            <a:off x="4230844" y="3126625"/>
            <a:ext cx="0" cy="1330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B452FD-548E-4412-A947-5D6F96580433}"/>
              </a:ext>
            </a:extLst>
          </p:cNvPr>
          <p:cNvSpPr txBox="1"/>
          <p:nvPr/>
        </p:nvSpPr>
        <p:spPr>
          <a:xfrm>
            <a:off x="3656456" y="4573039"/>
            <a:ext cx="26180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>
                <a:solidFill>
                  <a:schemeClr val="accent2"/>
                </a:solidFill>
              </a:rPr>
              <a:t>κωδικοποίηση</a:t>
            </a:r>
            <a:endParaRPr lang="en-US" sz="3000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small rodent on a white surface&#10;&#10;Description automatically generated with medium confidence">
            <a:extLst>
              <a:ext uri="{FF2B5EF4-FFF2-40B4-BE49-F238E27FC236}">
                <a16:creationId xmlns:a16="http://schemas.microsoft.com/office/drawing/2014/main" xmlns="" id="{7FF3352E-FE11-401C-A0F4-A8B31138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706" y="3840059"/>
            <a:ext cx="4648201" cy="2614613"/>
          </a:xfrm>
          <a:prstGeom prst="rect">
            <a:avLst/>
          </a:prstGeom>
        </p:spPr>
      </p:pic>
      <p:pic>
        <p:nvPicPr>
          <p:cNvPr id="10" name="Picture 9" descr="A picture containing cat, mammal, white, laying&#10;&#10;Description automatically generated">
            <a:extLst>
              <a:ext uri="{FF2B5EF4-FFF2-40B4-BE49-F238E27FC236}">
                <a16:creationId xmlns:a16="http://schemas.microsoft.com/office/drawing/2014/main" xmlns="" id="{24DB0D45-BEE6-4589-B2D7-59B7ECBD4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07" y="1787857"/>
            <a:ext cx="4665800" cy="2144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299B61-C3C0-403D-A73C-52AFD8E9EB11}"/>
              </a:ext>
            </a:extLst>
          </p:cNvPr>
          <p:cNvSpPr txBox="1"/>
          <p:nvPr/>
        </p:nvSpPr>
        <p:spPr>
          <a:xfrm>
            <a:off x="7252107" y="1695004"/>
            <a:ext cx="11128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tx2">
                    <a:lumMod val="10000"/>
                  </a:schemeClr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D27DA6-1752-49A1-A896-5E13C8FB6056}"/>
              </a:ext>
            </a:extLst>
          </p:cNvPr>
          <p:cNvSpPr txBox="1"/>
          <p:nvPr/>
        </p:nvSpPr>
        <p:spPr>
          <a:xfrm>
            <a:off x="10684929" y="4120983"/>
            <a:ext cx="11128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24044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55AF3-541F-4F29-BD89-7153608E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ΜΟΝΟΠΑΡΑΜΕΤΡΙΚΗ ΜΕΘΟΔΟΛΟΓΙΑ ΓΙΑ ΠΟΛΥΠΑΡΑΜΕΤΡΙΚΑ ΔΕΙΓΜΑΤΑ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35780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B49376F-7DDD-465A-A7FC-4D6D39364F8A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748382DC-A0E9-48FC-AC22-04587442AF9F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9993F741-9DDE-446A-A079-EC4380C17AB1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8C2C960-D60C-4EFD-A093-6118043CE182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78D1A5C-4A9A-4128-BA97-FDED6E37B5C3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A8FAD7F-D606-447B-992E-10AE3C96F7C3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64E2950-CC13-4264-86D7-3BE9E6820CDD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A02A3A4-E090-46DA-9869-D01EDEA87F47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6A7E1927-423A-44C5-B4B4-89A04170D840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AE2184B-E4C1-4D7E-A152-7FFF7E59A95D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A727F53-6062-40BD-AB71-02FCE0C03C62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FDA4F3D-2FD0-40D6-ADB3-6A8F515E903C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A09515EF-76C1-4B8D-89D8-FA0E3624C957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2CFD2DD9-781C-4CC9-92EB-FAED05BAB689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9651199-E77D-4F43-A1E1-9C760686086C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21881A5-E745-42B1-B19A-D613C99B4D2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6C76FE6F-AD0C-46E2-8F22-98C0FA95874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E1428FE2-7CA6-40A5-9049-AC11D2D98BA7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02F2B7-03BF-4DE1-8705-7F6CD5F955A8}"/>
              </a:ext>
            </a:extLst>
          </p:cNvPr>
          <p:cNvSpPr txBox="1"/>
          <p:nvPr/>
        </p:nvSpPr>
        <p:spPr>
          <a:xfrm>
            <a:off x="9017924" y="2428355"/>
            <a:ext cx="4058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300" dirty="0"/>
              <a:t>1</a:t>
            </a:r>
            <a:endParaRPr lang="en-US" sz="3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078526-122A-4E1F-957B-164186F08702}"/>
              </a:ext>
            </a:extLst>
          </p:cNvPr>
          <p:cNvSpPr txBox="1"/>
          <p:nvPr/>
        </p:nvSpPr>
        <p:spPr>
          <a:xfrm>
            <a:off x="9056243" y="3589678"/>
            <a:ext cx="4058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300" dirty="0"/>
              <a:t>0</a:t>
            </a:r>
            <a:endParaRPr lang="en-US" sz="3300" dirty="0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B33368BE-15CB-497A-9489-74FB44472A54}"/>
              </a:ext>
            </a:extLst>
          </p:cNvPr>
          <p:cNvCxnSpPr>
            <a:endCxn id="24" idx="1"/>
          </p:cNvCxnSpPr>
          <p:nvPr/>
        </p:nvCxnSpPr>
        <p:spPr>
          <a:xfrm flipV="1">
            <a:off x="4660221" y="3889760"/>
            <a:ext cx="4396023" cy="21661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xmlns="" id="{E7895A01-FD5D-4713-8F3F-23AA95C4F73F}"/>
              </a:ext>
            </a:extLst>
          </p:cNvPr>
          <p:cNvCxnSpPr>
            <a:stCxn id="56" idx="4"/>
            <a:endCxn id="3" idx="1"/>
          </p:cNvCxnSpPr>
          <p:nvPr/>
        </p:nvCxnSpPr>
        <p:spPr>
          <a:xfrm rot="5400000" flipH="1" flipV="1">
            <a:off x="7718552" y="1862816"/>
            <a:ext cx="433750" cy="2164993"/>
          </a:xfrm>
          <a:prstGeom prst="curvedConnector4">
            <a:avLst>
              <a:gd name="adj1" fmla="val -52703"/>
              <a:gd name="adj2" fmla="val 700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67612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D6FD7-464F-44FD-80A4-65C11503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ΠΑΜΕ ΞΑΝΑ. ΠΩΣ ΓΙΝΕΤΑΙ Η </a:t>
            </a:r>
            <a:r>
              <a:rPr lang="en-US" dirty="0"/>
              <a:t>PLS?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06311-ACB7-4EA5-919E-A4A4BAEC8E16}"/>
              </a:ext>
            </a:extLst>
          </p:cNvPr>
          <p:cNvSpPr txBox="1"/>
          <p:nvPr/>
        </p:nvSpPr>
        <p:spPr>
          <a:xfrm>
            <a:off x="1683271" y="2702256"/>
            <a:ext cx="732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δύο πίνακες – ένας </a:t>
            </a:r>
            <a:r>
              <a:rPr lang="el-GR" dirty="0" err="1"/>
              <a:t>ΝχΚ</a:t>
            </a:r>
            <a:r>
              <a:rPr lang="el-GR" dirty="0"/>
              <a:t> και ένας </a:t>
            </a:r>
            <a:r>
              <a:rPr lang="el-GR" dirty="0" err="1"/>
              <a:t>ΝχΜ</a:t>
            </a:r>
            <a:r>
              <a:rPr lang="el-GR" dirty="0"/>
              <a:t> όπου Μ=1 (άρα Νχ1)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F7FAB7-D672-49A1-A275-6B9CEFE8FE50}"/>
              </a:ext>
            </a:extLst>
          </p:cNvPr>
          <p:cNvSpPr/>
          <p:nvPr/>
        </p:nvSpPr>
        <p:spPr>
          <a:xfrm>
            <a:off x="1610436" y="3429000"/>
            <a:ext cx="3916907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6881BA-C990-4507-AD85-4FEEED86B922}"/>
              </a:ext>
            </a:extLst>
          </p:cNvPr>
          <p:cNvSpPr txBox="1"/>
          <p:nvPr/>
        </p:nvSpPr>
        <p:spPr>
          <a:xfrm>
            <a:off x="1683271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480AC-F732-4F95-BBC7-6B262472D62E}"/>
              </a:ext>
            </a:extLst>
          </p:cNvPr>
          <p:cNvSpPr txBox="1"/>
          <p:nvPr/>
        </p:nvSpPr>
        <p:spPr>
          <a:xfrm>
            <a:off x="5169535" y="3429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3737EB-911B-4A75-B6A6-6E2B1903327E}"/>
              </a:ext>
            </a:extLst>
          </p:cNvPr>
          <p:cNvSpPr/>
          <p:nvPr/>
        </p:nvSpPr>
        <p:spPr>
          <a:xfrm>
            <a:off x="7956645" y="3429000"/>
            <a:ext cx="420784" cy="219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7C00F37-0C84-4304-93B7-5B6FED2A7EE5}"/>
              </a:ext>
            </a:extLst>
          </p:cNvPr>
          <p:cNvSpPr txBox="1"/>
          <p:nvPr/>
        </p:nvSpPr>
        <p:spPr>
          <a:xfrm>
            <a:off x="7991914" y="342900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370042-9937-49FF-8FEC-E87A4FFB0A11}"/>
              </a:ext>
            </a:extLst>
          </p:cNvPr>
          <p:cNvSpPr txBox="1"/>
          <p:nvPr/>
        </p:nvSpPr>
        <p:spPr>
          <a:xfrm>
            <a:off x="7977187" y="525354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4423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περιγράψουμε γεωμετρικά τους δύο πίνακες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5E188D-690C-4884-B265-02379FB56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" r="41000"/>
          <a:stretch/>
        </p:blipFill>
        <p:spPr>
          <a:xfrm>
            <a:off x="2124052" y="2251223"/>
            <a:ext cx="6726397" cy="42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0789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el-GR" dirty="0"/>
              <a:t>Στρέφουμε κατάλληλα τα διανύσματα των δύο πινάκων με σκοπό την μέγιστη συσχέτιση τους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106674-1A2F-406F-97D8-937C3D979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72" y="2606157"/>
            <a:ext cx="8335345" cy="34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326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el-GR" dirty="0"/>
              <a:t>Στρέφουμε κατάλληλα τα διανύσματα των δύο πινάκων με σκοπό την μέγιστη συσχέτιση τους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106674-1A2F-406F-97D8-937C3D979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72" y="2606157"/>
            <a:ext cx="8335345" cy="3498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C3ED5-A6D4-419C-BF0E-B01DB5B92E15}"/>
              </a:ext>
            </a:extLst>
          </p:cNvPr>
          <p:cNvSpPr txBox="1"/>
          <p:nvPr/>
        </p:nvSpPr>
        <p:spPr>
          <a:xfrm>
            <a:off x="1093839" y="3478301"/>
            <a:ext cx="9640410" cy="1754326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>
                <a:solidFill>
                  <a:schemeClr val="bg2">
                    <a:lumMod val="75000"/>
                  </a:schemeClr>
                </a:solidFill>
              </a:rPr>
              <a:t>Δημιουργήσαμε την πρώτη κύρια συνιστώσα</a:t>
            </a:r>
            <a:endParaRPr lang="en-US" sz="5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6512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pPr algn="ctr"/>
            <a:r>
              <a:rPr lang="el-GR" dirty="0"/>
              <a:t>Αφαιρούμε το ερμηνευμένο ποσοστό του </a:t>
            </a:r>
            <a:r>
              <a:rPr lang="en-US" dirty="0"/>
              <a:t>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7E82B2-B3C9-4129-BAFD-CB220716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40" y="2408570"/>
            <a:ext cx="8630443" cy="4023748"/>
          </a:xfrm>
          <a:prstGeom prst="rect">
            <a:avLst/>
          </a:prstGeom>
        </p:spPr>
      </p:pic>
      <p:sp>
        <p:nvSpPr>
          <p:cNvPr id="7" name="Arrow: Curved Down 6">
            <a:extLst>
              <a:ext uri="{FF2B5EF4-FFF2-40B4-BE49-F238E27FC236}">
                <a16:creationId xmlns:a16="http://schemas.microsoft.com/office/drawing/2014/main" xmlns="" id="{FEE6BDAA-1979-4950-93FC-8C2C8FB4C717}"/>
              </a:ext>
            </a:extLst>
          </p:cNvPr>
          <p:cNvSpPr/>
          <p:nvPr/>
        </p:nvSpPr>
        <p:spPr>
          <a:xfrm>
            <a:off x="8079475" y="3429000"/>
            <a:ext cx="1269241" cy="4196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048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pPr algn="ctr"/>
            <a:r>
              <a:rPr lang="el-GR" dirty="0"/>
              <a:t>Υπολογίσουμε την δεύτερη κύρια συνιστώσα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08E256-A065-40B8-BDFC-8CE1AC40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19" y="2321007"/>
            <a:ext cx="8782161" cy="3947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9850F0-1D4E-4F82-816B-F5D0C562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64" y="2095314"/>
            <a:ext cx="5887272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4652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pPr algn="ctr"/>
            <a:r>
              <a:rPr lang="el-GR" dirty="0"/>
              <a:t>Το μοντέλο που επιτυγχάνεται μετά από δύο κύριες συνιστώσες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9850F0-1D4E-4F82-816B-F5D0C562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76" y="2327325"/>
            <a:ext cx="9171477" cy="41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2782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90D0A-23A9-4F2E-BBE4-5E82880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pPr algn="ctr"/>
            <a:r>
              <a:rPr lang="el-GR" dirty="0"/>
              <a:t>Στην περίπτωση </a:t>
            </a:r>
            <a:r>
              <a:rPr lang="en-US" dirty="0"/>
              <a:t>PLS-DA </a:t>
            </a:r>
            <a:r>
              <a:rPr lang="el-GR" dirty="0"/>
              <a:t>είναι </a:t>
            </a:r>
            <a:r>
              <a:rPr lang="el-GR" dirty="0" err="1"/>
              <a:t>λίιιιγο</a:t>
            </a:r>
            <a:r>
              <a:rPr lang="el-GR" dirty="0"/>
              <a:t> πιο απλά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53DA877-CA72-4195-B234-70BEBE620B29}"/>
              </a:ext>
            </a:extLst>
          </p:cNvPr>
          <p:cNvGrpSpPr/>
          <p:nvPr/>
        </p:nvGrpSpPr>
        <p:grpSpPr>
          <a:xfrm>
            <a:off x="1515182" y="2495125"/>
            <a:ext cx="8779001" cy="3950550"/>
            <a:chOff x="1706499" y="1453725"/>
            <a:chExt cx="8779001" cy="39505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4FB3BAE-7E8A-4963-B4DA-81D765726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6499" y="1453725"/>
              <a:ext cx="8779001" cy="395055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F53B132E-5B78-4E9F-ADFC-25879E616EEC}"/>
                </a:ext>
              </a:extLst>
            </p:cNvPr>
            <p:cNvSpPr/>
            <p:nvPr/>
          </p:nvSpPr>
          <p:spPr>
            <a:xfrm>
              <a:off x="8362950" y="3429000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A0381D3B-E0D0-4FF9-8254-EA92F06B32B0}"/>
                </a:ext>
              </a:extLst>
            </p:cNvPr>
            <p:cNvSpPr/>
            <p:nvPr/>
          </p:nvSpPr>
          <p:spPr>
            <a:xfrm>
              <a:off x="8972550" y="2828925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1B20A5A7-7BCC-4FBF-B6FF-635062C37C21}"/>
                </a:ext>
              </a:extLst>
            </p:cNvPr>
            <p:cNvSpPr/>
            <p:nvPr/>
          </p:nvSpPr>
          <p:spPr>
            <a:xfrm>
              <a:off x="9258300" y="2581275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C02B4DD-42FE-47DA-B46F-346A4F7D157E}"/>
                </a:ext>
              </a:extLst>
            </p:cNvPr>
            <p:cNvSpPr/>
            <p:nvPr/>
          </p:nvSpPr>
          <p:spPr>
            <a:xfrm>
              <a:off x="9420225" y="2314575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46DC0D63-6C17-4BD7-8FD7-532646129774}"/>
                </a:ext>
              </a:extLst>
            </p:cNvPr>
            <p:cNvSpPr/>
            <p:nvPr/>
          </p:nvSpPr>
          <p:spPr>
            <a:xfrm>
              <a:off x="8362950" y="2276475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C0FF6EC5-762C-4D89-8A63-B212F5BA164D}"/>
                </a:ext>
              </a:extLst>
            </p:cNvPr>
            <p:cNvSpPr/>
            <p:nvPr/>
          </p:nvSpPr>
          <p:spPr>
            <a:xfrm>
              <a:off x="8181975" y="2514600"/>
              <a:ext cx="79057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2A66E8AB-8184-4D49-99C4-048427785A1C}"/>
                </a:ext>
              </a:extLst>
            </p:cNvPr>
            <p:cNvSpPr/>
            <p:nvPr/>
          </p:nvSpPr>
          <p:spPr>
            <a:xfrm>
              <a:off x="8629650" y="445177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BF111C8F-9434-4453-A514-FAF37A936D04}"/>
                </a:ext>
              </a:extLst>
            </p:cNvPr>
            <p:cNvSpPr/>
            <p:nvPr/>
          </p:nvSpPr>
          <p:spPr>
            <a:xfrm>
              <a:off x="8043862" y="38231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1BFEB41-5649-4A1A-B222-C2857175EFB8}"/>
                </a:ext>
              </a:extLst>
            </p:cNvPr>
            <p:cNvSpPr/>
            <p:nvPr/>
          </p:nvSpPr>
          <p:spPr>
            <a:xfrm>
              <a:off x="7653337" y="42458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9DDC6ACA-AB0A-40D2-B391-AACC08E5DFB2}"/>
                </a:ext>
              </a:extLst>
            </p:cNvPr>
            <p:cNvSpPr/>
            <p:nvPr/>
          </p:nvSpPr>
          <p:spPr>
            <a:xfrm>
              <a:off x="7272337" y="438637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F7664E81-E482-427C-A6A0-DEC3DCF78D8F}"/>
                </a:ext>
              </a:extLst>
            </p:cNvPr>
            <p:cNvSpPr/>
            <p:nvPr/>
          </p:nvSpPr>
          <p:spPr>
            <a:xfrm>
              <a:off x="6898480" y="42458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A330A6F-E967-4548-8373-906279635BEC}"/>
                </a:ext>
              </a:extLst>
            </p:cNvPr>
            <p:cNvSpPr/>
            <p:nvPr/>
          </p:nvSpPr>
          <p:spPr>
            <a:xfrm>
              <a:off x="7160416" y="38231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BD1E1BB5-6A9B-40B1-A6CF-48A00046ABA1}"/>
                </a:ext>
              </a:extLst>
            </p:cNvPr>
            <p:cNvSpPr/>
            <p:nvPr/>
          </p:nvSpPr>
          <p:spPr>
            <a:xfrm>
              <a:off x="7439019" y="35075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8FFA172-3D30-4A3A-A343-328D0283DECF}"/>
                </a:ext>
              </a:extLst>
            </p:cNvPr>
            <p:cNvSpPr/>
            <p:nvPr/>
          </p:nvSpPr>
          <p:spPr>
            <a:xfrm>
              <a:off x="7824786" y="3335025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B44A7510-8369-452D-862E-43687A77296E}"/>
                </a:ext>
              </a:extLst>
            </p:cNvPr>
            <p:cNvSpPr/>
            <p:nvPr/>
          </p:nvSpPr>
          <p:spPr>
            <a:xfrm>
              <a:off x="8086725" y="2876550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FB97A5C0-E500-4BD9-BC33-790645B255F6}"/>
                </a:ext>
              </a:extLst>
            </p:cNvPr>
            <p:cNvSpPr/>
            <p:nvPr/>
          </p:nvSpPr>
          <p:spPr>
            <a:xfrm>
              <a:off x="8620124" y="2990850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C066FF74-2EF3-4E6B-9843-61B2C8B88801}"/>
                </a:ext>
              </a:extLst>
            </p:cNvPr>
            <p:cNvSpPr/>
            <p:nvPr/>
          </p:nvSpPr>
          <p:spPr>
            <a:xfrm>
              <a:off x="8143873" y="3181350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15D0BAC5-E6F5-40C0-A690-6A3C908FAD56}"/>
                </a:ext>
              </a:extLst>
            </p:cNvPr>
            <p:cNvSpPr/>
            <p:nvPr/>
          </p:nvSpPr>
          <p:spPr>
            <a:xfrm>
              <a:off x="7653337" y="3988650"/>
              <a:ext cx="276225" cy="2476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42996F60-1DB2-44AD-9AF7-6EBB30391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9425" y="3736126"/>
              <a:ext cx="3295650" cy="9728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3E4772AC-E0AC-462F-8CA1-A8C7E7CCE6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72423" y="1683376"/>
              <a:ext cx="19646" cy="3266249"/>
            </a:xfrm>
            <a:prstGeom prst="line">
              <a:avLst/>
            </a:prstGeom>
            <a:ln w="349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9542BCE-8442-4E8D-BA8C-3531BCE832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5646" y="2066925"/>
              <a:ext cx="2726881" cy="2762250"/>
            </a:xfrm>
            <a:prstGeom prst="line">
              <a:avLst/>
            </a:prstGeom>
            <a:ln w="34925"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6581637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12977"/>
            <a:ext cx="8316416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79577" y="2616349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Χωρίς κανονικοποίηση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7325" y="2641898"/>
            <a:ext cx="8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Pareto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8249" y="2645371"/>
            <a:ext cx="15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Unit Variance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68009D-40CC-4035-AE7F-03EB63256595}"/>
              </a:ext>
            </a:extLst>
          </p:cNvPr>
          <p:cNvSpPr txBox="1"/>
          <p:nvPr/>
        </p:nvSpPr>
        <p:spPr>
          <a:xfrm>
            <a:off x="2135560" y="1107927"/>
            <a:ext cx="667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Αστάθεια σήματος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δημιουργία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ψευδών σημάτων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(artefacts)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Ορθογώνιο 4">
            <a:extLst>
              <a:ext uri="{FF2B5EF4-FFF2-40B4-BE49-F238E27FC236}">
                <a16:creationId xmlns:a16="http://schemas.microsoft.com/office/drawing/2014/main" xmlns="" id="{42AA4C19-28E8-4AF3-BFB3-E5A99C767DBA}"/>
              </a:ext>
            </a:extLst>
          </p:cNvPr>
          <p:cNvSpPr/>
          <p:nvPr/>
        </p:nvSpPr>
        <p:spPr>
          <a:xfrm>
            <a:off x="552624" y="604586"/>
            <a:ext cx="515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Σημαντικό ζήτημα στην πολυμεταβλητή ανάλυση</a:t>
            </a:r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662359-BE1C-4BEB-96AA-73355F1722E3}"/>
              </a:ext>
            </a:extLst>
          </p:cNvPr>
          <p:cNvSpPr txBox="1"/>
          <p:nvPr/>
        </p:nvSpPr>
        <p:spPr>
          <a:xfrm>
            <a:off x="2135560" y="16124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Λύση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ΚΑΝΟΝΙΚΟΠΟΙΗΣΗ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718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55AF3-541F-4F29-BD89-7153608E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ΜΟΝΟΠΑΡΑΜΕΤΡΙΚΗ ΜΕΘΟΔΟΛΟΓΙΑ ΓΙΑ ΠΟΛΥΠΑΡΑΜΕΤΡΙΚΑ ΔΕΙΓΜΑΤΑ 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5C19CA-332D-4E19-B32C-E22C1D940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745" y="753228"/>
            <a:ext cx="8545549" cy="57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6223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12977"/>
            <a:ext cx="8316416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070140"/>
            <a:ext cx="21431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2953" y="2158917"/>
            <a:ext cx="18192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460889-5953-4F6A-939D-8082BC3BDFC5}"/>
              </a:ext>
            </a:extLst>
          </p:cNvPr>
          <p:cNvSpPr txBox="1"/>
          <p:nvPr/>
        </p:nvSpPr>
        <p:spPr>
          <a:xfrm>
            <a:off x="2135560" y="1107927"/>
            <a:ext cx="667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Αστάθεια σήματος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δημιουργία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ψευδών σημάτων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(artefacts)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Ορθογώνιο 4">
            <a:extLst>
              <a:ext uri="{FF2B5EF4-FFF2-40B4-BE49-F238E27FC236}">
                <a16:creationId xmlns:a16="http://schemas.microsoft.com/office/drawing/2014/main" xmlns="" id="{501E1CD8-5FCC-4945-AB9F-650A699D09A2}"/>
              </a:ext>
            </a:extLst>
          </p:cNvPr>
          <p:cNvSpPr/>
          <p:nvPr/>
        </p:nvSpPr>
        <p:spPr>
          <a:xfrm>
            <a:off x="552624" y="604586"/>
            <a:ext cx="515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Σημαντικό ζήτημα στην πολυμεταβλητή ανάλυση</a:t>
            </a:r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F18DFC-046A-4D80-A823-1B48617D7D28}"/>
              </a:ext>
            </a:extLst>
          </p:cNvPr>
          <p:cNvSpPr txBox="1"/>
          <p:nvPr/>
        </p:nvSpPr>
        <p:spPr>
          <a:xfrm>
            <a:off x="2135560" y="16124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Λύση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ΚΑΝΟΝΙΚΟΠΟΙΗΣΗ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2AEA21-DFB6-47F7-B828-FF2BC081E0C7}"/>
              </a:ext>
            </a:extLst>
          </p:cNvPr>
          <p:cNvSpPr txBox="1"/>
          <p:nvPr/>
        </p:nvSpPr>
        <p:spPr>
          <a:xfrm>
            <a:off x="2279577" y="2616349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Χωρίς κανονικοποίηση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2901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1107927"/>
            <a:ext cx="667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Αστάθεια σήματος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δημιουργία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ψευδών σημάτων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(artefacts)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52624" y="604586"/>
            <a:ext cx="515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Σημαντικό ζήτημα στην πολυμεταβλητή ανάλυση</a:t>
            </a:r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560" y="16124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Λύση </a:t>
            </a:r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ΚΑΝΟΝΙΚΟΠΟΙΗΣΗ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12977"/>
            <a:ext cx="8316416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68209" y="2616349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Αύξηση θορύβου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6534" y="2616349"/>
            <a:ext cx="323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«χρυσή» ενδιάμεση λύση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7C08FD-6FF1-4FCF-A484-A4A834467836}"/>
              </a:ext>
            </a:extLst>
          </p:cNvPr>
          <p:cNvSpPr txBox="1"/>
          <p:nvPr/>
        </p:nvSpPr>
        <p:spPr>
          <a:xfrm>
            <a:off x="2279577" y="2616349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Χωρίς κανονικοποίηση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665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94508-D8BA-4E73-A060-38E6ACA12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ΕΠΙΚΥΡΩΣΗ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68113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4C2D8-60EC-4023-B2AE-997A2195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ΔΕΙΓΜΑΤΑ ΑΠΟ ΤΟΝ ΙΔΙΟ ΑΝΘΡΩΠΟ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l-GR" sz="3600" dirty="0"/>
              <a:t>ΥΦΙΣΤΑΝΤΑΙ </a:t>
            </a:r>
            <a:r>
              <a:rPr lang="en-US" sz="3600" dirty="0"/>
              <a:t>PLS-DA </a:t>
            </a:r>
            <a:r>
              <a:rPr lang="el-GR" sz="3600" dirty="0">
                <a:sym typeface="Wingdings" panose="05000000000000000000" pitchFamily="2" charset="2"/>
              </a:rPr>
              <a:t> ΔΙΑΧΩΡΙΖΟΝΤΑΙ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9CDAEC-5207-4C01-8142-1F3185C1E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6B373A-3087-42C9-A7C8-F7DE5BF6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355" y="2340390"/>
            <a:ext cx="5316762" cy="3650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B2DC02-C858-4BD4-BEEA-E2B54D7F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05" y="2340390"/>
            <a:ext cx="5316762" cy="36504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055F38-C6A1-42D3-8CDC-4CD135773702}"/>
              </a:ext>
            </a:extLst>
          </p:cNvPr>
          <p:cNvSpPr/>
          <p:nvPr/>
        </p:nvSpPr>
        <p:spPr>
          <a:xfrm>
            <a:off x="1384300" y="2705100"/>
            <a:ext cx="965200" cy="571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450401-5657-4BD4-B4CE-12B7EC4678A3}"/>
              </a:ext>
            </a:extLst>
          </p:cNvPr>
          <p:cNvSpPr/>
          <p:nvPr/>
        </p:nvSpPr>
        <p:spPr>
          <a:xfrm>
            <a:off x="546100" y="3187700"/>
            <a:ext cx="304800" cy="1625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0FA4604-2C18-4D19-8474-751568D81185}"/>
              </a:ext>
            </a:extLst>
          </p:cNvPr>
          <p:cNvSpPr/>
          <p:nvPr/>
        </p:nvSpPr>
        <p:spPr>
          <a:xfrm rot="5400000">
            <a:off x="2861386" y="5003800"/>
            <a:ext cx="177800" cy="1625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xmlns="" id="{B0FF0F48-AC61-46F7-943B-DADAFE049E88}"/>
              </a:ext>
            </a:extLst>
          </p:cNvPr>
          <p:cNvSpPr/>
          <p:nvPr/>
        </p:nvSpPr>
        <p:spPr>
          <a:xfrm>
            <a:off x="4598111" y="3143250"/>
            <a:ext cx="2387600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75000"/>
                  </a:schemeClr>
                </a:solidFill>
              </a:rPr>
              <a:t>PLS-DA</a:t>
            </a:r>
          </a:p>
        </p:txBody>
      </p:sp>
    </p:spTree>
    <p:extLst>
      <p:ext uri="{BB962C8B-B14F-4D97-AF65-F5344CB8AC3E}">
        <p14:creationId xmlns:p14="http://schemas.microsoft.com/office/powerpoint/2010/main" xmlns="" val="22329376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128FD-81F1-40A9-8185-EC48AB9C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ΠΟΣΕΣ ΚΥΡΙΕΣ ΣΥΣΝΙΣΤΩΣΕΣ?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DCE46D-5943-456F-92AB-058D549D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36873"/>
            <a:ext cx="844916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5400" dirty="0"/>
              <a:t>Υπερπροασαρμογή</a:t>
            </a:r>
            <a:endParaRPr lang="en-US" sz="5400" dirty="0"/>
          </a:p>
          <a:p>
            <a:pPr marL="0" indent="0">
              <a:buNone/>
            </a:pPr>
            <a:r>
              <a:rPr lang="el-GR" sz="5400" dirty="0"/>
              <a:t>έναντι</a:t>
            </a:r>
            <a:endParaRPr lang="en-US" sz="5400" dirty="0"/>
          </a:p>
          <a:p>
            <a:pPr marL="0" indent="0">
              <a:buNone/>
            </a:pPr>
            <a:r>
              <a:rPr lang="el-GR" sz="5400" dirty="0"/>
              <a:t>πρόβλεψης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B36A2-6D22-4443-9B59-50905A7A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857675"/>
            <a:ext cx="4078514" cy="4078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101981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585F-9534-4C17-8D10-A6A74CF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ΠΟΣΕΣ ΚΥΡΙΕΣ ΣΥΣΝΙΣΤΩΣΕΣ?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085E820-6A96-4301-B2ED-783BD272C49E}"/>
              </a:ext>
            </a:extLst>
          </p:cNvPr>
          <p:cNvSpPr/>
          <p:nvPr/>
        </p:nvSpPr>
        <p:spPr>
          <a:xfrm>
            <a:off x="709350" y="5704114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140024D-C53E-4A95-ADF7-871F9623EFB1}"/>
              </a:ext>
            </a:extLst>
          </p:cNvPr>
          <p:cNvSpPr/>
          <p:nvPr/>
        </p:nvSpPr>
        <p:spPr>
          <a:xfrm>
            <a:off x="1937657" y="521977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B7B1ACB-FAFB-41DB-BABC-D4FDA06066CF}"/>
              </a:ext>
            </a:extLst>
          </p:cNvPr>
          <p:cNvSpPr/>
          <p:nvPr/>
        </p:nvSpPr>
        <p:spPr>
          <a:xfrm>
            <a:off x="2706914" y="4399720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2792469-5257-4DB1-905A-46C8144A2897}"/>
              </a:ext>
            </a:extLst>
          </p:cNvPr>
          <p:cNvSpPr/>
          <p:nvPr/>
        </p:nvSpPr>
        <p:spPr>
          <a:xfrm>
            <a:off x="3548743" y="344256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B9819FC-65DA-4CC8-B8CA-10F6D3E6B11F}"/>
              </a:ext>
            </a:extLst>
          </p:cNvPr>
          <p:cNvSpPr/>
          <p:nvPr/>
        </p:nvSpPr>
        <p:spPr>
          <a:xfrm>
            <a:off x="4913086" y="2739571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43BEF89-4FB9-4766-8522-DDBE19DCBA64}"/>
              </a:ext>
            </a:extLst>
          </p:cNvPr>
          <p:cNvCxnSpPr/>
          <p:nvPr/>
        </p:nvCxnSpPr>
        <p:spPr>
          <a:xfrm flipV="1">
            <a:off x="435429" y="2394857"/>
            <a:ext cx="4992914" cy="3889829"/>
          </a:xfrm>
          <a:prstGeom prst="line">
            <a:avLst/>
          </a:prstGeom>
          <a:ln w="539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7A1589-D967-47FE-93AF-F2EE5CC034E4}"/>
              </a:ext>
            </a:extLst>
          </p:cNvPr>
          <p:cNvSpPr txBox="1"/>
          <p:nvPr/>
        </p:nvSpPr>
        <p:spPr>
          <a:xfrm>
            <a:off x="6633029" y="3120571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απλό μοντέλο (γραμμική εξίσωση)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09866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585F-9534-4C17-8D10-A6A74CF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ΠΟΣΕΣ ΚΥΡΙΕΣ ΣΥΣΝΙΣΤΩΣΕΣ?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085E820-6A96-4301-B2ED-783BD272C49E}"/>
              </a:ext>
            </a:extLst>
          </p:cNvPr>
          <p:cNvSpPr/>
          <p:nvPr/>
        </p:nvSpPr>
        <p:spPr>
          <a:xfrm>
            <a:off x="709350" y="5704114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140024D-C53E-4A95-ADF7-871F9623EFB1}"/>
              </a:ext>
            </a:extLst>
          </p:cNvPr>
          <p:cNvSpPr/>
          <p:nvPr/>
        </p:nvSpPr>
        <p:spPr>
          <a:xfrm>
            <a:off x="1937657" y="521977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B7B1ACB-FAFB-41DB-BABC-D4FDA06066CF}"/>
              </a:ext>
            </a:extLst>
          </p:cNvPr>
          <p:cNvSpPr/>
          <p:nvPr/>
        </p:nvSpPr>
        <p:spPr>
          <a:xfrm>
            <a:off x="2706914" y="4399720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2792469-5257-4DB1-905A-46C8144A2897}"/>
              </a:ext>
            </a:extLst>
          </p:cNvPr>
          <p:cNvSpPr/>
          <p:nvPr/>
        </p:nvSpPr>
        <p:spPr>
          <a:xfrm>
            <a:off x="3548743" y="344256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B9819FC-65DA-4CC8-B8CA-10F6D3E6B11F}"/>
              </a:ext>
            </a:extLst>
          </p:cNvPr>
          <p:cNvSpPr/>
          <p:nvPr/>
        </p:nvSpPr>
        <p:spPr>
          <a:xfrm>
            <a:off x="4913086" y="2739571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7A1589-D967-47FE-93AF-F2EE5CC034E4}"/>
              </a:ext>
            </a:extLst>
          </p:cNvPr>
          <p:cNvSpPr txBox="1"/>
          <p:nvPr/>
        </p:nvSpPr>
        <p:spPr>
          <a:xfrm>
            <a:off x="6633029" y="3120571"/>
            <a:ext cx="3562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υπερπροσαρμοσμένο μοντέλο</a:t>
            </a: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(εξίσωση β βαθμού)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D6CBD055-B575-497B-B13C-0BBEAB9BF31C}"/>
              </a:ext>
            </a:extLst>
          </p:cNvPr>
          <p:cNvSpPr/>
          <p:nvPr/>
        </p:nvSpPr>
        <p:spPr>
          <a:xfrm>
            <a:off x="812800" y="2844800"/>
            <a:ext cx="4238171" cy="2960914"/>
          </a:xfrm>
          <a:custGeom>
            <a:avLst/>
            <a:gdLst>
              <a:gd name="connsiteX0" fmla="*/ 0 w 4238171"/>
              <a:gd name="connsiteY0" fmla="*/ 2960914 h 2960914"/>
              <a:gd name="connsiteX1" fmla="*/ 1190171 w 4238171"/>
              <a:gd name="connsiteY1" fmla="*/ 2510971 h 2960914"/>
              <a:gd name="connsiteX2" fmla="*/ 1973943 w 4238171"/>
              <a:gd name="connsiteY2" fmla="*/ 1654629 h 2960914"/>
              <a:gd name="connsiteX3" fmla="*/ 2786743 w 4238171"/>
              <a:gd name="connsiteY3" fmla="*/ 653143 h 2960914"/>
              <a:gd name="connsiteX4" fmla="*/ 4238171 w 4238171"/>
              <a:gd name="connsiteY4" fmla="*/ 0 h 2960914"/>
              <a:gd name="connsiteX5" fmla="*/ 4238171 w 4238171"/>
              <a:gd name="connsiteY5" fmla="*/ 0 h 296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71" h="2960914">
                <a:moveTo>
                  <a:pt x="0" y="2960914"/>
                </a:moveTo>
                <a:cubicBezTo>
                  <a:pt x="430590" y="2844799"/>
                  <a:pt x="861181" y="2728685"/>
                  <a:pt x="1190171" y="2510971"/>
                </a:cubicBezTo>
                <a:cubicBezTo>
                  <a:pt x="1519161" y="2293257"/>
                  <a:pt x="1707848" y="1964267"/>
                  <a:pt x="1973943" y="1654629"/>
                </a:cubicBezTo>
                <a:cubicBezTo>
                  <a:pt x="2240038" y="1344991"/>
                  <a:pt x="2409372" y="928914"/>
                  <a:pt x="2786743" y="653143"/>
                </a:cubicBezTo>
                <a:cubicBezTo>
                  <a:pt x="3164114" y="377372"/>
                  <a:pt x="4238171" y="0"/>
                  <a:pt x="4238171" y="0"/>
                </a:cubicBezTo>
                <a:lnTo>
                  <a:pt x="4238171" y="0"/>
                </a:lnTo>
              </a:path>
            </a:pathLst>
          </a:custGeom>
          <a:noFill/>
          <a:ln w="666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98336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585F-9534-4C17-8D10-A6A74CF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ΠΟΣΕΣ ΚΥΡΙΕΣ ΣΥΣΝΙΣΤΩΣΕΣ?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085E820-6A96-4301-B2ED-783BD272C49E}"/>
              </a:ext>
            </a:extLst>
          </p:cNvPr>
          <p:cNvSpPr/>
          <p:nvPr/>
        </p:nvSpPr>
        <p:spPr>
          <a:xfrm>
            <a:off x="709350" y="5704114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140024D-C53E-4A95-ADF7-871F9623EFB1}"/>
              </a:ext>
            </a:extLst>
          </p:cNvPr>
          <p:cNvSpPr/>
          <p:nvPr/>
        </p:nvSpPr>
        <p:spPr>
          <a:xfrm>
            <a:off x="1937657" y="521977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B7B1ACB-FAFB-41DB-BABC-D4FDA06066CF}"/>
              </a:ext>
            </a:extLst>
          </p:cNvPr>
          <p:cNvSpPr/>
          <p:nvPr/>
        </p:nvSpPr>
        <p:spPr>
          <a:xfrm>
            <a:off x="2706914" y="4399720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2792469-5257-4DB1-905A-46C8144A2897}"/>
              </a:ext>
            </a:extLst>
          </p:cNvPr>
          <p:cNvSpPr/>
          <p:nvPr/>
        </p:nvSpPr>
        <p:spPr>
          <a:xfrm>
            <a:off x="3548743" y="3442568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B9819FC-65DA-4CC8-B8CA-10F6D3E6B11F}"/>
              </a:ext>
            </a:extLst>
          </p:cNvPr>
          <p:cNvSpPr/>
          <p:nvPr/>
        </p:nvSpPr>
        <p:spPr>
          <a:xfrm>
            <a:off x="4913086" y="2739571"/>
            <a:ext cx="174172" cy="18868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7A1589-D967-47FE-93AF-F2EE5CC034E4}"/>
              </a:ext>
            </a:extLst>
          </p:cNvPr>
          <p:cNvSpPr txBox="1"/>
          <p:nvPr/>
        </p:nvSpPr>
        <p:spPr>
          <a:xfrm>
            <a:off x="6633029" y="3120571"/>
            <a:ext cx="540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Μαθηματική προσαρμογή έναντι πραγματικότητας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D6CBD055-B575-497B-B13C-0BBEAB9BF31C}"/>
              </a:ext>
            </a:extLst>
          </p:cNvPr>
          <p:cNvSpPr/>
          <p:nvPr/>
        </p:nvSpPr>
        <p:spPr>
          <a:xfrm>
            <a:off x="812800" y="2844800"/>
            <a:ext cx="4238171" cy="2960914"/>
          </a:xfrm>
          <a:custGeom>
            <a:avLst/>
            <a:gdLst>
              <a:gd name="connsiteX0" fmla="*/ 0 w 4238171"/>
              <a:gd name="connsiteY0" fmla="*/ 2960914 h 2960914"/>
              <a:gd name="connsiteX1" fmla="*/ 1190171 w 4238171"/>
              <a:gd name="connsiteY1" fmla="*/ 2510971 h 2960914"/>
              <a:gd name="connsiteX2" fmla="*/ 1973943 w 4238171"/>
              <a:gd name="connsiteY2" fmla="*/ 1654629 h 2960914"/>
              <a:gd name="connsiteX3" fmla="*/ 2786743 w 4238171"/>
              <a:gd name="connsiteY3" fmla="*/ 653143 h 2960914"/>
              <a:gd name="connsiteX4" fmla="*/ 4238171 w 4238171"/>
              <a:gd name="connsiteY4" fmla="*/ 0 h 2960914"/>
              <a:gd name="connsiteX5" fmla="*/ 4238171 w 4238171"/>
              <a:gd name="connsiteY5" fmla="*/ 0 h 296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8171" h="2960914">
                <a:moveTo>
                  <a:pt x="0" y="2960914"/>
                </a:moveTo>
                <a:cubicBezTo>
                  <a:pt x="430590" y="2844799"/>
                  <a:pt x="861181" y="2728685"/>
                  <a:pt x="1190171" y="2510971"/>
                </a:cubicBezTo>
                <a:cubicBezTo>
                  <a:pt x="1519161" y="2293257"/>
                  <a:pt x="1707848" y="1964267"/>
                  <a:pt x="1973943" y="1654629"/>
                </a:cubicBezTo>
                <a:cubicBezTo>
                  <a:pt x="2240038" y="1344991"/>
                  <a:pt x="2409372" y="928914"/>
                  <a:pt x="2786743" y="653143"/>
                </a:cubicBezTo>
                <a:cubicBezTo>
                  <a:pt x="3164114" y="377372"/>
                  <a:pt x="4238171" y="0"/>
                  <a:pt x="4238171" y="0"/>
                </a:cubicBezTo>
                <a:lnTo>
                  <a:pt x="4238171" y="0"/>
                </a:lnTo>
              </a:path>
            </a:pathLst>
          </a:custGeom>
          <a:noFill/>
          <a:ln w="666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3316AE6-3D69-4146-B883-E51653878B04}"/>
              </a:ext>
            </a:extLst>
          </p:cNvPr>
          <p:cNvCxnSpPr/>
          <p:nvPr/>
        </p:nvCxnSpPr>
        <p:spPr>
          <a:xfrm flipV="1">
            <a:off x="435429" y="2394857"/>
            <a:ext cx="4992914" cy="3889829"/>
          </a:xfrm>
          <a:prstGeom prst="line">
            <a:avLst/>
          </a:prstGeom>
          <a:ln w="539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27687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585F-9534-4C17-8D10-A6A74CF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ΠΑΡΕΚΒΑΣΗ. ΤΙ ΙΣΧΥΕΙ ΓΕΝΙΚΑ?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E73E7-4317-4388-8333-3F66CD179D27}"/>
              </a:ext>
            </a:extLst>
          </p:cNvPr>
          <p:cNvSpPr/>
          <p:nvPr/>
        </p:nvSpPr>
        <p:spPr>
          <a:xfrm>
            <a:off x="227686" y="2003753"/>
            <a:ext cx="8643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/>
              <a:t>Ockham's razor </a:t>
            </a:r>
            <a:r>
              <a:rPr lang="el-GR" sz="4400" i="1" dirty="0"/>
              <a:t>Λεπίδα του Όκαμ</a:t>
            </a:r>
            <a:endParaRPr lang="en-US" sz="44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01DFAD-FD6A-44D9-8E4B-7E857C85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514" y="2773194"/>
            <a:ext cx="3810000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E355CC-AFFC-4BB6-A018-87D8356913E4}"/>
              </a:ext>
            </a:extLst>
          </p:cNvPr>
          <p:cNvSpPr/>
          <p:nvPr/>
        </p:nvSpPr>
        <p:spPr>
          <a:xfrm>
            <a:off x="227686" y="40916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/>
              <a:t>«Κανείς δεν θα πρέπει να προβαίνει σε περισσότερες εικασίες από όσες είναι απαραίτητες»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1EA3034-BE2F-4755-9708-A7E1C016990F}"/>
              </a:ext>
            </a:extLst>
          </p:cNvPr>
          <p:cNvSpPr/>
          <p:nvPr/>
        </p:nvSpPr>
        <p:spPr>
          <a:xfrm>
            <a:off x="227686" y="27921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 Άγγλος φιλόσοφος Λογικής και φραγκισκανός μοναχός του 14ου αιώνα, Γουλιέλμος του Όκαμ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FAC39A-22AC-4E18-BE59-01040F0AAE14}"/>
              </a:ext>
            </a:extLst>
          </p:cNvPr>
          <p:cNvSpPr/>
          <p:nvPr/>
        </p:nvSpPr>
        <p:spPr>
          <a:xfrm>
            <a:off x="227686" y="34384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</a:t>
            </a:r>
            <a:r>
              <a:rPr lang="en-US" i="1" dirty="0" err="1"/>
              <a:t>Pluralitas</a:t>
            </a:r>
            <a:r>
              <a:rPr lang="en-US" i="1" dirty="0"/>
              <a:t> non </a:t>
            </a:r>
            <a:r>
              <a:rPr lang="en-US" i="1" dirty="0" err="1"/>
              <a:t>est</a:t>
            </a:r>
            <a:r>
              <a:rPr lang="en-US" i="1" dirty="0"/>
              <a:t> </a:t>
            </a:r>
            <a:r>
              <a:rPr lang="en-US" i="1" dirty="0" err="1"/>
              <a:t>ponenda</a:t>
            </a:r>
            <a:r>
              <a:rPr lang="en-US" i="1" dirty="0"/>
              <a:t> sine necessitate</a:t>
            </a:r>
            <a:r>
              <a:rPr lang="en-US" dirty="0"/>
              <a:t>", i.e., "Plurality is not to be posited without necessity"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A5AAAB-D090-494B-9B8B-AFCD54A0A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934" y="4965473"/>
            <a:ext cx="4105275" cy="15716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3996FD8-11B7-4EEE-BF90-C7BE5B26339A}"/>
              </a:ext>
            </a:extLst>
          </p:cNvPr>
          <p:cNvCxnSpPr>
            <a:cxnSpLocks/>
          </p:cNvCxnSpPr>
          <p:nvPr/>
        </p:nvCxnSpPr>
        <p:spPr>
          <a:xfrm>
            <a:off x="4124332" y="5707742"/>
            <a:ext cx="155687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907AC8E-8BDB-4885-927A-DF000C746ABB}"/>
              </a:ext>
            </a:extLst>
          </p:cNvPr>
          <p:cNvCxnSpPr>
            <a:cxnSpLocks/>
          </p:cNvCxnSpPr>
          <p:nvPr/>
        </p:nvCxnSpPr>
        <p:spPr>
          <a:xfrm>
            <a:off x="1845589" y="5968998"/>
            <a:ext cx="305718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1662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585F-9534-4C17-8D10-A6A74CF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ΠΑΡΕΚΒΑΣΗ. ΤΙ ΙΣΧΥΕΙ ΓΕΝΙΚΑ?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2E73E7-4317-4388-8333-3F66CD179D27}"/>
              </a:ext>
            </a:extLst>
          </p:cNvPr>
          <p:cNvSpPr/>
          <p:nvPr/>
        </p:nvSpPr>
        <p:spPr>
          <a:xfrm>
            <a:off x="227686" y="2003753"/>
            <a:ext cx="8643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/>
              <a:t>Ockham's razor </a:t>
            </a:r>
            <a:r>
              <a:rPr lang="el-GR" sz="4400" i="1" dirty="0"/>
              <a:t>Λεπίδα του Όκαμ</a:t>
            </a:r>
            <a:endParaRPr lang="en-US" sz="44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2052FA-92E5-4B8F-98F9-0A71BA91F713}"/>
              </a:ext>
            </a:extLst>
          </p:cNvPr>
          <p:cNvSpPr/>
          <p:nvPr/>
        </p:nvSpPr>
        <p:spPr>
          <a:xfrm>
            <a:off x="227686" y="3142037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Λεονάρντο ντα Βίντσι</a:t>
            </a:r>
          </a:p>
          <a:p>
            <a:r>
              <a:rPr lang="el-GR" dirty="0"/>
              <a:t>Η απλότητα είναι η υπέρτατη επιτήδευση.</a:t>
            </a:r>
          </a:p>
          <a:p>
            <a:endParaRPr lang="el-GR" dirty="0"/>
          </a:p>
          <a:p>
            <a:r>
              <a:rPr lang="el-GR" dirty="0"/>
              <a:t>Νεύτωνας</a:t>
            </a:r>
          </a:p>
          <a:p>
            <a:r>
              <a:rPr lang="el-GR" dirty="0"/>
              <a:t>Δεν αποδεχόμαστε περισσότερες αιτίες για φυσικά φαινόμενα από όσες είναι ταυτόχρονα αληθείς και επαρκείς όσον αφορά την δικαιολόγηση της ύπαρξής τους</a:t>
            </a:r>
          </a:p>
          <a:p>
            <a:endParaRPr lang="el-GR" dirty="0"/>
          </a:p>
          <a:p>
            <a:r>
              <a:rPr lang="el-GR" dirty="0"/>
              <a:t>Παραλλαγές</a:t>
            </a:r>
          </a:p>
          <a:p>
            <a:r>
              <a:rPr lang="el-GR" dirty="0"/>
              <a:t>«Η απλούστερη εξήγηση είναι συνήθως η καλύτερη»</a:t>
            </a:r>
          </a:p>
          <a:p>
            <a:r>
              <a:rPr lang="el-GR" dirty="0"/>
              <a:t>Μεταξύ δύο θεωριών ή εξηγήσεων, όταν όλοι οι υπόλοιποι παράγοντες είναι ταυτόσημοι, προτιμάται η απλούστερη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EC968C-AFFD-487C-85B9-971D3CF2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44" y="2508590"/>
            <a:ext cx="2581275" cy="343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3143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55AF3-541F-4F29-BD89-7153608E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ΜΟΝΟΠΑΡΑΜΕΤΡΙΚΗ ΜΕΘΟΔΟΛΟΓΙΑ ΓΙΑ ΠΟΛΥΠΑΡΑΜΕΤΡΙΚΑ ΔΕΙΓΜΑΤΑ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12D148-6C0E-469E-8DB1-FAC5D5AF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193" y="3136612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E3F19C-BFA9-41A1-9760-38A300E86E9A}"/>
              </a:ext>
            </a:extLst>
          </p:cNvPr>
          <p:cNvSpPr txBox="1"/>
          <p:nvPr/>
        </p:nvSpPr>
        <p:spPr>
          <a:xfrm>
            <a:off x="0" y="3796725"/>
            <a:ext cx="1016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Πολύ μεγάλος =&gt; μη πρακτικός αριθμός συγκρίσεων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66609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1969466-8F74-46AB-B3D3-67C1DF82AB25}"/>
              </a:ext>
            </a:extLst>
          </p:cNvPr>
          <p:cNvSpPr txBox="1">
            <a:spLocks/>
          </p:cNvSpPr>
          <p:nvPr/>
        </p:nvSpPr>
        <p:spPr>
          <a:xfrm>
            <a:off x="1611087" y="1924051"/>
            <a:ext cx="8969829" cy="3802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775" dirty="0"/>
              <a:t>Ποσοστό (συνήθως 1/7) των παρατηρήσεων αφαιρείται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775" dirty="0"/>
              <a:t>Σχηματίζεται μοντέλο με τα 6/7 και προβλεπεται το τελευταίο 1/7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775" dirty="0"/>
              <a:t>Η διαδικασία ανακυκλώνεται</a:t>
            </a:r>
          </a:p>
          <a:p>
            <a:pPr marL="428625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775" dirty="0"/>
              <a:t>Υπολογίζονται </a:t>
            </a:r>
          </a:p>
          <a:p>
            <a:pPr marL="771525" lvl="1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325" dirty="0">
                <a:solidFill>
                  <a:schemeClr val="accent2"/>
                </a:solidFill>
              </a:rPr>
              <a:t>Ο συντελεστής συσχέτισης </a:t>
            </a:r>
            <a:r>
              <a:rPr lang="en-US" sz="8325" dirty="0">
                <a:solidFill>
                  <a:schemeClr val="accent2"/>
                </a:solidFill>
              </a:rPr>
              <a:t>R</a:t>
            </a:r>
            <a:r>
              <a:rPr lang="en-US" sz="8325" baseline="30000" dirty="0">
                <a:solidFill>
                  <a:schemeClr val="accent2"/>
                </a:solidFill>
              </a:rPr>
              <a:t>2</a:t>
            </a:r>
          </a:p>
          <a:p>
            <a:pPr marL="771525" lvl="1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8325" dirty="0">
                <a:solidFill>
                  <a:schemeClr val="accent2"/>
                </a:solidFill>
              </a:rPr>
              <a:t>Ο συντελεστής πρόβλεψης </a:t>
            </a:r>
            <a:r>
              <a:rPr lang="en-US" sz="8325" dirty="0">
                <a:solidFill>
                  <a:schemeClr val="accent2"/>
                </a:solidFill>
              </a:rPr>
              <a:t>Q</a:t>
            </a:r>
            <a:r>
              <a:rPr lang="en-US" sz="8325" baseline="30000" dirty="0">
                <a:solidFill>
                  <a:schemeClr val="accent2"/>
                </a:solidFill>
              </a:rPr>
              <a:t>2</a:t>
            </a:r>
          </a:p>
          <a:p>
            <a:pPr marL="771525" lvl="1" indent="-42862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</a:pPr>
            <a:r>
              <a:rPr lang="el-GR" sz="84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Όταν ο </a:t>
            </a:r>
            <a:r>
              <a:rPr lang="en-US" sz="84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Q</a:t>
            </a:r>
            <a:r>
              <a:rPr lang="en-US" sz="8400" baseline="300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</a:t>
            </a:r>
            <a:r>
              <a:rPr lang="el-GR" sz="84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= μειώνεται η προβλετική ικανότητα του μοντέλου = σταματά η διαδικασία προσαρμογής</a:t>
            </a:r>
            <a:endParaRPr lang="el-GR" sz="3300" dirty="0"/>
          </a:p>
        </p:txBody>
      </p:sp>
    </p:spTree>
    <p:extLst>
      <p:ext uri="{BB962C8B-B14F-4D97-AF65-F5344CB8AC3E}">
        <p14:creationId xmlns:p14="http://schemas.microsoft.com/office/powerpoint/2010/main" xmlns="" val="6957355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6641847"/>
              </p:ext>
            </p:extLst>
          </p:nvPr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>
            <a:off x="278515" y="324433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Αφαιρώ κάθε φορά 1/7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4A0FE27-193F-4BDE-AE17-0507C70A16A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440850" y="3613666"/>
            <a:ext cx="141868" cy="138546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13B433E-F076-4B3D-B9EA-B1E0B88FFC87}"/>
              </a:ext>
            </a:extLst>
          </p:cNvPr>
          <p:cNvCxnSpPr>
            <a:stCxn id="12" idx="2"/>
          </p:cNvCxnSpPr>
          <p:nvPr/>
        </p:nvCxnSpPr>
        <p:spPr>
          <a:xfrm>
            <a:off x="1582718" y="3613666"/>
            <a:ext cx="1174312" cy="334879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579563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/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>
            <a:off x="3543538" y="3244334"/>
            <a:ext cx="368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Δημιουργώ ένα μοντέλο με τα 6/7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4A0FE27-193F-4BDE-AE17-0507C70A16A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951437" y="3613666"/>
            <a:ext cx="3433310" cy="66903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13B433E-F076-4B3D-B9EA-B1E0B88FFC8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384747" y="3613666"/>
            <a:ext cx="4783887" cy="138546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53510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/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>
            <a:off x="287720" y="3286336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Προβλέπω με το 1/7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4A0FE27-193F-4BDE-AE17-0507C70A16A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54736" y="3655668"/>
            <a:ext cx="880093" cy="35821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13B433E-F076-4B3D-B9EA-B1E0B88FFC8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434829" y="3655668"/>
            <a:ext cx="477098" cy="60812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5579205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/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 rot="5400000">
            <a:off x="10246178" y="4123424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Δημιουργώ 7 μοντέλα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1D21CEF-E546-4B9C-8D48-49759F05AA12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10294182" y="3782291"/>
            <a:ext cx="973750" cy="525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487E5C7-BEB4-407E-A574-924F53FDD410}"/>
              </a:ext>
            </a:extLst>
          </p:cNvPr>
          <p:cNvCxnSpPr>
            <a:stCxn id="12" idx="2"/>
          </p:cNvCxnSpPr>
          <p:nvPr/>
        </p:nvCxnSpPr>
        <p:spPr>
          <a:xfrm flipH="1">
            <a:off x="10231408" y="4308090"/>
            <a:ext cx="1036524" cy="71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0515477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/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 rot="5400000">
            <a:off x="10246178" y="4123424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Δημιουργώ 7 μοντέλα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1D21CEF-E546-4B9C-8D48-49759F05AA12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10294182" y="3782291"/>
            <a:ext cx="973750" cy="525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487E5C7-BEB4-407E-A574-924F53FDD410}"/>
              </a:ext>
            </a:extLst>
          </p:cNvPr>
          <p:cNvCxnSpPr>
            <a:stCxn id="12" idx="2"/>
          </p:cNvCxnSpPr>
          <p:nvPr/>
        </p:nvCxnSpPr>
        <p:spPr>
          <a:xfrm flipH="1">
            <a:off x="10231408" y="4308090"/>
            <a:ext cx="1036524" cy="71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3DB59-8713-4740-B78B-A9078A15F1CA}"/>
              </a:ext>
            </a:extLst>
          </p:cNvPr>
          <p:cNvSpPr txBox="1"/>
          <p:nvPr/>
        </p:nvSpPr>
        <p:spPr>
          <a:xfrm>
            <a:off x="417334" y="5276026"/>
            <a:ext cx="470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PRESS (Predictive Residual Sum of Squares)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BC604F-B11A-48E0-AA8B-3C3B6FE79C58}"/>
              </a:ext>
            </a:extLst>
          </p:cNvPr>
          <p:cNvSpPr/>
          <p:nvPr/>
        </p:nvSpPr>
        <p:spPr>
          <a:xfrm>
            <a:off x="809243" y="366690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25EA28-1F4C-4A7B-8BA6-C7128DF96BB4}"/>
              </a:ext>
            </a:extLst>
          </p:cNvPr>
          <p:cNvSpPr/>
          <p:nvPr/>
        </p:nvSpPr>
        <p:spPr>
          <a:xfrm>
            <a:off x="2157551" y="3823856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FF42FB6-2F2A-4AE8-A3FC-B2772B20B42E}"/>
              </a:ext>
            </a:extLst>
          </p:cNvPr>
          <p:cNvSpPr/>
          <p:nvPr/>
        </p:nvSpPr>
        <p:spPr>
          <a:xfrm>
            <a:off x="3422784" y="3999842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FF1AD6-3825-456F-AEEA-C64F7A854821}"/>
              </a:ext>
            </a:extLst>
          </p:cNvPr>
          <p:cNvSpPr/>
          <p:nvPr/>
        </p:nvSpPr>
        <p:spPr>
          <a:xfrm>
            <a:off x="5039984" y="4184508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5D4BC7-3C64-4AE2-917B-AF80584BC511}"/>
              </a:ext>
            </a:extLst>
          </p:cNvPr>
          <p:cNvSpPr/>
          <p:nvPr/>
        </p:nvSpPr>
        <p:spPr>
          <a:xfrm>
            <a:off x="6266350" y="4383464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53E6BF-30D1-46C8-A83E-C35250D4D2C1}"/>
              </a:ext>
            </a:extLst>
          </p:cNvPr>
          <p:cNvSpPr/>
          <p:nvPr/>
        </p:nvSpPr>
        <p:spPr>
          <a:xfrm>
            <a:off x="7726011" y="4573558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D135A45-BA68-41C7-9F7E-D673201C329B}"/>
              </a:ext>
            </a:extLst>
          </p:cNvPr>
          <p:cNvSpPr/>
          <p:nvPr/>
        </p:nvSpPr>
        <p:spPr>
          <a:xfrm>
            <a:off x="9109918" y="4758224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07F2D4-4311-49BB-940C-DB1A4005A480}"/>
              </a:ext>
            </a:extLst>
          </p:cNvPr>
          <p:cNvSpPr/>
          <p:nvPr/>
        </p:nvSpPr>
        <p:spPr>
          <a:xfrm>
            <a:off x="493777" y="5645358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overall PRESS = </a:t>
            </a:r>
            <a:r>
              <a:rPr lang="el-GR" dirty="0"/>
              <a:t>Σ </a:t>
            </a:r>
            <a:r>
              <a:rPr lang="en-US" dirty="0"/>
              <a:t>(PRESS)n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CD8FC08-DB83-4B1C-A0EA-9EC0CAF5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0648" b="17195"/>
          <a:stretch/>
        </p:blipFill>
        <p:spPr>
          <a:xfrm>
            <a:off x="5110281" y="5276026"/>
            <a:ext cx="2095500" cy="3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72874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8FC5A70-5075-4EAC-A10E-D11F1F9F9EBC}"/>
              </a:ext>
            </a:extLst>
          </p:cNvPr>
          <p:cNvGraphicFramePr>
            <a:graphicFrameLocks noGrp="1"/>
          </p:cNvGraphicFramePr>
          <p:nvPr/>
        </p:nvGraphicFramePr>
        <p:xfrm>
          <a:off x="554736" y="3101670"/>
          <a:ext cx="9613898" cy="1922165"/>
        </p:xfrm>
        <a:graphic>
          <a:graphicData uri="http://schemas.openxmlformats.org/drawingml/2006/table">
            <a:tbl>
              <a:tblPr/>
              <a:tblGrid>
                <a:gridCol w="196202">
                  <a:extLst>
                    <a:ext uri="{9D8B030D-6E8A-4147-A177-3AD203B41FA5}">
                      <a16:colId xmlns:a16="http://schemas.microsoft.com/office/drawing/2014/main" xmlns="" val="1235181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5634140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99449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4825293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6412274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979355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8280783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4391339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98154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3819221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6428984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29678952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72212950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9887421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098225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04170199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3846571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90646557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4331327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39050570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700530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290060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87141328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9331043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93445221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22943227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56906671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83606586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35648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61212102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56504213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8057106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1811048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0264186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379411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11423812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57849667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05761761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74166377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14998614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4350250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83750131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23593335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2653816569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1536370398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350315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292969982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3637374844"/>
                    </a:ext>
                  </a:extLst>
                </a:gridCol>
                <a:gridCol w="196202">
                  <a:extLst>
                    <a:ext uri="{9D8B030D-6E8A-4147-A177-3AD203B41FA5}">
                      <a16:colId xmlns:a16="http://schemas.microsoft.com/office/drawing/2014/main" xmlns="" val="4153026475"/>
                    </a:ext>
                  </a:extLst>
                </a:gridCol>
              </a:tblGrid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928560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879602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211476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0956794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3218104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974847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8994280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264961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39090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248315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374011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711921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6294679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6327478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07718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6320609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078428"/>
                  </a:ext>
                </a:extLst>
              </a:tr>
              <a:tr h="64379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66" marR="3066" marT="306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089992"/>
                  </a:ext>
                </a:extLst>
              </a:tr>
              <a:tr h="122626"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066" marR="3066" marT="30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27199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F1B733-E620-401D-ACCE-5CE2203C0F3C}"/>
              </a:ext>
            </a:extLst>
          </p:cNvPr>
          <p:cNvSpPr txBox="1"/>
          <p:nvPr/>
        </p:nvSpPr>
        <p:spPr>
          <a:xfrm>
            <a:off x="4073213" y="2732338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49 </a:t>
            </a:r>
            <a:r>
              <a:rPr lang="el-GR" dirty="0"/>
              <a:t>παρατηρήσεις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B8C97D-01ED-4E16-86F6-E75E207D6409}"/>
              </a:ext>
            </a:extLst>
          </p:cNvPr>
          <p:cNvSpPr txBox="1"/>
          <p:nvPr/>
        </p:nvSpPr>
        <p:spPr>
          <a:xfrm rot="5400000">
            <a:off x="10246178" y="4123424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Δημιουργώ 7 μοντέλα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1D21CEF-E546-4B9C-8D48-49759F05AA12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10294182" y="3782291"/>
            <a:ext cx="973750" cy="525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487E5C7-BEB4-407E-A574-924F53FDD410}"/>
              </a:ext>
            </a:extLst>
          </p:cNvPr>
          <p:cNvCxnSpPr>
            <a:stCxn id="12" idx="2"/>
          </p:cNvCxnSpPr>
          <p:nvPr/>
        </p:nvCxnSpPr>
        <p:spPr>
          <a:xfrm flipH="1">
            <a:off x="10231408" y="4308090"/>
            <a:ext cx="1036524" cy="71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BC604F-B11A-48E0-AA8B-3C3B6FE79C58}"/>
              </a:ext>
            </a:extLst>
          </p:cNvPr>
          <p:cNvSpPr/>
          <p:nvPr/>
        </p:nvSpPr>
        <p:spPr>
          <a:xfrm>
            <a:off x="809243" y="366690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25EA28-1F4C-4A7B-8BA6-C7128DF96BB4}"/>
              </a:ext>
            </a:extLst>
          </p:cNvPr>
          <p:cNvSpPr/>
          <p:nvPr/>
        </p:nvSpPr>
        <p:spPr>
          <a:xfrm>
            <a:off x="2157551" y="3823856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FF42FB6-2F2A-4AE8-A3FC-B2772B20B42E}"/>
              </a:ext>
            </a:extLst>
          </p:cNvPr>
          <p:cNvSpPr/>
          <p:nvPr/>
        </p:nvSpPr>
        <p:spPr>
          <a:xfrm>
            <a:off x="3422784" y="3999842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FF1AD6-3825-456F-AEEA-C64F7A854821}"/>
              </a:ext>
            </a:extLst>
          </p:cNvPr>
          <p:cNvSpPr/>
          <p:nvPr/>
        </p:nvSpPr>
        <p:spPr>
          <a:xfrm>
            <a:off x="5039984" y="4184508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5D4BC7-3C64-4AE2-917B-AF80584BC511}"/>
              </a:ext>
            </a:extLst>
          </p:cNvPr>
          <p:cNvSpPr/>
          <p:nvPr/>
        </p:nvSpPr>
        <p:spPr>
          <a:xfrm>
            <a:off x="6266350" y="4383464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53E6BF-30D1-46C8-A83E-C35250D4D2C1}"/>
              </a:ext>
            </a:extLst>
          </p:cNvPr>
          <p:cNvSpPr/>
          <p:nvPr/>
        </p:nvSpPr>
        <p:spPr>
          <a:xfrm>
            <a:off x="7726011" y="4573558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D135A45-BA68-41C7-9F7E-D673201C329B}"/>
              </a:ext>
            </a:extLst>
          </p:cNvPr>
          <p:cNvSpPr/>
          <p:nvPr/>
        </p:nvSpPr>
        <p:spPr>
          <a:xfrm>
            <a:off x="9109918" y="4758224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 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52ED292-DE95-4971-9F67-59E0DD70C29E}"/>
              </a:ext>
            </a:extLst>
          </p:cNvPr>
          <p:cNvSpPr/>
          <p:nvPr/>
        </p:nvSpPr>
        <p:spPr>
          <a:xfrm>
            <a:off x="554736" y="6275805"/>
            <a:ext cx="1089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Όταν βελτιώνεται το </a:t>
            </a:r>
            <a:r>
              <a:rPr lang="en-US" dirty="0"/>
              <a:t>overall PRESS </a:t>
            </a:r>
            <a:r>
              <a:rPr lang="el-GR" dirty="0"/>
              <a:t>με προσθήκη ενός ακόμα </a:t>
            </a:r>
            <a:r>
              <a:rPr lang="en-US" dirty="0"/>
              <a:t>Principal Component </a:t>
            </a:r>
            <a:r>
              <a:rPr lang="el-GR" dirty="0"/>
              <a:t>τότε αυτό διατηρείται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CD8FC08-DB83-4B1C-A0EA-9EC0CAF5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0648" b="17195"/>
          <a:stretch/>
        </p:blipFill>
        <p:spPr>
          <a:xfrm>
            <a:off x="5110281" y="5276026"/>
            <a:ext cx="2095500" cy="3780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95779B9-3601-45A4-8BA8-BCC4E8E4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18" y="2113759"/>
            <a:ext cx="4296000" cy="399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458285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A6F39E-8B0E-4AB6-B694-7A5D57FE8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2452254"/>
            <a:ext cx="3944485" cy="2410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9D23DD-109A-4245-8389-75B845FEB8AB}"/>
              </a:ext>
            </a:extLst>
          </p:cNvPr>
          <p:cNvSpPr txBox="1"/>
          <p:nvPr/>
        </p:nvSpPr>
        <p:spPr>
          <a:xfrm>
            <a:off x="387927" y="245225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Μυστικό…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BAD11C-9BBF-4D15-A643-1A029333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3" y="2452254"/>
            <a:ext cx="243840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DA6099-AF7F-4DAB-A128-455051FE95F7}"/>
              </a:ext>
            </a:extLst>
          </p:cNvPr>
          <p:cNvSpPr txBox="1"/>
          <p:nvPr/>
        </p:nvSpPr>
        <p:spPr>
          <a:xfrm>
            <a:off x="9615815" y="313067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31EE8F-2E52-46E6-B8F0-193223018BF4}"/>
              </a:ext>
            </a:extLst>
          </p:cNvPr>
          <p:cNvSpPr txBox="1"/>
          <p:nvPr/>
        </p:nvSpPr>
        <p:spPr>
          <a:xfrm>
            <a:off x="8832044" y="426952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6CBEAC-337B-468D-BCF6-05958C1AC5F3}"/>
              </a:ext>
            </a:extLst>
          </p:cNvPr>
          <p:cNvSpPr txBox="1"/>
          <p:nvPr/>
        </p:nvSpPr>
        <p:spPr>
          <a:xfrm>
            <a:off x="7487124" y="5053523"/>
            <a:ext cx="3009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Δύο φάσεις</a:t>
            </a:r>
          </a:p>
          <a:p>
            <a:pPr marL="342900" indent="-342900">
              <a:buAutoNum type="arabicPeriod"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Αφαίρεση των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scores</a:t>
            </a:r>
          </a:p>
          <a:p>
            <a:pPr marL="342900" indent="-342900">
              <a:buAutoNum type="arabicPeriod"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Αφαίρεση των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832E30-3196-4C16-87C3-CFA6DC4A8B81}"/>
              </a:ext>
            </a:extLst>
          </p:cNvPr>
          <p:cNvSpPr/>
          <p:nvPr/>
        </p:nvSpPr>
        <p:spPr>
          <a:xfrm>
            <a:off x="0" y="6211669"/>
            <a:ext cx="1656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Georgia" panose="02040502050405020303" pitchFamily="18" charset="0"/>
              </a:rPr>
              <a:t>Krzanowski</a:t>
            </a:r>
            <a:r>
              <a:rPr lang="en-US" sz="1200" dirty="0">
                <a:latin typeface="Georgia" panose="02040502050405020303" pitchFamily="18" charset="0"/>
              </a:rPr>
              <a:t> WJ (1983) Cross-</a:t>
            </a:r>
            <a:r>
              <a:rPr lang="en-US" sz="1200" dirty="0" err="1">
                <a:latin typeface="Georgia" panose="02040502050405020303" pitchFamily="18" charset="0"/>
              </a:rPr>
              <a:t>validatory</a:t>
            </a:r>
            <a:r>
              <a:rPr lang="en-US" sz="1200" dirty="0">
                <a:latin typeface="Georgia" panose="02040502050405020303" pitchFamily="18" charset="0"/>
              </a:rPr>
              <a:t> choice of the number in </a:t>
            </a:r>
            <a:r>
              <a:rPr lang="en-US" sz="1200" dirty="0" err="1">
                <a:latin typeface="Georgia" panose="02040502050405020303" pitchFamily="18" charset="0"/>
              </a:rPr>
              <a:t>Pprincipal</a:t>
            </a:r>
            <a:r>
              <a:rPr lang="en-US" sz="1200" dirty="0">
                <a:latin typeface="Georgia" panose="02040502050405020303" pitchFamily="18" charset="0"/>
              </a:rPr>
              <a:t> component analysis; some sampling </a:t>
            </a:r>
            <a:r>
              <a:rPr lang="en-US" sz="1200" dirty="0" err="1">
                <a:latin typeface="Georgia" panose="02040502050405020303" pitchFamily="18" charset="0"/>
              </a:rPr>
              <a:t>results.</a:t>
            </a:r>
            <a:r>
              <a:rPr lang="en-US" sz="1200" i="1" dirty="0" err="1">
                <a:latin typeface="Georgia" panose="02040502050405020303" pitchFamily="18" charset="0"/>
              </a:rPr>
              <a:t>J</a:t>
            </a:r>
            <a:r>
              <a:rPr lang="en-US" sz="1200" i="1" dirty="0">
                <a:latin typeface="Georgia" panose="02040502050405020303" pitchFamily="18" charset="0"/>
              </a:rPr>
              <a:t>. Statist. </a:t>
            </a:r>
            <a:r>
              <a:rPr lang="en-US" sz="1200" i="1" dirty="0" err="1">
                <a:latin typeface="Georgia" panose="02040502050405020303" pitchFamily="18" charset="0"/>
              </a:rPr>
              <a:t>Comput</a:t>
            </a:r>
            <a:r>
              <a:rPr lang="en-US" sz="1200" i="1" dirty="0">
                <a:latin typeface="Georgia" panose="02040502050405020303" pitchFamily="18" charset="0"/>
              </a:rPr>
              <a:t>. Simul.</a:t>
            </a:r>
            <a:r>
              <a:rPr lang="en-US" sz="1200" dirty="0">
                <a:latin typeface="Georgia" panose="02040502050405020303" pitchFamily="18" charset="0"/>
              </a:rPr>
              <a:t> 18: 299–314</a:t>
            </a:r>
            <a:endParaRPr lang="en-US" sz="1200" dirty="0">
              <a:latin typeface="Source Sans Pro" panose="020B0503030403020204" pitchFamily="34" charset="0"/>
            </a:endParaRPr>
          </a:p>
          <a:p>
            <a:r>
              <a:rPr lang="en-US" sz="1200" dirty="0" err="1">
                <a:latin typeface="Georgia" panose="02040502050405020303" pitchFamily="18" charset="0"/>
              </a:rPr>
              <a:t>Krzanowski</a:t>
            </a:r>
            <a:r>
              <a:rPr lang="en-US" sz="1200" dirty="0">
                <a:latin typeface="Georgia" panose="02040502050405020303" pitchFamily="18" charset="0"/>
              </a:rPr>
              <a:t> WJ (1987) Cross-validation in principal component </a:t>
            </a:r>
            <a:r>
              <a:rPr lang="en-US" sz="1200" dirty="0" err="1">
                <a:latin typeface="Georgia" panose="02040502050405020303" pitchFamily="18" charset="0"/>
              </a:rPr>
              <a:t>analysis.</a:t>
            </a:r>
            <a:r>
              <a:rPr lang="en-US" sz="1200" i="1" dirty="0" err="1">
                <a:latin typeface="Georgia" panose="02040502050405020303" pitchFamily="18" charset="0"/>
              </a:rPr>
              <a:t>Biometrics</a:t>
            </a:r>
            <a:r>
              <a:rPr lang="en-US" sz="1200" dirty="0">
                <a:latin typeface="Georgia" panose="02040502050405020303" pitchFamily="18" charset="0"/>
              </a:rPr>
              <a:t> 43: 575–584</a:t>
            </a:r>
            <a:endParaRPr lang="en-US" sz="1200" dirty="0">
              <a:latin typeface="Source Sans Pro" panose="020B0503030403020204" pitchFamily="34" charset="0"/>
            </a:endParaRPr>
          </a:p>
          <a:p>
            <a:r>
              <a:rPr lang="en-US" sz="1200" dirty="0" err="1">
                <a:latin typeface="Georgia" panose="02040502050405020303" pitchFamily="18" charset="0"/>
              </a:rPr>
              <a:t>Krzanowski</a:t>
            </a:r>
            <a:r>
              <a:rPr lang="en-US" sz="1200" dirty="0">
                <a:latin typeface="Georgia" panose="02040502050405020303" pitchFamily="18" charset="0"/>
              </a:rPr>
              <a:t> WJ (1987) Selection of variables to preserve multivariate data structure, using principal </a:t>
            </a:r>
            <a:r>
              <a:rPr lang="en-US" sz="1200" dirty="0" err="1">
                <a:latin typeface="Georgia" panose="02040502050405020303" pitchFamily="18" charset="0"/>
              </a:rPr>
              <a:t>components.</a:t>
            </a:r>
            <a:r>
              <a:rPr lang="en-US" sz="1200" i="1" dirty="0" err="1">
                <a:latin typeface="Georgia" panose="02040502050405020303" pitchFamily="18" charset="0"/>
              </a:rPr>
              <a:t>Applied</a:t>
            </a:r>
            <a:r>
              <a:rPr lang="en-US" sz="1200" i="1" dirty="0">
                <a:latin typeface="Georgia" panose="02040502050405020303" pitchFamily="18" charset="0"/>
              </a:rPr>
              <a:t> Statistics</a:t>
            </a:r>
            <a:r>
              <a:rPr lang="en-US" sz="1200" dirty="0">
                <a:latin typeface="Georgia" panose="02040502050405020303" pitchFamily="18" charset="0"/>
              </a:rPr>
              <a:t> 36: 22–33</a:t>
            </a:r>
            <a:endParaRPr lang="en-US" sz="1200" b="0" i="0" u="none" strike="noStrike" dirty="0"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8115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73343-29B4-4520-9794-2E2D2CB5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 (</a:t>
            </a:r>
            <a:r>
              <a:rPr lang="el-GR" dirty="0"/>
              <a:t>διασταυρούμενη επικύρωση)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5976CD-E5CD-4A13-99C2-244BE0D0C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58" y="2977253"/>
            <a:ext cx="5968501" cy="312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7361536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Διάγνωση έκτροπων τιμών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7200936" cy="3599316"/>
          </a:xfrm>
        </p:spPr>
        <p:txBody>
          <a:bodyPr/>
          <a:lstStyle/>
          <a:p>
            <a:pPr marL="0" indent="0" algn="just">
              <a:buNone/>
            </a:pPr>
            <a:r>
              <a:rPr lang="el-GR"/>
              <a:t>Ισχυρά έκτροπες τιμές (</a:t>
            </a:r>
            <a:r>
              <a:rPr lang="en-US" dirty="0"/>
              <a:t>Strong outliers</a:t>
            </a:r>
            <a:r>
              <a:rPr lang="el-GR" dirty="0"/>
              <a:t>)</a:t>
            </a:r>
          </a:p>
          <a:p>
            <a:pPr algn="just"/>
            <a:r>
              <a:rPr lang="el-GR" dirty="0"/>
              <a:t>Χρήση της καμπύλης του</a:t>
            </a:r>
            <a:r>
              <a:rPr lang="en-US" dirty="0"/>
              <a:t> </a:t>
            </a:r>
            <a:r>
              <a:rPr lang="en-US" dirty="0" err="1"/>
              <a:t>Hotelling’s</a:t>
            </a:r>
            <a:r>
              <a:rPr lang="en-US" dirty="0"/>
              <a:t> T</a:t>
            </a:r>
            <a:r>
              <a:rPr lang="el-GR" baseline="30000" dirty="0"/>
              <a:t>2</a:t>
            </a:r>
            <a:r>
              <a:rPr lang="el-GR" dirty="0"/>
              <a:t> – </a:t>
            </a:r>
            <a:r>
              <a:rPr lang="el-GR" dirty="0" err="1"/>
              <a:t>πολυπαραμετρική</a:t>
            </a:r>
            <a:r>
              <a:rPr lang="el-GR" dirty="0"/>
              <a:t> γενίκευση του </a:t>
            </a:r>
            <a:r>
              <a:rPr lang="en-US" dirty="0"/>
              <a:t>t-test</a:t>
            </a:r>
            <a:endParaRPr lang="en-US" baseline="30000" dirty="0"/>
          </a:p>
          <a:p>
            <a:pPr algn="just"/>
            <a:r>
              <a:rPr lang="el-GR" dirty="0"/>
              <a:t>Ορίζει την φυσιολογική (</a:t>
            </a:r>
            <a:r>
              <a:rPr lang="en-US" dirty="0"/>
              <a:t>“normal”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περιοχή του </a:t>
            </a:r>
            <a:r>
              <a:rPr lang="el-GR" dirty="0" err="1"/>
              <a:t>διαγράματος</a:t>
            </a:r>
            <a:r>
              <a:rPr lang="el-GR" dirty="0"/>
              <a:t> των αντικειμένων (</a:t>
            </a:r>
            <a:r>
              <a:rPr lang="en-US" dirty="0"/>
              <a:t>score plot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E40D9E-B546-4C49-8108-B9794ACC0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128" y="2336873"/>
            <a:ext cx="3257550" cy="326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BB91A98-6F89-44FE-B5F3-EDF256397145}"/>
              </a:ext>
            </a:extLst>
          </p:cNvPr>
          <p:cNvCxnSpPr/>
          <p:nvPr/>
        </p:nvCxnSpPr>
        <p:spPr>
          <a:xfrm flipV="1">
            <a:off x="5965371" y="4659086"/>
            <a:ext cx="2757715" cy="944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B9C442-5F78-44BB-9764-1A3D437AF353}"/>
              </a:ext>
            </a:extLst>
          </p:cNvPr>
          <p:cNvSpPr/>
          <p:nvPr/>
        </p:nvSpPr>
        <p:spPr>
          <a:xfrm>
            <a:off x="4284608" y="5670777"/>
            <a:ext cx="2868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καμπύλη του</a:t>
            </a:r>
            <a:r>
              <a:rPr lang="en-US" dirty="0"/>
              <a:t> </a:t>
            </a:r>
            <a:r>
              <a:rPr lang="en-US" dirty="0" err="1"/>
              <a:t>Hotelling</a:t>
            </a:r>
            <a:r>
              <a:rPr lang="en-US" dirty="0"/>
              <a:t> T</a:t>
            </a:r>
            <a:r>
              <a:rPr lang="el-GR" baseline="30000" dirty="0"/>
              <a:t>2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8CF2D5B-B17F-4C91-BF6E-D1C90CC6AC2D}"/>
              </a:ext>
            </a:extLst>
          </p:cNvPr>
          <p:cNvSpPr/>
          <p:nvPr/>
        </p:nvSpPr>
        <p:spPr>
          <a:xfrm>
            <a:off x="11047221" y="3921783"/>
            <a:ext cx="331979" cy="330903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262763A-097D-49FB-8337-D844C2EAB500}"/>
              </a:ext>
            </a:extLst>
          </p:cNvPr>
          <p:cNvSpPr/>
          <p:nvPr/>
        </p:nvSpPr>
        <p:spPr>
          <a:xfrm>
            <a:off x="9058764" y="2750271"/>
            <a:ext cx="448093" cy="384815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C65658-CB2B-408E-B69F-A2C2081B57BF}"/>
              </a:ext>
            </a:extLst>
          </p:cNvPr>
          <p:cNvSpPr/>
          <p:nvPr/>
        </p:nvSpPr>
        <p:spPr>
          <a:xfrm>
            <a:off x="9394027" y="6094913"/>
            <a:ext cx="2547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Ισχυρά έκτροπες τιμές 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A85D3C4-46C6-42A0-A185-9A52313C69FD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9390743" y="3251200"/>
            <a:ext cx="1277030" cy="284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FC55B1E-38EB-4B4E-9C9A-B156B92A98C5}"/>
              </a:ext>
            </a:extLst>
          </p:cNvPr>
          <p:cNvCxnSpPr>
            <a:stCxn id="10" idx="0"/>
          </p:cNvCxnSpPr>
          <p:nvPr/>
        </p:nvCxnSpPr>
        <p:spPr>
          <a:xfrm flipV="1">
            <a:off x="10667773" y="4325257"/>
            <a:ext cx="479198" cy="1769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09535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C536F0-74C1-4E10-AE4C-722A095B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2931363"/>
            <a:ext cx="3301276" cy="189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9288F4-13E6-404F-959D-C4E3242C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ΡΙΣΚΟ ΜΟΝΟΠΑΡΑΜΕΤΡΙΚΗ ΑΞΙΟΛΟΓΞΣΗ ΠΟΛΥΠΑΡΑΜΕΤΡΙΚΩΝ ΔΕΙΓΜΑΤΩΝ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BB732A-6FA3-4C73-BA6D-859974230AD8}"/>
              </a:ext>
            </a:extLst>
          </p:cNvPr>
          <p:cNvSpPr txBox="1"/>
          <p:nvPr/>
        </p:nvSpPr>
        <p:spPr>
          <a:xfrm>
            <a:off x="1001485" y="2238866"/>
            <a:ext cx="41729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Π.χ. χρησιμοποιώ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t-test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Δηλαδή δύο ομάδες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013FF7-B688-49E5-BB24-BE7EF04F683F}"/>
              </a:ext>
            </a:extLst>
          </p:cNvPr>
          <p:cNvSpPr txBox="1"/>
          <p:nvPr/>
        </p:nvSpPr>
        <p:spPr>
          <a:xfrm>
            <a:off x="5500913" y="2519616"/>
            <a:ext cx="6691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Ας πούμε με επίπεδο εμπιστοσύνης 5%</a:t>
            </a:r>
          </a:p>
          <a:p>
            <a:r>
              <a:rPr lang="el-GR" dirty="0"/>
              <a:t>Από τι κινδυνεύω?</a:t>
            </a:r>
          </a:p>
          <a:p>
            <a:r>
              <a:rPr lang="el-GR" dirty="0"/>
              <a:t>Σφάλματα τύπου Ι  </a:t>
            </a:r>
            <a:r>
              <a:rPr lang="el-GR" dirty="0">
                <a:sym typeface="Wingdings" panose="05000000000000000000" pitchFamily="2" charset="2"/>
              </a:rPr>
              <a:t> το βλέπω αλλά δεν υπάρχει πραγματικά</a:t>
            </a:r>
          </a:p>
          <a:p>
            <a:r>
              <a:rPr lang="el-GR" dirty="0">
                <a:sym typeface="Wingdings" panose="05000000000000000000" pitchFamily="2" charset="2"/>
              </a:rPr>
              <a:t>(ψευδώς θετικά)</a:t>
            </a:r>
          </a:p>
          <a:p>
            <a:r>
              <a:rPr lang="el-GR" dirty="0">
                <a:sym typeface="Wingdings" panose="05000000000000000000" pitchFamily="2" charset="2"/>
              </a:rPr>
              <a:t>Σφάλματα τύπου ΙΙ  υπάρχει πραγματικά αλλά δεν το βλέπω</a:t>
            </a:r>
          </a:p>
          <a:p>
            <a:r>
              <a:rPr lang="el-GR" dirty="0">
                <a:sym typeface="Wingdings" panose="05000000000000000000" pitchFamily="2" charset="2"/>
              </a:rPr>
              <a:t>(ψευδώς αρνητικά)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06047F-7D01-49A4-B300-DEF5E5576AE4}"/>
              </a:ext>
            </a:extLst>
          </p:cNvPr>
          <p:cNvSpPr/>
          <p:nvPr/>
        </p:nvSpPr>
        <p:spPr>
          <a:xfrm>
            <a:off x="516445" y="4687546"/>
            <a:ext cx="6691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Type I Risk = 1 - 0.95</a:t>
            </a:r>
            <a:r>
              <a:rPr lang="sv-SE" sz="2800" b="1" baseline="30000" dirty="0"/>
              <a:t>K</a:t>
            </a:r>
            <a:r>
              <a:rPr lang="el-GR" sz="2800" b="1" dirty="0"/>
              <a:t>     !!!!!!!!!!!!!!!!!</a:t>
            </a:r>
          </a:p>
          <a:p>
            <a:r>
              <a:rPr lang="el-GR" sz="1600" b="1" dirty="0"/>
              <a:t>Όπου Κ ο αριθμός των </a:t>
            </a:r>
            <a:r>
              <a:rPr lang="en-US" sz="1600" b="1" dirty="0"/>
              <a:t>test (</a:t>
            </a:r>
            <a:r>
              <a:rPr lang="el-GR" sz="1600" b="1" dirty="0"/>
              <a:t>ένα για κάθε μεταβλητή)</a:t>
            </a: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C2DDEE-D99A-4743-AFE4-C57256EFD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08" y="5595375"/>
            <a:ext cx="3971925" cy="9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7C203-F0EF-4415-BE3E-F61BB5EA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710" y="4206263"/>
            <a:ext cx="30289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029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Διάγνωση έκτροπων τιμών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79" y="2394931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Μέτρια έκτροπες τιμές (</a:t>
            </a:r>
            <a:r>
              <a:rPr lang="en-US" dirty="0"/>
              <a:t>moderate outliers</a:t>
            </a:r>
            <a:r>
              <a:rPr lang="el-GR" dirty="0"/>
              <a:t>)</a:t>
            </a:r>
          </a:p>
          <a:p>
            <a:r>
              <a:rPr lang="el-GR" dirty="0"/>
              <a:t>Βρίσκεται στον έλεγχο </a:t>
            </a:r>
            <a:r>
              <a:rPr lang="el-GR" dirty="0" err="1"/>
              <a:t>υπολλειμάτων</a:t>
            </a:r>
            <a:r>
              <a:rPr lang="el-GR" dirty="0"/>
              <a:t> (</a:t>
            </a:r>
            <a:r>
              <a:rPr lang="en-US" dirty="0"/>
              <a:t>observation residuals</a:t>
            </a:r>
            <a:r>
              <a:rPr lang="el-GR" dirty="0"/>
              <a:t>)</a:t>
            </a:r>
            <a:endParaRPr lang="en-US" dirty="0"/>
          </a:p>
          <a:p>
            <a:r>
              <a:rPr lang="en-US" dirty="0" err="1"/>
              <a:t>DModX</a:t>
            </a:r>
            <a:r>
              <a:rPr lang="el-GR" dirty="0"/>
              <a:t> – </a:t>
            </a:r>
            <a:r>
              <a:rPr lang="en-US" u="sng" dirty="0"/>
              <a:t>D</a:t>
            </a:r>
            <a:r>
              <a:rPr lang="en-US" dirty="0"/>
              <a:t>istance to the </a:t>
            </a:r>
            <a:r>
              <a:rPr lang="en-US" u="sng" dirty="0"/>
              <a:t>Mod</a:t>
            </a:r>
            <a:r>
              <a:rPr lang="en-US" dirty="0"/>
              <a:t>el </a:t>
            </a:r>
            <a:r>
              <a:rPr lang="en-US" u="sng" dirty="0"/>
              <a:t>X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F5F7B3-E8DB-420D-AD9E-FC332A35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0" y="3387349"/>
            <a:ext cx="6800851" cy="316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619DCBC-A06F-44F6-A492-6C57E6416C95}"/>
              </a:ext>
            </a:extLst>
          </p:cNvPr>
          <p:cNvSpPr/>
          <p:nvPr/>
        </p:nvSpPr>
        <p:spPr>
          <a:xfrm>
            <a:off x="11032707" y="3809774"/>
            <a:ext cx="607750" cy="384815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BC01547-693F-49F6-9B3A-860CF1CD4163}"/>
              </a:ext>
            </a:extLst>
          </p:cNvPr>
          <p:cNvSpPr/>
          <p:nvPr/>
        </p:nvSpPr>
        <p:spPr>
          <a:xfrm>
            <a:off x="10584614" y="4424606"/>
            <a:ext cx="448093" cy="384815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1758215-4564-42EE-A01F-54665E0791F9}"/>
              </a:ext>
            </a:extLst>
          </p:cNvPr>
          <p:cNvSpPr/>
          <p:nvPr/>
        </p:nvSpPr>
        <p:spPr>
          <a:xfrm>
            <a:off x="9404347" y="4586234"/>
            <a:ext cx="448093" cy="384815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635F9F6-7EB9-4F47-A61D-68E17B20F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12" t="13969" r="9034" b="7621"/>
          <a:stretch/>
        </p:blipFill>
        <p:spPr>
          <a:xfrm>
            <a:off x="1509486" y="4310744"/>
            <a:ext cx="1756228" cy="1436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75455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79" y="2394931"/>
            <a:ext cx="9613861" cy="153844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Δύο πίνακες Χ και Υ</a:t>
            </a:r>
          </a:p>
          <a:p>
            <a:pPr marL="0" indent="0">
              <a:buNone/>
            </a:pPr>
            <a:r>
              <a:rPr lang="el-GR" dirty="0"/>
              <a:t>Αμοιβαία εναλλαγή του πίνακα των Υ διατηρώντας τον πίνακα Χ αναλλοίωτο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ECB399D-E855-4732-8EEE-B582ECEDE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5314801"/>
              </p:ext>
            </p:extLst>
          </p:nvPr>
        </p:nvGraphicFramePr>
        <p:xfrm>
          <a:off x="1014864" y="4080344"/>
          <a:ext cx="9613904" cy="1939234"/>
        </p:xfrm>
        <a:graphic>
          <a:graphicData uri="http://schemas.openxmlformats.org/drawingml/2006/table">
            <a:tbl>
              <a:tblPr/>
              <a:tblGrid>
                <a:gridCol w="575894">
                  <a:extLst>
                    <a:ext uri="{9D8B030D-6E8A-4147-A177-3AD203B41FA5}">
                      <a16:colId xmlns:a16="http://schemas.microsoft.com/office/drawing/2014/main" xmlns="" val="100804163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226105683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65083387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708412592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104514379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553712824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48820169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68112051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955684299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434732474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457118708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11172322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23116658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76117866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70899467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538544113"/>
                    </a:ext>
                  </a:extLst>
                </a:gridCol>
                <a:gridCol w="399600">
                  <a:extLst>
                    <a:ext uri="{9D8B030D-6E8A-4147-A177-3AD203B41FA5}">
                      <a16:colId xmlns:a16="http://schemas.microsoft.com/office/drawing/2014/main" xmlns="" val="1489438305"/>
                    </a:ext>
                  </a:extLst>
                </a:gridCol>
              </a:tblGrid>
              <a:tr h="17629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9055734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7891567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415170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7738965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5876683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2216480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8716975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365922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9311959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6030849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8963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013434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79" y="2394931"/>
            <a:ext cx="9613861" cy="153844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Δύο πίνακες Χ και Υ</a:t>
            </a:r>
          </a:p>
          <a:p>
            <a:pPr marL="0" indent="0">
              <a:buNone/>
            </a:pPr>
            <a:r>
              <a:rPr lang="el-GR" dirty="0"/>
              <a:t>Αμοιβαία εναλλαγή του πίνακα των Υ διατηρώντας τον πίνακα Χ αναλλοίωτο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ECB399D-E855-4732-8EEE-B582ECEDE01E}"/>
              </a:ext>
            </a:extLst>
          </p:cNvPr>
          <p:cNvGraphicFramePr>
            <a:graphicFrameLocks noGrp="1"/>
          </p:cNvGraphicFramePr>
          <p:nvPr/>
        </p:nvGraphicFramePr>
        <p:xfrm>
          <a:off x="1014864" y="4080344"/>
          <a:ext cx="9613904" cy="1939234"/>
        </p:xfrm>
        <a:graphic>
          <a:graphicData uri="http://schemas.openxmlformats.org/drawingml/2006/table">
            <a:tbl>
              <a:tblPr/>
              <a:tblGrid>
                <a:gridCol w="575894">
                  <a:extLst>
                    <a:ext uri="{9D8B030D-6E8A-4147-A177-3AD203B41FA5}">
                      <a16:colId xmlns:a16="http://schemas.microsoft.com/office/drawing/2014/main" xmlns="" val="100804163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226105683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65083387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708412592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104514379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553712824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48820169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68112051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955684299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434732474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457118708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11172322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323116658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76117866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2708994675"/>
                    </a:ext>
                  </a:extLst>
                </a:gridCol>
                <a:gridCol w="575894">
                  <a:extLst>
                    <a:ext uri="{9D8B030D-6E8A-4147-A177-3AD203B41FA5}">
                      <a16:colId xmlns:a16="http://schemas.microsoft.com/office/drawing/2014/main" xmlns="" val="3538544113"/>
                    </a:ext>
                  </a:extLst>
                </a:gridCol>
                <a:gridCol w="399600">
                  <a:extLst>
                    <a:ext uri="{9D8B030D-6E8A-4147-A177-3AD203B41FA5}">
                      <a16:colId xmlns:a16="http://schemas.microsoft.com/office/drawing/2014/main" xmlns="" val="1489438305"/>
                    </a:ext>
                  </a:extLst>
                </a:gridCol>
              </a:tblGrid>
              <a:tr h="17629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9055734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7891567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415170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7738965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5876683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2216480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8716975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365922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9311959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6030849"/>
                  </a:ext>
                </a:extLst>
              </a:tr>
              <a:tr h="176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815" marR="8815" marT="8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89633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5A83C4-128B-4D27-BF8C-18D6825F0BC1}"/>
              </a:ext>
            </a:extLst>
          </p:cNvPr>
          <p:cNvSpPr txBox="1"/>
          <p:nvPr/>
        </p:nvSpPr>
        <p:spPr>
          <a:xfrm>
            <a:off x="1563232" y="4267876"/>
            <a:ext cx="8730950" cy="1708160"/>
          </a:xfrm>
          <a:prstGeom prst="rect">
            <a:avLst/>
          </a:prstGeom>
          <a:solidFill>
            <a:schemeClr val="accent1">
              <a:lumMod val="60000"/>
              <a:lumOff val="40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0" dirty="0"/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1C3177-03D8-4021-B4C0-5DCA08DF2156}"/>
              </a:ext>
            </a:extLst>
          </p:cNvPr>
          <p:cNvSpPr txBox="1"/>
          <p:nvPr/>
        </p:nvSpPr>
        <p:spPr>
          <a:xfrm>
            <a:off x="10216206" y="4267876"/>
            <a:ext cx="490539" cy="1708160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xmlns="" val="30351065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9825642" y="4114863"/>
            <a:ext cx="3404507" cy="42084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Αμοιβαία αντιμετάθεση 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8E4C2B4-FFC9-4E5C-99CE-BB815985E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1745086"/>
              </p:ext>
            </p:extLst>
          </p:nvPr>
        </p:nvGraphicFramePr>
        <p:xfrm>
          <a:off x="0" y="1915954"/>
          <a:ext cx="10814994" cy="4818660"/>
        </p:xfrm>
        <a:graphic>
          <a:graphicData uri="http://schemas.openxmlformats.org/drawingml/2006/table">
            <a:tbl>
              <a:tblPr/>
              <a:tblGrid>
                <a:gridCol w="647842">
                  <a:extLst>
                    <a:ext uri="{9D8B030D-6E8A-4147-A177-3AD203B41FA5}">
                      <a16:colId xmlns:a16="http://schemas.microsoft.com/office/drawing/2014/main" xmlns="" val="3995457463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47280395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679227528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983843245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524253547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87256707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272853957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1763464364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444187736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274566696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788581968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826540003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81392415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209419104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631602680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550364559"/>
                    </a:ext>
                  </a:extLst>
                </a:gridCol>
                <a:gridCol w="449522">
                  <a:extLst>
                    <a:ext uri="{9D8B030D-6E8A-4147-A177-3AD203B41FA5}">
                      <a16:colId xmlns:a16="http://schemas.microsoft.com/office/drawing/2014/main" xmlns="" val="2551464804"/>
                    </a:ext>
                  </a:extLst>
                </a:gridCol>
              </a:tblGrid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1461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375749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73573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87471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480818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23629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49958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852195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24842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141037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3944164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63774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75176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80266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44955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1789328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800564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6068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515383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425016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159066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29610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062431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909022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107741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537390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1980762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549564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620484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174213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996423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267232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724638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7041694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3392671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37BA306-DAB2-4671-B32C-F5C47CC52397}"/>
              </a:ext>
            </a:extLst>
          </p:cNvPr>
          <p:cNvSpPr/>
          <p:nvPr/>
        </p:nvSpPr>
        <p:spPr>
          <a:xfrm>
            <a:off x="10829660" y="3780445"/>
            <a:ext cx="247918" cy="1089677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3FA6D25-477E-42BD-9457-5D7ED0C3AEA2}"/>
              </a:ext>
            </a:extLst>
          </p:cNvPr>
          <p:cNvSpPr/>
          <p:nvPr/>
        </p:nvSpPr>
        <p:spPr>
          <a:xfrm>
            <a:off x="10829660" y="5522160"/>
            <a:ext cx="247918" cy="791613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336CA39-63B6-4689-B250-401E1E1217D4}"/>
              </a:ext>
            </a:extLst>
          </p:cNvPr>
          <p:cNvSpPr/>
          <p:nvPr/>
        </p:nvSpPr>
        <p:spPr>
          <a:xfrm>
            <a:off x="10844326" y="5812446"/>
            <a:ext cx="247918" cy="646411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0951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3966B-5E52-467C-B2FB-1183FABE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27" y="2472794"/>
            <a:ext cx="5830801" cy="390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EABA4C-3C02-4196-B318-95CB8792FEF7}"/>
              </a:ext>
            </a:extLst>
          </p:cNvPr>
          <p:cNvSpPr txBox="1"/>
          <p:nvPr/>
        </p:nvSpPr>
        <p:spPr>
          <a:xfrm>
            <a:off x="8215085" y="3149599"/>
            <a:ext cx="3789074" cy="203132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Όλα τα </a:t>
            </a:r>
          </a:p>
          <a:p>
            <a:endParaRPr lang="el-GR" dirty="0"/>
          </a:p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μοντέλα αντιμετάθεσης</a:t>
            </a:r>
          </a:p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l-GR" dirty="0"/>
              <a:t>είναι χειρότερα από τα</a:t>
            </a:r>
          </a:p>
          <a:p>
            <a:endParaRPr lang="el-GR" dirty="0"/>
          </a:p>
          <a:p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πρωταρχικά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1B2CE67-A996-4C15-AE18-451F5E6FCDF8}"/>
              </a:ext>
            </a:extLst>
          </p:cNvPr>
          <p:cNvCxnSpPr>
            <a:cxnSpLocks/>
          </p:cNvCxnSpPr>
          <p:nvPr/>
        </p:nvCxnSpPr>
        <p:spPr>
          <a:xfrm flipH="1">
            <a:off x="5762171" y="3875314"/>
            <a:ext cx="2452914" cy="914400"/>
          </a:xfrm>
          <a:prstGeom prst="straightConnector1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17F9111-170E-45B8-B2CD-18BACBB42749}"/>
              </a:ext>
            </a:extLst>
          </p:cNvPr>
          <p:cNvSpPr/>
          <p:nvPr/>
        </p:nvSpPr>
        <p:spPr>
          <a:xfrm>
            <a:off x="1959429" y="3954467"/>
            <a:ext cx="3802742" cy="215030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9CF3260-59CC-4925-B05D-20D4EC7CEBC2}"/>
              </a:ext>
            </a:extLst>
          </p:cNvPr>
          <p:cNvSpPr/>
          <p:nvPr/>
        </p:nvSpPr>
        <p:spPr>
          <a:xfrm>
            <a:off x="6282716" y="3755276"/>
            <a:ext cx="482912" cy="49741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D46F56F-E70A-4682-908F-25F87235DD9B}"/>
              </a:ext>
            </a:extLst>
          </p:cNvPr>
          <p:cNvCxnSpPr>
            <a:endCxn id="18" idx="5"/>
          </p:cNvCxnSpPr>
          <p:nvPr/>
        </p:nvCxnSpPr>
        <p:spPr>
          <a:xfrm flipH="1" flipV="1">
            <a:off x="6694907" y="4179842"/>
            <a:ext cx="1520178" cy="85661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524327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8E4C2B4-FFC9-4E5C-99CE-BB815985EF79}"/>
              </a:ext>
            </a:extLst>
          </p:cNvPr>
          <p:cNvGraphicFramePr>
            <a:graphicFrameLocks noGrp="1"/>
          </p:cNvGraphicFramePr>
          <p:nvPr/>
        </p:nvGraphicFramePr>
        <p:xfrm>
          <a:off x="0" y="1915954"/>
          <a:ext cx="10814994" cy="4818660"/>
        </p:xfrm>
        <a:graphic>
          <a:graphicData uri="http://schemas.openxmlformats.org/drawingml/2006/table">
            <a:tbl>
              <a:tblPr/>
              <a:tblGrid>
                <a:gridCol w="647842">
                  <a:extLst>
                    <a:ext uri="{9D8B030D-6E8A-4147-A177-3AD203B41FA5}">
                      <a16:colId xmlns:a16="http://schemas.microsoft.com/office/drawing/2014/main" xmlns="" val="3995457463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47280395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679227528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983843245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524253547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87256707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272853957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1763464364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444187736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274566696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788581968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826540003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2813924159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209419104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3631602680"/>
                    </a:ext>
                  </a:extLst>
                </a:gridCol>
                <a:gridCol w="647842">
                  <a:extLst>
                    <a:ext uri="{9D8B030D-6E8A-4147-A177-3AD203B41FA5}">
                      <a16:colId xmlns:a16="http://schemas.microsoft.com/office/drawing/2014/main" xmlns="" val="550364559"/>
                    </a:ext>
                  </a:extLst>
                </a:gridCol>
                <a:gridCol w="449522">
                  <a:extLst>
                    <a:ext uri="{9D8B030D-6E8A-4147-A177-3AD203B41FA5}">
                      <a16:colId xmlns:a16="http://schemas.microsoft.com/office/drawing/2014/main" xmlns="" val="2551464804"/>
                    </a:ext>
                  </a:extLst>
                </a:gridCol>
              </a:tblGrid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1461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375749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73573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87471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480818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23629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49958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852195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24842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141037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3944164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63774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75176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802667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44955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1789328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800564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426068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515383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425016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159066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929610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062431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909022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Metab_15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1077411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0.825793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0.091833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0.736514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0.275691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0.248085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0.809951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0.872332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0.932156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0.539118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0.813624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0.209894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0.218281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0.594056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0.385931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537390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0.156793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0.31896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0.395818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0.604144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0.795814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0.467997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0.426431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0.710103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0.244771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0.198356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0.766981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0.796827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0.735099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0.845734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1980762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0.96447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0.66378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0.833714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0.162633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0.635622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0.911828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0.535619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0.098999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0.521754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0.142308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0.579187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0.498477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0.620444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0.077339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5495646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0.517216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0.384028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0.466155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0.797499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0.403903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0.604491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0.864145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0.842807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0.715681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0.921201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0.270901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0.374224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0.843126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0.104973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0.592653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6204845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0.848699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0.389282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0.851122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0.173698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0.536092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0.496802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0.501437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0.606736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0.338323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0.36228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0.938635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0.280041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0.482497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0.701326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0.425682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1742137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0.889277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0.775647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0.770584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0.931857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0.351812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0.864839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0.397494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0.750069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0.186871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0.606162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0.775529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0.450246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0.884026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9964230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0.194014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0.812915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0.92045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0.712748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0.129719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0.05215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0.92342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0.115575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0.882894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0.177443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0.12753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0.167128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0.019655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0.532249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267232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0.888628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0.937977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0.205191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0.59296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0.629224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0.422579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0.696908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0.981718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0.860265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0.96691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0.293451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0.395021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0.092163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0.780368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7246383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0.037438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0.364408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0.99998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0.872962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0.200503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0.319858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0.947959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0.243746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0.928213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0.250876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0.129726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0.233221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0.114864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0.416781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7041694"/>
                  </a:ext>
                </a:extLst>
              </a:tr>
              <a:tr h="1376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10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0.465423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0.726089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0.823639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0.896101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0.733138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0.845861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0.893611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0.539035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0.329909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0.487257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0.658502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0.464592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0.528862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0.029553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0.493244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1" marR="5141" marT="51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3392671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37BA306-DAB2-4671-B32C-F5C47CC52397}"/>
              </a:ext>
            </a:extLst>
          </p:cNvPr>
          <p:cNvSpPr/>
          <p:nvPr/>
        </p:nvSpPr>
        <p:spPr>
          <a:xfrm>
            <a:off x="10829660" y="3780445"/>
            <a:ext cx="247918" cy="1089677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3FA6D25-477E-42BD-9457-5D7ED0C3AEA2}"/>
              </a:ext>
            </a:extLst>
          </p:cNvPr>
          <p:cNvSpPr/>
          <p:nvPr/>
        </p:nvSpPr>
        <p:spPr>
          <a:xfrm>
            <a:off x="10829660" y="5522160"/>
            <a:ext cx="247918" cy="791613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336CA39-63B6-4689-B250-401E1E1217D4}"/>
              </a:ext>
            </a:extLst>
          </p:cNvPr>
          <p:cNvSpPr/>
          <p:nvPr/>
        </p:nvSpPr>
        <p:spPr>
          <a:xfrm>
            <a:off x="10844326" y="5812446"/>
            <a:ext cx="247918" cy="646411"/>
          </a:xfrm>
          <a:custGeom>
            <a:avLst/>
            <a:gdLst>
              <a:gd name="connsiteX0" fmla="*/ 30052 w 247918"/>
              <a:gd name="connsiteY0" fmla="*/ 0 h 1089677"/>
              <a:gd name="connsiteX1" fmla="*/ 247766 w 247918"/>
              <a:gd name="connsiteY1" fmla="*/ 624115 h 1089677"/>
              <a:gd name="connsiteX2" fmla="*/ 1024 w 247918"/>
              <a:gd name="connsiteY2" fmla="*/ 1088572 h 108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18" h="1089677">
                <a:moveTo>
                  <a:pt x="30052" y="0"/>
                </a:moveTo>
                <a:cubicBezTo>
                  <a:pt x="141328" y="221343"/>
                  <a:pt x="252604" y="442686"/>
                  <a:pt x="247766" y="624115"/>
                </a:cubicBezTo>
                <a:cubicBezTo>
                  <a:pt x="242928" y="805544"/>
                  <a:pt x="-18328" y="1110343"/>
                  <a:pt x="1024" y="1088572"/>
                </a:cubicBezTo>
              </a:path>
            </a:pathLst>
          </a:custGeom>
          <a:ln>
            <a:headEnd type="triangle" w="lg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083E4-4231-4296-941A-33A08BED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966" y="2775293"/>
            <a:ext cx="6007574" cy="27468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6000" dirty="0"/>
              <a:t>Καταρτίζεται μεγάλος αριθμός </a:t>
            </a:r>
            <a:r>
              <a:rPr lang="el-GR" sz="6000" dirty="0" err="1"/>
              <a:t>αντιμεταθετικών</a:t>
            </a:r>
            <a:r>
              <a:rPr lang="el-GR" sz="6000" dirty="0"/>
              <a:t> μοντέλων &gt;100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31858116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 1CV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FB4146E-B9E9-459D-A89F-A8FAD4D7C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CF69944-CBB1-4790-8954-52CC1DC6F81C}"/>
              </a:ext>
            </a:extLst>
          </p:cNvPr>
          <p:cNvSpPr/>
          <p:nvPr/>
        </p:nvSpPr>
        <p:spPr>
          <a:xfrm>
            <a:off x="1897818" y="3004530"/>
            <a:ext cx="3048000" cy="185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set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F005288-DEE9-453B-B25B-1FC3EE2FCBF6}"/>
              </a:ext>
            </a:extLst>
          </p:cNvPr>
          <p:cNvSpPr/>
          <p:nvPr/>
        </p:nvSpPr>
        <p:spPr>
          <a:xfrm>
            <a:off x="6557755" y="3004530"/>
            <a:ext cx="3048000" cy="185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set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3445A21F-135F-4A56-9A26-C5E898C0359E}"/>
              </a:ext>
            </a:extLst>
          </p:cNvPr>
          <p:cNvSpPr/>
          <p:nvPr/>
        </p:nvSpPr>
        <p:spPr>
          <a:xfrm>
            <a:off x="4945818" y="3741057"/>
            <a:ext cx="1611937" cy="711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4090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F7686FD-A635-4521-935F-EDE4C5FB7224}"/>
              </a:ext>
            </a:extLst>
          </p:cNvPr>
          <p:cNvSpPr/>
          <p:nvPr/>
        </p:nvSpPr>
        <p:spPr>
          <a:xfrm>
            <a:off x="1277257" y="2104574"/>
            <a:ext cx="8244114" cy="21190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 2CV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FB4146E-B9E9-459D-A89F-A8FAD4D7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20761"/>
            <a:ext cx="9613861" cy="359931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CF69944-CBB1-4790-8954-52CC1DC6F81C}"/>
              </a:ext>
            </a:extLst>
          </p:cNvPr>
          <p:cNvSpPr/>
          <p:nvPr/>
        </p:nvSpPr>
        <p:spPr>
          <a:xfrm>
            <a:off x="1593018" y="2220761"/>
            <a:ext cx="3048000" cy="185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Taining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F005288-DEE9-453B-B25B-1FC3EE2FCBF6}"/>
              </a:ext>
            </a:extLst>
          </p:cNvPr>
          <p:cNvSpPr/>
          <p:nvPr/>
        </p:nvSpPr>
        <p:spPr>
          <a:xfrm>
            <a:off x="6252955" y="2220761"/>
            <a:ext cx="3048000" cy="185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set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3445A21F-135F-4A56-9A26-C5E898C0359E}"/>
              </a:ext>
            </a:extLst>
          </p:cNvPr>
          <p:cNvSpPr/>
          <p:nvPr/>
        </p:nvSpPr>
        <p:spPr>
          <a:xfrm>
            <a:off x="4641018" y="2957288"/>
            <a:ext cx="1611937" cy="7112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E0E3D4C1-F804-45EB-9B7B-ECDCBD1587E4}"/>
              </a:ext>
            </a:extLst>
          </p:cNvPr>
          <p:cNvSpPr/>
          <p:nvPr/>
        </p:nvSpPr>
        <p:spPr>
          <a:xfrm>
            <a:off x="5021942" y="4223658"/>
            <a:ext cx="754743" cy="692983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27A178E-FB9A-4BEC-875B-966478AD7680}"/>
              </a:ext>
            </a:extLst>
          </p:cNvPr>
          <p:cNvSpPr/>
          <p:nvPr/>
        </p:nvSpPr>
        <p:spPr>
          <a:xfrm>
            <a:off x="3875313" y="4916642"/>
            <a:ext cx="3048000" cy="1857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set</a:t>
            </a:r>
          </a:p>
        </p:txBody>
      </p:sp>
    </p:spTree>
    <p:extLst>
      <p:ext uri="{BB962C8B-B14F-4D97-AF65-F5344CB8AC3E}">
        <p14:creationId xmlns:p14="http://schemas.microsoft.com/office/powerpoint/2010/main" xmlns="" val="399190949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3E4E8-8B3C-44EC-AD81-5A0FF3D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Επικύρωση μοντέλου </a:t>
            </a:r>
            <a:r>
              <a:rPr lang="en-US" dirty="0"/>
              <a:t>PLSDA 2CV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FB4146E-B9E9-459D-A89F-A8FAD4D7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20761"/>
            <a:ext cx="9613861" cy="3599316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1E203B-959E-4BA1-A9F7-B5F2B667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038" y="2041525"/>
            <a:ext cx="5029200" cy="471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558943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703512" y="260648"/>
            <a:ext cx="6018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Probabilistic Quotient Normalisation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063552" y="908721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function of dilution only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Divide the spectrum by a reference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most probable quotient is used as a normalisation factor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2063552" y="2551837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Procedure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Calculate Reference spectrum (mean or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median of controls)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 spectrum by reference spectrum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Calculate median quotient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Divide all variables of spectrum by this</a:t>
            </a:r>
          </a:p>
          <a:p>
            <a:r>
              <a:rPr lang="en-GB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median value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74715"/>
            <a:ext cx="431482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494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C536F0-74C1-4E10-AE4C-722A095B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5" y="2931363"/>
            <a:ext cx="3301276" cy="189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9288F4-13E6-404F-959D-C4E3242C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ΡΙΣΚΟ ΜΟΝΟΠΑΡΑΜΕΤΡΙΚΗ ΑΞΙΟΛΟΓΞΣΗ ΠΟΛΥΠΑΡΑΜΕΤΡΙΚΩΝ ΔΕΙΓΜΑΤΩΝ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BB732A-6FA3-4C73-BA6D-859974230AD8}"/>
              </a:ext>
            </a:extLst>
          </p:cNvPr>
          <p:cNvSpPr txBox="1"/>
          <p:nvPr/>
        </p:nvSpPr>
        <p:spPr>
          <a:xfrm>
            <a:off x="1001485" y="2238866"/>
            <a:ext cx="41729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Π.χ. χρησιμοποιώ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t-test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Δηλαδή δύο ομάδες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013FF7-B688-49E5-BB24-BE7EF04F683F}"/>
              </a:ext>
            </a:extLst>
          </p:cNvPr>
          <p:cNvSpPr txBox="1"/>
          <p:nvPr/>
        </p:nvSpPr>
        <p:spPr>
          <a:xfrm>
            <a:off x="5500913" y="2519616"/>
            <a:ext cx="6691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Ας πούμε με επίπεδο εμπιστοσύνης 5%</a:t>
            </a:r>
          </a:p>
          <a:p>
            <a:r>
              <a:rPr lang="el-GR" dirty="0"/>
              <a:t>Από τι κινδυνεύω?</a:t>
            </a:r>
          </a:p>
          <a:p>
            <a:r>
              <a:rPr lang="el-GR" dirty="0"/>
              <a:t>Σφάλματα τύπου Ι  </a:t>
            </a:r>
            <a:r>
              <a:rPr lang="el-GR" dirty="0">
                <a:sym typeface="Wingdings" panose="05000000000000000000" pitchFamily="2" charset="2"/>
              </a:rPr>
              <a:t> το βλέπω αλλά δεν υπάρχει πραγματικά</a:t>
            </a:r>
          </a:p>
          <a:p>
            <a:r>
              <a:rPr lang="el-GR" dirty="0">
                <a:sym typeface="Wingdings" panose="05000000000000000000" pitchFamily="2" charset="2"/>
              </a:rPr>
              <a:t>(ψευδώς θετικά)</a:t>
            </a:r>
          </a:p>
          <a:p>
            <a:r>
              <a:rPr lang="el-GR" dirty="0">
                <a:sym typeface="Wingdings" panose="05000000000000000000" pitchFamily="2" charset="2"/>
              </a:rPr>
              <a:t>Σφάλματα τύπου ΙΙ  υπάρχει πραγματικά αλλά δεν το βλέπω</a:t>
            </a:r>
          </a:p>
          <a:p>
            <a:r>
              <a:rPr lang="el-GR" dirty="0">
                <a:sym typeface="Wingdings" panose="05000000000000000000" pitchFamily="2" charset="2"/>
              </a:rPr>
              <a:t>(ψευδώς αρνητικά)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06047F-7D01-49A4-B300-DEF5E5576AE4}"/>
              </a:ext>
            </a:extLst>
          </p:cNvPr>
          <p:cNvSpPr/>
          <p:nvPr/>
        </p:nvSpPr>
        <p:spPr>
          <a:xfrm>
            <a:off x="516445" y="4687546"/>
            <a:ext cx="6691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Type I Risk = 1 - 0.95</a:t>
            </a:r>
            <a:r>
              <a:rPr lang="sv-SE" sz="2800" b="1" baseline="30000" dirty="0"/>
              <a:t>K</a:t>
            </a:r>
            <a:r>
              <a:rPr lang="el-GR" sz="2800" b="1" dirty="0"/>
              <a:t>     !!!!!!!!!!!!!!!!!</a:t>
            </a:r>
          </a:p>
          <a:p>
            <a:r>
              <a:rPr lang="el-GR" sz="1600" b="1" dirty="0"/>
              <a:t>Όπου Κ ο αριθμός των </a:t>
            </a:r>
            <a:r>
              <a:rPr lang="en-US" sz="1600" b="1" dirty="0"/>
              <a:t>test (</a:t>
            </a:r>
            <a:r>
              <a:rPr lang="el-GR" sz="1600" b="1" dirty="0"/>
              <a:t>ένα για κάθε μεταβλητή)</a:t>
            </a: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C2DDEE-D99A-4743-AFE4-C57256EFD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08" y="5595375"/>
            <a:ext cx="3971925" cy="9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7C203-F0EF-4415-BE3E-F61BB5EA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710" y="4206263"/>
            <a:ext cx="3028950" cy="255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7108" y="5646244"/>
            <a:ext cx="3832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 100 πειράματα το σφάλμα ειναι 99.4%</a:t>
            </a:r>
          </a:p>
        </p:txBody>
      </p:sp>
    </p:spTree>
    <p:extLst>
      <p:ext uri="{BB962C8B-B14F-4D97-AF65-F5344CB8AC3E}">
        <p14:creationId xmlns:p14="http://schemas.microsoft.com/office/powerpoint/2010/main" xmlns="" val="40431399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703513" y="260648"/>
            <a:ext cx="4517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Multiple internal standards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703512" y="1052737"/>
            <a:ext cx="4752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or more internal standards are added in known amounts</a:t>
            </a:r>
          </a:p>
          <a:p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correct for</a:t>
            </a:r>
          </a:p>
          <a:p>
            <a:pPr marL="514350" indent="-514350">
              <a:buAutoNum type="arabicPeriod"/>
            </a:pPr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Retention time</a:t>
            </a:r>
          </a:p>
          <a:p>
            <a:pPr marL="514350" indent="-514350">
              <a:buAutoNum type="arabicPeriod"/>
            </a:pPr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Mass accuracy 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</a:t>
            </a:r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GB" sz="28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http://krauthammerlab.med.yale.edu/imagefinder/ImageDownloadService.svc?articleid=1838434&amp;file=1471-2105-8-93-2&amp;size=LAR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799" y="1072555"/>
            <a:ext cx="377836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769302" y="5248225"/>
            <a:ext cx="709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Many algorithms exist i.e. NOMIS CCMN </a:t>
            </a:r>
            <a:r>
              <a:rPr lang="en-US" sz="2800" dirty="0" err="1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etc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33282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QC-RLSC protocol for a metabolic feature detected in UPLC-MS (ES+) with signal attenuation across a given analytical batch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268760"/>
            <a:ext cx="5028938" cy="3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1" y="1268761"/>
            <a:ext cx="41953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Normalization according to QC’s</a:t>
            </a: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QC’s are essentially the same solution</a:t>
            </a: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should exhibit the same intensity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631504" y="188641"/>
            <a:ext cx="1818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QC-RLSC</a:t>
            </a:r>
          </a:p>
        </p:txBody>
      </p:sp>
    </p:spTree>
    <p:extLst>
      <p:ext uri="{BB962C8B-B14F-4D97-AF65-F5344CB8AC3E}">
        <p14:creationId xmlns:p14="http://schemas.microsoft.com/office/powerpoint/2010/main" xmlns="" val="15167680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QC-RLSC protocol for a metabolic feature detected in UPLC-MS (ES+) with signal attenuation across a given analytical batch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268760"/>
            <a:ext cx="5028938" cy="33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1" y="1268761"/>
            <a:ext cx="41953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Normalization according to QC’s</a:t>
            </a: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QC’s are essentially the same solution</a:t>
            </a: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They should exhibit the same intensity</a:t>
            </a:r>
            <a:endParaRPr lang="en-GB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" name="Δεξιό βέλος 2"/>
          <p:cNvSpPr/>
          <p:nvPr/>
        </p:nvSpPr>
        <p:spPr>
          <a:xfrm>
            <a:off x="5519936" y="3501008"/>
            <a:ext cx="4812914" cy="216024"/>
          </a:xfrm>
          <a:prstGeom prst="rightArrow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25000"/>
                </a:schemeClr>
              </a:gs>
              <a:gs pos="35000">
                <a:schemeClr val="accent3">
                  <a:tint val="37000"/>
                  <a:satMod val="300000"/>
                  <a:alpha val="25000"/>
                </a:schemeClr>
              </a:gs>
              <a:gs pos="100000">
                <a:schemeClr val="accent3">
                  <a:tint val="15000"/>
                  <a:satMod val="350000"/>
                  <a:alpha val="25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631504" y="188641"/>
            <a:ext cx="1818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QC-RLSC</a:t>
            </a:r>
          </a:p>
        </p:txBody>
      </p:sp>
    </p:spTree>
    <p:extLst>
      <p:ext uri="{BB962C8B-B14F-4D97-AF65-F5344CB8AC3E}">
        <p14:creationId xmlns:p14="http://schemas.microsoft.com/office/powerpoint/2010/main" xmlns="" val="85482247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204" y="1052737"/>
            <a:ext cx="37131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9536" y="908721"/>
            <a:ext cx="4716908" cy="424731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PLS Partial Least Squares 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ή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Projections to Latent Structures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Παρόμοια αρχή με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PCA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Χρησιμοποιούνται δύο πίνακες εισαγωγής δεδομένων: ένας Χ (όπως στο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PCA) 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και ένας Υ που περιέχει ποιοτικές μεταβλητές όπως π.χ. βιολογική </a:t>
            </a:r>
            <a:r>
              <a:rPr lang="el-G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αππόκριση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 αλγόριθμος μεγιστοποιεί την </a:t>
            </a:r>
            <a:r>
              <a:rPr lang="el-G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συμμεταβολή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μεταξύ των Χ και Υ.</a:t>
            </a:r>
          </a:p>
          <a:p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Εποπτευόμενη μέθοδος 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π.χ. ο χρήστης αποδίδει σε ομάδες τις παρατηρήσεις  κατασκευή μοντέλου  χρήση ως μοντέλου πρόβλεψης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663952" y="260648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PLS</a:t>
            </a:r>
          </a:p>
        </p:txBody>
      </p:sp>
    </p:spTree>
    <p:extLst>
      <p:ext uri="{BB962C8B-B14F-4D97-AF65-F5344CB8AC3E}">
        <p14:creationId xmlns:p14="http://schemas.microsoft.com/office/powerpoint/2010/main" xmlns="" val="31828923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471" y="2141771"/>
            <a:ext cx="1976914" cy="197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8474" y="4734866"/>
            <a:ext cx="2329526" cy="2132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206" y="0"/>
            <a:ext cx="2495550" cy="188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528" y="11663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Υπάρχουν πολλές άλλες μέθοδοι εξόρυξης πληροφορίας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48714" y="1052737"/>
            <a:ext cx="3899215" cy="452431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hlink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b="1" i="1" dirty="0"/>
              <a:t>Μη επιβλεπόμενες (</a:t>
            </a:r>
            <a:r>
              <a:rPr lang="en-GB" b="1" i="1" dirty="0"/>
              <a:t>UNSUPERVISED</a:t>
            </a:r>
            <a:r>
              <a:rPr lang="el-GR" b="1" i="1" dirty="0"/>
              <a:t>)</a:t>
            </a:r>
            <a:endParaRPr lang="en-GB" b="1" i="1" dirty="0"/>
          </a:p>
          <a:p>
            <a:pPr algn="just"/>
            <a:endParaRPr lang="en-GB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Principal Components Analysis  (PCA)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 err="1"/>
              <a:t>Hierarchichal</a:t>
            </a:r>
            <a:r>
              <a:rPr lang="en-GB" dirty="0"/>
              <a:t> Cluster Analysis (HCA)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Logical blocking-PCA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Non-linear Mapping (NLM)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 err="1"/>
              <a:t>Supergravity</a:t>
            </a:r>
            <a:r>
              <a:rPr lang="en-GB" dirty="0"/>
              <a:t> Association Mapping (SAM)….etc.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132004" y="1052737"/>
            <a:ext cx="4412940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chemeClr val="hlink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dirty="0"/>
              <a:t> </a:t>
            </a:r>
            <a:r>
              <a:rPr lang="el-GR" b="1" i="1" dirty="0"/>
              <a:t>Επιβλεπόμενες (</a:t>
            </a:r>
            <a:r>
              <a:rPr lang="en-GB" b="1" i="1" dirty="0"/>
              <a:t>SUPERVISED</a:t>
            </a:r>
            <a:r>
              <a:rPr lang="el-GR" b="1" i="1" dirty="0"/>
              <a:t>)</a:t>
            </a:r>
            <a:endParaRPr lang="en-GB" b="1" i="1" dirty="0"/>
          </a:p>
          <a:p>
            <a:pPr algn="just"/>
            <a:endParaRPr lang="en-GB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Partial Least Squares (PLS) &amp; PLS-DA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O-PLS &amp; O2-PLS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Soft Independent </a:t>
            </a:r>
            <a:r>
              <a:rPr lang="en-GB" dirty="0" err="1"/>
              <a:t>Modeling</a:t>
            </a:r>
            <a:r>
              <a:rPr lang="en-GB" dirty="0"/>
              <a:t> of Class Analogy (SIMCA)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Rule Induction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Bayes Nets/Machine Learning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Genetic Algorithms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Neural Networks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GB" dirty="0"/>
              <a:t>CLOUDS…etc…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6569076"/>
            <a:ext cx="15199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2000"/>
            <a:r>
              <a:rPr lang="en-GB" sz="1200">
                <a:solidFill>
                  <a:srgbClr val="7030A0"/>
                </a:solidFill>
              </a:rPr>
              <a:t>© </a:t>
            </a:r>
            <a:r>
              <a:rPr lang="en-GB" sz="900" i="1">
                <a:solidFill>
                  <a:srgbClr val="7030A0"/>
                </a:solidFill>
              </a:rPr>
              <a:t>Imperial College, 2006</a:t>
            </a:r>
            <a:endParaRPr lang="en-US" sz="900" i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77255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095DC7-B2A7-478B-955B-0842A1EAB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0925" y="2181225"/>
            <a:ext cx="50101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5728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8186F-8873-43B6-9D67-9BEC9506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04B917-D543-4E16-852E-C93EAC96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75" y="2209577"/>
            <a:ext cx="7270882" cy="43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11050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1FD99-3B64-42E1-8DB8-BFE425EA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5CBA00-3351-4F0F-BCB7-CA854EE7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89" y="3066654"/>
            <a:ext cx="5085860" cy="24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67769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1FD99-3B64-42E1-8DB8-BFE425EA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86A0C-8B16-49E2-A4EC-1322CF84D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2" t="22844" r="26787" b="63816"/>
          <a:stretch/>
        </p:blipFill>
        <p:spPr>
          <a:xfrm>
            <a:off x="3207657" y="2514600"/>
            <a:ext cx="5776686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03B894-7836-4181-ACCA-58BEC203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58048" r="26786" b="9661"/>
          <a:stretch/>
        </p:blipFill>
        <p:spPr>
          <a:xfrm>
            <a:off x="3033486" y="4183741"/>
            <a:ext cx="5776686" cy="22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3263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1FD99-3B64-42E1-8DB8-BFE425EA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5D0BC4-178E-4904-B39B-055F6A99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49" y="2989629"/>
            <a:ext cx="9000497" cy="3325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DC6C88-9C45-4586-A0A8-4BAC33394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779"/>
          <a:stretch/>
        </p:blipFill>
        <p:spPr>
          <a:xfrm>
            <a:off x="3490658" y="2025044"/>
            <a:ext cx="4905277" cy="7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31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37BDC-2ACE-433D-B14A-A2ADB93B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ΚΑΤΗΓΟΡΙΟΠΟΙΗΣΗ ΠΟΛΥΠΑΡΑΜΕΤΙΚΩΝ ΜΕΘΟΔΩΝ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B83796-665B-47E2-82C1-D788B1F196A9}"/>
              </a:ext>
            </a:extLst>
          </p:cNvPr>
          <p:cNvSpPr txBox="1"/>
          <p:nvPr/>
        </p:nvSpPr>
        <p:spPr>
          <a:xfrm>
            <a:off x="1973943" y="2844800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ΓΡΑΜΜΙΚΕΣ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CD9381-B45C-463F-8EF6-F29BCB568556}"/>
              </a:ext>
            </a:extLst>
          </p:cNvPr>
          <p:cNvSpPr txBox="1"/>
          <p:nvPr/>
        </p:nvSpPr>
        <p:spPr>
          <a:xfrm>
            <a:off x="7257143" y="2844800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 ΓΡΑΜΜΙΚΕΣ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897C63-1DE6-4D00-A743-3872D9B67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08" y="2587751"/>
            <a:ext cx="979170" cy="940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5E304E-412C-49D9-AB89-07ADA299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876" y="2587751"/>
            <a:ext cx="1165116" cy="11703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A668F6-AF84-4AB3-AB0D-FE645435B56F}"/>
              </a:ext>
            </a:extLst>
          </p:cNvPr>
          <p:cNvSpPr/>
          <p:nvPr/>
        </p:nvSpPr>
        <p:spPr>
          <a:xfrm>
            <a:off x="456749" y="3959723"/>
            <a:ext cx="4840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Κλασικές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πολυπαραμετρικές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μέθοδοι</a:t>
            </a:r>
          </a:p>
          <a:p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Μέθοδοι Προβολής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Projection methods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Πολυμεταβλητή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Ανάλυση δεδομένων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Multivariate data analysis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647C955-4B06-4986-BB9F-DFF94B93DBF3}"/>
              </a:ext>
            </a:extLst>
          </p:cNvPr>
          <p:cNvSpPr/>
          <p:nvPr/>
        </p:nvSpPr>
        <p:spPr>
          <a:xfrm>
            <a:off x="6771366" y="3959723"/>
            <a:ext cx="4963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Τεχνητά </a:t>
            </a:r>
            <a:r>
              <a:rPr lang="el-GR" dirty="0" err="1"/>
              <a:t>Νευρωνικά</a:t>
            </a:r>
            <a:r>
              <a:rPr lang="el-GR" dirty="0"/>
              <a:t> Δίκτυα (</a:t>
            </a:r>
            <a:r>
              <a:rPr lang="en-US" dirty="0"/>
              <a:t>Artificial Neural Networks</a:t>
            </a:r>
            <a:r>
              <a:rPr lang="el-GR" dirty="0"/>
              <a:t>)</a:t>
            </a:r>
          </a:p>
          <a:p>
            <a:endParaRPr lang="en-US" dirty="0"/>
          </a:p>
          <a:p>
            <a:r>
              <a:rPr lang="el-GR" dirty="0"/>
              <a:t>Μηχανές Διανυσμάτων Στήριξης (</a:t>
            </a:r>
            <a:r>
              <a:rPr lang="en-US" dirty="0"/>
              <a:t>Support Vector Machines</a:t>
            </a:r>
            <a:r>
              <a:rPr lang="el-G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477390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9895E-CC06-4DBE-B67F-D5EC077FE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42465"/>
            <a:ext cx="12017829" cy="1373070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Κατεύθυνση </a:t>
            </a:r>
            <a:r>
              <a:rPr lang="en-US" dirty="0"/>
              <a:t>p = </a:t>
            </a:r>
            <a:r>
              <a:rPr lang="el-GR" dirty="0"/>
              <a:t>ιδιοδιάνυσμα</a:t>
            </a:r>
            <a:br>
              <a:rPr lang="el-GR" dirty="0"/>
            </a:br>
            <a:r>
              <a:rPr lang="el-GR" dirty="0"/>
              <a:t>Αριθμητική τιμη </a:t>
            </a:r>
            <a:r>
              <a:rPr lang="en-US" dirty="0"/>
              <a:t>t</a:t>
            </a:r>
            <a:r>
              <a:rPr lang="el-GR" dirty="0"/>
              <a:t> </a:t>
            </a:r>
            <a:r>
              <a:rPr lang="en-GB" dirty="0"/>
              <a:t>= </a:t>
            </a:r>
            <a:r>
              <a:rPr lang="en-GB" dirty="0" err="1"/>
              <a:t>ιδιοτιμή</a:t>
            </a:r>
            <a:r>
              <a:rPr lang="en-GB" dirty="0"/>
              <a:t> = </a:t>
            </a:r>
            <a:r>
              <a:rPr lang="el-GR" dirty="0"/>
              <a:t>φ</a:t>
            </a:r>
            <a:r>
              <a:rPr lang="en-GB" dirty="0"/>
              <a:t>ο</a:t>
            </a:r>
            <a:r>
              <a:rPr lang="el-GR" dirty="0"/>
              <a:t>ρ</a:t>
            </a:r>
            <a:r>
              <a:rPr lang="en-GB" dirty="0"/>
              <a:t>τ</a:t>
            </a:r>
            <a:r>
              <a:rPr lang="el-GR" dirty="0"/>
              <a:t>ί</a:t>
            </a:r>
            <a:r>
              <a:rPr lang="en-GB" dirty="0"/>
              <a:t>ο </a:t>
            </a:r>
            <a:r>
              <a:rPr lang="en-US" dirty="0"/>
              <a:t>(score)</a:t>
            </a:r>
          </a:p>
        </p:txBody>
      </p:sp>
    </p:spTree>
    <p:extLst>
      <p:ext uri="{BB962C8B-B14F-4D97-AF65-F5344CB8AC3E}">
        <p14:creationId xmlns:p14="http://schemas.microsoft.com/office/powerpoint/2010/main" xmlns="" val="98823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37BDC-2ACE-433D-B14A-A2ADB93B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ΚΑΤΗΓΟΡΙΟΠΟΙΗΣΗ ΠΟΛΥΠΑΡΑΜΕΤΙΚΩΝ ΜΕΘΟΔΩΝ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B83796-665B-47E2-82C1-D788B1F196A9}"/>
              </a:ext>
            </a:extLst>
          </p:cNvPr>
          <p:cNvSpPr txBox="1"/>
          <p:nvPr/>
        </p:nvSpPr>
        <p:spPr>
          <a:xfrm>
            <a:off x="1973943" y="2844800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ΓΡΑΜΜΙΚΕΣ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897C63-1DE6-4D00-A743-3872D9B67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08" y="2587751"/>
            <a:ext cx="979170" cy="94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E297F7-275B-4B3F-A45C-1DF1D5FA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329" y="1533525"/>
            <a:ext cx="68961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73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07983-BD8A-41A2-83C9-773DE8A07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ΠΟΙΟΣ Ο ΣΚΟΠΟΣ ΤΩΝ ΠΟΛΥΠΑΡΑΜΕΤΡΙΚΩΝ ΜΕΘΟΔΟΛΟΓΙΩΝ?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F1CAB7-42F7-47F9-AEF0-CED4F7378EAC}"/>
              </a:ext>
            </a:extLst>
          </p:cNvPr>
          <p:cNvSpPr/>
          <p:nvPr/>
        </p:nvSpPr>
        <p:spPr>
          <a:xfrm>
            <a:off x="136692" y="2141438"/>
            <a:ext cx="54222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Ταξινόμηση </a:t>
            </a:r>
          </a:p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discriminant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l-G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γνωστός αριθμός τάξεων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βασίζεται σε σειρά εκμάθησης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αποτελεί επιβλεπόμενη τεχνική (</a:t>
            </a:r>
            <a:r>
              <a:rPr lang="el-GR" dirty="0" err="1"/>
              <a:t>supervised</a:t>
            </a:r>
            <a:r>
              <a:rPr lang="el-GR" dirty="0"/>
              <a:t> </a:t>
            </a:r>
            <a:r>
              <a:rPr lang="el-GR" dirty="0" err="1"/>
              <a:t>learning</a:t>
            </a:r>
            <a:r>
              <a:rPr lang="el-GR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εφαρμογή στην ταξινόμηση αγνώστων δειγμάτων</a:t>
            </a:r>
          </a:p>
          <a:p>
            <a:endParaRPr lang="el-G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CF4875-00A4-447D-9139-42D6307B0A2E}"/>
              </a:ext>
            </a:extLst>
          </p:cNvPr>
          <p:cNvSpPr/>
          <p:nvPr/>
        </p:nvSpPr>
        <p:spPr>
          <a:xfrm>
            <a:off x="5487251" y="2141438"/>
            <a:ext cx="649729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Ανάλυση σμηνών </a:t>
            </a:r>
          </a:p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άγνωστος αριθμός τάξεων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υφίσταται προηγούμενη γνώση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αποτελεί μη επιβλεπόμενη τεχνική (</a:t>
            </a:r>
            <a:r>
              <a:rPr lang="el-GR" dirty="0" err="1"/>
              <a:t>unsupervised</a:t>
            </a:r>
            <a:r>
              <a:rPr lang="el-GR" dirty="0"/>
              <a:t> </a:t>
            </a:r>
            <a:r>
              <a:rPr lang="el-GR" dirty="0" err="1"/>
              <a:t>learning</a:t>
            </a:r>
            <a:r>
              <a:rPr lang="el-G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εφαρμογή για την κατανόηση των δεδομένων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εφαρμογή στην ταξινόμηση αγνώστων δειγμάτων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20065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356EE6-7FF8-4809-99E3-826A20344D40}"/>
              </a:ext>
            </a:extLst>
          </p:cNvPr>
          <p:cNvSpPr/>
          <p:nvPr/>
        </p:nvSpPr>
        <p:spPr>
          <a:xfrm>
            <a:off x="0" y="2358240"/>
            <a:ext cx="117275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Οι </a:t>
            </a:r>
            <a:r>
              <a:rPr lang="el-GR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Πολυπαραμετρικές</a:t>
            </a:r>
            <a:r>
              <a:rPr 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Στατιστικές Μέθοδοι </a:t>
            </a:r>
          </a:p>
          <a:p>
            <a:endParaRPr lang="el-G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επιτρέπουν: </a:t>
            </a:r>
          </a:p>
          <a:p>
            <a:endParaRPr lang="el-GR" sz="2400" dirty="0">
              <a:latin typeface="Arial" panose="020B0604020202020204" pitchFamily="34" charset="0"/>
            </a:endParaRPr>
          </a:p>
          <a:p>
            <a:pPr algn="just"/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μέγιστη αξιοποίηση των πληροφοριών που περιέχονται σε μια σειρά (</a:t>
            </a:r>
            <a:r>
              <a:rPr lang="el-G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πολυμεταβλητών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 δεδομένων και ορισμένες από αυτές </a:t>
            </a:r>
          </a:p>
          <a:p>
            <a:endParaRPr lang="el-GR" sz="2400" dirty="0">
              <a:latin typeface="Arial" panose="020B0604020202020204" pitchFamily="34" charset="0"/>
            </a:endParaRPr>
          </a:p>
          <a:p>
            <a:r>
              <a:rPr lang="el-G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παράλληλα επιτρέπουν</a:t>
            </a:r>
          </a:p>
          <a:p>
            <a:endParaRPr lang="el-GR" sz="2400" dirty="0">
              <a:latin typeface="Arial" panose="020B0604020202020204" pitchFamily="34" charset="0"/>
            </a:endParaRPr>
          </a:p>
          <a:p>
            <a:pPr algn="just"/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ελαχιστοποίηση του αριθμού των αντικειμένων που απαιτούνται την εξαγωγή ενός μοντέλου.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385FFB-AEA7-4DAE-805A-6445867AB701}"/>
              </a:ext>
            </a:extLst>
          </p:cNvPr>
          <p:cNvSpPr/>
          <p:nvPr/>
        </p:nvSpPr>
        <p:spPr>
          <a:xfrm>
            <a:off x="261257" y="1062429"/>
            <a:ext cx="6922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Πολυπαραμετρικές</a:t>
            </a:r>
            <a:r>
              <a:rPr lang="el-GR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Στατιστικές Μέθοδοι</a:t>
            </a:r>
          </a:p>
        </p:txBody>
      </p:sp>
    </p:spTree>
    <p:extLst>
      <p:ext uri="{BB962C8B-B14F-4D97-AF65-F5344CB8AC3E}">
        <p14:creationId xmlns:p14="http://schemas.microsoft.com/office/powerpoint/2010/main" xmlns="" val="2714298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026E1-E67E-4964-AAC2-6FB713B3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51" y="767742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latin typeface="Arial" panose="020B0604020202020204" pitchFamily="34" charset="0"/>
              </a:rPr>
              <a:t>Πολυμεταβλητή</a:t>
            </a:r>
            <a:r>
              <a:rPr lang="el-GR" dirty="0">
                <a:latin typeface="Arial" panose="020B0604020202020204" pitchFamily="34" charset="0"/>
              </a:rPr>
              <a:t> Ανάλυση Δεδομένων</a:t>
            </a:r>
            <a:br>
              <a:rPr lang="el-GR" dirty="0">
                <a:latin typeface="Arial" panose="020B0604020202020204" pitchFamily="34" charset="0"/>
              </a:rPr>
            </a:br>
            <a:r>
              <a:rPr lang="el-GR" dirty="0">
                <a:latin typeface="Arial" panose="020B0604020202020204" pitchFamily="34" charset="0"/>
              </a:rPr>
              <a:t>Εφαρμογές</a:t>
            </a:r>
            <a:br>
              <a:rPr lang="el-GR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A1CD09-9A43-4E78-AE64-95B660851937}"/>
              </a:ext>
            </a:extLst>
          </p:cNvPr>
          <p:cNvSpPr/>
          <p:nvPr/>
        </p:nvSpPr>
        <p:spPr>
          <a:xfrm>
            <a:off x="1066800" y="2263791"/>
            <a:ext cx="10058399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Έλεγχος Ποιότητας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Βελτιστοποίηση Ποιότητας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Διαδικασία Βελτιστοποίησης και Ελέγχου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Ανάπτυξη και Βελτιστοποίηση Μεθόδων Προσδιορισμού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Ταξινόμηση βακτηρίων, ιών, ιστών, </a:t>
            </a:r>
            <a:r>
              <a:rPr lang="el-GR" dirty="0" err="1">
                <a:latin typeface="Arial" panose="020B0604020202020204" pitchFamily="34" charset="0"/>
              </a:rPr>
              <a:t>κ.λ.π</a:t>
            </a:r>
            <a:endParaRPr lang="el-GR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 err="1">
                <a:latin typeface="Arial" panose="020B0604020202020204" pitchFamily="34" charset="0"/>
              </a:rPr>
              <a:t>Metabonomics</a:t>
            </a:r>
            <a:endParaRPr lang="el-GR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Ανάλυση οικονομικών μεγεθών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Σχεδιασμός νέων φαρμάκων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Ανάπτυξη νέων υλικών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" panose="020B0604020202020204" pitchFamily="34" charset="0"/>
              </a:rPr>
              <a:t>Προσδιορισμός επικινδυνότητας στην Τοξικολογία (</a:t>
            </a:r>
            <a:r>
              <a:rPr lang="el-GR" dirty="0" err="1">
                <a:latin typeface="Arial" panose="020B0604020202020204" pitchFamily="34" charset="0"/>
              </a:rPr>
              <a:t>Risk</a:t>
            </a:r>
            <a:r>
              <a:rPr lang="el-GR" dirty="0">
                <a:latin typeface="Arial" panose="020B0604020202020204" pitchFamily="34" charset="0"/>
              </a:rPr>
              <a:t> </a:t>
            </a:r>
            <a:r>
              <a:rPr lang="el-GR" dirty="0" err="1">
                <a:latin typeface="Arial" panose="020B0604020202020204" pitchFamily="34" charset="0"/>
              </a:rPr>
              <a:t>assessment</a:t>
            </a:r>
            <a:r>
              <a:rPr lang="el-GR" dirty="0">
                <a:latin typeface="Arial" panose="020B0604020202020204" pitchFamily="34" charset="0"/>
              </a:rPr>
              <a:t>)</a:t>
            </a:r>
            <a:endParaRPr lang="el-GR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45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3106172"/>
              </p:ext>
            </p:extLst>
          </p:nvPr>
        </p:nvGraphicFramePr>
        <p:xfrm>
          <a:off x="5607627" y="589330"/>
          <a:ext cx="420402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10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10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10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71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3513" y="219998"/>
            <a:ext cx="27430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Πολυμεταβλητή</a:t>
            </a:r>
            <a:r>
              <a:rPr lang="el-GR" dirty="0"/>
              <a:t> ανάλυση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703512" y="1780566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Συχνά οι αποφάσεις είναι προφανείς</a:t>
            </a:r>
            <a:endParaRPr lang="en-GB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Έλλειψη 7"/>
          <p:cNvSpPr/>
          <p:nvPr/>
        </p:nvSpPr>
        <p:spPr>
          <a:xfrm>
            <a:off x="5635486" y="1335547"/>
            <a:ext cx="936104" cy="288032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0000"/>
                </a:schemeClr>
              </a:gs>
              <a:gs pos="80000">
                <a:schemeClr val="accent2">
                  <a:shade val="93000"/>
                  <a:satMod val="130000"/>
                  <a:alpha val="20000"/>
                </a:schemeClr>
              </a:gs>
              <a:gs pos="100000">
                <a:schemeClr val="accent2">
                  <a:shade val="94000"/>
                  <a:satMod val="135000"/>
                  <a:alpha val="2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Έλλειψη 8"/>
          <p:cNvSpPr/>
          <p:nvPr/>
        </p:nvSpPr>
        <p:spPr>
          <a:xfrm>
            <a:off x="5652614" y="1707731"/>
            <a:ext cx="936104" cy="288032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0000"/>
                </a:schemeClr>
              </a:gs>
              <a:gs pos="80000">
                <a:schemeClr val="accent2">
                  <a:shade val="93000"/>
                  <a:satMod val="130000"/>
                  <a:alpha val="20000"/>
                </a:schemeClr>
              </a:gs>
              <a:gs pos="100000">
                <a:schemeClr val="accent2">
                  <a:shade val="94000"/>
                  <a:satMod val="135000"/>
                  <a:alpha val="2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Έλλειψη 9"/>
          <p:cNvSpPr/>
          <p:nvPr/>
        </p:nvSpPr>
        <p:spPr>
          <a:xfrm>
            <a:off x="7783469" y="1333434"/>
            <a:ext cx="936104" cy="288032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0000"/>
                </a:schemeClr>
              </a:gs>
              <a:gs pos="80000">
                <a:schemeClr val="accent2">
                  <a:shade val="93000"/>
                  <a:satMod val="130000"/>
                  <a:alpha val="20000"/>
                </a:schemeClr>
              </a:gs>
              <a:gs pos="100000">
                <a:schemeClr val="accent2">
                  <a:shade val="94000"/>
                  <a:satMod val="135000"/>
                  <a:alpha val="2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Έλλειψη 10"/>
          <p:cNvSpPr/>
          <p:nvPr/>
        </p:nvSpPr>
        <p:spPr>
          <a:xfrm>
            <a:off x="7783470" y="1715216"/>
            <a:ext cx="936104" cy="288032"/>
          </a:xfrm>
          <a:prstGeom prst="ellipse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20000"/>
                </a:schemeClr>
              </a:gs>
              <a:gs pos="80000">
                <a:schemeClr val="accent2">
                  <a:shade val="93000"/>
                  <a:satMod val="130000"/>
                  <a:alpha val="20000"/>
                </a:schemeClr>
              </a:gs>
              <a:gs pos="100000">
                <a:schemeClr val="accent2">
                  <a:shade val="94000"/>
                  <a:satMod val="135000"/>
                  <a:alpha val="20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2" name="Γράφημα 11"/>
          <p:cNvGraphicFramePr>
            <a:graphicFrameLocks/>
          </p:cNvGraphicFramePr>
          <p:nvPr/>
        </p:nvGraphicFramePr>
        <p:xfrm>
          <a:off x="1956048" y="32849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0553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951" y="4509120"/>
            <a:ext cx="2751214" cy="224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Πίνακας 3"/>
          <p:cNvGraphicFramePr>
            <a:graphicFrameLocks noGrp="1"/>
          </p:cNvGraphicFramePr>
          <p:nvPr/>
        </p:nvGraphicFramePr>
        <p:xfrm>
          <a:off x="1705334" y="764704"/>
          <a:ext cx="8517635" cy="4090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826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89567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3834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Activity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</a:t>
                      </a:r>
                      <a:endParaRPr lang="en-GB" sz="12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31.4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18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624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33.2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267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36.8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38.6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163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40.4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42.2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73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45.8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52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100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47.6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230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201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283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229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80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180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94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49.4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129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168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145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200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256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170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158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277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>
                          <a:effectLst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194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u="none" strike="noStrike" dirty="0">
                          <a:effectLst/>
                        </a:rPr>
                        <a:t>129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87" marR="6087" marT="6087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03513" y="219998"/>
            <a:ext cx="27430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Πολυμεταβλητή</a:t>
            </a:r>
            <a:r>
              <a:rPr lang="el-GR" dirty="0"/>
              <a:t> ανάλυση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27848" y="219998"/>
            <a:ext cx="548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συμβαίνει όμως σε πιο πολύπλοκες περιπτώσεις?</a:t>
            </a:r>
            <a:endParaRPr lang="en-GB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47928" y="4229340"/>
            <a:ext cx="3888432" cy="262866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4320839" y="4869160"/>
            <a:ext cx="477727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Το αποτέλεσμα είναι δύσκολο να ερμηνευθεί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35540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0A72EF-F176-4AB1-9512-EFC4B347D571}"/>
              </a:ext>
            </a:extLst>
          </p:cNvPr>
          <p:cNvSpPr txBox="1"/>
          <p:nvPr/>
        </p:nvSpPr>
        <p:spPr>
          <a:xfrm>
            <a:off x="0" y="2587193"/>
            <a:ext cx="948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Λανθάνουσες μεταβλητές </a:t>
            </a:r>
            <a:r>
              <a:rPr lang="en-GB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(latent variables)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19B59-E3D2-4D9E-A7A5-AFF09CA90B64}"/>
              </a:ext>
            </a:extLst>
          </p:cNvPr>
          <p:cNvSpPr txBox="1"/>
          <p:nvPr/>
        </p:nvSpPr>
        <p:spPr>
          <a:xfrm>
            <a:off x="1" y="3106524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Τα φαινόμενα είναι συνδυασμός πολλών μεταβλητών.</a:t>
            </a:r>
          </a:p>
          <a:p>
            <a:r>
              <a:rPr lang="el-G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Χαρακτηριστικό </a:t>
            </a:r>
            <a:r>
              <a:rPr lang="el-G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 οι μεταβλητές που επηρεάζουν δεν είναι εύκολο να εντοπισθούν</a:t>
            </a:r>
          </a:p>
        </p:txBody>
      </p:sp>
    </p:spTree>
    <p:extLst>
      <p:ext uri="{BB962C8B-B14F-4D97-AF65-F5344CB8AC3E}">
        <p14:creationId xmlns:p14="http://schemas.microsoft.com/office/powerpoint/2010/main" xmlns="" val="709144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253E7-B433-4FB9-864B-BDF7CC75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Παράδειγμα λανθάνουσας μεταβλητής</a:t>
            </a:r>
            <a:br>
              <a:rPr lang="el-GR" dirty="0"/>
            </a:br>
            <a:r>
              <a:rPr lang="el-GR" dirty="0"/>
              <a:t>ΥΓΕΙΑ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F7CEB1-4906-4681-BB5F-48FEBF0B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«αφηρημένη έννοια»</a:t>
            </a:r>
          </a:p>
          <a:p>
            <a:r>
              <a:rPr lang="el-GR" dirty="0"/>
              <a:t>Για την εκδήλωση ενός φαινομένου συμβάλλει πλήθος μεταβλητών ή αλλοιώς δεν περιγράφεται από μια μόνο μεταβλητή</a:t>
            </a:r>
          </a:p>
          <a:p>
            <a:r>
              <a:rPr lang="el-GR" dirty="0"/>
              <a:t>Όταν το φαινόμενο μεταβάλλεται αυτό οφείλεται σε κάποιες λίγες από τις πάρα πολλές μεταβλητές – αυτές ονομάζονται όπως είπαμε λανθάνουσες</a:t>
            </a:r>
          </a:p>
          <a:p>
            <a:r>
              <a:rPr lang="el-GR" dirty="0"/>
              <a:t>Η  </a:t>
            </a:r>
          </a:p>
        </p:txBody>
      </p:sp>
    </p:spTree>
    <p:extLst>
      <p:ext uri="{BB962C8B-B14F-4D97-AF65-F5344CB8AC3E}">
        <p14:creationId xmlns:p14="http://schemas.microsoft.com/office/powerpoint/2010/main" xmlns="" val="19387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253E7-B433-4FB9-864B-BDF7CC75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/>
              <a:t>Παράδειγμα λανθάνουσας μεταβλητής</a:t>
            </a:r>
            <a:br>
              <a:rPr lang="el-GR" dirty="0"/>
            </a:br>
            <a:r>
              <a:rPr lang="el-GR" dirty="0"/>
              <a:t>ΥΓΕΙΑ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92FEE6-7A38-488E-AAE9-CE0A35FD68D7}"/>
              </a:ext>
            </a:extLst>
          </p:cNvPr>
          <p:cNvSpPr txBox="1">
            <a:spLocks/>
          </p:cNvSpPr>
          <p:nvPr/>
        </p:nvSpPr>
        <p:spPr>
          <a:xfrm>
            <a:off x="1852399" y="2785572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300" dirty="0"/>
              <a:t>«ΚΡΥΜΕΝΗ» μεταβλητή (</a:t>
            </a:r>
            <a:r>
              <a:rPr lang="en-US" sz="3300" dirty="0"/>
              <a:t>latent</a:t>
            </a:r>
            <a:r>
              <a:rPr lang="en-GB" sz="3300" dirty="0"/>
              <a:t> variable)</a:t>
            </a:r>
            <a:r>
              <a:rPr lang="el-GR" sz="3300" dirty="0"/>
              <a:t/>
            </a:r>
            <a:br>
              <a:rPr lang="el-GR" sz="3300" dirty="0"/>
            </a:br>
            <a:endParaRPr lang="en-US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DE3857-CD0D-4846-A8B1-9DFDE55A7C3B}"/>
              </a:ext>
            </a:extLst>
          </p:cNvPr>
          <p:cNvSpPr txBox="1"/>
          <p:nvPr/>
        </p:nvSpPr>
        <p:spPr>
          <a:xfrm>
            <a:off x="4705348" y="4431068"/>
            <a:ext cx="156380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300" dirty="0">
                <a:latin typeface="+mj-lt"/>
                <a:ea typeface="+mj-ea"/>
                <a:cs typeface="+mj-cs"/>
              </a:rPr>
              <a:t>ΥΓΕΙΑ</a:t>
            </a:r>
            <a:endParaRPr lang="en-US" sz="33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0CA0ACE-14B4-45AA-A044-601AEFF92CB3}"/>
              </a:ext>
            </a:extLst>
          </p:cNvPr>
          <p:cNvSpPr/>
          <p:nvPr/>
        </p:nvSpPr>
        <p:spPr>
          <a:xfrm rot="5400000">
            <a:off x="4858602" y="3586281"/>
            <a:ext cx="873457" cy="50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A49DE8FE-898E-4C3F-ACAF-DDDD71CB3D52}"/>
              </a:ext>
            </a:extLst>
          </p:cNvPr>
          <p:cNvSpPr/>
          <p:nvPr/>
        </p:nvSpPr>
        <p:spPr>
          <a:xfrm rot="16200000">
            <a:off x="5301299" y="3586281"/>
            <a:ext cx="873457" cy="501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3153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601" y="2170601"/>
            <a:ext cx="2516798" cy="2516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F5CBB1-458C-4B3E-B1E0-8453B44E327E}"/>
              </a:ext>
            </a:extLst>
          </p:cNvPr>
          <p:cNvSpPr txBox="1"/>
          <p:nvPr/>
        </p:nvSpPr>
        <p:spPr>
          <a:xfrm>
            <a:off x="5427835" y="1446334"/>
            <a:ext cx="1475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Αρτηριακή πίεση</a:t>
            </a: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70AC14-D618-401E-9A6E-63E89F2BB6EB}"/>
              </a:ext>
            </a:extLst>
          </p:cNvPr>
          <p:cNvSpPr txBox="1"/>
          <p:nvPr/>
        </p:nvSpPr>
        <p:spPr>
          <a:xfrm>
            <a:off x="8109490" y="3290500"/>
            <a:ext cx="14686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Γλυκόζη αίματος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12CF2E-5113-498E-AEF1-0F9E37A734A8}"/>
              </a:ext>
            </a:extLst>
          </p:cNvPr>
          <p:cNvSpPr txBox="1"/>
          <p:nvPr/>
        </p:nvSpPr>
        <p:spPr>
          <a:xfrm>
            <a:off x="2640675" y="3290500"/>
            <a:ext cx="6575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Βάρος</a:t>
            </a:r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4F1658-E7C2-44B2-B16A-F826CE71A2E6}"/>
              </a:ext>
            </a:extLst>
          </p:cNvPr>
          <p:cNvSpPr txBox="1"/>
          <p:nvPr/>
        </p:nvSpPr>
        <p:spPr>
          <a:xfrm>
            <a:off x="3810000" y="5253403"/>
            <a:ext cx="1281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Τριγλυκερίδια</a:t>
            </a: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0E82EA-758A-432D-84F8-99D6CB3FD609}"/>
              </a:ext>
            </a:extLst>
          </p:cNvPr>
          <p:cNvSpPr txBox="1"/>
          <p:nvPr/>
        </p:nvSpPr>
        <p:spPr>
          <a:xfrm>
            <a:off x="7253471" y="5196211"/>
            <a:ext cx="11977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Χοληστερόλη</a:t>
            </a:r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362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Τρανσαμινάσες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024514-D335-449C-A5BC-FACE1724E137}"/>
              </a:ext>
            </a:extLst>
          </p:cNvPr>
          <p:cNvSpPr txBox="1"/>
          <p:nvPr/>
        </p:nvSpPr>
        <p:spPr>
          <a:xfrm>
            <a:off x="8214947" y="2170600"/>
            <a:ext cx="1217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Θερμοκρασία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8B2155-7A21-417B-84EA-B856A62C96A8}"/>
              </a:ext>
            </a:extLst>
          </p:cNvPr>
          <p:cNvSpPr txBox="1"/>
          <p:nvPr/>
        </p:nvSpPr>
        <p:spPr>
          <a:xfrm>
            <a:off x="2704122" y="4548899"/>
            <a:ext cx="1869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Σωματικές διαστάσεις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xmlns="" val="1152361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33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427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8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944E0-2D35-4C06-9512-BEFA252D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φάσματα είναι </a:t>
            </a:r>
            <a:r>
              <a:rPr lang="el-GR" dirty="0" err="1"/>
              <a:t>πολυπαραμετρικές</a:t>
            </a:r>
            <a:r>
              <a:rPr lang="el-GR" dirty="0"/>
              <a:t> συναρτήσεις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905957-A259-42CF-8900-1E13D0A1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86" y="2029760"/>
            <a:ext cx="7068457" cy="47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051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50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175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698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709058-5E9C-4BB6-B925-5E440A97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5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63658" r="36029" b="12761"/>
          <a:stretch/>
        </p:blipFill>
        <p:spPr>
          <a:xfrm>
            <a:off x="6016870" y="3772780"/>
            <a:ext cx="430824" cy="593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314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709058-5E9C-4BB6-B925-5E440A97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5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63658" r="36029" b="12761"/>
          <a:stretch/>
        </p:blipFill>
        <p:spPr>
          <a:xfrm>
            <a:off x="6016870" y="3772780"/>
            <a:ext cx="430824" cy="593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9FDE50-3308-4A88-A439-FD361A60EF31}"/>
              </a:ext>
            </a:extLst>
          </p:cNvPr>
          <p:cNvGrpSpPr/>
          <p:nvPr/>
        </p:nvGrpSpPr>
        <p:grpSpPr>
          <a:xfrm>
            <a:off x="6447694" y="3074672"/>
            <a:ext cx="589081" cy="1280159"/>
            <a:chOff x="6564924" y="2956560"/>
            <a:chExt cx="785441" cy="17068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0769B06-B009-4286-8347-D48610FFD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115" t="36374" r="12623" b="12760"/>
            <a:stretch/>
          </p:blipFill>
          <p:spPr>
            <a:xfrm>
              <a:off x="6670428" y="2956560"/>
              <a:ext cx="679937" cy="170687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B1BE46F-C504-48DA-9C52-660D1D481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516" t="42278" r="33340" b="12760"/>
            <a:stretch/>
          </p:blipFill>
          <p:spPr>
            <a:xfrm>
              <a:off x="6564924" y="3154680"/>
              <a:ext cx="105503" cy="150875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200A4F-ECA7-4ED8-8BAC-9447E903F6B8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E3E7BF"/>
                  </a:solidFill>
                  <a:prstDash val="solid"/>
                </a:ln>
                <a:solidFill>
                  <a:srgbClr val="E3E7BF"/>
                </a:solidFill>
              </a:rPr>
              <a:t>Χοληστερόλη</a:t>
            </a:r>
            <a:endParaRPr lang="en-US" sz="1350" b="1" dirty="0">
              <a:ln w="22225">
                <a:solidFill>
                  <a:srgbClr val="E3E7BF"/>
                </a:solidFill>
                <a:prstDash val="solid"/>
              </a:ln>
              <a:solidFill>
                <a:srgbClr val="E3E7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531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69" t="14542" r="11921" b="15939"/>
          <a:stretch/>
        </p:blipFill>
        <p:spPr>
          <a:xfrm>
            <a:off x="5181602" y="2536583"/>
            <a:ext cx="1872761" cy="1749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46200" h="1346200"/>
            <a:bevelB w="1346200" h="13462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F5CBB1-458C-4B3E-B1E0-8453B44E327E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Αρτηριακή πίεση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70AC14-D618-401E-9A6E-63E89F2BB6EB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Γλυκόζη αίματος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12CF2E-5113-498E-AEF1-0F9E37A734A8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Βάρος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4F1658-E7C2-44B2-B16A-F826CE71A2E6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0E82EA-758A-432D-84F8-99D6CB3FD609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Χοληστερόλη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Τρανσαμινάσες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024514-D335-449C-A5BC-FACE1724E137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8B2155-7A21-417B-84EA-B856A62C96A8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30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69" t="14542" r="11921" b="15939"/>
          <a:stretch/>
        </p:blipFill>
        <p:spPr>
          <a:xfrm>
            <a:off x="5181602" y="2536583"/>
            <a:ext cx="1872761" cy="1749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46200" h="1346200"/>
            <a:bevelB w="1346200" h="13462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F5CBB1-458C-4B3E-B1E0-8453B44E327E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Αρτηριακή πίεση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70AC14-D618-401E-9A6E-63E89F2BB6EB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Γλυκόζη αίματος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12CF2E-5113-498E-AEF1-0F9E37A734A8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Βάρος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4F1658-E7C2-44B2-B16A-F826CE71A2E6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0E82EA-758A-432D-84F8-99D6CB3FD609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Χοληστερόλη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Τρανσαμινάσες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024514-D335-449C-A5BC-FACE1724E137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8B2155-7A21-417B-84EA-B856A62C96A8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E73DAD-E016-485D-98A2-019BA6619BAF}"/>
              </a:ext>
            </a:extLst>
          </p:cNvPr>
          <p:cNvSpPr txBox="1"/>
          <p:nvPr/>
        </p:nvSpPr>
        <p:spPr>
          <a:xfrm>
            <a:off x="4543609" y="2064597"/>
            <a:ext cx="3727487" cy="304698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9600" dirty="0">
                <a:solidFill>
                  <a:srgbClr val="FF0000"/>
                </a:solidFill>
              </a:rPr>
              <a:t>ΚΑΛΗ</a:t>
            </a:r>
          </a:p>
          <a:p>
            <a:pPr algn="ctr"/>
            <a:r>
              <a:rPr lang="el-GR" sz="9600" dirty="0">
                <a:solidFill>
                  <a:srgbClr val="FF0000"/>
                </a:solidFill>
              </a:rPr>
              <a:t>ΥΓΕΙΑ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77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498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116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580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178C9-ADEC-4C33-A4F7-277702E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Γιατί? Γιατί </a:t>
            </a:r>
            <a:r>
              <a:rPr lang="el-GR" dirty="0" err="1"/>
              <a:t>απο`τελούνται</a:t>
            </a:r>
            <a:r>
              <a:rPr lang="el-GR" dirty="0"/>
              <a:t> από πολλά σημεία```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69027" y="2879316"/>
            <a:ext cx="6720115" cy="2998970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282049">
                <a:moveTo>
                  <a:pt x="0" y="2142626"/>
                </a:moveTo>
                <a:cubicBezTo>
                  <a:pt x="130629" y="2132950"/>
                  <a:pt x="476553" y="2307121"/>
                  <a:pt x="667658" y="1953940"/>
                </a:cubicBezTo>
                <a:cubicBezTo>
                  <a:pt x="858763" y="1600759"/>
                  <a:pt x="982134" y="-3070"/>
                  <a:pt x="1146629" y="23540"/>
                </a:cubicBezTo>
                <a:cubicBezTo>
                  <a:pt x="1311124" y="50150"/>
                  <a:pt x="1458686" y="1765255"/>
                  <a:pt x="1654629" y="2113598"/>
                </a:cubicBezTo>
                <a:cubicBezTo>
                  <a:pt x="1850572" y="2461941"/>
                  <a:pt x="2136019" y="2091827"/>
                  <a:pt x="2322286" y="2113598"/>
                </a:cubicBezTo>
                <a:cubicBezTo>
                  <a:pt x="2508553" y="2135369"/>
                  <a:pt x="2631924" y="2372436"/>
                  <a:pt x="2772229" y="2244226"/>
                </a:cubicBezTo>
                <a:cubicBezTo>
                  <a:pt x="2912534" y="2116016"/>
                  <a:pt x="3064934" y="1716873"/>
                  <a:pt x="3164115" y="1344340"/>
                </a:cubicBezTo>
                <a:cubicBezTo>
                  <a:pt x="3263296" y="971807"/>
                  <a:pt x="3268134" y="-109506"/>
                  <a:pt x="3367315" y="9027"/>
                </a:cubicBezTo>
                <a:cubicBezTo>
                  <a:pt x="3466496" y="127560"/>
                  <a:pt x="3597124" y="1699940"/>
                  <a:pt x="3759200" y="2055540"/>
                </a:cubicBezTo>
                <a:cubicBezTo>
                  <a:pt x="3921276" y="2411140"/>
                  <a:pt x="4187372" y="2111178"/>
                  <a:pt x="4339772" y="2142626"/>
                </a:cubicBezTo>
                <a:cubicBezTo>
                  <a:pt x="4492172" y="2174074"/>
                  <a:pt x="4572000" y="2227293"/>
                  <a:pt x="4673600" y="2244226"/>
                </a:cubicBezTo>
                <a:cubicBezTo>
                  <a:pt x="4775200" y="2261159"/>
                  <a:pt x="4949372" y="2244226"/>
                  <a:pt x="4949372" y="2244226"/>
                </a:cubicBezTo>
                <a:lnTo>
                  <a:pt x="4949372" y="2244226"/>
                </a:lnTo>
              </a:path>
            </a:pathLst>
          </a:custGeom>
          <a:noFill/>
          <a:ln w="63500" cap="rnd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195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5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709058-5E9C-4BB6-B925-5E440A97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5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63658" r="36029" b="12761"/>
          <a:stretch/>
        </p:blipFill>
        <p:spPr>
          <a:xfrm>
            <a:off x="6016870" y="3772780"/>
            <a:ext cx="430824" cy="593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980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4A94E2-BCD4-4ED7-890E-F0966434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1" t="14542" r="70262" b="47031"/>
          <a:stretch/>
        </p:blipFill>
        <p:spPr>
          <a:xfrm>
            <a:off x="5155223" y="2536583"/>
            <a:ext cx="430824" cy="967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C72135-BCD7-4EA0-9D28-2B37B9276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37" t="14542" r="50002" b="47031"/>
          <a:stretch/>
        </p:blipFill>
        <p:spPr>
          <a:xfrm>
            <a:off x="5586047" y="2536583"/>
            <a:ext cx="509952" cy="9671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1D21BB-B70A-464A-B5C3-726F2D2F8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4543" r="32883" b="57720"/>
          <a:stretch/>
        </p:blipFill>
        <p:spPr>
          <a:xfrm>
            <a:off x="6095999" y="2536582"/>
            <a:ext cx="430824" cy="698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BC8CA-AAD4-4861-A196-C912F85A1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17" t="14542" r="12622" b="64078"/>
          <a:stretch/>
        </p:blipFill>
        <p:spPr>
          <a:xfrm>
            <a:off x="6526823" y="2536582"/>
            <a:ext cx="509952" cy="538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E60540-3EA6-46A6-8F50-48504DF9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26" t="52968" r="53146" b="12761"/>
          <a:stretch/>
        </p:blipFill>
        <p:spPr>
          <a:xfrm>
            <a:off x="5341620" y="3503734"/>
            <a:ext cx="675250" cy="862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6E82327-748A-4351-A563-7997CD091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42278" r="36029" b="35923"/>
          <a:stretch/>
        </p:blipFill>
        <p:spPr>
          <a:xfrm>
            <a:off x="6016870" y="3234690"/>
            <a:ext cx="430824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709058-5E9C-4BB6-B925-5E440A97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5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54" t="63658" r="36029" b="12761"/>
          <a:stretch/>
        </p:blipFill>
        <p:spPr>
          <a:xfrm>
            <a:off x="6016870" y="3772780"/>
            <a:ext cx="430824" cy="593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9FDE50-3308-4A88-A439-FD361A60EF31}"/>
              </a:ext>
            </a:extLst>
          </p:cNvPr>
          <p:cNvGrpSpPr/>
          <p:nvPr/>
        </p:nvGrpSpPr>
        <p:grpSpPr>
          <a:xfrm>
            <a:off x="6458243" y="3147855"/>
            <a:ext cx="323556" cy="593482"/>
            <a:chOff x="6564924" y="2956560"/>
            <a:chExt cx="785441" cy="1706879"/>
          </a:xfrm>
          <a:noFill/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0769B06-B009-4286-8347-D48610FFD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115" t="36374" r="12623" b="12760"/>
            <a:stretch/>
          </p:blipFill>
          <p:spPr>
            <a:xfrm>
              <a:off x="6670428" y="2956560"/>
              <a:ext cx="679937" cy="1706879"/>
            </a:xfrm>
            <a:prstGeom prst="rect">
              <a:avLst/>
            </a:prstGeom>
            <a:grpFill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B1BE46F-C504-48DA-9C52-660D1D481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516" t="42278" r="33340" b="12760"/>
            <a:stretch/>
          </p:blipFill>
          <p:spPr>
            <a:xfrm>
              <a:off x="6564924" y="3154680"/>
              <a:ext cx="105503" cy="1508759"/>
            </a:xfrm>
            <a:prstGeom prst="rect">
              <a:avLst/>
            </a:prstGeom>
            <a:grp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200A4F-ECA7-4ED8-8BAC-9447E903F6B8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E3E7BF"/>
                  </a:solidFill>
                  <a:prstDash val="solid"/>
                </a:ln>
                <a:solidFill>
                  <a:srgbClr val="E3E7BF"/>
                </a:solidFill>
              </a:rPr>
              <a:t>Χοληστερόλη</a:t>
            </a:r>
            <a:endParaRPr lang="en-US" sz="1350" b="1" dirty="0">
              <a:ln w="22225">
                <a:solidFill>
                  <a:srgbClr val="E3E7BF"/>
                </a:solidFill>
                <a:prstDash val="solid"/>
              </a:ln>
              <a:solidFill>
                <a:srgbClr val="E3E7B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1B2FFAE-6A8C-4209-B2D7-B10B773D00BD}"/>
              </a:ext>
            </a:extLst>
          </p:cNvPr>
          <p:cNvCxnSpPr>
            <a:stCxn id="19" idx="0"/>
            <a:endCxn id="17" idx="3"/>
          </p:cNvCxnSpPr>
          <p:nvPr/>
        </p:nvCxnSpPr>
        <p:spPr>
          <a:xfrm flipH="1" flipV="1">
            <a:off x="6781799" y="3444596"/>
            <a:ext cx="1101815" cy="175161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0535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200A4F-ECA7-4ED8-8BAC-9447E903F6B8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E3E7BF"/>
                  </a:solidFill>
                  <a:prstDash val="solid"/>
                </a:ln>
                <a:solidFill>
                  <a:srgbClr val="E3E7BF"/>
                </a:solidFill>
              </a:rPr>
              <a:t>Χοληστερόλη</a:t>
            </a:r>
            <a:endParaRPr lang="en-US" sz="1350" b="1" dirty="0">
              <a:ln w="22225">
                <a:solidFill>
                  <a:srgbClr val="E3E7BF"/>
                </a:solidFill>
                <a:prstDash val="solid"/>
              </a:ln>
              <a:solidFill>
                <a:srgbClr val="E3E7B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1B2FFAE-6A8C-4209-B2D7-B10B773D00BD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781800" y="3429000"/>
            <a:ext cx="1101814" cy="176721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D44D9C4-AEDB-405D-986B-8CBF861A7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7134" y="2514520"/>
            <a:ext cx="1877731" cy="1828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3370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44003B-DA8E-410C-B9A2-0CD8D9370EF0}"/>
              </a:ext>
            </a:extLst>
          </p:cNvPr>
          <p:cNvSpPr txBox="1"/>
          <p:nvPr/>
        </p:nvSpPr>
        <p:spPr>
          <a:xfrm>
            <a:off x="3221603" y="1973873"/>
            <a:ext cx="1407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Τρανσαμινάσες</a:t>
            </a:r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9CCBC7-F92C-4F56-86E9-03A668EF2562}"/>
              </a:ext>
            </a:extLst>
          </p:cNvPr>
          <p:cNvSpPr txBox="1"/>
          <p:nvPr/>
        </p:nvSpPr>
        <p:spPr>
          <a:xfrm>
            <a:off x="5427836" y="1446334"/>
            <a:ext cx="153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Αρτηριακή πίεση</a:t>
            </a:r>
            <a:endParaRPr lang="en-US" sz="1350" b="1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951730-C132-4614-9E66-497B95352039}"/>
              </a:ext>
            </a:extLst>
          </p:cNvPr>
          <p:cNvSpPr txBox="1"/>
          <p:nvPr/>
        </p:nvSpPr>
        <p:spPr>
          <a:xfrm>
            <a:off x="8214948" y="2170600"/>
            <a:ext cx="1253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</a:t>
            </a:r>
            <a:endParaRPr lang="en-US" sz="135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A949F6-6CD3-4F18-8761-D33F3D3260B2}"/>
              </a:ext>
            </a:extLst>
          </p:cNvPr>
          <p:cNvSpPr txBox="1"/>
          <p:nvPr/>
        </p:nvSpPr>
        <p:spPr>
          <a:xfrm>
            <a:off x="8109490" y="3290500"/>
            <a:ext cx="15231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Γλυκόζη αίματος</a:t>
            </a:r>
            <a:endParaRPr lang="en-US" sz="135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EC6C9-C89A-433D-96FD-190C835E907A}"/>
              </a:ext>
            </a:extLst>
          </p:cNvPr>
          <p:cNvSpPr txBox="1"/>
          <p:nvPr/>
        </p:nvSpPr>
        <p:spPr>
          <a:xfrm>
            <a:off x="2640676" y="3290500"/>
            <a:ext cx="6751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Βάρος</a:t>
            </a:r>
            <a:endParaRPr lang="en-US" sz="1350" b="1" dirty="0">
              <a:ln w="22225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B02241-C477-41C0-BA67-1BAA228A1016}"/>
              </a:ext>
            </a:extLst>
          </p:cNvPr>
          <p:cNvSpPr txBox="1"/>
          <p:nvPr/>
        </p:nvSpPr>
        <p:spPr>
          <a:xfrm>
            <a:off x="2704122" y="4548899"/>
            <a:ext cx="19367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Σωματικές διαστάσεις</a:t>
            </a:r>
            <a:endParaRPr lang="en-US" sz="1350" b="1" dirty="0">
              <a:ln w="222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029EBC-3ED7-46B1-BF67-D450F205088A}"/>
              </a:ext>
            </a:extLst>
          </p:cNvPr>
          <p:cNvSpPr txBox="1"/>
          <p:nvPr/>
        </p:nvSpPr>
        <p:spPr>
          <a:xfrm>
            <a:off x="3810000" y="5253403"/>
            <a:ext cx="13276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Τριγλυκερίδια</a:t>
            </a:r>
            <a:endParaRPr lang="en-US" sz="135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200A4F-ECA7-4ED8-8BAC-9447E903F6B8}"/>
              </a:ext>
            </a:extLst>
          </p:cNvPr>
          <p:cNvSpPr txBox="1"/>
          <p:nvPr/>
        </p:nvSpPr>
        <p:spPr>
          <a:xfrm>
            <a:off x="7253473" y="5196211"/>
            <a:ext cx="1260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22225">
                  <a:solidFill>
                    <a:srgbClr val="E3E7BF"/>
                  </a:solidFill>
                  <a:prstDash val="solid"/>
                </a:ln>
                <a:solidFill>
                  <a:srgbClr val="E3E7BF"/>
                </a:solidFill>
              </a:rPr>
              <a:t>Χοληστερόλη</a:t>
            </a:r>
            <a:endParaRPr lang="en-US" sz="1350" b="1" dirty="0">
              <a:ln w="22225">
                <a:solidFill>
                  <a:srgbClr val="E3E7BF"/>
                </a:solidFill>
                <a:prstDash val="solid"/>
              </a:ln>
              <a:solidFill>
                <a:srgbClr val="E3E7B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1B2FFAE-6A8C-4209-B2D7-B10B773D00BD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781800" y="3429000"/>
            <a:ext cx="1101814" cy="176721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D44D9C4-AEDB-405D-986B-8CBF861A7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7134" y="2514520"/>
            <a:ext cx="1877731" cy="182895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0A0F9C-D4E4-4941-8423-33F3BD21D661}"/>
              </a:ext>
            </a:extLst>
          </p:cNvPr>
          <p:cNvSpPr txBox="1"/>
          <p:nvPr/>
        </p:nvSpPr>
        <p:spPr>
          <a:xfrm>
            <a:off x="2362200" y="5808279"/>
            <a:ext cx="81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Κρυμμένη μεταβλητή που </a:t>
            </a:r>
            <a:r>
              <a:rPr lang="el-GR" dirty="0" err="1"/>
              <a:t>επηρρεάζει</a:t>
            </a:r>
            <a:r>
              <a:rPr lang="el-GR" dirty="0"/>
              <a:t> την </a:t>
            </a:r>
            <a:r>
              <a:rPr lang="el-GR" dirty="0" err="1"/>
              <a:t>υγεια</a:t>
            </a:r>
            <a:r>
              <a:rPr lang="el-GR" dirty="0"/>
              <a:t> είναι η χοληστερόλη που είναι μια λανθάνουσα </a:t>
            </a:r>
            <a:r>
              <a:rPr lang="el-GR" dirty="0" err="1"/>
              <a:t>μεταβλητη</a:t>
            </a:r>
            <a:r>
              <a:rPr lang="el-GR" dirty="0"/>
              <a:t> </a:t>
            </a:r>
            <a:r>
              <a:rPr lang="en-US" dirty="0"/>
              <a:t>(latent variable)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D6C7DD6-72F2-49AA-96FB-B41E283709A3}"/>
              </a:ext>
            </a:extLst>
          </p:cNvPr>
          <p:cNvSpPr txBox="1"/>
          <p:nvPr/>
        </p:nvSpPr>
        <p:spPr>
          <a:xfrm>
            <a:off x="4543609" y="2064597"/>
            <a:ext cx="3727487" cy="304698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9600" dirty="0">
                <a:solidFill>
                  <a:srgbClr val="FF0000"/>
                </a:solidFill>
              </a:rPr>
              <a:t>ΚΑΚΗ</a:t>
            </a:r>
          </a:p>
          <a:p>
            <a:pPr algn="ctr"/>
            <a:r>
              <a:rPr lang="el-GR" sz="9600" dirty="0">
                <a:solidFill>
                  <a:srgbClr val="FF0000"/>
                </a:solidFill>
              </a:rPr>
              <a:t>ΥΓΕΙΑ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420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AD246-0DE5-4818-8714-46F903FA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ΑΠΛΟ ΠΑΡΑΔΕΙΓΜΑ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22EB-9905-4FCB-83B2-C9FCB7CF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θερμοκρασία στο γραφείο του σπιτιού μου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0FCD2D-4119-4F71-AE6F-5BD57F6A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732" y="2940250"/>
            <a:ext cx="2525458" cy="23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8378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AD246-0DE5-4818-8714-46F903FA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θερμοκρασία στο γραφείο του σπιτιού μου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22EB-9905-4FCB-83B2-C9FCB7CF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95573"/>
            <a:ext cx="9613861" cy="406327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Τοποθετώ 4 αισθητήρες θερμοκρασίας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03F15B-75D2-4CFC-9126-083C7AE8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657475"/>
            <a:ext cx="5332522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999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AD246-0DE5-4818-8714-46F903FA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θερμοκρασία στο γραφείο του σπιτιού μου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22EB-9905-4FCB-83B2-C9FCB7CF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090413"/>
            <a:ext cx="9613861" cy="482527"/>
          </a:xfrm>
        </p:spPr>
        <p:txBody>
          <a:bodyPr/>
          <a:lstStyle/>
          <a:p>
            <a:r>
              <a:rPr lang="el-GR" dirty="0"/>
              <a:t>Τοποθετώ 4 αισθητήρες θερμοκρασίας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03F15B-75D2-4CFC-9126-083C7AE8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657475"/>
            <a:ext cx="5332522" cy="32635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8E51E98-1AAA-4D16-9553-9DF930E49579}"/>
              </a:ext>
            </a:extLst>
          </p:cNvPr>
          <p:cNvSpPr/>
          <p:nvPr/>
        </p:nvSpPr>
        <p:spPr>
          <a:xfrm>
            <a:off x="4838700" y="4618435"/>
            <a:ext cx="927099" cy="1178719"/>
          </a:xfrm>
          <a:prstGeom prst="roundRect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/>
              <a:t>γραφείο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xmlns="" val="1385925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AD246-0DE5-4818-8714-46F903FA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θερμοκρασία στο γραφείο του σπιτιού μου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22EB-9905-4FCB-83B2-C9FCB7CF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29404"/>
            <a:ext cx="9613861" cy="476287"/>
          </a:xfrm>
        </p:spPr>
        <p:txBody>
          <a:bodyPr/>
          <a:lstStyle/>
          <a:p>
            <a:r>
              <a:rPr lang="el-GR" dirty="0"/>
              <a:t>Τοποθετώ 4 αισθητήρες θερμοκρασίας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03F15B-75D2-4CFC-9126-083C7AE8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657475"/>
            <a:ext cx="5332522" cy="3263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AF7B91-9003-47D9-BC62-5BBFEC64FB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17044" y="2807494"/>
            <a:ext cx="500062" cy="500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15EFEE-286A-4E02-9E17-49F319D59C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6516" y="3429000"/>
            <a:ext cx="500062" cy="500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1B5536-43B8-45A4-82FA-F81A0524A5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4780" y="4136232"/>
            <a:ext cx="500062" cy="500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328B9D-95F8-4886-B6B0-A2E415FE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06454" y="4636294"/>
            <a:ext cx="500062" cy="5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945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AD246-0DE5-4818-8714-46F903FA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θερμοκρασία στο γραφείο του σπιτιού μου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1222EB-9905-4FCB-83B2-C9FCB7CF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849" y="2211858"/>
            <a:ext cx="9613861" cy="384895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Καταμετρώ τη θερμοκρασία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 ένα θερμόμετρο που μετρά το τελικό αποτέλεσμα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03F15B-75D2-4CFC-9126-083C7AE8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2657475"/>
            <a:ext cx="5332522" cy="3263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31D050-069E-454E-B7B5-4C2739E674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17044" y="2807494"/>
            <a:ext cx="500062" cy="500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0ED33C-72D0-403E-8221-A500DBBD78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6516" y="3429000"/>
            <a:ext cx="500062" cy="5000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157356-1BBD-4EA2-A6B4-CEC3D45B07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4780" y="4136232"/>
            <a:ext cx="500062" cy="500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DEB3E0-5B93-48CD-A4BE-D1A85C79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06454" y="4636294"/>
            <a:ext cx="500062" cy="500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367D58-B410-49A2-97C0-BAA366E67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003" y="4308423"/>
            <a:ext cx="284489" cy="179634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5B71527D-DC67-437B-BFFA-B35158973AC7}"/>
              </a:ext>
            </a:extLst>
          </p:cNvPr>
          <p:cNvCxnSpPr>
            <a:stCxn id="3" idx="2"/>
          </p:cNvCxnSpPr>
          <p:nvPr/>
        </p:nvCxnSpPr>
        <p:spPr>
          <a:xfrm flipH="1">
            <a:off x="5397492" y="2596753"/>
            <a:ext cx="657288" cy="2039541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932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178C9-ADEC-4C33-A4F7-277702E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Γιατί? Γιατί αποτελούνται από πολλά σημεία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69027" y="2879316"/>
            <a:ext cx="6720115" cy="2998970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282049">
                <a:moveTo>
                  <a:pt x="0" y="2142626"/>
                </a:moveTo>
                <a:cubicBezTo>
                  <a:pt x="130629" y="2132950"/>
                  <a:pt x="476553" y="2307121"/>
                  <a:pt x="667658" y="1953940"/>
                </a:cubicBezTo>
                <a:cubicBezTo>
                  <a:pt x="858763" y="1600759"/>
                  <a:pt x="982134" y="-3070"/>
                  <a:pt x="1146629" y="23540"/>
                </a:cubicBezTo>
                <a:cubicBezTo>
                  <a:pt x="1311124" y="50150"/>
                  <a:pt x="1458686" y="1765255"/>
                  <a:pt x="1654629" y="2113598"/>
                </a:cubicBezTo>
                <a:cubicBezTo>
                  <a:pt x="1850572" y="2461941"/>
                  <a:pt x="2136019" y="2091827"/>
                  <a:pt x="2322286" y="2113598"/>
                </a:cubicBezTo>
                <a:cubicBezTo>
                  <a:pt x="2508553" y="2135369"/>
                  <a:pt x="2631924" y="2372436"/>
                  <a:pt x="2772229" y="2244226"/>
                </a:cubicBezTo>
                <a:cubicBezTo>
                  <a:pt x="2912534" y="2116016"/>
                  <a:pt x="3064934" y="1716873"/>
                  <a:pt x="3164115" y="1344340"/>
                </a:cubicBezTo>
                <a:cubicBezTo>
                  <a:pt x="3263296" y="971807"/>
                  <a:pt x="3268134" y="-109506"/>
                  <a:pt x="3367315" y="9027"/>
                </a:cubicBezTo>
                <a:cubicBezTo>
                  <a:pt x="3466496" y="127560"/>
                  <a:pt x="3597124" y="1699940"/>
                  <a:pt x="3759200" y="2055540"/>
                </a:cubicBezTo>
                <a:cubicBezTo>
                  <a:pt x="3921276" y="2411140"/>
                  <a:pt x="4187372" y="2111178"/>
                  <a:pt x="4339772" y="2142626"/>
                </a:cubicBezTo>
                <a:cubicBezTo>
                  <a:pt x="4492172" y="2174074"/>
                  <a:pt x="4572000" y="2227293"/>
                  <a:pt x="4673600" y="2244226"/>
                </a:cubicBezTo>
                <a:cubicBezTo>
                  <a:pt x="4775200" y="2261159"/>
                  <a:pt x="4949372" y="2244226"/>
                  <a:pt x="4949372" y="2244226"/>
                </a:cubicBezTo>
                <a:lnTo>
                  <a:pt x="4949372" y="2244226"/>
                </a:lnTo>
              </a:path>
            </a:pathLst>
          </a:custGeom>
          <a:noFill/>
          <a:ln w="63500" cap="rnd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2481941" y="5609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7FDF0FD-136E-490C-984D-20180495A978}"/>
              </a:ext>
            </a:extLst>
          </p:cNvPr>
          <p:cNvSpPr/>
          <p:nvPr/>
        </p:nvSpPr>
        <p:spPr>
          <a:xfrm>
            <a:off x="3222169" y="551542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0933C39-9E15-4E76-99CE-68502222018B}"/>
              </a:ext>
            </a:extLst>
          </p:cNvPr>
          <p:cNvSpPr/>
          <p:nvPr/>
        </p:nvSpPr>
        <p:spPr>
          <a:xfrm>
            <a:off x="3585026" y="468811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4EBAB7-F6BF-44D9-8E8F-DD73F7353D21}"/>
              </a:ext>
            </a:extLst>
          </p:cNvPr>
          <p:cNvSpPr/>
          <p:nvPr/>
        </p:nvSpPr>
        <p:spPr>
          <a:xfrm>
            <a:off x="3759196" y="36938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1828C1-51AA-425E-B08E-EF5D03F8E013}"/>
              </a:ext>
            </a:extLst>
          </p:cNvPr>
          <p:cNvSpPr/>
          <p:nvPr/>
        </p:nvSpPr>
        <p:spPr>
          <a:xfrm>
            <a:off x="4093024" y="287931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4AA8308-890D-4CED-BDA4-1C369EA2A031}"/>
              </a:ext>
            </a:extLst>
          </p:cNvPr>
          <p:cNvSpPr/>
          <p:nvPr/>
        </p:nvSpPr>
        <p:spPr>
          <a:xfrm>
            <a:off x="4267196" y="353328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E9C55B-149C-450C-9646-0162BC4D2678}"/>
              </a:ext>
            </a:extLst>
          </p:cNvPr>
          <p:cNvSpPr/>
          <p:nvPr/>
        </p:nvSpPr>
        <p:spPr>
          <a:xfrm>
            <a:off x="4455879" y="4284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FD7FCC4-00ED-4493-A77F-C2FD66E72327}"/>
              </a:ext>
            </a:extLst>
          </p:cNvPr>
          <p:cNvSpPr/>
          <p:nvPr/>
        </p:nvSpPr>
        <p:spPr>
          <a:xfrm>
            <a:off x="4557473" y="50813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34FADE2-69CA-4A75-8C6D-8CB0849020D3}"/>
              </a:ext>
            </a:extLst>
          </p:cNvPr>
          <p:cNvSpPr/>
          <p:nvPr/>
        </p:nvSpPr>
        <p:spPr>
          <a:xfrm>
            <a:off x="4731645" y="56184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BCDFC02-2ED2-41BB-B897-8BCC11619326}"/>
              </a:ext>
            </a:extLst>
          </p:cNvPr>
          <p:cNvSpPr/>
          <p:nvPr/>
        </p:nvSpPr>
        <p:spPr>
          <a:xfrm>
            <a:off x="5123531" y="578394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7C2B11-AC85-49DA-8D1F-A445E8AB3156}"/>
              </a:ext>
            </a:extLst>
          </p:cNvPr>
          <p:cNvSpPr/>
          <p:nvPr/>
        </p:nvSpPr>
        <p:spPr>
          <a:xfrm>
            <a:off x="5558959" y="55240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E2FD9F5-09BC-4E2F-BE50-8DF312CE9140}"/>
              </a:ext>
            </a:extLst>
          </p:cNvPr>
          <p:cNvSpPr/>
          <p:nvPr/>
        </p:nvSpPr>
        <p:spPr>
          <a:xfrm>
            <a:off x="6125016" y="5798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E154B8B-C93E-4B08-AE0B-B855458643D2}"/>
              </a:ext>
            </a:extLst>
          </p:cNvPr>
          <p:cNvSpPr/>
          <p:nvPr/>
        </p:nvSpPr>
        <p:spPr>
          <a:xfrm>
            <a:off x="6458871" y="542108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22511F4-54C9-48D8-8CEC-12F135D2689C}"/>
              </a:ext>
            </a:extLst>
          </p:cNvPr>
          <p:cNvSpPr/>
          <p:nvPr/>
        </p:nvSpPr>
        <p:spPr>
          <a:xfrm>
            <a:off x="6647571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0EAB277-E7CA-4F3E-AFB4-F58069888FEA}"/>
              </a:ext>
            </a:extLst>
          </p:cNvPr>
          <p:cNvSpPr/>
          <p:nvPr/>
        </p:nvSpPr>
        <p:spPr>
          <a:xfrm>
            <a:off x="6821771" y="3980484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BE30FC-0FE6-4603-BE64-616EA7EC252C}"/>
              </a:ext>
            </a:extLst>
          </p:cNvPr>
          <p:cNvSpPr/>
          <p:nvPr/>
        </p:nvSpPr>
        <p:spPr>
          <a:xfrm>
            <a:off x="6908857" y="3185707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E3BB1C6-83AE-42D9-A16B-66945B0D706A}"/>
              </a:ext>
            </a:extLst>
          </p:cNvPr>
          <p:cNvSpPr/>
          <p:nvPr/>
        </p:nvSpPr>
        <p:spPr>
          <a:xfrm>
            <a:off x="6996000" y="274664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13DD989-0EBD-4212-8521-3E818C726AAE}"/>
              </a:ext>
            </a:extLst>
          </p:cNvPr>
          <p:cNvSpPr/>
          <p:nvPr/>
        </p:nvSpPr>
        <p:spPr>
          <a:xfrm>
            <a:off x="7170172" y="343970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5E9F9CA-D006-42B6-9F9D-41CEA913D199}"/>
              </a:ext>
            </a:extLst>
          </p:cNvPr>
          <p:cNvSpPr/>
          <p:nvPr/>
        </p:nvSpPr>
        <p:spPr>
          <a:xfrm>
            <a:off x="7271887" y="4186560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28113BF-247D-470E-80B0-4E5080BD689D}"/>
              </a:ext>
            </a:extLst>
          </p:cNvPr>
          <p:cNvSpPr/>
          <p:nvPr/>
        </p:nvSpPr>
        <p:spPr>
          <a:xfrm>
            <a:off x="7446059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0128C3A-9765-491B-9F56-3B53321A01EB}"/>
              </a:ext>
            </a:extLst>
          </p:cNvPr>
          <p:cNvSpPr/>
          <p:nvPr/>
        </p:nvSpPr>
        <p:spPr>
          <a:xfrm>
            <a:off x="7533145" y="533537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FD611F-C166-4E5A-9256-DD1A88069DD9}"/>
              </a:ext>
            </a:extLst>
          </p:cNvPr>
          <p:cNvSpPr/>
          <p:nvPr/>
        </p:nvSpPr>
        <p:spPr>
          <a:xfrm>
            <a:off x="7895749" y="569960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4AC4480-20B1-4A80-8E00-0F292D062713}"/>
              </a:ext>
            </a:extLst>
          </p:cNvPr>
          <p:cNvSpPr/>
          <p:nvPr/>
        </p:nvSpPr>
        <p:spPr>
          <a:xfrm>
            <a:off x="8331177" y="55676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4791C6A-BE15-49D9-B18D-DB3A0FBC3F4E}"/>
              </a:ext>
            </a:extLst>
          </p:cNvPr>
          <p:cNvSpPr/>
          <p:nvPr/>
        </p:nvSpPr>
        <p:spPr>
          <a:xfrm>
            <a:off x="8723062" y="5736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81E5614-C138-4EA7-87DC-D2F2B3C3A360}"/>
              </a:ext>
            </a:extLst>
          </p:cNvPr>
          <p:cNvSpPr/>
          <p:nvPr/>
        </p:nvSpPr>
        <p:spPr>
          <a:xfrm>
            <a:off x="9173004" y="575265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393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EA2BED24-C434-4A00-B40E-7B8D2D955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41910679"/>
              </p:ext>
            </p:extLst>
          </p:nvPr>
        </p:nvGraphicFramePr>
        <p:xfrm>
          <a:off x="2180293" y="647113"/>
          <a:ext cx="3761649" cy="194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8B0ED5BB-8044-4BE9-ACB9-261AB5E7A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94173168"/>
              </p:ext>
            </p:extLst>
          </p:nvPr>
        </p:nvGraphicFramePr>
        <p:xfrm>
          <a:off x="6256736" y="647114"/>
          <a:ext cx="3761649" cy="187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1D563168-18C6-4F7B-BA21-8E2609F321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8251250"/>
              </p:ext>
            </p:extLst>
          </p:nvPr>
        </p:nvGraphicFramePr>
        <p:xfrm>
          <a:off x="2180293" y="2763610"/>
          <a:ext cx="3761649" cy="1794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A830829B-7E2D-40DB-817C-C502FB504A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08981745"/>
              </p:ext>
            </p:extLst>
          </p:nvPr>
        </p:nvGraphicFramePr>
        <p:xfrm>
          <a:off x="6256736" y="2596496"/>
          <a:ext cx="3761649" cy="1862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AADE335C-EFC6-495A-A196-5ED4BBAC80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35542355"/>
              </p:ext>
            </p:extLst>
          </p:nvPr>
        </p:nvGraphicFramePr>
        <p:xfrm>
          <a:off x="2025548" y="4909625"/>
          <a:ext cx="3761649" cy="172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6A18579C-62AD-46CD-A969-95C87DCA8B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4774518"/>
              </p:ext>
            </p:extLst>
          </p:nvPr>
        </p:nvGraphicFramePr>
        <p:xfrm>
          <a:off x="6144195" y="4909625"/>
          <a:ext cx="3761649" cy="172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942544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F49B35-9C70-4D90-8F2E-0E8BD7E04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7805108"/>
              </p:ext>
            </p:extLst>
          </p:nvPr>
        </p:nvGraphicFramePr>
        <p:xfrm>
          <a:off x="319314" y="1062871"/>
          <a:ext cx="7804509" cy="14144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762302">
                  <a:extLst>
                    <a:ext uri="{9D8B030D-6E8A-4147-A177-3AD203B41FA5}">
                      <a16:colId xmlns:a16="http://schemas.microsoft.com/office/drawing/2014/main" xmlns="" val="3486273913"/>
                    </a:ext>
                  </a:extLst>
                </a:gridCol>
                <a:gridCol w="478462">
                  <a:extLst>
                    <a:ext uri="{9D8B030D-6E8A-4147-A177-3AD203B41FA5}">
                      <a16:colId xmlns:a16="http://schemas.microsoft.com/office/drawing/2014/main" xmlns="" val="209707324"/>
                    </a:ext>
                  </a:extLst>
                </a:gridCol>
                <a:gridCol w="829720">
                  <a:extLst>
                    <a:ext uri="{9D8B030D-6E8A-4147-A177-3AD203B41FA5}">
                      <a16:colId xmlns:a16="http://schemas.microsoft.com/office/drawing/2014/main" xmlns="" val="3471728082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835945284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6546777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497866241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72285683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710362813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1239609339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314528881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25206688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73083659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t1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649394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Weighted average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1.14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2067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43BE5-59B6-48ED-B25B-64DDFB5EA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1" t="24815" r="27926" b="60555"/>
          <a:stretch/>
        </p:blipFill>
        <p:spPr>
          <a:xfrm>
            <a:off x="208874" y="4606032"/>
            <a:ext cx="8025388" cy="207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95209D-445B-4908-A9BF-5B809DC3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4" t="44462" r="27927" b="51649"/>
          <a:stretch/>
        </p:blipFill>
        <p:spPr>
          <a:xfrm>
            <a:off x="7515226" y="3048001"/>
            <a:ext cx="2981325" cy="200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76EE88-6BD1-42E6-9328-E443847FB733}"/>
              </a:ext>
            </a:extLst>
          </p:cNvPr>
          <p:cNvSpPr txBox="1"/>
          <p:nvPr/>
        </p:nvSpPr>
        <p:spPr>
          <a:xfrm>
            <a:off x="3530594" y="2945373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 οι μεταβλητές έχουν το ίδιο βάρος</a:t>
            </a:r>
            <a:endParaRPr lang="en-US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31B82F8F-68E0-407E-867A-7395BF49AC7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8149469" y="2191581"/>
            <a:ext cx="933451" cy="77939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32C7EC-53D4-4B80-A896-26B2BFD6C15B}"/>
              </a:ext>
            </a:extLst>
          </p:cNvPr>
          <p:cNvSpPr txBox="1"/>
          <p:nvPr/>
        </p:nvSpPr>
        <p:spPr>
          <a:xfrm flipH="1">
            <a:off x="3060700" y="4085395"/>
            <a:ext cx="7137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Θα μπορούσαν όμως να έχουν διαφορετικό π.χ. </a:t>
            </a:r>
            <a:r>
              <a:rPr lang="en-GB" sz="1350" dirty="0"/>
              <a:t>t1 = 0.7 x1 + 0.1 x2 + 0.1 x3  + 0.1 x4 </a:t>
            </a:r>
            <a:endParaRPr lang="en-US" sz="135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B4D69AA-3144-42CA-9C38-F02D0A7E51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4932" y="2956847"/>
            <a:ext cx="1730115" cy="526980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4420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F49B35-9C70-4D90-8F2E-0E8BD7E04D4E}"/>
              </a:ext>
            </a:extLst>
          </p:cNvPr>
          <p:cNvGraphicFramePr>
            <a:graphicFrameLocks noGrp="1"/>
          </p:cNvGraphicFramePr>
          <p:nvPr/>
        </p:nvGraphicFramePr>
        <p:xfrm>
          <a:off x="319314" y="1062871"/>
          <a:ext cx="7804509" cy="14144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762302">
                  <a:extLst>
                    <a:ext uri="{9D8B030D-6E8A-4147-A177-3AD203B41FA5}">
                      <a16:colId xmlns:a16="http://schemas.microsoft.com/office/drawing/2014/main" xmlns="" val="3486273913"/>
                    </a:ext>
                  </a:extLst>
                </a:gridCol>
                <a:gridCol w="478462">
                  <a:extLst>
                    <a:ext uri="{9D8B030D-6E8A-4147-A177-3AD203B41FA5}">
                      <a16:colId xmlns:a16="http://schemas.microsoft.com/office/drawing/2014/main" xmlns="" val="209707324"/>
                    </a:ext>
                  </a:extLst>
                </a:gridCol>
                <a:gridCol w="829720">
                  <a:extLst>
                    <a:ext uri="{9D8B030D-6E8A-4147-A177-3AD203B41FA5}">
                      <a16:colId xmlns:a16="http://schemas.microsoft.com/office/drawing/2014/main" xmlns="" val="3471728082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835945284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6546777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497866241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72285683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710362813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1.23552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1.161389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1.265914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1.329209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1239609339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1.962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1.82466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1.842907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1.592271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314528881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1.19483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1.290416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1.39365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1.533015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1.609665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25206688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2.582118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2.40137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2.545452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73083659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t1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1.80825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1.696208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1.739699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1.745016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1.742372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649394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Weighted average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1.0847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1.125917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1.179108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1.11611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1.149894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1.183252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2067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43BE5-59B6-48ED-B25B-64DDFB5EA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1" t="24815" r="27926" b="60555"/>
          <a:stretch/>
        </p:blipFill>
        <p:spPr>
          <a:xfrm>
            <a:off x="208874" y="4606032"/>
            <a:ext cx="8025388" cy="207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95209D-445B-4908-A9BF-5B809DC3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4" t="44462" r="27927" b="51649"/>
          <a:stretch/>
        </p:blipFill>
        <p:spPr>
          <a:xfrm>
            <a:off x="7515226" y="3048001"/>
            <a:ext cx="2981325" cy="200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76EE88-6BD1-42E6-9328-E443847FB733}"/>
              </a:ext>
            </a:extLst>
          </p:cNvPr>
          <p:cNvSpPr txBox="1"/>
          <p:nvPr/>
        </p:nvSpPr>
        <p:spPr>
          <a:xfrm>
            <a:off x="4076694" y="2997972"/>
            <a:ext cx="3082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Αν οι μεταβλητές έχουν το ίδιο βάρος</a:t>
            </a:r>
            <a:endParaRPr lang="en-US" sz="135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31B82F8F-68E0-407E-867A-7395BF49AC7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8149469" y="2191581"/>
            <a:ext cx="933451" cy="77939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32C7EC-53D4-4B80-A896-26B2BFD6C15B}"/>
              </a:ext>
            </a:extLst>
          </p:cNvPr>
          <p:cNvSpPr txBox="1"/>
          <p:nvPr/>
        </p:nvSpPr>
        <p:spPr>
          <a:xfrm flipH="1">
            <a:off x="4635464" y="4085395"/>
            <a:ext cx="5048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Αν εχουν διαφορετικο </a:t>
            </a:r>
            <a:r>
              <a:rPr lang="en-GB" sz="1350" dirty="0"/>
              <a:t>t1 = 0.7 x1 + 0.1 x2 + 0.1 x3  + 0.1 x4 </a:t>
            </a:r>
            <a:endParaRPr lang="en-US" sz="135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B4D69AA-3144-42CA-9C38-F02D0A7E51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4932" y="2956847"/>
            <a:ext cx="1730115" cy="526980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46E117-2F5B-4A3A-8D5C-716EFF170230}"/>
              </a:ext>
            </a:extLst>
          </p:cNvPr>
          <p:cNvSpPr txBox="1"/>
          <p:nvPr/>
        </p:nvSpPr>
        <p:spPr>
          <a:xfrm>
            <a:off x="0" y="2426788"/>
            <a:ext cx="12192000" cy="2123658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σύστημα μοιάζει περισσότερο στο Χ1 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πιθανότατα να μπορεί να περιγραφεί από αυτό χωρίς σημαντικο λάθος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335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F49B35-9C70-4D90-8F2E-0E8BD7E04D4E}"/>
              </a:ext>
            </a:extLst>
          </p:cNvPr>
          <p:cNvGraphicFramePr>
            <a:graphicFrameLocks noGrp="1"/>
          </p:cNvGraphicFramePr>
          <p:nvPr/>
        </p:nvGraphicFramePr>
        <p:xfrm>
          <a:off x="319314" y="1062871"/>
          <a:ext cx="7804509" cy="14144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762302">
                  <a:extLst>
                    <a:ext uri="{9D8B030D-6E8A-4147-A177-3AD203B41FA5}">
                      <a16:colId xmlns:a16="http://schemas.microsoft.com/office/drawing/2014/main" xmlns="" val="3486273913"/>
                    </a:ext>
                  </a:extLst>
                </a:gridCol>
                <a:gridCol w="478462">
                  <a:extLst>
                    <a:ext uri="{9D8B030D-6E8A-4147-A177-3AD203B41FA5}">
                      <a16:colId xmlns:a16="http://schemas.microsoft.com/office/drawing/2014/main" xmlns="" val="209707324"/>
                    </a:ext>
                  </a:extLst>
                </a:gridCol>
                <a:gridCol w="829720">
                  <a:extLst>
                    <a:ext uri="{9D8B030D-6E8A-4147-A177-3AD203B41FA5}">
                      <a16:colId xmlns:a16="http://schemas.microsoft.com/office/drawing/2014/main" xmlns="" val="3471728082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835945284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6546777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497866241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72285683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710362813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1.23552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1.161389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1.265914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1.329209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1239609339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1.962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1.82466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1.842907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1.592271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314528881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1.19483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1.290416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1.39365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1.533015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1.609665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25206688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2.582118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2.40137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2.545452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73083659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t1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1.80825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1.696208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1.739699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1.745016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1.742372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649394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Weighted average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1.0847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1.125917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1.179108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1.11611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1.149894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1.183252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2067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43BE5-59B6-48ED-B25B-64DDFB5EA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1" t="24815" r="27926" b="60555"/>
          <a:stretch/>
        </p:blipFill>
        <p:spPr>
          <a:xfrm>
            <a:off x="208874" y="4606032"/>
            <a:ext cx="8025388" cy="207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95209D-445B-4908-A9BF-5B809DC3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4" t="44462" r="27927" b="51649"/>
          <a:stretch/>
        </p:blipFill>
        <p:spPr>
          <a:xfrm>
            <a:off x="7515226" y="3048001"/>
            <a:ext cx="2981325" cy="200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76EE88-6BD1-42E6-9328-E443847FB733}"/>
              </a:ext>
            </a:extLst>
          </p:cNvPr>
          <p:cNvSpPr txBox="1"/>
          <p:nvPr/>
        </p:nvSpPr>
        <p:spPr>
          <a:xfrm>
            <a:off x="4076694" y="2997972"/>
            <a:ext cx="3082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Αν οι μεταβλητές έχουν το ίδιο βάρος</a:t>
            </a:r>
            <a:endParaRPr lang="en-US" sz="135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31B82F8F-68E0-407E-867A-7395BF49AC7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8149469" y="2191581"/>
            <a:ext cx="933451" cy="77939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32C7EC-53D4-4B80-A896-26B2BFD6C15B}"/>
              </a:ext>
            </a:extLst>
          </p:cNvPr>
          <p:cNvSpPr txBox="1"/>
          <p:nvPr/>
        </p:nvSpPr>
        <p:spPr>
          <a:xfrm flipH="1">
            <a:off x="4635464" y="4085395"/>
            <a:ext cx="5048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Αν εχουν διαφορετικο </a:t>
            </a:r>
            <a:r>
              <a:rPr lang="en-GB" sz="1350" dirty="0"/>
              <a:t>t1 = 0.7 x1 + 0.1 x2 + 0.1 x3  + 0.1 x4 </a:t>
            </a:r>
            <a:endParaRPr lang="en-US" sz="135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B4D69AA-3144-42CA-9C38-F02D0A7E51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4932" y="2956847"/>
            <a:ext cx="1730115" cy="526980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46E117-2F5B-4A3A-8D5C-716EFF170230}"/>
              </a:ext>
            </a:extLst>
          </p:cNvPr>
          <p:cNvSpPr txBox="1"/>
          <p:nvPr/>
        </p:nvSpPr>
        <p:spPr>
          <a:xfrm>
            <a:off x="0" y="2426788"/>
            <a:ext cx="12192000" cy="3477875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σύστημα μοιάζει περισσότερο στο Χ1 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πιθανότατα να μπορεί να περιγραφεί από αυτό χωρίς </a:t>
            </a:r>
            <a:r>
              <a:rPr lang="el-GR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σημαντικο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λάθος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Τα αποτελέσματα είναι συσχετισμένα ΙΣΧΥΡΑ </a:t>
            </a:r>
            <a:r>
              <a:rPr lang="el-GR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ΜΟΝΟ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με μια μεταβλητή</a:t>
            </a:r>
          </a:p>
        </p:txBody>
      </p:sp>
    </p:spTree>
    <p:extLst>
      <p:ext uri="{BB962C8B-B14F-4D97-AF65-F5344CB8AC3E}">
        <p14:creationId xmlns:p14="http://schemas.microsoft.com/office/powerpoint/2010/main" xmlns="" val="27090894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F49B35-9C70-4D90-8F2E-0E8BD7E04D4E}"/>
              </a:ext>
            </a:extLst>
          </p:cNvPr>
          <p:cNvGraphicFramePr>
            <a:graphicFrameLocks noGrp="1"/>
          </p:cNvGraphicFramePr>
          <p:nvPr/>
        </p:nvGraphicFramePr>
        <p:xfrm>
          <a:off x="319314" y="1062871"/>
          <a:ext cx="7804509" cy="14144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762302">
                  <a:extLst>
                    <a:ext uri="{9D8B030D-6E8A-4147-A177-3AD203B41FA5}">
                      <a16:colId xmlns:a16="http://schemas.microsoft.com/office/drawing/2014/main" xmlns="" val="3486273913"/>
                    </a:ext>
                  </a:extLst>
                </a:gridCol>
                <a:gridCol w="478462">
                  <a:extLst>
                    <a:ext uri="{9D8B030D-6E8A-4147-A177-3AD203B41FA5}">
                      <a16:colId xmlns:a16="http://schemas.microsoft.com/office/drawing/2014/main" xmlns="" val="209707324"/>
                    </a:ext>
                  </a:extLst>
                </a:gridCol>
                <a:gridCol w="829720">
                  <a:extLst>
                    <a:ext uri="{9D8B030D-6E8A-4147-A177-3AD203B41FA5}">
                      <a16:colId xmlns:a16="http://schemas.microsoft.com/office/drawing/2014/main" xmlns="" val="3471728082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835945284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6546777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497866241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72285683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710362813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1.23552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1.161389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1.265914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1.329209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1239609339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1.962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1.82466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1.842907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1.592271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314528881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1.19483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1.290416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1.39365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1.533015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1.609665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25206688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2.582118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2.40137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2.545452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73083659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t1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1.80825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1.696208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1.739699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1.745016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1.742372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649394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Weighted average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1.0847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1.125917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1.179108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1.11611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1.149894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1.183252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2067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43BE5-59B6-48ED-B25B-64DDFB5EA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1" t="24815" r="27926" b="60555"/>
          <a:stretch/>
        </p:blipFill>
        <p:spPr>
          <a:xfrm>
            <a:off x="208874" y="4606032"/>
            <a:ext cx="8025388" cy="207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95209D-445B-4908-A9BF-5B809DC3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4" t="44462" r="27927" b="51649"/>
          <a:stretch/>
        </p:blipFill>
        <p:spPr>
          <a:xfrm>
            <a:off x="7515226" y="3048001"/>
            <a:ext cx="2981325" cy="200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76EE88-6BD1-42E6-9328-E443847FB733}"/>
              </a:ext>
            </a:extLst>
          </p:cNvPr>
          <p:cNvSpPr txBox="1"/>
          <p:nvPr/>
        </p:nvSpPr>
        <p:spPr>
          <a:xfrm>
            <a:off x="4076694" y="2997972"/>
            <a:ext cx="3082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Αν οι μεταβλητές έχουν το ίδιο βάρος</a:t>
            </a:r>
            <a:endParaRPr lang="en-US" sz="135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31B82F8F-68E0-407E-867A-7395BF49AC7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8149469" y="2191581"/>
            <a:ext cx="933451" cy="77939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32C7EC-53D4-4B80-A896-26B2BFD6C15B}"/>
              </a:ext>
            </a:extLst>
          </p:cNvPr>
          <p:cNvSpPr txBox="1"/>
          <p:nvPr/>
        </p:nvSpPr>
        <p:spPr>
          <a:xfrm flipH="1">
            <a:off x="4635464" y="4085395"/>
            <a:ext cx="5048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Αν εχουν διαφορετικο </a:t>
            </a:r>
            <a:r>
              <a:rPr lang="en-GB" sz="1350" dirty="0"/>
              <a:t>t1 = 0.7 x1 + 0.1 x2 + 0.1 x3  + 0.1 x4 </a:t>
            </a:r>
            <a:endParaRPr lang="en-US" sz="135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B4D69AA-3144-42CA-9C38-F02D0A7E51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4932" y="2956847"/>
            <a:ext cx="1730115" cy="526980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46E117-2F5B-4A3A-8D5C-716EFF170230}"/>
              </a:ext>
            </a:extLst>
          </p:cNvPr>
          <p:cNvSpPr txBox="1"/>
          <p:nvPr/>
        </p:nvSpPr>
        <p:spPr>
          <a:xfrm>
            <a:off x="0" y="2426788"/>
            <a:ext cx="12192000" cy="4154984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σύστημα μοιάζει περισσότερο στο Χ1 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πιθανότατα να μπορεί να περιγραφεί από αυτό χωρίς </a:t>
            </a:r>
            <a:r>
              <a:rPr lang="el-GR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σημαντικο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λάθος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Τα αποτελέσματα είναι συσχετισμένα ΙΣΧΥΡΑ </a:t>
            </a:r>
            <a:r>
              <a:rPr lang="el-GR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ΜΟΝΟ</a:t>
            </a:r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με μια μεταβλητή</a:t>
            </a:r>
          </a:p>
          <a:p>
            <a:pPr algn="ctr"/>
            <a:r>
              <a:rPr lang="el-GR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47700" dist="50800" dir="5400000" algn="ctr" rotWithShape="0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ΛΑΝΘΑΝΟΥΣΑ ΜΕΤΑΒΛΗΤΗ</a:t>
            </a:r>
          </a:p>
        </p:txBody>
      </p:sp>
    </p:spTree>
    <p:extLst>
      <p:ext uri="{BB962C8B-B14F-4D97-AF65-F5344CB8AC3E}">
        <p14:creationId xmlns:p14="http://schemas.microsoft.com/office/powerpoint/2010/main" xmlns="" val="664663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0F49B35-9C70-4D90-8F2E-0E8BD7E04D4E}"/>
              </a:ext>
            </a:extLst>
          </p:cNvPr>
          <p:cNvGraphicFramePr>
            <a:graphicFrameLocks noGrp="1"/>
          </p:cNvGraphicFramePr>
          <p:nvPr/>
        </p:nvGraphicFramePr>
        <p:xfrm>
          <a:off x="319314" y="1062871"/>
          <a:ext cx="7804509" cy="1414464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762302">
                  <a:extLst>
                    <a:ext uri="{9D8B030D-6E8A-4147-A177-3AD203B41FA5}">
                      <a16:colId xmlns:a16="http://schemas.microsoft.com/office/drawing/2014/main" xmlns="" val="3486273913"/>
                    </a:ext>
                  </a:extLst>
                </a:gridCol>
                <a:gridCol w="478462">
                  <a:extLst>
                    <a:ext uri="{9D8B030D-6E8A-4147-A177-3AD203B41FA5}">
                      <a16:colId xmlns:a16="http://schemas.microsoft.com/office/drawing/2014/main" xmlns="" val="209707324"/>
                    </a:ext>
                  </a:extLst>
                </a:gridCol>
                <a:gridCol w="829720">
                  <a:extLst>
                    <a:ext uri="{9D8B030D-6E8A-4147-A177-3AD203B41FA5}">
                      <a16:colId xmlns:a16="http://schemas.microsoft.com/office/drawing/2014/main" xmlns="" val="3471728082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835945284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6546777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497866241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1722856836"/>
                    </a:ext>
                  </a:extLst>
                </a:gridCol>
                <a:gridCol w="946805">
                  <a:extLst>
                    <a:ext uri="{9D8B030D-6E8A-4147-A177-3AD203B41FA5}">
                      <a16:colId xmlns:a16="http://schemas.microsoft.com/office/drawing/2014/main" xmlns="" val="3710362813"/>
                    </a:ext>
                  </a:extLst>
                </a:gridCol>
              </a:tblGrid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1.23552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1.161389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1.265914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1.329209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1239609339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1.962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1.82466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1.842907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1.592271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314528881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1.19483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1.290416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1.39365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1.533015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1.609665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252066886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Sensor4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2.6082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2.582118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2.40137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2.545452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xmlns="" val="2730836593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t1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1.80825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1.696208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1.739699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1.745016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1.742372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1.76915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6493941"/>
                  </a:ext>
                </a:extLst>
              </a:tr>
              <a:tr h="2357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Weighted average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1.0847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1.125917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1.179108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1.11611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1.149894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1.183252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020677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43BE5-59B6-48ED-B25B-64DDFB5EA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1" t="24815" r="27926" b="60555"/>
          <a:stretch/>
        </p:blipFill>
        <p:spPr>
          <a:xfrm>
            <a:off x="208874" y="4606032"/>
            <a:ext cx="8025388" cy="207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95209D-445B-4908-A9BF-5B809DC38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4" t="44462" r="27927" b="51649"/>
          <a:stretch/>
        </p:blipFill>
        <p:spPr>
          <a:xfrm>
            <a:off x="7515226" y="3048001"/>
            <a:ext cx="2981325" cy="200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76EE88-6BD1-42E6-9328-E443847FB733}"/>
              </a:ext>
            </a:extLst>
          </p:cNvPr>
          <p:cNvSpPr txBox="1"/>
          <p:nvPr/>
        </p:nvSpPr>
        <p:spPr>
          <a:xfrm>
            <a:off x="4076694" y="2997972"/>
            <a:ext cx="30828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Αν οι μεταβλητές έχουν το ίδιο βάρος</a:t>
            </a:r>
            <a:endParaRPr lang="en-US" sz="135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31B82F8F-68E0-407E-867A-7395BF49AC70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8149469" y="2191581"/>
            <a:ext cx="933451" cy="77939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32C7EC-53D4-4B80-A896-26B2BFD6C15B}"/>
              </a:ext>
            </a:extLst>
          </p:cNvPr>
          <p:cNvSpPr txBox="1"/>
          <p:nvPr/>
        </p:nvSpPr>
        <p:spPr>
          <a:xfrm flipH="1">
            <a:off x="4635464" y="4085395"/>
            <a:ext cx="5048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Αν εχουν διαφορετικο </a:t>
            </a:r>
            <a:r>
              <a:rPr lang="en-GB" sz="1350" dirty="0"/>
              <a:t>t1 = 0.7 x1 + 0.1 x2 + 0.1 x3  + 0.1 x4 </a:t>
            </a:r>
            <a:endParaRPr lang="en-US" sz="135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3B4D69AA-3144-42CA-9C38-F02D0A7E5161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24932" y="2956847"/>
            <a:ext cx="1730115" cy="526980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46E117-2F5B-4A3A-8D5C-716EFF170230}"/>
              </a:ext>
            </a:extLst>
          </p:cNvPr>
          <p:cNvSpPr txBox="1"/>
          <p:nvPr/>
        </p:nvSpPr>
        <p:spPr>
          <a:xfrm>
            <a:off x="0" y="2426788"/>
            <a:ext cx="12192000" cy="2123658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και το σύστημα έχει περισσότερες μεταβλητές το αποτέλεσμα εξαρτάται κυρίως από τις λίγες λανθάνουσες</a:t>
            </a:r>
            <a:endParaRPr lang="el-GR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47700" dist="50800" dir="5400000" algn="ctr" rotWithShape="0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307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1" y="234434"/>
            <a:ext cx="850309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Πολυ-μεταβλητή ανάλυση δεδομένων πολυ-γρήγορα – το παράδειγμα του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Yeltsin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21" y="1214423"/>
            <a:ext cx="2624137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1700" y="1181279"/>
            <a:ext cx="2201901" cy="267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168" y="3644235"/>
            <a:ext cx="3124200" cy="31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4191000"/>
            <a:ext cx="2819400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dirty="0"/>
              <a:t>Εαν μια διαδικασία επηρρεάζει ένα σύστημα δημιουργεί μια δομή στα δεδομένα και... Αντίστροφα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1699" y="5257801"/>
            <a:ext cx="28194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dirty="0"/>
              <a:t>π.χ. αν υπάρχει μια ασθένεια τότε δημιουργεί μια δομή δεδομένων στους μεταβολίτες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685800"/>
            <a:ext cx="75438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000" i="1" dirty="0">
                <a:latin typeface="Times New Roman" pitchFamily="18" charset="0"/>
                <a:cs typeface="Times New Roman" pitchFamily="18" charset="0"/>
              </a:rPr>
              <a:t>Introduction to multivariate methodology, an alternative way?</a:t>
            </a:r>
          </a:p>
          <a:p>
            <a:r>
              <a:rPr lang="en-GB" sz="1000" dirty="0">
                <a:latin typeface="Times New Roman" pitchFamily="18" charset="0"/>
                <a:cs typeface="Times New Roman" pitchFamily="18" charset="0"/>
              </a:rPr>
              <a:t>Olav H.J. Christie</a:t>
            </a:r>
            <a:r>
              <a:rPr lang="el-GR" sz="1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000" dirty="0" err="1">
                <a:latin typeface="Times New Roman" pitchFamily="18" charset="0"/>
                <a:cs typeface="Times New Roman" pitchFamily="18" charset="0"/>
              </a:rPr>
              <a:t>Chemometrics</a:t>
            </a:r>
            <a:r>
              <a:rPr lang="en-GB" sz="1000" dirty="0">
                <a:latin typeface="Times New Roman" pitchFamily="18" charset="0"/>
                <a:cs typeface="Times New Roman" pitchFamily="18" charset="0"/>
              </a:rPr>
              <a:t> and Intelligent Laboratory Systems 29 (1995) 1777188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9" y="2643182"/>
            <a:ext cx="111968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348" y="1285861"/>
            <a:ext cx="2209800" cy="19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1881159" y="2643182"/>
            <a:ext cx="140324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4959" y="3071810"/>
            <a:ext cx="1119681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1809720" y="5429265"/>
            <a:ext cx="2819400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dirty="0"/>
              <a:t>Η επέμβαση της αστυνομίας δηημιουργησε ροή στην κατεύθυνση των θεατών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238348" y="1071546"/>
            <a:ext cx="2143140" cy="214314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42656">
            <a:off x="5941924" y="1293840"/>
            <a:ext cx="1357079" cy="267236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42656">
            <a:off x="8160994" y="1407134"/>
            <a:ext cx="831899" cy="267236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8461074">
            <a:off x="8461474" y="1735170"/>
            <a:ext cx="541012" cy="1730291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151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54" t="24954" r="11654" b="19210"/>
          <a:stretch/>
        </p:blipFill>
        <p:spPr bwMode="auto">
          <a:xfrm rot="2118878">
            <a:off x="5285027" y="1172289"/>
            <a:ext cx="4299176" cy="46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844825"/>
            <a:ext cx="2624137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V="1">
            <a:off x="1919536" y="1628800"/>
            <a:ext cx="2376264" cy="28803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03512" y="188640"/>
            <a:ext cx="475252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Μας ενδιαφέρει η κύρια δομή στα δεδομένα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4255" y="1559454"/>
            <a:ext cx="2624137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Ευθύγραμμο βέλος σύνδεσης 8"/>
          <p:cNvCxnSpPr/>
          <p:nvPr/>
        </p:nvCxnSpPr>
        <p:spPr>
          <a:xfrm flipV="1">
            <a:off x="5858190" y="1374211"/>
            <a:ext cx="2376264" cy="28803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/>
        </p:nvSpPr>
        <p:spPr>
          <a:xfrm>
            <a:off x="2639616" y="3789040"/>
            <a:ext cx="216024" cy="1440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Ορθογώνιο 10"/>
          <p:cNvSpPr/>
          <p:nvPr/>
        </p:nvSpPr>
        <p:spPr>
          <a:xfrm>
            <a:off x="6456040" y="3540544"/>
            <a:ext cx="216024" cy="1440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 flipV="1">
            <a:off x="2747628" y="393305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47628" y="4869160"/>
            <a:ext cx="2120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Οι διαδηλωτές απομακρύνονται από την εξέδρα</a:t>
            </a:r>
            <a:endParaRPr lang="en-GB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5686" y="4407496"/>
            <a:ext cx="275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Η πληροφορία (</a:t>
            </a:r>
            <a:r>
              <a:rPr lang="en-US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variability) </a:t>
            </a:r>
            <a:r>
              <a:rPr lang="el-GR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βρίσκεται προς αυτή την κατεύθυνση</a:t>
            </a:r>
            <a:endParaRPr lang="en-GB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205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628775" y="101600"/>
            <a:ext cx="4787900" cy="4579938"/>
            <a:chOff x="66" y="64"/>
            <a:chExt cx="3016" cy="288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64"/>
              <a:ext cx="3016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4"/>
              <a:ext cx="3022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Ευθεία γραμμή σύνδεσης 6"/>
          <p:cNvCxnSpPr/>
          <p:nvPr/>
        </p:nvCxnSpPr>
        <p:spPr>
          <a:xfrm rot="2111053">
            <a:off x="4022677" y="-571368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rot="2111053">
            <a:off x="8274117" y="811373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297245" y="2617651"/>
            <a:ext cx="1016239" cy="276444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28067" y="1140634"/>
            <a:ext cx="84884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Προσπάθεια «σοφής» μείωσης του πληροφοριακού περιεχομένου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368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628775" y="101600"/>
            <a:ext cx="4840288" cy="4668838"/>
            <a:chOff x="66" y="64"/>
            <a:chExt cx="3049" cy="2941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64"/>
              <a:ext cx="3016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" y="115"/>
              <a:ext cx="3022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Ευθεία γραμμή σύνδεσης 6"/>
          <p:cNvCxnSpPr/>
          <p:nvPr/>
        </p:nvCxnSpPr>
        <p:spPr>
          <a:xfrm rot="2111053">
            <a:off x="4022677" y="-571368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rot="2111053">
            <a:off x="8274117" y="811373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297245" y="2617651"/>
            <a:ext cx="1016239" cy="276444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19536" y="3397022"/>
            <a:ext cx="84884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Προκειμένου να βρούμε τους περισσότερο διαφοροποιημένους μεταβολίτες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08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178C9-ADEC-4C33-A4F7-277702E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Γιατί? Γιατί αποτελούνται από πολλά σημεία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69027" y="2879316"/>
            <a:ext cx="6720115" cy="2998970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282049">
                <a:moveTo>
                  <a:pt x="0" y="2142626"/>
                </a:moveTo>
                <a:cubicBezTo>
                  <a:pt x="130629" y="2132950"/>
                  <a:pt x="476553" y="2307121"/>
                  <a:pt x="667658" y="1953940"/>
                </a:cubicBezTo>
                <a:cubicBezTo>
                  <a:pt x="858763" y="1600759"/>
                  <a:pt x="982134" y="-3070"/>
                  <a:pt x="1146629" y="23540"/>
                </a:cubicBezTo>
                <a:cubicBezTo>
                  <a:pt x="1311124" y="50150"/>
                  <a:pt x="1458686" y="1765255"/>
                  <a:pt x="1654629" y="2113598"/>
                </a:cubicBezTo>
                <a:cubicBezTo>
                  <a:pt x="1850572" y="2461941"/>
                  <a:pt x="2136019" y="2091827"/>
                  <a:pt x="2322286" y="2113598"/>
                </a:cubicBezTo>
                <a:cubicBezTo>
                  <a:pt x="2508553" y="2135369"/>
                  <a:pt x="2631924" y="2372436"/>
                  <a:pt x="2772229" y="2244226"/>
                </a:cubicBezTo>
                <a:cubicBezTo>
                  <a:pt x="2912534" y="2116016"/>
                  <a:pt x="3064934" y="1716873"/>
                  <a:pt x="3164115" y="1344340"/>
                </a:cubicBezTo>
                <a:cubicBezTo>
                  <a:pt x="3263296" y="971807"/>
                  <a:pt x="3268134" y="-109506"/>
                  <a:pt x="3367315" y="9027"/>
                </a:cubicBezTo>
                <a:cubicBezTo>
                  <a:pt x="3466496" y="127560"/>
                  <a:pt x="3597124" y="1699940"/>
                  <a:pt x="3759200" y="2055540"/>
                </a:cubicBezTo>
                <a:cubicBezTo>
                  <a:pt x="3921276" y="2411140"/>
                  <a:pt x="4187372" y="2111178"/>
                  <a:pt x="4339772" y="2142626"/>
                </a:cubicBezTo>
                <a:cubicBezTo>
                  <a:pt x="4492172" y="2174074"/>
                  <a:pt x="4572000" y="2227293"/>
                  <a:pt x="4673600" y="2244226"/>
                </a:cubicBezTo>
                <a:cubicBezTo>
                  <a:pt x="4775200" y="2261159"/>
                  <a:pt x="4949372" y="2244226"/>
                  <a:pt x="4949372" y="2244226"/>
                </a:cubicBezTo>
                <a:lnTo>
                  <a:pt x="4949372" y="2244226"/>
                </a:lnTo>
              </a:path>
            </a:pathLst>
          </a:custGeom>
          <a:noFill/>
          <a:ln w="63500" cap="rnd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2481941" y="5609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7FDF0FD-136E-490C-984D-20180495A978}"/>
              </a:ext>
            </a:extLst>
          </p:cNvPr>
          <p:cNvSpPr/>
          <p:nvPr/>
        </p:nvSpPr>
        <p:spPr>
          <a:xfrm>
            <a:off x="3222169" y="551542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0933C39-9E15-4E76-99CE-68502222018B}"/>
              </a:ext>
            </a:extLst>
          </p:cNvPr>
          <p:cNvSpPr/>
          <p:nvPr/>
        </p:nvSpPr>
        <p:spPr>
          <a:xfrm>
            <a:off x="3585026" y="468811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4EBAB7-F6BF-44D9-8E8F-DD73F7353D21}"/>
              </a:ext>
            </a:extLst>
          </p:cNvPr>
          <p:cNvSpPr/>
          <p:nvPr/>
        </p:nvSpPr>
        <p:spPr>
          <a:xfrm>
            <a:off x="3759196" y="36938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1828C1-51AA-425E-B08E-EF5D03F8E013}"/>
              </a:ext>
            </a:extLst>
          </p:cNvPr>
          <p:cNvSpPr/>
          <p:nvPr/>
        </p:nvSpPr>
        <p:spPr>
          <a:xfrm>
            <a:off x="4093024" y="287931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4AA8308-890D-4CED-BDA4-1C369EA2A031}"/>
              </a:ext>
            </a:extLst>
          </p:cNvPr>
          <p:cNvSpPr/>
          <p:nvPr/>
        </p:nvSpPr>
        <p:spPr>
          <a:xfrm>
            <a:off x="4267196" y="353328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E9C55B-149C-450C-9646-0162BC4D2678}"/>
              </a:ext>
            </a:extLst>
          </p:cNvPr>
          <p:cNvSpPr/>
          <p:nvPr/>
        </p:nvSpPr>
        <p:spPr>
          <a:xfrm>
            <a:off x="4455879" y="4284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FD7FCC4-00ED-4493-A77F-C2FD66E72327}"/>
              </a:ext>
            </a:extLst>
          </p:cNvPr>
          <p:cNvSpPr/>
          <p:nvPr/>
        </p:nvSpPr>
        <p:spPr>
          <a:xfrm>
            <a:off x="4557473" y="50813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34FADE2-69CA-4A75-8C6D-8CB0849020D3}"/>
              </a:ext>
            </a:extLst>
          </p:cNvPr>
          <p:cNvSpPr/>
          <p:nvPr/>
        </p:nvSpPr>
        <p:spPr>
          <a:xfrm>
            <a:off x="4731645" y="56184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BCDFC02-2ED2-41BB-B897-8BCC11619326}"/>
              </a:ext>
            </a:extLst>
          </p:cNvPr>
          <p:cNvSpPr/>
          <p:nvPr/>
        </p:nvSpPr>
        <p:spPr>
          <a:xfrm>
            <a:off x="5123531" y="578394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7C2B11-AC85-49DA-8D1F-A445E8AB3156}"/>
              </a:ext>
            </a:extLst>
          </p:cNvPr>
          <p:cNvSpPr/>
          <p:nvPr/>
        </p:nvSpPr>
        <p:spPr>
          <a:xfrm>
            <a:off x="5558959" y="55240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E2FD9F5-09BC-4E2F-BE50-8DF312CE9140}"/>
              </a:ext>
            </a:extLst>
          </p:cNvPr>
          <p:cNvSpPr/>
          <p:nvPr/>
        </p:nvSpPr>
        <p:spPr>
          <a:xfrm>
            <a:off x="6125016" y="5798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E154B8B-C93E-4B08-AE0B-B855458643D2}"/>
              </a:ext>
            </a:extLst>
          </p:cNvPr>
          <p:cNvSpPr/>
          <p:nvPr/>
        </p:nvSpPr>
        <p:spPr>
          <a:xfrm>
            <a:off x="6458871" y="542108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22511F4-54C9-48D8-8CEC-12F135D2689C}"/>
              </a:ext>
            </a:extLst>
          </p:cNvPr>
          <p:cNvSpPr/>
          <p:nvPr/>
        </p:nvSpPr>
        <p:spPr>
          <a:xfrm>
            <a:off x="6647571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0EAB277-E7CA-4F3E-AFB4-F58069888FEA}"/>
              </a:ext>
            </a:extLst>
          </p:cNvPr>
          <p:cNvSpPr/>
          <p:nvPr/>
        </p:nvSpPr>
        <p:spPr>
          <a:xfrm>
            <a:off x="6821771" y="3980484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BE30FC-0FE6-4603-BE64-616EA7EC252C}"/>
              </a:ext>
            </a:extLst>
          </p:cNvPr>
          <p:cNvSpPr/>
          <p:nvPr/>
        </p:nvSpPr>
        <p:spPr>
          <a:xfrm>
            <a:off x="6908857" y="3185707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E3BB1C6-83AE-42D9-A16B-66945B0D706A}"/>
              </a:ext>
            </a:extLst>
          </p:cNvPr>
          <p:cNvSpPr/>
          <p:nvPr/>
        </p:nvSpPr>
        <p:spPr>
          <a:xfrm>
            <a:off x="6996000" y="274664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13DD989-0EBD-4212-8521-3E818C726AAE}"/>
              </a:ext>
            </a:extLst>
          </p:cNvPr>
          <p:cNvSpPr/>
          <p:nvPr/>
        </p:nvSpPr>
        <p:spPr>
          <a:xfrm>
            <a:off x="7170172" y="343970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5E9F9CA-D006-42B6-9F9D-41CEA913D199}"/>
              </a:ext>
            </a:extLst>
          </p:cNvPr>
          <p:cNvSpPr/>
          <p:nvPr/>
        </p:nvSpPr>
        <p:spPr>
          <a:xfrm>
            <a:off x="7271887" y="4186560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28113BF-247D-470E-80B0-4E5080BD689D}"/>
              </a:ext>
            </a:extLst>
          </p:cNvPr>
          <p:cNvSpPr/>
          <p:nvPr/>
        </p:nvSpPr>
        <p:spPr>
          <a:xfrm>
            <a:off x="7446059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0128C3A-9765-491B-9F56-3B53321A01EB}"/>
              </a:ext>
            </a:extLst>
          </p:cNvPr>
          <p:cNvSpPr/>
          <p:nvPr/>
        </p:nvSpPr>
        <p:spPr>
          <a:xfrm>
            <a:off x="7533145" y="533537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FD611F-C166-4E5A-9256-DD1A88069DD9}"/>
              </a:ext>
            </a:extLst>
          </p:cNvPr>
          <p:cNvSpPr/>
          <p:nvPr/>
        </p:nvSpPr>
        <p:spPr>
          <a:xfrm>
            <a:off x="7895749" y="569960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4AC4480-20B1-4A80-8E00-0F292D062713}"/>
              </a:ext>
            </a:extLst>
          </p:cNvPr>
          <p:cNvSpPr/>
          <p:nvPr/>
        </p:nvSpPr>
        <p:spPr>
          <a:xfrm>
            <a:off x="8331177" y="55676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4791C6A-BE15-49D9-B18D-DB3A0FBC3F4E}"/>
              </a:ext>
            </a:extLst>
          </p:cNvPr>
          <p:cNvSpPr/>
          <p:nvPr/>
        </p:nvSpPr>
        <p:spPr>
          <a:xfrm>
            <a:off x="8723062" y="5736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81E5614-C138-4EA7-87DC-D2F2B3C3A360}"/>
              </a:ext>
            </a:extLst>
          </p:cNvPr>
          <p:cNvSpPr/>
          <p:nvPr/>
        </p:nvSpPr>
        <p:spPr>
          <a:xfrm>
            <a:off x="9173004" y="575265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D9C651C-2547-49D9-893E-5DA3CD048E3B}"/>
              </a:ext>
            </a:extLst>
          </p:cNvPr>
          <p:cNvCxnSpPr>
            <a:cxnSpLocks/>
          </p:cNvCxnSpPr>
          <p:nvPr/>
        </p:nvCxnSpPr>
        <p:spPr>
          <a:xfrm>
            <a:off x="1872343" y="2746648"/>
            <a:ext cx="0" cy="3552552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0DE35B9-732C-42EF-8EE2-9C1912986BE8}"/>
              </a:ext>
            </a:extLst>
          </p:cNvPr>
          <p:cNvCxnSpPr/>
          <p:nvPr/>
        </p:nvCxnSpPr>
        <p:spPr>
          <a:xfrm>
            <a:off x="1872343" y="6255657"/>
            <a:ext cx="8407325" cy="0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6DA9137-BDC2-48C2-A913-798C32AB90C0}"/>
              </a:ext>
            </a:extLst>
          </p:cNvPr>
          <p:cNvCxnSpPr>
            <a:cxnSpLocks/>
            <a:stCxn id="3" idx="2"/>
          </p:cNvCxnSpPr>
          <p:nvPr/>
        </p:nvCxnSpPr>
        <p:spPr>
          <a:xfrm flipH="1" flipV="1">
            <a:off x="1872345" y="5699603"/>
            <a:ext cx="609596" cy="4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1CD9AC72-E818-4F3D-A4C4-662F2FDE01D0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1872345" y="5590746"/>
            <a:ext cx="1349824" cy="1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FB605EF0-626F-4381-AA32-969291D1FEE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850572" y="4782458"/>
            <a:ext cx="17344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8972033D-802F-47FC-8149-1BEAFBC716C9}"/>
              </a:ext>
            </a:extLst>
          </p:cNvPr>
          <p:cNvCxnSpPr>
            <a:cxnSpLocks/>
          </p:cNvCxnSpPr>
          <p:nvPr/>
        </p:nvCxnSpPr>
        <p:spPr>
          <a:xfrm flipH="1">
            <a:off x="1850572" y="3788231"/>
            <a:ext cx="19957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6EA89735-5F10-493C-AB96-7C5B262CB95C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850572" y="2973659"/>
            <a:ext cx="224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4766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628775" y="101600"/>
            <a:ext cx="4787900" cy="4579938"/>
            <a:chOff x="66" y="64"/>
            <a:chExt cx="3016" cy="288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64"/>
              <a:ext cx="3016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4"/>
              <a:ext cx="3022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Ευθεία γραμμή σύνδεσης 6"/>
          <p:cNvCxnSpPr/>
          <p:nvPr/>
        </p:nvCxnSpPr>
        <p:spPr>
          <a:xfrm rot="2111053">
            <a:off x="4022677" y="-571368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rot="2111053">
            <a:off x="8274117" y="811373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297245" y="2617651"/>
            <a:ext cx="1016239" cy="276444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9617" y="5183531"/>
            <a:ext cx="7189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OMG! </a:t>
            </a:r>
            <a:r>
              <a:rPr lang="el-GR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Χάνω πληροφορία</a:t>
            </a:r>
            <a:r>
              <a:rPr lang="en-US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!!!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683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628775" y="101600"/>
            <a:ext cx="4787900" cy="4579938"/>
            <a:chOff x="66" y="64"/>
            <a:chExt cx="3016" cy="288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64"/>
              <a:ext cx="3016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4"/>
              <a:ext cx="3022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Ευθεία γραμμή σύνδεσης 6"/>
          <p:cNvCxnSpPr/>
          <p:nvPr/>
        </p:nvCxnSpPr>
        <p:spPr>
          <a:xfrm rot="2111053">
            <a:off x="4022677" y="-571368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rot="2111053">
            <a:off x="8274117" y="811373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297245" y="2617651"/>
            <a:ext cx="1016239" cy="276444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69526" y="3489757"/>
            <a:ext cx="83189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Μα είναι ΑΧΡΗΣΤΗ (έχει πολύ μικρό πληροφοριακό περιεχόμενο)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801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628775" y="101600"/>
            <a:ext cx="4787900" cy="4579938"/>
            <a:chOff x="66" y="64"/>
            <a:chExt cx="3016" cy="2885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6" y="64"/>
              <a:ext cx="3016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64"/>
              <a:ext cx="3022" cy="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Ευθεία γραμμή σύνδεσης 6"/>
          <p:cNvCxnSpPr/>
          <p:nvPr/>
        </p:nvCxnSpPr>
        <p:spPr>
          <a:xfrm rot="2111053">
            <a:off x="4022677" y="-571368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 rot="2111053">
            <a:off x="8274117" y="811373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297245" y="2617651"/>
            <a:ext cx="1016239" cy="276444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9486" y="4556447"/>
            <a:ext cx="49345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Και είναι χαώδης </a:t>
            </a:r>
            <a:r>
              <a:rPr lang="el-GR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(λάθος λέξη…)</a:t>
            </a:r>
            <a:r>
              <a:rPr lang="el-GR" b="1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 </a:t>
            </a:r>
            <a:endParaRPr lang="en-GB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8166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Ευθεία γραμμή σύνδεσης 17"/>
          <p:cNvCxnSpPr/>
          <p:nvPr/>
        </p:nvCxnSpPr>
        <p:spPr>
          <a:xfrm rot="2111053">
            <a:off x="6152056" y="596690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5198075" y="465447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5347317" y="443291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5491333" y="428858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5918155" y="364636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5551417" y="421468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6926267" y="219241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6559529" y="276072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7070283" y="204431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6703545" y="261263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7142745" y="190077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7214753" y="177415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7574339" y="127010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402747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Ευθεία γραμμή σύνδεσης 17"/>
          <p:cNvCxnSpPr/>
          <p:nvPr/>
        </p:nvCxnSpPr>
        <p:spPr>
          <a:xfrm rot="2111053">
            <a:off x="6152056" y="596690"/>
            <a:ext cx="0" cy="57806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Έλλειψη 20"/>
          <p:cNvSpPr/>
          <p:nvPr/>
        </p:nvSpPr>
        <p:spPr>
          <a:xfrm>
            <a:off x="5198075" y="465447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5347317" y="443291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5491333" y="428858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5918155" y="364636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5551417" y="421468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6926267" y="219241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6559529" y="276072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7070283" y="204431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6703545" y="261263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7142745" y="190077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7214753" y="177415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7574339" y="127010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24001" y="12801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Στατιστικά διαφοροποιημένες ποσότητες μεταβολιτών μεταξυ των δύο καταστάσεων </a:t>
            </a:r>
          </a:p>
          <a:p>
            <a:r>
              <a:rPr lang="el-GR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(προς την κατεύθυνση της αύξηση της παραλλακτικότητας)</a:t>
            </a:r>
            <a:endParaRPr lang="el-GR" sz="28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l-GR" sz="28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l-GR" sz="280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Οι περισσότερο διαφοροποιημένοι μεταβολίτες…</a:t>
            </a:r>
            <a:endParaRPr lang="en-GB" sz="280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Έλλειψη 1"/>
          <p:cNvSpPr/>
          <p:nvPr/>
        </p:nvSpPr>
        <p:spPr>
          <a:xfrm rot="2066868">
            <a:off x="5084318" y="3420200"/>
            <a:ext cx="1080120" cy="1772416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Έλλειψη 16"/>
          <p:cNvSpPr/>
          <p:nvPr/>
        </p:nvSpPr>
        <p:spPr>
          <a:xfrm rot="2066868">
            <a:off x="6566595" y="1043387"/>
            <a:ext cx="1080120" cy="2002807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22532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1351" y="1844676"/>
            <a:ext cx="2628901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695575" y="1504950"/>
            <a:ext cx="2624138" cy="2509838"/>
            <a:chOff x="738" y="948"/>
            <a:chExt cx="1653" cy="1581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948"/>
              <a:ext cx="165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38" y="948"/>
              <a:ext cx="1653" cy="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6" name="Ευθεία γραμμή σύνδεσης 5"/>
          <p:cNvCxnSpPr/>
          <p:nvPr/>
        </p:nvCxnSpPr>
        <p:spPr>
          <a:xfrm>
            <a:off x="3935760" y="1476914"/>
            <a:ext cx="0" cy="2952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2351584" y="2867664"/>
            <a:ext cx="3240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 rot="2111053">
            <a:off x="8279530" y="1483393"/>
            <a:ext cx="0" cy="31683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 rot="2111053">
            <a:off x="6683782" y="2896338"/>
            <a:ext cx="32403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919536" y="452351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Η προβολή μπορεί να πραγματοποιηθεί σε ορθογώνιο σύστημα αξόνων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AutoShape 7"/>
          <p:cNvSpPr>
            <a:spLocks noChangeAspect="1" noChangeArrowheads="1" noTextEdit="1"/>
          </p:cNvSpPr>
          <p:nvPr/>
        </p:nvSpPr>
        <p:spPr bwMode="auto">
          <a:xfrm>
            <a:off x="6991350" y="1844675"/>
            <a:ext cx="26241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168008" y="98072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Περιστροφή του συστήματος αξόνων προκειμένου να μεγιστοποιηθεί η διασπορά σε ένα άξονα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6" name="Ευθύγραμμο βέλος σύνδεσης 15"/>
          <p:cNvCxnSpPr/>
          <p:nvPr/>
        </p:nvCxnSpPr>
        <p:spPr>
          <a:xfrm flipV="1">
            <a:off x="7968208" y="2276872"/>
            <a:ext cx="2016224" cy="2952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306102">
            <a:off x="7601585" y="3537156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Μεγιστοποίηση </a:t>
            </a:r>
            <a:r>
              <a:rPr lang="el-GR" dirty="0" err="1"/>
              <a:t>διαποράς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168008" y="530295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Το μεγαλύτερο μέρος της πληροφορίας εξηγείται με την προβολή στον άξονα των Χ, η πληροφορία στον Υ είναι προς το παρόν δευτερεύουσας σημασίας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4169" y="29564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Χ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503712" y="144239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8823873" y="159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Χ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6827336" y="2092206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</a:t>
            </a:r>
            <a:endParaRPr lang="en-GB" dirty="0"/>
          </a:p>
        </p:txBody>
      </p:sp>
      <p:sp>
        <p:nvSpPr>
          <p:cNvPr id="23" name="Καμπύλο βέλος προς τα επάνω 22"/>
          <p:cNvSpPr/>
          <p:nvPr/>
        </p:nvSpPr>
        <p:spPr>
          <a:xfrm>
            <a:off x="5319713" y="3536317"/>
            <a:ext cx="1108236" cy="433439"/>
          </a:xfrm>
          <a:prstGeom prst="curved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9369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5"/>
          <p:cNvGrpSpPr/>
          <p:nvPr/>
        </p:nvGrpSpPr>
        <p:grpSpPr>
          <a:xfrm rot="2111053">
            <a:off x="1470907" y="-603460"/>
            <a:ext cx="5012502" cy="5780691"/>
            <a:chOff x="395536" y="836712"/>
            <a:chExt cx="3240360" cy="3168352"/>
          </a:xfrm>
        </p:grpSpPr>
        <p:cxnSp>
          <p:nvCxnSpPr>
            <p:cNvPr id="7" name="Ευθεία γραμμή σύνδεσης 6"/>
            <p:cNvCxnSpPr/>
            <p:nvPr/>
          </p:nvCxnSpPr>
          <p:spPr>
            <a:xfrm>
              <a:off x="2051720" y="836712"/>
              <a:ext cx="0" cy="316835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Ευθεία γραμμή σύνδεσης 7"/>
            <p:cNvCxnSpPr/>
            <p:nvPr/>
          </p:nvCxnSpPr>
          <p:spPr>
            <a:xfrm>
              <a:off x="395536" y="2204864"/>
              <a:ext cx="324036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8794" y="102044"/>
            <a:ext cx="4787766" cy="457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Ευθεία γραμμή σύνδεσης 10"/>
          <p:cNvCxnSpPr/>
          <p:nvPr/>
        </p:nvCxnSpPr>
        <p:spPr>
          <a:xfrm>
            <a:off x="3226468" y="2808876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εία γραμμή σύνδεσης 11"/>
          <p:cNvCxnSpPr/>
          <p:nvPr/>
        </p:nvCxnSpPr>
        <p:spPr>
          <a:xfrm>
            <a:off x="2794420" y="4105020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>
            <a:off x="4954660" y="936668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5544099" y="210056"/>
            <a:ext cx="144016" cy="108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3226468" y="3408875"/>
            <a:ext cx="288032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Ομάδα 16"/>
          <p:cNvGrpSpPr/>
          <p:nvPr/>
        </p:nvGrpSpPr>
        <p:grpSpPr>
          <a:xfrm rot="2111053">
            <a:off x="5722347" y="779281"/>
            <a:ext cx="5012502" cy="5780691"/>
            <a:chOff x="395536" y="836712"/>
            <a:chExt cx="3240360" cy="3168352"/>
          </a:xfrm>
        </p:grpSpPr>
        <p:cxnSp>
          <p:nvCxnSpPr>
            <p:cNvPr id="18" name="Ευθεία γραμμή σύνδεσης 17"/>
            <p:cNvCxnSpPr/>
            <p:nvPr/>
          </p:nvCxnSpPr>
          <p:spPr>
            <a:xfrm>
              <a:off x="2051720" y="836712"/>
              <a:ext cx="0" cy="316835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/>
            <p:cNvCxnSpPr/>
            <p:nvPr/>
          </p:nvCxnSpPr>
          <p:spPr>
            <a:xfrm>
              <a:off x="395536" y="2204864"/>
              <a:ext cx="324036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736274" y="3261064"/>
            <a:ext cx="421260" cy="1593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7896087" y="4936771"/>
            <a:ext cx="2592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Η πληροφορία που χάνεται θεωρείται ως μη εκμεταλλεύσιμη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4264" y="6391711"/>
            <a:ext cx="4916073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Αλλά τώρα είναι πολύ πιο εύκολη η ερμηνεία!!! </a:t>
            </a:r>
            <a:endParaRPr lang="en-GB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Ευθύγραμμο βέλος σύνδεσης 2"/>
          <p:cNvCxnSpPr/>
          <p:nvPr/>
        </p:nvCxnSpPr>
        <p:spPr>
          <a:xfrm flipH="1" flipV="1">
            <a:off x="5807968" y="404664"/>
            <a:ext cx="1368152" cy="405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/>
          <p:cNvCxnSpPr/>
          <p:nvPr/>
        </p:nvCxnSpPr>
        <p:spPr>
          <a:xfrm flipH="1">
            <a:off x="5303912" y="810220"/>
            <a:ext cx="1872208" cy="342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H="1">
            <a:off x="3370484" y="810221"/>
            <a:ext cx="3805636" cy="208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/>
          <p:cNvCxnSpPr/>
          <p:nvPr/>
        </p:nvCxnSpPr>
        <p:spPr>
          <a:xfrm>
            <a:off x="7176120" y="810220"/>
            <a:ext cx="2520280" cy="746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Ευθύγραμμο βέλος σύνδεσης 38"/>
          <p:cNvCxnSpPr/>
          <p:nvPr/>
        </p:nvCxnSpPr>
        <p:spPr>
          <a:xfrm>
            <a:off x="7176120" y="810220"/>
            <a:ext cx="2088686" cy="1178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Ευθύγραμμο βέλος σύνδεσης 40"/>
          <p:cNvCxnSpPr/>
          <p:nvPr/>
        </p:nvCxnSpPr>
        <p:spPr>
          <a:xfrm>
            <a:off x="7176120" y="810220"/>
            <a:ext cx="641374" cy="3510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Ορθογώνιο 34"/>
          <p:cNvSpPr/>
          <p:nvPr/>
        </p:nvSpPr>
        <p:spPr>
          <a:xfrm>
            <a:off x="7320136" y="210056"/>
            <a:ext cx="228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Οι προβολές ερμηνεύουν το μεγαλύτερο μέρος της διασποράς στο δείγμα</a:t>
            </a:r>
          </a:p>
        </p:txBody>
      </p:sp>
    </p:spTree>
    <p:extLst>
      <p:ext uri="{BB962C8B-B14F-4D97-AF65-F5344CB8AC3E}">
        <p14:creationId xmlns:p14="http://schemas.microsoft.com/office/powerpoint/2010/main" xmlns="" val="3797719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54" t="19861" r="11654" b="19210"/>
          <a:stretch/>
        </p:blipFill>
        <p:spPr bwMode="auto">
          <a:xfrm rot="2118878">
            <a:off x="4993024" y="780146"/>
            <a:ext cx="4299176" cy="502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ύγραμμο βέλος σύνδεσης 5"/>
          <p:cNvCxnSpPr/>
          <p:nvPr/>
        </p:nvCxnSpPr>
        <p:spPr>
          <a:xfrm flipV="1">
            <a:off x="5807968" y="660224"/>
            <a:ext cx="2376264" cy="28803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5807968" y="3540544"/>
            <a:ext cx="216024" cy="1440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495600" y="82685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Διασπορά σε γειτονικούς δρόμους</a:t>
            </a: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 flipH="1" flipV="1">
            <a:off x="6023992" y="1052736"/>
            <a:ext cx="2664296" cy="2251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94"/>
          <a:stretch/>
        </p:blipFill>
        <p:spPr bwMode="auto">
          <a:xfrm>
            <a:off x="5915981" y="826851"/>
            <a:ext cx="2201901" cy="239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V="1">
            <a:off x="6168009" y="2852937"/>
            <a:ext cx="1949873" cy="13977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3935759" y="3789040"/>
            <a:ext cx="5824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Η πληροφορία - διασπορά (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variability) 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βρίσκεται τώρα και προς αυτή την </a:t>
            </a:r>
            <a:r>
              <a:rPr lang="el-GR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κατεύθυνση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που είναι ορθογώνια (ασυσχέτιστη) ως προς την πρώτη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1425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6"/>
          <p:cNvGrpSpPr/>
          <p:nvPr/>
        </p:nvGrpSpPr>
        <p:grpSpPr>
          <a:xfrm rot="2111053">
            <a:off x="5722347" y="779281"/>
            <a:ext cx="5012502" cy="5780691"/>
            <a:chOff x="395536" y="836712"/>
            <a:chExt cx="3240360" cy="3168352"/>
          </a:xfrm>
        </p:grpSpPr>
        <p:cxnSp>
          <p:nvCxnSpPr>
            <p:cNvPr id="18" name="Ευθεία γραμμή σύνδεσης 17"/>
            <p:cNvCxnSpPr/>
            <p:nvPr/>
          </p:nvCxnSpPr>
          <p:spPr>
            <a:xfrm>
              <a:off x="2051720" y="836712"/>
              <a:ext cx="0" cy="316835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εία γραμμή σύνδεσης 18"/>
            <p:cNvCxnSpPr/>
            <p:nvPr/>
          </p:nvCxnSpPr>
          <p:spPr>
            <a:xfrm>
              <a:off x="395536" y="2204864"/>
              <a:ext cx="324036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Έλλειψη 20"/>
          <p:cNvSpPr/>
          <p:nvPr/>
        </p:nvSpPr>
        <p:spPr>
          <a:xfrm>
            <a:off x="7320136" y="486916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Έλλειψη 21"/>
          <p:cNvSpPr/>
          <p:nvPr/>
        </p:nvSpPr>
        <p:spPr>
          <a:xfrm>
            <a:off x="7469378" y="4647599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Έλλειψη 22"/>
          <p:cNvSpPr/>
          <p:nvPr/>
        </p:nvSpPr>
        <p:spPr>
          <a:xfrm>
            <a:off x="7613394" y="4503272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Έλλειψη 23"/>
          <p:cNvSpPr/>
          <p:nvPr/>
        </p:nvSpPr>
        <p:spPr>
          <a:xfrm>
            <a:off x="8040216" y="3861048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Έλλειψη 24"/>
          <p:cNvSpPr/>
          <p:nvPr/>
        </p:nvSpPr>
        <p:spPr>
          <a:xfrm>
            <a:off x="7673478" y="442936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Έλλειψη 25"/>
          <p:cNvSpPr/>
          <p:nvPr/>
        </p:nvSpPr>
        <p:spPr>
          <a:xfrm>
            <a:off x="9048328" y="2407093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Έλλειψη 26"/>
          <p:cNvSpPr/>
          <p:nvPr/>
        </p:nvSpPr>
        <p:spPr>
          <a:xfrm>
            <a:off x="8681590" y="2975411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Έλλειψη 27"/>
          <p:cNvSpPr/>
          <p:nvPr/>
        </p:nvSpPr>
        <p:spPr>
          <a:xfrm>
            <a:off x="9192344" y="2258997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Έλλειψη 28"/>
          <p:cNvSpPr/>
          <p:nvPr/>
        </p:nvSpPr>
        <p:spPr>
          <a:xfrm>
            <a:off x="8825606" y="2827315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Έλλειψη 29"/>
          <p:cNvSpPr/>
          <p:nvPr/>
        </p:nvSpPr>
        <p:spPr>
          <a:xfrm>
            <a:off x="9264806" y="2115456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Έλλειψη 30"/>
          <p:cNvSpPr/>
          <p:nvPr/>
        </p:nvSpPr>
        <p:spPr>
          <a:xfrm>
            <a:off x="9336814" y="1988840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Έλλειψη 31"/>
          <p:cNvSpPr/>
          <p:nvPr/>
        </p:nvSpPr>
        <p:spPr>
          <a:xfrm>
            <a:off x="9696400" y="1484784"/>
            <a:ext cx="144016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Βέλος προς τα κάτω 32"/>
          <p:cNvSpPr/>
          <p:nvPr/>
        </p:nvSpPr>
        <p:spPr>
          <a:xfrm rot="18198379">
            <a:off x="5722496" y="3403448"/>
            <a:ext cx="421260" cy="1593673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804326" y="5733256"/>
            <a:ext cx="377386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>
              <a:defRPr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l-GR" dirty="0"/>
              <a:t>Πάλι η πληροφορία που χάνεται θεωρείται ως μη εκμεταλλεύσιμη </a:t>
            </a:r>
            <a:r>
              <a:rPr lang="en-US" dirty="0"/>
              <a:t>(redundant)</a:t>
            </a:r>
            <a:endParaRPr lang="en-GB" dirty="0"/>
          </a:p>
        </p:txBody>
      </p:sp>
      <p:sp>
        <p:nvSpPr>
          <p:cNvPr id="35" name="Ορθογώνιο 34"/>
          <p:cNvSpPr/>
          <p:nvPr/>
        </p:nvSpPr>
        <p:spPr>
          <a:xfrm>
            <a:off x="5735960" y="217548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Προβολή στον άξονα των Υ: Ερμηνεύουν το δεύτερο μεγαλύτερο μέρος της διασποράς στο δείγμα που δεν συσχετίζεται με την πρώτη κατεύθυνση </a:t>
            </a:r>
          </a:p>
        </p:txBody>
      </p:sp>
      <p:cxnSp>
        <p:nvCxnSpPr>
          <p:cNvPr id="37" name="Ευθύγραμμο βέλος σύνδεσης 36"/>
          <p:cNvCxnSpPr/>
          <p:nvPr/>
        </p:nvCxnSpPr>
        <p:spPr>
          <a:xfrm flipV="1">
            <a:off x="1539554" y="536176"/>
            <a:ext cx="3742616" cy="40986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Ορθογώνιο 37"/>
          <p:cNvSpPr/>
          <p:nvPr/>
        </p:nvSpPr>
        <p:spPr>
          <a:xfrm>
            <a:off x="2098536" y="3770760"/>
            <a:ext cx="340238" cy="2049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Ευθύγραμμο βέλος σύνδεσης 38"/>
          <p:cNvCxnSpPr/>
          <p:nvPr/>
        </p:nvCxnSpPr>
        <p:spPr>
          <a:xfrm flipH="1" flipV="1">
            <a:off x="1879793" y="1094711"/>
            <a:ext cx="2921297" cy="22301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94"/>
          <a:stretch/>
        </p:blipFill>
        <p:spPr bwMode="auto">
          <a:xfrm>
            <a:off x="1709673" y="773281"/>
            <a:ext cx="3467994" cy="341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 flipV="1">
            <a:off x="3647728" y="2551110"/>
            <a:ext cx="72008" cy="8580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Ευθεία γραμμή σύνδεσης 40"/>
          <p:cNvCxnSpPr/>
          <p:nvPr/>
        </p:nvCxnSpPr>
        <p:spPr>
          <a:xfrm flipV="1">
            <a:off x="3338854" y="1916833"/>
            <a:ext cx="236866" cy="27063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 flipV="1">
            <a:off x="2999656" y="1831030"/>
            <a:ext cx="72008" cy="8580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Ευθεία γραμμή σύνδεσης 44"/>
          <p:cNvCxnSpPr/>
          <p:nvPr/>
        </p:nvCxnSpPr>
        <p:spPr>
          <a:xfrm flipV="1">
            <a:off x="3683732" y="2259473"/>
            <a:ext cx="180020" cy="2156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Ευθεία γραμμή σύνδεσης 47"/>
          <p:cNvCxnSpPr/>
          <p:nvPr/>
        </p:nvCxnSpPr>
        <p:spPr>
          <a:xfrm flipV="1">
            <a:off x="3213396" y="2259473"/>
            <a:ext cx="236866" cy="27063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Ευθεία γραμμή σύνδεσης 48"/>
          <p:cNvCxnSpPr/>
          <p:nvPr/>
        </p:nvCxnSpPr>
        <p:spPr>
          <a:xfrm flipV="1">
            <a:off x="3173432" y="2551110"/>
            <a:ext cx="600311" cy="70363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" name="Έλλειψη 49"/>
          <p:cNvSpPr/>
          <p:nvPr/>
        </p:nvSpPr>
        <p:spPr>
          <a:xfrm>
            <a:off x="7887147" y="2971331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Έλλειψη 51"/>
          <p:cNvSpPr/>
          <p:nvPr/>
        </p:nvSpPr>
        <p:spPr>
          <a:xfrm>
            <a:off x="7975800" y="2990715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Έλλειψη 53"/>
          <p:cNvSpPr/>
          <p:nvPr/>
        </p:nvSpPr>
        <p:spPr>
          <a:xfrm>
            <a:off x="8119816" y="311072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Έλλειψη 55"/>
          <p:cNvSpPr/>
          <p:nvPr/>
        </p:nvSpPr>
        <p:spPr>
          <a:xfrm>
            <a:off x="8263832" y="322137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Έλλειψη 57"/>
          <p:cNvSpPr/>
          <p:nvPr/>
        </p:nvSpPr>
        <p:spPr>
          <a:xfrm>
            <a:off x="8455703" y="3324845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Έλλειψη 59"/>
          <p:cNvSpPr/>
          <p:nvPr/>
        </p:nvSpPr>
        <p:spPr>
          <a:xfrm>
            <a:off x="8619248" y="3468861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Έλλειψη 61"/>
          <p:cNvSpPr/>
          <p:nvPr/>
        </p:nvSpPr>
        <p:spPr>
          <a:xfrm>
            <a:off x="8761026" y="3540869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Έλλειψη 65"/>
          <p:cNvSpPr/>
          <p:nvPr/>
        </p:nvSpPr>
        <p:spPr>
          <a:xfrm>
            <a:off x="8038606" y="310884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Έλλειψη 66"/>
          <p:cNvSpPr/>
          <p:nvPr/>
        </p:nvSpPr>
        <p:spPr>
          <a:xfrm>
            <a:off x="8127259" y="3128232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Έλλειψη 67"/>
          <p:cNvSpPr/>
          <p:nvPr/>
        </p:nvSpPr>
        <p:spPr>
          <a:xfrm>
            <a:off x="8271275" y="3248245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Έλλειψη 68"/>
          <p:cNvSpPr/>
          <p:nvPr/>
        </p:nvSpPr>
        <p:spPr>
          <a:xfrm>
            <a:off x="8415291" y="3358895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Έλλειψη 69"/>
          <p:cNvSpPr/>
          <p:nvPr/>
        </p:nvSpPr>
        <p:spPr>
          <a:xfrm>
            <a:off x="8607162" y="3462362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Έλλειψη 70"/>
          <p:cNvSpPr/>
          <p:nvPr/>
        </p:nvSpPr>
        <p:spPr>
          <a:xfrm>
            <a:off x="8770707" y="3606378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Έλλειψη 71"/>
          <p:cNvSpPr/>
          <p:nvPr/>
        </p:nvSpPr>
        <p:spPr>
          <a:xfrm>
            <a:off x="8912485" y="3678386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Έλλειψη 72"/>
          <p:cNvSpPr/>
          <p:nvPr/>
        </p:nvSpPr>
        <p:spPr>
          <a:xfrm>
            <a:off x="7104112" y="2397676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Έλλειψη 73"/>
          <p:cNvSpPr/>
          <p:nvPr/>
        </p:nvSpPr>
        <p:spPr>
          <a:xfrm>
            <a:off x="7541386" y="2683299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Έλλειψη 74"/>
          <p:cNvSpPr/>
          <p:nvPr/>
        </p:nvSpPr>
        <p:spPr>
          <a:xfrm>
            <a:off x="9336360" y="3971381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Έλλειψη 75"/>
          <p:cNvSpPr/>
          <p:nvPr/>
        </p:nvSpPr>
        <p:spPr>
          <a:xfrm>
            <a:off x="9120335" y="3801217"/>
            <a:ext cx="144016" cy="14401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Ευθεία γραμμή σύνδεσης 76"/>
          <p:cNvCxnSpPr/>
          <p:nvPr/>
        </p:nvCxnSpPr>
        <p:spPr>
          <a:xfrm flipV="1">
            <a:off x="3186802" y="2755308"/>
            <a:ext cx="820967" cy="92957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895014" y="5260559"/>
            <a:ext cx="338906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Principal Component Analysis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ανάλυση κυρίων συνιστωσών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770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6683" y="1167018"/>
            <a:ext cx="552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Πως μοιάζει ένα διάγραμμα </a:t>
            </a:r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PCA? </a:t>
            </a:r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Πως το </a:t>
            </a:r>
            <a:r>
              <a:rPr lang="el-GR" dirty="0" err="1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ερμηνέυω</a:t>
            </a:r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34" t="13577" r="18664" b="49084"/>
          <a:stretch/>
        </p:blipFill>
        <p:spPr bwMode="auto">
          <a:xfrm>
            <a:off x="1911998" y="2294128"/>
            <a:ext cx="3388328" cy="25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58" t="55576" r="18707" b="6277"/>
          <a:stretch/>
        </p:blipFill>
        <p:spPr bwMode="auto">
          <a:xfrm>
            <a:off x="5679886" y="2209739"/>
            <a:ext cx="3382609" cy="26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2511533" y="2465727"/>
            <a:ext cx="648072" cy="576064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468" y="3603513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9044" y="3041791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715" y="2269203"/>
            <a:ext cx="676275" cy="7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7957" y="3693870"/>
            <a:ext cx="864096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009" y="2743636"/>
            <a:ext cx="815164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Καμπύλη γραμμή σύνδεσης 3"/>
          <p:cNvCxnSpPr>
            <a:stCxn id="2" idx="7"/>
            <a:endCxn id="1030" idx="0"/>
          </p:cNvCxnSpPr>
          <p:nvPr/>
        </p:nvCxnSpPr>
        <p:spPr>
          <a:xfrm rot="5400000" flipH="1" flipV="1">
            <a:off x="4530832" y="803071"/>
            <a:ext cx="280887" cy="3213155"/>
          </a:xfrm>
          <a:prstGeom prst="curvedConnector3">
            <a:avLst>
              <a:gd name="adj1" fmla="val 181385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Καμπύλη γραμμή σύνδεσης 5"/>
          <p:cNvCxnSpPr>
            <a:stCxn id="1029" idx="3"/>
            <a:endCxn id="1032" idx="1"/>
          </p:cNvCxnSpPr>
          <p:nvPr/>
        </p:nvCxnSpPr>
        <p:spPr>
          <a:xfrm flipV="1">
            <a:off x="4375319" y="3127811"/>
            <a:ext cx="3081691" cy="212430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Καμπύλη γραμμή σύνδεσης 9"/>
          <p:cNvCxnSpPr>
            <a:stCxn id="1028" idx="3"/>
            <a:endCxn id="1031" idx="1"/>
          </p:cNvCxnSpPr>
          <p:nvPr/>
        </p:nvCxnSpPr>
        <p:spPr>
          <a:xfrm>
            <a:off x="3497743" y="3901963"/>
            <a:ext cx="2830215" cy="176082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5865" y="5051549"/>
            <a:ext cx="5154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pPr algn="just"/>
            <a:r>
              <a:rPr lang="en-US" dirty="0"/>
              <a:t>Scores</a:t>
            </a:r>
            <a:r>
              <a:rPr lang="el-GR" dirty="0"/>
              <a:t> αντικείμενα</a:t>
            </a:r>
          </a:p>
          <a:p>
            <a:pPr algn="just"/>
            <a:r>
              <a:rPr lang="el-GR" dirty="0"/>
              <a:t>Συνδυασμός των παρατηρήσεων, πειραμάτων, ασθενών σε μια ΝΕΑ μεταβλητή. Κάθε αντικείμενο περιέχει την πληροφορία μιας παρατήρησης αλλά με την συμμετοχή και των άλλων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7119578" y="481423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</a:t>
            </a:r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φορτία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4790" y="5123527"/>
            <a:ext cx="6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 </a:t>
            </a:r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οι μεταβλητές στις οποίες  οφείλονται οι διαφορές μεταξύ των ομάδων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4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178C9-ADEC-4C33-A4F7-277702E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Γιατί? Γιατί αποτελούνται από πολλά σημεία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69027" y="2879316"/>
            <a:ext cx="6720115" cy="2998970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282049">
                <a:moveTo>
                  <a:pt x="0" y="2142626"/>
                </a:moveTo>
                <a:cubicBezTo>
                  <a:pt x="130629" y="2132950"/>
                  <a:pt x="476553" y="2307121"/>
                  <a:pt x="667658" y="1953940"/>
                </a:cubicBezTo>
                <a:cubicBezTo>
                  <a:pt x="858763" y="1600759"/>
                  <a:pt x="982134" y="-3070"/>
                  <a:pt x="1146629" y="23540"/>
                </a:cubicBezTo>
                <a:cubicBezTo>
                  <a:pt x="1311124" y="50150"/>
                  <a:pt x="1458686" y="1765255"/>
                  <a:pt x="1654629" y="2113598"/>
                </a:cubicBezTo>
                <a:cubicBezTo>
                  <a:pt x="1850572" y="2461941"/>
                  <a:pt x="2136019" y="2091827"/>
                  <a:pt x="2322286" y="2113598"/>
                </a:cubicBezTo>
                <a:cubicBezTo>
                  <a:pt x="2508553" y="2135369"/>
                  <a:pt x="2631924" y="2372436"/>
                  <a:pt x="2772229" y="2244226"/>
                </a:cubicBezTo>
                <a:cubicBezTo>
                  <a:pt x="2912534" y="2116016"/>
                  <a:pt x="3064934" y="1716873"/>
                  <a:pt x="3164115" y="1344340"/>
                </a:cubicBezTo>
                <a:cubicBezTo>
                  <a:pt x="3263296" y="971807"/>
                  <a:pt x="3268134" y="-109506"/>
                  <a:pt x="3367315" y="9027"/>
                </a:cubicBezTo>
                <a:cubicBezTo>
                  <a:pt x="3466496" y="127560"/>
                  <a:pt x="3597124" y="1699940"/>
                  <a:pt x="3759200" y="2055540"/>
                </a:cubicBezTo>
                <a:cubicBezTo>
                  <a:pt x="3921276" y="2411140"/>
                  <a:pt x="4187372" y="2111178"/>
                  <a:pt x="4339772" y="2142626"/>
                </a:cubicBezTo>
                <a:cubicBezTo>
                  <a:pt x="4492172" y="2174074"/>
                  <a:pt x="4572000" y="2227293"/>
                  <a:pt x="4673600" y="2244226"/>
                </a:cubicBezTo>
                <a:cubicBezTo>
                  <a:pt x="4775200" y="2261159"/>
                  <a:pt x="4949372" y="2244226"/>
                  <a:pt x="4949372" y="2244226"/>
                </a:cubicBezTo>
                <a:lnTo>
                  <a:pt x="4949372" y="2244226"/>
                </a:lnTo>
              </a:path>
            </a:pathLst>
          </a:custGeom>
          <a:noFill/>
          <a:ln w="63500" cap="rnd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2481941" y="5609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7FDF0FD-136E-490C-984D-20180495A978}"/>
              </a:ext>
            </a:extLst>
          </p:cNvPr>
          <p:cNvSpPr/>
          <p:nvPr/>
        </p:nvSpPr>
        <p:spPr>
          <a:xfrm>
            <a:off x="3222169" y="551542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0933C39-9E15-4E76-99CE-68502222018B}"/>
              </a:ext>
            </a:extLst>
          </p:cNvPr>
          <p:cNvSpPr/>
          <p:nvPr/>
        </p:nvSpPr>
        <p:spPr>
          <a:xfrm>
            <a:off x="3585026" y="468811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4EBAB7-F6BF-44D9-8E8F-DD73F7353D21}"/>
              </a:ext>
            </a:extLst>
          </p:cNvPr>
          <p:cNvSpPr/>
          <p:nvPr/>
        </p:nvSpPr>
        <p:spPr>
          <a:xfrm>
            <a:off x="3759196" y="36938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1828C1-51AA-425E-B08E-EF5D03F8E013}"/>
              </a:ext>
            </a:extLst>
          </p:cNvPr>
          <p:cNvSpPr/>
          <p:nvPr/>
        </p:nvSpPr>
        <p:spPr>
          <a:xfrm>
            <a:off x="4093024" y="287931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4AA8308-890D-4CED-BDA4-1C369EA2A031}"/>
              </a:ext>
            </a:extLst>
          </p:cNvPr>
          <p:cNvSpPr/>
          <p:nvPr/>
        </p:nvSpPr>
        <p:spPr>
          <a:xfrm>
            <a:off x="4267196" y="353328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E9C55B-149C-450C-9646-0162BC4D2678}"/>
              </a:ext>
            </a:extLst>
          </p:cNvPr>
          <p:cNvSpPr/>
          <p:nvPr/>
        </p:nvSpPr>
        <p:spPr>
          <a:xfrm>
            <a:off x="4455879" y="4284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FD7FCC4-00ED-4493-A77F-C2FD66E72327}"/>
              </a:ext>
            </a:extLst>
          </p:cNvPr>
          <p:cNvSpPr/>
          <p:nvPr/>
        </p:nvSpPr>
        <p:spPr>
          <a:xfrm>
            <a:off x="4557473" y="50813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34FADE2-69CA-4A75-8C6D-8CB0849020D3}"/>
              </a:ext>
            </a:extLst>
          </p:cNvPr>
          <p:cNvSpPr/>
          <p:nvPr/>
        </p:nvSpPr>
        <p:spPr>
          <a:xfrm>
            <a:off x="4731645" y="56184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BCDFC02-2ED2-41BB-B897-8BCC11619326}"/>
              </a:ext>
            </a:extLst>
          </p:cNvPr>
          <p:cNvSpPr/>
          <p:nvPr/>
        </p:nvSpPr>
        <p:spPr>
          <a:xfrm>
            <a:off x="5123531" y="578394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7C2B11-AC85-49DA-8D1F-A445E8AB3156}"/>
              </a:ext>
            </a:extLst>
          </p:cNvPr>
          <p:cNvSpPr/>
          <p:nvPr/>
        </p:nvSpPr>
        <p:spPr>
          <a:xfrm>
            <a:off x="5558959" y="55240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E2FD9F5-09BC-4E2F-BE50-8DF312CE9140}"/>
              </a:ext>
            </a:extLst>
          </p:cNvPr>
          <p:cNvSpPr/>
          <p:nvPr/>
        </p:nvSpPr>
        <p:spPr>
          <a:xfrm>
            <a:off x="6125016" y="579845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E154B8B-C93E-4B08-AE0B-B855458643D2}"/>
              </a:ext>
            </a:extLst>
          </p:cNvPr>
          <p:cNvSpPr/>
          <p:nvPr/>
        </p:nvSpPr>
        <p:spPr>
          <a:xfrm>
            <a:off x="6458871" y="542108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22511F4-54C9-48D8-8CEC-12F135D2689C}"/>
              </a:ext>
            </a:extLst>
          </p:cNvPr>
          <p:cNvSpPr/>
          <p:nvPr/>
        </p:nvSpPr>
        <p:spPr>
          <a:xfrm>
            <a:off x="6647571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0EAB277-E7CA-4F3E-AFB4-F58069888FEA}"/>
              </a:ext>
            </a:extLst>
          </p:cNvPr>
          <p:cNvSpPr/>
          <p:nvPr/>
        </p:nvSpPr>
        <p:spPr>
          <a:xfrm>
            <a:off x="6821771" y="3980484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BE30FC-0FE6-4603-BE64-616EA7EC252C}"/>
              </a:ext>
            </a:extLst>
          </p:cNvPr>
          <p:cNvSpPr/>
          <p:nvPr/>
        </p:nvSpPr>
        <p:spPr>
          <a:xfrm>
            <a:off x="6908857" y="3185707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E3BB1C6-83AE-42D9-A16B-66945B0D706A}"/>
              </a:ext>
            </a:extLst>
          </p:cNvPr>
          <p:cNvSpPr/>
          <p:nvPr/>
        </p:nvSpPr>
        <p:spPr>
          <a:xfrm>
            <a:off x="6996000" y="274664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13DD989-0EBD-4212-8521-3E818C726AAE}"/>
              </a:ext>
            </a:extLst>
          </p:cNvPr>
          <p:cNvSpPr/>
          <p:nvPr/>
        </p:nvSpPr>
        <p:spPr>
          <a:xfrm>
            <a:off x="7170172" y="343970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5E9F9CA-D006-42B6-9F9D-41CEA913D199}"/>
              </a:ext>
            </a:extLst>
          </p:cNvPr>
          <p:cNvSpPr/>
          <p:nvPr/>
        </p:nvSpPr>
        <p:spPr>
          <a:xfrm>
            <a:off x="7271887" y="4186560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28113BF-247D-470E-80B0-4E5080BD689D}"/>
              </a:ext>
            </a:extLst>
          </p:cNvPr>
          <p:cNvSpPr/>
          <p:nvPr/>
        </p:nvSpPr>
        <p:spPr>
          <a:xfrm>
            <a:off x="7446059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0128C3A-9765-491B-9F56-3B53321A01EB}"/>
              </a:ext>
            </a:extLst>
          </p:cNvPr>
          <p:cNvSpPr/>
          <p:nvPr/>
        </p:nvSpPr>
        <p:spPr>
          <a:xfrm>
            <a:off x="7533145" y="533537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FD611F-C166-4E5A-9256-DD1A88069DD9}"/>
              </a:ext>
            </a:extLst>
          </p:cNvPr>
          <p:cNvSpPr/>
          <p:nvPr/>
        </p:nvSpPr>
        <p:spPr>
          <a:xfrm>
            <a:off x="7895749" y="569960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4AC4480-20B1-4A80-8E00-0F292D062713}"/>
              </a:ext>
            </a:extLst>
          </p:cNvPr>
          <p:cNvSpPr/>
          <p:nvPr/>
        </p:nvSpPr>
        <p:spPr>
          <a:xfrm>
            <a:off x="8331177" y="55676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4791C6A-BE15-49D9-B18D-DB3A0FBC3F4E}"/>
              </a:ext>
            </a:extLst>
          </p:cNvPr>
          <p:cNvSpPr/>
          <p:nvPr/>
        </p:nvSpPr>
        <p:spPr>
          <a:xfrm>
            <a:off x="8723062" y="5736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81E5614-C138-4EA7-87DC-D2F2B3C3A360}"/>
              </a:ext>
            </a:extLst>
          </p:cNvPr>
          <p:cNvSpPr/>
          <p:nvPr/>
        </p:nvSpPr>
        <p:spPr>
          <a:xfrm>
            <a:off x="9173004" y="575265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D9C651C-2547-49D9-893E-5DA3CD048E3B}"/>
              </a:ext>
            </a:extLst>
          </p:cNvPr>
          <p:cNvCxnSpPr>
            <a:cxnSpLocks/>
          </p:cNvCxnSpPr>
          <p:nvPr/>
        </p:nvCxnSpPr>
        <p:spPr>
          <a:xfrm>
            <a:off x="1872343" y="2746648"/>
            <a:ext cx="0" cy="3552552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0DE35B9-732C-42EF-8EE2-9C1912986BE8}"/>
              </a:ext>
            </a:extLst>
          </p:cNvPr>
          <p:cNvCxnSpPr/>
          <p:nvPr/>
        </p:nvCxnSpPr>
        <p:spPr>
          <a:xfrm>
            <a:off x="1872343" y="6255657"/>
            <a:ext cx="8407325" cy="0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6DA9137-BDC2-48C2-A913-798C32AB90C0}"/>
              </a:ext>
            </a:extLst>
          </p:cNvPr>
          <p:cNvCxnSpPr>
            <a:cxnSpLocks/>
            <a:stCxn id="3" idx="2"/>
          </p:cNvCxnSpPr>
          <p:nvPr/>
        </p:nvCxnSpPr>
        <p:spPr>
          <a:xfrm flipH="1" flipV="1">
            <a:off x="1872345" y="5699603"/>
            <a:ext cx="609596" cy="4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1CD9AC72-E818-4F3D-A4C4-662F2FDE01D0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1872345" y="5590746"/>
            <a:ext cx="1349824" cy="1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FB605EF0-626F-4381-AA32-969291D1FEE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850572" y="4782458"/>
            <a:ext cx="17344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8972033D-802F-47FC-8149-1BEAFBC716C9}"/>
              </a:ext>
            </a:extLst>
          </p:cNvPr>
          <p:cNvCxnSpPr>
            <a:cxnSpLocks/>
          </p:cNvCxnSpPr>
          <p:nvPr/>
        </p:nvCxnSpPr>
        <p:spPr>
          <a:xfrm flipH="1">
            <a:off x="1850572" y="3788231"/>
            <a:ext cx="19957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6EA89735-5F10-493C-AB96-7C5B262CB95C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850572" y="2973659"/>
            <a:ext cx="2242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0B76BC4-87EA-4DDC-A0C1-124500BA3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2987470"/>
              </p:ext>
            </p:extLst>
          </p:nvPr>
        </p:nvGraphicFramePr>
        <p:xfrm>
          <a:off x="3048116" y="1867730"/>
          <a:ext cx="85924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5">
                  <a:extLst>
                    <a:ext uri="{9D8B030D-6E8A-4147-A177-3AD203B41FA5}">
                      <a16:colId xmlns:a16="http://schemas.microsoft.com/office/drawing/2014/main" xmlns="" val="23472878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0005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974736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5588780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17750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945148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6482415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80814607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91263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667418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95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968534"/>
                  </a:ext>
                </a:extLst>
              </a:tr>
            </a:tbl>
          </a:graphicData>
        </a:graphic>
      </p:graphicFrame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A392AF60-71CF-4085-8C24-CE2FA36E562C}"/>
              </a:ext>
            </a:extLst>
          </p:cNvPr>
          <p:cNvSpPr/>
          <p:nvPr/>
        </p:nvSpPr>
        <p:spPr>
          <a:xfrm>
            <a:off x="574825" y="2516337"/>
            <a:ext cx="4215053" cy="3187777"/>
          </a:xfrm>
          <a:custGeom>
            <a:avLst/>
            <a:gdLst>
              <a:gd name="connsiteX0" fmla="*/ 1239460 w 4183294"/>
              <a:gd name="connsiteY0" fmla="*/ 3004457 h 3004457"/>
              <a:gd name="connsiteX1" fmla="*/ 107345 w 4183294"/>
              <a:gd name="connsiteY1" fmla="*/ 2423886 h 3004457"/>
              <a:gd name="connsiteX2" fmla="*/ 3605288 w 4183294"/>
              <a:gd name="connsiteY2" fmla="*/ 667657 h 3004457"/>
              <a:gd name="connsiteX3" fmla="*/ 4142317 w 4183294"/>
              <a:gd name="connsiteY3" fmla="*/ 0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3294" h="3004457">
                <a:moveTo>
                  <a:pt x="1239460" y="3004457"/>
                </a:moveTo>
                <a:cubicBezTo>
                  <a:pt x="476250" y="2908905"/>
                  <a:pt x="-286960" y="2813353"/>
                  <a:pt x="107345" y="2423886"/>
                </a:cubicBezTo>
                <a:cubicBezTo>
                  <a:pt x="501650" y="2034419"/>
                  <a:pt x="2932793" y="1071638"/>
                  <a:pt x="3605288" y="667657"/>
                </a:cubicBezTo>
                <a:cubicBezTo>
                  <a:pt x="4277783" y="263676"/>
                  <a:pt x="4210050" y="131838"/>
                  <a:pt x="4142317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2488CEB-1CD9-491A-95E4-210A2F11AAB2}"/>
              </a:ext>
            </a:extLst>
          </p:cNvPr>
          <p:cNvSpPr/>
          <p:nvPr/>
        </p:nvSpPr>
        <p:spPr>
          <a:xfrm>
            <a:off x="1041863" y="2598057"/>
            <a:ext cx="4532708" cy="2975429"/>
          </a:xfrm>
          <a:custGeom>
            <a:avLst/>
            <a:gdLst>
              <a:gd name="connsiteX0" fmla="*/ 1324717 w 5455078"/>
              <a:gd name="connsiteY0" fmla="*/ 2975429 h 2975429"/>
              <a:gd name="connsiteX1" fmla="*/ 207117 w 5455078"/>
              <a:gd name="connsiteY1" fmla="*/ 2307772 h 2975429"/>
              <a:gd name="connsiteX2" fmla="*/ 5011345 w 5455078"/>
              <a:gd name="connsiteY2" fmla="*/ 667657 h 2975429"/>
              <a:gd name="connsiteX3" fmla="*/ 4953288 w 5455078"/>
              <a:gd name="connsiteY3" fmla="*/ 0 h 2975429"/>
              <a:gd name="connsiteX0" fmla="*/ 1289060 w 5165908"/>
              <a:gd name="connsiteY0" fmla="*/ 2975429 h 2975429"/>
              <a:gd name="connsiteX1" fmla="*/ 171460 w 5165908"/>
              <a:gd name="connsiteY1" fmla="*/ 2307772 h 2975429"/>
              <a:gd name="connsiteX2" fmla="*/ 4453174 w 5165908"/>
              <a:gd name="connsiteY2" fmla="*/ 856343 h 2975429"/>
              <a:gd name="connsiteX3" fmla="*/ 4917631 w 5165908"/>
              <a:gd name="connsiteY3" fmla="*/ 0 h 2975429"/>
              <a:gd name="connsiteX0" fmla="*/ 807383 w 4658140"/>
              <a:gd name="connsiteY0" fmla="*/ 2975429 h 2975429"/>
              <a:gd name="connsiteX1" fmla="*/ 299383 w 4658140"/>
              <a:gd name="connsiteY1" fmla="*/ 2307772 h 2975429"/>
              <a:gd name="connsiteX2" fmla="*/ 3971497 w 4658140"/>
              <a:gd name="connsiteY2" fmla="*/ 856343 h 2975429"/>
              <a:gd name="connsiteX3" fmla="*/ 4435954 w 4658140"/>
              <a:gd name="connsiteY3" fmla="*/ 0 h 2975429"/>
              <a:gd name="connsiteX0" fmla="*/ 772423 w 4532708"/>
              <a:gd name="connsiteY0" fmla="*/ 2975429 h 2975429"/>
              <a:gd name="connsiteX1" fmla="*/ 264423 w 4532708"/>
              <a:gd name="connsiteY1" fmla="*/ 2307772 h 2975429"/>
              <a:gd name="connsiteX2" fmla="*/ 3457565 w 4532708"/>
              <a:gd name="connsiteY2" fmla="*/ 1161143 h 2975429"/>
              <a:gd name="connsiteX3" fmla="*/ 4400994 w 4532708"/>
              <a:gd name="connsiteY3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2708" h="2975429">
                <a:moveTo>
                  <a:pt x="772423" y="2975429"/>
                </a:moveTo>
                <a:cubicBezTo>
                  <a:pt x="-93596" y="2833915"/>
                  <a:pt x="-183101" y="2610153"/>
                  <a:pt x="264423" y="2307772"/>
                </a:cubicBezTo>
                <a:cubicBezTo>
                  <a:pt x="711947" y="2005391"/>
                  <a:pt x="2768137" y="1545772"/>
                  <a:pt x="3457565" y="1161143"/>
                </a:cubicBezTo>
                <a:cubicBezTo>
                  <a:pt x="4146993" y="776514"/>
                  <a:pt x="4825537" y="141514"/>
                  <a:pt x="4400994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D3639134-3F2B-416E-9BD9-696D785EC1B5}"/>
              </a:ext>
            </a:extLst>
          </p:cNvPr>
          <p:cNvSpPr/>
          <p:nvPr/>
        </p:nvSpPr>
        <p:spPr>
          <a:xfrm>
            <a:off x="3137391" y="2600233"/>
            <a:ext cx="3189962" cy="2148115"/>
          </a:xfrm>
          <a:custGeom>
            <a:avLst/>
            <a:gdLst>
              <a:gd name="connsiteX0" fmla="*/ 1324717 w 5455078"/>
              <a:gd name="connsiteY0" fmla="*/ 2975429 h 2975429"/>
              <a:gd name="connsiteX1" fmla="*/ 207117 w 5455078"/>
              <a:gd name="connsiteY1" fmla="*/ 2307772 h 2975429"/>
              <a:gd name="connsiteX2" fmla="*/ 5011345 w 5455078"/>
              <a:gd name="connsiteY2" fmla="*/ 667657 h 2975429"/>
              <a:gd name="connsiteX3" fmla="*/ 4953288 w 5455078"/>
              <a:gd name="connsiteY3" fmla="*/ 0 h 2975429"/>
              <a:gd name="connsiteX0" fmla="*/ 1289060 w 5165908"/>
              <a:gd name="connsiteY0" fmla="*/ 2975429 h 2975429"/>
              <a:gd name="connsiteX1" fmla="*/ 171460 w 5165908"/>
              <a:gd name="connsiteY1" fmla="*/ 2307772 h 2975429"/>
              <a:gd name="connsiteX2" fmla="*/ 4453174 w 5165908"/>
              <a:gd name="connsiteY2" fmla="*/ 856343 h 2975429"/>
              <a:gd name="connsiteX3" fmla="*/ 4917631 w 5165908"/>
              <a:gd name="connsiteY3" fmla="*/ 0 h 2975429"/>
              <a:gd name="connsiteX0" fmla="*/ 807383 w 4658140"/>
              <a:gd name="connsiteY0" fmla="*/ 2975429 h 2975429"/>
              <a:gd name="connsiteX1" fmla="*/ 299383 w 4658140"/>
              <a:gd name="connsiteY1" fmla="*/ 2307772 h 2975429"/>
              <a:gd name="connsiteX2" fmla="*/ 3971497 w 4658140"/>
              <a:gd name="connsiteY2" fmla="*/ 856343 h 2975429"/>
              <a:gd name="connsiteX3" fmla="*/ 4435954 w 4658140"/>
              <a:gd name="connsiteY3" fmla="*/ 0 h 2975429"/>
              <a:gd name="connsiteX0" fmla="*/ 772423 w 4532708"/>
              <a:gd name="connsiteY0" fmla="*/ 2975429 h 2975429"/>
              <a:gd name="connsiteX1" fmla="*/ 264423 w 4532708"/>
              <a:gd name="connsiteY1" fmla="*/ 2307772 h 2975429"/>
              <a:gd name="connsiteX2" fmla="*/ 3457565 w 4532708"/>
              <a:gd name="connsiteY2" fmla="*/ 1161143 h 2975429"/>
              <a:gd name="connsiteX3" fmla="*/ 4400994 w 4532708"/>
              <a:gd name="connsiteY3" fmla="*/ 0 h 2975429"/>
              <a:gd name="connsiteX0" fmla="*/ 772423 w 3788148"/>
              <a:gd name="connsiteY0" fmla="*/ 2148115 h 2148115"/>
              <a:gd name="connsiteX1" fmla="*/ 264423 w 3788148"/>
              <a:gd name="connsiteY1" fmla="*/ 1480458 h 2148115"/>
              <a:gd name="connsiteX2" fmla="*/ 3457565 w 3788148"/>
              <a:gd name="connsiteY2" fmla="*/ 333829 h 2148115"/>
              <a:gd name="connsiteX3" fmla="*/ 3399508 w 3788148"/>
              <a:gd name="connsiteY3" fmla="*/ 0 h 2148115"/>
              <a:gd name="connsiteX0" fmla="*/ 718676 w 3491922"/>
              <a:gd name="connsiteY0" fmla="*/ 2148115 h 2148115"/>
              <a:gd name="connsiteX1" fmla="*/ 210676 w 3491922"/>
              <a:gd name="connsiteY1" fmla="*/ 1480458 h 2148115"/>
              <a:gd name="connsiteX2" fmla="*/ 2663589 w 3491922"/>
              <a:gd name="connsiteY2" fmla="*/ 957944 h 2148115"/>
              <a:gd name="connsiteX3" fmla="*/ 3345761 w 3491922"/>
              <a:gd name="connsiteY3" fmla="*/ 0 h 2148115"/>
              <a:gd name="connsiteX0" fmla="*/ 429528 w 3189962"/>
              <a:gd name="connsiteY0" fmla="*/ 2148115 h 2148115"/>
              <a:gd name="connsiteX1" fmla="*/ 545642 w 3189962"/>
              <a:gd name="connsiteY1" fmla="*/ 1611086 h 2148115"/>
              <a:gd name="connsiteX2" fmla="*/ 2374441 w 3189962"/>
              <a:gd name="connsiteY2" fmla="*/ 957944 h 2148115"/>
              <a:gd name="connsiteX3" fmla="*/ 3056613 w 3189962"/>
              <a:gd name="connsiteY3" fmla="*/ 0 h 214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9962" h="2148115">
                <a:moveTo>
                  <a:pt x="429528" y="2148115"/>
                </a:moveTo>
                <a:cubicBezTo>
                  <a:pt x="-436491" y="2006601"/>
                  <a:pt x="221490" y="1809448"/>
                  <a:pt x="545642" y="1611086"/>
                </a:cubicBezTo>
                <a:cubicBezTo>
                  <a:pt x="869794" y="1412724"/>
                  <a:pt x="1955946" y="1226458"/>
                  <a:pt x="2374441" y="957944"/>
                </a:cubicBezTo>
                <a:cubicBezTo>
                  <a:pt x="2792936" y="689430"/>
                  <a:pt x="3481156" y="141514"/>
                  <a:pt x="3056613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85474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15158" y="44624"/>
            <a:ext cx="356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Πως μοιάζει ένα διάγραμμα </a:t>
            </a:r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PCA?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6566" y="499613"/>
            <a:ext cx="6264696" cy="248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Έλλειψη 8"/>
          <p:cNvSpPr/>
          <p:nvPr/>
        </p:nvSpPr>
        <p:spPr>
          <a:xfrm>
            <a:off x="5879976" y="1412776"/>
            <a:ext cx="864096" cy="432048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Έλλειψη 10"/>
          <p:cNvSpPr/>
          <p:nvPr/>
        </p:nvSpPr>
        <p:spPr>
          <a:xfrm>
            <a:off x="7176120" y="1310053"/>
            <a:ext cx="864096" cy="432048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Έλλειψη 11"/>
          <p:cNvSpPr/>
          <p:nvPr/>
        </p:nvSpPr>
        <p:spPr>
          <a:xfrm>
            <a:off x="6600056" y="1608007"/>
            <a:ext cx="864096" cy="432048"/>
          </a:xfrm>
          <a:prstGeom prst="ellipse">
            <a:avLst/>
          </a:prstGeom>
          <a:solidFill>
            <a:schemeClr val="accent2">
              <a:lumMod val="75000"/>
              <a:alpha val="1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Έλλειψη 12"/>
          <p:cNvSpPr/>
          <p:nvPr/>
        </p:nvSpPr>
        <p:spPr>
          <a:xfrm>
            <a:off x="6456040" y="1098016"/>
            <a:ext cx="864096" cy="432048"/>
          </a:xfrm>
          <a:prstGeom prst="ellipse">
            <a:avLst/>
          </a:prstGeom>
          <a:solidFill>
            <a:srgbClr val="00B050">
              <a:alpha val="1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34" t="13577" r="18664" b="49084"/>
          <a:stretch/>
        </p:blipFill>
        <p:spPr bwMode="auto">
          <a:xfrm>
            <a:off x="1775520" y="3153349"/>
            <a:ext cx="3388328" cy="25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58" t="55576" r="18707" b="6277"/>
          <a:stretch/>
        </p:blipFill>
        <p:spPr bwMode="auto">
          <a:xfrm>
            <a:off x="5543408" y="3068960"/>
            <a:ext cx="3382609" cy="260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2375055" y="3324948"/>
            <a:ext cx="648072" cy="576064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990" y="4462734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566" y="3901012"/>
            <a:ext cx="676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237" y="3128424"/>
            <a:ext cx="676275" cy="77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479" y="4553091"/>
            <a:ext cx="864096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0531" y="3602857"/>
            <a:ext cx="815164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Καμπύλη γραμμή σύνδεσης 3"/>
          <p:cNvCxnSpPr>
            <a:stCxn id="2" idx="7"/>
            <a:endCxn id="1030" idx="0"/>
          </p:cNvCxnSpPr>
          <p:nvPr/>
        </p:nvCxnSpPr>
        <p:spPr>
          <a:xfrm rot="5400000" flipH="1" flipV="1">
            <a:off x="4394354" y="1662292"/>
            <a:ext cx="280887" cy="3213155"/>
          </a:xfrm>
          <a:prstGeom prst="curvedConnector3">
            <a:avLst>
              <a:gd name="adj1" fmla="val 181385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Καμπύλη γραμμή σύνδεσης 5"/>
          <p:cNvCxnSpPr>
            <a:stCxn id="1029" idx="3"/>
            <a:endCxn id="1032" idx="1"/>
          </p:cNvCxnSpPr>
          <p:nvPr/>
        </p:nvCxnSpPr>
        <p:spPr>
          <a:xfrm flipV="1">
            <a:off x="4238841" y="3987032"/>
            <a:ext cx="3081691" cy="212430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Καμπύλη γραμμή σύνδεσης 9"/>
          <p:cNvCxnSpPr>
            <a:stCxn id="1028" idx="3"/>
            <a:endCxn id="1031" idx="1"/>
          </p:cNvCxnSpPr>
          <p:nvPr/>
        </p:nvCxnSpPr>
        <p:spPr>
          <a:xfrm>
            <a:off x="3361265" y="4761184"/>
            <a:ext cx="2830215" cy="176082"/>
          </a:xfrm>
          <a:prstGeom prst="curvedConnector3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57690" y="5673455"/>
            <a:ext cx="77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/>
              <a:t>scores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983100" y="567345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1774" y="6058615"/>
            <a:ext cx="549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Loadings </a:t>
            </a:r>
            <a:r>
              <a:rPr lang="en-US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l-GR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οι μεταβολίτες  στους οποίους οφείλονται οι διαφορές μεταξύ των ομάδων</a:t>
            </a:r>
            <a:endParaRPr lang="en-GB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8645900">
            <a:off x="735303" y="3396928"/>
            <a:ext cx="5484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Δείγματα π.χ. ασθενείς</a:t>
            </a:r>
          </a:p>
        </p:txBody>
      </p:sp>
      <p:sp>
        <p:nvSpPr>
          <p:cNvPr id="24" name="TextBox 23"/>
          <p:cNvSpPr txBox="1"/>
          <p:nvPr/>
        </p:nvSpPr>
        <p:spPr>
          <a:xfrm rot="18645900">
            <a:off x="3546930" y="1706357"/>
            <a:ext cx="8141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Μεταβολίτες (ή καλύτερα μοριακά βάρη η μετατοπίσεις </a:t>
            </a:r>
            <a:r>
              <a:rPr lang="en-US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NMR </a:t>
            </a:r>
            <a:r>
              <a:rPr lang="el-GR" sz="40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ή…) στους οποίους οφείλεται η διαφοροποίηση</a:t>
            </a:r>
          </a:p>
        </p:txBody>
      </p:sp>
    </p:spTree>
    <p:extLst>
      <p:ext uri="{BB962C8B-B14F-4D97-AF65-F5344CB8AC3E}">
        <p14:creationId xmlns:p14="http://schemas.microsoft.com/office/powerpoint/2010/main" xmlns="" val="1504757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4A48E5-0C66-43A1-A237-5AEACDA26E3F}"/>
              </a:ext>
            </a:extLst>
          </p:cNvPr>
          <p:cNvSpPr txBox="1"/>
          <p:nvPr/>
        </p:nvSpPr>
        <p:spPr>
          <a:xfrm>
            <a:off x="559228" y="2376269"/>
            <a:ext cx="11073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Διαδικασία 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– </a:t>
            </a:r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γεωμετρική εξήγηση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27913C-0748-40CE-88CC-BB96A004880F}"/>
              </a:ext>
            </a:extLst>
          </p:cNvPr>
          <p:cNvSpPr txBox="1"/>
          <p:nvPr/>
        </p:nvSpPr>
        <p:spPr>
          <a:xfrm>
            <a:off x="521526" y="3233519"/>
            <a:ext cx="11461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περίπτωση του τρισδιάστατου χώρου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5903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464F71-E3C1-4F7E-A1EE-B16F5929A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3810000" y="1759517"/>
            <a:ext cx="4572000" cy="3338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8961FE-3BF3-427D-AE02-29A52D299300}"/>
              </a:ext>
            </a:extLst>
          </p:cNvPr>
          <p:cNvSpPr txBox="1"/>
          <p:nvPr/>
        </p:nvSpPr>
        <p:spPr>
          <a:xfrm>
            <a:off x="424542" y="586015"/>
            <a:ext cx="56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Τρισδιάστατο σμήνος δεδομένων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902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464F71-E3C1-4F7E-A1EE-B16F5929A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73" r="-626"/>
          <a:stretch/>
        </p:blipFill>
        <p:spPr>
          <a:xfrm>
            <a:off x="3835005" y="1759517"/>
            <a:ext cx="4521993" cy="3338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0"/>
            <a:ext cx="3716082" cy="3000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003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464F71-E3C1-4F7E-A1EE-B16F5929A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73" r="-626"/>
          <a:stretch/>
        </p:blipFill>
        <p:spPr>
          <a:xfrm>
            <a:off x="3835005" y="1759517"/>
            <a:ext cx="4521993" cy="3338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064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E61B89-0441-4EE3-851B-EE40B85C97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531"/>
          <a:stretch/>
        </p:blipFill>
        <p:spPr>
          <a:xfrm>
            <a:off x="4017170" y="1998198"/>
            <a:ext cx="4157663" cy="348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849666" y="2078831"/>
            <a:ext cx="3374642" cy="300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μέση τιμή ΚΑΘΕ μεταβλητής γίνεται 0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7559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924677" y="1910063"/>
            <a:ext cx="3427541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μέση τιμή ΚΑΘΕ μεταβλητής γίνεται 0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Αφαίρεση του μέσου όρου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00" b="24178"/>
          <a:stretch/>
        </p:blipFill>
        <p:spPr>
          <a:xfrm>
            <a:off x="3009900" y="2471827"/>
            <a:ext cx="6172200" cy="24761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8CCDC1-FAB6-4CA2-B781-9F4F96C41DB1}"/>
              </a:ext>
            </a:extLst>
          </p:cNvPr>
          <p:cNvSpPr/>
          <p:nvPr/>
        </p:nvSpPr>
        <p:spPr>
          <a:xfrm>
            <a:off x="6185298" y="2548844"/>
            <a:ext cx="3150394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16935201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924677" y="1910063"/>
            <a:ext cx="3427541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μέση τιμή ΚΑΘΕ μεταβλητής γίνεται 0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Αφαίρεση του μέσου όρου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00" b="24178"/>
          <a:stretch/>
        </p:blipFill>
        <p:spPr>
          <a:xfrm>
            <a:off x="3009900" y="2471827"/>
            <a:ext cx="6172200" cy="2476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24F261-F3C5-4958-91D6-2F1A8597240C}"/>
              </a:ext>
            </a:extLst>
          </p:cNvPr>
          <p:cNvSpPr/>
          <p:nvPr/>
        </p:nvSpPr>
        <p:spPr>
          <a:xfrm>
            <a:off x="2749196" y="5421568"/>
            <a:ext cx="7500771" cy="300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πράξεις γίνονται ευκολότερα, οι τιμές με μεγάλο μέσο όρο δεν κυριαρχούν στο μοντέλο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F853716-6458-4F08-A4C5-222F0E13D447}"/>
              </a:ext>
            </a:extLst>
          </p:cNvPr>
          <p:cNvSpPr/>
          <p:nvPr/>
        </p:nvSpPr>
        <p:spPr>
          <a:xfrm>
            <a:off x="6185298" y="2548844"/>
            <a:ext cx="3150394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8542924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924677" y="1910063"/>
            <a:ext cx="3427541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μέση τιμή ΚΑΘΕ μεταβλητής γίνεται 0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Αφαίρεση του μέσου όρου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00" b="24178"/>
          <a:stretch/>
        </p:blipFill>
        <p:spPr>
          <a:xfrm>
            <a:off x="3009900" y="2471827"/>
            <a:ext cx="6172200" cy="2476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24F261-F3C5-4958-91D6-2F1A8597240C}"/>
              </a:ext>
            </a:extLst>
          </p:cNvPr>
          <p:cNvSpPr/>
          <p:nvPr/>
        </p:nvSpPr>
        <p:spPr>
          <a:xfrm>
            <a:off x="2749196" y="5421568"/>
            <a:ext cx="7500771" cy="3000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πράξεις γίνονται ευκολότερα, οι τιμές με μεγάλο μέσο όρο δεν κυριαρχούν στο μοντέλο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E05488-DA19-455E-9311-6023F136F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49" y="5128675"/>
            <a:ext cx="2171700" cy="2928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FD73C3-412D-45C1-B2C9-3D45D8306A75}"/>
              </a:ext>
            </a:extLst>
          </p:cNvPr>
          <p:cNvSpPr/>
          <p:nvPr/>
        </p:nvSpPr>
        <p:spPr>
          <a:xfrm>
            <a:off x="6185298" y="2548844"/>
            <a:ext cx="3150394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813932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292454" y="1910062"/>
            <a:ext cx="4168378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διαίρεση με την τυπική απόκλιση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9" b="24767"/>
          <a:stretch/>
        </p:blipFill>
        <p:spPr>
          <a:xfrm>
            <a:off x="1524000" y="2375564"/>
            <a:ext cx="9144000" cy="2476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4CC002-DAF9-4E80-93EC-D616170E65C7}"/>
              </a:ext>
            </a:extLst>
          </p:cNvPr>
          <p:cNvSpPr/>
          <p:nvPr/>
        </p:nvSpPr>
        <p:spPr>
          <a:xfrm>
            <a:off x="7664054" y="2514063"/>
            <a:ext cx="3003947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241635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178C9-ADEC-4C33-A4F7-277702E2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Γιατί? Γιατί αποτελούνται από πολλά σημεία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69027" y="2811884"/>
            <a:ext cx="6720115" cy="3064819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200078 w 4949372"/>
              <a:gd name="connsiteY2" fmla="*/ 1017551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93937 h 2338958"/>
              <a:gd name="connsiteX1" fmla="*/ 667658 w 4949372"/>
              <a:gd name="connsiteY1" fmla="*/ 2005251 h 2338958"/>
              <a:gd name="connsiteX2" fmla="*/ 1200078 w 4949372"/>
              <a:gd name="connsiteY2" fmla="*/ 1068862 h 2338958"/>
              <a:gd name="connsiteX3" fmla="*/ 1654629 w 4949372"/>
              <a:gd name="connsiteY3" fmla="*/ 2164909 h 2338958"/>
              <a:gd name="connsiteX4" fmla="*/ 2300906 w 4949372"/>
              <a:gd name="connsiteY4" fmla="*/ 175 h 2338958"/>
              <a:gd name="connsiteX5" fmla="*/ 2772229 w 4949372"/>
              <a:gd name="connsiteY5" fmla="*/ 2295537 h 2338958"/>
              <a:gd name="connsiteX6" fmla="*/ 3164115 w 4949372"/>
              <a:gd name="connsiteY6" fmla="*/ 1395651 h 2338958"/>
              <a:gd name="connsiteX7" fmla="*/ 3367315 w 4949372"/>
              <a:gd name="connsiteY7" fmla="*/ 60338 h 2338958"/>
              <a:gd name="connsiteX8" fmla="*/ 3759200 w 4949372"/>
              <a:gd name="connsiteY8" fmla="*/ 2106851 h 2338958"/>
              <a:gd name="connsiteX9" fmla="*/ 4339772 w 4949372"/>
              <a:gd name="connsiteY9" fmla="*/ 2193937 h 2338958"/>
              <a:gd name="connsiteX10" fmla="*/ 4673600 w 4949372"/>
              <a:gd name="connsiteY10" fmla="*/ 2295537 h 2338958"/>
              <a:gd name="connsiteX11" fmla="*/ 4949372 w 4949372"/>
              <a:gd name="connsiteY11" fmla="*/ 2295537 h 2338958"/>
              <a:gd name="connsiteX12" fmla="*/ 4949372 w 4949372"/>
              <a:gd name="connsiteY12" fmla="*/ 2295537 h 2338958"/>
              <a:gd name="connsiteX0" fmla="*/ 0 w 4949372"/>
              <a:gd name="connsiteY0" fmla="*/ 2193937 h 2332156"/>
              <a:gd name="connsiteX1" fmla="*/ 667658 w 4949372"/>
              <a:gd name="connsiteY1" fmla="*/ 2005251 h 2332156"/>
              <a:gd name="connsiteX2" fmla="*/ 1200078 w 4949372"/>
              <a:gd name="connsiteY2" fmla="*/ 1068862 h 2332156"/>
              <a:gd name="connsiteX3" fmla="*/ 1654629 w 4949372"/>
              <a:gd name="connsiteY3" fmla="*/ 2164909 h 2332156"/>
              <a:gd name="connsiteX4" fmla="*/ 2300906 w 4949372"/>
              <a:gd name="connsiteY4" fmla="*/ 175 h 2332156"/>
              <a:gd name="connsiteX5" fmla="*/ 2772229 w 4949372"/>
              <a:gd name="connsiteY5" fmla="*/ 2295537 h 2332156"/>
              <a:gd name="connsiteX6" fmla="*/ 3164115 w 4949372"/>
              <a:gd name="connsiteY6" fmla="*/ 1395651 h 2332156"/>
              <a:gd name="connsiteX7" fmla="*/ 3399385 w 4949372"/>
              <a:gd name="connsiteY7" fmla="*/ 1164795 h 2332156"/>
              <a:gd name="connsiteX8" fmla="*/ 3759200 w 4949372"/>
              <a:gd name="connsiteY8" fmla="*/ 2106851 h 2332156"/>
              <a:gd name="connsiteX9" fmla="*/ 4339772 w 4949372"/>
              <a:gd name="connsiteY9" fmla="*/ 2193937 h 2332156"/>
              <a:gd name="connsiteX10" fmla="*/ 4673600 w 4949372"/>
              <a:gd name="connsiteY10" fmla="*/ 2295537 h 2332156"/>
              <a:gd name="connsiteX11" fmla="*/ 4949372 w 4949372"/>
              <a:gd name="connsiteY11" fmla="*/ 2295537 h 2332156"/>
              <a:gd name="connsiteX12" fmla="*/ 4949372 w 4949372"/>
              <a:gd name="connsiteY12" fmla="*/ 2295537 h 23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332156">
                <a:moveTo>
                  <a:pt x="0" y="2193937"/>
                </a:moveTo>
                <a:cubicBezTo>
                  <a:pt x="130629" y="2184261"/>
                  <a:pt x="467645" y="2192763"/>
                  <a:pt x="667658" y="2005251"/>
                </a:cubicBezTo>
                <a:cubicBezTo>
                  <a:pt x="867671" y="1817739"/>
                  <a:pt x="1035583" y="1042252"/>
                  <a:pt x="1200078" y="1068862"/>
                </a:cubicBezTo>
                <a:cubicBezTo>
                  <a:pt x="1364573" y="1095472"/>
                  <a:pt x="1471158" y="2343023"/>
                  <a:pt x="1654629" y="2164909"/>
                </a:cubicBezTo>
                <a:cubicBezTo>
                  <a:pt x="1838100" y="1986795"/>
                  <a:pt x="2114639" y="-21596"/>
                  <a:pt x="2300906" y="175"/>
                </a:cubicBezTo>
                <a:cubicBezTo>
                  <a:pt x="2487173" y="21946"/>
                  <a:pt x="2628361" y="2062958"/>
                  <a:pt x="2772229" y="2295537"/>
                </a:cubicBezTo>
                <a:cubicBezTo>
                  <a:pt x="2916097" y="2528116"/>
                  <a:pt x="3059589" y="1584108"/>
                  <a:pt x="3164115" y="1395651"/>
                </a:cubicBezTo>
                <a:cubicBezTo>
                  <a:pt x="3268641" y="1207194"/>
                  <a:pt x="3300204" y="1046262"/>
                  <a:pt x="3399385" y="1164795"/>
                </a:cubicBezTo>
                <a:cubicBezTo>
                  <a:pt x="3498566" y="1283328"/>
                  <a:pt x="3602469" y="1935327"/>
                  <a:pt x="3759200" y="2106851"/>
                </a:cubicBezTo>
                <a:cubicBezTo>
                  <a:pt x="3915931" y="2278375"/>
                  <a:pt x="4187372" y="2162489"/>
                  <a:pt x="4339772" y="2193937"/>
                </a:cubicBezTo>
                <a:cubicBezTo>
                  <a:pt x="4492172" y="2225385"/>
                  <a:pt x="4572000" y="2278604"/>
                  <a:pt x="4673600" y="2295537"/>
                </a:cubicBezTo>
                <a:cubicBezTo>
                  <a:pt x="4775200" y="2312470"/>
                  <a:pt x="4949372" y="2295537"/>
                  <a:pt x="4949372" y="2295537"/>
                </a:cubicBezTo>
                <a:lnTo>
                  <a:pt x="4949372" y="2295537"/>
                </a:lnTo>
              </a:path>
            </a:pathLst>
          </a:custGeom>
          <a:noFill/>
          <a:ln w="63500" cap="rnd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2481941" y="5609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7FDF0FD-136E-490C-984D-20180495A978}"/>
              </a:ext>
            </a:extLst>
          </p:cNvPr>
          <p:cNvSpPr/>
          <p:nvPr/>
        </p:nvSpPr>
        <p:spPr>
          <a:xfrm>
            <a:off x="3222169" y="551542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0933C39-9E15-4E76-99CE-68502222018B}"/>
              </a:ext>
            </a:extLst>
          </p:cNvPr>
          <p:cNvSpPr/>
          <p:nvPr/>
        </p:nvSpPr>
        <p:spPr>
          <a:xfrm>
            <a:off x="3585024" y="50813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14EBAB7-F6BF-44D9-8E8F-DD73F7353D21}"/>
              </a:ext>
            </a:extLst>
          </p:cNvPr>
          <p:cNvSpPr/>
          <p:nvPr/>
        </p:nvSpPr>
        <p:spPr>
          <a:xfrm>
            <a:off x="3737422" y="456269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1828C1-51AA-425E-B08E-EF5D03F8E013}"/>
              </a:ext>
            </a:extLst>
          </p:cNvPr>
          <p:cNvSpPr/>
          <p:nvPr/>
        </p:nvSpPr>
        <p:spPr>
          <a:xfrm>
            <a:off x="4048188" y="416224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4AA8308-890D-4CED-BDA4-1C369EA2A031}"/>
              </a:ext>
            </a:extLst>
          </p:cNvPr>
          <p:cNvSpPr/>
          <p:nvPr/>
        </p:nvSpPr>
        <p:spPr>
          <a:xfrm>
            <a:off x="4296775" y="4723634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3E9C55B-149C-450C-9646-0162BC4D2678}"/>
              </a:ext>
            </a:extLst>
          </p:cNvPr>
          <p:cNvSpPr/>
          <p:nvPr/>
        </p:nvSpPr>
        <p:spPr>
          <a:xfrm>
            <a:off x="5051133" y="442858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FD7FCC4-00ED-4493-A77F-C2FD66E72327}"/>
              </a:ext>
            </a:extLst>
          </p:cNvPr>
          <p:cNvSpPr/>
          <p:nvPr/>
        </p:nvSpPr>
        <p:spPr>
          <a:xfrm>
            <a:off x="4543123" y="518297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34FADE2-69CA-4A75-8C6D-8CB0849020D3}"/>
              </a:ext>
            </a:extLst>
          </p:cNvPr>
          <p:cNvSpPr/>
          <p:nvPr/>
        </p:nvSpPr>
        <p:spPr>
          <a:xfrm>
            <a:off x="4731645" y="56184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BCDFC02-2ED2-41BB-B897-8BCC11619326}"/>
              </a:ext>
            </a:extLst>
          </p:cNvPr>
          <p:cNvSpPr/>
          <p:nvPr/>
        </p:nvSpPr>
        <p:spPr>
          <a:xfrm>
            <a:off x="5358242" y="337253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37C2B11-AC85-49DA-8D1F-A445E8AB3156}"/>
              </a:ext>
            </a:extLst>
          </p:cNvPr>
          <p:cNvSpPr/>
          <p:nvPr/>
        </p:nvSpPr>
        <p:spPr>
          <a:xfrm>
            <a:off x="4964047" y="503295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E2FD9F5-09BC-4E2F-BE50-8DF312CE9140}"/>
              </a:ext>
            </a:extLst>
          </p:cNvPr>
          <p:cNvSpPr/>
          <p:nvPr/>
        </p:nvSpPr>
        <p:spPr>
          <a:xfrm>
            <a:off x="6313697" y="5688017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E154B8B-C93E-4B08-AE0B-B855458643D2}"/>
              </a:ext>
            </a:extLst>
          </p:cNvPr>
          <p:cNvSpPr/>
          <p:nvPr/>
        </p:nvSpPr>
        <p:spPr>
          <a:xfrm>
            <a:off x="6458871" y="542108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22511F4-54C9-48D8-8CEC-12F135D2689C}"/>
              </a:ext>
            </a:extLst>
          </p:cNvPr>
          <p:cNvSpPr/>
          <p:nvPr/>
        </p:nvSpPr>
        <p:spPr>
          <a:xfrm>
            <a:off x="6647571" y="4786088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0EAB277-E7CA-4F3E-AFB4-F58069888FEA}"/>
              </a:ext>
            </a:extLst>
          </p:cNvPr>
          <p:cNvSpPr/>
          <p:nvPr/>
        </p:nvSpPr>
        <p:spPr>
          <a:xfrm>
            <a:off x="5551450" y="271754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BE30FC-0FE6-4603-BE64-616EA7EC252C}"/>
              </a:ext>
            </a:extLst>
          </p:cNvPr>
          <p:cNvSpPr/>
          <p:nvPr/>
        </p:nvSpPr>
        <p:spPr>
          <a:xfrm>
            <a:off x="5820929" y="3217104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E3BB1C6-83AE-42D9-A16B-66945B0D706A}"/>
              </a:ext>
            </a:extLst>
          </p:cNvPr>
          <p:cNvSpPr/>
          <p:nvPr/>
        </p:nvSpPr>
        <p:spPr>
          <a:xfrm>
            <a:off x="6037047" y="4938246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13DD989-0EBD-4212-8521-3E818C726AAE}"/>
              </a:ext>
            </a:extLst>
          </p:cNvPr>
          <p:cNvSpPr/>
          <p:nvPr/>
        </p:nvSpPr>
        <p:spPr>
          <a:xfrm>
            <a:off x="5989150" y="438219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5E9F9CA-D006-42B6-9F9D-41CEA913D199}"/>
              </a:ext>
            </a:extLst>
          </p:cNvPr>
          <p:cNvSpPr/>
          <p:nvPr/>
        </p:nvSpPr>
        <p:spPr>
          <a:xfrm>
            <a:off x="6968379" y="4192695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228113BF-247D-470E-80B0-4E5080BD689D}"/>
              </a:ext>
            </a:extLst>
          </p:cNvPr>
          <p:cNvSpPr/>
          <p:nvPr/>
        </p:nvSpPr>
        <p:spPr>
          <a:xfrm>
            <a:off x="7344253" y="488043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0128C3A-9765-491B-9F56-3B53321A01EB}"/>
              </a:ext>
            </a:extLst>
          </p:cNvPr>
          <p:cNvSpPr/>
          <p:nvPr/>
        </p:nvSpPr>
        <p:spPr>
          <a:xfrm>
            <a:off x="7533145" y="533537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BFD611F-C166-4E5A-9256-DD1A88069DD9}"/>
              </a:ext>
            </a:extLst>
          </p:cNvPr>
          <p:cNvSpPr/>
          <p:nvPr/>
        </p:nvSpPr>
        <p:spPr>
          <a:xfrm>
            <a:off x="7895749" y="5699603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4AC4480-20B1-4A80-8E00-0F292D062713}"/>
              </a:ext>
            </a:extLst>
          </p:cNvPr>
          <p:cNvSpPr/>
          <p:nvPr/>
        </p:nvSpPr>
        <p:spPr>
          <a:xfrm>
            <a:off x="8331177" y="5567601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4791C6A-BE15-49D9-B18D-DB3A0FBC3F4E}"/>
              </a:ext>
            </a:extLst>
          </p:cNvPr>
          <p:cNvSpPr/>
          <p:nvPr/>
        </p:nvSpPr>
        <p:spPr>
          <a:xfrm>
            <a:off x="8723062" y="5736772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81E5614-C138-4EA7-87DC-D2F2B3C3A360}"/>
              </a:ext>
            </a:extLst>
          </p:cNvPr>
          <p:cNvSpPr/>
          <p:nvPr/>
        </p:nvSpPr>
        <p:spPr>
          <a:xfrm>
            <a:off x="9173004" y="5752659"/>
            <a:ext cx="174172" cy="18868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D9C651C-2547-49D9-893E-5DA3CD048E3B}"/>
              </a:ext>
            </a:extLst>
          </p:cNvPr>
          <p:cNvCxnSpPr>
            <a:cxnSpLocks/>
          </p:cNvCxnSpPr>
          <p:nvPr/>
        </p:nvCxnSpPr>
        <p:spPr>
          <a:xfrm>
            <a:off x="1872343" y="2746648"/>
            <a:ext cx="0" cy="3552552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0DE35B9-732C-42EF-8EE2-9C1912986BE8}"/>
              </a:ext>
            </a:extLst>
          </p:cNvPr>
          <p:cNvCxnSpPr/>
          <p:nvPr/>
        </p:nvCxnSpPr>
        <p:spPr>
          <a:xfrm>
            <a:off x="1872343" y="6255657"/>
            <a:ext cx="8407325" cy="0"/>
          </a:xfrm>
          <a:prstGeom prst="line">
            <a:avLst/>
          </a:prstGeom>
          <a:ln w="984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E6DA9137-BDC2-48C2-A913-798C32AB90C0}"/>
              </a:ext>
            </a:extLst>
          </p:cNvPr>
          <p:cNvCxnSpPr>
            <a:cxnSpLocks/>
          </p:cNvCxnSpPr>
          <p:nvPr/>
        </p:nvCxnSpPr>
        <p:spPr>
          <a:xfrm flipH="1">
            <a:off x="1816067" y="6000573"/>
            <a:ext cx="881663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1CD9AC72-E818-4F3D-A4C4-662F2FDE01D0}"/>
              </a:ext>
            </a:extLst>
          </p:cNvPr>
          <p:cNvCxnSpPr>
            <a:cxnSpLocks/>
          </p:cNvCxnSpPr>
          <p:nvPr/>
        </p:nvCxnSpPr>
        <p:spPr>
          <a:xfrm flipH="1">
            <a:off x="1901361" y="5820675"/>
            <a:ext cx="1534255" cy="8117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FB605EF0-626F-4381-AA32-969291D1FEE6}"/>
              </a:ext>
            </a:extLst>
          </p:cNvPr>
          <p:cNvCxnSpPr>
            <a:cxnSpLocks/>
            <a:stCxn id="45" idx="3"/>
          </p:cNvCxnSpPr>
          <p:nvPr/>
        </p:nvCxnSpPr>
        <p:spPr>
          <a:xfrm flipH="1">
            <a:off x="1850570" y="5283145"/>
            <a:ext cx="2219941" cy="2643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0B76BC4-87EA-4DDC-A0C1-124500BA3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9356509"/>
              </p:ext>
            </p:extLst>
          </p:nvPr>
        </p:nvGraphicFramePr>
        <p:xfrm>
          <a:off x="3048116" y="1867730"/>
          <a:ext cx="85924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5">
                  <a:extLst>
                    <a:ext uri="{9D8B030D-6E8A-4147-A177-3AD203B41FA5}">
                      <a16:colId xmlns:a16="http://schemas.microsoft.com/office/drawing/2014/main" xmlns="" val="23472878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0005385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9747368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55887807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177507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945148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6482415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80814607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912633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667418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95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96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9891574"/>
                  </a:ext>
                </a:extLst>
              </a:tr>
            </a:tbl>
          </a:graphicData>
        </a:graphic>
      </p:graphicFrame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A392AF60-71CF-4085-8C24-CE2FA36E562C}"/>
              </a:ext>
            </a:extLst>
          </p:cNvPr>
          <p:cNvSpPr/>
          <p:nvPr/>
        </p:nvSpPr>
        <p:spPr>
          <a:xfrm>
            <a:off x="574825" y="2810641"/>
            <a:ext cx="4224584" cy="3245165"/>
          </a:xfrm>
          <a:custGeom>
            <a:avLst/>
            <a:gdLst>
              <a:gd name="connsiteX0" fmla="*/ 1239460 w 4183294"/>
              <a:gd name="connsiteY0" fmla="*/ 3004457 h 3004457"/>
              <a:gd name="connsiteX1" fmla="*/ 107345 w 4183294"/>
              <a:gd name="connsiteY1" fmla="*/ 2423886 h 3004457"/>
              <a:gd name="connsiteX2" fmla="*/ 3605288 w 4183294"/>
              <a:gd name="connsiteY2" fmla="*/ 667657 h 3004457"/>
              <a:gd name="connsiteX3" fmla="*/ 4142317 w 4183294"/>
              <a:gd name="connsiteY3" fmla="*/ 0 h 3004457"/>
              <a:gd name="connsiteX0" fmla="*/ 1239460 w 4160262"/>
              <a:gd name="connsiteY0" fmla="*/ 2607749 h 2607749"/>
              <a:gd name="connsiteX1" fmla="*/ 107345 w 4160262"/>
              <a:gd name="connsiteY1" fmla="*/ 2027178 h 2607749"/>
              <a:gd name="connsiteX2" fmla="*/ 3605288 w 4160262"/>
              <a:gd name="connsiteY2" fmla="*/ 270949 h 2607749"/>
              <a:gd name="connsiteX3" fmla="*/ 4113508 w 4160262"/>
              <a:gd name="connsiteY3" fmla="*/ 0 h 2607749"/>
              <a:gd name="connsiteX0" fmla="*/ 1239460 w 4192753"/>
              <a:gd name="connsiteY0" fmla="*/ 3058545 h 3058545"/>
              <a:gd name="connsiteX1" fmla="*/ 107345 w 4192753"/>
              <a:gd name="connsiteY1" fmla="*/ 2477974 h 3058545"/>
              <a:gd name="connsiteX2" fmla="*/ 3605288 w 4192753"/>
              <a:gd name="connsiteY2" fmla="*/ 721745 h 3058545"/>
              <a:gd name="connsiteX3" fmla="*/ 4155393 w 4192753"/>
              <a:gd name="connsiteY3" fmla="*/ 0 h 305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2753" h="3058545">
                <a:moveTo>
                  <a:pt x="1239460" y="3058545"/>
                </a:moveTo>
                <a:cubicBezTo>
                  <a:pt x="476250" y="2962993"/>
                  <a:pt x="-286960" y="2867441"/>
                  <a:pt x="107345" y="2477974"/>
                </a:cubicBezTo>
                <a:cubicBezTo>
                  <a:pt x="501650" y="2088507"/>
                  <a:pt x="2937594" y="1059608"/>
                  <a:pt x="3605288" y="721745"/>
                </a:cubicBezTo>
                <a:cubicBezTo>
                  <a:pt x="4272982" y="383882"/>
                  <a:pt x="4223126" y="131838"/>
                  <a:pt x="4155393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2488CEB-1CD9-491A-95E4-210A2F11AAB2}"/>
              </a:ext>
            </a:extLst>
          </p:cNvPr>
          <p:cNvSpPr/>
          <p:nvPr/>
        </p:nvSpPr>
        <p:spPr>
          <a:xfrm>
            <a:off x="1046957" y="2810412"/>
            <a:ext cx="5266740" cy="2481213"/>
          </a:xfrm>
          <a:custGeom>
            <a:avLst/>
            <a:gdLst>
              <a:gd name="connsiteX0" fmla="*/ 1324717 w 5455078"/>
              <a:gd name="connsiteY0" fmla="*/ 2975429 h 2975429"/>
              <a:gd name="connsiteX1" fmla="*/ 207117 w 5455078"/>
              <a:gd name="connsiteY1" fmla="*/ 2307772 h 2975429"/>
              <a:gd name="connsiteX2" fmla="*/ 5011345 w 5455078"/>
              <a:gd name="connsiteY2" fmla="*/ 667657 h 2975429"/>
              <a:gd name="connsiteX3" fmla="*/ 4953288 w 5455078"/>
              <a:gd name="connsiteY3" fmla="*/ 0 h 2975429"/>
              <a:gd name="connsiteX0" fmla="*/ 1289060 w 5165908"/>
              <a:gd name="connsiteY0" fmla="*/ 2975429 h 2975429"/>
              <a:gd name="connsiteX1" fmla="*/ 171460 w 5165908"/>
              <a:gd name="connsiteY1" fmla="*/ 2307772 h 2975429"/>
              <a:gd name="connsiteX2" fmla="*/ 4453174 w 5165908"/>
              <a:gd name="connsiteY2" fmla="*/ 856343 h 2975429"/>
              <a:gd name="connsiteX3" fmla="*/ 4917631 w 5165908"/>
              <a:gd name="connsiteY3" fmla="*/ 0 h 2975429"/>
              <a:gd name="connsiteX0" fmla="*/ 807383 w 4658140"/>
              <a:gd name="connsiteY0" fmla="*/ 2975429 h 2975429"/>
              <a:gd name="connsiteX1" fmla="*/ 299383 w 4658140"/>
              <a:gd name="connsiteY1" fmla="*/ 2307772 h 2975429"/>
              <a:gd name="connsiteX2" fmla="*/ 3971497 w 4658140"/>
              <a:gd name="connsiteY2" fmla="*/ 856343 h 2975429"/>
              <a:gd name="connsiteX3" fmla="*/ 4435954 w 4658140"/>
              <a:gd name="connsiteY3" fmla="*/ 0 h 2975429"/>
              <a:gd name="connsiteX0" fmla="*/ 772423 w 4532708"/>
              <a:gd name="connsiteY0" fmla="*/ 2975429 h 2975429"/>
              <a:gd name="connsiteX1" fmla="*/ 264423 w 4532708"/>
              <a:gd name="connsiteY1" fmla="*/ 2307772 h 2975429"/>
              <a:gd name="connsiteX2" fmla="*/ 3457565 w 4532708"/>
              <a:gd name="connsiteY2" fmla="*/ 1161143 h 2975429"/>
              <a:gd name="connsiteX3" fmla="*/ 4400994 w 4532708"/>
              <a:gd name="connsiteY3" fmla="*/ 0 h 2975429"/>
              <a:gd name="connsiteX0" fmla="*/ 772423 w 4651280"/>
              <a:gd name="connsiteY0" fmla="*/ 2583544 h 2583544"/>
              <a:gd name="connsiteX1" fmla="*/ 264423 w 4651280"/>
              <a:gd name="connsiteY1" fmla="*/ 1915887 h 2583544"/>
              <a:gd name="connsiteX2" fmla="*/ 3457565 w 4651280"/>
              <a:gd name="connsiteY2" fmla="*/ 769258 h 2583544"/>
              <a:gd name="connsiteX3" fmla="*/ 4531623 w 4651280"/>
              <a:gd name="connsiteY3" fmla="*/ 0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1280" h="2583544">
                <a:moveTo>
                  <a:pt x="772423" y="2583544"/>
                </a:moveTo>
                <a:cubicBezTo>
                  <a:pt x="-93596" y="2442030"/>
                  <a:pt x="-183101" y="2218268"/>
                  <a:pt x="264423" y="1915887"/>
                </a:cubicBezTo>
                <a:cubicBezTo>
                  <a:pt x="711947" y="1613506"/>
                  <a:pt x="2746365" y="1088572"/>
                  <a:pt x="3457565" y="769258"/>
                </a:cubicBezTo>
                <a:cubicBezTo>
                  <a:pt x="4168765" y="449944"/>
                  <a:pt x="4956166" y="141514"/>
                  <a:pt x="4531623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D3639134-3F2B-416E-9BD9-696D785EC1B5}"/>
              </a:ext>
            </a:extLst>
          </p:cNvPr>
          <p:cNvSpPr/>
          <p:nvPr/>
        </p:nvSpPr>
        <p:spPr>
          <a:xfrm>
            <a:off x="1555816" y="2810641"/>
            <a:ext cx="3940276" cy="3020474"/>
          </a:xfrm>
          <a:custGeom>
            <a:avLst/>
            <a:gdLst>
              <a:gd name="connsiteX0" fmla="*/ 1324717 w 5455078"/>
              <a:gd name="connsiteY0" fmla="*/ 2975429 h 2975429"/>
              <a:gd name="connsiteX1" fmla="*/ 207117 w 5455078"/>
              <a:gd name="connsiteY1" fmla="*/ 2307772 h 2975429"/>
              <a:gd name="connsiteX2" fmla="*/ 5011345 w 5455078"/>
              <a:gd name="connsiteY2" fmla="*/ 667657 h 2975429"/>
              <a:gd name="connsiteX3" fmla="*/ 4953288 w 5455078"/>
              <a:gd name="connsiteY3" fmla="*/ 0 h 2975429"/>
              <a:gd name="connsiteX0" fmla="*/ 1289060 w 5165908"/>
              <a:gd name="connsiteY0" fmla="*/ 2975429 h 2975429"/>
              <a:gd name="connsiteX1" fmla="*/ 171460 w 5165908"/>
              <a:gd name="connsiteY1" fmla="*/ 2307772 h 2975429"/>
              <a:gd name="connsiteX2" fmla="*/ 4453174 w 5165908"/>
              <a:gd name="connsiteY2" fmla="*/ 856343 h 2975429"/>
              <a:gd name="connsiteX3" fmla="*/ 4917631 w 5165908"/>
              <a:gd name="connsiteY3" fmla="*/ 0 h 2975429"/>
              <a:gd name="connsiteX0" fmla="*/ 807383 w 4658140"/>
              <a:gd name="connsiteY0" fmla="*/ 2975429 h 2975429"/>
              <a:gd name="connsiteX1" fmla="*/ 299383 w 4658140"/>
              <a:gd name="connsiteY1" fmla="*/ 2307772 h 2975429"/>
              <a:gd name="connsiteX2" fmla="*/ 3971497 w 4658140"/>
              <a:gd name="connsiteY2" fmla="*/ 856343 h 2975429"/>
              <a:gd name="connsiteX3" fmla="*/ 4435954 w 4658140"/>
              <a:gd name="connsiteY3" fmla="*/ 0 h 2975429"/>
              <a:gd name="connsiteX0" fmla="*/ 772423 w 4532708"/>
              <a:gd name="connsiteY0" fmla="*/ 2975429 h 2975429"/>
              <a:gd name="connsiteX1" fmla="*/ 264423 w 4532708"/>
              <a:gd name="connsiteY1" fmla="*/ 2307772 h 2975429"/>
              <a:gd name="connsiteX2" fmla="*/ 3457565 w 4532708"/>
              <a:gd name="connsiteY2" fmla="*/ 1161143 h 2975429"/>
              <a:gd name="connsiteX3" fmla="*/ 4400994 w 4532708"/>
              <a:gd name="connsiteY3" fmla="*/ 0 h 2975429"/>
              <a:gd name="connsiteX0" fmla="*/ 772423 w 3788148"/>
              <a:gd name="connsiteY0" fmla="*/ 2148115 h 2148115"/>
              <a:gd name="connsiteX1" fmla="*/ 264423 w 3788148"/>
              <a:gd name="connsiteY1" fmla="*/ 1480458 h 2148115"/>
              <a:gd name="connsiteX2" fmla="*/ 3457565 w 3788148"/>
              <a:gd name="connsiteY2" fmla="*/ 333829 h 2148115"/>
              <a:gd name="connsiteX3" fmla="*/ 3399508 w 3788148"/>
              <a:gd name="connsiteY3" fmla="*/ 0 h 2148115"/>
              <a:gd name="connsiteX0" fmla="*/ 718676 w 3491922"/>
              <a:gd name="connsiteY0" fmla="*/ 2148115 h 2148115"/>
              <a:gd name="connsiteX1" fmla="*/ 210676 w 3491922"/>
              <a:gd name="connsiteY1" fmla="*/ 1480458 h 2148115"/>
              <a:gd name="connsiteX2" fmla="*/ 2663589 w 3491922"/>
              <a:gd name="connsiteY2" fmla="*/ 957944 h 2148115"/>
              <a:gd name="connsiteX3" fmla="*/ 3345761 w 3491922"/>
              <a:gd name="connsiteY3" fmla="*/ 0 h 2148115"/>
              <a:gd name="connsiteX0" fmla="*/ 429528 w 3189962"/>
              <a:gd name="connsiteY0" fmla="*/ 2148115 h 2148115"/>
              <a:gd name="connsiteX1" fmla="*/ 545642 w 3189962"/>
              <a:gd name="connsiteY1" fmla="*/ 1611086 h 2148115"/>
              <a:gd name="connsiteX2" fmla="*/ 2374441 w 3189962"/>
              <a:gd name="connsiteY2" fmla="*/ 957944 h 2148115"/>
              <a:gd name="connsiteX3" fmla="*/ 3056613 w 3189962"/>
              <a:gd name="connsiteY3" fmla="*/ 0 h 2148115"/>
              <a:gd name="connsiteX0" fmla="*/ 213242 w 4599276"/>
              <a:gd name="connsiteY0" fmla="*/ 2569029 h 2569029"/>
              <a:gd name="connsiteX1" fmla="*/ 1954956 w 4599276"/>
              <a:gd name="connsiteY1" fmla="*/ 1611086 h 2569029"/>
              <a:gd name="connsiteX2" fmla="*/ 3783755 w 4599276"/>
              <a:gd name="connsiteY2" fmla="*/ 957944 h 2569029"/>
              <a:gd name="connsiteX3" fmla="*/ 4465927 w 4599276"/>
              <a:gd name="connsiteY3" fmla="*/ 0 h 2569029"/>
              <a:gd name="connsiteX0" fmla="*/ 213242 w 4757159"/>
              <a:gd name="connsiteY0" fmla="*/ 2177143 h 2177143"/>
              <a:gd name="connsiteX1" fmla="*/ 1954956 w 4757159"/>
              <a:gd name="connsiteY1" fmla="*/ 1219200 h 2177143"/>
              <a:gd name="connsiteX2" fmla="*/ 3783755 w 4757159"/>
              <a:gd name="connsiteY2" fmla="*/ 566058 h 2177143"/>
              <a:gd name="connsiteX3" fmla="*/ 4640099 w 4757159"/>
              <a:gd name="connsiteY3" fmla="*/ 0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7159" h="2177143">
                <a:moveTo>
                  <a:pt x="213242" y="2177143"/>
                </a:moveTo>
                <a:cubicBezTo>
                  <a:pt x="-652777" y="2035629"/>
                  <a:pt x="1359871" y="1487714"/>
                  <a:pt x="1954956" y="1219200"/>
                </a:cubicBezTo>
                <a:cubicBezTo>
                  <a:pt x="2550041" y="950686"/>
                  <a:pt x="3336231" y="769258"/>
                  <a:pt x="3783755" y="566058"/>
                </a:cubicBezTo>
                <a:cubicBezTo>
                  <a:pt x="4231279" y="362858"/>
                  <a:pt x="5064642" y="141514"/>
                  <a:pt x="4640099" y="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">
            <a:extLst>
              <a:ext uri="{FF2B5EF4-FFF2-40B4-BE49-F238E27FC236}">
                <a16:creationId xmlns:a16="http://schemas.microsoft.com/office/drawing/2014/main" xmlns="" id="{CCC8354C-C930-492D-87A6-17AE846C22E9}"/>
              </a:ext>
            </a:extLst>
          </p:cNvPr>
          <p:cNvSpPr/>
          <p:nvPr/>
        </p:nvSpPr>
        <p:spPr>
          <a:xfrm>
            <a:off x="2598044" y="3176859"/>
            <a:ext cx="6720115" cy="3017990"/>
          </a:xfrm>
          <a:custGeom>
            <a:avLst/>
            <a:gdLst>
              <a:gd name="connsiteX0" fmla="*/ 3330 w 5068816"/>
              <a:gd name="connsiteY0" fmla="*/ 1988781 h 2258832"/>
              <a:gd name="connsiteX1" fmla="*/ 119444 w 5068816"/>
              <a:gd name="connsiteY1" fmla="*/ 2003295 h 2258832"/>
              <a:gd name="connsiteX2" fmla="*/ 787102 w 5068816"/>
              <a:gd name="connsiteY2" fmla="*/ 1930723 h 2258832"/>
              <a:gd name="connsiteX3" fmla="*/ 1106416 w 5068816"/>
              <a:gd name="connsiteY3" fmla="*/ 323 h 2258832"/>
              <a:gd name="connsiteX4" fmla="*/ 1774073 w 5068816"/>
              <a:gd name="connsiteY4" fmla="*/ 2090381 h 2258832"/>
              <a:gd name="connsiteX5" fmla="*/ 2441730 w 5068816"/>
              <a:gd name="connsiteY5" fmla="*/ 2090381 h 2258832"/>
              <a:gd name="connsiteX6" fmla="*/ 2891673 w 5068816"/>
              <a:gd name="connsiteY6" fmla="*/ 2221009 h 2258832"/>
              <a:gd name="connsiteX7" fmla="*/ 3283559 w 5068816"/>
              <a:gd name="connsiteY7" fmla="*/ 1321123 h 2258832"/>
              <a:gd name="connsiteX8" fmla="*/ 3341616 w 5068816"/>
              <a:gd name="connsiteY8" fmla="*/ 14838 h 2258832"/>
              <a:gd name="connsiteX9" fmla="*/ 3878644 w 5068816"/>
              <a:gd name="connsiteY9" fmla="*/ 2032323 h 2258832"/>
              <a:gd name="connsiteX10" fmla="*/ 4459216 w 5068816"/>
              <a:gd name="connsiteY10" fmla="*/ 2119409 h 2258832"/>
              <a:gd name="connsiteX11" fmla="*/ 4793044 w 5068816"/>
              <a:gd name="connsiteY11" fmla="*/ 2221009 h 2258832"/>
              <a:gd name="connsiteX12" fmla="*/ 5068816 w 5068816"/>
              <a:gd name="connsiteY12" fmla="*/ 2221009 h 2258832"/>
              <a:gd name="connsiteX13" fmla="*/ 5068816 w 5068816"/>
              <a:gd name="connsiteY13" fmla="*/ 2221009 h 2258832"/>
              <a:gd name="connsiteX0" fmla="*/ 3330 w 5068816"/>
              <a:gd name="connsiteY0" fmla="*/ 2011998 h 2282049"/>
              <a:gd name="connsiteX1" fmla="*/ 119444 w 5068816"/>
              <a:gd name="connsiteY1" fmla="*/ 2026512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3330 w 5068816"/>
              <a:gd name="connsiteY0" fmla="*/ 2011998 h 2282049"/>
              <a:gd name="connsiteX1" fmla="*/ 119444 w 5068816"/>
              <a:gd name="connsiteY1" fmla="*/ 2142626 h 2282049"/>
              <a:gd name="connsiteX2" fmla="*/ 787102 w 5068816"/>
              <a:gd name="connsiteY2" fmla="*/ 1953940 h 2282049"/>
              <a:gd name="connsiteX3" fmla="*/ 1106416 w 5068816"/>
              <a:gd name="connsiteY3" fmla="*/ 23540 h 2282049"/>
              <a:gd name="connsiteX4" fmla="*/ 1774073 w 5068816"/>
              <a:gd name="connsiteY4" fmla="*/ 2113598 h 2282049"/>
              <a:gd name="connsiteX5" fmla="*/ 2441730 w 5068816"/>
              <a:gd name="connsiteY5" fmla="*/ 2113598 h 2282049"/>
              <a:gd name="connsiteX6" fmla="*/ 2891673 w 5068816"/>
              <a:gd name="connsiteY6" fmla="*/ 2244226 h 2282049"/>
              <a:gd name="connsiteX7" fmla="*/ 3283559 w 5068816"/>
              <a:gd name="connsiteY7" fmla="*/ 1344340 h 2282049"/>
              <a:gd name="connsiteX8" fmla="*/ 3486759 w 5068816"/>
              <a:gd name="connsiteY8" fmla="*/ 9027 h 2282049"/>
              <a:gd name="connsiteX9" fmla="*/ 3878644 w 5068816"/>
              <a:gd name="connsiteY9" fmla="*/ 2055540 h 2282049"/>
              <a:gd name="connsiteX10" fmla="*/ 4459216 w 5068816"/>
              <a:gd name="connsiteY10" fmla="*/ 2142626 h 2282049"/>
              <a:gd name="connsiteX11" fmla="*/ 4793044 w 5068816"/>
              <a:gd name="connsiteY11" fmla="*/ 2244226 h 2282049"/>
              <a:gd name="connsiteX12" fmla="*/ 5068816 w 5068816"/>
              <a:gd name="connsiteY12" fmla="*/ 2244226 h 2282049"/>
              <a:gd name="connsiteX13" fmla="*/ 5068816 w 5068816"/>
              <a:gd name="connsiteY13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986972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146629 w 4949372"/>
              <a:gd name="connsiteY2" fmla="*/ 23540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42626 h 2282049"/>
              <a:gd name="connsiteX1" fmla="*/ 667658 w 4949372"/>
              <a:gd name="connsiteY1" fmla="*/ 1953940 h 2282049"/>
              <a:gd name="connsiteX2" fmla="*/ 1200078 w 4949372"/>
              <a:gd name="connsiteY2" fmla="*/ 1017551 h 2282049"/>
              <a:gd name="connsiteX3" fmla="*/ 1654629 w 4949372"/>
              <a:gd name="connsiteY3" fmla="*/ 2113598 h 2282049"/>
              <a:gd name="connsiteX4" fmla="*/ 2322286 w 4949372"/>
              <a:gd name="connsiteY4" fmla="*/ 2113598 h 2282049"/>
              <a:gd name="connsiteX5" fmla="*/ 2772229 w 4949372"/>
              <a:gd name="connsiteY5" fmla="*/ 2244226 h 2282049"/>
              <a:gd name="connsiteX6" fmla="*/ 3164115 w 4949372"/>
              <a:gd name="connsiteY6" fmla="*/ 1344340 h 2282049"/>
              <a:gd name="connsiteX7" fmla="*/ 3367315 w 4949372"/>
              <a:gd name="connsiteY7" fmla="*/ 9027 h 2282049"/>
              <a:gd name="connsiteX8" fmla="*/ 3759200 w 4949372"/>
              <a:gd name="connsiteY8" fmla="*/ 2055540 h 2282049"/>
              <a:gd name="connsiteX9" fmla="*/ 4339772 w 4949372"/>
              <a:gd name="connsiteY9" fmla="*/ 2142626 h 2282049"/>
              <a:gd name="connsiteX10" fmla="*/ 4673600 w 4949372"/>
              <a:gd name="connsiteY10" fmla="*/ 2244226 h 2282049"/>
              <a:gd name="connsiteX11" fmla="*/ 4949372 w 4949372"/>
              <a:gd name="connsiteY11" fmla="*/ 2244226 h 2282049"/>
              <a:gd name="connsiteX12" fmla="*/ 4949372 w 4949372"/>
              <a:gd name="connsiteY12" fmla="*/ 2244226 h 2282049"/>
              <a:gd name="connsiteX0" fmla="*/ 0 w 4949372"/>
              <a:gd name="connsiteY0" fmla="*/ 2193937 h 2338958"/>
              <a:gd name="connsiteX1" fmla="*/ 667658 w 4949372"/>
              <a:gd name="connsiteY1" fmla="*/ 2005251 h 2338958"/>
              <a:gd name="connsiteX2" fmla="*/ 1200078 w 4949372"/>
              <a:gd name="connsiteY2" fmla="*/ 1068862 h 2338958"/>
              <a:gd name="connsiteX3" fmla="*/ 1654629 w 4949372"/>
              <a:gd name="connsiteY3" fmla="*/ 2164909 h 2338958"/>
              <a:gd name="connsiteX4" fmla="*/ 2300906 w 4949372"/>
              <a:gd name="connsiteY4" fmla="*/ 175 h 2338958"/>
              <a:gd name="connsiteX5" fmla="*/ 2772229 w 4949372"/>
              <a:gd name="connsiteY5" fmla="*/ 2295537 h 2338958"/>
              <a:gd name="connsiteX6" fmla="*/ 3164115 w 4949372"/>
              <a:gd name="connsiteY6" fmla="*/ 1395651 h 2338958"/>
              <a:gd name="connsiteX7" fmla="*/ 3367315 w 4949372"/>
              <a:gd name="connsiteY7" fmla="*/ 60338 h 2338958"/>
              <a:gd name="connsiteX8" fmla="*/ 3759200 w 4949372"/>
              <a:gd name="connsiteY8" fmla="*/ 2106851 h 2338958"/>
              <a:gd name="connsiteX9" fmla="*/ 4339772 w 4949372"/>
              <a:gd name="connsiteY9" fmla="*/ 2193937 h 2338958"/>
              <a:gd name="connsiteX10" fmla="*/ 4673600 w 4949372"/>
              <a:gd name="connsiteY10" fmla="*/ 2295537 h 2338958"/>
              <a:gd name="connsiteX11" fmla="*/ 4949372 w 4949372"/>
              <a:gd name="connsiteY11" fmla="*/ 2295537 h 2338958"/>
              <a:gd name="connsiteX12" fmla="*/ 4949372 w 4949372"/>
              <a:gd name="connsiteY12" fmla="*/ 2295537 h 2338958"/>
              <a:gd name="connsiteX0" fmla="*/ 0 w 4949372"/>
              <a:gd name="connsiteY0" fmla="*/ 2193937 h 2332156"/>
              <a:gd name="connsiteX1" fmla="*/ 667658 w 4949372"/>
              <a:gd name="connsiteY1" fmla="*/ 2005251 h 2332156"/>
              <a:gd name="connsiteX2" fmla="*/ 1200078 w 4949372"/>
              <a:gd name="connsiteY2" fmla="*/ 1068862 h 2332156"/>
              <a:gd name="connsiteX3" fmla="*/ 1654629 w 4949372"/>
              <a:gd name="connsiteY3" fmla="*/ 2164909 h 2332156"/>
              <a:gd name="connsiteX4" fmla="*/ 2300906 w 4949372"/>
              <a:gd name="connsiteY4" fmla="*/ 175 h 2332156"/>
              <a:gd name="connsiteX5" fmla="*/ 2772229 w 4949372"/>
              <a:gd name="connsiteY5" fmla="*/ 2295537 h 2332156"/>
              <a:gd name="connsiteX6" fmla="*/ 3164115 w 4949372"/>
              <a:gd name="connsiteY6" fmla="*/ 1395651 h 2332156"/>
              <a:gd name="connsiteX7" fmla="*/ 3399385 w 4949372"/>
              <a:gd name="connsiteY7" fmla="*/ 1164795 h 2332156"/>
              <a:gd name="connsiteX8" fmla="*/ 3759200 w 4949372"/>
              <a:gd name="connsiteY8" fmla="*/ 2106851 h 2332156"/>
              <a:gd name="connsiteX9" fmla="*/ 4339772 w 4949372"/>
              <a:gd name="connsiteY9" fmla="*/ 2193937 h 2332156"/>
              <a:gd name="connsiteX10" fmla="*/ 4673600 w 4949372"/>
              <a:gd name="connsiteY10" fmla="*/ 2295537 h 2332156"/>
              <a:gd name="connsiteX11" fmla="*/ 4949372 w 4949372"/>
              <a:gd name="connsiteY11" fmla="*/ 2295537 h 2332156"/>
              <a:gd name="connsiteX12" fmla="*/ 4949372 w 4949372"/>
              <a:gd name="connsiteY12" fmla="*/ 2295537 h 2332156"/>
              <a:gd name="connsiteX0" fmla="*/ 0 w 4949372"/>
              <a:gd name="connsiteY0" fmla="*/ 2193945 h 2332164"/>
              <a:gd name="connsiteX1" fmla="*/ 667658 w 4949372"/>
              <a:gd name="connsiteY1" fmla="*/ 2005259 h 2332164"/>
              <a:gd name="connsiteX2" fmla="*/ 1161594 w 4949372"/>
              <a:gd name="connsiteY2" fmla="*/ 1585755 h 2332164"/>
              <a:gd name="connsiteX3" fmla="*/ 1654629 w 4949372"/>
              <a:gd name="connsiteY3" fmla="*/ 2164917 h 2332164"/>
              <a:gd name="connsiteX4" fmla="*/ 2300906 w 4949372"/>
              <a:gd name="connsiteY4" fmla="*/ 183 h 2332164"/>
              <a:gd name="connsiteX5" fmla="*/ 2772229 w 4949372"/>
              <a:gd name="connsiteY5" fmla="*/ 2295545 h 2332164"/>
              <a:gd name="connsiteX6" fmla="*/ 3164115 w 4949372"/>
              <a:gd name="connsiteY6" fmla="*/ 1395659 h 2332164"/>
              <a:gd name="connsiteX7" fmla="*/ 3399385 w 4949372"/>
              <a:gd name="connsiteY7" fmla="*/ 1164803 h 2332164"/>
              <a:gd name="connsiteX8" fmla="*/ 3759200 w 4949372"/>
              <a:gd name="connsiteY8" fmla="*/ 2106859 h 2332164"/>
              <a:gd name="connsiteX9" fmla="*/ 4339772 w 4949372"/>
              <a:gd name="connsiteY9" fmla="*/ 2193945 h 2332164"/>
              <a:gd name="connsiteX10" fmla="*/ 4673600 w 4949372"/>
              <a:gd name="connsiteY10" fmla="*/ 2295545 h 2332164"/>
              <a:gd name="connsiteX11" fmla="*/ 4949372 w 4949372"/>
              <a:gd name="connsiteY11" fmla="*/ 2295545 h 2332164"/>
              <a:gd name="connsiteX12" fmla="*/ 4949372 w 4949372"/>
              <a:gd name="connsiteY12" fmla="*/ 2295545 h 2332164"/>
              <a:gd name="connsiteX0" fmla="*/ 0 w 4949372"/>
              <a:gd name="connsiteY0" fmla="*/ 2154189 h 2290705"/>
              <a:gd name="connsiteX1" fmla="*/ 667658 w 4949372"/>
              <a:gd name="connsiteY1" fmla="*/ 1965503 h 2290705"/>
              <a:gd name="connsiteX2" fmla="*/ 1161594 w 4949372"/>
              <a:gd name="connsiteY2" fmla="*/ 1545999 h 2290705"/>
              <a:gd name="connsiteX3" fmla="*/ 1654629 w 4949372"/>
              <a:gd name="connsiteY3" fmla="*/ 2125161 h 2290705"/>
              <a:gd name="connsiteX4" fmla="*/ 2272044 w 4949372"/>
              <a:gd name="connsiteY4" fmla="*/ 187 h 2290705"/>
              <a:gd name="connsiteX5" fmla="*/ 2772229 w 4949372"/>
              <a:gd name="connsiteY5" fmla="*/ 2255789 h 2290705"/>
              <a:gd name="connsiteX6" fmla="*/ 3164115 w 4949372"/>
              <a:gd name="connsiteY6" fmla="*/ 1355903 h 2290705"/>
              <a:gd name="connsiteX7" fmla="*/ 3399385 w 4949372"/>
              <a:gd name="connsiteY7" fmla="*/ 1125047 h 2290705"/>
              <a:gd name="connsiteX8" fmla="*/ 3759200 w 4949372"/>
              <a:gd name="connsiteY8" fmla="*/ 2067103 h 2290705"/>
              <a:gd name="connsiteX9" fmla="*/ 4339772 w 4949372"/>
              <a:gd name="connsiteY9" fmla="*/ 2154189 h 2290705"/>
              <a:gd name="connsiteX10" fmla="*/ 4673600 w 4949372"/>
              <a:gd name="connsiteY10" fmla="*/ 2255789 h 2290705"/>
              <a:gd name="connsiteX11" fmla="*/ 4949372 w 4949372"/>
              <a:gd name="connsiteY11" fmla="*/ 2255789 h 2290705"/>
              <a:gd name="connsiteX12" fmla="*/ 4949372 w 4949372"/>
              <a:gd name="connsiteY12" fmla="*/ 2255789 h 2290705"/>
              <a:gd name="connsiteX0" fmla="*/ 0 w 4949372"/>
              <a:gd name="connsiteY0" fmla="*/ 2154189 h 2296521"/>
              <a:gd name="connsiteX1" fmla="*/ 667658 w 4949372"/>
              <a:gd name="connsiteY1" fmla="*/ 1965503 h 2296521"/>
              <a:gd name="connsiteX2" fmla="*/ 1161594 w 4949372"/>
              <a:gd name="connsiteY2" fmla="*/ 1545999 h 2296521"/>
              <a:gd name="connsiteX3" fmla="*/ 1654629 w 4949372"/>
              <a:gd name="connsiteY3" fmla="*/ 2125161 h 2296521"/>
              <a:gd name="connsiteX4" fmla="*/ 2272044 w 4949372"/>
              <a:gd name="connsiteY4" fmla="*/ 187 h 2296521"/>
              <a:gd name="connsiteX5" fmla="*/ 2772229 w 4949372"/>
              <a:gd name="connsiteY5" fmla="*/ 2255789 h 2296521"/>
              <a:gd name="connsiteX6" fmla="*/ 3164115 w 4949372"/>
              <a:gd name="connsiteY6" fmla="*/ 1355903 h 2296521"/>
              <a:gd name="connsiteX7" fmla="*/ 3370522 w 4949372"/>
              <a:gd name="connsiteY7" fmla="*/ 131037 h 2296521"/>
              <a:gd name="connsiteX8" fmla="*/ 3759200 w 4949372"/>
              <a:gd name="connsiteY8" fmla="*/ 2067103 h 2296521"/>
              <a:gd name="connsiteX9" fmla="*/ 4339772 w 4949372"/>
              <a:gd name="connsiteY9" fmla="*/ 2154189 h 2296521"/>
              <a:gd name="connsiteX10" fmla="*/ 4673600 w 4949372"/>
              <a:gd name="connsiteY10" fmla="*/ 2255789 h 2296521"/>
              <a:gd name="connsiteX11" fmla="*/ 4949372 w 4949372"/>
              <a:gd name="connsiteY11" fmla="*/ 2255789 h 2296521"/>
              <a:gd name="connsiteX12" fmla="*/ 4949372 w 4949372"/>
              <a:gd name="connsiteY12" fmla="*/ 2255789 h 229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9372" h="2296521">
                <a:moveTo>
                  <a:pt x="0" y="2154189"/>
                </a:moveTo>
                <a:cubicBezTo>
                  <a:pt x="130629" y="2144513"/>
                  <a:pt x="474059" y="2066868"/>
                  <a:pt x="667658" y="1965503"/>
                </a:cubicBezTo>
                <a:cubicBezTo>
                  <a:pt x="861257" y="1864138"/>
                  <a:pt x="997099" y="1519389"/>
                  <a:pt x="1161594" y="1545999"/>
                </a:cubicBezTo>
                <a:cubicBezTo>
                  <a:pt x="1326089" y="1572609"/>
                  <a:pt x="1469554" y="2382796"/>
                  <a:pt x="1654629" y="2125161"/>
                </a:cubicBezTo>
                <a:cubicBezTo>
                  <a:pt x="1839704" y="1867526"/>
                  <a:pt x="2085777" y="-21584"/>
                  <a:pt x="2272044" y="187"/>
                </a:cubicBezTo>
                <a:cubicBezTo>
                  <a:pt x="2458311" y="21958"/>
                  <a:pt x="2623551" y="2029836"/>
                  <a:pt x="2772229" y="2255789"/>
                </a:cubicBezTo>
                <a:cubicBezTo>
                  <a:pt x="2920908" y="2481742"/>
                  <a:pt x="3064399" y="1710028"/>
                  <a:pt x="3164115" y="1355903"/>
                </a:cubicBezTo>
                <a:cubicBezTo>
                  <a:pt x="3263831" y="1001778"/>
                  <a:pt x="3271341" y="12504"/>
                  <a:pt x="3370522" y="131037"/>
                </a:cubicBezTo>
                <a:cubicBezTo>
                  <a:pt x="3469703" y="249570"/>
                  <a:pt x="3597658" y="1729911"/>
                  <a:pt x="3759200" y="2067103"/>
                </a:cubicBezTo>
                <a:cubicBezTo>
                  <a:pt x="3920742" y="2404295"/>
                  <a:pt x="4187372" y="2122741"/>
                  <a:pt x="4339772" y="2154189"/>
                </a:cubicBezTo>
                <a:cubicBezTo>
                  <a:pt x="4492172" y="2185637"/>
                  <a:pt x="4572000" y="2238856"/>
                  <a:pt x="4673600" y="2255789"/>
                </a:cubicBezTo>
                <a:cubicBezTo>
                  <a:pt x="4775200" y="2272722"/>
                  <a:pt x="4949372" y="2255789"/>
                  <a:pt x="4949372" y="2255789"/>
                </a:cubicBezTo>
                <a:lnTo>
                  <a:pt x="4949372" y="2255789"/>
                </a:lnTo>
              </a:path>
            </a:pathLst>
          </a:custGeom>
          <a:ln w="1047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2615738" y="5903584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3286951" y="5744029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5D3A1B02-D130-4B55-9CEB-7529EFBAE43A}"/>
              </a:ext>
            </a:extLst>
          </p:cNvPr>
          <p:cNvSpPr/>
          <p:nvPr/>
        </p:nvSpPr>
        <p:spPr>
          <a:xfrm>
            <a:off x="4045004" y="5122091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A2B6CB3-2712-4D64-BD50-F63A55ADCF4C}"/>
              </a:ext>
            </a:extLst>
          </p:cNvPr>
          <p:cNvSpPr/>
          <p:nvPr/>
        </p:nvSpPr>
        <p:spPr>
          <a:xfrm>
            <a:off x="3681780" y="5429716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CB20E584-A085-4469-A57D-DEE037C6345C}"/>
              </a:ext>
            </a:extLst>
          </p:cNvPr>
          <p:cNvSpPr/>
          <p:nvPr/>
        </p:nvSpPr>
        <p:spPr>
          <a:xfrm>
            <a:off x="4240695" y="5318979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348219E-0292-41C8-84C5-6181D6A15CB8}"/>
              </a:ext>
            </a:extLst>
          </p:cNvPr>
          <p:cNvSpPr/>
          <p:nvPr/>
        </p:nvSpPr>
        <p:spPr>
          <a:xfrm>
            <a:off x="4377332" y="5591628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21116EF-6C82-40E0-9C70-0DABAE262F63}"/>
              </a:ext>
            </a:extLst>
          </p:cNvPr>
          <p:cNvSpPr/>
          <p:nvPr/>
        </p:nvSpPr>
        <p:spPr>
          <a:xfrm>
            <a:off x="4760013" y="5890700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18FD62C-D88A-40C3-883D-29E4BF0F9224}"/>
              </a:ext>
            </a:extLst>
          </p:cNvPr>
          <p:cNvSpPr/>
          <p:nvPr/>
        </p:nvSpPr>
        <p:spPr>
          <a:xfrm>
            <a:off x="4978556" y="5166703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D02FBC48-AF66-4CD2-A54A-6FAAC4610A23}"/>
              </a:ext>
            </a:extLst>
          </p:cNvPr>
          <p:cNvSpPr/>
          <p:nvPr/>
        </p:nvSpPr>
        <p:spPr>
          <a:xfrm>
            <a:off x="5167236" y="4513310"/>
            <a:ext cx="174172" cy="18868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541D9BBD-1F75-4890-93C0-53827903DA05}"/>
              </a:ext>
            </a:extLst>
          </p:cNvPr>
          <p:cNvSpPr/>
          <p:nvPr/>
        </p:nvSpPr>
        <p:spPr>
          <a:xfrm>
            <a:off x="5457396" y="3548418"/>
            <a:ext cx="138186" cy="1877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DDFE12BD-7095-4286-982D-8467C9C8BEE8}"/>
              </a:ext>
            </a:extLst>
          </p:cNvPr>
          <p:cNvSpPr/>
          <p:nvPr/>
        </p:nvSpPr>
        <p:spPr>
          <a:xfrm>
            <a:off x="5827224" y="3581673"/>
            <a:ext cx="138186" cy="18772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35276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292454" y="1910062"/>
            <a:ext cx="4168378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διαίρεση με την τυπική απόκλιση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9" b="24767"/>
          <a:stretch/>
        </p:blipFill>
        <p:spPr>
          <a:xfrm>
            <a:off x="1524000" y="2375564"/>
            <a:ext cx="9144000" cy="2476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4CC002-DAF9-4E80-93EC-D616170E65C7}"/>
              </a:ext>
            </a:extLst>
          </p:cNvPr>
          <p:cNvSpPr/>
          <p:nvPr/>
        </p:nvSpPr>
        <p:spPr>
          <a:xfrm>
            <a:off x="7664054" y="2514063"/>
            <a:ext cx="3003947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E1A7A7-6B7E-48B2-9602-808EEDCBB293}"/>
              </a:ext>
            </a:extLst>
          </p:cNvPr>
          <p:cNvSpPr txBox="1"/>
          <p:nvPr/>
        </p:nvSpPr>
        <p:spPr>
          <a:xfrm>
            <a:off x="4011811" y="5436793"/>
            <a:ext cx="4168378" cy="7155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αποκτούν ίδια σημασία, οι μεγαλύτερες δεν κυριαρχούν στο μοντέλο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7177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292454" y="1910062"/>
            <a:ext cx="4168378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διαίρεση με την τυπική απόκλιση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9" b="24767"/>
          <a:stretch/>
        </p:blipFill>
        <p:spPr>
          <a:xfrm>
            <a:off x="1524000" y="2375564"/>
            <a:ext cx="9144000" cy="2476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4CC002-DAF9-4E80-93EC-D616170E65C7}"/>
              </a:ext>
            </a:extLst>
          </p:cNvPr>
          <p:cNvSpPr/>
          <p:nvPr/>
        </p:nvSpPr>
        <p:spPr>
          <a:xfrm>
            <a:off x="7664054" y="2514063"/>
            <a:ext cx="3003947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E1A7A7-6B7E-48B2-9602-808EEDCBB293}"/>
              </a:ext>
            </a:extLst>
          </p:cNvPr>
          <p:cNvSpPr txBox="1"/>
          <p:nvPr/>
        </p:nvSpPr>
        <p:spPr>
          <a:xfrm>
            <a:off x="4011811" y="5436793"/>
            <a:ext cx="4168378" cy="7155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αποκτούν ίδια σημασία, οι μεγαλύτερες δεν κυριαρχούν στο μοντέλο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C229C-BDCD-4522-B5E9-53CF1959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154" y="5007587"/>
            <a:ext cx="2235994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7058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32319E-EAB8-4FA7-9602-C899B5C6E898}"/>
              </a:ext>
            </a:extLst>
          </p:cNvPr>
          <p:cNvSpPr txBox="1"/>
          <p:nvPr/>
        </p:nvSpPr>
        <p:spPr>
          <a:xfrm>
            <a:off x="6292454" y="1910062"/>
            <a:ext cx="4168378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διαίρεση με την τυπική απόκλιση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D9765B-B60B-4FA6-B3C4-BB4A4A12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9" b="24767"/>
          <a:stretch/>
        </p:blipFill>
        <p:spPr>
          <a:xfrm>
            <a:off x="1524000" y="2375564"/>
            <a:ext cx="9144000" cy="2476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4CC002-DAF9-4E80-93EC-D616170E65C7}"/>
              </a:ext>
            </a:extLst>
          </p:cNvPr>
          <p:cNvSpPr/>
          <p:nvPr/>
        </p:nvSpPr>
        <p:spPr>
          <a:xfrm>
            <a:off x="7664054" y="2514063"/>
            <a:ext cx="3003947" cy="2476113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20000"/>
                </a:schemeClr>
              </a:gs>
              <a:gs pos="50000">
                <a:schemeClr val="accent4">
                  <a:lumMod val="105000"/>
                  <a:satMod val="103000"/>
                  <a:tint val="73000"/>
                  <a:alpha val="20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  <a:alpha val="2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E1A7A7-6B7E-48B2-9602-808EEDCBB293}"/>
              </a:ext>
            </a:extLst>
          </p:cNvPr>
          <p:cNvSpPr txBox="1"/>
          <p:nvPr/>
        </p:nvSpPr>
        <p:spPr>
          <a:xfrm>
            <a:off x="4011811" y="5436793"/>
            <a:ext cx="4168378" cy="7155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Κλιμάκωση </a:t>
            </a:r>
            <a:r>
              <a:rPr lang="en-US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(scaling): </a:t>
            </a:r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οι μεταβλητές αποκτούν ίδια σημασία, οι μεγαλύτερες δεν κυριαρχούν στο μοντέλο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C229C-BDCD-4522-B5E9-53CF1959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154" y="5007587"/>
            <a:ext cx="2235994" cy="442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D9BACE-74AC-44DA-B92E-4DFE9BEC9DDC}"/>
              </a:ext>
            </a:extLst>
          </p:cNvPr>
          <p:cNvSpPr txBox="1"/>
          <p:nvPr/>
        </p:nvSpPr>
        <p:spPr>
          <a:xfrm>
            <a:off x="3074194" y="2860311"/>
            <a:ext cx="6043613" cy="1938992"/>
          </a:xfrm>
          <a:prstGeom prst="rect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70000"/>
                </a:schemeClr>
              </a:gs>
              <a:gs pos="50000">
                <a:schemeClr val="accent5">
                  <a:lumMod val="105000"/>
                  <a:satMod val="103000"/>
                  <a:tint val="73000"/>
                  <a:alpha val="70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7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διαδικασία δεν μεταβάλλει την ερμηνεία των αποτελεσμάτων, οι μεταβλητές που είναι συσχετισμένες παραμένουν έτσι</a:t>
            </a:r>
            <a:endParaRPr lang="en-US" sz="3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720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E61B89-0441-4EE3-851B-EE40B85C97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68" r="-1345"/>
          <a:stretch/>
        </p:blipFill>
        <p:spPr>
          <a:xfrm>
            <a:off x="4135435" y="2078832"/>
            <a:ext cx="5109347" cy="348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1BE699-871C-4CCD-BB00-149BFD97EC2A}"/>
              </a:ext>
            </a:extLst>
          </p:cNvPr>
          <p:cNvSpPr txBox="1"/>
          <p:nvPr/>
        </p:nvSpPr>
        <p:spPr>
          <a:xfrm>
            <a:off x="6924676" y="1910062"/>
            <a:ext cx="374332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καλύτερη ευθεία είναι αυτή που ακολουθεί την κατεύθυνση της μεγαλύτερης μεταβλητότητας των δεδομένων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0BC270-44EB-4EC1-A6EE-3A3824612259}"/>
              </a:ext>
            </a:extLst>
          </p:cNvPr>
          <p:cNvSpPr txBox="1"/>
          <p:nvPr/>
        </p:nvSpPr>
        <p:spPr>
          <a:xfrm>
            <a:off x="6924675" y="2602559"/>
            <a:ext cx="3743324" cy="507831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Η μεταβλητότητα ορίζεται ως η μεγαλύτερη διασπορά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xmlns="" id="{13514F72-826A-4F2A-8BDD-19DECB0CD323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3140125" y="4238594"/>
            <a:ext cx="915864" cy="1074752"/>
          </a:xfrm>
          <a:prstGeom prst="curvedConnector2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020E2-842E-4A2E-B5FE-15C763464674}"/>
              </a:ext>
            </a:extLst>
          </p:cNvPr>
          <p:cNvSpPr txBox="1"/>
          <p:nvPr/>
        </p:nvSpPr>
        <p:spPr>
          <a:xfrm>
            <a:off x="1735639" y="4017956"/>
            <a:ext cx="2650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/>
              <a:t>Ονομάζεται 1</a:t>
            </a:r>
            <a:r>
              <a:rPr lang="el-GR" sz="1350" baseline="30000" dirty="0"/>
              <a:t>η</a:t>
            </a:r>
            <a:r>
              <a:rPr lang="el-GR" sz="1350" dirty="0"/>
              <a:t> κύρια συνιστώσα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xmlns="" val="17951542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1BE699-871C-4CCD-BB00-149BFD97EC2A}"/>
              </a:ext>
            </a:extLst>
          </p:cNvPr>
          <p:cNvSpPr txBox="1"/>
          <p:nvPr/>
        </p:nvSpPr>
        <p:spPr>
          <a:xfrm>
            <a:off x="6924676" y="1910062"/>
            <a:ext cx="3743324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Φέρονται οι προβολές στην καλύτερη ευθεία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EED940-D10E-4832-AFD2-4DE67F30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4172765" y="2482946"/>
            <a:ext cx="4572000" cy="3803191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xmlns="" id="{1C644E09-73C1-4E3B-963D-A3B488F56082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7337029" y="2477808"/>
            <a:ext cx="1519227" cy="1399394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0CBC43E4-0BD9-4B4A-AED3-CB9FA04D8980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4578931" y="2163977"/>
            <a:ext cx="2345747" cy="2446469"/>
          </a:xfrm>
          <a:prstGeom prst="curvedConnector2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47189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1BE699-871C-4CCD-BB00-149BFD97EC2A}"/>
              </a:ext>
            </a:extLst>
          </p:cNvPr>
          <p:cNvSpPr txBox="1"/>
          <p:nvPr/>
        </p:nvSpPr>
        <p:spPr>
          <a:xfrm>
            <a:off x="6924677" y="1910062"/>
            <a:ext cx="1183005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Ιδιοδιάνυσμα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EED940-D10E-4832-AFD2-4DE67F30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4172765" y="2482946"/>
            <a:ext cx="4572000" cy="3803191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xmlns="" id="{1C644E09-73C1-4E3B-963D-A3B488F56082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6696952" y="3117890"/>
            <a:ext cx="1519227" cy="119230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0CBC43E4-0BD9-4B4A-AED3-CB9FA04D898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273314" y="3985902"/>
            <a:ext cx="3216624" cy="413642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26123B1-A335-4D46-8F4A-28646C436DE3}"/>
              </a:ext>
            </a:extLst>
          </p:cNvPr>
          <p:cNvSpPr>
            <a:spLocks noChangeArrowheads="1"/>
          </p:cNvSpPr>
          <p:nvPr/>
        </p:nvSpPr>
        <p:spPr bwMode="auto">
          <a:xfrm rot="20334266">
            <a:off x="7858298" y="3698335"/>
            <a:ext cx="10111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vector </a:t>
            </a:r>
            <a:r>
              <a:rPr lang="en-US" altLang="en-US" sz="97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Jax_Main"/>
              </a:rPr>
              <a:t>p</a:t>
            </a:r>
            <a:r>
              <a:rPr lang="en-US" altLang="en-US" sz="67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Jax_Main"/>
              </a:rPr>
              <a:t>1</a:t>
            </a:r>
            <a:r>
              <a:rPr lang="en-US" altLang="en-US" sz="82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135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B1ECDEC-E872-4A98-9F2A-83C34685375E}"/>
              </a:ext>
            </a:extLst>
          </p:cNvPr>
          <p:cNvCxnSpPr/>
          <p:nvPr/>
        </p:nvCxnSpPr>
        <p:spPr>
          <a:xfrm flipV="1">
            <a:off x="6187440" y="4085677"/>
            <a:ext cx="1184564" cy="462426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E4B317-9FF7-4832-9FEE-E44590337A58}"/>
              </a:ext>
            </a:extLst>
          </p:cNvPr>
          <p:cNvSpPr txBox="1"/>
          <p:nvPr/>
        </p:nvSpPr>
        <p:spPr>
          <a:xfrm>
            <a:off x="2558936" y="3731987"/>
            <a:ext cx="714379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l-GR" sz="1350" dirty="0"/>
              <a:t>Ιδιοτιμή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xmlns="" val="27507550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A4324-840A-4BD1-9E21-86520806BE36}"/>
              </a:ext>
            </a:extLst>
          </p:cNvPr>
          <p:cNvSpPr txBox="1"/>
          <p:nvPr/>
        </p:nvSpPr>
        <p:spPr>
          <a:xfrm>
            <a:off x="1652588" y="2765037"/>
            <a:ext cx="333456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4. Υπολογίζεται ο δεύτερος αξονας με τη μεγαλύτερη μεταβλητότητα , κάθετος προς τον πρώτο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4ADFF9-F428-42CF-9885-9CBA548B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4987154" y="1755823"/>
            <a:ext cx="4572000" cy="38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6551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A4324-840A-4BD1-9E21-86520806BE36}"/>
              </a:ext>
            </a:extLst>
          </p:cNvPr>
          <p:cNvSpPr txBox="1"/>
          <p:nvPr/>
        </p:nvSpPr>
        <p:spPr>
          <a:xfrm>
            <a:off x="1652588" y="2765037"/>
            <a:ext cx="333456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dirty="0"/>
              <a:t>Βήμα 4. Υπολογίζεται ο δεύτερος αξονας με τη μεγαλύτερη μεταβλητότητα , κάθετος προς τον πρώτο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4ADFF9-F428-42CF-9885-9CBA548B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64" r="-2991"/>
          <a:stretch/>
        </p:blipFill>
        <p:spPr>
          <a:xfrm>
            <a:off x="4666211" y="2177222"/>
            <a:ext cx="4775662" cy="3803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104A47-2BDF-4A55-8719-52E7C24EB594}"/>
              </a:ext>
            </a:extLst>
          </p:cNvPr>
          <p:cNvSpPr txBox="1"/>
          <p:nvPr/>
        </p:nvSpPr>
        <p:spPr>
          <a:xfrm>
            <a:off x="7054042" y="1271074"/>
            <a:ext cx="2238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Σχηματίζεται ένα επίπεδο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2357ABAD-F56D-4EC8-B081-D8C0D2462B73}"/>
              </a:ext>
            </a:extLst>
          </p:cNvPr>
          <p:cNvCxnSpPr>
            <a:stCxn id="3" idx="2"/>
          </p:cNvCxnSpPr>
          <p:nvPr/>
        </p:nvCxnSpPr>
        <p:spPr>
          <a:xfrm rot="5400000">
            <a:off x="6748552" y="1876646"/>
            <a:ext cx="1730036" cy="11190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A72746C7-3AB9-436D-ACF2-CA52F061037B}"/>
              </a:ext>
            </a:extLst>
          </p:cNvPr>
          <p:cNvSpPr>
            <a:spLocks noChangeArrowheads="1"/>
          </p:cNvSpPr>
          <p:nvPr/>
        </p:nvSpPr>
        <p:spPr bwMode="auto">
          <a:xfrm rot="3432581">
            <a:off x="6793142" y="5289548"/>
            <a:ext cx="8562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Vecor</a:t>
            </a:r>
            <a:r>
              <a:rPr lang="el-GR" altLang="en-US" sz="13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97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Jax_Main"/>
              </a:rPr>
              <a:t>p</a:t>
            </a:r>
            <a:r>
              <a:rPr lang="en-US" altLang="en-US" sz="67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Jax_Main"/>
              </a:rPr>
              <a:t>2</a:t>
            </a:r>
            <a:r>
              <a:rPr lang="en-US" altLang="en-US" sz="825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135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3F2047-8F0A-4A8C-9861-3CBB04A3B29E}"/>
              </a:ext>
            </a:extLst>
          </p:cNvPr>
          <p:cNvSpPr txBox="1"/>
          <p:nvPr/>
        </p:nvSpPr>
        <p:spPr>
          <a:xfrm>
            <a:off x="8699631" y="1979518"/>
            <a:ext cx="193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Λανθάνουσα μεταβλητή μοντέλου με δύο κύριες συνιστώσες</a:t>
            </a:r>
            <a:endParaRPr lang="en-US" sz="135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7C95F2E-75D4-442A-A66B-BE9E49B7C01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022474" y="2441184"/>
            <a:ext cx="677156" cy="754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16687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A4324-840A-4BD1-9E21-86520806BE36}"/>
              </a:ext>
            </a:extLst>
          </p:cNvPr>
          <p:cNvSpPr txBox="1"/>
          <p:nvPr/>
        </p:nvSpPr>
        <p:spPr>
          <a:xfrm>
            <a:off x="1652588" y="2765037"/>
            <a:ext cx="333456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dirty="0"/>
              <a:t>Βήμα 4. Υπολογίζεται ο δεύτερος αξονας με τη μεγαλύτερη μεταβλητότητα , κάθετος προς τον πρώτο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4ADFF9-F428-42CF-9885-9CBA548B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64" r="-2991"/>
          <a:stretch/>
        </p:blipFill>
        <p:spPr>
          <a:xfrm>
            <a:off x="4666211" y="2177222"/>
            <a:ext cx="4775662" cy="38031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7BE0517-D548-4B82-8C53-9211039FD4E5}"/>
              </a:ext>
            </a:extLst>
          </p:cNvPr>
          <p:cNvCxnSpPr>
            <a:cxnSpLocks/>
          </p:cNvCxnSpPr>
          <p:nvPr/>
        </p:nvCxnSpPr>
        <p:spPr>
          <a:xfrm>
            <a:off x="7496695" y="3351069"/>
            <a:ext cx="224444" cy="5237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0A3C9DF-D591-42B4-B1DC-653A51502726}"/>
              </a:ext>
            </a:extLst>
          </p:cNvPr>
          <p:cNvCxnSpPr>
            <a:cxnSpLocks/>
          </p:cNvCxnSpPr>
          <p:nvPr/>
        </p:nvCxnSpPr>
        <p:spPr>
          <a:xfrm>
            <a:off x="7309659" y="3600450"/>
            <a:ext cx="174567" cy="3616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6ABF671-25DC-44B0-B6A1-CF39E0C4AE62}"/>
              </a:ext>
            </a:extLst>
          </p:cNvPr>
          <p:cNvCxnSpPr>
            <a:cxnSpLocks/>
          </p:cNvCxnSpPr>
          <p:nvPr/>
        </p:nvCxnSpPr>
        <p:spPr>
          <a:xfrm>
            <a:off x="7122624" y="3743845"/>
            <a:ext cx="137159" cy="30549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DFDD8F5E-8A79-4F42-9D8E-834247B2AACD}"/>
              </a:ext>
            </a:extLst>
          </p:cNvPr>
          <p:cNvCxnSpPr/>
          <p:nvPr/>
        </p:nvCxnSpPr>
        <p:spPr>
          <a:xfrm flipH="1">
            <a:off x="7259782" y="2665268"/>
            <a:ext cx="1521230" cy="111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0EF8CBE-20CD-4E73-83E3-8B45F2E70AC3}"/>
              </a:ext>
            </a:extLst>
          </p:cNvPr>
          <p:cNvCxnSpPr>
            <a:cxnSpLocks/>
          </p:cNvCxnSpPr>
          <p:nvPr/>
        </p:nvCxnSpPr>
        <p:spPr>
          <a:xfrm flipH="1">
            <a:off x="7496695" y="2665268"/>
            <a:ext cx="1290550" cy="111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BBF56BC-EBD7-4CDB-B500-6A0CE8FB0C1B}"/>
              </a:ext>
            </a:extLst>
          </p:cNvPr>
          <p:cNvCxnSpPr/>
          <p:nvPr/>
        </p:nvCxnSpPr>
        <p:spPr>
          <a:xfrm flipH="1">
            <a:off x="7608917" y="2665269"/>
            <a:ext cx="1178329" cy="76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417F21B-ADCF-4A87-9A72-A436573DD5BF}"/>
              </a:ext>
            </a:extLst>
          </p:cNvPr>
          <p:cNvSpPr txBox="1"/>
          <p:nvPr/>
        </p:nvSpPr>
        <p:spPr>
          <a:xfrm>
            <a:off x="7881160" y="2074996"/>
            <a:ext cx="22735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Κάθετες προβολές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1FE4EB5-C2A7-40BA-9661-D76C9FF995DF}"/>
              </a:ext>
            </a:extLst>
          </p:cNvPr>
          <p:cNvSpPr/>
          <p:nvPr/>
        </p:nvSpPr>
        <p:spPr>
          <a:xfrm>
            <a:off x="7176655" y="3933997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E55A9DB-F7B3-40E6-A2F6-17CC463591D5}"/>
              </a:ext>
            </a:extLst>
          </p:cNvPr>
          <p:cNvSpPr/>
          <p:nvPr/>
        </p:nvSpPr>
        <p:spPr>
          <a:xfrm>
            <a:off x="7409412" y="3858514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E871497-D7AC-4A17-B4AC-794A868568FC}"/>
              </a:ext>
            </a:extLst>
          </p:cNvPr>
          <p:cNvSpPr/>
          <p:nvPr/>
        </p:nvSpPr>
        <p:spPr>
          <a:xfrm>
            <a:off x="7646325" y="3781252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79EA653-4999-4764-877F-707F04465C00}"/>
              </a:ext>
            </a:extLst>
          </p:cNvPr>
          <p:cNvSpPr/>
          <p:nvPr/>
        </p:nvSpPr>
        <p:spPr>
          <a:xfrm>
            <a:off x="8358200" y="4002577"/>
            <a:ext cx="26276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σχηματίζουν τα φορτία 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(scores)</a:t>
            </a:r>
            <a:endParaRPr lang="en-US" sz="1350" dirty="0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xmlns="" id="{0213488D-18CE-4661-81AA-C815B5839FA6}"/>
              </a:ext>
            </a:extLst>
          </p:cNvPr>
          <p:cNvCxnSpPr>
            <a:cxnSpLocks/>
          </p:cNvCxnSpPr>
          <p:nvPr/>
        </p:nvCxnSpPr>
        <p:spPr>
          <a:xfrm rot="10800000">
            <a:off x="7881160" y="3884792"/>
            <a:ext cx="477041" cy="23557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xmlns="" id="{67F86ABB-6AF1-47FC-9902-83CD06D7A1A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09412" y="4120365"/>
            <a:ext cx="948789" cy="207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755890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62B982-4DA9-438C-8607-5F04EB4C1542}"/>
              </a:ext>
            </a:extLst>
          </p:cNvPr>
          <p:cNvSpPr txBox="1"/>
          <p:nvPr/>
        </p:nvSpPr>
        <p:spPr>
          <a:xfrm>
            <a:off x="1652587" y="1028702"/>
            <a:ext cx="3716082" cy="5078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1. Υπολογισμός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κεντροειδούς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σημείου</a:t>
            </a:r>
            <a:endParaRPr lang="en-GB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μέσος όρος συντεταγμένων για </a:t>
            </a:r>
            <a:r>
              <a:rPr lang="en-GB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X, Y, Z)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E8763-FE5B-4636-A954-3FD0450AE0E4}"/>
              </a:ext>
            </a:extLst>
          </p:cNvPr>
          <p:cNvSpPr txBox="1"/>
          <p:nvPr/>
        </p:nvSpPr>
        <p:spPr>
          <a:xfrm>
            <a:off x="1652588" y="1513450"/>
            <a:ext cx="3334567" cy="5078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2. Μετακίνηση των σημείων στο </a:t>
            </a:r>
            <a:r>
              <a:rPr lang="el-GR" sz="135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κεντροειδές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mean centering)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E02CAC-31F2-4D16-8BF6-572B5A9A8832}"/>
              </a:ext>
            </a:extLst>
          </p:cNvPr>
          <p:cNvSpPr txBox="1"/>
          <p:nvPr/>
        </p:nvSpPr>
        <p:spPr>
          <a:xfrm>
            <a:off x="1652588" y="1998196"/>
            <a:ext cx="3334567" cy="3000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Χάραξη της καλύτερης ευθείας 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19B42F-E574-40C9-8C98-9B5BB3941B0D}"/>
              </a:ext>
            </a:extLst>
          </p:cNvPr>
          <p:cNvSpPr txBox="1"/>
          <p:nvPr/>
        </p:nvSpPr>
        <p:spPr>
          <a:xfrm>
            <a:off x="1652588" y="2277743"/>
            <a:ext cx="3334567" cy="507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135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Βήμα 3. Υπολογίζονται οι προβολές κάθε σημείου στην ευθεία</a:t>
            </a:r>
            <a:endParaRPr lang="en-US" sz="135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14A4324-840A-4BD1-9E21-86520806BE36}"/>
              </a:ext>
            </a:extLst>
          </p:cNvPr>
          <p:cNvSpPr txBox="1"/>
          <p:nvPr/>
        </p:nvSpPr>
        <p:spPr>
          <a:xfrm>
            <a:off x="1652588" y="2765037"/>
            <a:ext cx="333456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 dirty="0"/>
              <a:t>Βήμα 4. Υπολογίζεται ο δεύτερος αξονας με τη μεγαλύτερη μεταβλητότητα , κάθετος προς τον πρώτο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4ADFF9-F428-42CF-9885-9CBA548B0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64" r="-2991"/>
          <a:stretch/>
        </p:blipFill>
        <p:spPr>
          <a:xfrm>
            <a:off x="4666211" y="2177222"/>
            <a:ext cx="4775662" cy="38031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7BE0517-D548-4B82-8C53-9211039FD4E5}"/>
              </a:ext>
            </a:extLst>
          </p:cNvPr>
          <p:cNvCxnSpPr>
            <a:cxnSpLocks/>
          </p:cNvCxnSpPr>
          <p:nvPr/>
        </p:nvCxnSpPr>
        <p:spPr>
          <a:xfrm>
            <a:off x="7496695" y="3351069"/>
            <a:ext cx="224444" cy="5237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0A3C9DF-D591-42B4-B1DC-653A51502726}"/>
              </a:ext>
            </a:extLst>
          </p:cNvPr>
          <p:cNvCxnSpPr>
            <a:cxnSpLocks/>
          </p:cNvCxnSpPr>
          <p:nvPr/>
        </p:nvCxnSpPr>
        <p:spPr>
          <a:xfrm>
            <a:off x="7309659" y="3600450"/>
            <a:ext cx="174567" cy="36160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6ABF671-25DC-44B0-B6A1-CF39E0C4AE62}"/>
              </a:ext>
            </a:extLst>
          </p:cNvPr>
          <p:cNvCxnSpPr>
            <a:cxnSpLocks/>
          </p:cNvCxnSpPr>
          <p:nvPr/>
        </p:nvCxnSpPr>
        <p:spPr>
          <a:xfrm>
            <a:off x="7122624" y="3743845"/>
            <a:ext cx="137159" cy="30549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DFDD8F5E-8A79-4F42-9D8E-834247B2AACD}"/>
              </a:ext>
            </a:extLst>
          </p:cNvPr>
          <p:cNvCxnSpPr/>
          <p:nvPr/>
        </p:nvCxnSpPr>
        <p:spPr>
          <a:xfrm flipH="1">
            <a:off x="7259782" y="2665268"/>
            <a:ext cx="1521230" cy="111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0EF8CBE-20CD-4E73-83E3-8B45F2E70AC3}"/>
              </a:ext>
            </a:extLst>
          </p:cNvPr>
          <p:cNvCxnSpPr>
            <a:cxnSpLocks/>
          </p:cNvCxnSpPr>
          <p:nvPr/>
        </p:nvCxnSpPr>
        <p:spPr>
          <a:xfrm flipH="1">
            <a:off x="7496695" y="2665268"/>
            <a:ext cx="1290550" cy="111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BBF56BC-EBD7-4CDB-B500-6A0CE8FB0C1B}"/>
              </a:ext>
            </a:extLst>
          </p:cNvPr>
          <p:cNvCxnSpPr/>
          <p:nvPr/>
        </p:nvCxnSpPr>
        <p:spPr>
          <a:xfrm flipH="1">
            <a:off x="7608917" y="2665269"/>
            <a:ext cx="1178329" cy="763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417F21B-ADCF-4A87-9A72-A436573DD5BF}"/>
              </a:ext>
            </a:extLst>
          </p:cNvPr>
          <p:cNvSpPr txBox="1"/>
          <p:nvPr/>
        </p:nvSpPr>
        <p:spPr>
          <a:xfrm>
            <a:off x="7881160" y="2074996"/>
            <a:ext cx="22735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Κάθετες προβολές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1FE4EB5-C2A7-40BA-9661-D76C9FF995DF}"/>
              </a:ext>
            </a:extLst>
          </p:cNvPr>
          <p:cNvSpPr/>
          <p:nvPr/>
        </p:nvSpPr>
        <p:spPr>
          <a:xfrm>
            <a:off x="7176655" y="3933997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E55A9DB-F7B3-40E6-A2F6-17CC463591D5}"/>
              </a:ext>
            </a:extLst>
          </p:cNvPr>
          <p:cNvSpPr/>
          <p:nvPr/>
        </p:nvSpPr>
        <p:spPr>
          <a:xfrm>
            <a:off x="7409412" y="3858514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E871497-D7AC-4A17-B4AC-794A868568FC}"/>
              </a:ext>
            </a:extLst>
          </p:cNvPr>
          <p:cNvSpPr/>
          <p:nvPr/>
        </p:nvSpPr>
        <p:spPr>
          <a:xfrm>
            <a:off x="7646325" y="3781252"/>
            <a:ext cx="174567" cy="20708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79EA653-4999-4764-877F-707F04465C00}"/>
              </a:ext>
            </a:extLst>
          </p:cNvPr>
          <p:cNvSpPr/>
          <p:nvPr/>
        </p:nvSpPr>
        <p:spPr>
          <a:xfrm>
            <a:off x="8358201" y="4002577"/>
            <a:ext cx="19046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σχηματίζουν τα </a:t>
            </a:r>
            <a:r>
              <a:rPr lang="en-US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scores</a:t>
            </a:r>
            <a:endParaRPr lang="en-US" sz="1350" dirty="0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xmlns="" id="{0213488D-18CE-4661-81AA-C815B5839FA6}"/>
              </a:ext>
            </a:extLst>
          </p:cNvPr>
          <p:cNvCxnSpPr>
            <a:cxnSpLocks/>
          </p:cNvCxnSpPr>
          <p:nvPr/>
        </p:nvCxnSpPr>
        <p:spPr>
          <a:xfrm rot="10800000">
            <a:off x="7881160" y="3884792"/>
            <a:ext cx="477041" cy="23557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xmlns="" id="{67F86ABB-6AF1-47FC-9902-83CD06D7A1A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09412" y="4120365"/>
            <a:ext cx="948789" cy="207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3970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4A7A4-CA85-4254-98BF-9AD3633C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ΣΧΗΜΑΤΙΣΜΟΣ ΜΕΓΑΛΩΝ ΠΙΝΑΚΩΝ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A5709279-1D4A-4870-8450-9830A47AD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01252404"/>
              </p:ext>
            </p:extLst>
          </p:nvPr>
        </p:nvGraphicFramePr>
        <p:xfrm>
          <a:off x="680321" y="2497972"/>
          <a:ext cx="1062228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6051242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8478573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9989916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19120642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941934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944366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40565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9621113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5878762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8034769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4243854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06447429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3441559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05882848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7292948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54834335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8493203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79956927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69876005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40182468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6380764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5077936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41726308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9937188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39051259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3150101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4710400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0452634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6572279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6114528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8417133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582978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98289269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450353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7340711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6123153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6444347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41125210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86180977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196450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5645810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8325924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8386011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4042021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69793101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9040574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37276792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0687216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78289537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2139600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976474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440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485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650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835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5188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035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216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8915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3154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22965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2208BB-E475-46AB-A89F-F1532D9D52F2}"/>
              </a:ext>
            </a:extLst>
          </p:cNvPr>
          <p:cNvSpPr txBox="1"/>
          <p:nvPr/>
        </p:nvSpPr>
        <p:spPr>
          <a:xfrm>
            <a:off x="3614057" y="2497972"/>
            <a:ext cx="496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ΧΗΜΙΚΑ ΔΕΔΟΜΕΝΑ (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M/Z, A </a:t>
            </a:r>
            <a:r>
              <a:rPr lang="el-G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κλπ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CB3D7A3-DB9A-4962-B1BD-E54EF272E09A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1103086" y="2670629"/>
            <a:ext cx="2510971" cy="120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23C49FD-A992-4497-8AAA-6C4ADF82432C}"/>
              </a:ext>
            </a:extLst>
          </p:cNvPr>
          <p:cNvCxnSpPr/>
          <p:nvPr/>
        </p:nvCxnSpPr>
        <p:spPr>
          <a:xfrm flipH="1" flipV="1">
            <a:off x="8447315" y="2670629"/>
            <a:ext cx="2510971" cy="12009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9E420C-7940-4879-8922-36CDD0C4D208}"/>
              </a:ext>
            </a:extLst>
          </p:cNvPr>
          <p:cNvSpPr txBox="1"/>
          <p:nvPr/>
        </p:nvSpPr>
        <p:spPr>
          <a:xfrm rot="16200000">
            <a:off x="145144" y="426720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ΔΕΙΓΜΑΤΑ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51FCBBED-7C56-4B43-A743-ED724A0FB783}"/>
              </a:ext>
            </a:extLst>
          </p:cNvPr>
          <p:cNvCxnSpPr>
            <a:cxnSpLocks/>
          </p:cNvCxnSpPr>
          <p:nvPr/>
        </p:nvCxnSpPr>
        <p:spPr>
          <a:xfrm flipH="1" flipV="1">
            <a:off x="767269" y="2867304"/>
            <a:ext cx="1" cy="96243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1EB3AFB5-987D-4FBA-86C4-D8F7D869BB03}"/>
              </a:ext>
            </a:extLst>
          </p:cNvPr>
          <p:cNvCxnSpPr>
            <a:cxnSpLocks/>
          </p:cNvCxnSpPr>
          <p:nvPr/>
        </p:nvCxnSpPr>
        <p:spPr>
          <a:xfrm flipV="1">
            <a:off x="767269" y="5033897"/>
            <a:ext cx="1" cy="115911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445358A-281E-433E-BC94-09315B7C5AAC}"/>
              </a:ext>
            </a:extLst>
          </p:cNvPr>
          <p:cNvCxnSpPr>
            <a:cxnSpLocks/>
          </p:cNvCxnSpPr>
          <p:nvPr/>
        </p:nvCxnSpPr>
        <p:spPr>
          <a:xfrm flipV="1">
            <a:off x="-6912776" y="5230571"/>
            <a:ext cx="0" cy="96243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C9FA73F-B55D-44A2-9F52-F26FBE2AD773}"/>
              </a:ext>
            </a:extLst>
          </p:cNvPr>
          <p:cNvSpPr/>
          <p:nvPr/>
        </p:nvSpPr>
        <p:spPr>
          <a:xfrm>
            <a:off x="951936" y="2867304"/>
            <a:ext cx="10288128" cy="3237468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800" b="1" dirty="0">
                <a:solidFill>
                  <a:srgbClr val="FF0000"/>
                </a:solidFill>
              </a:rPr>
              <a:t>ΔΕΔΟΜΕΝΑ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2137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1FD99-3B64-42E1-8DB8-BFE425EA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F86A0C-8B16-49E2-A4EC-1322CF84D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2" t="22844" r="26787" b="63816"/>
          <a:stretch/>
        </p:blipFill>
        <p:spPr>
          <a:xfrm>
            <a:off x="3207657" y="2514600"/>
            <a:ext cx="5776686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03B894-7836-4181-ACCA-58BEC203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58048" r="26786" b="9661"/>
          <a:stretch/>
        </p:blipFill>
        <p:spPr>
          <a:xfrm>
            <a:off x="3033486" y="4183741"/>
            <a:ext cx="5776686" cy="22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983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8186F-8873-43B6-9D67-9BEC9506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04B917-D543-4E16-852E-C93EAC96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75" y="2209577"/>
            <a:ext cx="7270882" cy="43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076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71FD99-3B64-42E1-8DB8-BFE425EA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5CBA00-3351-4F0F-BCB7-CA854EE77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89" y="3066654"/>
            <a:ext cx="5085860" cy="242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2664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00899" y="25655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171854" y="270890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29599" y="259357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954290" y="30268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590609" y="250940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629199" y="333859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3992881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531130" y="399946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992881" y="40555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465918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468785" y="345082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029499" y="27941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649587" y="288347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410203" y="3488227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255628" y="248394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3E23AD-0193-4AAE-A1B2-A9784C610F8F}"/>
              </a:ext>
            </a:extLst>
          </p:cNvPr>
          <p:cNvSpPr txBox="1"/>
          <p:nvPr/>
        </p:nvSpPr>
        <p:spPr>
          <a:xfrm>
            <a:off x="533204" y="1015852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Τι μάθαμε? Σμήνος δεδομένων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3382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866FB7-B2DF-4919-A992-257F7E5E652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00899" y="25655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171854" y="270890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29599" y="259357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954290" y="30268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590609" y="250940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629199" y="333859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3992881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531130" y="399946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992881" y="40555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465918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468785" y="345082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029499" y="27941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649587" y="288347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410203" y="3488227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255628" y="248394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367FC1-DDAE-449C-83C8-7C4B6D21C5F9}"/>
              </a:ext>
            </a:extLst>
          </p:cNvPr>
          <p:cNvSpPr txBox="1"/>
          <p:nvPr/>
        </p:nvSpPr>
        <p:spPr>
          <a:xfrm>
            <a:off x="188027" y="957242"/>
            <a:ext cx="9913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Προβολή στην κατεύθυνση της μεγαλύτερης μεταβλητότητας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59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866FB7-B2DF-4919-A992-257F7E5E652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00899" y="25655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171854" y="270890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29599" y="259357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954290" y="30268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590609" y="250940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629199" y="333859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3992881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531130" y="399946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992881" y="40555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465918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468785" y="345082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029499" y="27941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649587" y="288347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410203" y="3488227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255628" y="248394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367FC1-DDAE-449C-83C8-7C4B6D21C5F9}"/>
              </a:ext>
            </a:extLst>
          </p:cNvPr>
          <p:cNvSpPr txBox="1"/>
          <p:nvPr/>
        </p:nvSpPr>
        <p:spPr>
          <a:xfrm>
            <a:off x="275112" y="1041409"/>
            <a:ext cx="9913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Προβολή στην κατεύθυνση της μεγαλύτερης μεταβλητότητας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A507C88-09AA-4569-8D47-A49DC6356D32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3735630" y="3434387"/>
            <a:ext cx="253095" cy="4777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175C20C-BCA0-4667-A437-33D755B5382B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4099311" y="3234881"/>
            <a:ext cx="247082" cy="5227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0DED54E-2877-47E4-8C67-4D4E80BA67BD}"/>
              </a:ext>
            </a:extLst>
          </p:cNvPr>
          <p:cNvCxnSpPr>
            <a:cxnSpLocks/>
          </p:cNvCxnSpPr>
          <p:nvPr/>
        </p:nvCxnSpPr>
        <p:spPr>
          <a:xfrm>
            <a:off x="4558197" y="3534018"/>
            <a:ext cx="73019" cy="13926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231BB90-8209-411B-85C9-29A04C026D4D}"/>
              </a:ext>
            </a:extLst>
          </p:cNvPr>
          <p:cNvCxnSpPr>
            <a:cxnSpLocks/>
          </p:cNvCxnSpPr>
          <p:nvPr/>
        </p:nvCxnSpPr>
        <p:spPr>
          <a:xfrm>
            <a:off x="3941763" y="3917433"/>
            <a:ext cx="73019" cy="13926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232424D-70BD-44EE-AB5A-BD55462058E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468785" y="3729393"/>
            <a:ext cx="124691" cy="2700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785F647-B2AF-4917-A718-031F37BFE959}"/>
              </a:ext>
            </a:extLst>
          </p:cNvPr>
          <p:cNvCxnSpPr>
            <a:cxnSpLocks/>
            <a:stCxn id="20" idx="5"/>
          </p:cNvCxnSpPr>
          <p:nvPr/>
        </p:nvCxnSpPr>
        <p:spPr>
          <a:xfrm>
            <a:off x="4756017" y="2979264"/>
            <a:ext cx="295323" cy="55475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46632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866FB7-B2DF-4919-A992-257F7E5E652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367FC1-DDAE-449C-83C8-7C4B6D21C5F9}"/>
              </a:ext>
            </a:extLst>
          </p:cNvPr>
          <p:cNvSpPr txBox="1"/>
          <p:nvPr/>
        </p:nvSpPr>
        <p:spPr>
          <a:xfrm>
            <a:off x="145143" y="962722"/>
            <a:ext cx="1099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Προβολή στην κατεύθυνση της μεγαλύτερης μεταβλητότητας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936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866FB7-B2DF-4919-A992-257F7E5E652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367FC1-DDAE-449C-83C8-7C4B6D21C5F9}"/>
              </a:ext>
            </a:extLst>
          </p:cNvPr>
          <p:cNvSpPr txBox="1"/>
          <p:nvPr/>
        </p:nvSpPr>
        <p:spPr>
          <a:xfrm>
            <a:off x="324830" y="986823"/>
            <a:ext cx="4626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Εμφανίζονται δύο συστάδες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0E59776-0CCD-41B1-B45F-29DCF68604E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9959247-6658-4721-AE78-E543726EE335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4430863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B866FB7-B2DF-4919-A992-257F7E5E652E}"/>
              </a:ext>
            </a:extLst>
          </p:cNvPr>
          <p:cNvCxnSpPr/>
          <p:nvPr/>
        </p:nvCxnSpPr>
        <p:spPr>
          <a:xfrm flipV="1">
            <a:off x="3394363" y="2677737"/>
            <a:ext cx="3990110" cy="143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2F1E823-3195-49B6-8323-87D9A17AF827}"/>
              </a:ext>
            </a:extLst>
          </p:cNvPr>
          <p:cNvSpPr/>
          <p:nvPr/>
        </p:nvSpPr>
        <p:spPr>
          <a:xfrm>
            <a:off x="5884520" y="313370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63115D-48C1-48C9-9B95-1FA6B7178317}"/>
              </a:ext>
            </a:extLst>
          </p:cNvPr>
          <p:cNvSpPr/>
          <p:nvPr/>
        </p:nvSpPr>
        <p:spPr>
          <a:xfrm>
            <a:off x="6282817" y="297076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5EB4741-FC1B-4355-95AB-5C94C0FB3050}"/>
              </a:ext>
            </a:extLst>
          </p:cNvPr>
          <p:cNvSpPr/>
          <p:nvPr/>
        </p:nvSpPr>
        <p:spPr>
          <a:xfrm>
            <a:off x="6882840" y="274270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E9C9E81-271C-4D63-A7B8-F6839273D966}"/>
              </a:ext>
            </a:extLst>
          </p:cNvPr>
          <p:cNvSpPr/>
          <p:nvPr/>
        </p:nvSpPr>
        <p:spPr>
          <a:xfrm>
            <a:off x="6652954" y="2858538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CD352B9-61B4-48C5-8D61-1F5A059E6A52}"/>
              </a:ext>
            </a:extLst>
          </p:cNvPr>
          <p:cNvSpPr/>
          <p:nvPr/>
        </p:nvSpPr>
        <p:spPr>
          <a:xfrm>
            <a:off x="6746472" y="280766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CB5CF93-D3D9-4CB8-BF65-EFBFB0BCE2EF}"/>
              </a:ext>
            </a:extLst>
          </p:cNvPr>
          <p:cNvSpPr/>
          <p:nvPr/>
        </p:nvSpPr>
        <p:spPr>
          <a:xfrm>
            <a:off x="3930536" y="3845157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46279BF-69F1-43B7-8333-C8542B89DEFE}"/>
              </a:ext>
            </a:extLst>
          </p:cNvPr>
          <p:cNvSpPr/>
          <p:nvPr/>
        </p:nvSpPr>
        <p:spPr>
          <a:xfrm>
            <a:off x="4123311" y="37655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4A6EF20-590D-45BF-9673-ED11B373D5C6}"/>
              </a:ext>
            </a:extLst>
          </p:cNvPr>
          <p:cNvSpPr/>
          <p:nvPr/>
        </p:nvSpPr>
        <p:spPr>
          <a:xfrm>
            <a:off x="4324996" y="3676824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F8A4F6E-0936-4016-B5AF-48A035EB63EE}"/>
              </a:ext>
            </a:extLst>
          </p:cNvPr>
          <p:cNvSpPr/>
          <p:nvPr/>
        </p:nvSpPr>
        <p:spPr>
          <a:xfrm>
            <a:off x="3846419" y="385564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0BA9935-3D60-407F-9D3D-0C1B67A35FEC}"/>
              </a:ext>
            </a:extLst>
          </p:cNvPr>
          <p:cNvSpPr/>
          <p:nvPr/>
        </p:nvSpPr>
        <p:spPr>
          <a:xfrm>
            <a:off x="6345162" y="2970760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44015EB-F07D-4E3B-A29B-3971BC78BE71}"/>
              </a:ext>
            </a:extLst>
          </p:cNvPr>
          <p:cNvSpPr/>
          <p:nvPr/>
        </p:nvSpPr>
        <p:spPr>
          <a:xfrm>
            <a:off x="4568143" y="362071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FAA3466-865B-4FA2-97F3-E17609FDFDB9}"/>
              </a:ext>
            </a:extLst>
          </p:cNvPr>
          <p:cNvSpPr/>
          <p:nvPr/>
        </p:nvSpPr>
        <p:spPr>
          <a:xfrm>
            <a:off x="6109509" y="3026872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9D7D93F-98D0-4CD0-A0D7-17C50D186A26}"/>
              </a:ext>
            </a:extLst>
          </p:cNvPr>
          <p:cNvSpPr/>
          <p:nvPr/>
        </p:nvSpPr>
        <p:spPr>
          <a:xfrm>
            <a:off x="4889073" y="349139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EF595F-42BA-42FC-905A-0E0E3F3F6AE6}"/>
              </a:ext>
            </a:extLst>
          </p:cNvPr>
          <p:cNvSpPr/>
          <p:nvPr/>
        </p:nvSpPr>
        <p:spPr>
          <a:xfrm>
            <a:off x="5229104" y="3382141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9E2DBDA-5FB8-4E6C-9DEC-CF99ACAE9AF4}"/>
              </a:ext>
            </a:extLst>
          </p:cNvPr>
          <p:cNvSpPr/>
          <p:nvPr/>
        </p:nvSpPr>
        <p:spPr>
          <a:xfrm>
            <a:off x="7322129" y="2565516"/>
            <a:ext cx="124691" cy="1122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367FC1-DDAE-449C-83C8-7C4B6D21C5F9}"/>
              </a:ext>
            </a:extLst>
          </p:cNvPr>
          <p:cNvSpPr txBox="1"/>
          <p:nvPr/>
        </p:nvSpPr>
        <p:spPr>
          <a:xfrm>
            <a:off x="0" y="485258"/>
            <a:ext cx="10435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Κάθε μια από τις μεταβλητές αυτές σχετίζεται με κάποιες ιδιότητες</a:t>
            </a:r>
          </a:p>
          <a:p>
            <a:r>
              <a:rPr lang="el-G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Άλλες από αυτές τις ιδιότητες έχουν μεγάλη σημασία στην μεταβλητότητα και άλλες όχι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0E59776-0CCD-41B1-B45F-29DCF68604EA}"/>
              </a:ext>
            </a:extLst>
          </p:cNvPr>
          <p:cNvSpPr/>
          <p:nvPr/>
        </p:nvSpPr>
        <p:spPr>
          <a:xfrm rot="20395485">
            <a:off x="3594616" y="3418031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9959247-6658-4721-AE78-E543726EE335}"/>
              </a:ext>
            </a:extLst>
          </p:cNvPr>
          <p:cNvSpPr/>
          <p:nvPr/>
        </p:nvSpPr>
        <p:spPr>
          <a:xfrm rot="20395485">
            <a:off x="5772201" y="2560739"/>
            <a:ext cx="1948543" cy="620292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3514704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A7FA5-FDA5-4EF2-8E43-A2BB4158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παράδειγμα της υγείας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0537540-4C8D-4ADC-B45C-E77367D87B55}"/>
              </a:ext>
            </a:extLst>
          </p:cNvPr>
          <p:cNvSpPr/>
          <p:nvPr/>
        </p:nvSpPr>
        <p:spPr>
          <a:xfrm>
            <a:off x="5800899" y="25655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BAF8CFF-C6F8-420F-A44D-0468AFBFC745}"/>
              </a:ext>
            </a:extLst>
          </p:cNvPr>
          <p:cNvSpPr/>
          <p:nvPr/>
        </p:nvSpPr>
        <p:spPr>
          <a:xfrm>
            <a:off x="6171854" y="270890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FC19308-720B-4FBF-B59E-D689332962ED}"/>
              </a:ext>
            </a:extLst>
          </p:cNvPr>
          <p:cNvSpPr/>
          <p:nvPr/>
        </p:nvSpPr>
        <p:spPr>
          <a:xfrm>
            <a:off x="6829599" y="259357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0F005E0-6413-4849-AE87-462278E58662}"/>
              </a:ext>
            </a:extLst>
          </p:cNvPr>
          <p:cNvSpPr/>
          <p:nvPr/>
        </p:nvSpPr>
        <p:spPr>
          <a:xfrm>
            <a:off x="6954290" y="30268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5098D68-C239-44BF-B93E-CC6904B7F6D4}"/>
              </a:ext>
            </a:extLst>
          </p:cNvPr>
          <p:cNvSpPr/>
          <p:nvPr/>
        </p:nvSpPr>
        <p:spPr>
          <a:xfrm>
            <a:off x="6590609" y="250940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82D1318-6FF9-4887-BB0F-4DDC9768AA60}"/>
              </a:ext>
            </a:extLst>
          </p:cNvPr>
          <p:cNvSpPr/>
          <p:nvPr/>
        </p:nvSpPr>
        <p:spPr>
          <a:xfrm>
            <a:off x="3629199" y="3338599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02FFFB5-F30C-40AD-8ADA-07750EF61B17}"/>
              </a:ext>
            </a:extLst>
          </p:cNvPr>
          <p:cNvSpPr/>
          <p:nvPr/>
        </p:nvSpPr>
        <p:spPr>
          <a:xfrm>
            <a:off x="3992881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C6B559-6505-444E-8327-B159CAE75883}"/>
              </a:ext>
            </a:extLst>
          </p:cNvPr>
          <p:cNvSpPr/>
          <p:nvPr/>
        </p:nvSpPr>
        <p:spPr>
          <a:xfrm>
            <a:off x="4531130" y="399946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718E98B-C6A4-4D3C-AD8D-0F95DAF80117}"/>
              </a:ext>
            </a:extLst>
          </p:cNvPr>
          <p:cNvSpPr/>
          <p:nvPr/>
        </p:nvSpPr>
        <p:spPr>
          <a:xfrm>
            <a:off x="3992881" y="4055572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ECA8FCB-828E-40C7-868B-092B9907579D}"/>
              </a:ext>
            </a:extLst>
          </p:cNvPr>
          <p:cNvSpPr/>
          <p:nvPr/>
        </p:nvSpPr>
        <p:spPr>
          <a:xfrm>
            <a:off x="6465918" y="3139094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C9433AA-226B-4E8B-B235-F03FAAC51BA1}"/>
              </a:ext>
            </a:extLst>
          </p:cNvPr>
          <p:cNvSpPr/>
          <p:nvPr/>
        </p:nvSpPr>
        <p:spPr>
          <a:xfrm>
            <a:off x="4468785" y="3450821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CED193E-44CA-49EF-821B-198765D21911}"/>
              </a:ext>
            </a:extLst>
          </p:cNvPr>
          <p:cNvSpPr/>
          <p:nvPr/>
        </p:nvSpPr>
        <p:spPr>
          <a:xfrm>
            <a:off x="6029499" y="279411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BE04E74-DB3C-4B8E-A550-F5D6F3010A01}"/>
              </a:ext>
            </a:extLst>
          </p:cNvPr>
          <p:cNvSpPr/>
          <p:nvPr/>
        </p:nvSpPr>
        <p:spPr>
          <a:xfrm>
            <a:off x="4649587" y="288347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F322599-7E44-460C-8E39-330E51C5900A}"/>
              </a:ext>
            </a:extLst>
          </p:cNvPr>
          <p:cNvSpPr/>
          <p:nvPr/>
        </p:nvSpPr>
        <p:spPr>
          <a:xfrm>
            <a:off x="5410203" y="3488227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09C3115-5EBB-4DFA-A5C2-3CF171659901}"/>
              </a:ext>
            </a:extLst>
          </p:cNvPr>
          <p:cNvSpPr/>
          <p:nvPr/>
        </p:nvSpPr>
        <p:spPr>
          <a:xfrm>
            <a:off x="7255628" y="2483946"/>
            <a:ext cx="124691" cy="112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A16312-B1C5-49C7-9B2C-CD9BD1B2CA87}"/>
              </a:ext>
            </a:extLst>
          </p:cNvPr>
          <p:cNvSpPr txBox="1"/>
          <p:nvPr/>
        </p:nvSpPr>
        <p:spPr>
          <a:xfrm>
            <a:off x="5704115" y="4678135"/>
            <a:ext cx="17988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Διάφοροι «</a:t>
            </a:r>
            <a:r>
              <a:rPr lang="el-G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ασθενείς</a:t>
            </a:r>
            <a:r>
              <a:rPr lang="el-GR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en-US" sz="13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A8D2A265-5257-49A6-9385-8A889D875F17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5800902" y="3718909"/>
            <a:ext cx="802659" cy="959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258025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3519</TotalTime>
  <Words>6138</Words>
  <Application>Microsoft Office PowerPoint</Application>
  <PresentationFormat>Custom</PresentationFormat>
  <Paragraphs>5342</Paragraphs>
  <Slides>170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Berlin</vt:lpstr>
      <vt:lpstr>ΑΝΑΛΥΣΗ ΠΟΛΥΜΕΤΑΒΛΗΤΩΝ ΔΕΔΟΜΕΝΩΝ</vt:lpstr>
      <vt:lpstr>Slide 2</vt:lpstr>
      <vt:lpstr>Τα φάσματα είναι πολυπαραμετρικές συναρτήσεις</vt:lpstr>
      <vt:lpstr>Γιατί? Γιατί απο`τελούνται από πολλά σημεία```</vt:lpstr>
      <vt:lpstr>Γιατί? Γιατί αποτελούνται από πολλά σημεία</vt:lpstr>
      <vt:lpstr>Γιατί? Γιατί αποτελούνται από πολλά σημεία</vt:lpstr>
      <vt:lpstr>Γιατί? Γιατί αποτελούνται από πολλά σημεία</vt:lpstr>
      <vt:lpstr>Γιατί? Γιατί αποτελούνται από πολλά σημεία</vt:lpstr>
      <vt:lpstr>ΣΧΗΜΑΤΙΣΜΟΣ ΜΕΓΑΛΩΝ ΠΙΝΑΚΩΝ</vt:lpstr>
      <vt:lpstr>ΠΟΛΥΜΕΤΑΒΛΗΤΑ ΔΕΔΟΜΕΝΑ</vt:lpstr>
      <vt:lpstr>ΠΑΡΑΔΕΙΓΜΑΤΑ Πολυμεταβλητών δεδομένων ΑΠΟ Omics</vt:lpstr>
      <vt:lpstr>ΜΟΝΟΠΑΡΑΜΕΤΡΙΚΗ ΜΕΘΟΔΟΛΟΓΙΑ ΓΙΑ ΠΟΛΥΠΑΡΑΜΕΤΡΙΚΑ ΔΕΙΓΜΑΤΑ ?</vt:lpstr>
      <vt:lpstr>ΜΟΝΟΠΑΡΑΜΕΤΡΙΚΗ ΜΕΘΟΔΟΛΟΓΙΑ ΓΙΑ ΠΟΛΥΠΑΡΑΜΕΤΡΙΚΑ ΔΕΙΓΜΑΤΑ ?</vt:lpstr>
      <vt:lpstr>ΜΟΝΟΠΑΡΑΜΕΤΡΙΚΗ ΜΕΘΟΔΟΛΟΓΙΑ ΓΙΑ ΠΟΛΥΠΑΡΑΜΕΤΡΙΚΑ ΔΕΙΓΜΑΤΑ </vt:lpstr>
      <vt:lpstr>ΡΙΣΚΟ ΜΟΝΟΠΑΡΑΜΕΤΡΙΚΗ ΑΞΙΟΛΟΓΞΣΗ ΠΟΛΥΠΑΡΑΜΕΤΡΙΚΩΝ ΔΕΙΓΜΑΤΩΝ</vt:lpstr>
      <vt:lpstr>ΡΙΣΚΟ ΜΟΝΟΠΑΡΑΜΕΤΡΙΚΗ ΑΞΙΟΛΟΓΞΣΗ ΠΟΛΥΠΑΡΑΜΕΤΡΙΚΩΝ ΔΕΙΓΜΑΤΩΝ</vt:lpstr>
      <vt:lpstr>ΚΑΤΗΓΟΡΙΟΠΟΙΗΣΗ ΠΟΛΥΠΑΡΑΜΕΤΙΚΩΝ ΜΕΘΟΔΩΝ</vt:lpstr>
      <vt:lpstr>ΚΑΤΗΓΟΡΙΟΠΟΙΗΣΗ ΠΟΛΥΠΑΡΑΜΕΤΙΚΩΝ ΜΕΘΟΔΩΝ</vt:lpstr>
      <vt:lpstr>ΠΟΙΟΣ Ο ΣΚΟΠΟΣ ΤΩΝ ΠΟΛΥΠΑΡΑΜΕΤΡΙΚΩΝ ΜΕΘΟΔΟΛΟΓΙΩΝ?</vt:lpstr>
      <vt:lpstr>Πολυμεταβλητή Ανάλυση Δεδομένων Εφαρμογές </vt:lpstr>
      <vt:lpstr>Slide 21</vt:lpstr>
      <vt:lpstr>Slide 22</vt:lpstr>
      <vt:lpstr>Slide 23</vt:lpstr>
      <vt:lpstr>Παράδειγμα λανθάνουσας μεταβλητής ΥΓΕΙΑ</vt:lpstr>
      <vt:lpstr>Παράδειγμα λανθάνουσας μεταβλητής ΥΓΕΙΑ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ΑΠΛΟ ΠΑΡΑΔΕΙΓΜΑ</vt:lpstr>
      <vt:lpstr>Η θερμοκρασία στο γραφείο του σπιτιού μου </vt:lpstr>
      <vt:lpstr>Η θερμοκρασία στο γραφείο του σπιτιού μου </vt:lpstr>
      <vt:lpstr>Η θερμοκρασία στο γραφείο του σπιτιού μου </vt:lpstr>
      <vt:lpstr>Η θερμοκρασία στο γραφείο του σπιτιού μου 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PCA model</vt:lpstr>
      <vt:lpstr>PLS model</vt:lpstr>
      <vt:lpstr>PCA model</vt:lpstr>
      <vt:lpstr>Slide 93</vt:lpstr>
      <vt:lpstr>Slide 94</vt:lpstr>
      <vt:lpstr>Slide 95</vt:lpstr>
      <vt:lpstr>Slide 96</vt:lpstr>
      <vt:lpstr>Slide 97</vt:lpstr>
      <vt:lpstr>Slide 98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Στο παράδειγμα της υγείας</vt:lpstr>
      <vt:lpstr>Πως επιλέγω αριθμό principal components?</vt:lpstr>
      <vt:lpstr>Slide 110</vt:lpstr>
      <vt:lpstr>Slide 111</vt:lpstr>
      <vt:lpstr>Slide 112</vt:lpstr>
      <vt:lpstr>Slide 113</vt:lpstr>
      <vt:lpstr>Slide 114</vt:lpstr>
      <vt:lpstr>Slide 115</vt:lpstr>
      <vt:lpstr>ΠΩΣ ΓΙΝΕΤΑΙ Η PLS?</vt:lpstr>
      <vt:lpstr>ΠΩΣ ΓΙΝΕΤΑΙ Η PLS?</vt:lpstr>
      <vt:lpstr>PLS-DA (πολύ συνηθισμένη διαδικασία) Projections to latent structures – discriminant analysis</vt:lpstr>
      <vt:lpstr>Slide 119</vt:lpstr>
      <vt:lpstr>Στο παράδειγμα της υγείας</vt:lpstr>
      <vt:lpstr>ΠΑΜΕ ΞΑΝΑ. ΠΩΣ ΓΙΝΕΤΑΙ Η PLS?</vt:lpstr>
      <vt:lpstr>Αν περιγράψουμε γεωμετρικά τους δύο πίνακες</vt:lpstr>
      <vt:lpstr>Στρέφουμε κατάλληλα τα διανύσματα των δύο πινάκων με σκοπό την μέγιστη συσχέτιση τους</vt:lpstr>
      <vt:lpstr>Στρέφουμε κατάλληλα τα διανύσματα των δύο πινάκων με σκοπό την μέγιστη συσχέτιση τους</vt:lpstr>
      <vt:lpstr>Αφαιρούμε το ερμηνευμένο ποσοστό του y</vt:lpstr>
      <vt:lpstr>Υπολογίσουμε την δεύτερη κύρια συνιστώσα</vt:lpstr>
      <vt:lpstr>Το μοντέλο που επιτυγχάνεται μετά από δύο κύριες συνιστώσες</vt:lpstr>
      <vt:lpstr>Στην περίπτωση PLS-DA είναι λίιιιγο πιο απλά</vt:lpstr>
      <vt:lpstr>Slide 129</vt:lpstr>
      <vt:lpstr>Slide 130</vt:lpstr>
      <vt:lpstr>Slide 131</vt:lpstr>
      <vt:lpstr>ΕΠΙΚΥΡΩΣΗ</vt:lpstr>
      <vt:lpstr>ΔΕΙΓΜΑΤΑ ΑΠΟ ΤΟΝ ΙΔΙΟ ΑΝΘΡΩΠΟ ΥΦΙΣΤΑΝΤΑΙ PLS-DA  ΔΙΑΧΩΡΙΖΟΝΤΑΙ</vt:lpstr>
      <vt:lpstr>ΠΟΣΕΣ ΚΥΡΙΕΣ ΣΥΣΝΙΣΤΩΣΕΣ?</vt:lpstr>
      <vt:lpstr>ΠΟΣΕΣ ΚΥΡΙΕΣ ΣΥΣΝΙΣΤΩΣΕΣ?</vt:lpstr>
      <vt:lpstr>ΠΟΣΕΣ ΚΥΡΙΕΣ ΣΥΣΝΙΣΤΩΣΕΣ?</vt:lpstr>
      <vt:lpstr>ΠΟΣΕΣ ΚΥΡΙΕΣ ΣΥΣΝΙΣΤΩΣΕΣ?</vt:lpstr>
      <vt:lpstr>ΠΑΡΕΚΒΑΣΗ. ΤΙ ΙΣΧΥΕΙ ΓΕΝΙΚΑ?</vt:lpstr>
      <vt:lpstr>ΠΑΡΕΚΒΑΣΗ. ΤΙ ΙΣΧΥΕΙ ΓΕΝΙΚΑ?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Cross validation (διασταυρούμενη επικύρωση)</vt:lpstr>
      <vt:lpstr>Διάγνωση έκτροπων τιμών</vt:lpstr>
      <vt:lpstr>Διάγνωση έκτροπων τιμών</vt:lpstr>
      <vt:lpstr>Επικύρωση μοντέλου PLSDA</vt:lpstr>
      <vt:lpstr>Επικύρωση μοντέλου PLSDA</vt:lpstr>
      <vt:lpstr>Επικύρωση μοντέλου PLSDA</vt:lpstr>
      <vt:lpstr>Επικύρωση μοντέλου PLSDA</vt:lpstr>
      <vt:lpstr>Επικύρωση μοντέλου PLSDA</vt:lpstr>
      <vt:lpstr>Επικύρωση μοντέλου PLSDA 1CV</vt:lpstr>
      <vt:lpstr>Επικύρωση μοντέλου PLSDA 2CV</vt:lpstr>
      <vt:lpstr>Επικύρωση μοντέλου PLSDA 2CV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PLS model</vt:lpstr>
      <vt:lpstr>PCA model</vt:lpstr>
      <vt:lpstr>PCA model</vt:lpstr>
      <vt:lpstr>PCA model</vt:lpstr>
      <vt:lpstr>Κατεύθυνση p = ιδιοδιάνυσμα Αριθμητική τιμη t = ιδιοτιμή = φορτίο (score)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ΑΝΑΛΥΣΗ ΠΟΛΥΜΕΤΑΒΛΗΤΩΝ ΔΕΔΟΜΕΝΩΝ</dc:title>
  <dc:creator>ΓΚΙΚΑΣ ΕΥΑΓΓΕΛΟΣ</dc:creator>
  <cp:lastModifiedBy>dell</cp:lastModifiedBy>
  <cp:revision>76</cp:revision>
  <dcterms:created xsi:type="dcterms:W3CDTF">2019-01-18T15:59:37Z</dcterms:created>
  <dcterms:modified xsi:type="dcterms:W3CDTF">2022-02-16T15:37:10Z</dcterms:modified>
</cp:coreProperties>
</file>