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5" r:id="rId2"/>
    <p:sldId id="286" r:id="rId3"/>
    <p:sldId id="257" r:id="rId4"/>
    <p:sldId id="258" r:id="rId5"/>
    <p:sldId id="296" r:id="rId6"/>
    <p:sldId id="297" r:id="rId7"/>
    <p:sldId id="298" r:id="rId8"/>
    <p:sldId id="299" r:id="rId9"/>
    <p:sldId id="300" r:id="rId10"/>
    <p:sldId id="301" r:id="rId11"/>
    <p:sldId id="260" r:id="rId12"/>
    <p:sldId id="261" r:id="rId13"/>
    <p:sldId id="263" r:id="rId14"/>
    <p:sldId id="264" r:id="rId15"/>
    <p:sldId id="265" r:id="rId16"/>
    <p:sldId id="315" r:id="rId17"/>
    <p:sldId id="316" r:id="rId18"/>
    <p:sldId id="317" r:id="rId19"/>
    <p:sldId id="318" r:id="rId20"/>
    <p:sldId id="319" r:id="rId21"/>
    <p:sldId id="320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28B9F-467A-4A09-A9E3-510C66519F8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71DC-8AD5-4EE9-AD58-53E34F424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625628F-1387-42DC-97D9-9756318EC4C3}" type="slidenum">
              <a:rPr lang="en-US">
                <a:latin typeface="Calibri" charset="0"/>
              </a:rPr>
              <a:pPr eaLnBrk="1" hangingPunct="1"/>
              <a:t>1</a:t>
            </a:fld>
            <a:endParaRPr lang="en-US">
              <a:latin typeface="Calibri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5C4C4B4-1E24-4316-8B48-8A02CE8310C0}" type="slidenum">
              <a:rPr lang="en-US">
                <a:latin typeface="Calibri" charset="0"/>
              </a:rPr>
              <a:pPr eaLnBrk="1" hangingPunct="1"/>
              <a:t>2</a:t>
            </a:fld>
            <a:endParaRPr lang="en-US">
              <a:latin typeface="Calibri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3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2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6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8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6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8FFA-21AA-4508-B2F0-5563EE7A5DE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4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7juXCBCgHM&amp;feature=youtu.be" TargetMode="External"/><Relationship Id="rId2" Type="http://schemas.openxmlformats.org/officeDocument/2006/relationships/hyperlink" Target="https://www.youtube.com/watch?v=V8kmahQ-kd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Characters and Text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You can assign text strings to MATLAB variables using single quotes. For example, </a:t>
            </a:r>
            <a:r>
              <a:rPr lang="en-GB" sz="2400" dirty="0" smtClean="0">
                <a:solidFill>
                  <a:srgbClr val="0070C0"/>
                </a:solidFill>
              </a:rPr>
              <a:t>c = 'Hello';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result is not a numeric matrix or array</a:t>
            </a:r>
            <a:r>
              <a:rPr lang="en-GB" sz="2400" dirty="0"/>
              <a:t> </a:t>
            </a:r>
            <a:r>
              <a:rPr lang="en-GB" sz="2400" dirty="0" smtClean="0"/>
              <a:t>but a 1-by-5 </a:t>
            </a:r>
            <a:r>
              <a:rPr lang="en-GB" sz="2400" dirty="0" smtClean="0">
                <a:solidFill>
                  <a:srgbClr val="FF0000"/>
                </a:solidFill>
              </a:rPr>
              <a:t>character array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Internally, the characters are stored as numbers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statement </a:t>
            </a:r>
            <a:r>
              <a:rPr lang="en-GB" sz="2400" dirty="0" smtClean="0">
                <a:solidFill>
                  <a:srgbClr val="0070C0"/>
                </a:solidFill>
              </a:rPr>
              <a:t>a = double(c) </a:t>
            </a:r>
            <a:r>
              <a:rPr lang="en-GB" sz="2400" dirty="0" smtClean="0"/>
              <a:t>converts the character array to a numeric matrix containing floating-point representations of the ASCII codes for each character.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result is a = 72    101    108    108    111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statement </a:t>
            </a:r>
            <a:r>
              <a:rPr lang="en-GB" sz="2400" dirty="0" smtClean="0">
                <a:solidFill>
                  <a:srgbClr val="0070C0"/>
                </a:solidFill>
              </a:rPr>
              <a:t>c = char(a) </a:t>
            </a:r>
            <a:r>
              <a:rPr lang="en-GB" sz="2400" dirty="0" smtClean="0"/>
              <a:t>reverses the conversion.</a:t>
            </a:r>
          </a:p>
        </p:txBody>
      </p:sp>
    </p:spTree>
    <p:extLst>
      <p:ext uri="{BB962C8B-B14F-4D97-AF65-F5344CB8AC3E}">
        <p14:creationId xmlns:p14="http://schemas.microsoft.com/office/powerpoint/2010/main" val="20137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Working with strings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err="1" smtClean="0"/>
              <a:t>strncmp</a:t>
            </a:r>
            <a:r>
              <a:rPr lang="en-GB" b="1" dirty="0" smtClean="0"/>
              <a:t>(s1,s2,n) </a:t>
            </a:r>
            <a:r>
              <a:rPr lang="en-GB" dirty="0"/>
              <a:t>will compare the first </a:t>
            </a:r>
            <a:r>
              <a:rPr lang="en-GB" b="1" dirty="0"/>
              <a:t>n </a:t>
            </a:r>
            <a:r>
              <a:rPr lang="en-GB" dirty="0"/>
              <a:t>chars of two strings, </a:t>
            </a:r>
            <a:r>
              <a:rPr lang="en-GB" dirty="0" smtClean="0"/>
              <a:t>case-sensitively and </a:t>
            </a:r>
            <a:r>
              <a:rPr lang="en-GB" dirty="0"/>
              <a:t>return true if they are identical or </a:t>
            </a:r>
            <a:r>
              <a:rPr lang="en-GB" dirty="0" smtClean="0"/>
              <a:t>false otherwise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a = 'Good </a:t>
            </a:r>
            <a:r>
              <a:rPr lang="en-GB" dirty="0" smtClean="0">
                <a:solidFill>
                  <a:srgbClr val="0070C0"/>
                </a:solidFill>
              </a:rPr>
              <a:t>day‘;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b = 'good </a:t>
            </a:r>
            <a:r>
              <a:rPr lang="en-GB" dirty="0" smtClean="0">
                <a:solidFill>
                  <a:srgbClr val="0070C0"/>
                </a:solidFill>
              </a:rPr>
              <a:t>dog‘;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strncmp</a:t>
            </a:r>
            <a:r>
              <a:rPr lang="en-GB" dirty="0">
                <a:solidFill>
                  <a:srgbClr val="0070C0"/>
                </a:solidFill>
              </a:rPr>
              <a:t>(a,b,4)</a:t>
            </a:r>
          </a:p>
          <a:p>
            <a:pPr marL="0" indent="0">
              <a:buNone/>
            </a:pP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dirty="0" smtClean="0"/>
              <a:t>0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 err="1"/>
              <a:t>strncmpi</a:t>
            </a:r>
            <a:r>
              <a:rPr lang="en-GB" b="1" dirty="0"/>
              <a:t>(s1,s2,n) </a:t>
            </a:r>
            <a:r>
              <a:rPr lang="en-GB" dirty="0"/>
              <a:t>will compare the first </a:t>
            </a:r>
            <a:r>
              <a:rPr lang="en-GB" b="1" dirty="0"/>
              <a:t>n </a:t>
            </a:r>
            <a:r>
              <a:rPr lang="en-GB" dirty="0"/>
              <a:t>chars of two </a:t>
            </a:r>
            <a:r>
              <a:rPr lang="en-GB" dirty="0" smtClean="0"/>
              <a:t>strings ignoring case </a:t>
            </a:r>
            <a:r>
              <a:rPr lang="en-GB" dirty="0"/>
              <a:t>and true if they are identical or </a:t>
            </a:r>
            <a:r>
              <a:rPr lang="en-GB" dirty="0" smtClean="0"/>
              <a:t>false otherwise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strncmpi</a:t>
            </a:r>
            <a:r>
              <a:rPr lang="en-GB" dirty="0">
                <a:solidFill>
                  <a:srgbClr val="0070C0"/>
                </a:solidFill>
              </a:rPr>
              <a:t>(a,b,4)</a:t>
            </a:r>
          </a:p>
          <a:p>
            <a:pPr marL="0" indent="0">
              <a:buNone/>
            </a:pP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7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typically do with strings?</a:t>
            </a:r>
          </a:p>
          <a:p>
            <a:pPr lvl="1"/>
            <a:r>
              <a:rPr lang="en-US" dirty="0" smtClean="0"/>
              <a:t>Printing out messages to the workspace</a:t>
            </a:r>
          </a:p>
          <a:p>
            <a:pPr lvl="1"/>
            <a:r>
              <a:rPr lang="en-US" dirty="0" smtClean="0"/>
              <a:t>Printing out data or messages to files</a:t>
            </a:r>
          </a:p>
          <a:p>
            <a:pPr lvl="1"/>
            <a:r>
              <a:rPr lang="en-US" dirty="0" smtClean="0"/>
              <a:t>Using them as stimuli in an experiment</a:t>
            </a:r>
          </a:p>
          <a:p>
            <a:pPr lvl="1"/>
            <a:r>
              <a:rPr lang="en-US" dirty="0" smtClean="0"/>
              <a:t>Using them as filenames, codes, or identifiers</a:t>
            </a:r>
          </a:p>
        </p:txBody>
      </p:sp>
    </p:spTree>
    <p:extLst>
      <p:ext uri="{BB962C8B-B14F-4D97-AF65-F5344CB8AC3E}">
        <p14:creationId xmlns:p14="http://schemas.microsoft.com/office/powerpoint/2010/main" val="195061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05" y="2064742"/>
            <a:ext cx="7076747" cy="3992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Several ways to print a string out to the workspace:</a:t>
            </a:r>
          </a:p>
          <a:p>
            <a:pPr lvl="1"/>
            <a:r>
              <a:rPr lang="en-US" dirty="0" smtClean="0"/>
              <a:t>type the name of the </a:t>
            </a:r>
            <a:r>
              <a:rPr lang="en-US" smtClean="0"/>
              <a:t>variable without </a:t>
            </a:r>
            <a:r>
              <a:rPr lang="en-US" dirty="0" smtClean="0"/>
              <a:t>a trailing semicolon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disp</a:t>
            </a:r>
            <a:r>
              <a:rPr lang="en-US" dirty="0" smtClean="0"/>
              <a:t> is almost the same as above, except it does not print out the variable name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fprintf</a:t>
            </a:r>
            <a:r>
              <a:rPr lang="en-US" dirty="0" smtClean="0"/>
              <a:t> is for formatting text and printing out to a file or other device, such as the workspace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sprintf</a:t>
            </a:r>
            <a:r>
              <a:rPr lang="en-US" dirty="0" smtClean="0"/>
              <a:t> is for formatting text in order to create new string variables</a:t>
            </a:r>
          </a:p>
        </p:txBody>
      </p:sp>
    </p:spTree>
    <p:extLst>
      <p:ext uri="{BB962C8B-B14F-4D97-AF65-F5344CB8AC3E}">
        <p14:creationId xmlns:p14="http://schemas.microsoft.com/office/powerpoint/2010/main" val="103388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Formatting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076747" cy="13681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fprintf</a:t>
            </a:r>
            <a:r>
              <a:rPr lang="en-US" dirty="0" smtClean="0"/>
              <a:t> is a very powerful command for formatting strings, combining them, and printing them out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9182" y="3363187"/>
            <a:ext cx="7502686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Courier"/>
                <a:cs typeface="Courier"/>
              </a:rPr>
              <a:t>&gt;&gt; </a:t>
            </a:r>
            <a:r>
              <a:rPr lang="tr-TR" sz="1200" dirty="0" err="1">
                <a:solidFill>
                  <a:schemeClr val="accent5"/>
                </a:solidFill>
                <a:latin typeface="Courier"/>
                <a:cs typeface="Courier"/>
              </a:rPr>
              <a:t>help</a:t>
            </a:r>
            <a:r>
              <a:rPr lang="tr-TR" sz="1200" dirty="0">
                <a:solidFill>
                  <a:schemeClr val="accent5"/>
                </a:solidFill>
                <a:latin typeface="Courier"/>
                <a:cs typeface="Courier"/>
              </a:rPr>
              <a:t> </a:t>
            </a:r>
            <a:r>
              <a:rPr lang="tr-TR" sz="1200" dirty="0" err="1">
                <a:solidFill>
                  <a:schemeClr val="accent5"/>
                </a:solidFill>
                <a:latin typeface="Courier"/>
                <a:cs typeface="Courier"/>
              </a:rPr>
              <a:t>fprintf</a:t>
            </a:r>
            <a:endParaRPr lang="tr-TR" sz="1200" dirty="0">
              <a:solidFill>
                <a:schemeClr val="accent5"/>
              </a:solidFill>
              <a:latin typeface="Courier"/>
              <a:cs typeface="Courier"/>
            </a:endParaRPr>
          </a:p>
          <a:p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b="1" dirty="0" err="1">
                <a:latin typeface="Courier"/>
                <a:cs typeface="Courier"/>
              </a:rPr>
              <a:t>fprintf</a:t>
            </a:r>
            <a:r>
              <a:rPr lang="tr-TR" sz="1200" dirty="0">
                <a:latin typeface="Courier"/>
                <a:cs typeface="Courier"/>
              </a:rPr>
              <a:t> Write </a:t>
            </a:r>
            <a:r>
              <a:rPr lang="tr-TR" sz="1200" dirty="0" err="1">
                <a:latin typeface="Courier"/>
                <a:cs typeface="Courier"/>
              </a:rPr>
              <a:t>formatted</a:t>
            </a:r>
            <a:r>
              <a:rPr lang="tr-TR" sz="1200" dirty="0">
                <a:latin typeface="Courier"/>
                <a:cs typeface="Courier"/>
              </a:rPr>
              <a:t> data </a:t>
            </a:r>
            <a:r>
              <a:rPr lang="tr-TR" sz="1200" dirty="0" err="1">
                <a:latin typeface="Courier"/>
                <a:cs typeface="Courier"/>
              </a:rPr>
              <a:t>to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text</a:t>
            </a:r>
            <a:r>
              <a:rPr lang="tr-TR" sz="1200" dirty="0">
                <a:latin typeface="Courier"/>
                <a:cs typeface="Courier"/>
              </a:rPr>
              <a:t> file.</a:t>
            </a:r>
          </a:p>
          <a:p>
            <a:r>
              <a:rPr lang="tr-TR" sz="1200" dirty="0">
                <a:latin typeface="Courier"/>
                <a:cs typeface="Courier"/>
              </a:rPr>
              <a:t>    </a:t>
            </a:r>
            <a:r>
              <a:rPr lang="tr-TR" sz="1200" b="1" dirty="0" err="1">
                <a:latin typeface="Courier"/>
                <a:cs typeface="Courier"/>
              </a:rPr>
              <a:t>fprintf</a:t>
            </a:r>
            <a:r>
              <a:rPr lang="tr-TR" sz="1200" dirty="0">
                <a:latin typeface="Courier"/>
                <a:cs typeface="Courier"/>
              </a:rPr>
              <a:t>(FID, FORMAT, A, ...) </a:t>
            </a:r>
            <a:r>
              <a:rPr lang="tr-TR" sz="1200" dirty="0" err="1">
                <a:latin typeface="Courier"/>
                <a:cs typeface="Courier"/>
              </a:rPr>
              <a:t>applies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the</a:t>
            </a:r>
            <a:r>
              <a:rPr lang="tr-TR" sz="1200" dirty="0">
                <a:latin typeface="Courier"/>
                <a:cs typeface="Courier"/>
              </a:rPr>
              <a:t> FORMAT </a:t>
            </a:r>
            <a:r>
              <a:rPr lang="tr-TR" sz="1200" dirty="0" err="1">
                <a:latin typeface="Courier"/>
                <a:cs typeface="Courier"/>
              </a:rPr>
              <a:t>to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all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elements</a:t>
            </a:r>
            <a:r>
              <a:rPr lang="tr-TR" sz="1200" dirty="0">
                <a:latin typeface="Courier"/>
                <a:cs typeface="Courier"/>
              </a:rPr>
              <a:t> of </a:t>
            </a:r>
          </a:p>
          <a:p>
            <a:r>
              <a:rPr lang="tr-TR" sz="1200" dirty="0">
                <a:latin typeface="Courier"/>
                <a:cs typeface="Courier"/>
              </a:rPr>
              <a:t>    </a:t>
            </a:r>
            <a:r>
              <a:rPr lang="tr-TR" sz="1200" dirty="0" err="1">
                <a:latin typeface="Courier"/>
                <a:cs typeface="Courier"/>
              </a:rPr>
              <a:t>array</a:t>
            </a:r>
            <a:r>
              <a:rPr lang="tr-TR" sz="1200" dirty="0">
                <a:latin typeface="Courier"/>
                <a:cs typeface="Courier"/>
              </a:rPr>
              <a:t> A </a:t>
            </a:r>
            <a:r>
              <a:rPr lang="tr-TR" sz="1200" dirty="0" err="1">
                <a:latin typeface="Courier"/>
                <a:cs typeface="Courier"/>
              </a:rPr>
              <a:t>and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any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additional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array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arguments</a:t>
            </a:r>
            <a:r>
              <a:rPr lang="tr-TR" sz="1200" dirty="0">
                <a:latin typeface="Courier"/>
                <a:cs typeface="Courier"/>
              </a:rPr>
              <a:t> in </a:t>
            </a:r>
            <a:r>
              <a:rPr lang="tr-TR" sz="1200" dirty="0" err="1">
                <a:latin typeface="Courier"/>
                <a:cs typeface="Courier"/>
              </a:rPr>
              <a:t>column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order</a:t>
            </a:r>
            <a:r>
              <a:rPr lang="tr-TR" sz="1200" dirty="0">
                <a:latin typeface="Courier"/>
                <a:cs typeface="Courier"/>
              </a:rPr>
              <a:t>, </a:t>
            </a:r>
            <a:r>
              <a:rPr lang="tr-TR" sz="1200" dirty="0" err="1">
                <a:latin typeface="Courier"/>
                <a:cs typeface="Courier"/>
              </a:rPr>
              <a:t>and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writes</a:t>
            </a:r>
            <a:endParaRPr lang="tr-TR" sz="1200" dirty="0">
              <a:latin typeface="Courier"/>
              <a:cs typeface="Courier"/>
            </a:endParaRPr>
          </a:p>
          <a:p>
            <a:r>
              <a:rPr lang="tr-TR" sz="1200" dirty="0">
                <a:latin typeface="Courier"/>
                <a:cs typeface="Courier"/>
              </a:rPr>
              <a:t>    </a:t>
            </a:r>
            <a:r>
              <a:rPr lang="tr-TR" sz="1200" dirty="0" err="1">
                <a:latin typeface="Courier"/>
                <a:cs typeface="Courier"/>
              </a:rPr>
              <a:t>the</a:t>
            </a:r>
            <a:r>
              <a:rPr lang="tr-TR" sz="1200" dirty="0">
                <a:latin typeface="Courier"/>
                <a:cs typeface="Courier"/>
              </a:rPr>
              <a:t> data </a:t>
            </a:r>
            <a:r>
              <a:rPr lang="tr-TR" sz="1200" dirty="0" err="1">
                <a:latin typeface="Courier"/>
                <a:cs typeface="Courier"/>
              </a:rPr>
              <a:t>to</a:t>
            </a:r>
            <a:r>
              <a:rPr lang="tr-TR" sz="1200" dirty="0">
                <a:latin typeface="Courier"/>
                <a:cs typeface="Courier"/>
              </a:rPr>
              <a:t> a </a:t>
            </a:r>
            <a:r>
              <a:rPr lang="tr-TR" sz="1200" dirty="0" err="1">
                <a:latin typeface="Courier"/>
                <a:cs typeface="Courier"/>
              </a:rPr>
              <a:t>text</a:t>
            </a:r>
            <a:r>
              <a:rPr lang="tr-TR" sz="1200" dirty="0">
                <a:latin typeface="Courier"/>
                <a:cs typeface="Courier"/>
              </a:rPr>
              <a:t> file.  FID is an </a:t>
            </a:r>
            <a:r>
              <a:rPr lang="tr-TR" sz="1200" dirty="0" err="1">
                <a:latin typeface="Courier"/>
                <a:cs typeface="Courier"/>
              </a:rPr>
              <a:t>integer</a:t>
            </a:r>
            <a:r>
              <a:rPr lang="tr-TR" sz="1200" dirty="0">
                <a:latin typeface="Courier"/>
                <a:cs typeface="Courier"/>
              </a:rPr>
              <a:t> file </a:t>
            </a:r>
            <a:r>
              <a:rPr lang="tr-TR" sz="1200" dirty="0" err="1">
                <a:latin typeface="Courier"/>
                <a:cs typeface="Courier"/>
              </a:rPr>
              <a:t>identifier</a:t>
            </a:r>
            <a:r>
              <a:rPr lang="tr-TR" sz="1200" dirty="0">
                <a:latin typeface="Courier"/>
                <a:cs typeface="Courier"/>
              </a:rPr>
              <a:t>.  </a:t>
            </a:r>
            <a:r>
              <a:rPr lang="tr-TR" sz="1200" dirty="0" err="1">
                <a:latin typeface="Courier"/>
                <a:cs typeface="Courier"/>
              </a:rPr>
              <a:t>Obtain</a:t>
            </a:r>
            <a:r>
              <a:rPr lang="tr-TR" sz="1200" dirty="0">
                <a:latin typeface="Courier"/>
                <a:cs typeface="Courier"/>
              </a:rPr>
              <a:t> </a:t>
            </a:r>
          </a:p>
          <a:p>
            <a:r>
              <a:rPr lang="tr-TR" sz="1200" dirty="0">
                <a:latin typeface="Courier"/>
                <a:cs typeface="Courier"/>
              </a:rPr>
              <a:t>    FID </a:t>
            </a:r>
            <a:r>
              <a:rPr lang="tr-TR" sz="1200" dirty="0" err="1">
                <a:latin typeface="Courier"/>
                <a:cs typeface="Courier"/>
              </a:rPr>
              <a:t>from</a:t>
            </a:r>
            <a:r>
              <a:rPr lang="tr-TR" sz="1200" dirty="0">
                <a:latin typeface="Courier"/>
                <a:cs typeface="Courier"/>
              </a:rPr>
              <a:t> FOPEN, </a:t>
            </a:r>
            <a:r>
              <a:rPr lang="tr-TR" sz="1200" dirty="0" err="1">
                <a:latin typeface="Courier"/>
                <a:cs typeface="Courier"/>
              </a:rPr>
              <a:t>or</a:t>
            </a:r>
            <a:r>
              <a:rPr lang="tr-TR" sz="1200" dirty="0">
                <a:latin typeface="Courier"/>
                <a:cs typeface="Courier"/>
              </a:rPr>
              <a:t> set it </a:t>
            </a:r>
            <a:r>
              <a:rPr lang="tr-TR" sz="1200" dirty="0" err="1">
                <a:latin typeface="Courier"/>
                <a:cs typeface="Courier"/>
              </a:rPr>
              <a:t>to</a:t>
            </a:r>
            <a:r>
              <a:rPr lang="tr-TR" sz="1200" dirty="0">
                <a:latin typeface="Courier"/>
                <a:cs typeface="Courier"/>
              </a:rPr>
              <a:t> 1 (</a:t>
            </a:r>
            <a:r>
              <a:rPr lang="tr-TR" sz="1200" dirty="0" err="1">
                <a:latin typeface="Courier"/>
                <a:cs typeface="Courier"/>
              </a:rPr>
              <a:t>for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standard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output</a:t>
            </a:r>
            <a:r>
              <a:rPr lang="tr-TR" sz="1200" dirty="0">
                <a:latin typeface="Courier"/>
                <a:cs typeface="Courier"/>
              </a:rPr>
              <a:t>, </a:t>
            </a:r>
            <a:r>
              <a:rPr lang="tr-TR" sz="1200" dirty="0" err="1">
                <a:latin typeface="Courier"/>
                <a:cs typeface="Courier"/>
              </a:rPr>
              <a:t>the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screen</a:t>
            </a:r>
            <a:r>
              <a:rPr lang="tr-TR" sz="1200" dirty="0">
                <a:latin typeface="Courier"/>
                <a:cs typeface="Courier"/>
              </a:rPr>
              <a:t>) </a:t>
            </a:r>
            <a:r>
              <a:rPr lang="tr-TR" sz="1200" dirty="0" err="1">
                <a:latin typeface="Courier"/>
                <a:cs typeface="Courier"/>
              </a:rPr>
              <a:t>or</a:t>
            </a:r>
            <a:r>
              <a:rPr lang="tr-TR" sz="1200" dirty="0">
                <a:latin typeface="Courier"/>
                <a:cs typeface="Courier"/>
              </a:rPr>
              <a:t> 2</a:t>
            </a:r>
          </a:p>
          <a:p>
            <a:r>
              <a:rPr lang="tr-TR" sz="1200" dirty="0">
                <a:latin typeface="Courier"/>
                <a:cs typeface="Courier"/>
              </a:rPr>
              <a:t>    (</a:t>
            </a:r>
            <a:r>
              <a:rPr lang="tr-TR" sz="1200" dirty="0" err="1">
                <a:latin typeface="Courier"/>
                <a:cs typeface="Courier"/>
              </a:rPr>
              <a:t>standard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error</a:t>
            </a:r>
            <a:r>
              <a:rPr lang="tr-TR" sz="1200" dirty="0">
                <a:latin typeface="Courier"/>
                <a:cs typeface="Courier"/>
              </a:rPr>
              <a:t>). </a:t>
            </a:r>
            <a:r>
              <a:rPr lang="tr-TR" sz="1200" b="1" dirty="0" err="1">
                <a:latin typeface="Courier"/>
                <a:cs typeface="Courier"/>
              </a:rPr>
              <a:t>fprintf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uses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the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encoding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scheme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specified</a:t>
            </a:r>
            <a:r>
              <a:rPr lang="tr-TR" sz="1200" dirty="0">
                <a:latin typeface="Courier"/>
                <a:cs typeface="Courier"/>
              </a:rPr>
              <a:t> in </a:t>
            </a:r>
            <a:r>
              <a:rPr lang="tr-TR" sz="1200" dirty="0" err="1">
                <a:latin typeface="Courier"/>
                <a:cs typeface="Courier"/>
              </a:rPr>
              <a:t>the</a:t>
            </a:r>
            <a:endParaRPr lang="tr-TR" sz="1200" dirty="0">
              <a:latin typeface="Courier"/>
              <a:cs typeface="Courier"/>
            </a:endParaRPr>
          </a:p>
          <a:p>
            <a:r>
              <a:rPr lang="tr-TR" sz="1200" dirty="0">
                <a:latin typeface="Courier"/>
                <a:cs typeface="Courier"/>
              </a:rPr>
              <a:t>    </a:t>
            </a:r>
            <a:r>
              <a:rPr lang="tr-TR" sz="1200" dirty="0" err="1">
                <a:latin typeface="Courier"/>
                <a:cs typeface="Courier"/>
              </a:rPr>
              <a:t>call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to</a:t>
            </a:r>
            <a:r>
              <a:rPr lang="tr-TR" sz="1200" dirty="0">
                <a:latin typeface="Courier"/>
                <a:cs typeface="Courier"/>
              </a:rPr>
              <a:t> FOPEN.</a:t>
            </a:r>
          </a:p>
          <a:p>
            <a:r>
              <a:rPr lang="tr-TR" sz="1200" dirty="0">
                <a:latin typeface="Courier"/>
                <a:cs typeface="Courier"/>
              </a:rPr>
              <a:t> </a:t>
            </a:r>
          </a:p>
          <a:p>
            <a:r>
              <a:rPr lang="tr-TR" sz="1200" dirty="0">
                <a:latin typeface="Courier"/>
                <a:cs typeface="Courier"/>
              </a:rPr>
              <a:t>    </a:t>
            </a:r>
            <a:r>
              <a:rPr lang="tr-TR" sz="1200" b="1" dirty="0" err="1">
                <a:latin typeface="Courier"/>
                <a:cs typeface="Courier"/>
              </a:rPr>
              <a:t>fprintf</a:t>
            </a:r>
            <a:r>
              <a:rPr lang="tr-TR" sz="1200" dirty="0">
                <a:latin typeface="Courier"/>
                <a:cs typeface="Courier"/>
              </a:rPr>
              <a:t>(FORMAT, A, ...) </a:t>
            </a:r>
            <a:r>
              <a:rPr lang="tr-TR" sz="1200" dirty="0" err="1">
                <a:latin typeface="Courier"/>
                <a:cs typeface="Courier"/>
              </a:rPr>
              <a:t>formats</a:t>
            </a:r>
            <a:r>
              <a:rPr lang="tr-TR" sz="1200" dirty="0">
                <a:latin typeface="Courier"/>
                <a:cs typeface="Courier"/>
              </a:rPr>
              <a:t> data </a:t>
            </a:r>
            <a:r>
              <a:rPr lang="tr-TR" sz="1200" dirty="0" err="1">
                <a:latin typeface="Courier"/>
                <a:cs typeface="Courier"/>
              </a:rPr>
              <a:t>and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displays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the</a:t>
            </a:r>
            <a:r>
              <a:rPr lang="tr-TR" sz="1200" dirty="0">
                <a:latin typeface="Courier"/>
                <a:cs typeface="Courier"/>
              </a:rPr>
              <a:t> </a:t>
            </a:r>
            <a:r>
              <a:rPr lang="tr-TR" sz="1200" dirty="0" err="1">
                <a:latin typeface="Courier"/>
                <a:cs typeface="Courier"/>
              </a:rPr>
              <a:t>results</a:t>
            </a:r>
            <a:r>
              <a:rPr lang="tr-TR" sz="1200" dirty="0">
                <a:latin typeface="Courier"/>
                <a:cs typeface="Courier"/>
              </a:rPr>
              <a:t> on </a:t>
            </a:r>
            <a:r>
              <a:rPr lang="tr-TR" sz="1200" dirty="0" err="1">
                <a:latin typeface="Courier"/>
                <a:cs typeface="Courier"/>
              </a:rPr>
              <a:t>the</a:t>
            </a:r>
            <a:endParaRPr lang="tr-TR" sz="1200" dirty="0">
              <a:latin typeface="Courier"/>
              <a:cs typeface="Courier"/>
            </a:endParaRPr>
          </a:p>
          <a:p>
            <a:r>
              <a:rPr lang="tr-TR" sz="1200" dirty="0">
                <a:latin typeface="Courier"/>
                <a:cs typeface="Courier"/>
              </a:rPr>
              <a:t>    </a:t>
            </a:r>
            <a:r>
              <a:rPr lang="tr-TR" sz="1200" dirty="0" err="1">
                <a:latin typeface="Courier"/>
                <a:cs typeface="Courier"/>
              </a:rPr>
              <a:t>screen</a:t>
            </a:r>
            <a:r>
              <a:rPr lang="tr-TR" sz="1200" dirty="0">
                <a:latin typeface="Courier"/>
                <a:cs typeface="Courier"/>
              </a:rPr>
              <a:t>.</a:t>
            </a:r>
            <a:endParaRPr lang="en-US" sz="12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412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strings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0712" y="1909531"/>
            <a:ext cx="755623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employee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 = '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Fred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';</a:t>
            </a: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age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 = 32;</a:t>
            </a: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score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 = 88.432;</a:t>
            </a: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tr-TR" sz="1600" dirty="0" smtClean="0">
                <a:solidFill>
                  <a:srgbClr val="0070C0"/>
                </a:solidFill>
                <a:latin typeface="Courier"/>
                <a:cs typeface="Courier"/>
              </a:rPr>
              <a:t>('Employee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: %s is %d years old and scored %f',employee,age,score);</a:t>
            </a:r>
          </a:p>
          <a:p>
            <a:r>
              <a:rPr lang="tr-TR" sz="1600" dirty="0" err="1">
                <a:latin typeface="Courier"/>
                <a:cs typeface="Courier"/>
              </a:rPr>
              <a:t>Employee</a:t>
            </a:r>
            <a:r>
              <a:rPr lang="tr-TR" sz="1600" dirty="0">
                <a:latin typeface="Courier"/>
                <a:cs typeface="Courier"/>
              </a:rPr>
              <a:t>: </a:t>
            </a:r>
            <a:r>
              <a:rPr lang="tr-TR" sz="1600" dirty="0" err="1">
                <a:latin typeface="Courier"/>
                <a:cs typeface="Courier"/>
              </a:rPr>
              <a:t>Fred</a:t>
            </a:r>
            <a:r>
              <a:rPr lang="tr-TR" sz="1600" dirty="0">
                <a:latin typeface="Courier"/>
                <a:cs typeface="Courier"/>
              </a:rPr>
              <a:t> is 32 </a:t>
            </a:r>
            <a:r>
              <a:rPr lang="tr-TR" sz="1600" dirty="0" err="1">
                <a:latin typeface="Courier"/>
                <a:cs typeface="Courier"/>
              </a:rPr>
              <a:t>years</a:t>
            </a:r>
            <a:r>
              <a:rPr lang="tr-TR" sz="1600" dirty="0">
                <a:latin typeface="Courier"/>
                <a:cs typeface="Courier"/>
              </a:rPr>
              <a:t> </a:t>
            </a:r>
            <a:r>
              <a:rPr lang="tr-TR" sz="1600" dirty="0" err="1">
                <a:latin typeface="Courier"/>
                <a:cs typeface="Courier"/>
              </a:rPr>
              <a:t>old</a:t>
            </a:r>
            <a:r>
              <a:rPr lang="tr-TR" sz="1600" dirty="0">
                <a:latin typeface="Courier"/>
                <a:cs typeface="Courier"/>
              </a:rPr>
              <a:t> </a:t>
            </a:r>
            <a:r>
              <a:rPr lang="tr-TR" sz="1600" dirty="0" err="1">
                <a:latin typeface="Courier"/>
                <a:cs typeface="Courier"/>
              </a:rPr>
              <a:t>and</a:t>
            </a:r>
            <a:r>
              <a:rPr lang="tr-TR" sz="1600" dirty="0">
                <a:latin typeface="Courier"/>
                <a:cs typeface="Courier"/>
              </a:rPr>
              <a:t> </a:t>
            </a:r>
            <a:r>
              <a:rPr lang="tr-TR" sz="1600" dirty="0" err="1">
                <a:latin typeface="Courier"/>
                <a:cs typeface="Courier"/>
              </a:rPr>
              <a:t>scored</a:t>
            </a:r>
            <a:r>
              <a:rPr lang="tr-TR" sz="1600" dirty="0">
                <a:latin typeface="Courier"/>
                <a:cs typeface="Courier"/>
              </a:rPr>
              <a:t> 88.432000&gt;&gt; </a:t>
            </a:r>
            <a:endParaRPr lang="en-US" sz="1600" dirty="0" smtClean="0">
              <a:latin typeface="Courier"/>
              <a:cs typeface="Courier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7943" y="2911636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39154" y="2647183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5856" y="2647183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3936" y="3641787"/>
            <a:ext cx="62885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These symbols that start with % are substitution points (‘conversion characters’). </a:t>
            </a:r>
            <a:r>
              <a:rPr lang="en-US" dirty="0" err="1" smtClean="0">
                <a:solidFill>
                  <a:schemeClr val="accent2"/>
                </a:solidFill>
              </a:rPr>
              <a:t>Matlab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will insert the subsequent variables into the text, in order.  The number of variables listed must match the number of conversion characters. 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%s	string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%d 	integer/digit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%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	integer/digit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%f	floating point number  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%c	single character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2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5" grpId="0" animBg="1"/>
      <p:bldP spid="10" grpId="0" animBg="1"/>
      <p:bldP spid="11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strings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985" y="1924832"/>
            <a:ext cx="755623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ourier"/>
                <a:cs typeface="Courier"/>
              </a:rPr>
              <a:t>&gt;&gt;</a:t>
            </a:r>
            <a:r>
              <a:rPr lang="tr-TR" sz="2400" dirty="0" smtClean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tr-TR" sz="2400" dirty="0">
                <a:solidFill>
                  <a:srgbClr val="0070C0"/>
                </a:solidFill>
                <a:latin typeface="Courier"/>
                <a:cs typeface="Courier"/>
              </a:rPr>
              <a:t>fprintf('%s\t%d\n',employee,age)</a:t>
            </a:r>
          </a:p>
          <a:p>
            <a:r>
              <a:rPr lang="tr-TR" sz="2400" dirty="0" err="1">
                <a:latin typeface="Courier"/>
                <a:cs typeface="Courier"/>
              </a:rPr>
              <a:t>Fred</a:t>
            </a:r>
            <a:r>
              <a:rPr lang="tr-TR" sz="2400" dirty="0">
                <a:solidFill>
                  <a:schemeClr val="tx2"/>
                </a:solidFill>
                <a:latin typeface="Courier"/>
                <a:cs typeface="Courier"/>
              </a:rPr>
              <a:t>	</a:t>
            </a:r>
            <a:r>
              <a:rPr lang="tr-TR" sz="2400" dirty="0">
                <a:latin typeface="Courier"/>
                <a:cs typeface="Courier"/>
              </a:rPr>
              <a:t>32</a:t>
            </a:r>
            <a:endParaRPr lang="en-US" sz="2400" dirty="0" smtClean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947" y="3083279"/>
            <a:ext cx="59672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There are many special characters to control formatting that begin with the backslash: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\t	tab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\n	newline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\v 	vertical tab</a:t>
            </a:r>
          </a:p>
          <a:p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0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with numbers in strings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416" y="1215913"/>
            <a:ext cx="7556238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('Score: %f\n',score);</a:t>
            </a:r>
          </a:p>
          <a:p>
            <a:r>
              <a:rPr lang="fr-FR" sz="1600" dirty="0">
                <a:latin typeface="Courier"/>
                <a:cs typeface="Courier"/>
              </a:rPr>
              <a:t>Score: 88.432000</a:t>
            </a:r>
          </a:p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('Score: %.2f\n',score);</a:t>
            </a:r>
          </a:p>
          <a:p>
            <a:r>
              <a:rPr lang="fr-FR" sz="1600" dirty="0">
                <a:latin typeface="Courier"/>
                <a:cs typeface="Courier"/>
              </a:rPr>
              <a:t>Score: 88.43</a:t>
            </a:r>
          </a:p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('Score: %.0f\n',score);</a:t>
            </a:r>
          </a:p>
          <a:p>
            <a:r>
              <a:rPr lang="fr-FR" sz="1600" dirty="0">
                <a:latin typeface="Courier"/>
                <a:cs typeface="Courier"/>
              </a:rPr>
              <a:t>Score: 88</a:t>
            </a:r>
          </a:p>
          <a:p>
            <a:r>
              <a:rPr lang="fr-FR" sz="1600" dirty="0" smtClean="0">
                <a:latin typeface="Courier"/>
                <a:cs typeface="Courier"/>
              </a:rPr>
              <a:t>&gt;</a:t>
            </a:r>
            <a:r>
              <a:rPr lang="fr-FR" sz="1600" dirty="0">
                <a:latin typeface="Courier"/>
                <a:cs typeface="Courier"/>
              </a:rPr>
              <a:t>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('Score: %.5f\n',score);</a:t>
            </a:r>
          </a:p>
          <a:p>
            <a:r>
              <a:rPr lang="fr-FR" sz="1600" dirty="0">
                <a:latin typeface="Courier"/>
                <a:cs typeface="Courier"/>
              </a:rPr>
              <a:t>Score: 88.43200</a:t>
            </a:r>
            <a:endParaRPr lang="en-US" sz="1600" dirty="0" smtClean="0">
              <a:solidFill>
                <a:schemeClr val="tx2"/>
              </a:solidFill>
              <a:latin typeface="Courier"/>
              <a:cs typeface="Courier"/>
            </a:endParaRPr>
          </a:p>
        </p:txBody>
      </p:sp>
      <p:sp>
        <p:nvSpPr>
          <p:cNvPr id="9" name="Oval 8"/>
          <p:cNvSpPr/>
          <p:nvPr/>
        </p:nvSpPr>
        <p:spPr>
          <a:xfrm>
            <a:off x="3162918" y="1691125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2020" y="3278016"/>
            <a:ext cx="657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Specifies the number of decimal places in a floating point number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485" y="4149080"/>
            <a:ext cx="7556238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/>
                </a:solidFill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('Age: %d\n',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age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r>
              <a:rPr lang="fr-FR" sz="1600" dirty="0">
                <a:latin typeface="Courier"/>
                <a:cs typeface="Courier"/>
              </a:rPr>
              <a:t>Age: 32</a:t>
            </a:r>
          </a:p>
          <a:p>
            <a:r>
              <a:rPr lang="fr-FR" sz="1600" dirty="0" smtClean="0">
                <a:solidFill>
                  <a:schemeClr val="tx2"/>
                </a:solidFill>
                <a:latin typeface="Courier"/>
                <a:cs typeface="Courier"/>
              </a:rPr>
              <a:t>&gt;</a:t>
            </a:r>
            <a:r>
              <a:rPr lang="fr-FR" sz="1600" dirty="0">
                <a:solidFill>
                  <a:schemeClr val="tx2"/>
                </a:solidFill>
                <a:latin typeface="Courier"/>
                <a:cs typeface="Courier"/>
              </a:rPr>
              <a:t>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('Age: %.4d\n',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age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r>
              <a:rPr lang="fr-FR" sz="1600" dirty="0">
                <a:latin typeface="Courier"/>
                <a:cs typeface="Courier"/>
              </a:rPr>
              <a:t>Age: 0032</a:t>
            </a:r>
            <a:endParaRPr lang="en-US" sz="1600" dirty="0" smtClean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021" y="5394338"/>
            <a:ext cx="657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Or the number of total digits in an integer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74886" y="4634744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9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animBg="1"/>
      <p:bldP spid="3" grpId="0"/>
      <p:bldP spid="7" grpId="0" build="p" animBg="1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985" y="1924832"/>
            <a:ext cx="7556238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 ('Score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was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 %.2f%%\n',score)</a:t>
            </a:r>
          </a:p>
          <a:p>
            <a:r>
              <a:rPr lang="fr-FR" sz="1600" dirty="0">
                <a:latin typeface="Courier"/>
                <a:cs typeface="Courier"/>
              </a:rPr>
              <a:t>Score </a:t>
            </a:r>
            <a:r>
              <a:rPr lang="fr-FR" sz="1600" dirty="0" err="1">
                <a:latin typeface="Courier"/>
                <a:cs typeface="Courier"/>
              </a:rPr>
              <a:t>was</a:t>
            </a:r>
            <a:r>
              <a:rPr lang="fr-FR" sz="1600" dirty="0">
                <a:latin typeface="Courier"/>
                <a:cs typeface="Courier"/>
              </a:rPr>
              <a:t> 88.43</a:t>
            </a:r>
            <a:r>
              <a:rPr lang="fr-FR" sz="1600" dirty="0" smtClean="0">
                <a:latin typeface="Courier"/>
                <a:cs typeface="Courier"/>
              </a:rPr>
              <a:t>%</a:t>
            </a:r>
          </a:p>
          <a:p>
            <a:r>
              <a:rPr lang="fr-FR" sz="1600" dirty="0">
                <a:solidFill>
                  <a:schemeClr val="tx2"/>
                </a:solidFill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fprintf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('Name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is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 ''%s''\n</a:t>
            </a:r>
            <a:r>
              <a:rPr lang="fr-FR" sz="1600" dirty="0" smtClean="0">
                <a:solidFill>
                  <a:srgbClr val="0070C0"/>
                </a:solidFill>
                <a:latin typeface="Courier"/>
                <a:cs typeface="Courier"/>
              </a:rPr>
              <a:t>',</a:t>
            </a:r>
            <a:r>
              <a:rPr lang="fr-FR" sz="1600" dirty="0" err="1" smtClean="0">
                <a:solidFill>
                  <a:srgbClr val="0070C0"/>
                </a:solidFill>
                <a:latin typeface="Courier"/>
                <a:cs typeface="Courier"/>
              </a:rPr>
              <a:t>employee</a:t>
            </a:r>
            <a:r>
              <a:rPr lang="fr-FR" sz="1600" dirty="0" smtClean="0">
                <a:solidFill>
                  <a:srgbClr val="0070C0"/>
                </a:solidFill>
                <a:latin typeface="Courier"/>
                <a:cs typeface="Courier"/>
              </a:rPr>
              <a:t>)</a:t>
            </a:r>
            <a:endParaRPr lang="fr-FR" sz="1600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fr-FR" sz="1600" dirty="0">
                <a:latin typeface="Courier"/>
                <a:cs typeface="Courier"/>
              </a:rPr>
              <a:t>Name </a:t>
            </a:r>
            <a:r>
              <a:rPr lang="fr-FR" sz="1600" dirty="0" err="1">
                <a:latin typeface="Courier"/>
                <a:cs typeface="Courier"/>
              </a:rPr>
              <a:t>is</a:t>
            </a:r>
            <a:r>
              <a:rPr lang="fr-FR" sz="1600" dirty="0">
                <a:latin typeface="Courier"/>
                <a:cs typeface="Courier"/>
              </a:rPr>
              <a:t> 'Fred'</a:t>
            </a:r>
            <a:endParaRPr lang="en-US" sz="1600" dirty="0" smtClean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5082" y="3048815"/>
            <a:ext cx="6579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If you want to print the actual character instead of invoking its special meaning: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‘’	to print a single-quote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%%	to print a percent sign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string variables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984" y="1924832"/>
            <a:ext cx="7877439" cy="40318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help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sprintf</a:t>
            </a:r>
            <a:endParaRPr lang="fr-FR" sz="1600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b="1" dirty="0" err="1">
                <a:latin typeface="Courier"/>
                <a:cs typeface="Courier"/>
              </a:rPr>
              <a:t>sprintf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Write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formatted</a:t>
            </a:r>
            <a:r>
              <a:rPr lang="fr-FR" sz="1600" dirty="0">
                <a:latin typeface="Courier"/>
                <a:cs typeface="Courier"/>
              </a:rPr>
              <a:t> data to string.</a:t>
            </a:r>
          </a:p>
          <a:p>
            <a:r>
              <a:rPr lang="fr-FR" sz="1600" dirty="0">
                <a:latin typeface="Courier"/>
                <a:cs typeface="Courier"/>
              </a:rPr>
              <a:t>    STR = </a:t>
            </a:r>
            <a:r>
              <a:rPr lang="fr-FR" sz="1600" b="1" dirty="0" err="1">
                <a:latin typeface="Courier"/>
                <a:cs typeface="Courier"/>
              </a:rPr>
              <a:t>sprintf</a:t>
            </a:r>
            <a:r>
              <a:rPr lang="fr-FR" sz="1600" dirty="0">
                <a:latin typeface="Courier"/>
                <a:cs typeface="Courier"/>
              </a:rPr>
              <a:t>(FORMAT, A, ...) </a:t>
            </a:r>
            <a:r>
              <a:rPr lang="fr-FR" sz="1600" dirty="0" err="1">
                <a:latin typeface="Courier"/>
                <a:cs typeface="Courier"/>
              </a:rPr>
              <a:t>applies</a:t>
            </a:r>
            <a:r>
              <a:rPr lang="fr-FR" sz="1600" dirty="0">
                <a:latin typeface="Courier"/>
                <a:cs typeface="Courier"/>
              </a:rPr>
              <a:t> the FORMAT to all </a:t>
            </a:r>
            <a:r>
              <a:rPr lang="fr-FR" sz="1600" dirty="0" err="1">
                <a:latin typeface="Courier"/>
                <a:cs typeface="Courier"/>
              </a:rPr>
              <a:t>elements</a:t>
            </a:r>
            <a:r>
              <a:rPr lang="fr-FR" sz="1600" dirty="0">
                <a:latin typeface="Courier"/>
                <a:cs typeface="Courier"/>
              </a:rPr>
              <a:t> of</a:t>
            </a:r>
          </a:p>
          <a:p>
            <a:r>
              <a:rPr lang="fr-FR" sz="1600" dirty="0">
                <a:latin typeface="Courier"/>
                <a:cs typeface="Courier"/>
              </a:rPr>
              <a:t>    </a:t>
            </a:r>
            <a:r>
              <a:rPr lang="fr-FR" sz="1600" dirty="0" err="1">
                <a:latin typeface="Courier"/>
                <a:cs typeface="Courier"/>
              </a:rPr>
              <a:t>array</a:t>
            </a:r>
            <a:r>
              <a:rPr lang="fr-FR" sz="1600" dirty="0">
                <a:latin typeface="Courier"/>
                <a:cs typeface="Courier"/>
              </a:rPr>
              <a:t> A and </a:t>
            </a:r>
            <a:r>
              <a:rPr lang="fr-FR" sz="1600" dirty="0" err="1">
                <a:latin typeface="Courier"/>
                <a:cs typeface="Courier"/>
              </a:rPr>
              <a:t>any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additional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array</a:t>
            </a:r>
            <a:r>
              <a:rPr lang="fr-FR" sz="1600" dirty="0">
                <a:latin typeface="Courier"/>
                <a:cs typeface="Courier"/>
              </a:rPr>
              <a:t> arguments in </a:t>
            </a:r>
            <a:r>
              <a:rPr lang="fr-FR" sz="1600" dirty="0" err="1">
                <a:latin typeface="Courier"/>
                <a:cs typeface="Courier"/>
              </a:rPr>
              <a:t>column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order</a:t>
            </a:r>
            <a:r>
              <a:rPr lang="fr-FR" sz="1600" dirty="0">
                <a:latin typeface="Courier"/>
                <a:cs typeface="Courier"/>
              </a:rPr>
              <a:t>, and </a:t>
            </a:r>
            <a:r>
              <a:rPr lang="fr-FR" sz="1600" dirty="0" err="1">
                <a:latin typeface="Courier"/>
                <a:cs typeface="Courier"/>
              </a:rPr>
              <a:t>returns</a:t>
            </a:r>
            <a:endParaRPr lang="fr-FR" sz="1600" dirty="0">
              <a:latin typeface="Courier"/>
              <a:cs typeface="Courier"/>
            </a:endParaRPr>
          </a:p>
          <a:p>
            <a:r>
              <a:rPr lang="fr-FR" sz="1600" dirty="0">
                <a:latin typeface="Courier"/>
                <a:cs typeface="Courier"/>
              </a:rPr>
              <a:t>    the </a:t>
            </a:r>
            <a:r>
              <a:rPr lang="fr-FR" sz="1600" dirty="0" err="1">
                <a:latin typeface="Courier"/>
                <a:cs typeface="Courier"/>
              </a:rPr>
              <a:t>results</a:t>
            </a:r>
            <a:r>
              <a:rPr lang="fr-FR" sz="1600" dirty="0">
                <a:latin typeface="Courier"/>
                <a:cs typeface="Courier"/>
              </a:rPr>
              <a:t> to string STR.</a:t>
            </a:r>
          </a:p>
          <a:p>
            <a:r>
              <a:rPr lang="fr-FR" sz="1600" dirty="0">
                <a:latin typeface="Courier"/>
                <a:cs typeface="Courier"/>
              </a:rPr>
              <a:t> </a:t>
            </a:r>
          </a:p>
          <a:p>
            <a:r>
              <a:rPr lang="fr-FR" sz="1600" dirty="0">
                <a:latin typeface="Courier"/>
                <a:cs typeface="Courier"/>
              </a:rPr>
              <a:t>    [STR, ERRMSG] = </a:t>
            </a:r>
            <a:r>
              <a:rPr lang="fr-FR" sz="1600" b="1" dirty="0" err="1">
                <a:latin typeface="Courier"/>
                <a:cs typeface="Courier"/>
              </a:rPr>
              <a:t>sprintf</a:t>
            </a:r>
            <a:r>
              <a:rPr lang="fr-FR" sz="1600" dirty="0">
                <a:latin typeface="Courier"/>
                <a:cs typeface="Courier"/>
              </a:rPr>
              <a:t>(FORMAT, A, ...) </a:t>
            </a:r>
            <a:r>
              <a:rPr lang="fr-FR" sz="1600" dirty="0" err="1">
                <a:latin typeface="Courier"/>
                <a:cs typeface="Courier"/>
              </a:rPr>
              <a:t>returns</a:t>
            </a:r>
            <a:r>
              <a:rPr lang="fr-FR" sz="1600" dirty="0">
                <a:latin typeface="Courier"/>
                <a:cs typeface="Courier"/>
              </a:rPr>
              <a:t> an </a:t>
            </a:r>
            <a:r>
              <a:rPr lang="fr-FR" sz="1600" dirty="0" err="1">
                <a:latin typeface="Courier"/>
                <a:cs typeface="Courier"/>
              </a:rPr>
              <a:t>error</a:t>
            </a:r>
            <a:r>
              <a:rPr lang="fr-FR" sz="1600" dirty="0">
                <a:latin typeface="Courier"/>
                <a:cs typeface="Courier"/>
              </a:rPr>
              <a:t> message </a:t>
            </a:r>
            <a:r>
              <a:rPr lang="fr-FR" sz="1600" dirty="0" err="1">
                <a:latin typeface="Courier"/>
                <a:cs typeface="Courier"/>
              </a:rPr>
              <a:t>when</a:t>
            </a:r>
            <a:endParaRPr lang="fr-FR" sz="1600" dirty="0">
              <a:latin typeface="Courier"/>
              <a:cs typeface="Courier"/>
            </a:endParaRPr>
          </a:p>
          <a:p>
            <a:r>
              <a:rPr lang="fr-FR" sz="1600" dirty="0">
                <a:latin typeface="Courier"/>
                <a:cs typeface="Courier"/>
              </a:rPr>
              <a:t>    the </a:t>
            </a:r>
            <a:r>
              <a:rPr lang="fr-FR" sz="1600" dirty="0" err="1">
                <a:latin typeface="Courier"/>
                <a:cs typeface="Courier"/>
              </a:rPr>
              <a:t>operation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is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unsuccessful</a:t>
            </a:r>
            <a:r>
              <a:rPr lang="fr-FR" sz="1600" dirty="0">
                <a:latin typeface="Courier"/>
                <a:cs typeface="Courier"/>
              </a:rPr>
              <a:t>.  </a:t>
            </a:r>
            <a:r>
              <a:rPr lang="fr-FR" sz="1600" dirty="0" err="1">
                <a:latin typeface="Courier"/>
                <a:cs typeface="Courier"/>
              </a:rPr>
              <a:t>Otherwise</a:t>
            </a:r>
            <a:r>
              <a:rPr lang="fr-FR" sz="1600" dirty="0">
                <a:latin typeface="Courier"/>
                <a:cs typeface="Courier"/>
              </a:rPr>
              <a:t>, ERRMSG </a:t>
            </a:r>
            <a:r>
              <a:rPr lang="fr-FR" sz="1600" dirty="0" err="1">
                <a:latin typeface="Courier"/>
                <a:cs typeface="Courier"/>
              </a:rPr>
              <a:t>is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empty</a:t>
            </a:r>
            <a:r>
              <a:rPr lang="fr-FR" sz="1600" dirty="0">
                <a:latin typeface="Courier"/>
                <a:cs typeface="Courier"/>
              </a:rPr>
              <a:t>.</a:t>
            </a:r>
          </a:p>
          <a:p>
            <a:r>
              <a:rPr lang="fr-FR" sz="1600" dirty="0">
                <a:latin typeface="Courier"/>
                <a:cs typeface="Courier"/>
              </a:rPr>
              <a:t> </a:t>
            </a:r>
          </a:p>
          <a:p>
            <a:r>
              <a:rPr lang="fr-FR" sz="1600" dirty="0">
                <a:latin typeface="Courier"/>
                <a:cs typeface="Courier"/>
              </a:rPr>
              <a:t>    </a:t>
            </a:r>
            <a:r>
              <a:rPr lang="fr-FR" sz="1600" b="1" dirty="0" err="1">
                <a:latin typeface="Courier"/>
                <a:cs typeface="Courier"/>
              </a:rPr>
              <a:t>sprintf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is</a:t>
            </a:r>
            <a:r>
              <a:rPr lang="fr-FR" sz="1600" dirty="0">
                <a:latin typeface="Courier"/>
                <a:cs typeface="Courier"/>
              </a:rPr>
              <a:t> the </a:t>
            </a:r>
            <a:r>
              <a:rPr lang="fr-FR" sz="1600" dirty="0" err="1">
                <a:latin typeface="Courier"/>
                <a:cs typeface="Courier"/>
              </a:rPr>
              <a:t>same</a:t>
            </a:r>
            <a:r>
              <a:rPr lang="fr-FR" sz="1600" dirty="0">
                <a:latin typeface="Courier"/>
                <a:cs typeface="Courier"/>
              </a:rPr>
              <a:t> as FPRINTF </a:t>
            </a:r>
            <a:r>
              <a:rPr lang="fr-FR" sz="1600" dirty="0" err="1">
                <a:latin typeface="Courier"/>
                <a:cs typeface="Courier"/>
              </a:rPr>
              <a:t>except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that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it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returns</a:t>
            </a:r>
            <a:r>
              <a:rPr lang="fr-FR" sz="1600" dirty="0">
                <a:latin typeface="Courier"/>
                <a:cs typeface="Courier"/>
              </a:rPr>
              <a:t> the data in a </a:t>
            </a:r>
          </a:p>
          <a:p>
            <a:r>
              <a:rPr lang="fr-FR" sz="1600" dirty="0">
                <a:latin typeface="Courier"/>
                <a:cs typeface="Courier"/>
              </a:rPr>
              <a:t>    MATLAB string </a:t>
            </a:r>
            <a:r>
              <a:rPr lang="fr-FR" sz="1600" dirty="0" err="1">
                <a:latin typeface="Courier"/>
                <a:cs typeface="Courier"/>
              </a:rPr>
              <a:t>rather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than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fr-FR" sz="1600" dirty="0" err="1">
                <a:latin typeface="Courier"/>
                <a:cs typeface="Courier"/>
              </a:rPr>
              <a:t>writing</a:t>
            </a:r>
            <a:r>
              <a:rPr lang="fr-FR" sz="1600" dirty="0">
                <a:latin typeface="Courier"/>
                <a:cs typeface="Courier"/>
              </a:rPr>
              <a:t> to a file.</a:t>
            </a:r>
            <a:endParaRPr lang="en-US" sz="1600" dirty="0" smtClean="0">
              <a:solidFill>
                <a:schemeClr val="tx2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0767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Creating string variables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10985" y="1924832"/>
            <a:ext cx="755623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urier"/>
                <a:cs typeface="Courier"/>
              </a:rPr>
              <a:t>&gt;</a:t>
            </a:r>
            <a:r>
              <a:rPr lang="fr-FR" sz="1600" dirty="0">
                <a:latin typeface="Courier"/>
                <a:cs typeface="Courier"/>
              </a:rPr>
              <a:t>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subject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 = 'SXF32';</a:t>
            </a:r>
          </a:p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logfileName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 =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sprintf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('data_%s.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txt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',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subject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);</a:t>
            </a:r>
          </a:p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logfileName</a:t>
            </a:r>
            <a:endParaRPr lang="fr-FR" sz="1600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fr-FR" sz="1600" dirty="0" err="1">
                <a:latin typeface="Courier"/>
                <a:cs typeface="Courier"/>
              </a:rPr>
              <a:t>logfileName</a:t>
            </a:r>
            <a:r>
              <a:rPr lang="fr-FR" sz="1600" dirty="0">
                <a:latin typeface="Courier"/>
                <a:cs typeface="Courier"/>
              </a:rPr>
              <a:t> =</a:t>
            </a:r>
          </a:p>
          <a:p>
            <a:r>
              <a:rPr lang="fr-FR" sz="1600" dirty="0">
                <a:latin typeface="Courier"/>
                <a:cs typeface="Courier"/>
              </a:rPr>
              <a:t>data_SXF32.txt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2276872"/>
            <a:ext cx="1440160" cy="175967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973773" y="2417659"/>
            <a:ext cx="1185794" cy="1323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Cloud 10"/>
          <p:cNvSpPr/>
          <p:nvPr/>
        </p:nvSpPr>
        <p:spPr>
          <a:xfrm>
            <a:off x="2490727" y="3417239"/>
            <a:ext cx="4182532" cy="2856429"/>
          </a:xfrm>
          <a:prstGeom prst="cloud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/>
              <a:t>Make your variable names as informative as possible.  </a:t>
            </a:r>
            <a:r>
              <a:rPr lang="en-US" sz="1600" dirty="0" smtClean="0"/>
              <a:t>Someone reading your code should know what a variable contains by looking at its name.  That person might be Future </a:t>
            </a:r>
            <a:r>
              <a:rPr lang="en-US" sz="1600" dirty="0"/>
              <a:t>Y</a:t>
            </a:r>
            <a:r>
              <a:rPr lang="en-US" sz="1600" dirty="0" smtClean="0"/>
              <a:t>ou or a colleague.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782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Characters and Text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dirty="0" smtClean="0"/>
              <a:t>Concatenation with square brackets joins text variables together into larger strings. The statement </a:t>
            </a:r>
            <a:r>
              <a:rPr lang="en-GB" dirty="0" smtClean="0">
                <a:solidFill>
                  <a:srgbClr val="0070C0"/>
                </a:solidFill>
              </a:rPr>
              <a:t>h = [c, ' world'] </a:t>
            </a:r>
            <a:r>
              <a:rPr lang="en-GB" dirty="0" smtClean="0"/>
              <a:t>joins the strings horizontally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The statement </a:t>
            </a:r>
            <a:r>
              <a:rPr lang="en-GB" dirty="0" smtClean="0">
                <a:solidFill>
                  <a:srgbClr val="0070C0"/>
                </a:solidFill>
              </a:rPr>
              <a:t>v = [c; 'world'] </a:t>
            </a:r>
            <a:r>
              <a:rPr lang="en-GB" dirty="0" smtClean="0"/>
              <a:t>joins them vertically – this vertical concatenate can only work if the number of characters is the same in each string.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solidFill>
                  <a:srgbClr val="0070C0"/>
                </a:solidFill>
              </a:rPr>
              <a:t>help char </a:t>
            </a:r>
            <a:r>
              <a:rPr lang="en-GB" dirty="0" smtClean="0"/>
              <a:t>or </a:t>
            </a:r>
            <a:r>
              <a:rPr lang="en-GB" dirty="0" smtClean="0">
                <a:solidFill>
                  <a:srgbClr val="0070C0"/>
                </a:solidFill>
              </a:rPr>
              <a:t>help double </a:t>
            </a:r>
            <a:r>
              <a:rPr lang="en-GB" dirty="0" smtClean="0"/>
              <a:t>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1741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Creating string variables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Try these: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&gt;&gt;</a:t>
            </a:r>
            <a:r>
              <a:rPr lang="en-GB" sz="2400" dirty="0" smtClean="0">
                <a:solidFill>
                  <a:srgbClr val="0070C0"/>
                </a:solidFill>
              </a:rPr>
              <a:t>Name</a:t>
            </a:r>
            <a:r>
              <a:rPr lang="en-GB" sz="2400" dirty="0">
                <a:solidFill>
                  <a:srgbClr val="0070C0"/>
                </a:solidFill>
              </a:rPr>
              <a:t>='Peter'</a:t>
            </a:r>
          </a:p>
          <a:p>
            <a:pPr marL="0" indent="0">
              <a:buNone/>
            </a:pPr>
            <a:r>
              <a:rPr lang="en-GB" sz="2400" dirty="0"/>
              <a:t>&gt;&gt; </a:t>
            </a:r>
            <a:r>
              <a:rPr lang="en-GB" sz="2400" dirty="0" smtClean="0">
                <a:solidFill>
                  <a:srgbClr val="0070C0"/>
                </a:solidFill>
              </a:rPr>
              <a:t>Age=39</a:t>
            </a: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400" dirty="0"/>
              <a:t>&gt;&gt; </a:t>
            </a:r>
            <a:r>
              <a:rPr lang="en-GB" sz="2400" dirty="0" err="1" smtClean="0">
                <a:solidFill>
                  <a:srgbClr val="0070C0"/>
                </a:solidFill>
              </a:rPr>
              <a:t>sprintf</a:t>
            </a:r>
            <a:r>
              <a:rPr lang="en-GB" sz="2400" dirty="0">
                <a:solidFill>
                  <a:srgbClr val="0070C0"/>
                </a:solidFill>
              </a:rPr>
              <a:t>('My name is %s', Name)</a:t>
            </a:r>
          </a:p>
          <a:p>
            <a:pPr marL="0" indent="0">
              <a:buNone/>
            </a:pPr>
            <a:r>
              <a:rPr lang="en-GB" sz="2400" dirty="0"/>
              <a:t>&gt;&gt; </a:t>
            </a:r>
            <a:r>
              <a:rPr lang="en-GB" sz="2400" dirty="0" err="1" smtClean="0">
                <a:solidFill>
                  <a:srgbClr val="0070C0"/>
                </a:solidFill>
              </a:rPr>
              <a:t>sprintf</a:t>
            </a:r>
            <a:r>
              <a:rPr lang="en-GB" sz="2400" dirty="0">
                <a:solidFill>
                  <a:srgbClr val="0070C0"/>
                </a:solidFill>
              </a:rPr>
              <a:t>('I am %d years old', Age)</a:t>
            </a:r>
          </a:p>
          <a:p>
            <a:pPr marL="0" indent="0">
              <a:buNone/>
            </a:pPr>
            <a:r>
              <a:rPr lang="en-GB" sz="2400" dirty="0"/>
              <a:t>&gt;&gt; </a:t>
            </a:r>
            <a:r>
              <a:rPr lang="en-GB" sz="2400" dirty="0" err="1" smtClean="0">
                <a:solidFill>
                  <a:srgbClr val="0070C0"/>
                </a:solidFill>
              </a:rPr>
              <a:t>sprintf</a:t>
            </a:r>
            <a:r>
              <a:rPr lang="en-GB" sz="2400" dirty="0">
                <a:solidFill>
                  <a:srgbClr val="0070C0"/>
                </a:solidFill>
              </a:rPr>
              <a:t>('I am %d years old. Next year I will be %d', Age, Age+1)</a:t>
            </a:r>
          </a:p>
          <a:p>
            <a:pPr marL="0" indent="0">
              <a:buNone/>
            </a:pPr>
            <a:r>
              <a:rPr lang="en-GB" sz="2400" dirty="0"/>
              <a:t>&gt;&gt; </a:t>
            </a:r>
            <a:r>
              <a:rPr lang="en-GB" sz="2400" dirty="0" err="1" smtClean="0">
                <a:solidFill>
                  <a:srgbClr val="0070C0"/>
                </a:solidFill>
              </a:rPr>
              <a:t>sprintf</a:t>
            </a:r>
            <a:r>
              <a:rPr lang="en-GB" sz="2400" dirty="0">
                <a:solidFill>
                  <a:srgbClr val="0070C0"/>
                </a:solidFill>
              </a:rPr>
              <a:t>('My name is %s and my age is %d', Name, Age)</a:t>
            </a:r>
          </a:p>
          <a:p>
            <a:pPr marL="0" indent="0">
              <a:buNone/>
            </a:pPr>
            <a:r>
              <a:rPr lang="en-GB" sz="2400" dirty="0"/>
              <a:t>&gt;&gt; </a:t>
            </a:r>
            <a:r>
              <a:rPr lang="en-GB" sz="2400" dirty="0" err="1" smtClean="0">
                <a:solidFill>
                  <a:srgbClr val="0070C0"/>
                </a:solidFill>
              </a:rPr>
              <a:t>tmp</a:t>
            </a:r>
            <a:r>
              <a:rPr lang="en-GB" sz="2400" dirty="0" smtClean="0">
                <a:solidFill>
                  <a:srgbClr val="0070C0"/>
                </a:solidFill>
              </a:rPr>
              <a:t>=</a:t>
            </a:r>
            <a:r>
              <a:rPr lang="en-GB" sz="2400" dirty="0" err="1" smtClean="0">
                <a:solidFill>
                  <a:srgbClr val="0070C0"/>
                </a:solidFill>
              </a:rPr>
              <a:t>sprintf</a:t>
            </a:r>
            <a:r>
              <a:rPr lang="en-GB" sz="2400" dirty="0">
                <a:solidFill>
                  <a:srgbClr val="0070C0"/>
                </a:solidFill>
              </a:rPr>
              <a:t>('My name is %s and my age is %d', Name, Age);</a:t>
            </a:r>
          </a:p>
          <a:p>
            <a:pPr marL="0" indent="0">
              <a:buNone/>
            </a:pPr>
            <a:r>
              <a:rPr lang="en-GB" sz="2400" dirty="0"/>
              <a:t>&gt;&gt; </a:t>
            </a:r>
            <a:r>
              <a:rPr lang="en-GB" sz="2400" dirty="0" err="1" smtClean="0">
                <a:solidFill>
                  <a:srgbClr val="0070C0"/>
                </a:solidFill>
              </a:rPr>
              <a:t>disp</a:t>
            </a:r>
            <a:r>
              <a:rPr lang="en-GB" sz="2400" dirty="0" smtClean="0">
                <a:solidFill>
                  <a:srgbClr val="0070C0"/>
                </a:solidFill>
              </a:rPr>
              <a:t>(</a:t>
            </a:r>
            <a:r>
              <a:rPr lang="en-GB" sz="2400" dirty="0" err="1" smtClean="0">
                <a:solidFill>
                  <a:srgbClr val="0070C0"/>
                </a:solidFill>
              </a:rPr>
              <a:t>tmp</a:t>
            </a:r>
            <a:r>
              <a:rPr lang="en-GB" sz="240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72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n-US" dirty="0" err="1" smtClean="0"/>
              <a:t>formating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Field and width and precision can be specified like this:</a:t>
            </a:r>
          </a:p>
          <a:p>
            <a:pPr marL="0" indent="0">
              <a:buNone/>
            </a:pPr>
            <a:r>
              <a:rPr lang="en-GB" dirty="0" smtClean="0"/>
              <a:t>&gt;&gt; </a:t>
            </a:r>
            <a:r>
              <a:rPr lang="en-GB" dirty="0" err="1" smtClean="0">
                <a:solidFill>
                  <a:srgbClr val="0070C0"/>
                </a:solidFill>
              </a:rPr>
              <a:t>sprintf</a:t>
            </a:r>
            <a:r>
              <a:rPr lang="en-GB" dirty="0">
                <a:solidFill>
                  <a:srgbClr val="0070C0"/>
                </a:solidFill>
              </a:rPr>
              <a:t>('%f', pi</a:t>
            </a:r>
            <a:r>
              <a:rPr lang="en-GB" dirty="0" smtClean="0">
                <a:solidFill>
                  <a:srgbClr val="0070C0"/>
                </a:solidFill>
              </a:rPr>
              <a:t>) </a:t>
            </a:r>
            <a:r>
              <a:rPr lang="en-GB" dirty="0" smtClean="0">
                <a:solidFill>
                  <a:srgbClr val="92D050"/>
                </a:solidFill>
              </a:rPr>
              <a:t>% Default formatting</a:t>
            </a:r>
            <a:endParaRPr lang="en-GB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dirty="0" smtClean="0"/>
              <a:t>&gt;&gt; </a:t>
            </a:r>
            <a:r>
              <a:rPr lang="en-GB" dirty="0" err="1" smtClean="0">
                <a:solidFill>
                  <a:srgbClr val="0070C0"/>
                </a:solidFill>
              </a:rPr>
              <a:t>sprintf</a:t>
            </a:r>
            <a:r>
              <a:rPr lang="en-GB" dirty="0">
                <a:solidFill>
                  <a:srgbClr val="0070C0"/>
                </a:solidFill>
              </a:rPr>
              <a:t>('%5.3f', pi</a:t>
            </a:r>
            <a:r>
              <a:rPr lang="en-GB" dirty="0" smtClean="0">
                <a:solidFill>
                  <a:srgbClr val="0070C0"/>
                </a:solidFill>
              </a:rPr>
              <a:t>) </a:t>
            </a:r>
            <a:r>
              <a:rPr lang="en-GB" dirty="0" smtClean="0">
                <a:solidFill>
                  <a:srgbClr val="92D050"/>
                </a:solidFill>
              </a:rPr>
              <a:t>% The </a:t>
            </a:r>
            <a:r>
              <a:rPr lang="en-GB" dirty="0">
                <a:solidFill>
                  <a:srgbClr val="92D050"/>
                </a:solidFill>
              </a:rPr>
              <a:t>3 here refers to the no of digits to show to the right of the decimal point and the 5 refers to the minimum no of digits to show overall (including the decimal point</a:t>
            </a:r>
            <a:r>
              <a:rPr lang="en-GB" dirty="0" smtClean="0">
                <a:solidFill>
                  <a:srgbClr val="92D050"/>
                </a:solidFill>
              </a:rPr>
              <a:t>)</a:t>
            </a:r>
            <a:endParaRPr lang="en-US" dirty="0"/>
          </a:p>
          <a:p>
            <a:endParaRPr lang="en-GB" dirty="0"/>
          </a:p>
          <a:p>
            <a:r>
              <a:rPr lang="en-GB" dirty="0"/>
              <a:t>“Padding” of the output with leading 0's can be done like this: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 err="1" smtClean="0">
                <a:solidFill>
                  <a:srgbClr val="0070C0"/>
                </a:solidFill>
              </a:rPr>
              <a:t>sprintf</a:t>
            </a:r>
            <a:r>
              <a:rPr lang="en-GB" dirty="0">
                <a:solidFill>
                  <a:srgbClr val="0070C0"/>
                </a:solidFill>
              </a:rPr>
              <a:t>('%8.3f', pi)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 err="1" smtClean="0">
                <a:solidFill>
                  <a:srgbClr val="0070C0"/>
                </a:solidFill>
              </a:rPr>
              <a:t>sprintf</a:t>
            </a:r>
            <a:r>
              <a:rPr lang="en-GB" dirty="0">
                <a:solidFill>
                  <a:srgbClr val="0070C0"/>
                </a:solidFill>
              </a:rPr>
              <a:t>('%08.3f', </a:t>
            </a:r>
            <a:r>
              <a:rPr lang="en-GB" dirty="0" smtClean="0">
                <a:solidFill>
                  <a:srgbClr val="0070C0"/>
                </a:solidFill>
              </a:rPr>
              <a:t>pi)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% A </a:t>
            </a:r>
            <a:r>
              <a:rPr lang="en-GB" dirty="0">
                <a:solidFill>
                  <a:srgbClr val="92D050"/>
                </a:solidFill>
              </a:rPr>
              <a:t>single 0 is used here to signify to </a:t>
            </a:r>
            <a:r>
              <a:rPr lang="en-GB" dirty="0" err="1">
                <a:solidFill>
                  <a:srgbClr val="92D050"/>
                </a:solidFill>
              </a:rPr>
              <a:t>Matlab</a:t>
            </a:r>
            <a:r>
              <a:rPr lang="en-GB" dirty="0">
                <a:solidFill>
                  <a:srgbClr val="92D050"/>
                </a:solidFill>
              </a:rPr>
              <a:t> to use </a:t>
            </a:r>
            <a:r>
              <a:rPr lang="en-GB" dirty="0" smtClean="0">
                <a:solidFill>
                  <a:srgbClr val="92D050"/>
                </a:solidFill>
              </a:rPr>
              <a:t>padding. Two </a:t>
            </a:r>
            <a:r>
              <a:rPr lang="en-GB" dirty="0">
                <a:solidFill>
                  <a:srgbClr val="92D050"/>
                </a:solidFill>
              </a:rPr>
              <a:t>or more 0's do not mean pad with </a:t>
            </a:r>
            <a:r>
              <a:rPr lang="en-GB" dirty="0" smtClean="0">
                <a:solidFill>
                  <a:srgbClr val="92D050"/>
                </a:solidFill>
              </a:rPr>
              <a:t>2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help num2str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>
                <a:solidFill>
                  <a:srgbClr val="0070C0"/>
                </a:solidFill>
              </a:rPr>
              <a:t>help </a:t>
            </a:r>
            <a:r>
              <a:rPr lang="en-US" dirty="0" smtClean="0">
                <a:solidFill>
                  <a:srgbClr val="0070C0"/>
                </a:solidFill>
              </a:rPr>
              <a:t>str2num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>
                <a:solidFill>
                  <a:srgbClr val="0070C0"/>
                </a:solidFill>
              </a:rPr>
              <a:t>help </a:t>
            </a:r>
            <a:r>
              <a:rPr lang="en-US" dirty="0" smtClean="0">
                <a:solidFill>
                  <a:srgbClr val="0070C0"/>
                </a:solidFill>
              </a:rPr>
              <a:t>double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>
                <a:solidFill>
                  <a:srgbClr val="0070C0"/>
                </a:solidFill>
              </a:rPr>
              <a:t>help </a:t>
            </a:r>
            <a:r>
              <a:rPr lang="en-US" dirty="0" smtClean="0">
                <a:solidFill>
                  <a:srgbClr val="0070C0"/>
                </a:solidFill>
              </a:rPr>
              <a:t>char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4163" y="191067"/>
            <a:ext cx="8574087" cy="9416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Useful videos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844824"/>
            <a:ext cx="8318698" cy="4464496"/>
          </a:xfrm>
        </p:spPr>
        <p:txBody>
          <a:bodyPr>
            <a:normAutofit/>
          </a:bodyPr>
          <a:lstStyle/>
          <a:p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www.youtube.com/watch?v=V8kmahQ-kd4</a:t>
            </a:r>
            <a:r>
              <a:rPr lang="en-GB" sz="1600" dirty="0" smtClean="0"/>
              <a:t> (introduction to data types 20 min)</a:t>
            </a:r>
          </a:p>
          <a:p>
            <a:endParaRPr lang="en-US" sz="1600" dirty="0"/>
          </a:p>
          <a:p>
            <a:r>
              <a:rPr lang="en-GB" sz="1600" dirty="0">
                <a:hlinkClick r:id="rId3"/>
              </a:rPr>
              <a:t>https://</a:t>
            </a:r>
            <a:r>
              <a:rPr lang="en-GB" sz="1600" dirty="0" smtClean="0">
                <a:hlinkClick r:id="rId3"/>
              </a:rPr>
              <a:t>www.youtube.com/watch?v=g7juXCBCgHM&amp;feature=youtu.be</a:t>
            </a:r>
            <a:r>
              <a:rPr lang="en-GB" sz="1600" dirty="0" smtClean="0"/>
              <a:t> (strings 29 min)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86196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076747" cy="12275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Strings in </a:t>
            </a:r>
            <a:r>
              <a:rPr lang="en-US" dirty="0" err="1" smtClean="0"/>
              <a:t>Matlab</a:t>
            </a:r>
            <a:r>
              <a:rPr lang="en-US" dirty="0" smtClean="0"/>
              <a:t> are vectors of characters</a:t>
            </a:r>
          </a:p>
          <a:p>
            <a:r>
              <a:rPr lang="en-US" dirty="0" smtClean="0"/>
              <a:t>Always use single quotes to define strings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140968"/>
            <a:ext cx="7190183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&gt;</a:t>
            </a:r>
            <a:r>
              <a:rPr lang="en-US" sz="2000" dirty="0">
                <a:latin typeface="Courier"/>
                <a:cs typeface="Courier"/>
              </a:rPr>
              <a:t>&gt; </a:t>
            </a:r>
            <a:r>
              <a:rPr lang="en-US" sz="2000" dirty="0">
                <a:solidFill>
                  <a:srgbClr val="0070C0"/>
                </a:solidFill>
                <a:latin typeface="Courier"/>
                <a:cs typeface="Courier"/>
              </a:rPr>
              <a:t>name = 'Jonas'</a:t>
            </a:r>
          </a:p>
          <a:p>
            <a:r>
              <a:rPr lang="en-US" sz="2000" dirty="0">
                <a:latin typeface="Courier"/>
                <a:cs typeface="Courier"/>
              </a:rPr>
              <a:t>name =</a:t>
            </a:r>
          </a:p>
          <a:p>
            <a:r>
              <a:rPr lang="en-US" sz="2000" dirty="0">
                <a:latin typeface="Courier"/>
                <a:cs typeface="Courier"/>
              </a:rPr>
              <a:t>Jonas</a:t>
            </a:r>
          </a:p>
          <a:p>
            <a:r>
              <a:rPr lang="en-US" sz="2000" dirty="0">
                <a:latin typeface="Courier"/>
                <a:cs typeface="Courier"/>
              </a:rPr>
              <a:t>&gt;&gt; </a:t>
            </a:r>
            <a:r>
              <a:rPr lang="en-US" sz="2000" dirty="0">
                <a:solidFill>
                  <a:srgbClr val="0070C0"/>
                </a:solidFill>
                <a:latin typeface="Courier"/>
                <a:cs typeface="Courier"/>
              </a:rPr>
              <a:t>name(1)</a:t>
            </a:r>
          </a:p>
          <a:p>
            <a:r>
              <a:rPr lang="en-US" sz="2000" dirty="0" err="1">
                <a:latin typeface="Courier"/>
                <a:cs typeface="Courier"/>
              </a:rPr>
              <a:t>ans</a:t>
            </a:r>
            <a:r>
              <a:rPr lang="en-US" sz="2000" dirty="0">
                <a:latin typeface="Courier"/>
                <a:cs typeface="Courier"/>
              </a:rPr>
              <a:t> =</a:t>
            </a:r>
          </a:p>
          <a:p>
            <a:r>
              <a:rPr lang="en-US" sz="2000" dirty="0">
                <a:latin typeface="Courier"/>
                <a:cs typeface="Courier"/>
              </a:rPr>
              <a:t>J</a:t>
            </a:r>
          </a:p>
          <a:p>
            <a:r>
              <a:rPr lang="en-US" sz="2000" dirty="0">
                <a:latin typeface="Courier"/>
                <a:cs typeface="Courier"/>
              </a:rPr>
              <a:t>&gt;&gt; </a:t>
            </a:r>
            <a:r>
              <a:rPr lang="en-US" sz="2000" dirty="0">
                <a:solidFill>
                  <a:srgbClr val="0070C0"/>
                </a:solidFill>
                <a:latin typeface="Courier"/>
                <a:cs typeface="Courier"/>
              </a:rPr>
              <a:t>name(1:3)</a:t>
            </a:r>
          </a:p>
          <a:p>
            <a:r>
              <a:rPr lang="en-US" sz="2000" dirty="0" err="1">
                <a:latin typeface="Courier"/>
                <a:cs typeface="Courier"/>
              </a:rPr>
              <a:t>ans</a:t>
            </a:r>
            <a:r>
              <a:rPr lang="en-US" sz="2000" dirty="0">
                <a:latin typeface="Courier"/>
                <a:cs typeface="Courier"/>
              </a:rPr>
              <a:t> =</a:t>
            </a:r>
          </a:p>
          <a:p>
            <a:r>
              <a:rPr lang="en-US" sz="2000" dirty="0">
                <a:latin typeface="Courier"/>
                <a:cs typeface="Courier"/>
              </a:rPr>
              <a:t>Jon</a:t>
            </a:r>
            <a:endParaRPr lang="en-US" sz="20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0590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836713"/>
            <a:ext cx="6398420" cy="6247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x = '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abc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'</a:t>
            </a:r>
          </a:p>
          <a:p>
            <a:r>
              <a:rPr lang="tr-TR" sz="1600" dirty="0">
                <a:latin typeface="Courier"/>
                <a:cs typeface="Courier"/>
              </a:rPr>
              <a:t>x =</a:t>
            </a:r>
          </a:p>
          <a:p>
            <a:r>
              <a:rPr lang="tr-TR" sz="1600" dirty="0" err="1">
                <a:latin typeface="Courier"/>
                <a:cs typeface="Courier"/>
              </a:rPr>
              <a:t>abc</a:t>
            </a:r>
            <a:endParaRPr lang="tr-TR" sz="1600" dirty="0">
              <a:latin typeface="Courier"/>
              <a:cs typeface="Courier"/>
            </a:endParaRP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y = 'def'</a:t>
            </a:r>
          </a:p>
          <a:p>
            <a:r>
              <a:rPr lang="tr-TR" sz="1600" dirty="0">
                <a:latin typeface="Courier"/>
                <a:cs typeface="Courier"/>
              </a:rPr>
              <a:t>y =</a:t>
            </a:r>
          </a:p>
          <a:p>
            <a:r>
              <a:rPr lang="tr-TR" sz="1600" dirty="0">
                <a:latin typeface="Courier"/>
                <a:cs typeface="Courier"/>
              </a:rPr>
              <a:t>def</a:t>
            </a: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x + y</a:t>
            </a:r>
          </a:p>
          <a:p>
            <a:r>
              <a:rPr lang="tr-TR" sz="1600" dirty="0" err="1">
                <a:latin typeface="Courier"/>
                <a:cs typeface="Courier"/>
              </a:rPr>
              <a:t>ans</a:t>
            </a:r>
            <a:r>
              <a:rPr lang="tr-TR" sz="1600" dirty="0">
                <a:latin typeface="Courier"/>
                <a:cs typeface="Courier"/>
              </a:rPr>
              <a:t> =</a:t>
            </a:r>
          </a:p>
          <a:p>
            <a:r>
              <a:rPr lang="tr-TR" sz="1600" dirty="0">
                <a:latin typeface="Courier"/>
                <a:cs typeface="Courier"/>
              </a:rPr>
              <a:t>   197   199   </a:t>
            </a:r>
            <a:r>
              <a:rPr lang="tr-TR" sz="1600" dirty="0" smtClean="0">
                <a:latin typeface="Courier"/>
                <a:cs typeface="Courier"/>
              </a:rPr>
              <a:t>201</a:t>
            </a: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double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('a')</a:t>
            </a:r>
          </a:p>
          <a:p>
            <a:r>
              <a:rPr lang="tr-TR" sz="1600" dirty="0" err="1">
                <a:latin typeface="Courier"/>
                <a:cs typeface="Courier"/>
              </a:rPr>
              <a:t>ans</a:t>
            </a:r>
            <a:r>
              <a:rPr lang="tr-TR" sz="1600" dirty="0">
                <a:latin typeface="Courier"/>
                <a:cs typeface="Courier"/>
              </a:rPr>
              <a:t> =</a:t>
            </a:r>
          </a:p>
          <a:p>
            <a:r>
              <a:rPr lang="tr-TR" sz="1600" dirty="0">
                <a:latin typeface="Courier"/>
                <a:cs typeface="Courier"/>
              </a:rPr>
              <a:t>    97</a:t>
            </a: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double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('d')</a:t>
            </a:r>
          </a:p>
          <a:p>
            <a:r>
              <a:rPr lang="tr-TR" sz="1600" dirty="0" err="1">
                <a:latin typeface="Courier"/>
                <a:cs typeface="Courier"/>
              </a:rPr>
              <a:t>ans</a:t>
            </a:r>
            <a:r>
              <a:rPr lang="tr-TR" sz="1600" dirty="0">
                <a:latin typeface="Courier"/>
                <a:cs typeface="Courier"/>
              </a:rPr>
              <a:t> =</a:t>
            </a:r>
          </a:p>
          <a:p>
            <a:r>
              <a:rPr lang="tr-TR" sz="1600" dirty="0">
                <a:latin typeface="Courier"/>
                <a:cs typeface="Courier"/>
              </a:rPr>
              <a:t>   100</a:t>
            </a:r>
            <a:endParaRPr lang="tr-TR" sz="1600" dirty="0" smtClean="0">
              <a:latin typeface="Courier"/>
              <a:cs typeface="Courier"/>
            </a:endParaRPr>
          </a:p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char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(97)</a:t>
            </a:r>
          </a:p>
          <a:p>
            <a:r>
              <a:rPr lang="tr-TR" sz="1600" dirty="0">
                <a:latin typeface="Courier"/>
                <a:cs typeface="Courier"/>
              </a:rPr>
              <a:t>ans </a:t>
            </a:r>
            <a:r>
              <a:rPr lang="tr-TR" sz="1600" dirty="0" smtClean="0">
                <a:latin typeface="Courier"/>
                <a:cs typeface="Courier"/>
              </a:rPr>
              <a:t>=a</a:t>
            </a:r>
            <a:endParaRPr lang="en-US" sz="1600" dirty="0" smtClean="0"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&gt;&gt; </a:t>
            </a:r>
            <a:r>
              <a:rPr lang="en-US" sz="1600" dirty="0" err="1">
                <a:solidFill>
                  <a:srgbClr val="0070C0"/>
                </a:solidFill>
                <a:latin typeface="Courier"/>
                <a:cs typeface="Courier"/>
              </a:rPr>
              <a:t>strcat</a:t>
            </a:r>
            <a:r>
              <a:rPr lang="en-US" sz="1600" dirty="0">
                <a:solidFill>
                  <a:srgbClr val="0070C0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urier"/>
                <a:cs typeface="Courier"/>
              </a:rPr>
              <a:t>x,y</a:t>
            </a:r>
            <a:r>
              <a:rPr lang="en-US" sz="1600" dirty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 err="1">
                <a:latin typeface="Courier"/>
                <a:cs typeface="Courier"/>
              </a:rPr>
              <a:t>ans</a:t>
            </a:r>
            <a:r>
              <a:rPr lang="en-US" sz="1600" dirty="0">
                <a:latin typeface="Courier"/>
                <a:cs typeface="Courier"/>
              </a:rPr>
              <a:t> =</a:t>
            </a:r>
          </a:p>
          <a:p>
            <a:r>
              <a:rPr lang="en-US" sz="1600" dirty="0" err="1">
                <a:latin typeface="Courier"/>
                <a:cs typeface="Courier"/>
              </a:rPr>
              <a:t>abcdef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&gt;&gt; </a:t>
            </a:r>
            <a:r>
              <a:rPr lang="en-US" sz="1600" dirty="0" err="1">
                <a:solidFill>
                  <a:srgbClr val="0070C0"/>
                </a:solidFill>
                <a:latin typeface="Courier"/>
                <a:cs typeface="Courier"/>
              </a:rPr>
              <a:t>newstring</a:t>
            </a:r>
            <a:r>
              <a:rPr lang="en-US" sz="1600" dirty="0">
                <a:solidFill>
                  <a:srgbClr val="0070C0"/>
                </a:solidFill>
                <a:latin typeface="Courier"/>
                <a:cs typeface="Courier"/>
              </a:rPr>
              <a:t> = </a:t>
            </a:r>
            <a:r>
              <a:rPr lang="en-US" sz="1600" dirty="0" err="1">
                <a:solidFill>
                  <a:srgbClr val="0070C0"/>
                </a:solidFill>
                <a:latin typeface="Courier"/>
                <a:cs typeface="Courier"/>
              </a:rPr>
              <a:t>strcat</a:t>
            </a:r>
            <a:r>
              <a:rPr lang="en-US" sz="1600" dirty="0">
                <a:solidFill>
                  <a:srgbClr val="0070C0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70C0"/>
                </a:solidFill>
                <a:latin typeface="Courier"/>
                <a:cs typeface="Courier"/>
              </a:rPr>
              <a:t>x,y</a:t>
            </a:r>
            <a:r>
              <a:rPr lang="en-US" sz="1600" dirty="0">
                <a:solidFill>
                  <a:srgbClr val="0070C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 err="1">
                <a:latin typeface="Courier"/>
                <a:cs typeface="Courier"/>
              </a:rPr>
              <a:t>newstring</a:t>
            </a:r>
            <a:r>
              <a:rPr lang="en-US" sz="1600" dirty="0">
                <a:latin typeface="Courier"/>
                <a:cs typeface="Courier"/>
              </a:rPr>
              <a:t> =</a:t>
            </a:r>
          </a:p>
          <a:p>
            <a:r>
              <a:rPr lang="en-US" sz="1600" dirty="0" err="1">
                <a:latin typeface="Courier"/>
                <a:cs typeface="Courier"/>
              </a:rPr>
              <a:t>abcdef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125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Working with strings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Just as with arrays containing numbers, values in string arrays can </a:t>
            </a:r>
            <a:r>
              <a:rPr lang="en-GB" dirty="0" smtClean="0"/>
              <a:t>be selected </a:t>
            </a:r>
            <a:r>
              <a:rPr lang="en-GB" dirty="0"/>
              <a:t>using round ( ) brackets. For 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GB" dirty="0" smtClean="0">
                <a:solidFill>
                  <a:srgbClr val="0070C0"/>
                </a:solidFill>
              </a:rPr>
              <a:t>= ‘Hello world!‘;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a(7:11)</a:t>
            </a:r>
          </a:p>
          <a:p>
            <a:pPr marL="0" indent="0">
              <a:buNone/>
            </a:pPr>
            <a:r>
              <a:rPr lang="en-GB" dirty="0" err="1" smtClean="0"/>
              <a:t>ans</a:t>
            </a:r>
            <a:r>
              <a:rPr lang="en-GB" dirty="0" smtClean="0"/>
              <a:t> = 'world‘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Or the values can be overwritten: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a(7:end) = 'earth!'</a:t>
            </a:r>
          </a:p>
          <a:p>
            <a:pPr marL="0" indent="0">
              <a:buNone/>
            </a:pPr>
            <a:r>
              <a:rPr lang="en-GB" dirty="0"/>
              <a:t>a = 'Hello earth!'</a:t>
            </a:r>
          </a:p>
          <a:p>
            <a:r>
              <a:rPr lang="en-GB" dirty="0"/>
              <a:t>Or the values can be removed:</a:t>
            </a:r>
          </a:p>
          <a:p>
            <a:pPr marL="0" indent="0">
              <a:buNone/>
            </a:pPr>
            <a:r>
              <a:rPr lang="en-GB" dirty="0" smtClean="0"/>
              <a:t>&gt;&gt;</a:t>
            </a:r>
            <a:r>
              <a:rPr lang="en-GB" dirty="0" smtClean="0">
                <a:solidFill>
                  <a:srgbClr val="0070C0"/>
                </a:solidFill>
              </a:rPr>
              <a:t> a(1:6</a:t>
            </a:r>
            <a:r>
              <a:rPr lang="en-GB" dirty="0">
                <a:solidFill>
                  <a:srgbClr val="0070C0"/>
                </a:solidFill>
              </a:rPr>
              <a:t>) = []</a:t>
            </a:r>
          </a:p>
          <a:p>
            <a:pPr marL="0" indent="0">
              <a:buNone/>
            </a:pPr>
            <a:r>
              <a:rPr lang="en-GB" dirty="0"/>
              <a:t>a = 'earth!'</a:t>
            </a:r>
          </a:p>
        </p:txBody>
      </p:sp>
    </p:spTree>
    <p:extLst>
      <p:ext uri="{BB962C8B-B14F-4D97-AF65-F5344CB8AC3E}">
        <p14:creationId xmlns:p14="http://schemas.microsoft.com/office/powerpoint/2010/main" val="25941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It is possible to create a matrix of </a:t>
            </a:r>
            <a:r>
              <a:rPr lang="en-GB" dirty="0" smtClean="0"/>
              <a:t>strings (of the same length)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a = 'Hello world!'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b = 'Hello Peter!'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x = [a ; b</a:t>
            </a:r>
            <a:r>
              <a:rPr lang="en-GB" dirty="0" smtClean="0">
                <a:solidFill>
                  <a:srgbClr val="0070C0"/>
                </a:solidFill>
              </a:rPr>
              <a:t>]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See what happens if the strings are of different lengths: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c = 'Goodbye'</a:t>
            </a:r>
          </a:p>
          <a:p>
            <a:pPr marL="0" indent="0">
              <a:buNone/>
            </a:pPr>
            <a:r>
              <a:rPr lang="en-GB" dirty="0" smtClean="0"/>
              <a:t>&gt;&gt;</a:t>
            </a:r>
            <a:r>
              <a:rPr lang="en-GB" dirty="0" smtClean="0">
                <a:solidFill>
                  <a:srgbClr val="0070C0"/>
                </a:solidFill>
              </a:rPr>
              <a:t> x </a:t>
            </a:r>
            <a:r>
              <a:rPr lang="en-GB" dirty="0">
                <a:solidFill>
                  <a:srgbClr val="0070C0"/>
                </a:solidFill>
              </a:rPr>
              <a:t>= [a; c</a:t>
            </a:r>
            <a:r>
              <a:rPr lang="en-GB" dirty="0" smtClean="0">
                <a:solidFill>
                  <a:srgbClr val="0070C0"/>
                </a:solidFill>
              </a:rPr>
              <a:t>]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Just like with numeric matrices, matrix elements sizes must match.</a:t>
            </a:r>
          </a:p>
          <a:p>
            <a:r>
              <a:rPr lang="en-GB" dirty="0"/>
              <a:t>It is possible to </a:t>
            </a:r>
            <a:r>
              <a:rPr lang="en-GB" dirty="0" smtClean="0"/>
              <a:t>get </a:t>
            </a:r>
            <a:r>
              <a:rPr lang="en-GB" dirty="0"/>
              <a:t>around this by padding strings with spaces: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c = </a:t>
            </a:r>
            <a:r>
              <a:rPr lang="en-GB" dirty="0" smtClean="0">
                <a:solidFill>
                  <a:srgbClr val="0070C0"/>
                </a:solidFill>
              </a:rPr>
              <a:t>'Goodbye      </a:t>
            </a:r>
            <a:r>
              <a:rPr lang="en-GB" dirty="0">
                <a:solidFill>
                  <a:srgbClr val="0070C0"/>
                </a:solidFill>
              </a:rPr>
              <a:t>'</a:t>
            </a:r>
          </a:p>
          <a:p>
            <a:pPr marL="0" indent="0">
              <a:buNone/>
            </a:pPr>
            <a:r>
              <a:rPr lang="en-GB" dirty="0" smtClean="0"/>
              <a:t>&gt;&gt;</a:t>
            </a:r>
            <a:r>
              <a:rPr lang="en-GB" dirty="0" smtClean="0">
                <a:solidFill>
                  <a:srgbClr val="0070C0"/>
                </a:solidFill>
              </a:rPr>
              <a:t> x </a:t>
            </a:r>
            <a:r>
              <a:rPr lang="en-GB" dirty="0">
                <a:solidFill>
                  <a:srgbClr val="0070C0"/>
                </a:solidFill>
              </a:rPr>
              <a:t>= [a; c] </a:t>
            </a:r>
            <a:r>
              <a:rPr lang="en-GB" dirty="0" smtClean="0"/>
              <a:t>(Need </a:t>
            </a:r>
            <a:r>
              <a:rPr lang="en-GB" dirty="0"/>
              <a:t>to have exactly 5 spaces here after final </a:t>
            </a:r>
            <a:r>
              <a:rPr lang="en-GB" dirty="0" smtClean="0"/>
              <a:t>'e‘)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0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Working with strings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/>
              <a:t>Matlab</a:t>
            </a:r>
            <a:r>
              <a:rPr lang="en-GB" dirty="0"/>
              <a:t> has an inbuilt function to do this without you having to </a:t>
            </a:r>
            <a:r>
              <a:rPr lang="en-GB" dirty="0" smtClean="0"/>
              <a:t>work out </a:t>
            </a:r>
            <a:r>
              <a:rPr lang="en-GB" dirty="0"/>
              <a:t>exactly how many spaces to pad each string with. The </a:t>
            </a:r>
            <a:r>
              <a:rPr lang="en-GB" dirty="0" smtClean="0"/>
              <a:t>function is </a:t>
            </a:r>
            <a:r>
              <a:rPr lang="en-GB" dirty="0"/>
              <a:t>called </a:t>
            </a:r>
            <a:r>
              <a:rPr lang="en-GB" b="1" dirty="0" err="1" smtClean="0"/>
              <a:t>strvcat</a:t>
            </a:r>
            <a:r>
              <a:rPr lang="en-GB" b="1" dirty="0" smtClean="0"/>
              <a:t> </a:t>
            </a:r>
            <a:r>
              <a:rPr lang="en-GB" dirty="0"/>
              <a:t>and it automatically pads each string with </a:t>
            </a:r>
            <a:r>
              <a:rPr lang="en-GB" dirty="0" smtClean="0"/>
              <a:t>spaces.</a:t>
            </a:r>
          </a:p>
          <a:p>
            <a:endParaRPr lang="en-GB" dirty="0"/>
          </a:p>
          <a:p>
            <a:r>
              <a:rPr lang="en-GB" dirty="0"/>
              <a:t>In order to form a valid matrix: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 = 'Hello'</a:t>
            </a:r>
          </a:p>
          <a:p>
            <a:pPr marL="0" indent="0">
              <a:buNone/>
            </a:pPr>
            <a:r>
              <a:rPr lang="en-GB" b="1" dirty="0"/>
              <a:t>&gt;&gt;</a:t>
            </a:r>
            <a:r>
              <a:rPr lang="en-GB" b="1" dirty="0">
                <a:solidFill>
                  <a:srgbClr val="0070C0"/>
                </a:solidFill>
              </a:rPr>
              <a:t> b = </a:t>
            </a:r>
            <a:r>
              <a:rPr lang="en-GB" dirty="0">
                <a:solidFill>
                  <a:srgbClr val="0070C0"/>
                </a:solidFill>
              </a:rPr>
              <a:t>'Goodbye'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c = 'OK'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x = </a:t>
            </a:r>
            <a:r>
              <a:rPr lang="en-GB" dirty="0" err="1">
                <a:solidFill>
                  <a:srgbClr val="0070C0"/>
                </a:solidFill>
              </a:rPr>
              <a:t>strvcat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a,b,c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This is </a:t>
            </a:r>
            <a:r>
              <a:rPr lang="en-GB" dirty="0" smtClean="0"/>
              <a:t>(almost) the </a:t>
            </a:r>
            <a:r>
              <a:rPr lang="en-GB" dirty="0"/>
              <a:t>same as: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x = ['Hello '; 'Goodbye'; 'OK </a:t>
            </a:r>
            <a:r>
              <a:rPr lang="en-GB" dirty="0" smtClean="0">
                <a:solidFill>
                  <a:srgbClr val="0070C0"/>
                </a:solidFill>
              </a:rPr>
              <a:t>']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In </a:t>
            </a:r>
            <a:r>
              <a:rPr lang="en-GB" b="1" dirty="0" err="1" smtClean="0"/>
              <a:t>strvcat</a:t>
            </a:r>
            <a:r>
              <a:rPr lang="en-GB" b="1" dirty="0" smtClean="0"/>
              <a:t> </a:t>
            </a:r>
            <a:r>
              <a:rPr lang="en-GB" dirty="0"/>
              <a:t>each text input parameter can itself be a string matrix: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y = </a:t>
            </a:r>
            <a:r>
              <a:rPr lang="en-GB" dirty="0" err="1">
                <a:solidFill>
                  <a:srgbClr val="0070C0"/>
                </a:solidFill>
              </a:rPr>
              <a:t>strvcat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x,'Yes',x,'No</a:t>
            </a:r>
            <a:r>
              <a:rPr lang="en-GB" dirty="0">
                <a:solidFill>
                  <a:srgbClr val="0070C0"/>
                </a:solidFill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1938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Working with strings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There are many functions that work on strings. For </a:t>
            </a:r>
            <a:r>
              <a:rPr lang="en-GB" dirty="0" smtClean="0"/>
              <a:t>example: </a:t>
            </a:r>
            <a:r>
              <a:rPr lang="en-GB" b="1" dirty="0" err="1" smtClean="0"/>
              <a:t>strfind</a:t>
            </a:r>
            <a:r>
              <a:rPr lang="en-GB" b="1" dirty="0" smtClean="0"/>
              <a:t>(S1</a:t>
            </a:r>
            <a:r>
              <a:rPr lang="en-GB" b="1" dirty="0"/>
              <a:t>, S2) </a:t>
            </a:r>
            <a:r>
              <a:rPr lang="en-GB" dirty="0"/>
              <a:t>will search inside string S1 and return the </a:t>
            </a:r>
            <a:r>
              <a:rPr lang="en-GB" dirty="0" smtClean="0"/>
              <a:t>starting indices </a:t>
            </a:r>
            <a:r>
              <a:rPr lang="en-GB" dirty="0"/>
              <a:t>of any occurrences of the search string S2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s = 'How much wood would a woodchuck chuck?';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strfind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s,'wood</a:t>
            </a:r>
            <a:r>
              <a:rPr lang="en-GB" dirty="0">
                <a:solidFill>
                  <a:srgbClr val="0070C0"/>
                </a:solidFill>
              </a:rPr>
              <a:t>')</a:t>
            </a:r>
          </a:p>
          <a:p>
            <a:pPr marL="0" indent="0">
              <a:buNone/>
            </a:pPr>
            <a:r>
              <a:rPr lang="en-GB" dirty="0" err="1"/>
              <a:t>ans</a:t>
            </a:r>
            <a:r>
              <a:rPr lang="en-GB" dirty="0"/>
              <a:t> =10 </a:t>
            </a:r>
            <a:r>
              <a:rPr lang="en-GB" dirty="0" smtClean="0"/>
              <a:t>23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 err="1"/>
              <a:t>findstr</a:t>
            </a:r>
            <a:r>
              <a:rPr lang="en-GB" b="1" dirty="0"/>
              <a:t>(S1, S2) </a:t>
            </a:r>
            <a:r>
              <a:rPr lang="en-GB" dirty="0"/>
              <a:t>is similar to </a:t>
            </a:r>
            <a:r>
              <a:rPr lang="en-GB" b="1" dirty="0" err="1"/>
              <a:t>strfind</a:t>
            </a:r>
            <a:r>
              <a:rPr lang="en-GB" b="1" dirty="0"/>
              <a:t>(S1, S2)</a:t>
            </a:r>
            <a:r>
              <a:rPr lang="en-GB" dirty="0" smtClean="0"/>
              <a:t>, </a:t>
            </a:r>
            <a:r>
              <a:rPr lang="en-GB" dirty="0"/>
              <a:t>but initially it finds the shorter </a:t>
            </a:r>
            <a:r>
              <a:rPr lang="en-GB" dirty="0" smtClean="0"/>
              <a:t>of S1 </a:t>
            </a:r>
            <a:r>
              <a:rPr lang="en-GB" dirty="0"/>
              <a:t>and S2, before returning the starting indices of it inside the </a:t>
            </a:r>
            <a:r>
              <a:rPr lang="en-GB" dirty="0" smtClean="0"/>
              <a:t>longer string</a:t>
            </a:r>
            <a:r>
              <a:rPr lang="en-GB" dirty="0"/>
              <a:t>. This means the order of the arguments does not matter: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findstr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s,'wood</a:t>
            </a:r>
            <a:r>
              <a:rPr lang="en-GB" dirty="0">
                <a:solidFill>
                  <a:srgbClr val="0070C0"/>
                </a:solidFill>
              </a:rPr>
              <a:t>')</a:t>
            </a:r>
          </a:p>
          <a:p>
            <a:pPr marL="0" indent="0">
              <a:buNone/>
            </a:pPr>
            <a:r>
              <a:rPr lang="en-GB" dirty="0" err="1"/>
              <a:t>ans</a:t>
            </a:r>
            <a:r>
              <a:rPr lang="en-GB" dirty="0"/>
              <a:t> = 10 23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findstr</a:t>
            </a:r>
            <a:r>
              <a:rPr lang="en-GB" dirty="0">
                <a:solidFill>
                  <a:srgbClr val="0070C0"/>
                </a:solidFill>
              </a:rPr>
              <a:t>('</a:t>
            </a:r>
            <a:r>
              <a:rPr lang="en-GB" dirty="0" err="1">
                <a:solidFill>
                  <a:srgbClr val="0070C0"/>
                </a:solidFill>
              </a:rPr>
              <a:t>wood',s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err="1"/>
              <a:t>ans</a:t>
            </a:r>
            <a:r>
              <a:rPr lang="en-GB" dirty="0"/>
              <a:t> = 10 23</a:t>
            </a:r>
          </a:p>
        </p:txBody>
      </p:sp>
    </p:spTree>
    <p:extLst>
      <p:ext uri="{BB962C8B-B14F-4D97-AF65-F5344CB8AC3E}">
        <p14:creationId xmlns:p14="http://schemas.microsoft.com/office/powerpoint/2010/main" val="105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/>
              <a:t>Working with strings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a = 'Good day‘;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b = </a:t>
            </a:r>
            <a:r>
              <a:rPr lang="en-GB" dirty="0" smtClean="0">
                <a:solidFill>
                  <a:srgbClr val="0070C0"/>
                </a:solidFill>
              </a:rPr>
              <a:t>‘Hallo‘;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a </a:t>
            </a:r>
            <a:r>
              <a:rPr lang="en-GB" dirty="0" smtClean="0">
                <a:solidFill>
                  <a:srgbClr val="0070C0"/>
                </a:solidFill>
              </a:rPr>
              <a:t>==b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b = 'good day</a:t>
            </a:r>
            <a:r>
              <a:rPr lang="en-GB" dirty="0" smtClean="0">
                <a:solidFill>
                  <a:srgbClr val="0070C0"/>
                </a:solidFill>
              </a:rPr>
              <a:t>‘;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a ==b</a:t>
            </a:r>
          </a:p>
          <a:p>
            <a:endParaRPr lang="en-GB" b="1" dirty="0" smtClean="0"/>
          </a:p>
          <a:p>
            <a:r>
              <a:rPr lang="en-GB" b="1" dirty="0" err="1" smtClean="0"/>
              <a:t>strcmp</a:t>
            </a:r>
            <a:r>
              <a:rPr lang="en-GB" b="1" dirty="0" smtClean="0"/>
              <a:t> </a:t>
            </a:r>
            <a:r>
              <a:rPr lang="en-GB" dirty="0"/>
              <a:t>will compare two strings, </a:t>
            </a:r>
            <a:r>
              <a:rPr lang="en-GB" dirty="0" smtClean="0"/>
              <a:t>case-sensitively and return </a:t>
            </a:r>
            <a:r>
              <a:rPr lang="en-GB" dirty="0"/>
              <a:t>logical 1 (true) if they are identical or logical 0 (false</a:t>
            </a:r>
            <a:r>
              <a:rPr lang="en-GB" dirty="0" smtClean="0"/>
              <a:t>) otherwise: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&gt;&gt;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strcmp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a,b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dirty="0" smtClean="0"/>
              <a:t>0</a:t>
            </a:r>
          </a:p>
          <a:p>
            <a:endParaRPr lang="en-GB" dirty="0"/>
          </a:p>
          <a:p>
            <a:r>
              <a:rPr lang="en-GB" b="1" dirty="0" err="1" smtClean="0"/>
              <a:t>strcmpi</a:t>
            </a:r>
            <a:r>
              <a:rPr lang="en-GB" b="1" dirty="0" smtClean="0"/>
              <a:t> </a:t>
            </a:r>
            <a:r>
              <a:rPr lang="en-GB" dirty="0"/>
              <a:t>will compare two strings, ignoring case, and </a:t>
            </a:r>
            <a:r>
              <a:rPr lang="en-GB" dirty="0" smtClean="0"/>
              <a:t>return true </a:t>
            </a:r>
            <a:r>
              <a:rPr lang="en-GB" dirty="0"/>
              <a:t>if they are identical or false otherwise:</a:t>
            </a:r>
          </a:p>
          <a:p>
            <a:pPr marL="0" indent="0">
              <a:buNone/>
            </a:pPr>
            <a:r>
              <a:rPr lang="en-GB" dirty="0"/>
              <a:t>&gt;&gt;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strcmpi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a,b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err="1"/>
              <a:t>ans</a:t>
            </a:r>
            <a:r>
              <a:rPr lang="en-GB" dirty="0"/>
              <a:t> = </a:t>
            </a:r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1768</Words>
  <Application>Microsoft Office PowerPoint</Application>
  <PresentationFormat>Προβολή στην οθόνη (4:3)</PresentationFormat>
  <Paragraphs>244</Paragraphs>
  <Slides>22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Courier</vt:lpstr>
      <vt:lpstr>Office Theme</vt:lpstr>
      <vt:lpstr>Characters and Text</vt:lpstr>
      <vt:lpstr>Characters and Text</vt:lpstr>
      <vt:lpstr>Working with strings</vt:lpstr>
      <vt:lpstr>Working with strings</vt:lpstr>
      <vt:lpstr>Working with strings</vt:lpstr>
      <vt:lpstr>Working with strings</vt:lpstr>
      <vt:lpstr>Working with strings</vt:lpstr>
      <vt:lpstr>Working with strings</vt:lpstr>
      <vt:lpstr>Working with strings</vt:lpstr>
      <vt:lpstr>Working with strings</vt:lpstr>
      <vt:lpstr>Formatting strings</vt:lpstr>
      <vt:lpstr>Formatting strings</vt:lpstr>
      <vt:lpstr>Formatting strings</vt:lpstr>
      <vt:lpstr>Formatting strings</vt:lpstr>
      <vt:lpstr>Formatting strings</vt:lpstr>
      <vt:lpstr>Working with numbers in strings</vt:lpstr>
      <vt:lpstr>Special characters</vt:lpstr>
      <vt:lpstr>Creating string variables</vt:lpstr>
      <vt:lpstr>Creating string variables</vt:lpstr>
      <vt:lpstr>Creating string variables</vt:lpstr>
      <vt:lpstr>String formating</vt:lpstr>
      <vt:lpstr>Useful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strings</dc:title>
  <dc:creator>Kostantinos</dc:creator>
  <cp:lastModifiedBy>Konstantinos</cp:lastModifiedBy>
  <cp:revision>89</cp:revision>
  <dcterms:created xsi:type="dcterms:W3CDTF">2016-03-08T07:09:19Z</dcterms:created>
  <dcterms:modified xsi:type="dcterms:W3CDTF">2021-04-12T13:39:20Z</dcterms:modified>
</cp:coreProperties>
</file>