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5126C-A453-A142-870D-8687B33CE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973A5-39D8-E340-A33E-D44B42E81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4A149-8E31-9747-80CD-62CBB5C8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7B799-4561-B548-9AC8-FCA0339AE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12299-004E-BC42-9EE1-C0D0281E0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8799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04BE7-0FD4-E044-B344-09E74C223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EBF04-D2A8-1547-AC54-1C809BFDD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95D72-EFCF-3D43-A255-956715F8E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EE5-FD88-8146-BB14-C329B5CF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D985B-1C5C-604A-A3D4-B913D8500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58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67071F-7C3F-3C43-B6C0-A9E6ADE75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3CEFA-5859-3543-AA2D-38398D47F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8DB49-A9E6-EA4C-9846-D8A2ECEC4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CD0EA-D29D-9245-A8FE-A1447D839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30ABD-53FA-8A42-AFFA-8921DAA3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1216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13F52-2772-1C4B-B537-B8890454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854A2-3E1E-2049-B952-8F3015A76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F338A-6175-564F-BC07-5E927773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6D70F-ACF1-9A44-BFE3-69BA0C216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7D2BB-167E-CD4B-A317-5B3A224E7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4957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114CB-F562-134D-9768-76E7BBC5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1D2D8-4B4F-EB48-8263-E75446AB5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7DC9E-C771-3644-B5F9-A974EACED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16B9-071C-474C-A5FD-F147421B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2FACE-9056-DC47-9FD8-7D4AED0E1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4364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CF78D-5299-254F-A06A-0ADD80D5F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8C179-55FB-0843-9222-C7E4ED20A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AD42CB-63B2-6C45-87E3-CB0274AE5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10A19-74FC-7B40-9769-64B0A1466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F8C7C-3746-9145-A2F2-A9461308C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90580-ECEB-DE49-91D7-0D92FDAB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0787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CD63C-8075-FB44-9328-96890E164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806C9-2611-B048-A0E4-0C3953EAD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50441-FECE-4C4D-A43F-E37973CB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0E8421-6BC2-5E41-B35A-F617EC810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317022-CA6C-E443-9B40-21939531E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A005C-D8B8-0646-AAD5-A9045CA1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FB2B2A-076A-4F46-90DF-96E3C660E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34AAA1-3FA3-E745-82EB-47E9DB74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2193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8C879-BE1F-B447-A444-88FBD3B1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05D0C4-C57B-A541-9583-D77160AE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2429D4-31B9-7F41-A2DB-4F7FAAF1A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30DC7-420F-8442-B162-771F9763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0555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A92617-E038-BA49-A8EF-65E62AE3D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C1EA86-D825-9F4B-8BD6-413E9565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E3906C-C917-1E41-9541-B20BD1320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6884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968E3-6675-1D42-ABFF-AFB2D99F9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914E1-8D51-CF44-9018-B3D2A677B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1E897-A8B0-8445-815E-972547D15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D2E7C-75E5-AE4F-84B5-F50C0E436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E20B4-6F87-DD43-95A9-696D24F5F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795FC-8E74-1348-A30D-4BCA3AB8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0366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DF662-2A69-7445-AFBA-2DC4DA07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F0094-5086-F041-9172-451F5494E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729E0-429E-ED4D-AFD0-0210F16CC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D531A-5BE6-3B47-86D2-198F95862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BFB6F-23F7-C14D-994C-7EF58530D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D68EE-80FC-6A4F-B806-0AF35871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4947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ADF77E-FB40-CE4D-B18D-D96C31004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5D18B-3DE8-EF4D-B513-8D327B312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7A7AE-7AAB-8F4F-9155-80735A470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D0CAB-FB73-2448-B4B3-1DEC3BE47AE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9D21B-D46C-1C4E-A3A9-5224678A5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8CA03-3D0E-9440-B8EF-0557F61B8F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9894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E787D-1788-704B-86B6-0429C5604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7002" y="750013"/>
            <a:ext cx="9780998" cy="2028112"/>
          </a:xfrm>
        </p:spPr>
        <p:txBody>
          <a:bodyPr>
            <a:noAutofit/>
          </a:bodyPr>
          <a:lstStyle/>
          <a:p>
            <a:r>
              <a:rPr lang="el-GR" sz="3600" b="1" dirty="0" err="1"/>
              <a:t>Ἡ</a:t>
            </a:r>
            <a:r>
              <a:rPr lang="el-GR" sz="3600" b="1" dirty="0"/>
              <a:t> σχέση </a:t>
            </a:r>
            <a:r>
              <a:rPr lang="el-GR" sz="3600" b="1" dirty="0" err="1"/>
              <a:t>τῆς</a:t>
            </a:r>
            <a:r>
              <a:rPr lang="el-GR" sz="3600" b="1" dirty="0"/>
              <a:t> </a:t>
            </a:r>
            <a:r>
              <a:rPr lang="el-GR" sz="3600" b="1" dirty="0" err="1"/>
              <a:t>καταγραφῆς</a:t>
            </a:r>
            <a:r>
              <a:rPr lang="el-GR" sz="3600" b="1" dirty="0"/>
              <a:t> </a:t>
            </a:r>
            <a:r>
              <a:rPr lang="el-GR" sz="3600" b="1" dirty="0" err="1"/>
              <a:t>τῶν</a:t>
            </a:r>
            <a:r>
              <a:rPr lang="el-GR" sz="3600" b="1" dirty="0"/>
              <a:t> τμημάτων </a:t>
            </a:r>
            <a:r>
              <a:rPr lang="el-GR" sz="3600" b="1" dirty="0" err="1"/>
              <a:t>τῆς</a:t>
            </a:r>
            <a:r>
              <a:rPr lang="el-GR" sz="3600" b="1" dirty="0"/>
              <a:t> Θ. Λειτουργίας </a:t>
            </a:r>
            <a:r>
              <a:rPr lang="el-GR" sz="3600" b="1" dirty="0" err="1"/>
              <a:t>ἀπὸ</a:t>
            </a:r>
            <a:r>
              <a:rPr lang="el-GR" sz="3600" b="1" dirty="0"/>
              <a:t> </a:t>
            </a:r>
            <a:r>
              <a:rPr lang="el-GR" sz="3600" b="1" dirty="0" err="1"/>
              <a:t>τὸ</a:t>
            </a:r>
            <a:r>
              <a:rPr lang="el-GR" sz="3600" b="1" dirty="0"/>
              <a:t> Μάξιμο </a:t>
            </a:r>
            <a:r>
              <a:rPr lang="el-GR" sz="3600" b="1" dirty="0" err="1"/>
              <a:t>μὲ</a:t>
            </a:r>
            <a:r>
              <a:rPr lang="el-GR" sz="3600" b="1" dirty="0"/>
              <a:t> </a:t>
            </a:r>
            <a:r>
              <a:rPr lang="el-GR" sz="3600" b="1" dirty="0" err="1"/>
              <a:t>τὶς</a:t>
            </a:r>
            <a:r>
              <a:rPr lang="el-GR" sz="3600" b="1" dirty="0"/>
              <a:t> </a:t>
            </a:r>
            <a:r>
              <a:rPr lang="el-GR" sz="3600" b="1" dirty="0" err="1"/>
              <a:t>ἀντίστοιχες</a:t>
            </a:r>
            <a:r>
              <a:rPr lang="el-GR" sz="3600" b="1" dirty="0"/>
              <a:t> </a:t>
            </a:r>
            <a:r>
              <a:rPr lang="el-GR" sz="3600" b="1" dirty="0" err="1"/>
              <a:t>εὐχὲς</a:t>
            </a:r>
            <a:r>
              <a:rPr lang="el-GR" sz="3600" b="1" dirty="0"/>
              <a:t> </a:t>
            </a:r>
            <a:r>
              <a:rPr lang="el-GR" sz="3600" b="1" dirty="0" err="1"/>
              <a:t>τῶν</a:t>
            </a:r>
            <a:r>
              <a:rPr lang="el-GR" sz="3600" b="1" dirty="0"/>
              <a:t> </a:t>
            </a:r>
            <a:r>
              <a:rPr lang="el-GR" sz="3600" b="1" dirty="0" err="1"/>
              <a:t>Λειτουργιῶν</a:t>
            </a:r>
            <a:r>
              <a:rPr lang="el-GR" sz="3600" b="1" dirty="0"/>
              <a:t> Μ. Βασιλείου </a:t>
            </a:r>
            <a:r>
              <a:rPr lang="el-GR" sz="3600" b="1" dirty="0" err="1"/>
              <a:t>καὶ</a:t>
            </a:r>
            <a:r>
              <a:rPr lang="el-GR" sz="3600" b="1" dirty="0"/>
              <a:t> </a:t>
            </a:r>
            <a:r>
              <a:rPr lang="el-GR" sz="3600" b="1" dirty="0" err="1"/>
              <a:t>Ἰωάννου</a:t>
            </a:r>
            <a:r>
              <a:rPr lang="el-GR" sz="3600" b="1" dirty="0"/>
              <a:t> Χρυσοστόμου</a:t>
            </a:r>
            <a:r>
              <a:rPr lang="en-GR" sz="3600" b="1" dirty="0">
                <a:effectLst/>
              </a:rPr>
              <a:t> </a:t>
            </a:r>
            <a:endParaRPr lang="en-GR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884652-73E2-1943-91EA-E47E0593E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7002" y="2923943"/>
            <a:ext cx="9900863" cy="3528228"/>
          </a:xfrm>
        </p:spPr>
        <p:txBody>
          <a:bodyPr/>
          <a:lstStyle/>
          <a:p>
            <a:pPr algn="l"/>
            <a:r>
              <a:rPr lang="el-GR" sz="3200" dirty="0"/>
              <a:t>•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 διασώζονται </a:t>
            </a:r>
            <a:r>
              <a:rPr lang="el-GR" sz="3200" dirty="0" err="1"/>
              <a:t>κειμενικὲς</a:t>
            </a:r>
            <a:r>
              <a:rPr lang="el-GR" sz="3200" dirty="0"/>
              <a:t> </a:t>
            </a:r>
            <a:r>
              <a:rPr lang="el-GR" sz="3200" dirty="0" err="1"/>
              <a:t>ἀντιστοιχίες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κάποιες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δύο Θ. </a:t>
            </a:r>
            <a:r>
              <a:rPr lang="el-GR" sz="3200" dirty="0" err="1"/>
              <a:t>Λειτουργιῶν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βυζαντινοῦ</a:t>
            </a:r>
            <a:r>
              <a:rPr lang="el-GR" sz="3200" dirty="0"/>
              <a:t> </a:t>
            </a:r>
            <a:r>
              <a:rPr lang="el-GR" sz="3200" dirty="0" err="1"/>
              <a:t>λειτουργικοῦ</a:t>
            </a:r>
            <a:r>
              <a:rPr lang="el-GR" sz="3200" dirty="0"/>
              <a:t> τύπου (Μ. Βασιλείου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Ἰ</a:t>
            </a:r>
            <a:r>
              <a:rPr lang="el-GR" sz="3200" dirty="0"/>
              <a:t>. Χρυσοστόμου).</a:t>
            </a:r>
          </a:p>
          <a:p>
            <a:pPr algn="l"/>
            <a:r>
              <a:rPr lang="el-GR" sz="3200" dirty="0"/>
              <a:t>• </a:t>
            </a:r>
            <a:r>
              <a:rPr lang="el-GR" sz="3200" dirty="0" err="1"/>
              <a:t>Στὸ</a:t>
            </a:r>
            <a:r>
              <a:rPr lang="el-GR" sz="3200" dirty="0"/>
              <a:t> 8 κεφ. καταγράφεται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πρώτης </a:t>
            </a:r>
            <a:r>
              <a:rPr lang="el-GR" sz="3200" dirty="0" err="1"/>
              <a:t>εἰσόδου</a:t>
            </a:r>
            <a:r>
              <a:rPr lang="el-GR" sz="3200" dirty="0"/>
              <a:t>.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καταγραφὴ</a:t>
            </a:r>
            <a:r>
              <a:rPr lang="el-GR" sz="3200" dirty="0"/>
              <a:t> διαπιστώνουμε κάποιες </a:t>
            </a:r>
            <a:r>
              <a:rPr lang="el-GR" sz="3200" dirty="0" err="1"/>
              <a:t>κειμενικὲς</a:t>
            </a:r>
            <a:r>
              <a:rPr lang="el-GR" sz="3200" dirty="0"/>
              <a:t> </a:t>
            </a:r>
            <a:r>
              <a:rPr lang="el-GR" sz="3200" dirty="0" err="1"/>
              <a:t>ἀντιστοιχίες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εὐχὴ</a:t>
            </a:r>
            <a:r>
              <a:rPr lang="el-GR" sz="3200" i="1" dirty="0"/>
              <a:t> </a:t>
            </a:r>
            <a:r>
              <a:rPr lang="el-GR" sz="3200" i="1" dirty="0" err="1"/>
              <a:t>τῆς</a:t>
            </a:r>
            <a:r>
              <a:rPr lang="el-GR" sz="3200" i="1" dirty="0"/>
              <a:t> </a:t>
            </a:r>
            <a:r>
              <a:rPr lang="el-GR" sz="3200" i="1" dirty="0" err="1"/>
              <a:t>εἰσόδου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Θ. Λειτουργία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</a:t>
            </a:r>
            <a:r>
              <a:rPr lang="el-GR" sz="3200" dirty="0"/>
              <a:t>. Χρυσοστόμου.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781572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E188-D50B-0444-84E6-0081A2F7A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16" y="164387"/>
            <a:ext cx="11240785" cy="9246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48B20-55A6-8A4A-838C-C9A2E02FB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15" y="339046"/>
            <a:ext cx="11763911" cy="6354567"/>
          </a:xfrm>
        </p:spPr>
        <p:txBody>
          <a:bodyPr>
            <a:noAutofit/>
          </a:bodyPr>
          <a:lstStyle/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«</a:t>
            </a:r>
            <a:r>
              <a:rPr lang="el-GR" sz="3200" dirty="0" err="1"/>
              <a:t>εἰκόνα</a:t>
            </a:r>
            <a:r>
              <a:rPr lang="el-GR" sz="3200" dirty="0"/>
              <a:t>» </a:t>
            </a:r>
            <a:r>
              <a:rPr lang="el-GR" sz="3200" dirty="0" err="1"/>
              <a:t>ἀποτελεῖ</a:t>
            </a:r>
            <a:r>
              <a:rPr lang="el-GR" sz="3200" dirty="0"/>
              <a:t>,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Μάξιμο, </a:t>
            </a:r>
            <a:r>
              <a:rPr lang="el-GR" sz="3200" dirty="0" err="1"/>
              <a:t>τὴ</a:t>
            </a:r>
            <a:r>
              <a:rPr lang="el-GR" sz="3200" dirty="0"/>
              <a:t> δυνατότητα </a:t>
            </a:r>
            <a:r>
              <a:rPr lang="el-GR" sz="3200" dirty="0" err="1"/>
              <a:t>ἐκφράσεως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νέας Διαθήκης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λαοῦ</a:t>
            </a:r>
            <a:r>
              <a:rPr lang="el-GR" sz="3200" dirty="0"/>
              <a:t> Του, στηριζόμενος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παύλεια</a:t>
            </a:r>
            <a:r>
              <a:rPr lang="el-GR" sz="3200" dirty="0"/>
              <a:t> θεολογία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«νόμος» (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Παλαιὰ</a:t>
            </a:r>
            <a:r>
              <a:rPr lang="el-GR" sz="3200" dirty="0"/>
              <a:t> Διαθήκη) </a:t>
            </a:r>
            <a:r>
              <a:rPr lang="el-GR" sz="3200" dirty="0" err="1"/>
              <a:t>ὑπῆρξε</a:t>
            </a:r>
            <a:r>
              <a:rPr lang="el-GR" sz="3200" dirty="0"/>
              <a:t> «</a:t>
            </a:r>
            <a:r>
              <a:rPr lang="el-GR" sz="3200" dirty="0" err="1"/>
              <a:t>σκιὰ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μελλόντων </a:t>
            </a:r>
            <a:r>
              <a:rPr lang="el-GR" sz="3200" dirty="0" err="1"/>
              <a:t>ἀγαθῶν</a:t>
            </a:r>
            <a:r>
              <a:rPr lang="el-GR" sz="3200" dirty="0"/>
              <a:t>»,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(«σκιά») </a:t>
            </a:r>
            <a:r>
              <a:rPr lang="el-GR" sz="3200" dirty="0" err="1"/>
              <a:t>ἀντιδιαστέλλεται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εἰκόνα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πραγμάτων» (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Καινὴ</a:t>
            </a:r>
            <a:r>
              <a:rPr lang="el-GR" sz="3200" dirty="0"/>
              <a:t> Διαθήκη). </a:t>
            </a:r>
            <a:r>
              <a:rPr lang="el-GR" sz="3200" dirty="0" err="1"/>
              <a:t>Ἔτσι</a:t>
            </a:r>
            <a:r>
              <a:rPr lang="el-GR" sz="3200" dirty="0"/>
              <a:t>, καταλήγει </a:t>
            </a:r>
            <a:r>
              <a:rPr lang="el-GR" sz="3200" dirty="0" err="1"/>
              <a:t>ὁ</a:t>
            </a:r>
            <a:r>
              <a:rPr lang="el-GR" sz="3200" dirty="0"/>
              <a:t> Μάξιμος,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Εὐαγγέλιο</a:t>
            </a:r>
            <a:r>
              <a:rPr lang="el-GR" sz="3200" dirty="0"/>
              <a:t> κατέχει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εἰκόνα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ἀληθῶν</a:t>
            </a:r>
            <a:r>
              <a:rPr lang="el-GR" sz="3200" dirty="0"/>
              <a:t>».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εἰκόνα</a:t>
            </a:r>
            <a:r>
              <a:rPr lang="el-GR" sz="3200" dirty="0"/>
              <a:t>» προσεγγίζει (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) περισσότερο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«τύπο»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ἐσχατολογκὴ</a:t>
            </a:r>
            <a:r>
              <a:rPr lang="el-GR" sz="3200" dirty="0"/>
              <a:t> </a:t>
            </a:r>
            <a:r>
              <a:rPr lang="el-GR" sz="3200" dirty="0" err="1"/>
              <a:t>ἀλήθεια</a:t>
            </a:r>
            <a:r>
              <a:rPr lang="el-GR" sz="3200" dirty="0"/>
              <a:t>,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περιέχει </a:t>
            </a:r>
            <a:r>
              <a:rPr lang="el-GR" sz="3200" dirty="0" err="1"/>
              <a:t>μιὰ</a:t>
            </a:r>
            <a:r>
              <a:rPr lang="el-GR" sz="3200" dirty="0"/>
              <a:t> </a:t>
            </a:r>
            <a:r>
              <a:rPr lang="el-GR" sz="3200" dirty="0" err="1"/>
              <a:t>ἐννοιολογικὴ</a:t>
            </a:r>
            <a:r>
              <a:rPr lang="el-GR" sz="3200" dirty="0"/>
              <a:t> </a:t>
            </a:r>
            <a:r>
              <a:rPr lang="el-GR" sz="3200" dirty="0" err="1"/>
              <a:t>ὁλότητα</a:t>
            </a:r>
            <a:r>
              <a:rPr lang="el-GR" sz="3200" dirty="0"/>
              <a:t>, διότι </a:t>
            </a:r>
            <a:r>
              <a:rPr lang="el-GR" sz="3200" dirty="0" err="1"/>
              <a:t>οἱ</a:t>
            </a:r>
            <a:r>
              <a:rPr lang="el-GR" sz="3200" dirty="0"/>
              <a:t> «</a:t>
            </a:r>
            <a:r>
              <a:rPr lang="el-GR" sz="3200" dirty="0" err="1"/>
              <a:t>εἰκόνες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ἀρχετύπων</a:t>
            </a:r>
            <a:r>
              <a:rPr lang="el-GR" sz="3200" dirty="0"/>
              <a:t>»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μποροῦν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ἀποτυπώσουν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ἴδια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ἀρχέτυπα</a:t>
            </a:r>
            <a:r>
              <a:rPr lang="el-GR" sz="3200" dirty="0"/>
              <a:t> (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i="1" dirty="0" err="1"/>
              <a:t>ἀλήθειες</a:t>
            </a:r>
            <a:r>
              <a:rPr lang="el-GR" sz="3200" i="1" dirty="0"/>
              <a:t> </a:t>
            </a:r>
            <a:r>
              <a:rPr lang="el-GR" sz="3200" i="1" dirty="0" err="1"/>
              <a:t>κατ</a:t>
            </a:r>
            <a:r>
              <a:rPr lang="el-GR" sz="3200" i="1" dirty="0"/>
              <a:t>᾽ </a:t>
            </a:r>
            <a:r>
              <a:rPr lang="el-GR" sz="3200" i="1" dirty="0" err="1"/>
              <a:t>εἶδος</a:t>
            </a:r>
            <a:r>
              <a:rPr lang="el-GR" sz="3200" dirty="0"/>
              <a:t>). </a:t>
            </a:r>
            <a:r>
              <a:rPr lang="el-GR" sz="3200" dirty="0" err="1"/>
              <a:t>Ὁ</a:t>
            </a:r>
            <a:r>
              <a:rPr lang="el-GR" sz="3200" dirty="0"/>
              <a:t> Μάξιμος καθορίζει </a:t>
            </a:r>
            <a:r>
              <a:rPr lang="el-GR" sz="3200" dirty="0" err="1"/>
              <a:t>τὴ</a:t>
            </a:r>
            <a:r>
              <a:rPr lang="el-GR" sz="3200" dirty="0"/>
              <a:t> συνάφεια «</a:t>
            </a:r>
            <a:r>
              <a:rPr lang="el-GR" sz="3200" dirty="0" err="1"/>
              <a:t>εἰκόνος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ἀρχετύπου</a:t>
            </a:r>
            <a:r>
              <a:rPr lang="el-GR" sz="3200" dirty="0"/>
              <a:t>», τονίζοντας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μιμήσεως»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εἰκόνα</a:t>
            </a:r>
            <a:r>
              <a:rPr lang="el-GR" sz="3200" dirty="0"/>
              <a:t>» </a:t>
            </a:r>
            <a:r>
              <a:rPr lang="el-GR" sz="3200" dirty="0" err="1"/>
              <a:t>ἀναπαράγει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«</a:t>
            </a:r>
            <a:r>
              <a:rPr lang="el-GR" sz="3200" dirty="0" err="1"/>
              <a:t>μορφὴ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ἀρχετύπου</a:t>
            </a:r>
            <a:r>
              <a:rPr lang="el-GR" sz="3200" dirty="0"/>
              <a:t>», </a:t>
            </a:r>
            <a:r>
              <a:rPr lang="el-GR" sz="3200" dirty="0" err="1"/>
              <a:t>χωρὶς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προσεγγίζει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εἶδος</a:t>
            </a:r>
            <a:r>
              <a:rPr lang="el-GR" sz="3200" dirty="0"/>
              <a:t>» του (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οὐσία</a:t>
            </a:r>
            <a:r>
              <a:rPr lang="el-GR" sz="3200" dirty="0"/>
              <a:t> του).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644170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119BD-9C95-D749-BB62-3883DBD63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1919"/>
            <a:ext cx="11353801" cy="82193"/>
          </a:xfrm>
        </p:spPr>
        <p:txBody>
          <a:bodyPr/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93985-5716-C247-91F7-47761A529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90" y="297951"/>
            <a:ext cx="11918022" cy="6488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i="1" dirty="0"/>
              <a:t>Σχόλια </a:t>
            </a:r>
            <a:r>
              <a:rPr lang="el-GR" sz="3200" i="1" dirty="0" err="1"/>
              <a:t>εἰς</a:t>
            </a:r>
            <a:r>
              <a:rPr lang="el-GR" sz="3200" i="1" dirty="0"/>
              <a:t> </a:t>
            </a:r>
            <a:r>
              <a:rPr lang="el-GR" sz="3200" i="1" dirty="0" err="1"/>
              <a:t>τὸ</a:t>
            </a:r>
            <a:r>
              <a:rPr lang="el-GR" sz="3200" i="1" dirty="0"/>
              <a:t> </a:t>
            </a:r>
            <a:r>
              <a:rPr lang="el-GR" sz="3200" i="1" dirty="0" err="1"/>
              <a:t>Περὶ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Ἐκκλησιαστικῆς</a:t>
            </a:r>
            <a:r>
              <a:rPr lang="el-GR" sz="3200" i="1" dirty="0"/>
              <a:t> </a:t>
            </a:r>
            <a:r>
              <a:rPr lang="el-GR" sz="3200" i="1" dirty="0" err="1"/>
              <a:t>Ἱεραρχίας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ἀκολουθίες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Λατρείας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εἰκόνες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ἀληθῶν</a:t>
            </a:r>
            <a:r>
              <a:rPr lang="el-GR" sz="3200" dirty="0"/>
              <a:t>».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, πάντως,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«σύμβολο» παραπέμπει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ἴδια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- </a:t>
            </a:r>
            <a:r>
              <a:rPr lang="el-GR" sz="3200" dirty="0" err="1"/>
              <a:t>κατὰ</a:t>
            </a:r>
            <a:r>
              <a:rPr lang="el-GR" sz="3200" dirty="0"/>
              <a:t> βάση βιβλικό- </a:t>
            </a:r>
            <a:r>
              <a:rPr lang="el-GR" sz="3200" dirty="0" err="1"/>
              <a:t>ὅρο</a:t>
            </a:r>
            <a:r>
              <a:rPr lang="el-GR" sz="3200" dirty="0"/>
              <a:t> «</a:t>
            </a:r>
            <a:r>
              <a:rPr lang="el-GR" sz="3200" dirty="0" err="1"/>
              <a:t>εἰκών</a:t>
            </a:r>
            <a:r>
              <a:rPr lang="el-GR" sz="3200" dirty="0"/>
              <a:t>»,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ἤδη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τίτλο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ἐκδηλώνει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πρόθεσή του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ἀποκαλύψει</a:t>
            </a:r>
            <a:r>
              <a:rPr lang="el-GR" sz="3200" dirty="0"/>
              <a:t> «</a:t>
            </a:r>
            <a:r>
              <a:rPr lang="el-GR" sz="3200" dirty="0" err="1"/>
              <a:t>ποιὰ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σύμβολα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τελουμένων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θεία Σύναξη».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Μάξιμο, </a:t>
            </a:r>
            <a:r>
              <a:rPr lang="el-GR" sz="3200" dirty="0" err="1"/>
              <a:t>μὲ</a:t>
            </a:r>
            <a:r>
              <a:rPr lang="el-GR" sz="3200" dirty="0"/>
              <a:t> «κάθε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τελούμενα </a:t>
            </a:r>
            <a:r>
              <a:rPr lang="el-GR" sz="3200" dirty="0" err="1"/>
              <a:t>θεῖα</a:t>
            </a:r>
            <a:r>
              <a:rPr lang="el-GR" sz="3200" dirty="0"/>
              <a:t> σύμβολα» δηλώνεται «</a:t>
            </a:r>
            <a:r>
              <a:rPr lang="el-GR" sz="3200" dirty="0" err="1"/>
              <a:t>ἡ</a:t>
            </a:r>
            <a:r>
              <a:rPr lang="el-GR" sz="3200" dirty="0"/>
              <a:t> Χάρις </a:t>
            </a:r>
            <a:r>
              <a:rPr lang="el-GR" sz="3200" dirty="0" err="1"/>
              <a:t>τῆς</a:t>
            </a:r>
            <a:r>
              <a:rPr lang="el-GR" sz="3200" dirty="0"/>
              <a:t> σωτηρίας,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ἐνεργεῖ</a:t>
            </a:r>
            <a:r>
              <a:rPr lang="el-GR" sz="3200" dirty="0"/>
              <a:t> μέσα του»,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αἰσθητὰ</a:t>
            </a:r>
            <a:r>
              <a:rPr lang="el-GR" sz="3200" dirty="0"/>
              <a:t> σύμβολα»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τελουμένων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Σύναξη </a:t>
            </a:r>
            <a:r>
              <a:rPr lang="el-GR" sz="3200" dirty="0" err="1"/>
              <a:t>καθιστοῦν</a:t>
            </a:r>
            <a:r>
              <a:rPr lang="el-GR" sz="3200" dirty="0"/>
              <a:t> </a:t>
            </a:r>
            <a:r>
              <a:rPr lang="el-GR" sz="3200" dirty="0" err="1"/>
              <a:t>οἰκεῖα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πιστοὺς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«</a:t>
            </a:r>
            <a:r>
              <a:rPr lang="el-GR" sz="3200" dirty="0" err="1"/>
              <a:t>ἀρχέτυπα</a:t>
            </a:r>
            <a:r>
              <a:rPr lang="el-GR" sz="3200" dirty="0"/>
              <a:t> μυστήρια </a:t>
            </a:r>
            <a:r>
              <a:rPr lang="el-GR" sz="3200" dirty="0" err="1"/>
              <a:t>τοῦ</a:t>
            </a:r>
            <a:r>
              <a:rPr lang="el-GR" sz="3200" dirty="0"/>
              <a:t> μέλλοντος </a:t>
            </a:r>
            <a:r>
              <a:rPr lang="el-GR" sz="3200" dirty="0" err="1"/>
              <a:t>αἰῶνος</a:t>
            </a:r>
            <a:r>
              <a:rPr lang="el-GR" sz="3200" dirty="0"/>
              <a:t>».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553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E0B8-C504-6648-87E3-F925ADB8B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B4F62-D61D-474A-B200-45C327ED8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145" y="842480"/>
            <a:ext cx="11332394" cy="5825448"/>
          </a:xfrm>
        </p:spPr>
        <p:txBody>
          <a:bodyPr>
            <a:normAutofit/>
          </a:bodyPr>
          <a:lstStyle/>
          <a:p>
            <a:r>
              <a:rPr lang="el-GR" sz="3200" dirty="0"/>
              <a:t>Μία </a:t>
            </a:r>
            <a:r>
              <a:rPr lang="el-GR" sz="3200" dirty="0" err="1"/>
              <a:t>ἄλλη</a:t>
            </a:r>
            <a:r>
              <a:rPr lang="el-GR" sz="3200" dirty="0"/>
              <a:t> </a:t>
            </a:r>
            <a:r>
              <a:rPr lang="el-GR" sz="3200" dirty="0" err="1"/>
              <a:t>ἀντιστοιχία</a:t>
            </a:r>
            <a:r>
              <a:rPr lang="el-GR" sz="3200" dirty="0"/>
              <a:t> </a:t>
            </a:r>
            <a:r>
              <a:rPr lang="el-GR" sz="3200" dirty="0" err="1"/>
              <a:t>ἐντοπίζεται</a:t>
            </a:r>
            <a:r>
              <a:rPr lang="el-GR" sz="3200" dirty="0"/>
              <a:t>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16</a:t>
            </a:r>
            <a:r>
              <a:rPr lang="el-GR" sz="3200" baseline="30000" dirty="0"/>
              <a:t>ου</a:t>
            </a:r>
            <a:r>
              <a:rPr lang="el-GR" sz="3200" dirty="0"/>
              <a:t> κεφαλαίου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/>
              <a:t>Μυσταγωγίας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προσκομιδῆς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Λειτουργίας </a:t>
            </a:r>
            <a:r>
              <a:rPr lang="el-GR" sz="3200" dirty="0" err="1"/>
              <a:t>τοῦ</a:t>
            </a:r>
            <a:r>
              <a:rPr lang="el-GR" sz="3200" dirty="0"/>
              <a:t> Μ. Βασιλείου. </a:t>
            </a:r>
          </a:p>
          <a:p>
            <a:r>
              <a:rPr lang="el-GR" sz="3200" dirty="0" err="1"/>
              <a:t>Οἱ</a:t>
            </a:r>
            <a:r>
              <a:rPr lang="el-GR" sz="3200" dirty="0"/>
              <a:t> δύο παραπάνω συνάφειες καταδεικνύουν </a:t>
            </a:r>
            <a:r>
              <a:rPr lang="el-GR" sz="3200" dirty="0" err="1"/>
              <a:t>μιὰ</a:t>
            </a:r>
            <a:r>
              <a:rPr lang="el-GR" sz="3200" dirty="0"/>
              <a:t> </a:t>
            </a:r>
            <a:r>
              <a:rPr lang="el-GR" sz="3200" dirty="0" err="1"/>
              <a:t>πιθανὴ</a:t>
            </a:r>
            <a:r>
              <a:rPr lang="el-GR" sz="3200" dirty="0"/>
              <a:t> σχέση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/>
              <a:t>Μυσταγωγίας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Λειτουργιῶν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βυζαντινοῦ</a:t>
            </a:r>
            <a:r>
              <a:rPr lang="el-GR" sz="3200" dirty="0"/>
              <a:t> </a:t>
            </a:r>
            <a:r>
              <a:rPr lang="el-GR" sz="3200" dirty="0" err="1"/>
              <a:t>λειτουργικοῦ</a:t>
            </a:r>
            <a:r>
              <a:rPr lang="el-GR" sz="3200" dirty="0"/>
              <a:t> τύπου.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προφανὲς</a:t>
            </a:r>
            <a:r>
              <a:rPr lang="el-GR" sz="3200" dirty="0"/>
              <a:t> συμπέρασμα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μαρτυρίες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/>
              <a:t>Μυσταγωγίας</a:t>
            </a:r>
            <a:r>
              <a:rPr lang="el-GR" sz="3200" dirty="0"/>
              <a:t>,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ἀρχὲς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7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αἰῶνα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Λειτουργία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βυζαντινοῦ</a:t>
            </a:r>
            <a:r>
              <a:rPr lang="el-GR" sz="3200" dirty="0"/>
              <a:t> </a:t>
            </a:r>
            <a:r>
              <a:rPr lang="el-GR" sz="3200" dirty="0" err="1"/>
              <a:t>λειτουργικοῦ</a:t>
            </a:r>
            <a:r>
              <a:rPr lang="el-GR" sz="3200" dirty="0"/>
              <a:t> τύπου </a:t>
            </a:r>
            <a:r>
              <a:rPr lang="el-GR" sz="3200" dirty="0" err="1"/>
              <a:t>διατηροῦσε</a:t>
            </a:r>
            <a:r>
              <a:rPr lang="el-GR" sz="3200" dirty="0"/>
              <a:t> </a:t>
            </a:r>
            <a:r>
              <a:rPr lang="el-GR" sz="3200" dirty="0" err="1"/>
              <a:t>ἀκόμα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ἀρχαϊκά</a:t>
            </a:r>
            <a:r>
              <a:rPr lang="el-GR" sz="3200" dirty="0"/>
              <a:t> της </a:t>
            </a:r>
            <a:r>
              <a:rPr lang="el-GR" sz="3200" dirty="0" err="1"/>
              <a:t>στοιχεῖα</a:t>
            </a:r>
            <a:r>
              <a:rPr lang="el-GR" sz="3200" dirty="0"/>
              <a:t>: </a:t>
            </a:r>
            <a:r>
              <a:rPr lang="el-GR" sz="3200" dirty="0" err="1"/>
              <a:t>ἀρχίζει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εἴσοδο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κλήρου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Ναὸ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διατηρεῖ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διπλὰ</a:t>
            </a:r>
            <a:r>
              <a:rPr lang="el-GR" sz="3200" dirty="0"/>
              <a:t> </a:t>
            </a:r>
            <a:r>
              <a:rPr lang="el-GR" sz="3200" dirty="0" err="1"/>
              <a:t>παλαιοδιαθηκικὰ</a:t>
            </a:r>
            <a:r>
              <a:rPr lang="el-GR" sz="3200" dirty="0"/>
              <a:t> </a:t>
            </a:r>
            <a:r>
              <a:rPr lang="el-GR" sz="3200" dirty="0" err="1"/>
              <a:t>ἀναγνώσματα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95920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0897F-5D0E-6947-BB0A-DE0EA554F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855" y="123291"/>
            <a:ext cx="11096946" cy="1202075"/>
          </a:xfrm>
        </p:spPr>
        <p:txBody>
          <a:bodyPr>
            <a:normAutofit fontScale="90000"/>
          </a:bodyPr>
          <a:lstStyle/>
          <a:p>
            <a:br>
              <a:rPr lang="el-GR" sz="4000" dirty="0"/>
            </a:br>
            <a:r>
              <a:rPr lang="el-GR" sz="4000" b="1" dirty="0"/>
              <a:t>«Μυστήριο» </a:t>
            </a:r>
            <a:r>
              <a:rPr lang="el-GR" sz="4000" b="1" dirty="0" err="1"/>
              <a:t>καὶ</a:t>
            </a:r>
            <a:r>
              <a:rPr lang="el-GR" sz="4000" b="1" dirty="0"/>
              <a:t> «σύμβολο» </a:t>
            </a:r>
            <a:r>
              <a:rPr lang="el-GR" sz="4000" b="1" dirty="0" err="1"/>
              <a:t>στὴν</a:t>
            </a:r>
            <a:r>
              <a:rPr lang="el-GR" sz="4000" b="1" dirty="0"/>
              <a:t> </a:t>
            </a:r>
            <a:r>
              <a:rPr lang="el-GR" sz="4000" b="1" dirty="0" err="1"/>
              <a:t>εὐχαριστιακὴ</a:t>
            </a:r>
            <a:r>
              <a:rPr lang="el-GR" sz="4000" b="1" dirty="0"/>
              <a:t> θεολογία </a:t>
            </a:r>
            <a:r>
              <a:rPr lang="el-GR" sz="4000" b="1" dirty="0" err="1"/>
              <a:t>τοῦ</a:t>
            </a:r>
            <a:r>
              <a:rPr lang="el-GR" sz="4000" b="1" dirty="0"/>
              <a:t> Μαξίμου</a:t>
            </a:r>
            <a:br>
              <a:rPr lang="en-GR" dirty="0"/>
            </a:b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015D5-7DB4-EA4F-AFE2-4FEAD937C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90" y="1458931"/>
            <a:ext cx="11729663" cy="4551452"/>
          </a:xfrm>
        </p:spPr>
        <p:txBody>
          <a:bodyPr>
            <a:normAutofit/>
          </a:bodyPr>
          <a:lstStyle/>
          <a:p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«μυστηρίου» </a:t>
            </a:r>
            <a:r>
              <a:rPr lang="el-GR" sz="3200" dirty="0" err="1"/>
              <a:t>ἔχει</a:t>
            </a:r>
            <a:r>
              <a:rPr lang="el-GR" sz="3200" dirty="0"/>
              <a:t> ποικίλες </a:t>
            </a:r>
            <a:r>
              <a:rPr lang="el-GR" sz="3200" dirty="0" err="1"/>
              <a:t>ἀποχρώσεις</a:t>
            </a:r>
            <a:r>
              <a:rPr lang="el-GR" sz="3200" dirty="0"/>
              <a:t>.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«μυστήριο </a:t>
            </a:r>
            <a:r>
              <a:rPr lang="el-GR" sz="3200" dirty="0" err="1"/>
              <a:t>τῆς</a:t>
            </a:r>
            <a:r>
              <a:rPr lang="el-GR" sz="3200" dirty="0"/>
              <a:t> θείας προνοίας»,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ἀποκαλεῖ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θαυμαστὸν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μέγα»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δηλωθὲν</a:t>
            </a:r>
            <a:r>
              <a:rPr lang="el-GR" sz="3200" dirty="0"/>
              <a:t>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«νόμου»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«</a:t>
            </a:r>
            <a:r>
              <a:rPr lang="el-GR" sz="3200" dirty="0" err="1"/>
              <a:t>προφητῶν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ἐπίσης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«μυστήρια </a:t>
            </a:r>
            <a:r>
              <a:rPr lang="el-GR" sz="3200" dirty="0" err="1"/>
              <a:t>φανερωθέντα</a:t>
            </a:r>
            <a:r>
              <a:rPr lang="el-GR" sz="3200" dirty="0"/>
              <a:t>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Πνεύματος», </a:t>
            </a:r>
            <a:r>
              <a:rPr lang="el-GR" sz="3200" dirty="0" err="1"/>
              <a:t>στὸ</a:t>
            </a:r>
            <a:r>
              <a:rPr lang="el-GR" sz="3200" dirty="0"/>
              <a:t> «μυστήριο </a:t>
            </a:r>
            <a:r>
              <a:rPr lang="el-GR" sz="3200" dirty="0" err="1"/>
              <a:t>τῆς</a:t>
            </a:r>
            <a:r>
              <a:rPr lang="el-GR" sz="3200" dirty="0"/>
              <a:t> σωτηρίας μας»,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«μυστήριο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νοῦν</a:t>
            </a:r>
            <a:r>
              <a:rPr lang="el-GR" sz="3200" dirty="0"/>
              <a:t> </a:t>
            </a:r>
            <a:r>
              <a:rPr lang="el-GR" sz="3200" dirty="0" err="1"/>
              <a:t>ἑνότητας</a:t>
            </a:r>
            <a:r>
              <a:rPr lang="el-GR" sz="3200" dirty="0"/>
              <a:t>»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ψυχῆς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Θεό,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ἀποκαλεῖ</a:t>
            </a:r>
            <a:r>
              <a:rPr lang="el-GR" sz="3200" dirty="0"/>
              <a:t> «φρικτό».</a:t>
            </a:r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51816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55DB4-EAAB-164C-8002-8F1DEBE08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" y="102742"/>
            <a:ext cx="10870915" cy="38014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3D4EF-6B44-0347-B179-4D0763E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3" y="616448"/>
            <a:ext cx="11271607" cy="6138809"/>
          </a:xfrm>
        </p:spPr>
        <p:txBody>
          <a:bodyPr>
            <a:normAutofit/>
          </a:bodyPr>
          <a:lstStyle/>
          <a:p>
            <a:r>
              <a:rPr lang="el-GR" sz="3200" dirty="0" err="1"/>
              <a:t>Ἐκτός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χρήση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ὅρου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Μάξιμος παραθέτει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ὅρο</a:t>
            </a:r>
            <a:r>
              <a:rPr lang="el-GR" sz="3200" dirty="0"/>
              <a:t> «μυστήριο»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: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«</a:t>
            </a:r>
            <a:r>
              <a:rPr lang="el-GR" sz="3200" dirty="0" err="1"/>
              <a:t>τελούμενον</a:t>
            </a:r>
            <a:r>
              <a:rPr lang="el-GR" sz="3200" dirty="0"/>
              <a:t>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θείου θυσιαστηρίου μυστήριον»,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ἀνακεφαλαίωση</a:t>
            </a:r>
            <a:r>
              <a:rPr lang="el-GR" sz="3200" dirty="0"/>
              <a:t>» </a:t>
            </a:r>
            <a:r>
              <a:rPr lang="el-GR" sz="3200" dirty="0" err="1"/>
              <a:t>ὁλόκληρης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διδασκαλίας της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προσθέτει </a:t>
            </a:r>
            <a:r>
              <a:rPr lang="el-GR" sz="3200" dirty="0" err="1"/>
              <a:t>ὅτι</a:t>
            </a:r>
            <a:r>
              <a:rPr lang="el-GR" sz="3200" dirty="0"/>
              <a:t>, «</a:t>
            </a:r>
            <a:r>
              <a:rPr lang="el-GR" sz="3200" dirty="0" err="1"/>
              <a:t>στὸ</a:t>
            </a:r>
            <a:r>
              <a:rPr lang="el-GR" sz="3200" dirty="0"/>
              <a:t> μυστήριο </a:t>
            </a:r>
            <a:r>
              <a:rPr lang="el-GR" sz="3200" dirty="0" err="1"/>
              <a:t>αὐτό</a:t>
            </a:r>
            <a:r>
              <a:rPr lang="el-GR" sz="3200" dirty="0"/>
              <a:t>, </a:t>
            </a:r>
            <a:r>
              <a:rPr lang="el-GR" sz="3200" dirty="0" err="1"/>
              <a:t>ὅποιος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μύστης μπόρεσε </a:t>
            </a:r>
            <a:r>
              <a:rPr lang="el-GR" sz="3200" dirty="0" err="1"/>
              <a:t>μὲ</a:t>
            </a:r>
            <a:r>
              <a:rPr lang="el-GR" sz="3200" dirty="0"/>
              <a:t> φρόνηση </a:t>
            </a:r>
            <a:r>
              <a:rPr lang="el-GR" sz="3200" dirty="0" err="1"/>
              <a:t>καὶ</a:t>
            </a:r>
            <a:r>
              <a:rPr lang="el-GR" sz="3200" dirty="0"/>
              <a:t> σοφία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εἰσέλθει</a:t>
            </a:r>
            <a:r>
              <a:rPr lang="el-GR" sz="3200" dirty="0"/>
              <a:t>, </a:t>
            </a:r>
            <a:r>
              <a:rPr lang="el-GR" sz="3200" dirty="0" err="1"/>
              <a:t>ἔκαμε</a:t>
            </a:r>
            <a:r>
              <a:rPr lang="el-GR" sz="3200" dirty="0"/>
              <a:t> </a:t>
            </a:r>
            <a:r>
              <a:rPr lang="el-GR" sz="3200" dirty="0" err="1"/>
              <a:t>ἀληθινὰ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θεϊκὴ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ψυχή του», </a:t>
            </a:r>
            <a:r>
              <a:rPr lang="el-GR" sz="3200" dirty="0" err="1"/>
              <a:t>ἀλλὰ</a:t>
            </a:r>
            <a:r>
              <a:rPr lang="el-GR" sz="3200" dirty="0"/>
              <a:t> προβάλλει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ἅγια</a:t>
            </a:r>
            <a:r>
              <a:rPr lang="el-GR" sz="3200" dirty="0"/>
              <a:t> μυστήρια» </a:t>
            </a:r>
            <a:r>
              <a:rPr lang="el-GR" sz="3200" dirty="0" err="1"/>
              <a:t>τὰ</a:t>
            </a:r>
            <a:r>
              <a:rPr lang="el-GR" sz="3200" dirty="0"/>
              <a:t> Τίμια </a:t>
            </a:r>
            <a:r>
              <a:rPr lang="el-GR" sz="3200" dirty="0" err="1"/>
              <a:t>Δῶρα</a:t>
            </a:r>
            <a:r>
              <a:rPr lang="el-GR" sz="3200" dirty="0"/>
              <a:t>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πρὶν</a:t>
            </a:r>
            <a:r>
              <a:rPr lang="en-GR" sz="3200" dirty="0">
                <a:effectLst/>
              </a:rPr>
              <a:t>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καθαγιασμό τους.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χρήση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ὅρου</a:t>
            </a:r>
            <a:r>
              <a:rPr lang="el-GR" sz="3200" dirty="0"/>
              <a:t> «μυστήριο» </a:t>
            </a:r>
            <a:r>
              <a:rPr lang="el-GR" sz="3200" dirty="0" err="1"/>
              <a:t>μαρτυρεῖται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ἄλλα</a:t>
            </a:r>
            <a:r>
              <a:rPr lang="el-GR" sz="3200" dirty="0"/>
              <a:t> </a:t>
            </a:r>
            <a:r>
              <a:rPr lang="el-GR" sz="3200" dirty="0" err="1"/>
              <a:t>ἔργα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170973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9F423-BB9F-D945-A13E-7E18265F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65" y="164388"/>
            <a:ext cx="11220236" cy="24657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08AF2-B13D-0249-A3B0-B4D530711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64" y="616449"/>
            <a:ext cx="11630346" cy="5969286"/>
          </a:xfrm>
        </p:spPr>
        <p:txBody>
          <a:bodyPr/>
          <a:lstStyle/>
          <a:p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Μάξιμο </a:t>
            </a:r>
            <a:r>
              <a:rPr lang="el-GR" sz="3200" dirty="0" err="1"/>
              <a:t>τὸ</a:t>
            </a:r>
            <a:r>
              <a:rPr lang="el-GR" sz="3200" dirty="0"/>
              <a:t> μυστήριο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μιὰ</a:t>
            </a:r>
            <a:r>
              <a:rPr lang="el-GR" sz="3200" dirty="0"/>
              <a:t> </a:t>
            </a:r>
            <a:r>
              <a:rPr lang="el-GR" sz="3200" dirty="0" err="1"/>
              <a:t>δυναμικὴ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ἱστορικὴ</a:t>
            </a:r>
            <a:r>
              <a:rPr lang="el-GR" sz="3200" dirty="0"/>
              <a:t> πραγματικότητα,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κορυφώνεται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σωτηριώδη</a:t>
            </a:r>
            <a:r>
              <a:rPr lang="el-GR" sz="3200" dirty="0"/>
              <a:t> Σάρκωση </a:t>
            </a:r>
            <a:r>
              <a:rPr lang="el-GR" sz="3200" dirty="0" err="1"/>
              <a:t>τοῦ</a:t>
            </a:r>
            <a:r>
              <a:rPr lang="el-GR" sz="3200" dirty="0"/>
              <a:t> Λόγου,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εἶχε</a:t>
            </a:r>
            <a:r>
              <a:rPr lang="el-GR" sz="3200" dirty="0"/>
              <a:t> </a:t>
            </a:r>
            <a:r>
              <a:rPr lang="el-GR" sz="3200" dirty="0" err="1"/>
              <a:t>σκιαγραφηθεῖ</a:t>
            </a:r>
            <a:r>
              <a:rPr lang="el-GR" sz="3200" dirty="0"/>
              <a:t>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δημιουργίας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εἶχε</a:t>
            </a:r>
            <a:r>
              <a:rPr lang="el-GR" sz="3200" dirty="0"/>
              <a:t> </a:t>
            </a:r>
            <a:r>
              <a:rPr lang="el-GR" sz="3200" dirty="0" err="1"/>
              <a:t>ἀναγγελθεῖ</a:t>
            </a:r>
            <a:r>
              <a:rPr lang="el-GR" sz="3200" dirty="0"/>
              <a:t>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</a:t>
            </a:r>
            <a:r>
              <a:rPr lang="el-GR" sz="3200" dirty="0" err="1"/>
              <a:t>Γραφῆς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μυστήριο,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σκέψη </a:t>
            </a:r>
            <a:r>
              <a:rPr lang="el-GR" sz="3200" dirty="0" err="1"/>
              <a:t>τοῦ</a:t>
            </a:r>
            <a:r>
              <a:rPr lang="el-GR" sz="3200" dirty="0"/>
              <a:t> Μαξίμου προεκτείνεται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ζωὴ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κάθε </a:t>
            </a:r>
            <a:r>
              <a:rPr lang="el-GR" sz="3200" dirty="0" err="1"/>
              <a:t>Χριστιανοῦ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καλεῖται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συμμετάσχει σ᾽ </a:t>
            </a:r>
            <a:r>
              <a:rPr lang="el-GR" sz="3200" dirty="0" err="1"/>
              <a:t>αὐτό</a:t>
            </a:r>
            <a:r>
              <a:rPr lang="el-GR" sz="3200" dirty="0"/>
              <a:t>. </a:t>
            </a:r>
            <a:r>
              <a:rPr lang="el-GR" sz="3200" dirty="0" err="1"/>
              <a:t>Ἔτσι</a:t>
            </a:r>
            <a:r>
              <a:rPr lang="el-GR" sz="3200" dirty="0"/>
              <a:t>,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οἰκειοποιήσεως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μυστηρίου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μέλη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εὐχαριστιακοῦ</a:t>
            </a:r>
            <a:r>
              <a:rPr lang="el-GR" sz="3200" dirty="0"/>
              <a:t> Σώματος,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«μυστήριο </a:t>
            </a:r>
            <a:r>
              <a:rPr lang="el-GR" sz="3200" dirty="0" err="1"/>
              <a:t>θεώσεως</a:t>
            </a:r>
            <a:r>
              <a:rPr lang="el-GR" sz="3200" dirty="0"/>
              <a:t>», </a:t>
            </a:r>
            <a:r>
              <a:rPr lang="el-GR" sz="3200" dirty="0" err="1"/>
              <a:t>σὲ</a:t>
            </a:r>
            <a:r>
              <a:rPr lang="el-GR" sz="3200" dirty="0"/>
              <a:t> «μυστήριο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ἡμῶν</a:t>
            </a:r>
            <a:r>
              <a:rPr lang="el-GR" sz="3200" dirty="0"/>
              <a:t> σωτηρίας»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«</a:t>
            </a:r>
            <a:r>
              <a:rPr lang="el-GR" sz="3200" dirty="0" err="1"/>
              <a:t>καινὸ</a:t>
            </a:r>
            <a:r>
              <a:rPr lang="el-GR" sz="3200" dirty="0"/>
              <a:t> μυστήριο».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63119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5CA30-A897-9B40-B429-62FBADE81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16" y="205483"/>
            <a:ext cx="11240784" cy="20548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95438-ED25-7E41-BF2F-7167F0C84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16" y="626724"/>
            <a:ext cx="11240784" cy="6025793"/>
          </a:xfrm>
        </p:spPr>
        <p:txBody>
          <a:bodyPr>
            <a:normAutofit lnSpcReduction="10000"/>
          </a:bodyPr>
          <a:lstStyle/>
          <a:p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μυστήριο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πραγματώνει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σύναξη, προετοιμάζοντας-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ἀπαγγελίας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Κυριακῆς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-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πιστοὺς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ἀποδεχθοῦν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προσφέροντάς το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Μεταλήψεως.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«</a:t>
            </a:r>
            <a:r>
              <a:rPr lang="el-GR" sz="3200" dirty="0" err="1"/>
              <a:t>εἰσάγει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θεωμένους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μυστήριο»,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ἀποτέλεσμα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ὅροι</a:t>
            </a:r>
            <a:r>
              <a:rPr lang="el-GR" sz="3200" dirty="0"/>
              <a:t> «</a:t>
            </a:r>
            <a:r>
              <a:rPr lang="el-GR" sz="3200" dirty="0" err="1"/>
              <a:t>θέωση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«μυσταγωγία» </a:t>
            </a:r>
            <a:r>
              <a:rPr lang="el-GR" sz="3200" dirty="0" err="1"/>
              <a:t>νὰ</a:t>
            </a:r>
            <a:r>
              <a:rPr lang="el-GR" sz="3200" dirty="0"/>
              <a:t> συνδέονται στενότατα.</a:t>
            </a:r>
            <a:r>
              <a:rPr lang="en-GR" sz="3200" dirty="0">
                <a:effectLst/>
              </a:rPr>
              <a:t> </a:t>
            </a:r>
            <a:endParaRPr lang="el-GR" sz="3200" dirty="0">
              <a:effectLst/>
            </a:endParaRPr>
          </a:p>
          <a:p>
            <a:r>
              <a:rPr lang="el-GR" sz="3200" dirty="0" err="1"/>
              <a:t>Ἡ</a:t>
            </a:r>
            <a:r>
              <a:rPr lang="el-GR" sz="3200" dirty="0"/>
              <a:t> παρουσία </a:t>
            </a:r>
            <a:r>
              <a:rPr lang="el-GR" sz="3200" dirty="0" err="1"/>
              <a:t>τοῦ</a:t>
            </a:r>
            <a:r>
              <a:rPr lang="el-GR" sz="3200" dirty="0"/>
              <a:t> «μυστηρίου» </a:t>
            </a:r>
            <a:r>
              <a:rPr lang="el-GR" sz="3200" dirty="0" err="1"/>
              <a:t>ἐμφαίνεται</a:t>
            </a:r>
            <a:r>
              <a:rPr lang="el-GR" sz="3200" dirty="0"/>
              <a:t> (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)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ὅρους</a:t>
            </a:r>
            <a:r>
              <a:rPr lang="el-GR" sz="3200" dirty="0"/>
              <a:t> «τύπος», «</a:t>
            </a:r>
            <a:r>
              <a:rPr lang="el-GR" sz="3200" dirty="0" err="1"/>
              <a:t>εἰκών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«σύμβολο».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ὅρο</a:t>
            </a:r>
            <a:r>
              <a:rPr lang="el-GR" sz="3200" dirty="0"/>
              <a:t> «</a:t>
            </a:r>
            <a:r>
              <a:rPr lang="el-GR" sz="3200" dirty="0" err="1"/>
              <a:t>εἰκών</a:t>
            </a:r>
            <a:r>
              <a:rPr lang="el-GR" sz="3200" dirty="0"/>
              <a:t>» </a:t>
            </a:r>
            <a:r>
              <a:rPr lang="el-GR" sz="3200" dirty="0" err="1"/>
              <a:t>ὁ</a:t>
            </a:r>
            <a:r>
              <a:rPr lang="el-GR" sz="3200" dirty="0"/>
              <a:t> Μάξιμος παραπέμπει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ἴδια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ἀλήθεια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τελουμένων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κάποιο </a:t>
            </a:r>
            <a:r>
              <a:rPr lang="el-GR" sz="3200" dirty="0" err="1"/>
              <a:t>ὑποκατάστατό</a:t>
            </a:r>
            <a:r>
              <a:rPr lang="el-GR" sz="3200" dirty="0"/>
              <a:t> της. </a:t>
            </a:r>
            <a:r>
              <a:rPr lang="el-GR" sz="3200" dirty="0" err="1"/>
              <a:t>Ἡ</a:t>
            </a:r>
            <a:r>
              <a:rPr lang="el-GR" sz="3200" dirty="0"/>
              <a:t> σύμπτωση (ταυτοποίηση) </a:t>
            </a:r>
            <a:r>
              <a:rPr lang="el-GR" sz="3200" dirty="0" err="1"/>
              <a:t>εἰκόνας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ἀλήθειας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βάση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εὐχαριστιακοῦ</a:t>
            </a:r>
            <a:r>
              <a:rPr lang="el-GR" sz="3200" dirty="0"/>
              <a:t> </a:t>
            </a:r>
            <a:r>
              <a:rPr lang="el-GR" sz="3200" dirty="0" err="1"/>
              <a:t>συμβολισμοῦ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913670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B0D95-B345-FD4E-931A-C0B61E13A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35" y="205484"/>
            <a:ext cx="11168865" cy="25685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A1160-7E4B-8C4E-8E1C-8149E91FF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676" y="688368"/>
            <a:ext cx="11066124" cy="5137079"/>
          </a:xfrm>
        </p:spPr>
        <p:txBody>
          <a:bodyPr>
            <a:normAutofit/>
          </a:bodyPr>
          <a:lstStyle/>
          <a:p>
            <a:r>
              <a:rPr lang="el-GR" sz="3200" dirty="0" err="1"/>
              <a:t>Οἱ</a:t>
            </a:r>
            <a:r>
              <a:rPr lang="el-GR" sz="3200" dirty="0"/>
              <a:t> παραπάνω </a:t>
            </a:r>
            <a:r>
              <a:rPr lang="el-GR" sz="3200" dirty="0" err="1"/>
              <a:t>ὅροι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/>
              <a:t>Μυσταγωγίας</a:t>
            </a:r>
            <a:r>
              <a:rPr lang="el-GR" sz="3200" dirty="0"/>
              <a:t> </a:t>
            </a:r>
            <a:r>
              <a:rPr lang="el-GR" sz="3200" dirty="0" err="1"/>
              <a:t>χρησιμοποιοῦνται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εὐρύτατο</a:t>
            </a:r>
            <a:r>
              <a:rPr lang="el-GR" sz="3200" dirty="0"/>
              <a:t> </a:t>
            </a:r>
            <a:r>
              <a:rPr lang="el-GR" sz="3200" dirty="0" err="1"/>
              <a:t>ἐννοιολογικὸ</a:t>
            </a:r>
            <a:r>
              <a:rPr lang="el-GR" sz="3200" dirty="0"/>
              <a:t> φάσμα: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«τύπος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εἰκόνα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n-GR" sz="3200" dirty="0">
                <a:effectLst/>
              </a:rPr>
              <a:t> </a:t>
            </a:r>
            <a:r>
              <a:rPr lang="el-GR" sz="3200" dirty="0">
                <a:effectLst/>
              </a:rPr>
              <a:t>και </a:t>
            </a:r>
            <a:r>
              <a:rPr lang="el-GR" sz="3200" dirty="0"/>
              <a:t>«</a:t>
            </a:r>
            <a:r>
              <a:rPr lang="el-GR" sz="3200" dirty="0" err="1"/>
              <a:t>συμβολικῶς</a:t>
            </a:r>
            <a:r>
              <a:rPr lang="el-GR" sz="3200" dirty="0"/>
              <a:t> </a:t>
            </a:r>
            <a:r>
              <a:rPr lang="el-GR" sz="3200" dirty="0" err="1"/>
              <a:t>εἰκονίζει</a:t>
            </a:r>
            <a:r>
              <a:rPr lang="el-GR" sz="3200" dirty="0"/>
              <a:t>»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ἄνθρωπο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ἄνθρωπος</a:t>
            </a:r>
            <a:r>
              <a:rPr lang="el-GR" sz="3200" dirty="0"/>
              <a:t> </a:t>
            </a:r>
            <a:r>
              <a:rPr lang="el-GR" sz="3200" dirty="0" err="1"/>
              <a:t>ὑπ</a:t>
            </a:r>
            <a:r>
              <a:rPr lang="el-GR" sz="3200" dirty="0"/>
              <a:t>᾽ </a:t>
            </a:r>
            <a:r>
              <a:rPr lang="el-GR" sz="3200" dirty="0" err="1"/>
              <a:t>αὐτοῦ</a:t>
            </a:r>
            <a:r>
              <a:rPr lang="el-GR" sz="3200" dirty="0"/>
              <a:t> </a:t>
            </a:r>
            <a:r>
              <a:rPr lang="el-GR" sz="3200" dirty="0" err="1"/>
              <a:t>εἰκονίζεται</a:t>
            </a:r>
            <a:r>
              <a:rPr lang="el-GR" sz="3200" dirty="0"/>
              <a:t>». </a:t>
            </a:r>
            <a:r>
              <a:rPr lang="el-GR" sz="3200" dirty="0" err="1"/>
              <a:t>Ἡ</a:t>
            </a:r>
            <a:r>
              <a:rPr lang="el-GR" sz="3200" dirty="0"/>
              <a:t> «πρώτη </a:t>
            </a:r>
            <a:r>
              <a:rPr lang="el-GR" sz="3200" dirty="0" err="1"/>
              <a:t>εἴσοδος</a:t>
            </a:r>
            <a:r>
              <a:rPr lang="el-GR" sz="3200" dirty="0"/>
              <a:t>» </a:t>
            </a:r>
            <a:r>
              <a:rPr lang="el-GR" sz="3200" dirty="0" err="1"/>
              <a:t>εἶναι</a:t>
            </a:r>
            <a:r>
              <a:rPr lang="el-GR" sz="3200" dirty="0"/>
              <a:t> «τύπος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εἰκόνα</a:t>
            </a:r>
            <a:r>
              <a:rPr lang="el-GR" sz="3200" dirty="0"/>
              <a:t>» </a:t>
            </a:r>
            <a:r>
              <a:rPr lang="el-GR" sz="3200" dirty="0" err="1"/>
              <a:t>τῆς</a:t>
            </a:r>
            <a:r>
              <a:rPr lang="el-GR" sz="3200" dirty="0"/>
              <a:t> «πρώτης παρουσίας»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γῆ</a:t>
            </a:r>
            <a:r>
              <a:rPr lang="el-GR" sz="3200" dirty="0"/>
              <a:t>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ἀνάβαση</a:t>
            </a:r>
            <a:r>
              <a:rPr lang="el-GR" sz="3200" dirty="0"/>
              <a:t>»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οὐρανὸ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ἀποκατάσταση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στὸν</a:t>
            </a:r>
            <a:r>
              <a:rPr lang="el-GR" sz="3200" dirty="0"/>
              <a:t> θρόνο Του «</a:t>
            </a:r>
            <a:r>
              <a:rPr lang="el-GR" sz="3200" dirty="0" err="1"/>
              <a:t>συμβολικῶς</a:t>
            </a:r>
            <a:r>
              <a:rPr lang="el-GR" sz="3200" dirty="0"/>
              <a:t> </a:t>
            </a:r>
            <a:r>
              <a:rPr lang="el-GR" sz="3200" dirty="0" err="1"/>
              <a:t>τυποῦται</a:t>
            </a:r>
            <a:r>
              <a:rPr lang="el-GR" sz="3200" dirty="0"/>
              <a:t>»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εἰσόδου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ἀρχιερέως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ἱερὸ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ἀναβάσεώς</a:t>
            </a:r>
            <a:r>
              <a:rPr lang="el-GR" sz="3200" dirty="0"/>
              <a:t>» του </a:t>
            </a:r>
            <a:r>
              <a:rPr lang="el-GR" sz="3200" dirty="0" err="1"/>
              <a:t>στὸ</a:t>
            </a:r>
            <a:r>
              <a:rPr lang="el-GR" sz="3200" dirty="0"/>
              <a:t> σύνθρονο.</a:t>
            </a:r>
            <a:r>
              <a:rPr lang="en-GR" sz="3200" dirty="0">
                <a:effectLst/>
              </a:rPr>
              <a:t>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863666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A5E18-6DF9-2E43-A4C2-A35E6C5E6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65" y="215758"/>
            <a:ext cx="11220236" cy="21575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0C34C-6F1F-3349-897C-1E9F55821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64" y="934947"/>
            <a:ext cx="11220236" cy="5242015"/>
          </a:xfrm>
        </p:spPr>
        <p:txBody>
          <a:bodyPr/>
          <a:lstStyle/>
          <a:p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ὅροι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αὐτοὶ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ἐμπερικλείουν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ἴδια</a:t>
            </a:r>
            <a:r>
              <a:rPr lang="el-GR" sz="3200" dirty="0"/>
              <a:t> </a:t>
            </a:r>
            <a:r>
              <a:rPr lang="el-GR" sz="3200" dirty="0" err="1"/>
              <a:t>ἐννοιολογικὴ</a:t>
            </a:r>
            <a:r>
              <a:rPr lang="el-GR" sz="3200" dirty="0"/>
              <a:t> σταθερότητα μέσα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.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πρῶτο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(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ἐκτίθενται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),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ὅροι</a:t>
            </a:r>
            <a:r>
              <a:rPr lang="el-GR" sz="3200" dirty="0"/>
              <a:t> «τύπος»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εἰκών</a:t>
            </a:r>
            <a:r>
              <a:rPr lang="el-GR" sz="3200" dirty="0"/>
              <a:t>» </a:t>
            </a:r>
            <a:r>
              <a:rPr lang="el-GR" sz="3200" dirty="0" err="1"/>
              <a:t>εἶναι</a:t>
            </a:r>
            <a:r>
              <a:rPr lang="el-GR" sz="3200" dirty="0"/>
              <a:t> συχνοί,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ἀντίθεση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ὅρο</a:t>
            </a:r>
            <a:r>
              <a:rPr lang="el-GR" sz="3200" dirty="0"/>
              <a:t> «σύμβολο»,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σπάνιος. </a:t>
            </a:r>
            <a:r>
              <a:rPr lang="el-GR" sz="3200" dirty="0" err="1"/>
              <a:t>Ἡ</a:t>
            </a:r>
            <a:r>
              <a:rPr lang="el-GR" sz="3200" dirty="0"/>
              <a:t> διαπίστωση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ἀντιστρέφεται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δεύτερο </a:t>
            </a:r>
            <a:r>
              <a:rPr lang="el-GR" sz="3200" dirty="0" err="1"/>
              <a:t>τμῆμα</a:t>
            </a:r>
            <a:r>
              <a:rPr lang="el-GR" sz="3200" dirty="0"/>
              <a:t>,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ἀναλύονται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τελουμένων</a:t>
            </a:r>
            <a:r>
              <a:rPr lang="el-GR" sz="3200" dirty="0"/>
              <a:t>: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«σύμβολο» </a:t>
            </a:r>
            <a:r>
              <a:rPr lang="el-GR" sz="3200" dirty="0" err="1"/>
              <a:t>κυριαρχεῖ</a:t>
            </a:r>
            <a:r>
              <a:rPr lang="el-GR" sz="3200" dirty="0"/>
              <a:t>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ἀντίθεση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ὅρους</a:t>
            </a:r>
            <a:r>
              <a:rPr lang="el-GR" sz="3200" dirty="0"/>
              <a:t> «τύπος»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εἰκόνα</a:t>
            </a:r>
            <a:r>
              <a:rPr lang="el-GR" sz="3200" dirty="0"/>
              <a:t>».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αἰτία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ἀντιθέσεως</a:t>
            </a:r>
            <a:r>
              <a:rPr lang="el-GR" sz="3200" dirty="0"/>
              <a:t> </a:t>
            </a:r>
            <a:r>
              <a:rPr lang="el-GR" sz="3200" dirty="0" err="1"/>
              <a:t>ἑστιάζεται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δύο </a:t>
            </a:r>
            <a:r>
              <a:rPr lang="el-GR" sz="3200" dirty="0" err="1"/>
              <a:t>διαφορετικὰ</a:t>
            </a:r>
            <a:r>
              <a:rPr lang="el-GR" sz="3200" dirty="0"/>
              <a:t> </a:t>
            </a:r>
            <a:r>
              <a:rPr lang="el-GR" sz="3200" dirty="0" err="1"/>
              <a:t>εἴδη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συμβολισμοῦ</a:t>
            </a:r>
            <a:r>
              <a:rPr lang="el-GR" sz="3200" dirty="0"/>
              <a:t>: </a:t>
            </a:r>
            <a:r>
              <a:rPr lang="el-GR" sz="3200" dirty="0" err="1"/>
              <a:t>στὸν</a:t>
            </a:r>
            <a:r>
              <a:rPr lang="el-GR" sz="3200" dirty="0"/>
              <a:t> «</a:t>
            </a:r>
            <a:r>
              <a:rPr lang="el-GR" sz="3200" dirty="0" err="1"/>
              <a:t>ἀλληγορισμό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«τυπολογία».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642023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A4FCE-B03D-9944-9376-70D911630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38" y="154112"/>
            <a:ext cx="11209963" cy="22603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CF359-AD2A-8D47-8CEE-93DA746F7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37" y="955497"/>
            <a:ext cx="11209963" cy="5167902"/>
          </a:xfrm>
        </p:spPr>
        <p:txBody>
          <a:bodyPr>
            <a:normAutofit/>
          </a:bodyPr>
          <a:lstStyle/>
          <a:p>
            <a:r>
              <a:rPr lang="el-GR" sz="3200" dirty="0"/>
              <a:t>«Τύπος»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εἰκόνα</a:t>
            </a:r>
            <a:r>
              <a:rPr lang="el-GR" sz="3200" dirty="0"/>
              <a:t>» </a:t>
            </a:r>
            <a:r>
              <a:rPr lang="el-GR" sz="3200" dirty="0" err="1"/>
              <a:t>χρησιμοποιοῦνται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ὑπόλοιπο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 </a:t>
            </a:r>
            <a:r>
              <a:rPr lang="el-GR" sz="3200" dirty="0" err="1"/>
              <a:t>κατὰ</a:t>
            </a:r>
            <a:r>
              <a:rPr lang="el-GR" sz="3200" dirty="0"/>
              <a:t> τρόπο </a:t>
            </a:r>
            <a:r>
              <a:rPr lang="el-GR" sz="3200" dirty="0" err="1"/>
              <a:t>ἐνδιαφέροντα</a:t>
            </a:r>
            <a:r>
              <a:rPr lang="el-GR" sz="3200" dirty="0"/>
              <a:t>.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χρησιμοποιεῖ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ὅρο</a:t>
            </a:r>
            <a:r>
              <a:rPr lang="el-GR" sz="3200" dirty="0"/>
              <a:t> «τύπος»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ἀναφερθεῖ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Παλαιὰ</a:t>
            </a:r>
            <a:r>
              <a:rPr lang="el-GR" sz="3200" dirty="0"/>
              <a:t> Διαθήκη: «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τύπων»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Θεὸς</a:t>
            </a:r>
            <a:r>
              <a:rPr lang="el-GR" sz="3200" dirty="0"/>
              <a:t> </a:t>
            </a:r>
            <a:r>
              <a:rPr lang="el-GR" sz="3200" dirty="0" err="1"/>
              <a:t>ὁδήγησε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λαὸ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Ἰσραήλ</a:t>
            </a:r>
            <a:r>
              <a:rPr lang="el-GR" sz="3200" dirty="0"/>
              <a:t> «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ἀλήθεια</a:t>
            </a:r>
            <a:r>
              <a:rPr lang="el-GR" sz="3200" dirty="0"/>
              <a:t>»,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Ἴδιος</a:t>
            </a:r>
            <a:r>
              <a:rPr lang="el-GR" sz="3200" dirty="0"/>
              <a:t> </a:t>
            </a:r>
            <a:r>
              <a:rPr lang="el-GR" sz="3200" dirty="0" err="1"/>
              <a:t>κατοικοῦσε</a:t>
            </a:r>
            <a:r>
              <a:rPr lang="el-GR" sz="3200" dirty="0"/>
              <a:t> «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τύπῳ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«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ἀληθείᾳ</a:t>
            </a:r>
            <a:r>
              <a:rPr lang="el-GR" sz="3200" dirty="0"/>
              <a:t>»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Ναὸ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Ἱεροσολύμων</a:t>
            </a:r>
            <a:r>
              <a:rPr lang="el-GR" sz="3200" dirty="0"/>
              <a:t>.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παλαιοὶ</a:t>
            </a:r>
            <a:r>
              <a:rPr lang="el-GR" sz="3200" dirty="0"/>
              <a:t> «τύποι» περιέχουν </a:t>
            </a:r>
            <a:r>
              <a:rPr lang="el-GR" sz="3200" dirty="0" err="1"/>
              <a:t>τοὺς</a:t>
            </a:r>
            <a:r>
              <a:rPr lang="el-GR" sz="3200" dirty="0"/>
              <a:t> «λόγους»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μελλοντικῶν</a:t>
            </a:r>
            <a:r>
              <a:rPr lang="el-GR" sz="3200" dirty="0"/>
              <a:t> μυστηρίων. Διαπιστώνουμε, λοιπόν,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«τύπος» </a:t>
            </a:r>
            <a:r>
              <a:rPr lang="el-GR" sz="3200" dirty="0" err="1"/>
              <a:t>χρησιμοποιεῖται</a:t>
            </a:r>
            <a:r>
              <a:rPr lang="el-GR" sz="3200" dirty="0"/>
              <a:t> περισσότερο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βιβλικὰ</a:t>
            </a:r>
            <a:r>
              <a:rPr lang="el-GR" sz="3200" dirty="0"/>
              <a:t> θέματα, </a:t>
            </a:r>
            <a:r>
              <a:rPr lang="el-GR" sz="3200" dirty="0" err="1"/>
              <a:t>παρὰ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λειτουργικῶν</a:t>
            </a:r>
            <a:r>
              <a:rPr lang="el-GR" sz="3200" dirty="0"/>
              <a:t> </a:t>
            </a:r>
            <a:r>
              <a:rPr lang="el-GR" sz="3200" dirty="0" err="1"/>
              <a:t>τελουμένων</a:t>
            </a:r>
            <a:r>
              <a:rPr lang="el-GR" sz="3200" dirty="0"/>
              <a:t>.</a:t>
            </a:r>
            <a:r>
              <a:rPr lang="en-GR" sz="3200" dirty="0">
                <a:effectLst/>
              </a:rPr>
              <a:t>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642376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1227</Words>
  <Application>Microsoft Macintosh PowerPoint</Application>
  <PresentationFormat>Widescreen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Ἡ σχέση τῆς καταγραφῆς τῶν τμημάτων τῆς Θ. Λειτουργίας ἀπὸ τὸ Μάξιμο μὲ τὶς ἀντίστοιχες εὐχὲς τῶν Λειτουργιῶν Μ. Βασιλείου καὶ Ἰωάννου Χρυσοστόμου </vt:lpstr>
      <vt:lpstr>PowerPoint Presentation</vt:lpstr>
      <vt:lpstr> «Μυστήριο» καὶ «σύμβολο» στὴν εὐχαριστιακὴ θεολογία τοῦ Μαξίμου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Ἡ σχέση τῆς καταγραφῆς τῶν τμημάτων τῆς Θ. Λειτουργίας ἀπὸ τὸ Μάξιμο μὲ τὶς ἀντίστοιχες εὐχὲς τῶν Λειτουργιῶν Μ. Βασιλείου καὶ Ἰωάννου Χρυσοστόμου </dc:title>
  <dc:creator>Georgios Filias</dc:creator>
  <cp:lastModifiedBy>Georgios Filias</cp:lastModifiedBy>
  <cp:revision>92</cp:revision>
  <dcterms:created xsi:type="dcterms:W3CDTF">2020-11-05T10:45:47Z</dcterms:created>
  <dcterms:modified xsi:type="dcterms:W3CDTF">2020-11-15T10:07:00Z</dcterms:modified>
</cp:coreProperties>
</file>