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5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469D-9B43-4B4C-868D-2EC8BD66F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7DA77-584D-FC4D-A7BE-121554FBA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7F866-97A2-554A-A04C-206FF4DF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29/4/21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BDD64-D8F2-AE4A-9DF6-01A0B9D5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CB826-0537-8F4A-A224-4EDC0B00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8987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EF1CF-3DF8-494A-9619-9646324B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FE6F3D-4049-C246-93A7-A48E303F5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3CABB-055E-1C42-B890-1861BD128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29/4/21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38668-86AF-AE45-93D8-9185290A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45C6D-2157-0042-A14E-E873AB8C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2529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76115C-53A7-5C4B-B315-0993B1C33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A26BB-0FFB-4244-84C2-7B2F437CB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336D0-5991-C449-9C05-BFFE3321C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29/4/21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7457C-DFD1-FC4A-8687-3BA0525B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D9616-7E1E-D341-A699-95DEEB0D7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4800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E7D8D-6923-9B48-8F72-83E311A0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EE8E3-D2B2-8042-8A0E-3ACDF2983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BCA40-D16F-FD41-B167-5F9A11752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29/4/21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466D6-5D91-624A-8653-127B8283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D60D3-3C4E-9A4C-9D90-6AE592A7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88949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0F84-9B54-2A43-95A9-040968E3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4B980-9102-0647-BEA9-3DF521221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48865-4531-7F43-9014-515DB4844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29/4/21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1B3F8-AA47-0148-832A-9F48AC21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FB3BE-CB53-2E46-875E-A7D253C7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226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E8E62-E681-1E43-841E-DE5FEE457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BD35D-118B-DD48-95E8-D30A72D31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36859-BE24-E141-A151-E2AD975DA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A8F53-768E-3A41-B6F8-6F1C64C7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29/4/21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BC632-B9CD-E241-8C2B-499C4206F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AE35-655D-3643-9CA8-1709E7C1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41204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97EDA-737D-0A40-9C38-53EF16C3A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46BEC-D985-0F4C-9C44-CD71CEF16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70942-092F-FC40-B9C1-0820DC52C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9D3215-182A-E44E-96C9-ED32B9112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03C9C-19C8-8C43-A94A-CAAD34ACE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D07878-7F24-B64E-BEFD-6EADE0FF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29/4/21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51369C-499F-5C42-9DB9-13D81E38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E150A-358E-AE48-8EB9-FBCBEADD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3711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9523E-2947-3448-B5F4-1D7AC367C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8A6E3F-008F-D549-A568-F9161A2C4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29/4/21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B7E44-BF80-BD4C-A506-FA4E9D6F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149605-BCE1-AB4E-B6A3-296349AC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857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27470-EFBF-7B41-B34B-5B44855E8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29/4/21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00B2CD-409E-6544-8F18-605061B2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7F08-5803-DC49-BB1A-71277382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2954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E7A90-F256-6043-A789-6918D59D7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77AD3-3D98-6E44-A6F7-01F9E82F2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0ADD8-6513-454D-B897-D5C4C584F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E57B8-AE95-0F4A-9CAC-345B35700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29/4/21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5D553-D4D5-F349-A4E2-014E6794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FE93A-B4F9-694F-926C-58B2258D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8127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1C0B0-78F0-144F-941D-C81459A4E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04E815-CCA1-8347-9CC9-488A12B30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01DF1-2475-DB48-8818-35CE5E031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B7AF9-1E24-9149-82CA-2CB11950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29/4/21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1416E-B16D-0349-98B7-5AB73707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C6B5A-B1A6-DA4F-AF88-F54CA3F7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771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59D875-278E-1744-9F7A-0372931DB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649D1-ADDA-204E-BC56-55911C103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36651-2448-A647-A5A7-AF5784825F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50345-820C-4547-96F7-AD2529F76441}" type="datetimeFigureOut">
              <a:rPr lang="en-GR" smtClean="0"/>
              <a:t>29/4/21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787D4-04CC-2947-97CF-205A1DE81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3576E-D687-F244-803C-C9FB88610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0065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0114F-0BBA-6A47-8B66-709530BF3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9" y="0"/>
            <a:ext cx="11284132" cy="6966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A5C80-028B-AA46-8737-E85694090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9" y="130629"/>
            <a:ext cx="11982993" cy="65923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3200" dirty="0"/>
          </a:p>
          <a:p>
            <a:endParaRPr lang="el-GR" sz="3200" dirty="0"/>
          </a:p>
          <a:p>
            <a:pPr marL="0" indent="0">
              <a:buNone/>
            </a:pPr>
            <a:r>
              <a:rPr lang="el-GR" sz="3200" cap="small" dirty="0"/>
              <a:t>(</a:t>
            </a:r>
            <a:r>
              <a:rPr lang="el-GR" sz="3200" u="dotted" dirty="0"/>
              <a:t>β) Κείμενα </a:t>
            </a:r>
            <a:r>
              <a:rPr lang="el-GR" sz="3200" u="dotted" dirty="0" err="1"/>
              <a:t>προσευχῶν</a:t>
            </a:r>
            <a:r>
              <a:rPr lang="el-GR" sz="3200" u="dotted" dirty="0"/>
              <a:t> μέσα </a:t>
            </a:r>
            <a:r>
              <a:rPr lang="el-GR" sz="3200" u="dotted" dirty="0" err="1"/>
              <a:t>ἀπὸ</a:t>
            </a:r>
            <a:r>
              <a:rPr lang="el-GR" sz="3200" u="dotted" dirty="0"/>
              <a:t> </a:t>
            </a:r>
            <a:r>
              <a:rPr lang="el-GR" sz="3200" u="dotted" dirty="0" err="1"/>
              <a:t>τὰ</a:t>
            </a:r>
            <a:r>
              <a:rPr lang="el-GR" sz="3200" u="dotted" dirty="0"/>
              <a:t> </a:t>
            </a:r>
            <a:r>
              <a:rPr lang="el-GR" sz="3200" u="dotted" dirty="0" err="1"/>
              <a:t>ἔργα</a:t>
            </a:r>
            <a:r>
              <a:rPr lang="el-GR" sz="3200" u="dotted" dirty="0"/>
              <a:t> </a:t>
            </a:r>
            <a:r>
              <a:rPr lang="el-GR" sz="3200" u="dotted" dirty="0" err="1"/>
              <a:t>τῶν</a:t>
            </a:r>
            <a:r>
              <a:rPr lang="el-GR" sz="3200" u="dotted" dirty="0"/>
              <a:t> </a:t>
            </a:r>
            <a:r>
              <a:rPr lang="el-GR" sz="3200" u="dotted" dirty="0" err="1"/>
              <a:t>Ἀποστολικῶν</a:t>
            </a:r>
            <a:r>
              <a:rPr lang="el-GR" sz="3200" u="dotted" dirty="0"/>
              <a:t> Πατέρων</a:t>
            </a:r>
            <a:endParaRPr lang="en-GR" sz="3200" u="sng" dirty="0"/>
          </a:p>
          <a:p>
            <a:r>
              <a:rPr lang="en-US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Λατρείας </a:t>
            </a:r>
            <a:r>
              <a:rPr lang="el-GR" sz="3200" dirty="0" err="1"/>
              <a:t>ἀναγκάζεται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ὁρισμένες</a:t>
            </a:r>
            <a:r>
              <a:rPr lang="el-GR" sz="3200" dirty="0"/>
              <a:t> περιπτώσεις,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ἀνασυνθέτει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κείμενα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πρώτων </a:t>
            </a:r>
            <a:r>
              <a:rPr lang="el-GR" sz="3200" dirty="0" err="1"/>
              <a:t>αἰώνων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ἔμεσσες</a:t>
            </a:r>
            <a:r>
              <a:rPr lang="el-GR" sz="3200" dirty="0"/>
              <a:t> μαρτυρίες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Ἀποστολικῶν</a:t>
            </a:r>
            <a:r>
              <a:rPr lang="el-GR" sz="3200" dirty="0"/>
              <a:t> Πατέρων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Ἀπολογητῶν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54044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7F325-0B42-3E4F-BC29-0C8FC61C8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BF860-03C9-FC4C-9271-7FF571EFA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63" y="138022"/>
            <a:ext cx="11982091" cy="6607835"/>
          </a:xfrm>
        </p:spPr>
        <p:txBody>
          <a:bodyPr>
            <a:normAutofit/>
          </a:bodyPr>
          <a:lstStyle/>
          <a:p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τέλος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του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τίτλο «</a:t>
            </a:r>
            <a:r>
              <a:rPr lang="el-GR" sz="3200" dirty="0" err="1"/>
              <a:t>Παιδαγωγὸς</a:t>
            </a:r>
            <a:r>
              <a:rPr lang="el-GR" sz="3200" dirty="0"/>
              <a:t>», Κλήμης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Ἀλεξανδρεὺς</a:t>
            </a:r>
            <a:r>
              <a:rPr lang="el-GR" sz="3200" dirty="0"/>
              <a:t> προτρέπει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ἀναγνῶστες</a:t>
            </a:r>
            <a:r>
              <a:rPr lang="el-GR" sz="3200" dirty="0"/>
              <a:t> τους </a:t>
            </a:r>
            <a:r>
              <a:rPr lang="el-GR" sz="3200" dirty="0" err="1"/>
              <a:t>νὰ</a:t>
            </a:r>
            <a:r>
              <a:rPr lang="el-GR" sz="3200" dirty="0"/>
              <a:t> «</a:t>
            </a:r>
            <a:r>
              <a:rPr lang="el-GR" sz="3200" dirty="0" err="1"/>
              <a:t>προσευχηθοῦν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λόγια».</a:t>
            </a:r>
          </a:p>
          <a:p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ἐπισημανθεῖ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ἔρευνα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χριστιανικὴ</a:t>
            </a:r>
            <a:r>
              <a:rPr lang="el-GR" sz="3200" dirty="0"/>
              <a:t> γραμματεία,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τέλος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i="1" dirty="0" err="1"/>
              <a:t>Παιδαγωγοῦ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λόγος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Κλήμεντος</a:t>
            </a:r>
            <a:r>
              <a:rPr lang="el-GR" sz="3200" dirty="0"/>
              <a:t> καθίσταται λυρικός,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συγγραφέας στοχεύει </a:t>
            </a:r>
            <a:r>
              <a:rPr lang="el-GR" sz="3200" dirty="0" err="1"/>
              <a:t>νὰ</a:t>
            </a:r>
            <a:r>
              <a:rPr lang="el-GR" sz="3200" dirty="0"/>
              <a:t> τονίσει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προσελεύσεως </a:t>
            </a:r>
            <a:r>
              <a:rPr lang="el-GR" sz="3200" dirty="0" err="1"/>
              <a:t>στὸν</a:t>
            </a:r>
            <a:r>
              <a:rPr lang="el-GR" sz="3200" dirty="0"/>
              <a:t> «</a:t>
            </a:r>
            <a:r>
              <a:rPr lang="el-GR" sz="3200" dirty="0" err="1"/>
              <a:t>παιδαγωγὸ</a:t>
            </a:r>
            <a:r>
              <a:rPr lang="el-GR" sz="3200" dirty="0"/>
              <a:t> Λόγο»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μαθητῶν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θεολογικῆς</a:t>
            </a:r>
            <a:r>
              <a:rPr lang="el-GR" sz="3200" dirty="0"/>
              <a:t> </a:t>
            </a:r>
            <a:r>
              <a:rPr lang="el-GR" sz="3200" dirty="0" err="1"/>
              <a:t>σχολῆς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Ἀλεξάνδρειας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συγκεκριμένη,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Κλήμεντος</a:t>
            </a:r>
            <a:r>
              <a:rPr lang="el-GR" sz="3200" dirty="0"/>
              <a:t> </a:t>
            </a:r>
            <a:r>
              <a:rPr lang="el-GR" sz="3200" dirty="0" err="1"/>
              <a:t>ἐντάσσεται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γενικότερη </a:t>
            </a:r>
            <a:r>
              <a:rPr lang="el-GR" sz="3200" dirty="0" err="1"/>
              <a:t>αὐτὴ</a:t>
            </a:r>
            <a:r>
              <a:rPr lang="el-GR" sz="3200" dirty="0"/>
              <a:t> τάση </a:t>
            </a:r>
            <a:r>
              <a:rPr lang="el-GR" sz="3200" dirty="0" err="1"/>
              <a:t>τοῦ</a:t>
            </a:r>
            <a:r>
              <a:rPr lang="el-GR" sz="3200" dirty="0"/>
              <a:t> συγγράμματος,  </a:t>
            </a:r>
            <a:r>
              <a:rPr lang="el-GR" sz="3200" dirty="0" err="1"/>
              <a:t>τοῦτο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ἐμφαίνεται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, </a:t>
            </a:r>
            <a:r>
              <a:rPr lang="el-GR" sz="3200" dirty="0" err="1"/>
              <a:t>ὅπου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«Λόγος» </a:t>
            </a:r>
            <a:r>
              <a:rPr lang="el-GR" sz="3200" dirty="0" err="1"/>
              <a:t>ἀποκαλεῖται</a:t>
            </a:r>
            <a:r>
              <a:rPr lang="el-GR" sz="3200" dirty="0"/>
              <a:t> «</a:t>
            </a:r>
            <a:r>
              <a:rPr lang="el-GR" sz="3200" dirty="0" err="1"/>
              <a:t>ἡνίοχος</a:t>
            </a:r>
            <a:r>
              <a:rPr lang="el-GR" sz="3200" dirty="0"/>
              <a:t> </a:t>
            </a:r>
            <a:r>
              <a:rPr lang="el-GR" sz="3200" dirty="0" err="1"/>
              <a:t>Ἰσραὴλ</a:t>
            </a:r>
            <a:r>
              <a:rPr lang="el-GR" sz="3200" dirty="0"/>
              <a:t>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Ἐκεῖνος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ὁδηγεῖ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ἐκλεκτούς</a:t>
            </a:r>
            <a:r>
              <a:rPr lang="el-GR" sz="3200" dirty="0"/>
              <a:t> του (</a:t>
            </a:r>
            <a:r>
              <a:rPr lang="el-GR" sz="3200" dirty="0" err="1"/>
              <a:t>τὰ</a:t>
            </a:r>
            <a:r>
              <a:rPr lang="el-GR" sz="3200" dirty="0"/>
              <a:t> «παιδιά» του,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) </a:t>
            </a:r>
            <a:r>
              <a:rPr lang="el-GR" sz="3200" dirty="0" err="1"/>
              <a:t>στὴ</a:t>
            </a:r>
            <a:r>
              <a:rPr lang="el-GR" sz="3200" dirty="0"/>
              <a:t> σωτηρία.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10541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1E1E4-E710-7E4A-9353-00449754C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64" y="69012"/>
            <a:ext cx="11267536" cy="7763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64510-1F46-0444-9185-8F3DAA259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64" y="241540"/>
            <a:ext cx="11999344" cy="6469810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Στὴν</a:t>
            </a:r>
            <a:r>
              <a:rPr lang="el-GR" sz="3200" dirty="0"/>
              <a:t> προσευχή,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παραθεωρεῖται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τριαδολογικὸς</a:t>
            </a:r>
            <a:r>
              <a:rPr lang="el-GR" sz="3200" dirty="0"/>
              <a:t> χαρακτήρας,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πολὺ</a:t>
            </a:r>
            <a:r>
              <a:rPr lang="el-GR" sz="3200" dirty="0"/>
              <a:t> </a:t>
            </a:r>
            <a:r>
              <a:rPr lang="el-GR" sz="3200" dirty="0" err="1"/>
              <a:t>ἐνδιαφέρον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ἀντιαιρετικὸ</a:t>
            </a:r>
            <a:r>
              <a:rPr lang="el-GR" sz="3200" dirty="0"/>
              <a:t> </a:t>
            </a:r>
            <a:r>
              <a:rPr lang="el-GR" sz="3200" dirty="0" err="1"/>
              <a:t>ἀγώνα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Κλήμεντος</a:t>
            </a:r>
            <a:r>
              <a:rPr lang="el-GR" sz="3200" dirty="0"/>
              <a:t>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u="dotted" dirty="0"/>
              <a:t>(ε) </a:t>
            </a:r>
            <a:r>
              <a:rPr lang="el-GR" sz="3200" u="dotted" dirty="0" err="1"/>
              <a:t>Οἱ</a:t>
            </a:r>
            <a:r>
              <a:rPr lang="el-GR" sz="3200" u="dotted" dirty="0"/>
              <a:t> μαρτυρίες </a:t>
            </a:r>
            <a:r>
              <a:rPr lang="el-GR" sz="3200" u="dotted" dirty="0" err="1"/>
              <a:t>τῆς</a:t>
            </a:r>
            <a:r>
              <a:rPr lang="el-GR" sz="3200" u="dotted" dirty="0"/>
              <a:t> </a:t>
            </a:r>
            <a:r>
              <a:rPr lang="el-GR" sz="3200" i="1" u="dotted" dirty="0" err="1"/>
              <a:t>Ἀποστολικῆς</a:t>
            </a:r>
            <a:r>
              <a:rPr lang="el-GR" sz="3200" i="1" u="dotted" dirty="0"/>
              <a:t> Παραδόσεως</a:t>
            </a:r>
            <a:r>
              <a:rPr lang="el-GR" sz="3200" u="dotted" dirty="0"/>
              <a:t> </a:t>
            </a:r>
            <a:r>
              <a:rPr lang="el-GR" sz="3200" u="dotted" dirty="0" err="1"/>
              <a:t>τοῦ</a:t>
            </a:r>
            <a:r>
              <a:rPr lang="el-GR" sz="3200" u="dotted" dirty="0"/>
              <a:t> </a:t>
            </a:r>
            <a:r>
              <a:rPr lang="el-GR" sz="3200" u="dotted" dirty="0" err="1"/>
              <a:t>Ἱππολύτου</a:t>
            </a:r>
            <a:r>
              <a:rPr lang="el-GR" sz="3200" u="dotted" dirty="0"/>
              <a:t> Ρώμης (†235)</a:t>
            </a:r>
            <a:endParaRPr lang="en-GR" sz="3200" u="sng" dirty="0"/>
          </a:p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Ἀποστολικὴ</a:t>
            </a:r>
            <a:r>
              <a:rPr lang="el-GR" sz="3200" i="1" dirty="0"/>
              <a:t> Παράδοση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Ἱππολύτου</a:t>
            </a:r>
            <a:r>
              <a:rPr lang="el-GR" sz="3200" dirty="0"/>
              <a:t> Ρώμης,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παράδοση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ἐκπροσωπεῖται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πληρέστερες </a:t>
            </a:r>
            <a:r>
              <a:rPr lang="el-GR" sz="3200" dirty="0" err="1"/>
              <a:t>πηγὲς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Λατρεία. </a:t>
            </a:r>
          </a:p>
          <a:p>
            <a:r>
              <a:rPr lang="el-GR" sz="3200" dirty="0" err="1"/>
              <a:t>Αὐτὸ</a:t>
            </a:r>
            <a:r>
              <a:rPr lang="el-GR" sz="3200" dirty="0"/>
              <a:t> σημαίνει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πλούσιες μαρτυρίες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Βαπτίσματος, </a:t>
            </a:r>
            <a:r>
              <a:rPr lang="el-GR" sz="3200" dirty="0" err="1"/>
              <a:t>μαρτυροῦνται</a:t>
            </a:r>
            <a:r>
              <a:rPr lang="el-GR" sz="3200" dirty="0"/>
              <a:t> </a:t>
            </a:r>
            <a:r>
              <a:rPr lang="el-GR" sz="3200" dirty="0" err="1"/>
              <a:t>ἐνδιαφέροντα</a:t>
            </a:r>
            <a:r>
              <a:rPr lang="el-GR" sz="3200" dirty="0"/>
              <a:t> θέματα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Βαπτίσματος </a:t>
            </a:r>
            <a:r>
              <a:rPr lang="el-GR" sz="3200" dirty="0" err="1"/>
              <a:t>λειτουργικῆς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κοινότητας </a:t>
            </a:r>
            <a:r>
              <a:rPr lang="el-GR" sz="3200" dirty="0" err="1"/>
              <a:t>τῶν</a:t>
            </a:r>
            <a:r>
              <a:rPr lang="el-GR" sz="3200" dirty="0"/>
              <a:t> πρώτων </a:t>
            </a:r>
            <a:r>
              <a:rPr lang="el-GR" sz="3200" dirty="0" err="1"/>
              <a:t>αἰώνων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9375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5EC5C-BC9A-3C42-9766-95DA4AEDE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0384" y="-45718"/>
            <a:ext cx="11293415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46959-DB93-224A-A046-7FD54C15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4" y="86264"/>
            <a:ext cx="11973464" cy="6622500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θέμα,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θίγεται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Ἀποστολικὴ</a:t>
            </a:r>
            <a:r>
              <a:rPr lang="el-GR" sz="3200" i="1" dirty="0"/>
              <a:t> Παράδοση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χρόνου.</a:t>
            </a:r>
            <a:endParaRPr lang="en-GR" sz="3200" u="sng" dirty="0"/>
          </a:p>
          <a:p>
            <a:r>
              <a:rPr lang="el-GR" sz="3200" dirty="0" err="1"/>
              <a:t>Στὸ</a:t>
            </a:r>
            <a:r>
              <a:rPr lang="el-GR" sz="3200" dirty="0"/>
              <a:t> 35</a:t>
            </a:r>
            <a:r>
              <a:rPr lang="el-GR" sz="3200" baseline="30000" dirty="0"/>
              <a:t>ο</a:t>
            </a:r>
            <a:r>
              <a:rPr lang="el-GR" sz="3200" dirty="0"/>
              <a:t> κεφάλαιο </a:t>
            </a:r>
            <a:r>
              <a:rPr lang="el-GR" sz="3200" dirty="0" err="1"/>
              <a:t>σαφῶς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πιστοὶ</a:t>
            </a:r>
            <a:r>
              <a:rPr lang="el-GR" sz="3200" dirty="0"/>
              <a:t> </a:t>
            </a:r>
            <a:r>
              <a:rPr lang="el-GR" sz="3200" dirty="0" err="1"/>
              <a:t>ὑποχρεώνονται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προσευχηθοῦν</a:t>
            </a:r>
            <a:r>
              <a:rPr lang="el-GR" sz="3200" dirty="0"/>
              <a:t> κάθε </a:t>
            </a:r>
            <a:r>
              <a:rPr lang="el-GR" sz="3200" dirty="0" err="1"/>
              <a:t>πρωΐ</a:t>
            </a:r>
            <a:r>
              <a:rPr lang="el-GR" sz="3200" dirty="0"/>
              <a:t>, </a:t>
            </a:r>
            <a:r>
              <a:rPr lang="el-GR" sz="3200" dirty="0" err="1"/>
              <a:t>πρὶν</a:t>
            </a:r>
            <a:r>
              <a:rPr lang="el-GR" sz="3200" dirty="0"/>
              <a:t> ξεκινήσουν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ἐργασία</a:t>
            </a:r>
            <a:r>
              <a:rPr lang="el-GR" sz="3200" dirty="0"/>
              <a:t> τους. </a:t>
            </a:r>
            <a:r>
              <a:rPr lang="el-GR" sz="3200" dirty="0" err="1"/>
              <a:t>Ὅμως</a:t>
            </a:r>
            <a:r>
              <a:rPr lang="el-GR" sz="3200" dirty="0"/>
              <a:t>, προστίθεται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ἐὰν</a:t>
            </a:r>
            <a:r>
              <a:rPr lang="el-GR" sz="3200" dirty="0"/>
              <a:t> κάποια 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ἐπιτελεῖται</a:t>
            </a:r>
            <a:r>
              <a:rPr lang="el-GR" sz="3200" dirty="0"/>
              <a:t> κατήχηση, </a:t>
            </a:r>
            <a:r>
              <a:rPr lang="el-GR" sz="3200" dirty="0" err="1"/>
              <a:t>νὰ</a:t>
            </a:r>
            <a:r>
              <a:rPr lang="el-GR" sz="3200" dirty="0"/>
              <a:t> προτιμήσουν </a:t>
            </a:r>
            <a:r>
              <a:rPr lang="el-GR" sz="3200" dirty="0" err="1"/>
              <a:t>ἀντὶ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ἐπιτελέσεως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πρωϊνῆς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προσέλθουν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ἀνάπαυση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ψυχῆς</a:t>
            </a:r>
            <a:r>
              <a:rPr lang="el-GR" sz="3200" dirty="0"/>
              <a:t> τους, </a:t>
            </a:r>
            <a:r>
              <a:rPr lang="el-GR" sz="3200" dirty="0" err="1"/>
              <a:t>ἐκεῖ</a:t>
            </a:r>
            <a:r>
              <a:rPr lang="el-GR" sz="3200" dirty="0"/>
              <a:t> </a:t>
            </a:r>
            <a:r>
              <a:rPr lang="el-GR" sz="3200" dirty="0" err="1"/>
              <a:t>ὅπου</a:t>
            </a:r>
            <a:r>
              <a:rPr lang="el-GR" sz="3200" dirty="0"/>
              <a:t> </a:t>
            </a:r>
            <a:r>
              <a:rPr lang="el-GR" sz="3200" dirty="0" err="1"/>
              <a:t>ἀνθεῖ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«</a:t>
            </a:r>
            <a:r>
              <a:rPr lang="el-GR" sz="3200" dirty="0" err="1"/>
              <a:t>ὁδηγία</a:t>
            </a:r>
            <a:r>
              <a:rPr lang="el-GR" sz="3200" dirty="0"/>
              <a:t>»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παρέχεται </a:t>
            </a:r>
            <a:r>
              <a:rPr lang="el-GR" sz="3200" dirty="0" err="1"/>
              <a:t>στὸ</a:t>
            </a:r>
            <a:r>
              <a:rPr lang="el-GR" sz="3200" dirty="0"/>
              <a:t> 41</a:t>
            </a:r>
            <a:r>
              <a:rPr lang="el-GR" sz="3200" baseline="30000" dirty="0"/>
              <a:t>ο</a:t>
            </a:r>
            <a:r>
              <a:rPr lang="el-GR" sz="3200" dirty="0"/>
              <a:t> κεφάλαιο. </a:t>
            </a:r>
          </a:p>
          <a:p>
            <a:r>
              <a:rPr lang="el-GR" sz="3200" dirty="0" err="1"/>
              <a:t>Στὶς</a:t>
            </a:r>
            <a:r>
              <a:rPr lang="el-GR" sz="3200" dirty="0"/>
              <a:t>  μαρτυρίες </a:t>
            </a:r>
            <a:r>
              <a:rPr lang="el-GR" sz="3200" dirty="0" err="1"/>
              <a:t>τῶν</a:t>
            </a:r>
            <a:r>
              <a:rPr lang="el-GR" sz="3200" dirty="0"/>
              <a:t> κεφαλαίων 35 </a:t>
            </a:r>
            <a:r>
              <a:rPr lang="el-GR" sz="3200" dirty="0" err="1"/>
              <a:t>καὶ</a:t>
            </a:r>
            <a:r>
              <a:rPr lang="el-GR" sz="3200" dirty="0"/>
              <a:t> 41 </a:t>
            </a:r>
            <a:r>
              <a:rPr lang="el-GR" sz="3200" dirty="0" err="1"/>
              <a:t>ὁριοθετεῖται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θέμα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πρωϊνῆς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: </a:t>
            </a:r>
            <a:r>
              <a:rPr lang="el-GR" sz="3200" dirty="0" err="1"/>
              <a:t>ἐπιτελεῖται</a:t>
            </a:r>
            <a:r>
              <a:rPr lang="el-GR" sz="3200" dirty="0"/>
              <a:t> </a:t>
            </a:r>
            <a:r>
              <a:rPr lang="el-GR" sz="3200" dirty="0" err="1"/>
              <a:t>κατ᾿οἶκον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ὑποκαθίσταται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συμμετοχὴ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κατηχητικὴ</a:t>
            </a:r>
            <a:r>
              <a:rPr lang="el-GR" sz="3200" dirty="0"/>
              <a:t> διδασκαλία, </a:t>
            </a:r>
            <a:r>
              <a:rPr lang="el-GR" sz="3200" dirty="0" err="1"/>
              <a:t>ὅπου</a:t>
            </a:r>
            <a:r>
              <a:rPr lang="el-GR" sz="3200" dirty="0"/>
              <a:t> </a:t>
            </a:r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διδαχὴ</a:t>
            </a:r>
            <a:r>
              <a:rPr lang="el-GR" sz="3200" dirty="0"/>
              <a:t> προβλεπόταν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κοινὴ</a:t>
            </a:r>
            <a:r>
              <a:rPr lang="el-GR" sz="3200" dirty="0"/>
              <a:t> προσευχή.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58247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A20A8-3011-AC41-A11F-CD366C119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6038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24059-127B-2647-B79D-FF6B2FFF1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1" y="146649"/>
            <a:ext cx="11999344" cy="6642340"/>
          </a:xfrm>
        </p:spPr>
        <p:txBody>
          <a:bodyPr>
            <a:normAutofit/>
          </a:bodyPr>
          <a:lstStyle/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περιπτώσεις </a:t>
            </a:r>
            <a:r>
              <a:rPr lang="el-GR" sz="3200" dirty="0" err="1"/>
              <a:t>μὴ</a:t>
            </a:r>
            <a:r>
              <a:rPr lang="el-GR" sz="3200" dirty="0"/>
              <a:t> </a:t>
            </a:r>
            <a:r>
              <a:rPr lang="el-GR" sz="3200" dirty="0" err="1"/>
              <a:t>ὑπάρξεως</a:t>
            </a:r>
            <a:r>
              <a:rPr lang="el-GR" sz="3200" dirty="0"/>
              <a:t> </a:t>
            </a:r>
            <a:r>
              <a:rPr lang="el-GR" sz="3200" dirty="0" err="1"/>
              <a:t>διδαχῆς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Ναό,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πρωϊνὴ</a:t>
            </a:r>
            <a:r>
              <a:rPr lang="el-GR" sz="3200" dirty="0"/>
              <a:t> </a:t>
            </a:r>
            <a:r>
              <a:rPr lang="el-GR" sz="3200" dirty="0" err="1"/>
              <a:t>κατ᾿οἶκον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συνοδεύεται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Γραφῶν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πλαίσιο, </a:t>
            </a:r>
            <a:r>
              <a:rPr lang="el-GR" sz="3200" dirty="0" err="1"/>
              <a:t>ἐντὸς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διαμορφώνεται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πρωϊνὴ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Στὸ</a:t>
            </a:r>
            <a:r>
              <a:rPr lang="el-GR" sz="3200" dirty="0"/>
              <a:t> 25</a:t>
            </a:r>
            <a:r>
              <a:rPr lang="el-GR" sz="3200" baseline="30000" dirty="0"/>
              <a:t>ο</a:t>
            </a:r>
            <a:r>
              <a:rPr lang="el-GR" sz="3200" dirty="0"/>
              <a:t> κεφάλαιο,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μαρτυροῦνται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ἑσπερινῆς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διάρκεια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τελετῆς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ἐπιγράφεται</a:t>
            </a:r>
            <a:r>
              <a:rPr lang="el-GR" sz="3200" dirty="0"/>
              <a:t> </a:t>
            </a:r>
            <a:r>
              <a:rPr lang="el-GR" sz="3200" i="1" dirty="0"/>
              <a:t>De </a:t>
            </a:r>
            <a:r>
              <a:rPr lang="el-GR" sz="3200" i="1" dirty="0" err="1"/>
              <a:t>introductione</a:t>
            </a:r>
            <a:r>
              <a:rPr lang="el-GR" sz="3200" i="1" dirty="0"/>
              <a:t> </a:t>
            </a:r>
            <a:r>
              <a:rPr lang="el-GR" sz="3200" i="1" dirty="0" err="1"/>
              <a:t>lucernae</a:t>
            </a:r>
            <a:r>
              <a:rPr lang="el-GR" sz="3200" i="1" dirty="0"/>
              <a:t> in </a:t>
            </a:r>
            <a:r>
              <a:rPr lang="el-GR" sz="3200" i="1" dirty="0" err="1"/>
              <a:t>cena</a:t>
            </a:r>
            <a:r>
              <a:rPr lang="el-GR" sz="3200" i="1" dirty="0"/>
              <a:t> </a:t>
            </a:r>
            <a:r>
              <a:rPr lang="el-GR" sz="3200" i="1" dirty="0" err="1"/>
              <a:t>communitatis</a:t>
            </a:r>
            <a:r>
              <a:rPr lang="el-GR" sz="3200" dirty="0"/>
              <a:t> («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εἰσαγωγῆς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λυχνίας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δεῖπνο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κοινότητας»).</a:t>
            </a:r>
          </a:p>
          <a:p>
            <a:r>
              <a:rPr lang="el-GR" sz="3200" dirty="0"/>
              <a:t>Πρόκειται </a:t>
            </a:r>
            <a:r>
              <a:rPr lang="el-GR" sz="3200" dirty="0" err="1"/>
              <a:t>γιὰ</a:t>
            </a:r>
            <a:r>
              <a:rPr lang="el-GR" sz="3200" dirty="0"/>
              <a:t> τελετή,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προφανῶς</a:t>
            </a:r>
            <a:r>
              <a:rPr lang="el-GR" sz="3200" dirty="0"/>
              <a:t> </a:t>
            </a:r>
            <a:r>
              <a:rPr lang="el-GR" sz="3200" dirty="0" err="1"/>
              <a:t>προηγεῖτο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δείπνου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ἀγάπης</a:t>
            </a:r>
            <a:r>
              <a:rPr lang="el-GR" sz="3200" dirty="0"/>
              <a:t>»,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συνδεόταν </a:t>
            </a:r>
            <a:r>
              <a:rPr lang="el-GR" sz="3200" dirty="0" err="1"/>
              <a:t>ἡ</a:t>
            </a:r>
            <a:r>
              <a:rPr lang="el-GR" sz="3200" dirty="0"/>
              <a:t> τέλεση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Εὐχαριστίας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7253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C5259-0074-7A43-91E2-FC9B6AB6A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" y="0"/>
            <a:ext cx="11276162" cy="6901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201B8-0FC3-2F48-AC86-792618073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8" y="146649"/>
            <a:ext cx="11973464" cy="6599207"/>
          </a:xfrm>
        </p:spPr>
        <p:txBody>
          <a:bodyPr>
            <a:noAutofit/>
          </a:bodyPr>
          <a:lstStyle/>
          <a:p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διάρκεια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τελετῆς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διάκονος «προσκομίζει </a:t>
            </a:r>
            <a:r>
              <a:rPr lang="el-GR" sz="3200" dirty="0" err="1"/>
              <a:t>τὴ</a:t>
            </a:r>
            <a:r>
              <a:rPr lang="el-GR" sz="3200" dirty="0"/>
              <a:t> λυχνία» </a:t>
            </a:r>
            <a:r>
              <a:rPr lang="el-GR" sz="3200" dirty="0" err="1"/>
              <a:t>στὴν</a:t>
            </a:r>
            <a:r>
              <a:rPr lang="el-GR" sz="3200" dirty="0"/>
              <a:t> κοινότητα, παρόντος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ἐπισκόπου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</a:t>
            </a:r>
            <a:r>
              <a:rPr lang="el-GR" sz="3200" dirty="0" err="1"/>
              <a:t>χαιρετισμὸ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συνάξεως,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ἐπίσκοπος</a:t>
            </a:r>
            <a:r>
              <a:rPr lang="el-GR" sz="3200" dirty="0"/>
              <a:t> </a:t>
            </a:r>
            <a:r>
              <a:rPr lang="el-GR" sz="3200" dirty="0" err="1"/>
              <a:t>ἀναπέμπει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ἐντοπίζουμε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πρώτη </a:t>
            </a:r>
            <a:r>
              <a:rPr lang="el-GR" sz="3200" dirty="0" err="1"/>
              <a:t>μορφὴ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μεταγενέστερης </a:t>
            </a:r>
            <a:r>
              <a:rPr lang="el-GR" sz="3200" dirty="0" err="1"/>
              <a:t>ἀκολουθίας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Ἑσπερινοῦ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Στὸ</a:t>
            </a:r>
            <a:r>
              <a:rPr lang="el-GR" sz="3200" dirty="0"/>
              <a:t> περιεχόμενο </a:t>
            </a:r>
            <a:r>
              <a:rPr lang="el-GR" sz="3200" dirty="0" err="1"/>
              <a:t>τῆς</a:t>
            </a:r>
            <a:r>
              <a:rPr lang="el-GR" sz="3200" dirty="0"/>
              <a:t> συγκεκριμένης </a:t>
            </a:r>
            <a:r>
              <a:rPr lang="el-GR" sz="3200" dirty="0" err="1"/>
              <a:t>προσευχῆς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μποροῦμε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παρατηρήσουμε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ἐξέλιξη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Λατρείας,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σταδιακὴ</a:t>
            </a:r>
            <a:r>
              <a:rPr lang="el-GR" sz="3200" dirty="0"/>
              <a:t> </a:t>
            </a:r>
            <a:r>
              <a:rPr lang="el-GR" sz="3200" dirty="0" err="1"/>
              <a:t>ἀποδέσμευσή</a:t>
            </a:r>
            <a:r>
              <a:rPr lang="el-GR" sz="3200" dirty="0"/>
              <a:t> της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λίκνο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ἑβραϊκῆς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πράξεως.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αὐτή</a:t>
            </a:r>
            <a:r>
              <a:rPr lang="el-GR" sz="3200" dirty="0"/>
              <a:t>, </a:t>
            </a:r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ἀπετέλεσε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προοίμιο δημιουργίας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γνωστοῦ</a:t>
            </a:r>
            <a:r>
              <a:rPr lang="el-GR" sz="3200" dirty="0"/>
              <a:t> </a:t>
            </a:r>
            <a:r>
              <a:rPr lang="el-GR" sz="3200" dirty="0" err="1"/>
              <a:t>ἐπιλύχιου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 «</a:t>
            </a:r>
            <a:r>
              <a:rPr lang="el-GR" sz="3200" dirty="0" err="1"/>
              <a:t>Φῶς</a:t>
            </a:r>
            <a:r>
              <a:rPr lang="el-GR" sz="3200" dirty="0"/>
              <a:t> </a:t>
            </a:r>
            <a:r>
              <a:rPr lang="el-GR" sz="3200" dirty="0" err="1"/>
              <a:t>ἱλαρὸν</a:t>
            </a:r>
            <a:r>
              <a:rPr lang="el-GR" sz="3200" dirty="0"/>
              <a:t>...», </a:t>
            </a:r>
            <a:r>
              <a:rPr lang="el-GR" sz="3200" dirty="0" err="1"/>
              <a:t>ἑπομένως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βάση </a:t>
            </a:r>
            <a:r>
              <a:rPr lang="el-GR" sz="3200" dirty="0" err="1"/>
              <a:t>ὄχι</a:t>
            </a:r>
            <a:r>
              <a:rPr lang="el-GR" sz="3200" dirty="0"/>
              <a:t> μόνο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εὐχολογιακοῦ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ὑμνολογικοῦ</a:t>
            </a:r>
            <a:r>
              <a:rPr lang="el-GR" sz="3200" dirty="0"/>
              <a:t> τμήματος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ἀκολουθίας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Ἑσπερινοῦ</a:t>
            </a:r>
            <a:r>
              <a:rPr lang="el-GR" sz="3200" dirty="0"/>
              <a:t>.</a:t>
            </a:r>
            <a:endParaRPr lang="en-GR" sz="3200" u="sng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051224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2634-962A-5B4B-BC0D-84E4915DB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85" y="1"/>
            <a:ext cx="11293416" cy="6038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6AFCD-1A18-E342-AF80-C02DC589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4" y="120770"/>
            <a:ext cx="11999343" cy="6633713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τελευταία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Ἀποστολικῆς</a:t>
            </a:r>
            <a:r>
              <a:rPr lang="el-GR" sz="3200" i="1" dirty="0"/>
              <a:t> Παραδόσεως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μᾶς</a:t>
            </a:r>
            <a:r>
              <a:rPr lang="el-GR" sz="3200" dirty="0"/>
              <a:t> </a:t>
            </a:r>
            <a:r>
              <a:rPr lang="el-GR" sz="3200" dirty="0" err="1"/>
              <a:t>ἀπασχολήσει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εὑρισκόμενη</a:t>
            </a:r>
            <a:r>
              <a:rPr lang="el-GR" sz="3200" dirty="0"/>
              <a:t> </a:t>
            </a:r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Λειτουργίας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Βαπτίσματος,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ἐπισκόπου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προσφερόμενες </a:t>
            </a:r>
            <a:r>
              <a:rPr lang="el-GR" sz="3200" dirty="0" err="1"/>
              <a:t>ἀπαρχὲς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καρπῶν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πρώτη (</a:t>
            </a:r>
            <a:r>
              <a:rPr lang="el-GR" sz="3200" dirty="0" err="1"/>
              <a:t>χρονολογικῶς</a:t>
            </a:r>
            <a:r>
              <a:rPr lang="el-GR" sz="3200" dirty="0"/>
              <a:t>),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διαπιστώνουμε </a:t>
            </a:r>
            <a:r>
              <a:rPr lang="el-GR" sz="3200" dirty="0" err="1"/>
              <a:t>μορφὴ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περιεχόμενο </a:t>
            </a:r>
            <a:r>
              <a:rPr lang="el-GR" sz="3200" dirty="0" err="1"/>
              <a:t>τῶν</a:t>
            </a:r>
            <a:r>
              <a:rPr lang="el-GR" sz="3200" dirty="0"/>
              <a:t> μεταγενέστερων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ἔφθασαν</a:t>
            </a:r>
            <a:r>
              <a:rPr lang="el-GR" sz="3200" dirty="0"/>
              <a:t> </a:t>
            </a:r>
            <a:r>
              <a:rPr lang="el-GR" sz="3200" dirty="0" err="1"/>
              <a:t>ἕως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σύγχρονη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πράξη.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ἀποδεικνύει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παραλληλισμὸς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κειμένου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Εὐχὴ</a:t>
            </a:r>
            <a:r>
              <a:rPr lang="el-GR" sz="3200" i="1" dirty="0"/>
              <a:t> </a:t>
            </a:r>
            <a:r>
              <a:rPr lang="el-GR" sz="3200" i="1" dirty="0" err="1"/>
              <a:t>τῶν</a:t>
            </a:r>
            <a:r>
              <a:rPr lang="el-GR" sz="3200" i="1" dirty="0"/>
              <a:t> </a:t>
            </a:r>
            <a:r>
              <a:rPr lang="el-GR" sz="3200" i="1" dirty="0" err="1"/>
              <a:t>Κολύβων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εὑρίσκεται</a:t>
            </a:r>
            <a:r>
              <a:rPr lang="el-GR" sz="3200" dirty="0"/>
              <a:t> </a:t>
            </a:r>
            <a:r>
              <a:rPr lang="el-GR" sz="3200" dirty="0" err="1"/>
              <a:t>ἕως</a:t>
            </a:r>
            <a:r>
              <a:rPr lang="el-GR" sz="3200" dirty="0"/>
              <a:t> σήμερα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</a:t>
            </a:r>
            <a:r>
              <a:rPr lang="el-GR" sz="3200" dirty="0" err="1"/>
              <a:t>ἰσχύ</a:t>
            </a:r>
            <a:r>
              <a:rPr lang="el-GR" sz="3200" dirty="0"/>
              <a:t>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u="dotted" dirty="0"/>
              <a:t>(</a:t>
            </a:r>
            <a:r>
              <a:rPr lang="el-GR" sz="3200" u="dotted" dirty="0" err="1"/>
              <a:t>στ</a:t>
            </a:r>
            <a:r>
              <a:rPr lang="el-GR" sz="3200" u="dotted" dirty="0"/>
              <a:t>) Μαρτυρίες </a:t>
            </a:r>
            <a:r>
              <a:rPr lang="el-GR" sz="3200" u="dotted" dirty="0" err="1"/>
              <a:t>προσευχῶν</a:t>
            </a:r>
            <a:r>
              <a:rPr lang="el-GR" sz="3200" u="dotted" dirty="0"/>
              <a:t> </a:t>
            </a:r>
            <a:r>
              <a:rPr lang="el-GR" sz="3200" u="dotted" dirty="0" err="1"/>
              <a:t>τοῦ</a:t>
            </a:r>
            <a:r>
              <a:rPr lang="el-GR" sz="3200" u="dotted" dirty="0"/>
              <a:t> </a:t>
            </a:r>
            <a:r>
              <a:rPr lang="el-GR" sz="3200" u="dotted" dirty="0" err="1"/>
              <a:t>Ὠριγένη</a:t>
            </a:r>
            <a:r>
              <a:rPr lang="el-GR" sz="3200" u="dotted" dirty="0"/>
              <a:t> (†253)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εὐχὴ</a:t>
            </a:r>
            <a:r>
              <a:rPr lang="el-GR" sz="3200" dirty="0"/>
              <a:t> προέρχεται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i="1" dirty="0" err="1"/>
              <a:t>Ὁμιλίες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Ὠριγένη</a:t>
            </a:r>
            <a:r>
              <a:rPr lang="el-GR" sz="3200" dirty="0"/>
              <a:t> </a:t>
            </a:r>
            <a:r>
              <a:rPr lang="el-GR" sz="3200" dirty="0" err="1"/>
              <a:t>σὴ</a:t>
            </a:r>
            <a:r>
              <a:rPr lang="el-GR" sz="3200" dirty="0"/>
              <a:t> Γένεση</a:t>
            </a:r>
            <a:r>
              <a:rPr lang="el-GR" b="1" dirty="0"/>
              <a:t>.  </a:t>
            </a:r>
            <a:endParaRPr lang="en-GR" sz="3200" u="sng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485640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55D2A-0E8B-C64D-A39B-CE442E783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1"/>
            <a:ext cx="11353801" cy="6038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3AD9C-23F3-CC4F-B850-318070003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8" y="146649"/>
            <a:ext cx="11930332" cy="6599208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στενὰ</a:t>
            </a:r>
            <a:r>
              <a:rPr lang="el-GR" sz="3200" dirty="0"/>
              <a:t> συνδεδεμένο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θεολογικὸ</a:t>
            </a:r>
            <a:r>
              <a:rPr lang="el-GR" sz="3200" dirty="0"/>
              <a:t> πλαίσιο </a:t>
            </a:r>
            <a:r>
              <a:rPr lang="el-GR" sz="3200" dirty="0" err="1"/>
              <a:t>ἑρμηνείας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γεγονότων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κατακλυσμοῦ</a:t>
            </a:r>
            <a:r>
              <a:rPr lang="el-GR" sz="3200" dirty="0"/>
              <a:t>,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συγκεκριμένη παράγραφος.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ἀποδεικνύει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ὑφίστατο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προγενέστερη </a:t>
            </a:r>
            <a:r>
              <a:rPr lang="el-GR" sz="3200" dirty="0" err="1"/>
              <a:t>λειτουργικὴ</a:t>
            </a:r>
            <a:r>
              <a:rPr lang="el-GR" sz="3200" dirty="0"/>
              <a:t> παράδοση, </a:t>
            </a:r>
            <a:r>
              <a:rPr lang="el-GR" sz="3200" dirty="0" err="1"/>
              <a:t>ἐφόσον</a:t>
            </a:r>
            <a:r>
              <a:rPr lang="el-GR" sz="3200" dirty="0"/>
              <a:t> λαμβάνει </a:t>
            </a:r>
            <a:r>
              <a:rPr lang="el-GR" sz="3200" dirty="0" err="1"/>
              <a:t>τὸ</a:t>
            </a:r>
            <a:r>
              <a:rPr lang="el-GR" sz="3200" dirty="0"/>
              <a:t> περιεχόμενό της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συγκεκριμένο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Ὠριγένη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/>
              <a:t>Γένεση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ἄλλη</a:t>
            </a:r>
            <a:r>
              <a:rPr lang="el-GR" sz="3200" dirty="0"/>
              <a:t> </a:t>
            </a:r>
            <a:r>
              <a:rPr lang="el-GR" sz="3200" i="1" dirty="0" err="1"/>
              <a:t>Ὁμιλία</a:t>
            </a:r>
            <a:r>
              <a:rPr lang="el-GR" sz="3200" i="1" dirty="0"/>
              <a:t> </a:t>
            </a:r>
            <a:r>
              <a:rPr lang="el-GR" sz="3200" i="1" dirty="0" err="1"/>
              <a:t>στὴ</a:t>
            </a:r>
            <a:r>
              <a:rPr lang="el-GR" sz="3200" i="1" dirty="0"/>
              <a:t> Γένεση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Ὠριγένης</a:t>
            </a:r>
            <a:r>
              <a:rPr lang="el-GR" sz="3200" dirty="0"/>
              <a:t> περιγράφει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δοξολογικῆς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δύο μαρτυρίες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Ὠριγένη</a:t>
            </a:r>
            <a:r>
              <a:rPr lang="el-GR" sz="3200" dirty="0"/>
              <a:t> </a:t>
            </a:r>
            <a:r>
              <a:rPr lang="el-GR" sz="3200" dirty="0" err="1"/>
              <a:t>ἀποκαλύπτεται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περιεχόμενο κάποιας </a:t>
            </a:r>
            <a:r>
              <a:rPr lang="el-GR" sz="3200" dirty="0" err="1"/>
              <a:t>ἤ</a:t>
            </a:r>
            <a:r>
              <a:rPr lang="el-GR" sz="3200" dirty="0"/>
              <a:t> κάποιων </a:t>
            </a:r>
            <a:r>
              <a:rPr lang="el-GR" sz="3200" dirty="0" err="1"/>
              <a:t>προσευχῶν</a:t>
            </a:r>
            <a:r>
              <a:rPr lang="el-GR" sz="3200" dirty="0"/>
              <a:t>.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προσευχὲς</a:t>
            </a:r>
            <a:r>
              <a:rPr lang="el-GR" sz="3200" dirty="0"/>
              <a:t> </a:t>
            </a:r>
            <a:r>
              <a:rPr lang="el-GR" sz="3200" dirty="0" err="1"/>
              <a:t>αὐτὲς</a:t>
            </a:r>
            <a:r>
              <a:rPr lang="el-GR" sz="3200" dirty="0"/>
              <a:t> </a:t>
            </a:r>
            <a:r>
              <a:rPr lang="el-GR" sz="3200" dirty="0" err="1"/>
              <a:t>ἀφοροῦν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βαπτισμένους,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αἰτήματά</a:t>
            </a:r>
            <a:r>
              <a:rPr lang="el-GR" sz="3200" dirty="0"/>
              <a:t> τους </a:t>
            </a:r>
            <a:r>
              <a:rPr lang="el-GR" sz="3200" dirty="0" err="1"/>
              <a:t>ὑποδηλώνουν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πρόκειται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νεοφωτίστων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7425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C576-2CAF-8446-96F8-A9774A1F1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11" y="1"/>
            <a:ext cx="11284790" cy="9489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FC1E4-3BB0-1A4D-BD39-2BDF03326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1" y="163902"/>
            <a:ext cx="11964837" cy="6547449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κείμενό τους </a:t>
            </a:r>
            <a:r>
              <a:rPr lang="el-GR" sz="3200" dirty="0" err="1"/>
              <a:t>δὲν</a:t>
            </a:r>
            <a:r>
              <a:rPr lang="el-GR" sz="3200" dirty="0"/>
              <a:t> καταγράφεται διότι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ἐκείνη</a:t>
            </a:r>
            <a:r>
              <a:rPr lang="el-GR" sz="3200" dirty="0"/>
              <a:t> συνέχιζε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ἰσχύει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δυνατότητα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ἐλεύθερης</a:t>
            </a:r>
            <a:r>
              <a:rPr lang="el-GR" sz="3200" dirty="0"/>
              <a:t> </a:t>
            </a:r>
            <a:r>
              <a:rPr lang="el-GR" sz="3200" dirty="0" err="1"/>
              <a:t>ἐμπνεύσεως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λειτουργῶν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κείμενο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προσευχῶν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σίγουρο </a:t>
            </a:r>
            <a:r>
              <a:rPr lang="el-GR" sz="3200" dirty="0" err="1"/>
              <a:t>ὅτι</a:t>
            </a:r>
            <a:r>
              <a:rPr lang="el-GR" sz="3200" dirty="0"/>
              <a:t>, κάποια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προσευχῶν</a:t>
            </a:r>
            <a:r>
              <a:rPr lang="el-GR" sz="3200" dirty="0"/>
              <a:t> </a:t>
            </a:r>
            <a:r>
              <a:rPr lang="el-GR" sz="3200" dirty="0" err="1"/>
              <a:t>ἀποτελοῦν</a:t>
            </a:r>
            <a:r>
              <a:rPr lang="el-GR" sz="3200" dirty="0"/>
              <a:t> προτάσεις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ἴδιου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Ὠριγένη</a:t>
            </a:r>
            <a:r>
              <a:rPr lang="el-GR" sz="3200" dirty="0"/>
              <a:t>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ὑφίσταντο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προγενέστερη </a:t>
            </a:r>
            <a:r>
              <a:rPr lang="el-GR" sz="3200" dirty="0" err="1"/>
              <a:t>προσευχητικὴ</a:t>
            </a:r>
            <a:r>
              <a:rPr lang="el-GR" sz="3200" dirty="0"/>
              <a:t> παράδοση. </a:t>
            </a:r>
          </a:p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περίπτωση </a:t>
            </a:r>
            <a:r>
              <a:rPr lang="el-GR" sz="3200" dirty="0" err="1"/>
              <a:t>ποὺ</a:t>
            </a:r>
            <a:r>
              <a:rPr lang="el-GR" sz="3200" dirty="0"/>
              <a:t> πρόκειται </a:t>
            </a:r>
            <a:r>
              <a:rPr lang="el-GR" sz="3200" dirty="0" err="1"/>
              <a:t>περὶ</a:t>
            </a:r>
            <a:r>
              <a:rPr lang="el-GR" sz="3200" dirty="0"/>
              <a:t> διδασκαλίας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Ὠριγένη</a:t>
            </a:r>
            <a:r>
              <a:rPr lang="el-GR" sz="3200" dirty="0"/>
              <a:t>, </a:t>
            </a:r>
            <a:r>
              <a:rPr lang="el-GR" sz="3200" dirty="0" err="1"/>
              <a:t>εἶναι</a:t>
            </a:r>
            <a:r>
              <a:rPr lang="el-GR" sz="3200" dirty="0"/>
              <a:t> σίγουρο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αὐτὲς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ἦσαν</a:t>
            </a:r>
            <a:r>
              <a:rPr lang="el-GR" sz="3200" dirty="0"/>
              <a:t> </a:t>
            </a:r>
            <a:r>
              <a:rPr lang="el-GR" sz="3200" dirty="0" err="1"/>
              <a:t>ἀτομικές</a:t>
            </a:r>
            <a:r>
              <a:rPr lang="el-GR" sz="3200" dirty="0"/>
              <a:t>.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Ὠριγένης</a:t>
            </a:r>
            <a:r>
              <a:rPr lang="el-GR" sz="3200" dirty="0"/>
              <a:t> </a:t>
            </a:r>
            <a:r>
              <a:rPr lang="el-GR" sz="3200" dirty="0" err="1"/>
              <a:t>μαρτυρεῖ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ἑνὸς</a:t>
            </a:r>
            <a:r>
              <a:rPr lang="el-GR" sz="3200" dirty="0"/>
              <a:t> τύπου </a:t>
            </a:r>
            <a:r>
              <a:rPr lang="el-GR" sz="3200" dirty="0" err="1"/>
              <a:t>προσευχῆς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διαφέρει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μαρτυροῦνται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ἀρχαῖες</a:t>
            </a:r>
            <a:r>
              <a:rPr lang="el-GR" sz="3200" dirty="0"/>
              <a:t> Λειτουργίες.</a:t>
            </a:r>
          </a:p>
          <a:p>
            <a:r>
              <a:rPr lang="el-GR" sz="3200" dirty="0" err="1"/>
              <a:t>Ἀξιοσημείωτες</a:t>
            </a:r>
            <a:r>
              <a:rPr lang="el-GR" sz="3200" dirty="0"/>
              <a:t> </a:t>
            </a:r>
            <a:r>
              <a:rPr lang="el-GR" sz="3200" dirty="0" err="1"/>
              <a:t>περιγραφὲς</a:t>
            </a:r>
            <a:r>
              <a:rPr lang="el-GR" sz="3200" dirty="0"/>
              <a:t> περιεχομένου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μαρτυροῦνται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i="1" dirty="0" err="1"/>
              <a:t>Ὁμιλίες</a:t>
            </a:r>
            <a:r>
              <a:rPr lang="el-GR" sz="3200" i="1" dirty="0"/>
              <a:t> </a:t>
            </a:r>
            <a:r>
              <a:rPr lang="el-GR" sz="3200" i="1" dirty="0" err="1"/>
              <a:t>στὸ</a:t>
            </a:r>
            <a:r>
              <a:rPr lang="el-GR" sz="3200" i="1" dirty="0"/>
              <a:t> </a:t>
            </a:r>
            <a:r>
              <a:rPr lang="el-GR" sz="3200" i="1" dirty="0" err="1"/>
              <a:t>Λευϊτικό</a:t>
            </a:r>
            <a:r>
              <a:rPr lang="el-GR" sz="3200" dirty="0"/>
              <a:t>. </a:t>
            </a:r>
            <a:endParaRPr lang="en-GR" sz="3200" u="sng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682523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93267-70AA-8C4C-8218-02FBFEFE9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76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E8F9B-9438-374E-B3AA-55BACE8D9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6" y="172528"/>
            <a:ext cx="11250283" cy="6556076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μαρτυρούμενο περιεχόμενο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κυρίαρχο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ἔκφραση</a:t>
            </a:r>
            <a:r>
              <a:rPr lang="el-GR" sz="3200" dirty="0"/>
              <a:t> </a:t>
            </a:r>
            <a:r>
              <a:rPr lang="el-GR" sz="3200" dirty="0" err="1"/>
              <a:t>μετανοίας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ἐκζήτηση</a:t>
            </a:r>
            <a:r>
              <a:rPr lang="el-GR" sz="3200" dirty="0"/>
              <a:t> συγχωρήσεως.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σαφὴς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ὁμολογία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ἁμαρτωλότητας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διάθεση </a:t>
            </a:r>
            <a:r>
              <a:rPr lang="el-GR" sz="3200" dirty="0" err="1"/>
              <a:t>ἀπαλλαγῆς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αὐτήν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πεποίθηση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Κύριος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«</a:t>
            </a:r>
            <a:r>
              <a:rPr lang="el-GR" sz="3200" dirty="0" err="1"/>
              <a:t>ἐξαφανίσουν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σκιὰ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ἁμαρτίας</a:t>
            </a:r>
            <a:r>
              <a:rPr lang="el-GR" sz="3200" dirty="0"/>
              <a:t>».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πλαίσιο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συγκεκρμένης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σαφὲς</a:t>
            </a:r>
            <a:r>
              <a:rPr lang="el-GR" sz="3200" dirty="0"/>
              <a:t>: πρόκειται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μετανοούντων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, </a:t>
            </a:r>
            <a:r>
              <a:rPr lang="el-GR" sz="3200" dirty="0" err="1"/>
              <a:t>ὀρθότερα</a:t>
            </a:r>
            <a:r>
              <a:rPr lang="el-GR" sz="3200" dirty="0"/>
              <a:t>,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ἐκζητήσεως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θεϊκῆς</a:t>
            </a:r>
            <a:r>
              <a:rPr lang="el-GR" sz="3200" dirty="0"/>
              <a:t> συγχωρήσεως.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ὑπάρχει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ἀμφιβολία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πλαισίου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σημασία </a:t>
            </a:r>
            <a:r>
              <a:rPr lang="el-GR" sz="3200" dirty="0" err="1"/>
              <a:t>τῆς</a:t>
            </a:r>
            <a:r>
              <a:rPr lang="el-GR" sz="3200" dirty="0"/>
              <a:t> μαρτυρίας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Ὠριγένη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μεγάλη,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ληφθεῖ</a:t>
            </a:r>
            <a:r>
              <a:rPr lang="el-GR" sz="3200" dirty="0"/>
              <a:t> </a:t>
            </a:r>
            <a:r>
              <a:rPr lang="el-GR" sz="3200" dirty="0" err="1"/>
              <a:t>ὑπόψη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ἔλλειψη</a:t>
            </a:r>
            <a:r>
              <a:rPr lang="el-GR" sz="3200" dirty="0"/>
              <a:t> </a:t>
            </a:r>
            <a:r>
              <a:rPr lang="el-GR" sz="3200" dirty="0" err="1"/>
              <a:t>εὐχολογιακῶν</a:t>
            </a:r>
            <a:r>
              <a:rPr lang="el-GR" sz="3200" dirty="0"/>
              <a:t> </a:t>
            </a:r>
            <a:r>
              <a:rPr lang="el-GR" sz="3200" dirty="0" err="1"/>
              <a:t>μαρτυριῶν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διαδικασίας </a:t>
            </a:r>
            <a:r>
              <a:rPr lang="el-GR" sz="3200" dirty="0" err="1"/>
              <a:t>μετανοίας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πρώτους </a:t>
            </a:r>
            <a:r>
              <a:rPr lang="el-GR" sz="3200" dirty="0" err="1"/>
              <a:t>αἰῶνες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375926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202EC-D18B-3843-8007-75DE97503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65" y="0"/>
            <a:ext cx="11267536" cy="8626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04FCD-2029-C54E-AE4E-D1DFC6C84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65" y="172528"/>
            <a:ext cx="11982089" cy="6573329"/>
          </a:xfrm>
        </p:spPr>
        <p:txBody>
          <a:bodyPr>
            <a:normAutofit/>
          </a:bodyPr>
          <a:lstStyle/>
          <a:p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ἄλλη</a:t>
            </a:r>
            <a:r>
              <a:rPr lang="el-GR" sz="3200" dirty="0"/>
              <a:t> </a:t>
            </a:r>
            <a:r>
              <a:rPr lang="el-GR" sz="3200" i="1" dirty="0" err="1"/>
              <a:t>Ὁμιλία</a:t>
            </a:r>
            <a:r>
              <a:rPr lang="el-GR" sz="3200" dirty="0"/>
              <a:t> του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Λευϊτικό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Ὠριγένης</a:t>
            </a:r>
            <a:r>
              <a:rPr lang="el-GR" sz="3200" dirty="0"/>
              <a:t> περιγράφει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κεντρικὸ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κατανόηση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διαβάζουν </a:t>
            </a:r>
            <a:r>
              <a:rPr lang="el-GR" sz="3200" dirty="0" err="1"/>
              <a:t>οἱ</a:t>
            </a:r>
            <a:r>
              <a:rPr lang="el-GR" sz="3200" dirty="0"/>
              <a:t> πιστοί,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</a:t>
            </a:r>
            <a:r>
              <a:rPr lang="el-GR" sz="3200" dirty="0" err="1"/>
              <a:t>Γραφῆς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συλλογικὸς</a:t>
            </a:r>
            <a:r>
              <a:rPr lang="el-GR" sz="3200" dirty="0"/>
              <a:t> χαρακτήρας («</a:t>
            </a:r>
            <a:r>
              <a:rPr lang="el-GR" sz="3200" dirty="0" err="1"/>
              <a:t>νὰ</a:t>
            </a:r>
            <a:r>
              <a:rPr lang="el-GR" sz="3200" dirty="0"/>
              <a:t> παρακαλέσουμε </a:t>
            </a:r>
            <a:r>
              <a:rPr lang="el-GR" sz="3200" dirty="0" err="1"/>
              <a:t>τὸν</a:t>
            </a:r>
            <a:r>
              <a:rPr lang="el-GR" sz="3200" dirty="0"/>
              <a:t> Κύριο»)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ἀτομικὴ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Γραφῆς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συλλογική,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βιβλικὰ</a:t>
            </a:r>
            <a:r>
              <a:rPr lang="el-GR" sz="3200" dirty="0"/>
              <a:t> </a:t>
            </a:r>
            <a:r>
              <a:rPr lang="el-GR" sz="3200" dirty="0" err="1"/>
              <a:t>ἀναγνώσματα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αὐθαιρεσία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ὑποθέσουμε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ἐπρόκειτο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κατανοήσεως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ἀναγνωσμάτων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Λειτουργία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(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ἐπαναλαμβάνουμε</a:t>
            </a:r>
            <a:r>
              <a:rPr lang="el-GR" sz="3200" dirty="0"/>
              <a:t>)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αὐστηρὰ</a:t>
            </a:r>
            <a:r>
              <a:rPr lang="el-GR" sz="3200" dirty="0"/>
              <a:t> καθορισμένο.</a:t>
            </a:r>
            <a:endParaRPr lang="en-GR" sz="3200" u="sng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068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F63B-A53C-C844-9764-245EEAB1C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85" y="1"/>
            <a:ext cx="11293415" cy="776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FFB48-70C0-BB47-B740-66EE2F9F2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5" y="155275"/>
            <a:ext cx="11982090" cy="6599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(Ι) </a:t>
            </a:r>
            <a:r>
              <a:rPr lang="el-GR" sz="3200" dirty="0" err="1"/>
              <a:t>Ἀρχίζουμε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Ἰγνάτιο</a:t>
            </a:r>
            <a:r>
              <a:rPr lang="el-GR" sz="3200" dirty="0"/>
              <a:t> </a:t>
            </a:r>
            <a:r>
              <a:rPr lang="el-GR" sz="3200" dirty="0" err="1"/>
              <a:t>Ἀντιοχείας</a:t>
            </a:r>
            <a:r>
              <a:rPr lang="el-GR" sz="3200" dirty="0"/>
              <a:t>.</a:t>
            </a:r>
            <a:endParaRPr lang="en-GR" sz="3200" u="sng" dirty="0"/>
          </a:p>
          <a:p>
            <a:r>
              <a:rPr lang="el-GR" sz="3200" dirty="0" err="1"/>
              <a:t>Ἀπευθυνόμενος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Ρωμαίους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«δημιουργήσουν </a:t>
            </a:r>
            <a:r>
              <a:rPr lang="el-GR" sz="3200" dirty="0" err="1"/>
              <a:t>χορὸ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ἀγάπῃ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«</a:t>
            </a:r>
            <a:r>
              <a:rPr lang="el-GR" sz="3200" dirty="0" err="1"/>
              <a:t>ἀπευθύνουν</a:t>
            </a:r>
            <a:r>
              <a:rPr lang="el-GR" sz="3200" dirty="0"/>
              <a:t> </a:t>
            </a:r>
            <a:r>
              <a:rPr lang="el-GR" sz="3200" dirty="0" err="1"/>
              <a:t>ἄσματα</a:t>
            </a:r>
            <a:r>
              <a:rPr lang="el-GR" sz="3200" dirty="0"/>
              <a:t>» </a:t>
            </a:r>
            <a:r>
              <a:rPr lang="el-GR" sz="3200" i="1" dirty="0" err="1"/>
              <a:t>τῷ</a:t>
            </a:r>
            <a:r>
              <a:rPr lang="el-GR" sz="3200" i="1" dirty="0"/>
              <a:t> </a:t>
            </a:r>
            <a:r>
              <a:rPr lang="el-GR" sz="3200" i="1" dirty="0" err="1"/>
              <a:t>Πατρὶ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Χριστῷ</a:t>
            </a:r>
            <a:r>
              <a:rPr lang="el-GR" sz="3200" i="1" dirty="0"/>
              <a:t> </a:t>
            </a:r>
            <a:r>
              <a:rPr lang="el-GR" sz="3200" i="1" dirty="0" err="1"/>
              <a:t>Ἰησοῦ</a:t>
            </a:r>
            <a:r>
              <a:rPr lang="en-GR" sz="3200" i="1" dirty="0"/>
              <a:t>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(</a:t>
            </a:r>
            <a:r>
              <a:rPr lang="el-GR" sz="3200" dirty="0" err="1"/>
              <a:t>πιθανὸν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),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Ἰγνάτιος</a:t>
            </a:r>
            <a:r>
              <a:rPr lang="el-GR" sz="3200" dirty="0"/>
              <a:t>, φαίνεται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ἐντασσόταν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τέλεση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Εὐχαριστίας</a:t>
            </a:r>
            <a:r>
              <a:rPr lang="el-GR" sz="3200" dirty="0"/>
              <a:t>, </a:t>
            </a:r>
            <a:r>
              <a:rPr lang="el-GR" sz="3200" dirty="0" err="1"/>
              <a:t>ἐπειδὴ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Ἰγνάτιος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</a:t>
            </a:r>
            <a:r>
              <a:rPr lang="el-GR" sz="3200" dirty="0" err="1"/>
              <a:t>σπονδὴ</a:t>
            </a:r>
            <a:r>
              <a:rPr lang="el-GR" sz="3200" dirty="0"/>
              <a:t>» (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Χριστιανῶν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Ρώμης)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ὕπαρξη</a:t>
            </a:r>
            <a:r>
              <a:rPr lang="el-GR" sz="3200" dirty="0"/>
              <a:t> «</a:t>
            </a:r>
            <a:r>
              <a:rPr lang="el-GR" sz="3200" dirty="0" err="1"/>
              <a:t>ἕτοιμου</a:t>
            </a:r>
            <a:r>
              <a:rPr lang="el-GR" sz="3200" dirty="0"/>
              <a:t> θυσιαστηρίου»</a:t>
            </a:r>
            <a:r>
              <a:rPr lang="en-GR" sz="3200" dirty="0"/>
              <a:t>.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αὐτὸς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στηριζόταν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ἐλεύθερη</a:t>
            </a:r>
            <a:r>
              <a:rPr lang="el-GR" sz="3200" dirty="0"/>
              <a:t> </a:t>
            </a:r>
            <a:r>
              <a:rPr lang="el-GR" sz="3200" dirty="0" err="1"/>
              <a:t>ἔμπνευση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Χριστιανῶν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Ρώμης,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σταθερὸ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μεσιτικὴ</a:t>
            </a:r>
            <a:r>
              <a:rPr lang="el-GR" sz="3200" dirty="0"/>
              <a:t> παρουσία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ἐνίσχυση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δοξολογικοῦ</a:t>
            </a:r>
            <a:r>
              <a:rPr lang="el-GR" sz="3200" dirty="0"/>
              <a:t> χαρακτήρα του (</a:t>
            </a:r>
            <a:r>
              <a:rPr lang="el-GR" sz="3200" i="1" dirty="0" err="1"/>
              <a:t>τῷ</a:t>
            </a:r>
            <a:r>
              <a:rPr lang="el-GR" sz="3200" i="1" dirty="0"/>
              <a:t> </a:t>
            </a:r>
            <a:r>
              <a:rPr lang="el-GR" sz="3200" i="1" dirty="0" err="1"/>
              <a:t>Πατρὶ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Χριστῷ</a:t>
            </a:r>
            <a:r>
              <a:rPr lang="el-GR" sz="3200" dirty="0"/>
              <a:t>).</a:t>
            </a:r>
            <a:endParaRPr lang="en-GR" sz="3200" u="sng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367713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390E-50BD-5C49-BD05-C7EC65589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12" y="0"/>
            <a:ext cx="11284790" cy="11214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B467A-9AA1-FD45-BF77-8BAF99ECF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2" y="232913"/>
            <a:ext cx="11938958" cy="6443932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περιγραφόμενη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ἀφορᾶ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κατανόηση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προφητικοῦ</a:t>
            </a:r>
            <a:r>
              <a:rPr lang="el-GR" sz="3200" dirty="0"/>
              <a:t> </a:t>
            </a:r>
            <a:r>
              <a:rPr lang="el-GR" sz="3200" dirty="0" err="1"/>
              <a:t>ἀναγνώσματος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ἴσχυε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ἐκείνη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Λειτουργία. 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κεντρικὸ</a:t>
            </a:r>
            <a:r>
              <a:rPr lang="el-GR" sz="3200" dirty="0"/>
              <a:t> θέμα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αἴτημά</a:t>
            </a:r>
            <a:r>
              <a:rPr lang="el-GR" sz="3200" dirty="0"/>
              <a:t> της,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κατανόηση </a:t>
            </a:r>
            <a:r>
              <a:rPr lang="el-GR" sz="3200" dirty="0" err="1"/>
              <a:t>τῆς</a:t>
            </a:r>
            <a:r>
              <a:rPr lang="el-GR" sz="3200" dirty="0"/>
              <a:t> προφητείας.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κατανόηση </a:t>
            </a:r>
            <a:r>
              <a:rPr lang="el-GR" sz="3200" dirty="0" err="1"/>
              <a:t>αὐτὴ</a:t>
            </a:r>
            <a:r>
              <a:rPr lang="el-GR" sz="3200" dirty="0"/>
              <a:t> στηρίζεται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ἔννοιολογικὴ</a:t>
            </a:r>
            <a:r>
              <a:rPr lang="el-GR" sz="3200" dirty="0"/>
              <a:t> συσχέτιση </a:t>
            </a:r>
            <a:r>
              <a:rPr lang="el-GR" sz="3200" dirty="0" err="1"/>
              <a:t>τοῦ</a:t>
            </a:r>
            <a:r>
              <a:rPr lang="el-GR" sz="3200" dirty="0"/>
              <a:t> πνεύματος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, </a:t>
            </a:r>
            <a:r>
              <a:rPr lang="el-GR" sz="3200" dirty="0" err="1"/>
              <a:t>δηλαδὴ</a:t>
            </a:r>
            <a:r>
              <a:rPr lang="el-GR" sz="3200" dirty="0"/>
              <a:t> προβάλλει </a:t>
            </a:r>
            <a:r>
              <a:rPr lang="el-GR" sz="3200" dirty="0" err="1"/>
              <a:t>τὴ</a:t>
            </a:r>
            <a:r>
              <a:rPr lang="el-GR" sz="3200" dirty="0"/>
              <a:t> θεοπνευστία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προφητειῶν</a:t>
            </a:r>
            <a:r>
              <a:rPr lang="el-GR" sz="3200" dirty="0"/>
              <a:t> (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ἔμπνευση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Προφητῶν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) </a:t>
            </a:r>
            <a:r>
              <a:rPr lang="el-GR" sz="3200" dirty="0" err="1"/>
              <a:t>σὲ</a:t>
            </a:r>
            <a:r>
              <a:rPr lang="el-GR" sz="3200" dirty="0"/>
              <a:t> σχέση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κατανοήσει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προφητεῖες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πνευματικὸ</a:t>
            </a:r>
            <a:r>
              <a:rPr lang="el-GR" sz="3200" dirty="0"/>
              <a:t> τρόπο.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Ἐνδιαφέροντα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ἄλλα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καταχωρίζονται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περιγραφὲς</a:t>
            </a:r>
            <a:r>
              <a:rPr lang="el-GR" sz="3200" dirty="0"/>
              <a:t> περιεχομένου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Ὠριγένη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706276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86AFE-5F3F-6545-AE14-4D19E02B8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85" y="1"/>
            <a:ext cx="11293416" cy="6038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37D3D-39A7-A448-A0DA-7E690EFDB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70" y="215658"/>
            <a:ext cx="11938957" cy="6495693"/>
          </a:xfrm>
        </p:spPr>
        <p:txBody>
          <a:bodyPr>
            <a:normAutofit/>
          </a:bodyPr>
          <a:lstStyle/>
          <a:p>
            <a:r>
              <a:rPr lang="el-GR" sz="3200" dirty="0"/>
              <a:t>Κυρίαρχο θέμα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εἰρήνης</a:t>
            </a:r>
            <a:r>
              <a:rPr lang="el-GR" sz="3200" dirty="0"/>
              <a:t>, τόσο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ἐξωτερικῆς</a:t>
            </a:r>
            <a:r>
              <a:rPr lang="el-GR" sz="3200" dirty="0"/>
              <a:t> (</a:t>
            </a:r>
            <a:r>
              <a:rPr lang="el-GR" sz="3200" dirty="0" err="1"/>
              <a:t>εἰρήνη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χώρας)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ἐσωτερικῆς</a:t>
            </a:r>
            <a:r>
              <a:rPr lang="el-GR" sz="3200" dirty="0"/>
              <a:t> (</a:t>
            </a:r>
            <a:r>
              <a:rPr lang="el-GR" sz="3200" dirty="0" err="1"/>
              <a:t>εἰρήνη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Παρόμοια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εὐλογίας</a:t>
            </a:r>
            <a:r>
              <a:rPr lang="el-GR" sz="3200" dirty="0"/>
              <a:t> καταχωρίζεται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Ὠριγένους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Ἰησοῦ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Ναυῆ</a:t>
            </a:r>
            <a:r>
              <a:rPr lang="el-GR" sz="3200" dirty="0"/>
              <a:t>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u="dotted" dirty="0"/>
              <a:t>(ζ) </a:t>
            </a:r>
            <a:r>
              <a:rPr lang="el-GR" sz="3200" u="dotted" dirty="0" err="1"/>
              <a:t>Προσευχὴ</a:t>
            </a:r>
            <a:r>
              <a:rPr lang="el-GR" sz="3200" u="dotted" dirty="0"/>
              <a:t> </a:t>
            </a:r>
            <a:r>
              <a:rPr lang="el-GR" sz="3200" u="dotted" dirty="0" err="1"/>
              <a:t>πρὸς</a:t>
            </a:r>
            <a:r>
              <a:rPr lang="el-GR" sz="3200" u="dotted" dirty="0"/>
              <a:t> </a:t>
            </a:r>
            <a:r>
              <a:rPr lang="el-GR" sz="3200" u="dotted" dirty="0" err="1"/>
              <a:t>τὸν</a:t>
            </a:r>
            <a:r>
              <a:rPr lang="el-GR" sz="3200" u="dotted" dirty="0"/>
              <a:t> </a:t>
            </a:r>
            <a:r>
              <a:rPr lang="el-GR" sz="3200" u="dotted" dirty="0" err="1"/>
              <a:t>Ἰησοῦ</a:t>
            </a:r>
            <a:r>
              <a:rPr lang="el-GR" sz="3200" u="dotted" dirty="0"/>
              <a:t> (</a:t>
            </a:r>
            <a:r>
              <a:rPr lang="el-GR" sz="3200" i="1" u="dotted" dirty="0" err="1"/>
              <a:t>Ἀπόκρυφες</a:t>
            </a:r>
            <a:r>
              <a:rPr lang="el-GR" sz="3200" i="1" u="dotted" dirty="0"/>
              <a:t> Πράξεις Πέτρου</a:t>
            </a:r>
            <a:r>
              <a:rPr lang="el-GR" sz="3200" u="dotted" dirty="0"/>
              <a:t>, </a:t>
            </a:r>
            <a:r>
              <a:rPr lang="el-GR" sz="3200" u="dotted" dirty="0" err="1"/>
              <a:t>ἀρχὲς</a:t>
            </a:r>
            <a:r>
              <a:rPr lang="el-GR" sz="3200" u="dotted" dirty="0"/>
              <a:t> 3</a:t>
            </a:r>
            <a:r>
              <a:rPr lang="el-GR" sz="3200" u="dotted" baseline="30000" dirty="0"/>
              <a:t>ου</a:t>
            </a:r>
            <a:r>
              <a:rPr lang="el-GR" sz="3200" u="dotted" dirty="0"/>
              <a:t> </a:t>
            </a:r>
            <a:r>
              <a:rPr lang="el-GR" sz="3200" u="dotted" dirty="0" err="1"/>
              <a:t>αἰ</a:t>
            </a:r>
            <a:r>
              <a:rPr lang="el-GR" sz="3200" u="dotted" dirty="0"/>
              <a:t>.)</a:t>
            </a:r>
            <a:endParaRPr lang="en-GR" sz="3200" u="sng" dirty="0"/>
          </a:p>
          <a:p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 Χριστό,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ἀποκαλεῖται</a:t>
            </a:r>
            <a:r>
              <a:rPr lang="el-GR" sz="3200" dirty="0"/>
              <a:t> «λόγος </a:t>
            </a:r>
            <a:r>
              <a:rPr lang="el-GR" sz="3200" dirty="0" err="1"/>
              <a:t>ζωῆς</a:t>
            </a:r>
            <a:r>
              <a:rPr lang="el-GR" sz="3200" dirty="0"/>
              <a:t>».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ἔκφραση</a:t>
            </a:r>
            <a:r>
              <a:rPr lang="el-GR" sz="3200" dirty="0"/>
              <a:t> παραπέμπει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ἰωάννειες</a:t>
            </a:r>
            <a:r>
              <a:rPr lang="el-GR" sz="3200" dirty="0"/>
              <a:t> γραφές,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ἀρχαιότητα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654198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B181D-6979-B04C-8370-2FE732897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85" y="1"/>
            <a:ext cx="11293415" cy="6901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43B60-EB85-0847-9F9D-8956C48A8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5" y="146649"/>
            <a:ext cx="11990717" cy="6616460"/>
          </a:xfrm>
        </p:spPr>
        <p:txBody>
          <a:bodyPr>
            <a:norm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Πέτρος, </a:t>
            </a:r>
            <a:r>
              <a:rPr lang="el-GR" sz="3200" dirty="0" err="1"/>
              <a:t>ἄλλωστε</a:t>
            </a:r>
            <a:r>
              <a:rPr lang="el-GR" sz="3200" dirty="0"/>
              <a:t>, προσεύχεται λίγο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σταύρωσή του, </a:t>
            </a:r>
            <a:r>
              <a:rPr lang="el-GR" sz="3200" dirty="0" err="1"/>
              <a:t>ὅπως</a:t>
            </a:r>
            <a:r>
              <a:rPr lang="el-GR" sz="3200" dirty="0"/>
              <a:t> συνέβη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περίπτωση </a:t>
            </a:r>
            <a:r>
              <a:rPr lang="el-GR" sz="3200" dirty="0" err="1"/>
              <a:t>τοῦ</a:t>
            </a:r>
            <a:r>
              <a:rPr lang="el-GR" sz="3200" dirty="0"/>
              <a:t> Πολυκάρπου.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Πρόκειται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μικρῶν</a:t>
            </a:r>
            <a:r>
              <a:rPr lang="el-GR" sz="3200" dirty="0"/>
              <a:t> </a:t>
            </a:r>
            <a:r>
              <a:rPr lang="el-GR" sz="3200" dirty="0" err="1"/>
              <a:t>μορφῶν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,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συντάκτης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ἀποκρύφου</a:t>
            </a:r>
            <a:r>
              <a:rPr lang="el-GR" sz="3200" dirty="0"/>
              <a:t> κειμένου </a:t>
            </a:r>
            <a:r>
              <a:rPr lang="el-GR" sz="3200" dirty="0" err="1"/>
              <a:t>διεμόρφωσε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μία </a:t>
            </a:r>
            <a:r>
              <a:rPr lang="el-GR" sz="3200" dirty="0" err="1"/>
              <a:t>ἑνιαία</a:t>
            </a:r>
            <a:r>
              <a:rPr lang="el-GR" sz="3200" dirty="0"/>
              <a:t> προσευχή.</a:t>
            </a:r>
          </a:p>
          <a:p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ἐξαιρέσουμε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, </a:t>
            </a:r>
            <a:r>
              <a:rPr lang="el-GR" sz="3200" dirty="0" err="1"/>
              <a:t>ὁλόκληρο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ὑπόλοιπο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δοξολογία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Ἰησοῦ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οὐσιαστικὰ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ἐπεξηγεῖται</a:t>
            </a:r>
            <a:r>
              <a:rPr lang="el-GR" sz="3200" dirty="0"/>
              <a:t>: </a:t>
            </a:r>
            <a:r>
              <a:rPr lang="el-GR" sz="3200" dirty="0" err="1"/>
              <a:t>οἱ</a:t>
            </a:r>
            <a:r>
              <a:rPr lang="el-GR" sz="3200" dirty="0"/>
              <a:t> προσευχόμενοι </a:t>
            </a:r>
            <a:r>
              <a:rPr lang="el-GR" sz="3200" dirty="0" err="1"/>
              <a:t>ζητοῦν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δώσει «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ὑποσχέθηκε</a:t>
            </a:r>
            <a:r>
              <a:rPr lang="el-GR" sz="3200" dirty="0"/>
              <a:t>», </a:t>
            </a:r>
            <a:r>
              <a:rPr lang="el-GR" sz="3200" dirty="0" err="1"/>
              <a:t>χωρὶς</a:t>
            </a:r>
            <a:r>
              <a:rPr lang="el-GR" sz="3200" dirty="0"/>
              <a:t> μνεία </a:t>
            </a:r>
            <a:r>
              <a:rPr lang="el-GR" sz="3200" dirty="0" err="1"/>
              <a:t>τοῦ</a:t>
            </a:r>
            <a:r>
              <a:rPr lang="el-GR" sz="3200" dirty="0"/>
              <a:t> περιεχομένου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θεϊκῆς</a:t>
            </a:r>
            <a:r>
              <a:rPr lang="el-GR" sz="3200" dirty="0"/>
              <a:t> </a:t>
            </a:r>
            <a:r>
              <a:rPr lang="el-GR" sz="3200" dirty="0" err="1"/>
              <a:t>ὑποσχέσεως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παρασιωπήσεως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αἰτήματος</a:t>
            </a:r>
            <a:r>
              <a:rPr lang="el-GR" sz="3200" dirty="0"/>
              <a:t> </a:t>
            </a:r>
            <a:r>
              <a:rPr lang="el-GR" sz="3200" dirty="0" err="1"/>
              <a:t>δημιουργεῖ</a:t>
            </a:r>
            <a:r>
              <a:rPr lang="el-GR" sz="3200" dirty="0"/>
              <a:t> πρόβλημα </a:t>
            </a:r>
            <a:r>
              <a:rPr lang="el-GR" sz="3200" dirty="0" err="1"/>
              <a:t>στὴν</a:t>
            </a:r>
            <a:r>
              <a:rPr lang="el-GR" sz="3200" dirty="0"/>
              <a:t> προσπάθεια </a:t>
            </a:r>
            <a:r>
              <a:rPr lang="el-GR" sz="3200" dirty="0" err="1"/>
              <a:t>καθορισμοῦ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χρήσεως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0979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3C3A3-3FD0-4C42-B671-09865D811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C3FA3-6463-3F4E-B277-246F194D4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7" y="175115"/>
            <a:ext cx="11904453" cy="6544862"/>
          </a:xfrm>
        </p:spPr>
        <p:txBody>
          <a:bodyPr>
            <a:normAutofit/>
          </a:bodyPr>
          <a:lstStyle/>
          <a:p>
            <a:r>
              <a:rPr lang="el-GR" sz="3200" dirty="0" err="1"/>
              <a:t>Ἐπειδὴ</a:t>
            </a:r>
            <a:r>
              <a:rPr lang="el-GR" sz="3200" dirty="0"/>
              <a:t> </a:t>
            </a:r>
            <a:r>
              <a:rPr lang="el-GR" sz="3200" dirty="0" err="1"/>
              <a:t>ἐπέκειτο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μαρτύριο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ἀπ.Πέτρου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προσευχή του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ἀντικείμενο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διαφύλαξη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ἄφηνε</a:t>
            </a:r>
            <a:r>
              <a:rPr lang="el-GR" sz="3200" dirty="0"/>
              <a:t> πίσω του.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κατεύθυνση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ἀναζητηθεῖ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ἐμφανίζεται</a:t>
            </a:r>
            <a:r>
              <a:rPr lang="el-GR" sz="3200" dirty="0"/>
              <a:t> </a:t>
            </a:r>
            <a:r>
              <a:rPr lang="el-GR" sz="3200" dirty="0" err="1"/>
              <a:t>ἑπομένως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προσωπικὴ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Πέτρου.</a:t>
            </a:r>
            <a:endParaRPr lang="en-GR" sz="3200" u="sng" dirty="0"/>
          </a:p>
          <a:p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προφανῶς</a:t>
            </a:r>
            <a:r>
              <a:rPr lang="el-GR" sz="3200" dirty="0"/>
              <a:t> προσωπικό,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ὁποίους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Χριστὸ</a:t>
            </a:r>
            <a:r>
              <a:rPr lang="el-GR" sz="3200" dirty="0"/>
              <a:t> </a:t>
            </a:r>
            <a:r>
              <a:rPr lang="el-GR" sz="3200" dirty="0" err="1"/>
              <a:t>ὑποδηλώνουν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σχέση της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προσευχή.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 </a:t>
            </a:r>
            <a:r>
              <a:rPr lang="el-GR" sz="3200" dirty="0" err="1"/>
              <a:t>ἀποτελοῦν</a:t>
            </a:r>
            <a:r>
              <a:rPr lang="el-GR" sz="3200" dirty="0"/>
              <a:t> </a:t>
            </a:r>
            <a:r>
              <a:rPr lang="el-GR" sz="3200" dirty="0" err="1"/>
              <a:t>κοινὸ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μαρτύρων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Κύριο· </a:t>
            </a:r>
            <a:r>
              <a:rPr lang="el-GR" sz="3200" dirty="0" err="1"/>
              <a:t>γι᾿αὐτό</a:t>
            </a:r>
            <a:r>
              <a:rPr lang="el-GR" sz="3200" dirty="0"/>
              <a:t>, </a:t>
            </a:r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μόνο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Χριστὸ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-Πατέρα.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79104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02940-B4CA-0B49-BBBB-B9B64882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63" y="60385"/>
            <a:ext cx="11267537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BC4B2-F45C-8443-B96B-13C6FAD21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63" y="106104"/>
            <a:ext cx="12019474" cy="6751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u="dotted" dirty="0"/>
              <a:t>(η) </a:t>
            </a:r>
            <a:r>
              <a:rPr lang="el-GR" sz="3200" u="dotted" dirty="0" err="1"/>
              <a:t>Προσευχὲς</a:t>
            </a:r>
            <a:r>
              <a:rPr lang="el-GR" sz="3200" u="dotted" dirty="0"/>
              <a:t> </a:t>
            </a:r>
            <a:r>
              <a:rPr lang="el-GR" sz="3200" u="dotted" dirty="0" err="1"/>
              <a:t>σὲ</a:t>
            </a:r>
            <a:r>
              <a:rPr lang="el-GR" sz="3200" u="dotted" dirty="0"/>
              <a:t> παπύρους </a:t>
            </a:r>
            <a:r>
              <a:rPr lang="el-GR" sz="3200" u="dotted" dirty="0" err="1"/>
              <a:t>τοῦ</a:t>
            </a:r>
            <a:r>
              <a:rPr lang="el-GR" sz="3200" u="dotted" dirty="0"/>
              <a:t> 3</a:t>
            </a:r>
            <a:r>
              <a:rPr lang="el-GR" sz="3200" u="dotted" baseline="30000" dirty="0"/>
              <a:t>ου</a:t>
            </a:r>
            <a:r>
              <a:rPr lang="el-GR" sz="3200" u="dotted" dirty="0"/>
              <a:t>-4</a:t>
            </a:r>
            <a:r>
              <a:rPr lang="el-GR" sz="3200" u="dotted" baseline="30000" dirty="0"/>
              <a:t>ου</a:t>
            </a:r>
            <a:r>
              <a:rPr lang="el-GR" sz="3200" u="dotted" dirty="0"/>
              <a:t> </a:t>
            </a:r>
            <a:r>
              <a:rPr lang="el-GR" sz="3200" u="dotted" dirty="0" err="1"/>
              <a:t>αἰ</a:t>
            </a:r>
            <a:r>
              <a:rPr lang="el-GR" sz="3200" u="dotted" dirty="0"/>
              <a:t>.</a:t>
            </a:r>
            <a:endParaRPr lang="en-GR" sz="3200" u="sng" dirty="0"/>
          </a:p>
          <a:p>
            <a:r>
              <a:rPr lang="el-GR" sz="3200" dirty="0" err="1"/>
              <a:t>Ἐπιλέγουμε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παπύρους </a:t>
            </a:r>
            <a:r>
              <a:rPr lang="el-GR" sz="3200" dirty="0" err="1"/>
              <a:t>τοῦ</a:t>
            </a:r>
            <a:r>
              <a:rPr lang="el-GR" sz="3200" dirty="0"/>
              <a:t> 3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ἀρχῶν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4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κάποιες προσευχές,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ἔχουν</a:t>
            </a:r>
            <a:r>
              <a:rPr lang="el-GR" sz="3200" dirty="0"/>
              <a:t> χαρακτήρα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μετανοίας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δοξολογίας.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(Α) Μία πρώτη </a:t>
            </a:r>
            <a:r>
              <a:rPr lang="el-GR" sz="3200" dirty="0" err="1"/>
              <a:t>εὐχὴ</a:t>
            </a:r>
            <a:r>
              <a:rPr lang="el-GR" sz="3200" dirty="0"/>
              <a:t> προέρχεται </a:t>
            </a:r>
            <a:r>
              <a:rPr lang="el-GR" sz="3200" dirty="0" err="1"/>
              <a:t>ἀπὸ</a:t>
            </a:r>
            <a:r>
              <a:rPr lang="el-GR" sz="3200" dirty="0"/>
              <a:t> πάπυρο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Ὀξυρύγχου</a:t>
            </a:r>
            <a:r>
              <a:rPr lang="el-GR" sz="3200" dirty="0"/>
              <a:t> (3</a:t>
            </a:r>
            <a:r>
              <a:rPr lang="el-GR" sz="3200" baseline="30000" dirty="0"/>
              <a:t>ος</a:t>
            </a:r>
            <a:r>
              <a:rPr lang="el-GR" sz="3200" dirty="0"/>
              <a:t>-4</a:t>
            </a:r>
            <a:r>
              <a:rPr lang="el-GR" sz="3200" baseline="30000" dirty="0"/>
              <a:t>ος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.):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εἰσαγωγικὴ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βιβλικῆς</a:t>
            </a:r>
            <a:r>
              <a:rPr lang="el-GR" sz="3200" dirty="0"/>
              <a:t> προελεύσεως.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ἀρχαιότητα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σαφὲς</a:t>
            </a:r>
            <a:r>
              <a:rPr lang="el-GR" sz="3200" dirty="0"/>
              <a:t>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ἐξάλειψη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ἁμαρτιῶν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προσευχόμενου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προϋπόθεση </a:t>
            </a:r>
            <a:r>
              <a:rPr lang="el-GR" sz="3200" dirty="0" err="1"/>
              <a:t>τῆς</a:t>
            </a:r>
            <a:r>
              <a:rPr lang="el-GR" sz="3200" dirty="0"/>
              <a:t> σωτηρίας, τόσο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παροῦσα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μέλλουσα ζωή.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χαρακτήρα </a:t>
            </a:r>
            <a:r>
              <a:rPr lang="el-GR" sz="3200" dirty="0" err="1"/>
              <a:t>ἀτομικὸ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διατύπωση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αἰτήματος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χαρακτήρα </a:t>
            </a:r>
            <a:r>
              <a:rPr lang="el-GR" sz="3200" dirty="0" err="1"/>
              <a:t>λειτουργικὸ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δομή της (</a:t>
            </a:r>
            <a:r>
              <a:rPr lang="el-GR" sz="3200" dirty="0" err="1"/>
              <a:t>εἰσαγωγικὸ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βιβλικῆς</a:t>
            </a:r>
            <a:r>
              <a:rPr lang="el-GR" sz="3200" dirty="0"/>
              <a:t> προελεύσεως/ </a:t>
            </a:r>
            <a:r>
              <a:rPr lang="el-GR" sz="3200" dirty="0" err="1"/>
              <a:t>ἐπίλογος</a:t>
            </a:r>
            <a:r>
              <a:rPr lang="el-GR" sz="3200" dirty="0"/>
              <a:t> </a:t>
            </a:r>
            <a:r>
              <a:rPr lang="el-GR" sz="3200" dirty="0" err="1"/>
              <a:t>συλλογικῶν</a:t>
            </a:r>
            <a:r>
              <a:rPr lang="el-GR" sz="3200" dirty="0"/>
              <a:t> </a:t>
            </a:r>
            <a:r>
              <a:rPr lang="el-GR" sz="3200" dirty="0" err="1"/>
              <a:t>προσευχῶν</a:t>
            </a:r>
            <a:r>
              <a:rPr lang="el-GR" sz="3200" dirty="0"/>
              <a:t>).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4521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F3D4A-2691-C04A-AC6A-619DA32F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3EF7A-4412-A445-9006-22B10C3F2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7" y="166488"/>
            <a:ext cx="11973463" cy="6542275"/>
          </a:xfrm>
        </p:spPr>
        <p:txBody>
          <a:bodyPr>
            <a:normAutofit/>
          </a:bodyPr>
          <a:lstStyle/>
          <a:p>
            <a:r>
              <a:rPr lang="el-GR" sz="3200" dirty="0" err="1"/>
              <a:t>Προφανῶς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ἐντάσσεται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κάποια </a:t>
            </a:r>
            <a:r>
              <a:rPr lang="el-GR" sz="3200" dirty="0" err="1"/>
              <a:t>λειτουργικὴ</a:t>
            </a:r>
            <a:r>
              <a:rPr lang="el-GR" sz="3200" dirty="0"/>
              <a:t> διαδικασία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μετανοίας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οὔτε</a:t>
            </a:r>
            <a:r>
              <a:rPr lang="el-GR" sz="3200" dirty="0"/>
              <a:t> </a:t>
            </a:r>
            <a:r>
              <a:rPr lang="el-GR" sz="3200" dirty="0" err="1"/>
              <a:t>ἱερατικὴ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ἀφέσεως</a:t>
            </a:r>
            <a:r>
              <a:rPr lang="el-GR" sz="3200" dirty="0"/>
              <a:t>, </a:t>
            </a:r>
            <a:r>
              <a:rPr lang="el-GR" sz="3200" dirty="0" err="1"/>
              <a:t>οὔτε</a:t>
            </a:r>
            <a:r>
              <a:rPr lang="el-GR" sz="3200" dirty="0"/>
              <a:t> </a:t>
            </a:r>
            <a:r>
              <a:rPr lang="el-GR" sz="3200" dirty="0" err="1"/>
              <a:t>ἐξομολογητικὴ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πλευρᾶς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προσευχόμενου, </a:t>
            </a:r>
            <a:r>
              <a:rPr lang="el-GR" sz="3200" dirty="0" err="1"/>
              <a:t>ἀλλὰ</a:t>
            </a:r>
            <a:r>
              <a:rPr lang="el-GR" sz="3200" dirty="0"/>
              <a:t> περικλείει </a:t>
            </a:r>
            <a:r>
              <a:rPr lang="el-GR" sz="3200" dirty="0" err="1"/>
              <a:t>ἁπλὰ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ἀφέσεως</a:t>
            </a:r>
            <a:r>
              <a:rPr lang="el-GR" sz="3200" dirty="0"/>
              <a:t>. 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dirty="0"/>
              <a:t>(Β)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ἑπόμενη</a:t>
            </a:r>
            <a:r>
              <a:rPr lang="el-GR" sz="3200" dirty="0"/>
              <a:t> </a:t>
            </a:r>
            <a:r>
              <a:rPr lang="el-GR" sz="3200" dirty="0" err="1"/>
              <a:t>ἀναγνώσιμη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δοξολογικοῦ</a:t>
            </a:r>
            <a:r>
              <a:rPr lang="el-GR" sz="3200" dirty="0"/>
              <a:t> περιεχομένου </a:t>
            </a:r>
            <a:r>
              <a:rPr lang="el-GR" sz="3200" dirty="0" err="1"/>
              <a:t>καὶ</a:t>
            </a:r>
            <a:r>
              <a:rPr lang="el-GR" sz="3200" dirty="0"/>
              <a:t> προέρχεται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πάπυρο </a:t>
            </a:r>
            <a:r>
              <a:rPr lang="el-GR" sz="3200" dirty="0" err="1"/>
              <a:t>τῆς</a:t>
            </a:r>
            <a:r>
              <a:rPr lang="el-GR" sz="3200" dirty="0"/>
              <a:t> βιβλιοθήκης </a:t>
            </a:r>
            <a:r>
              <a:rPr lang="el-GR" sz="3200" dirty="0" err="1"/>
              <a:t>τοῦ</a:t>
            </a:r>
            <a:r>
              <a:rPr lang="el-GR" sz="3200" dirty="0"/>
              <a:t> Βερολίνου, </a:t>
            </a:r>
            <a:r>
              <a:rPr lang="el-GR" sz="3200" dirty="0" err="1"/>
              <a:t>ἀριθμ</a:t>
            </a:r>
            <a:r>
              <a:rPr lang="el-GR" sz="3200" dirty="0"/>
              <a:t>. 9794, </a:t>
            </a:r>
            <a:r>
              <a:rPr lang="el-GR" sz="3200" dirty="0" err="1"/>
              <a:t>τοῦ</a:t>
            </a:r>
            <a:r>
              <a:rPr lang="el-GR" sz="3200" dirty="0"/>
              <a:t> 3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δοξολογικὸς</a:t>
            </a:r>
            <a:r>
              <a:rPr lang="el-GR" sz="3200" dirty="0"/>
              <a:t> χαρακτήρας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ἐμφανῶς</a:t>
            </a:r>
            <a:r>
              <a:rPr lang="el-GR" sz="3200" dirty="0"/>
              <a:t> </a:t>
            </a:r>
            <a:r>
              <a:rPr lang="el-GR" sz="3200" dirty="0" err="1"/>
              <a:t>παλαιοδιαθηκικός</a:t>
            </a:r>
            <a:r>
              <a:rPr lang="el-GR" sz="3200" dirty="0"/>
              <a:t>, βασιζόμενος </a:t>
            </a:r>
            <a:r>
              <a:rPr lang="el-GR" sz="3200" dirty="0" err="1"/>
              <a:t>προφανῶς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Ἐπινίκιο</a:t>
            </a:r>
            <a:r>
              <a:rPr lang="el-GR" sz="3200" dirty="0"/>
              <a:t> </a:t>
            </a:r>
            <a:r>
              <a:rPr lang="el-GR" sz="3200" dirty="0" err="1"/>
              <a:t>ὕμνο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ὁράματος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Ἠσαΐα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05048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E22DB-961A-1844-A29F-A9C64DD35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47D91-E25C-FC41-BCD7-B8ADA30F5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64" y="183740"/>
            <a:ext cx="11947584" cy="6544864"/>
          </a:xfrm>
        </p:spPr>
        <p:txBody>
          <a:bodyPr>
            <a:normAutofit/>
          </a:bodyPr>
          <a:lstStyle/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ἔννοιες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ἀποδίδονται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ἀποτελοῦν</a:t>
            </a:r>
            <a:r>
              <a:rPr lang="el-GR" sz="3200" dirty="0"/>
              <a:t> μία </a:t>
            </a:r>
            <a:r>
              <a:rPr lang="el-GR" sz="3200" dirty="0" err="1"/>
              <a:t>ἐπεξεργασία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ἀντίστοιχων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Π.Δ.,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ὑποθέσουμε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παρόμοιες διατυπώσεις μόνο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ἰουδαιοχριστιανικὸ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περιβάλλον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προέρχονται. </a:t>
            </a:r>
          </a:p>
          <a:p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δοξολογικὴ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ἐλλείπει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παραμικρὴ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Χριστό,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</a:t>
            </a:r>
            <a:r>
              <a:rPr lang="el-GR" sz="3200" dirty="0" err="1"/>
              <a:t>θεῖο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» φαίνεται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.</a:t>
            </a:r>
            <a:endParaRPr lang="en-GR" sz="3200" u="sng" dirty="0"/>
          </a:p>
          <a:p>
            <a:r>
              <a:rPr lang="el-GR" sz="3200" dirty="0" err="1"/>
              <a:t>Ἡ</a:t>
            </a:r>
            <a:r>
              <a:rPr lang="el-GR" sz="3200" dirty="0"/>
              <a:t> θέση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δοξολογικῆς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Λατρεία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δυνατὸν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ἐντοπιστεῖ</a:t>
            </a:r>
            <a:r>
              <a:rPr lang="el-GR" sz="3200" dirty="0"/>
              <a:t>. </a:t>
            </a:r>
            <a:r>
              <a:rPr lang="el-GR" sz="3200" dirty="0" err="1"/>
              <a:t>Οὐδεμία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ἱερατικὲς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σύγχρονης </a:t>
            </a:r>
            <a:r>
              <a:rPr lang="el-GR" sz="3200" dirty="0" err="1"/>
              <a:t>λειτουργικῆς</a:t>
            </a:r>
            <a:r>
              <a:rPr lang="el-GR" sz="3200" dirty="0"/>
              <a:t> πράξεως προσομοιάζει </a:t>
            </a:r>
            <a:r>
              <a:rPr lang="el-GR" sz="3200" dirty="0" err="1"/>
              <a:t>στὴ</a:t>
            </a:r>
            <a:r>
              <a:rPr lang="el-GR" sz="3200" dirty="0"/>
              <a:t> συγκεκριμένη προσευχή,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κείμενο </a:t>
            </a:r>
            <a:r>
              <a:rPr lang="el-GR" sz="3200" dirty="0" err="1"/>
              <a:t>δὲν</a:t>
            </a:r>
            <a:r>
              <a:rPr lang="el-GR" sz="3200" dirty="0"/>
              <a:t> παρουσιάζει </a:t>
            </a:r>
            <a:r>
              <a:rPr lang="el-GR" sz="3200" dirty="0" err="1"/>
              <a:t>ἄρτια</a:t>
            </a:r>
            <a:r>
              <a:rPr lang="el-GR" sz="3200" dirty="0"/>
              <a:t> </a:t>
            </a:r>
            <a:r>
              <a:rPr lang="el-GR" sz="3200" dirty="0" err="1"/>
              <a:t>φιλολογικὴ</a:t>
            </a:r>
            <a:r>
              <a:rPr lang="el-GR" sz="3200" dirty="0"/>
              <a:t> συνοχή.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5965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268E0-20C1-1741-B70A-A892D66FC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84" y="0"/>
            <a:ext cx="11293415" cy="6038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E203-E5C0-CE47-AB70-B145CF8D8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4" y="146649"/>
            <a:ext cx="11990718" cy="6616460"/>
          </a:xfrm>
        </p:spPr>
        <p:txBody>
          <a:bodyPr>
            <a:normAutofit/>
          </a:bodyPr>
          <a:lstStyle/>
          <a:p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ἀποκλείσουμε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θέση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συνάφεια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, </a:t>
            </a:r>
            <a:r>
              <a:rPr lang="el-GR" sz="3200" dirty="0" err="1"/>
              <a:t>ἰσχύουν</a:t>
            </a:r>
            <a:r>
              <a:rPr lang="el-GR" sz="3200" dirty="0"/>
              <a:t> </a:t>
            </a:r>
            <a:r>
              <a:rPr lang="el-GR" sz="3200" dirty="0" err="1"/>
              <a:t>ὅλες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ὑπόλοιπες</a:t>
            </a:r>
            <a:r>
              <a:rPr lang="el-GR" sz="3200" dirty="0"/>
              <a:t> </a:t>
            </a:r>
            <a:r>
              <a:rPr lang="el-GR" sz="3200" dirty="0" err="1"/>
              <a:t>ὑποθέσεις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χρήσεως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Ἄς</a:t>
            </a:r>
            <a:r>
              <a:rPr lang="el-GR" sz="3200" dirty="0"/>
              <a:t> </a:t>
            </a:r>
            <a:r>
              <a:rPr lang="el-GR" sz="3200" dirty="0" err="1"/>
              <a:t>σημειωθεῖ</a:t>
            </a:r>
            <a:r>
              <a:rPr lang="el-GR" sz="3200" dirty="0"/>
              <a:t>, τέλος,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περιέχει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ἀφέσεως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ἁμαρτιῶν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προσευχόμενου, </a:t>
            </a:r>
            <a:r>
              <a:rPr lang="el-GR" sz="3200" dirty="0" err="1"/>
              <a:t>ἑπομένως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προσωπικὴ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μετανοίας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προετοιμασίας </a:t>
            </a:r>
            <a:r>
              <a:rPr lang="el-GR" sz="3200" dirty="0" err="1"/>
              <a:t>γιὰ</a:t>
            </a:r>
            <a:r>
              <a:rPr lang="el-GR" sz="3200" dirty="0"/>
              <a:t> κάποια </a:t>
            </a:r>
            <a:r>
              <a:rPr lang="el-GR" sz="3200" dirty="0" err="1"/>
              <a:t>ἱερουργία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endParaRPr lang="el-GR" sz="3200" dirty="0"/>
          </a:p>
          <a:p>
            <a:pPr marL="0" indent="0">
              <a:buNone/>
            </a:pPr>
            <a:r>
              <a:rPr lang="el-GR" sz="3200" dirty="0"/>
              <a:t>(Γ) Μία </a:t>
            </a:r>
            <a:r>
              <a:rPr lang="el-GR" sz="3200" dirty="0" err="1"/>
              <a:t>μικρὴ</a:t>
            </a:r>
            <a:r>
              <a:rPr lang="el-GR" sz="3200" dirty="0"/>
              <a:t> </a:t>
            </a:r>
            <a:r>
              <a:rPr lang="el-GR" sz="3200" dirty="0" err="1"/>
              <a:t>ἱκετήριο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παρατίθεται </a:t>
            </a:r>
            <a:r>
              <a:rPr lang="el-GR" sz="3200" dirty="0" err="1"/>
              <a:t>στὸν</a:t>
            </a:r>
            <a:r>
              <a:rPr lang="el-GR" sz="3200" dirty="0"/>
              <a:t> πάπυρο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αἰγυπτιακοῦ</a:t>
            </a:r>
            <a:r>
              <a:rPr lang="el-GR" sz="3200" dirty="0"/>
              <a:t> Μουσείου </a:t>
            </a:r>
            <a:r>
              <a:rPr lang="el-GR" sz="3200" dirty="0" err="1"/>
              <a:t>τοῦ</a:t>
            </a:r>
            <a:r>
              <a:rPr lang="el-GR" sz="3200" dirty="0"/>
              <a:t> Βερολίνου, ἀριθμ.13415, </a:t>
            </a:r>
            <a:r>
              <a:rPr lang="el-GR" sz="3200" dirty="0" err="1"/>
              <a:t>τοῦ</a:t>
            </a:r>
            <a:r>
              <a:rPr lang="el-GR" sz="3200" dirty="0"/>
              <a:t> 4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συλλογική, τουλάχιστον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αἴτημά</a:t>
            </a:r>
            <a:r>
              <a:rPr lang="el-GR" sz="3200" dirty="0"/>
              <a:t> της,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</a:t>
            </a:r>
            <a:r>
              <a:rPr lang="el-GR" sz="3200" dirty="0" err="1"/>
              <a:t>μικροὺς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«μεγάλους» δούλους.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3517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93E6A-E171-F045-9E7C-4CBB9AF23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B035A-4A19-5940-B2D7-BCDED8A72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64" y="103517"/>
            <a:ext cx="11990716" cy="6596619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διάκριση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«δούλων»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)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ἑρμηνευθεῖ</a:t>
            </a:r>
            <a:r>
              <a:rPr lang="el-GR" sz="3200" dirty="0"/>
              <a:t>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σχέση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ἡλικία</a:t>
            </a:r>
            <a:r>
              <a:rPr lang="el-GR" sz="3200" dirty="0"/>
              <a:t>,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σχέση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ἐκκλησιαστικὰ</a:t>
            </a:r>
            <a:r>
              <a:rPr lang="el-GR" sz="3200" dirty="0"/>
              <a:t> </a:t>
            </a:r>
            <a:r>
              <a:rPr lang="el-GR" sz="3200" dirty="0" err="1"/>
              <a:t>ἀξιώματα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</a:t>
            </a:r>
            <a:r>
              <a:rPr lang="el-GR" sz="3200" dirty="0" err="1"/>
              <a:t>ὡριμότητα</a:t>
            </a:r>
            <a:r>
              <a:rPr lang="el-GR" sz="3200" dirty="0"/>
              <a:t>. </a:t>
            </a:r>
          </a:p>
          <a:p>
            <a:r>
              <a:rPr lang="el-GR" sz="3200" dirty="0"/>
              <a:t>Κάποια περίοδος νηστείας φαίνεται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χρονικὸ</a:t>
            </a:r>
            <a:r>
              <a:rPr lang="el-GR" sz="3200" dirty="0"/>
              <a:t> περιβάλλον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.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διατυπώνονται </a:t>
            </a:r>
            <a:r>
              <a:rPr lang="el-GR" sz="3200" dirty="0" err="1"/>
              <a:t>σὲ</a:t>
            </a:r>
            <a:r>
              <a:rPr lang="el-GR" sz="3200" dirty="0"/>
              <a:t> σχέση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νηστεία </a:t>
            </a:r>
            <a:r>
              <a:rPr lang="el-GR" sz="3200" dirty="0" err="1"/>
              <a:t>εἶναι</a:t>
            </a:r>
            <a:r>
              <a:rPr lang="el-GR" sz="3200" dirty="0"/>
              <a:t> παρόμοια </a:t>
            </a:r>
            <a:r>
              <a:rPr lang="el-GR" sz="3200" dirty="0" err="1"/>
              <a:t>ἀντίστοιχων</a:t>
            </a:r>
            <a:r>
              <a:rPr lang="el-GR" sz="3200" dirty="0"/>
              <a:t> </a:t>
            </a:r>
            <a:r>
              <a:rPr lang="el-GR" sz="3200" dirty="0" err="1"/>
              <a:t>αἰτημάτων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σύγχρονης </a:t>
            </a:r>
            <a:r>
              <a:rPr lang="el-GR" sz="3200" dirty="0" err="1"/>
              <a:t>λειτουργικῆς</a:t>
            </a:r>
            <a:r>
              <a:rPr lang="el-GR" sz="3200" dirty="0"/>
              <a:t> πράξεως.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«τελειώσεως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Χριστιανισμῷ</a:t>
            </a:r>
            <a:r>
              <a:rPr lang="el-GR" sz="3200" dirty="0"/>
              <a:t>» </a:t>
            </a:r>
            <a:r>
              <a:rPr lang="el-GR" sz="3200" dirty="0" err="1"/>
              <a:t>δὲν</a:t>
            </a:r>
            <a:r>
              <a:rPr lang="el-GR" sz="3200" dirty="0"/>
              <a:t> καταγράφεται </a:t>
            </a:r>
            <a:r>
              <a:rPr lang="el-GR" sz="3200" dirty="0" err="1"/>
              <a:t>σὲ</a:t>
            </a:r>
            <a:r>
              <a:rPr lang="el-GR" sz="3200" dirty="0"/>
              <a:t> μεταγενέστερα </a:t>
            </a:r>
            <a:r>
              <a:rPr lang="el-GR" sz="3200" dirty="0" err="1"/>
              <a:t>λειτουργικὰ</a:t>
            </a:r>
            <a:r>
              <a:rPr lang="el-GR" sz="3200" dirty="0"/>
              <a:t> κείμενα.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ὑπομονὴ</a:t>
            </a:r>
            <a:r>
              <a:rPr lang="el-GR" sz="3200" dirty="0"/>
              <a:t> </a:t>
            </a:r>
            <a:r>
              <a:rPr lang="el-GR" sz="3200" dirty="0" err="1"/>
              <a:t>ἕως</a:t>
            </a:r>
            <a:r>
              <a:rPr lang="el-GR" sz="3200" dirty="0"/>
              <a:t> </a:t>
            </a:r>
            <a:r>
              <a:rPr lang="el-GR" sz="3200" dirty="0" err="1"/>
              <a:t>ἐσχάτης</a:t>
            </a:r>
            <a:r>
              <a:rPr lang="el-GR" sz="3200" dirty="0"/>
              <a:t> </a:t>
            </a:r>
            <a:r>
              <a:rPr lang="el-GR" sz="3200" dirty="0" err="1"/>
              <a:t>ἀναπνοῆς</a:t>
            </a:r>
            <a:r>
              <a:rPr lang="el-GR" sz="3200" dirty="0"/>
              <a:t>»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διαδεδομένη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Λατρείας,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δοκιμασίες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πιστοῦ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0357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F44EC-4DE1-F343-8E8F-883680A5F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8626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EA923-7CB1-114E-A424-FBF0EEC82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91" y="163902"/>
            <a:ext cx="12016596" cy="6573328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ὑπομονὴ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Κυρίου»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παλαιοδιαθηκική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Χριστὸ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παύλεια</a:t>
            </a:r>
            <a:r>
              <a:rPr lang="el-GR" sz="3200" dirty="0"/>
              <a:t> θεολογία.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πλούσιο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βιβλικὸ</a:t>
            </a:r>
            <a:r>
              <a:rPr lang="el-GR" sz="3200" dirty="0"/>
              <a:t> περιεχόμενο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συνηγορεῖ</a:t>
            </a:r>
            <a:r>
              <a:rPr lang="el-GR" sz="3200" dirty="0"/>
              <a:t> </a:t>
            </a:r>
            <a:r>
              <a:rPr lang="el-GR" sz="3200" dirty="0" err="1"/>
              <a:t>ὑπέρ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ἀρχαιότητάς</a:t>
            </a:r>
            <a:r>
              <a:rPr lang="el-GR" sz="3200" dirty="0"/>
              <a:t> της.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προφανῶς</a:t>
            </a:r>
            <a:r>
              <a:rPr lang="el-GR" sz="3200" dirty="0"/>
              <a:t> </a:t>
            </a:r>
            <a:r>
              <a:rPr lang="el-GR" sz="3200" dirty="0" err="1"/>
              <a:t>ἱερατική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περιέχει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ὑπέρ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καταλήγει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δοξολογικὸ</a:t>
            </a:r>
            <a:r>
              <a:rPr lang="el-GR" sz="3200" dirty="0"/>
              <a:t> </a:t>
            </a:r>
            <a:r>
              <a:rPr lang="el-GR" sz="3200" dirty="0" err="1"/>
              <a:t>ἐπίλογο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συνήθης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λειτουργικὲς</a:t>
            </a:r>
            <a:r>
              <a:rPr lang="el-GR" sz="3200" dirty="0"/>
              <a:t> </a:t>
            </a:r>
            <a:r>
              <a:rPr lang="el-GR" sz="3200" dirty="0" err="1"/>
              <a:t>ἱερατικὲς</a:t>
            </a:r>
            <a:r>
              <a:rPr lang="el-GR" sz="3200" dirty="0"/>
              <a:t> </a:t>
            </a:r>
            <a:r>
              <a:rPr lang="el-GR" sz="3200" dirty="0" err="1"/>
              <a:t>εὐχές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δοξολογικός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ἐπίλογος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τριαδικός,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ὑπῆρχε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χρήση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4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</a:t>
            </a:r>
            <a:endParaRPr lang="en-GR" sz="3200" u="sng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09685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329F-7EA3-8543-8E7A-3A4CAFEA7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6038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C2069-A3B1-C542-AFE1-6D89793AB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8" y="146649"/>
            <a:ext cx="11990717" cy="6599208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περίπτωση </a:t>
            </a:r>
            <a:r>
              <a:rPr lang="el-GR" sz="3200" dirty="0" err="1"/>
              <a:t>ἐντάσσεται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προτροπὴ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Ἰγνατίου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Χριστιανοὺς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Ρώμης </a:t>
            </a:r>
            <a:r>
              <a:rPr lang="el-GR" sz="3200" dirty="0" err="1"/>
              <a:t>νὰ</a:t>
            </a:r>
            <a:r>
              <a:rPr lang="el-GR" sz="3200" dirty="0"/>
              <a:t> «</a:t>
            </a:r>
            <a:r>
              <a:rPr lang="el-GR" sz="3200" dirty="0" err="1"/>
              <a:t>λιτανεύσουν</a:t>
            </a:r>
            <a:r>
              <a:rPr lang="el-GR" sz="3200" dirty="0"/>
              <a:t>»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Χριστὸ</a:t>
            </a:r>
            <a:r>
              <a:rPr lang="el-GR" sz="3200" dirty="0"/>
              <a:t> </a:t>
            </a:r>
            <a:r>
              <a:rPr lang="el-GR" sz="3200" dirty="0" err="1"/>
              <a:t>ὑπέρ</a:t>
            </a:r>
            <a:r>
              <a:rPr lang="el-GR" sz="3200" dirty="0"/>
              <a:t> του,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μαρτύριό του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ἀποβεῖ</a:t>
            </a:r>
            <a:r>
              <a:rPr lang="el-GR" sz="3200" dirty="0"/>
              <a:t> «θυσία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Στὴ</a:t>
            </a:r>
            <a:r>
              <a:rPr lang="el-GR" sz="3200" dirty="0"/>
              <a:t> συγκεκριμένη μαρτυρία </a:t>
            </a:r>
            <a:r>
              <a:rPr lang="el-GR" sz="3200" dirty="0" err="1"/>
              <a:t>ἐνδιαφέρον</a:t>
            </a:r>
            <a:r>
              <a:rPr lang="el-GR" sz="3200" dirty="0"/>
              <a:t> παρουσιάζει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«λιτανεία»,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προέρχεται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ρῆμα</a:t>
            </a:r>
            <a:r>
              <a:rPr lang="el-GR" sz="3200" dirty="0"/>
              <a:t> «λιτανεύω» (=</a:t>
            </a:r>
            <a:r>
              <a:rPr lang="el-GR" sz="3200" dirty="0" err="1"/>
              <a:t>παρακαλῶ</a:t>
            </a:r>
            <a:r>
              <a:rPr lang="el-GR" sz="3200" dirty="0"/>
              <a:t>),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μεταγενέστερη </a:t>
            </a:r>
            <a:r>
              <a:rPr lang="el-GR" sz="3200" dirty="0" err="1"/>
              <a:t>λειτουργικὴ</a:t>
            </a:r>
            <a:r>
              <a:rPr lang="el-GR" sz="3200" dirty="0"/>
              <a:t> </a:t>
            </a:r>
            <a:r>
              <a:rPr lang="el-GR" sz="3200" dirty="0" err="1"/>
              <a:t>ὁρολογία</a:t>
            </a:r>
            <a:r>
              <a:rPr lang="el-GR" sz="3200" dirty="0"/>
              <a:t> σημαίνει «</a:t>
            </a:r>
            <a:r>
              <a:rPr lang="el-GR" sz="3200" dirty="0" err="1"/>
              <a:t>τὴν</a:t>
            </a:r>
            <a:r>
              <a:rPr lang="el-GR" sz="3200" dirty="0"/>
              <a:t> πάνδημη παράκληση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τελετὴ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ἄμεση</a:t>
            </a:r>
            <a:r>
              <a:rPr lang="el-GR" sz="3200" dirty="0"/>
              <a:t> παρέμβαση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dirty="0"/>
              <a:t>(ΙΙ) Μία </a:t>
            </a:r>
            <a:r>
              <a:rPr lang="el-GR" sz="3200" dirty="0" err="1"/>
              <a:t>προτροπὴ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Πολυκάρπου Σμύρνης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Φιλιππησίους</a:t>
            </a:r>
            <a:r>
              <a:rPr lang="el-GR" sz="3200" dirty="0"/>
              <a:t> </a:t>
            </a:r>
            <a:r>
              <a:rPr lang="el-GR" sz="3200" dirty="0" err="1"/>
              <a:t>προφανῶς</a:t>
            </a:r>
            <a:r>
              <a:rPr lang="el-GR" sz="3200" dirty="0"/>
              <a:t>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ὕπαρξη</a:t>
            </a:r>
            <a:r>
              <a:rPr lang="el-GR" sz="3200" dirty="0"/>
              <a:t> κάποιας </a:t>
            </a:r>
            <a:r>
              <a:rPr lang="el-GR" sz="3200" dirty="0" err="1"/>
              <a:t>λειτουργικῆς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: </a:t>
            </a:r>
            <a:endParaRPr lang="en-GR" sz="3200" u="sng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5335831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43C85-AB25-1C4C-81C8-53E62F2C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038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E521F-0887-5A49-9610-B1EE5C1EA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1" y="189779"/>
            <a:ext cx="11938959" cy="65560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Δ)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 πάπυρο </a:t>
            </a:r>
            <a:r>
              <a:rPr lang="el-GR" sz="3200" dirty="0" err="1"/>
              <a:t>τῆς</a:t>
            </a:r>
            <a:r>
              <a:rPr lang="el-GR" sz="3200" dirty="0"/>
              <a:t> προηγούμενης </a:t>
            </a:r>
            <a:r>
              <a:rPr lang="el-GR" sz="3200" dirty="0" err="1"/>
              <a:t>εὐχῆς</a:t>
            </a:r>
            <a:r>
              <a:rPr lang="el-GR" sz="3200" dirty="0"/>
              <a:t> προέρχεται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προσευχητικὸ</a:t>
            </a:r>
            <a:r>
              <a:rPr lang="el-GR" sz="3200" dirty="0"/>
              <a:t> κείμενο.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κολοβωμένη· </a:t>
            </a:r>
            <a:r>
              <a:rPr lang="el-GR" sz="3200" dirty="0" err="1"/>
              <a:t>ἑπομένως</a:t>
            </a:r>
            <a:r>
              <a:rPr lang="el-GR" sz="3200" dirty="0"/>
              <a:t> </a:t>
            </a:r>
            <a:r>
              <a:rPr lang="el-GR" sz="3200" dirty="0" err="1"/>
              <a:t>ἐλλείπει</a:t>
            </a:r>
            <a:r>
              <a:rPr lang="el-GR" sz="3200" dirty="0"/>
              <a:t> </a:t>
            </a:r>
            <a:r>
              <a:rPr lang="el-GR" sz="3200" dirty="0" err="1"/>
              <a:t>εἴτε</a:t>
            </a:r>
            <a:r>
              <a:rPr lang="el-GR" sz="3200" dirty="0"/>
              <a:t> κάποιο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αἰτημάτων</a:t>
            </a:r>
            <a:r>
              <a:rPr lang="el-GR" sz="3200" dirty="0"/>
              <a:t> </a:t>
            </a:r>
            <a:r>
              <a:rPr lang="el-GR" sz="3200" dirty="0" err="1"/>
              <a:t>μαζὶ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δοξολογικὸ</a:t>
            </a:r>
            <a:r>
              <a:rPr lang="el-GR" sz="3200" dirty="0"/>
              <a:t> </a:t>
            </a:r>
            <a:r>
              <a:rPr lang="el-GR" sz="3200" dirty="0" err="1"/>
              <a:t>ἐπίλογο</a:t>
            </a:r>
            <a:r>
              <a:rPr lang="el-GR" sz="3200" dirty="0"/>
              <a:t>, </a:t>
            </a:r>
            <a:r>
              <a:rPr lang="el-GR" sz="3200" dirty="0" err="1"/>
              <a:t>εἴτε</a:t>
            </a:r>
            <a:r>
              <a:rPr lang="el-GR" sz="3200" dirty="0"/>
              <a:t> μόνο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δοξολογικὸς</a:t>
            </a:r>
            <a:r>
              <a:rPr lang="el-GR" sz="3200" dirty="0"/>
              <a:t> </a:t>
            </a:r>
            <a:r>
              <a:rPr lang="el-GR" sz="3200" dirty="0" err="1"/>
              <a:t>ἐπίλογος</a:t>
            </a:r>
            <a:r>
              <a:rPr lang="el-GR" sz="3200" dirty="0"/>
              <a:t> (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δεχθοῦμε</a:t>
            </a:r>
            <a:r>
              <a:rPr lang="el-GR" sz="3200" dirty="0"/>
              <a:t>, δηλαδή,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σταματᾶ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κείμενο </a:t>
            </a:r>
            <a:r>
              <a:rPr lang="el-GR" sz="3200" dirty="0" err="1"/>
              <a:t>ἔχουν</a:t>
            </a:r>
            <a:r>
              <a:rPr lang="el-GR" sz="3200" dirty="0"/>
              <a:t> </a:t>
            </a:r>
            <a:r>
              <a:rPr lang="el-GR" sz="3200" dirty="0" err="1"/>
              <a:t>ἤδη</a:t>
            </a:r>
            <a:r>
              <a:rPr lang="el-GR" sz="3200" dirty="0"/>
              <a:t> </a:t>
            </a:r>
            <a:r>
              <a:rPr lang="el-GR" sz="3200" dirty="0" err="1"/>
              <a:t>ὁλοκληρωθεῖ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ὑπόλοιπες</a:t>
            </a:r>
            <a:r>
              <a:rPr lang="el-GR" sz="3200" dirty="0"/>
              <a:t> </a:t>
            </a:r>
            <a:r>
              <a:rPr lang="el-GR" sz="3200" dirty="0" err="1"/>
              <a:t>προσευχὲς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καταγράφονται </a:t>
            </a:r>
            <a:r>
              <a:rPr lang="el-GR" sz="3200" dirty="0" err="1"/>
              <a:t>στοὺς</a:t>
            </a:r>
            <a:r>
              <a:rPr lang="el-GR" sz="3200" dirty="0"/>
              <a:t> συγκεκριμένους παπύρους,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φέρει τίτλο (</a:t>
            </a:r>
            <a:r>
              <a:rPr lang="el-GR" sz="3200" i="1" dirty="0" err="1"/>
              <a:t>Σαββατικὴ</a:t>
            </a:r>
            <a:r>
              <a:rPr lang="el-GR" sz="3200" i="1" dirty="0"/>
              <a:t> </a:t>
            </a:r>
            <a:r>
              <a:rPr lang="el-GR" sz="3200" i="1" dirty="0" err="1"/>
              <a:t>εὐχὴ</a:t>
            </a:r>
            <a:r>
              <a:rPr lang="el-GR" sz="3200" dirty="0"/>
              <a:t>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συγκεκριμένος τίτλος παραπέμπει </a:t>
            </a:r>
            <a:r>
              <a:rPr lang="el-GR" sz="3200" dirty="0" err="1"/>
              <a:t>προφανῶς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ἰουδαιοχριστιανικὸ</a:t>
            </a:r>
            <a:r>
              <a:rPr lang="el-GR" sz="3200" dirty="0"/>
              <a:t> περιβάλλον,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ἐπίθετο</a:t>
            </a:r>
            <a:r>
              <a:rPr lang="el-GR" sz="3200" dirty="0"/>
              <a:t> «</a:t>
            </a:r>
            <a:r>
              <a:rPr lang="el-GR" sz="3200" dirty="0" err="1"/>
              <a:t>σαββατικὸς</a:t>
            </a:r>
            <a:r>
              <a:rPr lang="el-GR" sz="3200" dirty="0"/>
              <a:t>»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χρησιμοποιεῖται</a:t>
            </a:r>
            <a:r>
              <a:rPr lang="el-GR" sz="3200" dirty="0"/>
              <a:t> συνήθως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δηλώσει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Σαββάτου, </a:t>
            </a:r>
            <a:r>
              <a:rPr lang="el-GR" sz="3200" dirty="0" err="1"/>
              <a:t>ἀλλὰ</a:t>
            </a:r>
            <a:r>
              <a:rPr lang="el-GR" sz="3200" dirty="0"/>
              <a:t> παραπέμπει πάντοτε </a:t>
            </a:r>
            <a:r>
              <a:rPr lang="el-GR" sz="3200" dirty="0" err="1"/>
              <a:t>στὸ</a:t>
            </a:r>
            <a:r>
              <a:rPr lang="el-GR" sz="3200" dirty="0"/>
              <a:t> «</a:t>
            </a:r>
            <a:r>
              <a:rPr lang="el-GR" sz="3200" dirty="0" err="1"/>
              <a:t>σαββατικὸ</a:t>
            </a:r>
            <a:r>
              <a:rPr lang="el-GR" sz="3200" dirty="0"/>
              <a:t> </a:t>
            </a:r>
            <a:r>
              <a:rPr lang="el-GR" sz="3200" dirty="0" err="1"/>
              <a:t>ἔτος</a:t>
            </a:r>
            <a:r>
              <a:rPr lang="el-GR" sz="3200" dirty="0"/>
              <a:t>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ἑβραϊκὴ</a:t>
            </a:r>
            <a:r>
              <a:rPr lang="el-GR" sz="3200" dirty="0"/>
              <a:t> </a:t>
            </a:r>
            <a:r>
              <a:rPr lang="el-GR" sz="3200" dirty="0" err="1"/>
              <a:t>ἑορτὴ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ἐτελεῖτο</a:t>
            </a:r>
            <a:r>
              <a:rPr lang="el-GR" sz="3200" dirty="0"/>
              <a:t> </a:t>
            </a:r>
            <a:r>
              <a:rPr lang="el-GR" sz="3200" dirty="0" err="1"/>
              <a:t>ἀνὰ</a:t>
            </a:r>
            <a:r>
              <a:rPr lang="el-GR" sz="3200" dirty="0"/>
              <a:t> </a:t>
            </a:r>
            <a:r>
              <a:rPr lang="el-GR" sz="3200" dirty="0" err="1"/>
              <a:t>ἑπτὰ</a:t>
            </a:r>
            <a:r>
              <a:rPr lang="el-GR" sz="3200" dirty="0"/>
              <a:t> </a:t>
            </a:r>
            <a:r>
              <a:rPr lang="el-GR" sz="3200" dirty="0" err="1"/>
              <a:t>ἔτη</a:t>
            </a:r>
            <a:r>
              <a:rPr lang="el-GR" sz="3200" dirty="0"/>
              <a:t>.</a:t>
            </a:r>
            <a:endParaRPr lang="en-GR" sz="3200" u="sng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18114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ADCC4-5ABD-B140-8A3A-373CA0A0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6D55D-FA63-0E46-81BA-EA0E022A5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70" y="166489"/>
            <a:ext cx="11938958" cy="6587994"/>
          </a:xfrm>
        </p:spPr>
        <p:txBody>
          <a:bodyPr>
            <a:noAutofit/>
          </a:bodyPr>
          <a:lstStyle/>
          <a:p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ἀδύνατο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δεχθοῦμε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μία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Λατρείας </a:t>
            </a:r>
            <a:r>
              <a:rPr lang="el-GR" sz="3200" dirty="0" err="1"/>
              <a:t>ἀναπεμπόταν</a:t>
            </a:r>
            <a:r>
              <a:rPr lang="el-GR" sz="3200" dirty="0"/>
              <a:t> κάθε </a:t>
            </a:r>
            <a:r>
              <a:rPr lang="el-GR" sz="3200" dirty="0" err="1"/>
              <a:t>ἑπτὰ</a:t>
            </a:r>
            <a:r>
              <a:rPr lang="el-GR" sz="3200" dirty="0"/>
              <a:t> </a:t>
            </a:r>
            <a:r>
              <a:rPr lang="el-GR" sz="3200" dirty="0" err="1"/>
              <a:t>ἔτη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περιοδικότητα </a:t>
            </a:r>
            <a:r>
              <a:rPr lang="el-GR" sz="3200" dirty="0" err="1"/>
              <a:t>στὴ</a:t>
            </a:r>
            <a:r>
              <a:rPr lang="el-GR" sz="3200" dirty="0"/>
              <a:t> Λατρείας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οὐδέποτε</a:t>
            </a:r>
            <a:r>
              <a:rPr lang="el-GR" sz="3200" dirty="0"/>
              <a:t> </a:t>
            </a:r>
            <a:r>
              <a:rPr lang="el-GR" sz="3200" dirty="0" err="1"/>
              <a:t>ὑπερέβαινε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χρονικὴ</a:t>
            </a:r>
            <a:r>
              <a:rPr lang="el-GR" sz="3200" dirty="0"/>
              <a:t> </a:t>
            </a:r>
            <a:r>
              <a:rPr lang="el-GR" sz="3200" dirty="0" err="1"/>
              <a:t>ἐμβέλεια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ἑνὸς</a:t>
            </a:r>
            <a:r>
              <a:rPr lang="el-GR" sz="3200" dirty="0"/>
              <a:t> </a:t>
            </a:r>
            <a:r>
              <a:rPr lang="el-GR" sz="3200" dirty="0" err="1"/>
              <a:t>ἔτους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ἰσχύει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σαββατικοῦ</a:t>
            </a:r>
            <a:r>
              <a:rPr lang="el-GR" sz="3200" dirty="0"/>
              <a:t>»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περιοδικῆς</a:t>
            </a:r>
            <a:r>
              <a:rPr lang="el-GR" sz="3200" dirty="0"/>
              <a:t> </a:t>
            </a:r>
            <a:r>
              <a:rPr lang="el-GR" sz="3200" dirty="0" err="1"/>
              <a:t>ἰσχύος</a:t>
            </a:r>
            <a:r>
              <a:rPr lang="el-GR" sz="3200" dirty="0"/>
              <a:t> </a:t>
            </a:r>
            <a:r>
              <a:rPr lang="el-GR" sz="3200" dirty="0" err="1"/>
              <a:t>ἀνὰ</a:t>
            </a:r>
            <a:r>
              <a:rPr lang="el-GR" sz="3200" dirty="0"/>
              <a:t> </a:t>
            </a:r>
            <a:r>
              <a:rPr lang="el-GR" sz="3200" dirty="0" err="1"/>
              <a:t>ἑπταετία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Καταλήγουμε, </a:t>
            </a:r>
            <a:r>
              <a:rPr lang="el-GR" sz="3200" dirty="0" err="1"/>
              <a:t>ἔτσι</a:t>
            </a:r>
            <a:r>
              <a:rPr lang="el-GR" sz="3200" dirty="0"/>
              <a:t>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ἀπόδοση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τίτλου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ἀναπέμπεται</a:t>
            </a:r>
            <a:r>
              <a:rPr lang="el-GR" sz="3200" dirty="0"/>
              <a:t> </a:t>
            </a:r>
            <a:r>
              <a:rPr lang="el-GR" sz="3200" dirty="0" err="1"/>
              <a:t>ἀνὰ</a:t>
            </a:r>
            <a:r>
              <a:rPr lang="el-GR" sz="3200" dirty="0"/>
              <a:t> </a:t>
            </a:r>
            <a:r>
              <a:rPr lang="el-GR" sz="3200" dirty="0" err="1"/>
              <a:t>ἑπτὰ</a:t>
            </a:r>
            <a:r>
              <a:rPr lang="el-GR" sz="3200" dirty="0"/>
              <a:t> </a:t>
            </a:r>
            <a:r>
              <a:rPr lang="el-GR" sz="3200" dirty="0" err="1"/>
              <a:t>ἡμέρες</a:t>
            </a:r>
            <a:r>
              <a:rPr lang="el-GR" sz="3200" dirty="0"/>
              <a:t>», </a:t>
            </a:r>
            <a:r>
              <a:rPr lang="el-GR" sz="3200" dirty="0" err="1"/>
              <a:t>δηλαδὴ</a:t>
            </a:r>
            <a:r>
              <a:rPr lang="el-GR" sz="3200" dirty="0"/>
              <a:t> κάθε Σάββατο. </a:t>
            </a:r>
            <a:r>
              <a:rPr lang="el-GR" sz="3200" dirty="0" err="1"/>
              <a:t>Τὸ</a:t>
            </a:r>
            <a:r>
              <a:rPr lang="el-GR" sz="3200" dirty="0"/>
              <a:t> συμπέρασμα, λοιπόν, κατέληξε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ἀποκλειστεῖ</a:t>
            </a:r>
            <a:r>
              <a:rPr lang="el-GR" sz="3200" dirty="0"/>
              <a:t>, </a:t>
            </a:r>
            <a:r>
              <a:rPr lang="el-GR" sz="3200" dirty="0" err="1"/>
              <a:t>ἐκ</a:t>
            </a:r>
            <a:r>
              <a:rPr lang="el-GR" sz="3200" dirty="0"/>
              <a:t> πρώτης </a:t>
            </a:r>
            <a:r>
              <a:rPr lang="el-GR" sz="3200" dirty="0" err="1"/>
              <a:t>ἐκτιμήσεως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σαββατικὴ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»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ἀνεπέμπετο</a:t>
            </a:r>
            <a:r>
              <a:rPr lang="el-GR" sz="3200" dirty="0"/>
              <a:t> κάθε Σάββατο.</a:t>
            </a:r>
            <a:endParaRPr lang="en-GR" sz="3200" u="sng" dirty="0"/>
          </a:p>
          <a:p>
            <a:r>
              <a:rPr lang="el-GR" sz="3200" dirty="0" err="1"/>
              <a:t>Τὸ</a:t>
            </a:r>
            <a:r>
              <a:rPr lang="el-GR" sz="3200" dirty="0"/>
              <a:t> συμπέρασμα </a:t>
            </a:r>
            <a:r>
              <a:rPr lang="el-GR" sz="3200" dirty="0" err="1"/>
              <a:t>αὐτὸ</a:t>
            </a:r>
            <a:r>
              <a:rPr lang="el-GR" sz="3200" dirty="0"/>
              <a:t> τονίζει </a:t>
            </a:r>
            <a:r>
              <a:rPr lang="el-GR" sz="3200" dirty="0" err="1"/>
              <a:t>ἀκόμα</a:t>
            </a:r>
            <a:r>
              <a:rPr lang="el-GR" sz="3200" dirty="0"/>
              <a:t> περισσότερο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ἰουδαιοχριστιανικὸ</a:t>
            </a:r>
            <a:r>
              <a:rPr lang="el-GR" sz="3200" dirty="0"/>
              <a:t> χαρακτήρα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ἀρχαιότητά</a:t>
            </a:r>
            <a:r>
              <a:rPr lang="el-GR" sz="3200" dirty="0"/>
              <a:t> της.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1145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A15B-A48A-354F-B0C3-93F706815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79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09BB8-A7D7-DE43-85DA-A6CA1BB62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65" y="94890"/>
            <a:ext cx="12007970" cy="6622499"/>
          </a:xfrm>
        </p:spPr>
        <p:txBody>
          <a:bodyPr>
            <a:normAutofit/>
          </a:bodyPr>
          <a:lstStyle/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ἐπιθετικοὶ</a:t>
            </a:r>
            <a:r>
              <a:rPr lang="el-GR" sz="3200" dirty="0"/>
              <a:t> </a:t>
            </a:r>
            <a:r>
              <a:rPr lang="el-GR" sz="3200" dirty="0" err="1"/>
              <a:t>προσδιορισμοὶ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παλαιοδιαθηκικοί</a:t>
            </a:r>
            <a:r>
              <a:rPr lang="el-GR" sz="3200" dirty="0"/>
              <a:t>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«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σκότει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σκιᾷ</a:t>
            </a:r>
            <a:r>
              <a:rPr lang="el-GR" sz="3200" dirty="0"/>
              <a:t> θανάτου καθημένους».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κείμενο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ἀποπνέει</a:t>
            </a:r>
            <a:r>
              <a:rPr lang="el-GR" sz="3200" dirty="0"/>
              <a:t> περιεχόμενο </a:t>
            </a:r>
            <a:r>
              <a:rPr lang="el-GR" sz="3200" dirty="0" err="1"/>
              <a:t>ἀντίστοιχο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Λειτουργία, διότι </a:t>
            </a:r>
            <a:r>
              <a:rPr lang="el-GR" sz="3200" dirty="0" err="1"/>
              <a:t>ἐξαίρονται</a:t>
            </a:r>
            <a:r>
              <a:rPr lang="el-GR" sz="3200" dirty="0"/>
              <a:t> τόσο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σημασία </a:t>
            </a:r>
            <a:r>
              <a:rPr lang="el-GR" sz="3200" dirty="0" err="1"/>
              <a:t>τῆς</a:t>
            </a:r>
            <a:r>
              <a:rPr lang="el-GR" sz="3200" dirty="0"/>
              <a:t> προσελεύσεως </a:t>
            </a:r>
            <a:r>
              <a:rPr lang="el-GR" sz="3200" dirty="0" err="1"/>
              <a:t>στὴν</a:t>
            </a:r>
            <a:r>
              <a:rPr lang="el-GR" sz="3200" dirty="0"/>
              <a:t> πίστη,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σωτηριῶδες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. </a:t>
            </a:r>
            <a:endParaRPr lang="en-GR" sz="3200" u="sng" dirty="0"/>
          </a:p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τελευταῖες</a:t>
            </a:r>
            <a:r>
              <a:rPr lang="el-GR" sz="3200" dirty="0"/>
              <a:t> σωζόμενες φράσεις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ἀναγέννηση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σώματος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ψυχῆς</a:t>
            </a:r>
            <a:r>
              <a:rPr lang="el-GR" sz="3200" dirty="0"/>
              <a:t>»,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ἀναστροφὴ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φθορᾶς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ἀφθαρσία</a:t>
            </a:r>
            <a:r>
              <a:rPr lang="el-GR" sz="3200" dirty="0"/>
              <a:t>» παραπέμπουν </a:t>
            </a:r>
            <a:r>
              <a:rPr lang="el-GR" sz="3200" dirty="0" err="1"/>
              <a:t>στὴ</a:t>
            </a:r>
            <a:r>
              <a:rPr lang="el-GR" sz="3200" dirty="0"/>
              <a:t> θεολογία </a:t>
            </a:r>
            <a:r>
              <a:rPr lang="el-GR" sz="3200" dirty="0" err="1"/>
              <a:t>τοῦ</a:t>
            </a:r>
            <a:r>
              <a:rPr lang="el-GR" sz="3200" dirty="0"/>
              <a:t> Βαπτίσματος.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πιθανὸ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μεταβαπτισματικῆς</a:t>
            </a:r>
            <a:r>
              <a:rPr lang="el-GR" sz="3200" dirty="0"/>
              <a:t> </a:t>
            </a:r>
            <a:r>
              <a:rPr lang="el-GR" sz="3200" dirty="0" err="1"/>
              <a:t>Θ.Λειτουργίας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νεοφωτίστων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.</a:t>
            </a:r>
            <a:endParaRPr lang="en-GR" sz="3200" u="sng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5202088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522E-6D69-1240-9AE5-41611A1A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84" y="0"/>
            <a:ext cx="11293415" cy="8626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F28E5-A368-E645-B1B3-67D277AA9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4" y="163902"/>
            <a:ext cx="11999344" cy="6564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Ε) </a:t>
            </a:r>
            <a:r>
              <a:rPr lang="el-GR" sz="3200" dirty="0" err="1"/>
              <a:t>Ἡ</a:t>
            </a:r>
            <a:r>
              <a:rPr lang="el-GR" sz="3200" dirty="0"/>
              <a:t> τελευταία </a:t>
            </a:r>
            <a:r>
              <a:rPr lang="el-GR" sz="3200" dirty="0" err="1"/>
              <a:t>εὐχὴ</a:t>
            </a:r>
            <a:r>
              <a:rPr lang="el-GR" sz="3200" dirty="0"/>
              <a:t> προέρχεται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 πάπυρο.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Πατέρα </a:t>
            </a:r>
            <a:r>
              <a:rPr lang="el-GR" sz="3200" dirty="0" err="1"/>
              <a:t>κατὰ</a:t>
            </a:r>
            <a:r>
              <a:rPr lang="el-GR" sz="3200" dirty="0"/>
              <a:t> τρόπο </a:t>
            </a:r>
            <a:r>
              <a:rPr lang="el-GR" sz="3200" dirty="0" err="1"/>
              <a:t>γνωστὸ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Κ.Δ.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«παρακλήσεως», </a:t>
            </a:r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«πυλώνα»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Παρακλήτου Πνεύματος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Ἀνάληψη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Πεντηκοστή.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Πάνω </a:t>
            </a:r>
            <a:r>
              <a:rPr lang="el-GR" sz="3200" dirty="0" err="1"/>
              <a:t>στὴ</a:t>
            </a:r>
            <a:r>
              <a:rPr lang="el-GR" sz="3200" dirty="0"/>
              <a:t> βάση </a:t>
            </a:r>
            <a:r>
              <a:rPr lang="el-GR" sz="3200" dirty="0" err="1"/>
              <a:t>αὐτὴ</a:t>
            </a:r>
            <a:r>
              <a:rPr lang="el-GR" sz="3200" dirty="0"/>
              <a:t> διαμορφώνονται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«βεβαίωση»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πίστεως </a:t>
            </a:r>
            <a:r>
              <a:rPr lang="el-GR" sz="3200" dirty="0" err="1"/>
              <a:t>τῶν</a:t>
            </a:r>
            <a:r>
              <a:rPr lang="el-GR" sz="3200" dirty="0"/>
              <a:t> προσευχομένων.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ἐκφράζεται</a:t>
            </a:r>
            <a:r>
              <a:rPr lang="el-GR" sz="3200" dirty="0"/>
              <a:t> </a:t>
            </a:r>
            <a:r>
              <a:rPr lang="el-GR" sz="3200" dirty="0" err="1"/>
              <a:t>ἤδη</a:t>
            </a:r>
            <a:r>
              <a:rPr lang="el-GR" sz="3200" dirty="0"/>
              <a:t>, </a:t>
            </a:r>
            <a:r>
              <a:rPr lang="el-GR" sz="3200" dirty="0" err="1"/>
              <a:t>στὴν</a:t>
            </a:r>
            <a:r>
              <a:rPr lang="el-GR" sz="3200" dirty="0"/>
              <a:t> Κ.Δ.,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Β΄Πετρ</a:t>
            </a:r>
            <a:r>
              <a:rPr lang="el-GR" sz="3200" dirty="0"/>
              <a:t>. 1, 10 προτρέπει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Χριστιανοὺς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φροντίσουν, </a:t>
            </a:r>
            <a:r>
              <a:rPr lang="el-GR" sz="3200" dirty="0" err="1"/>
              <a:t>ὥστε</a:t>
            </a:r>
            <a:r>
              <a:rPr lang="el-GR" sz="3200" dirty="0"/>
              <a:t> «</a:t>
            </a:r>
            <a:r>
              <a:rPr lang="el-GR" sz="3200" dirty="0" err="1"/>
              <a:t>ἡ</a:t>
            </a:r>
            <a:r>
              <a:rPr lang="el-GR" sz="3200" dirty="0"/>
              <a:t> κλήση τους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βεβαία».</a:t>
            </a:r>
            <a:endParaRPr lang="en-GR" sz="3200" u="sng" dirty="0"/>
          </a:p>
          <a:p>
            <a:r>
              <a:rPr lang="el-GR" sz="3200" dirty="0" err="1"/>
              <a:t>Ἡ</a:t>
            </a:r>
            <a:r>
              <a:rPr lang="el-GR" sz="3200" dirty="0"/>
              <a:t> περαιτέρω, </a:t>
            </a:r>
            <a:r>
              <a:rPr lang="el-GR" sz="3200" dirty="0" err="1"/>
              <a:t>ὅμως</a:t>
            </a:r>
            <a:r>
              <a:rPr lang="el-GR" sz="3200" dirty="0"/>
              <a:t>, διατύπωση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αἰτημάτων</a:t>
            </a:r>
            <a:r>
              <a:rPr lang="el-GR" sz="3200" dirty="0"/>
              <a:t> </a:t>
            </a:r>
            <a:r>
              <a:rPr lang="el-GR" sz="3200" dirty="0" err="1"/>
              <a:t>ἐμφανίζει</a:t>
            </a:r>
            <a:r>
              <a:rPr lang="el-GR" sz="3200" dirty="0"/>
              <a:t> </a:t>
            </a:r>
            <a:r>
              <a:rPr lang="el-GR" sz="3200" dirty="0" err="1"/>
              <a:t>ἐκφράσεις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συναντῶνται</a:t>
            </a:r>
            <a:r>
              <a:rPr lang="el-GR" sz="3200" dirty="0"/>
              <a:t> συνήθως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λειτουργικὰ</a:t>
            </a:r>
            <a:r>
              <a:rPr lang="el-GR" sz="3200" dirty="0"/>
              <a:t> κείμενα.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026528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2AC0-5D31-8148-9E88-056123676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BD01F-1162-DD4A-B4B8-12E52F5D6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7" y="103516"/>
            <a:ext cx="11964838" cy="6590581"/>
          </a:xfrm>
        </p:spPr>
        <p:txBody>
          <a:bodyPr>
            <a:normAutofit/>
          </a:bodyPr>
          <a:lstStyle/>
          <a:p>
            <a:r>
              <a:rPr lang="el-GR" sz="3200" dirty="0" err="1"/>
              <a:t>Ἐννοοῦμε</a:t>
            </a:r>
            <a:r>
              <a:rPr lang="el-GR" sz="3200" dirty="0"/>
              <a:t>, κυρίως,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«</a:t>
            </a:r>
            <a:r>
              <a:rPr lang="el-GR" sz="3200" dirty="0" err="1"/>
              <a:t>νὰ</a:t>
            </a:r>
            <a:r>
              <a:rPr lang="el-GR" sz="3200" dirty="0"/>
              <a:t> βεβαιώσει»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πιστοὺς</a:t>
            </a:r>
            <a:r>
              <a:rPr lang="el-GR" sz="3200" dirty="0"/>
              <a:t> «</a:t>
            </a:r>
            <a:r>
              <a:rPr lang="el-GR" sz="3200" dirty="0" err="1"/>
              <a:t>σ᾿αὐτὴ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θρησκεία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ἀνάνηψη</a:t>
            </a:r>
            <a:r>
              <a:rPr lang="el-GR" sz="3200" dirty="0"/>
              <a:t>».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αὐτό</a:t>
            </a:r>
            <a:r>
              <a:rPr lang="el-GR" sz="3200" dirty="0"/>
              <a:t> </a:t>
            </a:r>
            <a:r>
              <a:rPr lang="el-GR" sz="3200" dirty="0" err="1"/>
              <a:t>ἀφορᾶ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στήριξη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ἐκείνου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προσῆλθε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νέα πίστη («βεβαίωση </a:t>
            </a:r>
            <a:r>
              <a:rPr lang="el-GR" sz="3200" dirty="0" err="1"/>
              <a:t>τῆς</a:t>
            </a:r>
            <a:r>
              <a:rPr lang="el-GR" sz="3200" dirty="0"/>
              <a:t> θρησκείας») </a:t>
            </a:r>
            <a:r>
              <a:rPr lang="el-GR" sz="3200" dirty="0" err="1"/>
              <a:t>μέσῳ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Βαπτίσματος («</a:t>
            </a:r>
            <a:r>
              <a:rPr lang="el-GR" sz="3200" dirty="0" err="1"/>
              <a:t>ἀνάνηψη</a:t>
            </a:r>
            <a:r>
              <a:rPr lang="el-GR" sz="3200" dirty="0"/>
              <a:t>»).</a:t>
            </a:r>
          </a:p>
          <a:p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συνηγορεῖ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</a:t>
            </a:r>
            <a:r>
              <a:rPr lang="el-GR" sz="3200" dirty="0" err="1"/>
              <a:t>φωτισμὸ</a:t>
            </a:r>
            <a:r>
              <a:rPr lang="el-GR" sz="3200" dirty="0"/>
              <a:t> γνώσεως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εὐσεβείας</a:t>
            </a:r>
            <a:r>
              <a:rPr lang="el-GR" sz="3200" dirty="0"/>
              <a:t>»,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«</a:t>
            </a:r>
            <a:r>
              <a:rPr lang="el-GR" sz="3200" dirty="0" err="1"/>
              <a:t>εὐαγγελισμὸ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δογμάτων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»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προϋπόθεση </a:t>
            </a:r>
            <a:r>
              <a:rPr lang="el-GR" sz="3200" dirty="0" err="1"/>
              <a:t>τοῦ</a:t>
            </a:r>
            <a:r>
              <a:rPr lang="el-GR" sz="3200" dirty="0"/>
              <a:t> Βαπτίσματος).</a:t>
            </a:r>
            <a:endParaRPr lang="en-GR" sz="3200" u="sng" dirty="0"/>
          </a:p>
          <a:p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περιλαμβάνεται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θέμα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ἀφέσεως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ἁμαρτιῶν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τρόπο </a:t>
            </a:r>
            <a:r>
              <a:rPr lang="el-GR" sz="3200" dirty="0" err="1"/>
              <a:t>ἐξαιρετικὰ</a:t>
            </a:r>
            <a:r>
              <a:rPr lang="el-GR" sz="3200" dirty="0"/>
              <a:t> </a:t>
            </a:r>
            <a:r>
              <a:rPr lang="el-GR" sz="3200" dirty="0" err="1"/>
              <a:t>παραστατικὸ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ἀφέσεως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ἁμαρτιῶν</a:t>
            </a:r>
            <a:r>
              <a:rPr lang="el-GR" sz="3200" dirty="0"/>
              <a:t> καταλήγει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ἐνισχύσεως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πνευματικῆς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προσευχομένων.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592399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194F-67A9-A54D-AFF7-D77ADD79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6038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02F0D-1EBF-854F-9D37-03B4F32D1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1" y="138022"/>
            <a:ext cx="12025223" cy="6642339"/>
          </a:xfrm>
        </p:spPr>
        <p:txBody>
          <a:bodyPr>
            <a:norm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ἐπίλογος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τριαδικός,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χρονολόγηση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3</a:t>
            </a:r>
            <a:r>
              <a:rPr lang="el-GR" sz="3200" baseline="30000" dirty="0"/>
              <a:t>ο</a:t>
            </a:r>
            <a:r>
              <a:rPr lang="el-GR" sz="3200" dirty="0"/>
              <a:t>-4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λειτουργική της χρήση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σαφής, διαφαίνεται </a:t>
            </a:r>
            <a:r>
              <a:rPr lang="el-GR" sz="3200" dirty="0" err="1"/>
              <a:t>ὅμως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περιεχόμενό της </a:t>
            </a:r>
            <a:r>
              <a:rPr lang="el-GR" sz="3200" dirty="0" err="1"/>
              <a:t>ὅτι</a:t>
            </a:r>
            <a:r>
              <a:rPr lang="el-GR" sz="3200" dirty="0"/>
              <a:t> πρόκειται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ἀναπέμπεται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κάποιο </a:t>
            </a:r>
            <a:r>
              <a:rPr lang="el-GR" sz="3200" dirty="0" err="1"/>
              <a:t>ἱερουργὸ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.</a:t>
            </a:r>
            <a:endParaRPr lang="en-GR" sz="3200" b="1" u="sng" dirty="0"/>
          </a:p>
          <a:p>
            <a:endParaRPr lang="el-GR" sz="3200" dirty="0"/>
          </a:p>
          <a:p>
            <a:pPr marL="0" indent="0">
              <a:buNone/>
            </a:pPr>
            <a:r>
              <a:rPr lang="en-US" sz="3200" b="1" u="dotted" dirty="0"/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25793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3A27-CAEE-A44F-B5D2-3BC8F0836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6038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3F7F-708E-CD41-A7DA-6DDE995BB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64" y="138022"/>
            <a:ext cx="11947584" cy="6633713"/>
          </a:xfrm>
        </p:spPr>
        <p:txBody>
          <a:bodyPr>
            <a:normAutofit/>
          </a:bodyPr>
          <a:lstStyle/>
          <a:p>
            <a:r>
              <a:rPr lang="el-GR" sz="3200" dirty="0"/>
              <a:t>«Προσεύχεσθε </a:t>
            </a:r>
            <a:r>
              <a:rPr lang="el-GR" sz="3200" dirty="0" err="1"/>
              <a:t>ὑπὲρ</a:t>
            </a:r>
            <a:r>
              <a:rPr lang="el-GR" sz="3200" dirty="0"/>
              <a:t> πάντων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. Προσεύχεσθε προσέτι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βασιλέων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ἀρχόντων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ἡγεμόνων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ἐκείνων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</a:t>
            </a:r>
            <a:r>
              <a:rPr lang="el-GR" sz="3200" dirty="0" err="1"/>
              <a:t>σᾶς</a:t>
            </a:r>
            <a:r>
              <a:rPr lang="el-GR" sz="3200" dirty="0"/>
              <a:t> καταδιώκουν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σᾶς</a:t>
            </a:r>
            <a:r>
              <a:rPr lang="el-GR" sz="3200" dirty="0"/>
              <a:t> </a:t>
            </a:r>
            <a:r>
              <a:rPr lang="el-GR" sz="3200" dirty="0" err="1"/>
              <a:t>μισοῦν</a:t>
            </a:r>
            <a:r>
              <a:rPr lang="el-GR" sz="3200" dirty="0"/>
              <a:t>,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ἐχθρῶν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Σταυροῦ</a:t>
            </a:r>
            <a:r>
              <a:rPr lang="el-GR" sz="3200" dirty="0"/>
              <a:t>,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φανερὸς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πάντα </a:t>
            </a:r>
            <a:r>
              <a:rPr lang="el-GR" sz="3200" dirty="0" err="1"/>
              <a:t>ὁ</a:t>
            </a:r>
            <a:r>
              <a:rPr lang="el-GR" sz="3200" dirty="0"/>
              <a:t> καρπός σας,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εἶσθε</a:t>
            </a:r>
            <a:r>
              <a:rPr lang="el-GR" sz="3200" dirty="0"/>
              <a:t> τέλειοι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ἐκείνῳ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Δὲν</a:t>
            </a:r>
            <a:r>
              <a:rPr lang="el-GR" sz="3200" dirty="0"/>
              <a:t> γνωρίζουμε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ἐντεταγμένη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Θεία Λειτουργία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αὐτόνομη</a:t>
            </a:r>
            <a:r>
              <a:rPr lang="el-GR" sz="3200" dirty="0"/>
              <a:t>. Πιθανότερη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ὑπόθεση</a:t>
            </a:r>
            <a:r>
              <a:rPr lang="el-GR" sz="3200" dirty="0"/>
              <a:t>, </a:t>
            </a:r>
            <a:r>
              <a:rPr lang="el-GR" sz="3200" dirty="0" err="1"/>
              <a:t>ἐπειδὴ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μόνη </a:t>
            </a:r>
            <a:r>
              <a:rPr lang="el-GR" sz="3200" dirty="0" err="1"/>
              <a:t>λειτουργικὴ</a:t>
            </a:r>
            <a:r>
              <a:rPr lang="el-GR" sz="3200" dirty="0"/>
              <a:t> σύναξη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Χριστιανῶν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πρώτους </a:t>
            </a:r>
            <a:r>
              <a:rPr lang="el-GR" sz="3200" dirty="0" err="1"/>
              <a:t>αἰῶνες</a:t>
            </a:r>
            <a:r>
              <a:rPr lang="el-GR" sz="3200" dirty="0"/>
              <a:t> </a:t>
            </a:r>
            <a:r>
              <a:rPr lang="el-GR" sz="3200" dirty="0" err="1"/>
              <a:t>πραγματοποιεῖτο</a:t>
            </a:r>
            <a:r>
              <a:rPr lang="el-GR" sz="3200" dirty="0"/>
              <a:t> μόνο </a:t>
            </a:r>
            <a:r>
              <a:rPr lang="el-GR" sz="3200" dirty="0" err="1"/>
              <a:t>στὰ</a:t>
            </a:r>
            <a:r>
              <a:rPr lang="el-GR" sz="3200" dirty="0"/>
              <a:t> πλαίσια τελέσεως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Εὐχαριστίας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παραπέμπουν </a:t>
            </a:r>
            <a:r>
              <a:rPr lang="el-GR" sz="3200" dirty="0" err="1"/>
              <a:t>σὲ</a:t>
            </a:r>
            <a:r>
              <a:rPr lang="el-GR" sz="3200" dirty="0"/>
              <a:t> μεταγενέστερες </a:t>
            </a:r>
            <a:r>
              <a:rPr lang="el-GR" sz="3200" dirty="0" err="1"/>
              <a:t>μορφὲς</a:t>
            </a:r>
            <a:r>
              <a:rPr lang="el-GR" sz="3200" dirty="0"/>
              <a:t> </a:t>
            </a:r>
            <a:r>
              <a:rPr lang="el-GR" sz="3200" dirty="0" err="1"/>
              <a:t>λειτουργικῶν</a:t>
            </a:r>
            <a:r>
              <a:rPr lang="el-GR" sz="3200" dirty="0"/>
              <a:t> </a:t>
            </a:r>
            <a:r>
              <a:rPr lang="el-GR" sz="3200" dirty="0" err="1"/>
              <a:t>προσευχῶν</a:t>
            </a:r>
            <a:r>
              <a:rPr lang="el-GR" sz="3200" dirty="0"/>
              <a:t>,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Διπτύχων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Λειτουργίας,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ἔχουν</a:t>
            </a:r>
            <a:r>
              <a:rPr lang="el-GR" sz="3200" dirty="0"/>
              <a:t> </a:t>
            </a:r>
            <a:r>
              <a:rPr lang="el-GR" sz="3200" dirty="0" err="1"/>
              <a:t>ἐνσωματωθεῖ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ἀπολύσεις</a:t>
            </a:r>
            <a:r>
              <a:rPr lang="el-GR" sz="3200" dirty="0"/>
              <a:t> κάποιων </a:t>
            </a:r>
            <a:r>
              <a:rPr lang="el-GR" sz="3200" dirty="0" err="1"/>
              <a:t>ἀκολουθιῶν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22453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2FE6E-F27A-CA41-8870-4FE01FC27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11" y="60386"/>
            <a:ext cx="11284789" cy="7763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1DD7A-49E8-C243-9F1B-41BC79B1A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1" y="215660"/>
            <a:ext cx="11982091" cy="6581954"/>
          </a:xfrm>
        </p:spPr>
        <p:txBody>
          <a:bodyPr>
            <a:normAutofit/>
          </a:bodyPr>
          <a:lstStyle/>
          <a:p>
            <a:r>
              <a:rPr lang="el-GR" sz="3200" dirty="0"/>
              <a:t>Μεγάλο </a:t>
            </a:r>
            <a:r>
              <a:rPr lang="el-GR" sz="3200" dirty="0" err="1"/>
              <a:t>ἐνδιαφέρον</a:t>
            </a:r>
            <a:r>
              <a:rPr lang="el-GR" sz="3200" dirty="0"/>
              <a:t> </a:t>
            </a:r>
            <a:r>
              <a:rPr lang="el-GR" sz="3200" dirty="0" err="1"/>
              <a:t>ἐμφανίζει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ἰδίου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Πολυκάρπου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μαρτύριό του:</a:t>
            </a:r>
            <a:endParaRPr lang="en-GR" sz="3200" u="sng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Πολυκάρπου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ἀτομικὴ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συλλογική·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χαρακτηριστεῖ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λειτουργικὴ</a:t>
            </a:r>
            <a:r>
              <a:rPr lang="el-GR" sz="3200" dirty="0"/>
              <a:t>». </a:t>
            </a:r>
          </a:p>
          <a:p>
            <a:r>
              <a:rPr lang="el-GR" sz="3200" dirty="0"/>
              <a:t>Παρουσιάζει,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δομὴ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: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δοξολογίας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εὐλογίας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παλαιοδιαθηκικὲς</a:t>
            </a:r>
            <a:r>
              <a:rPr lang="el-GR" sz="3200" dirty="0"/>
              <a:t> </a:t>
            </a:r>
            <a:r>
              <a:rPr lang="el-GR" sz="3200" dirty="0" err="1"/>
              <a:t>ὁρολογίες</a:t>
            </a:r>
            <a:r>
              <a:rPr lang="el-GR" sz="3200" dirty="0"/>
              <a:t>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σημαίνει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ἀρχαιότητα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δομῆς</a:t>
            </a:r>
            <a:r>
              <a:rPr lang="el-GR" sz="3200" dirty="0"/>
              <a:t> της.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δομὴ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συγκεκριμένης </a:t>
            </a:r>
            <a:r>
              <a:rPr lang="el-GR" sz="3200" dirty="0" err="1"/>
              <a:t>δοξολογικῆς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παραπέμπει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μορφὲς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Πολυκάρπου </a:t>
            </a:r>
            <a:r>
              <a:rPr lang="el-GR" sz="3200" dirty="0" err="1"/>
              <a:t>ὑπάρχουν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μᾶς</a:t>
            </a:r>
            <a:r>
              <a:rPr lang="el-GR" sz="3200" dirty="0"/>
              <a:t> προϊδεάζουν </a:t>
            </a:r>
            <a:r>
              <a:rPr lang="el-GR" sz="3200" dirty="0" err="1"/>
              <a:t>γιὰ</a:t>
            </a:r>
            <a:r>
              <a:rPr lang="el-GR" sz="3200" dirty="0"/>
              <a:t> κάποια συνάφειά τους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6140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6B30-9CF2-A44F-9966-B1C6F767D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385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E84DB-1546-674F-BF5E-3F297E8BC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64" y="106104"/>
            <a:ext cx="11990716" cy="6691511"/>
          </a:xfrm>
        </p:spPr>
        <p:txBody>
          <a:bodyPr>
            <a:normAutofit/>
          </a:bodyPr>
          <a:lstStyle/>
          <a:p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Πολύκαρπος </a:t>
            </a:r>
            <a:r>
              <a:rPr lang="el-GR" sz="3200" dirty="0" err="1"/>
              <a:t>ἀναφέρει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λαμβάνει μέρος «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ποτήριον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», </a:t>
            </a:r>
            <a:r>
              <a:rPr lang="el-GR" sz="3200" i="1" dirty="0" err="1"/>
              <a:t>εἰς</a:t>
            </a:r>
            <a:r>
              <a:rPr lang="el-GR" sz="3200" i="1" dirty="0"/>
              <a:t> </a:t>
            </a:r>
            <a:r>
              <a:rPr lang="el-GR" sz="3200" i="1" dirty="0" err="1"/>
              <a:t>ἀνάστασιν</a:t>
            </a:r>
            <a:r>
              <a:rPr lang="el-GR" sz="3200" i="1" dirty="0"/>
              <a:t> </a:t>
            </a:r>
            <a:r>
              <a:rPr lang="el-GR" sz="3200" i="1" dirty="0" err="1"/>
              <a:t>ζωῆς</a:t>
            </a:r>
            <a:r>
              <a:rPr lang="el-GR" sz="3200" i="1" dirty="0"/>
              <a:t> </a:t>
            </a:r>
            <a:r>
              <a:rPr lang="el-GR" sz="3200" i="1" dirty="0" err="1"/>
              <a:t>αἰωνίου</a:t>
            </a:r>
            <a:r>
              <a:rPr lang="el-GR" sz="3200" i="1" dirty="0"/>
              <a:t> </a:t>
            </a:r>
            <a:r>
              <a:rPr lang="el-GR" sz="3200" i="1" dirty="0" err="1"/>
              <a:t>ψυχῆς</a:t>
            </a:r>
            <a:r>
              <a:rPr lang="el-GR" sz="3200" i="1" dirty="0"/>
              <a:t> τε </a:t>
            </a:r>
            <a:r>
              <a:rPr lang="el-GR" sz="3200" i="1" dirty="0" err="1"/>
              <a:t>καὶ</a:t>
            </a:r>
            <a:r>
              <a:rPr lang="el-GR" sz="3200" i="1" dirty="0"/>
              <a:t> σώματος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ἀφθαρσίᾳ</a:t>
            </a:r>
            <a:r>
              <a:rPr lang="el-GR" sz="3200" i="1" dirty="0"/>
              <a:t> πνεύματος </a:t>
            </a:r>
            <a:r>
              <a:rPr lang="el-GR" sz="3200" i="1" dirty="0" err="1"/>
              <a:t>ἁγίου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ἀποκαλεῖ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ἐπικείμενο</a:t>
            </a:r>
            <a:r>
              <a:rPr lang="el-GR" sz="3200" dirty="0"/>
              <a:t> μαρτύριό του </a:t>
            </a:r>
            <a:r>
              <a:rPr lang="el-GR" sz="3200" dirty="0" err="1"/>
              <a:t>ὡς</a:t>
            </a:r>
            <a:r>
              <a:rPr lang="el-GR" sz="3200" dirty="0"/>
              <a:t> «θυσία </a:t>
            </a:r>
            <a:r>
              <a:rPr lang="el-GR" sz="3200" dirty="0" err="1"/>
              <a:t>πίονα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προσδεκτή</a:t>
            </a:r>
            <a:r>
              <a:rPr lang="el-GR" sz="3200" dirty="0"/>
              <a:t>», </a:t>
            </a:r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ἀποτελοῦν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ὁρολογία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νομιμοποιοῦν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ὑπόθεση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Πολύκαρπος </a:t>
            </a:r>
            <a:r>
              <a:rPr lang="el-GR" sz="3200" dirty="0" err="1"/>
              <a:t>ἐντάσσει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προσευχή του κάποιες </a:t>
            </a:r>
            <a:r>
              <a:rPr lang="el-GR" sz="3200" dirty="0" err="1"/>
              <a:t>εὐχαριστιακὲς</a:t>
            </a:r>
            <a:r>
              <a:rPr lang="el-GR" sz="3200" dirty="0"/>
              <a:t> </a:t>
            </a:r>
            <a:r>
              <a:rPr lang="el-GR" sz="3200" dirty="0" err="1"/>
              <a:t>μορφὲς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προφανῶς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προσευχηθεῖ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πολυετὴ</a:t>
            </a:r>
            <a:r>
              <a:rPr lang="el-GR" sz="3200" dirty="0"/>
              <a:t> </a:t>
            </a:r>
            <a:r>
              <a:rPr lang="el-GR" sz="3200" dirty="0" err="1"/>
              <a:t>ἐπιτέλεση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Εὐχαριστίας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τελικὴ</a:t>
            </a:r>
            <a:r>
              <a:rPr lang="el-GR" sz="3200" dirty="0"/>
              <a:t> δοξολογία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Πολυκάρπου </a:t>
            </a:r>
            <a:r>
              <a:rPr lang="el-GR" sz="3200" dirty="0" err="1"/>
              <a:t>ἀποτελεῖ</a:t>
            </a:r>
            <a:r>
              <a:rPr lang="el-GR" sz="3200" dirty="0"/>
              <a:t> σίγουρα μία διαδεδομένη </a:t>
            </a:r>
            <a:r>
              <a:rPr lang="el-GR" sz="3200" dirty="0" err="1"/>
              <a:t>δοξολογικὴ</a:t>
            </a:r>
            <a:r>
              <a:rPr lang="el-GR" sz="3200" dirty="0"/>
              <a:t> </a:t>
            </a:r>
            <a:r>
              <a:rPr lang="el-GR" sz="3200" dirty="0" err="1"/>
              <a:t>ἐπιλογικὴ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συναντᾶται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i="1" dirty="0" err="1"/>
              <a:t>Ἀποστολικὲς</a:t>
            </a:r>
            <a:r>
              <a:rPr lang="el-GR" sz="3200" i="1" dirty="0"/>
              <a:t> </a:t>
            </a:r>
            <a:r>
              <a:rPr lang="el-GR" sz="3200" i="1" dirty="0" err="1"/>
              <a:t>Διαταγὲς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4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7</a:t>
            </a:r>
            <a:r>
              <a:rPr lang="el-GR" sz="3200" baseline="30000" dirty="0"/>
              <a:t>ο</a:t>
            </a:r>
            <a:r>
              <a:rPr lang="el-GR" sz="3200" dirty="0"/>
              <a:t> βιβλίο τους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παλαιὸ</a:t>
            </a:r>
            <a:r>
              <a:rPr lang="el-GR" sz="3200" dirty="0"/>
              <a:t> «</a:t>
            </a:r>
            <a:r>
              <a:rPr lang="el-GR" sz="3200" dirty="0" err="1"/>
              <a:t>ἰουδαιοχριστιανικὸ</a:t>
            </a:r>
            <a:r>
              <a:rPr lang="el-GR" sz="3200" dirty="0"/>
              <a:t> </a:t>
            </a:r>
            <a:r>
              <a:rPr lang="el-GR" sz="3200" dirty="0" err="1"/>
              <a:t>εὐχολόγιο</a:t>
            </a:r>
            <a:r>
              <a:rPr lang="el-GR" sz="3200" dirty="0"/>
              <a:t>».</a:t>
            </a:r>
            <a:endParaRPr lang="en-GR" sz="3200" b="1" u="sng" dirty="0"/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277057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B266-F0CE-0041-B1D1-AB226C8F2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901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4B086-6C4C-E94A-A33A-FA7564B99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91" y="138023"/>
            <a:ext cx="11973463" cy="6625086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τελικὴ</a:t>
            </a:r>
            <a:r>
              <a:rPr lang="el-GR" sz="3200" dirty="0"/>
              <a:t> </a:t>
            </a:r>
            <a:r>
              <a:rPr lang="el-GR" sz="3200" dirty="0" err="1"/>
              <a:t>τριαδολογικὴ</a:t>
            </a:r>
            <a:r>
              <a:rPr lang="el-GR" sz="3200" dirty="0"/>
              <a:t> </a:t>
            </a:r>
            <a:r>
              <a:rPr lang="el-GR" sz="3200" dirty="0" err="1"/>
              <a:t>δοξολογικὴ</a:t>
            </a:r>
            <a:r>
              <a:rPr lang="el-GR" sz="3200" dirty="0"/>
              <a:t> μορφή, πάντως,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διαμορφώσεως </a:t>
            </a:r>
            <a:r>
              <a:rPr lang="el-GR" sz="3200" dirty="0" err="1"/>
              <a:t>τοῦ</a:t>
            </a:r>
            <a:r>
              <a:rPr lang="el-GR" sz="3200" dirty="0"/>
              <a:t> δόγματος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πολὺ</a:t>
            </a:r>
            <a:r>
              <a:rPr lang="el-GR" sz="3200" dirty="0"/>
              <a:t>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4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ἀπειλῆς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αἵρεση</a:t>
            </a:r>
            <a:r>
              <a:rPr lang="el-GR" sz="3200" dirty="0"/>
              <a:t>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u="dotted" dirty="0"/>
              <a:t>(γ) Κείμενα </a:t>
            </a:r>
            <a:r>
              <a:rPr lang="el-GR" sz="3200" u="dotted" dirty="0" err="1"/>
              <a:t>προσευχῶν</a:t>
            </a:r>
            <a:r>
              <a:rPr lang="el-GR" sz="3200" u="dotted" dirty="0"/>
              <a:t> </a:t>
            </a:r>
            <a:r>
              <a:rPr lang="el-GR" sz="3200" u="dotted" dirty="0" err="1"/>
              <a:t>ἐκ</a:t>
            </a:r>
            <a:r>
              <a:rPr lang="el-GR" sz="3200" u="dotted" dirty="0"/>
              <a:t> </a:t>
            </a:r>
            <a:r>
              <a:rPr lang="el-GR" sz="3200" u="dotted" dirty="0" err="1"/>
              <a:t>τῶν</a:t>
            </a:r>
            <a:r>
              <a:rPr lang="el-GR" sz="3200" u="dotted" dirty="0"/>
              <a:t> </a:t>
            </a:r>
            <a:r>
              <a:rPr lang="el-GR" sz="3200" u="dotted" dirty="0" err="1"/>
              <a:t>ἔργων</a:t>
            </a:r>
            <a:r>
              <a:rPr lang="el-GR" sz="3200" u="dotted" dirty="0"/>
              <a:t> </a:t>
            </a:r>
            <a:r>
              <a:rPr lang="el-GR" sz="3200" u="dotted" dirty="0" err="1"/>
              <a:t>τοῦ</a:t>
            </a:r>
            <a:r>
              <a:rPr lang="el-GR" sz="3200" u="dotted" dirty="0"/>
              <a:t> </a:t>
            </a:r>
            <a:r>
              <a:rPr lang="el-GR" sz="3200" u="dotted" dirty="0" err="1"/>
              <a:t>Εἰρηναίου</a:t>
            </a:r>
            <a:r>
              <a:rPr lang="el-GR" sz="3200" u="dotted" dirty="0"/>
              <a:t> </a:t>
            </a:r>
            <a:r>
              <a:rPr lang="el-GR" sz="3200" u="dotted" dirty="0" err="1"/>
              <a:t>Λυῶνος</a:t>
            </a:r>
            <a:r>
              <a:rPr lang="el-GR" sz="3200" u="dotted" dirty="0"/>
              <a:t> (†202)</a:t>
            </a:r>
            <a:endParaRPr lang="en-GR" sz="3200" u="sng" dirty="0"/>
          </a:p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ἔργα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Εἰρηναίου</a:t>
            </a:r>
            <a:r>
              <a:rPr lang="el-GR" sz="3200" dirty="0"/>
              <a:t> </a:t>
            </a:r>
            <a:r>
              <a:rPr lang="el-GR" sz="3200" dirty="0" err="1"/>
              <a:t>Λυῶνος</a:t>
            </a:r>
            <a:r>
              <a:rPr lang="el-GR" sz="3200" dirty="0"/>
              <a:t> </a:t>
            </a:r>
            <a:r>
              <a:rPr lang="el-GR" sz="3200" dirty="0" err="1"/>
              <a:t>ἀπομονώνουμε</a:t>
            </a:r>
            <a:r>
              <a:rPr lang="el-GR" sz="3200" dirty="0"/>
              <a:t> δύο προσευχές,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ἐντάσσονται-ἐκ</a:t>
            </a:r>
            <a:r>
              <a:rPr lang="el-GR" sz="3200" dirty="0"/>
              <a:t> πρώτης </a:t>
            </a:r>
            <a:r>
              <a:rPr lang="el-GR" sz="3200" dirty="0" err="1"/>
              <a:t>ἐκτιμήσεως</a:t>
            </a:r>
            <a:r>
              <a:rPr lang="el-GR" sz="3200" dirty="0"/>
              <a:t>- </a:t>
            </a:r>
            <a:r>
              <a:rPr lang="el-GR" sz="3200" dirty="0" err="1"/>
              <a:t>σὲ</a:t>
            </a:r>
            <a:r>
              <a:rPr lang="el-GR" sz="3200" dirty="0"/>
              <a:t> κάποια </a:t>
            </a:r>
            <a:r>
              <a:rPr lang="el-GR" sz="3200" dirty="0" err="1"/>
              <a:t>ἀκολουθία</a:t>
            </a:r>
            <a:r>
              <a:rPr lang="el-GR" sz="3200" dirty="0"/>
              <a:t>.</a:t>
            </a:r>
            <a:endParaRPr lang="en-GR" sz="3200" u="sng" dirty="0"/>
          </a:p>
          <a:p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εὐχὴ</a:t>
            </a:r>
            <a:r>
              <a:rPr lang="el-GR" sz="3200" dirty="0"/>
              <a:t> καταχωρίζεται </a:t>
            </a:r>
            <a:r>
              <a:rPr lang="el-GR" sz="3200" dirty="0" err="1"/>
              <a:t>ἀμέσως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Εἰρηναίου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προφήτη </a:t>
            </a:r>
            <a:r>
              <a:rPr lang="el-GR" sz="3200" dirty="0" err="1"/>
              <a:t>Ἠλία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ἐπιτέλεση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θαύματος </a:t>
            </a:r>
            <a:r>
              <a:rPr lang="el-GR" sz="3200" dirty="0" err="1"/>
              <a:t>ἐνώπιον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ἱερέων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εἰδώλων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42005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995A3-29AB-F74D-B0DD-7EE7F79D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BFC67-E4FF-3945-930E-3729061EC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7" y="137158"/>
            <a:ext cx="11999343" cy="6511219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προφήτη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εἰσαγωγὴ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Εἰρηναῖο</a:t>
            </a:r>
            <a:r>
              <a:rPr lang="el-GR" sz="3200" dirty="0"/>
              <a:t>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ἀπευθυνθεῖ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 τρόπο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Ἠλία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εἰσαγωγὴ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ἐπαναλαμβάνει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παρόμοιο τρόπο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Ἠλία</a:t>
            </a:r>
            <a:r>
              <a:rPr lang="el-GR" sz="3200" dirty="0"/>
              <a:t>.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παλαιοδιαθηκικὸς</a:t>
            </a:r>
            <a:r>
              <a:rPr lang="el-GR" sz="3200" dirty="0"/>
              <a:t> χαρακτήρας της,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εἶναι</a:t>
            </a:r>
            <a:r>
              <a:rPr lang="el-GR" sz="3200" dirty="0"/>
              <a:t> προφανής. </a:t>
            </a:r>
          </a:p>
          <a:p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ἄλλο</a:t>
            </a:r>
            <a:r>
              <a:rPr lang="el-GR" sz="3200" dirty="0"/>
              <a:t> </a:t>
            </a:r>
            <a:r>
              <a:rPr lang="el-GR" sz="3200" dirty="0" err="1"/>
              <a:t>βιβλικὸ</a:t>
            </a:r>
            <a:r>
              <a:rPr lang="el-GR" sz="3200" dirty="0"/>
              <a:t> θέμα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δημιουργὸ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κόσμου,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χαρακτηρίζει τόσο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Π.Δ.,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πρῶτες</a:t>
            </a:r>
            <a:r>
              <a:rPr lang="el-GR" sz="3200" dirty="0"/>
              <a:t> χριστιανικές.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ἑπόμενη</a:t>
            </a:r>
            <a:r>
              <a:rPr lang="el-GR" sz="3200" dirty="0"/>
              <a:t> </a:t>
            </a:r>
            <a:r>
              <a:rPr lang="el-GR" sz="3200" dirty="0" err="1"/>
              <a:t>προσευχητικὴ</a:t>
            </a:r>
            <a:r>
              <a:rPr lang="el-GR" sz="3200" dirty="0"/>
              <a:t> μαρτυρία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Εἰρηναίου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προέρχεται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συγκεκριμένο κείμενο </a:t>
            </a:r>
            <a:r>
              <a:rPr lang="el-GR" sz="3200" dirty="0" err="1"/>
              <a:t>εὐχῆς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περιγραφὴ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περιεχομένου της.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719867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A9304-08F0-4544-B0AD-FC3D00E0B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" y="69012"/>
            <a:ext cx="11276162" cy="6901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E9071-D982-A44B-92DF-9BB12E9A0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8" y="215660"/>
            <a:ext cx="11973464" cy="6478438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καταδεικνύει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ἀγωνία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ἐπισκόπου</a:t>
            </a:r>
            <a:r>
              <a:rPr lang="el-GR" sz="3200" dirty="0"/>
              <a:t> </a:t>
            </a:r>
            <a:r>
              <a:rPr lang="el-GR" sz="3200" dirty="0" err="1"/>
              <a:t>Λυῶνος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πλανεμένο ποίμνιό του.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κείμενο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καταγράφεται διότι </a:t>
            </a:r>
            <a:r>
              <a:rPr lang="el-GR" sz="3200" dirty="0" err="1"/>
              <a:t>τὸ</a:t>
            </a:r>
            <a:r>
              <a:rPr lang="el-GR" sz="3200" dirty="0"/>
              <a:t> περιεχόμενό της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σαφὲς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μποροῦσε</a:t>
            </a:r>
            <a:r>
              <a:rPr lang="el-GR" sz="3200" dirty="0"/>
              <a:t>, </a:t>
            </a:r>
            <a:r>
              <a:rPr lang="el-GR" sz="3200" dirty="0" err="1"/>
              <a:t>προφανῶς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διατυπωθεῖ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μικρὲς</a:t>
            </a:r>
            <a:r>
              <a:rPr lang="el-GR" sz="3200" dirty="0"/>
              <a:t> παραλλαγές. </a:t>
            </a:r>
          </a:p>
          <a:p>
            <a:r>
              <a:rPr lang="el-GR" sz="3200" dirty="0"/>
              <a:t>Πρόκειται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ἐπιστροφῆς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εὑρισκομένων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αἵρεση</a:t>
            </a:r>
            <a:r>
              <a:rPr lang="el-GR" sz="3200" dirty="0"/>
              <a:t>. Παρόμοια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ἀποκλείεται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ἐντασσόταν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Λειτουργίας, </a:t>
            </a:r>
            <a:r>
              <a:rPr lang="el-GR" sz="3200" dirty="0" err="1"/>
              <a:t>ὅπου</a:t>
            </a:r>
            <a:r>
              <a:rPr lang="el-GR" sz="3200" dirty="0"/>
              <a:t> συνήθως διατυπώνονται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εὑρισκομένων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πλάνη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αἱρέσεως</a:t>
            </a:r>
            <a:r>
              <a:rPr lang="el-GR" sz="3200" dirty="0"/>
              <a:t>.</a:t>
            </a:r>
            <a:endParaRPr lang="en-GR" sz="3200" u="sng" dirty="0"/>
          </a:p>
          <a:p>
            <a:endParaRPr lang="el-GR" sz="3200" dirty="0"/>
          </a:p>
          <a:p>
            <a:pPr marL="0" indent="0">
              <a:buNone/>
            </a:pPr>
            <a:r>
              <a:rPr lang="el-GR" sz="3200" u="dotted" dirty="0"/>
              <a:t>(δ) </a:t>
            </a:r>
            <a:r>
              <a:rPr lang="el-GR" sz="3200" u="dotted" dirty="0" err="1"/>
              <a:t>Ἡ</a:t>
            </a:r>
            <a:r>
              <a:rPr lang="el-GR" sz="3200" u="dotted" dirty="0"/>
              <a:t> μαρτυρία </a:t>
            </a:r>
            <a:r>
              <a:rPr lang="el-GR" sz="3200" u="dotted" dirty="0" err="1"/>
              <a:t>Κλήμεντος</a:t>
            </a:r>
            <a:r>
              <a:rPr lang="el-GR" sz="3200" u="dotted" dirty="0"/>
              <a:t> </a:t>
            </a:r>
            <a:r>
              <a:rPr lang="el-GR" sz="3200" u="dotted" dirty="0" err="1"/>
              <a:t>τοῦ</a:t>
            </a:r>
            <a:r>
              <a:rPr lang="el-GR" sz="3200" u="dotted" dirty="0"/>
              <a:t> </a:t>
            </a:r>
            <a:r>
              <a:rPr lang="el-GR" sz="3200" u="dotted" dirty="0" err="1"/>
              <a:t>Ἀλεξανδρέως</a:t>
            </a:r>
            <a:r>
              <a:rPr lang="el-GR" sz="3200" u="dotted" dirty="0"/>
              <a:t> (†215)</a:t>
            </a:r>
            <a:endParaRPr lang="en-GR" sz="3200" u="sng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69643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3691</Words>
  <Application>Microsoft Macintosh PowerPoint</Application>
  <PresentationFormat>Widescreen</PresentationFormat>
  <Paragraphs>143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291</cp:revision>
  <dcterms:created xsi:type="dcterms:W3CDTF">2021-03-24T13:47:07Z</dcterms:created>
  <dcterms:modified xsi:type="dcterms:W3CDTF">2021-04-29T13:30:26Z</dcterms:modified>
</cp:coreProperties>
</file>