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38" autoAdjust="0"/>
    <p:restoredTop sz="94660"/>
  </p:normalViewPr>
  <p:slideViewPr>
    <p:cSldViewPr>
      <p:cViewPr varScale="1">
        <p:scale>
          <a:sx n="83" d="100"/>
          <a:sy n="83" d="100"/>
        </p:scale>
        <p:origin x="-1464"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88D5F8-108B-469A-9CEE-2749DCA2AB89}" type="datetimeFigureOut">
              <a:rPr lang="el-GR" smtClean="0"/>
              <a:pPr/>
              <a:t>9/5/2024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8B5812C-9B62-466B-A74F-4556B97F233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8D5F8-108B-469A-9CEE-2749DCA2AB89}" type="datetimeFigureOut">
              <a:rPr lang="el-GR" smtClean="0"/>
              <a:pPr/>
              <a:t>9/5/2024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5812C-9B62-466B-A74F-4556B97F233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encedirect.com/science/article/pii/S109051380400056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571480"/>
            <a:ext cx="8572560" cy="1470025"/>
          </a:xfrm>
        </p:spPr>
        <p:txBody>
          <a:bodyPr>
            <a:normAutofit/>
          </a:bodyPr>
          <a:lstStyle/>
          <a:p>
            <a:r>
              <a:rPr lang="en-US" sz="3600" dirty="0" smtClean="0">
                <a:solidFill>
                  <a:schemeClr val="accent1">
                    <a:lumMod val="50000"/>
                  </a:schemeClr>
                </a:solidFill>
              </a:rPr>
              <a:t>Natural Selection and Signal Detection Theory</a:t>
            </a:r>
            <a:endParaRPr lang="el-GR" sz="3600" dirty="0">
              <a:solidFill>
                <a:schemeClr val="accent1">
                  <a:lumMod val="50000"/>
                </a:schemeClr>
              </a:solidFill>
            </a:endParaRPr>
          </a:p>
        </p:txBody>
      </p:sp>
      <p:sp>
        <p:nvSpPr>
          <p:cNvPr id="4" name="3 - TextBox"/>
          <p:cNvSpPr txBox="1"/>
          <p:nvPr/>
        </p:nvSpPr>
        <p:spPr>
          <a:xfrm>
            <a:off x="0" y="2143116"/>
            <a:ext cx="8715436" cy="646331"/>
          </a:xfrm>
          <a:prstGeom prst="rect">
            <a:avLst/>
          </a:prstGeom>
          <a:noFill/>
        </p:spPr>
        <p:txBody>
          <a:bodyPr wrap="square" rtlCol="0">
            <a:spAutoFit/>
          </a:bodyPr>
          <a:lstStyle/>
          <a:p>
            <a:r>
              <a:rPr lang="en-US" dirty="0" smtClean="0"/>
              <a:t>Natural selection: bodily defense mechanisms(unpleasant) 		protect from harm </a:t>
            </a:r>
            <a:br>
              <a:rPr lang="en-US" dirty="0" smtClean="0"/>
            </a:br>
            <a:r>
              <a:rPr lang="en-US" dirty="0" smtClean="0"/>
              <a:t>							and danger(useful)</a:t>
            </a:r>
            <a:endParaRPr lang="el-GR" dirty="0"/>
          </a:p>
        </p:txBody>
      </p:sp>
      <p:pic>
        <p:nvPicPr>
          <p:cNvPr id="1026" name="Picture 2"/>
          <p:cNvPicPr>
            <a:picLocks noChangeAspect="1" noChangeArrowheads="1"/>
          </p:cNvPicPr>
          <p:nvPr/>
        </p:nvPicPr>
        <p:blipFill>
          <a:blip r:embed="rId2"/>
          <a:srcRect/>
          <a:stretch>
            <a:fillRect/>
          </a:stretch>
        </p:blipFill>
        <p:spPr bwMode="auto">
          <a:xfrm>
            <a:off x="0" y="2643182"/>
            <a:ext cx="4572000" cy="4024455"/>
          </a:xfrm>
          <a:prstGeom prst="rect">
            <a:avLst/>
          </a:prstGeom>
          <a:noFill/>
          <a:ln w="9525">
            <a:noFill/>
            <a:miter lim="800000"/>
            <a:headEnd/>
            <a:tailEnd/>
          </a:ln>
          <a:effectLst/>
        </p:spPr>
      </p:pic>
      <p:sp>
        <p:nvSpPr>
          <p:cNvPr id="8" name="7 - TextBox"/>
          <p:cNvSpPr txBox="1"/>
          <p:nvPr/>
        </p:nvSpPr>
        <p:spPr>
          <a:xfrm>
            <a:off x="4572000" y="2786058"/>
            <a:ext cx="4357718" cy="2862322"/>
          </a:xfrm>
          <a:prstGeom prst="rect">
            <a:avLst/>
          </a:prstGeom>
          <a:noFill/>
        </p:spPr>
        <p:txBody>
          <a:bodyPr wrap="square" rtlCol="0">
            <a:spAutoFit/>
          </a:bodyPr>
          <a:lstStyle/>
          <a:p>
            <a:pPr>
              <a:buFont typeface="Wingdings" pitchFamily="2" charset="2"/>
              <a:buChar char="q"/>
            </a:pPr>
            <a:r>
              <a:rPr lang="en-US" b="1" dirty="0" smtClean="0"/>
              <a:t>Natural selection </a:t>
            </a:r>
            <a:r>
              <a:rPr lang="en-US" dirty="0" smtClean="0"/>
              <a:t>should shape </a:t>
            </a:r>
            <a:r>
              <a:rPr lang="en-US" b="1" dirty="0" smtClean="0"/>
              <a:t>regulation mechanisms</a:t>
            </a:r>
            <a:r>
              <a:rPr lang="en-US" dirty="0" smtClean="0"/>
              <a:t> that express </a:t>
            </a:r>
            <a:r>
              <a:rPr lang="en-US" b="1" dirty="0" smtClean="0"/>
              <a:t>defenses</a:t>
            </a:r>
            <a:r>
              <a:rPr lang="en-US" dirty="0" smtClean="0"/>
              <a:t> only in situations where their </a:t>
            </a:r>
            <a:r>
              <a:rPr lang="en-US" b="1" i="1" dirty="0" smtClean="0"/>
              <a:t>benefits exceed their costs</a:t>
            </a:r>
            <a:r>
              <a:rPr lang="en-US" dirty="0" smtClean="0"/>
              <a:t>, but defenses are often expressed in situations where they seem </a:t>
            </a:r>
            <a:r>
              <a:rPr lang="en-US" b="1" dirty="0" smtClean="0"/>
              <a:t>unnecessary</a:t>
            </a:r>
            <a:r>
              <a:rPr lang="en-US" dirty="0" smtClean="0"/>
              <a:t>, with much resulting useless suffering.</a:t>
            </a:r>
          </a:p>
          <a:p>
            <a:endParaRPr lang="en-US" dirty="0"/>
          </a:p>
          <a:p>
            <a:pPr>
              <a:buFont typeface="Wingdings" pitchFamily="2" charset="2"/>
              <a:buChar char="§"/>
            </a:pPr>
            <a:r>
              <a:rPr lang="en-US" dirty="0" smtClean="0"/>
              <a:t>An explanation emerges from </a:t>
            </a:r>
            <a:r>
              <a:rPr lang="en-US" b="1" dirty="0" smtClean="0"/>
              <a:t>a signal detection analysis of the </a:t>
            </a:r>
            <a:r>
              <a:rPr lang="en-US" b="1" i="1" dirty="0" smtClean="0"/>
              <a:t>costs and benefits </a:t>
            </a:r>
            <a:r>
              <a:rPr lang="en-US" dirty="0" smtClean="0"/>
              <a:t>that shape defense regulation mechanisms.</a:t>
            </a:r>
            <a:endParaRPr lang="el-GR" dirty="0"/>
          </a:p>
        </p:txBody>
      </p:sp>
      <p:sp>
        <p:nvSpPr>
          <p:cNvPr id="17" name="16 - Δεξιό βέλος"/>
          <p:cNvSpPr/>
          <p:nvPr/>
        </p:nvSpPr>
        <p:spPr>
          <a:xfrm>
            <a:off x="5715008" y="2285992"/>
            <a:ext cx="571504"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TextBox"/>
          <p:cNvSpPr txBox="1"/>
          <p:nvPr/>
        </p:nvSpPr>
        <p:spPr>
          <a:xfrm>
            <a:off x="4572000" y="5657671"/>
            <a:ext cx="4572000" cy="1200329"/>
          </a:xfrm>
          <a:prstGeom prst="rect">
            <a:avLst/>
          </a:prstGeom>
          <a:noFill/>
        </p:spPr>
        <p:txBody>
          <a:bodyPr wrap="square" rtlCol="0">
            <a:spAutoFit/>
          </a:bodyPr>
          <a:lstStyle/>
          <a:p>
            <a:r>
              <a:rPr lang="en-US" dirty="0" smtClean="0"/>
              <a:t>Optimal clinical practice requires understanding how defense are regulated as a basis for deciding when it is safe to block them and it is not.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srcRect/>
          <a:stretch>
            <a:fillRect/>
          </a:stretch>
        </p:blipFill>
        <p:spPr bwMode="auto">
          <a:xfrm>
            <a:off x="785786" y="1643050"/>
            <a:ext cx="7429552" cy="1785950"/>
          </a:xfrm>
          <a:prstGeom prst="rect">
            <a:avLst/>
          </a:prstGeom>
          <a:noFill/>
          <a:ln w="9525">
            <a:noFill/>
            <a:miter lim="800000"/>
            <a:headEnd/>
            <a:tailEnd/>
          </a:ln>
          <a:effectLst/>
        </p:spPr>
      </p:pic>
      <p:sp>
        <p:nvSpPr>
          <p:cNvPr id="5" name="4 - TextBox"/>
          <p:cNvSpPr txBox="1"/>
          <p:nvPr/>
        </p:nvSpPr>
        <p:spPr>
          <a:xfrm>
            <a:off x="357158" y="285728"/>
            <a:ext cx="8572560" cy="369332"/>
          </a:xfrm>
          <a:prstGeom prst="rect">
            <a:avLst/>
          </a:prstGeom>
          <a:noFill/>
        </p:spPr>
        <p:txBody>
          <a:bodyPr wrap="square" rtlCol="0">
            <a:spAutoFit/>
          </a:bodyPr>
          <a:lstStyle/>
          <a:p>
            <a:pPr>
              <a:buFont typeface="Wingdings" pitchFamily="2" charset="2"/>
              <a:buChar char="Ø"/>
            </a:pPr>
            <a:r>
              <a:rPr lang="en-US" dirty="0" smtClean="0"/>
              <a:t>How optimal defense regulation systems should function?</a:t>
            </a:r>
            <a:endParaRPr lang="el-GR" dirty="0"/>
          </a:p>
        </p:txBody>
      </p:sp>
      <p:sp>
        <p:nvSpPr>
          <p:cNvPr id="7" name="6 - TextBox"/>
          <p:cNvSpPr txBox="1"/>
          <p:nvPr/>
        </p:nvSpPr>
        <p:spPr>
          <a:xfrm>
            <a:off x="357126" y="3429000"/>
            <a:ext cx="8786874" cy="2308324"/>
          </a:xfrm>
          <a:prstGeom prst="rect">
            <a:avLst/>
          </a:prstGeom>
          <a:noFill/>
        </p:spPr>
        <p:txBody>
          <a:bodyPr wrap="square" rtlCol="0">
            <a:spAutoFit/>
          </a:bodyPr>
          <a:lstStyle/>
          <a:p>
            <a:r>
              <a:rPr lang="en-US" sz="1600" dirty="0" smtClean="0"/>
              <a:t>The “</a:t>
            </a:r>
            <a:r>
              <a:rPr lang="en-US" sz="1600" b="1" dirty="0" smtClean="0"/>
              <a:t>smoke detector principle</a:t>
            </a:r>
            <a:r>
              <a:rPr lang="en-US" sz="1600" dirty="0" smtClean="0"/>
              <a:t>”: the preponderance of false alarms in an optimal defense regulation system.</a:t>
            </a:r>
          </a:p>
          <a:p>
            <a:pPr>
              <a:buFont typeface="Arial" pitchFamily="34" charset="0"/>
              <a:buChar char="•"/>
            </a:pPr>
            <a:r>
              <a:rPr lang="en-US" sz="1600" dirty="0" smtClean="0"/>
              <a:t>p</a:t>
            </a:r>
            <a:r>
              <a:rPr lang="en-US" sz="1600" dirty="0" smtClean="0"/>
              <a:t>robability of potential </a:t>
            </a:r>
            <a:r>
              <a:rPr lang="en-US" sz="1600" dirty="0" smtClean="0"/>
              <a:t>source of real harm: p(H)</a:t>
            </a:r>
          </a:p>
          <a:p>
            <a:pPr>
              <a:buFont typeface="Arial" pitchFamily="34" charset="0"/>
              <a:buChar char="•"/>
            </a:pPr>
            <a:r>
              <a:rPr lang="en-US" sz="1600" dirty="0" smtClean="0"/>
              <a:t>optimal system express defense: p(H)&gt;CD/CH</a:t>
            </a:r>
          </a:p>
          <a:p>
            <a:r>
              <a:rPr lang="en-US" sz="1600" dirty="0" smtClean="0"/>
              <a:t>	e.g</a:t>
            </a:r>
            <a:r>
              <a:rPr lang="en-US" sz="1600" dirty="0" smtClean="0"/>
              <a:t>.: for an impala the </a:t>
            </a:r>
            <a:r>
              <a:rPr lang="en-US" sz="1600" dirty="0" smtClean="0"/>
              <a:t>cost of a panic flight=300 kcal,</a:t>
            </a:r>
          </a:p>
          <a:p>
            <a:r>
              <a:rPr lang="en-US" sz="1600" dirty="0" smtClean="0"/>
              <a:t>		      </a:t>
            </a:r>
            <a:r>
              <a:rPr lang="en-US" sz="1600" dirty="0" smtClean="0"/>
              <a:t>	cost </a:t>
            </a:r>
            <a:r>
              <a:rPr lang="en-US" sz="1600" dirty="0" smtClean="0"/>
              <a:t>of unprotected attack=300.000 kcal </a:t>
            </a:r>
          </a:p>
          <a:p>
            <a:r>
              <a:rPr lang="en-US" sz="1600" dirty="0" smtClean="0"/>
              <a:t>		     </a:t>
            </a:r>
            <a:r>
              <a:rPr lang="en-US" sz="1600" dirty="0" smtClean="0"/>
              <a:t>	  </a:t>
            </a:r>
            <a:r>
              <a:rPr lang="en-US" sz="1600" dirty="0" smtClean="0"/>
              <a:t>=&gt; </a:t>
            </a:r>
            <a:r>
              <a:rPr lang="en-US" sz="1600" dirty="0" smtClean="0"/>
              <a:t>p(H)&gt;0.001 </a:t>
            </a:r>
            <a:endParaRPr lang="en-US" sz="1600" dirty="0" smtClean="0"/>
          </a:p>
          <a:p>
            <a:r>
              <a:rPr lang="en-US" sz="1600" dirty="0" smtClean="0"/>
              <a:t>Out of 1000 episodes of flight at this response threshold, on the average, 999 will be false alarms and only 1will be flight from an actual predator.</a:t>
            </a:r>
            <a:endParaRPr lang="el-GR" sz="1600" dirty="0"/>
          </a:p>
        </p:txBody>
      </p:sp>
      <p:sp>
        <p:nvSpPr>
          <p:cNvPr id="6" name="5 - TextBox"/>
          <p:cNvSpPr txBox="1"/>
          <p:nvPr/>
        </p:nvSpPr>
        <p:spPr>
          <a:xfrm>
            <a:off x="357158" y="642918"/>
            <a:ext cx="8786842" cy="861774"/>
          </a:xfrm>
          <a:prstGeom prst="rect">
            <a:avLst/>
          </a:prstGeom>
          <a:noFill/>
        </p:spPr>
        <p:txBody>
          <a:bodyPr wrap="square" rtlCol="0">
            <a:spAutoFit/>
          </a:bodyPr>
          <a:lstStyle/>
          <a:p>
            <a:r>
              <a:rPr lang="en-US" sz="1600" dirty="0" smtClean="0"/>
              <a:t>If the defense offers perfect protection and the potential harm is 100% certain, then </a:t>
            </a:r>
            <a:r>
              <a:rPr lang="en-US" sz="1600" b="1" dirty="0" smtClean="0"/>
              <a:t>an optimal mechanism</a:t>
            </a:r>
            <a:r>
              <a:rPr lang="en-US" sz="1600" dirty="0" smtClean="0"/>
              <a:t> will express defense whenever </a:t>
            </a:r>
            <a:r>
              <a:rPr lang="en-US" sz="1600" b="1" dirty="0" smtClean="0"/>
              <a:t>the cost of defense(CD) is less than the cost of harm</a:t>
            </a:r>
            <a:r>
              <a:rPr lang="en-US" sz="1600" dirty="0" smtClean="0"/>
              <a:t>(CH) that will occur when the danger is present and no defense is expressed</a:t>
            </a:r>
            <a:r>
              <a:rPr lang="en-US" dirty="0" smtClean="0"/>
              <a:t>. </a:t>
            </a:r>
            <a:endParaRPr lang="el-GR" dirty="0"/>
          </a:p>
        </p:txBody>
      </p:sp>
      <p:grpSp>
        <p:nvGrpSpPr>
          <p:cNvPr id="16" name="15 - Ομάδα"/>
          <p:cNvGrpSpPr/>
          <p:nvPr/>
        </p:nvGrpSpPr>
        <p:grpSpPr>
          <a:xfrm>
            <a:off x="857224" y="5857892"/>
            <a:ext cx="7858180" cy="857256"/>
            <a:chOff x="571472" y="5857892"/>
            <a:chExt cx="7858180" cy="857256"/>
          </a:xfrm>
        </p:grpSpPr>
        <p:sp>
          <p:nvSpPr>
            <p:cNvPr id="15" name="14 - Στρογγυλεμένο ορθογώνιο"/>
            <p:cNvSpPr/>
            <p:nvPr/>
          </p:nvSpPr>
          <p:spPr>
            <a:xfrm>
              <a:off x="571472" y="5857892"/>
              <a:ext cx="7858180" cy="85725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714348" y="5857892"/>
              <a:ext cx="2571768" cy="830997"/>
            </a:xfrm>
            <a:prstGeom prst="rect">
              <a:avLst/>
            </a:prstGeom>
            <a:noFill/>
          </p:spPr>
          <p:txBody>
            <a:bodyPr wrap="square" rtlCol="0">
              <a:spAutoFit/>
            </a:bodyPr>
            <a:lstStyle/>
            <a:p>
              <a:r>
                <a:rPr lang="en-US" sz="1200" dirty="0" smtClean="0"/>
                <a:t>likelihood ratio (at the position of criterion </a:t>
              </a:r>
              <a:r>
                <a:rPr lang="el-GR" sz="1200" dirty="0" smtClean="0"/>
                <a:t>β</a:t>
              </a:r>
              <a:r>
                <a:rPr lang="en-US" sz="1200" dirty="0" smtClean="0"/>
                <a:t>): the ratio of the probability density functions of signal and noise</a:t>
              </a:r>
              <a:endParaRPr lang="el-GR" sz="1200" dirty="0"/>
            </a:p>
          </p:txBody>
        </p:sp>
        <p:sp>
          <p:nvSpPr>
            <p:cNvPr id="9" name="8 - TextBox"/>
            <p:cNvSpPr txBox="1"/>
            <p:nvPr/>
          </p:nvSpPr>
          <p:spPr>
            <a:xfrm>
              <a:off x="6572264" y="6000768"/>
              <a:ext cx="1785950" cy="461665"/>
            </a:xfrm>
            <a:prstGeom prst="rect">
              <a:avLst/>
            </a:prstGeom>
            <a:noFill/>
          </p:spPr>
          <p:txBody>
            <a:bodyPr wrap="square" rtlCol="0">
              <a:spAutoFit/>
            </a:bodyPr>
            <a:lstStyle/>
            <a:p>
              <a:r>
                <a:rPr lang="en-US" sz="1200" dirty="0" smtClean="0"/>
                <a:t>Utility is maximized if the organism </a:t>
              </a:r>
              <a:r>
                <a:rPr lang="en-US" sz="1200" dirty="0" smtClean="0"/>
                <a:t>respond</a:t>
              </a:r>
              <a:endParaRPr lang="el-GR" sz="1200" dirty="0"/>
            </a:p>
          </p:txBody>
        </p:sp>
        <p:grpSp>
          <p:nvGrpSpPr>
            <p:cNvPr id="13" name="12 - Ομάδα"/>
            <p:cNvGrpSpPr/>
            <p:nvPr/>
          </p:nvGrpSpPr>
          <p:grpSpPr>
            <a:xfrm>
              <a:off x="3643306" y="6000768"/>
              <a:ext cx="2647967" cy="552450"/>
              <a:chOff x="3000364" y="6000768"/>
              <a:chExt cx="2647967" cy="552450"/>
            </a:xfrm>
          </p:grpSpPr>
          <p:pic>
            <p:nvPicPr>
              <p:cNvPr id="1027" name="Picture 3"/>
              <p:cNvPicPr>
                <a:picLocks noChangeAspect="1" noChangeArrowheads="1"/>
              </p:cNvPicPr>
              <p:nvPr/>
            </p:nvPicPr>
            <p:blipFill>
              <a:blip r:embed="rId3"/>
              <a:srcRect/>
              <a:stretch>
                <a:fillRect/>
              </a:stretch>
            </p:blipFill>
            <p:spPr bwMode="auto">
              <a:xfrm>
                <a:off x="3857620" y="6072206"/>
                <a:ext cx="1276350" cy="4667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3000364" y="6000768"/>
                <a:ext cx="809625" cy="5524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5214942" y="6143644"/>
                <a:ext cx="266700" cy="2190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5429256" y="6143644"/>
                <a:ext cx="219075" cy="295275"/>
              </a:xfrm>
              <a:prstGeom prst="rect">
                <a:avLst/>
              </a:prstGeom>
              <a:noFill/>
              <a:ln w="9525">
                <a:noFill/>
                <a:miter lim="800000"/>
                <a:headEnd/>
                <a:tailEnd/>
              </a:ln>
              <a:effectLst/>
            </p:spPr>
          </p:pic>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srcRect/>
          <a:stretch>
            <a:fillRect/>
          </a:stretch>
        </p:blipFill>
        <p:spPr bwMode="auto">
          <a:xfrm>
            <a:off x="0" y="214290"/>
            <a:ext cx="5292072" cy="3648085"/>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5371359" y="0"/>
            <a:ext cx="3772641" cy="3619508"/>
          </a:xfrm>
          <a:prstGeom prst="rect">
            <a:avLst/>
          </a:prstGeom>
          <a:noFill/>
          <a:ln w="9525">
            <a:noFill/>
            <a:miter lim="800000"/>
            <a:headEnd/>
            <a:tailEnd/>
          </a:ln>
          <a:effectLst/>
        </p:spPr>
      </p:pic>
      <p:sp>
        <p:nvSpPr>
          <p:cNvPr id="10" name="9 - TextBox"/>
          <p:cNvSpPr txBox="1"/>
          <p:nvPr/>
        </p:nvSpPr>
        <p:spPr>
          <a:xfrm>
            <a:off x="0" y="3857628"/>
            <a:ext cx="8572528" cy="923330"/>
          </a:xfrm>
          <a:prstGeom prst="rect">
            <a:avLst/>
          </a:prstGeom>
          <a:noFill/>
        </p:spPr>
        <p:txBody>
          <a:bodyPr wrap="square" rtlCol="0">
            <a:spAutoFit/>
          </a:bodyPr>
          <a:lstStyle/>
          <a:p>
            <a:pPr algn="just"/>
            <a:r>
              <a:rPr lang="en-US" dirty="0" smtClean="0"/>
              <a:t>The defense should be expressed less readily (at higher criterion/conservative) as noise becomes more prevalent than signal, as the costs of false alarms increase and the costs of missed response decreases.</a:t>
            </a:r>
            <a:endParaRPr lang="el-GR" dirty="0"/>
          </a:p>
        </p:txBody>
      </p:sp>
      <p:sp>
        <p:nvSpPr>
          <p:cNvPr id="11" name="10 - TextBox"/>
          <p:cNvSpPr txBox="1"/>
          <p:nvPr/>
        </p:nvSpPr>
        <p:spPr>
          <a:xfrm>
            <a:off x="0" y="4826675"/>
            <a:ext cx="8643966" cy="2031325"/>
          </a:xfrm>
          <a:prstGeom prst="rect">
            <a:avLst/>
          </a:prstGeom>
          <a:noFill/>
        </p:spPr>
        <p:txBody>
          <a:bodyPr wrap="square" rtlCol="0">
            <a:spAutoFit/>
          </a:bodyPr>
          <a:lstStyle/>
          <a:p>
            <a:pPr marL="342900" indent="-342900" algn="just">
              <a:buAutoNum type="arabicParenBoth"/>
            </a:pPr>
            <a:r>
              <a:rPr lang="en-US" dirty="0" smtClean="0"/>
              <a:t>Normal systems express many false alarms, especially if the cost of the defense is low relative to the cost and prevalence of harm, and the base rate of events from noise is high</a:t>
            </a:r>
          </a:p>
          <a:p>
            <a:pPr marL="342900" indent="-342900" algn="just">
              <a:buAutoNum type="arabicParenBoth"/>
            </a:pPr>
            <a:r>
              <a:rPr lang="en-US" dirty="0" smtClean="0"/>
              <a:t>The optimal threshold for expression of a defense depends not only on the means and standard deviations of signal and noise, but also on relative costs of false alarms and missed responses and the relative prevalence of stimuli associated with actual danger</a:t>
            </a:r>
          </a:p>
          <a:p>
            <a:pPr marL="342900" indent="-342900" algn="just">
              <a:buAutoNum type="arabicParenBoth"/>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786874" cy="1877437"/>
          </a:xfrm>
          <a:prstGeom prst="rect">
            <a:avLst/>
          </a:prstGeom>
          <a:noFill/>
        </p:spPr>
        <p:txBody>
          <a:bodyPr wrap="square" rtlCol="0">
            <a:spAutoFit/>
          </a:bodyPr>
          <a:lstStyle/>
          <a:p>
            <a:pPr>
              <a:buFont typeface="Wingdings" pitchFamily="2" charset="2"/>
              <a:buChar char="Ø"/>
            </a:pPr>
            <a:r>
              <a:rPr lang="en-US" b="1" dirty="0" smtClean="0"/>
              <a:t>If p(s)=p(n)=0.5</a:t>
            </a:r>
            <a:r>
              <a:rPr lang="en-US" dirty="0" smtClean="0"/>
              <a:t>,  </a:t>
            </a:r>
            <a:r>
              <a:rPr lang="en-US" b="1" dirty="0" smtClean="0"/>
              <a:t>d’=2 </a:t>
            </a:r>
            <a:r>
              <a:rPr lang="en-US" dirty="0" smtClean="0"/>
              <a:t>and </a:t>
            </a:r>
            <a:r>
              <a:rPr lang="en-US" b="1" dirty="0" smtClean="0"/>
              <a:t>CD=1 CH=10</a:t>
            </a:r>
            <a:r>
              <a:rPr lang="en-US" dirty="0" smtClean="0"/>
              <a:t>=&gt; </a:t>
            </a:r>
            <a:r>
              <a:rPr lang="el-GR" b="1" dirty="0" smtClean="0"/>
              <a:t>β=0.09</a:t>
            </a:r>
            <a:r>
              <a:rPr lang="en-US" b="1" dirty="0" smtClean="0"/>
              <a:t>1</a:t>
            </a:r>
            <a:r>
              <a:rPr lang="en-US" dirty="0" smtClean="0"/>
              <a:t> and </a:t>
            </a:r>
            <a:r>
              <a:rPr lang="en-US" dirty="0" err="1" smtClean="0"/>
              <a:t>lik</a:t>
            </a:r>
            <a:r>
              <a:rPr lang="en-US" dirty="0" smtClean="0"/>
              <a:t>/d rate would be located at signal intensity of </a:t>
            </a:r>
            <a:r>
              <a:rPr lang="en-US" b="1" dirty="0" smtClean="0"/>
              <a:t>-0.2</a:t>
            </a:r>
            <a:r>
              <a:rPr lang="en-US" dirty="0" smtClean="0"/>
              <a:t>.</a:t>
            </a:r>
          </a:p>
          <a:p>
            <a:r>
              <a:rPr lang="en-US" sz="1600" dirty="0" smtClean="0"/>
              <a:t>	98.6% of actual danger is hits		          49.3% of all events will result in hits</a:t>
            </a:r>
          </a:p>
          <a:p>
            <a:r>
              <a:rPr lang="en-US" sz="1600" dirty="0" smtClean="0"/>
              <a:t>	1.4% of actual danger is misses		          0.7% of all events will result in misses</a:t>
            </a:r>
          </a:p>
          <a:p>
            <a:r>
              <a:rPr lang="en-US" sz="1600" dirty="0" smtClean="0"/>
              <a:t>	</a:t>
            </a:r>
            <a:r>
              <a:rPr lang="en-US" sz="1600" u="sng" dirty="0" smtClean="0"/>
              <a:t>57.9% of noise stimuli is </a:t>
            </a:r>
            <a:r>
              <a:rPr lang="en-US" sz="1600" u="sng" dirty="0" smtClean="0"/>
              <a:t>false </a:t>
            </a:r>
            <a:r>
              <a:rPr lang="en-US" sz="1600" u="sng" dirty="0" smtClean="0"/>
              <a:t>alarm</a:t>
            </a:r>
            <a:r>
              <a:rPr lang="en-US" sz="1600" dirty="0" smtClean="0"/>
              <a:t>	          29% </a:t>
            </a:r>
            <a:r>
              <a:rPr lang="en-US" sz="1600" dirty="0" smtClean="0"/>
              <a:t>of all events will result </a:t>
            </a:r>
            <a:r>
              <a:rPr lang="en-US" sz="1600" dirty="0" smtClean="0"/>
              <a:t>in false alarms</a:t>
            </a:r>
          </a:p>
          <a:p>
            <a:r>
              <a:rPr lang="en-US" sz="1600" dirty="0" smtClean="0"/>
              <a:t>	42.1% of noise stimuli correctly not respond	          21% in correct lack of response </a:t>
            </a:r>
          </a:p>
          <a:p>
            <a:r>
              <a:rPr lang="en-US" sz="1600" dirty="0" smtClean="0"/>
              <a:t>	About 37% of all responses will be false alarms</a:t>
            </a:r>
            <a:endParaRPr lang="el-GR" sz="1600" dirty="0"/>
          </a:p>
        </p:txBody>
      </p:sp>
      <p:sp>
        <p:nvSpPr>
          <p:cNvPr id="3" name="2 - TextBox"/>
          <p:cNvSpPr txBox="1"/>
          <p:nvPr/>
        </p:nvSpPr>
        <p:spPr>
          <a:xfrm>
            <a:off x="142844" y="2214554"/>
            <a:ext cx="8715436" cy="1384995"/>
          </a:xfrm>
          <a:prstGeom prst="rect">
            <a:avLst/>
          </a:prstGeom>
          <a:noFill/>
        </p:spPr>
        <p:txBody>
          <a:bodyPr wrap="square" rtlCol="0">
            <a:spAutoFit/>
          </a:bodyPr>
          <a:lstStyle/>
          <a:p>
            <a:pPr>
              <a:buFont typeface="Wingdings" pitchFamily="2" charset="2"/>
              <a:buChar char="Ø"/>
            </a:pPr>
            <a:r>
              <a:rPr lang="en-US" dirty="0" smtClean="0"/>
              <a:t>If </a:t>
            </a:r>
            <a:r>
              <a:rPr lang="en-US" b="1" dirty="0" smtClean="0"/>
              <a:t>CH/CD</a:t>
            </a:r>
            <a:r>
              <a:rPr lang="en-US" dirty="0" smtClean="0"/>
              <a:t>      =&gt; optimal threshold to the </a:t>
            </a:r>
            <a:r>
              <a:rPr lang="en-US" b="1" i="1" dirty="0" smtClean="0"/>
              <a:t>left</a:t>
            </a:r>
            <a:r>
              <a:rPr lang="en-US" b="1" dirty="0" smtClean="0"/>
              <a:t> </a:t>
            </a:r>
            <a:r>
              <a:rPr lang="en-US" dirty="0" smtClean="0"/>
              <a:t>=&gt;     false alarms</a:t>
            </a:r>
          </a:p>
          <a:p>
            <a:r>
              <a:rPr lang="en-US" sz="1600" dirty="0" smtClean="0"/>
              <a:t>	e.g.: </a:t>
            </a:r>
            <a:r>
              <a:rPr lang="en-US" sz="1600" b="1" dirty="0" smtClean="0"/>
              <a:t>CD=1 CH=1000 </a:t>
            </a:r>
            <a:r>
              <a:rPr lang="en-US" sz="1600" dirty="0" smtClean="0"/>
              <a:t>-&gt; </a:t>
            </a:r>
            <a:r>
              <a:rPr lang="el-GR" sz="1600" b="1" dirty="0" smtClean="0"/>
              <a:t>β</a:t>
            </a:r>
            <a:r>
              <a:rPr lang="en-US" sz="1600" b="1" dirty="0" smtClean="0"/>
              <a:t>=0,01 </a:t>
            </a:r>
            <a:r>
              <a:rPr lang="en-US" sz="1600" dirty="0" smtClean="0"/>
              <a:t>and </a:t>
            </a:r>
            <a:r>
              <a:rPr lang="en-US" sz="1600" dirty="0" err="1" smtClean="0"/>
              <a:t>lik</a:t>
            </a:r>
            <a:r>
              <a:rPr lang="en-US" sz="1600" dirty="0" smtClean="0"/>
              <a:t>/d rate</a:t>
            </a:r>
            <a:r>
              <a:rPr lang="en-US" sz="1600" dirty="0" smtClean="0"/>
              <a:t> </a:t>
            </a:r>
            <a:r>
              <a:rPr lang="en-US" sz="1600" dirty="0" smtClean="0"/>
              <a:t>would be located at signal intensity of </a:t>
            </a:r>
            <a:r>
              <a:rPr lang="en-US" sz="1600" b="1" dirty="0" smtClean="0"/>
              <a:t>-2.46</a:t>
            </a:r>
          </a:p>
          <a:p>
            <a:r>
              <a:rPr lang="en-US" sz="1600" dirty="0" smtClean="0"/>
              <a:t>	99.9996% of actual danger is hits </a:t>
            </a:r>
            <a:r>
              <a:rPr lang="en-US" sz="1600" u="sng" dirty="0" smtClean="0"/>
              <a:t>but 99.3% of noise is false alarms&gt;57.9%</a:t>
            </a:r>
          </a:p>
          <a:p>
            <a:r>
              <a:rPr lang="en-US" sz="1600" dirty="0" smtClean="0"/>
              <a:t>	About 50% </a:t>
            </a:r>
            <a:r>
              <a:rPr lang="en-US" sz="1600" dirty="0" smtClean="0"/>
              <a:t>of all responses will be false alarms</a:t>
            </a:r>
            <a:endParaRPr lang="el-GR" sz="1600" dirty="0" smtClean="0"/>
          </a:p>
          <a:p>
            <a:endParaRPr lang="el-GR" dirty="0"/>
          </a:p>
        </p:txBody>
      </p:sp>
      <p:sp>
        <p:nvSpPr>
          <p:cNvPr id="9" name="8 - TextBox"/>
          <p:cNvSpPr txBox="1"/>
          <p:nvPr/>
        </p:nvSpPr>
        <p:spPr>
          <a:xfrm>
            <a:off x="142844" y="3429000"/>
            <a:ext cx="8715436" cy="1631216"/>
          </a:xfrm>
          <a:prstGeom prst="rect">
            <a:avLst/>
          </a:prstGeom>
          <a:noFill/>
        </p:spPr>
        <p:txBody>
          <a:bodyPr wrap="square" rtlCol="0">
            <a:spAutoFit/>
          </a:bodyPr>
          <a:lstStyle/>
          <a:p>
            <a:pPr>
              <a:buFont typeface="Wingdings" pitchFamily="2" charset="2"/>
              <a:buChar char="Ø"/>
            </a:pPr>
            <a:r>
              <a:rPr lang="en-US" dirty="0" smtClean="0"/>
              <a:t>If </a:t>
            </a:r>
            <a:r>
              <a:rPr lang="en-US" b="1" dirty="0" smtClean="0"/>
              <a:t>p(n)</a:t>
            </a:r>
            <a:r>
              <a:rPr lang="en-US" b="1" dirty="0" smtClean="0">
                <a:solidFill>
                  <a:schemeClr val="accent1">
                    <a:lumMod val="75000"/>
                  </a:schemeClr>
                </a:solidFill>
              </a:rPr>
              <a:t>&gt;</a:t>
            </a:r>
            <a:r>
              <a:rPr lang="en-US" b="1" dirty="0" smtClean="0"/>
              <a:t>p(s) </a:t>
            </a:r>
            <a:r>
              <a:rPr lang="en-US" dirty="0" smtClean="0"/>
              <a:t>=&gt;  optimal threshold to the </a:t>
            </a:r>
            <a:r>
              <a:rPr lang="en-US" b="1" i="1" dirty="0" smtClean="0"/>
              <a:t>right</a:t>
            </a:r>
            <a:r>
              <a:rPr lang="en-US" dirty="0" smtClean="0"/>
              <a:t> =&gt;      false alarms</a:t>
            </a:r>
          </a:p>
          <a:p>
            <a:r>
              <a:rPr lang="en-US" sz="1600" dirty="0" smtClean="0"/>
              <a:t>	e.g.: </a:t>
            </a:r>
            <a:r>
              <a:rPr lang="el-GR" sz="1600" b="1" dirty="0" smtClean="0"/>
              <a:t>β=</a:t>
            </a:r>
            <a:r>
              <a:rPr lang="en-US" sz="1600" b="1" dirty="0" smtClean="0"/>
              <a:t>0.009 </a:t>
            </a:r>
            <a:r>
              <a:rPr lang="en-US" sz="1600" dirty="0" smtClean="0"/>
              <a:t>and </a:t>
            </a:r>
            <a:r>
              <a:rPr lang="en-US" sz="1600" b="1" dirty="0" smtClean="0"/>
              <a:t>p(s)=10% </a:t>
            </a:r>
            <a:r>
              <a:rPr lang="en-US" sz="1600" dirty="0" smtClean="0"/>
              <a:t>-&gt; </a:t>
            </a:r>
            <a:r>
              <a:rPr lang="en-US" sz="1600" dirty="0" err="1" smtClean="0"/>
              <a:t>lik</a:t>
            </a:r>
            <a:r>
              <a:rPr lang="en-US" sz="1600" dirty="0" smtClean="0"/>
              <a:t>/d rate</a:t>
            </a:r>
            <a:r>
              <a:rPr lang="en-US" sz="1600" dirty="0" smtClean="0"/>
              <a:t> </a:t>
            </a:r>
            <a:r>
              <a:rPr lang="en-US" sz="1600" dirty="0" smtClean="0"/>
              <a:t>would be located at signal intensity of </a:t>
            </a:r>
            <a:r>
              <a:rPr lang="en-US" sz="1600" b="1" dirty="0" smtClean="0"/>
              <a:t>-1.36</a:t>
            </a:r>
          </a:p>
          <a:p>
            <a:r>
              <a:rPr lang="en-US" sz="1600" dirty="0" smtClean="0"/>
              <a:t>	99.96</a:t>
            </a:r>
            <a:r>
              <a:rPr lang="en-US" sz="1600" dirty="0" smtClean="0"/>
              <a:t>% of actual danger </a:t>
            </a:r>
            <a:r>
              <a:rPr lang="en-US" sz="1600" dirty="0" smtClean="0"/>
              <a:t>would arouse response </a:t>
            </a:r>
            <a:r>
              <a:rPr lang="en-US" sz="1600" u="sng" dirty="0" smtClean="0"/>
              <a:t>but </a:t>
            </a:r>
            <a:r>
              <a:rPr lang="en-US" sz="1600" u="sng" dirty="0" smtClean="0"/>
              <a:t>91.3</a:t>
            </a:r>
            <a:r>
              <a:rPr lang="en-US" sz="1600" u="sng" dirty="0" smtClean="0"/>
              <a:t>% of noise is false </a:t>
            </a:r>
            <a:r>
              <a:rPr lang="en-US" sz="1600" u="sng" dirty="0" smtClean="0"/>
              <a:t>alarms&lt;</a:t>
            </a:r>
            <a:r>
              <a:rPr lang="en-US" sz="1600" u="sng" dirty="0" smtClean="0"/>
              <a:t> 99.3</a:t>
            </a:r>
            <a:r>
              <a:rPr lang="en-US" sz="1600" u="sng" dirty="0" smtClean="0"/>
              <a:t>%</a:t>
            </a:r>
          </a:p>
          <a:p>
            <a:r>
              <a:rPr lang="en-US" sz="1600" dirty="0" smtClean="0"/>
              <a:t>	Because such high proportion of stimuli is from noise only, about 89% </a:t>
            </a:r>
            <a:r>
              <a:rPr lang="en-US" sz="1600" dirty="0" smtClean="0"/>
              <a:t>of all responses will </a:t>
            </a:r>
            <a:r>
              <a:rPr lang="en-US" sz="1600" dirty="0" smtClean="0"/>
              <a:t>	be </a:t>
            </a:r>
            <a:r>
              <a:rPr lang="en-US" sz="1600" dirty="0" smtClean="0"/>
              <a:t>false alarms</a:t>
            </a:r>
            <a:endParaRPr lang="el-GR" sz="1600" dirty="0" smtClean="0"/>
          </a:p>
          <a:p>
            <a:r>
              <a:rPr lang="en-US" dirty="0" smtClean="0"/>
              <a:t> </a:t>
            </a:r>
            <a:endParaRPr lang="el-GR" dirty="0" smtClean="0"/>
          </a:p>
        </p:txBody>
      </p:sp>
      <p:sp>
        <p:nvSpPr>
          <p:cNvPr id="13" name="12 - TextBox"/>
          <p:cNvSpPr txBox="1"/>
          <p:nvPr/>
        </p:nvSpPr>
        <p:spPr>
          <a:xfrm>
            <a:off x="214282" y="4857760"/>
            <a:ext cx="8429684" cy="1354217"/>
          </a:xfrm>
          <a:prstGeom prst="rect">
            <a:avLst/>
          </a:prstGeom>
          <a:noFill/>
        </p:spPr>
        <p:txBody>
          <a:bodyPr wrap="square" rtlCol="0">
            <a:spAutoFit/>
          </a:bodyPr>
          <a:lstStyle/>
          <a:p>
            <a:pPr>
              <a:buFont typeface="Wingdings" pitchFamily="2" charset="2"/>
              <a:buChar char="Ø"/>
            </a:pPr>
            <a:r>
              <a:rPr lang="en-US" dirty="0" smtClean="0"/>
              <a:t> </a:t>
            </a:r>
            <a:r>
              <a:rPr lang="en-US" dirty="0" smtClean="0"/>
              <a:t>    system’s sensitivity d’ =&gt; improves things only a little</a:t>
            </a:r>
          </a:p>
          <a:p>
            <a:r>
              <a:rPr lang="en-US" sz="1600" dirty="0" smtClean="0"/>
              <a:t>	e.g.: d1’=2  =&gt;  </a:t>
            </a:r>
            <a:r>
              <a:rPr lang="en-US" sz="1600" b="1" dirty="0" smtClean="0"/>
              <a:t>d2’=4 </a:t>
            </a:r>
          </a:p>
          <a:p>
            <a:r>
              <a:rPr lang="en-US" sz="1600" dirty="0" smtClean="0"/>
              <a:t>	The optimal criterion and </a:t>
            </a:r>
            <a:r>
              <a:rPr lang="en-US" sz="1600" u="sng" dirty="0" smtClean="0"/>
              <a:t>false alarms rate </a:t>
            </a:r>
            <a:r>
              <a:rPr lang="en-US" sz="1600" dirty="0" smtClean="0"/>
              <a:t>to cues from the noise disturbance stay the 	</a:t>
            </a:r>
            <a:r>
              <a:rPr lang="en-US" sz="1600" u="sng" dirty="0" smtClean="0"/>
              <a:t>same</a:t>
            </a:r>
            <a:r>
              <a:rPr lang="en-US" sz="1600" dirty="0" smtClean="0"/>
              <a:t> </a:t>
            </a:r>
            <a:r>
              <a:rPr lang="en-US" sz="1600" u="sng" dirty="0" smtClean="0"/>
              <a:t>but misses increase from 0.04% to 0.07% </a:t>
            </a:r>
            <a:r>
              <a:rPr lang="en-US" sz="1600" dirty="0" smtClean="0"/>
              <a:t>and the overall false alarm is reduced to 	65% </a:t>
            </a:r>
            <a:r>
              <a:rPr lang="en-US" sz="1600" dirty="0" smtClean="0"/>
              <a:t>of </a:t>
            </a:r>
            <a:r>
              <a:rPr lang="en-US" sz="1600" dirty="0" smtClean="0"/>
              <a:t>all responses</a:t>
            </a:r>
            <a:endParaRPr lang="el-GR" sz="1600" dirty="0" smtClean="0"/>
          </a:p>
        </p:txBody>
      </p:sp>
      <p:sp>
        <p:nvSpPr>
          <p:cNvPr id="14" name="13 - TextBox"/>
          <p:cNvSpPr txBox="1"/>
          <p:nvPr/>
        </p:nvSpPr>
        <p:spPr>
          <a:xfrm>
            <a:off x="214282" y="6519446"/>
            <a:ext cx="7143800" cy="338554"/>
          </a:xfrm>
          <a:prstGeom prst="rect">
            <a:avLst/>
          </a:prstGeom>
          <a:noFill/>
        </p:spPr>
        <p:txBody>
          <a:bodyPr wrap="square" rtlCol="0">
            <a:spAutoFit/>
          </a:bodyPr>
          <a:lstStyle/>
          <a:p>
            <a:r>
              <a:rPr lang="en-US" sz="1600" dirty="0" smtClean="0">
                <a:hlinkClick r:id="rId2"/>
              </a:rPr>
              <a:t>https://www.sciencedirect.com/science/article/pii/S109051380400056X</a:t>
            </a:r>
            <a:r>
              <a:rPr lang="en-US" sz="1600" dirty="0" smtClean="0"/>
              <a:t> </a:t>
            </a:r>
          </a:p>
        </p:txBody>
      </p:sp>
      <p:sp>
        <p:nvSpPr>
          <p:cNvPr id="15" name="14 - Ορθογώνιο"/>
          <p:cNvSpPr/>
          <p:nvPr/>
        </p:nvSpPr>
        <p:spPr>
          <a:xfrm>
            <a:off x="214282" y="142852"/>
            <a:ext cx="8715436" cy="2071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Ορθογώνιο"/>
          <p:cNvSpPr/>
          <p:nvPr/>
        </p:nvSpPr>
        <p:spPr>
          <a:xfrm>
            <a:off x="214282" y="2214554"/>
            <a:ext cx="8715436"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Ορθογώνιο"/>
          <p:cNvSpPr/>
          <p:nvPr/>
        </p:nvSpPr>
        <p:spPr>
          <a:xfrm>
            <a:off x="214282" y="3429000"/>
            <a:ext cx="8715436"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17 - Ορθογώνιο"/>
          <p:cNvSpPr/>
          <p:nvPr/>
        </p:nvSpPr>
        <p:spPr>
          <a:xfrm>
            <a:off x="214282" y="4857760"/>
            <a:ext cx="8715436"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18 - Βέλος προς τα κάτω"/>
          <p:cNvSpPr/>
          <p:nvPr/>
        </p:nvSpPr>
        <p:spPr>
          <a:xfrm>
            <a:off x="5000628" y="3500438"/>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19 - Βέλος προς τα κάτω"/>
          <p:cNvSpPr/>
          <p:nvPr/>
        </p:nvSpPr>
        <p:spPr>
          <a:xfrm flipV="1">
            <a:off x="1357290" y="2285992"/>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l-GR" dirty="0"/>
          </a:p>
        </p:txBody>
      </p:sp>
      <p:sp>
        <p:nvSpPr>
          <p:cNvPr id="21" name="20 - Βέλος προς τα κάτω"/>
          <p:cNvSpPr/>
          <p:nvPr/>
        </p:nvSpPr>
        <p:spPr>
          <a:xfrm flipV="1">
            <a:off x="4786314" y="2285992"/>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l-GR" dirty="0"/>
          </a:p>
        </p:txBody>
      </p:sp>
      <p:sp>
        <p:nvSpPr>
          <p:cNvPr id="22" name="21 - Βέλος προς τα κάτω"/>
          <p:cNvSpPr/>
          <p:nvPr/>
        </p:nvSpPr>
        <p:spPr>
          <a:xfrm flipV="1">
            <a:off x="571472" y="4929198"/>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401</Words>
  <Application>Microsoft Office PowerPoint</Application>
  <PresentationFormat>Προβολή στην οθόνη (4:3)</PresentationFormat>
  <Paragraphs>42</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Natural Selection and Signal Detection Theory</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Selection and Signal Detection Theory</dc:title>
  <dc:creator>elena</dc:creator>
  <cp:lastModifiedBy>elena</cp:lastModifiedBy>
  <cp:revision>80</cp:revision>
  <dcterms:created xsi:type="dcterms:W3CDTF">2024-05-08T19:05:23Z</dcterms:created>
  <dcterms:modified xsi:type="dcterms:W3CDTF">2024-05-09T20:24:10Z</dcterms:modified>
</cp:coreProperties>
</file>