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61ADBC-A282-4C98-9AE4-9F0E890D02CD}" type="datetimeFigureOut">
              <a:rPr lang="el-GR" smtClean="0"/>
              <a:pPr/>
              <a:t>25/2/2024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0F1302-F0B5-4211-A470-4AF3C49B2C3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CFF"/>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1ADBC-A282-4C98-9AE4-9F0E890D02CD}" type="datetimeFigureOut">
              <a:rPr lang="el-GR" smtClean="0"/>
              <a:pPr/>
              <a:t>25/2/2024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F1302-F0B5-4211-A470-4AF3C49B2C3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reenshot_1.jpg"/>
          <p:cNvPicPr>
            <a:picLocks noChangeAspect="1" noChangeArrowheads="1"/>
          </p:cNvPicPr>
          <p:nvPr/>
        </p:nvPicPr>
        <p:blipFill>
          <a:blip r:embed="rId2" cstate="print"/>
          <a:srcRect/>
          <a:stretch>
            <a:fillRect/>
          </a:stretch>
        </p:blipFill>
        <p:spPr bwMode="auto">
          <a:xfrm>
            <a:off x="3491880" y="188640"/>
            <a:ext cx="5472608" cy="6400610"/>
          </a:xfrm>
          <a:prstGeom prst="rect">
            <a:avLst/>
          </a:prstGeom>
          <a:noFill/>
        </p:spPr>
      </p:pic>
      <p:sp>
        <p:nvSpPr>
          <p:cNvPr id="3" name="2 - Ορθογώνιο"/>
          <p:cNvSpPr/>
          <p:nvPr/>
        </p:nvSpPr>
        <p:spPr>
          <a:xfrm>
            <a:off x="0" y="0"/>
            <a:ext cx="3491880" cy="3108543"/>
          </a:xfrm>
          <a:prstGeom prst="rect">
            <a:avLst/>
          </a:prstGeom>
        </p:spPr>
        <p:txBody>
          <a:bodyPr wrap="square">
            <a:spAutoFit/>
          </a:bodyPr>
          <a:lstStyle/>
          <a:p>
            <a:pPr algn="just"/>
            <a:r>
              <a:rPr lang="en-US" sz="1400" b="1" dirty="0" smtClean="0"/>
              <a:t>A 27-year-old man presents with fever and general malaise. In his left </a:t>
            </a:r>
            <a:r>
              <a:rPr lang="en-US" sz="1400" b="1" dirty="0" err="1" smtClean="0"/>
              <a:t>antecubital</a:t>
            </a:r>
            <a:r>
              <a:rPr lang="en-US" sz="1400" b="1" dirty="0" smtClean="0"/>
              <a:t> </a:t>
            </a:r>
            <a:r>
              <a:rPr lang="en-US" sz="1400" b="1" dirty="0" err="1" smtClean="0"/>
              <a:t>fossa</a:t>
            </a:r>
            <a:r>
              <a:rPr lang="en-US" sz="1400" b="1" dirty="0" smtClean="0"/>
              <a:t> are needle tracks, and pus is draining from a 2-cm </a:t>
            </a:r>
            <a:r>
              <a:rPr lang="en-US" sz="1400" b="1" dirty="0" err="1" smtClean="0"/>
              <a:t>erythematous</a:t>
            </a:r>
            <a:r>
              <a:rPr lang="en-US" sz="1400" b="1" dirty="0" smtClean="0"/>
              <a:t>, fluctuant, and tender subcutaneous nodule. There is </a:t>
            </a:r>
            <a:r>
              <a:rPr lang="en-US" sz="1400" b="1" u="sng" dirty="0" smtClean="0"/>
              <a:t>j</a:t>
            </a:r>
            <a:r>
              <a:rPr lang="en-US" sz="1400" b="1" dirty="0" smtClean="0"/>
              <a:t>ugular </a:t>
            </a:r>
            <a:r>
              <a:rPr lang="en-US" sz="1400" b="1" u="sng" dirty="0" smtClean="0"/>
              <a:t>v</a:t>
            </a:r>
            <a:r>
              <a:rPr lang="en-US" sz="1400" b="1" dirty="0" smtClean="0"/>
              <a:t>enous </a:t>
            </a:r>
            <a:r>
              <a:rPr lang="en-US" sz="1400" b="1" u="sng" dirty="0" smtClean="0"/>
              <a:t>d</a:t>
            </a:r>
            <a:r>
              <a:rPr lang="en-US" sz="1400" b="1" dirty="0" smtClean="0"/>
              <a:t>istention with an S3 gallop and a </a:t>
            </a:r>
            <a:r>
              <a:rPr lang="en-US" sz="1400" b="1" dirty="0" err="1" smtClean="0"/>
              <a:t>pansystolic</a:t>
            </a:r>
            <a:r>
              <a:rPr lang="en-US" sz="1400" b="1" dirty="0" smtClean="0"/>
              <a:t> murmur that is best heard along the lower left </a:t>
            </a:r>
            <a:r>
              <a:rPr lang="en-US" sz="1400" b="1" dirty="0" err="1" smtClean="0"/>
              <a:t>sternal</a:t>
            </a:r>
            <a:r>
              <a:rPr lang="en-US" sz="1400" b="1" dirty="0" smtClean="0"/>
              <a:t> border and is accentuated during inspiration. The patient's chest radiograph is shown.</a:t>
            </a:r>
          </a:p>
          <a:p>
            <a:pPr algn="just"/>
            <a:r>
              <a:rPr lang="en-US" sz="1400" dirty="0" smtClean="0"/>
              <a:t>1.Explain the appearance of nodules on the radiograph.</a:t>
            </a:r>
          </a:p>
          <a:p>
            <a:pPr algn="just"/>
            <a:r>
              <a:rPr lang="en-US" sz="1400" dirty="0" smtClean="0"/>
              <a:t>2.Suggest a </a:t>
            </a:r>
            <a:r>
              <a:rPr lang="en-US" sz="1400" dirty="0" err="1" smtClean="0"/>
              <a:t>pathophysiologic</a:t>
            </a:r>
            <a:r>
              <a:rPr lang="en-US" sz="1400" dirty="0" smtClean="0"/>
              <a:t> mechanism for the clinical findings.</a:t>
            </a:r>
            <a:endParaRPr lang="el-GR" sz="1400" dirty="0"/>
          </a:p>
        </p:txBody>
      </p:sp>
      <p:sp>
        <p:nvSpPr>
          <p:cNvPr id="4" name="3 - Ορθογώνιο"/>
          <p:cNvSpPr/>
          <p:nvPr/>
        </p:nvSpPr>
        <p:spPr>
          <a:xfrm>
            <a:off x="0" y="3284984"/>
            <a:ext cx="3419872" cy="3539430"/>
          </a:xfrm>
          <a:prstGeom prst="rect">
            <a:avLst/>
          </a:prstGeom>
        </p:spPr>
        <p:txBody>
          <a:bodyPr wrap="square">
            <a:spAutoFit/>
          </a:bodyPr>
          <a:lstStyle/>
          <a:p>
            <a:pPr algn="just"/>
            <a:r>
              <a:rPr lang="en-US" sz="1400" dirty="0" smtClean="0"/>
              <a:t>The four nodular lesions have an </a:t>
            </a:r>
            <a:r>
              <a:rPr lang="en-US" sz="1400" dirty="0" smtClean="0">
                <a:effectLst>
                  <a:outerShdw blurRad="38100" dist="38100" dir="2700000" algn="tl">
                    <a:srgbClr val="000000">
                      <a:alpha val="43137"/>
                    </a:srgbClr>
                  </a:outerShdw>
                </a:effectLst>
              </a:rPr>
              <a:t>air-fluid level</a:t>
            </a:r>
            <a:r>
              <a:rPr lang="en-US" sz="1400" dirty="0" smtClean="0"/>
              <a:t> (▸) that is typical for </a:t>
            </a:r>
            <a:r>
              <a:rPr lang="en-US" sz="1400" b="1" dirty="0" smtClean="0"/>
              <a:t>abscess</a:t>
            </a:r>
            <a:r>
              <a:rPr lang="en-US" sz="1400" dirty="0" smtClean="0"/>
              <a:t>. </a:t>
            </a:r>
            <a:r>
              <a:rPr lang="en-US" sz="1400" dirty="0" err="1" smtClean="0">
                <a:effectLst>
                  <a:outerShdw blurRad="38100" dist="38100" dir="2700000" algn="tl">
                    <a:srgbClr val="000000">
                      <a:alpha val="43137"/>
                    </a:srgbClr>
                  </a:outerShdw>
                </a:effectLst>
              </a:rPr>
              <a:t>Neutrophil</a:t>
            </a:r>
            <a:r>
              <a:rPr lang="en-US" sz="1400" dirty="0" smtClean="0">
                <a:effectLst>
                  <a:outerShdw blurRad="38100" dist="38100" dir="2700000" algn="tl">
                    <a:srgbClr val="000000">
                      <a:alpha val="43137"/>
                    </a:srgbClr>
                  </a:outerShdw>
                </a:effectLst>
              </a:rPr>
              <a:t> enzymes and reactive oxygen species</a:t>
            </a:r>
            <a:r>
              <a:rPr lang="en-US" sz="1400" dirty="0" smtClean="0"/>
              <a:t> destroy surrounding tissues, which causes </a:t>
            </a:r>
            <a:r>
              <a:rPr lang="en-US" sz="1400" b="1" dirty="0" err="1" smtClean="0"/>
              <a:t>liquefactive</a:t>
            </a:r>
            <a:r>
              <a:rPr lang="en-US" sz="1400" b="1" dirty="0" smtClean="0"/>
              <a:t> necrosis</a:t>
            </a:r>
            <a:r>
              <a:rPr lang="en-US" sz="1400" dirty="0" smtClean="0"/>
              <a:t>; the abscess contents layer out in an upright patient.</a:t>
            </a:r>
            <a:endParaRPr lang="el-GR" sz="1400" dirty="0" smtClean="0"/>
          </a:p>
          <a:p>
            <a:pPr algn="just"/>
            <a:endParaRPr lang="en-US" sz="1400" dirty="0" smtClean="0"/>
          </a:p>
          <a:p>
            <a:pPr algn="just"/>
            <a:r>
              <a:rPr lang="en-US" sz="1400" dirty="0" smtClean="0"/>
              <a:t>Intravenous drug abuse led to an </a:t>
            </a:r>
            <a:r>
              <a:rPr lang="en-US" sz="1400" dirty="0" err="1" smtClean="0"/>
              <a:t>antecubital</a:t>
            </a:r>
            <a:r>
              <a:rPr lang="en-US" sz="1400" dirty="0" smtClean="0"/>
              <a:t> </a:t>
            </a:r>
            <a:r>
              <a:rPr lang="en-US" sz="1400" dirty="0" err="1" smtClean="0"/>
              <a:t>fossa</a:t>
            </a:r>
            <a:r>
              <a:rPr lang="en-US" sz="1400" dirty="0" smtClean="0"/>
              <a:t> injection site abscess caused by </a:t>
            </a:r>
            <a:r>
              <a:rPr lang="en-US" sz="1400" b="1" dirty="0" smtClean="0"/>
              <a:t>bacterial</a:t>
            </a:r>
            <a:r>
              <a:rPr lang="en-US" sz="1400" dirty="0" smtClean="0"/>
              <a:t> skin contaminants. Subsequent </a:t>
            </a:r>
            <a:r>
              <a:rPr lang="en-US" sz="1400" dirty="0" err="1" smtClean="0"/>
              <a:t>hematogenous</a:t>
            </a:r>
            <a:r>
              <a:rPr lang="en-US" sz="1400" dirty="0" smtClean="0"/>
              <a:t> spread and </a:t>
            </a:r>
            <a:r>
              <a:rPr lang="en-US" sz="1400" dirty="0" err="1" smtClean="0"/>
              <a:t>endocarditis</a:t>
            </a:r>
            <a:r>
              <a:rPr lang="en-US" sz="1400" dirty="0" smtClean="0"/>
              <a:t> led to tricuspid valve destruction with regurgitation (hence the JVD, heart murmur, and S3, reflecting a volume overload). Septic emboli from right-sided </a:t>
            </a:r>
            <a:r>
              <a:rPr lang="en-US" sz="1400" dirty="0" err="1" smtClean="0"/>
              <a:t>valvular</a:t>
            </a:r>
            <a:r>
              <a:rPr lang="en-US" sz="1400" dirty="0" smtClean="0"/>
              <a:t> vegetations traveled to the lungs to produce abscesses.</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Screenshot_10.jpg"/>
          <p:cNvPicPr>
            <a:picLocks noChangeAspect="1" noChangeArrowheads="1"/>
          </p:cNvPicPr>
          <p:nvPr/>
        </p:nvPicPr>
        <p:blipFill>
          <a:blip r:embed="rId2" cstate="print"/>
          <a:srcRect/>
          <a:stretch>
            <a:fillRect/>
          </a:stretch>
        </p:blipFill>
        <p:spPr bwMode="auto">
          <a:xfrm>
            <a:off x="3780098" y="620688"/>
            <a:ext cx="5363902" cy="5569620"/>
          </a:xfrm>
          <a:prstGeom prst="rect">
            <a:avLst/>
          </a:prstGeom>
          <a:noFill/>
        </p:spPr>
      </p:pic>
      <p:sp>
        <p:nvSpPr>
          <p:cNvPr id="3" name="2 - Ορθογώνιο"/>
          <p:cNvSpPr/>
          <p:nvPr/>
        </p:nvSpPr>
        <p:spPr>
          <a:xfrm>
            <a:off x="0" y="1"/>
            <a:ext cx="3635896" cy="3416320"/>
          </a:xfrm>
          <a:prstGeom prst="rect">
            <a:avLst/>
          </a:prstGeom>
        </p:spPr>
        <p:txBody>
          <a:bodyPr wrap="square">
            <a:spAutoFit/>
          </a:bodyPr>
          <a:lstStyle/>
          <a:p>
            <a:pPr algn="just"/>
            <a:r>
              <a:rPr lang="en-US" b="1" dirty="0" smtClean="0"/>
              <a:t>A 33-year-old man has a 1-week history of fever, malaise, and </a:t>
            </a:r>
            <a:r>
              <a:rPr lang="en-US" b="1" dirty="0" err="1" smtClean="0"/>
              <a:t>dyspnea</a:t>
            </a:r>
            <a:r>
              <a:rPr lang="en-US" b="1" dirty="0" smtClean="0"/>
              <a:t>, with a nonproductive cough. Sputum Gram staining shows normal flora; </a:t>
            </a:r>
            <a:r>
              <a:rPr lang="en-US" b="1" dirty="0" err="1" smtClean="0"/>
              <a:t>serologies</a:t>
            </a:r>
            <a:r>
              <a:rPr lang="en-US" b="1" dirty="0" smtClean="0"/>
              <a:t> show increasing titers of </a:t>
            </a:r>
            <a:r>
              <a:rPr lang="en-US" b="1" dirty="0" err="1" smtClean="0"/>
              <a:t>IgM</a:t>
            </a:r>
            <a:r>
              <a:rPr lang="en-US" b="1" dirty="0" smtClean="0"/>
              <a:t> against the influenza B virus. The patient's chest radiograph is shown.</a:t>
            </a:r>
            <a:endParaRPr lang="en-US" dirty="0" smtClean="0"/>
          </a:p>
          <a:p>
            <a:pPr algn="just"/>
            <a:r>
              <a:rPr lang="en-US" dirty="0" smtClean="0"/>
              <a:t>1.What is the pattern of the chest radiograph?</a:t>
            </a:r>
          </a:p>
          <a:p>
            <a:pPr algn="just"/>
            <a:r>
              <a:rPr lang="en-US" dirty="0" smtClean="0"/>
              <a:t>2.What kind of inflammatory infiltrates are likely to be present?</a:t>
            </a:r>
            <a:endParaRPr lang="el-GR" dirty="0"/>
          </a:p>
        </p:txBody>
      </p:sp>
      <p:sp>
        <p:nvSpPr>
          <p:cNvPr id="4" name="3 - Ορθογώνιο"/>
          <p:cNvSpPr/>
          <p:nvPr/>
        </p:nvSpPr>
        <p:spPr>
          <a:xfrm>
            <a:off x="0" y="3356992"/>
            <a:ext cx="3779912" cy="3416320"/>
          </a:xfrm>
          <a:prstGeom prst="rect">
            <a:avLst/>
          </a:prstGeom>
        </p:spPr>
        <p:txBody>
          <a:bodyPr wrap="square">
            <a:spAutoFit/>
          </a:bodyPr>
          <a:lstStyle/>
          <a:p>
            <a:pPr algn="just"/>
            <a:r>
              <a:rPr lang="en-US" dirty="0" smtClean="0"/>
              <a:t>The radiograph shows an interstitial pattern of infiltrates, with fine bright lines (▸) extending outward from the </a:t>
            </a:r>
            <a:r>
              <a:rPr lang="en-US" dirty="0" err="1" smtClean="0"/>
              <a:t>hila</a:t>
            </a:r>
            <a:r>
              <a:rPr lang="en-US" dirty="0" smtClean="0"/>
              <a:t>.</a:t>
            </a:r>
          </a:p>
          <a:p>
            <a:pPr algn="just"/>
            <a:r>
              <a:rPr lang="en-US" dirty="0" smtClean="0"/>
              <a:t>The </a:t>
            </a:r>
            <a:r>
              <a:rPr lang="en-US" b="1" dirty="0" smtClean="0"/>
              <a:t>inflammatory infiltrates </a:t>
            </a:r>
            <a:r>
              <a:rPr lang="en-US" dirty="0" smtClean="0"/>
              <a:t>are composed of </a:t>
            </a:r>
            <a:r>
              <a:rPr lang="en-US" b="1" dirty="0" smtClean="0"/>
              <a:t>mononuclear</a:t>
            </a:r>
            <a:r>
              <a:rPr lang="en-US" dirty="0" smtClean="0"/>
              <a:t> cells, including </a:t>
            </a:r>
            <a:r>
              <a:rPr lang="en-US" b="1" dirty="0" smtClean="0"/>
              <a:t>lymphocytes, macrophages, and plasma cells. </a:t>
            </a:r>
            <a:r>
              <a:rPr lang="en-US" dirty="0" smtClean="0"/>
              <a:t>There may be a few </a:t>
            </a:r>
            <a:r>
              <a:rPr lang="en-US" dirty="0" err="1" smtClean="0"/>
              <a:t>neutrophils</a:t>
            </a:r>
            <a:r>
              <a:rPr lang="en-US" dirty="0" smtClean="0"/>
              <a:t>; inflammatory processes do not involve only one cell type, and various immune responses occur simultaneously.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Screenshot_11.jpg"/>
          <p:cNvPicPr>
            <a:picLocks noChangeAspect="1" noChangeArrowheads="1"/>
          </p:cNvPicPr>
          <p:nvPr/>
        </p:nvPicPr>
        <p:blipFill>
          <a:blip r:embed="rId2" cstate="print"/>
          <a:srcRect/>
          <a:stretch>
            <a:fillRect/>
          </a:stretch>
        </p:blipFill>
        <p:spPr bwMode="auto">
          <a:xfrm>
            <a:off x="4067944" y="548680"/>
            <a:ext cx="4896544" cy="5755587"/>
          </a:xfrm>
          <a:prstGeom prst="rect">
            <a:avLst/>
          </a:prstGeom>
          <a:noFill/>
        </p:spPr>
      </p:pic>
      <p:sp>
        <p:nvSpPr>
          <p:cNvPr id="3" name="2 - Ορθογώνιο"/>
          <p:cNvSpPr/>
          <p:nvPr/>
        </p:nvSpPr>
        <p:spPr>
          <a:xfrm>
            <a:off x="0" y="0"/>
            <a:ext cx="4067944" cy="3539430"/>
          </a:xfrm>
          <a:prstGeom prst="rect">
            <a:avLst/>
          </a:prstGeom>
        </p:spPr>
        <p:txBody>
          <a:bodyPr wrap="square">
            <a:spAutoFit/>
          </a:bodyPr>
          <a:lstStyle/>
          <a:p>
            <a:pPr algn="just"/>
            <a:r>
              <a:rPr lang="en-US" sz="1600" b="1" dirty="0" smtClean="0"/>
              <a:t>A 42-year-old man with a 2-day history of fever and a cough productive of yellow sputum has coarse </a:t>
            </a:r>
            <a:r>
              <a:rPr lang="en-US" sz="1600" b="1" dirty="0" err="1" smtClean="0"/>
              <a:t>rales</a:t>
            </a:r>
            <a:r>
              <a:rPr lang="en-US" sz="1600" b="1" dirty="0" smtClean="0"/>
              <a:t> along with dullness to percussion in his right lower lung. His WBC count is 14,720/mm3 (</a:t>
            </a:r>
            <a:r>
              <a:rPr lang="en-US" sz="1600" b="1" dirty="0" err="1" smtClean="0"/>
              <a:t>nl</a:t>
            </a:r>
            <a:r>
              <a:rPr lang="en-US" sz="1600" b="1" dirty="0" smtClean="0"/>
              <a:t> 4000/mm3 to 11,000/mm3), with a differential count of 76% </a:t>
            </a:r>
            <a:r>
              <a:rPr lang="en-US" sz="1600" b="1" dirty="0" err="1" smtClean="0"/>
              <a:t>neutrophils</a:t>
            </a:r>
            <a:r>
              <a:rPr lang="en-US" sz="1600" b="1" dirty="0" smtClean="0"/>
              <a:t>, 9% band forms, 11% lymphocytes, and 4% </a:t>
            </a:r>
            <a:r>
              <a:rPr lang="en-US" sz="1600" b="1" dirty="0" err="1" smtClean="0"/>
              <a:t>monocytes</a:t>
            </a:r>
            <a:r>
              <a:rPr lang="en-US" sz="1600" b="1" dirty="0" smtClean="0"/>
              <a:t>. His chest radiograph is shown.</a:t>
            </a:r>
          </a:p>
          <a:p>
            <a:pPr algn="just"/>
            <a:endParaRPr lang="en-US" sz="1600" dirty="0" smtClean="0"/>
          </a:p>
          <a:p>
            <a:pPr algn="just"/>
            <a:r>
              <a:rPr lang="en-US" sz="1600" dirty="0" smtClean="0"/>
              <a:t>1.What is the pattern of the chest radiograph?</a:t>
            </a:r>
          </a:p>
          <a:p>
            <a:pPr algn="just"/>
            <a:r>
              <a:rPr lang="en-US" sz="1600" dirty="0" smtClean="0"/>
              <a:t>2.Describe the inflammatory infiltrates.</a:t>
            </a:r>
          </a:p>
          <a:p>
            <a:pPr algn="just"/>
            <a:r>
              <a:rPr lang="en-US" sz="1600" dirty="0" smtClean="0"/>
              <a:t>3.Explain this patient's WBC count and differential values.</a:t>
            </a:r>
            <a:endParaRPr lang="el-GR" sz="1600" dirty="0"/>
          </a:p>
        </p:txBody>
      </p:sp>
      <p:sp>
        <p:nvSpPr>
          <p:cNvPr id="4" name="3 - Ορθογώνιο"/>
          <p:cNvSpPr/>
          <p:nvPr/>
        </p:nvSpPr>
        <p:spPr>
          <a:xfrm>
            <a:off x="0" y="3861048"/>
            <a:ext cx="4067944" cy="2800767"/>
          </a:xfrm>
          <a:prstGeom prst="rect">
            <a:avLst/>
          </a:prstGeom>
        </p:spPr>
        <p:txBody>
          <a:bodyPr wrap="square">
            <a:spAutoFit/>
          </a:bodyPr>
          <a:lstStyle/>
          <a:p>
            <a:pPr algn="just"/>
            <a:r>
              <a:rPr lang="en-US" sz="1600" dirty="0" smtClean="0"/>
              <a:t>The patient has patchy infiltrates involving the </a:t>
            </a:r>
            <a:r>
              <a:rPr lang="en-US" sz="1600" i="1" dirty="0" smtClean="0"/>
              <a:t>right lower lobe </a:t>
            </a:r>
            <a:r>
              <a:rPr lang="en-US" sz="1600" dirty="0" smtClean="0"/>
              <a:t>that are consistent with bronchopneumonia.</a:t>
            </a:r>
          </a:p>
          <a:p>
            <a:pPr algn="just"/>
            <a:r>
              <a:rPr lang="en-US" sz="1600" dirty="0" smtClean="0"/>
              <a:t>The infiltrates likely contain </a:t>
            </a:r>
            <a:r>
              <a:rPr lang="en-US" sz="1600" b="1" dirty="0" err="1" smtClean="0"/>
              <a:t>neutrophils</a:t>
            </a:r>
            <a:r>
              <a:rPr lang="en-US" sz="1600" dirty="0" smtClean="0"/>
              <a:t> and </a:t>
            </a:r>
            <a:r>
              <a:rPr lang="en-US" sz="1600" b="1" dirty="0" smtClean="0"/>
              <a:t>protein exudates </a:t>
            </a:r>
            <a:r>
              <a:rPr lang="en-US" sz="1600" dirty="0" smtClean="0"/>
              <a:t>that fill alveolar spaces, thereby causing the </a:t>
            </a:r>
            <a:r>
              <a:rPr lang="en-US" sz="1600" dirty="0" err="1" smtClean="0"/>
              <a:t>opacification</a:t>
            </a:r>
            <a:r>
              <a:rPr lang="en-US" sz="1600" dirty="0" smtClean="0"/>
              <a:t> seen in the chest radiograph.</a:t>
            </a:r>
          </a:p>
          <a:p>
            <a:pPr algn="just"/>
            <a:r>
              <a:rPr lang="en-US" sz="1600" dirty="0" smtClean="0"/>
              <a:t>He has a </a:t>
            </a:r>
            <a:r>
              <a:rPr lang="en-US" sz="1600" b="1" dirty="0" err="1" smtClean="0"/>
              <a:t>neutrophilic</a:t>
            </a:r>
            <a:r>
              <a:rPr lang="en-US" sz="1600" b="1" dirty="0" smtClean="0"/>
              <a:t> </a:t>
            </a:r>
            <a:r>
              <a:rPr lang="en-US" sz="1600" b="1" dirty="0" err="1" smtClean="0"/>
              <a:t>leukocytosis</a:t>
            </a:r>
            <a:r>
              <a:rPr lang="en-US" sz="1600" dirty="0" smtClean="0"/>
              <a:t>; the “</a:t>
            </a:r>
            <a:r>
              <a:rPr lang="en-US" sz="1600" u="sng" dirty="0" smtClean="0"/>
              <a:t>left shift</a:t>
            </a:r>
            <a:r>
              <a:rPr lang="en-US" sz="1600" dirty="0" smtClean="0"/>
              <a:t>” from increased bands is due to </a:t>
            </a:r>
            <a:r>
              <a:rPr lang="en-US" sz="1600" u="sng" dirty="0" smtClean="0"/>
              <a:t>premature bone marrow release of immature forms</a:t>
            </a:r>
            <a:r>
              <a:rPr lang="en-US" sz="1600" dirty="0" smtClean="0"/>
              <a:t>, presumably to fight the infection.</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Screenshot_12.jpg"/>
          <p:cNvPicPr>
            <a:picLocks noChangeAspect="1" noChangeArrowheads="1"/>
          </p:cNvPicPr>
          <p:nvPr/>
        </p:nvPicPr>
        <p:blipFill>
          <a:blip r:embed="rId2" cstate="print"/>
          <a:srcRect/>
          <a:stretch>
            <a:fillRect/>
          </a:stretch>
        </p:blipFill>
        <p:spPr bwMode="auto">
          <a:xfrm>
            <a:off x="4258921" y="0"/>
            <a:ext cx="4885080" cy="6858000"/>
          </a:xfrm>
          <a:prstGeom prst="rect">
            <a:avLst/>
          </a:prstGeom>
          <a:noFill/>
        </p:spPr>
      </p:pic>
      <p:sp>
        <p:nvSpPr>
          <p:cNvPr id="3" name="2 - Ορθογώνιο"/>
          <p:cNvSpPr/>
          <p:nvPr/>
        </p:nvSpPr>
        <p:spPr>
          <a:xfrm>
            <a:off x="0" y="0"/>
            <a:ext cx="4211960" cy="3570208"/>
          </a:xfrm>
          <a:prstGeom prst="rect">
            <a:avLst/>
          </a:prstGeom>
        </p:spPr>
        <p:txBody>
          <a:bodyPr wrap="square">
            <a:spAutoFit/>
          </a:bodyPr>
          <a:lstStyle/>
          <a:p>
            <a:pPr algn="just"/>
            <a:r>
              <a:rPr lang="en-US" sz="1600" b="1" dirty="0" smtClean="0"/>
              <a:t>A 73-year-old woman has a 3-day history of fever, </a:t>
            </a:r>
            <a:r>
              <a:rPr lang="en-US" sz="1600" b="1" dirty="0" err="1" smtClean="0"/>
              <a:t>dyspnea</a:t>
            </a:r>
            <a:r>
              <a:rPr lang="en-US" sz="1600" b="1" dirty="0" smtClean="0"/>
              <a:t>, and a productive cough. Markers of an acute-phase response (e.g., erythrocyte sedimentation rate, serum fibrinogen levels, C-reactive protein) are all increased. Despite the use of antibiotics, the patient dies. The microscopic appearance of the lung at autopsy is shown.</a:t>
            </a:r>
          </a:p>
          <a:p>
            <a:pPr algn="just"/>
            <a:endParaRPr lang="en-US" sz="1600" dirty="0" smtClean="0"/>
          </a:p>
          <a:p>
            <a:pPr algn="just"/>
            <a:r>
              <a:rPr lang="en-US" sz="1600" dirty="0" smtClean="0"/>
              <a:t>1.What is the pattern of inflammation?</a:t>
            </a:r>
          </a:p>
          <a:p>
            <a:pPr algn="just"/>
            <a:r>
              <a:rPr lang="en-US" sz="1600" dirty="0" smtClean="0"/>
              <a:t>2.What are the most likely infectious agents?</a:t>
            </a:r>
          </a:p>
          <a:p>
            <a:pPr algn="just"/>
            <a:r>
              <a:rPr lang="en-US" sz="1600" dirty="0" smtClean="0"/>
              <a:t>3.Why might the patient have died despite the use of antibiotics?</a:t>
            </a:r>
          </a:p>
          <a:p>
            <a:pPr algn="just"/>
            <a:endParaRPr lang="en-US" dirty="0"/>
          </a:p>
        </p:txBody>
      </p:sp>
      <p:sp>
        <p:nvSpPr>
          <p:cNvPr id="4" name="3 - Ορθογώνιο"/>
          <p:cNvSpPr/>
          <p:nvPr/>
        </p:nvSpPr>
        <p:spPr>
          <a:xfrm>
            <a:off x="0" y="3933056"/>
            <a:ext cx="4211960" cy="3046988"/>
          </a:xfrm>
          <a:prstGeom prst="rect">
            <a:avLst/>
          </a:prstGeom>
        </p:spPr>
        <p:txBody>
          <a:bodyPr wrap="square">
            <a:spAutoFit/>
          </a:bodyPr>
          <a:lstStyle/>
          <a:p>
            <a:pPr algn="just"/>
            <a:r>
              <a:rPr lang="en-US" sz="1600" dirty="0" smtClean="0"/>
              <a:t>This is </a:t>
            </a:r>
            <a:r>
              <a:rPr lang="en-US" sz="1600" b="1" dirty="0" smtClean="0"/>
              <a:t>acute inflammation </a:t>
            </a:r>
            <a:r>
              <a:rPr lang="en-US" sz="1600" dirty="0" smtClean="0"/>
              <a:t>with </a:t>
            </a:r>
            <a:r>
              <a:rPr lang="en-US" sz="1600" b="1" dirty="0" smtClean="0"/>
              <a:t>exudation of </a:t>
            </a:r>
            <a:r>
              <a:rPr lang="en-US" sz="1600" b="1" dirty="0" err="1" smtClean="0"/>
              <a:t>neutrophils</a:t>
            </a:r>
            <a:r>
              <a:rPr lang="en-US" sz="1600" b="1" dirty="0" smtClean="0"/>
              <a:t> </a:t>
            </a:r>
            <a:r>
              <a:rPr lang="en-US" sz="1600" dirty="0" smtClean="0"/>
              <a:t>(▸) into alveolar spaces.</a:t>
            </a:r>
          </a:p>
          <a:p>
            <a:pPr algn="just"/>
            <a:endParaRPr lang="en-US" sz="1600" dirty="0" smtClean="0"/>
          </a:p>
          <a:p>
            <a:pPr algn="just"/>
            <a:r>
              <a:rPr lang="en-US" sz="1600" b="1" dirty="0" smtClean="0"/>
              <a:t>Bacterial organisms </a:t>
            </a:r>
            <a:r>
              <a:rPr lang="en-US" sz="1600" dirty="0" smtClean="0"/>
              <a:t>are the likely infectious agents.</a:t>
            </a:r>
          </a:p>
          <a:p>
            <a:pPr algn="just"/>
            <a:endParaRPr lang="en-US" sz="1600" dirty="0" smtClean="0"/>
          </a:p>
          <a:p>
            <a:pPr algn="just"/>
            <a:r>
              <a:rPr lang="en-US" sz="1600" dirty="0" smtClean="0"/>
              <a:t>Causes of death may include the use of the wrong antibiotic, a resistant organism, a significant </a:t>
            </a:r>
            <a:r>
              <a:rPr lang="en-US" sz="1600" dirty="0" err="1" smtClean="0"/>
              <a:t>comorbidity</a:t>
            </a:r>
            <a:r>
              <a:rPr lang="en-US" sz="1600" dirty="0" smtClean="0"/>
              <a:t> (e.g., congestive heart failure, coronary artery disease), or a pulmonary embolism caused by prolonged bed rest.</a:t>
            </a:r>
          </a:p>
          <a:p>
            <a:pPr algn="just"/>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Screenshot_13.jpg"/>
          <p:cNvPicPr>
            <a:picLocks noChangeAspect="1" noChangeArrowheads="1"/>
          </p:cNvPicPr>
          <p:nvPr/>
        </p:nvPicPr>
        <p:blipFill>
          <a:blip r:embed="rId2" cstate="print"/>
          <a:srcRect/>
          <a:stretch>
            <a:fillRect/>
          </a:stretch>
        </p:blipFill>
        <p:spPr bwMode="auto">
          <a:xfrm>
            <a:off x="4716016" y="188640"/>
            <a:ext cx="4248472" cy="6403117"/>
          </a:xfrm>
          <a:prstGeom prst="rect">
            <a:avLst/>
          </a:prstGeom>
          <a:noFill/>
        </p:spPr>
      </p:pic>
      <p:sp>
        <p:nvSpPr>
          <p:cNvPr id="3" name="2 - Ορθογώνιο"/>
          <p:cNvSpPr/>
          <p:nvPr/>
        </p:nvSpPr>
        <p:spPr>
          <a:xfrm>
            <a:off x="0" y="1"/>
            <a:ext cx="4716016" cy="2554545"/>
          </a:xfrm>
          <a:prstGeom prst="rect">
            <a:avLst/>
          </a:prstGeom>
        </p:spPr>
        <p:txBody>
          <a:bodyPr wrap="square">
            <a:spAutoFit/>
          </a:bodyPr>
          <a:lstStyle/>
          <a:p>
            <a:pPr algn="just"/>
            <a:r>
              <a:rPr lang="en-US" sz="1600" b="1" dirty="0" smtClean="0"/>
              <a:t>During an aggressive game of croquet, a 24-year-old man sustained multiple blows to his knee. The next day, he had swelling, pain, and tenderness upon palpation. An MRI of the knee is shown. The fluid is aspirated, and it has a low protein and cell count.</a:t>
            </a:r>
          </a:p>
          <a:p>
            <a:pPr algn="just"/>
            <a:endParaRPr lang="en-US" sz="1600" dirty="0" smtClean="0"/>
          </a:p>
          <a:p>
            <a:pPr algn="just"/>
            <a:r>
              <a:rPr lang="en-US" sz="1600" dirty="0" smtClean="0"/>
              <a:t>1.What is the diagnosis?</a:t>
            </a:r>
          </a:p>
          <a:p>
            <a:pPr algn="just"/>
            <a:r>
              <a:rPr lang="en-US" sz="1600" dirty="0" smtClean="0"/>
              <a:t>2.What is the mechanism of fluid collection?</a:t>
            </a:r>
          </a:p>
          <a:p>
            <a:pPr algn="just"/>
            <a:r>
              <a:rPr lang="en-US" sz="1600" dirty="0" smtClean="0"/>
              <a:t>3.What would this collection of fluid be called if the fluid were blood?</a:t>
            </a:r>
            <a:endParaRPr lang="el-GR" sz="1600" dirty="0"/>
          </a:p>
        </p:txBody>
      </p:sp>
      <p:sp>
        <p:nvSpPr>
          <p:cNvPr id="4" name="3 - Ορθογώνιο"/>
          <p:cNvSpPr/>
          <p:nvPr/>
        </p:nvSpPr>
        <p:spPr>
          <a:xfrm>
            <a:off x="0" y="2636912"/>
            <a:ext cx="4644008" cy="4278094"/>
          </a:xfrm>
          <a:prstGeom prst="rect">
            <a:avLst/>
          </a:prstGeom>
        </p:spPr>
        <p:txBody>
          <a:bodyPr wrap="square">
            <a:spAutoFit/>
          </a:bodyPr>
          <a:lstStyle/>
          <a:p>
            <a:pPr algn="just"/>
            <a:r>
              <a:rPr lang="en-US" sz="1600" dirty="0" smtClean="0"/>
              <a:t>This </a:t>
            </a:r>
            <a:r>
              <a:rPr lang="en-US" sz="1600" b="1" dirty="0" smtClean="0"/>
              <a:t>effusion</a:t>
            </a:r>
            <a:r>
              <a:rPr lang="en-US" sz="1600" dirty="0" smtClean="0"/>
              <a:t> (▸) in the </a:t>
            </a:r>
            <a:r>
              <a:rPr lang="en-US" sz="1600" dirty="0" err="1" smtClean="0"/>
              <a:t>suprapatellar</a:t>
            </a:r>
            <a:r>
              <a:rPr lang="en-US" sz="1600" dirty="0" smtClean="0"/>
              <a:t> bursa followed an acute soft-tissue injury. The onset of this moderate effusion 1 day after injury is more consistent with a </a:t>
            </a:r>
            <a:r>
              <a:rPr lang="en-US" sz="1600" dirty="0" err="1" smtClean="0"/>
              <a:t>meniscal</a:t>
            </a:r>
            <a:r>
              <a:rPr lang="en-US" sz="1600" dirty="0" smtClean="0"/>
              <a:t> injury or a </a:t>
            </a:r>
            <a:r>
              <a:rPr lang="en-US" sz="1600" dirty="0" err="1" smtClean="0"/>
              <a:t>ligamentous</a:t>
            </a:r>
            <a:r>
              <a:rPr lang="en-US" sz="1600" dirty="0" smtClean="0"/>
              <a:t> sprain than with a rapidly forming large effusion (in ≤2 hours), which suggests the rupture of the anterior </a:t>
            </a:r>
            <a:r>
              <a:rPr lang="en-US" sz="1600" dirty="0" err="1" smtClean="0"/>
              <a:t>cruciate</a:t>
            </a:r>
            <a:r>
              <a:rPr lang="en-US" sz="1600" dirty="0" smtClean="0"/>
              <a:t> ligament or the fracture of the </a:t>
            </a:r>
            <a:r>
              <a:rPr lang="en-US" sz="1600" dirty="0" err="1" smtClean="0"/>
              <a:t>tibial</a:t>
            </a:r>
            <a:r>
              <a:rPr lang="en-US" sz="1600" dirty="0" smtClean="0"/>
              <a:t> plateau.</a:t>
            </a:r>
          </a:p>
          <a:p>
            <a:pPr algn="just"/>
            <a:r>
              <a:rPr lang="en-US" sz="1600" dirty="0" smtClean="0"/>
              <a:t>The injury produced local inflammation that was </a:t>
            </a:r>
            <a:r>
              <a:rPr lang="en-US" sz="1600" b="1" dirty="0" smtClean="0"/>
              <a:t>mediated</a:t>
            </a:r>
            <a:r>
              <a:rPr lang="en-US" sz="1600" dirty="0" smtClean="0"/>
              <a:t> by </a:t>
            </a:r>
            <a:r>
              <a:rPr lang="en-US" sz="1600" dirty="0" smtClean="0">
                <a:effectLst>
                  <a:outerShdw blurRad="38100" dist="38100" dir="2700000" algn="tl">
                    <a:srgbClr val="000000">
                      <a:alpha val="43137"/>
                    </a:srgbClr>
                  </a:outerShdw>
                </a:effectLst>
              </a:rPr>
              <a:t>histamine, </a:t>
            </a:r>
            <a:r>
              <a:rPr lang="en-US" sz="1600" dirty="0" err="1" smtClean="0">
                <a:effectLst>
                  <a:outerShdw blurRad="38100" dist="38100" dir="2700000" algn="tl">
                    <a:srgbClr val="000000">
                      <a:alpha val="43137"/>
                    </a:srgbClr>
                  </a:outerShdw>
                </a:effectLst>
              </a:rPr>
              <a:t>bradykinin</a:t>
            </a:r>
            <a:r>
              <a:rPr lang="en-US" sz="1600" dirty="0" smtClean="0">
                <a:effectLst>
                  <a:outerShdw blurRad="38100" dist="38100" dir="2700000" algn="tl">
                    <a:srgbClr val="000000">
                      <a:alpha val="43137"/>
                    </a:srgbClr>
                  </a:outerShdw>
                </a:effectLst>
              </a:rPr>
              <a:t>, and </a:t>
            </a:r>
            <a:r>
              <a:rPr lang="en-US" sz="1600" dirty="0" err="1" smtClean="0">
                <a:effectLst>
                  <a:outerShdw blurRad="38100" dist="38100" dir="2700000" algn="tl">
                    <a:srgbClr val="000000">
                      <a:alpha val="43137"/>
                    </a:srgbClr>
                  </a:outerShdw>
                </a:effectLst>
              </a:rPr>
              <a:t>leukotrienes</a:t>
            </a:r>
            <a:r>
              <a:rPr lang="en-US" sz="1600" dirty="0" smtClean="0"/>
              <a:t>; these substances caused </a:t>
            </a:r>
            <a:r>
              <a:rPr lang="en-US" sz="1600" b="1" dirty="0" err="1" smtClean="0"/>
              <a:t>vasodilation</a:t>
            </a:r>
            <a:r>
              <a:rPr lang="en-US" sz="1600" b="1" dirty="0" smtClean="0"/>
              <a:t>,</a:t>
            </a:r>
            <a:r>
              <a:rPr lang="en-US" sz="1600" dirty="0" smtClean="0"/>
              <a:t> stasis, increased hydrostatic pressure, increased permeability through endothelial gaps, and, ultimately, </a:t>
            </a:r>
            <a:r>
              <a:rPr lang="en-US" sz="1600" b="1" dirty="0" smtClean="0"/>
              <a:t>fluid leakage </a:t>
            </a:r>
            <a:r>
              <a:rPr lang="en-US" sz="1600" dirty="0" smtClean="0"/>
              <a:t>(</a:t>
            </a:r>
            <a:r>
              <a:rPr lang="en-US" sz="1600" i="1" dirty="0" smtClean="0"/>
              <a:t>protein-poor</a:t>
            </a:r>
            <a:r>
              <a:rPr lang="en-US" sz="1600" dirty="0" smtClean="0"/>
              <a:t> and mostly composed of water and electrolytes) into the </a:t>
            </a:r>
            <a:r>
              <a:rPr lang="en-US" sz="1600" dirty="0" err="1" smtClean="0"/>
              <a:t>extravascular</a:t>
            </a:r>
            <a:r>
              <a:rPr lang="en-US" sz="1600" dirty="0" smtClean="0"/>
              <a:t> spaces.</a:t>
            </a:r>
          </a:p>
          <a:p>
            <a:pPr algn="just"/>
            <a:r>
              <a:rPr lang="en-US" sz="1600" dirty="0" smtClean="0"/>
              <a:t>A </a:t>
            </a:r>
            <a:r>
              <a:rPr lang="en-US" sz="1600" b="1" dirty="0" smtClean="0"/>
              <a:t>hematoma</a:t>
            </a:r>
            <a:r>
              <a:rPr lang="en-US" sz="1600" dirty="0" smtClean="0"/>
              <a:t> is </a:t>
            </a:r>
            <a:r>
              <a:rPr lang="en-US" sz="1600" dirty="0" smtClean="0">
                <a:effectLst>
                  <a:outerShdw blurRad="38100" dist="38100" dir="2700000" algn="tl">
                    <a:srgbClr val="000000">
                      <a:alpha val="43137"/>
                    </a:srgbClr>
                  </a:outerShdw>
                </a:effectLst>
              </a:rPr>
              <a:t>a localized collection of blood </a:t>
            </a:r>
            <a:r>
              <a:rPr lang="en-US" sz="1600" dirty="0" smtClean="0"/>
              <a:t>in the </a:t>
            </a:r>
            <a:r>
              <a:rPr lang="en-US" sz="1600" dirty="0" smtClean="0">
                <a:effectLst>
                  <a:outerShdw blurRad="38100" dist="38100" dir="2700000" algn="tl">
                    <a:srgbClr val="000000">
                      <a:alpha val="43137"/>
                    </a:srgbClr>
                  </a:outerShdw>
                </a:effectLst>
              </a:rPr>
              <a:t>soft tissue</a:t>
            </a:r>
            <a:r>
              <a:rPr lang="en-US" sz="1600" dirty="0" smtClean="0"/>
              <a:t>.</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Screenshot_14.jpg"/>
          <p:cNvPicPr>
            <a:picLocks noChangeAspect="1" noChangeArrowheads="1"/>
          </p:cNvPicPr>
          <p:nvPr/>
        </p:nvPicPr>
        <p:blipFill>
          <a:blip r:embed="rId2" cstate="print"/>
          <a:srcRect/>
          <a:stretch>
            <a:fillRect/>
          </a:stretch>
        </p:blipFill>
        <p:spPr bwMode="auto">
          <a:xfrm>
            <a:off x="3563888" y="548680"/>
            <a:ext cx="5397028" cy="5434249"/>
          </a:xfrm>
          <a:prstGeom prst="rect">
            <a:avLst/>
          </a:prstGeom>
          <a:noFill/>
        </p:spPr>
      </p:pic>
      <p:sp>
        <p:nvSpPr>
          <p:cNvPr id="3" name="2 - Ορθογώνιο"/>
          <p:cNvSpPr/>
          <p:nvPr/>
        </p:nvSpPr>
        <p:spPr>
          <a:xfrm>
            <a:off x="0" y="332656"/>
            <a:ext cx="3563888" cy="2554545"/>
          </a:xfrm>
          <a:prstGeom prst="rect">
            <a:avLst/>
          </a:prstGeom>
        </p:spPr>
        <p:txBody>
          <a:bodyPr wrap="square">
            <a:spAutoFit/>
          </a:bodyPr>
          <a:lstStyle/>
          <a:p>
            <a:pPr algn="just"/>
            <a:r>
              <a:rPr lang="en-US" sz="1600" b="1" dirty="0" smtClean="0"/>
              <a:t>A 59-year-old man with chronic knee pain that is worsened by increased walking and bending now has new pain with localized swelling behind the knee. His MRI is shown</a:t>
            </a:r>
            <a:r>
              <a:rPr lang="en-US" sz="1600" dirty="0" smtClean="0"/>
              <a:t>.</a:t>
            </a:r>
          </a:p>
          <a:p>
            <a:pPr algn="just"/>
            <a:endParaRPr lang="en-US" sz="1600" dirty="0" smtClean="0"/>
          </a:p>
          <a:p>
            <a:pPr algn="just"/>
            <a:r>
              <a:rPr lang="en-US" sz="1600" dirty="0" smtClean="0"/>
              <a:t>1.Where is this lesion located?</a:t>
            </a:r>
          </a:p>
          <a:p>
            <a:pPr algn="just"/>
            <a:r>
              <a:rPr lang="en-US" sz="1600" dirty="0" smtClean="0"/>
              <a:t>2.What caused this lesion?</a:t>
            </a:r>
          </a:p>
          <a:p>
            <a:pPr algn="just"/>
            <a:r>
              <a:rPr lang="en-US" sz="1600" dirty="0" smtClean="0"/>
              <a:t>3.What are the cell count and protein content of this fluid?</a:t>
            </a:r>
            <a:endParaRPr lang="el-GR" sz="1600" dirty="0"/>
          </a:p>
        </p:txBody>
      </p:sp>
      <p:sp>
        <p:nvSpPr>
          <p:cNvPr id="4" name="3 - Ορθογώνιο"/>
          <p:cNvSpPr/>
          <p:nvPr/>
        </p:nvSpPr>
        <p:spPr>
          <a:xfrm>
            <a:off x="0" y="2852936"/>
            <a:ext cx="3563888" cy="4031873"/>
          </a:xfrm>
          <a:prstGeom prst="rect">
            <a:avLst/>
          </a:prstGeom>
        </p:spPr>
        <p:txBody>
          <a:bodyPr wrap="square">
            <a:spAutoFit/>
          </a:bodyPr>
          <a:lstStyle/>
          <a:p>
            <a:pPr algn="just"/>
            <a:r>
              <a:rPr lang="en-US" sz="1600" dirty="0" smtClean="0"/>
              <a:t>Posterior to the medial </a:t>
            </a:r>
            <a:r>
              <a:rPr lang="en-US" sz="1600" dirty="0" err="1" smtClean="0"/>
              <a:t>condyle</a:t>
            </a:r>
            <a:r>
              <a:rPr lang="en-US" sz="1600" dirty="0" smtClean="0"/>
              <a:t> is a </a:t>
            </a:r>
            <a:r>
              <a:rPr lang="en-US" sz="1600" dirty="0" err="1" smtClean="0"/>
              <a:t>popliteal</a:t>
            </a:r>
            <a:r>
              <a:rPr lang="en-US" sz="1600" dirty="0" smtClean="0"/>
              <a:t> cyst (Baker cyst). This is a </a:t>
            </a:r>
            <a:r>
              <a:rPr lang="en-US" sz="1600" dirty="0" smtClean="0">
                <a:effectLst>
                  <a:outerShdw blurRad="38100" dist="38100" dir="2700000" algn="tl">
                    <a:srgbClr val="000000">
                      <a:alpha val="43137"/>
                    </a:srgbClr>
                  </a:outerShdw>
                </a:effectLst>
              </a:rPr>
              <a:t>fluid collection </a:t>
            </a:r>
            <a:r>
              <a:rPr lang="en-US" sz="1600" dirty="0" smtClean="0"/>
              <a:t>(▴) that extends between the </a:t>
            </a:r>
            <a:r>
              <a:rPr lang="en-US" sz="1600" dirty="0" err="1" smtClean="0"/>
              <a:t>semitendinosus</a:t>
            </a:r>
            <a:r>
              <a:rPr lang="en-US" sz="1600" dirty="0" smtClean="0"/>
              <a:t> and </a:t>
            </a:r>
            <a:r>
              <a:rPr lang="en-US" sz="1600" dirty="0" err="1" smtClean="0"/>
              <a:t>gastrocnemius</a:t>
            </a:r>
            <a:r>
              <a:rPr lang="en-US" sz="1600" dirty="0" smtClean="0"/>
              <a:t> tendons into a potential </a:t>
            </a:r>
            <a:r>
              <a:rPr lang="en-US" sz="1600" dirty="0" err="1" smtClean="0"/>
              <a:t>bursal</a:t>
            </a:r>
            <a:r>
              <a:rPr lang="en-US" sz="1600" dirty="0" smtClean="0"/>
              <a:t> space.</a:t>
            </a:r>
          </a:p>
          <a:p>
            <a:pPr algn="just"/>
            <a:endParaRPr lang="en-US" sz="1600" dirty="0" smtClean="0"/>
          </a:p>
          <a:p>
            <a:pPr algn="just"/>
            <a:r>
              <a:rPr lang="en-US" sz="1600" dirty="0" smtClean="0"/>
              <a:t>Arthritis (particularly </a:t>
            </a:r>
            <a:r>
              <a:rPr lang="en-US" sz="1600" i="1" dirty="0" smtClean="0"/>
              <a:t>end stage</a:t>
            </a:r>
            <a:r>
              <a:rPr lang="en-US" sz="1600" i="1" dirty="0" smtClean="0"/>
              <a:t> </a:t>
            </a:r>
            <a:r>
              <a:rPr lang="en-US" sz="1600" dirty="0" smtClean="0"/>
              <a:t>osteoarthritis</a:t>
            </a:r>
            <a:r>
              <a:rPr lang="en-US" sz="1600" dirty="0" smtClean="0"/>
              <a:t>) produced this </a:t>
            </a:r>
            <a:r>
              <a:rPr lang="en-US" sz="1600" dirty="0" smtClean="0">
                <a:effectLst>
                  <a:outerShdw blurRad="38100" dist="38100" dir="2700000" algn="tl">
                    <a:srgbClr val="000000">
                      <a:alpha val="43137"/>
                    </a:srgbClr>
                  </a:outerShdw>
                </a:effectLst>
              </a:rPr>
              <a:t>inflammation</a:t>
            </a:r>
            <a:r>
              <a:rPr lang="en-US" sz="1600" dirty="0" smtClean="0"/>
              <a:t>, which caused </a:t>
            </a:r>
            <a:r>
              <a:rPr lang="en-US" sz="1600" dirty="0" smtClean="0">
                <a:effectLst>
                  <a:outerShdw blurRad="38100" dist="38100" dir="2700000" algn="tl">
                    <a:srgbClr val="000000">
                      <a:alpha val="43137"/>
                    </a:srgbClr>
                  </a:outerShdw>
                </a:effectLst>
              </a:rPr>
              <a:t>increased vascular permeability </a:t>
            </a:r>
            <a:r>
              <a:rPr lang="en-US" sz="1600" dirty="0" smtClean="0"/>
              <a:t>and the resulting </a:t>
            </a:r>
            <a:r>
              <a:rPr lang="en-US" sz="1600" dirty="0" smtClean="0">
                <a:effectLst>
                  <a:outerShdw blurRad="38100" dist="38100" dir="2700000" algn="tl">
                    <a:srgbClr val="000000">
                      <a:alpha val="43137"/>
                    </a:srgbClr>
                  </a:outerShdw>
                </a:effectLst>
              </a:rPr>
              <a:t>fluid collection</a:t>
            </a:r>
            <a:r>
              <a:rPr lang="en-US" sz="1600" dirty="0" smtClean="0"/>
              <a:t>.</a:t>
            </a:r>
          </a:p>
          <a:p>
            <a:pPr algn="just"/>
            <a:endParaRPr lang="en-US" sz="1600" dirty="0" smtClean="0"/>
          </a:p>
          <a:p>
            <a:pPr algn="just"/>
            <a:r>
              <a:rPr lang="en-US" sz="1600" dirty="0" smtClean="0"/>
              <a:t>This is likely to be a </a:t>
            </a:r>
            <a:r>
              <a:rPr lang="en-US" sz="1600" b="1" dirty="0" err="1" smtClean="0"/>
              <a:t>transudate</a:t>
            </a:r>
            <a:r>
              <a:rPr lang="en-US" sz="1600" dirty="0" smtClean="0"/>
              <a:t> with </a:t>
            </a:r>
            <a:r>
              <a:rPr lang="en-US" sz="1600" dirty="0" smtClean="0">
                <a:effectLst>
                  <a:outerShdw blurRad="38100" dist="38100" dir="2700000" algn="tl">
                    <a:srgbClr val="000000">
                      <a:alpha val="43137"/>
                    </a:srgbClr>
                  </a:outerShdw>
                </a:effectLst>
              </a:rPr>
              <a:t>very little protein and few inflammatory cells.</a:t>
            </a:r>
            <a:r>
              <a:rPr lang="en-US" sz="1600" dirty="0" smtClean="0"/>
              <a:t> An </a:t>
            </a:r>
            <a:r>
              <a:rPr lang="en-US" sz="1600" b="1" dirty="0" err="1" smtClean="0"/>
              <a:t>exudate</a:t>
            </a:r>
            <a:r>
              <a:rPr lang="en-US" sz="1600" dirty="0" smtClean="0"/>
              <a:t> would have </a:t>
            </a:r>
            <a:r>
              <a:rPr lang="en-US" sz="1600" b="1" dirty="0" smtClean="0"/>
              <a:t>many cells </a:t>
            </a:r>
            <a:r>
              <a:rPr lang="en-US" sz="1600" dirty="0" smtClean="0"/>
              <a:t>and </a:t>
            </a:r>
            <a:r>
              <a:rPr lang="en-US" sz="1600" b="1" dirty="0" smtClean="0"/>
              <a:t>higher protein content</a:t>
            </a:r>
            <a:r>
              <a:rPr lang="en-US" sz="1600" dirty="0" smtClean="0"/>
              <a:t>.</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Screenshot_15.jpg"/>
          <p:cNvPicPr>
            <a:picLocks noChangeAspect="1" noChangeArrowheads="1"/>
          </p:cNvPicPr>
          <p:nvPr/>
        </p:nvPicPr>
        <p:blipFill>
          <a:blip r:embed="rId2" cstate="print"/>
          <a:srcRect/>
          <a:stretch>
            <a:fillRect/>
          </a:stretch>
        </p:blipFill>
        <p:spPr bwMode="auto">
          <a:xfrm>
            <a:off x="4680926" y="188640"/>
            <a:ext cx="4299961" cy="6480720"/>
          </a:xfrm>
          <a:prstGeom prst="rect">
            <a:avLst/>
          </a:prstGeom>
          <a:noFill/>
        </p:spPr>
      </p:pic>
      <p:sp>
        <p:nvSpPr>
          <p:cNvPr id="3" name="2 - Ορθογώνιο"/>
          <p:cNvSpPr/>
          <p:nvPr/>
        </p:nvSpPr>
        <p:spPr>
          <a:xfrm>
            <a:off x="0" y="0"/>
            <a:ext cx="4644008" cy="2862322"/>
          </a:xfrm>
          <a:prstGeom prst="rect">
            <a:avLst/>
          </a:prstGeom>
        </p:spPr>
        <p:txBody>
          <a:bodyPr wrap="square">
            <a:spAutoFit/>
          </a:bodyPr>
          <a:lstStyle/>
          <a:p>
            <a:pPr algn="just"/>
            <a:r>
              <a:rPr lang="en-US" b="1" dirty="0" smtClean="0"/>
              <a:t>One week after a deep puncture wound to his forearm, a 48-year-old man develops local pain, </a:t>
            </a:r>
            <a:r>
              <a:rPr lang="en-US" b="1" dirty="0" err="1" smtClean="0"/>
              <a:t>erythema</a:t>
            </a:r>
            <a:r>
              <a:rPr lang="en-US" b="1" dirty="0" smtClean="0"/>
              <a:t>, swelling, and warmth at the site. The microscopic appearance of a biopsy specimen is shown.</a:t>
            </a:r>
          </a:p>
          <a:p>
            <a:pPr algn="just"/>
            <a:endParaRPr lang="en-US" dirty="0" smtClean="0"/>
          </a:p>
          <a:p>
            <a:pPr algn="just"/>
            <a:r>
              <a:rPr lang="en-US" dirty="0" smtClean="0"/>
              <a:t>1.What </a:t>
            </a:r>
            <a:r>
              <a:rPr lang="en-US" dirty="0" err="1" smtClean="0"/>
              <a:t>phagocytic</a:t>
            </a:r>
            <a:r>
              <a:rPr lang="en-US" dirty="0" smtClean="0"/>
              <a:t> cells are present?</a:t>
            </a:r>
          </a:p>
          <a:p>
            <a:pPr algn="just"/>
            <a:r>
              <a:rPr lang="en-US" dirty="0" smtClean="0"/>
              <a:t>2.What cell surface components are needed for microbe binding and </a:t>
            </a:r>
            <a:r>
              <a:rPr lang="en-US" dirty="0" err="1" smtClean="0"/>
              <a:t>phagocytosis</a:t>
            </a:r>
            <a:r>
              <a:rPr lang="en-US" dirty="0" smtClean="0"/>
              <a:t>?</a:t>
            </a:r>
          </a:p>
          <a:p>
            <a:pPr algn="just"/>
            <a:r>
              <a:rPr lang="en-US" dirty="0" smtClean="0"/>
              <a:t>3.What </a:t>
            </a:r>
            <a:r>
              <a:rPr lang="en-US" dirty="0" err="1" smtClean="0"/>
              <a:t>opsonins</a:t>
            </a:r>
            <a:r>
              <a:rPr lang="en-US" dirty="0" smtClean="0"/>
              <a:t> aid in this </a:t>
            </a:r>
            <a:r>
              <a:rPr lang="en-US" dirty="0" err="1" smtClean="0"/>
              <a:t>phagocytic</a:t>
            </a:r>
            <a:r>
              <a:rPr lang="en-US" dirty="0" smtClean="0"/>
              <a:t> process?</a:t>
            </a:r>
            <a:endParaRPr lang="el-GR" dirty="0"/>
          </a:p>
        </p:txBody>
      </p:sp>
      <p:sp>
        <p:nvSpPr>
          <p:cNvPr id="4" name="3 - Ορθογώνιο"/>
          <p:cNvSpPr/>
          <p:nvPr/>
        </p:nvSpPr>
        <p:spPr>
          <a:xfrm>
            <a:off x="0" y="2852937"/>
            <a:ext cx="4644008" cy="3970318"/>
          </a:xfrm>
          <a:prstGeom prst="rect">
            <a:avLst/>
          </a:prstGeom>
        </p:spPr>
        <p:txBody>
          <a:bodyPr wrap="square">
            <a:spAutoFit/>
          </a:bodyPr>
          <a:lstStyle/>
          <a:p>
            <a:pPr algn="just"/>
            <a:r>
              <a:rPr lang="en-US" b="1" dirty="0" err="1" smtClean="0"/>
              <a:t>Neutrophils</a:t>
            </a:r>
            <a:r>
              <a:rPr lang="en-US" b="1" dirty="0" smtClean="0"/>
              <a:t> </a:t>
            </a:r>
            <a:r>
              <a:rPr lang="en-US" dirty="0" smtClean="0"/>
              <a:t>and </a:t>
            </a:r>
            <a:r>
              <a:rPr lang="en-US" b="1" i="1" dirty="0" smtClean="0"/>
              <a:t>macrophages</a:t>
            </a:r>
            <a:r>
              <a:rPr lang="en-US" dirty="0" smtClean="0"/>
              <a:t> are present. The macrophage cytoplasm contains </a:t>
            </a:r>
            <a:r>
              <a:rPr lang="en-US" i="1" dirty="0" err="1" smtClean="0"/>
              <a:t>phagocytized</a:t>
            </a:r>
            <a:r>
              <a:rPr lang="en-US" i="1" dirty="0" smtClean="0"/>
              <a:t> and vacuolated debris</a:t>
            </a:r>
            <a:r>
              <a:rPr lang="en-US" dirty="0" smtClean="0"/>
              <a:t>. The history and findings strongly suggest a </a:t>
            </a:r>
            <a:r>
              <a:rPr lang="en-US" dirty="0" smtClean="0">
                <a:effectLst>
                  <a:outerShdw blurRad="38100" dist="38100" dir="2700000" algn="tl">
                    <a:srgbClr val="000000">
                      <a:alpha val="43137"/>
                    </a:srgbClr>
                  </a:outerShdw>
                </a:effectLst>
              </a:rPr>
              <a:t>bacterial</a:t>
            </a:r>
            <a:r>
              <a:rPr lang="en-US" dirty="0" smtClean="0"/>
              <a:t> infection at the site.</a:t>
            </a:r>
          </a:p>
          <a:p>
            <a:pPr algn="just"/>
            <a:endParaRPr lang="en-US" dirty="0" smtClean="0"/>
          </a:p>
          <a:p>
            <a:pPr algn="just"/>
            <a:r>
              <a:rPr lang="en-US" dirty="0" err="1" smtClean="0">
                <a:effectLst>
                  <a:outerShdw blurRad="38100" dist="38100" dir="2700000" algn="tl">
                    <a:srgbClr val="000000">
                      <a:alpha val="43137"/>
                    </a:srgbClr>
                  </a:outerShdw>
                </a:effectLst>
              </a:rPr>
              <a:t>Integrins</a:t>
            </a:r>
            <a:r>
              <a:rPr lang="en-US" dirty="0" smtClean="0">
                <a:effectLst>
                  <a:outerShdw blurRad="38100" dist="38100" dir="2700000" algn="tl">
                    <a:srgbClr val="000000">
                      <a:alpha val="43137"/>
                    </a:srgbClr>
                  </a:outerShdw>
                </a:effectLst>
              </a:rPr>
              <a:t> such as CD11, CD18, scavenger receptors, mannose receptors, and Toll-like receptors (pattern recognition receptors)</a:t>
            </a:r>
            <a:r>
              <a:rPr lang="en-US" dirty="0" smtClean="0"/>
              <a:t> aid in </a:t>
            </a:r>
            <a:r>
              <a:rPr lang="en-US" dirty="0" smtClean="0">
                <a:effectLst>
                  <a:outerShdw blurRad="38100" dist="38100" dir="2700000" algn="tl">
                    <a:srgbClr val="000000">
                      <a:alpha val="43137"/>
                    </a:srgbClr>
                  </a:outerShdw>
                </a:effectLst>
              </a:rPr>
              <a:t>binding to microbes </a:t>
            </a:r>
            <a:r>
              <a:rPr lang="en-US" dirty="0" smtClean="0"/>
              <a:t>as part of </a:t>
            </a:r>
            <a:r>
              <a:rPr lang="en-US" b="1" dirty="0" smtClean="0"/>
              <a:t>innate</a:t>
            </a:r>
            <a:r>
              <a:rPr lang="en-US" dirty="0" smtClean="0"/>
              <a:t> immunity.</a:t>
            </a:r>
          </a:p>
          <a:p>
            <a:pPr algn="just"/>
            <a:endParaRPr lang="en-US" dirty="0" smtClean="0"/>
          </a:p>
          <a:p>
            <a:pPr algn="just"/>
            <a:r>
              <a:rPr lang="en-US" dirty="0" smtClean="0"/>
              <a:t>The major </a:t>
            </a:r>
            <a:r>
              <a:rPr lang="en-US" b="1" dirty="0" err="1" smtClean="0"/>
              <a:t>opsonins</a:t>
            </a:r>
            <a:r>
              <a:rPr lang="en-US" dirty="0" smtClean="0"/>
              <a:t> that </a:t>
            </a:r>
            <a:r>
              <a:rPr lang="en-US" b="1" dirty="0" smtClean="0"/>
              <a:t>bind to microbes and aid in their </a:t>
            </a:r>
            <a:r>
              <a:rPr lang="en-US" b="1" dirty="0" err="1" smtClean="0"/>
              <a:t>phagocytosis</a:t>
            </a:r>
            <a:r>
              <a:rPr lang="en-US" dirty="0" smtClean="0"/>
              <a:t> include </a:t>
            </a:r>
            <a:r>
              <a:rPr lang="en-US" b="1" dirty="0" err="1" smtClean="0"/>
              <a:t>IgG</a:t>
            </a:r>
            <a:r>
              <a:rPr lang="en-US" dirty="0" smtClean="0"/>
              <a:t> (phagocytes bind via </a:t>
            </a:r>
            <a:r>
              <a:rPr lang="en-US" dirty="0" err="1" smtClean="0"/>
              <a:t>Fc</a:t>
            </a:r>
            <a:r>
              <a:rPr lang="en-US" dirty="0" smtClean="0"/>
              <a:t> receptors) and the </a:t>
            </a:r>
            <a:r>
              <a:rPr lang="en-US" b="1" dirty="0" smtClean="0"/>
              <a:t>C3b</a:t>
            </a:r>
            <a:r>
              <a:rPr lang="en-US" dirty="0" smtClean="0"/>
              <a:t> complement fragment.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Screenshot_16.jpg"/>
          <p:cNvPicPr>
            <a:picLocks noChangeAspect="1" noChangeArrowheads="1"/>
          </p:cNvPicPr>
          <p:nvPr/>
        </p:nvPicPr>
        <p:blipFill>
          <a:blip r:embed="rId2" cstate="print"/>
          <a:srcRect/>
          <a:stretch>
            <a:fillRect/>
          </a:stretch>
        </p:blipFill>
        <p:spPr bwMode="auto">
          <a:xfrm>
            <a:off x="5292080" y="188640"/>
            <a:ext cx="3672408" cy="6437619"/>
          </a:xfrm>
          <a:prstGeom prst="rect">
            <a:avLst/>
          </a:prstGeom>
          <a:noFill/>
        </p:spPr>
      </p:pic>
      <p:sp>
        <p:nvSpPr>
          <p:cNvPr id="3" name="2 - Ορθογώνιο"/>
          <p:cNvSpPr/>
          <p:nvPr/>
        </p:nvSpPr>
        <p:spPr>
          <a:xfrm>
            <a:off x="0" y="0"/>
            <a:ext cx="5292080" cy="3416320"/>
          </a:xfrm>
          <a:prstGeom prst="rect">
            <a:avLst/>
          </a:prstGeom>
        </p:spPr>
        <p:txBody>
          <a:bodyPr wrap="square">
            <a:spAutoFit/>
          </a:bodyPr>
          <a:lstStyle/>
          <a:p>
            <a:pPr algn="just"/>
            <a:r>
              <a:rPr lang="en-US" b="1" dirty="0" smtClean="0"/>
              <a:t>A 67-year-old woman has skin “bronzing” along with arthritis and nocturnal </a:t>
            </a:r>
            <a:r>
              <a:rPr lang="en-US" b="1" dirty="0" err="1" smtClean="0"/>
              <a:t>dyspnea</a:t>
            </a:r>
            <a:r>
              <a:rPr lang="en-US" b="1" dirty="0" smtClean="0"/>
              <a:t> that have been present for the past year. She has an elevated blood glucose level and an abnormal glucose tolerance test. The microscopic appearance of her liver biopsy specimen stained with Prussian blue iron stain is shown.</a:t>
            </a:r>
          </a:p>
          <a:p>
            <a:pPr algn="just"/>
            <a:endParaRPr lang="en-US" dirty="0" smtClean="0"/>
          </a:p>
          <a:p>
            <a:pPr algn="just"/>
            <a:r>
              <a:rPr lang="en-US" dirty="0" smtClean="0"/>
              <a:t>1.In what form is this iron stored, and in what cells is it contained?</a:t>
            </a:r>
          </a:p>
          <a:p>
            <a:pPr algn="just"/>
            <a:r>
              <a:rPr lang="en-US" dirty="0" smtClean="0"/>
              <a:t>2.What underlying disease does this patient have?</a:t>
            </a:r>
          </a:p>
          <a:p>
            <a:pPr algn="just"/>
            <a:r>
              <a:rPr lang="en-US" dirty="0" smtClean="0"/>
              <a:t>3.Where does iron in the body normally reside?</a:t>
            </a:r>
            <a:endParaRPr lang="el-GR" dirty="0"/>
          </a:p>
        </p:txBody>
      </p:sp>
      <p:sp>
        <p:nvSpPr>
          <p:cNvPr id="4" name="3 - Ορθογώνιο"/>
          <p:cNvSpPr/>
          <p:nvPr/>
        </p:nvSpPr>
        <p:spPr>
          <a:xfrm>
            <a:off x="0" y="3645023"/>
            <a:ext cx="5292080" cy="3293209"/>
          </a:xfrm>
          <a:prstGeom prst="rect">
            <a:avLst/>
          </a:prstGeom>
        </p:spPr>
        <p:txBody>
          <a:bodyPr wrap="square">
            <a:spAutoFit/>
          </a:bodyPr>
          <a:lstStyle/>
          <a:p>
            <a:pPr algn="just"/>
            <a:r>
              <a:rPr lang="en-US" sz="1600" dirty="0" smtClean="0"/>
              <a:t>The </a:t>
            </a:r>
            <a:r>
              <a:rPr lang="en-US" sz="1600" b="1" dirty="0" smtClean="0"/>
              <a:t>iron</a:t>
            </a:r>
            <a:r>
              <a:rPr lang="en-US" sz="1600" dirty="0" smtClean="0"/>
              <a:t> is stored as </a:t>
            </a:r>
            <a:r>
              <a:rPr lang="en-US" sz="1600" b="1" dirty="0" err="1" smtClean="0"/>
              <a:t>hemosiderin</a:t>
            </a:r>
            <a:r>
              <a:rPr lang="en-US" sz="1600" b="1" dirty="0" smtClean="0"/>
              <a:t> granules </a:t>
            </a:r>
            <a:r>
              <a:rPr lang="en-US" sz="1600" dirty="0" smtClean="0"/>
              <a:t>(aggregates of </a:t>
            </a:r>
            <a:r>
              <a:rPr lang="en-US" sz="1600" dirty="0" err="1" smtClean="0"/>
              <a:t>ferritin</a:t>
            </a:r>
            <a:r>
              <a:rPr lang="en-US" sz="1600" dirty="0" smtClean="0"/>
              <a:t> micelles) that are mainly contained within </a:t>
            </a:r>
            <a:r>
              <a:rPr lang="en-US" sz="1600" dirty="0" err="1" smtClean="0"/>
              <a:t>Kupffer</a:t>
            </a:r>
            <a:r>
              <a:rPr lang="en-US" sz="1600" dirty="0" smtClean="0"/>
              <a:t> cells (▾), which are the macrophages of the liver.</a:t>
            </a:r>
          </a:p>
          <a:p>
            <a:pPr algn="just"/>
            <a:r>
              <a:rPr lang="en-US" sz="1600" dirty="0" smtClean="0"/>
              <a:t>The patient has </a:t>
            </a:r>
            <a:r>
              <a:rPr lang="en-US" sz="1600" dirty="0" err="1" smtClean="0">
                <a:effectLst>
                  <a:outerShdw blurRad="38100" dist="38100" dir="2700000" algn="tl">
                    <a:srgbClr val="000000">
                      <a:alpha val="43137"/>
                    </a:srgbClr>
                  </a:outerShdw>
                </a:effectLst>
              </a:rPr>
              <a:t>hemochromatosis</a:t>
            </a:r>
            <a:r>
              <a:rPr lang="en-US" sz="1600" dirty="0" smtClean="0"/>
              <a:t>, a hereditary condition characterized by excessive iron absorption, retention, or both. Her </a:t>
            </a:r>
            <a:r>
              <a:rPr lang="en-US" sz="1600" dirty="0" smtClean="0">
                <a:effectLst>
                  <a:outerShdw blurRad="38100" dist="38100" dir="2700000" algn="tl">
                    <a:srgbClr val="000000">
                      <a:alpha val="43137"/>
                    </a:srgbClr>
                  </a:outerShdw>
                </a:effectLst>
              </a:rPr>
              <a:t>skin changes </a:t>
            </a:r>
            <a:r>
              <a:rPr lang="en-US" sz="1600" dirty="0" smtClean="0"/>
              <a:t>reflect increased </a:t>
            </a:r>
            <a:r>
              <a:rPr lang="en-US" sz="1600" dirty="0" err="1" smtClean="0"/>
              <a:t>cutaneous</a:t>
            </a:r>
            <a:r>
              <a:rPr lang="en-US" sz="1600" dirty="0" smtClean="0"/>
              <a:t> iron stores, and her </a:t>
            </a:r>
            <a:r>
              <a:rPr lang="en-US" sz="1600" dirty="0" smtClean="0">
                <a:effectLst>
                  <a:outerShdw blurRad="38100" dist="38100" dir="2700000" algn="tl">
                    <a:srgbClr val="000000">
                      <a:alpha val="43137"/>
                    </a:srgbClr>
                  </a:outerShdw>
                </a:effectLst>
              </a:rPr>
              <a:t>diabetes</a:t>
            </a:r>
            <a:r>
              <a:rPr lang="en-US" sz="1600" dirty="0" smtClean="0"/>
              <a:t> is due to iron-driven free radical injury to beta cells in the islets of </a:t>
            </a:r>
            <a:r>
              <a:rPr lang="en-US" sz="1600" dirty="0" err="1" smtClean="0"/>
              <a:t>Langerhans</a:t>
            </a:r>
            <a:r>
              <a:rPr lang="en-US" sz="1600" dirty="0" smtClean="0"/>
              <a:t>.</a:t>
            </a:r>
          </a:p>
          <a:p>
            <a:pPr algn="just"/>
            <a:r>
              <a:rPr lang="en-US" sz="1600" dirty="0" smtClean="0">
                <a:effectLst>
                  <a:outerShdw blurRad="38100" dist="38100" dir="2700000" algn="tl">
                    <a:srgbClr val="000000">
                      <a:alpha val="43137"/>
                    </a:srgbClr>
                  </a:outerShdw>
                </a:effectLst>
              </a:rPr>
              <a:t>The body contains 2 to 4 g of iron. Most is stored as hemoglobin; some is stored as </a:t>
            </a:r>
            <a:r>
              <a:rPr lang="en-US" sz="1600" dirty="0" err="1" smtClean="0">
                <a:effectLst>
                  <a:outerShdw blurRad="38100" dist="38100" dir="2700000" algn="tl">
                    <a:srgbClr val="000000">
                      <a:alpha val="43137"/>
                    </a:srgbClr>
                  </a:outerShdw>
                </a:effectLst>
              </a:rPr>
              <a:t>myoglobin</a:t>
            </a:r>
            <a:r>
              <a:rPr lang="en-US" sz="1600" dirty="0" smtClean="0">
                <a:effectLst>
                  <a:outerShdw blurRad="38100" dist="38100" dir="2700000" algn="tl">
                    <a:srgbClr val="000000">
                      <a:alpha val="43137"/>
                    </a:srgbClr>
                  </a:outerShdw>
                </a:effectLst>
              </a:rPr>
              <a:t>, and some is stored as </a:t>
            </a:r>
            <a:r>
              <a:rPr lang="en-US" sz="1600" dirty="0" err="1" smtClean="0">
                <a:effectLst>
                  <a:outerShdw blurRad="38100" dist="38100" dir="2700000" algn="tl">
                    <a:srgbClr val="000000">
                      <a:alpha val="43137"/>
                    </a:srgbClr>
                  </a:outerShdw>
                </a:effectLst>
              </a:rPr>
              <a:t>hemosiderin</a:t>
            </a:r>
            <a:r>
              <a:rPr lang="en-US" sz="1600" dirty="0" smtClean="0">
                <a:effectLst>
                  <a:outerShdw blurRad="38100" dist="38100" dir="2700000" algn="tl">
                    <a:srgbClr val="000000">
                      <a:alpha val="43137"/>
                    </a:srgbClr>
                  </a:outerShdw>
                </a:effectLst>
              </a:rPr>
              <a:t> iron.</a:t>
            </a:r>
            <a:r>
              <a:rPr lang="en-US" sz="1600" dirty="0" smtClean="0"/>
              <a:t> </a:t>
            </a:r>
            <a:r>
              <a:rPr lang="en-US" sz="1600" dirty="0" err="1" smtClean="0">
                <a:effectLst>
                  <a:outerShdw blurRad="38100" dist="38100" dir="2700000" algn="tl">
                    <a:srgbClr val="000000">
                      <a:alpha val="43137"/>
                    </a:srgbClr>
                  </a:outerShdw>
                </a:effectLst>
              </a:rPr>
              <a:t>Hemosiderin</a:t>
            </a:r>
            <a:r>
              <a:rPr lang="en-US" sz="1600" dirty="0" smtClean="0">
                <a:effectLst>
                  <a:outerShdw blurRad="38100" dist="38100" dir="2700000" algn="tl">
                    <a:srgbClr val="000000">
                      <a:alpha val="43137"/>
                    </a:srgbClr>
                  </a:outerShdw>
                </a:effectLst>
              </a:rPr>
              <a:t> iron </a:t>
            </a:r>
            <a:r>
              <a:rPr lang="en-US" sz="1600" dirty="0" smtClean="0"/>
              <a:t>is found mostly in the </a:t>
            </a:r>
            <a:r>
              <a:rPr lang="en-US" sz="1600" dirty="0" smtClean="0">
                <a:effectLst>
                  <a:outerShdw blurRad="38100" dist="38100" dir="2700000" algn="tl">
                    <a:srgbClr val="000000">
                      <a:alpha val="43137"/>
                    </a:srgbClr>
                  </a:outerShdw>
                </a:effectLst>
              </a:rPr>
              <a:t>bone marrow</a:t>
            </a:r>
            <a:r>
              <a:rPr lang="en-US" sz="1600" dirty="0" smtClean="0"/>
              <a:t>, but it may also appear in the spleen and the liver.</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Screenshot_17.jpg"/>
          <p:cNvPicPr>
            <a:picLocks noChangeAspect="1" noChangeArrowheads="1"/>
          </p:cNvPicPr>
          <p:nvPr/>
        </p:nvPicPr>
        <p:blipFill>
          <a:blip r:embed="rId2" cstate="print"/>
          <a:srcRect/>
          <a:stretch>
            <a:fillRect/>
          </a:stretch>
        </p:blipFill>
        <p:spPr bwMode="auto">
          <a:xfrm>
            <a:off x="5220072" y="188640"/>
            <a:ext cx="3696183" cy="6444405"/>
          </a:xfrm>
          <a:prstGeom prst="rect">
            <a:avLst/>
          </a:prstGeom>
          <a:noFill/>
        </p:spPr>
      </p:pic>
      <p:sp>
        <p:nvSpPr>
          <p:cNvPr id="3" name="2 - Ορθογώνιο"/>
          <p:cNvSpPr/>
          <p:nvPr/>
        </p:nvSpPr>
        <p:spPr>
          <a:xfrm>
            <a:off x="0" y="0"/>
            <a:ext cx="5220072" cy="3693319"/>
          </a:xfrm>
          <a:prstGeom prst="rect">
            <a:avLst/>
          </a:prstGeom>
        </p:spPr>
        <p:txBody>
          <a:bodyPr wrap="square">
            <a:spAutoFit/>
          </a:bodyPr>
          <a:lstStyle/>
          <a:p>
            <a:pPr algn="just"/>
            <a:r>
              <a:rPr lang="en-US" b="1" dirty="0" smtClean="0"/>
              <a:t>A 62-year-old woman with a 4-day history of productive cough and fever has a WBC count of 14,260/mm3 (</a:t>
            </a:r>
            <a:r>
              <a:rPr lang="en-US" b="1" dirty="0" err="1" smtClean="0"/>
              <a:t>nl</a:t>
            </a:r>
            <a:r>
              <a:rPr lang="en-US" b="1" dirty="0" smtClean="0"/>
              <a:t> 3800/mm3 to 10,800/mm3), with 70% </a:t>
            </a:r>
            <a:r>
              <a:rPr lang="en-US" b="1" dirty="0" err="1" smtClean="0"/>
              <a:t>neutrophils</a:t>
            </a:r>
            <a:r>
              <a:rPr lang="en-US" b="1" dirty="0" smtClean="0"/>
              <a:t> and 10% band forms. A chest radiograph shows focal consolidation. Serum C-reactive protein and fibrinogen levels are increased. Her lungs would have the microscopic appearance shown.</a:t>
            </a:r>
          </a:p>
          <a:p>
            <a:pPr algn="just"/>
            <a:endParaRPr lang="en-US" dirty="0" smtClean="0"/>
          </a:p>
          <a:p>
            <a:pPr algn="just"/>
            <a:r>
              <a:rPr lang="en-US" dirty="0" smtClean="0"/>
              <a:t>1.How do </a:t>
            </a:r>
            <a:r>
              <a:rPr lang="en-US" dirty="0" err="1" smtClean="0"/>
              <a:t>neutrophils</a:t>
            </a:r>
            <a:r>
              <a:rPr lang="en-US" dirty="0" smtClean="0"/>
              <a:t> attach to endothelium?</a:t>
            </a:r>
          </a:p>
          <a:p>
            <a:pPr algn="just"/>
            <a:r>
              <a:rPr lang="en-US" dirty="0" smtClean="0"/>
              <a:t>2.What promotes </a:t>
            </a:r>
            <a:r>
              <a:rPr lang="en-US" dirty="0" err="1" smtClean="0"/>
              <a:t>neutrophil</a:t>
            </a:r>
            <a:r>
              <a:rPr lang="en-US" dirty="0" smtClean="0"/>
              <a:t> </a:t>
            </a:r>
            <a:r>
              <a:rPr lang="en-US" dirty="0" err="1" smtClean="0"/>
              <a:t>diapedesis</a:t>
            </a:r>
            <a:r>
              <a:rPr lang="en-US" dirty="0" smtClean="0"/>
              <a:t>?</a:t>
            </a:r>
          </a:p>
          <a:p>
            <a:pPr algn="just"/>
            <a:r>
              <a:rPr lang="en-US" dirty="0" smtClean="0"/>
              <a:t>3.Explain the laboratory findings.</a:t>
            </a:r>
          </a:p>
          <a:p>
            <a:endParaRPr lang="en-US" dirty="0"/>
          </a:p>
        </p:txBody>
      </p:sp>
      <p:sp>
        <p:nvSpPr>
          <p:cNvPr id="4" name="3 - Ορθογώνιο"/>
          <p:cNvSpPr/>
          <p:nvPr/>
        </p:nvSpPr>
        <p:spPr>
          <a:xfrm>
            <a:off x="0" y="3356992"/>
            <a:ext cx="5220072" cy="3416320"/>
          </a:xfrm>
          <a:prstGeom prst="rect">
            <a:avLst/>
          </a:prstGeom>
        </p:spPr>
        <p:txBody>
          <a:bodyPr wrap="square">
            <a:spAutoFit/>
          </a:bodyPr>
          <a:lstStyle/>
          <a:p>
            <a:pPr algn="just"/>
            <a:r>
              <a:rPr lang="en-US" u="sng" dirty="0" smtClean="0"/>
              <a:t>Endothelial cells</a:t>
            </a:r>
            <a:r>
              <a:rPr lang="en-US" dirty="0" smtClean="0"/>
              <a:t> (◂) express </a:t>
            </a:r>
            <a:r>
              <a:rPr lang="en-US" u="sng" dirty="0" smtClean="0"/>
              <a:t>E-</a:t>
            </a:r>
            <a:r>
              <a:rPr lang="en-US" u="sng" dirty="0" err="1" smtClean="0"/>
              <a:t>selectin</a:t>
            </a:r>
            <a:r>
              <a:rPr lang="en-US" u="sng" dirty="0" smtClean="0"/>
              <a:t>, intercellular adhesion molecule-1 (ICAM-1), and GlyCam-1</a:t>
            </a:r>
            <a:r>
              <a:rPr lang="en-US" dirty="0" smtClean="0"/>
              <a:t>; the corresponding </a:t>
            </a:r>
            <a:r>
              <a:rPr lang="en-US" dirty="0" err="1" smtClean="0">
                <a:effectLst>
                  <a:outerShdw blurRad="38100" dist="38100" dir="2700000" algn="tl">
                    <a:srgbClr val="000000">
                      <a:alpha val="43137"/>
                    </a:srgbClr>
                  </a:outerShdw>
                </a:effectLst>
              </a:rPr>
              <a:t>neutrophil</a:t>
            </a:r>
            <a:r>
              <a:rPr lang="en-US" dirty="0" smtClean="0">
                <a:effectLst>
                  <a:outerShdw blurRad="38100" dist="38100" dir="2700000" algn="tl">
                    <a:srgbClr val="000000">
                      <a:alpha val="43137"/>
                    </a:srgbClr>
                  </a:outerShdw>
                </a:effectLst>
              </a:rPr>
              <a:t> </a:t>
            </a:r>
            <a:r>
              <a:rPr lang="en-US" dirty="0" smtClean="0"/>
              <a:t>(▴) </a:t>
            </a:r>
            <a:r>
              <a:rPr lang="en-US" dirty="0" err="1" smtClean="0">
                <a:effectLst>
                  <a:outerShdw blurRad="38100" dist="38100" dir="2700000" algn="tl">
                    <a:srgbClr val="000000">
                      <a:alpha val="43137"/>
                    </a:srgbClr>
                  </a:outerShdw>
                </a:effectLst>
              </a:rPr>
              <a:t>ligands</a:t>
            </a:r>
            <a:r>
              <a:rPr lang="en-US" dirty="0" smtClean="0"/>
              <a:t> are </a:t>
            </a:r>
            <a:r>
              <a:rPr lang="en-US" dirty="0" err="1" smtClean="0">
                <a:effectLst>
                  <a:outerShdw blurRad="38100" dist="38100" dir="2700000" algn="tl">
                    <a:srgbClr val="000000">
                      <a:alpha val="43137"/>
                    </a:srgbClr>
                  </a:outerShdw>
                </a:effectLst>
              </a:rPr>
              <a:t>sialyl</a:t>
            </a:r>
            <a:r>
              <a:rPr lang="en-US" dirty="0" smtClean="0">
                <a:effectLst>
                  <a:outerShdw blurRad="38100" dist="38100" dir="2700000" algn="tl">
                    <a:srgbClr val="000000">
                      <a:alpha val="43137"/>
                    </a:srgbClr>
                  </a:outerShdw>
                </a:effectLst>
              </a:rPr>
              <a:t>-Lewis X, CD11 and CD18 </a:t>
            </a:r>
            <a:r>
              <a:rPr lang="en-US" dirty="0" err="1" smtClean="0">
                <a:effectLst>
                  <a:outerShdw blurRad="38100" dist="38100" dir="2700000" algn="tl">
                    <a:srgbClr val="000000">
                      <a:alpha val="43137"/>
                    </a:srgbClr>
                  </a:outerShdw>
                </a:effectLst>
              </a:rPr>
              <a:t>integrins</a:t>
            </a:r>
            <a:r>
              <a:rPr lang="en-US" dirty="0" smtClean="0">
                <a:effectLst>
                  <a:outerShdw blurRad="38100" dist="38100" dir="2700000" algn="tl">
                    <a:srgbClr val="000000">
                      <a:alpha val="43137"/>
                    </a:srgbClr>
                  </a:outerShdw>
                </a:effectLst>
              </a:rPr>
              <a:t>, and L-</a:t>
            </a:r>
            <a:r>
              <a:rPr lang="en-US" dirty="0" err="1" smtClean="0">
                <a:effectLst>
                  <a:outerShdw blurRad="38100" dist="38100" dir="2700000" algn="tl">
                    <a:srgbClr val="000000">
                      <a:alpha val="43137"/>
                    </a:srgbClr>
                  </a:outerShdw>
                </a:effectLst>
              </a:rPr>
              <a:t>selectin</a:t>
            </a:r>
            <a:r>
              <a:rPr lang="en-US" dirty="0" smtClean="0">
                <a:effectLst>
                  <a:outerShdw blurRad="38100" dist="38100" dir="2700000" algn="tl">
                    <a:srgbClr val="000000">
                      <a:alpha val="43137"/>
                    </a:srgbClr>
                  </a:outerShdw>
                </a:effectLst>
              </a:rPr>
              <a:t>.</a:t>
            </a:r>
          </a:p>
          <a:p>
            <a:pPr algn="just"/>
            <a:r>
              <a:rPr lang="en-US" b="1" dirty="0" err="1" smtClean="0"/>
              <a:t>Chemotactic</a:t>
            </a:r>
            <a:r>
              <a:rPr lang="en-US" b="1" dirty="0" smtClean="0"/>
              <a:t> factors </a:t>
            </a:r>
            <a:r>
              <a:rPr lang="en-US" dirty="0" smtClean="0"/>
              <a:t>that </a:t>
            </a:r>
            <a:r>
              <a:rPr lang="en-US" b="1" dirty="0" smtClean="0"/>
              <a:t>promote </a:t>
            </a:r>
            <a:r>
              <a:rPr lang="en-US" b="1" dirty="0" err="1" smtClean="0"/>
              <a:t>neutrophil</a:t>
            </a:r>
            <a:r>
              <a:rPr lang="en-US" b="1" dirty="0" smtClean="0"/>
              <a:t> </a:t>
            </a:r>
            <a:r>
              <a:rPr lang="en-US" b="1" dirty="0" err="1" smtClean="0"/>
              <a:t>diapedesis</a:t>
            </a:r>
            <a:r>
              <a:rPr lang="en-US" dirty="0" smtClean="0"/>
              <a:t> include </a:t>
            </a:r>
            <a:r>
              <a:rPr lang="en-US" dirty="0" smtClean="0">
                <a:effectLst>
                  <a:outerShdw blurRad="38100" dist="38100" dir="2700000" algn="tl">
                    <a:srgbClr val="000000">
                      <a:alpha val="43137"/>
                    </a:srgbClr>
                  </a:outerShdw>
                </a:effectLst>
              </a:rPr>
              <a:t>complement fragment C5a, interleukin-8, </a:t>
            </a:r>
            <a:r>
              <a:rPr lang="en-US" dirty="0" err="1" smtClean="0">
                <a:effectLst>
                  <a:outerShdw blurRad="38100" dist="38100" dir="2700000" algn="tl">
                    <a:srgbClr val="000000">
                      <a:alpha val="43137"/>
                    </a:srgbClr>
                  </a:outerShdw>
                </a:effectLst>
              </a:rPr>
              <a:t>lipoxins</a:t>
            </a:r>
            <a:r>
              <a:rPr lang="en-US" dirty="0" smtClean="0">
                <a:effectLst>
                  <a:outerShdw blurRad="38100" dist="38100" dir="2700000" algn="tl">
                    <a:srgbClr val="000000">
                      <a:alpha val="43137"/>
                    </a:srgbClr>
                  </a:outerShdw>
                </a:effectLst>
              </a:rPr>
              <a:t>, and </a:t>
            </a:r>
            <a:r>
              <a:rPr lang="en-US" dirty="0" err="1" smtClean="0">
                <a:effectLst>
                  <a:outerShdw blurRad="38100" dist="38100" dir="2700000" algn="tl">
                    <a:srgbClr val="000000">
                      <a:alpha val="43137"/>
                    </a:srgbClr>
                  </a:outerShdw>
                </a:effectLst>
              </a:rPr>
              <a:t>leukotriene</a:t>
            </a:r>
            <a:r>
              <a:rPr lang="en-US" dirty="0" smtClean="0">
                <a:effectLst>
                  <a:outerShdw blurRad="38100" dist="38100" dir="2700000" algn="tl">
                    <a:srgbClr val="000000">
                      <a:alpha val="43137"/>
                    </a:srgbClr>
                  </a:outerShdw>
                </a:effectLst>
              </a:rPr>
              <a:t> B4.</a:t>
            </a:r>
          </a:p>
          <a:p>
            <a:pPr algn="just"/>
            <a:r>
              <a:rPr lang="en-US" b="1" dirty="0" err="1" smtClean="0"/>
              <a:t>Neutrophilic</a:t>
            </a:r>
            <a:r>
              <a:rPr lang="en-US" b="1" dirty="0" smtClean="0"/>
              <a:t> </a:t>
            </a:r>
            <a:r>
              <a:rPr lang="en-US" b="1" dirty="0" err="1" smtClean="0"/>
              <a:t>leukocytosis</a:t>
            </a:r>
            <a:r>
              <a:rPr lang="en-US" b="1" dirty="0" smtClean="0"/>
              <a:t> </a:t>
            </a:r>
            <a:r>
              <a:rPr lang="en-US" dirty="0" smtClean="0"/>
              <a:t>with a “</a:t>
            </a:r>
            <a:r>
              <a:rPr lang="en-US" dirty="0" smtClean="0">
                <a:effectLst>
                  <a:outerShdw blurRad="38100" dist="38100" dir="2700000" algn="tl">
                    <a:srgbClr val="000000">
                      <a:alpha val="43137"/>
                    </a:srgbClr>
                  </a:outerShdw>
                </a:effectLst>
              </a:rPr>
              <a:t>left shift</a:t>
            </a:r>
            <a:r>
              <a:rPr lang="en-US" dirty="0" smtClean="0"/>
              <a:t>” and </a:t>
            </a:r>
            <a:r>
              <a:rPr lang="en-US" i="1" dirty="0" smtClean="0">
                <a:effectLst>
                  <a:outerShdw blurRad="38100" dist="38100" dir="2700000" algn="tl">
                    <a:srgbClr val="000000">
                      <a:alpha val="43137"/>
                    </a:srgbClr>
                  </a:outerShdw>
                </a:effectLst>
              </a:rPr>
              <a:t>increased acute-phase reactants </a:t>
            </a:r>
            <a:r>
              <a:rPr lang="en-US" dirty="0" smtClean="0"/>
              <a:t>(e.g., </a:t>
            </a:r>
            <a:r>
              <a:rPr lang="en-US" i="1" dirty="0" smtClean="0">
                <a:effectLst>
                  <a:outerShdw blurRad="38100" dist="38100" dir="2700000" algn="tl">
                    <a:srgbClr val="000000">
                      <a:alpha val="43137"/>
                    </a:srgbClr>
                  </a:outerShdw>
                </a:effectLst>
              </a:rPr>
              <a:t>fibrinogen, CRP</a:t>
            </a:r>
            <a:r>
              <a:rPr lang="en-US" dirty="0" smtClean="0"/>
              <a:t>) are features of </a:t>
            </a:r>
            <a:r>
              <a:rPr lang="en-US" b="1" spc="600" dirty="0" smtClean="0"/>
              <a:t>acute</a:t>
            </a:r>
            <a:r>
              <a:rPr lang="en-US" dirty="0" smtClean="0"/>
              <a:t> inflammation. These are driven by </a:t>
            </a:r>
            <a:r>
              <a:rPr lang="en-US" b="1" dirty="0" smtClean="0"/>
              <a:t>inflammatory cytokines</a:t>
            </a:r>
            <a:r>
              <a:rPr lang="en-US" dirty="0" smtClean="0"/>
              <a:t>, particularly </a:t>
            </a:r>
            <a:r>
              <a:rPr lang="en-US" b="1" dirty="0" smtClean="0"/>
              <a:t>interleukin-1</a:t>
            </a:r>
            <a:r>
              <a:rPr lang="en-US" dirty="0" smtClean="0"/>
              <a:t> and </a:t>
            </a:r>
            <a:r>
              <a:rPr lang="en-US" b="1" dirty="0" smtClean="0"/>
              <a:t>tumor necrosis factor</a:t>
            </a:r>
            <a:r>
              <a:rPr lang="en-US"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Screenshot_18.jpg"/>
          <p:cNvPicPr>
            <a:picLocks noChangeAspect="1" noChangeArrowheads="1"/>
          </p:cNvPicPr>
          <p:nvPr/>
        </p:nvPicPr>
        <p:blipFill>
          <a:blip r:embed="rId2" cstate="print"/>
          <a:srcRect/>
          <a:stretch>
            <a:fillRect/>
          </a:stretch>
        </p:blipFill>
        <p:spPr bwMode="auto">
          <a:xfrm>
            <a:off x="4427984" y="188640"/>
            <a:ext cx="4598392" cy="6336704"/>
          </a:xfrm>
          <a:prstGeom prst="rect">
            <a:avLst/>
          </a:prstGeom>
          <a:noFill/>
        </p:spPr>
      </p:pic>
      <p:sp>
        <p:nvSpPr>
          <p:cNvPr id="3" name="2 - Ορθογώνιο"/>
          <p:cNvSpPr/>
          <p:nvPr/>
        </p:nvSpPr>
        <p:spPr>
          <a:xfrm>
            <a:off x="0" y="0"/>
            <a:ext cx="4427984" cy="3293209"/>
          </a:xfrm>
          <a:prstGeom prst="rect">
            <a:avLst/>
          </a:prstGeom>
        </p:spPr>
        <p:txBody>
          <a:bodyPr wrap="square">
            <a:spAutoFit/>
          </a:bodyPr>
          <a:lstStyle/>
          <a:p>
            <a:pPr algn="just"/>
            <a:r>
              <a:rPr lang="en-US" sz="1600" b="1" dirty="0" smtClean="0"/>
              <a:t>A 56-year-old woman with rheumatic </a:t>
            </a:r>
            <a:r>
              <a:rPr lang="en-US" sz="1600" b="1" dirty="0" err="1" smtClean="0"/>
              <a:t>valvular</a:t>
            </a:r>
            <a:r>
              <a:rPr lang="en-US" sz="1600" b="1" dirty="0" smtClean="0"/>
              <a:t> disease develops </a:t>
            </a:r>
            <a:r>
              <a:rPr lang="en-US" sz="1600" b="1" dirty="0" err="1" smtClean="0"/>
              <a:t>endocarditis</a:t>
            </a:r>
            <a:r>
              <a:rPr lang="en-US" sz="1600" b="1" dirty="0" smtClean="0"/>
              <a:t> after a dental procedure. Despite the use of antibiotics, she develops chest pain followed by hypotension, and she dies. The gross appearance of her heart and pericardial sac is shown at autopsy after the removal of 350 </a:t>
            </a:r>
            <a:r>
              <a:rPr lang="en-US" sz="1600" b="1" dirty="0" err="1" smtClean="0"/>
              <a:t>mL</a:t>
            </a:r>
            <a:r>
              <a:rPr lang="en-US" sz="1600" b="1" dirty="0" smtClean="0"/>
              <a:t> of </a:t>
            </a:r>
            <a:r>
              <a:rPr lang="en-US" sz="1600" b="1" dirty="0" err="1" smtClean="0"/>
              <a:t>fibrinohemorrhagic</a:t>
            </a:r>
            <a:r>
              <a:rPr lang="en-US" sz="1600" b="1" dirty="0" smtClean="0"/>
              <a:t> and purulent fluid.</a:t>
            </a:r>
          </a:p>
          <a:p>
            <a:pPr algn="just"/>
            <a:endParaRPr lang="en-US" sz="1600" dirty="0" smtClean="0"/>
          </a:p>
          <a:p>
            <a:pPr algn="just"/>
            <a:r>
              <a:rPr lang="en-US" sz="1600" dirty="0" smtClean="0"/>
              <a:t>1.What is the diagnosis?</a:t>
            </a:r>
          </a:p>
          <a:p>
            <a:pPr algn="just"/>
            <a:r>
              <a:rPr lang="en-US" sz="1600" dirty="0" smtClean="0"/>
              <a:t>2.What mediators influence endothelial permeability?</a:t>
            </a:r>
          </a:p>
          <a:p>
            <a:pPr algn="just"/>
            <a:r>
              <a:rPr lang="en-US" sz="1600" dirty="0" smtClean="0"/>
              <a:t>3.What cytokines promote </a:t>
            </a:r>
            <a:r>
              <a:rPr lang="en-US" sz="1600" dirty="0" err="1" smtClean="0"/>
              <a:t>vasodilation</a:t>
            </a:r>
            <a:r>
              <a:rPr lang="en-US" sz="1600" dirty="0" smtClean="0"/>
              <a:t>?</a:t>
            </a:r>
            <a:endParaRPr lang="el-GR" sz="1600" dirty="0"/>
          </a:p>
        </p:txBody>
      </p:sp>
      <p:sp>
        <p:nvSpPr>
          <p:cNvPr id="4" name="3 - Ορθογώνιο"/>
          <p:cNvSpPr/>
          <p:nvPr/>
        </p:nvSpPr>
        <p:spPr>
          <a:xfrm>
            <a:off x="0" y="3645024"/>
            <a:ext cx="4427984" cy="3293209"/>
          </a:xfrm>
          <a:prstGeom prst="rect">
            <a:avLst/>
          </a:prstGeom>
        </p:spPr>
        <p:txBody>
          <a:bodyPr wrap="square">
            <a:spAutoFit/>
          </a:bodyPr>
          <a:lstStyle/>
          <a:p>
            <a:pPr algn="just"/>
            <a:r>
              <a:rPr lang="en-US" sz="1600" dirty="0" smtClean="0"/>
              <a:t>Note the shaggy </a:t>
            </a:r>
            <a:r>
              <a:rPr lang="en-US" sz="1600" b="1" dirty="0" smtClean="0"/>
              <a:t>fibrin</a:t>
            </a:r>
            <a:r>
              <a:rPr lang="en-US" sz="1600" dirty="0" smtClean="0"/>
              <a:t> (◂) with </a:t>
            </a:r>
            <a:r>
              <a:rPr lang="en-US" sz="1600" dirty="0" err="1" smtClean="0"/>
              <a:t>fibrinous</a:t>
            </a:r>
            <a:r>
              <a:rPr lang="en-US" sz="1600" dirty="0" smtClean="0"/>
              <a:t> </a:t>
            </a:r>
            <a:r>
              <a:rPr lang="en-US" sz="1600" dirty="0" err="1" smtClean="0"/>
              <a:t>pericarditis</a:t>
            </a:r>
            <a:r>
              <a:rPr lang="en-US" sz="1600" dirty="0" smtClean="0"/>
              <a:t>, causing a fatal pericardial </a:t>
            </a:r>
            <a:r>
              <a:rPr lang="en-US" sz="1600" dirty="0" err="1" smtClean="0"/>
              <a:t>tamponade</a:t>
            </a:r>
            <a:r>
              <a:rPr lang="en-US" sz="1600" dirty="0" smtClean="0"/>
              <a:t>.</a:t>
            </a:r>
          </a:p>
          <a:p>
            <a:pPr algn="just"/>
            <a:r>
              <a:rPr lang="en-US" sz="1600" dirty="0" smtClean="0"/>
              <a:t>Histamine, serotonin, interleukin-1, and tumor necrosis factor, among others, activate signaling pathways that </a:t>
            </a:r>
            <a:r>
              <a:rPr lang="en-US" sz="1600" dirty="0" err="1" smtClean="0"/>
              <a:t>phosphorylate</a:t>
            </a:r>
            <a:r>
              <a:rPr lang="en-US" sz="1600" dirty="0" smtClean="0"/>
              <a:t> </a:t>
            </a:r>
            <a:r>
              <a:rPr lang="en-US" sz="1600" dirty="0" err="1" smtClean="0"/>
              <a:t>cytoskeletal</a:t>
            </a:r>
            <a:r>
              <a:rPr lang="en-US" sz="1600" dirty="0" smtClean="0"/>
              <a:t> and other </a:t>
            </a:r>
            <a:r>
              <a:rPr lang="en-US" sz="1600" i="1" dirty="0" smtClean="0"/>
              <a:t>intracellular proteins </a:t>
            </a:r>
            <a:r>
              <a:rPr lang="en-US" sz="1600" dirty="0" smtClean="0"/>
              <a:t>to cause a </a:t>
            </a:r>
            <a:r>
              <a:rPr lang="en-US" sz="1600" i="1" dirty="0" smtClean="0"/>
              <a:t>loss of cell-cell adhesions</a:t>
            </a:r>
            <a:r>
              <a:rPr lang="en-US" sz="1600" dirty="0" smtClean="0"/>
              <a:t> and to induce </a:t>
            </a:r>
            <a:r>
              <a:rPr lang="en-US" sz="1600" i="1" dirty="0" smtClean="0"/>
              <a:t>endothelial cells </a:t>
            </a:r>
            <a:r>
              <a:rPr lang="en-US" sz="1600" dirty="0" smtClean="0"/>
              <a:t>to </a:t>
            </a:r>
            <a:r>
              <a:rPr lang="en-US" sz="1600" i="1" dirty="0" smtClean="0"/>
              <a:t>retract (separate) from each other</a:t>
            </a:r>
            <a:r>
              <a:rPr lang="en-US" sz="1600" dirty="0" smtClean="0"/>
              <a:t>.</a:t>
            </a:r>
          </a:p>
          <a:p>
            <a:pPr algn="just"/>
            <a:r>
              <a:rPr lang="en-US" sz="1600" b="1" dirty="0" err="1" smtClean="0"/>
              <a:t>Vasodilation</a:t>
            </a:r>
            <a:r>
              <a:rPr lang="en-US" sz="1600" dirty="0" smtClean="0"/>
              <a:t> is induced by various factors, including </a:t>
            </a:r>
            <a:r>
              <a:rPr lang="en-US" sz="1600" b="1" dirty="0" smtClean="0"/>
              <a:t>nitric oxide; histamine; serotonin; </a:t>
            </a:r>
            <a:r>
              <a:rPr lang="en-US" sz="1600" b="1" dirty="0" err="1" smtClean="0"/>
              <a:t>bradykinin</a:t>
            </a:r>
            <a:r>
              <a:rPr lang="en-US" sz="1600" b="1" dirty="0" smtClean="0"/>
              <a:t>; </a:t>
            </a:r>
            <a:r>
              <a:rPr lang="en-US" sz="1600" b="1" dirty="0" err="1" smtClean="0"/>
              <a:t>prostacyclin</a:t>
            </a:r>
            <a:r>
              <a:rPr lang="en-US" sz="1600" b="1" dirty="0" smtClean="0"/>
              <a:t>; and prostaglandins E1, E2, and D2.</a:t>
            </a:r>
            <a:r>
              <a:rPr lang="en-US" sz="1600" dirty="0" smtClean="0"/>
              <a:t> Arterioles and </a:t>
            </a:r>
            <a:r>
              <a:rPr lang="en-US" sz="1600" dirty="0" err="1" smtClean="0"/>
              <a:t>venules</a:t>
            </a:r>
            <a:r>
              <a:rPr lang="en-US" sz="1600" dirty="0" smtClean="0"/>
              <a:t> may be differentially susceptible to the various mediators.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creenshot_2.jpg"/>
          <p:cNvPicPr>
            <a:picLocks noChangeAspect="1" noChangeArrowheads="1"/>
          </p:cNvPicPr>
          <p:nvPr/>
        </p:nvPicPr>
        <p:blipFill>
          <a:blip r:embed="rId2" cstate="print"/>
          <a:srcRect/>
          <a:stretch>
            <a:fillRect/>
          </a:stretch>
        </p:blipFill>
        <p:spPr bwMode="auto">
          <a:xfrm>
            <a:off x="4600575" y="0"/>
            <a:ext cx="4543425" cy="6858000"/>
          </a:xfrm>
          <a:prstGeom prst="rect">
            <a:avLst/>
          </a:prstGeom>
          <a:noFill/>
        </p:spPr>
      </p:pic>
      <p:sp>
        <p:nvSpPr>
          <p:cNvPr id="3" name="2 - Ορθογώνιο"/>
          <p:cNvSpPr/>
          <p:nvPr/>
        </p:nvSpPr>
        <p:spPr>
          <a:xfrm>
            <a:off x="0" y="0"/>
            <a:ext cx="4572000" cy="3416320"/>
          </a:xfrm>
          <a:prstGeom prst="rect">
            <a:avLst/>
          </a:prstGeom>
        </p:spPr>
        <p:txBody>
          <a:bodyPr wrap="square">
            <a:spAutoFit/>
          </a:bodyPr>
          <a:lstStyle/>
          <a:p>
            <a:pPr algn="just"/>
            <a:r>
              <a:rPr lang="en-US" b="1" dirty="0" smtClean="0"/>
              <a:t>The same patient described on the previous slide has a WBC count of 17,400/mm3 (</a:t>
            </a:r>
            <a:r>
              <a:rPr lang="en-US" b="1" dirty="0" err="1" smtClean="0"/>
              <a:t>nl</a:t>
            </a:r>
            <a:r>
              <a:rPr lang="en-US" b="1" dirty="0" smtClean="0"/>
              <a:t> 4000/mm3 to 11,000/mm3) with 72% </a:t>
            </a:r>
            <a:r>
              <a:rPr lang="en-US" b="1" dirty="0" err="1" smtClean="0"/>
              <a:t>neutrophils</a:t>
            </a:r>
            <a:r>
              <a:rPr lang="en-US" b="1" dirty="0" smtClean="0"/>
              <a:t>, 8% bands, 16% lymphocytes, and 4% </a:t>
            </a:r>
            <a:r>
              <a:rPr lang="en-US" b="1" dirty="0" err="1" smtClean="0"/>
              <a:t>monocytes</a:t>
            </a:r>
            <a:r>
              <a:rPr lang="en-US" b="1" dirty="0" smtClean="0"/>
              <a:t>. Despite the use of appropriate antibiotics, the patient dies of sepsis and pulmonary failure. His lung is shown.</a:t>
            </a:r>
            <a:endParaRPr lang="el-GR" b="1" dirty="0" smtClean="0"/>
          </a:p>
          <a:p>
            <a:pPr algn="just"/>
            <a:endParaRPr lang="en-US" b="1" dirty="0" smtClean="0"/>
          </a:p>
          <a:p>
            <a:pPr algn="just"/>
            <a:r>
              <a:rPr lang="en-US" dirty="0" smtClean="0"/>
              <a:t>1.In addition to </a:t>
            </a:r>
            <a:r>
              <a:rPr lang="en-US" dirty="0" err="1" smtClean="0"/>
              <a:t>cavitating</a:t>
            </a:r>
            <a:r>
              <a:rPr lang="en-US" dirty="0" smtClean="0"/>
              <a:t> abscesses (▸), what else is present?</a:t>
            </a:r>
            <a:endParaRPr lang="el-GR" dirty="0" smtClean="0"/>
          </a:p>
          <a:p>
            <a:pPr algn="just"/>
            <a:endParaRPr lang="en-US" dirty="0" smtClean="0"/>
          </a:p>
          <a:p>
            <a:pPr algn="just"/>
            <a:r>
              <a:rPr lang="en-US" dirty="0" smtClean="0"/>
              <a:t>2.Explain the peripheral blood findings.</a:t>
            </a:r>
            <a:endParaRPr lang="el-GR" dirty="0"/>
          </a:p>
        </p:txBody>
      </p:sp>
      <p:sp>
        <p:nvSpPr>
          <p:cNvPr id="4" name="3 - Ορθογώνιο"/>
          <p:cNvSpPr/>
          <p:nvPr/>
        </p:nvSpPr>
        <p:spPr>
          <a:xfrm>
            <a:off x="0" y="3645024"/>
            <a:ext cx="4572000" cy="3139321"/>
          </a:xfrm>
          <a:prstGeom prst="rect">
            <a:avLst/>
          </a:prstGeom>
        </p:spPr>
        <p:txBody>
          <a:bodyPr wrap="square">
            <a:spAutoFit/>
          </a:bodyPr>
          <a:lstStyle/>
          <a:p>
            <a:pPr algn="just"/>
            <a:r>
              <a:rPr lang="en-US" dirty="0" smtClean="0"/>
              <a:t>There is multifocal </a:t>
            </a:r>
            <a:r>
              <a:rPr lang="en-US" b="1" dirty="0" smtClean="0"/>
              <a:t>pneumonic consolidation</a:t>
            </a:r>
            <a:r>
              <a:rPr lang="en-US" dirty="0" smtClean="0"/>
              <a:t>, which is reflected grossly by white-tan areas (◂) of firmness. Microscopically, </a:t>
            </a:r>
            <a:r>
              <a:rPr lang="en-US" b="1" dirty="0" err="1" smtClean="0"/>
              <a:t>exudative</a:t>
            </a:r>
            <a:r>
              <a:rPr lang="en-US" dirty="0" smtClean="0"/>
              <a:t> airspace filling composed of </a:t>
            </a:r>
            <a:r>
              <a:rPr lang="en-US" dirty="0" err="1" smtClean="0">
                <a:effectLst>
                  <a:outerShdw blurRad="38100" dist="38100" dir="2700000" algn="tl">
                    <a:srgbClr val="000000">
                      <a:alpha val="43137"/>
                    </a:srgbClr>
                  </a:outerShdw>
                </a:effectLst>
              </a:rPr>
              <a:t>neutrophils</a:t>
            </a:r>
            <a:r>
              <a:rPr lang="en-US" dirty="0" smtClean="0">
                <a:effectLst>
                  <a:outerShdw blurRad="38100" dist="38100" dir="2700000" algn="tl">
                    <a:srgbClr val="000000">
                      <a:alpha val="43137"/>
                    </a:srgbClr>
                  </a:outerShdw>
                </a:effectLst>
              </a:rPr>
              <a:t>, blood, fibrin, and bacteria </a:t>
            </a:r>
            <a:r>
              <a:rPr lang="en-US" dirty="0" smtClean="0"/>
              <a:t>would be seen.</a:t>
            </a:r>
            <a:endParaRPr lang="el-GR" dirty="0" smtClean="0"/>
          </a:p>
          <a:p>
            <a:pPr algn="just"/>
            <a:endParaRPr lang="en-US" dirty="0" smtClean="0"/>
          </a:p>
          <a:p>
            <a:pPr algn="just"/>
            <a:r>
              <a:rPr lang="en-US" b="1" dirty="0" smtClean="0"/>
              <a:t>Acute bacterial infections </a:t>
            </a:r>
            <a:r>
              <a:rPr lang="en-US" dirty="0" smtClean="0"/>
              <a:t>lead to </a:t>
            </a:r>
            <a:r>
              <a:rPr lang="en-US" b="1" dirty="0" smtClean="0"/>
              <a:t>peripheral </a:t>
            </a:r>
            <a:r>
              <a:rPr lang="en-US" b="1" dirty="0" err="1" smtClean="0"/>
              <a:t>neutrophilia</a:t>
            </a:r>
            <a:r>
              <a:rPr lang="en-US" b="1" dirty="0" smtClean="0"/>
              <a:t> with “left shift” </a:t>
            </a:r>
            <a:r>
              <a:rPr lang="en-US" dirty="0" smtClean="0"/>
              <a:t>(i.e., the presence of band forms) as a result of the </a:t>
            </a:r>
            <a:r>
              <a:rPr lang="en-US" i="1" dirty="0" smtClean="0"/>
              <a:t>early</a:t>
            </a:r>
            <a:r>
              <a:rPr lang="en-US" dirty="0" smtClean="0"/>
              <a:t> bone marrow release of </a:t>
            </a:r>
            <a:r>
              <a:rPr lang="en-US" i="1" dirty="0" smtClean="0"/>
              <a:t>immature</a:t>
            </a:r>
            <a:r>
              <a:rPr lang="en-US" dirty="0" smtClean="0"/>
              <a:t> granulocytes.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creenshot_3.jpg"/>
          <p:cNvPicPr>
            <a:picLocks noChangeAspect="1" noChangeArrowheads="1"/>
          </p:cNvPicPr>
          <p:nvPr/>
        </p:nvPicPr>
        <p:blipFill>
          <a:blip r:embed="rId2" cstate="print"/>
          <a:srcRect/>
          <a:stretch>
            <a:fillRect/>
          </a:stretch>
        </p:blipFill>
        <p:spPr bwMode="auto">
          <a:xfrm>
            <a:off x="4716016" y="188640"/>
            <a:ext cx="4265015" cy="6480720"/>
          </a:xfrm>
          <a:prstGeom prst="rect">
            <a:avLst/>
          </a:prstGeom>
          <a:noFill/>
        </p:spPr>
      </p:pic>
      <p:sp>
        <p:nvSpPr>
          <p:cNvPr id="3" name="2 - Ορθογώνιο"/>
          <p:cNvSpPr/>
          <p:nvPr/>
        </p:nvSpPr>
        <p:spPr>
          <a:xfrm>
            <a:off x="0" y="0"/>
            <a:ext cx="4716016" cy="2585323"/>
          </a:xfrm>
          <a:prstGeom prst="rect">
            <a:avLst/>
          </a:prstGeom>
        </p:spPr>
        <p:txBody>
          <a:bodyPr wrap="square">
            <a:spAutoFit/>
          </a:bodyPr>
          <a:lstStyle/>
          <a:p>
            <a:pPr algn="just"/>
            <a:r>
              <a:rPr lang="en-US" b="1" dirty="0" smtClean="0"/>
              <a:t>A 45-year-old woman has had a nonproductive cough, intermittent fevers, and night sweats for 4 months; also, she has lost 3 kg without dieting. A </a:t>
            </a:r>
            <a:r>
              <a:rPr lang="en-US" b="1" dirty="0" err="1" smtClean="0"/>
              <a:t>transbronchial</a:t>
            </a:r>
            <a:r>
              <a:rPr lang="en-US" b="1" dirty="0" smtClean="0"/>
              <a:t> biopsy specimen shows the findings here.</a:t>
            </a:r>
          </a:p>
          <a:p>
            <a:pPr algn="just"/>
            <a:endParaRPr lang="en-US" dirty="0" smtClean="0"/>
          </a:p>
          <a:p>
            <a:pPr algn="just"/>
            <a:r>
              <a:rPr lang="en-US" dirty="0" smtClean="0"/>
              <a:t>1.Describe this pathologic lesion.</a:t>
            </a:r>
          </a:p>
          <a:p>
            <a:pPr algn="just"/>
            <a:endParaRPr lang="en-US" dirty="0" smtClean="0"/>
          </a:p>
          <a:p>
            <a:pPr algn="just"/>
            <a:r>
              <a:rPr lang="en-US" dirty="0" smtClean="0"/>
              <a:t>2.What are possible noninfectious causes?</a:t>
            </a:r>
            <a:endParaRPr lang="el-GR" dirty="0"/>
          </a:p>
        </p:txBody>
      </p:sp>
      <p:sp>
        <p:nvSpPr>
          <p:cNvPr id="4" name="3 - Ορθογώνιο"/>
          <p:cNvSpPr/>
          <p:nvPr/>
        </p:nvSpPr>
        <p:spPr>
          <a:xfrm>
            <a:off x="0" y="3428999"/>
            <a:ext cx="4644008" cy="3416320"/>
          </a:xfrm>
          <a:prstGeom prst="rect">
            <a:avLst/>
          </a:prstGeom>
        </p:spPr>
        <p:txBody>
          <a:bodyPr wrap="square">
            <a:spAutoFit/>
          </a:bodyPr>
          <a:lstStyle/>
          <a:p>
            <a:pPr algn="just"/>
            <a:r>
              <a:rPr lang="en-US" dirty="0" smtClean="0"/>
              <a:t>This is </a:t>
            </a:r>
            <a:r>
              <a:rPr lang="en-US" b="1" dirty="0" err="1" smtClean="0"/>
              <a:t>granulomatous</a:t>
            </a:r>
            <a:r>
              <a:rPr lang="en-US" dirty="0" smtClean="0"/>
              <a:t> inflammation. There are prominent </a:t>
            </a:r>
            <a:r>
              <a:rPr lang="en-US" dirty="0" err="1" smtClean="0">
                <a:effectLst>
                  <a:outerShdw blurRad="38100" dist="38100" dir="2700000" algn="tl">
                    <a:srgbClr val="000000">
                      <a:alpha val="43137"/>
                    </a:srgbClr>
                  </a:outerShdw>
                </a:effectLst>
              </a:rPr>
              <a:t>Langhans</a:t>
            </a:r>
            <a:r>
              <a:rPr lang="en-US" dirty="0" smtClean="0">
                <a:effectLst>
                  <a:outerShdw blurRad="38100" dist="38100" dir="2700000" algn="tl">
                    <a:srgbClr val="000000">
                      <a:alpha val="43137"/>
                    </a:srgbClr>
                  </a:outerShdw>
                </a:effectLst>
              </a:rPr>
              <a:t> multinucleated giant cells </a:t>
            </a:r>
            <a:r>
              <a:rPr lang="en-US" dirty="0" smtClean="0"/>
              <a:t>(▸) but </a:t>
            </a:r>
            <a:r>
              <a:rPr lang="en-US" i="1" dirty="0" smtClean="0"/>
              <a:t>no</a:t>
            </a:r>
            <a:r>
              <a:rPr lang="en-US" dirty="0" smtClean="0"/>
              <a:t> </a:t>
            </a:r>
            <a:r>
              <a:rPr lang="en-US" dirty="0" err="1" smtClean="0"/>
              <a:t>caseation</a:t>
            </a:r>
            <a:r>
              <a:rPr lang="en-US" dirty="0" smtClean="0"/>
              <a:t> here. The absence of </a:t>
            </a:r>
            <a:r>
              <a:rPr lang="en-US" dirty="0" err="1" smtClean="0"/>
              <a:t>caseation</a:t>
            </a:r>
            <a:r>
              <a:rPr lang="en-US" dirty="0" smtClean="0"/>
              <a:t> does not preclude an infectious etiology.</a:t>
            </a:r>
            <a:endParaRPr lang="el-GR" dirty="0" smtClean="0"/>
          </a:p>
          <a:p>
            <a:pPr algn="just"/>
            <a:endParaRPr lang="en-US" dirty="0" smtClean="0"/>
          </a:p>
          <a:p>
            <a:pPr algn="just"/>
            <a:r>
              <a:rPr lang="en-US" dirty="0" err="1" smtClean="0"/>
              <a:t>Granulomas</a:t>
            </a:r>
            <a:r>
              <a:rPr lang="en-US" dirty="0" smtClean="0"/>
              <a:t> can be </a:t>
            </a:r>
            <a:r>
              <a:rPr lang="en-US" u="sng" dirty="0" smtClean="0"/>
              <a:t>infectious</a:t>
            </a:r>
            <a:r>
              <a:rPr lang="en-US" dirty="0" smtClean="0"/>
              <a:t> or </a:t>
            </a:r>
            <a:r>
              <a:rPr lang="en-US" u="sng" dirty="0" smtClean="0"/>
              <a:t>non</a:t>
            </a:r>
            <a:r>
              <a:rPr lang="en-US" dirty="0" smtClean="0"/>
              <a:t>infectious. Noninfectious </a:t>
            </a:r>
            <a:r>
              <a:rPr lang="en-US" dirty="0" err="1" smtClean="0"/>
              <a:t>granulomas</a:t>
            </a:r>
            <a:r>
              <a:rPr lang="en-US" dirty="0" smtClean="0"/>
              <a:t> result from innate or adaptive immune responses to </a:t>
            </a:r>
            <a:r>
              <a:rPr lang="en-US" dirty="0" smtClean="0">
                <a:effectLst>
                  <a:outerShdw blurRad="38100" dist="38100" dir="2700000" algn="tl">
                    <a:srgbClr val="000000">
                      <a:alpha val="43137"/>
                    </a:srgbClr>
                  </a:outerShdw>
                </a:effectLst>
              </a:rPr>
              <a:t>large or persistent antigens</a:t>
            </a:r>
            <a:r>
              <a:rPr lang="en-US" dirty="0" smtClean="0"/>
              <a:t> that can include foreign material (dusts), self (rheumatoid nodules), and unknown agents (</a:t>
            </a:r>
            <a:r>
              <a:rPr lang="en-US" dirty="0" err="1" smtClean="0"/>
              <a:t>sarcoidosis</a:t>
            </a:r>
            <a:r>
              <a:rPr lang="en-US"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Screenshot_4.jpg"/>
          <p:cNvPicPr>
            <a:picLocks noChangeAspect="1" noChangeArrowheads="1"/>
          </p:cNvPicPr>
          <p:nvPr/>
        </p:nvPicPr>
        <p:blipFill>
          <a:blip r:embed="rId2" cstate="print"/>
          <a:srcRect/>
          <a:stretch>
            <a:fillRect/>
          </a:stretch>
        </p:blipFill>
        <p:spPr bwMode="auto">
          <a:xfrm>
            <a:off x="4788024" y="260648"/>
            <a:ext cx="4170236" cy="6336704"/>
          </a:xfrm>
          <a:prstGeom prst="rect">
            <a:avLst/>
          </a:prstGeom>
          <a:noFill/>
        </p:spPr>
      </p:pic>
      <p:sp>
        <p:nvSpPr>
          <p:cNvPr id="3" name="2 - Ορθογώνιο"/>
          <p:cNvSpPr/>
          <p:nvPr/>
        </p:nvSpPr>
        <p:spPr>
          <a:xfrm>
            <a:off x="0" y="0"/>
            <a:ext cx="4788024" cy="3416320"/>
          </a:xfrm>
          <a:prstGeom prst="rect">
            <a:avLst/>
          </a:prstGeom>
        </p:spPr>
        <p:txBody>
          <a:bodyPr wrap="square">
            <a:spAutoFit/>
          </a:bodyPr>
          <a:lstStyle/>
          <a:p>
            <a:pPr algn="just"/>
            <a:r>
              <a:rPr lang="en-US" b="1" dirty="0" smtClean="0"/>
              <a:t>A 51-year-old woman presents with </a:t>
            </a:r>
            <a:r>
              <a:rPr lang="en-US" b="1" dirty="0" err="1" smtClean="0"/>
              <a:t>dyspnea</a:t>
            </a:r>
            <a:r>
              <a:rPr lang="en-US" b="1" dirty="0" smtClean="0"/>
              <a:t>, </a:t>
            </a:r>
            <a:r>
              <a:rPr lang="en-US" b="1" dirty="0" err="1" smtClean="0"/>
              <a:t>rales</a:t>
            </a:r>
            <a:r>
              <a:rPr lang="en-US" b="1" dirty="0" smtClean="0"/>
              <a:t> in the upper lung fields, and faint </a:t>
            </a:r>
            <a:r>
              <a:rPr lang="en-US" b="1" dirty="0" err="1" smtClean="0"/>
              <a:t>inspiratory</a:t>
            </a:r>
            <a:r>
              <a:rPr lang="en-US" b="1" dirty="0" smtClean="0"/>
              <a:t> wheezes. A chest radiograph shows a </a:t>
            </a:r>
            <a:r>
              <a:rPr lang="en-US" b="1" dirty="0" err="1" smtClean="0"/>
              <a:t>reticulonodular</a:t>
            </a:r>
            <a:r>
              <a:rPr lang="en-US" b="1" dirty="0" smtClean="0"/>
              <a:t> pattern of infiltrates, mainly in the upper lobes, with prominent </a:t>
            </a:r>
            <a:r>
              <a:rPr lang="en-US" b="1" dirty="0" err="1" smtClean="0"/>
              <a:t>hilar</a:t>
            </a:r>
            <a:r>
              <a:rPr lang="en-US" b="1" dirty="0" smtClean="0"/>
              <a:t> </a:t>
            </a:r>
            <a:r>
              <a:rPr lang="en-US" b="1" dirty="0" err="1" smtClean="0"/>
              <a:t>lymphadenopathy</a:t>
            </a:r>
            <a:r>
              <a:rPr lang="en-US" b="1" dirty="0" smtClean="0"/>
              <a:t>. A lymph node biopsy is performed, and the results are shown.</a:t>
            </a:r>
          </a:p>
          <a:p>
            <a:pPr algn="just"/>
            <a:endParaRPr lang="en-US" dirty="0" smtClean="0"/>
          </a:p>
          <a:p>
            <a:pPr algn="just"/>
            <a:r>
              <a:rPr lang="en-US" dirty="0" smtClean="0"/>
              <a:t>1.Explain the pathogenesis of this lesion.</a:t>
            </a:r>
          </a:p>
          <a:p>
            <a:pPr algn="just"/>
            <a:endParaRPr lang="en-US" dirty="0" smtClean="0"/>
          </a:p>
          <a:p>
            <a:pPr algn="just"/>
            <a:r>
              <a:rPr lang="en-US" dirty="0" smtClean="0"/>
              <a:t>2.What are possible infectious causes?</a:t>
            </a:r>
          </a:p>
          <a:p>
            <a:endParaRPr lang="en-US" dirty="0"/>
          </a:p>
        </p:txBody>
      </p:sp>
      <p:sp>
        <p:nvSpPr>
          <p:cNvPr id="4" name="3 - Ορθογώνιο"/>
          <p:cNvSpPr/>
          <p:nvPr/>
        </p:nvSpPr>
        <p:spPr>
          <a:xfrm>
            <a:off x="0" y="3212976"/>
            <a:ext cx="4788024" cy="3693319"/>
          </a:xfrm>
          <a:prstGeom prst="rect">
            <a:avLst/>
          </a:prstGeom>
        </p:spPr>
        <p:txBody>
          <a:bodyPr wrap="square">
            <a:spAutoFit/>
          </a:bodyPr>
          <a:lstStyle/>
          <a:p>
            <a:pPr algn="just"/>
            <a:r>
              <a:rPr lang="en-US" dirty="0" smtClean="0"/>
              <a:t>There is </a:t>
            </a:r>
            <a:r>
              <a:rPr lang="en-US" dirty="0" smtClean="0">
                <a:effectLst>
                  <a:outerShdw blurRad="38100" dist="38100" dir="2700000" algn="tl">
                    <a:srgbClr val="000000">
                      <a:alpha val="43137"/>
                    </a:srgbClr>
                  </a:outerShdw>
                </a:effectLst>
              </a:rPr>
              <a:t>central pink </a:t>
            </a:r>
            <a:r>
              <a:rPr lang="en-US" b="1" dirty="0" err="1" smtClean="0"/>
              <a:t>caseation</a:t>
            </a:r>
            <a:r>
              <a:rPr lang="en-US" dirty="0" smtClean="0"/>
              <a:t> (■) surrounded by </a:t>
            </a:r>
            <a:r>
              <a:rPr lang="en-US" b="1" dirty="0" smtClean="0"/>
              <a:t>enlarged activated (“</a:t>
            </a:r>
            <a:r>
              <a:rPr lang="en-US" b="1" dirty="0" err="1" smtClean="0"/>
              <a:t>epithelioid</a:t>
            </a:r>
            <a:r>
              <a:rPr lang="en-US" b="1" dirty="0" smtClean="0"/>
              <a:t>”) macrophages </a:t>
            </a:r>
            <a:r>
              <a:rPr lang="en-US" dirty="0" smtClean="0"/>
              <a:t>driven into a frenzy under the influence predominantly of </a:t>
            </a:r>
            <a:r>
              <a:rPr lang="en-US" u="sng" dirty="0" smtClean="0"/>
              <a:t>interferon-γ</a:t>
            </a:r>
            <a:r>
              <a:rPr lang="en-US" dirty="0" smtClean="0"/>
              <a:t> produced by a </a:t>
            </a:r>
            <a:r>
              <a:rPr lang="en-US" dirty="0" smtClean="0">
                <a:effectLst>
                  <a:outerShdw blurRad="38100" dist="38100" dir="2700000" algn="tl">
                    <a:srgbClr val="000000">
                      <a:alpha val="43137"/>
                    </a:srgbClr>
                  </a:outerShdw>
                </a:effectLst>
              </a:rPr>
              <a:t>surrounding rim of T lymphocytes</a:t>
            </a:r>
            <a:r>
              <a:rPr lang="en-US" dirty="0" smtClean="0"/>
              <a:t>. The </a:t>
            </a:r>
            <a:r>
              <a:rPr lang="en-US" i="1" dirty="0" smtClean="0"/>
              <a:t>scattered nodules</a:t>
            </a:r>
            <a:r>
              <a:rPr lang="en-US" dirty="0" smtClean="0"/>
              <a:t> produce the radiographic </a:t>
            </a:r>
            <a:r>
              <a:rPr lang="en-US" i="1" dirty="0" err="1" smtClean="0"/>
              <a:t>reticulonodular</a:t>
            </a:r>
            <a:r>
              <a:rPr lang="en-US" i="1" dirty="0" smtClean="0"/>
              <a:t> appearance</a:t>
            </a:r>
            <a:r>
              <a:rPr lang="en-US" dirty="0" smtClean="0"/>
              <a:t>.</a:t>
            </a:r>
          </a:p>
          <a:p>
            <a:pPr algn="just"/>
            <a:r>
              <a:rPr lang="en-US" dirty="0" smtClean="0"/>
              <a:t>The upper lobe distribution and the </a:t>
            </a:r>
            <a:r>
              <a:rPr lang="en-US" dirty="0" err="1" smtClean="0"/>
              <a:t>caseation</a:t>
            </a:r>
            <a:r>
              <a:rPr lang="en-US" dirty="0" smtClean="0"/>
              <a:t> suggest an </a:t>
            </a:r>
            <a:r>
              <a:rPr lang="en-US" b="1" dirty="0" smtClean="0"/>
              <a:t>infectious</a:t>
            </a:r>
            <a:r>
              <a:rPr lang="en-US" dirty="0" smtClean="0"/>
              <a:t> cause. This is most often </a:t>
            </a:r>
            <a:r>
              <a:rPr lang="en-US" b="1" dirty="0" smtClean="0"/>
              <a:t>Mycobacterium tuberculosis</a:t>
            </a:r>
            <a:r>
              <a:rPr lang="en-US" dirty="0" smtClean="0"/>
              <a:t>, but it may also potentially be </a:t>
            </a:r>
            <a:r>
              <a:rPr lang="en-US" dirty="0" smtClean="0">
                <a:effectLst>
                  <a:outerShdw blurRad="38100" dist="38100" dir="2700000" algn="tl">
                    <a:srgbClr val="000000">
                      <a:alpha val="43137"/>
                    </a:srgbClr>
                  </a:outerShdw>
                </a:effectLst>
              </a:rPr>
              <a:t>other </a:t>
            </a:r>
            <a:r>
              <a:rPr lang="en-US" dirty="0" err="1" smtClean="0">
                <a:effectLst>
                  <a:outerShdw blurRad="38100" dist="38100" dir="2700000" algn="tl">
                    <a:srgbClr val="000000">
                      <a:alpha val="43137"/>
                    </a:srgbClr>
                  </a:outerShdw>
                </a:effectLst>
              </a:rPr>
              <a:t>mycobacteria</a:t>
            </a:r>
            <a:r>
              <a:rPr lang="en-US" dirty="0" smtClean="0">
                <a:effectLst>
                  <a:outerShdw blurRad="38100" dist="38100" dir="2700000" algn="tl">
                    <a:srgbClr val="000000">
                      <a:alpha val="43137"/>
                    </a:srgbClr>
                  </a:outerShdw>
                </a:effectLst>
              </a:rPr>
              <a:t> </a:t>
            </a:r>
            <a:r>
              <a:rPr lang="en-US" dirty="0" smtClean="0"/>
              <a:t>(e.g., Mycobacterium </a:t>
            </a:r>
            <a:r>
              <a:rPr lang="en-US" dirty="0" err="1" smtClean="0"/>
              <a:t>kansasii</a:t>
            </a:r>
            <a:r>
              <a:rPr lang="en-US" dirty="0" smtClean="0"/>
              <a:t>) or </a:t>
            </a:r>
            <a:r>
              <a:rPr lang="en-US" dirty="0" smtClean="0">
                <a:effectLst>
                  <a:outerShdw blurRad="38100" dist="38100" dir="2700000" algn="tl">
                    <a:srgbClr val="000000">
                      <a:alpha val="43137"/>
                    </a:srgbClr>
                  </a:outerShdw>
                </a:effectLst>
              </a:rPr>
              <a:t>fungi</a:t>
            </a:r>
            <a:r>
              <a:rPr lang="en-US" dirty="0" smtClean="0"/>
              <a:t> such as Cryptococcus or </a:t>
            </a:r>
            <a:r>
              <a:rPr lang="en-US" dirty="0" err="1" smtClean="0"/>
              <a:t>Histoplasma</a:t>
            </a:r>
            <a:r>
              <a:rPr lang="en-US"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Screenshot_5.jpg"/>
          <p:cNvPicPr>
            <a:picLocks noChangeAspect="1" noChangeArrowheads="1"/>
          </p:cNvPicPr>
          <p:nvPr/>
        </p:nvPicPr>
        <p:blipFill>
          <a:blip r:embed="rId2" cstate="print"/>
          <a:srcRect/>
          <a:stretch>
            <a:fillRect/>
          </a:stretch>
        </p:blipFill>
        <p:spPr bwMode="auto">
          <a:xfrm>
            <a:off x="4689011" y="116632"/>
            <a:ext cx="4251367" cy="6552728"/>
          </a:xfrm>
          <a:prstGeom prst="rect">
            <a:avLst/>
          </a:prstGeom>
          <a:noFill/>
        </p:spPr>
      </p:pic>
      <p:sp>
        <p:nvSpPr>
          <p:cNvPr id="3" name="2 - Ορθογώνιο"/>
          <p:cNvSpPr/>
          <p:nvPr/>
        </p:nvSpPr>
        <p:spPr>
          <a:xfrm>
            <a:off x="0" y="1"/>
            <a:ext cx="4716016" cy="2585323"/>
          </a:xfrm>
          <a:prstGeom prst="rect">
            <a:avLst/>
          </a:prstGeom>
        </p:spPr>
        <p:txBody>
          <a:bodyPr wrap="square">
            <a:spAutoFit/>
          </a:bodyPr>
          <a:lstStyle/>
          <a:p>
            <a:pPr algn="just"/>
            <a:r>
              <a:rPr lang="en-US" b="1" dirty="0" smtClean="0"/>
              <a:t>A 15-year-old girl had streptococcal </a:t>
            </a:r>
            <a:r>
              <a:rPr lang="en-US" b="1" dirty="0" err="1" smtClean="0"/>
              <a:t>pharyngitis</a:t>
            </a:r>
            <a:r>
              <a:rPr lang="en-US" b="1" dirty="0" smtClean="0"/>
              <a:t> 3 weeks ago; she now has a low-grade fever, </a:t>
            </a:r>
            <a:r>
              <a:rPr lang="en-US" b="1" dirty="0" err="1" smtClean="0"/>
              <a:t>pleuritic</a:t>
            </a:r>
            <a:r>
              <a:rPr lang="en-US" b="1" dirty="0" smtClean="0"/>
              <a:t> chest pain, waxing and waning arthritis, and painful subcutaneous nodules. A friction rub is audible with chest auscultation. She suddenly dies of an apparent arrhythmia. The heart and pericardial sac are shown.</a:t>
            </a:r>
            <a:endParaRPr lang="en-US" dirty="0" smtClean="0"/>
          </a:p>
          <a:p>
            <a:pPr algn="just"/>
            <a:r>
              <a:rPr lang="en-US" dirty="0" smtClean="0"/>
              <a:t>1.Describe the </a:t>
            </a:r>
            <a:r>
              <a:rPr lang="en-US" dirty="0" err="1" smtClean="0"/>
              <a:t>epicardial</a:t>
            </a:r>
            <a:r>
              <a:rPr lang="en-US" dirty="0" smtClean="0"/>
              <a:t> finding.</a:t>
            </a:r>
          </a:p>
          <a:p>
            <a:pPr algn="just"/>
            <a:r>
              <a:rPr lang="en-US" dirty="0" smtClean="0"/>
              <a:t>2.Explain the </a:t>
            </a:r>
            <a:r>
              <a:rPr lang="en-US" dirty="0" err="1" smtClean="0"/>
              <a:t>pathophysiology</a:t>
            </a:r>
            <a:r>
              <a:rPr lang="en-US" dirty="0" smtClean="0"/>
              <a:t> of this disease.</a:t>
            </a:r>
            <a:endParaRPr lang="el-GR" dirty="0"/>
          </a:p>
        </p:txBody>
      </p:sp>
      <p:sp>
        <p:nvSpPr>
          <p:cNvPr id="4" name="3 - Ορθογώνιο"/>
          <p:cNvSpPr/>
          <p:nvPr/>
        </p:nvSpPr>
        <p:spPr>
          <a:xfrm>
            <a:off x="0" y="2708920"/>
            <a:ext cx="4716016" cy="4247317"/>
          </a:xfrm>
          <a:prstGeom prst="rect">
            <a:avLst/>
          </a:prstGeom>
        </p:spPr>
        <p:txBody>
          <a:bodyPr wrap="square">
            <a:spAutoFit/>
          </a:bodyPr>
          <a:lstStyle/>
          <a:p>
            <a:pPr algn="just"/>
            <a:r>
              <a:rPr lang="en-US" dirty="0" smtClean="0"/>
              <a:t>The </a:t>
            </a:r>
            <a:r>
              <a:rPr lang="en-US" dirty="0" err="1" smtClean="0"/>
              <a:t>epicardium</a:t>
            </a:r>
            <a:r>
              <a:rPr lang="en-US" dirty="0" smtClean="0"/>
              <a:t> shows a dull, shaggy </a:t>
            </a:r>
            <a:r>
              <a:rPr lang="en-US" b="1" dirty="0" err="1" smtClean="0"/>
              <a:t>fibrinous</a:t>
            </a:r>
            <a:r>
              <a:rPr lang="en-US" b="1" dirty="0" smtClean="0"/>
              <a:t> </a:t>
            </a:r>
            <a:r>
              <a:rPr lang="en-US" b="1" dirty="0" err="1" smtClean="0"/>
              <a:t>exudate</a:t>
            </a:r>
            <a:r>
              <a:rPr lang="en-US" dirty="0" smtClean="0"/>
              <a:t> as well as </a:t>
            </a:r>
            <a:r>
              <a:rPr lang="en-US" dirty="0" smtClean="0">
                <a:effectLst>
                  <a:outerShdw blurRad="38100" dist="38100" dir="2700000" algn="tl">
                    <a:srgbClr val="000000">
                      <a:alpha val="43137"/>
                    </a:srgbClr>
                  </a:outerShdw>
                </a:effectLst>
              </a:rPr>
              <a:t>serous fluid </a:t>
            </a:r>
            <a:r>
              <a:rPr lang="en-US" dirty="0" smtClean="0"/>
              <a:t>pooling in the pericardial cavity.</a:t>
            </a:r>
          </a:p>
          <a:p>
            <a:pPr algn="just"/>
            <a:r>
              <a:rPr lang="en-US" dirty="0" smtClean="0"/>
              <a:t>She had acute rheumatic fever caused by development of antibodies against certain streptococcal bacterial antigens; these antibacterial antibodies also cross-react with binding to self </a:t>
            </a:r>
            <a:r>
              <a:rPr lang="en-US" dirty="0" err="1" smtClean="0"/>
              <a:t>endocardial</a:t>
            </a:r>
            <a:r>
              <a:rPr lang="en-US" dirty="0" smtClean="0"/>
              <a:t>, myocardial, and pericardial antigens to cause inflammation (</a:t>
            </a:r>
            <a:r>
              <a:rPr lang="en-US" dirty="0" err="1" smtClean="0"/>
              <a:t>pericarditis</a:t>
            </a:r>
            <a:r>
              <a:rPr lang="en-US" dirty="0" smtClean="0"/>
              <a:t>) with </a:t>
            </a:r>
            <a:r>
              <a:rPr lang="en-US" b="1" dirty="0" smtClean="0"/>
              <a:t>fluid and blood protein exudation.</a:t>
            </a:r>
            <a:r>
              <a:rPr lang="en-US" dirty="0" smtClean="0"/>
              <a:t> </a:t>
            </a:r>
            <a:r>
              <a:rPr lang="en-US" dirty="0" err="1" smtClean="0"/>
              <a:t>Extravasated</a:t>
            </a:r>
            <a:r>
              <a:rPr lang="en-US" dirty="0" smtClean="0"/>
              <a:t> fibrinogen polymerizes to form </a:t>
            </a:r>
            <a:r>
              <a:rPr lang="en-US" b="1" dirty="0" smtClean="0"/>
              <a:t>fibrin strands </a:t>
            </a:r>
            <a:r>
              <a:rPr lang="en-US" dirty="0" smtClean="0"/>
              <a:t>that produce the shaggy </a:t>
            </a:r>
            <a:r>
              <a:rPr lang="en-US" dirty="0" err="1" smtClean="0"/>
              <a:t>exudate</a:t>
            </a:r>
            <a:r>
              <a:rPr lang="en-US" dirty="0" smtClean="0"/>
              <a:t>. Similar inflammation in the myocardium can cause </a:t>
            </a:r>
            <a:r>
              <a:rPr lang="en-US" dirty="0" err="1" smtClean="0"/>
              <a:t>myocyte</a:t>
            </a:r>
            <a:r>
              <a:rPr lang="en-US" dirty="0" smtClean="0"/>
              <a:t> damage and arrhythmia.</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reenshot_6.jpg"/>
          <p:cNvPicPr>
            <a:picLocks noChangeAspect="1" noChangeArrowheads="1"/>
          </p:cNvPicPr>
          <p:nvPr/>
        </p:nvPicPr>
        <p:blipFill>
          <a:blip r:embed="rId2" cstate="print"/>
          <a:srcRect/>
          <a:stretch>
            <a:fillRect/>
          </a:stretch>
        </p:blipFill>
        <p:spPr bwMode="auto">
          <a:xfrm>
            <a:off x="5580112" y="188640"/>
            <a:ext cx="3266705" cy="6480720"/>
          </a:xfrm>
          <a:prstGeom prst="rect">
            <a:avLst/>
          </a:prstGeom>
          <a:noFill/>
        </p:spPr>
      </p:pic>
      <p:sp>
        <p:nvSpPr>
          <p:cNvPr id="3" name="2 - Ορθογώνιο"/>
          <p:cNvSpPr/>
          <p:nvPr/>
        </p:nvSpPr>
        <p:spPr>
          <a:xfrm>
            <a:off x="0" y="1"/>
            <a:ext cx="5436096" cy="3970318"/>
          </a:xfrm>
          <a:prstGeom prst="rect">
            <a:avLst/>
          </a:prstGeom>
        </p:spPr>
        <p:txBody>
          <a:bodyPr wrap="square">
            <a:spAutoFit/>
          </a:bodyPr>
          <a:lstStyle/>
          <a:p>
            <a:pPr algn="just"/>
            <a:r>
              <a:rPr lang="en-US" b="1" dirty="0" smtClean="0"/>
              <a:t>A 13-year-old boy with recent “strep throat” develops a new heart murmur. Echocardiography shows small mitral valve vegetations. His WBC count is 12,130/mm3 (</a:t>
            </a:r>
            <a:r>
              <a:rPr lang="en-US" b="1" dirty="0" err="1" smtClean="0"/>
              <a:t>nl</a:t>
            </a:r>
            <a:r>
              <a:rPr lang="en-US" b="1" dirty="0" smtClean="0"/>
              <a:t> 4000/mm3 to 11,000/mm3), and his erythrocyte sedimentation rate is 30 mm/hr (</a:t>
            </a:r>
            <a:r>
              <a:rPr lang="en-US" b="1" dirty="0" err="1" smtClean="0"/>
              <a:t>nl</a:t>
            </a:r>
            <a:r>
              <a:rPr lang="en-US" b="1" dirty="0" smtClean="0"/>
              <a:t> 20 mm/hr). His </a:t>
            </a:r>
            <a:r>
              <a:rPr lang="en-US" b="1" dirty="0" err="1" smtClean="0"/>
              <a:t>antistreptolysin</a:t>
            </a:r>
            <a:r>
              <a:rPr lang="en-US" b="1" dirty="0" smtClean="0"/>
              <a:t> O titer is 1 : 512, and his anti–</a:t>
            </a:r>
            <a:r>
              <a:rPr lang="en-US" b="1" dirty="0" err="1" smtClean="0"/>
              <a:t>DNAse</a:t>
            </a:r>
            <a:r>
              <a:rPr lang="en-US" b="1" dirty="0" smtClean="0"/>
              <a:t> B titer is 1 : 240; both of these values are elevated. Two weeks later, these titers are increased fourfold. The microscopic appearance of the patient's </a:t>
            </a:r>
            <a:r>
              <a:rPr lang="en-US" b="1" dirty="0" err="1" smtClean="0"/>
              <a:t>epicardial</a:t>
            </a:r>
            <a:r>
              <a:rPr lang="en-US" b="1" dirty="0" smtClean="0"/>
              <a:t> and mitral valve vegetations is shown.</a:t>
            </a:r>
          </a:p>
          <a:p>
            <a:pPr algn="just"/>
            <a:endParaRPr lang="en-US" dirty="0" smtClean="0"/>
          </a:p>
          <a:p>
            <a:pPr algn="just"/>
            <a:r>
              <a:rPr lang="en-US" dirty="0" smtClean="0"/>
              <a:t>1.Describe the findings.</a:t>
            </a:r>
          </a:p>
          <a:p>
            <a:pPr algn="just"/>
            <a:r>
              <a:rPr lang="en-US" dirty="0" smtClean="0"/>
              <a:t>2.How does streptococcal infection induce rheumatic fever?</a:t>
            </a:r>
            <a:endParaRPr lang="el-GR" dirty="0"/>
          </a:p>
        </p:txBody>
      </p:sp>
      <p:sp>
        <p:nvSpPr>
          <p:cNvPr id="4" name="3 - Ορθογώνιο"/>
          <p:cNvSpPr/>
          <p:nvPr/>
        </p:nvSpPr>
        <p:spPr>
          <a:xfrm>
            <a:off x="0" y="4005064"/>
            <a:ext cx="5436096" cy="3139321"/>
          </a:xfrm>
          <a:prstGeom prst="rect">
            <a:avLst/>
          </a:prstGeom>
        </p:spPr>
        <p:txBody>
          <a:bodyPr wrap="square">
            <a:spAutoFit/>
          </a:bodyPr>
          <a:lstStyle/>
          <a:p>
            <a:pPr algn="just"/>
            <a:r>
              <a:rPr lang="en-US" dirty="0" smtClean="0"/>
              <a:t>There is a </a:t>
            </a:r>
            <a:r>
              <a:rPr lang="en-US" b="1" dirty="0" err="1" smtClean="0"/>
              <a:t>fibrinous</a:t>
            </a:r>
            <a:r>
              <a:rPr lang="en-US" dirty="0" smtClean="0"/>
              <a:t> </a:t>
            </a:r>
            <a:r>
              <a:rPr lang="en-US" dirty="0" err="1" smtClean="0">
                <a:effectLst>
                  <a:outerShdw blurRad="38100" dist="38100" dir="2700000" algn="tl">
                    <a:srgbClr val="000000">
                      <a:alpha val="43137"/>
                    </a:srgbClr>
                  </a:outerShdw>
                </a:effectLst>
              </a:rPr>
              <a:t>exudate</a:t>
            </a:r>
            <a:r>
              <a:rPr lang="en-US" dirty="0" smtClean="0"/>
              <a:t> with pink fibrin strands that enmesh the leukocytes.</a:t>
            </a:r>
          </a:p>
          <a:p>
            <a:pPr algn="just"/>
            <a:r>
              <a:rPr lang="en-US" dirty="0" smtClean="0"/>
              <a:t>Rheumatic fever is caused by an immunologic response to a group A beta-hemolytic Streptococcus infection. In particular, antibodies against streptococcal M-proteins and other bacterial antigens (as reflected in the </a:t>
            </a:r>
            <a:r>
              <a:rPr lang="en-US" dirty="0" err="1" smtClean="0"/>
              <a:t>antistreptolysin</a:t>
            </a:r>
            <a:r>
              <a:rPr lang="en-US" dirty="0" smtClean="0"/>
              <a:t> O and anti–</a:t>
            </a:r>
            <a:r>
              <a:rPr lang="en-US" dirty="0" err="1" smtClean="0"/>
              <a:t>DNAse</a:t>
            </a:r>
            <a:r>
              <a:rPr lang="en-US" dirty="0" smtClean="0"/>
              <a:t> B titers) cross-react with </a:t>
            </a:r>
            <a:r>
              <a:rPr lang="en-US" dirty="0" smtClean="0">
                <a:effectLst>
                  <a:outerShdw blurRad="38100" dist="38100" dir="2700000" algn="tl">
                    <a:srgbClr val="000000">
                      <a:alpha val="43137"/>
                    </a:srgbClr>
                  </a:outerShdw>
                </a:effectLst>
              </a:rPr>
              <a:t>heart valve </a:t>
            </a:r>
            <a:r>
              <a:rPr lang="en-US" dirty="0" err="1" smtClean="0"/>
              <a:t>glycoproteins</a:t>
            </a:r>
            <a:r>
              <a:rPr lang="en-US" dirty="0" smtClean="0"/>
              <a:t>. The antibodies cause injury by </a:t>
            </a:r>
            <a:r>
              <a:rPr lang="en-US" dirty="0" smtClean="0">
                <a:effectLst>
                  <a:outerShdw blurRad="38100" dist="38100" dir="2700000" algn="tl">
                    <a:srgbClr val="000000">
                      <a:alpha val="43137"/>
                    </a:srgbClr>
                  </a:outerShdw>
                </a:effectLst>
              </a:rPr>
              <a:t>activating complement </a:t>
            </a:r>
            <a:r>
              <a:rPr lang="en-US" dirty="0" smtClean="0"/>
              <a:t>and by </a:t>
            </a:r>
            <a:r>
              <a:rPr lang="en-US" dirty="0" smtClean="0">
                <a:effectLst>
                  <a:outerShdw blurRad="38100" dist="38100" dir="2700000" algn="tl">
                    <a:srgbClr val="000000">
                      <a:alpha val="43137"/>
                    </a:srgbClr>
                  </a:outerShdw>
                </a:effectLst>
              </a:rPr>
              <a:t>recruiting and activating </a:t>
            </a:r>
            <a:r>
              <a:rPr lang="en-US" dirty="0" err="1" smtClean="0">
                <a:effectLst>
                  <a:outerShdw blurRad="38100" dist="38100" dir="2700000" algn="tl">
                    <a:srgbClr val="000000">
                      <a:alpha val="43137"/>
                    </a:srgbClr>
                  </a:outerShdw>
                </a:effectLst>
              </a:rPr>
              <a:t>neutrophils</a:t>
            </a:r>
            <a:r>
              <a:rPr lang="en-US" dirty="0" smtClean="0">
                <a:effectLst>
                  <a:outerShdw blurRad="38100" dist="38100" dir="2700000" algn="tl">
                    <a:srgbClr val="000000">
                      <a:alpha val="43137"/>
                    </a:srgbClr>
                  </a:outerShdw>
                </a:effectLst>
              </a:rPr>
              <a:t> and macrophages.</a:t>
            </a:r>
          </a:p>
          <a:p>
            <a:pPr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Screenshot_7.jpg"/>
          <p:cNvPicPr>
            <a:picLocks noChangeAspect="1" noChangeArrowheads="1"/>
          </p:cNvPicPr>
          <p:nvPr/>
        </p:nvPicPr>
        <p:blipFill>
          <a:blip r:embed="rId2" cstate="print"/>
          <a:srcRect/>
          <a:stretch>
            <a:fillRect/>
          </a:stretch>
        </p:blipFill>
        <p:spPr bwMode="auto">
          <a:xfrm>
            <a:off x="4427984" y="188640"/>
            <a:ext cx="4554017" cy="6408712"/>
          </a:xfrm>
          <a:prstGeom prst="rect">
            <a:avLst/>
          </a:prstGeom>
          <a:noFill/>
        </p:spPr>
      </p:pic>
      <p:sp>
        <p:nvSpPr>
          <p:cNvPr id="3" name="2 - Ορθογώνιο"/>
          <p:cNvSpPr/>
          <p:nvPr/>
        </p:nvSpPr>
        <p:spPr>
          <a:xfrm>
            <a:off x="0" y="0"/>
            <a:ext cx="4355976" cy="2308324"/>
          </a:xfrm>
          <a:prstGeom prst="rect">
            <a:avLst/>
          </a:prstGeom>
        </p:spPr>
        <p:txBody>
          <a:bodyPr wrap="square">
            <a:spAutoFit/>
          </a:bodyPr>
          <a:lstStyle/>
          <a:p>
            <a:pPr algn="just"/>
            <a:r>
              <a:rPr lang="en-US" b="1" dirty="0" smtClean="0"/>
              <a:t>A 37-year-old man has a year-long history of worsening </a:t>
            </a:r>
            <a:r>
              <a:rPr lang="en-US" b="1" dirty="0" err="1" smtClean="0"/>
              <a:t>epigastric</a:t>
            </a:r>
            <a:r>
              <a:rPr lang="en-US" b="1" dirty="0" smtClean="0"/>
              <a:t> pain that is relieved by eating. Upper gastrointestinal endoscopy reveals the gross appearance shown.</a:t>
            </a:r>
          </a:p>
          <a:p>
            <a:pPr algn="just"/>
            <a:endParaRPr lang="en-US" dirty="0" smtClean="0"/>
          </a:p>
          <a:p>
            <a:pPr algn="just"/>
            <a:r>
              <a:rPr lang="en-US" dirty="0" smtClean="0"/>
              <a:t>1.What is the diagnosis?</a:t>
            </a:r>
          </a:p>
          <a:p>
            <a:pPr algn="just"/>
            <a:r>
              <a:rPr lang="en-US" dirty="0" smtClean="0"/>
              <a:t>2.Explain the </a:t>
            </a:r>
            <a:r>
              <a:rPr lang="en-US" dirty="0" err="1" smtClean="0"/>
              <a:t>pathophysiology</a:t>
            </a:r>
            <a:r>
              <a:rPr lang="en-US" dirty="0" smtClean="0"/>
              <a:t> of this disease.</a:t>
            </a:r>
            <a:endParaRPr lang="el-GR" dirty="0"/>
          </a:p>
        </p:txBody>
      </p:sp>
      <p:sp>
        <p:nvSpPr>
          <p:cNvPr id="4" name="3 - Ορθογώνιο"/>
          <p:cNvSpPr/>
          <p:nvPr/>
        </p:nvSpPr>
        <p:spPr>
          <a:xfrm>
            <a:off x="0" y="2420889"/>
            <a:ext cx="4427984" cy="4247317"/>
          </a:xfrm>
          <a:prstGeom prst="rect">
            <a:avLst/>
          </a:prstGeom>
        </p:spPr>
        <p:txBody>
          <a:bodyPr wrap="square">
            <a:spAutoFit/>
          </a:bodyPr>
          <a:lstStyle/>
          <a:p>
            <a:pPr algn="just"/>
            <a:r>
              <a:rPr lang="en-US" dirty="0" smtClean="0"/>
              <a:t>The endoscopic view shows a large gastric </a:t>
            </a:r>
            <a:r>
              <a:rPr lang="en-US" b="1" dirty="0" smtClean="0"/>
              <a:t>ulcer</a:t>
            </a:r>
            <a:r>
              <a:rPr lang="en-US" dirty="0" smtClean="0"/>
              <a:t> with raised, rolled edges (▸).</a:t>
            </a:r>
          </a:p>
          <a:p>
            <a:pPr algn="just"/>
            <a:r>
              <a:rPr lang="en-US" dirty="0" smtClean="0"/>
              <a:t>Marked inflammation of the mucosal epithelium has led to </a:t>
            </a:r>
            <a:r>
              <a:rPr lang="en-US" b="1" dirty="0" smtClean="0"/>
              <a:t>necrosis</a:t>
            </a:r>
            <a:r>
              <a:rPr lang="en-US" dirty="0" smtClean="0"/>
              <a:t> with </a:t>
            </a:r>
            <a:r>
              <a:rPr lang="en-US" dirty="0" smtClean="0">
                <a:effectLst>
                  <a:outerShdw blurRad="38100" dist="38100" dir="2700000" algn="tl">
                    <a:srgbClr val="000000">
                      <a:alpha val="43137"/>
                    </a:srgbClr>
                  </a:outerShdw>
                </a:effectLst>
              </a:rPr>
              <a:t>sloughing of the epithelial cells </a:t>
            </a:r>
            <a:r>
              <a:rPr lang="en-US" dirty="0" smtClean="0"/>
              <a:t>forming the central bed of the ulcer. Surrounding vascular dilation and edema are responsible for the raised, rolled edge. </a:t>
            </a:r>
            <a:r>
              <a:rPr lang="en-US" b="1" dirty="0" err="1" smtClean="0"/>
              <a:t>Neutrophils</a:t>
            </a:r>
            <a:r>
              <a:rPr lang="en-US" dirty="0" smtClean="0"/>
              <a:t> are </a:t>
            </a:r>
            <a:r>
              <a:rPr lang="en-US" u="sng" dirty="0" smtClean="0"/>
              <a:t>recruited</a:t>
            </a:r>
            <a:r>
              <a:rPr lang="en-US" dirty="0" smtClean="0"/>
              <a:t> by mediators such as </a:t>
            </a:r>
            <a:r>
              <a:rPr lang="en-US" u="sng" dirty="0" smtClean="0"/>
              <a:t>complement C5a</a:t>
            </a:r>
            <a:r>
              <a:rPr lang="en-US" dirty="0" smtClean="0"/>
              <a:t> and </a:t>
            </a:r>
            <a:r>
              <a:rPr lang="en-US" u="sng" dirty="0" err="1" smtClean="0"/>
              <a:t>leukotrienes</a:t>
            </a:r>
            <a:r>
              <a:rPr lang="en-US" dirty="0" smtClean="0"/>
              <a:t>; they </a:t>
            </a:r>
            <a:r>
              <a:rPr lang="en-US" b="1" dirty="0" smtClean="0"/>
              <a:t>adhere</a:t>
            </a:r>
            <a:r>
              <a:rPr lang="en-US" dirty="0" smtClean="0"/>
              <a:t> to vascular </a:t>
            </a:r>
            <a:r>
              <a:rPr lang="en-US" b="1" dirty="0" smtClean="0"/>
              <a:t>endothelium</a:t>
            </a:r>
            <a:r>
              <a:rPr lang="en-US" dirty="0" smtClean="0"/>
              <a:t> and </a:t>
            </a:r>
            <a:r>
              <a:rPr lang="en-US" b="1" dirty="0" smtClean="0"/>
              <a:t>move</a:t>
            </a:r>
            <a:r>
              <a:rPr lang="en-US" dirty="0" smtClean="0"/>
              <a:t> via </a:t>
            </a:r>
            <a:r>
              <a:rPr lang="en-US" b="1" dirty="0" err="1" smtClean="0"/>
              <a:t>diapedesis</a:t>
            </a:r>
            <a:r>
              <a:rPr lang="en-US" dirty="0" smtClean="0"/>
              <a:t> between endothelial cells. </a:t>
            </a:r>
            <a:r>
              <a:rPr lang="en-US" b="1" dirty="0" err="1" smtClean="0"/>
              <a:t>Extravasated</a:t>
            </a:r>
            <a:r>
              <a:rPr lang="en-US" b="1" dirty="0" smtClean="0"/>
              <a:t> </a:t>
            </a:r>
            <a:r>
              <a:rPr lang="en-US" b="1" dirty="0" err="1" smtClean="0"/>
              <a:t>neutrophils</a:t>
            </a:r>
            <a:r>
              <a:rPr lang="en-US" dirty="0" smtClean="0"/>
              <a:t> release </a:t>
            </a:r>
            <a:r>
              <a:rPr lang="en-US" i="1" dirty="0" smtClean="0"/>
              <a:t>proteases, </a:t>
            </a:r>
            <a:r>
              <a:rPr lang="en-US" i="1" dirty="0" err="1" smtClean="0"/>
              <a:t>arachidonic</a:t>
            </a:r>
            <a:r>
              <a:rPr lang="en-US" i="1" dirty="0" smtClean="0"/>
              <a:t> acid metabolites, and oxygen-free radicals that damage the epithelium.</a:t>
            </a:r>
            <a:endParaRPr lang="el-G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creenshot_8.jpg"/>
          <p:cNvPicPr>
            <a:picLocks noChangeAspect="1" noChangeArrowheads="1"/>
          </p:cNvPicPr>
          <p:nvPr/>
        </p:nvPicPr>
        <p:blipFill>
          <a:blip r:embed="rId2" cstate="print"/>
          <a:srcRect/>
          <a:stretch>
            <a:fillRect/>
          </a:stretch>
        </p:blipFill>
        <p:spPr bwMode="auto">
          <a:xfrm>
            <a:off x="4499992" y="188640"/>
            <a:ext cx="4435574" cy="6461269"/>
          </a:xfrm>
          <a:prstGeom prst="rect">
            <a:avLst/>
          </a:prstGeom>
          <a:noFill/>
        </p:spPr>
      </p:pic>
      <p:sp>
        <p:nvSpPr>
          <p:cNvPr id="3" name="2 - Ορθογώνιο"/>
          <p:cNvSpPr/>
          <p:nvPr/>
        </p:nvSpPr>
        <p:spPr>
          <a:xfrm>
            <a:off x="0" y="0"/>
            <a:ext cx="4427984" cy="1754326"/>
          </a:xfrm>
          <a:prstGeom prst="rect">
            <a:avLst/>
          </a:prstGeom>
        </p:spPr>
        <p:txBody>
          <a:bodyPr wrap="square">
            <a:spAutoFit/>
          </a:bodyPr>
          <a:lstStyle/>
          <a:p>
            <a:pPr algn="just"/>
            <a:r>
              <a:rPr lang="en-US" b="1" dirty="0" smtClean="0"/>
              <a:t>A biopsy specimen of the interface between the central erosion and the rolled edge of the gross lesion shown on the previous slide has the </a:t>
            </a:r>
            <a:r>
              <a:rPr lang="en-US" b="1" dirty="0" err="1" smtClean="0"/>
              <a:t>histologic</a:t>
            </a:r>
            <a:r>
              <a:rPr lang="en-US" b="1" dirty="0" smtClean="0"/>
              <a:t> appearance shown</a:t>
            </a:r>
            <a:r>
              <a:rPr lang="en-US" b="1" dirty="0" smtClean="0"/>
              <a:t>.</a:t>
            </a:r>
            <a:endParaRPr lang="en-US" dirty="0" smtClean="0"/>
          </a:p>
          <a:p>
            <a:pPr algn="just"/>
            <a:r>
              <a:rPr lang="en-US" dirty="0" smtClean="0"/>
              <a:t>1.What is going on here?</a:t>
            </a:r>
          </a:p>
          <a:p>
            <a:pPr algn="just"/>
            <a:r>
              <a:rPr lang="en-US" dirty="0" smtClean="0"/>
              <a:t>2.What can cause this lesion?</a:t>
            </a:r>
            <a:endParaRPr lang="el-GR" dirty="0"/>
          </a:p>
        </p:txBody>
      </p:sp>
      <p:sp>
        <p:nvSpPr>
          <p:cNvPr id="4" name="3 - Ορθογώνιο"/>
          <p:cNvSpPr/>
          <p:nvPr/>
        </p:nvSpPr>
        <p:spPr>
          <a:xfrm>
            <a:off x="0" y="1700808"/>
            <a:ext cx="4499992" cy="5262979"/>
          </a:xfrm>
          <a:prstGeom prst="rect">
            <a:avLst/>
          </a:prstGeom>
        </p:spPr>
        <p:txBody>
          <a:bodyPr wrap="square">
            <a:spAutoFit/>
          </a:bodyPr>
          <a:lstStyle/>
          <a:p>
            <a:pPr algn="just"/>
            <a:r>
              <a:rPr lang="en-US" sz="1600" b="1" dirty="0" smtClean="0"/>
              <a:t>Ulceration</a:t>
            </a:r>
            <a:r>
              <a:rPr lang="en-US" sz="1600" dirty="0" smtClean="0"/>
              <a:t> is the </a:t>
            </a:r>
            <a:r>
              <a:rPr lang="en-US" sz="1600" b="1" dirty="0" smtClean="0"/>
              <a:t>loss of epithelium </a:t>
            </a:r>
            <a:r>
              <a:rPr lang="en-US" sz="1600" dirty="0" smtClean="0"/>
              <a:t>(▸</a:t>
            </a:r>
            <a:r>
              <a:rPr lang="en-US" sz="1600" dirty="0" smtClean="0"/>
              <a:t>)</a:t>
            </a:r>
            <a:r>
              <a:rPr lang="el-GR" sz="1600" dirty="0" smtClean="0"/>
              <a:t> </a:t>
            </a:r>
            <a:r>
              <a:rPr lang="en-US" sz="1600" dirty="0" smtClean="0"/>
              <a:t>and </a:t>
            </a:r>
            <a:r>
              <a:rPr lang="en-US" sz="1600" b="1" dirty="0" smtClean="0"/>
              <a:t>underneath organization of granular inflammation tissue</a:t>
            </a:r>
            <a:r>
              <a:rPr lang="en-US" sz="1600" dirty="0" smtClean="0"/>
              <a:t>. </a:t>
            </a:r>
            <a:r>
              <a:rPr lang="en-US" sz="1600" dirty="0" smtClean="0"/>
              <a:t>In its place are mucus, hemorrhage, fibrin thrombus, inflammatory cells, and necrotic debris. The surrounding </a:t>
            </a:r>
            <a:r>
              <a:rPr lang="en-US" sz="1600" dirty="0" err="1" smtClean="0"/>
              <a:t>submucosal</a:t>
            </a:r>
            <a:r>
              <a:rPr lang="en-US" sz="1600" dirty="0" smtClean="0"/>
              <a:t> tissue is showing classic signs of </a:t>
            </a:r>
            <a:r>
              <a:rPr lang="en-US" sz="1600" b="1" dirty="0" smtClean="0"/>
              <a:t>acute inflammation </a:t>
            </a:r>
            <a:r>
              <a:rPr lang="en-US" sz="1600" dirty="0" smtClean="0"/>
              <a:t>with </a:t>
            </a:r>
            <a:r>
              <a:rPr lang="en-US" sz="1600" b="1" dirty="0" smtClean="0"/>
              <a:t>vascular dilation, </a:t>
            </a:r>
            <a:r>
              <a:rPr lang="en-US" sz="1600" b="1" dirty="0" err="1" smtClean="0"/>
              <a:t>perivascular</a:t>
            </a:r>
            <a:r>
              <a:rPr lang="en-US" sz="1600" b="1" dirty="0" smtClean="0"/>
              <a:t> edema, and an infiltrate made predominantly of </a:t>
            </a:r>
            <a:r>
              <a:rPr lang="en-US" sz="1600" b="1" dirty="0" err="1" smtClean="0"/>
              <a:t>neutrophils</a:t>
            </a:r>
            <a:r>
              <a:rPr lang="en-US" sz="1600" b="1" dirty="0" smtClean="0"/>
              <a:t>.</a:t>
            </a:r>
          </a:p>
          <a:p>
            <a:pPr algn="just"/>
            <a:r>
              <a:rPr lang="en-US" sz="1600" dirty="0" smtClean="0"/>
              <a:t>In a broad sense, peptic ulcers result from an imbalance of mucosal defense mechanisms and injurious insults (e.g., hydrochloric acid, pepsin). Helicobacter pylori is a major cause of peptic ulcers as a result of its induction of intense inflammatory responses. It breaks down urea into toxic metabolites and reduces duodenal bicarbonate production while increasing gastric acid production and inducing capillary thrombosis. Alcohol and cigarettes may cause ulcers by direct toxic effects, and </a:t>
            </a:r>
            <a:r>
              <a:rPr lang="en-US" sz="1600" dirty="0" err="1" smtClean="0"/>
              <a:t>nonsteroidal</a:t>
            </a:r>
            <a:r>
              <a:rPr lang="en-US" sz="1600" dirty="0" smtClean="0"/>
              <a:t> anti-inflammatory drugs (NSAIDs) can affect gastric arteriolar tone and reduce blood flow.</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Screenshot_9.jpg"/>
          <p:cNvPicPr>
            <a:picLocks noChangeAspect="1" noChangeArrowheads="1"/>
          </p:cNvPicPr>
          <p:nvPr/>
        </p:nvPicPr>
        <p:blipFill>
          <a:blip r:embed="rId2" cstate="print"/>
          <a:srcRect/>
          <a:stretch>
            <a:fillRect/>
          </a:stretch>
        </p:blipFill>
        <p:spPr bwMode="auto">
          <a:xfrm>
            <a:off x="4585371" y="116632"/>
            <a:ext cx="4347739" cy="6552728"/>
          </a:xfrm>
          <a:prstGeom prst="rect">
            <a:avLst/>
          </a:prstGeom>
          <a:noFill/>
        </p:spPr>
      </p:pic>
      <p:sp>
        <p:nvSpPr>
          <p:cNvPr id="3" name="2 - Ορθογώνιο"/>
          <p:cNvSpPr/>
          <p:nvPr/>
        </p:nvSpPr>
        <p:spPr>
          <a:xfrm>
            <a:off x="0" y="0"/>
            <a:ext cx="4572000" cy="3570208"/>
          </a:xfrm>
          <a:prstGeom prst="rect">
            <a:avLst/>
          </a:prstGeom>
        </p:spPr>
        <p:txBody>
          <a:bodyPr wrap="square">
            <a:spAutoFit/>
          </a:bodyPr>
          <a:lstStyle/>
          <a:p>
            <a:pPr algn="just"/>
            <a:r>
              <a:rPr lang="en-US" sz="1600" b="1" dirty="0" smtClean="0"/>
              <a:t>A 37-year-old man has a 2-week history of increasing </a:t>
            </a:r>
            <a:r>
              <a:rPr lang="en-US" sz="1600" b="1" dirty="0" err="1" smtClean="0"/>
              <a:t>dyspnea</a:t>
            </a:r>
            <a:r>
              <a:rPr lang="en-US" sz="1600" b="1" dirty="0" smtClean="0"/>
              <a:t> and a nonproductive cough. </a:t>
            </a:r>
            <a:r>
              <a:rPr lang="en-US" sz="1600" b="1" dirty="0" err="1" smtClean="0"/>
              <a:t>Rales</a:t>
            </a:r>
            <a:r>
              <a:rPr lang="en-US" sz="1600" b="1" dirty="0" smtClean="0"/>
              <a:t> are heard in all lung fields. His WBC count is 11,130/mm3 (</a:t>
            </a:r>
            <a:r>
              <a:rPr lang="en-US" sz="1600" b="1" dirty="0" err="1" smtClean="0"/>
              <a:t>nl</a:t>
            </a:r>
            <a:r>
              <a:rPr lang="en-US" sz="1600" b="1" dirty="0" smtClean="0"/>
              <a:t> 4000/mm3 to 11,000/mm3), with a differential count of 50% </a:t>
            </a:r>
            <a:r>
              <a:rPr lang="en-US" sz="1600" b="1" dirty="0" err="1" smtClean="0"/>
              <a:t>neutrophils</a:t>
            </a:r>
            <a:r>
              <a:rPr lang="en-US" sz="1600" b="1" dirty="0" smtClean="0"/>
              <a:t>, 4% bands, 35% lymphocytes, and 11% </a:t>
            </a:r>
            <a:r>
              <a:rPr lang="en-US" sz="1600" b="1" dirty="0" err="1" smtClean="0"/>
              <a:t>monocytes</a:t>
            </a:r>
            <a:r>
              <a:rPr lang="en-US" sz="1600" b="1" dirty="0" smtClean="0"/>
              <a:t>. If a lung biopsy specimen were obtained, it would have the microscopic appearance shown. The patient improves over the next 2 weeks without therapy.</a:t>
            </a:r>
          </a:p>
          <a:p>
            <a:pPr algn="just"/>
            <a:endParaRPr lang="en-US" dirty="0" smtClean="0"/>
          </a:p>
          <a:p>
            <a:pPr algn="just"/>
            <a:r>
              <a:rPr lang="en-US" sz="1600" dirty="0" smtClean="0"/>
              <a:t>1.What is the pattern of inflammation?</a:t>
            </a:r>
          </a:p>
          <a:p>
            <a:pPr algn="just"/>
            <a:r>
              <a:rPr lang="en-US" sz="1600" dirty="0" smtClean="0"/>
              <a:t>2.What infectious agents are most likely to cause this?</a:t>
            </a:r>
          </a:p>
          <a:p>
            <a:pPr algn="just"/>
            <a:endParaRPr lang="en-US" sz="1600" dirty="0"/>
          </a:p>
        </p:txBody>
      </p:sp>
      <p:sp>
        <p:nvSpPr>
          <p:cNvPr id="4" name="3 - Ορθογώνιο"/>
          <p:cNvSpPr/>
          <p:nvPr/>
        </p:nvSpPr>
        <p:spPr>
          <a:xfrm>
            <a:off x="0" y="3356992"/>
            <a:ext cx="4572000" cy="3046988"/>
          </a:xfrm>
          <a:prstGeom prst="rect">
            <a:avLst/>
          </a:prstGeom>
        </p:spPr>
        <p:txBody>
          <a:bodyPr wrap="square">
            <a:spAutoFit/>
          </a:bodyPr>
          <a:lstStyle/>
          <a:p>
            <a:pPr algn="just"/>
            <a:r>
              <a:rPr lang="en-US" sz="1600" dirty="0" smtClean="0"/>
              <a:t>The patient has </a:t>
            </a:r>
            <a:r>
              <a:rPr lang="en-US" sz="1600" dirty="0" smtClean="0">
                <a:effectLst>
                  <a:outerShdw blurRad="38100" dist="38100" dir="2700000" algn="tl">
                    <a:srgbClr val="000000">
                      <a:alpha val="43137"/>
                    </a:srgbClr>
                  </a:outerShdw>
                </a:effectLst>
              </a:rPr>
              <a:t>interstitial</a:t>
            </a:r>
            <a:r>
              <a:rPr lang="en-US" sz="1600" dirty="0" smtClean="0"/>
              <a:t> </a:t>
            </a:r>
            <a:r>
              <a:rPr lang="en-US" sz="1600" dirty="0" err="1" smtClean="0"/>
              <a:t>pneumonitis</a:t>
            </a:r>
            <a:r>
              <a:rPr lang="en-US" sz="1600" dirty="0" smtClean="0"/>
              <a:t>. Most of the cells present are </a:t>
            </a:r>
            <a:r>
              <a:rPr lang="en-US" sz="1600" b="1" dirty="0" smtClean="0"/>
              <a:t>mononuclear</a:t>
            </a:r>
            <a:r>
              <a:rPr lang="en-US" sz="1600" dirty="0" smtClean="0"/>
              <a:t>, and they are mainly </a:t>
            </a:r>
            <a:r>
              <a:rPr lang="en-US" sz="1600" b="1" dirty="0" smtClean="0"/>
              <a:t>lymphocytes</a:t>
            </a:r>
            <a:r>
              <a:rPr lang="en-US" sz="1600" dirty="0" smtClean="0"/>
              <a:t>; this correlates with his peripheral blood </a:t>
            </a:r>
            <a:r>
              <a:rPr lang="en-US" sz="1600" dirty="0" err="1" smtClean="0"/>
              <a:t>lymphocytosis</a:t>
            </a:r>
            <a:r>
              <a:rPr lang="en-US" sz="1600" dirty="0" smtClean="0"/>
              <a:t>. The mononuclear cells are within the </a:t>
            </a:r>
            <a:r>
              <a:rPr lang="en-US" sz="1600" dirty="0" err="1" smtClean="0"/>
              <a:t>interstitium</a:t>
            </a:r>
            <a:r>
              <a:rPr lang="en-US" sz="1600" dirty="0" smtClean="0"/>
              <a:t> (▸) and not filling the alveolar spaces, which explains his </a:t>
            </a:r>
            <a:r>
              <a:rPr lang="en-US" sz="1600" i="1" dirty="0" smtClean="0"/>
              <a:t>non</a:t>
            </a:r>
            <a:r>
              <a:rPr lang="en-US" sz="1600" dirty="0" smtClean="0"/>
              <a:t>productive cough.</a:t>
            </a:r>
          </a:p>
          <a:p>
            <a:pPr algn="just"/>
            <a:r>
              <a:rPr lang="en-US" sz="1600" dirty="0" smtClean="0"/>
              <a:t>Viral infections, including the respiratory pathogens influenza A and B, </a:t>
            </a:r>
            <a:r>
              <a:rPr lang="en-US" sz="1600" dirty="0" err="1" smtClean="0"/>
              <a:t>parainfluenza</a:t>
            </a:r>
            <a:r>
              <a:rPr lang="en-US" sz="1600" dirty="0" smtClean="0"/>
              <a:t>, adenovirus, and respiratory </a:t>
            </a:r>
            <a:r>
              <a:rPr lang="en-US" sz="1600" dirty="0" err="1" smtClean="0"/>
              <a:t>syncytial</a:t>
            </a:r>
            <a:r>
              <a:rPr lang="en-US" sz="1600" dirty="0" smtClean="0"/>
              <a:t> virus, are most likely in this setting. </a:t>
            </a:r>
            <a:r>
              <a:rPr lang="en-US" sz="1600" dirty="0" err="1" smtClean="0"/>
              <a:t>Pneumocystis</a:t>
            </a:r>
            <a:r>
              <a:rPr lang="en-US" sz="1600" dirty="0" smtClean="0"/>
              <a:t> </a:t>
            </a:r>
            <a:r>
              <a:rPr lang="en-US" sz="1600" dirty="0" err="1" smtClean="0"/>
              <a:t>jiroveci</a:t>
            </a:r>
            <a:r>
              <a:rPr lang="en-US" sz="1600" dirty="0" smtClean="0"/>
              <a:t> and cytomegalovirus can be seen in </a:t>
            </a:r>
            <a:r>
              <a:rPr lang="en-US" sz="1600" dirty="0" err="1" smtClean="0"/>
              <a:t>immunocompromised</a:t>
            </a:r>
            <a:r>
              <a:rPr lang="en-US" sz="1600" dirty="0" smtClean="0"/>
              <a:t> hosts.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2823</Words>
  <Application>Microsoft Office PowerPoint</Application>
  <PresentationFormat>Προβολή στην οθόνη (4:3)</PresentationFormat>
  <Paragraphs>132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19</cp:revision>
  <dcterms:created xsi:type="dcterms:W3CDTF">2024-02-17T06:26:42Z</dcterms:created>
  <dcterms:modified xsi:type="dcterms:W3CDTF">2024-02-25T06:10:27Z</dcterms:modified>
</cp:coreProperties>
</file>