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8" r:id="rId1"/>
  </p:sldMasterIdLst>
  <p:sldIdLst>
    <p:sldId id="256" r:id="rId2"/>
    <p:sldId id="263" r:id="rId3"/>
    <p:sldId id="272" r:id="rId4"/>
    <p:sldId id="273" r:id="rId5"/>
    <p:sldId id="274" r:id="rId6"/>
    <p:sldId id="275" r:id="rId7"/>
    <p:sldId id="276" r:id="rId8"/>
    <p:sldId id="277" r:id="rId9"/>
    <p:sldId id="279" r:id="rId10"/>
    <p:sldId id="280" r:id="rId11"/>
    <p:sldId id="281" r:id="rId12"/>
    <p:sldId id="257" r:id="rId13"/>
    <p:sldId id="266" r:id="rId14"/>
    <p:sldId id="267" r:id="rId15"/>
    <p:sldId id="268" r:id="rId16"/>
    <p:sldId id="269" r:id="rId17"/>
    <p:sldId id="270" r:id="rId18"/>
    <p:sldId id="271" r:id="rId19"/>
    <p:sldId id="258"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14"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159650B-9102-45F6-8B44-CA3410253F3D}" type="datetimeFigureOut">
              <a:rPr lang="el-GR" smtClean="0"/>
              <a:t>3/10/2022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6F626F8-5ECE-44C3-8393-2ADA61E7585D}" type="slidenum">
              <a:rPr lang="el-GR" smtClean="0"/>
              <a:t>‹#›</a:t>
            </a:fld>
            <a:endParaRPr lang="el-GR"/>
          </a:p>
        </p:txBody>
      </p:sp>
    </p:spTree>
    <p:extLst>
      <p:ext uri="{BB962C8B-B14F-4D97-AF65-F5344CB8AC3E}">
        <p14:creationId xmlns:p14="http://schemas.microsoft.com/office/powerpoint/2010/main" val="2788973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159650B-9102-45F6-8B44-CA3410253F3D}" type="datetimeFigureOut">
              <a:rPr lang="el-GR" smtClean="0"/>
              <a:t>3/10/2022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6F626F8-5ECE-44C3-8393-2ADA61E7585D}" type="slidenum">
              <a:rPr lang="el-GR" smtClean="0"/>
              <a:t>‹#›</a:t>
            </a:fld>
            <a:endParaRPr lang="el-GR"/>
          </a:p>
        </p:txBody>
      </p:sp>
    </p:spTree>
    <p:extLst>
      <p:ext uri="{BB962C8B-B14F-4D97-AF65-F5344CB8AC3E}">
        <p14:creationId xmlns:p14="http://schemas.microsoft.com/office/powerpoint/2010/main" val="4002147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159650B-9102-45F6-8B44-CA3410253F3D}" type="datetimeFigureOut">
              <a:rPr lang="el-GR" smtClean="0"/>
              <a:t>3/10/2022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6F626F8-5ECE-44C3-8393-2ADA61E7585D}" type="slidenum">
              <a:rPr lang="el-GR" smtClean="0"/>
              <a:t>‹#›</a:t>
            </a:fld>
            <a:endParaRPr lang="el-G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7476736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159650B-9102-45F6-8B44-CA3410253F3D}" type="datetimeFigureOut">
              <a:rPr lang="el-GR" smtClean="0"/>
              <a:t>3/10/2022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6F626F8-5ECE-44C3-8393-2ADA61E7585D}" type="slidenum">
              <a:rPr lang="el-GR" smtClean="0"/>
              <a:t>‹#›</a:t>
            </a:fld>
            <a:endParaRPr lang="el-GR"/>
          </a:p>
        </p:txBody>
      </p:sp>
    </p:spTree>
    <p:extLst>
      <p:ext uri="{BB962C8B-B14F-4D97-AF65-F5344CB8AC3E}">
        <p14:creationId xmlns:p14="http://schemas.microsoft.com/office/powerpoint/2010/main" val="37536765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159650B-9102-45F6-8B44-CA3410253F3D}" type="datetimeFigureOut">
              <a:rPr lang="el-GR" smtClean="0"/>
              <a:t>3/10/2022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6F626F8-5ECE-44C3-8393-2ADA61E7585D}" type="slidenum">
              <a:rPr lang="el-GR" smtClean="0"/>
              <a:t>‹#›</a:t>
            </a:fld>
            <a:endParaRPr lang="el-G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492507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159650B-9102-45F6-8B44-CA3410253F3D}" type="datetimeFigureOut">
              <a:rPr lang="el-GR" smtClean="0"/>
              <a:t>3/10/2022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6F626F8-5ECE-44C3-8393-2ADA61E7585D}" type="slidenum">
              <a:rPr lang="el-GR" smtClean="0"/>
              <a:t>‹#›</a:t>
            </a:fld>
            <a:endParaRPr lang="el-GR"/>
          </a:p>
        </p:txBody>
      </p:sp>
    </p:spTree>
    <p:extLst>
      <p:ext uri="{BB962C8B-B14F-4D97-AF65-F5344CB8AC3E}">
        <p14:creationId xmlns:p14="http://schemas.microsoft.com/office/powerpoint/2010/main" val="16232039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159650B-9102-45F6-8B44-CA3410253F3D}" type="datetimeFigureOut">
              <a:rPr lang="el-GR" smtClean="0"/>
              <a:t>3/10/2022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6F626F8-5ECE-44C3-8393-2ADA61E7585D}" type="slidenum">
              <a:rPr lang="el-GR" smtClean="0"/>
              <a:t>‹#›</a:t>
            </a:fld>
            <a:endParaRPr lang="el-GR"/>
          </a:p>
        </p:txBody>
      </p:sp>
    </p:spTree>
    <p:extLst>
      <p:ext uri="{BB962C8B-B14F-4D97-AF65-F5344CB8AC3E}">
        <p14:creationId xmlns:p14="http://schemas.microsoft.com/office/powerpoint/2010/main" val="40794476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159650B-9102-45F6-8B44-CA3410253F3D}" type="datetimeFigureOut">
              <a:rPr lang="el-GR" smtClean="0"/>
              <a:t>3/10/2022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6F626F8-5ECE-44C3-8393-2ADA61E7585D}" type="slidenum">
              <a:rPr lang="el-GR" smtClean="0"/>
              <a:t>‹#›</a:t>
            </a:fld>
            <a:endParaRPr lang="el-GR"/>
          </a:p>
        </p:txBody>
      </p:sp>
    </p:spTree>
    <p:extLst>
      <p:ext uri="{BB962C8B-B14F-4D97-AF65-F5344CB8AC3E}">
        <p14:creationId xmlns:p14="http://schemas.microsoft.com/office/powerpoint/2010/main" val="1040306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159650B-9102-45F6-8B44-CA3410253F3D}" type="datetimeFigureOut">
              <a:rPr lang="el-GR" smtClean="0"/>
              <a:t>3/10/2022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6F626F8-5ECE-44C3-8393-2ADA61E7585D}" type="slidenum">
              <a:rPr lang="el-GR" smtClean="0"/>
              <a:t>‹#›</a:t>
            </a:fld>
            <a:endParaRPr lang="el-GR"/>
          </a:p>
        </p:txBody>
      </p:sp>
    </p:spTree>
    <p:extLst>
      <p:ext uri="{BB962C8B-B14F-4D97-AF65-F5344CB8AC3E}">
        <p14:creationId xmlns:p14="http://schemas.microsoft.com/office/powerpoint/2010/main" val="740004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159650B-9102-45F6-8B44-CA3410253F3D}" type="datetimeFigureOut">
              <a:rPr lang="el-GR" smtClean="0"/>
              <a:t>3/10/2022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6F626F8-5ECE-44C3-8393-2ADA61E7585D}" type="slidenum">
              <a:rPr lang="el-GR" smtClean="0"/>
              <a:t>‹#›</a:t>
            </a:fld>
            <a:endParaRPr lang="el-GR"/>
          </a:p>
        </p:txBody>
      </p:sp>
    </p:spTree>
    <p:extLst>
      <p:ext uri="{BB962C8B-B14F-4D97-AF65-F5344CB8AC3E}">
        <p14:creationId xmlns:p14="http://schemas.microsoft.com/office/powerpoint/2010/main" val="2492276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159650B-9102-45F6-8B44-CA3410253F3D}" type="datetimeFigureOut">
              <a:rPr lang="el-GR" smtClean="0"/>
              <a:t>3/10/2022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56F626F8-5ECE-44C3-8393-2ADA61E7585D}" type="slidenum">
              <a:rPr lang="el-GR" smtClean="0"/>
              <a:t>‹#›</a:t>
            </a:fld>
            <a:endParaRPr lang="el-GR"/>
          </a:p>
        </p:txBody>
      </p:sp>
    </p:spTree>
    <p:extLst>
      <p:ext uri="{BB962C8B-B14F-4D97-AF65-F5344CB8AC3E}">
        <p14:creationId xmlns:p14="http://schemas.microsoft.com/office/powerpoint/2010/main" val="1368399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159650B-9102-45F6-8B44-CA3410253F3D}" type="datetimeFigureOut">
              <a:rPr lang="el-GR" smtClean="0"/>
              <a:t>3/10/2022</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56F626F8-5ECE-44C3-8393-2ADA61E7585D}" type="slidenum">
              <a:rPr lang="el-GR" smtClean="0"/>
              <a:t>‹#›</a:t>
            </a:fld>
            <a:endParaRPr lang="el-GR"/>
          </a:p>
        </p:txBody>
      </p:sp>
    </p:spTree>
    <p:extLst>
      <p:ext uri="{BB962C8B-B14F-4D97-AF65-F5344CB8AC3E}">
        <p14:creationId xmlns:p14="http://schemas.microsoft.com/office/powerpoint/2010/main" val="3011383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159650B-9102-45F6-8B44-CA3410253F3D}" type="datetimeFigureOut">
              <a:rPr lang="el-GR" smtClean="0"/>
              <a:t>3/10/2022</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56F626F8-5ECE-44C3-8393-2ADA61E7585D}" type="slidenum">
              <a:rPr lang="el-GR" smtClean="0"/>
              <a:t>‹#›</a:t>
            </a:fld>
            <a:endParaRPr lang="el-GR"/>
          </a:p>
        </p:txBody>
      </p:sp>
    </p:spTree>
    <p:extLst>
      <p:ext uri="{BB962C8B-B14F-4D97-AF65-F5344CB8AC3E}">
        <p14:creationId xmlns:p14="http://schemas.microsoft.com/office/powerpoint/2010/main" val="4020565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59650B-9102-45F6-8B44-CA3410253F3D}" type="datetimeFigureOut">
              <a:rPr lang="el-GR" smtClean="0"/>
              <a:t>3/10/2022</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56F626F8-5ECE-44C3-8393-2ADA61E7585D}" type="slidenum">
              <a:rPr lang="el-GR" smtClean="0"/>
              <a:t>‹#›</a:t>
            </a:fld>
            <a:endParaRPr lang="el-GR"/>
          </a:p>
        </p:txBody>
      </p:sp>
    </p:spTree>
    <p:extLst>
      <p:ext uri="{BB962C8B-B14F-4D97-AF65-F5344CB8AC3E}">
        <p14:creationId xmlns:p14="http://schemas.microsoft.com/office/powerpoint/2010/main" val="25505295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159650B-9102-45F6-8B44-CA3410253F3D}" type="datetimeFigureOut">
              <a:rPr lang="el-GR" smtClean="0"/>
              <a:t>3/10/2022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56F626F8-5ECE-44C3-8393-2ADA61E7585D}" type="slidenum">
              <a:rPr lang="el-GR" smtClean="0"/>
              <a:t>‹#›</a:t>
            </a:fld>
            <a:endParaRPr lang="el-GR"/>
          </a:p>
        </p:txBody>
      </p:sp>
    </p:spTree>
    <p:extLst>
      <p:ext uri="{BB962C8B-B14F-4D97-AF65-F5344CB8AC3E}">
        <p14:creationId xmlns:p14="http://schemas.microsoft.com/office/powerpoint/2010/main" val="1280196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56F626F8-5ECE-44C3-8393-2ADA61E7585D}" type="slidenum">
              <a:rPr lang="el-GR" smtClean="0"/>
              <a:t>‹#›</a:t>
            </a:fld>
            <a:endParaRPr lang="el-GR"/>
          </a:p>
        </p:txBody>
      </p:sp>
      <p:sp>
        <p:nvSpPr>
          <p:cNvPr id="5" name="Date Placeholder 4"/>
          <p:cNvSpPr>
            <a:spLocks noGrp="1"/>
          </p:cNvSpPr>
          <p:nvPr>
            <p:ph type="dt" sz="half" idx="10"/>
          </p:nvPr>
        </p:nvSpPr>
        <p:spPr/>
        <p:txBody>
          <a:bodyPr/>
          <a:lstStyle/>
          <a:p>
            <a:fld id="{3159650B-9102-45F6-8B44-CA3410253F3D}" type="datetimeFigureOut">
              <a:rPr lang="el-GR" smtClean="0"/>
              <a:t>3/10/2022</a:t>
            </a:fld>
            <a:endParaRPr lang="el-GR"/>
          </a:p>
        </p:txBody>
      </p:sp>
    </p:spTree>
    <p:extLst>
      <p:ext uri="{BB962C8B-B14F-4D97-AF65-F5344CB8AC3E}">
        <p14:creationId xmlns:p14="http://schemas.microsoft.com/office/powerpoint/2010/main" val="29646787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159650B-9102-45F6-8B44-CA3410253F3D}" type="datetimeFigureOut">
              <a:rPr lang="el-GR" smtClean="0"/>
              <a:t>3/10/2022</a:t>
            </a:fld>
            <a:endParaRPr lang="el-G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56F626F8-5ECE-44C3-8393-2ADA61E7585D}" type="slidenum">
              <a:rPr lang="el-GR" smtClean="0"/>
              <a:t>‹#›</a:t>
            </a:fld>
            <a:endParaRPr lang="el-GR"/>
          </a:p>
        </p:txBody>
      </p:sp>
    </p:spTree>
    <p:extLst>
      <p:ext uri="{BB962C8B-B14F-4D97-AF65-F5344CB8AC3E}">
        <p14:creationId xmlns:p14="http://schemas.microsoft.com/office/powerpoint/2010/main" val="232990198"/>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32" r:id="rId14"/>
    <p:sldLayoutId id="2147483733" r:id="rId15"/>
    <p:sldLayoutId id="214748373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1520" y="1581574"/>
            <a:ext cx="9631679" cy="1646302"/>
          </a:xfrm>
        </p:spPr>
        <p:txBody>
          <a:bodyPr/>
          <a:lstStyle/>
          <a:p>
            <a:pPr algn="ctr"/>
            <a:r>
              <a:rPr lang="el-GR" dirty="0" smtClean="0">
                <a:solidFill>
                  <a:schemeClr val="tx1"/>
                </a:solidFill>
                <a:latin typeface="Times New Roman" panose="02020603050405020304" pitchFamily="18" charset="0"/>
                <a:cs typeface="Times New Roman" panose="02020603050405020304" pitchFamily="18" charset="0"/>
              </a:rPr>
              <a:t>Διαχείριση υδάτινων πόρων</a:t>
            </a:r>
            <a:endParaRPr lang="el-GR" dirty="0">
              <a:solidFill>
                <a:schemeClr val="tx1"/>
              </a:solidFill>
              <a:latin typeface="Times New Roman" panose="02020603050405020304" pitchFamily="18" charset="0"/>
              <a:cs typeface="Times New Roman" panose="02020603050405020304" pitchFamily="18" charset="0"/>
            </a:endParaRPr>
          </a:p>
        </p:txBody>
      </p:sp>
      <p:pic>
        <p:nvPicPr>
          <p:cNvPr id="1026" name="Picture 2" descr="http://share.uoa.gr/public/Documents/new-logo/LOGO_UOA%20COL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 y="229985"/>
            <a:ext cx="765040" cy="989215"/>
          </a:xfrm>
          <a:prstGeom prst="rect">
            <a:avLst/>
          </a:prstGeom>
          <a:noFill/>
          <a:extLst>
            <a:ext uri="{909E8E84-426E-40DD-AFC4-6F175D3DCCD1}">
              <a14:hiddenFill xmlns:a14="http://schemas.microsoft.com/office/drawing/2010/main">
                <a:solidFill>
                  <a:srgbClr val="FFFFFF"/>
                </a:solidFill>
              </a14:hiddenFill>
            </a:ext>
          </a:extLst>
        </p:spPr>
      </p:pic>
      <p:sp>
        <p:nvSpPr>
          <p:cNvPr id="6" name="Subtitle 2"/>
          <p:cNvSpPr txBox="1">
            <a:spLocks/>
          </p:cNvSpPr>
          <p:nvPr/>
        </p:nvSpPr>
        <p:spPr>
          <a:xfrm>
            <a:off x="947920" y="246611"/>
            <a:ext cx="3776480" cy="972590"/>
          </a:xfrm>
          <a:prstGeom prst="rect">
            <a:avLst/>
          </a:prstGeom>
        </p:spPr>
        <p:txBody>
          <a:bodyPr vert="horz" lIns="91440" tIns="45720" rIns="91440" bIns="45720" rtlCol="0" anchor="t">
            <a:normAutofit fontScale="92500" lnSpcReduction="10000"/>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l">
              <a:spcBef>
                <a:spcPts val="0"/>
              </a:spcBef>
            </a:pPr>
            <a:r>
              <a:rPr lang="el-GR" sz="1600" b="1" dirty="0" smtClean="0">
                <a:latin typeface="Times New Roman" panose="02020603050405020304" pitchFamily="18" charset="0"/>
                <a:cs typeface="Times New Roman" panose="02020603050405020304" pitchFamily="18" charset="0"/>
              </a:rPr>
              <a:t>ΕΚΠΑ – Τμήμα Αγροτικής Ανάπτυξης, </a:t>
            </a:r>
            <a:r>
              <a:rPr lang="el-GR" sz="1600" b="1" dirty="0" err="1" smtClean="0">
                <a:latin typeface="Times New Roman" panose="02020603050405020304" pitchFamily="18" charset="0"/>
                <a:cs typeface="Times New Roman" panose="02020603050405020304" pitchFamily="18" charset="0"/>
              </a:rPr>
              <a:t>Αγροδιατροφής</a:t>
            </a:r>
            <a:r>
              <a:rPr lang="el-GR" sz="1600" b="1" dirty="0" smtClean="0">
                <a:latin typeface="Times New Roman" panose="02020603050405020304" pitchFamily="18" charset="0"/>
                <a:cs typeface="Times New Roman" panose="02020603050405020304" pitchFamily="18" charset="0"/>
              </a:rPr>
              <a:t> και Διαχείρισης Φυσικών Πόρων </a:t>
            </a:r>
            <a:endParaRPr lang="en-US" sz="1600" b="1" dirty="0" smtClean="0">
              <a:latin typeface="Times New Roman" panose="02020603050405020304" pitchFamily="18" charset="0"/>
              <a:cs typeface="Times New Roman" panose="02020603050405020304" pitchFamily="18" charset="0"/>
            </a:endParaRPr>
          </a:p>
          <a:p>
            <a:pPr algn="l">
              <a:spcBef>
                <a:spcPts val="0"/>
              </a:spcBef>
            </a:pPr>
            <a:r>
              <a:rPr lang="el-GR" sz="1600" b="1" dirty="0" smtClean="0">
                <a:latin typeface="Times New Roman" panose="02020603050405020304" pitchFamily="18" charset="0"/>
                <a:cs typeface="Times New Roman" panose="02020603050405020304" pitchFamily="18" charset="0"/>
              </a:rPr>
              <a:t>Συγκρότημα Ευρίπου</a:t>
            </a:r>
            <a:endParaRPr lang="el-GR" sz="1600" b="1" dirty="0">
              <a:latin typeface="Times New Roman" panose="02020603050405020304" pitchFamily="18" charset="0"/>
              <a:cs typeface="Times New Roman" panose="02020603050405020304" pitchFamily="18" charset="0"/>
            </a:endParaRPr>
          </a:p>
        </p:txBody>
      </p:sp>
      <p:sp>
        <p:nvSpPr>
          <p:cNvPr id="7" name="Title 1"/>
          <p:cNvSpPr txBox="1">
            <a:spLocks/>
          </p:cNvSpPr>
          <p:nvPr/>
        </p:nvSpPr>
        <p:spPr>
          <a:xfrm>
            <a:off x="947920" y="3206846"/>
            <a:ext cx="9631679" cy="766806"/>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l-GR" sz="3500" dirty="0" smtClean="0">
                <a:solidFill>
                  <a:schemeClr val="accent1">
                    <a:lumMod val="75000"/>
                  </a:schemeClr>
                </a:solidFill>
                <a:latin typeface="Times New Roman" panose="02020603050405020304" pitchFamily="18" charset="0"/>
                <a:cs typeface="Times New Roman" panose="02020603050405020304" pitchFamily="18" charset="0"/>
              </a:rPr>
              <a:t>Διάλεξη 1: Εισαγωγή-Βασικές έννοιες</a:t>
            </a:r>
            <a:endParaRPr lang="el-GR" sz="3500" dirty="0">
              <a:solidFill>
                <a:schemeClr val="accent1">
                  <a:lumMod val="75000"/>
                </a:schemeClr>
              </a:solidFill>
              <a:latin typeface="Times New Roman" panose="02020603050405020304" pitchFamily="18" charset="0"/>
              <a:cs typeface="Times New Roman" panose="02020603050405020304" pitchFamily="18" charset="0"/>
            </a:endParaRPr>
          </a:p>
        </p:txBody>
      </p:sp>
      <p:pic>
        <p:nvPicPr>
          <p:cNvPr id="1028" name="Picture 4" descr="Βιωσιμότητα των υδάτινων πόρων για τα ελληνικά νησιά - Tourism Tod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4499" y="3973652"/>
            <a:ext cx="3398520" cy="2124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40564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81320" y="-137160"/>
            <a:ext cx="6461761" cy="1205536"/>
          </a:xfrm>
        </p:spPr>
        <p:txBody>
          <a:bodyPr/>
          <a:lstStyle/>
          <a:p>
            <a:pPr algn="l"/>
            <a:r>
              <a:rPr lang="el-GR" sz="4000" dirty="0" smtClean="0">
                <a:solidFill>
                  <a:schemeClr val="tx1"/>
                </a:solidFill>
                <a:latin typeface="Times New Roman" panose="02020603050405020304" pitchFamily="18" charset="0"/>
                <a:cs typeface="Times New Roman" panose="02020603050405020304" pitchFamily="18" charset="0"/>
              </a:rPr>
              <a:t>Διαχείριση υδατικών πόρων</a:t>
            </a:r>
            <a:endParaRPr lang="el-GR" sz="4000" dirty="0">
              <a:solidFill>
                <a:schemeClr val="tx1"/>
              </a:solidFill>
              <a:latin typeface="Times New Roman" panose="02020603050405020304" pitchFamily="18" charset="0"/>
              <a:cs typeface="Times New Roman" panose="02020603050405020304" pitchFamily="18" charset="0"/>
            </a:endParaRPr>
          </a:p>
        </p:txBody>
      </p:sp>
      <p:pic>
        <p:nvPicPr>
          <p:cNvPr id="1026" name="Picture 2" descr="http://share.uoa.gr/public/Documents/new-logo/LOGO_UOA%20COL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 y="229985"/>
            <a:ext cx="765040" cy="989215"/>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947920" y="1219200"/>
            <a:ext cx="9034280" cy="5638800"/>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lgn="l">
              <a:lnSpc>
                <a:spcPct val="150000"/>
              </a:lnSpc>
              <a:buFont typeface="+mj-lt"/>
              <a:buAutoNum type="arabicPeriod"/>
            </a:pPr>
            <a:endParaRPr lang="el-GR" sz="2500" dirty="0" smtClean="0">
              <a:solidFill>
                <a:schemeClr val="tx1"/>
              </a:solidFill>
              <a:latin typeface="Times New Roman" panose="02020603050405020304" pitchFamily="18" charset="0"/>
              <a:cs typeface="Times New Roman" panose="02020603050405020304" pitchFamily="18" charset="0"/>
            </a:endParaRPr>
          </a:p>
        </p:txBody>
      </p:sp>
      <p:sp>
        <p:nvSpPr>
          <p:cNvPr id="4" name="Rectangle 3"/>
          <p:cNvSpPr/>
          <p:nvPr/>
        </p:nvSpPr>
        <p:spPr>
          <a:xfrm>
            <a:off x="658368" y="1219200"/>
            <a:ext cx="10305288" cy="5678478"/>
          </a:xfrm>
          <a:prstGeom prst="rect">
            <a:avLst/>
          </a:prstGeom>
        </p:spPr>
        <p:txBody>
          <a:bodyPr wrap="square">
            <a:spAutoFit/>
          </a:bodyPr>
          <a:lstStyle/>
          <a:p>
            <a:pPr>
              <a:lnSpc>
                <a:spcPct val="150000"/>
              </a:lnSpc>
              <a:buClr>
                <a:schemeClr val="accent2"/>
              </a:buClr>
            </a:pPr>
            <a:r>
              <a:rPr lang="el-GR" sz="2200" dirty="0">
                <a:latin typeface="Times New Roman" panose="02020603050405020304" pitchFamily="18" charset="0"/>
                <a:ea typeface="+mj-ea"/>
                <a:cs typeface="Times New Roman" panose="02020603050405020304" pitchFamily="18" charset="0"/>
              </a:rPr>
              <a:t>Η Διαχείριση των υδατικών πόρων έχει ως στόχο:</a:t>
            </a:r>
          </a:p>
          <a:p>
            <a:pPr marL="342900" indent="-342900">
              <a:lnSpc>
                <a:spcPct val="150000"/>
              </a:lnSpc>
              <a:buClr>
                <a:schemeClr val="accent2"/>
              </a:buClr>
              <a:buFont typeface="Arial" panose="020B0604020202020204" pitchFamily="34" charset="0"/>
              <a:buChar char="•"/>
            </a:pPr>
            <a:r>
              <a:rPr lang="el-GR" sz="2200" dirty="0" smtClean="0">
                <a:latin typeface="Times New Roman" panose="02020603050405020304" pitchFamily="18" charset="0"/>
                <a:ea typeface="+mj-ea"/>
                <a:cs typeface="Times New Roman" panose="02020603050405020304" pitchFamily="18" charset="0"/>
              </a:rPr>
              <a:t>Να </a:t>
            </a:r>
            <a:r>
              <a:rPr lang="el-GR" sz="2200" dirty="0">
                <a:latin typeface="Times New Roman" panose="02020603050405020304" pitchFamily="18" charset="0"/>
                <a:ea typeface="+mj-ea"/>
                <a:cs typeface="Times New Roman" panose="02020603050405020304" pitchFamily="18" charset="0"/>
              </a:rPr>
              <a:t>προμηθεύει νερό επαρκούς ποσότητας και κατάλληλης ποιότητας για την ικανοποίηση οικιακών, αγροτικών, βιομηχανικών και ενεργειακών αναγκών στο παρόν και στο μέλλον</a:t>
            </a:r>
          </a:p>
          <a:p>
            <a:pPr marL="342900" indent="-342900">
              <a:lnSpc>
                <a:spcPct val="150000"/>
              </a:lnSpc>
              <a:buClr>
                <a:schemeClr val="accent2"/>
              </a:buClr>
              <a:buFont typeface="Arial" panose="020B0604020202020204" pitchFamily="34" charset="0"/>
              <a:buChar char="•"/>
            </a:pPr>
            <a:r>
              <a:rPr lang="el-GR" sz="2200" dirty="0">
                <a:latin typeface="Times New Roman" panose="02020603050405020304" pitchFamily="18" charset="0"/>
                <a:ea typeface="+mj-ea"/>
                <a:cs typeface="Times New Roman" panose="02020603050405020304" pitchFamily="18" charset="0"/>
              </a:rPr>
              <a:t>Τη βελτίωση του βιοτικού επιπέδου</a:t>
            </a:r>
          </a:p>
          <a:p>
            <a:pPr marL="342900" indent="-342900">
              <a:lnSpc>
                <a:spcPct val="150000"/>
              </a:lnSpc>
              <a:buClr>
                <a:schemeClr val="accent2"/>
              </a:buClr>
              <a:buFont typeface="Arial" panose="020B0604020202020204" pitchFamily="34" charset="0"/>
              <a:buChar char="•"/>
            </a:pPr>
            <a:r>
              <a:rPr lang="el-GR" sz="2200" dirty="0">
                <a:latin typeface="Times New Roman" panose="02020603050405020304" pitchFamily="18" charset="0"/>
                <a:ea typeface="+mj-ea"/>
                <a:cs typeface="Times New Roman" panose="02020603050405020304" pitchFamily="18" charset="0"/>
              </a:rPr>
              <a:t>Την αύξηση του ακαθάριστου εθνικού προϊόντος</a:t>
            </a:r>
          </a:p>
          <a:p>
            <a:pPr marL="342900" indent="-342900">
              <a:lnSpc>
                <a:spcPct val="150000"/>
              </a:lnSpc>
              <a:buClr>
                <a:schemeClr val="accent2"/>
              </a:buClr>
              <a:buFont typeface="Arial" panose="020B0604020202020204" pitchFamily="34" charset="0"/>
              <a:buChar char="•"/>
            </a:pPr>
            <a:r>
              <a:rPr lang="el-GR" sz="2200" dirty="0">
                <a:latin typeface="Times New Roman" panose="02020603050405020304" pitchFamily="18" charset="0"/>
                <a:ea typeface="+mj-ea"/>
                <a:cs typeface="Times New Roman" panose="02020603050405020304" pitchFamily="18" charset="0"/>
              </a:rPr>
              <a:t>Τη βελτίωση της ποιότητας ζωής</a:t>
            </a:r>
          </a:p>
          <a:p>
            <a:pPr marL="342900" indent="-342900">
              <a:lnSpc>
                <a:spcPct val="150000"/>
              </a:lnSpc>
              <a:buClr>
                <a:schemeClr val="accent2"/>
              </a:buClr>
              <a:buFont typeface="Arial" panose="020B0604020202020204" pitchFamily="34" charset="0"/>
              <a:buChar char="•"/>
            </a:pPr>
            <a:r>
              <a:rPr lang="el-GR" sz="2200" dirty="0">
                <a:latin typeface="Times New Roman" panose="02020603050405020304" pitchFamily="18" charset="0"/>
                <a:ea typeface="+mj-ea"/>
                <a:cs typeface="Times New Roman" panose="02020603050405020304" pitchFamily="18" charset="0"/>
              </a:rPr>
              <a:t>Τη διατήρηση των εθνικών πόρων</a:t>
            </a:r>
          </a:p>
          <a:p>
            <a:pPr marL="342900" indent="-342900">
              <a:lnSpc>
                <a:spcPct val="150000"/>
              </a:lnSpc>
              <a:buClr>
                <a:schemeClr val="accent2"/>
              </a:buClr>
              <a:buFont typeface="Arial" panose="020B0604020202020204" pitchFamily="34" charset="0"/>
              <a:buChar char="•"/>
            </a:pPr>
            <a:r>
              <a:rPr lang="el-GR" sz="2200" dirty="0">
                <a:latin typeface="Times New Roman" panose="02020603050405020304" pitchFamily="18" charset="0"/>
                <a:ea typeface="+mj-ea"/>
                <a:cs typeface="Times New Roman" panose="02020603050405020304" pitchFamily="18" charset="0"/>
              </a:rPr>
              <a:t>Τη διατήρηση και βελτίωση της περιβαλλοντικής ποιότητας</a:t>
            </a:r>
          </a:p>
          <a:p>
            <a:pPr marL="342900" indent="-342900">
              <a:lnSpc>
                <a:spcPct val="150000"/>
              </a:lnSpc>
              <a:buClr>
                <a:schemeClr val="accent2"/>
              </a:buClr>
              <a:buFont typeface="Arial" panose="020B0604020202020204" pitchFamily="34" charset="0"/>
              <a:buChar char="•"/>
            </a:pPr>
            <a:r>
              <a:rPr lang="el-GR" sz="2200" dirty="0">
                <a:latin typeface="Times New Roman" panose="02020603050405020304" pitchFamily="18" charset="0"/>
                <a:ea typeface="+mj-ea"/>
                <a:cs typeface="Times New Roman" panose="02020603050405020304" pitchFamily="18" charset="0"/>
              </a:rPr>
              <a:t>Να παρέχει ικανοποιητική προστασία από τα ακραία υδρολογικά φαινόμενα (πλημμύρες, ξηρασία</a:t>
            </a:r>
            <a:r>
              <a:rPr lang="el-GR" sz="2200" dirty="0" smtClean="0">
                <a:latin typeface="Times New Roman" panose="02020603050405020304" pitchFamily="18" charset="0"/>
                <a:ea typeface="+mj-ea"/>
                <a:cs typeface="Times New Roman" panose="02020603050405020304" pitchFamily="18" charset="0"/>
              </a:rPr>
              <a:t>)</a:t>
            </a:r>
            <a:endParaRPr lang="el-GR" sz="2200" dirty="0">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19738975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81320" y="-137160"/>
            <a:ext cx="6461761" cy="1205536"/>
          </a:xfrm>
        </p:spPr>
        <p:txBody>
          <a:bodyPr/>
          <a:lstStyle/>
          <a:p>
            <a:pPr algn="l"/>
            <a:r>
              <a:rPr lang="el-GR" sz="4000" dirty="0" smtClean="0">
                <a:solidFill>
                  <a:schemeClr val="tx1"/>
                </a:solidFill>
                <a:latin typeface="Times New Roman" panose="02020603050405020304" pitchFamily="18" charset="0"/>
                <a:cs typeface="Times New Roman" panose="02020603050405020304" pitchFamily="18" charset="0"/>
              </a:rPr>
              <a:t>Διαχείριση υδατικών πόρων</a:t>
            </a:r>
            <a:endParaRPr lang="el-GR" sz="4000" dirty="0">
              <a:solidFill>
                <a:schemeClr val="tx1"/>
              </a:solidFill>
              <a:latin typeface="Times New Roman" panose="02020603050405020304" pitchFamily="18" charset="0"/>
              <a:cs typeface="Times New Roman" panose="02020603050405020304" pitchFamily="18" charset="0"/>
            </a:endParaRPr>
          </a:p>
        </p:txBody>
      </p:sp>
      <p:pic>
        <p:nvPicPr>
          <p:cNvPr id="1026" name="Picture 2" descr="http://share.uoa.gr/public/Documents/new-logo/LOGO_UOA%20COL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 y="229985"/>
            <a:ext cx="765040" cy="989215"/>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947920" y="1219200"/>
            <a:ext cx="9034280" cy="5638800"/>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lgn="l">
              <a:lnSpc>
                <a:spcPct val="150000"/>
              </a:lnSpc>
              <a:buFont typeface="+mj-lt"/>
              <a:buAutoNum type="arabicPeriod"/>
            </a:pPr>
            <a:endParaRPr lang="el-GR" sz="2500" dirty="0" smtClean="0">
              <a:solidFill>
                <a:schemeClr val="tx1"/>
              </a:solidFill>
              <a:latin typeface="Times New Roman" panose="02020603050405020304" pitchFamily="18" charset="0"/>
              <a:cs typeface="Times New Roman" panose="02020603050405020304" pitchFamily="18" charset="0"/>
            </a:endParaRPr>
          </a:p>
        </p:txBody>
      </p:sp>
      <p:sp>
        <p:nvSpPr>
          <p:cNvPr id="4" name="Rectangle 3"/>
          <p:cNvSpPr/>
          <p:nvPr/>
        </p:nvSpPr>
        <p:spPr>
          <a:xfrm>
            <a:off x="658368" y="1219200"/>
            <a:ext cx="9930384" cy="4154984"/>
          </a:xfrm>
          <a:prstGeom prst="rect">
            <a:avLst/>
          </a:prstGeom>
        </p:spPr>
        <p:txBody>
          <a:bodyPr wrap="square">
            <a:spAutoFit/>
          </a:bodyPr>
          <a:lstStyle/>
          <a:p>
            <a:pPr>
              <a:lnSpc>
                <a:spcPct val="150000"/>
              </a:lnSpc>
              <a:buClr>
                <a:schemeClr val="accent2"/>
              </a:buClr>
            </a:pPr>
            <a:r>
              <a:rPr lang="el-GR" sz="2200" dirty="0">
                <a:latin typeface="Times New Roman" panose="02020603050405020304" pitchFamily="18" charset="0"/>
                <a:ea typeface="+mj-ea"/>
                <a:cs typeface="Times New Roman" panose="02020603050405020304" pitchFamily="18" charset="0"/>
              </a:rPr>
              <a:t>Στη λειτουργία της διαχείρισης των υδατικών πόρων εμπεριέχονται τα εξής:</a:t>
            </a:r>
          </a:p>
          <a:p>
            <a:pPr marL="342900" indent="-342900">
              <a:lnSpc>
                <a:spcPct val="150000"/>
              </a:lnSpc>
              <a:buClr>
                <a:schemeClr val="accent2"/>
              </a:buClr>
              <a:buFont typeface="Arial" panose="020B0604020202020204" pitchFamily="34" charset="0"/>
              <a:buChar char="•"/>
            </a:pPr>
            <a:r>
              <a:rPr lang="el-GR" sz="2200" dirty="0" smtClean="0">
                <a:latin typeface="Times New Roman" panose="02020603050405020304" pitchFamily="18" charset="0"/>
                <a:ea typeface="+mj-ea"/>
                <a:cs typeface="Times New Roman" panose="02020603050405020304" pitchFamily="18" charset="0"/>
              </a:rPr>
              <a:t>Εκτίμηση </a:t>
            </a:r>
            <a:r>
              <a:rPr lang="el-GR" sz="2200" dirty="0">
                <a:latin typeface="Times New Roman" panose="02020603050405020304" pitchFamily="18" charset="0"/>
                <a:ea typeface="+mj-ea"/>
                <a:cs typeface="Times New Roman" panose="02020603050405020304" pitchFamily="18" charset="0"/>
              </a:rPr>
              <a:t>των διαθέσιμων υδατικών πόρων</a:t>
            </a:r>
          </a:p>
          <a:p>
            <a:pPr marL="342900" indent="-342900">
              <a:lnSpc>
                <a:spcPct val="150000"/>
              </a:lnSpc>
              <a:buClr>
                <a:schemeClr val="accent2"/>
              </a:buClr>
              <a:buFont typeface="Arial" panose="020B0604020202020204" pitchFamily="34" charset="0"/>
              <a:buChar char="•"/>
            </a:pPr>
            <a:r>
              <a:rPr lang="el-GR" sz="2200" dirty="0">
                <a:latin typeface="Times New Roman" panose="02020603050405020304" pitchFamily="18" charset="0"/>
                <a:ea typeface="+mj-ea"/>
                <a:cs typeface="Times New Roman" panose="02020603050405020304" pitchFamily="18" charset="0"/>
              </a:rPr>
              <a:t>Εκτίμηση των αναγκών σε νερό (ποιότητα και ποσότητα)</a:t>
            </a:r>
          </a:p>
          <a:p>
            <a:pPr marL="342900" indent="-342900">
              <a:lnSpc>
                <a:spcPct val="150000"/>
              </a:lnSpc>
              <a:buClr>
                <a:schemeClr val="accent2"/>
              </a:buClr>
              <a:buFont typeface="Arial" panose="020B0604020202020204" pitchFamily="34" charset="0"/>
              <a:buChar char="•"/>
            </a:pPr>
            <a:r>
              <a:rPr lang="el-GR" sz="2200" dirty="0">
                <a:latin typeface="Times New Roman" panose="02020603050405020304" pitchFamily="18" charset="0"/>
                <a:ea typeface="+mj-ea"/>
                <a:cs typeface="Times New Roman" panose="02020603050405020304" pitchFamily="18" charset="0"/>
              </a:rPr>
              <a:t>Πρόβλεψη της εξέλιξης των αναγκών σε νερό</a:t>
            </a:r>
          </a:p>
          <a:p>
            <a:pPr marL="342900" indent="-342900">
              <a:lnSpc>
                <a:spcPct val="150000"/>
              </a:lnSpc>
              <a:buClr>
                <a:schemeClr val="accent2"/>
              </a:buClr>
              <a:buFont typeface="Arial" panose="020B0604020202020204" pitchFamily="34" charset="0"/>
              <a:buChar char="•"/>
            </a:pPr>
            <a:r>
              <a:rPr lang="el-GR" sz="2200" dirty="0">
                <a:latin typeface="Times New Roman" panose="02020603050405020304" pitchFamily="18" charset="0"/>
                <a:ea typeface="+mj-ea"/>
                <a:cs typeface="Times New Roman" panose="02020603050405020304" pitchFamily="18" charset="0"/>
              </a:rPr>
              <a:t>Τεχνοοικονομική και περιβαλλοντική διερεύνηση έργων και μέτρων για την αύξηση των διαθέσιμων πόρων και παράλληλα την μείωση της ζήτησης</a:t>
            </a:r>
          </a:p>
          <a:p>
            <a:pPr marL="342900" indent="-342900">
              <a:lnSpc>
                <a:spcPct val="150000"/>
              </a:lnSpc>
              <a:buClr>
                <a:schemeClr val="accent2"/>
              </a:buClr>
              <a:buFont typeface="Arial" panose="020B0604020202020204" pitchFamily="34" charset="0"/>
              <a:buChar char="•"/>
            </a:pPr>
            <a:r>
              <a:rPr lang="el-GR" sz="2200" dirty="0">
                <a:latin typeface="Times New Roman" panose="02020603050405020304" pitchFamily="18" charset="0"/>
                <a:ea typeface="+mj-ea"/>
                <a:cs typeface="Times New Roman" panose="02020603050405020304" pitchFamily="18" charset="0"/>
              </a:rPr>
              <a:t>Βέλτιστη επιλογή μέτρων και έργων</a:t>
            </a:r>
          </a:p>
          <a:p>
            <a:pPr marL="342900" indent="-342900">
              <a:lnSpc>
                <a:spcPct val="150000"/>
              </a:lnSpc>
              <a:buClr>
                <a:schemeClr val="accent2"/>
              </a:buClr>
              <a:buFont typeface="Arial" panose="020B0604020202020204" pitchFamily="34" charset="0"/>
              <a:buChar char="•"/>
            </a:pPr>
            <a:r>
              <a:rPr lang="el-GR" sz="2200" dirty="0">
                <a:latin typeface="Times New Roman" panose="02020603050405020304" pitchFamily="18" charset="0"/>
                <a:ea typeface="+mj-ea"/>
                <a:cs typeface="Times New Roman" panose="02020603050405020304" pitchFamily="18" charset="0"/>
              </a:rPr>
              <a:t>Χρονοδιάγραμμα εφαρμογής των μέτρων κατασκευής των </a:t>
            </a:r>
            <a:r>
              <a:rPr lang="el-GR" sz="2200" dirty="0" smtClean="0">
                <a:latin typeface="Times New Roman" panose="02020603050405020304" pitchFamily="18" charset="0"/>
                <a:ea typeface="+mj-ea"/>
                <a:cs typeface="Times New Roman" panose="02020603050405020304" pitchFamily="18" charset="0"/>
              </a:rPr>
              <a:t>έργων</a:t>
            </a:r>
            <a:endParaRPr lang="el-GR" sz="2200" dirty="0">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41162041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7920" y="-167640"/>
            <a:ext cx="6461761" cy="1205536"/>
          </a:xfrm>
        </p:spPr>
        <p:txBody>
          <a:bodyPr/>
          <a:lstStyle/>
          <a:p>
            <a:pPr algn="ctr"/>
            <a:r>
              <a:rPr lang="el-GR" sz="4000" dirty="0" smtClean="0">
                <a:solidFill>
                  <a:schemeClr val="tx1"/>
                </a:solidFill>
                <a:latin typeface="Times New Roman" panose="02020603050405020304" pitchFamily="18" charset="0"/>
                <a:cs typeface="Times New Roman" panose="02020603050405020304" pitchFamily="18" charset="0"/>
              </a:rPr>
              <a:t>Το υδατικό περιβάλλον</a:t>
            </a:r>
            <a:endParaRPr lang="el-GR" sz="4000" dirty="0">
              <a:solidFill>
                <a:schemeClr val="tx1"/>
              </a:solidFill>
              <a:latin typeface="Times New Roman" panose="02020603050405020304" pitchFamily="18" charset="0"/>
              <a:cs typeface="Times New Roman" panose="02020603050405020304" pitchFamily="18" charset="0"/>
            </a:endParaRPr>
          </a:p>
        </p:txBody>
      </p:sp>
      <p:pic>
        <p:nvPicPr>
          <p:cNvPr id="1026" name="Picture 2" descr="http://share.uoa.gr/public/Documents/new-logo/LOGO_UOA%20COL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 y="229985"/>
            <a:ext cx="765040" cy="989215"/>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947920" y="1219200"/>
            <a:ext cx="9034280" cy="1103376"/>
          </a:xfrm>
          <a:prstGeom prst="rect">
            <a:avLst/>
          </a:prstGeom>
        </p:spPr>
        <p:txBody>
          <a:bodyPr vert="horz" lIns="91440" tIns="45720" rIns="91440" bIns="45720" rtlCol="0" anchor="t">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l-GR" sz="2500" dirty="0" smtClean="0">
                <a:solidFill>
                  <a:schemeClr val="tx1"/>
                </a:solidFill>
                <a:latin typeface="Times New Roman" panose="02020603050405020304" pitchFamily="18" charset="0"/>
                <a:cs typeface="Times New Roman" panose="02020603050405020304" pitchFamily="18" charset="0"/>
              </a:rPr>
              <a:t>Κατηγορίες του νερού στη φύση:</a:t>
            </a:r>
          </a:p>
          <a:p>
            <a:pPr marL="342900" indent="-342900" algn="l">
              <a:buFont typeface="Arial" panose="020B0604020202020204" pitchFamily="34" charset="0"/>
              <a:buChar char="•"/>
            </a:pPr>
            <a:r>
              <a:rPr lang="el-GR" sz="2500" i="1" dirty="0" smtClean="0">
                <a:solidFill>
                  <a:schemeClr val="tx1"/>
                </a:solidFill>
                <a:latin typeface="Times New Roman" panose="02020603050405020304" pitchFamily="18" charset="0"/>
                <a:cs typeface="Times New Roman" panose="02020603050405020304" pitchFamily="18" charset="0"/>
              </a:rPr>
              <a:t>Ατμοσφαιρικό ή μετεωρικό νερό </a:t>
            </a:r>
            <a:r>
              <a:rPr lang="el-GR" sz="2500" dirty="0" smtClean="0">
                <a:solidFill>
                  <a:schemeClr val="tx1"/>
                </a:solidFill>
                <a:latin typeface="Times New Roman" panose="02020603050405020304" pitchFamily="18" charset="0"/>
                <a:cs typeface="Times New Roman" panose="02020603050405020304" pitchFamily="18" charset="0"/>
              </a:rPr>
              <a:t>που είναι η βροχή, το χιόνι, την υγρασία της ατμόσφαιρας.</a:t>
            </a:r>
          </a:p>
          <a:p>
            <a:pPr marL="342900" indent="-342900" algn="l">
              <a:buFont typeface="Arial" panose="020B0604020202020204" pitchFamily="34" charset="0"/>
              <a:buChar char="•"/>
            </a:pPr>
            <a:r>
              <a:rPr lang="el-GR" sz="2500" i="1" dirty="0" smtClean="0">
                <a:solidFill>
                  <a:schemeClr val="tx1"/>
                </a:solidFill>
                <a:latin typeface="Times New Roman" panose="02020603050405020304" pitchFamily="18" charset="0"/>
                <a:cs typeface="Times New Roman" panose="02020603050405020304" pitchFamily="18" charset="0"/>
              </a:rPr>
              <a:t>Επιφανειακό νερό </a:t>
            </a:r>
            <a:r>
              <a:rPr lang="el-GR" sz="2500" dirty="0" smtClean="0">
                <a:solidFill>
                  <a:schemeClr val="tx1"/>
                </a:solidFill>
                <a:latin typeface="Times New Roman" panose="02020603050405020304" pitchFamily="18" charset="0"/>
                <a:cs typeface="Times New Roman" panose="02020603050405020304" pitchFamily="18" charset="0"/>
              </a:rPr>
              <a:t>σε υγρή ή στερεή μορφή, τρεχούμενο ή στάσιμο.</a:t>
            </a:r>
          </a:p>
          <a:p>
            <a:pPr marL="342900" indent="-342900" algn="l">
              <a:buFont typeface="Arial" panose="020B0604020202020204" pitchFamily="34" charset="0"/>
              <a:buChar char="•"/>
            </a:pPr>
            <a:r>
              <a:rPr lang="el-GR" sz="2500" i="1" dirty="0" smtClean="0">
                <a:solidFill>
                  <a:schemeClr val="tx1"/>
                </a:solidFill>
                <a:latin typeface="Times New Roman" panose="02020603050405020304" pitchFamily="18" charset="0"/>
                <a:cs typeface="Times New Roman" panose="02020603050405020304" pitchFamily="18" charset="0"/>
              </a:rPr>
              <a:t>Υπόγειο νερό </a:t>
            </a:r>
            <a:r>
              <a:rPr lang="el-GR" sz="2500" dirty="0" smtClean="0">
                <a:solidFill>
                  <a:schemeClr val="tx1"/>
                </a:solidFill>
                <a:latin typeface="Times New Roman" panose="02020603050405020304" pitchFamily="18" charset="0"/>
                <a:cs typeface="Times New Roman" panose="02020603050405020304" pitchFamily="18" charset="0"/>
              </a:rPr>
              <a:t>σε υγρή ή στερεή μορφή</a:t>
            </a:r>
            <a:endParaRPr lang="el-GR" sz="2500" i="1" dirty="0" smtClean="0">
              <a:solidFill>
                <a:schemeClr val="tx1"/>
              </a:solidFill>
              <a:latin typeface="Times New Roman" panose="02020603050405020304" pitchFamily="18" charset="0"/>
              <a:cs typeface="Times New Roman" panose="02020603050405020304" pitchFamily="18" charset="0"/>
            </a:endParaRPr>
          </a:p>
          <a:p>
            <a:pPr algn="l">
              <a:lnSpc>
                <a:spcPct val="150000"/>
              </a:lnSpc>
            </a:pPr>
            <a:endParaRPr lang="el-GR" sz="25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118403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65400" y="325304"/>
            <a:ext cx="6461761" cy="798576"/>
          </a:xfrm>
        </p:spPr>
        <p:txBody>
          <a:bodyPr anchor="t"/>
          <a:lstStyle/>
          <a:p>
            <a:pPr algn="ctr"/>
            <a:r>
              <a:rPr lang="el-GR" sz="4000" dirty="0" smtClean="0">
                <a:solidFill>
                  <a:schemeClr val="tx1"/>
                </a:solidFill>
                <a:latin typeface="Times New Roman" panose="02020603050405020304" pitchFamily="18" charset="0"/>
                <a:cs typeface="Times New Roman" panose="02020603050405020304" pitchFamily="18" charset="0"/>
              </a:rPr>
              <a:t>Υδρολογικός κύκλος</a:t>
            </a:r>
            <a:endParaRPr lang="el-GR" sz="4000" dirty="0">
              <a:solidFill>
                <a:schemeClr val="tx1"/>
              </a:solidFill>
              <a:latin typeface="Times New Roman" panose="02020603050405020304" pitchFamily="18" charset="0"/>
              <a:cs typeface="Times New Roman" panose="02020603050405020304" pitchFamily="18" charset="0"/>
            </a:endParaRPr>
          </a:p>
        </p:txBody>
      </p:sp>
      <p:pic>
        <p:nvPicPr>
          <p:cNvPr id="1026" name="Picture 2" descr="http://share.uoa.gr/public/Documents/new-logo/LOGO_UOA%20COL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 y="229985"/>
            <a:ext cx="765040" cy="989215"/>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947920" y="1219200"/>
            <a:ext cx="9034280" cy="4184904"/>
          </a:xfrm>
          <a:prstGeom prst="rect">
            <a:avLst/>
          </a:prstGeom>
        </p:spPr>
        <p:txBody>
          <a:bodyPr vert="horz" lIns="91440" tIns="45720" rIns="91440" bIns="45720" rtlCol="0" anchor="t">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l-GR" sz="2500" dirty="0" smtClean="0">
                <a:solidFill>
                  <a:schemeClr val="tx1"/>
                </a:solidFill>
                <a:latin typeface="Times New Roman" panose="02020603050405020304" pitchFamily="18" charset="0"/>
                <a:cs typeface="Times New Roman" panose="02020603050405020304" pitchFamily="18" charset="0"/>
              </a:rPr>
              <a:t>Το </a:t>
            </a:r>
            <a:r>
              <a:rPr lang="el-GR" sz="2500" dirty="0">
                <a:solidFill>
                  <a:schemeClr val="tx1"/>
                </a:solidFill>
                <a:latin typeface="Times New Roman" panose="02020603050405020304" pitchFamily="18" charset="0"/>
                <a:cs typeface="Times New Roman" panose="02020603050405020304" pitchFamily="18" charset="0"/>
              </a:rPr>
              <a:t>νερό είναι </a:t>
            </a:r>
            <a:r>
              <a:rPr lang="el-GR" sz="2500" dirty="0" smtClean="0">
                <a:solidFill>
                  <a:schemeClr val="tx1"/>
                </a:solidFill>
                <a:latin typeface="Times New Roman" panose="02020603050405020304" pitchFamily="18" charset="0"/>
                <a:cs typeface="Times New Roman" panose="02020603050405020304" pitchFamily="18" charset="0"/>
              </a:rPr>
              <a:t>ανομοιογενές: πάγος, νερό, υδρατμοί.</a:t>
            </a:r>
            <a:endParaRPr lang="el-GR" sz="2500" dirty="0">
              <a:solidFill>
                <a:schemeClr val="tx1"/>
              </a:solidFill>
              <a:latin typeface="Times New Roman" panose="02020603050405020304" pitchFamily="18" charset="0"/>
              <a:cs typeface="Times New Roman" panose="02020603050405020304" pitchFamily="18" charset="0"/>
            </a:endParaRPr>
          </a:p>
          <a:p>
            <a:pPr algn="l"/>
            <a:endParaRPr lang="el-GR" sz="2500" dirty="0">
              <a:solidFill>
                <a:schemeClr val="tx1"/>
              </a:solidFill>
              <a:latin typeface="Times New Roman" panose="02020603050405020304" pitchFamily="18" charset="0"/>
              <a:cs typeface="Times New Roman" panose="02020603050405020304" pitchFamily="18" charset="0"/>
            </a:endParaRPr>
          </a:p>
          <a:p>
            <a:pPr algn="l"/>
            <a:r>
              <a:rPr lang="el-GR" sz="2500" dirty="0" smtClean="0">
                <a:solidFill>
                  <a:schemeClr val="tx1"/>
                </a:solidFill>
                <a:latin typeface="Times New Roman" panose="02020603050405020304" pitchFamily="18" charset="0"/>
                <a:cs typeface="Times New Roman" panose="02020603050405020304" pitchFamily="18" charset="0"/>
              </a:rPr>
              <a:t>Και </a:t>
            </a:r>
            <a:r>
              <a:rPr lang="el-GR" sz="2500" dirty="0">
                <a:solidFill>
                  <a:schemeClr val="tx1"/>
                </a:solidFill>
                <a:latin typeface="Times New Roman" panose="02020603050405020304" pitchFamily="18" charset="0"/>
                <a:cs typeface="Times New Roman" panose="02020603050405020304" pitchFamily="18" charset="0"/>
              </a:rPr>
              <a:t>οι τρεις φάσεις (στερεή, υγρή και αέρια) στις οποίες απαντάται υπάρχουν ταυτόχρονα στο περιβάλλον, μέσα σε μια ποικιλία θερμοκρασιών που στηρίζει και συντηρεί τη </a:t>
            </a:r>
            <a:r>
              <a:rPr lang="el-GR" sz="2500" dirty="0" smtClean="0">
                <a:solidFill>
                  <a:schemeClr val="tx1"/>
                </a:solidFill>
                <a:latin typeface="Times New Roman" panose="02020603050405020304" pitchFamily="18" charset="0"/>
                <a:cs typeface="Times New Roman" panose="02020603050405020304" pitchFamily="18" charset="0"/>
              </a:rPr>
              <a:t>ζωή.</a:t>
            </a:r>
            <a:endParaRPr lang="el-GR" sz="2500" dirty="0">
              <a:solidFill>
                <a:schemeClr val="tx1"/>
              </a:solidFill>
              <a:latin typeface="Times New Roman" panose="02020603050405020304" pitchFamily="18" charset="0"/>
              <a:cs typeface="Times New Roman" panose="02020603050405020304" pitchFamily="18" charset="0"/>
            </a:endParaRPr>
          </a:p>
          <a:p>
            <a:pPr algn="l"/>
            <a:endParaRPr lang="el-GR" sz="2500" dirty="0">
              <a:solidFill>
                <a:schemeClr val="tx1"/>
              </a:solidFill>
              <a:latin typeface="Times New Roman" panose="02020603050405020304" pitchFamily="18" charset="0"/>
              <a:cs typeface="Times New Roman" panose="02020603050405020304" pitchFamily="18" charset="0"/>
            </a:endParaRPr>
          </a:p>
          <a:p>
            <a:pPr algn="l"/>
            <a:r>
              <a:rPr lang="el-GR" sz="2500" dirty="0">
                <a:solidFill>
                  <a:schemeClr val="tx1"/>
                </a:solidFill>
                <a:latin typeface="Times New Roman" panose="02020603050405020304" pitchFamily="18" charset="0"/>
                <a:cs typeface="Times New Roman" panose="02020603050405020304" pitchFamily="18" charset="0"/>
              </a:rPr>
              <a:t>Το νερό υπάρχει με την υγρή του μορφή σε μεγάλο εύρος θερμοκρασιών. Το υψηλό σημείο βρασμού των 100</a:t>
            </a:r>
            <a:r>
              <a:rPr lang="el-GR" sz="2500" baseline="30000" dirty="0">
                <a:solidFill>
                  <a:schemeClr val="tx1"/>
                </a:solidFill>
                <a:latin typeface="Times New Roman" panose="02020603050405020304" pitchFamily="18" charset="0"/>
                <a:cs typeface="Times New Roman" panose="02020603050405020304" pitchFamily="18" charset="0"/>
              </a:rPr>
              <a:t>ο</a:t>
            </a:r>
            <a:r>
              <a:rPr lang="el-GR" sz="2500" dirty="0">
                <a:solidFill>
                  <a:schemeClr val="tx1"/>
                </a:solidFill>
                <a:latin typeface="Times New Roman" panose="02020603050405020304" pitchFamily="18" charset="0"/>
                <a:cs typeface="Times New Roman" panose="02020603050405020304" pitchFamily="18" charset="0"/>
              </a:rPr>
              <a:t>C και το χαμηλό στο οποίο παγώνει των 0°C σημαίνει ότι το νερό παραμένει υγρό </a:t>
            </a:r>
            <a:r>
              <a:rPr lang="el-GR" sz="2500" dirty="0" smtClean="0">
                <a:solidFill>
                  <a:schemeClr val="tx1"/>
                </a:solidFill>
                <a:latin typeface="Times New Roman" panose="02020603050405020304" pitchFamily="18" charset="0"/>
                <a:cs typeface="Times New Roman" panose="02020603050405020304" pitchFamily="18" charset="0"/>
              </a:rPr>
              <a:t>στις περισσότερες περιοχές της γης.</a:t>
            </a:r>
            <a:endParaRPr lang="el-GR" sz="2500" dirty="0">
              <a:solidFill>
                <a:schemeClr val="tx1"/>
              </a:solidFill>
              <a:latin typeface="Times New Roman" panose="02020603050405020304" pitchFamily="18" charset="0"/>
              <a:cs typeface="Times New Roman" panose="02020603050405020304" pitchFamily="18" charset="0"/>
            </a:endParaRPr>
          </a:p>
          <a:p>
            <a:pPr algn="l">
              <a:lnSpc>
                <a:spcPct val="150000"/>
              </a:lnSpc>
            </a:pPr>
            <a:endParaRPr lang="el-GR" sz="25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541095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65400" y="325304"/>
            <a:ext cx="6461761" cy="798576"/>
          </a:xfrm>
        </p:spPr>
        <p:txBody>
          <a:bodyPr anchor="t"/>
          <a:lstStyle/>
          <a:p>
            <a:pPr algn="ctr"/>
            <a:r>
              <a:rPr lang="el-GR" sz="4000" dirty="0" smtClean="0">
                <a:solidFill>
                  <a:schemeClr val="tx1"/>
                </a:solidFill>
                <a:latin typeface="Times New Roman" panose="02020603050405020304" pitchFamily="18" charset="0"/>
                <a:cs typeface="Times New Roman" panose="02020603050405020304" pitchFamily="18" charset="0"/>
              </a:rPr>
              <a:t>Υδρολογικός κύκλος</a:t>
            </a:r>
            <a:endParaRPr lang="el-GR" sz="4000" dirty="0">
              <a:solidFill>
                <a:schemeClr val="tx1"/>
              </a:solidFill>
              <a:latin typeface="Times New Roman" panose="02020603050405020304" pitchFamily="18" charset="0"/>
              <a:cs typeface="Times New Roman" panose="02020603050405020304" pitchFamily="18" charset="0"/>
            </a:endParaRPr>
          </a:p>
        </p:txBody>
      </p:sp>
      <p:pic>
        <p:nvPicPr>
          <p:cNvPr id="1026" name="Picture 2" descr="http://share.uoa.gr/public/Documents/new-logo/LOGO_UOA%20COL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 y="229985"/>
            <a:ext cx="765040" cy="989215"/>
          </a:xfrm>
          <a:prstGeom prst="rect">
            <a:avLst/>
          </a:prstGeom>
          <a:noFill/>
          <a:extLst>
            <a:ext uri="{909E8E84-426E-40DD-AFC4-6F175D3DCCD1}">
              <a14:hiddenFill xmlns:a14="http://schemas.microsoft.com/office/drawing/2010/main">
                <a:solidFill>
                  <a:srgbClr val="FFFFFF"/>
                </a:solidFill>
              </a14:hiddenFill>
            </a:ext>
          </a:extLst>
        </p:spPr>
      </p:pic>
      <p:pic>
        <p:nvPicPr>
          <p:cNvPr id="5" name="Εικόνα 2">
            <a:extLst>
              <a:ext uri="{FF2B5EF4-FFF2-40B4-BE49-F238E27FC236}">
                <a16:creationId xmlns:a16="http://schemas.microsoft.com/office/drawing/2014/main" id="{59E2AF7B-E124-400E-9E05-044E8156293D}"/>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20000"/>
                    </a14:imgEffect>
                  </a14:imgLayer>
                </a14:imgProps>
              </a:ext>
            </a:extLst>
          </a:blip>
          <a:srcRect t="1002"/>
          <a:stretch/>
        </p:blipFill>
        <p:spPr>
          <a:xfrm>
            <a:off x="1491870" y="1027175"/>
            <a:ext cx="4608819" cy="5830825"/>
          </a:xfrm>
          <a:prstGeom prst="rect">
            <a:avLst/>
          </a:prstGeom>
        </p:spPr>
      </p:pic>
    </p:spTree>
    <p:extLst>
      <p:ext uri="{BB962C8B-B14F-4D97-AF65-F5344CB8AC3E}">
        <p14:creationId xmlns:p14="http://schemas.microsoft.com/office/powerpoint/2010/main" val="34612310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65400" y="325304"/>
            <a:ext cx="6461761" cy="798576"/>
          </a:xfrm>
        </p:spPr>
        <p:txBody>
          <a:bodyPr anchor="t"/>
          <a:lstStyle/>
          <a:p>
            <a:pPr algn="ctr"/>
            <a:r>
              <a:rPr lang="el-GR" sz="4000" dirty="0" smtClean="0">
                <a:solidFill>
                  <a:schemeClr val="tx1"/>
                </a:solidFill>
                <a:latin typeface="Times New Roman" panose="02020603050405020304" pitchFamily="18" charset="0"/>
                <a:cs typeface="Times New Roman" panose="02020603050405020304" pitchFamily="18" charset="0"/>
              </a:rPr>
              <a:t>Υδρολογικός κύκλος</a:t>
            </a:r>
            <a:endParaRPr lang="el-GR" sz="4000" dirty="0">
              <a:solidFill>
                <a:schemeClr val="tx1"/>
              </a:solidFill>
              <a:latin typeface="Times New Roman" panose="02020603050405020304" pitchFamily="18" charset="0"/>
              <a:cs typeface="Times New Roman" panose="02020603050405020304" pitchFamily="18" charset="0"/>
            </a:endParaRPr>
          </a:p>
        </p:txBody>
      </p:sp>
      <p:pic>
        <p:nvPicPr>
          <p:cNvPr id="1026" name="Picture 2" descr="http://share.uoa.gr/public/Documents/new-logo/LOGO_UOA%20COL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 y="229985"/>
            <a:ext cx="765040" cy="989215"/>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338328" y="1219200"/>
            <a:ext cx="10241280" cy="4184904"/>
          </a:xfrm>
          <a:prstGeom prst="rect">
            <a:avLst/>
          </a:prstGeom>
        </p:spPr>
        <p:txBody>
          <a:bodyPr vert="horz" lIns="91440" tIns="45720" rIns="91440" bIns="45720" rtlCol="0" anchor="t">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l-GR" sz="2500" b="1" dirty="0" smtClean="0">
                <a:solidFill>
                  <a:schemeClr val="tx1"/>
                </a:solidFill>
                <a:latin typeface="Times New Roman" panose="02020603050405020304" pitchFamily="18" charset="0"/>
                <a:cs typeface="Times New Roman" panose="02020603050405020304" pitchFamily="18" charset="0"/>
              </a:rPr>
              <a:t>Εξάτμιση</a:t>
            </a:r>
          </a:p>
          <a:p>
            <a:pPr marL="342900" indent="-342900" algn="l">
              <a:buFont typeface="Arial" panose="020B0604020202020204" pitchFamily="34" charset="0"/>
              <a:buChar char="•"/>
            </a:pPr>
            <a:r>
              <a:rPr lang="el-GR" sz="2300" dirty="0">
                <a:solidFill>
                  <a:schemeClr val="tx1"/>
                </a:solidFill>
                <a:latin typeface="Times New Roman" panose="02020603050405020304" pitchFamily="18" charset="0"/>
                <a:cs typeface="Times New Roman" panose="02020603050405020304" pitchFamily="18" charset="0"/>
              </a:rPr>
              <a:t>Η εξάτμιση από τη θάλασσα είναι ο κύριος τρόπος με τον οποίο το νερό περνά στην ατμόσφαιρα. Η μεγάλη επιφάνεια των ωκεανών (πάνω από το 70% της επιφάνειας της Γης καλύπτεται από ωκεανούς) επιτρέπει μεγάλης κλίμακας εξάτμιση. </a:t>
            </a:r>
          </a:p>
          <a:p>
            <a:pPr marL="342900" indent="-342900" algn="l">
              <a:buFont typeface="Arial" panose="020B0604020202020204" pitchFamily="34" charset="0"/>
              <a:buChar char="•"/>
            </a:pPr>
            <a:r>
              <a:rPr lang="el-GR" sz="2300" dirty="0" smtClean="0">
                <a:solidFill>
                  <a:schemeClr val="tx1"/>
                </a:solidFill>
                <a:latin typeface="Times New Roman" panose="02020603050405020304" pitchFamily="18" charset="0"/>
                <a:cs typeface="Times New Roman" panose="02020603050405020304" pitchFamily="18" charset="0"/>
              </a:rPr>
              <a:t>Σε </a:t>
            </a:r>
            <a:r>
              <a:rPr lang="el-GR" sz="2300" dirty="0">
                <a:solidFill>
                  <a:schemeClr val="tx1"/>
                </a:solidFill>
                <a:latin typeface="Times New Roman" panose="02020603050405020304" pitchFamily="18" charset="0"/>
                <a:cs typeface="Times New Roman" panose="02020603050405020304" pitchFamily="18" charset="0"/>
              </a:rPr>
              <a:t>παγκόσμιο επίπεδο, η ποσότητα νερού που εξατμίζεται είναι ίση με τη ποσότητα του νερού που επιστρέφει στην επιφάνεια της Γης με τη μορφή κατακρημνισμάτων.</a:t>
            </a:r>
          </a:p>
          <a:p>
            <a:pPr marL="342900" indent="-342900" algn="l">
              <a:buFont typeface="Arial" panose="020B0604020202020204" pitchFamily="34" charset="0"/>
              <a:buChar char="•"/>
            </a:pPr>
            <a:r>
              <a:rPr lang="el-GR" sz="2300" dirty="0" smtClean="0">
                <a:solidFill>
                  <a:schemeClr val="tx1"/>
                </a:solidFill>
                <a:latin typeface="Times New Roman" panose="02020603050405020304" pitchFamily="18" charset="0"/>
                <a:cs typeface="Times New Roman" panose="02020603050405020304" pitchFamily="18" charset="0"/>
              </a:rPr>
              <a:t> </a:t>
            </a:r>
            <a:r>
              <a:rPr lang="el-GR" sz="2300" dirty="0">
                <a:solidFill>
                  <a:schemeClr val="tx1"/>
                </a:solidFill>
                <a:latin typeface="Times New Roman" panose="02020603050405020304" pitchFamily="18" charset="0"/>
                <a:cs typeface="Times New Roman" panose="02020603050405020304" pitchFamily="18" charset="0"/>
              </a:rPr>
              <a:t>Η κατανομή των ποσοτήτων που εξατμίζονται και ξαναπέφτουν μεταβάλλεται γεωγραφικά. Έτσι, στη θάλασσα η εξάτμιση υπερτερεί της βροχής ενώ στη στεριά συμβαίνει το αντίθετο. </a:t>
            </a:r>
          </a:p>
          <a:p>
            <a:pPr marL="342900" indent="-342900" algn="l">
              <a:buFont typeface="Arial" panose="020B0604020202020204" pitchFamily="34" charset="0"/>
              <a:buChar char="•"/>
            </a:pPr>
            <a:r>
              <a:rPr lang="el-GR" sz="2300" dirty="0">
                <a:solidFill>
                  <a:schemeClr val="tx1"/>
                </a:solidFill>
                <a:latin typeface="Times New Roman" panose="02020603050405020304" pitchFamily="18" charset="0"/>
                <a:cs typeface="Times New Roman" panose="02020603050405020304" pitchFamily="18" charset="0"/>
              </a:rPr>
              <a:t>Το περισσότερο νερό που εξατμίζεται από τη θάλασσα, ξαναπέφτει σε αυτή και μόνο περίπου το 10% του νερού αυτού μεταφέρεται πάνω από τη στεριά και πέφτει με τη μορφή κατακρημνισμάτων. </a:t>
            </a:r>
          </a:p>
          <a:p>
            <a:pPr marL="342900" indent="-342900" algn="l">
              <a:buFont typeface="Arial" panose="020B0604020202020204" pitchFamily="34" charset="0"/>
              <a:buChar char="•"/>
            </a:pPr>
            <a:r>
              <a:rPr lang="el-GR" sz="2300" dirty="0">
                <a:solidFill>
                  <a:schemeClr val="tx1"/>
                </a:solidFill>
                <a:latin typeface="Times New Roman" panose="02020603050405020304" pitchFamily="18" charset="0"/>
                <a:cs typeface="Times New Roman" panose="02020603050405020304" pitchFamily="18" charset="0"/>
              </a:rPr>
              <a:t>Από τη στιγμή που εξατμίζεται, ένα μόριο νερού μένει στην ατμόσφαιρα για 10 περίπου ημέρες κατά μέσο όρο</a:t>
            </a:r>
            <a:r>
              <a:rPr lang="el-GR" sz="2300" dirty="0" smtClean="0">
                <a:solidFill>
                  <a:schemeClr val="tx1"/>
                </a:solidFill>
                <a:latin typeface="Times New Roman" panose="02020603050405020304" pitchFamily="18" charset="0"/>
                <a:cs typeface="Times New Roman" panose="02020603050405020304" pitchFamily="18" charset="0"/>
              </a:rPr>
              <a:t>.</a:t>
            </a:r>
            <a:endParaRPr lang="el-GR" sz="23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021332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65400" y="325304"/>
            <a:ext cx="6461761" cy="798576"/>
          </a:xfrm>
        </p:spPr>
        <p:txBody>
          <a:bodyPr anchor="t"/>
          <a:lstStyle/>
          <a:p>
            <a:pPr algn="ctr"/>
            <a:r>
              <a:rPr lang="el-GR" sz="4000" dirty="0" smtClean="0">
                <a:solidFill>
                  <a:schemeClr val="tx1"/>
                </a:solidFill>
                <a:latin typeface="Times New Roman" panose="02020603050405020304" pitchFamily="18" charset="0"/>
                <a:cs typeface="Times New Roman" panose="02020603050405020304" pitchFamily="18" charset="0"/>
              </a:rPr>
              <a:t>Υδρολογικός κύκλος</a:t>
            </a:r>
            <a:endParaRPr lang="el-GR" sz="4000" dirty="0">
              <a:solidFill>
                <a:schemeClr val="tx1"/>
              </a:solidFill>
              <a:latin typeface="Times New Roman" panose="02020603050405020304" pitchFamily="18" charset="0"/>
              <a:cs typeface="Times New Roman" panose="02020603050405020304" pitchFamily="18" charset="0"/>
            </a:endParaRPr>
          </a:p>
        </p:txBody>
      </p:sp>
      <p:pic>
        <p:nvPicPr>
          <p:cNvPr id="1026" name="Picture 2" descr="http://share.uoa.gr/public/Documents/new-logo/LOGO_UOA%20COL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 y="229985"/>
            <a:ext cx="765040" cy="989215"/>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338328" y="1219200"/>
            <a:ext cx="10241280" cy="4184904"/>
          </a:xfrm>
          <a:prstGeom prst="rect">
            <a:avLst/>
          </a:prstGeom>
        </p:spPr>
        <p:txBody>
          <a:bodyPr vert="horz" lIns="91440" tIns="45720" rIns="91440" bIns="45720" rtlCol="0" anchor="t">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l-GR" sz="2500" b="1" dirty="0" smtClean="0">
                <a:solidFill>
                  <a:schemeClr val="tx1"/>
                </a:solidFill>
                <a:latin typeface="Times New Roman" panose="02020603050405020304" pitchFamily="18" charset="0"/>
                <a:cs typeface="Times New Roman" panose="02020603050405020304" pitchFamily="18" charset="0"/>
              </a:rPr>
              <a:t>Διαπνοή</a:t>
            </a:r>
          </a:p>
          <a:p>
            <a:pPr marL="342900" indent="-342900" algn="l">
              <a:buFont typeface="Arial" panose="020B0604020202020204" pitchFamily="34" charset="0"/>
              <a:buChar char="•"/>
            </a:pPr>
            <a:r>
              <a:rPr lang="el-GR" sz="2300" dirty="0" smtClean="0">
                <a:solidFill>
                  <a:schemeClr val="tx1"/>
                </a:solidFill>
                <a:latin typeface="Times New Roman" panose="02020603050405020304" pitchFamily="18" charset="0"/>
                <a:cs typeface="Times New Roman" panose="02020603050405020304" pitchFamily="18" charset="0"/>
              </a:rPr>
              <a:t>Είναι </a:t>
            </a:r>
            <a:r>
              <a:rPr lang="el-GR" sz="2300" dirty="0">
                <a:solidFill>
                  <a:schemeClr val="tx1"/>
                </a:solidFill>
                <a:latin typeface="Times New Roman" panose="02020603050405020304" pitchFamily="18" charset="0"/>
                <a:cs typeface="Times New Roman" panose="02020603050405020304" pitchFamily="18" charset="0"/>
              </a:rPr>
              <a:t>η διαδικασία με την οποία τα φυτά χρησιμοποιούν το νερό για το μεταβολισμό και την ανάπτυξη τους. </a:t>
            </a:r>
            <a:endParaRPr lang="el-GR" sz="2300" dirty="0" smtClean="0">
              <a:solidFill>
                <a:schemeClr val="tx1"/>
              </a:solidFill>
              <a:latin typeface="Times New Roman" panose="02020603050405020304" pitchFamily="18" charset="0"/>
              <a:cs typeface="Times New Roman" panose="02020603050405020304" pitchFamily="18" charset="0"/>
            </a:endParaRPr>
          </a:p>
          <a:p>
            <a:pPr marL="342900" indent="-342900" algn="l">
              <a:buFont typeface="Arial" panose="020B0604020202020204" pitchFamily="34" charset="0"/>
              <a:buChar char="•"/>
            </a:pPr>
            <a:r>
              <a:rPr lang="el-GR" sz="2300" dirty="0" smtClean="0">
                <a:solidFill>
                  <a:schemeClr val="tx1"/>
                </a:solidFill>
                <a:latin typeface="Times New Roman" panose="02020603050405020304" pitchFamily="18" charset="0"/>
                <a:cs typeface="Times New Roman" panose="02020603050405020304" pitchFamily="18" charset="0"/>
              </a:rPr>
              <a:t>Τα </a:t>
            </a:r>
            <a:r>
              <a:rPr lang="el-GR" sz="2300" dirty="0">
                <a:solidFill>
                  <a:schemeClr val="tx1"/>
                </a:solidFill>
                <a:latin typeface="Times New Roman" panose="02020603050405020304" pitchFamily="18" charset="0"/>
                <a:cs typeface="Times New Roman" panose="02020603050405020304" pitchFamily="18" charset="0"/>
              </a:rPr>
              <a:t>φυτά απορροφούν το εδαφικό νερό με το ριζικό τους σύστημα και το μεταβιβάζουν στην ατμόσφαιρα υπό μορφή υδρατμών, δια των πόρων που υπάρχουν στο φύλλωμα τους, που είναι γνωστοί ως </a:t>
            </a:r>
            <a:r>
              <a:rPr lang="el-GR" sz="2300" dirty="0" smtClean="0">
                <a:solidFill>
                  <a:schemeClr val="tx1"/>
                </a:solidFill>
                <a:latin typeface="Times New Roman" panose="02020603050405020304" pitchFamily="18" charset="0"/>
                <a:cs typeface="Times New Roman" panose="02020603050405020304" pitchFamily="18" charset="0"/>
              </a:rPr>
              <a:t>στόματα ή </a:t>
            </a:r>
            <a:r>
              <a:rPr lang="el-GR" sz="2300" dirty="0" err="1" smtClean="0">
                <a:solidFill>
                  <a:schemeClr val="tx1"/>
                </a:solidFill>
                <a:latin typeface="Times New Roman" panose="02020603050405020304" pitchFamily="18" charset="0"/>
                <a:cs typeface="Times New Roman" panose="02020603050405020304" pitchFamily="18" charset="0"/>
              </a:rPr>
              <a:t>στομάτια</a:t>
            </a:r>
            <a:r>
              <a:rPr lang="el-GR" sz="2300" dirty="0" smtClean="0">
                <a:solidFill>
                  <a:schemeClr val="tx1"/>
                </a:solidFill>
                <a:latin typeface="Times New Roman" panose="02020603050405020304" pitchFamily="18" charset="0"/>
                <a:cs typeface="Times New Roman" panose="02020603050405020304" pitchFamily="18" charset="0"/>
              </a:rPr>
              <a:t>. </a:t>
            </a:r>
          </a:p>
          <a:p>
            <a:pPr marL="342900" indent="-342900" algn="l">
              <a:buFont typeface="Arial" panose="020B0604020202020204" pitchFamily="34" charset="0"/>
              <a:buChar char="•"/>
            </a:pPr>
            <a:r>
              <a:rPr lang="el-GR" sz="2300" dirty="0" smtClean="0">
                <a:solidFill>
                  <a:schemeClr val="tx1"/>
                </a:solidFill>
                <a:latin typeface="Times New Roman" panose="02020603050405020304" pitchFamily="18" charset="0"/>
                <a:cs typeface="Times New Roman" panose="02020603050405020304" pitchFamily="18" charset="0"/>
              </a:rPr>
              <a:t>Η </a:t>
            </a:r>
            <a:r>
              <a:rPr lang="el-GR" sz="2300" dirty="0">
                <a:solidFill>
                  <a:schemeClr val="tx1"/>
                </a:solidFill>
                <a:latin typeface="Times New Roman" panose="02020603050405020304" pitchFamily="18" charset="0"/>
                <a:cs typeface="Times New Roman" panose="02020603050405020304" pitchFamily="18" charset="0"/>
              </a:rPr>
              <a:t>διαπνοή μπορεί να θεωρηθεί ανάλογη διαδικασία με την εξάτμιση, με τη διαφορά ότι τα </a:t>
            </a:r>
            <a:r>
              <a:rPr lang="el-GR" sz="2300" dirty="0" smtClean="0">
                <a:solidFill>
                  <a:schemeClr val="tx1"/>
                </a:solidFill>
                <a:latin typeface="Times New Roman" panose="02020603050405020304" pitchFamily="18" charset="0"/>
                <a:cs typeface="Times New Roman" panose="02020603050405020304" pitchFamily="18" charset="0"/>
              </a:rPr>
              <a:t>φυτά </a:t>
            </a:r>
            <a:r>
              <a:rPr lang="el-GR" sz="2300" dirty="0">
                <a:solidFill>
                  <a:schemeClr val="tx1"/>
                </a:solidFill>
                <a:latin typeface="Times New Roman" panose="02020603050405020304" pitchFamily="18" charset="0"/>
                <a:cs typeface="Times New Roman" panose="02020603050405020304" pitchFamily="18" charset="0"/>
              </a:rPr>
              <a:t>ελέγχουν την ποσότητα νερού που διαπνέεται ανοίγοντας και κλείνοντας τα στόματα του φυλλώματος.</a:t>
            </a:r>
          </a:p>
          <a:p>
            <a:pPr marL="342900" indent="-342900" algn="l">
              <a:buFont typeface="Arial" panose="020B0604020202020204" pitchFamily="34" charset="0"/>
              <a:buChar char="•"/>
            </a:pPr>
            <a:endParaRPr lang="el-GR" sz="23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297212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65400" y="325304"/>
            <a:ext cx="6461761" cy="798576"/>
          </a:xfrm>
        </p:spPr>
        <p:txBody>
          <a:bodyPr anchor="t"/>
          <a:lstStyle/>
          <a:p>
            <a:pPr algn="ctr"/>
            <a:r>
              <a:rPr lang="el-GR" sz="4000" dirty="0" smtClean="0">
                <a:solidFill>
                  <a:schemeClr val="tx1"/>
                </a:solidFill>
                <a:latin typeface="Times New Roman" panose="02020603050405020304" pitchFamily="18" charset="0"/>
                <a:cs typeface="Times New Roman" panose="02020603050405020304" pitchFamily="18" charset="0"/>
              </a:rPr>
              <a:t>Υδρολογικός κύκλος</a:t>
            </a:r>
            <a:endParaRPr lang="el-GR" sz="4000" dirty="0">
              <a:solidFill>
                <a:schemeClr val="tx1"/>
              </a:solidFill>
              <a:latin typeface="Times New Roman" panose="02020603050405020304" pitchFamily="18" charset="0"/>
              <a:cs typeface="Times New Roman" panose="02020603050405020304" pitchFamily="18" charset="0"/>
            </a:endParaRPr>
          </a:p>
        </p:txBody>
      </p:sp>
      <p:pic>
        <p:nvPicPr>
          <p:cNvPr id="1026" name="Picture 2" descr="http://share.uoa.gr/public/Documents/new-logo/LOGO_UOA%20COL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 y="229985"/>
            <a:ext cx="765040" cy="989215"/>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338328" y="1219200"/>
            <a:ext cx="10241280" cy="4184904"/>
          </a:xfrm>
          <a:prstGeom prst="rect">
            <a:avLst/>
          </a:prstGeom>
        </p:spPr>
        <p:txBody>
          <a:bodyPr vert="horz" lIns="91440" tIns="45720" rIns="91440" bIns="45720" rtlCol="0" anchor="t">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l-GR" sz="2500" b="1" dirty="0" err="1" smtClean="0">
                <a:solidFill>
                  <a:schemeClr val="tx1"/>
                </a:solidFill>
                <a:latin typeface="Times New Roman" panose="02020603050405020304" pitchFamily="18" charset="0"/>
                <a:cs typeface="Times New Roman" panose="02020603050405020304" pitchFamily="18" charset="0"/>
              </a:rPr>
              <a:t>Εξατμισοδιαπνοή</a:t>
            </a:r>
            <a:endParaRPr lang="el-GR" sz="2500" b="1" dirty="0" smtClean="0">
              <a:solidFill>
                <a:schemeClr val="tx1"/>
              </a:solidFill>
              <a:latin typeface="Times New Roman" panose="02020603050405020304" pitchFamily="18" charset="0"/>
              <a:cs typeface="Times New Roman" panose="02020603050405020304" pitchFamily="18" charset="0"/>
            </a:endParaRPr>
          </a:p>
          <a:p>
            <a:pPr marL="342900" indent="-342900" algn="l">
              <a:buFont typeface="Arial" panose="020B0604020202020204" pitchFamily="34" charset="0"/>
              <a:buChar char="•"/>
            </a:pPr>
            <a:r>
              <a:rPr lang="el-GR" sz="2300" dirty="0">
                <a:solidFill>
                  <a:schemeClr val="tx1"/>
                </a:solidFill>
                <a:latin typeface="Times New Roman" panose="02020603050405020304" pitchFamily="18" charset="0"/>
                <a:cs typeface="Times New Roman" panose="02020603050405020304" pitchFamily="18" charset="0"/>
              </a:rPr>
              <a:t>Η μεταφορά νερού στην ατμόσφαιρα ως αποτέλεσμα της εξάτμισης από το έδαφος και της διαπνοής από τα φύλλα των </a:t>
            </a:r>
            <a:r>
              <a:rPr lang="el-GR" sz="2300" dirty="0" smtClean="0">
                <a:solidFill>
                  <a:schemeClr val="tx1"/>
                </a:solidFill>
                <a:latin typeface="Times New Roman" panose="02020603050405020304" pitchFamily="18" charset="0"/>
                <a:cs typeface="Times New Roman" panose="02020603050405020304" pitchFamily="18" charset="0"/>
              </a:rPr>
              <a:t>φυτών.</a:t>
            </a:r>
          </a:p>
          <a:p>
            <a:pPr marL="342900" indent="-342900" algn="l">
              <a:buFont typeface="Arial" panose="020B0604020202020204" pitchFamily="34" charset="0"/>
              <a:buChar char="•"/>
            </a:pPr>
            <a:r>
              <a:rPr lang="el-GR" sz="2300" dirty="0" smtClean="0">
                <a:solidFill>
                  <a:schemeClr val="tx1"/>
                </a:solidFill>
                <a:latin typeface="Times New Roman" panose="02020603050405020304" pitchFamily="18" charset="0"/>
                <a:cs typeface="Times New Roman" panose="02020603050405020304" pitchFamily="18" charset="0"/>
              </a:rPr>
              <a:t>Εξαρτάται </a:t>
            </a:r>
            <a:r>
              <a:rPr lang="el-GR" sz="2300" dirty="0">
                <a:solidFill>
                  <a:schemeClr val="tx1"/>
                </a:solidFill>
                <a:latin typeface="Times New Roman" panose="02020603050405020304" pitchFamily="18" charset="0"/>
                <a:cs typeface="Times New Roman" panose="02020603050405020304" pitchFamily="18" charset="0"/>
              </a:rPr>
              <a:t>από το έδαφος, την καλλιέργεια και τους κλιματικούς παράγοντες, χωρίς να είναι εύκολο να προσδιοριστούν επακριβώς αυτές οι </a:t>
            </a:r>
            <a:r>
              <a:rPr lang="el-GR" sz="2300" dirty="0" smtClean="0">
                <a:solidFill>
                  <a:schemeClr val="tx1"/>
                </a:solidFill>
                <a:latin typeface="Times New Roman" panose="02020603050405020304" pitchFamily="18" charset="0"/>
                <a:cs typeface="Times New Roman" panose="02020603050405020304" pitchFamily="18" charset="0"/>
              </a:rPr>
              <a:t>επιδράσεις (μόνο με κατάλληλους αισθητήρες).</a:t>
            </a:r>
            <a:endParaRPr lang="el-GR" sz="2300" dirty="0">
              <a:solidFill>
                <a:schemeClr val="tx1"/>
              </a:solidFill>
              <a:latin typeface="Times New Roman" panose="02020603050405020304" pitchFamily="18" charset="0"/>
              <a:cs typeface="Times New Roman" panose="02020603050405020304" pitchFamily="18" charset="0"/>
            </a:endParaRPr>
          </a:p>
          <a:p>
            <a:pPr marL="342900" indent="-342900" algn="l">
              <a:buFont typeface="Arial" panose="020B0604020202020204" pitchFamily="34" charset="0"/>
              <a:buChar char="•"/>
            </a:pPr>
            <a:endParaRPr lang="el-GR" sz="23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996392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65400" y="325304"/>
            <a:ext cx="6461761" cy="798576"/>
          </a:xfrm>
        </p:spPr>
        <p:txBody>
          <a:bodyPr anchor="t"/>
          <a:lstStyle/>
          <a:p>
            <a:pPr algn="ctr"/>
            <a:r>
              <a:rPr lang="el-GR" sz="4000" dirty="0" smtClean="0">
                <a:solidFill>
                  <a:schemeClr val="tx1"/>
                </a:solidFill>
                <a:latin typeface="Times New Roman" panose="02020603050405020304" pitchFamily="18" charset="0"/>
                <a:cs typeface="Times New Roman" panose="02020603050405020304" pitchFamily="18" charset="0"/>
              </a:rPr>
              <a:t>Υδρολογικός κύκλος</a:t>
            </a:r>
            <a:endParaRPr lang="el-GR" sz="4000" dirty="0">
              <a:solidFill>
                <a:schemeClr val="tx1"/>
              </a:solidFill>
              <a:latin typeface="Times New Roman" panose="02020603050405020304" pitchFamily="18" charset="0"/>
              <a:cs typeface="Times New Roman" panose="02020603050405020304" pitchFamily="18" charset="0"/>
            </a:endParaRPr>
          </a:p>
        </p:txBody>
      </p:sp>
      <p:pic>
        <p:nvPicPr>
          <p:cNvPr id="1026" name="Picture 2" descr="http://share.uoa.gr/public/Documents/new-logo/LOGO_UOA%20COL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 y="229985"/>
            <a:ext cx="765040" cy="989215"/>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338328" y="1219200"/>
            <a:ext cx="10241280" cy="4184904"/>
          </a:xfrm>
          <a:prstGeom prst="rect">
            <a:avLst/>
          </a:prstGeom>
        </p:spPr>
        <p:txBody>
          <a:bodyPr vert="horz" lIns="91440" tIns="45720" rIns="91440" bIns="45720" rtlCol="0" anchor="t">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342900" indent="-342900" algn="l">
              <a:buFont typeface="Arial" panose="020B0604020202020204" pitchFamily="34" charset="0"/>
              <a:buChar char="•"/>
            </a:pPr>
            <a:endParaRPr lang="el-GR" sz="2300" dirty="0">
              <a:solidFill>
                <a:schemeClr val="tx1"/>
              </a:solidFill>
              <a:latin typeface="Times New Roman" panose="02020603050405020304" pitchFamily="18" charset="0"/>
              <a:cs typeface="Times New Roman" panose="02020603050405020304" pitchFamily="18" charset="0"/>
            </a:endParaRPr>
          </a:p>
        </p:txBody>
      </p:sp>
      <p:pic>
        <p:nvPicPr>
          <p:cNvPr id="5" name="Εικόνα 16" descr="Εικόνα που περιέχει χάρτης&#10;&#10;Περιγραφή που δημιουργήθηκε αυτόματα">
            <a:extLst>
              <a:ext uri="{FF2B5EF4-FFF2-40B4-BE49-F238E27FC236}">
                <a16:creationId xmlns:a16="http://schemas.microsoft.com/office/drawing/2014/main" id="{D0FE0055-25E5-4A98-AFF2-A1330CCF4C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7921" y="1123880"/>
            <a:ext cx="8298546" cy="5734120"/>
          </a:xfrm>
          <a:prstGeom prst="rect">
            <a:avLst/>
          </a:prstGeom>
        </p:spPr>
      </p:pic>
    </p:spTree>
    <p:extLst>
      <p:ext uri="{BB962C8B-B14F-4D97-AF65-F5344CB8AC3E}">
        <p14:creationId xmlns:p14="http://schemas.microsoft.com/office/powerpoint/2010/main" val="30675885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8096" y="1855894"/>
            <a:ext cx="9631679" cy="1646302"/>
          </a:xfrm>
        </p:spPr>
        <p:txBody>
          <a:bodyPr/>
          <a:lstStyle/>
          <a:p>
            <a:pPr algn="ctr"/>
            <a:r>
              <a:rPr lang="el-GR" dirty="0" smtClean="0">
                <a:solidFill>
                  <a:schemeClr val="tx1"/>
                </a:solidFill>
                <a:latin typeface="Times New Roman" panose="02020603050405020304" pitchFamily="18" charset="0"/>
                <a:cs typeface="Times New Roman" panose="02020603050405020304" pitchFamily="18" charset="0"/>
              </a:rPr>
              <a:t>Σας ευχαριστώ πολύ!</a:t>
            </a:r>
            <a:endParaRPr lang="el-GR" dirty="0">
              <a:solidFill>
                <a:schemeClr val="tx1"/>
              </a:solidFill>
              <a:latin typeface="Times New Roman" panose="02020603050405020304" pitchFamily="18" charset="0"/>
              <a:cs typeface="Times New Roman" panose="02020603050405020304" pitchFamily="18" charset="0"/>
            </a:endParaRPr>
          </a:p>
        </p:txBody>
      </p:sp>
      <p:pic>
        <p:nvPicPr>
          <p:cNvPr id="1026" name="Picture 2" descr="http://share.uoa.gr/public/Documents/new-logo/LOGO_UOA%20COL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 y="229985"/>
            <a:ext cx="765040" cy="989215"/>
          </a:xfrm>
          <a:prstGeom prst="rect">
            <a:avLst/>
          </a:prstGeom>
          <a:noFill/>
          <a:extLst>
            <a:ext uri="{909E8E84-426E-40DD-AFC4-6F175D3DCCD1}">
              <a14:hiddenFill xmlns:a14="http://schemas.microsoft.com/office/drawing/2010/main">
                <a:solidFill>
                  <a:srgbClr val="FFFFFF"/>
                </a:solidFill>
              </a14:hiddenFill>
            </a:ext>
          </a:extLst>
        </p:spPr>
      </p:pic>
      <p:sp>
        <p:nvSpPr>
          <p:cNvPr id="6" name="Subtitle 2"/>
          <p:cNvSpPr txBox="1">
            <a:spLocks/>
          </p:cNvSpPr>
          <p:nvPr/>
        </p:nvSpPr>
        <p:spPr>
          <a:xfrm>
            <a:off x="947920" y="246611"/>
            <a:ext cx="3776480" cy="972590"/>
          </a:xfrm>
          <a:prstGeom prst="rect">
            <a:avLst/>
          </a:prstGeom>
        </p:spPr>
        <p:txBody>
          <a:bodyPr vert="horz" lIns="91440" tIns="45720" rIns="91440" bIns="45720" rtlCol="0" anchor="t">
            <a:normAutofit fontScale="92500" lnSpcReduction="10000"/>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l">
              <a:spcBef>
                <a:spcPts val="0"/>
              </a:spcBef>
            </a:pPr>
            <a:r>
              <a:rPr lang="el-GR" sz="1600" b="1" dirty="0" smtClean="0">
                <a:latin typeface="Times New Roman" panose="02020603050405020304" pitchFamily="18" charset="0"/>
                <a:cs typeface="Times New Roman" panose="02020603050405020304" pitchFamily="18" charset="0"/>
              </a:rPr>
              <a:t>ΕΚΠΑ – Τμήμα Αγροτικής Ανάπτυξης, </a:t>
            </a:r>
            <a:r>
              <a:rPr lang="el-GR" sz="1600" b="1" dirty="0" err="1" smtClean="0">
                <a:latin typeface="Times New Roman" panose="02020603050405020304" pitchFamily="18" charset="0"/>
                <a:cs typeface="Times New Roman" panose="02020603050405020304" pitchFamily="18" charset="0"/>
              </a:rPr>
              <a:t>Αγροδιατροφής</a:t>
            </a:r>
            <a:r>
              <a:rPr lang="el-GR" sz="1600" b="1" dirty="0" smtClean="0">
                <a:latin typeface="Times New Roman" panose="02020603050405020304" pitchFamily="18" charset="0"/>
                <a:cs typeface="Times New Roman" panose="02020603050405020304" pitchFamily="18" charset="0"/>
              </a:rPr>
              <a:t> και Διαχείρισης Φυσικών Πόρων </a:t>
            </a:r>
            <a:endParaRPr lang="en-US" sz="1600" b="1" dirty="0" smtClean="0">
              <a:latin typeface="Times New Roman" panose="02020603050405020304" pitchFamily="18" charset="0"/>
              <a:cs typeface="Times New Roman" panose="02020603050405020304" pitchFamily="18" charset="0"/>
            </a:endParaRPr>
          </a:p>
          <a:p>
            <a:pPr algn="l">
              <a:spcBef>
                <a:spcPts val="0"/>
              </a:spcBef>
            </a:pPr>
            <a:r>
              <a:rPr lang="el-GR" sz="1600" b="1" dirty="0" smtClean="0">
                <a:latin typeface="Times New Roman" panose="02020603050405020304" pitchFamily="18" charset="0"/>
                <a:cs typeface="Times New Roman" panose="02020603050405020304" pitchFamily="18" charset="0"/>
              </a:rPr>
              <a:t>Συγκρότημα Ευρίπου</a:t>
            </a:r>
            <a:endParaRPr lang="el-GR" sz="1600" b="1" dirty="0">
              <a:latin typeface="Times New Roman" panose="02020603050405020304" pitchFamily="18" charset="0"/>
              <a:cs typeface="Times New Roman" panose="02020603050405020304" pitchFamily="18" charset="0"/>
            </a:endParaRPr>
          </a:p>
        </p:txBody>
      </p:sp>
      <p:sp>
        <p:nvSpPr>
          <p:cNvPr id="7" name="Title 1"/>
          <p:cNvSpPr txBox="1">
            <a:spLocks/>
          </p:cNvSpPr>
          <p:nvPr/>
        </p:nvSpPr>
        <p:spPr>
          <a:xfrm>
            <a:off x="947920" y="3206846"/>
            <a:ext cx="9631679" cy="766806"/>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endParaRPr lang="el-GR" sz="3500"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861937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81320" y="-137160"/>
            <a:ext cx="6461761" cy="1205536"/>
          </a:xfrm>
        </p:spPr>
        <p:txBody>
          <a:bodyPr/>
          <a:lstStyle/>
          <a:p>
            <a:pPr algn="l"/>
            <a:r>
              <a:rPr lang="el-GR" sz="4000" dirty="0" smtClean="0">
                <a:solidFill>
                  <a:schemeClr val="tx1"/>
                </a:solidFill>
                <a:latin typeface="Times New Roman" panose="02020603050405020304" pitchFamily="18" charset="0"/>
                <a:cs typeface="Times New Roman" panose="02020603050405020304" pitchFamily="18" charset="0"/>
              </a:rPr>
              <a:t>Εισαγωγικές έννοιες</a:t>
            </a:r>
            <a:endParaRPr lang="el-GR" sz="4000" dirty="0">
              <a:solidFill>
                <a:schemeClr val="tx1"/>
              </a:solidFill>
              <a:latin typeface="Times New Roman" panose="02020603050405020304" pitchFamily="18" charset="0"/>
              <a:cs typeface="Times New Roman" panose="02020603050405020304" pitchFamily="18" charset="0"/>
            </a:endParaRPr>
          </a:p>
        </p:txBody>
      </p:sp>
      <p:pic>
        <p:nvPicPr>
          <p:cNvPr id="1026" name="Picture 2" descr="http://share.uoa.gr/public/Documents/new-logo/LOGO_UOA%20COL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 y="229985"/>
            <a:ext cx="765040" cy="989215"/>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947920" y="1219200"/>
            <a:ext cx="9034280" cy="5638800"/>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lgn="l">
              <a:lnSpc>
                <a:spcPct val="150000"/>
              </a:lnSpc>
              <a:buFont typeface="+mj-lt"/>
              <a:buAutoNum type="arabicPeriod"/>
            </a:pPr>
            <a:endParaRPr lang="el-GR" sz="2500" dirty="0" smtClean="0">
              <a:solidFill>
                <a:schemeClr val="tx1"/>
              </a:solidFill>
              <a:latin typeface="Times New Roman" panose="02020603050405020304" pitchFamily="18" charset="0"/>
              <a:cs typeface="Times New Roman" panose="02020603050405020304" pitchFamily="18" charset="0"/>
            </a:endParaRPr>
          </a:p>
        </p:txBody>
      </p:sp>
      <p:sp>
        <p:nvSpPr>
          <p:cNvPr id="4" name="Rectangle 3"/>
          <p:cNvSpPr/>
          <p:nvPr/>
        </p:nvSpPr>
        <p:spPr>
          <a:xfrm>
            <a:off x="565400" y="1219200"/>
            <a:ext cx="10821468" cy="5678478"/>
          </a:xfrm>
          <a:prstGeom prst="rect">
            <a:avLst/>
          </a:prstGeom>
        </p:spPr>
        <p:txBody>
          <a:bodyPr wrap="square">
            <a:spAutoFit/>
          </a:bodyPr>
          <a:lstStyle/>
          <a:p>
            <a:pPr marL="342900" indent="-342900">
              <a:lnSpc>
                <a:spcPct val="150000"/>
              </a:lnSpc>
              <a:buClr>
                <a:schemeClr val="accent2"/>
              </a:buClr>
              <a:buFont typeface="Arial" panose="020B0604020202020204" pitchFamily="34" charset="0"/>
              <a:buChar char="•"/>
            </a:pPr>
            <a:r>
              <a:rPr lang="el-GR" sz="2200" dirty="0">
                <a:latin typeface="Times New Roman" panose="02020603050405020304" pitchFamily="18" charset="0"/>
                <a:ea typeface="+mj-ea"/>
                <a:cs typeface="Times New Roman" panose="02020603050405020304" pitchFamily="18" charset="0"/>
              </a:rPr>
              <a:t>Το νερό μπορεί να θεωρηθεί ως φυσικός πόρος, ως οικονομικό αγαθό και ως περιβαλλοντικό στοιχείο, ανάλογα με το κύριο κριτήριο και το είδος της διαχείρισης. </a:t>
            </a:r>
            <a:endParaRPr lang="el-GR" sz="2200" dirty="0" smtClean="0">
              <a:latin typeface="Times New Roman" panose="02020603050405020304" pitchFamily="18" charset="0"/>
              <a:ea typeface="+mj-ea"/>
              <a:cs typeface="Times New Roman" panose="02020603050405020304" pitchFamily="18" charset="0"/>
            </a:endParaRPr>
          </a:p>
          <a:p>
            <a:pPr marL="342900" indent="-342900">
              <a:lnSpc>
                <a:spcPct val="150000"/>
              </a:lnSpc>
              <a:buClr>
                <a:schemeClr val="accent2"/>
              </a:buClr>
              <a:buFont typeface="Arial" panose="020B0604020202020204" pitchFamily="34" charset="0"/>
              <a:buChar char="•"/>
            </a:pPr>
            <a:r>
              <a:rPr lang="el-GR" sz="2200" dirty="0" smtClean="0">
                <a:latin typeface="Times New Roman" panose="02020603050405020304" pitchFamily="18" charset="0"/>
                <a:ea typeface="+mj-ea"/>
                <a:cs typeface="Times New Roman" panose="02020603050405020304" pitchFamily="18" charset="0"/>
              </a:rPr>
              <a:t>Είναι </a:t>
            </a:r>
            <a:r>
              <a:rPr lang="el-GR" sz="2200" dirty="0">
                <a:latin typeface="Times New Roman" panose="02020603050405020304" pitchFamily="18" charset="0"/>
                <a:ea typeface="+mj-ea"/>
                <a:cs typeface="Times New Roman" panose="02020603050405020304" pitchFamily="18" charset="0"/>
              </a:rPr>
              <a:t>μοναδικό και </a:t>
            </a:r>
            <a:r>
              <a:rPr lang="el-GR" sz="2200" dirty="0" smtClean="0">
                <a:latin typeface="Times New Roman" panose="02020603050405020304" pitchFamily="18" charset="0"/>
                <a:ea typeface="+mj-ea"/>
                <a:cs typeface="Times New Roman" panose="02020603050405020304" pitchFamily="18" charset="0"/>
              </a:rPr>
              <a:t>αναντικατάστατο, αφού </a:t>
            </a:r>
            <a:r>
              <a:rPr lang="el-GR" sz="2200" dirty="0">
                <a:latin typeface="Times New Roman" panose="02020603050405020304" pitchFamily="18" charset="0"/>
                <a:ea typeface="+mj-ea"/>
                <a:cs typeface="Times New Roman" panose="02020603050405020304" pitchFamily="18" charset="0"/>
              </a:rPr>
              <a:t>αποτελεί προϋπόθεση της ανθρώπινης ύπαρξης και ζωής στον πλανήτη και δεν έχει υποκατάστατο στην ανάπτυξη. </a:t>
            </a:r>
            <a:endParaRPr lang="el-GR" sz="2200" dirty="0" smtClean="0">
              <a:latin typeface="Times New Roman" panose="02020603050405020304" pitchFamily="18" charset="0"/>
              <a:ea typeface="+mj-ea"/>
              <a:cs typeface="Times New Roman" panose="02020603050405020304" pitchFamily="18" charset="0"/>
            </a:endParaRPr>
          </a:p>
          <a:p>
            <a:pPr marL="342900" indent="-342900">
              <a:lnSpc>
                <a:spcPct val="150000"/>
              </a:lnSpc>
              <a:buClr>
                <a:schemeClr val="accent2"/>
              </a:buClr>
              <a:buFont typeface="Arial" panose="020B0604020202020204" pitchFamily="34" charset="0"/>
              <a:buChar char="•"/>
            </a:pPr>
            <a:r>
              <a:rPr lang="el-GR" sz="2200" dirty="0" smtClean="0">
                <a:latin typeface="Times New Roman" panose="02020603050405020304" pitchFamily="18" charset="0"/>
                <a:ea typeface="+mj-ea"/>
                <a:cs typeface="Times New Roman" panose="02020603050405020304" pitchFamily="18" charset="0"/>
              </a:rPr>
              <a:t>Η </a:t>
            </a:r>
            <a:r>
              <a:rPr lang="el-GR" sz="2200" dirty="0">
                <a:latin typeface="Times New Roman" panose="02020603050405020304" pitchFamily="18" charset="0"/>
                <a:ea typeface="+mj-ea"/>
                <a:cs typeface="Times New Roman" panose="02020603050405020304" pitchFamily="18" charset="0"/>
              </a:rPr>
              <a:t>βιώσιμη (αειφόρος) διαχείριση των υδατικών πόρων είναι η βασική παράμετρος της βιώσιμης </a:t>
            </a:r>
            <a:r>
              <a:rPr lang="el-GR" sz="2200" dirty="0" smtClean="0">
                <a:latin typeface="Times New Roman" panose="02020603050405020304" pitchFamily="18" charset="0"/>
                <a:ea typeface="+mj-ea"/>
                <a:cs typeface="Times New Roman" panose="02020603050405020304" pitchFamily="18" charset="0"/>
              </a:rPr>
              <a:t>ανάπτυξης.</a:t>
            </a:r>
          </a:p>
          <a:p>
            <a:pPr marL="342900" indent="-342900">
              <a:lnSpc>
                <a:spcPct val="150000"/>
              </a:lnSpc>
              <a:buClr>
                <a:schemeClr val="accent2"/>
              </a:buClr>
              <a:buFont typeface="Arial" panose="020B0604020202020204" pitchFamily="34" charset="0"/>
              <a:buChar char="•"/>
            </a:pPr>
            <a:r>
              <a:rPr lang="el-GR" sz="2200" dirty="0" smtClean="0">
                <a:latin typeface="Times New Roman" panose="02020603050405020304" pitchFamily="18" charset="0"/>
                <a:ea typeface="+mj-ea"/>
                <a:cs typeface="Times New Roman" panose="02020603050405020304" pitchFamily="18" charset="0"/>
              </a:rPr>
              <a:t>Οι </a:t>
            </a:r>
            <a:r>
              <a:rPr lang="el-GR" sz="2200" dirty="0">
                <a:latin typeface="Times New Roman" panose="02020603050405020304" pitchFamily="18" charset="0"/>
                <a:ea typeface="+mj-ea"/>
                <a:cs typeface="Times New Roman" panose="02020603050405020304" pitchFamily="18" charset="0"/>
              </a:rPr>
              <a:t>υδατικοί πόροι δεν είναι απεριόριστοι. Και μάλιστα σε πολλές περιοχές του κόσμου δεν είναι επαρκείς και η ανεπάρκειά τους αυτή συνιστά μέγιστο εμπόδιο στην </a:t>
            </a:r>
            <a:r>
              <a:rPr lang="el-GR" sz="2200" dirty="0" smtClean="0">
                <a:latin typeface="Times New Roman" panose="02020603050405020304" pitchFamily="18" charset="0"/>
                <a:ea typeface="+mj-ea"/>
                <a:cs typeface="Times New Roman" panose="02020603050405020304" pitchFamily="18" charset="0"/>
              </a:rPr>
              <a:t>ανάπτυξη.</a:t>
            </a:r>
          </a:p>
          <a:p>
            <a:pPr marL="342900" indent="-342900">
              <a:lnSpc>
                <a:spcPct val="150000"/>
              </a:lnSpc>
              <a:buClr>
                <a:schemeClr val="accent2"/>
              </a:buClr>
              <a:buFont typeface="Arial" panose="020B0604020202020204" pitchFamily="34" charset="0"/>
              <a:buChar char="•"/>
            </a:pPr>
            <a:r>
              <a:rPr lang="el-GR" sz="2200" dirty="0" smtClean="0">
                <a:latin typeface="Times New Roman" panose="02020603050405020304" pitchFamily="18" charset="0"/>
                <a:ea typeface="+mj-ea"/>
                <a:cs typeface="Times New Roman" panose="02020603050405020304" pitchFamily="18" charset="0"/>
              </a:rPr>
              <a:t>Σε </a:t>
            </a:r>
            <a:r>
              <a:rPr lang="el-GR" sz="2200" dirty="0">
                <a:latin typeface="Times New Roman" panose="02020603050405020304" pitchFamily="18" charset="0"/>
                <a:ea typeface="+mj-ea"/>
                <a:cs typeface="Times New Roman" panose="02020603050405020304" pitchFamily="18" charset="0"/>
              </a:rPr>
              <a:t>παγκόσμιο επίπεδο η κατανάλωση νερού για διάφορες χρήσεις (οικιακή-αστική, βιοτεχνική, βιομηχανική, αρδευτική-αγροτική) αυξάνεται με ραγδαίους ρυθμούς. Η προσφορά όμως είναι δεδομένη, είναι ορισμένη, έχει κάποια ανώτερα όρια. </a:t>
            </a:r>
            <a:endParaRPr lang="el-GR" sz="2200" dirty="0" smtClean="0">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2343202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81320" y="-137160"/>
            <a:ext cx="6461761" cy="1205536"/>
          </a:xfrm>
        </p:spPr>
        <p:txBody>
          <a:bodyPr/>
          <a:lstStyle/>
          <a:p>
            <a:pPr algn="l"/>
            <a:r>
              <a:rPr lang="el-GR" sz="4000" dirty="0" smtClean="0">
                <a:solidFill>
                  <a:schemeClr val="tx1"/>
                </a:solidFill>
                <a:latin typeface="Times New Roman" panose="02020603050405020304" pitchFamily="18" charset="0"/>
                <a:cs typeface="Times New Roman" panose="02020603050405020304" pitchFamily="18" charset="0"/>
              </a:rPr>
              <a:t>Εισαγωγικές έννοιες</a:t>
            </a:r>
            <a:endParaRPr lang="el-GR" sz="4000" dirty="0">
              <a:solidFill>
                <a:schemeClr val="tx1"/>
              </a:solidFill>
              <a:latin typeface="Times New Roman" panose="02020603050405020304" pitchFamily="18" charset="0"/>
              <a:cs typeface="Times New Roman" panose="02020603050405020304" pitchFamily="18" charset="0"/>
            </a:endParaRPr>
          </a:p>
        </p:txBody>
      </p:sp>
      <p:pic>
        <p:nvPicPr>
          <p:cNvPr id="1026" name="Picture 2" descr="http://share.uoa.gr/public/Documents/new-logo/LOGO_UOA%20COL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 y="229985"/>
            <a:ext cx="765040" cy="989215"/>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947920" y="1219200"/>
            <a:ext cx="9034280" cy="5638800"/>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lgn="l">
              <a:lnSpc>
                <a:spcPct val="150000"/>
              </a:lnSpc>
              <a:buFont typeface="+mj-lt"/>
              <a:buAutoNum type="arabicPeriod"/>
            </a:pPr>
            <a:endParaRPr lang="el-GR" sz="2500" dirty="0" smtClean="0">
              <a:solidFill>
                <a:schemeClr val="tx1"/>
              </a:solidFill>
              <a:latin typeface="Times New Roman" panose="02020603050405020304" pitchFamily="18" charset="0"/>
              <a:cs typeface="Times New Roman" panose="02020603050405020304" pitchFamily="18" charset="0"/>
            </a:endParaRPr>
          </a:p>
        </p:txBody>
      </p:sp>
      <p:sp>
        <p:nvSpPr>
          <p:cNvPr id="4" name="Rectangle 3"/>
          <p:cNvSpPr/>
          <p:nvPr/>
        </p:nvSpPr>
        <p:spPr>
          <a:xfrm>
            <a:off x="182880" y="1219200"/>
            <a:ext cx="11203988" cy="5678478"/>
          </a:xfrm>
          <a:prstGeom prst="rect">
            <a:avLst/>
          </a:prstGeom>
        </p:spPr>
        <p:txBody>
          <a:bodyPr wrap="square">
            <a:spAutoFit/>
          </a:bodyPr>
          <a:lstStyle/>
          <a:p>
            <a:pPr marL="342900" indent="-342900">
              <a:lnSpc>
                <a:spcPct val="150000"/>
              </a:lnSpc>
              <a:buClr>
                <a:schemeClr val="accent2"/>
              </a:buClr>
              <a:buFont typeface="Arial" panose="020B0604020202020204" pitchFamily="34" charset="0"/>
              <a:buChar char="•"/>
            </a:pPr>
            <a:r>
              <a:rPr lang="el-GR" sz="2200" dirty="0" smtClean="0">
                <a:latin typeface="Times New Roman" panose="02020603050405020304" pitchFamily="18" charset="0"/>
                <a:ea typeface="+mj-ea"/>
                <a:cs typeface="Times New Roman" panose="02020603050405020304" pitchFamily="18" charset="0"/>
              </a:rPr>
              <a:t>Σε ετήσιο </a:t>
            </a:r>
            <a:r>
              <a:rPr lang="el-GR" sz="2200" dirty="0">
                <a:latin typeface="Times New Roman" panose="02020603050405020304" pitchFamily="18" charset="0"/>
                <a:ea typeface="+mj-ea"/>
                <a:cs typeface="Times New Roman" panose="02020603050405020304" pitchFamily="18" charset="0"/>
              </a:rPr>
              <a:t>κύκλο, η ζήτηση του νερού είναι η μέγιστη (το καλοκαίρι), όταν η προσφορά του (η διαθεσιμότητά του) στη φύση είναι η ελάχιστη. Δηλ. ο </a:t>
            </a:r>
            <a:r>
              <a:rPr lang="el-GR" sz="2200" dirty="0" smtClean="0">
                <a:latin typeface="Times New Roman" panose="02020603050405020304" pitchFamily="18" charset="0"/>
                <a:ea typeface="+mj-ea"/>
                <a:cs typeface="Times New Roman" panose="02020603050405020304" pitchFamily="18" charset="0"/>
              </a:rPr>
              <a:t>κύκλος </a:t>
            </a:r>
            <a:r>
              <a:rPr lang="el-GR" sz="2200" dirty="0">
                <a:latin typeface="Times New Roman" panose="02020603050405020304" pitchFamily="18" charset="0"/>
                <a:ea typeface="+mj-ea"/>
                <a:cs typeface="Times New Roman" panose="02020603050405020304" pitchFamily="18" charset="0"/>
              </a:rPr>
              <a:t>ζήτησης νερού, είναι ακριβώς αντίστροφος με αυτόν της φυσικής προσφοράς (διαθεσιμότητας). </a:t>
            </a:r>
            <a:endParaRPr lang="el-GR" sz="2200" dirty="0" smtClean="0">
              <a:latin typeface="Times New Roman" panose="02020603050405020304" pitchFamily="18" charset="0"/>
              <a:ea typeface="+mj-ea"/>
              <a:cs typeface="Times New Roman" panose="02020603050405020304" pitchFamily="18" charset="0"/>
            </a:endParaRPr>
          </a:p>
          <a:p>
            <a:pPr marL="342900" indent="-342900">
              <a:lnSpc>
                <a:spcPct val="150000"/>
              </a:lnSpc>
              <a:buClr>
                <a:schemeClr val="accent2"/>
              </a:buClr>
              <a:buFont typeface="Arial" panose="020B0604020202020204" pitchFamily="34" charset="0"/>
              <a:buChar char="•"/>
            </a:pPr>
            <a:r>
              <a:rPr lang="el-GR" sz="2200" dirty="0" smtClean="0">
                <a:latin typeface="Times New Roman" panose="02020603050405020304" pitchFamily="18" charset="0"/>
                <a:ea typeface="+mj-ea"/>
                <a:cs typeface="Times New Roman" panose="02020603050405020304" pitchFamily="18" charset="0"/>
              </a:rPr>
              <a:t>Η χρονική </a:t>
            </a:r>
            <a:r>
              <a:rPr lang="el-GR" sz="2200" dirty="0">
                <a:latin typeface="Times New Roman" panose="02020603050405020304" pitchFamily="18" charset="0"/>
                <a:ea typeface="+mj-ea"/>
                <a:cs typeface="Times New Roman" panose="02020603050405020304" pitchFamily="18" charset="0"/>
              </a:rPr>
              <a:t>κατανομή της προσφοράς και ζήτησης είναι αντίστροφες. </a:t>
            </a:r>
            <a:endParaRPr lang="el-GR" sz="2200" dirty="0" smtClean="0">
              <a:latin typeface="Times New Roman" panose="02020603050405020304" pitchFamily="18" charset="0"/>
              <a:ea typeface="+mj-ea"/>
              <a:cs typeface="Times New Roman" panose="02020603050405020304" pitchFamily="18" charset="0"/>
            </a:endParaRPr>
          </a:p>
          <a:p>
            <a:pPr marL="342900" indent="-342900">
              <a:lnSpc>
                <a:spcPct val="150000"/>
              </a:lnSpc>
              <a:buClr>
                <a:schemeClr val="accent2"/>
              </a:buClr>
              <a:buFont typeface="Arial" panose="020B0604020202020204" pitchFamily="34" charset="0"/>
              <a:buChar char="•"/>
            </a:pPr>
            <a:r>
              <a:rPr lang="el-GR" sz="2200" dirty="0">
                <a:latin typeface="Times New Roman" panose="02020603050405020304" pitchFamily="18" charset="0"/>
                <a:cs typeface="Times New Roman" panose="02020603050405020304" pitchFamily="18" charset="0"/>
              </a:rPr>
              <a:t>Η</a:t>
            </a:r>
            <a:r>
              <a:rPr lang="el-GR" sz="2200" dirty="0" smtClean="0">
                <a:latin typeface="Times New Roman" panose="02020603050405020304" pitchFamily="18" charset="0"/>
                <a:cs typeface="Times New Roman" panose="02020603050405020304" pitchFamily="18" charset="0"/>
              </a:rPr>
              <a:t> </a:t>
            </a:r>
            <a:r>
              <a:rPr lang="el-GR" sz="2200" dirty="0">
                <a:latin typeface="Times New Roman" panose="02020603050405020304" pitchFamily="18" charset="0"/>
                <a:cs typeface="Times New Roman" panose="02020603050405020304" pitchFamily="18" charset="0"/>
              </a:rPr>
              <a:t>χωρική κατανομή της προσφοράς και ζήτησης είναι επίσης αντίστροφες. </a:t>
            </a:r>
            <a:r>
              <a:rPr lang="el-GR" sz="2200" dirty="0" smtClean="0">
                <a:latin typeface="Times New Roman" panose="02020603050405020304" pitchFamily="18" charset="0"/>
                <a:cs typeface="Times New Roman" panose="02020603050405020304" pitchFamily="18" charset="0"/>
              </a:rPr>
              <a:t>Συμβαίνει π</a:t>
            </a:r>
            <a:r>
              <a:rPr lang="el-GR" sz="2200" dirty="0" smtClean="0">
                <a:latin typeface="Times New Roman" panose="02020603050405020304" pitchFamily="18" charset="0"/>
                <a:ea typeface="+mj-ea"/>
                <a:cs typeface="Times New Roman" panose="02020603050405020304" pitchFamily="18" charset="0"/>
              </a:rPr>
              <a:t>ολύ </a:t>
            </a:r>
            <a:r>
              <a:rPr lang="el-GR" sz="2200" dirty="0">
                <a:latin typeface="Times New Roman" panose="02020603050405020304" pitchFamily="18" charset="0"/>
                <a:ea typeface="+mj-ea"/>
                <a:cs typeface="Times New Roman" panose="02020603050405020304" pitchFamily="18" charset="0"/>
              </a:rPr>
              <a:t>συχνά σε περιοχές με μικρή προσφορά (διαθεσιμότητα) νερού, δηλ. με φτωχό ή μέτριο υδατικό δυναμικό, υπάρχει μεγάλη ζήτηση νερού, δηλ. μεγάλη πληθυσμιακή πυκνότητα και έντονη οικονομική δραστηριότητα, ενώ, αντίθετα, σε περιοχές με πλούσιο υδατικό δυναμικό δηλ. με μεγάλη προσφορά (διαθεσιμότητα) νερού, υπάρχει μικρή </a:t>
            </a:r>
            <a:r>
              <a:rPr lang="el-GR" sz="2200" dirty="0" smtClean="0">
                <a:latin typeface="Times New Roman" panose="02020603050405020304" pitchFamily="18" charset="0"/>
                <a:ea typeface="+mj-ea"/>
                <a:cs typeface="Times New Roman" panose="02020603050405020304" pitchFamily="18" charset="0"/>
              </a:rPr>
              <a:t>ζήτηση.</a:t>
            </a:r>
          </a:p>
          <a:p>
            <a:pPr marL="342900" indent="-342900">
              <a:lnSpc>
                <a:spcPct val="150000"/>
              </a:lnSpc>
              <a:buClr>
                <a:schemeClr val="accent2"/>
              </a:buClr>
              <a:buFont typeface="Arial" panose="020B0604020202020204" pitchFamily="34" charset="0"/>
              <a:buChar char="•"/>
            </a:pPr>
            <a:r>
              <a:rPr lang="el-GR" sz="2200" dirty="0" smtClean="0">
                <a:latin typeface="Times New Roman" panose="02020603050405020304" pitchFamily="18" charset="0"/>
                <a:ea typeface="+mj-ea"/>
                <a:cs typeface="Times New Roman" panose="02020603050405020304" pitchFamily="18" charset="0"/>
              </a:rPr>
              <a:t>Επομένως </a:t>
            </a:r>
            <a:r>
              <a:rPr lang="el-GR" sz="2200" dirty="0">
                <a:latin typeface="Times New Roman" panose="02020603050405020304" pitchFamily="18" charset="0"/>
                <a:ea typeface="+mj-ea"/>
                <a:cs typeface="Times New Roman" panose="02020603050405020304" pitchFamily="18" charset="0"/>
              </a:rPr>
              <a:t>συχνά η </a:t>
            </a:r>
            <a:r>
              <a:rPr lang="el-GR" sz="2200" dirty="0" err="1">
                <a:latin typeface="Times New Roman" panose="02020603050405020304" pitchFamily="18" charset="0"/>
                <a:ea typeface="+mj-ea"/>
                <a:cs typeface="Times New Roman" panose="02020603050405020304" pitchFamily="18" charset="0"/>
              </a:rPr>
              <a:t>χωρο</a:t>
            </a:r>
            <a:r>
              <a:rPr lang="el-GR" sz="2200" dirty="0">
                <a:latin typeface="Times New Roman" panose="02020603050405020304" pitchFamily="18" charset="0"/>
                <a:ea typeface="+mj-ea"/>
                <a:cs typeface="Times New Roman" panose="02020603050405020304" pitchFamily="18" charset="0"/>
              </a:rPr>
              <a:t>-χρονική κατανομή της προσφοράς (διαθεσιμότητας) και της ζήτησης νερού είναι αντίστροφες. Αυτά θέτουν το πρόβλημα της διαχείρισης των υδατικών πόρων</a:t>
            </a:r>
            <a:r>
              <a:rPr lang="el-GR" sz="2200" dirty="0" smtClean="0">
                <a:latin typeface="Times New Roman" panose="02020603050405020304" pitchFamily="18" charset="0"/>
                <a:ea typeface="+mj-ea"/>
                <a:cs typeface="Times New Roman" panose="02020603050405020304" pitchFamily="18" charset="0"/>
              </a:rPr>
              <a:t>.</a:t>
            </a:r>
          </a:p>
        </p:txBody>
      </p:sp>
    </p:spTree>
    <p:extLst>
      <p:ext uri="{BB962C8B-B14F-4D97-AF65-F5344CB8AC3E}">
        <p14:creationId xmlns:p14="http://schemas.microsoft.com/office/powerpoint/2010/main" val="13360361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81320" y="-137160"/>
            <a:ext cx="6461761" cy="1205536"/>
          </a:xfrm>
        </p:spPr>
        <p:txBody>
          <a:bodyPr/>
          <a:lstStyle/>
          <a:p>
            <a:pPr algn="l"/>
            <a:r>
              <a:rPr lang="el-GR" sz="4000" dirty="0">
                <a:solidFill>
                  <a:schemeClr val="tx1"/>
                </a:solidFill>
                <a:latin typeface="Times New Roman" panose="02020603050405020304" pitchFamily="18" charset="0"/>
                <a:cs typeface="Times New Roman" panose="02020603050405020304" pitchFamily="18" charset="0"/>
              </a:rPr>
              <a:t>Εισαγωγικές έννοιες</a:t>
            </a:r>
          </a:p>
        </p:txBody>
      </p:sp>
      <p:pic>
        <p:nvPicPr>
          <p:cNvPr id="1026" name="Picture 2" descr="http://share.uoa.gr/public/Documents/new-logo/LOGO_UOA%20COL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 y="229985"/>
            <a:ext cx="765040" cy="989215"/>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947920" y="1219200"/>
            <a:ext cx="9034280" cy="5638800"/>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lgn="l">
              <a:lnSpc>
                <a:spcPct val="150000"/>
              </a:lnSpc>
              <a:buFont typeface="+mj-lt"/>
              <a:buAutoNum type="arabicPeriod"/>
            </a:pPr>
            <a:endParaRPr lang="el-GR" sz="2500" dirty="0" smtClean="0">
              <a:solidFill>
                <a:schemeClr val="tx1"/>
              </a:solidFill>
              <a:latin typeface="Times New Roman" panose="02020603050405020304" pitchFamily="18" charset="0"/>
              <a:cs typeface="Times New Roman" panose="02020603050405020304" pitchFamily="18" charset="0"/>
            </a:endParaRPr>
          </a:p>
        </p:txBody>
      </p:sp>
      <p:sp>
        <p:nvSpPr>
          <p:cNvPr id="4" name="Rectangle 3"/>
          <p:cNvSpPr/>
          <p:nvPr/>
        </p:nvSpPr>
        <p:spPr>
          <a:xfrm>
            <a:off x="182880" y="1219200"/>
            <a:ext cx="11203988" cy="5170646"/>
          </a:xfrm>
          <a:prstGeom prst="rect">
            <a:avLst/>
          </a:prstGeom>
        </p:spPr>
        <p:txBody>
          <a:bodyPr wrap="square">
            <a:spAutoFit/>
          </a:bodyPr>
          <a:lstStyle/>
          <a:p>
            <a:pPr marL="342900" indent="-342900">
              <a:lnSpc>
                <a:spcPct val="150000"/>
              </a:lnSpc>
              <a:buClr>
                <a:schemeClr val="accent2"/>
              </a:buClr>
              <a:buFont typeface="Arial" panose="020B0604020202020204" pitchFamily="34" charset="0"/>
              <a:buChar char="•"/>
            </a:pPr>
            <a:r>
              <a:rPr lang="el-GR" sz="2200" dirty="0">
                <a:latin typeface="Times New Roman" panose="02020603050405020304" pitchFamily="18" charset="0"/>
                <a:ea typeface="+mj-ea"/>
                <a:cs typeface="Times New Roman" panose="02020603050405020304" pitchFamily="18" charset="0"/>
              </a:rPr>
              <a:t>Η ύδρευση, η άρδευση και αργότερα η μεταφορά αγαθών και η παραγωγή ενέργειας βασιζόταν στους υπάρχοντες υδατικούς πόρους. Η ανάγκη λοιπόν του ανθρώπου να ελέγξει την τόσο σημαντική «πηγή ζωής» μέσα από διάφορα υδραυλικά έργα φαίνεται από πολύ νωρίς αφού δεν είναι τυχαίο το γεγονός ότι οι πρώτοι ανθρώπινοι πολιτισμοί δημιουργήθηκαν γύρω από τις λεκάνες απορροών ποταμών.</a:t>
            </a:r>
          </a:p>
          <a:p>
            <a:pPr marL="342900" indent="-342900">
              <a:lnSpc>
                <a:spcPct val="150000"/>
              </a:lnSpc>
              <a:buClr>
                <a:schemeClr val="accent2"/>
              </a:buClr>
              <a:buFont typeface="Arial" panose="020B0604020202020204" pitchFamily="34" charset="0"/>
              <a:buChar char="•"/>
            </a:pPr>
            <a:r>
              <a:rPr lang="el-GR" sz="2200" dirty="0" smtClean="0">
                <a:latin typeface="Times New Roman" panose="02020603050405020304" pitchFamily="18" charset="0"/>
                <a:ea typeface="+mj-ea"/>
                <a:cs typeface="Times New Roman" panose="02020603050405020304" pitchFamily="18" charset="0"/>
              </a:rPr>
              <a:t>Η συντριπτική πλειοψηφία των υδάτινων ρευμάτων της χώρας μας (χείμαρροι, ποταμοί) εμφανίζει </a:t>
            </a:r>
            <a:r>
              <a:rPr lang="el-GR" sz="2200" dirty="0" err="1" smtClean="0">
                <a:latin typeface="Times New Roman" panose="02020603050405020304" pitchFamily="18" charset="0"/>
                <a:ea typeface="+mj-ea"/>
                <a:cs typeface="Times New Roman" panose="02020603050405020304" pitchFamily="18" charset="0"/>
              </a:rPr>
              <a:t>υδατοπαροχές</a:t>
            </a:r>
            <a:r>
              <a:rPr lang="el-GR" sz="2200" dirty="0" smtClean="0">
                <a:latin typeface="Times New Roman" panose="02020603050405020304" pitchFamily="18" charset="0"/>
                <a:ea typeface="+mj-ea"/>
                <a:cs typeface="Times New Roman" panose="02020603050405020304" pitchFamily="18" charset="0"/>
              </a:rPr>
              <a:t> με έντονη ετήσια μεταβλητότητα ενώ ένα επιπλέον δυσμενές χαρακτηριστικό των υδάτινων ρευμάτων της χώρας μας, ειδικότερα των χειμάρρων και των </a:t>
            </a:r>
            <a:r>
              <a:rPr lang="el-GR" sz="2200" dirty="0" err="1" smtClean="0">
                <a:latin typeface="Times New Roman" panose="02020603050405020304" pitchFamily="18" charset="0"/>
                <a:ea typeface="+mj-ea"/>
                <a:cs typeface="Times New Roman" panose="02020603050405020304" pitchFamily="18" charset="0"/>
              </a:rPr>
              <a:t>χειμαρροποτάμων</a:t>
            </a:r>
            <a:r>
              <a:rPr lang="el-GR" sz="2200" dirty="0" smtClean="0">
                <a:latin typeface="Times New Roman" panose="02020603050405020304" pitchFamily="18" charset="0"/>
                <a:ea typeface="+mj-ea"/>
                <a:cs typeface="Times New Roman" panose="02020603050405020304" pitchFamily="18" charset="0"/>
              </a:rPr>
              <a:t>, είναι οι αιφνίδιες </a:t>
            </a:r>
            <a:r>
              <a:rPr lang="el-GR" sz="2200" dirty="0" err="1" smtClean="0">
                <a:latin typeface="Times New Roman" panose="02020603050405020304" pitchFamily="18" charset="0"/>
                <a:ea typeface="+mj-ea"/>
                <a:cs typeface="Times New Roman" panose="02020603050405020304" pitchFamily="18" charset="0"/>
              </a:rPr>
              <a:t>πλημμυρικές</a:t>
            </a:r>
            <a:r>
              <a:rPr lang="el-GR" sz="2200" dirty="0" smtClean="0">
                <a:latin typeface="Times New Roman" panose="02020603050405020304" pitchFamily="18" charset="0"/>
                <a:ea typeface="+mj-ea"/>
                <a:cs typeface="Times New Roman" panose="02020603050405020304" pitchFamily="18" charset="0"/>
              </a:rPr>
              <a:t> </a:t>
            </a:r>
            <a:r>
              <a:rPr lang="el-GR" sz="2200" dirty="0" err="1" smtClean="0">
                <a:latin typeface="Times New Roman" panose="02020603050405020304" pitchFamily="18" charset="0"/>
                <a:ea typeface="+mj-ea"/>
                <a:cs typeface="Times New Roman" panose="02020603050405020304" pitchFamily="18" charset="0"/>
              </a:rPr>
              <a:t>υδατοπαροχές</a:t>
            </a:r>
            <a:r>
              <a:rPr lang="el-GR" sz="2200" dirty="0" smtClean="0">
                <a:latin typeface="Times New Roman" panose="02020603050405020304" pitchFamily="18" charset="0"/>
                <a:ea typeface="+mj-ea"/>
                <a:cs typeface="Times New Roman" panose="02020603050405020304" pitchFamily="18" charset="0"/>
              </a:rPr>
              <a:t> μετά από βροχοπτώσεις μεγάλης </a:t>
            </a:r>
            <a:r>
              <a:rPr lang="el-GR" sz="2200" dirty="0" err="1" smtClean="0">
                <a:latin typeface="Times New Roman" panose="02020603050405020304" pitchFamily="18" charset="0"/>
                <a:ea typeface="+mj-ea"/>
                <a:cs typeface="Times New Roman" panose="02020603050405020304" pitchFamily="18" charset="0"/>
              </a:rPr>
              <a:t>ραγδαιότητας</a:t>
            </a:r>
            <a:r>
              <a:rPr lang="el-GR" sz="2200" dirty="0" smtClean="0">
                <a:latin typeface="Times New Roman" panose="02020603050405020304" pitchFamily="18" charset="0"/>
                <a:ea typeface="+mj-ea"/>
                <a:cs typeface="Times New Roman" panose="02020603050405020304" pitchFamily="18" charset="0"/>
              </a:rPr>
              <a:t>, οι οποίες και έχουν καταστρεπτικές συνέπειες στις λεκάνες απορροής.</a:t>
            </a:r>
            <a:endParaRPr lang="el-GR" sz="2200" dirty="0">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19587896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81320" y="-137160"/>
            <a:ext cx="6461761" cy="1205536"/>
          </a:xfrm>
        </p:spPr>
        <p:txBody>
          <a:bodyPr/>
          <a:lstStyle/>
          <a:p>
            <a:pPr algn="l"/>
            <a:r>
              <a:rPr lang="el-GR" sz="4000" dirty="0">
                <a:solidFill>
                  <a:schemeClr val="tx1"/>
                </a:solidFill>
                <a:latin typeface="Times New Roman" panose="02020603050405020304" pitchFamily="18" charset="0"/>
                <a:cs typeface="Times New Roman" panose="02020603050405020304" pitchFamily="18" charset="0"/>
              </a:rPr>
              <a:t>Εισαγωγικές έννοιες</a:t>
            </a:r>
          </a:p>
        </p:txBody>
      </p:sp>
      <p:pic>
        <p:nvPicPr>
          <p:cNvPr id="1026" name="Picture 2" descr="http://share.uoa.gr/public/Documents/new-logo/LOGO_UOA%20COL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 y="229985"/>
            <a:ext cx="765040" cy="989215"/>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947920" y="1219200"/>
            <a:ext cx="9034280" cy="5638800"/>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lgn="l">
              <a:lnSpc>
                <a:spcPct val="150000"/>
              </a:lnSpc>
              <a:buFont typeface="+mj-lt"/>
              <a:buAutoNum type="arabicPeriod"/>
            </a:pPr>
            <a:endParaRPr lang="el-GR" sz="2500" dirty="0" smtClean="0">
              <a:solidFill>
                <a:schemeClr val="tx1"/>
              </a:solidFill>
              <a:latin typeface="Times New Roman" panose="02020603050405020304" pitchFamily="18" charset="0"/>
              <a:cs typeface="Times New Roman" panose="02020603050405020304" pitchFamily="18" charset="0"/>
            </a:endParaRPr>
          </a:p>
        </p:txBody>
      </p:sp>
      <p:sp>
        <p:nvSpPr>
          <p:cNvPr id="4" name="Rectangle 3"/>
          <p:cNvSpPr/>
          <p:nvPr/>
        </p:nvSpPr>
        <p:spPr>
          <a:xfrm>
            <a:off x="182880" y="1219200"/>
            <a:ext cx="11203988" cy="3139321"/>
          </a:xfrm>
          <a:prstGeom prst="rect">
            <a:avLst/>
          </a:prstGeom>
        </p:spPr>
        <p:txBody>
          <a:bodyPr wrap="square">
            <a:spAutoFit/>
          </a:bodyPr>
          <a:lstStyle/>
          <a:p>
            <a:pPr marL="342900" indent="-342900">
              <a:lnSpc>
                <a:spcPct val="150000"/>
              </a:lnSpc>
              <a:buClr>
                <a:schemeClr val="accent2"/>
              </a:buClr>
              <a:buFont typeface="Arial" panose="020B0604020202020204" pitchFamily="34" charset="0"/>
              <a:buChar char="•"/>
            </a:pPr>
            <a:r>
              <a:rPr lang="el-GR" sz="2200" dirty="0" smtClean="0">
                <a:latin typeface="Times New Roman" panose="02020603050405020304" pitchFamily="18" charset="0"/>
                <a:ea typeface="+mj-ea"/>
                <a:cs typeface="Times New Roman" panose="02020603050405020304" pitchFamily="18" charset="0"/>
              </a:rPr>
              <a:t>Αναδεικνύεται </a:t>
            </a:r>
            <a:r>
              <a:rPr lang="el-GR" sz="2200" dirty="0">
                <a:latin typeface="Times New Roman" panose="02020603050405020304" pitchFamily="18" charset="0"/>
                <a:ea typeface="+mj-ea"/>
                <a:cs typeface="Times New Roman" panose="02020603050405020304" pitchFamily="18" charset="0"/>
              </a:rPr>
              <a:t>η σπουδαιότητα εκτέλεσης υδραυλικών έργων στο χώρο των </a:t>
            </a:r>
            <a:r>
              <a:rPr lang="el-GR" sz="2200" dirty="0" err="1">
                <a:latin typeface="Times New Roman" panose="02020603050405020304" pitchFamily="18" charset="0"/>
                <a:ea typeface="+mj-ea"/>
                <a:cs typeface="Times New Roman" panose="02020603050405020304" pitchFamily="18" charset="0"/>
              </a:rPr>
              <a:t>λεκάνων</a:t>
            </a:r>
            <a:r>
              <a:rPr lang="el-GR" sz="2200" dirty="0">
                <a:latin typeface="Times New Roman" panose="02020603050405020304" pitchFamily="18" charset="0"/>
                <a:ea typeface="+mj-ea"/>
                <a:cs typeface="Times New Roman" panose="02020603050405020304" pitchFamily="18" charset="0"/>
              </a:rPr>
              <a:t> απορροής. </a:t>
            </a:r>
            <a:r>
              <a:rPr lang="el-GR" sz="2200" dirty="0" smtClean="0">
                <a:latin typeface="Times New Roman" panose="02020603050405020304" pitchFamily="18" charset="0"/>
                <a:ea typeface="+mj-ea"/>
                <a:cs typeface="Times New Roman" panose="02020603050405020304" pitchFamily="18" charset="0"/>
              </a:rPr>
              <a:t>Με </a:t>
            </a:r>
            <a:r>
              <a:rPr lang="el-GR" sz="2200" dirty="0">
                <a:latin typeface="Times New Roman" panose="02020603050405020304" pitchFamily="18" charset="0"/>
                <a:ea typeface="+mj-ea"/>
                <a:cs typeface="Times New Roman" panose="02020603050405020304" pitchFamily="18" charset="0"/>
              </a:rPr>
              <a:t>την κατασκευή </a:t>
            </a:r>
            <a:r>
              <a:rPr lang="el-GR" sz="2200" dirty="0" smtClean="0">
                <a:latin typeface="Times New Roman" panose="02020603050405020304" pitchFamily="18" charset="0"/>
                <a:ea typeface="+mj-ea"/>
                <a:cs typeface="Times New Roman" panose="02020603050405020304" pitchFamily="18" charset="0"/>
              </a:rPr>
              <a:t>υδραυλικών έργων επιτυγχάνεται </a:t>
            </a:r>
            <a:r>
              <a:rPr lang="el-GR" sz="2200" dirty="0">
                <a:latin typeface="Times New Roman" panose="02020603050405020304" pitchFamily="18" charset="0"/>
                <a:ea typeface="+mj-ea"/>
                <a:cs typeface="Times New Roman" panose="02020603050405020304" pitchFamily="18" charset="0"/>
              </a:rPr>
              <a:t>η μείωση της έντασης και της έκτασης των εμφανιζόμενων διαβρώσεων, αποσαθρώσεων και </a:t>
            </a:r>
            <a:r>
              <a:rPr lang="el-GR" sz="2200" dirty="0" err="1">
                <a:latin typeface="Times New Roman" panose="02020603050405020304" pitchFamily="18" charset="0"/>
                <a:ea typeface="+mj-ea"/>
                <a:cs typeface="Times New Roman" panose="02020603050405020304" pitchFamily="18" charset="0"/>
              </a:rPr>
              <a:t>γεωκατακρημνισμάτων</a:t>
            </a:r>
            <a:r>
              <a:rPr lang="el-GR" sz="2200" dirty="0">
                <a:latin typeface="Times New Roman" panose="02020603050405020304" pitchFamily="18" charset="0"/>
                <a:ea typeface="+mj-ea"/>
                <a:cs typeface="Times New Roman" panose="02020603050405020304" pitchFamily="18" charset="0"/>
              </a:rPr>
              <a:t> κάθε μορφής συνεισφέροντας με αυτό τον τρόπο στον έλεγχο της υποβάθμισης του ευρύτερου χώρου της λεκάνης απορροής, αποτρέποντας με τα κατάλληλα έργα την εμφάνιση </a:t>
            </a:r>
            <a:r>
              <a:rPr lang="el-GR" sz="2200" dirty="0" err="1">
                <a:latin typeface="Times New Roman" panose="02020603050405020304" pitchFamily="18" charset="0"/>
                <a:ea typeface="+mj-ea"/>
                <a:cs typeface="Times New Roman" panose="02020603050405020304" pitchFamily="18" charset="0"/>
              </a:rPr>
              <a:t>πλημμυρικών</a:t>
            </a:r>
            <a:r>
              <a:rPr lang="el-GR" sz="2200" dirty="0">
                <a:latin typeface="Times New Roman" panose="02020603050405020304" pitchFamily="18" charset="0"/>
                <a:ea typeface="+mj-ea"/>
                <a:cs typeface="Times New Roman" panose="02020603050405020304" pitchFamily="18" charset="0"/>
              </a:rPr>
              <a:t> φαινομένων ή τον περιορισμό των επιπτώσεων τους</a:t>
            </a:r>
            <a:r>
              <a:rPr lang="el-GR" sz="2200" dirty="0" smtClean="0">
                <a:latin typeface="Times New Roman" panose="02020603050405020304" pitchFamily="18" charset="0"/>
                <a:ea typeface="+mj-ea"/>
                <a:cs typeface="Times New Roman" panose="02020603050405020304" pitchFamily="18" charset="0"/>
              </a:rPr>
              <a:t>.</a:t>
            </a:r>
            <a:endParaRPr lang="el-GR" sz="2200" dirty="0">
              <a:latin typeface="Times New Roman" panose="02020603050405020304" pitchFamily="18" charset="0"/>
              <a:ea typeface="+mj-ea"/>
              <a:cs typeface="Times New Roman" panose="02020603050405020304" pitchFamily="18" charset="0"/>
            </a:endParaRPr>
          </a:p>
        </p:txBody>
      </p:sp>
      <p:pic>
        <p:nvPicPr>
          <p:cNvPr id="3" name="Picture 2"/>
          <p:cNvPicPr>
            <a:picLocks noChangeAspect="1"/>
          </p:cNvPicPr>
          <p:nvPr/>
        </p:nvPicPr>
        <p:blipFill>
          <a:blip r:embed="rId3"/>
          <a:stretch>
            <a:fillRect/>
          </a:stretch>
        </p:blipFill>
        <p:spPr>
          <a:xfrm>
            <a:off x="5867399" y="4394718"/>
            <a:ext cx="4114801" cy="2463282"/>
          </a:xfrm>
          <a:prstGeom prst="rect">
            <a:avLst/>
          </a:prstGeom>
        </p:spPr>
      </p:pic>
    </p:spTree>
    <p:extLst>
      <p:ext uri="{BB962C8B-B14F-4D97-AF65-F5344CB8AC3E}">
        <p14:creationId xmlns:p14="http://schemas.microsoft.com/office/powerpoint/2010/main" val="23716936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81320" y="-137160"/>
            <a:ext cx="6461761" cy="1205536"/>
          </a:xfrm>
        </p:spPr>
        <p:txBody>
          <a:bodyPr/>
          <a:lstStyle/>
          <a:p>
            <a:pPr algn="l"/>
            <a:r>
              <a:rPr lang="el-GR" sz="4000" dirty="0" smtClean="0">
                <a:solidFill>
                  <a:schemeClr val="tx1"/>
                </a:solidFill>
                <a:latin typeface="Times New Roman" panose="02020603050405020304" pitchFamily="18" charset="0"/>
                <a:cs typeface="Times New Roman" panose="02020603050405020304" pitchFamily="18" charset="0"/>
              </a:rPr>
              <a:t>Ιστορική αναδρομή</a:t>
            </a:r>
            <a:endParaRPr lang="el-GR" sz="4000" dirty="0">
              <a:solidFill>
                <a:schemeClr val="tx1"/>
              </a:solidFill>
              <a:latin typeface="Times New Roman" panose="02020603050405020304" pitchFamily="18" charset="0"/>
              <a:cs typeface="Times New Roman" panose="02020603050405020304" pitchFamily="18" charset="0"/>
            </a:endParaRPr>
          </a:p>
        </p:txBody>
      </p:sp>
      <p:pic>
        <p:nvPicPr>
          <p:cNvPr id="1026" name="Picture 2" descr="http://share.uoa.gr/public/Documents/new-logo/LOGO_UOA%20COL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 y="229985"/>
            <a:ext cx="765040" cy="989215"/>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947920" y="1219200"/>
            <a:ext cx="9034280" cy="5638800"/>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lgn="l">
              <a:lnSpc>
                <a:spcPct val="150000"/>
              </a:lnSpc>
              <a:buFont typeface="+mj-lt"/>
              <a:buAutoNum type="arabicPeriod"/>
            </a:pPr>
            <a:endParaRPr lang="el-GR" sz="2500" dirty="0" smtClean="0">
              <a:solidFill>
                <a:schemeClr val="tx1"/>
              </a:solidFill>
              <a:latin typeface="Times New Roman" panose="02020603050405020304" pitchFamily="18" charset="0"/>
              <a:cs typeface="Times New Roman" panose="02020603050405020304" pitchFamily="18" charset="0"/>
            </a:endParaRPr>
          </a:p>
        </p:txBody>
      </p:sp>
      <p:sp>
        <p:nvSpPr>
          <p:cNvPr id="4" name="Rectangle 3"/>
          <p:cNvSpPr/>
          <p:nvPr/>
        </p:nvSpPr>
        <p:spPr>
          <a:xfrm>
            <a:off x="182880" y="1219200"/>
            <a:ext cx="11203988" cy="5170646"/>
          </a:xfrm>
          <a:prstGeom prst="rect">
            <a:avLst/>
          </a:prstGeom>
        </p:spPr>
        <p:txBody>
          <a:bodyPr wrap="square">
            <a:spAutoFit/>
          </a:bodyPr>
          <a:lstStyle/>
          <a:p>
            <a:pPr marL="342900" indent="-342900">
              <a:lnSpc>
                <a:spcPct val="150000"/>
              </a:lnSpc>
              <a:buClr>
                <a:schemeClr val="accent2"/>
              </a:buClr>
              <a:buFont typeface="Arial" panose="020B0604020202020204" pitchFamily="34" charset="0"/>
              <a:buChar char="•"/>
            </a:pPr>
            <a:r>
              <a:rPr lang="el-GR" sz="2200" dirty="0" smtClean="0">
                <a:latin typeface="Times New Roman" panose="02020603050405020304" pitchFamily="18" charset="0"/>
                <a:ea typeface="+mj-ea"/>
                <a:cs typeface="Times New Roman" panose="02020603050405020304" pitchFamily="18" charset="0"/>
              </a:rPr>
              <a:t>Ο Ηρόδοτος αναφέρει ότι ο </a:t>
            </a:r>
            <a:r>
              <a:rPr lang="el-GR" sz="2200" dirty="0">
                <a:latin typeface="Times New Roman" panose="02020603050405020304" pitchFamily="18" charset="0"/>
                <a:ea typeface="+mj-ea"/>
                <a:cs typeface="Times New Roman" panose="02020603050405020304" pitchFamily="18" charset="0"/>
              </a:rPr>
              <a:t>Φαραώ </a:t>
            </a:r>
            <a:r>
              <a:rPr lang="el-GR" sz="2200" dirty="0" err="1">
                <a:latin typeface="Times New Roman" panose="02020603050405020304" pitchFamily="18" charset="0"/>
                <a:ea typeface="+mj-ea"/>
                <a:cs typeface="Times New Roman" panose="02020603050405020304" pitchFamily="18" charset="0"/>
              </a:rPr>
              <a:t>Μιν</a:t>
            </a:r>
            <a:r>
              <a:rPr lang="el-GR" sz="2200" dirty="0">
                <a:latin typeface="Times New Roman" panose="02020603050405020304" pitchFamily="18" charset="0"/>
                <a:ea typeface="+mj-ea"/>
                <a:cs typeface="Times New Roman" panose="02020603050405020304" pitchFamily="18" charset="0"/>
              </a:rPr>
              <a:t> στην περιοχή της </a:t>
            </a:r>
            <a:r>
              <a:rPr lang="el-GR" sz="2200" dirty="0" smtClean="0">
                <a:latin typeface="Times New Roman" panose="02020603050405020304" pitchFamily="18" charset="0"/>
                <a:ea typeface="+mj-ea"/>
                <a:cs typeface="Times New Roman" panose="02020603050405020304" pitchFamily="18" charset="0"/>
              </a:rPr>
              <a:t>Μέμφιδας της Αιγύπτου έφτιαξε </a:t>
            </a:r>
            <a:r>
              <a:rPr lang="el-GR" sz="2200" dirty="0">
                <a:latin typeface="Times New Roman" panose="02020603050405020304" pitchFamily="18" charset="0"/>
                <a:ea typeface="+mj-ea"/>
                <a:cs typeface="Times New Roman" panose="02020603050405020304" pitchFamily="18" charset="0"/>
              </a:rPr>
              <a:t>ανάχωμα στην καμπή του ποταμού και τον εξέτρεψε σε νέα κοίτη, ενώ στην παλιά, που </a:t>
            </a:r>
            <a:r>
              <a:rPr lang="el-GR" sz="2200" dirty="0" err="1">
                <a:latin typeface="Times New Roman" panose="02020603050405020304" pitchFamily="18" charset="0"/>
                <a:ea typeface="+mj-ea"/>
                <a:cs typeface="Times New Roman" panose="02020603050405020304" pitchFamily="18" charset="0"/>
              </a:rPr>
              <a:t>αποξηράνθηκε</a:t>
            </a:r>
            <a:r>
              <a:rPr lang="el-GR" sz="2200" dirty="0">
                <a:latin typeface="Times New Roman" panose="02020603050405020304" pitchFamily="18" charset="0"/>
                <a:ea typeface="+mj-ea"/>
                <a:cs typeface="Times New Roman" panose="02020603050405020304" pitchFamily="18" charset="0"/>
              </a:rPr>
              <a:t>, έκτισε τη Μέμφιδα. Επιπλέον δημιούργησε τεχνητή λίμνη στα βόρεια και τα δυτικά της πόλης, ώστε να την προστατεύσει .</a:t>
            </a:r>
          </a:p>
          <a:p>
            <a:pPr marL="342900" indent="-342900">
              <a:lnSpc>
                <a:spcPct val="150000"/>
              </a:lnSpc>
              <a:buClr>
                <a:schemeClr val="accent2"/>
              </a:buClr>
              <a:buFont typeface="Arial" panose="020B0604020202020204" pitchFamily="34" charset="0"/>
              <a:buChar char="•"/>
            </a:pPr>
            <a:r>
              <a:rPr lang="el-GR" sz="2200" dirty="0" smtClean="0">
                <a:latin typeface="Times New Roman" panose="02020603050405020304" pitchFamily="18" charset="0"/>
                <a:ea typeface="+mj-ea"/>
                <a:cs typeface="Times New Roman" panose="02020603050405020304" pitchFamily="18" charset="0"/>
              </a:rPr>
              <a:t>Επίσης, ο </a:t>
            </a:r>
            <a:r>
              <a:rPr lang="el-GR" sz="2200" dirty="0">
                <a:latin typeface="Times New Roman" panose="02020603050405020304" pitchFamily="18" charset="0"/>
                <a:ea typeface="+mj-ea"/>
                <a:cs typeface="Times New Roman" panose="02020603050405020304" pitchFamily="18" charset="0"/>
              </a:rPr>
              <a:t>Ηρόδοτος προσθέτει ότι και οι Πέρσες, κύριοι της Αιγύπτου στην εποχή του, συντηρούσαν προσεκτικά το παλιό ανάχωμα, για να μη πλημμυρίσει η πόλη</a:t>
            </a:r>
            <a:r>
              <a:rPr lang="el-GR" sz="2200" dirty="0" smtClean="0">
                <a:latin typeface="Times New Roman" panose="02020603050405020304" pitchFamily="18" charset="0"/>
                <a:ea typeface="+mj-ea"/>
                <a:cs typeface="Times New Roman" panose="02020603050405020304" pitchFamily="18" charset="0"/>
              </a:rPr>
              <a:t>.</a:t>
            </a:r>
          </a:p>
          <a:p>
            <a:pPr marL="342900" indent="-342900">
              <a:lnSpc>
                <a:spcPct val="150000"/>
              </a:lnSpc>
              <a:buClr>
                <a:schemeClr val="accent2"/>
              </a:buClr>
              <a:buFont typeface="Arial" panose="020B0604020202020204" pitchFamily="34" charset="0"/>
              <a:buChar char="•"/>
            </a:pPr>
            <a:r>
              <a:rPr lang="el-GR" sz="2200" dirty="0">
                <a:latin typeface="Times New Roman" panose="02020603050405020304" pitchFamily="18" charset="0"/>
                <a:ea typeface="+mj-ea"/>
                <a:cs typeface="Times New Roman" panose="02020603050405020304" pitchFamily="18" charset="0"/>
              </a:rPr>
              <a:t>Έχουμε αναφορά και στην εκτεταμένη επέμβαση στην κοίτη του Ευφράτη </a:t>
            </a:r>
            <a:r>
              <a:rPr lang="el-GR" sz="2200" dirty="0" err="1">
                <a:latin typeface="Times New Roman" panose="02020603050405020304" pitchFamily="18" charset="0"/>
                <a:ea typeface="+mj-ea"/>
                <a:cs typeface="Times New Roman" panose="02020603050405020304" pitchFamily="18" charset="0"/>
              </a:rPr>
              <a:t>ανάντη</a:t>
            </a:r>
            <a:r>
              <a:rPr lang="el-GR" sz="2200" dirty="0">
                <a:latin typeface="Times New Roman" panose="02020603050405020304" pitchFamily="18" charset="0"/>
                <a:ea typeface="+mj-ea"/>
                <a:cs typeface="Times New Roman" panose="02020603050405020304" pitchFamily="18" charset="0"/>
              </a:rPr>
              <a:t> της Βαβυλώνας, ώστε από ευθύγραμμη να γίνει ελικοειδής. Ο ρόλος αυτού του έργου φαίνεται να είναι πρωταρχικά αμυντικός -αύξανε το μήκος του πλωτού δρόμου εισβολής προς τη Βαβυλώνα και μείωνε την ταχύτητα των νερών, άρα και των εχθρικών σκαφών</a:t>
            </a:r>
            <a:r>
              <a:rPr lang="el-GR" sz="2200" dirty="0" smtClean="0">
                <a:latin typeface="Times New Roman" panose="02020603050405020304" pitchFamily="18" charset="0"/>
                <a:ea typeface="+mj-ea"/>
                <a:cs typeface="Times New Roman" panose="02020603050405020304" pitchFamily="18" charset="0"/>
              </a:rPr>
              <a:t>.</a:t>
            </a:r>
            <a:endParaRPr lang="el-GR" sz="2200" dirty="0">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41696871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81320" y="-137160"/>
            <a:ext cx="6461761" cy="1205536"/>
          </a:xfrm>
        </p:spPr>
        <p:txBody>
          <a:bodyPr/>
          <a:lstStyle/>
          <a:p>
            <a:pPr algn="l"/>
            <a:r>
              <a:rPr lang="el-GR" sz="4000" dirty="0" smtClean="0">
                <a:solidFill>
                  <a:schemeClr val="tx1"/>
                </a:solidFill>
                <a:latin typeface="Times New Roman" panose="02020603050405020304" pitchFamily="18" charset="0"/>
                <a:cs typeface="Times New Roman" panose="02020603050405020304" pitchFamily="18" charset="0"/>
              </a:rPr>
              <a:t>Ιστορική αναδρομή</a:t>
            </a:r>
            <a:endParaRPr lang="el-GR" sz="4000" dirty="0">
              <a:solidFill>
                <a:schemeClr val="tx1"/>
              </a:solidFill>
              <a:latin typeface="Times New Roman" panose="02020603050405020304" pitchFamily="18" charset="0"/>
              <a:cs typeface="Times New Roman" panose="02020603050405020304" pitchFamily="18" charset="0"/>
            </a:endParaRPr>
          </a:p>
        </p:txBody>
      </p:sp>
      <p:pic>
        <p:nvPicPr>
          <p:cNvPr id="1026" name="Picture 2" descr="http://share.uoa.gr/public/Documents/new-logo/LOGO_UOA%20COL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 y="229985"/>
            <a:ext cx="765040" cy="989215"/>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947920" y="1219200"/>
            <a:ext cx="9034280" cy="5638800"/>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lgn="l">
              <a:lnSpc>
                <a:spcPct val="150000"/>
              </a:lnSpc>
              <a:buFont typeface="+mj-lt"/>
              <a:buAutoNum type="arabicPeriod"/>
            </a:pPr>
            <a:endParaRPr lang="el-GR" sz="2500" dirty="0" smtClean="0">
              <a:solidFill>
                <a:schemeClr val="tx1"/>
              </a:solidFill>
              <a:latin typeface="Times New Roman" panose="02020603050405020304" pitchFamily="18" charset="0"/>
              <a:cs typeface="Times New Roman" panose="02020603050405020304" pitchFamily="18" charset="0"/>
            </a:endParaRPr>
          </a:p>
        </p:txBody>
      </p:sp>
      <p:sp>
        <p:nvSpPr>
          <p:cNvPr id="4" name="Rectangle 3"/>
          <p:cNvSpPr/>
          <p:nvPr/>
        </p:nvSpPr>
        <p:spPr>
          <a:xfrm>
            <a:off x="182880" y="1219200"/>
            <a:ext cx="11203988" cy="2123658"/>
          </a:xfrm>
          <a:prstGeom prst="rect">
            <a:avLst/>
          </a:prstGeom>
        </p:spPr>
        <p:txBody>
          <a:bodyPr wrap="square">
            <a:spAutoFit/>
          </a:bodyPr>
          <a:lstStyle/>
          <a:p>
            <a:pPr>
              <a:lnSpc>
                <a:spcPct val="150000"/>
              </a:lnSpc>
              <a:buClr>
                <a:schemeClr val="accent2"/>
              </a:buClr>
            </a:pPr>
            <a:r>
              <a:rPr lang="el-GR" sz="2200" i="1" dirty="0">
                <a:latin typeface="Times New Roman" panose="02020603050405020304" pitchFamily="18" charset="0"/>
                <a:ea typeface="+mj-ea"/>
                <a:cs typeface="Times New Roman" panose="02020603050405020304" pitchFamily="18" charset="0"/>
              </a:rPr>
              <a:t>Αντιπλημμυρικά </a:t>
            </a:r>
            <a:r>
              <a:rPr lang="el-GR" sz="2200" i="1" dirty="0" smtClean="0">
                <a:latin typeface="Times New Roman" panose="02020603050405020304" pitchFamily="18" charset="0"/>
                <a:ea typeface="+mj-ea"/>
                <a:cs typeface="Times New Roman" panose="02020603050405020304" pitchFamily="18" charset="0"/>
              </a:rPr>
              <a:t>αναχώματα</a:t>
            </a:r>
          </a:p>
          <a:p>
            <a:pPr>
              <a:lnSpc>
                <a:spcPct val="150000"/>
              </a:lnSpc>
              <a:buClr>
                <a:schemeClr val="accent2"/>
              </a:buClr>
            </a:pPr>
            <a:r>
              <a:rPr lang="el-GR" sz="2200" dirty="0" smtClean="0">
                <a:latin typeface="Times New Roman" panose="02020603050405020304" pitchFamily="18" charset="0"/>
                <a:ea typeface="+mj-ea"/>
                <a:cs typeface="Times New Roman" panose="02020603050405020304" pitchFamily="18" charset="0"/>
              </a:rPr>
              <a:t>Για </a:t>
            </a:r>
            <a:r>
              <a:rPr lang="el-GR" sz="2200" dirty="0">
                <a:latin typeface="Times New Roman" panose="02020603050405020304" pitchFamily="18" charset="0"/>
                <a:ea typeface="+mj-ea"/>
                <a:cs typeface="Times New Roman" panose="02020603050405020304" pitchFamily="18" charset="0"/>
              </a:rPr>
              <a:t>την προστασία της </a:t>
            </a:r>
            <a:r>
              <a:rPr lang="el-GR" sz="2200" dirty="0" err="1">
                <a:latin typeface="Times New Roman" panose="02020603050405020304" pitchFamily="18" charset="0"/>
                <a:ea typeface="+mj-ea"/>
                <a:cs typeface="Times New Roman" panose="02020603050405020304" pitchFamily="18" charset="0"/>
              </a:rPr>
              <a:t>βαβυλώνιας</a:t>
            </a:r>
            <a:r>
              <a:rPr lang="el-GR" sz="2200" dirty="0">
                <a:latin typeface="Times New Roman" panose="02020603050405020304" pitchFamily="18" charset="0"/>
                <a:ea typeface="+mj-ea"/>
                <a:cs typeface="Times New Roman" panose="02020603050405020304" pitchFamily="18" charset="0"/>
              </a:rPr>
              <a:t> πεδιάδας ύψωσαν στις όχθες των ποταμών αντιπλημμυρικά </a:t>
            </a:r>
            <a:r>
              <a:rPr lang="el-GR" sz="2200" dirty="0" smtClean="0">
                <a:latin typeface="Times New Roman" panose="02020603050405020304" pitchFamily="18" charset="0"/>
                <a:ea typeface="+mj-ea"/>
                <a:cs typeface="Times New Roman" panose="02020603050405020304" pitchFamily="18" charset="0"/>
              </a:rPr>
              <a:t>αναχώματα.</a:t>
            </a:r>
          </a:p>
          <a:p>
            <a:pPr>
              <a:lnSpc>
                <a:spcPct val="150000"/>
              </a:lnSpc>
              <a:buClr>
                <a:schemeClr val="accent2"/>
              </a:buClr>
            </a:pPr>
            <a:endParaRPr lang="el-GR" sz="2200" dirty="0">
              <a:latin typeface="Times New Roman" panose="02020603050405020304" pitchFamily="18" charset="0"/>
              <a:ea typeface="+mj-ea"/>
              <a:cs typeface="Times New Roman" panose="02020603050405020304" pitchFamily="18" charset="0"/>
            </a:endParaRPr>
          </a:p>
        </p:txBody>
      </p:sp>
      <p:pic>
        <p:nvPicPr>
          <p:cNvPr id="3" name="Picture 2"/>
          <p:cNvPicPr>
            <a:picLocks noChangeAspect="1"/>
          </p:cNvPicPr>
          <p:nvPr/>
        </p:nvPicPr>
        <p:blipFill>
          <a:blip r:embed="rId3"/>
          <a:stretch>
            <a:fillRect/>
          </a:stretch>
        </p:blipFill>
        <p:spPr>
          <a:xfrm>
            <a:off x="2867025" y="2441448"/>
            <a:ext cx="4196548" cy="4283202"/>
          </a:xfrm>
          <a:prstGeom prst="rect">
            <a:avLst/>
          </a:prstGeom>
        </p:spPr>
      </p:pic>
    </p:spTree>
    <p:extLst>
      <p:ext uri="{BB962C8B-B14F-4D97-AF65-F5344CB8AC3E}">
        <p14:creationId xmlns:p14="http://schemas.microsoft.com/office/powerpoint/2010/main" val="41588512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81320" y="-137160"/>
            <a:ext cx="6461761" cy="1205536"/>
          </a:xfrm>
        </p:spPr>
        <p:txBody>
          <a:bodyPr/>
          <a:lstStyle/>
          <a:p>
            <a:pPr algn="l"/>
            <a:r>
              <a:rPr lang="el-GR" sz="4000" dirty="0" smtClean="0">
                <a:solidFill>
                  <a:schemeClr val="tx1"/>
                </a:solidFill>
                <a:latin typeface="Times New Roman" panose="02020603050405020304" pitchFamily="18" charset="0"/>
                <a:cs typeface="Times New Roman" panose="02020603050405020304" pitchFamily="18" charset="0"/>
              </a:rPr>
              <a:t>Ιστορική αναδρομή</a:t>
            </a:r>
            <a:endParaRPr lang="el-GR" sz="4000" dirty="0">
              <a:solidFill>
                <a:schemeClr val="tx1"/>
              </a:solidFill>
              <a:latin typeface="Times New Roman" panose="02020603050405020304" pitchFamily="18" charset="0"/>
              <a:cs typeface="Times New Roman" panose="02020603050405020304" pitchFamily="18" charset="0"/>
            </a:endParaRPr>
          </a:p>
        </p:txBody>
      </p:sp>
      <p:pic>
        <p:nvPicPr>
          <p:cNvPr id="1026" name="Picture 2" descr="http://share.uoa.gr/public/Documents/new-logo/LOGO_UOA%20COL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 y="229985"/>
            <a:ext cx="765040" cy="989215"/>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947920" y="1219200"/>
            <a:ext cx="9034280" cy="5638800"/>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lgn="l">
              <a:lnSpc>
                <a:spcPct val="150000"/>
              </a:lnSpc>
              <a:buFont typeface="+mj-lt"/>
              <a:buAutoNum type="arabicPeriod"/>
            </a:pPr>
            <a:endParaRPr lang="el-GR" sz="2500" dirty="0" smtClean="0">
              <a:solidFill>
                <a:schemeClr val="tx1"/>
              </a:solidFill>
              <a:latin typeface="Times New Roman" panose="02020603050405020304" pitchFamily="18" charset="0"/>
              <a:cs typeface="Times New Roman" panose="02020603050405020304" pitchFamily="18" charset="0"/>
            </a:endParaRPr>
          </a:p>
        </p:txBody>
      </p:sp>
      <p:sp>
        <p:nvSpPr>
          <p:cNvPr id="4" name="Rectangle 3"/>
          <p:cNvSpPr/>
          <p:nvPr/>
        </p:nvSpPr>
        <p:spPr>
          <a:xfrm>
            <a:off x="182880" y="1219200"/>
            <a:ext cx="10680192" cy="5170646"/>
          </a:xfrm>
          <a:prstGeom prst="rect">
            <a:avLst/>
          </a:prstGeom>
        </p:spPr>
        <p:txBody>
          <a:bodyPr wrap="square">
            <a:spAutoFit/>
          </a:bodyPr>
          <a:lstStyle/>
          <a:p>
            <a:pPr>
              <a:lnSpc>
                <a:spcPct val="150000"/>
              </a:lnSpc>
              <a:buClr>
                <a:schemeClr val="accent2"/>
              </a:buClr>
            </a:pPr>
            <a:r>
              <a:rPr lang="el-GR" sz="2200" i="1" dirty="0" smtClean="0">
                <a:latin typeface="Times New Roman" panose="02020603050405020304" pitchFamily="18" charset="0"/>
                <a:ea typeface="+mj-ea"/>
                <a:cs typeface="Times New Roman" panose="02020603050405020304" pitchFamily="18" charset="0"/>
              </a:rPr>
              <a:t>Φράγματα Δαρείου</a:t>
            </a:r>
          </a:p>
          <a:p>
            <a:pPr marL="342900" indent="-342900">
              <a:lnSpc>
                <a:spcPct val="150000"/>
              </a:lnSpc>
              <a:buClr>
                <a:schemeClr val="accent2"/>
              </a:buClr>
              <a:buFont typeface="Arial" panose="020B0604020202020204" pitchFamily="34" charset="0"/>
              <a:buChar char="•"/>
            </a:pPr>
            <a:r>
              <a:rPr lang="el-GR" sz="2200" dirty="0">
                <a:latin typeface="Times New Roman" panose="02020603050405020304" pitchFamily="18" charset="0"/>
                <a:ea typeface="+mj-ea"/>
                <a:cs typeface="Times New Roman" panose="02020603050405020304" pitchFamily="18" charset="0"/>
              </a:rPr>
              <a:t>Ο Ηρόδοτος περιγράφει ένα μεγάλης κλίμακας υδραυλικό έργο στη βόρεια Περσία, τη μετατροπή ενός οροπεδίου σε τεχνητή λίμνη, με την κατασκευή πέντε μεγάλων φραγμάτων στα ανοίγματα των βουνών που το περιβάλλουν. Αυτά τα φράγματα ήταν εξοπλισμένα με </a:t>
            </a:r>
            <a:r>
              <a:rPr lang="el-GR" sz="2200" dirty="0" err="1">
                <a:latin typeface="Times New Roman" panose="02020603050405020304" pitchFamily="18" charset="0"/>
                <a:ea typeface="+mj-ea"/>
                <a:cs typeface="Times New Roman" panose="02020603050405020304" pitchFamily="18" charset="0"/>
              </a:rPr>
              <a:t>υδατοθυρίδες</a:t>
            </a:r>
            <a:r>
              <a:rPr lang="el-GR" sz="2200" dirty="0">
                <a:latin typeface="Times New Roman" panose="02020603050405020304" pitchFamily="18" charset="0"/>
                <a:ea typeface="+mj-ea"/>
                <a:cs typeface="Times New Roman" panose="02020603050405020304" pitchFamily="18" charset="0"/>
              </a:rPr>
              <a:t>, που είχαν τη δυνατότητα να ανοίγουν και να κλείνουν. Έτσι ο Δαρείος επέτρεπε κατά βούληση την υδροδότηση των περιοχών γύρω από το οροπέδιο, οι οποίες προηγουμένως αρδεύονταν φυσικά από τα νερά ποταμών, που έρρεαν μέσα από τα ανοίγματα των βουνών.</a:t>
            </a:r>
          </a:p>
          <a:p>
            <a:pPr marL="342900" indent="-342900">
              <a:lnSpc>
                <a:spcPct val="150000"/>
              </a:lnSpc>
              <a:buClr>
                <a:schemeClr val="accent2"/>
              </a:buClr>
              <a:buFont typeface="Arial" panose="020B0604020202020204" pitchFamily="34" charset="0"/>
              <a:buChar char="•"/>
            </a:pPr>
            <a:r>
              <a:rPr lang="el-GR" sz="2200" dirty="0" smtClean="0">
                <a:latin typeface="Times New Roman" panose="02020603050405020304" pitchFamily="18" charset="0"/>
                <a:ea typeface="+mj-ea"/>
                <a:cs typeface="Times New Roman" panose="02020603050405020304" pitchFamily="18" charset="0"/>
              </a:rPr>
              <a:t>Ο </a:t>
            </a:r>
            <a:r>
              <a:rPr lang="el-GR" sz="2200" dirty="0">
                <a:latin typeface="Times New Roman" panose="02020603050405020304" pitchFamily="18" charset="0"/>
                <a:ea typeface="+mj-ea"/>
                <a:cs typeface="Times New Roman" panose="02020603050405020304" pitchFamily="18" charset="0"/>
              </a:rPr>
              <a:t>σχεδιασμός, η κατασκευή και η διαχείριση των έργων αυτών, προϋπέθετε ικανοποιητικές εμπειρικές γνώσεις</a:t>
            </a:r>
            <a:r>
              <a:rPr lang="el-GR" sz="2200" dirty="0" smtClean="0">
                <a:latin typeface="Times New Roman" panose="02020603050405020304" pitchFamily="18" charset="0"/>
                <a:ea typeface="+mj-ea"/>
                <a:cs typeface="Times New Roman" panose="02020603050405020304" pitchFamily="18" charset="0"/>
              </a:rPr>
              <a:t>. </a:t>
            </a:r>
          </a:p>
        </p:txBody>
      </p:sp>
    </p:spTree>
    <p:extLst>
      <p:ext uri="{BB962C8B-B14F-4D97-AF65-F5344CB8AC3E}">
        <p14:creationId xmlns:p14="http://schemas.microsoft.com/office/powerpoint/2010/main" val="3061706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81320" y="-137160"/>
            <a:ext cx="6461761" cy="1205536"/>
          </a:xfrm>
        </p:spPr>
        <p:txBody>
          <a:bodyPr/>
          <a:lstStyle/>
          <a:p>
            <a:pPr algn="l"/>
            <a:r>
              <a:rPr lang="el-GR" sz="4000" dirty="0" smtClean="0">
                <a:solidFill>
                  <a:schemeClr val="tx1"/>
                </a:solidFill>
                <a:latin typeface="Times New Roman" panose="02020603050405020304" pitchFamily="18" charset="0"/>
                <a:cs typeface="Times New Roman" panose="02020603050405020304" pitchFamily="18" charset="0"/>
              </a:rPr>
              <a:t>Ιστορική αναδρομή</a:t>
            </a:r>
            <a:endParaRPr lang="el-GR" sz="4000" dirty="0">
              <a:solidFill>
                <a:schemeClr val="tx1"/>
              </a:solidFill>
              <a:latin typeface="Times New Roman" panose="02020603050405020304" pitchFamily="18" charset="0"/>
              <a:cs typeface="Times New Roman" panose="02020603050405020304" pitchFamily="18" charset="0"/>
            </a:endParaRPr>
          </a:p>
        </p:txBody>
      </p:sp>
      <p:pic>
        <p:nvPicPr>
          <p:cNvPr id="1026" name="Picture 2" descr="http://share.uoa.gr/public/Documents/new-logo/LOGO_UOA%20COL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 y="229985"/>
            <a:ext cx="765040" cy="989215"/>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947920" y="1219200"/>
            <a:ext cx="9034280" cy="5638800"/>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lgn="l">
              <a:lnSpc>
                <a:spcPct val="150000"/>
              </a:lnSpc>
              <a:buFont typeface="+mj-lt"/>
              <a:buAutoNum type="arabicPeriod"/>
            </a:pPr>
            <a:endParaRPr lang="el-GR" sz="2500" dirty="0" smtClean="0">
              <a:solidFill>
                <a:schemeClr val="tx1"/>
              </a:solidFill>
              <a:latin typeface="Times New Roman" panose="02020603050405020304" pitchFamily="18" charset="0"/>
              <a:cs typeface="Times New Roman" panose="02020603050405020304" pitchFamily="18" charset="0"/>
            </a:endParaRPr>
          </a:p>
        </p:txBody>
      </p:sp>
      <p:sp>
        <p:nvSpPr>
          <p:cNvPr id="4" name="Rectangle 3"/>
          <p:cNvSpPr/>
          <p:nvPr/>
        </p:nvSpPr>
        <p:spPr>
          <a:xfrm>
            <a:off x="658368" y="1219200"/>
            <a:ext cx="10305288" cy="3647152"/>
          </a:xfrm>
          <a:prstGeom prst="rect">
            <a:avLst/>
          </a:prstGeom>
        </p:spPr>
        <p:txBody>
          <a:bodyPr wrap="square">
            <a:spAutoFit/>
          </a:bodyPr>
          <a:lstStyle/>
          <a:p>
            <a:pPr marL="342900" indent="-342900">
              <a:lnSpc>
                <a:spcPct val="150000"/>
              </a:lnSpc>
              <a:buClr>
                <a:schemeClr val="accent2"/>
              </a:buClr>
              <a:buFont typeface="Arial" panose="020B0604020202020204" pitchFamily="34" charset="0"/>
              <a:buChar char="•"/>
            </a:pPr>
            <a:r>
              <a:rPr lang="el-GR" sz="2200" dirty="0" smtClean="0">
                <a:latin typeface="Times New Roman" panose="02020603050405020304" pitchFamily="18" charset="0"/>
                <a:ea typeface="+mj-ea"/>
                <a:cs typeface="Times New Roman" panose="02020603050405020304" pitchFamily="18" charset="0"/>
              </a:rPr>
              <a:t>Η </a:t>
            </a:r>
            <a:r>
              <a:rPr lang="el-GR" sz="2200" dirty="0">
                <a:latin typeface="Times New Roman" panose="02020603050405020304" pitchFamily="18" charset="0"/>
                <a:ea typeface="+mj-ea"/>
                <a:cs typeface="Times New Roman" panose="02020603050405020304" pitchFamily="18" charset="0"/>
              </a:rPr>
              <a:t>ανάπτυξη που παρουσιάζει η επιστήμη της υδραυλικής είναι ραγδαία κατά την Ρωμαϊκή περίοδο και κυρίως στον τομέα των υδρεύσεων με τα περίφημα Ρωμαϊκά υδραγωγεία</a:t>
            </a:r>
            <a:r>
              <a:rPr lang="el-GR" sz="2200" dirty="0" smtClean="0">
                <a:latin typeface="Times New Roman" panose="02020603050405020304" pitchFamily="18" charset="0"/>
                <a:ea typeface="+mj-ea"/>
                <a:cs typeface="Times New Roman" panose="02020603050405020304" pitchFamily="18" charset="0"/>
              </a:rPr>
              <a:t>.</a:t>
            </a:r>
            <a:endParaRPr lang="el-GR" sz="2200" dirty="0">
              <a:latin typeface="Times New Roman" panose="02020603050405020304" pitchFamily="18" charset="0"/>
              <a:ea typeface="+mj-ea"/>
              <a:cs typeface="Times New Roman" panose="02020603050405020304" pitchFamily="18" charset="0"/>
            </a:endParaRPr>
          </a:p>
          <a:p>
            <a:pPr marL="342900" indent="-342900">
              <a:lnSpc>
                <a:spcPct val="150000"/>
              </a:lnSpc>
              <a:buClr>
                <a:schemeClr val="accent2"/>
              </a:buClr>
              <a:buFont typeface="Arial" panose="020B0604020202020204" pitchFamily="34" charset="0"/>
              <a:buChar char="•"/>
            </a:pPr>
            <a:r>
              <a:rPr lang="el-GR" sz="2200" dirty="0" smtClean="0">
                <a:latin typeface="Times New Roman" panose="02020603050405020304" pitchFamily="18" charset="0"/>
                <a:ea typeface="+mj-ea"/>
                <a:cs typeface="Times New Roman" panose="02020603050405020304" pitchFamily="18" charset="0"/>
              </a:rPr>
              <a:t>Συμπερασματικά, </a:t>
            </a:r>
            <a:r>
              <a:rPr lang="el-GR" sz="2200" dirty="0">
                <a:latin typeface="Times New Roman" panose="02020603050405020304" pitchFamily="18" charset="0"/>
                <a:ea typeface="+mj-ea"/>
                <a:cs typeface="Times New Roman" panose="02020603050405020304" pitchFamily="18" charset="0"/>
              </a:rPr>
              <a:t>η ολοένα και αυξανόμενη ζήτηση σε νερό και οι αυξανόμενες απαιτήσεις για νερά καλής ποιότητας, έχουν οδηγήσει σε αύξηση της ζήτησης σε πληροφορίες σχετικά με τους υδατικούς πόρους αλλά και στην δημιουργία σχεδίων ολοκληρωμένης διαχείρισης </a:t>
            </a:r>
            <a:r>
              <a:rPr lang="el-GR" sz="2200" dirty="0" smtClean="0">
                <a:latin typeface="Times New Roman" panose="02020603050405020304" pitchFamily="18" charset="0"/>
                <a:ea typeface="+mj-ea"/>
                <a:cs typeface="Times New Roman" panose="02020603050405020304" pitchFamily="18" charset="0"/>
              </a:rPr>
              <a:t>των πόρων.</a:t>
            </a:r>
          </a:p>
        </p:txBody>
      </p:sp>
    </p:spTree>
    <p:extLst>
      <p:ext uri="{BB962C8B-B14F-4D97-AF65-F5344CB8AC3E}">
        <p14:creationId xmlns:p14="http://schemas.microsoft.com/office/powerpoint/2010/main" val="1077627946"/>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1313</TotalTime>
  <Words>1430</Words>
  <Application>Microsoft Office PowerPoint</Application>
  <PresentationFormat>Widescreen</PresentationFormat>
  <Paragraphs>83</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Times New Roman</vt:lpstr>
      <vt:lpstr>Trebuchet MS</vt:lpstr>
      <vt:lpstr>Wingdings 3</vt:lpstr>
      <vt:lpstr>Facet</vt:lpstr>
      <vt:lpstr>Διαχείριση υδάτινων πόρων</vt:lpstr>
      <vt:lpstr>Εισαγωγικές έννοιες</vt:lpstr>
      <vt:lpstr>Εισαγωγικές έννοιες</vt:lpstr>
      <vt:lpstr>Εισαγωγικές έννοιες</vt:lpstr>
      <vt:lpstr>Εισαγωγικές έννοιες</vt:lpstr>
      <vt:lpstr>Ιστορική αναδρομή</vt:lpstr>
      <vt:lpstr>Ιστορική αναδρομή</vt:lpstr>
      <vt:lpstr>Ιστορική αναδρομή</vt:lpstr>
      <vt:lpstr>Ιστορική αναδρομή</vt:lpstr>
      <vt:lpstr>Διαχείριση υδατικών πόρων</vt:lpstr>
      <vt:lpstr>Διαχείριση υδατικών πόρων</vt:lpstr>
      <vt:lpstr>Το υδατικό περιβάλλον</vt:lpstr>
      <vt:lpstr>Υδρολογικός κύκλος</vt:lpstr>
      <vt:lpstr>Υδρολογικός κύκλος</vt:lpstr>
      <vt:lpstr>Υδρολογικός κύκλος</vt:lpstr>
      <vt:lpstr>Υδρολογικός κύκλος</vt:lpstr>
      <vt:lpstr>Υδρολογικός κύκλος</vt:lpstr>
      <vt:lpstr>Υδρολογικός κύκλος</vt:lpstr>
      <vt:lpstr>Σας ευχαριστώ πολύ!</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Efthymios Rodias</dc:creator>
  <cp:lastModifiedBy>Efthymios Rodias</cp:lastModifiedBy>
  <cp:revision>44</cp:revision>
  <dcterms:created xsi:type="dcterms:W3CDTF">2022-10-03T09:09:28Z</dcterms:created>
  <dcterms:modified xsi:type="dcterms:W3CDTF">2022-10-04T07:03:05Z</dcterms:modified>
</cp:coreProperties>
</file>