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8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5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7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2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9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0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31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8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75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EAE0E1A-629F-C0B3-84D9-DFA25DB62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753765"/>
            <a:ext cx="4572000" cy="3056235"/>
          </a:xfrm>
        </p:spPr>
        <p:txBody>
          <a:bodyPr>
            <a:normAutofit/>
          </a:bodyPr>
          <a:lstStyle/>
          <a:p>
            <a:pPr algn="l"/>
            <a:r>
              <a:rPr lang="el-GR" sz="4400" dirty="0"/>
              <a:t>Κυτταρική διαίρεση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8AC31F56-6AE6-19A5-4F47-AA3B6A3A5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9" y="4571999"/>
            <a:ext cx="4571999" cy="1524000"/>
          </a:xfrm>
        </p:spPr>
        <p:txBody>
          <a:bodyPr>
            <a:normAutofit/>
          </a:bodyPr>
          <a:lstStyle/>
          <a:p>
            <a:pPr algn="l"/>
            <a:r>
              <a:rPr lang="el-GR" dirty="0"/>
              <a:t>Μίτωση &amp; Μείωση</a:t>
            </a:r>
          </a:p>
        </p:txBody>
      </p:sp>
      <p:pic>
        <p:nvPicPr>
          <p:cNvPr id="28" name="Picture 3" descr="Jigsaw γρίφους σε πλαστικού εικόνων">
            <a:extLst>
              <a:ext uri="{FF2B5EF4-FFF2-40B4-BE49-F238E27FC236}">
                <a16:creationId xmlns:a16="http://schemas.microsoft.com/office/drawing/2014/main" id="{9D27A12F-0FBA-E481-F43C-7DA1072EDD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40" r="15874" b="2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29" name="Freeform: Shape 10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124208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D3338F-5D6E-9272-CF22-CF8EEEAD4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Κυτταρική διαίρεση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6230E02-FB4B-B4D9-A446-213AE66AC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διχοτόμηση του κυττάρου αποτελεί μια απαραίτητη διαδικασία μέσω της οποίας ο οργανισμός αναπτύσσεται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620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29A0D4-9384-ADE9-7CCE-FC992D920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Μίτωση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A9297E-F035-71D2-1687-E0F0C8F72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Ονομάζεται η διαδικασία διχοτόμησης του διπλασιασμένου γενετικού υλικού σε δυο νέους κυτταρικούς πυρήνες </a:t>
            </a:r>
          </a:p>
          <a:p>
            <a:r>
              <a:rPr lang="el-GR" dirty="0"/>
              <a:t>Κατά τη διάρκεια της </a:t>
            </a:r>
            <a:r>
              <a:rPr lang="el-GR" dirty="0" err="1"/>
              <a:t>μιτωτικής</a:t>
            </a:r>
            <a:r>
              <a:rPr lang="el-GR" dirty="0"/>
              <a:t> φάσης το κύτταρο δημιουργεί δυο νέους πυρήνες και έπειτα διπλασιάζεται δημιουργώντας εν τέλει δυο ανεξάρτητα κύτταρα</a:t>
            </a:r>
          </a:p>
          <a:p>
            <a:r>
              <a:rPr lang="el-GR" dirty="0"/>
              <a:t>Χωρίζεται στις εξής φάσεις: πρόφαση, </a:t>
            </a:r>
            <a:r>
              <a:rPr lang="el-GR" dirty="0" err="1"/>
              <a:t>προμετάφαση,μετάφαση,αναφαση</a:t>
            </a:r>
            <a:r>
              <a:rPr lang="el-GR" dirty="0"/>
              <a:t>, </a:t>
            </a:r>
            <a:r>
              <a:rPr lang="el-GR" dirty="0" err="1"/>
              <a:t>τελόφαση</a:t>
            </a:r>
            <a:r>
              <a:rPr lang="el-GR" dirty="0"/>
              <a:t> 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9517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5B7F41-25A2-F54F-D96D-754CBAE6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Στάδια μίτωσης 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09DAF1-FD3D-F470-CE24-9FA895174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Πρόφαση: οργάνωση </a:t>
            </a:r>
            <a:r>
              <a:rPr lang="en-US" dirty="0"/>
              <a:t>DNA</a:t>
            </a:r>
          </a:p>
          <a:p>
            <a:r>
              <a:rPr lang="el-GR" dirty="0" err="1"/>
              <a:t>Προμετάφαση</a:t>
            </a:r>
            <a:r>
              <a:rPr lang="el-GR" dirty="0"/>
              <a:t> :</a:t>
            </a:r>
            <a:r>
              <a:rPr lang="el-GR" dirty="0" err="1"/>
              <a:t>μικροσωληνισκοι</a:t>
            </a:r>
            <a:r>
              <a:rPr lang="el-GR" dirty="0"/>
              <a:t> προσκολλώνται στα χρωμοσώματα στο </a:t>
            </a:r>
            <a:r>
              <a:rPr lang="el-GR" dirty="0" err="1"/>
              <a:t>κεντρομερίδιο</a:t>
            </a:r>
            <a:r>
              <a:rPr lang="el-GR" dirty="0"/>
              <a:t> </a:t>
            </a:r>
          </a:p>
          <a:p>
            <a:r>
              <a:rPr lang="el-GR" dirty="0" err="1"/>
              <a:t>Μετάφαση</a:t>
            </a:r>
            <a:r>
              <a:rPr lang="el-GR" dirty="0"/>
              <a:t> : ευθυγράμμιση χρωμοσωμάτων </a:t>
            </a:r>
          </a:p>
          <a:p>
            <a:r>
              <a:rPr lang="el-GR" dirty="0" err="1"/>
              <a:t>Ανάφαση</a:t>
            </a:r>
            <a:r>
              <a:rPr lang="el-GR" dirty="0"/>
              <a:t> : διαχωρισμός αδερφών </a:t>
            </a:r>
            <a:r>
              <a:rPr lang="el-GR" dirty="0" err="1"/>
              <a:t>χρωματίδων</a:t>
            </a:r>
            <a:endParaRPr lang="el-GR" dirty="0"/>
          </a:p>
          <a:p>
            <a:r>
              <a:rPr lang="el-GR" dirty="0" err="1"/>
              <a:t>Τελόφαση</a:t>
            </a:r>
            <a:r>
              <a:rPr lang="el-GR" dirty="0"/>
              <a:t> :επανεμφάνιση του πυρήνα γύρω από τα ζεύγη των χρωμοσωμάτων κι </a:t>
            </a:r>
            <a:r>
              <a:rPr lang="el-GR" dirty="0" err="1"/>
              <a:t>ετσι</a:t>
            </a:r>
            <a:r>
              <a:rPr lang="el-GR" dirty="0"/>
              <a:t> ολοκληρώνεται η διαδικασία της μίτωσης</a:t>
            </a:r>
          </a:p>
        </p:txBody>
      </p:sp>
    </p:spTree>
    <p:extLst>
      <p:ext uri="{BB962C8B-B14F-4D97-AF65-F5344CB8AC3E}">
        <p14:creationId xmlns:p14="http://schemas.microsoft.com/office/powerpoint/2010/main" val="1692279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D4E31A8C-F2EA-C2CD-7665-7A9FE6A77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957" y="2286000"/>
            <a:ext cx="10508086" cy="381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4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BAFCB8-077B-8A6D-B18A-8FF3015E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Μείωση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C087FB-0166-BEF9-2F00-EBAC0FC0C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Η κυτταρική διαίρεση των γαμετών </a:t>
            </a:r>
          </a:p>
          <a:p>
            <a:r>
              <a:rPr lang="el-GR" dirty="0"/>
              <a:t>Με τη μείωση κάθε γονέας παράγει τους γαμέτες του, που φέρουν τον μισό αριθμό χρωμοσωμάτων από το κανονικό , είναι δηλαδή απλοειδή κύτταρα </a:t>
            </a:r>
          </a:p>
          <a:p>
            <a:r>
              <a:rPr lang="el-GR" dirty="0"/>
              <a:t>Η ένωση των γαμετών δημιουργεί το </a:t>
            </a:r>
            <a:r>
              <a:rPr lang="el-GR" dirty="0" err="1"/>
              <a:t>ζυγωτό</a:t>
            </a:r>
            <a:r>
              <a:rPr lang="el-GR" dirty="0"/>
              <a:t> από το οποίο με συνεχείς </a:t>
            </a:r>
            <a:r>
              <a:rPr lang="el-GR" dirty="0" err="1"/>
              <a:t>μιτωτικές</a:t>
            </a:r>
            <a:r>
              <a:rPr lang="el-GR" dirty="0"/>
              <a:t> διαιρέσεις προκύπτει ένα </a:t>
            </a:r>
            <a:r>
              <a:rPr lang="el-GR" dirty="0" err="1"/>
              <a:t>διπλοειδές</a:t>
            </a:r>
            <a:r>
              <a:rPr lang="el-GR" dirty="0"/>
              <a:t> κύτταρο δηλαδή ο νέος οργανισμός </a:t>
            </a:r>
          </a:p>
          <a:p>
            <a:r>
              <a:rPr lang="el-GR" dirty="0"/>
              <a:t>Με τη μείωση δεν </a:t>
            </a:r>
            <a:r>
              <a:rPr lang="el-GR" dirty="0" err="1"/>
              <a:t>παράγοναι</a:t>
            </a:r>
            <a:r>
              <a:rPr lang="el-GR" dirty="0"/>
              <a:t> γαμέτες που έχουν το μισό αριθμό χρωμοσωμάτων, αλλά παράγονται γαμέτες που έχουν πάρει, από κάθε ζεύγος ομόλογων χρωμοσωμάτων, υποχρεωτικά τη μία </a:t>
            </a:r>
            <a:r>
              <a:rPr lang="el-GR" dirty="0" err="1"/>
              <a:t>χρωματίδα</a:t>
            </a:r>
            <a:r>
              <a:rPr lang="el-GR" dirty="0"/>
              <a:t>, η οποία με το τέλος της μείωσης αντιστοιχεί σε ένα χρωμόσωμα</a:t>
            </a:r>
          </a:p>
        </p:txBody>
      </p:sp>
    </p:spTree>
    <p:extLst>
      <p:ext uri="{BB962C8B-B14F-4D97-AF65-F5344CB8AC3E}">
        <p14:creationId xmlns:p14="http://schemas.microsoft.com/office/powerpoint/2010/main" val="288375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DBF0E4-155F-88EC-53B8-C7E7F5F20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519958"/>
            <a:ext cx="10668000" cy="3818083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Μετά τον </a:t>
            </a:r>
            <a:r>
              <a:rPr lang="el-GR" dirty="0" err="1"/>
              <a:t>αυτοδιπλασιασμό</a:t>
            </a:r>
            <a:r>
              <a:rPr lang="el-GR" dirty="0"/>
              <a:t> του γενετικού υλικού στο κύτταρο που πρόκειται να υποστεί μείωση γίνονται δύο διαδοχικές κυτταρικές διαιρέσεις. Καθεμιά από αυτές </a:t>
            </a:r>
            <a:r>
              <a:rPr lang="el-GR"/>
              <a:t>περιλαμβάνει μια διαίρεση </a:t>
            </a:r>
            <a:r>
              <a:rPr lang="el-GR" dirty="0"/>
              <a:t>του πυρήνα και μια διαίρεση του κυτταροπλάσματος.</a:t>
            </a:r>
          </a:p>
          <a:p>
            <a:r>
              <a:rPr lang="el-GR" dirty="0"/>
              <a:t>Από την πρώτη κυτταρική διαίρεση (1η μειωτική διαίρεση ή μείωση I) παράγονται δύο κύτταρα.</a:t>
            </a:r>
          </a:p>
          <a:p>
            <a:r>
              <a:rPr lang="el-GR" dirty="0"/>
              <a:t>Καθένα από αυτά υφίσταται τη δεύτερη κυτταρική διαίρεση (2</a:t>
            </a:r>
            <a:r>
              <a:rPr lang="el-GR" baseline="30000" dirty="0"/>
              <a:t>η</a:t>
            </a:r>
            <a:r>
              <a:rPr lang="el-GR" dirty="0"/>
              <a:t> μειωτική διαίρεση ή μείωση II)</a:t>
            </a:r>
          </a:p>
          <a:p>
            <a:r>
              <a:rPr lang="el-GR" dirty="0"/>
              <a:t> Αποτέλεσμα είναι η παραγωγή τεσσάρων γαμετών. </a:t>
            </a:r>
          </a:p>
        </p:txBody>
      </p:sp>
    </p:spTree>
    <p:extLst>
      <p:ext uri="{BB962C8B-B14F-4D97-AF65-F5344CB8AC3E}">
        <p14:creationId xmlns:p14="http://schemas.microsoft.com/office/powerpoint/2010/main" val="3868839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CDC2AA7B-F1A5-18FB-04C5-C58E5D9D2D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0704" y="860028"/>
            <a:ext cx="6850592" cy="51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86503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AnalogousFromLightSeedLeftStep">
      <a:dk1>
        <a:srgbClr val="000000"/>
      </a:dk1>
      <a:lt1>
        <a:srgbClr val="FFFFFF"/>
      </a:lt1>
      <a:dk2>
        <a:srgbClr val="1B2F2C"/>
      </a:dk2>
      <a:lt2>
        <a:srgbClr val="F0F0F3"/>
      </a:lt2>
      <a:accent1>
        <a:srgbClr val="A7A259"/>
      </a:accent1>
      <a:accent2>
        <a:srgbClr val="D99147"/>
      </a:accent2>
      <a:accent3>
        <a:srgbClr val="E38379"/>
      </a:accent3>
      <a:accent4>
        <a:srgbClr val="DD5C85"/>
      </a:accent4>
      <a:accent5>
        <a:srgbClr val="E379C8"/>
      </a:accent5>
      <a:accent6>
        <a:srgbClr val="C95CDD"/>
      </a:accent6>
      <a:hlink>
        <a:srgbClr val="6C71B0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280</Words>
  <Application>Microsoft Office PowerPoint</Application>
  <PresentationFormat>Ευρεία οθόνη</PresentationFormat>
  <Paragraphs>23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Avenir Next LT Pro</vt:lpstr>
      <vt:lpstr>Avenir Next LT Pro Light</vt:lpstr>
      <vt:lpstr>Sitka Subheading</vt:lpstr>
      <vt:lpstr>PebbleVTI</vt:lpstr>
      <vt:lpstr>Κυτταρική διαίρεση </vt:lpstr>
      <vt:lpstr>Κυτταρική διαίρεση</vt:lpstr>
      <vt:lpstr>Μίτωση</vt:lpstr>
      <vt:lpstr>Στάδια μίτωσης  </vt:lpstr>
      <vt:lpstr>Παρουσίαση του PowerPoint</vt:lpstr>
      <vt:lpstr>Μείωση 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Κυτταρική διαίρεση </dc:title>
  <dc:creator>theodora pag</dc:creator>
  <cp:lastModifiedBy>theodora pag</cp:lastModifiedBy>
  <cp:revision>1</cp:revision>
  <dcterms:created xsi:type="dcterms:W3CDTF">2024-01-12T08:31:10Z</dcterms:created>
  <dcterms:modified xsi:type="dcterms:W3CDTF">2024-01-12T19:54:59Z</dcterms:modified>
</cp:coreProperties>
</file>