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17/12/2021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631844"/>
          </a:xfrm>
        </p:spPr>
        <p:txBody>
          <a:bodyPr>
            <a:noAutofit/>
          </a:bodyPr>
          <a:lstStyle/>
          <a:p>
            <a:r>
              <a:rPr lang="el-GR" sz="3600" b="1" dirty="0" smtClean="0"/>
              <a:t>ΕΥΡΙΠΙΔΗΣ</a:t>
            </a:r>
            <a:br>
              <a:rPr lang="el-GR" sz="3600" b="1" dirty="0" smtClean="0"/>
            </a:br>
            <a:r>
              <a:rPr lang="el-GR" sz="3600" b="1" i="1" dirty="0" smtClean="0"/>
              <a:t>Βάκχαι</a:t>
            </a:r>
            <a:r>
              <a:rPr lang="el-GR" sz="3600" b="1" dirty="0" smtClean="0"/>
              <a:t> (912-944)</a:t>
            </a:r>
            <a:r>
              <a:rPr lang="el-GR" sz="3600" dirty="0" smtClean="0"/>
              <a:t/>
            </a:r>
            <a:br>
              <a:rPr lang="el-GR" sz="3600" dirty="0" smtClean="0"/>
            </a:br>
            <a:endParaRPr lang="el-GR" sz="3600" dirty="0"/>
          </a:p>
        </p:txBody>
      </p:sp>
      <p:pic>
        <p:nvPicPr>
          <p:cNvPr id="5" name="4 - Θέση περιεχομένου" descr="Pentheu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564357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Επεισόδιο 4</a:t>
            </a:r>
            <a:r>
              <a:rPr lang="el-GR" b="1" baseline="30000" dirty="0" smtClean="0"/>
              <a:t>ο</a:t>
            </a:r>
            <a:r>
              <a:rPr lang="el-GR" b="1" dirty="0" smtClean="0"/>
              <a:t> – Διόνυσος &amp; Πενθέας</a:t>
            </a:r>
            <a:br>
              <a:rPr lang="el-GR" b="1" dirty="0" smtClean="0"/>
            </a:b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l-GR" dirty="0" smtClean="0"/>
              <a:t>ΔΙ. </a:t>
            </a:r>
            <a:r>
              <a:rPr lang="el-GR" dirty="0" err="1" smtClean="0"/>
              <a:t>σὲ</a:t>
            </a:r>
            <a:r>
              <a:rPr lang="el-GR" dirty="0" smtClean="0"/>
              <a:t> </a:t>
            </a:r>
            <a:r>
              <a:rPr lang="el-GR" dirty="0" err="1" smtClean="0"/>
              <a:t>τὸν</a:t>
            </a:r>
            <a:r>
              <a:rPr lang="el-GR" dirty="0" smtClean="0"/>
              <a:t> </a:t>
            </a:r>
            <a:r>
              <a:rPr lang="el-GR" dirty="0" err="1" smtClean="0"/>
              <a:t>πρόθυμον</a:t>
            </a:r>
            <a:r>
              <a:rPr lang="el-GR" dirty="0" smtClean="0"/>
              <a:t> </a:t>
            </a:r>
            <a:r>
              <a:rPr lang="el-GR" dirty="0" err="1" smtClean="0"/>
              <a:t>ὄνθ᾽</a:t>
            </a:r>
            <a:r>
              <a:rPr lang="el-GR" dirty="0" smtClean="0"/>
              <a:t> ἃ </a:t>
            </a:r>
            <a:r>
              <a:rPr lang="el-GR" dirty="0" err="1" smtClean="0"/>
              <a:t>μὴ</a:t>
            </a:r>
            <a:r>
              <a:rPr lang="el-GR" dirty="0" smtClean="0"/>
              <a:t> </a:t>
            </a:r>
            <a:r>
              <a:rPr lang="el-GR" dirty="0" err="1" smtClean="0"/>
              <a:t>χρεὼν</a:t>
            </a:r>
            <a:r>
              <a:rPr lang="el-GR" dirty="0" smtClean="0"/>
              <a:t> </a:t>
            </a:r>
            <a:r>
              <a:rPr lang="el-GR" dirty="0" err="1" smtClean="0"/>
              <a:t>ὁρᾶν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σπεύδοντά</a:t>
            </a:r>
            <a:r>
              <a:rPr lang="el-GR" dirty="0" smtClean="0"/>
              <a:t>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ἀσπούδαστα</a:t>
            </a:r>
            <a:r>
              <a:rPr lang="el-GR" dirty="0" smtClean="0"/>
              <a:t>, Πενθέα λέγω,</a:t>
            </a:r>
          </a:p>
          <a:p>
            <a:pPr algn="just">
              <a:buNone/>
            </a:pPr>
            <a:r>
              <a:rPr lang="el-GR" dirty="0" err="1" smtClean="0"/>
              <a:t>ἔξιθι</a:t>
            </a:r>
            <a:r>
              <a:rPr lang="el-GR" dirty="0" smtClean="0"/>
              <a:t> </a:t>
            </a:r>
            <a:r>
              <a:rPr lang="el-GR" dirty="0" err="1" smtClean="0"/>
              <a:t>πάροιθε</a:t>
            </a:r>
            <a:r>
              <a:rPr lang="el-GR" dirty="0" smtClean="0"/>
              <a:t> δωμάτων, </a:t>
            </a:r>
            <a:r>
              <a:rPr lang="el-GR" dirty="0" err="1" smtClean="0"/>
              <a:t>ὄφθητί</a:t>
            </a:r>
            <a:r>
              <a:rPr lang="el-GR" dirty="0" smtClean="0"/>
              <a:t> </a:t>
            </a:r>
            <a:r>
              <a:rPr lang="el-GR" dirty="0" err="1" smtClean="0"/>
              <a:t>μοι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smtClean="0"/>
              <a:t>915 </a:t>
            </a:r>
            <a:r>
              <a:rPr lang="el-GR" dirty="0" err="1" smtClean="0"/>
              <a:t>σκευὴν</a:t>
            </a:r>
            <a:r>
              <a:rPr lang="el-GR" dirty="0" smtClean="0"/>
              <a:t> </a:t>
            </a:r>
            <a:r>
              <a:rPr lang="el-GR" dirty="0" err="1" smtClean="0"/>
              <a:t>γυναικὸς</a:t>
            </a:r>
            <a:r>
              <a:rPr lang="el-GR" dirty="0" smtClean="0"/>
              <a:t> </a:t>
            </a:r>
            <a:r>
              <a:rPr lang="el-GR" dirty="0" err="1" smtClean="0"/>
              <a:t>μαινάδος</a:t>
            </a:r>
            <a:r>
              <a:rPr lang="el-GR" dirty="0" smtClean="0"/>
              <a:t> </a:t>
            </a:r>
            <a:r>
              <a:rPr lang="el-GR" dirty="0" err="1" smtClean="0"/>
              <a:t>βάκχης</a:t>
            </a:r>
            <a:r>
              <a:rPr lang="el-GR" dirty="0" smtClean="0"/>
              <a:t> </a:t>
            </a:r>
            <a:r>
              <a:rPr lang="el-GR" dirty="0" err="1" smtClean="0"/>
              <a:t>ἔχων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smtClean="0"/>
              <a:t>μητρός τε </a:t>
            </a:r>
            <a:r>
              <a:rPr lang="el-GR" dirty="0" err="1" smtClean="0"/>
              <a:t>τῆς</a:t>
            </a:r>
            <a:r>
              <a:rPr lang="el-GR" dirty="0" smtClean="0"/>
              <a:t> </a:t>
            </a:r>
            <a:r>
              <a:rPr lang="el-GR" dirty="0" err="1" smtClean="0"/>
              <a:t>σῆς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λόχου κατάσκοπος·</a:t>
            </a:r>
          </a:p>
          <a:p>
            <a:pPr algn="just">
              <a:buNone/>
            </a:pPr>
            <a:r>
              <a:rPr lang="el-GR" dirty="0" err="1" smtClean="0"/>
              <a:t>πρέπεις</a:t>
            </a:r>
            <a:r>
              <a:rPr lang="el-GR" dirty="0" smtClean="0"/>
              <a:t> </a:t>
            </a:r>
            <a:r>
              <a:rPr lang="el-GR" dirty="0" err="1" smtClean="0"/>
              <a:t>δὲ</a:t>
            </a:r>
            <a:r>
              <a:rPr lang="el-GR" dirty="0" smtClean="0"/>
              <a:t> Κάδμου θυγατέρων </a:t>
            </a:r>
            <a:r>
              <a:rPr lang="el-GR" dirty="0" err="1" smtClean="0"/>
              <a:t>μορφὴν</a:t>
            </a:r>
            <a:r>
              <a:rPr lang="el-GR" dirty="0" smtClean="0"/>
              <a:t> </a:t>
            </a:r>
            <a:r>
              <a:rPr lang="el-GR" dirty="0" err="1" smtClean="0"/>
              <a:t>μιᾶι</a:t>
            </a:r>
            <a:r>
              <a:rPr lang="el-GR" dirty="0" smtClean="0"/>
              <a:t>.</a:t>
            </a:r>
          </a:p>
          <a:p>
            <a:pPr algn="just">
              <a:buNone/>
            </a:pPr>
            <a:r>
              <a:rPr lang="el-GR" dirty="0" smtClean="0"/>
              <a:t>ΠΕ.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μὴν</a:t>
            </a:r>
            <a:r>
              <a:rPr lang="el-GR" dirty="0" smtClean="0"/>
              <a:t> </a:t>
            </a:r>
            <a:r>
              <a:rPr lang="el-GR" dirty="0" err="1" smtClean="0"/>
              <a:t>ὁρᾶν</a:t>
            </a:r>
            <a:r>
              <a:rPr lang="el-GR" dirty="0" smtClean="0"/>
              <a:t> </a:t>
            </a:r>
            <a:r>
              <a:rPr lang="el-GR" dirty="0" err="1" smtClean="0"/>
              <a:t>μοι</a:t>
            </a:r>
            <a:r>
              <a:rPr lang="el-GR" dirty="0" smtClean="0"/>
              <a:t> δύο </a:t>
            </a:r>
            <a:r>
              <a:rPr lang="el-GR" dirty="0" err="1" smtClean="0"/>
              <a:t>μὲν</a:t>
            </a:r>
            <a:r>
              <a:rPr lang="el-GR" dirty="0" smtClean="0"/>
              <a:t> </a:t>
            </a:r>
            <a:r>
              <a:rPr lang="el-GR" dirty="0" err="1" smtClean="0"/>
              <a:t>ἡλίους</a:t>
            </a:r>
            <a:r>
              <a:rPr lang="el-GR" dirty="0" smtClean="0"/>
              <a:t> </a:t>
            </a:r>
            <a:r>
              <a:rPr lang="el-GR" dirty="0" err="1" smtClean="0"/>
              <a:t>δοκῶ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δισσὰς</a:t>
            </a:r>
            <a:r>
              <a:rPr lang="el-GR" dirty="0" smtClean="0"/>
              <a:t> </a:t>
            </a:r>
            <a:r>
              <a:rPr lang="el-GR" dirty="0" err="1" smtClean="0"/>
              <a:t>δὲ</a:t>
            </a:r>
            <a:r>
              <a:rPr lang="el-GR" dirty="0" smtClean="0"/>
              <a:t> Θήβας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πόλισμ᾽</a:t>
            </a:r>
            <a:r>
              <a:rPr lang="el-GR" dirty="0" smtClean="0"/>
              <a:t> </a:t>
            </a:r>
            <a:r>
              <a:rPr lang="el-GR" dirty="0" err="1" smtClean="0"/>
              <a:t>ἑπτάστομον</a:t>
            </a:r>
            <a:r>
              <a:rPr lang="el-GR" dirty="0" smtClean="0"/>
              <a:t>·</a:t>
            </a:r>
          </a:p>
          <a:p>
            <a:pPr algn="just">
              <a:buNone/>
            </a:pPr>
            <a:r>
              <a:rPr lang="el-GR" dirty="0" smtClean="0"/>
              <a:t>920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ταῦρος</a:t>
            </a:r>
            <a:r>
              <a:rPr lang="el-GR" dirty="0" smtClean="0"/>
              <a:t> </a:t>
            </a:r>
            <a:r>
              <a:rPr lang="el-GR" dirty="0" err="1" smtClean="0"/>
              <a:t>ἡμῖν</a:t>
            </a:r>
            <a:r>
              <a:rPr lang="el-GR" dirty="0" smtClean="0"/>
              <a:t> πρόσθεν </a:t>
            </a:r>
            <a:r>
              <a:rPr lang="el-GR" dirty="0" err="1" smtClean="0"/>
              <a:t>ἡγεῖσθαι</a:t>
            </a:r>
            <a:r>
              <a:rPr lang="el-GR" dirty="0" smtClean="0"/>
              <a:t> </a:t>
            </a:r>
            <a:r>
              <a:rPr lang="el-GR" dirty="0" err="1" smtClean="0"/>
              <a:t>δοκεῖς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σῶι</a:t>
            </a:r>
            <a:r>
              <a:rPr lang="el-GR" dirty="0" smtClean="0"/>
              <a:t> κέρατα </a:t>
            </a:r>
            <a:r>
              <a:rPr lang="el-GR" dirty="0" err="1" smtClean="0"/>
              <a:t>κρατὶ</a:t>
            </a:r>
            <a:r>
              <a:rPr lang="el-GR" dirty="0" smtClean="0"/>
              <a:t> </a:t>
            </a:r>
            <a:r>
              <a:rPr lang="el-GR" dirty="0" err="1" smtClean="0"/>
              <a:t>προσπεφυκέναι</a:t>
            </a:r>
            <a:r>
              <a:rPr lang="el-GR" dirty="0" smtClean="0"/>
              <a:t>.</a:t>
            </a:r>
          </a:p>
          <a:p>
            <a:pPr algn="just">
              <a:buNone/>
            </a:pPr>
            <a:r>
              <a:rPr lang="el-GR" dirty="0" err="1" smtClean="0"/>
              <a:t>ἀλλ᾽</a:t>
            </a:r>
            <a:r>
              <a:rPr lang="el-GR" dirty="0" smtClean="0"/>
              <a:t> ἦ </a:t>
            </a:r>
            <a:r>
              <a:rPr lang="el-GR" dirty="0" err="1" smtClean="0"/>
              <a:t>ποτ᾽</a:t>
            </a:r>
            <a:r>
              <a:rPr lang="el-GR" dirty="0" smtClean="0"/>
              <a:t> </a:t>
            </a:r>
            <a:r>
              <a:rPr lang="el-GR" dirty="0" err="1" smtClean="0"/>
              <a:t>ἦσθα</a:t>
            </a:r>
            <a:r>
              <a:rPr lang="el-GR" dirty="0" smtClean="0"/>
              <a:t> </a:t>
            </a:r>
            <a:r>
              <a:rPr lang="el-GR" dirty="0" err="1" smtClean="0"/>
              <a:t>θήρ</a:t>
            </a:r>
            <a:r>
              <a:rPr lang="el-GR" dirty="0" smtClean="0"/>
              <a:t>; </a:t>
            </a:r>
            <a:r>
              <a:rPr lang="el-GR" dirty="0" err="1" smtClean="0"/>
              <a:t>τεταύρωσαι</a:t>
            </a:r>
            <a:r>
              <a:rPr lang="el-GR" dirty="0" smtClean="0"/>
              <a:t> </a:t>
            </a:r>
            <a:r>
              <a:rPr lang="el-GR" dirty="0" err="1" smtClean="0"/>
              <a:t>γὰρ</a:t>
            </a:r>
            <a:r>
              <a:rPr lang="el-GR" dirty="0" smtClean="0"/>
              <a:t> </a:t>
            </a:r>
            <a:r>
              <a:rPr lang="el-GR" dirty="0" err="1" smtClean="0"/>
              <a:t>οὖν</a:t>
            </a:r>
            <a:r>
              <a:rPr lang="el-GR" dirty="0" smtClean="0"/>
              <a:t>.</a:t>
            </a:r>
          </a:p>
          <a:p>
            <a:pPr algn="just">
              <a:buNone/>
            </a:pPr>
            <a:r>
              <a:rPr lang="el-GR" dirty="0" smtClean="0"/>
              <a:t>ΔΙ. ὁ </a:t>
            </a:r>
            <a:r>
              <a:rPr lang="el-GR" dirty="0" err="1" smtClean="0"/>
              <a:t>θεὸς</a:t>
            </a:r>
            <a:r>
              <a:rPr lang="el-GR" dirty="0" smtClean="0"/>
              <a:t> </a:t>
            </a:r>
            <a:r>
              <a:rPr lang="el-GR" dirty="0" err="1" smtClean="0"/>
              <a:t>ὁμαρτεῖ</a:t>
            </a:r>
            <a:r>
              <a:rPr lang="el-GR" dirty="0" smtClean="0"/>
              <a:t>, πρόσθεν </a:t>
            </a:r>
            <a:r>
              <a:rPr lang="el-GR" dirty="0" err="1" smtClean="0"/>
              <a:t>ὢν</a:t>
            </a:r>
            <a:r>
              <a:rPr lang="el-GR" dirty="0" smtClean="0"/>
              <a:t> </a:t>
            </a:r>
            <a:r>
              <a:rPr lang="el-GR" dirty="0" err="1" smtClean="0"/>
              <a:t>οὐκ</a:t>
            </a:r>
            <a:r>
              <a:rPr lang="el-GR" dirty="0" smtClean="0"/>
              <a:t> </a:t>
            </a:r>
            <a:r>
              <a:rPr lang="el-GR" dirty="0" err="1" smtClean="0"/>
              <a:t>εὐμενής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ἔνσπονδος</a:t>
            </a:r>
            <a:r>
              <a:rPr lang="el-GR" dirty="0" smtClean="0"/>
              <a:t> </a:t>
            </a:r>
            <a:r>
              <a:rPr lang="el-GR" dirty="0" err="1" smtClean="0"/>
              <a:t>ἡμῖν</a:t>
            </a:r>
            <a:r>
              <a:rPr lang="el-GR" dirty="0" smtClean="0"/>
              <a:t>· </a:t>
            </a:r>
            <a:r>
              <a:rPr lang="el-GR" dirty="0" err="1" smtClean="0"/>
              <a:t>νῦν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ὁρᾶις</a:t>
            </a:r>
            <a:r>
              <a:rPr lang="el-GR" dirty="0" smtClean="0"/>
              <a:t> ἃ </a:t>
            </a:r>
            <a:r>
              <a:rPr lang="el-GR" dirty="0" err="1" smtClean="0"/>
              <a:t>χρή</a:t>
            </a:r>
            <a:r>
              <a:rPr lang="el-GR" dirty="0" smtClean="0"/>
              <a:t> </a:t>
            </a:r>
            <a:r>
              <a:rPr lang="el-GR" dirty="0" err="1" smtClean="0"/>
              <a:t>σ᾽</a:t>
            </a:r>
            <a:r>
              <a:rPr lang="el-GR" dirty="0" smtClean="0"/>
              <a:t> </a:t>
            </a:r>
            <a:r>
              <a:rPr lang="el-GR" dirty="0" err="1" smtClean="0"/>
              <a:t>ὁρᾶν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Επεισόδιο 4ο, στ. 912-944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l-GR" dirty="0" smtClean="0"/>
              <a:t>925 ΠΕ. τί φαίνομαι </a:t>
            </a:r>
            <a:r>
              <a:rPr lang="el-GR" dirty="0" err="1" smtClean="0"/>
              <a:t>δῆτ᾽</a:t>
            </a:r>
            <a:r>
              <a:rPr lang="el-GR" dirty="0" smtClean="0"/>
              <a:t>; </a:t>
            </a:r>
            <a:r>
              <a:rPr lang="el-GR" dirty="0" err="1" smtClean="0"/>
              <a:t>οὐχὶ</a:t>
            </a:r>
            <a:r>
              <a:rPr lang="el-GR" dirty="0" smtClean="0"/>
              <a:t> </a:t>
            </a:r>
            <a:r>
              <a:rPr lang="el-GR" dirty="0" err="1" smtClean="0"/>
              <a:t>τὴν</a:t>
            </a:r>
            <a:r>
              <a:rPr lang="el-GR" dirty="0" smtClean="0"/>
              <a:t> </a:t>
            </a:r>
            <a:r>
              <a:rPr lang="el-GR" dirty="0" err="1" smtClean="0"/>
              <a:t>Ἰνοῦς</a:t>
            </a:r>
            <a:r>
              <a:rPr lang="el-GR" dirty="0" smtClean="0"/>
              <a:t> </a:t>
            </a:r>
            <a:r>
              <a:rPr lang="el-GR" dirty="0" err="1" smtClean="0"/>
              <a:t>στάσιν</a:t>
            </a:r>
            <a:endParaRPr lang="el-GR" dirty="0" smtClean="0"/>
          </a:p>
          <a:p>
            <a:pPr algn="just">
              <a:buNone/>
            </a:pPr>
            <a:r>
              <a:rPr lang="el-GR" dirty="0" smtClean="0"/>
              <a:t>ἢ </a:t>
            </a:r>
            <a:r>
              <a:rPr lang="el-GR" dirty="0" err="1" smtClean="0"/>
              <a:t>τὴν</a:t>
            </a:r>
            <a:r>
              <a:rPr lang="el-GR" dirty="0" smtClean="0"/>
              <a:t> </a:t>
            </a:r>
            <a:r>
              <a:rPr lang="el-GR" dirty="0" err="1" smtClean="0"/>
              <a:t>Ἀγαυῆς</a:t>
            </a:r>
            <a:r>
              <a:rPr lang="el-GR" dirty="0" smtClean="0"/>
              <a:t> </a:t>
            </a:r>
            <a:r>
              <a:rPr lang="el-GR" dirty="0" err="1" smtClean="0"/>
              <a:t>ἑστάναι</a:t>
            </a:r>
            <a:r>
              <a:rPr lang="el-GR" dirty="0" smtClean="0"/>
              <a:t>, μητρός </a:t>
            </a:r>
            <a:r>
              <a:rPr lang="el-GR" dirty="0" err="1" smtClean="0"/>
              <a:t>γ᾽</a:t>
            </a:r>
            <a:r>
              <a:rPr lang="el-GR" dirty="0" smtClean="0"/>
              <a:t> </a:t>
            </a:r>
            <a:r>
              <a:rPr lang="el-GR" dirty="0" err="1" smtClean="0"/>
              <a:t>ἐμῆς</a:t>
            </a:r>
            <a:r>
              <a:rPr lang="el-GR" dirty="0" smtClean="0"/>
              <a:t>;</a:t>
            </a:r>
          </a:p>
          <a:p>
            <a:pPr algn="just">
              <a:buNone/>
            </a:pPr>
            <a:r>
              <a:rPr lang="el-GR" dirty="0" smtClean="0"/>
              <a:t>ΔΙ. </a:t>
            </a:r>
            <a:r>
              <a:rPr lang="el-GR" dirty="0" err="1" smtClean="0"/>
              <a:t>αὐτὰς</a:t>
            </a:r>
            <a:r>
              <a:rPr lang="el-GR" dirty="0" smtClean="0"/>
              <a:t> </a:t>
            </a:r>
            <a:r>
              <a:rPr lang="el-GR" dirty="0" err="1" smtClean="0"/>
              <a:t>ἐκείνας</a:t>
            </a:r>
            <a:r>
              <a:rPr lang="el-GR" dirty="0" smtClean="0"/>
              <a:t> </a:t>
            </a:r>
            <a:r>
              <a:rPr lang="el-GR" dirty="0" err="1" smtClean="0"/>
              <a:t>εἰσορᾶν</a:t>
            </a:r>
            <a:r>
              <a:rPr lang="el-GR" dirty="0" smtClean="0"/>
              <a:t> </a:t>
            </a:r>
            <a:r>
              <a:rPr lang="el-GR" dirty="0" err="1" smtClean="0"/>
              <a:t>δοκῶ</a:t>
            </a:r>
            <a:r>
              <a:rPr lang="el-GR" dirty="0" smtClean="0"/>
              <a:t> </a:t>
            </a:r>
            <a:r>
              <a:rPr lang="el-GR" dirty="0" err="1" smtClean="0"/>
              <a:t>σ᾽</a:t>
            </a:r>
            <a:r>
              <a:rPr lang="el-GR" dirty="0" smtClean="0"/>
              <a:t> </a:t>
            </a:r>
            <a:r>
              <a:rPr lang="el-GR" dirty="0" err="1" smtClean="0"/>
              <a:t>ὁρῶν</a:t>
            </a:r>
            <a:r>
              <a:rPr lang="el-GR" dirty="0" smtClean="0"/>
              <a:t>.</a:t>
            </a:r>
          </a:p>
          <a:p>
            <a:pPr algn="just">
              <a:buNone/>
            </a:pPr>
            <a:r>
              <a:rPr lang="el-GR" dirty="0" err="1" smtClean="0"/>
              <a:t>ἀλλ᾽</a:t>
            </a:r>
            <a:r>
              <a:rPr lang="el-GR" dirty="0" smtClean="0"/>
              <a:t> </a:t>
            </a:r>
            <a:r>
              <a:rPr lang="el-GR" dirty="0" err="1" smtClean="0"/>
              <a:t>ἐξ</a:t>
            </a:r>
            <a:r>
              <a:rPr lang="el-GR" dirty="0" smtClean="0"/>
              <a:t> </a:t>
            </a:r>
            <a:r>
              <a:rPr lang="el-GR" dirty="0" err="1" smtClean="0"/>
              <a:t>ἕδρας</a:t>
            </a:r>
            <a:r>
              <a:rPr lang="el-GR" dirty="0" smtClean="0"/>
              <a:t> σοι πλόκαμος </a:t>
            </a:r>
            <a:r>
              <a:rPr lang="el-GR" dirty="0" err="1" smtClean="0"/>
              <a:t>ἐξέστηχ᾽</a:t>
            </a:r>
            <a:r>
              <a:rPr lang="el-GR" dirty="0" smtClean="0"/>
              <a:t> </a:t>
            </a:r>
            <a:r>
              <a:rPr lang="el-GR" dirty="0" err="1" smtClean="0"/>
              <a:t>ὅδε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οὐχ</a:t>
            </a:r>
            <a:r>
              <a:rPr lang="el-GR" dirty="0" smtClean="0"/>
              <a:t> </a:t>
            </a:r>
            <a:r>
              <a:rPr lang="el-GR" dirty="0" err="1" smtClean="0"/>
              <a:t>ὡς</a:t>
            </a:r>
            <a:r>
              <a:rPr lang="el-GR" dirty="0" smtClean="0"/>
              <a:t> </a:t>
            </a:r>
            <a:r>
              <a:rPr lang="el-GR" dirty="0" err="1" smtClean="0"/>
              <a:t>ἐγώ</a:t>
            </a:r>
            <a:r>
              <a:rPr lang="el-GR" dirty="0" smtClean="0"/>
              <a:t> </a:t>
            </a:r>
            <a:r>
              <a:rPr lang="el-GR" dirty="0" err="1" smtClean="0"/>
              <a:t>νιν</a:t>
            </a:r>
            <a:r>
              <a:rPr lang="el-GR" dirty="0" smtClean="0"/>
              <a:t> </a:t>
            </a:r>
            <a:r>
              <a:rPr lang="el-GR" dirty="0" err="1" smtClean="0"/>
              <a:t>ὑπὸ</a:t>
            </a:r>
            <a:r>
              <a:rPr lang="el-GR" dirty="0" smtClean="0"/>
              <a:t> </a:t>
            </a:r>
            <a:r>
              <a:rPr lang="el-GR" dirty="0" err="1" smtClean="0"/>
              <a:t>μίτραι</a:t>
            </a:r>
            <a:r>
              <a:rPr lang="el-GR" dirty="0" smtClean="0"/>
              <a:t> </a:t>
            </a:r>
            <a:r>
              <a:rPr lang="el-GR" dirty="0" err="1" smtClean="0"/>
              <a:t>καθήρμοσα</a:t>
            </a:r>
            <a:r>
              <a:rPr lang="el-GR" dirty="0" smtClean="0"/>
              <a:t>.</a:t>
            </a:r>
          </a:p>
          <a:p>
            <a:pPr algn="just">
              <a:buNone/>
            </a:pPr>
            <a:r>
              <a:rPr lang="el-GR" dirty="0" smtClean="0"/>
              <a:t>930 ΠΕ. </a:t>
            </a:r>
            <a:r>
              <a:rPr lang="el-GR" dirty="0" err="1" smtClean="0"/>
              <a:t>ἔνδον</a:t>
            </a:r>
            <a:r>
              <a:rPr lang="el-GR" dirty="0" smtClean="0"/>
              <a:t> </a:t>
            </a:r>
            <a:r>
              <a:rPr lang="el-GR" dirty="0" err="1" smtClean="0"/>
              <a:t>προσείων</a:t>
            </a:r>
            <a:r>
              <a:rPr lang="el-GR" dirty="0" smtClean="0"/>
              <a:t> </a:t>
            </a:r>
            <a:r>
              <a:rPr lang="el-GR" dirty="0" err="1" smtClean="0"/>
              <a:t>αὐτὸν</a:t>
            </a:r>
            <a:r>
              <a:rPr lang="el-GR" dirty="0" smtClean="0"/>
              <a:t> </a:t>
            </a:r>
            <a:r>
              <a:rPr lang="el-GR" dirty="0" err="1" smtClean="0"/>
              <a:t>ἀνασείων</a:t>
            </a:r>
            <a:r>
              <a:rPr lang="el-GR" dirty="0" smtClean="0"/>
              <a:t>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ἐγὼ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βακχιάζων</a:t>
            </a:r>
            <a:r>
              <a:rPr lang="el-GR" dirty="0" smtClean="0"/>
              <a:t> </a:t>
            </a:r>
            <a:r>
              <a:rPr lang="el-GR" dirty="0" err="1" smtClean="0"/>
              <a:t>ἐξ</a:t>
            </a:r>
            <a:r>
              <a:rPr lang="el-GR" dirty="0" smtClean="0"/>
              <a:t> </a:t>
            </a:r>
            <a:r>
              <a:rPr lang="el-GR" dirty="0" err="1" smtClean="0"/>
              <a:t>ἕδρας</a:t>
            </a:r>
            <a:r>
              <a:rPr lang="el-GR" dirty="0" smtClean="0"/>
              <a:t> </a:t>
            </a:r>
            <a:r>
              <a:rPr lang="el-GR" dirty="0" err="1" smtClean="0"/>
              <a:t>μεθώρμισα</a:t>
            </a:r>
            <a:r>
              <a:rPr lang="el-GR" dirty="0" smtClean="0"/>
              <a:t>.</a:t>
            </a:r>
          </a:p>
          <a:p>
            <a:pPr algn="just">
              <a:buNone/>
            </a:pPr>
            <a:r>
              <a:rPr lang="el-GR" dirty="0" smtClean="0"/>
              <a:t>ΔΙ. </a:t>
            </a:r>
            <a:r>
              <a:rPr lang="el-GR" dirty="0" err="1" smtClean="0"/>
              <a:t>ἀλλ᾽</a:t>
            </a:r>
            <a:r>
              <a:rPr lang="el-GR" dirty="0" smtClean="0"/>
              <a:t> </a:t>
            </a:r>
            <a:r>
              <a:rPr lang="el-GR" dirty="0" err="1" smtClean="0"/>
              <a:t>αὐτὸν</a:t>
            </a:r>
            <a:r>
              <a:rPr lang="el-GR" dirty="0" smtClean="0"/>
              <a:t> </a:t>
            </a:r>
            <a:r>
              <a:rPr lang="el-GR" dirty="0" err="1" smtClean="0"/>
              <a:t>ἡμεῖς</a:t>
            </a:r>
            <a:r>
              <a:rPr lang="el-GR" dirty="0" smtClean="0"/>
              <a:t>, </a:t>
            </a:r>
            <a:r>
              <a:rPr lang="el-GR" dirty="0" err="1" smtClean="0"/>
              <a:t>οἷς</a:t>
            </a:r>
            <a:r>
              <a:rPr lang="el-GR" dirty="0" smtClean="0"/>
              <a:t> σε </a:t>
            </a:r>
            <a:r>
              <a:rPr lang="el-GR" dirty="0" err="1" smtClean="0"/>
              <a:t>θεραπεύειν</a:t>
            </a:r>
            <a:r>
              <a:rPr lang="el-GR" dirty="0" smtClean="0"/>
              <a:t> μέλει,</a:t>
            </a:r>
          </a:p>
          <a:p>
            <a:pPr algn="just">
              <a:buNone/>
            </a:pPr>
            <a:r>
              <a:rPr lang="el-GR" dirty="0" smtClean="0"/>
              <a:t>πάλιν </a:t>
            </a:r>
            <a:r>
              <a:rPr lang="el-GR" dirty="0" err="1" smtClean="0"/>
              <a:t>καταστελοῦμεν</a:t>
            </a:r>
            <a:r>
              <a:rPr lang="el-GR" dirty="0" smtClean="0"/>
              <a:t>· </a:t>
            </a:r>
            <a:r>
              <a:rPr lang="el-GR" dirty="0" err="1" smtClean="0"/>
              <a:t>ἀλλ᾽</a:t>
            </a:r>
            <a:r>
              <a:rPr lang="el-GR" dirty="0" smtClean="0"/>
              <a:t> </a:t>
            </a:r>
            <a:r>
              <a:rPr lang="el-GR" dirty="0" err="1" smtClean="0"/>
              <a:t>ὄρθου</a:t>
            </a:r>
            <a:r>
              <a:rPr lang="el-GR" dirty="0" smtClean="0"/>
              <a:t> κάρα.</a:t>
            </a:r>
          </a:p>
          <a:p>
            <a:pPr algn="just">
              <a:buNone/>
            </a:pPr>
            <a:r>
              <a:rPr lang="el-GR" dirty="0" smtClean="0"/>
              <a:t>ΠΕ. </a:t>
            </a:r>
            <a:r>
              <a:rPr lang="el-GR" dirty="0" err="1" smtClean="0"/>
              <a:t>ἰδού</a:t>
            </a:r>
            <a:r>
              <a:rPr lang="el-GR" dirty="0" smtClean="0"/>
              <a:t>, </a:t>
            </a:r>
            <a:r>
              <a:rPr lang="el-GR" dirty="0" err="1" smtClean="0"/>
              <a:t>σὺ</a:t>
            </a:r>
            <a:r>
              <a:rPr lang="el-GR" dirty="0" smtClean="0"/>
              <a:t> </a:t>
            </a:r>
            <a:r>
              <a:rPr lang="el-GR" dirty="0" err="1" smtClean="0"/>
              <a:t>κόσμει</a:t>
            </a:r>
            <a:r>
              <a:rPr lang="el-GR" dirty="0" smtClean="0"/>
              <a:t>· </a:t>
            </a:r>
            <a:r>
              <a:rPr lang="el-GR" dirty="0" err="1" smtClean="0"/>
              <a:t>σοὶ</a:t>
            </a:r>
            <a:r>
              <a:rPr lang="el-GR" dirty="0" smtClean="0"/>
              <a:t> </a:t>
            </a:r>
            <a:r>
              <a:rPr lang="el-GR" dirty="0" err="1" smtClean="0"/>
              <a:t>γὰρ</a:t>
            </a:r>
            <a:r>
              <a:rPr lang="el-GR" dirty="0" smtClean="0"/>
              <a:t> </a:t>
            </a:r>
            <a:r>
              <a:rPr lang="el-GR" dirty="0" err="1" smtClean="0"/>
              <a:t>ἀνακείμεσθα</a:t>
            </a:r>
            <a:r>
              <a:rPr lang="el-GR" dirty="0" smtClean="0"/>
              <a:t> </a:t>
            </a:r>
            <a:r>
              <a:rPr lang="el-GR" dirty="0" err="1" smtClean="0"/>
              <a:t>δή</a:t>
            </a:r>
            <a:r>
              <a:rPr lang="el-GR" dirty="0" smtClean="0"/>
              <a:t>.</a:t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Επεισόδιο 4ο, στ. 912-944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l-GR" dirty="0" smtClean="0"/>
              <a:t>935 ΔΙ. </a:t>
            </a:r>
            <a:r>
              <a:rPr lang="el-GR" dirty="0" err="1" smtClean="0"/>
              <a:t>ζῶναί</a:t>
            </a:r>
            <a:r>
              <a:rPr lang="el-GR" dirty="0" smtClean="0"/>
              <a:t> </a:t>
            </a:r>
            <a:r>
              <a:rPr lang="el-GR" dirty="0" err="1" smtClean="0"/>
              <a:t>τέ</a:t>
            </a:r>
            <a:r>
              <a:rPr lang="el-GR" dirty="0" smtClean="0"/>
              <a:t> σοι </a:t>
            </a:r>
            <a:r>
              <a:rPr lang="el-GR" dirty="0" err="1" smtClean="0"/>
              <a:t>χαλῶσι</a:t>
            </a:r>
            <a:r>
              <a:rPr lang="el-GR" dirty="0" smtClean="0"/>
              <a:t> </a:t>
            </a:r>
            <a:r>
              <a:rPr lang="el-GR" dirty="0" err="1" smtClean="0"/>
              <a:t>κοὐχ</a:t>
            </a:r>
            <a:r>
              <a:rPr lang="el-GR" dirty="0" smtClean="0"/>
              <a:t> </a:t>
            </a:r>
            <a:r>
              <a:rPr lang="el-GR" dirty="0" err="1" smtClean="0"/>
              <a:t>ἑξῆς</a:t>
            </a:r>
            <a:r>
              <a:rPr lang="el-GR" dirty="0" smtClean="0"/>
              <a:t> πέπλων</a:t>
            </a:r>
          </a:p>
          <a:p>
            <a:pPr algn="just">
              <a:buNone/>
            </a:pPr>
            <a:r>
              <a:rPr lang="el-GR" dirty="0" err="1" smtClean="0"/>
              <a:t>στολίδες</a:t>
            </a:r>
            <a:r>
              <a:rPr lang="el-GR" dirty="0" smtClean="0"/>
              <a:t> </a:t>
            </a:r>
            <a:r>
              <a:rPr lang="el-GR" dirty="0" err="1" smtClean="0"/>
              <a:t>ὑπὸ</a:t>
            </a:r>
            <a:r>
              <a:rPr lang="el-GR" dirty="0" smtClean="0"/>
              <a:t> </a:t>
            </a:r>
            <a:r>
              <a:rPr lang="el-GR" dirty="0" err="1" smtClean="0"/>
              <a:t>σφυροῖσι</a:t>
            </a:r>
            <a:r>
              <a:rPr lang="el-GR" dirty="0" smtClean="0"/>
              <a:t> </a:t>
            </a:r>
            <a:r>
              <a:rPr lang="el-GR" dirty="0" err="1" smtClean="0"/>
              <a:t>τείνουσιν</a:t>
            </a:r>
            <a:r>
              <a:rPr lang="el-GR" dirty="0" smtClean="0"/>
              <a:t> </a:t>
            </a:r>
            <a:r>
              <a:rPr lang="el-GR" dirty="0" err="1" smtClean="0"/>
              <a:t>σέθεν</a:t>
            </a:r>
            <a:r>
              <a:rPr lang="el-GR" dirty="0" smtClean="0"/>
              <a:t>.</a:t>
            </a:r>
          </a:p>
          <a:p>
            <a:pPr algn="just">
              <a:buNone/>
            </a:pPr>
            <a:r>
              <a:rPr lang="el-GR" dirty="0" smtClean="0"/>
              <a:t>ΠΕ. </a:t>
            </a:r>
            <a:r>
              <a:rPr lang="el-GR" dirty="0" err="1" smtClean="0"/>
              <a:t>κἀμοὶ</a:t>
            </a:r>
            <a:r>
              <a:rPr lang="el-GR" dirty="0" smtClean="0"/>
              <a:t> </a:t>
            </a:r>
            <a:r>
              <a:rPr lang="el-GR" dirty="0" err="1" smtClean="0"/>
              <a:t>δοκοῦσι</a:t>
            </a:r>
            <a:r>
              <a:rPr lang="el-GR" dirty="0" smtClean="0"/>
              <a:t> παρά </a:t>
            </a:r>
            <a:r>
              <a:rPr lang="el-GR" dirty="0" err="1" smtClean="0"/>
              <a:t>γε</a:t>
            </a:r>
            <a:r>
              <a:rPr lang="el-GR" dirty="0" smtClean="0"/>
              <a:t> </a:t>
            </a:r>
            <a:r>
              <a:rPr lang="el-GR" dirty="0" err="1" smtClean="0"/>
              <a:t>δεξιὸν</a:t>
            </a:r>
            <a:r>
              <a:rPr lang="el-GR" dirty="0" smtClean="0"/>
              <a:t> πόδα·</a:t>
            </a:r>
          </a:p>
          <a:p>
            <a:pPr algn="just">
              <a:buNone/>
            </a:pPr>
            <a:r>
              <a:rPr lang="el-GR" dirty="0" err="1" smtClean="0"/>
              <a:t>τἀνθένδε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ὀρθῶς</a:t>
            </a:r>
            <a:r>
              <a:rPr lang="el-GR" dirty="0" smtClean="0"/>
              <a:t> </a:t>
            </a:r>
            <a:r>
              <a:rPr lang="el-GR" dirty="0" err="1" smtClean="0"/>
              <a:t>παρὰ</a:t>
            </a:r>
            <a:r>
              <a:rPr lang="el-GR" dirty="0" smtClean="0"/>
              <a:t> </a:t>
            </a:r>
            <a:r>
              <a:rPr lang="el-GR" dirty="0" err="1" smtClean="0"/>
              <a:t>τένοντ᾽</a:t>
            </a:r>
            <a:r>
              <a:rPr lang="el-GR" dirty="0" smtClean="0"/>
              <a:t> </a:t>
            </a:r>
            <a:r>
              <a:rPr lang="el-GR" dirty="0" err="1" smtClean="0"/>
              <a:t>ἔχει</a:t>
            </a:r>
            <a:r>
              <a:rPr lang="el-GR" dirty="0" smtClean="0"/>
              <a:t> πέπλος.</a:t>
            </a:r>
            <a:endParaRPr lang="el-GR" smtClean="0"/>
          </a:p>
          <a:p>
            <a:pPr algn="just">
              <a:buNone/>
            </a:pPr>
            <a:r>
              <a:rPr lang="el-GR" smtClean="0"/>
              <a:t>ΔΙ</a:t>
            </a:r>
            <a:r>
              <a:rPr lang="el-GR" dirty="0" smtClean="0"/>
              <a:t>. ἦ πού με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σῶν</a:t>
            </a:r>
            <a:r>
              <a:rPr lang="el-GR" dirty="0" smtClean="0"/>
              <a:t> </a:t>
            </a:r>
            <a:r>
              <a:rPr lang="el-GR" dirty="0" err="1" smtClean="0"/>
              <a:t>πρῶτον</a:t>
            </a:r>
            <a:r>
              <a:rPr lang="el-GR" dirty="0" smtClean="0"/>
              <a:t> </a:t>
            </a:r>
            <a:r>
              <a:rPr lang="el-GR" err="1" smtClean="0"/>
              <a:t>ἡγήσηι</a:t>
            </a:r>
            <a:r>
              <a:rPr lang="el-GR" smtClean="0"/>
              <a:t> φίλων,</a:t>
            </a:r>
          </a:p>
          <a:p>
            <a:pPr algn="just">
              <a:buNone/>
            </a:pPr>
            <a:r>
              <a:rPr lang="el-GR" smtClean="0"/>
              <a:t>940 </a:t>
            </a:r>
            <a:r>
              <a:rPr lang="el-GR" dirty="0" err="1" smtClean="0"/>
              <a:t>ὅταν</a:t>
            </a:r>
            <a:r>
              <a:rPr lang="el-GR" dirty="0" smtClean="0"/>
              <a:t> </a:t>
            </a:r>
            <a:r>
              <a:rPr lang="el-GR" dirty="0" err="1" smtClean="0"/>
              <a:t>παρὰ</a:t>
            </a:r>
            <a:r>
              <a:rPr lang="el-GR" dirty="0" smtClean="0"/>
              <a:t> </a:t>
            </a:r>
            <a:r>
              <a:rPr lang="el-GR" dirty="0" err="1" smtClean="0"/>
              <a:t>λόγον</a:t>
            </a:r>
            <a:r>
              <a:rPr lang="el-GR" dirty="0" smtClean="0"/>
              <a:t> </a:t>
            </a:r>
            <a:r>
              <a:rPr lang="el-GR" dirty="0" err="1" smtClean="0"/>
              <a:t>σώφρονας</a:t>
            </a:r>
            <a:r>
              <a:rPr lang="el-GR" dirty="0" smtClean="0"/>
              <a:t> </a:t>
            </a:r>
            <a:r>
              <a:rPr lang="el-GR" err="1" smtClean="0"/>
              <a:t>βάκχας</a:t>
            </a:r>
            <a:r>
              <a:rPr lang="el-GR" smtClean="0"/>
              <a:t> ἴδηις.</a:t>
            </a:r>
          </a:p>
          <a:p>
            <a:pPr algn="just">
              <a:buNone/>
            </a:pPr>
            <a:r>
              <a:rPr lang="el-GR" smtClean="0"/>
              <a:t>ΠΕ</a:t>
            </a:r>
            <a:r>
              <a:rPr lang="el-GR" dirty="0" smtClean="0"/>
              <a:t>. πότερα </a:t>
            </a:r>
            <a:r>
              <a:rPr lang="el-GR" dirty="0" err="1" smtClean="0"/>
              <a:t>δὲ</a:t>
            </a:r>
            <a:r>
              <a:rPr lang="el-GR" dirty="0" smtClean="0"/>
              <a:t> </a:t>
            </a:r>
            <a:r>
              <a:rPr lang="el-GR" dirty="0" err="1" smtClean="0"/>
              <a:t>θύρσον</a:t>
            </a:r>
            <a:r>
              <a:rPr lang="el-GR" dirty="0" smtClean="0"/>
              <a:t> </a:t>
            </a:r>
            <a:r>
              <a:rPr lang="el-GR" dirty="0" err="1" smtClean="0"/>
              <a:t>δεξιᾶι</a:t>
            </a:r>
            <a:r>
              <a:rPr lang="el-GR" dirty="0" smtClean="0"/>
              <a:t> </a:t>
            </a:r>
            <a:r>
              <a:rPr lang="el-GR" err="1" smtClean="0"/>
              <a:t>λαβὼν</a:t>
            </a:r>
            <a:r>
              <a:rPr lang="el-GR" smtClean="0"/>
              <a:t> χερὶ</a:t>
            </a:r>
            <a:endParaRPr lang="el-GR" dirty="0" smtClean="0"/>
          </a:p>
          <a:p>
            <a:pPr algn="just">
              <a:buNone/>
            </a:pPr>
            <a:r>
              <a:rPr lang="el-GR" smtClean="0"/>
              <a:t>ἢ </a:t>
            </a:r>
            <a:r>
              <a:rPr lang="el-GR" dirty="0" err="1" smtClean="0"/>
              <a:t>τῆιδε</a:t>
            </a:r>
            <a:r>
              <a:rPr lang="el-GR" dirty="0" smtClean="0"/>
              <a:t> </a:t>
            </a:r>
            <a:r>
              <a:rPr lang="el-GR" dirty="0" err="1" smtClean="0"/>
              <a:t>βάκχηι</a:t>
            </a:r>
            <a:r>
              <a:rPr lang="el-GR" dirty="0" smtClean="0"/>
              <a:t> </a:t>
            </a:r>
            <a:r>
              <a:rPr lang="el-GR" err="1" smtClean="0"/>
              <a:t>μᾶλλον</a:t>
            </a:r>
            <a:r>
              <a:rPr lang="el-GR" smtClean="0"/>
              <a:t> εἰκασθήσομαι;</a:t>
            </a:r>
          </a:p>
          <a:p>
            <a:pPr algn="just">
              <a:buNone/>
            </a:pPr>
            <a:r>
              <a:rPr lang="el-GR" smtClean="0"/>
              <a:t>ΔΙ</a:t>
            </a:r>
            <a:r>
              <a:rPr lang="el-GR" dirty="0" smtClean="0"/>
              <a:t>. </a:t>
            </a: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δεξιᾶι</a:t>
            </a:r>
            <a:r>
              <a:rPr lang="el-GR" dirty="0" smtClean="0"/>
              <a:t> </a:t>
            </a:r>
            <a:r>
              <a:rPr lang="el-GR" dirty="0" err="1" smtClean="0"/>
              <a:t>χρὴ</a:t>
            </a:r>
            <a:r>
              <a:rPr lang="el-GR" dirty="0" smtClean="0"/>
              <a:t> </a:t>
            </a:r>
            <a:r>
              <a:rPr lang="el-GR" dirty="0" err="1" smtClean="0"/>
              <a:t>χἄμα</a:t>
            </a:r>
            <a:r>
              <a:rPr lang="el-GR" dirty="0" smtClean="0"/>
              <a:t> </a:t>
            </a:r>
            <a:r>
              <a:rPr lang="el-GR" err="1" smtClean="0"/>
              <a:t>δεξιῶι</a:t>
            </a:r>
            <a:r>
              <a:rPr lang="el-GR" smtClean="0"/>
              <a:t> ποδὶ</a:t>
            </a:r>
            <a:endParaRPr lang="el-GR" dirty="0" smtClean="0"/>
          </a:p>
          <a:p>
            <a:pPr algn="just">
              <a:buNone/>
            </a:pPr>
            <a:r>
              <a:rPr lang="el-GR" smtClean="0"/>
              <a:t>αἴρειν </a:t>
            </a:r>
            <a:r>
              <a:rPr lang="el-GR" dirty="0" err="1" smtClean="0"/>
              <a:t>νιν</a:t>
            </a:r>
            <a:r>
              <a:rPr lang="el-GR" dirty="0" smtClean="0"/>
              <a:t>· </a:t>
            </a:r>
            <a:r>
              <a:rPr lang="el-GR" dirty="0" err="1" smtClean="0"/>
              <a:t>αἰνῶ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ὅτι</a:t>
            </a:r>
            <a:r>
              <a:rPr lang="el-GR" dirty="0" smtClean="0"/>
              <a:t> </a:t>
            </a:r>
            <a:r>
              <a:rPr lang="el-GR" dirty="0" err="1" smtClean="0"/>
              <a:t>μεθέστηκας</a:t>
            </a:r>
            <a:r>
              <a:rPr lang="el-GR" dirty="0" smtClean="0"/>
              <a:t> </a:t>
            </a:r>
            <a:r>
              <a:rPr lang="el-GR" dirty="0" err="1" smtClean="0"/>
              <a:t>φρενῶν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Ερμηνευτικός σχολιασμός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/>
          </a:bodyPr>
          <a:lstStyle/>
          <a:p>
            <a:r>
              <a:rPr lang="el-GR" dirty="0" smtClean="0"/>
              <a:t>Αγαύη – Πενθέας – Διόνυσος</a:t>
            </a:r>
          </a:p>
          <a:p>
            <a:r>
              <a:rPr lang="el-GR" dirty="0" smtClean="0"/>
              <a:t>Κοινωνία εποχής Ευριπίδη</a:t>
            </a:r>
          </a:p>
          <a:p>
            <a:r>
              <a:rPr lang="el-GR" dirty="0" smtClean="0"/>
              <a:t>Τρία πράγματα που απηχεί το έργο (σε σχέση με τεκταινόμενα εποχής Ευριπίδη, τη λογική και το </a:t>
            </a:r>
            <a:r>
              <a:rPr lang="el-GR" i="1" dirty="0" err="1" smtClean="0"/>
              <a:t>φαίνεσθαι</a:t>
            </a:r>
            <a:r>
              <a:rPr lang="el-GR" dirty="0" smtClean="0"/>
              <a:t>)</a:t>
            </a:r>
          </a:p>
          <a:p>
            <a:r>
              <a:rPr lang="el-GR" dirty="0" smtClean="0"/>
              <a:t>Βακχική κατοχή </a:t>
            </a:r>
          </a:p>
          <a:p>
            <a:r>
              <a:rPr lang="el-GR" dirty="0" smtClean="0"/>
              <a:t>Όρια φαινομένου-πραγματικότητας </a:t>
            </a:r>
          </a:p>
          <a:p>
            <a:r>
              <a:rPr lang="el-GR" dirty="0" smtClean="0"/>
              <a:t>Ο ρόλος της μεταμφίεσης (απόρριψη ή συγκάλυψη ταυτότητας</a:t>
            </a:r>
            <a:r>
              <a:rPr lang="el-GR" dirty="0" smtClean="0"/>
              <a:t>)</a:t>
            </a:r>
            <a:endParaRPr lang="el-G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Ερμηνευτικός σχολιασμός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Τι συμβολίζει η έλλογη συμπεριφορά του Πενθέα σε σχέση με το </a:t>
            </a:r>
            <a:r>
              <a:rPr lang="el-GR" i="1" dirty="0" smtClean="0"/>
              <a:t>άλογο </a:t>
            </a:r>
            <a:r>
              <a:rPr lang="el-GR" dirty="0" smtClean="0"/>
              <a:t>του Διονύσου.</a:t>
            </a:r>
          </a:p>
          <a:p>
            <a:pPr algn="just"/>
            <a:r>
              <a:rPr lang="el-GR" dirty="0" smtClean="0"/>
              <a:t>Συσχετισμός με Χ </a:t>
            </a:r>
            <a:r>
              <a:rPr lang="el-GR" dirty="0" err="1" smtClean="0"/>
              <a:t>Ιλιάδας</a:t>
            </a:r>
            <a:r>
              <a:rPr lang="el-GR" dirty="0" smtClean="0"/>
              <a:t> (εσωτερικοί μονόλογοι Έκτορα-Πενθέα και ερμηνεία τους)</a:t>
            </a:r>
          </a:p>
          <a:p>
            <a:pPr algn="just"/>
            <a:r>
              <a:rPr lang="el-GR" dirty="0" smtClean="0"/>
              <a:t>Θεοί: λιγότερο θεϊκοί, ανεπίληπτοι και σεβάσμιοι. Χάνουν το κύρος τους. Υπόκεινται στην κριτική των ανθρώπων.</a:t>
            </a:r>
          </a:p>
          <a:p>
            <a:pPr algn="just"/>
            <a:r>
              <a:rPr lang="el-GR" dirty="0" smtClean="0"/>
              <a:t>Ήρωες: λιγότερο </a:t>
            </a:r>
            <a:r>
              <a:rPr lang="el-GR" dirty="0" err="1" smtClean="0"/>
              <a:t>ηρωϊκά</a:t>
            </a:r>
            <a:r>
              <a:rPr lang="el-GR" dirty="0" smtClean="0"/>
              <a:t> και περισσότερο </a:t>
            </a:r>
            <a:r>
              <a:rPr lang="el-GR" smtClean="0"/>
              <a:t>ανθρώπινα δοσμένοι.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Γλώσσα &amp; Ύφος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el-GR" dirty="0" smtClean="0"/>
              <a:t>Έλλειψη συστηματικής οργάνωσης γλώσσας (αιτία η ψυχολογική και ρεαλιστική σκιαγράφηση)</a:t>
            </a:r>
          </a:p>
          <a:p>
            <a:r>
              <a:rPr lang="el-GR" dirty="0" smtClean="0"/>
              <a:t>Τάση για προσαρμογή στην τρέχουσα γλώσσα</a:t>
            </a:r>
          </a:p>
          <a:p>
            <a:r>
              <a:rPr lang="el-GR" dirty="0" smtClean="0"/>
              <a:t>Εγκατάλειψη ευγενούς ύφους → προάγγελος Μέσης και Νέας Κωμωδίας.</a:t>
            </a:r>
          </a:p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  <p:pic>
        <p:nvPicPr>
          <p:cNvPr id="1026" name="Picture 2" descr="C:\Users\User\Dropbox\My PC (DESKTOP-LCPHQ8M)\Desktop\κατάλογο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643446"/>
            <a:ext cx="8143932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452</Words>
  <PresentationFormat>Προβολή στην οθόνη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ΕΥΡΙΠΙΔΗΣ Βάκχαι (912-944) </vt:lpstr>
      <vt:lpstr>Επεισόδιο 4ο – Διόνυσος &amp; Πενθέας </vt:lpstr>
      <vt:lpstr>Επεισόδιο 4ο, στ. 912-944</vt:lpstr>
      <vt:lpstr>Επεισόδιο 4ο, στ. 912-944</vt:lpstr>
      <vt:lpstr>Ερμηνευτικός σχολιασμός</vt:lpstr>
      <vt:lpstr>Ερμηνευτικός σχολιασμός</vt:lpstr>
      <vt:lpstr>Γλώσσα &amp; Ύφος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ΕΥΡΙΠΙΔΗΣ Βάκχαι (912-944) Επεισόδιο 4ο – Διόνυσος &amp; Πενθέας </dc:title>
  <dc:creator>User</dc:creator>
  <cp:lastModifiedBy>User</cp:lastModifiedBy>
  <cp:revision>24</cp:revision>
  <dcterms:created xsi:type="dcterms:W3CDTF">2021-10-31T14:20:46Z</dcterms:created>
  <dcterms:modified xsi:type="dcterms:W3CDTF">2021-12-17T20:50:59Z</dcterms:modified>
</cp:coreProperties>
</file>