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handoutMasterIdLst>
    <p:handoutMasterId r:id="rId54"/>
  </p:handoutMasterIdLst>
  <p:sldIdLst>
    <p:sldId id="745" r:id="rId2"/>
    <p:sldId id="744" r:id="rId3"/>
    <p:sldId id="725" r:id="rId4"/>
    <p:sldId id="746" r:id="rId5"/>
    <p:sldId id="726" r:id="rId6"/>
    <p:sldId id="735" r:id="rId7"/>
    <p:sldId id="743" r:id="rId8"/>
    <p:sldId id="780" r:id="rId9"/>
    <p:sldId id="782" r:id="rId10"/>
    <p:sldId id="783" r:id="rId11"/>
    <p:sldId id="784" r:id="rId12"/>
    <p:sldId id="785" r:id="rId13"/>
    <p:sldId id="789" r:id="rId14"/>
    <p:sldId id="786" r:id="rId15"/>
    <p:sldId id="787" r:id="rId16"/>
    <p:sldId id="788" r:id="rId17"/>
    <p:sldId id="747" r:id="rId18"/>
    <p:sldId id="748" r:id="rId19"/>
    <p:sldId id="749" r:id="rId20"/>
    <p:sldId id="750" r:id="rId21"/>
    <p:sldId id="751" r:id="rId22"/>
    <p:sldId id="752" r:id="rId23"/>
    <p:sldId id="753" r:id="rId24"/>
    <p:sldId id="778" r:id="rId25"/>
    <p:sldId id="754" r:id="rId26"/>
    <p:sldId id="755" r:id="rId27"/>
    <p:sldId id="779" r:id="rId28"/>
    <p:sldId id="781" r:id="rId29"/>
    <p:sldId id="790" r:id="rId30"/>
    <p:sldId id="791" r:id="rId31"/>
    <p:sldId id="792" r:id="rId32"/>
    <p:sldId id="764" r:id="rId33"/>
    <p:sldId id="756" r:id="rId34"/>
    <p:sldId id="757" r:id="rId35"/>
    <p:sldId id="758" r:id="rId36"/>
    <p:sldId id="759" r:id="rId37"/>
    <p:sldId id="760" r:id="rId38"/>
    <p:sldId id="761" r:id="rId39"/>
    <p:sldId id="793" r:id="rId40"/>
    <p:sldId id="762" r:id="rId41"/>
    <p:sldId id="763" r:id="rId42"/>
    <p:sldId id="770" r:id="rId43"/>
    <p:sldId id="765" r:id="rId44"/>
    <p:sldId id="766" r:id="rId45"/>
    <p:sldId id="767" r:id="rId46"/>
    <p:sldId id="768" r:id="rId47"/>
    <p:sldId id="769" r:id="rId48"/>
    <p:sldId id="774" r:id="rId49"/>
    <p:sldId id="775" r:id="rId50"/>
    <p:sldId id="776" r:id="rId51"/>
    <p:sldId id="777"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EBEBEB"/>
    <a:srgbClr val="009193"/>
    <a:srgbClr val="FF2600"/>
    <a:srgbClr val="009051"/>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37107"/>
    <p:restoredTop sz="86391"/>
  </p:normalViewPr>
  <p:slideViewPr>
    <p:cSldViewPr snapToGrid="0" snapToObjects="1">
      <p:cViewPr varScale="1">
        <p:scale>
          <a:sx n="63" d="100"/>
          <a:sy n="63" d="100"/>
        </p:scale>
        <p:origin x="-2232" y="-108"/>
      </p:cViewPr>
      <p:guideLst>
        <p:guide orient="horz" pos="2160"/>
        <p:guide pos="2880"/>
      </p:guideLst>
    </p:cSldViewPr>
  </p:slideViewPr>
  <p:outlineViewPr>
    <p:cViewPr>
      <p:scale>
        <a:sx n="33" d="100"/>
        <a:sy n="33" d="100"/>
      </p:scale>
      <p:origin x="0" y="-1560"/>
    </p:cViewPr>
  </p:outlineViewPr>
  <p:notesTextViewPr>
    <p:cViewPr>
      <p:scale>
        <a:sx n="100" d="100"/>
        <a:sy n="100" d="100"/>
      </p:scale>
      <p:origin x="0" y="0"/>
    </p:cViewPr>
  </p:notesTextViewPr>
  <p:sorterViewPr>
    <p:cViewPr varScale="1">
      <p:scale>
        <a:sx n="100" d="100"/>
        <a:sy n="100" d="100"/>
      </p:scale>
      <p:origin x="0" y="969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AF780D-F938-476B-8E1F-7D49014FBA7C}" type="doc">
      <dgm:prSet loTypeId="urn:diagrams.loki3.com/VaryingWidthList+Icon" loCatId="list" qsTypeId="urn:microsoft.com/office/officeart/2005/8/quickstyle/simple1" qsCatId="simple" csTypeId="urn:microsoft.com/office/officeart/2005/8/colors/accent1_2" csCatId="accent1" phldr="1"/>
      <dgm:spPr/>
      <dgm:t>
        <a:bodyPr/>
        <a:lstStyle/>
        <a:p>
          <a:endParaRPr lang="el-GR"/>
        </a:p>
      </dgm:t>
    </dgm:pt>
    <dgm:pt modelId="{BE9B5558-AD6F-4EF7-8111-F845D1440BDE}">
      <dgm:prSet phldrT="[Κείμενο]"/>
      <dgm:spPr/>
      <dgm:t>
        <a:bodyPr/>
        <a:lstStyle/>
        <a:p>
          <a:r>
            <a:rPr lang="en-US" i="1" dirty="0" smtClean="0"/>
            <a:t>IN SILICO </a:t>
          </a:r>
        </a:p>
        <a:p>
          <a:r>
            <a:rPr lang="el-GR" dirty="0" smtClean="0"/>
            <a:t>ΜΕΛΕΤΕΣ </a:t>
          </a:r>
          <a:endParaRPr lang="el-GR" dirty="0"/>
        </a:p>
      </dgm:t>
    </dgm:pt>
    <dgm:pt modelId="{FADEED4F-58A2-4AF2-A82A-E59698EF95AD}" type="parTrans" cxnId="{8DB30216-44E2-4845-AA97-7E76CF34A81D}">
      <dgm:prSet/>
      <dgm:spPr/>
      <dgm:t>
        <a:bodyPr/>
        <a:lstStyle/>
        <a:p>
          <a:endParaRPr lang="el-GR"/>
        </a:p>
      </dgm:t>
    </dgm:pt>
    <dgm:pt modelId="{569EF835-C134-4DBC-810B-825889388AC9}" type="sibTrans" cxnId="{8DB30216-44E2-4845-AA97-7E76CF34A81D}">
      <dgm:prSet/>
      <dgm:spPr/>
      <dgm:t>
        <a:bodyPr/>
        <a:lstStyle/>
        <a:p>
          <a:endParaRPr lang="el-GR"/>
        </a:p>
      </dgm:t>
    </dgm:pt>
    <dgm:pt modelId="{830894F0-B0EE-4174-85EB-F33DD1B838B6}">
      <dgm:prSet phldrT="[Κείμενο]"/>
      <dgm:spPr/>
      <dgm:t>
        <a:bodyPr/>
        <a:lstStyle/>
        <a:p>
          <a:r>
            <a:rPr lang="el-GR" dirty="0" smtClean="0"/>
            <a:t>ΣΥΝΘΕΣΗ</a:t>
          </a:r>
          <a:endParaRPr lang="el-GR" dirty="0"/>
        </a:p>
      </dgm:t>
    </dgm:pt>
    <dgm:pt modelId="{EAF1CC28-8A66-486D-A50C-C6EA81F086EF}" type="parTrans" cxnId="{0C6F2DF8-4C45-440B-8288-6937665D2068}">
      <dgm:prSet/>
      <dgm:spPr/>
      <dgm:t>
        <a:bodyPr/>
        <a:lstStyle/>
        <a:p>
          <a:endParaRPr lang="el-GR"/>
        </a:p>
      </dgm:t>
    </dgm:pt>
    <dgm:pt modelId="{20C343A3-EB4B-4D19-8B8E-1BA0B7221ADF}" type="sibTrans" cxnId="{0C6F2DF8-4C45-440B-8288-6937665D2068}">
      <dgm:prSet/>
      <dgm:spPr/>
      <dgm:t>
        <a:bodyPr/>
        <a:lstStyle/>
        <a:p>
          <a:endParaRPr lang="el-GR"/>
        </a:p>
      </dgm:t>
    </dgm:pt>
    <dgm:pt modelId="{11398CD9-E888-4FFD-A23C-1A36F57C6717}">
      <dgm:prSet phldrT="[Κείμενο]"/>
      <dgm:spPr/>
      <dgm:t>
        <a:bodyPr/>
        <a:lstStyle/>
        <a:p>
          <a:r>
            <a:rPr lang="el-GR" dirty="0" smtClean="0"/>
            <a:t>ΧΑΡΑΚΤΗΡΙΣΜΟΣ </a:t>
          </a:r>
          <a:endParaRPr lang="el-GR" dirty="0"/>
        </a:p>
      </dgm:t>
    </dgm:pt>
    <dgm:pt modelId="{487CD9EF-C60F-46B0-9E29-F76240FE551C}" type="parTrans" cxnId="{B771EAA6-88D2-4F84-B5D6-E83555D73A36}">
      <dgm:prSet/>
      <dgm:spPr/>
      <dgm:t>
        <a:bodyPr/>
        <a:lstStyle/>
        <a:p>
          <a:endParaRPr lang="el-GR"/>
        </a:p>
      </dgm:t>
    </dgm:pt>
    <dgm:pt modelId="{1BB3A793-3707-40C1-8E2A-C351EE752CF6}" type="sibTrans" cxnId="{B771EAA6-88D2-4F84-B5D6-E83555D73A36}">
      <dgm:prSet/>
      <dgm:spPr/>
      <dgm:t>
        <a:bodyPr/>
        <a:lstStyle/>
        <a:p>
          <a:endParaRPr lang="el-GR"/>
        </a:p>
      </dgm:t>
    </dgm:pt>
    <dgm:pt modelId="{2FB21477-C928-48A8-B987-20C06271C34C}">
      <dgm:prSet phldrT="[Κείμενο]"/>
      <dgm:spPr/>
      <dgm:t>
        <a:bodyPr/>
        <a:lstStyle/>
        <a:p>
          <a:r>
            <a:rPr lang="el-GR" dirty="0" smtClean="0"/>
            <a:t>ΦΑΡΜΑΚΟΕΠΑΓΡΥΠΝΗΣΗ </a:t>
          </a:r>
          <a:endParaRPr lang="el-GR" dirty="0"/>
        </a:p>
      </dgm:t>
    </dgm:pt>
    <dgm:pt modelId="{8E9A59C5-02BC-4DD4-83FA-20E8B4190DB7}" type="parTrans" cxnId="{F08EEFAA-2E5A-4982-80D5-3E6668405D0F}">
      <dgm:prSet/>
      <dgm:spPr/>
      <dgm:t>
        <a:bodyPr/>
        <a:lstStyle/>
        <a:p>
          <a:endParaRPr lang="el-GR"/>
        </a:p>
      </dgm:t>
    </dgm:pt>
    <dgm:pt modelId="{722D7F3D-2F67-4D4A-B312-2F4B8886A869}" type="sibTrans" cxnId="{F08EEFAA-2E5A-4982-80D5-3E6668405D0F}">
      <dgm:prSet/>
      <dgm:spPr/>
      <dgm:t>
        <a:bodyPr/>
        <a:lstStyle/>
        <a:p>
          <a:endParaRPr lang="el-GR"/>
        </a:p>
      </dgm:t>
    </dgm:pt>
    <dgm:pt modelId="{55827B70-03AE-47EA-8D67-B9ABC4CC97F0}" type="pres">
      <dgm:prSet presAssocID="{0DAF780D-F938-476B-8E1F-7D49014FBA7C}" presName="Name0" presStyleCnt="0">
        <dgm:presLayoutVars>
          <dgm:resizeHandles/>
        </dgm:presLayoutVars>
      </dgm:prSet>
      <dgm:spPr/>
      <dgm:t>
        <a:bodyPr/>
        <a:lstStyle/>
        <a:p>
          <a:endParaRPr lang="el-GR"/>
        </a:p>
      </dgm:t>
    </dgm:pt>
    <dgm:pt modelId="{F0EA3D8B-CAA8-4B92-946C-58D9C9013C91}" type="pres">
      <dgm:prSet presAssocID="{BE9B5558-AD6F-4EF7-8111-F845D1440BDE}" presName="text" presStyleLbl="node1" presStyleIdx="0" presStyleCnt="4" custLinFactX="-100000" custLinFactY="39290" custLinFactNeighborX="-162467" custLinFactNeighborY="100000">
        <dgm:presLayoutVars>
          <dgm:bulletEnabled val="1"/>
        </dgm:presLayoutVars>
      </dgm:prSet>
      <dgm:spPr/>
      <dgm:t>
        <a:bodyPr/>
        <a:lstStyle/>
        <a:p>
          <a:endParaRPr lang="el-GR"/>
        </a:p>
      </dgm:t>
    </dgm:pt>
    <dgm:pt modelId="{DE52A113-10DC-4F83-8789-27AB18657215}" type="pres">
      <dgm:prSet presAssocID="{569EF835-C134-4DBC-810B-825889388AC9}" presName="space" presStyleCnt="0"/>
      <dgm:spPr/>
    </dgm:pt>
    <dgm:pt modelId="{1B4372C2-9898-4D20-A657-52888C6B0E7C}" type="pres">
      <dgm:prSet presAssocID="{830894F0-B0EE-4174-85EB-F33DD1B838B6}" presName="text" presStyleLbl="node1" presStyleIdx="1" presStyleCnt="4" custLinFactX="-100000" custLinFactY="34290" custLinFactNeighborX="-162467" custLinFactNeighborY="100000">
        <dgm:presLayoutVars>
          <dgm:bulletEnabled val="1"/>
        </dgm:presLayoutVars>
      </dgm:prSet>
      <dgm:spPr/>
      <dgm:t>
        <a:bodyPr/>
        <a:lstStyle/>
        <a:p>
          <a:endParaRPr lang="el-GR"/>
        </a:p>
      </dgm:t>
    </dgm:pt>
    <dgm:pt modelId="{A9C38F67-F993-4522-A750-7C9E396342DF}" type="pres">
      <dgm:prSet presAssocID="{20C343A3-EB4B-4D19-8B8E-1BA0B7221ADF}" presName="space" presStyleCnt="0"/>
      <dgm:spPr/>
    </dgm:pt>
    <dgm:pt modelId="{A0192506-74FA-4853-A86C-FD9190064AF9}" type="pres">
      <dgm:prSet presAssocID="{11398CD9-E888-4FFD-A23C-1A36F57C6717}" presName="text" presStyleLbl="node1" presStyleIdx="2" presStyleCnt="4" custScaleX="58483" custScaleY="53011" custLinFactX="-128084" custLinFactY="33513" custLinFactNeighborX="-200000" custLinFactNeighborY="100000">
        <dgm:presLayoutVars>
          <dgm:bulletEnabled val="1"/>
        </dgm:presLayoutVars>
      </dgm:prSet>
      <dgm:spPr/>
      <dgm:t>
        <a:bodyPr/>
        <a:lstStyle/>
        <a:p>
          <a:endParaRPr lang="el-GR"/>
        </a:p>
      </dgm:t>
    </dgm:pt>
    <dgm:pt modelId="{A9F6885E-A2BD-4BF3-92A6-01DD0A3C58CD}" type="pres">
      <dgm:prSet presAssocID="{1BB3A793-3707-40C1-8E2A-C351EE752CF6}" presName="space" presStyleCnt="0"/>
      <dgm:spPr/>
    </dgm:pt>
    <dgm:pt modelId="{3B2A506E-EB82-4233-AFDE-02C82D38ED01}" type="pres">
      <dgm:prSet presAssocID="{2FB21477-C928-48A8-B987-20C06271C34C}" presName="text" presStyleLbl="node1" presStyleIdx="3" presStyleCnt="4" custScaleX="87578" custScaleY="51672" custLinFactY="-66262" custLinFactNeighborX="67738" custLinFactNeighborY="-100000">
        <dgm:presLayoutVars>
          <dgm:bulletEnabled val="1"/>
        </dgm:presLayoutVars>
      </dgm:prSet>
      <dgm:spPr/>
      <dgm:t>
        <a:bodyPr/>
        <a:lstStyle/>
        <a:p>
          <a:endParaRPr lang="el-GR"/>
        </a:p>
      </dgm:t>
    </dgm:pt>
  </dgm:ptLst>
  <dgm:cxnLst>
    <dgm:cxn modelId="{F08EEFAA-2E5A-4982-80D5-3E6668405D0F}" srcId="{0DAF780D-F938-476B-8E1F-7D49014FBA7C}" destId="{2FB21477-C928-48A8-B987-20C06271C34C}" srcOrd="3" destOrd="0" parTransId="{8E9A59C5-02BC-4DD4-83FA-20E8B4190DB7}" sibTransId="{722D7F3D-2F67-4D4A-B312-2F4B8886A869}"/>
    <dgm:cxn modelId="{B771EAA6-88D2-4F84-B5D6-E83555D73A36}" srcId="{0DAF780D-F938-476B-8E1F-7D49014FBA7C}" destId="{11398CD9-E888-4FFD-A23C-1A36F57C6717}" srcOrd="2" destOrd="0" parTransId="{487CD9EF-C60F-46B0-9E29-F76240FE551C}" sibTransId="{1BB3A793-3707-40C1-8E2A-C351EE752CF6}"/>
    <dgm:cxn modelId="{E3C2B1FC-04EB-4A44-9F3F-5ABC1F84A319}" type="presOf" srcId="{0DAF780D-F938-476B-8E1F-7D49014FBA7C}" destId="{55827B70-03AE-47EA-8D67-B9ABC4CC97F0}" srcOrd="0" destOrd="0" presId="urn:diagrams.loki3.com/VaryingWidthList+Icon"/>
    <dgm:cxn modelId="{29089A41-8343-4164-8EE5-CF73E4C1634E}" type="presOf" srcId="{11398CD9-E888-4FFD-A23C-1A36F57C6717}" destId="{A0192506-74FA-4853-A86C-FD9190064AF9}" srcOrd="0" destOrd="0" presId="urn:diagrams.loki3.com/VaryingWidthList+Icon"/>
    <dgm:cxn modelId="{330E74B6-8997-44BF-9AC7-00B683FFDAA3}" type="presOf" srcId="{2FB21477-C928-48A8-B987-20C06271C34C}" destId="{3B2A506E-EB82-4233-AFDE-02C82D38ED01}" srcOrd="0" destOrd="0" presId="urn:diagrams.loki3.com/VaryingWidthList+Icon"/>
    <dgm:cxn modelId="{0C6F2DF8-4C45-440B-8288-6937665D2068}" srcId="{0DAF780D-F938-476B-8E1F-7D49014FBA7C}" destId="{830894F0-B0EE-4174-85EB-F33DD1B838B6}" srcOrd="1" destOrd="0" parTransId="{EAF1CC28-8A66-486D-A50C-C6EA81F086EF}" sibTransId="{20C343A3-EB4B-4D19-8B8E-1BA0B7221ADF}"/>
    <dgm:cxn modelId="{8DB30216-44E2-4845-AA97-7E76CF34A81D}" srcId="{0DAF780D-F938-476B-8E1F-7D49014FBA7C}" destId="{BE9B5558-AD6F-4EF7-8111-F845D1440BDE}" srcOrd="0" destOrd="0" parTransId="{FADEED4F-58A2-4AF2-A82A-E59698EF95AD}" sibTransId="{569EF835-C134-4DBC-810B-825889388AC9}"/>
    <dgm:cxn modelId="{6D937426-659D-4295-8EF0-86718E7BC925}" type="presOf" srcId="{830894F0-B0EE-4174-85EB-F33DD1B838B6}" destId="{1B4372C2-9898-4D20-A657-52888C6B0E7C}" srcOrd="0" destOrd="0" presId="urn:diagrams.loki3.com/VaryingWidthList+Icon"/>
    <dgm:cxn modelId="{1CA3D856-6E54-4C4E-BE29-1BB899F6A9D9}" type="presOf" srcId="{BE9B5558-AD6F-4EF7-8111-F845D1440BDE}" destId="{F0EA3D8B-CAA8-4B92-946C-58D9C9013C91}" srcOrd="0" destOrd="0" presId="urn:diagrams.loki3.com/VaryingWidthList+Icon"/>
    <dgm:cxn modelId="{B8BFAB8A-0EA4-4E2E-9ECB-09DBEC7D9C81}" type="presParOf" srcId="{55827B70-03AE-47EA-8D67-B9ABC4CC97F0}" destId="{F0EA3D8B-CAA8-4B92-946C-58D9C9013C91}" srcOrd="0" destOrd="0" presId="urn:diagrams.loki3.com/VaryingWidthList+Icon"/>
    <dgm:cxn modelId="{F68204B9-D074-40D4-8C5E-93652AB31484}" type="presParOf" srcId="{55827B70-03AE-47EA-8D67-B9ABC4CC97F0}" destId="{DE52A113-10DC-4F83-8789-27AB18657215}" srcOrd="1" destOrd="0" presId="urn:diagrams.loki3.com/VaryingWidthList+Icon"/>
    <dgm:cxn modelId="{37910833-36C3-41D2-92A8-40C83629A7E9}" type="presParOf" srcId="{55827B70-03AE-47EA-8D67-B9ABC4CC97F0}" destId="{1B4372C2-9898-4D20-A657-52888C6B0E7C}" srcOrd="2" destOrd="0" presId="urn:diagrams.loki3.com/VaryingWidthList+Icon"/>
    <dgm:cxn modelId="{E51A89D6-2EA3-4206-8060-E44BEFE68468}" type="presParOf" srcId="{55827B70-03AE-47EA-8D67-B9ABC4CC97F0}" destId="{A9C38F67-F993-4522-A750-7C9E396342DF}" srcOrd="3" destOrd="0" presId="urn:diagrams.loki3.com/VaryingWidthList+Icon"/>
    <dgm:cxn modelId="{1013A62C-0743-4008-93A0-EB6E4E65E880}" type="presParOf" srcId="{55827B70-03AE-47EA-8D67-B9ABC4CC97F0}" destId="{A0192506-74FA-4853-A86C-FD9190064AF9}" srcOrd="4" destOrd="0" presId="urn:diagrams.loki3.com/VaryingWidthList+Icon"/>
    <dgm:cxn modelId="{F02BF655-9AB3-4C97-B48D-6FA0E8FAFDB1}" type="presParOf" srcId="{55827B70-03AE-47EA-8D67-B9ABC4CC97F0}" destId="{A9F6885E-A2BD-4BF3-92A6-01DD0A3C58CD}" srcOrd="5" destOrd="0" presId="urn:diagrams.loki3.com/VaryingWidthList+Icon"/>
    <dgm:cxn modelId="{E89F8D1D-1C7A-4AB4-80A8-76EA4D1A3852}" type="presParOf" srcId="{55827B70-03AE-47EA-8D67-B9ABC4CC97F0}" destId="{3B2A506E-EB82-4233-AFDE-02C82D38ED01}" srcOrd="6" destOrd="0" presId="urn:diagrams.loki3.com/VaryingWidthList+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3931F7-7C04-469F-8354-E2BDBF46F22D}" type="doc">
      <dgm:prSet loTypeId="urn:microsoft.com/office/officeart/2005/8/layout/pyramid2" loCatId="pyramid" qsTypeId="urn:microsoft.com/office/officeart/2005/8/quickstyle/simple1" qsCatId="simple" csTypeId="urn:microsoft.com/office/officeart/2005/8/colors/accent1_2" csCatId="accent1" phldr="1"/>
      <dgm:spPr/>
      <dgm:t>
        <a:bodyPr/>
        <a:lstStyle/>
        <a:p>
          <a:endParaRPr lang="en-US"/>
        </a:p>
      </dgm:t>
    </dgm:pt>
    <dgm:pt modelId="{042CF935-D809-44CA-92CB-544659C332C1}">
      <dgm:prSet phldrT="[Text]"/>
      <dgm:spPr/>
      <dgm:t>
        <a:bodyPr/>
        <a:lstStyle/>
        <a:p>
          <a:r>
            <a:rPr lang="el-GR"/>
            <a:t>ΠΕΔΙΟ ΔΥΝΑΜΕΩΝ (</a:t>
          </a:r>
          <a:r>
            <a:rPr lang="en-US"/>
            <a:t>FORCE FIELD)</a:t>
          </a:r>
        </a:p>
      </dgm:t>
    </dgm:pt>
    <dgm:pt modelId="{E06B2A2C-E094-4A6D-A2FD-2F50A1B3D132}" type="parTrans" cxnId="{9B648CEB-CAEF-4605-87F5-201881F3F748}">
      <dgm:prSet/>
      <dgm:spPr/>
      <dgm:t>
        <a:bodyPr/>
        <a:lstStyle/>
        <a:p>
          <a:endParaRPr lang="en-US"/>
        </a:p>
      </dgm:t>
    </dgm:pt>
    <dgm:pt modelId="{76620074-E250-4638-84FA-4970B82555A8}" type="sibTrans" cxnId="{9B648CEB-CAEF-4605-87F5-201881F3F748}">
      <dgm:prSet/>
      <dgm:spPr/>
      <dgm:t>
        <a:bodyPr/>
        <a:lstStyle/>
        <a:p>
          <a:endParaRPr lang="en-US"/>
        </a:p>
      </dgm:t>
    </dgm:pt>
    <dgm:pt modelId="{0ED0CE5B-6D0B-4F65-85EC-225CBAAE07E8}">
      <dgm:prSet phldrT="[Text]"/>
      <dgm:spPr/>
      <dgm:t>
        <a:bodyPr/>
        <a:lstStyle/>
        <a:p>
          <a:r>
            <a:rPr lang="el-GR" dirty="0"/>
            <a:t>ΓΝΩΣΤΙΚΟ</a:t>
          </a:r>
        </a:p>
        <a:p>
          <a:r>
            <a:rPr lang="el-GR" dirty="0"/>
            <a:t>(</a:t>
          </a:r>
          <a:r>
            <a:rPr lang="en-US" dirty="0"/>
            <a:t>KNOWLEDGE BASED</a:t>
          </a:r>
        </a:p>
      </dgm:t>
    </dgm:pt>
    <dgm:pt modelId="{877DD3FF-744C-441C-8FD3-51B7625CB1AF}" type="parTrans" cxnId="{0FE4A18F-CA56-4850-A123-B89706F2076C}">
      <dgm:prSet/>
      <dgm:spPr/>
      <dgm:t>
        <a:bodyPr/>
        <a:lstStyle/>
        <a:p>
          <a:endParaRPr lang="en-US"/>
        </a:p>
      </dgm:t>
    </dgm:pt>
    <dgm:pt modelId="{E79872AD-06FE-4D5D-96C5-1CEBBA6C8B8E}" type="sibTrans" cxnId="{0FE4A18F-CA56-4850-A123-B89706F2076C}">
      <dgm:prSet/>
      <dgm:spPr/>
      <dgm:t>
        <a:bodyPr/>
        <a:lstStyle/>
        <a:p>
          <a:endParaRPr lang="en-US"/>
        </a:p>
      </dgm:t>
    </dgm:pt>
    <dgm:pt modelId="{CA49AC56-F38F-4A4C-BAB5-754BFDEFC13B}">
      <dgm:prSet phldrT="[Text]"/>
      <dgm:spPr/>
      <dgm:t>
        <a:bodyPr/>
        <a:lstStyle/>
        <a:p>
          <a:r>
            <a:rPr lang="en-US" dirty="0"/>
            <a:t>EM</a:t>
          </a:r>
          <a:r>
            <a:rPr lang="el-GR" dirty="0"/>
            <a:t>ΠΕΙΡΙΚΟ</a:t>
          </a:r>
        </a:p>
        <a:p>
          <a:r>
            <a:rPr lang="el-GR" dirty="0"/>
            <a:t>(</a:t>
          </a:r>
          <a:r>
            <a:rPr lang="en-US" dirty="0"/>
            <a:t>EMPIRICAL BASED)</a:t>
          </a:r>
        </a:p>
      </dgm:t>
    </dgm:pt>
    <dgm:pt modelId="{D9DE4C2E-1679-4662-B478-638B3F052CBE}" type="parTrans" cxnId="{DEAF1A0A-23C3-4804-A7C9-455C2873560D}">
      <dgm:prSet/>
      <dgm:spPr/>
      <dgm:t>
        <a:bodyPr/>
        <a:lstStyle/>
        <a:p>
          <a:endParaRPr lang="en-US"/>
        </a:p>
      </dgm:t>
    </dgm:pt>
    <dgm:pt modelId="{2DD61AAC-76DD-433E-94A3-89DF37628180}" type="sibTrans" cxnId="{DEAF1A0A-23C3-4804-A7C9-455C2873560D}">
      <dgm:prSet/>
      <dgm:spPr/>
      <dgm:t>
        <a:bodyPr/>
        <a:lstStyle/>
        <a:p>
          <a:endParaRPr lang="en-US"/>
        </a:p>
      </dgm:t>
    </dgm:pt>
    <dgm:pt modelId="{F8A8A90B-1868-42E3-943A-556E3BE22422}">
      <dgm:prSet phldrT="[Text]"/>
      <dgm:spPr/>
      <dgm:t>
        <a:bodyPr/>
        <a:lstStyle/>
        <a:p>
          <a:r>
            <a:rPr lang="el-GR"/>
            <a:t>ΣΥΝ</a:t>
          </a:r>
          <a:r>
            <a:rPr lang="en-US"/>
            <a:t>AI</a:t>
          </a:r>
          <a:r>
            <a:rPr lang="el-GR"/>
            <a:t>Ν</a:t>
          </a:r>
          <a:r>
            <a:rPr lang="en-US"/>
            <a:t>E</a:t>
          </a:r>
          <a:r>
            <a:rPr lang="el-GR"/>
            <a:t>ΤΙΚΟ</a:t>
          </a:r>
        </a:p>
        <a:p>
          <a:r>
            <a:rPr lang="el-GR"/>
            <a:t>(</a:t>
          </a:r>
          <a:r>
            <a:rPr lang="en-US"/>
            <a:t>CONSENSUS SCORING)</a:t>
          </a:r>
        </a:p>
      </dgm:t>
    </dgm:pt>
    <dgm:pt modelId="{726A3208-805A-4C84-9615-872493E7C6A7}" type="parTrans" cxnId="{B275D45A-30C3-4213-8A02-38546A8A688E}">
      <dgm:prSet/>
      <dgm:spPr/>
      <dgm:t>
        <a:bodyPr/>
        <a:lstStyle/>
        <a:p>
          <a:endParaRPr lang="en-US"/>
        </a:p>
      </dgm:t>
    </dgm:pt>
    <dgm:pt modelId="{9B8740A1-174D-4071-9C74-BBC918825E01}" type="sibTrans" cxnId="{B275D45A-30C3-4213-8A02-38546A8A688E}">
      <dgm:prSet/>
      <dgm:spPr/>
      <dgm:t>
        <a:bodyPr/>
        <a:lstStyle/>
        <a:p>
          <a:endParaRPr lang="en-US"/>
        </a:p>
      </dgm:t>
    </dgm:pt>
    <dgm:pt modelId="{A154BBE5-A15C-4E61-BA19-BB2B2A656C14}" type="pres">
      <dgm:prSet presAssocID="{443931F7-7C04-469F-8354-E2BDBF46F22D}" presName="compositeShape" presStyleCnt="0">
        <dgm:presLayoutVars>
          <dgm:dir/>
          <dgm:resizeHandles/>
        </dgm:presLayoutVars>
      </dgm:prSet>
      <dgm:spPr/>
      <dgm:t>
        <a:bodyPr/>
        <a:lstStyle/>
        <a:p>
          <a:endParaRPr lang="en-US"/>
        </a:p>
      </dgm:t>
    </dgm:pt>
    <dgm:pt modelId="{B4586E6E-FEF7-4EC3-9C80-8693740BF22F}" type="pres">
      <dgm:prSet presAssocID="{443931F7-7C04-469F-8354-E2BDBF46F22D}" presName="pyramid" presStyleLbl="node1" presStyleIdx="0" presStyleCnt="1" custLinFactNeighborX="61721" custLinFactNeighborY="-29226"/>
      <dgm:spPr/>
      <dgm:t>
        <a:bodyPr/>
        <a:lstStyle/>
        <a:p>
          <a:endParaRPr lang="en-US"/>
        </a:p>
      </dgm:t>
    </dgm:pt>
    <dgm:pt modelId="{67B7CB83-255C-4229-894D-7A49E28DDF7E}" type="pres">
      <dgm:prSet presAssocID="{443931F7-7C04-469F-8354-E2BDBF46F22D}" presName="theList" presStyleCnt="0"/>
      <dgm:spPr/>
    </dgm:pt>
    <dgm:pt modelId="{FFE04521-95D9-4FC0-A803-8254DCCBD6E2}" type="pres">
      <dgm:prSet presAssocID="{042CF935-D809-44CA-92CB-544659C332C1}" presName="aNode" presStyleLbl="fgAcc1" presStyleIdx="0" presStyleCnt="4">
        <dgm:presLayoutVars>
          <dgm:bulletEnabled val="1"/>
        </dgm:presLayoutVars>
      </dgm:prSet>
      <dgm:spPr/>
      <dgm:t>
        <a:bodyPr/>
        <a:lstStyle/>
        <a:p>
          <a:endParaRPr lang="en-US"/>
        </a:p>
      </dgm:t>
    </dgm:pt>
    <dgm:pt modelId="{D50FF873-68B1-4AF2-96F4-9B6B092A3BD5}" type="pres">
      <dgm:prSet presAssocID="{042CF935-D809-44CA-92CB-544659C332C1}" presName="aSpace" presStyleCnt="0"/>
      <dgm:spPr/>
    </dgm:pt>
    <dgm:pt modelId="{5F9EF36A-CA0C-48A4-AC43-BE91E108895B}" type="pres">
      <dgm:prSet presAssocID="{0ED0CE5B-6D0B-4F65-85EC-225CBAAE07E8}" presName="aNode" presStyleLbl="fgAcc1" presStyleIdx="1" presStyleCnt="4">
        <dgm:presLayoutVars>
          <dgm:bulletEnabled val="1"/>
        </dgm:presLayoutVars>
      </dgm:prSet>
      <dgm:spPr/>
      <dgm:t>
        <a:bodyPr/>
        <a:lstStyle/>
        <a:p>
          <a:endParaRPr lang="en-US"/>
        </a:p>
      </dgm:t>
    </dgm:pt>
    <dgm:pt modelId="{06DCBB9D-8D24-4C03-B093-F9F9B01A520E}" type="pres">
      <dgm:prSet presAssocID="{0ED0CE5B-6D0B-4F65-85EC-225CBAAE07E8}" presName="aSpace" presStyleCnt="0"/>
      <dgm:spPr/>
    </dgm:pt>
    <dgm:pt modelId="{38C888D8-D787-4EDB-AB1B-1A588CCF3D8F}" type="pres">
      <dgm:prSet presAssocID="{CA49AC56-F38F-4A4C-BAB5-754BFDEFC13B}" presName="aNode" presStyleLbl="fgAcc1" presStyleIdx="2" presStyleCnt="4">
        <dgm:presLayoutVars>
          <dgm:bulletEnabled val="1"/>
        </dgm:presLayoutVars>
      </dgm:prSet>
      <dgm:spPr/>
      <dgm:t>
        <a:bodyPr/>
        <a:lstStyle/>
        <a:p>
          <a:endParaRPr lang="en-US"/>
        </a:p>
      </dgm:t>
    </dgm:pt>
    <dgm:pt modelId="{498EB4E8-7317-4C9C-84D8-04BA46C16470}" type="pres">
      <dgm:prSet presAssocID="{CA49AC56-F38F-4A4C-BAB5-754BFDEFC13B}" presName="aSpace" presStyleCnt="0"/>
      <dgm:spPr/>
    </dgm:pt>
    <dgm:pt modelId="{92F83423-D843-4FE1-81D6-312433DC14DE}" type="pres">
      <dgm:prSet presAssocID="{F8A8A90B-1868-42E3-943A-556E3BE22422}" presName="aNode" presStyleLbl="fgAcc1" presStyleIdx="3" presStyleCnt="4">
        <dgm:presLayoutVars>
          <dgm:bulletEnabled val="1"/>
        </dgm:presLayoutVars>
      </dgm:prSet>
      <dgm:spPr/>
      <dgm:t>
        <a:bodyPr/>
        <a:lstStyle/>
        <a:p>
          <a:endParaRPr lang="en-US"/>
        </a:p>
      </dgm:t>
    </dgm:pt>
    <dgm:pt modelId="{57E800F0-60A9-4641-82CA-849CE3B1AB43}" type="pres">
      <dgm:prSet presAssocID="{F8A8A90B-1868-42E3-943A-556E3BE22422}" presName="aSpace" presStyleCnt="0"/>
      <dgm:spPr/>
    </dgm:pt>
  </dgm:ptLst>
  <dgm:cxnLst>
    <dgm:cxn modelId="{A49C924D-EC20-4C28-8041-B178D0B04B29}" type="presOf" srcId="{042CF935-D809-44CA-92CB-544659C332C1}" destId="{FFE04521-95D9-4FC0-A803-8254DCCBD6E2}" srcOrd="0" destOrd="0" presId="urn:microsoft.com/office/officeart/2005/8/layout/pyramid2"/>
    <dgm:cxn modelId="{DEAF1A0A-23C3-4804-A7C9-455C2873560D}" srcId="{443931F7-7C04-469F-8354-E2BDBF46F22D}" destId="{CA49AC56-F38F-4A4C-BAB5-754BFDEFC13B}" srcOrd="2" destOrd="0" parTransId="{D9DE4C2E-1679-4662-B478-638B3F052CBE}" sibTransId="{2DD61AAC-76DD-433E-94A3-89DF37628180}"/>
    <dgm:cxn modelId="{B275D45A-30C3-4213-8A02-38546A8A688E}" srcId="{443931F7-7C04-469F-8354-E2BDBF46F22D}" destId="{F8A8A90B-1868-42E3-943A-556E3BE22422}" srcOrd="3" destOrd="0" parTransId="{726A3208-805A-4C84-9615-872493E7C6A7}" sibTransId="{9B8740A1-174D-4071-9C74-BBC918825E01}"/>
    <dgm:cxn modelId="{0FE4A18F-CA56-4850-A123-B89706F2076C}" srcId="{443931F7-7C04-469F-8354-E2BDBF46F22D}" destId="{0ED0CE5B-6D0B-4F65-85EC-225CBAAE07E8}" srcOrd="1" destOrd="0" parTransId="{877DD3FF-744C-441C-8FD3-51B7625CB1AF}" sibTransId="{E79872AD-06FE-4D5D-96C5-1CEBBA6C8B8E}"/>
    <dgm:cxn modelId="{7F036EF9-BC5D-4132-896E-CD6296C164A0}" type="presOf" srcId="{CA49AC56-F38F-4A4C-BAB5-754BFDEFC13B}" destId="{38C888D8-D787-4EDB-AB1B-1A588CCF3D8F}" srcOrd="0" destOrd="0" presId="urn:microsoft.com/office/officeart/2005/8/layout/pyramid2"/>
    <dgm:cxn modelId="{9B648CEB-CAEF-4605-87F5-201881F3F748}" srcId="{443931F7-7C04-469F-8354-E2BDBF46F22D}" destId="{042CF935-D809-44CA-92CB-544659C332C1}" srcOrd="0" destOrd="0" parTransId="{E06B2A2C-E094-4A6D-A2FD-2F50A1B3D132}" sibTransId="{76620074-E250-4638-84FA-4970B82555A8}"/>
    <dgm:cxn modelId="{A32BC2FD-991C-448A-8060-C00150D05727}" type="presOf" srcId="{443931F7-7C04-469F-8354-E2BDBF46F22D}" destId="{A154BBE5-A15C-4E61-BA19-BB2B2A656C14}" srcOrd="0" destOrd="0" presId="urn:microsoft.com/office/officeart/2005/8/layout/pyramid2"/>
    <dgm:cxn modelId="{207D7794-0E27-4FF7-8A28-F1964B06156B}" type="presOf" srcId="{0ED0CE5B-6D0B-4F65-85EC-225CBAAE07E8}" destId="{5F9EF36A-CA0C-48A4-AC43-BE91E108895B}" srcOrd="0" destOrd="0" presId="urn:microsoft.com/office/officeart/2005/8/layout/pyramid2"/>
    <dgm:cxn modelId="{63B5F92D-D41F-490B-9F12-7178F4203775}" type="presOf" srcId="{F8A8A90B-1868-42E3-943A-556E3BE22422}" destId="{92F83423-D843-4FE1-81D6-312433DC14DE}" srcOrd="0" destOrd="0" presId="urn:microsoft.com/office/officeart/2005/8/layout/pyramid2"/>
    <dgm:cxn modelId="{E62C8052-C183-4D13-9C92-FB3E179D56E0}" type="presParOf" srcId="{A154BBE5-A15C-4E61-BA19-BB2B2A656C14}" destId="{B4586E6E-FEF7-4EC3-9C80-8693740BF22F}" srcOrd="0" destOrd="0" presId="urn:microsoft.com/office/officeart/2005/8/layout/pyramid2"/>
    <dgm:cxn modelId="{5CFF377B-D9D3-4ACE-8DF1-C59D1EAEEBD3}" type="presParOf" srcId="{A154BBE5-A15C-4E61-BA19-BB2B2A656C14}" destId="{67B7CB83-255C-4229-894D-7A49E28DDF7E}" srcOrd="1" destOrd="0" presId="urn:microsoft.com/office/officeart/2005/8/layout/pyramid2"/>
    <dgm:cxn modelId="{D9F64A43-3914-4A9C-A538-BBB04D6581AB}" type="presParOf" srcId="{67B7CB83-255C-4229-894D-7A49E28DDF7E}" destId="{FFE04521-95D9-4FC0-A803-8254DCCBD6E2}" srcOrd="0" destOrd="0" presId="urn:microsoft.com/office/officeart/2005/8/layout/pyramid2"/>
    <dgm:cxn modelId="{E0D10FBF-703A-4055-9B90-9101E9705549}" type="presParOf" srcId="{67B7CB83-255C-4229-894D-7A49E28DDF7E}" destId="{D50FF873-68B1-4AF2-96F4-9B6B092A3BD5}" srcOrd="1" destOrd="0" presId="urn:microsoft.com/office/officeart/2005/8/layout/pyramid2"/>
    <dgm:cxn modelId="{4A847B17-8EF3-4684-85BE-BDF815032200}" type="presParOf" srcId="{67B7CB83-255C-4229-894D-7A49E28DDF7E}" destId="{5F9EF36A-CA0C-48A4-AC43-BE91E108895B}" srcOrd="2" destOrd="0" presId="urn:microsoft.com/office/officeart/2005/8/layout/pyramid2"/>
    <dgm:cxn modelId="{95D10FB1-B8D6-4EBB-8DE1-8EAEA6FB421F}" type="presParOf" srcId="{67B7CB83-255C-4229-894D-7A49E28DDF7E}" destId="{06DCBB9D-8D24-4C03-B093-F9F9B01A520E}" srcOrd="3" destOrd="0" presId="urn:microsoft.com/office/officeart/2005/8/layout/pyramid2"/>
    <dgm:cxn modelId="{D96CEF71-CDCE-4BE4-8559-0C4891EB4007}" type="presParOf" srcId="{67B7CB83-255C-4229-894D-7A49E28DDF7E}" destId="{38C888D8-D787-4EDB-AB1B-1A588CCF3D8F}" srcOrd="4" destOrd="0" presId="urn:microsoft.com/office/officeart/2005/8/layout/pyramid2"/>
    <dgm:cxn modelId="{84CCCA44-3AF0-4C7D-A833-291E19848716}" type="presParOf" srcId="{67B7CB83-255C-4229-894D-7A49E28DDF7E}" destId="{498EB4E8-7317-4C9C-84D8-04BA46C16470}" srcOrd="5" destOrd="0" presId="urn:microsoft.com/office/officeart/2005/8/layout/pyramid2"/>
    <dgm:cxn modelId="{B2F43494-0590-4234-AC53-6C6A24836532}" type="presParOf" srcId="{67B7CB83-255C-4229-894D-7A49E28DDF7E}" destId="{92F83423-D843-4FE1-81D6-312433DC14DE}" srcOrd="6" destOrd="0" presId="urn:microsoft.com/office/officeart/2005/8/layout/pyramid2"/>
    <dgm:cxn modelId="{D63FC1AB-84DE-4000-A514-B20AA309D14E}" type="presParOf" srcId="{67B7CB83-255C-4229-894D-7A49E28DDF7E}" destId="{57E800F0-60A9-4641-82CA-849CE3B1AB43}" srcOrd="7"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EA3D8B-CAA8-4B92-946C-58D9C9013C91}">
      <dsp:nvSpPr>
        <dsp:cNvPr id="0" name=""/>
        <dsp:cNvSpPr/>
      </dsp:nvSpPr>
      <dsp:spPr>
        <a:xfrm>
          <a:off x="0" y="709853"/>
          <a:ext cx="1800000" cy="159702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i="1" kern="1200" dirty="0" smtClean="0"/>
            <a:t>IN SILICO </a:t>
          </a:r>
        </a:p>
        <a:p>
          <a:pPr lvl="0" algn="ctr" defTabSz="711200">
            <a:lnSpc>
              <a:spcPct val="90000"/>
            </a:lnSpc>
            <a:spcBef>
              <a:spcPct val="0"/>
            </a:spcBef>
            <a:spcAft>
              <a:spcPct val="35000"/>
            </a:spcAft>
          </a:pPr>
          <a:r>
            <a:rPr lang="el-GR" sz="1600" kern="1200" dirty="0" smtClean="0"/>
            <a:t>ΜΕΛΕΤΕΣ </a:t>
          </a:r>
          <a:endParaRPr lang="el-GR" sz="1600" kern="1200" dirty="0"/>
        </a:p>
      </dsp:txBody>
      <dsp:txXfrm>
        <a:off x="0" y="709853"/>
        <a:ext cx="1800000" cy="1597025"/>
      </dsp:txXfrm>
    </dsp:sp>
    <dsp:sp modelId="{1B4372C2-9898-4D20-A657-52888C6B0E7C}">
      <dsp:nvSpPr>
        <dsp:cNvPr id="0" name=""/>
        <dsp:cNvSpPr/>
      </dsp:nvSpPr>
      <dsp:spPr>
        <a:xfrm>
          <a:off x="0" y="2306878"/>
          <a:ext cx="1800000" cy="159702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l-GR" sz="1600" kern="1200" dirty="0" smtClean="0"/>
            <a:t>ΣΥΝΘΕΣΗ</a:t>
          </a:r>
          <a:endParaRPr lang="el-GR" sz="1600" kern="1200" dirty="0"/>
        </a:p>
      </dsp:txBody>
      <dsp:txXfrm>
        <a:off x="0" y="2306878"/>
        <a:ext cx="1800000" cy="1597025"/>
      </dsp:txXfrm>
    </dsp:sp>
    <dsp:sp modelId="{A0192506-74FA-4853-A86C-FD9190064AF9}">
      <dsp:nvSpPr>
        <dsp:cNvPr id="0" name=""/>
        <dsp:cNvSpPr/>
      </dsp:nvSpPr>
      <dsp:spPr>
        <a:xfrm>
          <a:off x="0" y="3971346"/>
          <a:ext cx="1842214" cy="84659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l-GR" sz="1600" kern="1200" dirty="0" smtClean="0"/>
            <a:t>ΧΑΡΑΚΤΗΡΙΣΜΟΣ </a:t>
          </a:r>
          <a:endParaRPr lang="el-GR" sz="1600" kern="1200" dirty="0"/>
        </a:p>
      </dsp:txBody>
      <dsp:txXfrm>
        <a:off x="0" y="3971346"/>
        <a:ext cx="1842214" cy="846598"/>
      </dsp:txXfrm>
    </dsp:sp>
    <dsp:sp modelId="{3B2A506E-EB82-4233-AFDE-02C82D38ED01}">
      <dsp:nvSpPr>
        <dsp:cNvPr id="0" name=""/>
        <dsp:cNvSpPr/>
      </dsp:nvSpPr>
      <dsp:spPr>
        <a:xfrm>
          <a:off x="4605865" y="3144662"/>
          <a:ext cx="2325195" cy="8252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l-GR" sz="1600" kern="1200" dirty="0" smtClean="0"/>
            <a:t>ΦΑΡΜΑΚΟΕΠΑΓΡΥΠΝΗΣΗ </a:t>
          </a:r>
          <a:endParaRPr lang="el-GR" sz="1600" kern="1200" dirty="0"/>
        </a:p>
      </dsp:txBody>
      <dsp:txXfrm>
        <a:off x="4605865" y="3144662"/>
        <a:ext cx="2325195" cy="8252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586E6E-FEF7-4EC3-9C80-8693740BF22F}">
      <dsp:nvSpPr>
        <dsp:cNvPr id="0" name=""/>
        <dsp:cNvSpPr/>
      </dsp:nvSpPr>
      <dsp:spPr>
        <a:xfrm>
          <a:off x="2759392" y="0"/>
          <a:ext cx="3580447" cy="3580447"/>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E04521-95D9-4FC0-A803-8254DCCBD6E2}">
      <dsp:nvSpPr>
        <dsp:cNvPr id="0" name=""/>
        <dsp:cNvSpPr/>
      </dsp:nvSpPr>
      <dsp:spPr>
        <a:xfrm>
          <a:off x="2901386" y="358394"/>
          <a:ext cx="2327290" cy="636368"/>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l-GR" sz="1400" kern="1200"/>
            <a:t>ΠΕΔΙΟ ΔΥΝΑΜΕΩΝ (</a:t>
          </a:r>
          <a:r>
            <a:rPr lang="en-US" sz="1400" kern="1200"/>
            <a:t>FORCE FIELD)</a:t>
          </a:r>
        </a:p>
      </dsp:txBody>
      <dsp:txXfrm>
        <a:off x="2932451" y="389459"/>
        <a:ext cx="2265160" cy="574238"/>
      </dsp:txXfrm>
    </dsp:sp>
    <dsp:sp modelId="{5F9EF36A-CA0C-48A4-AC43-BE91E108895B}">
      <dsp:nvSpPr>
        <dsp:cNvPr id="0" name=""/>
        <dsp:cNvSpPr/>
      </dsp:nvSpPr>
      <dsp:spPr>
        <a:xfrm>
          <a:off x="2901386" y="1074308"/>
          <a:ext cx="2327290" cy="636368"/>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l-GR" sz="1400" kern="1200" dirty="0"/>
            <a:t>ΓΝΩΣΤΙΚΟ</a:t>
          </a:r>
        </a:p>
        <a:p>
          <a:pPr lvl="0" algn="ctr" defTabSz="622300">
            <a:lnSpc>
              <a:spcPct val="90000"/>
            </a:lnSpc>
            <a:spcBef>
              <a:spcPct val="0"/>
            </a:spcBef>
            <a:spcAft>
              <a:spcPct val="35000"/>
            </a:spcAft>
          </a:pPr>
          <a:r>
            <a:rPr lang="el-GR" sz="1400" kern="1200" dirty="0"/>
            <a:t>(</a:t>
          </a:r>
          <a:r>
            <a:rPr lang="en-US" sz="1400" kern="1200" dirty="0"/>
            <a:t>KNOWLEDGE BASED</a:t>
          </a:r>
        </a:p>
      </dsp:txBody>
      <dsp:txXfrm>
        <a:off x="2932451" y="1105373"/>
        <a:ext cx="2265160" cy="574238"/>
      </dsp:txXfrm>
    </dsp:sp>
    <dsp:sp modelId="{38C888D8-D787-4EDB-AB1B-1A588CCF3D8F}">
      <dsp:nvSpPr>
        <dsp:cNvPr id="0" name=""/>
        <dsp:cNvSpPr/>
      </dsp:nvSpPr>
      <dsp:spPr>
        <a:xfrm>
          <a:off x="2901386" y="1790223"/>
          <a:ext cx="2327290" cy="636368"/>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EM</a:t>
          </a:r>
          <a:r>
            <a:rPr lang="el-GR" sz="1400" kern="1200" dirty="0"/>
            <a:t>ΠΕΙΡΙΚΟ</a:t>
          </a:r>
        </a:p>
        <a:p>
          <a:pPr lvl="0" algn="ctr" defTabSz="622300">
            <a:lnSpc>
              <a:spcPct val="90000"/>
            </a:lnSpc>
            <a:spcBef>
              <a:spcPct val="0"/>
            </a:spcBef>
            <a:spcAft>
              <a:spcPct val="35000"/>
            </a:spcAft>
          </a:pPr>
          <a:r>
            <a:rPr lang="el-GR" sz="1400" kern="1200" dirty="0"/>
            <a:t>(</a:t>
          </a:r>
          <a:r>
            <a:rPr lang="en-US" sz="1400" kern="1200" dirty="0"/>
            <a:t>EMPIRICAL BASED)</a:t>
          </a:r>
        </a:p>
      </dsp:txBody>
      <dsp:txXfrm>
        <a:off x="2932451" y="1821288"/>
        <a:ext cx="2265160" cy="574238"/>
      </dsp:txXfrm>
    </dsp:sp>
    <dsp:sp modelId="{92F83423-D843-4FE1-81D6-312433DC14DE}">
      <dsp:nvSpPr>
        <dsp:cNvPr id="0" name=""/>
        <dsp:cNvSpPr/>
      </dsp:nvSpPr>
      <dsp:spPr>
        <a:xfrm>
          <a:off x="2901386" y="2506138"/>
          <a:ext cx="2327290" cy="636368"/>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l-GR" sz="1400" kern="1200"/>
            <a:t>ΣΥΝ</a:t>
          </a:r>
          <a:r>
            <a:rPr lang="en-US" sz="1400" kern="1200"/>
            <a:t>AI</a:t>
          </a:r>
          <a:r>
            <a:rPr lang="el-GR" sz="1400" kern="1200"/>
            <a:t>Ν</a:t>
          </a:r>
          <a:r>
            <a:rPr lang="en-US" sz="1400" kern="1200"/>
            <a:t>E</a:t>
          </a:r>
          <a:r>
            <a:rPr lang="el-GR" sz="1400" kern="1200"/>
            <a:t>ΤΙΚΟ</a:t>
          </a:r>
        </a:p>
        <a:p>
          <a:pPr lvl="0" algn="ctr" defTabSz="622300">
            <a:lnSpc>
              <a:spcPct val="90000"/>
            </a:lnSpc>
            <a:spcBef>
              <a:spcPct val="0"/>
            </a:spcBef>
            <a:spcAft>
              <a:spcPct val="35000"/>
            </a:spcAft>
          </a:pPr>
          <a:r>
            <a:rPr lang="el-GR" sz="1400" kern="1200"/>
            <a:t>(</a:t>
          </a:r>
          <a:r>
            <a:rPr lang="en-US" sz="1400" kern="1200"/>
            <a:t>CONSENSUS SCORING)</a:t>
          </a:r>
        </a:p>
      </dsp:txBody>
      <dsp:txXfrm>
        <a:off x="2932451" y="2537203"/>
        <a:ext cx="2265160" cy="574238"/>
      </dsp:txXfrm>
    </dsp:sp>
  </dsp:spTree>
</dsp:drawing>
</file>

<file path=ppt/diagrams/layout1.xml><?xml version="1.0" encoding="utf-8"?>
<dgm:layoutDef xmlns:dgm="http://schemas.openxmlformats.org/drawingml/2006/diagram" xmlns:a="http://schemas.openxmlformats.org/drawingml/2006/main" uniqueId="urn:diagrams.loki3.com/VaryingWidthList+Icon">
  <dgm:title val="Λίστα μεταβλητού πλάτους"/>
  <dgm:desc val="Χρησιμοποιήστε το για να δώσετε έμφαση σε στοιχεία διαφορετικής βαρύτητας. Λειτουργεί καλά με μεγάλο κείμενο Επιπέδου 1. Το πλάτος κάθε σχήματος καθορίζεται ανεξάρτητα, με βάση το κείμενό του. "/>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4773554-5473-B741-ACDC-3041AAAA38DD}" type="datetimeFigureOut">
              <a:rPr lang="en-US" smtClean="0"/>
              <a:t>4/20/2020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55F18E2-8133-7F40-95A9-D58997260481}" type="slidenum">
              <a:rPr lang="en-US" smtClean="0"/>
              <a:t>‹#›</a:t>
            </a:fld>
            <a:endParaRPr lang="en-US"/>
          </a:p>
        </p:txBody>
      </p:sp>
    </p:spTree>
    <p:extLst>
      <p:ext uri="{BB962C8B-B14F-4D97-AF65-F5344CB8AC3E}">
        <p14:creationId xmlns:p14="http://schemas.microsoft.com/office/powerpoint/2010/main" val="4672792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8602450-69B7-5248-A0D2-5958C57394D2}" type="datetimeFigureOut">
              <a:rPr lang="en-US" smtClean="0"/>
              <a:t>4/20/2020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20BCE6-E69B-2541-9E28-77D0C420C4D1}" type="slidenum">
              <a:rPr lang="en-US" smtClean="0"/>
              <a:t>‹#›</a:t>
            </a:fld>
            <a:endParaRPr lang="en-US"/>
          </a:p>
        </p:txBody>
      </p:sp>
    </p:spTree>
    <p:extLst>
      <p:ext uri="{BB962C8B-B14F-4D97-AF65-F5344CB8AC3E}">
        <p14:creationId xmlns:p14="http://schemas.microsoft.com/office/powerpoint/2010/main" val="25214086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2"/>
                </a:solidFill>
                <a:latin typeface="Times New Roman" pitchFamily="18" charset="0"/>
              </a:defRPr>
            </a:lvl1pPr>
            <a:lvl2pPr marL="742950" indent="-285750" eaLnBrk="0" hangingPunct="0">
              <a:defRPr sz="1400">
                <a:solidFill>
                  <a:schemeClr val="tx2"/>
                </a:solidFill>
                <a:latin typeface="Times New Roman" pitchFamily="18" charset="0"/>
              </a:defRPr>
            </a:lvl2pPr>
            <a:lvl3pPr marL="1143000" indent="-228600" eaLnBrk="0" hangingPunct="0">
              <a:defRPr sz="1400">
                <a:solidFill>
                  <a:schemeClr val="tx2"/>
                </a:solidFill>
                <a:latin typeface="Times New Roman" pitchFamily="18" charset="0"/>
              </a:defRPr>
            </a:lvl3pPr>
            <a:lvl4pPr marL="1600200" indent="-228600" eaLnBrk="0" hangingPunct="0">
              <a:defRPr sz="1400">
                <a:solidFill>
                  <a:schemeClr val="tx2"/>
                </a:solidFill>
                <a:latin typeface="Times New Roman" pitchFamily="18" charset="0"/>
              </a:defRPr>
            </a:lvl4pPr>
            <a:lvl5pPr marL="2057400" indent="-228600" eaLnBrk="0" hangingPunct="0">
              <a:defRPr sz="1400">
                <a:solidFill>
                  <a:schemeClr val="tx2"/>
                </a:solidFill>
                <a:latin typeface="Times New Roman" pitchFamily="18" charset="0"/>
              </a:defRPr>
            </a:lvl5pPr>
            <a:lvl6pPr marL="2514600" indent="-228600" algn="ctr" eaLnBrk="0" fontAlgn="base" hangingPunct="0">
              <a:spcBef>
                <a:spcPct val="50000"/>
              </a:spcBef>
              <a:spcAft>
                <a:spcPct val="0"/>
              </a:spcAft>
              <a:defRPr sz="1400">
                <a:solidFill>
                  <a:schemeClr val="tx2"/>
                </a:solidFill>
                <a:latin typeface="Times New Roman" pitchFamily="18" charset="0"/>
              </a:defRPr>
            </a:lvl6pPr>
            <a:lvl7pPr marL="2971800" indent="-228600" algn="ctr" eaLnBrk="0" fontAlgn="base" hangingPunct="0">
              <a:spcBef>
                <a:spcPct val="50000"/>
              </a:spcBef>
              <a:spcAft>
                <a:spcPct val="0"/>
              </a:spcAft>
              <a:defRPr sz="1400">
                <a:solidFill>
                  <a:schemeClr val="tx2"/>
                </a:solidFill>
                <a:latin typeface="Times New Roman" pitchFamily="18" charset="0"/>
              </a:defRPr>
            </a:lvl7pPr>
            <a:lvl8pPr marL="3429000" indent="-228600" algn="ctr" eaLnBrk="0" fontAlgn="base" hangingPunct="0">
              <a:spcBef>
                <a:spcPct val="50000"/>
              </a:spcBef>
              <a:spcAft>
                <a:spcPct val="0"/>
              </a:spcAft>
              <a:defRPr sz="1400">
                <a:solidFill>
                  <a:schemeClr val="tx2"/>
                </a:solidFill>
                <a:latin typeface="Times New Roman" pitchFamily="18" charset="0"/>
              </a:defRPr>
            </a:lvl8pPr>
            <a:lvl9pPr marL="3886200" indent="-228600" algn="ctr" eaLnBrk="0" fontAlgn="base" hangingPunct="0">
              <a:spcBef>
                <a:spcPct val="50000"/>
              </a:spcBef>
              <a:spcAft>
                <a:spcPct val="0"/>
              </a:spcAft>
              <a:defRPr sz="1400">
                <a:solidFill>
                  <a:schemeClr val="tx2"/>
                </a:solidFill>
                <a:latin typeface="Times New Roman" pitchFamily="18" charset="0"/>
              </a:defRPr>
            </a:lvl9pPr>
          </a:lstStyle>
          <a:p>
            <a:pPr eaLnBrk="1" hangingPunct="1"/>
            <a:fld id="{373D92F9-1F52-4D1A-9BE6-A2154669868E}" type="slidenum">
              <a:rPr lang="en-US" sz="1200" smtClean="0">
                <a:solidFill>
                  <a:schemeClr val="tx1"/>
                </a:solidFill>
              </a:rPr>
              <a:pPr eaLnBrk="1" hangingPunct="1"/>
              <a:t>1</a:t>
            </a:fld>
            <a:endParaRPr lang="en-US" sz="1200" smtClean="0">
              <a:solidFill>
                <a:schemeClr val="tx1"/>
              </a:solidFill>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4D454280-75E1-4683-9F9D-84FDE7C9B155}" type="slidenum">
              <a:rPr lang="en-US" sz="1200" smtClean="0"/>
              <a:pPr eaLnBrk="1" hangingPunct="1"/>
              <a:t>11</a:t>
            </a:fld>
            <a:endParaRPr lang="en-US" sz="1200" smtClean="0"/>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00EE5EF2-95B0-4F63-8FFB-C73710F493E2}" type="slidenum">
              <a:rPr lang="en-US" sz="1200" smtClean="0"/>
              <a:pPr eaLnBrk="1" hangingPunct="1"/>
              <a:t>12</a:t>
            </a:fld>
            <a:endParaRPr lang="en-US" sz="1200" smtClean="0"/>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BAEBFC0-DC39-419E-AF7C-492A080BB536}" type="slidenum">
              <a:rPr lang="el-GR" sz="1200" smtClean="0"/>
              <a:pPr eaLnBrk="1" hangingPunct="1"/>
              <a:t>13</a:t>
            </a:fld>
            <a:endParaRPr lang="el-GR" sz="1200" smtClean="0"/>
          </a:p>
        </p:txBody>
      </p:sp>
      <p:sp>
        <p:nvSpPr>
          <p:cNvPr id="248835" name="Rectangle 2"/>
          <p:cNvSpPr>
            <a:spLocks noGrp="1" noRot="1" noChangeAspect="1" noChangeArrowheads="1" noTextEdit="1"/>
          </p:cNvSpPr>
          <p:nvPr>
            <p:ph type="sldImg"/>
          </p:nvPr>
        </p:nvSpPr>
        <p:spPr>
          <a:ln/>
        </p:spPr>
      </p:sp>
      <p:sp>
        <p:nvSpPr>
          <p:cNvPr id="248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BE4C3019-AA01-4CCB-BDCA-B2034B1D79BD}" type="slidenum">
              <a:rPr lang="en-US" sz="1200" smtClean="0"/>
              <a:pPr eaLnBrk="1" hangingPunct="1"/>
              <a:t>14</a:t>
            </a:fld>
            <a:endParaRPr lang="en-US" sz="1200" smtClean="0"/>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E0EF111E-4945-41A6-8E9A-1143F502E9C4}" type="slidenum">
              <a:rPr lang="en-US" sz="1200" smtClean="0"/>
              <a:pPr eaLnBrk="1" hangingPunct="1"/>
              <a:t>15</a:t>
            </a:fld>
            <a:endParaRPr lang="en-US" sz="1200" smtClean="0"/>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5E949E47-1FB9-4119-A8E2-DC124EC2FD57}" type="slidenum">
              <a:rPr lang="en-US" sz="1200" smtClean="0"/>
              <a:pPr eaLnBrk="1" hangingPunct="1"/>
              <a:t>16</a:t>
            </a:fld>
            <a:endParaRPr lang="en-US" sz="1200" smtClean="0"/>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0BCE6-E69B-2541-9E28-77D0C420C4D1}" type="slidenum">
              <a:rPr lang="en-US" smtClean="0"/>
              <a:t>28</a:t>
            </a:fld>
            <a:endParaRPr lang="en-US"/>
          </a:p>
        </p:txBody>
      </p:sp>
    </p:spTree>
    <p:extLst>
      <p:ext uri="{BB962C8B-B14F-4D97-AF65-F5344CB8AC3E}">
        <p14:creationId xmlns:p14="http://schemas.microsoft.com/office/powerpoint/2010/main" val="18893034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0BCE6-E69B-2541-9E28-77D0C420C4D1}" type="slidenum">
              <a:rPr lang="en-US" smtClean="0"/>
              <a:t>34</a:t>
            </a:fld>
            <a:endParaRPr lang="en-US"/>
          </a:p>
        </p:txBody>
      </p:sp>
    </p:spTree>
    <p:extLst>
      <p:ext uri="{BB962C8B-B14F-4D97-AF65-F5344CB8AC3E}">
        <p14:creationId xmlns:p14="http://schemas.microsoft.com/office/powerpoint/2010/main" val="3482262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B519BA7A-DF2B-CD43-A3DF-84BE2BB13AA3}" type="slidenum">
              <a:rPr lang="en-US" sz="1200">
                <a:solidFill>
                  <a:srgbClr val="000000"/>
                </a:solidFill>
              </a:rPr>
              <a:pPr eaLnBrk="1" fontAlgn="base" hangingPunct="1">
                <a:spcBef>
                  <a:spcPct val="0"/>
                </a:spcBef>
                <a:spcAft>
                  <a:spcPct val="0"/>
                </a:spcAft>
              </a:pPr>
              <a:t>2</a:t>
            </a:fld>
            <a:endParaRPr lang="en-US" sz="1200">
              <a:solidFill>
                <a:srgbClr val="000000"/>
              </a:solidFill>
            </a:endParaRPr>
          </a:p>
        </p:txBody>
      </p:sp>
      <p:sp>
        <p:nvSpPr>
          <p:cNvPr id="17412"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1200"/>
              <a:t>PRJ-1</a:t>
            </a:r>
          </a:p>
        </p:txBody>
      </p:sp>
    </p:spTree>
    <p:extLst>
      <p:ext uri="{BB962C8B-B14F-4D97-AF65-F5344CB8AC3E}">
        <p14:creationId xmlns:p14="http://schemas.microsoft.com/office/powerpoint/2010/main" val="4118998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B519BA7A-DF2B-CD43-A3DF-84BE2BB13AA3}" type="slidenum">
              <a:rPr lang="en-US" sz="1200">
                <a:solidFill>
                  <a:srgbClr val="000000"/>
                </a:solidFill>
              </a:rPr>
              <a:pPr eaLnBrk="1" fontAlgn="base" hangingPunct="1">
                <a:spcBef>
                  <a:spcPct val="0"/>
                </a:spcBef>
                <a:spcAft>
                  <a:spcPct val="0"/>
                </a:spcAft>
              </a:pPr>
              <a:t>3</a:t>
            </a:fld>
            <a:endParaRPr lang="en-US" sz="1200">
              <a:solidFill>
                <a:srgbClr val="000000"/>
              </a:solidFill>
            </a:endParaRPr>
          </a:p>
        </p:txBody>
      </p:sp>
      <p:sp>
        <p:nvSpPr>
          <p:cNvPr id="17412"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1200"/>
              <a:t>PRJ-1</a:t>
            </a:r>
          </a:p>
        </p:txBody>
      </p:sp>
    </p:spTree>
    <p:extLst>
      <p:ext uri="{BB962C8B-B14F-4D97-AF65-F5344CB8AC3E}">
        <p14:creationId xmlns:p14="http://schemas.microsoft.com/office/powerpoint/2010/main" val="2392791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B519BA7A-DF2B-CD43-A3DF-84BE2BB13AA3}" type="slidenum">
              <a:rPr lang="en-US" sz="1200">
                <a:solidFill>
                  <a:srgbClr val="000000"/>
                </a:solidFill>
              </a:rPr>
              <a:pPr eaLnBrk="1" fontAlgn="base" hangingPunct="1">
                <a:spcBef>
                  <a:spcPct val="0"/>
                </a:spcBef>
                <a:spcAft>
                  <a:spcPct val="0"/>
                </a:spcAft>
              </a:pPr>
              <a:t>4</a:t>
            </a:fld>
            <a:endParaRPr lang="en-US" sz="1200">
              <a:solidFill>
                <a:srgbClr val="000000"/>
              </a:solidFill>
            </a:endParaRPr>
          </a:p>
        </p:txBody>
      </p:sp>
      <p:sp>
        <p:nvSpPr>
          <p:cNvPr id="17412"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1200"/>
              <a:t>PRJ-1</a:t>
            </a:r>
          </a:p>
        </p:txBody>
      </p:sp>
    </p:spTree>
    <p:extLst>
      <p:ext uri="{BB962C8B-B14F-4D97-AF65-F5344CB8AC3E}">
        <p14:creationId xmlns:p14="http://schemas.microsoft.com/office/powerpoint/2010/main" val="2392791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B519BA7A-DF2B-CD43-A3DF-84BE2BB13AA3}" type="slidenum">
              <a:rPr lang="en-US" sz="1200">
                <a:solidFill>
                  <a:srgbClr val="000000"/>
                </a:solidFill>
              </a:rPr>
              <a:pPr eaLnBrk="1" fontAlgn="base" hangingPunct="1">
                <a:spcBef>
                  <a:spcPct val="0"/>
                </a:spcBef>
                <a:spcAft>
                  <a:spcPct val="0"/>
                </a:spcAft>
              </a:pPr>
              <a:t>5</a:t>
            </a:fld>
            <a:endParaRPr lang="en-US" sz="1200">
              <a:solidFill>
                <a:srgbClr val="000000"/>
              </a:solidFill>
            </a:endParaRPr>
          </a:p>
        </p:txBody>
      </p:sp>
      <p:sp>
        <p:nvSpPr>
          <p:cNvPr id="17412"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1200"/>
              <a:t>PRJ-1</a:t>
            </a:r>
          </a:p>
        </p:txBody>
      </p:sp>
    </p:spTree>
    <p:extLst>
      <p:ext uri="{BB962C8B-B14F-4D97-AF65-F5344CB8AC3E}">
        <p14:creationId xmlns:p14="http://schemas.microsoft.com/office/powerpoint/2010/main" val="385545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tr-TR" dirty="0">
              <a:latin typeface="Calibri" charset="0"/>
              <a:ea typeface="MS PGothic" charset="0"/>
              <a:cs typeface="MS PGothic"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F1CE69E8-0881-CF46-ACB5-1DECAA228B3F}" type="slidenum">
              <a:rPr lang="en-US" sz="1200">
                <a:solidFill>
                  <a:srgbClr val="000000"/>
                </a:solidFill>
                <a:ea typeface="MS PGothic" charset="0"/>
                <a:cs typeface="MS PGothic" charset="0"/>
              </a:rPr>
              <a:pPr eaLnBrk="1" fontAlgn="base" hangingPunct="1">
                <a:spcBef>
                  <a:spcPct val="0"/>
                </a:spcBef>
                <a:spcAft>
                  <a:spcPct val="0"/>
                </a:spcAft>
              </a:pPr>
              <a:t>6</a:t>
            </a:fld>
            <a:endParaRPr lang="en-US" sz="1200">
              <a:solidFill>
                <a:srgbClr val="000000"/>
              </a:solidFill>
              <a:ea typeface="MS PGothic" charset="0"/>
              <a:cs typeface="MS PGothic" charset="0"/>
            </a:endParaRPr>
          </a:p>
        </p:txBody>
      </p:sp>
      <p:sp>
        <p:nvSpPr>
          <p:cNvPr id="15364"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1200">
                <a:ea typeface="MS PGothic" charset="0"/>
                <a:cs typeface="MS PGothic" charset="0"/>
              </a:rPr>
              <a:t>PRJ-1</a:t>
            </a:r>
          </a:p>
        </p:txBody>
      </p:sp>
    </p:spTree>
    <p:extLst>
      <p:ext uri="{BB962C8B-B14F-4D97-AF65-F5344CB8AC3E}">
        <p14:creationId xmlns:p14="http://schemas.microsoft.com/office/powerpoint/2010/main" val="2845674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B519BA7A-DF2B-CD43-A3DF-84BE2BB13AA3}" type="slidenum">
              <a:rPr lang="en-US" sz="1200">
                <a:solidFill>
                  <a:srgbClr val="000000"/>
                </a:solidFill>
              </a:rPr>
              <a:pPr eaLnBrk="1" fontAlgn="base" hangingPunct="1">
                <a:spcBef>
                  <a:spcPct val="0"/>
                </a:spcBef>
                <a:spcAft>
                  <a:spcPct val="0"/>
                </a:spcAft>
              </a:pPr>
              <a:t>7</a:t>
            </a:fld>
            <a:endParaRPr lang="en-US" sz="1200">
              <a:solidFill>
                <a:srgbClr val="000000"/>
              </a:solidFill>
            </a:endParaRPr>
          </a:p>
        </p:txBody>
      </p:sp>
      <p:sp>
        <p:nvSpPr>
          <p:cNvPr id="17412"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1200"/>
              <a:t>PRJ-1</a:t>
            </a:r>
          </a:p>
        </p:txBody>
      </p:sp>
    </p:spTree>
    <p:extLst>
      <p:ext uri="{BB962C8B-B14F-4D97-AF65-F5344CB8AC3E}">
        <p14:creationId xmlns:p14="http://schemas.microsoft.com/office/powerpoint/2010/main" val="780904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F2AA2A00-8C68-4A63-8812-E2822840C891}" type="slidenum">
              <a:rPr lang="en-US" sz="1200" smtClean="0"/>
              <a:pPr eaLnBrk="1" hangingPunct="1"/>
              <a:t>9</a:t>
            </a:fld>
            <a:endParaRPr lang="en-US" sz="1200" smtClean="0"/>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E20EEEC-C223-4A40-95AE-99C40365CA8E}" type="slidenum">
              <a:rPr lang="en-US" sz="1200" smtClean="0"/>
              <a:pPr eaLnBrk="1" hangingPunct="1"/>
              <a:t>10</a:t>
            </a:fld>
            <a:endParaRPr lang="en-US" sz="1200" smtClean="0"/>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x-non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a:t>Click to edit Master subtitle style</a:t>
            </a:r>
            <a:endParaRPr lang="en-US"/>
          </a:p>
        </p:txBody>
      </p:sp>
      <p:sp>
        <p:nvSpPr>
          <p:cNvPr id="4" name="Date Placeholder 3"/>
          <p:cNvSpPr>
            <a:spLocks noGrp="1"/>
          </p:cNvSpPr>
          <p:nvPr>
            <p:ph type="dt" sz="half" idx="10"/>
          </p:nvPr>
        </p:nvSpPr>
        <p:spPr/>
        <p:txBody>
          <a:bodyPr/>
          <a:lstStyle/>
          <a:p>
            <a:fld id="{2447FCAC-FBEF-DC4F-B68A-3A6B2886E0E8}"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FAA8C3-06FC-BB43-B735-478DE568B6DC}" type="slidenum">
              <a:rPr lang="en-US" smtClean="0"/>
              <a:t>‹#›</a:t>
            </a:fld>
            <a:endParaRPr lang="en-US"/>
          </a:p>
        </p:txBody>
      </p:sp>
    </p:spTree>
    <p:extLst>
      <p:ext uri="{BB962C8B-B14F-4D97-AF65-F5344CB8AC3E}">
        <p14:creationId xmlns:p14="http://schemas.microsoft.com/office/powerpoint/2010/main" val="1722390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2447FCAC-FBEF-DC4F-B68A-3A6B2886E0E8}"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FAA8C3-06FC-BB43-B735-478DE568B6DC}" type="slidenum">
              <a:rPr lang="en-US" smtClean="0"/>
              <a:t>‹#›</a:t>
            </a:fld>
            <a:endParaRPr lang="en-US"/>
          </a:p>
        </p:txBody>
      </p:sp>
    </p:spTree>
    <p:extLst>
      <p:ext uri="{BB962C8B-B14F-4D97-AF65-F5344CB8AC3E}">
        <p14:creationId xmlns:p14="http://schemas.microsoft.com/office/powerpoint/2010/main" val="1180261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x-none"/>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2447FCAC-FBEF-DC4F-B68A-3A6B2886E0E8}"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FAA8C3-06FC-BB43-B735-478DE568B6DC}" type="slidenum">
              <a:rPr lang="en-US" smtClean="0"/>
              <a:t>‹#›</a:t>
            </a:fld>
            <a:endParaRPr lang="en-US"/>
          </a:p>
        </p:txBody>
      </p:sp>
    </p:spTree>
    <p:extLst>
      <p:ext uri="{BB962C8B-B14F-4D97-AF65-F5344CB8AC3E}">
        <p14:creationId xmlns:p14="http://schemas.microsoft.com/office/powerpoint/2010/main" val="784809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idx="1"/>
          </p:nvPr>
        </p:nvSpPr>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2447FCAC-FBEF-DC4F-B68A-3A6B2886E0E8}"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FAA8C3-06FC-BB43-B735-478DE568B6DC}" type="slidenum">
              <a:rPr lang="en-US" smtClean="0"/>
              <a:t>‹#›</a:t>
            </a:fld>
            <a:endParaRPr lang="en-US"/>
          </a:p>
        </p:txBody>
      </p:sp>
    </p:spTree>
    <p:extLst>
      <p:ext uri="{BB962C8B-B14F-4D97-AF65-F5344CB8AC3E}">
        <p14:creationId xmlns:p14="http://schemas.microsoft.com/office/powerpoint/2010/main" val="1553579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a:t>Click to edit Master text styles</a:t>
            </a:r>
          </a:p>
        </p:txBody>
      </p:sp>
      <p:sp>
        <p:nvSpPr>
          <p:cNvPr id="4" name="Date Placeholder 3"/>
          <p:cNvSpPr>
            <a:spLocks noGrp="1"/>
          </p:cNvSpPr>
          <p:nvPr>
            <p:ph type="dt" sz="half" idx="10"/>
          </p:nvPr>
        </p:nvSpPr>
        <p:spPr/>
        <p:txBody>
          <a:bodyPr/>
          <a:lstStyle/>
          <a:p>
            <a:fld id="{2447FCAC-FBEF-DC4F-B68A-3A6B2886E0E8}"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FAA8C3-06FC-BB43-B735-478DE568B6DC}" type="slidenum">
              <a:rPr lang="en-US" smtClean="0"/>
              <a:t>‹#›</a:t>
            </a:fld>
            <a:endParaRPr lang="en-US"/>
          </a:p>
        </p:txBody>
      </p:sp>
    </p:spTree>
    <p:extLst>
      <p:ext uri="{BB962C8B-B14F-4D97-AF65-F5344CB8AC3E}">
        <p14:creationId xmlns:p14="http://schemas.microsoft.com/office/powerpoint/2010/main" val="63241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Date Placeholder 4"/>
          <p:cNvSpPr>
            <a:spLocks noGrp="1"/>
          </p:cNvSpPr>
          <p:nvPr>
            <p:ph type="dt" sz="half" idx="10"/>
          </p:nvPr>
        </p:nvSpPr>
        <p:spPr/>
        <p:txBody>
          <a:bodyPr/>
          <a:lstStyle/>
          <a:p>
            <a:fld id="{2447FCAC-FBEF-DC4F-B68A-3A6B2886E0E8}" type="datetimeFigureOut">
              <a:rPr lang="en-US" smtClean="0"/>
              <a:t>4/20/2020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FAA8C3-06FC-BB43-B735-478DE568B6DC}" type="slidenum">
              <a:rPr lang="en-US" smtClean="0"/>
              <a:t>‹#›</a:t>
            </a:fld>
            <a:endParaRPr lang="en-US"/>
          </a:p>
        </p:txBody>
      </p:sp>
    </p:spTree>
    <p:extLst>
      <p:ext uri="{BB962C8B-B14F-4D97-AF65-F5344CB8AC3E}">
        <p14:creationId xmlns:p14="http://schemas.microsoft.com/office/powerpoint/2010/main" val="3848001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Date Placeholder 6"/>
          <p:cNvSpPr>
            <a:spLocks noGrp="1"/>
          </p:cNvSpPr>
          <p:nvPr>
            <p:ph type="dt" sz="half" idx="10"/>
          </p:nvPr>
        </p:nvSpPr>
        <p:spPr/>
        <p:txBody>
          <a:bodyPr/>
          <a:lstStyle/>
          <a:p>
            <a:fld id="{2447FCAC-FBEF-DC4F-B68A-3A6B2886E0E8}" type="datetimeFigureOut">
              <a:rPr lang="en-US" smtClean="0"/>
              <a:t>4/20/2020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FAA8C3-06FC-BB43-B735-478DE568B6DC}" type="slidenum">
              <a:rPr lang="en-US" smtClean="0"/>
              <a:t>‹#›</a:t>
            </a:fld>
            <a:endParaRPr lang="en-US"/>
          </a:p>
        </p:txBody>
      </p:sp>
    </p:spTree>
    <p:extLst>
      <p:ext uri="{BB962C8B-B14F-4D97-AF65-F5344CB8AC3E}">
        <p14:creationId xmlns:p14="http://schemas.microsoft.com/office/powerpoint/2010/main" val="3853261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Date Placeholder 2"/>
          <p:cNvSpPr>
            <a:spLocks noGrp="1"/>
          </p:cNvSpPr>
          <p:nvPr>
            <p:ph type="dt" sz="half" idx="10"/>
          </p:nvPr>
        </p:nvSpPr>
        <p:spPr/>
        <p:txBody>
          <a:bodyPr/>
          <a:lstStyle/>
          <a:p>
            <a:fld id="{2447FCAC-FBEF-DC4F-B68A-3A6B2886E0E8}" type="datetimeFigureOut">
              <a:rPr lang="en-US" smtClean="0"/>
              <a:t>4/20/2020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FAA8C3-06FC-BB43-B735-478DE568B6DC}" type="slidenum">
              <a:rPr lang="en-US" smtClean="0"/>
              <a:t>‹#›</a:t>
            </a:fld>
            <a:endParaRPr lang="en-US"/>
          </a:p>
        </p:txBody>
      </p:sp>
    </p:spTree>
    <p:extLst>
      <p:ext uri="{BB962C8B-B14F-4D97-AF65-F5344CB8AC3E}">
        <p14:creationId xmlns:p14="http://schemas.microsoft.com/office/powerpoint/2010/main" val="1527471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47FCAC-FBEF-DC4F-B68A-3A6B2886E0E8}" type="datetimeFigureOut">
              <a:rPr lang="en-US" smtClean="0"/>
              <a:t>4/20/2020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FAA8C3-06FC-BB43-B735-478DE568B6DC}" type="slidenum">
              <a:rPr lang="en-US" smtClean="0"/>
              <a:t>‹#›</a:t>
            </a:fld>
            <a:endParaRPr lang="en-US"/>
          </a:p>
        </p:txBody>
      </p:sp>
    </p:spTree>
    <p:extLst>
      <p:ext uri="{BB962C8B-B14F-4D97-AF65-F5344CB8AC3E}">
        <p14:creationId xmlns:p14="http://schemas.microsoft.com/office/powerpoint/2010/main" val="2497822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p>
            <a:fld id="{2447FCAC-FBEF-DC4F-B68A-3A6B2886E0E8}" type="datetimeFigureOut">
              <a:rPr lang="en-US" smtClean="0"/>
              <a:t>4/20/2020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FAA8C3-06FC-BB43-B735-478DE568B6DC}" type="slidenum">
              <a:rPr lang="en-US" smtClean="0"/>
              <a:t>‹#›</a:t>
            </a:fld>
            <a:endParaRPr lang="en-US"/>
          </a:p>
        </p:txBody>
      </p:sp>
    </p:spTree>
    <p:extLst>
      <p:ext uri="{BB962C8B-B14F-4D97-AF65-F5344CB8AC3E}">
        <p14:creationId xmlns:p14="http://schemas.microsoft.com/office/powerpoint/2010/main" val="3776985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p>
            <a:fld id="{2447FCAC-FBEF-DC4F-B68A-3A6B2886E0E8}" type="datetimeFigureOut">
              <a:rPr lang="en-US" smtClean="0"/>
              <a:t>4/20/2020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FAA8C3-06FC-BB43-B735-478DE568B6DC}" type="slidenum">
              <a:rPr lang="en-US" smtClean="0"/>
              <a:t>‹#›</a:t>
            </a:fld>
            <a:endParaRPr lang="en-US"/>
          </a:p>
        </p:txBody>
      </p:sp>
    </p:spTree>
    <p:extLst>
      <p:ext uri="{BB962C8B-B14F-4D97-AF65-F5344CB8AC3E}">
        <p14:creationId xmlns:p14="http://schemas.microsoft.com/office/powerpoint/2010/main" val="2739372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x-none"/>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47FCAC-FBEF-DC4F-B68A-3A6B2886E0E8}" type="datetimeFigureOut">
              <a:rPr lang="en-US" smtClean="0"/>
              <a:t>4/20/2020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FAA8C3-06FC-BB43-B735-478DE568B6DC}" type="slidenum">
              <a:rPr lang="en-US" smtClean="0"/>
              <a:t>‹#›</a:t>
            </a:fld>
            <a:endParaRPr lang="en-US"/>
          </a:p>
        </p:txBody>
      </p:sp>
    </p:spTree>
    <p:extLst>
      <p:ext uri="{BB962C8B-B14F-4D97-AF65-F5344CB8AC3E}">
        <p14:creationId xmlns:p14="http://schemas.microsoft.com/office/powerpoint/2010/main" val="6746094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diagramColors" Target="../diagrams/colors1.xml"/><Relationship Id="rId12" Type="http://schemas.openxmlformats.org/officeDocument/2006/relationships/image" Target="../media/image5.png"/><Relationship Id="rId17" Type="http://schemas.openxmlformats.org/officeDocument/2006/relationships/image" Target="../media/image10.png"/><Relationship Id="rId2" Type="http://schemas.openxmlformats.org/officeDocument/2006/relationships/notesSlide" Target="../notesSlides/notesSlide1.xml"/><Relationship Id="rId16"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QuickStyle" Target="../diagrams/quickStyle1.xml"/><Relationship Id="rId11" Type="http://schemas.openxmlformats.org/officeDocument/2006/relationships/image" Target="../media/image4.jpeg"/><Relationship Id="rId5" Type="http://schemas.openxmlformats.org/officeDocument/2006/relationships/diagramLayout" Target="../diagrams/layout1.xml"/><Relationship Id="rId15" Type="http://schemas.openxmlformats.org/officeDocument/2006/relationships/image" Target="../media/image8.jpeg"/><Relationship Id="rId10" Type="http://schemas.openxmlformats.org/officeDocument/2006/relationships/image" Target="../media/image3.png"/><Relationship Id="rId4" Type="http://schemas.openxmlformats.org/officeDocument/2006/relationships/diagramData" Target="../diagrams/data1.xml"/><Relationship Id="rId9" Type="http://schemas.openxmlformats.org/officeDocument/2006/relationships/image" Target="../media/image2.pn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2.xml"/><Relationship Id="rId4" Type="http://schemas.openxmlformats.org/officeDocument/2006/relationships/image" Target="../media/image12.tiff"/></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3.xml"/></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4.xml"/><Relationship Id="rId6" Type="http://schemas.openxmlformats.org/officeDocument/2006/relationships/image" Target="../media/image15.tiff"/><Relationship Id="rId5" Type="http://schemas.openxmlformats.org/officeDocument/2006/relationships/image" Target="../media/image14.tiff"/><Relationship Id="rId4" Type="http://schemas.openxmlformats.org/officeDocument/2006/relationships/image" Target="../media/image13.tiff"/></Relationships>
</file>

<file path=ppt/slides/_rels/slide5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6.xml"/><Relationship Id="rId7" Type="http://schemas.openxmlformats.org/officeDocument/2006/relationships/image" Target="../media/image17.png"/><Relationship Id="rId2" Type="http://schemas.openxmlformats.org/officeDocument/2006/relationships/tags" Target="../tags/tag5.xml"/><Relationship Id="rId1" Type="http://schemas.openxmlformats.org/officeDocument/2006/relationships/vmlDrawing" Target="../drawings/vmlDrawing1.vml"/><Relationship Id="rId6" Type="http://schemas.openxmlformats.org/officeDocument/2006/relationships/image" Target="../media/image16.emf"/><Relationship Id="rId5" Type="http://schemas.openxmlformats.org/officeDocument/2006/relationships/oleObject" Target="../embeddings/oleObject1.bin"/><Relationship Id="rId4" Type="http://schemas.openxmlformats.org/officeDocument/2006/relationships/notesSlide" Target="../notesSlides/notesSlide6.xml"/><Relationship Id="rId9" Type="http://schemas.openxmlformats.org/officeDocument/2006/relationships/image" Target="../media/image19.tif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6.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oleObject" Target="../embeddings/Microsoft_Word_97_-_2003_Document1.doc"/><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22.png"/><Relationship Id="rId4" Type="http://schemas.openxmlformats.org/officeDocument/2006/relationships/image" Target="../media/image21.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8" name="Picture 3" descr="DSC000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6363" y="1311275"/>
            <a:ext cx="2454275"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Διάγραμμα 1"/>
          <p:cNvGraphicFramePr/>
          <p:nvPr/>
        </p:nvGraphicFramePr>
        <p:xfrm>
          <a:off x="1645920" y="380534"/>
          <a:ext cx="7940040" cy="51104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100" name="AutoShape 2" descr="Image result for ΟΔΥΣΣΕΑΣ"/>
          <p:cNvSpPr>
            <a:spLocks noChangeAspect="1" noChangeArrowheads="1"/>
          </p:cNvSpPr>
          <p:nvPr/>
        </p:nvSpPr>
        <p:spPr bwMode="auto">
          <a:xfrm>
            <a:off x="4343400" y="-152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410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7938"/>
            <a:ext cx="1962150" cy="232410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70638" y="2138363"/>
            <a:ext cx="2773362" cy="138747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179638" y="7938"/>
            <a:ext cx="6689725" cy="954107"/>
          </a:xfrm>
          <a:prstGeom prst="rect">
            <a:avLst/>
          </a:prstGeom>
          <a:noFill/>
        </p:spPr>
        <p:txBody>
          <a:bodyPr>
            <a:spAutoFit/>
          </a:bodyPr>
          <a:lstStyle/>
          <a:p>
            <a:pPr algn="ctr">
              <a:defRPr/>
            </a:pPr>
            <a:r>
              <a:rPr lang="en-US" sz="2800" b="1" dirty="0" smtClean="0">
                <a:solidFill>
                  <a:srgbClr val="FF0000"/>
                </a:solidFill>
                <a:effectLst>
                  <a:outerShdw blurRad="38100" dist="38100" dir="2700000" algn="tl">
                    <a:srgbClr val="000000">
                      <a:alpha val="43137"/>
                    </a:srgbClr>
                  </a:outerShdw>
                </a:effectLst>
              </a:rPr>
              <a:t>H </a:t>
            </a:r>
            <a:r>
              <a:rPr lang="el-GR" sz="2800" b="1" dirty="0" smtClean="0">
                <a:solidFill>
                  <a:srgbClr val="FF0000"/>
                </a:solidFill>
                <a:effectLst>
                  <a:outerShdw blurRad="38100" dist="38100" dir="2700000" algn="tl">
                    <a:srgbClr val="000000">
                      <a:alpha val="43137"/>
                    </a:srgbClr>
                  </a:outerShdw>
                </a:effectLst>
              </a:rPr>
              <a:t>ΟΔΥΣΣΕΙΑ ΠΡΟΣ ΤΗΝ ΑΝΑΚΑΛΥΨΗ ΚΑΙ ΠΑΡΑΓΩΓΗ ΦΑΡΜΑΚΟΥ</a:t>
            </a:r>
            <a:endParaRPr lang="el-GR" sz="2800" b="1" dirty="0">
              <a:solidFill>
                <a:srgbClr val="FF0000"/>
              </a:solidFill>
              <a:effectLst>
                <a:outerShdw blurRad="38100" dist="38100" dir="2700000" algn="tl">
                  <a:srgbClr val="000000">
                    <a:alpha val="43137"/>
                  </a:srgbClr>
                </a:outerShdw>
              </a:effectLst>
            </a:endParaRPr>
          </a:p>
        </p:txBody>
      </p:sp>
      <p:pic>
        <p:nvPicPr>
          <p:cNvPr id="4104" name="Picture 8" descr="Image result for ΘΑΛΙΔΟΜΊΔΗ"/>
          <p:cNvPicPr>
            <a:picLocks noChangeAspect="1" noChangeArrowheads="1"/>
          </p:cNvPicPr>
          <p:nvPr/>
        </p:nvPicPr>
        <p:blipFill>
          <a:blip r:embed="rId11">
            <a:extLst>
              <a:ext uri="{28A0092B-C50C-407E-A947-70E740481C1C}">
                <a14:useLocalDpi xmlns:a14="http://schemas.microsoft.com/office/drawing/2010/main" val="0"/>
              </a:ext>
            </a:extLst>
          </a:blip>
          <a:srcRect t="28813" r="8080" b="18172"/>
          <a:stretch>
            <a:fillRect/>
          </a:stretch>
        </p:blipFill>
        <p:spPr bwMode="auto">
          <a:xfrm>
            <a:off x="7069138" y="4559300"/>
            <a:ext cx="1906587"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69138" y="5638800"/>
            <a:ext cx="1906587" cy="120332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6" name="Picture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5114925"/>
            <a:ext cx="2811463" cy="174307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7" name="Picture 1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2332038"/>
            <a:ext cx="1666875" cy="278288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8" name="Picture 1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11463" y="5507038"/>
            <a:ext cx="2509837" cy="133508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9" name="Picture 1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389688" y="1042988"/>
            <a:ext cx="2754312" cy="128905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10" name="Picture 1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256213" y="5492750"/>
            <a:ext cx="1976437" cy="134937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232650" y="5321300"/>
            <a:ext cx="1614488" cy="307975"/>
          </a:xfrm>
          <a:prstGeom prst="rect">
            <a:avLst/>
          </a:prstGeom>
          <a:noFill/>
        </p:spPr>
        <p:txBody>
          <a:bodyPr>
            <a:spAutoFit/>
          </a:bodyPr>
          <a:lstStyle/>
          <a:p>
            <a:pPr>
              <a:defRPr/>
            </a:pPr>
            <a:r>
              <a:rPr lang="en-US" b="1" dirty="0">
                <a:solidFill>
                  <a:srgbClr val="FF0000"/>
                </a:solidFill>
                <a:effectLst>
                  <a:outerShdw blurRad="38100" dist="38100" dir="2700000" algn="tl">
                    <a:srgbClr val="000000">
                      <a:alpha val="43137"/>
                    </a:srgbClr>
                  </a:outerShdw>
                </a:effectLst>
              </a:rPr>
              <a:t>Alison Lapper</a:t>
            </a:r>
          </a:p>
        </p:txBody>
      </p:sp>
      <p:sp>
        <p:nvSpPr>
          <p:cNvPr id="16" name="TextBox 15"/>
          <p:cNvSpPr txBox="1"/>
          <p:nvPr/>
        </p:nvSpPr>
        <p:spPr>
          <a:xfrm>
            <a:off x="7539038" y="5583238"/>
            <a:ext cx="1614487" cy="307975"/>
          </a:xfrm>
          <a:prstGeom prst="rect">
            <a:avLst/>
          </a:prstGeom>
          <a:noFill/>
        </p:spPr>
        <p:txBody>
          <a:bodyPr>
            <a:spAutoFit/>
          </a:bodyPr>
          <a:lstStyle/>
          <a:p>
            <a:pPr>
              <a:defRPr/>
            </a:pPr>
            <a:r>
              <a:rPr lang="el-GR" b="1" dirty="0">
                <a:solidFill>
                  <a:srgbClr val="FF0000"/>
                </a:solidFill>
                <a:effectLst>
                  <a:outerShdw blurRad="38100" dist="38100" dir="2700000" algn="tl">
                    <a:srgbClr val="000000">
                      <a:alpha val="43137"/>
                    </a:srgbClr>
                  </a:outerShdw>
                </a:effectLst>
              </a:rPr>
              <a:t>φωκομέλεια</a:t>
            </a:r>
            <a:endParaRPr lang="en-US"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97288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0114" name="Picture 29"/>
          <p:cNvPicPr>
            <a:picLocks noChangeAspect="1" noChangeArrowheads="1"/>
          </p:cNvPicPr>
          <p:nvPr/>
        </p:nvPicPr>
        <p:blipFill>
          <a:blip r:embed="rId3">
            <a:extLst>
              <a:ext uri="{28A0092B-C50C-407E-A947-70E740481C1C}">
                <a14:useLocalDpi xmlns:a14="http://schemas.microsoft.com/office/drawing/2010/main" val="0"/>
              </a:ext>
            </a:extLst>
          </a:blip>
          <a:srcRect l="23853" t="25233" r="917" b="9390"/>
          <a:stretch>
            <a:fillRect/>
          </a:stretch>
        </p:blipFill>
        <p:spPr bwMode="auto">
          <a:xfrm>
            <a:off x="2052638" y="1617663"/>
            <a:ext cx="5040312"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73032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8658" name="Rectangle 2"/>
          <p:cNvSpPr>
            <a:spLocks noChangeArrowheads="1"/>
          </p:cNvSpPr>
          <p:nvPr/>
        </p:nvSpPr>
        <p:spPr bwMode="auto">
          <a:xfrm>
            <a:off x="2690813" y="1471613"/>
            <a:ext cx="9144000" cy="0"/>
          </a:xfrm>
          <a:prstGeom prst="rect">
            <a:avLst/>
          </a:prstGeom>
          <a:noFill/>
          <a:ln w="9525">
            <a:noFill/>
            <a:miter lim="800000"/>
            <a:headEnd/>
            <a:tailEnd/>
          </a:ln>
          <a:effectLst/>
        </p:spPr>
        <p:txBody>
          <a:bodyPr>
            <a:spAutoFit/>
          </a:bodyPr>
          <a:lstStyle/>
          <a:p>
            <a:pPr>
              <a:defRPr/>
            </a:pPr>
            <a:endParaRPr lang="el-GR"/>
          </a:p>
        </p:txBody>
      </p:sp>
      <p:sp>
        <p:nvSpPr>
          <p:cNvPr id="198659" name="Rectangle 3"/>
          <p:cNvSpPr>
            <a:spLocks noChangeArrowheads="1"/>
          </p:cNvSpPr>
          <p:nvPr/>
        </p:nvSpPr>
        <p:spPr bwMode="auto">
          <a:xfrm>
            <a:off x="3086100" y="1943100"/>
            <a:ext cx="9144000" cy="0"/>
          </a:xfrm>
          <a:prstGeom prst="rect">
            <a:avLst/>
          </a:prstGeom>
          <a:noFill/>
          <a:ln w="9525">
            <a:noFill/>
            <a:miter lim="800000"/>
            <a:headEnd/>
            <a:tailEnd/>
          </a:ln>
          <a:effectLst/>
        </p:spPr>
        <p:txBody>
          <a:bodyPr>
            <a:spAutoFit/>
          </a:bodyPr>
          <a:lstStyle/>
          <a:p>
            <a:pPr>
              <a:defRPr/>
            </a:pPr>
            <a:endParaRPr lang="el-GR"/>
          </a:p>
        </p:txBody>
      </p:sp>
      <p:sp>
        <p:nvSpPr>
          <p:cNvPr id="94212" name="Rectangle 6"/>
          <p:cNvSpPr>
            <a:spLocks noGrp="1" noChangeArrowheads="1"/>
          </p:cNvSpPr>
          <p:nvPr>
            <p:ph type="title"/>
          </p:nvPr>
        </p:nvSpPr>
        <p:spPr>
          <a:xfrm>
            <a:off x="457200" y="274638"/>
            <a:ext cx="8229600" cy="1143000"/>
          </a:xfrm>
          <a:noFill/>
        </p:spPr>
        <p:txBody>
          <a:bodyPr/>
          <a:lstStyle/>
          <a:p>
            <a:pPr eaLnBrk="1" hangingPunct="1"/>
            <a:r>
              <a:rPr lang="el-GR" smtClean="0"/>
              <a:t>Συνδυαστική έκρηξη</a:t>
            </a:r>
          </a:p>
        </p:txBody>
      </p:sp>
      <p:sp>
        <p:nvSpPr>
          <p:cNvPr id="94213" name="Text Box 7"/>
          <p:cNvSpPr txBox="1">
            <a:spLocks noChangeArrowheads="1"/>
          </p:cNvSpPr>
          <p:nvPr/>
        </p:nvSpPr>
        <p:spPr bwMode="auto">
          <a:xfrm>
            <a:off x="395288" y="1916113"/>
            <a:ext cx="3724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l-GR">
                <a:solidFill>
                  <a:srgbClr val="FF3300"/>
                </a:solidFill>
                <a:effectLst/>
                <a:latin typeface="Comic Sans MS" pitchFamily="66" charset="0"/>
              </a:rPr>
              <a:t>5 δίεδρες – 0-360</a:t>
            </a:r>
            <a:r>
              <a:rPr lang="el-GR" baseline="30000">
                <a:solidFill>
                  <a:srgbClr val="FF3300"/>
                </a:solidFill>
                <a:effectLst/>
                <a:latin typeface="Comic Sans MS" pitchFamily="66" charset="0"/>
              </a:rPr>
              <a:t>ο</a:t>
            </a:r>
            <a:r>
              <a:rPr lang="el-GR">
                <a:solidFill>
                  <a:srgbClr val="FF3300"/>
                </a:solidFill>
                <a:effectLst/>
                <a:latin typeface="Comic Sans MS" pitchFamily="66" charset="0"/>
              </a:rPr>
              <a:t> – /30</a:t>
            </a:r>
            <a:r>
              <a:rPr lang="el-GR" baseline="30000">
                <a:solidFill>
                  <a:srgbClr val="FF3300"/>
                </a:solidFill>
                <a:effectLst/>
                <a:latin typeface="Comic Sans MS" pitchFamily="66" charset="0"/>
              </a:rPr>
              <a:t>ο</a:t>
            </a:r>
          </a:p>
        </p:txBody>
      </p:sp>
      <p:sp>
        <p:nvSpPr>
          <p:cNvPr id="198664" name="AutoShape 8"/>
          <p:cNvSpPr>
            <a:spLocks noChangeArrowheads="1"/>
          </p:cNvSpPr>
          <p:nvPr/>
        </p:nvSpPr>
        <p:spPr bwMode="auto">
          <a:xfrm>
            <a:off x="1763713" y="2420938"/>
            <a:ext cx="647700" cy="1584325"/>
          </a:xfrm>
          <a:prstGeom prst="downArrow">
            <a:avLst>
              <a:gd name="adj1" fmla="val 50000"/>
              <a:gd name="adj2" fmla="val 61152"/>
            </a:avLst>
          </a:prstGeom>
          <a:solidFill>
            <a:srgbClr val="FF3300"/>
          </a:solidFill>
          <a:ln w="9525">
            <a:solidFill>
              <a:schemeClr val="bg1"/>
            </a:solidFill>
            <a:miter lim="800000"/>
            <a:headEnd/>
            <a:tailEnd/>
          </a:ln>
          <a:effectLst/>
        </p:spPr>
        <p:txBody>
          <a:bodyPr vert="eaVert" wrap="none" anchor="ctr"/>
          <a:lstStyle/>
          <a:p>
            <a:pPr>
              <a:defRPr/>
            </a:pPr>
            <a:endParaRPr lang="el-GR"/>
          </a:p>
        </p:txBody>
      </p:sp>
      <p:sp>
        <p:nvSpPr>
          <p:cNvPr id="94215" name="Text Box 9"/>
          <p:cNvSpPr txBox="1">
            <a:spLocks noChangeArrowheads="1"/>
          </p:cNvSpPr>
          <p:nvPr/>
        </p:nvSpPr>
        <p:spPr bwMode="auto">
          <a:xfrm>
            <a:off x="1476375" y="4149725"/>
            <a:ext cx="12985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l-GR">
                <a:solidFill>
                  <a:srgbClr val="FF3300"/>
                </a:solidFill>
                <a:effectLst/>
                <a:latin typeface="Comic Sans MS" pitchFamily="66" charset="0"/>
              </a:rPr>
              <a:t>12</a:t>
            </a:r>
            <a:r>
              <a:rPr lang="el-GR" baseline="30000">
                <a:solidFill>
                  <a:srgbClr val="FF3300"/>
                </a:solidFill>
                <a:effectLst/>
                <a:latin typeface="Comic Sans MS" pitchFamily="66" charset="0"/>
              </a:rPr>
              <a:t>5</a:t>
            </a:r>
            <a:endParaRPr lang="el-GR">
              <a:solidFill>
                <a:srgbClr val="FF3300"/>
              </a:solidFill>
              <a:effectLst/>
              <a:latin typeface="Comic Sans MS" pitchFamily="66" charset="0"/>
            </a:endParaRPr>
          </a:p>
          <a:p>
            <a:pPr eaLnBrk="1" hangingPunct="1"/>
            <a:r>
              <a:rPr lang="el-GR">
                <a:solidFill>
                  <a:srgbClr val="FF3300"/>
                </a:solidFill>
                <a:effectLst/>
                <a:latin typeface="Comic Sans MS" pitchFamily="66" charset="0"/>
              </a:rPr>
              <a:t>248832</a:t>
            </a:r>
          </a:p>
        </p:txBody>
      </p:sp>
      <p:sp>
        <p:nvSpPr>
          <p:cNvPr id="94216" name="Text Box 10"/>
          <p:cNvSpPr txBox="1">
            <a:spLocks noChangeArrowheads="1"/>
          </p:cNvSpPr>
          <p:nvPr/>
        </p:nvSpPr>
        <p:spPr bwMode="auto">
          <a:xfrm>
            <a:off x="4787900" y="1892300"/>
            <a:ext cx="3724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l-GR">
                <a:solidFill>
                  <a:srgbClr val="FF3300"/>
                </a:solidFill>
                <a:effectLst/>
                <a:latin typeface="Comic Sans MS" pitchFamily="66" charset="0"/>
              </a:rPr>
              <a:t>7 δίεδρες – 0-360</a:t>
            </a:r>
            <a:r>
              <a:rPr lang="el-GR" baseline="30000">
                <a:solidFill>
                  <a:srgbClr val="FF3300"/>
                </a:solidFill>
                <a:effectLst/>
                <a:latin typeface="Comic Sans MS" pitchFamily="66" charset="0"/>
              </a:rPr>
              <a:t>ο</a:t>
            </a:r>
            <a:r>
              <a:rPr lang="el-GR">
                <a:solidFill>
                  <a:srgbClr val="FF3300"/>
                </a:solidFill>
                <a:effectLst/>
                <a:latin typeface="Comic Sans MS" pitchFamily="66" charset="0"/>
              </a:rPr>
              <a:t> – /30</a:t>
            </a:r>
            <a:r>
              <a:rPr lang="el-GR" baseline="30000">
                <a:solidFill>
                  <a:srgbClr val="FF3300"/>
                </a:solidFill>
                <a:effectLst/>
                <a:latin typeface="Comic Sans MS" pitchFamily="66" charset="0"/>
              </a:rPr>
              <a:t>ο</a:t>
            </a:r>
          </a:p>
        </p:txBody>
      </p:sp>
      <p:sp>
        <p:nvSpPr>
          <p:cNvPr id="198667" name="AutoShape 11"/>
          <p:cNvSpPr>
            <a:spLocks noChangeArrowheads="1"/>
          </p:cNvSpPr>
          <p:nvPr/>
        </p:nvSpPr>
        <p:spPr bwMode="auto">
          <a:xfrm>
            <a:off x="6227763" y="2389188"/>
            <a:ext cx="647700" cy="1584325"/>
          </a:xfrm>
          <a:prstGeom prst="downArrow">
            <a:avLst>
              <a:gd name="adj1" fmla="val 50000"/>
              <a:gd name="adj2" fmla="val 61152"/>
            </a:avLst>
          </a:prstGeom>
          <a:solidFill>
            <a:srgbClr val="FF3300"/>
          </a:solidFill>
          <a:ln w="9525">
            <a:solidFill>
              <a:schemeClr val="bg1"/>
            </a:solidFill>
            <a:miter lim="800000"/>
            <a:headEnd/>
            <a:tailEnd/>
          </a:ln>
          <a:effectLst/>
        </p:spPr>
        <p:txBody>
          <a:bodyPr vert="eaVert" wrap="none" anchor="ctr"/>
          <a:lstStyle/>
          <a:p>
            <a:pPr>
              <a:defRPr/>
            </a:pPr>
            <a:endParaRPr lang="el-GR"/>
          </a:p>
        </p:txBody>
      </p:sp>
      <p:sp>
        <p:nvSpPr>
          <p:cNvPr id="94218" name="Text Box 12"/>
          <p:cNvSpPr txBox="1">
            <a:spLocks noChangeArrowheads="1"/>
          </p:cNvSpPr>
          <p:nvPr/>
        </p:nvSpPr>
        <p:spPr bwMode="auto">
          <a:xfrm>
            <a:off x="3132138" y="4652963"/>
            <a:ext cx="2665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l-GR">
                <a:effectLst/>
                <a:latin typeface="Comic Sans MS" pitchFamily="66" charset="0"/>
              </a:rPr>
              <a:t>1</a:t>
            </a:r>
            <a:r>
              <a:rPr lang="en-US">
                <a:effectLst/>
                <a:latin typeface="Comic Sans MS" pitchFamily="66" charset="0"/>
              </a:rPr>
              <a:t>sec/</a:t>
            </a:r>
            <a:r>
              <a:rPr lang="el-GR">
                <a:effectLst/>
                <a:latin typeface="Comic Sans MS" pitchFamily="66" charset="0"/>
              </a:rPr>
              <a:t>διαμόρφωση</a:t>
            </a:r>
            <a:r>
              <a:rPr lang="el-GR">
                <a:solidFill>
                  <a:schemeClr val="bg1"/>
                </a:solidFill>
                <a:effectLst/>
                <a:latin typeface="Comic Sans MS" pitchFamily="66" charset="0"/>
              </a:rPr>
              <a:t> </a:t>
            </a:r>
          </a:p>
        </p:txBody>
      </p:sp>
      <p:sp>
        <p:nvSpPr>
          <p:cNvPr id="94219" name="Text Box 13"/>
          <p:cNvSpPr txBox="1">
            <a:spLocks noChangeArrowheads="1"/>
          </p:cNvSpPr>
          <p:nvPr/>
        </p:nvSpPr>
        <p:spPr bwMode="auto">
          <a:xfrm>
            <a:off x="6019800" y="41148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l-GR">
                <a:solidFill>
                  <a:srgbClr val="FF3300"/>
                </a:solidFill>
                <a:effectLst/>
                <a:latin typeface="Comic Sans MS" pitchFamily="66" charset="0"/>
              </a:rPr>
              <a:t>~36 εκ.</a:t>
            </a:r>
          </a:p>
        </p:txBody>
      </p:sp>
      <p:sp>
        <p:nvSpPr>
          <p:cNvPr id="198670" name="AutoShape 14"/>
          <p:cNvSpPr>
            <a:spLocks noChangeArrowheads="1"/>
          </p:cNvSpPr>
          <p:nvPr/>
        </p:nvSpPr>
        <p:spPr bwMode="auto">
          <a:xfrm rot="7366961">
            <a:off x="2699544" y="5222082"/>
            <a:ext cx="790575" cy="503237"/>
          </a:xfrm>
          <a:prstGeom prst="rightArrow">
            <a:avLst>
              <a:gd name="adj1" fmla="val 50000"/>
              <a:gd name="adj2" fmla="val 39274"/>
            </a:avLst>
          </a:prstGeom>
          <a:solidFill>
            <a:schemeClr val="bg1"/>
          </a:solidFill>
          <a:ln w="9525">
            <a:solidFill>
              <a:srgbClr val="FF3300"/>
            </a:solidFill>
            <a:miter lim="800000"/>
            <a:headEnd/>
            <a:tailEnd/>
          </a:ln>
          <a:effectLst/>
        </p:spPr>
        <p:txBody>
          <a:bodyPr wrap="none" anchor="ctr"/>
          <a:lstStyle/>
          <a:p>
            <a:pPr>
              <a:defRPr/>
            </a:pPr>
            <a:endParaRPr lang="el-GR"/>
          </a:p>
        </p:txBody>
      </p:sp>
      <p:sp>
        <p:nvSpPr>
          <p:cNvPr id="198671" name="AutoShape 15"/>
          <p:cNvSpPr>
            <a:spLocks noChangeArrowheads="1"/>
          </p:cNvSpPr>
          <p:nvPr/>
        </p:nvSpPr>
        <p:spPr bwMode="auto">
          <a:xfrm rot="3190130">
            <a:off x="5220494" y="5228432"/>
            <a:ext cx="790575" cy="503237"/>
          </a:xfrm>
          <a:prstGeom prst="rightArrow">
            <a:avLst>
              <a:gd name="adj1" fmla="val 50000"/>
              <a:gd name="adj2" fmla="val 39274"/>
            </a:avLst>
          </a:prstGeom>
          <a:solidFill>
            <a:schemeClr val="bg1"/>
          </a:solidFill>
          <a:ln w="9525">
            <a:solidFill>
              <a:srgbClr val="FF3300"/>
            </a:solidFill>
            <a:miter lim="800000"/>
            <a:headEnd/>
            <a:tailEnd/>
          </a:ln>
          <a:effectLst/>
        </p:spPr>
        <p:txBody>
          <a:bodyPr wrap="none" anchor="ctr"/>
          <a:lstStyle/>
          <a:p>
            <a:pPr>
              <a:defRPr/>
            </a:pPr>
            <a:endParaRPr lang="el-GR"/>
          </a:p>
        </p:txBody>
      </p:sp>
      <p:sp>
        <p:nvSpPr>
          <p:cNvPr id="94222" name="Text Box 16"/>
          <p:cNvSpPr txBox="1">
            <a:spLocks noChangeArrowheads="1"/>
          </p:cNvSpPr>
          <p:nvPr/>
        </p:nvSpPr>
        <p:spPr bwMode="auto">
          <a:xfrm>
            <a:off x="1924050" y="5805488"/>
            <a:ext cx="1435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l-GR">
                <a:effectLst/>
                <a:latin typeface="Comic Sans MS" pitchFamily="66" charset="0"/>
              </a:rPr>
              <a:t>70 ώρες</a:t>
            </a:r>
            <a:r>
              <a:rPr lang="el-GR">
                <a:solidFill>
                  <a:schemeClr val="bg1"/>
                </a:solidFill>
                <a:effectLst/>
                <a:latin typeface="Comic Sans MS" pitchFamily="66" charset="0"/>
              </a:rPr>
              <a:t> </a:t>
            </a:r>
          </a:p>
        </p:txBody>
      </p:sp>
      <p:sp>
        <p:nvSpPr>
          <p:cNvPr id="94223" name="Text Box 17"/>
          <p:cNvSpPr txBox="1">
            <a:spLocks noChangeArrowheads="1"/>
          </p:cNvSpPr>
          <p:nvPr/>
        </p:nvSpPr>
        <p:spPr bwMode="auto">
          <a:xfrm>
            <a:off x="4953000" y="5867400"/>
            <a:ext cx="19161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l-GR">
                <a:effectLst/>
                <a:latin typeface="Comic Sans MS" pitchFamily="66" charset="0"/>
              </a:rPr>
              <a:t>400 μέρες!!!</a:t>
            </a:r>
            <a:r>
              <a:rPr lang="el-GR">
                <a:solidFill>
                  <a:schemeClr val="bg1"/>
                </a:solidFill>
                <a:effectLst/>
                <a:latin typeface="Comic Sans MS" pitchFamily="66" charset="0"/>
              </a:rPr>
              <a:t> </a:t>
            </a:r>
          </a:p>
        </p:txBody>
      </p:sp>
    </p:spTree>
    <p:extLst>
      <p:ext uri="{BB962C8B-B14F-4D97-AF65-F5344CB8AC3E}">
        <p14:creationId xmlns:p14="http://schemas.microsoft.com/office/powerpoint/2010/main" val="394368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3">
            <a:extLst>
              <a:ext uri="{28A0092B-C50C-407E-A947-70E740481C1C}">
                <a14:useLocalDpi xmlns:a14="http://schemas.microsoft.com/office/drawing/2010/main" val="0"/>
              </a:ext>
            </a:extLst>
          </a:blip>
          <a:srcRect l="20247" t="20627" b="26253"/>
          <a:stretch>
            <a:fillRect/>
          </a:stretch>
        </p:blipFill>
        <p:spPr bwMode="auto">
          <a:xfrm>
            <a:off x="1132102" y="563880"/>
            <a:ext cx="6579338" cy="3505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2979" name="Text Box 3"/>
          <p:cNvSpPr txBox="1">
            <a:spLocks noChangeArrowheads="1"/>
          </p:cNvSpPr>
          <p:nvPr/>
        </p:nvSpPr>
        <p:spPr bwMode="auto">
          <a:xfrm>
            <a:off x="3444240" y="4297680"/>
            <a:ext cx="4267200" cy="457200"/>
          </a:xfrm>
          <a:prstGeom prst="rect">
            <a:avLst/>
          </a:prstGeom>
          <a:noFill/>
          <a:ln w="9525">
            <a:noFill/>
            <a:miter lim="800000"/>
            <a:headEnd/>
            <a:tailEnd/>
          </a:ln>
          <a:effectLst/>
        </p:spPr>
        <p:txBody>
          <a:bodyPr>
            <a:spAutoFit/>
          </a:bodyPr>
          <a:lstStyle/>
          <a:p>
            <a:pPr>
              <a:spcBef>
                <a:spcPct val="50000"/>
              </a:spcBef>
              <a:defRPr/>
            </a:pPr>
            <a:r>
              <a:rPr lang="el-GR" dirty="0">
                <a:effectLst>
                  <a:outerShdw blurRad="38100" dist="38100" dir="2700000" algn="tl">
                    <a:srgbClr val="C0C0C0"/>
                  </a:outerShdw>
                </a:effectLst>
              </a:rPr>
              <a:t>Μοντε Κάρλο</a:t>
            </a:r>
          </a:p>
        </p:txBody>
      </p:sp>
    </p:spTree>
    <p:extLst>
      <p:ext uri="{BB962C8B-B14F-4D97-AF65-F5344CB8AC3E}">
        <p14:creationId xmlns:p14="http://schemas.microsoft.com/office/powerpoint/2010/main" val="1010474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0" y="0"/>
            <a:ext cx="1588" cy="1588"/>
          </a:xfrm>
          <a:prstGeom prst="rect">
            <a:avLst/>
          </a:prstGeom>
          <a:noFill/>
          <a:ln w="9525">
            <a:solidFill>
              <a:schemeClr val="tx1"/>
            </a:solidFill>
            <a:miter lim="800000"/>
            <a:headEnd/>
            <a:tailEnd/>
          </a:ln>
        </p:spPr>
        <p:txBody>
          <a:bodyPr anchor="ctr">
            <a:spAutoFit/>
          </a:bodyPr>
          <a:lstStyle/>
          <a:p>
            <a:pPr>
              <a:defRPr/>
            </a:pPr>
            <a:endParaRPr lang="en-US"/>
          </a:p>
        </p:txBody>
      </p:sp>
      <p:sp>
        <p:nvSpPr>
          <p:cNvPr id="65539" name="Text Box 6"/>
          <p:cNvSpPr txBox="1">
            <a:spLocks noChangeArrowheads="1"/>
          </p:cNvSpPr>
          <p:nvPr/>
        </p:nvSpPr>
        <p:spPr bwMode="auto">
          <a:xfrm>
            <a:off x="1101725" y="2322513"/>
            <a:ext cx="184150" cy="304800"/>
          </a:xfrm>
          <a:prstGeom prst="rect">
            <a:avLst/>
          </a:prstGeom>
          <a:noFill/>
          <a:ln w="9525">
            <a:noFill/>
            <a:miter lim="800000"/>
            <a:headEnd/>
            <a:tailEnd/>
          </a:ln>
        </p:spPr>
        <p:txBody>
          <a:bodyPr wrap="none">
            <a:spAutoFit/>
          </a:bodyPr>
          <a:lstStyle/>
          <a:p>
            <a:pPr>
              <a:defRPr/>
            </a:pPr>
            <a:endParaRPr lang="en-US"/>
          </a:p>
        </p:txBody>
      </p:sp>
      <p:sp>
        <p:nvSpPr>
          <p:cNvPr id="65540" name="Rectangle 8"/>
          <p:cNvSpPr>
            <a:spLocks noChangeArrowheads="1"/>
          </p:cNvSpPr>
          <p:nvPr/>
        </p:nvSpPr>
        <p:spPr bwMode="auto">
          <a:xfrm>
            <a:off x="1509713" y="333375"/>
            <a:ext cx="7440612" cy="641350"/>
          </a:xfrm>
          <a:prstGeom prst="rect">
            <a:avLst/>
          </a:prstGeom>
          <a:noFill/>
          <a:ln w="9525">
            <a:noFill/>
            <a:miter lim="800000"/>
            <a:headEnd/>
            <a:tailEnd/>
          </a:ln>
        </p:spPr>
        <p:txBody>
          <a:bodyPr>
            <a:spAutoFit/>
          </a:bodyPr>
          <a:lstStyle/>
          <a:p>
            <a:pPr>
              <a:defRPr/>
            </a:pPr>
            <a:r>
              <a:rPr lang="en-US" sz="3600">
                <a:solidFill>
                  <a:srgbClr val="FF0000"/>
                </a:solidFill>
              </a:rPr>
              <a:t> </a:t>
            </a:r>
            <a:endParaRPr lang="el-GR" sz="3600">
              <a:solidFill>
                <a:srgbClr val="FF0000"/>
              </a:solidFill>
            </a:endParaRPr>
          </a:p>
        </p:txBody>
      </p:sp>
      <p:sp>
        <p:nvSpPr>
          <p:cNvPr id="65541" name="Rectangle 14"/>
          <p:cNvSpPr>
            <a:spLocks noChangeArrowheads="1"/>
          </p:cNvSpPr>
          <p:nvPr/>
        </p:nvSpPr>
        <p:spPr bwMode="auto">
          <a:xfrm>
            <a:off x="0" y="442913"/>
            <a:ext cx="9144000" cy="0"/>
          </a:xfrm>
          <a:prstGeom prst="rect">
            <a:avLst/>
          </a:prstGeom>
          <a:noFill/>
          <a:ln w="9525">
            <a:noFill/>
            <a:miter lim="800000"/>
            <a:headEnd/>
            <a:tailEnd/>
          </a:ln>
        </p:spPr>
        <p:txBody>
          <a:bodyPr wrap="none" anchor="ctr">
            <a:spAutoFit/>
          </a:bodyPr>
          <a:lstStyle/>
          <a:p>
            <a:pPr>
              <a:defRPr/>
            </a:pPr>
            <a:endParaRPr lang="en-US"/>
          </a:p>
        </p:txBody>
      </p:sp>
      <p:sp>
        <p:nvSpPr>
          <p:cNvPr id="65542" name="TextBox 5"/>
          <p:cNvSpPr txBox="1">
            <a:spLocks noChangeArrowheads="1"/>
          </p:cNvSpPr>
          <p:nvPr/>
        </p:nvSpPr>
        <p:spPr bwMode="auto">
          <a:xfrm>
            <a:off x="1660525" y="1951038"/>
            <a:ext cx="6218238" cy="307975"/>
          </a:xfrm>
          <a:prstGeom prst="rect">
            <a:avLst/>
          </a:prstGeom>
          <a:noFill/>
          <a:ln w="9525">
            <a:noFill/>
            <a:miter lim="800000"/>
            <a:headEnd/>
            <a:tailEnd/>
          </a:ln>
        </p:spPr>
        <p:txBody>
          <a:bodyPr>
            <a:spAutoFit/>
          </a:bodyPr>
          <a:lstStyle/>
          <a:p>
            <a:pPr>
              <a:defRPr/>
            </a:pPr>
            <a:r>
              <a:rPr lang="en-US"/>
              <a:t> </a:t>
            </a:r>
          </a:p>
        </p:txBody>
      </p:sp>
      <p:pic>
        <p:nvPicPr>
          <p:cNvPr id="120839" name="Picture 1" descr="fig1_chemical_structure_revis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4325" y="715963"/>
            <a:ext cx="6073775" cy="24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0" name="Picture 2" descr="PHE_CHL_ME_BNZ_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0513" y="3581400"/>
            <a:ext cx="6075362"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1002502"/>
      </p:ext>
    </p:extLst>
  </p:cSld>
  <p:clrMapOvr>
    <a:masterClrMapping/>
  </p:clrMapOvr>
  <p:transition>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514600"/>
            <a:ext cx="5257800" cy="383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3" name="Picture 3"/>
          <p:cNvPicPr>
            <a:picLocks noChangeAspect="1" noChangeArrowheads="1"/>
          </p:cNvPicPr>
          <p:nvPr/>
        </p:nvPicPr>
        <p:blipFill>
          <a:blip r:embed="rId4">
            <a:extLst>
              <a:ext uri="{28A0092B-C50C-407E-A947-70E740481C1C}">
                <a14:useLocalDpi xmlns:a14="http://schemas.microsoft.com/office/drawing/2010/main" val="0"/>
              </a:ext>
            </a:extLst>
          </a:blip>
          <a:srcRect l="30096" t="35881" r="1508" b="14609"/>
          <a:stretch>
            <a:fillRect/>
          </a:stretch>
        </p:blipFill>
        <p:spPr bwMode="auto">
          <a:xfrm>
            <a:off x="1828800" y="609600"/>
            <a:ext cx="24765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4" name="Picture 5"/>
          <p:cNvPicPr>
            <a:picLocks noChangeAspect="1" noChangeArrowheads="1"/>
          </p:cNvPicPr>
          <p:nvPr/>
        </p:nvPicPr>
        <p:blipFill>
          <a:blip r:embed="rId5">
            <a:extLst>
              <a:ext uri="{28A0092B-C50C-407E-A947-70E740481C1C}">
                <a14:useLocalDpi xmlns:a14="http://schemas.microsoft.com/office/drawing/2010/main" val="0"/>
              </a:ext>
            </a:extLst>
          </a:blip>
          <a:srcRect l="34198" t="32455" r="8354" b="11182"/>
          <a:stretch>
            <a:fillRect/>
          </a:stretch>
        </p:blipFill>
        <p:spPr bwMode="auto">
          <a:xfrm>
            <a:off x="4267200" y="609600"/>
            <a:ext cx="2667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4840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3048000"/>
            <a:ext cx="8686800" cy="1371600"/>
          </a:xfrm>
        </p:spPr>
        <p:txBody>
          <a:bodyPr>
            <a:normAutofit/>
          </a:bodyPr>
          <a:lstStyle/>
          <a:p>
            <a:pPr eaLnBrk="1" hangingPunct="1">
              <a:defRPr/>
            </a:pPr>
            <a:r>
              <a:rPr lang="en-US" sz="2400" dirty="0" smtClean="0">
                <a:solidFill>
                  <a:schemeClr val="tx1"/>
                </a:solidFill>
                <a:latin typeface="AdLib Win95BT" pitchFamily="82" charset="0"/>
              </a:rPr>
              <a:t>		</a:t>
            </a:r>
            <a:br>
              <a:rPr lang="en-US" sz="2400" dirty="0" smtClean="0">
                <a:solidFill>
                  <a:schemeClr val="tx1"/>
                </a:solidFill>
                <a:latin typeface="AdLib Win95BT" pitchFamily="82" charset="0"/>
              </a:rPr>
            </a:br>
            <a:endParaRPr lang="el-GR" sz="2400" dirty="0" smtClean="0">
              <a:solidFill>
                <a:schemeClr val="accent2"/>
              </a:solidFill>
            </a:endParaRPr>
          </a:p>
        </p:txBody>
      </p:sp>
      <p:pic>
        <p:nvPicPr>
          <p:cNvPr id="5969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5548" t="18959" r="17482" b="18959"/>
          <a:stretch/>
        </p:blipFill>
        <p:spPr bwMode="auto">
          <a:xfrm>
            <a:off x="959762" y="598959"/>
            <a:ext cx="7376518" cy="5481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56789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randombar(horizontal)">
                                      <p:cBhvr>
                                        <p:cTn id="7" dur="5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0706" name="Rectangle 2"/>
          <p:cNvSpPr>
            <a:spLocks noChangeArrowheads="1"/>
          </p:cNvSpPr>
          <p:nvPr/>
        </p:nvSpPr>
        <p:spPr bwMode="auto">
          <a:xfrm>
            <a:off x="2690813" y="1471613"/>
            <a:ext cx="9144000" cy="0"/>
          </a:xfrm>
          <a:prstGeom prst="rect">
            <a:avLst/>
          </a:prstGeom>
          <a:noFill/>
          <a:ln w="9525">
            <a:noFill/>
            <a:miter lim="800000"/>
            <a:headEnd/>
            <a:tailEnd/>
          </a:ln>
          <a:effectLst/>
        </p:spPr>
        <p:txBody>
          <a:bodyPr>
            <a:spAutoFit/>
          </a:bodyPr>
          <a:lstStyle/>
          <a:p>
            <a:pPr>
              <a:defRPr/>
            </a:pPr>
            <a:endParaRPr lang="el-GR"/>
          </a:p>
        </p:txBody>
      </p:sp>
      <p:sp>
        <p:nvSpPr>
          <p:cNvPr id="200707" name="Rectangle 3"/>
          <p:cNvSpPr>
            <a:spLocks noChangeArrowheads="1"/>
          </p:cNvSpPr>
          <p:nvPr/>
        </p:nvSpPr>
        <p:spPr bwMode="auto">
          <a:xfrm>
            <a:off x="3086100" y="1943100"/>
            <a:ext cx="9144000" cy="0"/>
          </a:xfrm>
          <a:prstGeom prst="rect">
            <a:avLst/>
          </a:prstGeom>
          <a:noFill/>
          <a:ln w="9525">
            <a:noFill/>
            <a:miter lim="800000"/>
            <a:headEnd/>
            <a:tailEnd/>
          </a:ln>
          <a:effectLst/>
        </p:spPr>
        <p:txBody>
          <a:bodyPr>
            <a:spAutoFit/>
          </a:bodyPr>
          <a:lstStyle/>
          <a:p>
            <a:pPr>
              <a:defRPr/>
            </a:pPr>
            <a:endParaRPr lang="el-GR"/>
          </a:p>
        </p:txBody>
      </p:sp>
      <p:pic>
        <p:nvPicPr>
          <p:cNvPr id="104452" name="Picture 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2124" t="40932" r="1770" b="17032"/>
          <a:stretch>
            <a:fillRect/>
          </a:stretch>
        </p:blipFill>
        <p:spPr>
          <a:xfrm>
            <a:off x="1998663" y="1981200"/>
            <a:ext cx="5145087" cy="4114800"/>
          </a:xfrm>
        </p:spPr>
      </p:pic>
      <p:sp>
        <p:nvSpPr>
          <p:cNvPr id="104453" name="Rectangle 7"/>
          <p:cNvSpPr>
            <a:spLocks noGrp="1" noChangeArrowheads="1"/>
          </p:cNvSpPr>
          <p:nvPr>
            <p:ph type="title"/>
          </p:nvPr>
        </p:nvSpPr>
        <p:spPr>
          <a:xfrm>
            <a:off x="457200" y="274638"/>
            <a:ext cx="8229600" cy="1143000"/>
          </a:xfrm>
          <a:noFill/>
        </p:spPr>
        <p:txBody>
          <a:bodyPr/>
          <a:lstStyle/>
          <a:p>
            <a:pPr eaLnBrk="1" hangingPunct="1"/>
            <a:r>
              <a:rPr lang="el-GR" smtClean="0"/>
              <a:t>Οικογένειες διαμορφώσεων</a:t>
            </a:r>
          </a:p>
        </p:txBody>
      </p:sp>
    </p:spTree>
    <p:extLst>
      <p:ext uri="{BB962C8B-B14F-4D97-AF65-F5344CB8AC3E}">
        <p14:creationId xmlns:p14="http://schemas.microsoft.com/office/powerpoint/2010/main" val="521648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l="20203" t="24219" b="13463"/>
          <a:stretch>
            <a:fillRect/>
          </a:stretch>
        </p:blipFill>
        <p:spPr bwMode="auto">
          <a:xfrm>
            <a:off x="3429000" y="2503562"/>
            <a:ext cx="4892040" cy="3056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1" name="TextBox 1"/>
          <p:cNvSpPr txBox="1">
            <a:spLocks noChangeArrowheads="1"/>
          </p:cNvSpPr>
          <p:nvPr/>
        </p:nvSpPr>
        <p:spPr bwMode="auto">
          <a:xfrm>
            <a:off x="1752600" y="304800"/>
            <a:ext cx="548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a:t>Μοντέλο Κλειδιού-Κλειδαριάς (1890 </a:t>
            </a:r>
            <a:r>
              <a:rPr lang="en-US"/>
              <a:t>Emil Fischer)</a:t>
            </a:r>
            <a:endParaRPr lang="el-GR"/>
          </a:p>
        </p:txBody>
      </p:sp>
      <p:pic>
        <p:nvPicPr>
          <p:cNvPr id="5" name="Picture 4"/>
          <p:cNvPicPr/>
          <p:nvPr/>
        </p:nvPicPr>
        <p:blipFill rotWithShape="1">
          <a:blip r:embed="rId3">
            <a:extLst>
              <a:ext uri="{28A0092B-C50C-407E-A947-70E740481C1C}">
                <a14:useLocalDpi xmlns:a14="http://schemas.microsoft.com/office/drawing/2010/main" val="0"/>
              </a:ext>
            </a:extLst>
          </a:blip>
          <a:srcRect r="50000"/>
          <a:stretch/>
        </p:blipFill>
        <p:spPr bwMode="auto">
          <a:xfrm>
            <a:off x="239078" y="2741126"/>
            <a:ext cx="2793682" cy="2211874"/>
          </a:xfrm>
          <a:prstGeom prst="rect">
            <a:avLst/>
          </a:prstGeom>
          <a:noFill/>
          <a:ln>
            <a:noFill/>
          </a:ln>
        </p:spPr>
      </p:pic>
    </p:spTree>
    <p:extLst>
      <p:ext uri="{BB962C8B-B14F-4D97-AF65-F5344CB8AC3E}">
        <p14:creationId xmlns:p14="http://schemas.microsoft.com/office/powerpoint/2010/main" val="4524882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l="37856" t="48894" r="19760" b="13058"/>
          <a:stretch>
            <a:fillRect/>
          </a:stretch>
        </p:blipFill>
        <p:spPr bwMode="auto">
          <a:xfrm>
            <a:off x="1828800" y="1295400"/>
            <a:ext cx="5915025"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59682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l="38991" t="29980" r="21468" b="13004"/>
          <a:stretch>
            <a:fillRect/>
          </a:stretch>
        </p:blipFill>
        <p:spPr bwMode="auto">
          <a:xfrm>
            <a:off x="2667000" y="1143000"/>
            <a:ext cx="4267200" cy="492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9" name="TextBox 1"/>
          <p:cNvSpPr txBox="1">
            <a:spLocks noChangeArrowheads="1"/>
          </p:cNvSpPr>
          <p:nvPr/>
        </p:nvSpPr>
        <p:spPr bwMode="auto">
          <a:xfrm>
            <a:off x="990600" y="381000"/>
            <a:ext cx="662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a:t>Μοντέλο Επαγώμενης Προσαρμογής (</a:t>
            </a:r>
            <a:r>
              <a:rPr lang="en-US"/>
              <a:t>Daniel Koshland (1958)</a:t>
            </a:r>
            <a:endParaRPr lang="el-GR"/>
          </a:p>
        </p:txBody>
      </p:sp>
      <p:pic>
        <p:nvPicPr>
          <p:cNvPr id="4" name="Picture 3"/>
          <p:cNvPicPr/>
          <p:nvPr/>
        </p:nvPicPr>
        <p:blipFill rotWithShape="1">
          <a:blip r:embed="rId3">
            <a:extLst>
              <a:ext uri="{28A0092B-C50C-407E-A947-70E740481C1C}">
                <a14:useLocalDpi xmlns:a14="http://schemas.microsoft.com/office/drawing/2010/main" val="0"/>
              </a:ext>
            </a:extLst>
          </a:blip>
          <a:srcRect l="46548"/>
          <a:stretch/>
        </p:blipFill>
        <p:spPr bwMode="auto">
          <a:xfrm>
            <a:off x="1" y="1968024"/>
            <a:ext cx="2666999" cy="2786856"/>
          </a:xfrm>
          <a:prstGeom prst="rect">
            <a:avLst/>
          </a:prstGeom>
          <a:noFill/>
          <a:ln>
            <a:noFill/>
          </a:ln>
        </p:spPr>
      </p:pic>
    </p:spTree>
    <p:extLst>
      <p:ext uri="{BB962C8B-B14F-4D97-AF65-F5344CB8AC3E}">
        <p14:creationId xmlns:p14="http://schemas.microsoft.com/office/powerpoint/2010/main" val="35630452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1200">
                <a:solidFill>
                  <a:schemeClr val="bg1"/>
                </a:solidFill>
              </a:rPr>
              <a:t>©SD’</a:t>
            </a:r>
            <a:r>
              <a:rPr lang="en-US" altLang="ja-JP" sz="1200">
                <a:solidFill>
                  <a:schemeClr val="bg1"/>
                </a:solidFill>
              </a:rPr>
              <a:t>13</a:t>
            </a:r>
            <a:endParaRPr lang="en-US" sz="1200">
              <a:solidFill>
                <a:schemeClr val="bg1"/>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2" y="1975397"/>
            <a:ext cx="9142858" cy="4380953"/>
          </a:xfrm>
          <a:prstGeom prst="rect">
            <a:avLst/>
          </a:prstGeom>
        </p:spPr>
      </p:pic>
      <p:sp>
        <p:nvSpPr>
          <p:cNvPr id="3" name="TextBox 2"/>
          <p:cNvSpPr txBox="1"/>
          <p:nvPr/>
        </p:nvSpPr>
        <p:spPr>
          <a:xfrm>
            <a:off x="929640" y="411480"/>
            <a:ext cx="7940040" cy="954107"/>
          </a:xfrm>
          <a:prstGeom prst="rect">
            <a:avLst/>
          </a:prstGeom>
          <a:noFill/>
        </p:spPr>
        <p:txBody>
          <a:bodyPr wrap="square" rtlCol="0">
            <a:spAutoFit/>
          </a:bodyPr>
          <a:lstStyle/>
          <a:p>
            <a:pPr algn="ctr"/>
            <a:r>
              <a:rPr lang="el-GR" sz="2800" b="1" dirty="0" smtClean="0">
                <a:solidFill>
                  <a:srgbClr val="0432FF"/>
                </a:solidFill>
                <a:effectLst>
                  <a:outerShdw blurRad="38100" dist="38100" dir="2700000" algn="tl">
                    <a:srgbClr val="000000">
                      <a:alpha val="43137"/>
                    </a:srgbClr>
                  </a:outerShdw>
                </a:effectLst>
              </a:rPr>
              <a:t>ΟΡΘΟΛΟΓΙΚΟΣ ΣΧΕΔΙΑΣΜΟΣ ΚΑΙΝΟΤΟΜΩΝ ΦΑΡΜΑΚΕΥΤΙΚΩΝ ΜΟΡΙΩΝ</a:t>
            </a:r>
            <a:endParaRPr lang="en-US" sz="2800" b="1" dirty="0">
              <a:solidFill>
                <a:srgbClr val="0432FF"/>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2822123806"/>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l="40105" t="37727" r="23138" b="14522"/>
          <a:stretch>
            <a:fillRect/>
          </a:stretch>
        </p:blipFill>
        <p:spPr bwMode="auto">
          <a:xfrm>
            <a:off x="2362200" y="649288"/>
            <a:ext cx="5105400" cy="530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90773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l="36658" t="37177" r="20988" b="13274"/>
          <a:stretch>
            <a:fillRect/>
          </a:stretch>
        </p:blipFill>
        <p:spPr bwMode="auto">
          <a:xfrm>
            <a:off x="2085975" y="609600"/>
            <a:ext cx="5373688"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63077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l="42738" t="41284" r="22018" b="13199"/>
          <a:stretch>
            <a:fillRect/>
          </a:stretch>
        </p:blipFill>
        <p:spPr bwMode="auto">
          <a:xfrm>
            <a:off x="2228850" y="914400"/>
            <a:ext cx="5114925" cy="528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87601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l="38733" t="44621" r="22147" b="13528"/>
          <a:stretch>
            <a:fillRect/>
          </a:stretch>
        </p:blipFill>
        <p:spPr bwMode="auto">
          <a:xfrm>
            <a:off x="1905000" y="914400"/>
            <a:ext cx="5532438"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48496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2053588" y="2938780"/>
            <a:ext cx="5718811" cy="3065780"/>
          </a:xfrm>
          <a:prstGeom prst="rect">
            <a:avLst/>
          </a:prstGeom>
          <a:noFill/>
          <a:ln>
            <a:noFill/>
          </a:ln>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2144077" y="655321"/>
            <a:ext cx="5338763" cy="1955482"/>
          </a:xfrm>
          <a:prstGeom prst="rect">
            <a:avLst/>
          </a:prstGeom>
          <a:noFill/>
          <a:ln>
            <a:noFill/>
          </a:ln>
        </p:spPr>
      </p:pic>
    </p:spTree>
    <p:extLst>
      <p:ext uri="{BB962C8B-B14F-4D97-AF65-F5344CB8AC3E}">
        <p14:creationId xmlns:p14="http://schemas.microsoft.com/office/powerpoint/2010/main" val="10316031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815" t="33409" r="1189" b="23074"/>
          <a:stretch/>
        </p:blipFill>
        <p:spPr bwMode="auto">
          <a:xfrm>
            <a:off x="1935480" y="2890838"/>
            <a:ext cx="5060950" cy="2287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676400" y="304800"/>
            <a:ext cx="6019800" cy="2586038"/>
          </a:xfrm>
          <a:prstGeom prst="rect">
            <a:avLst/>
          </a:prstGeom>
          <a:noFill/>
        </p:spPr>
        <p:txBody>
          <a:bodyPr>
            <a:spAutoFit/>
          </a:bodyPr>
          <a:lstStyle/>
          <a:p>
            <a:pPr algn="ctr">
              <a:defRPr/>
            </a:pPr>
            <a:r>
              <a:rPr lang="el-GR" sz="3600" dirty="0"/>
              <a:t>ΟΡΘΟΛΟΓΙΚΟΣ ΣΧΕΔΙΑΣΜΟΣ ΦΑΡΜΑΚΩΝ</a:t>
            </a:r>
          </a:p>
          <a:p>
            <a:pPr marL="285750" indent="-285750">
              <a:buFont typeface="Arial" pitchFamily="34" charset="0"/>
              <a:buChar char="•"/>
              <a:defRPr/>
            </a:pPr>
            <a:r>
              <a:rPr lang="el-GR" dirty="0"/>
              <a:t>ΥΠΟΔΟΧΕΑΣ ΕΙΝΑΙ ΓΝΩΣΤΟΣ</a:t>
            </a:r>
          </a:p>
          <a:p>
            <a:pPr marL="285750" indent="-285750">
              <a:buFont typeface="Arial" pitchFamily="34" charset="0"/>
              <a:buChar char="•"/>
              <a:defRPr/>
            </a:pPr>
            <a:r>
              <a:rPr lang="en-US" dirty="0"/>
              <a:t>RECEPTOR-BASED DRUG DESIGN</a:t>
            </a:r>
          </a:p>
          <a:p>
            <a:pPr marL="285750" indent="-285750">
              <a:buFont typeface="Arial" pitchFamily="34" charset="0"/>
              <a:buChar char="•"/>
              <a:defRPr/>
            </a:pPr>
            <a:r>
              <a:rPr lang="en-US" dirty="0"/>
              <a:t>STRUCTURE-BASED</a:t>
            </a:r>
          </a:p>
          <a:p>
            <a:pPr marL="285750" indent="-285750">
              <a:buFont typeface="Arial" pitchFamily="34" charset="0"/>
              <a:buChar char="•"/>
              <a:defRPr/>
            </a:pPr>
            <a:r>
              <a:rPr lang="en-US" dirty="0"/>
              <a:t>TARGET-BASED</a:t>
            </a:r>
          </a:p>
          <a:p>
            <a:pPr marL="285750" indent="-285750">
              <a:buFont typeface="Arial" pitchFamily="34" charset="0"/>
              <a:buChar char="•"/>
              <a:defRPr/>
            </a:pPr>
            <a:r>
              <a:rPr lang="en-US" dirty="0"/>
              <a:t>DIRECT</a:t>
            </a:r>
            <a:endParaRPr lang="el-GR" dirty="0"/>
          </a:p>
        </p:txBody>
      </p:sp>
      <p:sp>
        <p:nvSpPr>
          <p:cNvPr id="3" name="Rectangle 2"/>
          <p:cNvSpPr/>
          <p:nvPr/>
        </p:nvSpPr>
        <p:spPr>
          <a:xfrm>
            <a:off x="1219200" y="5178108"/>
            <a:ext cx="7162799" cy="1477328"/>
          </a:xfrm>
          <a:prstGeom prst="rect">
            <a:avLst/>
          </a:prstGeom>
        </p:spPr>
        <p:txBody>
          <a:bodyPr wrap="square">
            <a:spAutoFit/>
          </a:bodyPr>
          <a:lstStyle/>
          <a:p>
            <a:pPr lvl="0" algn="just"/>
            <a:r>
              <a:rPr lang="el-GR" dirty="0"/>
              <a:t>Ανάπτυξη μικρών μορίων τα οποία μπορούν να στοχεύσουν μόρια στόχους (πρωτεΐνες ή νουκλεϊκά οξέα) με γνωστή τρισδιάστατη δομή. Αυτή η προσέγγιση είναι ευρέως διαδεδομένη και προτιμάται από τις φαρμακευτικές εταιρίες για το σχεδιασμό φαρμάκων </a:t>
            </a:r>
            <a:r>
              <a:rPr lang="el-GR" b="1" dirty="0">
                <a:effectLst>
                  <a:outerShdw blurRad="38100" dist="38100" dir="2700000" algn="tl">
                    <a:srgbClr val="000000">
                      <a:alpha val="43137"/>
                    </a:srgbClr>
                  </a:outerShdw>
                </a:effectLst>
              </a:rPr>
              <a:t>(</a:t>
            </a:r>
            <a:r>
              <a:rPr lang="en-US" b="1" dirty="0">
                <a:effectLst>
                  <a:outerShdw blurRad="38100" dist="38100" dir="2700000" algn="tl">
                    <a:srgbClr val="000000">
                      <a:alpha val="43137"/>
                    </a:srgbClr>
                  </a:outerShdw>
                </a:effectLst>
              </a:rPr>
              <a:t>SBDD</a:t>
            </a:r>
            <a:r>
              <a:rPr lang="el-GR" b="1" dirty="0">
                <a:effectLst>
                  <a:outerShdw blurRad="38100" dist="38100" dir="2700000" algn="tl">
                    <a:srgbClr val="000000">
                      <a:alpha val="43137"/>
                    </a:srgbClr>
                  </a:outerShdw>
                </a:effectLst>
              </a:rPr>
              <a:t>: </a:t>
            </a:r>
            <a:r>
              <a:rPr lang="en-US" b="1" dirty="0">
                <a:effectLst>
                  <a:outerShdw blurRad="38100" dist="38100" dir="2700000" algn="tl">
                    <a:srgbClr val="000000">
                      <a:alpha val="43137"/>
                    </a:srgbClr>
                  </a:outerShdw>
                </a:effectLst>
              </a:rPr>
              <a:t>Structure Based Drug Design</a:t>
            </a:r>
            <a:r>
              <a:rPr lang="el-GR" b="1" dirty="0">
                <a:effectLst>
                  <a:outerShdw blurRad="38100" dist="38100" dir="2700000" algn="tl">
                    <a:srgbClr val="000000">
                      <a:alpha val="43137"/>
                    </a:srgbClr>
                  </a:outerShdw>
                </a:effectLst>
              </a:rPr>
              <a:t>).</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316185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827" t="30448" r="1346" b="14919"/>
          <a:stretch/>
        </p:blipFill>
        <p:spPr bwMode="auto">
          <a:xfrm>
            <a:off x="579120" y="2987040"/>
            <a:ext cx="2948808" cy="1722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3" name="TextBox 1"/>
          <p:cNvSpPr txBox="1">
            <a:spLocks noChangeArrowheads="1"/>
          </p:cNvSpPr>
          <p:nvPr/>
        </p:nvSpPr>
        <p:spPr bwMode="auto">
          <a:xfrm>
            <a:off x="1447800" y="381000"/>
            <a:ext cx="6324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a:t>ΟΡΘΟΛΟΓΙΚΟΣ ΣΧΕΔΙΑΣΜΟΣ-ΥΠΟΔΟΧΕΑΣ ΑΓΝΩΣΤΟΣ</a:t>
            </a:r>
          </a:p>
          <a:p>
            <a:pPr eaLnBrk="1" hangingPunct="1"/>
            <a:r>
              <a:rPr lang="en-US"/>
              <a:t>Pharmacophore-based</a:t>
            </a:r>
          </a:p>
          <a:p>
            <a:pPr eaLnBrk="1" hangingPunct="1"/>
            <a:r>
              <a:rPr lang="en-US"/>
              <a:t>Ligand-based</a:t>
            </a:r>
          </a:p>
          <a:p>
            <a:pPr eaLnBrk="1" hangingPunct="1"/>
            <a:r>
              <a:rPr lang="en-US"/>
              <a:t>Indirect drug design</a:t>
            </a:r>
            <a:endParaRPr lang="el-GR"/>
          </a:p>
        </p:txBody>
      </p:sp>
      <p:sp>
        <p:nvSpPr>
          <p:cNvPr id="2" name="Rectangle 1"/>
          <p:cNvSpPr/>
          <p:nvPr/>
        </p:nvSpPr>
        <p:spPr>
          <a:xfrm>
            <a:off x="4030980" y="2987040"/>
            <a:ext cx="4572000" cy="1477328"/>
          </a:xfrm>
          <a:prstGeom prst="rect">
            <a:avLst/>
          </a:prstGeom>
        </p:spPr>
        <p:txBody>
          <a:bodyPr>
            <a:spAutoFit/>
          </a:bodyPr>
          <a:lstStyle/>
          <a:p>
            <a:pPr lvl="0" algn="just"/>
            <a:r>
              <a:rPr lang="el-GR" dirty="0" smtClean="0"/>
              <a:t>Ανάπτυξη </a:t>
            </a:r>
            <a:r>
              <a:rPr lang="el-GR" dirty="0"/>
              <a:t>μικρών μορίων με προκαθορισμένες ιδιότητες για συγκεκριμένους στόχους, των οποίων οι κυτταρικές τους λειτουργίες  και οι δομικές τους πληροφορίες είναι άγνωστες </a:t>
            </a:r>
            <a:r>
              <a:rPr lang="el-GR" b="1" dirty="0">
                <a:effectLst>
                  <a:outerShdw blurRad="38100" dist="38100" dir="2700000" algn="tl">
                    <a:srgbClr val="000000">
                      <a:alpha val="43137"/>
                    </a:srgbClr>
                  </a:outerShdw>
                </a:effectLst>
              </a:rPr>
              <a:t>(</a:t>
            </a:r>
            <a:r>
              <a:rPr lang="en-US" b="1" dirty="0">
                <a:effectLst>
                  <a:outerShdw blurRad="38100" dist="38100" dir="2700000" algn="tl">
                    <a:srgbClr val="000000">
                      <a:alpha val="43137"/>
                    </a:srgbClr>
                  </a:outerShdw>
                </a:effectLst>
              </a:rPr>
              <a:t>LBDD</a:t>
            </a:r>
            <a:r>
              <a:rPr lang="el-GR" b="1" dirty="0">
                <a:effectLst>
                  <a:outerShdw blurRad="38100" dist="38100" dir="2700000" algn="tl">
                    <a:srgbClr val="000000">
                      <a:alpha val="43137"/>
                    </a:srgbClr>
                  </a:outerShdw>
                </a:effectLst>
              </a:rPr>
              <a:t>: </a:t>
            </a:r>
            <a:r>
              <a:rPr lang="en-US" b="1" dirty="0">
                <a:effectLst>
                  <a:outerShdw blurRad="38100" dist="38100" dir="2700000" algn="tl">
                    <a:srgbClr val="000000">
                      <a:alpha val="43137"/>
                    </a:srgbClr>
                  </a:outerShdw>
                </a:effectLst>
              </a:rPr>
              <a:t>Ligand Based Drug Design</a:t>
            </a:r>
            <a:r>
              <a:rPr lang="el-GR" b="1" dirty="0" smtClean="0">
                <a:effectLst>
                  <a:outerShdw blurRad="38100" dist="38100" dir="2700000" algn="tl">
                    <a:srgbClr val="000000">
                      <a:alpha val="43137"/>
                    </a:srgbClr>
                  </a:outerShdw>
                </a:effectLst>
              </a:rPr>
              <a:t>).</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726792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02" name="Εικόνα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4543" y="1143952"/>
            <a:ext cx="6026322" cy="33366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5"/>
          <p:cNvSpPr>
            <a:spLocks noChangeArrowheads="1"/>
          </p:cNvSpPr>
          <p:nvPr/>
        </p:nvSpPr>
        <p:spPr bwMode="auto">
          <a:xfrm rot="10800000" flipV="1">
            <a:off x="1598610" y="4859272"/>
            <a:ext cx="6630989"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l-GR"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r>
            <a:br>
              <a:rPr kumimoji="0" lang="el-GR"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br>
            <a:r>
              <a:rPr kumimoji="0" lang="el-GR"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Οι</a:t>
            </a:r>
            <a:r>
              <a:rPr kumimoji="0" lang="el-GR" sz="1600" b="1" i="0" u="none" strike="noStrike" cap="none" normalizeH="0" baseline="0" dirty="0" smtClean="0">
                <a:ln>
                  <a:noFill/>
                </a:ln>
                <a:solidFill>
                  <a:srgbClr val="808080"/>
                </a:solidFill>
                <a:effectLst/>
                <a:latin typeface="Arial" pitchFamily="34" charset="0"/>
                <a:ea typeface="Calibri" pitchFamily="34" charset="0"/>
                <a:cs typeface="Arial" pitchFamily="34" charset="0"/>
              </a:rPr>
              <a:t> </a:t>
            </a:r>
            <a:r>
              <a:rPr kumimoji="0" lang="el-GR"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μέθοδοι πρόσδεσης εύκαμπτων δομών διακρίνονται στις συστημικές μεθόδους, στις στοχαστικές ή τυχαίες μεθόδους και στις προσδιοριστικές μεθόδους</a:t>
            </a:r>
            <a:r>
              <a:rPr kumimoji="0" lang="en-US"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t>
            </a:r>
            <a:r>
              <a:rPr kumimoji="0" lang="el-GR"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endParaRPr kumimoji="0" lang="el-GR" sz="16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5359997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2481501"/>
            <a:ext cx="8275320" cy="3416320"/>
          </a:xfrm>
          <a:prstGeom prst="rect">
            <a:avLst/>
          </a:prstGeom>
        </p:spPr>
        <p:txBody>
          <a:bodyPr wrap="square">
            <a:spAutoFit/>
          </a:bodyPr>
          <a:lstStyle/>
          <a:p>
            <a:pPr algn="ctr"/>
            <a:r>
              <a:rPr lang="el-GR" sz="3600" dirty="0"/>
              <a:t>Δ</a:t>
            </a:r>
            <a:r>
              <a:rPr lang="en-US" sz="3600" i="1" dirty="0" err="1"/>
              <a:t>G</a:t>
            </a:r>
            <a:r>
              <a:rPr lang="en-US" sz="3600" i="1" baseline="-25000" dirty="0" err="1"/>
              <a:t>bind</a:t>
            </a:r>
            <a:r>
              <a:rPr lang="en-US" sz="3600" dirty="0"/>
              <a:t> = </a:t>
            </a:r>
            <a:r>
              <a:rPr lang="en-US" sz="3600" i="1" dirty="0" err="1"/>
              <a:t>G</a:t>
            </a:r>
            <a:r>
              <a:rPr lang="en-US" sz="3600" i="1" baseline="-25000" dirty="0" err="1"/>
              <a:t>complex</a:t>
            </a:r>
            <a:r>
              <a:rPr lang="en-US" sz="3600" i="1" dirty="0"/>
              <a:t> – </a:t>
            </a:r>
            <a:r>
              <a:rPr lang="en-US" sz="3600" i="1" dirty="0" err="1"/>
              <a:t>G</a:t>
            </a:r>
            <a:r>
              <a:rPr lang="en-US" sz="3600" i="1" baseline="-25000" dirty="0" err="1"/>
              <a:t>protein</a:t>
            </a:r>
            <a:r>
              <a:rPr lang="en-US" sz="3600" i="1" dirty="0"/>
              <a:t> – </a:t>
            </a:r>
            <a:r>
              <a:rPr lang="en-US" sz="3600" i="1" dirty="0" err="1"/>
              <a:t>G</a:t>
            </a:r>
            <a:r>
              <a:rPr lang="en-US" sz="3600" i="1" baseline="-25000" dirty="0" err="1"/>
              <a:t>ligand</a:t>
            </a:r>
            <a:r>
              <a:rPr lang="en-US" sz="3600" dirty="0"/>
              <a:t> = </a:t>
            </a:r>
            <a:r>
              <a:rPr lang="el-GR" sz="3600" dirty="0"/>
              <a:t>Δ</a:t>
            </a:r>
            <a:r>
              <a:rPr lang="en-US" sz="3600" i="1" dirty="0"/>
              <a:t>H</a:t>
            </a:r>
            <a:r>
              <a:rPr lang="en-US" sz="3600" dirty="0"/>
              <a:t> – </a:t>
            </a:r>
            <a:r>
              <a:rPr lang="en-US" sz="3600" i="1" dirty="0"/>
              <a:t>T</a:t>
            </a:r>
            <a:r>
              <a:rPr lang="el-GR" sz="3600" dirty="0"/>
              <a:t>Δ</a:t>
            </a:r>
            <a:r>
              <a:rPr lang="en-US" sz="3600" i="1" dirty="0"/>
              <a:t>S</a:t>
            </a:r>
            <a:r>
              <a:rPr lang="en-US" sz="3600" b="1" dirty="0"/>
              <a:t> </a:t>
            </a:r>
            <a:r>
              <a:rPr lang="en-US" b="1" dirty="0"/>
              <a:t>                     </a:t>
            </a:r>
            <a:endParaRPr lang="en-US" b="1" dirty="0" smtClean="0"/>
          </a:p>
          <a:p>
            <a:endParaRPr lang="en-US" b="1" dirty="0"/>
          </a:p>
          <a:p>
            <a:r>
              <a:rPr lang="el-GR" dirty="0" smtClean="0"/>
              <a:t>Δ</a:t>
            </a:r>
            <a:r>
              <a:rPr lang="en-US" i="1" dirty="0" err="1"/>
              <a:t>G</a:t>
            </a:r>
            <a:r>
              <a:rPr lang="en-US" i="1" baseline="-25000" dirty="0" err="1"/>
              <a:t>ligand</a:t>
            </a:r>
            <a:r>
              <a:rPr lang="en-US" i="1" baseline="-25000" dirty="0"/>
              <a:t> </a:t>
            </a:r>
            <a:r>
              <a:rPr lang="el-GR" dirty="0"/>
              <a:t>η ελεύθερη ενέργεια του προσδέτη, </a:t>
            </a:r>
            <a:endParaRPr lang="en-US" dirty="0" smtClean="0"/>
          </a:p>
          <a:p>
            <a:r>
              <a:rPr lang="el-GR" dirty="0" smtClean="0"/>
              <a:t>Δ</a:t>
            </a:r>
            <a:r>
              <a:rPr lang="en-US" i="1" dirty="0" err="1"/>
              <a:t>G</a:t>
            </a:r>
            <a:r>
              <a:rPr lang="en-US" i="1" baseline="-25000" dirty="0" err="1"/>
              <a:t>protein</a:t>
            </a:r>
            <a:r>
              <a:rPr lang="el-GR" dirty="0"/>
              <a:t> η ελεύθερη ενέργεια του υποδοχέα </a:t>
            </a:r>
            <a:endParaRPr lang="en-US" dirty="0" smtClean="0"/>
          </a:p>
          <a:p>
            <a:r>
              <a:rPr lang="el-GR" dirty="0" smtClean="0"/>
              <a:t>Δ</a:t>
            </a:r>
            <a:r>
              <a:rPr lang="en-US" i="1" dirty="0" err="1"/>
              <a:t>G</a:t>
            </a:r>
            <a:r>
              <a:rPr lang="en-US" i="1" baseline="-25000" dirty="0" err="1"/>
              <a:t>complex</a:t>
            </a:r>
            <a:r>
              <a:rPr lang="en-US" i="1" baseline="-25000" dirty="0"/>
              <a:t> </a:t>
            </a:r>
            <a:r>
              <a:rPr lang="el-GR" dirty="0"/>
              <a:t>η ελεύθερη ενέργεια του συμπλέγματος που προκύπτει από τη πρόσδεση των δύο μορίων. </a:t>
            </a:r>
            <a:endParaRPr lang="en-US" dirty="0" smtClean="0"/>
          </a:p>
          <a:p>
            <a:r>
              <a:rPr lang="el-GR" dirty="0" smtClean="0"/>
              <a:t>Η </a:t>
            </a:r>
            <a:r>
              <a:rPr lang="el-GR" dirty="0"/>
              <a:t>ελεύθερη ενέργεια πρόσδεσης είναι γνωστή και ως ελεύθερη ενέργεια </a:t>
            </a:r>
            <a:r>
              <a:rPr lang="en-US" dirty="0"/>
              <a:t>Gibbs</a:t>
            </a:r>
            <a:r>
              <a:rPr lang="el-GR" dirty="0"/>
              <a:t> και μπορεί να υπολογιστεί με το προσδιορισμό της σταθεράς ισορροπίας δέσμευσης </a:t>
            </a:r>
            <a:r>
              <a:rPr lang="en-US" i="1" dirty="0" err="1"/>
              <a:t>K</a:t>
            </a:r>
            <a:r>
              <a:rPr lang="en-US" i="1" baseline="-25000" dirty="0" err="1"/>
              <a:t>eq</a:t>
            </a:r>
            <a:r>
              <a:rPr lang="en-US" i="1" baseline="-25000" dirty="0"/>
              <a:t> </a:t>
            </a:r>
            <a:r>
              <a:rPr lang="el-GR" dirty="0"/>
              <a:t>συμφωνα με τη σχέση:</a:t>
            </a:r>
            <a:endParaRPr lang="en-US" dirty="0"/>
          </a:p>
          <a:p>
            <a:pPr algn="ctr"/>
            <a:r>
              <a:rPr lang="el-GR" sz="3600" dirty="0"/>
              <a:t>Δ</a:t>
            </a:r>
            <a:r>
              <a:rPr lang="en-US" sz="3600" i="1" dirty="0" err="1"/>
              <a:t>G</a:t>
            </a:r>
            <a:r>
              <a:rPr lang="en-US" sz="3600" i="1" baseline="-25000" dirty="0" err="1"/>
              <a:t>bind</a:t>
            </a:r>
            <a:r>
              <a:rPr lang="el-GR" sz="3600" dirty="0"/>
              <a:t> = - </a:t>
            </a:r>
            <a:r>
              <a:rPr lang="en-US" sz="3600" dirty="0" err="1"/>
              <a:t>RTln</a:t>
            </a:r>
            <a:r>
              <a:rPr lang="el-GR" sz="3600" dirty="0"/>
              <a:t>(</a:t>
            </a:r>
            <a:r>
              <a:rPr lang="en-US" sz="3600" i="1" dirty="0" err="1"/>
              <a:t>K</a:t>
            </a:r>
            <a:r>
              <a:rPr lang="en-US" sz="3600" i="1" baseline="-25000" dirty="0" err="1"/>
              <a:t>eq</a:t>
            </a:r>
            <a:r>
              <a:rPr lang="el-GR" sz="3600" dirty="0"/>
              <a:t>)</a:t>
            </a:r>
            <a:r>
              <a:rPr lang="el-GR" sz="3600" b="1" dirty="0"/>
              <a:t> </a:t>
            </a:r>
            <a:endParaRPr lang="en-US" sz="3600" dirty="0"/>
          </a:p>
        </p:txBody>
      </p:sp>
      <p:sp>
        <p:nvSpPr>
          <p:cNvPr id="4" name="TextBox 3"/>
          <p:cNvSpPr txBox="1"/>
          <p:nvPr/>
        </p:nvSpPr>
        <p:spPr>
          <a:xfrm>
            <a:off x="899160" y="883920"/>
            <a:ext cx="7696200" cy="1569660"/>
          </a:xfrm>
          <a:prstGeom prst="rect">
            <a:avLst/>
          </a:prstGeom>
          <a:noFill/>
        </p:spPr>
        <p:txBody>
          <a:bodyPr wrap="square" rtlCol="0">
            <a:spAutoFit/>
          </a:bodyPr>
          <a:lstStyle/>
          <a:p>
            <a:pPr algn="ctr"/>
            <a:r>
              <a:rPr lang="el-GR" sz="4800" dirty="0" smtClean="0"/>
              <a:t>ΕΛΕΥΘΕΡΗ ΕΝΕΡΓΕΙΑ ΠΡΟΣΔΕΣΗΣ</a:t>
            </a:r>
            <a:endParaRPr lang="en-US" sz="4800" dirty="0"/>
          </a:p>
        </p:txBody>
      </p:sp>
    </p:spTree>
    <p:extLst>
      <p:ext uri="{BB962C8B-B14F-4D97-AF65-F5344CB8AC3E}">
        <p14:creationId xmlns:p14="http://schemas.microsoft.com/office/powerpoint/2010/main" val="16605680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1480" y="5269409"/>
            <a:ext cx="7787640" cy="1200329"/>
          </a:xfrm>
          <a:prstGeom prst="rect">
            <a:avLst/>
          </a:prstGeom>
        </p:spPr>
        <p:txBody>
          <a:bodyPr wrap="square">
            <a:spAutoFit/>
          </a:bodyPr>
          <a:lstStyle/>
          <a:p>
            <a:pPr algn="just"/>
            <a:r>
              <a:rPr lang="el-GR" dirty="0"/>
              <a:t>Οι συναρτήσεις βαθμολόγησης διακρίνονται σε αυτές που βασίζονται στο </a:t>
            </a:r>
            <a:r>
              <a:rPr lang="el-GR" b="1" dirty="0"/>
              <a:t>πεδίο δυνάμεων (</a:t>
            </a:r>
            <a:r>
              <a:rPr lang="en-US" b="1" dirty="0"/>
              <a:t>force</a:t>
            </a:r>
            <a:r>
              <a:rPr lang="el-GR" b="1" dirty="0"/>
              <a:t>-</a:t>
            </a:r>
            <a:r>
              <a:rPr lang="en-US" b="1" dirty="0"/>
              <a:t>field based</a:t>
            </a:r>
            <a:r>
              <a:rPr lang="el-GR" dirty="0"/>
              <a:t>), στις </a:t>
            </a:r>
            <a:r>
              <a:rPr lang="el-GR" b="1" dirty="0">
                <a:effectLst>
                  <a:outerShdw blurRad="38100" dist="38100" dir="2700000" algn="tl">
                    <a:srgbClr val="000000">
                      <a:alpha val="43137"/>
                    </a:srgbClr>
                  </a:outerShdw>
                </a:effectLst>
              </a:rPr>
              <a:t>εμπειρικές (</a:t>
            </a:r>
            <a:r>
              <a:rPr lang="en-US" b="1" dirty="0">
                <a:effectLst>
                  <a:outerShdw blurRad="38100" dist="38100" dir="2700000" algn="tl">
                    <a:srgbClr val="000000">
                      <a:alpha val="43137"/>
                    </a:srgbClr>
                  </a:outerShdw>
                </a:effectLst>
              </a:rPr>
              <a:t>empirical</a:t>
            </a:r>
            <a:r>
              <a:rPr lang="el-GR" dirty="0"/>
              <a:t>), σε αυτές που βασίζονται </a:t>
            </a:r>
            <a:r>
              <a:rPr lang="el-GR" b="1" dirty="0">
                <a:effectLst>
                  <a:outerShdw blurRad="38100" dist="38100" dir="2700000" algn="tl">
                    <a:srgbClr val="000000">
                      <a:alpha val="43137"/>
                    </a:srgbClr>
                  </a:outerShdw>
                </a:effectLst>
              </a:rPr>
              <a:t>στη γνώση (</a:t>
            </a:r>
            <a:r>
              <a:rPr lang="en-US" b="1" dirty="0">
                <a:effectLst>
                  <a:outerShdw blurRad="38100" dist="38100" dir="2700000" algn="tl">
                    <a:srgbClr val="000000">
                      <a:alpha val="43137"/>
                    </a:srgbClr>
                  </a:outerShdw>
                </a:effectLst>
              </a:rPr>
              <a:t>knowledge</a:t>
            </a:r>
            <a:r>
              <a:rPr lang="el-GR" b="1" dirty="0">
                <a:effectLst>
                  <a:outerShdw blurRad="38100" dist="38100" dir="2700000" algn="tl">
                    <a:srgbClr val="000000">
                      <a:alpha val="43137"/>
                    </a:srgbClr>
                  </a:outerShdw>
                </a:effectLst>
              </a:rPr>
              <a:t>-</a:t>
            </a:r>
            <a:r>
              <a:rPr lang="en-US" b="1" dirty="0">
                <a:effectLst>
                  <a:outerShdw blurRad="38100" dist="38100" dir="2700000" algn="tl">
                    <a:srgbClr val="000000">
                      <a:alpha val="43137"/>
                    </a:srgbClr>
                  </a:outerShdw>
                </a:effectLst>
              </a:rPr>
              <a:t>based</a:t>
            </a:r>
            <a:r>
              <a:rPr lang="el-GR" dirty="0"/>
              <a:t>) και τέλος στην </a:t>
            </a:r>
            <a:r>
              <a:rPr lang="el-GR" b="1" dirty="0">
                <a:effectLst>
                  <a:outerShdw blurRad="38100" dist="38100" dir="2700000" algn="tl">
                    <a:srgbClr val="000000">
                      <a:alpha val="43137"/>
                    </a:srgbClr>
                  </a:outerShdw>
                </a:effectLst>
              </a:rPr>
              <a:t>επικρατέστερη βαθμολόγηση (</a:t>
            </a:r>
            <a:r>
              <a:rPr lang="en-US" b="1" dirty="0">
                <a:effectLst>
                  <a:outerShdw blurRad="38100" dist="38100" dir="2700000" algn="tl">
                    <a:srgbClr val="000000">
                      <a:alpha val="43137"/>
                    </a:srgbClr>
                  </a:outerShdw>
                </a:effectLst>
              </a:rPr>
              <a:t>consensus </a:t>
            </a:r>
            <a:r>
              <a:rPr lang="en-US" b="1" dirty="0" smtClean="0">
                <a:effectLst>
                  <a:outerShdw blurRad="38100" dist="38100" dir="2700000" algn="tl">
                    <a:srgbClr val="000000">
                      <a:alpha val="43137"/>
                    </a:srgbClr>
                  </a:outerShdw>
                </a:effectLst>
              </a:rPr>
              <a:t>scoring</a:t>
            </a:r>
            <a:r>
              <a:rPr lang="el-GR" b="1" dirty="0" smtClean="0">
                <a:effectLst>
                  <a:outerShdw blurRad="38100" dist="38100" dir="2700000" algn="tl">
                    <a:srgbClr val="000000">
                      <a:alpha val="43137"/>
                    </a:srgbClr>
                  </a:outerShdw>
                </a:effectLst>
              </a:rPr>
              <a:t>)</a:t>
            </a:r>
            <a:endParaRPr lang="en-US" b="1" dirty="0">
              <a:effectLst>
                <a:outerShdw blurRad="38100" dist="38100" dir="2700000" algn="tl">
                  <a:srgbClr val="000000">
                    <a:alpha val="43137"/>
                  </a:srgbClr>
                </a:outerShdw>
              </a:effectLst>
            </a:endParaRPr>
          </a:p>
        </p:txBody>
      </p:sp>
      <p:sp>
        <p:nvSpPr>
          <p:cNvPr id="4" name="TextBox 3"/>
          <p:cNvSpPr txBox="1"/>
          <p:nvPr/>
        </p:nvSpPr>
        <p:spPr>
          <a:xfrm>
            <a:off x="1005840" y="137160"/>
            <a:ext cx="7528560" cy="646331"/>
          </a:xfrm>
          <a:prstGeom prst="rect">
            <a:avLst/>
          </a:prstGeom>
          <a:noFill/>
        </p:spPr>
        <p:txBody>
          <a:bodyPr wrap="square" rtlCol="0">
            <a:spAutoFit/>
          </a:bodyPr>
          <a:lstStyle/>
          <a:p>
            <a:pPr algn="ctr"/>
            <a:r>
              <a:rPr lang="el-GR" sz="3600" b="1" dirty="0" smtClean="0">
                <a:effectLst>
                  <a:outerShdw blurRad="38100" dist="38100" dir="2700000" algn="tl">
                    <a:srgbClr val="000000">
                      <a:alpha val="43137"/>
                    </a:srgbClr>
                  </a:outerShdw>
                </a:effectLst>
              </a:rPr>
              <a:t>ΣΥΝΑΡΤΗΣΕΙΣ ΒΑΘΜΟΛΟΓΗΣΗΣ</a:t>
            </a:r>
            <a:endParaRPr lang="en-US" sz="3600" b="1" dirty="0">
              <a:effectLst>
                <a:outerShdw blurRad="38100" dist="38100" dir="2700000" algn="tl">
                  <a:srgbClr val="000000">
                    <a:alpha val="43137"/>
                  </a:srgbClr>
                </a:outerShdw>
              </a:effectLst>
            </a:endParaRPr>
          </a:p>
        </p:txBody>
      </p:sp>
      <p:graphicFrame>
        <p:nvGraphicFramePr>
          <p:cNvPr id="8" name="Diagram 7"/>
          <p:cNvGraphicFramePr/>
          <p:nvPr>
            <p:extLst>
              <p:ext uri="{D42A27DB-BD31-4B8C-83A1-F6EECF244321}">
                <p14:modId xmlns:p14="http://schemas.microsoft.com/office/powerpoint/2010/main" val="1333803253"/>
              </p:ext>
            </p:extLst>
          </p:nvPr>
        </p:nvGraphicFramePr>
        <p:xfrm>
          <a:off x="0" y="1325880"/>
          <a:ext cx="6339840" cy="35804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393615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AD30C876-1B89-EB44-B3B7-55299C5F2DC5}"/>
              </a:ext>
            </a:extLst>
          </p:cNvPr>
          <p:cNvPicPr>
            <a:picLocks noChangeAspect="1"/>
          </p:cNvPicPr>
          <p:nvPr/>
        </p:nvPicPr>
        <p:blipFill>
          <a:blip r:embed="rId4"/>
          <a:stretch>
            <a:fillRect/>
          </a:stretch>
        </p:blipFill>
        <p:spPr>
          <a:xfrm>
            <a:off x="0" y="217603"/>
            <a:ext cx="9144000" cy="5753720"/>
          </a:xfrm>
          <a:prstGeom prst="rect">
            <a:avLst/>
          </a:prstGeom>
        </p:spPr>
      </p:pic>
      <p:sp>
        <p:nvSpPr>
          <p:cNvPr id="4" name="Rectangle 3"/>
          <p:cNvSpPr/>
          <p:nvPr/>
        </p:nvSpPr>
        <p:spPr>
          <a:xfrm>
            <a:off x="-1" y="0"/>
            <a:ext cx="9144000" cy="477054"/>
          </a:xfrm>
          <a:prstGeom prst="rect">
            <a:avLst/>
          </a:prstGeom>
          <a:solidFill>
            <a:srgbClr val="0000FF"/>
          </a:solidFill>
        </p:spPr>
        <p:txBody>
          <a:bodyPr wrap="square">
            <a:spAutoFit/>
          </a:bodyPr>
          <a:lstStyle/>
          <a:p>
            <a:pPr algn="ctr" defTabSz="914400">
              <a:defRPr/>
            </a:pPr>
            <a:r>
              <a:rPr lang="el-GR" sz="2400" b="1" dirty="0" smtClean="0">
                <a:solidFill>
                  <a:srgbClr val="FFFFFF"/>
                </a:solidFill>
                <a:latin typeface="Trebuchet MS"/>
                <a:cs typeface="Trebuchet MS"/>
              </a:rPr>
              <a:t>ΜΟΝΤΕΛΟΠΟΙΗΣΗ ΜΕ ΒΑΣΗ ΤΗ ΔΟΜΗ</a:t>
            </a:r>
            <a:r>
              <a:rPr lang="en-US" sz="2400" b="1" dirty="0" smtClean="0">
                <a:solidFill>
                  <a:srgbClr val="FFFFFF"/>
                </a:solidFill>
                <a:latin typeface="Trebuchet MS"/>
                <a:cs typeface="Trebuchet MS"/>
              </a:rPr>
              <a:t> (Y</a:t>
            </a:r>
            <a:r>
              <a:rPr lang="el-GR" sz="2400" b="1" dirty="0" smtClean="0">
                <a:solidFill>
                  <a:srgbClr val="FFFFFF"/>
                </a:solidFill>
                <a:latin typeface="Trebuchet MS"/>
                <a:cs typeface="Trebuchet MS"/>
              </a:rPr>
              <a:t>ΠΟΔΟΧΕΑΣ)</a:t>
            </a:r>
            <a:endParaRPr lang="en-CA" sz="2400" b="1" dirty="0">
              <a:solidFill>
                <a:srgbClr val="FFFFFF"/>
              </a:solidFill>
              <a:latin typeface="Trebuchet MS"/>
              <a:cs typeface="Trebuchet MS"/>
            </a:endParaRPr>
          </a:p>
        </p:txBody>
      </p:sp>
    </p:spTree>
    <p:custDataLst>
      <p:tags r:id="rId1"/>
    </p:custDataLst>
    <p:extLst>
      <p:ext uri="{BB962C8B-B14F-4D97-AF65-F5344CB8AC3E}">
        <p14:creationId xmlns:p14="http://schemas.microsoft.com/office/powerpoint/2010/main" val="1924059765"/>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1706880" y="1885920"/>
                <a:ext cx="5321489" cy="914225"/>
              </a:xfrm>
              <a:prstGeom prst="rect">
                <a:avLst/>
              </a:prstGeom>
            </p:spPr>
            <p:txBody>
              <a:bodyPr wrap="square">
                <a:spAutoFit/>
              </a:bodyPr>
              <a:lstStyle/>
              <a:p>
                <a14:m>
                  <m:oMath xmlns:m="http://schemas.openxmlformats.org/officeDocument/2006/math">
                    <m:r>
                      <a:rPr lang="el-GR" sz="2400" b="1" i="1">
                        <a:latin typeface="Cambria Math"/>
                      </a:rPr>
                      <m:t>𝜟</m:t>
                    </m:r>
                    <m:r>
                      <a:rPr lang="en-US" sz="2400" b="1" i="1">
                        <a:latin typeface="Cambria Math"/>
                      </a:rPr>
                      <m:t>𝑮</m:t>
                    </m:r>
                    <m:r>
                      <a:rPr lang="el-GR" sz="2400" b="1" i="1">
                        <a:latin typeface="Cambria Math"/>
                      </a:rPr>
                      <m:t>= </m:t>
                    </m:r>
                    <m:nary>
                      <m:naryPr>
                        <m:chr m:val="∑"/>
                        <m:limLoc m:val="undOvr"/>
                        <m:ctrlPr>
                          <a:rPr lang="en-US" sz="2400" b="1" i="1">
                            <a:latin typeface="Cambria Math"/>
                          </a:rPr>
                        </m:ctrlPr>
                      </m:naryPr>
                      <m:sub>
                        <m:r>
                          <a:rPr lang="en-US" sz="2400" b="1" i="1">
                            <a:latin typeface="Cambria Math"/>
                          </a:rPr>
                          <m:t>𝒊</m:t>
                        </m:r>
                        <m:r>
                          <a:rPr lang="el-GR" sz="2400" b="1" i="1">
                            <a:latin typeface="Cambria Math"/>
                          </a:rPr>
                          <m:t>=</m:t>
                        </m:r>
                        <m:r>
                          <a:rPr lang="el-GR" sz="2400" b="1" i="1">
                            <a:latin typeface="Cambria Math"/>
                          </a:rPr>
                          <m:t>𝟏</m:t>
                        </m:r>
                      </m:sub>
                      <m:sup>
                        <m:r>
                          <a:rPr lang="en-US" sz="2400" b="1" i="1">
                            <a:latin typeface="Cambria Math"/>
                          </a:rPr>
                          <m:t>𝒍𝒊𝒈</m:t>
                        </m:r>
                      </m:sup>
                      <m:e>
                        <m:r>
                          <a:rPr lang="en-US" sz="2400" b="1" i="1">
                            <a:latin typeface="Cambria Math"/>
                          </a:rPr>
                          <m:t> </m:t>
                        </m:r>
                      </m:e>
                    </m:nary>
                    <m:nary>
                      <m:naryPr>
                        <m:chr m:val="∑"/>
                        <m:limLoc m:val="undOvr"/>
                        <m:ctrlPr>
                          <a:rPr lang="en-US" sz="2400" b="1" i="1">
                            <a:latin typeface="Cambria Math"/>
                          </a:rPr>
                        </m:ctrlPr>
                      </m:naryPr>
                      <m:sub>
                        <m:r>
                          <a:rPr lang="en-US" sz="2400" b="1" i="1">
                            <a:latin typeface="Cambria Math"/>
                          </a:rPr>
                          <m:t>𝒋</m:t>
                        </m:r>
                        <m:r>
                          <a:rPr lang="el-GR" sz="2400" b="1" i="1">
                            <a:latin typeface="Cambria Math"/>
                          </a:rPr>
                          <m:t>=</m:t>
                        </m:r>
                        <m:r>
                          <a:rPr lang="el-GR" sz="2400" b="1" i="1">
                            <a:latin typeface="Cambria Math"/>
                          </a:rPr>
                          <m:t>𝟏</m:t>
                        </m:r>
                      </m:sub>
                      <m:sup>
                        <m:r>
                          <a:rPr lang="en-US" sz="2400" b="1" i="1">
                            <a:latin typeface="Cambria Math"/>
                          </a:rPr>
                          <m:t>𝒓𝒆𝒄</m:t>
                        </m:r>
                      </m:sup>
                      <m:e>
                        <m:d>
                          <m:dPr>
                            <m:begChr m:val="["/>
                            <m:endChr m:val="]"/>
                            <m:ctrlPr>
                              <a:rPr lang="en-US" sz="2400" b="1" i="1">
                                <a:latin typeface="Cambria Math"/>
                              </a:rPr>
                            </m:ctrlPr>
                          </m:dPr>
                          <m:e>
                            <m:f>
                              <m:fPr>
                                <m:ctrlPr>
                                  <a:rPr lang="en-US" sz="2400" b="1" i="1">
                                    <a:latin typeface="Cambria Math"/>
                                  </a:rPr>
                                </m:ctrlPr>
                              </m:fPr>
                              <m:num>
                                <m:sSub>
                                  <m:sSubPr>
                                    <m:ctrlPr>
                                      <a:rPr lang="en-US" sz="2400" b="1" i="1">
                                        <a:latin typeface="Cambria Math"/>
                                      </a:rPr>
                                    </m:ctrlPr>
                                  </m:sSubPr>
                                  <m:e>
                                    <m:r>
                                      <a:rPr lang="en-US" sz="2400" b="1" i="1">
                                        <a:latin typeface="Cambria Math"/>
                                      </a:rPr>
                                      <m:t>𝑨</m:t>
                                    </m:r>
                                  </m:e>
                                  <m:sub>
                                    <m:r>
                                      <a:rPr lang="en-US" sz="2400" b="1" i="1">
                                        <a:latin typeface="Cambria Math"/>
                                      </a:rPr>
                                      <m:t>𝒊𝒋</m:t>
                                    </m:r>
                                  </m:sub>
                                </m:sSub>
                              </m:num>
                              <m:den>
                                <m:sSubSup>
                                  <m:sSubSupPr>
                                    <m:ctrlPr>
                                      <a:rPr lang="en-US" sz="2400" b="1" i="1">
                                        <a:latin typeface="Cambria Math"/>
                                      </a:rPr>
                                    </m:ctrlPr>
                                  </m:sSubSupPr>
                                  <m:e>
                                    <m:r>
                                      <a:rPr lang="en-US" sz="2400" b="1" i="1">
                                        <a:latin typeface="Cambria Math"/>
                                      </a:rPr>
                                      <m:t>𝒓</m:t>
                                    </m:r>
                                  </m:e>
                                  <m:sub>
                                    <m:r>
                                      <a:rPr lang="en-US" sz="2400" b="1" i="1">
                                        <a:latin typeface="Cambria Math"/>
                                      </a:rPr>
                                      <m:t>𝒊𝒋</m:t>
                                    </m:r>
                                  </m:sub>
                                  <m:sup>
                                    <m:r>
                                      <a:rPr lang="el-GR" sz="2400" b="1" i="1">
                                        <a:latin typeface="Cambria Math"/>
                                      </a:rPr>
                                      <m:t>𝟏𝟐</m:t>
                                    </m:r>
                                  </m:sup>
                                </m:sSubSup>
                              </m:den>
                            </m:f>
                            <m:r>
                              <a:rPr lang="el-GR" sz="2400" b="1" i="1">
                                <a:latin typeface="Cambria Math"/>
                              </a:rPr>
                              <m:t>− </m:t>
                            </m:r>
                            <m:f>
                              <m:fPr>
                                <m:ctrlPr>
                                  <a:rPr lang="en-US" sz="2400" b="1" i="1">
                                    <a:latin typeface="Cambria Math"/>
                                  </a:rPr>
                                </m:ctrlPr>
                              </m:fPr>
                              <m:num>
                                <m:sSub>
                                  <m:sSubPr>
                                    <m:ctrlPr>
                                      <a:rPr lang="en-US" sz="2400" b="1" i="1">
                                        <a:latin typeface="Cambria Math"/>
                                      </a:rPr>
                                    </m:ctrlPr>
                                  </m:sSubPr>
                                  <m:e>
                                    <m:r>
                                      <a:rPr lang="en-US" sz="2400" b="1" i="1">
                                        <a:latin typeface="Cambria Math"/>
                                      </a:rPr>
                                      <m:t>𝑩</m:t>
                                    </m:r>
                                  </m:e>
                                  <m:sub>
                                    <m:r>
                                      <a:rPr lang="en-US" sz="2400" b="1" i="1">
                                        <a:latin typeface="Cambria Math"/>
                                      </a:rPr>
                                      <m:t>𝒊𝒋</m:t>
                                    </m:r>
                                  </m:sub>
                                </m:sSub>
                              </m:num>
                              <m:den>
                                <m:sSubSup>
                                  <m:sSubSupPr>
                                    <m:ctrlPr>
                                      <a:rPr lang="en-US" sz="2400" b="1" i="1">
                                        <a:latin typeface="Cambria Math"/>
                                      </a:rPr>
                                    </m:ctrlPr>
                                  </m:sSubSupPr>
                                  <m:e>
                                    <m:r>
                                      <a:rPr lang="en-US" sz="2400" b="1" i="1">
                                        <a:latin typeface="Cambria Math"/>
                                      </a:rPr>
                                      <m:t>𝒓</m:t>
                                    </m:r>
                                  </m:e>
                                  <m:sub>
                                    <m:r>
                                      <a:rPr lang="en-US" sz="2400" b="1" i="1">
                                        <a:latin typeface="Cambria Math"/>
                                      </a:rPr>
                                      <m:t>𝒊𝒋</m:t>
                                    </m:r>
                                  </m:sub>
                                  <m:sup>
                                    <m:r>
                                      <a:rPr lang="el-GR" sz="2400" b="1" i="1">
                                        <a:latin typeface="Cambria Math"/>
                                      </a:rPr>
                                      <m:t>𝟔</m:t>
                                    </m:r>
                                  </m:sup>
                                </m:sSubSup>
                              </m:den>
                            </m:f>
                            <m:r>
                              <a:rPr lang="el-GR" sz="2400" b="1" i="1">
                                <a:latin typeface="Cambria Math"/>
                              </a:rPr>
                              <m:t>+ </m:t>
                            </m:r>
                            <m:f>
                              <m:fPr>
                                <m:ctrlPr>
                                  <a:rPr lang="en-US" sz="2400" b="1" i="1">
                                    <a:latin typeface="Cambria Math"/>
                                  </a:rPr>
                                </m:ctrlPr>
                              </m:fPr>
                              <m:num>
                                <m:sSub>
                                  <m:sSubPr>
                                    <m:ctrlPr>
                                      <a:rPr lang="en-US" sz="2400" b="1" i="1">
                                        <a:latin typeface="Cambria Math"/>
                                      </a:rPr>
                                    </m:ctrlPr>
                                  </m:sSubPr>
                                  <m:e>
                                    <m:r>
                                      <a:rPr lang="en-US" sz="2400" b="1" i="1">
                                        <a:latin typeface="Cambria Math"/>
                                      </a:rPr>
                                      <m:t>𝒒</m:t>
                                    </m:r>
                                  </m:e>
                                  <m:sub>
                                    <m:r>
                                      <a:rPr lang="en-US" sz="2400" b="1" i="1">
                                        <a:latin typeface="Cambria Math"/>
                                      </a:rPr>
                                      <m:t>𝒊</m:t>
                                    </m:r>
                                  </m:sub>
                                </m:sSub>
                                <m:r>
                                  <a:rPr lang="en-US" sz="2400" b="1" i="1">
                                    <a:latin typeface="Cambria Math"/>
                                  </a:rPr>
                                  <m:t> </m:t>
                                </m:r>
                                <m:sSub>
                                  <m:sSubPr>
                                    <m:ctrlPr>
                                      <a:rPr lang="en-US" sz="2400" b="1" i="1">
                                        <a:latin typeface="Cambria Math"/>
                                      </a:rPr>
                                    </m:ctrlPr>
                                  </m:sSubPr>
                                  <m:e>
                                    <m:r>
                                      <a:rPr lang="en-US" sz="2400" b="1" i="1">
                                        <a:latin typeface="Cambria Math"/>
                                      </a:rPr>
                                      <m:t>𝒒</m:t>
                                    </m:r>
                                  </m:e>
                                  <m:sub>
                                    <m:r>
                                      <a:rPr lang="en-US" sz="2400" b="1" i="1">
                                        <a:latin typeface="Cambria Math"/>
                                      </a:rPr>
                                      <m:t>𝒋</m:t>
                                    </m:r>
                                  </m:sub>
                                </m:sSub>
                              </m:num>
                              <m:den>
                                <m:r>
                                  <a:rPr lang="el-GR" sz="2400" b="1" i="1">
                                    <a:latin typeface="Cambria Math"/>
                                  </a:rPr>
                                  <m:t>𝝁</m:t>
                                </m:r>
                                <m:r>
                                  <a:rPr lang="el-GR" sz="2400" b="1" i="1">
                                    <a:latin typeface="Cambria Math"/>
                                  </a:rPr>
                                  <m:t> (</m:t>
                                </m:r>
                                <m:sSub>
                                  <m:sSubPr>
                                    <m:ctrlPr>
                                      <a:rPr lang="en-US" sz="2400" b="1" i="1">
                                        <a:latin typeface="Cambria Math"/>
                                      </a:rPr>
                                    </m:ctrlPr>
                                  </m:sSubPr>
                                  <m:e>
                                    <m:r>
                                      <a:rPr lang="en-US" sz="2400" b="1" i="1">
                                        <a:latin typeface="Cambria Math"/>
                                      </a:rPr>
                                      <m:t>𝒓</m:t>
                                    </m:r>
                                  </m:e>
                                  <m:sub>
                                    <m:r>
                                      <a:rPr lang="el-GR" sz="2400" b="1" i="1">
                                        <a:latin typeface="Cambria Math"/>
                                      </a:rPr>
                                      <m:t>𝒊𝒋</m:t>
                                    </m:r>
                                  </m:sub>
                                </m:sSub>
                                <m:r>
                                  <a:rPr lang="el-GR" sz="2400" b="1" i="1">
                                    <a:latin typeface="Cambria Math"/>
                                  </a:rPr>
                                  <m:t>)</m:t>
                                </m:r>
                                <m:sSub>
                                  <m:sSubPr>
                                    <m:ctrlPr>
                                      <a:rPr lang="en-US" sz="2400" b="1" i="1">
                                        <a:latin typeface="Cambria Math"/>
                                      </a:rPr>
                                    </m:ctrlPr>
                                  </m:sSubPr>
                                  <m:e>
                                    <m:r>
                                      <a:rPr lang="el-GR" sz="2400" b="1" i="1">
                                        <a:latin typeface="Cambria Math"/>
                                      </a:rPr>
                                      <m:t>𝒓</m:t>
                                    </m:r>
                                  </m:e>
                                  <m:sub>
                                    <m:r>
                                      <a:rPr lang="el-GR" sz="2400" b="1" i="1">
                                        <a:latin typeface="Cambria Math"/>
                                      </a:rPr>
                                      <m:t>𝒊𝒋</m:t>
                                    </m:r>
                                  </m:sub>
                                </m:sSub>
                              </m:den>
                            </m:f>
                          </m:e>
                        </m:d>
                      </m:e>
                    </m:nary>
                  </m:oMath>
                </a14:m>
                <a:r>
                  <a:rPr lang="en-US" sz="2400" dirty="0"/>
                  <a:t> </a:t>
                </a:r>
              </a:p>
            </p:txBody>
          </p:sp>
        </mc:Choice>
        <mc:Fallback xmlns="">
          <p:sp>
            <p:nvSpPr>
              <p:cNvPr id="2" name="Rectangle 1"/>
              <p:cNvSpPr>
                <a:spLocks noRot="1" noChangeAspect="1" noMove="1" noResize="1" noEditPoints="1" noAdjustHandles="1" noChangeArrowheads="1" noChangeShapeType="1" noTextEdit="1"/>
              </p:cNvSpPr>
              <p:nvPr/>
            </p:nvSpPr>
            <p:spPr>
              <a:xfrm>
                <a:off x="1706880" y="1885920"/>
                <a:ext cx="5321489" cy="914225"/>
              </a:xfrm>
              <a:prstGeom prst="rect">
                <a:avLst/>
              </a:prstGeom>
              <a:blipFill rotWithShape="1">
                <a:blip r:embed="rId2"/>
                <a:stretch>
                  <a:fillRect/>
                </a:stretch>
              </a:blipFill>
            </p:spPr>
            <p:txBody>
              <a:bodyPr/>
              <a:lstStyle/>
              <a:p>
                <a:r>
                  <a:rPr lang="en-US">
                    <a:noFill/>
                  </a:rPr>
                  <a:t> </a:t>
                </a:r>
              </a:p>
            </p:txBody>
          </p:sp>
        </mc:Fallback>
      </mc:AlternateContent>
      <p:sp>
        <p:nvSpPr>
          <p:cNvPr id="3" name="Rectangle 2"/>
          <p:cNvSpPr/>
          <p:nvPr/>
        </p:nvSpPr>
        <p:spPr>
          <a:xfrm>
            <a:off x="854804" y="3100477"/>
            <a:ext cx="7360920" cy="2308324"/>
          </a:xfrm>
          <a:prstGeom prst="rect">
            <a:avLst/>
          </a:prstGeom>
        </p:spPr>
        <p:txBody>
          <a:bodyPr wrap="square">
            <a:spAutoFit/>
          </a:bodyPr>
          <a:lstStyle/>
          <a:p>
            <a:r>
              <a:rPr lang="en-US" sz="2400" dirty="0" err="1"/>
              <a:t>r</a:t>
            </a:r>
            <a:r>
              <a:rPr lang="en-US" sz="2400" i="1" baseline="-25000" dirty="0" err="1"/>
              <a:t>ij</a:t>
            </a:r>
            <a:r>
              <a:rPr lang="en-US" sz="2400" baseline="-25000" dirty="0"/>
              <a:t> </a:t>
            </a:r>
            <a:r>
              <a:rPr lang="el-GR" sz="2400" dirty="0"/>
              <a:t>η απόσταση μεταξύ ενός ατόμου </a:t>
            </a:r>
            <a:r>
              <a:rPr lang="en-US" sz="2400" i="1" dirty="0"/>
              <a:t>i</a:t>
            </a:r>
            <a:r>
              <a:rPr lang="el-GR" sz="2400" dirty="0"/>
              <a:t> υποδοχέα και ενός ατόμου </a:t>
            </a:r>
            <a:r>
              <a:rPr lang="en-US" sz="2400" i="1" dirty="0"/>
              <a:t>j</a:t>
            </a:r>
            <a:r>
              <a:rPr lang="el-GR" sz="2400" dirty="0"/>
              <a:t> του </a:t>
            </a:r>
            <a:r>
              <a:rPr lang="el-GR" sz="2400" dirty="0" smtClean="0"/>
              <a:t>προσδέτη</a:t>
            </a:r>
          </a:p>
          <a:p>
            <a:r>
              <a:rPr lang="el-GR" sz="2400" dirty="0" smtClean="0"/>
              <a:t> </a:t>
            </a:r>
            <a:r>
              <a:rPr lang="el-GR" sz="2400" dirty="0"/>
              <a:t>Α</a:t>
            </a:r>
            <a:r>
              <a:rPr lang="en-US" sz="2400" i="1" baseline="-25000" dirty="0" err="1"/>
              <a:t>ij</a:t>
            </a:r>
            <a:r>
              <a:rPr lang="en-US" sz="2400" baseline="-25000" dirty="0"/>
              <a:t> </a:t>
            </a:r>
            <a:r>
              <a:rPr lang="el-GR" sz="2400" dirty="0"/>
              <a:t>και Β</a:t>
            </a:r>
            <a:r>
              <a:rPr lang="en-US" sz="2400" i="1" baseline="-25000" dirty="0" err="1"/>
              <a:t>ij</a:t>
            </a:r>
            <a:r>
              <a:rPr lang="el-GR" sz="2400" dirty="0"/>
              <a:t> παράμετροι </a:t>
            </a:r>
            <a:r>
              <a:rPr lang="en-US" sz="2400" dirty="0" err="1"/>
              <a:t>Lennard</a:t>
            </a:r>
            <a:r>
              <a:rPr lang="el-GR" sz="2400" dirty="0"/>
              <a:t>-</a:t>
            </a:r>
            <a:r>
              <a:rPr lang="en-US" sz="2400" dirty="0" smtClean="0"/>
              <a:t>Jones</a:t>
            </a:r>
            <a:endParaRPr lang="el-GR" sz="2400" dirty="0"/>
          </a:p>
          <a:p>
            <a:r>
              <a:rPr lang="el-GR" sz="2400" dirty="0" smtClean="0"/>
              <a:t> </a:t>
            </a:r>
            <a:r>
              <a:rPr lang="en-US" sz="2400" dirty="0"/>
              <a:t>q</a:t>
            </a:r>
            <a:r>
              <a:rPr lang="en-US" sz="2400" i="1" baseline="-25000" dirty="0"/>
              <a:t>i</a:t>
            </a:r>
            <a:r>
              <a:rPr lang="en-US" sz="2400" dirty="0"/>
              <a:t> </a:t>
            </a:r>
            <a:r>
              <a:rPr lang="el-GR" sz="2400" dirty="0"/>
              <a:t>και </a:t>
            </a:r>
            <a:r>
              <a:rPr lang="en-US" sz="2400" dirty="0" err="1"/>
              <a:t>q</a:t>
            </a:r>
            <a:r>
              <a:rPr lang="en-US" sz="2400" i="1" baseline="-25000" dirty="0" err="1"/>
              <a:t>j</a:t>
            </a:r>
            <a:r>
              <a:rPr lang="en-US" sz="2400" dirty="0"/>
              <a:t> </a:t>
            </a:r>
            <a:r>
              <a:rPr lang="el-GR" sz="2400" dirty="0"/>
              <a:t>τα ατομικά φορτία </a:t>
            </a:r>
            <a:r>
              <a:rPr lang="el-GR" sz="2400" dirty="0" smtClean="0"/>
              <a:t>και</a:t>
            </a:r>
          </a:p>
          <a:p>
            <a:r>
              <a:rPr lang="el-GR" sz="2400" dirty="0" smtClean="0"/>
              <a:t> </a:t>
            </a:r>
            <a:r>
              <a:rPr lang="el-GR" sz="2400" dirty="0"/>
              <a:t>ε είναι η εξαρτώμενη από την απόσταση διηλεκτρική σταθερά στον όρο που αφορά τη συνθήκη </a:t>
            </a:r>
            <a:r>
              <a:rPr lang="en-US" sz="2400" dirty="0" smtClean="0"/>
              <a:t>Coulomb</a:t>
            </a:r>
            <a:endParaRPr lang="en-US" sz="2400" dirty="0"/>
          </a:p>
        </p:txBody>
      </p:sp>
      <p:sp>
        <p:nvSpPr>
          <p:cNvPr id="4" name="Rectangle 3"/>
          <p:cNvSpPr/>
          <p:nvPr/>
        </p:nvSpPr>
        <p:spPr>
          <a:xfrm>
            <a:off x="854804" y="697915"/>
            <a:ext cx="7801516" cy="1200329"/>
          </a:xfrm>
          <a:prstGeom prst="rect">
            <a:avLst/>
          </a:prstGeom>
        </p:spPr>
        <p:txBody>
          <a:bodyPr wrap="square">
            <a:spAutoFit/>
          </a:bodyPr>
          <a:lstStyle/>
          <a:p>
            <a:pPr algn="ctr"/>
            <a:r>
              <a:rPr lang="el-GR" sz="3600" b="1" dirty="0"/>
              <a:t>Συναρτήσεις Βαθμολόγησης Βασισμένες </a:t>
            </a:r>
            <a:r>
              <a:rPr lang="el-GR" sz="3600" b="1" dirty="0" smtClean="0"/>
              <a:t>στο </a:t>
            </a:r>
            <a:r>
              <a:rPr lang="el-GR" sz="3600" b="1" dirty="0"/>
              <a:t>Πεδίο Δυνάμεων</a:t>
            </a:r>
            <a:endParaRPr lang="en-US" sz="3600" dirty="0"/>
          </a:p>
        </p:txBody>
      </p:sp>
    </p:spTree>
    <p:extLst>
      <p:ext uri="{BB962C8B-B14F-4D97-AF65-F5344CB8AC3E}">
        <p14:creationId xmlns:p14="http://schemas.microsoft.com/office/powerpoint/2010/main" val="27393615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2591440" y="1631628"/>
                <a:ext cx="3837845" cy="644600"/>
              </a:xfrm>
              <a:prstGeom prst="rect">
                <a:avLst/>
              </a:prstGeom>
            </p:spPr>
            <p:txBody>
              <a:bodyPr wrap="none">
                <a:spAutoFit/>
              </a:bodyPr>
              <a:lstStyle/>
              <a:p>
                <a14:m>
                  <m:oMath xmlns:m="http://schemas.openxmlformats.org/officeDocument/2006/math">
                    <m:r>
                      <a:rPr lang="el-GR" sz="3600" b="1" i="1">
                        <a:latin typeface="Cambria Math"/>
                      </a:rPr>
                      <m:t>𝜟</m:t>
                    </m:r>
                    <m:r>
                      <a:rPr lang="en-US" sz="3600" b="1" i="1">
                        <a:latin typeface="Cambria Math"/>
                      </a:rPr>
                      <m:t>𝑮</m:t>
                    </m:r>
                    <m:r>
                      <a:rPr lang="el-GR" sz="3600" b="1" i="1">
                        <a:latin typeface="Cambria Math"/>
                      </a:rPr>
                      <m:t>= </m:t>
                    </m:r>
                    <m:nary>
                      <m:naryPr>
                        <m:chr m:val="∑"/>
                        <m:limLoc m:val="undOvr"/>
                        <m:supHide m:val="on"/>
                        <m:ctrlPr>
                          <a:rPr lang="en-US" sz="3600" b="1" i="1">
                            <a:latin typeface="Cambria Math"/>
                          </a:rPr>
                        </m:ctrlPr>
                      </m:naryPr>
                      <m:sub>
                        <m:r>
                          <a:rPr lang="en-US" sz="3600" b="1" i="1">
                            <a:latin typeface="Cambria Math"/>
                          </a:rPr>
                          <m:t>𝒊</m:t>
                        </m:r>
                      </m:sub>
                      <m:sup/>
                      <m:e>
                        <m:sSub>
                          <m:sSubPr>
                            <m:ctrlPr>
                              <a:rPr lang="en-US" sz="3600" b="1" i="1">
                                <a:latin typeface="Cambria Math"/>
                              </a:rPr>
                            </m:ctrlPr>
                          </m:sSubPr>
                          <m:e>
                            <m:r>
                              <a:rPr lang="en-US" sz="3600" b="1" i="1">
                                <a:latin typeface="Cambria Math"/>
                              </a:rPr>
                              <m:t>𝑾</m:t>
                            </m:r>
                          </m:e>
                          <m:sub>
                            <m:r>
                              <a:rPr lang="en-US" sz="3600" b="1" i="1">
                                <a:latin typeface="Cambria Math"/>
                              </a:rPr>
                              <m:t>𝒊</m:t>
                            </m:r>
                            <m:r>
                              <a:rPr lang="en-US" sz="3600" b="1" i="1">
                                <a:latin typeface="Cambria Math"/>
                              </a:rPr>
                              <m:t> </m:t>
                            </m:r>
                          </m:sub>
                        </m:sSub>
                        <m:r>
                          <a:rPr lang="el-GR" sz="3600" b="1" i="1">
                            <a:latin typeface="Cambria Math"/>
                          </a:rPr>
                          <m:t>·</m:t>
                        </m:r>
                      </m:e>
                    </m:nary>
                    <m:sSub>
                      <m:sSubPr>
                        <m:ctrlPr>
                          <a:rPr lang="en-US" sz="3600" b="1" i="1">
                            <a:latin typeface="Cambria Math"/>
                          </a:rPr>
                        </m:ctrlPr>
                      </m:sSubPr>
                      <m:e>
                        <m:r>
                          <a:rPr lang="el-GR" sz="3600" b="1" i="1">
                            <a:latin typeface="Cambria Math"/>
                          </a:rPr>
                          <m:t>𝜟</m:t>
                        </m:r>
                        <m:r>
                          <a:rPr lang="en-US" sz="3600" b="1" i="1">
                            <a:latin typeface="Cambria Math"/>
                          </a:rPr>
                          <m:t>𝑮</m:t>
                        </m:r>
                      </m:e>
                      <m:sub>
                        <m:r>
                          <a:rPr lang="en-US" sz="3600" b="1" i="1">
                            <a:latin typeface="Cambria Math"/>
                          </a:rPr>
                          <m:t>𝒊</m:t>
                        </m:r>
                      </m:sub>
                    </m:sSub>
                  </m:oMath>
                </a14:m>
                <a:r>
                  <a:rPr lang="el-GR" dirty="0"/>
                  <a:t> </a:t>
                </a:r>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2591440" y="1631628"/>
                <a:ext cx="3837845" cy="644600"/>
              </a:xfrm>
              <a:prstGeom prst="rect">
                <a:avLst/>
              </a:prstGeom>
              <a:blipFill rotWithShape="1">
                <a:blip r:embed="rId2"/>
                <a:stretch>
                  <a:fillRect/>
                </a:stretch>
              </a:blipFill>
            </p:spPr>
            <p:txBody>
              <a:bodyPr/>
              <a:lstStyle/>
              <a:p>
                <a:r>
                  <a:rPr lang="en-US">
                    <a:noFill/>
                  </a:rPr>
                  <a:t> </a:t>
                </a:r>
              </a:p>
            </p:txBody>
          </p:sp>
        </mc:Fallback>
      </mc:AlternateContent>
      <p:sp>
        <p:nvSpPr>
          <p:cNvPr id="5" name="Rectangle 4"/>
          <p:cNvSpPr/>
          <p:nvPr/>
        </p:nvSpPr>
        <p:spPr>
          <a:xfrm>
            <a:off x="540342" y="2598003"/>
            <a:ext cx="8183880" cy="2862322"/>
          </a:xfrm>
          <a:prstGeom prst="rect">
            <a:avLst/>
          </a:prstGeom>
        </p:spPr>
        <p:txBody>
          <a:bodyPr wrap="square">
            <a:spAutoFit/>
          </a:bodyPr>
          <a:lstStyle/>
          <a:p>
            <a:pPr marL="285750" indent="-285750" algn="just">
              <a:buFont typeface="Arial" pitchFamily="34" charset="0"/>
              <a:buChar char="•"/>
            </a:pPr>
            <a:r>
              <a:rPr lang="el-GR" dirty="0" smtClean="0"/>
              <a:t>Το </a:t>
            </a:r>
            <a:r>
              <a:rPr lang="el-GR" i="1" dirty="0"/>
              <a:t>Δ</a:t>
            </a:r>
            <a:r>
              <a:rPr lang="en-US" i="1" dirty="0" err="1"/>
              <a:t>G</a:t>
            </a:r>
            <a:r>
              <a:rPr lang="en-US" i="1" baseline="-25000" dirty="0" err="1"/>
              <a:t>i</a:t>
            </a:r>
            <a:r>
              <a:rPr lang="en-US" i="1" baseline="-25000" dirty="0"/>
              <a:t> </a:t>
            </a:r>
            <a:r>
              <a:rPr lang="en-US" dirty="0"/>
              <a:t> </a:t>
            </a:r>
            <a:r>
              <a:rPr lang="el-GR" dirty="0"/>
              <a:t>αντιπροσωπεύει διαφορετικούς ενεργειακούς όρους, όπως αλληλεπιδράσεις </a:t>
            </a:r>
            <a:r>
              <a:rPr lang="en-US" dirty="0"/>
              <a:t>van der Waals</a:t>
            </a:r>
            <a:r>
              <a:rPr lang="el-GR" dirty="0"/>
              <a:t>, ηλεκτροστατικές, δεσμούς υδρογόνου, εντροπία, υδροφιλικότητα κ.α. </a:t>
            </a:r>
            <a:endParaRPr lang="el-GR" dirty="0" smtClean="0"/>
          </a:p>
          <a:p>
            <a:pPr marL="285750" indent="-285750" algn="just">
              <a:buFont typeface="Arial" pitchFamily="34" charset="0"/>
              <a:buChar char="•"/>
            </a:pPr>
            <a:r>
              <a:rPr lang="el-GR" dirty="0" smtClean="0"/>
              <a:t>Ο </a:t>
            </a:r>
            <a:r>
              <a:rPr lang="el-GR" dirty="0"/>
              <a:t>συντελεστής </a:t>
            </a:r>
            <a:r>
              <a:rPr lang="en-US" i="1" dirty="0"/>
              <a:t>W</a:t>
            </a:r>
            <a:r>
              <a:rPr lang="en-US" i="1" baseline="-25000" dirty="0"/>
              <a:t>i</a:t>
            </a:r>
            <a:r>
              <a:rPr lang="el-GR" dirty="0"/>
              <a:t>  προσδιορίζεται με τη προσαρμογή των δεδομένων συγγένειας δέσμευσης ενός συμπλόκου πρωτεΐνης-προσδέτη με γνωστές τρι</a:t>
            </a:r>
            <a:r>
              <a:rPr lang="el-GR" strike="sngStrike" dirty="0"/>
              <a:t>σ</a:t>
            </a:r>
            <a:r>
              <a:rPr lang="el-GR" dirty="0"/>
              <a:t>διάστατες δομές. </a:t>
            </a:r>
            <a:endParaRPr lang="el-GR" dirty="0" smtClean="0"/>
          </a:p>
          <a:p>
            <a:pPr marL="285750" indent="-285750" algn="just">
              <a:buFont typeface="Arial" pitchFamily="34" charset="0"/>
              <a:buChar char="•"/>
            </a:pPr>
            <a:r>
              <a:rPr lang="el-GR" dirty="0" smtClean="0"/>
              <a:t>Σε </a:t>
            </a:r>
            <a:r>
              <a:rPr lang="el-GR" dirty="0"/>
              <a:t>σύγκριση με τις συναρτήσεις βαθμολόγησης που βασίζονται στο πεδίο δυνάμεων οι εμπειρικές είναι πιο γρήγορες όσον αφορά τον υπολογισμό της ενέργειας πρόσδεσης. Αυτό οφείλεται στους απλούστερους ενεργειακούς όρους από τους οποίους και αποτελούνται.</a:t>
            </a:r>
            <a:endParaRPr lang="en-US" dirty="0"/>
          </a:p>
        </p:txBody>
      </p:sp>
      <p:sp>
        <p:nvSpPr>
          <p:cNvPr id="6" name="Rectangle 5"/>
          <p:cNvSpPr/>
          <p:nvPr/>
        </p:nvSpPr>
        <p:spPr>
          <a:xfrm>
            <a:off x="728072" y="165853"/>
            <a:ext cx="7808420" cy="646331"/>
          </a:xfrm>
          <a:prstGeom prst="rect">
            <a:avLst/>
          </a:prstGeom>
        </p:spPr>
        <p:txBody>
          <a:bodyPr wrap="none">
            <a:spAutoFit/>
          </a:bodyPr>
          <a:lstStyle/>
          <a:p>
            <a:r>
              <a:rPr lang="el-GR" sz="3600" b="1" dirty="0"/>
              <a:t>Εμπειρικές Συναρτήσεις Βαθμολόγησης</a:t>
            </a:r>
            <a:endParaRPr lang="en-US" sz="3600" dirty="0"/>
          </a:p>
        </p:txBody>
      </p:sp>
    </p:spTree>
    <p:extLst>
      <p:ext uri="{BB962C8B-B14F-4D97-AF65-F5344CB8AC3E}">
        <p14:creationId xmlns:p14="http://schemas.microsoft.com/office/powerpoint/2010/main" val="36681346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593" t="30164" b="17813"/>
          <a:stretch/>
        </p:blipFill>
        <p:spPr bwMode="auto">
          <a:xfrm>
            <a:off x="1447800" y="2225040"/>
            <a:ext cx="6513513" cy="341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68256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543" t="27230" r="1210" b="15532"/>
          <a:stretch/>
        </p:blipFill>
        <p:spPr bwMode="auto">
          <a:xfrm>
            <a:off x="1828800" y="2514600"/>
            <a:ext cx="5078413"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7" name="TextBox 1"/>
          <p:cNvSpPr txBox="1">
            <a:spLocks noChangeArrowheads="1"/>
          </p:cNvSpPr>
          <p:nvPr/>
        </p:nvSpPr>
        <p:spPr bwMode="auto">
          <a:xfrm>
            <a:off x="1295400" y="304800"/>
            <a:ext cx="609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l-GR" sz="3600" b="1"/>
              <a:t>ΜΟΡΙΑΚΗ ΜΙΜΗΣΗ</a:t>
            </a:r>
          </a:p>
        </p:txBody>
      </p:sp>
    </p:spTree>
    <p:extLst>
      <p:ext uri="{BB962C8B-B14F-4D97-AF65-F5344CB8AC3E}">
        <p14:creationId xmlns:p14="http://schemas.microsoft.com/office/powerpoint/2010/main" val="8525671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417" t="20008" r="1340" b="17912"/>
          <a:stretch/>
        </p:blipFill>
        <p:spPr bwMode="auto">
          <a:xfrm>
            <a:off x="2057400" y="1722120"/>
            <a:ext cx="5886450" cy="3784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55490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634" t="37132" r="1738" b="22815"/>
          <a:stretch/>
        </p:blipFill>
        <p:spPr bwMode="auto">
          <a:xfrm>
            <a:off x="2057400" y="2086292"/>
            <a:ext cx="5619750" cy="2319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21860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381" t="36916" r="1340" b="24149"/>
          <a:stretch/>
        </p:blipFill>
        <p:spPr bwMode="auto">
          <a:xfrm>
            <a:off x="1417320" y="2103120"/>
            <a:ext cx="6503168" cy="2621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69208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419" t="28923" r="1483" b="17679"/>
          <a:stretch/>
        </p:blipFill>
        <p:spPr bwMode="auto">
          <a:xfrm>
            <a:off x="1202708" y="1719580"/>
            <a:ext cx="7026448" cy="3843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82040" y="274320"/>
            <a:ext cx="7391400" cy="646331"/>
          </a:xfrm>
          <a:prstGeom prst="rect">
            <a:avLst/>
          </a:prstGeom>
          <a:noFill/>
        </p:spPr>
        <p:txBody>
          <a:bodyPr wrap="square" rtlCol="0">
            <a:spAutoFit/>
          </a:bodyPr>
          <a:lstStyle/>
          <a:p>
            <a:pPr algn="ctr"/>
            <a:r>
              <a:rPr lang="el-GR" sz="3600" b="1" dirty="0" smtClean="0">
                <a:effectLst>
                  <a:outerShdw blurRad="38100" dist="38100" dir="2700000" algn="tl">
                    <a:srgbClr val="000000">
                      <a:alpha val="43137"/>
                    </a:srgbClr>
                  </a:outerShdw>
                </a:effectLst>
              </a:rPr>
              <a:t>ΠΕΠΤΙΔΟΜΙΜΗΤΙΚΑ</a:t>
            </a:r>
            <a:endParaRPr lang="en-US"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238331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319" t="29370" r="1052" b="5024"/>
          <a:stretch/>
        </p:blipFill>
        <p:spPr bwMode="auto">
          <a:xfrm>
            <a:off x="1691640" y="2453640"/>
            <a:ext cx="5619750" cy="3799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402080" y="137160"/>
            <a:ext cx="6553200" cy="1754326"/>
          </a:xfrm>
          <a:prstGeom prst="rect">
            <a:avLst/>
          </a:prstGeom>
          <a:noFill/>
        </p:spPr>
        <p:txBody>
          <a:bodyPr wrap="square" rtlCol="0">
            <a:spAutoFit/>
          </a:bodyPr>
          <a:lstStyle/>
          <a:p>
            <a:pPr algn="ctr"/>
            <a:r>
              <a:rPr lang="el-GR" sz="3600" b="1" dirty="0" smtClean="0">
                <a:effectLst>
                  <a:outerShdw blurRad="38100" dist="38100" dir="2700000" algn="tl">
                    <a:srgbClr val="000000">
                      <a:alpha val="43137"/>
                    </a:srgbClr>
                  </a:outerShdw>
                </a:effectLst>
              </a:rPr>
              <a:t>ΕΞΕΡΕΥΝΩΝΤΑΣ ΤΟ ΕΝΕΡΓΟ ΚΕΝΤΡΟ-ΝΕΕΣ ΠΙΘΑΝΕΣ ΑΛΛΗΛΕΠΙΔΡΑΣΕΙΣ</a:t>
            </a:r>
            <a:endParaRPr lang="en-US"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508717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593" t="30164" b="17813"/>
          <a:stretch/>
        </p:blipFill>
        <p:spPr bwMode="auto">
          <a:xfrm>
            <a:off x="1447800" y="2225040"/>
            <a:ext cx="6513513" cy="341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78625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9144000" cy="477054"/>
          </a:xfrm>
          <a:prstGeom prst="rect">
            <a:avLst/>
          </a:prstGeom>
          <a:solidFill>
            <a:srgbClr val="0000FF"/>
          </a:solidFill>
        </p:spPr>
        <p:txBody>
          <a:bodyPr wrap="square">
            <a:spAutoFit/>
          </a:bodyPr>
          <a:lstStyle/>
          <a:p>
            <a:pPr algn="ctr" defTabSz="914400">
              <a:defRPr/>
            </a:pPr>
            <a:r>
              <a:rPr lang="el-GR" sz="2400" b="1" dirty="0" smtClean="0">
                <a:solidFill>
                  <a:srgbClr val="FFFFFF"/>
                </a:solidFill>
                <a:latin typeface="Trebuchet MS"/>
                <a:cs typeface="Trebuchet MS"/>
              </a:rPr>
              <a:t>ΜΟΝΤΕΛΟΠΟΙΗΣΗ ΜΕ ΒΑΣΗ ΤΗ ΔΟΜΗ</a:t>
            </a:r>
            <a:r>
              <a:rPr lang="en-US" sz="2400" b="1" dirty="0" smtClean="0">
                <a:solidFill>
                  <a:srgbClr val="FFFFFF"/>
                </a:solidFill>
                <a:latin typeface="Trebuchet MS"/>
                <a:cs typeface="Trebuchet MS"/>
              </a:rPr>
              <a:t> (Y</a:t>
            </a:r>
            <a:r>
              <a:rPr lang="el-GR" sz="2400" b="1" dirty="0" smtClean="0">
                <a:solidFill>
                  <a:srgbClr val="FFFFFF"/>
                </a:solidFill>
                <a:latin typeface="Trebuchet MS"/>
                <a:cs typeface="Trebuchet MS"/>
              </a:rPr>
              <a:t>ΠΟΔΟΧΕΑΣ)</a:t>
            </a:r>
            <a:endParaRPr lang="en-CA" sz="2400" b="1" dirty="0">
              <a:solidFill>
                <a:srgbClr val="FFFFFF"/>
              </a:solidFill>
              <a:latin typeface="Trebuchet MS"/>
              <a:cs typeface="Trebuchet MS"/>
            </a:endParaRPr>
          </a:p>
        </p:txBody>
      </p:sp>
      <p:sp>
        <p:nvSpPr>
          <p:cNvPr id="2" name="Rectangle 1"/>
          <p:cNvSpPr/>
          <p:nvPr/>
        </p:nvSpPr>
        <p:spPr>
          <a:xfrm>
            <a:off x="320040" y="940088"/>
            <a:ext cx="8610600" cy="5355312"/>
          </a:xfrm>
          <a:prstGeom prst="rect">
            <a:avLst/>
          </a:prstGeom>
        </p:spPr>
        <p:txBody>
          <a:bodyPr wrap="square">
            <a:spAutoFit/>
          </a:bodyPr>
          <a:lstStyle/>
          <a:p>
            <a:r>
              <a:rPr lang="el-GR" b="1" dirty="0">
                <a:effectLst>
                  <a:outerShdw blurRad="38100" dist="38100" dir="2700000" algn="tl">
                    <a:srgbClr val="000000">
                      <a:alpha val="43137"/>
                    </a:srgbClr>
                  </a:outerShdw>
                </a:effectLst>
              </a:rPr>
              <a:t>Ένωση-οδηγός χαρακτηρίζεται μια ένωση, η οποία έχει επιτύχει στις βιοχημικές δοκιμές και πληροί ορισμένες προϋποθέσεις, όπως: </a:t>
            </a:r>
            <a:endParaRPr lang="en-US" b="1" dirty="0">
              <a:effectLst>
                <a:outerShdw blurRad="38100" dist="38100" dir="2700000" algn="tl">
                  <a:srgbClr val="000000">
                    <a:alpha val="43137"/>
                  </a:srgbClr>
                </a:outerShdw>
              </a:effectLst>
            </a:endParaRPr>
          </a:p>
          <a:p>
            <a:pPr marL="285750" lvl="0" indent="-285750">
              <a:buFont typeface="Arial" pitchFamily="34" charset="0"/>
              <a:buChar char="•"/>
            </a:pPr>
            <a:r>
              <a:rPr lang="el-GR" dirty="0">
                <a:effectLst>
                  <a:outerShdw blurRad="38100" dist="38100" dir="2700000" algn="tl">
                    <a:srgbClr val="000000">
                      <a:alpha val="43137"/>
                    </a:srgbClr>
                  </a:outerShdw>
                </a:effectLst>
              </a:rPr>
              <a:t>Η εξάρτηση της δραστικότητας από τη συγκέντρωση της ουσίας </a:t>
            </a:r>
            <a:endParaRPr lang="en-US" dirty="0">
              <a:effectLst>
                <a:outerShdw blurRad="38100" dist="38100" dir="2700000" algn="tl">
                  <a:srgbClr val="000000">
                    <a:alpha val="43137"/>
                  </a:srgbClr>
                </a:outerShdw>
              </a:effectLst>
            </a:endParaRPr>
          </a:p>
          <a:p>
            <a:pPr marL="285750" lvl="0" indent="-285750">
              <a:buFont typeface="Arial" pitchFamily="34" charset="0"/>
              <a:buChar char="•"/>
            </a:pPr>
            <a:r>
              <a:rPr lang="el-GR" dirty="0">
                <a:effectLst>
                  <a:outerShdw blurRad="38100" dist="38100" dir="2700000" algn="tl">
                    <a:srgbClr val="000000">
                      <a:alpha val="43137"/>
                    </a:srgbClr>
                  </a:outerShdw>
                </a:effectLst>
              </a:rPr>
              <a:t>Η δράση σε βιοχημικές και κυτταρικές καλλιέργειες </a:t>
            </a:r>
            <a:endParaRPr lang="en-US" dirty="0">
              <a:effectLst>
                <a:outerShdw blurRad="38100" dist="38100" dir="2700000" algn="tl">
                  <a:srgbClr val="000000">
                    <a:alpha val="43137"/>
                  </a:srgbClr>
                </a:outerShdw>
              </a:effectLst>
            </a:endParaRPr>
          </a:p>
          <a:p>
            <a:pPr marL="285750" lvl="0" indent="-285750">
              <a:buFont typeface="Arial" pitchFamily="34" charset="0"/>
              <a:buChar char="•"/>
            </a:pPr>
            <a:r>
              <a:rPr lang="el-GR" dirty="0">
                <a:effectLst>
                  <a:outerShdw blurRad="38100" dist="38100" dir="2700000" algn="tl">
                    <a:srgbClr val="000000">
                      <a:alpha val="43137"/>
                    </a:srgbClr>
                  </a:outerShdw>
                </a:effectLst>
              </a:rPr>
              <a:t>Η δράση σε συγκέντρωση μικρότερη από μια συγκέντρωση IC</a:t>
            </a:r>
            <a:r>
              <a:rPr lang="el-GR" baseline="-25000" dirty="0">
                <a:effectLst>
                  <a:outerShdw blurRad="38100" dist="38100" dir="2700000" algn="tl">
                    <a:srgbClr val="000000">
                      <a:alpha val="43137"/>
                    </a:srgbClr>
                  </a:outerShdw>
                </a:effectLst>
              </a:rPr>
              <a:t>50</a:t>
            </a:r>
            <a:r>
              <a:rPr lang="el-GR" dirty="0">
                <a:effectLst>
                  <a:outerShdw blurRad="38100" dist="38100" dir="2700000" algn="tl">
                    <a:srgbClr val="000000">
                      <a:alpha val="43137"/>
                    </a:srgbClr>
                  </a:outerShdw>
                </a:effectLst>
              </a:rPr>
              <a:t> (micromolar ή nanomolar) </a:t>
            </a:r>
            <a:endParaRPr lang="en-US" dirty="0">
              <a:effectLst>
                <a:outerShdw blurRad="38100" dist="38100" dir="2700000" algn="tl">
                  <a:srgbClr val="000000">
                    <a:alpha val="43137"/>
                  </a:srgbClr>
                </a:outerShdw>
              </a:effectLst>
            </a:endParaRPr>
          </a:p>
          <a:p>
            <a:pPr marL="285750" lvl="0" indent="-285750">
              <a:buFont typeface="Arial" pitchFamily="34" charset="0"/>
              <a:buChar char="•"/>
            </a:pPr>
            <a:r>
              <a:rPr lang="el-GR" dirty="0">
                <a:effectLst>
                  <a:outerShdw blurRad="38100" dist="38100" dir="2700000" algn="tl">
                    <a:srgbClr val="000000">
                      <a:alpha val="43137"/>
                    </a:srgbClr>
                  </a:outerShdw>
                </a:effectLst>
              </a:rPr>
              <a:t>Η βασική κατανόηση της σχέσης δομής-δραστικότητας </a:t>
            </a:r>
            <a:endParaRPr lang="en-US" dirty="0">
              <a:effectLst>
                <a:outerShdw blurRad="38100" dist="38100" dir="2700000" algn="tl">
                  <a:srgbClr val="000000">
                    <a:alpha val="43137"/>
                  </a:srgbClr>
                </a:outerShdw>
              </a:effectLst>
            </a:endParaRPr>
          </a:p>
          <a:p>
            <a:pPr marL="285750" lvl="0" indent="-285750">
              <a:buFont typeface="Arial" pitchFamily="34" charset="0"/>
              <a:buChar char="•"/>
            </a:pPr>
            <a:r>
              <a:rPr lang="el-GR" dirty="0">
                <a:effectLst>
                  <a:outerShdw blurRad="38100" dist="38100" dir="2700000" algn="tl">
                    <a:srgbClr val="000000">
                      <a:alpha val="43137"/>
                    </a:srgbClr>
                  </a:outerShdw>
                </a:effectLst>
              </a:rPr>
              <a:t>Ο κινητικός χαρακτηρισμός δημιουργίας του συμπλόκου ένωσης-στόχου </a:t>
            </a:r>
            <a:endParaRPr lang="en-US" dirty="0">
              <a:effectLst>
                <a:outerShdw blurRad="38100" dist="38100" dir="2700000" algn="tl">
                  <a:srgbClr val="000000">
                    <a:alpha val="43137"/>
                  </a:srgbClr>
                </a:outerShdw>
              </a:effectLst>
            </a:endParaRPr>
          </a:p>
          <a:p>
            <a:pPr marL="285750" lvl="0" indent="-285750">
              <a:buFont typeface="Arial" pitchFamily="34" charset="0"/>
              <a:buChar char="•"/>
            </a:pPr>
            <a:r>
              <a:rPr lang="el-GR" dirty="0">
                <a:effectLst>
                  <a:outerShdw blurRad="38100" dist="38100" dir="2700000" algn="tl">
                    <a:srgbClr val="000000">
                      <a:alpha val="43137"/>
                    </a:srgbClr>
                  </a:outerShdw>
                </a:effectLst>
              </a:rPr>
              <a:t>Η αποτίμηση της εκλεκτικότητας </a:t>
            </a:r>
            <a:endParaRPr lang="en-US" dirty="0">
              <a:effectLst>
                <a:outerShdw blurRad="38100" dist="38100" dir="2700000" algn="tl">
                  <a:srgbClr val="000000">
                    <a:alpha val="43137"/>
                  </a:srgbClr>
                </a:outerShdw>
              </a:effectLst>
            </a:endParaRPr>
          </a:p>
          <a:p>
            <a:pPr marL="285750" lvl="0" indent="-285750">
              <a:buFont typeface="Arial" pitchFamily="34" charset="0"/>
              <a:buChar char="•"/>
            </a:pPr>
            <a:r>
              <a:rPr lang="el-GR" dirty="0">
                <a:effectLst>
                  <a:outerShdw blurRad="38100" dist="38100" dir="2700000" algn="tl">
                    <a:srgbClr val="000000">
                      <a:alpha val="43137"/>
                    </a:srgbClr>
                  </a:outerShdw>
                </a:effectLst>
              </a:rPr>
              <a:t>Απόλυτα ταυτοποιημένη δομή και καθαρότητα </a:t>
            </a:r>
            <a:endParaRPr lang="en-US" dirty="0">
              <a:effectLst>
                <a:outerShdw blurRad="38100" dist="38100" dir="2700000" algn="tl">
                  <a:srgbClr val="000000">
                    <a:alpha val="43137"/>
                  </a:srgbClr>
                </a:outerShdw>
              </a:effectLst>
            </a:endParaRPr>
          </a:p>
          <a:p>
            <a:pPr marL="285750" lvl="0" indent="-285750">
              <a:buFont typeface="Arial" pitchFamily="34" charset="0"/>
              <a:buChar char="•"/>
            </a:pPr>
            <a:r>
              <a:rPr lang="el-GR" dirty="0">
                <a:effectLst>
                  <a:outerShdw blurRad="38100" dist="38100" dir="2700000" algn="tl">
                    <a:srgbClr val="000000">
                      <a:alpha val="43137"/>
                    </a:srgbClr>
                  </a:outerShdw>
                </a:effectLst>
              </a:rPr>
              <a:t>Αποτίμηση σταθερότητας </a:t>
            </a:r>
            <a:endParaRPr lang="en-US" dirty="0">
              <a:effectLst>
                <a:outerShdw blurRad="38100" dist="38100" dir="2700000" algn="tl">
                  <a:srgbClr val="000000">
                    <a:alpha val="43137"/>
                  </a:srgbClr>
                </a:outerShdw>
              </a:effectLst>
            </a:endParaRPr>
          </a:p>
          <a:p>
            <a:pPr marL="285750" lvl="0" indent="-285750">
              <a:buFont typeface="Arial" pitchFamily="34" charset="0"/>
              <a:buChar char="•"/>
            </a:pPr>
            <a:r>
              <a:rPr lang="el-GR" dirty="0">
                <a:effectLst>
                  <a:outerShdw blurRad="38100" dist="38100" dir="2700000" algn="tl">
                    <a:srgbClr val="000000">
                      <a:alpha val="43137"/>
                    </a:srgbClr>
                  </a:outerShdw>
                </a:effectLst>
              </a:rPr>
              <a:t>Γνωστή μέθοδος σύνθεσης </a:t>
            </a:r>
            <a:endParaRPr lang="en-US" dirty="0">
              <a:effectLst>
                <a:outerShdw blurRad="38100" dist="38100" dir="2700000" algn="tl">
                  <a:srgbClr val="000000">
                    <a:alpha val="43137"/>
                  </a:srgbClr>
                </a:outerShdw>
              </a:effectLst>
            </a:endParaRPr>
          </a:p>
          <a:p>
            <a:pPr marL="285750" lvl="0" indent="-285750">
              <a:buFont typeface="Arial" pitchFamily="34" charset="0"/>
              <a:buChar char="•"/>
            </a:pPr>
            <a:r>
              <a:rPr lang="el-GR" dirty="0">
                <a:effectLst>
                  <a:outerShdw blurRad="38100" dist="38100" dir="2700000" algn="tl">
                    <a:srgbClr val="000000">
                      <a:alpha val="43137"/>
                    </a:srgbClr>
                  </a:outerShdw>
                </a:effectLst>
              </a:rPr>
              <a:t>Να υπάρχει προφανής διαδικασία περαιτέρω βελτιστοποίησης της ένωσης </a:t>
            </a:r>
            <a:endParaRPr lang="en-US" dirty="0">
              <a:effectLst>
                <a:outerShdw blurRad="38100" dist="38100" dir="2700000" algn="tl">
                  <a:srgbClr val="000000">
                    <a:alpha val="43137"/>
                  </a:srgbClr>
                </a:outerShdw>
              </a:effectLst>
            </a:endParaRPr>
          </a:p>
          <a:p>
            <a:pPr lvl="0"/>
            <a:r>
              <a:rPr lang="el-GR" dirty="0">
                <a:effectLst>
                  <a:outerShdw blurRad="38100" dist="38100" dir="2700000" algn="tl">
                    <a:srgbClr val="000000">
                      <a:alpha val="43137"/>
                    </a:srgbClr>
                  </a:outerShdw>
                </a:effectLst>
              </a:rPr>
              <a:t>Μέτρηση διαλυτότητας </a:t>
            </a:r>
            <a:endParaRPr lang="en-US" dirty="0">
              <a:effectLst>
                <a:outerShdw blurRad="38100" dist="38100" dir="2700000" algn="tl">
                  <a:srgbClr val="000000">
                    <a:alpha val="43137"/>
                  </a:srgbClr>
                </a:outerShdw>
              </a:effectLst>
            </a:endParaRPr>
          </a:p>
          <a:p>
            <a:pPr marL="285750" lvl="0" indent="-285750">
              <a:buFont typeface="Arial" pitchFamily="34" charset="0"/>
              <a:buChar char="•"/>
            </a:pPr>
            <a:r>
              <a:rPr lang="el-GR" dirty="0">
                <a:effectLst>
                  <a:outerShdw blurRad="38100" dist="38100" dir="2700000" algn="tl">
                    <a:srgbClr val="000000">
                      <a:alpha val="43137"/>
                    </a:srgbClr>
                  </a:outerShdw>
                </a:effectLst>
              </a:rPr>
              <a:t>Η μέτρηση του συντελεστή κατανομής (logD) </a:t>
            </a:r>
            <a:endParaRPr lang="en-US" dirty="0">
              <a:effectLst>
                <a:outerShdw blurRad="38100" dist="38100" dir="2700000" algn="tl">
                  <a:srgbClr val="000000">
                    <a:alpha val="43137"/>
                  </a:srgbClr>
                </a:outerShdw>
              </a:effectLst>
            </a:endParaRPr>
          </a:p>
          <a:p>
            <a:pPr marL="285750" lvl="0" indent="-285750">
              <a:buFont typeface="Arial" pitchFamily="34" charset="0"/>
              <a:buChar char="•"/>
            </a:pPr>
            <a:r>
              <a:rPr lang="el-GR" dirty="0">
                <a:effectLst>
                  <a:outerShdw blurRad="38100" dist="38100" dir="2700000" algn="tl">
                    <a:srgbClr val="000000">
                      <a:alpha val="43137"/>
                    </a:srgbClr>
                  </a:outerShdw>
                </a:effectLst>
              </a:rPr>
              <a:t>Πρόβλεψη της μεταβολικής αποσύνθεσης </a:t>
            </a:r>
            <a:endParaRPr lang="en-US" dirty="0">
              <a:effectLst>
                <a:outerShdw blurRad="38100" dist="38100" dir="2700000" algn="tl">
                  <a:srgbClr val="000000">
                    <a:alpha val="43137"/>
                  </a:srgbClr>
                </a:outerShdw>
              </a:effectLst>
            </a:endParaRPr>
          </a:p>
          <a:p>
            <a:pPr marL="285750" lvl="0" indent="-285750">
              <a:buFont typeface="Arial" pitchFamily="34" charset="0"/>
              <a:buChar char="•"/>
            </a:pPr>
            <a:r>
              <a:rPr lang="el-GR" dirty="0">
                <a:effectLst>
                  <a:outerShdw blurRad="38100" dist="38100" dir="2700000" algn="tl">
                    <a:srgbClr val="000000">
                      <a:alpha val="43137"/>
                    </a:srgbClr>
                  </a:outerShdw>
                </a:effectLst>
              </a:rPr>
              <a:t>Πρόβλεψη ή μέτρηση φαρμακοκινητικής </a:t>
            </a:r>
            <a:endParaRPr lang="en-US" dirty="0">
              <a:effectLst>
                <a:outerShdw blurRad="38100" dist="38100" dir="2700000" algn="tl">
                  <a:srgbClr val="000000">
                    <a:alpha val="43137"/>
                  </a:srgbClr>
                </a:outerShdw>
              </a:effectLst>
            </a:endParaRPr>
          </a:p>
          <a:p>
            <a:pPr marL="285750" lvl="0" indent="-285750">
              <a:buFont typeface="Arial" pitchFamily="34" charset="0"/>
              <a:buChar char="•"/>
            </a:pPr>
            <a:r>
              <a:rPr lang="el-GR" dirty="0">
                <a:effectLst>
                  <a:outerShdw blurRad="38100" dist="38100" dir="2700000" algn="tl">
                    <a:srgbClr val="000000">
                      <a:alpha val="43137"/>
                    </a:srgbClr>
                  </a:outerShdw>
                </a:effectLst>
              </a:rPr>
              <a:t>Πρόβλεψη τοξικότητας </a:t>
            </a:r>
            <a:endParaRPr lang="en-US" dirty="0">
              <a:effectLst>
                <a:outerShdw blurRad="38100" dist="38100" dir="2700000" algn="tl">
                  <a:srgbClr val="000000">
                    <a:alpha val="43137"/>
                  </a:srgbClr>
                </a:outerShdw>
              </a:effectLst>
            </a:endParaRPr>
          </a:p>
          <a:p>
            <a:pPr marL="285750" lvl="0" indent="-285750">
              <a:buFont typeface="Arial" pitchFamily="34" charset="0"/>
              <a:buChar char="•"/>
            </a:pPr>
            <a:r>
              <a:rPr lang="el-GR" dirty="0">
                <a:effectLst>
                  <a:outerShdw blurRad="38100" dist="38100" dir="2700000" algn="tl">
                    <a:srgbClr val="000000">
                      <a:alpha val="43137"/>
                    </a:srgbClr>
                  </a:outerShdw>
                </a:effectLst>
              </a:rPr>
              <a:t>Πιθανότητα παρενεργειών </a:t>
            </a:r>
            <a:endParaRPr lang="en-US" dirty="0">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3204109044"/>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486" t="40036" b="8910"/>
          <a:stretch/>
        </p:blipFill>
        <p:spPr bwMode="auto">
          <a:xfrm>
            <a:off x="1386840" y="2651760"/>
            <a:ext cx="6172200" cy="3171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112520" y="777240"/>
            <a:ext cx="7284720" cy="1754326"/>
          </a:xfrm>
          <a:prstGeom prst="rect">
            <a:avLst/>
          </a:prstGeom>
          <a:noFill/>
        </p:spPr>
        <p:txBody>
          <a:bodyPr wrap="square" rtlCol="0">
            <a:spAutoFit/>
          </a:bodyPr>
          <a:lstStyle/>
          <a:p>
            <a:pPr algn="ctr"/>
            <a:r>
              <a:rPr lang="el-GR" sz="3600" b="1" dirty="0" smtClean="0">
                <a:effectLst>
                  <a:outerShdw blurRad="38100" dist="38100" dir="2700000" algn="tl">
                    <a:srgbClr val="000000">
                      <a:alpha val="43137"/>
                    </a:srgbClr>
                  </a:outerShdw>
                </a:effectLst>
              </a:rPr>
              <a:t>ΟΡΘΟΛΟΓΙΚΟΣ ΣΧΕΔΙΑΣΜΟΣ-ΚΡΥΣΤΑΛΛΟΓΡΑΦΙΑ ΑΚΤΙΝΩΝ-Χ ΠΡΩΤΕΪΝΗΣ-ΟΜΟΛΟΓΑ ΜΟΝΤΕΛΑ</a:t>
            </a:r>
            <a:endParaRPr lang="en-US"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926418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525" t="38468" b="7825"/>
          <a:stretch/>
        </p:blipFill>
        <p:spPr bwMode="auto">
          <a:xfrm>
            <a:off x="903041" y="1524000"/>
            <a:ext cx="7244638" cy="3916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696846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765" t="23612" r="1442" b="7599"/>
          <a:stretch/>
        </p:blipFill>
        <p:spPr bwMode="auto">
          <a:xfrm>
            <a:off x="1432560" y="1249680"/>
            <a:ext cx="5943600" cy="4315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05383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124" t="30190" b="24187"/>
          <a:stretch/>
        </p:blipFill>
        <p:spPr bwMode="auto">
          <a:xfrm>
            <a:off x="1722120" y="1996440"/>
            <a:ext cx="6084888" cy="281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264953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607" t="33150" b="24532"/>
          <a:stretch/>
        </p:blipFill>
        <p:spPr bwMode="auto">
          <a:xfrm>
            <a:off x="1377950" y="1874520"/>
            <a:ext cx="6397625" cy="2727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85265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355" t="31971" r="2732" b="31430"/>
          <a:stretch/>
        </p:blipFill>
        <p:spPr bwMode="auto">
          <a:xfrm>
            <a:off x="761998" y="2026920"/>
            <a:ext cx="7835097" cy="2987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79614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740" t="30288" b="27432"/>
          <a:stretch/>
        </p:blipFill>
        <p:spPr bwMode="auto">
          <a:xfrm>
            <a:off x="1241108" y="2133600"/>
            <a:ext cx="6678612" cy="284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909418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445" t="30316" b="20865"/>
          <a:stretch/>
        </p:blipFill>
        <p:spPr bwMode="auto">
          <a:xfrm>
            <a:off x="1295400" y="1981200"/>
            <a:ext cx="6675438"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989856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404" t="34584" r="1758" b="16742"/>
          <a:stretch/>
        </p:blipFill>
        <p:spPr bwMode="auto">
          <a:xfrm>
            <a:off x="1356360" y="1630680"/>
            <a:ext cx="6275388" cy="3139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208953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451" t="29655" r="-5080" b="24808"/>
          <a:stretch/>
        </p:blipFill>
        <p:spPr bwMode="auto">
          <a:xfrm>
            <a:off x="1905000" y="2529840"/>
            <a:ext cx="5619750" cy="2637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95628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1200">
                <a:solidFill>
                  <a:schemeClr val="bg1"/>
                </a:solidFill>
              </a:rPr>
              <a:t>©SD’</a:t>
            </a:r>
            <a:r>
              <a:rPr lang="en-US" altLang="ja-JP" sz="1200">
                <a:solidFill>
                  <a:schemeClr val="bg1"/>
                </a:solidFill>
              </a:rPr>
              <a:t>13</a:t>
            </a:r>
            <a:endParaRPr lang="en-US" sz="1200">
              <a:solidFill>
                <a:schemeClr val="bg1"/>
              </a:solidFill>
            </a:endParaRPr>
          </a:p>
        </p:txBody>
      </p:sp>
      <p:pic>
        <p:nvPicPr>
          <p:cNvPr id="3" name="Picture 2">
            <a:extLst>
              <a:ext uri="{FF2B5EF4-FFF2-40B4-BE49-F238E27FC236}">
                <a16:creationId xmlns="" xmlns:a16="http://schemas.microsoft.com/office/drawing/2014/main" id="{A92093BA-469D-194F-BBC1-DA542977E003}"/>
              </a:ext>
            </a:extLst>
          </p:cNvPr>
          <p:cNvPicPr>
            <a:picLocks noChangeAspect="1"/>
          </p:cNvPicPr>
          <p:nvPr/>
        </p:nvPicPr>
        <p:blipFill>
          <a:blip r:embed="rId4"/>
          <a:stretch>
            <a:fillRect/>
          </a:stretch>
        </p:blipFill>
        <p:spPr>
          <a:xfrm>
            <a:off x="181992" y="0"/>
            <a:ext cx="8504808" cy="4042092"/>
          </a:xfrm>
          <a:prstGeom prst="rect">
            <a:avLst/>
          </a:prstGeom>
        </p:spPr>
      </p:pic>
      <p:sp>
        <p:nvSpPr>
          <p:cNvPr id="2" name="Rectangle 1">
            <a:extLst>
              <a:ext uri="{FF2B5EF4-FFF2-40B4-BE49-F238E27FC236}">
                <a16:creationId xmlns="" xmlns:a16="http://schemas.microsoft.com/office/drawing/2014/main" id="{5F6531F4-D502-4644-903C-D52E3EA78955}"/>
              </a:ext>
            </a:extLst>
          </p:cNvPr>
          <p:cNvSpPr/>
          <p:nvPr/>
        </p:nvSpPr>
        <p:spPr>
          <a:xfrm>
            <a:off x="1160207" y="6488668"/>
            <a:ext cx="7777316" cy="369332"/>
          </a:xfrm>
          <a:prstGeom prst="rect">
            <a:avLst/>
          </a:prstGeom>
        </p:spPr>
        <p:txBody>
          <a:bodyPr wrap="square">
            <a:spAutoFit/>
          </a:bodyPr>
          <a:lstStyle/>
          <a:p>
            <a:r>
              <a:rPr lang="el-GR" b="1" dirty="0" smtClean="0">
                <a:solidFill>
                  <a:srgbClr val="0432FF"/>
                </a:solidFill>
              </a:rPr>
              <a:t>ΔΙΑΜΟΡΦΩΤΙΚΕΣ ΑΛΛΑΓΕΣ ΜΕΣΩ ΠΡΟΣΟΜΟΙΩΣΕΩΝ ΜΟΡΙΑΚΗΣ ΔΥΝΑΜΙΚΗΣ  </a:t>
            </a:r>
            <a:endParaRPr lang="tr-TR" dirty="0">
              <a:solidFill>
                <a:srgbClr val="0432FF"/>
              </a:solidFill>
            </a:endParaRPr>
          </a:p>
        </p:txBody>
      </p:sp>
      <p:pic>
        <p:nvPicPr>
          <p:cNvPr id="8" name="Picture 7">
            <a:extLst>
              <a:ext uri="{FF2B5EF4-FFF2-40B4-BE49-F238E27FC236}">
                <a16:creationId xmlns="" xmlns:a16="http://schemas.microsoft.com/office/drawing/2014/main" id="{9CA68165-C3C6-2B40-897E-D8C3140077FE}"/>
              </a:ext>
            </a:extLst>
          </p:cNvPr>
          <p:cNvPicPr>
            <a:picLocks noChangeAspect="1"/>
          </p:cNvPicPr>
          <p:nvPr/>
        </p:nvPicPr>
        <p:blipFill>
          <a:blip r:embed="rId5"/>
          <a:stretch>
            <a:fillRect/>
          </a:stretch>
        </p:blipFill>
        <p:spPr>
          <a:xfrm>
            <a:off x="4672011" y="4015407"/>
            <a:ext cx="4471989" cy="2407102"/>
          </a:xfrm>
          <a:prstGeom prst="rect">
            <a:avLst/>
          </a:prstGeom>
        </p:spPr>
      </p:pic>
      <p:pic>
        <p:nvPicPr>
          <p:cNvPr id="9" name="Picture 8">
            <a:extLst>
              <a:ext uri="{FF2B5EF4-FFF2-40B4-BE49-F238E27FC236}">
                <a16:creationId xmlns="" xmlns:a16="http://schemas.microsoft.com/office/drawing/2014/main" id="{C7AE771C-9873-1448-BF5F-DFDF4819659E}"/>
              </a:ext>
            </a:extLst>
          </p:cNvPr>
          <p:cNvPicPr>
            <a:picLocks noChangeAspect="1"/>
          </p:cNvPicPr>
          <p:nvPr/>
        </p:nvPicPr>
        <p:blipFill>
          <a:blip r:embed="rId6"/>
          <a:stretch>
            <a:fillRect/>
          </a:stretch>
        </p:blipFill>
        <p:spPr>
          <a:xfrm>
            <a:off x="0" y="4042092"/>
            <a:ext cx="4367882" cy="2314258"/>
          </a:xfrm>
          <a:prstGeom prst="rect">
            <a:avLst/>
          </a:prstGeom>
        </p:spPr>
      </p:pic>
    </p:spTree>
    <p:custDataLst>
      <p:tags r:id="rId1"/>
    </p:custDataLst>
    <p:extLst>
      <p:ext uri="{BB962C8B-B14F-4D97-AF65-F5344CB8AC3E}">
        <p14:creationId xmlns:p14="http://schemas.microsoft.com/office/powerpoint/2010/main" val="3951584263"/>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889" t="34527" r="1520" b="21095"/>
          <a:stretch/>
        </p:blipFill>
        <p:spPr bwMode="auto">
          <a:xfrm>
            <a:off x="1828800" y="2834640"/>
            <a:ext cx="5691188" cy="2604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798028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l="20740" t="3581" b="22894"/>
          <a:stretch>
            <a:fillRect/>
          </a:stretch>
        </p:blipFill>
        <p:spPr bwMode="auto">
          <a:xfrm>
            <a:off x="1600200" y="887413"/>
            <a:ext cx="6402388" cy="4751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31440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9" name="Object 18"/>
          <p:cNvGraphicFramePr>
            <a:graphicFrameLocks noChangeAspect="1"/>
          </p:cNvGraphicFramePr>
          <p:nvPr/>
        </p:nvGraphicFramePr>
        <p:xfrm>
          <a:off x="5848350" y="4281488"/>
          <a:ext cx="14288" cy="14287"/>
        </p:xfrm>
        <a:graphic>
          <a:graphicData uri="http://schemas.openxmlformats.org/presentationml/2006/ole">
            <mc:AlternateContent xmlns:mc="http://schemas.openxmlformats.org/markup-compatibility/2006">
              <mc:Choice xmlns:v="urn:schemas-microsoft-com:vml" Requires="v">
                <p:oleObj spid="_x0000_s561185" name="Bitmap Image" r:id="rId5" imgW="25400" imgH="25400" progId="Paint.Picture">
                  <p:embed/>
                </p:oleObj>
              </mc:Choice>
              <mc:Fallback>
                <p:oleObj name="Bitmap Image" r:id="rId5" imgW="25400" imgH="25400" progId="Paint.Picture">
                  <p:embed/>
                  <p:pic>
                    <p:nvPicPr>
                      <p:cNvPr id="14339" name="Object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48350" y="4281488"/>
                        <a:ext cx="14288" cy="1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1"/>
          <p:cNvSpPr/>
          <p:nvPr/>
        </p:nvSpPr>
        <p:spPr>
          <a:xfrm>
            <a:off x="-1" y="0"/>
            <a:ext cx="9144000" cy="477054"/>
          </a:xfrm>
          <a:prstGeom prst="rect">
            <a:avLst/>
          </a:prstGeom>
          <a:solidFill>
            <a:srgbClr val="0000FF"/>
          </a:solidFill>
        </p:spPr>
        <p:txBody>
          <a:bodyPr wrap="square">
            <a:spAutoFit/>
          </a:bodyPr>
          <a:lstStyle/>
          <a:p>
            <a:pPr algn="ctr" defTabSz="914400">
              <a:defRPr/>
            </a:pPr>
            <a:r>
              <a:rPr lang="el-GR" sz="2400" b="1" dirty="0" smtClean="0">
                <a:solidFill>
                  <a:srgbClr val="FFFFFF"/>
                </a:solidFill>
                <a:latin typeface="Trebuchet MS"/>
                <a:cs typeface="Trebuchet MS"/>
              </a:rPr>
              <a:t>ΜΟΝΤΕΛΟΠΟΙΗΣΗ ΜΕ ΒΑΣΗ ΤΟΝ ΠΡΟΣΔΕΤΗ</a:t>
            </a:r>
            <a:endParaRPr lang="en-CA" sz="2400" b="1" dirty="0">
              <a:solidFill>
                <a:srgbClr val="FFFFFF"/>
              </a:solidFill>
              <a:latin typeface="Trebuchet MS"/>
              <a:cs typeface="Trebuchet MS"/>
            </a:endParaRPr>
          </a:p>
        </p:txBody>
      </p:sp>
      <p:pic>
        <p:nvPicPr>
          <p:cNvPr id="3" name="Picture 2">
            <a:extLst>
              <a:ext uri="{FF2B5EF4-FFF2-40B4-BE49-F238E27FC236}">
                <a16:creationId xmlns="" xmlns:a16="http://schemas.microsoft.com/office/drawing/2014/main" id="{43C2C3E6-0381-3741-9273-C03918646BE5}"/>
              </a:ext>
            </a:extLst>
          </p:cNvPr>
          <p:cNvPicPr>
            <a:picLocks noChangeAspect="1"/>
          </p:cNvPicPr>
          <p:nvPr/>
        </p:nvPicPr>
        <p:blipFill>
          <a:blip r:embed="rId7"/>
          <a:stretch>
            <a:fillRect/>
          </a:stretch>
        </p:blipFill>
        <p:spPr>
          <a:xfrm>
            <a:off x="0" y="572012"/>
            <a:ext cx="3975100" cy="2963596"/>
          </a:xfrm>
          <a:prstGeom prst="rect">
            <a:avLst/>
          </a:prstGeom>
        </p:spPr>
      </p:pic>
      <p:pic>
        <p:nvPicPr>
          <p:cNvPr id="4" name="Picture 3">
            <a:extLst>
              <a:ext uri="{FF2B5EF4-FFF2-40B4-BE49-F238E27FC236}">
                <a16:creationId xmlns="" xmlns:a16="http://schemas.microsoft.com/office/drawing/2014/main" id="{1F29FEC2-8BAC-4149-AC8A-6B1A79344B6D}"/>
              </a:ext>
            </a:extLst>
          </p:cNvPr>
          <p:cNvPicPr>
            <a:picLocks noChangeAspect="1"/>
          </p:cNvPicPr>
          <p:nvPr/>
        </p:nvPicPr>
        <p:blipFill>
          <a:blip r:embed="rId8"/>
          <a:stretch>
            <a:fillRect/>
          </a:stretch>
        </p:blipFill>
        <p:spPr>
          <a:xfrm>
            <a:off x="5137964" y="572012"/>
            <a:ext cx="3899551" cy="3175000"/>
          </a:xfrm>
          <a:prstGeom prst="rect">
            <a:avLst/>
          </a:prstGeom>
        </p:spPr>
      </p:pic>
      <p:pic>
        <p:nvPicPr>
          <p:cNvPr id="5" name="Picture 4">
            <a:extLst>
              <a:ext uri="{FF2B5EF4-FFF2-40B4-BE49-F238E27FC236}">
                <a16:creationId xmlns="" xmlns:a16="http://schemas.microsoft.com/office/drawing/2014/main" id="{9CEFD6C2-6A1C-F14C-BD73-30D369DAD0B6}"/>
              </a:ext>
            </a:extLst>
          </p:cNvPr>
          <p:cNvPicPr>
            <a:picLocks noChangeAspect="1"/>
          </p:cNvPicPr>
          <p:nvPr/>
        </p:nvPicPr>
        <p:blipFill>
          <a:blip r:embed="rId9"/>
          <a:stretch>
            <a:fillRect/>
          </a:stretch>
        </p:blipFill>
        <p:spPr>
          <a:xfrm>
            <a:off x="2376487" y="4027508"/>
            <a:ext cx="4634668" cy="2716192"/>
          </a:xfrm>
          <a:prstGeom prst="rect">
            <a:avLst/>
          </a:prstGeom>
        </p:spPr>
      </p:pic>
    </p:spTree>
    <p:custDataLst>
      <p:tags r:id="rId2"/>
    </p:custDataLst>
    <p:extLst>
      <p:ext uri="{BB962C8B-B14F-4D97-AF65-F5344CB8AC3E}">
        <p14:creationId xmlns:p14="http://schemas.microsoft.com/office/powerpoint/2010/main" val="1894623362"/>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1200">
                <a:solidFill>
                  <a:schemeClr val="bg1"/>
                </a:solidFill>
              </a:rPr>
              <a:t>©SD’</a:t>
            </a:r>
            <a:r>
              <a:rPr lang="en-US" altLang="ja-JP" sz="1200">
                <a:solidFill>
                  <a:schemeClr val="bg1"/>
                </a:solidFill>
              </a:rPr>
              <a:t>13</a:t>
            </a:r>
            <a:endParaRPr lang="en-US" sz="1200">
              <a:solidFill>
                <a:schemeClr val="bg1"/>
              </a:solidFill>
            </a:endParaRPr>
          </a:p>
        </p:txBody>
      </p:sp>
      <p:sp>
        <p:nvSpPr>
          <p:cNvPr id="4" name="Rectangle 3"/>
          <p:cNvSpPr/>
          <p:nvPr/>
        </p:nvSpPr>
        <p:spPr>
          <a:xfrm>
            <a:off x="0" y="-1"/>
            <a:ext cx="9146190" cy="954107"/>
          </a:xfrm>
          <a:prstGeom prst="rect">
            <a:avLst/>
          </a:prstGeom>
          <a:solidFill>
            <a:srgbClr val="0000FF"/>
          </a:solidFill>
        </p:spPr>
        <p:txBody>
          <a:bodyPr wrap="square">
            <a:spAutoFit/>
          </a:bodyPr>
          <a:lstStyle/>
          <a:p>
            <a:pPr algn="ctr"/>
            <a:endParaRPr lang="en-US" sz="1200" i="1" baseline="30000" dirty="0">
              <a:solidFill>
                <a:schemeClr val="bg1"/>
              </a:solidFill>
            </a:endParaRPr>
          </a:p>
          <a:p>
            <a:pPr algn="ctr"/>
            <a:r>
              <a:rPr lang="el-GR" sz="2400" b="1" dirty="0" smtClean="0">
                <a:solidFill>
                  <a:schemeClr val="bg1"/>
                </a:solidFill>
              </a:rPr>
              <a:t>ΠΟΣΟΤΙΚΕΣ ΣΧΕΣΕΙΣ ΔΟΜΗΣ ΔΡΑΣΗΣ  ΓΙΑ ΤΗΝ ΠΡΟΒΛΕΨΗ  ΘΕΡΑΠΕΥΤΙΚΗΣ ΔΡΑΣΗΣ ΚΑΙ ΤΟΞΙΚΟΤΗΤΑΣ ΤΩΝ ΟΥΣΙΩΝ</a:t>
            </a:r>
            <a:r>
              <a:rPr lang="en-US" sz="2400" b="1" dirty="0" smtClean="0">
                <a:solidFill>
                  <a:schemeClr val="bg1"/>
                </a:solidFill>
              </a:rPr>
              <a:t> </a:t>
            </a:r>
            <a:r>
              <a:rPr lang="el-GR" sz="2400" b="1" dirty="0" smtClean="0">
                <a:solidFill>
                  <a:schemeClr val="bg1"/>
                </a:solidFill>
              </a:rPr>
              <a:t>  </a:t>
            </a:r>
            <a:endParaRPr lang="en-US" sz="2400" b="1" dirty="0">
              <a:solidFill>
                <a:schemeClr val="bg1"/>
              </a:solidFill>
            </a:endParaRPr>
          </a:p>
        </p:txBody>
      </p:sp>
      <p:pic>
        <p:nvPicPr>
          <p:cNvPr id="3" name="Picture 2">
            <a:extLst>
              <a:ext uri="{FF2B5EF4-FFF2-40B4-BE49-F238E27FC236}">
                <a16:creationId xmlns="" xmlns:a16="http://schemas.microsoft.com/office/drawing/2014/main" id="{A4C0A037-A16C-6442-A570-A014CB87AF2C}"/>
              </a:ext>
            </a:extLst>
          </p:cNvPr>
          <p:cNvPicPr>
            <a:picLocks noChangeAspect="1"/>
          </p:cNvPicPr>
          <p:nvPr/>
        </p:nvPicPr>
        <p:blipFill>
          <a:blip r:embed="rId4"/>
          <a:stretch>
            <a:fillRect/>
          </a:stretch>
        </p:blipFill>
        <p:spPr>
          <a:xfrm>
            <a:off x="129190" y="954106"/>
            <a:ext cx="9017000" cy="5092700"/>
          </a:xfrm>
          <a:prstGeom prst="rect">
            <a:avLst/>
          </a:prstGeom>
        </p:spPr>
      </p:pic>
    </p:spTree>
    <p:custDataLst>
      <p:tags r:id="rId1"/>
    </p:custDataLst>
    <p:extLst>
      <p:ext uri="{BB962C8B-B14F-4D97-AF65-F5344CB8AC3E}">
        <p14:creationId xmlns:p14="http://schemas.microsoft.com/office/powerpoint/2010/main" val="1431652728"/>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469492954"/>
              </p:ext>
            </p:extLst>
          </p:nvPr>
        </p:nvGraphicFramePr>
        <p:xfrm>
          <a:off x="1928813" y="615633"/>
          <a:ext cx="5237162" cy="5237162"/>
        </p:xfrm>
        <a:graphic>
          <a:graphicData uri="http://schemas.openxmlformats.org/presentationml/2006/ole">
            <mc:AlternateContent xmlns:mc="http://schemas.openxmlformats.org/markup-compatibility/2006">
              <mc:Choice xmlns:v="urn:schemas-microsoft-com:vml" Requires="v">
                <p:oleObj spid="_x0000_s562185" name="Document" r:id="rId3" imgW="5264737" imgH="5268849" progId="Word.Document.8">
                  <p:embed/>
                </p:oleObj>
              </mc:Choice>
              <mc:Fallback>
                <p:oleObj name="Document" r:id="rId3" imgW="5264737" imgH="5268849" progId="Word.Document.8">
                  <p:embed/>
                  <p:pic>
                    <p:nvPicPr>
                      <p:cNvPr id="0" name="Object 32"/>
                      <p:cNvPicPr>
                        <a:picLocks noChangeAspect="1" noChangeArrowheads="1"/>
                      </p:cNvPicPr>
                      <p:nvPr/>
                    </p:nvPicPr>
                    <p:blipFill>
                      <a:blip r:embed="rId4"/>
                      <a:srcRect/>
                      <a:stretch>
                        <a:fillRect/>
                      </a:stretch>
                    </p:blipFill>
                    <p:spPr bwMode="auto">
                      <a:xfrm>
                        <a:off x="1928813" y="615633"/>
                        <a:ext cx="5237162" cy="5237162"/>
                      </a:xfrm>
                      <a:prstGeom prst="rect">
                        <a:avLst/>
                      </a:prstGeom>
                      <a:noFill/>
                      <a:ln>
                        <a:noFill/>
                      </a:ln>
                      <a:effectLst/>
                    </p:spPr>
                  </p:pic>
                </p:oleObj>
              </mc:Fallback>
            </mc:AlternateContent>
          </a:graphicData>
        </a:graphic>
      </p:graphicFrame>
      <p:pic>
        <p:nvPicPr>
          <p:cNvPr id="6" name="Picture 2" descr="ꉩ閩癲隌癲퍄퍔障癲"/>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2050" y="2636838"/>
            <a:ext cx="4733925"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59997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4066" name="Rectangle 2"/>
          <p:cNvSpPr>
            <a:spLocks noChangeArrowheads="1"/>
          </p:cNvSpPr>
          <p:nvPr/>
        </p:nvSpPr>
        <p:spPr bwMode="auto">
          <a:xfrm>
            <a:off x="762000" y="152400"/>
            <a:ext cx="8158163" cy="5584825"/>
          </a:xfrm>
          <a:prstGeom prst="rect">
            <a:avLst/>
          </a:prstGeom>
          <a:noFill/>
          <a:ln w="9525">
            <a:noFill/>
            <a:miter lim="800000"/>
            <a:headEnd/>
            <a:tailEnd/>
          </a:ln>
          <a:effectLst/>
        </p:spPr>
        <p:txBody>
          <a:bodyPr wrap="none" anchor="ctr">
            <a:spAutoFit/>
          </a:bodyPr>
          <a:lstStyle/>
          <a:p>
            <a:pPr>
              <a:tabLst>
                <a:tab pos="685800" algn="l"/>
              </a:tabLst>
              <a:defRPr/>
            </a:pPr>
            <a:endParaRPr lang="en-US" sz="3600" u="sng">
              <a:effectLst/>
            </a:endParaRPr>
          </a:p>
          <a:p>
            <a:pPr>
              <a:tabLst>
                <a:tab pos="685800" algn="l"/>
              </a:tabLst>
              <a:defRPr/>
            </a:pPr>
            <a:r>
              <a:rPr lang="el-GR" sz="3600" u="sng">
                <a:effectLst/>
              </a:rPr>
              <a:t>Κατηγορίες αλγορίθμων διαμορφωτικής </a:t>
            </a:r>
            <a:endParaRPr lang="en-US" sz="3600" u="sng">
              <a:effectLst/>
            </a:endParaRPr>
          </a:p>
          <a:p>
            <a:pPr>
              <a:tabLst>
                <a:tab pos="685800" algn="l"/>
              </a:tabLst>
              <a:defRPr/>
            </a:pPr>
            <a:r>
              <a:rPr lang="el-GR" sz="3600" u="sng">
                <a:effectLst/>
              </a:rPr>
              <a:t>ανάλυσης</a:t>
            </a:r>
            <a:endParaRPr lang="el-GR" sz="3600">
              <a:effectLst/>
            </a:endParaRPr>
          </a:p>
          <a:p>
            <a:pPr>
              <a:tabLst>
                <a:tab pos="685800" algn="l"/>
              </a:tabLst>
              <a:defRPr/>
            </a:pPr>
            <a:r>
              <a:rPr lang="el-GR" sz="3600">
                <a:effectLst/>
              </a:rPr>
              <a:t>Οι αλγόριθμοι διαμορφωτικής αναζήτησης </a:t>
            </a:r>
            <a:endParaRPr lang="en-US" sz="3600">
              <a:effectLst/>
            </a:endParaRPr>
          </a:p>
          <a:p>
            <a:pPr>
              <a:tabLst>
                <a:tab pos="685800" algn="l"/>
              </a:tabLst>
              <a:defRPr/>
            </a:pPr>
            <a:r>
              <a:rPr lang="el-GR" sz="3600">
                <a:effectLst/>
              </a:rPr>
              <a:t>διακρίνονται στις</a:t>
            </a:r>
            <a:endParaRPr lang="en-US" sz="3600">
              <a:effectLst/>
            </a:endParaRPr>
          </a:p>
          <a:p>
            <a:pPr>
              <a:tabLst>
                <a:tab pos="685800" algn="l"/>
              </a:tabLst>
              <a:defRPr/>
            </a:pPr>
            <a:r>
              <a:rPr lang="el-GR" sz="3600">
                <a:effectLst/>
              </a:rPr>
              <a:t> εξής κύριες κατηγορίες: </a:t>
            </a:r>
            <a:endParaRPr lang="en-US" sz="3600">
              <a:effectLst/>
            </a:endParaRPr>
          </a:p>
          <a:p>
            <a:pPr>
              <a:tabLst>
                <a:tab pos="685800" algn="l"/>
              </a:tabLst>
              <a:defRPr/>
            </a:pPr>
            <a:endParaRPr lang="en-US" sz="3600">
              <a:effectLst/>
            </a:endParaRPr>
          </a:p>
          <a:p>
            <a:pPr>
              <a:tabLst>
                <a:tab pos="685800" algn="l"/>
              </a:tabLst>
              <a:defRPr/>
            </a:pPr>
            <a:r>
              <a:rPr lang="el-GR" sz="3600" b="1" i="1">
                <a:effectLst/>
              </a:rPr>
              <a:t>συστηματικής αναζήτησης</a:t>
            </a:r>
            <a:endParaRPr lang="el-GR" sz="3600">
              <a:effectLst/>
            </a:endParaRPr>
          </a:p>
          <a:p>
            <a:pPr>
              <a:tabLst>
                <a:tab pos="685800" algn="l"/>
              </a:tabLst>
              <a:defRPr/>
            </a:pPr>
            <a:r>
              <a:rPr lang="el-GR" sz="3600" b="1" i="1">
                <a:effectLst/>
              </a:rPr>
              <a:t>τυχαίας αναζήτησης</a:t>
            </a:r>
          </a:p>
          <a:p>
            <a:pPr>
              <a:tabLst>
                <a:tab pos="685800" algn="l"/>
              </a:tabLst>
              <a:defRPr/>
            </a:pPr>
            <a:r>
              <a:rPr lang="el-GR" sz="3600" b="1" i="1">
                <a:effectLst/>
              </a:rPr>
              <a:t>μοριακή δυναμική</a:t>
            </a:r>
            <a:r>
              <a:rPr lang="el-GR" sz="3600">
                <a:effectLst/>
              </a:rPr>
              <a:t>.</a:t>
            </a:r>
            <a:r>
              <a:rPr lang="el-GR" sz="3600">
                <a:effectLst>
                  <a:outerShdw blurRad="38100" dist="38100" dir="2700000" algn="tl">
                    <a:srgbClr val="C0C0C0"/>
                  </a:outerShdw>
                </a:effectLst>
              </a:rPr>
              <a:t> </a:t>
            </a:r>
          </a:p>
        </p:txBody>
      </p:sp>
    </p:spTree>
    <p:extLst>
      <p:ext uri="{BB962C8B-B14F-4D97-AF65-F5344CB8AC3E}">
        <p14:creationId xmlns:p14="http://schemas.microsoft.com/office/powerpoint/2010/main" val="262659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ECTIONID" val="C09QH3iDYSZce3zG7lU8ci"/>
</p:tagLst>
</file>

<file path=ppt/tags/tag2.xml><?xml version="1.0" encoding="utf-8"?>
<p:tagLst xmlns:a="http://schemas.openxmlformats.org/drawingml/2006/main" xmlns:r="http://schemas.openxmlformats.org/officeDocument/2006/relationships" xmlns:p="http://schemas.openxmlformats.org/presentationml/2006/main">
  <p:tag name="DVSECTIONID" val="C09QH3iDYSZce3zG7lU8ci"/>
</p:tagLst>
</file>

<file path=ppt/tags/tag3.xml><?xml version="1.0" encoding="utf-8"?>
<p:tagLst xmlns:a="http://schemas.openxmlformats.org/drawingml/2006/main" xmlns:r="http://schemas.openxmlformats.org/officeDocument/2006/relationships" xmlns:p="http://schemas.openxmlformats.org/presentationml/2006/main">
  <p:tag name="DVSECTIONID" val="C09QH3iDYSZce3zG7lU8ci"/>
</p:tagLst>
</file>

<file path=ppt/tags/tag4.xml><?xml version="1.0" encoding="utf-8"?>
<p:tagLst xmlns:a="http://schemas.openxmlformats.org/drawingml/2006/main" xmlns:r="http://schemas.openxmlformats.org/officeDocument/2006/relationships" xmlns:p="http://schemas.openxmlformats.org/presentationml/2006/main">
  <p:tag name="DVSECTIONID" val="C09QH3iDYSZce3zG7lU8ci"/>
</p:tagLst>
</file>

<file path=ppt/tags/tag5.xml><?xml version="1.0" encoding="utf-8"?>
<p:tagLst xmlns:a="http://schemas.openxmlformats.org/drawingml/2006/main" xmlns:r="http://schemas.openxmlformats.org/officeDocument/2006/relationships" xmlns:p="http://schemas.openxmlformats.org/presentationml/2006/main">
  <p:tag name="DVSECTIONID" val="C09QH3iDYSZce3zG7lU8ci"/>
</p:tagLst>
</file>

<file path=ppt/tags/tag6.xml><?xml version="1.0" encoding="utf-8"?>
<p:tagLst xmlns:a="http://schemas.openxmlformats.org/drawingml/2006/main" xmlns:r="http://schemas.openxmlformats.org/officeDocument/2006/relationships" xmlns:p="http://schemas.openxmlformats.org/presentationml/2006/main">
  <p:tag name="DVSECTIONID" val="C09QH3iDYSZce3zG7lU8ci"/>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12957</TotalTime>
  <Words>752</Words>
  <Application>Microsoft Office PowerPoint</Application>
  <PresentationFormat>On-screen Show (4:3)</PresentationFormat>
  <Paragraphs>130</Paragraphs>
  <Slides>51</Slides>
  <Notes>17</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51</vt:i4>
      </vt:variant>
    </vt:vector>
  </HeadingPairs>
  <TitlesOfParts>
    <vt:vector size="54" baseType="lpstr">
      <vt:lpstr>Office Theme</vt:lpstr>
      <vt:lpstr>Bitmap Image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Συνδυαστική έκρηξη</vt:lpstr>
      <vt:lpstr>PowerPoint Presentation</vt:lpstr>
      <vt:lpstr>PowerPoint Presentation</vt:lpstr>
      <vt:lpstr>PowerPoint Presentation</vt:lpstr>
      <vt:lpstr>   </vt:lpstr>
      <vt:lpstr>Οικογένειες διαμορφώσεων</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mac</dc:creator>
  <cp:lastModifiedBy>Thomas</cp:lastModifiedBy>
  <cp:revision>285</cp:revision>
  <dcterms:created xsi:type="dcterms:W3CDTF">2016-05-15T15:46:11Z</dcterms:created>
  <dcterms:modified xsi:type="dcterms:W3CDTF">2020-04-20T08:48:21Z</dcterms:modified>
</cp:coreProperties>
</file>