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2"/>
  </p:notesMasterIdLst>
  <p:sldIdLst>
    <p:sldId id="256" r:id="rId2"/>
    <p:sldId id="351" r:id="rId3"/>
    <p:sldId id="353" r:id="rId4"/>
    <p:sldId id="355" r:id="rId5"/>
    <p:sldId id="357" r:id="rId6"/>
    <p:sldId id="268" r:id="rId7"/>
    <p:sldId id="273" r:id="rId8"/>
    <p:sldId id="270" r:id="rId9"/>
    <p:sldId id="274" r:id="rId10"/>
    <p:sldId id="277" r:id="rId11"/>
    <p:sldId id="285" r:id="rId12"/>
    <p:sldId id="334" r:id="rId13"/>
    <p:sldId id="336" r:id="rId14"/>
    <p:sldId id="287" r:id="rId15"/>
    <p:sldId id="330" r:id="rId16"/>
    <p:sldId id="329" r:id="rId17"/>
    <p:sldId id="291" r:id="rId18"/>
    <p:sldId id="289" r:id="rId19"/>
    <p:sldId id="292" r:id="rId20"/>
    <p:sldId id="341" r:id="rId21"/>
    <p:sldId id="343" r:id="rId22"/>
    <p:sldId id="345" r:id="rId23"/>
    <p:sldId id="347" r:id="rId24"/>
    <p:sldId id="279" r:id="rId25"/>
    <p:sldId id="323" r:id="rId26"/>
    <p:sldId id="281" r:id="rId27"/>
    <p:sldId id="283" r:id="rId28"/>
    <p:sldId id="262" r:id="rId29"/>
    <p:sldId id="324" r:id="rId30"/>
    <p:sldId id="302" r:id="rId31"/>
    <p:sldId id="304" r:id="rId32"/>
    <p:sldId id="306" r:id="rId33"/>
    <p:sldId id="325" r:id="rId34"/>
    <p:sldId id="308" r:id="rId35"/>
    <p:sldId id="310" r:id="rId36"/>
    <p:sldId id="266" r:id="rId37"/>
    <p:sldId id="326" r:id="rId38"/>
    <p:sldId id="327" r:id="rId39"/>
    <p:sldId id="258" r:id="rId40"/>
    <p:sldId id="321" r:id="rId4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163C88-18E3-4F4F-8205-F825895531DA}" type="datetimeFigureOut">
              <a:rPr lang="el-GR" smtClean="0"/>
              <a:pPr/>
              <a:t>28/6/2023</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4D27F2-12A9-4F8C-9286-30FA1D9EB443}"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D77DE-4846-4D4A-BB53-606651750355}" type="slidenum">
              <a:rPr lang="el-GR"/>
              <a:pPr/>
              <a:t>6</a:t>
            </a:fld>
            <a:endParaRPr lang="el-G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2724733-0AD2-46CB-AC94-5CAD506C8BE4}" type="slidenum">
              <a:rPr lang="en-US" smtClean="0"/>
              <a:pPr/>
              <a:t>18</a:t>
            </a:fld>
            <a:endParaRPr lang="en-US"/>
          </a:p>
        </p:txBody>
      </p:sp>
      <p:sp>
        <p:nvSpPr>
          <p:cNvPr id="37891" name="Rectangle 2"/>
          <p:cNvSpPr>
            <a:spLocks noGrp="1" noChangeArrowheads="1"/>
          </p:cNvSpPr>
          <p:nvPr>
            <p:ph type="body" idx="1"/>
          </p:nvPr>
        </p:nvSpPr>
        <p:spPr>
          <a:xfrm>
            <a:off x="890588" y="6272213"/>
            <a:ext cx="15563850" cy="274637"/>
          </a:xfrm>
          <a:noFill/>
          <a:ln w="9525"/>
        </p:spPr>
        <p:txBody>
          <a:bodyPr/>
          <a:lstStyle/>
          <a:p>
            <a:pPr eaLnBrk="1" hangingPunct="1"/>
            <a:r>
              <a:rPr lang="en-US"/>
              <a:t>A patient history for non-BT acquired VHF would most likely reveal travel to an endemic or epidemic area or to rural environments where contact with the reservoir is most likely to occur (arenaviruses). The typical incubation period is from 5-10days.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522CF48-EB94-4A93-9310-DBFB3F479F06}" type="slidenum">
              <a:rPr lang="en-US" smtClean="0"/>
              <a:pPr/>
              <a:t>19</a:t>
            </a:fld>
            <a:endParaRPr lang="en-US"/>
          </a:p>
        </p:txBody>
      </p:sp>
      <p:sp>
        <p:nvSpPr>
          <p:cNvPr id="38915" name="Rectangle 2"/>
          <p:cNvSpPr>
            <a:spLocks noGrp="1" noChangeArrowheads="1"/>
          </p:cNvSpPr>
          <p:nvPr>
            <p:ph type="body" idx="1"/>
          </p:nvPr>
        </p:nvSpPr>
        <p:spPr>
          <a:xfrm>
            <a:off x="890588" y="6272213"/>
            <a:ext cx="14101762" cy="274637"/>
          </a:xfrm>
          <a:noFill/>
          <a:ln w="9525"/>
        </p:spPr>
        <p:txBody>
          <a:bodyPr/>
          <a:lstStyle/>
          <a:p>
            <a:pPr eaLnBrk="1" hangingPunct="1"/>
            <a:r>
              <a:rPr lang="en-US"/>
              <a:t>Human botulism is most often caused by toxin types A, B, and E. There are about 100 cases/yr reported in the US with infant botulism being the most common clinical form. This disease is not transmitted from person to person.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021531-6F75-433D-A9F9-6480C3DFBF94}" type="slidenum">
              <a:rPr lang="el-GR"/>
              <a:pPr/>
              <a:t>24</a:t>
            </a:fld>
            <a:endParaRPr lang="el-G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83048-67AD-4B09-B638-5299DB33062A}" type="slidenum">
              <a:rPr lang="el-GR"/>
              <a:pPr/>
              <a:t>26</a:t>
            </a:fld>
            <a:endParaRPr lang="el-G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69F95-F3D2-4C50-913A-C264213E4C14}" type="slidenum">
              <a:rPr lang="el-GR"/>
              <a:pPr/>
              <a:t>27</a:t>
            </a:fld>
            <a:endParaRPr lang="el-G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GB" altLang="en-US"/>
          </a:p>
          <a:p>
            <a:endParaRPr lang="en-GB" altLang="en-US"/>
          </a:p>
        </p:txBody>
      </p:sp>
      <p:sp>
        <p:nvSpPr>
          <p:cNvPr id="35844" name="Slide Number Placeholder 3"/>
          <p:cNvSpPr>
            <a:spLocks noGrp="1"/>
          </p:cNvSpPr>
          <p:nvPr>
            <p:ph type="sldNum" sz="quarter" idx="5"/>
          </p:nvPr>
        </p:nvSpPr>
        <p:spPr>
          <a:noFill/>
        </p:spPr>
        <p:txBody>
          <a:bodyPr/>
          <a:lstStyle/>
          <a:p>
            <a:fld id="{8DD98CE0-5E23-4403-902E-18C96993297B}" type="slidenum">
              <a:rPr lang="en-GB" altLang="en-US"/>
              <a:pPr/>
              <a:t>35</a:t>
            </a:fld>
            <a:endParaRPr lang="en-GB" altLang="en-US"/>
          </a:p>
        </p:txBody>
      </p:sp>
    </p:spTree>
    <p:extLst>
      <p:ext uri="{BB962C8B-B14F-4D97-AF65-F5344CB8AC3E}">
        <p14:creationId xmlns:p14="http://schemas.microsoft.com/office/powerpoint/2010/main" val="3550501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5A220BC0-BB51-4ACF-A06A-868AAD68A8E7}" type="slidenum">
              <a:rPr lang="en-GB" altLang="en-US" smtClean="0">
                <a:solidFill>
                  <a:prstClr val="black"/>
                </a:solidFill>
              </a:rPr>
              <a:pPr/>
              <a:t>36</a:t>
            </a:fld>
            <a:endParaRPr lang="en-GB" altLang="en-US">
              <a:solidFill>
                <a:prstClr val="black"/>
              </a:solidFill>
            </a:endParaRPr>
          </a:p>
        </p:txBody>
      </p:sp>
    </p:spTree>
    <p:extLst>
      <p:ext uri="{BB962C8B-B14F-4D97-AF65-F5344CB8AC3E}">
        <p14:creationId xmlns:p14="http://schemas.microsoft.com/office/powerpoint/2010/main" val="1897891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6BC3F-A360-49B1-964C-A0E4572901E2}" type="slidenum">
              <a:rPr lang="el-GR"/>
              <a:pPr/>
              <a:t>7</a:t>
            </a:fld>
            <a:endParaRPr lang="el-G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A32E45-67AD-48B4-BFF9-7F1D322C44CF}" type="slidenum">
              <a:rPr lang="el-GR"/>
              <a:pPr/>
              <a:t>8</a:t>
            </a:fld>
            <a:endParaRPr lang="el-G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8C894-4C5A-4FCD-932B-BABA505150D9}" type="slidenum">
              <a:rPr lang="el-GR"/>
              <a:pPr/>
              <a:t>9</a:t>
            </a:fld>
            <a:endParaRPr lang="el-GR"/>
          </a:p>
        </p:txBody>
      </p:sp>
      <p:sp>
        <p:nvSpPr>
          <p:cNvPr id="58370" name="Rectangle 2"/>
          <p:cNvSpPr>
            <a:spLocks noGrp="1" noRot="1" noChangeAspect="1" noChangeArrowheads="1" noTextEdit="1"/>
          </p:cNvSpPr>
          <p:nvPr>
            <p:ph type="sldImg"/>
          </p:nvPr>
        </p:nvSpPr>
        <p:spPr>
          <a:xfrm>
            <a:off x="1154113" y="693738"/>
            <a:ext cx="4551362" cy="3413125"/>
          </a:xfrm>
          <a:ln w="12700" cap="flat"/>
        </p:spPr>
      </p:sp>
      <p:sp>
        <p:nvSpPr>
          <p:cNvPr id="58371" name="Rectangle 3"/>
          <p:cNvSpPr>
            <a:spLocks noGrp="1" noChangeArrowheads="1"/>
          </p:cNvSpPr>
          <p:nvPr>
            <p:ph type="body" idx="1"/>
          </p:nvPr>
        </p:nvSpPr>
        <p:spPr>
          <a:xfrm>
            <a:off x="914400" y="4343400"/>
            <a:ext cx="5027613" cy="4114800"/>
          </a:xfrm>
          <a:noFill/>
          <a:ln/>
        </p:spPr>
        <p:txBody>
          <a:bodyPr lIns="92067" tIns="46034" rIns="92067" bIns="46034"/>
          <a:lstStyle/>
          <a:p>
            <a:r>
              <a:rPr lang="en-US"/>
              <a:t>Currently, the organisms which are of greatest concern if used as biological weapon against civilians include the ones listed here. These agents were made priorities for preparedness because of their potential ability for causing overwhelming adverse public health consequences.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7703DA-4E0B-4FCE-AD22-97A678F9D4A2}" type="slidenum">
              <a:rPr lang="el-GR"/>
              <a:pPr/>
              <a:t>10</a:t>
            </a:fld>
            <a:endParaRPr lang="el-G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914400" y="6262688"/>
            <a:ext cx="13852525" cy="274637"/>
          </a:xfrm>
        </p:spPr>
        <p:txBody>
          <a:bodyPr/>
          <a:lstStyle/>
          <a:p>
            <a:r>
              <a:rPr lang="en-US" dirty="0" err="1"/>
              <a:t>Εδώ</a:t>
            </a:r>
            <a:r>
              <a:rPr lang="en-US" dirty="0"/>
              <a:t> </a:t>
            </a:r>
            <a:r>
              <a:rPr lang="en-US" dirty="0" err="1"/>
              <a:t>βλέπετε</a:t>
            </a:r>
            <a:r>
              <a:rPr lang="en-US" dirty="0"/>
              <a:t> </a:t>
            </a:r>
            <a:r>
              <a:rPr lang="en-US" dirty="0" err="1"/>
              <a:t>μερικούς</a:t>
            </a:r>
            <a:r>
              <a:rPr lang="en-US" dirty="0"/>
              <a:t> </a:t>
            </a:r>
            <a:r>
              <a:rPr lang="en-US" dirty="0" err="1"/>
              <a:t>μόνο</a:t>
            </a:r>
            <a:r>
              <a:rPr lang="en-US" dirty="0"/>
              <a:t> </a:t>
            </a:r>
            <a:r>
              <a:rPr lang="en-US" dirty="0" err="1"/>
              <a:t>από</a:t>
            </a:r>
            <a:r>
              <a:rPr lang="en-US" dirty="0"/>
              <a:t> </a:t>
            </a:r>
            <a:r>
              <a:rPr lang="en-US" dirty="0" err="1"/>
              <a:t>τους</a:t>
            </a:r>
            <a:r>
              <a:rPr lang="en-US" dirty="0"/>
              <a:t> </a:t>
            </a:r>
            <a:r>
              <a:rPr lang="en-US" dirty="0" err="1"/>
              <a:t>παράγοντες</a:t>
            </a:r>
            <a:r>
              <a:rPr lang="en-US" dirty="0"/>
              <a:t> </a:t>
            </a:r>
            <a:r>
              <a:rPr lang="en-US" dirty="0" err="1"/>
              <a:t>της</a:t>
            </a:r>
            <a:r>
              <a:rPr lang="en-US" dirty="0"/>
              <a:t> </a:t>
            </a:r>
            <a:r>
              <a:rPr lang="en-US" dirty="0" err="1"/>
              <a:t>κατηγορίας</a:t>
            </a:r>
            <a:r>
              <a:rPr lang="en-US" dirty="0"/>
              <a:t> </a:t>
            </a:r>
            <a:r>
              <a:rPr lang="en-US" dirty="0" err="1"/>
              <a:t>υψηλού</a:t>
            </a:r>
            <a:r>
              <a:rPr lang="en-US" dirty="0"/>
              <a:t> </a:t>
            </a:r>
            <a:r>
              <a:rPr lang="en-US" dirty="0" err="1"/>
              <a:t>κινδύνου</a:t>
            </a:r>
            <a:r>
              <a:rPr lang="en-US" dirty="0"/>
              <a:t>. </a:t>
            </a:r>
            <a:r>
              <a:rPr lang="en-US" dirty="0" err="1"/>
              <a:t>Εδώ</a:t>
            </a:r>
            <a:r>
              <a:rPr lang="en-US" dirty="0"/>
              <a:t> </a:t>
            </a:r>
            <a:r>
              <a:rPr lang="en-US" dirty="0" err="1"/>
              <a:t>ανήκουν</a:t>
            </a:r>
            <a:r>
              <a:rPr lang="en-US" dirty="0"/>
              <a:t> </a:t>
            </a:r>
            <a:r>
              <a:rPr lang="en-US" dirty="0" err="1"/>
              <a:t>κυρίως</a:t>
            </a:r>
            <a:r>
              <a:rPr lang="en-US" dirty="0"/>
              <a:t> </a:t>
            </a:r>
            <a:r>
              <a:rPr lang="en-US" dirty="0" err="1"/>
              <a:t>ασθένειες</a:t>
            </a:r>
            <a:r>
              <a:rPr lang="en-US" dirty="0"/>
              <a:t> </a:t>
            </a:r>
            <a:r>
              <a:rPr lang="en-US" dirty="0" err="1"/>
              <a:t>με</a:t>
            </a:r>
            <a:r>
              <a:rPr lang="en-US" dirty="0"/>
              <a:t> </a:t>
            </a:r>
            <a:r>
              <a:rPr lang="en-US" dirty="0" err="1"/>
              <a:t>περισσότερη</a:t>
            </a:r>
            <a:r>
              <a:rPr lang="en-US" dirty="0"/>
              <a:t> </a:t>
            </a:r>
            <a:r>
              <a:rPr lang="en-US" dirty="0" err="1"/>
              <a:t>νοσηρότητα</a:t>
            </a:r>
            <a:r>
              <a:rPr lang="en-US" dirty="0"/>
              <a:t> </a:t>
            </a:r>
            <a:r>
              <a:rPr lang="en-US" dirty="0" err="1"/>
              <a:t>παρα</a:t>
            </a:r>
            <a:r>
              <a:rPr lang="en-US" dirty="0"/>
              <a:t> </a:t>
            </a:r>
            <a:r>
              <a:rPr lang="en-US" dirty="0" err="1"/>
              <a:t>θνητότητα</a:t>
            </a:r>
            <a:r>
              <a:rPr lang="en-US" dirty="0"/>
              <a:t>, </a:t>
            </a:r>
            <a:r>
              <a:rPr lang="en-US" dirty="0" err="1"/>
              <a:t>αλλά</a:t>
            </a:r>
            <a:r>
              <a:rPr lang="en-US" dirty="0"/>
              <a:t> </a:t>
            </a:r>
            <a:r>
              <a:rPr lang="en-US" dirty="0" err="1"/>
              <a:t>και</a:t>
            </a:r>
            <a:r>
              <a:rPr lang="en-US" dirty="0"/>
              <a:t> </a:t>
            </a:r>
            <a:r>
              <a:rPr lang="en-US" dirty="0" err="1"/>
              <a:t>πάλι</a:t>
            </a:r>
            <a:r>
              <a:rPr lang="en-US" dirty="0"/>
              <a:t> </a:t>
            </a:r>
            <a:r>
              <a:rPr lang="en-US" dirty="0" err="1"/>
              <a:t>με</a:t>
            </a:r>
            <a:r>
              <a:rPr lang="en-US" dirty="0"/>
              <a:t> </a:t>
            </a:r>
            <a:r>
              <a:rPr lang="en-US" dirty="0" err="1"/>
              <a:t>σχετικά</a:t>
            </a:r>
            <a:r>
              <a:rPr lang="en-US" dirty="0"/>
              <a:t> </a:t>
            </a:r>
            <a:r>
              <a:rPr lang="en-US" dirty="0" err="1"/>
              <a:t>υψηλό</a:t>
            </a:r>
            <a:r>
              <a:rPr lang="en-US" dirty="0"/>
              <a:t> </a:t>
            </a:r>
            <a:r>
              <a:rPr lang="en-US" dirty="0" err="1"/>
              <a:t>προφίλ</a:t>
            </a:r>
            <a:r>
              <a:rPr lang="en-US" dirty="0"/>
              <a:t> </a:t>
            </a:r>
            <a:r>
              <a:rPr lang="en-US" dirty="0" err="1"/>
              <a:t>για</a:t>
            </a:r>
            <a:r>
              <a:rPr lang="en-US" dirty="0"/>
              <a:t> </a:t>
            </a:r>
            <a:r>
              <a:rPr lang="en-US" dirty="0" err="1"/>
              <a:t>το</a:t>
            </a:r>
            <a:r>
              <a:rPr lang="en-US" dirty="0"/>
              <a:t> </a:t>
            </a:r>
            <a:r>
              <a:rPr lang="en-US" dirty="0" err="1"/>
              <a:t>απλό</a:t>
            </a:r>
            <a:r>
              <a:rPr lang="en-US" dirty="0"/>
              <a:t> </a:t>
            </a:r>
            <a:r>
              <a:rPr lang="en-US" dirty="0" err="1"/>
              <a:t>κοινό</a:t>
            </a:r>
            <a:r>
              <a:rPr lang="en-US" dirty="0"/>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7E99EDD4-113C-483F-8DCE-EB78899F5E9A}" type="slidenum">
              <a:rPr lang="en-US" smtClean="0"/>
              <a:pPr/>
              <a:t>11</a:t>
            </a:fld>
            <a:endParaRPr lang="en-US"/>
          </a:p>
        </p:txBody>
      </p:sp>
      <p:sp>
        <p:nvSpPr>
          <p:cNvPr id="33795" name="Rectangle 2"/>
          <p:cNvSpPr>
            <a:spLocks noGrp="1" noChangeArrowheads="1"/>
          </p:cNvSpPr>
          <p:nvPr>
            <p:ph type="body" idx="1"/>
          </p:nvPr>
        </p:nvSpPr>
        <p:spPr>
          <a:xfrm>
            <a:off x="890588" y="5824538"/>
            <a:ext cx="18356262" cy="1171575"/>
          </a:xfrm>
          <a:noFill/>
          <a:ln w="9525"/>
        </p:spPr>
        <p:txBody>
          <a:bodyPr/>
          <a:lstStyle/>
          <a:p>
            <a:pPr eaLnBrk="1" hangingPunct="1"/>
            <a:r>
              <a:rPr lang="en-US"/>
              <a:t>Now I’d like to switch gears and talk a little about some of the clinical specifics of the priority agents in the time that I have left. </a:t>
            </a:r>
          </a:p>
          <a:p>
            <a:pPr eaLnBrk="1" hangingPunct="1"/>
            <a:endParaRPr lang="en-US"/>
          </a:p>
          <a:p>
            <a:pPr eaLnBrk="1" hangingPunct="1"/>
            <a:r>
              <a:rPr lang="en-US"/>
              <a:t>Anthrax is normally a disease of herbivores with humans contracting the disease after contact with infected animals or animal products. By far, the most common form of human anthrax that results from this type of contact is the cutaneous </a:t>
            </a:r>
          </a:p>
          <a:p>
            <a:pPr eaLnBrk="1" hangingPunct="1"/>
            <a:r>
              <a:rPr lang="en-US"/>
              <a:t>Form. Before the implementation of stricter importation laws and control measures and the advent of the anthrax vaccine,  naturally occurring inhalational anthrax used to be a problem for people working in hide factories who were exposed to aerosolized spores from contaminated imported hides. It is important to note that inhalational anthrax is not contagious from person to person.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287BDC2-A72A-4929-842C-043FB3F09375}" type="slidenum">
              <a:rPr lang="en-US" smtClean="0"/>
              <a:pPr/>
              <a:t>15</a:t>
            </a:fld>
            <a:endParaRPr lang="en-US"/>
          </a:p>
        </p:txBody>
      </p:sp>
      <p:sp>
        <p:nvSpPr>
          <p:cNvPr id="35843" name="Rectangle 2"/>
          <p:cNvSpPr>
            <a:spLocks noGrp="1" noChangeArrowheads="1"/>
          </p:cNvSpPr>
          <p:nvPr>
            <p:ph type="body" idx="1"/>
          </p:nvPr>
        </p:nvSpPr>
        <p:spPr>
          <a:xfrm>
            <a:off x="890588" y="6181725"/>
            <a:ext cx="18164175" cy="457200"/>
          </a:xfrm>
          <a:noFill/>
          <a:ln w="9525"/>
        </p:spPr>
        <p:txBody>
          <a:bodyPr/>
          <a:lstStyle/>
          <a:p>
            <a:pPr eaLnBrk="1" hangingPunct="1"/>
            <a:r>
              <a:rPr lang="en-US"/>
              <a:t>About 200 cases/year of tularemia occur naturally in the US. They demonstrate a bimodal distribution with the majority of the case occurring in the summer associated with tick exposure. It is a very infectious organism, with a low dose able to cause clinical disease, however, it is not infectious from person to person.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800A98B-3F4E-403E-8C02-0AD096A9C39C}" type="slidenum">
              <a:rPr lang="en-US" smtClean="0"/>
              <a:pPr/>
              <a:t>16</a:t>
            </a:fld>
            <a:endParaRPr lang="en-US"/>
          </a:p>
        </p:txBody>
      </p:sp>
      <p:sp>
        <p:nvSpPr>
          <p:cNvPr id="34819" name="Rectangle 2"/>
          <p:cNvSpPr>
            <a:spLocks noGrp="1" noChangeArrowheads="1"/>
          </p:cNvSpPr>
          <p:nvPr>
            <p:ph type="body" idx="1"/>
          </p:nvPr>
        </p:nvSpPr>
        <p:spPr>
          <a:xfrm>
            <a:off x="890588" y="6272213"/>
            <a:ext cx="15633700" cy="274637"/>
          </a:xfrm>
          <a:noFill/>
          <a:ln w="9525"/>
        </p:spPr>
        <p:txBody>
          <a:bodyPr/>
          <a:lstStyle/>
          <a:p>
            <a:pPr eaLnBrk="1" hangingPunct="1"/>
            <a:r>
              <a:rPr lang="en-US"/>
              <a:t>Plague does occur naturally in the US with an average of 10-15 cases/year of all forms (though mostly bubonic). These cases occur mostly in the SW US. The graphic shows the bipolar staining pattern of the organism that occurs with wayson’s staining.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B75BCB91-1C47-4801-92A3-E932A4A603A2}" type="slidenum">
              <a:rPr lang="en-US" smtClean="0"/>
              <a:pPr/>
              <a:t>17</a:t>
            </a:fld>
            <a:endParaRPr lang="en-US"/>
          </a:p>
        </p:txBody>
      </p:sp>
      <p:sp>
        <p:nvSpPr>
          <p:cNvPr id="36867" name="Rectangle 2"/>
          <p:cNvSpPr>
            <a:spLocks noGrp="1" noChangeArrowheads="1"/>
          </p:cNvSpPr>
          <p:nvPr>
            <p:ph type="body" idx="1"/>
          </p:nvPr>
        </p:nvSpPr>
        <p:spPr>
          <a:xfrm>
            <a:off x="890588" y="6272213"/>
            <a:ext cx="13954125" cy="274637"/>
          </a:xfrm>
          <a:noFill/>
          <a:ln w="9525"/>
        </p:spPr>
        <p:txBody>
          <a:bodyPr/>
          <a:lstStyle/>
          <a:p>
            <a:pPr eaLnBrk="1" hangingPunct="1"/>
            <a:r>
              <a:rPr lang="en-US"/>
              <a:t>Viral hemorrhagic fevers can be caused by several different viruses. We will concentrate on the filoviruses (marburg and ebola) and the arenaviruses for right now as these are thought to be the greatest VHF bioterrorism risks.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977F032B-8471-4F23-9AB7-9BB81E5646B5}" type="datetimeFigureOut">
              <a:rPr lang="el-GR" smtClean="0"/>
              <a:pPr/>
              <a:t>28/6/2023</a:t>
            </a:fld>
            <a:endParaRPr lang="el-GR"/>
          </a:p>
        </p:txBody>
      </p:sp>
      <p:sp>
        <p:nvSpPr>
          <p:cNvPr id="17" name="Footer Placeholder 16"/>
          <p:cNvSpPr>
            <a:spLocks noGrp="1"/>
          </p:cNvSpPr>
          <p:nvPr>
            <p:ph type="ftr" sz="quarter" idx="11"/>
          </p:nvPr>
        </p:nvSpPr>
        <p:spPr/>
        <p:txBody>
          <a:bodyPr/>
          <a:lstStyle/>
          <a:p>
            <a:endParaRPr lang="el-GR"/>
          </a:p>
        </p:txBody>
      </p:sp>
      <p:sp>
        <p:nvSpPr>
          <p:cNvPr id="29" name="Slide Number Placeholder 28"/>
          <p:cNvSpPr>
            <a:spLocks noGrp="1"/>
          </p:cNvSpPr>
          <p:nvPr>
            <p:ph type="sldNum" sz="quarter" idx="12"/>
          </p:nvPr>
        </p:nvSpPr>
        <p:spPr/>
        <p:txBody>
          <a:bodyPr/>
          <a:lstStyle/>
          <a:p>
            <a:fld id="{787BFE98-A22B-4CF8-ADD8-6CF945F54105}" type="slidenum">
              <a:rPr lang="el-GR" smtClean="0"/>
              <a:pPr/>
              <a:t>‹#›</a:t>
            </a:fld>
            <a:endParaRPr lang="el-G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77F032B-8471-4F23-9AB7-9BB81E5646B5}" type="datetimeFigureOut">
              <a:rPr lang="el-GR" smtClean="0"/>
              <a:pPr/>
              <a:t>28/6/2023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87BFE98-A22B-4CF8-ADD8-6CF945F54105}"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77F032B-8471-4F23-9AB7-9BB81E5646B5}" type="datetimeFigureOut">
              <a:rPr lang="el-GR" smtClean="0"/>
              <a:pPr/>
              <a:t>28/6/2023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87BFE98-A22B-4CF8-ADD8-6CF945F54105}"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533400"/>
            <a:ext cx="68580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1524000" y="1981200"/>
            <a:ext cx="35052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5181600" y="1981200"/>
            <a:ext cx="35052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5181600" y="4114800"/>
            <a:ext cx="35052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 Blue layout">
    <p:spTree>
      <p:nvGrpSpPr>
        <p:cNvPr id="1" name=""/>
        <p:cNvGrpSpPr/>
        <p:nvPr/>
      </p:nvGrpSpPr>
      <p:grpSpPr>
        <a:xfrm>
          <a:off x="0" y="0"/>
          <a:ext cx="0" cy="0"/>
          <a:chOff x="0" y="0"/>
          <a:chExt cx="0" cy="0"/>
        </a:xfrm>
      </p:grpSpPr>
      <p:pic>
        <p:nvPicPr>
          <p:cNvPr id="8" name="Picture 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7"/>
          <p:cNvSpPr txBox="1">
            <a:spLocks/>
          </p:cNvSpPr>
          <p:nvPr userDrawn="1"/>
        </p:nvSpPr>
        <p:spPr>
          <a:xfrm>
            <a:off x="0" y="6627813"/>
            <a:ext cx="361950" cy="217487"/>
          </a:xfrm>
          <a:prstGeom prst="rect">
            <a:avLst/>
          </a:prstGeom>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20000"/>
              </a:spcBef>
              <a:buFont typeface="Arial" charset="0"/>
              <a:buNone/>
            </a:pPr>
            <a:fld id="{5D38730D-D5DB-4229-837A-856F9BEDA1D2}" type="slidenum">
              <a:rPr lang="en-US" altLang="en-US" sz="1000" b="1">
                <a:solidFill>
                  <a:prstClr val="white"/>
                </a:solidFill>
              </a:rPr>
              <a:pPr algn="ctr">
                <a:spcBef>
                  <a:spcPct val="20000"/>
                </a:spcBef>
                <a:buFont typeface="Arial" charset="0"/>
                <a:buNone/>
              </a:pPr>
              <a:t>‹#›</a:t>
            </a:fld>
            <a:endParaRPr lang="en-GB" altLang="en-US" sz="1000" b="1">
              <a:solidFill>
                <a:prstClr val="white"/>
              </a:solidFill>
            </a:endParaRPr>
          </a:p>
        </p:txBody>
      </p:sp>
      <p:sp>
        <p:nvSpPr>
          <p:cNvPr id="10" name="Rectangle 9"/>
          <p:cNvSpPr/>
          <p:nvPr userDrawn="1"/>
        </p:nvSpPr>
        <p:spPr>
          <a:xfrm>
            <a:off x="660400" y="5951538"/>
            <a:ext cx="8424863" cy="906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SG" altLang="en-US">
              <a:solidFill>
                <a:srgbClr val="FFFFFF"/>
              </a:solidFill>
              <a:cs typeface="Arial" charset="0"/>
            </a:endParaRPr>
          </a:p>
        </p:txBody>
      </p:sp>
      <p:pic>
        <p:nvPicPr>
          <p:cNvPr id="11" name="Picture 4"/>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645400" y="5961063"/>
            <a:ext cx="12779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81000" y="6519863"/>
            <a:ext cx="25225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597600" y="21602"/>
            <a:ext cx="7772400" cy="722511"/>
          </a:xfrm>
          <a:prstGeom prst="rect">
            <a:avLst/>
          </a:prstGeom>
        </p:spPr>
        <p:txBody>
          <a:bodyPr/>
          <a:lstStyle>
            <a:lvl1pPr>
              <a:defRPr sz="3400" baseline="0">
                <a:solidFill>
                  <a:schemeClr val="accent2"/>
                </a:solidFill>
              </a:defRPr>
            </a:lvl1pPr>
          </a:lstStyle>
          <a:p>
            <a:r>
              <a:rPr lang="en-US"/>
              <a:t>Click to edit Master title style</a:t>
            </a:r>
            <a:endParaRPr lang="en-GB" dirty="0"/>
          </a:p>
        </p:txBody>
      </p:sp>
      <p:sp>
        <p:nvSpPr>
          <p:cNvPr id="6" name="Subtitle 2"/>
          <p:cNvSpPr>
            <a:spLocks noGrp="1"/>
          </p:cNvSpPr>
          <p:nvPr>
            <p:ph type="subTitle" idx="1"/>
          </p:nvPr>
        </p:nvSpPr>
        <p:spPr>
          <a:xfrm>
            <a:off x="597600" y="528836"/>
            <a:ext cx="7776864" cy="432048"/>
          </a:xfrm>
          <a:prstGeom prst="rect">
            <a:avLst/>
          </a:prstGeom>
        </p:spPr>
        <p:txBody>
          <a:bodyPr/>
          <a:lstStyle>
            <a:lvl1pPr marL="0" indent="0" algn="l">
              <a:buNone/>
              <a:defRPr sz="2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Text Placeholder 8"/>
          <p:cNvSpPr>
            <a:spLocks noGrp="1"/>
          </p:cNvSpPr>
          <p:nvPr>
            <p:ph type="body" sz="quarter" idx="13"/>
          </p:nvPr>
        </p:nvSpPr>
        <p:spPr>
          <a:xfrm>
            <a:off x="597600" y="1328167"/>
            <a:ext cx="7776864" cy="4415408"/>
          </a:xfrm>
          <a:prstGeom prst="rect">
            <a:avLst/>
          </a:prstGeom>
        </p:spPr>
        <p:txBody>
          <a:bodyPr/>
          <a:lstStyle>
            <a:lvl1pPr marL="342900" indent="-342900">
              <a:lnSpc>
                <a:spcPct val="150000"/>
              </a:lnSpc>
              <a:buClr>
                <a:srgbClr val="232762"/>
              </a:buClr>
              <a:buFont typeface="Arial" panose="020B0604020202020204" pitchFamily="34" charset="0"/>
              <a:buChar char="•"/>
              <a:defRPr sz="1800" b="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192730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5"/>
          <p:cNvSpPr/>
          <p:nvPr userDrawn="1"/>
        </p:nvSpPr>
        <p:spPr>
          <a:xfrm>
            <a:off x="0" y="-26988"/>
            <a:ext cx="9144000" cy="1130301"/>
          </a:xfrm>
          <a:prstGeom prst="rect">
            <a:avLst/>
          </a:prstGeom>
          <a:solidFill>
            <a:srgbClr val="56932F"/>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p>
        </p:txBody>
      </p:sp>
      <p:pic>
        <p:nvPicPr>
          <p:cNvPr id="5" name="Picture 7"/>
          <p:cNvPicPr>
            <a:picLocks noChangeAspect="1"/>
          </p:cNvPicPr>
          <p:nvPr userDrawn="1"/>
        </p:nvPicPr>
        <p:blipFill>
          <a:blip r:embed="rId2"/>
          <a:srcRect/>
          <a:stretch>
            <a:fillRect/>
          </a:stretch>
        </p:blipFill>
        <p:spPr bwMode="auto">
          <a:xfrm>
            <a:off x="4211638" y="6403975"/>
            <a:ext cx="681037" cy="454025"/>
          </a:xfrm>
          <a:prstGeom prst="rect">
            <a:avLst/>
          </a:prstGeom>
          <a:noFill/>
          <a:ln w="9525">
            <a:noFill/>
            <a:miter lim="800000"/>
            <a:headEnd/>
            <a:tailEnd/>
          </a:ln>
        </p:spPr>
      </p:pic>
      <p:pic>
        <p:nvPicPr>
          <p:cNvPr id="6" name="Picture 9" descr="logo_white.eps"/>
          <p:cNvPicPr>
            <a:picLocks noChangeAspect="1"/>
          </p:cNvPicPr>
          <p:nvPr userDrawn="1"/>
        </p:nvPicPr>
        <p:blipFill>
          <a:blip r:embed="rId3"/>
          <a:srcRect/>
          <a:stretch>
            <a:fillRect/>
          </a:stretch>
        </p:blipFill>
        <p:spPr bwMode="auto">
          <a:xfrm>
            <a:off x="3924300" y="333375"/>
            <a:ext cx="1535113" cy="1079500"/>
          </a:xfrm>
          <a:prstGeom prst="rect">
            <a:avLst/>
          </a:prstGeom>
          <a:noFill/>
          <a:ln w="9525">
            <a:noFill/>
            <a:miter lim="800000"/>
            <a:headEnd/>
            <a:tailEnd/>
          </a:ln>
        </p:spPr>
      </p:pic>
      <p:sp>
        <p:nvSpPr>
          <p:cNvPr id="2" name="Title 1"/>
          <p:cNvSpPr>
            <a:spLocks noGrp="1"/>
          </p:cNvSpPr>
          <p:nvPr>
            <p:ph type="title"/>
          </p:nvPr>
        </p:nvSpPr>
        <p:spPr>
          <a:xfrm>
            <a:off x="468313" y="1556271"/>
            <a:ext cx="8229600" cy="936625"/>
          </a:xfrm>
        </p:spPr>
        <p:txBody>
          <a:bodyPr/>
          <a:lstStyle>
            <a:lvl1pPr>
              <a:defRPr>
                <a:latin typeface="Verdana" pitchFamily="34" charset="0"/>
                <a:ea typeface="Verdana" pitchFamily="34" charset="0"/>
                <a:cs typeface="Verdana" pitchFamily="34" charset="0"/>
              </a:defRPr>
            </a:lvl1pPr>
          </a:lstStyle>
          <a:p>
            <a:r>
              <a:rPr lang="en-US" dirty="0"/>
              <a:t>Click to edit Master title style</a:t>
            </a:r>
            <a:endParaRPr lang="en-GB" dirty="0"/>
          </a:p>
        </p:txBody>
      </p:sp>
      <p:sp>
        <p:nvSpPr>
          <p:cNvPr id="11" name="Content Placeholder 2"/>
          <p:cNvSpPr>
            <a:spLocks noGrp="1"/>
          </p:cNvSpPr>
          <p:nvPr>
            <p:ph idx="1"/>
          </p:nvPr>
        </p:nvSpPr>
        <p:spPr>
          <a:xfrm>
            <a:off x="457200" y="2636912"/>
            <a:ext cx="8229600" cy="3384476"/>
          </a:xfrm>
        </p:spPr>
        <p:txBody>
          <a:bodyPr/>
          <a:lstStyle>
            <a:lvl1pPr marL="0" indent="-342900">
              <a:buClr>
                <a:srgbClr val="0F5494"/>
              </a:buClr>
              <a:buSzPct val="120000"/>
              <a:buFont typeface="Arial" pitchFamily="34" charset="0"/>
              <a:buChar char="•"/>
              <a:defRPr>
                <a:latin typeface="Verdana" pitchFamily="34" charset="0"/>
                <a:ea typeface="Verdana" pitchFamily="34" charset="0"/>
                <a:cs typeface="Verdana" pitchFamily="34" charset="0"/>
              </a:defRPr>
            </a:lvl1pPr>
            <a:lvl2pPr>
              <a:buClr>
                <a:srgbClr val="AFC551"/>
              </a:buClr>
              <a:defRPr>
                <a:latin typeface="Verdana" pitchFamily="34" charset="0"/>
                <a:ea typeface="Verdana" pitchFamily="34" charset="0"/>
                <a:cs typeface="Verdana" pitchFamily="34" charset="0"/>
              </a:defRPr>
            </a:lvl2pPr>
            <a:lvl3pPr>
              <a:buFontTx/>
              <a:buChar char="-"/>
              <a:defRPr>
                <a:latin typeface="Verdana" pitchFamily="34" charset="0"/>
                <a:ea typeface="Verdana" pitchFamily="34" charset="0"/>
                <a:cs typeface="Verdana" pitchFamily="34" charset="0"/>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7" name="Rectangle 4"/>
          <p:cNvSpPr>
            <a:spLocks noGrp="1" noChangeArrowheads="1"/>
          </p:cNvSpPr>
          <p:nvPr>
            <p:ph type="dt" sz="half" idx="10"/>
          </p:nvPr>
        </p:nvSpPr>
        <p:spPr/>
        <p:txBody>
          <a:bodyPr/>
          <a:lstStyle>
            <a:lvl1pPr>
              <a:defRPr>
                <a:solidFill>
                  <a:schemeClr val="tx1"/>
                </a:solidFill>
              </a:defRPr>
            </a:lvl1pPr>
          </a:lstStyle>
          <a:p>
            <a:pPr>
              <a:defRPr/>
            </a:pPr>
            <a:endParaRPr lang="en-GB"/>
          </a:p>
        </p:txBody>
      </p:sp>
      <p:sp>
        <p:nvSpPr>
          <p:cNvPr id="8" name="Rectangle 6"/>
          <p:cNvSpPr>
            <a:spLocks noGrp="1" noChangeArrowheads="1"/>
          </p:cNvSpPr>
          <p:nvPr>
            <p:ph type="sldNum" sz="quarter" idx="11"/>
          </p:nvPr>
        </p:nvSpPr>
        <p:spPr>
          <a:xfrm>
            <a:off x="6553200" y="6092825"/>
            <a:ext cx="2133600" cy="476250"/>
          </a:xfrm>
        </p:spPr>
        <p:txBody>
          <a:bodyPr/>
          <a:lstStyle>
            <a:lvl1pPr>
              <a:defRPr smtClean="0"/>
            </a:lvl1pPr>
          </a:lstStyle>
          <a:p>
            <a:pPr>
              <a:defRPr/>
            </a:pPr>
            <a:fld id="{90FF997F-7C1C-4B7D-9484-06400E1BF5F9}" type="slidenum">
              <a:rPr lang="en-GB" altLang="en-US"/>
              <a:pPr>
                <a:defRPr/>
              </a:pPr>
              <a:t>‹#›</a:t>
            </a:fld>
            <a:endParaRPr lang="en-GB"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533400"/>
            <a:ext cx="68580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1524000" y="1981200"/>
            <a:ext cx="35052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ClipArt"/>
          <p:cNvSpPr>
            <a:spLocks noGrp="1"/>
          </p:cNvSpPr>
          <p:nvPr>
            <p:ph type="clipArt" sz="half" idx="2"/>
          </p:nvPr>
        </p:nvSpPr>
        <p:spPr>
          <a:xfrm>
            <a:off x="5181600" y="1981200"/>
            <a:ext cx="3505200" cy="4114800"/>
          </a:xfrm>
        </p:spPr>
        <p:txBody>
          <a:bodyPr/>
          <a:lstStyle/>
          <a:p>
            <a:pPr lvl="0"/>
            <a:endParaRPr lang="el-GR"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77F032B-8471-4F23-9AB7-9BB81E5646B5}" type="datetimeFigureOut">
              <a:rPr lang="el-GR" smtClean="0"/>
              <a:pPr/>
              <a:t>28/6/2023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87BFE98-A22B-4CF8-ADD8-6CF945F54105}"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77F032B-8471-4F23-9AB7-9BB81E5646B5}" type="datetimeFigureOut">
              <a:rPr lang="el-GR" smtClean="0"/>
              <a:pPr/>
              <a:t>28/6/2023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87BFE98-A22B-4CF8-ADD8-6CF945F54105}" type="slidenum">
              <a:rPr lang="el-GR" smtClean="0"/>
              <a:pPr/>
              <a:t>‹#›</a:t>
            </a:fld>
            <a:endParaRPr lang="el-G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77F032B-8471-4F23-9AB7-9BB81E5646B5}" type="datetimeFigureOut">
              <a:rPr lang="el-GR" smtClean="0"/>
              <a:pPr/>
              <a:t>28/6/2023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87BFE98-A22B-4CF8-ADD8-6CF945F54105}"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77F032B-8471-4F23-9AB7-9BB81E5646B5}" type="datetimeFigureOut">
              <a:rPr lang="el-GR" smtClean="0"/>
              <a:pPr/>
              <a:t>28/6/2023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787BFE98-A22B-4CF8-ADD8-6CF945F54105}" type="slidenum">
              <a:rPr lang="el-GR" smtClean="0"/>
              <a:pPr/>
              <a:t>‹#›</a:t>
            </a:fld>
            <a:endParaRPr lang="el-G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977F032B-8471-4F23-9AB7-9BB81E5646B5}" type="datetimeFigureOut">
              <a:rPr lang="el-GR" smtClean="0"/>
              <a:pPr/>
              <a:t>28/6/2023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787BFE98-A22B-4CF8-ADD8-6CF945F54105}"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7F032B-8471-4F23-9AB7-9BB81E5646B5}" type="datetimeFigureOut">
              <a:rPr lang="el-GR" smtClean="0"/>
              <a:pPr/>
              <a:t>28/6/2023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787BFE98-A22B-4CF8-ADD8-6CF945F54105}"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77F032B-8471-4F23-9AB7-9BB81E5646B5}" type="datetimeFigureOut">
              <a:rPr lang="el-GR" smtClean="0"/>
              <a:pPr/>
              <a:t>28/6/2023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87BFE98-A22B-4CF8-ADD8-6CF945F54105}"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977F032B-8471-4F23-9AB7-9BB81E5646B5}" type="datetimeFigureOut">
              <a:rPr lang="el-GR" smtClean="0"/>
              <a:pPr/>
              <a:t>28/6/2023</a:t>
            </a:fld>
            <a:endParaRPr lang="el-GR"/>
          </a:p>
        </p:txBody>
      </p:sp>
      <p:sp>
        <p:nvSpPr>
          <p:cNvPr id="6" name="Footer Placeholder 5"/>
          <p:cNvSpPr>
            <a:spLocks noGrp="1"/>
          </p:cNvSpPr>
          <p:nvPr>
            <p:ph type="ftr" sz="quarter" idx="11"/>
          </p:nvPr>
        </p:nvSpPr>
        <p:spPr>
          <a:xfrm>
            <a:off x="914400" y="55499"/>
            <a:ext cx="5562600" cy="365125"/>
          </a:xfrm>
        </p:spPr>
        <p:txBody>
          <a:bodyPr/>
          <a:lstStyle/>
          <a:p>
            <a:endParaRPr lang="el-GR"/>
          </a:p>
        </p:txBody>
      </p:sp>
      <p:sp>
        <p:nvSpPr>
          <p:cNvPr id="7" name="Slide Number Placeholder 6"/>
          <p:cNvSpPr>
            <a:spLocks noGrp="1"/>
          </p:cNvSpPr>
          <p:nvPr>
            <p:ph type="sldNum" sz="quarter" idx="12"/>
          </p:nvPr>
        </p:nvSpPr>
        <p:spPr>
          <a:xfrm>
            <a:off x="8610600" y="55499"/>
            <a:ext cx="457200" cy="365125"/>
          </a:xfrm>
        </p:spPr>
        <p:txBody>
          <a:bodyPr/>
          <a:lstStyle/>
          <a:p>
            <a:fld id="{787BFE98-A22B-4CF8-ADD8-6CF945F54105}"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77F032B-8471-4F23-9AB7-9BB81E5646B5}" type="datetimeFigureOut">
              <a:rPr lang="el-GR" smtClean="0"/>
              <a:pPr/>
              <a:t>28/6/2023</a:t>
            </a:fld>
            <a:endParaRPr lang="el-G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l-G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787BFE98-A22B-4CF8-ADD8-6CF945F54105}"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wmf"/><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oleObject" Target="../embeddings/oleObject2.bin"/><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el.wikipedia.org/wiki/%CE%A4%CF%81%CE%BF%CF%86%CE%B9%CE%BA%CE%AE_%CE%B4%CE%B7%CE%BB%CE%B7%CF%84%CE%B7%CF%81%CE%AF%CE%B1%CF%83%CE%B7" TargetMode="External"/><Relationship Id="rId3" Type="http://schemas.openxmlformats.org/officeDocument/2006/relationships/hyperlink" Target="https://el.wikipedia.org/wiki/%CE%9B%CE%B5%CF%80%CF%84%CF%8C_%CE%AD%CE%BD%CF%84%CE%B5%CF%81%CE%BF" TargetMode="External"/><Relationship Id="rId7" Type="http://schemas.openxmlformats.org/officeDocument/2006/relationships/hyperlink" Target="https://el.wikipedia.org/wiki/%CE%91%CF%86%CF%85%CE%B4%CE%AC%CF%84%CF%89%CF%83%CE%B7" TargetMode="External"/><Relationship Id="rId2" Type="http://schemas.openxmlformats.org/officeDocument/2006/relationships/hyperlink" Target="https://el.wikipedia.org/wiki/%CE%9B%CE%BF%CE%AF%CE%BC%CF%89%CE%BE%CE%B7" TargetMode="External"/><Relationship Id="rId1" Type="http://schemas.openxmlformats.org/officeDocument/2006/relationships/slideLayout" Target="../slideLayouts/slideLayout2.xml"/><Relationship Id="rId6" Type="http://schemas.openxmlformats.org/officeDocument/2006/relationships/hyperlink" Target="https://el.wikipedia.org/wiki/%CE%94%CE%B9%CE%AC%CF%81%CF%81%CE%BF%CE%B9%CE%B1" TargetMode="External"/><Relationship Id="rId5" Type="http://schemas.openxmlformats.org/officeDocument/2006/relationships/hyperlink" Target="https://el.wikipedia.org/wiki/%CE%94%CE%BF%CE%BD%CE%AC%CE%BA%CE%B9%CE%BF_%CF%84%CE%B7%CF%82_%CF%87%CE%BF%CE%BB%CE%AD%CF%81%CE%B1%CF%82" TargetMode="External"/><Relationship Id="rId10" Type="http://schemas.openxmlformats.org/officeDocument/2006/relationships/hyperlink" Target="https://el.wikipedia.org/wiki/%CE%86%CE%BD%CE%BF%CE%B4%CE%BF%CF%82_%CF%84%CE%B7%CF%82_%CF%83%CF%84%CE%AC%CE%B8%CE%BC%CE%B7%CF%82_%CF%84%CE%B7%CF%82_%CE%B8%CE%AC%CE%BB%CE%B1%CF%83%CF%83%CE%B1%CF%82" TargetMode="External"/><Relationship Id="rId4" Type="http://schemas.openxmlformats.org/officeDocument/2006/relationships/hyperlink" Target="https://el.wikipedia.org/wiki/%CE%92%CE%B1%CE%BA%CF%84%CE%AE%CF%81%CE%B9%CE%BF" TargetMode="External"/><Relationship Id="rId9" Type="http://schemas.openxmlformats.org/officeDocument/2006/relationships/hyperlink" Target="https://el.wikipedia.org/wiki/%CE%A6%CF%84%CF%8E%CF%87%CE%B5%CE%B9%CE%B1"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el.wikipedia.org/w/index.php?title=Brucella_melitensis&amp;action=edit&amp;redlink=1" TargetMode="External"/><Relationship Id="rId2" Type="http://schemas.openxmlformats.org/officeDocument/2006/relationships/hyperlink" Target="https://el.wikipedia.org/wiki/%CE%92%CE%B1%CE%BA%CF%84%CE%AE%CF%81%CE%B9%CE%B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l.wikipedia.org/wiki/%CE%A1%CE%B5%CF%84%CF%83%CE%B9%CE%BD%CE%BF%CE%BB%CE%B1%CE%B4%CE%B9%CE%AC" TargetMode="External"/><Relationship Id="rId2" Type="http://schemas.openxmlformats.org/officeDocument/2006/relationships/hyperlink" Target="https://el.wikipedia.org/wiki/%CE%9B%CE%B5%CE%BA%CF%84%CE%AF%CE%BD%CE%B5%CF%82" TargetMode="External"/><Relationship Id="rId1" Type="http://schemas.openxmlformats.org/officeDocument/2006/relationships/slideLayout" Target="../slideLayouts/slideLayout2.xml"/><Relationship Id="rId4" Type="http://schemas.openxmlformats.org/officeDocument/2006/relationships/hyperlink" Target="https://el.wikipedia.org/wiki/RN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24" y="571480"/>
            <a:ext cx="7772400" cy="1975104"/>
          </a:xfrm>
        </p:spPr>
        <p:txBody>
          <a:bodyPr>
            <a:normAutofit/>
          </a:bodyPr>
          <a:lstStyle/>
          <a:p>
            <a:r>
              <a:rPr lang="el-GR" dirty="0"/>
              <a:t>Ετοιμότητα &amp; Ανταπόκριση για ΧΒΡΠ-Ε Περιστατικά», </a:t>
            </a:r>
          </a:p>
        </p:txBody>
      </p:sp>
      <p:sp>
        <p:nvSpPr>
          <p:cNvPr id="3" name="Subtitle 2"/>
          <p:cNvSpPr>
            <a:spLocks noGrp="1"/>
          </p:cNvSpPr>
          <p:nvPr>
            <p:ph type="subTitle" idx="1"/>
          </p:nvPr>
        </p:nvSpPr>
        <p:spPr>
          <a:xfrm>
            <a:off x="928662" y="4000504"/>
            <a:ext cx="7772400" cy="1508760"/>
          </a:xfrm>
        </p:spPr>
        <p:txBody>
          <a:bodyPr>
            <a:normAutofit lnSpcReduction="10000"/>
          </a:bodyPr>
          <a:lstStyle/>
          <a:p>
            <a:r>
              <a:rPr lang="el-GR" i="1" dirty="0"/>
              <a:t>Δρ. Δημήτριος Ηλιόπουλος </a:t>
            </a:r>
            <a:r>
              <a:rPr lang="en-US" i="1" dirty="0"/>
              <a:t>MD, MPH, </a:t>
            </a:r>
            <a:r>
              <a:rPr lang="en-US" i="1" dirty="0" err="1"/>
              <a:t>MSc</a:t>
            </a:r>
            <a:r>
              <a:rPr lang="en-US" i="1" dirty="0"/>
              <a:t>, PhD</a:t>
            </a:r>
            <a:endParaRPr lang="el-GR" i="1" dirty="0"/>
          </a:p>
          <a:p>
            <a:r>
              <a:rPr lang="el-GR" dirty="0"/>
              <a:t>                          Ιατρός </a:t>
            </a:r>
          </a:p>
          <a:p>
            <a:r>
              <a:rPr lang="el-GR" dirty="0" err="1"/>
              <a:t>Πρ</a:t>
            </a:r>
            <a:r>
              <a:rPr lang="el-GR" dirty="0"/>
              <a:t>. Διεύθυνσης Ηλεκτρονικής Υγείας &amp; </a:t>
            </a:r>
          </a:p>
          <a:p>
            <a:r>
              <a:rPr lang="el-GR" dirty="0"/>
              <a:t>Υπ. Συμβάντων </a:t>
            </a:r>
            <a:r>
              <a:rPr lang="el-GR" dirty="0" err="1"/>
              <a:t>Βιοτρομοκρατίας</a:t>
            </a:r>
            <a:endParaRPr lang="el-GR" dirty="0"/>
          </a:p>
          <a:p>
            <a:r>
              <a:rPr lang="el-GR" dirty="0"/>
              <a:t>ΕΟΔΥ</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l-GR" sz="4000" dirty="0">
                <a:solidFill>
                  <a:srgbClr val="FFFF00"/>
                </a:solidFill>
              </a:rPr>
              <a:t>ΠΑΡΑΓΟΝΤΕΣ ΥΨΗΛΟΥ ΚΙΝΔΥΝΟΥ</a:t>
            </a:r>
          </a:p>
        </p:txBody>
      </p:sp>
      <p:sp>
        <p:nvSpPr>
          <p:cNvPr id="60419" name="Rectangle 3"/>
          <p:cNvSpPr>
            <a:spLocks noGrp="1" noChangeArrowheads="1"/>
          </p:cNvSpPr>
          <p:nvPr>
            <p:ph idx="1"/>
          </p:nvPr>
        </p:nvSpPr>
        <p:spPr>
          <a:xfrm>
            <a:off x="1066800" y="1981200"/>
            <a:ext cx="8077200" cy="4114800"/>
          </a:xfrm>
        </p:spPr>
        <p:txBody>
          <a:bodyPr>
            <a:normAutofit fontScale="92500" lnSpcReduction="10000"/>
          </a:bodyPr>
          <a:lstStyle/>
          <a:p>
            <a:r>
              <a:rPr lang="el-GR" sz="2800" b="1" dirty="0" err="1">
                <a:solidFill>
                  <a:srgbClr val="EAEAEA"/>
                </a:solidFill>
              </a:rPr>
              <a:t>Ρικετσιώσεις</a:t>
            </a:r>
            <a:r>
              <a:rPr lang="el-GR" sz="2800" b="1" dirty="0">
                <a:solidFill>
                  <a:srgbClr val="EAEAEA"/>
                </a:solidFill>
              </a:rPr>
              <a:t> και ιδιαίτερα Πυρ. </a:t>
            </a:r>
            <a:r>
              <a:rPr lang="fr-BE" sz="2800" b="1" dirty="0">
                <a:solidFill>
                  <a:srgbClr val="EAEAEA"/>
                </a:solidFill>
              </a:rPr>
              <a:t>Q</a:t>
            </a:r>
            <a:r>
              <a:rPr lang="el-GR" sz="2800" b="1" dirty="0">
                <a:solidFill>
                  <a:srgbClr val="EAEAEA"/>
                </a:solidFill>
              </a:rPr>
              <a:t> (</a:t>
            </a:r>
            <a:r>
              <a:rPr lang="en-US" sz="2000" b="1" i="1" dirty="0" err="1">
                <a:solidFill>
                  <a:srgbClr val="EAEAEA"/>
                </a:solidFill>
              </a:rPr>
              <a:t>Coxiella</a:t>
            </a:r>
            <a:r>
              <a:rPr lang="el-GR" sz="2800" b="1" i="1" dirty="0">
                <a:solidFill>
                  <a:srgbClr val="EAEAEA"/>
                </a:solidFill>
              </a:rPr>
              <a:t> </a:t>
            </a:r>
            <a:r>
              <a:rPr lang="en-US" sz="2000" b="1" i="1" dirty="0" err="1">
                <a:solidFill>
                  <a:srgbClr val="EAEAEA"/>
                </a:solidFill>
              </a:rPr>
              <a:t>burnetti</a:t>
            </a:r>
            <a:r>
              <a:rPr lang="en-US" sz="2800" b="1" i="1" dirty="0">
                <a:solidFill>
                  <a:srgbClr val="EAEAEA"/>
                </a:solidFill>
              </a:rPr>
              <a:t>)</a:t>
            </a:r>
            <a:endParaRPr lang="en-US" sz="2000" b="1" i="1" dirty="0">
              <a:solidFill>
                <a:srgbClr val="EAEAEA"/>
              </a:solidFill>
            </a:endParaRPr>
          </a:p>
          <a:p>
            <a:pPr>
              <a:buFont typeface="Symbol" pitchFamily="18" charset="2"/>
              <a:buChar char="·"/>
            </a:pPr>
            <a:r>
              <a:rPr lang="el-GR" sz="2800" b="1" i="1" dirty="0" err="1">
                <a:solidFill>
                  <a:srgbClr val="EAEAEA"/>
                </a:solidFill>
              </a:rPr>
              <a:t>Βρουκέλωση</a:t>
            </a:r>
            <a:r>
              <a:rPr lang="el-GR" sz="2800" b="1" i="1" dirty="0">
                <a:solidFill>
                  <a:srgbClr val="EAEAEA"/>
                </a:solidFill>
              </a:rPr>
              <a:t> (</a:t>
            </a:r>
            <a:r>
              <a:rPr lang="el-GR" sz="2800" b="1" i="1" dirty="0" err="1">
                <a:solidFill>
                  <a:srgbClr val="EAEAEA"/>
                </a:solidFill>
              </a:rPr>
              <a:t>Brucella</a:t>
            </a:r>
            <a:r>
              <a:rPr lang="el-GR" sz="2800" b="1" dirty="0">
                <a:solidFill>
                  <a:srgbClr val="EAEAEA"/>
                </a:solidFill>
              </a:rPr>
              <a:t> </a:t>
            </a:r>
            <a:r>
              <a:rPr lang="en-US" sz="2800" b="1" i="1" dirty="0" err="1">
                <a:solidFill>
                  <a:srgbClr val="EAEAEA"/>
                </a:solidFill>
              </a:rPr>
              <a:t>spp</a:t>
            </a:r>
            <a:r>
              <a:rPr lang="en-US" sz="2800" b="1" dirty="0">
                <a:solidFill>
                  <a:srgbClr val="EAEAEA"/>
                </a:solidFill>
              </a:rPr>
              <a:t>)</a:t>
            </a:r>
            <a:endParaRPr lang="el-GR" sz="2800" b="1" dirty="0">
              <a:solidFill>
                <a:srgbClr val="EAEAEA"/>
              </a:solidFill>
            </a:endParaRPr>
          </a:p>
          <a:p>
            <a:r>
              <a:rPr lang="el-GR" sz="2800" b="1" dirty="0" err="1">
                <a:solidFill>
                  <a:srgbClr val="EAEAEA"/>
                </a:solidFill>
              </a:rPr>
              <a:t>Eγκεφαλίτιδες</a:t>
            </a:r>
            <a:r>
              <a:rPr lang="el-GR" sz="2800" b="1" dirty="0">
                <a:solidFill>
                  <a:srgbClr val="EAEAEA"/>
                </a:solidFill>
              </a:rPr>
              <a:t> (από αρθρόποδα </a:t>
            </a:r>
            <a:r>
              <a:rPr lang="el-GR" sz="2800" b="1" dirty="0" err="1">
                <a:solidFill>
                  <a:srgbClr val="EAEAEA"/>
                </a:solidFill>
              </a:rPr>
              <a:t>κ.α</a:t>
            </a:r>
            <a:r>
              <a:rPr lang="el-GR" sz="2800" b="1" dirty="0">
                <a:solidFill>
                  <a:srgbClr val="EAEAEA"/>
                </a:solidFill>
              </a:rPr>
              <a:t>)</a:t>
            </a:r>
          </a:p>
          <a:p>
            <a:r>
              <a:rPr lang="el-GR" sz="2800" b="1" dirty="0" err="1">
                <a:solidFill>
                  <a:srgbClr val="EAEAEA"/>
                </a:solidFill>
              </a:rPr>
              <a:t>Ρικίνη</a:t>
            </a:r>
            <a:endParaRPr lang="el-GR" sz="2800" b="1" dirty="0">
              <a:solidFill>
                <a:srgbClr val="EAEAEA"/>
              </a:solidFill>
            </a:endParaRPr>
          </a:p>
          <a:p>
            <a:r>
              <a:rPr lang="el-GR" sz="2800" b="1" dirty="0">
                <a:solidFill>
                  <a:srgbClr val="EAEAEA"/>
                </a:solidFill>
              </a:rPr>
              <a:t>τοξίνη</a:t>
            </a:r>
            <a:r>
              <a:rPr lang="en-US" sz="2800" b="1" dirty="0">
                <a:solidFill>
                  <a:srgbClr val="EAEAEA"/>
                </a:solidFill>
              </a:rPr>
              <a:t> </a:t>
            </a:r>
            <a:r>
              <a:rPr lang="el-GR" sz="2800" b="1" dirty="0">
                <a:solidFill>
                  <a:srgbClr val="EAEAEA"/>
                </a:solidFill>
              </a:rPr>
              <a:t>ε</a:t>
            </a:r>
            <a:r>
              <a:rPr lang="en-US" sz="2800" b="1" dirty="0">
                <a:solidFill>
                  <a:srgbClr val="EAEAEA"/>
                </a:solidFill>
              </a:rPr>
              <a:t> </a:t>
            </a:r>
            <a:r>
              <a:rPr lang="el-GR" sz="2800" b="1" dirty="0">
                <a:solidFill>
                  <a:srgbClr val="EAEAEA"/>
                </a:solidFill>
              </a:rPr>
              <a:t>του</a:t>
            </a:r>
            <a:r>
              <a:rPr lang="en-US" sz="2800" b="1" dirty="0">
                <a:solidFill>
                  <a:srgbClr val="EAEAEA"/>
                </a:solidFill>
              </a:rPr>
              <a:t> </a:t>
            </a:r>
            <a:r>
              <a:rPr lang="en-US" sz="2800" b="1" i="1" dirty="0">
                <a:solidFill>
                  <a:srgbClr val="EAEAEA"/>
                </a:solidFill>
              </a:rPr>
              <a:t>Clostridium </a:t>
            </a:r>
            <a:r>
              <a:rPr lang="en-US" sz="2800" b="1" i="1" dirty="0" err="1">
                <a:solidFill>
                  <a:srgbClr val="EAEAEA"/>
                </a:solidFill>
              </a:rPr>
              <a:t>perfringens</a:t>
            </a:r>
            <a:endParaRPr lang="en-US" sz="2800" b="1" i="1" dirty="0">
              <a:solidFill>
                <a:srgbClr val="EAEAEA"/>
              </a:solidFill>
            </a:endParaRPr>
          </a:p>
          <a:p>
            <a:r>
              <a:rPr lang="el-GR" sz="2800" b="1" dirty="0">
                <a:solidFill>
                  <a:srgbClr val="EAEAEA"/>
                </a:solidFill>
              </a:rPr>
              <a:t>εντεροτοξίνη β του Σταφυλόκοκκου</a:t>
            </a:r>
          </a:p>
          <a:p>
            <a:r>
              <a:rPr lang="en-US" sz="2800" b="1" dirty="0" err="1">
                <a:solidFill>
                  <a:srgbClr val="EAEAEA"/>
                </a:solidFill>
              </a:rPr>
              <a:t>Χολέρα</a:t>
            </a:r>
            <a:r>
              <a:rPr lang="en-US" sz="2800" b="1" i="1" dirty="0">
                <a:solidFill>
                  <a:srgbClr val="EAEAEA"/>
                </a:solidFill>
              </a:rPr>
              <a:t> (</a:t>
            </a:r>
            <a:r>
              <a:rPr lang="en-US" sz="2800" b="1" i="1" dirty="0" err="1">
                <a:solidFill>
                  <a:srgbClr val="EAEAEA"/>
                </a:solidFill>
              </a:rPr>
              <a:t>Vibrio</a:t>
            </a:r>
            <a:r>
              <a:rPr lang="en-US" sz="2800" b="1" i="1" dirty="0">
                <a:solidFill>
                  <a:srgbClr val="EAEAEA"/>
                </a:solidFill>
              </a:rPr>
              <a:t> </a:t>
            </a:r>
            <a:r>
              <a:rPr lang="en-US" sz="2800" b="1" i="1" dirty="0" err="1">
                <a:solidFill>
                  <a:srgbClr val="EAEAEA"/>
                </a:solidFill>
              </a:rPr>
              <a:t>cholerae</a:t>
            </a:r>
            <a:r>
              <a:rPr lang="en-US" sz="2800" b="1" i="1" dirty="0">
                <a:solidFill>
                  <a:srgbClr val="EAEAEA"/>
                </a:solidFill>
              </a:rPr>
              <a:t>)</a:t>
            </a:r>
          </a:p>
          <a:p>
            <a:r>
              <a:rPr lang="en-US" sz="2800" b="1" dirty="0" err="1">
                <a:solidFill>
                  <a:srgbClr val="EAEAEA"/>
                </a:solidFill>
              </a:rPr>
              <a:t>Ιστοπλάσμωση</a:t>
            </a:r>
            <a:r>
              <a:rPr lang="en-US" sz="2800" b="1" i="1" dirty="0">
                <a:solidFill>
                  <a:srgbClr val="EAEAEA"/>
                </a:solidFill>
              </a:rPr>
              <a:t> (</a:t>
            </a:r>
            <a:r>
              <a:rPr lang="en-US" sz="2800" b="1" i="1" dirty="0" err="1">
                <a:solidFill>
                  <a:srgbClr val="EAEAEA"/>
                </a:solidFill>
              </a:rPr>
              <a:t>Histoplasma</a:t>
            </a:r>
            <a:r>
              <a:rPr lang="en-US" sz="2800" b="1" i="1" dirty="0">
                <a:solidFill>
                  <a:srgbClr val="EAEAEA"/>
                </a:solidFill>
              </a:rPr>
              <a:t> </a:t>
            </a:r>
            <a:r>
              <a:rPr lang="en-US" sz="2800" b="1" i="1" dirty="0" err="1">
                <a:solidFill>
                  <a:srgbClr val="EAEAEA"/>
                </a:solidFill>
              </a:rPr>
              <a:t>capsulatum</a:t>
            </a:r>
            <a:r>
              <a:rPr lang="en-US" sz="2800" b="1" i="1" dirty="0">
                <a:solidFill>
                  <a:srgbClr val="EAEAEA"/>
                </a:solidFill>
              </a:rPr>
              <a:t>)</a:t>
            </a:r>
          </a:p>
          <a:p>
            <a:r>
              <a:rPr lang="el-GR" sz="2800" b="1" dirty="0" err="1">
                <a:solidFill>
                  <a:srgbClr val="EAEAEA"/>
                </a:solidFill>
              </a:rPr>
              <a:t>Μυκοτοξίνες</a:t>
            </a:r>
            <a:endParaRPr lang="el-GR" sz="2800" b="1" dirty="0">
              <a:solidFill>
                <a:srgbClr val="EAEAEA"/>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p:spPr>
        <p:txBody>
          <a:bodyPr lIns="92075" tIns="46038" rIns="92075" bIns="46038"/>
          <a:lstStyle/>
          <a:p>
            <a:pPr algn="l" defTabSz="893763"/>
            <a:r>
              <a:rPr lang="el-GR" sz="3600"/>
              <a:t>Άνθρακας: Γενικά</a:t>
            </a:r>
          </a:p>
        </p:txBody>
      </p:sp>
      <p:sp>
        <p:nvSpPr>
          <p:cNvPr id="12291" name="Rectangle 3"/>
          <p:cNvSpPr>
            <a:spLocks noGrp="1" noChangeArrowheads="1"/>
          </p:cNvSpPr>
          <p:nvPr>
            <p:ph type="body" sz="half" idx="1"/>
          </p:nvPr>
        </p:nvSpPr>
        <p:spPr>
          <a:xfrm>
            <a:off x="1331913" y="1700213"/>
            <a:ext cx="4608512" cy="4395787"/>
          </a:xfrm>
          <a:noFill/>
        </p:spPr>
        <p:txBody>
          <a:bodyPr lIns="92075" tIns="46038" rIns="92075" bIns="46038"/>
          <a:lstStyle/>
          <a:p>
            <a:pPr>
              <a:lnSpc>
                <a:spcPct val="90000"/>
              </a:lnSpc>
            </a:pPr>
            <a:r>
              <a:rPr lang="el-GR" sz="2000"/>
              <a:t>Ζωονόσος των φυτοφάγων</a:t>
            </a:r>
          </a:p>
          <a:p>
            <a:pPr>
              <a:lnSpc>
                <a:spcPct val="90000"/>
              </a:lnSpc>
              <a:buFontTx/>
              <a:buNone/>
            </a:pPr>
            <a:r>
              <a:rPr lang="el-GR" sz="2000"/>
              <a:t>	Ανθρώπινη μόλυνση από επαφή με μολυσμένα ζώα ή ζωικά προϊόντα</a:t>
            </a:r>
          </a:p>
          <a:p>
            <a:pPr>
              <a:lnSpc>
                <a:spcPct val="90000"/>
              </a:lnSpc>
            </a:pPr>
            <a:r>
              <a:rPr lang="el-GR" sz="2000"/>
              <a:t>Παραμονή στο έδαφος</a:t>
            </a:r>
          </a:p>
          <a:p>
            <a:pPr>
              <a:lnSpc>
                <a:spcPct val="90000"/>
              </a:lnSpc>
            </a:pPr>
            <a:r>
              <a:rPr lang="el-GR" sz="2000"/>
              <a:t>3 κύριες κλινικές μορφές(δερματική, </a:t>
            </a:r>
            <a:r>
              <a:rPr lang="el-GR" sz="2000" b="1" u="sng"/>
              <a:t>πνευμονική</a:t>
            </a:r>
            <a:r>
              <a:rPr lang="el-GR" sz="2000"/>
              <a:t>, γαστρεντερική)</a:t>
            </a:r>
          </a:p>
          <a:p>
            <a:pPr>
              <a:lnSpc>
                <a:spcPct val="90000"/>
              </a:lnSpc>
              <a:buFontTx/>
              <a:buNone/>
            </a:pPr>
            <a:endParaRPr lang="el-GR" sz="2000"/>
          </a:p>
          <a:p>
            <a:pPr>
              <a:lnSpc>
                <a:spcPct val="90000"/>
              </a:lnSpc>
            </a:pPr>
            <a:r>
              <a:rPr lang="el-GR" sz="2000" u="sng"/>
              <a:t>ΔΕΝ υπάρχει μετάδοση πνευμονικού άνθρακα από άνθρωπο σε άνθρωπο</a:t>
            </a:r>
          </a:p>
          <a:p>
            <a:pPr>
              <a:lnSpc>
                <a:spcPct val="90000"/>
              </a:lnSpc>
            </a:pPr>
            <a:endParaRPr lang="el-GR" sz="2000" u="sng"/>
          </a:p>
          <a:p>
            <a:pPr>
              <a:lnSpc>
                <a:spcPct val="90000"/>
              </a:lnSpc>
            </a:pPr>
            <a:r>
              <a:rPr lang="el-GR" sz="2000" u="sng"/>
              <a:t>Διαχείριση «ύποπτων επιστολών &amp; ταχυδρομικών δεμάτων» </a:t>
            </a:r>
            <a:endParaRPr lang="el-GR" sz="2000"/>
          </a:p>
        </p:txBody>
      </p:sp>
      <p:pic>
        <p:nvPicPr>
          <p:cNvPr id="12292" name="Picture 6" descr="letter2b"/>
          <p:cNvPicPr>
            <a:picLocks noGrp="1" noChangeAspect="1" noChangeArrowheads="1"/>
          </p:cNvPicPr>
          <p:nvPr>
            <p:ph sz="quarter" idx="2"/>
          </p:nvPr>
        </p:nvPicPr>
        <p:blipFill>
          <a:blip r:embed="rId3"/>
          <a:srcRect/>
          <a:stretch>
            <a:fillRect/>
          </a:stretch>
        </p:blipFill>
        <p:spPr>
          <a:xfrm>
            <a:off x="7458075" y="0"/>
            <a:ext cx="1685925" cy="1981200"/>
          </a:xfrm>
          <a:noFill/>
        </p:spPr>
      </p:pic>
      <p:pic>
        <p:nvPicPr>
          <p:cNvPr id="12294" name="Picture 7" descr="anthrax2"/>
          <p:cNvPicPr>
            <a:picLocks noGrp="1" noChangeAspect="1" noChangeArrowheads="1"/>
          </p:cNvPicPr>
          <p:nvPr>
            <p:ph sz="quarter" idx="3"/>
          </p:nvPr>
        </p:nvPicPr>
        <p:blipFill>
          <a:blip r:embed="rId4"/>
          <a:srcRect/>
          <a:stretch>
            <a:fillRect/>
          </a:stretch>
        </p:blipFill>
        <p:spPr>
          <a:xfrm>
            <a:off x="5795963" y="2060575"/>
            <a:ext cx="3348037" cy="2133600"/>
          </a:xfrm>
          <a:noFill/>
        </p:spPr>
      </p:pic>
      <p:sp>
        <p:nvSpPr>
          <p:cNvPr id="12293" name="Text Box 4"/>
          <p:cNvSpPr txBox="1">
            <a:spLocks noChangeArrowheads="1"/>
          </p:cNvSpPr>
          <p:nvPr/>
        </p:nvSpPr>
        <p:spPr bwMode="auto">
          <a:xfrm>
            <a:off x="4876800" y="5595938"/>
            <a:ext cx="982663" cy="274637"/>
          </a:xfrm>
          <a:prstGeom prst="rect">
            <a:avLst/>
          </a:prstGeom>
          <a:noFill/>
          <a:ln w="9525">
            <a:noFill/>
            <a:miter lim="800000"/>
            <a:headEnd/>
            <a:tailEnd/>
          </a:ln>
        </p:spPr>
        <p:txBody>
          <a:bodyPr wrap="none">
            <a:spAutoFit/>
          </a:bodyPr>
          <a:lstStyle/>
          <a:p>
            <a:pPr algn="l"/>
            <a:r>
              <a:rPr lang="en-US" sz="1200" b="0">
                <a:solidFill>
                  <a:schemeClr val="bg1"/>
                </a:solidFill>
                <a:latin typeface="Futura" pitchFamily="18" charset="0"/>
              </a:rPr>
              <a:t>MSPB/ CDC</a:t>
            </a:r>
          </a:p>
        </p:txBody>
      </p:sp>
      <p:grpSp>
        <p:nvGrpSpPr>
          <p:cNvPr id="2" name="Group 10"/>
          <p:cNvGrpSpPr>
            <a:grpSpLocks/>
          </p:cNvGrpSpPr>
          <p:nvPr/>
        </p:nvGrpSpPr>
        <p:grpSpPr bwMode="auto">
          <a:xfrm>
            <a:off x="6586538" y="4275138"/>
            <a:ext cx="2557462" cy="2582862"/>
            <a:chOff x="3400" y="1178"/>
            <a:chExt cx="2180" cy="2382"/>
          </a:xfrm>
        </p:grpSpPr>
        <p:pic>
          <p:nvPicPr>
            <p:cNvPr id="12296" name="Picture 11"/>
            <p:cNvPicPr>
              <a:picLocks noChangeArrowheads="1"/>
            </p:cNvPicPr>
            <p:nvPr/>
          </p:nvPicPr>
          <p:blipFill>
            <a:blip r:embed="rId5"/>
            <a:srcRect/>
            <a:stretch>
              <a:fillRect/>
            </a:stretch>
          </p:blipFill>
          <p:spPr bwMode="auto">
            <a:xfrm>
              <a:off x="3400" y="1178"/>
              <a:ext cx="2180" cy="2382"/>
            </a:xfrm>
            <a:prstGeom prst="rect">
              <a:avLst/>
            </a:prstGeom>
            <a:noFill/>
            <a:ln w="9525">
              <a:noFill/>
              <a:miter lim="800000"/>
              <a:headEnd/>
              <a:tailEnd/>
            </a:ln>
          </p:spPr>
        </p:pic>
        <p:sp>
          <p:nvSpPr>
            <p:cNvPr id="12297" name="Rectangle 12"/>
            <p:cNvSpPr>
              <a:spLocks noChangeArrowheads="1"/>
            </p:cNvSpPr>
            <p:nvPr/>
          </p:nvSpPr>
          <p:spPr bwMode="auto">
            <a:xfrm>
              <a:off x="3461" y="1207"/>
              <a:ext cx="2049" cy="2316"/>
            </a:xfrm>
            <a:prstGeom prst="rect">
              <a:avLst/>
            </a:prstGeom>
            <a:noFill/>
            <a:ln w="9525">
              <a:noFill/>
              <a:miter lim="800000"/>
              <a:headEnd/>
              <a:tailEnd/>
            </a:ln>
          </p:spPr>
          <p:txBody>
            <a:bodyPr lIns="0" tIns="0" rIns="0" bIns="0"/>
            <a:lstStyle/>
            <a:p>
              <a:pPr marL="342900" indent="-342900" algn="l">
                <a:spcBef>
                  <a:spcPct val="20000"/>
                </a:spcBef>
                <a:buClr>
                  <a:schemeClr val="folHlink"/>
                </a:buClr>
                <a:buSzPct val="75000"/>
                <a:buFont typeface="Monotype Sorts" pitchFamily="2" charset="2"/>
                <a:buChar char="n"/>
              </a:pPr>
              <a:endParaRPr lang="en-GB" b="0">
                <a:solidFill>
                  <a:schemeClr val="tx1"/>
                </a:solidFill>
                <a:latin typeface="Arial" pitchFamily="34" charset="0"/>
              </a:endParaRP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p:txBody>
          <a:bodyPr/>
          <a:lstStyle/>
          <a:p>
            <a:pPr eaLnBrk="1" hangingPunct="1">
              <a:defRPr/>
            </a:pPr>
            <a:r>
              <a:rPr lang="el-GR" sz="4000">
                <a:solidFill>
                  <a:srgbClr val="FFFF99"/>
                </a:solidFill>
              </a:rPr>
              <a:t>Έκθεση σε «ύποπτη» σκόνη</a:t>
            </a:r>
            <a:endParaRPr lang="en-US" sz="4000">
              <a:solidFill>
                <a:srgbClr val="FFFF99"/>
              </a:solidFill>
            </a:endParaRPr>
          </a:p>
        </p:txBody>
      </p:sp>
      <p:sp>
        <p:nvSpPr>
          <p:cNvPr id="92163" name="Rectangle 3"/>
          <p:cNvSpPr>
            <a:spLocks noGrp="1" noChangeArrowheads="1"/>
          </p:cNvSpPr>
          <p:nvPr>
            <p:ph type="body" idx="1"/>
          </p:nvPr>
        </p:nvSpPr>
        <p:spPr>
          <a:xfrm>
            <a:off x="736600" y="1981200"/>
            <a:ext cx="7950200" cy="4305300"/>
          </a:xfrm>
        </p:spPr>
        <p:txBody>
          <a:bodyPr>
            <a:normAutofit lnSpcReduction="10000"/>
          </a:bodyPr>
          <a:lstStyle/>
          <a:p>
            <a:pPr eaLnBrk="1" hangingPunct="1">
              <a:defRPr/>
            </a:pPr>
            <a:r>
              <a:rPr lang="el-GR" sz="2800">
                <a:solidFill>
                  <a:schemeClr val="hlink"/>
                </a:solidFill>
              </a:rPr>
              <a:t>ΜΥΘΟΣ</a:t>
            </a:r>
            <a:r>
              <a:rPr lang="el-GR" sz="2800"/>
              <a:t>: «</a:t>
            </a:r>
            <a:r>
              <a:rPr lang="el-GR" sz="2800" i="1"/>
              <a:t>ο κλειστός φάκελος είναι ασφαλής»</a:t>
            </a:r>
          </a:p>
          <a:p>
            <a:pPr eaLnBrk="1" hangingPunct="1">
              <a:buFont typeface="Wingdings" pitchFamily="2" charset="2"/>
              <a:buNone/>
              <a:defRPr/>
            </a:pPr>
            <a:endParaRPr lang="el-GR" sz="2800" i="1"/>
          </a:p>
          <a:p>
            <a:pPr eaLnBrk="1" hangingPunct="1">
              <a:defRPr/>
            </a:pPr>
            <a:r>
              <a:rPr lang="el-GR" sz="2800" i="1">
                <a:solidFill>
                  <a:schemeClr val="hlink"/>
                </a:solidFill>
              </a:rPr>
              <a:t>ΠΡΑΓΜΑΤΙΚΟΤΗΤΑ</a:t>
            </a:r>
          </a:p>
          <a:p>
            <a:pPr lvl="1" eaLnBrk="1" hangingPunct="1">
              <a:defRPr/>
            </a:pPr>
            <a:r>
              <a:rPr lang="el-GR" sz="2400" i="1"/>
              <a:t>οι σπόροι άνθρακα περνούν μέσα από τους πόρους του χαρτιού</a:t>
            </a:r>
          </a:p>
          <a:p>
            <a:pPr lvl="1" eaLnBrk="1" hangingPunct="1">
              <a:defRPr/>
            </a:pPr>
            <a:r>
              <a:rPr lang="el-GR" sz="2400" i="1"/>
              <a:t>προστασία με στολή (τ.</a:t>
            </a:r>
            <a:r>
              <a:rPr lang="en-US" sz="2400" i="1"/>
              <a:t>Tyvek-C plus</a:t>
            </a:r>
            <a:r>
              <a:rPr lang="el-GR" sz="2400" i="1"/>
              <a:t>) και μάσκα με φίλτρο για βιολογικούς παράγοντες </a:t>
            </a:r>
            <a:r>
              <a:rPr lang="en-US" sz="2400" i="1"/>
              <a:t>P3</a:t>
            </a:r>
          </a:p>
          <a:p>
            <a:pPr lvl="1" eaLnBrk="1" hangingPunct="1">
              <a:defRPr/>
            </a:pPr>
            <a:r>
              <a:rPr lang="el-GR" sz="2400" i="1"/>
              <a:t>απολύμανση χώρου με διάλυμα χλωρίνης (παραμονή τουλάχιστον 30 λεπτά)</a:t>
            </a:r>
          </a:p>
          <a:p>
            <a:pPr lvl="1" eaLnBrk="1" hangingPunct="1">
              <a:defRPr/>
            </a:pPr>
            <a:r>
              <a:rPr lang="el-GR" sz="2400" i="1"/>
              <a:t>Απόρριψη στολής </a:t>
            </a:r>
          </a:p>
          <a:p>
            <a:pPr eaLnBrk="1" hangingPunct="1">
              <a:buFont typeface="Wingdings" pitchFamily="2" charset="2"/>
              <a:buNone/>
              <a:defRPr/>
            </a:pPr>
            <a:endParaRPr lang="el-GR" sz="2800"/>
          </a:p>
          <a:p>
            <a:pPr eaLnBrk="1" hangingPunct="1">
              <a:buFont typeface="Wingdings" pitchFamily="2" charset="2"/>
              <a:buNone/>
              <a:defRPr/>
            </a:pPr>
            <a:endParaRPr lang="en-US" sz="2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p:txBody>
          <a:bodyPr/>
          <a:lstStyle/>
          <a:p>
            <a:pPr eaLnBrk="1" hangingPunct="1">
              <a:defRPr/>
            </a:pPr>
            <a:r>
              <a:rPr lang="el-GR">
                <a:solidFill>
                  <a:srgbClr val="FFFF99"/>
                </a:solidFill>
              </a:rPr>
              <a:t>Ευλογιά</a:t>
            </a:r>
            <a:endParaRPr lang="en-US">
              <a:solidFill>
                <a:srgbClr val="FFFF99"/>
              </a:solidFill>
            </a:endParaRPr>
          </a:p>
        </p:txBody>
      </p:sp>
      <p:sp>
        <p:nvSpPr>
          <p:cNvPr id="93187" name="Rectangle 3"/>
          <p:cNvSpPr>
            <a:spLocks noGrp="1" noChangeArrowheads="1"/>
          </p:cNvSpPr>
          <p:nvPr>
            <p:ph type="body" idx="1"/>
          </p:nvPr>
        </p:nvSpPr>
        <p:spPr>
          <a:xfrm>
            <a:off x="774700" y="1981200"/>
            <a:ext cx="7912100" cy="4114800"/>
          </a:xfrm>
        </p:spPr>
        <p:txBody>
          <a:bodyPr/>
          <a:lstStyle/>
          <a:p>
            <a:pPr eaLnBrk="1" hangingPunct="1">
              <a:defRPr/>
            </a:pPr>
            <a:r>
              <a:rPr lang="el-GR" sz="2800"/>
              <a:t>Η ευλογιά δεν υπάρχει στον πλανήτη από το 1977. (ΠΟΥ-1980)</a:t>
            </a:r>
          </a:p>
          <a:p>
            <a:pPr eaLnBrk="1" hangingPunct="1">
              <a:defRPr/>
            </a:pPr>
            <a:r>
              <a:rPr lang="el-GR" sz="2800"/>
              <a:t>Ο ιός φυλάσσεται σε δυο εργαστήρια (ΗΠΑ, ΡΚ)</a:t>
            </a:r>
          </a:p>
          <a:p>
            <a:pPr eaLnBrk="1" hangingPunct="1">
              <a:defRPr/>
            </a:pPr>
            <a:r>
              <a:rPr lang="el-GR" sz="2800"/>
              <a:t>Αρρώστια με </a:t>
            </a:r>
            <a:r>
              <a:rPr lang="el-GR" sz="2800">
                <a:solidFill>
                  <a:schemeClr val="hlink"/>
                </a:solidFill>
              </a:rPr>
              <a:t>έντονα συμπτώματα</a:t>
            </a:r>
            <a:r>
              <a:rPr lang="el-GR" sz="2800"/>
              <a:t> (πυρετό, κακουχία, πόνοι)</a:t>
            </a:r>
          </a:p>
          <a:p>
            <a:pPr lvl="1" eaLnBrk="1" hangingPunct="1">
              <a:defRPr/>
            </a:pPr>
            <a:r>
              <a:rPr lang="el-GR" sz="2400"/>
              <a:t>Εξάνθημα (φυσαλίδες)</a:t>
            </a:r>
          </a:p>
          <a:p>
            <a:pPr lvl="1" eaLnBrk="1" hangingPunct="1">
              <a:defRPr/>
            </a:pPr>
            <a:r>
              <a:rPr lang="el-GR" sz="2400"/>
              <a:t>Θνητότητα 30-90% (ιστορικά)</a:t>
            </a:r>
          </a:p>
          <a:p>
            <a:pPr eaLnBrk="1" hangingPunct="1">
              <a:defRPr/>
            </a:pPr>
            <a:r>
              <a:rPr lang="el-GR" sz="2800"/>
              <a:t>ΜΕΤΑΔΟΤΙΚΗ!!!</a:t>
            </a:r>
          </a:p>
          <a:p>
            <a:pPr eaLnBrk="1" hangingPunct="1">
              <a:defRPr/>
            </a:pPr>
            <a:endParaRPr lang="en-US" sz="2800"/>
          </a:p>
        </p:txBody>
      </p:sp>
      <p:pic>
        <p:nvPicPr>
          <p:cNvPr id="19460" name="Picture 4" descr="lastsmallpox"/>
          <p:cNvPicPr>
            <a:picLocks noChangeAspect="1" noChangeArrowheads="1"/>
          </p:cNvPicPr>
          <p:nvPr/>
        </p:nvPicPr>
        <p:blipFill>
          <a:blip r:embed="rId2"/>
          <a:srcRect/>
          <a:stretch>
            <a:fillRect/>
          </a:stretch>
        </p:blipFill>
        <p:spPr bwMode="auto">
          <a:xfrm>
            <a:off x="6904038" y="4197350"/>
            <a:ext cx="1611312" cy="22987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l-GR"/>
              <a:t>Ευλογιά</a:t>
            </a:r>
          </a:p>
        </p:txBody>
      </p:sp>
      <p:sp>
        <p:nvSpPr>
          <p:cNvPr id="13315" name="Rectangle 3"/>
          <p:cNvSpPr>
            <a:spLocks noGrp="1" noChangeArrowheads="1"/>
          </p:cNvSpPr>
          <p:nvPr>
            <p:ph idx="1"/>
          </p:nvPr>
        </p:nvSpPr>
        <p:spPr>
          <a:xfrm>
            <a:off x="1524000" y="1981200"/>
            <a:ext cx="7440613" cy="4876800"/>
          </a:xfrm>
        </p:spPr>
        <p:txBody>
          <a:bodyPr/>
          <a:lstStyle/>
          <a:p>
            <a:pPr>
              <a:lnSpc>
                <a:spcPct val="80000"/>
              </a:lnSpc>
            </a:pPr>
            <a:r>
              <a:rPr lang="el-GR" sz="2400"/>
              <a:t>Εθνικό Επιχειρησιακό Σχέδιο Αντιμετώπισης Ηθελημένης Απελευθέρωσης Ιού της Ευλογιάς</a:t>
            </a:r>
          </a:p>
          <a:p>
            <a:pPr>
              <a:lnSpc>
                <a:spcPct val="80000"/>
              </a:lnSpc>
              <a:buFontTx/>
              <a:buNone/>
            </a:pPr>
            <a:r>
              <a:rPr lang="el-GR" sz="2400"/>
              <a:t>	</a:t>
            </a:r>
            <a:r>
              <a:rPr lang="el-GR" sz="1800"/>
              <a:t>Εμπλοκή ΔΥΝΑ</a:t>
            </a:r>
          </a:p>
          <a:p>
            <a:pPr>
              <a:lnSpc>
                <a:spcPct val="80000"/>
              </a:lnSpc>
            </a:pPr>
            <a:endParaRPr lang="el-GR" sz="2400"/>
          </a:p>
          <a:p>
            <a:pPr>
              <a:lnSpc>
                <a:spcPct val="80000"/>
              </a:lnSpc>
            </a:pPr>
            <a:r>
              <a:rPr lang="el-GR" sz="2400"/>
              <a:t>Εμβόλιο </a:t>
            </a:r>
          </a:p>
          <a:p>
            <a:pPr>
              <a:lnSpc>
                <a:spcPct val="80000"/>
              </a:lnSpc>
              <a:buFontTx/>
              <a:buNone/>
            </a:pPr>
            <a:r>
              <a:rPr lang="el-GR" sz="1800"/>
              <a:t>	(Προφυλακτική δράση του εμβολίου έως και 4 ημέρες μετά την έκθεση)</a:t>
            </a:r>
          </a:p>
          <a:p>
            <a:pPr>
              <a:lnSpc>
                <a:spcPct val="80000"/>
              </a:lnSpc>
              <a:buFontTx/>
              <a:buNone/>
            </a:pPr>
            <a:endParaRPr lang="el-GR" sz="1800"/>
          </a:p>
          <a:p>
            <a:pPr>
              <a:lnSpc>
                <a:spcPct val="80000"/>
              </a:lnSpc>
            </a:pPr>
            <a:r>
              <a:rPr lang="el-GR" sz="2400"/>
              <a:t>Διερεύνηση επαφών (</a:t>
            </a:r>
            <a:r>
              <a:rPr lang="en-US" sz="2400"/>
              <a:t>Contact tracing</a:t>
            </a:r>
            <a:r>
              <a:rPr lang="el-GR" sz="2400"/>
              <a:t>)</a:t>
            </a:r>
          </a:p>
          <a:p>
            <a:pPr>
              <a:lnSpc>
                <a:spcPct val="80000"/>
              </a:lnSpc>
            </a:pPr>
            <a:endParaRPr lang="el-GR" sz="2400"/>
          </a:p>
          <a:p>
            <a:pPr>
              <a:lnSpc>
                <a:spcPct val="80000"/>
              </a:lnSpc>
            </a:pPr>
            <a:r>
              <a:rPr lang="el-GR" sz="2400"/>
              <a:t>Εμβολιασμός «Δίκην Δακτυλίου»/ Μαζικός Εμβολιασμός</a:t>
            </a:r>
          </a:p>
          <a:p>
            <a:pPr>
              <a:lnSpc>
                <a:spcPct val="80000"/>
              </a:lnSpc>
            </a:pPr>
            <a:endParaRPr lang="el-GR" sz="2400"/>
          </a:p>
          <a:p>
            <a:pPr>
              <a:lnSpc>
                <a:spcPct val="80000"/>
              </a:lnSpc>
            </a:pPr>
            <a:r>
              <a:rPr lang="el-GR" sz="2400"/>
              <a:t>Απομόνωση/ Καραντίνα</a:t>
            </a:r>
          </a:p>
          <a:p>
            <a:pPr>
              <a:lnSpc>
                <a:spcPct val="80000"/>
              </a:lnSpc>
            </a:pPr>
            <a:endParaRPr lang="el-G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47813" y="260350"/>
            <a:ext cx="4319587" cy="647700"/>
          </a:xfrm>
          <a:noFill/>
        </p:spPr>
        <p:txBody>
          <a:bodyPr lIns="92075" tIns="46038" rIns="92075" bIns="46038" anchor="b"/>
          <a:lstStyle/>
          <a:p>
            <a:pPr algn="ctr" defTabSz="893763"/>
            <a:r>
              <a:rPr lang="el-GR" sz="3600"/>
              <a:t>Τουλαραιμία</a:t>
            </a:r>
          </a:p>
        </p:txBody>
      </p:sp>
      <p:sp>
        <p:nvSpPr>
          <p:cNvPr id="15363" name="Rectangle 3"/>
          <p:cNvSpPr>
            <a:spLocks noGrp="1" noChangeArrowheads="1"/>
          </p:cNvSpPr>
          <p:nvPr>
            <p:ph type="body" idx="1"/>
          </p:nvPr>
        </p:nvSpPr>
        <p:spPr>
          <a:xfrm>
            <a:off x="250825" y="1989138"/>
            <a:ext cx="6297613" cy="4462462"/>
          </a:xfrm>
          <a:noFill/>
        </p:spPr>
        <p:txBody>
          <a:bodyPr lIns="92075" tIns="46038" rIns="92075" bIns="46038"/>
          <a:lstStyle/>
          <a:p>
            <a:pPr>
              <a:lnSpc>
                <a:spcPct val="90000"/>
              </a:lnSpc>
            </a:pPr>
            <a:r>
              <a:rPr lang="el-GR" sz="2000"/>
              <a:t>Νόσος του Βορείου Ημισφαιρίου(Β. Αμερική, Β. Ευρώπη, Μέση Ανατολή, Ρωσία, Ιαπωνία)</a:t>
            </a:r>
          </a:p>
          <a:p>
            <a:pPr>
              <a:lnSpc>
                <a:spcPct val="90000"/>
              </a:lnSpc>
              <a:buFontTx/>
              <a:buNone/>
            </a:pPr>
            <a:endParaRPr lang="el-GR" sz="2000"/>
          </a:p>
          <a:p>
            <a:pPr>
              <a:lnSpc>
                <a:spcPct val="90000"/>
              </a:lnSpc>
            </a:pPr>
            <a:r>
              <a:rPr lang="el-GR" sz="2000"/>
              <a:t>Περισσότερες περιπτώσεις σχετίζονται με λαγόμορφα τρωκτικά, κατοικίδια ζώα και ακάρεα</a:t>
            </a:r>
          </a:p>
          <a:p>
            <a:pPr>
              <a:lnSpc>
                <a:spcPct val="90000"/>
              </a:lnSpc>
            </a:pPr>
            <a:endParaRPr lang="el-GR" sz="2000"/>
          </a:p>
          <a:p>
            <a:pPr>
              <a:lnSpc>
                <a:spcPct val="90000"/>
              </a:lnSpc>
            </a:pPr>
            <a:r>
              <a:rPr lang="el-GR" sz="2000"/>
              <a:t>Η μετάδοση γίνεται με το τσίμπημα εντόμου, με επαφή με το μολυσμένο ζώο, </a:t>
            </a:r>
            <a:r>
              <a:rPr lang="el-GR" sz="2000" b="1" u="sng"/>
              <a:t>μέσω αερολύματος</a:t>
            </a:r>
            <a:r>
              <a:rPr lang="el-GR" sz="2000"/>
              <a:t> ή μέσω μολυσμένου νερού.</a:t>
            </a:r>
          </a:p>
          <a:p>
            <a:pPr>
              <a:lnSpc>
                <a:spcPct val="90000"/>
              </a:lnSpc>
            </a:pPr>
            <a:endParaRPr lang="el-GR" sz="2400"/>
          </a:p>
          <a:p>
            <a:pPr>
              <a:lnSpc>
                <a:spcPct val="90000"/>
              </a:lnSpc>
            </a:pPr>
            <a:r>
              <a:rPr lang="el-GR" sz="2000" u="sng"/>
              <a:t>ΔΕΝ μεταδίδεται από άνθρωπο σε άνθρωπο</a:t>
            </a:r>
          </a:p>
          <a:p>
            <a:pPr>
              <a:lnSpc>
                <a:spcPct val="90000"/>
              </a:lnSpc>
              <a:buFontTx/>
              <a:buNone/>
            </a:pPr>
            <a:endParaRPr lang="en-US" sz="2000"/>
          </a:p>
        </p:txBody>
      </p:sp>
      <p:pic>
        <p:nvPicPr>
          <p:cNvPr id="15364" name="Picture 4" descr="tularemia"/>
          <p:cNvPicPr>
            <a:picLocks noChangeAspect="1" noChangeArrowheads="1"/>
          </p:cNvPicPr>
          <p:nvPr/>
        </p:nvPicPr>
        <p:blipFill>
          <a:blip r:embed="rId3"/>
          <a:srcRect/>
          <a:stretch>
            <a:fillRect/>
          </a:stretch>
        </p:blipFill>
        <p:spPr bwMode="auto">
          <a:xfrm>
            <a:off x="5867400" y="620713"/>
            <a:ext cx="3276600" cy="2319337"/>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195513" y="314325"/>
            <a:ext cx="6081712" cy="1143000"/>
          </a:xfrm>
          <a:noFill/>
        </p:spPr>
        <p:txBody>
          <a:bodyPr lIns="92075" tIns="46038" rIns="92075" bIns="46038" anchor="b"/>
          <a:lstStyle/>
          <a:p>
            <a:pPr algn="l" defTabSz="893763"/>
            <a:r>
              <a:rPr lang="el-GR" sz="3600"/>
              <a:t>Πανώλη</a:t>
            </a:r>
            <a:endParaRPr lang="en-US"/>
          </a:p>
        </p:txBody>
      </p:sp>
      <p:sp>
        <p:nvSpPr>
          <p:cNvPr id="14339" name="Rectangle 3"/>
          <p:cNvSpPr>
            <a:spLocks noGrp="1" noChangeArrowheads="1"/>
          </p:cNvSpPr>
          <p:nvPr>
            <p:ph type="body" sz="half" idx="1"/>
          </p:nvPr>
        </p:nvSpPr>
        <p:spPr>
          <a:xfrm>
            <a:off x="1042988" y="1976438"/>
            <a:ext cx="5483225" cy="4881562"/>
          </a:xfrm>
          <a:noFill/>
        </p:spPr>
        <p:txBody>
          <a:bodyPr lIns="92075" tIns="46038" rIns="92075" bIns="46038"/>
          <a:lstStyle/>
          <a:p>
            <a:pPr marL="334963" indent="-334963" defTabSz="893763">
              <a:lnSpc>
                <a:spcPct val="80000"/>
              </a:lnSpc>
            </a:pPr>
            <a:r>
              <a:rPr lang="el-GR" sz="1600"/>
              <a:t>Φυσικός φορέας - ψύλλος των τρωκτικών </a:t>
            </a:r>
          </a:p>
          <a:p>
            <a:pPr marL="334963" indent="-334963" defTabSz="893763">
              <a:lnSpc>
                <a:spcPct val="80000"/>
              </a:lnSpc>
            </a:pPr>
            <a:r>
              <a:rPr lang="el-GR" sz="1600"/>
              <a:t>Θηλαστικά ξενιστές</a:t>
            </a:r>
          </a:p>
          <a:p>
            <a:pPr marL="725488" lvl="1" indent="-277813" defTabSz="893763">
              <a:lnSpc>
                <a:spcPct val="80000"/>
              </a:lnSpc>
            </a:pPr>
            <a:r>
              <a:rPr lang="el-GR" sz="1600"/>
              <a:t>αρουραίοι, σκίουροι, κουνέλια, </a:t>
            </a:r>
          </a:p>
          <a:p>
            <a:pPr marL="725488" lvl="1" indent="-277813" defTabSz="893763">
              <a:lnSpc>
                <a:spcPct val="80000"/>
              </a:lnSpc>
              <a:buFontTx/>
              <a:buNone/>
            </a:pPr>
            <a:r>
              <a:rPr lang="el-GR" sz="1600"/>
              <a:t>γάτες και σαρκοφάγα</a:t>
            </a:r>
          </a:p>
          <a:p>
            <a:pPr marL="725488" lvl="1" indent="-277813" defTabSz="893763">
              <a:lnSpc>
                <a:spcPct val="80000"/>
              </a:lnSpc>
              <a:buFontTx/>
              <a:buNone/>
            </a:pPr>
            <a:endParaRPr lang="el-GR" sz="1600"/>
          </a:p>
          <a:p>
            <a:pPr marL="334963" indent="-334963" defTabSz="893763">
              <a:lnSpc>
                <a:spcPct val="80000"/>
              </a:lnSpc>
            </a:pPr>
            <a:r>
              <a:rPr lang="el-GR" sz="2000" u="sng">
                <a:solidFill>
                  <a:srgbClr val="FFFF00"/>
                </a:solidFill>
              </a:rPr>
              <a:t>Κλινικές Μορφές:</a:t>
            </a:r>
          </a:p>
          <a:p>
            <a:pPr marL="334963" indent="-334963" defTabSz="893763">
              <a:lnSpc>
                <a:spcPct val="80000"/>
              </a:lnSpc>
            </a:pPr>
            <a:r>
              <a:rPr lang="el-GR" sz="2000">
                <a:solidFill>
                  <a:srgbClr val="FFFF00"/>
                </a:solidFill>
              </a:rPr>
              <a:t>Βουβωνική</a:t>
            </a:r>
          </a:p>
          <a:p>
            <a:pPr marL="334963" indent="-334963" defTabSz="893763">
              <a:lnSpc>
                <a:spcPct val="80000"/>
              </a:lnSpc>
              <a:buFontTx/>
              <a:buNone/>
            </a:pPr>
            <a:r>
              <a:rPr lang="el-GR" sz="2000">
                <a:solidFill>
                  <a:srgbClr val="FFFF00"/>
                </a:solidFill>
              </a:rPr>
              <a:t> </a:t>
            </a:r>
          </a:p>
          <a:p>
            <a:pPr marL="334963" indent="-334963" defTabSz="893763">
              <a:lnSpc>
                <a:spcPct val="80000"/>
              </a:lnSpc>
            </a:pPr>
            <a:r>
              <a:rPr lang="el-GR" sz="2000">
                <a:solidFill>
                  <a:srgbClr val="FFFF00"/>
                </a:solidFill>
              </a:rPr>
              <a:t>1.παθής ή 2.παθής σηψαιμική</a:t>
            </a:r>
          </a:p>
          <a:p>
            <a:pPr marL="334963" indent="-334963" defTabSz="893763">
              <a:lnSpc>
                <a:spcPct val="80000"/>
              </a:lnSpc>
              <a:buFontTx/>
              <a:buNone/>
            </a:pPr>
            <a:endParaRPr lang="el-GR" sz="2000">
              <a:solidFill>
                <a:srgbClr val="FFFF00"/>
              </a:solidFill>
            </a:endParaRPr>
          </a:p>
          <a:p>
            <a:pPr marL="334963" indent="-334963" defTabSz="893763">
              <a:lnSpc>
                <a:spcPct val="80000"/>
              </a:lnSpc>
            </a:pPr>
            <a:r>
              <a:rPr lang="el-GR" sz="2000">
                <a:solidFill>
                  <a:srgbClr val="FFFF00"/>
                </a:solidFill>
              </a:rPr>
              <a:t>Πνευμονική</a:t>
            </a:r>
          </a:p>
          <a:p>
            <a:pPr marL="725488" lvl="1" indent="-277813" defTabSz="893763">
              <a:lnSpc>
                <a:spcPct val="80000"/>
              </a:lnSpc>
            </a:pPr>
            <a:r>
              <a:rPr lang="el-GR" sz="1500"/>
              <a:t>Από εισπνοή ή  αιματογενή διασπορά στους πνεύμονες</a:t>
            </a:r>
          </a:p>
          <a:p>
            <a:pPr marL="725488" lvl="1" indent="-277813" defTabSz="893763">
              <a:lnSpc>
                <a:spcPct val="80000"/>
              </a:lnSpc>
            </a:pPr>
            <a:r>
              <a:rPr lang="el-GR" sz="1500"/>
              <a:t>Μετάδοση με σταγονίδια</a:t>
            </a:r>
          </a:p>
          <a:p>
            <a:pPr marL="725488" lvl="1" indent="-277813" defTabSz="893763">
              <a:lnSpc>
                <a:spcPct val="80000"/>
              </a:lnSpc>
            </a:pPr>
            <a:r>
              <a:rPr lang="el-GR" sz="1500"/>
              <a:t>100% θνητότητα</a:t>
            </a:r>
            <a:r>
              <a:rPr lang="el-GR" sz="1500" u="sng"/>
              <a:t> χωρίς </a:t>
            </a:r>
            <a:r>
              <a:rPr lang="el-GR" sz="1500"/>
              <a:t>θεραπεία</a:t>
            </a:r>
            <a:endParaRPr lang="el-GR" sz="1500" b="1"/>
          </a:p>
          <a:p>
            <a:pPr marL="334963" indent="-334963" defTabSz="893763">
              <a:lnSpc>
                <a:spcPct val="80000"/>
              </a:lnSpc>
              <a:buFontTx/>
              <a:buNone/>
            </a:pPr>
            <a:endParaRPr lang="el-GR" sz="1500" b="1"/>
          </a:p>
          <a:p>
            <a:pPr marL="334963" indent="-334963" defTabSz="893763">
              <a:lnSpc>
                <a:spcPct val="80000"/>
              </a:lnSpc>
              <a:buFontTx/>
              <a:buNone/>
            </a:pPr>
            <a:endParaRPr lang="el-GR" sz="1600"/>
          </a:p>
          <a:p>
            <a:pPr marL="334963" indent="-334963" defTabSz="893763">
              <a:lnSpc>
                <a:spcPct val="80000"/>
              </a:lnSpc>
              <a:buFontTx/>
              <a:buNone/>
            </a:pPr>
            <a:r>
              <a:rPr lang="el-GR" sz="1600" b="1"/>
              <a:t>-</a:t>
            </a:r>
            <a:endParaRPr lang="en-US" sz="1600"/>
          </a:p>
        </p:txBody>
      </p:sp>
      <p:pic>
        <p:nvPicPr>
          <p:cNvPr id="14340" name="Picture 8" descr="Pdog_plague"/>
          <p:cNvPicPr>
            <a:picLocks noChangeAspect="1" noChangeArrowheads="1"/>
          </p:cNvPicPr>
          <p:nvPr/>
        </p:nvPicPr>
        <p:blipFill>
          <a:blip r:embed="rId3"/>
          <a:srcRect/>
          <a:stretch>
            <a:fillRect/>
          </a:stretch>
        </p:blipFill>
        <p:spPr bwMode="auto">
          <a:xfrm>
            <a:off x="6659563" y="1412875"/>
            <a:ext cx="2327275" cy="2736850"/>
          </a:xfrm>
          <a:prstGeom prst="rect">
            <a:avLst/>
          </a:prstGeom>
          <a:noFill/>
          <a:ln w="9525">
            <a:noFill/>
            <a:miter lim="800000"/>
            <a:headEnd/>
            <a:tailEnd/>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noFill/>
        </p:spPr>
        <p:txBody>
          <a:bodyPr lIns="92075" tIns="46038" rIns="92075" bIns="46038" anchor="b">
            <a:normAutofit fontScale="90000"/>
          </a:bodyPr>
          <a:lstStyle/>
          <a:p>
            <a:pPr algn="l" defTabSz="893763"/>
            <a:r>
              <a:rPr lang="el-GR" sz="3600"/>
              <a:t>Ιογενείς Αιμορραγικοί </a:t>
            </a:r>
            <a:br>
              <a:rPr lang="el-GR" sz="3600"/>
            </a:br>
            <a:r>
              <a:rPr lang="el-GR" sz="3600"/>
              <a:t>Πυρετοί (ΙΑΠ</a:t>
            </a:r>
            <a:r>
              <a:rPr lang="en-US" sz="3600"/>
              <a:t>)</a:t>
            </a:r>
          </a:p>
        </p:txBody>
      </p:sp>
      <p:sp>
        <p:nvSpPr>
          <p:cNvPr id="3077" name="Rectangle 3"/>
          <p:cNvSpPr>
            <a:spLocks noGrp="1" noChangeArrowheads="1"/>
          </p:cNvSpPr>
          <p:nvPr>
            <p:ph type="body" sz="half" idx="1"/>
          </p:nvPr>
        </p:nvSpPr>
        <p:spPr>
          <a:xfrm>
            <a:off x="539750" y="1981200"/>
            <a:ext cx="5545138" cy="4114800"/>
          </a:xfrm>
          <a:noFill/>
        </p:spPr>
        <p:txBody>
          <a:bodyPr lIns="92075" tIns="46038" rIns="92075" bIns="46038"/>
          <a:lstStyle/>
          <a:p>
            <a:r>
              <a:rPr lang="el-GR" sz="2400"/>
              <a:t>Προκαλούνται από ποικιλία ιών</a:t>
            </a:r>
          </a:p>
          <a:p>
            <a:pPr lvl="1"/>
            <a:r>
              <a:rPr lang="en-US" sz="2400"/>
              <a:t>Filo-ιοί (Ebola, Marburg)</a:t>
            </a:r>
          </a:p>
          <a:p>
            <a:pPr lvl="1"/>
            <a:r>
              <a:rPr lang="en-US" sz="2400"/>
              <a:t>Arena-ιοί (Lassa, Junin, </a:t>
            </a:r>
            <a:r>
              <a:rPr lang="el-GR" sz="2400"/>
              <a:t>Μ</a:t>
            </a:r>
            <a:r>
              <a:rPr lang="en-US" sz="2400"/>
              <a:t>achupo, Sabia, Guanarito, Crimean- Congo)</a:t>
            </a:r>
          </a:p>
          <a:p>
            <a:pPr lvl="1"/>
            <a:r>
              <a:rPr lang="en-US" sz="2400"/>
              <a:t>Bunya-ιοί</a:t>
            </a:r>
          </a:p>
          <a:p>
            <a:pPr lvl="1"/>
            <a:r>
              <a:rPr lang="en-US" sz="2400"/>
              <a:t>Flavi-ιοί</a:t>
            </a:r>
          </a:p>
          <a:p>
            <a:r>
              <a:rPr lang="el-GR" sz="2400"/>
              <a:t>Φυσικοί φορείς - ανάλογα με τον ιό</a:t>
            </a:r>
          </a:p>
          <a:p>
            <a:pPr lvl="1"/>
            <a:r>
              <a:rPr lang="el-GR" sz="2400"/>
              <a:t>τρωκτικά, κουνούπια, ακάρεα</a:t>
            </a:r>
          </a:p>
          <a:p>
            <a:endParaRPr lang="el-GR" sz="2400"/>
          </a:p>
        </p:txBody>
      </p:sp>
      <p:graphicFrame>
        <p:nvGraphicFramePr>
          <p:cNvPr id="3074" name="Object 9"/>
          <p:cNvGraphicFramePr>
            <a:graphicFrameLocks noGrp="1" noChangeAspect="1"/>
          </p:cNvGraphicFramePr>
          <p:nvPr>
            <p:ph sz="quarter" idx="2"/>
          </p:nvPr>
        </p:nvGraphicFramePr>
        <p:xfrm>
          <a:off x="6372225" y="1412875"/>
          <a:ext cx="2273300" cy="1981200"/>
        </p:xfrm>
        <a:graphic>
          <a:graphicData uri="http://schemas.openxmlformats.org/presentationml/2006/ole">
            <mc:AlternateContent xmlns:mc="http://schemas.openxmlformats.org/markup-compatibility/2006">
              <mc:Choice xmlns:v="urn:schemas-microsoft-com:vml" Requires="v">
                <p:oleObj spid="_x0000_s1026" name="Paint Shop Pro Image" r:id="rId3" imgW="7297561" imgH="6360976" progId="">
                  <p:embed/>
                </p:oleObj>
              </mc:Choice>
              <mc:Fallback>
                <p:oleObj name="Paint Shop Pro Image" r:id="rId3" imgW="7297561" imgH="6360976"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412875"/>
                        <a:ext cx="22733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11"/>
          <p:cNvGraphicFramePr>
            <a:graphicFrameLocks noGrp="1" noChangeAspect="1"/>
          </p:cNvGraphicFramePr>
          <p:nvPr>
            <p:ph sz="quarter" idx="3"/>
          </p:nvPr>
        </p:nvGraphicFramePr>
        <p:xfrm>
          <a:off x="6300788" y="3716338"/>
          <a:ext cx="2517775" cy="1762125"/>
        </p:xfrm>
        <a:graphic>
          <a:graphicData uri="http://schemas.openxmlformats.org/presentationml/2006/ole">
            <mc:AlternateContent xmlns:mc="http://schemas.openxmlformats.org/markup-compatibility/2006">
              <mc:Choice xmlns:v="urn:schemas-microsoft-com:vml" Requires="v">
                <p:oleObj spid="_x0000_s1027" name="Paint Shop Pro Image" r:id="rId5" imgW="11434146" imgH="8000000" progId="">
                  <p:embed/>
                </p:oleObj>
              </mc:Choice>
              <mc:Fallback>
                <p:oleObj name="Paint Shop Pro Image" r:id="rId5" imgW="11434146" imgH="8000000" progId="">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3716338"/>
                        <a:ext cx="251777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11200" y="100013"/>
            <a:ext cx="7772400" cy="1143000"/>
          </a:xfrm>
          <a:noFill/>
        </p:spPr>
        <p:txBody>
          <a:bodyPr lIns="92075" tIns="46038" rIns="92075" bIns="46038" anchor="b">
            <a:normAutofit fontScale="90000"/>
          </a:bodyPr>
          <a:lstStyle/>
          <a:p>
            <a:pPr algn="ctr" defTabSz="893763"/>
            <a:r>
              <a:rPr lang="el-GR" sz="3600"/>
              <a:t>Ιογενείς Αιμορραγικοί </a:t>
            </a:r>
            <a:br>
              <a:rPr lang="el-GR" sz="3600"/>
            </a:br>
            <a:r>
              <a:rPr lang="el-GR" sz="3600"/>
              <a:t>Πυρετοί (ΙΑΠ</a:t>
            </a:r>
            <a:r>
              <a:rPr lang="en-US" sz="3600"/>
              <a:t>)</a:t>
            </a:r>
            <a:endParaRPr lang="el-GR" sz="3600"/>
          </a:p>
        </p:txBody>
      </p:sp>
      <p:sp>
        <p:nvSpPr>
          <p:cNvPr id="17411" name="Rectangle 3"/>
          <p:cNvSpPr>
            <a:spLocks noGrp="1" noChangeArrowheads="1"/>
          </p:cNvSpPr>
          <p:nvPr>
            <p:ph idx="1"/>
          </p:nvPr>
        </p:nvSpPr>
        <p:spPr>
          <a:xfrm>
            <a:off x="712788" y="1809750"/>
            <a:ext cx="7772400" cy="4525963"/>
          </a:xfrm>
          <a:noFill/>
        </p:spPr>
        <p:txBody>
          <a:bodyPr lIns="92075" tIns="46038" rIns="92075" bIns="46038"/>
          <a:lstStyle/>
          <a:p>
            <a:r>
              <a:rPr lang="el-GR" sz="2400"/>
              <a:t>Συνήθως ιστορικό θετικό για</a:t>
            </a:r>
          </a:p>
          <a:p>
            <a:pPr lvl="1"/>
            <a:r>
              <a:rPr lang="el-GR" sz="2400"/>
              <a:t>ταξίδι σε ενδημική περιοχή</a:t>
            </a:r>
          </a:p>
          <a:p>
            <a:pPr lvl="1"/>
            <a:r>
              <a:rPr lang="el-GR" sz="2400"/>
              <a:t>αγροτικό περιβάλλον </a:t>
            </a:r>
          </a:p>
          <a:p>
            <a:pPr lvl="1"/>
            <a:r>
              <a:rPr lang="el-GR" sz="2400"/>
              <a:t>έκθεση σε νοσοκομείο</a:t>
            </a:r>
          </a:p>
          <a:p>
            <a:pPr lvl="1"/>
            <a:r>
              <a:rPr lang="el-GR" sz="2400"/>
              <a:t>επαφή με κουνούπια ή τρωκτικά</a:t>
            </a:r>
          </a:p>
          <a:p>
            <a:pPr lvl="1"/>
            <a:r>
              <a:rPr lang="el-GR" sz="2400"/>
              <a:t>επαφή με αίμα οικιακού ζώου </a:t>
            </a:r>
          </a:p>
          <a:p>
            <a:pPr lvl="1"/>
            <a:endParaRPr lang="el-GR" sz="2400"/>
          </a:p>
          <a:p>
            <a:pPr lvl="1"/>
            <a:r>
              <a:rPr lang="el-GR" sz="2400"/>
              <a:t>Αν ΌΧΙ : υποψία ηθελημένης απελευθέρωσης</a:t>
            </a:r>
          </a:p>
        </p:txBody>
      </p:sp>
      <p:pic>
        <p:nvPicPr>
          <p:cNvPr id="17412" name="Picture 4" descr="sampleebola"/>
          <p:cNvPicPr>
            <a:picLocks noChangeAspect="1" noChangeArrowheads="1"/>
          </p:cNvPicPr>
          <p:nvPr/>
        </p:nvPicPr>
        <p:blipFill>
          <a:blip r:embed="rId3"/>
          <a:srcRect/>
          <a:stretch>
            <a:fillRect/>
          </a:stretch>
        </p:blipFill>
        <p:spPr bwMode="auto">
          <a:xfrm>
            <a:off x="5795963" y="1484313"/>
            <a:ext cx="3157537" cy="2119312"/>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44475"/>
            <a:ext cx="7772400" cy="873125"/>
          </a:xfrm>
          <a:noFill/>
        </p:spPr>
        <p:txBody>
          <a:bodyPr lIns="92075" tIns="46038" rIns="92075" bIns="46038" anchor="b"/>
          <a:lstStyle/>
          <a:p>
            <a:pPr algn="ctr" defTabSz="893763"/>
            <a:r>
              <a:rPr lang="el-GR" sz="3600"/>
              <a:t>Αλλαντίαση</a:t>
            </a:r>
          </a:p>
        </p:txBody>
      </p:sp>
      <p:sp>
        <p:nvSpPr>
          <p:cNvPr id="18435" name="Rectangle 3"/>
          <p:cNvSpPr>
            <a:spLocks noGrp="1" noChangeArrowheads="1"/>
          </p:cNvSpPr>
          <p:nvPr>
            <p:ph type="body" idx="1"/>
          </p:nvPr>
        </p:nvSpPr>
        <p:spPr>
          <a:xfrm>
            <a:off x="715963" y="1665288"/>
            <a:ext cx="8291512" cy="4502150"/>
          </a:xfrm>
          <a:noFill/>
        </p:spPr>
        <p:txBody>
          <a:bodyPr lIns="92075" tIns="46038" rIns="92075" bIns="46038"/>
          <a:lstStyle/>
          <a:p>
            <a:pPr>
              <a:lnSpc>
                <a:spcPct val="90000"/>
              </a:lnSpc>
            </a:pPr>
            <a:r>
              <a:rPr lang="el-GR" sz="2400" dirty="0"/>
              <a:t>Προκαλείται από τοξίνη του </a:t>
            </a:r>
            <a:r>
              <a:rPr lang="el-GR" sz="2400" i="1" dirty="0" err="1"/>
              <a:t>Clostridium</a:t>
            </a:r>
            <a:r>
              <a:rPr lang="el-GR" sz="2400" i="1" dirty="0"/>
              <a:t> </a:t>
            </a:r>
            <a:r>
              <a:rPr lang="el-GR" sz="2400" i="1" dirty="0" err="1"/>
              <a:t>botulinum</a:t>
            </a:r>
            <a:endParaRPr lang="el-GR" sz="2800" dirty="0"/>
          </a:p>
          <a:p>
            <a:pPr lvl="1">
              <a:lnSpc>
                <a:spcPct val="90000"/>
              </a:lnSpc>
            </a:pPr>
            <a:r>
              <a:rPr lang="el-GR" sz="2400" dirty="0"/>
              <a:t>Η πλέον θανατηφόρα γνωστή ουσία</a:t>
            </a:r>
          </a:p>
          <a:p>
            <a:pPr>
              <a:lnSpc>
                <a:spcPct val="90000"/>
              </a:lnSpc>
            </a:pPr>
            <a:r>
              <a:rPr lang="el-GR" sz="2400" dirty="0"/>
              <a:t>Σπόροι του </a:t>
            </a:r>
            <a:r>
              <a:rPr lang="el-GR" sz="2400" i="1" dirty="0"/>
              <a:t>C. </a:t>
            </a:r>
            <a:r>
              <a:rPr lang="el-GR" sz="2400" i="1" dirty="0" err="1"/>
              <a:t>botulinum</a:t>
            </a:r>
            <a:r>
              <a:rPr lang="el-GR" sz="2400" dirty="0"/>
              <a:t> στο έδαφος </a:t>
            </a:r>
          </a:p>
          <a:p>
            <a:pPr>
              <a:lnSpc>
                <a:spcPct val="90000"/>
              </a:lnSpc>
            </a:pPr>
            <a:endParaRPr lang="el-GR" sz="2400" dirty="0"/>
          </a:p>
          <a:p>
            <a:pPr>
              <a:lnSpc>
                <a:spcPct val="90000"/>
              </a:lnSpc>
            </a:pPr>
            <a:r>
              <a:rPr lang="el-GR" sz="2400" dirty="0"/>
              <a:t>1~ 2 περιπτώσεις/ χρ. Στην Ελλάδα </a:t>
            </a:r>
          </a:p>
          <a:p>
            <a:pPr>
              <a:lnSpc>
                <a:spcPct val="90000"/>
              </a:lnSpc>
            </a:pPr>
            <a:r>
              <a:rPr lang="el-GR" sz="2800" dirty="0"/>
              <a:t>βρεφική αλλαντίαση (72%)</a:t>
            </a:r>
          </a:p>
          <a:p>
            <a:pPr>
              <a:lnSpc>
                <a:spcPct val="90000"/>
              </a:lnSpc>
            </a:pPr>
            <a:r>
              <a:rPr lang="el-GR" sz="2800" dirty="0" err="1"/>
              <a:t>Τροφιμογενής</a:t>
            </a:r>
            <a:r>
              <a:rPr lang="el-GR" sz="2800" dirty="0"/>
              <a:t> σε ενήλικες</a:t>
            </a:r>
          </a:p>
          <a:p>
            <a:pPr lvl="1">
              <a:lnSpc>
                <a:spcPct val="90000"/>
              </a:lnSpc>
              <a:buFontTx/>
              <a:buNone/>
            </a:pPr>
            <a:endParaRPr lang="el-GR" sz="2400" dirty="0"/>
          </a:p>
          <a:p>
            <a:pPr>
              <a:lnSpc>
                <a:spcPct val="90000"/>
              </a:lnSpc>
            </a:pPr>
            <a:r>
              <a:rPr lang="el-GR" sz="2400" u="sng" dirty="0"/>
              <a:t>ΔΕΝ </a:t>
            </a:r>
            <a:r>
              <a:rPr lang="el-GR" sz="2400" dirty="0"/>
              <a:t>υπάρχει μετάδοση από άνθρωπο σε άνθρωπο</a:t>
            </a:r>
          </a:p>
          <a:p>
            <a:pPr>
              <a:lnSpc>
                <a:spcPct val="90000"/>
              </a:lnSpc>
              <a:buFontTx/>
              <a:buNone/>
            </a:pPr>
            <a:endParaRPr lang="el-GR" sz="2400"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l-GR" sz="3800"/>
              <a:t>Κρίση-Εκτίμηση Κινδύνου-Διαχείριση Κρίσης</a:t>
            </a:r>
          </a:p>
        </p:txBody>
      </p:sp>
      <p:sp>
        <p:nvSpPr>
          <p:cNvPr id="23555" name="Rectangle 3"/>
          <p:cNvSpPr>
            <a:spLocks noGrp="1" noChangeArrowheads="1"/>
          </p:cNvSpPr>
          <p:nvPr>
            <p:ph type="body" idx="1"/>
          </p:nvPr>
        </p:nvSpPr>
        <p:spPr/>
        <p:txBody>
          <a:bodyPr/>
          <a:lstStyle/>
          <a:p>
            <a:pPr>
              <a:lnSpc>
                <a:spcPct val="90000"/>
              </a:lnSpc>
              <a:buFont typeface="Wingdings" pitchFamily="2" charset="2"/>
              <a:buNone/>
            </a:pPr>
            <a:r>
              <a:rPr lang="el-GR" sz="2100" b="1"/>
              <a:t>    </a:t>
            </a:r>
            <a:endParaRPr lang="en-US" sz="2100" b="1"/>
          </a:p>
          <a:p>
            <a:pPr>
              <a:lnSpc>
                <a:spcPct val="90000"/>
              </a:lnSpc>
              <a:buFont typeface="Wingdings" pitchFamily="2" charset="2"/>
              <a:buNone/>
            </a:pPr>
            <a:r>
              <a:rPr lang="en-US" sz="2100" b="1"/>
              <a:t>    </a:t>
            </a:r>
            <a:r>
              <a:rPr lang="el-GR" sz="2100" b="1"/>
              <a:t>Κρίση</a:t>
            </a:r>
            <a:r>
              <a:rPr lang="el-GR" sz="2100"/>
              <a:t> είναι η πιθανότητα που έχει ένα συμβάν λόγω των βλαπτικών συνεπειών ή αναμενόμενων ζημιών-που προκύπτουν από αλληλεπιδράσεις μεταξύ φυσικών ή προκλητών από τον άνθρωπο-να επηρεάσει ευπαθείς πληθυσμούς και σε μεγάλη κλίμακα (Ο.Η.Ε.).</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0"/>
            <a:ext cx="8229600" cy="1143000"/>
          </a:xfrm>
        </p:spPr>
        <p:txBody>
          <a:bodyPr/>
          <a:lstStyle/>
          <a:p>
            <a:pPr>
              <a:defRPr/>
            </a:pPr>
            <a:r>
              <a:rPr lang="el-GR" sz="3200" dirty="0">
                <a:solidFill>
                  <a:srgbClr val="FFC000"/>
                </a:solidFill>
              </a:rPr>
              <a:t>ΧΟΛΕΡΑ</a:t>
            </a:r>
          </a:p>
        </p:txBody>
      </p:sp>
      <p:sp>
        <p:nvSpPr>
          <p:cNvPr id="3" name="Content Placeholder 2"/>
          <p:cNvSpPr>
            <a:spLocks noGrp="1"/>
          </p:cNvSpPr>
          <p:nvPr>
            <p:ph idx="1"/>
          </p:nvPr>
        </p:nvSpPr>
        <p:spPr>
          <a:xfrm>
            <a:off x="500063" y="1000125"/>
            <a:ext cx="8229600" cy="5143500"/>
          </a:xfrm>
        </p:spPr>
        <p:txBody>
          <a:bodyPr>
            <a:normAutofit fontScale="92500" lnSpcReduction="10000"/>
          </a:bodyPr>
          <a:lstStyle/>
          <a:p>
            <a:pPr>
              <a:defRPr/>
            </a:pPr>
            <a:r>
              <a:rPr lang="el-GR" sz="2000" dirty="0"/>
              <a:t>Η </a:t>
            </a:r>
            <a:r>
              <a:rPr lang="el-GR" sz="2000" b="1" dirty="0"/>
              <a:t>χολέρα</a:t>
            </a:r>
            <a:r>
              <a:rPr lang="el-GR" sz="2000" dirty="0"/>
              <a:t> είναι </a:t>
            </a:r>
            <a:r>
              <a:rPr lang="el-GR" sz="2000" dirty="0">
                <a:hlinkClick r:id="rId2" tooltip="Λοίμωξη"/>
              </a:rPr>
              <a:t>λοίμωξη</a:t>
            </a:r>
            <a:r>
              <a:rPr lang="el-GR" sz="2000" dirty="0"/>
              <a:t> του </a:t>
            </a:r>
            <a:r>
              <a:rPr lang="el-GR" sz="2000" dirty="0">
                <a:hlinkClick r:id="rId3" tooltip="Λεπτό έντερο"/>
              </a:rPr>
              <a:t>λεπτού εντέρου</a:t>
            </a:r>
            <a:r>
              <a:rPr lang="el-GR" sz="2000" dirty="0"/>
              <a:t> από ορισμένα στελέχη του </a:t>
            </a:r>
            <a:r>
              <a:rPr lang="el-GR" sz="2000" dirty="0">
                <a:hlinkClick r:id="rId4" tooltip="Βακτήριο"/>
              </a:rPr>
              <a:t>βακτηρίου</a:t>
            </a:r>
            <a:r>
              <a:rPr lang="el-GR" sz="2000" dirty="0"/>
              <a:t> </a:t>
            </a:r>
            <a:r>
              <a:rPr lang="el-GR" sz="2000" i="1" dirty="0" err="1">
                <a:hlinkClick r:id="rId5" tooltip="Δονάκιο της χολέρας"/>
              </a:rPr>
              <a:t>Vibrio</a:t>
            </a:r>
            <a:r>
              <a:rPr lang="el-GR" sz="2000" i="1" dirty="0">
                <a:hlinkClick r:id="rId5" tooltip="Δονάκιο της χολέρας"/>
              </a:rPr>
              <a:t> </a:t>
            </a:r>
            <a:r>
              <a:rPr lang="el-GR" sz="2000" i="1" dirty="0" err="1">
                <a:hlinkClick r:id="rId5" tooltip="Δονάκιο της χολέρας"/>
              </a:rPr>
              <a:t>cholerae</a:t>
            </a:r>
            <a:r>
              <a:rPr lang="el-GR" sz="2000" dirty="0"/>
              <a:t> (Δονάκιο της χολέρας). Τα συμπτώματα μπορεί να κυμαίνονται από κανένα, σε ήπια έως σοβαρά.</a:t>
            </a:r>
            <a:r>
              <a:rPr lang="el-GR" sz="2000" baseline="30000" dirty="0"/>
              <a:t> </a:t>
            </a:r>
            <a:r>
              <a:rPr lang="el-GR" sz="2000" dirty="0"/>
              <a:t>Το κλασικό σύμπτωμα είναι μεγάλες ποσότητες υδαρούς </a:t>
            </a:r>
            <a:r>
              <a:rPr lang="el-GR" sz="2000" dirty="0">
                <a:hlinkClick r:id="rId6" tooltip="Διάρροια"/>
              </a:rPr>
              <a:t>διάρροιας</a:t>
            </a:r>
            <a:r>
              <a:rPr lang="el-GR" sz="2000" dirty="0"/>
              <a:t> που διαρκούν μερικές ημέρες. Μπορεί επίσης να εμφανιστούν </a:t>
            </a:r>
            <a:r>
              <a:rPr lang="el-GR" sz="2000" dirty="0">
                <a:hlinkClick r:id="rId6" tooltip="Διάρροια"/>
              </a:rPr>
              <a:t>έμετο</a:t>
            </a:r>
            <a:r>
              <a:rPr lang="el-GR" sz="2000" dirty="0"/>
              <a:t>ι και μυϊκές κράμπες.</a:t>
            </a:r>
            <a:r>
              <a:rPr lang="el-GR" sz="2000" baseline="30000" dirty="0"/>
              <a:t> </a:t>
            </a:r>
            <a:r>
              <a:rPr lang="el-GR" sz="2000" dirty="0"/>
              <a:t>Η διάρροια μπορεί να είναι τόσο σοβαρή που να οδηγεί μέσα σε λίγες ώρες σε σοβαρή </a:t>
            </a:r>
            <a:r>
              <a:rPr lang="el-GR" sz="2000" dirty="0">
                <a:hlinkClick r:id="rId7" tooltip="Αφυδάτωση"/>
              </a:rPr>
              <a:t>αφυδάτωση</a:t>
            </a:r>
            <a:r>
              <a:rPr lang="el-GR" sz="2000" dirty="0"/>
              <a:t> και διαταραχή ηλεκτρολυτών. Αυτό μπορεί να οδηγήσει σε βυθισμένα μάτια, κρύο δέρμα, μειωμένη ελαστικότητα του δέρματος και ρυτίδες στα χέρια και τα πόδια. Τα συμπτώματα ξεκινούν δύο ώρες έως πέντε ημέρες μετά την έκθεση.</a:t>
            </a:r>
          </a:p>
          <a:p>
            <a:pPr>
              <a:defRPr/>
            </a:pPr>
            <a:r>
              <a:rPr lang="el-GR" sz="2000" dirty="0"/>
              <a:t>Η χολέρα προκαλείται από διάφορους τύπους </a:t>
            </a:r>
            <a:r>
              <a:rPr lang="el-GR" sz="2000" dirty="0" err="1"/>
              <a:t>Δονάκιου</a:t>
            </a:r>
            <a:r>
              <a:rPr lang="el-GR" sz="2000" dirty="0"/>
              <a:t> της χολέρας, και κάποια τύποι προκαλούν βαρύτερη νόσο από άλλους. Μεταδίδεται κυρίως μέσω μολυσμένου νερού και </a:t>
            </a:r>
            <a:r>
              <a:rPr lang="el-GR" sz="2000" dirty="0">
                <a:hlinkClick r:id="rId8" tooltip="Τροφική δηλητηρίαση"/>
              </a:rPr>
              <a:t>μολυσμένων τροφίμων</a:t>
            </a:r>
            <a:r>
              <a:rPr lang="el-GR" sz="2000" dirty="0"/>
              <a:t> που έχουν μολυνθεί από ανθρώπινα κόπρανα που περιέχουν τα βακτήρια. </a:t>
            </a:r>
            <a:r>
              <a:rPr lang="el-GR" sz="2000" dirty="0" err="1"/>
              <a:t>Υποψημένα</a:t>
            </a:r>
            <a:r>
              <a:rPr lang="el-GR" sz="2000" dirty="0"/>
              <a:t> θαλασσινά είναι συνήθως πηγή. Παράγοντες κινδύνου περιλαμβάνουν κακή υγιεινή, ανεπαρκές καθαρό πόσιμο νερό και </a:t>
            </a:r>
            <a:r>
              <a:rPr lang="el-GR" sz="2000" dirty="0">
                <a:hlinkClick r:id="rId9" tooltip="Φτώχεια"/>
              </a:rPr>
              <a:t>φτώχεια</a:t>
            </a:r>
            <a:r>
              <a:rPr lang="el-GR" sz="2000" dirty="0"/>
              <a:t>. Υπάρχει ανησυχία ότι η </a:t>
            </a:r>
            <a:r>
              <a:rPr lang="el-GR" sz="2000" dirty="0">
                <a:hlinkClick r:id="rId10" tooltip="Άνοδος της στάθμης της θάλασσας"/>
              </a:rPr>
              <a:t>άνοδος της στάθμης της θάλασσας</a:t>
            </a:r>
            <a:r>
              <a:rPr lang="el-GR" sz="2000" dirty="0"/>
              <a:t> θα αυξήσει την μετάδοση της ασθένειας. Η χολέρα μπορεί να διαγνωστεί με εξέταση κοπράνων.</a:t>
            </a:r>
          </a:p>
          <a:p>
            <a:pPr>
              <a:defRPr/>
            </a:pPr>
            <a:endParaRPr lang="el-GR"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1785938" y="214313"/>
            <a:ext cx="5929312" cy="642937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8229600" cy="1143000"/>
          </a:xfrm>
        </p:spPr>
        <p:txBody>
          <a:bodyPr/>
          <a:lstStyle/>
          <a:p>
            <a:pPr>
              <a:defRPr/>
            </a:pPr>
            <a:r>
              <a:rPr lang="en-US" sz="3600" dirty="0" err="1">
                <a:solidFill>
                  <a:srgbClr val="FFC000"/>
                </a:solidFill>
              </a:rPr>
              <a:t>B</a:t>
            </a:r>
            <a:r>
              <a:rPr lang="el-GR" sz="3600" dirty="0" err="1">
                <a:solidFill>
                  <a:srgbClr val="FFC000"/>
                </a:solidFill>
              </a:rPr>
              <a:t>ρουκέλλωση</a:t>
            </a:r>
            <a:endParaRPr lang="el-GR" sz="3600" dirty="0">
              <a:solidFill>
                <a:srgbClr val="FFC000"/>
              </a:solidFill>
            </a:endParaRPr>
          </a:p>
        </p:txBody>
      </p:sp>
      <p:sp>
        <p:nvSpPr>
          <p:cNvPr id="3" name="Content Placeholder 2"/>
          <p:cNvSpPr>
            <a:spLocks noGrp="1"/>
          </p:cNvSpPr>
          <p:nvPr>
            <p:ph idx="1"/>
          </p:nvPr>
        </p:nvSpPr>
        <p:spPr>
          <a:xfrm>
            <a:off x="571500" y="928688"/>
            <a:ext cx="8229600" cy="4525962"/>
          </a:xfrm>
        </p:spPr>
        <p:txBody>
          <a:bodyPr>
            <a:normAutofit fontScale="85000" lnSpcReduction="10000"/>
          </a:bodyPr>
          <a:lstStyle/>
          <a:p>
            <a:pPr>
              <a:defRPr/>
            </a:pPr>
            <a:r>
              <a:rPr lang="el-GR" sz="2000" b="1" dirty="0" err="1"/>
              <a:t>Βρουκέλλωση</a:t>
            </a:r>
            <a:r>
              <a:rPr lang="el-GR" sz="2000" dirty="0"/>
              <a:t> (ή αλλιώς μελιταίος πυρετός) είναι ένα λοιμώδες νόσημα το οποίο προκαλείται από το βακτήριο της </a:t>
            </a:r>
            <a:r>
              <a:rPr lang="el-GR" sz="2000" dirty="0" err="1"/>
              <a:t>βρουκέλλας</a:t>
            </a:r>
            <a:r>
              <a:rPr lang="el-GR" sz="2000" dirty="0"/>
              <a:t> που ανήκει στην κατηγορία των  </a:t>
            </a:r>
            <a:r>
              <a:rPr lang="en-US" sz="2000" dirty="0"/>
              <a:t>gram(-) </a:t>
            </a:r>
            <a:r>
              <a:rPr lang="el-GR" sz="2000" dirty="0">
                <a:hlinkClick r:id="rId2" tooltip="Βακτήριο"/>
              </a:rPr>
              <a:t>βακτηρίων</a:t>
            </a:r>
            <a:r>
              <a:rPr lang="el-GR" sz="2000" dirty="0"/>
              <a:t>. Το νόσημα παρατηρείται τόσο στα ζώα όσο και στον άνθρωπο και μεταδίδεται και από τα ζώα στον άνθρωπο. Το στέλεχος το οποίο προσβάλλει κυρίως τον άνθρωπο είναι η </a:t>
            </a:r>
            <a:r>
              <a:rPr lang="el-GR" sz="2000" dirty="0" err="1">
                <a:hlinkClick r:id="rId3" tooltip="Brucella melitensis (δεν έχει γραφτεί ακόμα)"/>
              </a:rPr>
              <a:t>brucella</a:t>
            </a:r>
            <a:r>
              <a:rPr lang="el-GR" sz="2000" dirty="0">
                <a:hlinkClick r:id="rId3" tooltip="Brucella melitensis (δεν έχει γραφτεί ακόμα)"/>
              </a:rPr>
              <a:t> </a:t>
            </a:r>
            <a:r>
              <a:rPr lang="el-GR" sz="2000" dirty="0" err="1">
                <a:hlinkClick r:id="rId3" tooltip="Brucella melitensis (δεν έχει γραφτεί ακόμα)"/>
              </a:rPr>
              <a:t>melitensis</a:t>
            </a:r>
            <a:r>
              <a:rPr lang="el-GR" sz="2000" dirty="0"/>
              <a:t> που συναντάται κατά βάση στα αιγοπρόβατα.</a:t>
            </a:r>
            <a:endParaRPr lang="en-US" sz="2000" dirty="0"/>
          </a:p>
          <a:p>
            <a:pPr>
              <a:defRPr/>
            </a:pPr>
            <a:r>
              <a:rPr lang="el-GR" sz="2000" dirty="0"/>
              <a:t>Χαρακτηριστικό της </a:t>
            </a:r>
            <a:r>
              <a:rPr lang="el-GR" sz="2000" dirty="0" err="1"/>
              <a:t>βρουκέλλωσης</a:t>
            </a:r>
            <a:r>
              <a:rPr lang="el-GR" sz="2000" dirty="0"/>
              <a:t> </a:t>
            </a:r>
            <a:r>
              <a:rPr lang="el-GR" sz="2000" dirty="0" err="1"/>
              <a:t>ειναι</a:t>
            </a:r>
            <a:r>
              <a:rPr lang="el-GR" sz="2000" dirty="0"/>
              <a:t> ο κυμαινόμενος πυρετός με νυκτερινή εφίδρωση, ρίγος, λήθαργος, πονοκέφαλος και </a:t>
            </a:r>
            <a:r>
              <a:rPr lang="el-GR" sz="2000" dirty="0" err="1"/>
              <a:t>μυοσκελετικες</a:t>
            </a:r>
            <a:r>
              <a:rPr lang="el-GR" sz="2000" dirty="0"/>
              <a:t> εκδηλώσεις (αρθραλγίες- μυαλγίες).Η </a:t>
            </a:r>
            <a:r>
              <a:rPr lang="el-GR" sz="2000" i="1" dirty="0"/>
              <a:t>Β. </a:t>
            </a:r>
            <a:r>
              <a:rPr lang="el-GR" sz="2000" i="1" dirty="0" err="1"/>
              <a:t>melitensis</a:t>
            </a:r>
            <a:r>
              <a:rPr lang="el-GR" sz="2000" dirty="0"/>
              <a:t> προκαλεί πιο έντονη συμπτωματολογία</a:t>
            </a:r>
          </a:p>
          <a:p>
            <a:pPr>
              <a:defRPr/>
            </a:pPr>
            <a:r>
              <a:rPr lang="el-GR" sz="2000" dirty="0"/>
              <a:t>Στις επιπλοκές της </a:t>
            </a:r>
            <a:r>
              <a:rPr lang="el-GR" sz="2000" dirty="0" err="1"/>
              <a:t>βρουκέλλωσης</a:t>
            </a:r>
            <a:r>
              <a:rPr lang="el-GR" sz="2000" dirty="0"/>
              <a:t> συμπεριλαμβάνονται η ενδοκαρδίτιδα, η </a:t>
            </a:r>
            <a:r>
              <a:rPr lang="el-GR" sz="2000" dirty="0" err="1"/>
              <a:t>μηνιγγοεγκεφαλίτιδα</a:t>
            </a:r>
            <a:r>
              <a:rPr lang="el-GR" sz="2000" dirty="0"/>
              <a:t> , η κερατίτιδα ή η χρόνια </a:t>
            </a:r>
            <a:r>
              <a:rPr lang="el-GR" sz="2000" dirty="0" err="1"/>
              <a:t>ιριδοκυκλίτιδα</a:t>
            </a:r>
            <a:r>
              <a:rPr lang="el-GR" sz="2000" dirty="0"/>
              <a:t> και ορχίτιδα. Κυρίως όμως μπορεί να εμφανιστεί αρθρίτιδα, οστεοαρθρίτιδα, οστεομυελίτιδα και </a:t>
            </a:r>
            <a:r>
              <a:rPr lang="el-GR" sz="2000" dirty="0" err="1"/>
              <a:t>δισκοσπονδυλίτιδα</a:t>
            </a:r>
            <a:endParaRPr lang="el-GR" sz="2000" dirty="0"/>
          </a:p>
          <a:p>
            <a:pPr>
              <a:defRPr/>
            </a:pPr>
            <a:r>
              <a:rPr lang="el-GR" sz="2000" dirty="0"/>
              <a:t>Το μικρόβιο μεταδίδεται κυρίως με κατανάλωση μολυσμένων ζωικών προϊόντων, με άμεση επαφή με μολυσμένα ζώα και σπανιότερα από άνθρωπο σε άνθρωπο (μέσω μεταγγίσεων αίματος, μυελού των οστών, θηλασμό).</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0"/>
            <a:ext cx="8229600" cy="1143000"/>
          </a:xfrm>
        </p:spPr>
        <p:txBody>
          <a:bodyPr/>
          <a:lstStyle/>
          <a:p>
            <a:pPr>
              <a:defRPr/>
            </a:pPr>
            <a:r>
              <a:rPr lang="el-GR" sz="3600" dirty="0" err="1">
                <a:solidFill>
                  <a:srgbClr val="FFC000"/>
                </a:solidFill>
              </a:rPr>
              <a:t>Ρικίνη</a:t>
            </a:r>
            <a:endParaRPr lang="el-GR" sz="3600" dirty="0">
              <a:solidFill>
                <a:srgbClr val="FFC000"/>
              </a:solidFill>
            </a:endParaRPr>
          </a:p>
        </p:txBody>
      </p:sp>
      <p:sp>
        <p:nvSpPr>
          <p:cNvPr id="3" name="Content Placeholder 2"/>
          <p:cNvSpPr>
            <a:spLocks noGrp="1"/>
          </p:cNvSpPr>
          <p:nvPr>
            <p:ph idx="1"/>
          </p:nvPr>
        </p:nvSpPr>
        <p:spPr>
          <a:xfrm>
            <a:off x="571500" y="857250"/>
            <a:ext cx="8229600" cy="4525963"/>
          </a:xfrm>
        </p:spPr>
        <p:txBody>
          <a:bodyPr>
            <a:normAutofit fontScale="92500" lnSpcReduction="20000"/>
          </a:bodyPr>
          <a:lstStyle/>
          <a:p>
            <a:pPr>
              <a:defRPr/>
            </a:pPr>
            <a:r>
              <a:rPr lang="el-GR" sz="2000" dirty="0"/>
              <a:t>Η </a:t>
            </a:r>
            <a:r>
              <a:rPr lang="el-GR" sz="2000" b="1" dirty="0" err="1"/>
              <a:t>ρικίνη</a:t>
            </a:r>
            <a:r>
              <a:rPr lang="el-GR" sz="2000" dirty="0"/>
              <a:t> είναι μια εξαιρετικά τοξική φυσικώς </a:t>
            </a:r>
            <a:r>
              <a:rPr lang="el-GR" sz="2000" dirty="0" err="1"/>
              <a:t>απαντώμενη</a:t>
            </a:r>
            <a:r>
              <a:rPr lang="el-GR" sz="2000" dirty="0"/>
              <a:t> </a:t>
            </a:r>
            <a:r>
              <a:rPr lang="el-GR" sz="2000" dirty="0" err="1">
                <a:hlinkClick r:id="rId2" tooltip="Λεκτίνες"/>
              </a:rPr>
              <a:t>λεκτίνη</a:t>
            </a:r>
            <a:r>
              <a:rPr lang="el-GR" sz="2000" dirty="0"/>
              <a:t> που απαντάται στους σπόρους του φυτού </a:t>
            </a:r>
            <a:r>
              <a:rPr lang="el-GR" sz="2000" dirty="0" err="1">
                <a:hlinkClick r:id="rId3" tooltip="Ρετσινολαδιά"/>
              </a:rPr>
              <a:t>ρετσινολαδιά</a:t>
            </a:r>
            <a:r>
              <a:rPr lang="el-GR" sz="2000" dirty="0"/>
              <a:t> (</a:t>
            </a:r>
            <a:r>
              <a:rPr lang="el-GR" sz="2000" dirty="0" err="1"/>
              <a:t>Ricinus</a:t>
            </a:r>
            <a:r>
              <a:rPr lang="el-GR" sz="2000" dirty="0"/>
              <a:t> </a:t>
            </a:r>
            <a:r>
              <a:rPr lang="el-GR" sz="2000" dirty="0" err="1"/>
              <a:t>communis</a:t>
            </a:r>
            <a:r>
              <a:rPr lang="el-GR" sz="2000" dirty="0"/>
              <a:t>). Μία δόση καθαρής </a:t>
            </a:r>
            <a:r>
              <a:rPr lang="el-GR" sz="2000" dirty="0" err="1"/>
              <a:t>ρικίνης</a:t>
            </a:r>
            <a:r>
              <a:rPr lang="el-GR" sz="2000" dirty="0"/>
              <a:t> σε σκόνη με μέγεθος ολίγων κόκκων επιτραπέζιου αλατιού μπορεί να επιφέρει τον θάνατο σε ενήλικα άνθρωπο. Η μέση θανατηφόρος δόση (LD 50) </a:t>
            </a:r>
            <a:r>
              <a:rPr lang="el-GR" sz="2000" dirty="0" err="1"/>
              <a:t>ρικίνης</a:t>
            </a:r>
            <a:r>
              <a:rPr lang="el-GR" sz="2000" dirty="0"/>
              <a:t> είναι περίπου 22 μικρογραμμάρια ανά χιλιόγραμμο σωματικού βάρους (1,78 χιλιοστόγραμμα για τον μέσο ενήλικα).</a:t>
            </a:r>
            <a:r>
              <a:rPr lang="el-GR" dirty="0"/>
              <a:t>  </a:t>
            </a:r>
            <a:r>
              <a:rPr lang="el-GR" sz="2000" dirty="0"/>
              <a:t>Η </a:t>
            </a:r>
            <a:r>
              <a:rPr lang="el-GR" sz="2000" dirty="0" err="1"/>
              <a:t>ρικίνη</a:t>
            </a:r>
            <a:r>
              <a:rPr lang="el-GR" sz="2000" dirty="0"/>
              <a:t> είναι πολύ δηλητηριώδης είτε εισπνέεται είτε λαμβάνεται με ένεση είτε με κατάποση. Δρα ως τοξίνη με αναστολή της πρωτεϊνικής σύνθεσης. Αποτρέπει κύτταρα από τη "συναρμολόγηση" διαφόρων αμινοξέων προς πρωτεΐνες σύμφωνα με τα μηνύματα που λαμβάνονται από το αγγελιοφόρο </a:t>
            </a:r>
            <a:r>
              <a:rPr lang="el-GR" sz="2000" dirty="0">
                <a:hlinkClick r:id="rId4" tooltip="RNA"/>
              </a:rPr>
              <a:t>RNA</a:t>
            </a:r>
            <a:r>
              <a:rPr lang="el-GR" sz="2000" dirty="0"/>
              <a:t> σε μία διαδικασία που διενεργείται από το κύτταρο στα </a:t>
            </a:r>
            <a:r>
              <a:rPr lang="el-GR" sz="2000" dirty="0" err="1"/>
              <a:t>ριβοσώματα</a:t>
            </a:r>
            <a:r>
              <a:rPr lang="el-GR" sz="2000" dirty="0"/>
              <a:t>. Τα θύματα συχνά εμφανίζουν πρόδηλη ναυτία, διάρροια, ταχυκαρδία και υπόταση, και επιληπτικές κρίσεις εξακολουθούν να υπάρχουν μέχρι και για μια εβδομάδα. Οι συγκεντρώσεις </a:t>
            </a:r>
            <a:r>
              <a:rPr lang="el-GR" sz="2000" dirty="0" err="1"/>
              <a:t>ρικίνης</a:t>
            </a:r>
            <a:r>
              <a:rPr lang="el-GR" sz="2000" dirty="0"/>
              <a:t> ή </a:t>
            </a:r>
            <a:r>
              <a:rPr lang="el-GR" sz="2000" dirty="0" err="1"/>
              <a:t>ρικινίνης</a:t>
            </a:r>
            <a:r>
              <a:rPr lang="el-GR" sz="2000" dirty="0"/>
              <a:t> στο αίμα, στο πλάσμα ή στα ούρα μπορούν να μετρηθούν για να επιβεβαιωθεί η </a:t>
            </a:r>
            <a:r>
              <a:rPr lang="el-GR" sz="2000" dirty="0" err="1"/>
              <a:t>διάγνωση.Οι</a:t>
            </a:r>
            <a:r>
              <a:rPr lang="el-GR" sz="2000" dirty="0"/>
              <a:t> εργαστηριακές εξετάσεις συνήθως περιλαμβάνουν </a:t>
            </a:r>
            <a:r>
              <a:rPr lang="el-GR" sz="2000" dirty="0" err="1"/>
              <a:t>ανοσοδοκιμασία</a:t>
            </a:r>
            <a:r>
              <a:rPr lang="el-GR" sz="2000" dirty="0"/>
              <a:t> ή υγρή χρωματογραφία-</a:t>
            </a:r>
            <a:r>
              <a:rPr lang="el-GR" sz="2000" dirty="0" err="1"/>
              <a:t>φασματομετρία </a:t>
            </a:r>
            <a:r>
              <a:rPr lang="el-GR" sz="2000" dirty="0"/>
              <a:t>μάζας.</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l-GR">
                <a:solidFill>
                  <a:srgbClr val="FFFF00"/>
                </a:solidFill>
              </a:rPr>
              <a:t>ΒΙΟΛΟΓΙΚΑ ΣΥΜΒΑΝΤΑ</a:t>
            </a:r>
          </a:p>
        </p:txBody>
      </p:sp>
      <p:sp>
        <p:nvSpPr>
          <p:cNvPr id="11267" name="Rectangle 3"/>
          <p:cNvSpPr>
            <a:spLocks noGrp="1" noChangeArrowheads="1"/>
          </p:cNvSpPr>
          <p:nvPr>
            <p:ph idx="1"/>
          </p:nvPr>
        </p:nvSpPr>
        <p:spPr/>
        <p:txBody>
          <a:bodyPr/>
          <a:lstStyle/>
          <a:p>
            <a:r>
              <a:rPr lang="el-GR"/>
              <a:t>Τα βιολογικά συμβάντα που σχετίζονται με βιοτρομοκρατία σπάνια είναι ξεκάθαρα από την αρχή και συνήθως ξεκινούν με ένα ύποπτο περιστατικό στο οποίο δεν μπορεί να αποδοθεί συγκεκριμένη αιτιολογία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1714488"/>
            <a:ext cx="7772400" cy="1559614"/>
          </a:xfrm>
        </p:spPr>
        <p:txBody>
          <a:bodyPr/>
          <a:lstStyle/>
          <a:p>
            <a:r>
              <a:rPr lang="el-GR" dirty="0"/>
              <a:t>ΕΚΤΙΜΗΣΗ ΚΙΝΔΥΝΟΥ ΣΥΜΒΑΝΤΩΝ</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l-GR">
                <a:solidFill>
                  <a:srgbClr val="FFFF00"/>
                </a:solidFill>
              </a:rPr>
              <a:t>ΕΚΤΙΜΗΣΗ ΚΙΝΔΥΝΟΥ</a:t>
            </a:r>
          </a:p>
        </p:txBody>
      </p:sp>
      <p:sp>
        <p:nvSpPr>
          <p:cNvPr id="13315" name="Rectangle 3"/>
          <p:cNvSpPr>
            <a:spLocks noGrp="1" noChangeArrowheads="1"/>
          </p:cNvSpPr>
          <p:nvPr>
            <p:ph idx="1"/>
          </p:nvPr>
        </p:nvSpPr>
        <p:spPr/>
        <p:txBody>
          <a:bodyPr>
            <a:normAutofit lnSpcReduction="10000"/>
          </a:bodyPr>
          <a:lstStyle/>
          <a:p>
            <a:pPr>
              <a:lnSpc>
                <a:spcPct val="80000"/>
              </a:lnSpc>
            </a:pPr>
            <a:r>
              <a:rPr lang="el-GR" sz="2800" dirty="0"/>
              <a:t>Η εκτίμηση κινδύνου απαιτεί εξειδικευμένες γνώσεις σχετικά με τα βιολογικά όπλα, τους παράγοντες και τα συστήματα διασποράς των παραγόντων, την επιδημιολογία, τις μολυσματικές ασθένειες καθώς και την εφαρμογή όλων αυτών των γνώσεων σε τεχνικό επίπεδο. </a:t>
            </a:r>
          </a:p>
          <a:p>
            <a:pPr>
              <a:lnSpc>
                <a:spcPct val="80000"/>
              </a:lnSpc>
            </a:pPr>
            <a:r>
              <a:rPr lang="el-GR" sz="2800" dirty="0"/>
              <a:t>Εκτιμώντας περιστατικά που συνέβησαν τα τελευταία χρόνια και αφορούσαν σε επιστολές με σκόνη ύποπτη για σπόρους άνθρακα, τα περισσότερα από αυτά χαρακτηρίστηκαν ως φάρσες ( μέχρι τώρα έχουμε διαχειριστεί περίπου 350 περιστατικά ύποπτης σκόνης ).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l-GR">
                <a:solidFill>
                  <a:srgbClr val="FFFF00"/>
                </a:solidFill>
              </a:rPr>
              <a:t>ΕΚΤΙΜΗΣΗ ΚΙΝΔΥΝΟΥ</a:t>
            </a:r>
          </a:p>
        </p:txBody>
      </p:sp>
      <p:sp>
        <p:nvSpPr>
          <p:cNvPr id="15363" name="Rectangle 3"/>
          <p:cNvSpPr>
            <a:spLocks noGrp="1" noChangeArrowheads="1"/>
          </p:cNvSpPr>
          <p:nvPr>
            <p:ph idx="1"/>
          </p:nvPr>
        </p:nvSpPr>
        <p:spPr/>
        <p:txBody>
          <a:bodyPr/>
          <a:lstStyle/>
          <a:p>
            <a:pPr>
              <a:lnSpc>
                <a:spcPct val="80000"/>
              </a:lnSpc>
            </a:pPr>
            <a:r>
              <a:rPr lang="el-GR" sz="2400"/>
              <a:t>Είναι απαραίτητο το συντομότερο δυνατό οι δημόσιες αρχές, που είναι υπεύθυνες για την διαχείριση κρίσεων και την εφαρμογή αντιμέτρων, να έχουν επαρκή στοιχεία όπως: ο τύπος του παράγοντα που χρησιμοποιήθηκε, ο αριθμός των εκτεθειμένων, οι πιθανές επιλογές θεραπείας και αν δεν έχουν περάσει περισσότερες από 24-48 ώρες μετά την επίθεση. Η ύπαρξη άμεσης αντιμετώπισης μετά από μία επίθεση ή ηθελημένη απελευθέρωση ενός παράγοντα, απαιτεί τρία κύρια αλληλοεξαρτώμενα στοιχεία: </a:t>
            </a:r>
          </a:p>
          <a:p>
            <a:pPr>
              <a:lnSpc>
                <a:spcPct val="80000"/>
              </a:lnSpc>
            </a:pPr>
            <a:r>
              <a:rPr lang="el-GR" sz="2400"/>
              <a:t>ένα σύστημα εκτίμησης της διασποράς, </a:t>
            </a:r>
          </a:p>
          <a:p>
            <a:pPr>
              <a:lnSpc>
                <a:spcPct val="80000"/>
              </a:lnSpc>
            </a:pPr>
            <a:r>
              <a:rPr lang="el-GR" sz="2400"/>
              <a:t>μια ομάδα διερεύνησης πεδίου </a:t>
            </a:r>
          </a:p>
          <a:p>
            <a:pPr>
              <a:lnSpc>
                <a:spcPct val="80000"/>
              </a:lnSpc>
            </a:pPr>
            <a:r>
              <a:rPr lang="el-GR" sz="2400"/>
              <a:t>και ένα διαγνωστικό εργαστήριο.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solidFill>
                  <a:srgbClr val="FFFF00"/>
                </a:solidFill>
              </a:rPr>
              <a:t>Συστήματα Διαχείρισης  Συμβάντων</a:t>
            </a:r>
          </a:p>
        </p:txBody>
      </p:sp>
      <p:sp>
        <p:nvSpPr>
          <p:cNvPr id="3" name="Content Placeholder 2"/>
          <p:cNvSpPr>
            <a:spLocks noGrp="1"/>
          </p:cNvSpPr>
          <p:nvPr>
            <p:ph idx="1"/>
          </p:nvPr>
        </p:nvSpPr>
        <p:spPr/>
        <p:txBody>
          <a:bodyPr>
            <a:normAutofit/>
          </a:bodyPr>
          <a:lstStyle/>
          <a:p>
            <a:r>
              <a:rPr lang="el-GR" sz="3200" dirty="0"/>
              <a:t>Συστήματα Καταγραφής π.χ. τα γεωχωρικά πληροφοριακά συστήματα (GIS</a:t>
            </a:r>
            <a:r>
              <a:rPr lang="el-GR" dirty="0"/>
              <a:t>) ( </a:t>
            </a:r>
            <a:r>
              <a:rPr lang="el-GR" dirty="0">
                <a:solidFill>
                  <a:srgbClr val="00B0F0"/>
                </a:solidFill>
              </a:rPr>
              <a:t>αναφορά</a:t>
            </a:r>
            <a:r>
              <a:rPr lang="el-GR" dirty="0"/>
              <a:t>)</a:t>
            </a:r>
            <a:endParaRPr lang="el-GR" sz="3200" dirty="0"/>
          </a:p>
          <a:p>
            <a:r>
              <a:rPr lang="el-GR" sz="3200" dirty="0"/>
              <a:t>Επιδημιολογική Επιτήρηση</a:t>
            </a:r>
          </a:p>
          <a:p>
            <a:r>
              <a:rPr lang="en-US" sz="3200" dirty="0"/>
              <a:t>Early warning systems</a:t>
            </a:r>
            <a:r>
              <a:rPr lang="el-GR" sz="3200" dirty="0"/>
              <a:t> ( συστήματα έγκαιρης ειδοποίησης) </a:t>
            </a:r>
          </a:p>
          <a:p>
            <a:r>
              <a:rPr lang="el-GR" sz="3200" dirty="0"/>
              <a:t>Φαρμακευτικό Απόθεμα (</a:t>
            </a:r>
            <a:r>
              <a:rPr lang="en-US" sz="3200" dirty="0"/>
              <a:t>Stockpiling</a:t>
            </a:r>
            <a:r>
              <a:rPr lang="el-GR" dirty="0"/>
              <a:t>) </a:t>
            </a:r>
            <a:endParaRPr lang="el-GR" sz="3200" dirty="0"/>
          </a:p>
        </p:txBody>
      </p:sp>
    </p:spTree>
    <p:extLst>
      <p:ext uri="{BB962C8B-B14F-4D97-AF65-F5344CB8AC3E}">
        <p14:creationId xmlns:p14="http://schemas.microsoft.com/office/powerpoint/2010/main" val="3415756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1857364"/>
            <a:ext cx="7772400" cy="914400"/>
          </a:xfrm>
        </p:spPr>
        <p:txBody>
          <a:bodyPr/>
          <a:lstStyle/>
          <a:p>
            <a:r>
              <a:rPr lang="el-GR" dirty="0"/>
              <a:t>ΨΥΧΟΚΟΙΝΩΝΙΚΕΣ ΕΠΙΠΤΩΣΕΙΣ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l-GR"/>
              <a:t>Εκτίμηση Κινδύνου</a:t>
            </a:r>
          </a:p>
        </p:txBody>
      </p:sp>
      <p:sp>
        <p:nvSpPr>
          <p:cNvPr id="25603" name="Rectangle 3"/>
          <p:cNvSpPr>
            <a:spLocks noGrp="1" noChangeArrowheads="1"/>
          </p:cNvSpPr>
          <p:nvPr>
            <p:ph type="body" idx="1"/>
          </p:nvPr>
        </p:nvSpPr>
        <p:spPr/>
        <p:txBody>
          <a:bodyPr/>
          <a:lstStyle/>
          <a:p>
            <a:pPr>
              <a:lnSpc>
                <a:spcPct val="90000"/>
              </a:lnSpc>
              <a:buFont typeface="Wingdings" pitchFamily="2" charset="2"/>
              <a:buNone/>
            </a:pPr>
            <a:r>
              <a:rPr lang="el-GR" sz="2100" b="1"/>
              <a:t>    Η Εκτίμηση Κινδύνου</a:t>
            </a:r>
            <a:r>
              <a:rPr lang="el-GR" sz="2100"/>
              <a:t> έχει σαν σκοπό την καταγραφή των παραμέτρων εκείνων που μπορεί να προκαλέσουν μία απειλή και επιδιώκει να εκτιμήσει με ακρίβεια το ρίσκο έτσι ώστε να προσφέρει στους αναλυτές τη δυνατότητα μείωσης του κινδύνου</a:t>
            </a:r>
            <a:r>
              <a:rPr lang="en-US" sz="2100"/>
              <a:t>.</a:t>
            </a:r>
            <a:r>
              <a:rPr lang="el-GR" sz="2100"/>
              <a:t>Βασικά σημεία που διερευνώνται κατά την εκτίμηση κινδύνου είναι τα ακόλουθα:</a:t>
            </a:r>
          </a:p>
          <a:p>
            <a:pPr>
              <a:lnSpc>
                <a:spcPct val="90000"/>
              </a:lnSpc>
            </a:pPr>
            <a:r>
              <a:rPr lang="el-GR" sz="2100"/>
              <a:t> η πιθανότητα για την εμφάνιση μιας επικίνδυνης κατάστασης </a:t>
            </a:r>
          </a:p>
          <a:p>
            <a:pPr>
              <a:lnSpc>
                <a:spcPct val="90000"/>
              </a:lnSpc>
            </a:pPr>
            <a:r>
              <a:rPr lang="el-GR" sz="2100"/>
              <a:t>η πρόβλεψη για ένα γεγονός που θα συμβεί</a:t>
            </a:r>
          </a:p>
          <a:p>
            <a:pPr>
              <a:lnSpc>
                <a:spcPct val="90000"/>
              </a:lnSpc>
            </a:pPr>
            <a:r>
              <a:rPr lang="el-GR" sz="2100"/>
              <a:t>οι δυσμενείς επιπτώσεις στον τομέα της υγείας που θα προκληθούν από ένα σοβαρό συμβάν.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685800" y="4953000"/>
            <a:ext cx="7848600" cy="1447800"/>
          </a:xfrm>
          <a:prstGeom prst="rect">
            <a:avLst/>
          </a:prstGeom>
          <a:solidFill>
            <a:srgbClr val="CC0099"/>
          </a:solidFill>
          <a:ln w="9525">
            <a:solidFill>
              <a:srgbClr val="FF99CC"/>
            </a:solidFill>
            <a:miter lim="800000"/>
            <a:headEnd/>
            <a:tailEnd/>
          </a:ln>
          <a:effectLst/>
        </p:spPr>
        <p:txBody>
          <a:bodyPr wrap="none" anchor="ctr"/>
          <a:lstStyle/>
          <a:p>
            <a:endParaRPr lang="el-GR"/>
          </a:p>
        </p:txBody>
      </p:sp>
      <p:sp>
        <p:nvSpPr>
          <p:cNvPr id="98307" name="Rectangle 3"/>
          <p:cNvSpPr>
            <a:spLocks noChangeArrowheads="1"/>
          </p:cNvSpPr>
          <p:nvPr/>
        </p:nvSpPr>
        <p:spPr bwMode="auto">
          <a:xfrm>
            <a:off x="1258888" y="1484313"/>
            <a:ext cx="6705600" cy="1066800"/>
          </a:xfrm>
          <a:prstGeom prst="rect">
            <a:avLst/>
          </a:prstGeom>
          <a:solidFill>
            <a:srgbClr val="9999FF"/>
          </a:solidFill>
          <a:ln w="9525">
            <a:solidFill>
              <a:srgbClr val="00CCFF"/>
            </a:solidFill>
            <a:miter lim="800000"/>
            <a:headEnd/>
            <a:tailEnd/>
          </a:ln>
          <a:effectLst/>
        </p:spPr>
        <p:txBody>
          <a:bodyPr wrap="none" anchor="ctr"/>
          <a:lstStyle/>
          <a:p>
            <a:endParaRPr lang="el-GR"/>
          </a:p>
        </p:txBody>
      </p:sp>
      <p:sp>
        <p:nvSpPr>
          <p:cNvPr id="98308" name="Rectangle 4"/>
          <p:cNvSpPr>
            <a:spLocks noGrp="1" noChangeArrowheads="1"/>
          </p:cNvSpPr>
          <p:nvPr>
            <p:ph type="title"/>
          </p:nvPr>
        </p:nvSpPr>
        <p:spPr>
          <a:xfrm>
            <a:off x="685800" y="152400"/>
            <a:ext cx="7772400" cy="1143000"/>
          </a:xfrm>
        </p:spPr>
        <p:txBody>
          <a:bodyPr/>
          <a:lstStyle/>
          <a:p>
            <a:r>
              <a:rPr lang="el-GR" sz="2800" b="1">
                <a:solidFill>
                  <a:srgbClr val="FFFF00"/>
                </a:solidFill>
                <a:latin typeface="Myriad Web" pitchFamily="34" charset="0"/>
              </a:rPr>
              <a:t>ΕΝΑ ΚΑΤΑΣΤΡΟΦΙΚΟ ΓΕΓΟΝΟΣ </a:t>
            </a:r>
            <a:br>
              <a:rPr lang="el-GR" sz="2800" b="1">
                <a:solidFill>
                  <a:srgbClr val="FFFF00"/>
                </a:solidFill>
                <a:latin typeface="Myriad Web" pitchFamily="34" charset="0"/>
              </a:rPr>
            </a:br>
            <a:r>
              <a:rPr lang="el-GR" sz="2800" b="1">
                <a:solidFill>
                  <a:srgbClr val="FFFF00"/>
                </a:solidFill>
                <a:latin typeface="Myriad Web" pitchFamily="34" charset="0"/>
              </a:rPr>
              <a:t>επηρεάζει την κοινωνία:</a:t>
            </a:r>
            <a:endParaRPr lang="en-GB" sz="2800" b="1">
              <a:solidFill>
                <a:srgbClr val="FFFF00"/>
              </a:solidFill>
              <a:latin typeface="Myriad Web" pitchFamily="34" charset="0"/>
            </a:endParaRPr>
          </a:p>
        </p:txBody>
      </p:sp>
      <p:sp>
        <p:nvSpPr>
          <p:cNvPr id="98309" name="Text Box 5"/>
          <p:cNvSpPr txBox="1">
            <a:spLocks noChangeArrowheads="1"/>
          </p:cNvSpPr>
          <p:nvPr/>
        </p:nvSpPr>
        <p:spPr bwMode="auto">
          <a:xfrm>
            <a:off x="1741488" y="1562100"/>
            <a:ext cx="5583237" cy="884238"/>
          </a:xfrm>
          <a:prstGeom prst="rect">
            <a:avLst/>
          </a:prstGeom>
          <a:noFill/>
          <a:ln w="9525">
            <a:noFill/>
            <a:miter lim="800000"/>
            <a:headEnd/>
            <a:tailEnd/>
          </a:ln>
          <a:effectLst/>
        </p:spPr>
        <p:txBody>
          <a:bodyPr wrap="none">
            <a:spAutoFit/>
          </a:bodyPr>
          <a:lstStyle/>
          <a:p>
            <a:pPr eaLnBrk="0" hangingPunct="0"/>
            <a:r>
              <a:rPr lang="el-GR" sz="2800" b="1">
                <a:solidFill>
                  <a:schemeClr val="bg1"/>
                </a:solidFill>
                <a:latin typeface="Myriad Web" pitchFamily="34" charset="0"/>
              </a:rPr>
              <a:t>Στην βιολογική της δομή:</a:t>
            </a:r>
          </a:p>
          <a:p>
            <a:pPr eaLnBrk="0" hangingPunct="0"/>
            <a:r>
              <a:rPr lang="el-GR" sz="2400" b="1">
                <a:solidFill>
                  <a:schemeClr val="bg1"/>
                </a:solidFill>
                <a:latin typeface="Myriad Web" pitchFamily="34" charset="0"/>
              </a:rPr>
              <a:t>   </a:t>
            </a:r>
            <a:r>
              <a:rPr lang="el-GR" sz="2000" b="1">
                <a:solidFill>
                  <a:schemeClr val="bg1"/>
                </a:solidFill>
                <a:latin typeface="Myriad Web" pitchFamily="34" charset="0"/>
              </a:rPr>
              <a:t>(επιβίωση, κατοικία, υγεία, αναπαραγωγή</a:t>
            </a:r>
            <a:r>
              <a:rPr lang="el-GR" sz="2000" b="1">
                <a:solidFill>
                  <a:schemeClr val="bg1"/>
                </a:solidFill>
                <a:latin typeface="Times New Roman" pitchFamily="18" charset="0"/>
              </a:rPr>
              <a:t>)</a:t>
            </a:r>
          </a:p>
        </p:txBody>
      </p:sp>
      <p:sp>
        <p:nvSpPr>
          <p:cNvPr id="98310" name="Text Box 6"/>
          <p:cNvSpPr txBox="1">
            <a:spLocks noChangeArrowheads="1"/>
          </p:cNvSpPr>
          <p:nvPr/>
        </p:nvSpPr>
        <p:spPr bwMode="auto">
          <a:xfrm>
            <a:off x="1077913" y="5006975"/>
            <a:ext cx="7251700" cy="1006475"/>
          </a:xfrm>
          <a:prstGeom prst="rect">
            <a:avLst/>
          </a:prstGeom>
          <a:noFill/>
          <a:ln w="9525">
            <a:noFill/>
            <a:miter lim="800000"/>
            <a:headEnd/>
            <a:tailEnd/>
          </a:ln>
          <a:effectLst/>
        </p:spPr>
        <p:txBody>
          <a:bodyPr wrap="none">
            <a:spAutoFit/>
          </a:bodyPr>
          <a:lstStyle/>
          <a:p>
            <a:pPr algn="ctr" eaLnBrk="0" hangingPunct="0">
              <a:lnSpc>
                <a:spcPct val="125000"/>
              </a:lnSpc>
            </a:pPr>
            <a:r>
              <a:rPr lang="el-GR" sz="2400" b="1">
                <a:solidFill>
                  <a:schemeClr val="bg1"/>
                </a:solidFill>
                <a:latin typeface="Myriad Web" pitchFamily="34" charset="0"/>
              </a:rPr>
              <a:t>Προκαλεί ανεπιθύμητες ψυχολογικές εκδηλώσεις</a:t>
            </a:r>
          </a:p>
          <a:p>
            <a:pPr algn="ctr" eaLnBrk="0" hangingPunct="0">
              <a:lnSpc>
                <a:spcPct val="125000"/>
              </a:lnSpc>
            </a:pPr>
            <a:r>
              <a:rPr lang="el-GR" sz="2400" b="1">
                <a:solidFill>
                  <a:schemeClr val="bg1"/>
                </a:solidFill>
                <a:latin typeface="Myriad Web" pitchFamily="34" charset="0"/>
              </a:rPr>
              <a:t>που εκδηλώνονται στην συμπεριφορά</a:t>
            </a:r>
            <a:endParaRPr lang="en-GB" sz="2400" b="1">
              <a:solidFill>
                <a:schemeClr val="bg1"/>
              </a:solidFill>
              <a:latin typeface="Myriad Web" pitchFamily="34" charset="0"/>
            </a:endParaRPr>
          </a:p>
        </p:txBody>
      </p:sp>
      <p:sp>
        <p:nvSpPr>
          <p:cNvPr id="98311" name="Rectangle 7"/>
          <p:cNvSpPr>
            <a:spLocks noChangeArrowheads="1"/>
          </p:cNvSpPr>
          <p:nvPr/>
        </p:nvSpPr>
        <p:spPr bwMode="auto">
          <a:xfrm>
            <a:off x="1143000" y="2590800"/>
            <a:ext cx="6705600" cy="1371600"/>
          </a:xfrm>
          <a:prstGeom prst="rect">
            <a:avLst/>
          </a:prstGeom>
          <a:solidFill>
            <a:srgbClr val="9999FF"/>
          </a:solidFill>
          <a:ln w="9525">
            <a:solidFill>
              <a:srgbClr val="00CCFF"/>
            </a:solidFill>
            <a:miter lim="800000"/>
            <a:headEnd/>
            <a:tailEnd/>
          </a:ln>
          <a:effectLst/>
        </p:spPr>
        <p:txBody>
          <a:bodyPr wrap="none" anchor="ctr"/>
          <a:lstStyle/>
          <a:p>
            <a:pPr eaLnBrk="0" hangingPunct="0"/>
            <a:r>
              <a:rPr lang="el-GR" sz="2800" b="1">
                <a:latin typeface="Times New Roman" pitchFamily="18" charset="0"/>
              </a:rPr>
              <a:t>       </a:t>
            </a:r>
            <a:r>
              <a:rPr lang="el-GR" sz="2800" b="1">
                <a:solidFill>
                  <a:schemeClr val="bg1"/>
                </a:solidFill>
                <a:latin typeface="Myriad Web" pitchFamily="34" charset="0"/>
              </a:rPr>
              <a:t>Στην ταξική της οργάνωση</a:t>
            </a:r>
            <a:r>
              <a:rPr lang="el-GR" sz="2400" b="1">
                <a:solidFill>
                  <a:schemeClr val="bg1"/>
                </a:solidFill>
                <a:latin typeface="Myriad Web" pitchFamily="34" charset="0"/>
              </a:rPr>
              <a:t> </a:t>
            </a:r>
          </a:p>
          <a:p>
            <a:pPr eaLnBrk="0" hangingPunct="0"/>
            <a:r>
              <a:rPr lang="el-GR" sz="2000" b="1">
                <a:solidFill>
                  <a:schemeClr val="bg1"/>
                </a:solidFill>
                <a:latin typeface="Myriad Web" pitchFamily="34" charset="0"/>
              </a:rPr>
              <a:t>         (κατανομή εργασίας, πολιτειακή ιεραρχία, </a:t>
            </a:r>
          </a:p>
          <a:p>
            <a:pPr eaLnBrk="0" hangingPunct="0"/>
            <a:r>
              <a:rPr lang="el-GR" sz="2000" b="1">
                <a:solidFill>
                  <a:schemeClr val="bg1"/>
                </a:solidFill>
                <a:latin typeface="Myriad Web" pitchFamily="34" charset="0"/>
              </a:rPr>
              <a:t>            πολιτισμικοί κανόνες, κοινωνικοί ρόλοι)</a:t>
            </a:r>
            <a:endParaRPr lang="en-GB" sz="2000" b="1">
              <a:solidFill>
                <a:schemeClr val="bg1"/>
              </a:solidFill>
              <a:latin typeface="Myriad Web" pitchFamily="34" charset="0"/>
            </a:endParaRPr>
          </a:p>
        </p:txBody>
      </p:sp>
      <p:sp>
        <p:nvSpPr>
          <p:cNvPr id="98312" name="Rectangle 8"/>
          <p:cNvSpPr>
            <a:spLocks noChangeArrowheads="1"/>
          </p:cNvSpPr>
          <p:nvPr/>
        </p:nvSpPr>
        <p:spPr bwMode="auto">
          <a:xfrm>
            <a:off x="1143000" y="3962400"/>
            <a:ext cx="6705600" cy="914400"/>
          </a:xfrm>
          <a:prstGeom prst="rect">
            <a:avLst/>
          </a:prstGeom>
          <a:solidFill>
            <a:srgbClr val="9999FF"/>
          </a:solidFill>
          <a:ln w="9525">
            <a:solidFill>
              <a:srgbClr val="00CCFF"/>
            </a:solidFill>
            <a:miter lim="800000"/>
            <a:headEnd/>
            <a:tailEnd/>
          </a:ln>
          <a:effectLst/>
        </p:spPr>
        <p:txBody>
          <a:bodyPr wrap="none" anchor="ctr"/>
          <a:lstStyle/>
          <a:p>
            <a:pPr eaLnBrk="0" hangingPunct="0"/>
            <a:r>
              <a:rPr lang="el-GR" sz="2800" b="1">
                <a:solidFill>
                  <a:schemeClr val="bg1"/>
                </a:solidFill>
                <a:latin typeface="Times New Roman" pitchFamily="18" charset="0"/>
              </a:rPr>
              <a:t>      </a:t>
            </a:r>
            <a:r>
              <a:rPr lang="el-GR" sz="2800" b="1">
                <a:solidFill>
                  <a:schemeClr val="bg1"/>
                </a:solidFill>
                <a:latin typeface="Myriad Web" pitchFamily="34" charset="0"/>
              </a:rPr>
              <a:t>Στο σύστημα αξιών της</a:t>
            </a:r>
            <a:endParaRPr lang="en-GB" sz="2800" b="1">
              <a:solidFill>
                <a:schemeClr val="bg1"/>
              </a:solidFill>
              <a:latin typeface="Myriad Web"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8308"/>
                                        </p:tgtEl>
                                        <p:attrNameLst>
                                          <p:attrName>style.visibility</p:attrName>
                                        </p:attrNameLst>
                                      </p:cBhvr>
                                      <p:to>
                                        <p:strVal val="visible"/>
                                      </p:to>
                                    </p:set>
                                    <p:anim calcmode="lin" valueType="num">
                                      <p:cBhvr additive="base">
                                        <p:cTn id="7" dur="500" fill="hold"/>
                                        <p:tgtEl>
                                          <p:spTgt spid="98308"/>
                                        </p:tgtEl>
                                        <p:attrNameLst>
                                          <p:attrName>ppt_x</p:attrName>
                                        </p:attrNameLst>
                                      </p:cBhvr>
                                      <p:tavLst>
                                        <p:tav tm="0">
                                          <p:val>
                                            <p:strVal val="0-#ppt_w/2"/>
                                          </p:val>
                                        </p:tav>
                                        <p:tav tm="100000">
                                          <p:val>
                                            <p:strVal val="#ppt_x"/>
                                          </p:val>
                                        </p:tav>
                                      </p:tavLst>
                                    </p:anim>
                                    <p:anim calcmode="lin" valueType="num">
                                      <p:cBhvr additive="base">
                                        <p:cTn id="8" dur="500" fill="hold"/>
                                        <p:tgtEl>
                                          <p:spTgt spid="9830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98307"/>
                                        </p:tgtEl>
                                        <p:attrNameLst>
                                          <p:attrName>style.visibility</p:attrName>
                                        </p:attrNameLst>
                                      </p:cBhvr>
                                      <p:to>
                                        <p:strVal val="visible"/>
                                      </p:to>
                                    </p:se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98309"/>
                                        </p:tgtEl>
                                        <p:attrNameLst>
                                          <p:attrName>style.visibility</p:attrName>
                                        </p:attrNameLst>
                                      </p:cBhvr>
                                      <p:to>
                                        <p:strVal val="visible"/>
                                      </p:to>
                                    </p:set>
                                    <p:anim calcmode="lin" valueType="num">
                                      <p:cBhvr additive="base">
                                        <p:cTn id="15" dur="500" fill="hold"/>
                                        <p:tgtEl>
                                          <p:spTgt spid="98309"/>
                                        </p:tgtEl>
                                        <p:attrNameLst>
                                          <p:attrName>ppt_x</p:attrName>
                                        </p:attrNameLst>
                                      </p:cBhvr>
                                      <p:tavLst>
                                        <p:tav tm="0">
                                          <p:val>
                                            <p:strVal val="0-#ppt_w/2"/>
                                          </p:val>
                                        </p:tav>
                                        <p:tav tm="100000">
                                          <p:val>
                                            <p:strVal val="#ppt_x"/>
                                          </p:val>
                                        </p:tav>
                                      </p:tavLst>
                                    </p:anim>
                                    <p:anim calcmode="lin" valueType="num">
                                      <p:cBhvr additive="base">
                                        <p:cTn id="16" dur="500" fill="hold"/>
                                        <p:tgtEl>
                                          <p:spTgt spid="9830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8311"/>
                                        </p:tgtEl>
                                        <p:attrNameLst>
                                          <p:attrName>style.visibility</p:attrName>
                                        </p:attrNameLst>
                                      </p:cBhvr>
                                      <p:to>
                                        <p:strVal val="visible"/>
                                      </p:to>
                                    </p:set>
                                    <p:anim calcmode="lin" valueType="num">
                                      <p:cBhvr additive="base">
                                        <p:cTn id="21" dur="500" fill="hold"/>
                                        <p:tgtEl>
                                          <p:spTgt spid="98311"/>
                                        </p:tgtEl>
                                        <p:attrNameLst>
                                          <p:attrName>ppt_x</p:attrName>
                                        </p:attrNameLst>
                                      </p:cBhvr>
                                      <p:tavLst>
                                        <p:tav tm="0">
                                          <p:val>
                                            <p:strVal val="#ppt_x"/>
                                          </p:val>
                                        </p:tav>
                                        <p:tav tm="100000">
                                          <p:val>
                                            <p:strVal val="#ppt_x"/>
                                          </p:val>
                                        </p:tav>
                                      </p:tavLst>
                                    </p:anim>
                                    <p:anim calcmode="lin" valueType="num">
                                      <p:cBhvr additive="base">
                                        <p:cTn id="22" dur="500" fill="hold"/>
                                        <p:tgtEl>
                                          <p:spTgt spid="983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8312"/>
                                        </p:tgtEl>
                                        <p:attrNameLst>
                                          <p:attrName>style.visibility</p:attrName>
                                        </p:attrNameLst>
                                      </p:cBhvr>
                                      <p:to>
                                        <p:strVal val="visible"/>
                                      </p:to>
                                    </p:set>
                                    <p:anim calcmode="lin" valueType="num">
                                      <p:cBhvr additive="base">
                                        <p:cTn id="27" dur="500" fill="hold"/>
                                        <p:tgtEl>
                                          <p:spTgt spid="98312"/>
                                        </p:tgtEl>
                                        <p:attrNameLst>
                                          <p:attrName>ppt_x</p:attrName>
                                        </p:attrNameLst>
                                      </p:cBhvr>
                                      <p:tavLst>
                                        <p:tav tm="0">
                                          <p:val>
                                            <p:strVal val="0-#ppt_w/2"/>
                                          </p:val>
                                        </p:tav>
                                        <p:tav tm="100000">
                                          <p:val>
                                            <p:strVal val="#ppt_x"/>
                                          </p:val>
                                        </p:tav>
                                      </p:tavLst>
                                    </p:anim>
                                    <p:anim calcmode="lin" valueType="num">
                                      <p:cBhvr additive="base">
                                        <p:cTn id="28" dur="500" fill="hold"/>
                                        <p:tgtEl>
                                          <p:spTgt spid="9831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499"/>
                                          </p:stCondLst>
                                        </p:cTn>
                                        <p:tgtEl>
                                          <p:spTgt spid="98306"/>
                                        </p:tgtEl>
                                        <p:attrNameLst>
                                          <p:attrName>style.visibility</p:attrName>
                                        </p:attrNameLst>
                                      </p:cBhvr>
                                      <p:to>
                                        <p:strVal val="visible"/>
                                      </p:to>
                                    </p:set>
                                  </p:childTnLst>
                                </p:cTn>
                              </p:par>
                            </p:childTnLst>
                          </p:cTn>
                        </p:par>
                        <p:par>
                          <p:cTn id="32" fill="hold">
                            <p:stCondLst>
                              <p:cond delay="1000"/>
                            </p:stCondLst>
                            <p:childTnLst>
                              <p:par>
                                <p:cTn id="33" presetID="2" presetClass="entr" presetSubtype="8" fill="hold" grpId="0" nodeType="afterEffect">
                                  <p:stCondLst>
                                    <p:cond delay="0"/>
                                  </p:stCondLst>
                                  <p:childTnLst>
                                    <p:set>
                                      <p:cBhvr>
                                        <p:cTn id="34" dur="1" fill="hold">
                                          <p:stCondLst>
                                            <p:cond delay="0"/>
                                          </p:stCondLst>
                                        </p:cTn>
                                        <p:tgtEl>
                                          <p:spTgt spid="98310"/>
                                        </p:tgtEl>
                                        <p:attrNameLst>
                                          <p:attrName>style.visibility</p:attrName>
                                        </p:attrNameLst>
                                      </p:cBhvr>
                                      <p:to>
                                        <p:strVal val="visible"/>
                                      </p:to>
                                    </p:set>
                                    <p:anim calcmode="lin" valueType="num">
                                      <p:cBhvr additive="base">
                                        <p:cTn id="35" dur="500" fill="hold"/>
                                        <p:tgtEl>
                                          <p:spTgt spid="98310"/>
                                        </p:tgtEl>
                                        <p:attrNameLst>
                                          <p:attrName>ppt_x</p:attrName>
                                        </p:attrNameLst>
                                      </p:cBhvr>
                                      <p:tavLst>
                                        <p:tav tm="0">
                                          <p:val>
                                            <p:strVal val="0-#ppt_w/2"/>
                                          </p:val>
                                        </p:tav>
                                        <p:tav tm="100000">
                                          <p:val>
                                            <p:strVal val="#ppt_x"/>
                                          </p:val>
                                        </p:tav>
                                      </p:tavLst>
                                    </p:anim>
                                    <p:anim calcmode="lin" valueType="num">
                                      <p:cBhvr additive="base">
                                        <p:cTn id="36" dur="500" fill="hold"/>
                                        <p:tgtEl>
                                          <p:spTgt spid="983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animBg="1"/>
      <p:bldP spid="98307" grpId="0" animBg="1"/>
      <p:bldP spid="98308" grpId="0" autoUpdateAnimBg="0"/>
      <p:bldP spid="98309" grpId="0" autoUpdateAnimBg="0"/>
      <p:bldP spid="98310" grpId="0" autoUpdateAnimBg="0"/>
      <p:bldP spid="98311" grpId="0" animBg="1" autoUpdateAnimBg="0"/>
      <p:bldP spid="98312"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280988" y="457200"/>
            <a:ext cx="8512175" cy="519113"/>
          </a:xfrm>
          <a:prstGeom prst="rect">
            <a:avLst/>
          </a:prstGeom>
          <a:noFill/>
          <a:ln w="9525">
            <a:noFill/>
            <a:miter lim="800000"/>
            <a:headEnd/>
            <a:tailEnd/>
          </a:ln>
          <a:effectLst/>
        </p:spPr>
        <p:txBody>
          <a:bodyPr>
            <a:spAutoFit/>
          </a:bodyPr>
          <a:lstStyle/>
          <a:p>
            <a:pPr algn="ctr" eaLnBrk="0" hangingPunct="0">
              <a:spcBef>
                <a:spcPct val="50000"/>
              </a:spcBef>
            </a:pPr>
            <a:r>
              <a:rPr lang="en-US" sz="2800" b="1">
                <a:solidFill>
                  <a:srgbClr val="FFFFFF"/>
                </a:solidFill>
                <a:effectLst>
                  <a:outerShdw blurRad="38100" dist="38100" dir="2700000" algn="tl">
                    <a:srgbClr val="000000"/>
                  </a:outerShdw>
                </a:effectLst>
              </a:rPr>
              <a:t>Ο</a:t>
            </a:r>
            <a:r>
              <a:rPr lang="el-GR" sz="2800" b="1">
                <a:solidFill>
                  <a:srgbClr val="FFFFFF"/>
                </a:solidFill>
                <a:effectLst>
                  <a:outerShdw blurRad="38100" dist="38100" dir="2700000" algn="tl">
                    <a:srgbClr val="000000"/>
                  </a:outerShdw>
                </a:effectLst>
              </a:rPr>
              <a:t>Ι</a:t>
            </a:r>
            <a:r>
              <a:rPr lang="en-US" sz="2800" b="1">
                <a:solidFill>
                  <a:srgbClr val="FFFFFF"/>
                </a:solidFill>
                <a:effectLst>
                  <a:outerShdw blurRad="38100" dist="38100" dir="2700000" algn="tl">
                    <a:srgbClr val="000000"/>
                  </a:outerShdw>
                </a:effectLst>
              </a:rPr>
              <a:t> </a:t>
            </a:r>
            <a:r>
              <a:rPr lang="el-GR" sz="2800" b="1">
                <a:solidFill>
                  <a:srgbClr val="FFFFFF"/>
                </a:solidFill>
                <a:effectLst>
                  <a:outerShdw blurRad="38100" dist="38100" dir="2700000" algn="tl">
                    <a:srgbClr val="000000"/>
                  </a:outerShdw>
                </a:effectLst>
              </a:rPr>
              <a:t>ΚΑΤΑΣΤΡΟΦΕΣ ΕΧΟΥΝ ΜΕΓΑΛΟ ΚΟΣΤΟΣ</a:t>
            </a:r>
            <a:endParaRPr lang="en-US" sz="2800" b="1">
              <a:solidFill>
                <a:srgbClr val="FFFFFF"/>
              </a:solidFill>
              <a:effectLst>
                <a:outerShdw blurRad="38100" dist="38100" dir="2700000" algn="tl">
                  <a:srgbClr val="000000"/>
                </a:outerShdw>
              </a:effectLst>
            </a:endParaRPr>
          </a:p>
        </p:txBody>
      </p:sp>
      <p:sp>
        <p:nvSpPr>
          <p:cNvPr id="100355" name="Text Box 3"/>
          <p:cNvSpPr txBox="1">
            <a:spLocks noChangeArrowheads="1"/>
          </p:cNvSpPr>
          <p:nvPr/>
        </p:nvSpPr>
        <p:spPr bwMode="auto">
          <a:xfrm>
            <a:off x="282575" y="4110038"/>
            <a:ext cx="8556625" cy="2443162"/>
          </a:xfrm>
          <a:prstGeom prst="rect">
            <a:avLst/>
          </a:prstGeom>
          <a:noFill/>
          <a:ln w="9525">
            <a:noFill/>
            <a:miter lim="800000"/>
            <a:headEnd/>
            <a:tailEnd/>
          </a:ln>
          <a:effectLst/>
        </p:spPr>
        <p:txBody>
          <a:bodyPr wrap="none">
            <a:spAutoFit/>
          </a:bodyPr>
          <a:lstStyle/>
          <a:p>
            <a:pPr algn="ctr" eaLnBrk="0" hangingPunct="0">
              <a:spcBef>
                <a:spcPct val="50000"/>
              </a:spcBef>
            </a:pPr>
            <a:r>
              <a:rPr lang="el-GR" sz="2800" b="1">
                <a:solidFill>
                  <a:srgbClr val="FFFFFF"/>
                </a:solidFill>
                <a:effectLst>
                  <a:outerShdw blurRad="38100" dist="38100" dir="2700000" algn="tl">
                    <a:srgbClr val="000000"/>
                  </a:outerShdw>
                </a:effectLst>
              </a:rPr>
              <a:t>Το </a:t>
            </a:r>
            <a:r>
              <a:rPr lang="el-GR" sz="2800" b="1">
                <a:solidFill>
                  <a:srgbClr val="FFFF00"/>
                </a:solidFill>
                <a:effectLst>
                  <a:outerShdw blurRad="38100" dist="38100" dir="2700000" algn="tl">
                    <a:srgbClr val="000000"/>
                  </a:outerShdw>
                </a:effectLst>
              </a:rPr>
              <a:t>Ψυχοκοινωνικό </a:t>
            </a:r>
            <a:r>
              <a:rPr lang="el-GR" sz="2800" b="1">
                <a:solidFill>
                  <a:srgbClr val="FFFFFF"/>
                </a:solidFill>
                <a:effectLst>
                  <a:outerShdw blurRad="38100" dist="38100" dir="2700000" algn="tl">
                    <a:srgbClr val="000000"/>
                  </a:outerShdw>
                </a:effectLst>
              </a:rPr>
              <a:t>κόστος είναι</a:t>
            </a:r>
          </a:p>
          <a:p>
            <a:pPr algn="ctr" eaLnBrk="0" hangingPunct="0">
              <a:spcBef>
                <a:spcPct val="50000"/>
              </a:spcBef>
            </a:pPr>
            <a:r>
              <a:rPr lang="el-GR" sz="2800" b="1">
                <a:solidFill>
                  <a:srgbClr val="FFFFFF"/>
                </a:solidFill>
                <a:effectLst>
                  <a:outerShdw blurRad="38100" dist="38100" dir="2700000" algn="tl">
                    <a:srgbClr val="000000"/>
                  </a:outerShdw>
                </a:effectLst>
              </a:rPr>
              <a:t>χρονικά και οικονομικά </a:t>
            </a:r>
          </a:p>
          <a:p>
            <a:pPr algn="ctr" eaLnBrk="0" hangingPunct="0">
              <a:spcBef>
                <a:spcPct val="50000"/>
              </a:spcBef>
            </a:pPr>
            <a:r>
              <a:rPr lang="el-GR" sz="2800" b="1">
                <a:solidFill>
                  <a:srgbClr val="FFFF00"/>
                </a:solidFill>
                <a:effectLst>
                  <a:outerShdw blurRad="38100" dist="38100" dir="2700000" algn="tl">
                    <a:srgbClr val="000000"/>
                  </a:outerShdw>
                </a:effectLst>
              </a:rPr>
              <a:t>πολλαπλάσιο</a:t>
            </a:r>
            <a:r>
              <a:rPr lang="el-GR" sz="2800" b="1">
                <a:solidFill>
                  <a:srgbClr val="FFFFFF"/>
                </a:solidFill>
                <a:effectLst>
                  <a:outerShdw blurRad="38100" dist="38100" dir="2700000" algn="tl">
                    <a:srgbClr val="000000"/>
                  </a:outerShdw>
                </a:effectLst>
              </a:rPr>
              <a:t> από αυτό που συνεπάγεται άμεσα </a:t>
            </a:r>
          </a:p>
          <a:p>
            <a:pPr algn="ctr" eaLnBrk="0" hangingPunct="0">
              <a:spcBef>
                <a:spcPct val="50000"/>
              </a:spcBef>
            </a:pPr>
            <a:r>
              <a:rPr lang="el-GR" sz="2800" b="1">
                <a:solidFill>
                  <a:srgbClr val="FFFFFF"/>
                </a:solidFill>
                <a:effectLst>
                  <a:outerShdw blurRad="38100" dist="38100" dir="2700000" algn="tl">
                    <a:srgbClr val="000000"/>
                  </a:outerShdw>
                </a:effectLst>
              </a:rPr>
              <a:t>ή ίδια η καταστροφή</a:t>
            </a:r>
            <a:r>
              <a:rPr lang="el-GR" sz="2800" b="1">
                <a:solidFill>
                  <a:srgbClr val="FFFFFF"/>
                </a:solidFill>
              </a:rPr>
              <a:t> </a:t>
            </a:r>
            <a:r>
              <a:rPr lang="en-US" sz="2800" b="1"/>
              <a:t>    </a:t>
            </a:r>
            <a:endParaRPr lang="en-GB" sz="2400">
              <a:latin typeface="Times New Roman" pitchFamily="18" charset="0"/>
            </a:endParaRPr>
          </a:p>
        </p:txBody>
      </p:sp>
      <p:pic>
        <p:nvPicPr>
          <p:cNvPr id="100356" name="Picture 4" descr="BS00578_"/>
          <p:cNvPicPr>
            <a:picLocks noChangeAspect="1" noChangeArrowheads="1"/>
          </p:cNvPicPr>
          <p:nvPr/>
        </p:nvPicPr>
        <p:blipFill>
          <a:blip r:embed="rId2"/>
          <a:srcRect/>
          <a:stretch>
            <a:fillRect/>
          </a:stretch>
        </p:blipFill>
        <p:spPr bwMode="auto">
          <a:xfrm>
            <a:off x="2133600" y="963613"/>
            <a:ext cx="4343400" cy="2846387"/>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 fill="hold"/>
                                        <p:tgtEl>
                                          <p:spTgt spid="100354"/>
                                        </p:tgtEl>
                                        <p:attrNameLst>
                                          <p:attrName>ppt_x</p:attrName>
                                        </p:attrNameLst>
                                      </p:cBhvr>
                                      <p:tavLst>
                                        <p:tav tm="0">
                                          <p:val>
                                            <p:strVal val="0-#ppt_w/2"/>
                                          </p:val>
                                        </p:tav>
                                        <p:tav tm="100000">
                                          <p:val>
                                            <p:strVal val="#ppt_x"/>
                                          </p:val>
                                        </p:tav>
                                      </p:tavLst>
                                    </p:anim>
                                    <p:anim calcmode="lin" valueType="num">
                                      <p:cBhvr additive="base">
                                        <p:cTn id="8" dur="500" fill="hold"/>
                                        <p:tgtEl>
                                          <p:spTgt spid="1003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100355"/>
                                        </p:tgtEl>
                                        <p:attrNameLst>
                                          <p:attrName>style.visibility</p:attrName>
                                        </p:attrNameLst>
                                      </p:cBhvr>
                                      <p:to>
                                        <p:strVal val="visible"/>
                                      </p:to>
                                    </p:set>
                                    <p:anim calcmode="lin" valueType="num">
                                      <p:cBhvr>
                                        <p:cTn id="12" dur="500" fill="hold"/>
                                        <p:tgtEl>
                                          <p:spTgt spid="100355"/>
                                        </p:tgtEl>
                                        <p:attrNameLst>
                                          <p:attrName>ppt_w</p:attrName>
                                        </p:attrNameLst>
                                      </p:cBhvr>
                                      <p:tavLst>
                                        <p:tav tm="0">
                                          <p:val>
                                            <p:strVal val="4*#ppt_w"/>
                                          </p:val>
                                        </p:tav>
                                        <p:tav tm="100000">
                                          <p:val>
                                            <p:strVal val="#ppt_w"/>
                                          </p:val>
                                        </p:tav>
                                      </p:tavLst>
                                    </p:anim>
                                    <p:anim calcmode="lin" valueType="num">
                                      <p:cBhvr>
                                        <p:cTn id="13" dur="500" fill="hold"/>
                                        <p:tgtEl>
                                          <p:spTgt spid="100355"/>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19" presetClass="entr" presetSubtype="10" fill="hold" nodeType="afterEffect">
                                  <p:stCondLst>
                                    <p:cond delay="0"/>
                                  </p:stCondLst>
                                  <p:childTnLst>
                                    <p:set>
                                      <p:cBhvr>
                                        <p:cTn id="16" dur="1" fill="hold">
                                          <p:stCondLst>
                                            <p:cond delay="0"/>
                                          </p:stCondLst>
                                        </p:cTn>
                                        <p:tgtEl>
                                          <p:spTgt spid="100356"/>
                                        </p:tgtEl>
                                        <p:attrNameLst>
                                          <p:attrName>style.visibility</p:attrName>
                                        </p:attrNameLst>
                                      </p:cBhvr>
                                      <p:to>
                                        <p:strVal val="visible"/>
                                      </p:to>
                                    </p:set>
                                    <p:anim calcmode="lin" valueType="num">
                                      <p:cBhvr>
                                        <p:cTn id="17" dur="5000" fill="hold"/>
                                        <p:tgtEl>
                                          <p:spTgt spid="100356"/>
                                        </p:tgtEl>
                                        <p:attrNameLst>
                                          <p:attrName>ppt_w</p:attrName>
                                        </p:attrNameLst>
                                      </p:cBhvr>
                                      <p:tavLst>
                                        <p:tav tm="0" fmla="#ppt_w*sin(2.5*pi*$)">
                                          <p:val>
                                            <p:fltVal val="0"/>
                                          </p:val>
                                        </p:tav>
                                        <p:tav tm="100000">
                                          <p:val>
                                            <p:fltVal val="1"/>
                                          </p:val>
                                        </p:tav>
                                      </p:tavLst>
                                    </p:anim>
                                    <p:anim calcmode="lin" valueType="num">
                                      <p:cBhvr>
                                        <p:cTn id="18" dur="5000" fill="hold"/>
                                        <p:tgtEl>
                                          <p:spTgt spid="1003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utoUpdateAnimBg="0"/>
      <p:bldP spid="10035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02" name="Picture 2" descr="SY01191_"/>
          <p:cNvPicPr>
            <a:picLocks noChangeAspect="1" noChangeArrowheads="1"/>
          </p:cNvPicPr>
          <p:nvPr/>
        </p:nvPicPr>
        <p:blipFill>
          <a:blip r:embed="rId2"/>
          <a:srcRect/>
          <a:stretch>
            <a:fillRect/>
          </a:stretch>
        </p:blipFill>
        <p:spPr bwMode="auto">
          <a:xfrm>
            <a:off x="3203575" y="2276475"/>
            <a:ext cx="4086225" cy="4343400"/>
          </a:xfrm>
          <a:prstGeom prst="rect">
            <a:avLst/>
          </a:prstGeom>
          <a:noFill/>
        </p:spPr>
      </p:pic>
      <p:sp>
        <p:nvSpPr>
          <p:cNvPr id="102403" name="Rectangle 3"/>
          <p:cNvSpPr>
            <a:spLocks noGrp="1" noChangeArrowheads="1"/>
          </p:cNvSpPr>
          <p:nvPr>
            <p:ph type="title"/>
          </p:nvPr>
        </p:nvSpPr>
        <p:spPr>
          <a:xfrm>
            <a:off x="228600" y="228600"/>
            <a:ext cx="8686800" cy="762000"/>
          </a:xfrm>
          <a:noFill/>
          <a:ln/>
        </p:spPr>
        <p:txBody>
          <a:bodyPr lIns="90488" tIns="44450" rIns="90488" bIns="44450"/>
          <a:lstStyle/>
          <a:p>
            <a:r>
              <a:rPr lang="el-GR" sz="2800" b="1">
                <a:solidFill>
                  <a:srgbClr val="FFFF66"/>
                </a:solidFill>
                <a:effectLst>
                  <a:outerShdw blurRad="38100" dist="38100" dir="2700000" algn="tl">
                    <a:srgbClr val="000000"/>
                  </a:outerShdw>
                </a:effectLst>
                <a:latin typeface="Arial Greek" charset="-95"/>
              </a:rPr>
              <a:t>ΠΑΡΟΧΗ ΤΗΣ ΨΥΧΟΚΟΙΝΩΝΙΚΗΣ ΒΟΗΘΕΙΑΣ</a:t>
            </a:r>
            <a:endParaRPr lang="en-US" sz="2800" b="1">
              <a:solidFill>
                <a:srgbClr val="FFFF66"/>
              </a:solidFill>
              <a:effectLst>
                <a:outerShdw blurRad="38100" dist="38100" dir="2700000" algn="tl">
                  <a:srgbClr val="000000"/>
                </a:outerShdw>
              </a:effectLst>
            </a:endParaRPr>
          </a:p>
        </p:txBody>
      </p:sp>
      <p:sp>
        <p:nvSpPr>
          <p:cNvPr id="102404" name="Rectangle 4"/>
          <p:cNvSpPr>
            <a:spLocks noChangeArrowheads="1"/>
          </p:cNvSpPr>
          <p:nvPr/>
        </p:nvSpPr>
        <p:spPr bwMode="auto">
          <a:xfrm>
            <a:off x="223838" y="1982788"/>
            <a:ext cx="4043362" cy="1184275"/>
          </a:xfrm>
          <a:prstGeom prst="rect">
            <a:avLst/>
          </a:prstGeom>
          <a:noFill/>
          <a:ln w="12700">
            <a:noFill/>
            <a:miter lim="800000"/>
            <a:headEnd/>
            <a:tailEnd/>
          </a:ln>
          <a:effectLst/>
        </p:spPr>
        <p:txBody>
          <a:bodyPr lIns="90488" tIns="44450" rIns="90488" bIns="44450">
            <a:spAutoFit/>
          </a:bodyPr>
          <a:lstStyle/>
          <a:p>
            <a:pPr algn="ctr" defTabSz="762000" eaLnBrk="0" hangingPunct="0"/>
            <a:r>
              <a:rPr lang="el-GR" sz="2400" b="1">
                <a:solidFill>
                  <a:srgbClr val="FFFF66"/>
                </a:solidFill>
                <a:latin typeface="Arial Greek" charset="-95"/>
              </a:rPr>
              <a:t>Η ψυχοκοινωνική βοήθεια </a:t>
            </a:r>
          </a:p>
          <a:p>
            <a:pPr algn="ctr" defTabSz="762000" eaLnBrk="0" hangingPunct="0"/>
            <a:r>
              <a:rPr lang="el-GR" sz="2400" b="1">
                <a:solidFill>
                  <a:srgbClr val="FFFF66"/>
                </a:solidFill>
                <a:latin typeface="Arial Greek" charset="-95"/>
              </a:rPr>
              <a:t>δίδεται συγχρόνως </a:t>
            </a:r>
          </a:p>
          <a:p>
            <a:pPr algn="ctr" defTabSz="762000" eaLnBrk="0" hangingPunct="0"/>
            <a:r>
              <a:rPr lang="el-GR" sz="2400" b="1">
                <a:solidFill>
                  <a:srgbClr val="FFFF66"/>
                </a:solidFill>
                <a:latin typeface="Arial Greek" charset="-95"/>
              </a:rPr>
              <a:t>σε διάφορα επίπεδα αναγκών</a:t>
            </a:r>
            <a:endParaRPr lang="el-GR" sz="2400" b="1">
              <a:solidFill>
                <a:srgbClr val="FAFD00"/>
              </a:solidFill>
            </a:endParaRPr>
          </a:p>
        </p:txBody>
      </p:sp>
      <p:sp>
        <p:nvSpPr>
          <p:cNvPr id="102405" name="Text Box 5"/>
          <p:cNvSpPr txBox="1">
            <a:spLocks noChangeArrowheads="1"/>
          </p:cNvSpPr>
          <p:nvPr/>
        </p:nvSpPr>
        <p:spPr bwMode="auto">
          <a:xfrm>
            <a:off x="1676400" y="3881438"/>
            <a:ext cx="1468438" cy="690562"/>
          </a:xfrm>
          <a:prstGeom prst="rect">
            <a:avLst/>
          </a:prstGeom>
          <a:noFill/>
          <a:ln w="9525">
            <a:noFill/>
            <a:miter lim="800000"/>
            <a:headEnd/>
            <a:tailEnd/>
          </a:ln>
          <a:effectLst/>
        </p:spPr>
        <p:txBody>
          <a:bodyPr wrap="none">
            <a:spAutoFit/>
          </a:bodyPr>
          <a:lstStyle/>
          <a:p>
            <a:pPr eaLnBrk="0" hangingPunct="0">
              <a:lnSpc>
                <a:spcPct val="140000"/>
              </a:lnSpc>
              <a:buFont typeface="Wingdings 2" pitchFamily="18" charset="2"/>
              <a:buNone/>
            </a:pPr>
            <a:r>
              <a:rPr lang="el-GR" sz="2800" b="1">
                <a:solidFill>
                  <a:srgbClr val="FFFF66"/>
                </a:solidFill>
                <a:latin typeface="Arial Greek" charset="-95"/>
              </a:rPr>
              <a:t>Ατομικό</a:t>
            </a:r>
            <a:endParaRPr lang="en-GB" sz="2800" b="1">
              <a:solidFill>
                <a:srgbClr val="FFFF66"/>
              </a:solidFill>
              <a:latin typeface="Arial Greek" charset="-95"/>
            </a:endParaRPr>
          </a:p>
        </p:txBody>
      </p:sp>
      <p:sp>
        <p:nvSpPr>
          <p:cNvPr id="102406" name="Text Box 6"/>
          <p:cNvSpPr txBox="1">
            <a:spLocks noChangeArrowheads="1"/>
          </p:cNvSpPr>
          <p:nvPr/>
        </p:nvSpPr>
        <p:spPr bwMode="auto">
          <a:xfrm>
            <a:off x="5029200" y="4719638"/>
            <a:ext cx="1528763" cy="690562"/>
          </a:xfrm>
          <a:prstGeom prst="rect">
            <a:avLst/>
          </a:prstGeom>
          <a:noFill/>
          <a:ln w="9525">
            <a:noFill/>
            <a:miter lim="800000"/>
            <a:headEnd/>
            <a:tailEnd/>
          </a:ln>
          <a:effectLst/>
        </p:spPr>
        <p:txBody>
          <a:bodyPr wrap="none">
            <a:spAutoFit/>
          </a:bodyPr>
          <a:lstStyle/>
          <a:p>
            <a:pPr eaLnBrk="0" hangingPunct="0">
              <a:lnSpc>
                <a:spcPct val="140000"/>
              </a:lnSpc>
              <a:buFont typeface="Wingdings 2" pitchFamily="18" charset="2"/>
              <a:buNone/>
            </a:pPr>
            <a:r>
              <a:rPr lang="el-GR" sz="2800" b="1">
                <a:solidFill>
                  <a:srgbClr val="FFFF66"/>
                </a:solidFill>
                <a:latin typeface="Arial Greek" charset="-95"/>
              </a:rPr>
              <a:t>Ομαδικό</a:t>
            </a:r>
          </a:p>
        </p:txBody>
      </p:sp>
      <p:sp>
        <p:nvSpPr>
          <p:cNvPr id="102407" name="Text Box 7"/>
          <p:cNvSpPr txBox="1">
            <a:spLocks noChangeArrowheads="1"/>
          </p:cNvSpPr>
          <p:nvPr/>
        </p:nvSpPr>
        <p:spPr bwMode="auto">
          <a:xfrm>
            <a:off x="6934200" y="4043363"/>
            <a:ext cx="1809750" cy="690562"/>
          </a:xfrm>
          <a:prstGeom prst="rect">
            <a:avLst/>
          </a:prstGeom>
          <a:noFill/>
          <a:ln w="9525">
            <a:noFill/>
            <a:miter lim="800000"/>
            <a:headEnd/>
            <a:tailEnd/>
          </a:ln>
          <a:effectLst/>
        </p:spPr>
        <p:txBody>
          <a:bodyPr wrap="none">
            <a:spAutoFit/>
          </a:bodyPr>
          <a:lstStyle/>
          <a:p>
            <a:pPr eaLnBrk="0" hangingPunct="0">
              <a:lnSpc>
                <a:spcPct val="140000"/>
              </a:lnSpc>
              <a:buFont typeface="Wingdings 2" pitchFamily="18" charset="2"/>
              <a:buNone/>
            </a:pPr>
            <a:r>
              <a:rPr lang="el-GR" sz="2800" b="1">
                <a:solidFill>
                  <a:srgbClr val="FFFF66"/>
                </a:solidFill>
                <a:latin typeface="Arial Greek" charset="-95"/>
              </a:rPr>
              <a:t>Κοινωνικό</a:t>
            </a:r>
            <a:endParaRPr lang="en-GB" sz="2800">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2403"/>
                                        </p:tgtEl>
                                        <p:attrNameLst>
                                          <p:attrName>style.visibility</p:attrName>
                                        </p:attrNameLst>
                                      </p:cBhvr>
                                      <p:to>
                                        <p:strVal val="visible"/>
                                      </p:to>
                                    </p:set>
                                  </p:childTnLst>
                                </p:cTn>
                              </p:par>
                            </p:childTnLst>
                          </p:cTn>
                        </p:par>
                        <p:par>
                          <p:cTn id="7" fill="hold">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02404"/>
                                        </p:tgtEl>
                                        <p:attrNameLst>
                                          <p:attrName>style.visibility</p:attrName>
                                        </p:attrNameLst>
                                      </p:cBhvr>
                                      <p:to>
                                        <p:strVal val="visible"/>
                                      </p:to>
                                    </p:set>
                                    <p:anim calcmode="lin" valueType="num">
                                      <p:cBhvr additive="base">
                                        <p:cTn id="10" dur="500" fill="hold"/>
                                        <p:tgtEl>
                                          <p:spTgt spid="102404"/>
                                        </p:tgtEl>
                                        <p:attrNameLst>
                                          <p:attrName>ppt_x</p:attrName>
                                        </p:attrNameLst>
                                      </p:cBhvr>
                                      <p:tavLst>
                                        <p:tav tm="0">
                                          <p:val>
                                            <p:strVal val="0-#ppt_w/2"/>
                                          </p:val>
                                        </p:tav>
                                        <p:tav tm="100000">
                                          <p:val>
                                            <p:strVal val="#ppt_x"/>
                                          </p:val>
                                        </p:tav>
                                      </p:tavLst>
                                    </p:anim>
                                    <p:anim calcmode="lin" valueType="num">
                                      <p:cBhvr additive="base">
                                        <p:cTn id="11" dur="500" fill="hold"/>
                                        <p:tgtEl>
                                          <p:spTgt spid="102404"/>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102402"/>
                                        </p:tgtEl>
                                        <p:attrNameLst>
                                          <p:attrName>style.visibility</p:attrName>
                                        </p:attrNameLst>
                                      </p:cBhvr>
                                      <p:to>
                                        <p:strVal val="visible"/>
                                      </p:to>
                                    </p:set>
                                    <p:anim calcmode="lin" valueType="num">
                                      <p:cBhvr>
                                        <p:cTn id="15" dur="500" fill="hold"/>
                                        <p:tgtEl>
                                          <p:spTgt spid="102402"/>
                                        </p:tgtEl>
                                        <p:attrNameLst>
                                          <p:attrName>ppt_w</p:attrName>
                                        </p:attrNameLst>
                                      </p:cBhvr>
                                      <p:tavLst>
                                        <p:tav tm="0">
                                          <p:val>
                                            <p:fltVal val="0"/>
                                          </p:val>
                                        </p:tav>
                                        <p:tav tm="100000">
                                          <p:val>
                                            <p:strVal val="#ppt_w"/>
                                          </p:val>
                                        </p:tav>
                                      </p:tavLst>
                                    </p:anim>
                                    <p:anim calcmode="lin" valueType="num">
                                      <p:cBhvr>
                                        <p:cTn id="16" dur="500" fill="hold"/>
                                        <p:tgtEl>
                                          <p:spTgt spid="102402"/>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23" presetClass="entr" presetSubtype="36" fill="hold" grpId="0" nodeType="afterEffect">
                                  <p:stCondLst>
                                    <p:cond delay="0"/>
                                  </p:stCondLst>
                                  <p:childTnLst>
                                    <p:set>
                                      <p:cBhvr>
                                        <p:cTn id="19" dur="1" fill="hold">
                                          <p:stCondLst>
                                            <p:cond delay="0"/>
                                          </p:stCondLst>
                                        </p:cTn>
                                        <p:tgtEl>
                                          <p:spTgt spid="102405"/>
                                        </p:tgtEl>
                                        <p:attrNameLst>
                                          <p:attrName>style.visibility</p:attrName>
                                        </p:attrNameLst>
                                      </p:cBhvr>
                                      <p:to>
                                        <p:strVal val="visible"/>
                                      </p:to>
                                    </p:set>
                                    <p:anim calcmode="lin" valueType="num">
                                      <p:cBhvr>
                                        <p:cTn id="20" dur="500" fill="hold"/>
                                        <p:tgtEl>
                                          <p:spTgt spid="102405"/>
                                        </p:tgtEl>
                                        <p:attrNameLst>
                                          <p:attrName>ppt_w</p:attrName>
                                        </p:attrNameLst>
                                      </p:cBhvr>
                                      <p:tavLst>
                                        <p:tav tm="0">
                                          <p:val>
                                            <p:strVal val="(6*min(max(#ppt_w*#ppt_h,.3),1)-7.4)/-.7*#ppt_w"/>
                                          </p:val>
                                        </p:tav>
                                        <p:tav tm="100000">
                                          <p:val>
                                            <p:strVal val="#ppt_w"/>
                                          </p:val>
                                        </p:tav>
                                      </p:tavLst>
                                    </p:anim>
                                    <p:anim calcmode="lin" valueType="num">
                                      <p:cBhvr>
                                        <p:cTn id="21" dur="500" fill="hold"/>
                                        <p:tgtEl>
                                          <p:spTgt spid="102405"/>
                                        </p:tgtEl>
                                        <p:attrNameLst>
                                          <p:attrName>ppt_h</p:attrName>
                                        </p:attrNameLst>
                                      </p:cBhvr>
                                      <p:tavLst>
                                        <p:tav tm="0">
                                          <p:val>
                                            <p:strVal val="(6*min(max(#ppt_w*#ppt_h,.3),1)-7.4)/-.7*#ppt_h"/>
                                          </p:val>
                                        </p:tav>
                                        <p:tav tm="100000">
                                          <p:val>
                                            <p:strVal val="#ppt_h"/>
                                          </p:val>
                                        </p:tav>
                                      </p:tavLst>
                                    </p:anim>
                                    <p:anim calcmode="lin" valueType="num">
                                      <p:cBhvr>
                                        <p:cTn id="22" dur="500" fill="hold"/>
                                        <p:tgtEl>
                                          <p:spTgt spid="102405"/>
                                        </p:tgtEl>
                                        <p:attrNameLst>
                                          <p:attrName>ppt_x</p:attrName>
                                        </p:attrNameLst>
                                      </p:cBhvr>
                                      <p:tavLst>
                                        <p:tav tm="0">
                                          <p:val>
                                            <p:fltVal val="0.5"/>
                                          </p:val>
                                        </p:tav>
                                        <p:tav tm="100000">
                                          <p:val>
                                            <p:strVal val="#ppt_x"/>
                                          </p:val>
                                        </p:tav>
                                      </p:tavLst>
                                    </p:anim>
                                    <p:anim calcmode="lin" valueType="num">
                                      <p:cBhvr>
                                        <p:cTn id="23" dur="500" fill="hold"/>
                                        <p:tgtEl>
                                          <p:spTgt spid="102405"/>
                                        </p:tgtEl>
                                        <p:attrNameLst>
                                          <p:attrName>ppt_y</p:attrName>
                                        </p:attrNameLst>
                                      </p:cBhvr>
                                      <p:tavLst>
                                        <p:tav tm="0">
                                          <p:val>
                                            <p:strVal val="1+(6*min(max(#ppt_w*#ppt_h,.3),1)-7.4)/-.7*#ppt_h/2"/>
                                          </p:val>
                                        </p:tav>
                                        <p:tav tm="100000">
                                          <p:val>
                                            <p:strVal val="#ppt_y"/>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102406"/>
                                        </p:tgtEl>
                                        <p:attrNameLst>
                                          <p:attrName>style.visibility</p:attrName>
                                        </p:attrNameLst>
                                      </p:cBhvr>
                                      <p:to>
                                        <p:strVal val="visible"/>
                                      </p:to>
                                    </p:set>
                                    <p:anim calcmode="lin" valueType="num">
                                      <p:cBhvr>
                                        <p:cTn id="27" dur="500" fill="hold"/>
                                        <p:tgtEl>
                                          <p:spTgt spid="102406"/>
                                        </p:tgtEl>
                                        <p:attrNameLst>
                                          <p:attrName>ppt_w</p:attrName>
                                        </p:attrNameLst>
                                      </p:cBhvr>
                                      <p:tavLst>
                                        <p:tav tm="0">
                                          <p:val>
                                            <p:fltVal val="0"/>
                                          </p:val>
                                        </p:tav>
                                        <p:tav tm="100000">
                                          <p:val>
                                            <p:strVal val="#ppt_w"/>
                                          </p:val>
                                        </p:tav>
                                      </p:tavLst>
                                    </p:anim>
                                    <p:anim calcmode="lin" valueType="num">
                                      <p:cBhvr>
                                        <p:cTn id="28" dur="500" fill="hold"/>
                                        <p:tgtEl>
                                          <p:spTgt spid="102406"/>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02407"/>
                                        </p:tgtEl>
                                        <p:attrNameLst>
                                          <p:attrName>style.visibility</p:attrName>
                                        </p:attrNameLst>
                                      </p:cBhvr>
                                      <p:to>
                                        <p:strVal val="visible"/>
                                      </p:to>
                                    </p:set>
                                    <p:anim calcmode="lin" valueType="num">
                                      <p:cBhvr additive="base">
                                        <p:cTn id="32" dur="500" fill="hold"/>
                                        <p:tgtEl>
                                          <p:spTgt spid="102407"/>
                                        </p:tgtEl>
                                        <p:attrNameLst>
                                          <p:attrName>ppt_x</p:attrName>
                                        </p:attrNameLst>
                                      </p:cBhvr>
                                      <p:tavLst>
                                        <p:tav tm="0">
                                          <p:val>
                                            <p:strVal val="1+#ppt_w/2"/>
                                          </p:val>
                                        </p:tav>
                                        <p:tav tm="100000">
                                          <p:val>
                                            <p:strVal val="#ppt_x"/>
                                          </p:val>
                                        </p:tav>
                                      </p:tavLst>
                                    </p:anim>
                                    <p:anim calcmode="lin" valueType="num">
                                      <p:cBhvr additive="base">
                                        <p:cTn id="33" dur="500" fill="hold"/>
                                        <p:tgtEl>
                                          <p:spTgt spid="1024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nimBg="1" autoUpdateAnimBg="0"/>
      <p:bldP spid="102404" grpId="0" autoUpdateAnimBg="0"/>
      <p:bldP spid="102405" grpId="0" autoUpdateAnimBg="0"/>
      <p:bldP spid="102406" grpId="0" autoUpdateAnimBg="0"/>
      <p:bldP spid="10240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1428736"/>
            <a:ext cx="7772400" cy="914400"/>
          </a:xfrm>
        </p:spPr>
        <p:txBody>
          <a:bodyPr/>
          <a:lstStyle/>
          <a:p>
            <a:r>
              <a:rPr lang="el-GR" dirty="0"/>
              <a:t>ΕΥΡΩΠΑΙΚΑ ΚΑΙ ΔΙΕΘΝΗ ΣΥΣΤΗΜΑΤΑ ΕΓΚΑΙΡΗΣ ΕΙΔΟΠΟΙΗΣΗΣ</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75128"/>
            <a:ext cx="9144000" cy="1082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40"/>
          <p:cNvGrpSpPr/>
          <p:nvPr/>
        </p:nvGrpSpPr>
        <p:grpSpPr>
          <a:xfrm>
            <a:off x="894322" y="-1083501"/>
            <a:ext cx="8142175" cy="7702868"/>
            <a:chOff x="-41783" y="-743355"/>
            <a:chExt cx="8142175" cy="5777151"/>
          </a:xfrm>
        </p:grpSpPr>
        <p:sp>
          <p:nvSpPr>
            <p:cNvPr id="42" name="Block Arc 41"/>
            <p:cNvSpPr/>
            <p:nvPr/>
          </p:nvSpPr>
          <p:spPr>
            <a:xfrm>
              <a:off x="-41783" y="-743355"/>
              <a:ext cx="5777151" cy="5777151"/>
            </a:xfrm>
            <a:prstGeom prst="blockArc">
              <a:avLst>
                <a:gd name="adj1" fmla="val 18900000"/>
                <a:gd name="adj2" fmla="val 4278461"/>
                <a:gd name="adj3" fmla="val 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43" name="Freeform 42"/>
            <p:cNvSpPr/>
            <p:nvPr/>
          </p:nvSpPr>
          <p:spPr>
            <a:xfrm>
              <a:off x="5108231" y="195043"/>
              <a:ext cx="2992161" cy="389915"/>
            </a:xfrm>
            <a:custGeom>
              <a:avLst/>
              <a:gdLst>
                <a:gd name="connsiteX0" fmla="*/ 0 w 3978491"/>
                <a:gd name="connsiteY0" fmla="*/ 0 h 389915"/>
                <a:gd name="connsiteX1" fmla="*/ 3978491 w 3978491"/>
                <a:gd name="connsiteY1" fmla="*/ 0 h 389915"/>
                <a:gd name="connsiteX2" fmla="*/ 3978491 w 3978491"/>
                <a:gd name="connsiteY2" fmla="*/ 389915 h 389915"/>
                <a:gd name="connsiteX3" fmla="*/ 0 w 3978491"/>
                <a:gd name="connsiteY3" fmla="*/ 389915 h 389915"/>
                <a:gd name="connsiteX4" fmla="*/ 0 w 3978491"/>
                <a:gd name="connsiteY4" fmla="*/ 0 h 3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8491" h="389915">
                  <a:moveTo>
                    <a:pt x="0" y="0"/>
                  </a:moveTo>
                  <a:lnTo>
                    <a:pt x="3978491" y="0"/>
                  </a:lnTo>
                  <a:lnTo>
                    <a:pt x="3978491" y="389915"/>
                  </a:lnTo>
                  <a:lnTo>
                    <a:pt x="0" y="38991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495" tIns="50800" rIns="50800" bIns="50800" numCol="1" spcCol="1270" anchor="ctr" anchorCtr="0">
              <a:noAutofit/>
            </a:bodyPr>
            <a:lstStyle/>
            <a:p>
              <a:pPr lvl="0" algn="l" defTabSz="889000">
                <a:lnSpc>
                  <a:spcPct val="90000"/>
                </a:lnSpc>
                <a:spcBef>
                  <a:spcPct val="0"/>
                </a:spcBef>
                <a:spcAft>
                  <a:spcPct val="35000"/>
                </a:spcAft>
              </a:pPr>
              <a:r>
                <a:rPr lang="en-GB" sz="2000" kern="1200" dirty="0"/>
                <a:t>Legislation and policy</a:t>
              </a:r>
            </a:p>
          </p:txBody>
        </p:sp>
        <p:sp>
          <p:nvSpPr>
            <p:cNvPr id="44" name="Oval 43"/>
            <p:cNvSpPr/>
            <p:nvPr/>
          </p:nvSpPr>
          <p:spPr>
            <a:xfrm>
              <a:off x="4864534" y="146304"/>
              <a:ext cx="487393" cy="4873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5" name="Freeform 44"/>
            <p:cNvSpPr/>
            <p:nvPr/>
          </p:nvSpPr>
          <p:spPr>
            <a:xfrm>
              <a:off x="5461334" y="780259"/>
              <a:ext cx="2639058" cy="389915"/>
            </a:xfrm>
            <a:custGeom>
              <a:avLst/>
              <a:gdLst>
                <a:gd name="connsiteX0" fmla="*/ 0 w 3625388"/>
                <a:gd name="connsiteY0" fmla="*/ 0 h 389915"/>
                <a:gd name="connsiteX1" fmla="*/ 3625388 w 3625388"/>
                <a:gd name="connsiteY1" fmla="*/ 0 h 389915"/>
                <a:gd name="connsiteX2" fmla="*/ 3625388 w 3625388"/>
                <a:gd name="connsiteY2" fmla="*/ 389915 h 389915"/>
                <a:gd name="connsiteX3" fmla="*/ 0 w 3625388"/>
                <a:gd name="connsiteY3" fmla="*/ 389915 h 389915"/>
                <a:gd name="connsiteX4" fmla="*/ 0 w 3625388"/>
                <a:gd name="connsiteY4" fmla="*/ 0 h 3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388" h="389915">
                  <a:moveTo>
                    <a:pt x="0" y="0"/>
                  </a:moveTo>
                  <a:lnTo>
                    <a:pt x="3625388" y="0"/>
                  </a:lnTo>
                  <a:lnTo>
                    <a:pt x="3625388" y="389915"/>
                  </a:lnTo>
                  <a:lnTo>
                    <a:pt x="0" y="38991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495" tIns="50800" rIns="50800" bIns="50800" numCol="1" spcCol="1270" anchor="ctr" anchorCtr="0">
              <a:noAutofit/>
            </a:bodyPr>
            <a:lstStyle/>
            <a:p>
              <a:pPr lvl="0" algn="l" defTabSz="889000">
                <a:lnSpc>
                  <a:spcPct val="90000"/>
                </a:lnSpc>
                <a:spcBef>
                  <a:spcPct val="0"/>
                </a:spcBef>
                <a:spcAft>
                  <a:spcPct val="35000"/>
                </a:spcAft>
              </a:pPr>
              <a:r>
                <a:rPr lang="en-GB" sz="2000" kern="1200" dirty="0"/>
                <a:t>Coordination</a:t>
              </a:r>
            </a:p>
          </p:txBody>
        </p:sp>
        <p:sp>
          <p:nvSpPr>
            <p:cNvPr id="46" name="Oval 45"/>
            <p:cNvSpPr/>
            <p:nvPr/>
          </p:nvSpPr>
          <p:spPr>
            <a:xfrm>
              <a:off x="5217637" y="731520"/>
              <a:ext cx="487393" cy="4873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7" name="Freeform 46"/>
            <p:cNvSpPr/>
            <p:nvPr/>
          </p:nvSpPr>
          <p:spPr>
            <a:xfrm>
              <a:off x="5654833" y="1365046"/>
              <a:ext cx="2445559" cy="389915"/>
            </a:xfrm>
            <a:custGeom>
              <a:avLst/>
              <a:gdLst>
                <a:gd name="connsiteX0" fmla="*/ 0 w 3431889"/>
                <a:gd name="connsiteY0" fmla="*/ 0 h 389915"/>
                <a:gd name="connsiteX1" fmla="*/ 3431889 w 3431889"/>
                <a:gd name="connsiteY1" fmla="*/ 0 h 389915"/>
                <a:gd name="connsiteX2" fmla="*/ 3431889 w 3431889"/>
                <a:gd name="connsiteY2" fmla="*/ 389915 h 389915"/>
                <a:gd name="connsiteX3" fmla="*/ 0 w 3431889"/>
                <a:gd name="connsiteY3" fmla="*/ 389915 h 389915"/>
                <a:gd name="connsiteX4" fmla="*/ 0 w 3431889"/>
                <a:gd name="connsiteY4" fmla="*/ 0 h 3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889" h="389915">
                  <a:moveTo>
                    <a:pt x="0" y="0"/>
                  </a:moveTo>
                  <a:lnTo>
                    <a:pt x="3431889" y="0"/>
                  </a:lnTo>
                  <a:lnTo>
                    <a:pt x="3431889" y="389915"/>
                  </a:lnTo>
                  <a:lnTo>
                    <a:pt x="0" y="38991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495" tIns="50800" rIns="50800" bIns="50800" numCol="1" spcCol="1270" anchor="ctr" anchorCtr="0">
              <a:noAutofit/>
            </a:bodyPr>
            <a:lstStyle/>
            <a:p>
              <a:pPr lvl="0" algn="l" defTabSz="889000">
                <a:lnSpc>
                  <a:spcPct val="90000"/>
                </a:lnSpc>
                <a:spcBef>
                  <a:spcPct val="0"/>
                </a:spcBef>
                <a:spcAft>
                  <a:spcPct val="35000"/>
                </a:spcAft>
              </a:pPr>
              <a:r>
                <a:rPr lang="en-GB" sz="2000" kern="1200" dirty="0"/>
                <a:t>Surveillance</a:t>
              </a:r>
            </a:p>
          </p:txBody>
        </p:sp>
        <p:sp>
          <p:nvSpPr>
            <p:cNvPr id="48" name="Oval 47"/>
            <p:cNvSpPr/>
            <p:nvPr/>
          </p:nvSpPr>
          <p:spPr>
            <a:xfrm>
              <a:off x="5411136" y="1316306"/>
              <a:ext cx="487393" cy="4873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9" name="Freeform 48"/>
            <p:cNvSpPr/>
            <p:nvPr/>
          </p:nvSpPr>
          <p:spPr>
            <a:xfrm>
              <a:off x="5716615" y="1950262"/>
              <a:ext cx="2383777" cy="389915"/>
            </a:xfrm>
            <a:custGeom>
              <a:avLst/>
              <a:gdLst>
                <a:gd name="connsiteX0" fmla="*/ 0 w 3370106"/>
                <a:gd name="connsiteY0" fmla="*/ 0 h 389915"/>
                <a:gd name="connsiteX1" fmla="*/ 3370106 w 3370106"/>
                <a:gd name="connsiteY1" fmla="*/ 0 h 389915"/>
                <a:gd name="connsiteX2" fmla="*/ 3370106 w 3370106"/>
                <a:gd name="connsiteY2" fmla="*/ 389915 h 389915"/>
                <a:gd name="connsiteX3" fmla="*/ 0 w 3370106"/>
                <a:gd name="connsiteY3" fmla="*/ 389915 h 389915"/>
                <a:gd name="connsiteX4" fmla="*/ 0 w 3370106"/>
                <a:gd name="connsiteY4" fmla="*/ 0 h 3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06" h="389915">
                  <a:moveTo>
                    <a:pt x="0" y="0"/>
                  </a:moveTo>
                  <a:lnTo>
                    <a:pt x="3370106" y="0"/>
                  </a:lnTo>
                  <a:lnTo>
                    <a:pt x="3370106" y="389915"/>
                  </a:lnTo>
                  <a:lnTo>
                    <a:pt x="0" y="38991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495" tIns="50800" rIns="50800" bIns="50800" numCol="1" spcCol="1270" anchor="ctr" anchorCtr="0">
              <a:noAutofit/>
            </a:bodyPr>
            <a:lstStyle/>
            <a:p>
              <a:pPr lvl="0" algn="l" defTabSz="889000">
                <a:lnSpc>
                  <a:spcPct val="90000"/>
                </a:lnSpc>
                <a:spcBef>
                  <a:spcPct val="0"/>
                </a:spcBef>
                <a:spcAft>
                  <a:spcPct val="35000"/>
                </a:spcAft>
              </a:pPr>
              <a:r>
                <a:rPr lang="en-GB" sz="2000" kern="1200" dirty="0"/>
                <a:t>Response</a:t>
              </a:r>
            </a:p>
          </p:txBody>
        </p:sp>
        <p:sp>
          <p:nvSpPr>
            <p:cNvPr id="50" name="Oval 49"/>
            <p:cNvSpPr/>
            <p:nvPr/>
          </p:nvSpPr>
          <p:spPr>
            <a:xfrm>
              <a:off x="5472918" y="1901523"/>
              <a:ext cx="487393" cy="4873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1" name="Freeform 50"/>
            <p:cNvSpPr/>
            <p:nvPr/>
          </p:nvSpPr>
          <p:spPr>
            <a:xfrm>
              <a:off x="5654833" y="2535478"/>
              <a:ext cx="2445559" cy="389915"/>
            </a:xfrm>
            <a:custGeom>
              <a:avLst/>
              <a:gdLst>
                <a:gd name="connsiteX0" fmla="*/ 0 w 3431889"/>
                <a:gd name="connsiteY0" fmla="*/ 0 h 389915"/>
                <a:gd name="connsiteX1" fmla="*/ 3431889 w 3431889"/>
                <a:gd name="connsiteY1" fmla="*/ 0 h 389915"/>
                <a:gd name="connsiteX2" fmla="*/ 3431889 w 3431889"/>
                <a:gd name="connsiteY2" fmla="*/ 389915 h 389915"/>
                <a:gd name="connsiteX3" fmla="*/ 0 w 3431889"/>
                <a:gd name="connsiteY3" fmla="*/ 389915 h 389915"/>
                <a:gd name="connsiteX4" fmla="*/ 0 w 3431889"/>
                <a:gd name="connsiteY4" fmla="*/ 0 h 3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889" h="389915">
                  <a:moveTo>
                    <a:pt x="0" y="0"/>
                  </a:moveTo>
                  <a:lnTo>
                    <a:pt x="3431889" y="0"/>
                  </a:lnTo>
                  <a:lnTo>
                    <a:pt x="3431889" y="389915"/>
                  </a:lnTo>
                  <a:lnTo>
                    <a:pt x="0" y="38991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495" tIns="50800" rIns="50800" bIns="50800" numCol="1" spcCol="1270" anchor="ctr" anchorCtr="0">
              <a:noAutofit/>
            </a:bodyPr>
            <a:lstStyle/>
            <a:p>
              <a:pPr lvl="0" algn="l" defTabSz="889000">
                <a:lnSpc>
                  <a:spcPct val="90000"/>
                </a:lnSpc>
                <a:spcBef>
                  <a:spcPct val="0"/>
                </a:spcBef>
                <a:spcAft>
                  <a:spcPct val="35000"/>
                </a:spcAft>
              </a:pPr>
              <a:r>
                <a:rPr lang="en-GB" sz="2000" kern="1200" dirty="0"/>
                <a:t>Preparedness</a:t>
              </a:r>
            </a:p>
          </p:txBody>
        </p:sp>
        <p:sp>
          <p:nvSpPr>
            <p:cNvPr id="52" name="Oval 51"/>
            <p:cNvSpPr/>
            <p:nvPr/>
          </p:nvSpPr>
          <p:spPr>
            <a:xfrm>
              <a:off x="5411136" y="2486739"/>
              <a:ext cx="487393" cy="4873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3" name="Freeform 52"/>
            <p:cNvSpPr/>
            <p:nvPr/>
          </p:nvSpPr>
          <p:spPr>
            <a:xfrm>
              <a:off x="5461334" y="3120265"/>
              <a:ext cx="2639058" cy="389915"/>
            </a:xfrm>
            <a:custGeom>
              <a:avLst/>
              <a:gdLst>
                <a:gd name="connsiteX0" fmla="*/ 0 w 3625388"/>
                <a:gd name="connsiteY0" fmla="*/ 0 h 389915"/>
                <a:gd name="connsiteX1" fmla="*/ 3625388 w 3625388"/>
                <a:gd name="connsiteY1" fmla="*/ 0 h 389915"/>
                <a:gd name="connsiteX2" fmla="*/ 3625388 w 3625388"/>
                <a:gd name="connsiteY2" fmla="*/ 389915 h 389915"/>
                <a:gd name="connsiteX3" fmla="*/ 0 w 3625388"/>
                <a:gd name="connsiteY3" fmla="*/ 389915 h 389915"/>
                <a:gd name="connsiteX4" fmla="*/ 0 w 3625388"/>
                <a:gd name="connsiteY4" fmla="*/ 0 h 3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388" h="389915">
                  <a:moveTo>
                    <a:pt x="0" y="0"/>
                  </a:moveTo>
                  <a:lnTo>
                    <a:pt x="3625388" y="0"/>
                  </a:lnTo>
                  <a:lnTo>
                    <a:pt x="3625388" y="389915"/>
                  </a:lnTo>
                  <a:lnTo>
                    <a:pt x="0" y="38991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495" tIns="50800" rIns="50800" bIns="50800" numCol="1" spcCol="1270" anchor="ctr" anchorCtr="0">
              <a:noAutofit/>
            </a:bodyPr>
            <a:lstStyle/>
            <a:p>
              <a:pPr lvl="0" algn="l" defTabSz="889000">
                <a:lnSpc>
                  <a:spcPct val="90000"/>
                </a:lnSpc>
                <a:spcBef>
                  <a:spcPct val="0"/>
                </a:spcBef>
                <a:spcAft>
                  <a:spcPct val="35000"/>
                </a:spcAft>
              </a:pPr>
              <a:r>
                <a:rPr lang="en-GB" sz="2000" kern="1200" dirty="0"/>
                <a:t>Risk communication</a:t>
              </a:r>
            </a:p>
          </p:txBody>
        </p:sp>
        <p:sp>
          <p:nvSpPr>
            <p:cNvPr id="54" name="Oval 53"/>
            <p:cNvSpPr/>
            <p:nvPr/>
          </p:nvSpPr>
          <p:spPr>
            <a:xfrm>
              <a:off x="5217637" y="3071525"/>
              <a:ext cx="487393" cy="4873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5" name="Freeform 54"/>
            <p:cNvSpPr/>
            <p:nvPr/>
          </p:nvSpPr>
          <p:spPr>
            <a:xfrm>
              <a:off x="5108231" y="3705481"/>
              <a:ext cx="2992161" cy="389915"/>
            </a:xfrm>
            <a:custGeom>
              <a:avLst/>
              <a:gdLst>
                <a:gd name="connsiteX0" fmla="*/ 0 w 3978491"/>
                <a:gd name="connsiteY0" fmla="*/ 0 h 389915"/>
                <a:gd name="connsiteX1" fmla="*/ 3978491 w 3978491"/>
                <a:gd name="connsiteY1" fmla="*/ 0 h 389915"/>
                <a:gd name="connsiteX2" fmla="*/ 3978491 w 3978491"/>
                <a:gd name="connsiteY2" fmla="*/ 389915 h 389915"/>
                <a:gd name="connsiteX3" fmla="*/ 0 w 3978491"/>
                <a:gd name="connsiteY3" fmla="*/ 389915 h 389915"/>
                <a:gd name="connsiteX4" fmla="*/ 0 w 3978491"/>
                <a:gd name="connsiteY4" fmla="*/ 0 h 3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8491" h="389915">
                  <a:moveTo>
                    <a:pt x="0" y="0"/>
                  </a:moveTo>
                  <a:lnTo>
                    <a:pt x="3978491" y="0"/>
                  </a:lnTo>
                  <a:lnTo>
                    <a:pt x="3978491" y="389915"/>
                  </a:lnTo>
                  <a:lnTo>
                    <a:pt x="0" y="38991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495" tIns="50800" rIns="50800" bIns="50800" numCol="1" spcCol="1270" anchor="ctr" anchorCtr="0">
              <a:noAutofit/>
            </a:bodyPr>
            <a:lstStyle/>
            <a:p>
              <a:pPr lvl="0" algn="l" defTabSz="889000">
                <a:lnSpc>
                  <a:spcPct val="90000"/>
                </a:lnSpc>
                <a:spcBef>
                  <a:spcPct val="0"/>
                </a:spcBef>
                <a:spcAft>
                  <a:spcPct val="35000"/>
                </a:spcAft>
              </a:pPr>
              <a:r>
                <a:rPr lang="en-GB" sz="2000" kern="1200" dirty="0"/>
                <a:t>Human resources</a:t>
              </a:r>
            </a:p>
          </p:txBody>
        </p:sp>
        <p:sp>
          <p:nvSpPr>
            <p:cNvPr id="56" name="Oval 55"/>
            <p:cNvSpPr/>
            <p:nvPr/>
          </p:nvSpPr>
          <p:spPr>
            <a:xfrm>
              <a:off x="4864534" y="3656742"/>
              <a:ext cx="487393" cy="4873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8" name="Title 1"/>
          <p:cNvSpPr>
            <a:spLocks noGrp="1"/>
          </p:cNvSpPr>
          <p:nvPr>
            <p:ph type="title"/>
          </p:nvPr>
        </p:nvSpPr>
        <p:spPr>
          <a:xfrm>
            <a:off x="107504" y="274639"/>
            <a:ext cx="4516709" cy="1143000"/>
          </a:xfrm>
        </p:spPr>
        <p:txBody>
          <a:bodyPr>
            <a:normAutofit/>
          </a:bodyPr>
          <a:lstStyle/>
          <a:p>
            <a:r>
              <a:rPr lang="en-GB" sz="3600" dirty="0">
                <a:solidFill>
                  <a:srgbClr val="00558E"/>
                </a:solidFill>
                <a:latin typeface="Arial" panose="020B0604020202020204" pitchFamily="34" charset="0"/>
                <a:cs typeface="Arial" panose="020B0604020202020204" pitchFamily="34" charset="0"/>
              </a:rPr>
              <a:t>IHR Core Capacities</a:t>
            </a:r>
          </a:p>
        </p:txBody>
      </p:sp>
      <p:grpSp>
        <p:nvGrpSpPr>
          <p:cNvPr id="3" name="Group 32"/>
          <p:cNvGrpSpPr/>
          <p:nvPr/>
        </p:nvGrpSpPr>
        <p:grpSpPr>
          <a:xfrm>
            <a:off x="5562592" y="5546877"/>
            <a:ext cx="3473904" cy="519887"/>
            <a:chOff x="556129" y="3120265"/>
            <a:chExt cx="3723336" cy="389915"/>
          </a:xfrm>
        </p:grpSpPr>
        <p:sp>
          <p:nvSpPr>
            <p:cNvPr id="39" name="Rectangle 38"/>
            <p:cNvSpPr/>
            <p:nvPr/>
          </p:nvSpPr>
          <p:spPr>
            <a:xfrm>
              <a:off x="654077" y="3120265"/>
              <a:ext cx="3625388" cy="38991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ectangle 39"/>
            <p:cNvSpPr/>
            <p:nvPr/>
          </p:nvSpPr>
          <p:spPr>
            <a:xfrm>
              <a:off x="556129" y="3120265"/>
              <a:ext cx="3625388" cy="389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9495" tIns="50800" rIns="50800" bIns="50800" numCol="1" spcCol="1270" anchor="ctr" anchorCtr="0">
              <a:noAutofit/>
            </a:bodyPr>
            <a:lstStyle/>
            <a:p>
              <a:pPr lvl="0" algn="l" defTabSz="889000">
                <a:lnSpc>
                  <a:spcPct val="90000"/>
                </a:lnSpc>
                <a:spcBef>
                  <a:spcPct val="0"/>
                </a:spcBef>
                <a:spcAft>
                  <a:spcPct val="35000"/>
                </a:spcAft>
              </a:pPr>
              <a:r>
                <a:rPr lang="en-GB" sz="2000" kern="1200" dirty="0"/>
                <a:t>Laboratory</a:t>
              </a:r>
            </a:p>
          </p:txBody>
        </p:sp>
      </p:grpSp>
      <p:sp>
        <p:nvSpPr>
          <p:cNvPr id="34" name="Oval 33"/>
          <p:cNvSpPr/>
          <p:nvPr/>
        </p:nvSpPr>
        <p:spPr>
          <a:xfrm>
            <a:off x="5292081" y="5481890"/>
            <a:ext cx="487393" cy="64985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4" name="Group 34"/>
          <p:cNvGrpSpPr/>
          <p:nvPr/>
        </p:nvGrpSpPr>
        <p:grpSpPr>
          <a:xfrm>
            <a:off x="4932042" y="6216959"/>
            <a:ext cx="4104455" cy="519887"/>
            <a:chOff x="146345" y="3705481"/>
            <a:chExt cx="4133120" cy="389915"/>
          </a:xfrm>
          <a:solidFill>
            <a:schemeClr val="accent6">
              <a:lumMod val="75000"/>
            </a:schemeClr>
          </a:solidFill>
        </p:grpSpPr>
        <p:sp>
          <p:nvSpPr>
            <p:cNvPr id="37" name="Rectangle 36"/>
            <p:cNvSpPr/>
            <p:nvPr/>
          </p:nvSpPr>
          <p:spPr>
            <a:xfrm>
              <a:off x="300974" y="3705481"/>
              <a:ext cx="3978491" cy="38991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37"/>
            <p:cNvSpPr/>
            <p:nvPr/>
          </p:nvSpPr>
          <p:spPr>
            <a:xfrm>
              <a:off x="146345" y="3705481"/>
              <a:ext cx="3978491" cy="3899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9495" tIns="50800" rIns="50800" bIns="50800" numCol="1" spcCol="1270" anchor="ctr" anchorCtr="0">
              <a:noAutofit/>
            </a:bodyPr>
            <a:lstStyle/>
            <a:p>
              <a:pPr lvl="0" algn="l" defTabSz="889000">
                <a:lnSpc>
                  <a:spcPct val="90000"/>
                </a:lnSpc>
                <a:spcBef>
                  <a:spcPct val="0"/>
                </a:spcBef>
                <a:spcAft>
                  <a:spcPct val="35000"/>
                </a:spcAft>
              </a:pPr>
              <a:r>
                <a:rPr lang="en-GB" sz="2000" kern="1200" dirty="0"/>
                <a:t>Points of entry</a:t>
              </a:r>
            </a:p>
          </p:txBody>
        </p:sp>
      </p:grpSp>
      <p:sp>
        <p:nvSpPr>
          <p:cNvPr id="36" name="Oval 35"/>
          <p:cNvSpPr/>
          <p:nvPr/>
        </p:nvSpPr>
        <p:spPr>
          <a:xfrm>
            <a:off x="4732680" y="6120949"/>
            <a:ext cx="487393" cy="649857"/>
          </a:xfrm>
          <a:prstGeom prst="ellipse">
            <a:avLst/>
          </a:prstGeom>
          <a:ln>
            <a:solidFill>
              <a:schemeClr val="accent6">
                <a:lumMod val="75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7" name="Text Placeholder 2"/>
          <p:cNvSpPr txBox="1">
            <a:spLocks/>
          </p:cNvSpPr>
          <p:nvPr/>
        </p:nvSpPr>
        <p:spPr>
          <a:xfrm>
            <a:off x="0" y="1428736"/>
            <a:ext cx="6120680" cy="511058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800"/>
              </a:spcAft>
            </a:pPr>
            <a:r>
              <a:rPr lang="en-US" dirty="0"/>
              <a:t>Derived from Annex I of the IHR (2005)</a:t>
            </a:r>
          </a:p>
          <a:p>
            <a:pPr>
              <a:spcBef>
                <a:spcPts val="0"/>
              </a:spcBef>
              <a:spcAft>
                <a:spcPts val="1800"/>
              </a:spcAft>
            </a:pPr>
            <a:r>
              <a:rPr lang="en-US" dirty="0"/>
              <a:t>Requirements for surveillance and response</a:t>
            </a:r>
          </a:p>
          <a:p>
            <a:pPr>
              <a:spcBef>
                <a:spcPts val="0"/>
              </a:spcBef>
              <a:spcAft>
                <a:spcPts val="1800"/>
              </a:spcAft>
            </a:pPr>
            <a:r>
              <a:rPr lang="en-US" dirty="0"/>
              <a:t>Requirements for designated airports, ports and ground crossings</a:t>
            </a:r>
          </a:p>
          <a:p>
            <a:pPr>
              <a:spcBef>
                <a:spcPts val="0"/>
              </a:spcBef>
              <a:spcAft>
                <a:spcPts val="1800"/>
              </a:spcAft>
            </a:pPr>
            <a:r>
              <a:rPr lang="en-US" dirty="0"/>
              <a:t>For monitoring purpose </a:t>
            </a:r>
            <a:br>
              <a:rPr lang="en-US" dirty="0"/>
            </a:br>
            <a:r>
              <a:rPr lang="en-GB" dirty="0"/>
              <a:t>(zoonosis, food safety, </a:t>
            </a:r>
            <a:br>
              <a:rPr lang="en-GB" dirty="0"/>
            </a:br>
            <a:r>
              <a:rPr lang="en-GB" dirty="0"/>
              <a:t>chemical events, radiation </a:t>
            </a:r>
            <a:br>
              <a:rPr lang="en-GB" dirty="0"/>
            </a:br>
            <a:r>
              <a:rPr lang="en-GB" dirty="0"/>
              <a:t>emergencies)</a:t>
            </a:r>
            <a:endParaRPr lang="en-US" dirty="0"/>
          </a:p>
        </p:txBody>
      </p:sp>
    </p:spTree>
    <p:extLst>
      <p:ext uri="{BB962C8B-B14F-4D97-AF65-F5344CB8AC3E}">
        <p14:creationId xmlns:p14="http://schemas.microsoft.com/office/powerpoint/2010/main" val="1319718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95288" y="1412875"/>
            <a:ext cx="8229600" cy="936625"/>
          </a:xfrm>
        </p:spPr>
        <p:txBody>
          <a:bodyPr/>
          <a:lstStyle/>
          <a:p>
            <a:r>
              <a:rPr lang="en-GB" altLang="en-US" sz="2400">
                <a:ea typeface="ＭＳ Ｐゴシック" pitchFamily="34" charset="-128"/>
              </a:rPr>
              <a:t>Early Warning and Response System (EWRS)</a:t>
            </a:r>
          </a:p>
        </p:txBody>
      </p:sp>
      <p:sp>
        <p:nvSpPr>
          <p:cNvPr id="13315" name="Content Placeholder 2"/>
          <p:cNvSpPr>
            <a:spLocks noGrp="1"/>
          </p:cNvSpPr>
          <p:nvPr>
            <p:ph idx="1"/>
          </p:nvPr>
        </p:nvSpPr>
        <p:spPr>
          <a:xfrm>
            <a:off x="395288" y="2349500"/>
            <a:ext cx="8229600" cy="3384550"/>
          </a:xfrm>
        </p:spPr>
        <p:txBody>
          <a:bodyPr>
            <a:normAutofit lnSpcReduction="10000"/>
          </a:bodyPr>
          <a:lstStyle/>
          <a:p>
            <a:pPr lvl="1"/>
            <a:r>
              <a:rPr lang="en-GB" altLang="en-US" sz="1800">
                <a:ea typeface="ＭＳ Ｐゴシック" pitchFamily="34" charset="-128"/>
              </a:rPr>
              <a:t>Rapid alert system for notifying at Union level alerts in relation to serious cross-border threats to health</a:t>
            </a:r>
            <a:r>
              <a:rPr lang="en-GB" altLang="en-US" sz="1800" b="0">
                <a:ea typeface="ＭＳ Ｐゴシック" pitchFamily="34" charset="-128"/>
              </a:rPr>
              <a:t>. </a:t>
            </a:r>
          </a:p>
          <a:p>
            <a:pPr lvl="1"/>
            <a:r>
              <a:rPr lang="en-GB" altLang="en-US" sz="1800" b="0">
                <a:ea typeface="ＭＳ Ｐゴシック" pitchFamily="34" charset="-128"/>
              </a:rPr>
              <a:t>Enables the Commission and the competent authorities responsible at national level to be in permanent communication for </a:t>
            </a:r>
          </a:p>
          <a:p>
            <a:pPr lvl="2"/>
            <a:r>
              <a:rPr lang="en-GB" altLang="en-US">
                <a:ea typeface="ＭＳ Ｐゴシック" pitchFamily="34" charset="-128"/>
              </a:rPr>
              <a:t>alerting, </a:t>
            </a:r>
          </a:p>
          <a:p>
            <a:pPr lvl="2"/>
            <a:r>
              <a:rPr lang="en-GB" altLang="en-US">
                <a:ea typeface="ＭＳ Ｐゴシック" pitchFamily="34" charset="-128"/>
              </a:rPr>
              <a:t>assessing public health risks </a:t>
            </a:r>
          </a:p>
          <a:p>
            <a:pPr lvl="2"/>
            <a:r>
              <a:rPr lang="en-GB" altLang="en-US">
                <a:ea typeface="ＭＳ Ｐゴシック" pitchFamily="34" charset="-128"/>
              </a:rPr>
              <a:t>determining the measures that may be required protect public health. </a:t>
            </a:r>
          </a:p>
          <a:p>
            <a:pPr lvl="1"/>
            <a:r>
              <a:rPr lang="en-GB" altLang="en-US" sz="1800" b="0">
                <a:ea typeface="ＭＳ Ｐゴシック" pitchFamily="34" charset="-128"/>
              </a:rPr>
              <a:t>Link to the International Health Regulations notification</a:t>
            </a:r>
          </a:p>
        </p:txBody>
      </p:sp>
      <p:pic>
        <p:nvPicPr>
          <p:cNvPr id="13316" name="Picture 4"/>
          <p:cNvPicPr>
            <a:picLocks noChangeAspect="1" noChangeArrowheads="1"/>
          </p:cNvPicPr>
          <p:nvPr/>
        </p:nvPicPr>
        <p:blipFill>
          <a:blip r:embed="rId3"/>
          <a:srcRect/>
          <a:stretch>
            <a:fillRect/>
          </a:stretch>
        </p:blipFill>
        <p:spPr bwMode="auto">
          <a:xfrm>
            <a:off x="6654800" y="5084763"/>
            <a:ext cx="2381250" cy="1681162"/>
          </a:xfrm>
          <a:prstGeom prst="rect">
            <a:avLst/>
          </a:prstGeom>
          <a:noFill/>
          <a:ln w="9525" algn="ctr">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9400" y="6441703"/>
            <a:ext cx="4572000" cy="400110"/>
          </a:xfrm>
          <a:prstGeom prst="rect">
            <a:avLst/>
          </a:prstGeom>
        </p:spPr>
        <p:txBody>
          <a:bodyPr>
            <a:spAutoFit/>
          </a:bodyPr>
          <a:lstStyle/>
          <a:p>
            <a:r>
              <a:rPr lang="en-GB" sz="1000" dirty="0">
                <a:solidFill>
                  <a:prstClr val="black"/>
                </a:solidFill>
              </a:rPr>
              <a:t>http://www.who.int/influenza/preparedness/pandemic/2009-0808_wos_pandemic_readiness_final.pdf</a:t>
            </a:r>
          </a:p>
        </p:txBody>
      </p:sp>
      <p:sp>
        <p:nvSpPr>
          <p:cNvPr id="8" name="Title 2"/>
          <p:cNvSpPr txBox="1">
            <a:spLocks/>
          </p:cNvSpPr>
          <p:nvPr/>
        </p:nvSpPr>
        <p:spPr bwMode="auto">
          <a:xfrm>
            <a:off x="611189" y="0"/>
            <a:ext cx="3168724" cy="1004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108000" rIns="91440" bIns="45720" numCol="1" anchor="t" anchorCtr="0" compatLnSpc="1">
            <a:prstTxWarp prst="textNoShape">
              <a:avLst/>
            </a:prstTxWarp>
          </a:bodyPr>
          <a:lstStyle>
            <a:lvl1pPr algn="l" rtl="0" eaLnBrk="1" fontAlgn="base" hangingPunct="1">
              <a:spcBef>
                <a:spcPct val="0"/>
              </a:spcBef>
              <a:spcAft>
                <a:spcPct val="0"/>
              </a:spcAft>
              <a:defRPr lang="en-GB" sz="3400" b="1" kern="1200" baseline="0" dirty="0">
                <a:solidFill>
                  <a:schemeClr val="tx2"/>
                </a:solidFill>
                <a:latin typeface="+mj-lt"/>
                <a:ea typeface="+mj-ea"/>
                <a:cs typeface="+mj-cs"/>
              </a:defRPr>
            </a:lvl1pPr>
            <a:lvl2pPr algn="l" rtl="0" eaLnBrk="1" fontAlgn="base" hangingPunct="1">
              <a:spcBef>
                <a:spcPct val="0"/>
              </a:spcBef>
              <a:spcAft>
                <a:spcPct val="0"/>
              </a:spcAft>
              <a:defRPr sz="4400" b="1">
                <a:solidFill>
                  <a:schemeClr val="bg1"/>
                </a:solidFill>
                <a:latin typeface="Arial" charset="0"/>
              </a:defRPr>
            </a:lvl2pPr>
            <a:lvl3pPr algn="l" rtl="0" eaLnBrk="1" fontAlgn="base" hangingPunct="1">
              <a:spcBef>
                <a:spcPct val="0"/>
              </a:spcBef>
              <a:spcAft>
                <a:spcPct val="0"/>
              </a:spcAft>
              <a:defRPr sz="4400" b="1">
                <a:solidFill>
                  <a:schemeClr val="bg1"/>
                </a:solidFill>
                <a:latin typeface="Arial" charset="0"/>
              </a:defRPr>
            </a:lvl3pPr>
            <a:lvl4pPr algn="l" rtl="0" eaLnBrk="1" fontAlgn="base" hangingPunct="1">
              <a:spcBef>
                <a:spcPct val="0"/>
              </a:spcBef>
              <a:spcAft>
                <a:spcPct val="0"/>
              </a:spcAft>
              <a:defRPr sz="4400" b="1">
                <a:solidFill>
                  <a:schemeClr val="bg1"/>
                </a:solidFill>
                <a:latin typeface="Arial" charset="0"/>
              </a:defRPr>
            </a:lvl4pPr>
            <a:lvl5pPr algn="l" rtl="0" eaLnBrk="1" fontAlgn="base" hangingPunct="1">
              <a:spcBef>
                <a:spcPct val="0"/>
              </a:spcBef>
              <a:spcAft>
                <a:spcPct val="0"/>
              </a:spcAft>
              <a:defRPr sz="4400" b="1">
                <a:solidFill>
                  <a:schemeClr val="bg1"/>
                </a:solidFill>
                <a:latin typeface="Arial" charset="0"/>
              </a:defRPr>
            </a:lvl5pPr>
            <a:lvl6pPr marL="457200" algn="l" rtl="0" eaLnBrk="1" fontAlgn="base" hangingPunct="1">
              <a:spcBef>
                <a:spcPct val="0"/>
              </a:spcBef>
              <a:spcAft>
                <a:spcPct val="0"/>
              </a:spcAft>
              <a:defRPr sz="4400" b="1">
                <a:solidFill>
                  <a:schemeClr val="bg1"/>
                </a:solidFill>
                <a:latin typeface="Arial" charset="0"/>
              </a:defRPr>
            </a:lvl6pPr>
            <a:lvl7pPr marL="914400" algn="l" rtl="0" eaLnBrk="1" fontAlgn="base" hangingPunct="1">
              <a:spcBef>
                <a:spcPct val="0"/>
              </a:spcBef>
              <a:spcAft>
                <a:spcPct val="0"/>
              </a:spcAft>
              <a:defRPr sz="4400" b="1">
                <a:solidFill>
                  <a:schemeClr val="bg1"/>
                </a:solidFill>
                <a:latin typeface="Arial" charset="0"/>
              </a:defRPr>
            </a:lvl7pPr>
            <a:lvl8pPr marL="1371600" algn="l" rtl="0" eaLnBrk="1" fontAlgn="base" hangingPunct="1">
              <a:spcBef>
                <a:spcPct val="0"/>
              </a:spcBef>
              <a:spcAft>
                <a:spcPct val="0"/>
              </a:spcAft>
              <a:defRPr sz="4400" b="1">
                <a:solidFill>
                  <a:schemeClr val="bg1"/>
                </a:solidFill>
                <a:latin typeface="Arial" charset="0"/>
              </a:defRPr>
            </a:lvl8pPr>
            <a:lvl9pPr marL="1828800" algn="l" rtl="0" eaLnBrk="1" fontAlgn="base" hangingPunct="1">
              <a:spcBef>
                <a:spcPct val="0"/>
              </a:spcBef>
              <a:spcAft>
                <a:spcPct val="0"/>
              </a:spcAft>
              <a:defRPr sz="4400" b="1">
                <a:solidFill>
                  <a:schemeClr val="bg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400" b="1" i="0" u="none" strike="noStrike" kern="1200" cap="none" spc="0" normalizeH="0" baseline="0" noProof="0" dirty="0">
                <a:ln>
                  <a:noFill/>
                </a:ln>
                <a:solidFill>
                  <a:srgbClr val="232762"/>
                </a:solidFill>
                <a:effectLst/>
                <a:uLnTx/>
                <a:uFillTx/>
                <a:latin typeface="Arial"/>
              </a:rPr>
              <a:t>A whole of society approach</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538" y="0"/>
            <a:ext cx="5977462"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341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2071678"/>
            <a:ext cx="7772400" cy="914400"/>
          </a:xfrm>
        </p:spPr>
        <p:txBody>
          <a:bodyPr/>
          <a:lstStyle/>
          <a:p>
            <a:r>
              <a:rPr lang="en-US" dirty="0"/>
              <a:t>        JA TERROR</a:t>
            </a:r>
            <a:br>
              <a:rPr lang="en-US" dirty="0"/>
            </a:br>
            <a:br>
              <a:rPr lang="en-US" dirty="0"/>
            </a:br>
            <a:endParaRPr lang="el-GR" dirty="0"/>
          </a:p>
        </p:txBody>
      </p:sp>
      <p:pic>
        <p:nvPicPr>
          <p:cNvPr id="5122" name="Picture 2"/>
          <p:cNvPicPr>
            <a:picLocks noChangeAspect="1" noChangeArrowheads="1"/>
          </p:cNvPicPr>
          <p:nvPr/>
        </p:nvPicPr>
        <p:blipFill>
          <a:blip r:embed="rId2"/>
          <a:srcRect/>
          <a:stretch>
            <a:fillRect/>
          </a:stretch>
        </p:blipFill>
        <p:spPr bwMode="auto">
          <a:xfrm>
            <a:off x="571472" y="3000372"/>
            <a:ext cx="8429684" cy="1285883"/>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r>
              <a:rPr lang="en-US" sz="3600" dirty="0"/>
              <a:t>Project Aims &amp; Goals </a:t>
            </a:r>
            <a:endParaRPr lang="el-GR" sz="3600" dirty="0"/>
          </a:p>
        </p:txBody>
      </p:sp>
      <p:sp>
        <p:nvSpPr>
          <p:cNvPr id="5" name="Title 1"/>
          <p:cNvSpPr>
            <a:spLocks noGrp="1"/>
          </p:cNvSpPr>
          <p:nvPr>
            <p:ph idx="1"/>
          </p:nvPr>
        </p:nvSpPr>
        <p:spPr/>
        <p:txBody>
          <a:bodyPr>
            <a:normAutofit fontScale="92500" lnSpcReduction="20000"/>
          </a:bodyPr>
          <a:lstStyle/>
          <a:p>
            <a:pPr lvl="0">
              <a:buFont typeface="Wingdings" pitchFamily="2" charset="2"/>
              <a:buChar char="Ø"/>
            </a:pPr>
            <a:r>
              <a:rPr lang="de-DE" sz="2000" dirty="0"/>
              <a:t>      Developing  </a:t>
            </a:r>
            <a:r>
              <a:rPr lang="en-US" sz="2000" dirty="0"/>
              <a:t>Health Preparedness &amp; Response planning to biological and chemical terrorist attacks</a:t>
            </a:r>
            <a:r>
              <a:rPr lang="de-DE" sz="2000" dirty="0"/>
              <a:t>  </a:t>
            </a:r>
          </a:p>
          <a:p>
            <a:pPr lvl="0">
              <a:buFont typeface="Wingdings" pitchFamily="2" charset="2"/>
              <a:buChar char="Ø"/>
            </a:pPr>
            <a:r>
              <a:rPr lang="de-DE" sz="2000" dirty="0"/>
              <a:t> to obtain knowledge of involved Stakeholders and tools that will enable them to perform cross-sector operations, enhance their  awareness for an event, increase their safety and the protection of the public, and decrease CB casualties and drawdowns.</a:t>
            </a:r>
          </a:p>
          <a:p>
            <a:pPr lvl="0">
              <a:buFont typeface="Wingdings" pitchFamily="2" charset="2"/>
              <a:buChar char="Ø"/>
            </a:pPr>
            <a:r>
              <a:rPr lang="de-DE" sz="2000" dirty="0"/>
              <a:t>       One of the major  goals is to widen public awareness - the project shall produce media campaigns to be diffused though social networks and media. </a:t>
            </a:r>
          </a:p>
          <a:p>
            <a:pPr lvl="0">
              <a:buFont typeface="Wingdings" pitchFamily="2" charset="2"/>
              <a:buChar char="Ø"/>
            </a:pPr>
            <a:r>
              <a:rPr lang="de-DE" sz="2000" dirty="0"/>
              <a:t>      Raising public awareness is a key element and need in order to increase public safety, early response and facilitate operations </a:t>
            </a:r>
            <a:r>
              <a:rPr lang="de-DE" sz="2000" dirty="0" err="1"/>
              <a:t>during</a:t>
            </a:r>
            <a:r>
              <a:rPr lang="de-DE" sz="2000" dirty="0"/>
              <a:t> CB events. </a:t>
            </a:r>
          </a:p>
          <a:p>
            <a:pPr lvl="0">
              <a:buFont typeface="Wingdings" pitchFamily="2" charset="2"/>
              <a:buChar char="Ø"/>
            </a:pPr>
            <a:r>
              <a:rPr lang="de-DE" sz="2000" dirty="0"/>
              <a:t> Updating clinical guidelines/</a:t>
            </a:r>
            <a:r>
              <a:rPr lang="en-US" sz="2000" dirty="0"/>
              <a:t>Update or develop guidance on non-pharmaceutical control measures/Mapping out key laboratory and specialized treatment capacities/, all these  tools and methods will improve awareness, preparedness and response  to CB incidents to EU Level</a:t>
            </a:r>
            <a:endParaRPr lang="el-GR" sz="2000" dirty="0"/>
          </a:p>
          <a:p>
            <a:pPr>
              <a:buNone/>
            </a:pPr>
            <a:endParaRPr lang="el-G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Communication</a:t>
            </a:r>
            <a:endParaRPr lang="el-GR" dirty="0"/>
          </a:p>
        </p:txBody>
      </p:sp>
      <p:sp>
        <p:nvSpPr>
          <p:cNvPr id="3" name="Content Placeholder 2"/>
          <p:cNvSpPr>
            <a:spLocks noGrp="1"/>
          </p:cNvSpPr>
          <p:nvPr>
            <p:ph idx="1"/>
          </p:nvPr>
        </p:nvSpPr>
        <p:spPr/>
        <p:txBody>
          <a:bodyPr>
            <a:normAutofit lnSpcReduction="10000"/>
          </a:bodyPr>
          <a:lstStyle/>
          <a:p>
            <a:r>
              <a:rPr lang="el-GR" dirty="0"/>
              <a:t>Διαπίστωση των κενών που υπάρχουν στην διάχυση της πληροφορίας μεταξύ των Φορέων και του Κοινού</a:t>
            </a:r>
            <a:endParaRPr lang="en-US" dirty="0"/>
          </a:p>
          <a:p>
            <a:r>
              <a:rPr lang="el-GR" dirty="0" err="1"/>
              <a:t>Υπαρξη</a:t>
            </a:r>
            <a:r>
              <a:rPr lang="el-GR" dirty="0"/>
              <a:t> ασφαλών συστημάτων (πλατφόρμας/</a:t>
            </a:r>
            <a:r>
              <a:rPr lang="el-GR" dirty="0" err="1"/>
              <a:t>καναλιών</a:t>
            </a:r>
            <a:r>
              <a:rPr lang="el-GR" dirty="0"/>
              <a:t>) για την διάχυση της πληροφορίας μεταξύ των Φορέων</a:t>
            </a:r>
          </a:p>
          <a:p>
            <a:r>
              <a:rPr lang="el-GR" dirty="0"/>
              <a:t>Σχεδιασμός για την Επικοινωνιακή Διαχείριση</a:t>
            </a:r>
            <a:endParaRPr lang="en-US" dirty="0"/>
          </a:p>
          <a:p>
            <a:r>
              <a:rPr lang="en-US" b="1" u="sng" dirty="0"/>
              <a:t>Our purpose is to meet immediate crisis communication demands</a:t>
            </a:r>
          </a:p>
          <a:p>
            <a:pPr>
              <a:buNone/>
            </a:pPr>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l-GR"/>
              <a:t>Διαχείριση Κρίσης</a:t>
            </a:r>
          </a:p>
        </p:txBody>
      </p:sp>
      <p:sp>
        <p:nvSpPr>
          <p:cNvPr id="27651" name="Rectangle 3"/>
          <p:cNvSpPr>
            <a:spLocks noGrp="1" noChangeArrowheads="1"/>
          </p:cNvSpPr>
          <p:nvPr>
            <p:ph type="body" idx="1"/>
          </p:nvPr>
        </p:nvSpPr>
        <p:spPr/>
        <p:txBody>
          <a:bodyPr/>
          <a:lstStyle/>
          <a:p>
            <a:r>
              <a:rPr lang="el-GR" sz="2600"/>
              <a:t>Ως </a:t>
            </a:r>
            <a:r>
              <a:rPr lang="el-GR" sz="2600" b="1"/>
              <a:t>διαχείριση κρίσης</a:t>
            </a:r>
            <a:r>
              <a:rPr lang="el-GR" sz="2600"/>
              <a:t> ορίζονται οι ανθρώπινες ενέργειες που έχουν σαν σκοπό να εκτιμήσουν τις πιθανότητες που έχει ένα συμβάν να μετατραπεί σε απειλή για την δημόσια υγεία</a:t>
            </a:r>
            <a:endParaRPr lang="en-US" sz="2600"/>
          </a:p>
          <a:p>
            <a:r>
              <a:rPr lang="el-GR" sz="2600"/>
              <a:t>η διαχείριση κινδύνου έχει σαν σκοπό να καθορίσει τις ενέργειες εκείνες που θα μειώσουν τις επιπτώσεις μιας απειλή</a:t>
            </a:r>
            <a:r>
              <a:rPr lang="en-US" sz="2600"/>
              <a:t>, </a:t>
            </a:r>
            <a:r>
              <a:rPr lang="el-GR" sz="2600" i="1"/>
              <a:t>ενώ η εκτίμηση κινδύνου έχει σαν σκοπό την καταγραφή των παραμέτρων εκείνων που μπορεί να προκαλέσουν μία απειλή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a:xfrm>
            <a:off x="785786" y="285728"/>
            <a:ext cx="8226720" cy="1664815"/>
          </a:xfrm>
        </p:spPr>
        <p:txBody>
          <a:bodyPr lIns="82945" tIns="41473" rIns="82945" bIns="41473">
            <a:normAutofit fontScale="90000"/>
          </a:bodyPr>
          <a:lstStyle/>
          <a:p>
            <a:r>
              <a:rPr lang="el-GR" dirty="0">
                <a:solidFill>
                  <a:srgbClr val="FFC000"/>
                </a:solidFill>
              </a:rPr>
              <a:t>Ευχαριστώ για την προσοχή σας!!!</a:t>
            </a:r>
            <a:br>
              <a:rPr lang="el-GR" dirty="0">
                <a:solidFill>
                  <a:srgbClr val="FFC000"/>
                </a:solidFill>
              </a:rPr>
            </a:br>
            <a:endParaRPr lang="el-GR" dirty="0">
              <a:solidFill>
                <a:srgbClr val="FFC000"/>
              </a:solidFill>
            </a:endParaRPr>
          </a:p>
        </p:txBody>
      </p:sp>
      <p:pic>
        <p:nvPicPr>
          <p:cNvPr id="21507" name="Picture 5" descr="question"/>
          <p:cNvPicPr>
            <a:picLocks noGrp="1" noChangeAspect="1" noChangeArrowheads="1"/>
          </p:cNvPicPr>
          <p:nvPr>
            <p:ph idx="1"/>
          </p:nvPr>
        </p:nvPicPr>
        <p:blipFill>
          <a:blip r:embed="rId2"/>
          <a:srcRect/>
          <a:stretch>
            <a:fillRect/>
          </a:stretch>
        </p:blipFill>
        <p:spPr>
          <a:xfrm>
            <a:off x="3273120" y="2043575"/>
            <a:ext cx="2592000" cy="3810640"/>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00174"/>
            <a:ext cx="9143999" cy="53578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GB" sz="3800"/>
              <a:t>Epidemic Intelligence</a:t>
            </a:r>
            <a:br>
              <a:rPr lang="en-GB" sz="3800"/>
            </a:br>
            <a:r>
              <a:rPr lang="en-GB" sz="3800"/>
              <a:t>Definition</a:t>
            </a:r>
          </a:p>
        </p:txBody>
      </p:sp>
      <p:sp>
        <p:nvSpPr>
          <p:cNvPr id="29699" name="Rectangle 3"/>
          <p:cNvSpPr>
            <a:spLocks noGrp="1" noChangeArrowheads="1"/>
          </p:cNvSpPr>
          <p:nvPr>
            <p:ph type="body" idx="1"/>
          </p:nvPr>
        </p:nvSpPr>
        <p:spPr>
          <a:xfrm>
            <a:off x="457200" y="2090738"/>
            <a:ext cx="8229600" cy="3336925"/>
          </a:xfrm>
        </p:spPr>
        <p:txBody>
          <a:bodyPr/>
          <a:lstStyle/>
          <a:p>
            <a:pPr>
              <a:buFont typeface="Symbol" pitchFamily="18" charset="2"/>
              <a:buNone/>
            </a:pPr>
            <a:r>
              <a:rPr lang="de-DE" sz="2600"/>
              <a:t>	</a:t>
            </a:r>
            <a:r>
              <a:rPr lang="en-US" sz="2600"/>
              <a:t>« </a:t>
            </a:r>
            <a:r>
              <a:rPr lang="de-DE" sz="2600"/>
              <a:t>Epidemic intelligence is the process </a:t>
            </a:r>
            <a:br>
              <a:rPr lang="de-DE" sz="2600"/>
            </a:br>
            <a:r>
              <a:rPr lang="de-DE" sz="2600"/>
              <a:t>to detect, verify, analyze, assess </a:t>
            </a:r>
            <a:br>
              <a:rPr lang="de-DE" sz="2600"/>
            </a:br>
            <a:r>
              <a:rPr lang="de-DE" sz="2600"/>
              <a:t>and investigate signals that may represent </a:t>
            </a:r>
            <a:br>
              <a:rPr lang="de-DE" sz="2600"/>
            </a:br>
            <a:r>
              <a:rPr lang="de-DE" sz="2600"/>
              <a:t>a threat to public health. It encompasses </a:t>
            </a:r>
            <a:br>
              <a:rPr lang="de-DE" sz="2600"/>
            </a:br>
            <a:r>
              <a:rPr lang="de-DE" sz="2600"/>
              <a:t>all activities related to early warning functions but also signal assessments and outbreak investigation. </a:t>
            </a:r>
            <a:r>
              <a:rPr lang="en-US" sz="2600"/>
              <a:t>»</a:t>
            </a:r>
            <a:r>
              <a:rPr lang="de-DE" sz="2600"/>
              <a:t> </a:t>
            </a:r>
            <a:endParaRPr lang="fr-FR" sz="2600"/>
          </a:p>
          <a:p>
            <a:endParaRPr lang="en-GB" sz="2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27088" y="476250"/>
            <a:ext cx="7772400" cy="1470025"/>
          </a:xfrm>
        </p:spPr>
        <p:txBody>
          <a:bodyPr/>
          <a:lstStyle/>
          <a:p>
            <a:r>
              <a:rPr lang="el-GR">
                <a:solidFill>
                  <a:srgbClr val="FFFF00"/>
                </a:solidFill>
              </a:rPr>
              <a:t>ΒΙΟΤΡΟΜΟΚΡΑΤΙΑ</a:t>
            </a:r>
          </a:p>
        </p:txBody>
      </p:sp>
      <p:sp>
        <p:nvSpPr>
          <p:cNvPr id="2051" name="Rectangle 3"/>
          <p:cNvSpPr>
            <a:spLocks noGrp="1" noChangeArrowheads="1"/>
          </p:cNvSpPr>
          <p:nvPr>
            <p:ph type="subTitle" idx="1"/>
          </p:nvPr>
        </p:nvSpPr>
        <p:spPr>
          <a:xfrm>
            <a:off x="1403350" y="2133600"/>
            <a:ext cx="6400800" cy="3455988"/>
          </a:xfrm>
        </p:spPr>
        <p:txBody>
          <a:bodyPr>
            <a:normAutofit/>
          </a:bodyPr>
          <a:lstStyle/>
          <a:p>
            <a:pPr algn="l">
              <a:lnSpc>
                <a:spcPct val="80000"/>
              </a:lnSpc>
            </a:pPr>
            <a:r>
              <a:rPr lang="el-GR" sz="2400"/>
              <a:t>Ως Βιοτρομοκρατία μπορεί να οριστεί η χρήση βιολογικού παράγοντα για την πρόκληση ασθένειας και πιθανώς θάνατο στους ανθρώπους </a:t>
            </a:r>
          </a:p>
          <a:p>
            <a:pPr algn="l">
              <a:lnSpc>
                <a:spcPct val="80000"/>
              </a:lnSpc>
            </a:pPr>
            <a:r>
              <a:rPr lang="el-GR" sz="2400"/>
              <a:t>Μία βιολογική επίθεση απαιτεί: </a:t>
            </a:r>
          </a:p>
          <a:p>
            <a:pPr algn="l">
              <a:lnSpc>
                <a:spcPct val="80000"/>
              </a:lnSpc>
              <a:buFontTx/>
              <a:buChar char="•"/>
            </a:pPr>
            <a:r>
              <a:rPr lang="el-GR" sz="2400"/>
              <a:t> σχεδιασμό,</a:t>
            </a:r>
          </a:p>
          <a:p>
            <a:pPr algn="l">
              <a:lnSpc>
                <a:spcPct val="80000"/>
              </a:lnSpc>
              <a:buFontTx/>
              <a:buChar char="•"/>
            </a:pPr>
            <a:r>
              <a:rPr lang="el-GR" sz="2400"/>
              <a:t> συγκεκριμένη τεχνογνωσία, </a:t>
            </a:r>
          </a:p>
          <a:p>
            <a:pPr algn="l">
              <a:lnSpc>
                <a:spcPct val="80000"/>
              </a:lnSpc>
              <a:buFontTx/>
              <a:buChar char="•"/>
            </a:pPr>
            <a:r>
              <a:rPr lang="el-GR" sz="2400"/>
              <a:t> ένα βιολογικό παράγοντα, </a:t>
            </a:r>
          </a:p>
          <a:p>
            <a:pPr algn="l">
              <a:lnSpc>
                <a:spcPct val="80000"/>
              </a:lnSpc>
              <a:buFontTx/>
              <a:buChar char="•"/>
            </a:pPr>
            <a:r>
              <a:rPr lang="el-GR" sz="2400"/>
              <a:t> εξοπλισμό παραγωγής, </a:t>
            </a:r>
          </a:p>
          <a:p>
            <a:pPr algn="l">
              <a:lnSpc>
                <a:spcPct val="80000"/>
              </a:lnSpc>
              <a:buFontTx/>
              <a:buChar char="•"/>
            </a:pPr>
            <a:r>
              <a:rPr lang="el-GR" sz="2400"/>
              <a:t> σύστημα διασποράς και πρόσβασης στον        στόχο.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l-GR">
                <a:solidFill>
                  <a:srgbClr val="FFFF00"/>
                </a:solidFill>
              </a:rPr>
              <a:t>ΕΠΙΛΟΓΗ ΠΑΡΑΓΟΝΤΑ</a:t>
            </a:r>
          </a:p>
        </p:txBody>
      </p:sp>
      <p:sp>
        <p:nvSpPr>
          <p:cNvPr id="7171" name="Rectangle 3"/>
          <p:cNvSpPr>
            <a:spLocks noGrp="1" noChangeArrowheads="1"/>
          </p:cNvSpPr>
          <p:nvPr>
            <p:ph idx="1"/>
          </p:nvPr>
        </p:nvSpPr>
        <p:spPr/>
        <p:txBody>
          <a:bodyPr/>
          <a:lstStyle/>
          <a:p>
            <a:pPr>
              <a:lnSpc>
                <a:spcPct val="90000"/>
              </a:lnSpc>
              <a:buFontTx/>
              <a:buNone/>
            </a:pPr>
            <a:r>
              <a:rPr lang="el-GR"/>
              <a:t>Η επιλογή ενός παράγοντα εξαρτάται από διάφορες παραμέτρους όπως είναι:</a:t>
            </a:r>
          </a:p>
          <a:p>
            <a:pPr>
              <a:lnSpc>
                <a:spcPct val="90000"/>
              </a:lnSpc>
            </a:pPr>
            <a:r>
              <a:rPr lang="el-GR"/>
              <a:t>η διαθεσιμότητα του παράγοντα</a:t>
            </a:r>
          </a:p>
          <a:p>
            <a:pPr>
              <a:lnSpc>
                <a:spcPct val="90000"/>
              </a:lnSpc>
            </a:pPr>
            <a:r>
              <a:rPr lang="el-GR"/>
              <a:t>η τεχνογνωσία </a:t>
            </a:r>
          </a:p>
          <a:p>
            <a:pPr>
              <a:lnSpc>
                <a:spcPct val="90000"/>
              </a:lnSpc>
            </a:pPr>
            <a:r>
              <a:rPr lang="el-GR"/>
              <a:t>η δυνατότητα παρασκευής αερολύματος</a:t>
            </a:r>
          </a:p>
          <a:p>
            <a:pPr>
              <a:lnSpc>
                <a:spcPct val="90000"/>
              </a:lnSpc>
            </a:pPr>
            <a:r>
              <a:rPr lang="el-GR"/>
              <a:t>η μολυσματικότητα</a:t>
            </a:r>
          </a:p>
          <a:p>
            <a:pPr>
              <a:lnSpc>
                <a:spcPct val="90000"/>
              </a:lnSpc>
            </a:pPr>
            <a:r>
              <a:rPr lang="el-GR"/>
              <a:t>η ύπαρξη κατάλληλης θεραπείας,  </a:t>
            </a:r>
          </a:p>
          <a:p>
            <a:pPr>
              <a:lnSpc>
                <a:spcPct val="90000"/>
              </a:lnSpc>
            </a:pPr>
            <a:r>
              <a:rPr lang="el-GR"/>
              <a:t>ο επιδιωκόμενος σκοπός κ.α</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l-GR" sz="4000">
                <a:solidFill>
                  <a:srgbClr val="FFFF00"/>
                </a:solidFill>
              </a:rPr>
              <a:t>ΧΑΡΑΚΤΗΡΙΣΤΙΚΑ ΒΙΟΛΟΓΙΚΗΣ ΑΠΕΙΛΗΣ</a:t>
            </a:r>
          </a:p>
        </p:txBody>
      </p:sp>
      <p:sp>
        <p:nvSpPr>
          <p:cNvPr id="5123" name="Rectangle 3"/>
          <p:cNvSpPr>
            <a:spLocks noGrp="1" noChangeArrowheads="1"/>
          </p:cNvSpPr>
          <p:nvPr>
            <p:ph idx="1"/>
          </p:nvPr>
        </p:nvSpPr>
        <p:spPr/>
        <p:txBody>
          <a:bodyPr/>
          <a:lstStyle/>
          <a:p>
            <a:pPr>
              <a:lnSpc>
                <a:spcPct val="80000"/>
              </a:lnSpc>
            </a:pPr>
            <a:r>
              <a:rPr lang="en-US" sz="2800"/>
              <a:t>M</a:t>
            </a:r>
            <a:r>
              <a:rPr lang="el-GR" sz="2800"/>
              <a:t>ία βιολογική απειλή μπορεί να πραγματοποιηθεί συγκεκαλυμμένα χωρίς καμία άμεση ένδειξη ότι έλαβε χώρα (π.χ. αέριο σπρέι ή μόλυνση τροφίμων). </a:t>
            </a:r>
          </a:p>
          <a:p>
            <a:pPr>
              <a:lnSpc>
                <a:spcPct val="80000"/>
              </a:lnSpc>
            </a:pPr>
            <a:r>
              <a:rPr lang="el-GR" sz="2800"/>
              <a:t>Τα βιολογικά όπλα βασίζονται σε ιούς, βακτήρια ή βιολογικές τοξίνες που παρήχθησαν και μορφοποιήθηκαν για τον συγκεκριμένο σκοπό. Η παραγωγή του παράγοντα μπορεί να αποβλέπει στην τροποποίηση των φυσικών ιδιοτήτων του (π.χ. μέγεθος και σταθερότητα σωματιδίου) με σκοπό την διευκόλυνση της διασποράς.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71550" y="260350"/>
            <a:ext cx="7356475" cy="1143000"/>
          </a:xfrm>
          <a:noFill/>
          <a:ln/>
        </p:spPr>
        <p:txBody>
          <a:bodyPr lIns="92075" tIns="46038" rIns="92075" bIns="46038" anchor="b">
            <a:normAutofit fontScale="90000"/>
          </a:bodyPr>
          <a:lstStyle/>
          <a:p>
            <a:r>
              <a:rPr lang="el-GR" sz="4000">
                <a:solidFill>
                  <a:srgbClr val="FFFF00"/>
                </a:solidFill>
              </a:rPr>
              <a:t>ΒΙΟΛΟΓΙΚΟΙ ΠΑΡΑΓΟΝΤΕΣ ΠΟΛΥ ΥΨΗΛΟΥ ΚΙΝΔΥΝΟΥ</a:t>
            </a:r>
            <a:endParaRPr lang="en-US" sz="4000">
              <a:solidFill>
                <a:srgbClr val="FFFF00"/>
              </a:solidFill>
            </a:endParaRPr>
          </a:p>
        </p:txBody>
      </p:sp>
      <p:sp>
        <p:nvSpPr>
          <p:cNvPr id="57347" name="Rectangle 3"/>
          <p:cNvSpPr>
            <a:spLocks noGrp="1" noChangeArrowheads="1"/>
          </p:cNvSpPr>
          <p:nvPr>
            <p:ph idx="1"/>
          </p:nvPr>
        </p:nvSpPr>
        <p:spPr>
          <a:xfrm>
            <a:off x="1231900" y="1765300"/>
            <a:ext cx="7747000" cy="4686300"/>
          </a:xfrm>
          <a:noFill/>
          <a:ln/>
        </p:spPr>
        <p:txBody>
          <a:bodyPr lIns="92075" tIns="46038" rIns="92075" bIns="46038"/>
          <a:lstStyle/>
          <a:p>
            <a:pPr>
              <a:lnSpc>
                <a:spcPct val="80000"/>
              </a:lnSpc>
            </a:pPr>
            <a:r>
              <a:rPr lang="en-US" sz="3100"/>
              <a:t>Οργανισμοί πρώτης προτεραιότητας (</a:t>
            </a:r>
            <a:r>
              <a:rPr lang="el-GR" sz="3100"/>
              <a:t>κατά </a:t>
            </a:r>
            <a:r>
              <a:rPr lang="en-US" sz="3100"/>
              <a:t>CDC</a:t>
            </a:r>
            <a:r>
              <a:rPr lang="el-GR" sz="3100"/>
              <a:t>-ΗΠΑ</a:t>
            </a:r>
            <a:r>
              <a:rPr lang="en-US" sz="3100"/>
              <a:t>)</a:t>
            </a:r>
            <a:r>
              <a:rPr lang="en-US" sz="3100" baseline="50000"/>
              <a:t>1</a:t>
            </a:r>
            <a:endParaRPr lang="en-US" sz="3100"/>
          </a:p>
          <a:p>
            <a:pPr lvl="1">
              <a:lnSpc>
                <a:spcPct val="80000"/>
              </a:lnSpc>
            </a:pPr>
            <a:r>
              <a:rPr lang="en-US" i="1">
                <a:latin typeface="Switzerland" charset="0"/>
              </a:rPr>
              <a:t>B. anthracis</a:t>
            </a:r>
            <a:r>
              <a:rPr lang="en-US">
                <a:latin typeface="Switzerland" charset="0"/>
              </a:rPr>
              <a:t> (άνθρακας)</a:t>
            </a:r>
          </a:p>
          <a:p>
            <a:pPr lvl="1">
              <a:lnSpc>
                <a:spcPct val="80000"/>
              </a:lnSpc>
            </a:pPr>
            <a:r>
              <a:rPr lang="en-US" i="1">
                <a:latin typeface="Switzerland" charset="0"/>
              </a:rPr>
              <a:t>Variola major</a:t>
            </a:r>
            <a:r>
              <a:rPr lang="en-US">
                <a:latin typeface="Switzerland" charset="0"/>
              </a:rPr>
              <a:t> (ευλογιά)</a:t>
            </a:r>
          </a:p>
          <a:p>
            <a:pPr lvl="1">
              <a:lnSpc>
                <a:spcPct val="80000"/>
              </a:lnSpc>
            </a:pPr>
            <a:r>
              <a:rPr lang="en-US" i="1">
                <a:latin typeface="Switzerland" charset="0"/>
              </a:rPr>
              <a:t>Y. pestis</a:t>
            </a:r>
            <a:r>
              <a:rPr lang="en-US">
                <a:latin typeface="Switzerland" charset="0"/>
              </a:rPr>
              <a:t> (πανώλη)</a:t>
            </a:r>
          </a:p>
          <a:p>
            <a:pPr lvl="1">
              <a:lnSpc>
                <a:spcPct val="80000"/>
              </a:lnSpc>
            </a:pPr>
            <a:r>
              <a:rPr lang="en-US" i="1">
                <a:latin typeface="Switzerland" charset="0"/>
              </a:rPr>
              <a:t>F. tularensis</a:t>
            </a:r>
            <a:r>
              <a:rPr lang="en-US">
                <a:latin typeface="Switzerland" charset="0"/>
              </a:rPr>
              <a:t> (τουλαραιμία)</a:t>
            </a:r>
          </a:p>
          <a:p>
            <a:pPr lvl="1">
              <a:lnSpc>
                <a:spcPct val="80000"/>
              </a:lnSpc>
            </a:pPr>
            <a:r>
              <a:rPr lang="en-US">
                <a:latin typeface="Switzerland" charset="0"/>
              </a:rPr>
              <a:t>Τοξίνη αλλαντίασης (</a:t>
            </a:r>
            <a:r>
              <a:rPr lang="en-US" i="1">
                <a:latin typeface="Switzerland" charset="0"/>
              </a:rPr>
              <a:t>Clostridium botulinum</a:t>
            </a:r>
            <a:r>
              <a:rPr lang="en-US">
                <a:latin typeface="Switzerland" charset="0"/>
              </a:rPr>
              <a:t>)</a:t>
            </a:r>
          </a:p>
          <a:p>
            <a:pPr lvl="1">
              <a:lnSpc>
                <a:spcPct val="80000"/>
              </a:lnSpc>
            </a:pPr>
            <a:r>
              <a:rPr lang="en-US">
                <a:latin typeface="Switzerland" charset="0"/>
              </a:rPr>
              <a:t>Ιογενείς Αιμορραγικοί πυρετοί</a:t>
            </a:r>
          </a:p>
          <a:p>
            <a:pPr lvl="1">
              <a:lnSpc>
                <a:spcPct val="80000"/>
              </a:lnSpc>
              <a:buFontTx/>
              <a:buNone/>
            </a:pPr>
            <a:endParaRPr lang="en-US" baseline="50000">
              <a:latin typeface="Switzerland" charset="0"/>
            </a:endParaRPr>
          </a:p>
          <a:p>
            <a:pPr lvl="1">
              <a:lnSpc>
                <a:spcPct val="80000"/>
              </a:lnSpc>
              <a:buFontTx/>
              <a:buNone/>
            </a:pPr>
            <a:r>
              <a:rPr lang="en-US" i="1" baseline="50000">
                <a:latin typeface="Switzerland" charset="0"/>
              </a:rPr>
              <a:t>1</a:t>
            </a:r>
            <a:r>
              <a:rPr lang="en-US" sz="2100" i="1">
                <a:latin typeface="Switzerland" charset="0"/>
              </a:rPr>
              <a:t>MMWR, 2001,49:1-13</a:t>
            </a:r>
            <a:endParaRPr lang="en-US" i="1" baseline="50000">
              <a:latin typeface="Switzerland"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823</TotalTime>
  <Words>2680</Words>
  <Application>Microsoft Office PowerPoint</Application>
  <PresentationFormat>Προβολή στην οθόνη (4:3)</PresentationFormat>
  <Paragraphs>260</Paragraphs>
  <Slides>40</Slides>
  <Notes>16</Notes>
  <HiddenSlides>0</HiddenSlides>
  <MMClips>0</MMClips>
  <ScaleCrop>false</ScaleCrop>
  <HeadingPairs>
    <vt:vector size="8" baseType="variant">
      <vt:variant>
        <vt:lpstr>Γραμματοσειρές που χρησιμοποιούνται</vt:lpstr>
      </vt:variant>
      <vt:variant>
        <vt:i4>15</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40</vt:i4>
      </vt:variant>
    </vt:vector>
  </HeadingPairs>
  <TitlesOfParts>
    <vt:vector size="57" baseType="lpstr">
      <vt:lpstr>Arial</vt:lpstr>
      <vt:lpstr>Arial Greek</vt:lpstr>
      <vt:lpstr>Calibri</vt:lpstr>
      <vt:lpstr>Consolas</vt:lpstr>
      <vt:lpstr>Corbel</vt:lpstr>
      <vt:lpstr>Futura</vt:lpstr>
      <vt:lpstr>Monotype Sorts</vt:lpstr>
      <vt:lpstr>Myriad Web</vt:lpstr>
      <vt:lpstr>Switzerland</vt:lpstr>
      <vt:lpstr>Symbol</vt:lpstr>
      <vt:lpstr>Times New Roman</vt:lpstr>
      <vt:lpstr>Verdana</vt:lpstr>
      <vt:lpstr>Wingdings</vt:lpstr>
      <vt:lpstr>Wingdings 2</vt:lpstr>
      <vt:lpstr>Wingdings 3</vt:lpstr>
      <vt:lpstr>Metro</vt:lpstr>
      <vt:lpstr>Paint Shop Pro Image</vt:lpstr>
      <vt:lpstr>Ετοιμότητα &amp; Ανταπόκριση για ΧΒΡΠ-Ε Περιστατικά», </vt:lpstr>
      <vt:lpstr>Κρίση-Εκτίμηση Κινδύνου-Διαχείριση Κρίσης</vt:lpstr>
      <vt:lpstr>Εκτίμηση Κινδύνου</vt:lpstr>
      <vt:lpstr>Διαχείριση Κρίσης</vt:lpstr>
      <vt:lpstr>Epidemic Intelligence Definition</vt:lpstr>
      <vt:lpstr>ΒΙΟΤΡΟΜΟΚΡΑΤΙΑ</vt:lpstr>
      <vt:lpstr>ΕΠΙΛΟΓΗ ΠΑΡΑΓΟΝΤΑ</vt:lpstr>
      <vt:lpstr>ΧΑΡΑΚΤΗΡΙΣΤΙΚΑ ΒΙΟΛΟΓΙΚΗΣ ΑΠΕΙΛΗΣ</vt:lpstr>
      <vt:lpstr>ΒΙΟΛΟΓΙΚΟΙ ΠΑΡΑΓΟΝΤΕΣ ΠΟΛΥ ΥΨΗΛΟΥ ΚΙΝΔΥΝΟΥ</vt:lpstr>
      <vt:lpstr>ΠΑΡΑΓΟΝΤΕΣ ΥΨΗΛΟΥ ΚΙΝΔΥΝΟΥ</vt:lpstr>
      <vt:lpstr>Άνθρακας: Γενικά</vt:lpstr>
      <vt:lpstr>Έκθεση σε «ύποπτη» σκόνη</vt:lpstr>
      <vt:lpstr>Ευλογιά</vt:lpstr>
      <vt:lpstr>Ευλογιά</vt:lpstr>
      <vt:lpstr>Τουλαραιμία</vt:lpstr>
      <vt:lpstr>Πανώλη</vt:lpstr>
      <vt:lpstr>Ιογενείς Αιμορραγικοί  Πυρετοί (ΙΑΠ)</vt:lpstr>
      <vt:lpstr>Ιογενείς Αιμορραγικοί  Πυρετοί (ΙΑΠ)</vt:lpstr>
      <vt:lpstr>Αλλαντίαση</vt:lpstr>
      <vt:lpstr>ΧΟΛΕΡΑ</vt:lpstr>
      <vt:lpstr>Παρουσίαση του PowerPoint</vt:lpstr>
      <vt:lpstr>Bρουκέλλωση</vt:lpstr>
      <vt:lpstr>Ρικίνη</vt:lpstr>
      <vt:lpstr>ΒΙΟΛΟΓΙΚΑ ΣΥΜΒΑΝΤΑ</vt:lpstr>
      <vt:lpstr>ΕΚΤΙΜΗΣΗ ΚΙΝΔΥΝΟΥ ΣΥΜΒΑΝΤΩΝ</vt:lpstr>
      <vt:lpstr>ΕΚΤΙΜΗΣΗ ΚΙΝΔΥΝΟΥ</vt:lpstr>
      <vt:lpstr>ΕΚΤΙΜΗΣΗ ΚΙΝΔΥΝΟΥ</vt:lpstr>
      <vt:lpstr>Συστήματα Διαχείρισης  Συμβάντων</vt:lpstr>
      <vt:lpstr>ΨΥΧΟΚΟΙΝΩΝΙΚΕΣ ΕΠΙΠΤΩΣΕΙΣ</vt:lpstr>
      <vt:lpstr>ΕΝΑ ΚΑΤΑΣΤΡΟΦΙΚΟ ΓΕΓΟΝΟΣ  επηρεάζει την κοινωνία:</vt:lpstr>
      <vt:lpstr>Παρουσίαση του PowerPoint</vt:lpstr>
      <vt:lpstr>ΠΑΡΟΧΗ ΤΗΣ ΨΥΧΟΚΟΙΝΩΝΙΚΗΣ ΒΟΗΘΕΙΑΣ</vt:lpstr>
      <vt:lpstr>ΕΥΡΩΠΑΙΚΑ ΚΑΙ ΔΙΕΘΝΗ ΣΥΣΤΗΜΑΤΑ ΕΓΚΑΙΡΗΣ ΕΙΔΟΠΟΙΗΣΗΣ</vt:lpstr>
      <vt:lpstr>IHR Core Capacities</vt:lpstr>
      <vt:lpstr>Early Warning and Response System (EWRS)</vt:lpstr>
      <vt:lpstr>Παρουσίαση του PowerPoint</vt:lpstr>
      <vt:lpstr>        JA TERROR  </vt:lpstr>
      <vt:lpstr>    Project Aims &amp; Goals </vt:lpstr>
      <vt:lpstr>Crisis Communication</vt:lpstr>
      <vt:lpstr>Ευχαριστώ για την προσοχή σας!!!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«PRINCE - Ετοιμότητα &amp; Ανταπόκριση για ΧΒΡΠ-Ε Περιστατικά»,</dc:title>
  <dc:creator>εκτωρ &amp; ιρις</dc:creator>
  <cp:lastModifiedBy>Dimitris Iliopoulos</cp:lastModifiedBy>
  <cp:revision>14</cp:revision>
  <dcterms:created xsi:type="dcterms:W3CDTF">2022-09-21T07:19:26Z</dcterms:created>
  <dcterms:modified xsi:type="dcterms:W3CDTF">2023-06-28T19:36:50Z</dcterms:modified>
</cp:coreProperties>
</file>