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435" r:id="rId3"/>
    <p:sldId id="436" r:id="rId4"/>
    <p:sldId id="367" r:id="rId5"/>
    <p:sldId id="370" r:id="rId6"/>
    <p:sldId id="383" r:id="rId7"/>
    <p:sldId id="437" r:id="rId8"/>
    <p:sldId id="442" r:id="rId9"/>
    <p:sldId id="440" r:id="rId10"/>
    <p:sldId id="351" r:id="rId11"/>
    <p:sldId id="350" r:id="rId12"/>
    <p:sldId id="516" r:id="rId13"/>
    <p:sldId id="438" r:id="rId14"/>
    <p:sldId id="444" r:id="rId15"/>
    <p:sldId id="446" r:id="rId16"/>
    <p:sldId id="448" r:id="rId17"/>
    <p:sldId id="450" r:id="rId18"/>
    <p:sldId id="452" r:id="rId19"/>
    <p:sldId id="454" r:id="rId20"/>
    <p:sldId id="412" r:id="rId21"/>
    <p:sldId id="456" r:id="rId22"/>
    <p:sldId id="458" r:id="rId23"/>
    <p:sldId id="460" r:id="rId24"/>
    <p:sldId id="462" r:id="rId25"/>
    <p:sldId id="464" r:id="rId26"/>
    <p:sldId id="466" r:id="rId27"/>
    <p:sldId id="468" r:id="rId28"/>
    <p:sldId id="470" r:id="rId29"/>
    <p:sldId id="472" r:id="rId30"/>
    <p:sldId id="474" r:id="rId31"/>
    <p:sldId id="379" r:id="rId32"/>
    <p:sldId id="478" r:id="rId33"/>
    <p:sldId id="514" r:id="rId34"/>
    <p:sldId id="513" r:id="rId35"/>
    <p:sldId id="515" r:id="rId36"/>
    <p:sldId id="480" r:id="rId37"/>
    <p:sldId id="277" r:id="rId38"/>
    <p:sldId id="306" r:id="rId39"/>
    <p:sldId id="414" r:id="rId40"/>
    <p:sldId id="482" r:id="rId41"/>
    <p:sldId id="484" r:id="rId42"/>
    <p:sldId id="486" r:id="rId43"/>
    <p:sldId id="359" r:id="rId44"/>
    <p:sldId id="397" r:id="rId45"/>
    <p:sldId id="488" r:id="rId46"/>
    <p:sldId id="490" r:id="rId47"/>
    <p:sldId id="492" r:id="rId48"/>
    <p:sldId id="494" r:id="rId49"/>
    <p:sldId id="496" r:id="rId50"/>
    <p:sldId id="300" r:id="rId51"/>
    <p:sldId id="517" r:id="rId52"/>
    <p:sldId id="512" r:id="rId53"/>
    <p:sldId id="498" r:id="rId54"/>
    <p:sldId id="500" r:id="rId55"/>
    <p:sldId id="502" r:id="rId56"/>
    <p:sldId id="504" r:id="rId57"/>
    <p:sldId id="506" r:id="rId58"/>
    <p:sldId id="508" r:id="rId59"/>
    <p:sldId id="510" r:id="rId60"/>
    <p:sldId id="302" r:id="rId61"/>
    <p:sldId id="303" r:id="rId62"/>
    <p:sldId id="388" r:id="rId6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B4513A-180F-4BD4-B27C-5CAEB219B020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4EC01DF7-031E-472D-9A82-526447C03CEB}">
      <dgm:prSet phldrT="[Κείμενο]" custT="1"/>
      <dgm:spPr/>
      <dgm:t>
        <a:bodyPr/>
        <a:lstStyle/>
        <a:p>
          <a:r>
            <a:rPr lang="sv-SE" sz="2000" dirty="0"/>
            <a:t>delirium</a:t>
          </a:r>
          <a:endParaRPr lang="el-GR" sz="2000" dirty="0"/>
        </a:p>
      </dgm:t>
    </dgm:pt>
    <dgm:pt modelId="{2F93C7C8-AAD6-42A6-93DA-B11E39C05178}" type="parTrans" cxnId="{252AEF23-D7C1-4092-8292-B5620ACEB2D3}">
      <dgm:prSet/>
      <dgm:spPr/>
      <dgm:t>
        <a:bodyPr/>
        <a:lstStyle/>
        <a:p>
          <a:endParaRPr lang="el-GR"/>
        </a:p>
      </dgm:t>
    </dgm:pt>
    <dgm:pt modelId="{47157404-E897-4415-B545-AE7C90E5C58D}" type="sibTrans" cxnId="{252AEF23-D7C1-4092-8292-B5620ACEB2D3}">
      <dgm:prSet/>
      <dgm:spPr/>
      <dgm:t>
        <a:bodyPr/>
        <a:lstStyle/>
        <a:p>
          <a:endParaRPr lang="el-GR"/>
        </a:p>
      </dgm:t>
    </dgm:pt>
    <dgm:pt modelId="{B8F1523D-4253-4BBA-8E97-A5922FF6F975}">
      <dgm:prSet phldrT="[Κείμενο]" custT="1"/>
      <dgm:spPr/>
      <dgm:t>
        <a:bodyPr/>
        <a:lstStyle/>
        <a:p>
          <a:r>
            <a:rPr lang="el-GR" sz="3200" dirty="0"/>
            <a:t>υπερδραστήρια</a:t>
          </a:r>
        </a:p>
      </dgm:t>
    </dgm:pt>
    <dgm:pt modelId="{C8A69D92-88AE-4F67-A124-B17C72598694}" type="parTrans" cxnId="{ACFF00E5-CF98-435C-AEE4-38E9E1008197}">
      <dgm:prSet/>
      <dgm:spPr/>
      <dgm:t>
        <a:bodyPr/>
        <a:lstStyle/>
        <a:p>
          <a:endParaRPr lang="el-GR"/>
        </a:p>
      </dgm:t>
    </dgm:pt>
    <dgm:pt modelId="{46F50464-9EA7-421A-AC11-5AE82FC2BF95}" type="sibTrans" cxnId="{ACFF00E5-CF98-435C-AEE4-38E9E1008197}">
      <dgm:prSet/>
      <dgm:spPr/>
      <dgm:t>
        <a:bodyPr/>
        <a:lstStyle/>
        <a:p>
          <a:endParaRPr lang="el-GR"/>
        </a:p>
      </dgm:t>
    </dgm:pt>
    <dgm:pt modelId="{739D181B-D08A-4E1B-BB71-4C4812B3A083}">
      <dgm:prSet phldrT="[Κείμενο]" custT="1"/>
      <dgm:spPr/>
      <dgm:t>
        <a:bodyPr/>
        <a:lstStyle/>
        <a:p>
          <a:r>
            <a:rPr lang="el-GR" sz="3200" dirty="0"/>
            <a:t>μεικτή</a:t>
          </a:r>
          <a:r>
            <a:rPr lang="el-GR" sz="2400" dirty="0"/>
            <a:t> </a:t>
          </a:r>
        </a:p>
      </dgm:t>
    </dgm:pt>
    <dgm:pt modelId="{AACEF0F0-2323-4D13-9F6C-0A4F1403939B}" type="parTrans" cxnId="{36A4C625-1666-4F4C-82E9-FE9B0AE10E33}">
      <dgm:prSet/>
      <dgm:spPr/>
      <dgm:t>
        <a:bodyPr/>
        <a:lstStyle/>
        <a:p>
          <a:endParaRPr lang="el-GR"/>
        </a:p>
      </dgm:t>
    </dgm:pt>
    <dgm:pt modelId="{F57E35B5-5828-4846-8AF7-7C10D71F0832}" type="sibTrans" cxnId="{36A4C625-1666-4F4C-82E9-FE9B0AE10E33}">
      <dgm:prSet/>
      <dgm:spPr/>
      <dgm:t>
        <a:bodyPr/>
        <a:lstStyle/>
        <a:p>
          <a:endParaRPr lang="el-GR"/>
        </a:p>
      </dgm:t>
    </dgm:pt>
    <dgm:pt modelId="{5311AD0D-2393-4840-B959-9EB1D6065CFC}">
      <dgm:prSet phldrT="[Κείμενο]" custT="1"/>
      <dgm:spPr/>
      <dgm:t>
        <a:bodyPr/>
        <a:lstStyle/>
        <a:p>
          <a:r>
            <a:rPr lang="el-GR" sz="3200" dirty="0" err="1"/>
            <a:t>υποδραστήρια</a:t>
          </a:r>
          <a:endParaRPr lang="el-GR" sz="3200" dirty="0"/>
        </a:p>
      </dgm:t>
    </dgm:pt>
    <dgm:pt modelId="{2D2E32B2-728D-4E20-AB0F-ED784D48CBE9}" type="parTrans" cxnId="{6B5B5880-CEFE-4BE0-AD20-2D02E102445B}">
      <dgm:prSet/>
      <dgm:spPr/>
      <dgm:t>
        <a:bodyPr/>
        <a:lstStyle/>
        <a:p>
          <a:endParaRPr lang="el-GR"/>
        </a:p>
      </dgm:t>
    </dgm:pt>
    <dgm:pt modelId="{F8584B67-09B3-45C3-8EE4-BDE074689D3B}" type="sibTrans" cxnId="{6B5B5880-CEFE-4BE0-AD20-2D02E102445B}">
      <dgm:prSet/>
      <dgm:spPr/>
      <dgm:t>
        <a:bodyPr/>
        <a:lstStyle/>
        <a:p>
          <a:endParaRPr lang="el-GR"/>
        </a:p>
      </dgm:t>
    </dgm:pt>
    <dgm:pt modelId="{7512DEDA-A856-43DC-AED3-607C3C4523D7}" type="pres">
      <dgm:prSet presAssocID="{F6B4513A-180F-4BD4-B27C-5CAEB219B02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FDE4498-1AC1-4EC2-AABA-1D510E9985E7}" type="pres">
      <dgm:prSet presAssocID="{4EC01DF7-031E-472D-9A82-526447C03CEB}" presName="singleCycle" presStyleCnt="0"/>
      <dgm:spPr/>
    </dgm:pt>
    <dgm:pt modelId="{A706F29F-27EF-424E-8215-7F694910CBB0}" type="pres">
      <dgm:prSet presAssocID="{4EC01DF7-031E-472D-9A82-526447C03CEB}" presName="singleCenter" presStyleLbl="node1" presStyleIdx="0" presStyleCnt="4" custScaleX="94499" custScaleY="63839">
        <dgm:presLayoutVars>
          <dgm:chMax val="7"/>
          <dgm:chPref val="7"/>
        </dgm:presLayoutVars>
      </dgm:prSet>
      <dgm:spPr/>
    </dgm:pt>
    <dgm:pt modelId="{3BC23BE0-AE8F-4442-BB4F-6487A0BF2F9D}" type="pres">
      <dgm:prSet presAssocID="{C8A69D92-88AE-4F67-A124-B17C72598694}" presName="Name56" presStyleLbl="parChTrans1D2" presStyleIdx="0" presStyleCnt="3"/>
      <dgm:spPr/>
    </dgm:pt>
    <dgm:pt modelId="{C50E2823-023C-4ACD-9AED-A422947E87F4}" type="pres">
      <dgm:prSet presAssocID="{B8F1523D-4253-4BBA-8E97-A5922FF6F975}" presName="text0" presStyleLbl="node1" presStyleIdx="1" presStyleCnt="4" custAng="0" custScaleX="377015" custScaleY="96178" custRadScaleRad="76453" custRadScaleInc="0">
        <dgm:presLayoutVars>
          <dgm:bulletEnabled val="1"/>
        </dgm:presLayoutVars>
      </dgm:prSet>
      <dgm:spPr/>
    </dgm:pt>
    <dgm:pt modelId="{33D76A76-73CF-4BD5-97AE-D1199D877904}" type="pres">
      <dgm:prSet presAssocID="{AACEF0F0-2323-4D13-9F6C-0A4F1403939B}" presName="Name56" presStyleLbl="parChTrans1D2" presStyleIdx="1" presStyleCnt="3"/>
      <dgm:spPr/>
    </dgm:pt>
    <dgm:pt modelId="{30A24672-F4D7-46D2-B80D-698B2761CBA5}" type="pres">
      <dgm:prSet presAssocID="{739D181B-D08A-4E1B-BB71-4C4812B3A083}" presName="text0" presStyleLbl="node1" presStyleIdx="2" presStyleCnt="4" custScaleX="213027" custScaleY="66914">
        <dgm:presLayoutVars>
          <dgm:bulletEnabled val="1"/>
        </dgm:presLayoutVars>
      </dgm:prSet>
      <dgm:spPr/>
    </dgm:pt>
    <dgm:pt modelId="{CCE964AE-906B-4860-BE3E-C4BA0BD4D193}" type="pres">
      <dgm:prSet presAssocID="{2D2E32B2-728D-4E20-AB0F-ED784D48CBE9}" presName="Name56" presStyleLbl="parChTrans1D2" presStyleIdx="2" presStyleCnt="3"/>
      <dgm:spPr/>
    </dgm:pt>
    <dgm:pt modelId="{C4924D6A-07A6-4870-81EB-B841BEF489F3}" type="pres">
      <dgm:prSet presAssocID="{5311AD0D-2393-4840-B959-9EB1D6065CFC}" presName="text0" presStyleLbl="node1" presStyleIdx="3" presStyleCnt="4" custScaleX="316176" custScaleY="61134" custRadScaleRad="100487" custRadScaleInc="-795">
        <dgm:presLayoutVars>
          <dgm:bulletEnabled val="1"/>
        </dgm:presLayoutVars>
      </dgm:prSet>
      <dgm:spPr/>
    </dgm:pt>
  </dgm:ptLst>
  <dgm:cxnLst>
    <dgm:cxn modelId="{459D470E-A797-48BD-AC5F-EA82A5B86331}" type="presOf" srcId="{5311AD0D-2393-4840-B959-9EB1D6065CFC}" destId="{C4924D6A-07A6-4870-81EB-B841BEF489F3}" srcOrd="0" destOrd="0" presId="urn:microsoft.com/office/officeart/2008/layout/RadialCluster"/>
    <dgm:cxn modelId="{024BA611-D3F6-40B1-A31E-F00BBF5BE8C2}" type="presOf" srcId="{739D181B-D08A-4E1B-BB71-4C4812B3A083}" destId="{30A24672-F4D7-46D2-B80D-698B2761CBA5}" srcOrd="0" destOrd="0" presId="urn:microsoft.com/office/officeart/2008/layout/RadialCluster"/>
    <dgm:cxn modelId="{252AEF23-D7C1-4092-8292-B5620ACEB2D3}" srcId="{F6B4513A-180F-4BD4-B27C-5CAEB219B020}" destId="{4EC01DF7-031E-472D-9A82-526447C03CEB}" srcOrd="0" destOrd="0" parTransId="{2F93C7C8-AAD6-42A6-93DA-B11E39C05178}" sibTransId="{47157404-E897-4415-B545-AE7C90E5C58D}"/>
    <dgm:cxn modelId="{36A4C625-1666-4F4C-82E9-FE9B0AE10E33}" srcId="{4EC01DF7-031E-472D-9A82-526447C03CEB}" destId="{739D181B-D08A-4E1B-BB71-4C4812B3A083}" srcOrd="1" destOrd="0" parTransId="{AACEF0F0-2323-4D13-9F6C-0A4F1403939B}" sibTransId="{F57E35B5-5828-4846-8AF7-7C10D71F0832}"/>
    <dgm:cxn modelId="{6E7D8C3E-A8DC-474F-9682-948E717C4AC9}" type="presOf" srcId="{AACEF0F0-2323-4D13-9F6C-0A4F1403939B}" destId="{33D76A76-73CF-4BD5-97AE-D1199D877904}" srcOrd="0" destOrd="0" presId="urn:microsoft.com/office/officeart/2008/layout/RadialCluster"/>
    <dgm:cxn modelId="{54D0CF62-5BBA-4CF5-98B5-1E9208568C0C}" type="presOf" srcId="{C8A69D92-88AE-4F67-A124-B17C72598694}" destId="{3BC23BE0-AE8F-4442-BB4F-6487A0BF2F9D}" srcOrd="0" destOrd="0" presId="urn:microsoft.com/office/officeart/2008/layout/RadialCluster"/>
    <dgm:cxn modelId="{F804BA68-ED14-487B-A59A-48C545CC7EFB}" type="presOf" srcId="{F6B4513A-180F-4BD4-B27C-5CAEB219B020}" destId="{7512DEDA-A856-43DC-AED3-607C3C4523D7}" srcOrd="0" destOrd="0" presId="urn:microsoft.com/office/officeart/2008/layout/RadialCluster"/>
    <dgm:cxn modelId="{849F4A4B-B9FE-4E44-8F75-BBCF06CF494B}" type="presOf" srcId="{4EC01DF7-031E-472D-9A82-526447C03CEB}" destId="{A706F29F-27EF-424E-8215-7F694910CBB0}" srcOrd="0" destOrd="0" presId="urn:microsoft.com/office/officeart/2008/layout/RadialCluster"/>
    <dgm:cxn modelId="{7C980E76-2206-4660-B2CB-BAD1B85C9C39}" type="presOf" srcId="{B8F1523D-4253-4BBA-8E97-A5922FF6F975}" destId="{C50E2823-023C-4ACD-9AED-A422947E87F4}" srcOrd="0" destOrd="0" presId="urn:microsoft.com/office/officeart/2008/layout/RadialCluster"/>
    <dgm:cxn modelId="{6B5B5880-CEFE-4BE0-AD20-2D02E102445B}" srcId="{4EC01DF7-031E-472D-9A82-526447C03CEB}" destId="{5311AD0D-2393-4840-B959-9EB1D6065CFC}" srcOrd="2" destOrd="0" parTransId="{2D2E32B2-728D-4E20-AB0F-ED784D48CBE9}" sibTransId="{F8584B67-09B3-45C3-8EE4-BDE074689D3B}"/>
    <dgm:cxn modelId="{6CF0A0CB-558F-4464-9682-4E342325F48B}" type="presOf" srcId="{2D2E32B2-728D-4E20-AB0F-ED784D48CBE9}" destId="{CCE964AE-906B-4860-BE3E-C4BA0BD4D193}" srcOrd="0" destOrd="0" presId="urn:microsoft.com/office/officeart/2008/layout/RadialCluster"/>
    <dgm:cxn modelId="{ACFF00E5-CF98-435C-AEE4-38E9E1008197}" srcId="{4EC01DF7-031E-472D-9A82-526447C03CEB}" destId="{B8F1523D-4253-4BBA-8E97-A5922FF6F975}" srcOrd="0" destOrd="0" parTransId="{C8A69D92-88AE-4F67-A124-B17C72598694}" sibTransId="{46F50464-9EA7-421A-AC11-5AE82FC2BF95}"/>
    <dgm:cxn modelId="{A0C09A6D-DCBA-4FC3-9B6E-28B050D11CD4}" type="presParOf" srcId="{7512DEDA-A856-43DC-AED3-607C3C4523D7}" destId="{0FDE4498-1AC1-4EC2-AABA-1D510E9985E7}" srcOrd="0" destOrd="0" presId="urn:microsoft.com/office/officeart/2008/layout/RadialCluster"/>
    <dgm:cxn modelId="{0C252C60-925A-4EE8-AF6C-588C2854085C}" type="presParOf" srcId="{0FDE4498-1AC1-4EC2-AABA-1D510E9985E7}" destId="{A706F29F-27EF-424E-8215-7F694910CBB0}" srcOrd="0" destOrd="0" presId="urn:microsoft.com/office/officeart/2008/layout/RadialCluster"/>
    <dgm:cxn modelId="{6D43F1D5-5E02-4AC1-B0FA-B4AA245961B8}" type="presParOf" srcId="{0FDE4498-1AC1-4EC2-AABA-1D510E9985E7}" destId="{3BC23BE0-AE8F-4442-BB4F-6487A0BF2F9D}" srcOrd="1" destOrd="0" presId="urn:microsoft.com/office/officeart/2008/layout/RadialCluster"/>
    <dgm:cxn modelId="{AAA76BC8-FCF4-4AA5-812D-B7BB9B6624DE}" type="presParOf" srcId="{0FDE4498-1AC1-4EC2-AABA-1D510E9985E7}" destId="{C50E2823-023C-4ACD-9AED-A422947E87F4}" srcOrd="2" destOrd="0" presId="urn:microsoft.com/office/officeart/2008/layout/RadialCluster"/>
    <dgm:cxn modelId="{CD86CF75-ADE2-480B-AD9A-CEA0C9697355}" type="presParOf" srcId="{0FDE4498-1AC1-4EC2-AABA-1D510E9985E7}" destId="{33D76A76-73CF-4BD5-97AE-D1199D877904}" srcOrd="3" destOrd="0" presId="urn:microsoft.com/office/officeart/2008/layout/RadialCluster"/>
    <dgm:cxn modelId="{AF178BF7-239F-46F6-88CD-CAAF2E248045}" type="presParOf" srcId="{0FDE4498-1AC1-4EC2-AABA-1D510E9985E7}" destId="{30A24672-F4D7-46D2-B80D-698B2761CBA5}" srcOrd="4" destOrd="0" presId="urn:microsoft.com/office/officeart/2008/layout/RadialCluster"/>
    <dgm:cxn modelId="{4DC30136-FEF0-4166-9F6E-157E3390D05B}" type="presParOf" srcId="{0FDE4498-1AC1-4EC2-AABA-1D510E9985E7}" destId="{CCE964AE-906B-4860-BE3E-C4BA0BD4D193}" srcOrd="5" destOrd="0" presId="urn:microsoft.com/office/officeart/2008/layout/RadialCluster"/>
    <dgm:cxn modelId="{B8E8D8A9-7381-412A-B5AA-69928B30C5C5}" type="presParOf" srcId="{0FDE4498-1AC1-4EC2-AABA-1D510E9985E7}" destId="{C4924D6A-07A6-4870-81EB-B841BEF489F3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C46799-D7DF-4E68-B2C7-99032B622D03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8906ADE4-E76B-4E07-ACFC-170AEF4EFC78}">
      <dgm:prSet phldrT="[Κείμενο]"/>
      <dgm:spPr/>
      <dgm:t>
        <a:bodyPr/>
        <a:lstStyle/>
        <a:p>
          <a:r>
            <a:rPr lang="el-GR" dirty="0"/>
            <a:t>συμπτώματα</a:t>
          </a:r>
        </a:p>
      </dgm:t>
    </dgm:pt>
    <dgm:pt modelId="{5CC887FA-20DD-462C-A44B-F7A583FDDC17}" type="parTrans" cxnId="{7CD85980-6D70-4ED5-820A-D352D1CAD5C5}">
      <dgm:prSet/>
      <dgm:spPr/>
      <dgm:t>
        <a:bodyPr/>
        <a:lstStyle/>
        <a:p>
          <a:endParaRPr lang="el-GR"/>
        </a:p>
      </dgm:t>
    </dgm:pt>
    <dgm:pt modelId="{2AEAAA26-EA02-441D-A876-19B782B80C43}" type="sibTrans" cxnId="{7CD85980-6D70-4ED5-820A-D352D1CAD5C5}">
      <dgm:prSet/>
      <dgm:spPr/>
      <dgm:t>
        <a:bodyPr/>
        <a:lstStyle/>
        <a:p>
          <a:endParaRPr lang="el-GR"/>
        </a:p>
      </dgm:t>
    </dgm:pt>
    <dgm:pt modelId="{45A92B22-1216-4363-BD4B-CED5A1595032}">
      <dgm:prSet phldrT="[Κείμενο]"/>
      <dgm:spPr/>
      <dgm:t>
        <a:bodyPr/>
        <a:lstStyle/>
        <a:p>
          <a:r>
            <a:rPr lang="el-GR" dirty="0"/>
            <a:t>Γνωσιακά </a:t>
          </a:r>
        </a:p>
      </dgm:t>
    </dgm:pt>
    <dgm:pt modelId="{0D6870CF-3311-4D4E-B326-C8016B406B6D}" type="parTrans" cxnId="{99DDAA21-DA13-471E-8D5F-98BE6495A74E}">
      <dgm:prSet/>
      <dgm:spPr/>
      <dgm:t>
        <a:bodyPr/>
        <a:lstStyle/>
        <a:p>
          <a:endParaRPr lang="el-GR"/>
        </a:p>
      </dgm:t>
    </dgm:pt>
    <dgm:pt modelId="{C37737ED-FA56-43EE-82D8-DA4476DCF0EC}" type="sibTrans" cxnId="{99DDAA21-DA13-471E-8D5F-98BE6495A74E}">
      <dgm:prSet/>
      <dgm:spPr/>
      <dgm:t>
        <a:bodyPr/>
        <a:lstStyle/>
        <a:p>
          <a:endParaRPr lang="el-GR"/>
        </a:p>
      </dgm:t>
    </dgm:pt>
    <dgm:pt modelId="{B5E45009-0656-4DC8-A6E7-52C3989C42D3}">
      <dgm:prSet phldrT="[Κείμενο]"/>
      <dgm:spPr/>
      <dgm:t>
        <a:bodyPr/>
        <a:lstStyle/>
        <a:p>
          <a:r>
            <a:rPr lang="el-GR" dirty="0"/>
            <a:t>Ψυχιατρικά </a:t>
          </a:r>
        </a:p>
      </dgm:t>
    </dgm:pt>
    <dgm:pt modelId="{CABA6D9C-512A-46C9-BC79-84CAE7A943F4}" type="parTrans" cxnId="{93ABB9DB-F8BD-481E-ADE0-37AC4B41B074}">
      <dgm:prSet/>
      <dgm:spPr/>
      <dgm:t>
        <a:bodyPr/>
        <a:lstStyle/>
        <a:p>
          <a:endParaRPr lang="el-GR"/>
        </a:p>
      </dgm:t>
    </dgm:pt>
    <dgm:pt modelId="{D0F34762-94D2-4F07-8A16-A987CF8FB65B}" type="sibTrans" cxnId="{93ABB9DB-F8BD-481E-ADE0-37AC4B41B074}">
      <dgm:prSet/>
      <dgm:spPr/>
      <dgm:t>
        <a:bodyPr/>
        <a:lstStyle/>
        <a:p>
          <a:endParaRPr lang="el-GR"/>
        </a:p>
      </dgm:t>
    </dgm:pt>
    <dgm:pt modelId="{CC15C296-5DA8-4391-B419-0B79BC35E863}">
      <dgm:prSet phldrT="[Κείμενο]"/>
      <dgm:spPr/>
      <dgm:t>
        <a:bodyPr/>
        <a:lstStyle/>
        <a:p>
          <a:r>
            <a:rPr lang="el-GR" dirty="0"/>
            <a:t>Κινητικά </a:t>
          </a:r>
        </a:p>
      </dgm:t>
    </dgm:pt>
    <dgm:pt modelId="{3300D3A9-2068-4F36-AD24-44CB04670A84}" type="parTrans" cxnId="{3904D1CE-A775-4728-A211-97FF02D3C630}">
      <dgm:prSet/>
      <dgm:spPr/>
      <dgm:t>
        <a:bodyPr/>
        <a:lstStyle/>
        <a:p>
          <a:endParaRPr lang="el-GR"/>
        </a:p>
      </dgm:t>
    </dgm:pt>
    <dgm:pt modelId="{3351FA71-9080-4B44-9958-4A54D571C360}" type="sibTrans" cxnId="{3904D1CE-A775-4728-A211-97FF02D3C630}">
      <dgm:prSet/>
      <dgm:spPr/>
      <dgm:t>
        <a:bodyPr/>
        <a:lstStyle/>
        <a:p>
          <a:endParaRPr lang="el-GR"/>
        </a:p>
      </dgm:t>
    </dgm:pt>
    <dgm:pt modelId="{B9D0593B-3683-4616-917E-56B5C5922BDA}">
      <dgm:prSet phldrT="[Κείμενο]"/>
      <dgm:spPr/>
      <dgm:t>
        <a:bodyPr/>
        <a:lstStyle/>
        <a:p>
          <a:r>
            <a:rPr lang="el-GR" dirty="0"/>
            <a:t>Αυτόνομα </a:t>
          </a:r>
        </a:p>
      </dgm:t>
    </dgm:pt>
    <dgm:pt modelId="{DBE5A570-A985-4FCE-A5E0-B0A31D9DF7B1}" type="parTrans" cxnId="{8B8708A0-339F-4A5D-B641-598BF6B738EA}">
      <dgm:prSet/>
      <dgm:spPr/>
      <dgm:t>
        <a:bodyPr/>
        <a:lstStyle/>
        <a:p>
          <a:endParaRPr lang="el-GR"/>
        </a:p>
      </dgm:t>
    </dgm:pt>
    <dgm:pt modelId="{A3AA4489-8DB3-4BCD-AD11-33C66D59622F}" type="sibTrans" cxnId="{8B8708A0-339F-4A5D-B641-598BF6B738EA}">
      <dgm:prSet/>
      <dgm:spPr/>
      <dgm:t>
        <a:bodyPr/>
        <a:lstStyle/>
        <a:p>
          <a:endParaRPr lang="el-GR"/>
        </a:p>
      </dgm:t>
    </dgm:pt>
    <dgm:pt modelId="{BBA7D2A7-D8EB-4510-B7FD-7B2612D1954D}" type="pres">
      <dgm:prSet presAssocID="{4FC46799-D7DF-4E68-B2C7-99032B622D03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081DE89-40AF-4E40-817C-36B38D049C7A}" type="pres">
      <dgm:prSet presAssocID="{4FC46799-D7DF-4E68-B2C7-99032B622D03}" presName="matrix" presStyleCnt="0"/>
      <dgm:spPr/>
    </dgm:pt>
    <dgm:pt modelId="{971BB11B-9A28-40E2-B09B-7ED2192D6014}" type="pres">
      <dgm:prSet presAssocID="{4FC46799-D7DF-4E68-B2C7-99032B622D03}" presName="tile1" presStyleLbl="node1" presStyleIdx="0" presStyleCnt="4"/>
      <dgm:spPr/>
    </dgm:pt>
    <dgm:pt modelId="{53A4E970-5B9A-450F-BAE6-06244A92927A}" type="pres">
      <dgm:prSet presAssocID="{4FC46799-D7DF-4E68-B2C7-99032B622D0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192B6F4-B3B5-4929-80EF-E080D8FD3B21}" type="pres">
      <dgm:prSet presAssocID="{4FC46799-D7DF-4E68-B2C7-99032B622D03}" presName="tile2" presStyleLbl="node1" presStyleIdx="1" presStyleCnt="4" custLinFactNeighborX="0"/>
      <dgm:spPr/>
    </dgm:pt>
    <dgm:pt modelId="{EE767C3C-F16C-49FE-9AA2-EB3E9951DCA6}" type="pres">
      <dgm:prSet presAssocID="{4FC46799-D7DF-4E68-B2C7-99032B622D0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DA06C5B-8937-4B5C-AEAE-0F5A6848582D}" type="pres">
      <dgm:prSet presAssocID="{4FC46799-D7DF-4E68-B2C7-99032B622D03}" presName="tile3" presStyleLbl="node1" presStyleIdx="2" presStyleCnt="4"/>
      <dgm:spPr/>
    </dgm:pt>
    <dgm:pt modelId="{D005EA6F-FCA0-4576-8009-B7AC2AB625BF}" type="pres">
      <dgm:prSet presAssocID="{4FC46799-D7DF-4E68-B2C7-99032B622D0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F07C315-2F1D-4966-B804-55DC687E883A}" type="pres">
      <dgm:prSet presAssocID="{4FC46799-D7DF-4E68-B2C7-99032B622D03}" presName="tile4" presStyleLbl="node1" presStyleIdx="3" presStyleCnt="4" custLinFactNeighborX="-475" custLinFactNeighborY="2957"/>
      <dgm:spPr/>
    </dgm:pt>
    <dgm:pt modelId="{7451403B-D66B-4FC6-B643-70BEC79F00D3}" type="pres">
      <dgm:prSet presAssocID="{4FC46799-D7DF-4E68-B2C7-99032B622D0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521D051-B46B-4E8F-B514-5259FFFFF894}" type="pres">
      <dgm:prSet presAssocID="{4FC46799-D7DF-4E68-B2C7-99032B622D03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F854BA13-09C2-4BC8-BA49-2345F2A66B81}" type="presOf" srcId="{CC15C296-5DA8-4391-B419-0B79BC35E863}" destId="{1DA06C5B-8937-4B5C-AEAE-0F5A6848582D}" srcOrd="0" destOrd="0" presId="urn:microsoft.com/office/officeart/2005/8/layout/matrix1"/>
    <dgm:cxn modelId="{99DDAA21-DA13-471E-8D5F-98BE6495A74E}" srcId="{8906ADE4-E76B-4E07-ACFC-170AEF4EFC78}" destId="{45A92B22-1216-4363-BD4B-CED5A1595032}" srcOrd="0" destOrd="0" parTransId="{0D6870CF-3311-4D4E-B326-C8016B406B6D}" sibTransId="{C37737ED-FA56-43EE-82D8-DA4476DCF0EC}"/>
    <dgm:cxn modelId="{BDE6033F-7699-4B07-84FD-2716C5F8C952}" type="presOf" srcId="{B9D0593B-3683-4616-917E-56B5C5922BDA}" destId="{EF07C315-2F1D-4966-B804-55DC687E883A}" srcOrd="0" destOrd="0" presId="urn:microsoft.com/office/officeart/2005/8/layout/matrix1"/>
    <dgm:cxn modelId="{B72ED66B-D435-416F-B5F4-405BA0D9C21D}" type="presOf" srcId="{45A92B22-1216-4363-BD4B-CED5A1595032}" destId="{971BB11B-9A28-40E2-B09B-7ED2192D6014}" srcOrd="0" destOrd="0" presId="urn:microsoft.com/office/officeart/2005/8/layout/matrix1"/>
    <dgm:cxn modelId="{497F6271-E100-4E8A-9130-D7FE2B327DF1}" type="presOf" srcId="{CC15C296-5DA8-4391-B419-0B79BC35E863}" destId="{D005EA6F-FCA0-4576-8009-B7AC2AB625BF}" srcOrd="1" destOrd="0" presId="urn:microsoft.com/office/officeart/2005/8/layout/matrix1"/>
    <dgm:cxn modelId="{A804F052-AF12-4C3E-B9F8-2F5EF9C2B042}" type="presOf" srcId="{B5E45009-0656-4DC8-A6E7-52C3989C42D3}" destId="{8192B6F4-B3B5-4929-80EF-E080D8FD3B21}" srcOrd="0" destOrd="0" presId="urn:microsoft.com/office/officeart/2005/8/layout/matrix1"/>
    <dgm:cxn modelId="{C2F58973-758E-48C8-A54D-643905DE38F5}" type="presOf" srcId="{8906ADE4-E76B-4E07-ACFC-170AEF4EFC78}" destId="{A521D051-B46B-4E8F-B514-5259FFFFF894}" srcOrd="0" destOrd="0" presId="urn:microsoft.com/office/officeart/2005/8/layout/matrix1"/>
    <dgm:cxn modelId="{7CD85980-6D70-4ED5-820A-D352D1CAD5C5}" srcId="{4FC46799-D7DF-4E68-B2C7-99032B622D03}" destId="{8906ADE4-E76B-4E07-ACFC-170AEF4EFC78}" srcOrd="0" destOrd="0" parTransId="{5CC887FA-20DD-462C-A44B-F7A583FDDC17}" sibTransId="{2AEAAA26-EA02-441D-A876-19B782B80C43}"/>
    <dgm:cxn modelId="{647AC59C-D31B-48B6-981E-8D42CE2DF298}" type="presOf" srcId="{45A92B22-1216-4363-BD4B-CED5A1595032}" destId="{53A4E970-5B9A-450F-BAE6-06244A92927A}" srcOrd="1" destOrd="0" presId="urn:microsoft.com/office/officeart/2005/8/layout/matrix1"/>
    <dgm:cxn modelId="{8B8708A0-339F-4A5D-B641-598BF6B738EA}" srcId="{8906ADE4-E76B-4E07-ACFC-170AEF4EFC78}" destId="{B9D0593B-3683-4616-917E-56B5C5922BDA}" srcOrd="3" destOrd="0" parTransId="{DBE5A570-A985-4FCE-A5E0-B0A31D9DF7B1}" sibTransId="{A3AA4489-8DB3-4BCD-AD11-33C66D59622F}"/>
    <dgm:cxn modelId="{9502C5B8-1CA5-4131-A900-0EF0094CEE8F}" type="presOf" srcId="{B9D0593B-3683-4616-917E-56B5C5922BDA}" destId="{7451403B-D66B-4FC6-B643-70BEC79F00D3}" srcOrd="1" destOrd="0" presId="urn:microsoft.com/office/officeart/2005/8/layout/matrix1"/>
    <dgm:cxn modelId="{3904D1CE-A775-4728-A211-97FF02D3C630}" srcId="{8906ADE4-E76B-4E07-ACFC-170AEF4EFC78}" destId="{CC15C296-5DA8-4391-B419-0B79BC35E863}" srcOrd="2" destOrd="0" parTransId="{3300D3A9-2068-4F36-AD24-44CB04670A84}" sibTransId="{3351FA71-9080-4B44-9958-4A54D571C360}"/>
    <dgm:cxn modelId="{93ABB9DB-F8BD-481E-ADE0-37AC4B41B074}" srcId="{8906ADE4-E76B-4E07-ACFC-170AEF4EFC78}" destId="{B5E45009-0656-4DC8-A6E7-52C3989C42D3}" srcOrd="1" destOrd="0" parTransId="{CABA6D9C-512A-46C9-BC79-84CAE7A943F4}" sibTransId="{D0F34762-94D2-4F07-8A16-A987CF8FB65B}"/>
    <dgm:cxn modelId="{5FF593F8-ABD7-4AE8-A3EA-6EA153C38E19}" type="presOf" srcId="{4FC46799-D7DF-4E68-B2C7-99032B622D03}" destId="{BBA7D2A7-D8EB-4510-B7FD-7B2612D1954D}" srcOrd="0" destOrd="0" presId="urn:microsoft.com/office/officeart/2005/8/layout/matrix1"/>
    <dgm:cxn modelId="{C000D4FE-C33F-4230-8F8C-958908952925}" type="presOf" srcId="{B5E45009-0656-4DC8-A6E7-52C3989C42D3}" destId="{EE767C3C-F16C-49FE-9AA2-EB3E9951DCA6}" srcOrd="1" destOrd="0" presId="urn:microsoft.com/office/officeart/2005/8/layout/matrix1"/>
    <dgm:cxn modelId="{4C3FF893-09EC-4FE7-99A3-3DC65517CA7C}" type="presParOf" srcId="{BBA7D2A7-D8EB-4510-B7FD-7B2612D1954D}" destId="{A081DE89-40AF-4E40-817C-36B38D049C7A}" srcOrd="0" destOrd="0" presId="urn:microsoft.com/office/officeart/2005/8/layout/matrix1"/>
    <dgm:cxn modelId="{7490771C-46B7-4F25-B323-74A3330ED6D0}" type="presParOf" srcId="{A081DE89-40AF-4E40-817C-36B38D049C7A}" destId="{971BB11B-9A28-40E2-B09B-7ED2192D6014}" srcOrd="0" destOrd="0" presId="urn:microsoft.com/office/officeart/2005/8/layout/matrix1"/>
    <dgm:cxn modelId="{14821EFC-2D68-466F-B828-5A7DCCB73C97}" type="presParOf" srcId="{A081DE89-40AF-4E40-817C-36B38D049C7A}" destId="{53A4E970-5B9A-450F-BAE6-06244A92927A}" srcOrd="1" destOrd="0" presId="urn:microsoft.com/office/officeart/2005/8/layout/matrix1"/>
    <dgm:cxn modelId="{34733453-D234-409F-A5AF-38985BFC2F32}" type="presParOf" srcId="{A081DE89-40AF-4E40-817C-36B38D049C7A}" destId="{8192B6F4-B3B5-4929-80EF-E080D8FD3B21}" srcOrd="2" destOrd="0" presId="urn:microsoft.com/office/officeart/2005/8/layout/matrix1"/>
    <dgm:cxn modelId="{D4DBAD8E-5438-4C8E-A267-32EA187A5B70}" type="presParOf" srcId="{A081DE89-40AF-4E40-817C-36B38D049C7A}" destId="{EE767C3C-F16C-49FE-9AA2-EB3E9951DCA6}" srcOrd="3" destOrd="0" presId="urn:microsoft.com/office/officeart/2005/8/layout/matrix1"/>
    <dgm:cxn modelId="{39692279-5E34-4CF9-973F-698EF23CB9FD}" type="presParOf" srcId="{A081DE89-40AF-4E40-817C-36B38D049C7A}" destId="{1DA06C5B-8937-4B5C-AEAE-0F5A6848582D}" srcOrd="4" destOrd="0" presId="urn:microsoft.com/office/officeart/2005/8/layout/matrix1"/>
    <dgm:cxn modelId="{C82A92EF-A091-4C11-9BA7-87119FDC5E7C}" type="presParOf" srcId="{A081DE89-40AF-4E40-817C-36B38D049C7A}" destId="{D005EA6F-FCA0-4576-8009-B7AC2AB625BF}" srcOrd="5" destOrd="0" presId="urn:microsoft.com/office/officeart/2005/8/layout/matrix1"/>
    <dgm:cxn modelId="{13BAD1C3-A325-4D26-8128-255AEA12DE0C}" type="presParOf" srcId="{A081DE89-40AF-4E40-817C-36B38D049C7A}" destId="{EF07C315-2F1D-4966-B804-55DC687E883A}" srcOrd="6" destOrd="0" presId="urn:microsoft.com/office/officeart/2005/8/layout/matrix1"/>
    <dgm:cxn modelId="{25640621-7F7F-4DA0-A225-D85F9D29C089}" type="presParOf" srcId="{A081DE89-40AF-4E40-817C-36B38D049C7A}" destId="{7451403B-D66B-4FC6-B643-70BEC79F00D3}" srcOrd="7" destOrd="0" presId="urn:microsoft.com/office/officeart/2005/8/layout/matrix1"/>
    <dgm:cxn modelId="{2455FC85-B7AE-4B90-A777-E66557ED98A9}" type="presParOf" srcId="{BBA7D2A7-D8EB-4510-B7FD-7B2612D1954D}" destId="{A521D051-B46B-4E8F-B514-5259FFFFF89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6F29F-27EF-424E-8215-7F694910CBB0}">
      <dsp:nvSpPr>
        <dsp:cNvPr id="0" name=""/>
        <dsp:cNvSpPr/>
      </dsp:nvSpPr>
      <dsp:spPr>
        <a:xfrm>
          <a:off x="3609978" y="2390777"/>
          <a:ext cx="1268817" cy="857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delirium</a:t>
          </a:r>
          <a:endParaRPr lang="el-GR" sz="2000" kern="1200" dirty="0"/>
        </a:p>
      </dsp:txBody>
      <dsp:txXfrm>
        <a:off x="3651821" y="2432620"/>
        <a:ext cx="1185131" cy="773466"/>
      </dsp:txXfrm>
    </dsp:sp>
    <dsp:sp modelId="{3BC23BE0-AE8F-4442-BB4F-6487A0BF2F9D}">
      <dsp:nvSpPr>
        <dsp:cNvPr id="0" name=""/>
        <dsp:cNvSpPr/>
      </dsp:nvSpPr>
      <dsp:spPr>
        <a:xfrm rot="16200000">
          <a:off x="3886377" y="2032768"/>
          <a:ext cx="71601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601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0E2823-023C-4ACD-9AED-A422947E87F4}">
      <dsp:nvSpPr>
        <dsp:cNvPr id="0" name=""/>
        <dsp:cNvSpPr/>
      </dsp:nvSpPr>
      <dsp:spPr>
        <a:xfrm>
          <a:off x="2548583" y="809546"/>
          <a:ext cx="3391606" cy="8652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kern="1200" dirty="0"/>
            <a:t>υπερδραστήρια</a:t>
          </a:r>
        </a:p>
      </dsp:txBody>
      <dsp:txXfrm>
        <a:off x="2590819" y="851782"/>
        <a:ext cx="3307134" cy="780740"/>
      </dsp:txXfrm>
    </dsp:sp>
    <dsp:sp modelId="{33D76A76-73CF-4BD5-97AE-D1199D877904}">
      <dsp:nvSpPr>
        <dsp:cNvPr id="0" name=""/>
        <dsp:cNvSpPr/>
      </dsp:nvSpPr>
      <dsp:spPr>
        <a:xfrm rot="1800000">
          <a:off x="4829998" y="3367746"/>
          <a:ext cx="7284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846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A24672-F4D7-46D2-B80D-698B2761CBA5}">
      <dsp:nvSpPr>
        <dsp:cNvPr id="0" name=""/>
        <dsp:cNvSpPr/>
      </dsp:nvSpPr>
      <dsp:spPr>
        <a:xfrm>
          <a:off x="5072781" y="3549861"/>
          <a:ext cx="1916379" cy="6019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kern="1200" dirty="0"/>
            <a:t>μεικτή</a:t>
          </a:r>
          <a:r>
            <a:rPr lang="el-GR" sz="2400" kern="1200" dirty="0"/>
            <a:t> </a:t>
          </a:r>
        </a:p>
      </dsp:txBody>
      <dsp:txXfrm>
        <a:off x="5102166" y="3579246"/>
        <a:ext cx="1857609" cy="543184"/>
      </dsp:txXfrm>
    </dsp:sp>
    <dsp:sp modelId="{CCE964AE-906B-4860-BE3E-C4BA0BD4D193}">
      <dsp:nvSpPr>
        <dsp:cNvPr id="0" name=""/>
        <dsp:cNvSpPr/>
      </dsp:nvSpPr>
      <dsp:spPr>
        <a:xfrm rot="8971380">
          <a:off x="2870140" y="3394249"/>
          <a:ext cx="7947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474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24D6A-07A6-4870-81EB-B841BEF489F3}">
      <dsp:nvSpPr>
        <dsp:cNvPr id="0" name=""/>
        <dsp:cNvSpPr/>
      </dsp:nvSpPr>
      <dsp:spPr>
        <a:xfrm>
          <a:off x="1035642" y="3595793"/>
          <a:ext cx="2844302" cy="5499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kern="1200" dirty="0" err="1"/>
            <a:t>υποδραστήρια</a:t>
          </a:r>
          <a:endParaRPr lang="el-GR" sz="3200" kern="1200" dirty="0"/>
        </a:p>
      </dsp:txBody>
      <dsp:txXfrm>
        <a:off x="1062489" y="3622640"/>
        <a:ext cx="2790608" cy="4962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BB11B-9A28-40E2-B09B-7ED2192D6014}">
      <dsp:nvSpPr>
        <dsp:cNvPr id="0" name=""/>
        <dsp:cNvSpPr/>
      </dsp:nvSpPr>
      <dsp:spPr>
        <a:xfrm rot="16200000">
          <a:off x="1106090" y="-1106090"/>
          <a:ext cx="1800225" cy="401240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kern="1200" dirty="0"/>
            <a:t>Γνωσιακά </a:t>
          </a:r>
        </a:p>
      </dsp:txBody>
      <dsp:txXfrm rot="5400000">
        <a:off x="-1" y="1"/>
        <a:ext cx="4012406" cy="1350168"/>
      </dsp:txXfrm>
    </dsp:sp>
    <dsp:sp modelId="{8192B6F4-B3B5-4929-80EF-E080D8FD3B21}">
      <dsp:nvSpPr>
        <dsp:cNvPr id="0" name=""/>
        <dsp:cNvSpPr/>
      </dsp:nvSpPr>
      <dsp:spPr>
        <a:xfrm>
          <a:off x="4012406" y="0"/>
          <a:ext cx="4012406" cy="180022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kern="1200" dirty="0"/>
            <a:t>Ψυχιατρικά </a:t>
          </a:r>
        </a:p>
      </dsp:txBody>
      <dsp:txXfrm>
        <a:off x="4012406" y="0"/>
        <a:ext cx="4012406" cy="1350168"/>
      </dsp:txXfrm>
    </dsp:sp>
    <dsp:sp modelId="{1DA06C5B-8937-4B5C-AEAE-0F5A6848582D}">
      <dsp:nvSpPr>
        <dsp:cNvPr id="0" name=""/>
        <dsp:cNvSpPr/>
      </dsp:nvSpPr>
      <dsp:spPr>
        <a:xfrm rot="10800000">
          <a:off x="0" y="1800225"/>
          <a:ext cx="4012406" cy="180022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kern="1200" dirty="0"/>
            <a:t>Κινητικά </a:t>
          </a:r>
        </a:p>
      </dsp:txBody>
      <dsp:txXfrm rot="10800000">
        <a:off x="0" y="2250281"/>
        <a:ext cx="4012406" cy="1350168"/>
      </dsp:txXfrm>
    </dsp:sp>
    <dsp:sp modelId="{EF07C315-2F1D-4966-B804-55DC687E883A}">
      <dsp:nvSpPr>
        <dsp:cNvPr id="0" name=""/>
        <dsp:cNvSpPr/>
      </dsp:nvSpPr>
      <dsp:spPr>
        <a:xfrm rot="5400000">
          <a:off x="5099438" y="694134"/>
          <a:ext cx="1800225" cy="401240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kern="1200" dirty="0"/>
            <a:t>Αυτόνομα </a:t>
          </a:r>
        </a:p>
      </dsp:txBody>
      <dsp:txXfrm rot="-5400000">
        <a:off x="3993347" y="2250281"/>
        <a:ext cx="4012406" cy="1350168"/>
      </dsp:txXfrm>
    </dsp:sp>
    <dsp:sp modelId="{A521D051-B46B-4E8F-B514-5259FFFFF894}">
      <dsp:nvSpPr>
        <dsp:cNvPr id="0" name=""/>
        <dsp:cNvSpPr/>
      </dsp:nvSpPr>
      <dsp:spPr>
        <a:xfrm>
          <a:off x="2808684" y="1350168"/>
          <a:ext cx="2407443" cy="900112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kern="1200" dirty="0"/>
            <a:t>συμπτώματα</a:t>
          </a:r>
        </a:p>
      </dsp:txBody>
      <dsp:txXfrm>
        <a:off x="2852624" y="1394108"/>
        <a:ext cx="2319563" cy="812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5115F2-AF92-E382-ACC0-C491601C8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sv-SE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E862FC9-5E58-3A5F-53F2-388D94CE9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sv-SE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5C08A8D-3386-518A-DB6D-7C4EDEF6D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59A7-4A08-4A36-AFB6-F398CEA3D028}" type="datetimeFigureOut">
              <a:rPr lang="sv-SE" smtClean="0"/>
              <a:t>2023-09-03</a:t>
            </a:fld>
            <a:endParaRPr lang="sv-SE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F8D1910-722B-E14C-66BF-DB8945251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222BB8E-301D-365F-C4DC-7C52D94DD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B1F4-2D33-4B9D-8869-142FE911BFE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8808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37B5020-A992-5BF3-5069-9DCAA585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sv-SE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28707A0-C307-355C-CE88-0407CAF3E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sv-SE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35147CC-5CA7-EB26-CF69-B8FDE4EA7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59A7-4A08-4A36-AFB6-F398CEA3D028}" type="datetimeFigureOut">
              <a:rPr lang="sv-SE" smtClean="0"/>
              <a:t>2023-09-03</a:t>
            </a:fld>
            <a:endParaRPr lang="sv-SE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4D57A20-B433-F357-CFC9-764F11893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00E4E94-E9C6-68AC-EAB8-5447BCAD6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B1F4-2D33-4B9D-8869-142FE911BFE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7112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95A1AD9F-141A-EAAB-6081-F6896B2FC4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sv-SE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6C52BC0-6F5D-C334-79A5-B97FB48D1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sv-SE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9831E3D-9995-9A55-3334-EDE2D7D3A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59A7-4A08-4A36-AFB6-F398CEA3D028}" type="datetimeFigureOut">
              <a:rPr lang="sv-SE" smtClean="0"/>
              <a:t>2023-09-03</a:t>
            </a:fld>
            <a:endParaRPr lang="sv-SE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CFD62C-3624-CF32-867F-94B526865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7F5E3D3-FE3B-2EFE-F7E2-0DB0D7FB6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B1F4-2D33-4B9D-8869-142FE911BFE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8875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1" y="2410539"/>
            <a:ext cx="10699799" cy="3600000"/>
          </a:xfrm>
          <a:prstGeom prst="rect">
            <a:avLst/>
          </a:prstGeom>
        </p:spPr>
        <p:txBody>
          <a:bodyPr>
            <a:normAutofit/>
          </a:bodyPr>
          <a:lstStyle>
            <a:lvl1pPr marL="442913" indent="-352425">
              <a:defRPr sz="2200">
                <a:latin typeface="Tahoma"/>
                <a:cs typeface="Tahoma"/>
              </a:defRPr>
            </a:lvl1pPr>
            <a:lvl2pPr>
              <a:defRPr sz="2200">
                <a:latin typeface="Tahoma"/>
                <a:cs typeface="Tahoma"/>
              </a:defRPr>
            </a:lvl2pPr>
            <a:lvl3pPr>
              <a:defRPr sz="2200">
                <a:latin typeface="Tahoma"/>
                <a:cs typeface="Tahoma"/>
              </a:defRPr>
            </a:lvl3pPr>
            <a:lvl4pPr>
              <a:defRPr sz="2200">
                <a:latin typeface="Tahoma"/>
                <a:cs typeface="Tahoma"/>
              </a:defRPr>
            </a:lvl4pPr>
            <a:lvl5pPr>
              <a:defRPr sz="2200">
                <a:latin typeface="Tahoma"/>
                <a:cs typeface="Tahoma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1843839" y="524415"/>
            <a:ext cx="9465560" cy="12654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40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848788" y="6295964"/>
            <a:ext cx="7460611" cy="365125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sv-SE"/>
              <a:t>Dagens tema, 2015-01-01, Förnamn Efternamn</a:t>
            </a:r>
            <a:endParaRPr lang="sv-SE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5477" y="6301379"/>
            <a:ext cx="666983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500">
                <a:solidFill>
                  <a:srgbClr val="0050A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D8CCFDF-DFA5-484F-9FF8-7212AEA69C4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7100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2394224"/>
            <a:ext cx="5111799" cy="3600000"/>
          </a:xfrm>
          <a:prstGeom prst="rect">
            <a:avLst/>
          </a:prstGeom>
        </p:spPr>
        <p:txBody>
          <a:bodyPr/>
          <a:lstStyle>
            <a:lvl1pPr marL="442913" indent="-352425">
              <a:defRPr sz="2200">
                <a:latin typeface="Tahoma"/>
                <a:cs typeface="Tahoma"/>
              </a:defRPr>
            </a:lvl1pPr>
            <a:lvl2pPr>
              <a:defRPr sz="2200">
                <a:latin typeface="Tahoma"/>
                <a:cs typeface="Tahoma"/>
              </a:defRPr>
            </a:lvl2pPr>
            <a:lvl3pPr>
              <a:defRPr sz="2200">
                <a:latin typeface="Tahoma"/>
                <a:cs typeface="Tahoma"/>
              </a:defRPr>
            </a:lvl3pPr>
            <a:lvl4pPr>
              <a:defRPr sz="2200">
                <a:latin typeface="Tahoma"/>
                <a:cs typeface="Tahoma"/>
              </a:defRPr>
            </a:lvl4pPr>
            <a:lvl5pPr>
              <a:defRPr sz="2200">
                <a:latin typeface="Tahoma"/>
                <a:cs typeface="Tahom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1" y="2394224"/>
            <a:ext cx="5111799" cy="360000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ahoma"/>
                <a:cs typeface="Tahoma"/>
              </a:defRPr>
            </a:lvl1pPr>
            <a:lvl2pPr>
              <a:defRPr sz="2200">
                <a:latin typeface="Tahoma"/>
                <a:cs typeface="Tahoma"/>
              </a:defRPr>
            </a:lvl2pPr>
            <a:lvl3pPr>
              <a:defRPr sz="2200">
                <a:latin typeface="Tahoma"/>
                <a:cs typeface="Tahoma"/>
              </a:defRPr>
            </a:lvl3pPr>
            <a:lvl4pPr>
              <a:defRPr sz="2200">
                <a:latin typeface="Tahoma"/>
                <a:cs typeface="Tahoma"/>
              </a:defRPr>
            </a:lvl4pPr>
            <a:lvl5pPr>
              <a:defRPr sz="2200">
                <a:latin typeface="Tahoma"/>
                <a:cs typeface="Tahom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1843839" y="524415"/>
            <a:ext cx="9465560" cy="12654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40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848788" y="6295964"/>
            <a:ext cx="7460611" cy="365125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sv-SE"/>
              <a:t>Dagens tema, 2015-01-01, Förnamn Efternamn</a:t>
            </a:r>
            <a:endParaRPr lang="sv-SE" dirty="0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5477" y="6301379"/>
            <a:ext cx="666983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500">
                <a:solidFill>
                  <a:srgbClr val="0050A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D8CCFDF-DFA5-484F-9FF8-7212AEA69C4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9908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609601" y="2415173"/>
            <a:ext cx="5114023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latin typeface="Tahoma"/>
                <a:cs typeface="Tahom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rubriken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1" y="3054939"/>
            <a:ext cx="5114023" cy="31679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Tahoma"/>
                <a:cs typeface="Tahoma"/>
              </a:defRPr>
            </a:lvl1pPr>
            <a:lvl2pPr>
              <a:defRPr sz="2200">
                <a:latin typeface="Tahoma"/>
                <a:cs typeface="Tahoma"/>
              </a:defRPr>
            </a:lvl2pPr>
            <a:lvl3pPr>
              <a:defRPr sz="2200">
                <a:latin typeface="Tahoma"/>
                <a:cs typeface="Tahoma"/>
              </a:defRPr>
            </a:lvl3pPr>
            <a:lvl4pPr>
              <a:defRPr sz="2200">
                <a:latin typeface="Tahoma"/>
                <a:cs typeface="Tahoma"/>
              </a:defRPr>
            </a:lvl4pPr>
            <a:lvl5pPr>
              <a:defRPr sz="2200">
                <a:latin typeface="Tahoma"/>
                <a:cs typeface="Tahom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2415173"/>
            <a:ext cx="5116032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latin typeface="Tahoma"/>
                <a:cs typeface="Tahom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rubriken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68" y="3054939"/>
            <a:ext cx="5116032" cy="31679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Tahoma"/>
                <a:cs typeface="Tahoma"/>
              </a:defRPr>
            </a:lvl1pPr>
            <a:lvl2pPr>
              <a:defRPr sz="2200">
                <a:latin typeface="Tahoma"/>
                <a:cs typeface="Tahoma"/>
              </a:defRPr>
            </a:lvl2pPr>
            <a:lvl3pPr>
              <a:defRPr sz="2200">
                <a:latin typeface="Tahoma"/>
                <a:cs typeface="Tahoma"/>
              </a:defRPr>
            </a:lvl3pPr>
            <a:lvl4pPr>
              <a:defRPr sz="2200">
                <a:latin typeface="Tahoma"/>
                <a:cs typeface="Tahoma"/>
              </a:defRPr>
            </a:lvl4pPr>
            <a:lvl5pPr>
              <a:defRPr sz="2200">
                <a:latin typeface="Tahoma"/>
                <a:cs typeface="Tahom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1843839" y="524415"/>
            <a:ext cx="9465560" cy="12654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40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848788" y="6295964"/>
            <a:ext cx="7460611" cy="365125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sv-SE"/>
              <a:t>Dagens tema, 2015-01-01, Förnamn Efternamn</a:t>
            </a:r>
            <a:endParaRPr lang="sv-SE" dirty="0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5477" y="6301379"/>
            <a:ext cx="666983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500">
                <a:solidFill>
                  <a:srgbClr val="0050A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D8CCFDF-DFA5-484F-9FF8-7212AEA69C4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7038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848788" y="6295964"/>
            <a:ext cx="7460611" cy="365125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sv-SE"/>
              <a:t>Dagens tema, 2015-01-01, Förnamn Efternamn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5477" y="6301379"/>
            <a:ext cx="666983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500">
                <a:solidFill>
                  <a:srgbClr val="0050A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D8CCFDF-DFA5-484F-9FF8-7212AEA69C4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06501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76A9293-EF05-9456-B8C8-C23C8913F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sv-S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986E6D9-9954-A3E2-761F-B2143258B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sv-SE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8FE2864-5EF9-23E1-046E-7337221AA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59A7-4A08-4A36-AFB6-F398CEA3D028}" type="datetimeFigureOut">
              <a:rPr lang="sv-SE" smtClean="0"/>
              <a:t>2023-09-03</a:t>
            </a:fld>
            <a:endParaRPr lang="sv-SE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CEC9381-A995-0493-2F17-FEDFE25F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F64FA72-B8DA-1216-4961-69598F99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B1F4-2D33-4B9D-8869-142FE911BFE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27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94017E-3396-3BE8-7AA7-2177B8F3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sv-SE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15F3CBB-DD41-AA3A-5637-4BB75B0A4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EF7FAD7-85F0-39AA-0EB5-2F1B5390F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59A7-4A08-4A36-AFB6-F398CEA3D028}" type="datetimeFigureOut">
              <a:rPr lang="sv-SE" smtClean="0"/>
              <a:t>2023-09-03</a:t>
            </a:fld>
            <a:endParaRPr lang="sv-SE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67B33FE-74D9-5F24-B07E-0E067C7FA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77E4E76-1806-D6F3-2EF4-2D0375FAA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B1F4-2D33-4B9D-8869-142FE911BFE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6383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F83BA3-7550-72F8-C8C5-E68830EAB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sv-S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EECFFAB-AFE8-C5C5-FA55-0B861B0B0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sv-SE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B9B1D37-497E-3D40-3466-5CF8509FB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sv-SE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92BD8C0-4B50-2E34-7B48-318EBE7A6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59A7-4A08-4A36-AFB6-F398CEA3D028}" type="datetimeFigureOut">
              <a:rPr lang="sv-SE" smtClean="0"/>
              <a:t>2023-09-03</a:t>
            </a:fld>
            <a:endParaRPr lang="sv-SE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DDC6786-729D-638F-8746-1E4A9B5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893CD42-0A49-43D6-31C0-38DCC2863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B1F4-2D33-4B9D-8869-142FE911BFE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8733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27B98C-AB6C-70BF-7E11-86BEDE1A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sv-SE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EFE01AE-C5D0-A21F-B649-9083428AA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89F6E70-62CD-C3C5-66F6-986BE8AD6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sv-SE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0E4F22B-DAEB-C366-2C68-AA9C2C32C9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58967EE8-7C8F-0722-8C23-45D41E908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sv-SE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FF65FFC4-DF31-2841-48B7-46A3F463B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59A7-4A08-4A36-AFB6-F398CEA3D028}" type="datetimeFigureOut">
              <a:rPr lang="sv-SE" smtClean="0"/>
              <a:t>2023-09-03</a:t>
            </a:fld>
            <a:endParaRPr lang="sv-SE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E18B7893-4299-239E-D80E-7F3B4FC69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C2468D75-1CEC-7C45-378A-225E0DAB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B1F4-2D33-4B9D-8869-142FE911BFE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726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3FE137-CC60-EF57-8DCB-E186B5D32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sv-SE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CCC3C85F-5DAA-1A0C-7044-611A439F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59A7-4A08-4A36-AFB6-F398CEA3D028}" type="datetimeFigureOut">
              <a:rPr lang="sv-SE" smtClean="0"/>
              <a:t>2023-09-03</a:t>
            </a:fld>
            <a:endParaRPr lang="sv-SE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4355FD5-DE0C-EAC5-1225-B22B04172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7D7CDD0-AAD4-D8EF-41EA-D41C34FA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B1F4-2D33-4B9D-8869-142FE911BFE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885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D3219965-EF51-65FD-1599-F64BDB583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59A7-4A08-4A36-AFB6-F398CEA3D028}" type="datetimeFigureOut">
              <a:rPr lang="sv-SE" smtClean="0"/>
              <a:t>2023-09-03</a:t>
            </a:fld>
            <a:endParaRPr lang="sv-SE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CDB4563-BED3-8796-A378-0C288B756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61505B8-434F-0FC8-40E7-0132256F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B1F4-2D33-4B9D-8869-142FE911BFE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2846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230660-59C2-1B5F-F373-F1E660287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sv-S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504AB47-55C3-7FF3-153C-8F28D8584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sv-SE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816880D-1428-BFE6-ECBA-5FB0182B1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BE5CFCD-9D06-1DF6-9AED-42380A40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59A7-4A08-4A36-AFB6-F398CEA3D028}" type="datetimeFigureOut">
              <a:rPr lang="sv-SE" smtClean="0"/>
              <a:t>2023-09-03</a:t>
            </a:fld>
            <a:endParaRPr lang="sv-SE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34C8F17-151E-627D-5B1C-6D714B837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28D1AD3-C83B-4D35-E6A7-17DBACBDC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B1F4-2D33-4B9D-8869-142FE911BFE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1642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AC9A59-6B7B-3367-43FE-30878CDD7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sv-SE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011E188-3385-12CE-C2C6-D2ACFB012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23FC74B-1510-3385-155D-085C5E25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616FA86-E4FA-7D55-D3A8-4DB220FD5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59A7-4A08-4A36-AFB6-F398CEA3D028}" type="datetimeFigureOut">
              <a:rPr lang="sv-SE" smtClean="0"/>
              <a:t>2023-09-03</a:t>
            </a:fld>
            <a:endParaRPr lang="sv-SE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01E2A03-4A37-290B-0AEE-74031C09E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F30A99A-0AEC-DF52-AB35-21F0CF108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B1F4-2D33-4B9D-8869-142FE911BFE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3823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113202F0-79DB-3656-1428-188339FB0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sv-SE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2C31989-952E-EC92-68BC-204D36593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sv-SE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46DF51B-0B50-3989-2F13-85CCD65AE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D59A7-4A08-4A36-AFB6-F398CEA3D028}" type="datetimeFigureOut">
              <a:rPr lang="sv-SE" smtClean="0"/>
              <a:t>2023-09-03</a:t>
            </a:fld>
            <a:endParaRPr lang="sv-SE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B308DD8-3638-548D-557E-A14C309ED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4BD8F7F-35BE-AC81-429D-AC1B347BE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3B1F4-2D33-4B9D-8869-142FE911BFE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702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mKcbeXVdygg" TargetMode="Externa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bi.nlm.nih.gov/pubmed/9894730" TargetMode="Externa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sv-SE" b="1" i="1" dirty="0"/>
            </a:br>
            <a:r>
              <a:rPr lang="el-GR" b="1" i="1" dirty="0"/>
              <a:t>Σύγχυση -οξύ οργανικό </a:t>
            </a:r>
            <a:r>
              <a:rPr lang="el-GR" b="1" i="1" dirty="0" err="1"/>
              <a:t>ψυχοσύνδρομο</a:t>
            </a:r>
            <a:r>
              <a:rPr lang="el-GR" b="1" i="1" dirty="0"/>
              <a:t> – εγκεφαλική ανεπάρκεια</a:t>
            </a:r>
            <a:endParaRPr lang="sv-S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848788" y="5549151"/>
            <a:ext cx="4638507" cy="1458041"/>
          </a:xfrm>
        </p:spPr>
        <p:txBody>
          <a:bodyPr/>
          <a:lstStyle/>
          <a:p>
            <a:pPr algn="ctr"/>
            <a:endParaRPr lang="el-GR" dirty="0"/>
          </a:p>
          <a:p>
            <a:pPr algn="ctr"/>
            <a:r>
              <a:rPr lang="el-GR" dirty="0"/>
              <a:t>Γιώργος </a:t>
            </a:r>
            <a:r>
              <a:rPr lang="el-GR" dirty="0" err="1"/>
              <a:t>Καραμανώφ</a:t>
            </a:r>
            <a:endParaRPr lang="el-GR" dirty="0"/>
          </a:p>
          <a:p>
            <a:pPr algn="ctr"/>
            <a:r>
              <a:rPr lang="el-GR" dirty="0"/>
              <a:t>Παθολόγος – </a:t>
            </a:r>
            <a:r>
              <a:rPr lang="el-GR" dirty="0" err="1"/>
              <a:t>Γηρίατρος</a:t>
            </a:r>
            <a:endParaRPr lang="en-US" dirty="0"/>
          </a:p>
          <a:p>
            <a:pPr algn="ctr"/>
            <a:r>
              <a:rPr lang="el-GR"/>
              <a:t>Επιμελητής Β’ </a:t>
            </a:r>
            <a:r>
              <a:rPr lang="el-GR" dirty="0"/>
              <a:t>Κλινική Παθολογικής Φυσιολογίας</a:t>
            </a:r>
          </a:p>
          <a:p>
            <a:pPr algn="ctr"/>
            <a:r>
              <a:rPr lang="el-GR" dirty="0"/>
              <a:t>Σεπτέμβριος 2023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4294967295"/>
          </p:nvPr>
        </p:nvSpPr>
        <p:spPr>
          <a:xfrm>
            <a:off x="0" y="3251200"/>
            <a:ext cx="12192000" cy="836613"/>
          </a:xfrm>
          <a:prstGeom prst="rect">
            <a:avLst/>
          </a:prstGeom>
        </p:spPr>
        <p:txBody>
          <a:bodyPr/>
          <a:lstStyle/>
          <a:p>
            <a:endParaRPr lang="sv-SE" b="1" i="1" dirty="0"/>
          </a:p>
        </p:txBody>
      </p:sp>
      <p:pic>
        <p:nvPicPr>
          <p:cNvPr id="6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98" y="2409825"/>
            <a:ext cx="4520953" cy="3139326"/>
          </a:xfrm>
        </p:spPr>
      </p:pic>
    </p:spTree>
    <p:extLst>
      <p:ext uri="{BB962C8B-B14F-4D97-AF65-F5344CB8AC3E}">
        <p14:creationId xmlns:p14="http://schemas.microsoft.com/office/powerpoint/2010/main" val="3710505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79" y="1877786"/>
            <a:ext cx="7099170" cy="3431068"/>
          </a:xfr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Delirium </a:t>
            </a: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ενδονοσοκομειακά</a:t>
            </a:r>
            <a:endParaRPr lang="sv-S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55875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Delirium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ανά κλινική</a:t>
            </a:r>
            <a:endParaRPr lang="sv-S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11</a:t>
            </a:fld>
            <a:endParaRPr lang="sv-S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015" y="2409825"/>
            <a:ext cx="772918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172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&gt;10 </a:t>
            </a:r>
            <a:r>
              <a:rPr lang="el-GR" dirty="0"/>
              <a:t>ώρες παραμονή στο ΤΕΠ → Χ2 κίνδυνος για </a:t>
            </a:r>
            <a:r>
              <a:rPr lang="en-US" dirty="0"/>
              <a:t>delirium </a:t>
            </a:r>
            <a:r>
              <a:rPr lang="el-GR" dirty="0"/>
              <a:t>εντός 72 ωρών</a:t>
            </a:r>
          </a:p>
          <a:p>
            <a:r>
              <a:rPr lang="el-GR" dirty="0"/>
              <a:t>1 στους 5 ηλικιωμένους εμφανίζει </a:t>
            </a:r>
            <a:r>
              <a:rPr lang="en-US" dirty="0"/>
              <a:t>delirium </a:t>
            </a:r>
            <a:r>
              <a:rPr lang="el-GR" dirty="0"/>
              <a:t>μετά από 12 ώρες αναμονής</a:t>
            </a:r>
          </a:p>
          <a:p>
            <a:r>
              <a:rPr lang="el-GR" dirty="0"/>
              <a:t>55-89% των περιπτώσεων δεν αναγνωρίζονται στο ΤΕΠ</a:t>
            </a:r>
          </a:p>
          <a:p>
            <a:r>
              <a:rPr lang="el-GR" dirty="0"/>
              <a:t>Ανάγκη για προτεραιότητα στην εξέταση και διακίνηση των ηλικιωμένων στο ΤΕΠ</a:t>
            </a:r>
          </a:p>
          <a:p>
            <a:pPr marL="90488" indent="0">
              <a:buNone/>
            </a:pPr>
            <a:endParaRPr lang="el-GR" dirty="0"/>
          </a:p>
          <a:p>
            <a:pPr marL="90488" indent="0">
              <a:buNone/>
            </a:pPr>
            <a:r>
              <a:rPr lang="en-US" sz="1200" dirty="0"/>
              <a:t>Bo M et al. J Am </a:t>
            </a:r>
            <a:r>
              <a:rPr lang="en-US" sz="1200" dirty="0" err="1"/>
              <a:t>Ger</a:t>
            </a:r>
            <a:r>
              <a:rPr lang="en-US" sz="1200" dirty="0"/>
              <a:t> </a:t>
            </a:r>
            <a:r>
              <a:rPr lang="en-US" sz="1200" dirty="0" err="1"/>
              <a:t>Soc</a:t>
            </a:r>
            <a:r>
              <a:rPr lang="en-US" sz="1200" dirty="0"/>
              <a:t> 2016</a:t>
            </a:r>
          </a:p>
          <a:p>
            <a:pPr marL="90488" indent="0">
              <a:buNone/>
            </a:pPr>
            <a:r>
              <a:rPr lang="en-US" sz="1200" dirty="0" err="1"/>
              <a:t>Emond</a:t>
            </a:r>
            <a:r>
              <a:rPr lang="en-US" sz="1200" dirty="0"/>
              <a:t> M et al Can </a:t>
            </a:r>
            <a:r>
              <a:rPr lang="en-US" sz="1200" dirty="0" err="1"/>
              <a:t>Ger</a:t>
            </a:r>
            <a:r>
              <a:rPr lang="en-US" sz="1200" dirty="0"/>
              <a:t> J 2017 </a:t>
            </a:r>
            <a:endParaRPr lang="el-GR" sz="1200" dirty="0"/>
          </a:p>
          <a:p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ΤΕΠ και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delirium </a:t>
            </a:r>
            <a:endParaRPr lang="sv-S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7634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62A75CD1-8025-4ADD-BF3D-1E8C98BF5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Οξεία </a:t>
            </a:r>
            <a:r>
              <a:rPr lang="el-G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συγχυτική</a:t>
            </a:r>
            <a:r>
              <a:rPr lang="el-G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κατάσταση με προσβολή :</a:t>
            </a:r>
          </a:p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Προσοχής</a:t>
            </a:r>
          </a:p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Αντίληψης</a:t>
            </a:r>
          </a:p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Σκέψης</a:t>
            </a:r>
          </a:p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Μνήμης</a:t>
            </a:r>
          </a:p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Επέρχεται σε </a:t>
            </a:r>
            <a:r>
              <a:rPr lang="el-G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διάστημα ωρών έως ολίγων ημερών</a:t>
            </a:r>
          </a:p>
          <a:p>
            <a:r>
              <a:rPr lang="el-G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Διακύμανση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κατά την διάρκεια της ημέρας</a:t>
            </a:r>
          </a:p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Δεν μπορεί να αποδοθεί σε άλλη </a:t>
            </a:r>
            <a:r>
              <a:rPr lang="el-G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νευροεκφυλιστική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πάθηση ή σε κώμα</a:t>
            </a:r>
          </a:p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Δυνητικά αναστρέψιμο</a:t>
            </a:r>
          </a:p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delirium 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είναι σύμπτωμα και όχι νόσος!</a:t>
            </a:r>
          </a:p>
          <a:p>
            <a:endParaRPr lang="el-GR" dirty="0">
              <a:latin typeface="+mn-lt"/>
            </a:endParaRP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16B7A675-5A48-4A43-8745-F02E0C970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Ορισμός οξέος οργανικού </a:t>
            </a:r>
            <a:r>
              <a:rPr lang="el-GR" b="1" dirty="0" err="1"/>
              <a:t>ψυχοσυνδρόμου</a:t>
            </a:r>
            <a:r>
              <a:rPr lang="el-GR" b="1" dirty="0"/>
              <a:t> </a:t>
            </a:r>
            <a:br>
              <a:rPr lang="el-GR" b="1" dirty="0"/>
            </a:br>
            <a:r>
              <a:rPr lang="en-US" b="1" dirty="0"/>
              <a:t>(delirium)</a:t>
            </a:r>
            <a:r>
              <a:rPr lang="el-GR" b="1" dirty="0"/>
              <a:t> </a:t>
            </a:r>
            <a:r>
              <a:rPr lang="en-US" b="1" dirty="0"/>
              <a:t>DSM 5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2757608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Θέση περιεχομένου 5"/>
          <p:cNvGraphicFramePr>
            <a:graphicFrameLocks noGrp="1"/>
          </p:cNvGraphicFramePr>
          <p:nvPr>
            <p:ph idx="1"/>
          </p:nvPr>
        </p:nvGraphicFramePr>
        <p:xfrm>
          <a:off x="1981201" y="1657350"/>
          <a:ext cx="8024813" cy="4475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latin typeface="+mn-lt"/>
              </a:rPr>
              <a:t>Διάφορες μορφές </a:t>
            </a:r>
            <a:r>
              <a:rPr lang="en-US" b="1" dirty="0">
                <a:latin typeface="+mn-lt"/>
              </a:rPr>
              <a:t>delirium</a:t>
            </a:r>
            <a:endParaRPr lang="en-US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7661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5-10% (</a:t>
            </a:r>
            <a:r>
              <a:rPr lang="el-GR" dirty="0"/>
              <a:t>εύκολο να αναγνωριστεί</a:t>
            </a:r>
            <a:r>
              <a:rPr lang="sv-SE" dirty="0"/>
              <a:t>)</a:t>
            </a:r>
          </a:p>
          <a:p>
            <a:r>
              <a:rPr lang="el-GR" dirty="0"/>
              <a:t>Εκνευρισμός </a:t>
            </a:r>
            <a:endParaRPr lang="sv-SE" dirty="0"/>
          </a:p>
          <a:p>
            <a:r>
              <a:rPr lang="el-GR" dirty="0"/>
              <a:t>Διέγερση </a:t>
            </a:r>
            <a:endParaRPr lang="sv-SE" dirty="0"/>
          </a:p>
          <a:p>
            <a:r>
              <a:rPr lang="el-GR" dirty="0"/>
              <a:t>Κινητική ανησυχία</a:t>
            </a:r>
            <a:endParaRPr lang="sv-SE" dirty="0"/>
          </a:p>
          <a:p>
            <a:r>
              <a:rPr lang="el-GR" dirty="0"/>
              <a:t>Ψευδαισθήσεις </a:t>
            </a:r>
            <a:endParaRPr lang="sv-SE" dirty="0"/>
          </a:p>
          <a:p>
            <a:r>
              <a:rPr lang="el-GR" dirty="0"/>
              <a:t>Σχετίζεται με καλύτερη πρόγνωση</a:t>
            </a:r>
            <a:endParaRPr lang="sv-SE" dirty="0"/>
          </a:p>
          <a:p>
            <a:endParaRPr lang="sv-SE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74" y="2466110"/>
            <a:ext cx="2124363" cy="3153003"/>
          </a:xfr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600" b="1" dirty="0">
                <a:latin typeface="+mn-lt"/>
              </a:rPr>
              <a:t>Υπερδραστήριο </a:t>
            </a:r>
            <a:r>
              <a:rPr lang="sv-SE" sz="3600" b="1" dirty="0">
                <a:latin typeface="+mn-lt"/>
              </a:rPr>
              <a:t>delirium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4310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Το πιο συχνό</a:t>
            </a:r>
            <a:r>
              <a:rPr lang="sv-SE" dirty="0"/>
              <a:t> </a:t>
            </a:r>
            <a:r>
              <a:rPr lang="el-GR" dirty="0"/>
              <a:t>~50%</a:t>
            </a:r>
            <a:endParaRPr lang="sv-SE" dirty="0"/>
          </a:p>
          <a:p>
            <a:r>
              <a:rPr lang="el-GR" dirty="0"/>
              <a:t>Εύκολα δεν διαγιγνώσκεται</a:t>
            </a:r>
            <a:endParaRPr lang="sv-SE" dirty="0"/>
          </a:p>
          <a:p>
            <a:r>
              <a:rPr lang="el-GR" dirty="0"/>
              <a:t>Απάθεια</a:t>
            </a:r>
            <a:endParaRPr lang="sv-SE" dirty="0"/>
          </a:p>
          <a:p>
            <a:r>
              <a:rPr lang="el-GR" dirty="0"/>
              <a:t>Βραδύτητα </a:t>
            </a:r>
            <a:endParaRPr lang="sv-SE" dirty="0"/>
          </a:p>
          <a:p>
            <a:r>
              <a:rPr lang="el-GR" dirty="0"/>
              <a:t>Ενδεχομένως ψευδαισθήσεις</a:t>
            </a:r>
            <a:endParaRPr lang="sv-SE" dirty="0"/>
          </a:p>
          <a:p>
            <a:r>
              <a:rPr lang="el-GR" dirty="0"/>
              <a:t>Χειρότερη πρόγνωση ( </a:t>
            </a:r>
            <a:r>
              <a:rPr lang="el-GR" dirty="0" err="1"/>
              <a:t>εισρόφηση</a:t>
            </a:r>
            <a:r>
              <a:rPr lang="el-GR" dirty="0"/>
              <a:t>, κακή θρέψη, κατακλίσεις, πτώσεις )</a:t>
            </a:r>
            <a:endParaRPr lang="sv-SE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61" y="2404385"/>
            <a:ext cx="3833813" cy="3237630"/>
          </a:xfr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600" b="1" dirty="0" err="1">
                <a:latin typeface="+mn-lt"/>
              </a:rPr>
              <a:t>Υποδραστήριο</a:t>
            </a:r>
            <a:r>
              <a:rPr lang="sv-SE" sz="3600" b="1" dirty="0">
                <a:latin typeface="+mn-lt"/>
              </a:rPr>
              <a:t> delirium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84578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>
          <a:xfrm>
            <a:off x="609600" y="1571625"/>
            <a:ext cx="5111799" cy="4422599"/>
          </a:xfrm>
        </p:spPr>
        <p:txBody>
          <a:bodyPr/>
          <a:lstStyle/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el-GR" dirty="0"/>
              <a:t>Ο ασθενής παρουσιάζει διακυμάνσεις μεταξύ υπερδραστήριας και </a:t>
            </a:r>
            <a:r>
              <a:rPr lang="el-GR" dirty="0" err="1"/>
              <a:t>υποδραστήριας</a:t>
            </a:r>
            <a:r>
              <a:rPr lang="el-GR" dirty="0"/>
              <a:t> μορφής </a:t>
            </a:r>
            <a:r>
              <a:rPr lang="sv-SE" dirty="0"/>
              <a:t>(~40%)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DDBF47BC-B100-45D2-B97F-832CC7B514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02779" y="2393950"/>
            <a:ext cx="2701392" cy="3600450"/>
          </a:xfr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600" b="1" dirty="0">
                <a:latin typeface="+mn-lt"/>
              </a:rPr>
              <a:t>Μεικτή μορφή </a:t>
            </a:r>
            <a:r>
              <a:rPr lang="sv-SE" sz="3600" b="1" dirty="0">
                <a:latin typeface="+mn-lt"/>
              </a:rPr>
              <a:t>delirium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6402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609601" y="1873188"/>
            <a:ext cx="10699799" cy="4137351"/>
          </a:xfrm>
        </p:spPr>
        <p:txBody>
          <a:bodyPr>
            <a:normAutofit/>
          </a:bodyPr>
          <a:lstStyle/>
          <a:p>
            <a:r>
              <a:rPr lang="el-GR" dirty="0"/>
              <a:t>Σημαντικότερος παράγοντας κινδύνου η </a:t>
            </a:r>
            <a:r>
              <a:rPr lang="el-GR" b="1" i="1" dirty="0"/>
              <a:t>μεγάλη ηλικία</a:t>
            </a:r>
          </a:p>
          <a:p>
            <a:r>
              <a:rPr lang="el-GR" dirty="0"/>
              <a:t>Άνοια </a:t>
            </a:r>
          </a:p>
          <a:p>
            <a:r>
              <a:rPr lang="el-GR" dirty="0"/>
              <a:t>Εγκεφαλική βλάβη ( εγκεφαλικό/ τραύμα)</a:t>
            </a:r>
          </a:p>
          <a:p>
            <a:r>
              <a:rPr lang="el-GR" dirty="0"/>
              <a:t>Φάρμακα </a:t>
            </a:r>
          </a:p>
          <a:p>
            <a:r>
              <a:rPr lang="el-GR" dirty="0"/>
              <a:t>Λοιπές σωματικές νόσοι</a:t>
            </a:r>
          </a:p>
          <a:p>
            <a:r>
              <a:rPr lang="el-GR" dirty="0"/>
              <a:t>Ψυχολογικοί παράγοντες</a:t>
            </a:r>
          </a:p>
          <a:p>
            <a:r>
              <a:rPr lang="el-GR" dirty="0"/>
              <a:t>Ιστορικό κατάχρησης ουσιών ( αλκοόλ, ναρκωτικών)</a:t>
            </a:r>
          </a:p>
          <a:p>
            <a:endParaRPr lang="el-GR" dirty="0"/>
          </a:p>
          <a:p>
            <a:pPr marL="90488" indent="0">
              <a:buNone/>
            </a:pPr>
            <a:r>
              <a:rPr lang="sv-SE" dirty="0"/>
              <a:t> 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843839" y="524415"/>
            <a:ext cx="9465560" cy="801465"/>
          </a:xfrm>
        </p:spPr>
        <p:txBody>
          <a:bodyPr/>
          <a:lstStyle/>
          <a:p>
            <a:pPr algn="ctr"/>
            <a:b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Προδιαθεσιακοί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παράγοντες</a:t>
            </a:r>
            <a:endParaRPr lang="sv-S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76331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80" y="1573003"/>
            <a:ext cx="7099170" cy="4467225"/>
          </a:xfrm>
          <a:solidFill>
            <a:srgbClr val="FF0000"/>
          </a:solidFill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843839" y="524415"/>
            <a:ext cx="9465560" cy="1265447"/>
          </a:xfrm>
        </p:spPr>
        <p:txBody>
          <a:bodyPr/>
          <a:lstStyle/>
          <a:p>
            <a:pPr algn="ctr"/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Παθοφυσιολογία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sv-S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>
          <a:xfrm>
            <a:off x="205477" y="6301379"/>
            <a:ext cx="666983" cy="365125"/>
          </a:xfrm>
        </p:spPr>
        <p:txBody>
          <a:bodyPr/>
          <a:lstStyle/>
          <a:p>
            <a:fld id="{6D8CCFDF-DFA5-484F-9FF8-7212AEA69C48}" type="slidenum">
              <a:rPr lang="sv-SE" smtClean="0"/>
              <a:pPr/>
              <a:t>19</a:t>
            </a:fld>
            <a:endParaRPr lang="sv-SE" dirty="0"/>
          </a:p>
        </p:txBody>
      </p:sp>
      <p:sp>
        <p:nvSpPr>
          <p:cNvPr id="2" name="Oval 1"/>
          <p:cNvSpPr/>
          <p:nvPr/>
        </p:nvSpPr>
        <p:spPr>
          <a:xfrm>
            <a:off x="7488936" y="4636008"/>
            <a:ext cx="649224" cy="4754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4815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232" y="1789863"/>
            <a:ext cx="7414364" cy="3843250"/>
          </a:xfr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31512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Θέση περιεχομένου 11">
            <a:extLst>
              <a:ext uri="{FF2B5EF4-FFF2-40B4-BE49-F238E27FC236}">
                <a16:creationId xmlns:a16="http://schemas.microsoft.com/office/drawing/2014/main" id="{8AFAEDF4-1E1E-4065-9BC3-DF669AD7E5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082" r="-2" b="-2"/>
          <a:stretch/>
        </p:blipFill>
        <p:spPr bwMode="auto">
          <a:xfrm>
            <a:off x="6090613" y="640082"/>
            <a:ext cx="5461724" cy="55778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7271527A-A2B2-41BE-969E-48C3A5897E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0" y="3241040"/>
            <a:ext cx="5127029" cy="298277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b="1" dirty="0" err="1">
                <a:latin typeface="+mn-lt"/>
                <a:cs typeface="+mn-cs"/>
              </a:rPr>
              <a:t>Ακετυλοχολίνη</a:t>
            </a:r>
            <a:endParaRPr lang="en-US" b="1" dirty="0">
              <a:latin typeface="+mn-lt"/>
              <a:cs typeface="+mn-cs"/>
            </a:endParaRPr>
          </a:p>
          <a:p>
            <a:pPr marL="214313" indent="0" defTabSz="914400">
              <a:lnSpc>
                <a:spcPct val="90000"/>
              </a:lnSpc>
              <a:buNone/>
            </a:pPr>
            <a:r>
              <a:rPr lang="en-US" dirty="0">
                <a:latin typeface="+mn-lt"/>
                <a:cs typeface="+mn-cs"/>
              </a:rPr>
              <a:t> - </a:t>
            </a:r>
            <a:r>
              <a:rPr lang="en-US" b="1" dirty="0">
                <a:latin typeface="+mn-lt"/>
                <a:cs typeface="+mn-cs"/>
              </a:rPr>
              <a:t> ↓</a:t>
            </a:r>
            <a:r>
              <a:rPr lang="el-GR" b="1" dirty="0">
                <a:latin typeface="+mn-lt"/>
                <a:cs typeface="+mn-cs"/>
              </a:rPr>
              <a:t> </a:t>
            </a:r>
            <a:r>
              <a:rPr lang="en-US" dirty="0">
                <a:latin typeface="+mn-lt"/>
                <a:cs typeface="+mn-cs"/>
              </a:rPr>
              <a:t>delirium</a:t>
            </a:r>
          </a:p>
          <a:p>
            <a:pPr marL="214313" indent="0" defTabSz="914400">
              <a:lnSpc>
                <a:spcPct val="90000"/>
              </a:lnSpc>
              <a:buNone/>
            </a:pPr>
            <a:r>
              <a:rPr lang="en-US" dirty="0">
                <a:latin typeface="+mn-lt"/>
                <a:cs typeface="+mn-cs"/>
              </a:rPr>
              <a:t> - </a:t>
            </a:r>
            <a:r>
              <a:rPr lang="el-GR" dirty="0">
                <a:latin typeface="+mn-lt"/>
                <a:cs typeface="+mn-cs"/>
              </a:rPr>
              <a:t> </a:t>
            </a:r>
            <a:r>
              <a:rPr lang="en-US" b="1" dirty="0"/>
              <a:t>↓</a:t>
            </a:r>
            <a:r>
              <a:rPr lang="el-GR" b="1" dirty="0"/>
              <a:t> </a:t>
            </a:r>
            <a:r>
              <a:rPr lang="en-US" dirty="0">
                <a:latin typeface="+mn-lt"/>
                <a:cs typeface="+mn-cs"/>
              </a:rPr>
              <a:t>Alzheimer</a:t>
            </a:r>
          </a:p>
          <a:p>
            <a:pPr marL="214313" indent="0" defTabSz="914400">
              <a:lnSpc>
                <a:spcPct val="90000"/>
              </a:lnSpc>
              <a:buNone/>
            </a:pPr>
            <a:endParaRPr lang="en-US" dirty="0">
              <a:latin typeface="+mn-lt"/>
              <a:cs typeface="+mn-cs"/>
            </a:endParaRPr>
          </a:p>
          <a:p>
            <a:pPr marL="557213" indent="-342900" defTabSz="914400">
              <a:lnSpc>
                <a:spcPct val="90000"/>
              </a:lnSpc>
            </a:pPr>
            <a:r>
              <a:rPr lang="el-GR" b="1" dirty="0" err="1">
                <a:latin typeface="+mn-lt"/>
                <a:cs typeface="+mn-cs"/>
              </a:rPr>
              <a:t>Ντοπαμίνη</a:t>
            </a:r>
            <a:r>
              <a:rPr lang="el-GR" b="1" dirty="0">
                <a:latin typeface="+mn-lt"/>
                <a:cs typeface="+mn-cs"/>
              </a:rPr>
              <a:t> </a:t>
            </a:r>
            <a:r>
              <a:rPr lang="en-US" dirty="0">
                <a:latin typeface="+mn-lt"/>
                <a:cs typeface="+mn-cs"/>
              </a:rPr>
              <a:t> (</a:t>
            </a:r>
            <a:r>
              <a:rPr lang="en-US" b="1" dirty="0"/>
              <a:t>↓</a:t>
            </a:r>
            <a:r>
              <a:rPr lang="el-GR" b="1" dirty="0"/>
              <a:t> </a:t>
            </a:r>
            <a:r>
              <a:rPr lang="en-US" dirty="0">
                <a:latin typeface="+mn-lt"/>
                <a:cs typeface="+mn-cs"/>
              </a:rPr>
              <a:t>50%</a:t>
            </a:r>
            <a:r>
              <a:rPr lang="el-GR" dirty="0">
                <a:latin typeface="+mn-lt"/>
                <a:cs typeface="+mn-cs"/>
              </a:rPr>
              <a:t> στους ηλικιωμένους</a:t>
            </a:r>
            <a:r>
              <a:rPr lang="en-US" dirty="0">
                <a:latin typeface="+mn-lt"/>
                <a:cs typeface="+mn-cs"/>
              </a:rPr>
              <a:t>)</a:t>
            </a:r>
          </a:p>
          <a:p>
            <a:pPr marL="214313" indent="0" defTabSz="914400">
              <a:lnSpc>
                <a:spcPct val="90000"/>
              </a:lnSpc>
              <a:buNone/>
            </a:pPr>
            <a:endParaRPr lang="en-US" dirty="0">
              <a:latin typeface="+mn-lt"/>
              <a:cs typeface="+mn-cs"/>
            </a:endParaRPr>
          </a:p>
          <a:p>
            <a:pPr marL="557213" indent="-342900" defTabSz="914400">
              <a:lnSpc>
                <a:spcPct val="90000"/>
              </a:lnSpc>
            </a:pPr>
            <a:r>
              <a:rPr lang="el-GR" b="1" dirty="0" err="1">
                <a:latin typeface="+mn-lt"/>
                <a:cs typeface="+mn-cs"/>
              </a:rPr>
              <a:t>Σεροτονίνη</a:t>
            </a:r>
            <a:r>
              <a:rPr lang="el-GR" b="1" dirty="0">
                <a:latin typeface="+mn-lt"/>
                <a:cs typeface="+mn-cs"/>
              </a:rPr>
              <a:t> </a:t>
            </a:r>
            <a:r>
              <a:rPr lang="en-US" dirty="0">
                <a:latin typeface="+mn-lt"/>
                <a:cs typeface="+mn-cs"/>
              </a:rPr>
              <a:t>  (</a:t>
            </a:r>
            <a:r>
              <a:rPr lang="en-US" b="1" dirty="0"/>
              <a:t>↓</a:t>
            </a:r>
            <a:r>
              <a:rPr lang="el-GR" b="1" dirty="0"/>
              <a:t> </a:t>
            </a:r>
            <a:r>
              <a:rPr lang="en-US" dirty="0">
                <a:latin typeface="+mn-lt"/>
                <a:cs typeface="+mn-cs"/>
              </a:rPr>
              <a:t>20-30%</a:t>
            </a:r>
            <a:r>
              <a:rPr lang="el-GR" dirty="0">
                <a:latin typeface="+mn-lt"/>
                <a:cs typeface="+mn-cs"/>
              </a:rPr>
              <a:t> στους ηλικιωμένους)</a:t>
            </a:r>
            <a:endParaRPr lang="en-US" dirty="0">
              <a:latin typeface="+mn-lt"/>
              <a:cs typeface="+mn-cs"/>
            </a:endParaRPr>
          </a:p>
        </p:txBody>
      </p:sp>
      <p:sp>
        <p:nvSpPr>
          <p:cNvPr id="5" name="Τίτλος 4">
            <a:extLst>
              <a:ext uri="{FF2B5EF4-FFF2-40B4-BE49-F238E27FC236}">
                <a16:creationId xmlns:a16="http://schemas.microsoft.com/office/drawing/2014/main" id="{68CD0B67-72B9-428C-8240-C3A2E7D26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52397"/>
            <a:ext cx="6004560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l-GR" sz="3600" b="1" i="1" dirty="0">
                <a:latin typeface="+mj-lt"/>
                <a:cs typeface="+mj-cs"/>
              </a:rPr>
              <a:t>Νευροδιαβιβαστές </a:t>
            </a:r>
            <a:endParaRPr lang="en-US" sz="3600" b="1" i="1" dirty="0">
              <a:latin typeface="+mj-lt"/>
              <a:cs typeface="+mj-cs"/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64441B1-37B1-43F7-AB18-9384602A3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6D8CCFDF-DFA5-484F-9FF8-7212AEA69C48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400">
                <a:spcAft>
                  <a:spcPts val="600"/>
                </a:spcAft>
                <a:defRPr/>
              </a:pPr>
              <a:t>20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722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9179" y="1583140"/>
            <a:ext cx="8108821" cy="4572000"/>
          </a:xfrm>
        </p:spPr>
      </p:pic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Παθοφυσιολογία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sv-S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6467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90EA3CE3-5559-4205-9010-DCCF4032E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7041" y="2152650"/>
            <a:ext cx="9465560" cy="3676649"/>
          </a:xfrm>
          <a:prstGeom prst="rect">
            <a:avLst/>
          </a:prstGeom>
        </p:spPr>
      </p:pic>
      <p:sp>
        <p:nvSpPr>
          <p:cNvPr id="7" name="Τίτλος 6">
            <a:extLst>
              <a:ext uri="{FF2B5EF4-FFF2-40B4-BE49-F238E27FC236}">
                <a16:creationId xmlns:a16="http://schemas.microsoft.com/office/drawing/2014/main" id="{0B2CEF60-1080-453A-BB30-24D230DAC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Παθοφυσιολογία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3A7466A-971A-45F4-BFFD-D16E44605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8CCFDF-DFA5-484F-9FF8-7212AEA69C48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defTabSz="914400">
                <a:spcAft>
                  <a:spcPts val="600"/>
                </a:spcAft>
              </a:pPr>
              <a:t>22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864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Αίτια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delirium</a:t>
            </a:r>
            <a:r>
              <a:rPr lang="sv-S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b="1" dirty="0"/>
              <a:t>Πυρετός</a:t>
            </a:r>
            <a:r>
              <a:rPr lang="el-GR" dirty="0"/>
              <a:t>- λοίμωξη (ήπια έως σοβαρή)</a:t>
            </a:r>
            <a:endParaRPr lang="sv-SE" dirty="0"/>
          </a:p>
          <a:p>
            <a:r>
              <a:rPr lang="el-GR" b="1" dirty="0"/>
              <a:t>Πόνος </a:t>
            </a:r>
          </a:p>
          <a:p>
            <a:r>
              <a:rPr lang="el-GR" dirty="0"/>
              <a:t>Υπόταση, χαμηλός όγκος αίματος </a:t>
            </a:r>
          </a:p>
          <a:p>
            <a:r>
              <a:rPr lang="el-GR" dirty="0" err="1"/>
              <a:t>Υποξαιμία</a:t>
            </a:r>
            <a:r>
              <a:rPr lang="el-GR" dirty="0"/>
              <a:t>, κατακράτηση </a:t>
            </a:r>
            <a:r>
              <a:rPr lang="sv-SE" dirty="0"/>
              <a:t>CO2 </a:t>
            </a:r>
            <a:endParaRPr lang="el-GR" dirty="0"/>
          </a:p>
          <a:p>
            <a:r>
              <a:rPr lang="el-GR" dirty="0"/>
              <a:t>Ηλεκτρολυτικές διαταραχές </a:t>
            </a:r>
            <a:r>
              <a:rPr lang="sv-SE" dirty="0"/>
              <a:t>(Na, K, Ca, Mg, F)</a:t>
            </a:r>
          </a:p>
          <a:p>
            <a:r>
              <a:rPr lang="el-GR" dirty="0"/>
              <a:t>Ενδοκρινικές διαταραχές                        ( </a:t>
            </a:r>
            <a:r>
              <a:rPr lang="el-GR" b="1" dirty="0"/>
              <a:t>υπογλυκαιμία-υπεργλυκαιμία</a:t>
            </a:r>
            <a:r>
              <a:rPr lang="el-GR" dirty="0"/>
              <a:t>, θυρεοειδής )</a:t>
            </a:r>
          </a:p>
          <a:p>
            <a:r>
              <a:rPr lang="el-GR" dirty="0"/>
              <a:t>Αναιμία</a:t>
            </a:r>
          </a:p>
          <a:p>
            <a:r>
              <a:rPr lang="el-GR" dirty="0"/>
              <a:t>Καρδιακή –ηπατική-νεφρική ανεπάρκεια</a:t>
            </a:r>
            <a:endParaRPr lang="sv-SE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4F175BE3-79DE-4BD8-B0AE-2592E4266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28750"/>
            <a:ext cx="5181600" cy="4748214"/>
          </a:xfrm>
        </p:spPr>
        <p:txBody>
          <a:bodyPr>
            <a:normAutofit fontScale="85000" lnSpcReduction="20000"/>
          </a:bodyPr>
          <a:lstStyle/>
          <a:p>
            <a:endParaRPr lang="el-GR" dirty="0"/>
          </a:p>
          <a:p>
            <a:r>
              <a:rPr lang="el-GR" dirty="0"/>
              <a:t>Τραύμα-κάταγμα-χειρουργείο</a:t>
            </a:r>
          </a:p>
          <a:p>
            <a:r>
              <a:rPr lang="el-GR" b="1" dirty="0"/>
              <a:t>Κατακράτηση ούρων - δυσκοιλιότητα</a:t>
            </a:r>
            <a:endParaRPr lang="sv-SE" b="1" dirty="0"/>
          </a:p>
          <a:p>
            <a:r>
              <a:rPr lang="el-GR" dirty="0"/>
              <a:t>Ψυχολογική επιβάρυνση ( απώλεια συγγενών, ψυχιατρικές νόσοι, κοινωνικοί παράγοντες)</a:t>
            </a:r>
          </a:p>
          <a:p>
            <a:r>
              <a:rPr lang="el-GR" dirty="0"/>
              <a:t>Επιληψία, αιμάτωμα</a:t>
            </a:r>
          </a:p>
          <a:p>
            <a:r>
              <a:rPr lang="el-GR" dirty="0" err="1"/>
              <a:t>Υποθρεψία</a:t>
            </a:r>
            <a:r>
              <a:rPr lang="el-GR" dirty="0"/>
              <a:t> ( έλλειψη Β12, </a:t>
            </a:r>
            <a:r>
              <a:rPr lang="el-GR" dirty="0" err="1"/>
              <a:t>φυλλικού</a:t>
            </a:r>
            <a:r>
              <a:rPr lang="el-GR" dirty="0"/>
              <a:t> οξέος)</a:t>
            </a:r>
            <a:r>
              <a:rPr lang="sv-SE" dirty="0"/>
              <a:t> </a:t>
            </a:r>
            <a:endParaRPr lang="el-GR" dirty="0"/>
          </a:p>
          <a:p>
            <a:r>
              <a:rPr lang="el-GR" dirty="0"/>
              <a:t>Στο τέλος της ζωής </a:t>
            </a:r>
            <a:r>
              <a:rPr lang="sv-SE" dirty="0"/>
              <a:t>(</a:t>
            </a:r>
            <a:r>
              <a:rPr lang="el-GR" dirty="0"/>
              <a:t>έως</a:t>
            </a:r>
            <a:r>
              <a:rPr lang="sv-SE" dirty="0"/>
              <a:t> 80%)</a:t>
            </a:r>
          </a:p>
          <a:p>
            <a:r>
              <a:rPr lang="el-GR" b="1" dirty="0"/>
              <a:t>Φαρμακευτικά </a:t>
            </a:r>
            <a:endParaRPr lang="sv-SE" b="1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8610600" y="6403975"/>
            <a:ext cx="2743200" cy="365125"/>
          </a:xfrm>
        </p:spPr>
        <p:txBody>
          <a:bodyPr/>
          <a:lstStyle/>
          <a:p>
            <a:fld id="{6D8CCFDF-DFA5-484F-9FF8-7212AEA69C48}" type="slidenum">
              <a:rPr lang="sv-SE" smtClean="0"/>
              <a:pPr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6310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Φάρμακα και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delirium </a:t>
            </a:r>
            <a:endParaRPr lang="sv-S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Οπιοειδή</a:t>
            </a:r>
            <a:endParaRPr lang="el-GR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sv-S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l-G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Αντιφλεγμονώδη</a:t>
            </a:r>
          </a:p>
          <a:p>
            <a:endParaRPr lang="el-GR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l-GR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Βενζοδιαζεπίνες</a:t>
            </a:r>
            <a:r>
              <a:rPr lang="el-G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–ηρεμιστικά</a:t>
            </a:r>
          </a:p>
          <a:p>
            <a:pPr marL="0" indent="0">
              <a:buNone/>
            </a:pPr>
            <a:endParaRPr lang="sv-S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l-G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Αντιχολινεργικά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ατροπίνη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l-G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αντιισταμινικά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κατά της ακράτειας ούρων, οφθαλμικές σταγόνες )</a:t>
            </a:r>
          </a:p>
          <a:p>
            <a:pPr marL="0" indent="0">
              <a:buNone/>
            </a:pPr>
            <a:endParaRPr lang="sv-S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l-G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Πολυφαρμακία </a:t>
            </a:r>
            <a:endParaRPr lang="sv-SE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518392C4-4F2C-47EF-87F8-8347BCB95B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Αντιεπιληπτικά</a:t>
            </a:r>
            <a:endParaRPr lang="sv-S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0488" indent="0">
              <a:buNone/>
            </a:pPr>
            <a:endParaRPr lang="sv-S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l-G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Κορτιζόνη</a:t>
            </a:r>
            <a:endParaRPr lang="sv-SE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0488" indent="0">
              <a:buNone/>
            </a:pPr>
            <a:endParaRPr lang="sv-SE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l-GR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Ανθυπερτασικά</a:t>
            </a:r>
            <a:r>
              <a:rPr lang="el-G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</a:t>
            </a:r>
            <a:r>
              <a:rPr lang="el-GR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αντιαρρυθμικά</a:t>
            </a:r>
            <a:r>
              <a:rPr lang="el-G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β-αναστολείς, </a:t>
            </a:r>
            <a:r>
              <a:rPr lang="el-GR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διγοξίνη</a:t>
            </a:r>
            <a:r>
              <a:rPr lang="el-GR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διουρητικά)</a:t>
            </a:r>
            <a:endParaRPr lang="sv-SE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0488" indent="0">
              <a:buNone/>
            </a:pPr>
            <a:endParaRPr lang="sv-SE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l-G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Κατά της </a:t>
            </a:r>
            <a:r>
              <a:rPr lang="el-GR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ν.Πάρκινσον</a:t>
            </a:r>
            <a:endParaRPr lang="sv-S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0488" indent="0">
              <a:buNone/>
            </a:pPr>
            <a:endParaRPr lang="sv-S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l-G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Αντιβιοτικά</a:t>
            </a:r>
            <a:endParaRPr lang="sv-S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0488" indent="0">
              <a:buNone/>
            </a:pPr>
            <a:endParaRPr lang="sv-S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l-G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Χειρουργική αναισθησία</a:t>
            </a:r>
            <a:endParaRPr lang="sv-SE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9521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Θέση περιεχομένου 4"/>
          <p:cNvGraphicFramePr>
            <a:graphicFrameLocks noGrp="1"/>
          </p:cNvGraphicFramePr>
          <p:nvPr>
            <p:ph idx="1"/>
          </p:nvPr>
        </p:nvGraphicFramePr>
        <p:xfrm>
          <a:off x="1933576" y="2409825"/>
          <a:ext cx="8024813" cy="3600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Συμπτώματα </a:t>
            </a: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συγχυτικού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ασθενούς </a:t>
            </a:r>
            <a:r>
              <a:rPr lang="sv-S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4982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>
          <a:xfrm>
            <a:off x="609600" y="2394223"/>
            <a:ext cx="5111799" cy="3907155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Αποπροσανατολισμός σε χώρο, χρόνο, κατάσταση και πρόσωπα</a:t>
            </a:r>
          </a:p>
          <a:p>
            <a:pPr marL="90488" indent="0">
              <a:buNone/>
            </a:pPr>
            <a:endParaRPr lang="sv-SE" dirty="0"/>
          </a:p>
          <a:p>
            <a:r>
              <a:rPr lang="el-GR" dirty="0"/>
              <a:t>Κυμαινόμενο επίπεδο εγρήγορσης</a:t>
            </a:r>
            <a:endParaRPr lang="sv-SE" dirty="0"/>
          </a:p>
          <a:p>
            <a:pPr marL="90488" indent="0">
              <a:buNone/>
            </a:pPr>
            <a:endParaRPr lang="sv-SE" dirty="0"/>
          </a:p>
          <a:p>
            <a:r>
              <a:rPr lang="el-GR" dirty="0"/>
              <a:t>Χωροταξικές δυσκολίες</a:t>
            </a:r>
            <a:endParaRPr lang="sv-SE" dirty="0"/>
          </a:p>
          <a:p>
            <a:pPr marL="90488" indent="0">
              <a:buNone/>
            </a:pPr>
            <a:endParaRPr lang="sv-SE" dirty="0"/>
          </a:p>
          <a:p>
            <a:r>
              <a:rPr lang="el-GR" dirty="0"/>
              <a:t>Διαταραχές μνήμης</a:t>
            </a:r>
            <a:endParaRPr lang="sv-SE" dirty="0"/>
          </a:p>
          <a:p>
            <a:pPr marL="90488" indent="0">
              <a:buNone/>
            </a:pPr>
            <a:endParaRPr lang="sv-SE" dirty="0"/>
          </a:p>
          <a:p>
            <a:r>
              <a:rPr lang="el-GR" dirty="0"/>
              <a:t>Δυσκολία συγκέντρωσης</a:t>
            </a:r>
            <a:endParaRPr lang="sv-SE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194" y="2394225"/>
            <a:ext cx="3017188" cy="2747688"/>
          </a:xfr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Γνωσιακά συμπτώματα</a:t>
            </a:r>
            <a:endParaRPr lang="sv-S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93398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Ανησυχία</a:t>
            </a:r>
            <a:endParaRPr lang="sv-SE" dirty="0"/>
          </a:p>
          <a:p>
            <a:r>
              <a:rPr lang="el-GR" dirty="0"/>
              <a:t>Επιθετικότητα</a:t>
            </a:r>
            <a:endParaRPr lang="sv-SE" dirty="0"/>
          </a:p>
          <a:p>
            <a:r>
              <a:rPr lang="el-GR" dirty="0"/>
              <a:t>Ευαισθησία</a:t>
            </a:r>
            <a:endParaRPr lang="sv-SE" dirty="0"/>
          </a:p>
          <a:p>
            <a:r>
              <a:rPr lang="el-GR" dirty="0"/>
              <a:t>Διαταραχές ημερήσιου ρυθμού</a:t>
            </a:r>
            <a:endParaRPr lang="sv-SE" dirty="0"/>
          </a:p>
          <a:p>
            <a:r>
              <a:rPr lang="el-GR" dirty="0"/>
              <a:t>Παραισθήσεις</a:t>
            </a:r>
            <a:endParaRPr lang="sv-SE" dirty="0"/>
          </a:p>
          <a:p>
            <a:r>
              <a:rPr lang="el-GR" dirty="0"/>
              <a:t>Ψευδαισθήσεις</a:t>
            </a:r>
            <a:endParaRPr lang="sv-SE" dirty="0"/>
          </a:p>
          <a:p>
            <a:r>
              <a:rPr lang="el-GR" dirty="0"/>
              <a:t>Παρανοϊκές διαταραχές</a:t>
            </a:r>
            <a:endParaRPr lang="sv-SE" dirty="0"/>
          </a:p>
          <a:p>
            <a:r>
              <a:rPr lang="el-GR" dirty="0"/>
              <a:t>Διαταραχές προσωπικότητας</a:t>
            </a:r>
            <a:endParaRPr lang="sv-SE" dirty="0"/>
          </a:p>
          <a:p>
            <a:pPr marL="90488" indent="0">
              <a:buNone/>
            </a:pPr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Ψυχιατρικά συμπτώματα</a:t>
            </a:r>
            <a:endParaRPr lang="sv-S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27</a:t>
            </a:fld>
            <a:endParaRPr lang="sv-SE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2394225"/>
            <a:ext cx="3833813" cy="3443157"/>
          </a:xfrm>
        </p:spPr>
      </p:pic>
    </p:spTree>
    <p:extLst>
      <p:ext uri="{BB962C8B-B14F-4D97-AF65-F5344CB8AC3E}">
        <p14:creationId xmlns:p14="http://schemas.microsoft.com/office/powerpoint/2010/main" val="1726408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/>
              <a:t>Υπερδραστηριότητα </a:t>
            </a:r>
            <a:endParaRPr lang="sv-SE" dirty="0"/>
          </a:p>
          <a:p>
            <a:pPr marL="90488" indent="0">
              <a:buNone/>
            </a:pPr>
            <a:endParaRPr lang="sv-SE" dirty="0"/>
          </a:p>
          <a:p>
            <a:r>
              <a:rPr lang="el-GR" dirty="0" err="1"/>
              <a:t>Υποδραστηριότητα</a:t>
            </a:r>
            <a:endParaRPr lang="sv-SE" dirty="0"/>
          </a:p>
          <a:p>
            <a:pPr marL="90488" indent="0">
              <a:buNone/>
            </a:pPr>
            <a:endParaRPr lang="sv-SE" dirty="0"/>
          </a:p>
          <a:p>
            <a:r>
              <a:rPr lang="el-GR" dirty="0"/>
              <a:t> Στερεότυπες κινήσεις</a:t>
            </a:r>
            <a:endParaRPr lang="sv-SE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545" y="2394225"/>
            <a:ext cx="2143125" cy="2076176"/>
          </a:xfr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Κινητικά συμπτώματα </a:t>
            </a:r>
            <a:endParaRPr lang="sv-S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1184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/>
              <a:t>Ταχυκαρδία</a:t>
            </a:r>
            <a:endParaRPr lang="sv-SE" dirty="0"/>
          </a:p>
          <a:p>
            <a:pPr marL="90488" indent="0">
              <a:buNone/>
            </a:pPr>
            <a:endParaRPr lang="sv-SE" dirty="0"/>
          </a:p>
          <a:p>
            <a:r>
              <a:rPr lang="el-GR" dirty="0"/>
              <a:t>Εφιδρώσεις</a:t>
            </a:r>
            <a:endParaRPr lang="sv-SE" dirty="0"/>
          </a:p>
          <a:p>
            <a:pPr marL="90488" indent="0">
              <a:buNone/>
            </a:pPr>
            <a:endParaRPr lang="sv-SE" dirty="0"/>
          </a:p>
          <a:p>
            <a:r>
              <a:rPr lang="el-GR" dirty="0"/>
              <a:t>Υπερθερμία</a:t>
            </a:r>
            <a:endParaRPr lang="sv-SE" dirty="0"/>
          </a:p>
          <a:p>
            <a:pPr marL="90488" indent="0">
              <a:buNone/>
            </a:pPr>
            <a:endParaRPr lang="sv-SE" dirty="0"/>
          </a:p>
          <a:p>
            <a:r>
              <a:rPr lang="el-GR" dirty="0" err="1"/>
              <a:t>Μυδριατικές</a:t>
            </a:r>
            <a:r>
              <a:rPr lang="el-GR" dirty="0"/>
              <a:t> οφθαλμικές κόρες</a:t>
            </a:r>
            <a:endParaRPr lang="sv-SE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619" y="2253674"/>
            <a:ext cx="2861036" cy="2170545"/>
          </a:xfr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Συμπτώματα από το αυτόνομο νευρικό σύστημα</a:t>
            </a:r>
            <a:endParaRPr lang="sv-S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84836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B6B5CECB-48A4-4B11-924D-4AC15AF4B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6150" y="524415"/>
            <a:ext cx="5086350" cy="5485860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4B6D7CDD-722F-4440-B688-4A3FC6AE7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839" y="524415"/>
            <a:ext cx="9465560" cy="1265447"/>
          </a:xfrm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9EE3B58-FBE9-434B-9115-010EC71ED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5477" y="6301379"/>
            <a:ext cx="666983" cy="365125"/>
          </a:xfrm>
        </p:spPr>
        <p:txBody>
          <a:bodyPr/>
          <a:lstStyle/>
          <a:p>
            <a:fld id="{6D8CCFDF-DFA5-484F-9FF8-7212AEA69C48}" type="slidenum">
              <a:rPr lang="sv-SE" smtClean="0"/>
              <a:pPr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6708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7F466196-DD6D-4C88-BFFE-BBE06FC80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497" b="7503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183A265-4675-4006-A065-A1807325F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8CCFDF-DFA5-484F-9FF8-7212AEA69C48}" type="slidenum">
              <a:rPr lang="en-US" sz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defTabSz="914400">
                <a:spcAft>
                  <a:spcPts val="600"/>
                </a:spcAft>
              </a:pPr>
              <a:t>30</a:t>
            </a:fld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29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6ECEDF25-EB28-4457-B1E1-540D8FBB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Τί βιώνει ένας ασθενής με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delirium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CA44AAC-007C-4C8B-95EE-C31095D18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31</a:t>
            </a:fld>
            <a:endParaRPr lang="sv-S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>
                <a:hlinkClick r:id="rId2"/>
              </a:rPr>
              <a:t>https://youtu.be/mKcbeXVdygg</a:t>
            </a:r>
            <a:endParaRPr lang="sv-SE" dirty="0"/>
          </a:p>
          <a:p>
            <a:pPr marL="90488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3549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E07D57A1-1C42-4244-9446-B54872133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CAM ( </a:t>
            </a:r>
            <a:r>
              <a:rPr lang="en-US" b="1" dirty="0"/>
              <a:t>C</a:t>
            </a:r>
            <a:r>
              <a:rPr lang="en-US" dirty="0"/>
              <a:t>onfusion </a:t>
            </a:r>
            <a:r>
              <a:rPr lang="en-US" b="1" dirty="0"/>
              <a:t>A</a:t>
            </a:r>
            <a:r>
              <a:rPr lang="en-US" dirty="0"/>
              <a:t>ssessment </a:t>
            </a:r>
            <a:r>
              <a:rPr lang="en-US" b="1" dirty="0"/>
              <a:t>M</a:t>
            </a:r>
            <a:r>
              <a:rPr lang="en-US" dirty="0"/>
              <a:t>ethod)</a:t>
            </a:r>
          </a:p>
          <a:p>
            <a:r>
              <a:rPr lang="en-US" dirty="0"/>
              <a:t>Nu-DESC ( Nursing Delirium Scale)</a:t>
            </a:r>
          </a:p>
          <a:p>
            <a:r>
              <a:rPr lang="en-US" dirty="0"/>
              <a:t>4 AT </a:t>
            </a:r>
            <a:endParaRPr lang="el-GR" dirty="0"/>
          </a:p>
          <a:p>
            <a:r>
              <a:rPr lang="el-GR" dirty="0"/>
              <a:t>Συνολικά τουλάχιστον 48 διαφορετικοί τρόποι…</a:t>
            </a:r>
            <a:endParaRPr lang="sv-SE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9892B272-E82D-4A93-941A-AF947341F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Έλεγχος για </a:t>
            </a:r>
            <a:r>
              <a:rPr lang="en-US" b="1" dirty="0"/>
              <a:t>delirium 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2746955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75" y="524415"/>
            <a:ext cx="6400800" cy="548586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33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01035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84" y="630936"/>
            <a:ext cx="9380015" cy="603556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6445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35</a:t>
            </a:fld>
            <a:endParaRPr lang="sv-S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524415"/>
            <a:ext cx="5413247" cy="59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612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623B5EC2-D5F1-4FCB-9074-68C210BF9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Τί πρέπει να γίνει όταν υποψιαζόμαστε </a:t>
            </a:r>
            <a:r>
              <a:rPr lang="en-US" b="1" dirty="0"/>
              <a:t>delirium </a:t>
            </a:r>
            <a:r>
              <a:rPr lang="el-GR" b="1" dirty="0"/>
              <a:t>;</a:t>
            </a:r>
            <a:endParaRPr lang="sv-SE" b="1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2F11EA6-AB67-43E4-9FCD-C9D722720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90488" indent="0">
              <a:buNone/>
            </a:pPr>
            <a:endParaRPr lang="el-GR" dirty="0"/>
          </a:p>
          <a:p>
            <a:pPr marL="90488" indent="0">
              <a:buNone/>
            </a:pPr>
            <a:r>
              <a:rPr lang="el-GR" b="1" i="1" dirty="0"/>
              <a:t>Ενημέρωση ομάδας</a:t>
            </a:r>
            <a:endParaRPr lang="sv-SE" b="1" i="1" dirty="0"/>
          </a:p>
          <a:p>
            <a:pPr marL="90488" indent="0">
              <a:buNone/>
            </a:pPr>
            <a:endParaRPr lang="sv-SE" dirty="0"/>
          </a:p>
          <a:p>
            <a:r>
              <a:rPr lang="el-GR" b="1" dirty="0"/>
              <a:t>Λίστα φαρμάκων </a:t>
            </a:r>
            <a:r>
              <a:rPr lang="el-GR" dirty="0"/>
              <a:t>( ακατάλληλα, νέα, παρενέργειες, λάθος δοσολογία, χωρίς φαρμακευτική συνταγή )</a:t>
            </a:r>
            <a:endParaRPr lang="sv-SE" dirty="0"/>
          </a:p>
          <a:p>
            <a:r>
              <a:rPr lang="el-GR" b="1" i="1" dirty="0"/>
              <a:t>Κλινική εξέταση και εξετάσεις </a:t>
            </a:r>
            <a:r>
              <a:rPr lang="el-GR" i="1" dirty="0"/>
              <a:t>(αναλόγως υποψίας)</a:t>
            </a:r>
          </a:p>
          <a:p>
            <a:r>
              <a:rPr lang="el-GR" b="1" i="1" dirty="0"/>
              <a:t>Σάκχαρο αίματος </a:t>
            </a:r>
          </a:p>
          <a:p>
            <a:r>
              <a:rPr lang="el-GR" b="1" i="1" dirty="0"/>
              <a:t>Πόνος </a:t>
            </a:r>
          </a:p>
          <a:p>
            <a:r>
              <a:rPr lang="el-GR" b="1" i="1" dirty="0"/>
              <a:t>Πυρετός </a:t>
            </a:r>
          </a:p>
          <a:p>
            <a:r>
              <a:rPr lang="el-GR" b="1" i="1" dirty="0"/>
              <a:t>Κατακράτηση ούρων</a:t>
            </a:r>
          </a:p>
          <a:p>
            <a:r>
              <a:rPr lang="el-GR" b="1" i="1" dirty="0"/>
              <a:t>Δυσκοιλιότητα </a:t>
            </a:r>
            <a:endParaRPr lang="en-US" b="1" i="1" dirty="0"/>
          </a:p>
          <a:p>
            <a:pPr marL="90488" indent="0">
              <a:buNone/>
            </a:pPr>
            <a:endParaRPr lang="el-GR" dirty="0"/>
          </a:p>
          <a:p>
            <a:pPr marL="90488" indent="0">
              <a:buNone/>
            </a:pP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9085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/>
              <a:t>Άνοια </a:t>
            </a:r>
            <a:endParaRPr lang="sv-SE" dirty="0"/>
          </a:p>
          <a:p>
            <a:pPr marL="90488" indent="0">
              <a:buNone/>
            </a:pPr>
            <a:endParaRPr lang="sv-SE" dirty="0"/>
          </a:p>
          <a:p>
            <a:r>
              <a:rPr lang="el-GR" dirty="0"/>
              <a:t>Ψύχωση</a:t>
            </a:r>
            <a:endParaRPr lang="sv-SE" dirty="0"/>
          </a:p>
          <a:p>
            <a:pPr marL="90488" indent="0">
              <a:buNone/>
            </a:pPr>
            <a:endParaRPr lang="sv-SE" dirty="0"/>
          </a:p>
          <a:p>
            <a:r>
              <a:rPr lang="el-GR" dirty="0"/>
              <a:t>Κατάθλιψη </a:t>
            </a:r>
            <a:endParaRPr lang="sv-SE" dirty="0"/>
          </a:p>
          <a:p>
            <a:pPr marL="90488" indent="0">
              <a:buNone/>
            </a:pPr>
            <a:endParaRPr lang="sv-SE" dirty="0"/>
          </a:p>
          <a:p>
            <a:r>
              <a:rPr lang="sv-SE" dirty="0"/>
              <a:t>Delirium tremens</a:t>
            </a:r>
            <a:r>
              <a:rPr lang="el-GR" dirty="0"/>
              <a:t> – στερητικό σύνδρομο</a:t>
            </a:r>
            <a:endParaRPr lang="sv-SE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545" y="2394225"/>
            <a:ext cx="2809947" cy="2871513"/>
          </a:xfr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Διαφορική διάγνωση </a:t>
            </a:r>
            <a:endParaRPr lang="sv-S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37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13449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4CE37CAC-3530-4484-A3B2-0AAF01CCC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2078"/>
          <a:stretch/>
        </p:blipFill>
        <p:spPr>
          <a:xfrm>
            <a:off x="1524020" y="10"/>
            <a:ext cx="10383499" cy="6857990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60D238B-0BA5-4F25-9688-1B516AC47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81951" y="6356352"/>
            <a:ext cx="2057400" cy="365125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fld id="{6D8CCFDF-DFA5-484F-9FF8-7212AEA69C48}" type="slidenum">
              <a:rPr lang="en-US" sz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defTabSz="914400">
                <a:spcAft>
                  <a:spcPts val="600"/>
                </a:spcAft>
              </a:pPr>
              <a:t>38</a:t>
            </a:fld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280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Θέση περιεχομένου 9">
            <a:extLst>
              <a:ext uri="{FF2B5EF4-FFF2-40B4-BE49-F238E27FC236}">
                <a16:creationId xmlns:a16="http://schemas.microsoft.com/office/drawing/2014/main" id="{76ABBA46-DBA2-4F27-8621-B9A0F8D2D43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9175" y="2059940"/>
          <a:ext cx="10690224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7058">
                  <a:extLst>
                    <a:ext uri="{9D8B030D-6E8A-4147-A177-3AD203B41FA5}">
                      <a16:colId xmlns:a16="http://schemas.microsoft.com/office/drawing/2014/main" val="52133994"/>
                    </a:ext>
                  </a:extLst>
                </a:gridCol>
                <a:gridCol w="3566583">
                  <a:extLst>
                    <a:ext uri="{9D8B030D-6E8A-4147-A177-3AD203B41FA5}">
                      <a16:colId xmlns:a16="http://schemas.microsoft.com/office/drawing/2014/main" val="3798485162"/>
                    </a:ext>
                  </a:extLst>
                </a:gridCol>
                <a:gridCol w="3566583">
                  <a:extLst>
                    <a:ext uri="{9D8B030D-6E8A-4147-A177-3AD203B41FA5}">
                      <a16:colId xmlns:a16="http://schemas.microsoft.com/office/drawing/2014/main" val="631780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DELIRIUM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ΑΝΟΙΑ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583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Έναρξη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Οξεία</a:t>
                      </a:r>
                      <a:r>
                        <a:rPr lang="el-GR" baseline="0" dirty="0"/>
                        <a:t>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Σταδιακή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385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Διάρκεια</a:t>
                      </a:r>
                      <a:r>
                        <a:rPr lang="el-GR" baseline="0" dirty="0"/>
                        <a:t>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Μέρες - εβδομάδες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Μήνες - χρόνια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635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Εξέλιξη</a:t>
                      </a:r>
                      <a:r>
                        <a:rPr lang="el-GR" baseline="0" dirty="0"/>
                        <a:t>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Κυμαινόμενη</a:t>
                      </a:r>
                      <a:r>
                        <a:rPr lang="el-GR" baseline="0" dirty="0"/>
                        <a:t>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Σταδιακώς επιδεινούμενη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335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Συνείδηση</a:t>
                      </a:r>
                      <a:r>
                        <a:rPr lang="el-GR" baseline="0" dirty="0"/>
                        <a:t>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Επηρεασμένη, κυμαινόμενη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Ανεπηρέαστη</a:t>
                      </a:r>
                      <a:r>
                        <a:rPr lang="el-GR" baseline="0" dirty="0"/>
                        <a:t> έως την τελική φάση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772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511138"/>
                  </a:ext>
                </a:extLst>
              </a:tr>
              <a:tr h="170180">
                <a:tc>
                  <a:txBody>
                    <a:bodyPr/>
                    <a:lstStyle/>
                    <a:p>
                      <a:r>
                        <a:rPr lang="el-GR" dirty="0"/>
                        <a:t>Μηχανισμός</a:t>
                      </a:r>
                      <a:r>
                        <a:rPr lang="el-GR" baseline="0" dirty="0"/>
                        <a:t>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Διαταραχή</a:t>
                      </a:r>
                      <a:r>
                        <a:rPr lang="el-GR" baseline="0" dirty="0"/>
                        <a:t> επιπέδων </a:t>
                      </a:r>
                      <a:r>
                        <a:rPr lang="el-GR" baseline="0" dirty="0" err="1"/>
                        <a:t>ακετυλοχολίνης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Εκφύλιση</a:t>
                      </a:r>
                      <a:r>
                        <a:rPr lang="el-GR" baseline="0" dirty="0"/>
                        <a:t> νευρώνων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138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Θεραπεία</a:t>
                      </a:r>
                      <a:r>
                        <a:rPr lang="el-GR" baseline="0" dirty="0"/>
                        <a:t>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Δυνητικά</a:t>
                      </a:r>
                      <a:r>
                        <a:rPr lang="el-GR" baseline="0" dirty="0"/>
                        <a:t> αναστρέψιμη κατάσταση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Μη</a:t>
                      </a:r>
                      <a:r>
                        <a:rPr lang="el-GR" baseline="0" dirty="0"/>
                        <a:t> θεραπεύσιμη, μόνο επιβράδυνση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032265"/>
                  </a:ext>
                </a:extLst>
              </a:tr>
            </a:tbl>
          </a:graphicData>
        </a:graphic>
      </p:graphicFrame>
      <p:sp>
        <p:nvSpPr>
          <p:cNvPr id="8" name="Τίτλος 7">
            <a:extLst>
              <a:ext uri="{FF2B5EF4-FFF2-40B4-BE49-F238E27FC236}">
                <a16:creationId xmlns:a16="http://schemas.microsoft.com/office/drawing/2014/main" id="{3762595C-6D7A-41DF-B69E-6B69E4051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Delirium vs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άνοια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02442C4-68C0-408A-9107-44203DBB0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39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0094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>
          <a:xfrm>
            <a:off x="609600" y="2032000"/>
            <a:ext cx="5111799" cy="3962224"/>
          </a:xfrm>
        </p:spPr>
        <p:txBody>
          <a:bodyPr/>
          <a:lstStyle/>
          <a:p>
            <a:pPr algn="just"/>
            <a:r>
              <a:rPr lang="el-GR" dirty="0"/>
              <a:t>Περιγραφή με διάφορες ονομασίες από αρχαίους πολιτισμούς</a:t>
            </a:r>
          </a:p>
          <a:p>
            <a:pPr algn="just"/>
            <a:r>
              <a:rPr lang="el-GR" dirty="0"/>
              <a:t>Ο Ιπποκράτης (420 π.Χ.) περιγράφει τον όρο φρενίτιδα </a:t>
            </a:r>
            <a:r>
              <a:rPr lang="en-US" dirty="0"/>
              <a:t>(</a:t>
            </a:r>
            <a:r>
              <a:rPr lang="el-GR" dirty="0"/>
              <a:t>χωρίς φρένο)</a:t>
            </a:r>
          </a:p>
          <a:p>
            <a:pPr algn="just"/>
            <a:r>
              <a:rPr lang="el-GR" dirty="0"/>
              <a:t>Ο Γαληνός </a:t>
            </a:r>
            <a:r>
              <a:rPr lang="sv-SE" dirty="0"/>
              <a:t>(140</a:t>
            </a:r>
            <a:r>
              <a:rPr lang="el-GR" dirty="0"/>
              <a:t> μ.Χ.</a:t>
            </a:r>
            <a:r>
              <a:rPr lang="sv-SE" dirty="0"/>
              <a:t>)</a:t>
            </a:r>
            <a:r>
              <a:rPr lang="el-GR" dirty="0"/>
              <a:t> περιγράφει τον όρο</a:t>
            </a:r>
            <a:r>
              <a:rPr lang="sv-SE" dirty="0"/>
              <a:t> </a:t>
            </a:r>
            <a:r>
              <a:rPr lang="sv-SE" b="1" dirty="0"/>
              <a:t>delirium (de +lira) = </a:t>
            </a:r>
            <a:r>
              <a:rPr lang="el-GR" b="1" dirty="0"/>
              <a:t>έξω από το αυλάκι </a:t>
            </a:r>
            <a:endParaRPr lang="sv-SE" b="1" dirty="0"/>
          </a:p>
          <a:p>
            <a:endParaRPr lang="sv-SE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B5D29283-21A4-4FD1-906E-11858BBE5E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2032000"/>
            <a:ext cx="5111750" cy="4155440"/>
          </a:xfr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Delirium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55774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Δεν υπάρχουν συγκεκριμένες αιματολογικές εξετάσεις ή απεικονιστικές μέθοδοι που να επιβεβαιώνουν την διάγνωση !</a:t>
            </a:r>
          </a:p>
          <a:p>
            <a:r>
              <a:rPr lang="el-GR" dirty="0"/>
              <a:t>Η διάγνωση τίθεται με την τυπική κλινική εικόνα και την κυμαινόμενη, ταχείας έναρξης, πορεία</a:t>
            </a:r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Διάγνωση </a:t>
            </a:r>
            <a:endParaRPr lang="sv-S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40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5595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innehåll 1"/>
          <p:cNvSpPr>
            <a:spLocks noGrp="1"/>
          </p:cNvSpPr>
          <p:nvPr>
            <p:ph sz="half" idx="2"/>
          </p:nvPr>
        </p:nvSpPr>
        <p:spPr>
          <a:xfrm>
            <a:off x="1981201" y="1266825"/>
            <a:ext cx="3835517" cy="4956106"/>
          </a:xfrm>
        </p:spPr>
        <p:txBody>
          <a:bodyPr>
            <a:normAutofit/>
          </a:bodyPr>
          <a:lstStyle/>
          <a:p>
            <a:endParaRPr lang="sv-SE" dirty="0">
              <a:solidFill>
                <a:srgbClr val="FF0000"/>
              </a:solidFill>
            </a:endParaRPr>
          </a:p>
          <a:p>
            <a:endParaRPr lang="sv-SE" dirty="0">
              <a:solidFill>
                <a:srgbClr val="FF0000"/>
              </a:solidFill>
            </a:endParaRPr>
          </a:p>
          <a:p>
            <a:r>
              <a:rPr lang="el-GR" dirty="0">
                <a:solidFill>
                  <a:srgbClr val="FF0000"/>
                </a:solidFill>
              </a:rPr>
              <a:t>Ανεξαρτήτως του αν ο ασθενής ανταποκριθεί στις παρεμβάσεις μας               ( φαρμακολογικές και μη), πρέπει να βρεθεί και να αντιμετωπιστεί η υποκείμενη αιτία της οξείας </a:t>
            </a:r>
            <a:r>
              <a:rPr lang="el-GR" dirty="0" err="1">
                <a:solidFill>
                  <a:srgbClr val="FF0000"/>
                </a:solidFill>
              </a:rPr>
              <a:t>συγχυτικής</a:t>
            </a:r>
            <a:r>
              <a:rPr lang="el-GR" dirty="0">
                <a:solidFill>
                  <a:srgbClr val="FF0000"/>
                </a:solidFill>
              </a:rPr>
              <a:t> κατάστασης!</a:t>
            </a:r>
          </a:p>
          <a:p>
            <a:r>
              <a:rPr lang="el-GR" dirty="0">
                <a:solidFill>
                  <a:srgbClr val="FF0000"/>
                </a:solidFill>
              </a:rPr>
              <a:t>Σύμπτωμα, όχι διάγνωση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innehåll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27" y="1789861"/>
            <a:ext cx="4066267" cy="4096589"/>
          </a:xfr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843840" y="517376"/>
            <a:ext cx="9465560" cy="1265447"/>
          </a:xfrm>
        </p:spPr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Θεραπεία</a:t>
            </a:r>
            <a:endParaRPr lang="sv-S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41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0419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706ABF34-B52B-4066-A07B-19F20295F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Aloperidin</a:t>
            </a:r>
            <a:r>
              <a:rPr lang="en-US" dirty="0">
                <a:solidFill>
                  <a:srgbClr val="FF0000"/>
                </a:solidFill>
              </a:rPr>
              <a:t> ( </a:t>
            </a:r>
            <a:r>
              <a:rPr lang="el-GR" dirty="0">
                <a:solidFill>
                  <a:srgbClr val="FF0000"/>
                </a:solidFill>
              </a:rPr>
              <a:t>εναλλακτικά </a:t>
            </a:r>
            <a:r>
              <a:rPr lang="en-US" dirty="0" err="1">
                <a:solidFill>
                  <a:srgbClr val="FF0000"/>
                </a:solidFill>
              </a:rPr>
              <a:t>Risperidon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sv-SE" dirty="0">
                <a:solidFill>
                  <a:srgbClr val="FF0000"/>
                </a:solidFill>
              </a:rPr>
              <a:t> </a:t>
            </a:r>
          </a:p>
          <a:p>
            <a:r>
              <a:rPr lang="el-GR" dirty="0"/>
              <a:t>Υπάρχει σε δισκία (1,</a:t>
            </a:r>
            <a:r>
              <a:rPr lang="en-US" dirty="0"/>
              <a:t> </a:t>
            </a:r>
            <a:r>
              <a:rPr lang="el-GR" dirty="0"/>
              <a:t>5 και 10 </a:t>
            </a:r>
            <a:r>
              <a:rPr lang="en-US" dirty="0"/>
              <a:t>mg), </a:t>
            </a:r>
            <a:r>
              <a:rPr lang="el-GR" dirty="0"/>
              <a:t>σταγόνες (2 </a:t>
            </a:r>
            <a:r>
              <a:rPr lang="en-US" dirty="0"/>
              <a:t>mg/ml</a:t>
            </a:r>
            <a:r>
              <a:rPr lang="el-GR" dirty="0"/>
              <a:t>)και αμπούλες για ενδοφλέβια χρήση</a:t>
            </a:r>
            <a:r>
              <a:rPr lang="en-US" dirty="0"/>
              <a:t> (5 mg/ml)</a:t>
            </a:r>
          </a:p>
          <a:p>
            <a:r>
              <a:rPr lang="el-GR" dirty="0"/>
              <a:t>Σε ηλικιωμένους ασθενείς έναρξη με χαμηλή δόση ( 0,25-0,5 </a:t>
            </a:r>
            <a:r>
              <a:rPr lang="en-US" dirty="0"/>
              <a:t>mg</a:t>
            </a:r>
            <a:r>
              <a:rPr lang="el-GR" dirty="0"/>
              <a:t>) μέγιστη δόση 2 </a:t>
            </a:r>
            <a:r>
              <a:rPr lang="en-US" dirty="0"/>
              <a:t>mg/</a:t>
            </a:r>
            <a:r>
              <a:rPr lang="el-GR" dirty="0"/>
              <a:t>ημέρα</a:t>
            </a:r>
          </a:p>
          <a:p>
            <a:pPr marL="90488" indent="0">
              <a:buNone/>
            </a:pPr>
            <a:r>
              <a:rPr lang="el-GR" dirty="0"/>
              <a:t>    Αποφυγή ενδοφλέβιας χορήγησης κατά το δυνατό</a:t>
            </a:r>
          </a:p>
          <a:p>
            <a:r>
              <a:rPr lang="sv-SE" dirty="0">
                <a:solidFill>
                  <a:srgbClr val="FF0000"/>
                </a:solidFill>
              </a:rPr>
              <a:t>H</a:t>
            </a:r>
            <a:r>
              <a:rPr lang="en-US" dirty="0" err="1">
                <a:solidFill>
                  <a:srgbClr val="FF0000"/>
                </a:solidFill>
              </a:rPr>
              <a:t>ista</a:t>
            </a:r>
            <a:r>
              <a:rPr lang="sv-SE" dirty="0" err="1">
                <a:solidFill>
                  <a:srgbClr val="FF0000"/>
                </a:solidFill>
              </a:rPr>
              <a:t>nevrin</a:t>
            </a:r>
            <a:r>
              <a:rPr lang="sv-SE" dirty="0">
                <a:solidFill>
                  <a:srgbClr val="FF0000"/>
                </a:solidFill>
              </a:rPr>
              <a:t> (</a:t>
            </a:r>
            <a:r>
              <a:rPr lang="sv-SE" dirty="0" err="1">
                <a:solidFill>
                  <a:srgbClr val="FF0000"/>
                </a:solidFill>
              </a:rPr>
              <a:t>klometiazol</a:t>
            </a:r>
            <a:r>
              <a:rPr lang="sv-SE" dirty="0">
                <a:solidFill>
                  <a:srgbClr val="FF0000"/>
                </a:solidFill>
              </a:rPr>
              <a:t>) 300 mg </a:t>
            </a:r>
            <a:r>
              <a:rPr lang="sv-SE" dirty="0"/>
              <a:t>2</a:t>
            </a:r>
            <a:r>
              <a:rPr lang="el-GR" dirty="0"/>
              <a:t> χάπια το βράδυ. Η δόση μπορεί να επαναληφθεί μετά από 1-2 ώρες και ξανά μετά από 2 ώρες. Προσοχή σε ΧΑΠ, </a:t>
            </a:r>
            <a:r>
              <a:rPr lang="el-GR" dirty="0" err="1"/>
              <a:t>υπνική</a:t>
            </a:r>
            <a:r>
              <a:rPr lang="el-GR" dirty="0"/>
              <a:t> άπνοια, ταυτόχρονη χρήση κατασταλτικών φαρμάκων, κίνδυνος υπότασης</a:t>
            </a:r>
          </a:p>
          <a:p>
            <a:r>
              <a:rPr lang="el-GR" dirty="0" err="1"/>
              <a:t>Βενζοδιαζεπίνες</a:t>
            </a:r>
            <a:r>
              <a:rPr lang="el-GR" dirty="0"/>
              <a:t> ;</a:t>
            </a:r>
          </a:p>
          <a:p>
            <a:endParaRPr lang="sv-SE" dirty="0"/>
          </a:p>
          <a:p>
            <a:endParaRPr lang="el-GR" dirty="0"/>
          </a:p>
          <a:p>
            <a:endParaRPr lang="sv-SE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3FA78C35-7DC7-46A4-8063-BE6717F0B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Φαρμακολογική αντιμετώπιση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49957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6158A1E5-1C42-4D9A-A6C7-53F98D0CC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Άλλα </a:t>
            </a:r>
            <a:r>
              <a:rPr lang="el-GR" dirty="0" err="1"/>
              <a:t>αντιψυχωσικά</a:t>
            </a:r>
            <a:r>
              <a:rPr lang="el-GR" dirty="0"/>
              <a:t> φάρμακα μπορούν επίσης να χρησιμοποιηθούν ( </a:t>
            </a:r>
            <a:r>
              <a:rPr lang="el-GR" dirty="0" err="1"/>
              <a:t>Ολανζαπίνη</a:t>
            </a:r>
            <a:r>
              <a:rPr lang="el-GR" dirty="0"/>
              <a:t>, </a:t>
            </a:r>
            <a:r>
              <a:rPr lang="el-GR" dirty="0" err="1"/>
              <a:t>κουετιαπίνη</a:t>
            </a:r>
            <a:r>
              <a:rPr lang="el-GR" dirty="0"/>
              <a:t> )</a:t>
            </a:r>
          </a:p>
          <a:p>
            <a:r>
              <a:rPr lang="el-GR" dirty="0"/>
              <a:t>Παρόμοια αποτελεσματικότητα και παρενέργειες</a:t>
            </a:r>
          </a:p>
          <a:p>
            <a:r>
              <a:rPr lang="el-GR" dirty="0"/>
              <a:t>Αποφυγή μακράς διάρκειας </a:t>
            </a:r>
            <a:r>
              <a:rPr lang="el-GR" dirty="0" err="1"/>
              <a:t>βενζοδιαζεπινών</a:t>
            </a:r>
            <a:r>
              <a:rPr lang="el-GR" dirty="0"/>
              <a:t> ( παράδοξη διέγερση)</a:t>
            </a:r>
          </a:p>
          <a:p>
            <a:r>
              <a:rPr lang="el-GR" dirty="0"/>
              <a:t>Οι αναστολείς </a:t>
            </a:r>
            <a:r>
              <a:rPr lang="el-GR" dirty="0" err="1"/>
              <a:t>ακετυλοχολινεστεράσης</a:t>
            </a:r>
            <a:r>
              <a:rPr lang="el-GR" dirty="0"/>
              <a:t> (άνοια) δεν έχουν αποτέλεσμα </a:t>
            </a:r>
          </a:p>
          <a:p>
            <a:r>
              <a:rPr lang="sv-SE" dirty="0"/>
              <a:t>Klonidin </a:t>
            </a:r>
            <a:r>
              <a:rPr lang="el-GR" dirty="0"/>
              <a:t>και</a:t>
            </a:r>
            <a:r>
              <a:rPr lang="sv-SE" dirty="0"/>
              <a:t> </a:t>
            </a:r>
            <a:r>
              <a:rPr lang="sv-SE" b="1" dirty="0"/>
              <a:t>dexmedetomidin</a:t>
            </a:r>
            <a:r>
              <a:rPr lang="sv-SE" dirty="0"/>
              <a:t> </a:t>
            </a:r>
            <a:r>
              <a:rPr lang="el-GR" dirty="0"/>
              <a:t>κάποια αποτελεσματικότητα για ασθενείς στη ΜΕΘ</a:t>
            </a:r>
          </a:p>
          <a:p>
            <a:r>
              <a:rPr lang="el-GR" dirty="0"/>
              <a:t>Αυτοκόλλητα νικοτίνης σε στερητικό σύνδρομο καπνίσματος</a:t>
            </a:r>
          </a:p>
          <a:p>
            <a:r>
              <a:rPr lang="el-GR" dirty="0" err="1"/>
              <a:t>Μελατονίνη</a:t>
            </a:r>
            <a:r>
              <a:rPr lang="el-GR" dirty="0"/>
              <a:t>, αντιεπιληπτικά , </a:t>
            </a:r>
            <a:r>
              <a:rPr lang="el-GR" dirty="0" err="1"/>
              <a:t>ονδανσερτρόνη</a:t>
            </a:r>
            <a:r>
              <a:rPr lang="el-GR" dirty="0"/>
              <a:t> δεν έχουν δείξει αποτελεσματικότητα</a:t>
            </a: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3FB1266B-9F88-4DC6-BBC9-52E6DC528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Φαρμακολογική αντιμετώπιση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C8B5999-4429-49C5-8A36-157404951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43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0937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Δεν υπάρχουν διπλές τυφλές μελέτες που να αποδεικνύουν την αποτελεσματικότητα αυτών των φαρμάκων</a:t>
            </a:r>
          </a:p>
          <a:p>
            <a:r>
              <a:rPr lang="el-GR" dirty="0"/>
              <a:t>Συνεχής χρήση ηρεμιστικών/κατασταλτικών φαρμάκων μπορεί να παρατείνει την κλινική εικόνα</a:t>
            </a:r>
          </a:p>
          <a:p>
            <a:r>
              <a:rPr lang="el-GR" dirty="0"/>
              <a:t>Τα ηρεμιστικά/κατασταλτικά φάρμακα μπορούν να επιδεινώσουν την υποκείμενη σύγχυση έστω και αν κάποια συμπτώματα βελτιωθούν</a:t>
            </a:r>
          </a:p>
          <a:p>
            <a:r>
              <a:rPr lang="el-GR" dirty="0"/>
              <a:t>Προσοχή στην χρήση τους (χρονικά και ως προς την δόση τους)</a:t>
            </a:r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Φαρμακολογική αντιμετώπιση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44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2026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Ήσυχο και ήρεμο περιβάλλον</a:t>
            </a:r>
            <a:endParaRPr lang="sv-SE" b="1" dirty="0"/>
          </a:p>
          <a:p>
            <a:r>
              <a:rPr lang="el-GR" b="1" dirty="0"/>
              <a:t>Βελτίωση όρασης και ακοής</a:t>
            </a:r>
            <a:endParaRPr lang="sv-SE" b="1" dirty="0"/>
          </a:p>
          <a:p>
            <a:r>
              <a:rPr lang="el-GR" dirty="0"/>
              <a:t>Αποφυγή μη απαραίτητων ελέγχων και εξετάσεων</a:t>
            </a:r>
            <a:endParaRPr lang="sv-SE" dirty="0"/>
          </a:p>
          <a:p>
            <a:r>
              <a:rPr lang="el-GR" dirty="0"/>
              <a:t>Μονόκλινο δωμάτιο</a:t>
            </a:r>
            <a:endParaRPr lang="sv-SE" dirty="0"/>
          </a:p>
          <a:p>
            <a:r>
              <a:rPr lang="el-GR" dirty="0"/>
              <a:t>Ήρεμη και σαφής επικοινωνία</a:t>
            </a:r>
            <a:endParaRPr lang="sv-SE" dirty="0"/>
          </a:p>
          <a:p>
            <a:r>
              <a:rPr lang="el-GR" dirty="0"/>
              <a:t>Χρήση γλώσσας σώματος</a:t>
            </a:r>
            <a:endParaRPr lang="sv-SE" dirty="0"/>
          </a:p>
          <a:p>
            <a:r>
              <a:rPr lang="el-GR" dirty="0"/>
              <a:t>Υπενθύμιση ονόματός σας, ρόλου, ημερομηνίας και χώρου</a:t>
            </a:r>
            <a:endParaRPr lang="sv-SE" dirty="0"/>
          </a:p>
          <a:p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Καθημερινή κινητοποίηση</a:t>
            </a:r>
          </a:p>
          <a:p>
            <a:r>
              <a:rPr lang="el-GR" dirty="0"/>
              <a:t>Συνέχεια στο προσωπικό ( όσο το δυνατόν λιγότερα διαφορετικά άτομα)</a:t>
            </a:r>
            <a:endParaRPr lang="sv-SE" dirty="0"/>
          </a:p>
          <a:p>
            <a:r>
              <a:rPr lang="el-GR" dirty="0"/>
              <a:t>Ρολόι και ημερολόγιο στο δωμάτιο</a:t>
            </a:r>
            <a:endParaRPr lang="sv-SE" dirty="0"/>
          </a:p>
          <a:p>
            <a:r>
              <a:rPr lang="el-GR" dirty="0"/>
              <a:t>Προσωπικά αντικείμενα (φωτογραφίες, αναμνηστικά )</a:t>
            </a:r>
            <a:endParaRPr lang="sv-SE" dirty="0"/>
          </a:p>
          <a:p>
            <a:r>
              <a:rPr lang="el-GR" b="1" dirty="0"/>
              <a:t>Περιορισμός αλλαγών δωματίων</a:t>
            </a:r>
            <a:endParaRPr lang="sv-SE" b="1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Μη φαρμακευτική αντιμετώπιση </a:t>
            </a:r>
            <a:endParaRPr lang="sv-S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45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48541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ιμένου 1">
            <a:extLst>
              <a:ext uri="{FF2B5EF4-FFF2-40B4-BE49-F238E27FC236}">
                <a16:creationId xmlns:a16="http://schemas.microsoft.com/office/drawing/2014/main" id="{7B0AB5A0-3574-456C-A5C0-2C00172234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0993320-DE4B-4E39-8EFB-C62ED9C7D1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φυσιολογικού ημερήσιου ρυθμού με καλόν ύπνο</a:t>
            </a:r>
            <a:endParaRPr lang="sv-SE" dirty="0"/>
          </a:p>
          <a:p>
            <a:r>
              <a:rPr lang="el-GR" dirty="0"/>
              <a:t>Επαρκής φωτισμός </a:t>
            </a:r>
            <a:r>
              <a:rPr lang="el-GR"/>
              <a:t>το πρωί, </a:t>
            </a:r>
            <a:r>
              <a:rPr lang="el-GR" dirty="0"/>
              <a:t>όχι έντονα φώτα το βράδυ </a:t>
            </a:r>
          </a:p>
          <a:p>
            <a:r>
              <a:rPr lang="el-GR" dirty="0"/>
              <a:t>Ενθάρρυνση για γεύματα σε συγκεκριμένες ώρες</a:t>
            </a:r>
          </a:p>
          <a:p>
            <a:r>
              <a:rPr lang="el-GR" dirty="0"/>
              <a:t>Αποφυγή μη αναγκαίων συγκρούσεων</a:t>
            </a:r>
            <a:endParaRPr lang="sv-SE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00F13BB-99A6-43D8-B886-D9F51D0DA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CEB264A8-E3C5-4B80-99AB-9F13F2177FD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l-GR" dirty="0"/>
              <a:t>Τηλεόραση στο δωμάτιο, ραδιόφωνο</a:t>
            </a:r>
            <a:endParaRPr lang="sv-SE" dirty="0"/>
          </a:p>
          <a:p>
            <a:r>
              <a:rPr lang="el-GR" dirty="0"/>
              <a:t>Εφημερίδες, περιοδικά, βιβλία</a:t>
            </a:r>
            <a:endParaRPr lang="sv-SE" dirty="0"/>
          </a:p>
          <a:p>
            <a:r>
              <a:rPr lang="el-GR" dirty="0"/>
              <a:t>Επισκέψεις-τηλεφωνική επαφή με συγγενείς </a:t>
            </a:r>
            <a:endParaRPr lang="sv-SE" dirty="0"/>
          </a:p>
          <a:p>
            <a:r>
              <a:rPr lang="el-GR" dirty="0"/>
              <a:t>Αποφυγή φυσικών περιορισμών</a:t>
            </a:r>
            <a:endParaRPr lang="sv-SE" dirty="0"/>
          </a:p>
          <a:p>
            <a:endParaRPr lang="sv-SE" dirty="0"/>
          </a:p>
        </p:txBody>
      </p:sp>
      <p:sp>
        <p:nvSpPr>
          <p:cNvPr id="6" name="Τίτλος 5">
            <a:extLst>
              <a:ext uri="{FF2B5EF4-FFF2-40B4-BE49-F238E27FC236}">
                <a16:creationId xmlns:a16="http://schemas.microsoft.com/office/drawing/2014/main" id="{2FC1730C-AA28-4BF8-973F-1C2562A72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Μη φαρμακευτική αντιμετώπιση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050562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BC6CF318-42A5-4013-95EF-B1D838A1B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Μικρές συμβουλές </a:t>
            </a:r>
            <a:endParaRPr lang="sv-SE" b="1" dirty="0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A940FFDC-4E15-498E-95AA-9FCF11393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Μπορούν να συγκεντρωθούν για μικρό χρονικό διάστημα</a:t>
            </a:r>
          </a:p>
          <a:p>
            <a:r>
              <a:rPr lang="el-GR" dirty="0"/>
              <a:t>Μοιράστε τις οδηγίες σε επιμέρους τμήματα, μία κάθε φορά</a:t>
            </a:r>
          </a:p>
          <a:p>
            <a:r>
              <a:rPr lang="el-GR" dirty="0"/>
              <a:t>Προετοιμάστε τον ασθενή για αυτό που πρόκειται να συμβεί</a:t>
            </a:r>
          </a:p>
          <a:p>
            <a:r>
              <a:rPr lang="el-GR" dirty="0"/>
              <a:t>Αποφυγή επιχειρηματολογίας-διαφωνίας</a:t>
            </a:r>
          </a:p>
          <a:p>
            <a:r>
              <a:rPr lang="el-GR" dirty="0"/>
              <a:t>Επιβεβαίωση συναισθημάτων</a:t>
            </a:r>
          </a:p>
          <a:p>
            <a:r>
              <a:rPr lang="el-GR" dirty="0"/>
              <a:t>Όχι ερωτήσεις που ξέρετε πως δεν μπορούν να απαντήσουν</a:t>
            </a:r>
          </a:p>
          <a:p>
            <a:r>
              <a:rPr lang="el-GR" dirty="0"/>
              <a:t>Μην ρωτάτε αν σας θυμούνται, συστηθείτε ξανά</a:t>
            </a:r>
          </a:p>
          <a:p>
            <a:r>
              <a:rPr lang="el-GR" dirty="0"/>
              <a:t>Η γλώσσα του σώματος μιλάει πριν μιλήσουμε (70% της επικοινωνίας είναι μη λεκτική)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62648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411ACB-3490-4D4B-A83C-445DC6EE5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Μικρές συμβουλές</a:t>
            </a:r>
            <a:endParaRPr lang="sv-SE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C603921-986B-49A8-AE0A-72B915082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Τί αρέσει στο συγκεκριμένο άτομο;</a:t>
            </a:r>
          </a:p>
          <a:p>
            <a:r>
              <a:rPr lang="el-GR" dirty="0"/>
              <a:t>Τί δεν αρέσει στο συγκεκριμένο άτομο;</a:t>
            </a:r>
          </a:p>
          <a:p>
            <a:r>
              <a:rPr lang="el-GR" dirty="0"/>
              <a:t>Τί μπορεί να κάνει το συγκεκριμένο άτομο;</a:t>
            </a:r>
          </a:p>
          <a:p>
            <a:r>
              <a:rPr lang="el-GR" dirty="0"/>
              <a:t>Τί δεν μπορεί να κάνει το συγκεκριμένο άτομο;</a:t>
            </a:r>
          </a:p>
          <a:p>
            <a:r>
              <a:rPr lang="el-GR" dirty="0"/>
              <a:t>Ομαδικές δραστηριότητες</a:t>
            </a:r>
          </a:p>
          <a:p>
            <a:r>
              <a:rPr lang="el-GR" dirty="0"/>
              <a:t>Γνώση της προηγούμενης ζωής/εμπειριών </a:t>
            </a:r>
          </a:p>
          <a:p>
            <a:r>
              <a:rPr lang="el-GR" dirty="0"/>
              <a:t>Επαφή με την φύση/ εξωτερικό περιβάλλον</a:t>
            </a:r>
          </a:p>
          <a:p>
            <a:r>
              <a:rPr lang="el-GR" dirty="0"/>
              <a:t>Επαφή με ζώα συντροφιάς</a:t>
            </a:r>
          </a:p>
          <a:p>
            <a:endParaRPr lang="el-GR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445850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111799" cy="4013024"/>
          </a:xfrm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Απαραίτητη για καλή έκβαση</a:t>
            </a:r>
            <a:endParaRPr lang="sv-SE" dirty="0"/>
          </a:p>
          <a:p>
            <a:r>
              <a:rPr lang="el-GR" dirty="0"/>
              <a:t>Οι μη φαρμακευτικές παρεμβάσεις είναι πιο σημαντικές από τα φάρμακα</a:t>
            </a:r>
          </a:p>
          <a:p>
            <a:r>
              <a:rPr lang="el-GR" dirty="0"/>
              <a:t>Ενημέρωση συγγενών</a:t>
            </a:r>
            <a:endParaRPr lang="sv-SE" dirty="0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204" y="2057400"/>
            <a:ext cx="3711804" cy="3937000"/>
          </a:xfrm>
        </p:spPr>
      </p:pic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Ομαδική δουλειά-συνεργασία</a:t>
            </a:r>
            <a:r>
              <a:rPr lang="sv-S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49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05937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b="1" dirty="0"/>
              <a:t>Σύγχυση</a:t>
            </a:r>
            <a:endParaRPr lang="sv-SE" b="1" dirty="0"/>
          </a:p>
          <a:p>
            <a:r>
              <a:rPr lang="el-GR" dirty="0"/>
              <a:t>Οργανική ψύχωση</a:t>
            </a:r>
            <a:endParaRPr lang="sv-SE" dirty="0"/>
          </a:p>
          <a:p>
            <a:r>
              <a:rPr lang="el-GR" dirty="0"/>
              <a:t>Οργανική διαταραχή προσωπικότητας</a:t>
            </a:r>
            <a:endParaRPr lang="sv-SE" dirty="0"/>
          </a:p>
          <a:p>
            <a:r>
              <a:rPr lang="el-GR" dirty="0"/>
              <a:t>Φαρμακευτική ψύχωση</a:t>
            </a:r>
            <a:endParaRPr lang="sv-SE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b="1" dirty="0"/>
              <a:t>Οξεία εγκεφαλική ανεπάρκεια</a:t>
            </a:r>
            <a:endParaRPr lang="sv-SE" b="1" dirty="0"/>
          </a:p>
          <a:p>
            <a:r>
              <a:rPr lang="el-GR" b="1" dirty="0"/>
              <a:t>Οργανικό </a:t>
            </a:r>
            <a:r>
              <a:rPr lang="el-GR" b="1" dirty="0" err="1"/>
              <a:t>ψυχοσύνδρομο</a:t>
            </a:r>
            <a:r>
              <a:rPr lang="el-GR" b="1" dirty="0"/>
              <a:t> </a:t>
            </a:r>
            <a:endParaRPr lang="sv-SE" b="1" dirty="0"/>
          </a:p>
          <a:p>
            <a:r>
              <a:rPr lang="el-GR" dirty="0"/>
              <a:t>Μετεγχειρητική σύγχυση</a:t>
            </a:r>
            <a:endParaRPr lang="sv-SE" dirty="0"/>
          </a:p>
          <a:p>
            <a:r>
              <a:rPr lang="el-GR" dirty="0" err="1"/>
              <a:t>Ψευδοάνοια</a:t>
            </a:r>
            <a:r>
              <a:rPr lang="el-GR" dirty="0"/>
              <a:t> </a:t>
            </a:r>
          </a:p>
          <a:p>
            <a:r>
              <a:rPr lang="el-GR" dirty="0"/>
              <a:t>Σύνδρομο ΜΕΘ</a:t>
            </a:r>
            <a:endParaRPr lang="sv-SE" dirty="0"/>
          </a:p>
          <a:p>
            <a:endParaRPr lang="sv-SE" dirty="0"/>
          </a:p>
          <a:p>
            <a:pPr marL="90488" indent="0">
              <a:buNone/>
            </a:pP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Διάφορες ονομασίες</a:t>
            </a:r>
            <a:endParaRPr lang="sv-S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00206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Delirium </a:t>
            </a:r>
            <a:r>
              <a:rPr lang="el-GR" dirty="0"/>
              <a:t>χωρίς υποκείμενη άνοια </a:t>
            </a:r>
            <a:r>
              <a:rPr lang="sv-SE" dirty="0"/>
              <a:t>F05.0</a:t>
            </a:r>
          </a:p>
          <a:p>
            <a:r>
              <a:rPr lang="sv-SE" dirty="0"/>
              <a:t>Delirium </a:t>
            </a:r>
            <a:r>
              <a:rPr lang="el-GR" dirty="0"/>
              <a:t>με γνωστή υποκείμενη άνοια </a:t>
            </a:r>
            <a:r>
              <a:rPr lang="sv-SE" dirty="0"/>
              <a:t>F05.1</a:t>
            </a:r>
          </a:p>
          <a:p>
            <a:r>
              <a:rPr lang="el-GR" dirty="0"/>
              <a:t>Άλλη μορφή</a:t>
            </a:r>
            <a:r>
              <a:rPr lang="sv-SE" dirty="0"/>
              <a:t> delirium F05.8</a:t>
            </a:r>
          </a:p>
          <a:p>
            <a:r>
              <a:rPr lang="sv-SE" dirty="0"/>
              <a:t>Delirium </a:t>
            </a:r>
            <a:r>
              <a:rPr lang="el-GR" dirty="0"/>
              <a:t>μη ειδικό</a:t>
            </a:r>
            <a:r>
              <a:rPr lang="sv-SE" dirty="0"/>
              <a:t> F05.9</a:t>
            </a:r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1843840" y="524415"/>
            <a:ext cx="9465560" cy="1265447"/>
          </a:xfrm>
        </p:spPr>
        <p:txBody>
          <a:bodyPr/>
          <a:lstStyle/>
          <a:p>
            <a:pPr algn="ctr"/>
            <a:r>
              <a:rPr lang="sv-SE" b="1" dirty="0">
                <a:latin typeface="+mn-lt"/>
              </a:rPr>
              <a:t> ICD-10 </a:t>
            </a:r>
            <a:endParaRPr lang="el-GR" b="1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50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39175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↓</a:t>
            </a:r>
            <a:r>
              <a:rPr lang="sv-SE" dirty="0"/>
              <a:t> </a:t>
            </a:r>
            <a:r>
              <a:rPr lang="el-GR" dirty="0"/>
              <a:t>επίπτωσης</a:t>
            </a:r>
            <a:endParaRPr lang="sv-SE" dirty="0"/>
          </a:p>
          <a:p>
            <a:r>
              <a:rPr lang="el-GR" dirty="0"/>
              <a:t>↓</a:t>
            </a:r>
            <a:r>
              <a:rPr lang="sv-SE" dirty="0"/>
              <a:t> </a:t>
            </a:r>
            <a:r>
              <a:rPr lang="el-GR" dirty="0"/>
              <a:t>διάρκειας νοσηλείας</a:t>
            </a:r>
            <a:endParaRPr lang="sv-SE" dirty="0"/>
          </a:p>
          <a:p>
            <a:r>
              <a:rPr lang="el-GR" dirty="0"/>
              <a:t>↓</a:t>
            </a:r>
            <a:r>
              <a:rPr lang="sv-SE" dirty="0"/>
              <a:t> </a:t>
            </a:r>
            <a:r>
              <a:rPr lang="el-GR" dirty="0"/>
              <a:t>επιβάρυνσης </a:t>
            </a:r>
            <a:endParaRPr lang="sv-SE" dirty="0"/>
          </a:p>
          <a:p>
            <a:r>
              <a:rPr lang="el-GR" dirty="0"/>
              <a:t>Επωφελές (οικονομικά, κοινωνικά, ιατρικά)</a:t>
            </a:r>
            <a:endParaRPr lang="sv-SE" dirty="0"/>
          </a:p>
          <a:p>
            <a:r>
              <a:rPr lang="el-GR" dirty="0"/>
              <a:t>ΌΜΩΣ </a:t>
            </a:r>
            <a:r>
              <a:rPr lang="sv-SE" dirty="0"/>
              <a:t>… </a:t>
            </a:r>
            <a:r>
              <a:rPr lang="el-GR" dirty="0"/>
              <a:t>δεν μειώνεται η θνητότητα ή η ανάγκη για περαιτέρω αυξημένη φροντίδα</a:t>
            </a:r>
          </a:p>
          <a:p>
            <a:pPr marL="90488" indent="0">
              <a:buNone/>
            </a:pPr>
            <a:endParaRPr lang="sv-SE" dirty="0"/>
          </a:p>
          <a:p>
            <a:pPr marL="90488" indent="0">
              <a:buNone/>
            </a:pPr>
            <a:r>
              <a:rPr lang="sv-SE" sz="1600" dirty="0"/>
              <a:t>Effectiveness of a multi-component intervention to reduce delirium incidencein elderly care wards </a:t>
            </a:r>
          </a:p>
          <a:p>
            <a:pPr marL="90488" indent="0">
              <a:buNone/>
            </a:pPr>
            <a:r>
              <a:rPr lang="sv-SE" sz="1600" dirty="0"/>
              <a:t>Holt, Young, Heseltine. Age and aging 2013;42:721-727</a:t>
            </a:r>
          </a:p>
          <a:p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Αποτελεσματικότητα ;</a:t>
            </a:r>
            <a:endParaRPr lang="sv-S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51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21167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3200" b="1" u="sng" dirty="0"/>
              <a:t>www.europeandeliriumassociation.com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52</a:t>
            </a:fld>
            <a:endParaRPr lang="sv-SE" dirty="0"/>
          </a:p>
        </p:txBody>
      </p:sp>
      <p:pic>
        <p:nvPicPr>
          <p:cNvPr id="5" name="Platshållare för innehåll 4"/>
          <p:cNvPicPr>
            <a:picLocks noGrp="1"/>
          </p:cNvPicPr>
          <p:nvPr>
            <p:ph idx="1"/>
          </p:nvPr>
        </p:nvPicPr>
        <p:blipFill rotWithShape="1">
          <a:blip r:embed="rId2"/>
          <a:srcRect t="7134" r="55714" b="7980"/>
          <a:stretch/>
        </p:blipFill>
        <p:spPr bwMode="auto">
          <a:xfrm>
            <a:off x="2828815" y="2409825"/>
            <a:ext cx="6261319" cy="3600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082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EFBC4934-2B9A-44BF-A971-94FE3AEC5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Περιστατικό 1 </a:t>
            </a:r>
            <a:endParaRPr lang="sv-SE" b="1" dirty="0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B8BE6C6E-750E-47D2-99C1-0C529AC81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>
                <a:latin typeface="+mn-lt"/>
              </a:rPr>
              <a:t>Η κυρία Μ. , 80 ετών, με ιστορικό ν. </a:t>
            </a:r>
            <a:r>
              <a:rPr lang="el-GR" dirty="0" err="1">
                <a:latin typeface="+mn-lt"/>
              </a:rPr>
              <a:t>Πάρκινσον</a:t>
            </a:r>
            <a:r>
              <a:rPr lang="el-GR" dirty="0">
                <a:latin typeface="+mn-lt"/>
              </a:rPr>
              <a:t> και υπέρτασης. Μένει σε οίκο ευγηρίας  2 χρόνια.</a:t>
            </a:r>
          </a:p>
          <a:p>
            <a:r>
              <a:rPr lang="el-GR" b="0" i="0" dirty="0">
                <a:effectLst/>
                <a:latin typeface="+mn-lt"/>
              </a:rPr>
              <a:t>Εδώ και 2 ημέρες επεισόδια πτώσεων, αποπροσανατολισμού και ήπιας διέγερσης.</a:t>
            </a:r>
          </a:p>
          <a:p>
            <a:r>
              <a:rPr lang="el-GR" dirty="0">
                <a:latin typeface="+mn-lt"/>
              </a:rPr>
              <a:t>Τί σκέφτεστε;</a:t>
            </a:r>
            <a:endParaRPr lang="el-GR" b="0" i="0" dirty="0">
              <a:effectLst/>
              <a:latin typeface="+mn-lt"/>
            </a:endParaRPr>
          </a:p>
          <a:p>
            <a:pPr marL="90488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97137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1852575-B2B0-481D-8519-2B862A0D7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Περιστατικό 1</a:t>
            </a:r>
            <a:br>
              <a:rPr lang="el-GR" b="1" dirty="0"/>
            </a:br>
            <a:r>
              <a:rPr lang="el-GR" b="1" dirty="0"/>
              <a:t>πιθανές αιτίες</a:t>
            </a:r>
            <a:endParaRPr lang="sv-SE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14A3629-6E5A-4165-B6FE-D0543DE95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Επιδείνωση </a:t>
            </a:r>
            <a:r>
              <a:rPr lang="el-GR" dirty="0" err="1"/>
              <a:t>Πάρκινσον</a:t>
            </a:r>
            <a:endParaRPr lang="el-GR" dirty="0"/>
          </a:p>
          <a:p>
            <a:r>
              <a:rPr lang="el-GR" dirty="0"/>
              <a:t>Υποτασικά επεισόδια λόγω φαρμάκων για την πίεση</a:t>
            </a:r>
          </a:p>
          <a:p>
            <a:r>
              <a:rPr lang="el-GR" dirty="0"/>
              <a:t>Ουρολοίμωξη </a:t>
            </a:r>
          </a:p>
          <a:p>
            <a:r>
              <a:rPr lang="el-GR" dirty="0"/>
              <a:t>Πνευμονία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721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10876B-0533-4DAC-9C19-0E1F2A238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Περιστατικό 1</a:t>
            </a:r>
            <a:endParaRPr lang="sv-SE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951EA13-ED38-4E54-8498-A70391B09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Λήψη γενικής ούρων και </a:t>
            </a:r>
            <a:r>
              <a:rPr lang="el-GR" dirty="0" err="1"/>
              <a:t>ουροκαλλιέργειας</a:t>
            </a:r>
            <a:endParaRPr lang="el-GR" dirty="0"/>
          </a:p>
          <a:p>
            <a:r>
              <a:rPr lang="el-GR" dirty="0"/>
              <a:t>Έναρξη αντιβιοτικής αγωγής</a:t>
            </a:r>
            <a:endParaRPr lang="en-US" dirty="0"/>
          </a:p>
          <a:p>
            <a:r>
              <a:rPr lang="el-GR" dirty="0"/>
              <a:t>Χρήση μη φαρμακευτικών παρεμβάσεων</a:t>
            </a:r>
          </a:p>
          <a:p>
            <a:r>
              <a:rPr lang="el-GR" dirty="0"/>
              <a:t>Χορήγηση σταγόνων </a:t>
            </a:r>
            <a:r>
              <a:rPr lang="en-US" dirty="0" err="1"/>
              <a:t>Aloperidin</a:t>
            </a:r>
            <a:endParaRPr lang="en-US" dirty="0"/>
          </a:p>
          <a:p>
            <a:r>
              <a:rPr lang="el-GR" dirty="0"/>
              <a:t>Βελτίωση μετά από 2 ημέρες</a:t>
            </a:r>
          </a:p>
          <a:p>
            <a:r>
              <a:rPr lang="el-GR" dirty="0"/>
              <a:t>Θετική καλλιέργεια ούρων (ουρολοίμωξη)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8462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2B057F-402C-4E8A-AA58-783509FB1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Περιστατικό 2 </a:t>
            </a:r>
            <a:endParaRPr lang="sv-SE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4E7E5D5-8C8B-44D3-87A5-887D25A77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 κύριος Γ. 79 ετών με Α</a:t>
            </a:r>
            <a:r>
              <a:rPr lang="en-US" dirty="0" err="1"/>
              <a:t>lzheimer</a:t>
            </a:r>
            <a:r>
              <a:rPr lang="en-US" dirty="0"/>
              <a:t> </a:t>
            </a:r>
            <a:r>
              <a:rPr lang="el-GR" dirty="0"/>
              <a:t>ήπιας μορφής, </a:t>
            </a:r>
            <a:r>
              <a:rPr lang="el-GR" dirty="0" err="1"/>
              <a:t>βαρυκοΐα</a:t>
            </a:r>
            <a:r>
              <a:rPr lang="el-GR" dirty="0"/>
              <a:t> και γλαύκωμα υπό φαρμακευτική αγωγή. Διαμένει σε μονάδα ευγηρίας από έτους. Πρόσφατα απέκτησε συγκάτοικο στο δωμάτιο.</a:t>
            </a:r>
          </a:p>
          <a:p>
            <a:r>
              <a:rPr lang="el-GR" dirty="0"/>
              <a:t>Τις τελευταίες μέρες δυσκολία στην επικοινωνία, σημάδια αποπροσανατολισμού και ανησυχίας.</a:t>
            </a:r>
          </a:p>
          <a:p>
            <a:r>
              <a:rPr lang="el-GR" dirty="0"/>
              <a:t>Τί σκέφτεστε;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89282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6148A2B-EEC4-4436-95AA-F850B82F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Περιστατικό 2 </a:t>
            </a:r>
            <a:br>
              <a:rPr lang="el-GR" b="1" dirty="0"/>
            </a:br>
            <a:r>
              <a:rPr lang="el-GR" b="1" dirty="0"/>
              <a:t>πιθανές αιτίες</a:t>
            </a:r>
            <a:endParaRPr lang="sv-SE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6B97D1E-8E4B-4200-98C5-B795EC6E8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Επιδείνωση </a:t>
            </a:r>
            <a:r>
              <a:rPr lang="en-US" dirty="0"/>
              <a:t>Alzheimer</a:t>
            </a:r>
          </a:p>
          <a:p>
            <a:r>
              <a:rPr lang="el-GR" dirty="0"/>
              <a:t>Ουρολοίμωξη </a:t>
            </a:r>
          </a:p>
          <a:p>
            <a:r>
              <a:rPr lang="el-GR" dirty="0"/>
              <a:t>Πνευμονία </a:t>
            </a:r>
          </a:p>
          <a:p>
            <a:r>
              <a:rPr lang="el-GR" dirty="0"/>
              <a:t>Ακουστικά </a:t>
            </a:r>
            <a:r>
              <a:rPr lang="el-GR" dirty="0" err="1"/>
              <a:t>βαρυκοΐας</a:t>
            </a:r>
            <a:endParaRPr lang="el-GR" dirty="0"/>
          </a:p>
          <a:p>
            <a:r>
              <a:rPr lang="el-GR" dirty="0"/>
              <a:t>Αλλαγή περιβάλλοντος</a:t>
            </a:r>
          </a:p>
          <a:p>
            <a:r>
              <a:rPr lang="el-GR" dirty="0"/>
              <a:t>Φαρμακευτική αιτιολογία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22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DDD557B-DA70-4976-8783-908B6B321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Περιστατικό 2</a:t>
            </a:r>
            <a:endParaRPr lang="sv-SE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4588411-6690-4755-ABFF-70DCFF269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Κανένα κλινικό ή εργαστηριακό εύρημα λοίμωξης</a:t>
            </a:r>
          </a:p>
          <a:p>
            <a:r>
              <a:rPr lang="el-GR" dirty="0"/>
              <a:t>Μη λειτουργική μπαταρία ακουστικών</a:t>
            </a:r>
          </a:p>
          <a:p>
            <a:r>
              <a:rPr lang="el-GR" dirty="0"/>
              <a:t>Αλλαγή και σχετική βελτίωση, αλλά όχι στο προηγούμενο επίπεδο</a:t>
            </a:r>
          </a:p>
          <a:p>
            <a:r>
              <a:rPr lang="el-GR" dirty="0"/>
              <a:t>Η υπεύθυνη νοσηλεύτρια ανακαλύπτει λάθος στη δοσολογία οφθαλμικών σταγόνων ( β-αναστολείς).</a:t>
            </a:r>
          </a:p>
          <a:p>
            <a:r>
              <a:rPr lang="el-GR" dirty="0"/>
              <a:t>Μικρή βελτίωση</a:t>
            </a:r>
          </a:p>
          <a:p>
            <a:r>
              <a:rPr lang="el-GR" dirty="0"/>
              <a:t>Τί άλλο μπορούμε να κάνουμε;</a:t>
            </a:r>
          </a:p>
          <a:p>
            <a:r>
              <a:rPr lang="el-GR" dirty="0"/>
              <a:t>Μετακίνηση συγκατοίκου σε άλλο δωμάτιο</a:t>
            </a:r>
          </a:p>
          <a:p>
            <a:r>
              <a:rPr lang="el-GR" dirty="0"/>
              <a:t>Επαναφορά στην προηγούμενη κατάσταση</a:t>
            </a:r>
          </a:p>
        </p:txBody>
      </p:sp>
    </p:spTree>
    <p:extLst>
      <p:ext uri="{BB962C8B-B14F-4D97-AF65-F5344CB8AC3E}">
        <p14:creationId xmlns:p14="http://schemas.microsoft.com/office/powerpoint/2010/main" val="379290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630265-DDE6-4E07-97C0-E3C135430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429BB95-9691-4393-AC9E-0C1717773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endParaRPr lang="el-GR" dirty="0"/>
          </a:p>
          <a:p>
            <a:pPr marL="0" indent="0">
              <a:buNone/>
            </a:pPr>
            <a:r>
              <a:rPr lang="el-GR"/>
              <a:t>                         Ευχαριστώ </a:t>
            </a:r>
            <a:r>
              <a:rPr lang="el-GR" dirty="0"/>
              <a:t>για </a:t>
            </a:r>
            <a:r>
              <a:rPr lang="el-GR"/>
              <a:t>την προσοχή σας!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62609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390617" y="3350866"/>
            <a:ext cx="12769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/>
              <a:t>Στη διεθνή βιβλιογραφία χρησιμοποιείται ο όρος </a:t>
            </a:r>
            <a:r>
              <a:rPr lang="sv-SE" sz="3200" dirty="0"/>
              <a:t>DELIRIUM</a:t>
            </a:r>
          </a:p>
        </p:txBody>
      </p:sp>
    </p:spTree>
    <p:extLst>
      <p:ext uri="{BB962C8B-B14F-4D97-AF65-F5344CB8AC3E}">
        <p14:creationId xmlns:p14="http://schemas.microsoft.com/office/powerpoint/2010/main" val="29350209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60</a:t>
            </a:fld>
            <a:endParaRPr lang="sv-SE" dirty="0"/>
          </a:p>
        </p:txBody>
      </p:sp>
      <p:sp>
        <p:nvSpPr>
          <p:cNvPr id="7" name="Ορθογώνιο 6"/>
          <p:cNvSpPr/>
          <p:nvPr/>
        </p:nvSpPr>
        <p:spPr>
          <a:xfrm>
            <a:off x="3810000" y="-264319"/>
            <a:ext cx="5998191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dirty="0">
              <a:latin typeface="Times New Roman" panose="02020603050405020304" pitchFamily="18" charset="0"/>
            </a:endParaRPr>
          </a:p>
          <a:p>
            <a:pPr algn="ctr"/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Ενδεικτική βιβλιογραφία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>
              <a:buFont typeface="Calibri" panose="020F0502020204030204" pitchFamily="34" charset="0"/>
              <a:buChar char="1"/>
            </a:pPr>
            <a:r>
              <a:rPr lang="en-US" dirty="0">
                <a:latin typeface="Calibri" panose="020F0502020204030204" pitchFamily="34" charset="0"/>
              </a:rPr>
              <a:t>.Gleason </a:t>
            </a:r>
            <a:r>
              <a:rPr lang="en-US" dirty="0" err="1">
                <a:latin typeface="Calibri" panose="020F0502020204030204" pitchFamily="34" charset="0"/>
              </a:rPr>
              <a:t>OC.Delirium</a:t>
            </a:r>
            <a:r>
              <a:rPr lang="en-US" dirty="0">
                <a:latin typeface="Calibri" panose="020F0502020204030204" pitchFamily="34" charset="0"/>
              </a:rPr>
              <a:t>. Am Fam Physician 2003;67:1027-34</a:t>
            </a:r>
          </a:p>
          <a:p>
            <a:pPr>
              <a:buFont typeface="Calibri" panose="020F0502020204030204" pitchFamily="34" charset="0"/>
              <a:buChar char="1"/>
            </a:pPr>
            <a:endParaRPr lang="en-US" dirty="0">
              <a:latin typeface="Times New Roman" panose="02020603050405020304" pitchFamily="18" charset="0"/>
            </a:endParaRPr>
          </a:p>
          <a:p>
            <a:pPr>
              <a:buFont typeface="Calibri" panose="020F0502020204030204" pitchFamily="34" charset="0"/>
              <a:buChar char="2"/>
            </a:pPr>
            <a:r>
              <a:rPr lang="en-US" dirty="0">
                <a:latin typeface="Calibri" panose="020F0502020204030204" pitchFamily="34" charset="0"/>
              </a:rPr>
              <a:t>.Brown TM, Boyle MF. Delirium BMJ 2002;325:644-7</a:t>
            </a:r>
          </a:p>
          <a:p>
            <a:pPr>
              <a:buFont typeface="Calibri" panose="020F0502020204030204" pitchFamily="34" charset="0"/>
              <a:buChar char="2"/>
            </a:pPr>
            <a:endParaRPr lang="en-US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3"/>
            </a:pPr>
            <a:r>
              <a:rPr lang="en-US" dirty="0">
                <a:latin typeface="Times New Roman" panose="02020603050405020304" pitchFamily="18" charset="0"/>
              </a:rPr>
              <a:t>.Dyer CB, Ashton CM, Teasdale TA. Postoperative delirium. A review of 80 primary data-collection studies. Arch Intern Med 1996;155(5):461</a:t>
            </a:r>
          </a:p>
          <a:p>
            <a:pPr>
              <a:buFont typeface="Calibri" panose="020F0502020204030204" pitchFamily="34" charset="0"/>
              <a:buChar char="3"/>
            </a:pPr>
            <a:endParaRPr lang="en-US" dirty="0">
              <a:latin typeface="Times New Roman" panose="02020603050405020304" pitchFamily="18" charset="0"/>
            </a:endParaRPr>
          </a:p>
          <a:p>
            <a:pPr>
              <a:buFont typeface="Calibri" panose="020F0502020204030204" pitchFamily="34" charset="0"/>
              <a:buChar char="4"/>
            </a:pPr>
            <a:r>
              <a:rPr lang="it-IT" dirty="0">
                <a:latin typeface="Calibri" panose="020F0502020204030204" pitchFamily="34" charset="0"/>
              </a:rPr>
              <a:t>.Pisani MA, McNicoll L, Inouye SK. </a:t>
            </a:r>
            <a:r>
              <a:rPr lang="en-US" dirty="0">
                <a:latin typeface="Calibri" panose="020F0502020204030204" pitchFamily="34" charset="0"/>
              </a:rPr>
              <a:t>Cognitive impairment in the intensive care unit. </a:t>
            </a:r>
            <a:r>
              <a:rPr lang="en-US" dirty="0" err="1">
                <a:latin typeface="Calibri" panose="020F0502020204030204" pitchFamily="34" charset="0"/>
              </a:rPr>
              <a:t>Clin</a:t>
            </a:r>
            <a:r>
              <a:rPr lang="en-US" dirty="0">
                <a:latin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</a:rPr>
              <a:t>ChestMed</a:t>
            </a:r>
            <a:r>
              <a:rPr lang="en-US" dirty="0">
                <a:latin typeface="Calibri" panose="020F0502020204030204" pitchFamily="34" charset="0"/>
              </a:rPr>
              <a:t>. 2003; 24:727–737. [PubMed: 14710700]</a:t>
            </a:r>
          </a:p>
          <a:p>
            <a:pPr>
              <a:buFont typeface="Calibri" panose="020F0502020204030204" pitchFamily="34" charset="0"/>
              <a:buChar char="4"/>
            </a:pPr>
            <a:endParaRPr lang="en-US" dirty="0">
              <a:latin typeface="Times New Roman" panose="02020603050405020304" pitchFamily="18" charset="0"/>
            </a:endParaRPr>
          </a:p>
          <a:p>
            <a:pPr>
              <a:buFont typeface="Calibri" panose="020F0502020204030204" pitchFamily="34" charset="0"/>
              <a:buChar char="5"/>
            </a:pPr>
            <a:r>
              <a:rPr lang="sv-SE" dirty="0">
                <a:latin typeface="Calibri" panose="020F0502020204030204" pitchFamily="34" charset="0"/>
              </a:rPr>
              <a:t>.Rousseau A., Sjödin I. Konfusion på somatisk vårdavdelning. Läkartidningen, 2004, 26-27 vol 101</a:t>
            </a:r>
          </a:p>
          <a:p>
            <a:pPr>
              <a:buFont typeface="Calibri" panose="020F0502020204030204" pitchFamily="34" charset="0"/>
              <a:buChar char="5"/>
            </a:pPr>
            <a:endParaRPr lang="sv-SE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6"/>
            </a:pPr>
            <a:r>
              <a:rPr lang="sv-SE" dirty="0">
                <a:latin typeface="Calibri" panose="020F0502020204030204" pitchFamily="34" charset="0"/>
              </a:rPr>
              <a:t>.Marcusson J, Blennow K, Skoog I, Wallin A. Alzheimers sjukdom och andra kognitiva sjukdomar. Stockholm Liber AB; 2003</a:t>
            </a:r>
          </a:p>
          <a:p>
            <a:pPr>
              <a:buFont typeface="Calibri" panose="020F0502020204030204" pitchFamily="34" charset="0"/>
              <a:buChar char="6"/>
            </a:pPr>
            <a:endParaRPr lang="sv-SE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7"/>
            </a:pPr>
            <a:r>
              <a:rPr lang="en-US" dirty="0">
                <a:latin typeface="Calibri" panose="020F0502020204030204" pitchFamily="34" charset="0"/>
              </a:rPr>
              <a:t>.</a:t>
            </a:r>
            <a:r>
              <a:rPr lang="en-US" dirty="0" err="1">
                <a:latin typeface="Calibri" panose="020F0502020204030204" pitchFamily="34" charset="0"/>
              </a:rPr>
              <a:t>Liptzin</a:t>
            </a:r>
            <a:r>
              <a:rPr lang="en-US" dirty="0">
                <a:latin typeface="Calibri" panose="020F0502020204030204" pitchFamily="34" charset="0"/>
              </a:rPr>
              <a:t> et al .An empirical study of delirium subtypes. </a:t>
            </a:r>
            <a:r>
              <a:rPr lang="en-US" dirty="0" err="1">
                <a:latin typeface="Calibri" panose="020F0502020204030204" pitchFamily="34" charset="0"/>
              </a:rPr>
              <a:t>Br.J</a:t>
            </a:r>
            <a:r>
              <a:rPr lang="en-US" dirty="0">
                <a:latin typeface="Calibri" panose="020F0502020204030204" pitchFamily="34" charset="0"/>
              </a:rPr>
              <a:t> Psychiatry Dec 1992;161:843-845</a:t>
            </a:r>
          </a:p>
          <a:p>
            <a:pPr>
              <a:buFont typeface="Calibri" panose="020F0502020204030204" pitchFamily="34" charset="0"/>
              <a:buChar char="7"/>
            </a:pPr>
            <a:endParaRPr lang="en-US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8"/>
            </a:pPr>
            <a:r>
              <a:rPr lang="en-US" dirty="0">
                <a:latin typeface="Calibri" panose="020F0502020204030204" pitchFamily="34" charset="0"/>
              </a:rPr>
              <a:t>.O´Keeffe et </a:t>
            </a:r>
            <a:r>
              <a:rPr lang="en-US" dirty="0" err="1">
                <a:latin typeface="Calibri" panose="020F0502020204030204" pitchFamily="34" charset="0"/>
              </a:rPr>
              <a:t>al.Clinical</a:t>
            </a:r>
            <a:r>
              <a:rPr lang="en-US" dirty="0">
                <a:latin typeface="Calibri" panose="020F0502020204030204" pitchFamily="34" charset="0"/>
              </a:rPr>
              <a:t> significance of delirium subtypes in older people. Age Ageing Mar 1999;28 (2)  </a:t>
            </a:r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541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61</a:t>
            </a:fld>
            <a:endParaRPr lang="sv-SE" dirty="0"/>
          </a:p>
        </p:txBody>
      </p:sp>
      <p:sp>
        <p:nvSpPr>
          <p:cNvPr id="3" name="Ορθογώνιο 2"/>
          <p:cNvSpPr/>
          <p:nvPr/>
        </p:nvSpPr>
        <p:spPr>
          <a:xfrm>
            <a:off x="3810000" y="474345"/>
            <a:ext cx="595724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9.Cole et al. Systematic detection and multidisciplinary care of delirium in older medical inpatients: a randomized trial. Canadian Medical Association 2002; 167(7):753-759  </a:t>
            </a:r>
          </a:p>
          <a:p>
            <a:endParaRPr lang="en-US" dirty="0">
              <a:latin typeface="Times New Roman" panose="02020603050405020304" pitchFamily="18" charset="0"/>
            </a:endParaRPr>
          </a:p>
          <a:p>
            <a:r>
              <a:rPr lang="sv-SE" dirty="0">
                <a:latin typeface="Calibri" panose="020F0502020204030204" pitchFamily="34" charset="0"/>
              </a:rPr>
              <a:t>10.Gustaffson et al. Delirium hos äldre människor kan förebyggas och behandlas. Tidsskrift för den norske legeforening 2002;122:810-4</a:t>
            </a:r>
          </a:p>
          <a:p>
            <a:endParaRPr lang="sv-SE" dirty="0">
              <a:latin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11.Grover </a:t>
            </a:r>
            <a:r>
              <a:rPr lang="en-US" dirty="0" err="1">
                <a:latin typeface="Calibri" panose="020F0502020204030204" pitchFamily="34" charset="0"/>
              </a:rPr>
              <a:t>och</a:t>
            </a:r>
            <a:r>
              <a:rPr lang="en-US" dirty="0">
                <a:latin typeface="Calibri" panose="020F0502020204030204" pitchFamily="34" charset="0"/>
              </a:rPr>
              <a:t> Natasha Kate. Assessment scales for delirium: A review. Word </a:t>
            </a:r>
            <a:r>
              <a:rPr lang="en-US" dirty="0" err="1">
                <a:latin typeface="Calibri" panose="020F0502020204030204" pitchFamily="34" charset="0"/>
              </a:rPr>
              <a:t>J.of</a:t>
            </a:r>
            <a:r>
              <a:rPr lang="en-US" dirty="0">
                <a:latin typeface="Calibri" panose="020F0502020204030204" pitchFamily="34" charset="0"/>
              </a:rPr>
              <a:t> Psychiatry 2012 Aug 22;2(4):58-70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12.Lingehall, </a:t>
            </a:r>
            <a:r>
              <a:rPr lang="en-US" dirty="0" err="1">
                <a:latin typeface="Calibri" panose="020F0502020204030204" pitchFamily="34" charset="0"/>
              </a:rPr>
              <a:t>Gustafsson</a:t>
            </a:r>
            <a:r>
              <a:rPr lang="en-US" dirty="0">
                <a:latin typeface="Calibri" panose="020F0502020204030204" pitchFamily="34" charset="0"/>
              </a:rPr>
              <a:t> et al. Validation of the Swedish version of the Nursing Delirium Scale used in patients 70 years and older undergoing cardiac surgery. Journal of clinical nursing 2013 Oct 22(19-20);2858-66 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kern="1800" dirty="0">
                <a:solidFill>
                  <a:srgbClr val="000000"/>
                </a:solidFill>
                <a:latin typeface="Times New Roman" panose="02020603050405020304" pitchFamily="18" charset="0"/>
              </a:rPr>
              <a:t>13.Inouye </a:t>
            </a:r>
            <a:r>
              <a:rPr lang="en-US" kern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SK.Delirium</a:t>
            </a:r>
            <a:r>
              <a:rPr lang="en-US" kern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in hospitalized older patients: recognition and risk factors</a:t>
            </a:r>
            <a:r>
              <a:rPr lang="en-US" u="sng" kern="1800" dirty="0">
                <a:latin typeface="Times New Roman" panose="02020603050405020304" pitchFamily="18" charset="0"/>
              </a:rPr>
              <a:t>.</a:t>
            </a:r>
            <a:r>
              <a:rPr lang="en-US" sz="1200" u="sng" kern="1800" dirty="0">
                <a:latin typeface="Arial" panose="020B0604020202020204" pitchFamily="34" charset="0"/>
              </a:rPr>
              <a:t> </a:t>
            </a:r>
            <a:r>
              <a:rPr lang="en-US" u="sng" kern="1800" dirty="0">
                <a:solidFill>
                  <a:srgbClr val="0563C1"/>
                </a:solidFill>
                <a:latin typeface="Times New Roman" panose="02020603050405020304" pitchFamily="18" charset="0"/>
                <a:hlinkClick r:id="rId2" tooltip="Journal of geriatric psychiatry and neurology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 </a:t>
            </a:r>
            <a:r>
              <a:rPr lang="en-US" u="sng" kern="1800" dirty="0" err="1">
                <a:solidFill>
                  <a:srgbClr val="0563C1"/>
                </a:solidFill>
                <a:latin typeface="Times New Roman" panose="02020603050405020304" pitchFamily="18" charset="0"/>
                <a:hlinkClick r:id="rId2" tooltip="Journal of geriatric psychiatry and neurology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Geriatr</a:t>
            </a:r>
            <a:r>
              <a:rPr lang="en-US" u="sng" kern="1800" dirty="0">
                <a:latin typeface="Times New Roman" panose="02020603050405020304" pitchFamily="18" charset="0"/>
                <a:hlinkClick r:id="rId2" tooltip="Journal of geriatric psychiatry and neurology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Psychiatry Neurol. 1998 Fall; 11 (3):118-25; discussion 157-8.</a:t>
            </a:r>
            <a:endParaRPr lang="el-GR" u="sng" dirty="0"/>
          </a:p>
        </p:txBody>
      </p:sp>
    </p:spTree>
    <p:extLst>
      <p:ext uri="{BB962C8B-B14F-4D97-AF65-F5344CB8AC3E}">
        <p14:creationId xmlns:p14="http://schemas.microsoft.com/office/powerpoint/2010/main" val="28853024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10BF0C6-F5C0-4F32-A7E8-9D9A7DB87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7790" y="1873188"/>
            <a:ext cx="5805996" cy="4137351"/>
          </a:xfrm>
        </p:spPr>
        <p:txBody>
          <a:bodyPr>
            <a:normAutofit/>
          </a:bodyPr>
          <a:lstStyle/>
          <a:p>
            <a:pPr algn="just"/>
            <a:r>
              <a:rPr lang="sv-SE" sz="1800" dirty="0"/>
              <a:t>14. Delirium </a:t>
            </a:r>
            <a:r>
              <a:rPr lang="sv-SE" sz="1800" dirty="0" err="1"/>
              <a:t>M.Mendez</a:t>
            </a:r>
            <a:r>
              <a:rPr lang="sv-SE" sz="1800" dirty="0"/>
              <a:t> and </a:t>
            </a:r>
            <a:r>
              <a:rPr lang="sv-SE" sz="1800" dirty="0" err="1"/>
              <a:t>C.Padilla</a:t>
            </a:r>
            <a:r>
              <a:rPr lang="sv-SE" sz="1800" dirty="0"/>
              <a:t> </a:t>
            </a:r>
          </a:p>
          <a:p>
            <a:pPr algn="just"/>
            <a:r>
              <a:rPr lang="sv-SE" sz="1800" dirty="0"/>
              <a:t>15. Delirium in an adult </a:t>
            </a:r>
            <a:r>
              <a:rPr lang="sv-SE" sz="1800" dirty="0" err="1"/>
              <a:t>acute</a:t>
            </a:r>
            <a:r>
              <a:rPr lang="sv-SE" sz="1800" dirty="0"/>
              <a:t> hospital population: </a:t>
            </a:r>
            <a:r>
              <a:rPr lang="sv-SE" sz="1800" dirty="0" err="1"/>
              <a:t>predictors,prevelence</a:t>
            </a:r>
            <a:r>
              <a:rPr lang="sv-SE" sz="1800" dirty="0"/>
              <a:t> and </a:t>
            </a:r>
            <a:r>
              <a:rPr lang="sv-SE" sz="1800" dirty="0" err="1"/>
              <a:t>detection</a:t>
            </a:r>
            <a:r>
              <a:rPr lang="sv-SE" sz="1800" dirty="0"/>
              <a:t>. Ryan, </a:t>
            </a:r>
            <a:r>
              <a:rPr lang="sv-SE" sz="1800" dirty="0" err="1"/>
              <a:t>O´Reagan</a:t>
            </a:r>
            <a:r>
              <a:rPr lang="sv-SE" sz="1800" dirty="0"/>
              <a:t> and </a:t>
            </a:r>
            <a:r>
              <a:rPr lang="sv-SE" sz="1800" dirty="0" err="1"/>
              <a:t>Caoimh</a:t>
            </a:r>
            <a:r>
              <a:rPr lang="sv-SE" sz="1800" dirty="0"/>
              <a:t>. BMJ </a:t>
            </a:r>
            <a:r>
              <a:rPr lang="sv-SE" sz="1800" dirty="0" err="1"/>
              <a:t>open</a:t>
            </a:r>
            <a:r>
              <a:rPr lang="sv-SE" sz="1800" dirty="0"/>
              <a:t> 2013;3e</a:t>
            </a:r>
          </a:p>
          <a:p>
            <a:pPr algn="just"/>
            <a:r>
              <a:rPr lang="sv-SE" sz="1800" dirty="0"/>
              <a:t>16. </a:t>
            </a:r>
            <a:r>
              <a:rPr lang="sv-SE" sz="1800" dirty="0" err="1"/>
              <a:t>Validation</a:t>
            </a:r>
            <a:r>
              <a:rPr lang="sv-SE" sz="1800" dirty="0"/>
              <a:t> </a:t>
            </a:r>
            <a:r>
              <a:rPr lang="sv-SE" sz="1800" dirty="0" err="1"/>
              <a:t>of</a:t>
            </a:r>
            <a:r>
              <a:rPr lang="sv-SE" sz="1800" dirty="0"/>
              <a:t> a </a:t>
            </a:r>
            <a:r>
              <a:rPr lang="sv-SE" sz="1800" dirty="0" err="1"/>
              <a:t>nurse</a:t>
            </a:r>
            <a:r>
              <a:rPr lang="sv-SE" sz="1800" dirty="0"/>
              <a:t> </a:t>
            </a:r>
            <a:r>
              <a:rPr lang="sv-SE" sz="1800" dirty="0" err="1"/>
              <a:t>based</a:t>
            </a:r>
            <a:r>
              <a:rPr lang="sv-SE" sz="1800" dirty="0"/>
              <a:t> </a:t>
            </a:r>
            <a:r>
              <a:rPr lang="sv-SE" sz="1800" dirty="0" err="1"/>
              <a:t>delirum</a:t>
            </a:r>
            <a:r>
              <a:rPr lang="sv-SE" sz="1800" dirty="0"/>
              <a:t> screening </a:t>
            </a:r>
            <a:r>
              <a:rPr lang="sv-SE" sz="1800" dirty="0" err="1"/>
              <a:t>tool</a:t>
            </a:r>
            <a:r>
              <a:rPr lang="sv-SE" sz="1800" dirty="0"/>
              <a:t> for </a:t>
            </a:r>
            <a:r>
              <a:rPr lang="sv-SE" sz="1800" dirty="0" err="1"/>
              <a:t>hospitalized</a:t>
            </a:r>
            <a:r>
              <a:rPr lang="sv-SE" sz="1800" dirty="0"/>
              <a:t> patients. Hargrave et.al. </a:t>
            </a:r>
            <a:r>
              <a:rPr lang="sv-SE" sz="1800" dirty="0" err="1"/>
              <a:t>Psykosomatics</a:t>
            </a:r>
            <a:r>
              <a:rPr lang="sv-SE" sz="1800" dirty="0"/>
              <a:t> 2017;58:594-603</a:t>
            </a:r>
          </a:p>
          <a:p>
            <a:pPr algn="just"/>
            <a:r>
              <a:rPr lang="sv-SE" sz="1800" dirty="0"/>
              <a:t>17.Delirium in </a:t>
            </a:r>
            <a:r>
              <a:rPr lang="sv-SE" sz="1800" dirty="0" err="1"/>
              <a:t>elderly</a:t>
            </a:r>
            <a:r>
              <a:rPr lang="sv-SE" sz="1800" dirty="0"/>
              <a:t> </a:t>
            </a:r>
            <a:r>
              <a:rPr lang="sv-SE" sz="1800" dirty="0" err="1"/>
              <a:t>people</a:t>
            </a:r>
            <a:r>
              <a:rPr lang="sv-SE" sz="1800" dirty="0"/>
              <a:t>. </a:t>
            </a:r>
            <a:r>
              <a:rPr lang="sv-SE" sz="1800" dirty="0" err="1"/>
              <a:t>Inouye</a:t>
            </a:r>
            <a:r>
              <a:rPr lang="sv-SE" sz="1800" dirty="0"/>
              <a:t> et.al. Lancet 2014;383:911-922</a:t>
            </a: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95FA5A77-653F-48CC-A4FF-713CE90A9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D327A4F5-8866-4030-AD2D-F21387444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62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0591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>
          <a:xfrm>
            <a:off x="1981201" y="1959430"/>
            <a:ext cx="3833849" cy="4034795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Συνηθισμένη κατάσταση σε νοσηλευόμενους ασθενείς </a:t>
            </a:r>
            <a:r>
              <a:rPr lang="sv-SE" dirty="0"/>
              <a:t>(11-60%)</a:t>
            </a:r>
          </a:p>
          <a:p>
            <a:r>
              <a:rPr lang="el-GR" dirty="0"/>
              <a:t>Μετεγχειρητικά</a:t>
            </a:r>
            <a:r>
              <a:rPr lang="sv-SE" dirty="0"/>
              <a:t> 10-50%</a:t>
            </a:r>
          </a:p>
          <a:p>
            <a:r>
              <a:rPr lang="el-GR" dirty="0"/>
              <a:t>Ηλικιωμένοι ασθενείς</a:t>
            </a:r>
            <a:r>
              <a:rPr lang="sv-SE" dirty="0"/>
              <a:t> 50%</a:t>
            </a:r>
          </a:p>
          <a:p>
            <a:r>
              <a:rPr lang="el-GR" dirty="0"/>
              <a:t>Διαφεύγει της διάγνωσης </a:t>
            </a:r>
            <a:r>
              <a:rPr lang="sv-SE" dirty="0"/>
              <a:t>( </a:t>
            </a:r>
            <a:r>
              <a:rPr lang="el-GR" dirty="0"/>
              <a:t>έως και </a:t>
            </a:r>
            <a:r>
              <a:rPr lang="sv-SE" dirty="0"/>
              <a:t>50%)</a:t>
            </a:r>
          </a:p>
          <a:p>
            <a:r>
              <a:rPr lang="el-GR" dirty="0"/>
              <a:t>Θνητότητα εντός 3 μηνών </a:t>
            </a:r>
            <a:r>
              <a:rPr lang="sv-SE" dirty="0"/>
              <a:t>22-33%  </a:t>
            </a:r>
            <a:endParaRPr lang="el-GR" dirty="0"/>
          </a:p>
          <a:p>
            <a:r>
              <a:rPr lang="el-GR" dirty="0"/>
              <a:t>Μετά από 1 έτος 50</a:t>
            </a:r>
            <a:r>
              <a:rPr lang="el-GR"/>
              <a:t>% θνητότητα</a:t>
            </a:r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Delirium-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γενικά</a:t>
            </a:r>
            <a:endParaRPr lang="sv-S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8CCFDF-DFA5-484F-9FF8-7212AEA69C48}" type="slidenum">
              <a:rPr lang="sv-SE" smtClean="0"/>
              <a:pPr/>
              <a:t>7</a:t>
            </a:fld>
            <a:endParaRPr lang="sv-SE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06" y="2318328"/>
            <a:ext cx="2945643" cy="3204627"/>
          </a:xfrm>
        </p:spPr>
      </p:pic>
    </p:spTree>
    <p:extLst>
      <p:ext uri="{BB962C8B-B14F-4D97-AF65-F5344CB8AC3E}">
        <p14:creationId xmlns:p14="http://schemas.microsoft.com/office/powerpoint/2010/main" val="2375409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BED9B92E-C31B-40E6-BA81-D7F3E433A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524000"/>
            <a:ext cx="10699799" cy="4486539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Σχετίζεται με αυξημένο κίνδυνο για :</a:t>
            </a:r>
          </a:p>
          <a:p>
            <a:pPr marL="90488" indent="0">
              <a:buNone/>
            </a:pPr>
            <a:r>
              <a:rPr lang="el-GR" dirty="0"/>
              <a:t>   -Επιδείνωση φυσικής και νοητικής κατάστασης</a:t>
            </a:r>
          </a:p>
          <a:p>
            <a:pPr marL="90488" indent="0">
              <a:buNone/>
            </a:pPr>
            <a:endParaRPr lang="sv-SE" dirty="0"/>
          </a:p>
          <a:p>
            <a:pPr marL="90488" indent="0">
              <a:buNone/>
            </a:pPr>
            <a:r>
              <a:rPr lang="el-GR" dirty="0"/>
              <a:t>   -Αυξημένη θνητότητα</a:t>
            </a:r>
          </a:p>
          <a:p>
            <a:pPr marL="90488" indent="0">
              <a:buNone/>
            </a:pPr>
            <a:endParaRPr lang="el-GR" dirty="0"/>
          </a:p>
          <a:p>
            <a:pPr marL="90488" indent="0">
              <a:buNone/>
            </a:pPr>
            <a:r>
              <a:rPr lang="el-GR" dirty="0"/>
              <a:t>   -Μεγαλύτερη διάρκεια νοσηλείας</a:t>
            </a:r>
          </a:p>
          <a:p>
            <a:pPr marL="90488" indent="0">
              <a:buNone/>
            </a:pPr>
            <a:endParaRPr lang="sv-SE" dirty="0"/>
          </a:p>
          <a:p>
            <a:pPr marL="90488" indent="0">
              <a:buNone/>
            </a:pPr>
            <a:r>
              <a:rPr lang="el-GR" dirty="0"/>
              <a:t>   -Μειωμένη ποιότητα ζωής μετά από νοσηλεία</a:t>
            </a:r>
          </a:p>
          <a:p>
            <a:pPr marL="90488" indent="0">
              <a:buNone/>
            </a:pPr>
            <a:endParaRPr lang="sv-SE" dirty="0"/>
          </a:p>
          <a:p>
            <a:pPr marL="90488" indent="0">
              <a:buNone/>
            </a:pPr>
            <a:r>
              <a:rPr lang="el-GR" dirty="0"/>
              <a:t>   -Αυξημένη ανάγκη για ιδρυματική βοήθεια</a:t>
            </a:r>
          </a:p>
          <a:p>
            <a:pPr marL="90488" indent="0">
              <a:buNone/>
            </a:pPr>
            <a:endParaRPr lang="el-GR" dirty="0"/>
          </a:p>
          <a:p>
            <a:pPr marL="90488" indent="0">
              <a:buNone/>
            </a:pPr>
            <a:r>
              <a:rPr lang="el-GR" dirty="0"/>
              <a:t>   -Αυξημένο κίνδυνο για άνοια</a:t>
            </a:r>
            <a:endParaRPr lang="sv-SE" dirty="0"/>
          </a:p>
          <a:p>
            <a:endParaRPr lang="sv-SE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A4DB0E58-8CB2-4A72-BF7A-42466519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Γιατί είναι σημαντικό ;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6996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2F82A7CC-9DD7-4715-8A54-FC48B409C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Γιατί είναι σημαντικό ;</a:t>
            </a:r>
            <a:endParaRPr lang="sv-SE" b="1" dirty="0"/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52642B7C-5F47-49D2-8057-3D8E35A826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1/3 </a:t>
            </a:r>
            <a:r>
              <a:rPr lang="el-GR" b="1" dirty="0" err="1"/>
              <a:t>συγχυτικών</a:t>
            </a:r>
            <a:r>
              <a:rPr lang="el-GR" b="1" dirty="0"/>
              <a:t> ασθενών πεθαίνει εντός 3 μηνών</a:t>
            </a:r>
          </a:p>
          <a:p>
            <a:endParaRPr lang="el-GR" b="1" dirty="0"/>
          </a:p>
          <a:p>
            <a:r>
              <a:rPr lang="el-GR" b="1" dirty="0"/>
              <a:t>50% </a:t>
            </a:r>
            <a:r>
              <a:rPr lang="el-GR" b="1" dirty="0" err="1"/>
              <a:t>συγχυτικών</a:t>
            </a:r>
            <a:r>
              <a:rPr lang="el-GR" b="1" dirty="0"/>
              <a:t> ασθενών πεθαίνει εντός 1 έτους</a:t>
            </a:r>
          </a:p>
          <a:p>
            <a:endParaRPr lang="el-GR" b="1" dirty="0"/>
          </a:p>
          <a:p>
            <a:r>
              <a:rPr lang="el-GR" b="1" dirty="0"/>
              <a:t>Δείκτης εγκεφαλικής ανεπάρκειας / ευπάθειας</a:t>
            </a:r>
          </a:p>
          <a:p>
            <a:pPr marL="90488" indent="0">
              <a:buNone/>
            </a:pPr>
            <a:endParaRPr lang="el-GR" dirty="0"/>
          </a:p>
          <a:p>
            <a:endParaRPr lang="sv-SE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7101186-C15F-4B9C-9063-5F8949AD61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62522" y="1825625"/>
            <a:ext cx="4391278" cy="370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0143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2016</Words>
  <Application>Microsoft Office PowerPoint</Application>
  <PresentationFormat>Ευρεία οθόνη</PresentationFormat>
  <Paragraphs>440</Paragraphs>
  <Slides>62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62</vt:i4>
      </vt:variant>
    </vt:vector>
  </HeadingPairs>
  <TitlesOfParts>
    <vt:vector size="68" baseType="lpstr">
      <vt:lpstr>Arial</vt:lpstr>
      <vt:lpstr>Calibri</vt:lpstr>
      <vt:lpstr>Calibri Light</vt:lpstr>
      <vt:lpstr>Tahoma</vt:lpstr>
      <vt:lpstr>Times New Roman</vt:lpstr>
      <vt:lpstr>Θέμα του Office</vt:lpstr>
      <vt:lpstr> Σύγχυση -οξύ οργανικό ψυχοσύνδρομο – εγκεφαλική ανεπάρκεια</vt:lpstr>
      <vt:lpstr>Παρουσίαση του PowerPoint</vt:lpstr>
      <vt:lpstr>Παρουσίαση του PowerPoint</vt:lpstr>
      <vt:lpstr>Delirium </vt:lpstr>
      <vt:lpstr>Διάφορες ονομασίες</vt:lpstr>
      <vt:lpstr>Παρουσίαση του PowerPoint</vt:lpstr>
      <vt:lpstr>Delirium-γενικά</vt:lpstr>
      <vt:lpstr>Γιατί είναι σημαντικό ;</vt:lpstr>
      <vt:lpstr>Γιατί είναι σημαντικό ;</vt:lpstr>
      <vt:lpstr>Delirium ενδονοσοκομειακά</vt:lpstr>
      <vt:lpstr>Delirium ανά κλινική</vt:lpstr>
      <vt:lpstr>ΤΕΠ και delirium </vt:lpstr>
      <vt:lpstr>Ορισμός οξέος οργανικού ψυχοσυνδρόμου  (delirium) DSM 5</vt:lpstr>
      <vt:lpstr>Διάφορες μορφές delirium</vt:lpstr>
      <vt:lpstr>Υπερδραστήριο delirium</vt:lpstr>
      <vt:lpstr>Υποδραστήριο delirium</vt:lpstr>
      <vt:lpstr>Μεικτή μορφή delirium</vt:lpstr>
      <vt:lpstr> Προδιαθεσιακοί παράγοντες</vt:lpstr>
      <vt:lpstr>Παθοφυσιολογία </vt:lpstr>
      <vt:lpstr>Νευροδιαβιβαστές </vt:lpstr>
      <vt:lpstr>Παθοφυσιολογία  </vt:lpstr>
      <vt:lpstr>Παθοφυσιολογία  </vt:lpstr>
      <vt:lpstr>Αίτια delirium </vt:lpstr>
      <vt:lpstr>Φάρμακα και delirium </vt:lpstr>
      <vt:lpstr>Συμπτώματα συγχυτικού ασθενούς  </vt:lpstr>
      <vt:lpstr>Γνωσιακά συμπτώματα</vt:lpstr>
      <vt:lpstr>Ψυχιατρικά συμπτώματα</vt:lpstr>
      <vt:lpstr>Κινητικά συμπτώματα </vt:lpstr>
      <vt:lpstr>Συμπτώματα από το αυτόνομο νευρικό σύστημα</vt:lpstr>
      <vt:lpstr>Παρουσίαση του PowerPoint</vt:lpstr>
      <vt:lpstr>Τί βιώνει ένας ασθενής με delirium;</vt:lpstr>
      <vt:lpstr>Έλεγχος για delirium </vt:lpstr>
      <vt:lpstr>Παρουσίαση του PowerPoint</vt:lpstr>
      <vt:lpstr>Παρουσίαση του PowerPoint</vt:lpstr>
      <vt:lpstr>Παρουσίαση του PowerPoint</vt:lpstr>
      <vt:lpstr>Τί πρέπει να γίνει όταν υποψιαζόμαστε delirium ;</vt:lpstr>
      <vt:lpstr>Διαφορική διάγνωση </vt:lpstr>
      <vt:lpstr>Παρουσίαση του PowerPoint</vt:lpstr>
      <vt:lpstr>Delirium vs άνοια</vt:lpstr>
      <vt:lpstr>Διάγνωση </vt:lpstr>
      <vt:lpstr>Θεραπεία</vt:lpstr>
      <vt:lpstr>Φαρμακολογική αντιμετώπιση</vt:lpstr>
      <vt:lpstr>Φαρμακολογική αντιμετώπιση</vt:lpstr>
      <vt:lpstr>Φαρμακολογική αντιμετώπιση</vt:lpstr>
      <vt:lpstr>Μη φαρμακευτική αντιμετώπιση </vt:lpstr>
      <vt:lpstr>Μη φαρμακευτική αντιμετώπιση </vt:lpstr>
      <vt:lpstr>Μικρές συμβουλές </vt:lpstr>
      <vt:lpstr>Μικρές συμβουλές</vt:lpstr>
      <vt:lpstr>Ομαδική δουλειά-συνεργασία </vt:lpstr>
      <vt:lpstr> ICD-10 </vt:lpstr>
      <vt:lpstr>Αποτελεσματικότητα ;</vt:lpstr>
      <vt:lpstr>www.europeandeliriumassociation.com</vt:lpstr>
      <vt:lpstr>Περιστατικό 1 </vt:lpstr>
      <vt:lpstr>Περιστατικό 1 πιθανές αιτίες</vt:lpstr>
      <vt:lpstr>Περιστατικό 1</vt:lpstr>
      <vt:lpstr>Περιστατικό 2 </vt:lpstr>
      <vt:lpstr>Περιστατικό 2  πιθανές αιτίες</vt:lpstr>
      <vt:lpstr>Περιστατικό 2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Σύγχυση -οξύ οργανικό ψυχοσύνδρομο – εγκεφαλική ανεπάρκεια</dc:title>
  <dc:creator>GEORGE KARAMANOF</dc:creator>
  <cp:lastModifiedBy>GEORGE KARAMANOF</cp:lastModifiedBy>
  <cp:revision>5</cp:revision>
  <dcterms:created xsi:type="dcterms:W3CDTF">2023-09-03T15:09:25Z</dcterms:created>
  <dcterms:modified xsi:type="dcterms:W3CDTF">2023-09-03T15:49:57Z</dcterms:modified>
</cp:coreProperties>
</file>