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80" r:id="rId8"/>
    <p:sldId id="281" r:id="rId9"/>
    <p:sldId id="268" r:id="rId10"/>
    <p:sldId id="269" r:id="rId11"/>
    <p:sldId id="270" r:id="rId12"/>
    <p:sldId id="271" r:id="rId13"/>
    <p:sldId id="272" r:id="rId14"/>
    <p:sldId id="273" r:id="rId15"/>
    <p:sldId id="279" r:id="rId16"/>
    <p:sldId id="282" r:id="rId17"/>
    <p:sldId id="283" r:id="rId18"/>
    <p:sldId id="284" r:id="rId19"/>
    <p:sldId id="285" r:id="rId20"/>
    <p:sldId id="286" r:id="rId21"/>
    <p:sldId id="287" r:id="rId22"/>
    <p:sldId id="275"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28/3/2016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Συνέντευξη με νήπια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76672"/>
            <a:ext cx="8229600" cy="5649491"/>
          </a:xfrm>
        </p:spPr>
        <p:txBody>
          <a:bodyPr>
            <a:noAutofit/>
          </a:bodyPr>
          <a:lstStyle/>
          <a:p>
            <a:r>
              <a:rPr lang="el-GR" sz="2000" b="1" dirty="0" smtClean="0"/>
              <a:t>1η συνέντευξη</a:t>
            </a:r>
            <a:r>
              <a:rPr lang="el-GR" sz="2000" dirty="0" smtClean="0"/>
              <a:t/>
            </a:r>
            <a:br>
              <a:rPr lang="el-GR" sz="2000" dirty="0" smtClean="0"/>
            </a:br>
            <a:r>
              <a:rPr lang="el-GR" sz="2000" dirty="0" smtClean="0"/>
              <a:t>Φ: Ποια είναι η αγαπημένη σου ώρα στο Νηπιαγωγείο;</a:t>
            </a:r>
          </a:p>
          <a:p>
            <a:r>
              <a:rPr lang="el-GR" sz="2000" dirty="0" smtClean="0"/>
              <a:t>Π : Δεν μου αρέσει το σχολείο</a:t>
            </a:r>
          </a:p>
          <a:p>
            <a:r>
              <a:rPr lang="el-GR" sz="2000" dirty="0" smtClean="0"/>
              <a:t>Φ: Έχεις άλλα αδέλφια; Π : Ναι</a:t>
            </a:r>
          </a:p>
          <a:p>
            <a:r>
              <a:rPr lang="el-GR" sz="2000" dirty="0" smtClean="0"/>
              <a:t>Φ: Τι σου αρέσει να κάνεις στο σπίτι;</a:t>
            </a:r>
          </a:p>
          <a:p>
            <a:r>
              <a:rPr lang="el-GR" sz="2000" dirty="0" smtClean="0"/>
              <a:t>Π: Να παίζω με τα παιχνίδια μου</a:t>
            </a:r>
          </a:p>
          <a:p>
            <a:pPr>
              <a:buNone/>
            </a:pPr>
            <a:r>
              <a:rPr lang="el-GR" sz="2000" dirty="0" smtClean="0"/>
              <a:t> </a:t>
            </a:r>
          </a:p>
          <a:p>
            <a:r>
              <a:rPr lang="el-GR" sz="2000" b="1" dirty="0" smtClean="0"/>
              <a:t>2η συνέντευξη</a:t>
            </a:r>
          </a:p>
          <a:p>
            <a:pPr>
              <a:buNone/>
            </a:pPr>
            <a:r>
              <a:rPr lang="el-GR" sz="2000" dirty="0" smtClean="0"/>
              <a:t>      Φ: Έχεις αδέλφια;</a:t>
            </a:r>
          </a:p>
          <a:p>
            <a:r>
              <a:rPr lang="el-GR" sz="2000" dirty="0" smtClean="0"/>
              <a:t>Π : Ναι ένα μεγαλύτερο που πάει</a:t>
            </a:r>
          </a:p>
          <a:p>
            <a:r>
              <a:rPr lang="el-GR" sz="2000" dirty="0" smtClean="0"/>
              <a:t>Δημοτικό</a:t>
            </a:r>
          </a:p>
          <a:p>
            <a:r>
              <a:rPr lang="el-GR" sz="2000" dirty="0" smtClean="0"/>
              <a:t>Φ: Τι δουλειά κάνει ο μπαμπάς και η μαμά;</a:t>
            </a:r>
          </a:p>
          <a:p>
            <a:r>
              <a:rPr lang="el-GR" sz="2000" dirty="0" smtClean="0"/>
              <a:t>Π : Η μαμά μου κάνει κάτι με χαρτιά πολλά και ο μπαμπάς μου κάνει με σφυριά</a:t>
            </a:r>
          </a:p>
          <a:p>
            <a:r>
              <a:rPr lang="el-GR" sz="2000" dirty="0" smtClean="0"/>
              <a:t>Φ: Τι σου αρέσει να κάνεις  στο σπίτι;</a:t>
            </a:r>
          </a:p>
          <a:p>
            <a:r>
              <a:rPr lang="el-GR" sz="2000" dirty="0" smtClean="0"/>
              <a:t>Π : (παύση) διάφορα, αλλά πιο</a:t>
            </a:r>
          </a:p>
          <a:p>
            <a:r>
              <a:rPr lang="el-GR" sz="2000" dirty="0" smtClean="0"/>
              <a:t>πολύ να παίζω με κούκλες.</a:t>
            </a:r>
          </a:p>
          <a:p>
            <a:pPr>
              <a:buNone/>
            </a:pPr>
            <a:r>
              <a:rPr lang="el-GR" sz="2000" dirty="0" smtClean="0"/>
              <a:t/>
            </a:r>
            <a:br>
              <a:rPr lang="el-GR" sz="2000" dirty="0" smtClean="0"/>
            </a:b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a:t>
            </a:r>
            <a:endParaRPr lang="el-GR" dirty="0"/>
          </a:p>
        </p:txBody>
      </p:sp>
      <p:sp>
        <p:nvSpPr>
          <p:cNvPr id="3" name="2 - Θέση περιεχομένου"/>
          <p:cNvSpPr>
            <a:spLocks noGrp="1"/>
          </p:cNvSpPr>
          <p:nvPr>
            <p:ph idx="1"/>
          </p:nvPr>
        </p:nvSpPr>
        <p:spPr/>
        <p:txBody>
          <a:bodyPr/>
          <a:lstStyle/>
          <a:p>
            <a:r>
              <a:rPr lang="el-GR" i="1" dirty="0" smtClean="0"/>
              <a:t>Οι συνεντεύξεις αυτές δεν φαίνεται να έχουν κάποιο συγκεκριμένο στόχο. Δεν είναι σαφές για ποιο λόγο έγιναν και ποια ανάγκη θα μπορούσαν να εξυπηρετήσουν.</a:t>
            </a:r>
            <a:endParaRPr lang="el-GR" dirty="0" smtClean="0"/>
          </a:p>
          <a:p>
            <a:r>
              <a:rPr lang="el-GR" i="1" dirty="0" smtClean="0"/>
              <a:t>Οι ερωτήσεις δεν έχουν συνοχή μεταξύ τους και δεν μας επιτρέπουν να πάρουμε ολοκληρωμένες πληροφορίες για κανένα θέμα από αυτά που θίγονται</a:t>
            </a:r>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Επιστροφή στη δική σου συνέντευξη</a:t>
            </a:r>
            <a:endParaRPr lang="el-GR" dirty="0"/>
          </a:p>
        </p:txBody>
      </p:sp>
      <p:sp>
        <p:nvSpPr>
          <p:cNvPr id="3" name="2 - Θέση περιεχομένου"/>
          <p:cNvSpPr>
            <a:spLocks noGrp="1"/>
          </p:cNvSpPr>
          <p:nvPr>
            <p:ph idx="1"/>
          </p:nvPr>
        </p:nvSpPr>
        <p:spPr/>
        <p:txBody>
          <a:bodyPr/>
          <a:lstStyle/>
          <a:p>
            <a:r>
              <a:rPr lang="el-GR" dirty="0" smtClean="0"/>
              <a:t>Τώρα μπορείς να επιστρέψεις στις αρχικές ερωτήσεις της δικής σου συνέντευξης και να ελέγξεις  αν έχει συνοχή και συγκεκριμένο στόχο</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620688"/>
            <a:ext cx="8229600" cy="1143000"/>
          </a:xfrm>
        </p:spPr>
        <p:txBody>
          <a:bodyPr>
            <a:normAutofit fontScale="90000"/>
          </a:bodyPr>
          <a:lstStyle/>
          <a:p>
            <a:r>
              <a:rPr lang="el-GR" b="1" dirty="0" smtClean="0"/>
              <a:t>3η συνέντευξη: «ενδιαφέροντα των παιδιών»</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70000" lnSpcReduction="20000"/>
          </a:bodyPr>
          <a:lstStyle/>
          <a:p>
            <a:r>
              <a:rPr lang="el-GR" dirty="0" smtClean="0"/>
              <a:t>Φ: Ποιο είναι το αγαπημένο σου παραμύθι; </a:t>
            </a:r>
          </a:p>
          <a:p>
            <a:r>
              <a:rPr lang="el-GR" dirty="0" smtClean="0"/>
              <a:t>Π : Η </a:t>
            </a:r>
            <a:r>
              <a:rPr lang="el-GR" dirty="0" err="1" smtClean="0"/>
              <a:t>Μουλάν</a:t>
            </a:r>
            <a:endParaRPr lang="el-GR" dirty="0" smtClean="0"/>
          </a:p>
          <a:p>
            <a:r>
              <a:rPr lang="el-GR" dirty="0" smtClean="0"/>
              <a:t>Φ: Γιατί σου αρέσει η </a:t>
            </a:r>
            <a:r>
              <a:rPr lang="el-GR" dirty="0" err="1" smtClean="0"/>
              <a:t>Μουλαν</a:t>
            </a:r>
            <a:r>
              <a:rPr lang="el-GR" dirty="0" smtClean="0"/>
              <a:t>;</a:t>
            </a:r>
          </a:p>
          <a:p>
            <a:r>
              <a:rPr lang="el-GR" dirty="0" smtClean="0"/>
              <a:t>Π : Γιατί έχει πολέμους</a:t>
            </a:r>
          </a:p>
          <a:p>
            <a:r>
              <a:rPr lang="el-GR" dirty="0" smtClean="0"/>
              <a:t>Φ: Δηλαδή σου αρέσει όταν πολεμάνε οι άνθρωποι;</a:t>
            </a:r>
          </a:p>
          <a:p>
            <a:pPr>
              <a:buNone/>
            </a:pPr>
            <a:r>
              <a:rPr lang="el-GR" i="1" dirty="0" smtClean="0"/>
              <a:t>     [με αυτή την ερώτηση δεν παίρνει απάντηση, τι άλλο θα μπορούσε να ρωτήσει;]</a:t>
            </a:r>
            <a:endParaRPr lang="el-GR" dirty="0" smtClean="0"/>
          </a:p>
          <a:p>
            <a:r>
              <a:rPr lang="el-GR" dirty="0" smtClean="0"/>
              <a:t>Π: Έχει και αυτοκράτορες και πριγκίπισσες με φορέματα Φ: σου αρέσουν δηλαδή τα φορέματα στις πριγκίπισσες; </a:t>
            </a:r>
            <a:r>
              <a:rPr lang="el-GR" i="1" dirty="0" smtClean="0"/>
              <a:t>[τι άλλο θα μπορούσες να ρωτήσεις εσύ;]</a:t>
            </a:r>
            <a:endParaRPr lang="el-GR" dirty="0" smtClean="0"/>
          </a:p>
          <a:p>
            <a:pPr>
              <a:buNone/>
            </a:pPr>
            <a:r>
              <a:rPr lang="el-GR" dirty="0" smtClean="0"/>
              <a:t> </a:t>
            </a:r>
          </a:p>
          <a:p>
            <a:r>
              <a:rPr lang="el-GR" dirty="0" smtClean="0"/>
              <a:t>Π: Ε βέβαια και η </a:t>
            </a:r>
            <a:r>
              <a:rPr lang="el-GR" dirty="0" err="1" smtClean="0"/>
              <a:t>Γιασμίν</a:t>
            </a:r>
            <a:r>
              <a:rPr lang="el-GR" dirty="0" smtClean="0"/>
              <a:t> μου αρέσει που είναι πριγκίπισσα</a:t>
            </a:r>
          </a:p>
          <a:p>
            <a:r>
              <a:rPr lang="el-GR" i="1" dirty="0" smtClean="0"/>
              <a:t>[Θα μπορούσε να πάρει περισσότερες πληροφορίες; Με ποιο τρόπο; Δοκίμασε να διατυπώσεις εναλλακτικές ερωτήσεις;]</a:t>
            </a:r>
            <a:endParaRPr lang="el-GR" dirty="0" smtClean="0"/>
          </a:p>
          <a:p>
            <a:pPr>
              <a:buNone/>
            </a:pPr>
            <a:r>
              <a:rPr lang="el-GR" dirty="0" smtClean="0"/>
              <a:t/>
            </a:r>
            <a:br>
              <a:rPr lang="el-GR" dirty="0" smtClean="0"/>
            </a:b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Παρατηρήσεις</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i="1" dirty="0" smtClean="0"/>
              <a:t>Η Φ δεν στέκεται στην πρώτη απάντηση που δίνει το παιδί. Συνεχίζει με επεξηγηματική ερώτηση (γιατί σου αρέσει η </a:t>
            </a:r>
            <a:r>
              <a:rPr lang="el-GR" i="1" dirty="0" err="1" smtClean="0"/>
              <a:t>Μουλάν</a:t>
            </a:r>
            <a:r>
              <a:rPr lang="el-GR" i="1" dirty="0" smtClean="0"/>
              <a:t>;)  προσπαθώντας να καταλάβει γιατί αρέσει στο παιδί το συγκεκριμένο παραμύθι.</a:t>
            </a:r>
            <a:endParaRPr lang="el-GR" dirty="0" smtClean="0"/>
          </a:p>
          <a:p>
            <a:pPr>
              <a:buNone/>
            </a:pPr>
            <a:r>
              <a:rPr lang="el-GR" dirty="0" smtClean="0"/>
              <a:t> </a:t>
            </a:r>
          </a:p>
          <a:p>
            <a:r>
              <a:rPr lang="el-GR" i="1" dirty="0" smtClean="0"/>
              <a:t>Ωστόσο παρατηρούμε ότι:</a:t>
            </a:r>
            <a:endParaRPr lang="el-GR" dirty="0" smtClean="0"/>
          </a:p>
          <a:p>
            <a:pPr>
              <a:buNone/>
            </a:pPr>
            <a:r>
              <a:rPr lang="el-GR" dirty="0" smtClean="0"/>
              <a:t> </a:t>
            </a:r>
          </a:p>
          <a:p>
            <a:r>
              <a:rPr lang="el-GR" i="1" dirty="0" smtClean="0"/>
              <a:t>Υποβάλλει απαντήσεις: «Σου αρέσουν δηλαδή τα φορέματα και οι πριγκίπισσες;»</a:t>
            </a:r>
            <a:endParaRPr lang="el-GR" dirty="0" smtClean="0"/>
          </a:p>
          <a:p>
            <a:r>
              <a:rPr lang="el-GR" i="1" dirty="0" smtClean="0"/>
              <a:t>Δεν καταφέρνει να συλλέξει περισσότερες πληροφορίες για το ενδιαφέρον του παιδιού για τη </a:t>
            </a:r>
            <a:r>
              <a:rPr lang="el-GR" i="1" dirty="0" err="1" smtClean="0"/>
              <a:t>Μουλάν</a:t>
            </a:r>
            <a:endParaRPr lang="el-GR" dirty="0" smtClean="0"/>
          </a:p>
          <a:p>
            <a:pPr>
              <a:buNone/>
            </a:pPr>
            <a:r>
              <a:rPr lang="el-GR" dirty="0" smtClean="0"/>
              <a:t> </a:t>
            </a:r>
          </a:p>
          <a:p>
            <a:r>
              <a:rPr lang="el-GR" b="1" dirty="0" smtClean="0"/>
              <a:t>Ερωτήσεις που θα μπορούσε να διατυπώσει:</a:t>
            </a:r>
            <a:endParaRPr lang="el-GR" dirty="0" smtClean="0"/>
          </a:p>
          <a:p>
            <a:pPr>
              <a:buNone/>
            </a:pPr>
            <a:r>
              <a:rPr lang="el-GR" dirty="0" smtClean="0"/>
              <a:t> </a:t>
            </a:r>
          </a:p>
          <a:p>
            <a:r>
              <a:rPr lang="el-GR" i="1" dirty="0" smtClean="0"/>
              <a:t>Ποιοι πολεμάνε στη </a:t>
            </a:r>
            <a:r>
              <a:rPr lang="el-GR" i="1" dirty="0" err="1" smtClean="0"/>
              <a:t>Μουλάν</a:t>
            </a:r>
            <a:r>
              <a:rPr lang="el-GR" i="1" dirty="0" smtClean="0"/>
              <a:t>; Γιατί;, Τι γίνεται σε αυτό το παραμύθι μπορείς να μου περιγράψεις; Τι άλλο σου αρέσει στη </a:t>
            </a:r>
            <a:r>
              <a:rPr lang="el-GR" i="1" dirty="0" err="1" smtClean="0"/>
              <a:t>Μουλάν</a:t>
            </a:r>
            <a:r>
              <a:rPr lang="el-GR" i="1" dirty="0" smtClean="0"/>
              <a:t>; Πως είναι τα φορέματα, μπορείς να μου περιγράψεις; Ποια είναι η </a:t>
            </a:r>
            <a:r>
              <a:rPr lang="el-GR" i="1" dirty="0" err="1" smtClean="0"/>
              <a:t>Γιασμίν</a:t>
            </a:r>
            <a:r>
              <a:rPr lang="el-GR" i="1" dirty="0" smtClean="0"/>
              <a:t>; …..</a:t>
            </a:r>
            <a:endParaRPr lang="el-GR" dirty="0" smtClean="0"/>
          </a:p>
          <a:p>
            <a:pPr>
              <a:buNone/>
            </a:pPr>
            <a:r>
              <a:rPr lang="el-GR" dirty="0" smtClean="0"/>
              <a:t> </a:t>
            </a:r>
          </a:p>
          <a:p>
            <a:pPr>
              <a:buNone/>
            </a:pPr>
            <a:r>
              <a:rPr lang="el-GR" dirty="0" smtClean="0"/>
              <a:t>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Ποια χρονική στιγμή είναι κατάλληλη για να κάνουμε συνέντευξη σε ένα παιδί αυτής της ηλικίας;</a:t>
            </a:r>
          </a:p>
          <a:p>
            <a:r>
              <a:rPr lang="el-GR" dirty="0" smtClean="0"/>
              <a:t>Πως θα προκαλέσουμε το ενδιαφέρον του, ώστε να μας αφιερώσει χρόνο;</a:t>
            </a:r>
          </a:p>
          <a:p>
            <a:r>
              <a:rPr lang="el-GR" dirty="0" smtClean="0"/>
              <a:t>Έχουν νόημα οι ερωτήσεις μας για το παιδί;</a:t>
            </a:r>
          </a:p>
          <a:p>
            <a:r>
              <a:rPr lang="el-GR" dirty="0" smtClean="0"/>
              <a:t>Πως   θα   ξεκινήσουμε   τη   συνέντευξη   και   με   ποια   σειρά   θα</a:t>
            </a:r>
          </a:p>
          <a:p>
            <a:pPr>
              <a:buNone/>
            </a:pPr>
            <a:r>
              <a:rPr lang="el-GR" dirty="0" smtClean="0"/>
              <a:t>      διατυπώσουμε τις σχετικές ερωτήσεις;</a:t>
            </a:r>
          </a:p>
          <a:p>
            <a:r>
              <a:rPr lang="el-GR" dirty="0" smtClean="0"/>
              <a:t>Πως θα τις διατυπώσουμε;</a:t>
            </a:r>
          </a:p>
          <a:p>
            <a:r>
              <a:rPr lang="el-GR" dirty="0" smtClean="0"/>
              <a:t>Πως    θα    διαχειριστούμε    διάφορες    αντιδράσεις    μη    πάντα</a:t>
            </a:r>
          </a:p>
          <a:p>
            <a:pPr>
              <a:buNone/>
            </a:pPr>
            <a:r>
              <a:rPr lang="el-GR" dirty="0" smtClean="0"/>
              <a:t>      προβλέψιμες;</a:t>
            </a:r>
          </a:p>
          <a:p>
            <a:pPr>
              <a:buNone/>
            </a:pPr>
            <a:r>
              <a:rPr lang="el-GR" dirty="0" smtClean="0"/>
              <a:t>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a:t>
            </a:r>
            <a:r>
              <a:rPr lang="el-GR" dirty="0" err="1" smtClean="0"/>
              <a:t>ρόπο</a:t>
            </a:r>
            <a:r>
              <a:rPr lang="en-US" dirty="0" err="1" smtClean="0"/>
              <a:t>i</a:t>
            </a:r>
            <a:r>
              <a:rPr lang="el-GR" dirty="0" smtClean="0"/>
              <a:t> </a:t>
            </a:r>
            <a:r>
              <a:rPr lang="el-GR" dirty="0" smtClean="0"/>
              <a:t>με τους οποίους μπορούμε να διευκολύνουμε τις </a:t>
            </a:r>
            <a:r>
              <a:rPr lang="el-GR" dirty="0" smtClean="0"/>
              <a:t>συνεντεύξεις.</a:t>
            </a:r>
            <a:endParaRPr lang="el-GR" dirty="0"/>
          </a:p>
        </p:txBody>
      </p:sp>
      <p:sp>
        <p:nvSpPr>
          <p:cNvPr id="3" name="2 - Θέση περιεχομένου"/>
          <p:cNvSpPr>
            <a:spLocks noGrp="1"/>
          </p:cNvSpPr>
          <p:nvPr>
            <p:ph idx="1"/>
          </p:nvPr>
        </p:nvSpPr>
        <p:spPr/>
        <p:txBody>
          <a:bodyPr>
            <a:normAutofit fontScale="77500" lnSpcReduction="20000"/>
          </a:bodyPr>
          <a:lstStyle/>
          <a:p>
            <a:pPr lvl="0"/>
            <a:r>
              <a:rPr lang="el-GR" i="1" dirty="0" smtClean="0"/>
              <a:t>Οι ανοιχτές ερωτήσεις αυξάνουν την πιθανότητα να πάρουμε μεγαλύτερες και πιο πλούσιες απαντήσεις από τα παιδιά (πιο αφηγηματικού τύπου απαντήσεις). </a:t>
            </a:r>
            <a:endParaRPr lang="el-GR" dirty="0" smtClean="0"/>
          </a:p>
          <a:p>
            <a:pPr lvl="0"/>
            <a:r>
              <a:rPr lang="el-GR" i="1" dirty="0" smtClean="0"/>
              <a:t>Οι κλειστές ερωτήσεις μπορεί να διευκολύνουν ένα παιδί που δεν μιλάει καλά τη γλώσσα του εκπαιδευτικού να απαντήσει με το σώμα ή με κινήσεις.</a:t>
            </a:r>
            <a:endParaRPr lang="el-GR" dirty="0" smtClean="0"/>
          </a:p>
          <a:p>
            <a:pPr lvl="0"/>
            <a:r>
              <a:rPr lang="el-GR" i="1" dirty="0" smtClean="0"/>
              <a:t>Όταν η εκπαιδευτικός συνοδεύει τις ερωτήσεις της με μια προσωπική «σκέψη» τα παιδιά αντιλαμβάνονται την επικοινωνία περισσότερο ως συζήτηση παρά ως συνέντευξη (π.χ. «Θυμάμαι όταν ήμουν μικρή και ήμουν στο νηπιαγωγείο είχαμε τόσα παιχνίδια... εσένα με τι σου αρέσει να παίζεις περισσότερο; Αναρωτιέμαι αν είναι εύκολο ή δύσκολο να... εσένα πως σου φαίνεται...;»).</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a:t>
            </a:r>
            <a:r>
              <a:rPr lang="el-GR" dirty="0" err="1" smtClean="0"/>
              <a:t>ρόπο</a:t>
            </a:r>
            <a:r>
              <a:rPr lang="en-US" dirty="0" err="1" smtClean="0"/>
              <a:t>i</a:t>
            </a:r>
            <a:r>
              <a:rPr lang="el-GR" dirty="0" smtClean="0"/>
              <a:t> </a:t>
            </a:r>
            <a:r>
              <a:rPr lang="el-GR" dirty="0" smtClean="0"/>
              <a:t>με τους οποίους μπορούμε να διευκολύνουμε τις </a:t>
            </a:r>
            <a:r>
              <a:rPr lang="el-GR" dirty="0" smtClean="0"/>
              <a:t>συνεντεύξεις.</a:t>
            </a:r>
            <a:endParaRPr lang="el-GR" dirty="0"/>
          </a:p>
        </p:txBody>
      </p:sp>
      <p:sp>
        <p:nvSpPr>
          <p:cNvPr id="3" name="2 - Θέση περιεχομένου"/>
          <p:cNvSpPr>
            <a:spLocks noGrp="1"/>
          </p:cNvSpPr>
          <p:nvPr>
            <p:ph idx="1"/>
          </p:nvPr>
        </p:nvSpPr>
        <p:spPr/>
        <p:txBody>
          <a:bodyPr>
            <a:normAutofit fontScale="62500" lnSpcReduction="20000"/>
          </a:bodyPr>
          <a:lstStyle/>
          <a:p>
            <a:pPr lvl="0"/>
            <a:r>
              <a:rPr lang="el-GR" i="1" dirty="0" smtClean="0"/>
              <a:t>Κάποια </a:t>
            </a:r>
            <a:r>
              <a:rPr lang="el-GR" i="1" dirty="0" smtClean="0"/>
              <a:t>παιδιά προτιμούν να έχουν κάποιο φίλο ή φίλη δίπλα τους, καθώς απαντούν τις ερωτήσεις της εκπαιδευτικού.</a:t>
            </a:r>
            <a:endParaRPr lang="el-GR" dirty="0" smtClean="0"/>
          </a:p>
          <a:p>
            <a:pPr lvl="0"/>
            <a:r>
              <a:rPr lang="el-GR" i="1" dirty="0" smtClean="0"/>
              <a:t>Κάποια παιδιά προτιμούν να κινούνται (ή να παίζουν) κατά τη διάρκεια της συνέντευξης (είτε γιατί συνεχίζουν αυτό που έκαναν είτε γιατί δεν αισθάνονται άνετα με μια κατά-πρόσωπο συνέντευξη).</a:t>
            </a:r>
            <a:endParaRPr lang="el-GR" dirty="0" smtClean="0"/>
          </a:p>
          <a:p>
            <a:pPr lvl="0"/>
            <a:r>
              <a:rPr lang="el-GR" i="1" dirty="0" smtClean="0"/>
              <a:t>Αν και στις συνεντεύξεις με μικρά παιδιά υπάρχει πάντα ο «κίνδυνος» να βγουν «εκτός θέματος», η εκπαιδευτικός θα κερδίσει περισσότερα αν αντισταθεί στην τάση να διακόψει τις «ιστορίες» των παιδιών. Αν αναζητάμε αυθεντικές απαντήσεις, θυμόμαστε ότι τα παιδιά αποκαλύπτουν πολλά μέσα από τις «ιστορίες» τους.</a:t>
            </a:r>
            <a:endParaRPr lang="el-GR" dirty="0" smtClean="0"/>
          </a:p>
          <a:p>
            <a:pPr lvl="0"/>
            <a:r>
              <a:rPr lang="el-GR" i="1" dirty="0" smtClean="0"/>
              <a:t>Η χρήση αντικειμένων όπως ένα τηλέφωνο-παιχνίδι ή μια κούκλα μπορεί να διευκολύνουν το διάλογο εκπαιδευτικού-παιδιού καθώς προσδίδουν στη συνέντευξη το χαρακτήρα παιχνιδιού (π.χ. η εκπαιδευτικός ‘τηλεφωνεί’ στο παιδί για να του κάνει κάποιες ερωτήσεις).</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dirty="0" smtClean="0"/>
              <a:t>Οι συμπληρωματικές ερωτήσεις παροτρύνουν τα </a:t>
            </a:r>
            <a:r>
              <a:rPr lang="el-GR" i="1" dirty="0" err="1" smtClean="0"/>
              <a:t>παιδιά́</a:t>
            </a:r>
            <a:r>
              <a:rPr lang="el-GR" i="1" dirty="0" smtClean="0"/>
              <a:t>:</a:t>
            </a:r>
            <a:endParaRPr lang="el-GR" dirty="0"/>
          </a:p>
        </p:txBody>
      </p:sp>
      <p:sp>
        <p:nvSpPr>
          <p:cNvPr id="3" name="2 - Θέση περιεχομένου"/>
          <p:cNvSpPr>
            <a:spLocks noGrp="1"/>
          </p:cNvSpPr>
          <p:nvPr>
            <p:ph idx="1"/>
          </p:nvPr>
        </p:nvSpPr>
        <p:spPr/>
        <p:txBody>
          <a:bodyPr>
            <a:normAutofit fontScale="85000" lnSpcReduction="10000"/>
          </a:bodyPr>
          <a:lstStyle/>
          <a:p>
            <a:pPr lvl="0"/>
            <a:r>
              <a:rPr lang="el-GR" i="1" dirty="0" smtClean="0"/>
              <a:t>Να διευκρινίσουν αυτά που λένε (π.χ. Εννοείς ότι...; Θέλεις να πεις ότι...; Μπορείς να μου δώσεις ένα παράδειγμα; </a:t>
            </a:r>
            <a:r>
              <a:rPr lang="en-US" i="1" dirty="0" err="1" smtClean="0"/>
              <a:t>Γιατ</a:t>
            </a:r>
            <a:r>
              <a:rPr lang="el-GR" i="1" dirty="0" smtClean="0"/>
              <a:t>ί</a:t>
            </a:r>
            <a:r>
              <a:rPr lang="en-US" i="1" dirty="0" smtClean="0"/>
              <a:t> το </a:t>
            </a:r>
            <a:r>
              <a:rPr lang="en-US" i="1" dirty="0" err="1" smtClean="0"/>
              <a:t>λες</a:t>
            </a:r>
            <a:r>
              <a:rPr lang="en-US" i="1" dirty="0" smtClean="0"/>
              <a:t> </a:t>
            </a:r>
            <a:r>
              <a:rPr lang="en-US" i="1" dirty="0" err="1" smtClean="0"/>
              <a:t>αυτο</a:t>
            </a:r>
            <a:r>
              <a:rPr lang="en-US" i="1" dirty="0" smtClean="0"/>
              <a:t>́;)</a:t>
            </a:r>
            <a:endParaRPr lang="el-GR" dirty="0" smtClean="0"/>
          </a:p>
          <a:p>
            <a:pPr lvl="0"/>
            <a:r>
              <a:rPr lang="el-GR" i="1" dirty="0" smtClean="0"/>
              <a:t>Να συμπληρώσουν/ ολοκληρώσουν την </a:t>
            </a:r>
            <a:r>
              <a:rPr lang="el-GR" i="1" dirty="0" err="1" smtClean="0"/>
              <a:t>απάντησή́</a:t>
            </a:r>
            <a:r>
              <a:rPr lang="el-GR" i="1" dirty="0" smtClean="0"/>
              <a:t> τους («για πες μου περισσότερα για την επίσκεψη που κάνατε...», «τι άλλο είδες </a:t>
            </a:r>
            <a:r>
              <a:rPr lang="el-GR" i="1" dirty="0" err="1" smtClean="0"/>
              <a:t>εκεί́</a:t>
            </a:r>
            <a:r>
              <a:rPr lang="el-GR" i="1" dirty="0" smtClean="0"/>
              <a:t> που πήγες;») </a:t>
            </a:r>
            <a:endParaRPr lang="el-GR" dirty="0" smtClean="0"/>
          </a:p>
          <a:p>
            <a:pPr lvl="0"/>
            <a:r>
              <a:rPr lang="el-GR" i="1" dirty="0" smtClean="0"/>
              <a:t>Να υποστηρίξουν τις απόψεις, τις ιδέες, τις προτάσεις </a:t>
            </a:r>
            <a:r>
              <a:rPr lang="el-GR" i="1" dirty="0" err="1" smtClean="0"/>
              <a:t>ή</a:t>
            </a:r>
            <a:r>
              <a:rPr lang="el-GR" i="1" dirty="0" smtClean="0"/>
              <a:t> τα </a:t>
            </a:r>
            <a:r>
              <a:rPr lang="el-GR" i="1" dirty="0" err="1" smtClean="0"/>
              <a:t>συμπεράσματά</a:t>
            </a:r>
            <a:r>
              <a:rPr lang="el-GR" i="1" dirty="0" smtClean="0"/>
              <a:t> τους με αποδείξεις («λες ότι... πως το ξέρεις αυτό; Ποιος σου το είπε; </a:t>
            </a:r>
            <a:r>
              <a:rPr lang="el-GR" i="1" dirty="0" err="1" smtClean="0"/>
              <a:t>Πού</a:t>
            </a:r>
            <a:r>
              <a:rPr lang="el-GR" i="1" dirty="0" smtClean="0"/>
              <a:t> το είδες </a:t>
            </a:r>
            <a:r>
              <a:rPr lang="el-GR" i="1" dirty="0" err="1" smtClean="0"/>
              <a:t>αυτόό</a:t>
            </a:r>
            <a:r>
              <a:rPr lang="el-GR" i="1" dirty="0" smtClean="0"/>
              <a:t>; </a:t>
            </a:r>
            <a:r>
              <a:rPr lang="el-GR" i="1" dirty="0" err="1" smtClean="0"/>
              <a:t>Γιατί́</a:t>
            </a:r>
            <a:r>
              <a:rPr lang="el-GR" i="1" dirty="0" smtClean="0"/>
              <a:t> νομίζεις ότι...; Από </a:t>
            </a:r>
            <a:r>
              <a:rPr lang="el-GR" i="1" dirty="0" err="1" smtClean="0"/>
              <a:t>πού</a:t>
            </a:r>
            <a:r>
              <a:rPr lang="el-GR" i="1" dirty="0" smtClean="0"/>
              <a:t> το κατάλαβες;»)</a:t>
            </a:r>
            <a:endParaRPr lang="el-GR" dirty="0" smtClean="0"/>
          </a:p>
          <a:p>
            <a:pPr>
              <a:buNone/>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επαναδιατύπωση</a:t>
            </a:r>
            <a:r>
              <a:rPr lang="el-GR" dirty="0" smtClean="0"/>
              <a:t> των απαντήσεων </a:t>
            </a:r>
            <a:r>
              <a:rPr lang="el-GR" dirty="0" smtClean="0"/>
              <a:t>των παιδιών</a:t>
            </a:r>
            <a:endParaRPr lang="el-GR" dirty="0"/>
          </a:p>
        </p:txBody>
      </p:sp>
      <p:sp>
        <p:nvSpPr>
          <p:cNvPr id="3" name="2 - Θέση περιεχομένου"/>
          <p:cNvSpPr>
            <a:spLocks noGrp="1"/>
          </p:cNvSpPr>
          <p:nvPr>
            <p:ph idx="1"/>
          </p:nvPr>
        </p:nvSpPr>
        <p:spPr/>
        <p:txBody>
          <a:bodyPr>
            <a:normAutofit lnSpcReduction="10000"/>
          </a:bodyPr>
          <a:lstStyle/>
          <a:p>
            <a:r>
              <a:rPr lang="el-GR" i="1" dirty="0" smtClean="0"/>
              <a:t>π.χ. «άρα λες ότι...», «σκέφτεσαι λοιπόν ότι</a:t>
            </a:r>
            <a:r>
              <a:rPr lang="el-GR" i="1" dirty="0" smtClean="0"/>
              <a:t>...»</a:t>
            </a:r>
          </a:p>
          <a:p>
            <a:r>
              <a:rPr lang="el-GR" i="1" dirty="0" smtClean="0"/>
              <a:t>Δίνοντας στα παιδιά «μια προσεγμένη εκδοχή αυτού που λέχθηκε» διευκολύνουμε τη σκέψη τους και τα βοηθάμε να δίνουν πιο ολοκληρωμένες απαντήσεις. Στο σημείο αυτό είναι σημαντικό να διευκρινίσουμε ότι η </a:t>
            </a:r>
            <a:r>
              <a:rPr lang="el-GR" i="1" dirty="0" err="1" smtClean="0"/>
              <a:t>επαναδιατύπωση</a:t>
            </a:r>
            <a:r>
              <a:rPr lang="el-GR" i="1" dirty="0" smtClean="0"/>
              <a:t> δεν αποτελεί, ούτε στοχεύει σε, ερμηνεία των απαντήσεων των παιδιών.</a:t>
            </a: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404664"/>
            <a:ext cx="8229600" cy="604867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Ερωτήσεις </a:t>
            </a:r>
            <a:r>
              <a:rPr lang="el-GR" dirty="0" err="1" smtClean="0"/>
              <a:t>αναστοχασμού</a:t>
            </a:r>
            <a:r>
              <a:rPr lang="el-GR" dirty="0" smtClean="0"/>
              <a:t> </a:t>
            </a:r>
            <a:br>
              <a:rPr lang="el-GR" dirty="0" smtClean="0"/>
            </a:br>
            <a:r>
              <a:rPr lang="el-GR" dirty="0" smtClean="0"/>
              <a:t>πριν την συνέντευξη</a:t>
            </a:r>
            <a:endParaRPr lang="el-GR" dirty="0"/>
          </a:p>
        </p:txBody>
      </p:sp>
      <p:sp>
        <p:nvSpPr>
          <p:cNvPr id="3" name="2 - Θέση περιεχομένου"/>
          <p:cNvSpPr>
            <a:spLocks noGrp="1"/>
          </p:cNvSpPr>
          <p:nvPr>
            <p:ph idx="1"/>
          </p:nvPr>
        </p:nvSpPr>
        <p:spPr/>
        <p:txBody>
          <a:bodyPr>
            <a:normAutofit fontScale="77500" lnSpcReduction="20000"/>
          </a:bodyPr>
          <a:lstStyle/>
          <a:p>
            <a:pPr lvl="0"/>
            <a:r>
              <a:rPr lang="el-GR" dirty="0" smtClean="0"/>
              <a:t>Τι θα απαντούσες εσύ σε κάθε ερώτηση;</a:t>
            </a:r>
          </a:p>
          <a:p>
            <a:pPr lvl="0"/>
            <a:r>
              <a:rPr lang="el-GR" dirty="0" smtClean="0"/>
              <a:t>Θα μπορέσει να κατανοήσει το παιδί τις ερωτήσεις σου;</a:t>
            </a:r>
          </a:p>
          <a:p>
            <a:pPr lvl="0"/>
            <a:r>
              <a:rPr lang="el-GR" dirty="0" smtClean="0"/>
              <a:t>Αν δεν σου απαντά, τι μπορείς να κάνεις για να το ενθαρρύνεις;</a:t>
            </a:r>
          </a:p>
          <a:p>
            <a:pPr lvl="0"/>
            <a:r>
              <a:rPr lang="el-GR" dirty="0" smtClean="0"/>
              <a:t>Αν οι απαντήσεις του/της είναι μονολεκτικές ή πολύ σύντομες, τι θα κάνεις;</a:t>
            </a:r>
          </a:p>
          <a:p>
            <a:pPr lvl="0"/>
            <a:r>
              <a:rPr lang="el-GR" dirty="0" smtClean="0"/>
              <a:t>Πότε και που σκέφτεσαι να υλοποιήσεις τη συνέντευξη;</a:t>
            </a:r>
          </a:p>
          <a:p>
            <a:pPr lvl="0"/>
            <a:r>
              <a:rPr lang="el-GR" dirty="0" smtClean="0"/>
              <a:t>Θα κάνεις κάποια εισαγωγή;</a:t>
            </a:r>
          </a:p>
          <a:p>
            <a:pPr lvl="0"/>
            <a:r>
              <a:rPr lang="el-GR" dirty="0" smtClean="0"/>
              <a:t>Αν δείξει αδιαφορία ή ανυπομονησία να τελειώσει η συνέντευξη, πως θα το διαχειριστείς; </a:t>
            </a:r>
          </a:p>
          <a:p>
            <a:pPr lvl="0"/>
            <a:r>
              <a:rPr lang="el-GR" dirty="0" smtClean="0"/>
              <a:t>Αν ξεφύγει από το θέμα, τι σκέφτεσαι να κάνεις;</a:t>
            </a:r>
          </a:p>
          <a:p>
            <a:pPr>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Ερωτήσεις </a:t>
            </a:r>
            <a:r>
              <a:rPr lang="el-GR" dirty="0" err="1" smtClean="0"/>
              <a:t>αναστοχασμού</a:t>
            </a:r>
            <a:r>
              <a:rPr lang="el-GR" dirty="0" smtClean="0"/>
              <a:t> μετά την συνέντευξη</a:t>
            </a:r>
            <a:endParaRPr lang="el-GR" dirty="0"/>
          </a:p>
        </p:txBody>
      </p:sp>
      <p:sp>
        <p:nvSpPr>
          <p:cNvPr id="3" name="2 - Θέση περιεχομένου"/>
          <p:cNvSpPr>
            <a:spLocks noGrp="1"/>
          </p:cNvSpPr>
          <p:nvPr>
            <p:ph idx="1"/>
          </p:nvPr>
        </p:nvSpPr>
        <p:spPr/>
        <p:txBody>
          <a:bodyPr/>
          <a:lstStyle/>
          <a:p>
            <a:pPr lvl="0"/>
            <a:r>
              <a:rPr lang="el-GR" dirty="0" smtClean="0"/>
              <a:t>Ποια ήταν τα δυνατά και ποια τα αδύνατα σημεία της όλης διαδικασίας. Αιτιολόγησε τις απαντήσεις σου.</a:t>
            </a:r>
          </a:p>
          <a:p>
            <a:pPr lvl="0"/>
            <a:r>
              <a:rPr lang="el-GR" dirty="0" smtClean="0"/>
              <a:t>Αντιμετώπισες δυσκολίες; Αν ναι, πως τις διαχειρίστηκες;</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i="1" dirty="0" smtClean="0"/>
              <a:t>«Αν μας εκπλήσσει διαρκώς η οξυδέρκεια των παιδιών αυτό σημαίνει πως δεν τα παίρνουμε στα σοβαρά.» </a:t>
            </a:r>
            <a:r>
              <a:rPr lang="en-US" i="1" dirty="0" err="1" smtClean="0"/>
              <a:t>Janusz</a:t>
            </a:r>
            <a:r>
              <a:rPr lang="en-US" i="1" dirty="0" smtClean="0"/>
              <a:t> </a:t>
            </a:r>
            <a:r>
              <a:rPr lang="en-US" i="1" dirty="0" err="1" smtClean="0"/>
              <a:t>Korczak</a:t>
            </a:r>
            <a:r>
              <a:rPr lang="en-US" i="1" dirty="0" smtClean="0"/>
              <a:t> (Joseph, 1999)</a:t>
            </a:r>
            <a:endParaRPr lang="el-GR" dirty="0" smtClean="0"/>
          </a:p>
          <a:p>
            <a:r>
              <a:rPr lang="en-US" dirty="0" smtClean="0"/>
              <a:t> </a:t>
            </a:r>
            <a:r>
              <a:rPr lang="el-GR" i="1" dirty="0" smtClean="0"/>
              <a:t>Οι ενήλικες που σχεδιάζουν συνεντεύξεις με παιδιά προσχολικής ηλικίας πρέπει να λαμβάνουν υπόψη τους όχι μόνο τα μεθοδολογικά αλλά και τα ηθικά ζητήματα που εγείρει η συγκεκριμένη διαδικασία</a:t>
            </a:r>
            <a:r>
              <a:rPr lang="en-US" dirty="0" smtClean="0"/>
              <a:t> </a:t>
            </a:r>
            <a:r>
              <a:rPr lang="el-GR" dirty="0" smtClean="0"/>
              <a:t> </a:t>
            </a:r>
            <a:r>
              <a:rPr lang="en-US" dirty="0" smtClean="0"/>
              <a:t> </a:t>
            </a:r>
            <a:endParaRPr lang="el-G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Σύνοψη</a:t>
            </a:r>
            <a:endParaRPr lang="el-GR" dirty="0"/>
          </a:p>
        </p:txBody>
      </p:sp>
      <p:sp>
        <p:nvSpPr>
          <p:cNvPr id="3" name="2 - Θέση περιεχομένου"/>
          <p:cNvSpPr>
            <a:spLocks noGrp="1"/>
          </p:cNvSpPr>
          <p:nvPr>
            <p:ph idx="1"/>
          </p:nvPr>
        </p:nvSpPr>
        <p:spPr/>
        <p:txBody>
          <a:bodyPr/>
          <a:lstStyle/>
          <a:p>
            <a:r>
              <a:rPr lang="el-GR" dirty="0" smtClean="0"/>
              <a:t>Ποιες είναι οι παράμετροι που πρέπει να λάβει υπόψη του/της ο/η εκπαιδευτικός όταν σχεδιάζει μια συνέντευξη;</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συνέντευξη στην εκπαιδευτική διαδικασία</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77500" lnSpcReduction="20000"/>
          </a:bodyPr>
          <a:lstStyle/>
          <a:p>
            <a:r>
              <a:rPr lang="el-GR" dirty="0" smtClean="0"/>
              <a:t>Η</a:t>
            </a:r>
            <a:r>
              <a:rPr lang="el-GR" sz="4200" dirty="0" smtClean="0"/>
              <a:t> συνέντευξη με τα παιδιά αποτελεί  ένα  ισχυρό  εργαλείο  για  να  γνωρίσει  ο  εκπαιδευτικός  καλύτερα  τους μαθητές του: </a:t>
            </a:r>
          </a:p>
          <a:p>
            <a:r>
              <a:rPr lang="el-GR" sz="4200" dirty="0" smtClean="0"/>
              <a:t>τα ενδιαφέροντά τους, </a:t>
            </a:r>
          </a:p>
          <a:p>
            <a:r>
              <a:rPr lang="el-GR" sz="4200" dirty="0" smtClean="0"/>
              <a:t>τον τρόπο που σκέφτονται, </a:t>
            </a:r>
          </a:p>
          <a:p>
            <a:r>
              <a:rPr lang="el-GR" sz="4200" dirty="0" smtClean="0"/>
              <a:t>τα συναισθήματα, </a:t>
            </a:r>
          </a:p>
          <a:p>
            <a:r>
              <a:rPr lang="el-GR" sz="4200" dirty="0" smtClean="0"/>
              <a:t>τις εμπειρίες ή τις απόψεις τους για διάφορα θέματα. </a:t>
            </a:r>
            <a:r>
              <a:rPr lang="el-GR" dirty="0" smtClean="0"/>
              <a:t> </a:t>
            </a:r>
          </a:p>
          <a:p>
            <a:endParaRPr lang="el-GR" dirty="0" smtClean="0"/>
          </a:p>
          <a:p>
            <a:pPr>
              <a:buNone/>
            </a:pPr>
            <a:r>
              <a:rPr lang="el-GR" dirty="0" smtClean="0"/>
              <a:t>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453336"/>
          </a:xfrm>
        </p:spPr>
        <p:txBody>
          <a:bodyPr>
            <a:normAutofit fontScale="85000" lnSpcReduction="20000"/>
          </a:bodyPr>
          <a:lstStyle/>
          <a:p>
            <a:r>
              <a:rPr lang="el-GR" sz="3300" dirty="0" smtClean="0"/>
              <a:t>Στην προσχολική εκπαίδευση παρουσιάζονται καθημερινά πολλές ευκαιρίες, αυθόρμητες ή οργανωμένες, για να μιλήσουμε με τα παιδιά αλλά κυρίως να τα ακούσουμε</a:t>
            </a:r>
            <a:r>
              <a:rPr lang="en-US" sz="3300" dirty="0" smtClean="0"/>
              <a:t> </a:t>
            </a:r>
            <a:r>
              <a:rPr lang="el-GR" sz="3300" dirty="0" smtClean="0"/>
              <a:t>. </a:t>
            </a:r>
          </a:p>
          <a:p>
            <a:endParaRPr lang="el-GR" sz="3300" dirty="0" smtClean="0"/>
          </a:p>
          <a:p>
            <a:r>
              <a:rPr lang="en-US" sz="3300" dirty="0" smtClean="0"/>
              <a:t> </a:t>
            </a:r>
            <a:r>
              <a:rPr lang="el-GR" sz="3300" dirty="0" smtClean="0"/>
              <a:t>Μπορείτε να σκεφτείτε κάποιες από αυτές;</a:t>
            </a:r>
          </a:p>
          <a:p>
            <a:r>
              <a:rPr lang="el-GR" sz="3300" dirty="0" smtClean="0"/>
              <a:t>Με βάση την εμπειρία σας από την πρακτική πιστεύετε ότι οι εκπαιδευτικοί τις εκμεταλλεύονται; </a:t>
            </a:r>
          </a:p>
          <a:p>
            <a:r>
              <a:rPr lang="el-GR" sz="3300" dirty="0" smtClean="0"/>
              <a:t>Ας προσπαθήσουμε να ερμηνεύσουμε τη στάση τους</a:t>
            </a:r>
          </a:p>
          <a:p>
            <a:pPr>
              <a:buNone/>
            </a:pPr>
            <a:r>
              <a:rPr lang="el-GR" sz="3300" dirty="0" smtClean="0"/>
              <a:t>  </a:t>
            </a:r>
            <a:r>
              <a:rPr lang="el-GR" dirty="0" smtClean="0"/>
              <a:t>………………………………………………………………………………………………………………………………………………………………………………………………………………………………………………………………………………………</a:t>
            </a:r>
          </a:p>
          <a:p>
            <a:pPr>
              <a:buNone/>
            </a:pPr>
            <a:r>
              <a:rPr lang="el-GR" dirty="0" smtClean="0"/>
              <a:t>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Ερμηνεία</a:t>
            </a:r>
            <a:endParaRPr lang="el-GR" dirty="0"/>
          </a:p>
        </p:txBody>
      </p:sp>
      <p:sp>
        <p:nvSpPr>
          <p:cNvPr id="3" name="2 - Θέση περιεχομένου"/>
          <p:cNvSpPr>
            <a:spLocks noGrp="1"/>
          </p:cNvSpPr>
          <p:nvPr>
            <p:ph idx="1"/>
          </p:nvPr>
        </p:nvSpPr>
        <p:spPr/>
        <p:txBody>
          <a:bodyPr/>
          <a:lstStyle/>
          <a:p>
            <a:r>
              <a:rPr lang="el-GR" dirty="0" smtClean="0"/>
              <a:t>Όπως επισημαίνουν η </a:t>
            </a:r>
            <a:r>
              <a:rPr lang="en-US" dirty="0" smtClean="0"/>
              <a:t>Millie </a:t>
            </a:r>
            <a:r>
              <a:rPr lang="en-US" dirty="0" err="1" smtClean="0"/>
              <a:t>Almy</a:t>
            </a:r>
            <a:r>
              <a:rPr lang="en-US" dirty="0" smtClean="0"/>
              <a:t> </a:t>
            </a:r>
            <a:r>
              <a:rPr lang="el-GR" dirty="0" smtClean="0"/>
              <a:t>και η </a:t>
            </a:r>
            <a:r>
              <a:rPr lang="en-US" dirty="0" smtClean="0"/>
              <a:t>Celia </a:t>
            </a:r>
            <a:r>
              <a:rPr lang="en-US" dirty="0" err="1" smtClean="0"/>
              <a:t>Genishi</a:t>
            </a:r>
            <a:r>
              <a:rPr lang="en-US" dirty="0" smtClean="0"/>
              <a:t> </a:t>
            </a:r>
            <a:r>
              <a:rPr lang="el-GR" dirty="0" smtClean="0"/>
              <a:t>(1979), στη δουλειά του εκπαιδευτικού, πολύ συχνά, το βάρος μας πέφτει στην ομιλία και ξεχνάμε την ακρόαση: μιλάμε, εξηγούμε, διηγούμαστε, περιγράφουμε ή δίνουμε οδηγίες και ξεχνάμε να ακούσουμε πραγματικά τα παιδιά. Ή ακούμε τα λόγια αλλά όχι τα συναισθήματα και τις σκέψεις τους.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Δυσκολίες</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85000" lnSpcReduction="10000"/>
          </a:bodyPr>
          <a:lstStyle/>
          <a:p>
            <a:r>
              <a:rPr lang="el-GR" dirty="0" smtClean="0"/>
              <a:t>Τα μικρά παιδιά χρειάζονται τη βοήθεια των ενηλίκων για να εκφράσουν όσο μπορούν περισσότερο τις ιδέες και τις σκέψεις τους. Συχνά δεν λένε αυτά που ξέρουν γιατί πιστεύουν ότι οι ενήλικες  τα  γνωρίζουν  ‘όλα’.  ‘Επίσης, δυσκολεύονται να εξηγήσουν τη σκέψη τους και χρειάζονται   τις   κατάλληλες   ερωτήσεις   για   να</a:t>
            </a:r>
          </a:p>
          <a:p>
            <a:pPr>
              <a:buNone/>
            </a:pPr>
            <a:r>
              <a:rPr lang="el-GR" dirty="0" smtClean="0"/>
              <a:t>     ‘ξετυλίξουν’   το   συλλογισμό   τους.   Ένα   άλλο χαρακτηριστικό των μικρών παιδιών είναι η τάση τους να απαντάνε στις ερωτήσεις των ενηλίκων, ανεξάρτητα από το αν γνωρίζουν την απάντηση ή όχι, απλώς γιατί επιθυμούν την επιδοκιμασία τους.</a:t>
            </a:r>
          </a:p>
          <a:p>
            <a:pPr>
              <a:buNone/>
            </a:pPr>
            <a:r>
              <a:rPr lang="el-GR" dirty="0" smtClean="0"/>
              <a:t/>
            </a:r>
            <a:br>
              <a:rPr lang="el-GR" dirty="0" smtClean="0"/>
            </a:b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l-GR" dirty="0" smtClean="0"/>
              <a:t>Με </a:t>
            </a:r>
            <a:r>
              <a:rPr lang="el-GR" dirty="0" smtClean="0"/>
              <a:t>τη συνέντευξη μπορούμε να διερευνήσουμε: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lvl="0"/>
            <a:r>
              <a:rPr lang="el-GR" dirty="0" smtClean="0"/>
              <a:t>Συμπεριφορές </a:t>
            </a:r>
            <a:endParaRPr lang="el-GR" dirty="0" smtClean="0"/>
          </a:p>
          <a:p>
            <a:pPr lvl="0"/>
            <a:r>
              <a:rPr lang="el-GR" dirty="0" smtClean="0"/>
              <a:t>Ιδέες</a:t>
            </a:r>
          </a:p>
          <a:p>
            <a:pPr lvl="0"/>
            <a:r>
              <a:rPr lang="el-GR" dirty="0" smtClean="0"/>
              <a:t>Απόψεις</a:t>
            </a:r>
          </a:p>
          <a:p>
            <a:pPr lvl="0"/>
            <a:r>
              <a:rPr lang="el-GR" dirty="0" smtClean="0"/>
              <a:t>Ρόλους (επίσημους και ανεπίσημους)</a:t>
            </a:r>
          </a:p>
          <a:p>
            <a:pPr lvl="0"/>
            <a:r>
              <a:rPr lang="el-GR" dirty="0" smtClean="0"/>
              <a:t>Σχέσεις</a:t>
            </a:r>
          </a:p>
          <a:p>
            <a:pPr lvl="0"/>
            <a:r>
              <a:rPr lang="el-GR" dirty="0" smtClean="0"/>
              <a:t>Συναισθήματα</a:t>
            </a:r>
          </a:p>
          <a:p>
            <a:pPr lvl="0"/>
            <a:r>
              <a:rPr lang="el-GR" dirty="0" smtClean="0"/>
              <a:t>«Ιστορίες» </a:t>
            </a:r>
          </a:p>
          <a:p>
            <a:pPr lvl="0"/>
            <a:r>
              <a:rPr lang="el-GR" dirty="0" smtClean="0"/>
              <a:t>Ενδιαφέροντα</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l-GR" dirty="0" smtClean="0"/>
              <a:t>Μπορούμε </a:t>
            </a:r>
            <a:r>
              <a:rPr lang="el-GR" dirty="0" smtClean="0"/>
              <a:t>επίσης,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lvl="0"/>
            <a:r>
              <a:rPr lang="el-GR" dirty="0" smtClean="0"/>
              <a:t>Να </a:t>
            </a:r>
            <a:r>
              <a:rPr lang="el-GR" dirty="0" smtClean="0"/>
              <a:t>αντλήσουμε πληροφορίες για τη ζωή των παιδιών εκτός σχολείου </a:t>
            </a:r>
          </a:p>
          <a:p>
            <a:pPr lvl="0"/>
            <a:r>
              <a:rPr lang="el-GR" dirty="0" smtClean="0"/>
              <a:t>Να προσεγγίσουμε τον τρόπο που σκέφτονται για διάφορες, έννοιες φαινόμενα, ζητήματα</a:t>
            </a:r>
          </a:p>
          <a:p>
            <a:pPr lvl="0"/>
            <a:r>
              <a:rPr lang="el-GR" dirty="0" smtClean="0"/>
              <a:t>Να κατανοήσουμε ένα σχέδιο ή μια κατασκευή που δημιούργησαν αυθόρμητα ή μια δημιουργία τους που προέκυψε στα πλαίσια μιας οργανωμένης δραστηριότητας</a:t>
            </a:r>
          </a:p>
          <a:p>
            <a:pPr lvl="0"/>
            <a:r>
              <a:rPr lang="el-GR" dirty="0" smtClean="0"/>
              <a:t>Να διερευνήσουμε προηγούμενες γνώσεις και εμπειρίες για διάφορα θέματα</a:t>
            </a:r>
          </a:p>
          <a:p>
            <a:pPr lvl="0"/>
            <a:r>
              <a:rPr lang="el-GR" dirty="0" smtClean="0"/>
              <a:t>Να βοηθήσουμε τα παιδιά να </a:t>
            </a:r>
            <a:r>
              <a:rPr lang="el-GR" dirty="0" err="1" smtClean="0"/>
              <a:t>αναστοχαστούν</a:t>
            </a:r>
            <a:r>
              <a:rPr lang="el-GR" dirty="0" smtClean="0"/>
              <a:t> προηγούμενες δράσεις τους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 συνεντεύξεων</a:t>
            </a:r>
            <a:endParaRPr lang="el-GR" dirty="0"/>
          </a:p>
        </p:txBody>
      </p:sp>
      <p:sp>
        <p:nvSpPr>
          <p:cNvPr id="3" name="2 - Θέση περιεχομένου"/>
          <p:cNvSpPr>
            <a:spLocks noGrp="1"/>
          </p:cNvSpPr>
          <p:nvPr>
            <p:ph idx="1"/>
          </p:nvPr>
        </p:nvSpPr>
        <p:spPr/>
        <p:txBody>
          <a:bodyPr>
            <a:normAutofit/>
          </a:bodyPr>
          <a:lstStyle/>
          <a:p>
            <a:r>
              <a:rPr lang="el-GR" dirty="0" smtClean="0"/>
              <a:t>Μελετήστε  τις  δυο  συνεντεύξεις  που  ακολουθούν.  Υλοποιήθηκαν  από  υποψήφιες νηπιαγωγούς κατά τη διάρκεια της Πρακτικής τους Άσκησης σε νηπιαγωγείο.</a:t>
            </a:r>
          </a:p>
          <a:p>
            <a:r>
              <a:rPr lang="el-GR" dirty="0" smtClean="0"/>
              <a:t> Μπορείτε να καταλάβετε για ποιο λόγο έγιναν αυτές οι συνεντεύξεις;.</a:t>
            </a:r>
          </a:p>
          <a:p>
            <a:r>
              <a:rPr lang="el-GR" dirty="0" smtClean="0"/>
              <a:t> Τι πληροφορίες μας δίνουν για τα συγκεκριμένα παιδιά;</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1214</Words>
  <Application>Microsoft Office PowerPoint</Application>
  <PresentationFormat>Προβολή στην οθόνη (4:3)</PresentationFormat>
  <Paragraphs>129</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Συνέντευξη με νήπια</vt:lpstr>
      <vt:lpstr>Διαφάνεια 2</vt:lpstr>
      <vt:lpstr>Η συνέντευξη στην εκπαιδευτική διαδικασία</vt:lpstr>
      <vt:lpstr>Διαφάνεια 4</vt:lpstr>
      <vt:lpstr>Ερμηνεία</vt:lpstr>
      <vt:lpstr>Δυσκολίες</vt:lpstr>
      <vt:lpstr> Με τη συνέντευξη μπορούμε να διερευνήσουμε:  </vt:lpstr>
      <vt:lpstr> Μπορούμε επίσης,  </vt:lpstr>
      <vt:lpstr>Παραδείγματα συνεντεύξεων</vt:lpstr>
      <vt:lpstr>Διαφάνεια 10</vt:lpstr>
      <vt:lpstr>Κριτική</vt:lpstr>
      <vt:lpstr>Επιστροφή στη δική σου συνέντευξη</vt:lpstr>
      <vt:lpstr>3η συνέντευξη: «ενδιαφέροντα των παιδιών» </vt:lpstr>
      <vt:lpstr>Παρατηρήσεις</vt:lpstr>
      <vt:lpstr>Ερωτήματα</vt:lpstr>
      <vt:lpstr>Tρόποi με τους οποίους μπορούμε να διευκολύνουμε τις συνεντεύξεις.</vt:lpstr>
      <vt:lpstr>Tρόποi με τους οποίους μπορούμε να διευκολύνουμε τις συνεντεύξεις.</vt:lpstr>
      <vt:lpstr>Οι συμπληρωματικές ερωτήσεις παροτρύνουν τα παιδιά́:</vt:lpstr>
      <vt:lpstr>επαναδιατύπωση των απαντήσεων των παιδιών</vt:lpstr>
      <vt:lpstr>Ερωτήσεις αναστοχασμού  πριν την συνέντευξη</vt:lpstr>
      <vt:lpstr>Ερωτήσεις αναστοχασμού μετά την συνέντευξη</vt:lpstr>
      <vt:lpstr>Διαφάνεια 22</vt:lpstr>
      <vt:lpstr>Σύνοψη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Συνέντευξη με νήπια</dc:title>
  <dc:creator>vtsafos</dc:creator>
  <cp:lastModifiedBy>vtsafos</cp:lastModifiedBy>
  <cp:revision>5</cp:revision>
  <dcterms:created xsi:type="dcterms:W3CDTF">2015-04-23T17:37:32Z</dcterms:created>
  <dcterms:modified xsi:type="dcterms:W3CDTF">2016-03-28T05:24:30Z</dcterms:modified>
</cp:coreProperties>
</file>