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5" r:id="rId9"/>
    <p:sldId id="263" r:id="rId10"/>
    <p:sldId id="264" r:id="rId11"/>
    <p:sldId id="266" r:id="rId12"/>
    <p:sldId id="267" r:id="rId13"/>
    <p:sldId id="268" r:id="rId14"/>
    <p:sldId id="269" r:id="rId15"/>
    <p:sldId id="270" r:id="rId16"/>
    <p:sldId id="271" r:id="rId17"/>
    <p:sldId id="272" r:id="rId18"/>
    <p:sldId id="317" r:id="rId19"/>
    <p:sldId id="336" r:id="rId20"/>
    <p:sldId id="338" r:id="rId21"/>
    <p:sldId id="337" r:id="rId22"/>
    <p:sldId id="341" r:id="rId23"/>
    <p:sldId id="340" r:id="rId24"/>
    <p:sldId id="339" r:id="rId25"/>
    <p:sldId id="343" r:id="rId26"/>
    <p:sldId id="342" r:id="rId27"/>
    <p:sldId id="344" r:id="rId28"/>
    <p:sldId id="345" r:id="rId29"/>
    <p:sldId id="346" r:id="rId30"/>
    <p:sldId id="347" r:id="rId31"/>
    <p:sldId id="349" r:id="rId32"/>
    <p:sldId id="350" r:id="rId33"/>
    <p:sldId id="353" r:id="rId34"/>
    <p:sldId id="352" r:id="rId35"/>
    <p:sldId id="354" r:id="rId36"/>
    <p:sldId id="355" r:id="rId37"/>
    <p:sldId id="356" r:id="rId38"/>
    <p:sldId id="357" r:id="rId39"/>
    <p:sldId id="358" r:id="rId40"/>
    <p:sldId id="359" r:id="rId41"/>
    <p:sldId id="360" r:id="rId42"/>
    <p:sldId id="361" r:id="rId43"/>
    <p:sldId id="362" r:id="rId44"/>
    <p:sldId id="363" r:id="rId45"/>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392"/>
    <p:restoredTop sz="94671"/>
  </p:normalViewPr>
  <p:slideViewPr>
    <p:cSldViewPr snapToGrid="0" snapToObjects="1">
      <p:cViewPr varScale="1">
        <p:scale>
          <a:sx n="101" d="100"/>
          <a:sy n="101" d="100"/>
        </p:scale>
        <p:origin x="216" y="256"/>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0710421-362A-9F41-97B9-93B53823F008}"/>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F8479FFE-23FC-5745-8336-82B3CF8443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69089CD8-A4AC-D54D-89CA-730D60E0D4EA}"/>
              </a:ext>
            </a:extLst>
          </p:cNvPr>
          <p:cNvSpPr>
            <a:spLocks noGrp="1"/>
          </p:cNvSpPr>
          <p:nvPr>
            <p:ph type="dt" sz="half" idx="10"/>
          </p:nvPr>
        </p:nvSpPr>
        <p:spPr/>
        <p:txBody>
          <a:bodyPr/>
          <a:lstStyle/>
          <a:p>
            <a:fld id="{3226CF29-7C1C-9F41-826D-A0255A315011}" type="datetimeFigureOut">
              <a:rPr lang="el-GR" smtClean="0"/>
              <a:t>28/4/20</a:t>
            </a:fld>
            <a:endParaRPr lang="el-GR"/>
          </a:p>
        </p:txBody>
      </p:sp>
      <p:sp>
        <p:nvSpPr>
          <p:cNvPr id="5" name="Θέση υποσέλιδου 4">
            <a:extLst>
              <a:ext uri="{FF2B5EF4-FFF2-40B4-BE49-F238E27FC236}">
                <a16:creationId xmlns:a16="http://schemas.microsoft.com/office/drawing/2014/main" id="{3D854C9B-96AA-0148-A6E9-9819FDF84842}"/>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7A843EA2-8513-6E41-B6D0-0EC9BC62A3F8}"/>
              </a:ext>
            </a:extLst>
          </p:cNvPr>
          <p:cNvSpPr>
            <a:spLocks noGrp="1"/>
          </p:cNvSpPr>
          <p:nvPr>
            <p:ph type="sldNum" sz="quarter" idx="12"/>
          </p:nvPr>
        </p:nvSpPr>
        <p:spPr/>
        <p:txBody>
          <a:bodyPr/>
          <a:lstStyle/>
          <a:p>
            <a:fld id="{4D37100B-EB00-F94B-962A-B3666B18EB58}" type="slidenum">
              <a:rPr lang="el-GR" smtClean="0"/>
              <a:t>‹#›</a:t>
            </a:fld>
            <a:endParaRPr lang="el-GR"/>
          </a:p>
        </p:txBody>
      </p:sp>
    </p:spTree>
    <p:extLst>
      <p:ext uri="{BB962C8B-B14F-4D97-AF65-F5344CB8AC3E}">
        <p14:creationId xmlns:p14="http://schemas.microsoft.com/office/powerpoint/2010/main" val="1083221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E246E6B-C0A1-9D40-BC9B-B8CA1814F040}"/>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CB453278-3ACC-134F-9E03-A829EC701229}"/>
              </a:ext>
            </a:extLst>
          </p:cNvPr>
          <p:cNvSpPr>
            <a:spLocks noGrp="1"/>
          </p:cNvSpPr>
          <p:nvPr>
            <p:ph type="body" orient="vert" idx="1"/>
          </p:nvPr>
        </p:nvSpPr>
        <p:spPr/>
        <p:txBody>
          <a:bodyPr vert="eaVert"/>
          <a:lstStyle/>
          <a:p>
            <a:r>
              <a:rPr lang="el-GR"/>
              <a:t>Επεξεργασία στυλ υποδείγματος κειμένου
Δεύτερου επιπέδου
Τρίτου επιπέδου
Τέταρτου επιπέδου
Πέμπτου επιπέδου</a:t>
            </a:r>
          </a:p>
        </p:txBody>
      </p:sp>
      <p:sp>
        <p:nvSpPr>
          <p:cNvPr id="4" name="Θέση ημερομηνίας 3">
            <a:extLst>
              <a:ext uri="{FF2B5EF4-FFF2-40B4-BE49-F238E27FC236}">
                <a16:creationId xmlns:a16="http://schemas.microsoft.com/office/drawing/2014/main" id="{E82C4D1C-721A-634B-9265-7FB5C4FB376B}"/>
              </a:ext>
            </a:extLst>
          </p:cNvPr>
          <p:cNvSpPr>
            <a:spLocks noGrp="1"/>
          </p:cNvSpPr>
          <p:nvPr>
            <p:ph type="dt" sz="half" idx="10"/>
          </p:nvPr>
        </p:nvSpPr>
        <p:spPr/>
        <p:txBody>
          <a:bodyPr/>
          <a:lstStyle/>
          <a:p>
            <a:fld id="{3226CF29-7C1C-9F41-826D-A0255A315011}" type="datetimeFigureOut">
              <a:rPr lang="el-GR" smtClean="0"/>
              <a:t>28/4/20</a:t>
            </a:fld>
            <a:endParaRPr lang="el-GR"/>
          </a:p>
        </p:txBody>
      </p:sp>
      <p:sp>
        <p:nvSpPr>
          <p:cNvPr id="5" name="Θέση υποσέλιδου 4">
            <a:extLst>
              <a:ext uri="{FF2B5EF4-FFF2-40B4-BE49-F238E27FC236}">
                <a16:creationId xmlns:a16="http://schemas.microsoft.com/office/drawing/2014/main" id="{6D1171AF-5E1E-4D41-9095-38FB14C0C71B}"/>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6C580401-72FB-0243-AA22-C70D44861D7D}"/>
              </a:ext>
            </a:extLst>
          </p:cNvPr>
          <p:cNvSpPr>
            <a:spLocks noGrp="1"/>
          </p:cNvSpPr>
          <p:nvPr>
            <p:ph type="sldNum" sz="quarter" idx="12"/>
          </p:nvPr>
        </p:nvSpPr>
        <p:spPr/>
        <p:txBody>
          <a:bodyPr/>
          <a:lstStyle/>
          <a:p>
            <a:fld id="{4D37100B-EB00-F94B-962A-B3666B18EB58}" type="slidenum">
              <a:rPr lang="el-GR" smtClean="0"/>
              <a:t>‹#›</a:t>
            </a:fld>
            <a:endParaRPr lang="el-GR"/>
          </a:p>
        </p:txBody>
      </p:sp>
    </p:spTree>
    <p:extLst>
      <p:ext uri="{BB962C8B-B14F-4D97-AF65-F5344CB8AC3E}">
        <p14:creationId xmlns:p14="http://schemas.microsoft.com/office/powerpoint/2010/main" val="1764603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A17E6E0D-0C60-284E-A31C-F57D97FDE84B}"/>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A1B4014A-9D43-BE40-836D-3922FF84C595}"/>
              </a:ext>
            </a:extLst>
          </p:cNvPr>
          <p:cNvSpPr>
            <a:spLocks noGrp="1"/>
          </p:cNvSpPr>
          <p:nvPr>
            <p:ph type="body" orient="vert" idx="1"/>
          </p:nvPr>
        </p:nvSpPr>
        <p:spPr>
          <a:xfrm>
            <a:off x="838200" y="365125"/>
            <a:ext cx="7734300" cy="5811838"/>
          </a:xfrm>
        </p:spPr>
        <p:txBody>
          <a:bodyPr vert="eaVert"/>
          <a:lstStyle/>
          <a:p>
            <a:r>
              <a:rPr lang="el-GR"/>
              <a:t>Επεξεργασία στυλ υποδείγματος κειμένου
Δεύτερου επιπέδου
Τρίτου επιπέδου
Τέταρτου επιπέδου
Πέμπτου επιπέδου</a:t>
            </a:r>
          </a:p>
        </p:txBody>
      </p:sp>
      <p:sp>
        <p:nvSpPr>
          <p:cNvPr id="4" name="Θέση ημερομηνίας 3">
            <a:extLst>
              <a:ext uri="{FF2B5EF4-FFF2-40B4-BE49-F238E27FC236}">
                <a16:creationId xmlns:a16="http://schemas.microsoft.com/office/drawing/2014/main" id="{15C59DCC-6A8D-154C-8588-49F9EA7987E4}"/>
              </a:ext>
            </a:extLst>
          </p:cNvPr>
          <p:cNvSpPr>
            <a:spLocks noGrp="1"/>
          </p:cNvSpPr>
          <p:nvPr>
            <p:ph type="dt" sz="half" idx="10"/>
          </p:nvPr>
        </p:nvSpPr>
        <p:spPr/>
        <p:txBody>
          <a:bodyPr/>
          <a:lstStyle/>
          <a:p>
            <a:fld id="{3226CF29-7C1C-9F41-826D-A0255A315011}" type="datetimeFigureOut">
              <a:rPr lang="el-GR" smtClean="0"/>
              <a:t>28/4/20</a:t>
            </a:fld>
            <a:endParaRPr lang="el-GR"/>
          </a:p>
        </p:txBody>
      </p:sp>
      <p:sp>
        <p:nvSpPr>
          <p:cNvPr id="5" name="Θέση υποσέλιδου 4">
            <a:extLst>
              <a:ext uri="{FF2B5EF4-FFF2-40B4-BE49-F238E27FC236}">
                <a16:creationId xmlns:a16="http://schemas.microsoft.com/office/drawing/2014/main" id="{F7F6590D-E079-4C4C-80DD-DBF0F2C3ED1D}"/>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3C35ABBD-D3C8-1E47-B9B6-1A814CCFA438}"/>
              </a:ext>
            </a:extLst>
          </p:cNvPr>
          <p:cNvSpPr>
            <a:spLocks noGrp="1"/>
          </p:cNvSpPr>
          <p:nvPr>
            <p:ph type="sldNum" sz="quarter" idx="12"/>
          </p:nvPr>
        </p:nvSpPr>
        <p:spPr/>
        <p:txBody>
          <a:bodyPr/>
          <a:lstStyle/>
          <a:p>
            <a:fld id="{4D37100B-EB00-F94B-962A-B3666B18EB58}" type="slidenum">
              <a:rPr lang="el-GR" smtClean="0"/>
              <a:t>‹#›</a:t>
            </a:fld>
            <a:endParaRPr lang="el-GR"/>
          </a:p>
        </p:txBody>
      </p:sp>
    </p:spTree>
    <p:extLst>
      <p:ext uri="{BB962C8B-B14F-4D97-AF65-F5344CB8AC3E}">
        <p14:creationId xmlns:p14="http://schemas.microsoft.com/office/powerpoint/2010/main" val="1018729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172CA27-7B1A-1440-BFD9-D39AE47F9FCC}"/>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E370C0C0-3D84-AB4C-9E6A-77590E7FA894}"/>
              </a:ext>
            </a:extLst>
          </p:cNvPr>
          <p:cNvSpPr>
            <a:spLocks noGrp="1"/>
          </p:cNvSpPr>
          <p:nvPr>
            <p:ph idx="1"/>
          </p:nvPr>
        </p:nvSpPr>
        <p:spPr/>
        <p:txBody>
          <a:bodyPr/>
          <a:lstStyle/>
          <a:p>
            <a:r>
              <a:rPr lang="el-GR"/>
              <a:t>Επεξεργασία στυλ υποδείγματος κειμένου
Δεύτερου επιπέδου
Τρίτου επιπέδου
Τέταρτου επιπέδου
Πέμπτου επιπέδου</a:t>
            </a:r>
          </a:p>
        </p:txBody>
      </p:sp>
      <p:sp>
        <p:nvSpPr>
          <p:cNvPr id="4" name="Θέση ημερομηνίας 3">
            <a:extLst>
              <a:ext uri="{FF2B5EF4-FFF2-40B4-BE49-F238E27FC236}">
                <a16:creationId xmlns:a16="http://schemas.microsoft.com/office/drawing/2014/main" id="{BE9A21B8-5693-3347-91D3-97BC6AAE7E20}"/>
              </a:ext>
            </a:extLst>
          </p:cNvPr>
          <p:cNvSpPr>
            <a:spLocks noGrp="1"/>
          </p:cNvSpPr>
          <p:nvPr>
            <p:ph type="dt" sz="half" idx="10"/>
          </p:nvPr>
        </p:nvSpPr>
        <p:spPr/>
        <p:txBody>
          <a:bodyPr/>
          <a:lstStyle/>
          <a:p>
            <a:fld id="{3226CF29-7C1C-9F41-826D-A0255A315011}" type="datetimeFigureOut">
              <a:rPr lang="el-GR" smtClean="0"/>
              <a:t>28/4/20</a:t>
            </a:fld>
            <a:endParaRPr lang="el-GR"/>
          </a:p>
        </p:txBody>
      </p:sp>
      <p:sp>
        <p:nvSpPr>
          <p:cNvPr id="5" name="Θέση υποσέλιδου 4">
            <a:extLst>
              <a:ext uri="{FF2B5EF4-FFF2-40B4-BE49-F238E27FC236}">
                <a16:creationId xmlns:a16="http://schemas.microsoft.com/office/drawing/2014/main" id="{E518CBDD-F94E-6045-BA8B-3BBE6C073AA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DD8AA87-6347-454D-99A4-9AD6F16F2356}"/>
              </a:ext>
            </a:extLst>
          </p:cNvPr>
          <p:cNvSpPr>
            <a:spLocks noGrp="1"/>
          </p:cNvSpPr>
          <p:nvPr>
            <p:ph type="sldNum" sz="quarter" idx="12"/>
          </p:nvPr>
        </p:nvSpPr>
        <p:spPr/>
        <p:txBody>
          <a:bodyPr/>
          <a:lstStyle/>
          <a:p>
            <a:fld id="{4D37100B-EB00-F94B-962A-B3666B18EB58}" type="slidenum">
              <a:rPr lang="el-GR" smtClean="0"/>
              <a:t>‹#›</a:t>
            </a:fld>
            <a:endParaRPr lang="el-GR"/>
          </a:p>
        </p:txBody>
      </p:sp>
    </p:spTree>
    <p:extLst>
      <p:ext uri="{BB962C8B-B14F-4D97-AF65-F5344CB8AC3E}">
        <p14:creationId xmlns:p14="http://schemas.microsoft.com/office/powerpoint/2010/main" val="466318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D3289CA-3772-C04F-A3B0-0191BF37A4A3}"/>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5F3AD573-40FA-AD41-A8C8-D519C4991B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l-GR"/>
              <a:t>Επεξεργασία στυλ υποδείγματος κειμένου
Δεύτερου επιπέδου
Τρίτου επιπέδου
Τέταρτου επιπέδου
Πέμπτου επιπέδου</a:t>
            </a:r>
          </a:p>
        </p:txBody>
      </p:sp>
      <p:sp>
        <p:nvSpPr>
          <p:cNvPr id="4" name="Θέση ημερομηνίας 3">
            <a:extLst>
              <a:ext uri="{FF2B5EF4-FFF2-40B4-BE49-F238E27FC236}">
                <a16:creationId xmlns:a16="http://schemas.microsoft.com/office/drawing/2014/main" id="{DFEEA78A-76AC-5B4F-ABB5-0BB484ADABD7}"/>
              </a:ext>
            </a:extLst>
          </p:cNvPr>
          <p:cNvSpPr>
            <a:spLocks noGrp="1"/>
          </p:cNvSpPr>
          <p:nvPr>
            <p:ph type="dt" sz="half" idx="10"/>
          </p:nvPr>
        </p:nvSpPr>
        <p:spPr/>
        <p:txBody>
          <a:bodyPr/>
          <a:lstStyle/>
          <a:p>
            <a:fld id="{3226CF29-7C1C-9F41-826D-A0255A315011}" type="datetimeFigureOut">
              <a:rPr lang="el-GR" smtClean="0"/>
              <a:t>28/4/20</a:t>
            </a:fld>
            <a:endParaRPr lang="el-GR"/>
          </a:p>
        </p:txBody>
      </p:sp>
      <p:sp>
        <p:nvSpPr>
          <p:cNvPr id="5" name="Θέση υποσέλιδου 4">
            <a:extLst>
              <a:ext uri="{FF2B5EF4-FFF2-40B4-BE49-F238E27FC236}">
                <a16:creationId xmlns:a16="http://schemas.microsoft.com/office/drawing/2014/main" id="{67EDF076-9469-8B4F-A3FA-E2C35A93B4C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33AE33C-863B-B24D-9BDE-565BA4631A24}"/>
              </a:ext>
            </a:extLst>
          </p:cNvPr>
          <p:cNvSpPr>
            <a:spLocks noGrp="1"/>
          </p:cNvSpPr>
          <p:nvPr>
            <p:ph type="sldNum" sz="quarter" idx="12"/>
          </p:nvPr>
        </p:nvSpPr>
        <p:spPr/>
        <p:txBody>
          <a:bodyPr/>
          <a:lstStyle/>
          <a:p>
            <a:fld id="{4D37100B-EB00-F94B-962A-B3666B18EB58}" type="slidenum">
              <a:rPr lang="el-GR" smtClean="0"/>
              <a:t>‹#›</a:t>
            </a:fld>
            <a:endParaRPr lang="el-GR"/>
          </a:p>
        </p:txBody>
      </p:sp>
    </p:spTree>
    <p:extLst>
      <p:ext uri="{BB962C8B-B14F-4D97-AF65-F5344CB8AC3E}">
        <p14:creationId xmlns:p14="http://schemas.microsoft.com/office/powerpoint/2010/main" val="2223645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EE9E265-7421-FD46-87F0-EE78B6D0A83C}"/>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5127CF2F-D914-9C40-869A-160D9BBAF9FF}"/>
              </a:ext>
            </a:extLst>
          </p:cNvPr>
          <p:cNvSpPr>
            <a:spLocks noGrp="1"/>
          </p:cNvSpPr>
          <p:nvPr>
            <p:ph sz="half" idx="1"/>
          </p:nvPr>
        </p:nvSpPr>
        <p:spPr>
          <a:xfrm>
            <a:off x="838200" y="1825625"/>
            <a:ext cx="5181600" cy="4351338"/>
          </a:xfrm>
        </p:spPr>
        <p:txBody>
          <a:bodyPr/>
          <a:lstStyle/>
          <a:p>
            <a:r>
              <a:rPr lang="el-GR"/>
              <a:t>Επεξεργασία στυλ υποδείγματος κειμένου
Δεύτερου επιπέδου
Τρίτου επιπέδου
Τέταρτου επιπέδου
Πέμπτου επιπέδου</a:t>
            </a:r>
          </a:p>
        </p:txBody>
      </p:sp>
      <p:sp>
        <p:nvSpPr>
          <p:cNvPr id="4" name="Θέση περιεχομένου 3">
            <a:extLst>
              <a:ext uri="{FF2B5EF4-FFF2-40B4-BE49-F238E27FC236}">
                <a16:creationId xmlns:a16="http://schemas.microsoft.com/office/drawing/2014/main" id="{3420A95E-F9E1-0743-8887-DBC7205A44BB}"/>
              </a:ext>
            </a:extLst>
          </p:cNvPr>
          <p:cNvSpPr>
            <a:spLocks noGrp="1"/>
          </p:cNvSpPr>
          <p:nvPr>
            <p:ph sz="half" idx="2"/>
          </p:nvPr>
        </p:nvSpPr>
        <p:spPr>
          <a:xfrm>
            <a:off x="6172200" y="1825625"/>
            <a:ext cx="5181600" cy="4351338"/>
          </a:xfrm>
        </p:spPr>
        <p:txBody>
          <a:bodyPr/>
          <a:lstStyle/>
          <a:p>
            <a:r>
              <a:rPr lang="el-GR"/>
              <a:t>Επεξεργασία στυλ υποδείγματος κειμένου
Δεύτερου επιπέδου
Τρίτου επιπέδου
Τέταρτου επιπέδου
Πέμπτου επιπέδου</a:t>
            </a:r>
          </a:p>
        </p:txBody>
      </p:sp>
      <p:sp>
        <p:nvSpPr>
          <p:cNvPr id="5" name="Θέση ημερομηνίας 4">
            <a:extLst>
              <a:ext uri="{FF2B5EF4-FFF2-40B4-BE49-F238E27FC236}">
                <a16:creationId xmlns:a16="http://schemas.microsoft.com/office/drawing/2014/main" id="{D8E9B7E4-8CBB-4241-90D6-D195B489895A}"/>
              </a:ext>
            </a:extLst>
          </p:cNvPr>
          <p:cNvSpPr>
            <a:spLocks noGrp="1"/>
          </p:cNvSpPr>
          <p:nvPr>
            <p:ph type="dt" sz="half" idx="10"/>
          </p:nvPr>
        </p:nvSpPr>
        <p:spPr/>
        <p:txBody>
          <a:bodyPr/>
          <a:lstStyle/>
          <a:p>
            <a:fld id="{3226CF29-7C1C-9F41-826D-A0255A315011}" type="datetimeFigureOut">
              <a:rPr lang="el-GR" smtClean="0"/>
              <a:t>28/4/20</a:t>
            </a:fld>
            <a:endParaRPr lang="el-GR"/>
          </a:p>
        </p:txBody>
      </p:sp>
      <p:sp>
        <p:nvSpPr>
          <p:cNvPr id="6" name="Θέση υποσέλιδου 5">
            <a:extLst>
              <a:ext uri="{FF2B5EF4-FFF2-40B4-BE49-F238E27FC236}">
                <a16:creationId xmlns:a16="http://schemas.microsoft.com/office/drawing/2014/main" id="{8E99FE1A-B5E2-DE49-A4D0-641AFD34AA7A}"/>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5274877A-174A-9D42-B8ED-78F72F1F0193}"/>
              </a:ext>
            </a:extLst>
          </p:cNvPr>
          <p:cNvSpPr>
            <a:spLocks noGrp="1"/>
          </p:cNvSpPr>
          <p:nvPr>
            <p:ph type="sldNum" sz="quarter" idx="12"/>
          </p:nvPr>
        </p:nvSpPr>
        <p:spPr/>
        <p:txBody>
          <a:bodyPr/>
          <a:lstStyle/>
          <a:p>
            <a:fld id="{4D37100B-EB00-F94B-962A-B3666B18EB58}" type="slidenum">
              <a:rPr lang="el-GR" smtClean="0"/>
              <a:t>‹#›</a:t>
            </a:fld>
            <a:endParaRPr lang="el-GR"/>
          </a:p>
        </p:txBody>
      </p:sp>
    </p:spTree>
    <p:extLst>
      <p:ext uri="{BB962C8B-B14F-4D97-AF65-F5344CB8AC3E}">
        <p14:creationId xmlns:p14="http://schemas.microsoft.com/office/powerpoint/2010/main" val="3389233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83D5DA5-F146-324A-B41C-E0FD1274C265}"/>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B7F0E6DC-59C7-FD46-B6C8-32142FFC16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l-GR"/>
              <a:t>Επεξεργασία στυλ υποδείγματος κειμένου
Δεύτερου επιπέδου
Τρίτου επιπέδου
Τέταρτου επιπέδου
Πέμπτου επιπέδου</a:t>
            </a:r>
          </a:p>
        </p:txBody>
      </p:sp>
      <p:sp>
        <p:nvSpPr>
          <p:cNvPr id="4" name="Θέση περιεχομένου 3">
            <a:extLst>
              <a:ext uri="{FF2B5EF4-FFF2-40B4-BE49-F238E27FC236}">
                <a16:creationId xmlns:a16="http://schemas.microsoft.com/office/drawing/2014/main" id="{CB4FDE14-4E5D-6B4D-A0E2-AF37D13E8767}"/>
              </a:ext>
            </a:extLst>
          </p:cNvPr>
          <p:cNvSpPr>
            <a:spLocks noGrp="1"/>
          </p:cNvSpPr>
          <p:nvPr>
            <p:ph sz="half" idx="2"/>
          </p:nvPr>
        </p:nvSpPr>
        <p:spPr>
          <a:xfrm>
            <a:off x="839788" y="2505075"/>
            <a:ext cx="5157787" cy="3684588"/>
          </a:xfrm>
        </p:spPr>
        <p:txBody>
          <a:bodyPr/>
          <a:lstStyle/>
          <a:p>
            <a:r>
              <a:rPr lang="el-GR"/>
              <a:t>Επεξεργασία στυλ υποδείγματος κειμένου
Δεύτερου επιπέδου
Τρίτου επιπέδου
Τέταρτου επιπέδου
Πέμπτου επιπέδου</a:t>
            </a:r>
          </a:p>
        </p:txBody>
      </p:sp>
      <p:sp>
        <p:nvSpPr>
          <p:cNvPr id="5" name="Θέση κειμένου 4">
            <a:extLst>
              <a:ext uri="{FF2B5EF4-FFF2-40B4-BE49-F238E27FC236}">
                <a16:creationId xmlns:a16="http://schemas.microsoft.com/office/drawing/2014/main" id="{6666E603-B5F1-CB4F-8834-531ABA9F19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l-GR"/>
              <a:t>Επεξεργασία στυλ υποδείγματος κειμένου
Δεύτερου επιπέδου
Τρίτου επιπέδου
Τέταρτου επιπέδου
Πέμπτου επιπέδου</a:t>
            </a:r>
          </a:p>
        </p:txBody>
      </p:sp>
      <p:sp>
        <p:nvSpPr>
          <p:cNvPr id="6" name="Θέση περιεχομένου 5">
            <a:extLst>
              <a:ext uri="{FF2B5EF4-FFF2-40B4-BE49-F238E27FC236}">
                <a16:creationId xmlns:a16="http://schemas.microsoft.com/office/drawing/2014/main" id="{5788B649-B44D-AA41-B3E6-ED15A067AC32}"/>
              </a:ext>
            </a:extLst>
          </p:cNvPr>
          <p:cNvSpPr>
            <a:spLocks noGrp="1"/>
          </p:cNvSpPr>
          <p:nvPr>
            <p:ph sz="quarter" idx="4"/>
          </p:nvPr>
        </p:nvSpPr>
        <p:spPr>
          <a:xfrm>
            <a:off x="6172200" y="2505075"/>
            <a:ext cx="5183188" cy="3684588"/>
          </a:xfrm>
        </p:spPr>
        <p:txBody>
          <a:bodyPr/>
          <a:lstStyle/>
          <a:p>
            <a:r>
              <a:rPr lang="el-GR"/>
              <a:t>Επεξεργασία στυλ υποδείγματος κειμένου
Δεύτερου επιπέδου
Τρίτου επιπέδου
Τέταρτου επιπέδου
Πέμπτου επιπέδου</a:t>
            </a:r>
          </a:p>
        </p:txBody>
      </p:sp>
      <p:sp>
        <p:nvSpPr>
          <p:cNvPr id="7" name="Θέση ημερομηνίας 6">
            <a:extLst>
              <a:ext uri="{FF2B5EF4-FFF2-40B4-BE49-F238E27FC236}">
                <a16:creationId xmlns:a16="http://schemas.microsoft.com/office/drawing/2014/main" id="{0BD8570B-5CB4-6A4C-9133-1D04700549A8}"/>
              </a:ext>
            </a:extLst>
          </p:cNvPr>
          <p:cNvSpPr>
            <a:spLocks noGrp="1"/>
          </p:cNvSpPr>
          <p:nvPr>
            <p:ph type="dt" sz="half" idx="10"/>
          </p:nvPr>
        </p:nvSpPr>
        <p:spPr/>
        <p:txBody>
          <a:bodyPr/>
          <a:lstStyle/>
          <a:p>
            <a:fld id="{3226CF29-7C1C-9F41-826D-A0255A315011}" type="datetimeFigureOut">
              <a:rPr lang="el-GR" smtClean="0"/>
              <a:t>28/4/20</a:t>
            </a:fld>
            <a:endParaRPr lang="el-GR"/>
          </a:p>
        </p:txBody>
      </p:sp>
      <p:sp>
        <p:nvSpPr>
          <p:cNvPr id="8" name="Θέση υποσέλιδου 7">
            <a:extLst>
              <a:ext uri="{FF2B5EF4-FFF2-40B4-BE49-F238E27FC236}">
                <a16:creationId xmlns:a16="http://schemas.microsoft.com/office/drawing/2014/main" id="{C27A8142-D5E8-0543-A3D5-F8C667B1E138}"/>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76784E2E-ED5C-384D-BE9A-254D23D1F83D}"/>
              </a:ext>
            </a:extLst>
          </p:cNvPr>
          <p:cNvSpPr>
            <a:spLocks noGrp="1"/>
          </p:cNvSpPr>
          <p:nvPr>
            <p:ph type="sldNum" sz="quarter" idx="12"/>
          </p:nvPr>
        </p:nvSpPr>
        <p:spPr/>
        <p:txBody>
          <a:bodyPr/>
          <a:lstStyle/>
          <a:p>
            <a:fld id="{4D37100B-EB00-F94B-962A-B3666B18EB58}" type="slidenum">
              <a:rPr lang="el-GR" smtClean="0"/>
              <a:t>‹#›</a:t>
            </a:fld>
            <a:endParaRPr lang="el-GR"/>
          </a:p>
        </p:txBody>
      </p:sp>
    </p:spTree>
    <p:extLst>
      <p:ext uri="{BB962C8B-B14F-4D97-AF65-F5344CB8AC3E}">
        <p14:creationId xmlns:p14="http://schemas.microsoft.com/office/powerpoint/2010/main" val="3553809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09784E6-3CCC-F94D-A6D6-DBDD79DBFB6B}"/>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924F9529-A451-E847-822A-6C580F6017E1}"/>
              </a:ext>
            </a:extLst>
          </p:cNvPr>
          <p:cNvSpPr>
            <a:spLocks noGrp="1"/>
          </p:cNvSpPr>
          <p:nvPr>
            <p:ph type="dt" sz="half" idx="10"/>
          </p:nvPr>
        </p:nvSpPr>
        <p:spPr/>
        <p:txBody>
          <a:bodyPr/>
          <a:lstStyle/>
          <a:p>
            <a:fld id="{3226CF29-7C1C-9F41-826D-A0255A315011}" type="datetimeFigureOut">
              <a:rPr lang="el-GR" smtClean="0"/>
              <a:t>28/4/20</a:t>
            </a:fld>
            <a:endParaRPr lang="el-GR"/>
          </a:p>
        </p:txBody>
      </p:sp>
      <p:sp>
        <p:nvSpPr>
          <p:cNvPr id="4" name="Θέση υποσέλιδου 3">
            <a:extLst>
              <a:ext uri="{FF2B5EF4-FFF2-40B4-BE49-F238E27FC236}">
                <a16:creationId xmlns:a16="http://schemas.microsoft.com/office/drawing/2014/main" id="{B9BB0154-4E3C-B648-9743-008D4A3A1DFF}"/>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D7730581-A177-4A44-A0DE-1A266B239286}"/>
              </a:ext>
            </a:extLst>
          </p:cNvPr>
          <p:cNvSpPr>
            <a:spLocks noGrp="1"/>
          </p:cNvSpPr>
          <p:nvPr>
            <p:ph type="sldNum" sz="quarter" idx="12"/>
          </p:nvPr>
        </p:nvSpPr>
        <p:spPr/>
        <p:txBody>
          <a:bodyPr/>
          <a:lstStyle/>
          <a:p>
            <a:fld id="{4D37100B-EB00-F94B-962A-B3666B18EB58}" type="slidenum">
              <a:rPr lang="el-GR" smtClean="0"/>
              <a:t>‹#›</a:t>
            </a:fld>
            <a:endParaRPr lang="el-GR"/>
          </a:p>
        </p:txBody>
      </p:sp>
    </p:spTree>
    <p:extLst>
      <p:ext uri="{BB962C8B-B14F-4D97-AF65-F5344CB8AC3E}">
        <p14:creationId xmlns:p14="http://schemas.microsoft.com/office/powerpoint/2010/main" val="444245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3F47B1A3-6D24-B440-882A-7EB2CA97DE4A}"/>
              </a:ext>
            </a:extLst>
          </p:cNvPr>
          <p:cNvSpPr>
            <a:spLocks noGrp="1"/>
          </p:cNvSpPr>
          <p:nvPr>
            <p:ph type="dt" sz="half" idx="10"/>
          </p:nvPr>
        </p:nvSpPr>
        <p:spPr/>
        <p:txBody>
          <a:bodyPr/>
          <a:lstStyle/>
          <a:p>
            <a:fld id="{3226CF29-7C1C-9F41-826D-A0255A315011}" type="datetimeFigureOut">
              <a:rPr lang="el-GR" smtClean="0"/>
              <a:t>28/4/20</a:t>
            </a:fld>
            <a:endParaRPr lang="el-GR"/>
          </a:p>
        </p:txBody>
      </p:sp>
      <p:sp>
        <p:nvSpPr>
          <p:cNvPr id="3" name="Θέση υποσέλιδου 2">
            <a:extLst>
              <a:ext uri="{FF2B5EF4-FFF2-40B4-BE49-F238E27FC236}">
                <a16:creationId xmlns:a16="http://schemas.microsoft.com/office/drawing/2014/main" id="{5BACC657-38F0-D747-A378-148BC222E60A}"/>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10790144-96B1-7B45-88F5-3478CB12893A}"/>
              </a:ext>
            </a:extLst>
          </p:cNvPr>
          <p:cNvSpPr>
            <a:spLocks noGrp="1"/>
          </p:cNvSpPr>
          <p:nvPr>
            <p:ph type="sldNum" sz="quarter" idx="12"/>
          </p:nvPr>
        </p:nvSpPr>
        <p:spPr/>
        <p:txBody>
          <a:bodyPr/>
          <a:lstStyle/>
          <a:p>
            <a:fld id="{4D37100B-EB00-F94B-962A-B3666B18EB58}" type="slidenum">
              <a:rPr lang="el-GR" smtClean="0"/>
              <a:t>‹#›</a:t>
            </a:fld>
            <a:endParaRPr lang="el-GR"/>
          </a:p>
        </p:txBody>
      </p:sp>
    </p:spTree>
    <p:extLst>
      <p:ext uri="{BB962C8B-B14F-4D97-AF65-F5344CB8AC3E}">
        <p14:creationId xmlns:p14="http://schemas.microsoft.com/office/powerpoint/2010/main" val="2170722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BEEA461-0C24-C94C-885E-3CB042A0346E}"/>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F75FC781-79FA-5F4D-AE7C-B6E851723D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l-GR"/>
              <a:t>Επεξεργασία στυλ υποδείγματος κειμένου
Δεύτερου επιπέδου
Τρίτου επιπέδου
Τέταρτου επιπέδου
Πέμπτου επιπέδου</a:t>
            </a:r>
          </a:p>
        </p:txBody>
      </p:sp>
      <p:sp>
        <p:nvSpPr>
          <p:cNvPr id="4" name="Θέση κειμένου 3">
            <a:extLst>
              <a:ext uri="{FF2B5EF4-FFF2-40B4-BE49-F238E27FC236}">
                <a16:creationId xmlns:a16="http://schemas.microsoft.com/office/drawing/2014/main" id="{55C6826D-CF69-C842-86B3-2CDA1CCF2E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l-GR"/>
              <a:t>Επεξεργασία στυλ υποδείγματος κειμένου
Δεύτερου επιπέδου
Τρίτου επιπέδου
Τέταρτου επιπέδου
Πέμπτου επιπέδου</a:t>
            </a:r>
          </a:p>
        </p:txBody>
      </p:sp>
      <p:sp>
        <p:nvSpPr>
          <p:cNvPr id="5" name="Θέση ημερομηνίας 4">
            <a:extLst>
              <a:ext uri="{FF2B5EF4-FFF2-40B4-BE49-F238E27FC236}">
                <a16:creationId xmlns:a16="http://schemas.microsoft.com/office/drawing/2014/main" id="{9E24376B-A8AD-E14A-A86E-7373AAD82859}"/>
              </a:ext>
            </a:extLst>
          </p:cNvPr>
          <p:cNvSpPr>
            <a:spLocks noGrp="1"/>
          </p:cNvSpPr>
          <p:nvPr>
            <p:ph type="dt" sz="half" idx="10"/>
          </p:nvPr>
        </p:nvSpPr>
        <p:spPr/>
        <p:txBody>
          <a:bodyPr/>
          <a:lstStyle/>
          <a:p>
            <a:fld id="{3226CF29-7C1C-9F41-826D-A0255A315011}" type="datetimeFigureOut">
              <a:rPr lang="el-GR" smtClean="0"/>
              <a:t>28/4/20</a:t>
            </a:fld>
            <a:endParaRPr lang="el-GR"/>
          </a:p>
        </p:txBody>
      </p:sp>
      <p:sp>
        <p:nvSpPr>
          <p:cNvPr id="6" name="Θέση υποσέλιδου 5">
            <a:extLst>
              <a:ext uri="{FF2B5EF4-FFF2-40B4-BE49-F238E27FC236}">
                <a16:creationId xmlns:a16="http://schemas.microsoft.com/office/drawing/2014/main" id="{259C75F1-C587-BA48-8626-0BF17349729D}"/>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E77A3085-1AE4-8E47-87B0-238E2063511B}"/>
              </a:ext>
            </a:extLst>
          </p:cNvPr>
          <p:cNvSpPr>
            <a:spLocks noGrp="1"/>
          </p:cNvSpPr>
          <p:nvPr>
            <p:ph type="sldNum" sz="quarter" idx="12"/>
          </p:nvPr>
        </p:nvSpPr>
        <p:spPr/>
        <p:txBody>
          <a:bodyPr/>
          <a:lstStyle/>
          <a:p>
            <a:fld id="{4D37100B-EB00-F94B-962A-B3666B18EB58}" type="slidenum">
              <a:rPr lang="el-GR" smtClean="0"/>
              <a:t>‹#›</a:t>
            </a:fld>
            <a:endParaRPr lang="el-GR"/>
          </a:p>
        </p:txBody>
      </p:sp>
    </p:spTree>
    <p:extLst>
      <p:ext uri="{BB962C8B-B14F-4D97-AF65-F5344CB8AC3E}">
        <p14:creationId xmlns:p14="http://schemas.microsoft.com/office/powerpoint/2010/main" val="3310213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F7CDE1C-B464-074B-B4E8-0EC70C05EEE9}"/>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42811F14-E54C-8243-9630-2D98D04452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EDC29E48-18AB-ED40-9085-D508DA2C27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l-GR"/>
              <a:t>Επεξεργασία στυλ υποδείγματος κειμένου
Δεύτερου επιπέδου
Τρίτου επιπέδου
Τέταρτου επιπέδου
Πέμπτου επιπέδου</a:t>
            </a:r>
          </a:p>
        </p:txBody>
      </p:sp>
      <p:sp>
        <p:nvSpPr>
          <p:cNvPr id="5" name="Θέση ημερομηνίας 4">
            <a:extLst>
              <a:ext uri="{FF2B5EF4-FFF2-40B4-BE49-F238E27FC236}">
                <a16:creationId xmlns:a16="http://schemas.microsoft.com/office/drawing/2014/main" id="{4A09F9FD-1122-BA49-90A9-55874168A58F}"/>
              </a:ext>
            </a:extLst>
          </p:cNvPr>
          <p:cNvSpPr>
            <a:spLocks noGrp="1"/>
          </p:cNvSpPr>
          <p:nvPr>
            <p:ph type="dt" sz="half" idx="10"/>
          </p:nvPr>
        </p:nvSpPr>
        <p:spPr/>
        <p:txBody>
          <a:bodyPr/>
          <a:lstStyle/>
          <a:p>
            <a:fld id="{3226CF29-7C1C-9F41-826D-A0255A315011}" type="datetimeFigureOut">
              <a:rPr lang="el-GR" smtClean="0"/>
              <a:t>28/4/20</a:t>
            </a:fld>
            <a:endParaRPr lang="el-GR"/>
          </a:p>
        </p:txBody>
      </p:sp>
      <p:sp>
        <p:nvSpPr>
          <p:cNvPr id="6" name="Θέση υποσέλιδου 5">
            <a:extLst>
              <a:ext uri="{FF2B5EF4-FFF2-40B4-BE49-F238E27FC236}">
                <a16:creationId xmlns:a16="http://schemas.microsoft.com/office/drawing/2014/main" id="{9239E2D4-A94C-364A-97D7-84F57C3CE7DD}"/>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03D90B68-1D62-264E-BD74-4FB6678410F9}"/>
              </a:ext>
            </a:extLst>
          </p:cNvPr>
          <p:cNvSpPr>
            <a:spLocks noGrp="1"/>
          </p:cNvSpPr>
          <p:nvPr>
            <p:ph type="sldNum" sz="quarter" idx="12"/>
          </p:nvPr>
        </p:nvSpPr>
        <p:spPr/>
        <p:txBody>
          <a:bodyPr/>
          <a:lstStyle/>
          <a:p>
            <a:fld id="{4D37100B-EB00-F94B-962A-B3666B18EB58}" type="slidenum">
              <a:rPr lang="el-GR" smtClean="0"/>
              <a:t>‹#›</a:t>
            </a:fld>
            <a:endParaRPr lang="el-GR"/>
          </a:p>
        </p:txBody>
      </p:sp>
    </p:spTree>
    <p:extLst>
      <p:ext uri="{BB962C8B-B14F-4D97-AF65-F5344CB8AC3E}">
        <p14:creationId xmlns:p14="http://schemas.microsoft.com/office/powerpoint/2010/main" val="4251118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E3342073-51DF-FB4D-9D57-BCDB10F7D9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9E35FA65-DD92-8E4B-A7E6-A764F60676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el-GR"/>
              <a:t>Επεξεργασία στυλ υποδείγματος κειμένου
Δεύτερου επιπέδου
Τρίτου επιπέδου
Τέταρτου επιπέδου
Πέμπτου επιπέδου</a:t>
            </a:r>
          </a:p>
        </p:txBody>
      </p:sp>
      <p:sp>
        <p:nvSpPr>
          <p:cNvPr id="4" name="Θέση ημερομηνίας 3">
            <a:extLst>
              <a:ext uri="{FF2B5EF4-FFF2-40B4-BE49-F238E27FC236}">
                <a16:creationId xmlns:a16="http://schemas.microsoft.com/office/drawing/2014/main" id="{E53F4C87-D0B7-B54E-845F-B731F1CC8E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26CF29-7C1C-9F41-826D-A0255A315011}" type="datetimeFigureOut">
              <a:rPr lang="el-GR" smtClean="0"/>
              <a:t>28/4/20</a:t>
            </a:fld>
            <a:endParaRPr lang="el-GR"/>
          </a:p>
        </p:txBody>
      </p:sp>
      <p:sp>
        <p:nvSpPr>
          <p:cNvPr id="5" name="Θέση υποσέλιδου 4">
            <a:extLst>
              <a:ext uri="{FF2B5EF4-FFF2-40B4-BE49-F238E27FC236}">
                <a16:creationId xmlns:a16="http://schemas.microsoft.com/office/drawing/2014/main" id="{7B3B21D7-A1D5-3B45-8848-C75C2DAC21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D0E3D558-8D18-AC45-ABBE-1DFA3978A9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37100B-EB00-F94B-962A-B3666B18EB58}" type="slidenum">
              <a:rPr lang="el-GR" smtClean="0"/>
              <a:t>‹#›</a:t>
            </a:fld>
            <a:endParaRPr lang="el-GR"/>
          </a:p>
        </p:txBody>
      </p:sp>
    </p:spTree>
    <p:extLst>
      <p:ext uri="{BB962C8B-B14F-4D97-AF65-F5344CB8AC3E}">
        <p14:creationId xmlns:p14="http://schemas.microsoft.com/office/powerpoint/2010/main" val="14917419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jpg"/><Relationship Id="rId5" Type="http://schemas.openxmlformats.org/officeDocument/2006/relationships/hyperlink" Target="mailto:geolain@med.uoa.gr" TargetMode="External"/><Relationship Id="rId4" Type="http://schemas.openxmlformats.org/officeDocument/2006/relationships/hyperlink" Target="mailto:lainakis@yahoo.com" TargetMode="Externa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4.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5.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8.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9.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png"/><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32.m4a"/><Relationship Id="rId7" Type="http://schemas.openxmlformats.org/officeDocument/2006/relationships/image" Target="../media/image13.png"/><Relationship Id="rId2" Type="http://schemas.microsoft.com/office/2007/relationships/media" Target="../media/media32.m4a"/><Relationship Id="rId1" Type="http://schemas.openxmlformats.org/officeDocument/2006/relationships/tags" Target="../tags/tag10.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2.png"/><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2.png"/><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audio" Target="../media/media40.m4a"/><Relationship Id="rId7" Type="http://schemas.openxmlformats.org/officeDocument/2006/relationships/image" Target="../media/image2.png"/><Relationship Id="rId2" Type="http://schemas.microsoft.com/office/2007/relationships/media" Target="../media/media40.m4a"/><Relationship Id="rId1" Type="http://schemas.openxmlformats.org/officeDocument/2006/relationships/tags" Target="../tags/tag1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2.png"/><Relationship Id="rId5" Type="http://schemas.openxmlformats.org/officeDocument/2006/relationships/image" Target="../media/image21.png"/><Relationship Id="rId4" Type="http://schemas.openxmlformats.org/officeDocument/2006/relationships/image" Target="../media/image20.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2.png"/><Relationship Id="rId4" Type="http://schemas.openxmlformats.org/officeDocument/2006/relationships/image" Target="../media/image22.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2.png"/><Relationship Id="rId4" Type="http://schemas.openxmlformats.org/officeDocument/2006/relationships/image" Target="../media/image23.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2.png"/><Relationship Id="rId2" Type="http://schemas.microsoft.com/office/2007/relationships/media" Target="../media/media7.m4a"/><Relationship Id="rId1" Type="http://schemas.openxmlformats.org/officeDocument/2006/relationships/tags" Target="../tags/tag2.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2C6BD6F-F1AC-2744-9A0D-348625C5EC8F}"/>
              </a:ext>
            </a:extLst>
          </p:cNvPr>
          <p:cNvSpPr>
            <a:spLocks noGrp="1"/>
          </p:cNvSpPr>
          <p:nvPr>
            <p:ph type="ctrTitle"/>
          </p:nvPr>
        </p:nvSpPr>
        <p:spPr>
          <a:xfrm>
            <a:off x="6908800" y="1731491"/>
            <a:ext cx="4792133" cy="2387600"/>
          </a:xfrm>
        </p:spPr>
        <p:txBody>
          <a:bodyPr>
            <a:normAutofit/>
          </a:bodyPr>
          <a:lstStyle/>
          <a:p>
            <a:r>
              <a:rPr lang="el-GR" sz="4000" dirty="0"/>
              <a:t>Μη αιματολογική τοξικότητα </a:t>
            </a:r>
            <a:r>
              <a:rPr lang="el-GR" sz="4000" dirty="0" err="1"/>
              <a:t>αντινεοπλασματικών</a:t>
            </a:r>
            <a:r>
              <a:rPr lang="el-GR" sz="4000" dirty="0"/>
              <a:t> θεραπειών </a:t>
            </a:r>
          </a:p>
        </p:txBody>
      </p:sp>
      <p:sp>
        <p:nvSpPr>
          <p:cNvPr id="3" name="Υπότιτλος 2">
            <a:extLst>
              <a:ext uri="{FF2B5EF4-FFF2-40B4-BE49-F238E27FC236}">
                <a16:creationId xmlns:a16="http://schemas.microsoft.com/office/drawing/2014/main" id="{FE7F5B13-06FF-0541-B2BF-0B30182895CD}"/>
              </a:ext>
            </a:extLst>
          </p:cNvPr>
          <p:cNvSpPr>
            <a:spLocks noGrp="1"/>
          </p:cNvSpPr>
          <p:nvPr>
            <p:ph type="subTitle" idx="1"/>
          </p:nvPr>
        </p:nvSpPr>
        <p:spPr>
          <a:xfrm>
            <a:off x="7940867" y="5057775"/>
            <a:ext cx="3572933" cy="1495426"/>
          </a:xfrm>
        </p:spPr>
        <p:txBody>
          <a:bodyPr>
            <a:noAutofit/>
          </a:bodyPr>
          <a:lstStyle/>
          <a:p>
            <a:pPr algn="l"/>
            <a:r>
              <a:rPr lang="el-GR" sz="1600" dirty="0"/>
              <a:t>Γιώργος </a:t>
            </a:r>
            <a:r>
              <a:rPr lang="el-GR" sz="1600" dirty="0" err="1"/>
              <a:t>Λαϊνάκης</a:t>
            </a:r>
            <a:r>
              <a:rPr lang="el-GR" sz="1600" dirty="0"/>
              <a:t> , </a:t>
            </a:r>
            <a:r>
              <a:rPr lang="en-GB" sz="1600" dirty="0"/>
              <a:t>MD</a:t>
            </a:r>
          </a:p>
          <a:p>
            <a:pPr algn="l"/>
            <a:r>
              <a:rPr lang="el-GR" sz="1600" dirty="0"/>
              <a:t>Παθολόγος </a:t>
            </a:r>
            <a:r>
              <a:rPr lang="el-GR" sz="1600" dirty="0" err="1"/>
              <a:t>Ογκολόγος</a:t>
            </a:r>
            <a:endParaRPr lang="el-GR" sz="1600" dirty="0"/>
          </a:p>
          <a:p>
            <a:pPr algn="l"/>
            <a:r>
              <a:rPr lang="el-GR" sz="1600" dirty="0"/>
              <a:t> </a:t>
            </a:r>
            <a:r>
              <a:rPr lang="en-GB" sz="1600" dirty="0"/>
              <a:t>email: </a:t>
            </a:r>
            <a:r>
              <a:rPr lang="en-GB" sz="1600" dirty="0">
                <a:hlinkClick r:id="rId4"/>
              </a:rPr>
              <a:t>lainakis@yahoo.com</a:t>
            </a:r>
            <a:endParaRPr lang="en-GB" sz="1600" dirty="0"/>
          </a:p>
          <a:p>
            <a:pPr algn="l"/>
            <a:r>
              <a:rPr lang="en-GB" sz="1600" dirty="0">
                <a:hlinkClick r:id="rId5"/>
              </a:rPr>
              <a:t>geolain@med.uoa.gr</a:t>
            </a:r>
            <a:endParaRPr lang="en-GB" sz="1600" dirty="0"/>
          </a:p>
          <a:p>
            <a:pPr algn="l"/>
            <a:r>
              <a:rPr lang="el-GR" sz="1600" dirty="0"/>
              <a:t> </a:t>
            </a:r>
          </a:p>
        </p:txBody>
      </p:sp>
      <p:pic>
        <p:nvPicPr>
          <p:cNvPr id="7" name="Εικόνα 6">
            <a:extLst>
              <a:ext uri="{FF2B5EF4-FFF2-40B4-BE49-F238E27FC236}">
                <a16:creationId xmlns:a16="http://schemas.microsoft.com/office/drawing/2014/main" id="{71E62AB7-8CA0-8146-9A59-9A2AEEE062C3}"/>
              </a:ext>
            </a:extLst>
          </p:cNvPr>
          <p:cNvPicPr>
            <a:picLocks noChangeAspect="1"/>
          </p:cNvPicPr>
          <p:nvPr/>
        </p:nvPicPr>
        <p:blipFill>
          <a:blip r:embed="rId6"/>
          <a:stretch>
            <a:fillRect/>
          </a:stretch>
        </p:blipFill>
        <p:spPr>
          <a:xfrm>
            <a:off x="0" y="323963"/>
            <a:ext cx="6372000" cy="6372000"/>
          </a:xfrm>
          <a:prstGeom prst="rect">
            <a:avLst/>
          </a:prstGeom>
        </p:spPr>
      </p:pic>
      <p:sp>
        <p:nvSpPr>
          <p:cNvPr id="8" name="Έλλειψη 7">
            <a:extLst>
              <a:ext uri="{FF2B5EF4-FFF2-40B4-BE49-F238E27FC236}">
                <a16:creationId xmlns:a16="http://schemas.microsoft.com/office/drawing/2014/main" id="{CDFD2BF8-E933-E041-AD35-22D7E17E4819}"/>
              </a:ext>
            </a:extLst>
          </p:cNvPr>
          <p:cNvSpPr/>
          <p:nvPr/>
        </p:nvSpPr>
        <p:spPr>
          <a:xfrm>
            <a:off x="1687400" y="2163875"/>
            <a:ext cx="3087800" cy="275155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ln>
                <a:solidFill>
                  <a:schemeClr val="bg1"/>
                </a:solidFill>
              </a:ln>
              <a:solidFill>
                <a:schemeClr val="bg1"/>
              </a:solidFill>
            </a:endParaRPr>
          </a:p>
        </p:txBody>
      </p:sp>
      <p:pic>
        <p:nvPicPr>
          <p:cNvPr id="5" name="Ήχος 4">
            <a:hlinkClick r:id="" action="ppaction://media"/>
            <a:extLst>
              <a:ext uri="{FF2B5EF4-FFF2-40B4-BE49-F238E27FC236}">
                <a16:creationId xmlns:a16="http://schemas.microsoft.com/office/drawing/2014/main" id="{5269FD25-DE10-814B-8427-82D333BDB64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830738478"/>
      </p:ext>
    </p:extLst>
  </p:cSld>
  <p:clrMapOvr>
    <a:masterClrMapping/>
  </p:clrMapOvr>
  <mc:AlternateContent xmlns:mc="http://schemas.openxmlformats.org/markup-compatibility/2006">
    <mc:Choice xmlns:p14="http://schemas.microsoft.com/office/powerpoint/2010/main" Requires="p14">
      <p:transition spd="slow" p14:dur="2000" advTm="43517"/>
    </mc:Choice>
    <mc:Fallback>
      <p:transition spd="slow" advTm="43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00E761A-A7E9-5A49-B827-018201E65886}"/>
              </a:ext>
            </a:extLst>
          </p:cNvPr>
          <p:cNvSpPr>
            <a:spLocks noGrp="1"/>
          </p:cNvSpPr>
          <p:nvPr>
            <p:ph type="title"/>
          </p:nvPr>
        </p:nvSpPr>
        <p:spPr/>
        <p:txBody>
          <a:bodyPr/>
          <a:lstStyle/>
          <a:p>
            <a:r>
              <a:rPr lang="el-GR" dirty="0" err="1"/>
              <a:t>Δι</a:t>
            </a:r>
            <a:r>
              <a:rPr lang="en-GB" dirty="0" err="1"/>
              <a:t>ά</a:t>
            </a:r>
            <a:r>
              <a:rPr lang="el-GR" dirty="0" err="1"/>
              <a:t>ρροια</a:t>
            </a:r>
            <a:r>
              <a:rPr lang="el-GR" dirty="0"/>
              <a:t> </a:t>
            </a:r>
          </a:p>
        </p:txBody>
      </p:sp>
      <p:sp>
        <p:nvSpPr>
          <p:cNvPr id="3" name="Θέση περιεχομένου 2">
            <a:extLst>
              <a:ext uri="{FF2B5EF4-FFF2-40B4-BE49-F238E27FC236}">
                <a16:creationId xmlns:a16="http://schemas.microsoft.com/office/drawing/2014/main" id="{5526670E-B5D3-9143-8E2D-19F80D3B185D}"/>
              </a:ext>
            </a:extLst>
          </p:cNvPr>
          <p:cNvSpPr>
            <a:spLocks noGrp="1"/>
          </p:cNvSpPr>
          <p:nvPr>
            <p:ph idx="1"/>
          </p:nvPr>
        </p:nvSpPr>
        <p:spPr/>
        <p:txBody>
          <a:bodyPr>
            <a:normAutofit fontScale="92500" lnSpcReduction="20000"/>
          </a:bodyPr>
          <a:lstStyle/>
          <a:p>
            <a:r>
              <a:rPr lang="el-GR" dirty="0" err="1"/>
              <a:t>Ιρινοτεκάνη</a:t>
            </a:r>
            <a:r>
              <a:rPr lang="el-GR" dirty="0"/>
              <a:t>, </a:t>
            </a:r>
            <a:r>
              <a:rPr lang="el-GR" dirty="0" err="1"/>
              <a:t>καπεσιταμπίνη</a:t>
            </a:r>
            <a:r>
              <a:rPr lang="el-GR" dirty="0"/>
              <a:t>, </a:t>
            </a:r>
            <a:r>
              <a:rPr lang="el-GR" dirty="0" err="1"/>
              <a:t>φθοριοουρακίλη</a:t>
            </a:r>
            <a:r>
              <a:rPr lang="el-GR" dirty="0"/>
              <a:t>, </a:t>
            </a:r>
            <a:r>
              <a:rPr lang="el-GR" dirty="0" err="1"/>
              <a:t>δοσεταξέλη</a:t>
            </a:r>
            <a:endParaRPr lang="el-GR" dirty="0"/>
          </a:p>
          <a:p>
            <a:r>
              <a:rPr lang="en-GB" dirty="0"/>
              <a:t>Erlotinib, Gefitinib, </a:t>
            </a:r>
            <a:r>
              <a:rPr lang="en-GB" dirty="0" err="1"/>
              <a:t>Afatinib</a:t>
            </a:r>
            <a:r>
              <a:rPr lang="en-GB" dirty="0"/>
              <a:t>, Panitumumab (anti-EGFR) </a:t>
            </a:r>
          </a:p>
          <a:p>
            <a:r>
              <a:rPr lang="en-GB" dirty="0" err="1"/>
              <a:t>Pertuzumab</a:t>
            </a:r>
            <a:r>
              <a:rPr lang="en-GB" dirty="0"/>
              <a:t>, </a:t>
            </a:r>
            <a:r>
              <a:rPr lang="en-GB" dirty="0" err="1"/>
              <a:t>neratinib,lapatinib</a:t>
            </a:r>
            <a:r>
              <a:rPr lang="en-GB" dirty="0"/>
              <a:t>  (anti-HER2 )</a:t>
            </a:r>
          </a:p>
          <a:p>
            <a:r>
              <a:rPr lang="en-GB" dirty="0" err="1"/>
              <a:t>Abemaciclib</a:t>
            </a:r>
            <a:r>
              <a:rPr lang="en-GB" dirty="0"/>
              <a:t> (CDK4/6 inhibitor)</a:t>
            </a:r>
          </a:p>
          <a:p>
            <a:r>
              <a:rPr lang="en-GB" dirty="0"/>
              <a:t>Pazopanib ( anti- VEGFR TKI)</a:t>
            </a:r>
          </a:p>
          <a:p>
            <a:r>
              <a:rPr lang="en-GB" dirty="0" err="1"/>
              <a:t>Nintedanib</a:t>
            </a:r>
            <a:r>
              <a:rPr lang="en-GB" dirty="0"/>
              <a:t> (TKI targeting VEGFR,FGFR, PDFFR)</a:t>
            </a:r>
          </a:p>
          <a:p>
            <a:pPr marL="0" indent="0">
              <a:buNone/>
            </a:pPr>
            <a:endParaRPr lang="en-GB" dirty="0"/>
          </a:p>
          <a:p>
            <a:pPr marL="0" indent="0">
              <a:buNone/>
            </a:pPr>
            <a:r>
              <a:rPr lang="el-GR" dirty="0" err="1"/>
              <a:t>Λοπεραμίδη</a:t>
            </a:r>
            <a:r>
              <a:rPr lang="el-GR" dirty="0"/>
              <a:t> (δυο </a:t>
            </a:r>
            <a:r>
              <a:rPr lang="en-GB" dirty="0"/>
              <a:t>caps </a:t>
            </a:r>
            <a:r>
              <a:rPr lang="el-GR" dirty="0"/>
              <a:t>μαζί μετά την πρώτη κένωση και μετά μία μετά από κάθε κένωση)</a:t>
            </a:r>
            <a:r>
              <a:rPr lang="en-GB" dirty="0"/>
              <a:t>- </a:t>
            </a:r>
            <a:r>
              <a:rPr lang="en-GB" dirty="0" err="1"/>
              <a:t>ό</a:t>
            </a:r>
            <a:r>
              <a:rPr lang="el-GR" dirty="0"/>
              <a:t>χι για πάνω από 48 ώρες</a:t>
            </a:r>
          </a:p>
          <a:p>
            <a:pPr marL="0" indent="0">
              <a:buNone/>
            </a:pPr>
            <a:r>
              <a:rPr lang="el-GR" dirty="0"/>
              <a:t>Επίμονη διάρροια – σοβαρού βαθμού- ηλεκτρολυτικές διαταραχές ➜ αντιβιοτικά, εισαγωγή στο νοσοκομείο )</a:t>
            </a:r>
            <a:endParaRPr lang="en-GB" dirty="0"/>
          </a:p>
          <a:p>
            <a:endParaRPr lang="el-GR" dirty="0"/>
          </a:p>
        </p:txBody>
      </p:sp>
      <p:pic>
        <p:nvPicPr>
          <p:cNvPr id="4" name="Ήχος 3">
            <a:hlinkClick r:id="" action="ppaction://media"/>
            <a:extLst>
              <a:ext uri="{FF2B5EF4-FFF2-40B4-BE49-F238E27FC236}">
                <a16:creationId xmlns:a16="http://schemas.microsoft.com/office/drawing/2014/main" id="{5EB96AEF-4EC6-B443-903F-A54B02B8063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2719697581"/>
      </p:ext>
    </p:extLst>
  </p:cSld>
  <p:clrMapOvr>
    <a:masterClrMapping/>
  </p:clrMapOvr>
  <mc:AlternateContent xmlns:mc="http://schemas.openxmlformats.org/markup-compatibility/2006">
    <mc:Choice xmlns:p14="http://schemas.microsoft.com/office/powerpoint/2010/main" Requires="p14">
      <p:transition spd="slow" p14:dur="2000" advTm="143521"/>
    </mc:Choice>
    <mc:Fallback>
      <p:transition spd="slow" advTm="143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animEffect transition="in" filter="circle(in)">
                                      <p:cBhvr>
                                        <p:cTn id="11" dur="1000"/>
                                        <p:tgtEl>
                                          <p:spTgt spid="3">
                                            <p:txEl>
                                              <p:pRg st="7" end="7"/>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3">
                                            <p:txEl>
                                              <p:pRg st="8" end="8"/>
                                            </p:txEl>
                                          </p:spTgt>
                                        </p:tgtEl>
                                        <p:attrNameLst>
                                          <p:attrName>style.visibility</p:attrName>
                                        </p:attrNameLst>
                                      </p:cBhvr>
                                      <p:to>
                                        <p:strVal val="visible"/>
                                      </p:to>
                                    </p:set>
                                    <p:animEffect transition="in" filter="circle(in)">
                                      <p:cBhvr>
                                        <p:cTn id="16"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C8BAADC-91BC-7848-B357-31C5494F9B33}"/>
              </a:ext>
            </a:extLst>
          </p:cNvPr>
          <p:cNvSpPr>
            <a:spLocks noGrp="1"/>
          </p:cNvSpPr>
          <p:nvPr>
            <p:ph type="title"/>
          </p:nvPr>
        </p:nvSpPr>
        <p:spPr/>
        <p:txBody>
          <a:bodyPr/>
          <a:lstStyle/>
          <a:p>
            <a:r>
              <a:rPr lang="el-GR" dirty="0"/>
              <a:t>Δυσκοιλιότητα</a:t>
            </a:r>
          </a:p>
        </p:txBody>
      </p:sp>
      <p:sp>
        <p:nvSpPr>
          <p:cNvPr id="3" name="Θέση περιεχομένου 2">
            <a:extLst>
              <a:ext uri="{FF2B5EF4-FFF2-40B4-BE49-F238E27FC236}">
                <a16:creationId xmlns:a16="http://schemas.microsoft.com/office/drawing/2014/main" id="{9B20CCE9-8A31-C24C-A606-E7B634A2B079}"/>
              </a:ext>
            </a:extLst>
          </p:cNvPr>
          <p:cNvSpPr>
            <a:spLocks noGrp="1"/>
          </p:cNvSpPr>
          <p:nvPr>
            <p:ph idx="1"/>
          </p:nvPr>
        </p:nvSpPr>
        <p:spPr/>
        <p:txBody>
          <a:bodyPr>
            <a:normAutofit fontScale="92500" lnSpcReduction="10000"/>
          </a:bodyPr>
          <a:lstStyle/>
          <a:p>
            <a:r>
              <a:rPr lang="el-GR" dirty="0">
                <a:solidFill>
                  <a:schemeClr val="bg2">
                    <a:lumMod val="50000"/>
                  </a:schemeClr>
                </a:solidFill>
              </a:rPr>
              <a:t>Αλκαλοειδή της </a:t>
            </a:r>
            <a:r>
              <a:rPr lang="en-GB" dirty="0" err="1">
                <a:solidFill>
                  <a:schemeClr val="bg2">
                    <a:lumMod val="50000"/>
                  </a:schemeClr>
                </a:solidFill>
              </a:rPr>
              <a:t>vinca</a:t>
            </a:r>
            <a:r>
              <a:rPr lang="en-GB" dirty="0">
                <a:solidFill>
                  <a:schemeClr val="bg2">
                    <a:lumMod val="50000"/>
                  </a:schemeClr>
                </a:solidFill>
              </a:rPr>
              <a:t> (vinorelbine, vincristine)  </a:t>
            </a:r>
            <a:endParaRPr lang="el-GR" dirty="0">
              <a:solidFill>
                <a:schemeClr val="bg2">
                  <a:lumMod val="50000"/>
                </a:schemeClr>
              </a:solidFill>
            </a:endParaRPr>
          </a:p>
          <a:p>
            <a:r>
              <a:rPr lang="el-GR" dirty="0" err="1">
                <a:solidFill>
                  <a:schemeClr val="bg2">
                    <a:lumMod val="50000"/>
                  </a:schemeClr>
                </a:solidFill>
              </a:rPr>
              <a:t>Σισπλατίνη</a:t>
            </a:r>
            <a:r>
              <a:rPr lang="el-GR" dirty="0">
                <a:solidFill>
                  <a:schemeClr val="bg2">
                    <a:lumMod val="50000"/>
                  </a:schemeClr>
                </a:solidFill>
              </a:rPr>
              <a:t>, </a:t>
            </a:r>
            <a:r>
              <a:rPr lang="el-GR" dirty="0" err="1">
                <a:solidFill>
                  <a:schemeClr val="bg2">
                    <a:lumMod val="50000"/>
                  </a:schemeClr>
                </a:solidFill>
              </a:rPr>
              <a:t>πακλιταξέλη</a:t>
            </a:r>
            <a:endParaRPr lang="el-GR" dirty="0">
              <a:solidFill>
                <a:schemeClr val="bg2">
                  <a:lumMod val="50000"/>
                </a:schemeClr>
              </a:solidFill>
            </a:endParaRPr>
          </a:p>
          <a:p>
            <a:r>
              <a:rPr lang="el-GR" dirty="0">
                <a:solidFill>
                  <a:schemeClr val="bg2">
                    <a:lumMod val="50000"/>
                  </a:schemeClr>
                </a:solidFill>
              </a:rPr>
              <a:t>Α</a:t>
            </a:r>
            <a:r>
              <a:rPr lang="en-GB" dirty="0" err="1">
                <a:solidFill>
                  <a:schemeClr val="bg2">
                    <a:lumMod val="50000"/>
                  </a:schemeClr>
                </a:solidFill>
              </a:rPr>
              <a:t>nti</a:t>
            </a:r>
            <a:r>
              <a:rPr lang="en-GB" dirty="0">
                <a:solidFill>
                  <a:schemeClr val="bg2">
                    <a:lumMod val="50000"/>
                  </a:schemeClr>
                </a:solidFill>
              </a:rPr>
              <a:t> -5HT3</a:t>
            </a:r>
          </a:p>
          <a:p>
            <a:r>
              <a:rPr lang="el-GR" dirty="0" err="1">
                <a:solidFill>
                  <a:schemeClr val="bg2">
                    <a:lumMod val="50000"/>
                  </a:schemeClr>
                </a:solidFill>
              </a:rPr>
              <a:t>Οπιο</a:t>
            </a:r>
            <a:r>
              <a:rPr lang="en-GB" dirty="0">
                <a:solidFill>
                  <a:schemeClr val="bg2">
                    <a:lumMod val="50000"/>
                  </a:schemeClr>
                </a:solidFill>
              </a:rPr>
              <a:t>ύ</a:t>
            </a:r>
            <a:r>
              <a:rPr lang="el-GR" dirty="0">
                <a:solidFill>
                  <a:schemeClr val="bg2">
                    <a:lumMod val="50000"/>
                  </a:schemeClr>
                </a:solidFill>
              </a:rPr>
              <a:t>χα αναλγητικά</a:t>
            </a:r>
          </a:p>
          <a:p>
            <a:endParaRPr lang="el-GR" dirty="0">
              <a:solidFill>
                <a:schemeClr val="bg2">
                  <a:lumMod val="50000"/>
                </a:schemeClr>
              </a:solidFill>
            </a:endParaRPr>
          </a:p>
          <a:p>
            <a:pPr marL="0" indent="0">
              <a:buNone/>
            </a:pPr>
            <a:r>
              <a:rPr lang="el-GR" dirty="0"/>
              <a:t>Ωσμωτικά (</a:t>
            </a:r>
            <a:r>
              <a:rPr lang="el-GR" dirty="0" err="1"/>
              <a:t>μαννιτόλη</a:t>
            </a:r>
            <a:r>
              <a:rPr lang="el-GR" dirty="0"/>
              <a:t>, </a:t>
            </a:r>
            <a:r>
              <a:rPr lang="el-GR" dirty="0" err="1"/>
              <a:t>λακτουλόζη</a:t>
            </a:r>
            <a:r>
              <a:rPr lang="el-GR" dirty="0"/>
              <a:t>)</a:t>
            </a:r>
          </a:p>
          <a:p>
            <a:pPr marL="0" indent="0">
              <a:buNone/>
            </a:pPr>
            <a:r>
              <a:rPr lang="el-GR" dirty="0" err="1"/>
              <a:t>Εντεροκινητικά</a:t>
            </a:r>
            <a:r>
              <a:rPr lang="el-GR" dirty="0"/>
              <a:t> (</a:t>
            </a:r>
            <a:r>
              <a:rPr lang="el-GR" dirty="0" err="1"/>
              <a:t>βισακοδύλη</a:t>
            </a:r>
            <a:r>
              <a:rPr lang="el-GR" dirty="0"/>
              <a:t>)</a:t>
            </a:r>
          </a:p>
          <a:p>
            <a:pPr marL="0" indent="0">
              <a:buNone/>
            </a:pPr>
            <a:r>
              <a:rPr lang="el-GR" dirty="0" err="1"/>
              <a:t>Μεθυλναλτρεξόνη</a:t>
            </a:r>
            <a:r>
              <a:rPr lang="el-GR" dirty="0"/>
              <a:t> (</a:t>
            </a:r>
            <a:r>
              <a:rPr lang="en-GB" dirty="0"/>
              <a:t>methylnaltrexone) </a:t>
            </a:r>
            <a:r>
              <a:rPr lang="el-GR" dirty="0"/>
              <a:t>: εκλεκτικός ανταγωνιστής της δέσμευσης </a:t>
            </a:r>
            <a:r>
              <a:rPr lang="el-GR" dirty="0" err="1"/>
              <a:t>οπιοειδών</a:t>
            </a:r>
            <a:r>
              <a:rPr lang="el-GR" dirty="0"/>
              <a:t> στον μ-υποδοχέα σε περιφερικούς ιστούς (όπως ο γαστρεντερικός σωλήνας = αντίδοτο στη δυσκοιλιότητα των </a:t>
            </a:r>
            <a:r>
              <a:rPr lang="el-GR" dirty="0" err="1"/>
              <a:t>οπιοειδών</a:t>
            </a:r>
            <a:r>
              <a:rPr lang="el-GR" dirty="0"/>
              <a:t>) </a:t>
            </a:r>
          </a:p>
        </p:txBody>
      </p:sp>
      <p:pic>
        <p:nvPicPr>
          <p:cNvPr id="4" name="Ήχος 3">
            <a:hlinkClick r:id="" action="ppaction://media"/>
            <a:extLst>
              <a:ext uri="{FF2B5EF4-FFF2-40B4-BE49-F238E27FC236}">
                <a16:creationId xmlns:a16="http://schemas.microsoft.com/office/drawing/2014/main" id="{59B42E31-22BC-A849-831C-DD33CF7998A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3278794116"/>
      </p:ext>
    </p:extLst>
  </p:cSld>
  <p:clrMapOvr>
    <a:masterClrMapping/>
  </p:clrMapOvr>
  <mc:AlternateContent xmlns:mc="http://schemas.openxmlformats.org/markup-compatibility/2006">
    <mc:Choice xmlns:p14="http://schemas.microsoft.com/office/powerpoint/2010/main" Requires="p14">
      <p:transition spd="slow" p14:dur="2000" advTm="87381"/>
    </mc:Choice>
    <mc:Fallback>
      <p:transition spd="slow" advTm="87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Effect transition="in" filter="circle(in)">
                                      <p:cBhvr>
                                        <p:cTn id="11" dur="500"/>
                                        <p:tgtEl>
                                          <p:spTgt spid="3">
                                            <p:txEl>
                                              <p:pRg st="5" end="5"/>
                                            </p:txEl>
                                          </p:spTgt>
                                        </p:tgtEl>
                                      </p:cBhvr>
                                    </p:animEffect>
                                  </p:childTnLst>
                                </p:cTn>
                              </p:par>
                              <p:par>
                                <p:cTn id="12" presetID="6" presetClass="entr" presetSubtype="16" fill="hold" nodeType="withEffect">
                                  <p:stCondLst>
                                    <p:cond delay="0"/>
                                  </p:stCondLst>
                                  <p:childTnLst>
                                    <p:set>
                                      <p:cBhvr>
                                        <p:cTn id="13" dur="1" fill="hold">
                                          <p:stCondLst>
                                            <p:cond delay="0"/>
                                          </p:stCondLst>
                                        </p:cTn>
                                        <p:tgtEl>
                                          <p:spTgt spid="3">
                                            <p:txEl>
                                              <p:pRg st="6" end="6"/>
                                            </p:txEl>
                                          </p:spTgt>
                                        </p:tgtEl>
                                        <p:attrNameLst>
                                          <p:attrName>style.visibility</p:attrName>
                                        </p:attrNameLst>
                                      </p:cBhvr>
                                      <p:to>
                                        <p:strVal val="visible"/>
                                      </p:to>
                                    </p:set>
                                    <p:animEffect transition="in" filter="circle(in)">
                                      <p:cBhvr>
                                        <p:cTn id="14" dur="500"/>
                                        <p:tgtEl>
                                          <p:spTgt spid="3">
                                            <p:txEl>
                                              <p:pRg st="6" end="6"/>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Effect transition="in" filter="circle(in)">
                                      <p:cBhvr>
                                        <p:cTn id="1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A71566C-9B25-234C-BC86-BCC895EBEEED}"/>
              </a:ext>
            </a:extLst>
          </p:cNvPr>
          <p:cNvSpPr>
            <a:spLocks noGrp="1"/>
          </p:cNvSpPr>
          <p:nvPr>
            <p:ph type="title"/>
          </p:nvPr>
        </p:nvSpPr>
        <p:spPr/>
        <p:txBody>
          <a:bodyPr/>
          <a:lstStyle/>
          <a:p>
            <a:r>
              <a:rPr lang="el-GR" dirty="0" err="1"/>
              <a:t>Βλεννογονίτιδα</a:t>
            </a:r>
            <a:endParaRPr lang="el-GR" dirty="0"/>
          </a:p>
        </p:txBody>
      </p:sp>
      <p:sp>
        <p:nvSpPr>
          <p:cNvPr id="3" name="Θέση περιεχομένου 2">
            <a:extLst>
              <a:ext uri="{FF2B5EF4-FFF2-40B4-BE49-F238E27FC236}">
                <a16:creationId xmlns:a16="http://schemas.microsoft.com/office/drawing/2014/main" id="{C3C19654-841C-FA45-B4DE-C06B180C59C0}"/>
              </a:ext>
            </a:extLst>
          </p:cNvPr>
          <p:cNvSpPr>
            <a:spLocks noGrp="1"/>
          </p:cNvSpPr>
          <p:nvPr>
            <p:ph idx="1"/>
          </p:nvPr>
        </p:nvSpPr>
        <p:spPr/>
        <p:txBody>
          <a:bodyPr>
            <a:normAutofit fontScale="92500" lnSpcReduction="20000"/>
          </a:bodyPr>
          <a:lstStyle/>
          <a:p>
            <a:pPr marL="0" indent="0">
              <a:buNone/>
            </a:pPr>
            <a:r>
              <a:rPr lang="el-GR" b="1" dirty="0">
                <a:solidFill>
                  <a:schemeClr val="accent6">
                    <a:lumMod val="50000"/>
                  </a:schemeClr>
                </a:solidFill>
              </a:rPr>
              <a:t>ΚΥΡΙΟΤΕΡΑ ΑΙΤΙΑ</a:t>
            </a:r>
          </a:p>
          <a:p>
            <a:r>
              <a:rPr lang="el-GR" dirty="0" err="1"/>
              <a:t>Μεθοτρεξάτη</a:t>
            </a:r>
            <a:endParaRPr lang="el-GR" dirty="0"/>
          </a:p>
          <a:p>
            <a:r>
              <a:rPr lang="el-GR" dirty="0" err="1"/>
              <a:t>Φθοριοουρακίλη</a:t>
            </a:r>
            <a:endParaRPr lang="el-GR" dirty="0"/>
          </a:p>
          <a:p>
            <a:r>
              <a:rPr lang="el-GR" dirty="0"/>
              <a:t>Άλλοι </a:t>
            </a:r>
            <a:r>
              <a:rPr lang="el-GR" dirty="0" err="1"/>
              <a:t>Αντιμεταβολίτες</a:t>
            </a:r>
            <a:r>
              <a:rPr lang="el-GR" dirty="0"/>
              <a:t> (</a:t>
            </a:r>
            <a:r>
              <a:rPr lang="el-GR" dirty="0" err="1"/>
              <a:t>καπεσιταμπίνη</a:t>
            </a:r>
            <a:r>
              <a:rPr lang="el-GR" dirty="0"/>
              <a:t>, </a:t>
            </a:r>
            <a:r>
              <a:rPr lang="el-GR" dirty="0" err="1"/>
              <a:t>γεμσιταμπίνη</a:t>
            </a:r>
            <a:r>
              <a:rPr lang="el-GR" dirty="0"/>
              <a:t>, </a:t>
            </a:r>
            <a:r>
              <a:rPr lang="el-GR" dirty="0" err="1"/>
              <a:t>πεμετρεξίδη</a:t>
            </a:r>
            <a:r>
              <a:rPr lang="el-GR" dirty="0"/>
              <a:t>)</a:t>
            </a:r>
          </a:p>
          <a:p>
            <a:endParaRPr lang="el-GR" dirty="0"/>
          </a:p>
          <a:p>
            <a:r>
              <a:rPr lang="el-GR" dirty="0"/>
              <a:t>Αναστολείς </a:t>
            </a:r>
            <a:r>
              <a:rPr lang="en-GB" dirty="0"/>
              <a:t>mTOR </a:t>
            </a:r>
            <a:r>
              <a:rPr lang="el-GR" dirty="0"/>
              <a:t>(</a:t>
            </a:r>
            <a:r>
              <a:rPr lang="en-GB" dirty="0" err="1"/>
              <a:t>everolimus</a:t>
            </a:r>
            <a:r>
              <a:rPr lang="en-GB" dirty="0"/>
              <a:t>)</a:t>
            </a:r>
          </a:p>
          <a:p>
            <a:r>
              <a:rPr lang="el-GR" dirty="0" err="1"/>
              <a:t>Αντιαγγειογενετικο</a:t>
            </a:r>
            <a:r>
              <a:rPr lang="en-GB" dirty="0" err="1"/>
              <a:t>ί</a:t>
            </a:r>
            <a:r>
              <a:rPr lang="el-GR" dirty="0"/>
              <a:t> παράγοντες (</a:t>
            </a:r>
            <a:r>
              <a:rPr lang="en-GB" dirty="0"/>
              <a:t>sunitinib)</a:t>
            </a:r>
          </a:p>
          <a:p>
            <a:endParaRPr lang="en-GB" dirty="0"/>
          </a:p>
          <a:p>
            <a:r>
              <a:rPr lang="en-GB" dirty="0"/>
              <a:t>AK</a:t>
            </a:r>
            <a:r>
              <a:rPr lang="el-GR" dirty="0"/>
              <a:t>Θ κεφαλής-τραχήλου</a:t>
            </a:r>
          </a:p>
          <a:p>
            <a:r>
              <a:rPr lang="el-GR" dirty="0" err="1"/>
              <a:t>Μεγαθεραπεία</a:t>
            </a:r>
            <a:r>
              <a:rPr lang="el-GR" dirty="0"/>
              <a:t> (πριν τη μεταμόσχευση)</a:t>
            </a:r>
          </a:p>
          <a:p>
            <a:endParaRPr lang="el-GR" dirty="0"/>
          </a:p>
        </p:txBody>
      </p:sp>
      <p:pic>
        <p:nvPicPr>
          <p:cNvPr id="4" name="Ήχος 3">
            <a:hlinkClick r:id="" action="ppaction://media"/>
            <a:extLst>
              <a:ext uri="{FF2B5EF4-FFF2-40B4-BE49-F238E27FC236}">
                <a16:creationId xmlns:a16="http://schemas.microsoft.com/office/drawing/2014/main" id="{03FFA9CF-8C53-AE4F-AFEA-3F826639A6A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2715174397"/>
      </p:ext>
    </p:extLst>
  </p:cSld>
  <p:clrMapOvr>
    <a:masterClrMapping/>
  </p:clrMapOvr>
  <mc:AlternateContent xmlns:mc="http://schemas.openxmlformats.org/markup-compatibility/2006">
    <mc:Choice xmlns:p14="http://schemas.microsoft.com/office/powerpoint/2010/main" Requires="p14">
      <p:transition spd="slow" p14:dur="2000" advTm="48950"/>
    </mc:Choice>
    <mc:Fallback>
      <p:transition spd="slow" advTm="48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par>
                                <p:cTn id="12" presetID="9"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dissolve">
                                      <p:cBhvr>
                                        <p:cTn id="14" dur="500"/>
                                        <p:tgtEl>
                                          <p:spTgt spid="3">
                                            <p:txEl>
                                              <p:pRg st="2" end="2"/>
                                            </p:txEl>
                                          </p:spTgt>
                                        </p:tgtEl>
                                      </p:cBhvr>
                                    </p:animEffect>
                                  </p:childTnLst>
                                </p:cTn>
                              </p:par>
                              <p:par>
                                <p:cTn id="15" presetID="9"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dissolve">
                                      <p:cBhvr>
                                        <p:cTn id="22" dur="500"/>
                                        <p:tgtEl>
                                          <p:spTgt spid="3">
                                            <p:txEl>
                                              <p:pRg st="5" end="5"/>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dissolv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dissolve">
                                      <p:cBhvr>
                                        <p:cTn id="30" dur="500"/>
                                        <p:tgtEl>
                                          <p:spTgt spid="3">
                                            <p:txEl>
                                              <p:pRg st="8" end="8"/>
                                            </p:txEl>
                                          </p:spTgt>
                                        </p:tgtEl>
                                      </p:cBhvr>
                                    </p:animEffect>
                                  </p:childTnLst>
                                </p:cTn>
                              </p:par>
                              <p:par>
                                <p:cTn id="31" presetID="9"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dissolve">
                                      <p:cBhvr>
                                        <p:cTn id="3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15F0C6B-90C2-4A44-AE21-9F9438378757}"/>
              </a:ext>
            </a:extLst>
          </p:cNvPr>
          <p:cNvSpPr>
            <a:spLocks noGrp="1"/>
          </p:cNvSpPr>
          <p:nvPr>
            <p:ph type="title"/>
          </p:nvPr>
        </p:nvSpPr>
        <p:spPr>
          <a:xfrm>
            <a:off x="838200" y="365125"/>
            <a:ext cx="10515600" cy="659003"/>
          </a:xfrm>
        </p:spPr>
        <p:txBody>
          <a:bodyPr>
            <a:normAutofit/>
          </a:bodyPr>
          <a:lstStyle/>
          <a:p>
            <a:r>
              <a:rPr lang="el-GR" sz="3200" b="1" dirty="0">
                <a:solidFill>
                  <a:schemeClr val="accent6">
                    <a:lumMod val="50000"/>
                  </a:schemeClr>
                </a:solidFill>
              </a:rPr>
              <a:t>ΘΕΡΑΠΕΙΑ </a:t>
            </a:r>
          </a:p>
        </p:txBody>
      </p:sp>
      <p:sp>
        <p:nvSpPr>
          <p:cNvPr id="3" name="Θέση περιεχομένου 2">
            <a:extLst>
              <a:ext uri="{FF2B5EF4-FFF2-40B4-BE49-F238E27FC236}">
                <a16:creationId xmlns:a16="http://schemas.microsoft.com/office/drawing/2014/main" id="{9FA824C3-D854-204D-9F35-816C2B77F10E}"/>
              </a:ext>
            </a:extLst>
          </p:cNvPr>
          <p:cNvSpPr>
            <a:spLocks noGrp="1"/>
          </p:cNvSpPr>
          <p:nvPr>
            <p:ph idx="1"/>
          </p:nvPr>
        </p:nvSpPr>
        <p:spPr>
          <a:xfrm>
            <a:off x="838200" y="1024128"/>
            <a:ext cx="10515600" cy="5152835"/>
          </a:xfrm>
        </p:spPr>
        <p:txBody>
          <a:bodyPr>
            <a:normAutofit fontScale="70000" lnSpcReduction="20000"/>
          </a:bodyPr>
          <a:lstStyle/>
          <a:p>
            <a:r>
              <a:rPr lang="el-GR" dirty="0" err="1"/>
              <a:t>Φυλλινικό</a:t>
            </a:r>
            <a:r>
              <a:rPr lang="el-GR" dirty="0"/>
              <a:t> ασβέστιο (</a:t>
            </a:r>
            <a:r>
              <a:rPr lang="en-GB" dirty="0"/>
              <a:t>Leucovorin) </a:t>
            </a:r>
            <a:r>
              <a:rPr lang="el-GR" dirty="0"/>
              <a:t>=Αντίδοτο </a:t>
            </a:r>
            <a:r>
              <a:rPr lang="el-GR" dirty="0" err="1"/>
              <a:t>μεθοτρεξάτης</a:t>
            </a:r>
            <a:r>
              <a:rPr lang="el-GR" dirty="0"/>
              <a:t> </a:t>
            </a:r>
          </a:p>
          <a:p>
            <a:endParaRPr lang="el-GR" dirty="0"/>
          </a:p>
          <a:p>
            <a:r>
              <a:rPr lang="el-GR" dirty="0"/>
              <a:t>Επαρκής ενυδάτωση, εντερική διατροφή</a:t>
            </a:r>
          </a:p>
          <a:p>
            <a:r>
              <a:rPr lang="el-GR" dirty="0"/>
              <a:t>Στοματικά διαλύματα</a:t>
            </a:r>
          </a:p>
          <a:p>
            <a:endParaRPr lang="el-GR" dirty="0"/>
          </a:p>
          <a:p>
            <a:r>
              <a:rPr lang="el-GR" dirty="0"/>
              <a:t>Αναλγησία (τοπική ή συστηματική)</a:t>
            </a:r>
          </a:p>
          <a:p>
            <a:r>
              <a:rPr lang="el-GR" dirty="0"/>
              <a:t>Κορτικοειδή με προσοχή </a:t>
            </a:r>
          </a:p>
          <a:p>
            <a:r>
              <a:rPr lang="el-GR" dirty="0"/>
              <a:t>Εάν συνυπάρχει </a:t>
            </a:r>
            <a:r>
              <a:rPr lang="el-GR" dirty="0" err="1"/>
              <a:t>ουδετεροπενία</a:t>
            </a:r>
            <a:r>
              <a:rPr lang="el-GR" dirty="0"/>
              <a:t>, </a:t>
            </a:r>
            <a:r>
              <a:rPr lang="en-GB" dirty="0"/>
              <a:t>GCSF ± </a:t>
            </a:r>
            <a:r>
              <a:rPr lang="el-GR" dirty="0"/>
              <a:t>αντιβιοτικά</a:t>
            </a:r>
          </a:p>
          <a:p>
            <a:endParaRPr lang="el-GR" dirty="0"/>
          </a:p>
          <a:p>
            <a:r>
              <a:rPr lang="el-GR" dirty="0" err="1"/>
              <a:t>Καντιντιασική</a:t>
            </a:r>
            <a:r>
              <a:rPr lang="el-GR" dirty="0"/>
              <a:t> στοματίτιδα </a:t>
            </a:r>
          </a:p>
          <a:p>
            <a:r>
              <a:rPr lang="el-GR" dirty="0" err="1"/>
              <a:t>Αντιμυκητιασική</a:t>
            </a:r>
            <a:r>
              <a:rPr lang="el-GR" dirty="0"/>
              <a:t> αγωγή (ειδικά επί παρουσίας πυρετού) </a:t>
            </a:r>
          </a:p>
          <a:p>
            <a:endParaRPr lang="el-GR" dirty="0"/>
          </a:p>
          <a:p>
            <a:r>
              <a:rPr lang="en-GB" dirty="0"/>
              <a:t>Keratinocyte Growth Factors</a:t>
            </a:r>
            <a:r>
              <a:rPr lang="el-GR" dirty="0"/>
              <a:t> – </a:t>
            </a:r>
            <a:r>
              <a:rPr lang="en-GB" dirty="0" err="1"/>
              <a:t>Paliformin</a:t>
            </a:r>
            <a:endParaRPr lang="en-GB" dirty="0"/>
          </a:p>
          <a:p>
            <a:pPr marL="0" indent="0">
              <a:buNone/>
            </a:pPr>
            <a:r>
              <a:rPr lang="el-GR" dirty="0"/>
              <a:t>(Μ</a:t>
            </a:r>
            <a:r>
              <a:rPr lang="en-GB" dirty="0" err="1"/>
              <a:t>ό</a:t>
            </a:r>
            <a:r>
              <a:rPr lang="el-GR" dirty="0" err="1"/>
              <a:t>νο</a:t>
            </a:r>
            <a:r>
              <a:rPr lang="el-GR" dirty="0"/>
              <a:t> σε αιματολογικές κακοήθειες )</a:t>
            </a:r>
            <a:br>
              <a:rPr lang="el-GR" dirty="0"/>
            </a:br>
            <a:endParaRPr lang="el-GR" dirty="0"/>
          </a:p>
        </p:txBody>
      </p:sp>
      <p:pic>
        <p:nvPicPr>
          <p:cNvPr id="4" name="Ήχος 3">
            <a:hlinkClick r:id="" action="ppaction://media"/>
            <a:extLst>
              <a:ext uri="{FF2B5EF4-FFF2-40B4-BE49-F238E27FC236}">
                <a16:creationId xmlns:a16="http://schemas.microsoft.com/office/drawing/2014/main" id="{4E460E21-77C0-D04F-8160-6617C0F1671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2908913011"/>
      </p:ext>
    </p:extLst>
  </p:cSld>
  <p:clrMapOvr>
    <a:masterClrMapping/>
  </p:clrMapOvr>
  <mc:AlternateContent xmlns:mc="http://schemas.openxmlformats.org/markup-compatibility/2006">
    <mc:Choice xmlns:p14="http://schemas.microsoft.com/office/powerpoint/2010/main" Requires="p14">
      <p:transition spd="slow" p14:dur="2000" advTm="85377"/>
    </mc:Choice>
    <mc:Fallback>
      <p:transition spd="slow" advTm="85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7D735826-2B20-0F4C-B659-9D90821D1362}"/>
              </a:ext>
            </a:extLst>
          </p:cNvPr>
          <p:cNvPicPr>
            <a:picLocks noGrp="1" noChangeAspect="1"/>
          </p:cNvPicPr>
          <p:nvPr>
            <p:ph idx="1"/>
          </p:nvPr>
        </p:nvPicPr>
        <p:blipFill>
          <a:blip r:embed="rId4"/>
          <a:stretch>
            <a:fillRect/>
          </a:stretch>
        </p:blipFill>
        <p:spPr>
          <a:xfrm>
            <a:off x="2200190" y="454025"/>
            <a:ext cx="7406601" cy="5796000"/>
          </a:xfrm>
        </p:spPr>
      </p:pic>
      <p:pic>
        <p:nvPicPr>
          <p:cNvPr id="2" name="Ήχος 1">
            <a:hlinkClick r:id="" action="ppaction://media"/>
            <a:extLst>
              <a:ext uri="{FF2B5EF4-FFF2-40B4-BE49-F238E27FC236}">
                <a16:creationId xmlns:a16="http://schemas.microsoft.com/office/drawing/2014/main" id="{21532E78-BBBC-9941-9D29-98ADBFD720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046419457"/>
      </p:ext>
    </p:extLst>
  </p:cSld>
  <p:clrMapOvr>
    <a:masterClrMapping/>
  </p:clrMapOvr>
  <mc:AlternateContent xmlns:mc="http://schemas.openxmlformats.org/markup-compatibility/2006">
    <mc:Choice xmlns:p14="http://schemas.microsoft.com/office/powerpoint/2010/main" Requires="p14">
      <p:transition spd="slow" p14:dur="2000" advTm="36277"/>
    </mc:Choice>
    <mc:Fallback>
      <p:transition spd="slow" advTm="36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4C153F2-A3A2-B447-88A3-18A78F6A3725}"/>
              </a:ext>
            </a:extLst>
          </p:cNvPr>
          <p:cNvSpPr>
            <a:spLocks noGrp="1"/>
          </p:cNvSpPr>
          <p:nvPr>
            <p:ph type="title"/>
          </p:nvPr>
        </p:nvSpPr>
        <p:spPr/>
        <p:txBody>
          <a:bodyPr/>
          <a:lstStyle/>
          <a:p>
            <a:r>
              <a:rPr lang="el-GR" b="1" dirty="0">
                <a:solidFill>
                  <a:srgbClr val="0070C0"/>
                </a:solidFill>
                <a:latin typeface="+mn-lt"/>
              </a:rPr>
              <a:t>ΤΟΞΙΚΟΤΗΤΑ ΑΠΌ ΤΟ ΝΕΥΡΙΚΟ ΣΥΣΤΗΜΑ</a:t>
            </a:r>
          </a:p>
        </p:txBody>
      </p:sp>
      <p:sp>
        <p:nvSpPr>
          <p:cNvPr id="3" name="Θέση περιεχομένου 2">
            <a:extLst>
              <a:ext uri="{FF2B5EF4-FFF2-40B4-BE49-F238E27FC236}">
                <a16:creationId xmlns:a16="http://schemas.microsoft.com/office/drawing/2014/main" id="{9BA851A6-D07D-0F4C-B346-17CF0051034B}"/>
              </a:ext>
            </a:extLst>
          </p:cNvPr>
          <p:cNvSpPr>
            <a:spLocks noGrp="1"/>
          </p:cNvSpPr>
          <p:nvPr>
            <p:ph idx="1"/>
          </p:nvPr>
        </p:nvSpPr>
        <p:spPr/>
        <p:txBody>
          <a:bodyPr/>
          <a:lstStyle/>
          <a:p>
            <a:pPr marL="0" indent="0">
              <a:buNone/>
            </a:pPr>
            <a:r>
              <a:rPr lang="el-GR" dirty="0"/>
              <a:t>ΚΕΝΤΡΙΚΟ ΝΕΥΡΙΚΟ ΣΥΣΤΗΜΑ </a:t>
            </a:r>
          </a:p>
          <a:p>
            <a:pPr marL="0" indent="0">
              <a:buNone/>
            </a:pPr>
            <a:r>
              <a:rPr lang="el-GR" dirty="0"/>
              <a:t>Ψευδαισθήσεις, Σύγχυση, Διαταραχές Προσωπικότητας, Αταξία,</a:t>
            </a:r>
          </a:p>
          <a:p>
            <a:pPr marL="0" indent="0">
              <a:buNone/>
            </a:pPr>
            <a:r>
              <a:rPr lang="el-GR" dirty="0"/>
              <a:t>Σπασμοί, </a:t>
            </a:r>
            <a:r>
              <a:rPr lang="el-GR" dirty="0" err="1"/>
              <a:t>Ημιπάρεση</a:t>
            </a:r>
            <a:r>
              <a:rPr lang="el-GR" dirty="0"/>
              <a:t>, Κώμα</a:t>
            </a:r>
          </a:p>
          <a:p>
            <a:pPr marL="0" indent="0">
              <a:buNone/>
            </a:pPr>
            <a:endParaRPr lang="el-GR" dirty="0"/>
          </a:p>
          <a:p>
            <a:pPr marL="0" indent="0">
              <a:buNone/>
            </a:pPr>
            <a:r>
              <a:rPr lang="el-GR" dirty="0" err="1">
                <a:solidFill>
                  <a:schemeClr val="accent4">
                    <a:lumMod val="50000"/>
                  </a:schemeClr>
                </a:solidFill>
              </a:rPr>
              <a:t>Ιφωσφαμίδη</a:t>
            </a:r>
            <a:r>
              <a:rPr lang="el-GR" dirty="0">
                <a:solidFill>
                  <a:schemeClr val="accent4">
                    <a:lumMod val="50000"/>
                  </a:schemeClr>
                </a:solidFill>
              </a:rPr>
              <a:t>, </a:t>
            </a:r>
            <a:r>
              <a:rPr lang="el-GR" dirty="0" err="1">
                <a:solidFill>
                  <a:schemeClr val="accent4">
                    <a:lumMod val="50000"/>
                  </a:schemeClr>
                </a:solidFill>
              </a:rPr>
              <a:t>Αρασυτίνη</a:t>
            </a:r>
            <a:r>
              <a:rPr lang="el-GR" dirty="0">
                <a:solidFill>
                  <a:schemeClr val="accent4">
                    <a:lumMod val="50000"/>
                  </a:schemeClr>
                </a:solidFill>
              </a:rPr>
              <a:t> </a:t>
            </a:r>
          </a:p>
        </p:txBody>
      </p:sp>
      <p:pic>
        <p:nvPicPr>
          <p:cNvPr id="4" name="Ήχος 3">
            <a:hlinkClick r:id="" action="ppaction://media"/>
            <a:extLst>
              <a:ext uri="{FF2B5EF4-FFF2-40B4-BE49-F238E27FC236}">
                <a16:creationId xmlns:a16="http://schemas.microsoft.com/office/drawing/2014/main" id="{B36525E9-5248-F542-949F-DA593C1FE9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060485800"/>
      </p:ext>
    </p:extLst>
  </p:cSld>
  <p:clrMapOvr>
    <a:masterClrMapping/>
  </p:clrMapOvr>
  <mc:AlternateContent xmlns:mc="http://schemas.openxmlformats.org/markup-compatibility/2006">
    <mc:Choice xmlns:p14="http://schemas.microsoft.com/office/powerpoint/2010/main" Requires="p14">
      <p:transition spd="slow" p14:dur="2000" advTm="35712"/>
    </mc:Choice>
    <mc:Fallback>
      <p:transition spd="slow" advTm="35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52E5A29-BC1D-1E4E-82E6-04DFFDC12EAD}"/>
              </a:ext>
            </a:extLst>
          </p:cNvPr>
          <p:cNvSpPr>
            <a:spLocks noGrp="1"/>
          </p:cNvSpPr>
          <p:nvPr>
            <p:ph type="title"/>
          </p:nvPr>
        </p:nvSpPr>
        <p:spPr>
          <a:xfrm>
            <a:off x="838200" y="365125"/>
            <a:ext cx="5288280" cy="896747"/>
          </a:xfrm>
        </p:spPr>
        <p:txBody>
          <a:bodyPr>
            <a:normAutofit fontScale="90000"/>
          </a:bodyPr>
          <a:lstStyle/>
          <a:p>
            <a:pPr lvl="0">
              <a:spcBef>
                <a:spcPts val="1000"/>
              </a:spcBef>
            </a:pPr>
            <a:r>
              <a:rPr lang="el-GR" sz="2800" dirty="0">
                <a:solidFill>
                  <a:prstClr val="black"/>
                </a:solidFill>
                <a:latin typeface="Calibri" panose="020F0502020204030204"/>
                <a:ea typeface="+mn-ea"/>
                <a:cs typeface="+mn-cs"/>
              </a:rPr>
              <a:t>ΠΕΡΙΦΕΡΙΚΗ ΝΕΥΡΟΠΑΘΕΙΑ  </a:t>
            </a:r>
            <a:br>
              <a:rPr lang="el-GR" sz="2800" dirty="0">
                <a:solidFill>
                  <a:prstClr val="black"/>
                </a:solidFill>
                <a:latin typeface="Calibri" panose="020F0502020204030204"/>
                <a:ea typeface="+mn-ea"/>
                <a:cs typeface="+mn-cs"/>
              </a:rPr>
            </a:br>
            <a:endParaRPr lang="el-GR" dirty="0"/>
          </a:p>
        </p:txBody>
      </p:sp>
      <p:sp>
        <p:nvSpPr>
          <p:cNvPr id="3" name="Θέση περιεχομένου 2">
            <a:extLst>
              <a:ext uri="{FF2B5EF4-FFF2-40B4-BE49-F238E27FC236}">
                <a16:creationId xmlns:a16="http://schemas.microsoft.com/office/drawing/2014/main" id="{E6A4625A-6B81-C441-9758-98D3CD221DB7}"/>
              </a:ext>
            </a:extLst>
          </p:cNvPr>
          <p:cNvSpPr>
            <a:spLocks noGrp="1"/>
          </p:cNvSpPr>
          <p:nvPr>
            <p:ph idx="1"/>
          </p:nvPr>
        </p:nvSpPr>
        <p:spPr>
          <a:xfrm>
            <a:off x="838200" y="877824"/>
            <a:ext cx="10515600" cy="5299139"/>
          </a:xfrm>
        </p:spPr>
        <p:txBody>
          <a:bodyPr>
            <a:normAutofit/>
          </a:bodyPr>
          <a:lstStyle/>
          <a:p>
            <a:r>
              <a:rPr lang="el-GR" u="sng" dirty="0" err="1">
                <a:solidFill>
                  <a:srgbClr val="FF0000"/>
                </a:solidFill>
              </a:rPr>
              <a:t>Αισθητικη</a:t>
            </a:r>
            <a:r>
              <a:rPr lang="el-GR" u="sng" dirty="0">
                <a:solidFill>
                  <a:srgbClr val="FF0000"/>
                </a:solidFill>
              </a:rPr>
              <a:t>́ </a:t>
            </a:r>
            <a:r>
              <a:rPr lang="el-GR" u="sng" dirty="0" err="1">
                <a:solidFill>
                  <a:srgbClr val="FF0000"/>
                </a:solidFill>
              </a:rPr>
              <a:t>νευροτοξικότητα</a:t>
            </a:r>
            <a:r>
              <a:rPr lang="el-GR" u="sng" dirty="0">
                <a:solidFill>
                  <a:srgbClr val="FF0000"/>
                </a:solidFill>
              </a:rPr>
              <a:t>: </a:t>
            </a:r>
            <a:r>
              <a:rPr lang="el-GR" dirty="0" err="1"/>
              <a:t>υπαισθησία</a:t>
            </a:r>
            <a:r>
              <a:rPr lang="el-GR" dirty="0"/>
              <a:t>, </a:t>
            </a:r>
            <a:r>
              <a:rPr lang="el-GR" dirty="0" err="1"/>
              <a:t>αιμωδίες</a:t>
            </a:r>
            <a:r>
              <a:rPr lang="el-GR" dirty="0"/>
              <a:t>, </a:t>
            </a:r>
            <a:r>
              <a:rPr lang="el-GR" dirty="0" err="1"/>
              <a:t>παραισθησίες</a:t>
            </a:r>
            <a:r>
              <a:rPr lang="el-GR" dirty="0"/>
              <a:t>, </a:t>
            </a:r>
            <a:r>
              <a:rPr lang="el-GR" dirty="0" err="1"/>
              <a:t>άλγος</a:t>
            </a:r>
            <a:r>
              <a:rPr lang="el-GR" dirty="0"/>
              <a:t>, </a:t>
            </a:r>
            <a:r>
              <a:rPr lang="el-GR" dirty="0" err="1"/>
              <a:t>άλγος</a:t>
            </a:r>
            <a:r>
              <a:rPr lang="el-GR" dirty="0"/>
              <a:t> στο </a:t>
            </a:r>
            <a:r>
              <a:rPr lang="el-GR" dirty="0" err="1"/>
              <a:t>ψύχος</a:t>
            </a:r>
            <a:r>
              <a:rPr lang="el-GR" dirty="0"/>
              <a:t>. </a:t>
            </a:r>
          </a:p>
          <a:p>
            <a:r>
              <a:rPr lang="el-GR" dirty="0" err="1"/>
              <a:t>Κινητικη</a:t>
            </a:r>
            <a:r>
              <a:rPr lang="el-GR" dirty="0"/>
              <a:t>́ </a:t>
            </a:r>
            <a:r>
              <a:rPr lang="el-GR" dirty="0" err="1"/>
              <a:t>νευροτοξικότητα</a:t>
            </a:r>
            <a:r>
              <a:rPr lang="el-GR" dirty="0"/>
              <a:t>: </a:t>
            </a:r>
            <a:r>
              <a:rPr lang="el-GR" dirty="0" err="1"/>
              <a:t>αδυναμία</a:t>
            </a:r>
            <a:r>
              <a:rPr lang="el-GR" dirty="0"/>
              <a:t>, </a:t>
            </a:r>
            <a:r>
              <a:rPr lang="el-GR" dirty="0" err="1"/>
              <a:t>πάρεση</a:t>
            </a:r>
            <a:r>
              <a:rPr lang="el-GR" dirty="0"/>
              <a:t> </a:t>
            </a:r>
          </a:p>
          <a:p>
            <a:r>
              <a:rPr lang="el-GR" dirty="0" err="1"/>
              <a:t>Φαρυγγολαρυγγικη</a:t>
            </a:r>
            <a:r>
              <a:rPr lang="el-GR" dirty="0"/>
              <a:t>́ </a:t>
            </a:r>
            <a:r>
              <a:rPr lang="el-GR" dirty="0" err="1"/>
              <a:t>δυσαισθησία</a:t>
            </a:r>
            <a:r>
              <a:rPr lang="el-GR" dirty="0"/>
              <a:t> (</a:t>
            </a:r>
            <a:r>
              <a:rPr lang="el-GR" dirty="0" err="1"/>
              <a:t>οξαλιπλατίνη</a:t>
            </a:r>
            <a:r>
              <a:rPr lang="el-GR" dirty="0"/>
              <a:t>) </a:t>
            </a:r>
          </a:p>
          <a:p>
            <a:r>
              <a:rPr lang="el-GR" sz="2400" i="1" dirty="0" err="1"/>
              <a:t>Σπάνια</a:t>
            </a:r>
            <a:r>
              <a:rPr lang="el-GR" sz="2400" i="1" dirty="0"/>
              <a:t>: </a:t>
            </a:r>
            <a:r>
              <a:rPr lang="el-GR" sz="2400" i="1" dirty="0" err="1"/>
              <a:t>σπασμοι</a:t>
            </a:r>
            <a:r>
              <a:rPr lang="el-GR" sz="2400" i="1" dirty="0"/>
              <a:t>́, σ.</a:t>
            </a:r>
            <a:r>
              <a:rPr lang="en-GB" sz="2400" i="1" dirty="0"/>
              <a:t>Guillain-Barre, </a:t>
            </a:r>
            <a:r>
              <a:rPr lang="el-GR" sz="2400" i="1" dirty="0" err="1"/>
              <a:t>οπτικη</a:t>
            </a:r>
            <a:r>
              <a:rPr lang="el-GR" sz="2400" i="1" dirty="0"/>
              <a:t>́ </a:t>
            </a:r>
            <a:r>
              <a:rPr lang="el-GR" sz="2400" i="1" dirty="0" err="1"/>
              <a:t>νευρίτιδα</a:t>
            </a:r>
            <a:r>
              <a:rPr lang="el-GR" sz="2400" i="1" dirty="0"/>
              <a:t>, </a:t>
            </a:r>
            <a:r>
              <a:rPr lang="el-GR" sz="2400" i="1" dirty="0" err="1"/>
              <a:t>αταξία</a:t>
            </a:r>
            <a:r>
              <a:rPr lang="el-GR" sz="2400" i="1" dirty="0"/>
              <a:t>, </a:t>
            </a:r>
            <a:r>
              <a:rPr lang="el-GR" sz="2400" i="1" dirty="0" err="1"/>
              <a:t>ζάλη</a:t>
            </a:r>
            <a:r>
              <a:rPr lang="el-GR" sz="2400" i="1" dirty="0"/>
              <a:t>, </a:t>
            </a:r>
            <a:r>
              <a:rPr lang="el-GR" sz="2400" i="1" dirty="0" err="1"/>
              <a:t>ίλιγγος</a:t>
            </a:r>
            <a:r>
              <a:rPr lang="el-GR" sz="2400" i="1" dirty="0"/>
              <a:t>, </a:t>
            </a:r>
            <a:r>
              <a:rPr lang="el-GR" sz="2400" i="1" dirty="0" err="1"/>
              <a:t>κρανιακη</a:t>
            </a:r>
            <a:r>
              <a:rPr lang="el-GR" sz="2400" i="1" dirty="0"/>
              <a:t>́ </a:t>
            </a:r>
            <a:r>
              <a:rPr lang="el-GR" sz="2400" i="1" dirty="0" err="1"/>
              <a:t>νευροπάθεια</a:t>
            </a:r>
            <a:r>
              <a:rPr lang="el-GR" sz="2400" i="1" dirty="0"/>
              <a:t> </a:t>
            </a:r>
          </a:p>
          <a:p>
            <a:endParaRPr lang="el-GR" dirty="0"/>
          </a:p>
          <a:p>
            <a:r>
              <a:rPr lang="el-GR" dirty="0" err="1"/>
              <a:t>Παράγωγα</a:t>
            </a:r>
            <a:r>
              <a:rPr lang="el-GR" dirty="0"/>
              <a:t> </a:t>
            </a:r>
            <a:r>
              <a:rPr lang="el-GR" dirty="0" err="1"/>
              <a:t>πλατίνας</a:t>
            </a:r>
            <a:r>
              <a:rPr lang="el-GR" dirty="0"/>
              <a:t>: </a:t>
            </a:r>
            <a:r>
              <a:rPr lang="el-GR" dirty="0" err="1"/>
              <a:t>σισπλατίνη</a:t>
            </a:r>
            <a:r>
              <a:rPr lang="el-GR" dirty="0"/>
              <a:t>, </a:t>
            </a:r>
            <a:r>
              <a:rPr lang="el-GR" dirty="0" err="1"/>
              <a:t>οξαλιπλατίνη</a:t>
            </a:r>
            <a:r>
              <a:rPr lang="el-GR" dirty="0"/>
              <a:t> (</a:t>
            </a:r>
            <a:r>
              <a:rPr lang="el-GR" dirty="0" err="1"/>
              <a:t>συνήθως</a:t>
            </a:r>
            <a:r>
              <a:rPr lang="el-GR" dirty="0"/>
              <a:t> </a:t>
            </a:r>
            <a:r>
              <a:rPr lang="el-GR" dirty="0" err="1"/>
              <a:t>αναστρέψιμη</a:t>
            </a:r>
            <a:r>
              <a:rPr lang="el-GR" dirty="0"/>
              <a:t>) </a:t>
            </a:r>
          </a:p>
          <a:p>
            <a:r>
              <a:rPr lang="el-GR" dirty="0" err="1"/>
              <a:t>Ταξάνες</a:t>
            </a:r>
            <a:r>
              <a:rPr lang="el-GR" dirty="0"/>
              <a:t> (</a:t>
            </a:r>
            <a:r>
              <a:rPr lang="el-GR" dirty="0" err="1"/>
              <a:t>πακλιταξέλη</a:t>
            </a:r>
            <a:r>
              <a:rPr lang="el-GR" dirty="0"/>
              <a:t>, </a:t>
            </a:r>
            <a:r>
              <a:rPr lang="el-GR" dirty="0" err="1"/>
              <a:t>δοσεταξέλη</a:t>
            </a:r>
            <a:r>
              <a:rPr lang="el-GR" dirty="0"/>
              <a:t>) </a:t>
            </a:r>
          </a:p>
          <a:p>
            <a:r>
              <a:rPr lang="el-GR" dirty="0" err="1"/>
              <a:t>Αλκαλοειδη</a:t>
            </a:r>
            <a:r>
              <a:rPr lang="el-GR" dirty="0"/>
              <a:t>́ </a:t>
            </a:r>
            <a:r>
              <a:rPr lang="en-GB" dirty="0" err="1"/>
              <a:t>vinca</a:t>
            </a:r>
            <a:r>
              <a:rPr lang="en-GB" dirty="0"/>
              <a:t> (</a:t>
            </a:r>
            <a:r>
              <a:rPr lang="el-GR" dirty="0" err="1"/>
              <a:t>βινκριστίνη</a:t>
            </a:r>
            <a:r>
              <a:rPr lang="el-GR" dirty="0"/>
              <a:t>, </a:t>
            </a:r>
            <a:r>
              <a:rPr lang="el-GR" dirty="0" err="1"/>
              <a:t>βινβλαστίνη</a:t>
            </a:r>
            <a:r>
              <a:rPr lang="el-GR" dirty="0"/>
              <a:t>) </a:t>
            </a:r>
          </a:p>
        </p:txBody>
      </p:sp>
      <p:pic>
        <p:nvPicPr>
          <p:cNvPr id="6" name="Ήχος 5">
            <a:hlinkClick r:id="" action="ppaction://media"/>
            <a:extLst>
              <a:ext uri="{FF2B5EF4-FFF2-40B4-BE49-F238E27FC236}">
                <a16:creationId xmlns:a16="http://schemas.microsoft.com/office/drawing/2014/main" id="{7D720E54-B088-804F-9297-1EE6D31593E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2129290954"/>
      </p:ext>
    </p:extLst>
  </p:cSld>
  <p:clrMapOvr>
    <a:masterClrMapping/>
  </p:clrMapOvr>
  <mc:AlternateContent xmlns:mc="http://schemas.openxmlformats.org/markup-compatibility/2006">
    <mc:Choice xmlns:p14="http://schemas.microsoft.com/office/powerpoint/2010/main" Requires="p14">
      <p:transition spd="slow" p14:dur="2000" advTm="150681"/>
    </mc:Choice>
    <mc:Fallback>
      <p:transition spd="slow" advTm="150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Effect transition="in" filter="randombar(horizontal)">
                                      <p:cBhvr>
                                        <p:cTn id="11" dur="500"/>
                                        <p:tgtEl>
                                          <p:spTgt spid="3">
                                            <p:txEl>
                                              <p:pRg st="5" end="5"/>
                                            </p:txEl>
                                          </p:spTgt>
                                        </p:tgtEl>
                                      </p:cBhvr>
                                    </p:animEffect>
                                  </p:childTnLst>
                                </p:cTn>
                              </p:par>
                              <p:par>
                                <p:cTn id="12" presetID="14" presetClass="entr" presetSubtype="10" fill="hold" nodeType="withEffect">
                                  <p:stCondLst>
                                    <p:cond delay="0"/>
                                  </p:stCondLst>
                                  <p:childTnLst>
                                    <p:set>
                                      <p:cBhvr>
                                        <p:cTn id="13" dur="1" fill="hold">
                                          <p:stCondLst>
                                            <p:cond delay="0"/>
                                          </p:stCondLst>
                                        </p:cTn>
                                        <p:tgtEl>
                                          <p:spTgt spid="3">
                                            <p:txEl>
                                              <p:pRg st="6" end="6"/>
                                            </p:txEl>
                                          </p:spTgt>
                                        </p:tgtEl>
                                        <p:attrNameLst>
                                          <p:attrName>style.visibility</p:attrName>
                                        </p:attrNameLst>
                                      </p:cBhvr>
                                      <p:to>
                                        <p:strVal val="visible"/>
                                      </p:to>
                                    </p:set>
                                    <p:animEffect transition="in" filter="randombar(horizontal)">
                                      <p:cBhvr>
                                        <p:cTn id="14" dur="500"/>
                                        <p:tgtEl>
                                          <p:spTgt spid="3">
                                            <p:txEl>
                                              <p:pRg st="6" end="6"/>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randombar(horizontal)">
                                      <p:cBhvr>
                                        <p:cTn id="1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BD02948-7AB5-D247-A06A-B7AA69317312}"/>
              </a:ext>
            </a:extLst>
          </p:cNvPr>
          <p:cNvSpPr>
            <a:spLocks noGrp="1"/>
          </p:cNvSpPr>
          <p:nvPr>
            <p:ph type="title"/>
          </p:nvPr>
        </p:nvSpPr>
        <p:spPr/>
        <p:txBody>
          <a:bodyPr/>
          <a:lstStyle/>
          <a:p>
            <a:r>
              <a:rPr lang="el-GR" b="1" dirty="0">
                <a:solidFill>
                  <a:srgbClr val="0070C0"/>
                </a:solidFill>
                <a:latin typeface="Calibri" panose="020F0502020204030204"/>
              </a:rPr>
              <a:t>ΚΑΡΔΙΟΤΟΞΙΚΟΤΗΤΑ</a:t>
            </a:r>
            <a:endParaRPr lang="el-GR" dirty="0"/>
          </a:p>
        </p:txBody>
      </p:sp>
      <p:sp>
        <p:nvSpPr>
          <p:cNvPr id="3" name="Θέση περιεχομένου 2">
            <a:extLst>
              <a:ext uri="{FF2B5EF4-FFF2-40B4-BE49-F238E27FC236}">
                <a16:creationId xmlns:a16="http://schemas.microsoft.com/office/drawing/2014/main" id="{37496648-7423-A748-9F5C-1CA2424B059D}"/>
              </a:ext>
            </a:extLst>
          </p:cNvPr>
          <p:cNvSpPr>
            <a:spLocks noGrp="1"/>
          </p:cNvSpPr>
          <p:nvPr>
            <p:ph idx="1"/>
          </p:nvPr>
        </p:nvSpPr>
        <p:spPr/>
        <p:txBody>
          <a:bodyPr>
            <a:normAutofit fontScale="62500" lnSpcReduction="20000"/>
          </a:bodyPr>
          <a:lstStyle/>
          <a:p>
            <a:r>
              <a:rPr lang="el-GR" dirty="0" err="1">
                <a:solidFill>
                  <a:srgbClr val="FF0000"/>
                </a:solidFill>
              </a:rPr>
              <a:t>Μυοκαρδιακη</a:t>
            </a:r>
            <a:r>
              <a:rPr lang="el-GR" dirty="0">
                <a:solidFill>
                  <a:srgbClr val="FF0000"/>
                </a:solidFill>
              </a:rPr>
              <a:t>́ ανεπάρκεια: </a:t>
            </a:r>
          </a:p>
          <a:p>
            <a:pPr marL="0" indent="0">
              <a:buNone/>
            </a:pPr>
            <a:r>
              <a:rPr lang="el-GR" dirty="0"/>
              <a:t>       –  </a:t>
            </a:r>
            <a:r>
              <a:rPr lang="el-GR" dirty="0" err="1"/>
              <a:t>Ανθρακυκλίνες</a:t>
            </a:r>
            <a:r>
              <a:rPr lang="el-GR" dirty="0"/>
              <a:t> (συνήθως μη αναστρέψιμη), </a:t>
            </a:r>
            <a:r>
              <a:rPr lang="en-GB" dirty="0"/>
              <a:t>Trastuzumab (</a:t>
            </a:r>
            <a:r>
              <a:rPr lang="el-GR" dirty="0"/>
              <a:t>αναστρέψιμη) </a:t>
            </a:r>
          </a:p>
          <a:p>
            <a:pPr marL="0" indent="0">
              <a:buNone/>
            </a:pPr>
            <a:r>
              <a:rPr lang="en-GB" dirty="0"/>
              <a:t>       </a:t>
            </a:r>
            <a:r>
              <a:rPr lang="el-GR" dirty="0"/>
              <a:t>–  δράση στο μυοκάρδιο, καρδιακή́ ανεπάρκεια </a:t>
            </a:r>
            <a:endParaRPr lang="en-GB" dirty="0"/>
          </a:p>
          <a:p>
            <a:pPr marL="0" indent="0">
              <a:buNone/>
            </a:pPr>
            <a:endParaRPr lang="el-GR" dirty="0"/>
          </a:p>
          <a:p>
            <a:pPr marL="0" indent="0">
              <a:buNone/>
            </a:pPr>
            <a:r>
              <a:rPr lang="el-GR" dirty="0">
                <a:solidFill>
                  <a:schemeClr val="tx1">
                    <a:lumMod val="50000"/>
                    <a:lumOff val="50000"/>
                  </a:schemeClr>
                </a:solidFill>
              </a:rPr>
              <a:t>• Καρδιακή́</a:t>
            </a:r>
            <a:r>
              <a:rPr lang="en-GB" dirty="0">
                <a:solidFill>
                  <a:schemeClr val="tx1">
                    <a:lumMod val="50000"/>
                    <a:lumOff val="50000"/>
                  </a:schemeClr>
                </a:solidFill>
              </a:rPr>
              <a:t> </a:t>
            </a:r>
            <a:r>
              <a:rPr lang="el-GR" dirty="0">
                <a:solidFill>
                  <a:schemeClr val="tx1">
                    <a:lumMod val="50000"/>
                    <a:lumOff val="50000"/>
                  </a:schemeClr>
                </a:solidFill>
              </a:rPr>
              <a:t>αρρυθμία </a:t>
            </a:r>
          </a:p>
          <a:p>
            <a:pPr marL="0" indent="0">
              <a:buNone/>
            </a:pPr>
            <a:r>
              <a:rPr lang="en-GB" dirty="0">
                <a:solidFill>
                  <a:schemeClr val="tx1">
                    <a:lumMod val="50000"/>
                    <a:lumOff val="50000"/>
                  </a:schemeClr>
                </a:solidFill>
              </a:rPr>
              <a:t>           </a:t>
            </a:r>
            <a:r>
              <a:rPr lang="el-GR" dirty="0">
                <a:solidFill>
                  <a:schemeClr val="tx1">
                    <a:lumMod val="50000"/>
                    <a:lumOff val="50000"/>
                  </a:schemeClr>
                </a:solidFill>
              </a:rPr>
              <a:t>–  </a:t>
            </a:r>
            <a:r>
              <a:rPr lang="el-GR" dirty="0" err="1">
                <a:solidFill>
                  <a:schemeClr val="tx1">
                    <a:lumMod val="50000"/>
                    <a:lumOff val="50000"/>
                  </a:schemeClr>
                </a:solidFill>
              </a:rPr>
              <a:t>Καπεσιταμπίνη</a:t>
            </a:r>
            <a:r>
              <a:rPr lang="el-GR" dirty="0">
                <a:solidFill>
                  <a:schemeClr val="tx1">
                    <a:lumMod val="50000"/>
                    <a:lumOff val="50000"/>
                  </a:schemeClr>
                </a:solidFill>
              </a:rPr>
              <a:t>, </a:t>
            </a:r>
            <a:r>
              <a:rPr lang="el-GR" dirty="0" err="1">
                <a:solidFill>
                  <a:schemeClr val="tx1">
                    <a:lumMod val="50000"/>
                    <a:lumOff val="50000"/>
                  </a:schemeClr>
                </a:solidFill>
              </a:rPr>
              <a:t>φθοριοουρακίλη</a:t>
            </a:r>
            <a:r>
              <a:rPr lang="el-GR" dirty="0">
                <a:solidFill>
                  <a:schemeClr val="tx1">
                    <a:lumMod val="50000"/>
                    <a:lumOff val="50000"/>
                  </a:schemeClr>
                </a:solidFill>
              </a:rPr>
              <a:t> (10%) </a:t>
            </a:r>
          </a:p>
          <a:p>
            <a:pPr marL="0" indent="0">
              <a:buNone/>
            </a:pPr>
            <a:r>
              <a:rPr lang="en-GB" dirty="0">
                <a:solidFill>
                  <a:schemeClr val="tx1">
                    <a:lumMod val="50000"/>
                    <a:lumOff val="50000"/>
                  </a:schemeClr>
                </a:solidFill>
              </a:rPr>
              <a:t>           </a:t>
            </a:r>
            <a:r>
              <a:rPr lang="el-GR" dirty="0">
                <a:solidFill>
                  <a:schemeClr val="tx1">
                    <a:lumMod val="50000"/>
                    <a:lumOff val="50000"/>
                  </a:schemeClr>
                </a:solidFill>
              </a:rPr>
              <a:t>–  Σπάνια επικίνδυνες για τη ζωή́, απαιτείται διακοπή́ φαρμάκου </a:t>
            </a:r>
          </a:p>
          <a:p>
            <a:pPr marL="0" indent="0">
              <a:buNone/>
            </a:pPr>
            <a:r>
              <a:rPr lang="en-GB" dirty="0">
                <a:solidFill>
                  <a:schemeClr val="tx1">
                    <a:lumMod val="50000"/>
                    <a:lumOff val="50000"/>
                  </a:schemeClr>
                </a:solidFill>
              </a:rPr>
              <a:t>           </a:t>
            </a:r>
            <a:r>
              <a:rPr lang="el-GR" dirty="0">
                <a:solidFill>
                  <a:schemeClr val="tx1">
                    <a:lumMod val="50000"/>
                    <a:lumOff val="50000"/>
                  </a:schemeClr>
                </a:solidFill>
              </a:rPr>
              <a:t>–  Παράταση </a:t>
            </a:r>
            <a:r>
              <a:rPr lang="en-GB" dirty="0">
                <a:solidFill>
                  <a:schemeClr val="tx1">
                    <a:lumMod val="50000"/>
                    <a:lumOff val="50000"/>
                  </a:schemeClr>
                </a:solidFill>
              </a:rPr>
              <a:t>QT (sunitinib, sorafenib, pazopanib, </a:t>
            </a:r>
            <a:r>
              <a:rPr lang="en-GB" dirty="0" err="1">
                <a:solidFill>
                  <a:schemeClr val="tx1">
                    <a:lumMod val="50000"/>
                    <a:lumOff val="50000"/>
                  </a:schemeClr>
                </a:solidFill>
              </a:rPr>
              <a:t>vandetanib</a:t>
            </a:r>
            <a:r>
              <a:rPr lang="en-GB" dirty="0">
                <a:solidFill>
                  <a:schemeClr val="tx1">
                    <a:lumMod val="50000"/>
                    <a:lumOff val="50000"/>
                  </a:schemeClr>
                </a:solidFill>
              </a:rPr>
              <a:t>, </a:t>
            </a:r>
          </a:p>
          <a:p>
            <a:pPr marL="0" indent="0">
              <a:buNone/>
            </a:pPr>
            <a:r>
              <a:rPr lang="en-GB" dirty="0">
                <a:solidFill>
                  <a:schemeClr val="tx1">
                    <a:lumMod val="50000"/>
                    <a:lumOff val="50000"/>
                  </a:schemeClr>
                </a:solidFill>
              </a:rPr>
              <a:t>                  nilotinib, </a:t>
            </a:r>
            <a:r>
              <a:rPr lang="en-GB" dirty="0" err="1">
                <a:solidFill>
                  <a:schemeClr val="tx1">
                    <a:lumMod val="50000"/>
                    <a:lumOff val="50000"/>
                  </a:schemeClr>
                </a:solidFill>
              </a:rPr>
              <a:t>dasatinib</a:t>
            </a:r>
            <a:r>
              <a:rPr lang="en-GB" dirty="0">
                <a:solidFill>
                  <a:schemeClr val="tx1">
                    <a:lumMod val="50000"/>
                    <a:lumOff val="50000"/>
                  </a:schemeClr>
                </a:solidFill>
              </a:rPr>
              <a:t>, vemurafenib, </a:t>
            </a:r>
            <a:r>
              <a:rPr lang="en-GB" dirty="0" err="1">
                <a:solidFill>
                  <a:schemeClr val="tx1">
                    <a:lumMod val="50000"/>
                    <a:lumOff val="50000"/>
                  </a:schemeClr>
                </a:solidFill>
              </a:rPr>
              <a:t>crizotinib</a:t>
            </a:r>
            <a:r>
              <a:rPr lang="en-GB" dirty="0">
                <a:solidFill>
                  <a:schemeClr val="tx1">
                    <a:lumMod val="50000"/>
                    <a:lumOff val="50000"/>
                  </a:schemeClr>
                </a:solidFill>
              </a:rPr>
              <a:t>) </a:t>
            </a:r>
          </a:p>
          <a:p>
            <a:pPr marL="0" indent="0">
              <a:buNone/>
            </a:pPr>
            <a:endParaRPr lang="en-GB" dirty="0">
              <a:solidFill>
                <a:schemeClr val="tx1">
                  <a:lumMod val="50000"/>
                  <a:lumOff val="50000"/>
                </a:schemeClr>
              </a:solidFill>
            </a:endParaRPr>
          </a:p>
          <a:p>
            <a:pPr marL="0" indent="0">
              <a:lnSpc>
                <a:spcPct val="120000"/>
              </a:lnSpc>
              <a:buNone/>
            </a:pPr>
            <a:r>
              <a:rPr lang="en-GB" dirty="0">
                <a:solidFill>
                  <a:schemeClr val="tx1">
                    <a:lumMod val="50000"/>
                    <a:lumOff val="50000"/>
                  </a:schemeClr>
                </a:solidFill>
              </a:rPr>
              <a:t>• </a:t>
            </a:r>
            <a:r>
              <a:rPr lang="el-GR" dirty="0">
                <a:solidFill>
                  <a:schemeClr val="tx1">
                    <a:lumMod val="50000"/>
                    <a:lumOff val="50000"/>
                  </a:schemeClr>
                </a:solidFill>
              </a:rPr>
              <a:t>Καρδιακή́</a:t>
            </a:r>
            <a:r>
              <a:rPr lang="en-GB" dirty="0">
                <a:solidFill>
                  <a:schemeClr val="tx1">
                    <a:lumMod val="50000"/>
                    <a:lumOff val="50000"/>
                  </a:schemeClr>
                </a:solidFill>
              </a:rPr>
              <a:t> </a:t>
            </a:r>
            <a:r>
              <a:rPr lang="el-GR" dirty="0">
                <a:solidFill>
                  <a:schemeClr val="tx1">
                    <a:lumMod val="50000"/>
                    <a:lumOff val="50000"/>
                  </a:schemeClr>
                </a:solidFill>
              </a:rPr>
              <a:t>ισχαιμία</a:t>
            </a:r>
            <a:br>
              <a:rPr lang="el-GR" dirty="0">
                <a:solidFill>
                  <a:schemeClr val="tx1">
                    <a:lumMod val="50000"/>
                    <a:lumOff val="50000"/>
                  </a:schemeClr>
                </a:solidFill>
              </a:rPr>
            </a:br>
            <a:r>
              <a:rPr lang="en-GB" dirty="0">
                <a:solidFill>
                  <a:schemeClr val="tx1">
                    <a:lumMod val="50000"/>
                    <a:lumOff val="50000"/>
                  </a:schemeClr>
                </a:solidFill>
              </a:rPr>
              <a:t>                 </a:t>
            </a:r>
            <a:r>
              <a:rPr lang="el-GR" dirty="0">
                <a:solidFill>
                  <a:schemeClr val="tx1">
                    <a:lumMod val="50000"/>
                    <a:lumOff val="50000"/>
                  </a:schemeClr>
                </a:solidFill>
              </a:rPr>
              <a:t>– </a:t>
            </a:r>
            <a:r>
              <a:rPr lang="el-GR" dirty="0" err="1">
                <a:solidFill>
                  <a:schemeClr val="tx1">
                    <a:lumMod val="50000"/>
                    <a:lumOff val="50000"/>
                  </a:schemeClr>
                </a:solidFill>
              </a:rPr>
              <a:t>Καπεσιταμπίνη</a:t>
            </a:r>
            <a:r>
              <a:rPr lang="el-GR" dirty="0">
                <a:solidFill>
                  <a:schemeClr val="tx1">
                    <a:lumMod val="50000"/>
                    <a:lumOff val="50000"/>
                  </a:schemeClr>
                </a:solidFill>
              </a:rPr>
              <a:t>, </a:t>
            </a:r>
            <a:r>
              <a:rPr lang="el-GR" dirty="0" err="1">
                <a:solidFill>
                  <a:schemeClr val="tx1">
                    <a:lumMod val="50000"/>
                    <a:lumOff val="50000"/>
                  </a:schemeClr>
                </a:solidFill>
              </a:rPr>
              <a:t>φθοριοουρακίλη</a:t>
            </a:r>
            <a:r>
              <a:rPr lang="el-GR" dirty="0">
                <a:solidFill>
                  <a:schemeClr val="tx1">
                    <a:lumMod val="50000"/>
                    <a:lumOff val="50000"/>
                  </a:schemeClr>
                </a:solidFill>
              </a:rPr>
              <a:t>: Στηθάγχη </a:t>
            </a:r>
            <a:r>
              <a:rPr lang="en-GB" dirty="0" err="1">
                <a:solidFill>
                  <a:schemeClr val="tx1">
                    <a:lumMod val="50000"/>
                    <a:lumOff val="50000"/>
                  </a:schemeClr>
                </a:solidFill>
              </a:rPr>
              <a:t>Prinzmetal</a:t>
            </a:r>
            <a:endParaRPr lang="en-GB" dirty="0">
              <a:solidFill>
                <a:schemeClr val="tx1">
                  <a:lumMod val="50000"/>
                  <a:lumOff val="50000"/>
                </a:schemeClr>
              </a:solidFill>
            </a:endParaRPr>
          </a:p>
          <a:p>
            <a:pPr marL="0" indent="0">
              <a:buNone/>
            </a:pPr>
            <a:r>
              <a:rPr lang="en-GB" dirty="0">
                <a:solidFill>
                  <a:schemeClr val="tx1">
                    <a:lumMod val="50000"/>
                    <a:lumOff val="50000"/>
                  </a:schemeClr>
                </a:solidFill>
              </a:rPr>
              <a:t>                – Avastin: </a:t>
            </a:r>
            <a:r>
              <a:rPr lang="el-GR" dirty="0" err="1">
                <a:solidFill>
                  <a:schemeClr val="tx1">
                    <a:lumMod val="50000"/>
                    <a:lumOff val="50000"/>
                  </a:schemeClr>
                </a:solidFill>
              </a:rPr>
              <a:t>θρομβογόνο</a:t>
            </a:r>
            <a:r>
              <a:rPr lang="el-GR" dirty="0">
                <a:solidFill>
                  <a:schemeClr val="tx1">
                    <a:lumMod val="50000"/>
                    <a:lumOff val="50000"/>
                  </a:schemeClr>
                </a:solidFill>
              </a:rPr>
              <a:t> </a:t>
            </a:r>
          </a:p>
          <a:p>
            <a:endParaRPr lang="el-GR" dirty="0"/>
          </a:p>
        </p:txBody>
      </p:sp>
      <p:pic>
        <p:nvPicPr>
          <p:cNvPr id="4" name="Ήχος 3">
            <a:hlinkClick r:id="" action="ppaction://media"/>
            <a:extLst>
              <a:ext uri="{FF2B5EF4-FFF2-40B4-BE49-F238E27FC236}">
                <a16:creationId xmlns:a16="http://schemas.microsoft.com/office/drawing/2014/main" id="{F162629E-D042-DD40-A415-7E0D1732EC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487813046"/>
      </p:ext>
    </p:extLst>
  </p:cSld>
  <p:clrMapOvr>
    <a:masterClrMapping/>
  </p:clrMapOvr>
  <mc:AlternateContent xmlns:mc="http://schemas.openxmlformats.org/markup-compatibility/2006">
    <mc:Choice xmlns:p14="http://schemas.microsoft.com/office/powerpoint/2010/main" Requires="p14">
      <p:transition spd="slow" p14:dur="2000" advTm="52744"/>
    </mc:Choice>
    <mc:Fallback>
      <p:transition spd="slow" advTm="52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97915"/>
          </a:xfrm>
        </p:spPr>
        <p:txBody>
          <a:bodyPr>
            <a:normAutofit/>
          </a:bodyPr>
          <a:lstStyle/>
          <a:p>
            <a:r>
              <a:rPr lang="el-GR" dirty="0" err="1">
                <a:solidFill>
                  <a:srgbClr val="0070C0"/>
                </a:solidFill>
              </a:rPr>
              <a:t>Μηχανισμο</a:t>
            </a:r>
            <a:r>
              <a:rPr lang="en-US" dirty="0" err="1">
                <a:solidFill>
                  <a:srgbClr val="0070C0"/>
                </a:solidFill>
              </a:rPr>
              <a:t>ί</a:t>
            </a:r>
            <a:r>
              <a:rPr lang="el-GR" dirty="0">
                <a:solidFill>
                  <a:srgbClr val="0070C0"/>
                </a:solidFill>
              </a:rPr>
              <a:t> τοξικότητας </a:t>
            </a:r>
            <a:r>
              <a:rPr lang="el-GR" dirty="0" err="1">
                <a:solidFill>
                  <a:srgbClr val="0070C0"/>
                </a:solidFill>
              </a:rPr>
              <a:t>Ανθρακυκλινών</a:t>
            </a:r>
            <a:endParaRPr lang="en-US" dirty="0">
              <a:solidFill>
                <a:srgbClr val="0070C0"/>
              </a:solidFill>
            </a:endParaRPr>
          </a:p>
        </p:txBody>
      </p:sp>
      <p:sp>
        <p:nvSpPr>
          <p:cNvPr id="3" name="Content Placeholder 2"/>
          <p:cNvSpPr>
            <a:spLocks noGrp="1"/>
          </p:cNvSpPr>
          <p:nvPr>
            <p:ph idx="1"/>
          </p:nvPr>
        </p:nvSpPr>
        <p:spPr>
          <a:xfrm>
            <a:off x="603504" y="1463040"/>
            <a:ext cx="9607296" cy="4553711"/>
          </a:xfrm>
        </p:spPr>
        <p:txBody>
          <a:bodyPr>
            <a:normAutofit fontScale="47500" lnSpcReduction="20000"/>
          </a:bodyPr>
          <a:lstStyle/>
          <a:p>
            <a:r>
              <a:rPr lang="en-US" sz="5100" dirty="0">
                <a:latin typeface="+mj-lt"/>
              </a:rPr>
              <a:t> </a:t>
            </a:r>
            <a:r>
              <a:rPr lang="el-GR" sz="5100" b="1" u="sng" dirty="0">
                <a:latin typeface="+mj-lt"/>
              </a:rPr>
              <a:t>Δύσκολο να διευκρινιστούν</a:t>
            </a:r>
            <a:endParaRPr lang="en-US" sz="5100" b="1" u="sng" dirty="0">
              <a:latin typeface="+mj-lt"/>
            </a:endParaRPr>
          </a:p>
          <a:p>
            <a:pPr>
              <a:buNone/>
            </a:pPr>
            <a:endParaRPr lang="en-US" sz="5100" dirty="0">
              <a:latin typeface="+mj-lt"/>
            </a:endParaRPr>
          </a:p>
          <a:p>
            <a:r>
              <a:rPr lang="en-US" sz="5100" dirty="0">
                <a:latin typeface="+mj-lt"/>
              </a:rPr>
              <a:t> “Reactive oxygen species” hypothesis</a:t>
            </a:r>
            <a:r>
              <a:rPr lang="el-GR" sz="5100" dirty="0">
                <a:latin typeface="+mj-lt"/>
              </a:rPr>
              <a:t> </a:t>
            </a:r>
          </a:p>
          <a:p>
            <a:pPr marL="0" indent="0">
              <a:buNone/>
            </a:pPr>
            <a:r>
              <a:rPr lang="el-GR" sz="5100" dirty="0">
                <a:latin typeface="+mj-lt"/>
              </a:rPr>
              <a:t>     </a:t>
            </a:r>
            <a:r>
              <a:rPr lang="en-US" sz="5100" dirty="0">
                <a:latin typeface="+mj-lt"/>
              </a:rPr>
              <a:t>ROS </a:t>
            </a:r>
            <a:r>
              <a:rPr lang="en-GB" sz="5100" dirty="0"/>
              <a:t>➜</a:t>
            </a:r>
            <a:r>
              <a:rPr lang="el-GR" sz="5100" dirty="0"/>
              <a:t> καταστροφή </a:t>
            </a:r>
            <a:r>
              <a:rPr lang="en-GB" sz="5100" dirty="0"/>
              <a:t> </a:t>
            </a:r>
            <a:r>
              <a:rPr lang="en-US" sz="5100" dirty="0">
                <a:latin typeface="+mj-lt"/>
              </a:rPr>
              <a:t>DNA </a:t>
            </a:r>
            <a:r>
              <a:rPr lang="en-US" sz="5100" dirty="0" err="1">
                <a:latin typeface="+mj-lt"/>
              </a:rPr>
              <a:t>ή</a:t>
            </a:r>
            <a:r>
              <a:rPr lang="el-GR" sz="5100" dirty="0">
                <a:latin typeface="+mj-lt"/>
              </a:rPr>
              <a:t> </a:t>
            </a:r>
            <a:r>
              <a:rPr lang="el-GR" sz="5100" dirty="0" err="1">
                <a:latin typeface="+mj-lt"/>
              </a:rPr>
              <a:t>υπεροξείδωση</a:t>
            </a:r>
            <a:r>
              <a:rPr lang="el-GR" sz="5100" dirty="0">
                <a:latin typeface="+mj-lt"/>
              </a:rPr>
              <a:t> λιπιδίων</a:t>
            </a:r>
            <a:endParaRPr lang="en-US" sz="5100" dirty="0">
              <a:latin typeface="+mj-lt"/>
            </a:endParaRPr>
          </a:p>
          <a:p>
            <a:pPr marL="0" indent="0">
              <a:buNone/>
            </a:pPr>
            <a:r>
              <a:rPr lang="el-GR" sz="5100" dirty="0">
                <a:latin typeface="+mj-lt"/>
              </a:rPr>
              <a:t>     (Δεν παρεμποδίστηκε η </a:t>
            </a:r>
            <a:r>
              <a:rPr lang="el-GR" sz="5100" dirty="0" err="1">
                <a:latin typeface="+mj-lt"/>
              </a:rPr>
              <a:t>καρδιοτοξικότητα</a:t>
            </a:r>
            <a:r>
              <a:rPr lang="el-GR" sz="5100" dirty="0">
                <a:latin typeface="+mj-lt"/>
              </a:rPr>
              <a:t> με «καθαρισμό»</a:t>
            </a:r>
            <a:r>
              <a:rPr lang="en-GB" sz="5100" dirty="0">
                <a:latin typeface="+mj-lt"/>
              </a:rPr>
              <a:t> ROS</a:t>
            </a:r>
            <a:r>
              <a:rPr lang="el-GR" sz="5100" dirty="0">
                <a:latin typeface="+mj-lt"/>
              </a:rPr>
              <a:t>)</a:t>
            </a:r>
            <a:endParaRPr lang="en-GB" sz="5100" dirty="0">
              <a:latin typeface="+mj-lt"/>
            </a:endParaRPr>
          </a:p>
          <a:p>
            <a:endParaRPr lang="en-GB" sz="5100" dirty="0">
              <a:latin typeface="+mj-lt"/>
            </a:endParaRPr>
          </a:p>
          <a:p>
            <a:r>
              <a:rPr lang="el-GR" sz="5100" dirty="0" err="1">
                <a:latin typeface="+mj-lt"/>
              </a:rPr>
              <a:t>Αλληλεπ</a:t>
            </a:r>
            <a:r>
              <a:rPr lang="en-US" sz="5100" dirty="0" err="1">
                <a:latin typeface="+mj-lt"/>
              </a:rPr>
              <a:t>ί</a:t>
            </a:r>
            <a:r>
              <a:rPr lang="el-GR" sz="5100" dirty="0" err="1">
                <a:latin typeface="+mj-lt"/>
              </a:rPr>
              <a:t>δραση</a:t>
            </a:r>
            <a:r>
              <a:rPr lang="el-GR" sz="5100" dirty="0">
                <a:latin typeface="+mj-lt"/>
              </a:rPr>
              <a:t> με </a:t>
            </a:r>
            <a:r>
              <a:rPr lang="en-US" sz="5100" dirty="0">
                <a:latin typeface="+mj-lt"/>
              </a:rPr>
              <a:t> Top2-beta,</a:t>
            </a:r>
            <a:r>
              <a:rPr lang="el-GR" sz="5100" dirty="0">
                <a:latin typeface="+mj-lt"/>
              </a:rPr>
              <a:t> σχηματισμός συμπλέγματος </a:t>
            </a:r>
            <a:r>
              <a:rPr lang="en-US" sz="5100" dirty="0">
                <a:latin typeface="+mj-lt"/>
              </a:rPr>
              <a:t>Top2-beta-doxorubicin-DNA </a:t>
            </a:r>
          </a:p>
          <a:p>
            <a:endParaRPr lang="en-US" sz="5100" dirty="0">
              <a:latin typeface="+mj-lt"/>
            </a:endParaRPr>
          </a:p>
          <a:p>
            <a:r>
              <a:rPr lang="el-GR" sz="5100" dirty="0">
                <a:latin typeface="+mj-lt"/>
              </a:rPr>
              <a:t>Επαγωγή θραύσεων της διπλής έλικας του </a:t>
            </a:r>
            <a:r>
              <a:rPr lang="en-GB" sz="5100" dirty="0">
                <a:latin typeface="+mj-lt"/>
              </a:rPr>
              <a:t>DNA  ➜ </a:t>
            </a:r>
            <a:r>
              <a:rPr lang="el-GR" sz="5100" dirty="0">
                <a:latin typeface="+mj-lt"/>
              </a:rPr>
              <a:t>κυτταρικός θάνατος </a:t>
            </a:r>
          </a:p>
          <a:p>
            <a:endParaRPr lang="en-US" sz="5100" dirty="0">
              <a:latin typeface="+mj-lt"/>
            </a:endParaRPr>
          </a:p>
          <a:p>
            <a:endParaRPr lang="en-US" dirty="0"/>
          </a:p>
        </p:txBody>
      </p:sp>
      <p:sp>
        <p:nvSpPr>
          <p:cNvPr id="4" name="Rectangle 3"/>
          <p:cNvSpPr/>
          <p:nvPr/>
        </p:nvSpPr>
        <p:spPr>
          <a:xfrm>
            <a:off x="6367272" y="6181345"/>
            <a:ext cx="5562600" cy="523220"/>
          </a:xfrm>
          <a:prstGeom prst="rect">
            <a:avLst/>
          </a:prstGeom>
        </p:spPr>
        <p:txBody>
          <a:bodyPr wrap="square">
            <a:spAutoFit/>
          </a:bodyPr>
          <a:lstStyle/>
          <a:p>
            <a:r>
              <a:rPr lang="en-US" sz="1400" i="1" dirty="0"/>
              <a:t>1.Singal PK, et al. N </a:t>
            </a:r>
            <a:r>
              <a:rPr lang="en-US" sz="1400" i="1" dirty="0" err="1"/>
              <a:t>Engl</a:t>
            </a:r>
            <a:r>
              <a:rPr lang="en-US" sz="1400" i="1" dirty="0"/>
              <a:t> J Med. 1998;339(13):900.</a:t>
            </a:r>
          </a:p>
          <a:p>
            <a:r>
              <a:rPr lang="en-US" sz="1400" i="1" dirty="0"/>
              <a:t>2.Martin </a:t>
            </a:r>
            <a:r>
              <a:rPr lang="en-US" sz="1400" i="1" dirty="0" err="1"/>
              <a:t>E,et</a:t>
            </a:r>
            <a:r>
              <a:rPr lang="en-US" sz="1400" i="1" dirty="0"/>
              <a:t> al . Toxicology  2009 Jan;255(1-2):72-9</a:t>
            </a:r>
          </a:p>
        </p:txBody>
      </p:sp>
      <p:pic>
        <p:nvPicPr>
          <p:cNvPr id="5" name="Ήχος 4">
            <a:hlinkClick r:id="" action="ppaction://media"/>
            <a:extLst>
              <a:ext uri="{FF2B5EF4-FFF2-40B4-BE49-F238E27FC236}">
                <a16:creationId xmlns:a16="http://schemas.microsoft.com/office/drawing/2014/main" id="{5526DC7F-C3A9-574B-BE5B-3A6602691CE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2434957564"/>
      </p:ext>
    </p:extLst>
  </p:cSld>
  <p:clrMapOvr>
    <a:masterClrMapping/>
  </p:clrMapOvr>
  <mc:AlternateContent xmlns:mc="http://schemas.openxmlformats.org/markup-compatibility/2006">
    <mc:Choice xmlns:p14="http://schemas.microsoft.com/office/powerpoint/2010/main" Requires="p14">
      <p:transition spd="slow" p14:dur="2000" advTm="72066"/>
    </mc:Choice>
    <mc:Fallback>
      <p:transition spd="slow" advTm="72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linds(horizontal)">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blinds(horizontal)">
                                      <p:cBhvr>
                                        <p:cTn id="16" dur="500"/>
                                        <p:tgtEl>
                                          <p:spTgt spid="3">
                                            <p:txEl>
                                              <p:pRg st="2" end="2"/>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linds(horizontal)">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blinds(horizontal)">
                                      <p:cBhvr>
                                        <p:cTn id="24" dur="500"/>
                                        <p:tgtEl>
                                          <p:spTgt spid="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blinds(horizontal)">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blinds(horizontal)">
                                      <p:cBhvr>
                                        <p:cTn id="34" dur="500"/>
                                        <p:tgtEl>
                                          <p:spTgt spid="3">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4">
                                            <p:txEl>
                                              <p:pRg st="0" end="0"/>
                                            </p:txEl>
                                          </p:spTgt>
                                        </p:tgtEl>
                                        <p:attrNameLst>
                                          <p:attrName>style.visibility</p:attrName>
                                        </p:attrNameLst>
                                      </p:cBhvr>
                                      <p:to>
                                        <p:strVal val="visible"/>
                                      </p:to>
                                    </p:set>
                                    <p:animEffect transition="in" filter="blinds(horizontal)">
                                      <p:cBhvr>
                                        <p:cTn id="39" dur="500"/>
                                        <p:tgtEl>
                                          <p:spTgt spid="4">
                                            <p:txEl>
                                              <p:pRg st="0" end="0"/>
                                            </p:txEl>
                                          </p:spTgt>
                                        </p:tgtEl>
                                      </p:cBhvr>
                                    </p:animEffect>
                                  </p:childTnLst>
                                </p:cTn>
                              </p:par>
                              <p:par>
                                <p:cTn id="40" presetID="3" presetClass="entr" presetSubtype="10" fill="hold" nodeType="withEffect">
                                  <p:stCondLst>
                                    <p:cond delay="0"/>
                                  </p:stCondLst>
                                  <p:childTnLst>
                                    <p:set>
                                      <p:cBhvr>
                                        <p:cTn id="41" dur="1" fill="hold">
                                          <p:stCondLst>
                                            <p:cond delay="0"/>
                                          </p:stCondLst>
                                        </p:cTn>
                                        <p:tgtEl>
                                          <p:spTgt spid="4">
                                            <p:txEl>
                                              <p:pRg st="1" end="1"/>
                                            </p:txEl>
                                          </p:spTgt>
                                        </p:tgtEl>
                                        <p:attrNameLst>
                                          <p:attrName>style.visibility</p:attrName>
                                        </p:attrNameLst>
                                      </p:cBhvr>
                                      <p:to>
                                        <p:strVal val="visible"/>
                                      </p:to>
                                    </p:set>
                                    <p:animEffect transition="in" filter="blinds(horizontal)">
                                      <p:cBhvr>
                                        <p:cTn id="4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049000" cy="1325563"/>
          </a:xfrm>
        </p:spPr>
        <p:txBody>
          <a:bodyPr>
            <a:normAutofit/>
          </a:bodyPr>
          <a:lstStyle/>
          <a:p>
            <a:pPr algn="l"/>
            <a:r>
              <a:rPr lang="el-GR" dirty="0">
                <a:solidFill>
                  <a:srgbClr val="0070C0"/>
                </a:solidFill>
              </a:rPr>
              <a:t>Καρδιακή δυσλειτουργία </a:t>
            </a:r>
            <a:r>
              <a:rPr lang="en-US" dirty="0">
                <a:solidFill>
                  <a:srgbClr val="0070C0"/>
                </a:solidFill>
              </a:rPr>
              <a:t>"</a:t>
            </a:r>
            <a:r>
              <a:rPr lang="en-US" dirty="0" err="1">
                <a:solidFill>
                  <a:srgbClr val="0070C0"/>
                </a:solidFill>
              </a:rPr>
              <a:t>Tύ</a:t>
            </a:r>
            <a:r>
              <a:rPr lang="el-GR" dirty="0">
                <a:solidFill>
                  <a:srgbClr val="0070C0"/>
                </a:solidFill>
              </a:rPr>
              <a:t>που </a:t>
            </a:r>
            <a:r>
              <a:rPr lang="en-US" dirty="0">
                <a:solidFill>
                  <a:srgbClr val="0070C0"/>
                </a:solidFill>
              </a:rPr>
              <a:t>I" &amp; "</a:t>
            </a:r>
            <a:r>
              <a:rPr lang="en-US" dirty="0" err="1">
                <a:solidFill>
                  <a:srgbClr val="0070C0"/>
                </a:solidFill>
              </a:rPr>
              <a:t>Tύ</a:t>
            </a:r>
            <a:r>
              <a:rPr lang="el-GR" dirty="0">
                <a:solidFill>
                  <a:srgbClr val="0070C0"/>
                </a:solidFill>
              </a:rPr>
              <a:t>που</a:t>
            </a:r>
            <a:r>
              <a:rPr lang="en-US" dirty="0">
                <a:solidFill>
                  <a:srgbClr val="0070C0"/>
                </a:solidFill>
              </a:rPr>
              <a:t> II"</a:t>
            </a:r>
          </a:p>
        </p:txBody>
      </p:sp>
      <p:sp>
        <p:nvSpPr>
          <p:cNvPr id="3" name="Content Placeholder 2"/>
          <p:cNvSpPr>
            <a:spLocks noGrp="1"/>
          </p:cNvSpPr>
          <p:nvPr>
            <p:ph idx="1"/>
          </p:nvPr>
        </p:nvSpPr>
        <p:spPr/>
        <p:txBody>
          <a:bodyPr>
            <a:normAutofit/>
          </a:bodyPr>
          <a:lstStyle/>
          <a:p>
            <a:r>
              <a:rPr lang="en-US" dirty="0" err="1"/>
              <a:t>Tύ</a:t>
            </a:r>
            <a:r>
              <a:rPr lang="el-GR" dirty="0"/>
              <a:t>που </a:t>
            </a:r>
            <a:r>
              <a:rPr lang="en-US" dirty="0"/>
              <a:t>I (anthracyclines)  </a:t>
            </a:r>
            <a:r>
              <a:rPr lang="el-GR" dirty="0"/>
              <a:t>προκαλεί καταστροφή των </a:t>
            </a:r>
            <a:r>
              <a:rPr lang="el-GR" dirty="0" err="1"/>
              <a:t>μυοκαρδιακών</a:t>
            </a:r>
            <a:r>
              <a:rPr lang="el-GR" dirty="0"/>
              <a:t> κυττάρων και κλινική καρδιακή ανεπάρκεια </a:t>
            </a:r>
          </a:p>
          <a:p>
            <a:r>
              <a:rPr lang="en-US" dirty="0" err="1"/>
              <a:t>Tύ</a:t>
            </a:r>
            <a:r>
              <a:rPr lang="el-GR" dirty="0"/>
              <a:t>που </a:t>
            </a:r>
            <a:r>
              <a:rPr lang="en-US" dirty="0"/>
              <a:t>II:</a:t>
            </a:r>
            <a:r>
              <a:rPr lang="el-GR" dirty="0"/>
              <a:t> φαινόμενο (όχι απαραίτητα οφειλόμενο στο </a:t>
            </a:r>
            <a:r>
              <a:rPr lang="en-US" dirty="0"/>
              <a:t>trastuzumab</a:t>
            </a:r>
            <a:r>
              <a:rPr lang="el-GR" dirty="0"/>
              <a:t> )</a:t>
            </a:r>
            <a:r>
              <a:rPr lang="en-US" dirty="0"/>
              <a:t>, </a:t>
            </a:r>
            <a:r>
              <a:rPr lang="el-GR" dirty="0"/>
              <a:t>σχετίζεται με </a:t>
            </a:r>
            <a:r>
              <a:rPr lang="el-GR" u="sng" dirty="0"/>
              <a:t>απώλεια της συσταλτικότητας </a:t>
            </a:r>
            <a:r>
              <a:rPr lang="en-US" dirty="0"/>
              <a:t>(</a:t>
            </a:r>
            <a:r>
              <a:rPr lang="el-GR" dirty="0"/>
              <a:t>κάποια μορφή</a:t>
            </a:r>
            <a:r>
              <a:rPr lang="en-US" dirty="0"/>
              <a:t> stunning </a:t>
            </a:r>
            <a:r>
              <a:rPr lang="en-US" dirty="0" err="1"/>
              <a:t>ή</a:t>
            </a:r>
            <a:r>
              <a:rPr lang="en-US" dirty="0"/>
              <a:t> hibernation) </a:t>
            </a:r>
            <a:r>
              <a:rPr lang="el-GR" dirty="0"/>
              <a:t>που σχετίζεται λιγότερο με </a:t>
            </a:r>
            <a:r>
              <a:rPr lang="el-GR" dirty="0" err="1"/>
              <a:t>μυοκαρδιακό</a:t>
            </a:r>
            <a:r>
              <a:rPr lang="el-GR" dirty="0"/>
              <a:t> θάνατο ή σημαντική κλινική καρδιακή ανεπάρκεια και συνήθως είναι αναστρέψιμη</a:t>
            </a:r>
            <a:endParaRPr lang="en-US" dirty="0"/>
          </a:p>
        </p:txBody>
      </p:sp>
      <p:pic>
        <p:nvPicPr>
          <p:cNvPr id="4" name="Ήχος 3">
            <a:hlinkClick r:id="" action="ppaction://media"/>
            <a:extLst>
              <a:ext uri="{FF2B5EF4-FFF2-40B4-BE49-F238E27FC236}">
                <a16:creationId xmlns:a16="http://schemas.microsoft.com/office/drawing/2014/main" id="{AFD4D21C-8A1C-0B47-96DE-0D75A58B4B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576956569"/>
      </p:ext>
    </p:extLst>
  </p:cSld>
  <p:clrMapOvr>
    <a:masterClrMapping/>
  </p:clrMapOvr>
  <mc:AlternateContent xmlns:mc="http://schemas.openxmlformats.org/markup-compatibility/2006">
    <mc:Choice xmlns:p14="http://schemas.microsoft.com/office/powerpoint/2010/main" Requires="p14">
      <p:transition spd="slow" p14:dur="2000" advTm="56888"/>
    </mc:Choice>
    <mc:Fallback>
      <p:transition spd="slow" advTm="56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131BF5D-7EE8-9540-A424-12530CE9E44A}"/>
              </a:ext>
            </a:extLst>
          </p:cNvPr>
          <p:cNvSpPr>
            <a:spLocks noGrp="1"/>
          </p:cNvSpPr>
          <p:nvPr>
            <p:ph type="title"/>
          </p:nvPr>
        </p:nvSpPr>
        <p:spPr/>
        <p:txBody>
          <a:bodyPr/>
          <a:lstStyle/>
          <a:p>
            <a:r>
              <a:rPr lang="el-GR" dirty="0">
                <a:solidFill>
                  <a:srgbClr val="0070C0"/>
                </a:solidFill>
                <a:latin typeface="+mn-lt"/>
              </a:rPr>
              <a:t>ΑΞΙΟΛΟΓΗΣΗ ΟΓΚΟΛΟΓΙΚΟΥ ΑΡΡΩΣΤΟΥ</a:t>
            </a:r>
          </a:p>
        </p:txBody>
      </p:sp>
      <p:sp>
        <p:nvSpPr>
          <p:cNvPr id="3" name="Θέση περιεχομένου 2">
            <a:extLst>
              <a:ext uri="{FF2B5EF4-FFF2-40B4-BE49-F238E27FC236}">
                <a16:creationId xmlns:a16="http://schemas.microsoft.com/office/drawing/2014/main" id="{1D6997F7-8B5D-2049-9625-FEFBF47B9D28}"/>
              </a:ext>
            </a:extLst>
          </p:cNvPr>
          <p:cNvSpPr>
            <a:spLocks noGrp="1"/>
          </p:cNvSpPr>
          <p:nvPr>
            <p:ph idx="1"/>
          </p:nvPr>
        </p:nvSpPr>
        <p:spPr>
          <a:xfrm>
            <a:off x="838200" y="1603376"/>
            <a:ext cx="11015133" cy="4351338"/>
          </a:xfrm>
        </p:spPr>
        <p:txBody>
          <a:bodyPr>
            <a:noAutofit/>
          </a:bodyPr>
          <a:lstStyle/>
          <a:p>
            <a:r>
              <a:rPr lang="el-GR" sz="4000" dirty="0"/>
              <a:t>Η </a:t>
            </a:r>
            <a:r>
              <a:rPr lang="el-GR" sz="4000" u="sng" dirty="0"/>
              <a:t>συσχέτιση των συμπτωμάτων </a:t>
            </a:r>
            <a:r>
              <a:rPr lang="el-GR" sz="4000" dirty="0"/>
              <a:t>με τη νόσο ή τη θεραπεία θα πρέπει να διερευνάται.                        Ο ογκολογικός ασθενής δικαιούται να νοσήσει και από άλλη ασθένεια </a:t>
            </a:r>
          </a:p>
          <a:p>
            <a:endParaRPr lang="el-GR" sz="4000" dirty="0"/>
          </a:p>
          <a:p>
            <a:r>
              <a:rPr lang="el-GR" sz="4000" dirty="0"/>
              <a:t>Θα πρέπει να συνεκτιμάται το </a:t>
            </a:r>
            <a:r>
              <a:rPr lang="el-GR" sz="4000" u="sng" dirty="0"/>
              <a:t>κόστος</a:t>
            </a:r>
            <a:r>
              <a:rPr lang="el-GR" sz="4000" dirty="0"/>
              <a:t> (ταλαιπωρία ασθενούς-συνοδών, αγωνία, οικονομικό κόστος) σε σχέση με το πιθανό </a:t>
            </a:r>
            <a:r>
              <a:rPr lang="el-GR" sz="4000" u="sng" dirty="0"/>
              <a:t>όφελος</a:t>
            </a:r>
          </a:p>
        </p:txBody>
      </p:sp>
      <p:pic>
        <p:nvPicPr>
          <p:cNvPr id="5" name="Ήχος 4">
            <a:hlinkClick r:id="" action="ppaction://media"/>
            <a:extLst>
              <a:ext uri="{FF2B5EF4-FFF2-40B4-BE49-F238E27FC236}">
                <a16:creationId xmlns:a16="http://schemas.microsoft.com/office/drawing/2014/main" id="{99E05C49-8334-9A47-A410-DD6A2C2D1D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680785118"/>
      </p:ext>
    </p:extLst>
  </p:cSld>
  <p:clrMapOvr>
    <a:masterClrMapping/>
  </p:clrMapOvr>
  <mc:AlternateContent xmlns:mc="http://schemas.openxmlformats.org/markup-compatibility/2006">
    <mc:Choice xmlns:p14="http://schemas.microsoft.com/office/powerpoint/2010/main" Requires="p14">
      <p:transition spd="slow" p14:dur="2000" advTm="77055"/>
    </mc:Choice>
    <mc:Fallback>
      <p:transition spd="slow" advTm="77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37496648-7423-A748-9F5C-1CA2424B059D}"/>
              </a:ext>
            </a:extLst>
          </p:cNvPr>
          <p:cNvSpPr>
            <a:spLocks noGrp="1"/>
          </p:cNvSpPr>
          <p:nvPr>
            <p:ph idx="1"/>
          </p:nvPr>
        </p:nvSpPr>
        <p:spPr>
          <a:xfrm>
            <a:off x="874776" y="618616"/>
            <a:ext cx="10515600" cy="5910199"/>
          </a:xfrm>
        </p:spPr>
        <p:txBody>
          <a:bodyPr>
            <a:normAutofit fontScale="40000" lnSpcReduction="20000"/>
          </a:bodyPr>
          <a:lstStyle/>
          <a:p>
            <a:r>
              <a:rPr lang="el-GR" sz="6000" dirty="0" err="1">
                <a:solidFill>
                  <a:schemeClr val="tx1">
                    <a:lumMod val="50000"/>
                    <a:lumOff val="50000"/>
                  </a:schemeClr>
                </a:solidFill>
              </a:rPr>
              <a:t>Μυοκαρδιακη</a:t>
            </a:r>
            <a:r>
              <a:rPr lang="el-GR" sz="6000" dirty="0">
                <a:solidFill>
                  <a:schemeClr val="tx1">
                    <a:lumMod val="50000"/>
                    <a:lumOff val="50000"/>
                  </a:schemeClr>
                </a:solidFill>
              </a:rPr>
              <a:t>́ </a:t>
            </a:r>
            <a:r>
              <a:rPr lang="el-GR" sz="6000" dirty="0" err="1">
                <a:solidFill>
                  <a:schemeClr val="tx1">
                    <a:lumMod val="50000"/>
                    <a:lumOff val="50000"/>
                  </a:schemeClr>
                </a:solidFill>
              </a:rPr>
              <a:t>ανεπάρκεια</a:t>
            </a:r>
            <a:r>
              <a:rPr lang="el-GR" sz="6000" dirty="0">
                <a:solidFill>
                  <a:schemeClr val="tx1">
                    <a:lumMod val="50000"/>
                    <a:lumOff val="50000"/>
                  </a:schemeClr>
                </a:solidFill>
              </a:rPr>
              <a:t>: </a:t>
            </a:r>
          </a:p>
          <a:p>
            <a:pPr marL="0" indent="0">
              <a:buNone/>
            </a:pPr>
            <a:r>
              <a:rPr lang="el-GR" sz="6000" dirty="0">
                <a:solidFill>
                  <a:schemeClr val="tx1">
                    <a:lumMod val="50000"/>
                    <a:lumOff val="50000"/>
                  </a:schemeClr>
                </a:solidFill>
              </a:rPr>
              <a:t>       –  </a:t>
            </a:r>
            <a:r>
              <a:rPr lang="el-GR" sz="6000" dirty="0" err="1">
                <a:solidFill>
                  <a:schemeClr val="tx1">
                    <a:lumMod val="50000"/>
                    <a:lumOff val="50000"/>
                  </a:schemeClr>
                </a:solidFill>
              </a:rPr>
              <a:t>Ανθρακυκλινες</a:t>
            </a:r>
            <a:r>
              <a:rPr lang="el-GR" sz="6000" dirty="0">
                <a:solidFill>
                  <a:schemeClr val="tx1">
                    <a:lumMod val="50000"/>
                    <a:lumOff val="50000"/>
                  </a:schemeClr>
                </a:solidFill>
              </a:rPr>
              <a:t> (</a:t>
            </a:r>
            <a:r>
              <a:rPr lang="el-GR" sz="6000" dirty="0" err="1">
                <a:solidFill>
                  <a:schemeClr val="tx1">
                    <a:lumMod val="50000"/>
                    <a:lumOff val="50000"/>
                  </a:schemeClr>
                </a:solidFill>
              </a:rPr>
              <a:t>συνήθως</a:t>
            </a:r>
            <a:r>
              <a:rPr lang="el-GR" sz="6000" dirty="0">
                <a:solidFill>
                  <a:schemeClr val="tx1">
                    <a:lumMod val="50000"/>
                    <a:lumOff val="50000"/>
                  </a:schemeClr>
                </a:solidFill>
              </a:rPr>
              <a:t> μη </a:t>
            </a:r>
            <a:r>
              <a:rPr lang="el-GR" sz="6000" dirty="0" err="1">
                <a:solidFill>
                  <a:schemeClr val="tx1">
                    <a:lumMod val="50000"/>
                    <a:lumOff val="50000"/>
                  </a:schemeClr>
                </a:solidFill>
              </a:rPr>
              <a:t>αναστρέψιμη</a:t>
            </a:r>
            <a:r>
              <a:rPr lang="el-GR" sz="6000" dirty="0">
                <a:solidFill>
                  <a:schemeClr val="tx1">
                    <a:lumMod val="50000"/>
                    <a:lumOff val="50000"/>
                  </a:schemeClr>
                </a:solidFill>
              </a:rPr>
              <a:t>), </a:t>
            </a:r>
            <a:r>
              <a:rPr lang="en-GB" sz="6000" dirty="0">
                <a:solidFill>
                  <a:schemeClr val="tx1">
                    <a:lumMod val="50000"/>
                    <a:lumOff val="50000"/>
                  </a:schemeClr>
                </a:solidFill>
              </a:rPr>
              <a:t>Trastuzumab (</a:t>
            </a:r>
            <a:r>
              <a:rPr lang="el-GR" sz="6000" dirty="0" err="1">
                <a:solidFill>
                  <a:schemeClr val="tx1">
                    <a:lumMod val="50000"/>
                    <a:lumOff val="50000"/>
                  </a:schemeClr>
                </a:solidFill>
              </a:rPr>
              <a:t>αναστρέψιμη</a:t>
            </a:r>
            <a:r>
              <a:rPr lang="el-GR" sz="6000" dirty="0">
                <a:solidFill>
                  <a:schemeClr val="tx1">
                    <a:lumMod val="50000"/>
                    <a:lumOff val="50000"/>
                  </a:schemeClr>
                </a:solidFill>
              </a:rPr>
              <a:t>) </a:t>
            </a:r>
          </a:p>
          <a:p>
            <a:pPr marL="0" indent="0">
              <a:buNone/>
            </a:pPr>
            <a:r>
              <a:rPr lang="en-GB" sz="6000" dirty="0">
                <a:solidFill>
                  <a:schemeClr val="tx1">
                    <a:lumMod val="50000"/>
                    <a:lumOff val="50000"/>
                  </a:schemeClr>
                </a:solidFill>
              </a:rPr>
              <a:t>       </a:t>
            </a:r>
            <a:r>
              <a:rPr lang="el-GR" sz="6000" dirty="0">
                <a:solidFill>
                  <a:schemeClr val="tx1">
                    <a:lumMod val="50000"/>
                    <a:lumOff val="50000"/>
                  </a:schemeClr>
                </a:solidFill>
              </a:rPr>
              <a:t>–  </a:t>
            </a:r>
            <a:r>
              <a:rPr lang="el-GR" sz="6000" dirty="0" err="1">
                <a:solidFill>
                  <a:schemeClr val="tx1">
                    <a:lumMod val="50000"/>
                    <a:lumOff val="50000"/>
                  </a:schemeClr>
                </a:solidFill>
              </a:rPr>
              <a:t>δράση</a:t>
            </a:r>
            <a:r>
              <a:rPr lang="el-GR" sz="6000" dirty="0">
                <a:solidFill>
                  <a:schemeClr val="tx1">
                    <a:lumMod val="50000"/>
                    <a:lumOff val="50000"/>
                  </a:schemeClr>
                </a:solidFill>
              </a:rPr>
              <a:t> στο </a:t>
            </a:r>
            <a:r>
              <a:rPr lang="el-GR" sz="6000" dirty="0" err="1">
                <a:solidFill>
                  <a:schemeClr val="tx1">
                    <a:lumMod val="50000"/>
                    <a:lumOff val="50000"/>
                  </a:schemeClr>
                </a:solidFill>
              </a:rPr>
              <a:t>μυοκάρδιο</a:t>
            </a:r>
            <a:r>
              <a:rPr lang="el-GR" sz="6000" dirty="0">
                <a:solidFill>
                  <a:schemeClr val="tx1">
                    <a:lumMod val="50000"/>
                    <a:lumOff val="50000"/>
                  </a:schemeClr>
                </a:solidFill>
              </a:rPr>
              <a:t>, </a:t>
            </a:r>
            <a:r>
              <a:rPr lang="el-GR" sz="6000" dirty="0" err="1">
                <a:solidFill>
                  <a:schemeClr val="tx1">
                    <a:lumMod val="50000"/>
                    <a:lumOff val="50000"/>
                  </a:schemeClr>
                </a:solidFill>
              </a:rPr>
              <a:t>καρδιακη</a:t>
            </a:r>
            <a:r>
              <a:rPr lang="el-GR" sz="6000" dirty="0">
                <a:solidFill>
                  <a:schemeClr val="tx1">
                    <a:lumMod val="50000"/>
                    <a:lumOff val="50000"/>
                  </a:schemeClr>
                </a:solidFill>
              </a:rPr>
              <a:t>́ </a:t>
            </a:r>
            <a:r>
              <a:rPr lang="el-GR" sz="6000" dirty="0" err="1">
                <a:solidFill>
                  <a:schemeClr val="tx1">
                    <a:lumMod val="50000"/>
                    <a:lumOff val="50000"/>
                  </a:schemeClr>
                </a:solidFill>
              </a:rPr>
              <a:t>ανεπάρκεια</a:t>
            </a:r>
            <a:r>
              <a:rPr lang="el-GR" sz="6000" dirty="0">
                <a:solidFill>
                  <a:schemeClr val="tx1">
                    <a:lumMod val="50000"/>
                    <a:lumOff val="50000"/>
                  </a:schemeClr>
                </a:solidFill>
              </a:rPr>
              <a:t> </a:t>
            </a:r>
            <a:endParaRPr lang="en-GB" sz="6000" dirty="0">
              <a:solidFill>
                <a:schemeClr val="tx1">
                  <a:lumMod val="50000"/>
                  <a:lumOff val="50000"/>
                </a:schemeClr>
              </a:solidFill>
            </a:endParaRPr>
          </a:p>
          <a:p>
            <a:pPr marL="0" indent="0">
              <a:buNone/>
            </a:pPr>
            <a:endParaRPr lang="el-GR" sz="6000" dirty="0"/>
          </a:p>
          <a:p>
            <a:pPr marL="0" indent="0">
              <a:buNone/>
            </a:pPr>
            <a:r>
              <a:rPr lang="el-GR" sz="6000" dirty="0">
                <a:solidFill>
                  <a:srgbClr val="FF0000"/>
                </a:solidFill>
              </a:rPr>
              <a:t>• Καρδιακή</a:t>
            </a:r>
            <a:r>
              <a:rPr lang="en-GB" sz="6000" dirty="0">
                <a:solidFill>
                  <a:srgbClr val="FF0000"/>
                </a:solidFill>
              </a:rPr>
              <a:t> </a:t>
            </a:r>
            <a:r>
              <a:rPr lang="el-GR" sz="6000" dirty="0" err="1">
                <a:solidFill>
                  <a:srgbClr val="FF0000"/>
                </a:solidFill>
              </a:rPr>
              <a:t>αρρυθμία</a:t>
            </a:r>
            <a:r>
              <a:rPr lang="el-GR" sz="6000" dirty="0">
                <a:solidFill>
                  <a:srgbClr val="FF0000"/>
                </a:solidFill>
              </a:rPr>
              <a:t> </a:t>
            </a:r>
          </a:p>
          <a:p>
            <a:pPr marL="0" indent="0">
              <a:buNone/>
            </a:pPr>
            <a:r>
              <a:rPr lang="en-GB" sz="6000" dirty="0"/>
              <a:t>           </a:t>
            </a:r>
            <a:r>
              <a:rPr lang="el-GR" sz="6000" dirty="0"/>
              <a:t>–  </a:t>
            </a:r>
            <a:r>
              <a:rPr lang="el-GR" sz="6000" dirty="0" err="1"/>
              <a:t>Καπεσιταμπίνη</a:t>
            </a:r>
            <a:r>
              <a:rPr lang="el-GR" sz="6000" dirty="0"/>
              <a:t>, </a:t>
            </a:r>
            <a:r>
              <a:rPr lang="el-GR" sz="6000" dirty="0" err="1"/>
              <a:t>φθοριοουρακίλη</a:t>
            </a:r>
            <a:r>
              <a:rPr lang="el-GR" sz="6000" dirty="0"/>
              <a:t> (10%) </a:t>
            </a:r>
          </a:p>
          <a:p>
            <a:pPr marL="0" indent="0">
              <a:buNone/>
            </a:pPr>
            <a:r>
              <a:rPr lang="en-GB" sz="6000" dirty="0"/>
              <a:t>           </a:t>
            </a:r>
            <a:r>
              <a:rPr lang="el-GR" sz="6000" dirty="0"/>
              <a:t>–  </a:t>
            </a:r>
            <a:r>
              <a:rPr lang="el-GR" sz="6000" dirty="0" err="1"/>
              <a:t>Σπάνια</a:t>
            </a:r>
            <a:r>
              <a:rPr lang="el-GR" sz="6000" dirty="0"/>
              <a:t> </a:t>
            </a:r>
            <a:r>
              <a:rPr lang="el-GR" sz="6000" dirty="0" err="1"/>
              <a:t>επικίνδυνες</a:t>
            </a:r>
            <a:r>
              <a:rPr lang="el-GR" sz="6000" dirty="0"/>
              <a:t> για τη </a:t>
            </a:r>
            <a:r>
              <a:rPr lang="el-GR" sz="6000" dirty="0" err="1"/>
              <a:t>ζωη</a:t>
            </a:r>
            <a:r>
              <a:rPr lang="el-GR" sz="6000" dirty="0"/>
              <a:t>́, </a:t>
            </a:r>
            <a:r>
              <a:rPr lang="el-GR" sz="6000" dirty="0" err="1"/>
              <a:t>απαιτείται</a:t>
            </a:r>
            <a:r>
              <a:rPr lang="el-GR" sz="6000" dirty="0"/>
              <a:t> </a:t>
            </a:r>
            <a:r>
              <a:rPr lang="el-GR" sz="6000" dirty="0" err="1"/>
              <a:t>διακοπη</a:t>
            </a:r>
            <a:r>
              <a:rPr lang="el-GR" sz="6000" dirty="0"/>
              <a:t>́ </a:t>
            </a:r>
            <a:r>
              <a:rPr lang="el-GR" sz="6000" dirty="0" err="1"/>
              <a:t>φαρμάκου</a:t>
            </a:r>
            <a:r>
              <a:rPr lang="el-GR" sz="6000" dirty="0"/>
              <a:t> </a:t>
            </a:r>
          </a:p>
          <a:p>
            <a:pPr marL="0" indent="0">
              <a:buNone/>
            </a:pPr>
            <a:r>
              <a:rPr lang="en-GB" sz="6000" dirty="0"/>
              <a:t>           </a:t>
            </a:r>
            <a:r>
              <a:rPr lang="el-GR" sz="6000" dirty="0"/>
              <a:t>–  </a:t>
            </a:r>
            <a:r>
              <a:rPr lang="el-GR" sz="6000" dirty="0" err="1"/>
              <a:t>Παράταση</a:t>
            </a:r>
            <a:r>
              <a:rPr lang="el-GR" sz="6000" dirty="0"/>
              <a:t> </a:t>
            </a:r>
            <a:r>
              <a:rPr lang="en-GB" sz="6000" dirty="0"/>
              <a:t>QT (sunitinib, sorafenib, pazopanib, </a:t>
            </a:r>
            <a:r>
              <a:rPr lang="en-GB" sz="6000" dirty="0" err="1"/>
              <a:t>vandetanib</a:t>
            </a:r>
            <a:r>
              <a:rPr lang="en-GB" sz="6000" dirty="0"/>
              <a:t>, </a:t>
            </a:r>
          </a:p>
          <a:p>
            <a:pPr marL="0" indent="0">
              <a:buNone/>
            </a:pPr>
            <a:r>
              <a:rPr lang="en-GB" sz="6000" dirty="0"/>
              <a:t>                  nilotinib, </a:t>
            </a:r>
            <a:r>
              <a:rPr lang="en-GB" sz="6000" dirty="0" err="1"/>
              <a:t>dasatinib</a:t>
            </a:r>
            <a:r>
              <a:rPr lang="en-GB" sz="6000" dirty="0"/>
              <a:t>, vemurafenib, </a:t>
            </a:r>
            <a:r>
              <a:rPr lang="en-GB" sz="6000" dirty="0" err="1"/>
              <a:t>crizotinib</a:t>
            </a:r>
            <a:r>
              <a:rPr lang="el-GR" sz="6000" dirty="0"/>
              <a:t>, </a:t>
            </a:r>
            <a:r>
              <a:rPr lang="en-GB" sz="6000" dirty="0"/>
              <a:t>CDK4/6 inhibitors) </a:t>
            </a:r>
          </a:p>
          <a:p>
            <a:pPr marL="0" indent="0">
              <a:buNone/>
            </a:pPr>
            <a:endParaRPr lang="en-GB" sz="6000" dirty="0"/>
          </a:p>
          <a:p>
            <a:pPr marL="0" indent="0">
              <a:lnSpc>
                <a:spcPct val="120000"/>
              </a:lnSpc>
              <a:buNone/>
            </a:pPr>
            <a:r>
              <a:rPr lang="en-GB" sz="6000" dirty="0">
                <a:solidFill>
                  <a:srgbClr val="FF0000"/>
                </a:solidFill>
              </a:rPr>
              <a:t>• </a:t>
            </a:r>
            <a:r>
              <a:rPr lang="el-GR" sz="6000" dirty="0">
                <a:solidFill>
                  <a:srgbClr val="FF0000"/>
                </a:solidFill>
              </a:rPr>
              <a:t>Καρδιακή</a:t>
            </a:r>
            <a:r>
              <a:rPr lang="en-GB" sz="6000" dirty="0">
                <a:solidFill>
                  <a:srgbClr val="FF0000"/>
                </a:solidFill>
              </a:rPr>
              <a:t> </a:t>
            </a:r>
            <a:r>
              <a:rPr lang="el-GR" sz="6000" dirty="0" err="1">
                <a:solidFill>
                  <a:srgbClr val="FF0000"/>
                </a:solidFill>
              </a:rPr>
              <a:t>ισχαιμία</a:t>
            </a:r>
            <a:br>
              <a:rPr lang="el-GR" sz="6000" dirty="0">
                <a:solidFill>
                  <a:srgbClr val="FF0000"/>
                </a:solidFill>
              </a:rPr>
            </a:br>
            <a:r>
              <a:rPr lang="en-GB" sz="6000" dirty="0"/>
              <a:t>                 </a:t>
            </a:r>
            <a:r>
              <a:rPr lang="el-GR" sz="6000" dirty="0"/>
              <a:t>– </a:t>
            </a:r>
            <a:r>
              <a:rPr lang="el-GR" sz="6000" dirty="0" err="1"/>
              <a:t>Καπεσιταμπίνη</a:t>
            </a:r>
            <a:r>
              <a:rPr lang="el-GR" sz="6000" dirty="0"/>
              <a:t>, </a:t>
            </a:r>
            <a:r>
              <a:rPr lang="el-GR" sz="6000" dirty="0" err="1"/>
              <a:t>φθοριοουρακίλη</a:t>
            </a:r>
            <a:r>
              <a:rPr lang="el-GR" sz="6000" dirty="0"/>
              <a:t>: </a:t>
            </a:r>
            <a:r>
              <a:rPr lang="el-GR" sz="6000" dirty="0" err="1"/>
              <a:t>Στηθάγχη</a:t>
            </a:r>
            <a:r>
              <a:rPr lang="el-GR" sz="6000" dirty="0"/>
              <a:t> </a:t>
            </a:r>
            <a:r>
              <a:rPr lang="en-GB" sz="6000" dirty="0" err="1"/>
              <a:t>Prinzmetal</a:t>
            </a:r>
            <a:endParaRPr lang="en-GB" sz="6000" dirty="0"/>
          </a:p>
          <a:p>
            <a:pPr marL="0" indent="0">
              <a:buNone/>
            </a:pPr>
            <a:r>
              <a:rPr lang="en-GB" sz="6000" dirty="0"/>
              <a:t>                – bevacizumab: </a:t>
            </a:r>
            <a:r>
              <a:rPr lang="el-GR" sz="6000" dirty="0" err="1"/>
              <a:t>θρομβογόνο</a:t>
            </a:r>
            <a:r>
              <a:rPr lang="el-GR" sz="6000" dirty="0"/>
              <a:t> </a:t>
            </a:r>
          </a:p>
          <a:p>
            <a:endParaRPr lang="el-GR" dirty="0"/>
          </a:p>
        </p:txBody>
      </p:sp>
      <p:pic>
        <p:nvPicPr>
          <p:cNvPr id="2" name="Ήχος 1">
            <a:hlinkClick r:id="" action="ppaction://media"/>
            <a:extLst>
              <a:ext uri="{FF2B5EF4-FFF2-40B4-BE49-F238E27FC236}">
                <a16:creationId xmlns:a16="http://schemas.microsoft.com/office/drawing/2014/main" id="{52257775-88D8-614E-ACD7-0B428AFEF81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309126568"/>
      </p:ext>
    </p:extLst>
  </p:cSld>
  <p:clrMapOvr>
    <a:masterClrMapping/>
  </p:clrMapOvr>
  <mc:AlternateContent xmlns:mc="http://schemas.openxmlformats.org/markup-compatibility/2006">
    <mc:Choice xmlns:p14="http://schemas.microsoft.com/office/powerpoint/2010/main" Requires="p14">
      <p:transition spd="slow" p14:dur="2000" advTm="66785"/>
    </mc:Choice>
    <mc:Fallback>
      <p:transition spd="slow" advTm="66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9027F64-013F-594D-8A34-949ACF2E8483}"/>
              </a:ext>
            </a:extLst>
          </p:cNvPr>
          <p:cNvSpPr>
            <a:spLocks noGrp="1"/>
          </p:cNvSpPr>
          <p:nvPr>
            <p:ph type="title"/>
          </p:nvPr>
        </p:nvSpPr>
        <p:spPr/>
        <p:txBody>
          <a:bodyPr/>
          <a:lstStyle/>
          <a:p>
            <a:r>
              <a:rPr lang="el-GR" b="1" dirty="0">
                <a:solidFill>
                  <a:srgbClr val="0070C0"/>
                </a:solidFill>
                <a:latin typeface="Calibri" panose="020F0502020204030204"/>
              </a:rPr>
              <a:t>ΠΝΕΥΜΟΝΙΚΗ ΤΟΞΙΚΟΤΗΤΑ</a:t>
            </a:r>
            <a:endParaRPr lang="el-GR" dirty="0"/>
          </a:p>
        </p:txBody>
      </p:sp>
      <p:sp>
        <p:nvSpPr>
          <p:cNvPr id="3" name="Θέση περιεχομένου 2">
            <a:extLst>
              <a:ext uri="{FF2B5EF4-FFF2-40B4-BE49-F238E27FC236}">
                <a16:creationId xmlns:a16="http://schemas.microsoft.com/office/drawing/2014/main" id="{699B9420-9B5D-204B-B34A-B849F03BEAFA}"/>
              </a:ext>
            </a:extLst>
          </p:cNvPr>
          <p:cNvSpPr>
            <a:spLocks noGrp="1"/>
          </p:cNvSpPr>
          <p:nvPr>
            <p:ph idx="1"/>
          </p:nvPr>
        </p:nvSpPr>
        <p:spPr>
          <a:xfrm>
            <a:off x="838200" y="1825624"/>
            <a:ext cx="10515600" cy="4758055"/>
          </a:xfrm>
        </p:spPr>
        <p:txBody>
          <a:bodyPr>
            <a:normAutofit fontScale="55000" lnSpcReduction="20000"/>
          </a:bodyPr>
          <a:lstStyle/>
          <a:p>
            <a:r>
              <a:rPr lang="el-GR" dirty="0" err="1">
                <a:solidFill>
                  <a:srgbClr val="FF0000"/>
                </a:solidFill>
              </a:rPr>
              <a:t>Μπλεομυκίνη</a:t>
            </a:r>
            <a:r>
              <a:rPr lang="el-GR" dirty="0">
                <a:solidFill>
                  <a:srgbClr val="FF0000"/>
                </a:solidFill>
              </a:rPr>
              <a:t> </a:t>
            </a:r>
            <a:r>
              <a:rPr lang="el-GR" dirty="0"/>
              <a:t>(</a:t>
            </a:r>
            <a:r>
              <a:rPr lang="el-GR" dirty="0" err="1"/>
              <a:t>αθροιστικη</a:t>
            </a:r>
            <a:r>
              <a:rPr lang="el-GR" dirty="0"/>
              <a:t>́, μη </a:t>
            </a:r>
            <a:r>
              <a:rPr lang="el-GR" dirty="0" err="1"/>
              <a:t>αναστρέψιμη</a:t>
            </a:r>
            <a:r>
              <a:rPr lang="el-GR" dirty="0"/>
              <a:t>) </a:t>
            </a:r>
          </a:p>
          <a:p>
            <a:pPr marL="0" indent="0">
              <a:buNone/>
            </a:pPr>
            <a:r>
              <a:rPr lang="el-GR" dirty="0"/>
              <a:t>    διάμεση </a:t>
            </a:r>
            <a:r>
              <a:rPr lang="el-GR" dirty="0" err="1"/>
              <a:t>πνευμονίτιδα</a:t>
            </a:r>
            <a:r>
              <a:rPr lang="el-GR" dirty="0"/>
              <a:t> και </a:t>
            </a:r>
            <a:r>
              <a:rPr lang="el-GR" dirty="0" err="1"/>
              <a:t>ίνωση</a:t>
            </a:r>
            <a:r>
              <a:rPr lang="el-GR" dirty="0"/>
              <a:t>,  και λιγότερο συχνά    </a:t>
            </a:r>
          </a:p>
          <a:p>
            <a:pPr marL="0" indent="0">
              <a:buNone/>
            </a:pPr>
            <a:r>
              <a:rPr lang="el-GR" i="1" dirty="0"/>
              <a:t>    </a:t>
            </a:r>
            <a:r>
              <a:rPr lang="el-GR" i="1" dirty="0" err="1"/>
              <a:t>πνευμονίτιδα</a:t>
            </a:r>
            <a:r>
              <a:rPr lang="el-GR" i="1" dirty="0"/>
              <a:t> εξ υπερευαισθησίας, μη-</a:t>
            </a:r>
            <a:r>
              <a:rPr lang="el-GR" i="1" dirty="0" err="1"/>
              <a:t>καρδιογενές</a:t>
            </a:r>
            <a:r>
              <a:rPr lang="el-GR" i="1" dirty="0"/>
              <a:t> πνευμονικό   </a:t>
            </a:r>
          </a:p>
          <a:p>
            <a:pPr marL="0" indent="0">
              <a:buNone/>
            </a:pPr>
            <a:r>
              <a:rPr lang="el-GR" i="1" dirty="0"/>
              <a:t>   οίδημα, αποφρακτική βρογχιολίτιδα με </a:t>
            </a:r>
            <a:r>
              <a:rPr lang="el-GR" i="1" dirty="0" err="1"/>
              <a:t>οργανούμενη</a:t>
            </a:r>
            <a:r>
              <a:rPr lang="el-GR" i="1" dirty="0"/>
              <a:t> πνευμονία (</a:t>
            </a:r>
            <a:r>
              <a:rPr lang="en-GB" i="1" dirty="0"/>
              <a:t>BOOP) </a:t>
            </a:r>
            <a:r>
              <a:rPr lang="el-GR" i="1" dirty="0"/>
              <a:t> </a:t>
            </a:r>
          </a:p>
          <a:p>
            <a:pPr marL="0" indent="0">
              <a:buNone/>
            </a:pPr>
            <a:r>
              <a:rPr lang="el-GR" i="1" dirty="0"/>
              <a:t>   και πλευριτική συλλογή.</a:t>
            </a:r>
            <a:r>
              <a:rPr lang="en-GB" i="1" dirty="0"/>
              <a:t> </a:t>
            </a:r>
            <a:r>
              <a:rPr lang="el-GR" dirty="0"/>
              <a:t>Συχνότητα εμφάνισης της τοξικής βλάβης για δόσεις μεγαλύτερες των 450</a:t>
            </a:r>
            <a:r>
              <a:rPr lang="en-GB" dirty="0"/>
              <a:t>mg </a:t>
            </a:r>
            <a:r>
              <a:rPr lang="el-GR" dirty="0"/>
              <a:t> </a:t>
            </a:r>
          </a:p>
          <a:p>
            <a:pPr marL="0" indent="0">
              <a:buNone/>
            </a:pPr>
            <a:r>
              <a:rPr lang="el-GR" dirty="0"/>
              <a:t>   κυμαίνεται περί το 10%, ενώ για μικρότερες δόσεις στο 3-5%. Όμως συνδυασμοί φαρμάκων που περιέχουν  </a:t>
            </a:r>
          </a:p>
          <a:p>
            <a:pPr marL="0" indent="0">
              <a:buNone/>
            </a:pPr>
            <a:r>
              <a:rPr lang="el-GR" dirty="0"/>
              <a:t>   </a:t>
            </a:r>
            <a:r>
              <a:rPr lang="el-GR" dirty="0" err="1"/>
              <a:t>μπλεομυκίνη</a:t>
            </a:r>
            <a:r>
              <a:rPr lang="el-GR" dirty="0"/>
              <a:t>, όπως αυτοί που χρησιμοποιούνται για τη θεραπεία των λεμφωμάτων, μπορεί να προκαλέσουν πνευμονική </a:t>
            </a:r>
          </a:p>
          <a:p>
            <a:pPr marL="0" indent="0">
              <a:buNone/>
            </a:pPr>
            <a:r>
              <a:rPr lang="el-GR" dirty="0"/>
              <a:t>   τοξικότητα σε ποσοστά που φθάνουν και το 30%</a:t>
            </a:r>
          </a:p>
          <a:p>
            <a:r>
              <a:rPr lang="el-GR" dirty="0" err="1">
                <a:solidFill>
                  <a:srgbClr val="FF0000"/>
                </a:solidFill>
              </a:rPr>
              <a:t>Γεμσιταμπίνη</a:t>
            </a:r>
            <a:r>
              <a:rPr lang="el-GR" dirty="0">
                <a:solidFill>
                  <a:srgbClr val="FF0000"/>
                </a:solidFill>
              </a:rPr>
              <a:t> </a:t>
            </a:r>
            <a:r>
              <a:rPr lang="el-GR" dirty="0"/>
              <a:t>(</a:t>
            </a:r>
            <a:r>
              <a:rPr lang="el-GR" dirty="0" err="1"/>
              <a:t>συνήθως</a:t>
            </a:r>
            <a:r>
              <a:rPr lang="el-GR" dirty="0"/>
              <a:t> </a:t>
            </a:r>
            <a:r>
              <a:rPr lang="el-GR" dirty="0" err="1"/>
              <a:t>όχι</a:t>
            </a:r>
            <a:r>
              <a:rPr lang="el-GR" dirty="0"/>
              <a:t> </a:t>
            </a:r>
            <a:r>
              <a:rPr lang="el-GR" dirty="0" err="1"/>
              <a:t>αθροιστικη</a:t>
            </a:r>
            <a:r>
              <a:rPr lang="el-GR" dirty="0"/>
              <a:t>́, </a:t>
            </a:r>
            <a:r>
              <a:rPr lang="el-GR" dirty="0" err="1"/>
              <a:t>αναστρέψιμη</a:t>
            </a:r>
            <a:r>
              <a:rPr lang="el-GR" dirty="0"/>
              <a:t>) </a:t>
            </a:r>
            <a:r>
              <a:rPr lang="en-GB" dirty="0"/>
              <a:t>7%</a:t>
            </a:r>
            <a:endParaRPr lang="el-GR" dirty="0"/>
          </a:p>
          <a:p>
            <a:pPr marL="0" indent="0">
              <a:buNone/>
            </a:pPr>
            <a:r>
              <a:rPr lang="el-GR" dirty="0"/>
              <a:t>     κυρίως διάμεση </a:t>
            </a:r>
            <a:r>
              <a:rPr lang="el-GR" dirty="0" err="1"/>
              <a:t>πνευμονίτιδα</a:t>
            </a:r>
            <a:r>
              <a:rPr lang="el-GR" dirty="0"/>
              <a:t> και πνευμονική </a:t>
            </a:r>
            <a:r>
              <a:rPr lang="el-GR" dirty="0" err="1"/>
              <a:t>ίνωση</a:t>
            </a:r>
            <a:r>
              <a:rPr lang="el-GR" dirty="0"/>
              <a:t>, ενώ σπανιότερα μπορεί να  </a:t>
            </a:r>
          </a:p>
          <a:p>
            <a:pPr marL="0" indent="0">
              <a:buNone/>
            </a:pPr>
            <a:r>
              <a:rPr lang="el-GR" dirty="0"/>
              <a:t>     παρατηρηθεί εικόνα αμφίπλευρης πνευμονίας και μη-</a:t>
            </a:r>
            <a:r>
              <a:rPr lang="el-GR" dirty="0" err="1"/>
              <a:t>καρδιογενούς</a:t>
            </a:r>
            <a:r>
              <a:rPr lang="el-GR" dirty="0"/>
              <a:t> πνευμονικού </a:t>
            </a:r>
          </a:p>
          <a:p>
            <a:pPr marL="0" indent="0">
              <a:buNone/>
            </a:pPr>
            <a:r>
              <a:rPr lang="el-GR" dirty="0"/>
              <a:t>     οιδήματος.΄</a:t>
            </a:r>
            <a:r>
              <a:rPr lang="el-GR" dirty="0" err="1"/>
              <a:t>Εχει</a:t>
            </a:r>
            <a:r>
              <a:rPr lang="el-GR" dirty="0"/>
              <a:t> ακόμη αναφερθεί η εμφάνιση αιμολυτικού-ουραιμικού συνδρόμου </a:t>
            </a:r>
          </a:p>
          <a:p>
            <a:r>
              <a:rPr lang="el-GR" dirty="0"/>
              <a:t>  </a:t>
            </a:r>
            <a:r>
              <a:rPr lang="el-GR" dirty="0">
                <a:solidFill>
                  <a:srgbClr val="FF0000"/>
                </a:solidFill>
              </a:rPr>
              <a:t>Μιτομυκίνη</a:t>
            </a:r>
            <a:r>
              <a:rPr lang="el-GR" dirty="0"/>
              <a:t> συχνότητα εμφάνισης 3-5%, σημαντικός επιβαρυντικός παράγοντας είναι η </a:t>
            </a:r>
            <a:r>
              <a:rPr lang="el-GR" dirty="0" err="1"/>
              <a:t>συγχορήγηση</a:t>
            </a:r>
            <a:r>
              <a:rPr lang="el-GR" dirty="0"/>
              <a:t> με αλκαλοειδή της </a:t>
            </a:r>
            <a:r>
              <a:rPr lang="en-GB" dirty="0" err="1"/>
              <a:t>Vinca</a:t>
            </a:r>
            <a:r>
              <a:rPr lang="en-GB" dirty="0"/>
              <a:t> </a:t>
            </a:r>
            <a:r>
              <a:rPr lang="el-GR" dirty="0"/>
              <a:t> </a:t>
            </a:r>
          </a:p>
          <a:p>
            <a:pPr marL="0" indent="0">
              <a:buNone/>
            </a:pPr>
            <a:r>
              <a:rPr lang="el-GR" dirty="0"/>
              <a:t>      και </a:t>
            </a:r>
            <a:r>
              <a:rPr lang="el-GR" dirty="0" err="1"/>
              <a:t>σισπλατίνη</a:t>
            </a:r>
            <a:endParaRPr lang="el-GR" dirty="0"/>
          </a:p>
          <a:p>
            <a:r>
              <a:rPr lang="el-GR" dirty="0" err="1">
                <a:solidFill>
                  <a:srgbClr val="FF0000"/>
                </a:solidFill>
              </a:rPr>
              <a:t>Αναστολείς</a:t>
            </a:r>
            <a:r>
              <a:rPr lang="el-GR" dirty="0">
                <a:solidFill>
                  <a:srgbClr val="FF0000"/>
                </a:solidFill>
              </a:rPr>
              <a:t> </a:t>
            </a:r>
            <a:r>
              <a:rPr lang="el-GR" dirty="0" err="1">
                <a:solidFill>
                  <a:srgbClr val="FF0000"/>
                </a:solidFill>
              </a:rPr>
              <a:t>πολλαπλών</a:t>
            </a:r>
            <a:r>
              <a:rPr lang="el-GR" dirty="0">
                <a:solidFill>
                  <a:srgbClr val="FF0000"/>
                </a:solidFill>
              </a:rPr>
              <a:t> </a:t>
            </a:r>
            <a:r>
              <a:rPr lang="el-GR" dirty="0" err="1">
                <a:solidFill>
                  <a:srgbClr val="FF0000"/>
                </a:solidFill>
              </a:rPr>
              <a:t>κινασών</a:t>
            </a:r>
            <a:r>
              <a:rPr lang="el-GR" dirty="0">
                <a:solidFill>
                  <a:srgbClr val="FF0000"/>
                </a:solidFill>
              </a:rPr>
              <a:t>, αναστολείς </a:t>
            </a:r>
            <a:r>
              <a:rPr lang="en-GB" dirty="0">
                <a:solidFill>
                  <a:srgbClr val="FF0000"/>
                </a:solidFill>
              </a:rPr>
              <a:t>mTOR </a:t>
            </a:r>
            <a:r>
              <a:rPr lang="el-GR" dirty="0"/>
              <a:t>: </a:t>
            </a:r>
            <a:r>
              <a:rPr lang="el-GR" dirty="0" err="1"/>
              <a:t>πνευμονίτιδα</a:t>
            </a:r>
            <a:r>
              <a:rPr lang="el-GR" dirty="0"/>
              <a:t> </a:t>
            </a:r>
            <a:r>
              <a:rPr lang="en-GB" dirty="0"/>
              <a:t>(</a:t>
            </a:r>
            <a:r>
              <a:rPr lang="el-GR" dirty="0" err="1"/>
              <a:t>σπάνια</a:t>
            </a:r>
            <a:r>
              <a:rPr lang="el-GR" dirty="0"/>
              <a:t> </a:t>
            </a:r>
            <a:r>
              <a:rPr lang="el-GR" dirty="0" err="1"/>
              <a:t>επικίνδυνη</a:t>
            </a:r>
            <a:r>
              <a:rPr lang="el-GR" dirty="0"/>
              <a:t> για τη </a:t>
            </a:r>
            <a:r>
              <a:rPr lang="el-GR" dirty="0" err="1"/>
              <a:t>ζωη</a:t>
            </a:r>
            <a:r>
              <a:rPr lang="el-GR" dirty="0"/>
              <a:t>́</a:t>
            </a:r>
            <a:r>
              <a:rPr lang="en-GB" dirty="0"/>
              <a:t>)</a:t>
            </a:r>
            <a:endParaRPr lang="el-GR" dirty="0"/>
          </a:p>
          <a:p>
            <a:r>
              <a:rPr lang="en-GB" dirty="0">
                <a:solidFill>
                  <a:srgbClr val="FF0000"/>
                </a:solidFill>
              </a:rPr>
              <a:t>Panitumumab</a:t>
            </a:r>
            <a:r>
              <a:rPr lang="en-GB" dirty="0"/>
              <a:t> (</a:t>
            </a:r>
            <a:r>
              <a:rPr lang="el-GR" dirty="0" err="1"/>
              <a:t>διάμεση</a:t>
            </a:r>
            <a:r>
              <a:rPr lang="el-GR" dirty="0"/>
              <a:t> </a:t>
            </a:r>
            <a:r>
              <a:rPr lang="el-GR" dirty="0" err="1"/>
              <a:t>πνευμονοπάθεια</a:t>
            </a:r>
            <a:r>
              <a:rPr lang="el-GR" dirty="0"/>
              <a:t>) </a:t>
            </a:r>
          </a:p>
          <a:p>
            <a:endParaRPr lang="el-GR" dirty="0"/>
          </a:p>
        </p:txBody>
      </p:sp>
      <p:pic>
        <p:nvPicPr>
          <p:cNvPr id="4" name="Ήχος 3">
            <a:hlinkClick r:id="" action="ppaction://media"/>
            <a:extLst>
              <a:ext uri="{FF2B5EF4-FFF2-40B4-BE49-F238E27FC236}">
                <a16:creationId xmlns:a16="http://schemas.microsoft.com/office/drawing/2014/main" id="{95C8E057-6805-D345-954C-9AAACE8BF42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264744475"/>
      </p:ext>
    </p:extLst>
  </p:cSld>
  <p:clrMapOvr>
    <a:masterClrMapping/>
  </p:clrMapOvr>
  <mc:AlternateContent xmlns:mc="http://schemas.openxmlformats.org/markup-compatibility/2006">
    <mc:Choice xmlns:p14="http://schemas.microsoft.com/office/powerpoint/2010/main" Requires="p14">
      <p:transition spd="slow" p14:dur="2000" advTm="161565"/>
    </mc:Choice>
    <mc:Fallback>
      <p:transition spd="slow" advTm="161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2BA9280-AE65-0C4B-AA25-D9161667A1BB}"/>
              </a:ext>
            </a:extLst>
          </p:cNvPr>
          <p:cNvSpPr>
            <a:spLocks noGrp="1"/>
          </p:cNvSpPr>
          <p:nvPr>
            <p:ph type="title"/>
          </p:nvPr>
        </p:nvSpPr>
        <p:spPr/>
        <p:txBody>
          <a:bodyPr>
            <a:normAutofit fontScale="90000"/>
          </a:bodyPr>
          <a:lstStyle/>
          <a:p>
            <a:r>
              <a:rPr lang="el-GR" dirty="0">
                <a:solidFill>
                  <a:srgbClr val="0070C0"/>
                </a:solidFill>
              </a:rPr>
              <a:t>Παράγοντες που αυξάνουν τη πνευμονική τοξικότητα των </a:t>
            </a:r>
            <a:r>
              <a:rPr lang="el-GR" dirty="0" err="1">
                <a:solidFill>
                  <a:srgbClr val="0070C0"/>
                </a:solidFill>
              </a:rPr>
              <a:t>αντινεοπλασματικών</a:t>
            </a:r>
            <a:r>
              <a:rPr lang="el-GR" dirty="0">
                <a:solidFill>
                  <a:srgbClr val="0070C0"/>
                </a:solidFill>
              </a:rPr>
              <a:t> φαρμάκων</a:t>
            </a:r>
            <a:endParaRPr lang="el-GR" dirty="0"/>
          </a:p>
        </p:txBody>
      </p:sp>
      <p:sp>
        <p:nvSpPr>
          <p:cNvPr id="3" name="Θέση περιεχομένου 2">
            <a:extLst>
              <a:ext uri="{FF2B5EF4-FFF2-40B4-BE49-F238E27FC236}">
                <a16:creationId xmlns:a16="http://schemas.microsoft.com/office/drawing/2014/main" id="{BA059B3B-6500-0145-9D57-E33D144143B0}"/>
              </a:ext>
            </a:extLst>
          </p:cNvPr>
          <p:cNvSpPr>
            <a:spLocks noGrp="1"/>
          </p:cNvSpPr>
          <p:nvPr>
            <p:ph idx="1"/>
          </p:nvPr>
        </p:nvSpPr>
        <p:spPr/>
        <p:txBody>
          <a:bodyPr>
            <a:normAutofit lnSpcReduction="10000"/>
          </a:bodyPr>
          <a:lstStyle/>
          <a:p>
            <a:pPr marL="0" indent="0">
              <a:buNone/>
            </a:pPr>
            <a:r>
              <a:rPr lang="el-GR" dirty="0"/>
              <a:t> </a:t>
            </a:r>
          </a:p>
          <a:p>
            <a:pPr marL="0" indent="0">
              <a:buNone/>
            </a:pPr>
            <a:r>
              <a:rPr lang="el-GR" dirty="0"/>
              <a:t>-  Μεγάλη ηλικία</a:t>
            </a:r>
          </a:p>
          <a:p>
            <a:pPr marL="0" indent="0">
              <a:buNone/>
            </a:pPr>
            <a:r>
              <a:rPr lang="el-GR" dirty="0"/>
              <a:t>-  Συνολική δόση του φαρμάκου</a:t>
            </a:r>
          </a:p>
          <a:p>
            <a:pPr marL="0" indent="0">
              <a:buNone/>
            </a:pPr>
            <a:r>
              <a:rPr lang="el-GR" dirty="0"/>
              <a:t>-  Συνδυασμός </a:t>
            </a:r>
            <a:r>
              <a:rPr lang="el-GR" dirty="0" err="1"/>
              <a:t>κυτταροτοξικών</a:t>
            </a:r>
            <a:r>
              <a:rPr lang="el-GR" dirty="0"/>
              <a:t> φαρμάκων</a:t>
            </a:r>
          </a:p>
          <a:p>
            <a:pPr marL="0" indent="0">
              <a:buNone/>
            </a:pPr>
            <a:r>
              <a:rPr lang="el-GR" dirty="0"/>
              <a:t>-  Ακτινοθεραπεία θώρακα</a:t>
            </a:r>
          </a:p>
          <a:p>
            <a:pPr marL="0" indent="0">
              <a:buNone/>
            </a:pPr>
            <a:r>
              <a:rPr lang="el-GR" dirty="0"/>
              <a:t>-  </a:t>
            </a:r>
            <a:r>
              <a:rPr lang="el-GR" dirty="0" err="1"/>
              <a:t>Προϋπάρχουσα</a:t>
            </a:r>
            <a:r>
              <a:rPr lang="el-GR" dirty="0"/>
              <a:t> πνευμονική νόσος</a:t>
            </a:r>
          </a:p>
          <a:p>
            <a:pPr marL="0" indent="0">
              <a:buNone/>
            </a:pPr>
            <a:r>
              <a:rPr lang="el-GR" dirty="0"/>
              <a:t>-  Οξυγονοθεραπεία με υψηλά μίγματα εισπνεόμενου οξυγόνου</a:t>
            </a:r>
          </a:p>
          <a:p>
            <a:pPr marL="0" indent="0">
              <a:buNone/>
            </a:pPr>
            <a:r>
              <a:rPr lang="el-GR" dirty="0"/>
              <a:t>-  </a:t>
            </a:r>
            <a:r>
              <a:rPr lang="el-GR" dirty="0" err="1"/>
              <a:t>Συγχορήγηση</a:t>
            </a:r>
            <a:r>
              <a:rPr lang="el-GR" dirty="0"/>
              <a:t> αιμοποιητικών αυξητικών παραγόντων ή </a:t>
            </a:r>
            <a:r>
              <a:rPr lang="el-GR" dirty="0" err="1"/>
              <a:t>κυτταροκινών</a:t>
            </a:r>
            <a:endParaRPr lang="el-GR" dirty="0"/>
          </a:p>
          <a:p>
            <a:pPr marL="0" indent="0">
              <a:buNone/>
            </a:pPr>
            <a:r>
              <a:rPr lang="el-GR" dirty="0"/>
              <a:t>- Καπνιστική συνήθεια</a:t>
            </a:r>
          </a:p>
          <a:p>
            <a:endParaRPr lang="el-GR" dirty="0"/>
          </a:p>
        </p:txBody>
      </p:sp>
      <p:pic>
        <p:nvPicPr>
          <p:cNvPr id="4" name="Ήχος 3">
            <a:hlinkClick r:id="" action="ppaction://media"/>
            <a:extLst>
              <a:ext uri="{FF2B5EF4-FFF2-40B4-BE49-F238E27FC236}">
                <a16:creationId xmlns:a16="http://schemas.microsoft.com/office/drawing/2014/main" id="{81DB2630-5FE6-CB43-93CA-6AA150A6F45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080610660"/>
      </p:ext>
    </p:extLst>
  </p:cSld>
  <p:clrMapOvr>
    <a:masterClrMapping/>
  </p:clrMapOvr>
  <mc:AlternateContent xmlns:mc="http://schemas.openxmlformats.org/markup-compatibility/2006">
    <mc:Choice xmlns:p14="http://schemas.microsoft.com/office/powerpoint/2010/main" Requires="p14">
      <p:transition spd="slow" p14:dur="2000" advTm="53606"/>
    </mc:Choice>
    <mc:Fallback>
      <p:transition spd="slow" advTm="53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A0F1B1A-90E1-CB44-84B1-7CDF04AD50CC}"/>
              </a:ext>
            </a:extLst>
          </p:cNvPr>
          <p:cNvSpPr>
            <a:spLocks noGrp="1"/>
          </p:cNvSpPr>
          <p:nvPr>
            <p:ph type="title"/>
          </p:nvPr>
        </p:nvSpPr>
        <p:spPr/>
        <p:txBody>
          <a:bodyPr/>
          <a:lstStyle/>
          <a:p>
            <a:r>
              <a:rPr lang="el-GR" b="1" dirty="0">
                <a:solidFill>
                  <a:srgbClr val="0070C0"/>
                </a:solidFill>
                <a:latin typeface="Calibri" panose="020F0502020204030204"/>
              </a:rPr>
              <a:t>ΤΟΞΙΚΟΤΗΤΑ</a:t>
            </a:r>
            <a:r>
              <a:rPr lang="en-GB" b="1" dirty="0">
                <a:solidFill>
                  <a:srgbClr val="0070C0"/>
                </a:solidFill>
                <a:latin typeface="Calibri" panose="020F0502020204030204"/>
              </a:rPr>
              <a:t> A</a:t>
            </a:r>
            <a:r>
              <a:rPr lang="el-GR" b="1" dirty="0">
                <a:solidFill>
                  <a:srgbClr val="0070C0"/>
                </a:solidFill>
                <a:latin typeface="Calibri" panose="020F0502020204030204"/>
              </a:rPr>
              <a:t>ΠΟ ΤΟ ΟΥΡΟΠΟΙΗΤΙΚΟ</a:t>
            </a:r>
            <a:endParaRPr lang="el-GR" dirty="0"/>
          </a:p>
        </p:txBody>
      </p:sp>
      <p:sp>
        <p:nvSpPr>
          <p:cNvPr id="3" name="Θέση περιεχομένου 2">
            <a:extLst>
              <a:ext uri="{FF2B5EF4-FFF2-40B4-BE49-F238E27FC236}">
                <a16:creationId xmlns:a16="http://schemas.microsoft.com/office/drawing/2014/main" id="{3980ABAA-53F3-DA40-9F30-1E8EFC56CEA5}"/>
              </a:ext>
            </a:extLst>
          </p:cNvPr>
          <p:cNvSpPr>
            <a:spLocks noGrp="1"/>
          </p:cNvSpPr>
          <p:nvPr>
            <p:ph idx="1"/>
          </p:nvPr>
        </p:nvSpPr>
        <p:spPr>
          <a:xfrm>
            <a:off x="838200" y="1825625"/>
            <a:ext cx="10811256" cy="4351338"/>
          </a:xfrm>
        </p:spPr>
        <p:txBody>
          <a:bodyPr/>
          <a:lstStyle/>
          <a:p>
            <a:pPr marL="0" indent="0">
              <a:buNone/>
            </a:pPr>
            <a:r>
              <a:rPr lang="el-GR" dirty="0"/>
              <a:t>• </a:t>
            </a:r>
            <a:r>
              <a:rPr lang="el-GR" sz="3600" dirty="0" err="1">
                <a:solidFill>
                  <a:srgbClr val="0070C0"/>
                </a:solidFill>
              </a:rPr>
              <a:t>Νεφροτοξικότητα</a:t>
            </a:r>
            <a:br>
              <a:rPr lang="el-GR" sz="3600" dirty="0"/>
            </a:br>
            <a:r>
              <a:rPr lang="el-GR" sz="3600" dirty="0"/>
              <a:t>– </a:t>
            </a:r>
            <a:r>
              <a:rPr lang="el-GR" sz="3600" dirty="0" err="1"/>
              <a:t>Σιπλατίνη</a:t>
            </a:r>
            <a:r>
              <a:rPr lang="el-GR" sz="3600" dirty="0"/>
              <a:t> (προλαμβάνεται με </a:t>
            </a:r>
            <a:r>
              <a:rPr lang="el-GR" sz="3600" dirty="0" err="1"/>
              <a:t>ενυδάτωση</a:t>
            </a:r>
            <a:r>
              <a:rPr lang="el-GR" sz="3600" dirty="0"/>
              <a:t>)</a:t>
            </a:r>
            <a:br>
              <a:rPr lang="el-GR" sz="3600" dirty="0"/>
            </a:br>
            <a:r>
              <a:rPr lang="el-GR" sz="3600" dirty="0"/>
              <a:t>– </a:t>
            </a:r>
            <a:r>
              <a:rPr lang="el-GR" sz="3600" dirty="0" err="1"/>
              <a:t>Μεθοτρεξάτη</a:t>
            </a:r>
            <a:r>
              <a:rPr lang="el-GR" sz="3600" dirty="0"/>
              <a:t> σε ↑</a:t>
            </a:r>
            <a:r>
              <a:rPr lang="el-GR" sz="3600" dirty="0" err="1"/>
              <a:t>δόσεις</a:t>
            </a:r>
            <a:r>
              <a:rPr lang="el-GR" sz="3600" dirty="0"/>
              <a:t> (</a:t>
            </a:r>
            <a:r>
              <a:rPr lang="el-GR" sz="3600" dirty="0" err="1"/>
              <a:t>ενυδάτωση</a:t>
            </a:r>
            <a:r>
              <a:rPr lang="el-GR" sz="3600" dirty="0"/>
              <a:t>, </a:t>
            </a:r>
            <a:r>
              <a:rPr lang="el-GR" sz="3600" dirty="0" err="1"/>
              <a:t>αλκαλοποίηση</a:t>
            </a:r>
            <a:r>
              <a:rPr lang="el-GR" sz="3600" dirty="0"/>
              <a:t> </a:t>
            </a:r>
            <a:r>
              <a:rPr lang="el-GR" sz="3600" dirty="0" err="1"/>
              <a:t>ούρων</a:t>
            </a:r>
            <a:r>
              <a:rPr lang="el-GR" sz="3600" dirty="0"/>
              <a:t>) </a:t>
            </a:r>
          </a:p>
          <a:p>
            <a:pPr marL="0" indent="0">
              <a:buNone/>
            </a:pPr>
            <a:r>
              <a:rPr lang="el-GR" sz="3600" dirty="0"/>
              <a:t>• </a:t>
            </a:r>
            <a:r>
              <a:rPr lang="el-GR" sz="3600" dirty="0" err="1">
                <a:solidFill>
                  <a:srgbClr val="0070C0"/>
                </a:solidFill>
              </a:rPr>
              <a:t>Τοξικότητα</a:t>
            </a:r>
            <a:r>
              <a:rPr lang="el-GR" sz="3600" dirty="0">
                <a:solidFill>
                  <a:srgbClr val="0070C0"/>
                </a:solidFill>
              </a:rPr>
              <a:t> στην </a:t>
            </a:r>
            <a:r>
              <a:rPr lang="el-GR" sz="3600" dirty="0" err="1">
                <a:solidFill>
                  <a:srgbClr val="0070C0"/>
                </a:solidFill>
              </a:rPr>
              <a:t>ουροδόχο</a:t>
            </a:r>
            <a:r>
              <a:rPr lang="el-GR" sz="3600" dirty="0">
                <a:solidFill>
                  <a:srgbClr val="0070C0"/>
                </a:solidFill>
              </a:rPr>
              <a:t> </a:t>
            </a:r>
            <a:r>
              <a:rPr lang="el-GR" sz="3600" dirty="0" err="1">
                <a:solidFill>
                  <a:srgbClr val="0070C0"/>
                </a:solidFill>
              </a:rPr>
              <a:t>κύστη</a:t>
            </a:r>
            <a:r>
              <a:rPr lang="el-GR" sz="3600" dirty="0">
                <a:solidFill>
                  <a:srgbClr val="0070C0"/>
                </a:solidFill>
              </a:rPr>
              <a:t> (αιμορραγική κυστίτιδα) </a:t>
            </a:r>
            <a:br>
              <a:rPr lang="el-GR" sz="3600" dirty="0">
                <a:solidFill>
                  <a:srgbClr val="0070C0"/>
                </a:solidFill>
              </a:rPr>
            </a:br>
            <a:r>
              <a:rPr lang="el-GR" sz="3600" dirty="0">
                <a:solidFill>
                  <a:srgbClr val="0070C0"/>
                </a:solidFill>
              </a:rPr>
              <a:t>     </a:t>
            </a:r>
            <a:r>
              <a:rPr lang="el-GR" sz="3600" dirty="0"/>
              <a:t>– </a:t>
            </a:r>
            <a:r>
              <a:rPr lang="el-GR" sz="3600" dirty="0" err="1"/>
              <a:t>Ιφωσφαμίδη</a:t>
            </a:r>
            <a:r>
              <a:rPr lang="el-GR" sz="3600" dirty="0"/>
              <a:t>, ↑</a:t>
            </a:r>
            <a:r>
              <a:rPr lang="el-GR" sz="3600" dirty="0" err="1"/>
              <a:t>δόσεις</a:t>
            </a:r>
            <a:r>
              <a:rPr lang="el-GR" sz="3600" dirty="0"/>
              <a:t> </a:t>
            </a:r>
            <a:r>
              <a:rPr lang="el-GR" sz="3600" dirty="0" err="1"/>
              <a:t>κυκλοφωσφαμίδης</a:t>
            </a:r>
            <a:r>
              <a:rPr lang="el-GR" sz="3600" dirty="0"/>
              <a:t> (</a:t>
            </a:r>
            <a:r>
              <a:rPr lang="el-GR" sz="3600" dirty="0" err="1"/>
              <a:t>αντίδοτο</a:t>
            </a:r>
            <a:r>
              <a:rPr lang="el-GR" sz="3600" dirty="0"/>
              <a:t> </a:t>
            </a:r>
            <a:r>
              <a:rPr lang="en-GB" sz="3600" dirty="0" err="1"/>
              <a:t>Mesna</a:t>
            </a:r>
            <a:r>
              <a:rPr lang="en-GB" sz="3600" dirty="0"/>
              <a:t>) </a:t>
            </a:r>
          </a:p>
          <a:p>
            <a:endParaRPr lang="el-GR" dirty="0"/>
          </a:p>
        </p:txBody>
      </p:sp>
      <p:pic>
        <p:nvPicPr>
          <p:cNvPr id="4" name="Ήχος 3">
            <a:hlinkClick r:id="" action="ppaction://media"/>
            <a:extLst>
              <a:ext uri="{FF2B5EF4-FFF2-40B4-BE49-F238E27FC236}">
                <a16:creationId xmlns:a16="http://schemas.microsoft.com/office/drawing/2014/main" id="{876C64B3-0998-D644-8E62-43CBC88AE42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01201125"/>
      </p:ext>
    </p:extLst>
  </p:cSld>
  <p:clrMapOvr>
    <a:masterClrMapping/>
  </p:clrMapOvr>
  <mc:AlternateContent xmlns:mc="http://schemas.openxmlformats.org/markup-compatibility/2006">
    <mc:Choice xmlns:p14="http://schemas.microsoft.com/office/powerpoint/2010/main" Requires="p14">
      <p:transition spd="slow" p14:dur="2000" advTm="80973"/>
    </mc:Choice>
    <mc:Fallback>
      <p:transition spd="slow" advTm="80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C54BD2D-A98C-5342-8244-6B17CF5864C0}"/>
              </a:ext>
            </a:extLst>
          </p:cNvPr>
          <p:cNvSpPr>
            <a:spLocks noGrp="1"/>
          </p:cNvSpPr>
          <p:nvPr>
            <p:ph type="title"/>
          </p:nvPr>
        </p:nvSpPr>
        <p:spPr/>
        <p:txBody>
          <a:bodyPr/>
          <a:lstStyle/>
          <a:p>
            <a:r>
              <a:rPr lang="el-GR" b="1" dirty="0">
                <a:solidFill>
                  <a:srgbClr val="0070C0"/>
                </a:solidFill>
                <a:latin typeface="+mn-lt"/>
              </a:rPr>
              <a:t>ΕΠΙΔΡΑΣΗ ΣΤΗ ΓΟΝΙΜΟΤΗΤΑ </a:t>
            </a:r>
            <a:br>
              <a:rPr lang="el-GR" b="1" dirty="0">
                <a:solidFill>
                  <a:srgbClr val="0070C0"/>
                </a:solidFill>
                <a:latin typeface="+mn-lt"/>
              </a:rPr>
            </a:br>
            <a:endParaRPr lang="el-GR" b="1" dirty="0">
              <a:solidFill>
                <a:srgbClr val="0070C0"/>
              </a:solidFill>
              <a:latin typeface="+mn-lt"/>
            </a:endParaRPr>
          </a:p>
        </p:txBody>
      </p:sp>
      <p:sp>
        <p:nvSpPr>
          <p:cNvPr id="3" name="Θέση περιεχομένου 2">
            <a:extLst>
              <a:ext uri="{FF2B5EF4-FFF2-40B4-BE49-F238E27FC236}">
                <a16:creationId xmlns:a16="http://schemas.microsoft.com/office/drawing/2014/main" id="{DCCBC754-9D9A-3247-B638-F143E0DDE185}"/>
              </a:ext>
            </a:extLst>
          </p:cNvPr>
          <p:cNvSpPr>
            <a:spLocks noGrp="1"/>
          </p:cNvSpPr>
          <p:nvPr>
            <p:ph idx="1"/>
          </p:nvPr>
        </p:nvSpPr>
        <p:spPr/>
        <p:txBody>
          <a:bodyPr>
            <a:normAutofit/>
          </a:bodyPr>
          <a:lstStyle/>
          <a:p>
            <a:pPr marL="0" indent="0">
              <a:buNone/>
            </a:pPr>
            <a:r>
              <a:rPr lang="el-GR" dirty="0"/>
              <a:t>• </a:t>
            </a:r>
            <a:r>
              <a:rPr lang="el-GR" dirty="0" err="1"/>
              <a:t>Σημασία</a:t>
            </a:r>
            <a:r>
              <a:rPr lang="el-GR" dirty="0"/>
              <a:t> </a:t>
            </a:r>
            <a:r>
              <a:rPr lang="el-GR" dirty="0" err="1"/>
              <a:t>έχει</a:t>
            </a:r>
            <a:r>
              <a:rPr lang="el-GR" dirty="0"/>
              <a:t>:</a:t>
            </a:r>
            <a:br>
              <a:rPr lang="el-GR" dirty="0"/>
            </a:br>
            <a:r>
              <a:rPr lang="el-GR" dirty="0"/>
              <a:t>     – Το </a:t>
            </a:r>
            <a:r>
              <a:rPr lang="el-GR" dirty="0" err="1"/>
              <a:t>είδος</a:t>
            </a:r>
            <a:r>
              <a:rPr lang="el-GR" dirty="0"/>
              <a:t> του </a:t>
            </a:r>
            <a:r>
              <a:rPr lang="el-GR" dirty="0" err="1"/>
              <a:t>φαρμάκου</a:t>
            </a:r>
            <a:r>
              <a:rPr lang="el-GR" dirty="0"/>
              <a:t> (</a:t>
            </a:r>
            <a:r>
              <a:rPr lang="el-GR" dirty="0" err="1"/>
              <a:t>αλκυλιωτικοι</a:t>
            </a:r>
            <a:r>
              <a:rPr lang="el-GR" dirty="0"/>
              <a:t>́ </a:t>
            </a:r>
            <a:r>
              <a:rPr lang="el-GR" dirty="0" err="1"/>
              <a:t>παράγοντες</a:t>
            </a:r>
            <a:r>
              <a:rPr lang="el-GR" dirty="0"/>
              <a:t>, </a:t>
            </a:r>
          </a:p>
          <a:p>
            <a:pPr marL="0" indent="0">
              <a:buNone/>
            </a:pPr>
            <a:r>
              <a:rPr lang="el-GR" dirty="0"/>
              <a:t>        </a:t>
            </a:r>
            <a:r>
              <a:rPr lang="el-GR" dirty="0" err="1"/>
              <a:t>πλατίνα</a:t>
            </a:r>
            <a:r>
              <a:rPr lang="el-GR" dirty="0"/>
              <a:t>, </a:t>
            </a:r>
            <a:r>
              <a:rPr lang="el-GR" dirty="0" err="1"/>
              <a:t>ανθρακυκλίνες</a:t>
            </a:r>
            <a:r>
              <a:rPr lang="el-GR" dirty="0"/>
              <a:t>) </a:t>
            </a:r>
          </a:p>
          <a:p>
            <a:pPr marL="0" indent="0">
              <a:buNone/>
            </a:pPr>
            <a:r>
              <a:rPr lang="el-GR" dirty="0"/>
              <a:t>   – Η </a:t>
            </a:r>
            <a:r>
              <a:rPr lang="el-GR" dirty="0" err="1"/>
              <a:t>δόση</a:t>
            </a:r>
            <a:r>
              <a:rPr lang="el-GR" dirty="0"/>
              <a:t> του </a:t>
            </a:r>
            <a:r>
              <a:rPr lang="el-GR" dirty="0" err="1"/>
              <a:t>φαρμάκου</a:t>
            </a:r>
            <a:r>
              <a:rPr lang="el-GR" dirty="0"/>
              <a:t> </a:t>
            </a:r>
          </a:p>
          <a:p>
            <a:pPr marL="0" indent="0">
              <a:buNone/>
            </a:pPr>
            <a:r>
              <a:rPr lang="el-GR" dirty="0"/>
              <a:t>   – Η </a:t>
            </a:r>
            <a:r>
              <a:rPr lang="el-GR" dirty="0" err="1"/>
              <a:t>ηλικία</a:t>
            </a:r>
            <a:r>
              <a:rPr lang="el-GR" dirty="0"/>
              <a:t> (↑</a:t>
            </a:r>
            <a:r>
              <a:rPr lang="el-GR" dirty="0" err="1"/>
              <a:t>ηλικία</a:t>
            </a:r>
            <a:r>
              <a:rPr lang="el-GR" dirty="0"/>
              <a:t> </a:t>
            </a:r>
            <a:r>
              <a:rPr lang="el-GR" dirty="0" err="1"/>
              <a:t>συνεπάγεται</a:t>
            </a:r>
            <a:r>
              <a:rPr lang="el-GR" dirty="0"/>
              <a:t> ↑</a:t>
            </a:r>
            <a:r>
              <a:rPr lang="el-GR" dirty="0" err="1"/>
              <a:t>πιθανότητα</a:t>
            </a:r>
            <a:r>
              <a:rPr lang="el-GR" dirty="0"/>
              <a:t> </a:t>
            </a:r>
            <a:r>
              <a:rPr lang="el-GR" dirty="0" err="1"/>
              <a:t>υπογονιμότητας</a:t>
            </a:r>
            <a:r>
              <a:rPr lang="el-GR" dirty="0"/>
              <a:t>) </a:t>
            </a:r>
          </a:p>
          <a:p>
            <a:pPr marL="0" indent="0">
              <a:buNone/>
            </a:pPr>
            <a:r>
              <a:rPr lang="el-GR" dirty="0"/>
              <a:t>   – Το </a:t>
            </a:r>
            <a:r>
              <a:rPr lang="el-GR" dirty="0" err="1"/>
              <a:t>είδος</a:t>
            </a:r>
            <a:r>
              <a:rPr lang="el-GR" dirty="0"/>
              <a:t> του </a:t>
            </a:r>
            <a:r>
              <a:rPr lang="el-GR" dirty="0" err="1"/>
              <a:t>νεοπλάσματος</a:t>
            </a:r>
            <a:r>
              <a:rPr lang="el-GR" dirty="0"/>
              <a:t> (</a:t>
            </a:r>
            <a:r>
              <a:rPr lang="el-GR" dirty="0" err="1"/>
              <a:t>καρκίνος</a:t>
            </a:r>
            <a:r>
              <a:rPr lang="el-GR" dirty="0"/>
              <a:t> </a:t>
            </a:r>
            <a:r>
              <a:rPr lang="el-GR" dirty="0" err="1"/>
              <a:t>όρχεος</a:t>
            </a:r>
            <a:r>
              <a:rPr lang="el-GR" dirty="0"/>
              <a:t> &gt; Ν.</a:t>
            </a:r>
            <a:r>
              <a:rPr lang="en-GB" dirty="0"/>
              <a:t>Hodgkin) </a:t>
            </a:r>
          </a:p>
          <a:p>
            <a:pPr marL="0" indent="0">
              <a:buNone/>
            </a:pPr>
            <a:r>
              <a:rPr lang="en-GB" dirty="0"/>
              <a:t>• </a:t>
            </a:r>
            <a:r>
              <a:rPr lang="el-GR" dirty="0"/>
              <a:t>Δεν ↑ η </a:t>
            </a:r>
            <a:r>
              <a:rPr lang="el-GR" dirty="0" err="1"/>
              <a:t>συχνότητα</a:t>
            </a:r>
            <a:r>
              <a:rPr lang="el-GR" dirty="0"/>
              <a:t> </a:t>
            </a:r>
            <a:r>
              <a:rPr lang="el-GR" dirty="0" err="1"/>
              <a:t>τερατογενέσεων</a:t>
            </a:r>
            <a:r>
              <a:rPr lang="el-GR" dirty="0"/>
              <a:t> </a:t>
            </a:r>
          </a:p>
          <a:p>
            <a:pPr marL="0" indent="0">
              <a:buNone/>
            </a:pPr>
            <a:r>
              <a:rPr lang="el-GR" dirty="0"/>
              <a:t>• Απαιτείται αντισύλληψη κατά́ τη διάρκεια της θεραπείας και για 6 μήνες </a:t>
            </a:r>
            <a:r>
              <a:rPr lang="el-GR" dirty="0" err="1"/>
              <a:t>μετα</a:t>
            </a:r>
            <a:r>
              <a:rPr lang="el-GR" dirty="0"/>
              <a:t>́ </a:t>
            </a:r>
          </a:p>
          <a:p>
            <a:endParaRPr lang="el-GR" dirty="0"/>
          </a:p>
        </p:txBody>
      </p:sp>
      <p:pic>
        <p:nvPicPr>
          <p:cNvPr id="4" name="Ήχος 3">
            <a:hlinkClick r:id="" action="ppaction://media"/>
            <a:extLst>
              <a:ext uri="{FF2B5EF4-FFF2-40B4-BE49-F238E27FC236}">
                <a16:creationId xmlns:a16="http://schemas.microsoft.com/office/drawing/2014/main" id="{0E219B5E-BAEA-5645-ABD4-81B6DF5DC5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119613825"/>
      </p:ext>
    </p:extLst>
  </p:cSld>
  <p:clrMapOvr>
    <a:masterClrMapping/>
  </p:clrMapOvr>
  <mc:AlternateContent xmlns:mc="http://schemas.openxmlformats.org/markup-compatibility/2006">
    <mc:Choice xmlns:p14="http://schemas.microsoft.com/office/powerpoint/2010/main" Requires="p14">
      <p:transition spd="slow" p14:dur="2000" advTm="51324"/>
    </mc:Choice>
    <mc:Fallback>
      <p:transition spd="slow" advTm="51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Θέση περιεχομένου 5">
            <a:extLst>
              <a:ext uri="{FF2B5EF4-FFF2-40B4-BE49-F238E27FC236}">
                <a16:creationId xmlns:a16="http://schemas.microsoft.com/office/drawing/2014/main" id="{5687E17A-FBDF-3A4E-9909-0F52424FF326}"/>
              </a:ext>
            </a:extLst>
          </p:cNvPr>
          <p:cNvPicPr>
            <a:picLocks noGrp="1" noChangeAspect="1"/>
          </p:cNvPicPr>
          <p:nvPr>
            <p:ph sz="half" idx="1"/>
          </p:nvPr>
        </p:nvPicPr>
        <p:blipFill>
          <a:blip r:embed="rId4"/>
          <a:stretch>
            <a:fillRect/>
          </a:stretch>
        </p:blipFill>
        <p:spPr>
          <a:xfrm>
            <a:off x="161913" y="365125"/>
            <a:ext cx="6174685" cy="5580000"/>
          </a:xfrm>
        </p:spPr>
      </p:pic>
      <p:pic>
        <p:nvPicPr>
          <p:cNvPr id="8" name="Θέση περιεχομένου 7">
            <a:extLst>
              <a:ext uri="{FF2B5EF4-FFF2-40B4-BE49-F238E27FC236}">
                <a16:creationId xmlns:a16="http://schemas.microsoft.com/office/drawing/2014/main" id="{BE40D085-42F2-114E-B952-FEF445D9EB51}"/>
              </a:ext>
            </a:extLst>
          </p:cNvPr>
          <p:cNvPicPr>
            <a:picLocks noGrp="1" noChangeAspect="1"/>
          </p:cNvPicPr>
          <p:nvPr>
            <p:ph sz="half" idx="2"/>
          </p:nvPr>
        </p:nvPicPr>
        <p:blipFill>
          <a:blip r:embed="rId5"/>
          <a:stretch>
            <a:fillRect/>
          </a:stretch>
        </p:blipFill>
        <p:spPr>
          <a:xfrm>
            <a:off x="7120342" y="365125"/>
            <a:ext cx="4644584" cy="6084000"/>
          </a:xfrm>
        </p:spPr>
      </p:pic>
      <p:pic>
        <p:nvPicPr>
          <p:cNvPr id="2" name="Ήχος 1">
            <a:hlinkClick r:id="" action="ppaction://media"/>
            <a:extLst>
              <a:ext uri="{FF2B5EF4-FFF2-40B4-BE49-F238E27FC236}">
                <a16:creationId xmlns:a16="http://schemas.microsoft.com/office/drawing/2014/main" id="{8C87B2FA-1AE1-1540-90DE-1B47849EAE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227777358"/>
      </p:ext>
    </p:extLst>
  </p:cSld>
  <p:clrMapOvr>
    <a:masterClrMapping/>
  </p:clrMapOvr>
  <mc:AlternateContent xmlns:mc="http://schemas.openxmlformats.org/markup-compatibility/2006">
    <mc:Choice xmlns:p14="http://schemas.microsoft.com/office/powerpoint/2010/main" Requires="p14">
      <p:transition spd="slow" p14:dur="2000" advTm="12586"/>
    </mc:Choice>
    <mc:Fallback>
      <p:transition spd="slow" advTm="12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E74E786-6647-254A-9E17-C29F379411D5}"/>
              </a:ext>
            </a:extLst>
          </p:cNvPr>
          <p:cNvSpPr>
            <a:spLocks noGrp="1"/>
          </p:cNvSpPr>
          <p:nvPr>
            <p:ph type="title"/>
          </p:nvPr>
        </p:nvSpPr>
        <p:spPr>
          <a:xfrm>
            <a:off x="838200" y="365125"/>
            <a:ext cx="10515600" cy="1207643"/>
          </a:xfrm>
        </p:spPr>
        <p:txBody>
          <a:bodyPr>
            <a:normAutofit fontScale="90000"/>
          </a:bodyPr>
          <a:lstStyle/>
          <a:p>
            <a:r>
              <a:rPr lang="el-GR" b="1" dirty="0">
                <a:solidFill>
                  <a:srgbClr val="0070C0"/>
                </a:solidFill>
                <a:latin typeface="+mn-lt"/>
              </a:rPr>
              <a:t>ΔΕΥΤΕΡΑ ΠΡΩΤΟΠΑΘΗ ΝΕΟΠΛΑΣΜΑΤΑ  </a:t>
            </a:r>
            <a:br>
              <a:rPr lang="el-GR" b="1" dirty="0">
                <a:solidFill>
                  <a:srgbClr val="0070C0"/>
                </a:solidFill>
                <a:latin typeface="+mn-lt"/>
              </a:rPr>
            </a:br>
            <a:endParaRPr lang="el-GR" b="1" dirty="0">
              <a:solidFill>
                <a:srgbClr val="0070C0"/>
              </a:solidFill>
              <a:latin typeface="+mn-lt"/>
            </a:endParaRPr>
          </a:p>
        </p:txBody>
      </p:sp>
      <p:sp>
        <p:nvSpPr>
          <p:cNvPr id="3" name="Θέση περιεχομένου 2">
            <a:extLst>
              <a:ext uri="{FF2B5EF4-FFF2-40B4-BE49-F238E27FC236}">
                <a16:creationId xmlns:a16="http://schemas.microsoft.com/office/drawing/2014/main" id="{BABE2CA5-7302-314C-A7C8-9EB79FBE3C9B}"/>
              </a:ext>
            </a:extLst>
          </p:cNvPr>
          <p:cNvSpPr>
            <a:spLocks noGrp="1"/>
          </p:cNvSpPr>
          <p:nvPr>
            <p:ph idx="1"/>
          </p:nvPr>
        </p:nvSpPr>
        <p:spPr/>
        <p:txBody>
          <a:bodyPr/>
          <a:lstStyle/>
          <a:p>
            <a:pPr marL="0" indent="0">
              <a:buNone/>
            </a:pPr>
            <a:r>
              <a:rPr lang="el-GR" dirty="0"/>
              <a:t>• </a:t>
            </a:r>
            <a:r>
              <a:rPr lang="el-GR" dirty="0" err="1"/>
              <a:t>Οξεία</a:t>
            </a:r>
            <a:r>
              <a:rPr lang="el-GR" dirty="0"/>
              <a:t> </a:t>
            </a:r>
            <a:r>
              <a:rPr lang="el-GR" dirty="0" err="1"/>
              <a:t>λευχαιμία</a:t>
            </a:r>
            <a:r>
              <a:rPr lang="el-GR" dirty="0"/>
              <a:t>: </a:t>
            </a:r>
          </a:p>
          <a:p>
            <a:pPr marL="0" indent="0">
              <a:buNone/>
            </a:pPr>
            <a:r>
              <a:rPr lang="el-GR" dirty="0"/>
              <a:t>– </a:t>
            </a:r>
            <a:r>
              <a:rPr lang="el-GR" dirty="0" err="1"/>
              <a:t>Μετα</a:t>
            </a:r>
            <a:r>
              <a:rPr lang="el-GR" dirty="0"/>
              <a:t>́ </a:t>
            </a:r>
            <a:r>
              <a:rPr lang="el-GR" dirty="0" err="1"/>
              <a:t>απο</a:t>
            </a:r>
            <a:r>
              <a:rPr lang="el-GR" dirty="0"/>
              <a:t>́ </a:t>
            </a:r>
            <a:r>
              <a:rPr lang="el-GR" dirty="0" err="1"/>
              <a:t>μέσο</a:t>
            </a:r>
            <a:r>
              <a:rPr lang="el-GR" dirty="0"/>
              <a:t> </a:t>
            </a:r>
            <a:r>
              <a:rPr lang="el-GR" dirty="0" err="1"/>
              <a:t>χρόνο</a:t>
            </a:r>
            <a:r>
              <a:rPr lang="el-GR" dirty="0"/>
              <a:t> 3,5 </a:t>
            </a:r>
            <a:r>
              <a:rPr lang="el-GR" dirty="0" err="1"/>
              <a:t>ετών</a:t>
            </a:r>
            <a:r>
              <a:rPr lang="el-GR" dirty="0"/>
              <a:t>, ↑έως τη </a:t>
            </a:r>
            <a:r>
              <a:rPr lang="el-GR" dirty="0" err="1"/>
              <a:t>δεκαετία</a:t>
            </a:r>
            <a:r>
              <a:rPr lang="el-GR" dirty="0"/>
              <a:t> </a:t>
            </a:r>
          </a:p>
          <a:p>
            <a:pPr marL="0" indent="0">
              <a:buNone/>
            </a:pPr>
            <a:r>
              <a:rPr lang="el-GR" dirty="0"/>
              <a:t>– Στη </a:t>
            </a:r>
            <a:r>
              <a:rPr lang="el-GR" dirty="0" err="1"/>
              <a:t>δεκαετία</a:t>
            </a:r>
            <a:r>
              <a:rPr lang="el-GR" dirty="0"/>
              <a:t> και </a:t>
            </a:r>
            <a:r>
              <a:rPr lang="el-GR" dirty="0" err="1"/>
              <a:t>αναλόγως</a:t>
            </a:r>
            <a:r>
              <a:rPr lang="el-GR" dirty="0"/>
              <a:t> με τη </a:t>
            </a:r>
            <a:r>
              <a:rPr lang="el-GR" dirty="0" err="1"/>
              <a:t>νόσο</a:t>
            </a:r>
            <a:r>
              <a:rPr lang="el-GR" dirty="0"/>
              <a:t>: </a:t>
            </a:r>
            <a:r>
              <a:rPr lang="el-GR" dirty="0" err="1"/>
              <a:t>πολλαπλο</a:t>
            </a:r>
            <a:r>
              <a:rPr lang="el-GR" dirty="0"/>
              <a:t>́ </a:t>
            </a:r>
            <a:r>
              <a:rPr lang="el-GR" dirty="0" err="1"/>
              <a:t>μυέλωμα</a:t>
            </a:r>
            <a:r>
              <a:rPr lang="el-GR" dirty="0"/>
              <a:t> (9%),    </a:t>
            </a:r>
          </a:p>
          <a:p>
            <a:pPr marL="0" indent="0">
              <a:buNone/>
            </a:pPr>
            <a:r>
              <a:rPr lang="el-GR" dirty="0"/>
              <a:t>    ν.</a:t>
            </a:r>
            <a:r>
              <a:rPr lang="en-GB" dirty="0"/>
              <a:t>Hodgkin (10%), Ca </a:t>
            </a:r>
            <a:r>
              <a:rPr lang="el-GR" dirty="0" err="1"/>
              <a:t>μαστου</a:t>
            </a:r>
            <a:r>
              <a:rPr lang="el-GR" dirty="0"/>
              <a:t>́ (1,5%) </a:t>
            </a:r>
          </a:p>
          <a:p>
            <a:pPr marL="0" indent="0">
              <a:buNone/>
            </a:pPr>
            <a:r>
              <a:rPr lang="el-GR" dirty="0"/>
              <a:t>• </a:t>
            </a:r>
            <a:r>
              <a:rPr lang="en-GB" dirty="0"/>
              <a:t>Non-Hodgkin</a:t>
            </a:r>
            <a:r>
              <a:rPr lang="el-GR" dirty="0"/>
              <a:t> </a:t>
            </a:r>
            <a:r>
              <a:rPr lang="el-GR" dirty="0" err="1"/>
              <a:t>λέμφωμα</a:t>
            </a:r>
            <a:r>
              <a:rPr lang="el-GR" dirty="0"/>
              <a:t>:</a:t>
            </a:r>
            <a:br>
              <a:rPr lang="el-GR" dirty="0"/>
            </a:br>
            <a:r>
              <a:rPr lang="el-GR" dirty="0"/>
              <a:t>– Στη </a:t>
            </a:r>
            <a:r>
              <a:rPr lang="el-GR" dirty="0" err="1"/>
              <a:t>δεκαετία</a:t>
            </a:r>
            <a:r>
              <a:rPr lang="el-GR" dirty="0"/>
              <a:t> σε </a:t>
            </a:r>
            <a:r>
              <a:rPr lang="el-GR" dirty="0" err="1"/>
              <a:t>ασθενείς</a:t>
            </a:r>
            <a:r>
              <a:rPr lang="el-GR" dirty="0"/>
              <a:t> με ν.</a:t>
            </a:r>
            <a:r>
              <a:rPr lang="en-GB" dirty="0"/>
              <a:t>Hodgkin: 4-5% </a:t>
            </a:r>
          </a:p>
          <a:p>
            <a:pPr marL="0" indent="0">
              <a:buNone/>
            </a:pPr>
            <a:r>
              <a:rPr lang="en-GB" dirty="0"/>
              <a:t>• </a:t>
            </a:r>
            <a:r>
              <a:rPr lang="el-GR" dirty="0" err="1"/>
              <a:t>Άλλοι</a:t>
            </a:r>
            <a:r>
              <a:rPr lang="el-GR" dirty="0"/>
              <a:t> </a:t>
            </a:r>
            <a:r>
              <a:rPr lang="el-GR" dirty="0" err="1"/>
              <a:t>συμπαγείς</a:t>
            </a:r>
            <a:r>
              <a:rPr lang="el-GR" dirty="0"/>
              <a:t> </a:t>
            </a:r>
            <a:r>
              <a:rPr lang="el-GR" dirty="0" err="1"/>
              <a:t>όγκοι</a:t>
            </a:r>
            <a:r>
              <a:rPr lang="el-GR" dirty="0"/>
              <a:t>: </a:t>
            </a:r>
            <a:r>
              <a:rPr lang="el-GR" dirty="0" err="1"/>
              <a:t>σπανιότερα</a:t>
            </a:r>
            <a:r>
              <a:rPr lang="el-GR" dirty="0"/>
              <a:t> </a:t>
            </a:r>
          </a:p>
          <a:p>
            <a:endParaRPr lang="el-GR" dirty="0"/>
          </a:p>
        </p:txBody>
      </p:sp>
      <p:pic>
        <p:nvPicPr>
          <p:cNvPr id="4" name="Ήχος 3">
            <a:hlinkClick r:id="" action="ppaction://media"/>
            <a:extLst>
              <a:ext uri="{FF2B5EF4-FFF2-40B4-BE49-F238E27FC236}">
                <a16:creationId xmlns:a16="http://schemas.microsoft.com/office/drawing/2014/main" id="{5D28CC54-DD12-9942-8ADA-1A5ACE23877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706431831"/>
      </p:ext>
    </p:extLst>
  </p:cSld>
  <p:clrMapOvr>
    <a:masterClrMapping/>
  </p:clrMapOvr>
  <mc:AlternateContent xmlns:mc="http://schemas.openxmlformats.org/markup-compatibility/2006">
    <mc:Choice xmlns:p14="http://schemas.microsoft.com/office/powerpoint/2010/main" Requires="p14">
      <p:transition spd="slow" p14:dur="2000" advTm="64230"/>
    </mc:Choice>
    <mc:Fallback>
      <p:transition spd="slow" advTm="64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61A7C42-3D6E-2F40-8184-CF60E87FE54A}"/>
              </a:ext>
            </a:extLst>
          </p:cNvPr>
          <p:cNvSpPr>
            <a:spLocks noGrp="1"/>
          </p:cNvSpPr>
          <p:nvPr>
            <p:ph type="title"/>
          </p:nvPr>
        </p:nvSpPr>
        <p:spPr>
          <a:xfrm>
            <a:off x="819912" y="24437"/>
            <a:ext cx="10515600" cy="1325563"/>
          </a:xfrm>
        </p:spPr>
        <p:txBody>
          <a:bodyPr/>
          <a:lstStyle/>
          <a:p>
            <a:r>
              <a:rPr lang="el-GR" b="1" dirty="0">
                <a:solidFill>
                  <a:srgbClr val="0070C0"/>
                </a:solidFill>
                <a:latin typeface="+mn-lt"/>
              </a:rPr>
              <a:t>ΣΤΟΧΕΥΟΥΣΕΣ ΘΕΡΑΠΕΙΕΣ </a:t>
            </a:r>
          </a:p>
        </p:txBody>
      </p:sp>
      <p:pic>
        <p:nvPicPr>
          <p:cNvPr id="6" name="Θέση περιεχομένου 5">
            <a:extLst>
              <a:ext uri="{FF2B5EF4-FFF2-40B4-BE49-F238E27FC236}">
                <a16:creationId xmlns:a16="http://schemas.microsoft.com/office/drawing/2014/main" id="{9DD16A08-271D-7844-9584-B4A3CEBF0EBC}"/>
              </a:ext>
            </a:extLst>
          </p:cNvPr>
          <p:cNvPicPr>
            <a:picLocks noGrp="1" noChangeAspect="1"/>
          </p:cNvPicPr>
          <p:nvPr>
            <p:ph idx="1"/>
          </p:nvPr>
        </p:nvPicPr>
        <p:blipFill>
          <a:blip r:embed="rId4"/>
          <a:stretch>
            <a:fillRect/>
          </a:stretch>
        </p:blipFill>
        <p:spPr>
          <a:xfrm>
            <a:off x="1748213" y="1167120"/>
            <a:ext cx="8215699" cy="5508000"/>
          </a:xfrm>
        </p:spPr>
      </p:pic>
      <p:pic>
        <p:nvPicPr>
          <p:cNvPr id="3" name="Ήχος 2">
            <a:hlinkClick r:id="" action="ppaction://media"/>
            <a:extLst>
              <a:ext uri="{FF2B5EF4-FFF2-40B4-BE49-F238E27FC236}">
                <a16:creationId xmlns:a16="http://schemas.microsoft.com/office/drawing/2014/main" id="{9528E9B9-C260-5C40-9D7F-0142894ABC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867120465"/>
      </p:ext>
    </p:extLst>
  </p:cSld>
  <p:clrMapOvr>
    <a:masterClrMapping/>
  </p:clrMapOvr>
  <mc:AlternateContent xmlns:mc="http://schemas.openxmlformats.org/markup-compatibility/2006">
    <mc:Choice xmlns:p14="http://schemas.microsoft.com/office/powerpoint/2010/main" Requires="p14">
      <p:transition spd="slow" p14:dur="2000" advTm="45265"/>
    </mc:Choice>
    <mc:Fallback>
      <p:transition spd="slow" advTm="45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AB677AF-F173-EE4B-A9BE-DB01BD65D154}"/>
              </a:ext>
            </a:extLst>
          </p:cNvPr>
          <p:cNvSpPr>
            <a:spLocks noGrp="1"/>
          </p:cNvSpPr>
          <p:nvPr>
            <p:ph type="title"/>
          </p:nvPr>
        </p:nvSpPr>
        <p:spPr/>
        <p:txBody>
          <a:bodyPr>
            <a:normAutofit fontScale="90000"/>
          </a:bodyPr>
          <a:lstStyle/>
          <a:p>
            <a:r>
              <a:rPr lang="el-GR" b="1" dirty="0">
                <a:solidFill>
                  <a:srgbClr val="0070C0"/>
                </a:solidFill>
                <a:latin typeface="+mn-lt"/>
              </a:rPr>
              <a:t>ΠΑΡΕΝΕΡΓΕΙΕΣ ΑΝΑΣΤΟΛΕΩΝ ΑΓΓΕΙΟΓΕΝΕΣΗΣ </a:t>
            </a:r>
            <a:br>
              <a:rPr lang="el-GR" b="1" dirty="0">
                <a:solidFill>
                  <a:srgbClr val="0070C0"/>
                </a:solidFill>
                <a:latin typeface="+mn-lt"/>
              </a:rPr>
            </a:br>
            <a:endParaRPr lang="el-GR" b="1" dirty="0">
              <a:solidFill>
                <a:srgbClr val="0070C0"/>
              </a:solidFill>
              <a:latin typeface="+mn-lt"/>
            </a:endParaRPr>
          </a:p>
        </p:txBody>
      </p:sp>
      <p:sp>
        <p:nvSpPr>
          <p:cNvPr id="3" name="Θέση περιεχομένου 2">
            <a:extLst>
              <a:ext uri="{FF2B5EF4-FFF2-40B4-BE49-F238E27FC236}">
                <a16:creationId xmlns:a16="http://schemas.microsoft.com/office/drawing/2014/main" id="{ADD069C3-278D-CF4D-BF97-BBD27D511347}"/>
              </a:ext>
            </a:extLst>
          </p:cNvPr>
          <p:cNvSpPr>
            <a:spLocks noGrp="1"/>
          </p:cNvSpPr>
          <p:nvPr>
            <p:ph idx="1"/>
          </p:nvPr>
        </p:nvSpPr>
        <p:spPr>
          <a:xfrm>
            <a:off x="838200" y="1207008"/>
            <a:ext cx="10515600" cy="4969955"/>
          </a:xfrm>
        </p:spPr>
        <p:txBody>
          <a:bodyPr>
            <a:normAutofit lnSpcReduction="10000"/>
          </a:bodyPr>
          <a:lstStyle/>
          <a:p>
            <a:pPr marL="0" indent="0">
              <a:buNone/>
            </a:pPr>
            <a:r>
              <a:rPr lang="en-GB" dirty="0"/>
              <a:t>Bevacizumab (Avastin), Sorafenib (</a:t>
            </a:r>
            <a:r>
              <a:rPr lang="en-GB" dirty="0" err="1"/>
              <a:t>Nexavar</a:t>
            </a:r>
            <a:r>
              <a:rPr lang="en-GB" dirty="0"/>
              <a:t>), Sunitinib (</a:t>
            </a:r>
            <a:r>
              <a:rPr lang="en-GB" dirty="0" err="1"/>
              <a:t>Sutent</a:t>
            </a:r>
            <a:r>
              <a:rPr lang="en-GB" dirty="0"/>
              <a:t>), Pazopanib (</a:t>
            </a:r>
            <a:r>
              <a:rPr lang="en-GB" dirty="0" err="1"/>
              <a:t>Votrient</a:t>
            </a:r>
            <a:r>
              <a:rPr lang="en-GB" dirty="0"/>
              <a:t>), </a:t>
            </a:r>
            <a:r>
              <a:rPr lang="en-GB" dirty="0" err="1"/>
              <a:t>Axitinib</a:t>
            </a:r>
            <a:r>
              <a:rPr lang="en-GB" dirty="0"/>
              <a:t> (</a:t>
            </a:r>
            <a:r>
              <a:rPr lang="en-GB" dirty="0" err="1"/>
              <a:t>Inlyta</a:t>
            </a:r>
            <a:r>
              <a:rPr lang="en-GB" dirty="0"/>
              <a:t>), </a:t>
            </a:r>
            <a:r>
              <a:rPr lang="en-GB" dirty="0" err="1"/>
              <a:t>Cabozatinib</a:t>
            </a:r>
            <a:r>
              <a:rPr lang="en-GB" dirty="0"/>
              <a:t> (</a:t>
            </a:r>
            <a:r>
              <a:rPr lang="en-GB" dirty="0" err="1"/>
              <a:t>Cabometyx</a:t>
            </a:r>
            <a:r>
              <a:rPr lang="en-GB" dirty="0"/>
              <a:t>),  </a:t>
            </a:r>
            <a:r>
              <a:rPr lang="en-GB" dirty="0" err="1"/>
              <a:t>Vandetanib</a:t>
            </a:r>
            <a:r>
              <a:rPr lang="en-GB" dirty="0"/>
              <a:t> (</a:t>
            </a:r>
            <a:r>
              <a:rPr lang="en-GB" dirty="0" err="1"/>
              <a:t>Caprelsa</a:t>
            </a:r>
            <a:r>
              <a:rPr lang="en-GB" dirty="0"/>
              <a:t>) </a:t>
            </a:r>
          </a:p>
          <a:p>
            <a:r>
              <a:rPr lang="el-GR" sz="3200" dirty="0" err="1"/>
              <a:t>Αρτηριακη</a:t>
            </a:r>
            <a:r>
              <a:rPr lang="el-GR" sz="3200" dirty="0"/>
              <a:t>́ </a:t>
            </a:r>
            <a:r>
              <a:rPr lang="el-GR" sz="3200" dirty="0" err="1"/>
              <a:t>υπέρταση</a:t>
            </a:r>
            <a:r>
              <a:rPr lang="el-GR" sz="3200" dirty="0"/>
              <a:t> </a:t>
            </a:r>
          </a:p>
          <a:p>
            <a:pPr lvl="1"/>
            <a:r>
              <a:rPr lang="el-GR" sz="3200" dirty="0"/>
              <a:t>~34%, </a:t>
            </a:r>
            <a:r>
              <a:rPr lang="el-GR" sz="3200" dirty="0" err="1"/>
              <a:t>υπερτασικη</a:t>
            </a:r>
            <a:r>
              <a:rPr lang="el-GR" sz="3200" dirty="0"/>
              <a:t>́ </a:t>
            </a:r>
            <a:r>
              <a:rPr lang="el-GR" sz="3200" dirty="0" err="1"/>
              <a:t>κρίση</a:t>
            </a:r>
            <a:r>
              <a:rPr lang="el-GR" sz="3200" dirty="0"/>
              <a:t> στο 1% </a:t>
            </a:r>
          </a:p>
          <a:p>
            <a:pPr lvl="1"/>
            <a:r>
              <a:rPr lang="el-GR" sz="3200" dirty="0" err="1"/>
              <a:t>Αντιμετωπίζεται</a:t>
            </a:r>
            <a:r>
              <a:rPr lang="el-GR" sz="3200" dirty="0"/>
              <a:t> με </a:t>
            </a:r>
            <a:r>
              <a:rPr lang="el-GR" sz="3200" dirty="0" err="1"/>
              <a:t>κοινα</a:t>
            </a:r>
            <a:r>
              <a:rPr lang="el-GR" sz="3200" dirty="0"/>
              <a:t>́ </a:t>
            </a:r>
            <a:r>
              <a:rPr lang="el-GR" sz="3200" dirty="0" err="1"/>
              <a:t>αντιϋπερτασικα</a:t>
            </a:r>
            <a:r>
              <a:rPr lang="el-GR" sz="3200" dirty="0"/>
              <a:t>́ </a:t>
            </a:r>
          </a:p>
          <a:p>
            <a:pPr lvl="1"/>
            <a:r>
              <a:rPr lang="el-GR" sz="3200" dirty="0" err="1"/>
              <a:t>Διακοπη</a:t>
            </a:r>
            <a:r>
              <a:rPr lang="el-GR" sz="3200" dirty="0"/>
              <a:t>́ </a:t>
            </a:r>
            <a:r>
              <a:rPr lang="el-GR" sz="3200" dirty="0" err="1"/>
              <a:t>όταν</a:t>
            </a:r>
            <a:r>
              <a:rPr lang="el-GR" sz="3200" dirty="0"/>
              <a:t> μη </a:t>
            </a:r>
            <a:r>
              <a:rPr lang="el-GR" sz="3200" dirty="0" err="1"/>
              <a:t>ελεγχόμενη</a:t>
            </a:r>
            <a:r>
              <a:rPr lang="el-GR" sz="3200" dirty="0"/>
              <a:t> </a:t>
            </a:r>
            <a:r>
              <a:rPr lang="el-GR" sz="3200" dirty="0" err="1"/>
              <a:t>υπέρταση</a:t>
            </a:r>
            <a:r>
              <a:rPr lang="el-GR" sz="3200" dirty="0"/>
              <a:t>, ή </a:t>
            </a:r>
            <a:r>
              <a:rPr lang="el-GR" sz="3200" dirty="0" err="1"/>
              <a:t>επικίνδυνη</a:t>
            </a:r>
            <a:r>
              <a:rPr lang="el-GR" sz="3200" dirty="0"/>
              <a:t> για τη </a:t>
            </a:r>
            <a:r>
              <a:rPr lang="el-GR" sz="3200" dirty="0" err="1"/>
              <a:t>ζωη</a:t>
            </a:r>
            <a:r>
              <a:rPr lang="el-GR" sz="3200" dirty="0"/>
              <a:t>́ </a:t>
            </a:r>
          </a:p>
          <a:p>
            <a:r>
              <a:rPr lang="el-GR" sz="3200" dirty="0" err="1"/>
              <a:t>Θρομβώσεις</a:t>
            </a:r>
            <a:br>
              <a:rPr lang="el-GR" sz="3200" dirty="0"/>
            </a:br>
            <a:r>
              <a:rPr lang="el-GR" sz="3200" dirty="0"/>
              <a:t>– </a:t>
            </a:r>
            <a:r>
              <a:rPr lang="el-GR" sz="3200" dirty="0" err="1"/>
              <a:t>Φλεβικές</a:t>
            </a:r>
            <a:r>
              <a:rPr lang="el-GR" sz="3200" dirty="0"/>
              <a:t>: </a:t>
            </a:r>
            <a:r>
              <a:rPr lang="el-GR" sz="3200" dirty="0" err="1"/>
              <a:t>πνευμονικη</a:t>
            </a:r>
            <a:r>
              <a:rPr lang="el-GR" sz="3200" dirty="0"/>
              <a:t>́ </a:t>
            </a:r>
            <a:r>
              <a:rPr lang="el-GR" sz="3200" dirty="0" err="1"/>
              <a:t>εμβολη</a:t>
            </a:r>
            <a:r>
              <a:rPr lang="el-GR" sz="3200" dirty="0"/>
              <a:t>́ </a:t>
            </a:r>
          </a:p>
          <a:p>
            <a:pPr marL="0" indent="0">
              <a:buNone/>
            </a:pPr>
            <a:r>
              <a:rPr lang="en-GB" sz="3200" dirty="0"/>
              <a:t>  </a:t>
            </a:r>
            <a:r>
              <a:rPr lang="el-GR" sz="3200" dirty="0"/>
              <a:t>– </a:t>
            </a:r>
            <a:r>
              <a:rPr lang="el-GR" sz="3200" dirty="0" err="1"/>
              <a:t>Αρτηριακές</a:t>
            </a:r>
            <a:r>
              <a:rPr lang="el-GR" sz="3200" dirty="0"/>
              <a:t>: ΟΕΜ, ΑΕΕ </a:t>
            </a:r>
          </a:p>
          <a:p>
            <a:endParaRPr lang="el-GR" dirty="0"/>
          </a:p>
        </p:txBody>
      </p:sp>
      <p:pic>
        <p:nvPicPr>
          <p:cNvPr id="4" name="Ήχος 3">
            <a:hlinkClick r:id="" action="ppaction://media"/>
            <a:extLst>
              <a:ext uri="{FF2B5EF4-FFF2-40B4-BE49-F238E27FC236}">
                <a16:creationId xmlns:a16="http://schemas.microsoft.com/office/drawing/2014/main" id="{28165B18-C5D8-ED41-B395-3E71D6054C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886232134"/>
      </p:ext>
    </p:extLst>
  </p:cSld>
  <p:clrMapOvr>
    <a:masterClrMapping/>
  </p:clrMapOvr>
  <mc:AlternateContent xmlns:mc="http://schemas.openxmlformats.org/markup-compatibility/2006">
    <mc:Choice xmlns:p14="http://schemas.microsoft.com/office/powerpoint/2010/main" Requires="p14">
      <p:transition spd="slow" p14:dur="2000" advTm="61649"/>
    </mc:Choice>
    <mc:Fallback>
      <p:transition spd="slow" advTm="61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BEA9453-4E91-6948-B014-A6B43B47AF40}"/>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E1501A39-3E7B-1749-B49E-3DD144983D92}"/>
              </a:ext>
            </a:extLst>
          </p:cNvPr>
          <p:cNvSpPr>
            <a:spLocks noGrp="1"/>
          </p:cNvSpPr>
          <p:nvPr>
            <p:ph idx="1"/>
          </p:nvPr>
        </p:nvSpPr>
        <p:spPr/>
        <p:txBody>
          <a:bodyPr/>
          <a:lstStyle/>
          <a:p>
            <a:r>
              <a:rPr lang="el-GR" dirty="0" err="1"/>
              <a:t>Αιμορραγία</a:t>
            </a:r>
            <a:br>
              <a:rPr lang="el-GR" dirty="0"/>
            </a:br>
            <a:r>
              <a:rPr lang="el-GR" dirty="0"/>
              <a:t>– </a:t>
            </a:r>
            <a:r>
              <a:rPr lang="el-GR" dirty="0" err="1"/>
              <a:t>Θρομβοπενία</a:t>
            </a:r>
            <a:r>
              <a:rPr lang="el-GR" dirty="0"/>
              <a:t> </a:t>
            </a:r>
            <a:r>
              <a:rPr lang="el-GR" dirty="0" err="1"/>
              <a:t>σχετιζόμενη</a:t>
            </a:r>
            <a:r>
              <a:rPr lang="el-GR" dirty="0"/>
              <a:t> με τη </a:t>
            </a:r>
            <a:r>
              <a:rPr lang="el-GR" dirty="0" err="1"/>
              <a:t>χημειοθεραπεία</a:t>
            </a:r>
            <a:r>
              <a:rPr lang="el-GR" dirty="0"/>
              <a:t> – </a:t>
            </a:r>
            <a:r>
              <a:rPr lang="el-GR" dirty="0" err="1"/>
              <a:t>ρινορραγία</a:t>
            </a:r>
            <a:r>
              <a:rPr lang="el-GR" dirty="0"/>
              <a:t>, ΓΕΣ, ΚΝΣ, </a:t>
            </a:r>
            <a:r>
              <a:rPr lang="el-GR" dirty="0" err="1"/>
              <a:t>ουλορραγία</a:t>
            </a:r>
            <a:r>
              <a:rPr lang="el-GR" dirty="0"/>
              <a:t>, </a:t>
            </a:r>
            <a:r>
              <a:rPr lang="el-GR" dirty="0" err="1"/>
              <a:t>αιμόπτυση</a:t>
            </a:r>
            <a:r>
              <a:rPr lang="el-GR" dirty="0"/>
              <a:t> </a:t>
            </a:r>
          </a:p>
          <a:p>
            <a:pPr marL="0" indent="0">
              <a:buNone/>
            </a:pPr>
            <a:r>
              <a:rPr lang="el-GR" dirty="0"/>
              <a:t>• </a:t>
            </a:r>
            <a:r>
              <a:rPr lang="el-GR" dirty="0" err="1"/>
              <a:t>Πρωτεϊνουρία</a:t>
            </a:r>
            <a:br>
              <a:rPr lang="el-GR" dirty="0"/>
            </a:br>
            <a:r>
              <a:rPr lang="en-GB" dirty="0"/>
              <a:t>   </a:t>
            </a:r>
            <a:r>
              <a:rPr lang="el-GR" dirty="0"/>
              <a:t>– 38%</a:t>
            </a:r>
            <a:r>
              <a:rPr lang="en-GB" dirty="0"/>
              <a:t> </a:t>
            </a:r>
            <a:r>
              <a:rPr lang="el-GR" dirty="0"/>
              <a:t>–</a:t>
            </a:r>
            <a:r>
              <a:rPr lang="en-GB" dirty="0"/>
              <a:t> </a:t>
            </a:r>
            <a:r>
              <a:rPr lang="el-GR" dirty="0" err="1"/>
              <a:t>σοβαρη</a:t>
            </a:r>
            <a:r>
              <a:rPr lang="el-GR" dirty="0"/>
              <a:t>́(4%)</a:t>
            </a:r>
            <a:br>
              <a:rPr lang="el-GR" dirty="0"/>
            </a:br>
            <a:r>
              <a:rPr lang="en-GB" dirty="0"/>
              <a:t>   </a:t>
            </a:r>
            <a:r>
              <a:rPr lang="el-GR" dirty="0"/>
              <a:t>– </a:t>
            </a:r>
            <a:r>
              <a:rPr lang="el-GR" dirty="0" err="1"/>
              <a:t>Νεφρωσικο</a:t>
            </a:r>
            <a:r>
              <a:rPr lang="el-GR" dirty="0"/>
              <a:t>́ </a:t>
            </a:r>
            <a:r>
              <a:rPr lang="el-GR" dirty="0" err="1"/>
              <a:t>σύνδρομο</a:t>
            </a:r>
            <a:r>
              <a:rPr lang="el-GR" dirty="0"/>
              <a:t> (1%): </a:t>
            </a:r>
            <a:r>
              <a:rPr lang="el-GR" dirty="0" err="1"/>
              <a:t>Απαιτείται</a:t>
            </a:r>
            <a:r>
              <a:rPr lang="el-GR" dirty="0"/>
              <a:t> </a:t>
            </a:r>
            <a:r>
              <a:rPr lang="el-GR" dirty="0" err="1"/>
              <a:t>διακοπη</a:t>
            </a:r>
            <a:r>
              <a:rPr lang="el-GR" dirty="0"/>
              <a:t>́ του </a:t>
            </a:r>
            <a:r>
              <a:rPr lang="el-GR" dirty="0" err="1"/>
              <a:t>φαρμάκου</a:t>
            </a:r>
            <a:r>
              <a:rPr lang="el-GR" dirty="0"/>
              <a:t> </a:t>
            </a:r>
          </a:p>
          <a:p>
            <a:pPr marL="0" indent="0">
              <a:buNone/>
            </a:pPr>
            <a:r>
              <a:rPr lang="el-GR" dirty="0"/>
              <a:t>• </a:t>
            </a:r>
            <a:r>
              <a:rPr lang="el-GR" dirty="0" err="1"/>
              <a:t>Διάτρηση</a:t>
            </a:r>
            <a:r>
              <a:rPr lang="el-GR" dirty="0"/>
              <a:t> </a:t>
            </a:r>
            <a:r>
              <a:rPr lang="el-GR" dirty="0" err="1"/>
              <a:t>εντέρου</a:t>
            </a:r>
            <a:r>
              <a:rPr lang="el-GR" dirty="0"/>
              <a:t> ή </a:t>
            </a:r>
            <a:r>
              <a:rPr lang="el-GR" dirty="0" err="1"/>
              <a:t>συρίγγιο</a:t>
            </a:r>
            <a:r>
              <a:rPr lang="el-GR" dirty="0"/>
              <a:t> – </a:t>
            </a:r>
            <a:r>
              <a:rPr lang="en-GB" dirty="0"/>
              <a:t>BEVACIZUMAB  (2%) </a:t>
            </a:r>
          </a:p>
          <a:p>
            <a:pPr marL="0" indent="0">
              <a:buNone/>
            </a:pPr>
            <a:r>
              <a:rPr lang="en-GB" dirty="0"/>
              <a:t>   </a:t>
            </a:r>
            <a:r>
              <a:rPr lang="el-GR" dirty="0" err="1">
                <a:solidFill>
                  <a:srgbClr val="FF0000"/>
                </a:solidFill>
              </a:rPr>
              <a:t>Επικίνδυνη</a:t>
            </a:r>
            <a:r>
              <a:rPr lang="el-GR" dirty="0">
                <a:solidFill>
                  <a:srgbClr val="FF0000"/>
                </a:solidFill>
              </a:rPr>
              <a:t> για τη </a:t>
            </a:r>
            <a:r>
              <a:rPr lang="el-GR" dirty="0" err="1">
                <a:solidFill>
                  <a:srgbClr val="FF0000"/>
                </a:solidFill>
              </a:rPr>
              <a:t>ζωη</a:t>
            </a:r>
            <a:r>
              <a:rPr lang="el-GR" dirty="0">
                <a:solidFill>
                  <a:srgbClr val="FF0000"/>
                </a:solidFill>
              </a:rPr>
              <a:t>́ </a:t>
            </a:r>
          </a:p>
          <a:p>
            <a:endParaRPr lang="el-GR" dirty="0"/>
          </a:p>
        </p:txBody>
      </p:sp>
      <p:pic>
        <p:nvPicPr>
          <p:cNvPr id="4" name="Ήχος 3">
            <a:hlinkClick r:id="" action="ppaction://media"/>
            <a:extLst>
              <a:ext uri="{FF2B5EF4-FFF2-40B4-BE49-F238E27FC236}">
                <a16:creationId xmlns:a16="http://schemas.microsoft.com/office/drawing/2014/main" id="{5D3317E7-B546-BA49-AA0A-A8AB6731B9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022717999"/>
      </p:ext>
    </p:extLst>
  </p:cSld>
  <p:clrMapOvr>
    <a:masterClrMapping/>
  </p:clrMapOvr>
  <mc:AlternateContent xmlns:mc="http://schemas.openxmlformats.org/markup-compatibility/2006">
    <mc:Choice xmlns:p14="http://schemas.microsoft.com/office/powerpoint/2010/main" Requires="p14">
      <p:transition spd="slow" p14:dur="2000" advTm="73245"/>
    </mc:Choice>
    <mc:Fallback>
      <p:transition spd="slow" advTm="73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750331B-3790-DA43-A7F3-544E4C1C05BD}"/>
              </a:ext>
            </a:extLst>
          </p:cNvPr>
          <p:cNvSpPr>
            <a:spLocks noGrp="1"/>
          </p:cNvSpPr>
          <p:nvPr>
            <p:ph type="title"/>
          </p:nvPr>
        </p:nvSpPr>
        <p:spPr/>
        <p:txBody>
          <a:bodyPr/>
          <a:lstStyle/>
          <a:p>
            <a:r>
              <a:rPr lang="el-GR" dirty="0">
                <a:solidFill>
                  <a:srgbClr val="0070C0"/>
                </a:solidFill>
                <a:latin typeface="+mn-lt"/>
              </a:rPr>
              <a:t>ΚΑΤΗΓΟΡΙΕΣ ΑΝΤΙΝΕΟΠΛΑΣΜΑΤΙΚΩΝ ΠΑΡΑΓΟΝΤΩΝ </a:t>
            </a:r>
          </a:p>
        </p:txBody>
      </p:sp>
      <p:sp>
        <p:nvSpPr>
          <p:cNvPr id="3" name="Θέση περιεχομένου 2">
            <a:extLst>
              <a:ext uri="{FF2B5EF4-FFF2-40B4-BE49-F238E27FC236}">
                <a16:creationId xmlns:a16="http://schemas.microsoft.com/office/drawing/2014/main" id="{D5D333FF-282A-9C4D-8D0E-D651A34D0608}"/>
              </a:ext>
            </a:extLst>
          </p:cNvPr>
          <p:cNvSpPr>
            <a:spLocks noGrp="1"/>
          </p:cNvSpPr>
          <p:nvPr>
            <p:ph idx="1"/>
          </p:nvPr>
        </p:nvSpPr>
        <p:spPr/>
        <p:txBody>
          <a:bodyPr>
            <a:normAutofit/>
          </a:bodyPr>
          <a:lstStyle/>
          <a:p>
            <a:r>
              <a:rPr lang="el-GR" sz="4400" dirty="0" err="1"/>
              <a:t>Κυτταροστατικά</a:t>
            </a:r>
            <a:endParaRPr lang="el-GR" sz="4400" dirty="0"/>
          </a:p>
          <a:p>
            <a:endParaRPr lang="el-GR" sz="4400" dirty="0"/>
          </a:p>
          <a:p>
            <a:r>
              <a:rPr lang="el-GR" sz="4400" dirty="0"/>
              <a:t>Στοχεύουσες θεραπείες</a:t>
            </a:r>
          </a:p>
          <a:p>
            <a:endParaRPr lang="el-GR" sz="4400" dirty="0"/>
          </a:p>
          <a:p>
            <a:r>
              <a:rPr lang="el-GR" sz="4400" dirty="0"/>
              <a:t>Ανοσοθεραπείες </a:t>
            </a:r>
          </a:p>
        </p:txBody>
      </p:sp>
      <p:pic>
        <p:nvPicPr>
          <p:cNvPr id="5" name="Ήχος 4">
            <a:hlinkClick r:id="" action="ppaction://media"/>
            <a:extLst>
              <a:ext uri="{FF2B5EF4-FFF2-40B4-BE49-F238E27FC236}">
                <a16:creationId xmlns:a16="http://schemas.microsoft.com/office/drawing/2014/main" id="{FBF80D65-6F6A-1746-8225-75CB4907F9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905223850"/>
      </p:ext>
    </p:extLst>
  </p:cSld>
  <p:clrMapOvr>
    <a:masterClrMapping/>
  </p:clrMapOvr>
  <mc:AlternateContent xmlns:mc="http://schemas.openxmlformats.org/markup-compatibility/2006">
    <mc:Choice xmlns:p14="http://schemas.microsoft.com/office/powerpoint/2010/main" Requires="p14">
      <p:transition spd="slow" p14:dur="2000" advTm="19027"/>
    </mc:Choice>
    <mc:Fallback>
      <p:transition spd="slow" advTm="19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34C5C88-1A26-6D47-B553-96DEA7B95C00}"/>
              </a:ext>
            </a:extLst>
          </p:cNvPr>
          <p:cNvSpPr>
            <a:spLocks noGrp="1"/>
          </p:cNvSpPr>
          <p:nvPr>
            <p:ph type="title"/>
          </p:nvPr>
        </p:nvSpPr>
        <p:spPr/>
        <p:txBody>
          <a:bodyPr>
            <a:normAutofit fontScale="90000"/>
          </a:bodyPr>
          <a:lstStyle/>
          <a:p>
            <a:r>
              <a:rPr lang="el-GR" b="1" dirty="0" err="1">
                <a:solidFill>
                  <a:srgbClr val="0070C0"/>
                </a:solidFill>
                <a:latin typeface="+mn-lt"/>
              </a:rPr>
              <a:t>Παλαμιαία</a:t>
            </a:r>
            <a:r>
              <a:rPr lang="el-GR" b="1" dirty="0">
                <a:solidFill>
                  <a:srgbClr val="0070C0"/>
                </a:solidFill>
                <a:latin typeface="+mn-lt"/>
              </a:rPr>
              <a:t> – </a:t>
            </a:r>
            <a:r>
              <a:rPr lang="el-GR" b="1" dirty="0" err="1">
                <a:solidFill>
                  <a:srgbClr val="0070C0"/>
                </a:solidFill>
                <a:latin typeface="+mn-lt"/>
              </a:rPr>
              <a:t>πελματιαία</a:t>
            </a:r>
            <a:r>
              <a:rPr lang="el-GR" b="1" dirty="0">
                <a:solidFill>
                  <a:srgbClr val="0070C0"/>
                </a:solidFill>
                <a:latin typeface="+mn-lt"/>
              </a:rPr>
              <a:t> </a:t>
            </a:r>
            <a:r>
              <a:rPr lang="el-GR" b="1" dirty="0" err="1">
                <a:solidFill>
                  <a:srgbClr val="0070C0"/>
                </a:solidFill>
                <a:latin typeface="+mn-lt"/>
              </a:rPr>
              <a:t>ερυθροδυσαισθησία</a:t>
            </a:r>
            <a:r>
              <a:rPr lang="el-GR" b="1" dirty="0">
                <a:solidFill>
                  <a:srgbClr val="0070C0"/>
                </a:solidFill>
                <a:latin typeface="+mn-lt"/>
              </a:rPr>
              <a:t> </a:t>
            </a:r>
            <a:br>
              <a:rPr lang="el-GR" b="1" dirty="0">
                <a:solidFill>
                  <a:srgbClr val="0070C0"/>
                </a:solidFill>
                <a:latin typeface="+mn-lt"/>
              </a:rPr>
            </a:br>
            <a:endParaRPr lang="el-GR" b="1" dirty="0">
              <a:solidFill>
                <a:srgbClr val="0070C0"/>
              </a:solidFill>
              <a:latin typeface="+mn-lt"/>
            </a:endParaRPr>
          </a:p>
        </p:txBody>
      </p:sp>
      <p:pic>
        <p:nvPicPr>
          <p:cNvPr id="5" name="Θέση περιεχομένου 4">
            <a:extLst>
              <a:ext uri="{FF2B5EF4-FFF2-40B4-BE49-F238E27FC236}">
                <a16:creationId xmlns:a16="http://schemas.microsoft.com/office/drawing/2014/main" id="{CCD37639-33CD-9E45-B8FF-73B9E37FC7A2}"/>
              </a:ext>
            </a:extLst>
          </p:cNvPr>
          <p:cNvPicPr>
            <a:picLocks noGrp="1" noChangeAspect="1"/>
          </p:cNvPicPr>
          <p:nvPr>
            <p:ph idx="1"/>
          </p:nvPr>
        </p:nvPicPr>
        <p:blipFill>
          <a:blip r:embed="rId4"/>
          <a:stretch>
            <a:fillRect/>
          </a:stretch>
        </p:blipFill>
        <p:spPr>
          <a:xfrm>
            <a:off x="838200" y="1350137"/>
            <a:ext cx="10371513" cy="4351338"/>
          </a:xfrm>
        </p:spPr>
      </p:pic>
      <p:pic>
        <p:nvPicPr>
          <p:cNvPr id="3" name="Ήχος 2">
            <a:hlinkClick r:id="" action="ppaction://media"/>
            <a:extLst>
              <a:ext uri="{FF2B5EF4-FFF2-40B4-BE49-F238E27FC236}">
                <a16:creationId xmlns:a16="http://schemas.microsoft.com/office/drawing/2014/main" id="{5BD40CEB-CC25-2448-BAFE-B09F9235EF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990159563"/>
      </p:ext>
    </p:extLst>
  </p:cSld>
  <p:clrMapOvr>
    <a:masterClrMapping/>
  </p:clrMapOvr>
  <mc:AlternateContent xmlns:mc="http://schemas.openxmlformats.org/markup-compatibility/2006">
    <mc:Choice xmlns:p14="http://schemas.microsoft.com/office/powerpoint/2010/main" Requires="p14">
      <p:transition spd="slow" p14:dur="2000" advTm="21840"/>
    </mc:Choice>
    <mc:Fallback>
      <p:transition spd="slow" advTm="21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34C5C88-1A26-6D47-B553-96DEA7B95C00}"/>
              </a:ext>
            </a:extLst>
          </p:cNvPr>
          <p:cNvSpPr>
            <a:spLocks noGrp="1"/>
          </p:cNvSpPr>
          <p:nvPr>
            <p:ph type="title"/>
          </p:nvPr>
        </p:nvSpPr>
        <p:spPr/>
        <p:txBody>
          <a:bodyPr>
            <a:normAutofit fontScale="90000"/>
          </a:bodyPr>
          <a:lstStyle/>
          <a:p>
            <a:r>
              <a:rPr lang="el-GR" b="1" dirty="0" err="1">
                <a:solidFill>
                  <a:srgbClr val="0070C0"/>
                </a:solidFill>
                <a:latin typeface="+mn-lt"/>
              </a:rPr>
              <a:t>Παλαμιαία</a:t>
            </a:r>
            <a:r>
              <a:rPr lang="el-GR" b="1" dirty="0">
                <a:solidFill>
                  <a:srgbClr val="0070C0"/>
                </a:solidFill>
                <a:latin typeface="+mn-lt"/>
              </a:rPr>
              <a:t> – </a:t>
            </a:r>
            <a:r>
              <a:rPr lang="el-GR" b="1" dirty="0" err="1">
                <a:solidFill>
                  <a:srgbClr val="0070C0"/>
                </a:solidFill>
                <a:latin typeface="+mn-lt"/>
              </a:rPr>
              <a:t>πελματιαία</a:t>
            </a:r>
            <a:r>
              <a:rPr lang="el-GR" b="1" dirty="0">
                <a:solidFill>
                  <a:srgbClr val="0070C0"/>
                </a:solidFill>
                <a:latin typeface="+mn-lt"/>
              </a:rPr>
              <a:t> </a:t>
            </a:r>
            <a:r>
              <a:rPr lang="el-GR" b="1" dirty="0" err="1">
                <a:solidFill>
                  <a:srgbClr val="0070C0"/>
                </a:solidFill>
                <a:latin typeface="+mn-lt"/>
              </a:rPr>
              <a:t>ερυθροδυσαισθησία</a:t>
            </a:r>
            <a:r>
              <a:rPr lang="el-GR" b="1" dirty="0">
                <a:solidFill>
                  <a:srgbClr val="0070C0"/>
                </a:solidFill>
                <a:latin typeface="+mn-lt"/>
              </a:rPr>
              <a:t> </a:t>
            </a:r>
            <a:br>
              <a:rPr lang="el-GR" b="1" dirty="0">
                <a:solidFill>
                  <a:srgbClr val="0070C0"/>
                </a:solidFill>
                <a:latin typeface="+mn-lt"/>
              </a:rPr>
            </a:br>
            <a:endParaRPr lang="el-GR" b="1" dirty="0">
              <a:solidFill>
                <a:srgbClr val="0070C0"/>
              </a:solidFill>
              <a:latin typeface="+mn-lt"/>
            </a:endParaRPr>
          </a:p>
        </p:txBody>
      </p:sp>
      <p:sp>
        <p:nvSpPr>
          <p:cNvPr id="4" name="Θέση περιεχομένου 3">
            <a:extLst>
              <a:ext uri="{FF2B5EF4-FFF2-40B4-BE49-F238E27FC236}">
                <a16:creationId xmlns:a16="http://schemas.microsoft.com/office/drawing/2014/main" id="{55F99CC0-D41A-8644-A590-96676A6282F4}"/>
              </a:ext>
            </a:extLst>
          </p:cNvPr>
          <p:cNvSpPr>
            <a:spLocks noGrp="1"/>
          </p:cNvSpPr>
          <p:nvPr>
            <p:ph idx="1"/>
          </p:nvPr>
        </p:nvSpPr>
        <p:spPr>
          <a:xfrm>
            <a:off x="838200" y="1825625"/>
            <a:ext cx="10920984" cy="4351338"/>
          </a:xfrm>
        </p:spPr>
        <p:txBody>
          <a:bodyPr/>
          <a:lstStyle/>
          <a:p>
            <a:r>
              <a:rPr lang="el-GR" sz="3600" dirty="0" err="1"/>
              <a:t>Καπεσιταμπίνη</a:t>
            </a:r>
            <a:r>
              <a:rPr lang="el-GR" sz="3600" dirty="0"/>
              <a:t>, </a:t>
            </a:r>
            <a:r>
              <a:rPr lang="el-GR" sz="3600" dirty="0" err="1"/>
              <a:t>φθοριοουρακίλη</a:t>
            </a:r>
            <a:r>
              <a:rPr lang="el-GR" sz="3600" dirty="0"/>
              <a:t>, </a:t>
            </a:r>
            <a:r>
              <a:rPr lang="en-GB" sz="3600" dirty="0" err="1"/>
              <a:t>Caelyx</a:t>
            </a:r>
            <a:r>
              <a:rPr lang="en-GB" sz="3600" dirty="0"/>
              <a:t> (</a:t>
            </a:r>
            <a:r>
              <a:rPr lang="el-GR" sz="3600" dirty="0" err="1"/>
              <a:t>λιποσ.δοξορουμπικίνη</a:t>
            </a:r>
            <a:r>
              <a:rPr lang="el-GR" sz="3600" dirty="0"/>
              <a:t>) </a:t>
            </a:r>
          </a:p>
          <a:p>
            <a:r>
              <a:rPr lang="el-GR" sz="3600" dirty="0" err="1"/>
              <a:t>Συμπτωματικη</a:t>
            </a:r>
            <a:r>
              <a:rPr lang="el-GR" sz="3600" dirty="0"/>
              <a:t>́ </a:t>
            </a:r>
            <a:r>
              <a:rPr lang="el-GR" sz="3600" dirty="0" err="1"/>
              <a:t>αντιμετώπιση</a:t>
            </a:r>
            <a:r>
              <a:rPr lang="el-GR" sz="3600" dirty="0"/>
              <a:t> (</a:t>
            </a:r>
            <a:r>
              <a:rPr lang="el-GR" sz="3600" dirty="0" err="1"/>
              <a:t>αναλγητικα</a:t>
            </a:r>
            <a:r>
              <a:rPr lang="el-GR" sz="3600" dirty="0"/>
              <a:t>́, </a:t>
            </a:r>
            <a:r>
              <a:rPr lang="el-GR" sz="3600" dirty="0" err="1"/>
              <a:t>αντιβιοτικα</a:t>
            </a:r>
            <a:r>
              <a:rPr lang="el-GR" sz="3600" dirty="0"/>
              <a:t>́) </a:t>
            </a:r>
          </a:p>
          <a:p>
            <a:r>
              <a:rPr lang="el-GR" sz="3600" dirty="0" err="1"/>
              <a:t>Αποδράμει</a:t>
            </a:r>
            <a:r>
              <a:rPr lang="el-GR" sz="3600" dirty="0"/>
              <a:t> σε 5-7 </a:t>
            </a:r>
            <a:r>
              <a:rPr lang="el-GR" sz="3600" dirty="0" err="1"/>
              <a:t>ημέρες</a:t>
            </a:r>
            <a:r>
              <a:rPr lang="el-GR" sz="3600" dirty="0"/>
              <a:t> </a:t>
            </a:r>
            <a:r>
              <a:rPr lang="el-GR" sz="3600" dirty="0" err="1"/>
              <a:t>μετα</a:t>
            </a:r>
            <a:r>
              <a:rPr lang="el-GR" sz="3600" dirty="0"/>
              <a:t>́ τη </a:t>
            </a:r>
            <a:r>
              <a:rPr lang="el-GR" sz="3600" dirty="0" err="1"/>
              <a:t>διακοπη</a:t>
            </a:r>
            <a:r>
              <a:rPr lang="el-GR" sz="3600" dirty="0"/>
              <a:t>́ του </a:t>
            </a:r>
            <a:r>
              <a:rPr lang="el-GR" sz="3600" dirty="0" err="1"/>
              <a:t>φαρμάκου</a:t>
            </a:r>
            <a:r>
              <a:rPr lang="el-GR" sz="3600" dirty="0"/>
              <a:t> </a:t>
            </a:r>
          </a:p>
          <a:p>
            <a:endParaRPr lang="el-GR" dirty="0"/>
          </a:p>
        </p:txBody>
      </p:sp>
      <p:pic>
        <p:nvPicPr>
          <p:cNvPr id="3" name="Ήχος 2">
            <a:hlinkClick r:id="" action="ppaction://media"/>
            <a:extLst>
              <a:ext uri="{FF2B5EF4-FFF2-40B4-BE49-F238E27FC236}">
                <a16:creationId xmlns:a16="http://schemas.microsoft.com/office/drawing/2014/main" id="{9F8CAB9A-E6A6-F048-9C9E-212E0ED48E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122538889"/>
      </p:ext>
    </p:extLst>
  </p:cSld>
  <p:clrMapOvr>
    <a:masterClrMapping/>
  </p:clrMapOvr>
  <mc:AlternateContent xmlns:mc="http://schemas.openxmlformats.org/markup-compatibility/2006">
    <mc:Choice xmlns:p14="http://schemas.microsoft.com/office/powerpoint/2010/main" Requires="p14">
      <p:transition spd="slow" p14:dur="2000" advTm="30152"/>
    </mc:Choice>
    <mc:Fallback>
      <p:transition spd="slow" advTm="30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κειμένου 2">
            <a:extLst>
              <a:ext uri="{FF2B5EF4-FFF2-40B4-BE49-F238E27FC236}">
                <a16:creationId xmlns:a16="http://schemas.microsoft.com/office/drawing/2014/main" id="{A981C435-86A4-C144-857A-85684553CD88}"/>
              </a:ext>
            </a:extLst>
          </p:cNvPr>
          <p:cNvSpPr>
            <a:spLocks noGrp="1"/>
          </p:cNvSpPr>
          <p:nvPr>
            <p:ph type="body" idx="1"/>
          </p:nvPr>
        </p:nvSpPr>
        <p:spPr/>
        <p:txBody>
          <a:bodyPr/>
          <a:lstStyle/>
          <a:p>
            <a:r>
              <a:rPr lang="en-GB" dirty="0"/>
              <a:t>AKMOEI</a:t>
            </a:r>
            <a:r>
              <a:rPr lang="el-GR" dirty="0"/>
              <a:t>ΔΕΣ ΕΞΑΝΘΗΜΑ</a:t>
            </a:r>
          </a:p>
        </p:txBody>
      </p:sp>
      <p:pic>
        <p:nvPicPr>
          <p:cNvPr id="8" name="Θέση περιεχομένου 7">
            <a:extLst>
              <a:ext uri="{FF2B5EF4-FFF2-40B4-BE49-F238E27FC236}">
                <a16:creationId xmlns:a16="http://schemas.microsoft.com/office/drawing/2014/main" id="{2A22EF49-B4B4-7948-B341-E87C4775F909}"/>
              </a:ext>
            </a:extLst>
          </p:cNvPr>
          <p:cNvPicPr>
            <a:picLocks noGrp="1" noChangeAspect="1"/>
          </p:cNvPicPr>
          <p:nvPr>
            <p:ph sz="half" idx="2"/>
          </p:nvPr>
        </p:nvPicPr>
        <p:blipFill>
          <a:blip r:embed="rId5"/>
          <a:stretch>
            <a:fillRect/>
          </a:stretch>
        </p:blipFill>
        <p:spPr>
          <a:xfrm>
            <a:off x="2044595" y="2505075"/>
            <a:ext cx="2748173" cy="3684588"/>
          </a:xfrm>
        </p:spPr>
      </p:pic>
      <p:sp>
        <p:nvSpPr>
          <p:cNvPr id="5" name="Θέση κειμένου 4">
            <a:extLst>
              <a:ext uri="{FF2B5EF4-FFF2-40B4-BE49-F238E27FC236}">
                <a16:creationId xmlns:a16="http://schemas.microsoft.com/office/drawing/2014/main" id="{3ECC30FE-0339-DC40-9847-21680D52EAC7}"/>
              </a:ext>
            </a:extLst>
          </p:cNvPr>
          <p:cNvSpPr>
            <a:spLocks noGrp="1"/>
          </p:cNvSpPr>
          <p:nvPr>
            <p:ph type="body" sz="quarter" idx="3"/>
          </p:nvPr>
        </p:nvSpPr>
        <p:spPr/>
        <p:txBody>
          <a:bodyPr/>
          <a:lstStyle/>
          <a:p>
            <a:r>
              <a:rPr lang="el-GR" dirty="0"/>
              <a:t>ΠΑΡΟΝΥΧΙΕΣ </a:t>
            </a:r>
          </a:p>
        </p:txBody>
      </p:sp>
      <p:pic>
        <p:nvPicPr>
          <p:cNvPr id="10" name="Θέση περιεχομένου 9">
            <a:extLst>
              <a:ext uri="{FF2B5EF4-FFF2-40B4-BE49-F238E27FC236}">
                <a16:creationId xmlns:a16="http://schemas.microsoft.com/office/drawing/2014/main" id="{A9F5C324-A23F-2E4C-ACBA-28CD3B51EA66}"/>
              </a:ext>
            </a:extLst>
          </p:cNvPr>
          <p:cNvPicPr>
            <a:picLocks noGrp="1" noChangeAspect="1"/>
          </p:cNvPicPr>
          <p:nvPr>
            <p:ph sz="quarter" idx="4"/>
          </p:nvPr>
        </p:nvPicPr>
        <p:blipFill>
          <a:blip r:embed="rId6"/>
          <a:stretch>
            <a:fillRect/>
          </a:stretch>
        </p:blipFill>
        <p:spPr>
          <a:xfrm>
            <a:off x="6301716" y="2505075"/>
            <a:ext cx="4924156" cy="3684588"/>
          </a:xfrm>
        </p:spPr>
      </p:pic>
      <p:sp>
        <p:nvSpPr>
          <p:cNvPr id="11" name="Τίτλος 1">
            <a:extLst>
              <a:ext uri="{FF2B5EF4-FFF2-40B4-BE49-F238E27FC236}">
                <a16:creationId xmlns:a16="http://schemas.microsoft.com/office/drawing/2014/main" id="{7A292879-22D7-C346-8A27-1DC7AF007C92}"/>
              </a:ext>
            </a:extLst>
          </p:cNvPr>
          <p:cNvSpPr>
            <a:spLocks noGrp="1"/>
          </p:cNvSpPr>
          <p:nvPr>
            <p:ph type="title"/>
          </p:nvPr>
        </p:nvSpPr>
        <p:spPr>
          <a:xfrm>
            <a:off x="838200" y="365125"/>
            <a:ext cx="10515600" cy="1325563"/>
          </a:xfrm>
        </p:spPr>
        <p:txBody>
          <a:bodyPr>
            <a:normAutofit fontScale="90000"/>
          </a:bodyPr>
          <a:lstStyle/>
          <a:p>
            <a:r>
              <a:rPr lang="el-GR" b="1" dirty="0" err="1">
                <a:solidFill>
                  <a:srgbClr val="0070C0"/>
                </a:solidFill>
                <a:latin typeface="+mn-lt"/>
              </a:rPr>
              <a:t>Δερματικές</a:t>
            </a:r>
            <a:r>
              <a:rPr lang="el-GR" b="1" dirty="0">
                <a:solidFill>
                  <a:srgbClr val="0070C0"/>
                </a:solidFill>
                <a:latin typeface="+mn-lt"/>
              </a:rPr>
              <a:t> </a:t>
            </a:r>
            <a:r>
              <a:rPr lang="el-GR" b="1" dirty="0" err="1">
                <a:solidFill>
                  <a:srgbClr val="0070C0"/>
                </a:solidFill>
                <a:latin typeface="+mn-lt"/>
              </a:rPr>
              <a:t>εκδηλώσεις</a:t>
            </a:r>
            <a:r>
              <a:rPr lang="el-GR" b="1" dirty="0">
                <a:solidFill>
                  <a:srgbClr val="0070C0"/>
                </a:solidFill>
                <a:latin typeface="+mn-lt"/>
              </a:rPr>
              <a:t> </a:t>
            </a:r>
            <a:r>
              <a:rPr lang="el-GR" b="1" dirty="0" err="1">
                <a:solidFill>
                  <a:srgbClr val="0070C0"/>
                </a:solidFill>
                <a:latin typeface="+mn-lt"/>
              </a:rPr>
              <a:t>απο</a:t>
            </a:r>
            <a:r>
              <a:rPr lang="el-GR" b="1" dirty="0">
                <a:solidFill>
                  <a:srgbClr val="0070C0"/>
                </a:solidFill>
                <a:latin typeface="+mn-lt"/>
              </a:rPr>
              <a:t>́ </a:t>
            </a:r>
            <a:r>
              <a:rPr lang="el-GR" b="1" dirty="0" err="1">
                <a:solidFill>
                  <a:srgbClr val="0070C0"/>
                </a:solidFill>
                <a:latin typeface="+mn-lt"/>
              </a:rPr>
              <a:t>αναστολείς</a:t>
            </a:r>
            <a:r>
              <a:rPr lang="el-GR" b="1" dirty="0">
                <a:solidFill>
                  <a:srgbClr val="0070C0"/>
                </a:solidFill>
                <a:latin typeface="+mn-lt"/>
              </a:rPr>
              <a:t> </a:t>
            </a:r>
            <a:r>
              <a:rPr lang="en-GB" b="1" dirty="0">
                <a:solidFill>
                  <a:srgbClr val="0070C0"/>
                </a:solidFill>
                <a:latin typeface="+mn-lt"/>
              </a:rPr>
              <a:t>EGFR (cetuximab, </a:t>
            </a:r>
            <a:r>
              <a:rPr lang="en-GB" b="1" dirty="0" err="1">
                <a:solidFill>
                  <a:srgbClr val="0070C0"/>
                </a:solidFill>
                <a:latin typeface="+mn-lt"/>
              </a:rPr>
              <a:t>panitumumab,gefitinib</a:t>
            </a:r>
            <a:r>
              <a:rPr lang="en-GB" b="1" dirty="0">
                <a:solidFill>
                  <a:srgbClr val="0070C0"/>
                </a:solidFill>
                <a:latin typeface="+mn-lt"/>
              </a:rPr>
              <a:t>, erlotinib) </a:t>
            </a:r>
            <a:br>
              <a:rPr lang="en-GB" dirty="0"/>
            </a:br>
            <a:endParaRPr lang="el-GR" dirty="0"/>
          </a:p>
        </p:txBody>
      </p:sp>
      <p:pic>
        <p:nvPicPr>
          <p:cNvPr id="13" name="Εικόνα 12">
            <a:extLst>
              <a:ext uri="{FF2B5EF4-FFF2-40B4-BE49-F238E27FC236}">
                <a16:creationId xmlns:a16="http://schemas.microsoft.com/office/drawing/2014/main" id="{9304CB84-AD09-9F40-9E23-E3B3850D70EF}"/>
              </a:ext>
            </a:extLst>
          </p:cNvPr>
          <p:cNvPicPr>
            <a:picLocks noChangeAspect="1"/>
          </p:cNvPicPr>
          <p:nvPr/>
        </p:nvPicPr>
        <p:blipFill>
          <a:blip r:embed="rId7"/>
          <a:stretch>
            <a:fillRect/>
          </a:stretch>
        </p:blipFill>
        <p:spPr>
          <a:xfrm>
            <a:off x="6301716" y="2505075"/>
            <a:ext cx="5447695" cy="3960000"/>
          </a:xfrm>
          <a:prstGeom prst="rect">
            <a:avLst/>
          </a:prstGeom>
        </p:spPr>
      </p:pic>
      <p:pic>
        <p:nvPicPr>
          <p:cNvPr id="2" name="Ήχος 1">
            <a:hlinkClick r:id="" action="ppaction://media"/>
            <a:extLst>
              <a:ext uri="{FF2B5EF4-FFF2-40B4-BE49-F238E27FC236}">
                <a16:creationId xmlns:a16="http://schemas.microsoft.com/office/drawing/2014/main" id="{E01EBCFE-2C8A-604F-A97F-4A4D20D0D32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3172679763"/>
      </p:ext>
    </p:extLst>
  </p:cSld>
  <p:clrMapOvr>
    <a:masterClrMapping/>
  </p:clrMapOvr>
  <mc:AlternateContent xmlns:mc="http://schemas.openxmlformats.org/markup-compatibility/2006">
    <mc:Choice xmlns:p14="http://schemas.microsoft.com/office/powerpoint/2010/main" Requires="p14">
      <p:transition spd="slow" p14:dur="2000" advTm="37694"/>
    </mc:Choice>
    <mc:Fallback>
      <p:transition spd="slow" advTm="37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circle(in)">
                                      <p:cBhvr>
                                        <p:cTn id="1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2FBA58C-D44E-AA49-9FC1-B0D09B9CC89B}"/>
              </a:ext>
            </a:extLst>
          </p:cNvPr>
          <p:cNvSpPr>
            <a:spLocks noGrp="1"/>
          </p:cNvSpPr>
          <p:nvPr>
            <p:ph type="title"/>
          </p:nvPr>
        </p:nvSpPr>
        <p:spPr/>
        <p:txBody>
          <a:bodyPr/>
          <a:lstStyle/>
          <a:p>
            <a:r>
              <a:rPr lang="el-GR" b="1" dirty="0" err="1">
                <a:solidFill>
                  <a:srgbClr val="0070C0"/>
                </a:solidFill>
                <a:latin typeface="+mn-lt"/>
              </a:rPr>
              <a:t>Ενδοκρινικές</a:t>
            </a:r>
            <a:r>
              <a:rPr lang="el-GR" b="1" dirty="0">
                <a:solidFill>
                  <a:srgbClr val="0070C0"/>
                </a:solidFill>
                <a:latin typeface="+mn-lt"/>
              </a:rPr>
              <a:t> / </a:t>
            </a:r>
            <a:r>
              <a:rPr lang="el-GR" b="1" dirty="0" err="1">
                <a:solidFill>
                  <a:srgbClr val="0070C0"/>
                </a:solidFill>
                <a:latin typeface="+mn-lt"/>
              </a:rPr>
              <a:t>μεταβολικές</a:t>
            </a:r>
            <a:r>
              <a:rPr lang="el-GR" b="1" dirty="0">
                <a:solidFill>
                  <a:srgbClr val="0070C0"/>
                </a:solidFill>
                <a:latin typeface="+mn-lt"/>
              </a:rPr>
              <a:t> ΑΕ </a:t>
            </a:r>
            <a:br>
              <a:rPr lang="el-GR" dirty="0"/>
            </a:br>
            <a:endParaRPr lang="el-GR" dirty="0"/>
          </a:p>
        </p:txBody>
      </p:sp>
      <p:sp>
        <p:nvSpPr>
          <p:cNvPr id="3" name="Θέση περιεχομένου 2">
            <a:extLst>
              <a:ext uri="{FF2B5EF4-FFF2-40B4-BE49-F238E27FC236}">
                <a16:creationId xmlns:a16="http://schemas.microsoft.com/office/drawing/2014/main" id="{DA24A0C2-D061-A840-8287-2C6787A390C3}"/>
              </a:ext>
            </a:extLst>
          </p:cNvPr>
          <p:cNvSpPr>
            <a:spLocks noGrp="1"/>
          </p:cNvSpPr>
          <p:nvPr>
            <p:ph idx="1"/>
          </p:nvPr>
        </p:nvSpPr>
        <p:spPr/>
        <p:txBody>
          <a:bodyPr/>
          <a:lstStyle/>
          <a:p>
            <a:r>
              <a:rPr lang="el-GR" dirty="0" err="1"/>
              <a:t>Υποθυρεοειδισμός</a:t>
            </a:r>
            <a:r>
              <a:rPr lang="el-GR" dirty="0"/>
              <a:t> (</a:t>
            </a:r>
            <a:r>
              <a:rPr lang="en-GB" dirty="0"/>
              <a:t>sunitinib, sorafenib, </a:t>
            </a:r>
            <a:r>
              <a:rPr lang="en-GB" dirty="0" err="1"/>
              <a:t>vandetanib</a:t>
            </a:r>
            <a:r>
              <a:rPr lang="en-GB" dirty="0"/>
              <a:t>, imatinib, bexarotene, thalidomide) </a:t>
            </a:r>
            <a:endParaRPr lang="el-GR" dirty="0"/>
          </a:p>
          <a:p>
            <a:endParaRPr lang="en-GB" dirty="0"/>
          </a:p>
          <a:p>
            <a:pPr marL="0" indent="0">
              <a:buNone/>
            </a:pPr>
            <a:r>
              <a:rPr lang="en-GB" dirty="0"/>
              <a:t>• ↑ </a:t>
            </a:r>
            <a:r>
              <a:rPr lang="en-GB" dirty="0" err="1"/>
              <a:t>Glu</a:t>
            </a:r>
            <a:r>
              <a:rPr lang="en-GB" dirty="0"/>
              <a:t>, </a:t>
            </a:r>
            <a:r>
              <a:rPr lang="el-GR" dirty="0" err="1"/>
              <a:t>λιπίδια</a:t>
            </a:r>
            <a:r>
              <a:rPr lang="el-GR" dirty="0"/>
              <a:t> (</a:t>
            </a:r>
            <a:r>
              <a:rPr lang="en-GB" dirty="0" err="1"/>
              <a:t>temsirolimus</a:t>
            </a:r>
            <a:r>
              <a:rPr lang="en-GB" dirty="0"/>
              <a:t> ,</a:t>
            </a:r>
            <a:r>
              <a:rPr lang="en-GB" dirty="0" err="1"/>
              <a:t>everolimus</a:t>
            </a:r>
            <a:r>
              <a:rPr lang="en-GB" dirty="0"/>
              <a:t>)</a:t>
            </a:r>
            <a:endParaRPr lang="el-GR" dirty="0"/>
          </a:p>
          <a:p>
            <a:pPr marL="0" indent="0">
              <a:buNone/>
            </a:pPr>
            <a:br>
              <a:rPr lang="en-GB" dirty="0"/>
            </a:br>
            <a:r>
              <a:rPr lang="en-GB" dirty="0"/>
              <a:t>• ↓ </a:t>
            </a:r>
            <a:r>
              <a:rPr lang="en-GB" dirty="0" err="1"/>
              <a:t>Glu</a:t>
            </a:r>
            <a:r>
              <a:rPr lang="en-GB" dirty="0"/>
              <a:t> (sorafenib, sunitinib, imatinib, nilotinib) </a:t>
            </a:r>
            <a:endParaRPr lang="el-GR" dirty="0"/>
          </a:p>
          <a:p>
            <a:pPr marL="0" indent="0">
              <a:buNone/>
            </a:pPr>
            <a:endParaRPr lang="el-GR" dirty="0"/>
          </a:p>
          <a:p>
            <a:pPr marL="0" indent="0">
              <a:buNone/>
            </a:pPr>
            <a:r>
              <a:rPr lang="en-GB" dirty="0"/>
              <a:t>• ↓ Mg (panitumumab, erlotinib, gefitinib) </a:t>
            </a:r>
          </a:p>
          <a:p>
            <a:endParaRPr lang="el-GR" dirty="0"/>
          </a:p>
        </p:txBody>
      </p:sp>
      <p:pic>
        <p:nvPicPr>
          <p:cNvPr id="4" name="Ήχος 3">
            <a:hlinkClick r:id="" action="ppaction://media"/>
            <a:extLst>
              <a:ext uri="{FF2B5EF4-FFF2-40B4-BE49-F238E27FC236}">
                <a16:creationId xmlns:a16="http://schemas.microsoft.com/office/drawing/2014/main" id="{C3B737AF-BDB9-B34E-B581-AB819757FA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910595827"/>
      </p:ext>
    </p:extLst>
  </p:cSld>
  <p:clrMapOvr>
    <a:masterClrMapping/>
  </p:clrMapOvr>
  <mc:AlternateContent xmlns:mc="http://schemas.openxmlformats.org/markup-compatibility/2006">
    <mc:Choice xmlns:p14="http://schemas.microsoft.com/office/powerpoint/2010/main" Requires="p14">
      <p:transition spd="slow" p14:dur="2000" advTm="36968"/>
    </mc:Choice>
    <mc:Fallback>
      <p:transition spd="slow" advTm="36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520A9CA-BF17-8E42-9358-1D293987489C}"/>
              </a:ext>
            </a:extLst>
          </p:cNvPr>
          <p:cNvSpPr>
            <a:spLocks noGrp="1"/>
          </p:cNvSpPr>
          <p:nvPr>
            <p:ph type="title"/>
          </p:nvPr>
        </p:nvSpPr>
        <p:spPr/>
        <p:txBody>
          <a:bodyPr/>
          <a:lstStyle/>
          <a:p>
            <a:r>
              <a:rPr lang="el-GR" b="1" dirty="0">
                <a:solidFill>
                  <a:srgbClr val="0070C0"/>
                </a:solidFill>
                <a:latin typeface="+mn-lt"/>
              </a:rPr>
              <a:t>ΑΛΩΠΕΚΙΑ</a:t>
            </a:r>
            <a:r>
              <a:rPr lang="el-GR" dirty="0"/>
              <a:t> </a:t>
            </a:r>
            <a:br>
              <a:rPr lang="el-GR" dirty="0"/>
            </a:br>
            <a:endParaRPr lang="el-GR" dirty="0"/>
          </a:p>
        </p:txBody>
      </p:sp>
      <p:sp>
        <p:nvSpPr>
          <p:cNvPr id="3" name="Θέση περιεχομένου 2">
            <a:extLst>
              <a:ext uri="{FF2B5EF4-FFF2-40B4-BE49-F238E27FC236}">
                <a16:creationId xmlns:a16="http://schemas.microsoft.com/office/drawing/2014/main" id="{71FA62B7-044D-514B-9356-F14BC6027960}"/>
              </a:ext>
            </a:extLst>
          </p:cNvPr>
          <p:cNvSpPr>
            <a:spLocks noGrp="1"/>
          </p:cNvSpPr>
          <p:nvPr>
            <p:ph idx="1"/>
          </p:nvPr>
        </p:nvSpPr>
        <p:spPr/>
        <p:txBody>
          <a:bodyPr>
            <a:normAutofit lnSpcReduction="10000"/>
          </a:bodyPr>
          <a:lstStyle/>
          <a:p>
            <a:pPr marL="0" indent="0">
              <a:buNone/>
            </a:pPr>
            <a:r>
              <a:rPr lang="el-GR" dirty="0" err="1"/>
              <a:t>Αναστρέψιμη</a:t>
            </a:r>
            <a:r>
              <a:rPr lang="el-GR" dirty="0"/>
              <a:t>: </a:t>
            </a:r>
          </a:p>
          <a:p>
            <a:r>
              <a:rPr lang="el-GR" dirty="0" err="1"/>
              <a:t>Ανθρακυκλίνες</a:t>
            </a:r>
            <a:r>
              <a:rPr lang="en-GB" dirty="0"/>
              <a:t> </a:t>
            </a:r>
            <a:r>
              <a:rPr lang="el-GR" dirty="0"/>
              <a:t>(</a:t>
            </a:r>
            <a:r>
              <a:rPr lang="el-GR" dirty="0" err="1"/>
              <a:t>δοξορουμπικίνη</a:t>
            </a:r>
            <a:r>
              <a:rPr lang="el-GR" dirty="0"/>
              <a:t>,</a:t>
            </a:r>
            <a:r>
              <a:rPr lang="en-GB" dirty="0"/>
              <a:t> </a:t>
            </a:r>
            <a:r>
              <a:rPr lang="el-GR" dirty="0" err="1"/>
              <a:t>επιρουμπικίνη</a:t>
            </a:r>
            <a:r>
              <a:rPr lang="el-GR" dirty="0"/>
              <a:t>, </a:t>
            </a:r>
            <a:r>
              <a:rPr lang="el-GR" dirty="0" err="1"/>
              <a:t>ιδαρουμπικίνη</a:t>
            </a:r>
            <a:r>
              <a:rPr lang="el-GR" dirty="0"/>
              <a:t>) </a:t>
            </a:r>
          </a:p>
          <a:p>
            <a:r>
              <a:rPr lang="el-GR" dirty="0" err="1"/>
              <a:t>Ταξάνες</a:t>
            </a:r>
            <a:r>
              <a:rPr lang="en-GB" dirty="0"/>
              <a:t> </a:t>
            </a:r>
            <a:r>
              <a:rPr lang="el-GR" dirty="0"/>
              <a:t>(</a:t>
            </a:r>
            <a:r>
              <a:rPr lang="el-GR" dirty="0" err="1"/>
              <a:t>δοσεταξέλη</a:t>
            </a:r>
            <a:r>
              <a:rPr lang="el-GR" dirty="0"/>
              <a:t>, </a:t>
            </a:r>
            <a:r>
              <a:rPr lang="el-GR" dirty="0" err="1"/>
              <a:t>πακλιταξέλη</a:t>
            </a:r>
            <a:r>
              <a:rPr lang="el-GR" dirty="0"/>
              <a:t>) </a:t>
            </a:r>
          </a:p>
          <a:p>
            <a:r>
              <a:rPr lang="el-GR" dirty="0" err="1"/>
              <a:t>Ετοποσίδη</a:t>
            </a:r>
            <a:r>
              <a:rPr lang="el-GR" dirty="0"/>
              <a:t> </a:t>
            </a:r>
          </a:p>
          <a:p>
            <a:r>
              <a:rPr lang="el-GR" dirty="0" err="1"/>
              <a:t>Ιρινοτεκάνη</a:t>
            </a:r>
            <a:r>
              <a:rPr lang="el-GR" dirty="0"/>
              <a:t>(↑</a:t>
            </a:r>
            <a:r>
              <a:rPr lang="el-GR" dirty="0" err="1"/>
              <a:t>δόση</a:t>
            </a:r>
            <a:r>
              <a:rPr lang="el-GR" dirty="0"/>
              <a:t>) </a:t>
            </a:r>
          </a:p>
          <a:p>
            <a:r>
              <a:rPr lang="el-GR" dirty="0" err="1"/>
              <a:t>Ιφωσφαμίδη</a:t>
            </a:r>
            <a:r>
              <a:rPr lang="el-GR" dirty="0"/>
              <a:t> </a:t>
            </a:r>
            <a:endParaRPr lang="en-GB" dirty="0"/>
          </a:p>
          <a:p>
            <a:endParaRPr lang="el-GR" dirty="0"/>
          </a:p>
          <a:p>
            <a:pPr marL="0" indent="0">
              <a:buNone/>
            </a:pPr>
            <a:r>
              <a:rPr lang="el-GR" dirty="0"/>
              <a:t>Μη </a:t>
            </a:r>
            <a:r>
              <a:rPr lang="el-GR" dirty="0" err="1"/>
              <a:t>αναστρέψιμη</a:t>
            </a:r>
            <a:r>
              <a:rPr lang="el-GR" dirty="0"/>
              <a:t> (</a:t>
            </a:r>
            <a:r>
              <a:rPr lang="el-GR" dirty="0" err="1"/>
              <a:t>ουλώδης</a:t>
            </a:r>
            <a:r>
              <a:rPr lang="el-GR" dirty="0"/>
              <a:t>) </a:t>
            </a:r>
          </a:p>
          <a:p>
            <a:pPr marL="0" indent="0">
              <a:buNone/>
            </a:pPr>
            <a:r>
              <a:rPr lang="el-GR" dirty="0"/>
              <a:t>• </a:t>
            </a:r>
            <a:r>
              <a:rPr lang="el-GR" dirty="0" err="1"/>
              <a:t>Ακτινοθεραπεία</a:t>
            </a:r>
            <a:r>
              <a:rPr lang="en-GB" dirty="0"/>
              <a:t> </a:t>
            </a:r>
            <a:r>
              <a:rPr lang="el-GR" dirty="0" err="1"/>
              <a:t>εγκεφάλου</a:t>
            </a:r>
            <a:r>
              <a:rPr lang="el-GR" dirty="0"/>
              <a:t> </a:t>
            </a:r>
          </a:p>
          <a:p>
            <a:endParaRPr lang="el-GR" dirty="0"/>
          </a:p>
        </p:txBody>
      </p:sp>
      <p:pic>
        <p:nvPicPr>
          <p:cNvPr id="4" name="Ήχος 3">
            <a:hlinkClick r:id="" action="ppaction://media"/>
            <a:extLst>
              <a:ext uri="{FF2B5EF4-FFF2-40B4-BE49-F238E27FC236}">
                <a16:creationId xmlns:a16="http://schemas.microsoft.com/office/drawing/2014/main" id="{1E150FA3-FCBE-574D-846F-E0DB5A53F41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954406404"/>
      </p:ext>
    </p:extLst>
  </p:cSld>
  <p:clrMapOvr>
    <a:masterClrMapping/>
  </p:clrMapOvr>
  <mc:AlternateContent xmlns:mc="http://schemas.openxmlformats.org/markup-compatibility/2006">
    <mc:Choice xmlns:p14="http://schemas.microsoft.com/office/powerpoint/2010/main" Requires="p14">
      <p:transition spd="slow" p14:dur="2000" advTm="45160"/>
    </mc:Choice>
    <mc:Fallback>
      <p:transition spd="slow" advTm="45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2EA82A6-2661-5241-B9D1-FE5A103A6662}"/>
              </a:ext>
            </a:extLst>
          </p:cNvPr>
          <p:cNvSpPr>
            <a:spLocks noGrp="1"/>
          </p:cNvSpPr>
          <p:nvPr>
            <p:ph type="title"/>
          </p:nvPr>
        </p:nvSpPr>
        <p:spPr/>
        <p:txBody>
          <a:bodyPr/>
          <a:lstStyle/>
          <a:p>
            <a:r>
              <a:rPr lang="el-GR" b="1" dirty="0">
                <a:solidFill>
                  <a:srgbClr val="0070C0"/>
                </a:solidFill>
                <a:latin typeface="+mn-lt"/>
              </a:rPr>
              <a:t>ΠΑΡΕΝΕΡΓΕΙΕΣ ΑΝΟΣΟΘΕΡΑΠΕΙΑΣ </a:t>
            </a:r>
          </a:p>
        </p:txBody>
      </p:sp>
      <p:pic>
        <p:nvPicPr>
          <p:cNvPr id="5" name="Θέση περιεχομένου 4">
            <a:extLst>
              <a:ext uri="{FF2B5EF4-FFF2-40B4-BE49-F238E27FC236}">
                <a16:creationId xmlns:a16="http://schemas.microsoft.com/office/drawing/2014/main" id="{E86849BE-3F2E-134C-B00D-F24A1535ACBD}"/>
              </a:ext>
            </a:extLst>
          </p:cNvPr>
          <p:cNvPicPr>
            <a:picLocks noGrp="1" noChangeAspect="1"/>
          </p:cNvPicPr>
          <p:nvPr>
            <p:ph idx="1"/>
          </p:nvPr>
        </p:nvPicPr>
        <p:blipFill>
          <a:blip r:embed="rId4"/>
          <a:stretch>
            <a:fillRect/>
          </a:stretch>
        </p:blipFill>
        <p:spPr>
          <a:xfrm>
            <a:off x="2237814" y="1825625"/>
            <a:ext cx="7716372" cy="4351338"/>
          </a:xfrm>
        </p:spPr>
      </p:pic>
      <p:pic>
        <p:nvPicPr>
          <p:cNvPr id="3" name="Ήχος 2">
            <a:hlinkClick r:id="" action="ppaction://media"/>
            <a:extLst>
              <a:ext uri="{FF2B5EF4-FFF2-40B4-BE49-F238E27FC236}">
                <a16:creationId xmlns:a16="http://schemas.microsoft.com/office/drawing/2014/main" id="{12B9C823-F846-3242-B37D-C61FA08C8C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903350101"/>
      </p:ext>
    </p:extLst>
  </p:cSld>
  <p:clrMapOvr>
    <a:masterClrMapping/>
  </p:clrMapOvr>
  <mc:AlternateContent xmlns:mc="http://schemas.openxmlformats.org/markup-compatibility/2006">
    <mc:Choice xmlns:p14="http://schemas.microsoft.com/office/powerpoint/2010/main" Requires="p14">
      <p:transition spd="slow" p14:dur="2000" advTm="45533"/>
    </mc:Choice>
    <mc:Fallback>
      <p:transition spd="slow" advTm="45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F33B9890-7C7F-1F4B-92CC-EB674D51C8D6}"/>
              </a:ext>
            </a:extLst>
          </p:cNvPr>
          <p:cNvPicPr>
            <a:picLocks noGrp="1" noChangeAspect="1"/>
          </p:cNvPicPr>
          <p:nvPr>
            <p:ph idx="1"/>
          </p:nvPr>
        </p:nvPicPr>
        <p:blipFill>
          <a:blip r:embed="rId4"/>
          <a:stretch>
            <a:fillRect/>
          </a:stretch>
        </p:blipFill>
        <p:spPr>
          <a:xfrm>
            <a:off x="2521896" y="1502569"/>
            <a:ext cx="6464300" cy="3797300"/>
          </a:xfrm>
        </p:spPr>
      </p:pic>
      <p:sp>
        <p:nvSpPr>
          <p:cNvPr id="6" name="Ορθογώνιο 5">
            <a:extLst>
              <a:ext uri="{FF2B5EF4-FFF2-40B4-BE49-F238E27FC236}">
                <a16:creationId xmlns:a16="http://schemas.microsoft.com/office/drawing/2014/main" id="{42E430F8-AF14-C743-9043-79A5C4105ADA}"/>
              </a:ext>
            </a:extLst>
          </p:cNvPr>
          <p:cNvSpPr/>
          <p:nvPr/>
        </p:nvSpPr>
        <p:spPr>
          <a:xfrm>
            <a:off x="6618593" y="6311900"/>
            <a:ext cx="4735207" cy="369332"/>
          </a:xfrm>
          <a:prstGeom prst="rect">
            <a:avLst/>
          </a:prstGeom>
        </p:spPr>
        <p:txBody>
          <a:bodyPr wrap="none">
            <a:spAutoFit/>
          </a:bodyPr>
          <a:lstStyle/>
          <a:p>
            <a:r>
              <a:rPr lang="en-GB" dirty="0"/>
              <a:t>Weber JS, et al. J </a:t>
            </a:r>
            <a:r>
              <a:rPr lang="en-GB" dirty="0" err="1"/>
              <a:t>Clin</a:t>
            </a:r>
            <a:r>
              <a:rPr lang="en-GB" dirty="0"/>
              <a:t> Oncol 2012;30:2691–2697 </a:t>
            </a:r>
          </a:p>
        </p:txBody>
      </p:sp>
      <p:sp>
        <p:nvSpPr>
          <p:cNvPr id="7" name="Τίτλος 3">
            <a:extLst>
              <a:ext uri="{FF2B5EF4-FFF2-40B4-BE49-F238E27FC236}">
                <a16:creationId xmlns:a16="http://schemas.microsoft.com/office/drawing/2014/main" id="{8FADD74F-2B0C-6346-9F53-E711F94A26D2}"/>
              </a:ext>
            </a:extLst>
          </p:cNvPr>
          <p:cNvSpPr txBox="1">
            <a:spLocks/>
          </p:cNvSpPr>
          <p:nvPr/>
        </p:nvSpPr>
        <p:spPr>
          <a:xfrm>
            <a:off x="357189" y="667941"/>
            <a:ext cx="11630024" cy="657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2800" dirty="0">
                <a:solidFill>
                  <a:srgbClr val="FF0000"/>
                </a:solidFill>
              </a:rPr>
              <a:t>Κινητική έναρξης και υποχώρησης συχνότερων παρενεργειών με </a:t>
            </a:r>
            <a:r>
              <a:rPr lang="el-GR" sz="2800" dirty="0" err="1">
                <a:solidFill>
                  <a:srgbClr val="FF0000"/>
                </a:solidFill>
              </a:rPr>
              <a:t>αντι</a:t>
            </a:r>
            <a:r>
              <a:rPr lang="en-GB" sz="2800" dirty="0">
                <a:solidFill>
                  <a:srgbClr val="FF0000"/>
                </a:solidFill>
              </a:rPr>
              <a:t>-CTLA4 </a:t>
            </a:r>
            <a:r>
              <a:rPr lang="el-GR" sz="2800" dirty="0">
                <a:solidFill>
                  <a:srgbClr val="FF0000"/>
                </a:solidFill>
              </a:rPr>
              <a:t>παράγοντες</a:t>
            </a:r>
            <a:br>
              <a:rPr lang="en-GB" sz="2800" dirty="0">
                <a:solidFill>
                  <a:srgbClr val="FF0000"/>
                </a:solidFill>
              </a:rPr>
            </a:br>
            <a:endParaRPr lang="el-GR" sz="2800" dirty="0">
              <a:solidFill>
                <a:srgbClr val="FF0000"/>
              </a:solidFill>
            </a:endParaRPr>
          </a:p>
        </p:txBody>
      </p:sp>
      <p:pic>
        <p:nvPicPr>
          <p:cNvPr id="2" name="Ήχος 1">
            <a:hlinkClick r:id="" action="ppaction://media"/>
            <a:extLst>
              <a:ext uri="{FF2B5EF4-FFF2-40B4-BE49-F238E27FC236}">
                <a16:creationId xmlns:a16="http://schemas.microsoft.com/office/drawing/2014/main" id="{B7E3C128-E6A1-E74C-9E5E-70262824E5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828763344"/>
      </p:ext>
    </p:extLst>
  </p:cSld>
  <p:clrMapOvr>
    <a:masterClrMapping/>
  </p:clrMapOvr>
  <mc:AlternateContent xmlns:mc="http://schemas.openxmlformats.org/markup-compatibility/2006">
    <mc:Choice xmlns:p14="http://schemas.microsoft.com/office/powerpoint/2010/main" Requires="p14">
      <p:transition spd="slow" p14:dur="2000" advTm="34509"/>
    </mc:Choice>
    <mc:Fallback>
      <p:transition spd="slow" advTm="34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88018F0F-1B1C-6543-8985-51D6B4993E3D}"/>
              </a:ext>
            </a:extLst>
          </p:cNvPr>
          <p:cNvSpPr>
            <a:spLocks noGrp="1"/>
          </p:cNvSpPr>
          <p:nvPr>
            <p:ph type="title"/>
          </p:nvPr>
        </p:nvSpPr>
        <p:spPr>
          <a:xfrm>
            <a:off x="838200" y="341532"/>
            <a:ext cx="10515600" cy="657225"/>
          </a:xfrm>
        </p:spPr>
        <p:txBody>
          <a:bodyPr>
            <a:normAutofit fontScale="90000"/>
          </a:bodyPr>
          <a:lstStyle/>
          <a:p>
            <a:r>
              <a:rPr lang="el-GR" sz="2700" dirty="0">
                <a:solidFill>
                  <a:srgbClr val="FF0000"/>
                </a:solidFill>
              </a:rPr>
              <a:t>Κινητική έναρξης και υποχώρησης συχνότερων παρενεργειών με </a:t>
            </a:r>
            <a:r>
              <a:rPr lang="el-GR" sz="2700" dirty="0" err="1">
                <a:solidFill>
                  <a:srgbClr val="FF0000"/>
                </a:solidFill>
              </a:rPr>
              <a:t>αντι</a:t>
            </a:r>
            <a:r>
              <a:rPr lang="en-GB" sz="2700" dirty="0">
                <a:solidFill>
                  <a:srgbClr val="FF0000"/>
                </a:solidFill>
              </a:rPr>
              <a:t>-PD1 </a:t>
            </a:r>
            <a:r>
              <a:rPr lang="el-GR" sz="2700" dirty="0">
                <a:solidFill>
                  <a:srgbClr val="FF0000"/>
                </a:solidFill>
              </a:rPr>
              <a:t>παράγοντες σε &gt;10% και σε &lt;10% του πληθυσμού </a:t>
            </a:r>
            <a:br>
              <a:rPr lang="en-GB" dirty="0">
                <a:solidFill>
                  <a:srgbClr val="FF0000"/>
                </a:solidFill>
              </a:rPr>
            </a:br>
            <a:endParaRPr lang="el-GR" dirty="0">
              <a:solidFill>
                <a:srgbClr val="FF0000"/>
              </a:solidFill>
            </a:endParaRPr>
          </a:p>
        </p:txBody>
      </p:sp>
      <p:pic>
        <p:nvPicPr>
          <p:cNvPr id="11" name="Θέση περιεχομένου 10">
            <a:extLst>
              <a:ext uri="{FF2B5EF4-FFF2-40B4-BE49-F238E27FC236}">
                <a16:creationId xmlns:a16="http://schemas.microsoft.com/office/drawing/2014/main" id="{3900F24B-42E4-D64D-9DF8-550C609EDAA1}"/>
              </a:ext>
            </a:extLst>
          </p:cNvPr>
          <p:cNvPicPr>
            <a:picLocks noGrp="1" noChangeAspect="1"/>
          </p:cNvPicPr>
          <p:nvPr>
            <p:ph sz="half" idx="1"/>
          </p:nvPr>
        </p:nvPicPr>
        <p:blipFill>
          <a:blip r:embed="rId4"/>
          <a:stretch>
            <a:fillRect/>
          </a:stretch>
        </p:blipFill>
        <p:spPr>
          <a:xfrm>
            <a:off x="838200" y="849824"/>
            <a:ext cx="3507395" cy="4351338"/>
          </a:xfrm>
        </p:spPr>
      </p:pic>
      <p:pic>
        <p:nvPicPr>
          <p:cNvPr id="9" name="Θέση περιεχομένου 8">
            <a:extLst>
              <a:ext uri="{FF2B5EF4-FFF2-40B4-BE49-F238E27FC236}">
                <a16:creationId xmlns:a16="http://schemas.microsoft.com/office/drawing/2014/main" id="{C49CC074-95F8-EE44-A851-F5C40BC1EDDD}"/>
              </a:ext>
            </a:extLst>
          </p:cNvPr>
          <p:cNvPicPr>
            <a:picLocks noGrp="1" noChangeAspect="1"/>
          </p:cNvPicPr>
          <p:nvPr>
            <p:ph sz="half" idx="2"/>
          </p:nvPr>
        </p:nvPicPr>
        <p:blipFill>
          <a:blip r:embed="rId5"/>
          <a:stretch>
            <a:fillRect/>
          </a:stretch>
        </p:blipFill>
        <p:spPr>
          <a:xfrm>
            <a:off x="6614823" y="759984"/>
            <a:ext cx="4281778" cy="4351338"/>
          </a:xfrm>
        </p:spPr>
      </p:pic>
      <p:sp>
        <p:nvSpPr>
          <p:cNvPr id="7" name="Ορθογώνιο 6">
            <a:extLst>
              <a:ext uri="{FF2B5EF4-FFF2-40B4-BE49-F238E27FC236}">
                <a16:creationId xmlns:a16="http://schemas.microsoft.com/office/drawing/2014/main" id="{10C6B89F-6F2C-A748-AAF8-CE363B38EAB9}"/>
              </a:ext>
            </a:extLst>
          </p:cNvPr>
          <p:cNvSpPr/>
          <p:nvPr/>
        </p:nvSpPr>
        <p:spPr>
          <a:xfrm>
            <a:off x="6096000" y="5201162"/>
            <a:ext cx="6096000" cy="861774"/>
          </a:xfrm>
          <a:prstGeom prst="rect">
            <a:avLst/>
          </a:prstGeom>
        </p:spPr>
        <p:txBody>
          <a:bodyPr>
            <a:spAutoFit/>
          </a:bodyPr>
          <a:lstStyle/>
          <a:p>
            <a:r>
              <a:rPr lang="en-GB" sz="1000" dirty="0"/>
              <a:t>Time to onset and resolution of treatment-related select adverse events (AEs) of any grade, with or without use of immune-modulating agents. Circles represent medians, and bars indicate ranges (values shown above bars). The treatment population included those in phase III trials (N = 474). (A) For time to onset, number and percent indicate AE incidence. (B) For time to resolution, number and percent indicate patients’ whose AE resolved. The symbols “+” in ranges and “” on bars indicate censored values. </a:t>
            </a:r>
          </a:p>
        </p:txBody>
      </p:sp>
      <p:sp>
        <p:nvSpPr>
          <p:cNvPr id="12" name="Ορθογώνιο 11">
            <a:extLst>
              <a:ext uri="{FF2B5EF4-FFF2-40B4-BE49-F238E27FC236}">
                <a16:creationId xmlns:a16="http://schemas.microsoft.com/office/drawing/2014/main" id="{17B6B708-DDC4-424F-B388-1C5BE06C4EF1}"/>
              </a:ext>
            </a:extLst>
          </p:cNvPr>
          <p:cNvSpPr/>
          <p:nvPr/>
        </p:nvSpPr>
        <p:spPr>
          <a:xfrm>
            <a:off x="176213" y="5271314"/>
            <a:ext cx="5919787" cy="707886"/>
          </a:xfrm>
          <a:prstGeom prst="rect">
            <a:avLst/>
          </a:prstGeom>
        </p:spPr>
        <p:txBody>
          <a:bodyPr wrap="square">
            <a:spAutoFit/>
          </a:bodyPr>
          <a:lstStyle/>
          <a:p>
            <a:r>
              <a:rPr lang="en-GB" sz="1000" dirty="0">
                <a:solidFill>
                  <a:srgbClr val="000000"/>
                </a:solidFill>
              </a:rPr>
              <a:t>Kinetics of onset and resolution of (A) most common (≥ 10%) and (B) less common (&lt; 10%) treatment-related select adverse events (AEs) of any grade. The beginning and end of each curve represent the median time to onset and median time to resolution, respectively. The peak of each curve shows the proportion of patients who developed that AE, and the tail represents the proportion of patients whose AE did not resolve.</a:t>
            </a:r>
            <a:endParaRPr lang="el-GR" sz="1000" dirty="0"/>
          </a:p>
        </p:txBody>
      </p:sp>
      <p:sp>
        <p:nvSpPr>
          <p:cNvPr id="13" name="Ορθογώνιο 12">
            <a:extLst>
              <a:ext uri="{FF2B5EF4-FFF2-40B4-BE49-F238E27FC236}">
                <a16:creationId xmlns:a16="http://schemas.microsoft.com/office/drawing/2014/main" id="{8F2D5BCF-8035-5846-B2D0-F6E6D43B9225}"/>
              </a:ext>
            </a:extLst>
          </p:cNvPr>
          <p:cNvSpPr/>
          <p:nvPr/>
        </p:nvSpPr>
        <p:spPr>
          <a:xfrm>
            <a:off x="347661" y="6242616"/>
            <a:ext cx="10325101" cy="646331"/>
          </a:xfrm>
          <a:prstGeom prst="rect">
            <a:avLst/>
          </a:prstGeom>
        </p:spPr>
        <p:txBody>
          <a:bodyPr wrap="square">
            <a:spAutoFit/>
          </a:bodyPr>
          <a:lstStyle/>
          <a:p>
            <a:r>
              <a:rPr lang="en-GB" i="1" dirty="0">
                <a:solidFill>
                  <a:srgbClr val="212121"/>
                </a:solidFill>
              </a:rPr>
              <a:t>Weber JS, Hodi FS, </a:t>
            </a:r>
            <a:r>
              <a:rPr lang="en-GB" i="1" dirty="0" err="1">
                <a:solidFill>
                  <a:srgbClr val="212121"/>
                </a:solidFill>
              </a:rPr>
              <a:t>Wolchok</a:t>
            </a:r>
            <a:r>
              <a:rPr lang="en-GB" i="1" dirty="0">
                <a:solidFill>
                  <a:srgbClr val="212121"/>
                </a:solidFill>
              </a:rPr>
              <a:t> JD, et al. Safety Profile of Nivolumab Monotherapy: A Pooled Analysis of Patients With Advanced Melanoma. J </a:t>
            </a:r>
            <a:r>
              <a:rPr lang="en-GB" i="1" dirty="0" err="1">
                <a:solidFill>
                  <a:srgbClr val="212121"/>
                </a:solidFill>
              </a:rPr>
              <a:t>Clin</a:t>
            </a:r>
            <a:r>
              <a:rPr lang="en-GB" i="1" dirty="0">
                <a:solidFill>
                  <a:srgbClr val="212121"/>
                </a:solidFill>
              </a:rPr>
              <a:t> Oncol. 2017;35(7):785–792. </a:t>
            </a:r>
            <a:endParaRPr lang="el-GR" i="1" dirty="0"/>
          </a:p>
        </p:txBody>
      </p:sp>
      <p:pic>
        <p:nvPicPr>
          <p:cNvPr id="2" name="Ήχος 1">
            <a:hlinkClick r:id="" action="ppaction://media"/>
            <a:extLst>
              <a:ext uri="{FF2B5EF4-FFF2-40B4-BE49-F238E27FC236}">
                <a16:creationId xmlns:a16="http://schemas.microsoft.com/office/drawing/2014/main" id="{B5CED3FC-EF3D-0342-B535-79CCB73447F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935462083"/>
      </p:ext>
    </p:extLst>
  </p:cSld>
  <p:clrMapOvr>
    <a:masterClrMapping/>
  </p:clrMapOvr>
  <mc:AlternateContent xmlns:mc="http://schemas.openxmlformats.org/markup-compatibility/2006">
    <mc:Choice xmlns:p14="http://schemas.microsoft.com/office/powerpoint/2010/main" Requires="p14">
      <p:transition spd="slow" p14:dur="2000" advTm="35755"/>
    </mc:Choice>
    <mc:Fallback>
      <p:transition spd="slow" advTm="35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944E109E-395B-4C40-8C97-1AB034FCC4CD}"/>
              </a:ext>
            </a:extLst>
          </p:cNvPr>
          <p:cNvSpPr>
            <a:spLocks noGrp="1"/>
          </p:cNvSpPr>
          <p:nvPr>
            <p:ph type="title"/>
          </p:nvPr>
        </p:nvSpPr>
        <p:spPr/>
        <p:txBody>
          <a:bodyPr/>
          <a:lstStyle/>
          <a:p>
            <a:r>
              <a:rPr lang="el-GR" b="1" dirty="0">
                <a:solidFill>
                  <a:schemeClr val="accent1"/>
                </a:solidFill>
                <a:latin typeface="+mn-lt"/>
              </a:rPr>
              <a:t>ΕΞΑΓΓΕΙΩΣΗ ΚΥΤΤΑΡΟΣΤΑΤΙΚΩΝ </a:t>
            </a:r>
            <a:br>
              <a:rPr lang="el-GR" dirty="0"/>
            </a:br>
            <a:endParaRPr lang="el-GR" dirty="0"/>
          </a:p>
        </p:txBody>
      </p:sp>
      <p:sp>
        <p:nvSpPr>
          <p:cNvPr id="6" name="Θέση περιεχομένου 5">
            <a:extLst>
              <a:ext uri="{FF2B5EF4-FFF2-40B4-BE49-F238E27FC236}">
                <a16:creationId xmlns:a16="http://schemas.microsoft.com/office/drawing/2014/main" id="{FB4F5E04-E7DF-A241-B7FF-42BB68235E47}"/>
              </a:ext>
            </a:extLst>
          </p:cNvPr>
          <p:cNvSpPr>
            <a:spLocks noGrp="1"/>
          </p:cNvSpPr>
          <p:nvPr>
            <p:ph idx="1"/>
          </p:nvPr>
        </p:nvSpPr>
        <p:spPr/>
        <p:txBody>
          <a:bodyPr/>
          <a:lstStyle/>
          <a:p>
            <a:pPr marL="0" indent="0">
              <a:buNone/>
            </a:pPr>
            <a:r>
              <a:rPr lang="el-GR" dirty="0"/>
              <a:t>• </a:t>
            </a:r>
            <a:r>
              <a:rPr lang="el-GR" dirty="0" err="1"/>
              <a:t>Ερεθισμός-φλεγμονη</a:t>
            </a:r>
            <a:r>
              <a:rPr lang="el-GR" dirty="0"/>
              <a:t>́:</a:t>
            </a:r>
            <a:br>
              <a:rPr lang="el-GR" dirty="0"/>
            </a:br>
            <a:r>
              <a:rPr lang="en-GB" dirty="0"/>
              <a:t>            </a:t>
            </a:r>
            <a:r>
              <a:rPr lang="el-GR" dirty="0"/>
              <a:t>– </a:t>
            </a:r>
            <a:r>
              <a:rPr lang="el-GR" dirty="0" err="1"/>
              <a:t>Σισπλατίνη</a:t>
            </a:r>
            <a:r>
              <a:rPr lang="el-GR" dirty="0"/>
              <a:t>, </a:t>
            </a:r>
            <a:r>
              <a:rPr lang="el-GR" dirty="0" err="1"/>
              <a:t>καρβοπλατίνη</a:t>
            </a:r>
            <a:r>
              <a:rPr lang="el-GR" dirty="0"/>
              <a:t>, </a:t>
            </a:r>
            <a:r>
              <a:rPr lang="el-GR" dirty="0" err="1"/>
              <a:t>οξαλιπλατίνη</a:t>
            </a:r>
            <a:br>
              <a:rPr lang="el-GR" dirty="0"/>
            </a:br>
            <a:r>
              <a:rPr lang="en-GB" dirty="0"/>
              <a:t>            </a:t>
            </a:r>
            <a:r>
              <a:rPr lang="el-GR" dirty="0"/>
              <a:t>– </a:t>
            </a:r>
            <a:r>
              <a:rPr lang="el-GR" dirty="0" err="1"/>
              <a:t>Πακλιταξέλη</a:t>
            </a:r>
            <a:r>
              <a:rPr lang="el-GR" dirty="0"/>
              <a:t>, </a:t>
            </a:r>
            <a:r>
              <a:rPr lang="el-GR" dirty="0" err="1"/>
              <a:t>δοκεταξέλη</a:t>
            </a:r>
            <a:br>
              <a:rPr lang="el-GR" dirty="0"/>
            </a:br>
            <a:r>
              <a:rPr lang="en-GB" dirty="0"/>
              <a:t>            </a:t>
            </a:r>
            <a:r>
              <a:rPr lang="el-GR" dirty="0"/>
              <a:t>– </a:t>
            </a:r>
            <a:r>
              <a:rPr lang="el-GR" dirty="0" err="1"/>
              <a:t>Ετοποσίδη</a:t>
            </a:r>
            <a:r>
              <a:rPr lang="el-GR" dirty="0"/>
              <a:t>, </a:t>
            </a:r>
            <a:r>
              <a:rPr lang="el-GR" dirty="0" err="1"/>
              <a:t>μιτοξαντρόνη</a:t>
            </a:r>
            <a:r>
              <a:rPr lang="el-GR" dirty="0"/>
              <a:t>, </a:t>
            </a:r>
            <a:r>
              <a:rPr lang="el-GR" dirty="0" err="1"/>
              <a:t>λιποσωμ.δοξορουμπικίνη</a:t>
            </a:r>
            <a:r>
              <a:rPr lang="el-GR" dirty="0"/>
              <a:t> </a:t>
            </a:r>
          </a:p>
          <a:p>
            <a:pPr marL="0" indent="0">
              <a:buNone/>
            </a:pPr>
            <a:r>
              <a:rPr lang="el-GR" dirty="0"/>
              <a:t>• </a:t>
            </a:r>
            <a:r>
              <a:rPr lang="el-GR" dirty="0" err="1"/>
              <a:t>Νέκρωση-εξέλκωση</a:t>
            </a:r>
            <a:r>
              <a:rPr lang="el-GR" dirty="0"/>
              <a:t>:</a:t>
            </a:r>
            <a:br>
              <a:rPr lang="el-GR" dirty="0"/>
            </a:br>
            <a:r>
              <a:rPr lang="en-GB" dirty="0"/>
              <a:t>         </a:t>
            </a:r>
            <a:r>
              <a:rPr lang="el-GR" dirty="0"/>
              <a:t>– </a:t>
            </a:r>
            <a:r>
              <a:rPr lang="el-GR" dirty="0" err="1"/>
              <a:t>Ανθρακυκλίνες</a:t>
            </a:r>
            <a:r>
              <a:rPr lang="el-GR" dirty="0"/>
              <a:t> (</a:t>
            </a:r>
            <a:r>
              <a:rPr lang="el-GR" dirty="0" err="1"/>
              <a:t>δοξορουμπικίνη</a:t>
            </a:r>
            <a:r>
              <a:rPr lang="el-GR" dirty="0"/>
              <a:t>, </a:t>
            </a:r>
            <a:r>
              <a:rPr lang="el-GR" dirty="0" err="1"/>
              <a:t>επιρουμπικίνη</a:t>
            </a:r>
            <a:r>
              <a:rPr lang="el-GR" dirty="0"/>
              <a:t>, </a:t>
            </a:r>
          </a:p>
          <a:p>
            <a:pPr marL="0" indent="0">
              <a:buNone/>
            </a:pPr>
            <a:r>
              <a:rPr lang="en-GB" dirty="0"/>
              <a:t>           </a:t>
            </a:r>
            <a:r>
              <a:rPr lang="el-GR" dirty="0" err="1"/>
              <a:t>ιδαρουμπικίνη</a:t>
            </a:r>
            <a:r>
              <a:rPr lang="el-GR" dirty="0"/>
              <a:t>) </a:t>
            </a:r>
          </a:p>
          <a:p>
            <a:pPr marL="0" indent="0">
              <a:buNone/>
            </a:pPr>
            <a:r>
              <a:rPr lang="en-GB" dirty="0"/>
              <a:t>        </a:t>
            </a:r>
            <a:r>
              <a:rPr lang="el-GR" dirty="0"/>
              <a:t>– </a:t>
            </a:r>
            <a:r>
              <a:rPr lang="el-GR" dirty="0" err="1"/>
              <a:t>Αλκαλοειδη</a:t>
            </a:r>
            <a:r>
              <a:rPr lang="el-GR" dirty="0"/>
              <a:t>́ </a:t>
            </a:r>
            <a:r>
              <a:rPr lang="en-GB" dirty="0" err="1"/>
              <a:t>Vinca</a:t>
            </a:r>
            <a:r>
              <a:rPr lang="en-GB" dirty="0"/>
              <a:t> (</a:t>
            </a:r>
            <a:r>
              <a:rPr lang="el-GR" dirty="0" err="1"/>
              <a:t>βινκριστίνη</a:t>
            </a:r>
            <a:r>
              <a:rPr lang="el-GR" dirty="0"/>
              <a:t>, </a:t>
            </a:r>
            <a:r>
              <a:rPr lang="el-GR" dirty="0" err="1"/>
              <a:t>βινβλαστίνη</a:t>
            </a:r>
            <a:r>
              <a:rPr lang="el-GR" dirty="0"/>
              <a:t>, </a:t>
            </a:r>
            <a:r>
              <a:rPr lang="el-GR" dirty="0" err="1"/>
              <a:t>βινορελμπίνη</a:t>
            </a:r>
            <a:r>
              <a:rPr lang="el-GR" dirty="0"/>
              <a:t>) </a:t>
            </a:r>
          </a:p>
          <a:p>
            <a:pPr marL="0" indent="0">
              <a:buNone/>
            </a:pPr>
            <a:r>
              <a:rPr lang="en-GB" dirty="0"/>
              <a:t>      </a:t>
            </a:r>
            <a:r>
              <a:rPr lang="el-GR" dirty="0"/>
              <a:t>– </a:t>
            </a:r>
            <a:r>
              <a:rPr lang="el-GR" dirty="0" err="1"/>
              <a:t>Δακαρβαζίνη</a:t>
            </a:r>
            <a:r>
              <a:rPr lang="el-GR" dirty="0"/>
              <a:t>, </a:t>
            </a:r>
            <a:r>
              <a:rPr lang="el-GR" dirty="0" err="1"/>
              <a:t>ακτινομυκίνη</a:t>
            </a:r>
            <a:r>
              <a:rPr lang="el-GR" dirty="0"/>
              <a:t>, </a:t>
            </a:r>
            <a:r>
              <a:rPr lang="el-GR" dirty="0" err="1"/>
              <a:t>μιτομυκίνη</a:t>
            </a:r>
            <a:r>
              <a:rPr lang="el-GR" dirty="0"/>
              <a:t> </a:t>
            </a:r>
          </a:p>
          <a:p>
            <a:endParaRPr lang="el-GR" dirty="0"/>
          </a:p>
        </p:txBody>
      </p:sp>
      <p:pic>
        <p:nvPicPr>
          <p:cNvPr id="7" name="Ήχος 6">
            <a:hlinkClick r:id="" action="ppaction://media"/>
            <a:extLst>
              <a:ext uri="{FF2B5EF4-FFF2-40B4-BE49-F238E27FC236}">
                <a16:creationId xmlns:a16="http://schemas.microsoft.com/office/drawing/2014/main" id="{31316E3B-9FB4-3E4E-8A0A-93627C17EF4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741958681"/>
      </p:ext>
    </p:extLst>
  </p:cSld>
  <p:clrMapOvr>
    <a:masterClrMapping/>
  </p:clrMapOvr>
  <mc:AlternateContent xmlns:mc="http://schemas.openxmlformats.org/markup-compatibility/2006">
    <mc:Choice xmlns:p14="http://schemas.microsoft.com/office/powerpoint/2010/main" Requires="p14">
      <p:transition spd="slow" p14:dur="2000" advTm="62939"/>
    </mc:Choice>
    <mc:Fallback>
      <p:transition spd="slow" advTm="62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4E314B1-D4C9-1E4A-82CC-B0C48821163E}"/>
              </a:ext>
            </a:extLst>
          </p:cNvPr>
          <p:cNvSpPr>
            <a:spLocks noGrp="1"/>
          </p:cNvSpPr>
          <p:nvPr>
            <p:ph type="title"/>
          </p:nvPr>
        </p:nvSpPr>
        <p:spPr>
          <a:xfrm>
            <a:off x="838200" y="365126"/>
            <a:ext cx="10515600" cy="992188"/>
          </a:xfrm>
        </p:spPr>
        <p:txBody>
          <a:bodyPr>
            <a:normAutofit fontScale="90000"/>
          </a:bodyPr>
          <a:lstStyle/>
          <a:p>
            <a:r>
              <a:rPr lang="el-GR" b="1" dirty="0">
                <a:solidFill>
                  <a:schemeClr val="accent1"/>
                </a:solidFill>
                <a:latin typeface="+mn-lt"/>
              </a:rPr>
              <a:t>ΑΝΤΙΔΟΤΑ ΦΛΥΚΤΑΙΝΩΔΩΝ ΦΑΡΜΑΚΩΝ </a:t>
            </a:r>
            <a:br>
              <a:rPr lang="el-GR" b="1" dirty="0">
                <a:solidFill>
                  <a:schemeClr val="accent1"/>
                </a:solidFill>
                <a:latin typeface="+mn-lt"/>
              </a:rPr>
            </a:br>
            <a:endParaRPr lang="el-GR" b="1" dirty="0">
              <a:solidFill>
                <a:schemeClr val="accent1"/>
              </a:solidFill>
              <a:latin typeface="+mn-lt"/>
            </a:endParaRPr>
          </a:p>
        </p:txBody>
      </p:sp>
      <p:sp>
        <p:nvSpPr>
          <p:cNvPr id="3" name="Θέση περιεχομένου 2">
            <a:extLst>
              <a:ext uri="{FF2B5EF4-FFF2-40B4-BE49-F238E27FC236}">
                <a16:creationId xmlns:a16="http://schemas.microsoft.com/office/drawing/2014/main" id="{FF57F718-3FBC-5D46-B410-59AADEC537B6}"/>
              </a:ext>
            </a:extLst>
          </p:cNvPr>
          <p:cNvSpPr>
            <a:spLocks noGrp="1"/>
          </p:cNvSpPr>
          <p:nvPr>
            <p:ph idx="1"/>
          </p:nvPr>
        </p:nvSpPr>
        <p:spPr>
          <a:xfrm>
            <a:off x="723900" y="1054100"/>
            <a:ext cx="10515600" cy="4351338"/>
          </a:xfrm>
        </p:spPr>
        <p:txBody>
          <a:bodyPr/>
          <a:lstStyle/>
          <a:p>
            <a:r>
              <a:rPr lang="el-GR" dirty="0" err="1"/>
              <a:t>Ανθρακυκλινών</a:t>
            </a:r>
            <a:r>
              <a:rPr lang="el-GR" dirty="0"/>
              <a:t>: </a:t>
            </a:r>
            <a:r>
              <a:rPr lang="el-GR" dirty="0" err="1"/>
              <a:t>δεξτραζοξάνη</a:t>
            </a:r>
            <a:r>
              <a:rPr lang="el-GR" dirty="0"/>
              <a:t> </a:t>
            </a:r>
            <a:r>
              <a:rPr lang="el-GR" dirty="0" err="1"/>
              <a:t>ενδοφλέβια</a:t>
            </a:r>
            <a:r>
              <a:rPr lang="el-GR" dirty="0"/>
              <a:t>, </a:t>
            </a:r>
            <a:r>
              <a:rPr lang="el-GR" dirty="0" err="1"/>
              <a:t>κρύα</a:t>
            </a:r>
            <a:r>
              <a:rPr lang="el-GR" dirty="0"/>
              <a:t> </a:t>
            </a:r>
            <a:r>
              <a:rPr lang="el-GR" dirty="0" err="1"/>
              <a:t>επιθέματα</a:t>
            </a:r>
            <a:r>
              <a:rPr lang="el-GR" dirty="0"/>
              <a:t> </a:t>
            </a:r>
          </a:p>
          <a:p>
            <a:r>
              <a:rPr lang="el-GR" dirty="0" err="1"/>
              <a:t>Αλκαλοειδών</a:t>
            </a:r>
            <a:r>
              <a:rPr lang="el-GR" dirty="0"/>
              <a:t> </a:t>
            </a:r>
            <a:r>
              <a:rPr lang="en-GB" dirty="0" err="1"/>
              <a:t>vinca</a:t>
            </a:r>
            <a:r>
              <a:rPr lang="en-GB" dirty="0"/>
              <a:t>: </a:t>
            </a:r>
            <a:r>
              <a:rPr lang="el-GR" dirty="0" err="1"/>
              <a:t>υποδόριες</a:t>
            </a:r>
            <a:r>
              <a:rPr lang="el-GR" dirty="0"/>
              <a:t> </a:t>
            </a:r>
            <a:r>
              <a:rPr lang="el-GR" dirty="0" err="1"/>
              <a:t>πολλαπλές</a:t>
            </a:r>
            <a:r>
              <a:rPr lang="el-GR" dirty="0"/>
              <a:t> </a:t>
            </a:r>
            <a:r>
              <a:rPr lang="el-GR" dirty="0" err="1"/>
              <a:t>διηθήσεις</a:t>
            </a:r>
            <a:r>
              <a:rPr lang="el-GR" dirty="0"/>
              <a:t> με </a:t>
            </a:r>
            <a:r>
              <a:rPr lang="el-GR" dirty="0" err="1"/>
              <a:t>διάλυμα</a:t>
            </a:r>
            <a:r>
              <a:rPr lang="el-GR" dirty="0"/>
              <a:t> </a:t>
            </a:r>
            <a:r>
              <a:rPr lang="el-GR" dirty="0" err="1"/>
              <a:t>υαλουρονιδάσης</a:t>
            </a:r>
            <a:r>
              <a:rPr lang="el-GR" dirty="0"/>
              <a:t> 150 </a:t>
            </a:r>
            <a:r>
              <a:rPr lang="en-GB" dirty="0"/>
              <a:t>U/ml </a:t>
            </a:r>
            <a:r>
              <a:rPr lang="el-GR" dirty="0"/>
              <a:t>και </a:t>
            </a:r>
            <a:r>
              <a:rPr lang="el-GR" dirty="0" err="1"/>
              <a:t>ζεστα</a:t>
            </a:r>
            <a:r>
              <a:rPr lang="el-GR" dirty="0"/>
              <a:t>́ </a:t>
            </a:r>
            <a:r>
              <a:rPr lang="el-GR" dirty="0" err="1"/>
              <a:t>επιθέματα</a:t>
            </a:r>
            <a:r>
              <a:rPr lang="el-GR" dirty="0"/>
              <a:t> </a:t>
            </a:r>
          </a:p>
          <a:p>
            <a:r>
              <a:rPr lang="el-GR" dirty="0" err="1"/>
              <a:t>Μιτομυκίνης</a:t>
            </a:r>
            <a:r>
              <a:rPr lang="el-GR" dirty="0"/>
              <a:t>: </a:t>
            </a:r>
            <a:r>
              <a:rPr lang="el-GR" dirty="0" err="1"/>
              <a:t>τοπικη</a:t>
            </a:r>
            <a:r>
              <a:rPr lang="el-GR" dirty="0"/>
              <a:t>́ </a:t>
            </a:r>
            <a:r>
              <a:rPr lang="el-GR" dirty="0" err="1"/>
              <a:t>εφαρμογη</a:t>
            </a:r>
            <a:r>
              <a:rPr lang="el-GR" dirty="0"/>
              <a:t>́ </a:t>
            </a:r>
            <a:r>
              <a:rPr lang="en-GB" dirty="0"/>
              <a:t>DMSO (</a:t>
            </a:r>
            <a:r>
              <a:rPr lang="el-GR" dirty="0" err="1"/>
              <a:t>διμέθυλοσουλφοξείδιο</a:t>
            </a:r>
            <a:r>
              <a:rPr lang="el-GR" dirty="0"/>
              <a:t>) </a:t>
            </a:r>
            <a:r>
              <a:rPr lang="el-GR" dirty="0" err="1"/>
              <a:t>μία</a:t>
            </a:r>
            <a:r>
              <a:rPr lang="el-GR" dirty="0"/>
              <a:t> </a:t>
            </a:r>
            <a:r>
              <a:rPr lang="el-GR" dirty="0" err="1"/>
              <a:t>φορα</a:t>
            </a:r>
            <a:r>
              <a:rPr lang="el-GR" dirty="0"/>
              <a:t>́ στη </a:t>
            </a:r>
            <a:r>
              <a:rPr lang="el-GR" dirty="0" err="1"/>
              <a:t>βλάβη</a:t>
            </a:r>
            <a:r>
              <a:rPr lang="el-GR" dirty="0"/>
              <a:t> </a:t>
            </a:r>
          </a:p>
          <a:p>
            <a:r>
              <a:rPr lang="el-GR" dirty="0" err="1"/>
              <a:t>Μεχλωραιθαμίνης</a:t>
            </a:r>
            <a:r>
              <a:rPr lang="el-GR" dirty="0"/>
              <a:t>: </a:t>
            </a:r>
            <a:r>
              <a:rPr lang="el-GR" dirty="0" err="1"/>
              <a:t>ενδοφλέβια</a:t>
            </a:r>
            <a:r>
              <a:rPr lang="el-GR" dirty="0"/>
              <a:t> και </a:t>
            </a:r>
            <a:r>
              <a:rPr lang="el-GR" dirty="0" err="1"/>
              <a:t>υποδόρια</a:t>
            </a:r>
            <a:r>
              <a:rPr lang="el-GR" dirty="0"/>
              <a:t> </a:t>
            </a:r>
            <a:r>
              <a:rPr lang="el-GR" dirty="0" err="1"/>
              <a:t>έγχυση</a:t>
            </a:r>
            <a:r>
              <a:rPr lang="el-GR" dirty="0"/>
              <a:t> </a:t>
            </a:r>
            <a:r>
              <a:rPr lang="el-GR" dirty="0" err="1"/>
              <a:t>θειοθειϊκου</a:t>
            </a:r>
            <a:r>
              <a:rPr lang="el-GR" dirty="0"/>
              <a:t>́ </a:t>
            </a:r>
            <a:r>
              <a:rPr lang="el-GR" dirty="0" err="1"/>
              <a:t>νατρίου</a:t>
            </a:r>
            <a:r>
              <a:rPr lang="el-GR" dirty="0"/>
              <a:t> 1</a:t>
            </a:r>
            <a:r>
              <a:rPr lang="en-GB" dirty="0"/>
              <a:t>g/10ml </a:t>
            </a:r>
            <a:r>
              <a:rPr lang="el-GR" dirty="0"/>
              <a:t>και </a:t>
            </a:r>
            <a:r>
              <a:rPr lang="el-GR" dirty="0" err="1"/>
              <a:t>κρύα</a:t>
            </a:r>
            <a:r>
              <a:rPr lang="el-GR" dirty="0"/>
              <a:t> </a:t>
            </a:r>
            <a:r>
              <a:rPr lang="el-GR" dirty="0" err="1"/>
              <a:t>επιθέματα</a:t>
            </a:r>
            <a:r>
              <a:rPr lang="el-GR" dirty="0"/>
              <a:t> </a:t>
            </a:r>
          </a:p>
          <a:p>
            <a:endParaRPr lang="el-GR" dirty="0"/>
          </a:p>
        </p:txBody>
      </p:sp>
      <p:pic>
        <p:nvPicPr>
          <p:cNvPr id="5" name="Ήχος 4">
            <a:hlinkClick r:id="" action="ppaction://media"/>
            <a:extLst>
              <a:ext uri="{FF2B5EF4-FFF2-40B4-BE49-F238E27FC236}">
                <a16:creationId xmlns:a16="http://schemas.microsoft.com/office/drawing/2014/main" id="{AB93A5F3-F6B5-5646-931D-13E0B5CF55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839251046"/>
      </p:ext>
    </p:extLst>
  </p:cSld>
  <p:clrMapOvr>
    <a:masterClrMapping/>
  </p:clrMapOvr>
  <mc:AlternateContent xmlns:mc="http://schemas.openxmlformats.org/markup-compatibility/2006">
    <mc:Choice xmlns:p14="http://schemas.microsoft.com/office/powerpoint/2010/main" Requires="p14">
      <p:transition spd="slow" p14:dur="2000" advTm="1174"/>
    </mc:Choice>
    <mc:Fallback>
      <p:transition spd="slow" advTm="1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8400B05-CA66-4E49-A030-CB0BEA1DB09E}"/>
              </a:ext>
            </a:extLst>
          </p:cNvPr>
          <p:cNvSpPr>
            <a:spLocks noGrp="1"/>
          </p:cNvSpPr>
          <p:nvPr>
            <p:ph type="title"/>
          </p:nvPr>
        </p:nvSpPr>
        <p:spPr/>
        <p:txBody>
          <a:bodyPr/>
          <a:lstStyle/>
          <a:p>
            <a:r>
              <a:rPr lang="el-GR" dirty="0">
                <a:solidFill>
                  <a:srgbClr val="0070C0"/>
                </a:solidFill>
                <a:latin typeface="+mn-lt"/>
              </a:rPr>
              <a:t>ΚΑΤΗΓΟΡΙΕΣ ΤΟΞΙΚΟΤΗΤΑΣ </a:t>
            </a:r>
          </a:p>
        </p:txBody>
      </p:sp>
      <p:sp>
        <p:nvSpPr>
          <p:cNvPr id="3" name="Θέση περιεχομένου 2">
            <a:extLst>
              <a:ext uri="{FF2B5EF4-FFF2-40B4-BE49-F238E27FC236}">
                <a16:creationId xmlns:a16="http://schemas.microsoft.com/office/drawing/2014/main" id="{9C158167-DC98-D74C-AC17-0935BFCFC90B}"/>
              </a:ext>
            </a:extLst>
          </p:cNvPr>
          <p:cNvSpPr>
            <a:spLocks noGrp="1"/>
          </p:cNvSpPr>
          <p:nvPr>
            <p:ph idx="1"/>
          </p:nvPr>
        </p:nvSpPr>
        <p:spPr/>
        <p:txBody>
          <a:bodyPr>
            <a:normAutofit/>
          </a:bodyPr>
          <a:lstStyle/>
          <a:p>
            <a:r>
              <a:rPr lang="el-GR" sz="4400" dirty="0"/>
              <a:t>ΑΙΜΑΤΟΛΟΓΙΚΗ </a:t>
            </a:r>
          </a:p>
          <a:p>
            <a:r>
              <a:rPr lang="el-GR" sz="4400" dirty="0"/>
              <a:t>ΜΗ ΑΙΜΑΤΟΛΟΓΙΚΗ </a:t>
            </a:r>
          </a:p>
        </p:txBody>
      </p:sp>
      <p:pic>
        <p:nvPicPr>
          <p:cNvPr id="4" name="Ήχος 3">
            <a:hlinkClick r:id="" action="ppaction://media"/>
            <a:extLst>
              <a:ext uri="{FF2B5EF4-FFF2-40B4-BE49-F238E27FC236}">
                <a16:creationId xmlns:a16="http://schemas.microsoft.com/office/drawing/2014/main" id="{49F156CF-3CCA-B64F-9590-608BFDCDC33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551434341"/>
      </p:ext>
    </p:extLst>
  </p:cSld>
  <p:clrMapOvr>
    <a:masterClrMapping/>
  </p:clrMapOvr>
  <mc:AlternateContent xmlns:mc="http://schemas.openxmlformats.org/markup-compatibility/2006">
    <mc:Choice xmlns:p14="http://schemas.microsoft.com/office/powerpoint/2010/main" Requires="p14">
      <p:transition spd="slow" p14:dur="2000" advTm="18018"/>
    </mc:Choice>
    <mc:Fallback>
      <p:transition spd="slow" advTm="18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mph" presetSubtype="0" fill="hold" nodeType="clickEffect">
                                  <p:stCondLst>
                                    <p:cond delay="0"/>
                                  </p:stCondLst>
                                  <p:childTnLst>
                                    <p:anim calcmode="discrete" valueType="str">
                                      <p:cBhvr override="childStyle">
                                        <p:cTn id="10" dur="2000" fill="hold"/>
                                        <p:tgtEl>
                                          <p:spTgt spid="3">
                                            <p:txEl>
                                              <p:pRg st="0" end="0"/>
                                            </p:txEl>
                                          </p:spTgt>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subTnLst>
                                    <p:animClr clrSpc="rgb" dir="cw">
                                      <p:cBhvr override="childStyle">
                                        <p:cTn dur="1" fill="hold" display="0" masterRel="nextClick" afterEffect="1"/>
                                        <p:tgtEl>
                                          <p:spTgt spid="3">
                                            <p:txEl>
                                              <p:pRg st="0" end="0"/>
                                            </p:txEl>
                                          </p:spTgt>
                                        </p:tgtEl>
                                        <p:attrNameLst>
                                          <p:attrName>ppt_c</p:attrName>
                                        </p:attrNameLst>
                                      </p:cBhvr>
                                      <p:to>
                                        <a:srgbClr val="D1D1D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par>
                          <p:cTn id="15" fill="hold">
                            <p:stCondLst>
                              <p:cond delay="0"/>
                            </p:stCondLst>
                            <p:childTnLst>
                              <p:par>
                                <p:cTn id="16" presetID="15" presetClass="emph" presetSubtype="0" nodeType="afterEffect">
                                  <p:stCondLst>
                                    <p:cond delay="0"/>
                                  </p:stCondLst>
                                  <p:iterate type="lt">
                                    <p:tmAbs val="25"/>
                                  </p:iterate>
                                  <p:childTnLst>
                                    <p:set>
                                      <p:cBhvr override="childStyle">
                                        <p:cTn id="17" dur="indefinite"/>
                                        <p:tgtEl>
                                          <p:spTgt spid="3">
                                            <p:txEl>
                                              <p:pRg st="1" end="1"/>
                                            </p:txEl>
                                          </p:spTgt>
                                        </p:tgtEl>
                                        <p:attrNameLst>
                                          <p:attrName>style.fontWeight</p:attrName>
                                        </p:attrNameLst>
                                      </p:cBhvr>
                                      <p:to>
                                        <p:strVal val="bold"/>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iterate type="lt">
                                    <p:tmAbs val="0"/>
                                  </p:iterate>
                                  <p:childTnLst>
                                    <p:set>
                                      <p:cBhvr>
                                        <p:cTn id="2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Θέση περιεχομένου 5">
            <a:extLst>
              <a:ext uri="{FF2B5EF4-FFF2-40B4-BE49-F238E27FC236}">
                <a16:creationId xmlns:a16="http://schemas.microsoft.com/office/drawing/2014/main" id="{6F787ADE-D702-2846-915A-1963D8878C1B}"/>
              </a:ext>
            </a:extLst>
          </p:cNvPr>
          <p:cNvPicPr>
            <a:picLocks noGrp="1" noChangeAspect="1"/>
          </p:cNvPicPr>
          <p:nvPr>
            <p:ph idx="1"/>
          </p:nvPr>
        </p:nvPicPr>
        <p:blipFill>
          <a:blip r:embed="rId5"/>
          <a:stretch>
            <a:fillRect/>
          </a:stretch>
        </p:blipFill>
        <p:spPr>
          <a:xfrm>
            <a:off x="2173206" y="618617"/>
            <a:ext cx="7845588" cy="5148000"/>
          </a:xfrm>
        </p:spPr>
      </p:pic>
      <p:sp>
        <p:nvSpPr>
          <p:cNvPr id="4" name="Ορθογώνιο 3">
            <a:extLst>
              <a:ext uri="{FF2B5EF4-FFF2-40B4-BE49-F238E27FC236}">
                <a16:creationId xmlns:a16="http://schemas.microsoft.com/office/drawing/2014/main" id="{97B0AAEA-F570-F646-8D96-DC18323B6C63}"/>
              </a:ext>
            </a:extLst>
          </p:cNvPr>
          <p:cNvSpPr/>
          <p:nvPr/>
        </p:nvSpPr>
        <p:spPr>
          <a:xfrm>
            <a:off x="5822989" y="6311900"/>
            <a:ext cx="5747022" cy="369332"/>
          </a:xfrm>
          <a:prstGeom prst="rect">
            <a:avLst/>
          </a:prstGeom>
        </p:spPr>
        <p:txBody>
          <a:bodyPr wrap="none">
            <a:spAutoFit/>
          </a:bodyPr>
          <a:lstStyle/>
          <a:p>
            <a:r>
              <a:rPr lang="en-GB" dirty="0" err="1"/>
              <a:t>D’Andrea</a:t>
            </a:r>
            <a:r>
              <a:rPr lang="en-GB" dirty="0"/>
              <a:t> et al. </a:t>
            </a:r>
            <a:r>
              <a:rPr lang="en-GB" dirty="0" err="1"/>
              <a:t>Scand</a:t>
            </a:r>
            <a:r>
              <a:rPr lang="en-GB" dirty="0"/>
              <a:t> J </a:t>
            </a:r>
            <a:r>
              <a:rPr lang="en-GB" dirty="0" err="1"/>
              <a:t>Plast</a:t>
            </a:r>
            <a:r>
              <a:rPr lang="en-GB" dirty="0"/>
              <a:t> </a:t>
            </a:r>
            <a:r>
              <a:rPr lang="en-GB" dirty="0" err="1"/>
              <a:t>Reconstr</a:t>
            </a:r>
            <a:r>
              <a:rPr lang="en-GB" dirty="0"/>
              <a:t> </a:t>
            </a:r>
            <a:r>
              <a:rPr lang="en-GB" dirty="0" err="1"/>
              <a:t>Surg</a:t>
            </a:r>
            <a:r>
              <a:rPr lang="en-GB" dirty="0"/>
              <a:t> Hand </a:t>
            </a:r>
            <a:r>
              <a:rPr lang="en-GB" dirty="0" err="1"/>
              <a:t>Surg</a:t>
            </a:r>
            <a:r>
              <a:rPr lang="en-GB" dirty="0"/>
              <a:t> 2004 </a:t>
            </a:r>
          </a:p>
        </p:txBody>
      </p:sp>
      <p:pic>
        <p:nvPicPr>
          <p:cNvPr id="8" name="Εικόνα 7">
            <a:extLst>
              <a:ext uri="{FF2B5EF4-FFF2-40B4-BE49-F238E27FC236}">
                <a16:creationId xmlns:a16="http://schemas.microsoft.com/office/drawing/2014/main" id="{16A4DB38-679A-844F-B048-D60FD6EBA3A2}"/>
              </a:ext>
            </a:extLst>
          </p:cNvPr>
          <p:cNvPicPr>
            <a:picLocks noChangeAspect="1"/>
          </p:cNvPicPr>
          <p:nvPr/>
        </p:nvPicPr>
        <p:blipFill>
          <a:blip r:embed="rId6"/>
          <a:stretch>
            <a:fillRect/>
          </a:stretch>
        </p:blipFill>
        <p:spPr>
          <a:xfrm>
            <a:off x="1470914" y="469900"/>
            <a:ext cx="10274300" cy="5842000"/>
          </a:xfrm>
          <a:prstGeom prst="rect">
            <a:avLst/>
          </a:prstGeom>
        </p:spPr>
      </p:pic>
      <p:pic>
        <p:nvPicPr>
          <p:cNvPr id="3" name="Ήχος 2">
            <a:hlinkClick r:id="" action="ppaction://media"/>
            <a:extLst>
              <a:ext uri="{FF2B5EF4-FFF2-40B4-BE49-F238E27FC236}">
                <a16:creationId xmlns:a16="http://schemas.microsoft.com/office/drawing/2014/main" id="{6C68C482-4243-3F46-A058-4129A64CEDB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4132480765"/>
      </p:ext>
    </p:extLst>
  </p:cSld>
  <p:clrMapOvr>
    <a:masterClrMapping/>
  </p:clrMapOvr>
  <mc:AlternateContent xmlns:mc="http://schemas.openxmlformats.org/markup-compatibility/2006">
    <mc:Choice xmlns:p14="http://schemas.microsoft.com/office/powerpoint/2010/main" Requires="p14">
      <p:transition spd="slow" p14:dur="2000" advTm="42296"/>
    </mc:Choice>
    <mc:Fallback>
      <p:transition spd="slow" advTm="42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5A3A0F8-E887-AF47-B844-5626549B3E3D}"/>
              </a:ext>
            </a:extLst>
          </p:cNvPr>
          <p:cNvSpPr>
            <a:spLocks noGrp="1"/>
          </p:cNvSpPr>
          <p:nvPr>
            <p:ph type="title"/>
          </p:nvPr>
        </p:nvSpPr>
        <p:spPr/>
        <p:txBody>
          <a:bodyPr/>
          <a:lstStyle/>
          <a:p>
            <a:r>
              <a:rPr lang="el-GR" dirty="0" err="1">
                <a:solidFill>
                  <a:schemeClr val="accent1"/>
                </a:solidFill>
              </a:rPr>
              <a:t>Κεντρικοι</a:t>
            </a:r>
            <a:r>
              <a:rPr lang="el-GR" dirty="0">
                <a:solidFill>
                  <a:schemeClr val="accent1"/>
                </a:solidFill>
              </a:rPr>
              <a:t>́ </a:t>
            </a:r>
            <a:r>
              <a:rPr lang="el-GR" dirty="0" err="1">
                <a:solidFill>
                  <a:schemeClr val="accent1"/>
                </a:solidFill>
              </a:rPr>
              <a:t>φλεβικοι</a:t>
            </a:r>
            <a:r>
              <a:rPr lang="el-GR" dirty="0">
                <a:solidFill>
                  <a:schemeClr val="accent1"/>
                </a:solidFill>
              </a:rPr>
              <a:t>́ </a:t>
            </a:r>
            <a:r>
              <a:rPr lang="el-GR" dirty="0" err="1">
                <a:solidFill>
                  <a:schemeClr val="accent1"/>
                </a:solidFill>
              </a:rPr>
              <a:t>καθετήρες</a:t>
            </a:r>
            <a:r>
              <a:rPr lang="el-GR" dirty="0">
                <a:solidFill>
                  <a:schemeClr val="accent1"/>
                </a:solidFill>
              </a:rPr>
              <a:t> </a:t>
            </a:r>
            <a:br>
              <a:rPr lang="el-GR" dirty="0">
                <a:solidFill>
                  <a:schemeClr val="accent1"/>
                </a:solidFill>
              </a:rPr>
            </a:br>
            <a:endParaRPr lang="el-GR" dirty="0">
              <a:solidFill>
                <a:schemeClr val="accent1"/>
              </a:solidFill>
            </a:endParaRPr>
          </a:p>
        </p:txBody>
      </p:sp>
      <p:pic>
        <p:nvPicPr>
          <p:cNvPr id="5" name="Θέση περιεχομένου 4">
            <a:extLst>
              <a:ext uri="{FF2B5EF4-FFF2-40B4-BE49-F238E27FC236}">
                <a16:creationId xmlns:a16="http://schemas.microsoft.com/office/drawing/2014/main" id="{5AF1E80F-4488-B44C-8989-16F9803655F6}"/>
              </a:ext>
            </a:extLst>
          </p:cNvPr>
          <p:cNvPicPr>
            <a:picLocks noGrp="1" noChangeAspect="1"/>
          </p:cNvPicPr>
          <p:nvPr>
            <p:ph idx="1"/>
          </p:nvPr>
        </p:nvPicPr>
        <p:blipFill>
          <a:blip r:embed="rId4"/>
          <a:stretch>
            <a:fillRect/>
          </a:stretch>
        </p:blipFill>
        <p:spPr>
          <a:xfrm>
            <a:off x="341630" y="1535716"/>
            <a:ext cx="4559300" cy="3797300"/>
          </a:xfrm>
        </p:spPr>
      </p:pic>
      <p:pic>
        <p:nvPicPr>
          <p:cNvPr id="7" name="Εικόνα 6">
            <a:extLst>
              <a:ext uri="{FF2B5EF4-FFF2-40B4-BE49-F238E27FC236}">
                <a16:creationId xmlns:a16="http://schemas.microsoft.com/office/drawing/2014/main" id="{B9FA96BD-5F22-6741-AB31-E30F5CCBF6BD}"/>
              </a:ext>
            </a:extLst>
          </p:cNvPr>
          <p:cNvPicPr>
            <a:picLocks noChangeAspect="1"/>
          </p:cNvPicPr>
          <p:nvPr/>
        </p:nvPicPr>
        <p:blipFill>
          <a:blip r:embed="rId5"/>
          <a:stretch>
            <a:fillRect/>
          </a:stretch>
        </p:blipFill>
        <p:spPr>
          <a:xfrm>
            <a:off x="5791200" y="1313466"/>
            <a:ext cx="5562600" cy="4241800"/>
          </a:xfrm>
          <a:prstGeom prst="rect">
            <a:avLst/>
          </a:prstGeom>
        </p:spPr>
      </p:pic>
      <p:pic>
        <p:nvPicPr>
          <p:cNvPr id="3" name="Ήχος 2">
            <a:hlinkClick r:id="" action="ppaction://media"/>
            <a:extLst>
              <a:ext uri="{FF2B5EF4-FFF2-40B4-BE49-F238E27FC236}">
                <a16:creationId xmlns:a16="http://schemas.microsoft.com/office/drawing/2014/main" id="{C1FBC900-F7D6-3B48-BA9B-012C28E36F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606165343"/>
      </p:ext>
    </p:extLst>
  </p:cSld>
  <p:clrMapOvr>
    <a:masterClrMapping/>
  </p:clrMapOvr>
  <mc:AlternateContent xmlns:mc="http://schemas.openxmlformats.org/markup-compatibility/2006">
    <mc:Choice xmlns:p14="http://schemas.microsoft.com/office/powerpoint/2010/main" Requires="p14">
      <p:transition spd="slow" p14:dur="2000" advTm="39211"/>
    </mc:Choice>
    <mc:Fallback>
      <p:transition spd="slow" advTm="39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C35A2AD-2F9F-494C-994E-963F1DC61E88}"/>
              </a:ext>
            </a:extLst>
          </p:cNvPr>
          <p:cNvSpPr>
            <a:spLocks noGrp="1"/>
          </p:cNvSpPr>
          <p:nvPr>
            <p:ph type="title"/>
          </p:nvPr>
        </p:nvSpPr>
        <p:spPr/>
        <p:txBody>
          <a:bodyPr/>
          <a:lstStyle/>
          <a:p>
            <a:r>
              <a:rPr lang="el-GR" b="1" dirty="0">
                <a:solidFill>
                  <a:schemeClr val="accent1"/>
                </a:solidFill>
                <a:latin typeface="+mn-lt"/>
              </a:rPr>
              <a:t>ΠΑΡΑΚΟΛΟΥΘΗΣΗ ΜΕΤΑ ΤΗ ΘΕΡΑΠΕΙΑ </a:t>
            </a:r>
            <a:br>
              <a:rPr lang="el-GR" dirty="0"/>
            </a:br>
            <a:endParaRPr lang="el-GR" dirty="0"/>
          </a:p>
        </p:txBody>
      </p:sp>
      <p:sp>
        <p:nvSpPr>
          <p:cNvPr id="3" name="Θέση περιεχομένου 2">
            <a:extLst>
              <a:ext uri="{FF2B5EF4-FFF2-40B4-BE49-F238E27FC236}">
                <a16:creationId xmlns:a16="http://schemas.microsoft.com/office/drawing/2014/main" id="{0DC76A1C-FD18-CD4C-9395-45FA476FBE71}"/>
              </a:ext>
            </a:extLst>
          </p:cNvPr>
          <p:cNvSpPr>
            <a:spLocks noGrp="1"/>
          </p:cNvSpPr>
          <p:nvPr>
            <p:ph idx="1"/>
          </p:nvPr>
        </p:nvSpPr>
        <p:spPr/>
        <p:txBody>
          <a:bodyPr/>
          <a:lstStyle/>
          <a:p>
            <a:pPr marL="0" indent="0">
              <a:buNone/>
            </a:pPr>
            <a:r>
              <a:rPr lang="el-GR" dirty="0"/>
              <a:t>Η </a:t>
            </a:r>
            <a:r>
              <a:rPr lang="el-GR" dirty="0" err="1"/>
              <a:t>συχνότητα</a:t>
            </a:r>
            <a:r>
              <a:rPr lang="el-GR" dirty="0"/>
              <a:t> και </a:t>
            </a:r>
            <a:r>
              <a:rPr lang="el-GR" dirty="0" err="1"/>
              <a:t>διάρκεια</a:t>
            </a:r>
            <a:r>
              <a:rPr lang="el-GR" dirty="0"/>
              <a:t> των </a:t>
            </a:r>
            <a:r>
              <a:rPr lang="el-GR" dirty="0" err="1"/>
              <a:t>ελέγχων</a:t>
            </a:r>
            <a:r>
              <a:rPr lang="el-GR" dirty="0"/>
              <a:t> δεν </a:t>
            </a:r>
            <a:r>
              <a:rPr lang="el-GR" dirty="0" err="1"/>
              <a:t>είναι</a:t>
            </a:r>
            <a:r>
              <a:rPr lang="el-GR" dirty="0"/>
              <a:t> </a:t>
            </a:r>
            <a:r>
              <a:rPr lang="el-GR" dirty="0" err="1"/>
              <a:t>καθορισμένη</a:t>
            </a:r>
            <a:r>
              <a:rPr lang="el-GR" dirty="0"/>
              <a:t> </a:t>
            </a:r>
          </a:p>
          <a:p>
            <a:pPr marL="0" indent="0">
              <a:buNone/>
            </a:pPr>
            <a:r>
              <a:rPr lang="el-GR" b="1" dirty="0"/>
              <a:t>• </a:t>
            </a:r>
            <a:r>
              <a:rPr lang="el-GR" b="1" dirty="0" err="1"/>
              <a:t>Ιδιαίτερη</a:t>
            </a:r>
            <a:r>
              <a:rPr lang="el-GR" b="1" dirty="0"/>
              <a:t> </a:t>
            </a:r>
            <a:r>
              <a:rPr lang="el-GR" b="1" dirty="0" err="1"/>
              <a:t>προσοχη</a:t>
            </a:r>
            <a:r>
              <a:rPr lang="el-GR" b="1" dirty="0"/>
              <a:t>́ στις </a:t>
            </a:r>
            <a:r>
              <a:rPr lang="el-GR" b="1" dirty="0" err="1"/>
              <a:t>απώτερες</a:t>
            </a:r>
            <a:r>
              <a:rPr lang="el-GR" b="1" dirty="0"/>
              <a:t> </a:t>
            </a:r>
            <a:r>
              <a:rPr lang="el-GR" b="1" dirty="0" err="1"/>
              <a:t>επιπλοκές</a:t>
            </a:r>
            <a:r>
              <a:rPr lang="el-GR" b="1" dirty="0"/>
              <a:t>:</a:t>
            </a:r>
            <a:br>
              <a:rPr lang="el-GR" b="1" dirty="0"/>
            </a:br>
            <a:r>
              <a:rPr lang="el-GR" dirty="0"/>
              <a:t>– Καρδιακή </a:t>
            </a:r>
            <a:r>
              <a:rPr lang="el-GR" dirty="0" err="1"/>
              <a:t>ανεπάρκεια</a:t>
            </a:r>
            <a:r>
              <a:rPr lang="el-GR" dirty="0"/>
              <a:t> (</a:t>
            </a:r>
            <a:r>
              <a:rPr lang="el-GR" dirty="0" err="1"/>
              <a:t>ανθρακυκλίνες</a:t>
            </a:r>
            <a:r>
              <a:rPr lang="el-GR" dirty="0"/>
              <a:t>, </a:t>
            </a:r>
            <a:r>
              <a:rPr lang="en-GB" dirty="0"/>
              <a:t>trastuzumab, echo </a:t>
            </a:r>
            <a:r>
              <a:rPr lang="el-GR" dirty="0"/>
              <a:t>καρδιάς) </a:t>
            </a:r>
          </a:p>
          <a:p>
            <a:pPr marL="0" indent="0">
              <a:buNone/>
            </a:pPr>
            <a:r>
              <a:rPr lang="el-GR" dirty="0"/>
              <a:t>– </a:t>
            </a:r>
            <a:r>
              <a:rPr lang="el-GR" dirty="0" err="1"/>
              <a:t>Πνευμονικη</a:t>
            </a:r>
            <a:r>
              <a:rPr lang="el-GR" dirty="0"/>
              <a:t>́ </a:t>
            </a:r>
            <a:r>
              <a:rPr lang="el-GR" dirty="0" err="1"/>
              <a:t>ίνωση</a:t>
            </a:r>
            <a:r>
              <a:rPr lang="el-GR" dirty="0"/>
              <a:t> (</a:t>
            </a:r>
            <a:r>
              <a:rPr lang="el-GR" dirty="0" err="1"/>
              <a:t>μπλεομυκίνη</a:t>
            </a:r>
            <a:r>
              <a:rPr lang="el-GR" dirty="0"/>
              <a:t>, </a:t>
            </a:r>
            <a:r>
              <a:rPr lang="el-GR" dirty="0" err="1"/>
              <a:t>μιτομυκίνη</a:t>
            </a:r>
            <a:r>
              <a:rPr lang="el-GR" dirty="0"/>
              <a:t>, </a:t>
            </a:r>
            <a:r>
              <a:rPr lang="el-GR" dirty="0" err="1"/>
              <a:t>γεμσιταμπίνη</a:t>
            </a:r>
            <a:r>
              <a:rPr lang="el-GR" dirty="0"/>
              <a:t>)</a:t>
            </a:r>
            <a:br>
              <a:rPr lang="el-GR" dirty="0"/>
            </a:br>
            <a:r>
              <a:rPr lang="el-GR" dirty="0"/>
              <a:t>– </a:t>
            </a:r>
            <a:r>
              <a:rPr lang="el-GR" dirty="0" err="1"/>
              <a:t>Νευροτοξικότητα</a:t>
            </a:r>
            <a:r>
              <a:rPr lang="el-GR" dirty="0"/>
              <a:t>, </a:t>
            </a:r>
            <a:r>
              <a:rPr lang="el-GR" dirty="0" err="1"/>
              <a:t>ωτοτοξικότητα</a:t>
            </a:r>
            <a:r>
              <a:rPr lang="el-GR" dirty="0"/>
              <a:t> (</a:t>
            </a:r>
            <a:r>
              <a:rPr lang="el-GR" dirty="0" err="1"/>
              <a:t>σισπλατίνη</a:t>
            </a:r>
            <a:r>
              <a:rPr lang="el-GR" dirty="0"/>
              <a:t>, </a:t>
            </a:r>
            <a:r>
              <a:rPr lang="el-GR" dirty="0" err="1"/>
              <a:t>ταξάνες</a:t>
            </a:r>
            <a:r>
              <a:rPr lang="el-GR" dirty="0"/>
              <a:t>, </a:t>
            </a:r>
            <a:r>
              <a:rPr lang="el-GR" dirty="0" err="1"/>
              <a:t>αλκ</a:t>
            </a:r>
            <a:r>
              <a:rPr lang="el-GR" dirty="0"/>
              <a:t>.</a:t>
            </a:r>
            <a:r>
              <a:rPr lang="en-GB" dirty="0" err="1"/>
              <a:t>Vinca</a:t>
            </a:r>
            <a:r>
              <a:rPr lang="en-GB" dirty="0"/>
              <a:t>)</a:t>
            </a:r>
            <a:br>
              <a:rPr lang="en-GB" dirty="0"/>
            </a:br>
            <a:r>
              <a:rPr lang="en-GB" dirty="0"/>
              <a:t>– </a:t>
            </a:r>
            <a:r>
              <a:rPr lang="el-GR" dirty="0" err="1"/>
              <a:t>Νεφρικη</a:t>
            </a:r>
            <a:r>
              <a:rPr lang="el-GR" dirty="0"/>
              <a:t>́ </a:t>
            </a:r>
            <a:r>
              <a:rPr lang="el-GR" dirty="0" err="1"/>
              <a:t>ανεπάρκεια</a:t>
            </a:r>
            <a:r>
              <a:rPr lang="el-GR" dirty="0"/>
              <a:t> (</a:t>
            </a:r>
            <a:r>
              <a:rPr lang="el-GR" dirty="0" err="1"/>
              <a:t>σισπλατίνη</a:t>
            </a:r>
            <a:r>
              <a:rPr lang="el-GR" dirty="0"/>
              <a:t>, </a:t>
            </a:r>
            <a:r>
              <a:rPr lang="el-GR" dirty="0" err="1"/>
              <a:t>στρεπτοζοτοκίνη</a:t>
            </a:r>
            <a:r>
              <a:rPr lang="el-GR" dirty="0"/>
              <a:t>, </a:t>
            </a:r>
            <a:r>
              <a:rPr lang="el-GR" dirty="0" err="1"/>
              <a:t>ιφωσφαμίδη</a:t>
            </a:r>
            <a:r>
              <a:rPr lang="el-GR" dirty="0"/>
              <a:t>)</a:t>
            </a:r>
            <a:br>
              <a:rPr lang="el-GR" dirty="0"/>
            </a:br>
            <a:r>
              <a:rPr lang="el-GR" dirty="0"/>
              <a:t>– </a:t>
            </a:r>
            <a:r>
              <a:rPr lang="el-GR" dirty="0" err="1"/>
              <a:t>Μεταβολικο</a:t>
            </a:r>
            <a:r>
              <a:rPr lang="el-GR" dirty="0"/>
              <a:t>́ </a:t>
            </a:r>
            <a:r>
              <a:rPr lang="el-GR" dirty="0" err="1"/>
              <a:t>σύνδρομο</a:t>
            </a:r>
            <a:br>
              <a:rPr lang="el-GR" dirty="0"/>
            </a:br>
            <a:r>
              <a:rPr lang="el-GR" dirty="0"/>
              <a:t>– </a:t>
            </a:r>
            <a:r>
              <a:rPr lang="el-GR" dirty="0" err="1"/>
              <a:t>Στειρότητα</a:t>
            </a:r>
            <a:r>
              <a:rPr lang="el-GR" dirty="0"/>
              <a:t> (</a:t>
            </a:r>
            <a:r>
              <a:rPr lang="el-GR" dirty="0" err="1"/>
              <a:t>κυκλοφωσφαμίδη</a:t>
            </a:r>
            <a:r>
              <a:rPr lang="el-GR" dirty="0"/>
              <a:t>, </a:t>
            </a:r>
            <a:r>
              <a:rPr lang="el-GR" dirty="0" err="1"/>
              <a:t>αδριαμυκίνη</a:t>
            </a:r>
            <a:r>
              <a:rPr lang="el-GR" dirty="0"/>
              <a:t>, </a:t>
            </a:r>
            <a:r>
              <a:rPr lang="el-GR" dirty="0" err="1"/>
              <a:t>πλατίνα</a:t>
            </a:r>
            <a:r>
              <a:rPr lang="el-GR" dirty="0"/>
              <a:t>, </a:t>
            </a:r>
            <a:r>
              <a:rPr lang="en-GB" dirty="0"/>
              <a:t>ARA-C)</a:t>
            </a:r>
            <a:br>
              <a:rPr lang="en-GB" dirty="0"/>
            </a:br>
            <a:r>
              <a:rPr lang="en-GB" dirty="0"/>
              <a:t>– 2</a:t>
            </a:r>
            <a:r>
              <a:rPr lang="el-GR" dirty="0"/>
              <a:t>α </a:t>
            </a:r>
            <a:r>
              <a:rPr lang="el-GR" dirty="0" err="1"/>
              <a:t>πρωτοπαθη</a:t>
            </a:r>
            <a:r>
              <a:rPr lang="el-GR" dirty="0"/>
              <a:t>́ </a:t>
            </a:r>
            <a:r>
              <a:rPr lang="en-GB" dirty="0"/>
              <a:t>Ca (</a:t>
            </a:r>
            <a:r>
              <a:rPr lang="el-GR" dirty="0" err="1"/>
              <a:t>κυκλοφωσφαμίδη</a:t>
            </a:r>
            <a:r>
              <a:rPr lang="el-GR" dirty="0"/>
              <a:t>, </a:t>
            </a:r>
            <a:r>
              <a:rPr lang="el-GR" dirty="0" err="1"/>
              <a:t>ετοποσίδη</a:t>
            </a:r>
            <a:r>
              <a:rPr lang="el-GR" dirty="0"/>
              <a:t>, </a:t>
            </a:r>
            <a:r>
              <a:rPr lang="el-GR" dirty="0" err="1"/>
              <a:t>ανθρακυκλίνες</a:t>
            </a:r>
            <a:r>
              <a:rPr lang="el-GR" dirty="0"/>
              <a:t>) </a:t>
            </a:r>
          </a:p>
          <a:p>
            <a:endParaRPr lang="el-GR" dirty="0"/>
          </a:p>
        </p:txBody>
      </p:sp>
      <p:pic>
        <p:nvPicPr>
          <p:cNvPr id="4" name="Ήχος 3">
            <a:hlinkClick r:id="" action="ppaction://media"/>
            <a:extLst>
              <a:ext uri="{FF2B5EF4-FFF2-40B4-BE49-F238E27FC236}">
                <a16:creationId xmlns:a16="http://schemas.microsoft.com/office/drawing/2014/main" id="{D8284717-9D73-114F-B971-0E73EC2849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235433790"/>
      </p:ext>
    </p:extLst>
  </p:cSld>
  <p:clrMapOvr>
    <a:masterClrMapping/>
  </p:clrMapOvr>
  <mc:AlternateContent xmlns:mc="http://schemas.openxmlformats.org/markup-compatibility/2006">
    <mc:Choice xmlns:p14="http://schemas.microsoft.com/office/powerpoint/2010/main" Requires="p14">
      <p:transition spd="slow" p14:dur="2000" advTm="62269"/>
    </mc:Choice>
    <mc:Fallback>
      <p:transition spd="slow" advTm="62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7868CFB-8F91-614B-81D8-C9BB1A97907D}"/>
              </a:ext>
            </a:extLst>
          </p:cNvPr>
          <p:cNvSpPr>
            <a:spLocks noGrp="1"/>
          </p:cNvSpPr>
          <p:nvPr>
            <p:ph type="title"/>
          </p:nvPr>
        </p:nvSpPr>
        <p:spPr/>
        <p:txBody>
          <a:bodyPr/>
          <a:lstStyle/>
          <a:p>
            <a:r>
              <a:rPr lang="el-GR" b="1" dirty="0">
                <a:solidFill>
                  <a:schemeClr val="accent1"/>
                </a:solidFill>
                <a:latin typeface="+mn-lt"/>
              </a:rPr>
              <a:t>ΑΠΩΤΕΡΕΣ ΕΠΙΠΛΟΚΕΣ ΑΚΘ </a:t>
            </a:r>
            <a:br>
              <a:rPr lang="el-GR" dirty="0"/>
            </a:br>
            <a:endParaRPr lang="el-GR" dirty="0"/>
          </a:p>
        </p:txBody>
      </p:sp>
      <p:pic>
        <p:nvPicPr>
          <p:cNvPr id="5" name="Θέση περιεχομένου 4">
            <a:extLst>
              <a:ext uri="{FF2B5EF4-FFF2-40B4-BE49-F238E27FC236}">
                <a16:creationId xmlns:a16="http://schemas.microsoft.com/office/drawing/2014/main" id="{30385F13-3991-174F-825A-27C9BC3AC7AC}"/>
              </a:ext>
            </a:extLst>
          </p:cNvPr>
          <p:cNvPicPr>
            <a:picLocks noGrp="1" noChangeAspect="1"/>
          </p:cNvPicPr>
          <p:nvPr>
            <p:ph idx="1"/>
          </p:nvPr>
        </p:nvPicPr>
        <p:blipFill>
          <a:blip r:embed="rId4"/>
          <a:stretch>
            <a:fillRect/>
          </a:stretch>
        </p:blipFill>
        <p:spPr>
          <a:xfrm>
            <a:off x="1250886" y="1389253"/>
            <a:ext cx="8702676" cy="4351338"/>
          </a:xfrm>
        </p:spPr>
      </p:pic>
      <p:pic>
        <p:nvPicPr>
          <p:cNvPr id="3" name="Ήχος 2">
            <a:hlinkClick r:id="" action="ppaction://media"/>
            <a:extLst>
              <a:ext uri="{FF2B5EF4-FFF2-40B4-BE49-F238E27FC236}">
                <a16:creationId xmlns:a16="http://schemas.microsoft.com/office/drawing/2014/main" id="{91CA17B9-F75D-F945-B503-E2DBA8A65E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577779362"/>
      </p:ext>
    </p:extLst>
  </p:cSld>
  <p:clrMapOvr>
    <a:masterClrMapping/>
  </p:clrMapOvr>
  <mc:AlternateContent xmlns:mc="http://schemas.openxmlformats.org/markup-compatibility/2006">
    <mc:Choice xmlns:p14="http://schemas.microsoft.com/office/powerpoint/2010/main" Requires="p14">
      <p:transition spd="slow" p14:dur="2000" advTm="26242"/>
    </mc:Choice>
    <mc:Fallback>
      <p:transition spd="slow" advTm="26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Τίτλος 8">
            <a:extLst>
              <a:ext uri="{FF2B5EF4-FFF2-40B4-BE49-F238E27FC236}">
                <a16:creationId xmlns:a16="http://schemas.microsoft.com/office/drawing/2014/main" id="{8C33C2EE-ED22-7146-B742-F109FB5D78FE}"/>
              </a:ext>
            </a:extLst>
          </p:cNvPr>
          <p:cNvSpPr>
            <a:spLocks noGrp="1"/>
          </p:cNvSpPr>
          <p:nvPr>
            <p:ph type="title"/>
          </p:nvPr>
        </p:nvSpPr>
        <p:spPr>
          <a:xfrm>
            <a:off x="3270504" y="4937570"/>
            <a:ext cx="5800344" cy="1325563"/>
          </a:xfrm>
        </p:spPr>
        <p:txBody>
          <a:bodyPr>
            <a:normAutofit/>
          </a:bodyPr>
          <a:lstStyle/>
          <a:p>
            <a:r>
              <a:rPr lang="el-GR" sz="8000" dirty="0">
                <a:solidFill>
                  <a:schemeClr val="accent5">
                    <a:lumMod val="50000"/>
                  </a:schemeClr>
                </a:solidFill>
              </a:rPr>
              <a:t>Ευχαριστώ</a:t>
            </a:r>
          </a:p>
        </p:txBody>
      </p:sp>
      <p:pic>
        <p:nvPicPr>
          <p:cNvPr id="8" name="Θέση περιεχομένου 7">
            <a:extLst>
              <a:ext uri="{FF2B5EF4-FFF2-40B4-BE49-F238E27FC236}">
                <a16:creationId xmlns:a16="http://schemas.microsoft.com/office/drawing/2014/main" id="{85D2ADA4-3097-6F4F-AB88-8CC3B2E2D563}"/>
              </a:ext>
            </a:extLst>
          </p:cNvPr>
          <p:cNvPicPr>
            <a:picLocks noGrp="1" noChangeAspect="1"/>
          </p:cNvPicPr>
          <p:nvPr>
            <p:ph idx="4294967295"/>
          </p:nvPr>
        </p:nvPicPr>
        <p:blipFill rotWithShape="1">
          <a:blip r:embed="rId4"/>
          <a:srcRect b="11637"/>
          <a:stretch/>
        </p:blipFill>
        <p:spPr>
          <a:xfrm>
            <a:off x="2505456" y="216345"/>
            <a:ext cx="6738938" cy="4721225"/>
          </a:xfrm>
          <a:prstGeom prst="rect">
            <a:avLst/>
          </a:prstGeom>
        </p:spPr>
      </p:pic>
      <p:pic>
        <p:nvPicPr>
          <p:cNvPr id="2" name="Ήχος 1">
            <a:hlinkClick r:id="" action="ppaction://media"/>
            <a:extLst>
              <a:ext uri="{FF2B5EF4-FFF2-40B4-BE49-F238E27FC236}">
                <a16:creationId xmlns:a16="http://schemas.microsoft.com/office/drawing/2014/main" id="{FD8F2CFD-E3CD-E34E-AE11-A4433BBA79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473053241"/>
      </p:ext>
    </p:extLst>
  </p:cSld>
  <p:clrMapOvr>
    <a:masterClrMapping/>
  </p:clrMapOvr>
  <mc:AlternateContent xmlns:mc="http://schemas.openxmlformats.org/markup-compatibility/2006">
    <mc:Choice xmlns:p14="http://schemas.microsoft.com/office/powerpoint/2010/main" Requires="p14">
      <p:transition spd="slow" p14:dur="2000" advTm="20956"/>
    </mc:Choice>
    <mc:Fallback>
      <p:transition spd="slow" advTm="20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810F9FE-3C53-8C47-B54B-1001B090B67B}"/>
              </a:ext>
            </a:extLst>
          </p:cNvPr>
          <p:cNvSpPr>
            <a:spLocks noGrp="1"/>
          </p:cNvSpPr>
          <p:nvPr>
            <p:ph type="title"/>
          </p:nvPr>
        </p:nvSpPr>
        <p:spPr/>
        <p:txBody>
          <a:bodyPr>
            <a:normAutofit/>
          </a:bodyPr>
          <a:lstStyle/>
          <a:p>
            <a:r>
              <a:rPr lang="el-GR" sz="4000" dirty="0">
                <a:solidFill>
                  <a:srgbClr val="0070C0"/>
                </a:solidFill>
                <a:latin typeface="+mn-lt"/>
              </a:rPr>
              <a:t>ΚΛΙΜΑΚΑ ΤΟΞΙΚΟΤΗΤΑΣ –</a:t>
            </a:r>
            <a:r>
              <a:rPr lang="en-GB" sz="4000" dirty="0">
                <a:solidFill>
                  <a:srgbClr val="0070C0"/>
                </a:solidFill>
                <a:latin typeface="+mn-lt"/>
              </a:rPr>
              <a:t> GRADING (NCI-CTC)</a:t>
            </a:r>
            <a:endParaRPr lang="el-GR" sz="4000" dirty="0">
              <a:solidFill>
                <a:srgbClr val="0070C0"/>
              </a:solidFill>
              <a:latin typeface="+mn-lt"/>
            </a:endParaRPr>
          </a:p>
        </p:txBody>
      </p:sp>
      <p:sp>
        <p:nvSpPr>
          <p:cNvPr id="3" name="Θέση περιεχομένου 2">
            <a:extLst>
              <a:ext uri="{FF2B5EF4-FFF2-40B4-BE49-F238E27FC236}">
                <a16:creationId xmlns:a16="http://schemas.microsoft.com/office/drawing/2014/main" id="{F0DFA02F-52DB-2B4B-882D-EFDCBC3735A8}"/>
              </a:ext>
            </a:extLst>
          </p:cNvPr>
          <p:cNvSpPr>
            <a:spLocks noGrp="1"/>
          </p:cNvSpPr>
          <p:nvPr>
            <p:ph idx="1"/>
          </p:nvPr>
        </p:nvSpPr>
        <p:spPr>
          <a:xfrm>
            <a:off x="838200" y="1825625"/>
            <a:ext cx="10515600" cy="4642908"/>
          </a:xfrm>
        </p:spPr>
        <p:txBody>
          <a:bodyPr>
            <a:noAutofit/>
          </a:bodyPr>
          <a:lstStyle/>
          <a:p>
            <a:r>
              <a:rPr lang="en-GB" sz="3600" u="sng" dirty="0"/>
              <a:t>1</a:t>
            </a:r>
            <a:r>
              <a:rPr lang="el-GR" sz="3600" u="sng" baseline="30000" dirty="0"/>
              <a:t>ου</a:t>
            </a:r>
            <a:r>
              <a:rPr lang="el-GR" sz="3600" u="sng" dirty="0"/>
              <a:t> Βαθμού </a:t>
            </a:r>
            <a:r>
              <a:rPr lang="el-GR" sz="3600" dirty="0"/>
              <a:t>: μόνο ήπια συμπτώματα </a:t>
            </a:r>
          </a:p>
          <a:p>
            <a:r>
              <a:rPr lang="el-GR" sz="3600" u="sng" dirty="0"/>
              <a:t>2</a:t>
            </a:r>
            <a:r>
              <a:rPr lang="el-GR" sz="3600" u="sng" baseline="30000" dirty="0"/>
              <a:t>ου</a:t>
            </a:r>
            <a:r>
              <a:rPr lang="el-GR" sz="3600" u="sng" dirty="0"/>
              <a:t> Βαθμού </a:t>
            </a:r>
            <a:r>
              <a:rPr lang="el-GR" sz="3600" dirty="0"/>
              <a:t>: προκαλεί σημαντικά συμπτώματα, χωρίς σημαντικές λειτουργικές διαταραχές </a:t>
            </a:r>
          </a:p>
          <a:p>
            <a:r>
              <a:rPr lang="el-GR" sz="3600" u="sng" dirty="0"/>
              <a:t>3</a:t>
            </a:r>
            <a:r>
              <a:rPr lang="el-GR" sz="3600" u="sng" baseline="30000" dirty="0"/>
              <a:t>ου</a:t>
            </a:r>
            <a:r>
              <a:rPr lang="el-GR" sz="3600" u="sng" dirty="0"/>
              <a:t> Βαθμού</a:t>
            </a:r>
            <a:r>
              <a:rPr lang="el-GR" sz="3600" dirty="0"/>
              <a:t>: προκαλεί σημαντικές λειτουργικές διαταραχές </a:t>
            </a:r>
          </a:p>
          <a:p>
            <a:r>
              <a:rPr lang="el-GR" sz="3600" u="sng" dirty="0"/>
              <a:t>4</a:t>
            </a:r>
            <a:r>
              <a:rPr lang="el-GR" sz="3600" u="sng" baseline="30000" dirty="0"/>
              <a:t>ου</a:t>
            </a:r>
            <a:r>
              <a:rPr lang="el-GR" sz="3600" u="sng" dirty="0"/>
              <a:t> Βαθμού</a:t>
            </a:r>
            <a:r>
              <a:rPr lang="el-GR" sz="3600" dirty="0"/>
              <a:t>: απαιτεί νοσηλεία (επικίνδυνη για τη ζωή τοξικότητα) </a:t>
            </a:r>
          </a:p>
          <a:p>
            <a:r>
              <a:rPr lang="el-GR" sz="3600" u="sng" dirty="0"/>
              <a:t>5</a:t>
            </a:r>
            <a:r>
              <a:rPr lang="el-GR" sz="3600" u="sng" baseline="30000" dirty="0"/>
              <a:t>ου</a:t>
            </a:r>
            <a:r>
              <a:rPr lang="el-GR" sz="3600" u="sng" dirty="0"/>
              <a:t> Βαθμού </a:t>
            </a:r>
            <a:r>
              <a:rPr lang="el-GR" sz="3600" dirty="0"/>
              <a:t>: Θάνατος </a:t>
            </a:r>
          </a:p>
        </p:txBody>
      </p:sp>
      <p:pic>
        <p:nvPicPr>
          <p:cNvPr id="4" name="Ήχος 3">
            <a:hlinkClick r:id="" action="ppaction://media"/>
            <a:extLst>
              <a:ext uri="{FF2B5EF4-FFF2-40B4-BE49-F238E27FC236}">
                <a16:creationId xmlns:a16="http://schemas.microsoft.com/office/drawing/2014/main" id="{E809746E-9E71-7345-B689-AD8DC084F6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165417654"/>
      </p:ext>
    </p:extLst>
  </p:cSld>
  <p:clrMapOvr>
    <a:masterClrMapping/>
  </p:clrMapOvr>
  <mc:AlternateContent xmlns:mc="http://schemas.openxmlformats.org/markup-compatibility/2006">
    <mc:Choice xmlns:p14="http://schemas.microsoft.com/office/powerpoint/2010/main" Requires="p14">
      <p:transition spd="slow" p14:dur="2000" advTm="83222"/>
    </mc:Choice>
    <mc:Fallback>
      <p:transition spd="slow" advTm="83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10825AD-ABCC-674D-B187-236B9F277202}"/>
              </a:ext>
            </a:extLst>
          </p:cNvPr>
          <p:cNvSpPr>
            <a:spLocks noGrp="1"/>
          </p:cNvSpPr>
          <p:nvPr>
            <p:ph type="title"/>
          </p:nvPr>
        </p:nvSpPr>
        <p:spPr/>
        <p:txBody>
          <a:bodyPr/>
          <a:lstStyle/>
          <a:p>
            <a:r>
              <a:rPr lang="el-GR" dirty="0">
                <a:solidFill>
                  <a:srgbClr val="0070C0"/>
                </a:solidFill>
                <a:latin typeface="+mn-lt"/>
              </a:rPr>
              <a:t>ΓΑΣΤΡΕΝΤΕΡΙΚΗ ΤΟΞΙΚΟΤΗΤΑ </a:t>
            </a:r>
          </a:p>
        </p:txBody>
      </p:sp>
      <p:sp>
        <p:nvSpPr>
          <p:cNvPr id="3" name="Θέση περιεχομένου 2">
            <a:extLst>
              <a:ext uri="{FF2B5EF4-FFF2-40B4-BE49-F238E27FC236}">
                <a16:creationId xmlns:a16="http://schemas.microsoft.com/office/drawing/2014/main" id="{A1BB7CB1-EEF2-7247-81B5-23D2D957C54A}"/>
              </a:ext>
            </a:extLst>
          </p:cNvPr>
          <p:cNvSpPr>
            <a:spLocks noGrp="1"/>
          </p:cNvSpPr>
          <p:nvPr>
            <p:ph idx="1"/>
          </p:nvPr>
        </p:nvSpPr>
        <p:spPr/>
        <p:txBody>
          <a:bodyPr>
            <a:normAutofit fontScale="92500" lnSpcReduction="20000"/>
          </a:bodyPr>
          <a:lstStyle/>
          <a:p>
            <a:r>
              <a:rPr lang="el-GR" sz="3600" dirty="0"/>
              <a:t>ΝΑΥΤΙΑ – ΕΜΕΣΗ</a:t>
            </a:r>
          </a:p>
          <a:p>
            <a:endParaRPr lang="el-GR" sz="3600" dirty="0"/>
          </a:p>
          <a:p>
            <a:r>
              <a:rPr lang="el-GR" sz="3600" dirty="0"/>
              <a:t>ΑΝΟΡΕΞΙΑ –ΔΙΑΤΑΡΑΧΕΣ ΓΕΥΣΗΣ</a:t>
            </a:r>
          </a:p>
          <a:p>
            <a:endParaRPr lang="el-GR" sz="3600" dirty="0"/>
          </a:p>
          <a:p>
            <a:r>
              <a:rPr lang="el-GR" sz="3600" dirty="0"/>
              <a:t>ΔΙΑΡΡΟΙΑ</a:t>
            </a:r>
          </a:p>
          <a:p>
            <a:endParaRPr lang="el-GR" sz="3600" dirty="0"/>
          </a:p>
          <a:p>
            <a:r>
              <a:rPr lang="el-GR" sz="3600" dirty="0"/>
              <a:t>ΔΥΣΚΟΙΛΙΟΤΗΤΑ </a:t>
            </a:r>
          </a:p>
          <a:p>
            <a:endParaRPr lang="el-GR" sz="3600" dirty="0"/>
          </a:p>
          <a:p>
            <a:r>
              <a:rPr lang="el-GR" sz="3600" dirty="0"/>
              <a:t>ΒΛΕΝΝΟΓΟΝΙΤΙΔΑ </a:t>
            </a:r>
          </a:p>
        </p:txBody>
      </p:sp>
      <p:pic>
        <p:nvPicPr>
          <p:cNvPr id="4" name="Ήχος 3">
            <a:hlinkClick r:id="" action="ppaction://media"/>
            <a:extLst>
              <a:ext uri="{FF2B5EF4-FFF2-40B4-BE49-F238E27FC236}">
                <a16:creationId xmlns:a16="http://schemas.microsoft.com/office/drawing/2014/main" id="{C32A5C0D-0B2A-A944-A395-25277855CB6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520655839"/>
      </p:ext>
    </p:extLst>
  </p:cSld>
  <p:clrMapOvr>
    <a:masterClrMapping/>
  </p:clrMapOvr>
  <mc:AlternateContent xmlns:mc="http://schemas.openxmlformats.org/markup-compatibility/2006">
    <mc:Choice xmlns:p14="http://schemas.microsoft.com/office/powerpoint/2010/main" Requires="p14">
      <p:transition spd="slow" p14:dur="2000" advTm="122547"/>
    </mc:Choice>
    <mc:Fallback>
      <p:transition spd="slow" advTm="122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CCD56BD-8638-984C-89F8-CB5202D00FDF}"/>
              </a:ext>
            </a:extLst>
          </p:cNvPr>
          <p:cNvSpPr>
            <a:spLocks noGrp="1"/>
          </p:cNvSpPr>
          <p:nvPr>
            <p:ph type="title"/>
          </p:nvPr>
        </p:nvSpPr>
        <p:spPr>
          <a:xfrm>
            <a:off x="5689600" y="365125"/>
            <a:ext cx="5664200" cy="1325563"/>
          </a:xfrm>
        </p:spPr>
        <p:txBody>
          <a:bodyPr/>
          <a:lstStyle/>
          <a:p>
            <a:r>
              <a:rPr lang="el-GR" dirty="0" err="1"/>
              <a:t>Παθοφυσιολογία</a:t>
            </a:r>
            <a:r>
              <a:rPr lang="el-GR" dirty="0"/>
              <a:t> της </a:t>
            </a:r>
            <a:r>
              <a:rPr lang="el-GR" dirty="0" err="1"/>
              <a:t>έμεσης</a:t>
            </a:r>
            <a:r>
              <a:rPr lang="el-GR" dirty="0"/>
              <a:t> </a:t>
            </a:r>
          </a:p>
        </p:txBody>
      </p:sp>
      <p:pic>
        <p:nvPicPr>
          <p:cNvPr id="11" name="Θέση περιεχομένου 10">
            <a:extLst>
              <a:ext uri="{FF2B5EF4-FFF2-40B4-BE49-F238E27FC236}">
                <a16:creationId xmlns:a16="http://schemas.microsoft.com/office/drawing/2014/main" id="{97832BDD-DF4F-8249-A643-2D478C1D50E2}"/>
              </a:ext>
            </a:extLst>
          </p:cNvPr>
          <p:cNvPicPr>
            <a:picLocks noGrp="1" noChangeAspect="1"/>
          </p:cNvPicPr>
          <p:nvPr>
            <p:ph idx="1"/>
          </p:nvPr>
        </p:nvPicPr>
        <p:blipFill>
          <a:blip r:embed="rId5"/>
          <a:stretch>
            <a:fillRect/>
          </a:stretch>
        </p:blipFill>
        <p:spPr>
          <a:xfrm>
            <a:off x="651948" y="162000"/>
            <a:ext cx="3848894" cy="6696000"/>
          </a:xfrm>
        </p:spPr>
      </p:pic>
      <p:pic>
        <p:nvPicPr>
          <p:cNvPr id="13" name="Εικόνα 12">
            <a:extLst>
              <a:ext uri="{FF2B5EF4-FFF2-40B4-BE49-F238E27FC236}">
                <a16:creationId xmlns:a16="http://schemas.microsoft.com/office/drawing/2014/main" id="{A0132AC2-DFD3-A040-A73A-AF6B030B6DF8}"/>
              </a:ext>
            </a:extLst>
          </p:cNvPr>
          <p:cNvPicPr>
            <a:picLocks noChangeAspect="1"/>
          </p:cNvPicPr>
          <p:nvPr/>
        </p:nvPicPr>
        <p:blipFill>
          <a:blip r:embed="rId6"/>
          <a:stretch>
            <a:fillRect/>
          </a:stretch>
        </p:blipFill>
        <p:spPr>
          <a:xfrm>
            <a:off x="5689600" y="1995488"/>
            <a:ext cx="5300964" cy="4176000"/>
          </a:xfrm>
          <a:prstGeom prst="rect">
            <a:avLst/>
          </a:prstGeom>
        </p:spPr>
      </p:pic>
      <p:pic>
        <p:nvPicPr>
          <p:cNvPr id="3" name="Ήχος 2">
            <a:hlinkClick r:id="" action="ppaction://media"/>
            <a:extLst>
              <a:ext uri="{FF2B5EF4-FFF2-40B4-BE49-F238E27FC236}">
                <a16:creationId xmlns:a16="http://schemas.microsoft.com/office/drawing/2014/main" id="{69C088A1-5BF3-074B-BE45-79F3B709E46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2589439448"/>
      </p:ext>
    </p:extLst>
  </p:cSld>
  <p:clrMapOvr>
    <a:masterClrMapping/>
  </p:clrMapOvr>
  <mc:AlternateContent xmlns:mc="http://schemas.openxmlformats.org/markup-compatibility/2006">
    <mc:Choice xmlns:p14="http://schemas.microsoft.com/office/powerpoint/2010/main" Requires="p14">
      <p:transition spd="slow" p14:dur="2000" advTm="187195"/>
    </mc:Choice>
    <mc:Fallback>
      <p:transition spd="slow" advTm="187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circle(in)">
                                      <p:cBhvr>
                                        <p:cTn id="1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9D74362-073D-5143-A3E6-7D0D7EDCC808}"/>
              </a:ext>
            </a:extLst>
          </p:cNvPr>
          <p:cNvSpPr>
            <a:spLocks noGrp="1"/>
          </p:cNvSpPr>
          <p:nvPr>
            <p:ph type="title"/>
          </p:nvPr>
        </p:nvSpPr>
        <p:spPr/>
        <p:txBody>
          <a:bodyPr>
            <a:normAutofit/>
          </a:bodyPr>
          <a:lstStyle/>
          <a:p>
            <a:r>
              <a:rPr lang="el-GR" sz="2800" dirty="0"/>
              <a:t>Η </a:t>
            </a:r>
            <a:r>
              <a:rPr lang="el-GR" sz="2800" dirty="0" err="1"/>
              <a:t>ναυτ</a:t>
            </a:r>
            <a:r>
              <a:rPr lang="en-GB" sz="2800" dirty="0" err="1"/>
              <a:t>ί</a:t>
            </a:r>
            <a:r>
              <a:rPr lang="el-GR" sz="2800" dirty="0"/>
              <a:t>α και η </a:t>
            </a:r>
            <a:r>
              <a:rPr lang="el-GR" sz="2800" dirty="0" err="1"/>
              <a:t>έμεση</a:t>
            </a:r>
            <a:r>
              <a:rPr lang="el-GR" sz="2800" dirty="0"/>
              <a:t> αποτελούν τις συχνότερες παρενέργειες της χημειοθεραπείας (70-80% των ασθενών που λαμβάνουν ΧΜΘ)</a:t>
            </a:r>
            <a:br>
              <a:rPr lang="el-GR" sz="2800" dirty="0"/>
            </a:br>
            <a:endParaRPr lang="el-GR" sz="2800" dirty="0"/>
          </a:p>
        </p:txBody>
      </p:sp>
      <p:sp>
        <p:nvSpPr>
          <p:cNvPr id="3" name="Θέση περιεχομένου 2">
            <a:extLst>
              <a:ext uri="{FF2B5EF4-FFF2-40B4-BE49-F238E27FC236}">
                <a16:creationId xmlns:a16="http://schemas.microsoft.com/office/drawing/2014/main" id="{8DC41BB2-4EAB-2941-B97E-FF638C35935C}"/>
              </a:ext>
            </a:extLst>
          </p:cNvPr>
          <p:cNvSpPr>
            <a:spLocks noGrp="1"/>
          </p:cNvSpPr>
          <p:nvPr>
            <p:ph idx="1"/>
          </p:nvPr>
        </p:nvSpPr>
        <p:spPr>
          <a:xfrm>
            <a:off x="838200" y="1419225"/>
            <a:ext cx="10515600" cy="4351338"/>
          </a:xfrm>
        </p:spPr>
        <p:txBody>
          <a:bodyPr>
            <a:normAutofit fontScale="85000" lnSpcReduction="20000"/>
          </a:bodyPr>
          <a:lstStyle/>
          <a:p>
            <a:pPr marL="0" indent="0">
              <a:buNone/>
            </a:pPr>
            <a:r>
              <a:rPr lang="el-GR" dirty="0">
                <a:solidFill>
                  <a:srgbClr val="FF0000"/>
                </a:solidFill>
              </a:rPr>
              <a:t>ΤΡΙΑ ΕΙΔΗ ΕΜΕΣΗΣ </a:t>
            </a:r>
          </a:p>
          <a:p>
            <a:pPr marL="514350" indent="-514350">
              <a:buAutoNum type="arabicParenR"/>
            </a:pPr>
            <a:r>
              <a:rPr lang="el-GR" dirty="0"/>
              <a:t>Πρώιμη (1</a:t>
            </a:r>
            <a:r>
              <a:rPr lang="el-GR" baseline="30000" dirty="0"/>
              <a:t>ο</a:t>
            </a:r>
            <a:r>
              <a:rPr lang="el-GR" dirty="0"/>
              <a:t> 24ωρο)                                                                      </a:t>
            </a:r>
          </a:p>
          <a:p>
            <a:pPr marL="0" indent="0">
              <a:buNone/>
            </a:pPr>
            <a:r>
              <a:rPr lang="el-GR" sz="2100" dirty="0"/>
              <a:t>                          - αναστολείς 5-ΗΤ3</a:t>
            </a:r>
          </a:p>
          <a:p>
            <a:pPr marL="0" indent="0">
              <a:buNone/>
            </a:pPr>
            <a:r>
              <a:rPr lang="el-GR" sz="2100" dirty="0"/>
              <a:t>                          - </a:t>
            </a:r>
            <a:r>
              <a:rPr lang="el-GR" sz="2100" dirty="0" err="1"/>
              <a:t>δεξαμεθαζόνη</a:t>
            </a:r>
            <a:r>
              <a:rPr lang="el-GR" sz="2100" dirty="0"/>
              <a:t> (8-20</a:t>
            </a:r>
            <a:r>
              <a:rPr lang="en-GB" sz="2100" dirty="0"/>
              <a:t>mg)</a:t>
            </a:r>
          </a:p>
          <a:p>
            <a:pPr marL="0" indent="0">
              <a:buNone/>
            </a:pPr>
            <a:r>
              <a:rPr lang="en-GB" sz="2100" dirty="0"/>
              <a:t>                </a:t>
            </a:r>
            <a:r>
              <a:rPr lang="el-GR" sz="2100" dirty="0"/>
              <a:t>         </a:t>
            </a:r>
            <a:r>
              <a:rPr lang="en-GB" sz="2100" dirty="0"/>
              <a:t>-  </a:t>
            </a:r>
            <a:r>
              <a:rPr lang="el-GR" sz="2100" dirty="0" err="1"/>
              <a:t>μετοκλοπραμίδη</a:t>
            </a:r>
            <a:r>
              <a:rPr lang="el-GR" sz="2100" dirty="0"/>
              <a:t>, </a:t>
            </a:r>
            <a:r>
              <a:rPr lang="el-GR" sz="2100" dirty="0" err="1"/>
              <a:t>δομπεριδόνη</a:t>
            </a:r>
            <a:r>
              <a:rPr lang="el-GR" sz="2100" dirty="0"/>
              <a:t>  </a:t>
            </a:r>
          </a:p>
          <a:p>
            <a:pPr marL="0" indent="0">
              <a:buNone/>
            </a:pPr>
            <a:r>
              <a:rPr lang="el-GR" dirty="0"/>
              <a:t>2)    Όψιμη (2</a:t>
            </a:r>
            <a:r>
              <a:rPr lang="el-GR" baseline="30000" dirty="0"/>
              <a:t>ο</a:t>
            </a:r>
            <a:r>
              <a:rPr lang="el-GR" dirty="0"/>
              <a:t>-5</a:t>
            </a:r>
            <a:r>
              <a:rPr lang="el-GR" baseline="30000" dirty="0"/>
              <a:t>ο</a:t>
            </a:r>
            <a:r>
              <a:rPr lang="el-GR" dirty="0"/>
              <a:t> 24ωρο)</a:t>
            </a:r>
          </a:p>
          <a:p>
            <a:pPr marL="0" lvl="0" indent="0">
              <a:buNone/>
            </a:pPr>
            <a:r>
              <a:rPr lang="el-GR" dirty="0">
                <a:solidFill>
                  <a:prstClr val="black"/>
                </a:solidFill>
              </a:rPr>
              <a:t>                    </a:t>
            </a:r>
            <a:r>
              <a:rPr lang="el-GR" sz="2100" dirty="0">
                <a:solidFill>
                  <a:prstClr val="black"/>
                </a:solidFill>
              </a:rPr>
              <a:t>- αναστολείς 5-ΗΤ3</a:t>
            </a:r>
          </a:p>
          <a:p>
            <a:pPr marL="0" lvl="0" indent="0">
              <a:buNone/>
            </a:pPr>
            <a:r>
              <a:rPr lang="el-GR" sz="2100" dirty="0">
                <a:solidFill>
                  <a:prstClr val="black"/>
                </a:solidFill>
              </a:rPr>
              <a:t>                          - </a:t>
            </a:r>
            <a:r>
              <a:rPr lang="el-GR" sz="2100" dirty="0" err="1">
                <a:solidFill>
                  <a:prstClr val="black"/>
                </a:solidFill>
              </a:rPr>
              <a:t>δεξαμεθαζόνη</a:t>
            </a:r>
            <a:r>
              <a:rPr lang="el-GR" sz="2100" dirty="0">
                <a:solidFill>
                  <a:prstClr val="black"/>
                </a:solidFill>
              </a:rPr>
              <a:t> (8-16</a:t>
            </a:r>
            <a:r>
              <a:rPr lang="en-GB" sz="2100" dirty="0">
                <a:solidFill>
                  <a:prstClr val="black"/>
                </a:solidFill>
              </a:rPr>
              <a:t>mg)</a:t>
            </a:r>
          </a:p>
          <a:p>
            <a:pPr marL="0" lvl="0" indent="0">
              <a:buNone/>
            </a:pPr>
            <a:r>
              <a:rPr lang="en-GB" sz="2100" dirty="0">
                <a:solidFill>
                  <a:prstClr val="black"/>
                </a:solidFill>
              </a:rPr>
              <a:t>                </a:t>
            </a:r>
            <a:r>
              <a:rPr lang="el-GR" sz="2100" dirty="0">
                <a:solidFill>
                  <a:prstClr val="black"/>
                </a:solidFill>
              </a:rPr>
              <a:t>         </a:t>
            </a:r>
            <a:r>
              <a:rPr lang="en-GB" sz="2100" dirty="0">
                <a:solidFill>
                  <a:prstClr val="black"/>
                </a:solidFill>
              </a:rPr>
              <a:t>-  </a:t>
            </a:r>
            <a:r>
              <a:rPr lang="el-GR" sz="2100" dirty="0" err="1">
                <a:solidFill>
                  <a:prstClr val="black"/>
                </a:solidFill>
              </a:rPr>
              <a:t>μετοκλοπραμίδη</a:t>
            </a:r>
            <a:r>
              <a:rPr lang="el-GR" sz="2100" dirty="0">
                <a:solidFill>
                  <a:prstClr val="black"/>
                </a:solidFill>
              </a:rPr>
              <a:t>, </a:t>
            </a:r>
            <a:r>
              <a:rPr lang="el-GR" sz="2100" dirty="0" err="1">
                <a:solidFill>
                  <a:prstClr val="black"/>
                </a:solidFill>
              </a:rPr>
              <a:t>δομπεριδόνη</a:t>
            </a:r>
            <a:r>
              <a:rPr lang="el-GR" sz="2100" dirty="0">
                <a:solidFill>
                  <a:prstClr val="black"/>
                </a:solidFill>
              </a:rPr>
              <a:t>  </a:t>
            </a:r>
          </a:p>
          <a:p>
            <a:pPr marL="0" lvl="0" indent="0">
              <a:buNone/>
            </a:pPr>
            <a:r>
              <a:rPr lang="el-GR" sz="2100" dirty="0"/>
              <a:t>                          - </a:t>
            </a:r>
            <a:r>
              <a:rPr lang="el-GR" sz="2100" dirty="0" err="1"/>
              <a:t>απρεπιτάντη</a:t>
            </a:r>
            <a:r>
              <a:rPr lang="el-GR" sz="2100" dirty="0"/>
              <a:t> </a:t>
            </a:r>
          </a:p>
          <a:p>
            <a:pPr marL="0" indent="0">
              <a:buNone/>
            </a:pPr>
            <a:r>
              <a:rPr lang="el-GR" dirty="0"/>
              <a:t>3)    Αντιδραστική ή </a:t>
            </a:r>
            <a:r>
              <a:rPr lang="el-GR" dirty="0" err="1"/>
              <a:t>εξ’αναμνήσεως</a:t>
            </a:r>
            <a:r>
              <a:rPr lang="el-GR" dirty="0"/>
              <a:t> (</a:t>
            </a:r>
            <a:r>
              <a:rPr lang="en-GB" dirty="0"/>
              <a:t>Anticipatory ) –</a:t>
            </a:r>
            <a:r>
              <a:rPr lang="el-GR" dirty="0"/>
              <a:t>προ της έναρξης της ΧΜΘ </a:t>
            </a:r>
          </a:p>
          <a:p>
            <a:pPr marL="0" indent="0">
              <a:buNone/>
            </a:pPr>
            <a:r>
              <a:rPr lang="el-GR" dirty="0"/>
              <a:t>                  </a:t>
            </a:r>
            <a:r>
              <a:rPr lang="el-GR" sz="2100" dirty="0" err="1"/>
              <a:t>Βενζοδιαζεπίνες</a:t>
            </a:r>
            <a:r>
              <a:rPr lang="el-GR" sz="2100" dirty="0"/>
              <a:t> </a:t>
            </a:r>
          </a:p>
        </p:txBody>
      </p:sp>
      <p:pic>
        <p:nvPicPr>
          <p:cNvPr id="4" name="Ήχος 3">
            <a:hlinkClick r:id="" action="ppaction://media"/>
            <a:extLst>
              <a:ext uri="{FF2B5EF4-FFF2-40B4-BE49-F238E27FC236}">
                <a16:creationId xmlns:a16="http://schemas.microsoft.com/office/drawing/2014/main" id="{DE1B9E5D-F66B-594E-83B7-E8635A089BF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2205214058"/>
      </p:ext>
    </p:extLst>
  </p:cSld>
  <p:clrMapOvr>
    <a:masterClrMapping/>
  </p:clrMapOvr>
  <mc:AlternateContent xmlns:mc="http://schemas.openxmlformats.org/markup-compatibility/2006">
    <mc:Choice xmlns:p14="http://schemas.microsoft.com/office/powerpoint/2010/main" Requires="p14">
      <p:transition spd="slow" p14:dur="2000" advTm="134102"/>
    </mc:Choice>
    <mc:Fallback>
      <p:transition spd="slow" advTm="134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1" dur="1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6" dur="1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1" dur="10"/>
                                        <p:tgtEl>
                                          <p:spTgt spid="3">
                                            <p:txEl>
                                              <p:pRg st="2" end="2"/>
                                            </p:txEl>
                                          </p:spTgt>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4" dur="10"/>
                                        <p:tgtEl>
                                          <p:spTgt spid="3">
                                            <p:txEl>
                                              <p:pRg st="3" end="3"/>
                                            </p:txEl>
                                          </p:spTgt>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1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2" dur="1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7" dur="10"/>
                                        <p:tgtEl>
                                          <p:spTgt spid="3">
                                            <p:txEl>
                                              <p:pRg st="6" end="6"/>
                                            </p:txEl>
                                          </p:spTgt>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randombar(horizontal)">
                                      <p:cBhvr>
                                        <p:cTn id="40" dur="10"/>
                                        <p:tgtEl>
                                          <p:spTgt spid="3">
                                            <p:txEl>
                                              <p:pRg st="7" end="7"/>
                                            </p:txEl>
                                          </p:spTgt>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randombar(horizontal)">
                                      <p:cBhvr>
                                        <p:cTn id="43" dur="10"/>
                                        <p:tgtEl>
                                          <p:spTgt spid="3">
                                            <p:txEl>
                                              <p:pRg st="8" end="8"/>
                                            </p:txEl>
                                          </p:spTgt>
                                        </p:tgtEl>
                                      </p:cBhvr>
                                    </p:animEffect>
                                  </p:childTnLst>
                                </p:cTn>
                              </p:par>
                            </p:childTnLst>
                          </p:cTn>
                        </p:par>
                        <p:par>
                          <p:cTn id="44" fill="hold">
                            <p:stCondLst>
                              <p:cond delay="10"/>
                            </p:stCondLst>
                            <p:childTnLst>
                              <p:par>
                                <p:cTn id="45" presetID="14" presetClass="entr" presetSubtype="10" fill="hold" grpId="0" nodeType="after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randombar(horizontal)">
                                      <p:cBhvr>
                                        <p:cTn id="47" dur="10"/>
                                        <p:tgtEl>
                                          <p:spTgt spid="3">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3">
                                            <p:txEl>
                                              <p:pRg st="10" end="10"/>
                                            </p:txEl>
                                          </p:spTgt>
                                        </p:tgtEl>
                                        <p:attrNameLst>
                                          <p:attrName>style.visibility</p:attrName>
                                        </p:attrNameLst>
                                      </p:cBhvr>
                                      <p:to>
                                        <p:strVal val="visible"/>
                                      </p:to>
                                    </p:set>
                                    <p:animEffect transition="in" filter="randombar(horizontal)">
                                      <p:cBhvr>
                                        <p:cTn id="52" dur="10"/>
                                        <p:tgtEl>
                                          <p:spTgt spid="3">
                                            <p:txEl>
                                              <p:pRg st="10" end="10"/>
                                            </p:txEl>
                                          </p:spTgt>
                                        </p:tgtEl>
                                      </p:cBhvr>
                                    </p:animEffect>
                                  </p:childTnLst>
                                </p:cTn>
                              </p:par>
                            </p:childTnLst>
                          </p:cTn>
                        </p:par>
                        <p:par>
                          <p:cTn id="53" fill="hold">
                            <p:stCondLst>
                              <p:cond delay="10"/>
                            </p:stCondLst>
                            <p:childTnLst>
                              <p:par>
                                <p:cTn id="54" presetID="14" presetClass="entr" presetSubtype="10" fill="hold" grpId="0" nodeType="afterEffect">
                                  <p:stCondLst>
                                    <p:cond delay="0"/>
                                  </p:stCondLst>
                                  <p:childTnLst>
                                    <p:set>
                                      <p:cBhvr>
                                        <p:cTn id="55" dur="1" fill="hold">
                                          <p:stCondLst>
                                            <p:cond delay="0"/>
                                          </p:stCondLst>
                                        </p:cTn>
                                        <p:tgtEl>
                                          <p:spTgt spid="3">
                                            <p:txEl>
                                              <p:pRg st="11" end="11"/>
                                            </p:txEl>
                                          </p:spTgt>
                                        </p:tgtEl>
                                        <p:attrNameLst>
                                          <p:attrName>style.visibility</p:attrName>
                                        </p:attrNameLst>
                                      </p:cBhvr>
                                      <p:to>
                                        <p:strVal val="visible"/>
                                      </p:to>
                                    </p:set>
                                    <p:animEffect transition="in" filter="randombar(horizontal)">
                                      <p:cBhvr>
                                        <p:cTn id="56" dur="1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4"/>
                </p:tgtEl>
              </p:cMediaNode>
            </p:audio>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9957DD0-2633-6942-A3B9-6E375709141F}"/>
              </a:ext>
            </a:extLst>
          </p:cNvPr>
          <p:cNvSpPr>
            <a:spLocks noGrp="1"/>
          </p:cNvSpPr>
          <p:nvPr>
            <p:ph type="title"/>
          </p:nvPr>
        </p:nvSpPr>
        <p:spPr/>
        <p:txBody>
          <a:bodyPr/>
          <a:lstStyle/>
          <a:p>
            <a:r>
              <a:rPr lang="en-GB" dirty="0">
                <a:solidFill>
                  <a:srgbClr val="0070C0"/>
                </a:solidFill>
                <a:latin typeface="+mn-lt"/>
              </a:rPr>
              <a:t>ANTIEMETIKA </a:t>
            </a:r>
            <a:r>
              <a:rPr lang="el-GR" dirty="0">
                <a:solidFill>
                  <a:srgbClr val="0070C0"/>
                </a:solidFill>
                <a:latin typeface="+mn-lt"/>
              </a:rPr>
              <a:t>ΦΑΡΜΑΚΑ </a:t>
            </a:r>
          </a:p>
        </p:txBody>
      </p:sp>
      <p:pic>
        <p:nvPicPr>
          <p:cNvPr id="5" name="Θέση περιεχομένου 4">
            <a:extLst>
              <a:ext uri="{FF2B5EF4-FFF2-40B4-BE49-F238E27FC236}">
                <a16:creationId xmlns:a16="http://schemas.microsoft.com/office/drawing/2014/main" id="{2FC14FD2-D29E-2543-BF98-E27DDE892B9B}"/>
              </a:ext>
            </a:extLst>
          </p:cNvPr>
          <p:cNvPicPr>
            <a:picLocks noGrp="1" noChangeAspect="1"/>
          </p:cNvPicPr>
          <p:nvPr>
            <p:ph idx="1"/>
          </p:nvPr>
        </p:nvPicPr>
        <p:blipFill>
          <a:blip r:embed="rId4"/>
          <a:stretch>
            <a:fillRect/>
          </a:stretch>
        </p:blipFill>
        <p:spPr>
          <a:xfrm>
            <a:off x="2061633" y="1690688"/>
            <a:ext cx="7797800" cy="4330700"/>
          </a:xfrm>
        </p:spPr>
      </p:pic>
      <p:pic>
        <p:nvPicPr>
          <p:cNvPr id="3" name="Ήχος 2">
            <a:hlinkClick r:id="" action="ppaction://media"/>
            <a:extLst>
              <a:ext uri="{FF2B5EF4-FFF2-40B4-BE49-F238E27FC236}">
                <a16:creationId xmlns:a16="http://schemas.microsoft.com/office/drawing/2014/main" id="{43B58DF7-70F9-D949-93C3-5EEADA9ED3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733711126"/>
      </p:ext>
    </p:extLst>
  </p:cSld>
  <p:clrMapOvr>
    <a:masterClrMapping/>
  </p:clrMapOvr>
  <mc:AlternateContent xmlns:mc="http://schemas.openxmlformats.org/markup-compatibility/2006">
    <mc:Choice xmlns:p14="http://schemas.microsoft.com/office/powerpoint/2010/main" Requires="p14">
      <p:transition spd="slow" p14:dur="2000" advTm="56995"/>
    </mc:Choice>
    <mc:Fallback>
      <p:transition spd="slow" advTm="56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9|3.2|4.8"/>
</p:tagLst>
</file>

<file path=ppt/tags/tag10.xml><?xml version="1.0" encoding="utf-8"?>
<p:tagLst xmlns:a="http://schemas.openxmlformats.org/drawingml/2006/main" xmlns:r="http://schemas.openxmlformats.org/officeDocument/2006/relationships" xmlns:p="http://schemas.openxmlformats.org/presentationml/2006/main">
  <p:tag name="TIMING" val="|29.4"/>
</p:tagLst>
</file>

<file path=ppt/tags/tag11.xml><?xml version="1.0" encoding="utf-8"?>
<p:tagLst xmlns:a="http://schemas.openxmlformats.org/drawingml/2006/main" xmlns:r="http://schemas.openxmlformats.org/officeDocument/2006/relationships" xmlns:p="http://schemas.openxmlformats.org/presentationml/2006/main">
  <p:tag name="TIMING" val="|28.8"/>
</p:tagLst>
</file>

<file path=ppt/tags/tag2.xml><?xml version="1.0" encoding="utf-8"?>
<p:tagLst xmlns:a="http://schemas.openxmlformats.org/drawingml/2006/main" xmlns:r="http://schemas.openxmlformats.org/officeDocument/2006/relationships" xmlns:p="http://schemas.openxmlformats.org/presentationml/2006/main">
  <p:tag name="TIMING" val="|164.3"/>
</p:tagLst>
</file>

<file path=ppt/tags/tag3.xml><?xml version="1.0" encoding="utf-8"?>
<p:tagLst xmlns:a="http://schemas.openxmlformats.org/drawingml/2006/main" xmlns:r="http://schemas.openxmlformats.org/officeDocument/2006/relationships" xmlns:p="http://schemas.openxmlformats.org/presentationml/2006/main">
  <p:tag name="TIMING" val="|12.7|6.7|10.6|26|7.8|16.7"/>
</p:tagLst>
</file>

<file path=ppt/tags/tag4.xml><?xml version="1.0" encoding="utf-8"?>
<p:tagLst xmlns:a="http://schemas.openxmlformats.org/drawingml/2006/main" xmlns:r="http://schemas.openxmlformats.org/officeDocument/2006/relationships" xmlns:p="http://schemas.openxmlformats.org/presentationml/2006/main">
  <p:tag name="TIMING" val="|74.1|43.4"/>
</p:tagLst>
</file>

<file path=ppt/tags/tag5.xml><?xml version="1.0" encoding="utf-8"?>
<p:tagLst xmlns:a="http://schemas.openxmlformats.org/drawingml/2006/main" xmlns:r="http://schemas.openxmlformats.org/officeDocument/2006/relationships" xmlns:p="http://schemas.openxmlformats.org/presentationml/2006/main">
  <p:tag name="TIMING" val="|34.8|21.8"/>
</p:tagLst>
</file>

<file path=ppt/tags/tag6.xml><?xml version="1.0" encoding="utf-8"?>
<p:tagLst xmlns:a="http://schemas.openxmlformats.org/drawingml/2006/main" xmlns:r="http://schemas.openxmlformats.org/officeDocument/2006/relationships" xmlns:p="http://schemas.openxmlformats.org/presentationml/2006/main">
  <p:tag name="TIMING" val="|7.7|10.5|16.5"/>
</p:tagLst>
</file>

<file path=ppt/tags/tag7.xml><?xml version="1.0" encoding="utf-8"?>
<p:tagLst xmlns:a="http://schemas.openxmlformats.org/drawingml/2006/main" xmlns:r="http://schemas.openxmlformats.org/officeDocument/2006/relationships" xmlns:p="http://schemas.openxmlformats.org/presentationml/2006/main">
  <p:tag name="TIMING" val="|1|7.9|21.2|21.1|18"/>
</p:tagLst>
</file>

<file path=ppt/tags/tag8.xml><?xml version="1.0" encoding="utf-8"?>
<p:tagLst xmlns:a="http://schemas.openxmlformats.org/drawingml/2006/main" xmlns:r="http://schemas.openxmlformats.org/officeDocument/2006/relationships" xmlns:p="http://schemas.openxmlformats.org/presentationml/2006/main">
  <p:tag name="TIMING" val="|123.5"/>
</p:tagLst>
</file>

<file path=ppt/tags/tag9.xml><?xml version="1.0" encoding="utf-8"?>
<p:tagLst xmlns:a="http://schemas.openxmlformats.org/drawingml/2006/main" xmlns:r="http://schemas.openxmlformats.org/officeDocument/2006/relationships" xmlns:p="http://schemas.openxmlformats.org/presentationml/2006/main">
  <p:tag name="TIMING" val="|2.6|4.9|17.8|13.4|22.1|10.1"/>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1429</TotalTime>
  <Words>2116</Words>
  <Application>Microsoft Macintosh PowerPoint</Application>
  <PresentationFormat>Ευρεία οθόνη</PresentationFormat>
  <Paragraphs>259</Paragraphs>
  <Slides>44</Slides>
  <Notes>0</Notes>
  <HiddenSlides>0</HiddenSlides>
  <MMClips>44</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44</vt:i4>
      </vt:variant>
    </vt:vector>
  </HeadingPairs>
  <TitlesOfParts>
    <vt:vector size="48" baseType="lpstr">
      <vt:lpstr>Arial</vt:lpstr>
      <vt:lpstr>Calibri</vt:lpstr>
      <vt:lpstr>Calibri Light</vt:lpstr>
      <vt:lpstr>Θέμα του Office</vt:lpstr>
      <vt:lpstr>Μη αιματολογική τοξικότητα αντινεοπλασματικών θεραπειών </vt:lpstr>
      <vt:lpstr>ΑΞΙΟΛΟΓΗΣΗ ΟΓΚΟΛΟΓΙΚΟΥ ΑΡΡΩΣΤΟΥ</vt:lpstr>
      <vt:lpstr>ΚΑΤΗΓΟΡΙΕΣ ΑΝΤΙΝΕΟΠΛΑΣΜΑΤΙΚΩΝ ΠΑΡΑΓΟΝΤΩΝ </vt:lpstr>
      <vt:lpstr>ΚΑΤΗΓΟΡΙΕΣ ΤΟΞΙΚΟΤΗΤΑΣ </vt:lpstr>
      <vt:lpstr>ΚΛΙΜΑΚΑ ΤΟΞΙΚΟΤΗΤΑΣ – GRADING (NCI-CTC)</vt:lpstr>
      <vt:lpstr>ΓΑΣΤΡΕΝΤΕΡΙΚΗ ΤΟΞΙΚΟΤΗΤΑ </vt:lpstr>
      <vt:lpstr>Παθοφυσιολογία της έμεσης </vt:lpstr>
      <vt:lpstr>Η ναυτία και η έμεση αποτελούν τις συχνότερες παρενέργειες της χημειοθεραπείας (70-80% των ασθενών που λαμβάνουν ΧΜΘ) </vt:lpstr>
      <vt:lpstr>ANTIEMETIKA ΦΑΡΜΑΚΑ </vt:lpstr>
      <vt:lpstr>Διάρροια </vt:lpstr>
      <vt:lpstr>Δυσκοιλιότητα</vt:lpstr>
      <vt:lpstr>Βλεννογονίτιδα</vt:lpstr>
      <vt:lpstr>ΘΕΡΑΠΕΙΑ </vt:lpstr>
      <vt:lpstr>Παρουσίαση του PowerPoint</vt:lpstr>
      <vt:lpstr>ΤΟΞΙΚΟΤΗΤΑ ΑΠΌ ΤΟ ΝΕΥΡΙΚΟ ΣΥΣΤΗΜΑ</vt:lpstr>
      <vt:lpstr>ΠΕΡΙΦΕΡΙΚΗ ΝΕΥΡΟΠΑΘΕΙΑ   </vt:lpstr>
      <vt:lpstr>ΚΑΡΔΙΟΤΟΞΙΚΟΤΗΤΑ</vt:lpstr>
      <vt:lpstr>Μηχανισμοί τοξικότητας Ανθρακυκλινών</vt:lpstr>
      <vt:lpstr>Καρδιακή δυσλειτουργία "Tύπου I" &amp; "Tύπου II"</vt:lpstr>
      <vt:lpstr>Παρουσίαση του PowerPoint</vt:lpstr>
      <vt:lpstr>ΠΝΕΥΜΟΝΙΚΗ ΤΟΞΙΚΟΤΗΤΑ</vt:lpstr>
      <vt:lpstr>Παράγοντες που αυξάνουν τη πνευμονική τοξικότητα των αντινεοπλασματικών φαρμάκων</vt:lpstr>
      <vt:lpstr>ΤΟΞΙΚΟΤΗΤΑ AΠΟ ΤΟ ΟΥΡΟΠΟΙΗΤΙΚΟ</vt:lpstr>
      <vt:lpstr>ΕΠΙΔΡΑΣΗ ΣΤΗ ΓΟΝΙΜΟΤΗΤΑ  </vt:lpstr>
      <vt:lpstr>Παρουσίαση του PowerPoint</vt:lpstr>
      <vt:lpstr>ΔΕΥΤΕΡΑ ΠΡΩΤΟΠΑΘΗ ΝΕΟΠΛΑΣΜΑΤΑ   </vt:lpstr>
      <vt:lpstr>ΣΤΟΧΕΥΟΥΣΕΣ ΘΕΡΑΠΕΙΕΣ </vt:lpstr>
      <vt:lpstr>ΠΑΡΕΝΕΡΓΕΙΕΣ ΑΝΑΣΤΟΛΕΩΝ ΑΓΓΕΙΟΓΕΝΕΣΗΣ  </vt:lpstr>
      <vt:lpstr>Παρουσίαση του PowerPoint</vt:lpstr>
      <vt:lpstr>Παλαμιαία – πελματιαία ερυθροδυσαισθησία  </vt:lpstr>
      <vt:lpstr>Παλαμιαία – πελματιαία ερυθροδυσαισθησία  </vt:lpstr>
      <vt:lpstr>Δερματικές εκδηλώσεις από αναστολείς EGFR (cetuximab, panitumumab,gefitinib, erlotinib)  </vt:lpstr>
      <vt:lpstr>Ενδοκρινικές / μεταβολικές ΑΕ  </vt:lpstr>
      <vt:lpstr>ΑΛΩΠΕΚΙΑ  </vt:lpstr>
      <vt:lpstr>ΠΑΡΕΝΕΡΓΕΙΕΣ ΑΝΟΣΟΘΕΡΑΠΕΙΑΣ </vt:lpstr>
      <vt:lpstr>Παρουσίαση του PowerPoint</vt:lpstr>
      <vt:lpstr>Κινητική έναρξης και υποχώρησης συχνότερων παρενεργειών με αντι-PD1 παράγοντες σε &gt;10% και σε &lt;10% του πληθυσμού  </vt:lpstr>
      <vt:lpstr>ΕΞΑΓΓΕΙΩΣΗ ΚΥΤΤΑΡΟΣΤΑΤΙΚΩΝ  </vt:lpstr>
      <vt:lpstr>ΑΝΤΙΔΟΤΑ ΦΛΥΚΤΑΙΝΩΔΩΝ ΦΑΡΜΑΚΩΝ  </vt:lpstr>
      <vt:lpstr>Παρουσίαση του PowerPoint</vt:lpstr>
      <vt:lpstr>Κεντρικοί φλεβικοί καθετήρες  </vt:lpstr>
      <vt:lpstr>ΠΑΡΑΚΟΛΟΥΘΗΣΗ ΜΕΤΑ ΤΗ ΘΕΡΑΠΕΙΑ  </vt:lpstr>
      <vt:lpstr>ΑΠΩΤΕΡΕΣ ΕΠΙΠΛΟΚΕΣ ΑΚΘ  </vt:lpstr>
      <vt:lpstr>Ευχαριστώ</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GEORGIOS LAINAKIS</dc:creator>
  <cp:lastModifiedBy>GEORGIOS LAINAKIS</cp:lastModifiedBy>
  <cp:revision>50</cp:revision>
  <dcterms:created xsi:type="dcterms:W3CDTF">2020-04-22T12:41:13Z</dcterms:created>
  <dcterms:modified xsi:type="dcterms:W3CDTF">2020-04-28T20:09:14Z</dcterms:modified>
</cp:coreProperties>
</file>